
<file path=[Content_Types].xml><?xml version="1.0" encoding="utf-8"?>
<Types xmlns="http://schemas.openxmlformats.org/package/2006/content-types">
  <Default Extension="emf" ContentType="image/x-emf"/>
  <Default Extension="gif" ContentType="image/gif"/>
  <Default Extension="jpeg" ContentType="image/jpeg"/>
  <Default Extension="mp4" ContentType="video/mp4"/>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ink/ink1.xml" ContentType="application/inkml+xml"/>
  <Override PartName="/ppt/ink/ink2.xml" ContentType="application/inkml+xml"/>
  <Override PartName="/ppt/ink/ink3.xml" ContentType="application/inkml+xml"/>
  <Override PartName="/ppt/ink/ink4.xml" ContentType="application/inkml+xml"/>
  <Override PartName="/ppt/ink/ink5.xml" ContentType="application/inkml+xml"/>
  <Override PartName="/ppt/ink/ink6.xml" ContentType="application/inkml+xml"/>
  <Override PartName="/ppt/ink/ink7.xml" ContentType="application/inkml+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36"/>
  </p:notesMasterIdLst>
  <p:sldIdLst>
    <p:sldId id="256" r:id="rId2"/>
    <p:sldId id="269" r:id="rId3"/>
    <p:sldId id="714" r:id="rId4"/>
    <p:sldId id="4120" r:id="rId5"/>
    <p:sldId id="712" r:id="rId6"/>
    <p:sldId id="291" r:id="rId7"/>
    <p:sldId id="711" r:id="rId8"/>
    <p:sldId id="4113" r:id="rId9"/>
    <p:sldId id="2050" r:id="rId10"/>
    <p:sldId id="4106" r:id="rId11"/>
    <p:sldId id="4107" r:id="rId12"/>
    <p:sldId id="4108" r:id="rId13"/>
    <p:sldId id="4110" r:id="rId14"/>
    <p:sldId id="257" r:id="rId15"/>
    <p:sldId id="271" r:id="rId16"/>
    <p:sldId id="4093" r:id="rId17"/>
    <p:sldId id="4114" r:id="rId18"/>
    <p:sldId id="286" r:id="rId19"/>
    <p:sldId id="287" r:id="rId20"/>
    <p:sldId id="4099" r:id="rId21"/>
    <p:sldId id="4101" r:id="rId22"/>
    <p:sldId id="4100" r:id="rId23"/>
    <p:sldId id="270" r:id="rId24"/>
    <p:sldId id="272" r:id="rId25"/>
    <p:sldId id="2057" r:id="rId26"/>
    <p:sldId id="2060" r:id="rId27"/>
    <p:sldId id="2065" r:id="rId28"/>
    <p:sldId id="662" r:id="rId29"/>
    <p:sldId id="678" r:id="rId30"/>
    <p:sldId id="2064" r:id="rId31"/>
    <p:sldId id="3329" r:id="rId32"/>
    <p:sldId id="3463" r:id="rId33"/>
    <p:sldId id="326" r:id="rId34"/>
    <p:sldId id="288" r:id="rId35"/>
    <p:sldId id="4096" r:id="rId36"/>
    <p:sldId id="309" r:id="rId37"/>
    <p:sldId id="2062" r:id="rId38"/>
    <p:sldId id="302" r:id="rId39"/>
    <p:sldId id="290" r:id="rId40"/>
    <p:sldId id="289" r:id="rId41"/>
    <p:sldId id="303" r:id="rId42"/>
    <p:sldId id="2059" r:id="rId43"/>
    <p:sldId id="2058" r:id="rId44"/>
    <p:sldId id="4092" r:id="rId45"/>
    <p:sldId id="305" r:id="rId46"/>
    <p:sldId id="332" r:id="rId47"/>
    <p:sldId id="336" r:id="rId48"/>
    <p:sldId id="4102" r:id="rId49"/>
    <p:sldId id="329" r:id="rId50"/>
    <p:sldId id="2061" r:id="rId51"/>
    <p:sldId id="4090" r:id="rId52"/>
    <p:sldId id="2063" r:id="rId53"/>
    <p:sldId id="4091" r:id="rId54"/>
    <p:sldId id="4088" r:id="rId55"/>
    <p:sldId id="4063" r:id="rId56"/>
    <p:sldId id="259" r:id="rId57"/>
    <p:sldId id="2055" r:id="rId58"/>
    <p:sldId id="263" r:id="rId59"/>
    <p:sldId id="283" r:id="rId60"/>
    <p:sldId id="264" r:id="rId61"/>
    <p:sldId id="265" r:id="rId62"/>
    <p:sldId id="4062" r:id="rId63"/>
    <p:sldId id="715" r:id="rId64"/>
    <p:sldId id="274" r:id="rId65"/>
    <p:sldId id="279" r:id="rId66"/>
    <p:sldId id="1366" r:id="rId67"/>
    <p:sldId id="275" r:id="rId68"/>
    <p:sldId id="1573" r:id="rId69"/>
    <p:sldId id="293" r:id="rId70"/>
    <p:sldId id="2049" r:id="rId71"/>
    <p:sldId id="2051" r:id="rId72"/>
    <p:sldId id="1582" r:id="rId73"/>
    <p:sldId id="1583" r:id="rId74"/>
    <p:sldId id="267" r:id="rId75"/>
    <p:sldId id="349" r:id="rId76"/>
    <p:sldId id="4066" r:id="rId77"/>
    <p:sldId id="4069" r:id="rId78"/>
    <p:sldId id="350" r:id="rId79"/>
    <p:sldId id="4067" r:id="rId80"/>
    <p:sldId id="353" r:id="rId81"/>
    <p:sldId id="4070" r:id="rId82"/>
    <p:sldId id="4068" r:id="rId83"/>
    <p:sldId id="2069" r:id="rId84"/>
    <p:sldId id="2052" r:id="rId85"/>
    <p:sldId id="294" r:id="rId86"/>
    <p:sldId id="2067" r:id="rId87"/>
    <p:sldId id="261" r:id="rId88"/>
    <p:sldId id="2053" r:id="rId89"/>
    <p:sldId id="280" r:id="rId90"/>
    <p:sldId id="342" r:id="rId91"/>
    <p:sldId id="343" r:id="rId92"/>
    <p:sldId id="344" r:id="rId93"/>
    <p:sldId id="1360" r:id="rId94"/>
    <p:sldId id="2068" r:id="rId95"/>
    <p:sldId id="4071" r:id="rId96"/>
    <p:sldId id="4072" r:id="rId97"/>
    <p:sldId id="4073" r:id="rId98"/>
    <p:sldId id="4074" r:id="rId99"/>
    <p:sldId id="1361" r:id="rId100"/>
    <p:sldId id="4075" r:id="rId101"/>
    <p:sldId id="292" r:id="rId102"/>
    <p:sldId id="4094" r:id="rId103"/>
    <p:sldId id="4095" r:id="rId104"/>
    <p:sldId id="4115" r:id="rId105"/>
    <p:sldId id="3922" r:id="rId106"/>
    <p:sldId id="4112" r:id="rId107"/>
    <p:sldId id="4116" r:id="rId108"/>
    <p:sldId id="277" r:id="rId109"/>
    <p:sldId id="4076" r:id="rId110"/>
    <p:sldId id="4077" r:id="rId111"/>
    <p:sldId id="4078" r:id="rId112"/>
    <p:sldId id="4079" r:id="rId113"/>
    <p:sldId id="4080" r:id="rId114"/>
    <p:sldId id="4117" r:id="rId115"/>
    <p:sldId id="4121" r:id="rId116"/>
    <p:sldId id="281" r:id="rId117"/>
    <p:sldId id="4085" r:id="rId118"/>
    <p:sldId id="335" r:id="rId119"/>
    <p:sldId id="4086" r:id="rId120"/>
    <p:sldId id="312" r:id="rId121"/>
    <p:sldId id="4087" r:id="rId122"/>
    <p:sldId id="278" r:id="rId123"/>
    <p:sldId id="284" r:id="rId124"/>
    <p:sldId id="354" r:id="rId125"/>
    <p:sldId id="4089" r:id="rId126"/>
    <p:sldId id="268" r:id="rId127"/>
    <p:sldId id="548" r:id="rId128"/>
    <p:sldId id="533" r:id="rId129"/>
    <p:sldId id="406" r:id="rId130"/>
    <p:sldId id="407" r:id="rId131"/>
    <p:sldId id="285" r:id="rId132"/>
    <p:sldId id="273" r:id="rId133"/>
    <p:sldId id="276" r:id="rId134"/>
    <p:sldId id="412" r:id="rId135"/>
  </p:sldIdLst>
  <p:sldSz cx="12192000" cy="6858000"/>
  <p:notesSz cx="6858000" cy="9144000"/>
  <p:defaultTex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2613F2B-1529-42B1-AC7E-031BE7990735}" v="12" dt="2026-10-17T16:50:07.72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5360" autoAdjust="0"/>
  </p:normalViewPr>
  <p:slideViewPr>
    <p:cSldViewPr snapToGrid="0">
      <p:cViewPr varScale="1">
        <p:scale>
          <a:sx n="78" d="100"/>
          <a:sy n="78" d="100"/>
        </p:scale>
        <p:origin x="878" y="72"/>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viewProps" Target="viewProps.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slide" Target="slides/slide127.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slide" Target="slides/slide133.xml"/><Relationship Id="rId139" Type="http://schemas.openxmlformats.org/officeDocument/2006/relationships/theme" Target="theme/theme1.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4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slide" Target="slides/slide134.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microsoft.com/office/2016/11/relationships/changesInfo" Target="changesInfos/changesInfo1.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notesMaster" Target="notesMasters/notesMaster1.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microsoft.com/office/2015/10/relationships/revisionInfo" Target="revisionInfo.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6" Type="http://schemas.openxmlformats.org/officeDocument/2006/relationships/slide" Target="slides/slide15.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Odysseas Kargiotis" userId="254512408c841f4f" providerId="LiveId" clId="{6FD81F5C-B19B-4813-93A4-46CF9A5D11D6}"/>
    <pc:docChg chg="custSel addSld modSld">
      <pc:chgData name="Odysseas Kargiotis" userId="254512408c841f4f" providerId="LiveId" clId="{6FD81F5C-B19B-4813-93A4-46CF9A5D11D6}" dt="2026-10-14T17:19:51.793" v="59" actId="1076"/>
      <pc:docMkLst>
        <pc:docMk/>
      </pc:docMkLst>
      <pc:sldChg chg="modSp mod">
        <pc:chgData name="Odysseas Kargiotis" userId="254512408c841f4f" providerId="LiveId" clId="{6FD81F5C-B19B-4813-93A4-46CF9A5D11D6}" dt="2026-10-14T16:25:17.478" v="7" actId="20577"/>
        <pc:sldMkLst>
          <pc:docMk/>
          <pc:sldMk cId="2350148344" sldId="256"/>
        </pc:sldMkLst>
        <pc:spChg chg="mod">
          <ac:chgData name="Odysseas Kargiotis" userId="254512408c841f4f" providerId="LiveId" clId="{6FD81F5C-B19B-4813-93A4-46CF9A5D11D6}" dt="2026-10-14T16:25:17.478" v="7" actId="20577"/>
          <ac:spMkLst>
            <pc:docMk/>
            <pc:sldMk cId="2350148344" sldId="256"/>
            <ac:spMk id="3" creationId="{9BBFAFBB-4A59-AD57-43AB-DB3585BB575E}"/>
          </ac:spMkLst>
        </pc:spChg>
      </pc:sldChg>
      <pc:sldChg chg="addSp delSp modSp new mod">
        <pc:chgData name="Odysseas Kargiotis" userId="254512408c841f4f" providerId="LiveId" clId="{6FD81F5C-B19B-4813-93A4-46CF9A5D11D6}" dt="2026-10-14T17:19:51.793" v="59" actId="1076"/>
        <pc:sldMkLst>
          <pc:docMk/>
          <pc:sldMk cId="1075525091" sldId="4116"/>
        </pc:sldMkLst>
        <pc:spChg chg="add mod">
          <ac:chgData name="Odysseas Kargiotis" userId="254512408c841f4f" providerId="LiveId" clId="{6FD81F5C-B19B-4813-93A4-46CF9A5D11D6}" dt="2026-10-14T17:00:20.975" v="48" actId="1076"/>
          <ac:spMkLst>
            <pc:docMk/>
            <pc:sldMk cId="1075525091" sldId="4116"/>
            <ac:spMk id="9" creationId="{43B1D1D4-E39E-D00D-7320-B08D776A2568}"/>
          </ac:spMkLst>
        </pc:spChg>
        <pc:spChg chg="add mod">
          <ac:chgData name="Odysseas Kargiotis" userId="254512408c841f4f" providerId="LiveId" clId="{6FD81F5C-B19B-4813-93A4-46CF9A5D11D6}" dt="2026-10-14T17:18:41.507" v="54" actId="14100"/>
          <ac:spMkLst>
            <pc:docMk/>
            <pc:sldMk cId="1075525091" sldId="4116"/>
            <ac:spMk id="11" creationId="{68E1350C-A7F5-A97C-5CE3-3C326DBE23D3}"/>
          </ac:spMkLst>
        </pc:spChg>
        <pc:spChg chg="add mod">
          <ac:chgData name="Odysseas Kargiotis" userId="254512408c841f4f" providerId="LiveId" clId="{6FD81F5C-B19B-4813-93A4-46CF9A5D11D6}" dt="2026-10-14T17:19:26.624" v="57" actId="14100"/>
          <ac:spMkLst>
            <pc:docMk/>
            <pc:sldMk cId="1075525091" sldId="4116"/>
            <ac:spMk id="13" creationId="{9A2EC684-6621-BF78-2501-8BA6B40E0D20}"/>
          </ac:spMkLst>
        </pc:spChg>
        <pc:spChg chg="add mod">
          <ac:chgData name="Odysseas Kargiotis" userId="254512408c841f4f" providerId="LiveId" clId="{6FD81F5C-B19B-4813-93A4-46CF9A5D11D6}" dt="2026-10-14T17:19:51.793" v="59" actId="1076"/>
          <ac:spMkLst>
            <pc:docMk/>
            <pc:sldMk cId="1075525091" sldId="4116"/>
            <ac:spMk id="15" creationId="{0FF1EA6E-DB56-3E6E-AB6B-E56746254FBA}"/>
          </ac:spMkLst>
        </pc:spChg>
        <pc:picChg chg="add mod modCrop">
          <ac:chgData name="Odysseas Kargiotis" userId="254512408c841f4f" providerId="LiveId" clId="{6FD81F5C-B19B-4813-93A4-46CF9A5D11D6}" dt="2026-10-14T16:48:47.664" v="24" actId="1076"/>
          <ac:picMkLst>
            <pc:docMk/>
            <pc:sldMk cId="1075525091" sldId="4116"/>
            <ac:picMk id="5" creationId="{4CDF7116-F10C-7659-0CCE-B274B24CA571}"/>
          </ac:picMkLst>
        </pc:picChg>
        <pc:picChg chg="add mod modCrop">
          <ac:chgData name="Odysseas Kargiotis" userId="254512408c841f4f" providerId="LiveId" clId="{6FD81F5C-B19B-4813-93A4-46CF9A5D11D6}" dt="2026-10-14T16:48:39.413" v="20" actId="1076"/>
          <ac:picMkLst>
            <pc:docMk/>
            <pc:sldMk cId="1075525091" sldId="4116"/>
            <ac:picMk id="7" creationId="{0151FB4D-E01A-6115-8335-EB9EDE2F29E0}"/>
          </ac:picMkLst>
        </pc:picChg>
      </pc:sldChg>
    </pc:docChg>
  </pc:docChgLst>
  <pc:docChgLst>
    <pc:chgData name="Odysseas Kargiotis" userId="254512408c841f4f" providerId="LiveId" clId="{8D5CE0E5-73D1-400B-BB20-C8CD8B7DE56D}"/>
    <pc:docChg chg="undo custSel addSld delSld modSld">
      <pc:chgData name="Odysseas Kargiotis" userId="254512408c841f4f" providerId="LiveId" clId="{8D5CE0E5-73D1-400B-BB20-C8CD8B7DE56D}" dt="2026-10-17T17:19:56.432" v="2361" actId="14100"/>
      <pc:docMkLst>
        <pc:docMk/>
      </pc:docMkLst>
      <pc:sldChg chg="addSp modSp mod modAnim">
        <pc:chgData name="Odysseas Kargiotis" userId="254512408c841f4f" providerId="LiveId" clId="{8D5CE0E5-73D1-400B-BB20-C8CD8B7DE56D}" dt="2026-10-06T21:30:37.466" v="71" actId="14100"/>
        <pc:sldMkLst>
          <pc:docMk/>
          <pc:sldMk cId="3404332122" sldId="265"/>
        </pc:sldMkLst>
        <pc:spChg chg="mod">
          <ac:chgData name="Odysseas Kargiotis" userId="254512408c841f4f" providerId="LiveId" clId="{8D5CE0E5-73D1-400B-BB20-C8CD8B7DE56D}" dt="2026-10-06T21:27:40.693" v="47" actId="164"/>
          <ac:spMkLst>
            <pc:docMk/>
            <pc:sldMk cId="3404332122" sldId="265"/>
            <ac:spMk id="4" creationId="{A5350543-2E04-1730-BEF2-139FCE4FB56D}"/>
          </ac:spMkLst>
        </pc:spChg>
        <pc:spChg chg="mod">
          <ac:chgData name="Odysseas Kargiotis" userId="254512408c841f4f" providerId="LiveId" clId="{8D5CE0E5-73D1-400B-BB20-C8CD8B7DE56D}" dt="2026-10-06T21:27:40.693" v="47" actId="164"/>
          <ac:spMkLst>
            <pc:docMk/>
            <pc:sldMk cId="3404332122" sldId="265"/>
            <ac:spMk id="6" creationId="{FBB3E883-E901-B83A-7FE1-F3D866DE6578}"/>
          </ac:spMkLst>
        </pc:spChg>
        <pc:spChg chg="add mod">
          <ac:chgData name="Odysseas Kargiotis" userId="254512408c841f4f" providerId="LiveId" clId="{8D5CE0E5-73D1-400B-BB20-C8CD8B7DE56D}" dt="2026-10-06T21:29:18.175" v="60" actId="1076"/>
          <ac:spMkLst>
            <pc:docMk/>
            <pc:sldMk cId="3404332122" sldId="265"/>
            <ac:spMk id="11" creationId="{9758C6DE-025A-3611-B7E3-A4B92692DA76}"/>
          </ac:spMkLst>
        </pc:spChg>
        <pc:grpChg chg="add mod">
          <ac:chgData name="Odysseas Kargiotis" userId="254512408c841f4f" providerId="LiveId" clId="{8D5CE0E5-73D1-400B-BB20-C8CD8B7DE56D}" dt="2026-10-06T21:30:37.466" v="71" actId="14100"/>
          <ac:grpSpMkLst>
            <pc:docMk/>
            <pc:sldMk cId="3404332122" sldId="265"/>
            <ac:grpSpMk id="5" creationId="{97EA120B-6290-240B-7234-05EB6C1EBD5F}"/>
          </ac:grpSpMkLst>
        </pc:grpChg>
        <pc:grpChg chg="add mod">
          <ac:chgData name="Odysseas Kargiotis" userId="254512408c841f4f" providerId="LiveId" clId="{8D5CE0E5-73D1-400B-BB20-C8CD8B7DE56D}" dt="2026-10-06T21:30:34.226" v="70" actId="1076"/>
          <ac:grpSpMkLst>
            <pc:docMk/>
            <pc:sldMk cId="3404332122" sldId="265"/>
            <ac:grpSpMk id="13" creationId="{8CA961A8-C9DB-C5D0-1840-ED3D87A171F0}"/>
          </ac:grpSpMkLst>
        </pc:grpChg>
        <pc:picChg chg="mod">
          <ac:chgData name="Odysseas Kargiotis" userId="254512408c841f4f" providerId="LiveId" clId="{8D5CE0E5-73D1-400B-BB20-C8CD8B7DE56D}" dt="2026-10-06T21:27:40.693" v="47" actId="164"/>
          <ac:picMkLst>
            <pc:docMk/>
            <pc:sldMk cId="3404332122" sldId="265"/>
            <ac:picMk id="3" creationId="{00000000-0000-0000-0000-000000000000}"/>
          </ac:picMkLst>
        </pc:picChg>
        <pc:picChg chg="add mod">
          <ac:chgData name="Odysseas Kargiotis" userId="254512408c841f4f" providerId="LiveId" clId="{8D5CE0E5-73D1-400B-BB20-C8CD8B7DE56D}" dt="2026-10-06T21:30:34.226" v="70" actId="1076"/>
          <ac:picMkLst>
            <pc:docMk/>
            <pc:sldMk cId="3404332122" sldId="265"/>
            <ac:picMk id="8" creationId="{CF0F1BFD-0EE4-17CC-B032-423EB10EB26E}"/>
          </ac:picMkLst>
        </pc:picChg>
        <pc:picChg chg="add mod">
          <ac:chgData name="Odysseas Kargiotis" userId="254512408c841f4f" providerId="LiveId" clId="{8D5CE0E5-73D1-400B-BB20-C8CD8B7DE56D}" dt="2026-10-06T21:30:14.194" v="65" actId="14100"/>
          <ac:picMkLst>
            <pc:docMk/>
            <pc:sldMk cId="3404332122" sldId="265"/>
            <ac:picMk id="12" creationId="{2B1AD972-FAC7-4DEE-810B-81CAA65CF5CA}"/>
          </ac:picMkLst>
        </pc:picChg>
        <pc:cxnChg chg="add mod">
          <ac:chgData name="Odysseas Kargiotis" userId="254512408c841f4f" providerId="LiveId" clId="{8D5CE0E5-73D1-400B-BB20-C8CD8B7DE56D}" dt="2026-10-06T21:30:34.226" v="70" actId="1076"/>
          <ac:cxnSpMkLst>
            <pc:docMk/>
            <pc:sldMk cId="3404332122" sldId="265"/>
            <ac:cxnSpMk id="9" creationId="{444FE0AA-69B1-6089-7524-E605A15958AE}"/>
          </ac:cxnSpMkLst>
        </pc:cxnChg>
      </pc:sldChg>
      <pc:sldChg chg="addSp delSp modSp mod modAnim">
        <pc:chgData name="Odysseas Kargiotis" userId="254512408c841f4f" providerId="LiveId" clId="{8D5CE0E5-73D1-400B-BB20-C8CD8B7DE56D}" dt="2026-10-09T22:53:43.523" v="607" actId="21"/>
        <pc:sldMkLst>
          <pc:docMk/>
          <pc:sldMk cId="1477511388" sldId="267"/>
        </pc:sldMkLst>
        <pc:spChg chg="mod">
          <ac:chgData name="Odysseas Kargiotis" userId="254512408c841f4f" providerId="LiveId" clId="{8D5CE0E5-73D1-400B-BB20-C8CD8B7DE56D}" dt="2026-10-09T21:48:05.954" v="229" actId="164"/>
          <ac:spMkLst>
            <pc:docMk/>
            <pc:sldMk cId="1477511388" sldId="267"/>
            <ac:spMk id="12" creationId="{81F2289C-EDA4-1E5B-0505-437D778DD158}"/>
          </ac:spMkLst>
        </pc:spChg>
        <pc:spChg chg="mod">
          <ac:chgData name="Odysseas Kargiotis" userId="254512408c841f4f" providerId="LiveId" clId="{8D5CE0E5-73D1-400B-BB20-C8CD8B7DE56D}" dt="2026-10-09T21:47:02.484" v="210" actId="164"/>
          <ac:spMkLst>
            <pc:docMk/>
            <pc:sldMk cId="1477511388" sldId="267"/>
            <ac:spMk id="13" creationId="{2AAC3DEF-D9A1-0025-0B84-742C579849D4}"/>
          </ac:spMkLst>
        </pc:spChg>
        <pc:spChg chg="add mod">
          <ac:chgData name="Odysseas Kargiotis" userId="254512408c841f4f" providerId="LiveId" clId="{8D5CE0E5-73D1-400B-BB20-C8CD8B7DE56D}" dt="2026-10-09T21:52:38.831" v="267" actId="1076"/>
          <ac:spMkLst>
            <pc:docMk/>
            <pc:sldMk cId="1477511388" sldId="267"/>
            <ac:spMk id="17" creationId="{22EED2DB-16BB-2E6F-E551-C598232B5F3E}"/>
          </ac:spMkLst>
        </pc:spChg>
        <pc:grpChg chg="add mod">
          <ac:chgData name="Odysseas Kargiotis" userId="254512408c841f4f" providerId="LiveId" clId="{8D5CE0E5-73D1-400B-BB20-C8CD8B7DE56D}" dt="2026-10-09T21:47:21.086" v="217" actId="1076"/>
          <ac:grpSpMkLst>
            <pc:docMk/>
            <pc:sldMk cId="1477511388" sldId="267"/>
            <ac:grpSpMk id="2" creationId="{E1375B52-E8C9-6BCE-143D-E5DFB95E4FA9}"/>
          </ac:grpSpMkLst>
        </pc:grpChg>
        <pc:grpChg chg="add mod">
          <ac:chgData name="Odysseas Kargiotis" userId="254512408c841f4f" providerId="LiveId" clId="{8D5CE0E5-73D1-400B-BB20-C8CD8B7DE56D}" dt="2026-10-09T21:48:08.634" v="230" actId="14100"/>
          <ac:grpSpMkLst>
            <pc:docMk/>
            <pc:sldMk cId="1477511388" sldId="267"/>
            <ac:grpSpMk id="6" creationId="{D3906961-0E2B-BE38-AFF7-C235DCB62877}"/>
          </ac:grpSpMkLst>
        </pc:grpChg>
        <pc:grpChg chg="add mod">
          <ac:chgData name="Odysseas Kargiotis" userId="254512408c841f4f" providerId="LiveId" clId="{8D5CE0E5-73D1-400B-BB20-C8CD8B7DE56D}" dt="2026-10-09T21:49:12.272" v="239" actId="1076"/>
          <ac:grpSpMkLst>
            <pc:docMk/>
            <pc:sldMk cId="1477511388" sldId="267"/>
            <ac:grpSpMk id="14" creationId="{775552BB-F053-0D6D-EABD-14C6D009748B}"/>
          </ac:grpSpMkLst>
        </pc:grpChg>
        <pc:grpChg chg="add mod">
          <ac:chgData name="Odysseas Kargiotis" userId="254512408c841f4f" providerId="LiveId" clId="{8D5CE0E5-73D1-400B-BB20-C8CD8B7DE56D}" dt="2026-10-09T21:54:08.393" v="283" actId="164"/>
          <ac:grpSpMkLst>
            <pc:docMk/>
            <pc:sldMk cId="1477511388" sldId="267"/>
            <ac:grpSpMk id="22" creationId="{E145AA4E-FFFC-C17C-C853-01D8EF047211}"/>
          </ac:grpSpMkLst>
        </pc:grpChg>
        <pc:picChg chg="add del mod modCrop">
          <ac:chgData name="Odysseas Kargiotis" userId="254512408c841f4f" providerId="LiveId" clId="{8D5CE0E5-73D1-400B-BB20-C8CD8B7DE56D}" dt="2026-10-09T22:53:43.523" v="607" actId="21"/>
          <ac:picMkLst>
            <pc:docMk/>
            <pc:sldMk cId="1477511388" sldId="267"/>
            <ac:picMk id="4" creationId="{77DE2A63-4678-A930-B031-9006C7637A11}"/>
          </ac:picMkLst>
        </pc:picChg>
        <pc:picChg chg="mod">
          <ac:chgData name="Odysseas Kargiotis" userId="254512408c841f4f" providerId="LiveId" clId="{8D5CE0E5-73D1-400B-BB20-C8CD8B7DE56D}" dt="2026-10-09T21:47:19.696" v="216" actId="14100"/>
          <ac:picMkLst>
            <pc:docMk/>
            <pc:sldMk cId="1477511388" sldId="267"/>
            <ac:picMk id="5" creationId="{1EAD8CE9-2BB0-D361-5961-0FDBF666BE6D}"/>
          </ac:picMkLst>
        </pc:picChg>
        <pc:picChg chg="mod">
          <ac:chgData name="Odysseas Kargiotis" userId="254512408c841f4f" providerId="LiveId" clId="{8D5CE0E5-73D1-400B-BB20-C8CD8B7DE56D}" dt="2026-10-09T21:48:05.954" v="229" actId="164"/>
          <ac:picMkLst>
            <pc:docMk/>
            <pc:sldMk cId="1477511388" sldId="267"/>
            <ac:picMk id="7" creationId="{509DE155-82D4-570A-3937-6F32C9AD0C79}"/>
          </ac:picMkLst>
        </pc:picChg>
        <pc:picChg chg="mod">
          <ac:chgData name="Odysseas Kargiotis" userId="254512408c841f4f" providerId="LiveId" clId="{8D5CE0E5-73D1-400B-BB20-C8CD8B7DE56D}" dt="2026-10-09T21:49:18.394" v="242" actId="1076"/>
          <ac:picMkLst>
            <pc:docMk/>
            <pc:sldMk cId="1477511388" sldId="267"/>
            <ac:picMk id="9" creationId="{82E6ECA0-9B8A-3C7D-9ECA-A49E79D290F1}"/>
          </ac:picMkLst>
        </pc:picChg>
        <pc:picChg chg="mod">
          <ac:chgData name="Odysseas Kargiotis" userId="254512408c841f4f" providerId="LiveId" clId="{8D5CE0E5-73D1-400B-BB20-C8CD8B7DE56D}" dt="2026-10-09T21:47:02.484" v="210" actId="164"/>
          <ac:picMkLst>
            <pc:docMk/>
            <pc:sldMk cId="1477511388" sldId="267"/>
            <ac:picMk id="11" creationId="{FFE91FF5-8D62-A6E4-F166-AFD4335286B8}"/>
          </ac:picMkLst>
        </pc:picChg>
        <pc:picChg chg="mod">
          <ac:chgData name="Odysseas Kargiotis" userId="254512408c841f4f" providerId="LiveId" clId="{8D5CE0E5-73D1-400B-BB20-C8CD8B7DE56D}" dt="2026-10-09T21:49:08.566" v="237" actId="164"/>
          <ac:picMkLst>
            <pc:docMk/>
            <pc:sldMk cId="1477511388" sldId="267"/>
            <ac:picMk id="15" creationId="{80C8BE54-A529-CE10-6BC9-0B2852CE60B3}"/>
          </ac:picMkLst>
        </pc:picChg>
        <pc:picChg chg="add mod modCrop">
          <ac:chgData name="Odysseas Kargiotis" userId="254512408c841f4f" providerId="LiveId" clId="{8D5CE0E5-73D1-400B-BB20-C8CD8B7DE56D}" dt="2026-10-09T21:54:08.393" v="283" actId="164"/>
          <ac:picMkLst>
            <pc:docMk/>
            <pc:sldMk cId="1477511388" sldId="267"/>
            <ac:picMk id="19" creationId="{F38C6FF3-2F30-5B42-BE0C-9ED8D67FBDFB}"/>
          </ac:picMkLst>
        </pc:picChg>
        <pc:cxnChg chg="add mod">
          <ac:chgData name="Odysseas Kargiotis" userId="254512408c841f4f" providerId="LiveId" clId="{8D5CE0E5-73D1-400B-BB20-C8CD8B7DE56D}" dt="2026-10-09T21:49:08.566" v="237" actId="164"/>
          <ac:cxnSpMkLst>
            <pc:docMk/>
            <pc:sldMk cId="1477511388" sldId="267"/>
            <ac:cxnSpMk id="10" creationId="{96A0D26C-35D8-264F-C266-AC7DCE3B8540}"/>
          </ac:cxnSpMkLst>
        </pc:cxnChg>
        <pc:cxnChg chg="add mod">
          <ac:chgData name="Odysseas Kargiotis" userId="254512408c841f4f" providerId="LiveId" clId="{8D5CE0E5-73D1-400B-BB20-C8CD8B7DE56D}" dt="2026-10-09T21:54:08.393" v="283" actId="164"/>
          <ac:cxnSpMkLst>
            <pc:docMk/>
            <pc:sldMk cId="1477511388" sldId="267"/>
            <ac:cxnSpMk id="20" creationId="{F4353D23-FBE3-51E7-0836-1ED7CD4F5D99}"/>
          </ac:cxnSpMkLst>
        </pc:cxnChg>
      </pc:sldChg>
      <pc:sldChg chg="modSp mod">
        <pc:chgData name="Odysseas Kargiotis" userId="254512408c841f4f" providerId="LiveId" clId="{8D5CE0E5-73D1-400B-BB20-C8CD8B7DE56D}" dt="2026-10-17T12:26:01.763" v="701" actId="27636"/>
        <pc:sldMkLst>
          <pc:docMk/>
          <pc:sldMk cId="0" sldId="268"/>
        </pc:sldMkLst>
        <pc:spChg chg="mod">
          <ac:chgData name="Odysseas Kargiotis" userId="254512408c841f4f" providerId="LiveId" clId="{8D5CE0E5-73D1-400B-BB20-C8CD8B7DE56D}" dt="2026-10-17T12:26:01.763" v="701" actId="27636"/>
          <ac:spMkLst>
            <pc:docMk/>
            <pc:sldMk cId="0" sldId="268"/>
            <ac:spMk id="3" creationId="{00000000-0000-0000-0000-000000000000}"/>
          </ac:spMkLst>
        </pc:spChg>
      </pc:sldChg>
      <pc:sldChg chg="modSp mod">
        <pc:chgData name="Odysseas Kargiotis" userId="254512408c841f4f" providerId="LiveId" clId="{8D5CE0E5-73D1-400B-BB20-C8CD8B7DE56D}" dt="2026-10-17T16:36:57.527" v="2205" actId="113"/>
        <pc:sldMkLst>
          <pc:docMk/>
          <pc:sldMk cId="0" sldId="269"/>
        </pc:sldMkLst>
        <pc:spChg chg="mod">
          <ac:chgData name="Odysseas Kargiotis" userId="254512408c841f4f" providerId="LiveId" clId="{8D5CE0E5-73D1-400B-BB20-C8CD8B7DE56D}" dt="2026-10-17T16:36:57.527" v="2205" actId="113"/>
          <ac:spMkLst>
            <pc:docMk/>
            <pc:sldMk cId="0" sldId="269"/>
            <ac:spMk id="3" creationId="{00000000-0000-0000-0000-000000000000}"/>
          </ac:spMkLst>
        </pc:spChg>
      </pc:sldChg>
      <pc:sldChg chg="modSp mod">
        <pc:chgData name="Odysseas Kargiotis" userId="254512408c841f4f" providerId="LiveId" clId="{8D5CE0E5-73D1-400B-BB20-C8CD8B7DE56D}" dt="2026-10-06T21:21:07.509" v="42" actId="113"/>
        <pc:sldMkLst>
          <pc:docMk/>
          <pc:sldMk cId="0" sldId="270"/>
        </pc:sldMkLst>
        <pc:spChg chg="mod">
          <ac:chgData name="Odysseas Kargiotis" userId="254512408c841f4f" providerId="LiveId" clId="{8D5CE0E5-73D1-400B-BB20-C8CD8B7DE56D}" dt="2026-10-06T21:21:07.509" v="42" actId="113"/>
          <ac:spMkLst>
            <pc:docMk/>
            <pc:sldMk cId="0" sldId="270"/>
            <ac:spMk id="11" creationId="{00000000-0000-0000-0000-000000000000}"/>
          </ac:spMkLst>
        </pc:spChg>
      </pc:sldChg>
      <pc:sldChg chg="addSp modSp mod">
        <pc:chgData name="Odysseas Kargiotis" userId="254512408c841f4f" providerId="LiveId" clId="{8D5CE0E5-73D1-400B-BB20-C8CD8B7DE56D}" dt="2026-10-17T16:48:05.842" v="2210" actId="207"/>
        <pc:sldMkLst>
          <pc:docMk/>
          <pc:sldMk cId="0" sldId="271"/>
        </pc:sldMkLst>
        <pc:spChg chg="mod">
          <ac:chgData name="Odysseas Kargiotis" userId="254512408c841f4f" providerId="LiveId" clId="{8D5CE0E5-73D1-400B-BB20-C8CD8B7DE56D}" dt="2026-10-06T21:18:23.773" v="34" actId="122"/>
          <ac:spMkLst>
            <pc:docMk/>
            <pc:sldMk cId="0" sldId="271"/>
            <ac:spMk id="2" creationId="{00000000-0000-0000-0000-000000000000}"/>
          </ac:spMkLst>
        </pc:spChg>
        <pc:spChg chg="mod">
          <ac:chgData name="Odysseas Kargiotis" userId="254512408c841f4f" providerId="LiveId" clId="{8D5CE0E5-73D1-400B-BB20-C8CD8B7DE56D}" dt="2026-10-17T16:48:05.842" v="2210" actId="207"/>
          <ac:spMkLst>
            <pc:docMk/>
            <pc:sldMk cId="0" sldId="271"/>
            <ac:spMk id="3" creationId="{00000000-0000-0000-0000-000000000000}"/>
          </ac:spMkLst>
        </pc:spChg>
        <pc:spChg chg="add mod">
          <ac:chgData name="Odysseas Kargiotis" userId="254512408c841f4f" providerId="LiveId" clId="{8D5CE0E5-73D1-400B-BB20-C8CD8B7DE56D}" dt="2026-10-06T21:19:57.449" v="41" actId="1076"/>
          <ac:spMkLst>
            <pc:docMk/>
            <pc:sldMk cId="0" sldId="271"/>
            <ac:spMk id="7" creationId="{4B81A439-88D6-44D7-D1EB-28687B879B4D}"/>
          </ac:spMkLst>
        </pc:spChg>
        <pc:spChg chg="mod">
          <ac:chgData name="Odysseas Kargiotis" userId="254512408c841f4f" providerId="LiveId" clId="{8D5CE0E5-73D1-400B-BB20-C8CD8B7DE56D}" dt="2026-10-06T21:19:53.564" v="40" actId="1076"/>
          <ac:spMkLst>
            <pc:docMk/>
            <pc:sldMk cId="0" sldId="271"/>
            <ac:spMk id="17409" creationId="{00000000-0000-0000-0000-000000000000}"/>
          </ac:spMkLst>
        </pc:spChg>
        <pc:picChg chg="add mod">
          <ac:chgData name="Odysseas Kargiotis" userId="254512408c841f4f" providerId="LiveId" clId="{8D5CE0E5-73D1-400B-BB20-C8CD8B7DE56D}" dt="2026-10-06T21:17:58.286" v="28" actId="1076"/>
          <ac:picMkLst>
            <pc:docMk/>
            <pc:sldMk cId="0" sldId="271"/>
            <ac:picMk id="5" creationId="{BC51F0DE-28A7-507A-6514-9924B4498CF6}"/>
          </ac:picMkLst>
        </pc:picChg>
      </pc:sldChg>
      <pc:sldChg chg="modSp mod">
        <pc:chgData name="Odysseas Kargiotis" userId="254512408c841f4f" providerId="LiveId" clId="{8D5CE0E5-73D1-400B-BB20-C8CD8B7DE56D}" dt="2026-10-17T16:36:12.323" v="2201" actId="113"/>
        <pc:sldMkLst>
          <pc:docMk/>
          <pc:sldMk cId="0" sldId="273"/>
        </pc:sldMkLst>
        <pc:spChg chg="mod">
          <ac:chgData name="Odysseas Kargiotis" userId="254512408c841f4f" providerId="LiveId" clId="{8D5CE0E5-73D1-400B-BB20-C8CD8B7DE56D}" dt="2026-10-17T16:36:12.323" v="2201" actId="113"/>
          <ac:spMkLst>
            <pc:docMk/>
            <pc:sldMk cId="0" sldId="273"/>
            <ac:spMk id="3" creationId="{00000000-0000-0000-0000-000000000000}"/>
          </ac:spMkLst>
        </pc:spChg>
      </pc:sldChg>
      <pc:sldChg chg="modSp mod">
        <pc:chgData name="Odysseas Kargiotis" userId="254512408c841f4f" providerId="LiveId" clId="{8D5CE0E5-73D1-400B-BB20-C8CD8B7DE56D}" dt="2026-10-17T16:36:26.543" v="2202" actId="207"/>
        <pc:sldMkLst>
          <pc:docMk/>
          <pc:sldMk cId="0" sldId="276"/>
        </pc:sldMkLst>
        <pc:spChg chg="mod">
          <ac:chgData name="Odysseas Kargiotis" userId="254512408c841f4f" providerId="LiveId" clId="{8D5CE0E5-73D1-400B-BB20-C8CD8B7DE56D}" dt="2026-10-17T16:36:26.543" v="2202" actId="207"/>
          <ac:spMkLst>
            <pc:docMk/>
            <pc:sldMk cId="0" sldId="276"/>
            <ac:spMk id="2" creationId="{00000000-0000-0000-0000-000000000000}"/>
          </ac:spMkLst>
        </pc:spChg>
      </pc:sldChg>
      <pc:sldChg chg="modSp mod">
        <pc:chgData name="Odysseas Kargiotis" userId="254512408c841f4f" providerId="LiveId" clId="{8D5CE0E5-73D1-400B-BB20-C8CD8B7DE56D}" dt="2026-10-17T16:28:00.708" v="1829" actId="20577"/>
        <pc:sldMkLst>
          <pc:docMk/>
          <pc:sldMk cId="0" sldId="284"/>
        </pc:sldMkLst>
        <pc:spChg chg="mod">
          <ac:chgData name="Odysseas Kargiotis" userId="254512408c841f4f" providerId="LiveId" clId="{8D5CE0E5-73D1-400B-BB20-C8CD8B7DE56D}" dt="2026-10-17T16:28:00.708" v="1829" actId="20577"/>
          <ac:spMkLst>
            <pc:docMk/>
            <pc:sldMk cId="0" sldId="284"/>
            <ac:spMk id="3" creationId="{00000000-0000-0000-0000-000000000000}"/>
          </ac:spMkLst>
        </pc:spChg>
      </pc:sldChg>
      <pc:sldChg chg="modSp mod">
        <pc:chgData name="Odysseas Kargiotis" userId="254512408c841f4f" providerId="LiveId" clId="{8D5CE0E5-73D1-400B-BB20-C8CD8B7DE56D}" dt="2026-10-17T16:35:40.036" v="2200" actId="207"/>
        <pc:sldMkLst>
          <pc:docMk/>
          <pc:sldMk cId="0" sldId="285"/>
        </pc:sldMkLst>
        <pc:spChg chg="mod">
          <ac:chgData name="Odysseas Kargiotis" userId="254512408c841f4f" providerId="LiveId" clId="{8D5CE0E5-73D1-400B-BB20-C8CD8B7DE56D}" dt="2026-10-17T16:35:40.036" v="2200" actId="207"/>
          <ac:spMkLst>
            <pc:docMk/>
            <pc:sldMk cId="0" sldId="285"/>
            <ac:spMk id="2" creationId="{00000000-0000-0000-0000-000000000000}"/>
          </ac:spMkLst>
        </pc:spChg>
      </pc:sldChg>
      <pc:sldChg chg="modSp add mod">
        <pc:chgData name="Odysseas Kargiotis" userId="254512408c841f4f" providerId="LiveId" clId="{8D5CE0E5-73D1-400B-BB20-C8CD8B7DE56D}" dt="2026-10-17T16:25:48.758" v="1802" actId="1076"/>
        <pc:sldMkLst>
          <pc:docMk/>
          <pc:sldMk cId="0" sldId="312"/>
        </pc:sldMkLst>
        <pc:spChg chg="mod">
          <ac:chgData name="Odysseas Kargiotis" userId="254512408c841f4f" providerId="LiveId" clId="{8D5CE0E5-73D1-400B-BB20-C8CD8B7DE56D}" dt="2026-10-17T16:25:40.348" v="1798"/>
          <ac:spMkLst>
            <pc:docMk/>
            <pc:sldMk cId="0" sldId="312"/>
            <ac:spMk id="2" creationId="{00000000-0000-0000-0000-000000000000}"/>
          </ac:spMkLst>
        </pc:spChg>
        <pc:picChg chg="mod">
          <ac:chgData name="Odysseas Kargiotis" userId="254512408c841f4f" providerId="LiveId" clId="{8D5CE0E5-73D1-400B-BB20-C8CD8B7DE56D}" dt="2026-10-17T16:25:44.942" v="1800" actId="1076"/>
          <ac:picMkLst>
            <pc:docMk/>
            <pc:sldMk cId="0" sldId="312"/>
            <ac:picMk id="4" creationId="{DE92C28E-5DB8-8608-9C0D-CCEBF06AE9B3}"/>
          </ac:picMkLst>
        </pc:picChg>
        <pc:picChg chg="mod">
          <ac:chgData name="Odysseas Kargiotis" userId="254512408c841f4f" providerId="LiveId" clId="{8D5CE0E5-73D1-400B-BB20-C8CD8B7DE56D}" dt="2026-10-17T16:25:48.758" v="1802" actId="1076"/>
          <ac:picMkLst>
            <pc:docMk/>
            <pc:sldMk cId="0" sldId="312"/>
            <ac:picMk id="70658" creationId="{00000000-0000-0000-0000-000000000000}"/>
          </ac:picMkLst>
        </pc:picChg>
        <pc:picChg chg="mod">
          <ac:chgData name="Odysseas Kargiotis" userId="254512408c841f4f" providerId="LiveId" clId="{8D5CE0E5-73D1-400B-BB20-C8CD8B7DE56D}" dt="2026-10-17T16:25:45.985" v="1801" actId="1076"/>
          <ac:picMkLst>
            <pc:docMk/>
            <pc:sldMk cId="0" sldId="312"/>
            <ac:picMk id="70659" creationId="{00000000-0000-0000-0000-000000000000}"/>
          </ac:picMkLst>
        </pc:picChg>
      </pc:sldChg>
      <pc:sldChg chg="del">
        <pc:chgData name="Odysseas Kargiotis" userId="254512408c841f4f" providerId="LiveId" clId="{8D5CE0E5-73D1-400B-BB20-C8CD8B7DE56D}" dt="2026-10-17T16:22:03.787" v="1796" actId="2696"/>
        <pc:sldMkLst>
          <pc:docMk/>
          <pc:sldMk cId="4028823096" sldId="315"/>
        </pc:sldMkLst>
      </pc:sldChg>
      <pc:sldChg chg="modSp mod">
        <pc:chgData name="Odysseas Kargiotis" userId="254512408c841f4f" providerId="LiveId" clId="{8D5CE0E5-73D1-400B-BB20-C8CD8B7DE56D}" dt="2026-10-17T12:26:01.558" v="693" actId="27636"/>
        <pc:sldMkLst>
          <pc:docMk/>
          <pc:sldMk cId="2957884869" sldId="326"/>
        </pc:sldMkLst>
        <pc:spChg chg="mod">
          <ac:chgData name="Odysseas Kargiotis" userId="254512408c841f4f" providerId="LiveId" clId="{8D5CE0E5-73D1-400B-BB20-C8CD8B7DE56D}" dt="2026-10-17T12:26:01.558" v="693" actId="27636"/>
          <ac:spMkLst>
            <pc:docMk/>
            <pc:sldMk cId="2957884869" sldId="326"/>
            <ac:spMk id="2" creationId="{00000000-0000-0000-0000-000000000000}"/>
          </ac:spMkLst>
        </pc:spChg>
      </pc:sldChg>
      <pc:sldChg chg="delSp modSp mod delAnim">
        <pc:chgData name="Odysseas Kargiotis" userId="254512408c841f4f" providerId="LiveId" clId="{8D5CE0E5-73D1-400B-BB20-C8CD8B7DE56D}" dt="2026-10-17T16:20:37.147" v="1786" actId="20577"/>
        <pc:sldMkLst>
          <pc:docMk/>
          <pc:sldMk cId="347792783" sldId="335"/>
        </pc:sldMkLst>
        <pc:spChg chg="mod">
          <ac:chgData name="Odysseas Kargiotis" userId="254512408c841f4f" providerId="LiveId" clId="{8D5CE0E5-73D1-400B-BB20-C8CD8B7DE56D}" dt="2026-10-17T16:20:37.147" v="1786" actId="20577"/>
          <ac:spMkLst>
            <pc:docMk/>
            <pc:sldMk cId="347792783" sldId="335"/>
            <ac:spMk id="2" creationId="{D980F89D-93B1-FBAC-2D4D-2E8E37893FEB}"/>
          </ac:spMkLst>
        </pc:spChg>
        <pc:spChg chg="del">
          <ac:chgData name="Odysseas Kargiotis" userId="254512408c841f4f" providerId="LiveId" clId="{8D5CE0E5-73D1-400B-BB20-C8CD8B7DE56D}" dt="2026-10-17T16:17:11.571" v="1650" actId="21"/>
          <ac:spMkLst>
            <pc:docMk/>
            <pc:sldMk cId="347792783" sldId="335"/>
            <ac:spMk id="15" creationId="{1D2211A4-2C52-FF5F-36A2-3D4419D96A1F}"/>
          </ac:spMkLst>
        </pc:spChg>
        <pc:spChg chg="del">
          <ac:chgData name="Odysseas Kargiotis" userId="254512408c841f4f" providerId="LiveId" clId="{8D5CE0E5-73D1-400B-BB20-C8CD8B7DE56D}" dt="2026-10-17T16:17:21.480" v="1654" actId="21"/>
          <ac:spMkLst>
            <pc:docMk/>
            <pc:sldMk cId="347792783" sldId="335"/>
            <ac:spMk id="17" creationId="{29539BB3-11AC-E985-F154-34BEC8FA7AF1}"/>
          </ac:spMkLst>
        </pc:spChg>
        <pc:spChg chg="del">
          <ac:chgData name="Odysseas Kargiotis" userId="254512408c841f4f" providerId="LiveId" clId="{8D5CE0E5-73D1-400B-BB20-C8CD8B7DE56D}" dt="2026-10-17T16:17:26.186" v="1655" actId="21"/>
          <ac:spMkLst>
            <pc:docMk/>
            <pc:sldMk cId="347792783" sldId="335"/>
            <ac:spMk id="19" creationId="{CEB98B00-BFE4-535D-139C-48D3AF737713}"/>
          </ac:spMkLst>
        </pc:spChg>
        <pc:picChg chg="mod">
          <ac:chgData name="Odysseas Kargiotis" userId="254512408c841f4f" providerId="LiveId" clId="{8D5CE0E5-73D1-400B-BB20-C8CD8B7DE56D}" dt="2026-10-17T16:19:50.721" v="1776" actId="14100"/>
          <ac:picMkLst>
            <pc:docMk/>
            <pc:sldMk cId="347792783" sldId="335"/>
            <ac:picMk id="7" creationId="{467BEBEA-3435-AC51-088D-C26E343709AB}"/>
          </ac:picMkLst>
        </pc:picChg>
        <pc:picChg chg="del">
          <ac:chgData name="Odysseas Kargiotis" userId="254512408c841f4f" providerId="LiveId" clId="{8D5CE0E5-73D1-400B-BB20-C8CD8B7DE56D}" dt="2026-10-17T16:17:00.085" v="1645" actId="21"/>
          <ac:picMkLst>
            <pc:docMk/>
            <pc:sldMk cId="347792783" sldId="335"/>
            <ac:picMk id="9" creationId="{46E1624D-8539-1584-7705-6648000E03FD}"/>
          </ac:picMkLst>
        </pc:picChg>
        <pc:picChg chg="mod">
          <ac:chgData name="Odysseas Kargiotis" userId="254512408c841f4f" providerId="LiveId" clId="{8D5CE0E5-73D1-400B-BB20-C8CD8B7DE56D}" dt="2026-10-17T16:19:47.462" v="1774" actId="14100"/>
          <ac:picMkLst>
            <pc:docMk/>
            <pc:sldMk cId="347792783" sldId="335"/>
            <ac:picMk id="11" creationId="{C2CD7DA0-8812-5CA0-1002-D74803264B99}"/>
          </ac:picMkLst>
        </pc:picChg>
        <pc:picChg chg="del mod">
          <ac:chgData name="Odysseas Kargiotis" userId="254512408c841f4f" providerId="LiveId" clId="{8D5CE0E5-73D1-400B-BB20-C8CD8B7DE56D}" dt="2026-10-17T16:19:40.639" v="1769" actId="21"/>
          <ac:picMkLst>
            <pc:docMk/>
            <pc:sldMk cId="347792783" sldId="335"/>
            <ac:picMk id="13" creationId="{5754E31A-40B2-8121-5F6F-B2A326B31A82}"/>
          </ac:picMkLst>
        </pc:picChg>
        <pc:picChg chg="mod">
          <ac:chgData name="Odysseas Kargiotis" userId="254512408c841f4f" providerId="LiveId" clId="{8D5CE0E5-73D1-400B-BB20-C8CD8B7DE56D}" dt="2026-10-17T16:19:45.571" v="1773" actId="1076"/>
          <ac:picMkLst>
            <pc:docMk/>
            <pc:sldMk cId="347792783" sldId="335"/>
            <ac:picMk id="14" creationId="{8E7E0831-B311-AA7F-2084-7D04525D46D5}"/>
          </ac:picMkLst>
        </pc:picChg>
        <pc:picChg chg="del mod">
          <ac:chgData name="Odysseas Kargiotis" userId="254512408c841f4f" providerId="LiveId" clId="{8D5CE0E5-73D1-400B-BB20-C8CD8B7DE56D}" dt="2026-10-17T16:17:04.530" v="1647" actId="21"/>
          <ac:picMkLst>
            <pc:docMk/>
            <pc:sldMk cId="347792783" sldId="335"/>
            <ac:picMk id="21" creationId="{3EDA5BA2-C395-EB0D-44E8-33C84BF79823}"/>
          </ac:picMkLst>
        </pc:picChg>
      </pc:sldChg>
      <pc:sldChg chg="modSp mod">
        <pc:chgData name="Odysseas Kargiotis" userId="254512408c841f4f" providerId="LiveId" clId="{8D5CE0E5-73D1-400B-BB20-C8CD8B7DE56D}" dt="2026-10-17T17:03:05.429" v="2235" actId="207"/>
        <pc:sldMkLst>
          <pc:docMk/>
          <pc:sldMk cId="2286458284" sldId="336"/>
        </pc:sldMkLst>
        <pc:spChg chg="mod">
          <ac:chgData name="Odysseas Kargiotis" userId="254512408c841f4f" providerId="LiveId" clId="{8D5CE0E5-73D1-400B-BB20-C8CD8B7DE56D}" dt="2026-10-17T17:03:05.429" v="2235" actId="207"/>
          <ac:spMkLst>
            <pc:docMk/>
            <pc:sldMk cId="2286458284" sldId="336"/>
            <ac:spMk id="2" creationId="{00000000-0000-0000-0000-000000000000}"/>
          </ac:spMkLst>
        </pc:spChg>
      </pc:sldChg>
      <pc:sldChg chg="modSp mod">
        <pc:chgData name="Odysseas Kargiotis" userId="254512408c841f4f" providerId="LiveId" clId="{8D5CE0E5-73D1-400B-BB20-C8CD8B7DE56D}" dt="2026-10-17T12:26:01.753" v="700" actId="27636"/>
        <pc:sldMkLst>
          <pc:docMk/>
          <pc:sldMk cId="0" sldId="354"/>
        </pc:sldMkLst>
        <pc:spChg chg="mod">
          <ac:chgData name="Odysseas Kargiotis" userId="254512408c841f4f" providerId="LiveId" clId="{8D5CE0E5-73D1-400B-BB20-C8CD8B7DE56D}" dt="2026-10-17T12:26:01.753" v="700" actId="27636"/>
          <ac:spMkLst>
            <pc:docMk/>
            <pc:sldMk cId="0" sldId="354"/>
            <ac:spMk id="3" creationId="{00000000-0000-0000-0000-000000000000}"/>
          </ac:spMkLst>
        </pc:spChg>
      </pc:sldChg>
      <pc:sldChg chg="modSp mod">
        <pc:chgData name="Odysseas Kargiotis" userId="254512408c841f4f" providerId="LiveId" clId="{8D5CE0E5-73D1-400B-BB20-C8CD8B7DE56D}" dt="2026-10-17T16:35:26.236" v="2199" actId="255"/>
        <pc:sldMkLst>
          <pc:docMk/>
          <pc:sldMk cId="0" sldId="406"/>
        </pc:sldMkLst>
        <pc:spChg chg="mod">
          <ac:chgData name="Odysseas Kargiotis" userId="254512408c841f4f" providerId="LiveId" clId="{8D5CE0E5-73D1-400B-BB20-C8CD8B7DE56D}" dt="2026-10-17T16:35:26.236" v="2199" actId="255"/>
          <ac:spMkLst>
            <pc:docMk/>
            <pc:sldMk cId="0" sldId="406"/>
            <ac:spMk id="7" creationId="{00000000-0000-0000-0000-000000000000}"/>
          </ac:spMkLst>
        </pc:spChg>
      </pc:sldChg>
      <pc:sldChg chg="modSp mod">
        <pc:chgData name="Odysseas Kargiotis" userId="254512408c841f4f" providerId="LiveId" clId="{8D5CE0E5-73D1-400B-BB20-C8CD8B7DE56D}" dt="2026-10-17T16:31:46.753" v="1921" actId="14100"/>
        <pc:sldMkLst>
          <pc:docMk/>
          <pc:sldMk cId="0" sldId="533"/>
        </pc:sldMkLst>
        <pc:spChg chg="mod">
          <ac:chgData name="Odysseas Kargiotis" userId="254512408c841f4f" providerId="LiveId" clId="{8D5CE0E5-73D1-400B-BB20-C8CD8B7DE56D}" dt="2026-10-17T16:31:46.753" v="1921" actId="14100"/>
          <ac:spMkLst>
            <pc:docMk/>
            <pc:sldMk cId="0" sldId="533"/>
            <ac:spMk id="3" creationId="{7FEBBF34-597D-81A3-D07D-30C8ED2EED0E}"/>
          </ac:spMkLst>
        </pc:spChg>
        <pc:picChg chg="mod">
          <ac:chgData name="Odysseas Kargiotis" userId="254512408c841f4f" providerId="LiveId" clId="{8D5CE0E5-73D1-400B-BB20-C8CD8B7DE56D}" dt="2026-10-17T16:31:28.360" v="1916" actId="1076"/>
          <ac:picMkLst>
            <pc:docMk/>
            <pc:sldMk cId="0" sldId="533"/>
            <ac:picMk id="1028" creationId="{1D657AEF-9865-9953-4DCA-BB4425003E1A}"/>
          </ac:picMkLst>
        </pc:picChg>
      </pc:sldChg>
      <pc:sldChg chg="addSp modSp mod modAnim">
        <pc:chgData name="Odysseas Kargiotis" userId="254512408c841f4f" providerId="LiveId" clId="{8D5CE0E5-73D1-400B-BB20-C8CD8B7DE56D}" dt="2026-10-17T16:29:16.743" v="1833" actId="14100"/>
        <pc:sldMkLst>
          <pc:docMk/>
          <pc:sldMk cId="2871321032" sldId="548"/>
        </pc:sldMkLst>
        <pc:spChg chg="add mod">
          <ac:chgData name="Odysseas Kargiotis" userId="254512408c841f4f" providerId="LiveId" clId="{8D5CE0E5-73D1-400B-BB20-C8CD8B7DE56D}" dt="2026-10-17T16:29:16.743" v="1833" actId="14100"/>
          <ac:spMkLst>
            <pc:docMk/>
            <pc:sldMk cId="2871321032" sldId="548"/>
            <ac:spMk id="2" creationId="{EC167EB2-2C89-6903-D328-748AE520EF65}"/>
          </ac:spMkLst>
        </pc:spChg>
      </pc:sldChg>
      <pc:sldChg chg="modSp mod">
        <pc:chgData name="Odysseas Kargiotis" userId="254512408c841f4f" providerId="LiveId" clId="{8D5CE0E5-73D1-400B-BB20-C8CD8B7DE56D}" dt="2026-10-17T12:26:01.642" v="696" actId="27636"/>
        <pc:sldMkLst>
          <pc:docMk/>
          <pc:sldMk cId="276714959" sldId="1366"/>
        </pc:sldMkLst>
        <pc:spChg chg="mod">
          <ac:chgData name="Odysseas Kargiotis" userId="254512408c841f4f" providerId="LiveId" clId="{8D5CE0E5-73D1-400B-BB20-C8CD8B7DE56D}" dt="2026-10-17T12:26:01.642" v="696" actId="27636"/>
          <ac:spMkLst>
            <pc:docMk/>
            <pc:sldMk cId="276714959" sldId="1366"/>
            <ac:spMk id="3" creationId="{011551F4-CCDB-45B0-8CA3-02D8C6DB316B}"/>
          </ac:spMkLst>
        </pc:spChg>
      </pc:sldChg>
      <pc:sldChg chg="modSp mod">
        <pc:chgData name="Odysseas Kargiotis" userId="254512408c841f4f" providerId="LiveId" clId="{8D5CE0E5-73D1-400B-BB20-C8CD8B7DE56D}" dt="2026-10-17T16:45:26.820" v="2209"/>
        <pc:sldMkLst>
          <pc:docMk/>
          <pc:sldMk cId="2575449715" sldId="2050"/>
        </pc:sldMkLst>
        <pc:spChg chg="mod">
          <ac:chgData name="Odysseas Kargiotis" userId="254512408c841f4f" providerId="LiveId" clId="{8D5CE0E5-73D1-400B-BB20-C8CD8B7DE56D}" dt="2026-10-17T16:45:26.820" v="2209"/>
          <ac:spMkLst>
            <pc:docMk/>
            <pc:sldMk cId="2575449715" sldId="2050"/>
            <ac:spMk id="5" creationId="{FE9E391D-BC2C-C0B6-3F30-133F0FEE2878}"/>
          </ac:spMkLst>
        </pc:spChg>
      </pc:sldChg>
      <pc:sldChg chg="del">
        <pc:chgData name="Odysseas Kargiotis" userId="254512408c841f4f" providerId="LiveId" clId="{8D5CE0E5-73D1-400B-BB20-C8CD8B7DE56D}" dt="2026-10-17T12:46:28.229" v="1079" actId="2696"/>
        <pc:sldMkLst>
          <pc:docMk/>
          <pc:sldMk cId="325107316" sldId="2054"/>
        </pc:sldMkLst>
      </pc:sldChg>
      <pc:sldChg chg="modSp mod">
        <pc:chgData name="Odysseas Kargiotis" userId="254512408c841f4f" providerId="LiveId" clId="{8D5CE0E5-73D1-400B-BB20-C8CD8B7DE56D}" dt="2026-10-17T12:26:01.610" v="695" actId="27636"/>
        <pc:sldMkLst>
          <pc:docMk/>
          <pc:sldMk cId="2123664673" sldId="2055"/>
        </pc:sldMkLst>
        <pc:spChg chg="mod">
          <ac:chgData name="Odysseas Kargiotis" userId="254512408c841f4f" providerId="LiveId" clId="{8D5CE0E5-73D1-400B-BB20-C8CD8B7DE56D}" dt="2026-10-17T12:26:01.610" v="695" actId="27636"/>
          <ac:spMkLst>
            <pc:docMk/>
            <pc:sldMk cId="2123664673" sldId="2055"/>
            <ac:spMk id="3" creationId="{00000000-0000-0000-0000-000000000000}"/>
          </ac:spMkLst>
        </pc:spChg>
      </pc:sldChg>
      <pc:sldChg chg="modSp mod">
        <pc:chgData name="Odysseas Kargiotis" userId="254512408c841f4f" providerId="LiveId" clId="{8D5CE0E5-73D1-400B-BB20-C8CD8B7DE56D}" dt="2026-10-17T16:55:47.293" v="2232" actId="113"/>
        <pc:sldMkLst>
          <pc:docMk/>
          <pc:sldMk cId="3067543430" sldId="2060"/>
        </pc:sldMkLst>
        <pc:spChg chg="mod">
          <ac:chgData name="Odysseas Kargiotis" userId="254512408c841f4f" providerId="LiveId" clId="{8D5CE0E5-73D1-400B-BB20-C8CD8B7DE56D}" dt="2026-10-17T16:55:47.293" v="2232" actId="113"/>
          <ac:spMkLst>
            <pc:docMk/>
            <pc:sldMk cId="3067543430" sldId="2060"/>
            <ac:spMk id="4" creationId="{E0B310F4-9627-F76F-AA14-121041C1DC0A}"/>
          </ac:spMkLst>
        </pc:spChg>
      </pc:sldChg>
      <pc:sldChg chg="modSp mod">
        <pc:chgData name="Odysseas Kargiotis" userId="254512408c841f4f" providerId="LiveId" clId="{8D5CE0E5-73D1-400B-BB20-C8CD8B7DE56D}" dt="2026-10-17T16:58:41.119" v="2234" actId="207"/>
        <pc:sldMkLst>
          <pc:docMk/>
          <pc:sldMk cId="800013009" sldId="2062"/>
        </pc:sldMkLst>
        <pc:spChg chg="mod">
          <ac:chgData name="Odysseas Kargiotis" userId="254512408c841f4f" providerId="LiveId" clId="{8D5CE0E5-73D1-400B-BB20-C8CD8B7DE56D}" dt="2026-10-17T16:58:41.119" v="2234" actId="207"/>
          <ac:spMkLst>
            <pc:docMk/>
            <pc:sldMk cId="800013009" sldId="2062"/>
            <ac:spMk id="2" creationId="{97FD7259-E5E9-D68F-4B4B-F973700122D6}"/>
          </ac:spMkLst>
        </pc:spChg>
      </pc:sldChg>
      <pc:sldChg chg="del">
        <pc:chgData name="Odysseas Kargiotis" userId="254512408c841f4f" providerId="LiveId" clId="{8D5CE0E5-73D1-400B-BB20-C8CD8B7DE56D}" dt="2026-10-17T16:57:13.196" v="2233" actId="2696"/>
        <pc:sldMkLst>
          <pc:docMk/>
          <pc:sldMk cId="3983407069" sldId="2066"/>
        </pc:sldMkLst>
      </pc:sldChg>
      <pc:sldChg chg="modSp mod">
        <pc:chgData name="Odysseas Kargiotis" userId="254512408c841f4f" providerId="LiveId" clId="{8D5CE0E5-73D1-400B-BB20-C8CD8B7DE56D}" dt="2026-10-09T22:53:08.483" v="605" actId="14100"/>
        <pc:sldMkLst>
          <pc:docMk/>
          <pc:sldMk cId="3894530212" sldId="2067"/>
        </pc:sldMkLst>
        <pc:spChg chg="mod">
          <ac:chgData name="Odysseas Kargiotis" userId="254512408c841f4f" providerId="LiveId" clId="{8D5CE0E5-73D1-400B-BB20-C8CD8B7DE56D}" dt="2026-10-09T22:53:08.483" v="605" actId="14100"/>
          <ac:spMkLst>
            <pc:docMk/>
            <pc:sldMk cId="3894530212" sldId="2067"/>
            <ac:spMk id="4" creationId="{34D83144-3A17-4528-E42E-3C5C9CA55153}"/>
          </ac:spMkLst>
        </pc:spChg>
      </pc:sldChg>
      <pc:sldChg chg="modSp mod">
        <pc:chgData name="Odysseas Kargiotis" userId="254512408c841f4f" providerId="LiveId" clId="{8D5CE0E5-73D1-400B-BB20-C8CD8B7DE56D}" dt="2026-10-06T21:35:04.871" v="73" actId="20577"/>
        <pc:sldMkLst>
          <pc:docMk/>
          <pc:sldMk cId="1452249982" sldId="2069"/>
        </pc:sldMkLst>
        <pc:spChg chg="mod">
          <ac:chgData name="Odysseas Kargiotis" userId="254512408c841f4f" providerId="LiveId" clId="{8D5CE0E5-73D1-400B-BB20-C8CD8B7DE56D}" dt="2026-10-06T21:35:04.871" v="73" actId="20577"/>
          <ac:spMkLst>
            <pc:docMk/>
            <pc:sldMk cId="1452249982" sldId="2069"/>
            <ac:spMk id="2" creationId="{536826E3-46B3-9D3F-6E44-640E3FB67008}"/>
          </ac:spMkLst>
        </pc:spChg>
      </pc:sldChg>
      <pc:sldChg chg="addSp modSp add del mod setBg">
        <pc:chgData name="Odysseas Kargiotis" userId="254512408c841f4f" providerId="LiveId" clId="{8D5CE0E5-73D1-400B-BB20-C8CD8B7DE56D}" dt="2026-10-17T16:04:38.840" v="1384" actId="1076"/>
        <pc:sldMkLst>
          <pc:docMk/>
          <pc:sldMk cId="3688262538" sldId="3922"/>
        </pc:sldMkLst>
        <pc:spChg chg="mod">
          <ac:chgData name="Odysseas Kargiotis" userId="254512408c841f4f" providerId="LiveId" clId="{8D5CE0E5-73D1-400B-BB20-C8CD8B7DE56D}" dt="2026-10-17T12:26:01.710" v="699" actId="27636"/>
          <ac:spMkLst>
            <pc:docMk/>
            <pc:sldMk cId="3688262538" sldId="3922"/>
            <ac:spMk id="2" creationId="{FE7879BA-64E9-7B4B-C7A3-7C764094F91B}"/>
          </ac:spMkLst>
        </pc:spChg>
        <pc:spChg chg="mod">
          <ac:chgData name="Odysseas Kargiotis" userId="254512408c841f4f" providerId="LiveId" clId="{8D5CE0E5-73D1-400B-BB20-C8CD8B7DE56D}" dt="2026-10-09T22:46:33.398" v="477" actId="1076"/>
          <ac:spMkLst>
            <pc:docMk/>
            <pc:sldMk cId="3688262538" sldId="3922"/>
            <ac:spMk id="3" creationId="{AA264E76-3CA3-1FD6-9296-9400F3A804F9}"/>
          </ac:spMkLst>
        </pc:spChg>
        <pc:spChg chg="mod">
          <ac:chgData name="Odysseas Kargiotis" userId="254512408c841f4f" providerId="LiveId" clId="{8D5CE0E5-73D1-400B-BB20-C8CD8B7DE56D}" dt="2026-10-09T23:09:29.039" v="667" actId="1076"/>
          <ac:spMkLst>
            <pc:docMk/>
            <pc:sldMk cId="3688262538" sldId="3922"/>
            <ac:spMk id="4" creationId="{6035211C-B01C-A27D-759A-D7B4272572B7}"/>
          </ac:spMkLst>
        </pc:spChg>
        <pc:spChg chg="mod">
          <ac:chgData name="Odysseas Kargiotis" userId="254512408c841f4f" providerId="LiveId" clId="{8D5CE0E5-73D1-400B-BB20-C8CD8B7DE56D}" dt="2026-10-09T22:46:31.415" v="476" actId="1076"/>
          <ac:spMkLst>
            <pc:docMk/>
            <pc:sldMk cId="3688262538" sldId="3922"/>
            <ac:spMk id="5" creationId="{936A6CA5-394E-3868-DEE7-9D6572679681}"/>
          </ac:spMkLst>
        </pc:spChg>
        <pc:spChg chg="mod">
          <ac:chgData name="Odysseas Kargiotis" userId="254512408c841f4f" providerId="LiveId" clId="{8D5CE0E5-73D1-400B-BB20-C8CD8B7DE56D}" dt="2026-10-17T16:04:15.903" v="1379" actId="14100"/>
          <ac:spMkLst>
            <pc:docMk/>
            <pc:sldMk cId="3688262538" sldId="3922"/>
            <ac:spMk id="6" creationId="{3D638876-F3D3-C0FB-29AE-883ACE8BC83F}"/>
          </ac:spMkLst>
        </pc:spChg>
        <pc:spChg chg="mod">
          <ac:chgData name="Odysseas Kargiotis" userId="254512408c841f4f" providerId="LiveId" clId="{8D5CE0E5-73D1-400B-BB20-C8CD8B7DE56D}" dt="2026-10-09T22:49:37.769" v="602" actId="1076"/>
          <ac:spMkLst>
            <pc:docMk/>
            <pc:sldMk cId="3688262538" sldId="3922"/>
            <ac:spMk id="7" creationId="{CBBF7E07-5796-9778-B744-E684F09E21A8}"/>
          </ac:spMkLst>
        </pc:spChg>
        <pc:spChg chg="add mod">
          <ac:chgData name="Odysseas Kargiotis" userId="254512408c841f4f" providerId="LiveId" clId="{8D5CE0E5-73D1-400B-BB20-C8CD8B7DE56D}" dt="2026-10-17T16:04:26.943" v="1382" actId="122"/>
          <ac:spMkLst>
            <pc:docMk/>
            <pc:sldMk cId="3688262538" sldId="3922"/>
            <ac:spMk id="9" creationId="{8F595429-7908-DEB1-6A9E-864C193090D2}"/>
          </ac:spMkLst>
        </pc:spChg>
        <pc:spChg chg="add mod">
          <ac:chgData name="Odysseas Kargiotis" userId="254512408c841f4f" providerId="LiveId" clId="{8D5CE0E5-73D1-400B-BB20-C8CD8B7DE56D}" dt="2026-10-09T23:09:17.683" v="665" actId="113"/>
          <ac:spMkLst>
            <pc:docMk/>
            <pc:sldMk cId="3688262538" sldId="3922"/>
            <ac:spMk id="15" creationId="{03DBDAE7-F9D8-38C0-6AA3-5A9E7DCEC1D2}"/>
          </ac:spMkLst>
        </pc:spChg>
        <pc:spChg chg="mod">
          <ac:chgData name="Odysseas Kargiotis" userId="254512408c841f4f" providerId="LiveId" clId="{8D5CE0E5-73D1-400B-BB20-C8CD8B7DE56D}" dt="2026-10-09T22:47:01.649" v="484" actId="14100"/>
          <ac:spMkLst>
            <pc:docMk/>
            <pc:sldMk cId="3688262538" sldId="3922"/>
            <ac:spMk id="17" creationId="{4C40D608-3551-6EE4-8569-D098D6BD3F82}"/>
          </ac:spMkLst>
        </pc:spChg>
        <pc:picChg chg="mod modCrop">
          <ac:chgData name="Odysseas Kargiotis" userId="254512408c841f4f" providerId="LiveId" clId="{8D5CE0E5-73D1-400B-BB20-C8CD8B7DE56D}" dt="2026-10-17T16:04:38.840" v="1384" actId="1076"/>
          <ac:picMkLst>
            <pc:docMk/>
            <pc:sldMk cId="3688262538" sldId="3922"/>
            <ac:picMk id="11" creationId="{1DF93EB7-9FBE-72A1-D842-C0E7C7769370}"/>
          </ac:picMkLst>
        </pc:picChg>
        <pc:picChg chg="mod">
          <ac:chgData name="Odysseas Kargiotis" userId="254512408c841f4f" providerId="LiveId" clId="{8D5CE0E5-73D1-400B-BB20-C8CD8B7DE56D}" dt="2026-10-09T22:47:18.473" v="489" actId="14100"/>
          <ac:picMkLst>
            <pc:docMk/>
            <pc:sldMk cId="3688262538" sldId="3922"/>
            <ac:picMk id="12" creationId="{B81EAE02-1F35-BCBA-93D7-AD474FC1D57A}"/>
          </ac:picMkLst>
        </pc:picChg>
        <pc:picChg chg="mod modCrop">
          <ac:chgData name="Odysseas Kargiotis" userId="254512408c841f4f" providerId="LiveId" clId="{8D5CE0E5-73D1-400B-BB20-C8CD8B7DE56D}" dt="2026-10-17T16:04:35.939" v="1383" actId="1076"/>
          <ac:picMkLst>
            <pc:docMk/>
            <pc:sldMk cId="3688262538" sldId="3922"/>
            <ac:picMk id="13" creationId="{A1B98DCB-4EE6-5B14-4423-51E0BD329ABD}"/>
          </ac:picMkLst>
        </pc:picChg>
        <pc:picChg chg="mod">
          <ac:chgData name="Odysseas Kargiotis" userId="254512408c841f4f" providerId="LiveId" clId="{8D5CE0E5-73D1-400B-BB20-C8CD8B7DE56D}" dt="2026-10-09T22:47:51.676" v="498" actId="14100"/>
          <ac:picMkLst>
            <pc:docMk/>
            <pc:sldMk cId="3688262538" sldId="3922"/>
            <ac:picMk id="18" creationId="{93FDAA04-A0C5-58FC-40A5-B191BE53E07B}"/>
          </ac:picMkLst>
        </pc:picChg>
      </pc:sldChg>
      <pc:sldChg chg="addSp delSp modSp mod">
        <pc:chgData name="Odysseas Kargiotis" userId="254512408c841f4f" providerId="LiveId" clId="{8D5CE0E5-73D1-400B-BB20-C8CD8B7DE56D}" dt="2026-10-17T17:18:56.610" v="2354" actId="14100"/>
        <pc:sldMkLst>
          <pc:docMk/>
          <pc:sldMk cId="0" sldId="4068"/>
        </pc:sldMkLst>
        <pc:spChg chg="add mod">
          <ac:chgData name="Odysseas Kargiotis" userId="254512408c841f4f" providerId="LiveId" clId="{8D5CE0E5-73D1-400B-BB20-C8CD8B7DE56D}" dt="2026-10-17T17:18:56.610" v="2354" actId="14100"/>
          <ac:spMkLst>
            <pc:docMk/>
            <pc:sldMk cId="0" sldId="4068"/>
            <ac:spMk id="3" creationId="{FBE44774-5603-147A-C6F0-350DACC332F3}"/>
          </ac:spMkLst>
        </pc:spChg>
        <pc:cxnChg chg="del">
          <ac:chgData name="Odysseas Kargiotis" userId="254512408c841f4f" providerId="LiveId" clId="{8D5CE0E5-73D1-400B-BB20-C8CD8B7DE56D}" dt="2026-10-17T17:17:54.131" v="2351" actId="21"/>
          <ac:cxnSpMkLst>
            <pc:docMk/>
            <pc:sldMk cId="0" sldId="4068"/>
            <ac:cxnSpMk id="14" creationId="{00000000-0000-0000-0000-000000000000}"/>
          </ac:cxnSpMkLst>
        </pc:cxnChg>
      </pc:sldChg>
      <pc:sldChg chg="addSp modSp mod">
        <pc:chgData name="Odysseas Kargiotis" userId="254512408c841f4f" providerId="LiveId" clId="{8D5CE0E5-73D1-400B-BB20-C8CD8B7DE56D}" dt="2026-10-17T17:19:56.432" v="2361" actId="14100"/>
        <pc:sldMkLst>
          <pc:docMk/>
          <pc:sldMk cId="0" sldId="4071"/>
        </pc:sldMkLst>
        <pc:spChg chg="add mod">
          <ac:chgData name="Odysseas Kargiotis" userId="254512408c841f4f" providerId="LiveId" clId="{8D5CE0E5-73D1-400B-BB20-C8CD8B7DE56D}" dt="2026-10-17T17:19:37.197" v="2357" actId="14100"/>
          <ac:spMkLst>
            <pc:docMk/>
            <pc:sldMk cId="0" sldId="4071"/>
            <ac:spMk id="4" creationId="{60E9D643-C895-9C13-6F82-7032816F7D8C}"/>
          </ac:spMkLst>
        </pc:spChg>
        <pc:spChg chg="add mod">
          <ac:chgData name="Odysseas Kargiotis" userId="254512408c841f4f" providerId="LiveId" clId="{8D5CE0E5-73D1-400B-BB20-C8CD8B7DE56D}" dt="2026-10-17T17:19:56.432" v="2361" actId="14100"/>
          <ac:spMkLst>
            <pc:docMk/>
            <pc:sldMk cId="0" sldId="4071"/>
            <ac:spMk id="6" creationId="{17905202-D6DE-F26C-21A5-23A380864A22}"/>
          </ac:spMkLst>
        </pc:spChg>
        <pc:cxnChg chg="add mod">
          <ac:chgData name="Odysseas Kargiotis" userId="254512408c841f4f" providerId="LiveId" clId="{8D5CE0E5-73D1-400B-BB20-C8CD8B7DE56D}" dt="2026-10-09T21:59:41.113" v="286" actId="1076"/>
          <ac:cxnSpMkLst>
            <pc:docMk/>
            <pc:sldMk cId="0" sldId="4071"/>
            <ac:cxnSpMk id="2" creationId="{44607B96-5BB1-0BE1-E938-0BD78D263279}"/>
          </ac:cxnSpMkLst>
        </pc:cxnChg>
      </pc:sldChg>
      <pc:sldChg chg="modSp mod">
        <pc:chgData name="Odysseas Kargiotis" userId="254512408c841f4f" providerId="LiveId" clId="{8D5CE0E5-73D1-400B-BB20-C8CD8B7DE56D}" dt="2026-10-17T12:26:01.700" v="698" actId="27636"/>
        <pc:sldMkLst>
          <pc:docMk/>
          <pc:sldMk cId="1358414123" sldId="4072"/>
        </pc:sldMkLst>
        <pc:spChg chg="mod">
          <ac:chgData name="Odysseas Kargiotis" userId="254512408c841f4f" providerId="LiveId" clId="{8D5CE0E5-73D1-400B-BB20-C8CD8B7DE56D}" dt="2026-10-17T12:26:01.700" v="698" actId="27636"/>
          <ac:spMkLst>
            <pc:docMk/>
            <pc:sldMk cId="1358414123" sldId="4072"/>
            <ac:spMk id="2" creationId="{00000000-0000-0000-0000-000000000000}"/>
          </ac:spMkLst>
        </pc:spChg>
        <pc:spChg chg="mod">
          <ac:chgData name="Odysseas Kargiotis" userId="254512408c841f4f" providerId="LiveId" clId="{8D5CE0E5-73D1-400B-BB20-C8CD8B7DE56D}" dt="2026-10-17T12:26:01.698" v="697" actId="27636"/>
          <ac:spMkLst>
            <pc:docMk/>
            <pc:sldMk cId="1358414123" sldId="4072"/>
            <ac:spMk id="3" creationId="{00000000-0000-0000-0000-000000000000}"/>
          </ac:spMkLst>
        </pc:spChg>
      </pc:sldChg>
      <pc:sldChg chg="delSp modSp mod delAnim">
        <pc:chgData name="Odysseas Kargiotis" userId="254512408c841f4f" providerId="LiveId" clId="{8D5CE0E5-73D1-400B-BB20-C8CD8B7DE56D}" dt="2026-10-17T16:00:20.357" v="1259" actId="1076"/>
        <pc:sldMkLst>
          <pc:docMk/>
          <pc:sldMk cId="3400881589" sldId="4080"/>
        </pc:sldMkLst>
        <pc:spChg chg="mod">
          <ac:chgData name="Odysseas Kargiotis" userId="254512408c841f4f" providerId="LiveId" clId="{8D5CE0E5-73D1-400B-BB20-C8CD8B7DE56D}" dt="2026-10-17T16:00:20.357" v="1259" actId="1076"/>
          <ac:spMkLst>
            <pc:docMk/>
            <pc:sldMk cId="3400881589" sldId="4080"/>
            <ac:spMk id="4" creationId="{915BB471-4F8F-302F-B04C-120E0947B059}"/>
          </ac:spMkLst>
        </pc:spChg>
        <pc:spChg chg="del">
          <ac:chgData name="Odysseas Kargiotis" userId="254512408c841f4f" providerId="LiveId" clId="{8D5CE0E5-73D1-400B-BB20-C8CD8B7DE56D}" dt="2026-10-17T15:58:45.051" v="1184" actId="21"/>
          <ac:spMkLst>
            <pc:docMk/>
            <pc:sldMk cId="3400881589" sldId="4080"/>
            <ac:spMk id="5" creationId="{E984937F-482D-34F6-57A8-EB9F009822E9}"/>
          </ac:spMkLst>
        </pc:spChg>
        <pc:spChg chg="mod">
          <ac:chgData name="Odysseas Kargiotis" userId="254512408c841f4f" providerId="LiveId" clId="{8D5CE0E5-73D1-400B-BB20-C8CD8B7DE56D}" dt="2026-10-17T15:58:51.362" v="1187" actId="1076"/>
          <ac:spMkLst>
            <pc:docMk/>
            <pc:sldMk cId="3400881589" sldId="4080"/>
            <ac:spMk id="10" creationId="{325AC81E-0EA8-83E0-19F4-67778EA878FE}"/>
          </ac:spMkLst>
        </pc:spChg>
        <pc:spChg chg="mod">
          <ac:chgData name="Odysseas Kargiotis" userId="254512408c841f4f" providerId="LiveId" clId="{8D5CE0E5-73D1-400B-BB20-C8CD8B7DE56D}" dt="2026-10-17T15:58:38.912" v="1182" actId="1076"/>
          <ac:spMkLst>
            <pc:docMk/>
            <pc:sldMk cId="3400881589" sldId="4080"/>
            <ac:spMk id="13" creationId="{98223BD5-3ADB-A1D8-8A1D-6A0573BE0CE5}"/>
          </ac:spMkLst>
        </pc:spChg>
        <pc:picChg chg="mod">
          <ac:chgData name="Odysseas Kargiotis" userId="254512408c841f4f" providerId="LiveId" clId="{8D5CE0E5-73D1-400B-BB20-C8CD8B7DE56D}" dt="2026-10-17T15:58:35.716" v="1181" actId="1076"/>
          <ac:picMkLst>
            <pc:docMk/>
            <pc:sldMk cId="3400881589" sldId="4080"/>
            <ac:picMk id="3" creationId="{00000000-0000-0000-0000-000000000000}"/>
          </ac:picMkLst>
        </pc:picChg>
        <pc:picChg chg="mod">
          <ac:chgData name="Odysseas Kargiotis" userId="254512408c841f4f" providerId="LiveId" clId="{8D5CE0E5-73D1-400B-BB20-C8CD8B7DE56D}" dt="2026-10-17T15:58:54.348" v="1189" actId="14100"/>
          <ac:picMkLst>
            <pc:docMk/>
            <pc:sldMk cId="3400881589" sldId="4080"/>
            <ac:picMk id="6" creationId="{A63928DC-C64B-FECD-781B-D396153B157D}"/>
          </ac:picMkLst>
        </pc:picChg>
        <pc:picChg chg="mod">
          <ac:chgData name="Odysseas Kargiotis" userId="254512408c841f4f" providerId="LiveId" clId="{8D5CE0E5-73D1-400B-BB20-C8CD8B7DE56D}" dt="2026-10-17T15:58:46.478" v="1185" actId="1076"/>
          <ac:picMkLst>
            <pc:docMk/>
            <pc:sldMk cId="3400881589" sldId="4080"/>
            <ac:picMk id="8" creationId="{5FE39D9E-5D0D-BD7C-8CA5-84D7A19466EF}"/>
          </ac:picMkLst>
        </pc:picChg>
        <pc:picChg chg="mod">
          <ac:chgData name="Odysseas Kargiotis" userId="254512408c841f4f" providerId="LiveId" clId="{8D5CE0E5-73D1-400B-BB20-C8CD8B7DE56D}" dt="2026-10-17T15:58:42.336" v="1183" actId="1076"/>
          <ac:picMkLst>
            <pc:docMk/>
            <pc:sldMk cId="3400881589" sldId="4080"/>
            <ac:picMk id="12" creationId="{B3727E79-7952-1A84-4AED-E0C639B06960}"/>
          </ac:picMkLst>
        </pc:picChg>
      </pc:sldChg>
      <pc:sldChg chg="del">
        <pc:chgData name="Odysseas Kargiotis" userId="254512408c841f4f" providerId="LiveId" clId="{8D5CE0E5-73D1-400B-BB20-C8CD8B7DE56D}" dt="2026-10-17T16:04:55.990" v="1385" actId="2696"/>
        <pc:sldMkLst>
          <pc:docMk/>
          <pc:sldMk cId="2476255885" sldId="4081"/>
        </pc:sldMkLst>
      </pc:sldChg>
      <pc:sldChg chg="del">
        <pc:chgData name="Odysseas Kargiotis" userId="254512408c841f4f" providerId="LiveId" clId="{8D5CE0E5-73D1-400B-BB20-C8CD8B7DE56D}" dt="2026-10-17T16:05:38.788" v="1386" actId="2696"/>
        <pc:sldMkLst>
          <pc:docMk/>
          <pc:sldMk cId="2505076097" sldId="4083"/>
        </pc:sldMkLst>
      </pc:sldChg>
      <pc:sldChg chg="del">
        <pc:chgData name="Odysseas Kargiotis" userId="254512408c841f4f" providerId="LiveId" clId="{8D5CE0E5-73D1-400B-BB20-C8CD8B7DE56D}" dt="2026-10-17T16:14:39.218" v="1507" actId="2696"/>
        <pc:sldMkLst>
          <pc:docMk/>
          <pc:sldMk cId="3187391291" sldId="4084"/>
        </pc:sldMkLst>
      </pc:sldChg>
      <pc:sldChg chg="modSp mod">
        <pc:chgData name="Odysseas Kargiotis" userId="254512408c841f4f" providerId="LiveId" clId="{8D5CE0E5-73D1-400B-BB20-C8CD8B7DE56D}" dt="2026-10-17T16:15:31.965" v="1547" actId="14100"/>
        <pc:sldMkLst>
          <pc:docMk/>
          <pc:sldMk cId="2870696076" sldId="4085"/>
        </pc:sldMkLst>
        <pc:spChg chg="mod">
          <ac:chgData name="Odysseas Kargiotis" userId="254512408c841f4f" providerId="LiveId" clId="{8D5CE0E5-73D1-400B-BB20-C8CD8B7DE56D}" dt="2026-10-17T16:15:31.965" v="1547" actId="14100"/>
          <ac:spMkLst>
            <pc:docMk/>
            <pc:sldMk cId="2870696076" sldId="4085"/>
            <ac:spMk id="2" creationId="{1B071360-A2B6-B157-42E2-9725AE520069}"/>
          </ac:spMkLst>
        </pc:spChg>
        <pc:spChg chg="mod">
          <ac:chgData name="Odysseas Kargiotis" userId="254512408c841f4f" providerId="LiveId" clId="{8D5CE0E5-73D1-400B-BB20-C8CD8B7DE56D}" dt="2026-10-17T16:15:18.678" v="1545" actId="1076"/>
          <ac:spMkLst>
            <pc:docMk/>
            <pc:sldMk cId="2870696076" sldId="4085"/>
            <ac:spMk id="3" creationId="{EA7C1248-4460-F90B-2897-9F88B446E495}"/>
          </ac:spMkLst>
        </pc:spChg>
        <pc:picChg chg="mod">
          <ac:chgData name="Odysseas Kargiotis" userId="254512408c841f4f" providerId="LiveId" clId="{8D5CE0E5-73D1-400B-BB20-C8CD8B7DE56D}" dt="2026-10-17T16:15:15.413" v="1544" actId="1076"/>
          <ac:picMkLst>
            <pc:docMk/>
            <pc:sldMk cId="2870696076" sldId="4085"/>
            <ac:picMk id="5" creationId="{662ECF5A-2F83-51AC-1E1E-DB398DA5650A}"/>
          </ac:picMkLst>
        </pc:picChg>
      </pc:sldChg>
      <pc:sldChg chg="addSp modSp mod">
        <pc:chgData name="Odysseas Kargiotis" userId="254512408c841f4f" providerId="LiveId" clId="{8D5CE0E5-73D1-400B-BB20-C8CD8B7DE56D}" dt="2026-10-17T17:17:01.184" v="2350" actId="1076"/>
        <pc:sldMkLst>
          <pc:docMk/>
          <pc:sldMk cId="0" sldId="4088"/>
        </pc:sldMkLst>
        <pc:spChg chg="mod">
          <ac:chgData name="Odysseas Kargiotis" userId="254512408c841f4f" providerId="LiveId" clId="{8D5CE0E5-73D1-400B-BB20-C8CD8B7DE56D}" dt="2026-10-17T17:17:01.184" v="2350" actId="1076"/>
          <ac:spMkLst>
            <pc:docMk/>
            <pc:sldMk cId="0" sldId="4088"/>
            <ac:spMk id="2" creationId="{00000000-0000-0000-0000-000000000000}"/>
          </ac:spMkLst>
        </pc:spChg>
        <pc:spChg chg="add mod">
          <ac:chgData name="Odysseas Kargiotis" userId="254512408c841f4f" providerId="LiveId" clId="{8D5CE0E5-73D1-400B-BB20-C8CD8B7DE56D}" dt="2026-10-17T17:16:20.052" v="2292" actId="14100"/>
          <ac:spMkLst>
            <pc:docMk/>
            <pc:sldMk cId="0" sldId="4088"/>
            <ac:spMk id="4" creationId="{AAAC8427-634B-D9EC-8711-C41DA281BBB4}"/>
          </ac:spMkLst>
        </pc:spChg>
        <pc:picChg chg="add mod modCrop">
          <ac:chgData name="Odysseas Kargiotis" userId="254512408c841f4f" providerId="LiveId" clId="{8D5CE0E5-73D1-400B-BB20-C8CD8B7DE56D}" dt="2026-10-17T17:16:45.331" v="2341" actId="1076"/>
          <ac:picMkLst>
            <pc:docMk/>
            <pc:sldMk cId="0" sldId="4088"/>
            <ac:picMk id="6" creationId="{4A6A8C03-9DCD-347C-53D7-F3C9AA331B83}"/>
          </ac:picMkLst>
        </pc:picChg>
        <pc:picChg chg="mod modCrop">
          <ac:chgData name="Odysseas Kargiotis" userId="254512408c841f4f" providerId="LiveId" clId="{8D5CE0E5-73D1-400B-BB20-C8CD8B7DE56D}" dt="2026-10-17T17:16:46.641" v="2342" actId="1076"/>
          <ac:picMkLst>
            <pc:docMk/>
            <pc:sldMk cId="0" sldId="4088"/>
            <ac:picMk id="7176" creationId="{00000000-0000-0000-0000-000000000000}"/>
          </ac:picMkLst>
        </pc:picChg>
      </pc:sldChg>
      <pc:sldChg chg="modSp mod">
        <pc:chgData name="Odysseas Kargiotis" userId="254512408c841f4f" providerId="LiveId" clId="{8D5CE0E5-73D1-400B-BB20-C8CD8B7DE56D}" dt="2026-10-17T17:05:39.732" v="2241" actId="207"/>
        <pc:sldMkLst>
          <pc:docMk/>
          <pc:sldMk cId="430587462" sldId="4091"/>
        </pc:sldMkLst>
        <pc:spChg chg="mod">
          <ac:chgData name="Odysseas Kargiotis" userId="254512408c841f4f" providerId="LiveId" clId="{8D5CE0E5-73D1-400B-BB20-C8CD8B7DE56D}" dt="2026-10-17T17:05:39.732" v="2241" actId="207"/>
          <ac:spMkLst>
            <pc:docMk/>
            <pc:sldMk cId="430587462" sldId="4091"/>
            <ac:spMk id="2" creationId="{00000000-0000-0000-0000-000000000000}"/>
          </ac:spMkLst>
        </pc:spChg>
        <pc:spChg chg="mod">
          <ac:chgData name="Odysseas Kargiotis" userId="254512408c841f4f" providerId="LiveId" clId="{8D5CE0E5-73D1-400B-BB20-C8CD8B7DE56D}" dt="2026-10-17T17:05:20.627" v="2238" actId="113"/>
          <ac:spMkLst>
            <pc:docMk/>
            <pc:sldMk cId="430587462" sldId="4091"/>
            <ac:spMk id="3" creationId="{00000000-0000-0000-0000-000000000000}"/>
          </ac:spMkLst>
        </pc:spChg>
        <pc:spChg chg="mod">
          <ac:chgData name="Odysseas Kargiotis" userId="254512408c841f4f" providerId="LiveId" clId="{8D5CE0E5-73D1-400B-BB20-C8CD8B7DE56D}" dt="2026-10-17T17:05:08.428" v="2237" actId="207"/>
          <ac:spMkLst>
            <pc:docMk/>
            <pc:sldMk cId="430587462" sldId="4091"/>
            <ac:spMk id="4" creationId="{00000000-0000-0000-0000-000000000000}"/>
          </ac:spMkLst>
        </pc:spChg>
        <pc:spChg chg="mod">
          <ac:chgData name="Odysseas Kargiotis" userId="254512408c841f4f" providerId="LiveId" clId="{8D5CE0E5-73D1-400B-BB20-C8CD8B7DE56D}" dt="2026-10-17T17:05:27.183" v="2240" actId="1076"/>
          <ac:spMkLst>
            <pc:docMk/>
            <pc:sldMk cId="430587462" sldId="4091"/>
            <ac:spMk id="5" creationId="{42B5E38D-92A4-88B8-0E71-A699F2CFB93D}"/>
          </ac:spMkLst>
        </pc:spChg>
      </pc:sldChg>
      <pc:sldChg chg="addSp delSp modSp mod">
        <pc:chgData name="Odysseas Kargiotis" userId="254512408c841f4f" providerId="LiveId" clId="{8D5CE0E5-73D1-400B-BB20-C8CD8B7DE56D}" dt="2026-10-17T16:49:08.820" v="2215" actId="14100"/>
        <pc:sldMkLst>
          <pc:docMk/>
          <pc:sldMk cId="1306524138" sldId="4093"/>
        </pc:sldMkLst>
        <pc:spChg chg="add mod">
          <ac:chgData name="Odysseas Kargiotis" userId="254512408c841f4f" providerId="LiveId" clId="{8D5CE0E5-73D1-400B-BB20-C8CD8B7DE56D}" dt="2026-10-17T16:49:08.820" v="2215" actId="14100"/>
          <ac:spMkLst>
            <pc:docMk/>
            <pc:sldMk cId="1306524138" sldId="4093"/>
            <ac:spMk id="3" creationId="{51454602-9057-E5CA-AEA8-543B8FA4797B}"/>
          </ac:spMkLst>
        </pc:spChg>
        <pc:spChg chg="add mod">
          <ac:chgData name="Odysseas Kargiotis" userId="254512408c841f4f" providerId="LiveId" clId="{8D5CE0E5-73D1-400B-BB20-C8CD8B7DE56D}" dt="2026-10-06T22:01:33.534" v="121" actId="1076"/>
          <ac:spMkLst>
            <pc:docMk/>
            <pc:sldMk cId="1306524138" sldId="4093"/>
            <ac:spMk id="14" creationId="{88A97D38-3BB2-2AF7-FB55-B29BC3D198C5}"/>
          </ac:spMkLst>
        </pc:spChg>
        <pc:spChg chg="add mod">
          <ac:chgData name="Odysseas Kargiotis" userId="254512408c841f4f" providerId="LiveId" clId="{8D5CE0E5-73D1-400B-BB20-C8CD8B7DE56D}" dt="2026-10-06T22:02:14.236" v="150" actId="122"/>
          <ac:spMkLst>
            <pc:docMk/>
            <pc:sldMk cId="1306524138" sldId="4093"/>
            <ac:spMk id="15" creationId="{D0646A4D-A056-D92B-5713-1201D2BC5193}"/>
          </ac:spMkLst>
        </pc:spChg>
        <pc:grpChg chg="add mod">
          <ac:chgData name="Odysseas Kargiotis" userId="254512408c841f4f" providerId="LiveId" clId="{8D5CE0E5-73D1-400B-BB20-C8CD8B7DE56D}" dt="2026-10-06T22:02:21.944" v="152" actId="1076"/>
          <ac:grpSpMkLst>
            <pc:docMk/>
            <pc:sldMk cId="1306524138" sldId="4093"/>
            <ac:grpSpMk id="12" creationId="{1DC6957B-62C2-3975-2147-F8E3B58A09FA}"/>
          </ac:grpSpMkLst>
        </pc:grpChg>
        <pc:picChg chg="add mod modCrop">
          <ac:chgData name="Odysseas Kargiotis" userId="254512408c841f4f" providerId="LiveId" clId="{8D5CE0E5-73D1-400B-BB20-C8CD8B7DE56D}" dt="2026-10-06T22:02:23.762" v="153" actId="1076"/>
          <ac:picMkLst>
            <pc:docMk/>
            <pc:sldMk cId="1306524138" sldId="4093"/>
            <ac:picMk id="6" creationId="{32D6FA82-EDAC-77DF-77D7-A79ABD047E46}"/>
          </ac:picMkLst>
        </pc:picChg>
        <pc:picChg chg="add mod modCrop">
          <ac:chgData name="Odysseas Kargiotis" userId="254512408c841f4f" providerId="LiveId" clId="{8D5CE0E5-73D1-400B-BB20-C8CD8B7DE56D}" dt="2026-10-06T21:59:28.806" v="93" actId="164"/>
          <ac:picMkLst>
            <pc:docMk/>
            <pc:sldMk cId="1306524138" sldId="4093"/>
            <ac:picMk id="9" creationId="{1FDF5CB4-007A-6892-ACCB-0B524C83DE0F}"/>
          </ac:picMkLst>
        </pc:picChg>
        <pc:picChg chg="add mod modCrop">
          <ac:chgData name="Odysseas Kargiotis" userId="254512408c841f4f" providerId="LiveId" clId="{8D5CE0E5-73D1-400B-BB20-C8CD8B7DE56D}" dt="2026-10-06T21:59:28.806" v="93" actId="164"/>
          <ac:picMkLst>
            <pc:docMk/>
            <pc:sldMk cId="1306524138" sldId="4093"/>
            <ac:picMk id="11" creationId="{18D865F7-0FD0-5FC2-D41C-0D11527833D7}"/>
          </ac:picMkLst>
        </pc:picChg>
      </pc:sldChg>
      <pc:sldChg chg="addSp modSp mod">
        <pc:chgData name="Odysseas Kargiotis" userId="254512408c841f4f" providerId="LiveId" clId="{8D5CE0E5-73D1-400B-BB20-C8CD8B7DE56D}" dt="2026-10-09T22:57:51.186" v="632" actId="14100"/>
        <pc:sldMkLst>
          <pc:docMk/>
          <pc:sldMk cId="3661561335" sldId="4094"/>
        </pc:sldMkLst>
        <pc:spChg chg="add mod">
          <ac:chgData name="Odysseas Kargiotis" userId="254512408c841f4f" providerId="LiveId" clId="{8D5CE0E5-73D1-400B-BB20-C8CD8B7DE56D}" dt="2026-10-09T22:57:51.186" v="632" actId="14100"/>
          <ac:spMkLst>
            <pc:docMk/>
            <pc:sldMk cId="3661561335" sldId="4094"/>
            <ac:spMk id="7" creationId="{26CD3FEE-A7B2-329B-E386-836B2651ACBC}"/>
          </ac:spMkLst>
        </pc:spChg>
      </pc:sldChg>
      <pc:sldChg chg="delSp mod">
        <pc:chgData name="Odysseas Kargiotis" userId="254512408c841f4f" providerId="LiveId" clId="{8D5CE0E5-73D1-400B-BB20-C8CD8B7DE56D}" dt="2026-10-17T16:55:12.672" v="2231" actId="21"/>
        <pc:sldMkLst>
          <pc:docMk/>
          <pc:sldMk cId="1941395931" sldId="4100"/>
        </pc:sldMkLst>
        <pc:spChg chg="del">
          <ac:chgData name="Odysseas Kargiotis" userId="254512408c841f4f" providerId="LiveId" clId="{8D5CE0E5-73D1-400B-BB20-C8CD8B7DE56D}" dt="2026-10-17T16:55:09.261" v="2230" actId="21"/>
          <ac:spMkLst>
            <pc:docMk/>
            <pc:sldMk cId="1941395931" sldId="4100"/>
            <ac:spMk id="6" creationId="{C383576E-EB24-C56F-E45B-57E9512B6DDF}"/>
          </ac:spMkLst>
        </pc:spChg>
        <pc:spChg chg="del">
          <ac:chgData name="Odysseas Kargiotis" userId="254512408c841f4f" providerId="LiveId" clId="{8D5CE0E5-73D1-400B-BB20-C8CD8B7DE56D}" dt="2026-10-17T16:55:12.672" v="2231" actId="21"/>
          <ac:spMkLst>
            <pc:docMk/>
            <pc:sldMk cId="1941395931" sldId="4100"/>
            <ac:spMk id="9" creationId="{8B1A0D1A-1DF7-DEE4-C1F0-56C293F721F3}"/>
          </ac:spMkLst>
        </pc:spChg>
      </pc:sldChg>
      <pc:sldChg chg="del">
        <pc:chgData name="Odysseas Kargiotis" userId="254512408c841f4f" providerId="LiveId" clId="{8D5CE0E5-73D1-400B-BB20-C8CD8B7DE56D}" dt="2026-10-17T16:39:40.860" v="2206" actId="2696"/>
        <pc:sldMkLst>
          <pc:docMk/>
          <pc:sldMk cId="1692697701" sldId="4105"/>
        </pc:sldMkLst>
      </pc:sldChg>
      <pc:sldChg chg="modSp mod">
        <pc:chgData name="Odysseas Kargiotis" userId="254512408c841f4f" providerId="LiveId" clId="{8D5CE0E5-73D1-400B-BB20-C8CD8B7DE56D}" dt="2026-10-06T21:00:32.191" v="17" actId="20577"/>
        <pc:sldMkLst>
          <pc:docMk/>
          <pc:sldMk cId="3358558904" sldId="4106"/>
        </pc:sldMkLst>
        <pc:spChg chg="mod">
          <ac:chgData name="Odysseas Kargiotis" userId="254512408c841f4f" providerId="LiveId" clId="{8D5CE0E5-73D1-400B-BB20-C8CD8B7DE56D}" dt="2026-10-06T21:00:32.191" v="17" actId="20577"/>
          <ac:spMkLst>
            <pc:docMk/>
            <pc:sldMk cId="3358558904" sldId="4106"/>
            <ac:spMk id="5" creationId="{2D7E4C26-5C6F-082B-72B1-3B0BEE04DEBB}"/>
          </ac:spMkLst>
        </pc:spChg>
      </pc:sldChg>
      <pc:sldChg chg="modSp mod modNotesTx">
        <pc:chgData name="Odysseas Kargiotis" userId="254512408c841f4f" providerId="LiveId" clId="{8D5CE0E5-73D1-400B-BB20-C8CD8B7DE56D}" dt="2026-10-06T21:04:37.039" v="22"/>
        <pc:sldMkLst>
          <pc:docMk/>
          <pc:sldMk cId="209101124" sldId="4107"/>
        </pc:sldMkLst>
        <pc:spChg chg="mod">
          <ac:chgData name="Odysseas Kargiotis" userId="254512408c841f4f" providerId="LiveId" clId="{8D5CE0E5-73D1-400B-BB20-C8CD8B7DE56D}" dt="2026-10-06T21:04:09.523" v="21" actId="20577"/>
          <ac:spMkLst>
            <pc:docMk/>
            <pc:sldMk cId="209101124" sldId="4107"/>
            <ac:spMk id="5" creationId="{11D3631A-093F-934E-9183-94E78BDB9407}"/>
          </ac:spMkLst>
        </pc:spChg>
      </pc:sldChg>
      <pc:sldChg chg="add">
        <pc:chgData name="Odysseas Kargiotis" userId="254512408c841f4f" providerId="LiveId" clId="{8D5CE0E5-73D1-400B-BB20-C8CD8B7DE56D}" dt="2026-10-06T20:48:47.426" v="1"/>
        <pc:sldMkLst>
          <pc:docMk/>
          <pc:sldMk cId="2906492092" sldId="4112"/>
        </pc:sldMkLst>
      </pc:sldChg>
      <pc:sldChg chg="addSp delSp modSp new mod">
        <pc:chgData name="Odysseas Kargiotis" userId="254512408c841f4f" providerId="LiveId" clId="{8D5CE0E5-73D1-400B-BB20-C8CD8B7DE56D}" dt="2026-10-06T20:55:33.227" v="16" actId="1076"/>
        <pc:sldMkLst>
          <pc:docMk/>
          <pc:sldMk cId="2752222582" sldId="4113"/>
        </pc:sldMkLst>
        <pc:spChg chg="add mod">
          <ac:chgData name="Odysseas Kargiotis" userId="254512408c841f4f" providerId="LiveId" clId="{8D5CE0E5-73D1-400B-BB20-C8CD8B7DE56D}" dt="2026-10-06T20:55:33.227" v="16" actId="1076"/>
          <ac:spMkLst>
            <pc:docMk/>
            <pc:sldMk cId="2752222582" sldId="4113"/>
            <ac:spMk id="6" creationId="{F8DDAD21-6239-4FB2-7B1E-16D254C622A7}"/>
          </ac:spMkLst>
        </pc:spChg>
        <pc:picChg chg="add mod modCrop">
          <ac:chgData name="Odysseas Kargiotis" userId="254512408c841f4f" providerId="LiveId" clId="{8D5CE0E5-73D1-400B-BB20-C8CD8B7DE56D}" dt="2026-10-06T20:55:24.747" v="14" actId="1076"/>
          <ac:picMkLst>
            <pc:docMk/>
            <pc:sldMk cId="2752222582" sldId="4113"/>
            <ac:picMk id="5" creationId="{ABE561AA-6ADD-0312-FC40-A8E082D695EC}"/>
          </ac:picMkLst>
        </pc:picChg>
      </pc:sldChg>
      <pc:sldChg chg="addSp delSp modSp new mod">
        <pc:chgData name="Odysseas Kargiotis" userId="254512408c841f4f" providerId="LiveId" clId="{8D5CE0E5-73D1-400B-BB20-C8CD8B7DE56D}" dt="2026-10-17T16:50:19.233" v="2229" actId="21"/>
        <pc:sldMkLst>
          <pc:docMk/>
          <pc:sldMk cId="1449326876" sldId="4114"/>
        </pc:sldMkLst>
        <pc:spChg chg="mod">
          <ac:chgData name="Odysseas Kargiotis" userId="254512408c841f4f" providerId="LiveId" clId="{8D5CE0E5-73D1-400B-BB20-C8CD8B7DE56D}" dt="2026-10-17T16:50:19.233" v="2229" actId="21"/>
          <ac:spMkLst>
            <pc:docMk/>
            <pc:sldMk cId="1449326876" sldId="4114"/>
            <ac:spMk id="2" creationId="{D553F7F7-2D5A-9211-685E-9FD562D0371C}"/>
          </ac:spMkLst>
        </pc:spChg>
        <pc:spChg chg="add">
          <ac:chgData name="Odysseas Kargiotis" userId="254512408c841f4f" providerId="LiveId" clId="{8D5CE0E5-73D1-400B-BB20-C8CD8B7DE56D}" dt="2026-10-06T22:04:25.459" v="206" actId="22"/>
          <ac:spMkLst>
            <pc:docMk/>
            <pc:sldMk cId="1449326876" sldId="4114"/>
            <ac:spMk id="7" creationId="{90278749-AE84-F4F2-9051-257B1215713B}"/>
          </ac:spMkLst>
        </pc:spChg>
        <pc:picChg chg="add mod modCrop">
          <ac:chgData name="Odysseas Kargiotis" userId="254512408c841f4f" providerId="LiveId" clId="{8D5CE0E5-73D1-400B-BB20-C8CD8B7DE56D}" dt="2026-10-06T22:04:27.588" v="207" actId="1076"/>
          <ac:picMkLst>
            <pc:docMk/>
            <pc:sldMk cId="1449326876" sldId="4114"/>
            <ac:picMk id="5" creationId="{1B2F30BD-E699-B4D1-36D1-8A6E6A9488E7}"/>
          </ac:picMkLst>
        </pc:picChg>
      </pc:sldChg>
      <pc:sldChg chg="addSp delSp modSp new mod modAnim">
        <pc:chgData name="Odysseas Kargiotis" userId="254512408c841f4f" providerId="LiveId" clId="{8D5CE0E5-73D1-400B-BB20-C8CD8B7DE56D}" dt="2026-10-09T23:02:55.382" v="647"/>
        <pc:sldMkLst>
          <pc:docMk/>
          <pc:sldMk cId="1593937205" sldId="4115"/>
        </pc:sldMkLst>
        <pc:spChg chg="mod">
          <ac:chgData name="Odysseas Kargiotis" userId="254512408c841f4f" providerId="LiveId" clId="{8D5CE0E5-73D1-400B-BB20-C8CD8B7DE56D}" dt="2026-10-09T22:35:59.859" v="365" actId="1076"/>
          <ac:spMkLst>
            <pc:docMk/>
            <pc:sldMk cId="1593937205" sldId="4115"/>
            <ac:spMk id="2" creationId="{7A79F73E-6E3B-B445-02C4-8740A2189087}"/>
          </ac:spMkLst>
        </pc:spChg>
        <pc:spChg chg="add mod">
          <ac:chgData name="Odysseas Kargiotis" userId="254512408c841f4f" providerId="LiveId" clId="{8D5CE0E5-73D1-400B-BB20-C8CD8B7DE56D}" dt="2026-10-09T22:40:59.155" v="445" actId="1076"/>
          <ac:spMkLst>
            <pc:docMk/>
            <pc:sldMk cId="1593937205" sldId="4115"/>
            <ac:spMk id="7" creationId="{50080110-E436-60B5-DE45-1917C2F50779}"/>
          </ac:spMkLst>
        </pc:spChg>
        <pc:spChg chg="add mod">
          <ac:chgData name="Odysseas Kargiotis" userId="254512408c841f4f" providerId="LiveId" clId="{8D5CE0E5-73D1-400B-BB20-C8CD8B7DE56D}" dt="2026-10-09T22:41:18.907" v="452" actId="1076"/>
          <ac:spMkLst>
            <pc:docMk/>
            <pc:sldMk cId="1593937205" sldId="4115"/>
            <ac:spMk id="11" creationId="{CD902165-0B0C-3B98-B367-47C51B0AD597}"/>
          </ac:spMkLst>
        </pc:spChg>
        <pc:picChg chg="add mod modCrop">
          <ac:chgData name="Odysseas Kargiotis" userId="254512408c841f4f" providerId="LiveId" clId="{8D5CE0E5-73D1-400B-BB20-C8CD8B7DE56D}" dt="2026-10-09T23:02:50.964" v="646" actId="14100"/>
          <ac:picMkLst>
            <pc:docMk/>
            <pc:sldMk cId="1593937205" sldId="4115"/>
            <ac:picMk id="5" creationId="{2CE3B359-E7A1-AB71-E67E-2974850E840C}"/>
          </ac:picMkLst>
        </pc:picChg>
        <pc:picChg chg="add mod modCrop">
          <ac:chgData name="Odysseas Kargiotis" userId="254512408c841f4f" providerId="LiveId" clId="{8D5CE0E5-73D1-400B-BB20-C8CD8B7DE56D}" dt="2026-10-09T22:41:12.437" v="449" actId="1076"/>
          <ac:picMkLst>
            <pc:docMk/>
            <pc:sldMk cId="1593937205" sldId="4115"/>
            <ac:picMk id="9" creationId="{9ECF32E6-24F2-6773-AAED-FC2649C0F335}"/>
          </ac:picMkLst>
        </pc:picChg>
        <pc:picChg chg="add mod modCrop">
          <ac:chgData name="Odysseas Kargiotis" userId="254512408c841f4f" providerId="LiveId" clId="{8D5CE0E5-73D1-400B-BB20-C8CD8B7DE56D}" dt="2026-10-09T22:41:13.591" v="450" actId="1076"/>
          <ac:picMkLst>
            <pc:docMk/>
            <pc:sldMk cId="1593937205" sldId="4115"/>
            <ac:picMk id="13" creationId="{C861AEE8-935A-6D78-3091-1015E198C73B}"/>
          </ac:picMkLst>
        </pc:picChg>
        <pc:picChg chg="add mod modCrop">
          <ac:chgData name="Odysseas Kargiotis" userId="254512408c841f4f" providerId="LiveId" clId="{8D5CE0E5-73D1-400B-BB20-C8CD8B7DE56D}" dt="2026-10-09T22:41:14.716" v="451" actId="1076"/>
          <ac:picMkLst>
            <pc:docMk/>
            <pc:sldMk cId="1593937205" sldId="4115"/>
            <ac:picMk id="15" creationId="{2FEA3A80-1E35-E846-ADD7-6C0AB6BAB26F}"/>
          </ac:picMkLst>
        </pc:picChg>
        <pc:picChg chg="add mod">
          <ac:chgData name="Odysseas Kargiotis" userId="254512408c841f4f" providerId="LiveId" clId="{8D5CE0E5-73D1-400B-BB20-C8CD8B7DE56D}" dt="2026-10-09T23:02:48.435" v="645" actId="14100"/>
          <ac:picMkLst>
            <pc:docMk/>
            <pc:sldMk cId="1593937205" sldId="4115"/>
            <ac:picMk id="19" creationId="{F1BF5F45-965F-304C-89EB-FAA1BDDB8FDA}"/>
          </ac:picMkLst>
        </pc:picChg>
      </pc:sldChg>
      <pc:sldChg chg="addSp modSp del mod">
        <pc:chgData name="Odysseas Kargiotis" userId="254512408c841f4f" providerId="LiveId" clId="{8D5CE0E5-73D1-400B-BB20-C8CD8B7DE56D}" dt="2026-10-17T16:26:49.822" v="1803" actId="2696"/>
        <pc:sldMkLst>
          <pc:docMk/>
          <pc:sldMk cId="4057182489" sldId="4119"/>
        </pc:sldMkLst>
        <pc:spChg chg="add mod">
          <ac:chgData name="Odysseas Kargiotis" userId="254512408c841f4f" providerId="LiveId" clId="{8D5CE0E5-73D1-400B-BB20-C8CD8B7DE56D}" dt="2026-10-17T16:21:59.197" v="1795" actId="1076"/>
          <ac:spMkLst>
            <pc:docMk/>
            <pc:sldMk cId="4057182489" sldId="4119"/>
            <ac:spMk id="7" creationId="{32937946-75AD-C9E5-4D7C-09246B9D48C1}"/>
          </ac:spMkLst>
        </pc:spChg>
        <pc:spChg chg="mod">
          <ac:chgData name="Odysseas Kargiotis" userId="254512408c841f4f" providerId="LiveId" clId="{8D5CE0E5-73D1-400B-BB20-C8CD8B7DE56D}" dt="2026-10-17T16:21:38.416" v="1790" actId="164"/>
          <ac:spMkLst>
            <pc:docMk/>
            <pc:sldMk cId="4057182489" sldId="4119"/>
            <ac:spMk id="10" creationId="{AF75E5E8-0650-D8BB-8242-1D8F0A625813}"/>
          </ac:spMkLst>
        </pc:spChg>
        <pc:spChg chg="mod">
          <ac:chgData name="Odysseas Kargiotis" userId="254512408c841f4f" providerId="LiveId" clId="{8D5CE0E5-73D1-400B-BB20-C8CD8B7DE56D}" dt="2026-10-17T16:21:38.416" v="1790" actId="164"/>
          <ac:spMkLst>
            <pc:docMk/>
            <pc:sldMk cId="4057182489" sldId="4119"/>
            <ac:spMk id="12" creationId="{43C3B440-BAA5-E209-C272-C61E3A6D5EC2}"/>
          </ac:spMkLst>
        </pc:spChg>
        <pc:spChg chg="mod">
          <ac:chgData name="Odysseas Kargiotis" userId="254512408c841f4f" providerId="LiveId" clId="{8D5CE0E5-73D1-400B-BB20-C8CD8B7DE56D}" dt="2026-10-17T16:21:38.416" v="1790" actId="164"/>
          <ac:spMkLst>
            <pc:docMk/>
            <pc:sldMk cId="4057182489" sldId="4119"/>
            <ac:spMk id="14" creationId="{69E3FE21-6B71-0361-B70B-ED489821B703}"/>
          </ac:spMkLst>
        </pc:spChg>
        <pc:spChg chg="mod">
          <ac:chgData name="Odysseas Kargiotis" userId="254512408c841f4f" providerId="LiveId" clId="{8D5CE0E5-73D1-400B-BB20-C8CD8B7DE56D}" dt="2026-10-17T16:21:38.416" v="1790" actId="164"/>
          <ac:spMkLst>
            <pc:docMk/>
            <pc:sldMk cId="4057182489" sldId="4119"/>
            <ac:spMk id="16" creationId="{AF309218-C441-A08F-BDCE-632901CA38F2}"/>
          </ac:spMkLst>
        </pc:spChg>
        <pc:grpChg chg="add mod">
          <ac:chgData name="Odysseas Kargiotis" userId="254512408c841f4f" providerId="LiveId" clId="{8D5CE0E5-73D1-400B-BB20-C8CD8B7DE56D}" dt="2026-10-17T16:21:40.524" v="1791" actId="1076"/>
          <ac:grpSpMkLst>
            <pc:docMk/>
            <pc:sldMk cId="4057182489" sldId="4119"/>
            <ac:grpSpMk id="2" creationId="{7CE85F2A-A3BD-1491-C580-54A5133941EB}"/>
          </ac:grpSpMkLst>
        </pc:grpChg>
        <pc:picChg chg="mod">
          <ac:chgData name="Odysseas Kargiotis" userId="254512408c841f4f" providerId="LiveId" clId="{8D5CE0E5-73D1-400B-BB20-C8CD8B7DE56D}" dt="2026-10-17T16:21:42.245" v="1792" actId="1076"/>
          <ac:picMkLst>
            <pc:docMk/>
            <pc:sldMk cId="4057182489" sldId="4119"/>
            <ac:picMk id="4" creationId="{3C1E8899-B792-93D1-BF86-C3DFDDD1B301}"/>
          </ac:picMkLst>
        </pc:picChg>
        <pc:picChg chg="mod">
          <ac:chgData name="Odysseas Kargiotis" userId="254512408c841f4f" providerId="LiveId" clId="{8D5CE0E5-73D1-400B-BB20-C8CD8B7DE56D}" dt="2026-10-17T16:21:43.447" v="1793" actId="1076"/>
          <ac:picMkLst>
            <pc:docMk/>
            <pc:sldMk cId="4057182489" sldId="4119"/>
            <ac:picMk id="5" creationId="{F0FAD8E8-D16E-6648-9685-6CFAC142B1C1}"/>
          </ac:picMkLst>
        </pc:picChg>
        <pc:picChg chg="mod">
          <ac:chgData name="Odysseas Kargiotis" userId="254512408c841f4f" providerId="LiveId" clId="{8D5CE0E5-73D1-400B-BB20-C8CD8B7DE56D}" dt="2026-10-17T16:21:38.416" v="1790" actId="164"/>
          <ac:picMkLst>
            <pc:docMk/>
            <pc:sldMk cId="4057182489" sldId="4119"/>
            <ac:picMk id="8" creationId="{BCAE1A36-6130-DEB0-09DB-0FC7949AC39D}"/>
          </ac:picMkLst>
        </pc:picChg>
      </pc:sldChg>
      <pc:sldChg chg="addSp delSp modSp new mod">
        <pc:chgData name="Odysseas Kargiotis" userId="254512408c841f4f" providerId="LiveId" clId="{8D5CE0E5-73D1-400B-BB20-C8CD8B7DE56D}" dt="2026-10-17T12:36:23.301" v="1078" actId="313"/>
        <pc:sldMkLst>
          <pc:docMk/>
          <pc:sldMk cId="175183518" sldId="4120"/>
        </pc:sldMkLst>
        <pc:spChg chg="mod">
          <ac:chgData name="Odysseas Kargiotis" userId="254512408c841f4f" providerId="LiveId" clId="{8D5CE0E5-73D1-400B-BB20-C8CD8B7DE56D}" dt="2026-10-17T12:35:49.783" v="1073" actId="1076"/>
          <ac:spMkLst>
            <pc:docMk/>
            <pc:sldMk cId="175183518" sldId="4120"/>
            <ac:spMk id="2" creationId="{D76B6233-E72A-518B-CE88-8C94BC1F411B}"/>
          </ac:spMkLst>
        </pc:spChg>
        <pc:spChg chg="del">
          <ac:chgData name="Odysseas Kargiotis" userId="254512408c841f4f" providerId="LiveId" clId="{8D5CE0E5-73D1-400B-BB20-C8CD8B7DE56D}" dt="2026-10-17T12:27:35.494" v="723" actId="21"/>
          <ac:spMkLst>
            <pc:docMk/>
            <pc:sldMk cId="175183518" sldId="4120"/>
            <ac:spMk id="3" creationId="{88C7344A-731F-87B0-BC3D-C66C8B872683}"/>
          </ac:spMkLst>
        </pc:spChg>
        <pc:spChg chg="add mod">
          <ac:chgData name="Odysseas Kargiotis" userId="254512408c841f4f" providerId="LiveId" clId="{8D5CE0E5-73D1-400B-BB20-C8CD8B7DE56D}" dt="2026-10-17T12:27:06.144" v="719" actId="1076"/>
          <ac:spMkLst>
            <pc:docMk/>
            <pc:sldMk cId="175183518" sldId="4120"/>
            <ac:spMk id="5" creationId="{13427A5D-DD3F-890B-CF7E-50A580E51411}"/>
          </ac:spMkLst>
        </pc:spChg>
        <pc:spChg chg="add mod">
          <ac:chgData name="Odysseas Kargiotis" userId="254512408c841f4f" providerId="LiveId" clId="{8D5CE0E5-73D1-400B-BB20-C8CD8B7DE56D}" dt="2026-10-17T12:36:23.301" v="1078" actId="313"/>
          <ac:spMkLst>
            <pc:docMk/>
            <pc:sldMk cId="175183518" sldId="4120"/>
            <ac:spMk id="11" creationId="{61871288-B437-2A8F-7BD6-72FF4D446C95}"/>
          </ac:spMkLst>
        </pc:spChg>
        <pc:picChg chg="add mod modCrop">
          <ac:chgData name="Odysseas Kargiotis" userId="254512408c841f4f" providerId="LiveId" clId="{8D5CE0E5-73D1-400B-BB20-C8CD8B7DE56D}" dt="2026-10-17T12:27:36.859" v="724" actId="1076"/>
          <ac:picMkLst>
            <pc:docMk/>
            <pc:sldMk cId="175183518" sldId="4120"/>
            <ac:picMk id="7" creationId="{5E18FEB5-7DDA-D369-7A05-814E4C84AAE4}"/>
          </ac:picMkLst>
        </pc:picChg>
        <pc:picChg chg="add mod modCrop">
          <ac:chgData name="Odysseas Kargiotis" userId="254512408c841f4f" providerId="LiveId" clId="{8D5CE0E5-73D1-400B-BB20-C8CD8B7DE56D}" dt="2026-10-17T12:35:56.674" v="1076" actId="14100"/>
          <ac:picMkLst>
            <pc:docMk/>
            <pc:sldMk cId="175183518" sldId="4120"/>
            <ac:picMk id="9" creationId="{5EAFB4FF-A35D-473D-FC9D-DC2E48E382B7}"/>
          </ac:picMkLst>
        </pc:picChg>
      </pc:sldChg>
      <pc:sldChg chg="addSp modSp add mod">
        <pc:chgData name="Odysseas Kargiotis" userId="254512408c841f4f" providerId="LiveId" clId="{8D5CE0E5-73D1-400B-BB20-C8CD8B7DE56D}" dt="2026-10-17T16:14:13.052" v="1506" actId="1076"/>
        <pc:sldMkLst>
          <pc:docMk/>
          <pc:sldMk cId="1938755620" sldId="4121"/>
        </pc:sldMkLst>
        <pc:spChg chg="mod">
          <ac:chgData name="Odysseas Kargiotis" userId="254512408c841f4f" providerId="LiveId" clId="{8D5CE0E5-73D1-400B-BB20-C8CD8B7DE56D}" dt="2026-10-17T16:09:45.423" v="1454" actId="14100"/>
          <ac:spMkLst>
            <pc:docMk/>
            <pc:sldMk cId="1938755620" sldId="4121"/>
            <ac:spMk id="2" creationId="{17C4A305-4A1C-405E-899B-BF1903BEECE4}"/>
          </ac:spMkLst>
        </pc:spChg>
        <pc:spChg chg="mod">
          <ac:chgData name="Odysseas Kargiotis" userId="254512408c841f4f" providerId="LiveId" clId="{8D5CE0E5-73D1-400B-BB20-C8CD8B7DE56D}" dt="2026-10-17T16:13:23.490" v="1501" actId="14100"/>
          <ac:spMkLst>
            <pc:docMk/>
            <pc:sldMk cId="1938755620" sldId="4121"/>
            <ac:spMk id="3" creationId="{91E24C8F-CBE1-4D44-BCBF-0E3A3CBA4212}"/>
          </ac:spMkLst>
        </pc:spChg>
        <pc:spChg chg="add mod">
          <ac:chgData name="Odysseas Kargiotis" userId="254512408c841f4f" providerId="LiveId" clId="{8D5CE0E5-73D1-400B-BB20-C8CD8B7DE56D}" dt="2026-10-17T16:11:25.401" v="1463" actId="207"/>
          <ac:spMkLst>
            <pc:docMk/>
            <pc:sldMk cId="1938755620" sldId="4121"/>
            <ac:spMk id="6" creationId="{74CA1102-B6D4-06CC-00F6-3A01435F0096}"/>
          </ac:spMkLst>
        </pc:spChg>
        <pc:spChg chg="add mod">
          <ac:chgData name="Odysseas Kargiotis" userId="254512408c841f4f" providerId="LiveId" clId="{8D5CE0E5-73D1-400B-BB20-C8CD8B7DE56D}" dt="2026-10-17T16:12:20.453" v="1470" actId="1076"/>
          <ac:spMkLst>
            <pc:docMk/>
            <pc:sldMk cId="1938755620" sldId="4121"/>
            <ac:spMk id="8" creationId="{C3A36652-2A18-E49A-9C96-16EA1CAE8385}"/>
          </ac:spMkLst>
        </pc:spChg>
        <pc:picChg chg="mod">
          <ac:chgData name="Odysseas Kargiotis" userId="254512408c841f4f" providerId="LiveId" clId="{8D5CE0E5-73D1-400B-BB20-C8CD8B7DE56D}" dt="2026-10-17T16:08:33.632" v="1396" actId="14100"/>
          <ac:picMkLst>
            <pc:docMk/>
            <pc:sldMk cId="1938755620" sldId="4121"/>
            <ac:picMk id="4" creationId="{168E0055-B34A-490E-82F1-0469FDFE4FE3}"/>
          </ac:picMkLst>
        </pc:picChg>
        <pc:picChg chg="mod">
          <ac:chgData name="Odysseas Kargiotis" userId="254512408c841f4f" providerId="LiveId" clId="{8D5CE0E5-73D1-400B-BB20-C8CD8B7DE56D}" dt="2026-10-17T16:10:42.848" v="1457" actId="14100"/>
          <ac:picMkLst>
            <pc:docMk/>
            <pc:sldMk cId="1938755620" sldId="4121"/>
            <ac:picMk id="5" creationId="{28A3F51F-354C-4758-BB67-0520A9AF0BCD}"/>
          </ac:picMkLst>
        </pc:picChg>
        <pc:picChg chg="add mod">
          <ac:chgData name="Odysseas Kargiotis" userId="254512408c841f4f" providerId="LiveId" clId="{8D5CE0E5-73D1-400B-BB20-C8CD8B7DE56D}" dt="2026-10-17T16:14:13.052" v="1506" actId="1076"/>
          <ac:picMkLst>
            <pc:docMk/>
            <pc:sldMk cId="1938755620" sldId="4121"/>
            <ac:picMk id="10" creationId="{7C999559-9304-AED7-DF23-4157ED6F498F}"/>
          </ac:picMkLst>
        </pc:picChg>
      </pc:sldChg>
    </pc:docChg>
  </pc:docChgLst>
</pc:chgInfo>
</file>

<file path=ppt/diagrams/_rels/data2.xml.rels><?xml version="1.0" encoding="UTF-8" standalone="yes"?>
<Relationships xmlns="http://schemas.openxmlformats.org/package/2006/relationships"><Relationship Id="rId3" Type="http://schemas.openxmlformats.org/officeDocument/2006/relationships/image" Target="../media/image108.png"/><Relationship Id="rId2" Type="http://schemas.openxmlformats.org/officeDocument/2006/relationships/image" Target="../media/image107.png"/><Relationship Id="rId1" Type="http://schemas.openxmlformats.org/officeDocument/2006/relationships/image" Target="../media/image106.png"/></Relationships>
</file>

<file path=ppt/diagrams/_rels/drawing2.xml.rels><?xml version="1.0" encoding="UTF-8" standalone="yes"?>
<Relationships xmlns="http://schemas.openxmlformats.org/package/2006/relationships"><Relationship Id="rId3" Type="http://schemas.openxmlformats.org/officeDocument/2006/relationships/image" Target="../media/image106.png"/><Relationship Id="rId2" Type="http://schemas.openxmlformats.org/officeDocument/2006/relationships/image" Target="../media/image108.png"/><Relationship Id="rId1" Type="http://schemas.openxmlformats.org/officeDocument/2006/relationships/image" Target="../media/image107.png"/></Relationships>
</file>

<file path=ppt/diagrams/colors1.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CBFA2B9-9D58-4B67-B030-20257A98164B}" type="doc">
      <dgm:prSet loTypeId="urn:microsoft.com/office/officeart/2005/8/layout/arrow2" loCatId="process" qsTypeId="urn:microsoft.com/office/officeart/2005/8/quickstyle/simple1" qsCatId="simple" csTypeId="urn:microsoft.com/office/officeart/2005/8/colors/colorful4" csCatId="colorful" phldr="1"/>
      <dgm:spPr/>
      <dgm:t>
        <a:bodyPr/>
        <a:lstStyle/>
        <a:p>
          <a:endParaRPr lang="en-US"/>
        </a:p>
      </dgm:t>
    </dgm:pt>
    <dgm:pt modelId="{48A801C6-6C79-4043-A79D-356CBC2C5C2F}">
      <dgm:prSet phldrT="[Text]"/>
      <dgm:spPr/>
      <dgm:t>
        <a:bodyPr/>
        <a:lstStyle/>
        <a:p>
          <a:pPr>
            <a:buNone/>
          </a:pPr>
          <a:r>
            <a:rPr lang="en-US" b="1" dirty="0">
              <a:latin typeface="+mn-lt"/>
            </a:rPr>
            <a:t>EMS</a:t>
          </a:r>
        </a:p>
      </dgm:t>
    </dgm:pt>
    <dgm:pt modelId="{C650E96B-B5D5-4D28-827C-4CA01A17FF75}" type="parTrans" cxnId="{CD2B1647-E189-4471-91AB-D88BA371C022}">
      <dgm:prSet/>
      <dgm:spPr/>
      <dgm:t>
        <a:bodyPr/>
        <a:lstStyle/>
        <a:p>
          <a:endParaRPr lang="en-US"/>
        </a:p>
      </dgm:t>
    </dgm:pt>
    <dgm:pt modelId="{FCCCB52F-5D0F-47E6-AEA1-C2D5095C92D0}" type="sibTrans" cxnId="{CD2B1647-E189-4471-91AB-D88BA371C022}">
      <dgm:prSet/>
      <dgm:spPr/>
      <dgm:t>
        <a:bodyPr/>
        <a:lstStyle/>
        <a:p>
          <a:endParaRPr lang="en-US"/>
        </a:p>
      </dgm:t>
    </dgm:pt>
    <dgm:pt modelId="{D83AD295-CD08-4F15-B6DF-5C9BD291CD39}">
      <dgm:prSet phldrT="[Text]"/>
      <dgm:spPr/>
      <dgm:t>
        <a:bodyPr/>
        <a:lstStyle/>
        <a:p>
          <a:r>
            <a:rPr lang="en-US" b="1" dirty="0"/>
            <a:t>Acute therapy</a:t>
          </a:r>
        </a:p>
      </dgm:t>
    </dgm:pt>
    <dgm:pt modelId="{05DB2F1B-2F86-4376-AE0B-C52B22CCA259}" type="parTrans" cxnId="{1326D0E4-EDD6-46ED-847A-271C21203622}">
      <dgm:prSet/>
      <dgm:spPr/>
      <dgm:t>
        <a:bodyPr/>
        <a:lstStyle/>
        <a:p>
          <a:endParaRPr lang="en-US"/>
        </a:p>
      </dgm:t>
    </dgm:pt>
    <dgm:pt modelId="{F236E74E-BB6B-420D-8973-06BF73281164}" type="sibTrans" cxnId="{1326D0E4-EDD6-46ED-847A-271C21203622}">
      <dgm:prSet/>
      <dgm:spPr/>
      <dgm:t>
        <a:bodyPr/>
        <a:lstStyle/>
        <a:p>
          <a:endParaRPr lang="en-US"/>
        </a:p>
      </dgm:t>
    </dgm:pt>
    <dgm:pt modelId="{43367941-B290-4B84-8AE5-C96DE213F37D}">
      <dgm:prSet phldrT="[Text]"/>
      <dgm:spPr/>
      <dgm:t>
        <a:bodyPr/>
        <a:lstStyle/>
        <a:p>
          <a:r>
            <a:rPr lang="en-US" b="0" dirty="0"/>
            <a:t>IV thrombolysis </a:t>
          </a:r>
          <a:r>
            <a:rPr lang="el-GR" dirty="0"/>
            <a:t>(1997)</a:t>
          </a:r>
          <a:endParaRPr lang="en-US" dirty="0"/>
        </a:p>
      </dgm:t>
    </dgm:pt>
    <dgm:pt modelId="{10A66996-EDDE-456D-B802-39672717D339}" type="parTrans" cxnId="{0B4D4340-E69D-4B43-8E5E-E6AF14E448F1}">
      <dgm:prSet/>
      <dgm:spPr/>
      <dgm:t>
        <a:bodyPr/>
        <a:lstStyle/>
        <a:p>
          <a:endParaRPr lang="en-US"/>
        </a:p>
      </dgm:t>
    </dgm:pt>
    <dgm:pt modelId="{F59D1FB1-78A7-47A5-92B1-633BF43DE8FE}" type="sibTrans" cxnId="{0B4D4340-E69D-4B43-8E5E-E6AF14E448F1}">
      <dgm:prSet/>
      <dgm:spPr/>
      <dgm:t>
        <a:bodyPr/>
        <a:lstStyle/>
        <a:p>
          <a:endParaRPr lang="en-US"/>
        </a:p>
      </dgm:t>
    </dgm:pt>
    <dgm:pt modelId="{E6091AC1-59BB-493B-830E-2F0AF317CDD6}">
      <dgm:prSet phldrT="[Text]"/>
      <dgm:spPr/>
      <dgm:t>
        <a:bodyPr/>
        <a:lstStyle/>
        <a:p>
          <a:r>
            <a:rPr lang="en-US" b="0" dirty="0"/>
            <a:t>Endovascular treatment</a:t>
          </a:r>
          <a:r>
            <a:rPr lang="el-GR" b="0" dirty="0"/>
            <a:t> </a:t>
          </a:r>
          <a:br>
            <a:rPr lang="el-GR" dirty="0"/>
          </a:br>
          <a:r>
            <a:rPr lang="el-GR" dirty="0"/>
            <a:t>(2015)</a:t>
          </a:r>
          <a:endParaRPr lang="en-US" dirty="0"/>
        </a:p>
      </dgm:t>
    </dgm:pt>
    <dgm:pt modelId="{3AE606E7-CB2D-4033-A0EA-D5CF4418377F}" type="parTrans" cxnId="{464486DA-7E9C-4AA1-8D09-17021A799481}">
      <dgm:prSet/>
      <dgm:spPr/>
      <dgm:t>
        <a:bodyPr/>
        <a:lstStyle/>
        <a:p>
          <a:endParaRPr lang="en-US"/>
        </a:p>
      </dgm:t>
    </dgm:pt>
    <dgm:pt modelId="{0DD9A63E-2404-4893-9EFE-96EF5EF2819C}" type="sibTrans" cxnId="{464486DA-7E9C-4AA1-8D09-17021A799481}">
      <dgm:prSet/>
      <dgm:spPr/>
      <dgm:t>
        <a:bodyPr/>
        <a:lstStyle/>
        <a:p>
          <a:endParaRPr lang="en-US"/>
        </a:p>
      </dgm:t>
    </dgm:pt>
    <dgm:pt modelId="{64FDEA8A-9CF1-4E17-BC30-29CD9CD3C57E}">
      <dgm:prSet phldrT="[Text]"/>
      <dgm:spPr/>
      <dgm:t>
        <a:bodyPr/>
        <a:lstStyle/>
        <a:p>
          <a:r>
            <a:rPr lang="en-US" b="1" dirty="0"/>
            <a:t>Hospitalization</a:t>
          </a:r>
        </a:p>
      </dgm:t>
    </dgm:pt>
    <dgm:pt modelId="{0CAB05CE-4389-4182-BCE9-C57CDA7D6D04}" type="parTrans" cxnId="{879AFB69-4778-4B7B-99F0-81E3EF96F19A}">
      <dgm:prSet/>
      <dgm:spPr/>
      <dgm:t>
        <a:bodyPr/>
        <a:lstStyle/>
        <a:p>
          <a:endParaRPr lang="en-US"/>
        </a:p>
      </dgm:t>
    </dgm:pt>
    <dgm:pt modelId="{83D79312-4CB9-4991-B4A8-01436B0F8F59}" type="sibTrans" cxnId="{879AFB69-4778-4B7B-99F0-81E3EF96F19A}">
      <dgm:prSet/>
      <dgm:spPr/>
      <dgm:t>
        <a:bodyPr/>
        <a:lstStyle/>
        <a:p>
          <a:endParaRPr lang="en-US"/>
        </a:p>
      </dgm:t>
    </dgm:pt>
    <dgm:pt modelId="{82A24DB5-BE4B-465B-AB1F-62AA6B7A779B}">
      <dgm:prSet phldrT="[Text]"/>
      <dgm:spPr/>
      <dgm:t>
        <a:bodyPr/>
        <a:lstStyle/>
        <a:p>
          <a:r>
            <a:rPr lang="en-US" b="1" dirty="0"/>
            <a:t>Rehabilitation</a:t>
          </a:r>
        </a:p>
      </dgm:t>
    </dgm:pt>
    <dgm:pt modelId="{D945B3E8-11F8-412A-B8C2-92CE7985A059}" type="parTrans" cxnId="{C749106D-D9D2-455F-8F04-C4A8D38824EF}">
      <dgm:prSet/>
      <dgm:spPr/>
      <dgm:t>
        <a:bodyPr/>
        <a:lstStyle/>
        <a:p>
          <a:endParaRPr lang="en-US"/>
        </a:p>
      </dgm:t>
    </dgm:pt>
    <dgm:pt modelId="{7C277CFD-E34E-413D-BB57-30BCA938C6A3}" type="sibTrans" cxnId="{C749106D-D9D2-455F-8F04-C4A8D38824EF}">
      <dgm:prSet/>
      <dgm:spPr/>
      <dgm:t>
        <a:bodyPr/>
        <a:lstStyle/>
        <a:p>
          <a:endParaRPr lang="en-US"/>
        </a:p>
      </dgm:t>
    </dgm:pt>
    <dgm:pt modelId="{7A98C32F-BFE1-4E4C-9673-D65B05B538EB}">
      <dgm:prSet phldrT="[Text]"/>
      <dgm:spPr/>
      <dgm:t>
        <a:bodyPr/>
        <a:lstStyle/>
        <a:p>
          <a:r>
            <a:rPr lang="en-US" b="1" dirty="0"/>
            <a:t>Stroke Unit</a:t>
          </a:r>
        </a:p>
      </dgm:t>
    </dgm:pt>
    <dgm:pt modelId="{0850AFDE-94F0-447B-AF15-B99A534E1415}" type="parTrans" cxnId="{6461A474-0E36-4012-8782-918539C62743}">
      <dgm:prSet/>
      <dgm:spPr/>
      <dgm:t>
        <a:bodyPr/>
        <a:lstStyle/>
        <a:p>
          <a:endParaRPr lang="en-US"/>
        </a:p>
      </dgm:t>
    </dgm:pt>
    <dgm:pt modelId="{FA19678F-8ACF-481D-A01E-E4C82452C4ED}" type="sibTrans" cxnId="{6461A474-0E36-4012-8782-918539C62743}">
      <dgm:prSet/>
      <dgm:spPr/>
      <dgm:t>
        <a:bodyPr/>
        <a:lstStyle/>
        <a:p>
          <a:endParaRPr lang="en-US"/>
        </a:p>
      </dgm:t>
    </dgm:pt>
    <dgm:pt modelId="{4B69F6D0-1E69-47A7-B4C5-199DB2EBB984}">
      <dgm:prSet phldrT="[Text]"/>
      <dgm:spPr/>
      <dgm:t>
        <a:bodyPr/>
        <a:lstStyle/>
        <a:p>
          <a:r>
            <a:rPr lang="en-US" dirty="0"/>
            <a:t>Prevent complications</a:t>
          </a:r>
        </a:p>
      </dgm:t>
    </dgm:pt>
    <dgm:pt modelId="{A25250DB-5943-4636-955F-EFFD4CF171DC}" type="parTrans" cxnId="{E1349941-6322-4A0E-A9A8-65196CAD5556}">
      <dgm:prSet/>
      <dgm:spPr/>
      <dgm:t>
        <a:bodyPr/>
        <a:lstStyle/>
        <a:p>
          <a:endParaRPr lang="en-US"/>
        </a:p>
      </dgm:t>
    </dgm:pt>
    <dgm:pt modelId="{632CCAF0-C3F2-4ADA-867E-AB2CECEA62C7}" type="sibTrans" cxnId="{E1349941-6322-4A0E-A9A8-65196CAD5556}">
      <dgm:prSet/>
      <dgm:spPr/>
      <dgm:t>
        <a:bodyPr/>
        <a:lstStyle/>
        <a:p>
          <a:endParaRPr lang="en-US"/>
        </a:p>
      </dgm:t>
    </dgm:pt>
    <dgm:pt modelId="{DE18E577-3122-4A3A-B639-A2DCD1D558C5}">
      <dgm:prSet phldrT="[Text]"/>
      <dgm:spPr/>
      <dgm:t>
        <a:bodyPr/>
        <a:lstStyle/>
        <a:p>
          <a:r>
            <a:rPr lang="en-US" dirty="0"/>
            <a:t>Reduce recurrences</a:t>
          </a:r>
        </a:p>
      </dgm:t>
    </dgm:pt>
    <dgm:pt modelId="{590C6FEA-D980-4F7B-A532-3231027BBCFB}" type="parTrans" cxnId="{CE2C3DF5-E3CB-4897-B10E-45246EB86DC7}">
      <dgm:prSet/>
      <dgm:spPr/>
      <dgm:t>
        <a:bodyPr/>
        <a:lstStyle/>
        <a:p>
          <a:endParaRPr lang="en-US"/>
        </a:p>
      </dgm:t>
    </dgm:pt>
    <dgm:pt modelId="{040C34A5-E569-4F99-87AD-40C573CA1A77}" type="sibTrans" cxnId="{CE2C3DF5-E3CB-4897-B10E-45246EB86DC7}">
      <dgm:prSet/>
      <dgm:spPr/>
      <dgm:t>
        <a:bodyPr/>
        <a:lstStyle/>
        <a:p>
          <a:endParaRPr lang="en-US"/>
        </a:p>
      </dgm:t>
    </dgm:pt>
    <dgm:pt modelId="{63068F74-C7F7-493F-83B3-3D6466D4C072}">
      <dgm:prSet phldrT="[Text]"/>
      <dgm:spPr/>
      <dgm:t>
        <a:bodyPr/>
        <a:lstStyle/>
        <a:p>
          <a:r>
            <a:rPr lang="en-US" dirty="0"/>
            <a:t>Physiotherapy</a:t>
          </a:r>
        </a:p>
      </dgm:t>
    </dgm:pt>
    <dgm:pt modelId="{2AE5FF39-55B1-48E9-BF8E-F012CB7F7724}" type="parTrans" cxnId="{59C0B711-B66C-4D25-B798-F0F449C16332}">
      <dgm:prSet/>
      <dgm:spPr/>
      <dgm:t>
        <a:bodyPr/>
        <a:lstStyle/>
        <a:p>
          <a:endParaRPr lang="en-US"/>
        </a:p>
      </dgm:t>
    </dgm:pt>
    <dgm:pt modelId="{CE359BB5-100E-400A-9EC4-BE9FF08DBBBC}" type="sibTrans" cxnId="{59C0B711-B66C-4D25-B798-F0F449C16332}">
      <dgm:prSet/>
      <dgm:spPr/>
      <dgm:t>
        <a:bodyPr/>
        <a:lstStyle/>
        <a:p>
          <a:endParaRPr lang="en-US"/>
        </a:p>
      </dgm:t>
    </dgm:pt>
    <dgm:pt modelId="{054A4C9F-A55C-4E97-8462-B898FE05430F}">
      <dgm:prSet phldrT="[Text]"/>
      <dgm:spPr/>
      <dgm:t>
        <a:bodyPr/>
        <a:lstStyle/>
        <a:p>
          <a:r>
            <a:rPr lang="en-US" dirty="0"/>
            <a:t>Occupational therapy</a:t>
          </a:r>
        </a:p>
      </dgm:t>
    </dgm:pt>
    <dgm:pt modelId="{FB559FAA-548B-48BA-8542-76554127B634}" type="parTrans" cxnId="{E10B93DC-372F-4816-A46B-4AFDFAFB5346}">
      <dgm:prSet/>
      <dgm:spPr/>
      <dgm:t>
        <a:bodyPr/>
        <a:lstStyle/>
        <a:p>
          <a:endParaRPr lang="en-US"/>
        </a:p>
      </dgm:t>
    </dgm:pt>
    <dgm:pt modelId="{4C3FDB42-E8CC-4487-B8B7-298B9D9944C0}" type="sibTrans" cxnId="{E10B93DC-372F-4816-A46B-4AFDFAFB5346}">
      <dgm:prSet/>
      <dgm:spPr/>
      <dgm:t>
        <a:bodyPr/>
        <a:lstStyle/>
        <a:p>
          <a:endParaRPr lang="en-US"/>
        </a:p>
      </dgm:t>
    </dgm:pt>
    <dgm:pt modelId="{4F0A84A0-C77D-451D-8CA5-4C7E2C946061}">
      <dgm:prSet phldrT="[Text]"/>
      <dgm:spPr/>
      <dgm:t>
        <a:bodyPr/>
        <a:lstStyle/>
        <a:p>
          <a:r>
            <a:rPr lang="en-US" dirty="0"/>
            <a:t>Speech therapy</a:t>
          </a:r>
        </a:p>
      </dgm:t>
    </dgm:pt>
    <dgm:pt modelId="{F0E14545-61E7-419B-A233-C927B276AAEC}" type="parTrans" cxnId="{F71D8547-9938-4AC3-B144-4580962EA291}">
      <dgm:prSet/>
      <dgm:spPr/>
      <dgm:t>
        <a:bodyPr/>
        <a:lstStyle/>
        <a:p>
          <a:endParaRPr lang="en-US"/>
        </a:p>
      </dgm:t>
    </dgm:pt>
    <dgm:pt modelId="{5B9A4089-3F81-4712-996F-275DA1F93E91}" type="sibTrans" cxnId="{F71D8547-9938-4AC3-B144-4580962EA291}">
      <dgm:prSet/>
      <dgm:spPr/>
      <dgm:t>
        <a:bodyPr/>
        <a:lstStyle/>
        <a:p>
          <a:endParaRPr lang="en-US"/>
        </a:p>
      </dgm:t>
    </dgm:pt>
    <dgm:pt modelId="{97D0DB5C-BB2F-42BC-86CD-B2443F1C65F1}">
      <dgm:prSet phldrT="[Text]"/>
      <dgm:spPr/>
      <dgm:t>
        <a:bodyPr/>
        <a:lstStyle/>
        <a:p>
          <a:pPr>
            <a:buClrTx/>
            <a:buSzTx/>
            <a:buFont typeface="Arial" panose="020B0604020202020204" pitchFamily="34" charset="0"/>
            <a:buChar char="•"/>
          </a:pPr>
          <a:r>
            <a:rPr lang="en-US" b="0" i="0" dirty="0">
              <a:solidFill>
                <a:srgbClr val="212121"/>
              </a:solidFill>
              <a:effectLst/>
              <a:latin typeface="+mn-lt"/>
            </a:rPr>
            <a:t>Early recognition</a:t>
          </a:r>
          <a:endParaRPr lang="en-US" dirty="0">
            <a:latin typeface="+mn-lt"/>
          </a:endParaRPr>
        </a:p>
      </dgm:t>
    </dgm:pt>
    <dgm:pt modelId="{420FA340-FD5A-406A-A7C1-0B7AFE5D84B2}" type="parTrans" cxnId="{28C0E860-7194-4698-A3B1-F052C66AB21A}">
      <dgm:prSet/>
      <dgm:spPr/>
      <dgm:t>
        <a:bodyPr/>
        <a:lstStyle/>
        <a:p>
          <a:endParaRPr lang="en-US"/>
        </a:p>
      </dgm:t>
    </dgm:pt>
    <dgm:pt modelId="{96841885-38D8-4EA5-8F43-13BEAA719151}" type="sibTrans" cxnId="{28C0E860-7194-4698-A3B1-F052C66AB21A}">
      <dgm:prSet/>
      <dgm:spPr/>
      <dgm:t>
        <a:bodyPr/>
        <a:lstStyle/>
        <a:p>
          <a:endParaRPr lang="en-US"/>
        </a:p>
      </dgm:t>
    </dgm:pt>
    <dgm:pt modelId="{642CF854-0F82-4A1F-B881-06B054E4EAAD}">
      <dgm:prSet phldrT="[Text]"/>
      <dgm:spPr/>
      <dgm:t>
        <a:bodyPr/>
        <a:lstStyle/>
        <a:p>
          <a:r>
            <a:rPr lang="en-US" dirty="0"/>
            <a:t>Psychological support</a:t>
          </a:r>
        </a:p>
      </dgm:t>
    </dgm:pt>
    <dgm:pt modelId="{DD99A576-8B53-4117-9801-ADBF4F3EBB15}" type="parTrans" cxnId="{9F2F400A-3FF0-4853-BC4C-3D469000BC70}">
      <dgm:prSet/>
      <dgm:spPr/>
      <dgm:t>
        <a:bodyPr/>
        <a:lstStyle/>
        <a:p>
          <a:endParaRPr lang="en-US"/>
        </a:p>
      </dgm:t>
    </dgm:pt>
    <dgm:pt modelId="{123E62C7-76EB-44A3-93DB-A091DD2B8928}" type="sibTrans" cxnId="{9F2F400A-3FF0-4853-BC4C-3D469000BC70}">
      <dgm:prSet/>
      <dgm:spPr/>
      <dgm:t>
        <a:bodyPr/>
        <a:lstStyle/>
        <a:p>
          <a:endParaRPr lang="en-US"/>
        </a:p>
      </dgm:t>
    </dgm:pt>
    <dgm:pt modelId="{99CC3877-6870-49D6-95F4-05F1C487BF85}">
      <dgm:prSet phldrT="[Text]"/>
      <dgm:spPr/>
      <dgm:t>
        <a:bodyPr/>
        <a:lstStyle/>
        <a:p>
          <a:r>
            <a:rPr lang="en-US" dirty="0"/>
            <a:t>2ry prevention</a:t>
          </a:r>
        </a:p>
      </dgm:t>
    </dgm:pt>
    <dgm:pt modelId="{82D1D7A1-D2D1-40FD-8D09-6A11F3B815E6}" type="parTrans" cxnId="{4D78CE7D-84EF-4633-BE80-8B93BBDA6480}">
      <dgm:prSet/>
      <dgm:spPr/>
      <dgm:t>
        <a:bodyPr/>
        <a:lstStyle/>
        <a:p>
          <a:endParaRPr lang="en-US"/>
        </a:p>
      </dgm:t>
    </dgm:pt>
    <dgm:pt modelId="{ED7AE05A-9993-4AA8-8CA5-2B05BBFD4C85}" type="sibTrans" cxnId="{4D78CE7D-84EF-4633-BE80-8B93BBDA6480}">
      <dgm:prSet/>
      <dgm:spPr/>
      <dgm:t>
        <a:bodyPr/>
        <a:lstStyle/>
        <a:p>
          <a:endParaRPr lang="en-US"/>
        </a:p>
      </dgm:t>
    </dgm:pt>
    <dgm:pt modelId="{2B8144F2-4521-4C20-8633-4AD5AF1B3645}">
      <dgm:prSet phldrT="[Text]"/>
      <dgm:spPr/>
      <dgm:t>
        <a:bodyPr/>
        <a:lstStyle/>
        <a:p>
          <a:r>
            <a:rPr lang="en-US" dirty="0"/>
            <a:t>Drug treatment</a:t>
          </a:r>
        </a:p>
      </dgm:t>
    </dgm:pt>
    <dgm:pt modelId="{602D0F8E-B287-4A34-A66E-2A8F7D511F03}" type="parTrans" cxnId="{9E0BA519-D1ED-44AD-B50A-5E06AF1DE5FC}">
      <dgm:prSet/>
      <dgm:spPr/>
      <dgm:t>
        <a:bodyPr/>
        <a:lstStyle/>
        <a:p>
          <a:endParaRPr lang="en-US"/>
        </a:p>
      </dgm:t>
    </dgm:pt>
    <dgm:pt modelId="{60C5058F-C896-400E-AE5D-649A5EADFD3B}" type="sibTrans" cxnId="{9E0BA519-D1ED-44AD-B50A-5E06AF1DE5FC}">
      <dgm:prSet/>
      <dgm:spPr/>
      <dgm:t>
        <a:bodyPr/>
        <a:lstStyle/>
        <a:p>
          <a:endParaRPr lang="en-US"/>
        </a:p>
      </dgm:t>
    </dgm:pt>
    <dgm:pt modelId="{8B59C687-AF5A-40AA-9F6B-69A30372CD0F}">
      <dgm:prSet phldrT="[Text]"/>
      <dgm:spPr/>
      <dgm:t>
        <a:bodyPr/>
        <a:lstStyle/>
        <a:p>
          <a:r>
            <a:rPr lang="en-US"/>
            <a:t>Changing way of life</a:t>
          </a:r>
          <a:endParaRPr lang="en-US" dirty="0"/>
        </a:p>
      </dgm:t>
    </dgm:pt>
    <dgm:pt modelId="{4ACBC965-2CF6-4D12-B17F-E896AADC7C89}" type="parTrans" cxnId="{D1ABDC51-13FF-4062-873F-AE15FD317F14}">
      <dgm:prSet/>
      <dgm:spPr/>
      <dgm:t>
        <a:bodyPr/>
        <a:lstStyle/>
        <a:p>
          <a:endParaRPr lang="en-US"/>
        </a:p>
      </dgm:t>
    </dgm:pt>
    <dgm:pt modelId="{23D2A5A6-C8AE-4CAA-B49B-819F045C3B77}" type="sibTrans" cxnId="{D1ABDC51-13FF-4062-873F-AE15FD317F14}">
      <dgm:prSet/>
      <dgm:spPr/>
      <dgm:t>
        <a:bodyPr/>
        <a:lstStyle/>
        <a:p>
          <a:endParaRPr lang="en-US"/>
        </a:p>
      </dgm:t>
    </dgm:pt>
    <dgm:pt modelId="{85D7FB64-B285-4E49-9164-7BA6E3B832A3}">
      <dgm:prSet phldrT="[Text]"/>
      <dgm:spPr/>
      <dgm:t>
        <a:bodyPr/>
        <a:lstStyle/>
        <a:p>
          <a:r>
            <a:rPr lang="en-US" dirty="0"/>
            <a:t>Reintegration</a:t>
          </a:r>
        </a:p>
      </dgm:t>
    </dgm:pt>
    <dgm:pt modelId="{BC50DBE7-8711-4864-B48A-4BDE03D16C0E}" type="parTrans" cxnId="{EE0E15C0-1D12-4B83-A453-63B870A613B6}">
      <dgm:prSet/>
      <dgm:spPr/>
      <dgm:t>
        <a:bodyPr/>
        <a:lstStyle/>
        <a:p>
          <a:endParaRPr lang="en-US"/>
        </a:p>
      </dgm:t>
    </dgm:pt>
    <dgm:pt modelId="{E30C1EC0-8813-4619-AEF5-281A41C07C3A}" type="sibTrans" cxnId="{EE0E15C0-1D12-4B83-A453-63B870A613B6}">
      <dgm:prSet/>
      <dgm:spPr/>
      <dgm:t>
        <a:bodyPr/>
        <a:lstStyle/>
        <a:p>
          <a:endParaRPr lang="en-US"/>
        </a:p>
      </dgm:t>
    </dgm:pt>
    <dgm:pt modelId="{F70B2C4C-89A1-41ED-94CC-69E0B9C6F877}">
      <dgm:prSet phldrT="[Text]"/>
      <dgm:spPr/>
      <dgm:t>
        <a:bodyPr/>
        <a:lstStyle/>
        <a:p>
          <a:r>
            <a:rPr lang="en-US" dirty="0"/>
            <a:t>Social support</a:t>
          </a:r>
        </a:p>
      </dgm:t>
    </dgm:pt>
    <dgm:pt modelId="{489B5B4B-7155-4BC4-BFEE-725642E0EDC6}" type="parTrans" cxnId="{18563587-3F48-4FD0-9BCD-6F4B628FB079}">
      <dgm:prSet/>
      <dgm:spPr/>
      <dgm:t>
        <a:bodyPr/>
        <a:lstStyle/>
        <a:p>
          <a:endParaRPr lang="en-US"/>
        </a:p>
      </dgm:t>
    </dgm:pt>
    <dgm:pt modelId="{63B9ED24-372D-4A86-86A4-78008C2D6EEA}" type="sibTrans" cxnId="{18563587-3F48-4FD0-9BCD-6F4B628FB079}">
      <dgm:prSet/>
      <dgm:spPr/>
      <dgm:t>
        <a:bodyPr/>
        <a:lstStyle/>
        <a:p>
          <a:endParaRPr lang="en-US"/>
        </a:p>
      </dgm:t>
    </dgm:pt>
    <dgm:pt modelId="{223DEFBD-AAD1-4CFB-99AA-9EAAEF1B73B7}">
      <dgm:prSet phldrT="[Text]"/>
      <dgm:spPr/>
      <dgm:t>
        <a:bodyPr/>
        <a:lstStyle/>
        <a:p>
          <a:r>
            <a:rPr lang="en-US" dirty="0"/>
            <a:t>Formal care</a:t>
          </a:r>
        </a:p>
      </dgm:t>
    </dgm:pt>
    <dgm:pt modelId="{C58F9288-F6BB-486F-AED7-7CC3716834CC}" type="parTrans" cxnId="{125CCB14-4EB3-42FD-AC4C-D3ACEB806AAF}">
      <dgm:prSet/>
      <dgm:spPr/>
      <dgm:t>
        <a:bodyPr/>
        <a:lstStyle/>
        <a:p>
          <a:endParaRPr lang="en-US"/>
        </a:p>
      </dgm:t>
    </dgm:pt>
    <dgm:pt modelId="{C8336B69-8A1B-476F-9C6E-38DC2B94BB03}" type="sibTrans" cxnId="{125CCB14-4EB3-42FD-AC4C-D3ACEB806AAF}">
      <dgm:prSet/>
      <dgm:spPr/>
      <dgm:t>
        <a:bodyPr/>
        <a:lstStyle/>
        <a:p>
          <a:endParaRPr lang="en-US"/>
        </a:p>
      </dgm:t>
    </dgm:pt>
    <dgm:pt modelId="{28C1B6E1-2EDA-423A-88DB-C611CA9E423F}">
      <dgm:prSet phldrT="[Text]"/>
      <dgm:spPr/>
      <dgm:t>
        <a:bodyPr/>
        <a:lstStyle/>
        <a:p>
          <a:r>
            <a:rPr lang="en-US" dirty="0"/>
            <a:t>Support for informal </a:t>
          </a:r>
          <a:r>
            <a:rPr lang="en-US" dirty="0" err="1"/>
            <a:t>carers</a:t>
          </a:r>
          <a:endParaRPr lang="en-US" dirty="0"/>
        </a:p>
      </dgm:t>
    </dgm:pt>
    <dgm:pt modelId="{A674B297-5BD6-4A8D-AFA9-EAAB04B997D0}" type="parTrans" cxnId="{7794B92E-AF18-4DBD-95B0-DAFFF5125C7E}">
      <dgm:prSet/>
      <dgm:spPr/>
      <dgm:t>
        <a:bodyPr/>
        <a:lstStyle/>
        <a:p>
          <a:endParaRPr lang="en-US"/>
        </a:p>
      </dgm:t>
    </dgm:pt>
    <dgm:pt modelId="{24410093-EEAD-483D-8256-397EBBC3087D}" type="sibTrans" cxnId="{7794B92E-AF18-4DBD-95B0-DAFFF5125C7E}">
      <dgm:prSet/>
      <dgm:spPr/>
      <dgm:t>
        <a:bodyPr/>
        <a:lstStyle/>
        <a:p>
          <a:endParaRPr lang="en-US"/>
        </a:p>
      </dgm:t>
    </dgm:pt>
    <dgm:pt modelId="{8A404072-0F86-415E-8C55-447254DCBA5C}">
      <dgm:prSet phldrT="[Text]"/>
      <dgm:spPr/>
      <dgm:t>
        <a:bodyPr/>
        <a:lstStyle/>
        <a:p>
          <a:r>
            <a:rPr lang="en-US" dirty="0"/>
            <a:t>Education</a:t>
          </a:r>
        </a:p>
      </dgm:t>
    </dgm:pt>
    <dgm:pt modelId="{13307815-5F65-488F-972D-7E67AA787F87}" type="parTrans" cxnId="{BB29812C-7585-49F9-B6B5-E0CE73E626A8}">
      <dgm:prSet/>
      <dgm:spPr/>
      <dgm:t>
        <a:bodyPr/>
        <a:lstStyle/>
        <a:p>
          <a:endParaRPr lang="en-US"/>
        </a:p>
      </dgm:t>
    </dgm:pt>
    <dgm:pt modelId="{668B64DA-2E38-4EC8-BC47-5C8D67C3FCD1}" type="sibTrans" cxnId="{BB29812C-7585-49F9-B6B5-E0CE73E626A8}">
      <dgm:prSet/>
      <dgm:spPr/>
      <dgm:t>
        <a:bodyPr/>
        <a:lstStyle/>
        <a:p>
          <a:endParaRPr lang="en-US"/>
        </a:p>
      </dgm:t>
    </dgm:pt>
    <dgm:pt modelId="{6E4DBAA8-3DDB-411C-837A-B506592DAD9A}">
      <dgm:prSet phldrT="[Text]"/>
      <dgm:spPr/>
      <dgm:t>
        <a:bodyPr/>
        <a:lstStyle/>
        <a:p>
          <a:r>
            <a:rPr lang="en-US" dirty="0"/>
            <a:t>Leisure</a:t>
          </a:r>
        </a:p>
      </dgm:t>
    </dgm:pt>
    <dgm:pt modelId="{FC6FE3B5-F318-4816-B6FB-9B9374C35F0A}" type="parTrans" cxnId="{493A7CA7-CADE-4A1B-85E1-8C21C77873CA}">
      <dgm:prSet/>
      <dgm:spPr/>
      <dgm:t>
        <a:bodyPr/>
        <a:lstStyle/>
        <a:p>
          <a:endParaRPr lang="en-US"/>
        </a:p>
      </dgm:t>
    </dgm:pt>
    <dgm:pt modelId="{92AF2CAD-57F3-4468-94E6-C72DB191D9FD}" type="sibTrans" cxnId="{493A7CA7-CADE-4A1B-85E1-8C21C77873CA}">
      <dgm:prSet/>
      <dgm:spPr/>
      <dgm:t>
        <a:bodyPr/>
        <a:lstStyle/>
        <a:p>
          <a:endParaRPr lang="en-US"/>
        </a:p>
      </dgm:t>
    </dgm:pt>
    <dgm:pt modelId="{30CC260D-76A5-4FD2-9C2B-2726849EBA0D}">
      <dgm:prSet phldrT="[Text]"/>
      <dgm:spPr/>
      <dgm:t>
        <a:bodyPr/>
        <a:lstStyle/>
        <a:p>
          <a:r>
            <a:rPr lang="en-US" dirty="0"/>
            <a:t>Work</a:t>
          </a:r>
        </a:p>
      </dgm:t>
    </dgm:pt>
    <dgm:pt modelId="{908683CE-1932-4D72-AF3D-FC8535EBA6D3}" type="parTrans" cxnId="{BE5BA063-A1F7-41A8-9021-0BFE75FB81FB}">
      <dgm:prSet/>
      <dgm:spPr/>
      <dgm:t>
        <a:bodyPr/>
        <a:lstStyle/>
        <a:p>
          <a:endParaRPr lang="en-US"/>
        </a:p>
      </dgm:t>
    </dgm:pt>
    <dgm:pt modelId="{14841E80-F0A4-41DF-8BF2-FFF945123492}" type="sibTrans" cxnId="{BE5BA063-A1F7-41A8-9021-0BFE75FB81FB}">
      <dgm:prSet/>
      <dgm:spPr/>
      <dgm:t>
        <a:bodyPr/>
        <a:lstStyle/>
        <a:p>
          <a:endParaRPr lang="en-US"/>
        </a:p>
      </dgm:t>
    </dgm:pt>
    <dgm:pt modelId="{D7B2C449-E79C-413D-9006-8CEA36C662AC}">
      <dgm:prSet phldrT="[Text]"/>
      <dgm:spPr/>
      <dgm:t>
        <a:bodyPr/>
        <a:lstStyle/>
        <a:p>
          <a:r>
            <a:rPr lang="en-US" dirty="0"/>
            <a:t>Mobility</a:t>
          </a:r>
        </a:p>
      </dgm:t>
    </dgm:pt>
    <dgm:pt modelId="{F43CF6AB-6D07-4F5C-AFF8-AE284E3F21C4}" type="parTrans" cxnId="{292DEC5B-BC40-4AA4-B0B0-68E1D42BF99F}">
      <dgm:prSet/>
      <dgm:spPr/>
      <dgm:t>
        <a:bodyPr/>
        <a:lstStyle/>
        <a:p>
          <a:endParaRPr lang="en-US"/>
        </a:p>
      </dgm:t>
    </dgm:pt>
    <dgm:pt modelId="{4BBBA8E6-D5C1-4A09-9997-A780E5D80F15}" type="sibTrans" cxnId="{292DEC5B-BC40-4AA4-B0B0-68E1D42BF99F}">
      <dgm:prSet/>
      <dgm:spPr/>
      <dgm:t>
        <a:bodyPr/>
        <a:lstStyle/>
        <a:p>
          <a:endParaRPr lang="en-US"/>
        </a:p>
      </dgm:t>
    </dgm:pt>
    <dgm:pt modelId="{C8DFD071-3DED-4CC4-973A-1B16B920C5C3}">
      <dgm:prSet phldrT="[Text]"/>
      <dgm:spPr/>
      <dgm:t>
        <a:bodyPr/>
        <a:lstStyle/>
        <a:p>
          <a:pPr>
            <a:buClrTx/>
            <a:buSzTx/>
            <a:buFont typeface="Arial" panose="020B0604020202020204" pitchFamily="34" charset="0"/>
            <a:buChar char="•"/>
          </a:pPr>
          <a:r>
            <a:rPr lang="en-US" b="0" i="0" dirty="0">
              <a:solidFill>
                <a:srgbClr val="212121"/>
              </a:solidFill>
              <a:effectLst/>
              <a:latin typeface="+mn-lt"/>
            </a:rPr>
            <a:t>Advance notification  </a:t>
          </a:r>
          <a:endParaRPr lang="en-US" dirty="0">
            <a:latin typeface="+mn-lt"/>
          </a:endParaRPr>
        </a:p>
      </dgm:t>
    </dgm:pt>
    <dgm:pt modelId="{B69096E9-1C36-42EE-95A3-D3957EB4CD99}" type="parTrans" cxnId="{20275B99-B2EB-4BBC-96B3-0FD6239768D1}">
      <dgm:prSet/>
      <dgm:spPr/>
      <dgm:t>
        <a:bodyPr/>
        <a:lstStyle/>
        <a:p>
          <a:endParaRPr lang="en-US"/>
        </a:p>
      </dgm:t>
    </dgm:pt>
    <dgm:pt modelId="{AA481383-2F4D-41C2-B3BA-B5B784165E4A}" type="sibTrans" cxnId="{20275B99-B2EB-4BBC-96B3-0FD6239768D1}">
      <dgm:prSet/>
      <dgm:spPr/>
      <dgm:t>
        <a:bodyPr/>
        <a:lstStyle/>
        <a:p>
          <a:endParaRPr lang="en-US"/>
        </a:p>
      </dgm:t>
    </dgm:pt>
    <dgm:pt modelId="{BF423A52-0528-41CE-B07B-092AF802C7FE}">
      <dgm:prSet phldrT="[Text]"/>
      <dgm:spPr/>
      <dgm:t>
        <a:bodyPr/>
        <a:lstStyle/>
        <a:p>
          <a:pPr>
            <a:buClrTx/>
            <a:buSzTx/>
            <a:buFont typeface="Arial" panose="020B0604020202020204" pitchFamily="34" charset="0"/>
            <a:buChar char="•"/>
          </a:pPr>
          <a:r>
            <a:rPr lang="en-US" b="0" i="0" dirty="0">
              <a:solidFill>
                <a:srgbClr val="212121"/>
              </a:solidFill>
              <a:effectLst/>
              <a:latin typeface="+mn-lt"/>
            </a:rPr>
            <a:t>Triaging</a:t>
          </a:r>
          <a:endParaRPr lang="en-US" dirty="0">
            <a:latin typeface="+mn-lt"/>
          </a:endParaRPr>
        </a:p>
      </dgm:t>
    </dgm:pt>
    <dgm:pt modelId="{2F17E76D-979D-4A0D-95D7-58AD3C246B35}" type="parTrans" cxnId="{075E659A-411A-4BA4-9AED-A87B3B03B483}">
      <dgm:prSet/>
      <dgm:spPr/>
      <dgm:t>
        <a:bodyPr/>
        <a:lstStyle/>
        <a:p>
          <a:endParaRPr lang="en-US"/>
        </a:p>
      </dgm:t>
    </dgm:pt>
    <dgm:pt modelId="{6A72AC1E-1BA7-4550-84F7-C767958B7C60}" type="sibTrans" cxnId="{075E659A-411A-4BA4-9AED-A87B3B03B483}">
      <dgm:prSet/>
      <dgm:spPr/>
      <dgm:t>
        <a:bodyPr/>
        <a:lstStyle/>
        <a:p>
          <a:endParaRPr lang="en-US"/>
        </a:p>
      </dgm:t>
    </dgm:pt>
    <dgm:pt modelId="{73C26E93-12DD-409B-94BA-3B9D76B108D2}" type="pres">
      <dgm:prSet presAssocID="{4CBFA2B9-9D58-4B67-B030-20257A98164B}" presName="arrowDiagram" presStyleCnt="0">
        <dgm:presLayoutVars>
          <dgm:chMax val="5"/>
          <dgm:dir/>
          <dgm:resizeHandles val="exact"/>
        </dgm:presLayoutVars>
      </dgm:prSet>
      <dgm:spPr/>
    </dgm:pt>
    <dgm:pt modelId="{E96604DB-540B-490F-BA13-E00D1030E21A}" type="pres">
      <dgm:prSet presAssocID="{4CBFA2B9-9D58-4B67-B030-20257A98164B}" presName="arrow" presStyleLbl="bgShp" presStyleIdx="0" presStyleCnt="1" custLinFactNeighborX="238" custLinFactNeighborY="637"/>
      <dgm:spPr/>
    </dgm:pt>
    <dgm:pt modelId="{1EB62890-F018-4C61-A4C3-C333179D8032}" type="pres">
      <dgm:prSet presAssocID="{4CBFA2B9-9D58-4B67-B030-20257A98164B}" presName="arrowDiagram5" presStyleCnt="0"/>
      <dgm:spPr/>
    </dgm:pt>
    <dgm:pt modelId="{18CB374E-756C-44AC-B931-BE3AB924CDF2}" type="pres">
      <dgm:prSet presAssocID="{48A801C6-6C79-4043-A79D-356CBC2C5C2F}" presName="bullet5a" presStyleLbl="node1" presStyleIdx="0" presStyleCnt="5"/>
      <dgm:spPr/>
    </dgm:pt>
    <dgm:pt modelId="{6AFA14B9-6A42-4682-901E-C46056BDACDB}" type="pres">
      <dgm:prSet presAssocID="{48A801C6-6C79-4043-A79D-356CBC2C5C2F}" presName="textBox5a" presStyleLbl="revTx" presStyleIdx="0" presStyleCnt="5">
        <dgm:presLayoutVars>
          <dgm:bulletEnabled val="1"/>
        </dgm:presLayoutVars>
      </dgm:prSet>
      <dgm:spPr/>
    </dgm:pt>
    <dgm:pt modelId="{C08EF66B-0737-4030-8CAB-88E6524F16F0}" type="pres">
      <dgm:prSet presAssocID="{D83AD295-CD08-4F15-B6DF-5C9BD291CD39}" presName="bullet5b" presStyleLbl="node1" presStyleIdx="1" presStyleCnt="5"/>
      <dgm:spPr/>
    </dgm:pt>
    <dgm:pt modelId="{3317E3B8-47BC-4D55-861D-B1443D6EAF80}" type="pres">
      <dgm:prSet presAssocID="{D83AD295-CD08-4F15-B6DF-5C9BD291CD39}" presName="textBox5b" presStyleLbl="revTx" presStyleIdx="1" presStyleCnt="5">
        <dgm:presLayoutVars>
          <dgm:bulletEnabled val="1"/>
        </dgm:presLayoutVars>
      </dgm:prSet>
      <dgm:spPr/>
    </dgm:pt>
    <dgm:pt modelId="{A22CE966-453F-4AA7-8519-7F3D9134A6A1}" type="pres">
      <dgm:prSet presAssocID="{64FDEA8A-9CF1-4E17-BC30-29CD9CD3C57E}" presName="bullet5c" presStyleLbl="node1" presStyleIdx="2" presStyleCnt="5"/>
      <dgm:spPr/>
    </dgm:pt>
    <dgm:pt modelId="{D2F6576B-249F-41D4-83C9-DE5D13EA81F6}" type="pres">
      <dgm:prSet presAssocID="{64FDEA8A-9CF1-4E17-BC30-29CD9CD3C57E}" presName="textBox5c" presStyleLbl="revTx" presStyleIdx="2" presStyleCnt="5">
        <dgm:presLayoutVars>
          <dgm:bulletEnabled val="1"/>
        </dgm:presLayoutVars>
      </dgm:prSet>
      <dgm:spPr/>
    </dgm:pt>
    <dgm:pt modelId="{4E328907-DE83-48E9-BED6-92C87335B513}" type="pres">
      <dgm:prSet presAssocID="{82A24DB5-BE4B-465B-AB1F-62AA6B7A779B}" presName="bullet5d" presStyleLbl="node1" presStyleIdx="3" presStyleCnt="5"/>
      <dgm:spPr/>
    </dgm:pt>
    <dgm:pt modelId="{E255EAF6-7555-4B33-8033-F24A37720D06}" type="pres">
      <dgm:prSet presAssocID="{82A24DB5-BE4B-465B-AB1F-62AA6B7A779B}" presName="textBox5d" presStyleLbl="revTx" presStyleIdx="3" presStyleCnt="5">
        <dgm:presLayoutVars>
          <dgm:bulletEnabled val="1"/>
        </dgm:presLayoutVars>
      </dgm:prSet>
      <dgm:spPr/>
    </dgm:pt>
    <dgm:pt modelId="{695A4FE6-DC7C-4EB1-8832-664359DC76D2}" type="pres">
      <dgm:prSet presAssocID="{85D7FB64-B285-4E49-9164-7BA6E3B832A3}" presName="bullet5e" presStyleLbl="node1" presStyleIdx="4" presStyleCnt="5"/>
      <dgm:spPr/>
    </dgm:pt>
    <dgm:pt modelId="{806C882D-1EED-4F8F-94D8-D3B2229717A2}" type="pres">
      <dgm:prSet presAssocID="{85D7FB64-B285-4E49-9164-7BA6E3B832A3}" presName="textBox5e" presStyleLbl="revTx" presStyleIdx="4" presStyleCnt="5">
        <dgm:presLayoutVars>
          <dgm:bulletEnabled val="1"/>
        </dgm:presLayoutVars>
      </dgm:prSet>
      <dgm:spPr/>
    </dgm:pt>
  </dgm:ptLst>
  <dgm:cxnLst>
    <dgm:cxn modelId="{4F84D608-BC76-40C6-9D78-ECC58569073E}" type="presOf" srcId="{D83AD295-CD08-4F15-B6DF-5C9BD291CD39}" destId="{3317E3B8-47BC-4D55-861D-B1443D6EAF80}" srcOrd="0" destOrd="0" presId="urn:microsoft.com/office/officeart/2005/8/layout/arrow2"/>
    <dgm:cxn modelId="{9F2F400A-3FF0-4853-BC4C-3D469000BC70}" srcId="{82A24DB5-BE4B-465B-AB1F-62AA6B7A779B}" destId="{642CF854-0F82-4A1F-B881-06B054E4EAAD}" srcOrd="3" destOrd="0" parTransId="{DD99A576-8B53-4117-9801-ADBF4F3EBB15}" sibTransId="{123E62C7-76EB-44A3-93DB-A091DD2B8928}"/>
    <dgm:cxn modelId="{6CA41A0D-53E1-4506-A2F8-B4EC7D2CCC41}" type="presOf" srcId="{F70B2C4C-89A1-41ED-94CC-69E0B9C6F877}" destId="{806C882D-1EED-4F8F-94D8-D3B2229717A2}" srcOrd="0" destOrd="1" presId="urn:microsoft.com/office/officeart/2005/8/layout/arrow2"/>
    <dgm:cxn modelId="{07EDEB0F-70B4-4907-9BA2-146E23C3C5CE}" type="presOf" srcId="{BF423A52-0528-41CE-B07B-092AF802C7FE}" destId="{6AFA14B9-6A42-4682-901E-C46056BDACDB}" srcOrd="0" destOrd="2" presId="urn:microsoft.com/office/officeart/2005/8/layout/arrow2"/>
    <dgm:cxn modelId="{59C0B711-B66C-4D25-B798-F0F449C16332}" srcId="{82A24DB5-BE4B-465B-AB1F-62AA6B7A779B}" destId="{63068F74-C7F7-493F-83B3-3D6466D4C072}" srcOrd="0" destOrd="0" parTransId="{2AE5FF39-55B1-48E9-BF8E-F012CB7F7724}" sibTransId="{CE359BB5-100E-400A-9EC4-BE9FF08DBBBC}"/>
    <dgm:cxn modelId="{125CCB14-4EB3-42FD-AC4C-D3ACEB806AAF}" srcId="{85D7FB64-B285-4E49-9164-7BA6E3B832A3}" destId="{223DEFBD-AAD1-4CFB-99AA-9EAAEF1B73B7}" srcOrd="1" destOrd="0" parTransId="{C58F9288-F6BB-486F-AED7-7CC3716834CC}" sibTransId="{C8336B69-8A1B-476F-9C6E-38DC2B94BB03}"/>
    <dgm:cxn modelId="{9E0BA519-D1ED-44AD-B50A-5E06AF1DE5FC}" srcId="{99CC3877-6870-49D6-95F4-05F1C487BF85}" destId="{2B8144F2-4521-4C20-8633-4AD5AF1B3645}" srcOrd="0" destOrd="0" parTransId="{602D0F8E-B287-4A34-A66E-2A8F7D511F03}" sibTransId="{60C5058F-C896-400E-AE5D-649A5EADFD3B}"/>
    <dgm:cxn modelId="{FEB17921-A215-4F95-97AB-958609AF4056}" type="presOf" srcId="{85D7FB64-B285-4E49-9164-7BA6E3B832A3}" destId="{806C882D-1EED-4F8F-94D8-D3B2229717A2}" srcOrd="0" destOrd="0" presId="urn:microsoft.com/office/officeart/2005/8/layout/arrow2"/>
    <dgm:cxn modelId="{BB29812C-7585-49F9-B6B5-E0CE73E626A8}" srcId="{F70B2C4C-89A1-41ED-94CC-69E0B9C6F877}" destId="{8A404072-0F86-415E-8C55-447254DCBA5C}" srcOrd="0" destOrd="0" parTransId="{13307815-5F65-488F-972D-7E67AA787F87}" sibTransId="{668B64DA-2E38-4EC8-BC47-5C8D67C3FCD1}"/>
    <dgm:cxn modelId="{7794B92E-AF18-4DBD-95B0-DAFFF5125C7E}" srcId="{85D7FB64-B285-4E49-9164-7BA6E3B832A3}" destId="{28C1B6E1-2EDA-423A-88DB-C611CA9E423F}" srcOrd="2" destOrd="0" parTransId="{A674B297-5BD6-4A8D-AFA9-EAAB04B997D0}" sibTransId="{24410093-EEAD-483D-8256-397EBBC3087D}"/>
    <dgm:cxn modelId="{7642F12F-9495-4EAA-9AE7-1D58D132E075}" type="presOf" srcId="{82A24DB5-BE4B-465B-AB1F-62AA6B7A779B}" destId="{E255EAF6-7555-4B33-8033-F24A37720D06}" srcOrd="0" destOrd="0" presId="urn:microsoft.com/office/officeart/2005/8/layout/arrow2"/>
    <dgm:cxn modelId="{91353A3B-A106-4C65-8E52-8987C8AD0B7B}" type="presOf" srcId="{2B8144F2-4521-4C20-8633-4AD5AF1B3645}" destId="{D2F6576B-249F-41D4-83C9-DE5D13EA81F6}" srcOrd="0" destOrd="5" presId="urn:microsoft.com/office/officeart/2005/8/layout/arrow2"/>
    <dgm:cxn modelId="{0B4D4340-E69D-4B43-8E5E-E6AF14E448F1}" srcId="{D83AD295-CD08-4F15-B6DF-5C9BD291CD39}" destId="{43367941-B290-4B84-8AE5-C96DE213F37D}" srcOrd="0" destOrd="0" parTransId="{10A66996-EDDE-456D-B802-39672717D339}" sibTransId="{F59D1FB1-78A7-47A5-92B1-633BF43DE8FE}"/>
    <dgm:cxn modelId="{292DEC5B-BC40-4AA4-B0B0-68E1D42BF99F}" srcId="{F70B2C4C-89A1-41ED-94CC-69E0B9C6F877}" destId="{D7B2C449-E79C-413D-9006-8CEA36C662AC}" srcOrd="3" destOrd="0" parTransId="{F43CF6AB-6D07-4F5C-AFF8-AE284E3F21C4}" sibTransId="{4BBBA8E6-D5C1-4A09-9997-A780E5D80F15}"/>
    <dgm:cxn modelId="{28C0E860-7194-4698-A3B1-F052C66AB21A}" srcId="{48A801C6-6C79-4043-A79D-356CBC2C5C2F}" destId="{97D0DB5C-BB2F-42BC-86CD-B2443F1C65F1}" srcOrd="0" destOrd="0" parTransId="{420FA340-FD5A-406A-A7C1-0B7AFE5D84B2}" sibTransId="{96841885-38D8-4EA5-8F43-13BEAA719151}"/>
    <dgm:cxn modelId="{E1349941-6322-4A0E-A9A8-65196CAD5556}" srcId="{7A98C32F-BFE1-4E4C-9673-D65B05B538EB}" destId="{4B69F6D0-1E69-47A7-B4C5-199DB2EBB984}" srcOrd="0" destOrd="0" parTransId="{A25250DB-5943-4636-955F-EFFD4CF171DC}" sibTransId="{632CCAF0-C3F2-4ADA-867E-AB2CECEA62C7}"/>
    <dgm:cxn modelId="{BE5BA063-A1F7-41A8-9021-0BFE75FB81FB}" srcId="{F70B2C4C-89A1-41ED-94CC-69E0B9C6F877}" destId="{30CC260D-76A5-4FD2-9C2B-2726849EBA0D}" srcOrd="2" destOrd="0" parTransId="{908683CE-1932-4D72-AF3D-FC8535EBA6D3}" sibTransId="{14841E80-F0A4-41DF-8BF2-FFF945123492}"/>
    <dgm:cxn modelId="{41B8C663-4E81-46F7-A707-9E0444825258}" type="presOf" srcId="{4CBFA2B9-9D58-4B67-B030-20257A98164B}" destId="{73C26E93-12DD-409B-94BA-3B9D76B108D2}" srcOrd="0" destOrd="0" presId="urn:microsoft.com/office/officeart/2005/8/layout/arrow2"/>
    <dgm:cxn modelId="{A6E9D563-EBBC-442E-94AC-CC6C9AC751DA}" type="presOf" srcId="{8B59C687-AF5A-40AA-9F6B-69A30372CD0F}" destId="{D2F6576B-249F-41D4-83C9-DE5D13EA81F6}" srcOrd="0" destOrd="6" presId="urn:microsoft.com/office/officeart/2005/8/layout/arrow2"/>
    <dgm:cxn modelId="{6C57F044-14CD-4BA5-899C-B1BB1A77AA3C}" type="presOf" srcId="{642CF854-0F82-4A1F-B881-06B054E4EAAD}" destId="{E255EAF6-7555-4B33-8033-F24A37720D06}" srcOrd="0" destOrd="4" presId="urn:microsoft.com/office/officeart/2005/8/layout/arrow2"/>
    <dgm:cxn modelId="{CD2B1647-E189-4471-91AB-D88BA371C022}" srcId="{4CBFA2B9-9D58-4B67-B030-20257A98164B}" destId="{48A801C6-6C79-4043-A79D-356CBC2C5C2F}" srcOrd="0" destOrd="0" parTransId="{C650E96B-B5D5-4D28-827C-4CA01A17FF75}" sibTransId="{FCCCB52F-5D0F-47E6-AEA1-C2D5095C92D0}"/>
    <dgm:cxn modelId="{F71D8547-9938-4AC3-B144-4580962EA291}" srcId="{82A24DB5-BE4B-465B-AB1F-62AA6B7A779B}" destId="{4F0A84A0-C77D-451D-8CA5-4C7E2C946061}" srcOrd="2" destOrd="0" parTransId="{F0E14545-61E7-419B-A233-C927B276AAEC}" sibTransId="{5B9A4089-3F81-4712-996F-275DA1F93E91}"/>
    <dgm:cxn modelId="{879AFB69-4778-4B7B-99F0-81E3EF96F19A}" srcId="{4CBFA2B9-9D58-4B67-B030-20257A98164B}" destId="{64FDEA8A-9CF1-4E17-BC30-29CD9CD3C57E}" srcOrd="2" destOrd="0" parTransId="{0CAB05CE-4389-4182-BCE9-C57CDA7D6D04}" sibTransId="{83D79312-4CB9-4991-B4A8-01436B0F8F59}"/>
    <dgm:cxn modelId="{C749106D-D9D2-455F-8F04-C4A8D38824EF}" srcId="{4CBFA2B9-9D58-4B67-B030-20257A98164B}" destId="{82A24DB5-BE4B-465B-AB1F-62AA6B7A779B}" srcOrd="3" destOrd="0" parTransId="{D945B3E8-11F8-412A-B8C2-92CE7985A059}" sibTransId="{7C277CFD-E34E-413D-BB57-30BCA938C6A3}"/>
    <dgm:cxn modelId="{CF3B506E-D9B3-4EA3-8C49-3054DAA8F270}" type="presOf" srcId="{4F0A84A0-C77D-451D-8CA5-4C7E2C946061}" destId="{E255EAF6-7555-4B33-8033-F24A37720D06}" srcOrd="0" destOrd="3" presId="urn:microsoft.com/office/officeart/2005/8/layout/arrow2"/>
    <dgm:cxn modelId="{11167A70-3516-43FC-AEFB-EE5D6CAFB32A}" type="presOf" srcId="{30CC260D-76A5-4FD2-9C2B-2726849EBA0D}" destId="{806C882D-1EED-4F8F-94D8-D3B2229717A2}" srcOrd="0" destOrd="4" presId="urn:microsoft.com/office/officeart/2005/8/layout/arrow2"/>
    <dgm:cxn modelId="{E65ACE50-3325-4EA7-B173-D8E8BA514895}" type="presOf" srcId="{28C1B6E1-2EDA-423A-88DB-C611CA9E423F}" destId="{806C882D-1EED-4F8F-94D8-D3B2229717A2}" srcOrd="0" destOrd="7" presId="urn:microsoft.com/office/officeart/2005/8/layout/arrow2"/>
    <dgm:cxn modelId="{7A572E71-4B2A-4511-8241-A87783358A56}" type="presOf" srcId="{43367941-B290-4B84-8AE5-C96DE213F37D}" destId="{3317E3B8-47BC-4D55-861D-B1443D6EAF80}" srcOrd="0" destOrd="1" presId="urn:microsoft.com/office/officeart/2005/8/layout/arrow2"/>
    <dgm:cxn modelId="{D1ABDC51-13FF-4062-873F-AE15FD317F14}" srcId="{99CC3877-6870-49D6-95F4-05F1C487BF85}" destId="{8B59C687-AF5A-40AA-9F6B-69A30372CD0F}" srcOrd="1" destOrd="0" parTransId="{4ACBC965-2CF6-4D12-B17F-E896AADC7C89}" sibTransId="{23D2A5A6-C8AE-4CAA-B49B-819F045C3B77}"/>
    <dgm:cxn modelId="{37B19173-0AD8-4788-A2CF-334A3810CFC4}" type="presOf" srcId="{DE18E577-3122-4A3A-B639-A2DCD1D558C5}" destId="{D2F6576B-249F-41D4-83C9-DE5D13EA81F6}" srcOrd="0" destOrd="3" presId="urn:microsoft.com/office/officeart/2005/8/layout/arrow2"/>
    <dgm:cxn modelId="{6461A474-0E36-4012-8782-918539C62743}" srcId="{64FDEA8A-9CF1-4E17-BC30-29CD9CD3C57E}" destId="{7A98C32F-BFE1-4E4C-9673-D65B05B538EB}" srcOrd="0" destOrd="0" parTransId="{0850AFDE-94F0-447B-AF15-B99A534E1415}" sibTransId="{FA19678F-8ACF-481D-A01E-E4C82452C4ED}"/>
    <dgm:cxn modelId="{1B25DA54-DB56-4363-BFFC-91E1DD33B201}" type="presOf" srcId="{99CC3877-6870-49D6-95F4-05F1C487BF85}" destId="{D2F6576B-249F-41D4-83C9-DE5D13EA81F6}" srcOrd="0" destOrd="4" presId="urn:microsoft.com/office/officeart/2005/8/layout/arrow2"/>
    <dgm:cxn modelId="{4F8F0D77-8469-4DED-90ED-20883036C73F}" type="presOf" srcId="{D7B2C449-E79C-413D-9006-8CEA36C662AC}" destId="{806C882D-1EED-4F8F-94D8-D3B2229717A2}" srcOrd="0" destOrd="5" presId="urn:microsoft.com/office/officeart/2005/8/layout/arrow2"/>
    <dgm:cxn modelId="{4D78CE7D-84EF-4633-BE80-8B93BBDA6480}" srcId="{64FDEA8A-9CF1-4E17-BC30-29CD9CD3C57E}" destId="{99CC3877-6870-49D6-95F4-05F1C487BF85}" srcOrd="1" destOrd="0" parTransId="{82D1D7A1-D2D1-40FD-8D09-6A11F3B815E6}" sibTransId="{ED7AE05A-9993-4AA8-8CA5-2B05BBFD4C85}"/>
    <dgm:cxn modelId="{18563587-3F48-4FD0-9BCD-6F4B628FB079}" srcId="{85D7FB64-B285-4E49-9164-7BA6E3B832A3}" destId="{F70B2C4C-89A1-41ED-94CC-69E0B9C6F877}" srcOrd="0" destOrd="0" parTransId="{489B5B4B-7155-4BC4-BFEE-725642E0EDC6}" sibTransId="{63B9ED24-372D-4A86-86A4-78008C2D6EEA}"/>
    <dgm:cxn modelId="{C21E3A87-08EC-45C5-B50E-79FD69B24042}" type="presOf" srcId="{C8DFD071-3DED-4CC4-973A-1B16B920C5C3}" destId="{6AFA14B9-6A42-4682-901E-C46056BDACDB}" srcOrd="0" destOrd="3" presId="urn:microsoft.com/office/officeart/2005/8/layout/arrow2"/>
    <dgm:cxn modelId="{342ED096-F1E1-4BFC-8134-AC5DC50D648F}" type="presOf" srcId="{054A4C9F-A55C-4E97-8462-B898FE05430F}" destId="{E255EAF6-7555-4B33-8033-F24A37720D06}" srcOrd="0" destOrd="2" presId="urn:microsoft.com/office/officeart/2005/8/layout/arrow2"/>
    <dgm:cxn modelId="{BF487698-6A78-49E1-B4E6-7622387E6DD7}" type="presOf" srcId="{E6091AC1-59BB-493B-830E-2F0AF317CDD6}" destId="{3317E3B8-47BC-4D55-861D-B1443D6EAF80}" srcOrd="0" destOrd="2" presId="urn:microsoft.com/office/officeart/2005/8/layout/arrow2"/>
    <dgm:cxn modelId="{20275B99-B2EB-4BBC-96B3-0FD6239768D1}" srcId="{48A801C6-6C79-4043-A79D-356CBC2C5C2F}" destId="{C8DFD071-3DED-4CC4-973A-1B16B920C5C3}" srcOrd="2" destOrd="0" parTransId="{B69096E9-1C36-42EE-95A3-D3957EB4CD99}" sibTransId="{AA481383-2F4D-41C2-B3BA-B5B784165E4A}"/>
    <dgm:cxn modelId="{075E659A-411A-4BA4-9AED-A87B3B03B483}" srcId="{48A801C6-6C79-4043-A79D-356CBC2C5C2F}" destId="{BF423A52-0528-41CE-B07B-092AF802C7FE}" srcOrd="1" destOrd="0" parTransId="{2F17E76D-979D-4A0D-95D7-58AD3C246B35}" sibTransId="{6A72AC1E-1BA7-4550-84F7-C767958B7C60}"/>
    <dgm:cxn modelId="{76EE409E-7E28-4903-AC25-8D7E9C7BDC61}" type="presOf" srcId="{97D0DB5C-BB2F-42BC-86CD-B2443F1C65F1}" destId="{6AFA14B9-6A42-4682-901E-C46056BDACDB}" srcOrd="0" destOrd="1" presId="urn:microsoft.com/office/officeart/2005/8/layout/arrow2"/>
    <dgm:cxn modelId="{493A7CA7-CADE-4A1B-85E1-8C21C77873CA}" srcId="{F70B2C4C-89A1-41ED-94CC-69E0B9C6F877}" destId="{6E4DBAA8-3DDB-411C-837A-B506592DAD9A}" srcOrd="1" destOrd="0" parTransId="{FC6FE3B5-F318-4816-B6FB-9B9374C35F0A}" sibTransId="{92AF2CAD-57F3-4468-94E6-C72DB191D9FD}"/>
    <dgm:cxn modelId="{951A32B3-E709-41D5-B9BA-670B0E562251}" type="presOf" srcId="{8A404072-0F86-415E-8C55-447254DCBA5C}" destId="{806C882D-1EED-4F8F-94D8-D3B2229717A2}" srcOrd="0" destOrd="2" presId="urn:microsoft.com/office/officeart/2005/8/layout/arrow2"/>
    <dgm:cxn modelId="{EE0E15C0-1D12-4B83-A453-63B870A613B6}" srcId="{4CBFA2B9-9D58-4B67-B030-20257A98164B}" destId="{85D7FB64-B285-4E49-9164-7BA6E3B832A3}" srcOrd="4" destOrd="0" parTransId="{BC50DBE7-8711-4864-B48A-4BDE03D16C0E}" sibTransId="{E30C1EC0-8813-4619-AEF5-281A41C07C3A}"/>
    <dgm:cxn modelId="{F0E18BC0-19B6-42A4-97CF-2CDA7136BA5C}" type="presOf" srcId="{64FDEA8A-9CF1-4E17-BC30-29CD9CD3C57E}" destId="{D2F6576B-249F-41D4-83C9-DE5D13EA81F6}" srcOrd="0" destOrd="0" presId="urn:microsoft.com/office/officeart/2005/8/layout/arrow2"/>
    <dgm:cxn modelId="{1E9B72C5-81FC-48EC-9B93-AA112BBA634C}" type="presOf" srcId="{4B69F6D0-1E69-47A7-B4C5-199DB2EBB984}" destId="{D2F6576B-249F-41D4-83C9-DE5D13EA81F6}" srcOrd="0" destOrd="2" presId="urn:microsoft.com/office/officeart/2005/8/layout/arrow2"/>
    <dgm:cxn modelId="{F1F7C1CB-62A9-489D-89CF-4A2441EB863B}" type="presOf" srcId="{6E4DBAA8-3DDB-411C-837A-B506592DAD9A}" destId="{806C882D-1EED-4F8F-94D8-D3B2229717A2}" srcOrd="0" destOrd="3" presId="urn:microsoft.com/office/officeart/2005/8/layout/arrow2"/>
    <dgm:cxn modelId="{484EC6D0-58DF-4AF8-96CD-991FA864531F}" type="presOf" srcId="{223DEFBD-AAD1-4CFB-99AA-9EAAEF1B73B7}" destId="{806C882D-1EED-4F8F-94D8-D3B2229717A2}" srcOrd="0" destOrd="6" presId="urn:microsoft.com/office/officeart/2005/8/layout/arrow2"/>
    <dgm:cxn modelId="{464486DA-7E9C-4AA1-8D09-17021A799481}" srcId="{D83AD295-CD08-4F15-B6DF-5C9BD291CD39}" destId="{E6091AC1-59BB-493B-830E-2F0AF317CDD6}" srcOrd="1" destOrd="0" parTransId="{3AE606E7-CB2D-4033-A0EA-D5CF4418377F}" sibTransId="{0DD9A63E-2404-4893-9EFE-96EF5EF2819C}"/>
    <dgm:cxn modelId="{E10B93DC-372F-4816-A46B-4AFDFAFB5346}" srcId="{82A24DB5-BE4B-465B-AB1F-62AA6B7A779B}" destId="{054A4C9F-A55C-4E97-8462-B898FE05430F}" srcOrd="1" destOrd="0" parTransId="{FB559FAA-548B-48BA-8542-76554127B634}" sibTransId="{4C3FDB42-E8CC-4487-B8B7-298B9D9944C0}"/>
    <dgm:cxn modelId="{1326D0E4-EDD6-46ED-847A-271C21203622}" srcId="{4CBFA2B9-9D58-4B67-B030-20257A98164B}" destId="{D83AD295-CD08-4F15-B6DF-5C9BD291CD39}" srcOrd="1" destOrd="0" parTransId="{05DB2F1B-2F86-4376-AE0B-C52B22CCA259}" sibTransId="{F236E74E-BB6B-420D-8973-06BF73281164}"/>
    <dgm:cxn modelId="{1D50ADE9-F3B1-4DF5-AEBE-CCB3F36D6112}" type="presOf" srcId="{63068F74-C7F7-493F-83B3-3D6466D4C072}" destId="{E255EAF6-7555-4B33-8033-F24A37720D06}" srcOrd="0" destOrd="1" presId="urn:microsoft.com/office/officeart/2005/8/layout/arrow2"/>
    <dgm:cxn modelId="{CE2C3DF5-E3CB-4897-B10E-45246EB86DC7}" srcId="{7A98C32F-BFE1-4E4C-9673-D65B05B538EB}" destId="{DE18E577-3122-4A3A-B639-A2DCD1D558C5}" srcOrd="1" destOrd="0" parTransId="{590C6FEA-D980-4F7B-A532-3231027BBCFB}" sibTransId="{040C34A5-E569-4F99-87AD-40C573CA1A77}"/>
    <dgm:cxn modelId="{3E0A78F5-ED51-46CA-B2E3-8209EA5A10EC}" type="presOf" srcId="{48A801C6-6C79-4043-A79D-356CBC2C5C2F}" destId="{6AFA14B9-6A42-4682-901E-C46056BDACDB}" srcOrd="0" destOrd="0" presId="urn:microsoft.com/office/officeart/2005/8/layout/arrow2"/>
    <dgm:cxn modelId="{34B346F7-4A10-43CB-9D8A-7DB878A46A35}" type="presOf" srcId="{7A98C32F-BFE1-4E4C-9673-D65B05B538EB}" destId="{D2F6576B-249F-41D4-83C9-DE5D13EA81F6}" srcOrd="0" destOrd="1" presId="urn:microsoft.com/office/officeart/2005/8/layout/arrow2"/>
    <dgm:cxn modelId="{BE39F9EC-1B93-4ADA-B985-9A81E978EB77}" type="presParOf" srcId="{73C26E93-12DD-409B-94BA-3B9D76B108D2}" destId="{E96604DB-540B-490F-BA13-E00D1030E21A}" srcOrd="0" destOrd="0" presId="urn:microsoft.com/office/officeart/2005/8/layout/arrow2"/>
    <dgm:cxn modelId="{8891B0B4-11E3-4C78-A3FE-DBFB021A1E0E}" type="presParOf" srcId="{73C26E93-12DD-409B-94BA-3B9D76B108D2}" destId="{1EB62890-F018-4C61-A4C3-C333179D8032}" srcOrd="1" destOrd="0" presId="urn:microsoft.com/office/officeart/2005/8/layout/arrow2"/>
    <dgm:cxn modelId="{DF224743-9909-417F-9EBA-ABC3B59D5CA9}" type="presParOf" srcId="{1EB62890-F018-4C61-A4C3-C333179D8032}" destId="{18CB374E-756C-44AC-B931-BE3AB924CDF2}" srcOrd="0" destOrd="0" presId="urn:microsoft.com/office/officeart/2005/8/layout/arrow2"/>
    <dgm:cxn modelId="{0D0C2381-FE6A-49BD-A010-AF1512A513D1}" type="presParOf" srcId="{1EB62890-F018-4C61-A4C3-C333179D8032}" destId="{6AFA14B9-6A42-4682-901E-C46056BDACDB}" srcOrd="1" destOrd="0" presId="urn:microsoft.com/office/officeart/2005/8/layout/arrow2"/>
    <dgm:cxn modelId="{C4A1742D-9E7A-488C-946E-36E8A3E939D0}" type="presParOf" srcId="{1EB62890-F018-4C61-A4C3-C333179D8032}" destId="{C08EF66B-0737-4030-8CAB-88E6524F16F0}" srcOrd="2" destOrd="0" presId="urn:microsoft.com/office/officeart/2005/8/layout/arrow2"/>
    <dgm:cxn modelId="{D04F6F66-7E3F-445E-90DB-28BE4E8AB25D}" type="presParOf" srcId="{1EB62890-F018-4C61-A4C3-C333179D8032}" destId="{3317E3B8-47BC-4D55-861D-B1443D6EAF80}" srcOrd="3" destOrd="0" presId="urn:microsoft.com/office/officeart/2005/8/layout/arrow2"/>
    <dgm:cxn modelId="{F08B5A3A-A3F1-4FAC-8B32-B9C7719510C7}" type="presParOf" srcId="{1EB62890-F018-4C61-A4C3-C333179D8032}" destId="{A22CE966-453F-4AA7-8519-7F3D9134A6A1}" srcOrd="4" destOrd="0" presId="urn:microsoft.com/office/officeart/2005/8/layout/arrow2"/>
    <dgm:cxn modelId="{8DDA4B54-4FD7-4935-9760-851C04806A59}" type="presParOf" srcId="{1EB62890-F018-4C61-A4C3-C333179D8032}" destId="{D2F6576B-249F-41D4-83C9-DE5D13EA81F6}" srcOrd="5" destOrd="0" presId="urn:microsoft.com/office/officeart/2005/8/layout/arrow2"/>
    <dgm:cxn modelId="{6BE66A3D-EE3E-433A-9E55-62C95E7EB1E2}" type="presParOf" srcId="{1EB62890-F018-4C61-A4C3-C333179D8032}" destId="{4E328907-DE83-48E9-BED6-92C87335B513}" srcOrd="6" destOrd="0" presId="urn:microsoft.com/office/officeart/2005/8/layout/arrow2"/>
    <dgm:cxn modelId="{58644587-2E9B-4B7A-A1B7-B0260219D15D}" type="presParOf" srcId="{1EB62890-F018-4C61-A4C3-C333179D8032}" destId="{E255EAF6-7555-4B33-8033-F24A37720D06}" srcOrd="7" destOrd="0" presId="urn:microsoft.com/office/officeart/2005/8/layout/arrow2"/>
    <dgm:cxn modelId="{29DC872D-CE69-45E8-87F2-C3DBA285616F}" type="presParOf" srcId="{1EB62890-F018-4C61-A4C3-C333179D8032}" destId="{695A4FE6-DC7C-4EB1-8832-664359DC76D2}" srcOrd="8" destOrd="0" presId="urn:microsoft.com/office/officeart/2005/8/layout/arrow2"/>
    <dgm:cxn modelId="{ED92A998-C4F5-465B-A5DB-94545E174C5F}" type="presParOf" srcId="{1EB62890-F018-4C61-A4C3-C333179D8032}" destId="{806C882D-1EED-4F8F-94D8-D3B2229717A2}" srcOrd="9" destOrd="0" presId="urn:microsoft.com/office/officeart/2005/8/layout/arrow2"/>
  </dgm:cxnLst>
  <dgm:bg>
    <a:noFill/>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EFAC65E2-D97E-448F-9792-4ED52ACB4B4E}" type="doc">
      <dgm:prSet loTypeId="urn:microsoft.com/office/officeart/2005/8/layout/balance1" loCatId="relationship" qsTypeId="urn:microsoft.com/office/officeart/2005/8/quickstyle/simple1" qsCatId="simple" csTypeId="urn:microsoft.com/office/officeart/2005/8/colors/accent1_2" csCatId="accent1" phldr="1"/>
      <dgm:spPr/>
      <dgm:t>
        <a:bodyPr/>
        <a:lstStyle/>
        <a:p>
          <a:endParaRPr lang="en-GB"/>
        </a:p>
      </dgm:t>
    </dgm:pt>
    <dgm:pt modelId="{DFBEFCF1-4A95-4C71-9318-9DD9040F6EE4}">
      <dgm:prSet phldrT="[Κείμενο]"/>
      <dgm:spPr/>
      <dgm:t>
        <a:bodyPr/>
        <a:lstStyle/>
        <a:p>
          <a:r>
            <a:rPr lang="el-GR" dirty="0"/>
            <a:t>Εμμένουσα απόφραξη</a:t>
          </a:r>
          <a:endParaRPr lang="en-GB" dirty="0"/>
        </a:p>
      </dgm:t>
    </dgm:pt>
    <dgm:pt modelId="{3075C35A-EA43-4282-82BC-D1B5D93E48B8}" type="parTrans" cxnId="{D6002669-85BB-48AF-8F1B-282B0493FE14}">
      <dgm:prSet/>
      <dgm:spPr/>
      <dgm:t>
        <a:bodyPr/>
        <a:lstStyle/>
        <a:p>
          <a:endParaRPr lang="en-GB"/>
        </a:p>
      </dgm:t>
    </dgm:pt>
    <dgm:pt modelId="{CC8A0C62-03A1-42FD-80B5-D8C0B372360A}" type="sibTrans" cxnId="{D6002669-85BB-48AF-8F1B-282B0493FE14}">
      <dgm:prSet/>
      <dgm:spPr/>
      <dgm:t>
        <a:bodyPr/>
        <a:lstStyle/>
        <a:p>
          <a:endParaRPr lang="en-GB"/>
        </a:p>
      </dgm:t>
    </dgm:pt>
    <dgm:pt modelId="{1BB0E827-9664-46FA-B16C-49E630C397B6}">
      <dgm:prSet phldrT="[Κείμενο]" phldr="1"/>
      <dgm:spPr>
        <a:blipFill rotWithShape="0">
          <a:blip xmlns:r="http://schemas.openxmlformats.org/officeDocument/2006/relationships" r:embed="rId1"/>
          <a:srcRect/>
          <a:stretch>
            <a:fillRect t="-9000" b="-9000"/>
          </a:stretch>
        </a:blipFill>
      </dgm:spPr>
      <dgm:t>
        <a:bodyPr/>
        <a:lstStyle/>
        <a:p>
          <a:endParaRPr lang="en-GB" dirty="0"/>
        </a:p>
      </dgm:t>
    </dgm:pt>
    <dgm:pt modelId="{E538A0C1-DAA4-49BB-A022-98811CF4CE01}" type="parTrans" cxnId="{AF79B438-DC78-4A60-BA25-4643DC679579}">
      <dgm:prSet/>
      <dgm:spPr/>
      <dgm:t>
        <a:bodyPr/>
        <a:lstStyle/>
        <a:p>
          <a:endParaRPr lang="en-GB"/>
        </a:p>
      </dgm:t>
    </dgm:pt>
    <dgm:pt modelId="{3CA918C4-F829-4FA9-901B-E80FF156B419}" type="sibTrans" cxnId="{AF79B438-DC78-4A60-BA25-4643DC679579}">
      <dgm:prSet/>
      <dgm:spPr/>
      <dgm:t>
        <a:bodyPr/>
        <a:lstStyle/>
        <a:p>
          <a:endParaRPr lang="en-GB"/>
        </a:p>
      </dgm:t>
    </dgm:pt>
    <dgm:pt modelId="{42BBF90D-B7FD-4AFE-9931-70B9B82B6C85}">
      <dgm:prSet phldrT="[Κείμενο]"/>
      <dgm:spPr/>
      <dgm:t>
        <a:bodyPr/>
        <a:lstStyle/>
        <a:p>
          <a:r>
            <a:rPr lang="el-GR" dirty="0"/>
            <a:t>Διάνοιξη απόφραξης</a:t>
          </a:r>
        </a:p>
      </dgm:t>
    </dgm:pt>
    <dgm:pt modelId="{CC2726EF-8D94-472B-8334-C4E66764D07A}" type="parTrans" cxnId="{6260765D-AABF-4198-B114-FEA181DD3B61}">
      <dgm:prSet/>
      <dgm:spPr/>
      <dgm:t>
        <a:bodyPr/>
        <a:lstStyle/>
        <a:p>
          <a:endParaRPr lang="en-GB"/>
        </a:p>
      </dgm:t>
    </dgm:pt>
    <dgm:pt modelId="{CA4AB50B-9ADA-4711-AE61-D9B573F0FBD7}" type="sibTrans" cxnId="{6260765D-AABF-4198-B114-FEA181DD3B61}">
      <dgm:prSet/>
      <dgm:spPr/>
      <dgm:t>
        <a:bodyPr/>
        <a:lstStyle/>
        <a:p>
          <a:endParaRPr lang="en-GB"/>
        </a:p>
      </dgm:t>
    </dgm:pt>
    <dgm:pt modelId="{6ACE8746-0778-4C15-8DAD-B856CA15CDD4}">
      <dgm:prSet phldrT="[Κείμενο]" phldr="1"/>
      <dgm:spPr>
        <a:blipFill rotWithShape="0">
          <a:blip xmlns:r="http://schemas.openxmlformats.org/officeDocument/2006/relationships" r:embed="rId2"/>
          <a:srcRect/>
          <a:stretch>
            <a:fillRect t="-1000" b="-1000"/>
          </a:stretch>
        </a:blipFill>
      </dgm:spPr>
      <dgm:t>
        <a:bodyPr/>
        <a:lstStyle/>
        <a:p>
          <a:endParaRPr lang="en-GB" dirty="0"/>
        </a:p>
      </dgm:t>
    </dgm:pt>
    <dgm:pt modelId="{DB0A8A87-E2EE-47FA-B240-7734FED8DE18}" type="parTrans" cxnId="{F48C4D7B-936F-4C2D-B0CD-9621F0517ACC}">
      <dgm:prSet/>
      <dgm:spPr/>
      <dgm:t>
        <a:bodyPr/>
        <a:lstStyle/>
        <a:p>
          <a:endParaRPr lang="en-GB"/>
        </a:p>
      </dgm:t>
    </dgm:pt>
    <dgm:pt modelId="{BB92FD16-53BF-43E5-AEEC-29F8B3A8BA2F}" type="sibTrans" cxnId="{F48C4D7B-936F-4C2D-B0CD-9621F0517ACC}">
      <dgm:prSet/>
      <dgm:spPr/>
      <dgm:t>
        <a:bodyPr/>
        <a:lstStyle/>
        <a:p>
          <a:endParaRPr lang="en-GB"/>
        </a:p>
      </dgm:t>
    </dgm:pt>
    <dgm:pt modelId="{820A1458-8DC6-4519-AAB3-2DEB50E7DAD2}">
      <dgm:prSet phldrT="[Κείμενο]"/>
      <dgm:spPr/>
      <dgm:t>
        <a:bodyPr/>
        <a:lstStyle/>
        <a:p>
          <a:endParaRPr lang="en-GB" dirty="0"/>
        </a:p>
      </dgm:t>
    </dgm:pt>
    <dgm:pt modelId="{F1441F4C-F205-46AF-85A0-1FDB18A54575}" type="parTrans" cxnId="{5697A81F-8FD5-4970-BEDA-36678EBCB2D7}">
      <dgm:prSet/>
      <dgm:spPr/>
      <dgm:t>
        <a:bodyPr/>
        <a:lstStyle/>
        <a:p>
          <a:endParaRPr lang="en-GB"/>
        </a:p>
      </dgm:t>
    </dgm:pt>
    <dgm:pt modelId="{36B80CBA-1F50-49E8-9D0F-03784186F8C4}" type="sibTrans" cxnId="{5697A81F-8FD5-4970-BEDA-36678EBCB2D7}">
      <dgm:prSet/>
      <dgm:spPr/>
      <dgm:t>
        <a:bodyPr/>
        <a:lstStyle/>
        <a:p>
          <a:endParaRPr lang="en-GB"/>
        </a:p>
      </dgm:t>
    </dgm:pt>
    <dgm:pt modelId="{57B0085D-309A-4826-ABB6-5F93ABCD75C0}">
      <dgm:prSet phldrT="[Κείμενο]"/>
      <dgm:spPr/>
      <dgm:t>
        <a:bodyPr/>
        <a:lstStyle/>
        <a:p>
          <a:endParaRPr lang="en-GB" dirty="0"/>
        </a:p>
      </dgm:t>
    </dgm:pt>
    <dgm:pt modelId="{B5306D56-728B-40A1-B380-33929460F2E6}" type="parTrans" cxnId="{9EE8B47E-536E-44E4-BC41-CD34A1865B5B}">
      <dgm:prSet/>
      <dgm:spPr/>
      <dgm:t>
        <a:bodyPr/>
        <a:lstStyle/>
        <a:p>
          <a:endParaRPr lang="en-GB"/>
        </a:p>
      </dgm:t>
    </dgm:pt>
    <dgm:pt modelId="{C7D16254-F7A7-4B16-B576-D68714E9EC9D}" type="sibTrans" cxnId="{9EE8B47E-536E-44E4-BC41-CD34A1865B5B}">
      <dgm:prSet/>
      <dgm:spPr/>
      <dgm:t>
        <a:bodyPr/>
        <a:lstStyle/>
        <a:p>
          <a:endParaRPr lang="en-GB"/>
        </a:p>
      </dgm:t>
    </dgm:pt>
    <dgm:pt modelId="{28C71C85-B4F7-4064-AD0B-26758CB04E05}">
      <dgm:prSet phldrT="[Κείμενο]"/>
      <dgm:spPr>
        <a:blipFill rotWithShape="0">
          <a:blip xmlns:r="http://schemas.openxmlformats.org/officeDocument/2006/relationships" r:embed="rId3"/>
          <a:srcRect/>
          <a:stretch>
            <a:fillRect l="-5000" r="-5000"/>
          </a:stretch>
        </a:blipFill>
      </dgm:spPr>
      <dgm:t>
        <a:bodyPr/>
        <a:lstStyle/>
        <a:p>
          <a:endParaRPr lang="en-GB" dirty="0"/>
        </a:p>
      </dgm:t>
    </dgm:pt>
    <dgm:pt modelId="{C3B61775-5B5A-4C72-BB17-0D42FFBF47E0}" type="parTrans" cxnId="{EBDE117C-C74A-4AA9-A98D-E6A826E710E7}">
      <dgm:prSet/>
      <dgm:spPr/>
      <dgm:t>
        <a:bodyPr/>
        <a:lstStyle/>
        <a:p>
          <a:endParaRPr lang="en-GB"/>
        </a:p>
      </dgm:t>
    </dgm:pt>
    <dgm:pt modelId="{3490AC12-4A1C-40CC-99A4-1714E640BBAE}" type="sibTrans" cxnId="{EBDE117C-C74A-4AA9-A98D-E6A826E710E7}">
      <dgm:prSet/>
      <dgm:spPr/>
      <dgm:t>
        <a:bodyPr/>
        <a:lstStyle/>
        <a:p>
          <a:endParaRPr lang="en-GB"/>
        </a:p>
      </dgm:t>
    </dgm:pt>
    <dgm:pt modelId="{6D68519A-4A9A-4D6A-8DE2-271F06795871}" type="pres">
      <dgm:prSet presAssocID="{EFAC65E2-D97E-448F-9792-4ED52ACB4B4E}" presName="outerComposite" presStyleCnt="0">
        <dgm:presLayoutVars>
          <dgm:chMax val="2"/>
          <dgm:animLvl val="lvl"/>
          <dgm:resizeHandles val="exact"/>
        </dgm:presLayoutVars>
      </dgm:prSet>
      <dgm:spPr/>
    </dgm:pt>
    <dgm:pt modelId="{6FE4857D-8EE4-424A-B793-4B59170300E4}" type="pres">
      <dgm:prSet presAssocID="{EFAC65E2-D97E-448F-9792-4ED52ACB4B4E}" presName="dummyMaxCanvas" presStyleCnt="0"/>
      <dgm:spPr/>
    </dgm:pt>
    <dgm:pt modelId="{5D0B39FE-EF2B-4776-BED1-2B71763DBE01}" type="pres">
      <dgm:prSet presAssocID="{EFAC65E2-D97E-448F-9792-4ED52ACB4B4E}" presName="parentComposite" presStyleCnt="0"/>
      <dgm:spPr/>
    </dgm:pt>
    <dgm:pt modelId="{60998FE2-E98B-405C-B1E4-97EB85FB39A7}" type="pres">
      <dgm:prSet presAssocID="{EFAC65E2-D97E-448F-9792-4ED52ACB4B4E}" presName="parent1" presStyleLbl="alignAccFollowNode1" presStyleIdx="0" presStyleCnt="4">
        <dgm:presLayoutVars>
          <dgm:chMax val="4"/>
        </dgm:presLayoutVars>
      </dgm:prSet>
      <dgm:spPr/>
    </dgm:pt>
    <dgm:pt modelId="{F9CF99B5-D766-4AFC-90AD-7C0A0FD86AE5}" type="pres">
      <dgm:prSet presAssocID="{EFAC65E2-D97E-448F-9792-4ED52ACB4B4E}" presName="parent2" presStyleLbl="alignAccFollowNode1" presStyleIdx="1" presStyleCnt="4" custScaleX="104278">
        <dgm:presLayoutVars>
          <dgm:chMax val="4"/>
        </dgm:presLayoutVars>
      </dgm:prSet>
      <dgm:spPr/>
    </dgm:pt>
    <dgm:pt modelId="{C0E9926F-F60B-4F94-AF88-F6225C83DB5F}" type="pres">
      <dgm:prSet presAssocID="{EFAC65E2-D97E-448F-9792-4ED52ACB4B4E}" presName="childrenComposite" presStyleCnt="0"/>
      <dgm:spPr/>
    </dgm:pt>
    <dgm:pt modelId="{A5D7F151-7A53-4649-985F-979EA7B0D8F8}" type="pres">
      <dgm:prSet presAssocID="{EFAC65E2-D97E-448F-9792-4ED52ACB4B4E}" presName="dummyMaxCanvas_ChildArea" presStyleCnt="0"/>
      <dgm:spPr/>
    </dgm:pt>
    <dgm:pt modelId="{2579E339-BD05-427C-95CE-CAE143B2791F}" type="pres">
      <dgm:prSet presAssocID="{EFAC65E2-D97E-448F-9792-4ED52ACB4B4E}" presName="fulcrum" presStyleLbl="alignAccFollowNode1" presStyleIdx="2" presStyleCnt="4"/>
      <dgm:spPr/>
    </dgm:pt>
    <dgm:pt modelId="{4A278663-E421-47EF-96A8-0DD2E46FF93E}" type="pres">
      <dgm:prSet presAssocID="{EFAC65E2-D97E-448F-9792-4ED52ACB4B4E}" presName="balance_12" presStyleLbl="alignAccFollowNode1" presStyleIdx="3" presStyleCnt="4">
        <dgm:presLayoutVars>
          <dgm:bulletEnabled val="1"/>
        </dgm:presLayoutVars>
      </dgm:prSet>
      <dgm:spPr/>
    </dgm:pt>
    <dgm:pt modelId="{3D2D07CF-F61F-42A5-9599-EAEE915F9F81}" type="pres">
      <dgm:prSet presAssocID="{EFAC65E2-D97E-448F-9792-4ED52ACB4B4E}" presName="right_12_1" presStyleLbl="node1" presStyleIdx="0" presStyleCnt="3">
        <dgm:presLayoutVars>
          <dgm:bulletEnabled val="1"/>
        </dgm:presLayoutVars>
      </dgm:prSet>
      <dgm:spPr/>
    </dgm:pt>
    <dgm:pt modelId="{4B553062-E957-441D-AAF9-55552E1EE733}" type="pres">
      <dgm:prSet presAssocID="{EFAC65E2-D97E-448F-9792-4ED52ACB4B4E}" presName="right_12_2" presStyleLbl="node1" presStyleIdx="1" presStyleCnt="3">
        <dgm:presLayoutVars>
          <dgm:bulletEnabled val="1"/>
        </dgm:presLayoutVars>
      </dgm:prSet>
      <dgm:spPr/>
    </dgm:pt>
    <dgm:pt modelId="{49256990-65C0-43D5-98A6-2380A387B48A}" type="pres">
      <dgm:prSet presAssocID="{EFAC65E2-D97E-448F-9792-4ED52ACB4B4E}" presName="left_12_1" presStyleLbl="node1" presStyleIdx="2" presStyleCnt="3" custScaleX="75910">
        <dgm:presLayoutVars>
          <dgm:bulletEnabled val="1"/>
        </dgm:presLayoutVars>
      </dgm:prSet>
      <dgm:spPr/>
    </dgm:pt>
  </dgm:ptLst>
  <dgm:cxnLst>
    <dgm:cxn modelId="{4BDE2410-5188-41E0-9EDC-B1D987830E08}" type="presOf" srcId="{28C71C85-B4F7-4064-AD0B-26758CB04E05}" destId="{4B553062-E957-441D-AAF9-55552E1EE733}" srcOrd="0" destOrd="0" presId="urn:microsoft.com/office/officeart/2005/8/layout/balance1"/>
    <dgm:cxn modelId="{5697A81F-8FD5-4970-BEDA-36678EBCB2D7}" srcId="{EFAC65E2-D97E-448F-9792-4ED52ACB4B4E}" destId="{820A1458-8DC6-4519-AAB3-2DEB50E7DAD2}" srcOrd="3" destOrd="0" parTransId="{F1441F4C-F205-46AF-85A0-1FDB18A54575}" sibTransId="{36B80CBA-1F50-49E8-9D0F-03784186F8C4}"/>
    <dgm:cxn modelId="{AF79B438-DC78-4A60-BA25-4643DC679579}" srcId="{DFBEFCF1-4A95-4C71-9318-9DD9040F6EE4}" destId="{1BB0E827-9664-46FA-B16C-49E630C397B6}" srcOrd="0" destOrd="0" parTransId="{E538A0C1-DAA4-49BB-A022-98811CF4CE01}" sibTransId="{3CA918C4-F829-4FA9-901B-E80FF156B419}"/>
    <dgm:cxn modelId="{6260765D-AABF-4198-B114-FEA181DD3B61}" srcId="{EFAC65E2-D97E-448F-9792-4ED52ACB4B4E}" destId="{42BBF90D-B7FD-4AFE-9931-70B9B82B6C85}" srcOrd="1" destOrd="0" parTransId="{CC2726EF-8D94-472B-8334-C4E66764D07A}" sibTransId="{CA4AB50B-9ADA-4711-AE61-D9B573F0FBD7}"/>
    <dgm:cxn modelId="{D6002669-85BB-48AF-8F1B-282B0493FE14}" srcId="{EFAC65E2-D97E-448F-9792-4ED52ACB4B4E}" destId="{DFBEFCF1-4A95-4C71-9318-9DD9040F6EE4}" srcOrd="0" destOrd="0" parTransId="{3075C35A-EA43-4282-82BC-D1B5D93E48B8}" sibTransId="{CC8A0C62-03A1-42FD-80B5-D8C0B372360A}"/>
    <dgm:cxn modelId="{C1AAAC54-3C75-44DC-8D08-5C72C403E904}" type="presOf" srcId="{DFBEFCF1-4A95-4C71-9318-9DD9040F6EE4}" destId="{60998FE2-E98B-405C-B1E4-97EB85FB39A7}" srcOrd="0" destOrd="0" presId="urn:microsoft.com/office/officeart/2005/8/layout/balance1"/>
    <dgm:cxn modelId="{F48C4D7B-936F-4C2D-B0CD-9621F0517ACC}" srcId="{42BBF90D-B7FD-4AFE-9931-70B9B82B6C85}" destId="{6ACE8746-0778-4C15-8DAD-B856CA15CDD4}" srcOrd="0" destOrd="0" parTransId="{DB0A8A87-E2EE-47FA-B240-7734FED8DE18}" sibTransId="{BB92FD16-53BF-43E5-AEEC-29F8B3A8BA2F}"/>
    <dgm:cxn modelId="{EBDE117C-C74A-4AA9-A98D-E6A826E710E7}" srcId="{42BBF90D-B7FD-4AFE-9931-70B9B82B6C85}" destId="{28C71C85-B4F7-4064-AD0B-26758CB04E05}" srcOrd="1" destOrd="0" parTransId="{C3B61775-5B5A-4C72-BB17-0D42FFBF47E0}" sibTransId="{3490AC12-4A1C-40CC-99A4-1714E640BBAE}"/>
    <dgm:cxn modelId="{9EE8B47E-536E-44E4-BC41-CD34A1865B5B}" srcId="{EFAC65E2-D97E-448F-9792-4ED52ACB4B4E}" destId="{57B0085D-309A-4826-ABB6-5F93ABCD75C0}" srcOrd="2" destOrd="0" parTransId="{B5306D56-728B-40A1-B380-33929460F2E6}" sibTransId="{C7D16254-F7A7-4B16-B576-D68714E9EC9D}"/>
    <dgm:cxn modelId="{2080CFA6-C17E-48D4-8B51-2421F3E6C98D}" type="presOf" srcId="{1BB0E827-9664-46FA-B16C-49E630C397B6}" destId="{49256990-65C0-43D5-98A6-2380A387B48A}" srcOrd="0" destOrd="0" presId="urn:microsoft.com/office/officeart/2005/8/layout/balance1"/>
    <dgm:cxn modelId="{4B7B1FB8-ACFF-4F7A-877D-AAD68916164F}" type="presOf" srcId="{42BBF90D-B7FD-4AFE-9931-70B9B82B6C85}" destId="{F9CF99B5-D766-4AFC-90AD-7C0A0FD86AE5}" srcOrd="0" destOrd="0" presId="urn:microsoft.com/office/officeart/2005/8/layout/balance1"/>
    <dgm:cxn modelId="{A30044BA-36E5-44A6-83E9-9F7B5FBFCC17}" type="presOf" srcId="{6ACE8746-0778-4C15-8DAD-B856CA15CDD4}" destId="{3D2D07CF-F61F-42A5-9599-EAEE915F9F81}" srcOrd="0" destOrd="0" presId="urn:microsoft.com/office/officeart/2005/8/layout/balance1"/>
    <dgm:cxn modelId="{87DA2FE6-C7E7-47D0-96BC-C40AA95DB061}" type="presOf" srcId="{EFAC65E2-D97E-448F-9792-4ED52ACB4B4E}" destId="{6D68519A-4A9A-4D6A-8DE2-271F06795871}" srcOrd="0" destOrd="0" presId="urn:microsoft.com/office/officeart/2005/8/layout/balance1"/>
    <dgm:cxn modelId="{79B42429-8034-404A-BF3E-BBBE0FCF8EAE}" type="presParOf" srcId="{6D68519A-4A9A-4D6A-8DE2-271F06795871}" destId="{6FE4857D-8EE4-424A-B793-4B59170300E4}" srcOrd="0" destOrd="0" presId="urn:microsoft.com/office/officeart/2005/8/layout/balance1"/>
    <dgm:cxn modelId="{217FCBD3-54BD-47A1-B86D-BF9519183CC5}" type="presParOf" srcId="{6D68519A-4A9A-4D6A-8DE2-271F06795871}" destId="{5D0B39FE-EF2B-4776-BED1-2B71763DBE01}" srcOrd="1" destOrd="0" presId="urn:microsoft.com/office/officeart/2005/8/layout/balance1"/>
    <dgm:cxn modelId="{95FDE3C3-C7FA-4B3D-8ABF-99B65C5E8721}" type="presParOf" srcId="{5D0B39FE-EF2B-4776-BED1-2B71763DBE01}" destId="{60998FE2-E98B-405C-B1E4-97EB85FB39A7}" srcOrd="0" destOrd="0" presId="urn:microsoft.com/office/officeart/2005/8/layout/balance1"/>
    <dgm:cxn modelId="{5F939248-23C3-4241-854F-0C63414AB782}" type="presParOf" srcId="{5D0B39FE-EF2B-4776-BED1-2B71763DBE01}" destId="{F9CF99B5-D766-4AFC-90AD-7C0A0FD86AE5}" srcOrd="1" destOrd="0" presId="urn:microsoft.com/office/officeart/2005/8/layout/balance1"/>
    <dgm:cxn modelId="{47FCE16D-DF38-4346-A2A3-336488508212}" type="presParOf" srcId="{6D68519A-4A9A-4D6A-8DE2-271F06795871}" destId="{C0E9926F-F60B-4F94-AF88-F6225C83DB5F}" srcOrd="2" destOrd="0" presId="urn:microsoft.com/office/officeart/2005/8/layout/balance1"/>
    <dgm:cxn modelId="{8028E56E-D92C-490C-AF9B-9B11F457C3B4}" type="presParOf" srcId="{C0E9926F-F60B-4F94-AF88-F6225C83DB5F}" destId="{A5D7F151-7A53-4649-985F-979EA7B0D8F8}" srcOrd="0" destOrd="0" presId="urn:microsoft.com/office/officeart/2005/8/layout/balance1"/>
    <dgm:cxn modelId="{DFD0BFB5-173E-41A8-A14C-FBE1F1C9F090}" type="presParOf" srcId="{C0E9926F-F60B-4F94-AF88-F6225C83DB5F}" destId="{2579E339-BD05-427C-95CE-CAE143B2791F}" srcOrd="1" destOrd="0" presId="urn:microsoft.com/office/officeart/2005/8/layout/balance1"/>
    <dgm:cxn modelId="{A1A73DEB-3418-467A-ABA2-C404D3B0FB58}" type="presParOf" srcId="{C0E9926F-F60B-4F94-AF88-F6225C83DB5F}" destId="{4A278663-E421-47EF-96A8-0DD2E46FF93E}" srcOrd="2" destOrd="0" presId="urn:microsoft.com/office/officeart/2005/8/layout/balance1"/>
    <dgm:cxn modelId="{2FCDC014-F5AE-4349-A624-276C36E37646}" type="presParOf" srcId="{C0E9926F-F60B-4F94-AF88-F6225C83DB5F}" destId="{3D2D07CF-F61F-42A5-9599-EAEE915F9F81}" srcOrd="3" destOrd="0" presId="urn:microsoft.com/office/officeart/2005/8/layout/balance1"/>
    <dgm:cxn modelId="{BD3FEBE5-15F3-47B1-A35D-0C9B8E45C1FF}" type="presParOf" srcId="{C0E9926F-F60B-4F94-AF88-F6225C83DB5F}" destId="{4B553062-E957-441D-AAF9-55552E1EE733}" srcOrd="4" destOrd="0" presId="urn:microsoft.com/office/officeart/2005/8/layout/balance1"/>
    <dgm:cxn modelId="{5DE1AF3D-5142-4CDF-BDE0-ED0471FFE013}" type="presParOf" srcId="{C0E9926F-F60B-4F94-AF88-F6225C83DB5F}" destId="{49256990-65C0-43D5-98A6-2380A387B48A}" srcOrd="5" destOrd="0" presId="urn:microsoft.com/office/officeart/2005/8/layout/balance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96604DB-540B-490F-BA13-E00D1030E21A}">
      <dsp:nvSpPr>
        <dsp:cNvPr id="0" name=""/>
        <dsp:cNvSpPr/>
      </dsp:nvSpPr>
      <dsp:spPr>
        <a:xfrm>
          <a:off x="1576279" y="0"/>
          <a:ext cx="9986864" cy="6241790"/>
        </a:xfrm>
        <a:prstGeom prst="swooshArrow">
          <a:avLst>
            <a:gd name="adj1" fmla="val 25000"/>
            <a:gd name="adj2" fmla="val 25000"/>
          </a:avLst>
        </a:prstGeom>
        <a:solidFill>
          <a:schemeClr val="accent4">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8CB374E-756C-44AC-B931-BE3AB924CDF2}">
      <dsp:nvSpPr>
        <dsp:cNvPr id="0" name=""/>
        <dsp:cNvSpPr/>
      </dsp:nvSpPr>
      <dsp:spPr>
        <a:xfrm>
          <a:off x="2536216" y="4641395"/>
          <a:ext cx="229697" cy="229697"/>
        </a:xfrm>
        <a:prstGeom prst="ellipse">
          <a:avLst/>
        </a:prstGeom>
        <a:solidFill>
          <a:schemeClr val="accent4">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AFA14B9-6A42-4682-901E-C46056BDACDB}">
      <dsp:nvSpPr>
        <dsp:cNvPr id="0" name=""/>
        <dsp:cNvSpPr/>
      </dsp:nvSpPr>
      <dsp:spPr>
        <a:xfrm>
          <a:off x="2651065" y="4756243"/>
          <a:ext cx="1308279" cy="148554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1712" tIns="0" rIns="0" bIns="0" numCol="1" spcCol="1270" anchor="t" anchorCtr="0">
          <a:noAutofit/>
        </a:bodyPr>
        <a:lstStyle/>
        <a:p>
          <a:pPr marL="0" lvl="0" indent="0" algn="l" defTabSz="800100">
            <a:lnSpc>
              <a:spcPct val="90000"/>
            </a:lnSpc>
            <a:spcBef>
              <a:spcPct val="0"/>
            </a:spcBef>
            <a:spcAft>
              <a:spcPct val="35000"/>
            </a:spcAft>
            <a:buNone/>
          </a:pPr>
          <a:r>
            <a:rPr lang="en-US" sz="1800" b="1" kern="1200" dirty="0">
              <a:latin typeface="+mn-lt"/>
            </a:rPr>
            <a:t>EMS</a:t>
          </a:r>
        </a:p>
        <a:p>
          <a:pPr marL="114300" lvl="1" indent="-114300" algn="l" defTabSz="622300">
            <a:lnSpc>
              <a:spcPct val="90000"/>
            </a:lnSpc>
            <a:spcBef>
              <a:spcPct val="0"/>
            </a:spcBef>
            <a:spcAft>
              <a:spcPct val="15000"/>
            </a:spcAft>
            <a:buClrTx/>
            <a:buSzTx/>
            <a:buFont typeface="Arial" panose="020B0604020202020204" pitchFamily="34" charset="0"/>
            <a:buChar char="•"/>
          </a:pPr>
          <a:r>
            <a:rPr lang="en-US" sz="1400" b="0" i="0" kern="1200" dirty="0">
              <a:solidFill>
                <a:srgbClr val="212121"/>
              </a:solidFill>
              <a:effectLst/>
              <a:latin typeface="+mn-lt"/>
            </a:rPr>
            <a:t>Early recognition</a:t>
          </a:r>
          <a:endParaRPr lang="en-US" sz="1400" kern="1200" dirty="0">
            <a:latin typeface="+mn-lt"/>
          </a:endParaRPr>
        </a:p>
        <a:p>
          <a:pPr marL="114300" lvl="1" indent="-114300" algn="l" defTabSz="622300">
            <a:lnSpc>
              <a:spcPct val="90000"/>
            </a:lnSpc>
            <a:spcBef>
              <a:spcPct val="0"/>
            </a:spcBef>
            <a:spcAft>
              <a:spcPct val="15000"/>
            </a:spcAft>
            <a:buClrTx/>
            <a:buSzTx/>
            <a:buFont typeface="Arial" panose="020B0604020202020204" pitchFamily="34" charset="0"/>
            <a:buChar char="•"/>
          </a:pPr>
          <a:r>
            <a:rPr lang="en-US" sz="1400" b="0" i="0" kern="1200" dirty="0">
              <a:solidFill>
                <a:srgbClr val="212121"/>
              </a:solidFill>
              <a:effectLst/>
              <a:latin typeface="+mn-lt"/>
            </a:rPr>
            <a:t>Triaging</a:t>
          </a:r>
          <a:endParaRPr lang="en-US" sz="1400" kern="1200" dirty="0">
            <a:latin typeface="+mn-lt"/>
          </a:endParaRPr>
        </a:p>
        <a:p>
          <a:pPr marL="114300" lvl="1" indent="-114300" algn="l" defTabSz="622300">
            <a:lnSpc>
              <a:spcPct val="90000"/>
            </a:lnSpc>
            <a:spcBef>
              <a:spcPct val="0"/>
            </a:spcBef>
            <a:spcAft>
              <a:spcPct val="15000"/>
            </a:spcAft>
            <a:buClrTx/>
            <a:buSzTx/>
            <a:buFont typeface="Arial" panose="020B0604020202020204" pitchFamily="34" charset="0"/>
            <a:buChar char="•"/>
          </a:pPr>
          <a:r>
            <a:rPr lang="en-US" sz="1400" b="0" i="0" kern="1200" dirty="0">
              <a:solidFill>
                <a:srgbClr val="212121"/>
              </a:solidFill>
              <a:effectLst/>
              <a:latin typeface="+mn-lt"/>
            </a:rPr>
            <a:t>Advance notification  </a:t>
          </a:r>
          <a:endParaRPr lang="en-US" sz="1400" kern="1200" dirty="0">
            <a:latin typeface="+mn-lt"/>
          </a:endParaRPr>
        </a:p>
      </dsp:txBody>
      <dsp:txXfrm>
        <a:off x="2651065" y="4756243"/>
        <a:ext cx="1308279" cy="1485546"/>
      </dsp:txXfrm>
    </dsp:sp>
    <dsp:sp modelId="{C08EF66B-0737-4030-8CAB-88E6524F16F0}">
      <dsp:nvSpPr>
        <dsp:cNvPr id="0" name=""/>
        <dsp:cNvSpPr/>
      </dsp:nvSpPr>
      <dsp:spPr>
        <a:xfrm>
          <a:off x="3779581" y="3446716"/>
          <a:ext cx="359527" cy="359527"/>
        </a:xfrm>
        <a:prstGeom prst="ellipse">
          <a:avLst/>
        </a:prstGeom>
        <a:solidFill>
          <a:schemeClr val="accent4">
            <a:hueOff val="1649984"/>
            <a:satOff val="-7300"/>
            <a:lumOff val="-1226"/>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317E3B8-47BC-4D55-861D-B1443D6EAF80}">
      <dsp:nvSpPr>
        <dsp:cNvPr id="0" name=""/>
        <dsp:cNvSpPr/>
      </dsp:nvSpPr>
      <dsp:spPr>
        <a:xfrm>
          <a:off x="3959344" y="3626479"/>
          <a:ext cx="1657819" cy="261531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90506" tIns="0" rIns="0" bIns="0" numCol="1" spcCol="1270" anchor="t" anchorCtr="0">
          <a:noAutofit/>
        </a:bodyPr>
        <a:lstStyle/>
        <a:p>
          <a:pPr marL="0" lvl="0" indent="0" algn="l" defTabSz="800100">
            <a:lnSpc>
              <a:spcPct val="90000"/>
            </a:lnSpc>
            <a:spcBef>
              <a:spcPct val="0"/>
            </a:spcBef>
            <a:spcAft>
              <a:spcPct val="35000"/>
            </a:spcAft>
            <a:buNone/>
          </a:pPr>
          <a:r>
            <a:rPr lang="en-US" sz="1800" b="1" kern="1200" dirty="0"/>
            <a:t>Acute therapy</a:t>
          </a:r>
        </a:p>
        <a:p>
          <a:pPr marL="114300" lvl="1" indent="-114300" algn="l" defTabSz="622300">
            <a:lnSpc>
              <a:spcPct val="90000"/>
            </a:lnSpc>
            <a:spcBef>
              <a:spcPct val="0"/>
            </a:spcBef>
            <a:spcAft>
              <a:spcPct val="15000"/>
            </a:spcAft>
            <a:buChar char="•"/>
          </a:pPr>
          <a:r>
            <a:rPr lang="en-US" sz="1400" b="0" kern="1200" dirty="0"/>
            <a:t>IV thrombolysis </a:t>
          </a:r>
          <a:r>
            <a:rPr lang="el-GR" sz="1400" kern="1200" dirty="0"/>
            <a:t>(1997)</a:t>
          </a:r>
          <a:endParaRPr lang="en-US" sz="1400" kern="1200" dirty="0"/>
        </a:p>
        <a:p>
          <a:pPr marL="114300" lvl="1" indent="-114300" algn="l" defTabSz="622300">
            <a:lnSpc>
              <a:spcPct val="90000"/>
            </a:lnSpc>
            <a:spcBef>
              <a:spcPct val="0"/>
            </a:spcBef>
            <a:spcAft>
              <a:spcPct val="15000"/>
            </a:spcAft>
            <a:buChar char="•"/>
          </a:pPr>
          <a:r>
            <a:rPr lang="en-US" sz="1400" b="0" kern="1200" dirty="0"/>
            <a:t>Endovascular treatment</a:t>
          </a:r>
          <a:r>
            <a:rPr lang="el-GR" sz="1400" b="0" kern="1200" dirty="0"/>
            <a:t> </a:t>
          </a:r>
          <a:br>
            <a:rPr lang="el-GR" sz="1400" kern="1200" dirty="0"/>
          </a:br>
          <a:r>
            <a:rPr lang="el-GR" sz="1400" kern="1200" dirty="0"/>
            <a:t>(2015)</a:t>
          </a:r>
          <a:endParaRPr lang="en-US" sz="1400" kern="1200" dirty="0"/>
        </a:p>
      </dsp:txBody>
      <dsp:txXfrm>
        <a:off x="3959344" y="3626479"/>
        <a:ext cx="1657819" cy="2615310"/>
      </dsp:txXfrm>
    </dsp:sp>
    <dsp:sp modelId="{A22CE966-453F-4AA7-8519-7F3D9134A6A1}">
      <dsp:nvSpPr>
        <dsp:cNvPr id="0" name=""/>
        <dsp:cNvSpPr/>
      </dsp:nvSpPr>
      <dsp:spPr>
        <a:xfrm>
          <a:off x="5377479" y="2494219"/>
          <a:ext cx="479369" cy="479369"/>
        </a:xfrm>
        <a:prstGeom prst="ellipse">
          <a:avLst/>
        </a:prstGeom>
        <a:solidFill>
          <a:schemeClr val="accent4">
            <a:hueOff val="3299968"/>
            <a:satOff val="-14601"/>
            <a:lumOff val="-2452"/>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2F6576B-249F-41D4-83C9-DE5D13EA81F6}">
      <dsp:nvSpPr>
        <dsp:cNvPr id="0" name=""/>
        <dsp:cNvSpPr/>
      </dsp:nvSpPr>
      <dsp:spPr>
        <a:xfrm>
          <a:off x="5617164" y="2733904"/>
          <a:ext cx="1927464" cy="350788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54008" tIns="0" rIns="0" bIns="0" numCol="1" spcCol="1270" anchor="t" anchorCtr="0">
          <a:noAutofit/>
        </a:bodyPr>
        <a:lstStyle/>
        <a:p>
          <a:pPr marL="0" lvl="0" indent="0" algn="l" defTabSz="800100">
            <a:lnSpc>
              <a:spcPct val="90000"/>
            </a:lnSpc>
            <a:spcBef>
              <a:spcPct val="0"/>
            </a:spcBef>
            <a:spcAft>
              <a:spcPct val="35000"/>
            </a:spcAft>
            <a:buNone/>
          </a:pPr>
          <a:r>
            <a:rPr lang="en-US" sz="1800" b="1" kern="1200" dirty="0"/>
            <a:t>Hospitalization</a:t>
          </a:r>
        </a:p>
        <a:p>
          <a:pPr marL="114300" lvl="1" indent="-114300" algn="l" defTabSz="622300">
            <a:lnSpc>
              <a:spcPct val="90000"/>
            </a:lnSpc>
            <a:spcBef>
              <a:spcPct val="0"/>
            </a:spcBef>
            <a:spcAft>
              <a:spcPct val="15000"/>
            </a:spcAft>
            <a:buChar char="•"/>
          </a:pPr>
          <a:r>
            <a:rPr lang="en-US" sz="1400" b="1" kern="1200" dirty="0"/>
            <a:t>Stroke Unit</a:t>
          </a:r>
        </a:p>
        <a:p>
          <a:pPr marL="228600" lvl="2" indent="-114300" algn="l" defTabSz="622300">
            <a:lnSpc>
              <a:spcPct val="90000"/>
            </a:lnSpc>
            <a:spcBef>
              <a:spcPct val="0"/>
            </a:spcBef>
            <a:spcAft>
              <a:spcPct val="15000"/>
            </a:spcAft>
            <a:buChar char="•"/>
          </a:pPr>
          <a:r>
            <a:rPr lang="en-US" sz="1400" kern="1200" dirty="0"/>
            <a:t>Prevent complications</a:t>
          </a:r>
        </a:p>
        <a:p>
          <a:pPr marL="228600" lvl="2" indent="-114300" algn="l" defTabSz="622300">
            <a:lnSpc>
              <a:spcPct val="90000"/>
            </a:lnSpc>
            <a:spcBef>
              <a:spcPct val="0"/>
            </a:spcBef>
            <a:spcAft>
              <a:spcPct val="15000"/>
            </a:spcAft>
            <a:buChar char="•"/>
          </a:pPr>
          <a:r>
            <a:rPr lang="en-US" sz="1400" kern="1200" dirty="0"/>
            <a:t>Reduce recurrences</a:t>
          </a:r>
        </a:p>
        <a:p>
          <a:pPr marL="114300" lvl="1" indent="-114300" algn="l" defTabSz="622300">
            <a:lnSpc>
              <a:spcPct val="90000"/>
            </a:lnSpc>
            <a:spcBef>
              <a:spcPct val="0"/>
            </a:spcBef>
            <a:spcAft>
              <a:spcPct val="15000"/>
            </a:spcAft>
            <a:buChar char="•"/>
          </a:pPr>
          <a:r>
            <a:rPr lang="en-US" sz="1400" kern="1200" dirty="0"/>
            <a:t>2ry prevention</a:t>
          </a:r>
        </a:p>
        <a:p>
          <a:pPr marL="228600" lvl="2" indent="-114300" algn="l" defTabSz="622300">
            <a:lnSpc>
              <a:spcPct val="90000"/>
            </a:lnSpc>
            <a:spcBef>
              <a:spcPct val="0"/>
            </a:spcBef>
            <a:spcAft>
              <a:spcPct val="15000"/>
            </a:spcAft>
            <a:buChar char="•"/>
          </a:pPr>
          <a:r>
            <a:rPr lang="en-US" sz="1400" kern="1200" dirty="0"/>
            <a:t>Drug treatment</a:t>
          </a:r>
        </a:p>
        <a:p>
          <a:pPr marL="228600" lvl="2" indent="-114300" algn="l" defTabSz="622300">
            <a:lnSpc>
              <a:spcPct val="90000"/>
            </a:lnSpc>
            <a:spcBef>
              <a:spcPct val="0"/>
            </a:spcBef>
            <a:spcAft>
              <a:spcPct val="15000"/>
            </a:spcAft>
            <a:buChar char="•"/>
          </a:pPr>
          <a:r>
            <a:rPr lang="en-US" sz="1400" kern="1200"/>
            <a:t>Changing way of life</a:t>
          </a:r>
          <a:endParaRPr lang="en-US" sz="1400" kern="1200" dirty="0"/>
        </a:p>
      </dsp:txBody>
      <dsp:txXfrm>
        <a:off x="5617164" y="2733904"/>
        <a:ext cx="1927464" cy="3507885"/>
      </dsp:txXfrm>
    </dsp:sp>
    <dsp:sp modelId="{4E328907-DE83-48E9-BED6-92C87335B513}">
      <dsp:nvSpPr>
        <dsp:cNvPr id="0" name=""/>
        <dsp:cNvSpPr/>
      </dsp:nvSpPr>
      <dsp:spPr>
        <a:xfrm>
          <a:off x="7235036" y="1750197"/>
          <a:ext cx="619185" cy="619185"/>
        </a:xfrm>
        <a:prstGeom prst="ellipse">
          <a:avLst/>
        </a:prstGeom>
        <a:solidFill>
          <a:schemeClr val="accent4">
            <a:hueOff val="4949952"/>
            <a:satOff val="-21901"/>
            <a:lumOff val="-3677"/>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255EAF6-7555-4B33-8033-F24A37720D06}">
      <dsp:nvSpPr>
        <dsp:cNvPr id="0" name=""/>
        <dsp:cNvSpPr/>
      </dsp:nvSpPr>
      <dsp:spPr>
        <a:xfrm>
          <a:off x="7544628" y="2059790"/>
          <a:ext cx="1997372" cy="418199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28094" tIns="0" rIns="0" bIns="0" numCol="1" spcCol="1270" anchor="t" anchorCtr="0">
          <a:noAutofit/>
        </a:bodyPr>
        <a:lstStyle/>
        <a:p>
          <a:pPr marL="0" lvl="0" indent="0" algn="l" defTabSz="800100">
            <a:lnSpc>
              <a:spcPct val="90000"/>
            </a:lnSpc>
            <a:spcBef>
              <a:spcPct val="0"/>
            </a:spcBef>
            <a:spcAft>
              <a:spcPct val="35000"/>
            </a:spcAft>
            <a:buNone/>
          </a:pPr>
          <a:r>
            <a:rPr lang="en-US" sz="1800" b="1" kern="1200" dirty="0"/>
            <a:t>Rehabilitation</a:t>
          </a:r>
        </a:p>
        <a:p>
          <a:pPr marL="114300" lvl="1" indent="-114300" algn="l" defTabSz="622300">
            <a:lnSpc>
              <a:spcPct val="90000"/>
            </a:lnSpc>
            <a:spcBef>
              <a:spcPct val="0"/>
            </a:spcBef>
            <a:spcAft>
              <a:spcPct val="15000"/>
            </a:spcAft>
            <a:buChar char="•"/>
          </a:pPr>
          <a:r>
            <a:rPr lang="en-US" sz="1400" kern="1200" dirty="0"/>
            <a:t>Physiotherapy</a:t>
          </a:r>
        </a:p>
        <a:p>
          <a:pPr marL="114300" lvl="1" indent="-114300" algn="l" defTabSz="622300">
            <a:lnSpc>
              <a:spcPct val="90000"/>
            </a:lnSpc>
            <a:spcBef>
              <a:spcPct val="0"/>
            </a:spcBef>
            <a:spcAft>
              <a:spcPct val="15000"/>
            </a:spcAft>
            <a:buChar char="•"/>
          </a:pPr>
          <a:r>
            <a:rPr lang="en-US" sz="1400" kern="1200" dirty="0"/>
            <a:t>Occupational therapy</a:t>
          </a:r>
        </a:p>
        <a:p>
          <a:pPr marL="114300" lvl="1" indent="-114300" algn="l" defTabSz="622300">
            <a:lnSpc>
              <a:spcPct val="90000"/>
            </a:lnSpc>
            <a:spcBef>
              <a:spcPct val="0"/>
            </a:spcBef>
            <a:spcAft>
              <a:spcPct val="15000"/>
            </a:spcAft>
            <a:buChar char="•"/>
          </a:pPr>
          <a:r>
            <a:rPr lang="en-US" sz="1400" kern="1200" dirty="0"/>
            <a:t>Speech therapy</a:t>
          </a:r>
        </a:p>
        <a:p>
          <a:pPr marL="114300" lvl="1" indent="-114300" algn="l" defTabSz="622300">
            <a:lnSpc>
              <a:spcPct val="90000"/>
            </a:lnSpc>
            <a:spcBef>
              <a:spcPct val="0"/>
            </a:spcBef>
            <a:spcAft>
              <a:spcPct val="15000"/>
            </a:spcAft>
            <a:buChar char="•"/>
          </a:pPr>
          <a:r>
            <a:rPr lang="en-US" sz="1400" kern="1200" dirty="0"/>
            <a:t>Psychological support</a:t>
          </a:r>
        </a:p>
      </dsp:txBody>
      <dsp:txXfrm>
        <a:off x="7544628" y="2059790"/>
        <a:ext cx="1997372" cy="4181999"/>
      </dsp:txXfrm>
    </dsp:sp>
    <dsp:sp modelId="{695A4FE6-DC7C-4EB1-8832-664359DC76D2}">
      <dsp:nvSpPr>
        <dsp:cNvPr id="0" name=""/>
        <dsp:cNvSpPr/>
      </dsp:nvSpPr>
      <dsp:spPr>
        <a:xfrm>
          <a:off x="9147520" y="1253351"/>
          <a:ext cx="788962" cy="788962"/>
        </a:xfrm>
        <a:prstGeom prst="ellipse">
          <a:avLst/>
        </a:prstGeom>
        <a:solidFill>
          <a:schemeClr val="accent4">
            <a:hueOff val="6599937"/>
            <a:satOff val="-29202"/>
            <a:lumOff val="-4903"/>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06C882D-1EED-4F8F-94D8-D3B2229717A2}">
      <dsp:nvSpPr>
        <dsp:cNvPr id="0" name=""/>
        <dsp:cNvSpPr/>
      </dsp:nvSpPr>
      <dsp:spPr>
        <a:xfrm>
          <a:off x="9542001" y="1647832"/>
          <a:ext cx="1997372" cy="459395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18055" tIns="0" rIns="0" bIns="0" numCol="1" spcCol="1270" anchor="t" anchorCtr="0">
          <a:noAutofit/>
        </a:bodyPr>
        <a:lstStyle/>
        <a:p>
          <a:pPr marL="0" lvl="0" indent="0" algn="l" defTabSz="800100">
            <a:lnSpc>
              <a:spcPct val="90000"/>
            </a:lnSpc>
            <a:spcBef>
              <a:spcPct val="0"/>
            </a:spcBef>
            <a:spcAft>
              <a:spcPct val="35000"/>
            </a:spcAft>
            <a:buNone/>
          </a:pPr>
          <a:r>
            <a:rPr lang="en-US" sz="1800" kern="1200" dirty="0"/>
            <a:t>Reintegration</a:t>
          </a:r>
        </a:p>
        <a:p>
          <a:pPr marL="114300" lvl="1" indent="-114300" algn="l" defTabSz="622300">
            <a:lnSpc>
              <a:spcPct val="90000"/>
            </a:lnSpc>
            <a:spcBef>
              <a:spcPct val="0"/>
            </a:spcBef>
            <a:spcAft>
              <a:spcPct val="15000"/>
            </a:spcAft>
            <a:buChar char="•"/>
          </a:pPr>
          <a:r>
            <a:rPr lang="en-US" sz="1400" kern="1200" dirty="0"/>
            <a:t>Social support</a:t>
          </a:r>
        </a:p>
        <a:p>
          <a:pPr marL="228600" lvl="2" indent="-114300" algn="l" defTabSz="622300">
            <a:lnSpc>
              <a:spcPct val="90000"/>
            </a:lnSpc>
            <a:spcBef>
              <a:spcPct val="0"/>
            </a:spcBef>
            <a:spcAft>
              <a:spcPct val="15000"/>
            </a:spcAft>
            <a:buChar char="•"/>
          </a:pPr>
          <a:r>
            <a:rPr lang="en-US" sz="1400" kern="1200" dirty="0"/>
            <a:t>Education</a:t>
          </a:r>
        </a:p>
        <a:p>
          <a:pPr marL="228600" lvl="2" indent="-114300" algn="l" defTabSz="622300">
            <a:lnSpc>
              <a:spcPct val="90000"/>
            </a:lnSpc>
            <a:spcBef>
              <a:spcPct val="0"/>
            </a:spcBef>
            <a:spcAft>
              <a:spcPct val="15000"/>
            </a:spcAft>
            <a:buChar char="•"/>
          </a:pPr>
          <a:r>
            <a:rPr lang="en-US" sz="1400" kern="1200" dirty="0"/>
            <a:t>Leisure</a:t>
          </a:r>
        </a:p>
        <a:p>
          <a:pPr marL="228600" lvl="2" indent="-114300" algn="l" defTabSz="622300">
            <a:lnSpc>
              <a:spcPct val="90000"/>
            </a:lnSpc>
            <a:spcBef>
              <a:spcPct val="0"/>
            </a:spcBef>
            <a:spcAft>
              <a:spcPct val="15000"/>
            </a:spcAft>
            <a:buChar char="•"/>
          </a:pPr>
          <a:r>
            <a:rPr lang="en-US" sz="1400" kern="1200" dirty="0"/>
            <a:t>Work</a:t>
          </a:r>
        </a:p>
        <a:p>
          <a:pPr marL="228600" lvl="2" indent="-114300" algn="l" defTabSz="622300">
            <a:lnSpc>
              <a:spcPct val="90000"/>
            </a:lnSpc>
            <a:spcBef>
              <a:spcPct val="0"/>
            </a:spcBef>
            <a:spcAft>
              <a:spcPct val="15000"/>
            </a:spcAft>
            <a:buChar char="•"/>
          </a:pPr>
          <a:r>
            <a:rPr lang="en-US" sz="1400" kern="1200" dirty="0"/>
            <a:t>Mobility</a:t>
          </a:r>
        </a:p>
        <a:p>
          <a:pPr marL="114300" lvl="1" indent="-114300" algn="l" defTabSz="622300">
            <a:lnSpc>
              <a:spcPct val="90000"/>
            </a:lnSpc>
            <a:spcBef>
              <a:spcPct val="0"/>
            </a:spcBef>
            <a:spcAft>
              <a:spcPct val="15000"/>
            </a:spcAft>
            <a:buChar char="•"/>
          </a:pPr>
          <a:r>
            <a:rPr lang="en-US" sz="1400" kern="1200" dirty="0"/>
            <a:t>Formal care</a:t>
          </a:r>
        </a:p>
        <a:p>
          <a:pPr marL="114300" lvl="1" indent="-114300" algn="l" defTabSz="622300">
            <a:lnSpc>
              <a:spcPct val="90000"/>
            </a:lnSpc>
            <a:spcBef>
              <a:spcPct val="0"/>
            </a:spcBef>
            <a:spcAft>
              <a:spcPct val="15000"/>
            </a:spcAft>
            <a:buChar char="•"/>
          </a:pPr>
          <a:r>
            <a:rPr lang="en-US" sz="1400" kern="1200" dirty="0"/>
            <a:t>Support for informal </a:t>
          </a:r>
          <a:r>
            <a:rPr lang="en-US" sz="1400" kern="1200" dirty="0" err="1"/>
            <a:t>carers</a:t>
          </a:r>
          <a:endParaRPr lang="en-US" sz="1400" kern="1200" dirty="0"/>
        </a:p>
      </dsp:txBody>
      <dsp:txXfrm>
        <a:off x="9542001" y="1647832"/>
        <a:ext cx="1997372" cy="4593957"/>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0998FE2-E98B-405C-B1E4-97EB85FB39A7}">
      <dsp:nvSpPr>
        <dsp:cNvPr id="0" name=""/>
        <dsp:cNvSpPr/>
      </dsp:nvSpPr>
      <dsp:spPr>
        <a:xfrm>
          <a:off x="1658923" y="0"/>
          <a:ext cx="1950720" cy="1083733"/>
        </a:xfrm>
        <a:prstGeom prst="roundRect">
          <a:avLst>
            <a:gd name="adj" fmla="val 10000"/>
          </a:avLst>
        </a:prstGeom>
        <a:solidFill>
          <a:schemeClr val="accent1">
            <a:alpha val="90000"/>
            <a:tint val="40000"/>
            <a:hueOff val="0"/>
            <a:satOff val="0"/>
            <a:lumOff val="0"/>
            <a:alphaOff val="0"/>
          </a:schemeClr>
        </a:solidFill>
        <a:ln w="1905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02870" tIns="102870" rIns="102870" bIns="102870" numCol="1" spcCol="1270" anchor="ctr" anchorCtr="0">
          <a:noAutofit/>
        </a:bodyPr>
        <a:lstStyle/>
        <a:p>
          <a:pPr marL="0" lvl="0" indent="0" algn="ctr" defTabSz="1200150">
            <a:lnSpc>
              <a:spcPct val="90000"/>
            </a:lnSpc>
            <a:spcBef>
              <a:spcPct val="0"/>
            </a:spcBef>
            <a:spcAft>
              <a:spcPct val="35000"/>
            </a:spcAft>
            <a:buNone/>
          </a:pPr>
          <a:r>
            <a:rPr lang="el-GR" sz="2700" kern="1200" dirty="0"/>
            <a:t>Εμμένουσα απόφραξη</a:t>
          </a:r>
          <a:endParaRPr lang="en-GB" sz="2700" kern="1200" dirty="0"/>
        </a:p>
      </dsp:txBody>
      <dsp:txXfrm>
        <a:off x="1690664" y="31741"/>
        <a:ext cx="1887238" cy="1020251"/>
      </dsp:txXfrm>
    </dsp:sp>
    <dsp:sp modelId="{F9CF99B5-D766-4AFC-90AD-7C0A0FD86AE5}">
      <dsp:nvSpPr>
        <dsp:cNvPr id="0" name=""/>
        <dsp:cNvSpPr/>
      </dsp:nvSpPr>
      <dsp:spPr>
        <a:xfrm>
          <a:off x="4434904" y="0"/>
          <a:ext cx="2034171" cy="1083733"/>
        </a:xfrm>
        <a:prstGeom prst="roundRect">
          <a:avLst>
            <a:gd name="adj" fmla="val 10000"/>
          </a:avLst>
        </a:prstGeom>
        <a:solidFill>
          <a:schemeClr val="accent1">
            <a:alpha val="90000"/>
            <a:tint val="40000"/>
            <a:hueOff val="0"/>
            <a:satOff val="0"/>
            <a:lumOff val="0"/>
            <a:alphaOff val="0"/>
          </a:schemeClr>
        </a:solidFill>
        <a:ln w="1905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02870" tIns="102870" rIns="102870" bIns="102870" numCol="1" spcCol="1270" anchor="ctr" anchorCtr="0">
          <a:noAutofit/>
        </a:bodyPr>
        <a:lstStyle/>
        <a:p>
          <a:pPr marL="0" lvl="0" indent="0" algn="ctr" defTabSz="1200150">
            <a:lnSpc>
              <a:spcPct val="90000"/>
            </a:lnSpc>
            <a:spcBef>
              <a:spcPct val="0"/>
            </a:spcBef>
            <a:spcAft>
              <a:spcPct val="35000"/>
            </a:spcAft>
            <a:buNone/>
          </a:pPr>
          <a:r>
            <a:rPr lang="el-GR" sz="2700" kern="1200" dirty="0"/>
            <a:t>Διάνοιξη απόφραξης</a:t>
          </a:r>
        </a:p>
      </dsp:txBody>
      <dsp:txXfrm>
        <a:off x="4466645" y="31741"/>
        <a:ext cx="1970689" cy="1020251"/>
      </dsp:txXfrm>
    </dsp:sp>
    <dsp:sp modelId="{2579E339-BD05-427C-95CE-CAE143B2791F}">
      <dsp:nvSpPr>
        <dsp:cNvPr id="0" name=""/>
        <dsp:cNvSpPr/>
      </dsp:nvSpPr>
      <dsp:spPr>
        <a:xfrm>
          <a:off x="3657599" y="4605866"/>
          <a:ext cx="812800" cy="812800"/>
        </a:xfrm>
        <a:prstGeom prst="triangle">
          <a:avLst/>
        </a:prstGeom>
        <a:solidFill>
          <a:schemeClr val="accent1">
            <a:alpha val="90000"/>
            <a:tint val="40000"/>
            <a:hueOff val="0"/>
            <a:satOff val="0"/>
            <a:lumOff val="0"/>
            <a:alphaOff val="0"/>
          </a:schemeClr>
        </a:solidFill>
        <a:ln w="1905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4A278663-E421-47EF-96A8-0DD2E46FF93E}">
      <dsp:nvSpPr>
        <dsp:cNvPr id="0" name=""/>
        <dsp:cNvSpPr/>
      </dsp:nvSpPr>
      <dsp:spPr>
        <a:xfrm rot="240000">
          <a:off x="1624855" y="4257573"/>
          <a:ext cx="4878289" cy="341123"/>
        </a:xfrm>
        <a:prstGeom prst="rect">
          <a:avLst/>
        </a:prstGeom>
        <a:solidFill>
          <a:schemeClr val="accent1">
            <a:alpha val="90000"/>
            <a:tint val="40000"/>
            <a:hueOff val="0"/>
            <a:satOff val="0"/>
            <a:lumOff val="0"/>
            <a:alphaOff val="0"/>
          </a:schemeClr>
        </a:solidFill>
        <a:ln w="1905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3D2D07CF-F61F-42A5-9599-EAEE915F9F81}">
      <dsp:nvSpPr>
        <dsp:cNvPr id="0" name=""/>
        <dsp:cNvSpPr/>
      </dsp:nvSpPr>
      <dsp:spPr>
        <a:xfrm rot="240000">
          <a:off x="4523038" y="2886008"/>
          <a:ext cx="2008002" cy="1423973"/>
        </a:xfrm>
        <a:prstGeom prst="roundRect">
          <a:avLst/>
        </a:prstGeom>
        <a:blipFill rotWithShape="0">
          <a:blip xmlns:r="http://schemas.openxmlformats.org/officeDocument/2006/relationships" r:embed="rId1"/>
          <a:srcRect/>
          <a:stretch>
            <a:fillRect t="-1000" b="-1000"/>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ctr" defTabSz="1422400">
            <a:lnSpc>
              <a:spcPct val="90000"/>
            </a:lnSpc>
            <a:spcBef>
              <a:spcPct val="0"/>
            </a:spcBef>
            <a:spcAft>
              <a:spcPct val="35000"/>
            </a:spcAft>
            <a:buNone/>
          </a:pPr>
          <a:endParaRPr lang="en-GB" sz="3200" kern="1200" dirty="0"/>
        </a:p>
      </dsp:txBody>
      <dsp:txXfrm>
        <a:off x="4592551" y="2955521"/>
        <a:ext cx="1868976" cy="1284947"/>
      </dsp:txXfrm>
    </dsp:sp>
    <dsp:sp modelId="{4B553062-E957-441D-AAF9-55552E1EE733}">
      <dsp:nvSpPr>
        <dsp:cNvPr id="0" name=""/>
        <dsp:cNvSpPr/>
      </dsp:nvSpPr>
      <dsp:spPr>
        <a:xfrm rot="240000">
          <a:off x="4631412" y="1412130"/>
          <a:ext cx="2008002" cy="1423973"/>
        </a:xfrm>
        <a:prstGeom prst="roundRect">
          <a:avLst/>
        </a:prstGeom>
        <a:blipFill rotWithShape="0">
          <a:blip xmlns:r="http://schemas.openxmlformats.org/officeDocument/2006/relationships" r:embed="rId2"/>
          <a:srcRect/>
          <a:stretch>
            <a:fillRect l="-5000" r="-5000"/>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4790" tIns="224790" rIns="224790" bIns="224790" numCol="1" spcCol="1270" anchor="ctr" anchorCtr="0">
          <a:noAutofit/>
        </a:bodyPr>
        <a:lstStyle/>
        <a:p>
          <a:pPr marL="0" lvl="0" indent="0" algn="ctr" defTabSz="2622550">
            <a:lnSpc>
              <a:spcPct val="90000"/>
            </a:lnSpc>
            <a:spcBef>
              <a:spcPct val="0"/>
            </a:spcBef>
            <a:spcAft>
              <a:spcPct val="35000"/>
            </a:spcAft>
            <a:buNone/>
          </a:pPr>
          <a:endParaRPr lang="en-GB" sz="5900" kern="1200" dirty="0"/>
        </a:p>
      </dsp:txBody>
      <dsp:txXfrm>
        <a:off x="4700925" y="1481643"/>
        <a:ext cx="1868976" cy="1284947"/>
      </dsp:txXfrm>
    </dsp:sp>
    <dsp:sp modelId="{49256990-65C0-43D5-98A6-2380A387B48A}">
      <dsp:nvSpPr>
        <dsp:cNvPr id="0" name=""/>
        <dsp:cNvSpPr/>
      </dsp:nvSpPr>
      <dsp:spPr>
        <a:xfrm rot="240000">
          <a:off x="1987530" y="2673097"/>
          <a:ext cx="1497792" cy="1459650"/>
        </a:xfrm>
        <a:prstGeom prst="roundRect">
          <a:avLst/>
        </a:prstGeom>
        <a:blipFill rotWithShape="0">
          <a:blip xmlns:r="http://schemas.openxmlformats.org/officeDocument/2006/relationships" r:embed="rId3"/>
          <a:srcRect/>
          <a:stretch>
            <a:fillRect t="-9000" b="-9000"/>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endParaRPr lang="en-GB" sz="2300" kern="1200" dirty="0"/>
        </a:p>
      </dsp:txBody>
      <dsp:txXfrm>
        <a:off x="2058784" y="2744351"/>
        <a:ext cx="1355284" cy="1317142"/>
      </dsp:txXfrm>
    </dsp:sp>
  </dsp:spTree>
</dsp:drawing>
</file>

<file path=ppt/diagrams/layout1.xml><?xml version="1.0" encoding="utf-8"?>
<dgm:layoutDef xmlns:dgm="http://schemas.openxmlformats.org/drawingml/2006/diagram" xmlns:a="http://schemas.openxmlformats.org/drawingml/2006/main" uniqueId="urn:microsoft.com/office/officeart/2005/8/layout/arrow2">
  <dgm:title val=""/>
  <dgm:desc val=""/>
  <dgm:catLst>
    <dgm:cat type="process" pri="2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arrowDiagram">
    <dgm:varLst>
      <dgm:chMax val="5"/>
      <dgm:dir/>
      <dgm:resizeHandles val="exact"/>
    </dgm:varLst>
    <dgm:alg type="composite">
      <dgm:param type="ar" val="1.6"/>
    </dgm:alg>
    <dgm:shape xmlns:r="http://schemas.openxmlformats.org/officeDocument/2006/relationships" r:blip="">
      <dgm:adjLst/>
    </dgm:shape>
    <dgm:presOf/>
    <dgm:constrLst>
      <dgm:constr type="l" for="ch" forName="arrow"/>
      <dgm:constr type="t" for="ch" forName="arrow"/>
      <dgm:constr type="w" for="ch" forName="arrow" refType="w"/>
      <dgm:constr type="h" for="ch" forName="arrow" refType="h"/>
      <dgm:constr type="ctrX" for="ch" forName="arrowDiagram1" refType="w" fact="0.5"/>
      <dgm:constr type="ctrY" for="ch" forName="arrowDiagram1" refType="h" fact="0.5"/>
      <dgm:constr type="w" for="ch" forName="arrowDiagram1" refType="w"/>
      <dgm:constr type="h" for="ch" forName="arrowDiagram1" refType="h"/>
      <dgm:constr type="ctrX" for="ch" forName="arrowDiagram2" refType="w" fact="0.5"/>
      <dgm:constr type="ctrY" for="ch" forName="arrowDiagram2" refType="h" fact="0.5"/>
      <dgm:constr type="w" for="ch" forName="arrowDiagram2" refType="w"/>
      <dgm:constr type="h" for="ch" forName="arrowDiagram2" refType="h"/>
      <dgm:constr type="ctrX" for="ch" forName="arrowDiagram3" refType="w" fact="0.5"/>
      <dgm:constr type="ctrY" for="ch" forName="arrowDiagram3" refType="h" fact="0.5"/>
      <dgm:constr type="w" for="ch" forName="arrowDiagram3" refType="w"/>
      <dgm:constr type="h" for="ch" forName="arrowDiagram3" refType="h"/>
      <dgm:constr type="ctrX" for="ch" forName="arrowDiagram4" refType="w" fact="0.5"/>
      <dgm:constr type="ctrY" for="ch" forName="arrowDiagram4" refType="h" fact="0.5"/>
      <dgm:constr type="w" for="ch" forName="arrowDiagram4" refType="w"/>
      <dgm:constr type="h" for="ch" forName="arrowDiagram4" refType="h"/>
      <dgm:constr type="ctrX" for="ch" forName="arrowDiagram5" refType="w" fact="0.5"/>
      <dgm:constr type="ctrY" for="ch" forName="arrowDiagram5" refType="h" fact="0.5"/>
      <dgm:constr type="w" for="ch" forName="arrowDiagram5" refType="w"/>
      <dgm:constr type="h" for="ch" forName="arrowDiagram5" refType="h"/>
    </dgm:constrLst>
    <dgm:ruleLst/>
    <dgm:choose name="Name0">
      <dgm:if name="Name1" axis="ch" ptType="node" func="cnt" op="gte" val="1">
        <dgm:layoutNode name="arrow" styleLbl="bgShp">
          <dgm:alg type="sp"/>
          <dgm:shape xmlns:r="http://schemas.openxmlformats.org/officeDocument/2006/relationships" type="swooshArrow" r:blip="">
            <dgm:adjLst>
              <dgm:adj idx="2" val="0.25"/>
            </dgm:adjLst>
          </dgm:shape>
          <dgm:presOf/>
          <dgm:constrLst/>
          <dgm:ruleLst/>
        </dgm:layoutNode>
        <dgm:choose name="Name2">
          <dgm:if name="Name3" axis="ch" ptType="node" func="cnt" op="lt" val="1"/>
          <dgm:if name="Name4" axis="ch" ptType="node" func="cnt" op="equ" val="1">
            <dgm:layoutNode name="arrowDiagram1">
              <dgm:varLst>
                <dgm:bulletEnabled val="1"/>
              </dgm:varLst>
              <dgm:alg type="composite">
                <dgm:param type="vertAlign" val="none"/>
                <dgm:param type="horzAlign" val="none"/>
              </dgm:alg>
              <dgm:shape xmlns:r="http://schemas.openxmlformats.org/officeDocument/2006/relationships" r:blip="">
                <dgm:adjLst/>
              </dgm:shape>
              <dgm:presOf/>
              <dgm:constrLst>
                <dgm:constr type="ctrX" for="ch" forName="bullet1" refType="w" fact="0.8"/>
                <dgm:constr type="ctrY" for="ch" forName="bullet1" refType="h" fact="0.262"/>
                <dgm:constr type="w" for="ch" forName="bullet1" refType="w" fact="0.074"/>
                <dgm:constr type="h" for="ch" forName="bullet1" refType="w" refFor="ch" refForName="bullet1"/>
                <dgm:constr type="r" for="ch" forName="textBox1" refType="ctrX" refFor="ch" refForName="bullet1"/>
                <dgm:constr type="t" for="ch" forName="textBox1" refType="ctrY" refFor="ch" refForName="bullet1"/>
                <dgm:constr type="w" for="ch" forName="textBox1" refType="w" fact="0.4"/>
                <dgm:constr type="h" for="ch" forName="textBox1" refType="h" fact="0.738"/>
                <dgm:constr type="userA" refType="h" refFor="ch" refForName="bullet1" fact="0.53"/>
                <dgm:constr type="rMarg" for="ch" forName="textBox1" refType="userA" fact="2.834"/>
                <dgm:constr type="primFontSz" for="ch" ptType="node" op="equ" val="65"/>
              </dgm:constrLst>
              <dgm:ruleLst/>
              <dgm:forEach name="Name5" axis="ch" ptType="node" cnt="1">
                <dgm:layoutNode name="bullet1" styleLbl="node1">
                  <dgm:alg type="sp"/>
                  <dgm:shape xmlns:r="http://schemas.openxmlformats.org/officeDocument/2006/relationships" type="ellipse" r:blip="">
                    <dgm:adjLst/>
                  </dgm:shape>
                  <dgm:presOf/>
                  <dgm:constrLst/>
                  <dgm:ruleLst/>
                </dgm:layoutNode>
                <dgm:layoutNode name="textBox1" styleLbl="revTx">
                  <dgm:varLst>
                    <dgm:bulletEnabled val="1"/>
                  </dgm:varLst>
                  <dgm:alg type="tx">
                    <dgm:param type="txAnchorVert" val="t"/>
                    <dgm:param type="parTxLTRAlign" val="r"/>
                    <dgm:param type="parTxRTLAlign" val="r"/>
                  </dgm:alg>
                  <dgm:shape xmlns:r="http://schemas.openxmlformats.org/officeDocument/2006/relationships" type="round2DiagRect" r:blip="">
                    <dgm:adjLst/>
                  </dgm:shape>
                  <dgm:presOf axis="desOrSelf" ptType="node"/>
                  <dgm:constrLst>
                    <dgm:constr type="lMarg"/>
                    <dgm:constr type="tMarg"/>
                    <dgm:constr type="bMarg"/>
                  </dgm:constrLst>
                  <dgm:ruleLst>
                    <dgm:rule type="primFontSz" val="5" fact="NaN" max="NaN"/>
                  </dgm:ruleLst>
                </dgm:layoutNode>
              </dgm:forEach>
            </dgm:layoutNode>
          </dgm:if>
          <dgm:if name="Name6" axis="ch" ptType="node" func="cnt" op="equ" val="2">
            <dgm:layoutNode name="arrowDiagram2">
              <dgm:alg type="composite">
                <dgm:param type="vertAlign" val="none"/>
                <dgm:param type="horzAlign" val="none"/>
              </dgm:alg>
              <dgm:shape xmlns:r="http://schemas.openxmlformats.org/officeDocument/2006/relationships" r:blip="">
                <dgm:adjLst/>
              </dgm:shape>
              <dgm:presOf/>
              <dgm:choose name="Name7">
                <dgm:if name="Name8" func="var" arg="dir" op="equ" val="norm">
                  <dgm:constrLst>
                    <dgm:constr type="ctrX" for="ch" forName="bullet2a" refType="w" fact="0.25"/>
                    <dgm:constr type="ctrY" for="ch" forName="bullet2a" refType="h" fact="0.573"/>
                    <dgm:constr type="w" for="ch" forName="bullet2a" refType="w" fact="0.035"/>
                    <dgm:constr type="h" for="ch" forName="bullet2a" refType="w" refFor="ch" refForName="bullet2a"/>
                    <dgm:constr type="l" for="ch" forName="textBox2a" refType="ctrX" refFor="ch" refForName="bullet2a"/>
                    <dgm:constr type="t" for="ch" forName="textBox2a" refType="ctrY" refFor="ch" refForName="bullet2a"/>
                    <dgm:constr type="w" for="ch" forName="textBox2a" refType="w" fact="0.325"/>
                    <dgm:constr type="h" for="ch" forName="textBox2a" refType="h" fact="0.427"/>
                    <dgm:constr type="userA" refType="h" refFor="ch" refForName="bullet2a" fact="0.53"/>
                    <dgm:constr type="lMarg" for="ch" forName="textBox2a" refType="userA" fact="2.834"/>
                    <dgm:constr type="ctrX" for="ch" forName="bullet2b" refType="w" fact="0.585"/>
                    <dgm:constr type="ctrY" for="ch" forName="bullet2b" refType="h" fact="0.338"/>
                    <dgm:constr type="w" for="ch" forName="bullet2b" refType="w" fact="0.06"/>
                    <dgm:constr type="h" for="ch" forName="bullet2b" refType="w" refFor="ch" refForName="bullet2b"/>
                    <dgm:constr type="l" for="ch" forName="textBox2b" refType="ctrX" refFor="ch" refForName="bullet2b"/>
                    <dgm:constr type="t" for="ch" forName="textBox2b" refType="ctrY" refFor="ch" refForName="bullet2b"/>
                    <dgm:constr type="w" for="ch" forName="textBox2b" refType="w" fact="0.325"/>
                    <dgm:constr type="h" for="ch" forName="textBox2b" refType="h" fact="0.662"/>
                    <dgm:constr type="userB" refType="h" refFor="ch" refForName="bullet2b" fact="0.53"/>
                    <dgm:constr type="lMarg" for="ch" forName="textBox2b" refType="userB" fact="2.834"/>
                    <dgm:constr type="primFontSz" for="ch" ptType="node" op="equ" val="65"/>
                  </dgm:constrLst>
                </dgm:if>
                <dgm:else name="Name9">
                  <dgm:constrLst>
                    <dgm:constr type="ctrX" for="ch" forName="bullet2a" refType="w" fact="0.25"/>
                    <dgm:constr type="ctrY" for="ch" forName="bullet2a" refType="h" fact="0.573"/>
                    <dgm:constr type="w" for="ch" forName="bullet2a" refType="w" fact="0.035"/>
                    <dgm:constr type="h" for="ch" forName="bullet2a" refType="w" refFor="ch" refForName="bullet2a"/>
                    <dgm:constr type="r" for="ch" forName="textBox2a" refType="ctrX" refFor="ch" refForName="bullet2a"/>
                    <dgm:constr type="b" for="ch" forName="textBox2a" refType="ctrY" refFor="ch" refForName="bullet2a"/>
                    <dgm:constr type="w" for="ch" forName="textBox2a" refType="w" fact="0.25"/>
                    <dgm:constr type="h" for="ch" forName="textBox2a" refType="h" fact="0.573"/>
                    <dgm:constr type="userA" refType="h" refFor="ch" refForName="bullet2a" fact="0.53"/>
                    <dgm:constr type="rMarg" for="ch" forName="textBox2a" refType="userA" fact="2.834"/>
                    <dgm:constr type="ctrX" for="ch" forName="bullet2b" refType="w" fact="0.585"/>
                    <dgm:constr type="ctrY" for="ch" forName="bullet2b" refType="h" fact="0.338"/>
                    <dgm:constr type="w" for="ch" forName="bullet2b" refType="w" fact="0.06"/>
                    <dgm:constr type="h" for="ch" forName="bullet2b" refType="w" refFor="ch" refForName="bullet2b"/>
                    <dgm:constr type="r" for="ch" forName="textBox2b" refType="ctrX" refFor="ch" refForName="bullet2b"/>
                    <dgm:constr type="b" for="ch" forName="textBox2b" refType="ctrY" refFor="ch" refForName="bullet2b"/>
                    <dgm:constr type="w" for="ch" forName="textBox2b" refType="w" fact="0.28"/>
                    <dgm:constr type="h" for="ch" forName="textBox2b" refType="h" fact="0.338"/>
                    <dgm:constr type="userB" refType="h" refFor="ch" refForName="bullet2b" fact="0.53"/>
                    <dgm:constr type="rMarg" for="ch" forName="textBox2b" refType="userB" fact="2.834"/>
                    <dgm:constr type="primFontSz" for="ch" ptType="node" op="equ" val="65"/>
                  </dgm:constrLst>
                </dgm:else>
              </dgm:choose>
              <dgm:ruleLst/>
              <dgm:forEach name="Name10" axis="ch" ptType="node" cnt="1">
                <dgm:layoutNode name="bullet2a" styleLbl="node1">
                  <dgm:alg type="sp"/>
                  <dgm:shape xmlns:r="http://schemas.openxmlformats.org/officeDocument/2006/relationships" type="ellipse" r:blip="">
                    <dgm:adjLst/>
                  </dgm:shape>
                  <dgm:presOf/>
                  <dgm:constrLst/>
                  <dgm:ruleLst/>
                </dgm:layoutNode>
                <dgm:layoutNode name="textBox2a" styleLbl="revTx">
                  <dgm:varLst>
                    <dgm:bulletEnabled val="1"/>
                  </dgm:varLst>
                  <dgm:choose name="Name11">
                    <dgm:if name="Name12" func="var" arg="dir" op="equ" val="norm">
                      <dgm:choose name="Name13">
                        <dgm:if name="Name14" axis="root des" ptType="all node" func="maxDepth" op="gt" val="1">
                          <dgm:alg type="tx">
                            <dgm:param type="txAnchorVert" val="t"/>
                            <dgm:param type="parTxLTRAlign" val="l"/>
                            <dgm:param type="parTxRTLAlign" val="r"/>
                          </dgm:alg>
                        </dgm:if>
                        <dgm:else name="Name15">
                          <dgm:alg type="tx">
                            <dgm:param type="txAnchorVert" val="t"/>
                            <dgm:param type="parTxLTRAlign" val="l"/>
                            <dgm:param type="parTxRTLAlign" val="l"/>
                          </dgm:alg>
                        </dgm:else>
                      </dgm:choose>
                    </dgm:if>
                    <dgm:else name="Name16">
                      <dgm:choose name="Name17">
                        <dgm:if name="Name18" axis="root des" ptType="all node" func="maxDepth" op="gt" val="1">
                          <dgm:alg type="tx">
                            <dgm:param type="txAnchorVert" val="b"/>
                            <dgm:param type="txAnchorVertCh" val="b"/>
                            <dgm:param type="parTxLTRAlign" val="l"/>
                            <dgm:param type="parTxRTLAlign" val="r"/>
                          </dgm:alg>
                        </dgm:if>
                        <dgm:else name="Name19">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20">
                    <dgm:if name="Name21" func="var" arg="dir" op="equ" val="norm">
                      <dgm:constrLst>
                        <dgm:constr type="rMarg"/>
                        <dgm:constr type="tMarg"/>
                        <dgm:constr type="bMarg"/>
                      </dgm:constrLst>
                    </dgm:if>
                    <dgm:else name="Name22">
                      <dgm:constrLst>
                        <dgm:constr type="lMarg"/>
                        <dgm:constr type="tMarg"/>
                        <dgm:constr type="bMarg"/>
                      </dgm:constrLst>
                    </dgm:else>
                  </dgm:choose>
                  <dgm:ruleLst>
                    <dgm:rule type="primFontSz" val="5" fact="NaN" max="NaN"/>
                  </dgm:ruleLst>
                </dgm:layoutNode>
              </dgm:forEach>
              <dgm:forEach name="Name23" axis="ch" ptType="node" st="2" cnt="1">
                <dgm:layoutNode name="bullet2b" styleLbl="node1">
                  <dgm:alg type="sp"/>
                  <dgm:shape xmlns:r="http://schemas.openxmlformats.org/officeDocument/2006/relationships" type="ellipse" r:blip="">
                    <dgm:adjLst/>
                  </dgm:shape>
                  <dgm:presOf/>
                  <dgm:constrLst/>
                  <dgm:ruleLst/>
                </dgm:layoutNode>
                <dgm:layoutNode name="textBox2b" styleLbl="revTx">
                  <dgm:varLst>
                    <dgm:bulletEnabled val="1"/>
                  </dgm:varLst>
                  <dgm:choose name="Name24">
                    <dgm:if name="Name25" func="var" arg="dir" op="equ" val="norm">
                      <dgm:choose name="Name26">
                        <dgm:if name="Name27" axis="root des" ptType="all node" func="maxDepth" op="gt" val="1">
                          <dgm:alg type="tx">
                            <dgm:param type="txAnchorVert" val="t"/>
                            <dgm:param type="parTxLTRAlign" val="l"/>
                            <dgm:param type="parTxRTLAlign" val="r"/>
                          </dgm:alg>
                        </dgm:if>
                        <dgm:else name="Name28">
                          <dgm:alg type="tx">
                            <dgm:param type="txAnchorVert" val="t"/>
                            <dgm:param type="parTxLTRAlign" val="l"/>
                            <dgm:param type="parTxRTLAlign" val="l"/>
                          </dgm:alg>
                        </dgm:else>
                      </dgm:choose>
                    </dgm:if>
                    <dgm:else name="Name29">
                      <dgm:choose name="Name30">
                        <dgm:if name="Name31" axis="root des" ptType="all node" func="maxDepth" op="gt" val="1">
                          <dgm:alg type="tx">
                            <dgm:param type="txAnchorVert" val="b"/>
                            <dgm:param type="txAnchorVertCh" val="b"/>
                            <dgm:param type="parTxLTRAlign" val="l"/>
                            <dgm:param type="parTxRTLAlign" val="r"/>
                          </dgm:alg>
                        </dgm:if>
                        <dgm:else name="Name3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33">
                    <dgm:if name="Name34" func="var" arg="dir" op="equ" val="norm">
                      <dgm:constrLst>
                        <dgm:constr type="rMarg"/>
                        <dgm:constr type="tMarg"/>
                        <dgm:constr type="bMarg"/>
                      </dgm:constrLst>
                    </dgm:if>
                    <dgm:else name="Name35">
                      <dgm:constrLst>
                        <dgm:constr type="lMarg"/>
                        <dgm:constr type="tMarg"/>
                        <dgm:constr type="bMarg"/>
                      </dgm:constrLst>
                    </dgm:else>
                  </dgm:choose>
                  <dgm:ruleLst>
                    <dgm:rule type="primFontSz" val="5" fact="NaN" max="NaN"/>
                  </dgm:ruleLst>
                </dgm:layoutNode>
              </dgm:forEach>
            </dgm:layoutNode>
          </dgm:if>
          <dgm:if name="Name36" axis="ch" ptType="node" func="cnt" op="equ" val="3">
            <dgm:layoutNode name="arrowDiagram3">
              <dgm:alg type="composite">
                <dgm:param type="vertAlign" val="none"/>
                <dgm:param type="horzAlign" val="none"/>
              </dgm:alg>
              <dgm:shape xmlns:r="http://schemas.openxmlformats.org/officeDocument/2006/relationships" r:blip="">
                <dgm:adjLst/>
              </dgm:shape>
              <dgm:presOf/>
              <dgm:choose name="Name37">
                <dgm:if name="Name38" func="var" arg="dir" op="equ" val="norm">
                  <dgm:constrLst>
                    <dgm:constr type="ctrX" for="ch" forName="bullet3a" refType="w" fact="0.14"/>
                    <dgm:constr type="ctrY" for="ch" forName="bullet3a" refType="h" fact="0.711"/>
                    <dgm:constr type="w" for="ch" forName="bullet3a" refType="w" fact="0.026"/>
                    <dgm:constr type="h" for="ch" forName="bullet3a" refType="w" refFor="ch" refForName="bullet3a"/>
                    <dgm:constr type="l" for="ch" forName="textBox3a" refType="ctrX" refFor="ch" refForName="bullet3a"/>
                    <dgm:constr type="t" for="ch" forName="textBox3a" refType="ctrY" refFor="ch" refForName="bullet3a"/>
                    <dgm:constr type="w" for="ch" forName="textBox3a" refType="w" fact="0.233"/>
                    <dgm:constr type="h" for="ch" forName="textBox3a" refType="h" fact="0.289"/>
                    <dgm:constr type="userA" refType="h" refFor="ch" refForName="bullet3a" fact="0.53"/>
                    <dgm:constr type="lMarg" for="ch" forName="textBox3a" refType="userA" fact="2.834"/>
                    <dgm:constr type="ctrX" for="ch" forName="bullet3b" refType="w" fact="0.38"/>
                    <dgm:constr type="ctrY" for="ch" forName="bullet3b" refType="h" fact="0.456"/>
                    <dgm:constr type="w" for="ch" forName="bullet3b" refType="w" fact="0.047"/>
                    <dgm:constr type="h" for="ch" forName="bullet3b" refType="w" refFor="ch" refForName="bullet3b"/>
                    <dgm:constr type="l" for="ch" forName="textBox3b" refType="ctrX" refFor="ch" refForName="bullet3b"/>
                    <dgm:constr type="t" for="ch" forName="textBox3b" refType="ctrY" refFor="ch" refForName="bullet3b"/>
                    <dgm:constr type="w" for="ch" forName="textBox3b" refType="w" fact="0.24"/>
                    <dgm:constr type="h" for="ch" forName="textBox3b" refType="h" fact="0.544"/>
                    <dgm:constr type="userB" refType="h" refFor="ch" refForName="bullet3b" fact="0.53"/>
                    <dgm:constr type="lMarg" for="ch" forName="textBox3b" refType="userB" fact="2.834"/>
                    <dgm:constr type="ctrX" for="ch" forName="bullet3c" refType="w" fact="0.665"/>
                    <dgm:constr type="ctrY" for="ch" forName="bullet3c" refType="h" fact="0.305"/>
                    <dgm:constr type="w" for="ch" forName="bullet3c" refType="w" fact="0.065"/>
                    <dgm:constr type="h" for="ch" forName="bullet3c" refType="w" refFor="ch" refForName="bullet3c"/>
                    <dgm:constr type="l" for="ch" forName="textBox3c" refType="ctrX" refFor="ch" refForName="bullet3c"/>
                    <dgm:constr type="t" for="ch" forName="textBox3c" refType="ctrY" refFor="ch" refForName="bullet3c"/>
                    <dgm:constr type="w" for="ch" forName="textBox3c" refType="w" fact="0.24"/>
                    <dgm:constr type="h" for="ch" forName="textBox3c" refType="h" fact="0.695"/>
                    <dgm:constr type="userC" refType="h" refFor="ch" refForName="bullet3c" fact="0.53"/>
                    <dgm:constr type="lMarg" for="ch" forName="textBox3c" refType="userC" fact="2.834"/>
                    <dgm:constr type="primFontSz" for="ch" ptType="node" op="equ" val="65"/>
                  </dgm:constrLst>
                </dgm:if>
                <dgm:else name="Name39">
                  <dgm:constrLst>
                    <dgm:constr type="ctrX" for="ch" forName="bullet3a" refType="w" fact="0.14"/>
                    <dgm:constr type="ctrY" for="ch" forName="bullet3a" refType="h" fact="0.711"/>
                    <dgm:constr type="w" for="ch" forName="bullet3a" refType="w" fact="0.026"/>
                    <dgm:constr type="h" for="ch" forName="bullet3a" refType="w" refFor="ch" refForName="bullet3a"/>
                    <dgm:constr type="r" for="ch" forName="textBox3a" refType="ctrX" refFor="ch" refForName="bullet3a"/>
                    <dgm:constr type="b" for="ch" forName="textBox3a" refType="ctrY" refFor="ch" refForName="bullet3a"/>
                    <dgm:constr type="w" for="ch" forName="textBox3a" refType="w" fact="0.14"/>
                    <dgm:constr type="h" for="ch" forName="textBox3a" refType="h" fact="0.711"/>
                    <dgm:constr type="userA" refType="h" refFor="ch" refForName="bullet3a" fact="0.53"/>
                    <dgm:constr type="rMarg" for="ch" forName="textBox3a" refType="userA" fact="2.834"/>
                    <dgm:constr type="ctrX" for="ch" forName="bullet3b" refType="w" fact="0.38"/>
                    <dgm:constr type="ctrY" for="ch" forName="bullet3b" refType="h" fact="0.456"/>
                    <dgm:constr type="w" for="ch" forName="bullet3b" refType="w" fact="0.047"/>
                    <dgm:constr type="h" for="ch" forName="bullet3b" refType="w" refFor="ch" refForName="bullet3b"/>
                    <dgm:constr type="r" for="ch" forName="textBox3b" refType="ctrX" refFor="ch" refForName="bullet3b"/>
                    <dgm:constr type="b" for="ch" forName="textBox3b" refType="ctrY" refFor="ch" refForName="bullet3b"/>
                    <dgm:constr type="w" for="ch" forName="textBox3b" refType="w" fact="0.24"/>
                    <dgm:constr type="h" for="ch" forName="textBox3b" refType="h" fact="0.456"/>
                    <dgm:constr type="userB" refType="h" refFor="ch" refForName="bullet3b" fact="0.53"/>
                    <dgm:constr type="rMarg" for="ch" forName="textBox3b" refType="userB" fact="2.834"/>
                    <dgm:constr type="ctrX" for="ch" forName="bullet3c" refType="w" fact="0.665"/>
                    <dgm:constr type="ctrY" for="ch" forName="bullet3c" refType="h" fact="0.305"/>
                    <dgm:constr type="w" for="ch" forName="bullet3c" refType="w" fact="0.065"/>
                    <dgm:constr type="h" for="ch" forName="bullet3c" refType="w" refFor="ch" refForName="bullet3c"/>
                    <dgm:constr type="r" for="ch" forName="textBox3c" refType="ctrX" refFor="ch" refForName="bullet3c"/>
                    <dgm:constr type="b" for="ch" forName="textBox3c" refType="ctrY" refFor="ch" refForName="bullet3c"/>
                    <dgm:constr type="w" for="ch" forName="textBox3c" refType="w" fact="0.24"/>
                    <dgm:constr type="h" for="ch" forName="textBox3c" refType="h" fact="0.305"/>
                    <dgm:constr type="userC" refType="h" refFor="ch" refForName="bullet3c" fact="0.53"/>
                    <dgm:constr type="rMarg" for="ch" forName="textBox3c" refType="userC" fact="2.834"/>
                    <dgm:constr type="primFontSz" for="ch" ptType="node" op="equ" val="65"/>
                  </dgm:constrLst>
                </dgm:else>
              </dgm:choose>
              <dgm:ruleLst/>
              <dgm:forEach name="Name40" axis="ch" ptType="node" cnt="1">
                <dgm:layoutNode name="bullet3a" styleLbl="node1">
                  <dgm:alg type="sp"/>
                  <dgm:shape xmlns:r="http://schemas.openxmlformats.org/officeDocument/2006/relationships" type="ellipse" r:blip="">
                    <dgm:adjLst/>
                  </dgm:shape>
                  <dgm:presOf/>
                  <dgm:constrLst/>
                  <dgm:ruleLst/>
                </dgm:layoutNode>
                <dgm:layoutNode name="textBox3a" styleLbl="revTx">
                  <dgm:varLst>
                    <dgm:bulletEnabled val="1"/>
                  </dgm:varLst>
                  <dgm:choose name="Name41">
                    <dgm:if name="Name42" func="var" arg="dir" op="equ" val="norm">
                      <dgm:choose name="Name43">
                        <dgm:if name="Name44" axis="root des" ptType="all node" func="maxDepth" op="gt" val="1">
                          <dgm:alg type="tx">
                            <dgm:param type="txAnchorVert" val="t"/>
                            <dgm:param type="parTxLTRAlign" val="l"/>
                            <dgm:param type="parTxRTLAlign" val="r"/>
                          </dgm:alg>
                        </dgm:if>
                        <dgm:else name="Name45">
                          <dgm:alg type="tx">
                            <dgm:param type="txAnchorVert" val="t"/>
                            <dgm:param type="parTxLTRAlign" val="l"/>
                            <dgm:param type="parTxRTLAlign" val="l"/>
                          </dgm:alg>
                        </dgm:else>
                      </dgm:choose>
                    </dgm:if>
                    <dgm:else name="Name46">
                      <dgm:choose name="Name47">
                        <dgm:if name="Name48" axis="root des" ptType="all node" func="maxDepth" op="gt" val="1">
                          <dgm:alg type="tx">
                            <dgm:param type="txAnchorVert" val="b"/>
                            <dgm:param type="txAnchorVertCh" val="b"/>
                            <dgm:param type="parTxLTRAlign" val="l"/>
                            <dgm:param type="parTxRTLAlign" val="r"/>
                          </dgm:alg>
                        </dgm:if>
                        <dgm:else name="Name49">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50">
                    <dgm:if name="Name51" func="var" arg="dir" op="equ" val="norm">
                      <dgm:constrLst>
                        <dgm:constr type="rMarg"/>
                        <dgm:constr type="tMarg"/>
                        <dgm:constr type="bMarg"/>
                      </dgm:constrLst>
                    </dgm:if>
                    <dgm:else name="Name52">
                      <dgm:constrLst>
                        <dgm:constr type="lMarg"/>
                        <dgm:constr type="tMarg"/>
                        <dgm:constr type="bMarg"/>
                      </dgm:constrLst>
                    </dgm:else>
                  </dgm:choose>
                  <dgm:ruleLst>
                    <dgm:rule type="primFontSz" val="5" fact="NaN" max="NaN"/>
                  </dgm:ruleLst>
                </dgm:layoutNode>
              </dgm:forEach>
              <dgm:forEach name="Name53" axis="ch" ptType="node" st="2" cnt="1">
                <dgm:layoutNode name="bullet3b" styleLbl="node1">
                  <dgm:alg type="sp"/>
                  <dgm:shape xmlns:r="http://schemas.openxmlformats.org/officeDocument/2006/relationships" type="ellipse" r:blip="">
                    <dgm:adjLst/>
                  </dgm:shape>
                  <dgm:presOf/>
                  <dgm:constrLst/>
                  <dgm:ruleLst/>
                </dgm:layoutNode>
                <dgm:layoutNode name="textBox3b" styleLbl="revTx">
                  <dgm:varLst>
                    <dgm:bulletEnabled val="1"/>
                  </dgm:varLst>
                  <dgm:choose name="Name54">
                    <dgm:if name="Name55" func="var" arg="dir" op="equ" val="norm">
                      <dgm:choose name="Name56">
                        <dgm:if name="Name57" axis="root des" ptType="all node" func="maxDepth" op="gt" val="1">
                          <dgm:alg type="tx">
                            <dgm:param type="txAnchorVert" val="t"/>
                            <dgm:param type="parTxLTRAlign" val="l"/>
                            <dgm:param type="parTxRTLAlign" val="r"/>
                          </dgm:alg>
                        </dgm:if>
                        <dgm:else name="Name58">
                          <dgm:alg type="tx">
                            <dgm:param type="txAnchorVert" val="t"/>
                            <dgm:param type="parTxLTRAlign" val="l"/>
                            <dgm:param type="parTxRTLAlign" val="l"/>
                          </dgm:alg>
                        </dgm:else>
                      </dgm:choose>
                    </dgm:if>
                    <dgm:else name="Name59">
                      <dgm:choose name="Name60">
                        <dgm:if name="Name61" axis="root des" ptType="all node" func="maxDepth" op="gt" val="1">
                          <dgm:alg type="tx">
                            <dgm:param type="txAnchorVert" val="b"/>
                            <dgm:param type="txAnchorVertCh" val="b"/>
                            <dgm:param type="parTxLTRAlign" val="l"/>
                            <dgm:param type="parTxRTLAlign" val="r"/>
                          </dgm:alg>
                        </dgm:if>
                        <dgm:else name="Name6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63">
                    <dgm:if name="Name64" func="var" arg="dir" op="equ" val="norm">
                      <dgm:constrLst>
                        <dgm:constr type="rMarg"/>
                        <dgm:constr type="tMarg"/>
                        <dgm:constr type="bMarg"/>
                      </dgm:constrLst>
                    </dgm:if>
                    <dgm:else name="Name65">
                      <dgm:constrLst>
                        <dgm:constr type="lMarg"/>
                        <dgm:constr type="tMarg"/>
                        <dgm:constr type="bMarg"/>
                      </dgm:constrLst>
                    </dgm:else>
                  </dgm:choose>
                  <dgm:ruleLst>
                    <dgm:rule type="primFontSz" val="5" fact="NaN" max="NaN"/>
                  </dgm:ruleLst>
                </dgm:layoutNode>
              </dgm:forEach>
              <dgm:forEach name="Name66" axis="ch" ptType="node" st="3" cnt="1">
                <dgm:layoutNode name="bullet3c" styleLbl="node1">
                  <dgm:alg type="sp"/>
                  <dgm:shape xmlns:r="http://schemas.openxmlformats.org/officeDocument/2006/relationships" type="ellipse" r:blip="">
                    <dgm:adjLst/>
                  </dgm:shape>
                  <dgm:presOf/>
                  <dgm:constrLst/>
                  <dgm:ruleLst/>
                </dgm:layoutNode>
                <dgm:layoutNode name="textBox3c" styleLbl="revTx">
                  <dgm:varLst>
                    <dgm:bulletEnabled val="1"/>
                  </dgm:varLst>
                  <dgm:choose name="Name67">
                    <dgm:if name="Name68" func="var" arg="dir" op="equ" val="norm">
                      <dgm:choose name="Name69">
                        <dgm:if name="Name70" axis="root des" ptType="all node" func="maxDepth" op="gt" val="1">
                          <dgm:alg type="tx">
                            <dgm:param type="txAnchorVert" val="t"/>
                            <dgm:param type="parTxLTRAlign" val="l"/>
                            <dgm:param type="parTxRTLAlign" val="r"/>
                          </dgm:alg>
                        </dgm:if>
                        <dgm:else name="Name71">
                          <dgm:alg type="tx">
                            <dgm:param type="txAnchorVert" val="t"/>
                            <dgm:param type="parTxLTRAlign" val="l"/>
                            <dgm:param type="parTxRTLAlign" val="l"/>
                          </dgm:alg>
                        </dgm:else>
                      </dgm:choose>
                    </dgm:if>
                    <dgm:else name="Name72">
                      <dgm:choose name="Name73">
                        <dgm:if name="Name74" axis="root des" ptType="all node" func="maxDepth" op="gt" val="1">
                          <dgm:alg type="tx">
                            <dgm:param type="txAnchorVert" val="b"/>
                            <dgm:param type="txAnchorVertCh" val="b"/>
                            <dgm:param type="parTxLTRAlign" val="l"/>
                            <dgm:param type="parTxRTLAlign" val="r"/>
                          </dgm:alg>
                        </dgm:if>
                        <dgm:else name="Name75">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76">
                    <dgm:if name="Name77" func="var" arg="dir" op="equ" val="norm">
                      <dgm:constrLst>
                        <dgm:constr type="rMarg"/>
                        <dgm:constr type="tMarg"/>
                        <dgm:constr type="bMarg"/>
                      </dgm:constrLst>
                    </dgm:if>
                    <dgm:else name="Name78">
                      <dgm:constrLst>
                        <dgm:constr type="lMarg"/>
                        <dgm:constr type="tMarg"/>
                        <dgm:constr type="bMarg"/>
                      </dgm:constrLst>
                    </dgm:else>
                  </dgm:choose>
                  <dgm:ruleLst>
                    <dgm:rule type="primFontSz" val="5" fact="NaN" max="NaN"/>
                  </dgm:ruleLst>
                </dgm:layoutNode>
              </dgm:forEach>
            </dgm:layoutNode>
          </dgm:if>
          <dgm:if name="Name79" axis="ch" ptType="node" func="cnt" op="equ" val="4">
            <dgm:layoutNode name="arrowDiagram4">
              <dgm:alg type="composite">
                <dgm:param type="vertAlign" val="none"/>
                <dgm:param type="horzAlign" val="none"/>
              </dgm:alg>
              <dgm:shape xmlns:r="http://schemas.openxmlformats.org/officeDocument/2006/relationships" r:blip="">
                <dgm:adjLst/>
              </dgm:shape>
              <dgm:presOf/>
              <dgm:choose name="Name80">
                <dgm:if name="Name81" func="var" arg="dir" op="equ" val="norm">
                  <dgm:constrLst>
                    <dgm:constr type="ctrX" for="ch" forName="bullet4a" refType="w" fact="0.11"/>
                    <dgm:constr type="ctrY" for="ch" forName="bullet4a" refType="h" fact="0.762"/>
                    <dgm:constr type="w" for="ch" forName="bullet4a" refType="w" fact="0.023"/>
                    <dgm:constr type="h" for="ch" forName="bullet4a" refType="w" refFor="ch" refForName="bullet4a"/>
                    <dgm:constr type="l" for="ch" forName="textBox4a" refType="ctrX" refFor="ch" refForName="bullet4a"/>
                    <dgm:constr type="t" for="ch" forName="textBox4a" refType="ctrY" refFor="ch" refForName="bullet4a"/>
                    <dgm:constr type="w" for="ch" forName="textBox4a" refType="w" fact="0.171"/>
                    <dgm:constr type="h" for="ch" forName="textBox4a" refType="h" fact="0.238"/>
                    <dgm:constr type="userA" refType="h" refFor="ch" refForName="bullet4a" fact="0.53"/>
                    <dgm:constr type="lMarg" for="ch" forName="textBox4a" refType="userA" fact="2.834"/>
                    <dgm:constr type="ctrX" for="ch" forName="bullet4b" refType="w" fact="0.281"/>
                    <dgm:constr type="ctrY" for="ch" forName="bullet4b" refType="h" fact="0.543"/>
                    <dgm:constr type="w" for="ch" forName="bullet4b" refType="w" fact="0.04"/>
                    <dgm:constr type="h" for="ch" forName="bullet4b" refType="w" refFor="ch" refForName="bullet4b"/>
                    <dgm:constr type="l" for="ch" forName="textBox4b" refType="ctrX" refFor="ch" refForName="bullet4b"/>
                    <dgm:constr type="t" for="ch" forName="textBox4b" refType="ctrY" refFor="ch" refForName="bullet4b"/>
                    <dgm:constr type="w" for="ch" forName="textBox4b" refType="w" fact="0.21"/>
                    <dgm:constr type="h" for="ch" forName="textBox4b" refType="h" fact="0.457"/>
                    <dgm:constr type="userB" refType="h" refFor="ch" refForName="bullet4b" fact="0.53"/>
                    <dgm:constr type="lMarg" for="ch" forName="textBox4b" refType="userB" fact="2.834"/>
                    <dgm:constr type="ctrX" for="ch" forName="bullet4c" refType="w" fact="0.495"/>
                    <dgm:constr type="ctrY" for="ch" forName="bullet4c" refType="h" fact="0.382"/>
                    <dgm:constr type="w" for="ch" forName="bullet4c" refType="w" fact="0.053"/>
                    <dgm:constr type="h" for="ch" forName="bullet4c" refType="w" refFor="ch" refForName="bullet4c"/>
                    <dgm:constr type="l" for="ch" forName="textBox4c" refType="ctrX" refFor="ch" refForName="bullet4c"/>
                    <dgm:constr type="t" for="ch" forName="textBox4c" refType="ctrY" refFor="ch" refForName="bullet4c"/>
                    <dgm:constr type="w" for="ch" forName="textBox4c" refType="w" fact="0.21"/>
                    <dgm:constr type="h" for="ch" forName="textBox4c" refType="h" fact="0.618"/>
                    <dgm:constr type="userC" refType="h" refFor="ch" refForName="bullet4c" fact="0.53"/>
                    <dgm:constr type="lMarg" for="ch" forName="textBox4c" refType="userC" fact="2.834"/>
                    <dgm:constr type="ctrX" for="ch" forName="bullet4d" refType="w" fact="0.73"/>
                    <dgm:constr type="ctrY" for="ch" forName="bullet4d" refType="h" fact="0.283"/>
                    <dgm:constr type="w" for="ch" forName="bullet4d" refType="w" fact="0.071"/>
                    <dgm:constr type="h" for="ch" forName="bullet4d" refType="w" refFor="ch" refForName="bullet4d"/>
                    <dgm:constr type="l" for="ch" forName="textBox4d" refType="ctrX" refFor="ch" refForName="bullet4d"/>
                    <dgm:constr type="t" for="ch" forName="textBox4d" refType="ctrY" refFor="ch" refForName="bullet4d"/>
                    <dgm:constr type="w" for="ch" forName="textBox4d" refType="w" fact="0.21"/>
                    <dgm:constr type="h" for="ch" forName="textBox4d" refType="h" fact="0.717"/>
                    <dgm:constr type="userD" refType="h" refFor="ch" refForName="bullet4d" fact="0.53"/>
                    <dgm:constr type="lMarg" for="ch" forName="textBox4d" refType="userD" fact="2.834"/>
                    <dgm:constr type="primFontSz" for="ch" ptType="node" op="equ" val="65"/>
                  </dgm:constrLst>
                </dgm:if>
                <dgm:else name="Name82">
                  <dgm:constrLst>
                    <dgm:constr type="ctrX" for="ch" forName="bullet4a" refType="w" fact="0.11"/>
                    <dgm:constr type="ctrY" for="ch" forName="bullet4a" refType="h" fact="0.762"/>
                    <dgm:constr type="w" for="ch" forName="bullet4a" refType="w" fact="0.023"/>
                    <dgm:constr type="h" for="ch" forName="bullet4a" refType="w" refFor="ch" refForName="bullet4a"/>
                    <dgm:constr type="r" for="ch" forName="textBox4a" refType="ctrX" refFor="ch" refForName="bullet4a"/>
                    <dgm:constr type="b" for="ch" forName="textBox4a" refType="ctrY" refFor="ch" refForName="bullet4a"/>
                    <dgm:constr type="w" for="ch" forName="textBox4a" refType="w" fact="0.11"/>
                    <dgm:constr type="h" for="ch" forName="textBox4a" refType="h" fact="0.762"/>
                    <dgm:constr type="userA" refType="h" refFor="ch" refForName="bullet4a" fact="0.53"/>
                    <dgm:constr type="rMarg" for="ch" forName="textBox4a" refType="userA" fact="2.834"/>
                    <dgm:constr type="ctrX" for="ch" forName="bullet4b" refType="w" fact="0.281"/>
                    <dgm:constr type="ctrY" for="ch" forName="bullet4b" refType="h" fact="0.543"/>
                    <dgm:constr type="w" for="ch" forName="bullet4b" refType="w" fact="0.04"/>
                    <dgm:constr type="h" for="ch" forName="bullet4b" refType="w" refFor="ch" refForName="bullet4b"/>
                    <dgm:constr type="r" for="ch" forName="textBox4b" refType="ctrX" refFor="ch" refForName="bullet4b"/>
                    <dgm:constr type="b" for="ch" forName="textBox4b" refType="ctrY" refFor="ch" refForName="bullet4b"/>
                    <dgm:constr type="w" for="ch" forName="textBox4b" refType="w" fact="0.171"/>
                    <dgm:constr type="h" for="ch" forName="textBox4b" refType="h" fact="0.543"/>
                    <dgm:constr type="userB" refType="h" refFor="ch" refForName="bullet4b" fact="0.53"/>
                    <dgm:constr type="rMarg" for="ch" forName="textBox4b" refType="userB" fact="2.834"/>
                    <dgm:constr type="ctrX" for="ch" forName="bullet4c" refType="w" fact="0.495"/>
                    <dgm:constr type="ctrY" for="ch" forName="bullet4c" refType="h" fact="0.382"/>
                    <dgm:constr type="w" for="ch" forName="bullet4c" refType="w" fact="0.053"/>
                    <dgm:constr type="h" for="ch" forName="bullet4c" refType="w" refFor="ch" refForName="bullet4c"/>
                    <dgm:constr type="r" for="ch" forName="textBox4c" refType="ctrX" refFor="ch" refForName="bullet4c"/>
                    <dgm:constr type="b" for="ch" forName="textBox4c" refType="ctrY" refFor="ch" refForName="bullet4c"/>
                    <dgm:constr type="w" for="ch" forName="textBox4c" refType="w" fact="0.21"/>
                    <dgm:constr type="h" for="ch" forName="textBox4c" refType="h" fact="0.382"/>
                    <dgm:constr type="userC" refType="h" refFor="ch" refForName="bullet4c" fact="0.53"/>
                    <dgm:constr type="rMarg" for="ch" forName="textBox4c" refType="userC" fact="2.834"/>
                    <dgm:constr type="ctrX" for="ch" forName="bullet4d" refType="w" fact="0.73"/>
                    <dgm:constr type="ctrY" for="ch" forName="bullet4d" refType="h" fact="0.283"/>
                    <dgm:constr type="w" for="ch" forName="bullet4d" refType="w" fact="0.071"/>
                    <dgm:constr type="h" for="ch" forName="bullet4d" refType="w" refFor="ch" refForName="bullet4d"/>
                    <dgm:constr type="r" for="ch" forName="textBox4d" refType="ctrX" refFor="ch" refForName="bullet4d"/>
                    <dgm:constr type="b" for="ch" forName="textBox4d" refType="ctrY" refFor="ch" refForName="bullet4d"/>
                    <dgm:constr type="w" for="ch" forName="textBox4d" refType="w" fact="0.21"/>
                    <dgm:constr type="h" for="ch" forName="textBox4d" refType="h" fact="0.283"/>
                    <dgm:constr type="userD" refType="h" refFor="ch" refForName="bullet4d" fact="0.53"/>
                    <dgm:constr type="rMarg" for="ch" forName="textBox4d" refType="userD" fact="2.834"/>
                    <dgm:constr type="primFontSz" for="ch" ptType="node" op="equ" val="65"/>
                  </dgm:constrLst>
                </dgm:else>
              </dgm:choose>
              <dgm:ruleLst/>
              <dgm:forEach name="Name83" axis="ch" ptType="node" cnt="1">
                <dgm:layoutNode name="bullet4a" styleLbl="node1">
                  <dgm:alg type="sp"/>
                  <dgm:shape xmlns:r="http://schemas.openxmlformats.org/officeDocument/2006/relationships" type="ellipse" r:blip="">
                    <dgm:adjLst/>
                  </dgm:shape>
                  <dgm:presOf/>
                  <dgm:constrLst/>
                  <dgm:ruleLst/>
                </dgm:layoutNode>
                <dgm:layoutNode name="textBox4a" styleLbl="revTx">
                  <dgm:varLst>
                    <dgm:bulletEnabled val="1"/>
                  </dgm:varLst>
                  <dgm:choose name="Name84">
                    <dgm:if name="Name85" func="var" arg="dir" op="equ" val="norm">
                      <dgm:choose name="Name86">
                        <dgm:if name="Name87" axis="root des" ptType="all node" func="maxDepth" op="gt" val="1">
                          <dgm:alg type="tx">
                            <dgm:param type="txAnchorVert" val="t"/>
                            <dgm:param type="parTxLTRAlign" val="l"/>
                            <dgm:param type="parTxRTLAlign" val="r"/>
                          </dgm:alg>
                        </dgm:if>
                        <dgm:else name="Name88">
                          <dgm:alg type="tx">
                            <dgm:param type="txAnchorVert" val="t"/>
                            <dgm:param type="parTxLTRAlign" val="l"/>
                            <dgm:param type="parTxRTLAlign" val="l"/>
                          </dgm:alg>
                        </dgm:else>
                      </dgm:choose>
                    </dgm:if>
                    <dgm:else name="Name89">
                      <dgm:choose name="Name90">
                        <dgm:if name="Name91" axis="root des" ptType="all node" func="maxDepth" op="gt" val="1">
                          <dgm:alg type="tx">
                            <dgm:param type="txAnchorVert" val="b"/>
                            <dgm:param type="txAnchorVertCh" val="b"/>
                            <dgm:param type="parTxLTRAlign" val="l"/>
                            <dgm:param type="parTxRTLAlign" val="r"/>
                          </dgm:alg>
                        </dgm:if>
                        <dgm:else name="Name9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93">
                    <dgm:if name="Name94" func="var" arg="dir" op="equ" val="norm">
                      <dgm:constrLst>
                        <dgm:constr type="rMarg"/>
                        <dgm:constr type="tMarg"/>
                        <dgm:constr type="bMarg"/>
                      </dgm:constrLst>
                    </dgm:if>
                    <dgm:else name="Name95">
                      <dgm:constrLst>
                        <dgm:constr type="lMarg"/>
                        <dgm:constr type="tMarg"/>
                        <dgm:constr type="bMarg"/>
                      </dgm:constrLst>
                    </dgm:else>
                  </dgm:choose>
                  <dgm:ruleLst>
                    <dgm:rule type="primFontSz" val="5" fact="NaN" max="NaN"/>
                  </dgm:ruleLst>
                </dgm:layoutNode>
              </dgm:forEach>
              <dgm:forEach name="Name96" axis="ch" ptType="node" st="2" cnt="1">
                <dgm:layoutNode name="bullet4b" styleLbl="node1">
                  <dgm:alg type="sp"/>
                  <dgm:shape xmlns:r="http://schemas.openxmlformats.org/officeDocument/2006/relationships" type="ellipse" r:blip="">
                    <dgm:adjLst/>
                  </dgm:shape>
                  <dgm:presOf/>
                  <dgm:constrLst/>
                  <dgm:ruleLst/>
                </dgm:layoutNode>
                <dgm:layoutNode name="textBox4b" styleLbl="revTx">
                  <dgm:varLst>
                    <dgm:bulletEnabled val="1"/>
                  </dgm:varLst>
                  <dgm:choose name="Name97">
                    <dgm:if name="Name98" func="var" arg="dir" op="equ" val="norm">
                      <dgm:choose name="Name99">
                        <dgm:if name="Name100" axis="root des" ptType="all node" func="maxDepth" op="gt" val="1">
                          <dgm:alg type="tx">
                            <dgm:param type="txAnchorVert" val="t"/>
                            <dgm:param type="parTxLTRAlign" val="l"/>
                            <dgm:param type="parTxRTLAlign" val="r"/>
                          </dgm:alg>
                        </dgm:if>
                        <dgm:else name="Name101">
                          <dgm:alg type="tx">
                            <dgm:param type="txAnchorVert" val="t"/>
                            <dgm:param type="parTxLTRAlign" val="l"/>
                            <dgm:param type="parTxRTLAlign" val="l"/>
                          </dgm:alg>
                        </dgm:else>
                      </dgm:choose>
                    </dgm:if>
                    <dgm:else name="Name102">
                      <dgm:choose name="Name103">
                        <dgm:if name="Name104" axis="root des" ptType="all node" func="maxDepth" op="gt" val="1">
                          <dgm:alg type="tx">
                            <dgm:param type="txAnchorVert" val="b"/>
                            <dgm:param type="txAnchorVertCh" val="b"/>
                            <dgm:param type="parTxLTRAlign" val="l"/>
                            <dgm:param type="parTxRTLAlign" val="r"/>
                          </dgm:alg>
                        </dgm:if>
                        <dgm:else name="Name105">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06">
                    <dgm:if name="Name107" func="var" arg="dir" op="equ" val="norm">
                      <dgm:constrLst>
                        <dgm:constr type="rMarg"/>
                        <dgm:constr type="tMarg"/>
                        <dgm:constr type="bMarg"/>
                      </dgm:constrLst>
                    </dgm:if>
                    <dgm:else name="Name108">
                      <dgm:constrLst>
                        <dgm:constr type="lMarg"/>
                        <dgm:constr type="tMarg"/>
                        <dgm:constr type="bMarg"/>
                      </dgm:constrLst>
                    </dgm:else>
                  </dgm:choose>
                  <dgm:ruleLst>
                    <dgm:rule type="primFontSz" val="5" fact="NaN" max="NaN"/>
                  </dgm:ruleLst>
                </dgm:layoutNode>
              </dgm:forEach>
              <dgm:forEach name="Name109" axis="ch" ptType="node" st="3" cnt="1">
                <dgm:layoutNode name="bullet4c" styleLbl="node1">
                  <dgm:alg type="sp"/>
                  <dgm:shape xmlns:r="http://schemas.openxmlformats.org/officeDocument/2006/relationships" type="ellipse" r:blip="">
                    <dgm:adjLst/>
                  </dgm:shape>
                  <dgm:presOf/>
                  <dgm:constrLst/>
                  <dgm:ruleLst/>
                </dgm:layoutNode>
                <dgm:layoutNode name="textBox4c" styleLbl="revTx">
                  <dgm:varLst>
                    <dgm:bulletEnabled val="1"/>
                  </dgm:varLst>
                  <dgm:choose name="Name110">
                    <dgm:if name="Name111" func="var" arg="dir" op="equ" val="norm">
                      <dgm:choose name="Name112">
                        <dgm:if name="Name113" axis="root des" ptType="all node" func="maxDepth" op="gt" val="1">
                          <dgm:alg type="tx">
                            <dgm:param type="txAnchorVert" val="t"/>
                            <dgm:param type="parTxLTRAlign" val="l"/>
                            <dgm:param type="parTxRTLAlign" val="r"/>
                          </dgm:alg>
                        </dgm:if>
                        <dgm:else name="Name114">
                          <dgm:alg type="tx">
                            <dgm:param type="txAnchorVert" val="t"/>
                            <dgm:param type="parTxLTRAlign" val="l"/>
                            <dgm:param type="parTxRTLAlign" val="l"/>
                          </dgm:alg>
                        </dgm:else>
                      </dgm:choose>
                    </dgm:if>
                    <dgm:else name="Name115">
                      <dgm:choose name="Name116">
                        <dgm:if name="Name117" axis="root des" ptType="all node" func="maxDepth" op="gt" val="1">
                          <dgm:alg type="tx">
                            <dgm:param type="txAnchorVert" val="b"/>
                            <dgm:param type="txAnchorVertCh" val="b"/>
                            <dgm:param type="parTxLTRAlign" val="l"/>
                            <dgm:param type="parTxRTLAlign" val="r"/>
                          </dgm:alg>
                        </dgm:if>
                        <dgm:else name="Name118">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19">
                    <dgm:if name="Name120" func="var" arg="dir" op="equ" val="norm">
                      <dgm:constrLst>
                        <dgm:constr type="rMarg"/>
                        <dgm:constr type="tMarg"/>
                        <dgm:constr type="bMarg"/>
                      </dgm:constrLst>
                    </dgm:if>
                    <dgm:else name="Name121">
                      <dgm:constrLst>
                        <dgm:constr type="lMarg"/>
                        <dgm:constr type="tMarg"/>
                        <dgm:constr type="bMarg"/>
                      </dgm:constrLst>
                    </dgm:else>
                  </dgm:choose>
                  <dgm:ruleLst>
                    <dgm:rule type="primFontSz" val="5" fact="NaN" max="NaN"/>
                  </dgm:ruleLst>
                </dgm:layoutNode>
              </dgm:forEach>
              <dgm:forEach name="Name122" axis="ch" ptType="node" st="4" cnt="1">
                <dgm:layoutNode name="bullet4d" styleLbl="node1">
                  <dgm:alg type="sp"/>
                  <dgm:shape xmlns:r="http://schemas.openxmlformats.org/officeDocument/2006/relationships" type="ellipse" r:blip="">
                    <dgm:adjLst/>
                  </dgm:shape>
                  <dgm:presOf/>
                  <dgm:constrLst/>
                  <dgm:ruleLst/>
                </dgm:layoutNode>
                <dgm:layoutNode name="textBox4d" styleLbl="revTx">
                  <dgm:varLst>
                    <dgm:bulletEnabled val="1"/>
                  </dgm:varLst>
                  <dgm:choose name="Name123">
                    <dgm:if name="Name124" func="var" arg="dir" op="equ" val="norm">
                      <dgm:choose name="Name125">
                        <dgm:if name="Name126" axis="root des" ptType="all node" func="maxDepth" op="gt" val="1">
                          <dgm:alg type="tx">
                            <dgm:param type="txAnchorVert" val="t"/>
                            <dgm:param type="parTxLTRAlign" val="l"/>
                            <dgm:param type="parTxRTLAlign" val="r"/>
                          </dgm:alg>
                        </dgm:if>
                        <dgm:else name="Name127">
                          <dgm:alg type="tx">
                            <dgm:param type="txAnchorVert" val="t"/>
                            <dgm:param type="parTxLTRAlign" val="l"/>
                            <dgm:param type="parTxRTLAlign" val="l"/>
                          </dgm:alg>
                        </dgm:else>
                      </dgm:choose>
                    </dgm:if>
                    <dgm:else name="Name128">
                      <dgm:choose name="Name129">
                        <dgm:if name="Name130" axis="root des" ptType="all node" func="maxDepth" op="gt" val="1">
                          <dgm:alg type="tx">
                            <dgm:param type="txAnchorVert" val="b"/>
                            <dgm:param type="txAnchorVertCh" val="b"/>
                            <dgm:param type="parTxLTRAlign" val="l"/>
                            <dgm:param type="parTxRTLAlign" val="r"/>
                          </dgm:alg>
                        </dgm:if>
                        <dgm:else name="Name131">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32">
                    <dgm:if name="Name133" func="var" arg="dir" op="equ" val="norm">
                      <dgm:constrLst>
                        <dgm:constr type="rMarg"/>
                        <dgm:constr type="tMarg"/>
                        <dgm:constr type="bMarg"/>
                      </dgm:constrLst>
                    </dgm:if>
                    <dgm:else name="Name134">
                      <dgm:constrLst>
                        <dgm:constr type="lMarg"/>
                        <dgm:constr type="tMarg"/>
                        <dgm:constr type="bMarg"/>
                      </dgm:constrLst>
                    </dgm:else>
                  </dgm:choose>
                  <dgm:ruleLst>
                    <dgm:rule type="primFontSz" val="5" fact="NaN" max="NaN"/>
                  </dgm:ruleLst>
                </dgm:layoutNode>
              </dgm:forEach>
            </dgm:layoutNode>
          </dgm:if>
          <dgm:else name="Name135">
            <dgm:layoutNode name="arrowDiagram5">
              <dgm:alg type="composite">
                <dgm:param type="vertAlign" val="none"/>
                <dgm:param type="horzAlign" val="none"/>
              </dgm:alg>
              <dgm:shape xmlns:r="http://schemas.openxmlformats.org/officeDocument/2006/relationships" r:blip="">
                <dgm:adjLst/>
              </dgm:shape>
              <dgm:presOf/>
              <dgm:choose name="Name136">
                <dgm:if name="Name137" func="var" arg="dir" op="equ" val="norm">
                  <dgm:constrLst>
                    <dgm:constr type="ctrX" for="ch" forName="bullet5a" refType="w" fact="0.11"/>
                    <dgm:constr type="ctrY" for="ch" forName="bullet5a" refType="h" fact="0.762"/>
                    <dgm:constr type="w" for="ch" forName="bullet5a" refType="w" fact="0.023"/>
                    <dgm:constr type="h" for="ch" forName="bullet5a" refType="w" refFor="ch" refForName="bullet5a"/>
                    <dgm:constr type="l" for="ch" forName="textBox5a" refType="ctrX" refFor="ch" refForName="bullet5a"/>
                    <dgm:constr type="t" for="ch" forName="textBox5a" refType="ctrY" refFor="ch" refForName="bullet5a"/>
                    <dgm:constr type="w" for="ch" forName="textBox5a" refType="w" fact="0.131"/>
                    <dgm:constr type="h" for="ch" forName="textBox5a" refType="h" fact="0.238"/>
                    <dgm:constr type="userA" refType="h" refFor="ch" refForName="bullet5a" fact="0.53"/>
                    <dgm:constr type="lMarg" for="ch" forName="textBox5a" refType="userA" fact="2.834"/>
                    <dgm:constr type="ctrX" for="ch" forName="bullet5b" refType="w" fact="0.241"/>
                    <dgm:constr type="ctrY" for="ch" forName="bullet5b" refType="h" fact="0.581"/>
                    <dgm:constr type="w" for="ch" forName="bullet5b" refType="w" fact="0.036"/>
                    <dgm:constr type="h" for="ch" forName="bullet5b" refType="w" refFor="ch" refForName="bullet5b"/>
                    <dgm:constr type="l" for="ch" forName="textBox5b" refType="ctrX" refFor="ch" refForName="bullet5b"/>
                    <dgm:constr type="t" for="ch" forName="textBox5b" refType="ctrY" refFor="ch" refForName="bullet5b"/>
                    <dgm:constr type="w" for="ch" forName="textBox5b" refType="w" fact="0.166"/>
                    <dgm:constr type="h" for="ch" forName="textBox5b" refType="h" fact="0.419"/>
                    <dgm:constr type="userB" refType="h" refFor="ch" refForName="bullet5b" fact="0.53"/>
                    <dgm:constr type="lMarg" for="ch" forName="textBox5b" refType="userB" fact="2.834"/>
                    <dgm:constr type="ctrX" for="ch" forName="bullet5c" refType="w" fact="0.407"/>
                    <dgm:constr type="ctrY" for="ch" forName="bullet5c" refType="h" fact="0.438"/>
                    <dgm:constr type="w" for="ch" forName="bullet5c" refType="w" fact="0.048"/>
                    <dgm:constr type="h" for="ch" forName="bullet5c" refType="w" refFor="ch" refForName="bullet5c"/>
                    <dgm:constr type="l" for="ch" forName="textBox5c" refType="ctrX" refFor="ch" refForName="bullet5c"/>
                    <dgm:constr type="t" for="ch" forName="textBox5c" refType="ctrY" refFor="ch" refForName="bullet5c"/>
                    <dgm:constr type="w" for="ch" forName="textBox5c" refType="w" fact="0.193"/>
                    <dgm:constr type="h" for="ch" forName="textBox5c" refType="h" fact="0.562"/>
                    <dgm:constr type="userC" refType="h" refFor="ch" refForName="bullet5c" fact="0.53"/>
                    <dgm:constr type="lMarg" for="ch" forName="textBox5c" refType="userC" fact="2.834"/>
                    <dgm:constr type="ctrX" for="ch" forName="bullet5d" refType="w" fact="0.6"/>
                    <dgm:constr type="ctrY" for="ch" forName="bullet5d" refType="h" fact="0.33"/>
                    <dgm:constr type="w" for="ch" forName="bullet5d" refType="w" fact="0.062"/>
                    <dgm:constr type="h" for="ch" forName="bullet5d" refType="w" refFor="ch" refForName="bullet5d"/>
                    <dgm:constr type="l" for="ch" forName="textBox5d" refType="ctrX" refFor="ch" refForName="bullet5d"/>
                    <dgm:constr type="t" for="ch" forName="textBox5d" refType="ctrY" refFor="ch" refForName="bullet5d"/>
                    <dgm:constr type="w" for="ch" forName="textBox5d" refType="w" fact="0.2"/>
                    <dgm:constr type="h" for="ch" forName="textBox5d" refType="h" fact="0.67"/>
                    <dgm:constr type="userD" refType="h" refFor="ch" refForName="bullet5d" fact="0.53"/>
                    <dgm:constr type="lMarg" for="ch" forName="textBox5d" refType="userD" fact="2.834"/>
                    <dgm:constr type="ctrX" for="ch" forName="bullet5e" refType="w" fact="0.8"/>
                    <dgm:constr type="ctrY" for="ch" forName="bullet5e" refType="h" fact="0.264"/>
                    <dgm:constr type="w" for="ch" forName="bullet5e" refType="w" fact="0.079"/>
                    <dgm:constr type="h" for="ch" forName="bullet5e" refType="w" refFor="ch" refForName="bullet5e"/>
                    <dgm:constr type="l" for="ch" forName="textBox5e" refType="ctrX" refFor="ch" refForName="bullet5e"/>
                    <dgm:constr type="t" for="ch" forName="textBox5e" refType="ctrY" refFor="ch" refForName="bullet5e"/>
                    <dgm:constr type="w" for="ch" forName="textBox5e" refType="w" fact="0.2"/>
                    <dgm:constr type="h" for="ch" forName="textBox5e" refType="h" fact="0.736"/>
                    <dgm:constr type="userE" refType="h" refFor="ch" refForName="bullet5e" fact="0.53"/>
                    <dgm:constr type="lMarg" for="ch" forName="textBox5e" refType="userE" fact="2.834"/>
                    <dgm:constr type="primFontSz" for="ch" ptType="node" op="equ" val="65"/>
                  </dgm:constrLst>
                </dgm:if>
                <dgm:else name="Name138">
                  <dgm:constrLst>
                    <dgm:constr type="ctrX" for="ch" forName="bullet5a" refType="w" fact="0.11"/>
                    <dgm:constr type="ctrY" for="ch" forName="bullet5a" refType="h" fact="0.762"/>
                    <dgm:constr type="w" for="ch" forName="bullet5a" refType="w" fact="0.023"/>
                    <dgm:constr type="h" for="ch" forName="bullet5a" refType="w" refFor="ch" refForName="bullet5a"/>
                    <dgm:constr type="r" for="ch" forName="textBox5a" refType="ctrX" refFor="ch" refForName="bullet5a"/>
                    <dgm:constr type="b" for="ch" forName="textBox5a" refType="ctrY" refFor="ch" refForName="bullet5a"/>
                    <dgm:constr type="w" for="ch" forName="textBox5a" refType="w" fact="0.11"/>
                    <dgm:constr type="h" for="ch" forName="textBox5a" refType="h" fact="0.762"/>
                    <dgm:constr type="userA" refType="h" refFor="ch" refForName="bullet5a" fact="0.53"/>
                    <dgm:constr type="rMarg" for="ch" forName="textBox5a" refType="userA" fact="2.834"/>
                    <dgm:constr type="ctrX" for="ch" forName="bullet5b" refType="w" fact="0.241"/>
                    <dgm:constr type="ctrY" for="ch" forName="bullet5b" refType="h" fact="0.581"/>
                    <dgm:constr type="w" for="ch" forName="bullet5b" refType="w" fact="0.036"/>
                    <dgm:constr type="h" for="ch" forName="bullet5b" refType="w" refFor="ch" refForName="bullet5b"/>
                    <dgm:constr type="r" for="ch" forName="textBox5b" refType="ctrX" refFor="ch" refForName="bullet5b"/>
                    <dgm:constr type="b" for="ch" forName="textBox5b" refType="ctrY" refFor="ch" refForName="bullet5b"/>
                    <dgm:constr type="w" for="ch" forName="textBox5b" refType="w" fact="0.131"/>
                    <dgm:constr type="h" for="ch" forName="textBox5b" refType="h" fact="0.581"/>
                    <dgm:constr type="userB" refType="h" refFor="ch" refForName="bullet5b" fact="0.53"/>
                    <dgm:constr type="rMarg" for="ch" forName="textBox5b" refType="userB" fact="2.834"/>
                    <dgm:constr type="ctrX" for="ch" forName="bullet5c" refType="w" fact="0.407"/>
                    <dgm:constr type="ctrY" for="ch" forName="bullet5c" refType="h" fact="0.438"/>
                    <dgm:constr type="w" for="ch" forName="bullet5c" refType="w" fact="0.048"/>
                    <dgm:constr type="h" for="ch" forName="bullet5c" refType="w" refFor="ch" refForName="bullet5c"/>
                    <dgm:constr type="r" for="ch" forName="textBox5c" refType="ctrX" refFor="ch" refForName="bullet5c"/>
                    <dgm:constr type="b" for="ch" forName="textBox5c" refType="ctrY" refFor="ch" refForName="bullet5c"/>
                    <dgm:constr type="w" for="ch" forName="textBox5c" refType="w" fact="0.166"/>
                    <dgm:constr type="h" for="ch" forName="textBox5c" refType="h" fact="0.438"/>
                    <dgm:constr type="userC" refType="h" refFor="ch" refForName="bullet5c" fact="0.53"/>
                    <dgm:constr type="rMarg" for="ch" forName="textBox5c" refType="userC" fact="2.834"/>
                    <dgm:constr type="ctrX" for="ch" forName="bullet5d" refType="w" fact="0.6"/>
                    <dgm:constr type="ctrY" for="ch" forName="bullet5d" refType="h" fact="0.33"/>
                    <dgm:constr type="w" for="ch" forName="bullet5d" refType="w" fact="0.062"/>
                    <dgm:constr type="h" for="ch" forName="bullet5d" refType="w" refFor="ch" refForName="bullet5d"/>
                    <dgm:constr type="r" for="ch" forName="textBox5d" refType="ctrX" refFor="ch" refForName="bullet5d"/>
                    <dgm:constr type="b" for="ch" forName="textBox5d" refType="ctrY" refFor="ch" refForName="bullet5d"/>
                    <dgm:constr type="w" for="ch" forName="textBox5d" refType="w" fact="0.193"/>
                    <dgm:constr type="h" for="ch" forName="textBox5d" refType="h" fact="0.33"/>
                    <dgm:constr type="userD" refType="h" refFor="ch" refForName="bullet5d" fact="0.53"/>
                    <dgm:constr type="rMarg" for="ch" forName="textBox5d" refType="userD" fact="2.834"/>
                    <dgm:constr type="ctrX" for="ch" forName="bullet5e" refType="w" fact="0.8"/>
                    <dgm:constr type="ctrY" for="ch" forName="bullet5e" refType="h" fact="0.264"/>
                    <dgm:constr type="w" for="ch" forName="bullet5e" refType="w" fact="0.079"/>
                    <dgm:constr type="h" for="ch" forName="bullet5e" refType="w" refFor="ch" refForName="bullet5e"/>
                    <dgm:constr type="r" for="ch" forName="textBox5e" refType="ctrX" refFor="ch" refForName="bullet5e"/>
                    <dgm:constr type="b" for="ch" forName="textBox5e" refType="ctrY" refFor="ch" refForName="bullet5e"/>
                    <dgm:constr type="w" for="ch" forName="textBox5e" refType="w" fact="0.2"/>
                    <dgm:constr type="h" for="ch" forName="textBox5e" refType="h" fact="0.264"/>
                    <dgm:constr type="userE" refType="h" refFor="ch" refForName="bullet5e" fact="0.53"/>
                    <dgm:constr type="rMarg" for="ch" forName="textBox5e" refType="userE" fact="2.834"/>
                    <dgm:constr type="primFontSz" for="ch" ptType="node" op="equ" val="65"/>
                  </dgm:constrLst>
                </dgm:else>
              </dgm:choose>
              <dgm:ruleLst/>
              <dgm:forEach name="Name139" axis="ch" ptType="node" cnt="1">
                <dgm:layoutNode name="bullet5a" styleLbl="node1">
                  <dgm:alg type="sp"/>
                  <dgm:shape xmlns:r="http://schemas.openxmlformats.org/officeDocument/2006/relationships" type="ellipse" r:blip="">
                    <dgm:adjLst/>
                  </dgm:shape>
                  <dgm:presOf/>
                  <dgm:constrLst/>
                  <dgm:ruleLst/>
                </dgm:layoutNode>
                <dgm:layoutNode name="textBox5a" styleLbl="revTx">
                  <dgm:varLst>
                    <dgm:bulletEnabled val="1"/>
                  </dgm:varLst>
                  <dgm:choose name="Name140">
                    <dgm:if name="Name141" func="var" arg="dir" op="equ" val="norm">
                      <dgm:choose name="Name142">
                        <dgm:if name="Name143" axis="root des" ptType="all node" func="maxDepth" op="gt" val="1">
                          <dgm:alg type="tx">
                            <dgm:param type="txAnchorVert" val="t"/>
                            <dgm:param type="parTxLTRAlign" val="l"/>
                            <dgm:param type="parTxRTLAlign" val="r"/>
                          </dgm:alg>
                        </dgm:if>
                        <dgm:else name="Name144">
                          <dgm:alg type="tx">
                            <dgm:param type="txAnchorVert" val="t"/>
                            <dgm:param type="parTxLTRAlign" val="l"/>
                            <dgm:param type="parTxRTLAlign" val="l"/>
                          </dgm:alg>
                        </dgm:else>
                      </dgm:choose>
                    </dgm:if>
                    <dgm:else name="Name145">
                      <dgm:choose name="Name146">
                        <dgm:if name="Name147" axis="root des" ptType="all node" func="maxDepth" op="gt" val="1">
                          <dgm:alg type="tx">
                            <dgm:param type="txAnchorVert" val="b"/>
                            <dgm:param type="txAnchorVertCh" val="b"/>
                            <dgm:param type="parTxLTRAlign" val="l"/>
                            <dgm:param type="parTxRTLAlign" val="r"/>
                          </dgm:alg>
                        </dgm:if>
                        <dgm:else name="Name148">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49">
                    <dgm:if name="Name150" func="var" arg="dir" op="equ" val="norm">
                      <dgm:constrLst>
                        <dgm:constr type="rMarg"/>
                        <dgm:constr type="tMarg"/>
                        <dgm:constr type="bMarg"/>
                      </dgm:constrLst>
                    </dgm:if>
                    <dgm:else name="Name151">
                      <dgm:constrLst>
                        <dgm:constr type="lMarg"/>
                        <dgm:constr type="tMarg"/>
                        <dgm:constr type="bMarg"/>
                      </dgm:constrLst>
                    </dgm:else>
                  </dgm:choose>
                  <dgm:ruleLst>
                    <dgm:rule type="primFontSz" val="5" fact="NaN" max="NaN"/>
                  </dgm:ruleLst>
                </dgm:layoutNode>
              </dgm:forEach>
              <dgm:forEach name="Name152" axis="ch" ptType="node" st="2" cnt="1">
                <dgm:layoutNode name="bullet5b" styleLbl="node1">
                  <dgm:alg type="sp"/>
                  <dgm:shape xmlns:r="http://schemas.openxmlformats.org/officeDocument/2006/relationships" type="ellipse" r:blip="">
                    <dgm:adjLst/>
                  </dgm:shape>
                  <dgm:presOf/>
                  <dgm:constrLst/>
                  <dgm:ruleLst/>
                </dgm:layoutNode>
                <dgm:layoutNode name="textBox5b" styleLbl="revTx">
                  <dgm:varLst>
                    <dgm:bulletEnabled val="1"/>
                  </dgm:varLst>
                  <dgm:choose name="Name153">
                    <dgm:if name="Name154" func="var" arg="dir" op="equ" val="norm">
                      <dgm:choose name="Name155">
                        <dgm:if name="Name156" axis="root des" ptType="all node" func="maxDepth" op="gt" val="1">
                          <dgm:alg type="tx">
                            <dgm:param type="txAnchorVert" val="t"/>
                            <dgm:param type="parTxLTRAlign" val="l"/>
                            <dgm:param type="parTxRTLAlign" val="r"/>
                          </dgm:alg>
                        </dgm:if>
                        <dgm:else name="Name157">
                          <dgm:alg type="tx">
                            <dgm:param type="txAnchorVert" val="t"/>
                            <dgm:param type="parTxLTRAlign" val="l"/>
                            <dgm:param type="parTxRTLAlign" val="l"/>
                          </dgm:alg>
                        </dgm:else>
                      </dgm:choose>
                    </dgm:if>
                    <dgm:else name="Name158">
                      <dgm:choose name="Name159">
                        <dgm:if name="Name160" axis="root des" ptType="all node" func="maxDepth" op="gt" val="1">
                          <dgm:alg type="tx">
                            <dgm:param type="txAnchorVert" val="b"/>
                            <dgm:param type="txAnchorVertCh" val="b"/>
                            <dgm:param type="parTxLTRAlign" val="l"/>
                            <dgm:param type="parTxRTLAlign" val="r"/>
                          </dgm:alg>
                        </dgm:if>
                        <dgm:else name="Name161">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62">
                    <dgm:if name="Name163" func="var" arg="dir" op="equ" val="norm">
                      <dgm:constrLst>
                        <dgm:constr type="rMarg"/>
                        <dgm:constr type="tMarg"/>
                        <dgm:constr type="bMarg"/>
                      </dgm:constrLst>
                    </dgm:if>
                    <dgm:else name="Name164">
                      <dgm:constrLst>
                        <dgm:constr type="lMarg"/>
                        <dgm:constr type="tMarg"/>
                        <dgm:constr type="bMarg"/>
                      </dgm:constrLst>
                    </dgm:else>
                  </dgm:choose>
                  <dgm:ruleLst>
                    <dgm:rule type="primFontSz" val="5" fact="NaN" max="NaN"/>
                  </dgm:ruleLst>
                </dgm:layoutNode>
              </dgm:forEach>
              <dgm:forEach name="Name165" axis="ch" ptType="node" st="3" cnt="1">
                <dgm:layoutNode name="bullet5c" styleLbl="node1">
                  <dgm:alg type="sp"/>
                  <dgm:shape xmlns:r="http://schemas.openxmlformats.org/officeDocument/2006/relationships" type="ellipse" r:blip="">
                    <dgm:adjLst/>
                  </dgm:shape>
                  <dgm:presOf/>
                  <dgm:constrLst/>
                  <dgm:ruleLst/>
                </dgm:layoutNode>
                <dgm:layoutNode name="textBox5c" styleLbl="revTx">
                  <dgm:varLst>
                    <dgm:bulletEnabled val="1"/>
                  </dgm:varLst>
                  <dgm:choose name="Name166">
                    <dgm:if name="Name167" func="var" arg="dir" op="equ" val="norm">
                      <dgm:choose name="Name168">
                        <dgm:if name="Name169" axis="root des" ptType="all node" func="maxDepth" op="gt" val="1">
                          <dgm:alg type="tx">
                            <dgm:param type="txAnchorVert" val="t"/>
                            <dgm:param type="parTxLTRAlign" val="l"/>
                            <dgm:param type="parTxRTLAlign" val="r"/>
                          </dgm:alg>
                        </dgm:if>
                        <dgm:else name="Name170">
                          <dgm:alg type="tx">
                            <dgm:param type="txAnchorVert" val="t"/>
                            <dgm:param type="parTxLTRAlign" val="l"/>
                            <dgm:param type="parTxRTLAlign" val="l"/>
                          </dgm:alg>
                        </dgm:else>
                      </dgm:choose>
                    </dgm:if>
                    <dgm:else name="Name171">
                      <dgm:choose name="Name172">
                        <dgm:if name="Name173" axis="root des" ptType="all node" func="maxDepth" op="gt" val="1">
                          <dgm:alg type="tx">
                            <dgm:param type="txAnchorVert" val="b"/>
                            <dgm:param type="txAnchorVertCh" val="b"/>
                            <dgm:param type="parTxLTRAlign" val="l"/>
                            <dgm:param type="parTxRTLAlign" val="r"/>
                          </dgm:alg>
                        </dgm:if>
                        <dgm:else name="Name174">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75">
                    <dgm:if name="Name176" func="var" arg="dir" op="equ" val="norm">
                      <dgm:constrLst>
                        <dgm:constr type="rMarg"/>
                        <dgm:constr type="tMarg"/>
                        <dgm:constr type="bMarg"/>
                      </dgm:constrLst>
                    </dgm:if>
                    <dgm:else name="Name177">
                      <dgm:constrLst>
                        <dgm:constr type="lMarg"/>
                        <dgm:constr type="tMarg"/>
                        <dgm:constr type="bMarg"/>
                      </dgm:constrLst>
                    </dgm:else>
                  </dgm:choose>
                  <dgm:ruleLst>
                    <dgm:rule type="primFontSz" val="5" fact="NaN" max="NaN"/>
                  </dgm:ruleLst>
                </dgm:layoutNode>
              </dgm:forEach>
              <dgm:forEach name="Name178" axis="ch" ptType="node" st="4" cnt="1">
                <dgm:layoutNode name="bullet5d" styleLbl="node1">
                  <dgm:alg type="sp"/>
                  <dgm:shape xmlns:r="http://schemas.openxmlformats.org/officeDocument/2006/relationships" type="ellipse" r:blip="">
                    <dgm:adjLst/>
                  </dgm:shape>
                  <dgm:presOf/>
                  <dgm:constrLst/>
                  <dgm:ruleLst/>
                </dgm:layoutNode>
                <dgm:layoutNode name="textBox5d" styleLbl="revTx">
                  <dgm:varLst>
                    <dgm:bulletEnabled val="1"/>
                  </dgm:varLst>
                  <dgm:choose name="Name179">
                    <dgm:if name="Name180" func="var" arg="dir" op="equ" val="norm">
                      <dgm:choose name="Name181">
                        <dgm:if name="Name182" axis="root des" ptType="all node" func="maxDepth" op="gt" val="1">
                          <dgm:alg type="tx">
                            <dgm:param type="txAnchorVert" val="t"/>
                            <dgm:param type="parTxLTRAlign" val="l"/>
                            <dgm:param type="parTxRTLAlign" val="r"/>
                          </dgm:alg>
                        </dgm:if>
                        <dgm:else name="Name183">
                          <dgm:alg type="tx">
                            <dgm:param type="txAnchorVert" val="t"/>
                            <dgm:param type="parTxLTRAlign" val="l"/>
                            <dgm:param type="parTxRTLAlign" val="l"/>
                          </dgm:alg>
                        </dgm:else>
                      </dgm:choose>
                    </dgm:if>
                    <dgm:else name="Name184">
                      <dgm:choose name="Name185">
                        <dgm:if name="Name186" axis="root des" ptType="all node" func="maxDepth" op="gt" val="1">
                          <dgm:alg type="tx">
                            <dgm:param type="txAnchorVert" val="b"/>
                            <dgm:param type="txAnchorVertCh" val="b"/>
                            <dgm:param type="parTxLTRAlign" val="l"/>
                            <dgm:param type="parTxRTLAlign" val="r"/>
                          </dgm:alg>
                        </dgm:if>
                        <dgm:else name="Name187">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88">
                    <dgm:if name="Name189" func="var" arg="dir" op="equ" val="norm">
                      <dgm:constrLst>
                        <dgm:constr type="rMarg"/>
                        <dgm:constr type="tMarg"/>
                        <dgm:constr type="bMarg"/>
                      </dgm:constrLst>
                    </dgm:if>
                    <dgm:else name="Name190">
                      <dgm:constrLst>
                        <dgm:constr type="lMarg"/>
                        <dgm:constr type="tMarg"/>
                        <dgm:constr type="bMarg"/>
                      </dgm:constrLst>
                    </dgm:else>
                  </dgm:choose>
                  <dgm:ruleLst>
                    <dgm:rule type="primFontSz" val="5" fact="NaN" max="NaN"/>
                  </dgm:ruleLst>
                </dgm:layoutNode>
              </dgm:forEach>
              <dgm:forEach name="Name191" axis="ch" ptType="node" st="5" cnt="1">
                <dgm:layoutNode name="bullet5e" styleLbl="node1">
                  <dgm:alg type="sp"/>
                  <dgm:shape xmlns:r="http://schemas.openxmlformats.org/officeDocument/2006/relationships" type="ellipse" r:blip="">
                    <dgm:adjLst/>
                  </dgm:shape>
                  <dgm:presOf/>
                  <dgm:constrLst/>
                  <dgm:ruleLst/>
                </dgm:layoutNode>
                <dgm:layoutNode name="textBox5e" styleLbl="revTx">
                  <dgm:varLst>
                    <dgm:bulletEnabled val="1"/>
                  </dgm:varLst>
                  <dgm:choose name="Name192">
                    <dgm:if name="Name193" func="var" arg="dir" op="equ" val="norm">
                      <dgm:choose name="Name194">
                        <dgm:if name="Name195" axis="root des" ptType="all node" func="maxDepth" op="gt" val="1">
                          <dgm:alg type="tx">
                            <dgm:param type="txAnchorVert" val="t"/>
                            <dgm:param type="parTxLTRAlign" val="l"/>
                            <dgm:param type="parTxRTLAlign" val="r"/>
                          </dgm:alg>
                        </dgm:if>
                        <dgm:else name="Name196">
                          <dgm:alg type="tx">
                            <dgm:param type="txAnchorVert" val="t"/>
                            <dgm:param type="parTxLTRAlign" val="l"/>
                            <dgm:param type="parTxRTLAlign" val="l"/>
                          </dgm:alg>
                        </dgm:else>
                      </dgm:choose>
                    </dgm:if>
                    <dgm:else name="Name197">
                      <dgm:choose name="Name198">
                        <dgm:if name="Name199" axis="root des" ptType="all node" func="maxDepth" op="gt" val="1">
                          <dgm:alg type="tx">
                            <dgm:param type="txAnchorVert" val="b"/>
                            <dgm:param type="txAnchorVertCh" val="b"/>
                            <dgm:param type="parTxLTRAlign" val="l"/>
                            <dgm:param type="parTxRTLAlign" val="r"/>
                          </dgm:alg>
                        </dgm:if>
                        <dgm:else name="Name200">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201">
                    <dgm:if name="Name202" func="var" arg="dir" op="equ" val="norm">
                      <dgm:constrLst>
                        <dgm:constr type="rMarg"/>
                        <dgm:constr type="tMarg"/>
                        <dgm:constr type="bMarg"/>
                      </dgm:constrLst>
                    </dgm:if>
                    <dgm:else name="Name203">
                      <dgm:constrLst>
                        <dgm:constr type="lMarg"/>
                        <dgm:constr type="tMarg"/>
                        <dgm:constr type="bMarg"/>
                      </dgm:constrLst>
                    </dgm:else>
                  </dgm:choose>
                  <dgm:ruleLst>
                    <dgm:rule type="primFontSz" val="5" fact="NaN" max="NaN"/>
                  </dgm:ruleLst>
                </dgm:layoutNode>
              </dgm:forEach>
            </dgm:layoutNode>
          </dgm:else>
        </dgm:choose>
      </dgm:if>
      <dgm:else name="Name204"/>
    </dgm:choose>
  </dgm:layoutNode>
</dgm:layoutDef>
</file>

<file path=ppt/diagrams/layout2.xml><?xml version="1.0" encoding="utf-8"?>
<dgm:layoutDef xmlns:dgm="http://schemas.openxmlformats.org/drawingml/2006/diagram" xmlns:a="http://schemas.openxmlformats.org/drawingml/2006/main" uniqueId="urn:microsoft.com/office/officeart/2005/8/layout/balance1">
  <dgm:title val=""/>
  <dgm:desc val=""/>
  <dgm:catLst>
    <dgm:cat type="relationship" pri="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23">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25" srcId="2" destId="23" srcOrd="0" destOrd="0"/>
      </dgm:cxnLst>
      <dgm:bg/>
      <dgm:whole/>
    </dgm:dataModel>
  </dgm:sampData>
  <dgm:styleData>
    <dgm:dataModel>
      <dgm:ptLst>
        <dgm:pt modelId="0" type="doc"/>
        <dgm:pt modelId="1"/>
        <dgm:pt modelId="11"/>
        <dgm:pt modelId="12"/>
        <dgm:pt modelId="2"/>
        <dgm:pt modelId="21"/>
        <dgm:pt modelId="22"/>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Lst>
      <dgm:bg/>
      <dgm:whole/>
    </dgm:dataModel>
  </dgm:styleData>
  <dgm:clrData>
    <dgm:dataModel>
      <dgm:ptLst>
        <dgm:pt modelId="0" type="doc"/>
        <dgm:pt modelId="1"/>
        <dgm:pt modelId="11"/>
        <dgm:pt modelId="12"/>
        <dgm:pt modelId="13"/>
        <dgm:pt modelId="2"/>
        <dgm:pt modelId="21"/>
        <dgm:pt modelId="22"/>
        <dgm:pt modelId="23"/>
      </dgm:ptLst>
      <dgm:cxnLst>
        <dgm:cxn modelId="4" srcId="0" destId="1" srcOrd="0" destOrd="0"/>
        <dgm:cxn modelId="5" srcId="0" destId="2" srcOrd="1" destOrd="0"/>
        <dgm:cxn modelId="15" srcId="1" destId="11" srcOrd="0" destOrd="0"/>
        <dgm:cxn modelId="16" srcId="1" destId="12" srcOrd="0" destOrd="0"/>
        <dgm:cxn modelId="17" srcId="1" destId="13" srcOrd="0" destOrd="0"/>
        <dgm:cxn modelId="25" srcId="2" destId="21" srcOrd="0" destOrd="0"/>
        <dgm:cxn modelId="26" srcId="2" destId="22" srcOrd="0" destOrd="0"/>
        <dgm:cxn modelId="27" srcId="2" destId="23" srcOrd="0" destOrd="0"/>
      </dgm:cxnLst>
      <dgm:bg/>
      <dgm:whole/>
    </dgm:dataModel>
  </dgm:clrData>
  <dgm:layoutNode name="outerComposite">
    <dgm:varLst>
      <dgm:chMax val="2"/>
      <dgm:animLvl val="lvl"/>
      <dgm:resizeHandles val="exact"/>
    </dgm:varLst>
    <dgm:alg type="composite">
      <dgm:param type="ar" val="1"/>
    </dgm:alg>
    <dgm:shape xmlns:r="http://schemas.openxmlformats.org/officeDocument/2006/relationships" r:blip="">
      <dgm:adjLst/>
    </dgm:shape>
    <dgm:presOf/>
    <dgm:constrLst>
      <dgm:constr type="h" for="ch" forName="parentComposite" refType="h" refFor="ch" refForName="dummyMaxCanvas" op="equ" fact="0.2"/>
      <dgm:constr type="t" for="ch" forName="parentComposite"/>
      <dgm:constr type="h" for="ch" forName="childrenComposite" refType="h" refFor="ch" refForName="dummyMaxCanvas" op="equ" fact="0.8"/>
      <dgm:constr type="t" for="ch" forName="childrenComposite" refType="h" refFor="ch" refForName="dummyMaxCanvas" fact="0.2"/>
    </dgm:constrLst>
    <dgm:ruleLst/>
    <dgm:layoutNode name="dummyMaxCanvas">
      <dgm:alg type="sp"/>
      <dgm:shape xmlns:r="http://schemas.openxmlformats.org/officeDocument/2006/relationships" r:blip="">
        <dgm:adjLst/>
      </dgm:shape>
      <dgm:presOf/>
      <dgm:constrLst/>
      <dgm:ruleLst/>
    </dgm:layoutNode>
    <dgm:layoutNode name="parentComposite">
      <dgm:alg type="composite"/>
      <dgm:shape xmlns:r="http://schemas.openxmlformats.org/officeDocument/2006/relationships" r:blip="">
        <dgm:adjLst/>
      </dgm:shape>
      <dgm:presOf/>
      <dgm:constrLst>
        <dgm:constr type="w" for="ch" forName="parent1" refType="w" fact="0.36"/>
        <dgm:constr type="ctrX" for="ch" forName="parent1" refType="w" fact="0.24"/>
        <dgm:constr type="w" for="ch" forName="parent2" refType="w" fact="0.36"/>
        <dgm:constr type="ctrX" for="ch" forName="parent2" refType="w" fact="0.76"/>
        <dgm:constr type="primFontSz" for="ch" ptType="node" op="equ"/>
      </dgm:constrLst>
      <dgm:ruleLst/>
      <dgm:layoutNode name="parent1" styleLbl="alignAccFollowNode1">
        <dgm:varLst>
          <dgm:chMax val="4"/>
        </dgm:varLst>
        <dgm:alg type="tx"/>
        <dgm:shape xmlns:r="http://schemas.openxmlformats.org/officeDocument/2006/relationships" type="roundRect" r:blip="">
          <dgm:adjLst>
            <dgm:adj idx="1" val="0.1"/>
          </dgm:adjLst>
        </dgm:shape>
        <dgm:presOf axis="ch" ptType="node" cnt="1"/>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parent2" styleLbl="alignAccFollowNode1">
        <dgm:varLst>
          <dgm:chMax val="4"/>
        </dgm:varLst>
        <dgm:alg type="tx"/>
        <dgm:shape xmlns:r="http://schemas.openxmlformats.org/officeDocument/2006/relationships" type="roundRect" r:blip="">
          <dgm:adjLst>
            <dgm:adj idx="1" val="0.1"/>
          </dgm:adjLst>
        </dgm:shape>
        <dgm:presOf axis="ch" ptType="node" st="2" cnt="1"/>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dgm:layoutNode name="childrenComposite">
      <dgm:alg type="composite"/>
      <dgm:shape xmlns:r="http://schemas.openxmlformats.org/officeDocument/2006/relationships" r:blip="">
        <dgm:adjLst/>
      </dgm:shape>
      <dgm:presOf/>
      <dgm:constrLst>
        <dgm:constr type="primFontSz" for="ch" ptType="node" op="equ" val="65"/>
        <dgm:constr type="w" for="ch" forName="fulcrum" refType="w" fact="0.15"/>
        <dgm:constr type="h" for="ch" forName="fulcrum" refType="w" refFor="ch" refForName="fulcrum"/>
        <dgm:constr type="b" for="ch" forName="fulcrum" refType="h"/>
        <dgm:constr type="ctrX" for="ch" forName="fulcrum" refType="w" fact="0.5"/>
        <dgm:constr type="w" for="ch" forName="balance_00" refType="w" fact="0.9"/>
        <dgm:constr type="h" for="ch" forName="balance_00" refType="h" fact="0.076"/>
        <dgm:constr type="b" for="ch" forName="balance_00" refType="h" fact="0.81"/>
        <dgm:constr type="ctrX" for="ch" forName="balance_00" refType="w" fact="0.5"/>
        <dgm:constr type="w" for="ch" forName="balance_01" refType="w"/>
        <dgm:constr type="h" for="ch" forName="balance_01" refType="h" fact="0.157"/>
        <dgm:constr type="b" for="ch" forName="balance_01" refType="h" fact="0.85"/>
        <dgm:constr type="ctrX" for="ch" forName="balance_01" refType="w" fact="0.5"/>
        <dgm:constr type="w" for="ch" forName="balance_02" refType="w"/>
        <dgm:constr type="h" for="ch" forName="balance_02" refType="h" fact="0.157"/>
        <dgm:constr type="b" for="ch" forName="balance_02" refType="h" fact="0.85"/>
        <dgm:constr type="ctrX" for="ch" forName="balance_02" refType="w" fact="0.5"/>
        <dgm:constr type="w" for="ch" forName="balance_03" refType="w"/>
        <dgm:constr type="h" for="ch" forName="balance_03" refType="h" fact="0.157"/>
        <dgm:constr type="b" for="ch" forName="balance_03" refType="h" fact="0.85"/>
        <dgm:constr type="ctrX" for="ch" forName="balance_03" refType="w" fact="0.5"/>
        <dgm:constr type="w" for="ch" forName="balance_04" refType="w"/>
        <dgm:constr type="h" for="ch" forName="balance_04" refType="h" fact="0.157"/>
        <dgm:constr type="b" for="ch" forName="balance_04" refType="h" fact="0.85"/>
        <dgm:constr type="ctrX" for="ch" forName="balance_04" refType="w" fact="0.5"/>
        <dgm:constr type="w" for="ch" forName="balance_10" refType="w"/>
        <dgm:constr type="h" for="ch" forName="balance_10" refType="h" fact="0.157"/>
        <dgm:constr type="b" for="ch" forName="balance_10" refType="h" fact="0.85"/>
        <dgm:constr type="ctrX" for="ch" forName="balance_10" refType="w" fact="0.5"/>
        <dgm:constr type="w" for="ch" forName="balance_11" refType="w" fact="0.9"/>
        <dgm:constr type="h" for="ch" forName="balance_11" refType="h" fact="0.076"/>
        <dgm:constr type="b" for="ch" forName="balance_11" refType="h" fact="0.81"/>
        <dgm:constr type="ctrX" for="ch" forName="balance_11" refType="w" fact="0.5"/>
        <dgm:constr type="w" for="ch" forName="balance_12" refType="w"/>
        <dgm:constr type="h" for="ch" forName="balance_12" refType="h" fact="0.157"/>
        <dgm:constr type="b" for="ch" forName="balance_12" refType="h" fact="0.85"/>
        <dgm:constr type="ctrX" for="ch" forName="balance_12" refType="w" fact="0.5"/>
        <dgm:constr type="w" for="ch" forName="balance_13" refType="w"/>
        <dgm:constr type="h" for="ch" forName="balance_13" refType="h" fact="0.157"/>
        <dgm:constr type="b" for="ch" forName="balance_13" refType="h" fact="0.85"/>
        <dgm:constr type="ctrX" for="ch" forName="balance_13" refType="w" fact="0.5"/>
        <dgm:constr type="w" for="ch" forName="balance_14" refType="w"/>
        <dgm:constr type="h" for="ch" forName="balance_14" refType="h" fact="0.157"/>
        <dgm:constr type="b" for="ch" forName="balance_14" refType="h" fact="0.85"/>
        <dgm:constr type="ctrX" for="ch" forName="balance_14" refType="w" fact="0.5"/>
        <dgm:constr type="w" for="ch" forName="balance_20" refType="w"/>
        <dgm:constr type="h" for="ch" forName="balance_20" refType="h" fact="0.157"/>
        <dgm:constr type="b" for="ch" forName="balance_20" refType="h" fact="0.85"/>
        <dgm:constr type="ctrX" for="ch" forName="balance_20" refType="w" fact="0.5"/>
        <dgm:constr type="w" for="ch" forName="balance_21" refType="w"/>
        <dgm:constr type="h" for="ch" forName="balance_21" refType="h" fact="0.157"/>
        <dgm:constr type="b" for="ch" forName="balance_21" refType="h" fact="0.85"/>
        <dgm:constr type="ctrX" for="ch" forName="balance_21" refType="w" fact="0.5"/>
        <dgm:constr type="w" for="ch" forName="balance_22" refType="w" fact="0.9"/>
        <dgm:constr type="h" for="ch" forName="balance_22" refType="h" fact="0.076"/>
        <dgm:constr type="b" for="ch" forName="balance_22" refType="h" fact="0.81"/>
        <dgm:constr type="ctrX" for="ch" forName="balance_22" refType="w" fact="0.5"/>
        <dgm:constr type="w" for="ch" forName="balance_23" refType="w"/>
        <dgm:constr type="h" for="ch" forName="balance_23" refType="h" fact="0.157"/>
        <dgm:constr type="b" for="ch" forName="balance_23" refType="h" fact="0.85"/>
        <dgm:constr type="ctrX" for="ch" forName="balance_23" refType="w" fact="0.5"/>
        <dgm:constr type="w" for="ch" forName="balance_24" refType="w"/>
        <dgm:constr type="h" for="ch" forName="balance_24" refType="h" fact="0.157"/>
        <dgm:constr type="b" for="ch" forName="balance_24" refType="h" fact="0.85"/>
        <dgm:constr type="ctrX" for="ch" forName="balance_24" refType="w" fact="0.5"/>
        <dgm:constr type="w" for="ch" forName="balance_30" refType="w"/>
        <dgm:constr type="h" for="ch" forName="balance_30" refType="h" fact="0.157"/>
        <dgm:constr type="b" for="ch" forName="balance_30" refType="h" fact="0.85"/>
        <dgm:constr type="ctrX" for="ch" forName="balance_30" refType="w" fact="0.5"/>
        <dgm:constr type="w" for="ch" forName="balance_31" refType="w"/>
        <dgm:constr type="h" for="ch" forName="balance_31" refType="h" fact="0.157"/>
        <dgm:constr type="b" for="ch" forName="balance_31" refType="h" fact="0.85"/>
        <dgm:constr type="ctrX" for="ch" forName="balance_31" refType="w" fact="0.5"/>
        <dgm:constr type="w" for="ch" forName="balance_32" refType="w"/>
        <dgm:constr type="h" for="ch" forName="balance_32" refType="h" fact="0.157"/>
        <dgm:constr type="b" for="ch" forName="balance_32" refType="h" fact="0.85"/>
        <dgm:constr type="ctrX" for="ch" forName="balance_32" refType="w" fact="0.5"/>
        <dgm:constr type="w" for="ch" forName="balance_33" refType="w" fact="0.9"/>
        <dgm:constr type="h" for="ch" forName="balance_33" refType="h" fact="0.076"/>
        <dgm:constr type="b" for="ch" forName="balance_33" refType="h" fact="0.81"/>
        <dgm:constr type="ctrX" for="ch" forName="balance_33" refType="w" fact="0.5"/>
        <dgm:constr type="w" for="ch" forName="balance_34" refType="w"/>
        <dgm:constr type="h" for="ch" forName="balance_34" refType="h" fact="0.157"/>
        <dgm:constr type="b" for="ch" forName="balance_34" refType="h" fact="0.85"/>
        <dgm:constr type="ctrX" for="ch" forName="balance_34" refType="w" fact="0.5"/>
        <dgm:constr type="w" for="ch" forName="balance_40" refType="w"/>
        <dgm:constr type="h" for="ch" forName="balance_40" refType="h" fact="0.157"/>
        <dgm:constr type="b" for="ch" forName="balance_40" refType="h" fact="0.85"/>
        <dgm:constr type="ctrX" for="ch" forName="balance_40" refType="w" fact="0.5"/>
        <dgm:constr type="w" for="ch" forName="balance_41" refType="w"/>
        <dgm:constr type="h" for="ch" forName="balance_41" refType="h" fact="0.157"/>
        <dgm:constr type="b" for="ch" forName="balance_41" refType="h" fact="0.85"/>
        <dgm:constr type="ctrX" for="ch" forName="balance_41" refType="w" fact="0.5"/>
        <dgm:constr type="w" for="ch" forName="balance_42" refType="w"/>
        <dgm:constr type="h" for="ch" forName="balance_42" refType="h" fact="0.157"/>
        <dgm:constr type="b" for="ch" forName="balance_42" refType="h" fact="0.85"/>
        <dgm:constr type="ctrX" for="ch" forName="balance_42" refType="w" fact="0.5"/>
        <dgm:constr type="w" for="ch" forName="balance_43" refType="w"/>
        <dgm:constr type="h" for="ch" forName="balance_43" refType="h" fact="0.157"/>
        <dgm:constr type="b" for="ch" forName="balance_43" refType="h" fact="0.85"/>
        <dgm:constr type="ctrX" for="ch" forName="balance_43" refType="w" fact="0.5"/>
        <dgm:constr type="w" for="ch" forName="balance_44" refType="w" fact="0.9"/>
        <dgm:constr type="h" for="ch" forName="balance_44" refType="h" fact="0.076"/>
        <dgm:constr type="b" for="ch" forName="balance_44" refType="h" fact="0.81"/>
        <dgm:constr type="ctrX" for="ch" forName="balance_44" refType="w" fact="0.5"/>
        <dgm:constr type="w" for="ch" forName="right_01_1" refType="w" fact="0.4"/>
        <dgm:constr type="h" for="ch" forName="right_01_1" refType="h" fact="0.7"/>
        <dgm:constr type="b" for="ch" forName="right_01_1" refType="h" fact="0.76"/>
        <dgm:constr type="ctrX" for="ch" forName="right_01_1" refType="w" fact="0.78"/>
        <dgm:constr type="w" for="ch" forName="left_10_1" refType="w" fact="0.4"/>
        <dgm:constr type="h" for="ch" forName="left_10_1" refType="h" fact="0.7"/>
        <dgm:constr type="b" for="ch" forName="left_10_1" refType="h" fact="0.76"/>
        <dgm:constr type="ctrX" for="ch" forName="left_10_1" refType="w" fact="0.22"/>
        <dgm:constr type="w" for="ch" forName="right_11_1" refType="w" fact="0.36"/>
        <dgm:constr type="h" for="ch" forName="right_11_1" refType="h" fact="0.67"/>
        <dgm:constr type="b" for="ch" forName="right_11_1" refType="h" fact="0.725"/>
        <dgm:constr type="ctrX" for="ch" forName="right_11_1" refType="w" fact="0.76"/>
        <dgm:constr type="w" for="ch" forName="left_11_1" refType="w" fact="0.36"/>
        <dgm:constr type="h" for="ch" forName="left_11_1" refType="h" fact="0.67"/>
        <dgm:constr type="b" for="ch" forName="left_11_1" refType="h" fact="0.725"/>
        <dgm:constr type="ctrX" for="ch" forName="left_11_1" refType="w" fact="0.24"/>
        <dgm:constr type="w" for="ch" forName="right_02_1" refType="w" fact="0.388"/>
        <dgm:constr type="h" for="ch" forName="right_02_1" refType="h" fact="0.36"/>
        <dgm:constr type="b" for="ch" forName="right_02_1" refType="h" fact="0.76"/>
        <dgm:constr type="ctrX" for="ch" forName="right_02_1" refType="w" fact="0.77"/>
        <dgm:constr type="w" for="ch" forName="right_02_2" refType="w" fact="0.388"/>
        <dgm:constr type="h" for="ch" forName="right_02_2" refType="h" fact="0.36"/>
        <dgm:constr type="b" for="ch" forName="right_02_2" refType="h" fact="0.42"/>
        <dgm:constr type="ctrX" for="ch" forName="right_02_2" refType="w" fact="0.79"/>
        <dgm:constr type="w" for="ch" forName="left_20_1" refType="w" fact="0.388"/>
        <dgm:constr type="h" for="ch" forName="left_20_1" refType="h" fact="0.36"/>
        <dgm:constr type="b" for="ch" forName="left_20_1" refType="h" fact="0.76"/>
        <dgm:constr type="ctrX" for="ch" forName="left_20_1" refType="w" fact="0.23"/>
        <dgm:constr type="w" for="ch" forName="left_20_2" refType="w" fact="0.388"/>
        <dgm:constr type="h" for="ch" forName="left_20_2" refType="h" fact="0.36"/>
        <dgm:constr type="b" for="ch" forName="left_20_2" refType="h" fact="0.42"/>
        <dgm:constr type="ctrX" for="ch" forName="left_20_2" refType="w" fact="0.21"/>
        <dgm:constr type="w" for="ch" forName="right_12_1" refType="w" fact="0.388"/>
        <dgm:constr type="h" for="ch" forName="right_12_1" refType="h" fact="0.36"/>
        <dgm:constr type="b" for="ch" forName="right_12_1" refType="h" fact="0.76"/>
        <dgm:constr type="ctrX" for="ch" forName="right_12_1" refType="w" fact="0.77"/>
        <dgm:constr type="w" for="ch" forName="right_12_2" refType="w" fact="0.388"/>
        <dgm:constr type="h" for="ch" forName="right_12_2" refType="h" fact="0.36"/>
        <dgm:constr type="b" for="ch" forName="right_12_2" refType="h" fact="0.42"/>
        <dgm:constr type="ctrX" for="ch" forName="right_12_2" refType="w" fact="0.79"/>
        <dgm:constr type="w" for="ch" forName="left_12_1" refType="w" fact="0.388"/>
        <dgm:constr type="h" for="ch" forName="left_12_1" refType="h" fact="0.36"/>
        <dgm:constr type="b" for="ch" forName="left_12_1" refType="h" fact="0.715"/>
        <dgm:constr type="ctrX" for="ch" forName="left_12_1" refType="w" fact="0.255"/>
        <dgm:constr type="w" for="ch" forName="right_22_1" refType="w" fact="0.36"/>
        <dgm:constr type="h" for="ch" forName="right_22_1" refType="h" fact="0.32"/>
        <dgm:constr type="b" for="ch" forName="right_22_1" refType="h" fact="0.725"/>
        <dgm:constr type="ctrX" for="ch" forName="right_22_1" refType="w" fact="0.76"/>
        <dgm:constr type="w" for="ch" forName="right_22_2" refType="w" fact="0.36"/>
        <dgm:constr type="h" for="ch" forName="right_22_2" refType="h" fact="0.32"/>
        <dgm:constr type="b" for="ch" forName="right_22_2" refType="h" fact="0.39"/>
        <dgm:constr type="ctrX" for="ch" forName="right_22_2" refType="w" fact="0.76"/>
        <dgm:constr type="w" for="ch" forName="left_22_1" refType="w" fact="0.36"/>
        <dgm:constr type="h" for="ch" forName="left_22_1" refType="h" fact="0.32"/>
        <dgm:constr type="b" for="ch" forName="left_22_1" refType="h" fact="0.725"/>
        <dgm:constr type="ctrX" for="ch" forName="left_22_1" refType="w" fact="0.24"/>
        <dgm:constr type="w" for="ch" forName="left_22_2" refType="w" fact="0.36"/>
        <dgm:constr type="h" for="ch" forName="left_22_2" refType="h" fact="0.32"/>
        <dgm:constr type="b" for="ch" forName="left_22_2" refType="h" fact="0.39"/>
        <dgm:constr type="ctrX" for="ch" forName="left_22_2" refType="w" fact="0.24"/>
        <dgm:constr type="w" for="ch" forName="left_21_1" refType="w" fact="0.388"/>
        <dgm:constr type="h" for="ch" forName="left_21_1" refType="h" fact="0.36"/>
        <dgm:constr type="b" for="ch" forName="left_21_1" refType="h" fact="0.76"/>
        <dgm:constr type="ctrX" for="ch" forName="left_21_1" refType="w" fact="0.23"/>
        <dgm:constr type="w" for="ch" forName="left_21_2" refType="w" fact="0.388"/>
        <dgm:constr type="h" for="ch" forName="left_21_2" refType="h" fact="0.36"/>
        <dgm:constr type="b" for="ch" forName="left_21_2" refType="h" fact="0.42"/>
        <dgm:constr type="ctrX" for="ch" forName="left_21_2" refType="w" fact="0.21"/>
        <dgm:constr type="w" for="ch" forName="right_21_1" refType="w" fact="0.388"/>
        <dgm:constr type="h" for="ch" forName="right_21_1" refType="h" fact="0.36"/>
        <dgm:constr type="b" for="ch" forName="right_21_1" refType="h" fact="0.715"/>
        <dgm:constr type="ctrX" for="ch" forName="right_21_1" refType="w" fact="0.745"/>
        <dgm:constr type="w" for="ch" forName="right_03_1" refType="w" fact="0.37"/>
        <dgm:constr type="h" for="ch" forName="right_03_1" refType="h" fact="0.24"/>
        <dgm:constr type="b" for="ch" forName="right_03_1" refType="h" fact="0.76"/>
        <dgm:constr type="ctrX" for="ch" forName="right_03_1" refType="w" fact="0.77"/>
        <dgm:constr type="w" for="ch" forName="right_03_2" refType="w" fact="0.37"/>
        <dgm:constr type="h" for="ch" forName="right_03_2" refType="h" fact="0.24"/>
        <dgm:constr type="b" for="ch" forName="right_03_2" refType="h" fact="0.535"/>
        <dgm:constr type="ctrX" for="ch" forName="right_03_2" refType="w" fact="0.783"/>
        <dgm:constr type="w" for="ch" forName="right_03_3" refType="w" fact="0.37"/>
        <dgm:constr type="h" for="ch" forName="right_03_3" refType="h" fact="0.24"/>
        <dgm:constr type="b" for="ch" forName="right_03_3" refType="h" fact="0.315"/>
        <dgm:constr type="ctrX" for="ch" forName="right_03_3" refType="w" fact="0.796"/>
        <dgm:constr type="w" for="ch" forName="left_30_1" refType="w" fact="0.37"/>
        <dgm:constr type="h" for="ch" forName="left_30_1" refType="h" fact="0.24"/>
        <dgm:constr type="b" for="ch" forName="left_30_1" refType="h" fact="0.76"/>
        <dgm:constr type="ctrX" for="ch" forName="left_30_1" refType="w" fact="0.23"/>
        <dgm:constr type="w" for="ch" forName="left_30_2" refType="w" fact="0.37"/>
        <dgm:constr type="h" for="ch" forName="left_30_2" refType="h" fact="0.24"/>
        <dgm:constr type="b" for="ch" forName="left_30_2" refType="h" fact="0.535"/>
        <dgm:constr type="ctrX" for="ch" forName="left_30_2" refType="w" fact="0.217"/>
        <dgm:constr type="w" for="ch" forName="left_30_3" refType="w" fact="0.37"/>
        <dgm:constr type="h" for="ch" forName="left_30_3" refType="h" fact="0.24"/>
        <dgm:constr type="b" for="ch" forName="left_30_3" refType="h" fact="0.315"/>
        <dgm:constr type="ctrX" for="ch" forName="left_30_3" refType="w" fact="0.204"/>
        <dgm:constr type="w" for="ch" forName="right_13_1" refType="w" fact="0.37"/>
        <dgm:constr type="h" for="ch" forName="right_13_1" refType="h" fact="0.24"/>
        <dgm:constr type="b" for="ch" forName="right_13_1" refType="h" fact="0.76"/>
        <dgm:constr type="ctrX" for="ch" forName="right_13_1" refType="w" fact="0.77"/>
        <dgm:constr type="w" for="ch" forName="right_13_2" refType="w" fact="0.37"/>
        <dgm:constr type="h" for="ch" forName="right_13_2" refType="h" fact="0.24"/>
        <dgm:constr type="b" for="ch" forName="right_13_2" refType="h" fact="0.535"/>
        <dgm:constr type="ctrX" for="ch" forName="right_13_2" refType="w" fact="0.783"/>
        <dgm:constr type="w" for="ch" forName="right_13_3" refType="w" fact="0.37"/>
        <dgm:constr type="h" for="ch" forName="right_13_3" refType="h" fact="0.24"/>
        <dgm:constr type="b" for="ch" forName="right_13_3" refType="h" fact="0.315"/>
        <dgm:constr type="ctrX" for="ch" forName="right_13_3" refType="w" fact="0.796"/>
        <dgm:constr type="w" for="ch" forName="left_13_1" refType="w" fact="0.37"/>
        <dgm:constr type="h" for="ch" forName="left_13_1" refType="h" fact="0.24"/>
        <dgm:constr type="b" for="ch" forName="left_13_1" refType="h" fact="0.715"/>
        <dgm:constr type="ctrX" for="ch" forName="left_13_1" refType="w" fact="0.255"/>
        <dgm:constr type="w" for="ch" forName="left_31_1" refType="w" fact="0.37"/>
        <dgm:constr type="h" for="ch" forName="left_31_1" refType="h" fact="0.24"/>
        <dgm:constr type="b" for="ch" forName="left_31_1" refType="h" fact="0.76"/>
        <dgm:constr type="ctrX" for="ch" forName="left_31_1" refType="w" fact="0.23"/>
        <dgm:constr type="w" for="ch" forName="left_31_2" refType="w" fact="0.37"/>
        <dgm:constr type="h" for="ch" forName="left_31_2" refType="h" fact="0.24"/>
        <dgm:constr type="b" for="ch" forName="left_31_2" refType="h" fact="0.535"/>
        <dgm:constr type="ctrX" for="ch" forName="left_31_2" refType="w" fact="0.217"/>
        <dgm:constr type="w" for="ch" forName="left_31_3" refType="w" fact="0.37"/>
        <dgm:constr type="h" for="ch" forName="left_31_3" refType="h" fact="0.24"/>
        <dgm:constr type="b" for="ch" forName="left_31_3" refType="h" fact="0.315"/>
        <dgm:constr type="ctrX" for="ch" forName="left_31_3" refType="w" fact="0.204"/>
        <dgm:constr type="w" for="ch" forName="right_31_1" refType="w" fact="0.37"/>
        <dgm:constr type="h" for="ch" forName="right_31_1" refType="h" fact="0.24"/>
        <dgm:constr type="b" for="ch" forName="right_31_1" refType="h" fact="0.715"/>
        <dgm:constr type="ctrX" for="ch" forName="right_31_1" refType="w" fact="0.745"/>
        <dgm:constr type="w" for="ch" forName="right_23_1" refType="w" fact="0.37"/>
        <dgm:constr type="h" for="ch" forName="right_23_1" refType="h" fact="0.24"/>
        <dgm:constr type="b" for="ch" forName="right_23_1" refType="h" fact="0.76"/>
        <dgm:constr type="ctrX" for="ch" forName="right_23_1" refType="w" fact="0.77"/>
        <dgm:constr type="w" for="ch" forName="right_23_2" refType="w" fact="0.37"/>
        <dgm:constr type="h" for="ch" forName="right_23_2" refType="h" fact="0.24"/>
        <dgm:constr type="b" for="ch" forName="right_23_2" refType="h" fact="0.535"/>
        <dgm:constr type="ctrX" for="ch" forName="right_23_2" refType="w" fact="0.783"/>
        <dgm:constr type="w" for="ch" forName="right_23_3" refType="w" fact="0.37"/>
        <dgm:constr type="h" for="ch" forName="right_23_3" refType="h" fact="0.24"/>
        <dgm:constr type="b" for="ch" forName="right_23_3" refType="h" fact="0.315"/>
        <dgm:constr type="ctrX" for="ch" forName="right_23_3" refType="w" fact="0.796"/>
        <dgm:constr type="w" for="ch" forName="left_23_1" refType="w" fact="0.37"/>
        <dgm:constr type="h" for="ch" forName="left_23_1" refType="h" fact="0.24"/>
        <dgm:constr type="b" for="ch" forName="left_23_1" refType="h" fact="0.715"/>
        <dgm:constr type="ctrX" for="ch" forName="left_23_1" refType="w" fact="0.255"/>
        <dgm:constr type="w" for="ch" forName="left_23_2" refType="w" fact="0.37"/>
        <dgm:constr type="h" for="ch" forName="left_23_2" refType="h" fact="0.24"/>
        <dgm:constr type="b" for="ch" forName="left_23_2" refType="h" fact="0.49"/>
        <dgm:constr type="ctrX" for="ch" forName="left_23_2" refType="w" fact="0.268"/>
        <dgm:constr type="w" for="ch" forName="left_32_1" refType="w" fact="0.37"/>
        <dgm:constr type="h" for="ch" forName="left_32_1" refType="h" fact="0.24"/>
        <dgm:constr type="b" for="ch" forName="left_32_1" refType="h" fact="0.76"/>
        <dgm:constr type="ctrX" for="ch" forName="left_32_1" refType="w" fact="0.23"/>
        <dgm:constr type="w" for="ch" forName="left_32_2" refType="w" fact="0.37"/>
        <dgm:constr type="h" for="ch" forName="left_32_2" refType="h" fact="0.24"/>
        <dgm:constr type="b" for="ch" forName="left_32_2" refType="h" fact="0.535"/>
        <dgm:constr type="ctrX" for="ch" forName="left_32_2" refType="w" fact="0.217"/>
        <dgm:constr type="w" for="ch" forName="left_32_3" refType="w" fact="0.37"/>
        <dgm:constr type="h" for="ch" forName="left_32_3" refType="h" fact="0.24"/>
        <dgm:constr type="b" for="ch" forName="left_32_3" refType="h" fact="0.315"/>
        <dgm:constr type="ctrX" for="ch" forName="left_32_3" refType="w" fact="0.204"/>
        <dgm:constr type="w" for="ch" forName="right_32_1" refType="w" fact="0.37"/>
        <dgm:constr type="h" for="ch" forName="right_32_1" refType="h" fact="0.24"/>
        <dgm:constr type="b" for="ch" forName="right_32_1" refType="h" fact="0.715"/>
        <dgm:constr type="ctrX" for="ch" forName="right_32_1" refType="w" fact="0.745"/>
        <dgm:constr type="w" for="ch" forName="right_32_2" refType="w" fact="0.37"/>
        <dgm:constr type="h" for="ch" forName="right_32_2" refType="h" fact="0.24"/>
        <dgm:constr type="b" for="ch" forName="right_32_2" refType="h" fact="0.49"/>
        <dgm:constr type="ctrX" for="ch" forName="right_32_2" refType="w" fact="0.732"/>
        <dgm:constr type="w" for="ch" forName="right_33_1" refType="w" fact="0.36"/>
        <dgm:constr type="h" for="ch" forName="right_33_1" refType="h" fact="0.21"/>
        <dgm:constr type="b" for="ch" forName="right_33_1" refType="h" fact="0.725"/>
        <dgm:constr type="ctrX" for="ch" forName="right_33_1" refType="w" fact="0.76"/>
        <dgm:constr type="w" for="ch" forName="right_33_2" refType="w" fact="0.36"/>
        <dgm:constr type="h" for="ch" forName="right_33_2" refType="h" fact="0.21"/>
        <dgm:constr type="b" for="ch" forName="right_33_2" refType="h" fact="0.5"/>
        <dgm:constr type="ctrX" for="ch" forName="right_33_2" refType="w" fact="0.76"/>
        <dgm:constr type="w" for="ch" forName="right_33_3" refType="w" fact="0.36"/>
        <dgm:constr type="h" for="ch" forName="right_33_3" refType="h" fact="0.21"/>
        <dgm:constr type="b" for="ch" forName="right_33_3" refType="h" fact="0.275"/>
        <dgm:constr type="ctrX" for="ch" forName="right_33_3" refType="w" fact="0.76"/>
        <dgm:constr type="w" for="ch" forName="left_33_1" refType="w" fact="0.36"/>
        <dgm:constr type="h" for="ch" forName="left_33_1" refType="h" fact="0.21"/>
        <dgm:constr type="b" for="ch" forName="left_33_1" refType="h" fact="0.725"/>
        <dgm:constr type="ctrX" for="ch" forName="left_33_1" refType="w" fact="0.24"/>
        <dgm:constr type="w" for="ch" forName="left_33_2" refType="w" fact="0.36"/>
        <dgm:constr type="h" for="ch" forName="left_33_2" refType="h" fact="0.21"/>
        <dgm:constr type="b" for="ch" forName="left_33_2" refType="h" fact="0.5"/>
        <dgm:constr type="ctrX" for="ch" forName="left_33_2" refType="w" fact="0.24"/>
        <dgm:constr type="w" for="ch" forName="left_33_3" refType="w" fact="0.36"/>
        <dgm:constr type="h" for="ch" forName="left_33_3" refType="h" fact="0.21"/>
        <dgm:constr type="b" for="ch" forName="left_33_3" refType="h" fact="0.275"/>
        <dgm:constr type="ctrX" for="ch" forName="left_33_3" refType="w" fact="0.24"/>
        <dgm:constr type="w" for="ch" forName="right_04_1" refType="w" fact="0.365"/>
        <dgm:constr type="h" for="ch" forName="right_04_1" refType="h" fact="0.185"/>
        <dgm:constr type="b" for="ch" forName="right_04_1" refType="h" fact="0.76"/>
        <dgm:constr type="ctrX" for="ch" forName="right_04_1" refType="w" fact="0.77"/>
        <dgm:constr type="w" for="ch" forName="right_04_2" refType="w" fact="0.365"/>
        <dgm:constr type="h" for="ch" forName="right_04_2" refType="h" fact="0.185"/>
        <dgm:constr type="b" for="ch" forName="right_04_2" refType="h" fact="0.595"/>
        <dgm:constr type="ctrX" for="ch" forName="right_04_2" refType="w" fact="0.78"/>
        <dgm:constr type="w" for="ch" forName="right_04_3" refType="w" fact="0.365"/>
        <dgm:constr type="h" for="ch" forName="right_04_3" refType="h" fact="0.185"/>
        <dgm:constr type="b" for="ch" forName="right_04_3" refType="h" fact="0.43"/>
        <dgm:constr type="ctrX" for="ch" forName="right_04_3" refType="w" fact="0.79"/>
        <dgm:constr type="w" for="ch" forName="right_04_4" refType="w" fact="0.365"/>
        <dgm:constr type="h" for="ch" forName="right_04_4" refType="h" fact="0.185"/>
        <dgm:constr type="b" for="ch" forName="right_04_4" refType="h" fact="0.265"/>
        <dgm:constr type="ctrX" for="ch" forName="right_04_4" refType="w" fact="0.8"/>
        <dgm:constr type="w" for="ch" forName="left_40_1" refType="w" fact="0.365"/>
        <dgm:constr type="h" for="ch" forName="left_40_1" refType="h" fact="0.185"/>
        <dgm:constr type="b" for="ch" forName="left_40_1" refType="h" fact="0.76"/>
        <dgm:constr type="ctrX" for="ch" forName="left_40_1" refType="w" fact="0.23"/>
        <dgm:constr type="w" for="ch" forName="left_40_2" refType="w" fact="0.365"/>
        <dgm:constr type="h" for="ch" forName="left_40_2" refType="h" fact="0.185"/>
        <dgm:constr type="b" for="ch" forName="left_40_2" refType="h" fact="0.595"/>
        <dgm:constr type="ctrX" for="ch" forName="left_40_2" refType="w" fact="0.22"/>
        <dgm:constr type="w" for="ch" forName="left_40_3" refType="w" fact="0.365"/>
        <dgm:constr type="h" for="ch" forName="left_40_3" refType="h" fact="0.185"/>
        <dgm:constr type="b" for="ch" forName="left_40_3" refType="h" fact="0.43"/>
        <dgm:constr type="ctrX" for="ch" forName="left_40_3" refType="w" fact="0.21"/>
        <dgm:constr type="w" for="ch" forName="left_40_4" refType="w" fact="0.365"/>
        <dgm:constr type="h" for="ch" forName="left_40_4" refType="h" fact="0.185"/>
        <dgm:constr type="b" for="ch" forName="left_40_4" refType="h" fact="0.265"/>
        <dgm:constr type="ctrX" for="ch" forName="left_40_4" refType="w" fact="0.2"/>
        <dgm:constr type="w" for="ch" forName="right_14_1" refType="w" fact="0.365"/>
        <dgm:constr type="h" for="ch" forName="right_14_1" refType="h" fact="0.185"/>
        <dgm:constr type="b" for="ch" forName="right_14_1" refType="h" fact="0.76"/>
        <dgm:constr type="ctrX" for="ch" forName="right_14_1" refType="w" fact="0.77"/>
        <dgm:constr type="w" for="ch" forName="right_14_2" refType="w" fact="0.365"/>
        <dgm:constr type="h" for="ch" forName="right_14_2" refType="h" fact="0.185"/>
        <dgm:constr type="b" for="ch" forName="right_14_2" refType="h" fact="0.595"/>
        <dgm:constr type="ctrX" for="ch" forName="right_14_2" refType="w" fact="0.78"/>
        <dgm:constr type="w" for="ch" forName="right_14_3" refType="w" fact="0.365"/>
        <dgm:constr type="h" for="ch" forName="right_14_3" refType="h" fact="0.185"/>
        <dgm:constr type="b" for="ch" forName="right_14_3" refType="h" fact="0.43"/>
        <dgm:constr type="ctrX" for="ch" forName="right_14_3" refType="w" fact="0.79"/>
        <dgm:constr type="w" for="ch" forName="right_14_4" refType="w" fact="0.365"/>
        <dgm:constr type="h" for="ch" forName="right_14_4" refType="h" fact="0.185"/>
        <dgm:constr type="b" for="ch" forName="right_14_4" refType="h" fact="0.265"/>
        <dgm:constr type="ctrX" for="ch" forName="right_14_4" refType="w" fact="0.8"/>
        <dgm:constr type="w" for="ch" forName="left_14_1" refType="w" fact="0.365"/>
        <dgm:constr type="h" for="ch" forName="left_14_1" refType="h" fact="0.185"/>
        <dgm:constr type="b" for="ch" forName="left_14_1" refType="h" fact="0.715"/>
        <dgm:constr type="ctrX" for="ch" forName="left_14_1" refType="w" fact="0.25"/>
        <dgm:constr type="w" for="ch" forName="left_41_1" refType="w" fact="0.365"/>
        <dgm:constr type="h" for="ch" forName="left_41_1" refType="h" fact="0.185"/>
        <dgm:constr type="b" for="ch" forName="left_41_1" refType="h" fact="0.76"/>
        <dgm:constr type="ctrX" for="ch" forName="left_41_1" refType="w" fact="0.23"/>
        <dgm:constr type="w" for="ch" forName="left_41_2" refType="w" fact="0.365"/>
        <dgm:constr type="h" for="ch" forName="left_41_2" refType="h" fact="0.185"/>
        <dgm:constr type="b" for="ch" forName="left_41_2" refType="h" fact="0.595"/>
        <dgm:constr type="ctrX" for="ch" forName="left_41_2" refType="w" fact="0.22"/>
        <dgm:constr type="w" for="ch" forName="left_41_3" refType="w" fact="0.365"/>
        <dgm:constr type="h" for="ch" forName="left_41_3" refType="h" fact="0.185"/>
        <dgm:constr type="b" for="ch" forName="left_41_3" refType="h" fact="0.43"/>
        <dgm:constr type="ctrX" for="ch" forName="left_41_3" refType="w" fact="0.21"/>
        <dgm:constr type="w" for="ch" forName="left_41_4" refType="w" fact="0.365"/>
        <dgm:constr type="h" for="ch" forName="left_41_4" refType="h" fact="0.185"/>
        <dgm:constr type="b" for="ch" forName="left_41_4" refType="h" fact="0.265"/>
        <dgm:constr type="ctrX" for="ch" forName="left_41_4" refType="w" fact="0.2"/>
        <dgm:constr type="w" for="ch" forName="right_41_1" refType="w" fact="0.365"/>
        <dgm:constr type="h" for="ch" forName="right_41_1" refType="h" fact="0.185"/>
        <dgm:constr type="b" for="ch" forName="right_41_1" refType="h" fact="0.715"/>
        <dgm:constr type="ctrX" for="ch" forName="right_41_1" refType="w" fact="0.75"/>
        <dgm:constr type="w" for="ch" forName="right_24_1" refType="w" fact="0.365"/>
        <dgm:constr type="h" for="ch" forName="right_24_1" refType="h" fact="0.185"/>
        <dgm:constr type="b" for="ch" forName="right_24_1" refType="h" fact="0.76"/>
        <dgm:constr type="ctrX" for="ch" forName="right_24_1" refType="w" fact="0.77"/>
        <dgm:constr type="w" for="ch" forName="right_24_2" refType="w" fact="0.365"/>
        <dgm:constr type="h" for="ch" forName="right_24_2" refType="h" fact="0.185"/>
        <dgm:constr type="b" for="ch" forName="right_24_2" refType="h" fact="0.595"/>
        <dgm:constr type="ctrX" for="ch" forName="right_24_2" refType="w" fact="0.78"/>
        <dgm:constr type="w" for="ch" forName="right_24_3" refType="w" fact="0.365"/>
        <dgm:constr type="h" for="ch" forName="right_24_3" refType="h" fact="0.185"/>
        <dgm:constr type="b" for="ch" forName="right_24_3" refType="h" fact="0.43"/>
        <dgm:constr type="ctrX" for="ch" forName="right_24_3" refType="w" fact="0.79"/>
        <dgm:constr type="w" for="ch" forName="right_24_4" refType="w" fact="0.365"/>
        <dgm:constr type="h" for="ch" forName="right_24_4" refType="h" fact="0.185"/>
        <dgm:constr type="b" for="ch" forName="right_24_4" refType="h" fact="0.265"/>
        <dgm:constr type="ctrX" for="ch" forName="right_24_4" refType="w" fact="0.8"/>
        <dgm:constr type="w" for="ch" forName="left_24_1" refType="w" fact="0.365"/>
        <dgm:constr type="h" for="ch" forName="left_24_1" refType="h" fact="0.185"/>
        <dgm:constr type="b" for="ch" forName="left_24_1" refType="h" fact="0.715"/>
        <dgm:constr type="ctrX" for="ch" forName="left_24_1" refType="w" fact="0.25"/>
        <dgm:constr type="w" for="ch" forName="left_24_2" refType="w" fact="0.365"/>
        <dgm:constr type="h" for="ch" forName="left_24_2" refType="h" fact="0.185"/>
        <dgm:constr type="b" for="ch" forName="left_24_2" refType="h" fact="0.55"/>
        <dgm:constr type="ctrX" for="ch" forName="left_24_2" refType="w" fact="0.26"/>
        <dgm:constr type="w" for="ch" forName="left_42_1" refType="w" fact="0.365"/>
        <dgm:constr type="h" for="ch" forName="left_42_1" refType="h" fact="0.185"/>
        <dgm:constr type="b" for="ch" forName="left_42_1" refType="h" fact="0.76"/>
        <dgm:constr type="ctrX" for="ch" forName="left_42_1" refType="w" fact="0.23"/>
        <dgm:constr type="w" for="ch" forName="left_42_2" refType="w" fact="0.365"/>
        <dgm:constr type="h" for="ch" forName="left_42_2" refType="h" fact="0.185"/>
        <dgm:constr type="b" for="ch" forName="left_42_2" refType="h" fact="0.595"/>
        <dgm:constr type="ctrX" for="ch" forName="left_42_2" refType="w" fact="0.22"/>
        <dgm:constr type="w" for="ch" forName="left_42_3" refType="w" fact="0.365"/>
        <dgm:constr type="h" for="ch" forName="left_42_3" refType="h" fact="0.185"/>
        <dgm:constr type="b" for="ch" forName="left_42_3" refType="h" fact="0.43"/>
        <dgm:constr type="ctrX" for="ch" forName="left_42_3" refType="w" fact="0.21"/>
        <dgm:constr type="w" for="ch" forName="left_42_4" refType="w" fact="0.365"/>
        <dgm:constr type="h" for="ch" forName="left_42_4" refType="h" fact="0.185"/>
        <dgm:constr type="b" for="ch" forName="left_42_4" refType="h" fact="0.265"/>
        <dgm:constr type="ctrX" for="ch" forName="left_42_4" refType="w" fact="0.2"/>
        <dgm:constr type="w" for="ch" forName="right_42_1" refType="w" fact="0.365"/>
        <dgm:constr type="h" for="ch" forName="right_42_1" refType="h" fact="0.185"/>
        <dgm:constr type="b" for="ch" forName="right_42_1" refType="h" fact="0.715"/>
        <dgm:constr type="ctrX" for="ch" forName="right_42_1" refType="w" fact="0.75"/>
        <dgm:constr type="w" for="ch" forName="right_42_2" refType="w" fact="0.365"/>
        <dgm:constr type="h" for="ch" forName="right_42_2" refType="h" fact="0.185"/>
        <dgm:constr type="b" for="ch" forName="right_42_2" refType="h" fact="0.55"/>
        <dgm:constr type="ctrX" for="ch" forName="right_42_2" refType="w" fact="0.74"/>
        <dgm:constr type="w" for="ch" forName="right_34_1" refType="w" fact="0.365"/>
        <dgm:constr type="h" for="ch" forName="right_34_1" refType="h" fact="0.185"/>
        <dgm:constr type="b" for="ch" forName="right_34_1" refType="h" fact="0.76"/>
        <dgm:constr type="ctrX" for="ch" forName="right_34_1" refType="w" fact="0.77"/>
        <dgm:constr type="w" for="ch" forName="right_34_2" refType="w" fact="0.365"/>
        <dgm:constr type="h" for="ch" forName="right_34_2" refType="h" fact="0.185"/>
        <dgm:constr type="b" for="ch" forName="right_34_2" refType="h" fact="0.595"/>
        <dgm:constr type="ctrX" for="ch" forName="right_34_2" refType="w" fact="0.78"/>
        <dgm:constr type="w" for="ch" forName="right_34_3" refType="w" fact="0.365"/>
        <dgm:constr type="h" for="ch" forName="right_34_3" refType="h" fact="0.185"/>
        <dgm:constr type="b" for="ch" forName="right_34_3" refType="h" fact="0.43"/>
        <dgm:constr type="ctrX" for="ch" forName="right_34_3" refType="w" fact="0.79"/>
        <dgm:constr type="w" for="ch" forName="right_34_4" refType="w" fact="0.365"/>
        <dgm:constr type="h" for="ch" forName="right_34_4" refType="h" fact="0.185"/>
        <dgm:constr type="b" for="ch" forName="right_34_4" refType="h" fact="0.265"/>
        <dgm:constr type="ctrX" for="ch" forName="right_34_4" refType="w" fact="0.8"/>
        <dgm:constr type="w" for="ch" forName="left_34_1" refType="w" fact="0.365"/>
        <dgm:constr type="h" for="ch" forName="left_34_1" refType="h" fact="0.185"/>
        <dgm:constr type="b" for="ch" forName="left_34_1" refType="h" fact="0.715"/>
        <dgm:constr type="ctrX" for="ch" forName="left_34_1" refType="w" fact="0.25"/>
        <dgm:constr type="w" for="ch" forName="left_34_2" refType="w" fact="0.365"/>
        <dgm:constr type="h" for="ch" forName="left_34_2" refType="h" fact="0.185"/>
        <dgm:constr type="b" for="ch" forName="left_34_2" refType="h" fact="0.55"/>
        <dgm:constr type="ctrX" for="ch" forName="left_34_2" refType="w" fact="0.26"/>
        <dgm:constr type="w" for="ch" forName="left_34_3" refType="w" fact="0.365"/>
        <dgm:constr type="h" for="ch" forName="left_34_3" refType="h" fact="0.185"/>
        <dgm:constr type="b" for="ch" forName="left_34_3" refType="h" fact="0.385"/>
        <dgm:constr type="ctrX" for="ch" forName="left_34_3" refType="w" fact="0.27"/>
        <dgm:constr type="w" for="ch" forName="left_43_1" refType="w" fact="0.365"/>
        <dgm:constr type="h" for="ch" forName="left_43_1" refType="h" fact="0.185"/>
        <dgm:constr type="b" for="ch" forName="left_43_1" refType="h" fact="0.76"/>
        <dgm:constr type="ctrX" for="ch" forName="left_43_1" refType="w" fact="0.23"/>
        <dgm:constr type="w" for="ch" forName="left_43_2" refType="w" fact="0.365"/>
        <dgm:constr type="h" for="ch" forName="left_43_2" refType="h" fact="0.185"/>
        <dgm:constr type="b" for="ch" forName="left_43_2" refType="h" fact="0.595"/>
        <dgm:constr type="ctrX" for="ch" forName="left_43_2" refType="w" fact="0.22"/>
        <dgm:constr type="w" for="ch" forName="left_43_3" refType="w" fact="0.365"/>
        <dgm:constr type="h" for="ch" forName="left_43_3" refType="h" fact="0.185"/>
        <dgm:constr type="b" for="ch" forName="left_43_3" refType="h" fact="0.43"/>
        <dgm:constr type="ctrX" for="ch" forName="left_43_3" refType="w" fact="0.21"/>
        <dgm:constr type="w" for="ch" forName="left_43_4" refType="w" fact="0.365"/>
        <dgm:constr type="h" for="ch" forName="left_43_4" refType="h" fact="0.185"/>
        <dgm:constr type="b" for="ch" forName="left_43_4" refType="h" fact="0.265"/>
        <dgm:constr type="ctrX" for="ch" forName="left_43_4" refType="w" fact="0.2"/>
        <dgm:constr type="w" for="ch" forName="right_43_1" refType="w" fact="0.365"/>
        <dgm:constr type="h" for="ch" forName="right_43_1" refType="h" fact="0.185"/>
        <dgm:constr type="b" for="ch" forName="right_43_1" refType="h" fact="0.715"/>
        <dgm:constr type="ctrX" for="ch" forName="right_43_1" refType="w" fact="0.75"/>
        <dgm:constr type="w" for="ch" forName="right_43_2" refType="w" fact="0.365"/>
        <dgm:constr type="h" for="ch" forName="right_43_2" refType="h" fact="0.185"/>
        <dgm:constr type="b" for="ch" forName="right_43_2" refType="h" fact="0.55"/>
        <dgm:constr type="ctrX" for="ch" forName="right_43_2" refType="w" fact="0.74"/>
        <dgm:constr type="w" for="ch" forName="right_43_3" refType="w" fact="0.365"/>
        <dgm:constr type="h" for="ch" forName="right_43_3" refType="h" fact="0.185"/>
        <dgm:constr type="b" for="ch" forName="right_43_3" refType="h" fact="0.385"/>
        <dgm:constr type="ctrX" for="ch" forName="right_43_3" refType="w" fact="0.73"/>
        <dgm:constr type="w" for="ch" forName="right_44_1" refType="w" fact="0.36"/>
        <dgm:constr type="h" for="ch" forName="right_44_1" refType="h" fact="0.154"/>
        <dgm:constr type="b" for="ch" forName="right_44_1" refType="h" fact="0.725"/>
        <dgm:constr type="ctrX" for="ch" forName="right_44_1" refType="w" fact="0.76"/>
        <dgm:constr type="w" for="ch" forName="right_44_2" refType="w" fact="0.36"/>
        <dgm:constr type="h" for="ch" forName="right_44_2" refType="h" fact="0.154"/>
        <dgm:constr type="b" for="ch" forName="right_44_2" refType="h" fact="0.559"/>
        <dgm:constr type="ctrX" for="ch" forName="right_44_2" refType="w" fact="0.76"/>
        <dgm:constr type="w" for="ch" forName="right_44_3" refType="w" fact="0.36"/>
        <dgm:constr type="h" for="ch" forName="right_44_3" refType="h" fact="0.154"/>
        <dgm:constr type="b" for="ch" forName="right_44_3" refType="h" fact="0.393"/>
        <dgm:constr type="ctrX" for="ch" forName="right_44_3" refType="w" fact="0.76"/>
        <dgm:constr type="w" for="ch" forName="right_44_4" refType="w" fact="0.36"/>
        <dgm:constr type="h" for="ch" forName="right_44_4" refType="h" fact="0.154"/>
        <dgm:constr type="b" for="ch" forName="right_44_4" refType="h" fact="0.224"/>
        <dgm:constr type="ctrX" for="ch" forName="right_44_4" refType="w" fact="0.76"/>
        <dgm:constr type="w" for="ch" forName="left_44_1" refType="w" fact="0.36"/>
        <dgm:constr type="h" for="ch" forName="left_44_1" refType="h" fact="0.154"/>
        <dgm:constr type="b" for="ch" forName="left_44_1" refType="h" fact="0.725"/>
        <dgm:constr type="ctrX" for="ch" forName="left_44_1" refType="w" fact="0.24"/>
        <dgm:constr type="w" for="ch" forName="left_44_2" refType="w" fact="0.36"/>
        <dgm:constr type="h" for="ch" forName="left_44_2" refType="h" fact="0.154"/>
        <dgm:constr type="b" for="ch" forName="left_44_2" refType="h" fact="0.559"/>
        <dgm:constr type="ctrX" for="ch" forName="left_44_2" refType="w" fact="0.24"/>
        <dgm:constr type="w" for="ch" forName="left_44_3" refType="w" fact="0.36"/>
        <dgm:constr type="h" for="ch" forName="left_44_3" refType="h" fact="0.154"/>
        <dgm:constr type="b" for="ch" forName="left_44_3" refType="h" fact="0.393"/>
        <dgm:constr type="ctrX" for="ch" forName="left_44_3" refType="w" fact="0.24"/>
        <dgm:constr type="w" for="ch" forName="left_44_4" refType="w" fact="0.36"/>
        <dgm:constr type="h" for="ch" forName="left_44_4" refType="h" fact="0.154"/>
        <dgm:constr type="b" for="ch" forName="left_44_4" refType="h" fact="0.224"/>
        <dgm:constr type="ctrX" for="ch" forName="left_44_4" refType="w" fact="0.24"/>
      </dgm:constrLst>
      <dgm:ruleLst/>
      <dgm:layoutNode name="dummyMaxCanvas_ChildArea">
        <dgm:alg type="sp"/>
        <dgm:shape xmlns:r="http://schemas.openxmlformats.org/officeDocument/2006/relationships" r:blip="">
          <dgm:adjLst/>
        </dgm:shape>
        <dgm:presOf/>
        <dgm:constrLst/>
        <dgm:ruleLst/>
      </dgm:layoutNode>
      <dgm:layoutNode name="fulcrum" styleLbl="alignAccFollowNode1">
        <dgm:alg type="sp"/>
        <dgm:shape xmlns:r="http://schemas.openxmlformats.org/officeDocument/2006/relationships" type="triangle" r:blip="">
          <dgm:adjLst/>
        </dgm:shape>
        <dgm:presOf/>
        <dgm:constrLst/>
        <dgm:ruleLst/>
      </dgm:layoutNode>
      <dgm:choose name="Name0">
        <dgm:if name="Name1" axis="ch ch" ptType="node node" st="1 1" cnt="1 0" func="cnt" op="equ" val="0">
          <dgm:choose name="Name2">
            <dgm:if name="Name3" axis="ch ch" ptType="node node" st="2 1" cnt="1 0" func="cnt" op="equ" val="0">
              <dgm:layoutNode name="balance_00" styleLbl="alignAccFollowNode1">
                <dgm:varLst>
                  <dgm:bulletEnabled val="1"/>
                </dgm:varLst>
                <dgm:alg type="sp"/>
                <dgm:shape xmlns:r="http://schemas.openxmlformats.org/officeDocument/2006/relationships" type="rect" r:blip="">
                  <dgm:adjLst/>
                </dgm:shape>
                <dgm:presOf/>
                <dgm:constrLst/>
                <dgm:ruleLst/>
              </dgm:layoutNode>
            </dgm:if>
            <dgm:else name="Name4">
              <dgm:choose name="Name5">
                <dgm:if name="Name6" axis="ch ch" ptType="node node" st="2 1" cnt="1 0" func="cnt" op="equ" val="1">
                  <dgm:layoutNode name="balance_01" styleLbl="alignAccFollowNode1">
                    <dgm:varLst>
                      <dgm:bulletEnabled val="1"/>
                    </dgm:varLst>
                    <dgm:alg type="sp"/>
                    <dgm:shape xmlns:r="http://schemas.openxmlformats.org/officeDocument/2006/relationships" rot="4" type="rect" r:blip="">
                      <dgm:adjLst/>
                    </dgm:shape>
                    <dgm:presOf/>
                    <dgm:constrLst/>
                    <dgm:ruleLst/>
                  </dgm:layoutNode>
                  <dgm:layoutNode name="right_01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
                  <dgm:choose name="Name8">
                    <dgm:if name="Name9" axis="ch ch" ptType="node node" st="2 1" cnt="1 0" func="cnt" op="equ" val="2">
                      <dgm:layoutNode name="balance_02" styleLbl="alignAccFollowNode1">
                        <dgm:varLst>
                          <dgm:bulletEnabled val="1"/>
                        </dgm:varLst>
                        <dgm:alg type="sp"/>
                        <dgm:shape xmlns:r="http://schemas.openxmlformats.org/officeDocument/2006/relationships" rot="4" type="rect" r:blip="">
                          <dgm:adjLst/>
                        </dgm:shape>
                        <dgm:presOf/>
                        <dgm:constrLst/>
                        <dgm:ruleLst/>
                      </dgm:layoutNode>
                      <dgm:layoutNode name="right_02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02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0">
                      <dgm:choose name="Name11">
                        <dgm:if name="Name12" axis="ch ch" ptType="node node" st="2 1" cnt="1 0" func="cnt" op="equ" val="3">
                          <dgm:layoutNode name="balance_03" styleLbl="alignAccFollowNode1">
                            <dgm:varLst>
                              <dgm:bulletEnabled val="1"/>
                            </dgm:varLst>
                            <dgm:alg type="sp"/>
                            <dgm:shape xmlns:r="http://schemas.openxmlformats.org/officeDocument/2006/relationships" rot="4" type="rect" r:blip="">
                              <dgm:adjLst/>
                            </dgm:shape>
                            <dgm:presOf/>
                            <dgm:constrLst/>
                            <dgm:ruleLst/>
                          </dgm:layoutNode>
                          <dgm:layoutNode name="right_03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03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03_3" styleLbl="node1">
                            <dgm:varLst>
                              <dgm:bulletEnabled val="1"/>
                            </dgm:varLst>
                            <dgm:alg type="tx"/>
                            <dgm:shape xmlns:r="http://schemas.openxmlformats.org/officeDocument/2006/relationships" rot="4"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3">
                          <dgm:choose name="Name14">
                            <dgm:if name="Name15" axis="ch ch" ptType="node node" st="2 1" cnt="1 0" func="cnt" op="gte" val="4">
                              <dgm:layoutNode name="balance_04" styleLbl="alignAccFollowNode1">
                                <dgm:varLst>
                                  <dgm:bulletEnabled val="1"/>
                                </dgm:varLst>
                                <dgm:alg type="sp"/>
                                <dgm:shape xmlns:r="http://schemas.openxmlformats.org/officeDocument/2006/relationships" rot="4" type="rect" r:blip="">
                                  <dgm:adjLst/>
                                </dgm:shape>
                                <dgm:presOf/>
                                <dgm:constrLst/>
                                <dgm:ruleLst/>
                              </dgm:layoutNode>
                              <dgm:layoutNode name="right_04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04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04_3" styleLbl="node1">
                                <dgm:varLst>
                                  <dgm:bulletEnabled val="1"/>
                                </dgm:varLst>
                                <dgm:alg type="tx"/>
                                <dgm:shape xmlns:r="http://schemas.openxmlformats.org/officeDocument/2006/relationships" rot="4"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04_4" styleLbl="node1">
                                <dgm:varLst>
                                  <dgm:bulletEnabled val="1"/>
                                </dgm:varLst>
                                <dgm:alg type="tx"/>
                                <dgm:shape xmlns:r="http://schemas.openxmlformats.org/officeDocument/2006/relationships" rot="4" type="roundRect" r:blip="">
                                  <dgm:adjLst/>
                                </dgm:shape>
                                <dgm:presOf axis="ch ch desOrSelf" ptType="node node node" st="2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6"/>
                          </dgm:choose>
                        </dgm:else>
                      </dgm:choose>
                    </dgm:else>
                  </dgm:choose>
                </dgm:else>
              </dgm:choose>
            </dgm:else>
          </dgm:choose>
        </dgm:if>
        <dgm:else name="Name17">
          <dgm:choose name="Name18">
            <dgm:if name="Name19" axis="ch ch" ptType="node node" st="1 1" cnt="1 0" func="cnt" op="equ" val="1">
              <dgm:choose name="Name20">
                <dgm:if name="Name21" axis="ch ch" ptType="node node" st="2 1" cnt="1 0" func="cnt" op="equ" val="0">
                  <dgm:layoutNode name="balance_10" styleLbl="alignAccFollowNode1">
                    <dgm:varLst>
                      <dgm:bulletEnabled val="1"/>
                    </dgm:varLst>
                    <dgm:alg type="sp"/>
                    <dgm:shape xmlns:r="http://schemas.openxmlformats.org/officeDocument/2006/relationships" rot="-4" type="rect" r:blip="">
                      <dgm:adjLst/>
                    </dgm:shape>
                    <dgm:presOf/>
                    <dgm:constrLst/>
                    <dgm:ruleLst/>
                  </dgm:layoutNode>
                  <dgm:layoutNode name="left_10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22">
                  <dgm:choose name="Name23">
                    <dgm:if name="Name24" axis="ch ch" ptType="node node" st="2 1" cnt="1 0" func="cnt" op="equ" val="1">
                      <dgm:layoutNode name="balance_11" styleLbl="alignAccFollowNode1">
                        <dgm:varLst>
                          <dgm:bulletEnabled val="1"/>
                        </dgm:varLst>
                        <dgm:alg type="sp"/>
                        <dgm:shape xmlns:r="http://schemas.openxmlformats.org/officeDocument/2006/relationships" type="rect" r:blip="">
                          <dgm:adjLst/>
                        </dgm:shape>
                        <dgm:presOf/>
                        <dgm:constrLst/>
                        <dgm:ruleLst/>
                      </dgm:layoutNode>
                      <dgm:layoutNode name="left_11_1" styleLbl="node1">
                        <dgm:varLst>
                          <dgm:bulletEnabled val="1"/>
                        </dgm:varLst>
                        <dgm:alg type="tx"/>
                        <dgm:shape xmlns:r="http://schemas.openxmlformats.org/officeDocument/2006/relationships"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11_1" styleLbl="node1">
                        <dgm:varLst>
                          <dgm:bulletEnabled val="1"/>
                        </dgm:varLst>
                        <dgm:alg type="tx"/>
                        <dgm:shape xmlns:r="http://schemas.openxmlformats.org/officeDocument/2006/relationships"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25">
                      <dgm:choose name="Name26">
                        <dgm:if name="Name27" axis="ch ch" ptType="node node" st="2 1" cnt="1 0" func="cnt" op="equ" val="2">
                          <dgm:layoutNode name="balance_12" styleLbl="alignAccFollowNode1">
                            <dgm:varLst>
                              <dgm:bulletEnabled val="1"/>
                            </dgm:varLst>
                            <dgm:alg type="sp"/>
                            <dgm:shape xmlns:r="http://schemas.openxmlformats.org/officeDocument/2006/relationships" rot="4" type="rect" r:blip="">
                              <dgm:adjLst/>
                            </dgm:shape>
                            <dgm:presOf/>
                            <dgm:constrLst/>
                            <dgm:ruleLst/>
                          </dgm:layoutNode>
                          <dgm:layoutNode name="right_12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12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12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28">
                          <dgm:choose name="Name29">
                            <dgm:if name="Name30" axis="ch ch" ptType="node node" st="2 1" cnt="1 0" func="cnt" op="equ" val="3">
                              <dgm:layoutNode name="balance_13" styleLbl="alignAccFollowNode1">
                                <dgm:varLst>
                                  <dgm:bulletEnabled val="1"/>
                                </dgm:varLst>
                                <dgm:alg type="sp"/>
                                <dgm:shape xmlns:r="http://schemas.openxmlformats.org/officeDocument/2006/relationships" rot="4" type="rect" r:blip="">
                                  <dgm:adjLst/>
                                </dgm:shape>
                                <dgm:presOf/>
                                <dgm:constrLst/>
                                <dgm:ruleLst/>
                              </dgm:layoutNode>
                              <dgm:layoutNode name="right_13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13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13_3" styleLbl="node1">
                                <dgm:varLst>
                                  <dgm:bulletEnabled val="1"/>
                                </dgm:varLst>
                                <dgm:alg type="tx"/>
                                <dgm:shape xmlns:r="http://schemas.openxmlformats.org/officeDocument/2006/relationships" rot="4"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13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31">
                              <dgm:choose name="Name32">
                                <dgm:if name="Name33" axis="ch ch" ptType="node node" st="2 1" cnt="1 0" func="cnt" op="gte" val="4">
                                  <dgm:layoutNode name="balance_14" styleLbl="alignAccFollowNode1">
                                    <dgm:varLst>
                                      <dgm:bulletEnabled val="1"/>
                                    </dgm:varLst>
                                    <dgm:alg type="sp"/>
                                    <dgm:shape xmlns:r="http://schemas.openxmlformats.org/officeDocument/2006/relationships" rot="4" type="rect" r:blip="">
                                      <dgm:adjLst/>
                                    </dgm:shape>
                                    <dgm:presOf/>
                                    <dgm:constrLst/>
                                    <dgm:ruleLst/>
                                  </dgm:layoutNode>
                                  <dgm:layoutNode name="right_14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14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14_3" styleLbl="node1">
                                    <dgm:varLst>
                                      <dgm:bulletEnabled val="1"/>
                                    </dgm:varLst>
                                    <dgm:alg type="tx"/>
                                    <dgm:shape xmlns:r="http://schemas.openxmlformats.org/officeDocument/2006/relationships" rot="4"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14_4" styleLbl="node1">
                                    <dgm:varLst>
                                      <dgm:bulletEnabled val="1"/>
                                    </dgm:varLst>
                                    <dgm:alg type="tx"/>
                                    <dgm:shape xmlns:r="http://schemas.openxmlformats.org/officeDocument/2006/relationships" rot="4" type="roundRect" r:blip="">
                                      <dgm:adjLst/>
                                    </dgm:shape>
                                    <dgm:presOf axis="ch ch desOrSelf" ptType="node node node" st="2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14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34"/>
                              </dgm:choose>
                            </dgm:else>
                          </dgm:choose>
                        </dgm:else>
                      </dgm:choose>
                    </dgm:else>
                  </dgm:choose>
                </dgm:else>
              </dgm:choose>
            </dgm:if>
            <dgm:else name="Name35">
              <dgm:choose name="Name36">
                <dgm:if name="Name37" axis="ch ch" ptType="node node" st="1 1" cnt="1 0" func="cnt" op="equ" val="2">
                  <dgm:choose name="Name38">
                    <dgm:if name="Name39" axis="ch ch" ptType="node node" st="2 1" cnt="1 0" func="cnt" op="equ" val="0">
                      <dgm:layoutNode name="balance_20" styleLbl="alignAccFollowNode1">
                        <dgm:varLst>
                          <dgm:bulletEnabled val="1"/>
                        </dgm:varLst>
                        <dgm:alg type="sp"/>
                        <dgm:shape xmlns:r="http://schemas.openxmlformats.org/officeDocument/2006/relationships" rot="-4" type="rect" r:blip="">
                          <dgm:adjLst/>
                        </dgm:shape>
                        <dgm:presOf/>
                        <dgm:constrLst/>
                        <dgm:ruleLst/>
                      </dgm:layoutNode>
                      <dgm:layoutNode name="left_20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20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40">
                      <dgm:choose name="Name41">
                        <dgm:if name="Name42" axis="ch ch" ptType="node node" st="2 1" cnt="1 0" func="cnt" op="equ" val="1">
                          <dgm:layoutNode name="balance_21" styleLbl="alignAccFollowNode1">
                            <dgm:varLst>
                              <dgm:bulletEnabled val="1"/>
                            </dgm:varLst>
                            <dgm:alg type="sp"/>
                            <dgm:shape xmlns:r="http://schemas.openxmlformats.org/officeDocument/2006/relationships" rot="-4" type="rect" r:blip="">
                              <dgm:adjLst/>
                            </dgm:shape>
                            <dgm:presOf/>
                            <dgm:constrLst/>
                            <dgm:ruleLst/>
                          </dgm:layoutNode>
                          <dgm:layoutNode name="left_21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21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21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43">
                          <dgm:choose name="Name44">
                            <dgm:if name="Name45" axis="ch ch" ptType="node node" st="2 1" cnt="1 0" func="cnt" op="equ" val="2">
                              <dgm:layoutNode name="balance_22" styleLbl="alignAccFollowNode1">
                                <dgm:varLst>
                                  <dgm:bulletEnabled val="1"/>
                                </dgm:varLst>
                                <dgm:alg type="sp"/>
                                <dgm:shape xmlns:r="http://schemas.openxmlformats.org/officeDocument/2006/relationships" type="rect" r:blip="">
                                  <dgm:adjLst/>
                                </dgm:shape>
                                <dgm:presOf/>
                                <dgm:constrLst/>
                                <dgm:ruleLst/>
                              </dgm:layoutNode>
                              <dgm:layoutNode name="right_22_1" styleLbl="node1">
                                <dgm:varLst>
                                  <dgm:bulletEnabled val="1"/>
                                </dgm:varLst>
                                <dgm:alg type="tx"/>
                                <dgm:shape xmlns:r="http://schemas.openxmlformats.org/officeDocument/2006/relationships"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22_2" styleLbl="node1">
                                <dgm:varLst>
                                  <dgm:bulletEnabled val="1"/>
                                </dgm:varLst>
                                <dgm:alg type="tx"/>
                                <dgm:shape xmlns:r="http://schemas.openxmlformats.org/officeDocument/2006/relationships"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22_1" styleLbl="node1">
                                <dgm:varLst>
                                  <dgm:bulletEnabled val="1"/>
                                </dgm:varLst>
                                <dgm:alg type="tx"/>
                                <dgm:shape xmlns:r="http://schemas.openxmlformats.org/officeDocument/2006/relationships"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22_2" styleLbl="node1">
                                <dgm:varLst>
                                  <dgm:bulletEnabled val="1"/>
                                </dgm:varLst>
                                <dgm:alg type="tx"/>
                                <dgm:shape xmlns:r="http://schemas.openxmlformats.org/officeDocument/2006/relationships"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46">
                              <dgm:choose name="Name47">
                                <dgm:if name="Name48" axis="ch ch" ptType="node node" st="2 1" cnt="1 0" func="cnt" op="equ" val="3">
                                  <dgm:layoutNode name="balance_23" styleLbl="alignAccFollowNode1">
                                    <dgm:varLst>
                                      <dgm:bulletEnabled val="1"/>
                                    </dgm:varLst>
                                    <dgm:alg type="sp"/>
                                    <dgm:shape xmlns:r="http://schemas.openxmlformats.org/officeDocument/2006/relationships" rot="4" type="rect" r:blip="">
                                      <dgm:adjLst/>
                                    </dgm:shape>
                                    <dgm:presOf/>
                                    <dgm:constrLst/>
                                    <dgm:ruleLst/>
                                  </dgm:layoutNode>
                                  <dgm:layoutNode name="right_23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23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23_3" styleLbl="node1">
                                    <dgm:varLst>
                                      <dgm:bulletEnabled val="1"/>
                                    </dgm:varLst>
                                    <dgm:alg type="tx"/>
                                    <dgm:shape xmlns:r="http://schemas.openxmlformats.org/officeDocument/2006/relationships" rot="4"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23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23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49">
                                  <dgm:choose name="Name50">
                                    <dgm:if name="Name51" axis="ch ch" ptType="node node" st="2 1" cnt="1 0" func="cnt" op="gte" val="4">
                                      <dgm:layoutNode name="balance_24" styleLbl="alignAccFollowNode1">
                                        <dgm:varLst>
                                          <dgm:bulletEnabled val="1"/>
                                        </dgm:varLst>
                                        <dgm:alg type="sp"/>
                                        <dgm:shape xmlns:r="http://schemas.openxmlformats.org/officeDocument/2006/relationships" rot="4" type="rect" r:blip="">
                                          <dgm:adjLst/>
                                        </dgm:shape>
                                        <dgm:presOf/>
                                        <dgm:constrLst/>
                                        <dgm:ruleLst/>
                                      </dgm:layoutNode>
                                      <dgm:layoutNode name="right_24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24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24_3" styleLbl="node1">
                                        <dgm:varLst>
                                          <dgm:bulletEnabled val="1"/>
                                        </dgm:varLst>
                                        <dgm:alg type="tx"/>
                                        <dgm:shape xmlns:r="http://schemas.openxmlformats.org/officeDocument/2006/relationships" rot="4"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24_4" styleLbl="node1">
                                        <dgm:varLst>
                                          <dgm:bulletEnabled val="1"/>
                                        </dgm:varLst>
                                        <dgm:alg type="tx"/>
                                        <dgm:shape xmlns:r="http://schemas.openxmlformats.org/officeDocument/2006/relationships" rot="4" type="roundRect" r:blip="">
                                          <dgm:adjLst/>
                                        </dgm:shape>
                                        <dgm:presOf axis="ch ch desOrSelf" ptType="node node node" st="2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24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24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2"/>
                                  </dgm:choose>
                                </dgm:else>
                              </dgm:choose>
                            </dgm:else>
                          </dgm:choose>
                        </dgm:else>
                      </dgm:choose>
                    </dgm:else>
                  </dgm:choose>
                </dgm:if>
                <dgm:else name="Name53">
                  <dgm:choose name="Name54">
                    <dgm:if name="Name55" axis="ch ch" ptType="node node" st="1 1" cnt="1 0" func="cnt" op="equ" val="3">
                      <dgm:choose name="Name56">
                        <dgm:if name="Name57" axis="ch ch" ptType="node node" st="2 1" cnt="1 0" func="cnt" op="equ" val="0">
                          <dgm:layoutNode name="balance_30" styleLbl="alignAccFollowNode1">
                            <dgm:varLst>
                              <dgm:bulletEnabled val="1"/>
                            </dgm:varLst>
                            <dgm:alg type="sp"/>
                            <dgm:shape xmlns:r="http://schemas.openxmlformats.org/officeDocument/2006/relationships" rot="-4" type="rect" r:blip="">
                              <dgm:adjLst/>
                            </dgm:shape>
                            <dgm:presOf/>
                            <dgm:constrLst/>
                            <dgm:ruleLst/>
                          </dgm:layoutNode>
                          <dgm:layoutNode name="left_30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0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0_3" styleLbl="node1">
                            <dgm:varLst>
                              <dgm:bulletEnabled val="1"/>
                            </dgm:varLst>
                            <dgm:alg type="tx"/>
                            <dgm:shape xmlns:r="http://schemas.openxmlformats.org/officeDocument/2006/relationships" rot="-4"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8">
                          <dgm:choose name="Name59">
                            <dgm:if name="Name60" axis="ch ch" ptType="node node" st="2 1" cnt="1 0" func="cnt" op="equ" val="1">
                              <dgm:layoutNode name="balance_31" styleLbl="alignAccFollowNode1">
                                <dgm:varLst>
                                  <dgm:bulletEnabled val="1"/>
                                </dgm:varLst>
                                <dgm:alg type="sp"/>
                                <dgm:shape xmlns:r="http://schemas.openxmlformats.org/officeDocument/2006/relationships" rot="-4" type="rect" r:blip="">
                                  <dgm:adjLst/>
                                </dgm:shape>
                                <dgm:presOf/>
                                <dgm:constrLst/>
                                <dgm:ruleLst/>
                              </dgm:layoutNode>
                              <dgm:layoutNode name="left_31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1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1_3" styleLbl="node1">
                                <dgm:varLst>
                                  <dgm:bulletEnabled val="1"/>
                                </dgm:varLst>
                                <dgm:alg type="tx"/>
                                <dgm:shape xmlns:r="http://schemas.openxmlformats.org/officeDocument/2006/relationships" rot="-4"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31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1">
                              <dgm:choose name="Name62">
                                <dgm:if name="Name63" axis="ch ch" ptType="node node" st="2 1" cnt="1 0" func="cnt" op="equ" val="2">
                                  <dgm:layoutNode name="balance_32" styleLbl="alignAccFollowNode1">
                                    <dgm:varLst>
                                      <dgm:bulletEnabled val="1"/>
                                    </dgm:varLst>
                                    <dgm:alg type="sp"/>
                                    <dgm:shape xmlns:r="http://schemas.openxmlformats.org/officeDocument/2006/relationships" rot="-4" type="rect" r:blip="">
                                      <dgm:adjLst/>
                                    </dgm:shape>
                                    <dgm:presOf/>
                                    <dgm:constrLst/>
                                    <dgm:ruleLst/>
                                  </dgm:layoutNode>
                                  <dgm:layoutNode name="left_32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2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2_3" styleLbl="node1">
                                    <dgm:varLst>
                                      <dgm:bulletEnabled val="1"/>
                                    </dgm:varLst>
                                    <dgm:alg type="tx"/>
                                    <dgm:shape xmlns:r="http://schemas.openxmlformats.org/officeDocument/2006/relationships" rot="-4"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32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32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4">
                                  <dgm:choose name="Name65">
                                    <dgm:if name="Name66" axis="ch ch" ptType="node node" st="2 1" cnt="1 0" func="cnt" op="equ" val="3">
                                      <dgm:layoutNode name="balance_33" styleLbl="alignAccFollowNode1">
                                        <dgm:varLst>
                                          <dgm:bulletEnabled val="1"/>
                                        </dgm:varLst>
                                        <dgm:alg type="sp"/>
                                        <dgm:shape xmlns:r="http://schemas.openxmlformats.org/officeDocument/2006/relationships" type="rect" r:blip="">
                                          <dgm:adjLst/>
                                        </dgm:shape>
                                        <dgm:presOf/>
                                        <dgm:constrLst/>
                                        <dgm:ruleLst/>
                                      </dgm:layoutNode>
                                      <dgm:layoutNode name="right_33_1" styleLbl="node1">
                                        <dgm:varLst>
                                          <dgm:bulletEnabled val="1"/>
                                        </dgm:varLst>
                                        <dgm:alg type="tx"/>
                                        <dgm:shape xmlns:r="http://schemas.openxmlformats.org/officeDocument/2006/relationships"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33_2" styleLbl="node1">
                                        <dgm:varLst>
                                          <dgm:bulletEnabled val="1"/>
                                        </dgm:varLst>
                                        <dgm:alg type="tx"/>
                                        <dgm:shape xmlns:r="http://schemas.openxmlformats.org/officeDocument/2006/relationships"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33_3" styleLbl="node1">
                                        <dgm:varLst>
                                          <dgm:bulletEnabled val="1"/>
                                        </dgm:varLst>
                                        <dgm:alg type="tx"/>
                                        <dgm:shape xmlns:r="http://schemas.openxmlformats.org/officeDocument/2006/relationships"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3_1" styleLbl="node1">
                                        <dgm:varLst>
                                          <dgm:bulletEnabled val="1"/>
                                        </dgm:varLst>
                                        <dgm:alg type="tx"/>
                                        <dgm:shape xmlns:r="http://schemas.openxmlformats.org/officeDocument/2006/relationships"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3_2" styleLbl="node1">
                                        <dgm:varLst>
                                          <dgm:bulletEnabled val="1"/>
                                        </dgm:varLst>
                                        <dgm:alg type="tx"/>
                                        <dgm:shape xmlns:r="http://schemas.openxmlformats.org/officeDocument/2006/relationships"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3_3" styleLbl="node1">
                                        <dgm:varLst>
                                          <dgm:bulletEnabled val="1"/>
                                        </dgm:varLst>
                                        <dgm:alg type="tx"/>
                                        <dgm:shape xmlns:r="http://schemas.openxmlformats.org/officeDocument/2006/relationships"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7">
                                      <dgm:choose name="Name68">
                                        <dgm:if name="Name69" axis="ch ch" ptType="node node" st="2 1" cnt="1 0" func="cnt" op="gte" val="4">
                                          <dgm:layoutNode name="balance_34" styleLbl="alignAccFollowNode1">
                                            <dgm:varLst>
                                              <dgm:bulletEnabled val="1"/>
                                            </dgm:varLst>
                                            <dgm:alg type="sp"/>
                                            <dgm:shape xmlns:r="http://schemas.openxmlformats.org/officeDocument/2006/relationships" rot="4" type="rect" r:blip="">
                                              <dgm:adjLst/>
                                            </dgm:shape>
                                            <dgm:presOf/>
                                            <dgm:constrLst/>
                                            <dgm:ruleLst/>
                                          </dgm:layoutNode>
                                          <dgm:layoutNode name="right_34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34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34_3" styleLbl="node1">
                                            <dgm:varLst>
                                              <dgm:bulletEnabled val="1"/>
                                            </dgm:varLst>
                                            <dgm:alg type="tx"/>
                                            <dgm:shape xmlns:r="http://schemas.openxmlformats.org/officeDocument/2006/relationships" rot="4"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34_4" styleLbl="node1">
                                            <dgm:varLst>
                                              <dgm:bulletEnabled val="1"/>
                                            </dgm:varLst>
                                            <dgm:alg type="tx"/>
                                            <dgm:shape xmlns:r="http://schemas.openxmlformats.org/officeDocument/2006/relationships" rot="4" type="roundRect" r:blip="">
                                              <dgm:adjLst/>
                                            </dgm:shape>
                                            <dgm:presOf axis="ch ch desOrSelf" ptType="node node node" st="2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4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4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4_3" styleLbl="node1">
                                            <dgm:varLst>
                                              <dgm:bulletEnabled val="1"/>
                                            </dgm:varLst>
                                            <dgm:alg type="tx"/>
                                            <dgm:shape xmlns:r="http://schemas.openxmlformats.org/officeDocument/2006/relationships" rot="4"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0"/>
                                      </dgm:choose>
                                    </dgm:else>
                                  </dgm:choose>
                                </dgm:else>
                              </dgm:choose>
                            </dgm:else>
                          </dgm:choose>
                        </dgm:else>
                      </dgm:choose>
                    </dgm:if>
                    <dgm:else name="Name71">
                      <dgm:choose name="Name72">
                        <dgm:if name="Name73" axis="ch ch" ptType="node node" st="1 1" cnt="1 0" func="cnt" op="gte" val="4">
                          <dgm:choose name="Name74">
                            <dgm:if name="Name75" axis="ch ch" ptType="node node" st="2 1" cnt="1 0" func="cnt" op="equ" val="0">
                              <dgm:layoutNode name="balance_40" styleLbl="alignAccFollowNode1">
                                <dgm:varLst>
                                  <dgm:bulletEnabled val="1"/>
                                </dgm:varLst>
                                <dgm:alg type="sp"/>
                                <dgm:shape xmlns:r="http://schemas.openxmlformats.org/officeDocument/2006/relationships" rot="-4" type="rect" r:blip="">
                                  <dgm:adjLst/>
                                </dgm:shape>
                                <dgm:presOf/>
                                <dgm:constrLst/>
                                <dgm:ruleLst/>
                              </dgm:layoutNode>
                              <dgm:layoutNode name="left_40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0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0_3" styleLbl="node1">
                                <dgm:varLst>
                                  <dgm:bulletEnabled val="1"/>
                                </dgm:varLst>
                                <dgm:alg type="tx"/>
                                <dgm:shape xmlns:r="http://schemas.openxmlformats.org/officeDocument/2006/relationships" rot="-4"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0_4" styleLbl="node1">
                                <dgm:varLst>
                                  <dgm:bulletEnabled val="1"/>
                                </dgm:varLst>
                                <dgm:alg type="tx"/>
                                <dgm:shape xmlns:r="http://schemas.openxmlformats.org/officeDocument/2006/relationships" rot="-4" type="roundRect" r:blip="">
                                  <dgm:adjLst/>
                                </dgm:shape>
                                <dgm:presOf axis="ch ch desOrSelf" ptType="node node node" st="1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6">
                              <dgm:choose name="Name77">
                                <dgm:if name="Name78" axis="ch ch" ptType="node node" st="2 1" cnt="1 0" func="cnt" op="equ" val="1">
                                  <dgm:layoutNode name="balance_41" styleLbl="alignAccFollowNode1">
                                    <dgm:varLst>
                                      <dgm:bulletEnabled val="1"/>
                                    </dgm:varLst>
                                    <dgm:alg type="sp"/>
                                    <dgm:shape xmlns:r="http://schemas.openxmlformats.org/officeDocument/2006/relationships" rot="-4" type="rect" r:blip="">
                                      <dgm:adjLst/>
                                    </dgm:shape>
                                    <dgm:presOf/>
                                    <dgm:constrLst/>
                                    <dgm:ruleLst/>
                                  </dgm:layoutNode>
                                  <dgm:layoutNode name="left_41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1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1_3" styleLbl="node1">
                                    <dgm:varLst>
                                      <dgm:bulletEnabled val="1"/>
                                    </dgm:varLst>
                                    <dgm:alg type="tx"/>
                                    <dgm:shape xmlns:r="http://schemas.openxmlformats.org/officeDocument/2006/relationships" rot="-4"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1_4" styleLbl="node1">
                                    <dgm:varLst>
                                      <dgm:bulletEnabled val="1"/>
                                    </dgm:varLst>
                                    <dgm:alg type="tx"/>
                                    <dgm:shape xmlns:r="http://schemas.openxmlformats.org/officeDocument/2006/relationships" rot="-4" type="roundRect" r:blip="">
                                      <dgm:adjLst/>
                                    </dgm:shape>
                                    <dgm:presOf axis="ch ch desOrSelf" ptType="node node node" st="1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1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9">
                                  <dgm:choose name="Name80">
                                    <dgm:if name="Name81" axis="ch ch" ptType="node node" st="2 1" cnt="1 0" func="cnt" op="equ" val="2">
                                      <dgm:layoutNode name="balance_42" styleLbl="alignAccFollowNode1">
                                        <dgm:varLst>
                                          <dgm:bulletEnabled val="1"/>
                                        </dgm:varLst>
                                        <dgm:alg type="sp"/>
                                        <dgm:shape xmlns:r="http://schemas.openxmlformats.org/officeDocument/2006/relationships" rot="-4" type="rect" r:blip="">
                                          <dgm:adjLst/>
                                        </dgm:shape>
                                        <dgm:presOf/>
                                        <dgm:constrLst/>
                                        <dgm:ruleLst/>
                                      </dgm:layoutNode>
                                      <dgm:layoutNode name="left_42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2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2_3" styleLbl="node1">
                                        <dgm:varLst>
                                          <dgm:bulletEnabled val="1"/>
                                        </dgm:varLst>
                                        <dgm:alg type="tx"/>
                                        <dgm:shape xmlns:r="http://schemas.openxmlformats.org/officeDocument/2006/relationships" rot="-4"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2_4" styleLbl="node1">
                                        <dgm:varLst>
                                          <dgm:bulletEnabled val="1"/>
                                        </dgm:varLst>
                                        <dgm:alg type="tx"/>
                                        <dgm:shape xmlns:r="http://schemas.openxmlformats.org/officeDocument/2006/relationships" rot="-4" type="roundRect" r:blip="">
                                          <dgm:adjLst/>
                                        </dgm:shape>
                                        <dgm:presOf axis="ch ch desOrSelf" ptType="node node node" st="1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2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2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2">
                                      <dgm:choose name="Name83">
                                        <dgm:if name="Name84" axis="ch ch" ptType="node node" st="2 1" cnt="1 0" func="cnt" op="equ" val="3">
                                          <dgm:layoutNode name="balance_43" styleLbl="alignAccFollowNode1">
                                            <dgm:varLst>
                                              <dgm:bulletEnabled val="1"/>
                                            </dgm:varLst>
                                            <dgm:alg type="sp"/>
                                            <dgm:shape xmlns:r="http://schemas.openxmlformats.org/officeDocument/2006/relationships" rot="-4" type="rect" r:blip="">
                                              <dgm:adjLst/>
                                            </dgm:shape>
                                            <dgm:presOf/>
                                            <dgm:constrLst/>
                                            <dgm:ruleLst/>
                                          </dgm:layoutNode>
                                          <dgm:layoutNode name="left_43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3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3_3" styleLbl="node1">
                                            <dgm:varLst>
                                              <dgm:bulletEnabled val="1"/>
                                            </dgm:varLst>
                                            <dgm:alg type="tx"/>
                                            <dgm:shape xmlns:r="http://schemas.openxmlformats.org/officeDocument/2006/relationships" rot="-4"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3_4" styleLbl="node1">
                                            <dgm:varLst>
                                              <dgm:bulletEnabled val="1"/>
                                            </dgm:varLst>
                                            <dgm:alg type="tx"/>
                                            <dgm:shape xmlns:r="http://schemas.openxmlformats.org/officeDocument/2006/relationships" rot="-4" type="roundRect" r:blip="">
                                              <dgm:adjLst/>
                                            </dgm:shape>
                                            <dgm:presOf axis="ch ch desOrSelf" ptType="node node node" st="1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3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3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3_3" styleLbl="node1">
                                            <dgm:varLst>
                                              <dgm:bulletEnabled val="1"/>
                                            </dgm:varLst>
                                            <dgm:alg type="tx"/>
                                            <dgm:shape xmlns:r="http://schemas.openxmlformats.org/officeDocument/2006/relationships" rot="-4"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5">
                                          <dgm:choose name="Name86">
                                            <dgm:if name="Name87" axis="ch ch" ptType="node node" st="2 1" cnt="1 0" func="cnt" op="gte" val="4">
                                              <dgm:layoutNode name="balance_44" styleLbl="alignAccFollowNode1">
                                                <dgm:varLst>
                                                  <dgm:bulletEnabled val="1"/>
                                                </dgm:varLst>
                                                <dgm:alg type="sp"/>
                                                <dgm:shape xmlns:r="http://schemas.openxmlformats.org/officeDocument/2006/relationships" type="rect" r:blip="">
                                                  <dgm:adjLst/>
                                                </dgm:shape>
                                                <dgm:presOf/>
                                                <dgm:constrLst/>
                                                <dgm:ruleLst/>
                                              </dgm:layoutNode>
                                              <dgm:layoutNode name="right_44_1" styleLbl="node1">
                                                <dgm:varLst>
                                                  <dgm:bulletEnabled val="1"/>
                                                </dgm:varLst>
                                                <dgm:alg type="tx"/>
                                                <dgm:shape xmlns:r="http://schemas.openxmlformats.org/officeDocument/2006/relationships"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4_2" styleLbl="node1">
                                                <dgm:varLst>
                                                  <dgm:bulletEnabled val="1"/>
                                                </dgm:varLst>
                                                <dgm:alg type="tx"/>
                                                <dgm:shape xmlns:r="http://schemas.openxmlformats.org/officeDocument/2006/relationships"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4_3" styleLbl="node1">
                                                <dgm:varLst>
                                                  <dgm:bulletEnabled val="1"/>
                                                </dgm:varLst>
                                                <dgm:alg type="tx"/>
                                                <dgm:shape xmlns:r="http://schemas.openxmlformats.org/officeDocument/2006/relationships"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4_4" styleLbl="node1">
                                                <dgm:varLst>
                                                  <dgm:bulletEnabled val="1"/>
                                                </dgm:varLst>
                                                <dgm:alg type="tx"/>
                                                <dgm:shape xmlns:r="http://schemas.openxmlformats.org/officeDocument/2006/relationships" type="roundRect" r:blip="">
                                                  <dgm:adjLst/>
                                                </dgm:shape>
                                                <dgm:presOf axis="ch ch desOrSelf" ptType="node node node" st="2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4_1" styleLbl="node1">
                                                <dgm:varLst>
                                                  <dgm:bulletEnabled val="1"/>
                                                </dgm:varLst>
                                                <dgm:alg type="tx"/>
                                                <dgm:shape xmlns:r="http://schemas.openxmlformats.org/officeDocument/2006/relationships"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4_2" styleLbl="node1">
                                                <dgm:varLst>
                                                  <dgm:bulletEnabled val="1"/>
                                                </dgm:varLst>
                                                <dgm:alg type="tx"/>
                                                <dgm:shape xmlns:r="http://schemas.openxmlformats.org/officeDocument/2006/relationships"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4_3" styleLbl="node1">
                                                <dgm:varLst>
                                                  <dgm:bulletEnabled val="1"/>
                                                </dgm:varLst>
                                                <dgm:alg type="tx"/>
                                                <dgm:shape xmlns:r="http://schemas.openxmlformats.org/officeDocument/2006/relationships"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4_4" styleLbl="node1">
                                                <dgm:varLst>
                                                  <dgm:bulletEnabled val="1"/>
                                                </dgm:varLst>
                                                <dgm:alg type="tx"/>
                                                <dgm:shape xmlns:r="http://schemas.openxmlformats.org/officeDocument/2006/relationships" type="roundRect" r:blip="">
                                                  <dgm:adjLst/>
                                                </dgm:shape>
                                                <dgm:presOf axis="ch ch desOrSelf" ptType="node node node" st="1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8"/>
                                          </dgm:choose>
                                        </dgm:else>
                                      </dgm:choose>
                                    </dgm:else>
                                  </dgm:choose>
                                </dgm:else>
                              </dgm:choose>
                            </dgm:else>
                          </dgm:choose>
                        </dgm:if>
                        <dgm:else name="Name89"/>
                      </dgm:choose>
                    </dgm:else>
                  </dgm:choose>
                </dgm:else>
              </dgm:choose>
            </dgm:else>
          </dgm:choose>
        </dgm:else>
      </dgm:choose>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8-20T17:34:05.764"/>
    </inkml:context>
    <inkml:brush xml:id="br0">
      <inkml:brushProperty name="width" value="0.05" units="cm"/>
      <inkml:brushProperty name="height" value="0.05" units="cm"/>
    </inkml:brush>
  </inkml:definitions>
  <inkml:trace contextRef="#ctx0" brushRef="#br0">0 1 24575</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8-20T17:34:18.125"/>
    </inkml:context>
    <inkml:brush xml:id="br0">
      <inkml:brushProperty name="width" value="0.05" units="cm"/>
      <inkml:brushProperty name="height" value="0.05" units="cm"/>
    </inkml:brush>
  </inkml:definitions>
  <inkml:trace contextRef="#ctx0" brushRef="#br0">1 0 24575</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8-20T17:54:56.872"/>
    </inkml:context>
    <inkml:brush xml:id="br0">
      <inkml:brushProperty name="width" value="0.025" units="cm"/>
      <inkml:brushProperty name="height" value="0.025" units="cm"/>
      <inkml:brushProperty name="color" value="#FFC114"/>
    </inkml:brush>
  </inkml:definitions>
  <inkml:trace contextRef="#ctx0" brushRef="#br0">0 0 24575</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8-20T17:58:15.886"/>
    </inkml:context>
    <inkml:brush xml:id="br0">
      <inkml:brushProperty name="width" value="0.025" units="cm"/>
      <inkml:brushProperty name="height" value="0.025" units="cm"/>
      <inkml:brushProperty name="color" value="#FFC114"/>
    </inkml:brush>
  </inkml:definitions>
  <inkml:trace contextRef="#ctx0" brushRef="#br0">0 1 24575</inkml:trace>
</inkml:ink>
</file>

<file path=ppt/ink/ink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8-20T17:59:18.446"/>
    </inkml:context>
    <inkml:brush xml:id="br0">
      <inkml:brushProperty name="width" value="0.1" units="cm"/>
      <inkml:brushProperty name="height" value="0.6" units="cm"/>
      <inkml:brushProperty name="color" value="#FFC114"/>
      <inkml:brushProperty name="ignorePressure" value="1"/>
      <inkml:brushProperty name="inkEffects" value="pencil"/>
    </inkml:brush>
  </inkml:definitions>
  <inkml:trace contextRef="#ctx0" brushRef="#br0">0 1,'0'0</inkml:trace>
</inkml:ink>
</file>

<file path=ppt/ink/ink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8-20T17:59:34.790"/>
    </inkml:context>
    <inkml:brush xml:id="br0">
      <inkml:brushProperty name="width" value="0.1" units="cm"/>
      <inkml:brushProperty name="height" value="0.1" units="cm"/>
      <inkml:brushProperty name="color" value="#FFC114"/>
    </inkml:brush>
  </inkml:definitions>
  <inkml:trace contextRef="#ctx0" brushRef="#br0">1 0 24575</inkml:trace>
</inkml:ink>
</file>

<file path=ppt/ink/ink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8-20T18:00:18.413"/>
    </inkml:context>
    <inkml:brush xml:id="br0">
      <inkml:brushProperty name="width" value="0.1" units="cm"/>
      <inkml:brushProperty name="height" value="0.1" units="cm"/>
      <inkml:brushProperty name="color" value="#FFC114"/>
    </inkml:brush>
  </inkml:definitions>
  <inkml:trace contextRef="#ctx0" brushRef="#br0">1 0 24575</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κεφαλίδας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l-GR"/>
          </a:p>
        </p:txBody>
      </p:sp>
      <p:sp>
        <p:nvSpPr>
          <p:cNvPr id="3" name="Θέση ημερομηνίας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DCBB220-6958-4008-A663-8B83EB6940AA}" type="datetimeFigureOut">
              <a:rPr lang="el-GR" smtClean="0"/>
              <a:pPr/>
              <a:t>17/10/2026</a:t>
            </a:fld>
            <a:endParaRPr lang="el-GR"/>
          </a:p>
        </p:txBody>
      </p:sp>
      <p:sp>
        <p:nvSpPr>
          <p:cNvPr id="4" name="Θέση εικόνας διαφάνειας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l-GR"/>
          </a:p>
        </p:txBody>
      </p:sp>
      <p:sp>
        <p:nvSpPr>
          <p:cNvPr id="5" name="Θέση σημειώσεων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6" name="Θέση υποσέλιδου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l-GR"/>
          </a:p>
        </p:txBody>
      </p:sp>
      <p:sp>
        <p:nvSpPr>
          <p:cNvPr id="7" name="Θέση αριθμού διαφάνειας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2F7E445-E8E2-4E6A-BA02-79B07315F60B}" type="slidenum">
              <a:rPr lang="el-GR" smtClean="0"/>
              <a:pPr/>
              <a:t>‹#›</a:t>
            </a:fld>
            <a:endParaRPr lang="el-GR"/>
          </a:p>
        </p:txBody>
      </p:sp>
    </p:spTree>
    <p:extLst>
      <p:ext uri="{BB962C8B-B14F-4D97-AF65-F5344CB8AC3E}">
        <p14:creationId xmlns:p14="http://schemas.microsoft.com/office/powerpoint/2010/main" val="319485734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hyperlink" Target="https://www.ahajournals.org/doi/10.1161/STROKEAHA.120.030620" TargetMode="External"/><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DA3E0A-BD01-DB6B-BA02-02D84EE96BE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1FA93E9-2C2A-D6EA-2C44-EB5468BBAAEB}"/>
              </a:ext>
            </a:extLst>
          </p:cNvPr>
          <p:cNvSpPr>
            <a:spLocks noGrp="1" noRot="1" noChangeAspect="1"/>
          </p:cNvSpPr>
          <p:nvPr>
            <p:ph type="sldImg"/>
          </p:nvPr>
        </p:nvSpPr>
        <p:spPr/>
        <p:txBody>
          <a:bodyPr/>
          <a:lstStyle/>
          <a:p>
            <a:endParaRPr lang="el-GR"/>
          </a:p>
        </p:txBody>
      </p:sp>
      <p:sp>
        <p:nvSpPr>
          <p:cNvPr id="3" name="Notes Placeholder 2">
            <a:extLst>
              <a:ext uri="{FF2B5EF4-FFF2-40B4-BE49-F238E27FC236}">
                <a16:creationId xmlns:a16="http://schemas.microsoft.com/office/drawing/2014/main" id="{6F495870-A48E-30BD-E2EF-16A68E787368}"/>
              </a:ext>
            </a:extLst>
          </p:cNvPr>
          <p:cNvSpPr>
            <a:spLocks noGrp="1"/>
          </p:cNvSpPr>
          <p:nvPr>
            <p:ph type="body" idx="1"/>
          </p:nvPr>
        </p:nvSpPr>
        <p:spPr/>
        <p:txBody>
          <a:bodyPr/>
          <a:lstStyle/>
          <a:p>
            <a:r>
              <a:rPr lang="en-US" sz="1200" b="0" i="0" kern="1200" dirty="0">
                <a:solidFill>
                  <a:schemeClr val="tx1"/>
                </a:solidFill>
                <a:effectLst/>
                <a:latin typeface="+mn-lt"/>
                <a:ea typeface="+mn-ea"/>
                <a:cs typeface="+mn-cs"/>
              </a:rPr>
              <a:t>Jones et al</a:t>
            </a:r>
            <a:r>
              <a:rPr lang="en-US" sz="1200" b="0" i="0" u="none" strike="noStrike" kern="1200" baseline="30000" dirty="0">
                <a:solidFill>
                  <a:schemeClr val="tx1"/>
                </a:solidFill>
                <a:effectLst/>
                <a:latin typeface="+mn-lt"/>
                <a:ea typeface="+mn-ea"/>
                <a:cs typeface="+mn-cs"/>
                <a:hlinkClick r:id="rId3"/>
              </a:rPr>
              <a:t>3</a:t>
            </a:r>
            <a:r>
              <a:rPr lang="en-US" sz="1200" b="0" i="0" kern="1200" dirty="0">
                <a:solidFill>
                  <a:schemeClr val="tx1"/>
                </a:solidFill>
                <a:effectLst/>
                <a:latin typeface="+mn-lt"/>
                <a:ea typeface="+mn-ea"/>
                <a:cs typeface="+mn-cs"/>
              </a:rPr>
              <a:t> used a temporary middle cerebral artery occlusion model in macaques in which they showed that CBF thresholds for irreversible tissue damage depend on the duration of occlusion: tissue with a CBF below 18 mL/100 g/min accurately identified infarcted tissue when the vessel occlusion was permanent, while for an ischemia duration of 30 minutes, even tissue with CBF values below 5 mL/100 mg/min did not progress to infarction.</a:t>
            </a:r>
            <a:endParaRPr lang="el-GR" dirty="0"/>
          </a:p>
        </p:txBody>
      </p:sp>
      <p:sp>
        <p:nvSpPr>
          <p:cNvPr id="4" name="Slide Number Placeholder 3">
            <a:extLst>
              <a:ext uri="{FF2B5EF4-FFF2-40B4-BE49-F238E27FC236}">
                <a16:creationId xmlns:a16="http://schemas.microsoft.com/office/drawing/2014/main" id="{CB21A627-0B9F-4766-8DE7-5B5D2B1C39F9}"/>
              </a:ext>
            </a:extLst>
          </p:cNvPr>
          <p:cNvSpPr>
            <a:spLocks noGrp="1"/>
          </p:cNvSpPr>
          <p:nvPr>
            <p:ph type="sldNum" sz="quarter" idx="5"/>
          </p:nvPr>
        </p:nvSpPr>
        <p:spPr/>
        <p:txBody>
          <a:bodyPr/>
          <a:lstStyle/>
          <a:p>
            <a:fld id="{872E8B1A-A57E-4BFD-9330-91074D3E5292}" type="slidenum">
              <a:rPr lang="en-US" smtClean="0"/>
              <a:pPr/>
              <a:t>7</a:t>
            </a:fld>
            <a:endParaRPr lang="en-US"/>
          </a:p>
        </p:txBody>
      </p:sp>
    </p:spTree>
    <p:extLst>
      <p:ext uri="{BB962C8B-B14F-4D97-AF65-F5344CB8AC3E}">
        <p14:creationId xmlns:p14="http://schemas.microsoft.com/office/powerpoint/2010/main" val="412882782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n-US" dirty="0"/>
              <a:t>NOX2 (also known as NADPH oxidase 2 or gp91-phox) is a multi-subunit enzyme complex that produces reactive oxygen species (ROS)</a:t>
            </a:r>
            <a:endParaRPr lang="el-GR" dirty="0"/>
          </a:p>
        </p:txBody>
      </p:sp>
      <p:sp>
        <p:nvSpPr>
          <p:cNvPr id="4" name="Θέση αριθμού διαφάνειας 3"/>
          <p:cNvSpPr>
            <a:spLocks noGrp="1"/>
          </p:cNvSpPr>
          <p:nvPr>
            <p:ph type="sldNum" sz="quarter" idx="5"/>
          </p:nvPr>
        </p:nvSpPr>
        <p:spPr/>
        <p:txBody>
          <a:bodyPr/>
          <a:lstStyle/>
          <a:p>
            <a:fld id="{32F7E445-E8E2-4E6A-BA02-79B07315F60B}" type="slidenum">
              <a:rPr lang="el-GR" smtClean="0"/>
              <a:pPr/>
              <a:t>11</a:t>
            </a:fld>
            <a:endParaRPr lang="el-GR"/>
          </a:p>
        </p:txBody>
      </p:sp>
    </p:spTree>
    <p:extLst>
      <p:ext uri="{BB962C8B-B14F-4D97-AF65-F5344CB8AC3E}">
        <p14:creationId xmlns:p14="http://schemas.microsoft.com/office/powerpoint/2010/main" val="70627142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txBody>
          <a:bodyPr/>
          <a:lstStyle/>
          <a:p>
            <a:endParaRPr lang="el-GR"/>
          </a:p>
        </p:txBody>
      </p:sp>
      <p:sp>
        <p:nvSpPr>
          <p:cNvPr id="3" name="Θέση σημειώσεων 2"/>
          <p:cNvSpPr>
            <a:spLocks noGrp="1"/>
          </p:cNvSpPr>
          <p:nvPr>
            <p:ph type="body" idx="1"/>
          </p:nvPr>
        </p:nvSpPr>
        <p:spPr/>
        <p:txBody>
          <a:bodyPr/>
          <a:lstStyle/>
          <a:p>
            <a:r>
              <a:rPr lang="en-US" dirty="0"/>
              <a:t>. (B) Timeline of dominant injury mechanisms following occlusion and reperfusion. Energy failure and excitotoxicity peak early; oxidative stress rises rapidly after blood-flow restoration and gradually falls. Inflammation and apoptotic </a:t>
            </a:r>
            <a:r>
              <a:rPr lang="en-US" dirty="0" err="1"/>
              <a:t>signalling</a:t>
            </a:r>
            <a:r>
              <a:rPr lang="en-US" dirty="0"/>
              <a:t> accumulate over hours and then recede as reparative processes emerge. The dashed line marks the timing of endovascular thrombectomy. (C) Ionic shift and mitochondrial derangements underlying oxidative injury. </a:t>
            </a:r>
            <a:r>
              <a:rPr lang="en-US" dirty="0" err="1"/>
              <a:t>Ischaemia</a:t>
            </a:r>
            <a:r>
              <a:rPr lang="en-US" dirty="0"/>
              <a:t> reduces O2 and nutrient availability, forcing anaerobic glycolysis, lactate accumulation, and intracellular acidosis. Reperfusion induces Ca2+ overload and sustained </a:t>
            </a:r>
            <a:r>
              <a:rPr lang="en-US" dirty="0" err="1"/>
              <a:t>mPTP</a:t>
            </a:r>
            <a:r>
              <a:rPr lang="en-US" dirty="0"/>
              <a:t> opening, elevating ROS, RNS, and lipid peroxidation, leading to cell death. Investigational agent </a:t>
            </a:r>
            <a:r>
              <a:rPr lang="en-US" dirty="0" err="1"/>
              <a:t>edaravone</a:t>
            </a:r>
            <a:r>
              <a:rPr lang="en-US" dirty="0"/>
              <a:t>, a free-radical scavenger, attenuates mitochondrial oxidative damage and supports membrane integrity</a:t>
            </a:r>
            <a:endParaRPr lang="el-GR" dirty="0"/>
          </a:p>
        </p:txBody>
      </p:sp>
      <p:sp>
        <p:nvSpPr>
          <p:cNvPr id="4" name="Θέση αριθμού διαφάνειας 3"/>
          <p:cNvSpPr>
            <a:spLocks noGrp="1"/>
          </p:cNvSpPr>
          <p:nvPr>
            <p:ph type="sldNum" sz="quarter" idx="5"/>
          </p:nvPr>
        </p:nvSpPr>
        <p:spPr/>
        <p:txBody>
          <a:bodyPr/>
          <a:lstStyle/>
          <a:p>
            <a:fld id="{32F7E445-E8E2-4E6A-BA02-79B07315F60B}" type="slidenum">
              <a:rPr lang="el-GR" smtClean="0"/>
              <a:pPr/>
              <a:t>13</a:t>
            </a:fld>
            <a:endParaRPr lang="el-GR"/>
          </a:p>
        </p:txBody>
      </p:sp>
    </p:spTree>
    <p:extLst>
      <p:ext uri="{BB962C8B-B14F-4D97-AF65-F5344CB8AC3E}">
        <p14:creationId xmlns:p14="http://schemas.microsoft.com/office/powerpoint/2010/main" val="387085333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txBody>
          <a:bodyPr/>
          <a:lstStyle/>
          <a:p>
            <a:endParaRPr lang="el-GR"/>
          </a:p>
        </p:txBody>
      </p:sp>
      <p:sp>
        <p:nvSpPr>
          <p:cNvPr id="3" name="Θέση σημειώσεων 2"/>
          <p:cNvSpPr>
            <a:spLocks noGrp="1"/>
          </p:cNvSpPr>
          <p:nvPr>
            <p:ph type="body" idx="1"/>
          </p:nvPr>
        </p:nvSpPr>
        <p:spPr/>
        <p:txBody>
          <a:bodyPr/>
          <a:lstStyle/>
          <a:p>
            <a:r>
              <a:rPr lang="el-GR" dirty="0" err="1"/>
              <a:t>λιπουαλίνωση</a:t>
            </a:r>
            <a:endParaRPr lang="el-GR" dirty="0"/>
          </a:p>
        </p:txBody>
      </p:sp>
      <p:sp>
        <p:nvSpPr>
          <p:cNvPr id="4" name="Θέση αριθμού διαφάνειας 3"/>
          <p:cNvSpPr>
            <a:spLocks noGrp="1"/>
          </p:cNvSpPr>
          <p:nvPr>
            <p:ph type="sldNum" sz="quarter" idx="5"/>
          </p:nvPr>
        </p:nvSpPr>
        <p:spPr/>
        <p:txBody>
          <a:bodyPr/>
          <a:lstStyle/>
          <a:p>
            <a:fld id="{32F7E445-E8E2-4E6A-BA02-79B07315F60B}" type="slidenum">
              <a:rPr lang="el-GR" smtClean="0"/>
              <a:pPr/>
              <a:t>23</a:t>
            </a:fld>
            <a:endParaRPr lang="el-GR"/>
          </a:p>
        </p:txBody>
      </p:sp>
    </p:spTree>
    <p:extLst>
      <p:ext uri="{BB962C8B-B14F-4D97-AF65-F5344CB8AC3E}">
        <p14:creationId xmlns:p14="http://schemas.microsoft.com/office/powerpoint/2010/main" val="408650676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2">
            <a:extLst>
              <a:ext uri="{FF2B5EF4-FFF2-40B4-BE49-F238E27FC236}">
                <a16:creationId xmlns:a16="http://schemas.microsoft.com/office/drawing/2014/main" id="{536E918E-77FC-4D39-A0CE-12C63E511BD1}"/>
              </a:ext>
            </a:extLst>
          </p:cNvPr>
          <p:cNvSpPr>
            <a:spLocks noGrp="1" noRot="1" noChangeAspect="1" noChangeArrowheads="1" noTextEdit="1"/>
          </p:cNvSpPr>
          <p:nvPr>
            <p:ph type="sldImg"/>
          </p:nvPr>
        </p:nvSpPr>
        <p:spPr bwMode="auto">
          <a:xfrm>
            <a:off x="381000" y="685800"/>
            <a:ext cx="6096000" cy="3429000"/>
          </a:xfrm>
          <a:prstGeom prst="rect">
            <a:avLst/>
          </a:prstGeom>
          <a:solidFill>
            <a:srgbClr val="FFFFFF"/>
          </a:solidFill>
          <a:ln>
            <a:solidFill>
              <a:srgbClr val="000000"/>
            </a:solidFill>
            <a:miter lim="800000"/>
            <a:headEnd/>
            <a:tailEnd/>
          </a:ln>
        </p:spPr>
        <p:txBody>
          <a:bodyPr/>
          <a:lstStyle/>
          <a:p>
            <a:endParaRPr lang="el-GR"/>
          </a:p>
        </p:txBody>
      </p:sp>
      <p:sp>
        <p:nvSpPr>
          <p:cNvPr id="79875" name="Rectangle 3">
            <a:extLst>
              <a:ext uri="{FF2B5EF4-FFF2-40B4-BE49-F238E27FC236}">
                <a16:creationId xmlns:a16="http://schemas.microsoft.com/office/drawing/2014/main" id="{BB1C0132-F568-4C6F-91DB-75CE9E69932E}"/>
              </a:ext>
            </a:extLst>
          </p:cNvPr>
          <p:cNvSpPr>
            <a:spLocks noGrp="1" noChangeArrowheads="1"/>
          </p:cNvSpPr>
          <p:nvPr>
            <p:ph type="body" idx="1"/>
          </p:nvPr>
        </p:nvSpPr>
        <p:spPr bwMode="auto">
          <a:xfrm>
            <a:off x="914400" y="4343400"/>
            <a:ext cx="5029200" cy="4114800"/>
          </a:xfrm>
          <a:prstGeom prst="rect">
            <a:avLst/>
          </a:prstGeom>
          <a:solidFill>
            <a:srgbClr val="FFFFFF"/>
          </a:solidFill>
          <a:ln>
            <a:solidFill>
              <a:srgbClr val="000000"/>
            </a:solidFill>
            <a:miter lim="800000"/>
            <a:headEnd/>
            <a:tailEnd/>
          </a:ln>
        </p:spPr>
        <p:txBody>
          <a:bodyPr/>
          <a:lstStyle/>
          <a:p>
            <a:endParaRPr lang="en-US" altLang="en-US"/>
          </a:p>
        </p:txBody>
      </p:sp>
    </p:spTree>
    <p:extLst>
      <p:ext uri="{BB962C8B-B14F-4D97-AF65-F5344CB8AC3E}">
        <p14:creationId xmlns:p14="http://schemas.microsoft.com/office/powerpoint/2010/main" val="263999404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2">
            <a:extLst>
              <a:ext uri="{FF2B5EF4-FFF2-40B4-BE49-F238E27FC236}">
                <a16:creationId xmlns:a16="http://schemas.microsoft.com/office/drawing/2014/main" id="{69CDB146-6BE1-4DE8-8069-6B40AE8279E8}"/>
              </a:ext>
            </a:extLst>
          </p:cNvPr>
          <p:cNvSpPr>
            <a:spLocks noGrp="1" noRot="1" noChangeAspect="1" noChangeArrowheads="1" noTextEdit="1"/>
          </p:cNvSpPr>
          <p:nvPr>
            <p:ph type="sldImg"/>
          </p:nvPr>
        </p:nvSpPr>
        <p:spPr bwMode="auto">
          <a:xfrm>
            <a:off x="381000" y="685800"/>
            <a:ext cx="6096000" cy="3429000"/>
          </a:xfrm>
          <a:prstGeom prst="rect">
            <a:avLst/>
          </a:prstGeom>
          <a:solidFill>
            <a:srgbClr val="FFFFFF"/>
          </a:solidFill>
          <a:ln>
            <a:solidFill>
              <a:srgbClr val="000000"/>
            </a:solidFill>
            <a:miter lim="800000"/>
            <a:headEnd/>
            <a:tailEnd/>
          </a:ln>
        </p:spPr>
        <p:txBody>
          <a:bodyPr/>
          <a:lstStyle/>
          <a:p>
            <a:endParaRPr lang="el-GR"/>
          </a:p>
        </p:txBody>
      </p:sp>
      <p:sp>
        <p:nvSpPr>
          <p:cNvPr id="73731" name="Rectangle 3">
            <a:extLst>
              <a:ext uri="{FF2B5EF4-FFF2-40B4-BE49-F238E27FC236}">
                <a16:creationId xmlns:a16="http://schemas.microsoft.com/office/drawing/2014/main" id="{8A47DD93-55A6-4B14-86F2-54FA65C6ABDA}"/>
              </a:ext>
            </a:extLst>
          </p:cNvPr>
          <p:cNvSpPr>
            <a:spLocks noGrp="1" noChangeArrowheads="1"/>
          </p:cNvSpPr>
          <p:nvPr>
            <p:ph type="body" idx="1"/>
          </p:nvPr>
        </p:nvSpPr>
        <p:spPr bwMode="auto">
          <a:xfrm>
            <a:off x="685800" y="4343400"/>
            <a:ext cx="5486400" cy="4114800"/>
          </a:xfrm>
          <a:prstGeom prst="rect">
            <a:avLst/>
          </a:prstGeom>
          <a:solidFill>
            <a:srgbClr val="FFFFFF"/>
          </a:solidFill>
          <a:ln>
            <a:solidFill>
              <a:srgbClr val="000000"/>
            </a:solidFill>
            <a:miter lim="800000"/>
            <a:headEnd/>
            <a:tailEnd/>
          </a:ln>
        </p:spPr>
        <p:txBody>
          <a:bodyPr/>
          <a:lstStyle/>
          <a:p>
            <a:r>
              <a:rPr lang="en-US" altLang="en-US" dirty="0"/>
              <a:t>High cryptogenic rates in the young</a:t>
            </a:r>
          </a:p>
        </p:txBody>
      </p:sp>
    </p:spTree>
    <p:extLst>
      <p:ext uri="{BB962C8B-B14F-4D97-AF65-F5344CB8AC3E}">
        <p14:creationId xmlns:p14="http://schemas.microsoft.com/office/powerpoint/2010/main" val="97200499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l-GR"/>
          </a:p>
        </p:txBody>
      </p:sp>
      <p:sp>
        <p:nvSpPr>
          <p:cNvPr id="3" name="Notes Placeholder 2"/>
          <p:cNvSpPr>
            <a:spLocks noGrp="1"/>
          </p:cNvSpPr>
          <p:nvPr>
            <p:ph type="body" idx="1"/>
          </p:nvPr>
        </p:nvSpPr>
        <p:spPr/>
        <p:txBody>
          <a:bodyPr/>
          <a:lstStyle/>
          <a:p>
            <a:r>
              <a:rPr lang="el-GR" dirty="0"/>
              <a:t>Η ταξινόμηση μας αφορά ως</a:t>
            </a:r>
            <a:r>
              <a:rPr lang="el-GR" baseline="0" dirty="0"/>
              <a:t> κλινικούς ιατρούς διότι καθορίζει τη δευτερογενή πρόληψη δηλαδή την αγωγή που ενδείκνυται για την ελάττωση εμφάνισης δεύτερου ΑΕΕ</a:t>
            </a:r>
            <a:endParaRPr lang="el-GR" dirty="0"/>
          </a:p>
          <a:p>
            <a:r>
              <a:rPr lang="el-GR" dirty="0"/>
              <a:t>Ο πίνακας από παρουσίαση του κ Τσιβγούλη</a:t>
            </a:r>
          </a:p>
          <a:p>
            <a:r>
              <a:rPr lang="el-GR" dirty="0"/>
              <a:t>Τα αντιαιμοπεταλιακά</a:t>
            </a:r>
            <a:r>
              <a:rPr lang="el-GR" baseline="0" dirty="0"/>
              <a:t> προκαλούν λιγότερες αιμορραγίες αλλά δεν είναι αποτελεσματικά σε καρδιοεμβολικά ΑΕΕ πχ από  ΚΜ</a:t>
            </a:r>
            <a:endParaRPr lang="el-GR"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B225F59-3C61-4A56-896B-41D10375E1F4}" type="slidenum">
              <a:rPr kumimoji="0" lang="el-G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33</a:t>
            </a:fld>
            <a:endParaRPr kumimoji="0" lang="el-G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3446785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txBody>
          <a:bodyPr/>
          <a:lstStyle/>
          <a:p>
            <a:endParaRPr lang="el-GR"/>
          </a:p>
        </p:txBody>
      </p:sp>
      <p:sp>
        <p:nvSpPr>
          <p:cNvPr id="3" name="Θέση σημειώσεων 2"/>
          <p:cNvSpPr>
            <a:spLocks noGrp="1"/>
          </p:cNvSpPr>
          <p:nvPr>
            <p:ph type="body" idx="1"/>
          </p:nvPr>
        </p:nvSpPr>
        <p:spPr/>
        <p:txBody>
          <a:bodyPr/>
          <a:lstStyle/>
          <a:p>
            <a:endParaRPr lang="el-GR" dirty="0"/>
          </a:p>
        </p:txBody>
      </p:sp>
      <p:sp>
        <p:nvSpPr>
          <p:cNvPr id="4" name="Θέση αριθμού διαφάνειας 3"/>
          <p:cNvSpPr>
            <a:spLocks noGrp="1"/>
          </p:cNvSpPr>
          <p:nvPr>
            <p:ph type="sldNum" sz="quarter" idx="5"/>
          </p:nvPr>
        </p:nvSpPr>
        <p:spPr/>
        <p:txBody>
          <a:bodyPr/>
          <a:lstStyle/>
          <a:p>
            <a:fld id="{32F7E445-E8E2-4E6A-BA02-79B07315F60B}" type="slidenum">
              <a:rPr lang="el-GR" smtClean="0"/>
              <a:pPr/>
              <a:t>35</a:t>
            </a:fld>
            <a:endParaRPr lang="el-GR"/>
          </a:p>
        </p:txBody>
      </p:sp>
    </p:spTree>
    <p:extLst>
      <p:ext uri="{BB962C8B-B14F-4D97-AF65-F5344CB8AC3E}">
        <p14:creationId xmlns:p14="http://schemas.microsoft.com/office/powerpoint/2010/main" val="211078825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txBody>
          <a:bodyPr/>
          <a:lstStyle/>
          <a:p>
            <a:endParaRPr lang="el-GR"/>
          </a:p>
        </p:txBody>
      </p:sp>
      <p:sp>
        <p:nvSpPr>
          <p:cNvPr id="3" name="Θέση σημειώσεων 2"/>
          <p:cNvSpPr>
            <a:spLocks noGrp="1"/>
          </p:cNvSpPr>
          <p:nvPr>
            <p:ph type="body" idx="1"/>
          </p:nvPr>
        </p:nvSpPr>
        <p:spPr/>
        <p:txBody>
          <a:bodyPr/>
          <a:lstStyle/>
          <a:p>
            <a:endParaRPr lang="el-GR" dirty="0"/>
          </a:p>
        </p:txBody>
      </p:sp>
      <p:sp>
        <p:nvSpPr>
          <p:cNvPr id="4" name="Θέση αριθμού διαφάνειας 3"/>
          <p:cNvSpPr>
            <a:spLocks noGrp="1"/>
          </p:cNvSpPr>
          <p:nvPr>
            <p:ph type="sldNum" sz="quarter" idx="5"/>
          </p:nvPr>
        </p:nvSpPr>
        <p:spPr/>
        <p:txBody>
          <a:bodyPr/>
          <a:lstStyle/>
          <a:p>
            <a:fld id="{32F7E445-E8E2-4E6A-BA02-79B07315F60B}" type="slidenum">
              <a:rPr lang="el-GR" smtClean="0"/>
              <a:pPr/>
              <a:t>36</a:t>
            </a:fld>
            <a:endParaRPr lang="el-GR"/>
          </a:p>
        </p:txBody>
      </p:sp>
    </p:spTree>
    <p:extLst>
      <p:ext uri="{BB962C8B-B14F-4D97-AF65-F5344CB8AC3E}">
        <p14:creationId xmlns:p14="http://schemas.microsoft.com/office/powerpoint/2010/main" val="300898981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Slide Image Placeholder 1">
            <a:extLst>
              <a:ext uri="{FF2B5EF4-FFF2-40B4-BE49-F238E27FC236}">
                <a16:creationId xmlns:a16="http://schemas.microsoft.com/office/drawing/2014/main" id="{CCDBA9B8-AAE8-9965-F0DC-855FF9B656F3}"/>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l-GR"/>
          </a:p>
        </p:txBody>
      </p:sp>
      <p:sp>
        <p:nvSpPr>
          <p:cNvPr id="75779" name="Notes Placeholder 2">
            <a:extLst>
              <a:ext uri="{FF2B5EF4-FFF2-40B4-BE49-F238E27FC236}">
                <a16:creationId xmlns:a16="http://schemas.microsoft.com/office/drawing/2014/main" id="{98A7537B-32BF-9B14-9A0A-AA2D26C8C73F}"/>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l-GR" altLang="en-US" dirty="0"/>
              <a:t>Η βάση και πιο αποτελεσματική παρέμβαση σε επίπεδο πληθυσμού (και αυτό που συνήθως παραβλέπουμε) είναι η 1</a:t>
            </a:r>
            <a:r>
              <a:rPr lang="el-GR" altLang="en-US" baseline="30000" dirty="0"/>
              <a:t>ο</a:t>
            </a:r>
            <a:r>
              <a:rPr lang="el-GR" altLang="en-US" dirty="0"/>
              <a:t> </a:t>
            </a:r>
            <a:r>
              <a:rPr lang="el-GR" altLang="en-US" dirty="0" err="1"/>
              <a:t>γενής</a:t>
            </a:r>
            <a:r>
              <a:rPr lang="el-GR" altLang="en-US" dirty="0"/>
              <a:t> πρόληψη. Κάπνισμα, ΠΡΩΗΝ μεσογειακή δίαιτα, παχυσαρκία, ελλιπής άσκηση προμηνύουν ΑΕΕ σε νεαρότερες ηλικίες και σε αυξημένη συχνότητα.</a:t>
            </a:r>
            <a:endParaRPr lang="en-US" altLang="en-US" dirty="0"/>
          </a:p>
          <a:p>
            <a:pPr eaLnBrk="1" hangingPunct="1">
              <a:spcBef>
                <a:spcPct val="0"/>
              </a:spcBef>
            </a:pPr>
            <a:endParaRPr lang="en-US" altLang="en-US" dirty="0"/>
          </a:p>
          <a:p>
            <a:pPr marL="0" marR="0" lvl="0" indent="0" algn="l" defTabSz="914400" rtl="0" eaLnBrk="1" fontAlgn="auto" latinLnBrk="0" hangingPunct="1">
              <a:lnSpc>
                <a:spcPct val="100000"/>
              </a:lnSpc>
              <a:spcBef>
                <a:spcPct val="0"/>
              </a:spcBef>
              <a:spcAft>
                <a:spcPts val="0"/>
              </a:spcAft>
              <a:buClrTx/>
              <a:buSzTx/>
              <a:buFontTx/>
              <a:buNone/>
              <a:tabLst/>
              <a:defRPr/>
            </a:pPr>
            <a:r>
              <a:rPr lang="en-US" b="0" i="0" dirty="0">
                <a:solidFill>
                  <a:srgbClr val="212121"/>
                </a:solidFill>
                <a:effectLst/>
                <a:latin typeface="BlinkMacSystemFont"/>
              </a:rPr>
              <a:t>public awareness education triaging advance notification  </a:t>
            </a:r>
            <a:endParaRPr lang="en-US" dirty="0"/>
          </a:p>
          <a:p>
            <a:pPr eaLnBrk="1" hangingPunct="1">
              <a:spcBef>
                <a:spcPct val="0"/>
              </a:spcBef>
            </a:pPr>
            <a:endParaRPr lang="el-GR" altLang="en-US" dirty="0"/>
          </a:p>
        </p:txBody>
      </p:sp>
      <p:sp>
        <p:nvSpPr>
          <p:cNvPr id="74756" name="Slide Number Placeholder 3">
            <a:extLst>
              <a:ext uri="{FF2B5EF4-FFF2-40B4-BE49-F238E27FC236}">
                <a16:creationId xmlns:a16="http://schemas.microsoft.com/office/drawing/2014/main" id="{B9DBECB0-A6DE-CD4A-B29E-17569100559C}"/>
              </a:ext>
            </a:extLst>
          </p:cNvPr>
          <p:cNvSpPr>
            <a:spLocks noGrp="1"/>
          </p:cNvSpPr>
          <p:nvPr>
            <p:ph type="sldNum" sz="quarter" idx="5"/>
          </p:nvPr>
        </p:nvSpPr>
        <p:spPr bwMode="auto">
          <a:ln>
            <a:miter lim="800000"/>
            <a:headEnd/>
            <a:tailEnd/>
          </a:ln>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82AF5950-8678-41DA-8E18-4AA64C52167E}" type="slidenum">
              <a:rPr kumimoji="0" lang="el-GR" alt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62</a:t>
            </a:fld>
            <a:endParaRPr kumimoji="0" lang="el-GR" alt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343402464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txBody>
          <a:bodyPr/>
          <a:lstStyle/>
          <a:p>
            <a:endParaRPr lang="el-GR"/>
          </a:p>
        </p:txBody>
      </p:sp>
      <p:sp>
        <p:nvSpPr>
          <p:cNvPr id="3" name="2 - Θέση σημειώσεων"/>
          <p:cNvSpPr>
            <a:spLocks noGrp="1"/>
          </p:cNvSpPr>
          <p:nvPr>
            <p:ph type="body" idx="1"/>
          </p:nvPr>
        </p:nvSpPr>
        <p:spPr/>
        <p:txBody>
          <a:bodyPr>
            <a:normAutofit/>
          </a:bodyPr>
          <a:lstStyle/>
          <a:p>
            <a:endParaRPr lang="en-US" dirty="0"/>
          </a:p>
        </p:txBody>
      </p:sp>
      <p:sp>
        <p:nvSpPr>
          <p:cNvPr id="4" name="3 - Θέση αριθμού διαφάνειας"/>
          <p:cNvSpPr>
            <a:spLocks noGrp="1"/>
          </p:cNvSpPr>
          <p:nvPr>
            <p:ph type="sldNum" sz="quarter" idx="10"/>
          </p:nvPr>
        </p:nvSpPr>
        <p:spPr/>
        <p:txBody>
          <a:bodyPr/>
          <a:lstStyle/>
          <a:p>
            <a:fld id="{3C2BB8DD-41B7-45A9-B190-0F8D4DAAD7D9}" type="slidenum">
              <a:rPr lang="en-US" smtClean="0"/>
              <a:pPr/>
              <a:t>63</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txBody>
          <a:bodyPr/>
          <a:lstStyle/>
          <a:p>
            <a:endParaRPr lang="el-GR"/>
          </a:p>
        </p:txBody>
      </p:sp>
      <p:sp>
        <p:nvSpPr>
          <p:cNvPr id="3" name="Θέση σημειώσεων 2"/>
          <p:cNvSpPr>
            <a:spLocks noGrp="1"/>
          </p:cNvSpPr>
          <p:nvPr>
            <p:ph type="body" idx="1"/>
          </p:nvPr>
        </p:nvSpPr>
        <p:spPr/>
        <p:txBody>
          <a:bodyPr/>
          <a:lstStyle/>
          <a:p>
            <a:endParaRPr lang="el-GR" dirty="0"/>
          </a:p>
        </p:txBody>
      </p:sp>
      <p:sp>
        <p:nvSpPr>
          <p:cNvPr id="4" name="Θέση αριθμού διαφάνειας 3"/>
          <p:cNvSpPr>
            <a:spLocks noGrp="1"/>
          </p:cNvSpPr>
          <p:nvPr>
            <p:ph type="sldNum" sz="quarter" idx="5"/>
          </p:nvPr>
        </p:nvSpPr>
        <p:spPr/>
        <p:txBody>
          <a:bodyPr/>
          <a:lstStyle/>
          <a:p>
            <a:fld id="{708474F1-893E-4D64-9020-F533DE7C0E59}" type="slidenum">
              <a:rPr lang="en-US" smtClean="0"/>
              <a:pPr/>
              <a:t>66</a:t>
            </a:fld>
            <a:endParaRPr lang="en-US"/>
          </a:p>
        </p:txBody>
      </p:sp>
    </p:spTree>
    <p:extLst>
      <p:ext uri="{BB962C8B-B14F-4D97-AF65-F5344CB8AC3E}">
        <p14:creationId xmlns:p14="http://schemas.microsoft.com/office/powerpoint/2010/main" val="2462924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Slide Image Placeholder 1">
            <a:extLst>
              <a:ext uri="{FF2B5EF4-FFF2-40B4-BE49-F238E27FC236}">
                <a16:creationId xmlns:a16="http://schemas.microsoft.com/office/drawing/2014/main" id="{D57C9410-E29E-4003-87B9-08D878AD67CE}"/>
              </a:ext>
            </a:extLst>
          </p:cNvPr>
          <p:cNvSpPr>
            <a:spLocks noGrp="1" noRot="1" noChangeAspect="1" noChangeArrowheads="1" noTextEdit="1"/>
          </p:cNvSpPr>
          <p:nvPr>
            <p:ph type="sldImg"/>
          </p:nvPr>
        </p:nvSpPr>
        <p:spPr>
          <a:ln/>
        </p:spPr>
        <p:txBody>
          <a:bodyPr/>
          <a:lstStyle/>
          <a:p>
            <a:endParaRPr lang="el-GR"/>
          </a:p>
        </p:txBody>
      </p:sp>
      <p:sp>
        <p:nvSpPr>
          <p:cNvPr id="133123" name="Notes Placeholder 2">
            <a:extLst>
              <a:ext uri="{FF2B5EF4-FFF2-40B4-BE49-F238E27FC236}">
                <a16:creationId xmlns:a16="http://schemas.microsoft.com/office/drawing/2014/main" id="{50582128-03D1-4F2F-A602-8B258274F450}"/>
              </a:ext>
            </a:extLst>
          </p:cNvPr>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l-GR" altLang="el-GR">
              <a:latin typeface="Arial" panose="020B0604020202020204" pitchFamily="34" charset="0"/>
            </a:endParaRPr>
          </a:p>
        </p:txBody>
      </p:sp>
      <p:sp>
        <p:nvSpPr>
          <p:cNvPr id="133124" name="Slide Number Placeholder 3">
            <a:extLst>
              <a:ext uri="{FF2B5EF4-FFF2-40B4-BE49-F238E27FC236}">
                <a16:creationId xmlns:a16="http://schemas.microsoft.com/office/drawing/2014/main" id="{68EA9D9A-19E2-405D-BCBA-ECEFC5D0E3C0}"/>
              </a:ext>
            </a:extLst>
          </p:cNvPr>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73FA96B1-744F-473B-9891-11F5799AD55C}"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68</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185914005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11"/>
          <p:cNvSpPr>
            <a:spLocks noGrp="1" noChangeArrowheads="1"/>
          </p:cNvSpPr>
          <p:nvPr>
            <p:ph type="sldNum"/>
          </p:nvPr>
        </p:nvSpPr>
        <p:spPr>
          <a:ln/>
        </p:spPr>
        <p:txBody>
          <a:bodyPr/>
          <a:lstStyle/>
          <a:p>
            <a:fld id="{276C76BE-84BC-4C1B-8AA1-1763ED8EF6C3}" type="slidenum">
              <a:rPr lang="el-GR"/>
              <a:pPr/>
              <a:t>69</a:t>
            </a:fld>
            <a:endParaRPr lang="el-GR"/>
          </a:p>
        </p:txBody>
      </p:sp>
      <p:sp>
        <p:nvSpPr>
          <p:cNvPr id="27649" name="Rectangle 1"/>
          <p:cNvSpPr txBox="1">
            <a:spLocks noGrp="1" noRot="1" noChangeAspect="1" noChangeArrowheads="1"/>
          </p:cNvSpPr>
          <p:nvPr>
            <p:ph type="sldImg"/>
          </p:nvPr>
        </p:nvSpPr>
        <p:spPr bwMode="auto">
          <a:xfrm>
            <a:off x="382588" y="695325"/>
            <a:ext cx="6091237" cy="3427413"/>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l-GR"/>
          </a:p>
        </p:txBody>
      </p:sp>
      <p:sp>
        <p:nvSpPr>
          <p:cNvPr id="27650" name="Rectangle 2"/>
          <p:cNvSpPr txBox="1">
            <a:spLocks noGrp="1" noChangeArrowheads="1"/>
          </p:cNvSpPr>
          <p:nvPr>
            <p:ph type="body" idx="1"/>
          </p:nvPr>
        </p:nvSpPr>
        <p:spPr bwMode="auto">
          <a:xfrm>
            <a:off x="685512" y="4343230"/>
            <a:ext cx="5486976" cy="4115139"/>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fr-FR"/>
          </a:p>
        </p:txBody>
      </p:sp>
    </p:spTree>
    <p:extLst>
      <p:ext uri="{BB962C8B-B14F-4D97-AF65-F5344CB8AC3E}">
        <p14:creationId xmlns:p14="http://schemas.microsoft.com/office/powerpoint/2010/main" val="114367173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txBody>
          <a:bodyPr/>
          <a:lstStyle/>
          <a:p>
            <a:endParaRPr lang="el-GR"/>
          </a:p>
        </p:txBody>
      </p:sp>
      <p:sp>
        <p:nvSpPr>
          <p:cNvPr id="3" name="Θέση σημειώσεων 2"/>
          <p:cNvSpPr>
            <a:spLocks noGrp="1"/>
          </p:cNvSpPr>
          <p:nvPr>
            <p:ph type="body" idx="1"/>
          </p:nvPr>
        </p:nvSpPr>
        <p:spPr/>
        <p:txBody>
          <a:bodyPr/>
          <a:lstStyle/>
          <a:p>
            <a:pPr algn="l"/>
            <a:endParaRPr lang="en-US" dirty="0"/>
          </a:p>
        </p:txBody>
      </p:sp>
      <p:sp>
        <p:nvSpPr>
          <p:cNvPr id="4" name="Θέση αριθμού διαφάνειας 3"/>
          <p:cNvSpPr>
            <a:spLocks noGrp="1"/>
          </p:cNvSpPr>
          <p:nvPr>
            <p:ph type="sldNum" sz="quarter" idx="5"/>
          </p:nvPr>
        </p:nvSpPr>
        <p:spPr/>
        <p:txBody>
          <a:bodyPr/>
          <a:lstStyle/>
          <a:p>
            <a:fld id="{D40C6A29-4676-420C-BBE3-ACC2B80F64D4}" type="slidenum">
              <a:rPr lang="en-US" smtClean="0"/>
              <a:pPr/>
              <a:t>86</a:t>
            </a:fld>
            <a:endParaRPr lang="en-US" dirty="0"/>
          </a:p>
        </p:txBody>
      </p:sp>
    </p:spTree>
    <p:extLst>
      <p:ext uri="{BB962C8B-B14F-4D97-AF65-F5344CB8AC3E}">
        <p14:creationId xmlns:p14="http://schemas.microsoft.com/office/powerpoint/2010/main" val="250105785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1 - Θέση εικόνας διαφάνειας"/>
          <p:cNvSpPr>
            <a:spLocks noGrp="1" noRot="1" noChangeAspect="1" noTextEdit="1"/>
          </p:cNvSpPr>
          <p:nvPr>
            <p:ph type="sldImg"/>
          </p:nvPr>
        </p:nvSpPr>
        <p:spPr/>
        <p:txBody>
          <a:bodyPr/>
          <a:lstStyle/>
          <a:p>
            <a:endParaRPr lang="el-GR"/>
          </a:p>
        </p:txBody>
      </p:sp>
      <p:sp>
        <p:nvSpPr>
          <p:cNvPr id="56323" name="2 - Θέση σημειώσεων"/>
          <p:cNvSpPr>
            <a:spLocks noGrp="1"/>
          </p:cNvSpPr>
          <p:nvPr>
            <p:ph type="body" idx="1"/>
          </p:nvPr>
        </p:nvSpPr>
        <p:spPr>
          <a:noFill/>
          <a:ln/>
        </p:spPr>
        <p:txBody>
          <a:bodyPr/>
          <a:lstStyle/>
          <a:p>
            <a:r>
              <a:rPr lang="en-US" dirty="0"/>
              <a:t>without</a:t>
            </a:r>
            <a:r>
              <a:rPr lang="en-US" baseline="0" dirty="0"/>
              <a:t> perfusion criteria</a:t>
            </a:r>
            <a:endParaRPr lang="en-US" dirty="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l-GR"/>
          </a:p>
        </p:txBody>
      </p:sp>
      <p:sp>
        <p:nvSpPr>
          <p:cNvPr id="3" name="Notes Placeholder 2"/>
          <p:cNvSpPr>
            <a:spLocks noGrp="1"/>
          </p:cNvSpPr>
          <p:nvPr>
            <p:ph type="body" idx="1"/>
          </p:nvPr>
        </p:nvSpPr>
        <p:spPr/>
        <p:txBody>
          <a:bodyPr/>
          <a:lstStyle/>
          <a:p>
            <a:r>
              <a:rPr lang="en-US" dirty="0"/>
              <a:t>Benefit</a:t>
            </a:r>
            <a:r>
              <a:rPr lang="en-US" baseline="0" dirty="0"/>
              <a:t> per 100 </a:t>
            </a:r>
            <a:r>
              <a:rPr lang="en-US" dirty="0"/>
              <a:t>For transitions across all 7 levels of the </a:t>
            </a:r>
            <a:r>
              <a:rPr lang="en-US" dirty="0" err="1"/>
              <a:t>mRS</a:t>
            </a:r>
            <a:r>
              <a:rPr lang="en-US" dirty="0"/>
              <a:t> </a:t>
            </a:r>
          </a:p>
          <a:p>
            <a:r>
              <a:rPr lang="en-US" sz="1200" b="0" i="0" kern="1200" dirty="0" err="1">
                <a:solidFill>
                  <a:schemeClr val="tx1"/>
                </a:solidFill>
                <a:effectLst/>
                <a:latin typeface="+mn-lt"/>
                <a:ea typeface="+mn-ea"/>
                <a:cs typeface="+mn-cs"/>
              </a:rPr>
              <a:t>Tokunboh</a:t>
            </a:r>
            <a:r>
              <a:rPr lang="en-US" sz="1200" b="0" i="0" kern="1200" dirty="0">
                <a:solidFill>
                  <a:schemeClr val="tx1"/>
                </a:solidFill>
                <a:effectLst/>
                <a:latin typeface="+mn-lt"/>
                <a:ea typeface="+mn-ea"/>
                <a:cs typeface="+mn-cs"/>
              </a:rPr>
              <a:t> I, Vales Montero M, </a:t>
            </a:r>
            <a:r>
              <a:rPr lang="en-US" sz="1200" b="0" i="0" kern="1200" dirty="0" err="1">
                <a:solidFill>
                  <a:schemeClr val="tx1"/>
                </a:solidFill>
                <a:effectLst/>
                <a:latin typeface="+mn-lt"/>
                <a:ea typeface="+mn-ea"/>
                <a:cs typeface="+mn-cs"/>
              </a:rPr>
              <a:t>Zopelaro</a:t>
            </a:r>
            <a:r>
              <a:rPr lang="en-US" sz="1200" b="0" i="0" kern="1200" dirty="0">
                <a:solidFill>
                  <a:schemeClr val="tx1"/>
                </a:solidFill>
                <a:effectLst/>
                <a:latin typeface="+mn-lt"/>
                <a:ea typeface="+mn-ea"/>
                <a:cs typeface="+mn-cs"/>
              </a:rPr>
              <a:t> Almeida MF, Sharma L, </a:t>
            </a:r>
            <a:r>
              <a:rPr lang="en-US" sz="1200" b="0" i="0" kern="1200" dirty="0" err="1">
                <a:solidFill>
                  <a:schemeClr val="tx1"/>
                </a:solidFill>
                <a:effectLst/>
                <a:latin typeface="+mn-lt"/>
                <a:ea typeface="+mn-ea"/>
                <a:cs typeface="+mn-cs"/>
              </a:rPr>
              <a:t>Starkman</a:t>
            </a:r>
            <a:r>
              <a:rPr lang="en-US" sz="1200" b="0" i="0" kern="1200" dirty="0">
                <a:solidFill>
                  <a:schemeClr val="tx1"/>
                </a:solidFill>
                <a:effectLst/>
                <a:latin typeface="+mn-lt"/>
                <a:ea typeface="+mn-ea"/>
                <a:cs typeface="+mn-cs"/>
              </a:rPr>
              <a:t> S, </a:t>
            </a:r>
            <a:r>
              <a:rPr lang="en-US" sz="1200" b="0" i="0" kern="1200" dirty="0" err="1">
                <a:solidFill>
                  <a:schemeClr val="tx1"/>
                </a:solidFill>
                <a:effectLst/>
                <a:latin typeface="+mn-lt"/>
                <a:ea typeface="+mn-ea"/>
                <a:cs typeface="+mn-cs"/>
              </a:rPr>
              <a:t>Szeder</a:t>
            </a:r>
            <a:r>
              <a:rPr lang="en-US" sz="1200" b="0" i="0" kern="1200" dirty="0">
                <a:solidFill>
                  <a:schemeClr val="tx1"/>
                </a:solidFill>
                <a:effectLst/>
                <a:latin typeface="+mn-lt"/>
                <a:ea typeface="+mn-ea"/>
                <a:cs typeface="+mn-cs"/>
              </a:rPr>
              <a:t> V, et al. Visual aids for patient, family, and physician decision making about endovascular </a:t>
            </a:r>
            <a:r>
              <a:rPr lang="en-US" sz="1200" b="0" i="0" kern="1200" dirty="0" err="1">
                <a:solidFill>
                  <a:schemeClr val="tx1"/>
                </a:solidFill>
                <a:effectLst/>
                <a:latin typeface="+mn-lt"/>
                <a:ea typeface="+mn-ea"/>
                <a:cs typeface="+mn-cs"/>
              </a:rPr>
              <a:t>thrombectomy</a:t>
            </a:r>
            <a:r>
              <a:rPr lang="en-US" sz="1200" b="0" i="0" kern="1200" dirty="0">
                <a:solidFill>
                  <a:schemeClr val="tx1"/>
                </a:solidFill>
                <a:effectLst/>
                <a:latin typeface="+mn-lt"/>
                <a:ea typeface="+mn-ea"/>
                <a:cs typeface="+mn-cs"/>
              </a:rPr>
              <a:t> for acute ischemic stroke. Stroke. 2018;49:90–97.</a:t>
            </a:r>
            <a:endParaRPr lang="el-GR" dirty="0"/>
          </a:p>
        </p:txBody>
      </p:sp>
      <p:sp>
        <p:nvSpPr>
          <p:cNvPr id="4" name="Slide Number Placeholder 3"/>
          <p:cNvSpPr>
            <a:spLocks noGrp="1"/>
          </p:cNvSpPr>
          <p:nvPr>
            <p:ph type="sldNum" sz="quarter" idx="10"/>
          </p:nvPr>
        </p:nvSpPr>
        <p:spPr/>
        <p:txBody>
          <a:bodyPr/>
          <a:lstStyle/>
          <a:p>
            <a:fld id="{708474F1-893E-4D64-9020-F533DE7C0E59}" type="slidenum">
              <a:rPr lang="en-US" smtClean="0"/>
              <a:pPr/>
              <a:t>93</a:t>
            </a:fld>
            <a:endParaRPr lang="en-US"/>
          </a:p>
        </p:txBody>
      </p:sp>
    </p:spTree>
    <p:extLst>
      <p:ext uri="{BB962C8B-B14F-4D97-AF65-F5344CB8AC3E}">
        <p14:creationId xmlns:p14="http://schemas.microsoft.com/office/powerpoint/2010/main" val="30413391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txBody>
          <a:bodyPr/>
          <a:lstStyle/>
          <a:p>
            <a:endParaRPr lang="el-GR"/>
          </a:p>
        </p:txBody>
      </p:sp>
      <p:sp>
        <p:nvSpPr>
          <p:cNvPr id="3" name="Notes Placeholder 2"/>
          <p:cNvSpPr>
            <a:spLocks noGrp="1"/>
          </p:cNvSpPr>
          <p:nvPr>
            <p:ph type="body" idx="1"/>
          </p:nvPr>
        </p:nvSpPr>
        <p:spPr/>
        <p:txBody>
          <a:bodyPr/>
          <a:lstStyle/>
          <a:p>
            <a:pPr defTabSz="895801">
              <a:lnSpc>
                <a:spcPct val="90000"/>
              </a:lnSpc>
              <a:spcAft>
                <a:spcPts val="326"/>
              </a:spcAft>
              <a:defRPr/>
            </a:pPr>
            <a:r>
              <a:rPr lang="en-US" dirty="0"/>
              <a:t>Tudor</a:t>
            </a:r>
            <a:r>
              <a:rPr lang="en-US" baseline="0" dirty="0"/>
              <a:t> or Raul to discuss these are preliminary results, all patients have been followed up. Queries being resolved adjudication, analyses ongoing. Exciting data want to share.</a:t>
            </a:r>
            <a:endParaRPr lang="en-US" dirty="0"/>
          </a:p>
          <a:p>
            <a:endParaRPr lang="en-US" dirty="0"/>
          </a:p>
        </p:txBody>
      </p:sp>
      <p:sp>
        <p:nvSpPr>
          <p:cNvPr id="4" name="Slide Number Placeholder 3"/>
          <p:cNvSpPr>
            <a:spLocks noGrp="1"/>
          </p:cNvSpPr>
          <p:nvPr>
            <p:ph type="sldNum" sz="quarter" idx="10"/>
          </p:nvPr>
        </p:nvSpPr>
        <p:spPr/>
        <p:txBody>
          <a:bodyPr/>
          <a:lstStyle/>
          <a:p>
            <a:r>
              <a:rPr lang="en-US">
                <a:solidFill>
                  <a:prstClr val="black"/>
                </a:solidFill>
                <a:latin typeface="Arial"/>
              </a:rPr>
              <a:t> Page </a:t>
            </a:r>
            <a:fld id="{8B263312-38AA-4E1E-B2B5-0F8F122B24FE}" type="slidenum">
              <a:rPr lang="en-US" smtClean="0">
                <a:solidFill>
                  <a:prstClr val="black"/>
                </a:solidFill>
                <a:latin typeface="Arial"/>
              </a:rPr>
              <a:pPr/>
              <a:t>96</a:t>
            </a:fld>
            <a:endParaRPr lang="en-US" dirty="0">
              <a:solidFill>
                <a:prstClr val="black"/>
              </a:solidFill>
              <a:latin typeface="Arial"/>
            </a:endParaRPr>
          </a:p>
        </p:txBody>
      </p:sp>
      <p:sp>
        <p:nvSpPr>
          <p:cNvPr id="5" name="Date Placeholder 4"/>
          <p:cNvSpPr>
            <a:spLocks noGrp="1"/>
          </p:cNvSpPr>
          <p:nvPr>
            <p:ph type="dt" idx="11"/>
          </p:nvPr>
        </p:nvSpPr>
        <p:spPr/>
        <p:txBody>
          <a:bodyPr/>
          <a:lstStyle/>
          <a:p>
            <a:fld id="{6DD6122A-EA2F-4351-B53A-6D2F1E06B822}" type="datetime1">
              <a:rPr lang="en-US" smtClean="0">
                <a:solidFill>
                  <a:prstClr val="black"/>
                </a:solidFill>
              </a:rPr>
              <a:pPr/>
              <a:t>10/17/2026</a:t>
            </a:fld>
            <a:endParaRPr lang="en-US" dirty="0">
              <a:solidFill>
                <a:prstClr val="black"/>
              </a:solidFill>
            </a:endParaRPr>
          </a:p>
        </p:txBody>
      </p:sp>
    </p:spTree>
    <p:extLst>
      <p:ext uri="{BB962C8B-B14F-4D97-AF65-F5344CB8AC3E}">
        <p14:creationId xmlns:p14="http://schemas.microsoft.com/office/powerpoint/2010/main" val="222409917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l-GR"/>
          </a:p>
        </p:txBody>
      </p:sp>
      <p:sp>
        <p:nvSpPr>
          <p:cNvPr id="3" name="Notes Placeholder 2"/>
          <p:cNvSpPr>
            <a:spLocks noGrp="1"/>
          </p:cNvSpPr>
          <p:nvPr>
            <p:ph type="body" idx="1"/>
          </p:nvPr>
        </p:nvSpPr>
        <p:spPr/>
        <p:txBody>
          <a:bodyPr/>
          <a:lstStyle/>
          <a:p>
            <a:r>
              <a:rPr lang="en-US" sz="1200" b="1" i="0" kern="1200" dirty="0" err="1">
                <a:solidFill>
                  <a:schemeClr val="tx1"/>
                </a:solidFill>
                <a:effectLst/>
                <a:latin typeface="+mn-lt"/>
                <a:ea typeface="+mn-ea"/>
                <a:cs typeface="+mn-cs"/>
              </a:rPr>
              <a:t>Moshayedi</a:t>
            </a:r>
            <a:r>
              <a:rPr lang="en-US" sz="1200" b="1" i="0" kern="1200" dirty="0">
                <a:solidFill>
                  <a:schemeClr val="tx1"/>
                </a:solidFill>
                <a:effectLst/>
                <a:latin typeface="+mn-lt"/>
                <a:ea typeface="+mn-ea"/>
                <a:cs typeface="+mn-cs"/>
              </a:rPr>
              <a:t> P</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Liebeskind</a:t>
            </a:r>
            <a:r>
              <a:rPr lang="en-US" sz="1200" b="0" i="0" kern="1200" dirty="0">
                <a:solidFill>
                  <a:schemeClr val="tx1"/>
                </a:solidFill>
                <a:effectLst/>
                <a:latin typeface="+mn-lt"/>
                <a:ea typeface="+mn-ea"/>
                <a:cs typeface="+mn-cs"/>
              </a:rPr>
              <a:t> DS, </a:t>
            </a:r>
            <a:r>
              <a:rPr lang="en-US" sz="1200" b="0" i="0" kern="1200" dirty="0" err="1">
                <a:solidFill>
                  <a:schemeClr val="tx1"/>
                </a:solidFill>
                <a:effectLst/>
                <a:latin typeface="+mn-lt"/>
                <a:ea typeface="+mn-ea"/>
                <a:cs typeface="+mn-cs"/>
              </a:rPr>
              <a:t>Jadhav</a:t>
            </a:r>
            <a:r>
              <a:rPr lang="en-US" sz="1200" b="0" i="0" kern="1200" dirty="0">
                <a:solidFill>
                  <a:schemeClr val="tx1"/>
                </a:solidFill>
                <a:effectLst/>
                <a:latin typeface="+mn-lt"/>
                <a:ea typeface="+mn-ea"/>
                <a:cs typeface="+mn-cs"/>
              </a:rPr>
              <a:t> A, Jahan R, </a:t>
            </a:r>
            <a:r>
              <a:rPr lang="en-US" sz="1200" b="0" i="0" kern="1200" dirty="0" err="1">
                <a:solidFill>
                  <a:schemeClr val="tx1"/>
                </a:solidFill>
                <a:effectLst/>
                <a:latin typeface="+mn-lt"/>
                <a:ea typeface="+mn-ea"/>
                <a:cs typeface="+mn-cs"/>
              </a:rPr>
              <a:t>Lansberg</a:t>
            </a:r>
            <a:r>
              <a:rPr lang="en-US" sz="1200" b="0" i="0" kern="1200" dirty="0">
                <a:solidFill>
                  <a:schemeClr val="tx1"/>
                </a:solidFill>
                <a:effectLst/>
                <a:latin typeface="+mn-lt"/>
                <a:ea typeface="+mn-ea"/>
                <a:cs typeface="+mn-cs"/>
              </a:rPr>
              <a:t> M, Sharma L, </a:t>
            </a:r>
            <a:r>
              <a:rPr lang="en-US" sz="1200" b="0" i="0" kern="1200" dirty="0" err="1">
                <a:solidFill>
                  <a:schemeClr val="tx1"/>
                </a:solidFill>
                <a:effectLst/>
                <a:latin typeface="+mn-lt"/>
                <a:ea typeface="+mn-ea"/>
                <a:cs typeface="+mn-cs"/>
              </a:rPr>
              <a:t>Nogueira</a:t>
            </a:r>
            <a:r>
              <a:rPr lang="en-US" sz="1200" b="0" i="0" kern="1200" dirty="0">
                <a:solidFill>
                  <a:schemeClr val="tx1"/>
                </a:solidFill>
                <a:effectLst/>
                <a:latin typeface="+mn-lt"/>
                <a:ea typeface="+mn-ea"/>
                <a:cs typeface="+mn-cs"/>
              </a:rPr>
              <a:t> RG, Saver JL.J Stroke. 2020 Sep;22(3):377-386. </a:t>
            </a:r>
            <a:r>
              <a:rPr lang="en-US" sz="1200" b="0" i="0" kern="1200" dirty="0" err="1">
                <a:solidFill>
                  <a:schemeClr val="tx1"/>
                </a:solidFill>
                <a:effectLst/>
                <a:latin typeface="+mn-lt"/>
                <a:ea typeface="+mn-ea"/>
                <a:cs typeface="+mn-cs"/>
              </a:rPr>
              <a:t>doi</a:t>
            </a:r>
            <a:r>
              <a:rPr lang="en-US" sz="1200" b="0" i="0" kern="1200" dirty="0">
                <a:solidFill>
                  <a:schemeClr val="tx1"/>
                </a:solidFill>
                <a:effectLst/>
                <a:latin typeface="+mn-lt"/>
                <a:ea typeface="+mn-ea"/>
                <a:cs typeface="+mn-cs"/>
              </a:rPr>
              <a:t>: 10.5853/jos.2019.03503. </a:t>
            </a:r>
            <a:endParaRPr lang="el-GR" dirty="0"/>
          </a:p>
        </p:txBody>
      </p:sp>
      <p:sp>
        <p:nvSpPr>
          <p:cNvPr id="4" name="Slide Number Placeholder 3"/>
          <p:cNvSpPr>
            <a:spLocks noGrp="1"/>
          </p:cNvSpPr>
          <p:nvPr>
            <p:ph type="sldNum" sz="quarter" idx="10"/>
          </p:nvPr>
        </p:nvSpPr>
        <p:spPr/>
        <p:txBody>
          <a:bodyPr/>
          <a:lstStyle/>
          <a:p>
            <a:fld id="{708474F1-893E-4D64-9020-F533DE7C0E59}" type="slidenum">
              <a:rPr lang="en-US" smtClean="0"/>
              <a:pPr/>
              <a:t>99</a:t>
            </a:fld>
            <a:endParaRPr lang="en-US"/>
          </a:p>
        </p:txBody>
      </p:sp>
    </p:spTree>
    <p:extLst>
      <p:ext uri="{BB962C8B-B14F-4D97-AF65-F5344CB8AC3E}">
        <p14:creationId xmlns:p14="http://schemas.microsoft.com/office/powerpoint/2010/main" val="207551321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l-GR"/>
          </a:p>
        </p:txBody>
      </p:sp>
      <p:sp>
        <p:nvSpPr>
          <p:cNvPr id="3" name="Notes Placeholder 2"/>
          <p:cNvSpPr>
            <a:spLocks noGrp="1"/>
          </p:cNvSpPr>
          <p:nvPr>
            <p:ph type="body" idx="1"/>
          </p:nvPr>
        </p:nvSpPr>
        <p:spPr/>
        <p:txBody>
          <a:bodyPr/>
          <a:lstStyle/>
          <a:p>
            <a:r>
              <a:rPr lang="el-GR" dirty="0"/>
              <a:t>1, Απόδειξη ότι αυτό που απεικονίζεται ως </a:t>
            </a:r>
            <a:r>
              <a:rPr lang="en-US" dirty="0"/>
              <a:t>penumbra </a:t>
            </a:r>
            <a:r>
              <a:rPr lang="el-GR" dirty="0"/>
              <a:t>στο </a:t>
            </a:r>
            <a:r>
              <a:rPr lang="en-US" dirty="0"/>
              <a:t>RAPID </a:t>
            </a:r>
            <a:r>
              <a:rPr lang="el-GR" dirty="0"/>
              <a:t>είναι όντως εγκεφαλικός ιστός άμεσα επαπειλούμενος με μη αναστρέψιμη ισχαιμία</a:t>
            </a:r>
          </a:p>
          <a:p>
            <a:r>
              <a:rPr lang="el-GR" dirty="0"/>
              <a:t>2, Δεν υπάρχει άλλη θεραπεία πλην της </a:t>
            </a:r>
            <a:r>
              <a:rPr lang="el-GR" dirty="0" err="1"/>
              <a:t>θρομβεκτομής</a:t>
            </a:r>
            <a:r>
              <a:rPr lang="el-GR" dirty="0"/>
              <a:t> άρα πολύ μικρή πιθανότητα </a:t>
            </a:r>
            <a:r>
              <a:rPr lang="el-GR" dirty="0" err="1"/>
              <a:t>επανακαναλοποίησης</a:t>
            </a:r>
            <a:r>
              <a:rPr lang="el-GR" dirty="0"/>
              <a:t> (αυτόματης)</a:t>
            </a:r>
          </a:p>
          <a:p>
            <a:endParaRPr lang="en-US" dirty="0"/>
          </a:p>
        </p:txBody>
      </p:sp>
      <p:sp>
        <p:nvSpPr>
          <p:cNvPr id="4" name="Slide Number Placeholder 3"/>
          <p:cNvSpPr>
            <a:spLocks noGrp="1"/>
          </p:cNvSpPr>
          <p:nvPr>
            <p:ph type="sldNum" sz="quarter" idx="10"/>
          </p:nvPr>
        </p:nvSpPr>
        <p:spPr/>
        <p:txBody>
          <a:bodyPr/>
          <a:lstStyle/>
          <a:p>
            <a:fld id="{708474F1-893E-4D64-9020-F533DE7C0E59}" type="slidenum">
              <a:rPr lang="en-US" smtClean="0"/>
              <a:pPr/>
              <a:t>100</a:t>
            </a:fld>
            <a:endParaRPr lang="en-US"/>
          </a:p>
        </p:txBody>
      </p:sp>
    </p:spTree>
    <p:extLst>
      <p:ext uri="{BB962C8B-B14F-4D97-AF65-F5344CB8AC3E}">
        <p14:creationId xmlns:p14="http://schemas.microsoft.com/office/powerpoint/2010/main" val="347265992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txBody>
          <a:bodyPr/>
          <a:lstStyle/>
          <a:p>
            <a:endParaRPr lang="el-GR"/>
          </a:p>
        </p:txBody>
      </p:sp>
      <p:sp>
        <p:nvSpPr>
          <p:cNvPr id="3" name="Θέση σημειώσεων 2"/>
          <p:cNvSpPr>
            <a:spLocks noGrp="1"/>
          </p:cNvSpPr>
          <p:nvPr>
            <p:ph type="body" idx="1"/>
          </p:nvPr>
        </p:nvSpPr>
        <p:spPr/>
        <p:txBody>
          <a:bodyPr/>
          <a:lstStyle/>
          <a:p>
            <a:pPr algn="l"/>
            <a:r>
              <a:rPr lang="en-US" sz="1800" b="0" i="0" u="none" strike="noStrike" baseline="0" dirty="0">
                <a:latin typeface="GillSansMTPro-Medium"/>
              </a:rPr>
              <a:t>One-third of </a:t>
            </a:r>
            <a:r>
              <a:rPr lang="en-US" sz="1800" b="0" i="0" u="none" strike="noStrike" baseline="0" dirty="0" err="1">
                <a:latin typeface="GillSansMTPro-Medium"/>
              </a:rPr>
              <a:t>ischaemic</a:t>
            </a:r>
            <a:r>
              <a:rPr lang="en-US" sz="1800" b="0" i="0" u="none" strike="noStrike" baseline="0" dirty="0">
                <a:latin typeface="GillSansMTPro-Medium"/>
              </a:rPr>
              <a:t> strokes occurred despite APT and 20% of patients with a history of </a:t>
            </a:r>
            <a:r>
              <a:rPr lang="en-US" sz="1800" b="0" i="0" u="none" strike="noStrike" baseline="0" dirty="0" err="1">
                <a:latin typeface="GillSansMTPro-Medium"/>
              </a:rPr>
              <a:t>ischaemic</a:t>
            </a:r>
            <a:r>
              <a:rPr lang="en-US" sz="1800" b="0" i="0" u="none" strike="noStrike" baseline="0" dirty="0">
                <a:latin typeface="GillSansMTPro-Medium"/>
              </a:rPr>
              <a:t> stroke had no antithrombotic therapy when having stroke recurrence. </a:t>
            </a:r>
            <a:r>
              <a:rPr lang="en-US" sz="1800" b="0" i="0" u="none" strike="noStrike" baseline="0" dirty="0" err="1">
                <a:latin typeface="GillSansMTPro-Medium"/>
              </a:rPr>
              <a:t>Aetiology</a:t>
            </a:r>
            <a:r>
              <a:rPr lang="en-US" sz="1800" b="0" i="0" u="none" strike="noStrike" baseline="0" dirty="0">
                <a:latin typeface="GillSansMTPro-Medium"/>
              </a:rPr>
              <a:t> of breakthrough strokes despite APT is heterogeneous and these patients are at increased risk of recurrent stroke</a:t>
            </a:r>
            <a:endParaRPr lang="el-GR" dirty="0"/>
          </a:p>
        </p:txBody>
      </p:sp>
      <p:sp>
        <p:nvSpPr>
          <p:cNvPr id="4" name="Θέση αριθμού διαφάνειας 3"/>
          <p:cNvSpPr>
            <a:spLocks noGrp="1"/>
          </p:cNvSpPr>
          <p:nvPr>
            <p:ph type="sldNum" sz="quarter" idx="5"/>
          </p:nvPr>
        </p:nvSpPr>
        <p:spPr/>
        <p:txBody>
          <a:bodyPr/>
          <a:lstStyle/>
          <a:p>
            <a:fld id="{2C4E829F-8754-405A-932B-A10C6636C8ED}" type="slidenum">
              <a:rPr lang="el-GR" smtClean="0"/>
              <a:pPr/>
              <a:t>111</a:t>
            </a:fld>
            <a:endParaRPr lang="el-GR"/>
          </a:p>
        </p:txBody>
      </p:sp>
    </p:spTree>
    <p:extLst>
      <p:ext uri="{BB962C8B-B14F-4D97-AF65-F5344CB8AC3E}">
        <p14:creationId xmlns:p14="http://schemas.microsoft.com/office/powerpoint/2010/main" val="192282872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txBody>
          <a:bodyPr/>
          <a:lstStyle/>
          <a:p>
            <a:endParaRPr lang="el-GR"/>
          </a:p>
        </p:txBody>
      </p:sp>
      <p:sp>
        <p:nvSpPr>
          <p:cNvPr id="3" name="Θέση σημειώσεων 2"/>
          <p:cNvSpPr>
            <a:spLocks noGrp="1"/>
          </p:cNvSpPr>
          <p:nvPr>
            <p:ph type="body" idx="1"/>
          </p:nvPr>
        </p:nvSpPr>
        <p:spPr/>
        <p:txBody>
          <a:bodyPr/>
          <a:lstStyle/>
          <a:p>
            <a:endParaRPr lang="el-GR" dirty="0"/>
          </a:p>
        </p:txBody>
      </p:sp>
      <p:sp>
        <p:nvSpPr>
          <p:cNvPr id="4" name="Θέση αριθμού διαφάνειας 3"/>
          <p:cNvSpPr>
            <a:spLocks noGrp="1"/>
          </p:cNvSpPr>
          <p:nvPr>
            <p:ph type="sldNum" sz="quarter" idx="5"/>
          </p:nvPr>
        </p:nvSpPr>
        <p:spPr/>
        <p:txBody>
          <a:bodyPr/>
          <a:lstStyle/>
          <a:p>
            <a:fld id="{A5C7E898-E4CC-422C-9B29-E94CCCFEBC35}" type="slidenum">
              <a:rPr lang="el-GR" smtClean="0"/>
              <a:pPr/>
              <a:t>118</a:t>
            </a:fld>
            <a:endParaRPr lang="el-GR"/>
          </a:p>
        </p:txBody>
      </p:sp>
    </p:spTree>
    <p:extLst>
      <p:ext uri="{BB962C8B-B14F-4D97-AF65-F5344CB8AC3E}">
        <p14:creationId xmlns:p14="http://schemas.microsoft.com/office/powerpoint/2010/main" val="127504759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txBody>
          <a:bodyPr/>
          <a:lstStyle/>
          <a:p>
            <a:endParaRPr lang="el-GR"/>
          </a:p>
        </p:txBody>
      </p:sp>
      <p:sp>
        <p:nvSpPr>
          <p:cNvPr id="3" name="Θέση σημειώσεων 2"/>
          <p:cNvSpPr>
            <a:spLocks noGrp="1"/>
          </p:cNvSpPr>
          <p:nvPr>
            <p:ph type="body" idx="1"/>
          </p:nvPr>
        </p:nvSpPr>
        <p:spPr/>
        <p:txBody>
          <a:bodyPr/>
          <a:lstStyle/>
          <a:p>
            <a:r>
              <a:rPr lang="en-US" sz="1200" b="0" i="0" u="none" strike="noStrike" kern="1200" baseline="0" dirty="0">
                <a:solidFill>
                  <a:schemeClr val="tx1"/>
                </a:solidFill>
                <a:latin typeface="+mn-lt"/>
                <a:ea typeface="+mn-ea"/>
                <a:cs typeface="+mn-cs"/>
              </a:rPr>
              <a:t>Depending on 10-year (residual) risk and/or estimated lifetime benefit (see Table 4 for details), comorbidities, and patient preference. Levels of evidence of intensified goals</a:t>
            </a:r>
          </a:p>
          <a:p>
            <a:r>
              <a:rPr lang="en-US" sz="1200" b="0" i="0" u="none" strike="noStrike" kern="1200" baseline="0" dirty="0">
                <a:solidFill>
                  <a:schemeClr val="tx1"/>
                </a:solidFill>
                <a:latin typeface="+mn-lt"/>
                <a:ea typeface="+mn-ea"/>
                <a:cs typeface="+mn-cs"/>
              </a:rPr>
              <a:t>vary</a:t>
            </a:r>
            <a:endParaRPr lang="el-GR" dirty="0"/>
          </a:p>
        </p:txBody>
      </p:sp>
      <p:sp>
        <p:nvSpPr>
          <p:cNvPr id="4" name="Θέση αριθμού διαφάνειας 3"/>
          <p:cNvSpPr>
            <a:spLocks noGrp="1"/>
          </p:cNvSpPr>
          <p:nvPr>
            <p:ph type="sldNum" sz="quarter" idx="5"/>
          </p:nvPr>
        </p:nvSpPr>
        <p:spPr/>
        <p:txBody>
          <a:bodyPr/>
          <a:lstStyle/>
          <a:p>
            <a:fld id="{A5C7E898-E4CC-422C-9B29-E94CCCFEBC35}" type="slidenum">
              <a:rPr lang="el-GR" smtClean="0"/>
              <a:pPr/>
              <a:t>120</a:t>
            </a:fld>
            <a:endParaRPr lang="el-GR"/>
          </a:p>
        </p:txBody>
      </p:sp>
    </p:spTree>
    <p:extLst>
      <p:ext uri="{BB962C8B-B14F-4D97-AF65-F5344CB8AC3E}">
        <p14:creationId xmlns:p14="http://schemas.microsoft.com/office/powerpoint/2010/main" val="95245622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txBody>
          <a:bodyPr/>
          <a:lstStyle/>
          <a:p>
            <a:endParaRPr lang="el-GR"/>
          </a:p>
        </p:txBody>
      </p:sp>
      <p:sp>
        <p:nvSpPr>
          <p:cNvPr id="3" name="Θέση σημειώσεων 2"/>
          <p:cNvSpPr>
            <a:spLocks noGrp="1"/>
          </p:cNvSpPr>
          <p:nvPr>
            <p:ph type="body" idx="1"/>
          </p:nvPr>
        </p:nvSpPr>
        <p:spPr/>
        <p:txBody>
          <a:bodyPr/>
          <a:lstStyle/>
          <a:p>
            <a:endParaRPr lang="el-GR" dirty="0"/>
          </a:p>
        </p:txBody>
      </p:sp>
      <p:sp>
        <p:nvSpPr>
          <p:cNvPr id="4" name="Θέση αριθμού διαφάνειας 3"/>
          <p:cNvSpPr>
            <a:spLocks noGrp="1"/>
          </p:cNvSpPr>
          <p:nvPr>
            <p:ph type="sldNum" sz="quarter" idx="5"/>
          </p:nvPr>
        </p:nvSpPr>
        <p:spPr/>
        <p:txBody>
          <a:bodyPr/>
          <a:lstStyle/>
          <a:p>
            <a:fld id="{358D454B-D3D4-4ED4-BE05-105C5EBAC83E}" type="slidenum">
              <a:rPr lang="en-US" smtClean="0"/>
              <a:pPr/>
              <a:t>127</a:t>
            </a:fld>
            <a:endParaRPr lang="en-US"/>
          </a:p>
        </p:txBody>
      </p:sp>
    </p:spTree>
    <p:extLst>
      <p:ext uri="{BB962C8B-B14F-4D97-AF65-F5344CB8AC3E}">
        <p14:creationId xmlns:p14="http://schemas.microsoft.com/office/powerpoint/2010/main" val="356010194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txBody>
          <a:bodyPr/>
          <a:lstStyle/>
          <a:p>
            <a:endParaRPr lang="el-GR"/>
          </a:p>
        </p:txBody>
      </p:sp>
      <p:sp>
        <p:nvSpPr>
          <p:cNvPr id="3" name="Θέση σημειώσεων 2"/>
          <p:cNvSpPr>
            <a:spLocks noGrp="1"/>
          </p:cNvSpPr>
          <p:nvPr>
            <p:ph type="body" idx="1"/>
          </p:nvPr>
        </p:nvSpPr>
        <p:spPr/>
        <p:txBody>
          <a:bodyPr/>
          <a:lstStyle/>
          <a:p>
            <a:r>
              <a:rPr lang="en-GB" dirty="0"/>
              <a:t>ENRICH</a:t>
            </a:r>
            <a:endParaRPr lang="el-GR" dirty="0"/>
          </a:p>
        </p:txBody>
      </p:sp>
      <p:sp>
        <p:nvSpPr>
          <p:cNvPr id="4" name="Θέση αριθμού διαφάνειας 3"/>
          <p:cNvSpPr>
            <a:spLocks noGrp="1"/>
          </p:cNvSpPr>
          <p:nvPr>
            <p:ph type="sldNum" sz="quarter" idx="5"/>
          </p:nvPr>
        </p:nvSpPr>
        <p:spPr/>
        <p:txBody>
          <a:bodyPr/>
          <a:lstStyle/>
          <a:p>
            <a:fld id="{358D454B-D3D4-4ED4-BE05-105C5EBAC83E}" type="slidenum">
              <a:rPr lang="en-US" smtClean="0"/>
              <a:pPr/>
              <a:t>128</a:t>
            </a:fld>
            <a:endParaRPr lang="en-US"/>
          </a:p>
        </p:txBody>
      </p:sp>
    </p:spTree>
    <p:extLst>
      <p:ext uri="{BB962C8B-B14F-4D97-AF65-F5344CB8AC3E}">
        <p14:creationId xmlns:p14="http://schemas.microsoft.com/office/powerpoint/2010/main" val="428837955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l-GR"/>
          </a:p>
        </p:txBody>
      </p:sp>
      <p:sp>
        <p:nvSpPr>
          <p:cNvPr id="3" name="Notes Placeholder 2"/>
          <p:cNvSpPr>
            <a:spLocks noGrp="1"/>
          </p:cNvSpPr>
          <p:nvPr>
            <p:ph type="body" idx="1"/>
          </p:nvPr>
        </p:nvSpPr>
        <p:spPr/>
        <p:txBody>
          <a:bodyPr>
            <a:normAutofit/>
          </a:bodyPr>
          <a:lstStyle/>
          <a:p>
            <a:r>
              <a:rPr lang="en-GB" dirty="0"/>
              <a:t>Superior </a:t>
            </a:r>
            <a:r>
              <a:rPr lang="en-GB" dirty="0" err="1"/>
              <a:t>sagittal</a:t>
            </a:r>
            <a:r>
              <a:rPr lang="en-GB" dirty="0"/>
              <a:t> sinus thrombosis on CT scan. 2a. Unenhanced CT scan showing the dense triangle sign (arrow) and a </a:t>
            </a:r>
            <a:r>
              <a:rPr lang="en-GB" dirty="0" err="1"/>
              <a:t>peri</a:t>
            </a:r>
            <a:r>
              <a:rPr lang="en-GB" dirty="0"/>
              <a:t>-thrombotic frontal hemorrhagic suffusion (dashed arrow). 2b. Enhanced CT scan showing the empty delta sign (arrow) of the superior </a:t>
            </a:r>
            <a:r>
              <a:rPr lang="en-GB" dirty="0" err="1"/>
              <a:t>sagittal</a:t>
            </a:r>
            <a:r>
              <a:rPr lang="en-GB" dirty="0"/>
              <a:t> sinus</a:t>
            </a:r>
          </a:p>
          <a:p>
            <a:r>
              <a:rPr lang="en-GB" dirty="0"/>
              <a:t>Cerebral sinus vein thrombosis on MRI sequences. 3a. FLAIR axial sequence showing absence of flow-void in the right sigmoid sinus (arrow). 3b. </a:t>
            </a:r>
            <a:r>
              <a:rPr lang="en-GB" dirty="0" err="1"/>
              <a:t>Sagittal</a:t>
            </a:r>
            <a:r>
              <a:rPr lang="en-GB" dirty="0"/>
              <a:t> contrast enhanced T1-weighted sequence showing a partial occlusion of the right sigmoid sinus (arrow). 3c. 3D reconstruction of the cerebral venous system showing the absence of flow in the right transverse and sigmoid sinuses and right internal jugular vein.</a:t>
            </a:r>
          </a:p>
        </p:txBody>
      </p:sp>
      <p:sp>
        <p:nvSpPr>
          <p:cNvPr id="4" name="Slide Number Placeholder 3"/>
          <p:cNvSpPr>
            <a:spLocks noGrp="1"/>
          </p:cNvSpPr>
          <p:nvPr>
            <p:ph type="sldNum" sz="quarter" idx="10"/>
          </p:nvPr>
        </p:nvSpPr>
        <p:spPr/>
        <p:txBody>
          <a:bodyPr/>
          <a:lstStyle/>
          <a:p>
            <a:fld id="{358D454B-D3D4-4ED4-BE05-105C5EBAC83E}" type="slidenum">
              <a:rPr lang="en-US" smtClean="0"/>
              <a:pPr/>
              <a:t>129</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emf"/><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Διαφάνεια τίτλου">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2BD098D5-E200-79DF-AF3F-0E8A76666CC1}"/>
              </a:ext>
            </a:extLst>
          </p:cNvPr>
          <p:cNvSpPr>
            <a:spLocks noGrp="1"/>
          </p:cNvSpPr>
          <p:nvPr>
            <p:ph type="ctrTitle"/>
          </p:nvPr>
        </p:nvSpPr>
        <p:spPr>
          <a:xfrm>
            <a:off x="1524000" y="1122363"/>
            <a:ext cx="9144000" cy="2387600"/>
          </a:xfrm>
        </p:spPr>
        <p:txBody>
          <a:bodyPr anchor="b"/>
          <a:lstStyle>
            <a:lvl1pPr algn="ctr">
              <a:defRPr sz="6000"/>
            </a:lvl1pPr>
          </a:lstStyle>
          <a:p>
            <a:r>
              <a:rPr lang="el-GR"/>
              <a:t>Κάντε κλικ για να επεξεργαστείτε τον τίτλο υποδείγματος</a:t>
            </a:r>
          </a:p>
        </p:txBody>
      </p:sp>
      <p:sp>
        <p:nvSpPr>
          <p:cNvPr id="3" name="Υπότιτλος 2">
            <a:extLst>
              <a:ext uri="{FF2B5EF4-FFF2-40B4-BE49-F238E27FC236}">
                <a16:creationId xmlns:a16="http://schemas.microsoft.com/office/drawing/2014/main" id="{CE5AE4FA-FC73-7837-4EEB-17FE3BCCD51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l-GR"/>
              <a:t>Κάντε κλικ για να επεξεργαστείτε τον υπότιτλο του υποδείγματος</a:t>
            </a:r>
          </a:p>
        </p:txBody>
      </p:sp>
      <p:sp>
        <p:nvSpPr>
          <p:cNvPr id="4" name="Θέση ημερομηνίας 3">
            <a:extLst>
              <a:ext uri="{FF2B5EF4-FFF2-40B4-BE49-F238E27FC236}">
                <a16:creationId xmlns:a16="http://schemas.microsoft.com/office/drawing/2014/main" id="{E2EFE8DA-E07E-F38B-A41D-A0FC72609625}"/>
              </a:ext>
            </a:extLst>
          </p:cNvPr>
          <p:cNvSpPr>
            <a:spLocks noGrp="1"/>
          </p:cNvSpPr>
          <p:nvPr>
            <p:ph type="dt" sz="half" idx="10"/>
          </p:nvPr>
        </p:nvSpPr>
        <p:spPr/>
        <p:txBody>
          <a:bodyPr/>
          <a:lstStyle/>
          <a:p>
            <a:fld id="{E83B6A77-7832-446D-AFD8-8D2EC78E881B}" type="datetimeFigureOut">
              <a:rPr lang="el-GR" smtClean="0"/>
              <a:pPr/>
              <a:t>17/10/2026</a:t>
            </a:fld>
            <a:endParaRPr lang="el-GR"/>
          </a:p>
        </p:txBody>
      </p:sp>
      <p:sp>
        <p:nvSpPr>
          <p:cNvPr id="5" name="Θέση υποσέλιδου 4">
            <a:extLst>
              <a:ext uri="{FF2B5EF4-FFF2-40B4-BE49-F238E27FC236}">
                <a16:creationId xmlns:a16="http://schemas.microsoft.com/office/drawing/2014/main" id="{90B30317-7D17-F946-0666-4E122B432BBB}"/>
              </a:ext>
            </a:extLst>
          </p:cNvPr>
          <p:cNvSpPr>
            <a:spLocks noGrp="1"/>
          </p:cNvSpPr>
          <p:nvPr>
            <p:ph type="ftr" sz="quarter" idx="11"/>
          </p:nvPr>
        </p:nvSpPr>
        <p:spPr/>
        <p:txBody>
          <a:bodyPr/>
          <a:lstStyle/>
          <a:p>
            <a:endParaRPr lang="el-GR"/>
          </a:p>
        </p:txBody>
      </p:sp>
      <p:sp>
        <p:nvSpPr>
          <p:cNvPr id="6" name="Θέση αριθμού διαφάνειας 5">
            <a:extLst>
              <a:ext uri="{FF2B5EF4-FFF2-40B4-BE49-F238E27FC236}">
                <a16:creationId xmlns:a16="http://schemas.microsoft.com/office/drawing/2014/main" id="{75A5AD0F-8C6D-2E6F-F32D-A00B9270C319}"/>
              </a:ext>
            </a:extLst>
          </p:cNvPr>
          <p:cNvSpPr>
            <a:spLocks noGrp="1"/>
          </p:cNvSpPr>
          <p:nvPr>
            <p:ph type="sldNum" sz="quarter" idx="12"/>
          </p:nvPr>
        </p:nvSpPr>
        <p:spPr/>
        <p:txBody>
          <a:bodyPr/>
          <a:lstStyle/>
          <a:p>
            <a:fld id="{C2DD9D0A-C072-40C1-9921-04D311949195}" type="slidenum">
              <a:rPr lang="el-GR" smtClean="0"/>
              <a:pPr/>
              <a:t>‹#›</a:t>
            </a:fld>
            <a:endParaRPr lang="el-GR"/>
          </a:p>
        </p:txBody>
      </p:sp>
    </p:spTree>
    <p:extLst>
      <p:ext uri="{BB962C8B-B14F-4D97-AF65-F5344CB8AC3E}">
        <p14:creationId xmlns:p14="http://schemas.microsoft.com/office/powerpoint/2010/main" val="347169882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Τίτλος και περιεχόμενο">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187AF2B3-2E95-67B1-811A-CD85FD70C337}"/>
              </a:ext>
            </a:extLst>
          </p:cNvPr>
          <p:cNvSpPr>
            <a:spLocks noGrp="1"/>
          </p:cNvSpPr>
          <p:nvPr>
            <p:ph type="title"/>
          </p:nvPr>
        </p:nvSpPr>
        <p:spPr/>
        <p:txBody>
          <a:bodyPr/>
          <a:lstStyle/>
          <a:p>
            <a:r>
              <a:rPr lang="el-GR"/>
              <a:t>Κάντε κλικ για να επεξεργαστείτε τον τίτλο υποδείγματος</a:t>
            </a:r>
          </a:p>
        </p:txBody>
      </p:sp>
      <p:sp>
        <p:nvSpPr>
          <p:cNvPr id="3" name="Θέση περιεχομένου 2">
            <a:extLst>
              <a:ext uri="{FF2B5EF4-FFF2-40B4-BE49-F238E27FC236}">
                <a16:creationId xmlns:a16="http://schemas.microsoft.com/office/drawing/2014/main" id="{35C534D1-6B55-ACCD-16BE-A5444A6E0E91}"/>
              </a:ext>
            </a:extLst>
          </p:cNvPr>
          <p:cNvSpPr>
            <a:spLocks noGrp="1"/>
          </p:cNvSpPr>
          <p:nvPr>
            <p:ph idx="1"/>
          </p:nvPr>
        </p:nvSpPr>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4" name="Θέση ημερομηνίας 3">
            <a:extLst>
              <a:ext uri="{FF2B5EF4-FFF2-40B4-BE49-F238E27FC236}">
                <a16:creationId xmlns:a16="http://schemas.microsoft.com/office/drawing/2014/main" id="{D9C18A9E-749F-5F6E-E356-D414260F23BA}"/>
              </a:ext>
            </a:extLst>
          </p:cNvPr>
          <p:cNvSpPr>
            <a:spLocks noGrp="1"/>
          </p:cNvSpPr>
          <p:nvPr>
            <p:ph type="dt" sz="half" idx="10"/>
          </p:nvPr>
        </p:nvSpPr>
        <p:spPr/>
        <p:txBody>
          <a:bodyPr/>
          <a:lstStyle/>
          <a:p>
            <a:fld id="{E83B6A77-7832-446D-AFD8-8D2EC78E881B}" type="datetimeFigureOut">
              <a:rPr lang="el-GR" smtClean="0"/>
              <a:pPr/>
              <a:t>17/10/2026</a:t>
            </a:fld>
            <a:endParaRPr lang="el-GR"/>
          </a:p>
        </p:txBody>
      </p:sp>
      <p:sp>
        <p:nvSpPr>
          <p:cNvPr id="5" name="Θέση υποσέλιδου 4">
            <a:extLst>
              <a:ext uri="{FF2B5EF4-FFF2-40B4-BE49-F238E27FC236}">
                <a16:creationId xmlns:a16="http://schemas.microsoft.com/office/drawing/2014/main" id="{58722835-9C55-E8FC-AF2D-674D7EE2B7DA}"/>
              </a:ext>
            </a:extLst>
          </p:cNvPr>
          <p:cNvSpPr>
            <a:spLocks noGrp="1"/>
          </p:cNvSpPr>
          <p:nvPr>
            <p:ph type="ftr" sz="quarter" idx="11"/>
          </p:nvPr>
        </p:nvSpPr>
        <p:spPr/>
        <p:txBody>
          <a:bodyPr/>
          <a:lstStyle/>
          <a:p>
            <a:endParaRPr lang="el-GR"/>
          </a:p>
        </p:txBody>
      </p:sp>
      <p:sp>
        <p:nvSpPr>
          <p:cNvPr id="6" name="Θέση αριθμού διαφάνειας 5">
            <a:extLst>
              <a:ext uri="{FF2B5EF4-FFF2-40B4-BE49-F238E27FC236}">
                <a16:creationId xmlns:a16="http://schemas.microsoft.com/office/drawing/2014/main" id="{2A71550E-3D10-504F-4992-A51BB3BCC931}"/>
              </a:ext>
            </a:extLst>
          </p:cNvPr>
          <p:cNvSpPr>
            <a:spLocks noGrp="1"/>
          </p:cNvSpPr>
          <p:nvPr>
            <p:ph type="sldNum" sz="quarter" idx="12"/>
          </p:nvPr>
        </p:nvSpPr>
        <p:spPr/>
        <p:txBody>
          <a:bodyPr/>
          <a:lstStyle/>
          <a:p>
            <a:fld id="{C2DD9D0A-C072-40C1-9921-04D311949195}" type="slidenum">
              <a:rPr lang="el-GR" smtClean="0"/>
              <a:pPr/>
              <a:t>‹#›</a:t>
            </a:fld>
            <a:endParaRPr lang="el-GR"/>
          </a:p>
        </p:txBody>
      </p:sp>
    </p:spTree>
    <p:extLst>
      <p:ext uri="{BB962C8B-B14F-4D97-AF65-F5344CB8AC3E}">
        <p14:creationId xmlns:p14="http://schemas.microsoft.com/office/powerpoint/2010/main" val="270141778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Κεφαλίδα ενότητας">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F128A33C-AF26-EDF2-A521-01B3A6F8F4DD}"/>
              </a:ext>
            </a:extLst>
          </p:cNvPr>
          <p:cNvSpPr>
            <a:spLocks noGrp="1"/>
          </p:cNvSpPr>
          <p:nvPr>
            <p:ph type="title"/>
          </p:nvPr>
        </p:nvSpPr>
        <p:spPr>
          <a:xfrm>
            <a:off x="831850" y="1709738"/>
            <a:ext cx="10515600" cy="2852737"/>
          </a:xfrm>
        </p:spPr>
        <p:txBody>
          <a:bodyPr anchor="b"/>
          <a:lstStyle>
            <a:lvl1pPr>
              <a:defRPr sz="6000"/>
            </a:lvl1pPr>
          </a:lstStyle>
          <a:p>
            <a:r>
              <a:rPr lang="el-GR"/>
              <a:t>Κάντε κλικ για να επεξεργαστείτε τον τίτλο υποδείγματος</a:t>
            </a:r>
          </a:p>
        </p:txBody>
      </p:sp>
      <p:sp>
        <p:nvSpPr>
          <p:cNvPr id="3" name="Θέση κειμένου 2">
            <a:extLst>
              <a:ext uri="{FF2B5EF4-FFF2-40B4-BE49-F238E27FC236}">
                <a16:creationId xmlns:a16="http://schemas.microsoft.com/office/drawing/2014/main" id="{1DFC1D6E-F917-2C11-C046-66401E17BDC3}"/>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l-GR"/>
              <a:t>Στυλ κειμένου υποδείγματος</a:t>
            </a:r>
          </a:p>
        </p:txBody>
      </p:sp>
      <p:sp>
        <p:nvSpPr>
          <p:cNvPr id="4" name="Θέση ημερομηνίας 3">
            <a:extLst>
              <a:ext uri="{FF2B5EF4-FFF2-40B4-BE49-F238E27FC236}">
                <a16:creationId xmlns:a16="http://schemas.microsoft.com/office/drawing/2014/main" id="{2CA50365-8395-0DAD-6397-17B45E4F0C49}"/>
              </a:ext>
            </a:extLst>
          </p:cNvPr>
          <p:cNvSpPr>
            <a:spLocks noGrp="1"/>
          </p:cNvSpPr>
          <p:nvPr>
            <p:ph type="dt" sz="half" idx="10"/>
          </p:nvPr>
        </p:nvSpPr>
        <p:spPr/>
        <p:txBody>
          <a:bodyPr/>
          <a:lstStyle/>
          <a:p>
            <a:fld id="{E83B6A77-7832-446D-AFD8-8D2EC78E881B}" type="datetimeFigureOut">
              <a:rPr lang="el-GR" smtClean="0"/>
              <a:pPr/>
              <a:t>17/10/2026</a:t>
            </a:fld>
            <a:endParaRPr lang="el-GR"/>
          </a:p>
        </p:txBody>
      </p:sp>
      <p:sp>
        <p:nvSpPr>
          <p:cNvPr id="5" name="Θέση υποσέλιδου 4">
            <a:extLst>
              <a:ext uri="{FF2B5EF4-FFF2-40B4-BE49-F238E27FC236}">
                <a16:creationId xmlns:a16="http://schemas.microsoft.com/office/drawing/2014/main" id="{F61A03C5-FA3B-1A2F-6552-1D8D9B7B5BB3}"/>
              </a:ext>
            </a:extLst>
          </p:cNvPr>
          <p:cNvSpPr>
            <a:spLocks noGrp="1"/>
          </p:cNvSpPr>
          <p:nvPr>
            <p:ph type="ftr" sz="quarter" idx="11"/>
          </p:nvPr>
        </p:nvSpPr>
        <p:spPr/>
        <p:txBody>
          <a:bodyPr/>
          <a:lstStyle/>
          <a:p>
            <a:endParaRPr lang="el-GR"/>
          </a:p>
        </p:txBody>
      </p:sp>
      <p:sp>
        <p:nvSpPr>
          <p:cNvPr id="6" name="Θέση αριθμού διαφάνειας 5">
            <a:extLst>
              <a:ext uri="{FF2B5EF4-FFF2-40B4-BE49-F238E27FC236}">
                <a16:creationId xmlns:a16="http://schemas.microsoft.com/office/drawing/2014/main" id="{FD845BE6-0EBA-DC13-C080-9FB0BD903AF5}"/>
              </a:ext>
            </a:extLst>
          </p:cNvPr>
          <p:cNvSpPr>
            <a:spLocks noGrp="1"/>
          </p:cNvSpPr>
          <p:nvPr>
            <p:ph type="sldNum" sz="quarter" idx="12"/>
          </p:nvPr>
        </p:nvSpPr>
        <p:spPr/>
        <p:txBody>
          <a:bodyPr/>
          <a:lstStyle/>
          <a:p>
            <a:fld id="{C2DD9D0A-C072-40C1-9921-04D311949195}" type="slidenum">
              <a:rPr lang="el-GR" smtClean="0"/>
              <a:pPr/>
              <a:t>‹#›</a:t>
            </a:fld>
            <a:endParaRPr lang="el-GR"/>
          </a:p>
        </p:txBody>
      </p:sp>
    </p:spTree>
    <p:extLst>
      <p:ext uri="{BB962C8B-B14F-4D97-AF65-F5344CB8AC3E}">
        <p14:creationId xmlns:p14="http://schemas.microsoft.com/office/powerpoint/2010/main" val="366333726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14883857-1937-C168-3298-D6EA3C8857AA}"/>
              </a:ext>
            </a:extLst>
          </p:cNvPr>
          <p:cNvSpPr>
            <a:spLocks noGrp="1"/>
          </p:cNvSpPr>
          <p:nvPr>
            <p:ph type="title"/>
          </p:nvPr>
        </p:nvSpPr>
        <p:spPr/>
        <p:txBody>
          <a:bodyPr/>
          <a:lstStyle/>
          <a:p>
            <a:r>
              <a:rPr lang="el-GR"/>
              <a:t>Κάντε κλικ για να επεξεργαστείτε τον τίτλο υποδείγματος</a:t>
            </a:r>
          </a:p>
        </p:txBody>
      </p:sp>
      <p:sp>
        <p:nvSpPr>
          <p:cNvPr id="3" name="Θέση περιεχομένου 2">
            <a:extLst>
              <a:ext uri="{FF2B5EF4-FFF2-40B4-BE49-F238E27FC236}">
                <a16:creationId xmlns:a16="http://schemas.microsoft.com/office/drawing/2014/main" id="{D2574A60-7763-08BB-1A9E-12F0630764E8}"/>
              </a:ext>
            </a:extLst>
          </p:cNvPr>
          <p:cNvSpPr>
            <a:spLocks noGrp="1"/>
          </p:cNvSpPr>
          <p:nvPr>
            <p:ph sz="half" idx="1"/>
          </p:nvPr>
        </p:nvSpPr>
        <p:spPr>
          <a:xfrm>
            <a:off x="838200" y="1825625"/>
            <a:ext cx="5181600" cy="4351338"/>
          </a:xfrm>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4" name="Θέση περιεχομένου 3">
            <a:extLst>
              <a:ext uri="{FF2B5EF4-FFF2-40B4-BE49-F238E27FC236}">
                <a16:creationId xmlns:a16="http://schemas.microsoft.com/office/drawing/2014/main" id="{C3F187FA-E2A4-7867-AC0C-50A6ECDFDB5F}"/>
              </a:ext>
            </a:extLst>
          </p:cNvPr>
          <p:cNvSpPr>
            <a:spLocks noGrp="1"/>
          </p:cNvSpPr>
          <p:nvPr>
            <p:ph sz="half" idx="2"/>
          </p:nvPr>
        </p:nvSpPr>
        <p:spPr>
          <a:xfrm>
            <a:off x="6172200" y="1825625"/>
            <a:ext cx="5181600" cy="4351338"/>
          </a:xfrm>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5" name="Θέση ημερομηνίας 4">
            <a:extLst>
              <a:ext uri="{FF2B5EF4-FFF2-40B4-BE49-F238E27FC236}">
                <a16:creationId xmlns:a16="http://schemas.microsoft.com/office/drawing/2014/main" id="{FD209D23-8FE3-6669-E34A-9ED20B3D830B}"/>
              </a:ext>
            </a:extLst>
          </p:cNvPr>
          <p:cNvSpPr>
            <a:spLocks noGrp="1"/>
          </p:cNvSpPr>
          <p:nvPr>
            <p:ph type="dt" sz="half" idx="10"/>
          </p:nvPr>
        </p:nvSpPr>
        <p:spPr/>
        <p:txBody>
          <a:bodyPr/>
          <a:lstStyle/>
          <a:p>
            <a:fld id="{E83B6A77-7832-446D-AFD8-8D2EC78E881B}" type="datetimeFigureOut">
              <a:rPr lang="el-GR" smtClean="0"/>
              <a:pPr/>
              <a:t>17/10/2026</a:t>
            </a:fld>
            <a:endParaRPr lang="el-GR"/>
          </a:p>
        </p:txBody>
      </p:sp>
      <p:sp>
        <p:nvSpPr>
          <p:cNvPr id="6" name="Θέση υποσέλιδου 5">
            <a:extLst>
              <a:ext uri="{FF2B5EF4-FFF2-40B4-BE49-F238E27FC236}">
                <a16:creationId xmlns:a16="http://schemas.microsoft.com/office/drawing/2014/main" id="{A141310F-535A-B365-4AC3-CBA363C5AFBD}"/>
              </a:ext>
            </a:extLst>
          </p:cNvPr>
          <p:cNvSpPr>
            <a:spLocks noGrp="1"/>
          </p:cNvSpPr>
          <p:nvPr>
            <p:ph type="ftr" sz="quarter" idx="11"/>
          </p:nvPr>
        </p:nvSpPr>
        <p:spPr/>
        <p:txBody>
          <a:bodyPr/>
          <a:lstStyle/>
          <a:p>
            <a:endParaRPr lang="el-GR"/>
          </a:p>
        </p:txBody>
      </p:sp>
      <p:sp>
        <p:nvSpPr>
          <p:cNvPr id="7" name="Θέση αριθμού διαφάνειας 6">
            <a:extLst>
              <a:ext uri="{FF2B5EF4-FFF2-40B4-BE49-F238E27FC236}">
                <a16:creationId xmlns:a16="http://schemas.microsoft.com/office/drawing/2014/main" id="{B044547A-DA64-916D-9ED9-4202976F7F38}"/>
              </a:ext>
            </a:extLst>
          </p:cNvPr>
          <p:cNvSpPr>
            <a:spLocks noGrp="1"/>
          </p:cNvSpPr>
          <p:nvPr>
            <p:ph type="sldNum" sz="quarter" idx="12"/>
          </p:nvPr>
        </p:nvSpPr>
        <p:spPr/>
        <p:txBody>
          <a:bodyPr/>
          <a:lstStyle/>
          <a:p>
            <a:fld id="{C2DD9D0A-C072-40C1-9921-04D311949195}" type="slidenum">
              <a:rPr lang="el-GR" smtClean="0"/>
              <a:pPr/>
              <a:t>‹#›</a:t>
            </a:fld>
            <a:endParaRPr lang="el-GR"/>
          </a:p>
        </p:txBody>
      </p:sp>
    </p:spTree>
    <p:extLst>
      <p:ext uri="{BB962C8B-B14F-4D97-AF65-F5344CB8AC3E}">
        <p14:creationId xmlns:p14="http://schemas.microsoft.com/office/powerpoint/2010/main" val="209559459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1962811A-8317-62BB-0247-62313D39DA47}"/>
              </a:ext>
            </a:extLst>
          </p:cNvPr>
          <p:cNvSpPr>
            <a:spLocks noGrp="1"/>
          </p:cNvSpPr>
          <p:nvPr>
            <p:ph type="title"/>
          </p:nvPr>
        </p:nvSpPr>
        <p:spPr>
          <a:xfrm>
            <a:off x="839788" y="365125"/>
            <a:ext cx="10515600" cy="1325563"/>
          </a:xfrm>
        </p:spPr>
        <p:txBody>
          <a:bodyPr/>
          <a:lstStyle/>
          <a:p>
            <a:r>
              <a:rPr lang="el-GR"/>
              <a:t>Κάντε κλικ για να επεξεργαστείτε τον τίτλο υποδείγματος</a:t>
            </a:r>
          </a:p>
        </p:txBody>
      </p:sp>
      <p:sp>
        <p:nvSpPr>
          <p:cNvPr id="3" name="Θέση κειμένου 2">
            <a:extLst>
              <a:ext uri="{FF2B5EF4-FFF2-40B4-BE49-F238E27FC236}">
                <a16:creationId xmlns:a16="http://schemas.microsoft.com/office/drawing/2014/main" id="{FD42F1EF-8CBA-F8BA-96EA-FBF8C5984A3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Στυλ κειμένου υποδείγματος</a:t>
            </a:r>
          </a:p>
        </p:txBody>
      </p:sp>
      <p:sp>
        <p:nvSpPr>
          <p:cNvPr id="4" name="Θέση περιεχομένου 3">
            <a:extLst>
              <a:ext uri="{FF2B5EF4-FFF2-40B4-BE49-F238E27FC236}">
                <a16:creationId xmlns:a16="http://schemas.microsoft.com/office/drawing/2014/main" id="{1871C1E9-B676-BA9A-8A29-C6DE75A89A18}"/>
              </a:ext>
            </a:extLst>
          </p:cNvPr>
          <p:cNvSpPr>
            <a:spLocks noGrp="1"/>
          </p:cNvSpPr>
          <p:nvPr>
            <p:ph sz="half" idx="2"/>
          </p:nvPr>
        </p:nvSpPr>
        <p:spPr>
          <a:xfrm>
            <a:off x="839788" y="2505075"/>
            <a:ext cx="5157787" cy="3684588"/>
          </a:xfrm>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5" name="Θέση κειμένου 4">
            <a:extLst>
              <a:ext uri="{FF2B5EF4-FFF2-40B4-BE49-F238E27FC236}">
                <a16:creationId xmlns:a16="http://schemas.microsoft.com/office/drawing/2014/main" id="{62F2715F-0F86-6143-87C8-AF5ED9178B4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Στυλ κειμένου υποδείγματος</a:t>
            </a:r>
          </a:p>
        </p:txBody>
      </p:sp>
      <p:sp>
        <p:nvSpPr>
          <p:cNvPr id="6" name="Θέση περιεχομένου 5">
            <a:extLst>
              <a:ext uri="{FF2B5EF4-FFF2-40B4-BE49-F238E27FC236}">
                <a16:creationId xmlns:a16="http://schemas.microsoft.com/office/drawing/2014/main" id="{9C8729BA-6D91-C881-BBA8-8382AE025586}"/>
              </a:ext>
            </a:extLst>
          </p:cNvPr>
          <p:cNvSpPr>
            <a:spLocks noGrp="1"/>
          </p:cNvSpPr>
          <p:nvPr>
            <p:ph sz="quarter" idx="4"/>
          </p:nvPr>
        </p:nvSpPr>
        <p:spPr>
          <a:xfrm>
            <a:off x="6172200" y="2505075"/>
            <a:ext cx="5183188" cy="3684588"/>
          </a:xfrm>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7" name="Θέση ημερομηνίας 6">
            <a:extLst>
              <a:ext uri="{FF2B5EF4-FFF2-40B4-BE49-F238E27FC236}">
                <a16:creationId xmlns:a16="http://schemas.microsoft.com/office/drawing/2014/main" id="{38CE9705-2268-15D2-E26E-0459E021A486}"/>
              </a:ext>
            </a:extLst>
          </p:cNvPr>
          <p:cNvSpPr>
            <a:spLocks noGrp="1"/>
          </p:cNvSpPr>
          <p:nvPr>
            <p:ph type="dt" sz="half" idx="10"/>
          </p:nvPr>
        </p:nvSpPr>
        <p:spPr/>
        <p:txBody>
          <a:bodyPr/>
          <a:lstStyle/>
          <a:p>
            <a:fld id="{E83B6A77-7832-446D-AFD8-8D2EC78E881B}" type="datetimeFigureOut">
              <a:rPr lang="el-GR" smtClean="0"/>
              <a:pPr/>
              <a:t>17/10/2026</a:t>
            </a:fld>
            <a:endParaRPr lang="el-GR"/>
          </a:p>
        </p:txBody>
      </p:sp>
      <p:sp>
        <p:nvSpPr>
          <p:cNvPr id="8" name="Θέση υποσέλιδου 7">
            <a:extLst>
              <a:ext uri="{FF2B5EF4-FFF2-40B4-BE49-F238E27FC236}">
                <a16:creationId xmlns:a16="http://schemas.microsoft.com/office/drawing/2014/main" id="{51F57CF5-2726-1933-18DB-828D5E5E7C02}"/>
              </a:ext>
            </a:extLst>
          </p:cNvPr>
          <p:cNvSpPr>
            <a:spLocks noGrp="1"/>
          </p:cNvSpPr>
          <p:nvPr>
            <p:ph type="ftr" sz="quarter" idx="11"/>
          </p:nvPr>
        </p:nvSpPr>
        <p:spPr/>
        <p:txBody>
          <a:bodyPr/>
          <a:lstStyle/>
          <a:p>
            <a:endParaRPr lang="el-GR"/>
          </a:p>
        </p:txBody>
      </p:sp>
      <p:sp>
        <p:nvSpPr>
          <p:cNvPr id="9" name="Θέση αριθμού διαφάνειας 8">
            <a:extLst>
              <a:ext uri="{FF2B5EF4-FFF2-40B4-BE49-F238E27FC236}">
                <a16:creationId xmlns:a16="http://schemas.microsoft.com/office/drawing/2014/main" id="{C39B17B4-9D23-7724-A327-92952E94826E}"/>
              </a:ext>
            </a:extLst>
          </p:cNvPr>
          <p:cNvSpPr>
            <a:spLocks noGrp="1"/>
          </p:cNvSpPr>
          <p:nvPr>
            <p:ph type="sldNum" sz="quarter" idx="12"/>
          </p:nvPr>
        </p:nvSpPr>
        <p:spPr/>
        <p:txBody>
          <a:bodyPr/>
          <a:lstStyle/>
          <a:p>
            <a:fld id="{C2DD9D0A-C072-40C1-9921-04D311949195}" type="slidenum">
              <a:rPr lang="el-GR" smtClean="0"/>
              <a:pPr/>
              <a:t>‹#›</a:t>
            </a:fld>
            <a:endParaRPr lang="el-GR"/>
          </a:p>
        </p:txBody>
      </p:sp>
    </p:spTree>
    <p:extLst>
      <p:ext uri="{BB962C8B-B14F-4D97-AF65-F5344CB8AC3E}">
        <p14:creationId xmlns:p14="http://schemas.microsoft.com/office/powerpoint/2010/main" val="255640390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F87D0140-B897-9FDA-E235-5CB8D1BBE3EE}"/>
              </a:ext>
            </a:extLst>
          </p:cNvPr>
          <p:cNvSpPr>
            <a:spLocks noGrp="1"/>
          </p:cNvSpPr>
          <p:nvPr>
            <p:ph type="title"/>
          </p:nvPr>
        </p:nvSpPr>
        <p:spPr/>
        <p:txBody>
          <a:bodyPr/>
          <a:lstStyle/>
          <a:p>
            <a:r>
              <a:rPr lang="el-GR"/>
              <a:t>Κάντε κλικ για να επεξεργαστείτε τον τίτλο υποδείγματος</a:t>
            </a:r>
          </a:p>
        </p:txBody>
      </p:sp>
      <p:sp>
        <p:nvSpPr>
          <p:cNvPr id="3" name="Θέση ημερομηνίας 2">
            <a:extLst>
              <a:ext uri="{FF2B5EF4-FFF2-40B4-BE49-F238E27FC236}">
                <a16:creationId xmlns:a16="http://schemas.microsoft.com/office/drawing/2014/main" id="{0EF34FC7-F26D-1D28-D771-B3CF7E4A2D13}"/>
              </a:ext>
            </a:extLst>
          </p:cNvPr>
          <p:cNvSpPr>
            <a:spLocks noGrp="1"/>
          </p:cNvSpPr>
          <p:nvPr>
            <p:ph type="dt" sz="half" idx="10"/>
          </p:nvPr>
        </p:nvSpPr>
        <p:spPr/>
        <p:txBody>
          <a:bodyPr/>
          <a:lstStyle/>
          <a:p>
            <a:fld id="{E83B6A77-7832-446D-AFD8-8D2EC78E881B}" type="datetimeFigureOut">
              <a:rPr lang="el-GR" smtClean="0"/>
              <a:pPr/>
              <a:t>17/10/2026</a:t>
            </a:fld>
            <a:endParaRPr lang="el-GR"/>
          </a:p>
        </p:txBody>
      </p:sp>
      <p:sp>
        <p:nvSpPr>
          <p:cNvPr id="4" name="Θέση υποσέλιδου 3">
            <a:extLst>
              <a:ext uri="{FF2B5EF4-FFF2-40B4-BE49-F238E27FC236}">
                <a16:creationId xmlns:a16="http://schemas.microsoft.com/office/drawing/2014/main" id="{85C846D5-008D-78DB-DA7B-F7079FC562FF}"/>
              </a:ext>
            </a:extLst>
          </p:cNvPr>
          <p:cNvSpPr>
            <a:spLocks noGrp="1"/>
          </p:cNvSpPr>
          <p:nvPr>
            <p:ph type="ftr" sz="quarter" idx="11"/>
          </p:nvPr>
        </p:nvSpPr>
        <p:spPr/>
        <p:txBody>
          <a:bodyPr/>
          <a:lstStyle/>
          <a:p>
            <a:endParaRPr lang="el-GR"/>
          </a:p>
        </p:txBody>
      </p:sp>
      <p:sp>
        <p:nvSpPr>
          <p:cNvPr id="5" name="Θέση αριθμού διαφάνειας 4">
            <a:extLst>
              <a:ext uri="{FF2B5EF4-FFF2-40B4-BE49-F238E27FC236}">
                <a16:creationId xmlns:a16="http://schemas.microsoft.com/office/drawing/2014/main" id="{EE6779C2-67D1-8956-5935-7DBB36AF5180}"/>
              </a:ext>
            </a:extLst>
          </p:cNvPr>
          <p:cNvSpPr>
            <a:spLocks noGrp="1"/>
          </p:cNvSpPr>
          <p:nvPr>
            <p:ph type="sldNum" sz="quarter" idx="12"/>
          </p:nvPr>
        </p:nvSpPr>
        <p:spPr/>
        <p:txBody>
          <a:bodyPr/>
          <a:lstStyle/>
          <a:p>
            <a:fld id="{C2DD9D0A-C072-40C1-9921-04D311949195}" type="slidenum">
              <a:rPr lang="el-GR" smtClean="0"/>
              <a:pPr/>
              <a:t>‹#›</a:t>
            </a:fld>
            <a:endParaRPr lang="el-GR"/>
          </a:p>
        </p:txBody>
      </p:sp>
    </p:spTree>
    <p:extLst>
      <p:ext uri="{BB962C8B-B14F-4D97-AF65-F5344CB8AC3E}">
        <p14:creationId xmlns:p14="http://schemas.microsoft.com/office/powerpoint/2010/main" val="8372908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Κενό">
    <p:spTree>
      <p:nvGrpSpPr>
        <p:cNvPr id="1" name=""/>
        <p:cNvGrpSpPr/>
        <p:nvPr/>
      </p:nvGrpSpPr>
      <p:grpSpPr>
        <a:xfrm>
          <a:off x="0" y="0"/>
          <a:ext cx="0" cy="0"/>
          <a:chOff x="0" y="0"/>
          <a:chExt cx="0" cy="0"/>
        </a:xfrm>
      </p:grpSpPr>
      <p:sp>
        <p:nvSpPr>
          <p:cNvPr id="2" name="Θέση ημερομηνίας 1">
            <a:extLst>
              <a:ext uri="{FF2B5EF4-FFF2-40B4-BE49-F238E27FC236}">
                <a16:creationId xmlns:a16="http://schemas.microsoft.com/office/drawing/2014/main" id="{6B4DC277-9C4D-C165-56E6-F40C70135729}"/>
              </a:ext>
            </a:extLst>
          </p:cNvPr>
          <p:cNvSpPr>
            <a:spLocks noGrp="1"/>
          </p:cNvSpPr>
          <p:nvPr>
            <p:ph type="dt" sz="half" idx="10"/>
          </p:nvPr>
        </p:nvSpPr>
        <p:spPr/>
        <p:txBody>
          <a:bodyPr/>
          <a:lstStyle/>
          <a:p>
            <a:fld id="{E83B6A77-7832-446D-AFD8-8D2EC78E881B}" type="datetimeFigureOut">
              <a:rPr lang="el-GR" smtClean="0"/>
              <a:pPr/>
              <a:t>17/10/2026</a:t>
            </a:fld>
            <a:endParaRPr lang="el-GR"/>
          </a:p>
        </p:txBody>
      </p:sp>
      <p:sp>
        <p:nvSpPr>
          <p:cNvPr id="3" name="Θέση υποσέλιδου 2">
            <a:extLst>
              <a:ext uri="{FF2B5EF4-FFF2-40B4-BE49-F238E27FC236}">
                <a16:creationId xmlns:a16="http://schemas.microsoft.com/office/drawing/2014/main" id="{9860B139-4113-F08F-484C-826D1021644B}"/>
              </a:ext>
            </a:extLst>
          </p:cNvPr>
          <p:cNvSpPr>
            <a:spLocks noGrp="1"/>
          </p:cNvSpPr>
          <p:nvPr>
            <p:ph type="ftr" sz="quarter" idx="11"/>
          </p:nvPr>
        </p:nvSpPr>
        <p:spPr/>
        <p:txBody>
          <a:bodyPr/>
          <a:lstStyle/>
          <a:p>
            <a:endParaRPr lang="el-GR"/>
          </a:p>
        </p:txBody>
      </p:sp>
      <p:sp>
        <p:nvSpPr>
          <p:cNvPr id="4" name="Θέση αριθμού διαφάνειας 3">
            <a:extLst>
              <a:ext uri="{FF2B5EF4-FFF2-40B4-BE49-F238E27FC236}">
                <a16:creationId xmlns:a16="http://schemas.microsoft.com/office/drawing/2014/main" id="{642F3F25-CE4E-C3A8-1937-12655BF06080}"/>
              </a:ext>
            </a:extLst>
          </p:cNvPr>
          <p:cNvSpPr>
            <a:spLocks noGrp="1"/>
          </p:cNvSpPr>
          <p:nvPr>
            <p:ph type="sldNum" sz="quarter" idx="12"/>
          </p:nvPr>
        </p:nvSpPr>
        <p:spPr/>
        <p:txBody>
          <a:bodyPr/>
          <a:lstStyle/>
          <a:p>
            <a:fld id="{C2DD9D0A-C072-40C1-9921-04D311949195}" type="slidenum">
              <a:rPr lang="el-GR" smtClean="0"/>
              <a:pPr/>
              <a:t>‹#›</a:t>
            </a:fld>
            <a:endParaRPr lang="el-GR"/>
          </a:p>
        </p:txBody>
      </p:sp>
    </p:spTree>
    <p:extLst>
      <p:ext uri="{BB962C8B-B14F-4D97-AF65-F5344CB8AC3E}">
        <p14:creationId xmlns:p14="http://schemas.microsoft.com/office/powerpoint/2010/main" val="290623549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Περιεχόμενο με λεζάντα">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1698D921-706B-AD78-1DE4-25AA914DC1DD}"/>
              </a:ext>
            </a:extLst>
          </p:cNvPr>
          <p:cNvSpPr>
            <a:spLocks noGrp="1"/>
          </p:cNvSpPr>
          <p:nvPr>
            <p:ph type="title"/>
          </p:nvPr>
        </p:nvSpPr>
        <p:spPr>
          <a:xfrm>
            <a:off x="839788" y="457200"/>
            <a:ext cx="3932237" cy="1600200"/>
          </a:xfrm>
        </p:spPr>
        <p:txBody>
          <a:bodyPr anchor="b"/>
          <a:lstStyle>
            <a:lvl1pPr>
              <a:defRPr sz="3200"/>
            </a:lvl1pPr>
          </a:lstStyle>
          <a:p>
            <a:r>
              <a:rPr lang="el-GR"/>
              <a:t>Κάντε κλικ για να επεξεργαστείτε τον τίτλο υποδείγματος</a:t>
            </a:r>
          </a:p>
        </p:txBody>
      </p:sp>
      <p:sp>
        <p:nvSpPr>
          <p:cNvPr id="3" name="Θέση περιεχομένου 2">
            <a:extLst>
              <a:ext uri="{FF2B5EF4-FFF2-40B4-BE49-F238E27FC236}">
                <a16:creationId xmlns:a16="http://schemas.microsoft.com/office/drawing/2014/main" id="{BFA52897-7BA0-F071-343B-5606B518FED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4" name="Θέση κειμένου 3">
            <a:extLst>
              <a:ext uri="{FF2B5EF4-FFF2-40B4-BE49-F238E27FC236}">
                <a16:creationId xmlns:a16="http://schemas.microsoft.com/office/drawing/2014/main" id="{0BDE974E-FD41-8606-6F7C-09A4443C822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l-GR"/>
              <a:t>Στυλ κειμένου υποδείγματος</a:t>
            </a:r>
          </a:p>
        </p:txBody>
      </p:sp>
      <p:sp>
        <p:nvSpPr>
          <p:cNvPr id="5" name="Θέση ημερομηνίας 4">
            <a:extLst>
              <a:ext uri="{FF2B5EF4-FFF2-40B4-BE49-F238E27FC236}">
                <a16:creationId xmlns:a16="http://schemas.microsoft.com/office/drawing/2014/main" id="{DEE1A5E6-7340-44A5-01BF-7D70604B5B20}"/>
              </a:ext>
            </a:extLst>
          </p:cNvPr>
          <p:cNvSpPr>
            <a:spLocks noGrp="1"/>
          </p:cNvSpPr>
          <p:nvPr>
            <p:ph type="dt" sz="half" idx="10"/>
          </p:nvPr>
        </p:nvSpPr>
        <p:spPr/>
        <p:txBody>
          <a:bodyPr/>
          <a:lstStyle/>
          <a:p>
            <a:fld id="{E83B6A77-7832-446D-AFD8-8D2EC78E881B}" type="datetimeFigureOut">
              <a:rPr lang="el-GR" smtClean="0"/>
              <a:pPr/>
              <a:t>17/10/2026</a:t>
            </a:fld>
            <a:endParaRPr lang="el-GR"/>
          </a:p>
        </p:txBody>
      </p:sp>
      <p:sp>
        <p:nvSpPr>
          <p:cNvPr id="6" name="Θέση υποσέλιδου 5">
            <a:extLst>
              <a:ext uri="{FF2B5EF4-FFF2-40B4-BE49-F238E27FC236}">
                <a16:creationId xmlns:a16="http://schemas.microsoft.com/office/drawing/2014/main" id="{A70C7D79-FD1A-C37E-F1E9-633C271DCA23}"/>
              </a:ext>
            </a:extLst>
          </p:cNvPr>
          <p:cNvSpPr>
            <a:spLocks noGrp="1"/>
          </p:cNvSpPr>
          <p:nvPr>
            <p:ph type="ftr" sz="quarter" idx="11"/>
          </p:nvPr>
        </p:nvSpPr>
        <p:spPr/>
        <p:txBody>
          <a:bodyPr/>
          <a:lstStyle/>
          <a:p>
            <a:endParaRPr lang="el-GR"/>
          </a:p>
        </p:txBody>
      </p:sp>
      <p:sp>
        <p:nvSpPr>
          <p:cNvPr id="7" name="Θέση αριθμού διαφάνειας 6">
            <a:extLst>
              <a:ext uri="{FF2B5EF4-FFF2-40B4-BE49-F238E27FC236}">
                <a16:creationId xmlns:a16="http://schemas.microsoft.com/office/drawing/2014/main" id="{7B814D49-87FE-05E8-7268-8AB3C2BBC0CC}"/>
              </a:ext>
            </a:extLst>
          </p:cNvPr>
          <p:cNvSpPr>
            <a:spLocks noGrp="1"/>
          </p:cNvSpPr>
          <p:nvPr>
            <p:ph type="sldNum" sz="quarter" idx="12"/>
          </p:nvPr>
        </p:nvSpPr>
        <p:spPr/>
        <p:txBody>
          <a:bodyPr/>
          <a:lstStyle/>
          <a:p>
            <a:fld id="{C2DD9D0A-C072-40C1-9921-04D311949195}" type="slidenum">
              <a:rPr lang="el-GR" smtClean="0"/>
              <a:pPr/>
              <a:t>‹#›</a:t>
            </a:fld>
            <a:endParaRPr lang="el-GR"/>
          </a:p>
        </p:txBody>
      </p:sp>
    </p:spTree>
    <p:extLst>
      <p:ext uri="{BB962C8B-B14F-4D97-AF65-F5344CB8AC3E}">
        <p14:creationId xmlns:p14="http://schemas.microsoft.com/office/powerpoint/2010/main" val="12146484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Εικόνα με λεζάντα">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2572220B-965A-F4E8-8B04-01960F5FFE3C}"/>
              </a:ext>
            </a:extLst>
          </p:cNvPr>
          <p:cNvSpPr>
            <a:spLocks noGrp="1"/>
          </p:cNvSpPr>
          <p:nvPr>
            <p:ph type="title"/>
          </p:nvPr>
        </p:nvSpPr>
        <p:spPr>
          <a:xfrm>
            <a:off x="839788" y="457200"/>
            <a:ext cx="3932237" cy="1600200"/>
          </a:xfrm>
        </p:spPr>
        <p:txBody>
          <a:bodyPr anchor="b"/>
          <a:lstStyle>
            <a:lvl1pPr>
              <a:defRPr sz="3200"/>
            </a:lvl1pPr>
          </a:lstStyle>
          <a:p>
            <a:r>
              <a:rPr lang="el-GR"/>
              <a:t>Κάντε κλικ για να επεξεργαστείτε τον τίτλο υποδείγματος</a:t>
            </a:r>
          </a:p>
        </p:txBody>
      </p:sp>
      <p:sp>
        <p:nvSpPr>
          <p:cNvPr id="3" name="Θέση εικόνας 2">
            <a:extLst>
              <a:ext uri="{FF2B5EF4-FFF2-40B4-BE49-F238E27FC236}">
                <a16:creationId xmlns:a16="http://schemas.microsoft.com/office/drawing/2014/main" id="{71198543-A8B4-FABC-7C6D-8A07E4780A1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l-GR"/>
          </a:p>
        </p:txBody>
      </p:sp>
      <p:sp>
        <p:nvSpPr>
          <p:cNvPr id="4" name="Θέση κειμένου 3">
            <a:extLst>
              <a:ext uri="{FF2B5EF4-FFF2-40B4-BE49-F238E27FC236}">
                <a16:creationId xmlns:a16="http://schemas.microsoft.com/office/drawing/2014/main" id="{A208016F-347B-004B-7256-045F209A5AB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l-GR"/>
              <a:t>Στυλ κειμένου υποδείγματος</a:t>
            </a:r>
          </a:p>
        </p:txBody>
      </p:sp>
      <p:sp>
        <p:nvSpPr>
          <p:cNvPr id="5" name="Θέση ημερομηνίας 4">
            <a:extLst>
              <a:ext uri="{FF2B5EF4-FFF2-40B4-BE49-F238E27FC236}">
                <a16:creationId xmlns:a16="http://schemas.microsoft.com/office/drawing/2014/main" id="{9D546DCD-A3FC-7670-BC17-57D082C8ED9B}"/>
              </a:ext>
            </a:extLst>
          </p:cNvPr>
          <p:cNvSpPr>
            <a:spLocks noGrp="1"/>
          </p:cNvSpPr>
          <p:nvPr>
            <p:ph type="dt" sz="half" idx="10"/>
          </p:nvPr>
        </p:nvSpPr>
        <p:spPr/>
        <p:txBody>
          <a:bodyPr/>
          <a:lstStyle/>
          <a:p>
            <a:fld id="{E83B6A77-7832-446D-AFD8-8D2EC78E881B}" type="datetimeFigureOut">
              <a:rPr lang="el-GR" smtClean="0"/>
              <a:pPr/>
              <a:t>17/10/2026</a:t>
            </a:fld>
            <a:endParaRPr lang="el-GR"/>
          </a:p>
        </p:txBody>
      </p:sp>
      <p:sp>
        <p:nvSpPr>
          <p:cNvPr id="6" name="Θέση υποσέλιδου 5">
            <a:extLst>
              <a:ext uri="{FF2B5EF4-FFF2-40B4-BE49-F238E27FC236}">
                <a16:creationId xmlns:a16="http://schemas.microsoft.com/office/drawing/2014/main" id="{EA8CB9A8-1833-E070-1898-7408CAEAE594}"/>
              </a:ext>
            </a:extLst>
          </p:cNvPr>
          <p:cNvSpPr>
            <a:spLocks noGrp="1"/>
          </p:cNvSpPr>
          <p:nvPr>
            <p:ph type="ftr" sz="quarter" idx="11"/>
          </p:nvPr>
        </p:nvSpPr>
        <p:spPr/>
        <p:txBody>
          <a:bodyPr/>
          <a:lstStyle/>
          <a:p>
            <a:endParaRPr lang="el-GR"/>
          </a:p>
        </p:txBody>
      </p:sp>
      <p:sp>
        <p:nvSpPr>
          <p:cNvPr id="7" name="Θέση αριθμού διαφάνειας 6">
            <a:extLst>
              <a:ext uri="{FF2B5EF4-FFF2-40B4-BE49-F238E27FC236}">
                <a16:creationId xmlns:a16="http://schemas.microsoft.com/office/drawing/2014/main" id="{276237E0-AA2C-DA6E-50AD-D0C890A69FDC}"/>
              </a:ext>
            </a:extLst>
          </p:cNvPr>
          <p:cNvSpPr>
            <a:spLocks noGrp="1"/>
          </p:cNvSpPr>
          <p:nvPr>
            <p:ph type="sldNum" sz="quarter" idx="12"/>
          </p:nvPr>
        </p:nvSpPr>
        <p:spPr/>
        <p:txBody>
          <a:bodyPr/>
          <a:lstStyle/>
          <a:p>
            <a:fld id="{C2DD9D0A-C072-40C1-9921-04D311949195}" type="slidenum">
              <a:rPr lang="el-GR" smtClean="0"/>
              <a:pPr/>
              <a:t>‹#›</a:t>
            </a:fld>
            <a:endParaRPr lang="el-GR"/>
          </a:p>
        </p:txBody>
      </p:sp>
    </p:spTree>
    <p:extLst>
      <p:ext uri="{BB962C8B-B14F-4D97-AF65-F5344CB8AC3E}">
        <p14:creationId xmlns:p14="http://schemas.microsoft.com/office/powerpoint/2010/main" val="13223713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E80B926F-12C4-2ACC-A724-F5EFFF9A88B3}"/>
              </a:ext>
            </a:extLst>
          </p:cNvPr>
          <p:cNvSpPr>
            <a:spLocks noGrp="1"/>
          </p:cNvSpPr>
          <p:nvPr>
            <p:ph type="title"/>
          </p:nvPr>
        </p:nvSpPr>
        <p:spPr/>
        <p:txBody>
          <a:bodyPr/>
          <a:lstStyle/>
          <a:p>
            <a:r>
              <a:rPr lang="el-GR"/>
              <a:t>Κάντε κλικ για να επεξεργαστείτε τον τίτλο υποδείγματος</a:t>
            </a:r>
          </a:p>
        </p:txBody>
      </p:sp>
      <p:sp>
        <p:nvSpPr>
          <p:cNvPr id="3" name="Θέση κατακόρυφου κειμένου 2">
            <a:extLst>
              <a:ext uri="{FF2B5EF4-FFF2-40B4-BE49-F238E27FC236}">
                <a16:creationId xmlns:a16="http://schemas.microsoft.com/office/drawing/2014/main" id="{A4E001DD-6677-3E3A-3B23-DE7F1C2E2176}"/>
              </a:ext>
            </a:extLst>
          </p:cNvPr>
          <p:cNvSpPr>
            <a:spLocks noGrp="1"/>
          </p:cNvSpPr>
          <p:nvPr>
            <p:ph type="body" orient="vert" idx="1"/>
          </p:nvPr>
        </p:nvSpPr>
        <p:spPr/>
        <p:txBody>
          <a:bodyPr vert="eaVert"/>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4" name="Θέση ημερομηνίας 3">
            <a:extLst>
              <a:ext uri="{FF2B5EF4-FFF2-40B4-BE49-F238E27FC236}">
                <a16:creationId xmlns:a16="http://schemas.microsoft.com/office/drawing/2014/main" id="{9E865AB9-C81B-EA34-DF86-41F7AA588ED0}"/>
              </a:ext>
            </a:extLst>
          </p:cNvPr>
          <p:cNvSpPr>
            <a:spLocks noGrp="1"/>
          </p:cNvSpPr>
          <p:nvPr>
            <p:ph type="dt" sz="half" idx="10"/>
          </p:nvPr>
        </p:nvSpPr>
        <p:spPr/>
        <p:txBody>
          <a:bodyPr/>
          <a:lstStyle/>
          <a:p>
            <a:fld id="{E83B6A77-7832-446D-AFD8-8D2EC78E881B}" type="datetimeFigureOut">
              <a:rPr lang="el-GR" smtClean="0"/>
              <a:pPr/>
              <a:t>17/10/2026</a:t>
            </a:fld>
            <a:endParaRPr lang="el-GR"/>
          </a:p>
        </p:txBody>
      </p:sp>
      <p:sp>
        <p:nvSpPr>
          <p:cNvPr id="5" name="Θέση υποσέλιδου 4">
            <a:extLst>
              <a:ext uri="{FF2B5EF4-FFF2-40B4-BE49-F238E27FC236}">
                <a16:creationId xmlns:a16="http://schemas.microsoft.com/office/drawing/2014/main" id="{05653479-7466-EA8B-4AC1-38F6EA7393C0}"/>
              </a:ext>
            </a:extLst>
          </p:cNvPr>
          <p:cNvSpPr>
            <a:spLocks noGrp="1"/>
          </p:cNvSpPr>
          <p:nvPr>
            <p:ph type="ftr" sz="quarter" idx="11"/>
          </p:nvPr>
        </p:nvSpPr>
        <p:spPr/>
        <p:txBody>
          <a:bodyPr/>
          <a:lstStyle/>
          <a:p>
            <a:endParaRPr lang="el-GR"/>
          </a:p>
        </p:txBody>
      </p:sp>
      <p:sp>
        <p:nvSpPr>
          <p:cNvPr id="6" name="Θέση αριθμού διαφάνειας 5">
            <a:extLst>
              <a:ext uri="{FF2B5EF4-FFF2-40B4-BE49-F238E27FC236}">
                <a16:creationId xmlns:a16="http://schemas.microsoft.com/office/drawing/2014/main" id="{4536F748-1286-8795-C444-3E26C36F87FE}"/>
              </a:ext>
            </a:extLst>
          </p:cNvPr>
          <p:cNvSpPr>
            <a:spLocks noGrp="1"/>
          </p:cNvSpPr>
          <p:nvPr>
            <p:ph type="sldNum" sz="quarter" idx="12"/>
          </p:nvPr>
        </p:nvSpPr>
        <p:spPr/>
        <p:txBody>
          <a:bodyPr/>
          <a:lstStyle/>
          <a:p>
            <a:fld id="{C2DD9D0A-C072-40C1-9921-04D311949195}" type="slidenum">
              <a:rPr lang="el-GR" smtClean="0"/>
              <a:pPr/>
              <a:t>‹#›</a:t>
            </a:fld>
            <a:endParaRPr lang="el-GR"/>
          </a:p>
        </p:txBody>
      </p:sp>
    </p:spTree>
    <p:extLst>
      <p:ext uri="{BB962C8B-B14F-4D97-AF65-F5344CB8AC3E}">
        <p14:creationId xmlns:p14="http://schemas.microsoft.com/office/powerpoint/2010/main" val="188628486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Κατακόρυφος τίτλος και Κείμενο">
    <p:spTree>
      <p:nvGrpSpPr>
        <p:cNvPr id="1" name=""/>
        <p:cNvGrpSpPr/>
        <p:nvPr/>
      </p:nvGrpSpPr>
      <p:grpSpPr>
        <a:xfrm>
          <a:off x="0" y="0"/>
          <a:ext cx="0" cy="0"/>
          <a:chOff x="0" y="0"/>
          <a:chExt cx="0" cy="0"/>
        </a:xfrm>
      </p:grpSpPr>
      <p:sp>
        <p:nvSpPr>
          <p:cNvPr id="2" name="Κατακόρυφος τίτλος 1">
            <a:extLst>
              <a:ext uri="{FF2B5EF4-FFF2-40B4-BE49-F238E27FC236}">
                <a16:creationId xmlns:a16="http://schemas.microsoft.com/office/drawing/2014/main" id="{21DCF16A-4455-685F-2E8F-BF798D52BF44}"/>
              </a:ext>
            </a:extLst>
          </p:cNvPr>
          <p:cNvSpPr>
            <a:spLocks noGrp="1"/>
          </p:cNvSpPr>
          <p:nvPr>
            <p:ph type="title" orient="vert"/>
          </p:nvPr>
        </p:nvSpPr>
        <p:spPr>
          <a:xfrm>
            <a:off x="8724900" y="365125"/>
            <a:ext cx="2628900" cy="5811838"/>
          </a:xfrm>
        </p:spPr>
        <p:txBody>
          <a:bodyPr vert="eaVert"/>
          <a:lstStyle/>
          <a:p>
            <a:r>
              <a:rPr lang="el-GR"/>
              <a:t>Κάντε κλικ για να επεξεργαστείτε τον τίτλο υποδείγματος</a:t>
            </a:r>
          </a:p>
        </p:txBody>
      </p:sp>
      <p:sp>
        <p:nvSpPr>
          <p:cNvPr id="3" name="Θέση κατακόρυφου κειμένου 2">
            <a:extLst>
              <a:ext uri="{FF2B5EF4-FFF2-40B4-BE49-F238E27FC236}">
                <a16:creationId xmlns:a16="http://schemas.microsoft.com/office/drawing/2014/main" id="{DC6EA923-E321-FE4D-4DC8-4E2A84001873}"/>
              </a:ext>
            </a:extLst>
          </p:cNvPr>
          <p:cNvSpPr>
            <a:spLocks noGrp="1"/>
          </p:cNvSpPr>
          <p:nvPr>
            <p:ph type="body" orient="vert" idx="1"/>
          </p:nvPr>
        </p:nvSpPr>
        <p:spPr>
          <a:xfrm>
            <a:off x="838200" y="365125"/>
            <a:ext cx="7734300" cy="5811838"/>
          </a:xfrm>
        </p:spPr>
        <p:txBody>
          <a:bodyPr vert="eaVert"/>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4" name="Θέση ημερομηνίας 3">
            <a:extLst>
              <a:ext uri="{FF2B5EF4-FFF2-40B4-BE49-F238E27FC236}">
                <a16:creationId xmlns:a16="http://schemas.microsoft.com/office/drawing/2014/main" id="{685977FF-EFB3-F083-D79C-21FBFF133FDD}"/>
              </a:ext>
            </a:extLst>
          </p:cNvPr>
          <p:cNvSpPr>
            <a:spLocks noGrp="1"/>
          </p:cNvSpPr>
          <p:nvPr>
            <p:ph type="dt" sz="half" idx="10"/>
          </p:nvPr>
        </p:nvSpPr>
        <p:spPr/>
        <p:txBody>
          <a:bodyPr/>
          <a:lstStyle/>
          <a:p>
            <a:fld id="{E83B6A77-7832-446D-AFD8-8D2EC78E881B}" type="datetimeFigureOut">
              <a:rPr lang="el-GR" smtClean="0"/>
              <a:pPr/>
              <a:t>17/10/2026</a:t>
            </a:fld>
            <a:endParaRPr lang="el-GR"/>
          </a:p>
        </p:txBody>
      </p:sp>
      <p:sp>
        <p:nvSpPr>
          <p:cNvPr id="5" name="Θέση υποσέλιδου 4">
            <a:extLst>
              <a:ext uri="{FF2B5EF4-FFF2-40B4-BE49-F238E27FC236}">
                <a16:creationId xmlns:a16="http://schemas.microsoft.com/office/drawing/2014/main" id="{1AA1B0CC-19C4-C820-4EB3-9C3B6B7B654D}"/>
              </a:ext>
            </a:extLst>
          </p:cNvPr>
          <p:cNvSpPr>
            <a:spLocks noGrp="1"/>
          </p:cNvSpPr>
          <p:nvPr>
            <p:ph type="ftr" sz="quarter" idx="11"/>
          </p:nvPr>
        </p:nvSpPr>
        <p:spPr/>
        <p:txBody>
          <a:bodyPr/>
          <a:lstStyle/>
          <a:p>
            <a:endParaRPr lang="el-GR"/>
          </a:p>
        </p:txBody>
      </p:sp>
      <p:sp>
        <p:nvSpPr>
          <p:cNvPr id="6" name="Θέση αριθμού διαφάνειας 5">
            <a:extLst>
              <a:ext uri="{FF2B5EF4-FFF2-40B4-BE49-F238E27FC236}">
                <a16:creationId xmlns:a16="http://schemas.microsoft.com/office/drawing/2014/main" id="{C1395E1C-9528-F9AC-B37A-454E776A899C}"/>
              </a:ext>
            </a:extLst>
          </p:cNvPr>
          <p:cNvSpPr>
            <a:spLocks noGrp="1"/>
          </p:cNvSpPr>
          <p:nvPr>
            <p:ph type="sldNum" sz="quarter" idx="12"/>
          </p:nvPr>
        </p:nvSpPr>
        <p:spPr/>
        <p:txBody>
          <a:bodyPr/>
          <a:lstStyle/>
          <a:p>
            <a:fld id="{C2DD9D0A-C072-40C1-9921-04D311949195}" type="slidenum">
              <a:rPr lang="el-GR" smtClean="0"/>
              <a:pPr/>
              <a:t>‹#›</a:t>
            </a:fld>
            <a:endParaRPr lang="el-GR"/>
          </a:p>
        </p:txBody>
      </p:sp>
    </p:spTree>
    <p:extLst>
      <p:ext uri="{BB962C8B-B14F-4D97-AF65-F5344CB8AC3E}">
        <p14:creationId xmlns:p14="http://schemas.microsoft.com/office/powerpoint/2010/main" val="171742306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userDrawn="1">
  <p:cSld name="Content Layout 4A">
    <p:bg>
      <p:bgPr>
        <a:solidFill>
          <a:schemeClr val="bg1"/>
        </a:solidFill>
        <a:effectLst/>
      </p:bgPr>
    </p:bg>
    <p:spTree>
      <p:nvGrpSpPr>
        <p:cNvPr id="1" name=""/>
        <p:cNvGrpSpPr/>
        <p:nvPr/>
      </p:nvGrpSpPr>
      <p:grpSpPr>
        <a:xfrm>
          <a:off x="0" y="0"/>
          <a:ext cx="0" cy="0"/>
          <a:chOff x="0" y="0"/>
          <a:chExt cx="0" cy="0"/>
        </a:xfrm>
      </p:grpSpPr>
      <p:sp>
        <p:nvSpPr>
          <p:cNvPr id="16" name="bk object 16"/>
          <p:cNvSpPr/>
          <p:nvPr/>
        </p:nvSpPr>
        <p:spPr>
          <a:xfrm>
            <a:off x="0" y="0"/>
            <a:ext cx="12192000" cy="5715000"/>
          </a:xfrm>
          <a:custGeom>
            <a:avLst/>
            <a:gdLst/>
            <a:ahLst/>
            <a:cxnLst/>
            <a:rect l="l" t="t" r="r" b="b"/>
            <a:pathLst>
              <a:path w="9144000" h="5486400">
                <a:moveTo>
                  <a:pt x="0" y="5486400"/>
                </a:moveTo>
                <a:lnTo>
                  <a:pt x="9144000" y="5486400"/>
                </a:lnTo>
                <a:lnTo>
                  <a:pt x="9144000" y="0"/>
                </a:lnTo>
                <a:lnTo>
                  <a:pt x="0" y="0"/>
                </a:lnTo>
                <a:lnTo>
                  <a:pt x="0" y="5486400"/>
                </a:lnTo>
                <a:close/>
              </a:path>
            </a:pathLst>
          </a:custGeom>
          <a:solidFill>
            <a:srgbClr val="ECF4F9"/>
          </a:solidFill>
        </p:spPr>
        <p:txBody>
          <a:bodyPr wrap="square" lIns="0" tIns="0" rIns="0" bIns="0" rtlCol="0"/>
          <a:lstStyle/>
          <a:p>
            <a:pPr defTabSz="457200"/>
            <a:endParaRPr sz="1800">
              <a:solidFill>
                <a:prstClr val="black"/>
              </a:solidFill>
            </a:endParaRPr>
          </a:p>
        </p:txBody>
      </p:sp>
      <p:sp>
        <p:nvSpPr>
          <p:cNvPr id="8" name="object 33"/>
          <p:cNvSpPr txBox="1"/>
          <p:nvPr userDrawn="1"/>
        </p:nvSpPr>
        <p:spPr>
          <a:xfrm>
            <a:off x="9302496" y="6172200"/>
            <a:ext cx="2438400" cy="344170"/>
          </a:xfrm>
          <a:prstGeom prst="rect">
            <a:avLst/>
          </a:prstGeom>
        </p:spPr>
        <p:txBody>
          <a:bodyPr vert="horz" wrap="square" lIns="0" tIns="0" rIns="0" bIns="0" rtlCol="0">
            <a:spAutoFit/>
          </a:bodyPr>
          <a:lstStyle/>
          <a:p>
            <a:pPr marL="12700" algn="r" defTabSz="457200">
              <a:lnSpc>
                <a:spcPts val="2710"/>
              </a:lnSpc>
            </a:pPr>
            <a:r>
              <a:rPr sz="1800" spc="25" dirty="0">
                <a:solidFill>
                  <a:srgbClr val="0F2C52"/>
                </a:solidFill>
                <a:cs typeface="Arial"/>
              </a:rPr>
              <a:t>www.</a:t>
            </a:r>
            <a:r>
              <a:rPr sz="1800" spc="25" dirty="0">
                <a:solidFill>
                  <a:srgbClr val="0F2C52"/>
                </a:solidFill>
                <a:latin typeface="Tahoma"/>
                <a:cs typeface="Tahoma"/>
              </a:rPr>
              <a:t>phri</a:t>
            </a:r>
            <a:r>
              <a:rPr sz="1800" spc="25" dirty="0">
                <a:solidFill>
                  <a:srgbClr val="0F2C52"/>
                </a:solidFill>
                <a:cs typeface="Arial"/>
              </a:rPr>
              <a:t>.ca</a:t>
            </a:r>
            <a:endParaRPr sz="1800" dirty="0">
              <a:solidFill>
                <a:prstClr val="black"/>
              </a:solidFill>
              <a:cs typeface="Arial"/>
            </a:endParaRPr>
          </a:p>
        </p:txBody>
      </p:sp>
      <p:pic>
        <p:nvPicPr>
          <p:cNvPr id="9" name="Picture 8" descr="PHRI_VisualIdentity_Primary_Colour.emf"/>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56032" y="5943600"/>
            <a:ext cx="2944456" cy="685800"/>
          </a:xfrm>
          <a:prstGeom prst="rect">
            <a:avLst/>
          </a:prstGeom>
        </p:spPr>
      </p:pic>
      <p:sp>
        <p:nvSpPr>
          <p:cNvPr id="10" name="Holder 2"/>
          <p:cNvSpPr>
            <a:spLocks noGrp="1"/>
          </p:cNvSpPr>
          <p:nvPr>
            <p:ph type="title"/>
          </p:nvPr>
        </p:nvSpPr>
        <p:spPr>
          <a:xfrm>
            <a:off x="1202267" y="839156"/>
            <a:ext cx="9787467" cy="457200"/>
          </a:xfrm>
          <a:prstGeom prst="rect">
            <a:avLst/>
          </a:prstGeom>
        </p:spPr>
        <p:txBody>
          <a:bodyPr lIns="0" tIns="0" rIns="0" bIns="0"/>
          <a:lstStyle>
            <a:lvl1pPr>
              <a:defRPr sz="3000" b="0" i="0">
                <a:solidFill>
                  <a:srgbClr val="1C4A7C"/>
                </a:solidFill>
                <a:latin typeface="Verdana"/>
                <a:cs typeface="Verdana"/>
              </a:defRPr>
            </a:lvl1pPr>
          </a:lstStyle>
          <a:p>
            <a:r>
              <a:rPr lang="el-GR"/>
              <a:t>Στυλ κύριου τίτλου</a:t>
            </a:r>
            <a:endParaRPr dirty="0"/>
          </a:p>
        </p:txBody>
      </p:sp>
      <p:sp>
        <p:nvSpPr>
          <p:cNvPr id="11" name="Content Placeholder 11"/>
          <p:cNvSpPr>
            <a:spLocks noGrp="1"/>
          </p:cNvSpPr>
          <p:nvPr>
            <p:ph sz="quarter" idx="10" hasCustomPrompt="1"/>
          </p:nvPr>
        </p:nvSpPr>
        <p:spPr>
          <a:xfrm>
            <a:off x="1200912" y="1609344"/>
            <a:ext cx="9790176" cy="276999"/>
          </a:xfrm>
        </p:spPr>
        <p:txBody>
          <a:bodyPr vert="horz"/>
          <a:lstStyle>
            <a:lvl1pPr>
              <a:defRPr baseline="0"/>
            </a:lvl1pPr>
          </a:lstStyle>
          <a:p>
            <a:pPr lvl="0"/>
            <a:r>
              <a:rPr lang="en-US" dirty="0"/>
              <a:t>Click to add content</a:t>
            </a:r>
          </a:p>
        </p:txBody>
      </p:sp>
    </p:spTree>
    <p:extLst>
      <p:ext uri="{BB962C8B-B14F-4D97-AF65-F5344CB8AC3E}">
        <p14:creationId xmlns:p14="http://schemas.microsoft.com/office/powerpoint/2010/main" val="260335691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_Title and Content 2 small pictures">
    <p:spTree>
      <p:nvGrpSpPr>
        <p:cNvPr id="1" name=""/>
        <p:cNvGrpSpPr/>
        <p:nvPr/>
      </p:nvGrpSpPr>
      <p:grpSpPr>
        <a:xfrm>
          <a:off x="0" y="0"/>
          <a:ext cx="0" cy="0"/>
          <a:chOff x="0" y="0"/>
          <a:chExt cx="0" cy="0"/>
        </a:xfrm>
      </p:grpSpPr>
      <p:sp>
        <p:nvSpPr>
          <p:cNvPr id="22" name="Picture Placeholder 21">
            <a:extLst>
              <a:ext uri="{FF2B5EF4-FFF2-40B4-BE49-F238E27FC236}">
                <a16:creationId xmlns:a16="http://schemas.microsoft.com/office/drawing/2014/main" id="{5A614E3F-4FB2-4152-A59C-941C908D7B05}"/>
              </a:ext>
            </a:extLst>
          </p:cNvPr>
          <p:cNvSpPr>
            <a:spLocks noGrp="1"/>
          </p:cNvSpPr>
          <p:nvPr>
            <p:ph type="pic" sz="quarter" idx="13"/>
          </p:nvPr>
        </p:nvSpPr>
        <p:spPr>
          <a:xfrm>
            <a:off x="7200479" y="1150210"/>
            <a:ext cx="2207046" cy="2204178"/>
          </a:xfrm>
          <a:custGeom>
            <a:avLst/>
            <a:gdLst>
              <a:gd name="connsiteX0" fmla="*/ 1098749 w 2207046"/>
              <a:gd name="connsiteY0" fmla="*/ 0 h 2204178"/>
              <a:gd name="connsiteX1" fmla="*/ 2201707 w 2207046"/>
              <a:gd name="connsiteY1" fmla="*/ 995326 h 2204178"/>
              <a:gd name="connsiteX2" fmla="*/ 2207046 w 2207046"/>
              <a:gd name="connsiteY2" fmla="*/ 1101058 h 2204178"/>
              <a:gd name="connsiteX3" fmla="*/ 2207046 w 2207046"/>
              <a:gd name="connsiteY3" fmla="*/ 1116306 h 2204178"/>
              <a:gd name="connsiteX4" fmla="*/ 2201707 w 2207046"/>
              <a:gd name="connsiteY4" fmla="*/ 1222039 h 2204178"/>
              <a:gd name="connsiteX5" fmla="*/ 1322187 w 2207046"/>
              <a:gd name="connsiteY5" fmla="*/ 2194840 h 2204178"/>
              <a:gd name="connsiteX6" fmla="*/ 1260999 w 2207046"/>
              <a:gd name="connsiteY6" fmla="*/ 2204178 h 2204178"/>
              <a:gd name="connsiteX7" fmla="*/ 936500 w 2207046"/>
              <a:gd name="connsiteY7" fmla="*/ 2204178 h 2204178"/>
              <a:gd name="connsiteX8" fmla="*/ 875311 w 2207046"/>
              <a:gd name="connsiteY8" fmla="*/ 2194840 h 2204178"/>
              <a:gd name="connsiteX9" fmla="*/ 12592 w 2207046"/>
              <a:gd name="connsiteY9" fmla="*/ 1332120 h 2204178"/>
              <a:gd name="connsiteX10" fmla="*/ 0 w 2207046"/>
              <a:gd name="connsiteY10" fmla="*/ 1249617 h 2204178"/>
              <a:gd name="connsiteX11" fmla="*/ 0 w 2207046"/>
              <a:gd name="connsiteY11" fmla="*/ 967747 h 2204178"/>
              <a:gd name="connsiteX12" fmla="*/ 12592 w 2207046"/>
              <a:gd name="connsiteY12" fmla="*/ 885244 h 2204178"/>
              <a:gd name="connsiteX13" fmla="*/ 1098749 w 2207046"/>
              <a:gd name="connsiteY13" fmla="*/ 0 h 2204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207046" h="2204178">
                <a:moveTo>
                  <a:pt x="1098749" y="0"/>
                </a:moveTo>
                <a:cubicBezTo>
                  <a:pt x="1672788" y="0"/>
                  <a:pt x="2144931" y="436266"/>
                  <a:pt x="2201707" y="995326"/>
                </a:cubicBezTo>
                <a:lnTo>
                  <a:pt x="2207046" y="1101058"/>
                </a:lnTo>
                <a:lnTo>
                  <a:pt x="2207046" y="1116306"/>
                </a:lnTo>
                <a:lnTo>
                  <a:pt x="2201707" y="1222039"/>
                </a:lnTo>
                <a:cubicBezTo>
                  <a:pt x="2152501" y="1706557"/>
                  <a:pt x="1791308" y="2098844"/>
                  <a:pt x="1322187" y="2194840"/>
                </a:cubicBezTo>
                <a:lnTo>
                  <a:pt x="1260999" y="2204178"/>
                </a:lnTo>
                <a:lnTo>
                  <a:pt x="936500" y="2204178"/>
                </a:lnTo>
                <a:lnTo>
                  <a:pt x="875311" y="2194840"/>
                </a:lnTo>
                <a:cubicBezTo>
                  <a:pt x="442276" y="2106228"/>
                  <a:pt x="101204" y="1765156"/>
                  <a:pt x="12592" y="1332120"/>
                </a:cubicBezTo>
                <a:lnTo>
                  <a:pt x="0" y="1249617"/>
                </a:lnTo>
                <a:lnTo>
                  <a:pt x="0" y="967747"/>
                </a:lnTo>
                <a:lnTo>
                  <a:pt x="12592" y="885244"/>
                </a:lnTo>
                <a:cubicBezTo>
                  <a:pt x="115972" y="380036"/>
                  <a:pt x="562980" y="0"/>
                  <a:pt x="1098749" y="0"/>
                </a:cubicBezTo>
                <a:close/>
              </a:path>
            </a:pathLst>
          </a:custGeom>
        </p:spPr>
        <p:txBody>
          <a:bodyPr wrap="square" anchor="ctr">
            <a:noAutofit/>
          </a:bodyPr>
          <a:lstStyle>
            <a:lvl1pPr algn="ctr">
              <a:buNone/>
              <a:defRPr sz="1800"/>
            </a:lvl1pPr>
          </a:lstStyle>
          <a:p>
            <a:r>
              <a:rPr lang="en-US"/>
              <a:t>Click icon to add picture</a:t>
            </a:r>
            <a:endParaRPr lang="en-US" dirty="0"/>
          </a:p>
        </p:txBody>
      </p:sp>
      <p:sp>
        <p:nvSpPr>
          <p:cNvPr id="21" name="Picture Placeholder 20">
            <a:extLst>
              <a:ext uri="{FF2B5EF4-FFF2-40B4-BE49-F238E27FC236}">
                <a16:creationId xmlns:a16="http://schemas.microsoft.com/office/drawing/2014/main" id="{8A1F486A-F545-4642-B1CB-5356704413D3}"/>
              </a:ext>
            </a:extLst>
          </p:cNvPr>
          <p:cNvSpPr>
            <a:spLocks noGrp="1"/>
          </p:cNvSpPr>
          <p:nvPr>
            <p:ph type="pic" sz="quarter" idx="14"/>
          </p:nvPr>
        </p:nvSpPr>
        <p:spPr>
          <a:xfrm>
            <a:off x="8444632" y="2579683"/>
            <a:ext cx="3096807" cy="3096807"/>
          </a:xfrm>
          <a:custGeom>
            <a:avLst/>
            <a:gdLst>
              <a:gd name="connsiteX0" fmla="*/ 1548404 w 3096807"/>
              <a:gd name="connsiteY0" fmla="*/ 0 h 3096807"/>
              <a:gd name="connsiteX1" fmla="*/ 3096807 w 3096807"/>
              <a:gd name="connsiteY1" fmla="*/ 1548404 h 3096807"/>
              <a:gd name="connsiteX2" fmla="*/ 1548404 w 3096807"/>
              <a:gd name="connsiteY2" fmla="*/ 3096807 h 3096807"/>
              <a:gd name="connsiteX3" fmla="*/ 0 w 3096807"/>
              <a:gd name="connsiteY3" fmla="*/ 1548404 h 3096807"/>
              <a:gd name="connsiteX4" fmla="*/ 1548404 w 3096807"/>
              <a:gd name="connsiteY4" fmla="*/ 0 h 309680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96807" h="3096807">
                <a:moveTo>
                  <a:pt x="1548404" y="0"/>
                </a:moveTo>
                <a:cubicBezTo>
                  <a:pt x="2403564" y="0"/>
                  <a:pt x="3096807" y="693243"/>
                  <a:pt x="3096807" y="1548404"/>
                </a:cubicBezTo>
                <a:cubicBezTo>
                  <a:pt x="3096807" y="2403564"/>
                  <a:pt x="2403564" y="3096807"/>
                  <a:pt x="1548404" y="3096807"/>
                </a:cubicBezTo>
                <a:cubicBezTo>
                  <a:pt x="693243" y="3096807"/>
                  <a:pt x="0" y="2403564"/>
                  <a:pt x="0" y="1548404"/>
                </a:cubicBezTo>
                <a:cubicBezTo>
                  <a:pt x="0" y="693243"/>
                  <a:pt x="693243" y="0"/>
                  <a:pt x="1548404" y="0"/>
                </a:cubicBezTo>
                <a:close/>
              </a:path>
            </a:pathLst>
          </a:custGeom>
        </p:spPr>
        <p:txBody>
          <a:bodyPr wrap="square" anchor="ctr">
            <a:noAutofit/>
          </a:bodyPr>
          <a:lstStyle>
            <a:lvl1pPr algn="ctr">
              <a:buNone/>
              <a:defRPr sz="1800"/>
            </a:lvl1pPr>
          </a:lstStyle>
          <a:p>
            <a:r>
              <a:rPr lang="en-US"/>
              <a:t>Click icon to add picture</a:t>
            </a:r>
            <a:endParaRPr lang="en-US" dirty="0"/>
          </a:p>
        </p:txBody>
      </p:sp>
      <p:sp>
        <p:nvSpPr>
          <p:cNvPr id="2" name="Title 1">
            <a:extLst>
              <a:ext uri="{FF2B5EF4-FFF2-40B4-BE49-F238E27FC236}">
                <a16:creationId xmlns:a16="http://schemas.microsoft.com/office/drawing/2014/main" id="{249FF209-11EE-4A3F-9685-A155FECD0DC8}"/>
              </a:ext>
            </a:extLst>
          </p:cNvPr>
          <p:cNvSpPr>
            <a:spLocks noGrp="1"/>
          </p:cNvSpPr>
          <p:nvPr>
            <p:ph type="title"/>
          </p:nvPr>
        </p:nvSpPr>
        <p:spPr>
          <a:xfrm>
            <a:off x="539496" y="365124"/>
            <a:ext cx="5806440" cy="1325880"/>
          </a:xfrm>
        </p:spPr>
        <p:txBody>
          <a:bodyPr/>
          <a:lstStyle/>
          <a:p>
            <a:r>
              <a:rPr lang="en-US"/>
              <a:t>Click to edit Master title style</a:t>
            </a:r>
          </a:p>
        </p:txBody>
      </p:sp>
      <p:sp>
        <p:nvSpPr>
          <p:cNvPr id="3" name="Content Placeholder 2">
            <a:extLst>
              <a:ext uri="{FF2B5EF4-FFF2-40B4-BE49-F238E27FC236}">
                <a16:creationId xmlns:a16="http://schemas.microsoft.com/office/drawing/2014/main" id="{0A47AF11-F208-4FDA-9E19-D6CA3472134E}"/>
              </a:ext>
            </a:extLst>
          </p:cNvPr>
          <p:cNvSpPr>
            <a:spLocks noGrp="1"/>
          </p:cNvSpPr>
          <p:nvPr>
            <p:ph idx="1"/>
          </p:nvPr>
        </p:nvSpPr>
        <p:spPr>
          <a:xfrm>
            <a:off x="539496" y="1825625"/>
            <a:ext cx="5806440" cy="4352544"/>
          </a:xfrm>
        </p:spPr>
        <p:txBody>
          <a:bodyPr>
            <a:normAutofit/>
          </a:bodyPr>
          <a:lstStyle>
            <a:lvl1pPr marL="0" indent="0">
              <a:lnSpc>
                <a:spcPct val="110000"/>
              </a:lnSpc>
              <a:buNone/>
              <a:defRPr sz="2400"/>
            </a:lvl1pPr>
            <a:lvl2pPr marL="228600">
              <a:lnSpc>
                <a:spcPct val="110000"/>
              </a:lnSpc>
              <a:defRPr sz="2000"/>
            </a:lvl2pPr>
            <a:lvl3pPr marL="457200">
              <a:lnSpc>
                <a:spcPct val="110000"/>
              </a:lnSpc>
              <a:defRPr sz="1800"/>
            </a:lvl3pPr>
            <a:lvl4pPr marL="685800">
              <a:lnSpc>
                <a:spcPct val="110000"/>
              </a:lnSpc>
              <a:defRPr sz="1600"/>
            </a:lvl4pPr>
            <a:lvl5pPr>
              <a:lnSpc>
                <a:spcPct val="110000"/>
              </a:lnSpc>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4" name="Date Placeholder 3">
            <a:extLst>
              <a:ext uri="{FF2B5EF4-FFF2-40B4-BE49-F238E27FC236}">
                <a16:creationId xmlns:a16="http://schemas.microsoft.com/office/drawing/2014/main" id="{96E82FA1-02B7-467E-9F16-D178149407C5}"/>
              </a:ext>
            </a:extLst>
          </p:cNvPr>
          <p:cNvSpPr>
            <a:spLocks noGrp="1"/>
          </p:cNvSpPr>
          <p:nvPr>
            <p:ph type="dt" sz="half" idx="10"/>
          </p:nvPr>
        </p:nvSpPr>
        <p:spPr/>
        <p:txBody>
          <a:bodyPr/>
          <a:lstStyle>
            <a:lvl1pPr>
              <a:defRPr>
                <a:latin typeface="+mn-lt"/>
              </a:defRPr>
            </a:lvl1pPr>
          </a:lstStyle>
          <a:p>
            <a:pPr>
              <a:defRPr/>
            </a:pPr>
            <a:r>
              <a:rPr lang="en-US" dirty="0">
                <a:solidFill>
                  <a:prstClr val="black">
                    <a:tint val="75000"/>
                  </a:prstClr>
                </a:solidFill>
              </a:rPr>
              <a:t>9/3/20XX</a:t>
            </a:r>
          </a:p>
        </p:txBody>
      </p:sp>
      <p:sp>
        <p:nvSpPr>
          <p:cNvPr id="5" name="Footer Placeholder 4">
            <a:extLst>
              <a:ext uri="{FF2B5EF4-FFF2-40B4-BE49-F238E27FC236}">
                <a16:creationId xmlns:a16="http://schemas.microsoft.com/office/drawing/2014/main" id="{6D389247-FB8A-4494-859B-B3754B02A5EE}"/>
              </a:ext>
            </a:extLst>
          </p:cNvPr>
          <p:cNvSpPr>
            <a:spLocks noGrp="1"/>
          </p:cNvSpPr>
          <p:nvPr>
            <p:ph type="ftr" sz="quarter" idx="11"/>
          </p:nvPr>
        </p:nvSpPr>
        <p:spPr/>
        <p:txBody>
          <a:bodyPr/>
          <a:lstStyle>
            <a:lvl1pPr>
              <a:defRPr>
                <a:latin typeface="+mn-lt"/>
              </a:defRPr>
            </a:lvl1pPr>
          </a:lstStyle>
          <a:p>
            <a:pPr>
              <a:defRPr/>
            </a:pPr>
            <a:r>
              <a:rPr lang="en-US" dirty="0">
                <a:solidFill>
                  <a:prstClr val="black">
                    <a:tint val="75000"/>
                  </a:prstClr>
                </a:solidFill>
              </a:rPr>
              <a:t>Presentation Title</a:t>
            </a:r>
          </a:p>
        </p:txBody>
      </p:sp>
      <p:sp>
        <p:nvSpPr>
          <p:cNvPr id="6" name="Slide Number Placeholder 5">
            <a:extLst>
              <a:ext uri="{FF2B5EF4-FFF2-40B4-BE49-F238E27FC236}">
                <a16:creationId xmlns:a16="http://schemas.microsoft.com/office/drawing/2014/main" id="{52CA5B62-3338-46A5-B381-A63B88CB0DDA}"/>
              </a:ext>
            </a:extLst>
          </p:cNvPr>
          <p:cNvSpPr>
            <a:spLocks noGrp="1"/>
          </p:cNvSpPr>
          <p:nvPr>
            <p:ph type="sldNum" sz="quarter" idx="12"/>
          </p:nvPr>
        </p:nvSpPr>
        <p:spPr/>
        <p:txBody>
          <a:bodyPr/>
          <a:lstStyle>
            <a:lvl1pPr>
              <a:defRPr>
                <a:latin typeface="+mn-lt"/>
              </a:defRPr>
            </a:lvl1pPr>
          </a:lstStyle>
          <a:p>
            <a:pPr>
              <a:defRPr/>
            </a:pPr>
            <a:fld id="{D76B855D-E9CC-4FF8-AD85-6CDC7B89A0DE}" type="slidenum">
              <a:rPr lang="en-US" smtClean="0">
                <a:solidFill>
                  <a:prstClr val="black">
                    <a:tint val="75000"/>
                  </a:prstClr>
                </a:solidFill>
              </a:rPr>
              <a:pPr>
                <a:defRPr/>
              </a:pPr>
              <a:t>‹#›</a:t>
            </a:fld>
            <a:endParaRPr lang="en-US" dirty="0">
              <a:solidFill>
                <a:prstClr val="black">
                  <a:tint val="75000"/>
                </a:prstClr>
              </a:solidFill>
            </a:endParaRPr>
          </a:p>
        </p:txBody>
      </p:sp>
      <p:sp>
        <p:nvSpPr>
          <p:cNvPr id="10" name="Oval 9">
            <a:extLst>
              <a:ext uri="{FF2B5EF4-FFF2-40B4-BE49-F238E27FC236}">
                <a16:creationId xmlns:a16="http://schemas.microsoft.com/office/drawing/2014/main" id="{E8E71C73-7BAD-4838-88C1-42E045A9D179}"/>
              </a:ext>
            </a:extLst>
          </p:cNvPr>
          <p:cNvSpPr/>
          <p:nvPr userDrawn="1"/>
        </p:nvSpPr>
        <p:spPr>
          <a:xfrm>
            <a:off x="10249620" y="1555068"/>
            <a:ext cx="819303" cy="797078"/>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12" name="Rectangle 11">
            <a:extLst>
              <a:ext uri="{FF2B5EF4-FFF2-40B4-BE49-F238E27FC236}">
                <a16:creationId xmlns:a16="http://schemas.microsoft.com/office/drawing/2014/main" id="{44560922-5803-412D-880B-065E75DCBC0A}"/>
              </a:ext>
            </a:extLst>
          </p:cNvPr>
          <p:cNvSpPr/>
          <p:nvPr userDrawn="1"/>
        </p:nvSpPr>
        <p:spPr>
          <a:xfrm>
            <a:off x="7590089" y="4034393"/>
            <a:ext cx="876704" cy="876704"/>
          </a:xfrm>
          <a:prstGeom prst="rect">
            <a:avLst/>
          </a:prstGeom>
          <a:noFill/>
          <a:ln w="127000">
            <a:solidFill>
              <a:schemeClr val="accent6"/>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2083993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3 col">
    <p:spTree>
      <p:nvGrpSpPr>
        <p:cNvPr id="1" name=""/>
        <p:cNvGrpSpPr/>
        <p:nvPr/>
      </p:nvGrpSpPr>
      <p:grpSpPr>
        <a:xfrm>
          <a:off x="0" y="0"/>
          <a:ext cx="0" cy="0"/>
          <a:chOff x="0" y="0"/>
          <a:chExt cx="0" cy="0"/>
        </a:xfrm>
      </p:grpSpPr>
      <p:grpSp>
        <p:nvGrpSpPr>
          <p:cNvPr id="5" name="Group 36">
            <a:extLst>
              <a:ext uri="{FF2B5EF4-FFF2-40B4-BE49-F238E27FC236}">
                <a16:creationId xmlns:a16="http://schemas.microsoft.com/office/drawing/2014/main" id="{868B08E5-2F7C-7749-8BDF-386EAF974BB0}"/>
              </a:ext>
            </a:extLst>
          </p:cNvPr>
          <p:cNvGrpSpPr>
            <a:grpSpLocks/>
          </p:cNvGrpSpPr>
          <p:nvPr userDrawn="1"/>
        </p:nvGrpSpPr>
        <p:grpSpPr bwMode="auto">
          <a:xfrm rot="16200000" flipV="1">
            <a:off x="0" y="3900132"/>
            <a:ext cx="2959226" cy="2959226"/>
            <a:chOff x="0" y="12289"/>
            <a:chExt cx="3550" cy="3551"/>
          </a:xfrm>
        </p:grpSpPr>
        <p:sp>
          <p:nvSpPr>
            <p:cNvPr id="38" name="Freeform 37">
              <a:extLst>
                <a:ext uri="{FF2B5EF4-FFF2-40B4-BE49-F238E27FC236}">
                  <a16:creationId xmlns:a16="http://schemas.microsoft.com/office/drawing/2014/main" id="{F3E300C0-0B72-9048-9E16-2166E1A88FE2}"/>
                </a:ext>
              </a:extLst>
            </p:cNvPr>
            <p:cNvSpPr>
              <a:spLocks/>
            </p:cNvSpPr>
            <p:nvPr/>
          </p:nvSpPr>
          <p:spPr bwMode="auto">
            <a:xfrm>
              <a:off x="0" y="12289"/>
              <a:ext cx="1789" cy="2386"/>
            </a:xfrm>
            <a:custGeom>
              <a:avLst/>
              <a:gdLst>
                <a:gd name="T0" fmla="*/ 0 w 1789"/>
                <a:gd name="T1" fmla="+- 0 12290 12290"/>
                <a:gd name="T2" fmla="*/ 12290 h 2386"/>
                <a:gd name="T3" fmla="*/ 0 w 1789"/>
                <a:gd name="T4" fmla="+- 0 13484 12290"/>
                <a:gd name="T5" fmla="*/ 13484 h 2386"/>
                <a:gd name="T6" fmla="*/ 1192 w 1789"/>
                <a:gd name="T7" fmla="+- 0 14676 12290"/>
                <a:gd name="T8" fmla="*/ 14676 h 2386"/>
                <a:gd name="T9" fmla="*/ 1789 w 1789"/>
                <a:gd name="T10" fmla="+- 0 14079 12290"/>
                <a:gd name="T11" fmla="*/ 14079 h 2386"/>
                <a:gd name="T12" fmla="*/ 0 w 1789"/>
                <a:gd name="T13" fmla="+- 0 12290 12290"/>
                <a:gd name="T14" fmla="*/ 12290 h 2386"/>
              </a:gdLst>
              <a:ahLst/>
              <a:cxnLst>
                <a:cxn ang="0">
                  <a:pos x="T0" y="T2"/>
                </a:cxn>
                <a:cxn ang="0">
                  <a:pos x="T3" y="T5"/>
                </a:cxn>
                <a:cxn ang="0">
                  <a:pos x="T6" y="T8"/>
                </a:cxn>
                <a:cxn ang="0">
                  <a:pos x="T9" y="T11"/>
                </a:cxn>
                <a:cxn ang="0">
                  <a:pos x="T12" y="T14"/>
                </a:cxn>
              </a:cxnLst>
              <a:rect l="0" t="0" r="r" b="b"/>
              <a:pathLst>
                <a:path w="1789" h="2386">
                  <a:moveTo>
                    <a:pt x="0" y="0"/>
                  </a:moveTo>
                  <a:lnTo>
                    <a:pt x="0" y="1194"/>
                  </a:lnTo>
                  <a:lnTo>
                    <a:pt x="1192" y="2386"/>
                  </a:lnTo>
                  <a:lnTo>
                    <a:pt x="1789" y="1789"/>
                  </a:lnTo>
                  <a:lnTo>
                    <a:pt x="0" y="0"/>
                  </a:lnTo>
                  <a:close/>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39" name="Freeform 38">
              <a:extLst>
                <a:ext uri="{FF2B5EF4-FFF2-40B4-BE49-F238E27FC236}">
                  <a16:creationId xmlns:a16="http://schemas.microsoft.com/office/drawing/2014/main" id="{E4AA520D-9D51-3A42-B9B1-DF72169BC8DB}"/>
                </a:ext>
              </a:extLst>
            </p:cNvPr>
            <p:cNvSpPr>
              <a:spLocks/>
            </p:cNvSpPr>
            <p:nvPr/>
          </p:nvSpPr>
          <p:spPr bwMode="auto">
            <a:xfrm>
              <a:off x="0" y="14678"/>
              <a:ext cx="1162" cy="1162"/>
            </a:xfrm>
            <a:custGeom>
              <a:avLst/>
              <a:gdLst>
                <a:gd name="T0" fmla="*/ 0 w 1162"/>
                <a:gd name="T1" fmla="+- 0 14679 14679"/>
                <a:gd name="T2" fmla="*/ 14679 h 1162"/>
                <a:gd name="T3" fmla="*/ 0 w 1162"/>
                <a:gd name="T4" fmla="+- 0 15840 14679"/>
                <a:gd name="T5" fmla="*/ 15840 h 1162"/>
                <a:gd name="T6" fmla="*/ 1161 w 1162"/>
                <a:gd name="T7" fmla="+- 0 15840 14679"/>
                <a:gd name="T8" fmla="*/ 15840 h 1162"/>
                <a:gd name="T9" fmla="*/ 0 w 1162"/>
                <a:gd name="T10" fmla="+- 0 14679 14679"/>
                <a:gd name="T11" fmla="*/ 14679 h 1162"/>
              </a:gdLst>
              <a:ahLst/>
              <a:cxnLst>
                <a:cxn ang="0">
                  <a:pos x="T0" y="T2"/>
                </a:cxn>
                <a:cxn ang="0">
                  <a:pos x="T3" y="T5"/>
                </a:cxn>
                <a:cxn ang="0">
                  <a:pos x="T6" y="T8"/>
                </a:cxn>
                <a:cxn ang="0">
                  <a:pos x="T9" y="T11"/>
                </a:cxn>
              </a:cxnLst>
              <a:rect l="0" t="0" r="r" b="b"/>
              <a:pathLst>
                <a:path w="1162" h="1162">
                  <a:moveTo>
                    <a:pt x="0" y="0"/>
                  </a:moveTo>
                  <a:lnTo>
                    <a:pt x="0" y="1161"/>
                  </a:lnTo>
                  <a:lnTo>
                    <a:pt x="1161" y="1161"/>
                  </a:lnTo>
                  <a:lnTo>
                    <a:pt x="0" y="0"/>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40" name="Freeform 39">
              <a:extLst>
                <a:ext uri="{FF2B5EF4-FFF2-40B4-BE49-F238E27FC236}">
                  <a16:creationId xmlns:a16="http://schemas.microsoft.com/office/drawing/2014/main" id="{D5F2735E-137C-DB47-AEF0-EFC871A32373}"/>
                </a:ext>
              </a:extLst>
            </p:cNvPr>
            <p:cNvSpPr>
              <a:spLocks/>
            </p:cNvSpPr>
            <p:nvPr/>
          </p:nvSpPr>
          <p:spPr bwMode="auto">
            <a:xfrm>
              <a:off x="1221" y="14675"/>
              <a:ext cx="2329" cy="1165"/>
            </a:xfrm>
            <a:custGeom>
              <a:avLst/>
              <a:gdLst>
                <a:gd name="T0" fmla="+- 0 3550 1221"/>
                <a:gd name="T1" fmla="*/ T0 w 2329"/>
                <a:gd name="T2" fmla="+- 0 15840 14676"/>
                <a:gd name="T3" fmla="*/ 15840 h 1165"/>
                <a:gd name="T4" fmla="+- 0 2386 1221"/>
                <a:gd name="T5" fmla="*/ T4 w 2329"/>
                <a:gd name="T6" fmla="+- 0 14676 14676"/>
                <a:gd name="T7" fmla="*/ 14676 h 1165"/>
                <a:gd name="T8" fmla="+- 0 1221 1221"/>
                <a:gd name="T9" fmla="*/ T8 w 2329"/>
                <a:gd name="T10" fmla="+- 0 15840 14676"/>
                <a:gd name="T11" fmla="*/ 15840 h 1165"/>
                <a:gd name="T12" fmla="+- 0 3550 1221"/>
                <a:gd name="T13" fmla="*/ T12 w 2329"/>
                <a:gd name="T14" fmla="+- 0 15840 14676"/>
                <a:gd name="T15" fmla="*/ 15840 h 1165"/>
              </a:gdLst>
              <a:ahLst/>
              <a:cxnLst>
                <a:cxn ang="0">
                  <a:pos x="T1" y="T3"/>
                </a:cxn>
                <a:cxn ang="0">
                  <a:pos x="T5" y="T7"/>
                </a:cxn>
                <a:cxn ang="0">
                  <a:pos x="T9" y="T11"/>
                </a:cxn>
                <a:cxn ang="0">
                  <a:pos x="T13" y="T15"/>
                </a:cxn>
              </a:cxnLst>
              <a:rect l="0" t="0" r="r" b="b"/>
              <a:pathLst>
                <a:path w="2329" h="1165">
                  <a:moveTo>
                    <a:pt x="2329" y="1164"/>
                  </a:moveTo>
                  <a:lnTo>
                    <a:pt x="1165" y="0"/>
                  </a:lnTo>
                  <a:lnTo>
                    <a:pt x="0" y="1164"/>
                  </a:lnTo>
                  <a:lnTo>
                    <a:pt x="2329" y="1164"/>
                  </a:lnTo>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grpSp>
      <p:sp>
        <p:nvSpPr>
          <p:cNvPr id="32" name="Title 1">
            <a:extLst>
              <a:ext uri="{FF2B5EF4-FFF2-40B4-BE49-F238E27FC236}">
                <a16:creationId xmlns:a16="http://schemas.microsoft.com/office/drawing/2014/main" id="{467E05B6-B7CB-1E4F-96BA-4B8CFE8B63D9}"/>
              </a:ext>
            </a:extLst>
          </p:cNvPr>
          <p:cNvSpPr>
            <a:spLocks noGrp="1"/>
          </p:cNvSpPr>
          <p:nvPr>
            <p:ph type="title"/>
          </p:nvPr>
        </p:nvSpPr>
        <p:spPr>
          <a:xfrm>
            <a:off x="964023" y="879063"/>
            <a:ext cx="4941477" cy="610863"/>
          </a:xfrm>
          <a:prstGeom prst="rect">
            <a:avLst/>
          </a:prstGeom>
        </p:spPr>
        <p:txBody>
          <a:bodyPr lIns="0" tIns="0" rIns="0" bIns="0" anchor="b" anchorCtr="0">
            <a:normAutofit/>
          </a:bodyPr>
          <a:lstStyle>
            <a:lvl1pPr>
              <a:defRPr sz="4400" b="1" i="0">
                <a:latin typeface="+mj-lt"/>
              </a:defRPr>
            </a:lvl1pPr>
          </a:lstStyle>
          <a:p>
            <a:r>
              <a:rPr lang="en-US"/>
              <a:t>Click to edit Master title style</a:t>
            </a:r>
            <a:endParaRPr lang="en-US" dirty="0"/>
          </a:p>
        </p:txBody>
      </p:sp>
      <p:cxnSp>
        <p:nvCxnSpPr>
          <p:cNvPr id="33" name="Straight Connector 32">
            <a:extLst>
              <a:ext uri="{FF2B5EF4-FFF2-40B4-BE49-F238E27FC236}">
                <a16:creationId xmlns:a16="http://schemas.microsoft.com/office/drawing/2014/main" id="{51DEB652-BD6A-BD41-B85E-704D2C41A1C4}"/>
              </a:ext>
            </a:extLst>
          </p:cNvPr>
          <p:cNvCxnSpPr>
            <a:cxnSpLocks/>
          </p:cNvCxnSpPr>
          <p:nvPr userDrawn="1"/>
        </p:nvCxnSpPr>
        <p:spPr>
          <a:xfrm>
            <a:off x="952500" y="1939108"/>
            <a:ext cx="2133600" cy="3992"/>
          </a:xfrm>
          <a:prstGeom prst="line">
            <a:avLst/>
          </a:prstGeom>
          <a:ln w="101600">
            <a:solidFill>
              <a:schemeClr val="tx2"/>
            </a:solidFill>
          </a:ln>
        </p:spPr>
        <p:style>
          <a:lnRef idx="1">
            <a:schemeClr val="dk1"/>
          </a:lnRef>
          <a:fillRef idx="0">
            <a:schemeClr val="dk1"/>
          </a:fillRef>
          <a:effectRef idx="0">
            <a:schemeClr val="dk1"/>
          </a:effectRef>
          <a:fontRef idx="minor">
            <a:schemeClr val="tx1"/>
          </a:fontRef>
        </p:style>
      </p:cxnSp>
      <p:sp>
        <p:nvSpPr>
          <p:cNvPr id="23" name="Text Placeholder 2">
            <a:extLst>
              <a:ext uri="{FF2B5EF4-FFF2-40B4-BE49-F238E27FC236}">
                <a16:creationId xmlns:a16="http://schemas.microsoft.com/office/drawing/2014/main" id="{A6147D10-E7D7-8F40-AF69-726398729333}"/>
              </a:ext>
            </a:extLst>
          </p:cNvPr>
          <p:cNvSpPr>
            <a:spLocks noGrp="1"/>
          </p:cNvSpPr>
          <p:nvPr>
            <p:ph type="body" idx="1"/>
          </p:nvPr>
        </p:nvSpPr>
        <p:spPr>
          <a:xfrm>
            <a:off x="952500" y="2300156"/>
            <a:ext cx="3036477" cy="404216"/>
          </a:xfrm>
          <a:prstGeom prst="rect">
            <a:avLst/>
          </a:prstGeom>
        </p:spPr>
        <p:txBody>
          <a:bodyPr vert="horz" lIns="0" tIns="0" rIns="0" bIns="0" rtlCol="0" anchor="t" anchorCtr="0">
            <a:normAutofit/>
          </a:bodyPr>
          <a:lstStyle>
            <a:lvl1pPr marL="0" indent="0">
              <a:buNone/>
              <a:defRPr lang="en-US" sz="1800" spc="0" baseline="0" dirty="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buNone/>
            </a:pPr>
            <a:r>
              <a:rPr lang="en-US"/>
              <a:t>Click to edit Master text styles</a:t>
            </a:r>
          </a:p>
        </p:txBody>
      </p:sp>
      <p:sp>
        <p:nvSpPr>
          <p:cNvPr id="27" name="Content Placeholder 3">
            <a:extLst>
              <a:ext uri="{FF2B5EF4-FFF2-40B4-BE49-F238E27FC236}">
                <a16:creationId xmlns:a16="http://schemas.microsoft.com/office/drawing/2014/main" id="{E81957B7-CEA6-A446-A203-471CF9A57FFD}"/>
              </a:ext>
            </a:extLst>
          </p:cNvPr>
          <p:cNvSpPr>
            <a:spLocks noGrp="1"/>
          </p:cNvSpPr>
          <p:nvPr>
            <p:ph sz="half" idx="2"/>
          </p:nvPr>
        </p:nvSpPr>
        <p:spPr>
          <a:xfrm>
            <a:off x="952500" y="2799146"/>
            <a:ext cx="3036477" cy="1942138"/>
          </a:xfrm>
          <a:prstGeom prst="rect">
            <a:avLst/>
          </a:prstGeom>
        </p:spPr>
        <p:txBody>
          <a:bodyPr lIns="0" tIns="0" rIns="0" bIns="0" anchor="t" anchorCtr="0">
            <a:normAutofit/>
          </a:bodyPr>
          <a:lstStyle>
            <a:lvl1pPr marL="285750" indent="-285750">
              <a:lnSpc>
                <a:spcPct val="100000"/>
              </a:lnSpc>
              <a:buFont typeface="Wingdings" pitchFamily="2" charset="2"/>
              <a:buChar char="§"/>
              <a:defRPr sz="1600">
                <a:latin typeface="+mn-lt"/>
              </a:defRPr>
            </a:lvl1pPr>
            <a:lvl2pPr>
              <a:defRPr sz="1600"/>
            </a:lvl2pPr>
            <a:lvl3pPr>
              <a:defRPr sz="1600"/>
            </a:lvl3pPr>
            <a:lvl4pPr>
              <a:defRPr sz="1600"/>
            </a:lvl4pPr>
            <a:lvl5pPr>
              <a:defRPr sz="1600"/>
            </a:lvl5pPr>
          </a:lstStyle>
          <a:p>
            <a:pPr lvl="0"/>
            <a:r>
              <a:rPr lang="en-US"/>
              <a:t>Click to edit Master text styles</a:t>
            </a:r>
          </a:p>
        </p:txBody>
      </p:sp>
      <p:sp>
        <p:nvSpPr>
          <p:cNvPr id="20" name="Text Placeholder 2">
            <a:extLst>
              <a:ext uri="{FF2B5EF4-FFF2-40B4-BE49-F238E27FC236}">
                <a16:creationId xmlns:a16="http://schemas.microsoft.com/office/drawing/2014/main" id="{057DFE0A-61D9-1B48-8196-EA94D04685DD}"/>
              </a:ext>
            </a:extLst>
          </p:cNvPr>
          <p:cNvSpPr>
            <a:spLocks noGrp="1"/>
          </p:cNvSpPr>
          <p:nvPr>
            <p:ph type="body" idx="10"/>
          </p:nvPr>
        </p:nvSpPr>
        <p:spPr>
          <a:xfrm>
            <a:off x="4569372" y="2300156"/>
            <a:ext cx="3036477" cy="404216"/>
          </a:xfrm>
          <a:prstGeom prst="rect">
            <a:avLst/>
          </a:prstGeom>
        </p:spPr>
        <p:txBody>
          <a:bodyPr vert="horz" lIns="0" tIns="0" rIns="0" bIns="0" rtlCol="0" anchor="t" anchorCtr="0">
            <a:normAutofit/>
          </a:bodyPr>
          <a:lstStyle>
            <a:lvl1pPr marL="0" indent="0">
              <a:buNone/>
              <a:defRPr lang="en-US" sz="1800" spc="0" baseline="0" dirty="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buNone/>
            </a:pPr>
            <a:r>
              <a:rPr lang="en-US"/>
              <a:t>Click to edit Master text styles</a:t>
            </a:r>
          </a:p>
        </p:txBody>
      </p:sp>
      <p:sp>
        <p:nvSpPr>
          <p:cNvPr id="21" name="Content Placeholder 3">
            <a:extLst>
              <a:ext uri="{FF2B5EF4-FFF2-40B4-BE49-F238E27FC236}">
                <a16:creationId xmlns:a16="http://schemas.microsoft.com/office/drawing/2014/main" id="{C946754A-F105-644E-99A4-DC80B9944243}"/>
              </a:ext>
            </a:extLst>
          </p:cNvPr>
          <p:cNvSpPr>
            <a:spLocks noGrp="1"/>
          </p:cNvSpPr>
          <p:nvPr>
            <p:ph sz="half" idx="11"/>
          </p:nvPr>
        </p:nvSpPr>
        <p:spPr>
          <a:xfrm>
            <a:off x="4569372" y="2799146"/>
            <a:ext cx="3050628" cy="1942138"/>
          </a:xfrm>
          <a:prstGeom prst="rect">
            <a:avLst/>
          </a:prstGeom>
        </p:spPr>
        <p:txBody>
          <a:bodyPr lIns="0" tIns="0" rIns="0" bIns="0" anchor="t" anchorCtr="0">
            <a:normAutofit/>
          </a:bodyPr>
          <a:lstStyle>
            <a:lvl1pPr marL="285750" indent="-285750">
              <a:lnSpc>
                <a:spcPct val="100000"/>
              </a:lnSpc>
              <a:buFont typeface="Wingdings" pitchFamily="2" charset="2"/>
              <a:buChar char="§"/>
              <a:defRPr sz="1600">
                <a:latin typeface="+mn-lt"/>
              </a:defRPr>
            </a:lvl1pPr>
            <a:lvl2pPr>
              <a:defRPr sz="1600"/>
            </a:lvl2pPr>
            <a:lvl3pPr>
              <a:defRPr sz="1600"/>
            </a:lvl3pPr>
            <a:lvl4pPr>
              <a:defRPr sz="1600"/>
            </a:lvl4pPr>
            <a:lvl5pPr>
              <a:defRPr sz="1600"/>
            </a:lvl5pPr>
          </a:lstStyle>
          <a:p>
            <a:pPr lvl="0"/>
            <a:r>
              <a:rPr lang="en-US"/>
              <a:t>Click to edit Master text styles</a:t>
            </a:r>
          </a:p>
        </p:txBody>
      </p:sp>
      <p:sp>
        <p:nvSpPr>
          <p:cNvPr id="22" name="Text Placeholder 2">
            <a:extLst>
              <a:ext uri="{FF2B5EF4-FFF2-40B4-BE49-F238E27FC236}">
                <a16:creationId xmlns:a16="http://schemas.microsoft.com/office/drawing/2014/main" id="{368648FC-FC9A-5645-8F0C-390FFFAE180D}"/>
              </a:ext>
            </a:extLst>
          </p:cNvPr>
          <p:cNvSpPr>
            <a:spLocks noGrp="1"/>
          </p:cNvSpPr>
          <p:nvPr>
            <p:ph type="body" idx="12"/>
          </p:nvPr>
        </p:nvSpPr>
        <p:spPr>
          <a:xfrm>
            <a:off x="8187017" y="2300156"/>
            <a:ext cx="3036477" cy="404216"/>
          </a:xfrm>
          <a:prstGeom prst="rect">
            <a:avLst/>
          </a:prstGeom>
        </p:spPr>
        <p:txBody>
          <a:bodyPr vert="horz" lIns="0" tIns="0" rIns="0" bIns="0" rtlCol="0" anchor="t" anchorCtr="0">
            <a:normAutofit/>
          </a:bodyPr>
          <a:lstStyle>
            <a:lvl1pPr marL="0" indent="0">
              <a:buNone/>
              <a:defRPr lang="en-US" sz="1800" spc="0" baseline="0" dirty="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buNone/>
            </a:pPr>
            <a:r>
              <a:rPr lang="en-US"/>
              <a:t>Click to edit Master text styles</a:t>
            </a:r>
          </a:p>
        </p:txBody>
      </p:sp>
      <p:sp>
        <p:nvSpPr>
          <p:cNvPr id="24" name="Content Placeholder 3">
            <a:extLst>
              <a:ext uri="{FF2B5EF4-FFF2-40B4-BE49-F238E27FC236}">
                <a16:creationId xmlns:a16="http://schemas.microsoft.com/office/drawing/2014/main" id="{BBB849DC-B114-D145-9879-4FE0688BF57E}"/>
              </a:ext>
            </a:extLst>
          </p:cNvPr>
          <p:cNvSpPr>
            <a:spLocks noGrp="1"/>
          </p:cNvSpPr>
          <p:nvPr>
            <p:ph sz="half" idx="13"/>
          </p:nvPr>
        </p:nvSpPr>
        <p:spPr>
          <a:xfrm>
            <a:off x="8187017" y="2799146"/>
            <a:ext cx="3036477" cy="1942138"/>
          </a:xfrm>
          <a:prstGeom prst="rect">
            <a:avLst/>
          </a:prstGeom>
        </p:spPr>
        <p:txBody>
          <a:bodyPr lIns="0" tIns="0" rIns="0" bIns="0" anchor="t" anchorCtr="0">
            <a:normAutofit/>
          </a:bodyPr>
          <a:lstStyle>
            <a:lvl1pPr marL="285750" indent="-285750">
              <a:lnSpc>
                <a:spcPct val="100000"/>
              </a:lnSpc>
              <a:buFont typeface="Wingdings" pitchFamily="2" charset="2"/>
              <a:buChar char="§"/>
              <a:defRPr sz="1600">
                <a:latin typeface="+mn-lt"/>
              </a:defRPr>
            </a:lvl1pPr>
            <a:lvl2pPr>
              <a:defRPr sz="1600"/>
            </a:lvl2pPr>
            <a:lvl3pPr>
              <a:defRPr sz="1600"/>
            </a:lvl3pPr>
            <a:lvl4pPr>
              <a:defRPr sz="1600"/>
            </a:lvl4pPr>
            <a:lvl5pPr>
              <a:defRPr sz="1600"/>
            </a:lvl5pPr>
          </a:lstStyle>
          <a:p>
            <a:pPr lvl="0"/>
            <a:r>
              <a:rPr lang="en-US"/>
              <a:t>Click to edit Master text styles</a:t>
            </a:r>
          </a:p>
        </p:txBody>
      </p:sp>
      <p:cxnSp>
        <p:nvCxnSpPr>
          <p:cNvPr id="26" name="Straight Connector 25">
            <a:extLst>
              <a:ext uri="{FF2B5EF4-FFF2-40B4-BE49-F238E27FC236}">
                <a16:creationId xmlns:a16="http://schemas.microsoft.com/office/drawing/2014/main" id="{9F0C4CE5-5F02-B143-8FD1-1B235D270DAC}"/>
              </a:ext>
            </a:extLst>
          </p:cNvPr>
          <p:cNvCxnSpPr>
            <a:cxnSpLocks/>
          </p:cNvCxnSpPr>
          <p:nvPr userDrawn="1"/>
        </p:nvCxnSpPr>
        <p:spPr>
          <a:xfrm>
            <a:off x="4569372" y="1939108"/>
            <a:ext cx="2133600" cy="3992"/>
          </a:xfrm>
          <a:prstGeom prst="line">
            <a:avLst/>
          </a:prstGeom>
          <a:ln w="101600">
            <a:solidFill>
              <a:schemeClr val="tx2"/>
            </a:solidFill>
          </a:ln>
        </p:spPr>
        <p:style>
          <a:lnRef idx="1">
            <a:schemeClr val="dk1"/>
          </a:lnRef>
          <a:fillRef idx="0">
            <a:schemeClr val="dk1"/>
          </a:fillRef>
          <a:effectRef idx="0">
            <a:schemeClr val="dk1"/>
          </a:effectRef>
          <a:fontRef idx="minor">
            <a:schemeClr val="tx1"/>
          </a:fontRef>
        </p:style>
      </p:cxnSp>
      <p:cxnSp>
        <p:nvCxnSpPr>
          <p:cNvPr id="28" name="Straight Connector 27">
            <a:extLst>
              <a:ext uri="{FF2B5EF4-FFF2-40B4-BE49-F238E27FC236}">
                <a16:creationId xmlns:a16="http://schemas.microsoft.com/office/drawing/2014/main" id="{289A8C14-DB28-F34E-8098-168D4C75AF23}"/>
              </a:ext>
            </a:extLst>
          </p:cNvPr>
          <p:cNvCxnSpPr>
            <a:cxnSpLocks/>
          </p:cNvCxnSpPr>
          <p:nvPr userDrawn="1"/>
        </p:nvCxnSpPr>
        <p:spPr>
          <a:xfrm>
            <a:off x="8187017" y="1939108"/>
            <a:ext cx="2133600" cy="3992"/>
          </a:xfrm>
          <a:prstGeom prst="line">
            <a:avLst/>
          </a:prstGeom>
          <a:ln w="101600">
            <a:solidFill>
              <a:schemeClr val="tx2"/>
            </a:solidFill>
          </a:ln>
        </p:spPr>
        <p:style>
          <a:lnRef idx="1">
            <a:schemeClr val="dk1"/>
          </a:lnRef>
          <a:fillRef idx="0">
            <a:schemeClr val="dk1"/>
          </a:fillRef>
          <a:effectRef idx="0">
            <a:schemeClr val="dk1"/>
          </a:effectRef>
          <a:fontRef idx="minor">
            <a:schemeClr val="tx1"/>
          </a:fontRef>
        </p:style>
      </p:cxnSp>
      <p:sp>
        <p:nvSpPr>
          <p:cNvPr id="2" name="Date Placeholder 1">
            <a:extLst>
              <a:ext uri="{FF2B5EF4-FFF2-40B4-BE49-F238E27FC236}">
                <a16:creationId xmlns:a16="http://schemas.microsoft.com/office/drawing/2014/main" id="{F0FA07F3-F8E4-4505-85EC-22734AC68792}"/>
              </a:ext>
            </a:extLst>
          </p:cNvPr>
          <p:cNvSpPr>
            <a:spLocks noGrp="1"/>
          </p:cNvSpPr>
          <p:nvPr>
            <p:ph type="dt" sz="half" idx="14"/>
          </p:nvPr>
        </p:nvSpPr>
        <p:spPr/>
        <p:txBody>
          <a:bodyPr/>
          <a:lstStyle/>
          <a:p>
            <a:fld id="{6FCA8E82-58CD-E045-8B98-B7A85B79B752}" type="datetime4">
              <a:rPr lang="en-US" smtClean="0"/>
              <a:pPr/>
              <a:t>October 17, 2026</a:t>
            </a:fld>
            <a:endParaRPr lang="en-US" dirty="0">
              <a:latin typeface="+mn-lt"/>
            </a:endParaRPr>
          </a:p>
        </p:txBody>
      </p:sp>
      <p:sp>
        <p:nvSpPr>
          <p:cNvPr id="3" name="Footer Placeholder 2">
            <a:extLst>
              <a:ext uri="{FF2B5EF4-FFF2-40B4-BE49-F238E27FC236}">
                <a16:creationId xmlns:a16="http://schemas.microsoft.com/office/drawing/2014/main" id="{D5165D22-FEF5-4F30-8822-5D2378806A9B}"/>
              </a:ext>
            </a:extLst>
          </p:cNvPr>
          <p:cNvSpPr>
            <a:spLocks noGrp="1"/>
          </p:cNvSpPr>
          <p:nvPr>
            <p:ph type="ftr" sz="quarter" idx="15"/>
          </p:nvPr>
        </p:nvSpPr>
        <p:spPr/>
        <p:txBody>
          <a:bodyPr/>
          <a:lstStyle/>
          <a:p>
            <a:r>
              <a:rPr lang="en-US"/>
              <a:t>Annual Review</a:t>
            </a:r>
            <a:endParaRPr lang="en-US" b="0" dirty="0"/>
          </a:p>
        </p:txBody>
      </p:sp>
      <p:sp>
        <p:nvSpPr>
          <p:cNvPr id="4" name="Slide Number Placeholder 3">
            <a:extLst>
              <a:ext uri="{FF2B5EF4-FFF2-40B4-BE49-F238E27FC236}">
                <a16:creationId xmlns:a16="http://schemas.microsoft.com/office/drawing/2014/main" id="{1540F86B-3DA3-4708-AAF5-387BA115C415}"/>
              </a:ext>
            </a:extLst>
          </p:cNvPr>
          <p:cNvSpPr>
            <a:spLocks noGrp="1"/>
          </p:cNvSpPr>
          <p:nvPr>
            <p:ph type="sldNum" sz="quarter" idx="16"/>
          </p:nvPr>
        </p:nvSpPr>
        <p:spPr/>
        <p:txBody>
          <a:bodyPr/>
          <a:lstStyle/>
          <a:p>
            <a:fld id="{294A09A9-5501-47C1-A89A-A340965A2BE2}" type="slidenum">
              <a:rPr lang="en-US" smtClean="0"/>
              <a:pPr/>
              <a:t>‹#›</a:t>
            </a:fld>
            <a:endParaRPr lang="en-US" dirty="0">
              <a:latin typeface="+mn-lt"/>
            </a:endParaRPr>
          </a:p>
        </p:txBody>
      </p:sp>
    </p:spTree>
    <p:extLst>
      <p:ext uri="{BB962C8B-B14F-4D97-AF65-F5344CB8AC3E}">
        <p14:creationId xmlns:p14="http://schemas.microsoft.com/office/powerpoint/2010/main" val="4227948718"/>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pos="600">
          <p15:clr>
            <a:srgbClr val="FBAE40"/>
          </p15:clr>
        </p15:guide>
        <p15:guide id="2" pos="7080">
          <p15:clr>
            <a:srgbClr val="FBAE40"/>
          </p15:clr>
        </p15:guide>
        <p15:guide id="3" pos="2520" userDrawn="1">
          <p15:clr>
            <a:srgbClr val="FBAE40"/>
          </p15:clr>
        </p15:guide>
        <p15:guide id="4" pos="5160" userDrawn="1">
          <p15:clr>
            <a:srgbClr val="FBAE40"/>
          </p15:clr>
        </p15:guide>
        <p15:guide id="7" orient="horz" pos="1224">
          <p15:clr>
            <a:srgbClr val="FBAE40"/>
          </p15:clr>
        </p15:guide>
        <p15:guide id="8" orient="horz" pos="1440">
          <p15:clr>
            <a:srgbClr val="FBAE40"/>
          </p15:clr>
        </p15:guide>
        <p15:guide id="9" orient="horz" pos="552">
          <p15:clr>
            <a:srgbClr val="FBAE40"/>
          </p15:clr>
        </p15:guide>
        <p15:guide id="10" pos="4800" userDrawn="1">
          <p15:clr>
            <a:srgbClr val="FBAE40"/>
          </p15:clr>
        </p15:guide>
        <p15:guide id="11" pos="2880" userDrawn="1">
          <p15:clr>
            <a:srgbClr val="FBAE40"/>
          </p15:clr>
        </p15:guide>
        <p15:guide id="12" orient="horz" pos="1752" userDrawn="1">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userDrawn="1">
  <p:cSld name="1_Cover slide">
    <p:spTree>
      <p:nvGrpSpPr>
        <p:cNvPr id="1" name=""/>
        <p:cNvGrpSpPr/>
        <p:nvPr/>
      </p:nvGrpSpPr>
      <p:grpSpPr>
        <a:xfrm>
          <a:off x="0" y="0"/>
          <a:ext cx="0" cy="0"/>
          <a:chOff x="0" y="0"/>
          <a:chExt cx="0" cy="0"/>
        </a:xfrm>
      </p:grpSpPr>
      <p:pic>
        <p:nvPicPr>
          <p:cNvPr id="8" name="Picture 7" descr="stryker_bug.eps"/>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9357699" y="278693"/>
            <a:ext cx="2533616" cy="909627"/>
          </a:xfrm>
          <a:prstGeom prst="rect">
            <a:avLst/>
          </a:prstGeom>
        </p:spPr>
      </p:pic>
      <p:pic>
        <p:nvPicPr>
          <p:cNvPr id="11" name="Picture 10"/>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 y="1"/>
            <a:ext cx="12225280" cy="6874929"/>
          </a:xfrm>
          <a:prstGeom prst="rect">
            <a:avLst/>
          </a:prstGeom>
        </p:spPr>
      </p:pic>
      <p:sp>
        <p:nvSpPr>
          <p:cNvPr id="5" name="Title 4"/>
          <p:cNvSpPr>
            <a:spLocks noGrp="1"/>
          </p:cNvSpPr>
          <p:nvPr>
            <p:ph type="title"/>
          </p:nvPr>
        </p:nvSpPr>
        <p:spPr>
          <a:xfrm>
            <a:off x="867136" y="2661061"/>
            <a:ext cx="8231744" cy="1143000"/>
          </a:xfrm>
          <a:prstGeom prst="rect">
            <a:avLst/>
          </a:prstGeom>
        </p:spPr>
        <p:txBody>
          <a:bodyPr vert="horz" anchor="b"/>
          <a:lstStyle>
            <a:lvl1pPr>
              <a:defRPr sz="6400">
                <a:solidFill>
                  <a:schemeClr val="tx1"/>
                </a:solidFill>
              </a:defRPr>
            </a:lvl1pPr>
          </a:lstStyle>
          <a:p>
            <a:r>
              <a:rPr lang="en-US" dirty="0"/>
              <a:t>Click to edit Master title style</a:t>
            </a:r>
          </a:p>
        </p:txBody>
      </p:sp>
      <p:sp>
        <p:nvSpPr>
          <p:cNvPr id="6" name="Content Placeholder 8"/>
          <p:cNvSpPr>
            <a:spLocks noGrp="1"/>
          </p:cNvSpPr>
          <p:nvPr>
            <p:ph sz="quarter" idx="10"/>
          </p:nvPr>
        </p:nvSpPr>
        <p:spPr>
          <a:xfrm>
            <a:off x="869707" y="3922819"/>
            <a:ext cx="4924120" cy="882651"/>
          </a:xfrm>
          <a:prstGeom prst="rect">
            <a:avLst/>
          </a:prstGeom>
        </p:spPr>
        <p:txBody>
          <a:bodyPr vert="horz"/>
          <a:lstStyle>
            <a:lvl1pPr marL="0" indent="0">
              <a:buNone/>
              <a:defRPr sz="2400" b="1">
                <a:solidFill>
                  <a:srgbClr val="502A8B"/>
                </a:solidFill>
              </a:defRPr>
            </a:lvl1pPr>
          </a:lstStyle>
          <a:p>
            <a:pPr lvl="0"/>
            <a:r>
              <a:rPr lang="en-US"/>
              <a:t>Click to edit Master text styles</a:t>
            </a:r>
          </a:p>
        </p:txBody>
      </p:sp>
      <p:pic>
        <p:nvPicPr>
          <p:cNvPr id="7" name="Picture 6"/>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736216" y="1039092"/>
            <a:ext cx="3869417" cy="1948291"/>
          </a:xfrm>
          <a:prstGeom prst="rect">
            <a:avLst/>
          </a:prstGeom>
        </p:spPr>
      </p:pic>
    </p:spTree>
    <p:extLst>
      <p:ext uri="{BB962C8B-B14F-4D97-AF65-F5344CB8AC3E}">
        <p14:creationId xmlns:p14="http://schemas.microsoft.com/office/powerpoint/2010/main" val="2204349724"/>
      </p:ext>
    </p:extLst>
  </p:cSld>
  <p:clrMapOvr>
    <a:masterClrMapping/>
  </p:clrMapOvr>
  <p:transition>
    <p:fad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2 Col">
    <p:spTree>
      <p:nvGrpSpPr>
        <p:cNvPr id="1" name=""/>
        <p:cNvGrpSpPr/>
        <p:nvPr/>
      </p:nvGrpSpPr>
      <p:grpSpPr>
        <a:xfrm>
          <a:off x="0" y="0"/>
          <a:ext cx="0" cy="0"/>
          <a:chOff x="0" y="0"/>
          <a:chExt cx="0" cy="0"/>
        </a:xfrm>
      </p:grpSpPr>
      <p:grpSp>
        <p:nvGrpSpPr>
          <p:cNvPr id="19" name="Group 18">
            <a:extLst>
              <a:ext uri="{FF2B5EF4-FFF2-40B4-BE49-F238E27FC236}">
                <a16:creationId xmlns:a16="http://schemas.microsoft.com/office/drawing/2014/main" id="{BDEF3328-825B-3946-8472-DB93D6A32867}"/>
              </a:ext>
            </a:extLst>
          </p:cNvPr>
          <p:cNvGrpSpPr>
            <a:grpSpLocks/>
          </p:cNvGrpSpPr>
          <p:nvPr userDrawn="1"/>
        </p:nvGrpSpPr>
        <p:grpSpPr bwMode="auto">
          <a:xfrm rot="16200000" flipV="1">
            <a:off x="0" y="3900132"/>
            <a:ext cx="2959226" cy="2959226"/>
            <a:chOff x="0" y="12289"/>
            <a:chExt cx="3550" cy="3551"/>
          </a:xfrm>
        </p:grpSpPr>
        <p:sp>
          <p:nvSpPr>
            <p:cNvPr id="20" name="Freeform 19">
              <a:extLst>
                <a:ext uri="{FF2B5EF4-FFF2-40B4-BE49-F238E27FC236}">
                  <a16:creationId xmlns:a16="http://schemas.microsoft.com/office/drawing/2014/main" id="{4E4E09DF-AF21-0E4A-9838-14DFBFFED7D7}"/>
                </a:ext>
              </a:extLst>
            </p:cNvPr>
            <p:cNvSpPr>
              <a:spLocks/>
            </p:cNvSpPr>
            <p:nvPr/>
          </p:nvSpPr>
          <p:spPr bwMode="auto">
            <a:xfrm>
              <a:off x="0" y="12289"/>
              <a:ext cx="1789" cy="2386"/>
            </a:xfrm>
            <a:custGeom>
              <a:avLst/>
              <a:gdLst>
                <a:gd name="T0" fmla="*/ 0 w 1789"/>
                <a:gd name="T1" fmla="+- 0 12290 12290"/>
                <a:gd name="T2" fmla="*/ 12290 h 2386"/>
                <a:gd name="T3" fmla="*/ 0 w 1789"/>
                <a:gd name="T4" fmla="+- 0 13484 12290"/>
                <a:gd name="T5" fmla="*/ 13484 h 2386"/>
                <a:gd name="T6" fmla="*/ 1192 w 1789"/>
                <a:gd name="T7" fmla="+- 0 14676 12290"/>
                <a:gd name="T8" fmla="*/ 14676 h 2386"/>
                <a:gd name="T9" fmla="*/ 1789 w 1789"/>
                <a:gd name="T10" fmla="+- 0 14079 12290"/>
                <a:gd name="T11" fmla="*/ 14079 h 2386"/>
                <a:gd name="T12" fmla="*/ 0 w 1789"/>
                <a:gd name="T13" fmla="+- 0 12290 12290"/>
                <a:gd name="T14" fmla="*/ 12290 h 2386"/>
              </a:gdLst>
              <a:ahLst/>
              <a:cxnLst>
                <a:cxn ang="0">
                  <a:pos x="T0" y="T2"/>
                </a:cxn>
                <a:cxn ang="0">
                  <a:pos x="T3" y="T5"/>
                </a:cxn>
                <a:cxn ang="0">
                  <a:pos x="T6" y="T8"/>
                </a:cxn>
                <a:cxn ang="0">
                  <a:pos x="T9" y="T11"/>
                </a:cxn>
                <a:cxn ang="0">
                  <a:pos x="T12" y="T14"/>
                </a:cxn>
              </a:cxnLst>
              <a:rect l="0" t="0" r="r" b="b"/>
              <a:pathLst>
                <a:path w="1789" h="2386">
                  <a:moveTo>
                    <a:pt x="0" y="0"/>
                  </a:moveTo>
                  <a:lnTo>
                    <a:pt x="0" y="1194"/>
                  </a:lnTo>
                  <a:lnTo>
                    <a:pt x="1192" y="2386"/>
                  </a:lnTo>
                  <a:lnTo>
                    <a:pt x="1789" y="1789"/>
                  </a:lnTo>
                  <a:lnTo>
                    <a:pt x="0" y="0"/>
                  </a:lnTo>
                  <a:close/>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21" name="Freeform 20">
              <a:extLst>
                <a:ext uri="{FF2B5EF4-FFF2-40B4-BE49-F238E27FC236}">
                  <a16:creationId xmlns:a16="http://schemas.microsoft.com/office/drawing/2014/main" id="{653F54AE-9BC1-3A45-A129-4028EADE4064}"/>
                </a:ext>
              </a:extLst>
            </p:cNvPr>
            <p:cNvSpPr>
              <a:spLocks/>
            </p:cNvSpPr>
            <p:nvPr/>
          </p:nvSpPr>
          <p:spPr bwMode="auto">
            <a:xfrm>
              <a:off x="0" y="14678"/>
              <a:ext cx="1162" cy="1162"/>
            </a:xfrm>
            <a:custGeom>
              <a:avLst/>
              <a:gdLst>
                <a:gd name="T0" fmla="*/ 0 w 1162"/>
                <a:gd name="T1" fmla="+- 0 14679 14679"/>
                <a:gd name="T2" fmla="*/ 14679 h 1162"/>
                <a:gd name="T3" fmla="*/ 0 w 1162"/>
                <a:gd name="T4" fmla="+- 0 15840 14679"/>
                <a:gd name="T5" fmla="*/ 15840 h 1162"/>
                <a:gd name="T6" fmla="*/ 1161 w 1162"/>
                <a:gd name="T7" fmla="+- 0 15840 14679"/>
                <a:gd name="T8" fmla="*/ 15840 h 1162"/>
                <a:gd name="T9" fmla="*/ 0 w 1162"/>
                <a:gd name="T10" fmla="+- 0 14679 14679"/>
                <a:gd name="T11" fmla="*/ 14679 h 1162"/>
              </a:gdLst>
              <a:ahLst/>
              <a:cxnLst>
                <a:cxn ang="0">
                  <a:pos x="T0" y="T2"/>
                </a:cxn>
                <a:cxn ang="0">
                  <a:pos x="T3" y="T5"/>
                </a:cxn>
                <a:cxn ang="0">
                  <a:pos x="T6" y="T8"/>
                </a:cxn>
                <a:cxn ang="0">
                  <a:pos x="T9" y="T11"/>
                </a:cxn>
              </a:cxnLst>
              <a:rect l="0" t="0" r="r" b="b"/>
              <a:pathLst>
                <a:path w="1162" h="1162">
                  <a:moveTo>
                    <a:pt x="0" y="0"/>
                  </a:moveTo>
                  <a:lnTo>
                    <a:pt x="0" y="1161"/>
                  </a:lnTo>
                  <a:lnTo>
                    <a:pt x="1161" y="1161"/>
                  </a:lnTo>
                  <a:lnTo>
                    <a:pt x="0" y="0"/>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22" name="Freeform 21">
              <a:extLst>
                <a:ext uri="{FF2B5EF4-FFF2-40B4-BE49-F238E27FC236}">
                  <a16:creationId xmlns:a16="http://schemas.microsoft.com/office/drawing/2014/main" id="{254F6D22-4944-974A-999E-F9E22F159523}"/>
                </a:ext>
              </a:extLst>
            </p:cNvPr>
            <p:cNvSpPr>
              <a:spLocks/>
            </p:cNvSpPr>
            <p:nvPr/>
          </p:nvSpPr>
          <p:spPr bwMode="auto">
            <a:xfrm>
              <a:off x="1221" y="14675"/>
              <a:ext cx="2329" cy="1165"/>
            </a:xfrm>
            <a:custGeom>
              <a:avLst/>
              <a:gdLst>
                <a:gd name="T0" fmla="+- 0 3550 1221"/>
                <a:gd name="T1" fmla="*/ T0 w 2329"/>
                <a:gd name="T2" fmla="+- 0 15840 14676"/>
                <a:gd name="T3" fmla="*/ 15840 h 1165"/>
                <a:gd name="T4" fmla="+- 0 2386 1221"/>
                <a:gd name="T5" fmla="*/ T4 w 2329"/>
                <a:gd name="T6" fmla="+- 0 14676 14676"/>
                <a:gd name="T7" fmla="*/ 14676 h 1165"/>
                <a:gd name="T8" fmla="+- 0 1221 1221"/>
                <a:gd name="T9" fmla="*/ T8 w 2329"/>
                <a:gd name="T10" fmla="+- 0 15840 14676"/>
                <a:gd name="T11" fmla="*/ 15840 h 1165"/>
                <a:gd name="T12" fmla="+- 0 3550 1221"/>
                <a:gd name="T13" fmla="*/ T12 w 2329"/>
                <a:gd name="T14" fmla="+- 0 15840 14676"/>
                <a:gd name="T15" fmla="*/ 15840 h 1165"/>
              </a:gdLst>
              <a:ahLst/>
              <a:cxnLst>
                <a:cxn ang="0">
                  <a:pos x="T1" y="T3"/>
                </a:cxn>
                <a:cxn ang="0">
                  <a:pos x="T5" y="T7"/>
                </a:cxn>
                <a:cxn ang="0">
                  <a:pos x="T9" y="T11"/>
                </a:cxn>
                <a:cxn ang="0">
                  <a:pos x="T13" y="T15"/>
                </a:cxn>
              </a:cxnLst>
              <a:rect l="0" t="0" r="r" b="b"/>
              <a:pathLst>
                <a:path w="2329" h="1165">
                  <a:moveTo>
                    <a:pt x="2329" y="1164"/>
                  </a:moveTo>
                  <a:lnTo>
                    <a:pt x="1165" y="0"/>
                  </a:lnTo>
                  <a:lnTo>
                    <a:pt x="0" y="1164"/>
                  </a:lnTo>
                  <a:lnTo>
                    <a:pt x="2329" y="1164"/>
                  </a:lnTo>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grpSp>
      <p:sp>
        <p:nvSpPr>
          <p:cNvPr id="32" name="Title 1">
            <a:extLst>
              <a:ext uri="{FF2B5EF4-FFF2-40B4-BE49-F238E27FC236}">
                <a16:creationId xmlns:a16="http://schemas.microsoft.com/office/drawing/2014/main" id="{467E05B6-B7CB-1E4F-96BA-4B8CFE8B63D9}"/>
              </a:ext>
            </a:extLst>
          </p:cNvPr>
          <p:cNvSpPr>
            <a:spLocks noGrp="1"/>
          </p:cNvSpPr>
          <p:nvPr>
            <p:ph type="title"/>
          </p:nvPr>
        </p:nvSpPr>
        <p:spPr>
          <a:xfrm>
            <a:off x="964023" y="879063"/>
            <a:ext cx="4941477" cy="610863"/>
          </a:xfrm>
          <a:prstGeom prst="rect">
            <a:avLst/>
          </a:prstGeom>
        </p:spPr>
        <p:txBody>
          <a:bodyPr lIns="0" tIns="0" rIns="0" bIns="0" anchor="b" anchorCtr="0">
            <a:normAutofit/>
          </a:bodyPr>
          <a:lstStyle>
            <a:lvl1pPr>
              <a:defRPr sz="4400" b="1" i="0">
                <a:latin typeface="+mj-lt"/>
              </a:defRPr>
            </a:lvl1pPr>
          </a:lstStyle>
          <a:p>
            <a:r>
              <a:rPr lang="en-US"/>
              <a:t>Click to edit Master title style</a:t>
            </a:r>
            <a:endParaRPr lang="en-US" dirty="0"/>
          </a:p>
        </p:txBody>
      </p:sp>
      <p:cxnSp>
        <p:nvCxnSpPr>
          <p:cNvPr id="33" name="Straight Connector 32">
            <a:extLst>
              <a:ext uri="{FF2B5EF4-FFF2-40B4-BE49-F238E27FC236}">
                <a16:creationId xmlns:a16="http://schemas.microsoft.com/office/drawing/2014/main" id="{51DEB652-BD6A-BD41-B85E-704D2C41A1C4}"/>
              </a:ext>
            </a:extLst>
          </p:cNvPr>
          <p:cNvCxnSpPr>
            <a:cxnSpLocks/>
          </p:cNvCxnSpPr>
          <p:nvPr userDrawn="1"/>
        </p:nvCxnSpPr>
        <p:spPr>
          <a:xfrm>
            <a:off x="952500" y="1939108"/>
            <a:ext cx="2133600" cy="3992"/>
          </a:xfrm>
          <a:prstGeom prst="line">
            <a:avLst/>
          </a:prstGeom>
          <a:ln w="101600">
            <a:solidFill>
              <a:schemeClr val="tx2"/>
            </a:solidFill>
          </a:ln>
        </p:spPr>
        <p:style>
          <a:lnRef idx="1">
            <a:schemeClr val="dk1"/>
          </a:lnRef>
          <a:fillRef idx="0">
            <a:schemeClr val="dk1"/>
          </a:fillRef>
          <a:effectRef idx="0">
            <a:schemeClr val="dk1"/>
          </a:effectRef>
          <a:fontRef idx="minor">
            <a:schemeClr val="tx1"/>
          </a:fontRef>
        </p:style>
      </p:cxnSp>
      <p:sp>
        <p:nvSpPr>
          <p:cNvPr id="23" name="Text Placeholder 2">
            <a:extLst>
              <a:ext uri="{FF2B5EF4-FFF2-40B4-BE49-F238E27FC236}">
                <a16:creationId xmlns:a16="http://schemas.microsoft.com/office/drawing/2014/main" id="{A6147D10-E7D7-8F40-AF69-726398729333}"/>
              </a:ext>
            </a:extLst>
          </p:cNvPr>
          <p:cNvSpPr>
            <a:spLocks noGrp="1"/>
          </p:cNvSpPr>
          <p:nvPr>
            <p:ph type="body" idx="1"/>
          </p:nvPr>
        </p:nvSpPr>
        <p:spPr>
          <a:xfrm>
            <a:off x="964023" y="2300984"/>
            <a:ext cx="4827178" cy="404216"/>
          </a:xfrm>
          <a:prstGeom prst="rect">
            <a:avLst/>
          </a:prstGeom>
        </p:spPr>
        <p:txBody>
          <a:bodyPr lIns="0" tIns="0" rIns="0" bIns="0" anchor="t" anchorCtr="0">
            <a:normAutofit/>
          </a:bodyPr>
          <a:lstStyle>
            <a:lvl1pPr marL="0" indent="0">
              <a:buNone/>
              <a:defRPr sz="1800" b="0" i="0" spc="0" baseline="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5" name="Text Placeholder 2">
            <a:extLst>
              <a:ext uri="{FF2B5EF4-FFF2-40B4-BE49-F238E27FC236}">
                <a16:creationId xmlns:a16="http://schemas.microsoft.com/office/drawing/2014/main" id="{3A0EE708-F36B-444B-9A8B-D48D69535E45}"/>
              </a:ext>
            </a:extLst>
          </p:cNvPr>
          <p:cNvSpPr>
            <a:spLocks noGrp="1"/>
          </p:cNvSpPr>
          <p:nvPr>
            <p:ph type="body" idx="10"/>
          </p:nvPr>
        </p:nvSpPr>
        <p:spPr>
          <a:xfrm>
            <a:off x="6362700" y="2300984"/>
            <a:ext cx="4764829" cy="404216"/>
          </a:xfrm>
          <a:prstGeom prst="rect">
            <a:avLst/>
          </a:prstGeom>
        </p:spPr>
        <p:txBody>
          <a:bodyPr lIns="0" tIns="0" rIns="0" bIns="0" anchor="t" anchorCtr="0">
            <a:normAutofit/>
          </a:bodyPr>
          <a:lstStyle>
            <a:lvl1pPr marL="0" indent="0">
              <a:buNone/>
              <a:defRPr sz="1800" b="0" i="0" spc="0" baseline="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7" name="Content Placeholder 3">
            <a:extLst>
              <a:ext uri="{FF2B5EF4-FFF2-40B4-BE49-F238E27FC236}">
                <a16:creationId xmlns:a16="http://schemas.microsoft.com/office/drawing/2014/main" id="{E81957B7-CEA6-A446-A203-471CF9A57FFD}"/>
              </a:ext>
            </a:extLst>
          </p:cNvPr>
          <p:cNvSpPr>
            <a:spLocks noGrp="1"/>
          </p:cNvSpPr>
          <p:nvPr>
            <p:ph sz="half" idx="2"/>
          </p:nvPr>
        </p:nvSpPr>
        <p:spPr>
          <a:xfrm>
            <a:off x="964023" y="2799146"/>
            <a:ext cx="4827178" cy="1942138"/>
          </a:xfrm>
          <a:prstGeom prst="rect">
            <a:avLst/>
          </a:prstGeom>
        </p:spPr>
        <p:txBody>
          <a:bodyPr lIns="0" tIns="0" rIns="0" bIns="0" anchor="t" anchorCtr="0">
            <a:normAutofit/>
          </a:bodyPr>
          <a:lstStyle>
            <a:lvl1pPr marL="285750" indent="-285750">
              <a:lnSpc>
                <a:spcPct val="100000"/>
              </a:lnSpc>
              <a:buFont typeface="Wingdings" pitchFamily="2" charset="2"/>
              <a:buChar char="§"/>
              <a:defRPr sz="1600">
                <a:latin typeface="+mn-lt"/>
              </a:defRPr>
            </a:lvl1pPr>
            <a:lvl2pPr>
              <a:defRPr sz="1600"/>
            </a:lvl2pPr>
            <a:lvl3pPr>
              <a:defRPr sz="1600"/>
            </a:lvl3pPr>
            <a:lvl4pPr>
              <a:defRPr sz="1600"/>
            </a:lvl4pPr>
            <a:lvl5pPr>
              <a:defRPr sz="1600"/>
            </a:lvl5pPr>
          </a:lstStyle>
          <a:p>
            <a:pPr lvl="0"/>
            <a:r>
              <a:rPr lang="en-US"/>
              <a:t>Click to edit Master text styles</a:t>
            </a:r>
          </a:p>
        </p:txBody>
      </p:sp>
      <p:sp>
        <p:nvSpPr>
          <p:cNvPr id="28" name="Content Placeholder 3">
            <a:extLst>
              <a:ext uri="{FF2B5EF4-FFF2-40B4-BE49-F238E27FC236}">
                <a16:creationId xmlns:a16="http://schemas.microsoft.com/office/drawing/2014/main" id="{E40D4044-0F7B-0647-BAB5-16B23EBD9ECD}"/>
              </a:ext>
            </a:extLst>
          </p:cNvPr>
          <p:cNvSpPr>
            <a:spLocks noGrp="1"/>
          </p:cNvSpPr>
          <p:nvPr>
            <p:ph sz="half" idx="13"/>
          </p:nvPr>
        </p:nvSpPr>
        <p:spPr>
          <a:xfrm>
            <a:off x="6362700" y="2799146"/>
            <a:ext cx="4756241" cy="1942138"/>
          </a:xfrm>
          <a:prstGeom prst="rect">
            <a:avLst/>
          </a:prstGeom>
        </p:spPr>
        <p:txBody>
          <a:bodyPr lIns="0" tIns="0" rIns="0" bIns="0" anchor="t" anchorCtr="0">
            <a:normAutofit/>
          </a:bodyPr>
          <a:lstStyle>
            <a:lvl1pPr marL="285750" indent="-285750">
              <a:lnSpc>
                <a:spcPct val="100000"/>
              </a:lnSpc>
              <a:buFont typeface="Wingdings" pitchFamily="2" charset="2"/>
              <a:buChar char="§"/>
              <a:defRPr sz="1600">
                <a:latin typeface="+mn-lt"/>
              </a:defRPr>
            </a:lvl1pPr>
            <a:lvl2pPr>
              <a:defRPr sz="1600"/>
            </a:lvl2pPr>
            <a:lvl3pPr>
              <a:defRPr sz="1600"/>
            </a:lvl3pPr>
            <a:lvl4pPr>
              <a:defRPr sz="1600"/>
            </a:lvl4pPr>
            <a:lvl5pPr>
              <a:defRPr sz="1600"/>
            </a:lvl5pPr>
          </a:lstStyle>
          <a:p>
            <a:pPr lvl="0"/>
            <a:r>
              <a:rPr lang="en-US"/>
              <a:t>Click to edit Master text styles</a:t>
            </a:r>
          </a:p>
        </p:txBody>
      </p:sp>
      <p:cxnSp>
        <p:nvCxnSpPr>
          <p:cNvPr id="15" name="Straight Connector 14">
            <a:extLst>
              <a:ext uri="{FF2B5EF4-FFF2-40B4-BE49-F238E27FC236}">
                <a16:creationId xmlns:a16="http://schemas.microsoft.com/office/drawing/2014/main" id="{ED51C063-0222-064B-8A2E-485FE9EAC10D}"/>
              </a:ext>
            </a:extLst>
          </p:cNvPr>
          <p:cNvCxnSpPr>
            <a:cxnSpLocks/>
          </p:cNvCxnSpPr>
          <p:nvPr userDrawn="1"/>
        </p:nvCxnSpPr>
        <p:spPr>
          <a:xfrm>
            <a:off x="6362700" y="1939108"/>
            <a:ext cx="2133600" cy="3992"/>
          </a:xfrm>
          <a:prstGeom prst="line">
            <a:avLst/>
          </a:prstGeom>
          <a:ln w="101600">
            <a:solidFill>
              <a:schemeClr val="tx2"/>
            </a:solidFill>
          </a:ln>
        </p:spPr>
        <p:style>
          <a:lnRef idx="1">
            <a:schemeClr val="dk1"/>
          </a:lnRef>
          <a:fillRef idx="0">
            <a:schemeClr val="dk1"/>
          </a:fillRef>
          <a:effectRef idx="0">
            <a:schemeClr val="dk1"/>
          </a:effectRef>
          <a:fontRef idx="minor">
            <a:schemeClr val="tx1"/>
          </a:fontRef>
        </p:style>
      </p:cxnSp>
      <p:sp>
        <p:nvSpPr>
          <p:cNvPr id="2" name="Date Placeholder 1">
            <a:extLst>
              <a:ext uri="{FF2B5EF4-FFF2-40B4-BE49-F238E27FC236}">
                <a16:creationId xmlns:a16="http://schemas.microsoft.com/office/drawing/2014/main" id="{4914D182-A7DD-4F7B-B207-262854316EDA}"/>
              </a:ext>
            </a:extLst>
          </p:cNvPr>
          <p:cNvSpPr>
            <a:spLocks noGrp="1"/>
          </p:cNvSpPr>
          <p:nvPr>
            <p:ph type="dt" sz="half" idx="14"/>
          </p:nvPr>
        </p:nvSpPr>
        <p:spPr/>
        <p:txBody>
          <a:bodyPr/>
          <a:lstStyle/>
          <a:p>
            <a:fld id="{6FCA8E82-58CD-E045-8B98-B7A85B79B752}" type="datetime4">
              <a:rPr lang="en-US" smtClean="0"/>
              <a:pPr/>
              <a:t>October 17, 2026</a:t>
            </a:fld>
            <a:endParaRPr lang="en-US" dirty="0">
              <a:latin typeface="+mn-lt"/>
            </a:endParaRPr>
          </a:p>
        </p:txBody>
      </p:sp>
      <p:sp>
        <p:nvSpPr>
          <p:cNvPr id="3" name="Footer Placeholder 2">
            <a:extLst>
              <a:ext uri="{FF2B5EF4-FFF2-40B4-BE49-F238E27FC236}">
                <a16:creationId xmlns:a16="http://schemas.microsoft.com/office/drawing/2014/main" id="{10B29252-5D0B-4B9D-9FBD-8EC0929FE096}"/>
              </a:ext>
            </a:extLst>
          </p:cNvPr>
          <p:cNvSpPr>
            <a:spLocks noGrp="1"/>
          </p:cNvSpPr>
          <p:nvPr>
            <p:ph type="ftr" sz="quarter" idx="15"/>
          </p:nvPr>
        </p:nvSpPr>
        <p:spPr/>
        <p:txBody>
          <a:bodyPr/>
          <a:lstStyle/>
          <a:p>
            <a:r>
              <a:rPr lang="en-US"/>
              <a:t>Annual Review</a:t>
            </a:r>
            <a:endParaRPr lang="en-US" b="0" dirty="0"/>
          </a:p>
        </p:txBody>
      </p:sp>
      <p:sp>
        <p:nvSpPr>
          <p:cNvPr id="4" name="Slide Number Placeholder 3">
            <a:extLst>
              <a:ext uri="{FF2B5EF4-FFF2-40B4-BE49-F238E27FC236}">
                <a16:creationId xmlns:a16="http://schemas.microsoft.com/office/drawing/2014/main" id="{5BB4FEF6-E217-4110-BBF5-C4B77ADC8457}"/>
              </a:ext>
            </a:extLst>
          </p:cNvPr>
          <p:cNvSpPr>
            <a:spLocks noGrp="1"/>
          </p:cNvSpPr>
          <p:nvPr>
            <p:ph type="sldNum" sz="quarter" idx="16"/>
          </p:nvPr>
        </p:nvSpPr>
        <p:spPr/>
        <p:txBody>
          <a:bodyPr/>
          <a:lstStyle/>
          <a:p>
            <a:fld id="{294A09A9-5501-47C1-A89A-A340965A2BE2}" type="slidenum">
              <a:rPr lang="en-US" smtClean="0"/>
              <a:pPr/>
              <a:t>‹#›</a:t>
            </a:fld>
            <a:endParaRPr lang="en-US" dirty="0">
              <a:latin typeface="+mn-lt"/>
            </a:endParaRPr>
          </a:p>
        </p:txBody>
      </p:sp>
    </p:spTree>
    <p:extLst>
      <p:ext uri="{BB962C8B-B14F-4D97-AF65-F5344CB8AC3E}">
        <p14:creationId xmlns:p14="http://schemas.microsoft.com/office/powerpoint/2010/main" val="1446048935"/>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pos="600">
          <p15:clr>
            <a:srgbClr val="FBAE40"/>
          </p15:clr>
        </p15:guide>
        <p15:guide id="2" pos="7080">
          <p15:clr>
            <a:srgbClr val="FBAE40"/>
          </p15:clr>
        </p15:guide>
        <p15:guide id="3" pos="2304">
          <p15:clr>
            <a:srgbClr val="FBAE40"/>
          </p15:clr>
        </p15:guide>
        <p15:guide id="4" pos="5736">
          <p15:clr>
            <a:srgbClr val="FBAE40"/>
          </p15:clr>
        </p15:guide>
        <p15:guide id="5" pos="1944">
          <p15:clr>
            <a:srgbClr val="FBAE40"/>
          </p15:clr>
        </p15:guide>
        <p15:guide id="6" pos="4008">
          <p15:clr>
            <a:srgbClr val="FBAE40"/>
          </p15:clr>
        </p15:guide>
        <p15:guide id="7" orient="horz" pos="1224">
          <p15:clr>
            <a:srgbClr val="FBAE40"/>
          </p15:clr>
        </p15:guide>
        <p15:guide id="8" orient="horz" pos="1440">
          <p15:clr>
            <a:srgbClr val="FBAE40"/>
          </p15:clr>
        </p15:guide>
        <p15:guide id="9" orient="horz" pos="552">
          <p15:clr>
            <a:srgbClr val="FBAE40"/>
          </p15:clr>
        </p15:guide>
        <p15:guide id="10" pos="5352">
          <p15:clr>
            <a:srgbClr val="FBAE40"/>
          </p15:clr>
        </p15:guide>
        <p15:guide id="11" pos="3648">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τίτλου 1">
            <a:extLst>
              <a:ext uri="{FF2B5EF4-FFF2-40B4-BE49-F238E27FC236}">
                <a16:creationId xmlns:a16="http://schemas.microsoft.com/office/drawing/2014/main" id="{13AB6AE4-523B-F2D3-15F1-D767113A4A5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l-GR"/>
              <a:t>Κάντε κλικ για να επεξεργαστείτε τον τίτλο υποδείγματος</a:t>
            </a:r>
          </a:p>
        </p:txBody>
      </p:sp>
      <p:sp>
        <p:nvSpPr>
          <p:cNvPr id="3" name="Θέση κειμένου 2">
            <a:extLst>
              <a:ext uri="{FF2B5EF4-FFF2-40B4-BE49-F238E27FC236}">
                <a16:creationId xmlns:a16="http://schemas.microsoft.com/office/drawing/2014/main" id="{302E7F3F-95E2-4487-6B49-27073B05387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4" name="Θέση ημερομηνίας 3">
            <a:extLst>
              <a:ext uri="{FF2B5EF4-FFF2-40B4-BE49-F238E27FC236}">
                <a16:creationId xmlns:a16="http://schemas.microsoft.com/office/drawing/2014/main" id="{40C11E6A-9082-B405-EC85-9A1E1A88BE8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E83B6A77-7832-446D-AFD8-8D2EC78E881B}" type="datetimeFigureOut">
              <a:rPr lang="el-GR" smtClean="0"/>
              <a:pPr/>
              <a:t>17/10/2026</a:t>
            </a:fld>
            <a:endParaRPr lang="el-GR"/>
          </a:p>
        </p:txBody>
      </p:sp>
      <p:sp>
        <p:nvSpPr>
          <p:cNvPr id="5" name="Θέση υποσέλιδου 4">
            <a:extLst>
              <a:ext uri="{FF2B5EF4-FFF2-40B4-BE49-F238E27FC236}">
                <a16:creationId xmlns:a16="http://schemas.microsoft.com/office/drawing/2014/main" id="{6BE262DA-74EA-1833-3472-ECFDCA4F687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l-GR"/>
          </a:p>
        </p:txBody>
      </p:sp>
      <p:sp>
        <p:nvSpPr>
          <p:cNvPr id="6" name="Θέση αριθμού διαφάνειας 5">
            <a:extLst>
              <a:ext uri="{FF2B5EF4-FFF2-40B4-BE49-F238E27FC236}">
                <a16:creationId xmlns:a16="http://schemas.microsoft.com/office/drawing/2014/main" id="{F57FBA36-178D-37BE-5E32-9582C43DE18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C2DD9D0A-C072-40C1-9921-04D311949195}" type="slidenum">
              <a:rPr lang="el-GR" smtClean="0"/>
              <a:pPr/>
              <a:t>‹#›</a:t>
            </a:fld>
            <a:endParaRPr lang="el-GR"/>
          </a:p>
        </p:txBody>
      </p:sp>
    </p:spTree>
    <p:extLst>
      <p:ext uri="{BB962C8B-B14F-4D97-AF65-F5344CB8AC3E}">
        <p14:creationId xmlns:p14="http://schemas.microsoft.com/office/powerpoint/2010/main" val="268369649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eg"/><Relationship Id="rId1" Type="http://schemas.openxmlformats.org/officeDocument/2006/relationships/slideLayout" Target="../slideLayouts/slideLayout2.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s/_rels/slide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8" Type="http://schemas.openxmlformats.org/officeDocument/2006/relationships/customXml" Target="../ink/ink4.xml"/><Relationship Id="rId13" Type="http://schemas.openxmlformats.org/officeDocument/2006/relationships/customXml" Target="../ink/ink7.xml"/><Relationship Id="rId3" Type="http://schemas.openxmlformats.org/officeDocument/2006/relationships/customXml" Target="../ink/ink1.xml"/><Relationship Id="rId7" Type="http://schemas.openxmlformats.org/officeDocument/2006/relationships/image" Target="../media/image206.png"/><Relationship Id="rId12" Type="http://schemas.openxmlformats.org/officeDocument/2006/relationships/image" Target="../media/image22.png"/><Relationship Id="rId17" Type="http://schemas.openxmlformats.org/officeDocument/2006/relationships/image" Target="../media/image24.svg"/><Relationship Id="rId2" Type="http://schemas.openxmlformats.org/officeDocument/2006/relationships/image" Target="../media/image20.png"/><Relationship Id="rId16" Type="http://schemas.openxmlformats.org/officeDocument/2006/relationships/image" Target="../media/image23.svg"/><Relationship Id="rId1" Type="http://schemas.openxmlformats.org/officeDocument/2006/relationships/slideLayout" Target="../slideLayouts/slideLayout2.xml"/><Relationship Id="rId6" Type="http://schemas.openxmlformats.org/officeDocument/2006/relationships/customXml" Target="../ink/ink3.xml"/><Relationship Id="rId11" Type="http://schemas.openxmlformats.org/officeDocument/2006/relationships/customXml" Target="../ink/ink6.xml"/><Relationship Id="rId5" Type="http://schemas.openxmlformats.org/officeDocument/2006/relationships/customXml" Target="../ink/ink2.xml"/><Relationship Id="rId15" Type="http://schemas.openxmlformats.org/officeDocument/2006/relationships/image" Target="../media/image22.svg"/><Relationship Id="rId10" Type="http://schemas.openxmlformats.org/officeDocument/2006/relationships/image" Target="../media/image21.png"/><Relationship Id="rId4" Type="http://schemas.openxmlformats.org/officeDocument/2006/relationships/image" Target="../media/image1910.png"/><Relationship Id="rId9" Type="http://schemas.openxmlformats.org/officeDocument/2006/relationships/customXml" Target="../ink/ink5.xml"/><Relationship Id="rId14" Type="http://schemas.openxmlformats.org/officeDocument/2006/relationships/image" Target="../media/image21.svg"/></Relationships>
</file>

<file path=ppt/slides/_rels/slide15.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2.xml"/><Relationship Id="rId5" Type="http://schemas.openxmlformats.org/officeDocument/2006/relationships/image" Target="../media/image31.png"/><Relationship Id="rId4" Type="http://schemas.openxmlformats.org/officeDocument/2006/relationships/image" Target="../media/image30.png"/></Relationships>
</file>

<file path=ppt/slides/_rels/slide19.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7.xml"/><Relationship Id="rId4" Type="http://schemas.openxmlformats.org/officeDocument/2006/relationships/image" Target="../media/image36.png"/></Relationships>
</file>

<file path=ppt/slides/_rels/slide21.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jpe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png"/><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5.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49.emf"/><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50.png"/><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8.xml"/><Relationship Id="rId1" Type="http://schemas.openxmlformats.org/officeDocument/2006/relationships/slideLayout" Target="../slideLayouts/slideLayout6.xml"/><Relationship Id="rId4" Type="http://schemas.openxmlformats.org/officeDocument/2006/relationships/image" Target="../media/image53.png"/></Relationships>
</file>

<file path=ppt/slides/_rels/slide36.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image" Target="../media/image55.png"/><Relationship Id="rId1" Type="http://schemas.openxmlformats.org/officeDocument/2006/relationships/slideLayout" Target="../slideLayouts/slideLayout2.xml"/><Relationship Id="rId6" Type="http://schemas.openxmlformats.org/officeDocument/2006/relationships/image" Target="../media/image59.jpeg"/><Relationship Id="rId5" Type="http://schemas.openxmlformats.org/officeDocument/2006/relationships/image" Target="../media/image58.jpeg"/><Relationship Id="rId4" Type="http://schemas.openxmlformats.org/officeDocument/2006/relationships/image" Target="../media/image57.jpeg"/></Relationships>
</file>

<file path=ppt/slides/_rels/slide38.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image" Target="../media/image60.pn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image" Target="../media/image62.png"/><Relationship Id="rId1" Type="http://schemas.openxmlformats.org/officeDocument/2006/relationships/slideLayout" Target="../slideLayouts/slideLayout6.xml"/><Relationship Id="rId4" Type="http://schemas.openxmlformats.org/officeDocument/2006/relationships/image" Target="../media/image64.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1.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image" Target="../media/image60.pn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image" Target="../media/image66.jpeg"/><Relationship Id="rId1" Type="http://schemas.openxmlformats.org/officeDocument/2006/relationships/slideLayout" Target="../slideLayouts/slideLayout7.xml"/><Relationship Id="rId4" Type="http://schemas.openxmlformats.org/officeDocument/2006/relationships/image" Target="../media/image68.png"/></Relationships>
</file>

<file path=ppt/slides/_rels/slide43.xml.rels><?xml version="1.0" encoding="UTF-8" standalone="yes"?>
<Relationships xmlns="http://schemas.openxmlformats.org/package/2006/relationships"><Relationship Id="rId2" Type="http://schemas.openxmlformats.org/officeDocument/2006/relationships/image" Target="../media/image69.emf"/><Relationship Id="rId1" Type="http://schemas.openxmlformats.org/officeDocument/2006/relationships/slideLayout" Target="../slideLayouts/slideLayout12.xml"/></Relationships>
</file>

<file path=ppt/slides/_rels/slide44.xml.rels><?xml version="1.0" encoding="UTF-8" standalone="yes"?>
<Relationships xmlns="http://schemas.openxmlformats.org/package/2006/relationships"><Relationship Id="rId2" Type="http://schemas.openxmlformats.org/officeDocument/2006/relationships/image" Target="../media/image70.pn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image" Target="../media/image60.png"/><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image" Target="../media/image72.png"/><Relationship Id="rId1" Type="http://schemas.openxmlformats.org/officeDocument/2006/relationships/slideLayout" Target="../slideLayouts/slideLayout12.xml"/></Relationships>
</file>

<file path=ppt/slides/_rels/slide47.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image" Target="../media/image74.jpeg"/><Relationship Id="rId1" Type="http://schemas.openxmlformats.org/officeDocument/2006/relationships/slideLayout" Target="../slideLayouts/slideLayout12.xml"/></Relationships>
</file>

<file path=ppt/slides/_rels/slide48.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image" Target="../media/image76.png"/><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image" Target="../media/image78.emf"/><Relationship Id="rId1" Type="http://schemas.openxmlformats.org/officeDocument/2006/relationships/slideLayout" Target="../slideLayouts/slideLayout12.xml"/><Relationship Id="rId4" Type="http://schemas.openxmlformats.org/officeDocument/2006/relationships/image" Target="../media/image80.jpeg"/></Relationships>
</file>

<file path=ppt/slides/_rels/slide50.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image" Target="../media/image81.png"/><Relationship Id="rId1" Type="http://schemas.openxmlformats.org/officeDocument/2006/relationships/slideLayout" Target="../slideLayouts/slideLayout7.xml"/><Relationship Id="rId6" Type="http://schemas.openxmlformats.org/officeDocument/2006/relationships/image" Target="../media/image85.png"/><Relationship Id="rId5" Type="http://schemas.openxmlformats.org/officeDocument/2006/relationships/image" Target="../media/image84.png"/><Relationship Id="rId4" Type="http://schemas.openxmlformats.org/officeDocument/2006/relationships/image" Target="../media/image83.png"/></Relationships>
</file>

<file path=ppt/slides/_rels/slide51.xml.rels><?xml version="1.0" encoding="UTF-8" standalone="yes"?>
<Relationships xmlns="http://schemas.openxmlformats.org/package/2006/relationships"><Relationship Id="rId2" Type="http://schemas.openxmlformats.org/officeDocument/2006/relationships/image" Target="../media/image86.png"/><Relationship Id="rId1" Type="http://schemas.openxmlformats.org/officeDocument/2006/relationships/slideLayout" Target="../slideLayouts/slideLayout12.xml"/></Relationships>
</file>

<file path=ppt/slides/_rels/slide52.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88.png"/><Relationship Id="rId4" Type="http://schemas.openxmlformats.org/officeDocument/2006/relationships/image" Target="../media/image87.jpeg"/></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4.xml.rels><?xml version="1.0" encoding="UTF-8" standalone="yes"?>
<Relationships xmlns="http://schemas.openxmlformats.org/package/2006/relationships"><Relationship Id="rId2" Type="http://schemas.openxmlformats.org/officeDocument/2006/relationships/image" Target="../media/image89.pn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90.png"/><Relationship Id="rId1" Type="http://schemas.openxmlformats.org/officeDocument/2006/relationships/slideLayout" Target="../slideLayouts/slideLayout6.xml"/></Relationships>
</file>

<file path=ppt/slides/_rels/slide56.xml.rels><?xml version="1.0" encoding="UTF-8" standalone="yes"?>
<Relationships xmlns="http://schemas.openxmlformats.org/package/2006/relationships"><Relationship Id="rId2" Type="http://schemas.openxmlformats.org/officeDocument/2006/relationships/image" Target="../media/image91.jpeg"/><Relationship Id="rId1" Type="http://schemas.openxmlformats.org/officeDocument/2006/relationships/slideLayout" Target="../slideLayouts/slideLayout6.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92.jpeg"/><Relationship Id="rId1" Type="http://schemas.openxmlformats.org/officeDocument/2006/relationships/slideLayout" Target="../slideLayouts/slideLayout6.xml"/></Relationships>
</file>

<file path=ppt/slides/_rels/slide59.xml.rels><?xml version="1.0" encoding="UTF-8" standalone="yes"?>
<Relationships xmlns="http://schemas.openxmlformats.org/package/2006/relationships"><Relationship Id="rId2" Type="http://schemas.openxmlformats.org/officeDocument/2006/relationships/image" Target="../media/image93.jpeg"/><Relationship Id="rId1" Type="http://schemas.openxmlformats.org/officeDocument/2006/relationships/slideLayout" Target="../slideLayouts/slideLayout6.xml"/></Relationships>
</file>

<file path=ppt/slides/_rels/slide60.xml.rels><?xml version="1.0" encoding="UTF-8" standalone="yes"?>
<Relationships xmlns="http://schemas.openxmlformats.org/package/2006/relationships"><Relationship Id="rId2" Type="http://schemas.openxmlformats.org/officeDocument/2006/relationships/image" Target="../media/image94.jpeg"/><Relationship Id="rId1" Type="http://schemas.openxmlformats.org/officeDocument/2006/relationships/slideLayout" Target="../slideLayouts/slideLayout6.xml"/></Relationships>
</file>

<file path=ppt/slides/_rels/slide61.xml.rels><?xml version="1.0" encoding="UTF-8" standalone="yes"?>
<Relationships xmlns="http://schemas.openxmlformats.org/package/2006/relationships"><Relationship Id="rId3" Type="http://schemas.openxmlformats.org/officeDocument/2006/relationships/image" Target="../media/image96.png"/><Relationship Id="rId2" Type="http://schemas.openxmlformats.org/officeDocument/2006/relationships/image" Target="../media/image95.jpeg"/><Relationship Id="rId1" Type="http://schemas.openxmlformats.org/officeDocument/2006/relationships/slideLayout" Target="../slideLayouts/slideLayout6.xml"/><Relationship Id="rId4" Type="http://schemas.openxmlformats.org/officeDocument/2006/relationships/image" Target="../media/image97.png"/></Relationships>
</file>

<file path=ppt/slides/_rels/slide62.xml.rels><?xml version="1.0" encoding="UTF-8" standalone="yes"?>
<Relationships xmlns="http://schemas.openxmlformats.org/package/2006/relationships"><Relationship Id="rId8" Type="http://schemas.openxmlformats.org/officeDocument/2006/relationships/image" Target="../media/image98.pn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10" Type="http://schemas.openxmlformats.org/officeDocument/2006/relationships/image" Target="../media/image100.png"/><Relationship Id="rId4" Type="http://schemas.openxmlformats.org/officeDocument/2006/relationships/diagramLayout" Target="../diagrams/layout1.xml"/><Relationship Id="rId9" Type="http://schemas.openxmlformats.org/officeDocument/2006/relationships/image" Target="../media/image99.png"/></Relationships>
</file>

<file path=ppt/slides/_rels/slide63.xml.rels><?xml version="1.0" encoding="UTF-8" standalone="yes"?>
<Relationships xmlns="http://schemas.openxmlformats.org/package/2006/relationships"><Relationship Id="rId3" Type="http://schemas.openxmlformats.org/officeDocument/2006/relationships/image" Target="../media/image101.png"/><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image" Target="../media/image103.jpeg"/><Relationship Id="rId4" Type="http://schemas.openxmlformats.org/officeDocument/2006/relationships/image" Target="../media/image102.jpeg"/></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image" Target="../media/image104.pn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8" Type="http://schemas.microsoft.com/office/2007/relationships/diagramDrawing" Target="../diagrams/drawing2.xml"/><Relationship Id="rId3" Type="http://schemas.openxmlformats.org/officeDocument/2006/relationships/image" Target="../media/image105.png"/><Relationship Id="rId7" Type="http://schemas.openxmlformats.org/officeDocument/2006/relationships/diagramColors" Target="../diagrams/colors2.xml"/><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diagramQuickStyle" Target="../diagrams/quickStyle2.xml"/><Relationship Id="rId5" Type="http://schemas.openxmlformats.org/officeDocument/2006/relationships/diagramLayout" Target="../diagrams/layout2.xml"/><Relationship Id="rId4" Type="http://schemas.openxmlformats.org/officeDocument/2006/relationships/diagramData" Target="../diagrams/data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3" Type="http://schemas.openxmlformats.org/officeDocument/2006/relationships/image" Target="../media/image109.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110.png"/></Relationships>
</file>

<file path=ppt/slides/_rels/slide69.xml.rels><?xml version="1.0" encoding="UTF-8" standalone="yes"?>
<Relationships xmlns="http://schemas.openxmlformats.org/package/2006/relationships"><Relationship Id="rId3" Type="http://schemas.openxmlformats.org/officeDocument/2006/relationships/image" Target="../media/image111.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3" Type="http://schemas.openxmlformats.org/officeDocument/2006/relationships/image" Target="../media/image113.png"/><Relationship Id="rId2" Type="http://schemas.openxmlformats.org/officeDocument/2006/relationships/image" Target="../media/image112.png"/><Relationship Id="rId1" Type="http://schemas.openxmlformats.org/officeDocument/2006/relationships/slideLayout" Target="../slideLayouts/slideLayout2.xml"/><Relationship Id="rId4" Type="http://schemas.openxmlformats.org/officeDocument/2006/relationships/image" Target="../media/image114.jpeg"/></Relationships>
</file>

<file path=ppt/slides/_rels/slide71.xml.rels><?xml version="1.0" encoding="UTF-8" standalone="yes"?>
<Relationships xmlns="http://schemas.openxmlformats.org/package/2006/relationships"><Relationship Id="rId2" Type="http://schemas.openxmlformats.org/officeDocument/2006/relationships/image" Target="../media/image115.png"/><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3" Type="http://schemas.openxmlformats.org/officeDocument/2006/relationships/image" Target="../media/image117.png"/><Relationship Id="rId2" Type="http://schemas.openxmlformats.org/officeDocument/2006/relationships/image" Target="../media/image116.png"/><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image" Target="../media/image118.emf"/><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8" Type="http://schemas.openxmlformats.org/officeDocument/2006/relationships/image" Target="../media/image125.png"/><Relationship Id="rId3" Type="http://schemas.openxmlformats.org/officeDocument/2006/relationships/image" Target="../media/image120.png"/><Relationship Id="rId7" Type="http://schemas.openxmlformats.org/officeDocument/2006/relationships/image" Target="../media/image124.png"/><Relationship Id="rId2" Type="http://schemas.openxmlformats.org/officeDocument/2006/relationships/image" Target="../media/image119.png"/><Relationship Id="rId1" Type="http://schemas.openxmlformats.org/officeDocument/2006/relationships/slideLayout" Target="../slideLayouts/slideLayout2.xml"/><Relationship Id="rId6" Type="http://schemas.openxmlformats.org/officeDocument/2006/relationships/image" Target="../media/image123.png"/><Relationship Id="rId5" Type="http://schemas.openxmlformats.org/officeDocument/2006/relationships/image" Target="../media/image122.png"/><Relationship Id="rId4" Type="http://schemas.openxmlformats.org/officeDocument/2006/relationships/image" Target="../media/image121.png"/></Relationships>
</file>

<file path=ppt/slides/_rels/slide75.xml.rels><?xml version="1.0" encoding="UTF-8" standalone="yes"?>
<Relationships xmlns="http://schemas.openxmlformats.org/package/2006/relationships"><Relationship Id="rId3" Type="http://schemas.openxmlformats.org/officeDocument/2006/relationships/image" Target="../media/image127.png"/><Relationship Id="rId2" Type="http://schemas.openxmlformats.org/officeDocument/2006/relationships/image" Target="../media/image126.png"/><Relationship Id="rId1" Type="http://schemas.openxmlformats.org/officeDocument/2006/relationships/slideLayout" Target="../slideLayouts/slideLayout2.xml"/><Relationship Id="rId4" Type="http://schemas.openxmlformats.org/officeDocument/2006/relationships/image" Target="../media/image128.png"/></Relationships>
</file>

<file path=ppt/slides/_rels/slide76.xml.rels><?xml version="1.0" encoding="UTF-8" standalone="yes"?>
<Relationships xmlns="http://schemas.openxmlformats.org/package/2006/relationships"><Relationship Id="rId2" Type="http://schemas.openxmlformats.org/officeDocument/2006/relationships/image" Target="../media/image129.jpeg"/><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3" Type="http://schemas.openxmlformats.org/officeDocument/2006/relationships/image" Target="../media/image131.png"/><Relationship Id="rId2" Type="http://schemas.openxmlformats.org/officeDocument/2006/relationships/image" Target="../media/image130.png"/><Relationship Id="rId1" Type="http://schemas.openxmlformats.org/officeDocument/2006/relationships/slideLayout" Target="../slideLayouts/slideLayout2.xml"/><Relationship Id="rId6" Type="http://schemas.openxmlformats.org/officeDocument/2006/relationships/image" Target="../media/image134.png"/><Relationship Id="rId5" Type="http://schemas.openxmlformats.org/officeDocument/2006/relationships/image" Target="../media/image133.png"/><Relationship Id="rId4" Type="http://schemas.openxmlformats.org/officeDocument/2006/relationships/image" Target="../media/image132.png"/></Relationships>
</file>

<file path=ppt/slides/_rels/slide78.xml.rels><?xml version="1.0" encoding="UTF-8" standalone="yes"?>
<Relationships xmlns="http://schemas.openxmlformats.org/package/2006/relationships"><Relationship Id="rId2" Type="http://schemas.openxmlformats.org/officeDocument/2006/relationships/image" Target="../media/image135.png"/><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3" Type="http://schemas.openxmlformats.org/officeDocument/2006/relationships/image" Target="../media/image137.png"/><Relationship Id="rId2" Type="http://schemas.openxmlformats.org/officeDocument/2006/relationships/image" Target="../media/image136.png"/><Relationship Id="rId1" Type="http://schemas.openxmlformats.org/officeDocument/2006/relationships/slideLayout" Target="../slideLayouts/slideLayout2.xml"/><Relationship Id="rId6" Type="http://schemas.openxmlformats.org/officeDocument/2006/relationships/image" Target="../media/image140.png"/><Relationship Id="rId5" Type="http://schemas.openxmlformats.org/officeDocument/2006/relationships/image" Target="../media/image139.png"/><Relationship Id="rId4" Type="http://schemas.openxmlformats.org/officeDocument/2006/relationships/image" Target="../media/image138.png"/></Relationships>
</file>

<file path=ppt/slides/_rels/slide80.xml.rels><?xml version="1.0" encoding="UTF-8" standalone="yes"?>
<Relationships xmlns="http://schemas.openxmlformats.org/package/2006/relationships"><Relationship Id="rId2" Type="http://schemas.openxmlformats.org/officeDocument/2006/relationships/image" Target="../media/image141.png"/><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3" Type="http://schemas.openxmlformats.org/officeDocument/2006/relationships/image" Target="../media/image143.png"/><Relationship Id="rId2" Type="http://schemas.openxmlformats.org/officeDocument/2006/relationships/image" Target="../media/image142.jpeg"/><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3" Type="http://schemas.openxmlformats.org/officeDocument/2006/relationships/image" Target="../media/image145.png"/><Relationship Id="rId2" Type="http://schemas.openxmlformats.org/officeDocument/2006/relationships/image" Target="../media/image144.png"/><Relationship Id="rId1" Type="http://schemas.openxmlformats.org/officeDocument/2006/relationships/slideLayout" Target="../slideLayouts/slideLayout2.xml"/><Relationship Id="rId5" Type="http://schemas.openxmlformats.org/officeDocument/2006/relationships/image" Target="../media/image147.png"/><Relationship Id="rId4" Type="http://schemas.openxmlformats.org/officeDocument/2006/relationships/image" Target="../media/image146.png"/></Relationships>
</file>

<file path=ppt/slides/_rels/slide83.xml.rels><?xml version="1.0" encoding="UTF-8" standalone="yes"?>
<Relationships xmlns="http://schemas.openxmlformats.org/package/2006/relationships"><Relationship Id="rId3" Type="http://schemas.openxmlformats.org/officeDocument/2006/relationships/image" Target="../media/image149.png"/><Relationship Id="rId7" Type="http://schemas.openxmlformats.org/officeDocument/2006/relationships/image" Target="../media/image153.jpeg"/><Relationship Id="rId2" Type="http://schemas.openxmlformats.org/officeDocument/2006/relationships/image" Target="../media/image148.png"/><Relationship Id="rId1" Type="http://schemas.openxmlformats.org/officeDocument/2006/relationships/slideLayout" Target="../slideLayouts/slideLayout14.xml"/><Relationship Id="rId6" Type="http://schemas.openxmlformats.org/officeDocument/2006/relationships/image" Target="../media/image152.png"/><Relationship Id="rId5" Type="http://schemas.openxmlformats.org/officeDocument/2006/relationships/image" Target="../media/image151.emf"/><Relationship Id="rId4" Type="http://schemas.openxmlformats.org/officeDocument/2006/relationships/image" Target="../media/image150.png"/></Relationships>
</file>

<file path=ppt/slides/_rels/slide84.xml.rels><?xml version="1.0" encoding="UTF-8" standalone="yes"?>
<Relationships xmlns="http://schemas.openxmlformats.org/package/2006/relationships"><Relationship Id="rId3" Type="http://schemas.openxmlformats.org/officeDocument/2006/relationships/image" Target="../media/image155.jpeg"/><Relationship Id="rId2" Type="http://schemas.openxmlformats.org/officeDocument/2006/relationships/image" Target="../media/image154.gif"/><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3" Type="http://schemas.openxmlformats.org/officeDocument/2006/relationships/image" Target="../media/image157.png"/><Relationship Id="rId2" Type="http://schemas.openxmlformats.org/officeDocument/2006/relationships/image" Target="../media/image156.png"/><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3" Type="http://schemas.openxmlformats.org/officeDocument/2006/relationships/image" Target="../media/image158.png"/><Relationship Id="rId2" Type="http://schemas.openxmlformats.org/officeDocument/2006/relationships/notesSlide" Target="../notesSlides/notesSlide15.xml"/><Relationship Id="rId1" Type="http://schemas.openxmlformats.org/officeDocument/2006/relationships/slideLayout" Target="../slideLayouts/slideLayout13.xml"/><Relationship Id="rId4" Type="http://schemas.openxmlformats.org/officeDocument/2006/relationships/image" Target="../media/image159.png"/></Relationships>
</file>

<file path=ppt/slides/_rels/slide87.xml.rels><?xml version="1.0" encoding="UTF-8" standalone="yes"?>
<Relationships xmlns="http://schemas.openxmlformats.org/package/2006/relationships"><Relationship Id="rId3" Type="http://schemas.openxmlformats.org/officeDocument/2006/relationships/image" Target="../media/image161.jpeg"/><Relationship Id="rId2" Type="http://schemas.openxmlformats.org/officeDocument/2006/relationships/image" Target="../media/image160.jpeg"/><Relationship Id="rId1" Type="http://schemas.openxmlformats.org/officeDocument/2006/relationships/slideLayout" Target="../slideLayouts/slideLayout2.xml"/><Relationship Id="rId4" Type="http://schemas.openxmlformats.org/officeDocument/2006/relationships/image" Target="../media/image162.png"/></Relationships>
</file>

<file path=ppt/slides/_rels/slide88.xml.rels><?xml version="1.0" encoding="UTF-8" standalone="yes"?>
<Relationships xmlns="http://schemas.openxmlformats.org/package/2006/relationships"><Relationship Id="rId3" Type="http://schemas.openxmlformats.org/officeDocument/2006/relationships/image" Target="../media/image164.jpeg"/><Relationship Id="rId2" Type="http://schemas.openxmlformats.org/officeDocument/2006/relationships/image" Target="../media/image163.jpeg"/><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2" Type="http://schemas.openxmlformats.org/officeDocument/2006/relationships/image" Target="../media/image162.png"/><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2" Type="http://schemas.openxmlformats.org/officeDocument/2006/relationships/image" Target="../media/image165.jpeg"/><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8" Type="http://schemas.openxmlformats.org/officeDocument/2006/relationships/image" Target="../media/image171.png"/><Relationship Id="rId3" Type="http://schemas.openxmlformats.org/officeDocument/2006/relationships/image" Target="../media/image166.png"/><Relationship Id="rId7" Type="http://schemas.openxmlformats.org/officeDocument/2006/relationships/image" Target="../media/image170.png"/><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image" Target="../media/image169.png"/><Relationship Id="rId5" Type="http://schemas.openxmlformats.org/officeDocument/2006/relationships/image" Target="../media/image168.png"/><Relationship Id="rId4" Type="http://schemas.openxmlformats.org/officeDocument/2006/relationships/image" Target="../media/image167.png"/><Relationship Id="rId9" Type="http://schemas.openxmlformats.org/officeDocument/2006/relationships/image" Target="../media/image172.png"/></Relationships>
</file>

<file path=ppt/slides/_rels/slide92.xml.rels><?xml version="1.0" encoding="UTF-8" standalone="yes"?>
<Relationships xmlns="http://schemas.openxmlformats.org/package/2006/relationships"><Relationship Id="rId2" Type="http://schemas.openxmlformats.org/officeDocument/2006/relationships/image" Target="../media/image173.jpeg"/><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3" Type="http://schemas.openxmlformats.org/officeDocument/2006/relationships/image" Target="../media/image174.pn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175.png"/></Relationships>
</file>

<file path=ppt/slides/_rels/slide94.xml.rels><?xml version="1.0" encoding="UTF-8" standalone="yes"?>
<Relationships xmlns="http://schemas.openxmlformats.org/package/2006/relationships"><Relationship Id="rId3" Type="http://schemas.openxmlformats.org/officeDocument/2006/relationships/image" Target="../media/image177.png"/><Relationship Id="rId2" Type="http://schemas.openxmlformats.org/officeDocument/2006/relationships/image" Target="../media/image176.jpeg"/><Relationship Id="rId1" Type="http://schemas.openxmlformats.org/officeDocument/2006/relationships/slideLayout" Target="../slideLayouts/slideLayout2.xml"/><Relationship Id="rId4" Type="http://schemas.openxmlformats.org/officeDocument/2006/relationships/image" Target="../media/image178.png"/></Relationships>
</file>

<file path=ppt/slides/_rels/slide95.xml.rels><?xml version="1.0" encoding="UTF-8" standalone="yes"?>
<Relationships xmlns="http://schemas.openxmlformats.org/package/2006/relationships"><Relationship Id="rId3" Type="http://schemas.openxmlformats.org/officeDocument/2006/relationships/image" Target="../media/image180.png"/><Relationship Id="rId2" Type="http://schemas.openxmlformats.org/officeDocument/2006/relationships/image" Target="../media/image179.png"/><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5.xml"/></Relationships>
</file>

<file path=ppt/slides/_rels/slide97.xml.rels><?xml version="1.0" encoding="UTF-8" standalone="yes"?>
<Relationships xmlns="http://schemas.openxmlformats.org/package/2006/relationships"><Relationship Id="rId3" Type="http://schemas.openxmlformats.org/officeDocument/2006/relationships/image" Target="../media/image182.png"/><Relationship Id="rId2" Type="http://schemas.openxmlformats.org/officeDocument/2006/relationships/image" Target="../media/image181.png"/><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2" Type="http://schemas.openxmlformats.org/officeDocument/2006/relationships/image" Target="../media/image183.png"/><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3" Type="http://schemas.openxmlformats.org/officeDocument/2006/relationships/image" Target="../media/image184.pn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175.png"/></Relationships>
</file>

<file path=ppt/slides/_rels/slide100.xml.rels><?xml version="1.0" encoding="UTF-8" standalone="yes"?>
<Relationships xmlns="http://schemas.openxmlformats.org/package/2006/relationships"><Relationship Id="rId3" Type="http://schemas.openxmlformats.org/officeDocument/2006/relationships/image" Target="../media/image185.png"/><Relationship Id="rId2" Type="http://schemas.openxmlformats.org/officeDocument/2006/relationships/notesSlide" Target="../notesSlides/notesSlide20.xml"/><Relationship Id="rId1" Type="http://schemas.openxmlformats.org/officeDocument/2006/relationships/slideLayout" Target="../slideLayouts/slideLayout2.xml"/><Relationship Id="rId5" Type="http://schemas.openxmlformats.org/officeDocument/2006/relationships/image" Target="../media/image187.png"/><Relationship Id="rId4" Type="http://schemas.openxmlformats.org/officeDocument/2006/relationships/image" Target="../media/image186.png"/></Relationships>
</file>

<file path=ppt/slides/_rels/slide101.xml.rels><?xml version="1.0" encoding="UTF-8" standalone="yes"?>
<Relationships xmlns="http://schemas.openxmlformats.org/package/2006/relationships"><Relationship Id="rId3" Type="http://schemas.openxmlformats.org/officeDocument/2006/relationships/image" Target="../media/image189.png"/><Relationship Id="rId2" Type="http://schemas.openxmlformats.org/officeDocument/2006/relationships/image" Target="../media/image188.png"/><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3" Type="http://schemas.openxmlformats.org/officeDocument/2006/relationships/image" Target="../media/image191.png"/><Relationship Id="rId2" Type="http://schemas.openxmlformats.org/officeDocument/2006/relationships/image" Target="../media/image190.png"/><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3" Type="http://schemas.openxmlformats.org/officeDocument/2006/relationships/image" Target="../media/image191.png"/><Relationship Id="rId2" Type="http://schemas.openxmlformats.org/officeDocument/2006/relationships/image" Target="../media/image192.png"/><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3" Type="http://schemas.openxmlformats.org/officeDocument/2006/relationships/image" Target="../media/image194.png"/><Relationship Id="rId2" Type="http://schemas.openxmlformats.org/officeDocument/2006/relationships/image" Target="../media/image193.png"/><Relationship Id="rId1" Type="http://schemas.openxmlformats.org/officeDocument/2006/relationships/slideLayout" Target="../slideLayouts/slideLayout2.xml"/><Relationship Id="rId6" Type="http://schemas.openxmlformats.org/officeDocument/2006/relationships/image" Target="../media/image197.png"/><Relationship Id="rId5" Type="http://schemas.openxmlformats.org/officeDocument/2006/relationships/image" Target="../media/image196.png"/><Relationship Id="rId4" Type="http://schemas.openxmlformats.org/officeDocument/2006/relationships/image" Target="../media/image195.png"/></Relationships>
</file>

<file path=ppt/slides/_rels/slide105.xml.rels><?xml version="1.0" encoding="UTF-8" standalone="yes"?>
<Relationships xmlns="http://schemas.openxmlformats.org/package/2006/relationships"><Relationship Id="rId3" Type="http://schemas.openxmlformats.org/officeDocument/2006/relationships/image" Target="../media/image199.png"/><Relationship Id="rId2" Type="http://schemas.openxmlformats.org/officeDocument/2006/relationships/image" Target="../media/image198.png"/><Relationship Id="rId1" Type="http://schemas.openxmlformats.org/officeDocument/2006/relationships/slideLayout" Target="../slideLayouts/slideLayout16.xml"/><Relationship Id="rId6" Type="http://schemas.openxmlformats.org/officeDocument/2006/relationships/image" Target="../media/image202.png"/><Relationship Id="rId5" Type="http://schemas.openxmlformats.org/officeDocument/2006/relationships/image" Target="../media/image201.png"/><Relationship Id="rId4" Type="http://schemas.openxmlformats.org/officeDocument/2006/relationships/image" Target="../media/image200.png"/></Relationships>
</file>

<file path=ppt/slides/_rels/slide106.xml.rels><?xml version="1.0" encoding="UTF-8" standalone="yes"?>
<Relationships xmlns="http://schemas.openxmlformats.org/package/2006/relationships"><Relationship Id="rId2" Type="http://schemas.openxmlformats.org/officeDocument/2006/relationships/image" Target="../media/image203.png"/><Relationship Id="rId1" Type="http://schemas.openxmlformats.org/officeDocument/2006/relationships/slideLayout" Target="../slideLayouts/slideLayout1.xml"/></Relationships>
</file>

<file path=ppt/slides/_rels/slide107.xml.rels><?xml version="1.0" encoding="UTF-8" standalone="yes"?>
<Relationships xmlns="http://schemas.openxmlformats.org/package/2006/relationships"><Relationship Id="rId3" Type="http://schemas.openxmlformats.org/officeDocument/2006/relationships/image" Target="../media/image205.png"/><Relationship Id="rId2" Type="http://schemas.openxmlformats.org/officeDocument/2006/relationships/image" Target="../media/image204.png"/><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2" Type="http://schemas.openxmlformats.org/officeDocument/2006/relationships/image" Target="../media/image206.jpeg"/><Relationship Id="rId1" Type="http://schemas.openxmlformats.org/officeDocument/2006/relationships/slideLayout" Target="../slideLayouts/slideLayout6.xml"/></Relationships>
</file>

<file path=ppt/slides/_rels/slide110.xml.rels><?xml version="1.0" encoding="UTF-8" standalone="yes"?>
<Relationships xmlns="http://schemas.openxmlformats.org/package/2006/relationships"><Relationship Id="rId3" Type="http://schemas.openxmlformats.org/officeDocument/2006/relationships/image" Target="../media/image208.png"/><Relationship Id="rId2" Type="http://schemas.openxmlformats.org/officeDocument/2006/relationships/image" Target="../media/image207.png"/><Relationship Id="rId1" Type="http://schemas.openxmlformats.org/officeDocument/2006/relationships/slideLayout" Target="../slideLayouts/slideLayout6.xml"/><Relationship Id="rId4" Type="http://schemas.openxmlformats.org/officeDocument/2006/relationships/image" Target="../media/image209.png"/></Relationships>
</file>

<file path=ppt/slides/_rels/slide111.xml.rels><?xml version="1.0" encoding="UTF-8" standalone="yes"?>
<Relationships xmlns="http://schemas.openxmlformats.org/package/2006/relationships"><Relationship Id="rId3" Type="http://schemas.openxmlformats.org/officeDocument/2006/relationships/image" Target="../media/image210.png"/><Relationship Id="rId2" Type="http://schemas.openxmlformats.org/officeDocument/2006/relationships/notesSlide" Target="../notesSlides/notesSlide21.xml"/><Relationship Id="rId1" Type="http://schemas.openxmlformats.org/officeDocument/2006/relationships/slideLayout" Target="../slideLayouts/slideLayout2.xml"/><Relationship Id="rId5" Type="http://schemas.openxmlformats.org/officeDocument/2006/relationships/image" Target="../media/image212.png"/><Relationship Id="rId4" Type="http://schemas.openxmlformats.org/officeDocument/2006/relationships/image" Target="../media/image211.png"/></Relationships>
</file>

<file path=ppt/slides/_rels/slide112.xml.rels><?xml version="1.0" encoding="UTF-8" standalone="yes"?>
<Relationships xmlns="http://schemas.openxmlformats.org/package/2006/relationships"><Relationship Id="rId3" Type="http://schemas.openxmlformats.org/officeDocument/2006/relationships/image" Target="../media/image214.png"/><Relationship Id="rId2" Type="http://schemas.openxmlformats.org/officeDocument/2006/relationships/image" Target="../media/image213.png"/><Relationship Id="rId1" Type="http://schemas.openxmlformats.org/officeDocument/2006/relationships/slideLayout" Target="../slideLayouts/slideLayout6.xml"/><Relationship Id="rId4" Type="http://schemas.openxmlformats.org/officeDocument/2006/relationships/image" Target="../media/image215.png"/></Relationships>
</file>

<file path=ppt/slides/_rels/slide113.xml.rels><?xml version="1.0" encoding="UTF-8" standalone="yes"?>
<Relationships xmlns="http://schemas.openxmlformats.org/package/2006/relationships"><Relationship Id="rId3" Type="http://schemas.openxmlformats.org/officeDocument/2006/relationships/image" Target="../media/image217.png"/><Relationship Id="rId2" Type="http://schemas.openxmlformats.org/officeDocument/2006/relationships/image" Target="../media/image216.jpeg"/><Relationship Id="rId1" Type="http://schemas.openxmlformats.org/officeDocument/2006/relationships/slideLayout" Target="../slideLayouts/slideLayout6.xml"/><Relationship Id="rId5" Type="http://schemas.openxmlformats.org/officeDocument/2006/relationships/image" Target="../media/image219.png"/><Relationship Id="rId4" Type="http://schemas.openxmlformats.org/officeDocument/2006/relationships/image" Target="../media/image218.png"/></Relationships>
</file>

<file path=ppt/slides/_rels/slide114.xml.rels><?xml version="1.0" encoding="UTF-8" standalone="yes"?>
<Relationships xmlns="http://schemas.openxmlformats.org/package/2006/relationships"><Relationship Id="rId3" Type="http://schemas.openxmlformats.org/officeDocument/2006/relationships/image" Target="../media/image221.png"/><Relationship Id="rId2" Type="http://schemas.openxmlformats.org/officeDocument/2006/relationships/image" Target="../media/image220.jpeg"/><Relationship Id="rId1" Type="http://schemas.openxmlformats.org/officeDocument/2006/relationships/slideLayout" Target="../slideLayouts/slideLayout2.xml"/><Relationship Id="rId5" Type="http://schemas.openxmlformats.org/officeDocument/2006/relationships/image" Target="../media/image223.png"/><Relationship Id="rId4" Type="http://schemas.openxmlformats.org/officeDocument/2006/relationships/image" Target="../media/image222.jpeg"/></Relationships>
</file>

<file path=ppt/slides/_rels/slide115.xml.rels><?xml version="1.0" encoding="UTF-8" standalone="yes"?>
<Relationships xmlns="http://schemas.openxmlformats.org/package/2006/relationships"><Relationship Id="rId3" Type="http://schemas.openxmlformats.org/officeDocument/2006/relationships/image" Target="../media/image225.png"/><Relationship Id="rId2" Type="http://schemas.openxmlformats.org/officeDocument/2006/relationships/image" Target="../media/image224.png"/><Relationship Id="rId1" Type="http://schemas.openxmlformats.org/officeDocument/2006/relationships/slideLayout" Target="../slideLayouts/slideLayout2.xml"/><Relationship Id="rId4" Type="http://schemas.openxmlformats.org/officeDocument/2006/relationships/image" Target="../media/image226.png"/></Relationships>
</file>

<file path=ppt/slides/_rels/slide116.xml.rels><?xml version="1.0" encoding="UTF-8" standalone="yes"?>
<Relationships xmlns="http://schemas.openxmlformats.org/package/2006/relationships"><Relationship Id="rId2" Type="http://schemas.openxmlformats.org/officeDocument/2006/relationships/image" Target="../media/image227.png"/><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2" Type="http://schemas.openxmlformats.org/officeDocument/2006/relationships/image" Target="../media/image228.png"/><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3" Type="http://schemas.openxmlformats.org/officeDocument/2006/relationships/image" Target="../media/image229.pn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230.png"/></Relationships>
</file>

<file path=ppt/slides/_rels/slide119.xml.rels><?xml version="1.0" encoding="UTF-8" standalone="yes"?>
<Relationships xmlns="http://schemas.openxmlformats.org/package/2006/relationships"><Relationship Id="rId2" Type="http://schemas.openxmlformats.org/officeDocument/2006/relationships/image" Target="../media/image231.png"/><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3" Type="http://schemas.openxmlformats.org/officeDocument/2006/relationships/image" Target="../media/image232.png"/><Relationship Id="rId2" Type="http://schemas.openxmlformats.org/officeDocument/2006/relationships/notesSlide" Target="../notesSlides/notesSlide23.xml"/><Relationship Id="rId1" Type="http://schemas.openxmlformats.org/officeDocument/2006/relationships/slideLayout" Target="../slideLayouts/slideLayout2.xml"/><Relationship Id="rId5" Type="http://schemas.openxmlformats.org/officeDocument/2006/relationships/image" Target="../media/image234.png"/><Relationship Id="rId4" Type="http://schemas.openxmlformats.org/officeDocument/2006/relationships/image" Target="../media/image233.png"/></Relationships>
</file>

<file path=ppt/slides/_rels/slide121.xml.rels><?xml version="1.0" encoding="UTF-8" standalone="yes"?>
<Relationships xmlns="http://schemas.openxmlformats.org/package/2006/relationships"><Relationship Id="rId2" Type="http://schemas.openxmlformats.org/officeDocument/2006/relationships/image" Target="../media/image235.jpeg"/><Relationship Id="rId1" Type="http://schemas.openxmlformats.org/officeDocument/2006/relationships/slideLayout" Target="../slideLayouts/slideLayout6.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3" Type="http://schemas.openxmlformats.org/officeDocument/2006/relationships/image" Target="../media/image237.png"/><Relationship Id="rId2" Type="http://schemas.openxmlformats.org/officeDocument/2006/relationships/image" Target="../media/image236.png"/><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2" Type="http://schemas.openxmlformats.org/officeDocument/2006/relationships/image" Target="../media/image238.png"/><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3" Type="http://schemas.openxmlformats.org/officeDocument/2006/relationships/image" Target="../media/image240.png"/><Relationship Id="rId2" Type="http://schemas.openxmlformats.org/officeDocument/2006/relationships/image" Target="../media/image239.png"/><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2" Type="http://schemas.openxmlformats.org/officeDocument/2006/relationships/image" Target="../media/image241.png"/><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3" Type="http://schemas.openxmlformats.org/officeDocument/2006/relationships/image" Target="../media/image242.png"/><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image" Target="../media/image243.emf"/></Relationships>
</file>

<file path=ppt/slides/_rels/slide128.xml.rels><?xml version="1.0" encoding="UTF-8" standalone="yes"?>
<Relationships xmlns="http://schemas.openxmlformats.org/package/2006/relationships"><Relationship Id="rId3" Type="http://schemas.openxmlformats.org/officeDocument/2006/relationships/image" Target="../media/image244.jpeg"/><Relationship Id="rId2" Type="http://schemas.openxmlformats.org/officeDocument/2006/relationships/notesSlide" Target="../notesSlides/notesSlide25.xml"/><Relationship Id="rId1" Type="http://schemas.openxmlformats.org/officeDocument/2006/relationships/slideLayout" Target="../slideLayouts/slideLayout2.xml"/><Relationship Id="rId4" Type="http://schemas.openxmlformats.org/officeDocument/2006/relationships/image" Target="../media/image245.jpeg"/></Relationships>
</file>

<file path=ppt/slides/_rels/slide129.xml.rels><?xml version="1.0" encoding="UTF-8" standalone="yes"?>
<Relationships xmlns="http://schemas.openxmlformats.org/package/2006/relationships"><Relationship Id="rId3" Type="http://schemas.openxmlformats.org/officeDocument/2006/relationships/image" Target="../media/image246.png"/><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openxmlformats.org/officeDocument/2006/relationships/image" Target="../media/image247.png"/></Relationships>
</file>

<file path=ppt/slides/_rels/slide130.xml.rels><?xml version="1.0" encoding="UTF-8" standalone="yes"?>
<Relationships xmlns="http://schemas.openxmlformats.org/package/2006/relationships"><Relationship Id="rId2" Type="http://schemas.openxmlformats.org/officeDocument/2006/relationships/image" Target="../media/image248.png"/><Relationship Id="rId1" Type="http://schemas.openxmlformats.org/officeDocument/2006/relationships/slideLayout" Target="../slideLayouts/slideLayout2.xml"/></Relationships>
</file>

<file path=ppt/slides/_rels/slide131.xml.rels><?xml version="1.0" encoding="UTF-8" standalone="yes"?>
<Relationships xmlns="http://schemas.openxmlformats.org/package/2006/relationships"><Relationship Id="rId2" Type="http://schemas.openxmlformats.org/officeDocument/2006/relationships/image" Target="../media/image249.jpeg"/><Relationship Id="rId1" Type="http://schemas.openxmlformats.org/officeDocument/2006/relationships/slideLayout" Target="../slideLayouts/slideLayout2.xml"/></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3.xml.rels><?xml version="1.0" encoding="UTF-8" standalone="yes"?>
<Relationships xmlns="http://schemas.openxmlformats.org/package/2006/relationships"><Relationship Id="rId2" Type="http://schemas.openxmlformats.org/officeDocument/2006/relationships/image" Target="../media/image250.jpeg"/><Relationship Id="rId1" Type="http://schemas.openxmlformats.org/officeDocument/2006/relationships/slideLayout" Target="../slideLayouts/slideLayout2.xml"/></Relationships>
</file>

<file path=ppt/slides/_rels/slide134.xml.rels><?xml version="1.0" encoding="UTF-8" standalone="yes"?>
<Relationships xmlns="http://schemas.openxmlformats.org/package/2006/relationships"><Relationship Id="rId2" Type="http://schemas.openxmlformats.org/officeDocument/2006/relationships/image" Target="../media/image251.gif"/><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Υπότιτλος 2">
            <a:extLst>
              <a:ext uri="{FF2B5EF4-FFF2-40B4-BE49-F238E27FC236}">
                <a16:creationId xmlns:a16="http://schemas.microsoft.com/office/drawing/2014/main" id="{9BBFAFBB-4A59-AD57-43AB-DB3585BB575E}"/>
              </a:ext>
            </a:extLst>
          </p:cNvPr>
          <p:cNvSpPr>
            <a:spLocks noGrp="1"/>
          </p:cNvSpPr>
          <p:nvPr>
            <p:ph type="subTitle" idx="1"/>
          </p:nvPr>
        </p:nvSpPr>
        <p:spPr>
          <a:xfrm>
            <a:off x="1644580" y="5082765"/>
            <a:ext cx="9144000" cy="1655762"/>
          </a:xfrm>
        </p:spPr>
        <p:txBody>
          <a:bodyPr/>
          <a:lstStyle/>
          <a:p>
            <a:r>
              <a:rPr lang="el-GR" b="1" dirty="0">
                <a:solidFill>
                  <a:schemeClr val="tx2">
                    <a:lumMod val="90000"/>
                    <a:lumOff val="10000"/>
                  </a:schemeClr>
                </a:solidFill>
              </a:rPr>
              <a:t>Οδυσσέας </a:t>
            </a:r>
            <a:r>
              <a:rPr lang="el-GR" b="1" dirty="0" err="1">
                <a:solidFill>
                  <a:schemeClr val="tx2">
                    <a:lumMod val="90000"/>
                    <a:lumOff val="10000"/>
                  </a:schemeClr>
                </a:solidFill>
              </a:rPr>
              <a:t>Καργιώτης</a:t>
            </a:r>
            <a:endParaRPr lang="el-GR" b="1" dirty="0">
              <a:solidFill>
                <a:schemeClr val="tx2">
                  <a:lumMod val="90000"/>
                  <a:lumOff val="10000"/>
                </a:schemeClr>
              </a:solidFill>
            </a:endParaRPr>
          </a:p>
          <a:p>
            <a:r>
              <a:rPr lang="en-US" b="1" dirty="0">
                <a:solidFill>
                  <a:schemeClr val="tx2">
                    <a:lumMod val="90000"/>
                    <a:lumOff val="10000"/>
                  </a:schemeClr>
                </a:solidFill>
              </a:rPr>
              <a:t>FEBN, ESNCH, </a:t>
            </a:r>
            <a:r>
              <a:rPr lang="en-GB" b="1" dirty="0">
                <a:solidFill>
                  <a:schemeClr val="tx2">
                    <a:lumMod val="90000"/>
                    <a:lumOff val="10000"/>
                  </a:schemeClr>
                </a:solidFill>
              </a:rPr>
              <a:t>FESO</a:t>
            </a:r>
            <a:endParaRPr lang="en-US" b="1" dirty="0">
              <a:solidFill>
                <a:schemeClr val="tx2">
                  <a:lumMod val="90000"/>
                  <a:lumOff val="10000"/>
                </a:schemeClr>
              </a:solidFill>
            </a:endParaRPr>
          </a:p>
          <a:p>
            <a:r>
              <a:rPr lang="el-GR" b="1" dirty="0">
                <a:solidFill>
                  <a:schemeClr val="tx2">
                    <a:lumMod val="90000"/>
                    <a:lumOff val="10000"/>
                  </a:schemeClr>
                </a:solidFill>
              </a:rPr>
              <a:t>Επίκουρος Καθηγητής Νευρολογίας Πανεπιστημίου Πατρών</a:t>
            </a:r>
          </a:p>
        </p:txBody>
      </p:sp>
      <p:pic>
        <p:nvPicPr>
          <p:cNvPr id="1026" name="Picture 2" descr="Λογότυπος - Πανεπιστήμιο Πατρών">
            <a:extLst>
              <a:ext uri="{FF2B5EF4-FFF2-40B4-BE49-F238E27FC236}">
                <a16:creationId xmlns:a16="http://schemas.microsoft.com/office/drawing/2014/main" id="{17E35DBF-B43B-577D-1877-39D7283B6197}"/>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20580" y="0"/>
            <a:ext cx="11963265" cy="4341357"/>
          </a:xfrm>
          <a:prstGeom prst="rect">
            <a:avLst/>
          </a:prstGeom>
          <a:noFill/>
          <a:extLst>
            <a:ext uri="{909E8E84-426E-40DD-AFC4-6F175D3DCCD1}">
              <a14:hiddenFill xmlns:a14="http://schemas.microsoft.com/office/drawing/2010/main">
                <a:solidFill>
                  <a:srgbClr val="FFFFFF"/>
                </a:solidFill>
              </a14:hiddenFill>
            </a:ext>
          </a:extLst>
        </p:spPr>
      </p:pic>
      <p:sp>
        <p:nvSpPr>
          <p:cNvPr id="4" name="Τίτλος 1">
            <a:extLst>
              <a:ext uri="{FF2B5EF4-FFF2-40B4-BE49-F238E27FC236}">
                <a16:creationId xmlns:a16="http://schemas.microsoft.com/office/drawing/2014/main" id="{08904AD0-0438-CB48-7C77-4E23697FE5AB}"/>
              </a:ext>
            </a:extLst>
          </p:cNvPr>
          <p:cNvSpPr txBox="1">
            <a:spLocks/>
          </p:cNvSpPr>
          <p:nvPr/>
        </p:nvSpPr>
        <p:spPr>
          <a:xfrm>
            <a:off x="1644580" y="2528490"/>
            <a:ext cx="9144000" cy="2387600"/>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l-GR" sz="4400" b="1" dirty="0">
                <a:solidFill>
                  <a:srgbClr val="00B050"/>
                </a:solidFill>
              </a:rPr>
              <a:t>ΑΓΓΕΙΑΚΑ ΕΓΚΕΦΑΛΙΚΑ ΕΠΕΙΣΟΔΙΑ</a:t>
            </a:r>
          </a:p>
        </p:txBody>
      </p:sp>
    </p:spTree>
    <p:extLst>
      <p:ext uri="{BB962C8B-B14F-4D97-AF65-F5344CB8AC3E}">
        <p14:creationId xmlns:p14="http://schemas.microsoft.com/office/powerpoint/2010/main" val="235014834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1981200" y="0"/>
            <a:ext cx="8229600" cy="1043608"/>
          </a:xfrm>
        </p:spPr>
        <p:txBody>
          <a:bodyPr>
            <a:normAutofit/>
          </a:bodyPr>
          <a:lstStyle/>
          <a:p>
            <a:r>
              <a:rPr lang="el-GR" sz="3200" b="1" dirty="0">
                <a:solidFill>
                  <a:srgbClr val="C00000"/>
                </a:solidFill>
              </a:rPr>
              <a:t>Επιδημιολογία</a:t>
            </a:r>
            <a:r>
              <a:rPr lang="en-US" sz="3200" b="1" dirty="0">
                <a:solidFill>
                  <a:srgbClr val="C00000"/>
                </a:solidFill>
              </a:rPr>
              <a:t> AEE</a:t>
            </a:r>
            <a:endParaRPr lang="el-GR" sz="3200" b="1" dirty="0">
              <a:solidFill>
                <a:srgbClr val="C00000"/>
              </a:solidFill>
            </a:endParaRPr>
          </a:p>
        </p:txBody>
      </p:sp>
      <p:sp>
        <p:nvSpPr>
          <p:cNvPr id="3" name="2 - Θέση περιεχομένου"/>
          <p:cNvSpPr>
            <a:spLocks noGrp="1"/>
          </p:cNvSpPr>
          <p:nvPr>
            <p:ph idx="1"/>
          </p:nvPr>
        </p:nvSpPr>
        <p:spPr>
          <a:xfrm>
            <a:off x="585019" y="1043608"/>
            <a:ext cx="4648200" cy="5867400"/>
          </a:xfrm>
        </p:spPr>
        <p:txBody>
          <a:bodyPr>
            <a:normAutofit fontScale="77500" lnSpcReduction="20000"/>
          </a:bodyPr>
          <a:lstStyle/>
          <a:p>
            <a:pPr>
              <a:lnSpc>
                <a:spcPct val="150000"/>
              </a:lnSpc>
            </a:pPr>
            <a:r>
              <a:rPr lang="el-GR" sz="2000" b="1" dirty="0">
                <a:solidFill>
                  <a:srgbClr val="002060"/>
                </a:solidFill>
              </a:rPr>
              <a:t>Τα ΑΕΕ είναι η δεύτερη αιτία θανάτου σε άτομα ηλικίας άνω των 60 ετών, η πρώτη αιτία αναπηρίας του ενήλικου πληθυσμού και η δεύτερη αιτία άνοιας</a:t>
            </a:r>
            <a:r>
              <a:rPr lang="el-GR" sz="2000" dirty="0">
                <a:solidFill>
                  <a:srgbClr val="002060"/>
                </a:solidFill>
              </a:rPr>
              <a:t>.</a:t>
            </a:r>
          </a:p>
          <a:p>
            <a:pPr>
              <a:lnSpc>
                <a:spcPct val="150000"/>
              </a:lnSpc>
            </a:pPr>
            <a:r>
              <a:rPr lang="el-GR" sz="2000" dirty="0">
                <a:solidFill>
                  <a:srgbClr val="002060"/>
                </a:solidFill>
              </a:rPr>
              <a:t>Ένας στους έξι θα πάθει ΑΕΕ.</a:t>
            </a:r>
          </a:p>
          <a:p>
            <a:pPr>
              <a:lnSpc>
                <a:spcPct val="150000"/>
              </a:lnSpc>
            </a:pPr>
            <a:r>
              <a:rPr lang="el-GR" sz="2000" dirty="0">
                <a:solidFill>
                  <a:srgbClr val="002060"/>
                </a:solidFill>
              </a:rPr>
              <a:t>Κάθε 6 δευτερόλεπτα ένας θάνατος παγκοσμίως από ΑΕΕ </a:t>
            </a:r>
            <a:r>
              <a:rPr lang="el-GR" sz="1800" dirty="0">
                <a:solidFill>
                  <a:srgbClr val="002060"/>
                </a:solidFill>
              </a:rPr>
              <a:t>και ένας ασθενής θα μείνει με μόνιμη αναπηρία εξαιτίας εγκεφαλικού. </a:t>
            </a:r>
          </a:p>
          <a:p>
            <a:pPr>
              <a:lnSpc>
                <a:spcPct val="150000"/>
              </a:lnSpc>
            </a:pPr>
            <a:r>
              <a:rPr lang="en-US" sz="2000" dirty="0">
                <a:solidFill>
                  <a:srgbClr val="002060"/>
                </a:solidFill>
              </a:rPr>
              <a:t>82-92% </a:t>
            </a:r>
            <a:r>
              <a:rPr lang="el-GR" sz="2000" dirty="0">
                <a:solidFill>
                  <a:srgbClr val="002060"/>
                </a:solidFill>
              </a:rPr>
              <a:t>των ΑΕΕ είναι ισχαιμικά, τα υπόλοιπα αιμορραγικά.</a:t>
            </a:r>
            <a:endParaRPr lang="en-US" sz="2000" dirty="0">
              <a:solidFill>
                <a:srgbClr val="002060"/>
              </a:solidFill>
            </a:endParaRPr>
          </a:p>
          <a:p>
            <a:pPr>
              <a:lnSpc>
                <a:spcPct val="150000"/>
              </a:lnSpc>
            </a:pPr>
            <a:r>
              <a:rPr lang="el-GR" sz="2000" dirty="0">
                <a:solidFill>
                  <a:srgbClr val="002060"/>
                </a:solidFill>
              </a:rPr>
              <a:t>Σύμφωνα με την </a:t>
            </a:r>
            <a:r>
              <a:rPr lang="en-US" sz="2000" dirty="0">
                <a:solidFill>
                  <a:srgbClr val="002060"/>
                </a:solidFill>
              </a:rPr>
              <a:t>World Health Organization (WHO), 15 </a:t>
            </a:r>
            <a:r>
              <a:rPr lang="el-GR" sz="2000" dirty="0">
                <a:solidFill>
                  <a:srgbClr val="002060"/>
                </a:solidFill>
              </a:rPr>
              <a:t>εκατομμύρια άνθρωποι</a:t>
            </a:r>
            <a:r>
              <a:rPr lang="en-US" sz="2000" dirty="0">
                <a:solidFill>
                  <a:srgbClr val="002060"/>
                </a:solidFill>
              </a:rPr>
              <a:t> </a:t>
            </a:r>
            <a:r>
              <a:rPr lang="el-GR" sz="2000" dirty="0">
                <a:solidFill>
                  <a:srgbClr val="002060"/>
                </a:solidFill>
              </a:rPr>
              <a:t>παθαίνουν ΑΕΕ κάθε χρόνο παγκοσμίως, από τους οποίους, 5 εκατομμύρια πεθαίνουν και 5 εκατομμύρια καταλήγουν με μόνιμη βαριά αναπηρία.</a:t>
            </a:r>
            <a:endParaRPr lang="en-US" sz="2000" dirty="0">
              <a:solidFill>
                <a:srgbClr val="002060"/>
              </a:solidFill>
            </a:endParaRPr>
          </a:p>
          <a:p>
            <a:endParaRPr lang="el-GR" dirty="0"/>
          </a:p>
        </p:txBody>
      </p:sp>
      <p:sp>
        <p:nvSpPr>
          <p:cNvPr id="4" name="3 - TextBox"/>
          <p:cNvSpPr txBox="1"/>
          <p:nvPr/>
        </p:nvSpPr>
        <p:spPr>
          <a:xfrm>
            <a:off x="6400800" y="3657601"/>
            <a:ext cx="4114800" cy="3108543"/>
          </a:xfrm>
          <a:prstGeom prst="rect">
            <a:avLst/>
          </a:prstGeom>
          <a:noFill/>
        </p:spPr>
        <p:txBody>
          <a:bodyPr wrap="square" rtlCol="0">
            <a:spAutoFit/>
          </a:bodyPr>
          <a:lstStyle/>
          <a:p>
            <a:pPr algn="r">
              <a:buFont typeface="Arial" pitchFamily="34" charset="0"/>
              <a:buChar char="•"/>
            </a:pPr>
            <a:r>
              <a:rPr lang="en-US" sz="1400" i="1" dirty="0">
                <a:solidFill>
                  <a:schemeClr val="accent6">
                    <a:lumMod val="50000"/>
                  </a:schemeClr>
                </a:solidFill>
              </a:rPr>
              <a:t>U.S. Centers for Disease Control and Prevention and the Heart Disease and Stroke Statistics - 2007 Update, published by the American Heart Association. Available at</a:t>
            </a:r>
            <a:r>
              <a:rPr lang="el-GR" sz="1400" i="1" dirty="0">
                <a:solidFill>
                  <a:schemeClr val="accent6">
                    <a:lumMod val="50000"/>
                  </a:schemeClr>
                </a:solidFill>
              </a:rPr>
              <a:t> </a:t>
            </a:r>
            <a:r>
              <a:rPr lang="en-US" sz="1400" i="1" dirty="0">
                <a:solidFill>
                  <a:schemeClr val="accent6">
                    <a:lumMod val="50000"/>
                  </a:schemeClr>
                </a:solidFill>
              </a:rPr>
              <a:t>http://www.strokecenter.org/patients/stats.htm.</a:t>
            </a:r>
            <a:endParaRPr lang="el-GR" sz="1400" i="1" dirty="0">
              <a:solidFill>
                <a:schemeClr val="accent6">
                  <a:lumMod val="50000"/>
                </a:schemeClr>
              </a:solidFill>
            </a:endParaRPr>
          </a:p>
          <a:p>
            <a:pPr algn="r">
              <a:buFont typeface="Arial" pitchFamily="34" charset="0"/>
              <a:buChar char="•"/>
            </a:pPr>
            <a:r>
              <a:rPr lang="en-US" sz="1400" i="1" dirty="0" err="1">
                <a:solidFill>
                  <a:schemeClr val="accent6">
                    <a:lumMod val="50000"/>
                  </a:schemeClr>
                </a:solidFill>
              </a:rPr>
              <a:t>Towfighi</a:t>
            </a:r>
            <a:r>
              <a:rPr lang="en-US" sz="1400" i="1" dirty="0">
                <a:solidFill>
                  <a:schemeClr val="accent6">
                    <a:lumMod val="50000"/>
                  </a:schemeClr>
                </a:solidFill>
              </a:rPr>
              <a:t> A, Saver JL. Stroke. Aug 2011;42(8):2351-5</a:t>
            </a:r>
            <a:endParaRPr lang="el-GR" sz="1400" i="1" dirty="0">
              <a:solidFill>
                <a:schemeClr val="accent6">
                  <a:lumMod val="50000"/>
                </a:schemeClr>
              </a:solidFill>
            </a:endParaRPr>
          </a:p>
          <a:p>
            <a:pPr algn="r">
              <a:buFont typeface="Arial" pitchFamily="34" charset="0"/>
              <a:buChar char="•"/>
            </a:pPr>
            <a:r>
              <a:rPr lang="fr-FR" sz="1400" i="1" dirty="0">
                <a:solidFill>
                  <a:schemeClr val="accent6">
                    <a:lumMod val="50000"/>
                  </a:schemeClr>
                </a:solidFill>
              </a:rPr>
              <a:t>Roger VL, et al. Circulation. Jan 3 2012;125(1):e2-e220</a:t>
            </a:r>
            <a:endParaRPr lang="el-GR" sz="1400" i="1" dirty="0">
              <a:solidFill>
                <a:schemeClr val="accent6">
                  <a:lumMod val="50000"/>
                </a:schemeClr>
              </a:solidFill>
            </a:endParaRPr>
          </a:p>
          <a:p>
            <a:pPr algn="r">
              <a:buFont typeface="Arial" pitchFamily="34" charset="0"/>
              <a:buChar char="•"/>
            </a:pPr>
            <a:r>
              <a:rPr lang="en-US" sz="1400" i="1" dirty="0">
                <a:solidFill>
                  <a:schemeClr val="accent6">
                    <a:lumMod val="50000"/>
                  </a:schemeClr>
                </a:solidFill>
              </a:rPr>
              <a:t>MacKay J, </a:t>
            </a:r>
            <a:r>
              <a:rPr lang="en-US" sz="1400" i="1" dirty="0" err="1">
                <a:solidFill>
                  <a:schemeClr val="accent6">
                    <a:lumMod val="50000"/>
                  </a:schemeClr>
                </a:solidFill>
              </a:rPr>
              <a:t>Mensah</a:t>
            </a:r>
            <a:r>
              <a:rPr lang="en-US" sz="1400" i="1" dirty="0">
                <a:solidFill>
                  <a:schemeClr val="accent6">
                    <a:lumMod val="50000"/>
                  </a:schemeClr>
                </a:solidFill>
              </a:rPr>
              <a:t> GA. World Health Organization. Global Burden of Stroke. The Atlas of Heart Disease and Stroke. Available at http://www.who.int/cardiovascular_diseases/en/cvd_atlas_15_burden_stroke.pdf.</a:t>
            </a:r>
          </a:p>
          <a:p>
            <a:endParaRPr lang="el-GR" sz="1400" i="1" dirty="0"/>
          </a:p>
        </p:txBody>
      </p:sp>
      <p:pic>
        <p:nvPicPr>
          <p:cNvPr id="5" name="Picture 2" descr="http://www.strikeoutstroke.com/wp-content/uploads/2014/08/StrokeAwarenessGraphic.jpg"/>
          <p:cNvPicPr>
            <a:picLocks noChangeAspect="1" noChangeArrowheads="1"/>
          </p:cNvPicPr>
          <p:nvPr/>
        </p:nvPicPr>
        <p:blipFill>
          <a:blip r:embed="rId2" cstate="print"/>
          <a:srcRect r="35692" b="-1149"/>
          <a:stretch>
            <a:fillRect/>
          </a:stretch>
        </p:blipFill>
        <p:spPr bwMode="auto">
          <a:xfrm>
            <a:off x="6096000" y="826168"/>
            <a:ext cx="4362450" cy="2755232"/>
          </a:xfrm>
          <a:prstGeom prst="rect">
            <a:avLst/>
          </a:prstGeom>
          <a:noFill/>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 Θέση περιεχομένου"/>
          <p:cNvSpPr>
            <a:spLocks noGrp="1"/>
          </p:cNvSpPr>
          <p:nvPr>
            <p:ph idx="1"/>
          </p:nvPr>
        </p:nvSpPr>
        <p:spPr>
          <a:xfrm>
            <a:off x="1866900" y="-152400"/>
            <a:ext cx="4038600" cy="1143000"/>
          </a:xfrm>
        </p:spPr>
        <p:txBody>
          <a:bodyPr>
            <a:noAutofit/>
          </a:bodyPr>
          <a:lstStyle/>
          <a:p>
            <a:pPr algn="ctr">
              <a:lnSpc>
                <a:spcPct val="200000"/>
              </a:lnSpc>
              <a:buNone/>
            </a:pPr>
            <a:r>
              <a:rPr lang="el-GR" sz="3600" b="1" dirty="0">
                <a:solidFill>
                  <a:srgbClr val="C00000"/>
                </a:solidFill>
              </a:rPr>
              <a:t>Αιμορραγικά</a:t>
            </a:r>
            <a:r>
              <a:rPr lang="en-US" sz="3600" b="1" dirty="0">
                <a:solidFill>
                  <a:srgbClr val="C00000"/>
                </a:solidFill>
              </a:rPr>
              <a:t> 13%</a:t>
            </a:r>
          </a:p>
        </p:txBody>
      </p:sp>
      <p:sp>
        <p:nvSpPr>
          <p:cNvPr id="5" name="4 - Ορθογώνιο"/>
          <p:cNvSpPr/>
          <p:nvPr/>
        </p:nvSpPr>
        <p:spPr>
          <a:xfrm>
            <a:off x="6639560" y="-264160"/>
            <a:ext cx="4114800" cy="1151084"/>
          </a:xfrm>
          <a:prstGeom prst="rect">
            <a:avLst/>
          </a:prstGeom>
        </p:spPr>
        <p:txBody>
          <a:bodyPr wrap="square">
            <a:spAutoFit/>
          </a:bodyPr>
          <a:lstStyle/>
          <a:p>
            <a:pPr algn="ctr">
              <a:lnSpc>
                <a:spcPct val="200000"/>
              </a:lnSpc>
              <a:buNone/>
            </a:pPr>
            <a:r>
              <a:rPr lang="el-GR" sz="4000" b="1" dirty="0">
                <a:solidFill>
                  <a:srgbClr val="C00000"/>
                </a:solidFill>
              </a:rPr>
              <a:t>Ισχαιμικά</a:t>
            </a:r>
            <a:r>
              <a:rPr lang="en-US" sz="4000" b="1" dirty="0">
                <a:solidFill>
                  <a:srgbClr val="C00000"/>
                </a:solidFill>
              </a:rPr>
              <a:t> 87%</a:t>
            </a:r>
          </a:p>
        </p:txBody>
      </p:sp>
      <p:pic>
        <p:nvPicPr>
          <p:cNvPr id="6" name="Picture 2" descr="http://heart.arizona.edu/sites/heart.arizona.edu/files/spotlight/stroke_hem_iso.jpg"/>
          <p:cNvPicPr>
            <a:picLocks noChangeAspect="1" noChangeArrowheads="1"/>
          </p:cNvPicPr>
          <p:nvPr/>
        </p:nvPicPr>
        <p:blipFill>
          <a:blip r:embed="rId2" cstate="print"/>
          <a:srcRect/>
          <a:stretch>
            <a:fillRect/>
          </a:stretch>
        </p:blipFill>
        <p:spPr bwMode="auto">
          <a:xfrm>
            <a:off x="3886200" y="3733800"/>
            <a:ext cx="6022553" cy="3124200"/>
          </a:xfrm>
          <a:prstGeom prst="rect">
            <a:avLst/>
          </a:prstGeom>
          <a:noFill/>
        </p:spPr>
      </p:pic>
      <p:pic>
        <p:nvPicPr>
          <p:cNvPr id="7" name="Picture 9"/>
          <p:cNvPicPr/>
          <p:nvPr/>
        </p:nvPicPr>
        <p:blipFill rotWithShape="1">
          <a:blip r:embed="rId3" cstate="print"/>
          <a:srcRect t="28646" r="33681" b="29254"/>
          <a:stretch/>
        </p:blipFill>
        <p:spPr bwMode="auto">
          <a:xfrm>
            <a:off x="6096000" y="1143000"/>
            <a:ext cx="4572000" cy="2438400"/>
          </a:xfrm>
          <a:prstGeom prst="rect">
            <a:avLst/>
          </a:prstGeom>
          <a:ln>
            <a:noFill/>
          </a:ln>
          <a:extLst>
            <a:ext uri="{53640926-AAD7-44D8-BBD7-CCE9431645EC}">
              <a14:shadowObscured xmlns:a14="http://schemas.microsoft.com/office/drawing/2010/main"/>
            </a:ext>
          </a:extLst>
        </p:spPr>
      </p:pic>
      <p:grpSp>
        <p:nvGrpSpPr>
          <p:cNvPr id="9" name="8 - Ομάδα"/>
          <p:cNvGrpSpPr/>
          <p:nvPr/>
        </p:nvGrpSpPr>
        <p:grpSpPr>
          <a:xfrm>
            <a:off x="1524000" y="1143000"/>
            <a:ext cx="4419600" cy="2362200"/>
            <a:chOff x="0" y="762000"/>
            <a:chExt cx="4419600" cy="2362200"/>
          </a:xfrm>
        </p:grpSpPr>
        <p:pic>
          <p:nvPicPr>
            <p:cNvPr id="4" name="Picture 6"/>
            <p:cNvPicPr/>
            <p:nvPr/>
          </p:nvPicPr>
          <p:blipFill rotWithShape="1">
            <a:blip r:embed="rId4" cstate="print"/>
            <a:srcRect l="31944" t="25391" r="33160" b="26649"/>
            <a:stretch/>
          </p:blipFill>
          <p:spPr bwMode="auto">
            <a:xfrm>
              <a:off x="0" y="762000"/>
              <a:ext cx="2057400" cy="2362200"/>
            </a:xfrm>
            <a:prstGeom prst="rect">
              <a:avLst/>
            </a:prstGeom>
            <a:ln>
              <a:noFill/>
            </a:ln>
            <a:extLst>
              <a:ext uri="{53640926-AAD7-44D8-BBD7-CCE9431645EC}">
                <a14:shadowObscured xmlns:a14="http://schemas.microsoft.com/office/drawing/2010/main"/>
              </a:ext>
            </a:extLst>
          </p:spPr>
        </p:pic>
        <p:pic>
          <p:nvPicPr>
            <p:cNvPr id="8" name="Picture 7"/>
            <p:cNvPicPr/>
            <p:nvPr/>
          </p:nvPicPr>
          <p:blipFill>
            <a:blip r:embed="rId5" cstate="print"/>
            <a:srcRect l="27284" t="25154" r="24444" b="10957"/>
            <a:stretch>
              <a:fillRect/>
            </a:stretch>
          </p:blipFill>
          <p:spPr>
            <a:xfrm>
              <a:off x="2057400" y="762000"/>
              <a:ext cx="2362200" cy="2362200"/>
            </a:xfrm>
            <a:prstGeom prst="rect">
              <a:avLst/>
            </a:prstGeom>
          </p:spPr>
        </p:pic>
      </p:grpSp>
      <p:pic>
        <p:nvPicPr>
          <p:cNvPr id="10" name="Picture 8"/>
          <p:cNvPicPr/>
          <p:nvPr/>
        </p:nvPicPr>
        <p:blipFill>
          <a:blip r:embed="rId6" cstate="print"/>
          <a:srcRect l="24500" t="21667" r="35833" b="11042"/>
          <a:stretch>
            <a:fillRect/>
          </a:stretch>
        </p:blipFill>
        <p:spPr>
          <a:xfrm>
            <a:off x="1524000" y="3505200"/>
            <a:ext cx="1981200" cy="2362200"/>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D76B6233-E72A-518B-CE88-8C94BC1F411B}"/>
              </a:ext>
            </a:extLst>
          </p:cNvPr>
          <p:cNvSpPr>
            <a:spLocks noGrp="1"/>
          </p:cNvSpPr>
          <p:nvPr>
            <p:ph type="title"/>
          </p:nvPr>
        </p:nvSpPr>
        <p:spPr>
          <a:xfrm>
            <a:off x="1740309" y="-58056"/>
            <a:ext cx="7521678" cy="1325563"/>
          </a:xfrm>
        </p:spPr>
        <p:txBody>
          <a:bodyPr>
            <a:normAutofit/>
          </a:bodyPr>
          <a:lstStyle/>
          <a:p>
            <a:r>
              <a:rPr lang="el-GR" sz="3600" b="1" dirty="0">
                <a:solidFill>
                  <a:srgbClr val="00B050"/>
                </a:solidFill>
                <a:effectLst>
                  <a:outerShdw blurRad="38100" dist="38100" dir="2700000" algn="tl">
                    <a:srgbClr val="000000">
                      <a:alpha val="43137"/>
                    </a:srgbClr>
                  </a:outerShdw>
                </a:effectLst>
              </a:rPr>
              <a:t>Λειτουργική έκβαση μετά από ΑΕΕ</a:t>
            </a:r>
          </a:p>
        </p:txBody>
      </p:sp>
      <p:sp>
        <p:nvSpPr>
          <p:cNvPr id="5" name="TextBox 4">
            <a:extLst>
              <a:ext uri="{FF2B5EF4-FFF2-40B4-BE49-F238E27FC236}">
                <a16:creationId xmlns:a16="http://schemas.microsoft.com/office/drawing/2014/main" id="{13427A5D-DD3F-890B-CF7E-50A580E51411}"/>
              </a:ext>
            </a:extLst>
          </p:cNvPr>
          <p:cNvSpPr txBox="1"/>
          <p:nvPr/>
        </p:nvSpPr>
        <p:spPr>
          <a:xfrm>
            <a:off x="4879258" y="6409960"/>
            <a:ext cx="7411065" cy="338554"/>
          </a:xfrm>
          <a:prstGeom prst="rect">
            <a:avLst/>
          </a:prstGeom>
          <a:noFill/>
        </p:spPr>
        <p:txBody>
          <a:bodyPr wrap="square">
            <a:spAutoFit/>
          </a:bodyPr>
          <a:lstStyle/>
          <a:p>
            <a:r>
              <a:rPr lang="en-US" sz="1600" b="1" i="1" dirty="0">
                <a:solidFill>
                  <a:srgbClr val="7030A0"/>
                </a:solidFill>
              </a:rPr>
              <a:t>Rauch J, et al. J Neurol </a:t>
            </a:r>
            <a:r>
              <a:rPr lang="en-US" sz="1600" b="1" i="1" dirty="0" err="1">
                <a:solidFill>
                  <a:srgbClr val="7030A0"/>
                </a:solidFill>
              </a:rPr>
              <a:t>Neurosurg</a:t>
            </a:r>
            <a:r>
              <a:rPr lang="en-US" sz="1600" b="1" i="1" dirty="0">
                <a:solidFill>
                  <a:srgbClr val="7030A0"/>
                </a:solidFill>
              </a:rPr>
              <a:t> Psychiatry. 2026 Oct 13:jnnp-2026-339655.</a:t>
            </a:r>
            <a:endParaRPr lang="el-GR" sz="1600" b="1" i="1" dirty="0">
              <a:solidFill>
                <a:srgbClr val="7030A0"/>
              </a:solidFill>
            </a:endParaRPr>
          </a:p>
        </p:txBody>
      </p:sp>
      <p:pic>
        <p:nvPicPr>
          <p:cNvPr id="7" name="Εικόνα 6">
            <a:extLst>
              <a:ext uri="{FF2B5EF4-FFF2-40B4-BE49-F238E27FC236}">
                <a16:creationId xmlns:a16="http://schemas.microsoft.com/office/drawing/2014/main" id="{5E18FEB5-7DDA-D369-7A05-814E4C84AAE4}"/>
              </a:ext>
            </a:extLst>
          </p:cNvPr>
          <p:cNvPicPr>
            <a:picLocks noChangeAspect="1"/>
          </p:cNvPicPr>
          <p:nvPr/>
        </p:nvPicPr>
        <p:blipFill>
          <a:blip r:embed="rId2"/>
          <a:srcRect l="43629" t="29534" r="14516" b="61864"/>
          <a:stretch>
            <a:fillRect/>
          </a:stretch>
        </p:blipFill>
        <p:spPr>
          <a:xfrm>
            <a:off x="127819" y="1140080"/>
            <a:ext cx="5102942" cy="589937"/>
          </a:xfrm>
          <a:prstGeom prst="rect">
            <a:avLst/>
          </a:prstGeom>
        </p:spPr>
      </p:pic>
      <p:pic>
        <p:nvPicPr>
          <p:cNvPr id="9" name="Εικόνα 8">
            <a:extLst>
              <a:ext uri="{FF2B5EF4-FFF2-40B4-BE49-F238E27FC236}">
                <a16:creationId xmlns:a16="http://schemas.microsoft.com/office/drawing/2014/main" id="{5EAFB4FF-A35D-473D-FC9D-DC2E48E382B7}"/>
              </a:ext>
            </a:extLst>
          </p:cNvPr>
          <p:cNvPicPr>
            <a:picLocks noChangeAspect="1"/>
          </p:cNvPicPr>
          <p:nvPr/>
        </p:nvPicPr>
        <p:blipFill>
          <a:blip r:embed="rId3"/>
          <a:srcRect l="52259" t="23512" r="13951" b="38208"/>
          <a:stretch>
            <a:fillRect/>
          </a:stretch>
        </p:blipFill>
        <p:spPr>
          <a:xfrm>
            <a:off x="6557576" y="1435047"/>
            <a:ext cx="4926501" cy="3139321"/>
          </a:xfrm>
          <a:prstGeom prst="rect">
            <a:avLst/>
          </a:prstGeom>
        </p:spPr>
      </p:pic>
      <p:sp>
        <p:nvSpPr>
          <p:cNvPr id="11" name="TextBox 10">
            <a:extLst>
              <a:ext uri="{FF2B5EF4-FFF2-40B4-BE49-F238E27FC236}">
                <a16:creationId xmlns:a16="http://schemas.microsoft.com/office/drawing/2014/main" id="{61871288-B437-2A8F-7BD6-72FF4D446C95}"/>
              </a:ext>
            </a:extLst>
          </p:cNvPr>
          <p:cNvSpPr txBox="1"/>
          <p:nvPr/>
        </p:nvSpPr>
        <p:spPr>
          <a:xfrm>
            <a:off x="162924" y="2578599"/>
            <a:ext cx="6145160" cy="3139321"/>
          </a:xfrm>
          <a:prstGeom prst="rect">
            <a:avLst/>
          </a:prstGeom>
          <a:noFill/>
        </p:spPr>
        <p:txBody>
          <a:bodyPr wrap="square">
            <a:spAutoFit/>
          </a:bodyPr>
          <a:lstStyle/>
          <a:p>
            <a:pPr marL="285750" indent="-285750">
              <a:buFont typeface="Arial" panose="020B0604020202020204" pitchFamily="34" charset="0"/>
              <a:buChar char="•"/>
            </a:pPr>
            <a:r>
              <a:rPr lang="el-GR" b="1" dirty="0">
                <a:solidFill>
                  <a:srgbClr val="002060"/>
                </a:solidFill>
              </a:rPr>
              <a:t>65,2%</a:t>
            </a:r>
            <a:r>
              <a:rPr lang="en-US" dirty="0">
                <a:solidFill>
                  <a:srgbClr val="002060"/>
                </a:solidFill>
              </a:rPr>
              <a:t> </a:t>
            </a:r>
            <a:r>
              <a:rPr lang="el-GR" dirty="0">
                <a:solidFill>
                  <a:srgbClr val="002060"/>
                </a:solidFill>
              </a:rPr>
              <a:t>των ασθενών με οξύ ισχαιμικό αγγειακό εγκεφαλικό επεισόδιο</a:t>
            </a:r>
            <a:r>
              <a:rPr lang="en-US" dirty="0">
                <a:solidFill>
                  <a:srgbClr val="002060"/>
                </a:solidFill>
              </a:rPr>
              <a:t> </a:t>
            </a:r>
            <a:r>
              <a:rPr lang="el-GR" dirty="0">
                <a:solidFill>
                  <a:srgbClr val="002060"/>
                </a:solidFill>
              </a:rPr>
              <a:t>είχαν ευνοϊκή λειτουργική έκβαση. </a:t>
            </a:r>
          </a:p>
          <a:p>
            <a:pPr marL="285750" indent="-285750">
              <a:buFont typeface="Arial" panose="020B0604020202020204" pitchFamily="34" charset="0"/>
              <a:buChar char="•"/>
            </a:pPr>
            <a:r>
              <a:rPr lang="el-GR" b="1" dirty="0">
                <a:solidFill>
                  <a:srgbClr val="002060"/>
                </a:solidFill>
              </a:rPr>
              <a:t>36.4%</a:t>
            </a:r>
            <a:r>
              <a:rPr lang="el-GR" dirty="0">
                <a:solidFill>
                  <a:srgbClr val="002060"/>
                </a:solidFill>
              </a:rPr>
              <a:t> των ασθενών με </a:t>
            </a:r>
            <a:r>
              <a:rPr lang="el-GR" dirty="0" err="1">
                <a:solidFill>
                  <a:srgbClr val="002060"/>
                </a:solidFill>
              </a:rPr>
              <a:t>ενδοεγκεφαλική</a:t>
            </a:r>
            <a:r>
              <a:rPr lang="el-GR" dirty="0">
                <a:solidFill>
                  <a:srgbClr val="002060"/>
                </a:solidFill>
              </a:rPr>
              <a:t> αιμορραγία είχαν ευνοϊκή λειτουργική έκβαση. </a:t>
            </a:r>
          </a:p>
          <a:p>
            <a:pPr marL="285750" indent="-285750">
              <a:buFont typeface="Arial" panose="020B0604020202020204" pitchFamily="34" charset="0"/>
              <a:buChar char="•"/>
            </a:pPr>
            <a:r>
              <a:rPr lang="el-GR" dirty="0">
                <a:solidFill>
                  <a:srgbClr val="002060"/>
                </a:solidFill>
              </a:rPr>
              <a:t>Η </a:t>
            </a:r>
            <a:r>
              <a:rPr lang="el-GR" dirty="0" err="1">
                <a:solidFill>
                  <a:srgbClr val="002060"/>
                </a:solidFill>
              </a:rPr>
              <a:t>ενδοεγκεφαλική</a:t>
            </a:r>
            <a:r>
              <a:rPr lang="el-GR" dirty="0">
                <a:solidFill>
                  <a:srgbClr val="002060"/>
                </a:solidFill>
              </a:rPr>
              <a:t> αιμορραγία συσχετίστηκε ανεξάρτητα με δυσμενή έκβαση ( [</a:t>
            </a:r>
            <a:r>
              <a:rPr lang="el-GR" dirty="0" err="1">
                <a:solidFill>
                  <a:srgbClr val="002060"/>
                </a:solidFill>
              </a:rPr>
              <a:t>aOR</a:t>
            </a:r>
            <a:r>
              <a:rPr lang="el-GR" dirty="0">
                <a:solidFill>
                  <a:srgbClr val="002060"/>
                </a:solidFill>
              </a:rPr>
              <a:t>] : 0,42, 95% </a:t>
            </a:r>
            <a:r>
              <a:rPr lang="en-US" dirty="0">
                <a:solidFill>
                  <a:srgbClr val="002060"/>
                </a:solidFill>
              </a:rPr>
              <a:t>CI</a:t>
            </a:r>
            <a:r>
              <a:rPr lang="el-GR" dirty="0">
                <a:solidFill>
                  <a:srgbClr val="002060"/>
                </a:solidFill>
              </a:rPr>
              <a:t>: 0,39–0,45,</a:t>
            </a:r>
            <a:r>
              <a:rPr lang="en-US" dirty="0">
                <a:solidFill>
                  <a:srgbClr val="002060"/>
                </a:solidFill>
              </a:rPr>
              <a:t> p&lt;0.001</a:t>
            </a:r>
            <a:r>
              <a:rPr lang="el-GR" dirty="0">
                <a:solidFill>
                  <a:srgbClr val="002060"/>
                </a:solidFill>
              </a:rPr>
              <a:t>)</a:t>
            </a:r>
            <a:endParaRPr lang="en-US" dirty="0">
              <a:solidFill>
                <a:srgbClr val="002060"/>
              </a:solidFill>
            </a:endParaRPr>
          </a:p>
          <a:p>
            <a:pPr marL="285750" indent="-285750">
              <a:buFont typeface="Arial" panose="020B0604020202020204" pitchFamily="34" charset="0"/>
              <a:buChar char="•"/>
            </a:pPr>
            <a:r>
              <a:rPr lang="el-GR" dirty="0">
                <a:solidFill>
                  <a:srgbClr val="002060"/>
                </a:solidFill>
              </a:rPr>
              <a:t>Η δυσμενέστερη έκβαση των ασθενών με αιμορραγικό ΑΕΕ οφείλεται μερικώς στο σοβαρότερο αρχικά νευρολογικό έλλειμμα αλλά και στην διαθεσιμότητα των οξέων θεραπειών </a:t>
            </a:r>
            <a:r>
              <a:rPr lang="el-GR" dirty="0" err="1">
                <a:solidFill>
                  <a:srgbClr val="002060"/>
                </a:solidFill>
              </a:rPr>
              <a:t>επαναιμάτωσης</a:t>
            </a:r>
            <a:r>
              <a:rPr lang="el-GR" dirty="0">
                <a:solidFill>
                  <a:srgbClr val="002060"/>
                </a:solidFill>
              </a:rPr>
              <a:t> για τα ισχαιμικά ΑΕΕ</a:t>
            </a:r>
          </a:p>
        </p:txBody>
      </p:sp>
    </p:spTree>
    <p:extLst>
      <p:ext uri="{BB962C8B-B14F-4D97-AF65-F5344CB8AC3E}">
        <p14:creationId xmlns:p14="http://schemas.microsoft.com/office/powerpoint/2010/main" val="17518351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BC05EBDA-2D56-F530-E02F-32D60364E918}"/>
              </a:ext>
            </a:extLst>
          </p:cNvPr>
          <p:cNvSpPr>
            <a:spLocks noGrp="1"/>
          </p:cNvSpPr>
          <p:nvPr>
            <p:ph type="title"/>
          </p:nvPr>
        </p:nvSpPr>
        <p:spPr>
          <a:xfrm>
            <a:off x="929640" y="-373815"/>
            <a:ext cx="10515600" cy="1325563"/>
          </a:xfrm>
        </p:spPr>
        <p:txBody>
          <a:bodyPr>
            <a:normAutofit/>
          </a:bodyPr>
          <a:lstStyle/>
          <a:p>
            <a:r>
              <a:rPr lang="el-GR" sz="3200" b="1" dirty="0">
                <a:solidFill>
                  <a:srgbClr val="C00000"/>
                </a:solidFill>
                <a:effectLst>
                  <a:outerShdw blurRad="38100" dist="38100" dir="2700000" algn="tl">
                    <a:srgbClr val="000000">
                      <a:alpha val="43137"/>
                    </a:srgbClr>
                  </a:outerShdw>
                </a:effectLst>
              </a:rPr>
              <a:t>ΟΡΙΣΜΟΙ: ισχαιμικό αγγειακό εγκεφαλικό επεισόδιο </a:t>
            </a:r>
          </a:p>
        </p:txBody>
      </p:sp>
      <p:sp>
        <p:nvSpPr>
          <p:cNvPr id="3" name="Θέση περιεχομένου 2">
            <a:extLst>
              <a:ext uri="{FF2B5EF4-FFF2-40B4-BE49-F238E27FC236}">
                <a16:creationId xmlns:a16="http://schemas.microsoft.com/office/drawing/2014/main" id="{AA512C98-5E7F-5C8D-4532-3D9B5BB47829}"/>
              </a:ext>
            </a:extLst>
          </p:cNvPr>
          <p:cNvSpPr>
            <a:spLocks noGrp="1"/>
          </p:cNvSpPr>
          <p:nvPr>
            <p:ph idx="1"/>
          </p:nvPr>
        </p:nvSpPr>
        <p:spPr>
          <a:xfrm>
            <a:off x="523240" y="481648"/>
            <a:ext cx="11192510" cy="4351338"/>
          </a:xfrm>
        </p:spPr>
        <p:txBody>
          <a:bodyPr>
            <a:noAutofit/>
          </a:bodyPr>
          <a:lstStyle/>
          <a:p>
            <a:pPr>
              <a:lnSpc>
                <a:spcPct val="170000"/>
              </a:lnSpc>
            </a:pPr>
            <a:r>
              <a:rPr lang="el-GR" sz="1400" dirty="0"/>
              <a:t>Το ισχαιμικό αγγειακό εγκεφαλικό επεισόδιο ορίζεται ως μια </a:t>
            </a:r>
            <a:r>
              <a:rPr lang="el-GR" sz="1400" dirty="0">
                <a:solidFill>
                  <a:srgbClr val="FF0000"/>
                </a:solidFill>
              </a:rPr>
              <a:t>αιφνίδια νευρολογική εκδήλωση </a:t>
            </a:r>
            <a:r>
              <a:rPr lang="el-GR" sz="1400" dirty="0"/>
              <a:t>που προκαλείται από διαταραχή της αιμάτωσης του εγκεφάλου. Ωστόσο συχνά </a:t>
            </a:r>
            <a:r>
              <a:rPr lang="el-GR" sz="1400" dirty="0">
                <a:solidFill>
                  <a:srgbClr val="FF0000"/>
                </a:solidFill>
              </a:rPr>
              <a:t>η επιδείνωση μπορεί να είναι και προοδευτική </a:t>
            </a:r>
            <a:r>
              <a:rPr lang="el-GR" sz="1400" dirty="0"/>
              <a:t>λόγω κατάρρευσης της παράπλευρης κυκλοφορίας (πχ απόφραξη </a:t>
            </a:r>
            <a:r>
              <a:rPr lang="el-GR" sz="1400" dirty="0" err="1"/>
              <a:t>εξωκρανιακού</a:t>
            </a:r>
            <a:r>
              <a:rPr lang="el-GR" sz="1400" dirty="0"/>
              <a:t> αγγείου του τραχήλου, μη </a:t>
            </a:r>
            <a:r>
              <a:rPr lang="el-GR" sz="1400" dirty="0" err="1"/>
              <a:t>εμβολικού</a:t>
            </a:r>
            <a:r>
              <a:rPr lang="el-GR" sz="1400" dirty="0"/>
              <a:t> μηχανισμού απόφραξη  μεγάλου μεγέθους </a:t>
            </a:r>
            <a:r>
              <a:rPr lang="el-GR" sz="1400" dirty="0" err="1"/>
              <a:t>ενδοκράνιου</a:t>
            </a:r>
            <a:r>
              <a:rPr lang="el-GR" sz="1400" dirty="0"/>
              <a:t> αγγείου, </a:t>
            </a:r>
            <a:r>
              <a:rPr lang="el-GR" sz="1400" dirty="0" err="1"/>
              <a:t>κενοχωριώδη</a:t>
            </a:r>
            <a:r>
              <a:rPr lang="el-GR" sz="1400" dirty="0"/>
              <a:t> </a:t>
            </a:r>
            <a:r>
              <a:rPr lang="el-GR" sz="1400" dirty="0" err="1"/>
              <a:t>έμφρακτα</a:t>
            </a:r>
            <a:r>
              <a:rPr lang="el-GR" sz="1400" dirty="0"/>
              <a:t>) ή/και μείωσης της πίεσης αιμάτωσης (</a:t>
            </a:r>
            <a:r>
              <a:rPr lang="en-US" sz="1400" dirty="0"/>
              <a:t>perfusion pressure) </a:t>
            </a:r>
            <a:r>
              <a:rPr lang="el-GR" sz="1400" dirty="0"/>
              <a:t>πχ λόγω μείωσης της μέσης της αρτηριακής πίεσης. </a:t>
            </a:r>
            <a:r>
              <a:rPr lang="el-GR" sz="1400" dirty="0" err="1"/>
              <a:t>Παθοφυσιολογικά</a:t>
            </a:r>
            <a:r>
              <a:rPr lang="el-GR" sz="1400" dirty="0"/>
              <a:t> διακρίνονται σε:</a:t>
            </a:r>
          </a:p>
          <a:p>
            <a:pPr>
              <a:lnSpc>
                <a:spcPct val="170000"/>
              </a:lnSpc>
            </a:pPr>
            <a:r>
              <a:rPr lang="el-GR" sz="1400" b="1" dirty="0" err="1"/>
              <a:t>Θρομβωτικά</a:t>
            </a:r>
            <a:r>
              <a:rPr lang="el-GR" sz="1400" dirty="0"/>
              <a:t>: αποφρακτική διεργασία παρεμποδίζει τη ροή αίματος σε περιοχές του εγκεφάλου. Ο συχνότερος υποκείμενος μηχανισμός είναι η αθηροσκλήρωση των  αγγείων. Άλλες αιτίες περιλαμβάνουν τις </a:t>
            </a:r>
            <a:r>
              <a:rPr lang="el-GR" sz="1400" dirty="0" err="1"/>
              <a:t>αγγειΐτιδες</a:t>
            </a:r>
            <a:r>
              <a:rPr lang="el-GR" sz="1400" dirty="0"/>
              <a:t> και το διαχωρισμό των αρτηριών.</a:t>
            </a:r>
          </a:p>
          <a:p>
            <a:pPr>
              <a:lnSpc>
                <a:spcPct val="170000"/>
              </a:lnSpc>
            </a:pPr>
            <a:r>
              <a:rPr lang="el-GR" sz="1400" b="1" dirty="0" err="1"/>
              <a:t>Εμβολικά</a:t>
            </a:r>
            <a:r>
              <a:rPr lang="el-GR" sz="1400" dirty="0"/>
              <a:t>: θρόμβος σχηματίζεται σε άλλο σημείο του σώματος και μεταφέρεται στον εγκέφαλο. Οι συχνότερες πηγές είναι οι καρδιακές κοιλότητες ή οι βαλβίδες—πχ σχηματισμός θρόμβου στους κόλπους κατά τη διάρκεια κολπικής μαρμαρυγής - και η </a:t>
            </a:r>
            <a:r>
              <a:rPr lang="el-GR" sz="1400" dirty="0" err="1"/>
              <a:t>αρτηριο</a:t>
            </a:r>
            <a:r>
              <a:rPr lang="el-GR" sz="1400" dirty="0"/>
              <a:t>-αρτηριακή εμβολή –πχ στένωση έσω καρωτίδας, αορτική πλάκα. Λιγότερο συχνές πηγές περιλαμβάνουν φλεβικά (πχ ανοικτό ωοειδές τρήμα), σηπτικά, αερώδη ή λιπώδη έμβολα. Τυπικά : </a:t>
            </a:r>
            <a:r>
              <a:rPr lang="el-GR" sz="1400" dirty="0">
                <a:solidFill>
                  <a:srgbClr val="FF0000"/>
                </a:solidFill>
              </a:rPr>
              <a:t>αιφνίδια και μέγιστη συμπτωματολογία εισβολή από την αρχή</a:t>
            </a:r>
          </a:p>
          <a:p>
            <a:pPr>
              <a:lnSpc>
                <a:spcPct val="170000"/>
              </a:lnSpc>
            </a:pPr>
            <a:r>
              <a:rPr lang="el-GR" sz="1400" b="1" dirty="0" err="1"/>
              <a:t>Κενοχωριώδη</a:t>
            </a:r>
            <a:r>
              <a:rPr lang="el-GR" sz="1400" dirty="0"/>
              <a:t>: εμφανίζονται συνήθως στις εν τω </a:t>
            </a:r>
            <a:r>
              <a:rPr lang="el-GR" sz="1400" dirty="0" err="1"/>
              <a:t>βάθει</a:t>
            </a:r>
            <a:r>
              <a:rPr lang="el-GR" sz="1400" dirty="0"/>
              <a:t> </a:t>
            </a:r>
            <a:r>
              <a:rPr lang="el-GR" sz="1400" dirty="0" err="1"/>
              <a:t>υποφλοιώδεις</a:t>
            </a:r>
            <a:r>
              <a:rPr lang="el-GR" sz="1400" dirty="0"/>
              <a:t> περιοχές του εγκεφάλου που </a:t>
            </a:r>
            <a:r>
              <a:rPr lang="el-GR" sz="1400" dirty="0" err="1"/>
              <a:t>αιματώνονται</a:t>
            </a:r>
            <a:r>
              <a:rPr lang="el-GR" sz="1400" dirty="0"/>
              <a:t> από μικρές </a:t>
            </a:r>
            <a:r>
              <a:rPr lang="el-GR" sz="1400" dirty="0" err="1"/>
              <a:t>διατιτραίνουσες</a:t>
            </a:r>
            <a:r>
              <a:rPr lang="el-GR" sz="1400" dirty="0"/>
              <a:t> αρτηρίες, οι </a:t>
            </a:r>
            <a:r>
              <a:rPr lang="el-GR" sz="1400" dirty="0">
                <a:solidFill>
                  <a:srgbClr val="FF0000"/>
                </a:solidFill>
              </a:rPr>
              <a:t>οποίες γενικά στερούνται παράπλευρης κυκλοφορίας</a:t>
            </a:r>
            <a:r>
              <a:rPr lang="el-GR" sz="1400" dirty="0"/>
              <a:t>. Σε αυτές περιλαμβάνονται οι </a:t>
            </a:r>
            <a:r>
              <a:rPr lang="el-GR" sz="1400" dirty="0" err="1">
                <a:solidFill>
                  <a:srgbClr val="FF0000"/>
                </a:solidFill>
              </a:rPr>
              <a:t>φακοραβδωτές</a:t>
            </a:r>
            <a:r>
              <a:rPr lang="el-GR" sz="1400" dirty="0">
                <a:solidFill>
                  <a:srgbClr val="FF0000"/>
                </a:solidFill>
              </a:rPr>
              <a:t> της μέσης εγκεφαλικής αρτηρίας, οι </a:t>
            </a:r>
            <a:r>
              <a:rPr lang="el-GR" sz="1400" dirty="0" err="1">
                <a:solidFill>
                  <a:srgbClr val="FF0000"/>
                </a:solidFill>
              </a:rPr>
              <a:t>θαλαμικές</a:t>
            </a:r>
            <a:r>
              <a:rPr lang="el-GR" sz="1400" dirty="0">
                <a:solidFill>
                  <a:srgbClr val="FF0000"/>
                </a:solidFill>
              </a:rPr>
              <a:t> </a:t>
            </a:r>
            <a:r>
              <a:rPr lang="el-GR" sz="1400" dirty="0" err="1">
                <a:solidFill>
                  <a:srgbClr val="FF0000"/>
                </a:solidFill>
              </a:rPr>
              <a:t>διατιτραίνουσες</a:t>
            </a:r>
            <a:r>
              <a:rPr lang="el-GR" sz="1400" dirty="0">
                <a:solidFill>
                  <a:srgbClr val="FF0000"/>
                </a:solidFill>
              </a:rPr>
              <a:t> από την οπίσθια κυρίως κυκλοφορία, καθώς και οι παράμεσες της βασικής αρτηρίας. </a:t>
            </a:r>
            <a:r>
              <a:rPr lang="el-GR" sz="1400" dirty="0"/>
              <a:t>Η υποκείμενη παθολογία είναι η </a:t>
            </a:r>
            <a:r>
              <a:rPr lang="el-GR" sz="1400" dirty="0" err="1"/>
              <a:t>αρτηριολιοσκλήρυνση</a:t>
            </a:r>
            <a:r>
              <a:rPr lang="el-GR" sz="1400" dirty="0"/>
              <a:t> των μικρών αγγείων, η οποία προκαλείται συχνά από υπέρταση, γήρανση και άλλους κλασικούς αγγειακούς παράγοντες κινδύνου.</a:t>
            </a:r>
          </a:p>
        </p:txBody>
      </p:sp>
      <p:sp>
        <p:nvSpPr>
          <p:cNvPr id="5" name="TextBox 4">
            <a:extLst>
              <a:ext uri="{FF2B5EF4-FFF2-40B4-BE49-F238E27FC236}">
                <a16:creationId xmlns:a16="http://schemas.microsoft.com/office/drawing/2014/main" id="{0D4CE367-741F-4033-F222-B929CE955CB0}"/>
              </a:ext>
            </a:extLst>
          </p:cNvPr>
          <p:cNvSpPr txBox="1"/>
          <p:nvPr/>
        </p:nvSpPr>
        <p:spPr>
          <a:xfrm>
            <a:off x="7792720" y="6519446"/>
            <a:ext cx="4958080" cy="338554"/>
          </a:xfrm>
          <a:prstGeom prst="rect">
            <a:avLst/>
          </a:prstGeom>
          <a:noFill/>
        </p:spPr>
        <p:txBody>
          <a:bodyPr wrap="square">
            <a:spAutoFit/>
          </a:bodyPr>
          <a:lstStyle/>
          <a:p>
            <a:r>
              <a:rPr lang="en-US" sz="1600" b="1" i="1" dirty="0">
                <a:solidFill>
                  <a:srgbClr val="7030A0"/>
                </a:solidFill>
              </a:rPr>
              <a:t>Kuriakose D, Xiao Z.</a:t>
            </a:r>
            <a:r>
              <a:rPr lang="el-GR" sz="1600" b="1" i="1" dirty="0">
                <a:solidFill>
                  <a:srgbClr val="7030A0"/>
                </a:solidFill>
              </a:rPr>
              <a:t> </a:t>
            </a:r>
            <a:r>
              <a:rPr lang="en-US" sz="1600" b="1" i="1" dirty="0">
                <a:solidFill>
                  <a:srgbClr val="7030A0"/>
                </a:solidFill>
              </a:rPr>
              <a:t>Int J Mol Sci. 2020 21:7609. </a:t>
            </a:r>
            <a:r>
              <a:rPr lang="el-GR" sz="1600" b="1" i="1" dirty="0">
                <a:solidFill>
                  <a:srgbClr val="7030A0"/>
                </a:solidFill>
              </a:rPr>
              <a:t>(</a:t>
            </a:r>
          </a:p>
        </p:txBody>
      </p:sp>
    </p:spTree>
    <p:extLst>
      <p:ext uri="{BB962C8B-B14F-4D97-AF65-F5344CB8AC3E}">
        <p14:creationId xmlns:p14="http://schemas.microsoft.com/office/powerpoint/2010/main" val="98999082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EAAB8584-427C-0767-0906-8413BE69E961}"/>
              </a:ext>
            </a:extLst>
          </p:cNvPr>
          <p:cNvSpPr>
            <a:spLocks noGrp="1"/>
          </p:cNvSpPr>
          <p:nvPr>
            <p:ph type="title"/>
          </p:nvPr>
        </p:nvSpPr>
        <p:spPr>
          <a:xfrm>
            <a:off x="379650" y="99681"/>
            <a:ext cx="10515600" cy="1325563"/>
          </a:xfrm>
        </p:spPr>
        <p:txBody>
          <a:bodyPr>
            <a:normAutofit/>
          </a:bodyPr>
          <a:lstStyle/>
          <a:p>
            <a:r>
              <a:rPr lang="el-GR" sz="3600" b="1" dirty="0">
                <a:solidFill>
                  <a:srgbClr val="C00000"/>
                </a:solidFill>
                <a:effectLst>
                  <a:outerShdw blurRad="38100" dist="38100" dir="2700000" algn="tl">
                    <a:srgbClr val="000000">
                      <a:alpha val="43137"/>
                    </a:srgbClr>
                  </a:outerShdw>
                </a:effectLst>
              </a:rPr>
              <a:t>ΠΑΘΟΦΥΣΙΟΛΟΓΙΑ</a:t>
            </a:r>
          </a:p>
        </p:txBody>
      </p:sp>
      <p:pic>
        <p:nvPicPr>
          <p:cNvPr id="4" name="Picture 3">
            <a:extLst>
              <a:ext uri="{FF2B5EF4-FFF2-40B4-BE49-F238E27FC236}">
                <a16:creationId xmlns:a16="http://schemas.microsoft.com/office/drawing/2014/main" id="{A580F968-E651-61BE-6B04-254E1C0D52FC}"/>
              </a:ext>
            </a:extLst>
          </p:cNvPr>
          <p:cNvPicPr>
            <a:picLocks noChangeAspect="1" noChangeArrowheads="1"/>
          </p:cNvPicPr>
          <p:nvPr/>
        </p:nvPicPr>
        <p:blipFill>
          <a:blip r:embed="rId2" cstate="print"/>
          <a:srcRect/>
          <a:stretch>
            <a:fillRect/>
          </a:stretch>
        </p:blipFill>
        <p:spPr bwMode="auto">
          <a:xfrm>
            <a:off x="148537" y="1103679"/>
            <a:ext cx="4594285" cy="2986424"/>
          </a:xfrm>
          <a:prstGeom prst="rect">
            <a:avLst/>
          </a:prstGeom>
          <a:noFill/>
          <a:ln w="9525">
            <a:noFill/>
            <a:round/>
            <a:headEnd/>
            <a:tailEnd/>
          </a:ln>
          <a:effectLst/>
        </p:spPr>
      </p:pic>
      <p:pic>
        <p:nvPicPr>
          <p:cNvPr id="5" name="Picture 2">
            <a:extLst>
              <a:ext uri="{FF2B5EF4-FFF2-40B4-BE49-F238E27FC236}">
                <a16:creationId xmlns:a16="http://schemas.microsoft.com/office/drawing/2014/main" id="{BE7502BB-E50C-4DC6-C53D-B1B5FDCA7BEE}"/>
              </a:ext>
            </a:extLst>
          </p:cNvPr>
          <p:cNvPicPr>
            <a:picLocks noChangeAspect="1"/>
          </p:cNvPicPr>
          <p:nvPr/>
        </p:nvPicPr>
        <p:blipFill>
          <a:blip r:embed="rId3" cstate="print"/>
          <a:stretch>
            <a:fillRect/>
          </a:stretch>
        </p:blipFill>
        <p:spPr>
          <a:xfrm>
            <a:off x="4891359" y="1103679"/>
            <a:ext cx="7300641" cy="4329077"/>
          </a:xfrm>
          <a:prstGeom prst="rect">
            <a:avLst/>
          </a:prstGeom>
        </p:spPr>
      </p:pic>
    </p:spTree>
    <p:extLst>
      <p:ext uri="{BB962C8B-B14F-4D97-AF65-F5344CB8AC3E}">
        <p14:creationId xmlns:p14="http://schemas.microsoft.com/office/powerpoint/2010/main" val="405265281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CC11A3-AA4B-9F82-121C-524D9922DB1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A7A728C-E174-0A47-DC90-3CA79BAF5B74}"/>
              </a:ext>
            </a:extLst>
          </p:cNvPr>
          <p:cNvSpPr>
            <a:spLocks noGrp="1"/>
          </p:cNvSpPr>
          <p:nvPr>
            <p:ph type="title"/>
          </p:nvPr>
        </p:nvSpPr>
        <p:spPr>
          <a:xfrm>
            <a:off x="133555" y="-167323"/>
            <a:ext cx="10515600" cy="1325563"/>
          </a:xfrm>
        </p:spPr>
        <p:txBody>
          <a:bodyPr>
            <a:normAutofit/>
          </a:bodyPr>
          <a:lstStyle/>
          <a:p>
            <a:r>
              <a:rPr lang="el-GR" sz="3600" b="1" dirty="0">
                <a:solidFill>
                  <a:srgbClr val="00B050"/>
                </a:solidFill>
                <a:effectLst>
                  <a:outerShdw blurRad="38100" dist="38100" dir="2700000" algn="tl">
                    <a:srgbClr val="000000">
                      <a:alpha val="43137"/>
                    </a:srgbClr>
                  </a:outerShdw>
                </a:effectLst>
              </a:rPr>
              <a:t>ΠΑΘΟΦΥΣΙΟΛΟΓΙΑ</a:t>
            </a:r>
          </a:p>
        </p:txBody>
      </p:sp>
      <p:sp>
        <p:nvSpPr>
          <p:cNvPr id="7" name="TextBox 6">
            <a:extLst>
              <a:ext uri="{FF2B5EF4-FFF2-40B4-BE49-F238E27FC236}">
                <a16:creationId xmlns:a16="http://schemas.microsoft.com/office/drawing/2014/main" id="{E950E79A-1334-EC56-7480-3A45C7CDBC4D}"/>
              </a:ext>
            </a:extLst>
          </p:cNvPr>
          <p:cNvSpPr txBox="1"/>
          <p:nvPr/>
        </p:nvSpPr>
        <p:spPr>
          <a:xfrm>
            <a:off x="6727820" y="6455427"/>
            <a:ext cx="6113720" cy="369332"/>
          </a:xfrm>
          <a:prstGeom prst="rect">
            <a:avLst/>
          </a:prstGeom>
          <a:noFill/>
        </p:spPr>
        <p:txBody>
          <a:bodyPr wrap="square">
            <a:spAutoFit/>
          </a:bodyPr>
          <a:lstStyle/>
          <a:p>
            <a:r>
              <a:rPr lang="en-US" b="1" i="1" dirty="0">
                <a:solidFill>
                  <a:srgbClr val="7030A0"/>
                </a:solidFill>
              </a:rPr>
              <a:t>Heiss WD, Rosner G. Ann Neurol. 1983;14:294–301. </a:t>
            </a:r>
            <a:endParaRPr lang="el-GR" b="1" i="1" dirty="0">
              <a:solidFill>
                <a:srgbClr val="7030A0"/>
              </a:solidFill>
            </a:endParaRPr>
          </a:p>
        </p:txBody>
      </p:sp>
      <p:sp>
        <p:nvSpPr>
          <p:cNvPr id="4" name="Content Placeholder 3">
            <a:extLst>
              <a:ext uri="{FF2B5EF4-FFF2-40B4-BE49-F238E27FC236}">
                <a16:creationId xmlns:a16="http://schemas.microsoft.com/office/drawing/2014/main" id="{D3F18CDF-6EB1-BC6F-9CB3-F882ADAEB3AE}"/>
              </a:ext>
            </a:extLst>
          </p:cNvPr>
          <p:cNvSpPr>
            <a:spLocks noGrp="1"/>
          </p:cNvSpPr>
          <p:nvPr>
            <p:ph idx="1"/>
          </p:nvPr>
        </p:nvSpPr>
        <p:spPr>
          <a:xfrm>
            <a:off x="5050945" y="5305216"/>
            <a:ext cx="6846890" cy="820312"/>
          </a:xfrm>
        </p:spPr>
        <p:txBody>
          <a:bodyPr>
            <a:normAutofit/>
          </a:bodyPr>
          <a:lstStyle/>
          <a:p>
            <a:pPr marL="0" indent="0">
              <a:buNone/>
            </a:pPr>
            <a:r>
              <a:rPr lang="el-GR" sz="1600" dirty="0">
                <a:solidFill>
                  <a:srgbClr val="002060"/>
                </a:solidFill>
              </a:rPr>
              <a:t>Εγκεφαλικός ιστός με μείωση της εγκεφαλικής αιματικής ροής (</a:t>
            </a:r>
            <a:r>
              <a:rPr lang="en-US" sz="1600" dirty="0">
                <a:solidFill>
                  <a:srgbClr val="002060"/>
                </a:solidFill>
              </a:rPr>
              <a:t>CBF</a:t>
            </a:r>
            <a:r>
              <a:rPr lang="el-GR" sz="1600" dirty="0">
                <a:solidFill>
                  <a:srgbClr val="002060"/>
                </a:solidFill>
              </a:rPr>
              <a:t>)</a:t>
            </a:r>
            <a:r>
              <a:rPr lang="en-US" sz="1600" dirty="0">
                <a:solidFill>
                  <a:srgbClr val="002060"/>
                </a:solidFill>
              </a:rPr>
              <a:t> </a:t>
            </a:r>
            <a:r>
              <a:rPr lang="el-GR" sz="1600" dirty="0">
                <a:solidFill>
                  <a:srgbClr val="002060"/>
                </a:solidFill>
              </a:rPr>
              <a:t>ακόμα και έως</a:t>
            </a:r>
            <a:r>
              <a:rPr lang="en-US" sz="1600" dirty="0">
                <a:solidFill>
                  <a:srgbClr val="002060"/>
                </a:solidFill>
              </a:rPr>
              <a:t> 5 </a:t>
            </a:r>
            <a:r>
              <a:rPr lang="el-GR" sz="1600" dirty="0">
                <a:solidFill>
                  <a:srgbClr val="002060"/>
                </a:solidFill>
              </a:rPr>
              <a:t>με</a:t>
            </a:r>
            <a:r>
              <a:rPr lang="en-US" sz="1600" dirty="0">
                <a:solidFill>
                  <a:srgbClr val="002060"/>
                </a:solidFill>
              </a:rPr>
              <a:t> 15 mL/100 g/min </a:t>
            </a:r>
            <a:r>
              <a:rPr lang="el-GR" sz="1600" dirty="0">
                <a:solidFill>
                  <a:srgbClr val="002060"/>
                </a:solidFill>
              </a:rPr>
              <a:t>μπορεί να αποκαταστήσει λειτουργικότητα αν η </a:t>
            </a:r>
            <a:r>
              <a:rPr lang="el-GR" sz="1600" b="1" dirty="0">
                <a:solidFill>
                  <a:srgbClr val="002060"/>
                </a:solidFill>
              </a:rPr>
              <a:t>αιματική ροή αποκατασταθεί εντός 30 λεπτών.</a:t>
            </a:r>
          </a:p>
        </p:txBody>
      </p:sp>
      <p:sp>
        <p:nvSpPr>
          <p:cNvPr id="6" name="TextBox 5">
            <a:extLst>
              <a:ext uri="{FF2B5EF4-FFF2-40B4-BE49-F238E27FC236}">
                <a16:creationId xmlns:a16="http://schemas.microsoft.com/office/drawing/2014/main" id="{37C168BA-D47B-FF55-CB4F-251127341244}"/>
              </a:ext>
            </a:extLst>
          </p:cNvPr>
          <p:cNvSpPr txBox="1"/>
          <p:nvPr/>
        </p:nvSpPr>
        <p:spPr>
          <a:xfrm>
            <a:off x="6840038" y="6055317"/>
            <a:ext cx="4977243" cy="369332"/>
          </a:xfrm>
          <a:prstGeom prst="rect">
            <a:avLst/>
          </a:prstGeom>
          <a:noFill/>
        </p:spPr>
        <p:txBody>
          <a:bodyPr wrap="square">
            <a:spAutoFit/>
          </a:bodyPr>
          <a:lstStyle/>
          <a:p>
            <a:r>
              <a:rPr lang="en-US" b="1" i="1" dirty="0">
                <a:solidFill>
                  <a:srgbClr val="7030A0"/>
                </a:solidFill>
              </a:rPr>
              <a:t>Jones TH, et al. J </a:t>
            </a:r>
            <a:r>
              <a:rPr lang="en-US" b="1" i="1" dirty="0" err="1">
                <a:solidFill>
                  <a:srgbClr val="7030A0"/>
                </a:solidFill>
              </a:rPr>
              <a:t>Neurosurg</a:t>
            </a:r>
            <a:r>
              <a:rPr lang="en-US" b="1" i="1" dirty="0">
                <a:solidFill>
                  <a:srgbClr val="7030A0"/>
                </a:solidFill>
              </a:rPr>
              <a:t>. 1981;54:773-782.</a:t>
            </a:r>
            <a:endParaRPr lang="el-GR" b="1" i="1" dirty="0">
              <a:solidFill>
                <a:srgbClr val="7030A0"/>
              </a:solidFill>
            </a:endParaRPr>
          </a:p>
        </p:txBody>
      </p:sp>
      <p:grpSp>
        <p:nvGrpSpPr>
          <p:cNvPr id="9" name="Ομάδα 8">
            <a:extLst>
              <a:ext uri="{FF2B5EF4-FFF2-40B4-BE49-F238E27FC236}">
                <a16:creationId xmlns:a16="http://schemas.microsoft.com/office/drawing/2014/main" id="{78994B3C-2B82-CFD0-4F39-F9360EAE1D9C}"/>
              </a:ext>
            </a:extLst>
          </p:cNvPr>
          <p:cNvGrpSpPr/>
          <p:nvPr/>
        </p:nvGrpSpPr>
        <p:grpSpPr>
          <a:xfrm>
            <a:off x="4989510" y="0"/>
            <a:ext cx="6969760" cy="5190761"/>
            <a:chOff x="4989510" y="0"/>
            <a:chExt cx="6969760" cy="5190761"/>
          </a:xfrm>
        </p:grpSpPr>
        <p:pic>
          <p:nvPicPr>
            <p:cNvPr id="5" name="Picture 4">
              <a:extLst>
                <a:ext uri="{FF2B5EF4-FFF2-40B4-BE49-F238E27FC236}">
                  <a16:creationId xmlns:a16="http://schemas.microsoft.com/office/drawing/2014/main" id="{B29A3B3F-5FC4-AFE6-F1C8-D2B6E6DC8337}"/>
                </a:ext>
              </a:extLst>
            </p:cNvPr>
            <p:cNvPicPr>
              <a:picLocks noChangeAspect="1"/>
            </p:cNvPicPr>
            <p:nvPr/>
          </p:nvPicPr>
          <p:blipFill>
            <a:blip r:embed="rId3" cstate="print"/>
            <a:srcRect l="7180"/>
            <a:stretch>
              <a:fillRect/>
            </a:stretch>
          </p:blipFill>
          <p:spPr>
            <a:xfrm>
              <a:off x="4989510" y="0"/>
              <a:ext cx="6969760" cy="5190761"/>
            </a:xfrm>
            <a:prstGeom prst="rect">
              <a:avLst/>
            </a:prstGeom>
          </p:spPr>
        </p:pic>
        <p:sp>
          <p:nvSpPr>
            <p:cNvPr id="3" name="Ορθογώνιο 2">
              <a:extLst>
                <a:ext uri="{FF2B5EF4-FFF2-40B4-BE49-F238E27FC236}">
                  <a16:creationId xmlns:a16="http://schemas.microsoft.com/office/drawing/2014/main" id="{EB5AD0F2-F58B-5509-4693-A92B4D1B9D7E}"/>
                </a:ext>
              </a:extLst>
            </p:cNvPr>
            <p:cNvSpPr/>
            <p:nvPr/>
          </p:nvSpPr>
          <p:spPr>
            <a:xfrm>
              <a:off x="5594980" y="495458"/>
              <a:ext cx="2265680" cy="358248"/>
            </a:xfrm>
            <a:prstGeom prst="rect">
              <a:avLst/>
            </a:prstGeom>
            <a:solidFill>
              <a:schemeClr val="tx2">
                <a:lumMod val="10000"/>
                <a:lumOff val="90000"/>
              </a:schemeClr>
            </a:solidFill>
            <a:ln>
              <a:solidFill>
                <a:schemeClr val="accent1">
                  <a:lumMod val="20000"/>
                  <a:lumOff val="8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l-GR"/>
            </a:p>
          </p:txBody>
        </p:sp>
      </p:grpSp>
      <p:sp>
        <p:nvSpPr>
          <p:cNvPr id="8" name="TextBox 7">
            <a:extLst>
              <a:ext uri="{FF2B5EF4-FFF2-40B4-BE49-F238E27FC236}">
                <a16:creationId xmlns:a16="http://schemas.microsoft.com/office/drawing/2014/main" id="{6785A04B-131E-907D-7758-B5A1B4B79FF6}"/>
              </a:ext>
            </a:extLst>
          </p:cNvPr>
          <p:cNvSpPr txBox="1"/>
          <p:nvPr/>
        </p:nvSpPr>
        <p:spPr>
          <a:xfrm>
            <a:off x="38914" y="807805"/>
            <a:ext cx="4412133" cy="5355312"/>
          </a:xfrm>
          <a:prstGeom prst="rect">
            <a:avLst/>
          </a:prstGeom>
          <a:noFill/>
        </p:spPr>
        <p:txBody>
          <a:bodyPr wrap="square">
            <a:spAutoFit/>
          </a:bodyPr>
          <a:lstStyle/>
          <a:p>
            <a:pPr marL="285750" indent="-285750">
              <a:buFont typeface="Arial" panose="020B0604020202020204" pitchFamily="34" charset="0"/>
              <a:buChar char="•"/>
            </a:pPr>
            <a:r>
              <a:rPr lang="el-GR" dirty="0">
                <a:solidFill>
                  <a:srgbClr val="002060"/>
                </a:solidFill>
              </a:rPr>
              <a:t>Η </a:t>
            </a:r>
            <a:r>
              <a:rPr lang="el-GR" dirty="0" err="1">
                <a:solidFill>
                  <a:srgbClr val="002060"/>
                </a:solidFill>
              </a:rPr>
              <a:t>πρωτεϊνοσύνθεση</a:t>
            </a:r>
            <a:r>
              <a:rPr lang="el-GR" dirty="0">
                <a:solidFill>
                  <a:srgbClr val="002060"/>
                </a:solidFill>
              </a:rPr>
              <a:t> αναστέλλεται όταν η εγκεφαλική αιματική ροή </a:t>
            </a:r>
            <a:r>
              <a:rPr lang="en-US" dirty="0">
                <a:solidFill>
                  <a:srgbClr val="002060"/>
                </a:solidFill>
              </a:rPr>
              <a:t>&lt;</a:t>
            </a:r>
            <a:r>
              <a:rPr lang="el-GR" b="1" dirty="0">
                <a:solidFill>
                  <a:srgbClr val="002060"/>
                </a:solidFill>
              </a:rPr>
              <a:t>50 </a:t>
            </a:r>
            <a:r>
              <a:rPr lang="el-GR" b="1" dirty="0" err="1">
                <a:solidFill>
                  <a:srgbClr val="002060"/>
                </a:solidFill>
              </a:rPr>
              <a:t>mL</a:t>
            </a:r>
            <a:r>
              <a:rPr lang="el-GR" b="1" dirty="0">
                <a:solidFill>
                  <a:srgbClr val="002060"/>
                </a:solidFill>
              </a:rPr>
              <a:t>/100 g/</a:t>
            </a:r>
            <a:r>
              <a:rPr lang="el-GR" b="1" dirty="0" err="1">
                <a:solidFill>
                  <a:srgbClr val="002060"/>
                </a:solidFill>
              </a:rPr>
              <a:t>min</a:t>
            </a:r>
            <a:r>
              <a:rPr lang="el-GR" b="1" dirty="0">
                <a:solidFill>
                  <a:srgbClr val="002060"/>
                </a:solidFill>
              </a:rPr>
              <a:t> </a:t>
            </a:r>
            <a:r>
              <a:rPr lang="el-GR" dirty="0">
                <a:solidFill>
                  <a:srgbClr val="002060"/>
                </a:solidFill>
              </a:rPr>
              <a:t>και διακόπτεται πλήρως στα </a:t>
            </a:r>
            <a:r>
              <a:rPr lang="el-GR" b="1" dirty="0">
                <a:solidFill>
                  <a:srgbClr val="002060"/>
                </a:solidFill>
              </a:rPr>
              <a:t>35 </a:t>
            </a:r>
            <a:r>
              <a:rPr lang="el-GR" b="1" dirty="0" err="1">
                <a:solidFill>
                  <a:srgbClr val="002060"/>
                </a:solidFill>
              </a:rPr>
              <a:t>mL</a:t>
            </a:r>
            <a:r>
              <a:rPr lang="el-GR" b="1" dirty="0">
                <a:solidFill>
                  <a:srgbClr val="002060"/>
                </a:solidFill>
              </a:rPr>
              <a:t>/100 g/</a:t>
            </a:r>
            <a:r>
              <a:rPr lang="el-GR" b="1" dirty="0" err="1">
                <a:solidFill>
                  <a:srgbClr val="002060"/>
                </a:solidFill>
              </a:rPr>
              <a:t>min</a:t>
            </a:r>
            <a:r>
              <a:rPr lang="el-GR" dirty="0">
                <a:solidFill>
                  <a:srgbClr val="002060"/>
                </a:solidFill>
              </a:rPr>
              <a:t>, γεγονός που συνοδεύεται από παροδική αύξηση της κατανάλωσης γλυκόζης. </a:t>
            </a:r>
            <a:endParaRPr lang="en-US" dirty="0">
              <a:solidFill>
                <a:srgbClr val="002060"/>
              </a:solidFill>
            </a:endParaRPr>
          </a:p>
          <a:p>
            <a:pPr marL="285750" indent="-285750">
              <a:buFont typeface="Arial" panose="020B0604020202020204" pitchFamily="34" charset="0"/>
              <a:buChar char="•"/>
            </a:pPr>
            <a:r>
              <a:rPr lang="el-GR" dirty="0">
                <a:solidFill>
                  <a:srgbClr val="002060"/>
                </a:solidFill>
              </a:rPr>
              <a:t>Όταν η ροή μειωθεί στα </a:t>
            </a:r>
            <a:r>
              <a:rPr lang="el-GR" b="1" dirty="0">
                <a:solidFill>
                  <a:srgbClr val="002060"/>
                </a:solidFill>
              </a:rPr>
              <a:t>25 </a:t>
            </a:r>
            <a:r>
              <a:rPr lang="el-GR" b="1" dirty="0" err="1">
                <a:solidFill>
                  <a:srgbClr val="002060"/>
                </a:solidFill>
              </a:rPr>
              <a:t>mL</a:t>
            </a:r>
            <a:r>
              <a:rPr lang="el-GR" b="1" dirty="0">
                <a:solidFill>
                  <a:srgbClr val="002060"/>
                </a:solidFill>
              </a:rPr>
              <a:t>/100 g/</a:t>
            </a:r>
            <a:r>
              <a:rPr lang="el-GR" b="1" dirty="0" err="1">
                <a:solidFill>
                  <a:srgbClr val="002060"/>
                </a:solidFill>
              </a:rPr>
              <a:t>min</a:t>
            </a:r>
            <a:r>
              <a:rPr lang="el-GR" dirty="0">
                <a:solidFill>
                  <a:srgbClr val="002060"/>
                </a:solidFill>
              </a:rPr>
              <a:t>, η κατανάλωση γλυκόζης μειώνεται σημαντικά, με αποτέλεσμα την αναερόβια </a:t>
            </a:r>
            <a:r>
              <a:rPr lang="el-GR" dirty="0" err="1">
                <a:solidFill>
                  <a:srgbClr val="002060"/>
                </a:solidFill>
              </a:rPr>
              <a:t>γλυκόλυση</a:t>
            </a:r>
            <a:r>
              <a:rPr lang="el-GR" dirty="0">
                <a:solidFill>
                  <a:srgbClr val="002060"/>
                </a:solidFill>
              </a:rPr>
              <a:t> και την πρόκληση </a:t>
            </a:r>
            <a:r>
              <a:rPr lang="el-GR" dirty="0" err="1">
                <a:solidFill>
                  <a:srgbClr val="002060"/>
                </a:solidFill>
              </a:rPr>
              <a:t>ιστικής</a:t>
            </a:r>
            <a:r>
              <a:rPr lang="el-GR" dirty="0">
                <a:solidFill>
                  <a:srgbClr val="002060"/>
                </a:solidFill>
              </a:rPr>
              <a:t> οξέωσης λόγω συσσώρευσης γαλακτικού οξέος.</a:t>
            </a:r>
            <a:endParaRPr lang="en-US" dirty="0">
              <a:solidFill>
                <a:srgbClr val="002060"/>
              </a:solidFill>
            </a:endParaRPr>
          </a:p>
          <a:p>
            <a:pPr marL="285750" indent="-285750">
              <a:buFont typeface="Arial" panose="020B0604020202020204" pitchFamily="34" charset="0"/>
              <a:buChar char="•"/>
            </a:pPr>
            <a:r>
              <a:rPr lang="el-GR" dirty="0">
                <a:solidFill>
                  <a:srgbClr val="002060"/>
                </a:solidFill>
              </a:rPr>
              <a:t>Η ηλεκτρική δραστηριότητα των νευρώνων καταρρέει σε επίπεδα εγκεφαλικής ροής </a:t>
            </a:r>
            <a:r>
              <a:rPr lang="el-GR" b="1" dirty="0">
                <a:solidFill>
                  <a:srgbClr val="002060"/>
                </a:solidFill>
              </a:rPr>
              <a:t>16–18 </a:t>
            </a:r>
            <a:r>
              <a:rPr lang="el-GR" b="1" dirty="0" err="1">
                <a:solidFill>
                  <a:srgbClr val="002060"/>
                </a:solidFill>
              </a:rPr>
              <a:t>mL</a:t>
            </a:r>
            <a:r>
              <a:rPr lang="el-GR" b="1" dirty="0">
                <a:solidFill>
                  <a:srgbClr val="002060"/>
                </a:solidFill>
              </a:rPr>
              <a:t>/100 g/</a:t>
            </a:r>
            <a:r>
              <a:rPr lang="el-GR" b="1" dirty="0" err="1">
                <a:solidFill>
                  <a:srgbClr val="002060"/>
                </a:solidFill>
              </a:rPr>
              <a:t>min</a:t>
            </a:r>
            <a:r>
              <a:rPr lang="el-GR" dirty="0">
                <a:solidFill>
                  <a:srgbClr val="002060"/>
                </a:solidFill>
              </a:rPr>
              <a:t>.</a:t>
            </a:r>
          </a:p>
          <a:p>
            <a:pPr marL="285750" indent="-285750">
              <a:buFont typeface="Arial" panose="020B0604020202020204" pitchFamily="34" charset="0"/>
              <a:buChar char="•"/>
            </a:pPr>
            <a:r>
              <a:rPr lang="el-GR" dirty="0">
                <a:solidFill>
                  <a:srgbClr val="002060"/>
                </a:solidFill>
              </a:rPr>
              <a:t>Απώλεια της ιοντικής ομοιόστασης της μεμβράνης σε επίπεδα </a:t>
            </a:r>
            <a:r>
              <a:rPr lang="el-GR" b="1" dirty="0">
                <a:solidFill>
                  <a:srgbClr val="002060"/>
                </a:solidFill>
              </a:rPr>
              <a:t>10–12 </a:t>
            </a:r>
            <a:r>
              <a:rPr lang="el-GR" b="1" dirty="0" err="1">
                <a:solidFill>
                  <a:srgbClr val="002060"/>
                </a:solidFill>
              </a:rPr>
              <a:t>mL</a:t>
            </a:r>
            <a:r>
              <a:rPr lang="el-GR" b="1" dirty="0">
                <a:solidFill>
                  <a:srgbClr val="002060"/>
                </a:solidFill>
              </a:rPr>
              <a:t>/100 g/</a:t>
            </a:r>
            <a:r>
              <a:rPr lang="el-GR" b="1" dirty="0" err="1">
                <a:solidFill>
                  <a:srgbClr val="002060"/>
                </a:solidFill>
              </a:rPr>
              <a:t>min</a:t>
            </a:r>
            <a:r>
              <a:rPr lang="el-GR" b="1" dirty="0">
                <a:solidFill>
                  <a:srgbClr val="002060"/>
                </a:solidFill>
              </a:rPr>
              <a:t>. </a:t>
            </a:r>
            <a:r>
              <a:rPr lang="el-GR" dirty="0">
                <a:solidFill>
                  <a:srgbClr val="002060"/>
                </a:solidFill>
              </a:rPr>
              <a:t>Αυτό το κατώφλι συνήθως σηματοδοτεί την έναρξη του </a:t>
            </a:r>
            <a:r>
              <a:rPr lang="el-GR" dirty="0" err="1">
                <a:solidFill>
                  <a:srgbClr val="002060"/>
                </a:solidFill>
              </a:rPr>
              <a:t>εμφράκτου</a:t>
            </a:r>
            <a:endParaRPr lang="el-GR" dirty="0">
              <a:solidFill>
                <a:srgbClr val="002060"/>
              </a:solidFill>
            </a:endParaRPr>
          </a:p>
        </p:txBody>
      </p:sp>
      <p:sp>
        <p:nvSpPr>
          <p:cNvPr id="10" name="TextBox 9">
            <a:extLst>
              <a:ext uri="{FF2B5EF4-FFF2-40B4-BE49-F238E27FC236}">
                <a16:creationId xmlns:a16="http://schemas.microsoft.com/office/drawing/2014/main" id="{CF6F6BEB-73AF-6756-62E8-D60309BF3015}"/>
              </a:ext>
            </a:extLst>
          </p:cNvPr>
          <p:cNvSpPr txBox="1"/>
          <p:nvPr/>
        </p:nvSpPr>
        <p:spPr>
          <a:xfrm>
            <a:off x="32380" y="6239984"/>
            <a:ext cx="6207760" cy="584775"/>
          </a:xfrm>
          <a:prstGeom prst="rect">
            <a:avLst/>
          </a:prstGeom>
          <a:noFill/>
        </p:spPr>
        <p:txBody>
          <a:bodyPr wrap="square">
            <a:spAutoFit/>
          </a:bodyPr>
          <a:lstStyle/>
          <a:p>
            <a:r>
              <a:rPr lang="en-US" sz="1600" b="1" i="1" dirty="0">
                <a:solidFill>
                  <a:srgbClr val="7030A0"/>
                </a:solidFill>
              </a:rPr>
              <a:t>Lui F, et al. 2025 Feb 21. In: </a:t>
            </a:r>
            <a:r>
              <a:rPr lang="en-US" sz="1600" b="1" i="1" dirty="0" err="1">
                <a:solidFill>
                  <a:srgbClr val="7030A0"/>
                </a:solidFill>
              </a:rPr>
              <a:t>StatPearls</a:t>
            </a:r>
            <a:r>
              <a:rPr lang="en-US" sz="1600" b="1" i="1" dirty="0">
                <a:solidFill>
                  <a:srgbClr val="7030A0"/>
                </a:solidFill>
              </a:rPr>
              <a:t> [Internet]. Treasure Island (FL): </a:t>
            </a:r>
            <a:r>
              <a:rPr lang="en-US" sz="1600" b="1" i="1" dirty="0" err="1">
                <a:solidFill>
                  <a:srgbClr val="7030A0"/>
                </a:solidFill>
              </a:rPr>
              <a:t>StatPearls</a:t>
            </a:r>
            <a:r>
              <a:rPr lang="en-US" sz="1600" b="1" i="1" dirty="0">
                <a:solidFill>
                  <a:srgbClr val="7030A0"/>
                </a:solidFill>
              </a:rPr>
              <a:t> Publishing; 2025 Jan–.</a:t>
            </a:r>
          </a:p>
        </p:txBody>
      </p:sp>
    </p:spTree>
    <p:extLst>
      <p:ext uri="{BB962C8B-B14F-4D97-AF65-F5344CB8AC3E}">
        <p14:creationId xmlns:p14="http://schemas.microsoft.com/office/powerpoint/2010/main" val="354835242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Εικόνα 4">
            <a:extLst>
              <a:ext uri="{FF2B5EF4-FFF2-40B4-BE49-F238E27FC236}">
                <a16:creationId xmlns:a16="http://schemas.microsoft.com/office/drawing/2014/main" id="{ABE561AA-6ADD-0312-FC40-A8E082D695EC}"/>
              </a:ext>
            </a:extLst>
          </p:cNvPr>
          <p:cNvPicPr>
            <a:picLocks noChangeAspect="1"/>
          </p:cNvPicPr>
          <p:nvPr/>
        </p:nvPicPr>
        <p:blipFill>
          <a:blip r:embed="rId2" cstate="print"/>
          <a:srcRect l="6220" t="19350" r="31219" b="14472"/>
          <a:stretch>
            <a:fillRect/>
          </a:stretch>
        </p:blipFill>
        <p:spPr>
          <a:xfrm>
            <a:off x="1044497" y="669071"/>
            <a:ext cx="10259123" cy="6104478"/>
          </a:xfrm>
          <a:prstGeom prst="rect">
            <a:avLst/>
          </a:prstGeom>
        </p:spPr>
      </p:pic>
      <p:sp>
        <p:nvSpPr>
          <p:cNvPr id="6" name="Title 1">
            <a:extLst>
              <a:ext uri="{FF2B5EF4-FFF2-40B4-BE49-F238E27FC236}">
                <a16:creationId xmlns:a16="http://schemas.microsoft.com/office/drawing/2014/main" id="{F8DDAD21-6239-4FB2-7B1E-16D254C622A7}"/>
              </a:ext>
            </a:extLst>
          </p:cNvPr>
          <p:cNvSpPr>
            <a:spLocks noGrp="1"/>
          </p:cNvSpPr>
          <p:nvPr>
            <p:ph type="title"/>
          </p:nvPr>
        </p:nvSpPr>
        <p:spPr>
          <a:xfrm>
            <a:off x="133555" y="-301138"/>
            <a:ext cx="10515600" cy="1325563"/>
          </a:xfrm>
        </p:spPr>
        <p:txBody>
          <a:bodyPr>
            <a:normAutofit/>
          </a:bodyPr>
          <a:lstStyle/>
          <a:p>
            <a:r>
              <a:rPr lang="el-GR" sz="3200" b="1" dirty="0">
                <a:solidFill>
                  <a:srgbClr val="0070C0"/>
                </a:solidFill>
                <a:effectLst>
                  <a:outerShdw blurRad="38100" dist="38100" dir="2700000" algn="tl">
                    <a:srgbClr val="000000">
                      <a:alpha val="43137"/>
                    </a:srgbClr>
                  </a:outerShdw>
                </a:effectLst>
              </a:rPr>
              <a:t>ΠΑΘΟΦΥΣΙΟΛΟΓΙΑ</a:t>
            </a:r>
          </a:p>
        </p:txBody>
      </p:sp>
    </p:spTree>
    <p:extLst>
      <p:ext uri="{BB962C8B-B14F-4D97-AF65-F5344CB8AC3E}">
        <p14:creationId xmlns:p14="http://schemas.microsoft.com/office/powerpoint/2010/main" val="275222258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87D9E984-52AC-7CCF-E456-C6B4F5F4447D}"/>
              </a:ext>
            </a:extLst>
          </p:cNvPr>
          <p:cNvSpPr>
            <a:spLocks noGrp="1"/>
          </p:cNvSpPr>
          <p:nvPr>
            <p:ph type="title"/>
          </p:nvPr>
        </p:nvSpPr>
        <p:spPr>
          <a:xfrm>
            <a:off x="574040" y="-233680"/>
            <a:ext cx="10515600" cy="1325563"/>
          </a:xfrm>
        </p:spPr>
        <p:txBody>
          <a:bodyPr>
            <a:normAutofit/>
          </a:bodyPr>
          <a:lstStyle/>
          <a:p>
            <a:r>
              <a:rPr lang="el-GR" sz="3600" b="1" dirty="0">
                <a:solidFill>
                  <a:srgbClr val="00B050"/>
                </a:solidFill>
                <a:effectLst>
                  <a:outerShdw blurRad="38100" dist="38100" dir="2700000" algn="tl">
                    <a:srgbClr val="000000">
                      <a:alpha val="43137"/>
                    </a:srgbClr>
                  </a:outerShdw>
                </a:effectLst>
              </a:rPr>
              <a:t>ΠΑΘΟΦΥΣΙΟΛΟΓΙΑ</a:t>
            </a:r>
            <a:endParaRPr lang="el-GR" sz="3600" dirty="0">
              <a:solidFill>
                <a:srgbClr val="00B050"/>
              </a:solidFill>
            </a:endParaRPr>
          </a:p>
        </p:txBody>
      </p:sp>
      <p:sp>
        <p:nvSpPr>
          <p:cNvPr id="5" name="TextBox 4">
            <a:extLst>
              <a:ext uri="{FF2B5EF4-FFF2-40B4-BE49-F238E27FC236}">
                <a16:creationId xmlns:a16="http://schemas.microsoft.com/office/drawing/2014/main" id="{FE9E391D-BC2C-C0B6-3F30-133F0FEE2878}"/>
              </a:ext>
            </a:extLst>
          </p:cNvPr>
          <p:cNvSpPr txBox="1"/>
          <p:nvPr/>
        </p:nvSpPr>
        <p:spPr>
          <a:xfrm>
            <a:off x="193040" y="547964"/>
            <a:ext cx="11998960" cy="5966185"/>
          </a:xfrm>
          <a:prstGeom prst="rect">
            <a:avLst/>
          </a:prstGeom>
          <a:noFill/>
        </p:spPr>
        <p:txBody>
          <a:bodyPr wrap="square">
            <a:spAutoFit/>
          </a:bodyPr>
          <a:lstStyle/>
          <a:p>
            <a:pPr>
              <a:lnSpc>
                <a:spcPct val="150000"/>
              </a:lnSpc>
            </a:pPr>
            <a:r>
              <a:rPr lang="el-GR" sz="1600" b="1" dirty="0" err="1"/>
              <a:t>Παθοφυσιολογικά</a:t>
            </a:r>
            <a:r>
              <a:rPr lang="el-GR" sz="1600" b="1" dirty="0"/>
              <a:t> στάδια  οξέος ΑΕΕ</a:t>
            </a:r>
            <a:r>
              <a:rPr lang="el-GR" sz="1600" dirty="0"/>
              <a:t>: </a:t>
            </a:r>
          </a:p>
          <a:p>
            <a:pPr marL="285750" indent="-285750">
              <a:lnSpc>
                <a:spcPct val="150000"/>
              </a:lnSpc>
              <a:buFont typeface="Arial" panose="020B0604020202020204" pitchFamily="34" charset="0"/>
              <a:buChar char="•"/>
            </a:pPr>
            <a:r>
              <a:rPr lang="el-GR" sz="1600" b="1" dirty="0" err="1"/>
              <a:t>Υπεροξεία</a:t>
            </a:r>
            <a:r>
              <a:rPr lang="el-GR" sz="1600" b="1" dirty="0"/>
              <a:t> φάση (0–6 ώρες):</a:t>
            </a:r>
            <a:r>
              <a:rPr lang="el-GR" sz="1600" dirty="0"/>
              <a:t> </a:t>
            </a:r>
            <a:r>
              <a:rPr lang="el-GR" sz="1600" dirty="0">
                <a:solidFill>
                  <a:srgbClr val="002060"/>
                </a:solidFill>
              </a:rPr>
              <a:t>Μείωση των επιπέδων ΑΤΡ, οδηγεί σε εισροή νατρίου, </a:t>
            </a:r>
            <a:r>
              <a:rPr lang="el-GR" sz="1600" dirty="0" err="1">
                <a:solidFill>
                  <a:srgbClr val="002060"/>
                </a:solidFill>
              </a:rPr>
              <a:t>κυτταροτοξικό</a:t>
            </a:r>
            <a:r>
              <a:rPr lang="el-GR" sz="1600" dirty="0">
                <a:solidFill>
                  <a:srgbClr val="002060"/>
                </a:solidFill>
              </a:rPr>
              <a:t> οίδημα, συσσώρευση ασβεστίου και </a:t>
            </a:r>
            <a:r>
              <a:rPr lang="el-GR" sz="1600" dirty="0" err="1">
                <a:solidFill>
                  <a:srgbClr val="002060"/>
                </a:solidFill>
              </a:rPr>
              <a:t>διεγερσιμοτοξικότητα</a:t>
            </a:r>
            <a:r>
              <a:rPr lang="el-GR" sz="1600" dirty="0">
                <a:solidFill>
                  <a:srgbClr val="002060"/>
                </a:solidFill>
              </a:rPr>
              <a:t> (</a:t>
            </a:r>
            <a:r>
              <a:rPr lang="en-US" sz="1600" dirty="0">
                <a:solidFill>
                  <a:srgbClr val="002060"/>
                </a:solidFill>
              </a:rPr>
              <a:t>excitotoxicity</a:t>
            </a:r>
            <a:r>
              <a:rPr lang="el-GR" sz="1600" dirty="0">
                <a:solidFill>
                  <a:srgbClr val="002060"/>
                </a:solidFill>
              </a:rPr>
              <a:t>) από </a:t>
            </a:r>
            <a:r>
              <a:rPr lang="el-GR" sz="1600" dirty="0" err="1">
                <a:solidFill>
                  <a:srgbClr val="002060"/>
                </a:solidFill>
              </a:rPr>
              <a:t>γλουταμινικό</a:t>
            </a:r>
            <a:r>
              <a:rPr lang="el-GR" sz="1600" dirty="0">
                <a:solidFill>
                  <a:srgbClr val="002060"/>
                </a:solidFill>
              </a:rPr>
              <a:t> και </a:t>
            </a:r>
            <a:r>
              <a:rPr lang="el-GR" sz="1600" dirty="0" err="1">
                <a:solidFill>
                  <a:srgbClr val="002060"/>
                </a:solidFill>
              </a:rPr>
              <a:t>ντοπαμίνη</a:t>
            </a:r>
            <a:r>
              <a:rPr lang="el-GR" sz="1600" dirty="0">
                <a:solidFill>
                  <a:srgbClr val="002060"/>
                </a:solidFill>
              </a:rPr>
              <a:t>. Η </a:t>
            </a:r>
            <a:r>
              <a:rPr lang="el-GR" sz="1600" dirty="0" err="1">
                <a:solidFill>
                  <a:srgbClr val="002060"/>
                </a:solidFill>
              </a:rPr>
              <a:t>επαναιμάτωση</a:t>
            </a:r>
            <a:r>
              <a:rPr lang="el-GR" sz="1600" dirty="0">
                <a:solidFill>
                  <a:srgbClr val="002060"/>
                </a:solidFill>
              </a:rPr>
              <a:t> σε αυτό το στάδιο μπορεί να διασώσει βιώσιμο ιστό στη ζώνη πέριξ του </a:t>
            </a:r>
            <a:r>
              <a:rPr lang="el-GR" sz="1600" dirty="0" err="1">
                <a:solidFill>
                  <a:srgbClr val="002060"/>
                </a:solidFill>
              </a:rPr>
              <a:t>εμφράκτου</a:t>
            </a:r>
            <a:r>
              <a:rPr lang="el-GR" sz="1600" dirty="0">
                <a:solidFill>
                  <a:srgbClr val="002060"/>
                </a:solidFill>
              </a:rPr>
              <a:t> (</a:t>
            </a:r>
            <a:r>
              <a:rPr lang="el-GR" sz="1600" dirty="0" err="1">
                <a:solidFill>
                  <a:srgbClr val="002060"/>
                </a:solidFill>
              </a:rPr>
              <a:t>penumbra</a:t>
            </a:r>
            <a:r>
              <a:rPr lang="el-GR" sz="1600" dirty="0">
                <a:solidFill>
                  <a:srgbClr val="002060"/>
                </a:solidFill>
              </a:rPr>
              <a:t>), αλλά ενδέχεται να αυξήσει τη διαπερατότητα του </a:t>
            </a:r>
            <a:r>
              <a:rPr lang="el-GR" sz="1600" dirty="0" err="1">
                <a:solidFill>
                  <a:srgbClr val="002060"/>
                </a:solidFill>
              </a:rPr>
              <a:t>αιματοεγκεφαλικού</a:t>
            </a:r>
            <a:r>
              <a:rPr lang="el-GR" sz="1600" dirty="0">
                <a:solidFill>
                  <a:srgbClr val="002060"/>
                </a:solidFill>
              </a:rPr>
              <a:t> φραγμού (BBB), επιδεινώνοντας το οίδημα</a:t>
            </a:r>
            <a:r>
              <a:rPr lang="el-GR" sz="1600" dirty="0"/>
              <a:t>.</a:t>
            </a:r>
          </a:p>
          <a:p>
            <a:pPr marL="285750" indent="-285750">
              <a:lnSpc>
                <a:spcPct val="150000"/>
              </a:lnSpc>
              <a:buFont typeface="Arial" panose="020B0604020202020204" pitchFamily="34" charset="0"/>
              <a:buChar char="•"/>
            </a:pPr>
            <a:r>
              <a:rPr lang="el-GR" sz="1600" b="1" dirty="0"/>
              <a:t>Οξεία φάση (6 ώρες έως 3–4 ημέρες): </a:t>
            </a:r>
            <a:r>
              <a:rPr lang="el-GR" sz="1600" dirty="0"/>
              <a:t>Κυριαρχούν οι μηχανισμοί της φλεγμονής. Οι ελεύθερες ρίζες οξυγόνου (ROS) και τα υπολείμματα από νεκρά κύτταρα ενεργοποιούν περαιτέρω τη </a:t>
            </a:r>
            <a:r>
              <a:rPr lang="el-GR" sz="1600" dirty="0" err="1"/>
              <a:t>μικρογλοία</a:t>
            </a:r>
            <a:r>
              <a:rPr lang="el-GR" sz="1600" dirty="0"/>
              <a:t> και τα </a:t>
            </a:r>
            <a:r>
              <a:rPr lang="el-GR" sz="1600" dirty="0" err="1"/>
              <a:t>αστροκύτταρα</a:t>
            </a:r>
            <a:r>
              <a:rPr lang="el-GR" sz="1600" dirty="0"/>
              <a:t>, αυξάνοντας τη διαταραχή του BBB και διατηρώντας τον κύκλο της φλεγμονής μέσω απελευθέρωσης </a:t>
            </a:r>
            <a:r>
              <a:rPr lang="el-GR" sz="1600" dirty="0" err="1"/>
              <a:t>κυτταροκινών</a:t>
            </a:r>
            <a:r>
              <a:rPr lang="el-GR" sz="1600" dirty="0"/>
              <a:t>.</a:t>
            </a:r>
          </a:p>
          <a:p>
            <a:pPr marL="285750" indent="-285750">
              <a:lnSpc>
                <a:spcPct val="150000"/>
              </a:lnSpc>
              <a:buFont typeface="Arial" panose="020B0604020202020204" pitchFamily="34" charset="0"/>
              <a:buChar char="•"/>
            </a:pPr>
            <a:r>
              <a:rPr lang="el-GR" sz="1600" b="1" dirty="0" err="1"/>
              <a:t>Υποξεία</a:t>
            </a:r>
            <a:r>
              <a:rPr lang="el-GR" sz="1600" b="1" dirty="0"/>
              <a:t> φάση</a:t>
            </a:r>
            <a:r>
              <a:rPr lang="el-GR" sz="1600" dirty="0"/>
              <a:t> </a:t>
            </a:r>
            <a:r>
              <a:rPr lang="el-GR" sz="1600" b="1" dirty="0"/>
              <a:t>(από την 7η ημέρα και μετά): </a:t>
            </a:r>
            <a:r>
              <a:rPr lang="el-GR" sz="1600" dirty="0"/>
              <a:t>Η </a:t>
            </a:r>
            <a:r>
              <a:rPr lang="el-GR" sz="1600" dirty="0" err="1"/>
              <a:t>νευροφλεγμονή</a:t>
            </a:r>
            <a:r>
              <a:rPr lang="el-GR" sz="1600" dirty="0"/>
              <a:t> αρχίζει να μεταβαίνει από καταστροφική σε επανορθωτική. Η </a:t>
            </a:r>
            <a:r>
              <a:rPr lang="el-GR" sz="1600" dirty="0" err="1"/>
              <a:t>προφλεγμονώδης</a:t>
            </a:r>
            <a:r>
              <a:rPr lang="el-GR" sz="1600" dirty="0"/>
              <a:t> δραστηριότητα υποχωρεί και αντικαθίσταται από αντιφλεγμονώδεις μηχανισμούς, συμβάλλοντας στη σταθεροποίηση του BBB και στην ανάρρωση. Η </a:t>
            </a:r>
            <a:r>
              <a:rPr lang="el-GR" sz="1600" dirty="0" err="1"/>
              <a:t>αγγειογένεση</a:t>
            </a:r>
            <a:r>
              <a:rPr lang="el-GR" sz="1600" dirty="0"/>
              <a:t>, που διεγείρεται από την </a:t>
            </a:r>
            <a:r>
              <a:rPr lang="el-GR" sz="1600" dirty="0" err="1"/>
              <a:t>υποξία</a:t>
            </a:r>
            <a:r>
              <a:rPr lang="el-GR" sz="1600" dirty="0"/>
              <a:t> και τους αυξητικούς παράγοντες, προάγει τον σχηματισμό νέων αγγείων και την αναγέννηση ιστού. </a:t>
            </a:r>
          </a:p>
          <a:p>
            <a:pPr marL="285750" indent="-285750">
              <a:lnSpc>
                <a:spcPct val="150000"/>
              </a:lnSpc>
              <a:buFont typeface="Arial" panose="020B0604020202020204" pitchFamily="34" charset="0"/>
              <a:buChar char="•"/>
            </a:pPr>
            <a:r>
              <a:rPr lang="el-GR" sz="1600" b="1" dirty="0"/>
              <a:t>Χρόνια φάση (μετά τις 6 εβδομάδες): </a:t>
            </a:r>
            <a:r>
              <a:rPr lang="el-GR" sz="1600" dirty="0"/>
              <a:t>Ο BBB ανακτά σχεδόν φυσιολογική ακεραιότητα, αν και παραμένει χαμηλού βαθμού φλεγμονή λόγω αυξημένων επιπέδων </a:t>
            </a:r>
            <a:r>
              <a:rPr lang="el-GR" sz="1600" dirty="0" err="1"/>
              <a:t>κυτταροκινών</a:t>
            </a:r>
            <a:r>
              <a:rPr lang="el-GR" sz="1600" dirty="0"/>
              <a:t>. Σε αυτή τη φάση επικρατούν οι μακροπρόθεσμοι μηχανισμοί ανάρρωσης, όπως η πλαστικότητα και η αναδιαμόρφωση, με διαφορετικό βαθμό επιτυχίας ανάλογα με την αρχική βλάβη και τον βαθμό δευτερογενούς τραυματισμού.</a:t>
            </a:r>
          </a:p>
        </p:txBody>
      </p:sp>
      <p:sp>
        <p:nvSpPr>
          <p:cNvPr id="7" name="TextBox 6">
            <a:extLst>
              <a:ext uri="{FF2B5EF4-FFF2-40B4-BE49-F238E27FC236}">
                <a16:creationId xmlns:a16="http://schemas.microsoft.com/office/drawing/2014/main" id="{00C6BC22-78C7-5564-671D-070BF69F0F04}"/>
              </a:ext>
            </a:extLst>
          </p:cNvPr>
          <p:cNvSpPr txBox="1"/>
          <p:nvPr/>
        </p:nvSpPr>
        <p:spPr>
          <a:xfrm>
            <a:off x="6563360" y="6488668"/>
            <a:ext cx="6096000" cy="369332"/>
          </a:xfrm>
          <a:prstGeom prst="rect">
            <a:avLst/>
          </a:prstGeom>
          <a:noFill/>
        </p:spPr>
        <p:txBody>
          <a:bodyPr wrap="square">
            <a:spAutoFit/>
          </a:bodyPr>
          <a:lstStyle/>
          <a:p>
            <a:r>
              <a:rPr lang="en-US" b="1" i="1" dirty="0">
                <a:solidFill>
                  <a:srgbClr val="7030A0"/>
                </a:solidFill>
              </a:rPr>
              <a:t>Salaudeen MA</a:t>
            </a:r>
            <a:r>
              <a:rPr lang="el-GR" b="1" i="1" dirty="0">
                <a:solidFill>
                  <a:srgbClr val="7030A0"/>
                </a:solidFill>
              </a:rPr>
              <a:t>, </a:t>
            </a:r>
            <a:r>
              <a:rPr lang="en-US" b="1" i="1" dirty="0">
                <a:solidFill>
                  <a:srgbClr val="7030A0"/>
                </a:solidFill>
              </a:rPr>
              <a:t>et al. Biomolecules. 2024;14(3):305</a:t>
            </a:r>
            <a:endParaRPr lang="el-GR" b="1" i="1" dirty="0">
              <a:solidFill>
                <a:srgbClr val="7030A0"/>
              </a:solidFill>
            </a:endParaRPr>
          </a:p>
        </p:txBody>
      </p:sp>
    </p:spTree>
    <p:extLst>
      <p:ext uri="{BB962C8B-B14F-4D97-AF65-F5344CB8AC3E}">
        <p14:creationId xmlns:p14="http://schemas.microsoft.com/office/powerpoint/2010/main" val="257544971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5F7D8F-FA22-D75E-7F09-D99875278B81}"/>
            </a:ext>
          </a:extLst>
        </p:cNvPr>
        <p:cNvGrpSpPr/>
        <p:nvPr/>
      </p:nvGrpSpPr>
      <p:grpSpPr>
        <a:xfrm>
          <a:off x="0" y="0"/>
          <a:ext cx="0" cy="0"/>
          <a:chOff x="0" y="0"/>
          <a:chExt cx="0" cy="0"/>
        </a:xfrm>
      </p:grpSpPr>
      <p:sp>
        <p:nvSpPr>
          <p:cNvPr id="2" name="Τίτλος 1">
            <a:extLst>
              <a:ext uri="{FF2B5EF4-FFF2-40B4-BE49-F238E27FC236}">
                <a16:creationId xmlns:a16="http://schemas.microsoft.com/office/drawing/2014/main" id="{7DE189DA-FF94-4F3A-8B3E-B0129F45D230}"/>
              </a:ext>
            </a:extLst>
          </p:cNvPr>
          <p:cNvSpPr>
            <a:spLocks noGrp="1"/>
          </p:cNvSpPr>
          <p:nvPr>
            <p:ph type="title"/>
          </p:nvPr>
        </p:nvSpPr>
        <p:spPr>
          <a:xfrm>
            <a:off x="114300" y="79642"/>
            <a:ext cx="10515600" cy="1119981"/>
          </a:xfrm>
        </p:spPr>
        <p:txBody>
          <a:bodyPr>
            <a:normAutofit/>
          </a:bodyPr>
          <a:lstStyle/>
          <a:p>
            <a:r>
              <a:rPr lang="el-GR" sz="3600" b="1" dirty="0">
                <a:solidFill>
                  <a:srgbClr val="00B050"/>
                </a:solidFill>
                <a:effectLst>
                  <a:outerShdw blurRad="38100" dist="38100" dir="2700000" algn="tl">
                    <a:srgbClr val="000000">
                      <a:alpha val="43137"/>
                    </a:srgbClr>
                  </a:outerShdw>
                </a:effectLst>
              </a:rPr>
              <a:t>ΠΑΘΟΦΥΣΙΟΛΟΓΙΑ</a:t>
            </a:r>
            <a:endParaRPr lang="el-GR" sz="3600" dirty="0">
              <a:solidFill>
                <a:srgbClr val="00B050"/>
              </a:solidFill>
            </a:endParaRPr>
          </a:p>
        </p:txBody>
      </p:sp>
      <p:sp>
        <p:nvSpPr>
          <p:cNvPr id="5" name="TextBox 4">
            <a:extLst>
              <a:ext uri="{FF2B5EF4-FFF2-40B4-BE49-F238E27FC236}">
                <a16:creationId xmlns:a16="http://schemas.microsoft.com/office/drawing/2014/main" id="{2D7E4C26-5C6F-082B-72B1-3B0BEE04DEBB}"/>
              </a:ext>
            </a:extLst>
          </p:cNvPr>
          <p:cNvSpPr txBox="1"/>
          <p:nvPr/>
        </p:nvSpPr>
        <p:spPr>
          <a:xfrm>
            <a:off x="251460" y="1008516"/>
            <a:ext cx="11826240" cy="4622869"/>
          </a:xfrm>
          <a:prstGeom prst="rect">
            <a:avLst/>
          </a:prstGeom>
          <a:noFill/>
        </p:spPr>
        <p:txBody>
          <a:bodyPr wrap="square">
            <a:spAutoFit/>
          </a:bodyPr>
          <a:lstStyle/>
          <a:p>
            <a:pPr>
              <a:lnSpc>
                <a:spcPct val="150000"/>
              </a:lnSpc>
            </a:pPr>
            <a:r>
              <a:rPr lang="el-GR" b="1" dirty="0"/>
              <a:t>Βλάβη </a:t>
            </a:r>
            <a:r>
              <a:rPr lang="el-GR" b="1" dirty="0" err="1"/>
              <a:t>επαναιμάτωσης</a:t>
            </a:r>
            <a:r>
              <a:rPr lang="el-GR" b="1" dirty="0"/>
              <a:t> (άμεσα–ώρες μετά την </a:t>
            </a:r>
            <a:r>
              <a:rPr lang="el-GR" b="1" dirty="0" err="1"/>
              <a:t>επαναιμάτωση</a:t>
            </a:r>
            <a:r>
              <a:rPr lang="el-GR" b="1" dirty="0"/>
              <a:t>)</a:t>
            </a:r>
          </a:p>
          <a:p>
            <a:pPr>
              <a:lnSpc>
                <a:spcPct val="150000"/>
              </a:lnSpc>
            </a:pPr>
            <a:endParaRPr lang="el-GR" b="1" dirty="0"/>
          </a:p>
          <a:p>
            <a:pPr>
              <a:lnSpc>
                <a:spcPct val="150000"/>
              </a:lnSpc>
            </a:pPr>
            <a:r>
              <a:rPr lang="el-GR" b="1" dirty="0"/>
              <a:t>Αποκατάσταση οξυγόνου σε ιστό υπό μεταβολική ανεπάρκεια → επιδείνωση βλάβης («παράδοξο του οξυγόνου»)</a:t>
            </a:r>
          </a:p>
          <a:p>
            <a:pPr>
              <a:lnSpc>
                <a:spcPct val="150000"/>
              </a:lnSpc>
            </a:pPr>
            <a:r>
              <a:rPr lang="el-GR" dirty="0" err="1"/>
              <a:t>Επανενεργοποίηση</a:t>
            </a:r>
            <a:r>
              <a:rPr lang="el-GR" dirty="0"/>
              <a:t> μιτοχονδρίων → αυξημένη παραγωγή δραστικών μορφών οξυγόνου (ROS) μέσω αντίστροφης μεταφοράς ηλεκτρονίων στο </a:t>
            </a:r>
            <a:r>
              <a:rPr lang="el-GR" dirty="0" err="1"/>
              <a:t>σύμπλοκο</a:t>
            </a:r>
            <a:r>
              <a:rPr lang="el-GR" dirty="0"/>
              <a:t> Ι </a:t>
            </a:r>
            <a:r>
              <a:rPr lang="en-US" dirty="0"/>
              <a:t> </a:t>
            </a:r>
            <a:r>
              <a:rPr lang="el-GR" dirty="0"/>
              <a:t>λόγω συσσώρευσης </a:t>
            </a:r>
            <a:r>
              <a:rPr lang="el-GR" dirty="0" err="1"/>
              <a:t>σουκινικού</a:t>
            </a:r>
            <a:endParaRPr lang="el-GR" dirty="0"/>
          </a:p>
          <a:p>
            <a:pPr>
              <a:lnSpc>
                <a:spcPct val="150000"/>
              </a:lnSpc>
            </a:pPr>
            <a:r>
              <a:rPr lang="el-GR" dirty="0"/>
              <a:t>Επιπτώσεις ROS:</a:t>
            </a:r>
          </a:p>
          <a:p>
            <a:pPr lvl="1">
              <a:lnSpc>
                <a:spcPct val="150000"/>
              </a:lnSpc>
            </a:pPr>
            <a:r>
              <a:rPr lang="el-GR" dirty="0" err="1"/>
              <a:t>υπεροξείδωση</a:t>
            </a:r>
            <a:r>
              <a:rPr lang="el-GR" dirty="0"/>
              <a:t> λιπιδίων</a:t>
            </a:r>
          </a:p>
          <a:p>
            <a:pPr lvl="1">
              <a:lnSpc>
                <a:spcPct val="150000"/>
              </a:lnSpc>
            </a:pPr>
            <a:r>
              <a:rPr lang="el-GR" dirty="0"/>
              <a:t>οξειδωτική βλάβη </a:t>
            </a:r>
            <a:r>
              <a:rPr lang="el-GR" dirty="0" err="1"/>
              <a:t>μιτοχονδριακών</a:t>
            </a:r>
            <a:r>
              <a:rPr lang="el-GR" dirty="0"/>
              <a:t> πρωτεϊνών</a:t>
            </a:r>
          </a:p>
          <a:p>
            <a:pPr lvl="1">
              <a:lnSpc>
                <a:spcPct val="150000"/>
              </a:lnSpc>
            </a:pPr>
            <a:r>
              <a:rPr lang="el-GR" dirty="0"/>
              <a:t>άνοιγμα του </a:t>
            </a:r>
            <a:r>
              <a:rPr lang="el-GR" dirty="0" err="1"/>
              <a:t>μιτοχονδριακού</a:t>
            </a:r>
            <a:r>
              <a:rPr lang="el-GR" dirty="0"/>
              <a:t> πόρου διαπερατότητας (</a:t>
            </a:r>
            <a:r>
              <a:rPr lang="en-US" dirty="0"/>
              <a:t>mitochondrial permeability transition pore</a:t>
            </a:r>
            <a:r>
              <a:rPr lang="el-GR" dirty="0"/>
              <a:t>, mPTP)</a:t>
            </a:r>
          </a:p>
          <a:p>
            <a:pPr>
              <a:lnSpc>
                <a:spcPct val="150000"/>
              </a:lnSpc>
            </a:pPr>
            <a:r>
              <a:rPr lang="el-GR" dirty="0"/>
              <a:t>Παράλληλα, αντιδραστικές μορφές αζώτου (RNS) και οξείδιο του αζώτου → βλάβη DNA και πρωτεϊνών και ενεργοποίηση </a:t>
            </a:r>
            <a:r>
              <a:rPr lang="el-GR" dirty="0" err="1"/>
              <a:t>αποπτωτικών</a:t>
            </a:r>
            <a:r>
              <a:rPr lang="el-GR" dirty="0"/>
              <a:t> και νεκρωτικών μηχανισμών</a:t>
            </a:r>
          </a:p>
        </p:txBody>
      </p:sp>
      <p:sp>
        <p:nvSpPr>
          <p:cNvPr id="7" name="TextBox 6">
            <a:extLst>
              <a:ext uri="{FF2B5EF4-FFF2-40B4-BE49-F238E27FC236}">
                <a16:creationId xmlns:a16="http://schemas.microsoft.com/office/drawing/2014/main" id="{43FEC84B-96B7-4D2C-29D1-2EBFB86A3DCE}"/>
              </a:ext>
            </a:extLst>
          </p:cNvPr>
          <p:cNvSpPr txBox="1"/>
          <p:nvPr/>
        </p:nvSpPr>
        <p:spPr>
          <a:xfrm>
            <a:off x="7114540" y="6369152"/>
            <a:ext cx="5077460" cy="369332"/>
          </a:xfrm>
          <a:prstGeom prst="rect">
            <a:avLst/>
          </a:prstGeom>
          <a:noFill/>
        </p:spPr>
        <p:txBody>
          <a:bodyPr wrap="square">
            <a:spAutoFit/>
          </a:bodyPr>
          <a:lstStyle/>
          <a:p>
            <a:r>
              <a:rPr lang="en-US" b="1" i="1" dirty="0">
                <a:solidFill>
                  <a:srgbClr val="7030A0"/>
                </a:solidFill>
              </a:rPr>
              <a:t>Glavan M, et al. Lancet Neurol. 2026 ;25:61-76</a:t>
            </a:r>
            <a:r>
              <a:rPr lang="en-US" dirty="0"/>
              <a:t>. </a:t>
            </a:r>
            <a:endParaRPr lang="el-GR" dirty="0"/>
          </a:p>
        </p:txBody>
      </p:sp>
    </p:spTree>
    <p:extLst>
      <p:ext uri="{BB962C8B-B14F-4D97-AF65-F5344CB8AC3E}">
        <p14:creationId xmlns:p14="http://schemas.microsoft.com/office/powerpoint/2010/main" val="335855890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99055AA8-B1A3-60CF-0112-C7B238B07AB5}"/>
              </a:ext>
            </a:extLst>
          </p:cNvPr>
          <p:cNvSpPr>
            <a:spLocks noGrp="1"/>
          </p:cNvSpPr>
          <p:nvPr>
            <p:ph type="title"/>
          </p:nvPr>
        </p:nvSpPr>
        <p:spPr>
          <a:xfrm>
            <a:off x="469900" y="0"/>
            <a:ext cx="10515600" cy="1325563"/>
          </a:xfrm>
        </p:spPr>
        <p:txBody>
          <a:bodyPr/>
          <a:lstStyle/>
          <a:p>
            <a:r>
              <a:rPr lang="el-GR" b="1" dirty="0">
                <a:solidFill>
                  <a:srgbClr val="00B050"/>
                </a:solidFill>
                <a:effectLst>
                  <a:outerShdw blurRad="38100" dist="38100" dir="2700000" algn="tl">
                    <a:srgbClr val="000000">
                      <a:alpha val="43137"/>
                    </a:srgbClr>
                  </a:outerShdw>
                </a:effectLst>
              </a:rPr>
              <a:t>ΠΑΘΟΦΥΣΙΟΛΟΓΙΑ</a:t>
            </a:r>
            <a:endParaRPr lang="el-GR" dirty="0">
              <a:solidFill>
                <a:srgbClr val="00B050"/>
              </a:solidFill>
            </a:endParaRPr>
          </a:p>
        </p:txBody>
      </p:sp>
      <p:sp>
        <p:nvSpPr>
          <p:cNvPr id="5" name="TextBox 4">
            <a:extLst>
              <a:ext uri="{FF2B5EF4-FFF2-40B4-BE49-F238E27FC236}">
                <a16:creationId xmlns:a16="http://schemas.microsoft.com/office/drawing/2014/main" id="{11D3631A-093F-934E-9183-94E78BDB9407}"/>
              </a:ext>
            </a:extLst>
          </p:cNvPr>
          <p:cNvSpPr txBox="1"/>
          <p:nvPr/>
        </p:nvSpPr>
        <p:spPr>
          <a:xfrm>
            <a:off x="469900" y="996926"/>
            <a:ext cx="10515600" cy="5596853"/>
          </a:xfrm>
          <a:prstGeom prst="rect">
            <a:avLst/>
          </a:prstGeom>
          <a:noFill/>
        </p:spPr>
        <p:txBody>
          <a:bodyPr wrap="square">
            <a:spAutoFit/>
          </a:bodyPr>
          <a:lstStyle/>
          <a:p>
            <a:pPr>
              <a:lnSpc>
                <a:spcPct val="150000"/>
              </a:lnSpc>
              <a:buNone/>
            </a:pPr>
            <a:r>
              <a:rPr lang="el-GR" sz="1600" b="1" dirty="0"/>
              <a:t>Φλεγμονώδης καταρράκτης (≈1–6 ώρες μετά την </a:t>
            </a:r>
            <a:r>
              <a:rPr lang="el-GR" sz="1600" b="1" dirty="0" err="1"/>
              <a:t>επαναιμάτωση</a:t>
            </a:r>
            <a:r>
              <a:rPr lang="el-GR" sz="1600" b="1" dirty="0"/>
              <a:t>)</a:t>
            </a:r>
          </a:p>
          <a:p>
            <a:pPr>
              <a:lnSpc>
                <a:spcPct val="150000"/>
              </a:lnSpc>
              <a:buFont typeface="Arial" panose="020B0604020202020204" pitchFamily="34" charset="0"/>
              <a:buChar char="•"/>
            </a:pPr>
            <a:r>
              <a:rPr lang="el-GR" sz="1600" dirty="0"/>
              <a:t>Απελευθέρωση </a:t>
            </a:r>
            <a:r>
              <a:rPr lang="en-US" sz="1600" dirty="0"/>
              <a:t>Damage-associated molecular patterns (DAMPs) </a:t>
            </a:r>
            <a:r>
              <a:rPr lang="el-GR" sz="1600" dirty="0"/>
              <a:t> → ενεργοποίηση TLR2 και TLR4 σε </a:t>
            </a:r>
            <a:r>
              <a:rPr lang="el-GR" sz="1600" dirty="0" err="1"/>
              <a:t>μικρογλοία</a:t>
            </a:r>
            <a:r>
              <a:rPr lang="el-GR" sz="1600" dirty="0"/>
              <a:t> και ενδοθήλιο</a:t>
            </a:r>
          </a:p>
          <a:p>
            <a:pPr>
              <a:lnSpc>
                <a:spcPct val="150000"/>
              </a:lnSpc>
              <a:buFont typeface="Arial" panose="020B0604020202020204" pitchFamily="34" charset="0"/>
              <a:buChar char="•"/>
            </a:pPr>
            <a:r>
              <a:rPr lang="el-GR" sz="1600" dirty="0"/>
              <a:t>Επαγωγή:</a:t>
            </a:r>
          </a:p>
          <a:p>
            <a:pPr marL="742950" lvl="1" indent="-285750">
              <a:lnSpc>
                <a:spcPct val="150000"/>
              </a:lnSpc>
              <a:buFont typeface="Arial" panose="020B0604020202020204" pitchFamily="34" charset="0"/>
              <a:buChar char="•"/>
            </a:pPr>
            <a:r>
              <a:rPr lang="el-GR" sz="1600" dirty="0" err="1"/>
              <a:t>προφλεγμονωδών</a:t>
            </a:r>
            <a:r>
              <a:rPr lang="el-GR" sz="1600" dirty="0"/>
              <a:t> </a:t>
            </a:r>
            <a:r>
              <a:rPr lang="el-GR" sz="1600" dirty="0" err="1"/>
              <a:t>κυτταροκινών</a:t>
            </a:r>
            <a:endParaRPr lang="el-GR" sz="1600" dirty="0"/>
          </a:p>
          <a:p>
            <a:pPr marL="742950" lvl="1" indent="-285750">
              <a:lnSpc>
                <a:spcPct val="150000"/>
              </a:lnSpc>
              <a:buFont typeface="Arial" panose="020B0604020202020204" pitchFamily="34" charset="0"/>
              <a:buChar char="•"/>
            </a:pPr>
            <a:r>
              <a:rPr lang="el-GR" sz="1600" dirty="0" err="1"/>
              <a:t>μεταλλοπρωτεϊνασών</a:t>
            </a:r>
            <a:r>
              <a:rPr lang="el-GR" sz="1600" dirty="0"/>
              <a:t> (</a:t>
            </a:r>
            <a:r>
              <a:rPr lang="el-GR" sz="1600" dirty="0" err="1"/>
              <a:t>MMPs</a:t>
            </a:r>
            <a:r>
              <a:rPr lang="el-GR" sz="1600" dirty="0"/>
              <a:t>)</a:t>
            </a:r>
          </a:p>
          <a:p>
            <a:pPr marL="742950" lvl="1" indent="-285750">
              <a:lnSpc>
                <a:spcPct val="150000"/>
              </a:lnSpc>
              <a:buFont typeface="Arial" panose="020B0604020202020204" pitchFamily="34" charset="0"/>
              <a:buChar char="•"/>
            </a:pPr>
            <a:r>
              <a:rPr lang="el-GR" sz="1600" dirty="0"/>
              <a:t>NOX2 </a:t>
            </a:r>
            <a:r>
              <a:rPr lang="en-US" sz="1600" dirty="0"/>
              <a:t>(NADPH oxidase 2) </a:t>
            </a:r>
            <a:r>
              <a:rPr lang="el-GR" sz="1600" dirty="0"/>
              <a:t>και </a:t>
            </a:r>
            <a:r>
              <a:rPr lang="el-GR" sz="1600" dirty="0" err="1"/>
              <a:t>συνθετάσης</a:t>
            </a:r>
            <a:r>
              <a:rPr lang="el-GR" sz="1600" dirty="0"/>
              <a:t> NO</a:t>
            </a:r>
          </a:p>
          <a:p>
            <a:pPr lvl="1">
              <a:lnSpc>
                <a:spcPct val="150000"/>
              </a:lnSpc>
            </a:pPr>
            <a:r>
              <a:rPr lang="el-GR" sz="1600" dirty="0"/>
              <a:t>→ αύξηση επιπέδων ROS → περαιτέρω διαταραχή BBB</a:t>
            </a:r>
          </a:p>
          <a:p>
            <a:pPr>
              <a:lnSpc>
                <a:spcPct val="150000"/>
              </a:lnSpc>
              <a:buFont typeface="Arial" panose="020B0604020202020204" pitchFamily="34" charset="0"/>
              <a:buChar char="•"/>
            </a:pPr>
            <a:r>
              <a:rPr lang="el-GR" sz="1600" dirty="0"/>
              <a:t>Ενεργοποίηση ενδοθηλίου:</a:t>
            </a:r>
          </a:p>
          <a:p>
            <a:pPr marL="742950" lvl="1" indent="-285750">
              <a:lnSpc>
                <a:spcPct val="150000"/>
              </a:lnSpc>
              <a:buFont typeface="Arial" panose="020B0604020202020204" pitchFamily="34" charset="0"/>
              <a:buChar char="•"/>
            </a:pPr>
            <a:r>
              <a:rPr lang="el-GR" sz="1600" dirty="0"/>
              <a:t>έκκριση </a:t>
            </a:r>
            <a:r>
              <a:rPr lang="el-GR" sz="1600" dirty="0" err="1"/>
              <a:t>προφλεγμονωδών</a:t>
            </a:r>
            <a:r>
              <a:rPr lang="el-GR" sz="1600" dirty="0"/>
              <a:t> μεσολαβητών</a:t>
            </a:r>
          </a:p>
          <a:p>
            <a:pPr marL="742950" lvl="1" indent="-285750">
              <a:lnSpc>
                <a:spcPct val="150000"/>
              </a:lnSpc>
              <a:buFont typeface="Arial" panose="020B0604020202020204" pitchFamily="34" charset="0"/>
              <a:buChar char="•"/>
            </a:pPr>
            <a:r>
              <a:rPr lang="el-GR" sz="1600" dirty="0"/>
              <a:t>↑ έκφραση μορίων προσκόλλησης (π.χ. P-</a:t>
            </a:r>
            <a:r>
              <a:rPr lang="el-GR" sz="1600" dirty="0" err="1"/>
              <a:t>selectin</a:t>
            </a:r>
            <a:r>
              <a:rPr lang="el-GR" sz="1600" dirty="0"/>
              <a:t>) →</a:t>
            </a:r>
          </a:p>
          <a:p>
            <a:pPr>
              <a:lnSpc>
                <a:spcPct val="150000"/>
              </a:lnSpc>
              <a:buFont typeface="Arial" panose="020B0604020202020204" pitchFamily="34" charset="0"/>
              <a:buChar char="•"/>
            </a:pPr>
            <a:r>
              <a:rPr lang="el-GR" sz="1600" dirty="0"/>
              <a:t>Προσέλκυση και διήθηση λευκοκυττάρων</a:t>
            </a:r>
          </a:p>
          <a:p>
            <a:pPr>
              <a:lnSpc>
                <a:spcPct val="150000"/>
              </a:lnSpc>
              <a:buFont typeface="Arial" panose="020B0604020202020204" pitchFamily="34" charset="0"/>
              <a:buChar char="•"/>
            </a:pPr>
            <a:r>
              <a:rPr lang="el-GR" sz="1600" dirty="0"/>
              <a:t>Ενεργοποίηση </a:t>
            </a:r>
            <a:r>
              <a:rPr lang="el-GR" sz="1600" dirty="0" err="1"/>
              <a:t>ουδετεροφίλων</a:t>
            </a:r>
            <a:r>
              <a:rPr lang="el-GR" sz="1600" dirty="0"/>
              <a:t> (έκφραση NOS2) → ενίσχυση οξειδωτικής βλάβης</a:t>
            </a:r>
          </a:p>
          <a:p>
            <a:pPr>
              <a:lnSpc>
                <a:spcPct val="150000"/>
              </a:lnSpc>
              <a:buFont typeface="Arial" panose="020B0604020202020204" pitchFamily="34" charset="0"/>
              <a:buChar char="•"/>
            </a:pPr>
            <a:r>
              <a:rPr lang="el-GR" sz="1600" dirty="0"/>
              <a:t>Μετάπτωση από </a:t>
            </a:r>
            <a:r>
              <a:rPr lang="el-GR" sz="1600" dirty="0" err="1"/>
              <a:t>κυτταροτοξικό</a:t>
            </a:r>
            <a:r>
              <a:rPr lang="el-GR" sz="1600" dirty="0"/>
              <a:t> σε </a:t>
            </a:r>
            <a:r>
              <a:rPr lang="el-GR" sz="1600" dirty="0" err="1"/>
              <a:t>αγγειογενές</a:t>
            </a:r>
            <a:r>
              <a:rPr lang="el-GR" sz="1600" dirty="0"/>
              <a:t> οίδημα</a:t>
            </a:r>
          </a:p>
          <a:p>
            <a:pPr>
              <a:lnSpc>
                <a:spcPct val="150000"/>
              </a:lnSpc>
              <a:buFont typeface="Arial" panose="020B0604020202020204" pitchFamily="34" charset="0"/>
              <a:buChar char="•"/>
            </a:pPr>
            <a:r>
              <a:rPr lang="el-GR" sz="1600" dirty="0"/>
              <a:t>Αυξημένος κίνδυνος αιμορραγικής μετατροπής</a:t>
            </a:r>
          </a:p>
        </p:txBody>
      </p:sp>
      <p:pic>
        <p:nvPicPr>
          <p:cNvPr id="6" name="Εικόνα 5">
            <a:extLst>
              <a:ext uri="{FF2B5EF4-FFF2-40B4-BE49-F238E27FC236}">
                <a16:creationId xmlns:a16="http://schemas.microsoft.com/office/drawing/2014/main" id="{80C1070C-0D9C-4E49-44F0-2793CD3C74D3}"/>
              </a:ext>
            </a:extLst>
          </p:cNvPr>
          <p:cNvPicPr>
            <a:picLocks noChangeAspect="1"/>
          </p:cNvPicPr>
          <p:nvPr/>
        </p:nvPicPr>
        <p:blipFill>
          <a:blip r:embed="rId3" cstate="print"/>
          <a:stretch>
            <a:fillRect/>
          </a:stretch>
        </p:blipFill>
        <p:spPr>
          <a:xfrm>
            <a:off x="6859810" y="6265142"/>
            <a:ext cx="5127180" cy="499915"/>
          </a:xfrm>
          <a:prstGeom prst="rect">
            <a:avLst/>
          </a:prstGeom>
        </p:spPr>
      </p:pic>
    </p:spTree>
    <p:extLst>
      <p:ext uri="{BB962C8B-B14F-4D97-AF65-F5344CB8AC3E}">
        <p14:creationId xmlns:p14="http://schemas.microsoft.com/office/powerpoint/2010/main" val="20910112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180EBC-7DDA-4BCE-3688-F4C796AD3251}"/>
            </a:ext>
          </a:extLst>
        </p:cNvPr>
        <p:cNvGrpSpPr/>
        <p:nvPr/>
      </p:nvGrpSpPr>
      <p:grpSpPr>
        <a:xfrm>
          <a:off x="0" y="0"/>
          <a:ext cx="0" cy="0"/>
          <a:chOff x="0" y="0"/>
          <a:chExt cx="0" cy="0"/>
        </a:xfrm>
      </p:grpSpPr>
      <p:sp>
        <p:nvSpPr>
          <p:cNvPr id="2" name="Τίτλος 1">
            <a:extLst>
              <a:ext uri="{FF2B5EF4-FFF2-40B4-BE49-F238E27FC236}">
                <a16:creationId xmlns:a16="http://schemas.microsoft.com/office/drawing/2014/main" id="{5537DF3E-44C9-A176-2B9D-C75D0C7D8597}"/>
              </a:ext>
            </a:extLst>
          </p:cNvPr>
          <p:cNvSpPr>
            <a:spLocks noGrp="1"/>
          </p:cNvSpPr>
          <p:nvPr>
            <p:ph type="title"/>
          </p:nvPr>
        </p:nvSpPr>
        <p:spPr>
          <a:xfrm>
            <a:off x="469900" y="0"/>
            <a:ext cx="10515600" cy="1325563"/>
          </a:xfrm>
        </p:spPr>
        <p:txBody>
          <a:bodyPr/>
          <a:lstStyle/>
          <a:p>
            <a:r>
              <a:rPr lang="el-GR" b="1" dirty="0">
                <a:solidFill>
                  <a:srgbClr val="0070C0"/>
                </a:solidFill>
                <a:effectLst>
                  <a:outerShdw blurRad="38100" dist="38100" dir="2700000" algn="tl">
                    <a:srgbClr val="000000">
                      <a:alpha val="43137"/>
                    </a:srgbClr>
                  </a:outerShdw>
                </a:effectLst>
              </a:rPr>
              <a:t>ΠΑΘΟΦΥΣΙΟΛΟΓΙΑ</a:t>
            </a:r>
            <a:endParaRPr lang="el-GR" dirty="0">
              <a:solidFill>
                <a:srgbClr val="0070C0"/>
              </a:solidFill>
            </a:endParaRPr>
          </a:p>
        </p:txBody>
      </p:sp>
      <p:sp>
        <p:nvSpPr>
          <p:cNvPr id="5" name="TextBox 4">
            <a:extLst>
              <a:ext uri="{FF2B5EF4-FFF2-40B4-BE49-F238E27FC236}">
                <a16:creationId xmlns:a16="http://schemas.microsoft.com/office/drawing/2014/main" id="{D97B8A68-1FFC-9D09-D6C9-42FABB993DA3}"/>
              </a:ext>
            </a:extLst>
          </p:cNvPr>
          <p:cNvSpPr txBox="1"/>
          <p:nvPr/>
        </p:nvSpPr>
        <p:spPr>
          <a:xfrm>
            <a:off x="281210" y="1013668"/>
            <a:ext cx="10515600" cy="5596853"/>
          </a:xfrm>
          <a:prstGeom prst="rect">
            <a:avLst/>
          </a:prstGeom>
          <a:noFill/>
        </p:spPr>
        <p:txBody>
          <a:bodyPr wrap="square">
            <a:spAutoFit/>
          </a:bodyPr>
          <a:lstStyle/>
          <a:p>
            <a:pPr>
              <a:lnSpc>
                <a:spcPct val="150000"/>
              </a:lnSpc>
            </a:pPr>
            <a:r>
              <a:rPr lang="el-GR" sz="1600" b="1" dirty="0"/>
              <a:t>Καθυστερημένη βλάβη και αποκατάσταση (≈6–72 ώρες)</a:t>
            </a:r>
          </a:p>
          <a:p>
            <a:pPr>
              <a:lnSpc>
                <a:spcPct val="150000"/>
              </a:lnSpc>
            </a:pPr>
            <a:r>
              <a:rPr lang="el-GR" sz="1600" dirty="0"/>
              <a:t>ROS/RNS (</a:t>
            </a:r>
            <a:r>
              <a:rPr lang="en-US" sz="1600" dirty="0"/>
              <a:t>reactive oxygen/nitrogen species</a:t>
            </a:r>
            <a:r>
              <a:rPr lang="el-GR" sz="1600" dirty="0"/>
              <a:t>)</a:t>
            </a:r>
            <a:r>
              <a:rPr lang="en-US" sz="1600" dirty="0"/>
              <a:t> </a:t>
            </a:r>
            <a:r>
              <a:rPr lang="el-GR" sz="1600" dirty="0"/>
              <a:t>εμφανίζουν διφασικά </a:t>
            </a:r>
            <a:r>
              <a:rPr lang="en-US" sz="1600" dirty="0"/>
              <a:t>peak </a:t>
            </a:r>
            <a:r>
              <a:rPr lang="el-GR" sz="1600" dirty="0"/>
              <a:t>συγκέντρωσης λόγω:</a:t>
            </a:r>
          </a:p>
          <a:p>
            <a:pPr lvl="1">
              <a:lnSpc>
                <a:spcPct val="150000"/>
              </a:lnSpc>
            </a:pPr>
            <a:r>
              <a:rPr lang="el-GR" sz="1600" dirty="0"/>
              <a:t>εμμένουσας </a:t>
            </a:r>
            <a:r>
              <a:rPr lang="el-GR" sz="1600" dirty="0" err="1"/>
              <a:t>μιτοχονδριακής</a:t>
            </a:r>
            <a:r>
              <a:rPr lang="el-GR" sz="1600" dirty="0"/>
              <a:t> δυσλειτουργίας</a:t>
            </a:r>
          </a:p>
          <a:p>
            <a:pPr lvl="1">
              <a:lnSpc>
                <a:spcPct val="150000"/>
              </a:lnSpc>
            </a:pPr>
            <a:r>
              <a:rPr lang="el-GR" sz="1600" dirty="0"/>
              <a:t>συνεχιζόμενης φλεγμονής</a:t>
            </a:r>
          </a:p>
          <a:p>
            <a:pPr>
              <a:lnSpc>
                <a:spcPct val="150000"/>
              </a:lnSpc>
            </a:pPr>
            <a:r>
              <a:rPr lang="el-GR" sz="1600" dirty="0"/>
              <a:t>→ Παρατεταμένο άνοιγμα mPTP (</a:t>
            </a:r>
            <a:r>
              <a:rPr lang="en-US" sz="1600" dirty="0"/>
              <a:t>mitochondrial permeability transition pore</a:t>
            </a:r>
            <a:r>
              <a:rPr lang="el-GR" sz="1600" dirty="0"/>
              <a:t>, mPTP) →</a:t>
            </a:r>
          </a:p>
          <a:p>
            <a:pPr lvl="1">
              <a:lnSpc>
                <a:spcPct val="150000"/>
              </a:lnSpc>
            </a:pPr>
            <a:r>
              <a:rPr lang="el-GR" sz="1600" dirty="0"/>
              <a:t>απόπτωση</a:t>
            </a:r>
          </a:p>
          <a:p>
            <a:pPr lvl="1">
              <a:lnSpc>
                <a:spcPct val="150000"/>
              </a:lnSpc>
            </a:pPr>
            <a:r>
              <a:rPr lang="el-GR" sz="1600" dirty="0"/>
              <a:t>νέκρωση διαμέσω </a:t>
            </a:r>
            <a:r>
              <a:rPr lang="en-US" sz="1600" dirty="0"/>
              <a:t>p53–cyclophilin D </a:t>
            </a:r>
            <a:endParaRPr lang="el-GR" sz="1600" dirty="0"/>
          </a:p>
          <a:p>
            <a:pPr lvl="1">
              <a:lnSpc>
                <a:spcPct val="150000"/>
              </a:lnSpc>
            </a:pPr>
            <a:endParaRPr lang="el-GR" sz="1600" b="1" dirty="0"/>
          </a:p>
          <a:p>
            <a:pPr>
              <a:lnSpc>
                <a:spcPct val="150000"/>
              </a:lnSpc>
            </a:pPr>
            <a:r>
              <a:rPr lang="el-GR" sz="1600" b="1" dirty="0"/>
              <a:t>Σταδιακή επικράτηση μηχανισμών αποκατάστασης:</a:t>
            </a:r>
          </a:p>
          <a:p>
            <a:pPr lvl="1">
              <a:lnSpc>
                <a:spcPct val="150000"/>
              </a:lnSpc>
            </a:pPr>
            <a:r>
              <a:rPr lang="el-GR" sz="1600" dirty="0"/>
              <a:t>μεταστροφή </a:t>
            </a:r>
            <a:r>
              <a:rPr lang="el-GR" sz="1600" dirty="0" err="1"/>
              <a:t>μικρογλοίας</a:t>
            </a:r>
            <a:r>
              <a:rPr lang="el-GR" sz="1600" dirty="0"/>
              <a:t> σε αντιφλεγμονώδη φαινότυπο</a:t>
            </a:r>
          </a:p>
          <a:p>
            <a:pPr lvl="1">
              <a:lnSpc>
                <a:spcPct val="150000"/>
              </a:lnSpc>
            </a:pPr>
            <a:r>
              <a:rPr lang="el-GR" sz="1600" dirty="0"/>
              <a:t>έκκριση IL-10, IL-4 και TGF-β→</a:t>
            </a:r>
          </a:p>
          <a:p>
            <a:pPr>
              <a:lnSpc>
                <a:spcPct val="150000"/>
              </a:lnSpc>
            </a:pPr>
            <a:r>
              <a:rPr lang="el-GR" sz="1600" dirty="0"/>
              <a:t>Απομάκρυνση κυτταρικών υπολειμμάτων και υποχώρηση φλεγμονής</a:t>
            </a:r>
          </a:p>
          <a:p>
            <a:pPr>
              <a:lnSpc>
                <a:spcPct val="150000"/>
              </a:lnSpc>
            </a:pPr>
            <a:r>
              <a:rPr lang="el-GR" sz="1600" dirty="0" err="1"/>
              <a:t>Νευροτροφικοί</a:t>
            </a:r>
            <a:r>
              <a:rPr lang="el-GR" sz="1600" dirty="0"/>
              <a:t> παράγοντες  (GDNF, BDNF) →</a:t>
            </a:r>
          </a:p>
          <a:p>
            <a:pPr lvl="1">
              <a:lnSpc>
                <a:spcPct val="150000"/>
              </a:lnSpc>
            </a:pPr>
            <a:r>
              <a:rPr lang="el-GR" sz="1600" dirty="0"/>
              <a:t>επιβίωση νευρώνων</a:t>
            </a:r>
          </a:p>
          <a:p>
            <a:pPr lvl="1">
              <a:lnSpc>
                <a:spcPct val="150000"/>
              </a:lnSpc>
            </a:pPr>
            <a:r>
              <a:rPr lang="el-GR" sz="1600" dirty="0"/>
              <a:t>αποκατάσταση </a:t>
            </a:r>
            <a:r>
              <a:rPr lang="el-GR" sz="1600" dirty="0" err="1"/>
              <a:t>ιστικής</a:t>
            </a:r>
            <a:r>
              <a:rPr lang="el-GR" sz="1600" dirty="0"/>
              <a:t> ομοιόστασης</a:t>
            </a:r>
          </a:p>
        </p:txBody>
      </p:sp>
      <p:pic>
        <p:nvPicPr>
          <p:cNvPr id="6" name="Εικόνα 5">
            <a:extLst>
              <a:ext uri="{FF2B5EF4-FFF2-40B4-BE49-F238E27FC236}">
                <a16:creationId xmlns:a16="http://schemas.microsoft.com/office/drawing/2014/main" id="{C3A7C89B-1E55-A66F-13C4-206BE57F2B3C}"/>
              </a:ext>
            </a:extLst>
          </p:cNvPr>
          <p:cNvPicPr>
            <a:picLocks noChangeAspect="1"/>
          </p:cNvPicPr>
          <p:nvPr/>
        </p:nvPicPr>
        <p:blipFill>
          <a:blip r:embed="rId2" cstate="print"/>
          <a:stretch>
            <a:fillRect/>
          </a:stretch>
        </p:blipFill>
        <p:spPr>
          <a:xfrm>
            <a:off x="6859810" y="6265142"/>
            <a:ext cx="5127180" cy="499915"/>
          </a:xfrm>
          <a:prstGeom prst="rect">
            <a:avLst/>
          </a:prstGeom>
        </p:spPr>
      </p:pic>
    </p:spTree>
    <p:extLst>
      <p:ext uri="{BB962C8B-B14F-4D97-AF65-F5344CB8AC3E}">
        <p14:creationId xmlns:p14="http://schemas.microsoft.com/office/powerpoint/2010/main" val="329054036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Εικόνα 4" descr="Εικόνα που περιέχει κείμενο, στιγμιότυπο οθόνης, λογισμικό, λογισμικό πολυμέσων&#10;&#10;Το περιεχόμενο που δημιουργείται από AI ενδέχεται να είναι εσφαλμένο.">
            <a:extLst>
              <a:ext uri="{FF2B5EF4-FFF2-40B4-BE49-F238E27FC236}">
                <a16:creationId xmlns:a16="http://schemas.microsoft.com/office/drawing/2014/main" id="{649F6F96-286B-9D53-B014-6ACE4F3D51CE}"/>
              </a:ext>
            </a:extLst>
          </p:cNvPr>
          <p:cNvPicPr>
            <a:picLocks noChangeAspect="1"/>
          </p:cNvPicPr>
          <p:nvPr/>
        </p:nvPicPr>
        <p:blipFill>
          <a:blip r:embed="rId3" cstate="print"/>
          <a:srcRect l="13750" t="21852" r="16354" b="8703"/>
          <a:stretch>
            <a:fillRect/>
          </a:stretch>
        </p:blipFill>
        <p:spPr>
          <a:xfrm>
            <a:off x="130809" y="95250"/>
            <a:ext cx="11930381" cy="6667500"/>
          </a:xfrm>
          <a:prstGeom prst="rect">
            <a:avLst/>
          </a:prstGeom>
        </p:spPr>
      </p:pic>
    </p:spTree>
    <p:extLst>
      <p:ext uri="{BB962C8B-B14F-4D97-AF65-F5344CB8AC3E}">
        <p14:creationId xmlns:p14="http://schemas.microsoft.com/office/powerpoint/2010/main" val="150981828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Θέση περιεχομένου 12">
            <a:extLst>
              <a:ext uri="{FF2B5EF4-FFF2-40B4-BE49-F238E27FC236}">
                <a16:creationId xmlns:a16="http://schemas.microsoft.com/office/drawing/2014/main" id="{F36877F3-A5E0-8F82-C0A7-B50616BFB92C}"/>
              </a:ext>
            </a:extLst>
          </p:cNvPr>
          <p:cNvPicPr>
            <a:picLocks noGrp="1" noChangeAspect="1"/>
          </p:cNvPicPr>
          <p:nvPr>
            <p:ph idx="1"/>
          </p:nvPr>
        </p:nvPicPr>
        <p:blipFill>
          <a:blip r:embed="rId2" cstate="print"/>
          <a:stretch>
            <a:fillRect/>
          </a:stretch>
        </p:blipFill>
        <p:spPr>
          <a:xfrm>
            <a:off x="838200" y="1925719"/>
            <a:ext cx="10515600" cy="4196492"/>
          </a:xfrm>
          <a:prstGeom prst="rect">
            <a:avLst/>
          </a:prstGeom>
        </p:spPr>
      </p:pic>
      <p:sp>
        <p:nvSpPr>
          <p:cNvPr id="4" name="Τίτλος 4">
            <a:extLst>
              <a:ext uri="{FF2B5EF4-FFF2-40B4-BE49-F238E27FC236}">
                <a16:creationId xmlns:a16="http://schemas.microsoft.com/office/drawing/2014/main" id="{59C3E026-AE27-FCBE-D9E6-B82166C9175F}"/>
              </a:ext>
            </a:extLst>
          </p:cNvPr>
          <p:cNvSpPr>
            <a:spLocks noGrp="1"/>
          </p:cNvSpPr>
          <p:nvPr>
            <p:ph type="title"/>
          </p:nvPr>
        </p:nvSpPr>
        <p:spPr>
          <a:xfrm>
            <a:off x="316796" y="180770"/>
            <a:ext cx="10515600" cy="1325563"/>
          </a:xfrm>
        </p:spPr>
        <p:txBody>
          <a:bodyPr>
            <a:normAutofit/>
          </a:bodyPr>
          <a:lstStyle/>
          <a:p>
            <a:r>
              <a:rPr lang="en-US" sz="3600" b="1" dirty="0"/>
              <a:t>                      </a:t>
            </a:r>
            <a:r>
              <a:rPr lang="el-GR" sz="3600" b="1" dirty="0">
                <a:solidFill>
                  <a:srgbClr val="C00000"/>
                </a:solidFill>
                <a:effectLst>
                  <a:outerShdw blurRad="38100" dist="38100" dir="2700000" algn="tl">
                    <a:srgbClr val="000000">
                      <a:alpha val="43137"/>
                    </a:srgbClr>
                  </a:outerShdw>
                </a:effectLst>
              </a:rPr>
              <a:t>ΠΑΘΟΦΥΣΙΟΛΟΓΙΑ οξέος ΑΕΕ</a:t>
            </a:r>
          </a:p>
        </p:txBody>
      </p:sp>
      <p:sp>
        <p:nvSpPr>
          <p:cNvPr id="5" name="Ορθογώνιο: Στρογγύλεμα γωνιών 4">
            <a:extLst>
              <a:ext uri="{FF2B5EF4-FFF2-40B4-BE49-F238E27FC236}">
                <a16:creationId xmlns:a16="http://schemas.microsoft.com/office/drawing/2014/main" id="{4B321D24-3922-1D75-3E4D-DD563EA99B88}"/>
              </a:ext>
            </a:extLst>
          </p:cNvPr>
          <p:cNvSpPr/>
          <p:nvPr/>
        </p:nvSpPr>
        <p:spPr>
          <a:xfrm>
            <a:off x="640773" y="1575176"/>
            <a:ext cx="3146810" cy="4707465"/>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US" dirty="0"/>
          </a:p>
          <a:p>
            <a:pPr algn="ctr"/>
            <a:endParaRPr lang="en-US" dirty="0"/>
          </a:p>
          <a:p>
            <a:pPr algn="ctr"/>
            <a:endParaRPr lang="en-US" dirty="0"/>
          </a:p>
          <a:p>
            <a:pPr algn="ctr"/>
            <a:endParaRPr lang="en-US" dirty="0"/>
          </a:p>
          <a:p>
            <a:pPr algn="ctr"/>
            <a:endParaRPr lang="el-GR" b="1" dirty="0"/>
          </a:p>
          <a:p>
            <a:pPr algn="ctr"/>
            <a:endParaRPr lang="el-GR" b="1" dirty="0"/>
          </a:p>
          <a:p>
            <a:pPr algn="ctr"/>
            <a:r>
              <a:rPr lang="en-US" b="1" dirty="0"/>
              <a:t>Excitotoxicity stage</a:t>
            </a:r>
          </a:p>
          <a:p>
            <a:pPr algn="ctr"/>
            <a:r>
              <a:rPr lang="en-US" dirty="0"/>
              <a:t> Extracellular glutamate →</a:t>
            </a:r>
          </a:p>
          <a:p>
            <a:pPr algn="ctr"/>
            <a:r>
              <a:rPr lang="en-US" dirty="0"/>
              <a:t>Intracellular damage  and cell death</a:t>
            </a:r>
          </a:p>
          <a:p>
            <a:pPr algn="ctr"/>
            <a:endParaRPr lang="en-US" dirty="0"/>
          </a:p>
          <a:p>
            <a:pPr algn="ctr"/>
            <a:r>
              <a:rPr lang="en-US" dirty="0"/>
              <a:t> </a:t>
            </a:r>
          </a:p>
        </p:txBody>
      </p:sp>
      <p:sp>
        <p:nvSpPr>
          <p:cNvPr id="8" name="Ορθογώνιο: Στρογγύλεμα γωνιών 7">
            <a:extLst>
              <a:ext uri="{FF2B5EF4-FFF2-40B4-BE49-F238E27FC236}">
                <a16:creationId xmlns:a16="http://schemas.microsoft.com/office/drawing/2014/main" id="{ABEC132D-B6A3-AC7A-A4A4-FC7E821DCCFB}"/>
              </a:ext>
            </a:extLst>
          </p:cNvPr>
          <p:cNvSpPr/>
          <p:nvPr/>
        </p:nvSpPr>
        <p:spPr>
          <a:xfrm>
            <a:off x="4838016" y="1575176"/>
            <a:ext cx="3055623" cy="4597210"/>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US" b="1" dirty="0"/>
          </a:p>
          <a:p>
            <a:pPr algn="ctr"/>
            <a:endParaRPr lang="en-US" b="1" dirty="0"/>
          </a:p>
          <a:p>
            <a:pPr algn="ctr"/>
            <a:endParaRPr lang="en-US" b="1" dirty="0"/>
          </a:p>
          <a:p>
            <a:pPr algn="ctr"/>
            <a:endParaRPr lang="el-GR" b="1" dirty="0"/>
          </a:p>
          <a:p>
            <a:pPr algn="ctr"/>
            <a:endParaRPr lang="el-GR" b="1" dirty="0"/>
          </a:p>
          <a:p>
            <a:pPr algn="ctr"/>
            <a:r>
              <a:rPr lang="en-US" b="1" dirty="0"/>
              <a:t>Oxidative stress</a:t>
            </a:r>
          </a:p>
          <a:p>
            <a:pPr algn="ctr"/>
            <a:r>
              <a:rPr lang="en-US" dirty="0"/>
              <a:t>Mitochondrial free radicals →oxidative damage, neuronal death, BBB disruption</a:t>
            </a:r>
            <a:endParaRPr lang="el-GR" dirty="0"/>
          </a:p>
        </p:txBody>
      </p:sp>
      <p:sp>
        <p:nvSpPr>
          <p:cNvPr id="11" name="Ορθογώνιο: Στρογγύλεμα γωνιών 10">
            <a:extLst>
              <a:ext uri="{FF2B5EF4-FFF2-40B4-BE49-F238E27FC236}">
                <a16:creationId xmlns:a16="http://schemas.microsoft.com/office/drawing/2014/main" id="{AFC114AB-0421-3463-9C35-69FBC568969B}"/>
              </a:ext>
            </a:extLst>
          </p:cNvPr>
          <p:cNvSpPr/>
          <p:nvPr/>
        </p:nvSpPr>
        <p:spPr>
          <a:xfrm>
            <a:off x="8735838" y="1575176"/>
            <a:ext cx="3159595" cy="4707465"/>
          </a:xfrm>
          <a:prstGeom prst="roundRect">
            <a:avLst/>
          </a:prstGeom>
          <a:solidFill>
            <a:schemeClr val="lt1"/>
          </a:solidFill>
        </p:spPr>
        <p:style>
          <a:lnRef idx="2">
            <a:schemeClr val="accent6"/>
          </a:lnRef>
          <a:fillRef idx="1">
            <a:schemeClr val="lt1"/>
          </a:fillRef>
          <a:effectRef idx="0">
            <a:schemeClr val="accent6"/>
          </a:effectRef>
          <a:fontRef idx="minor">
            <a:schemeClr val="dk1"/>
          </a:fontRef>
        </p:style>
        <p:txBody>
          <a:bodyPr rtlCol="0" anchor="ctr"/>
          <a:lstStyle/>
          <a:p>
            <a:pPr algn="ctr"/>
            <a:endParaRPr lang="en-US" b="1" dirty="0"/>
          </a:p>
          <a:p>
            <a:pPr algn="ctr"/>
            <a:endParaRPr lang="en-US" b="1" dirty="0"/>
          </a:p>
          <a:p>
            <a:pPr algn="ctr"/>
            <a:endParaRPr lang="en-US" b="1" dirty="0"/>
          </a:p>
          <a:p>
            <a:pPr algn="ctr"/>
            <a:endParaRPr lang="en-US" b="1" dirty="0"/>
          </a:p>
          <a:p>
            <a:pPr algn="ctr"/>
            <a:r>
              <a:rPr lang="en-US" b="1" dirty="0"/>
              <a:t>Neuroinflammation</a:t>
            </a:r>
          </a:p>
          <a:p>
            <a:pPr algn="ctr"/>
            <a:r>
              <a:rPr lang="en-US" dirty="0"/>
              <a:t>Glial cells and peripheral immune cells→inflammatory</a:t>
            </a:r>
          </a:p>
          <a:p>
            <a:pPr algn="ctr"/>
            <a:r>
              <a:rPr lang="en-US" dirty="0"/>
              <a:t>Cascade and tissue repair</a:t>
            </a:r>
            <a:endParaRPr lang="el-GR" dirty="0"/>
          </a:p>
        </p:txBody>
      </p:sp>
      <mc:AlternateContent xmlns:mc="http://schemas.openxmlformats.org/markup-compatibility/2006" xmlns:p14="http://schemas.microsoft.com/office/powerpoint/2010/main">
        <mc:Choice Requires="p14">
          <p:contentPart p14:bwMode="auto" r:id="rId3">
            <p14:nvContentPartPr>
              <p14:cNvPr id="19" name="Γραφή 18">
                <a:extLst>
                  <a:ext uri="{FF2B5EF4-FFF2-40B4-BE49-F238E27FC236}">
                    <a16:creationId xmlns:a16="http://schemas.microsoft.com/office/drawing/2014/main" id="{1F6E4DAD-0273-F566-1F5B-BF5D4086ED8D}"/>
                  </a:ext>
                </a:extLst>
              </p14:cNvPr>
              <p14:cNvContentPartPr/>
              <p14:nvPr/>
            </p14:nvContentPartPr>
            <p14:xfrm>
              <a:off x="1151000" y="541173"/>
              <a:ext cx="360" cy="360"/>
            </p14:xfrm>
          </p:contentPart>
        </mc:Choice>
        <mc:Fallback xmlns="">
          <p:pic>
            <p:nvPicPr>
              <p:cNvPr id="19" name="Γραφή 18">
                <a:extLst>
                  <a:ext uri="{FF2B5EF4-FFF2-40B4-BE49-F238E27FC236}">
                    <a16:creationId xmlns:p14="http://schemas.microsoft.com/office/powerpoint/2010/main" xmlns="" xmlns:a16="http://schemas.microsoft.com/office/drawing/2014/main" id="{1F6E4DAD-0273-F566-1F5B-BF5D4086ED8D}"/>
                  </a:ext>
                </a:extLst>
              </p:cNvPr>
              <p:cNvPicPr/>
              <p:nvPr/>
            </p:nvPicPr>
            <p:blipFill>
              <a:blip r:embed="rId4" cstate="print"/>
              <a:stretch>
                <a:fillRect/>
              </a:stretch>
            </p:blipFill>
            <p:spPr>
              <a:xfrm>
                <a:off x="1142000" y="532533"/>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22" name="Γραφή 21">
                <a:extLst>
                  <a:ext uri="{FF2B5EF4-FFF2-40B4-BE49-F238E27FC236}">
                    <a16:creationId xmlns:a16="http://schemas.microsoft.com/office/drawing/2014/main" id="{3600C381-B680-7F1F-3E2A-5C5733EDDC1E}"/>
                  </a:ext>
                </a:extLst>
              </p14:cNvPr>
              <p14:cNvContentPartPr/>
              <p14:nvPr/>
            </p14:nvContentPartPr>
            <p14:xfrm>
              <a:off x="-999640" y="-152547"/>
              <a:ext cx="360" cy="360"/>
            </p14:xfrm>
          </p:contentPart>
        </mc:Choice>
        <mc:Fallback xmlns="">
          <p:pic>
            <p:nvPicPr>
              <p:cNvPr id="22" name="Γραφή 21">
                <a:extLst>
                  <a:ext uri="{FF2B5EF4-FFF2-40B4-BE49-F238E27FC236}">
                    <a16:creationId xmlns:p14="http://schemas.microsoft.com/office/powerpoint/2010/main" xmlns="" xmlns:a16="http://schemas.microsoft.com/office/drawing/2014/main" id="{3600C381-B680-7F1F-3E2A-5C5733EDDC1E}"/>
                  </a:ext>
                </a:extLst>
              </p:cNvPr>
              <p:cNvPicPr/>
              <p:nvPr/>
            </p:nvPicPr>
            <p:blipFill>
              <a:blip r:embed="rId4" cstate="print"/>
              <a:stretch>
                <a:fillRect/>
              </a:stretch>
            </p:blipFill>
            <p:spPr>
              <a:xfrm>
                <a:off x="-1008280" y="-161547"/>
                <a:ext cx="18000" cy="18000"/>
              </a:xfrm>
              <a:prstGeom prst="rect">
                <a:avLst/>
              </a:prstGeom>
            </p:spPr>
          </p:pic>
        </mc:Fallback>
      </mc:AlternateContent>
      <p:sp>
        <p:nvSpPr>
          <p:cNvPr id="51" name="Ορθογώνιο: Ψαλίδισμα επάνω γωνιών 50">
            <a:extLst>
              <a:ext uri="{FF2B5EF4-FFF2-40B4-BE49-F238E27FC236}">
                <a16:creationId xmlns:a16="http://schemas.microsoft.com/office/drawing/2014/main" id="{40CCC9C7-B676-2FE3-D177-478FCDE6359C}"/>
              </a:ext>
            </a:extLst>
          </p:cNvPr>
          <p:cNvSpPr/>
          <p:nvPr/>
        </p:nvSpPr>
        <p:spPr>
          <a:xfrm rot="-10680000">
            <a:off x="1849685" y="2805527"/>
            <a:ext cx="786926" cy="464436"/>
          </a:xfrm>
          <a:prstGeom prst="snip2SameRect">
            <a:avLst/>
          </a:prstGeom>
          <a:solidFill>
            <a:schemeClr val="tx2">
              <a:lumMod val="10000"/>
              <a:lumOff val="9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52" name="Διάγραμμα ροής: Γραμμή σύνδεσης 51">
            <a:extLst>
              <a:ext uri="{FF2B5EF4-FFF2-40B4-BE49-F238E27FC236}">
                <a16:creationId xmlns:a16="http://schemas.microsoft.com/office/drawing/2014/main" id="{BB907DF3-B88A-490C-7288-85FFB9853462}"/>
              </a:ext>
            </a:extLst>
          </p:cNvPr>
          <p:cNvSpPr/>
          <p:nvPr/>
        </p:nvSpPr>
        <p:spPr>
          <a:xfrm>
            <a:off x="2092569" y="3006969"/>
            <a:ext cx="105508" cy="87923"/>
          </a:xfrm>
          <a:prstGeom prst="flowChartConnector">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53" name="Διάγραμμα ροής: Γραμμή σύνδεσης 52">
            <a:extLst>
              <a:ext uri="{FF2B5EF4-FFF2-40B4-BE49-F238E27FC236}">
                <a16:creationId xmlns:a16="http://schemas.microsoft.com/office/drawing/2014/main" id="{EF01630B-11F8-F1F4-B23A-0E648BE2FC2E}"/>
              </a:ext>
            </a:extLst>
          </p:cNvPr>
          <p:cNvSpPr/>
          <p:nvPr/>
        </p:nvSpPr>
        <p:spPr>
          <a:xfrm>
            <a:off x="2359520" y="3006969"/>
            <a:ext cx="105508" cy="87923"/>
          </a:xfrm>
          <a:prstGeom prst="flowChartConnector">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54" name="Διάγραμμα ροής: Γραμμή σύνδεσης 53">
            <a:extLst>
              <a:ext uri="{FF2B5EF4-FFF2-40B4-BE49-F238E27FC236}">
                <a16:creationId xmlns:a16="http://schemas.microsoft.com/office/drawing/2014/main" id="{E4AE817B-D942-27C5-38FA-93095D4FEC2D}"/>
              </a:ext>
            </a:extLst>
          </p:cNvPr>
          <p:cNvSpPr/>
          <p:nvPr/>
        </p:nvSpPr>
        <p:spPr>
          <a:xfrm>
            <a:off x="2198077" y="2791937"/>
            <a:ext cx="156043" cy="107202"/>
          </a:xfrm>
          <a:prstGeom prst="flowChartConnector">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55" name="Διάγραμμα ροής: Γραμμή σύνδεσης 54">
            <a:extLst>
              <a:ext uri="{FF2B5EF4-FFF2-40B4-BE49-F238E27FC236}">
                <a16:creationId xmlns:a16="http://schemas.microsoft.com/office/drawing/2014/main" id="{A01CF764-2FCE-94A4-78B5-EDDCE72D5E5E}"/>
              </a:ext>
            </a:extLst>
          </p:cNvPr>
          <p:cNvSpPr/>
          <p:nvPr/>
        </p:nvSpPr>
        <p:spPr>
          <a:xfrm>
            <a:off x="1841821" y="2502078"/>
            <a:ext cx="162698" cy="99357"/>
          </a:xfrm>
          <a:prstGeom prst="flowChartConnector">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56" name="Διάγραμμα ροής: Γραμμή σύνδεσης 55">
            <a:extLst>
              <a:ext uri="{FF2B5EF4-FFF2-40B4-BE49-F238E27FC236}">
                <a16:creationId xmlns:a16="http://schemas.microsoft.com/office/drawing/2014/main" id="{EC2CA4A8-3E20-D98B-BCE3-8FD6BCC64C4F}"/>
              </a:ext>
            </a:extLst>
          </p:cNvPr>
          <p:cNvSpPr/>
          <p:nvPr/>
        </p:nvSpPr>
        <p:spPr>
          <a:xfrm flipV="1">
            <a:off x="2130984" y="2539030"/>
            <a:ext cx="67093" cy="45719"/>
          </a:xfrm>
          <a:prstGeom prst="flowChartConnector">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57" name="Διάγραμμα ροής: Γραμμή σύνδεσης 56">
            <a:extLst>
              <a:ext uri="{FF2B5EF4-FFF2-40B4-BE49-F238E27FC236}">
                <a16:creationId xmlns:a16="http://schemas.microsoft.com/office/drawing/2014/main" id="{A05A1A43-BB6E-3049-7763-3897B5C71002}"/>
              </a:ext>
            </a:extLst>
          </p:cNvPr>
          <p:cNvSpPr/>
          <p:nvPr/>
        </p:nvSpPr>
        <p:spPr>
          <a:xfrm>
            <a:off x="2409347" y="2502078"/>
            <a:ext cx="162698" cy="152996"/>
          </a:xfrm>
          <a:prstGeom prst="flowChartConnector">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58" name="Βέλος: Κάτω 57">
            <a:extLst>
              <a:ext uri="{FF2B5EF4-FFF2-40B4-BE49-F238E27FC236}">
                <a16:creationId xmlns:a16="http://schemas.microsoft.com/office/drawing/2014/main" id="{BECA960B-6348-A4DF-43E1-B91BE0CA9935}"/>
              </a:ext>
            </a:extLst>
          </p:cNvPr>
          <p:cNvSpPr/>
          <p:nvPr/>
        </p:nvSpPr>
        <p:spPr>
          <a:xfrm>
            <a:off x="2320878" y="2482010"/>
            <a:ext cx="105508" cy="490538"/>
          </a:xfrm>
          <a:prstGeom prst="downArrow">
            <a:avLst/>
          </a:prstGeom>
          <a:solidFill>
            <a:srgbClr val="FFC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59" name="Βέλος: Κάτω 58">
            <a:extLst>
              <a:ext uri="{FF2B5EF4-FFF2-40B4-BE49-F238E27FC236}">
                <a16:creationId xmlns:a16="http://schemas.microsoft.com/office/drawing/2014/main" id="{06C52DC6-5F91-1ADC-A3C6-8C51AB139AAA}"/>
              </a:ext>
            </a:extLst>
          </p:cNvPr>
          <p:cNvSpPr/>
          <p:nvPr/>
        </p:nvSpPr>
        <p:spPr>
          <a:xfrm>
            <a:off x="2023246" y="2546666"/>
            <a:ext cx="105508" cy="490538"/>
          </a:xfrm>
          <a:prstGeom prst="downArrow">
            <a:avLst/>
          </a:prstGeom>
          <a:solidFill>
            <a:srgbClr val="FFC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61" name="Βέλος: Κάτω 60">
            <a:extLst>
              <a:ext uri="{FF2B5EF4-FFF2-40B4-BE49-F238E27FC236}">
                <a16:creationId xmlns:a16="http://schemas.microsoft.com/office/drawing/2014/main" id="{1DDBF119-A244-4E4E-D038-5AE7CAEF16BF}"/>
              </a:ext>
            </a:extLst>
          </p:cNvPr>
          <p:cNvSpPr/>
          <p:nvPr/>
        </p:nvSpPr>
        <p:spPr>
          <a:xfrm flipH="1">
            <a:off x="1848417" y="2772028"/>
            <a:ext cx="105507" cy="371908"/>
          </a:xfrm>
          <a:prstGeom prst="downArrow">
            <a:avLst>
              <a:gd name="adj1" fmla="val 50000"/>
              <a:gd name="adj2" fmla="val 50000"/>
            </a:avLst>
          </a:prstGeom>
          <a:solidFill>
            <a:srgbClr val="FFC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l-GR"/>
          </a:p>
        </p:txBody>
      </p:sp>
      <mc:AlternateContent xmlns:mc="http://schemas.openxmlformats.org/markup-compatibility/2006" xmlns:p14="http://schemas.microsoft.com/office/powerpoint/2010/main">
        <mc:Choice Requires="p14">
          <p:contentPart p14:bwMode="auto" r:id="rId6">
            <p14:nvContentPartPr>
              <p14:cNvPr id="65" name="Γραφή 64">
                <a:extLst>
                  <a:ext uri="{FF2B5EF4-FFF2-40B4-BE49-F238E27FC236}">
                    <a16:creationId xmlns:a16="http://schemas.microsoft.com/office/drawing/2014/main" id="{1997D156-48FA-103F-F7C6-D61675CFCE2E}"/>
                  </a:ext>
                </a:extLst>
              </p14:cNvPr>
              <p14:cNvContentPartPr/>
              <p14:nvPr/>
            </p14:nvContentPartPr>
            <p14:xfrm>
              <a:off x="1879280" y="406173"/>
              <a:ext cx="360" cy="360"/>
            </p14:xfrm>
          </p:contentPart>
        </mc:Choice>
        <mc:Fallback xmlns="">
          <p:pic>
            <p:nvPicPr>
              <p:cNvPr id="65" name="Γραφή 64">
                <a:extLst>
                  <a:ext uri="{FF2B5EF4-FFF2-40B4-BE49-F238E27FC236}">
                    <a16:creationId xmlns:p14="http://schemas.microsoft.com/office/powerpoint/2010/main" xmlns="" xmlns:a16="http://schemas.microsoft.com/office/drawing/2014/main" id="{1997D156-48FA-103F-F7C6-D61675CFCE2E}"/>
                  </a:ext>
                </a:extLst>
              </p:cNvPr>
              <p:cNvPicPr/>
              <p:nvPr/>
            </p:nvPicPr>
            <p:blipFill>
              <a:blip r:embed="rId7"/>
              <a:stretch>
                <a:fillRect/>
              </a:stretch>
            </p:blipFill>
            <p:spPr>
              <a:xfrm>
                <a:off x="1874960" y="401853"/>
                <a:ext cx="9000" cy="9000"/>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75" name="Γραφή 74">
                <a:extLst>
                  <a:ext uri="{FF2B5EF4-FFF2-40B4-BE49-F238E27FC236}">
                    <a16:creationId xmlns:a16="http://schemas.microsoft.com/office/drawing/2014/main" id="{9B7DA1EA-50CC-6A68-B292-BB4B47FF7025}"/>
                  </a:ext>
                </a:extLst>
              </p14:cNvPr>
              <p14:cNvContentPartPr/>
              <p14:nvPr/>
            </p14:nvContentPartPr>
            <p14:xfrm>
              <a:off x="1845440" y="320853"/>
              <a:ext cx="360" cy="360"/>
            </p14:xfrm>
          </p:contentPart>
        </mc:Choice>
        <mc:Fallback xmlns="">
          <p:pic>
            <p:nvPicPr>
              <p:cNvPr id="75" name="Γραφή 74">
                <a:extLst>
                  <a:ext uri="{FF2B5EF4-FFF2-40B4-BE49-F238E27FC236}">
                    <a16:creationId xmlns:p14="http://schemas.microsoft.com/office/powerpoint/2010/main" xmlns="" xmlns:a16="http://schemas.microsoft.com/office/drawing/2014/main" id="{9B7DA1EA-50CC-6A68-B292-BB4B47FF7025}"/>
                  </a:ext>
                </a:extLst>
              </p:cNvPr>
              <p:cNvPicPr/>
              <p:nvPr/>
            </p:nvPicPr>
            <p:blipFill>
              <a:blip r:embed="rId7"/>
              <a:stretch>
                <a:fillRect/>
              </a:stretch>
            </p:blipFill>
            <p:spPr>
              <a:xfrm>
                <a:off x="1841120" y="316533"/>
                <a:ext cx="9000" cy="9000"/>
              </a:xfrm>
              <a:prstGeom prst="rect">
                <a:avLst/>
              </a:prstGeom>
            </p:spPr>
          </p:pic>
        </mc:Fallback>
      </mc:AlternateContent>
      <mc:AlternateContent xmlns:mc="http://schemas.openxmlformats.org/markup-compatibility/2006" xmlns:p14="http://schemas.microsoft.com/office/powerpoint/2010/main" xmlns:aink="http://schemas.microsoft.com/office/drawing/2016/ink">
        <mc:Choice Requires="p14 aink">
          <p:contentPart p14:bwMode="auto" r:id="rId9">
            <p14:nvContentPartPr>
              <p14:cNvPr id="79" name="Γραφή 78">
                <a:extLst>
                  <a:ext uri="{FF2B5EF4-FFF2-40B4-BE49-F238E27FC236}">
                    <a16:creationId xmlns:a16="http://schemas.microsoft.com/office/drawing/2014/main" id="{A5F7D728-61F6-04E5-B0AF-3BF2F030F5A1}"/>
                  </a:ext>
                </a:extLst>
              </p14:cNvPr>
              <p14:cNvContentPartPr/>
              <p14:nvPr/>
            </p14:nvContentPartPr>
            <p14:xfrm>
              <a:off x="2285720" y="710733"/>
              <a:ext cx="360" cy="360"/>
            </p14:xfrm>
          </p:contentPart>
        </mc:Choice>
        <mc:Fallback xmlns="">
          <p:pic>
            <p:nvPicPr>
              <p:cNvPr id="79" name="Γραφή 78">
                <a:extLst>
                  <a:ext uri="{FF2B5EF4-FFF2-40B4-BE49-F238E27FC236}">
                    <a16:creationId xmlns:p14="http://schemas.microsoft.com/office/powerpoint/2010/main" xmlns:aink="http://schemas.microsoft.com/office/drawing/2016/ink" xmlns="" xmlns:a16="http://schemas.microsoft.com/office/drawing/2014/main" id="{A5F7D728-61F6-04E5-B0AF-3BF2F030F5A1}"/>
                  </a:ext>
                </a:extLst>
              </p:cNvPr>
              <p:cNvPicPr/>
              <p:nvPr/>
            </p:nvPicPr>
            <p:blipFill>
              <a:blip r:embed="rId10" cstate="print"/>
              <a:stretch>
                <a:fillRect/>
              </a:stretch>
            </p:blipFill>
            <p:spPr>
              <a:xfrm>
                <a:off x="2267720" y="603093"/>
                <a:ext cx="36000" cy="216000"/>
              </a:xfrm>
              <a:prstGeom prst="rect">
                <a:avLst/>
              </a:prstGeom>
            </p:spPr>
          </p:pic>
        </mc:Fallback>
      </mc:AlternateContent>
      <mc:AlternateContent xmlns:mc="http://schemas.openxmlformats.org/markup-compatibility/2006" xmlns:p14="http://schemas.microsoft.com/office/powerpoint/2010/main">
        <mc:Choice Requires="p14">
          <p:contentPart p14:bwMode="auto" r:id="rId11">
            <p14:nvContentPartPr>
              <p14:cNvPr id="81" name="Γραφή 80">
                <a:extLst>
                  <a:ext uri="{FF2B5EF4-FFF2-40B4-BE49-F238E27FC236}">
                    <a16:creationId xmlns:a16="http://schemas.microsoft.com/office/drawing/2014/main" id="{7FCC66A9-FEC2-E5A9-848E-F32AD6F9610E}"/>
                  </a:ext>
                </a:extLst>
              </p14:cNvPr>
              <p14:cNvContentPartPr/>
              <p14:nvPr/>
            </p14:nvContentPartPr>
            <p14:xfrm>
              <a:off x="2048120" y="1506333"/>
              <a:ext cx="360" cy="360"/>
            </p14:xfrm>
          </p:contentPart>
        </mc:Choice>
        <mc:Fallback xmlns="">
          <p:pic>
            <p:nvPicPr>
              <p:cNvPr id="81" name="Γραφή 80">
                <a:extLst>
                  <a:ext uri="{FF2B5EF4-FFF2-40B4-BE49-F238E27FC236}">
                    <a16:creationId xmlns:p14="http://schemas.microsoft.com/office/powerpoint/2010/main" xmlns="" xmlns:a16="http://schemas.microsoft.com/office/drawing/2014/main" id="{7FCC66A9-FEC2-E5A9-848E-F32AD6F9610E}"/>
                  </a:ext>
                </a:extLst>
              </p:cNvPr>
              <p:cNvPicPr/>
              <p:nvPr/>
            </p:nvPicPr>
            <p:blipFill>
              <a:blip r:embed="rId12" cstate="print"/>
              <a:stretch>
                <a:fillRect/>
              </a:stretch>
            </p:blipFill>
            <p:spPr>
              <a:xfrm>
                <a:off x="2030480" y="1488333"/>
                <a:ext cx="36000" cy="36000"/>
              </a:xfrm>
              <a:prstGeom prst="rect">
                <a:avLst/>
              </a:prstGeom>
            </p:spPr>
          </p:pic>
        </mc:Fallback>
      </mc:AlternateContent>
      <mc:AlternateContent xmlns:mc="http://schemas.openxmlformats.org/markup-compatibility/2006" xmlns:p14="http://schemas.microsoft.com/office/powerpoint/2010/main">
        <mc:Choice Requires="p14">
          <p:contentPart p14:bwMode="auto" r:id="rId13">
            <p14:nvContentPartPr>
              <p14:cNvPr id="85" name="Γραφή 84">
                <a:extLst>
                  <a:ext uri="{FF2B5EF4-FFF2-40B4-BE49-F238E27FC236}">
                    <a16:creationId xmlns:a16="http://schemas.microsoft.com/office/drawing/2014/main" id="{7F3C401F-821A-D373-98CC-938142CD0DA9}"/>
                  </a:ext>
                </a:extLst>
              </p14:cNvPr>
              <p14:cNvContentPartPr/>
              <p14:nvPr/>
            </p14:nvContentPartPr>
            <p14:xfrm>
              <a:off x="4605560" y="-322107"/>
              <a:ext cx="360" cy="360"/>
            </p14:xfrm>
          </p:contentPart>
        </mc:Choice>
        <mc:Fallback xmlns="">
          <p:pic>
            <p:nvPicPr>
              <p:cNvPr id="85" name="Γραφή 84">
                <a:extLst>
                  <a:ext uri="{FF2B5EF4-FFF2-40B4-BE49-F238E27FC236}">
                    <a16:creationId xmlns:p14="http://schemas.microsoft.com/office/powerpoint/2010/main" xmlns="" xmlns:a16="http://schemas.microsoft.com/office/drawing/2014/main" id="{7F3C401F-821A-D373-98CC-938142CD0DA9}"/>
                  </a:ext>
                </a:extLst>
              </p:cNvPr>
              <p:cNvPicPr/>
              <p:nvPr/>
            </p:nvPicPr>
            <p:blipFill>
              <a:blip r:embed="rId12" cstate="print"/>
              <a:stretch>
                <a:fillRect/>
              </a:stretch>
            </p:blipFill>
            <p:spPr>
              <a:xfrm>
                <a:off x="4587920" y="-340107"/>
                <a:ext cx="36000" cy="36000"/>
              </a:xfrm>
              <a:prstGeom prst="rect">
                <a:avLst/>
              </a:prstGeom>
            </p:spPr>
          </p:pic>
        </mc:Fallback>
      </mc:AlternateContent>
      <p:sp>
        <p:nvSpPr>
          <p:cNvPr id="95" name="Διάγραμμα ροής: Γραμμή σύνδεσης 94">
            <a:extLst>
              <a:ext uri="{FF2B5EF4-FFF2-40B4-BE49-F238E27FC236}">
                <a16:creationId xmlns:a16="http://schemas.microsoft.com/office/drawing/2014/main" id="{B9FDBAFC-C81B-A55F-0EEE-98012A040C44}"/>
              </a:ext>
            </a:extLst>
          </p:cNvPr>
          <p:cNvSpPr/>
          <p:nvPr/>
        </p:nvSpPr>
        <p:spPr>
          <a:xfrm>
            <a:off x="6761059" y="1895272"/>
            <a:ext cx="593593" cy="482288"/>
          </a:xfrm>
          <a:prstGeom prst="flowChartConnector">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l-GR" sz="1200" dirty="0"/>
              <a:t>Ο</a:t>
            </a:r>
            <a:r>
              <a:rPr lang="el-GR" dirty="0"/>
              <a:t>2</a:t>
            </a:r>
          </a:p>
        </p:txBody>
      </p:sp>
      <p:sp>
        <p:nvSpPr>
          <p:cNvPr id="96" name="Διάγραμμα ροής: Γραμμή σύνδεσης 95">
            <a:extLst>
              <a:ext uri="{FF2B5EF4-FFF2-40B4-BE49-F238E27FC236}">
                <a16:creationId xmlns:a16="http://schemas.microsoft.com/office/drawing/2014/main" id="{EC97084B-EE3A-5D7D-34B2-B9AC8F806985}"/>
              </a:ext>
            </a:extLst>
          </p:cNvPr>
          <p:cNvSpPr/>
          <p:nvPr/>
        </p:nvSpPr>
        <p:spPr>
          <a:xfrm>
            <a:off x="7096384" y="2719590"/>
            <a:ext cx="593593" cy="504417"/>
          </a:xfrm>
          <a:prstGeom prst="flowChartConnector">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l-GR" sz="1200" dirty="0"/>
              <a:t>ΝΟ</a:t>
            </a:r>
          </a:p>
        </p:txBody>
      </p:sp>
      <p:sp>
        <p:nvSpPr>
          <p:cNvPr id="99" name="Διάγραμμα ροής: Γραμμή σύνδεσης 98">
            <a:extLst>
              <a:ext uri="{FF2B5EF4-FFF2-40B4-BE49-F238E27FC236}">
                <a16:creationId xmlns:a16="http://schemas.microsoft.com/office/drawing/2014/main" id="{5B4C2D53-D789-888B-20A5-5EBF88138405}"/>
              </a:ext>
            </a:extLst>
          </p:cNvPr>
          <p:cNvSpPr/>
          <p:nvPr/>
        </p:nvSpPr>
        <p:spPr>
          <a:xfrm>
            <a:off x="9422288" y="2655759"/>
            <a:ext cx="152400" cy="159197"/>
          </a:xfrm>
          <a:prstGeom prst="flowChartConnector">
            <a:avLst/>
          </a:prstGeom>
          <a:solidFill>
            <a:srgbClr val="7030A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100" name="Διάγραμμα ροής: Γραμμή σύνδεσης 99">
            <a:extLst>
              <a:ext uri="{FF2B5EF4-FFF2-40B4-BE49-F238E27FC236}">
                <a16:creationId xmlns:a16="http://schemas.microsoft.com/office/drawing/2014/main" id="{BB025BEF-59E2-1A8F-6A06-7DFDD7EF7B32}"/>
              </a:ext>
            </a:extLst>
          </p:cNvPr>
          <p:cNvSpPr/>
          <p:nvPr/>
        </p:nvSpPr>
        <p:spPr>
          <a:xfrm flipV="1">
            <a:off x="10495476" y="2515188"/>
            <a:ext cx="152400" cy="159198"/>
          </a:xfrm>
          <a:prstGeom prst="flowChartConnector">
            <a:avLst/>
          </a:prstGeom>
          <a:solidFill>
            <a:srgbClr val="7030A0"/>
          </a:solid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101" name="Διάγραμμα ροής: Γραμμή σύνδεσης 100">
            <a:extLst>
              <a:ext uri="{FF2B5EF4-FFF2-40B4-BE49-F238E27FC236}">
                <a16:creationId xmlns:a16="http://schemas.microsoft.com/office/drawing/2014/main" id="{E995D723-708F-B8F9-A014-558B7F196B7B}"/>
              </a:ext>
            </a:extLst>
          </p:cNvPr>
          <p:cNvSpPr/>
          <p:nvPr/>
        </p:nvSpPr>
        <p:spPr>
          <a:xfrm>
            <a:off x="10161319" y="2467794"/>
            <a:ext cx="139541" cy="116955"/>
          </a:xfrm>
          <a:prstGeom prst="flowChartConnector">
            <a:avLst/>
          </a:prstGeom>
          <a:solidFill>
            <a:srgbClr val="7030A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l-GR"/>
          </a:p>
        </p:txBody>
      </p:sp>
      <p:pic>
        <p:nvPicPr>
          <p:cNvPr id="104" name="Γραφικό 103" descr="μικρόβιο με συμπαγές γέμισμα">
            <a:extLst>
              <a:ext uri="{FF2B5EF4-FFF2-40B4-BE49-F238E27FC236}">
                <a16:creationId xmlns:a16="http://schemas.microsoft.com/office/drawing/2014/main" id="{7B064EF0-748D-941D-3D87-58D15A80D342}"/>
              </a:ext>
            </a:extLst>
          </p:cNvPr>
          <p:cNvPicPr>
            <a:picLocks noChangeAspect="1"/>
          </p:cNvPicPr>
          <p:nvPr/>
        </p:nvPicPr>
        <p:blipFill>
          <a:blip cstate="print">
            <a:extLst>
              <a:ext uri="{96DAC541-7B7A-43D3-8B79-37D633B846F1}">
                <asvg:svgBlip xmlns:asvg="http://schemas.microsoft.com/office/drawing/2016/SVG/main" r:embed="rId14"/>
              </a:ext>
            </a:extLst>
          </a:blip>
          <a:stretch>
            <a:fillRect/>
          </a:stretch>
        </p:blipFill>
        <p:spPr>
          <a:xfrm>
            <a:off x="9597201" y="2785533"/>
            <a:ext cx="914400" cy="914400"/>
          </a:xfrm>
          <a:prstGeom prst="rect">
            <a:avLst/>
          </a:prstGeom>
        </p:spPr>
      </p:pic>
      <p:sp>
        <p:nvSpPr>
          <p:cNvPr id="111" name="TextBox 110">
            <a:extLst>
              <a:ext uri="{FF2B5EF4-FFF2-40B4-BE49-F238E27FC236}">
                <a16:creationId xmlns:a16="http://schemas.microsoft.com/office/drawing/2014/main" id="{B346D1B7-565F-73BB-37EE-055EDA86CD34}"/>
              </a:ext>
            </a:extLst>
          </p:cNvPr>
          <p:cNvSpPr txBox="1"/>
          <p:nvPr/>
        </p:nvSpPr>
        <p:spPr>
          <a:xfrm>
            <a:off x="2526904" y="1909500"/>
            <a:ext cx="928075" cy="276999"/>
          </a:xfrm>
          <a:prstGeom prst="rect">
            <a:avLst/>
          </a:prstGeom>
          <a:noFill/>
        </p:spPr>
        <p:txBody>
          <a:bodyPr wrap="none" rtlCol="0">
            <a:spAutoFit/>
          </a:bodyPr>
          <a:lstStyle/>
          <a:p>
            <a:r>
              <a:rPr lang="en-US" sz="1200" b="1" dirty="0"/>
              <a:t>Glutamate</a:t>
            </a:r>
            <a:endParaRPr lang="el-GR" sz="1200" b="1" dirty="0"/>
          </a:p>
        </p:txBody>
      </p:sp>
      <p:pic>
        <p:nvPicPr>
          <p:cNvPr id="2" name="Γραφικό 1" descr="Νεύρο με συμπαγές γέμισμα">
            <a:extLst>
              <a:ext uri="{FF2B5EF4-FFF2-40B4-BE49-F238E27FC236}">
                <a16:creationId xmlns:a16="http://schemas.microsoft.com/office/drawing/2014/main" id="{EF466D41-C16F-58F2-A383-71078DF47CF9}"/>
              </a:ext>
            </a:extLst>
          </p:cNvPr>
          <p:cNvPicPr>
            <a:picLocks noChangeAspect="1"/>
          </p:cNvPicPr>
          <p:nvPr/>
        </p:nvPicPr>
        <p:blipFill>
          <a:blip cstate="print">
            <a:extLst>
              <a:ext uri="{96DAC541-7B7A-43D3-8B79-37D633B846F1}">
                <asvg:svgBlip xmlns:asvg="http://schemas.microsoft.com/office/drawing/2016/SVG/main" r:embed="rId15"/>
              </a:ext>
            </a:extLst>
          </a:blip>
          <a:stretch>
            <a:fillRect/>
          </a:stretch>
        </p:blipFill>
        <p:spPr>
          <a:xfrm>
            <a:off x="9704119" y="1647489"/>
            <a:ext cx="914400" cy="914400"/>
          </a:xfrm>
          <a:prstGeom prst="rect">
            <a:avLst/>
          </a:prstGeom>
        </p:spPr>
      </p:pic>
      <p:pic>
        <p:nvPicPr>
          <p:cNvPr id="6" name="Γραφικό 5" descr="Μιτοχόνδρια με συμπαγές γέμισμα">
            <a:extLst>
              <a:ext uri="{FF2B5EF4-FFF2-40B4-BE49-F238E27FC236}">
                <a16:creationId xmlns:a16="http://schemas.microsoft.com/office/drawing/2014/main" id="{07601C90-1C78-5B86-1E20-868D3D9B99DD}"/>
              </a:ext>
            </a:extLst>
          </p:cNvPr>
          <p:cNvPicPr>
            <a:picLocks noChangeAspect="1"/>
          </p:cNvPicPr>
          <p:nvPr/>
        </p:nvPicPr>
        <p:blipFill>
          <a:blip cstate="print">
            <a:extLst>
              <a:ext uri="{96DAC541-7B7A-43D3-8B79-37D633B846F1}">
                <asvg:svgBlip xmlns:asvg="http://schemas.microsoft.com/office/drawing/2016/SVG/main" r:embed="rId16"/>
              </a:ext>
            </a:extLst>
          </a:blip>
          <a:stretch>
            <a:fillRect/>
          </a:stretch>
        </p:blipFill>
        <p:spPr>
          <a:xfrm>
            <a:off x="5378023" y="2123345"/>
            <a:ext cx="1176728" cy="914400"/>
          </a:xfrm>
          <a:prstGeom prst="rect">
            <a:avLst/>
          </a:prstGeom>
        </p:spPr>
      </p:pic>
      <p:pic>
        <p:nvPicPr>
          <p:cNvPr id="9" name="Γραφικό 8" descr="Ερμής με συμπαγές γέμισμα">
            <a:extLst>
              <a:ext uri="{FF2B5EF4-FFF2-40B4-BE49-F238E27FC236}">
                <a16:creationId xmlns:a16="http://schemas.microsoft.com/office/drawing/2014/main" id="{0A5B58F3-652C-3FCB-3F9E-96D217C99149}"/>
              </a:ext>
            </a:extLst>
          </p:cNvPr>
          <p:cNvPicPr>
            <a:picLocks noChangeAspect="1"/>
          </p:cNvPicPr>
          <p:nvPr/>
        </p:nvPicPr>
        <p:blipFill>
          <a:blip cstate="print">
            <a:extLst>
              <a:ext uri="{96DAC541-7B7A-43D3-8B79-37D633B846F1}">
                <asvg:svgBlip xmlns:asvg="http://schemas.microsoft.com/office/drawing/2016/SVG/main" r:embed="rId17"/>
              </a:ext>
            </a:extLst>
          </a:blip>
          <a:stretch>
            <a:fillRect/>
          </a:stretch>
        </p:blipFill>
        <p:spPr>
          <a:xfrm>
            <a:off x="1752045" y="1616521"/>
            <a:ext cx="914400" cy="914400"/>
          </a:xfrm>
          <a:prstGeom prst="rect">
            <a:avLst/>
          </a:prstGeom>
        </p:spPr>
      </p:pic>
    </p:spTree>
    <p:extLst>
      <p:ext uri="{BB962C8B-B14F-4D97-AF65-F5344CB8AC3E}">
        <p14:creationId xmlns:p14="http://schemas.microsoft.com/office/powerpoint/2010/main" val="155019554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772160" y="66050"/>
            <a:ext cx="10363200" cy="1325563"/>
          </a:xfrm>
        </p:spPr>
        <p:txBody>
          <a:bodyPr>
            <a:normAutofit/>
          </a:bodyPr>
          <a:lstStyle/>
          <a:p>
            <a:pPr algn="ctr"/>
            <a:r>
              <a:rPr lang="el-GR" sz="3200" b="1" dirty="0">
                <a:solidFill>
                  <a:srgbClr val="C00000"/>
                </a:solidFill>
              </a:rPr>
              <a:t>Ισχαιμικό αγγειακό εγκεφαλικό επεισόδιο: αίτια</a:t>
            </a:r>
            <a:r>
              <a:rPr lang="en-US" sz="3200" b="1" dirty="0">
                <a:solidFill>
                  <a:srgbClr val="C00000"/>
                </a:solidFill>
              </a:rPr>
              <a:t> (TOAST</a:t>
            </a:r>
            <a:r>
              <a:rPr lang="el-GR" sz="3200" b="1" dirty="0">
                <a:solidFill>
                  <a:srgbClr val="C00000"/>
                </a:solidFill>
              </a:rPr>
              <a:t> </a:t>
            </a:r>
            <a:r>
              <a:rPr lang="en-US" sz="3200" b="1" dirty="0">
                <a:solidFill>
                  <a:srgbClr val="C00000"/>
                </a:solidFill>
              </a:rPr>
              <a:t>classification)</a:t>
            </a:r>
          </a:p>
        </p:txBody>
      </p:sp>
      <p:sp>
        <p:nvSpPr>
          <p:cNvPr id="3" name="2 - Θέση περιεχομένου"/>
          <p:cNvSpPr>
            <a:spLocks noGrp="1"/>
          </p:cNvSpPr>
          <p:nvPr>
            <p:ph idx="1"/>
          </p:nvPr>
        </p:nvSpPr>
        <p:spPr>
          <a:xfrm>
            <a:off x="264795" y="1168093"/>
            <a:ext cx="6146165" cy="5029200"/>
          </a:xfrm>
        </p:spPr>
        <p:txBody>
          <a:bodyPr>
            <a:noAutofit/>
          </a:bodyPr>
          <a:lstStyle/>
          <a:p>
            <a:pPr>
              <a:lnSpc>
                <a:spcPct val="160000"/>
              </a:lnSpc>
            </a:pPr>
            <a:r>
              <a:rPr lang="el-GR" sz="1800" dirty="0" err="1">
                <a:solidFill>
                  <a:srgbClr val="00B050"/>
                </a:solidFill>
              </a:rPr>
              <a:t>Αθηρωματική</a:t>
            </a:r>
            <a:r>
              <a:rPr lang="el-GR" sz="1800" dirty="0">
                <a:solidFill>
                  <a:srgbClr val="00B050"/>
                </a:solidFill>
              </a:rPr>
              <a:t> νόσος μεγάλων αγγείων του τραχήλου 15-20%.</a:t>
            </a:r>
          </a:p>
          <a:p>
            <a:pPr>
              <a:lnSpc>
                <a:spcPct val="160000"/>
              </a:lnSpc>
            </a:pPr>
            <a:r>
              <a:rPr lang="el-GR" sz="1800" dirty="0" err="1">
                <a:solidFill>
                  <a:srgbClr val="00B050"/>
                </a:solidFill>
              </a:rPr>
              <a:t>Αθηρωματική</a:t>
            </a:r>
            <a:r>
              <a:rPr lang="el-GR" sz="1800" dirty="0">
                <a:solidFill>
                  <a:srgbClr val="00B050"/>
                </a:solidFill>
              </a:rPr>
              <a:t> νόσος μεγάλων </a:t>
            </a:r>
            <a:r>
              <a:rPr lang="el-GR" sz="1800" dirty="0" err="1">
                <a:solidFill>
                  <a:srgbClr val="00B050"/>
                </a:solidFill>
              </a:rPr>
              <a:t>ενδοκρανιακών</a:t>
            </a:r>
            <a:r>
              <a:rPr lang="el-GR" sz="1800" dirty="0">
                <a:solidFill>
                  <a:srgbClr val="00B050"/>
                </a:solidFill>
              </a:rPr>
              <a:t> αγγείων εγκεφάλου 10-15%.</a:t>
            </a:r>
          </a:p>
          <a:p>
            <a:pPr>
              <a:lnSpc>
                <a:spcPct val="160000"/>
              </a:lnSpc>
            </a:pPr>
            <a:r>
              <a:rPr lang="el-GR" sz="1800" dirty="0">
                <a:solidFill>
                  <a:schemeClr val="tx2">
                    <a:lumMod val="50000"/>
                  </a:schemeClr>
                </a:solidFill>
              </a:rPr>
              <a:t>Νόσος μικρών αγγείων εγκεφάλου-</a:t>
            </a:r>
            <a:r>
              <a:rPr lang="el-GR" sz="1800" dirty="0" err="1">
                <a:solidFill>
                  <a:schemeClr val="tx2">
                    <a:lumMod val="50000"/>
                  </a:schemeClr>
                </a:solidFill>
              </a:rPr>
              <a:t>κενοτοπιώδη</a:t>
            </a:r>
            <a:r>
              <a:rPr lang="el-GR" sz="1800" dirty="0">
                <a:solidFill>
                  <a:schemeClr val="tx2">
                    <a:lumMod val="50000"/>
                  </a:schemeClr>
                </a:solidFill>
              </a:rPr>
              <a:t> </a:t>
            </a:r>
            <a:r>
              <a:rPr lang="el-GR" sz="1800" dirty="0" err="1">
                <a:solidFill>
                  <a:schemeClr val="tx2">
                    <a:lumMod val="50000"/>
                  </a:schemeClr>
                </a:solidFill>
              </a:rPr>
              <a:t>έμφρακτα</a:t>
            </a:r>
            <a:r>
              <a:rPr lang="el-GR" sz="1800" dirty="0">
                <a:solidFill>
                  <a:schemeClr val="tx2">
                    <a:lumMod val="50000"/>
                  </a:schemeClr>
                </a:solidFill>
              </a:rPr>
              <a:t> 10-20%.</a:t>
            </a:r>
          </a:p>
          <a:p>
            <a:pPr>
              <a:lnSpc>
                <a:spcPct val="160000"/>
              </a:lnSpc>
            </a:pPr>
            <a:r>
              <a:rPr lang="el-GR" sz="1800" dirty="0">
                <a:solidFill>
                  <a:schemeClr val="tx2">
                    <a:lumMod val="50000"/>
                  </a:schemeClr>
                </a:solidFill>
              </a:rPr>
              <a:t>Καρδιακά αίτια (κολπική μαρμαρυγή) &gt;20%.</a:t>
            </a:r>
          </a:p>
          <a:p>
            <a:pPr>
              <a:lnSpc>
                <a:spcPct val="160000"/>
              </a:lnSpc>
            </a:pPr>
            <a:r>
              <a:rPr lang="el-GR" sz="1800" dirty="0" err="1">
                <a:solidFill>
                  <a:schemeClr val="tx2">
                    <a:lumMod val="50000"/>
                  </a:schemeClr>
                </a:solidFill>
              </a:rPr>
              <a:t>Κρυπτογενή</a:t>
            </a:r>
            <a:r>
              <a:rPr lang="el-GR" sz="1800" dirty="0">
                <a:solidFill>
                  <a:schemeClr val="tx2">
                    <a:lumMod val="50000"/>
                  </a:schemeClr>
                </a:solidFill>
              </a:rPr>
              <a:t> ΑΕΕ 30-40%.</a:t>
            </a:r>
          </a:p>
          <a:p>
            <a:pPr>
              <a:lnSpc>
                <a:spcPct val="160000"/>
              </a:lnSpc>
            </a:pPr>
            <a:r>
              <a:rPr lang="el-GR" sz="1800" dirty="0">
                <a:solidFill>
                  <a:schemeClr val="tx2">
                    <a:lumMod val="50000"/>
                  </a:schemeClr>
                </a:solidFill>
              </a:rPr>
              <a:t>Άλλα/Σπάνια αίτια 5%.</a:t>
            </a:r>
          </a:p>
          <a:p>
            <a:pPr marL="0" indent="0">
              <a:lnSpc>
                <a:spcPct val="160000"/>
              </a:lnSpc>
              <a:buNone/>
            </a:pPr>
            <a:r>
              <a:rPr lang="el-GR" sz="1800" dirty="0">
                <a:solidFill>
                  <a:srgbClr val="00B0F0"/>
                </a:solidFill>
              </a:rPr>
              <a:t>Σε νέα άτομα &lt;50 ετών: συχνή αιτία ο τραυματικός ή μη διαχωρισμός των μεγάλων αγγείων του τραχήλου</a:t>
            </a:r>
            <a:r>
              <a:rPr lang="el-GR" sz="1800" dirty="0">
                <a:solidFill>
                  <a:schemeClr val="tx2">
                    <a:lumMod val="50000"/>
                  </a:schemeClr>
                </a:solidFill>
              </a:rPr>
              <a:t>. </a:t>
            </a:r>
            <a:endParaRPr lang="en-US" sz="1800" dirty="0">
              <a:solidFill>
                <a:schemeClr val="accent6">
                  <a:lumMod val="75000"/>
                </a:schemeClr>
              </a:solidFill>
            </a:endParaRPr>
          </a:p>
        </p:txBody>
      </p:sp>
      <p:sp>
        <p:nvSpPr>
          <p:cNvPr id="17409" name="Rectangle 1"/>
          <p:cNvSpPr>
            <a:spLocks noChangeArrowheads="1"/>
          </p:cNvSpPr>
          <p:nvPr/>
        </p:nvSpPr>
        <p:spPr bwMode="auto">
          <a:xfrm>
            <a:off x="4973320" y="6470223"/>
            <a:ext cx="6781800" cy="338554"/>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r" fontAlgn="base">
              <a:spcBef>
                <a:spcPct val="0"/>
              </a:spcBef>
              <a:spcAft>
                <a:spcPct val="0"/>
              </a:spcAft>
            </a:pPr>
            <a:r>
              <a:rPr lang="en-US" sz="1600" b="1" i="1" dirty="0">
                <a:solidFill>
                  <a:srgbClr val="7030A0"/>
                </a:solidFill>
                <a:ea typeface="Times New Roman" pitchFamily="18" charset="0"/>
                <a:cs typeface="Arial" pitchFamily="34" charset="0"/>
              </a:rPr>
              <a:t>Adams et al, Stroke. 1993 Jan;24(1):35-41.</a:t>
            </a:r>
            <a:endParaRPr lang="en-US" sz="1600" b="1" i="1" dirty="0">
              <a:solidFill>
                <a:srgbClr val="7030A0"/>
              </a:solidFill>
              <a:cs typeface="Arial" pitchFamily="34" charset="0"/>
            </a:endParaRPr>
          </a:p>
        </p:txBody>
      </p:sp>
      <p:pic>
        <p:nvPicPr>
          <p:cNvPr id="5" name="Picture 6" descr="782001-fig4">
            <a:extLst>
              <a:ext uri="{FF2B5EF4-FFF2-40B4-BE49-F238E27FC236}">
                <a16:creationId xmlns:a16="http://schemas.microsoft.com/office/drawing/2014/main" id="{BC51F0DE-28A7-507A-6514-9924B4498CF6}"/>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575937" y="1083950"/>
            <a:ext cx="5473187" cy="4690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Box 3">
            <a:extLst>
              <a:ext uri="{FF2B5EF4-FFF2-40B4-BE49-F238E27FC236}">
                <a16:creationId xmlns:a16="http://schemas.microsoft.com/office/drawing/2014/main" id="{4B81A439-88D6-44D7-D1EB-28687B879B4D}"/>
              </a:ext>
            </a:extLst>
          </p:cNvPr>
          <p:cNvSpPr txBox="1">
            <a:spLocks noChangeArrowheads="1"/>
          </p:cNvSpPr>
          <p:nvPr/>
        </p:nvSpPr>
        <p:spPr bwMode="auto">
          <a:xfrm>
            <a:off x="3017519" y="5753043"/>
            <a:ext cx="9144001" cy="738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r">
              <a:spcBef>
                <a:spcPct val="0"/>
              </a:spcBef>
              <a:buFontTx/>
              <a:buNone/>
            </a:pPr>
            <a:r>
              <a:rPr lang="el-GR" altLang="el-GR" sz="1400" b="1" i="1" dirty="0" err="1">
                <a:solidFill>
                  <a:srgbClr val="7030A0"/>
                </a:solidFill>
                <a:latin typeface="+mn-lt"/>
                <a:cs typeface="Tahoma" panose="020B0604030504040204" pitchFamily="34" charset="0"/>
              </a:rPr>
              <a:t>Cryptogenic</a:t>
            </a:r>
            <a:r>
              <a:rPr lang="el-GR" altLang="el-GR" sz="1400" b="1" i="1" dirty="0">
                <a:solidFill>
                  <a:srgbClr val="7030A0"/>
                </a:solidFill>
                <a:latin typeface="+mn-lt"/>
                <a:cs typeface="Tahoma" panose="020B0604030504040204" pitchFamily="34" charset="0"/>
              </a:rPr>
              <a:t> </a:t>
            </a:r>
            <a:r>
              <a:rPr lang="el-GR" altLang="el-GR" sz="1400" b="1" i="1" dirty="0" err="1">
                <a:solidFill>
                  <a:srgbClr val="7030A0"/>
                </a:solidFill>
                <a:latin typeface="+mn-lt"/>
                <a:cs typeface="Tahoma" panose="020B0604030504040204" pitchFamily="34" charset="0"/>
              </a:rPr>
              <a:t>Stroke</a:t>
            </a:r>
            <a:r>
              <a:rPr lang="el-GR" altLang="el-GR" sz="1400" b="1" i="1" dirty="0">
                <a:solidFill>
                  <a:srgbClr val="7030A0"/>
                </a:solidFill>
                <a:latin typeface="+mn-lt"/>
                <a:cs typeface="Tahoma" panose="020B0604030504040204" pitchFamily="34" charset="0"/>
              </a:rPr>
              <a:t>: </a:t>
            </a:r>
            <a:r>
              <a:rPr lang="el-GR" altLang="el-GR" sz="1400" b="1" i="1" dirty="0" err="1">
                <a:solidFill>
                  <a:srgbClr val="7030A0"/>
                </a:solidFill>
                <a:latin typeface="+mn-lt"/>
                <a:cs typeface="Tahoma" panose="020B0604030504040204" pitchFamily="34" charset="0"/>
              </a:rPr>
              <a:t>What</a:t>
            </a:r>
            <a:r>
              <a:rPr lang="el-GR" altLang="el-GR" sz="1400" b="1" i="1" dirty="0">
                <a:solidFill>
                  <a:srgbClr val="7030A0"/>
                </a:solidFill>
                <a:latin typeface="+mn-lt"/>
                <a:cs typeface="Tahoma" panose="020B0604030504040204" pitchFamily="34" charset="0"/>
              </a:rPr>
              <a:t>, </a:t>
            </a:r>
            <a:r>
              <a:rPr lang="el-GR" altLang="el-GR" sz="1400" b="1" i="1" dirty="0" err="1">
                <a:solidFill>
                  <a:srgbClr val="7030A0"/>
                </a:solidFill>
                <a:latin typeface="+mn-lt"/>
                <a:cs typeface="Tahoma" panose="020B0604030504040204" pitchFamily="34" charset="0"/>
              </a:rPr>
              <a:t>When</a:t>
            </a:r>
            <a:r>
              <a:rPr lang="el-GR" altLang="el-GR" sz="1400" b="1" i="1" dirty="0">
                <a:solidFill>
                  <a:srgbClr val="7030A0"/>
                </a:solidFill>
                <a:latin typeface="+mn-lt"/>
                <a:cs typeface="Tahoma" panose="020B0604030504040204" pitchFamily="34" charset="0"/>
              </a:rPr>
              <a:t>, and </a:t>
            </a:r>
            <a:r>
              <a:rPr lang="el-GR" altLang="el-GR" sz="1400" b="1" i="1" dirty="0" err="1">
                <a:solidFill>
                  <a:srgbClr val="7030A0"/>
                </a:solidFill>
                <a:latin typeface="+mn-lt"/>
                <a:cs typeface="Tahoma" panose="020B0604030504040204" pitchFamily="34" charset="0"/>
              </a:rPr>
              <a:t>How</a:t>
            </a:r>
            <a:r>
              <a:rPr lang="el-GR" altLang="el-GR" sz="1400" b="1" i="1" dirty="0">
                <a:solidFill>
                  <a:srgbClr val="7030A0"/>
                </a:solidFill>
                <a:latin typeface="+mn-lt"/>
                <a:cs typeface="Tahoma" panose="020B0604030504040204" pitchFamily="34" charset="0"/>
              </a:rPr>
              <a:t> </a:t>
            </a:r>
            <a:r>
              <a:rPr lang="el-GR" altLang="el-GR" sz="1400" b="1" i="1" dirty="0" err="1">
                <a:solidFill>
                  <a:srgbClr val="7030A0"/>
                </a:solidFill>
                <a:latin typeface="+mn-lt"/>
                <a:cs typeface="Tahoma" panose="020B0604030504040204" pitchFamily="34" charset="0"/>
              </a:rPr>
              <a:t>to</a:t>
            </a:r>
            <a:r>
              <a:rPr lang="el-GR" altLang="el-GR" sz="1400" b="1" i="1" dirty="0">
                <a:solidFill>
                  <a:srgbClr val="7030A0"/>
                </a:solidFill>
                <a:latin typeface="+mn-lt"/>
                <a:cs typeface="Tahoma" panose="020B0604030504040204" pitchFamily="34" charset="0"/>
              </a:rPr>
              <a:t> </a:t>
            </a:r>
            <a:r>
              <a:rPr lang="el-GR" altLang="el-GR" sz="1400" b="1" i="1" dirty="0" err="1">
                <a:solidFill>
                  <a:srgbClr val="7030A0"/>
                </a:solidFill>
                <a:latin typeface="+mn-lt"/>
                <a:cs typeface="Tahoma" panose="020B0604030504040204" pitchFamily="34" charset="0"/>
              </a:rPr>
              <a:t>Treat</a:t>
            </a:r>
            <a:r>
              <a:rPr lang="el-GR" altLang="el-GR" sz="1400" b="1" i="1" dirty="0">
                <a:solidFill>
                  <a:srgbClr val="7030A0"/>
                </a:solidFill>
                <a:latin typeface="+mn-lt"/>
                <a:cs typeface="Tahoma" panose="020B0604030504040204" pitchFamily="34" charset="0"/>
              </a:rPr>
              <a:t> for </a:t>
            </a:r>
            <a:r>
              <a:rPr lang="el-GR" altLang="el-GR" sz="1400" b="1" i="1" dirty="0" err="1">
                <a:solidFill>
                  <a:srgbClr val="7030A0"/>
                </a:solidFill>
                <a:latin typeface="+mn-lt"/>
                <a:cs typeface="Tahoma" panose="020B0604030504040204" pitchFamily="34" charset="0"/>
              </a:rPr>
              <a:t>Secondary</a:t>
            </a:r>
            <a:r>
              <a:rPr lang="el-GR" altLang="el-GR" sz="1400" b="1" i="1" dirty="0">
                <a:solidFill>
                  <a:srgbClr val="7030A0"/>
                </a:solidFill>
                <a:latin typeface="+mn-lt"/>
                <a:cs typeface="Tahoma" panose="020B0604030504040204" pitchFamily="34" charset="0"/>
              </a:rPr>
              <a:t> </a:t>
            </a:r>
            <a:r>
              <a:rPr lang="el-GR" altLang="el-GR" sz="1400" b="1" i="1" dirty="0" err="1">
                <a:solidFill>
                  <a:srgbClr val="7030A0"/>
                </a:solidFill>
                <a:latin typeface="+mn-lt"/>
                <a:cs typeface="Tahoma" panose="020B0604030504040204" pitchFamily="34" charset="0"/>
              </a:rPr>
              <a:t>Prevention</a:t>
            </a:r>
            <a:endParaRPr lang="el-GR" altLang="el-GR" sz="1400" b="1" i="1" dirty="0">
              <a:solidFill>
                <a:srgbClr val="7030A0"/>
              </a:solidFill>
              <a:latin typeface="+mn-lt"/>
              <a:cs typeface="Tahoma" panose="020B0604030504040204" pitchFamily="34" charset="0"/>
            </a:endParaRPr>
          </a:p>
          <a:p>
            <a:pPr algn="r">
              <a:spcBef>
                <a:spcPct val="0"/>
              </a:spcBef>
              <a:buFontTx/>
              <a:buNone/>
            </a:pPr>
            <a:r>
              <a:rPr lang="en-US" altLang="el-GR" sz="1400" b="1" i="1" dirty="0">
                <a:solidFill>
                  <a:srgbClr val="7030A0"/>
                </a:solidFill>
                <a:latin typeface="+mn-lt"/>
                <a:cs typeface="Tahoma" panose="020B0604030504040204" pitchFamily="34" charset="0"/>
              </a:rPr>
              <a:t>Derk W. Krieger, MD, PhD, FESO; Rod S. Passman, MD</a:t>
            </a:r>
          </a:p>
          <a:p>
            <a:pPr algn="r">
              <a:spcBef>
                <a:spcPct val="0"/>
              </a:spcBef>
              <a:buFontTx/>
              <a:buNone/>
            </a:pPr>
            <a:r>
              <a:rPr lang="en-US" altLang="el-GR" sz="1400" b="1" i="1" dirty="0">
                <a:solidFill>
                  <a:srgbClr val="7030A0"/>
                </a:solidFill>
                <a:latin typeface="+mn-lt"/>
                <a:cs typeface="Tahoma" panose="020B0604030504040204" pitchFamily="34" charset="0"/>
              </a:rPr>
              <a:t>Medscape Neurology, CME Released: 04/11/2013 </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Εικόνα 5">
            <a:extLst>
              <a:ext uri="{FF2B5EF4-FFF2-40B4-BE49-F238E27FC236}">
                <a16:creationId xmlns:a16="http://schemas.microsoft.com/office/drawing/2014/main" id="{32D6FA82-EDAC-77DF-77D7-A79ABD047E46}"/>
              </a:ext>
            </a:extLst>
          </p:cNvPr>
          <p:cNvPicPr>
            <a:picLocks noChangeAspect="1"/>
          </p:cNvPicPr>
          <p:nvPr/>
        </p:nvPicPr>
        <p:blipFill>
          <a:blip r:embed="rId2" cstate="print"/>
          <a:srcRect l="57833" t="11556" r="16213" b="45185"/>
          <a:stretch>
            <a:fillRect/>
          </a:stretch>
        </p:blipFill>
        <p:spPr>
          <a:xfrm>
            <a:off x="203074" y="1166478"/>
            <a:ext cx="5760720" cy="5401106"/>
          </a:xfrm>
          <a:prstGeom prst="rect">
            <a:avLst/>
          </a:prstGeom>
        </p:spPr>
      </p:pic>
      <p:grpSp>
        <p:nvGrpSpPr>
          <p:cNvPr id="12" name="Ομάδα 11">
            <a:extLst>
              <a:ext uri="{FF2B5EF4-FFF2-40B4-BE49-F238E27FC236}">
                <a16:creationId xmlns:a16="http://schemas.microsoft.com/office/drawing/2014/main" id="{1DC6957B-62C2-3975-2147-F8E3B58A09FA}"/>
              </a:ext>
            </a:extLst>
          </p:cNvPr>
          <p:cNvGrpSpPr/>
          <p:nvPr/>
        </p:nvGrpSpPr>
        <p:grpSpPr>
          <a:xfrm>
            <a:off x="6096000" y="1247758"/>
            <a:ext cx="6024880" cy="5166360"/>
            <a:chOff x="5100320" y="3601720"/>
            <a:chExt cx="3241040" cy="2854960"/>
          </a:xfrm>
        </p:grpSpPr>
        <p:pic>
          <p:nvPicPr>
            <p:cNvPr id="9" name="Εικόνα 8">
              <a:extLst>
                <a:ext uri="{FF2B5EF4-FFF2-40B4-BE49-F238E27FC236}">
                  <a16:creationId xmlns:a16="http://schemas.microsoft.com/office/drawing/2014/main" id="{1FDF5CB4-007A-6892-ACCB-0B524C83DE0F}"/>
                </a:ext>
              </a:extLst>
            </p:cNvPr>
            <p:cNvPicPr>
              <a:picLocks noChangeAspect="1"/>
            </p:cNvPicPr>
            <p:nvPr/>
          </p:nvPicPr>
          <p:blipFill>
            <a:blip r:embed="rId2" cstate="print"/>
            <a:srcRect l="58416" t="55333" r="15583" b="6964"/>
            <a:stretch>
              <a:fillRect/>
            </a:stretch>
          </p:blipFill>
          <p:spPr>
            <a:xfrm>
              <a:off x="5171440" y="3870960"/>
              <a:ext cx="3169920" cy="2585720"/>
            </a:xfrm>
            <a:prstGeom prst="rect">
              <a:avLst/>
            </a:prstGeom>
          </p:spPr>
        </p:pic>
        <p:pic>
          <p:nvPicPr>
            <p:cNvPr id="11" name="Εικόνα 10">
              <a:extLst>
                <a:ext uri="{FF2B5EF4-FFF2-40B4-BE49-F238E27FC236}">
                  <a16:creationId xmlns:a16="http://schemas.microsoft.com/office/drawing/2014/main" id="{18D865F7-0FD0-5FC2-D41C-0D11527833D7}"/>
                </a:ext>
              </a:extLst>
            </p:cNvPr>
            <p:cNvPicPr>
              <a:picLocks noChangeAspect="1"/>
            </p:cNvPicPr>
            <p:nvPr/>
          </p:nvPicPr>
          <p:blipFill>
            <a:blip r:embed="rId2" cstate="print"/>
            <a:srcRect l="57833" t="11556" r="15583" b="85662"/>
            <a:stretch>
              <a:fillRect/>
            </a:stretch>
          </p:blipFill>
          <p:spPr>
            <a:xfrm>
              <a:off x="5100320" y="3601720"/>
              <a:ext cx="3241040" cy="190795"/>
            </a:xfrm>
            <a:prstGeom prst="rect">
              <a:avLst/>
            </a:prstGeom>
          </p:spPr>
        </p:pic>
      </p:grpSp>
      <p:sp>
        <p:nvSpPr>
          <p:cNvPr id="14" name="TextBox 13">
            <a:extLst>
              <a:ext uri="{FF2B5EF4-FFF2-40B4-BE49-F238E27FC236}">
                <a16:creationId xmlns:a16="http://schemas.microsoft.com/office/drawing/2014/main" id="{88A97D38-3BB2-2AF7-FB55-B29BC3D198C5}"/>
              </a:ext>
            </a:extLst>
          </p:cNvPr>
          <p:cNvSpPr txBox="1"/>
          <p:nvPr/>
        </p:nvSpPr>
        <p:spPr>
          <a:xfrm>
            <a:off x="7264400" y="6479587"/>
            <a:ext cx="4927600" cy="338554"/>
          </a:xfrm>
          <a:prstGeom prst="rect">
            <a:avLst/>
          </a:prstGeom>
          <a:noFill/>
        </p:spPr>
        <p:txBody>
          <a:bodyPr wrap="square">
            <a:spAutoFit/>
          </a:bodyPr>
          <a:lstStyle/>
          <a:p>
            <a:r>
              <a:rPr lang="en-US" sz="1600" b="1" i="1" dirty="0">
                <a:solidFill>
                  <a:srgbClr val="7030A0"/>
                </a:solidFill>
              </a:rPr>
              <a:t>Furie KL, Kelly PJ. N Engl J Med. 2026;394:784-792</a:t>
            </a:r>
            <a:endParaRPr lang="el-GR" sz="1600" b="1" i="1" dirty="0">
              <a:solidFill>
                <a:srgbClr val="7030A0"/>
              </a:solidFill>
            </a:endParaRPr>
          </a:p>
        </p:txBody>
      </p:sp>
      <p:sp>
        <p:nvSpPr>
          <p:cNvPr id="15" name="TextBox 14">
            <a:extLst>
              <a:ext uri="{FF2B5EF4-FFF2-40B4-BE49-F238E27FC236}">
                <a16:creationId xmlns:a16="http://schemas.microsoft.com/office/drawing/2014/main" id="{D0646A4D-A056-D92B-5713-1201D2BC5193}"/>
              </a:ext>
            </a:extLst>
          </p:cNvPr>
          <p:cNvSpPr txBox="1"/>
          <p:nvPr/>
        </p:nvSpPr>
        <p:spPr>
          <a:xfrm>
            <a:off x="2174240" y="181814"/>
            <a:ext cx="7284720" cy="646331"/>
          </a:xfrm>
          <a:prstGeom prst="rect">
            <a:avLst/>
          </a:prstGeom>
          <a:noFill/>
        </p:spPr>
        <p:txBody>
          <a:bodyPr wrap="square" rtlCol="0">
            <a:spAutoFit/>
          </a:bodyPr>
          <a:lstStyle/>
          <a:p>
            <a:pPr algn="ctr"/>
            <a:r>
              <a:rPr lang="el-GR" sz="3600" b="1" dirty="0">
                <a:solidFill>
                  <a:srgbClr val="C00000"/>
                </a:solidFill>
                <a:effectLst>
                  <a:outerShdw blurRad="38100" dist="38100" dir="2700000" algn="tl">
                    <a:srgbClr val="000000">
                      <a:alpha val="43137"/>
                    </a:srgbClr>
                  </a:outerShdw>
                </a:effectLst>
              </a:rPr>
              <a:t>Αίτια ισχαιμικού ΑΕΕ</a:t>
            </a:r>
          </a:p>
        </p:txBody>
      </p:sp>
      <p:sp>
        <p:nvSpPr>
          <p:cNvPr id="3" name="Ορθογώνιο 2">
            <a:extLst>
              <a:ext uri="{FF2B5EF4-FFF2-40B4-BE49-F238E27FC236}">
                <a16:creationId xmlns:a16="http://schemas.microsoft.com/office/drawing/2014/main" id="{51454602-9057-E5CA-AEA8-543B8FA4797B}"/>
              </a:ext>
            </a:extLst>
          </p:cNvPr>
          <p:cNvSpPr/>
          <p:nvPr/>
        </p:nvSpPr>
        <p:spPr>
          <a:xfrm>
            <a:off x="6096000" y="3588774"/>
            <a:ext cx="5437239" cy="2694039"/>
          </a:xfrm>
          <a:prstGeom prst="rect">
            <a:avLst/>
          </a:prstGeom>
          <a:noFill/>
          <a:ln w="571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l-GR"/>
          </a:p>
        </p:txBody>
      </p:sp>
    </p:spTree>
    <p:extLst>
      <p:ext uri="{BB962C8B-B14F-4D97-AF65-F5344CB8AC3E}">
        <p14:creationId xmlns:p14="http://schemas.microsoft.com/office/powerpoint/2010/main" val="130652413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D553F7F7-2D5A-9211-685E-9FD562D0371C}"/>
              </a:ext>
            </a:extLst>
          </p:cNvPr>
          <p:cNvSpPr>
            <a:spLocks noGrp="1"/>
          </p:cNvSpPr>
          <p:nvPr>
            <p:ph type="title"/>
          </p:nvPr>
        </p:nvSpPr>
        <p:spPr>
          <a:xfrm>
            <a:off x="838200" y="18255"/>
            <a:ext cx="10515600" cy="1325563"/>
          </a:xfrm>
        </p:spPr>
        <p:txBody>
          <a:bodyPr>
            <a:normAutofit/>
          </a:bodyPr>
          <a:lstStyle/>
          <a:p>
            <a:pPr algn="ctr"/>
            <a:r>
              <a:rPr lang="el-GR" sz="3200" b="1" dirty="0">
                <a:solidFill>
                  <a:srgbClr val="C00000"/>
                </a:solidFill>
                <a:effectLst>
                  <a:outerShdw blurRad="38100" dist="38100" dir="2700000" algn="tl">
                    <a:srgbClr val="000000">
                      <a:alpha val="43137"/>
                    </a:srgbClr>
                  </a:outerShdw>
                </a:effectLst>
              </a:rPr>
              <a:t>Παράγοντες κινδύνου ≠ αιτίες ισχαιμικών ΑΕΕ</a:t>
            </a:r>
          </a:p>
        </p:txBody>
      </p:sp>
      <p:pic>
        <p:nvPicPr>
          <p:cNvPr id="5" name="Εικόνα 4">
            <a:extLst>
              <a:ext uri="{FF2B5EF4-FFF2-40B4-BE49-F238E27FC236}">
                <a16:creationId xmlns:a16="http://schemas.microsoft.com/office/drawing/2014/main" id="{1B2F30BD-E699-B4D1-36D1-8A6E6A9488E7}"/>
              </a:ext>
            </a:extLst>
          </p:cNvPr>
          <p:cNvPicPr>
            <a:picLocks noChangeAspect="1"/>
          </p:cNvPicPr>
          <p:nvPr/>
        </p:nvPicPr>
        <p:blipFill>
          <a:blip r:embed="rId2" cstate="print"/>
          <a:srcRect l="34250" t="17926" r="19166" b="8444"/>
          <a:stretch>
            <a:fillRect/>
          </a:stretch>
        </p:blipFill>
        <p:spPr>
          <a:xfrm>
            <a:off x="1869441" y="1041642"/>
            <a:ext cx="6116320" cy="5437945"/>
          </a:xfrm>
          <a:prstGeom prst="rect">
            <a:avLst/>
          </a:prstGeom>
        </p:spPr>
      </p:pic>
      <p:sp>
        <p:nvSpPr>
          <p:cNvPr id="7" name="TextBox 6">
            <a:extLst>
              <a:ext uri="{FF2B5EF4-FFF2-40B4-BE49-F238E27FC236}">
                <a16:creationId xmlns:a16="http://schemas.microsoft.com/office/drawing/2014/main" id="{90278749-AE84-F4F2-9051-257B1215713B}"/>
              </a:ext>
            </a:extLst>
          </p:cNvPr>
          <p:cNvSpPr txBox="1"/>
          <p:nvPr/>
        </p:nvSpPr>
        <p:spPr>
          <a:xfrm>
            <a:off x="7264400" y="6479587"/>
            <a:ext cx="4927600" cy="338554"/>
          </a:xfrm>
          <a:prstGeom prst="rect">
            <a:avLst/>
          </a:prstGeom>
          <a:noFill/>
        </p:spPr>
        <p:txBody>
          <a:bodyPr wrap="square">
            <a:spAutoFit/>
          </a:bodyPr>
          <a:lstStyle/>
          <a:p>
            <a:r>
              <a:rPr lang="en-US" sz="1600" b="1" i="1" dirty="0">
                <a:solidFill>
                  <a:srgbClr val="7030A0"/>
                </a:solidFill>
              </a:rPr>
              <a:t>Furie KL, Kelly PJ. N Engl J Med. 2026;394:784-792</a:t>
            </a:r>
            <a:endParaRPr lang="el-GR" sz="1600" b="1" i="1" dirty="0">
              <a:solidFill>
                <a:srgbClr val="7030A0"/>
              </a:solidFill>
            </a:endParaRPr>
          </a:p>
        </p:txBody>
      </p:sp>
    </p:spTree>
    <p:extLst>
      <p:ext uri="{BB962C8B-B14F-4D97-AF65-F5344CB8AC3E}">
        <p14:creationId xmlns:p14="http://schemas.microsoft.com/office/powerpoint/2010/main" val="144932687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840658" y="76200"/>
            <a:ext cx="10205884" cy="960438"/>
          </a:xfrm>
        </p:spPr>
        <p:txBody>
          <a:bodyPr>
            <a:normAutofit fontScale="90000"/>
          </a:bodyPr>
          <a:lstStyle/>
          <a:p>
            <a:r>
              <a:rPr lang="el-GR" sz="3200" b="1" dirty="0" err="1">
                <a:solidFill>
                  <a:srgbClr val="C00000"/>
                </a:solidFill>
              </a:rPr>
              <a:t>Αθηρωματική</a:t>
            </a:r>
            <a:r>
              <a:rPr lang="el-GR" sz="3200" b="1" dirty="0">
                <a:solidFill>
                  <a:srgbClr val="C00000"/>
                </a:solidFill>
              </a:rPr>
              <a:t> στένωση αγγείων τραχήλου: </a:t>
            </a:r>
            <a:r>
              <a:rPr lang="en-US" sz="3200" b="1" dirty="0">
                <a:solidFill>
                  <a:srgbClr val="C00000"/>
                </a:solidFill>
              </a:rPr>
              <a:t>Duplex </a:t>
            </a:r>
            <a:r>
              <a:rPr lang="el-GR" sz="3200" b="1" dirty="0">
                <a:solidFill>
                  <a:srgbClr val="C00000"/>
                </a:solidFill>
              </a:rPr>
              <a:t>καρωτίδων</a:t>
            </a:r>
            <a:endParaRPr lang="en-US" sz="3200" dirty="0">
              <a:solidFill>
                <a:srgbClr val="C00000"/>
              </a:solidFill>
            </a:endParaRPr>
          </a:p>
        </p:txBody>
      </p:sp>
      <p:pic>
        <p:nvPicPr>
          <p:cNvPr id="5" name="Image 1"/>
          <p:cNvPicPr/>
          <p:nvPr/>
        </p:nvPicPr>
        <p:blipFill>
          <a:blip r:embed="rId2" cstate="print"/>
          <a:srcRect l="14286" t="18254" r="7672" b="3439"/>
          <a:stretch>
            <a:fillRect/>
          </a:stretch>
        </p:blipFill>
        <p:spPr bwMode="auto">
          <a:xfrm>
            <a:off x="1600200" y="1371600"/>
            <a:ext cx="4343400" cy="2667000"/>
          </a:xfrm>
          <a:prstGeom prst="rect">
            <a:avLst/>
          </a:prstGeom>
          <a:noFill/>
          <a:ln w="9525">
            <a:noFill/>
            <a:miter lim="800000"/>
            <a:headEnd/>
            <a:tailEnd/>
          </a:ln>
        </p:spPr>
      </p:pic>
      <p:pic>
        <p:nvPicPr>
          <p:cNvPr id="6" name="Image 34"/>
          <p:cNvPicPr/>
          <p:nvPr/>
        </p:nvPicPr>
        <p:blipFill>
          <a:blip r:embed="rId3" cstate="print"/>
          <a:srcRect l="12963" t="20370" r="8995" b="5556"/>
          <a:stretch>
            <a:fillRect/>
          </a:stretch>
        </p:blipFill>
        <p:spPr bwMode="auto">
          <a:xfrm>
            <a:off x="6096000" y="1371600"/>
            <a:ext cx="4495800" cy="2667000"/>
          </a:xfrm>
          <a:prstGeom prst="rect">
            <a:avLst/>
          </a:prstGeom>
          <a:noFill/>
          <a:ln w="9525">
            <a:noFill/>
            <a:miter lim="800000"/>
            <a:headEnd/>
            <a:tailEnd/>
          </a:ln>
        </p:spPr>
      </p:pic>
      <p:pic>
        <p:nvPicPr>
          <p:cNvPr id="7" name="Image 31"/>
          <p:cNvPicPr/>
          <p:nvPr/>
        </p:nvPicPr>
        <p:blipFill>
          <a:blip r:embed="rId4" cstate="print"/>
          <a:srcRect l="12963" t="20370" r="8995" b="3439"/>
          <a:stretch>
            <a:fillRect/>
          </a:stretch>
        </p:blipFill>
        <p:spPr bwMode="auto">
          <a:xfrm>
            <a:off x="1600200" y="4114800"/>
            <a:ext cx="4343400" cy="2590800"/>
          </a:xfrm>
          <a:prstGeom prst="rect">
            <a:avLst/>
          </a:prstGeom>
          <a:noFill/>
          <a:ln w="9525">
            <a:noFill/>
            <a:miter lim="800000"/>
            <a:headEnd/>
            <a:tailEnd/>
          </a:ln>
        </p:spPr>
      </p:pic>
      <p:pic>
        <p:nvPicPr>
          <p:cNvPr id="8" name="Image 4"/>
          <p:cNvPicPr/>
          <p:nvPr/>
        </p:nvPicPr>
        <p:blipFill>
          <a:blip r:embed="rId5" cstate="print"/>
          <a:srcRect l="12963" t="20370" r="7672" b="3439"/>
          <a:stretch>
            <a:fillRect/>
          </a:stretch>
        </p:blipFill>
        <p:spPr bwMode="auto">
          <a:xfrm>
            <a:off x="6096000" y="4114800"/>
            <a:ext cx="4419600" cy="2590800"/>
          </a:xfrm>
          <a:prstGeom prst="rect">
            <a:avLst/>
          </a:prstGeom>
          <a:noFill/>
          <a:ln w="9525">
            <a:noFill/>
            <a:miter lim="800000"/>
            <a:headEnd/>
            <a:tailEnd/>
          </a:ln>
        </p:spPr>
      </p:pic>
      <p:cxnSp>
        <p:nvCxnSpPr>
          <p:cNvPr id="10" name="9 - Ευθύγραμμο βέλος σύνδεσης"/>
          <p:cNvCxnSpPr/>
          <p:nvPr/>
        </p:nvCxnSpPr>
        <p:spPr>
          <a:xfrm rot="5400000">
            <a:off x="3848100" y="1562100"/>
            <a:ext cx="609600" cy="381000"/>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2" name="11 - Ευθύγραμμο βέλος σύνδεσης"/>
          <p:cNvCxnSpPr/>
          <p:nvPr/>
        </p:nvCxnSpPr>
        <p:spPr>
          <a:xfrm rot="5400000">
            <a:off x="8572500" y="1943100"/>
            <a:ext cx="609600" cy="381000"/>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3" name="12 - Ευθύγραμμο βέλος σύνδεσης"/>
          <p:cNvCxnSpPr/>
          <p:nvPr/>
        </p:nvCxnSpPr>
        <p:spPr>
          <a:xfrm rot="16200000" flipV="1">
            <a:off x="3848100" y="5905500"/>
            <a:ext cx="838200" cy="304800"/>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5" name="14 - Ευθύγραμμο βέλος σύνδεσης"/>
          <p:cNvCxnSpPr/>
          <p:nvPr/>
        </p:nvCxnSpPr>
        <p:spPr>
          <a:xfrm rot="5400000">
            <a:off x="8115300" y="4838700"/>
            <a:ext cx="609600" cy="381000"/>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153220" y="54964"/>
            <a:ext cx="11985522" cy="1325563"/>
          </a:xfrm>
        </p:spPr>
        <p:txBody>
          <a:bodyPr>
            <a:normAutofit/>
          </a:bodyPr>
          <a:lstStyle/>
          <a:p>
            <a:pPr algn="ctr"/>
            <a:r>
              <a:rPr lang="el-GR" sz="3200" b="1" dirty="0" err="1">
                <a:solidFill>
                  <a:srgbClr val="C00000"/>
                </a:solidFill>
              </a:rPr>
              <a:t>Αθηρωματική</a:t>
            </a:r>
            <a:r>
              <a:rPr lang="el-GR" sz="3200" b="1" dirty="0">
                <a:solidFill>
                  <a:srgbClr val="C00000"/>
                </a:solidFill>
              </a:rPr>
              <a:t> στένωση μεγάλων </a:t>
            </a:r>
            <a:r>
              <a:rPr lang="el-GR" sz="3200" b="1" dirty="0" err="1">
                <a:solidFill>
                  <a:srgbClr val="C00000"/>
                </a:solidFill>
              </a:rPr>
              <a:t>ενδοκρανιακών</a:t>
            </a:r>
            <a:r>
              <a:rPr lang="el-GR" sz="3200" b="1" dirty="0">
                <a:solidFill>
                  <a:srgbClr val="C00000"/>
                </a:solidFill>
              </a:rPr>
              <a:t> αγγείων εγκεφάλου</a:t>
            </a:r>
            <a:endParaRPr lang="en-US" sz="3200" b="1" dirty="0">
              <a:solidFill>
                <a:srgbClr val="C00000"/>
              </a:solidFill>
            </a:endParaRPr>
          </a:p>
        </p:txBody>
      </p:sp>
      <p:pic>
        <p:nvPicPr>
          <p:cNvPr id="4" name="Image 19"/>
          <p:cNvPicPr/>
          <p:nvPr/>
        </p:nvPicPr>
        <p:blipFill>
          <a:blip r:embed="rId2" cstate="print"/>
          <a:srcRect l="33069" t="10582" r="23280" b="8995"/>
          <a:stretch>
            <a:fillRect/>
          </a:stretch>
        </p:blipFill>
        <p:spPr bwMode="auto">
          <a:xfrm>
            <a:off x="1905000" y="1219200"/>
            <a:ext cx="3581400" cy="4267200"/>
          </a:xfrm>
          <a:prstGeom prst="rect">
            <a:avLst/>
          </a:prstGeom>
          <a:noFill/>
          <a:ln w="9525">
            <a:noFill/>
            <a:miter lim="800000"/>
            <a:headEnd/>
            <a:tailEnd/>
          </a:ln>
        </p:spPr>
      </p:pic>
      <p:cxnSp>
        <p:nvCxnSpPr>
          <p:cNvPr id="6" name="5 - Ευθύγραμμο βέλος σύνδεσης"/>
          <p:cNvCxnSpPr/>
          <p:nvPr/>
        </p:nvCxnSpPr>
        <p:spPr>
          <a:xfrm rot="16200000" flipV="1">
            <a:off x="4000500" y="4152900"/>
            <a:ext cx="685800" cy="457200"/>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1" name="10 - TextBox"/>
          <p:cNvSpPr txBox="1"/>
          <p:nvPr/>
        </p:nvSpPr>
        <p:spPr>
          <a:xfrm>
            <a:off x="1826342" y="5535435"/>
            <a:ext cx="3962400" cy="1200329"/>
          </a:xfrm>
          <a:prstGeom prst="rect">
            <a:avLst/>
          </a:prstGeom>
          <a:noFill/>
        </p:spPr>
        <p:txBody>
          <a:bodyPr wrap="square" rtlCol="0">
            <a:spAutoFit/>
          </a:bodyPr>
          <a:lstStyle/>
          <a:p>
            <a:r>
              <a:rPr lang="el-GR" b="1" dirty="0">
                <a:solidFill>
                  <a:schemeClr val="tx2">
                    <a:lumMod val="50000"/>
                  </a:schemeClr>
                </a:solidFill>
              </a:rPr>
              <a:t>Μαγνητική αγγειογραφία εγκεφάλου: </a:t>
            </a:r>
            <a:r>
              <a:rPr lang="el-GR" b="1" dirty="0" err="1">
                <a:solidFill>
                  <a:schemeClr val="tx2">
                    <a:lumMod val="50000"/>
                  </a:schemeClr>
                </a:solidFill>
              </a:rPr>
              <a:t>Αθηρωματική</a:t>
            </a:r>
            <a:r>
              <a:rPr lang="el-GR" b="1" dirty="0">
                <a:solidFill>
                  <a:schemeClr val="tx2">
                    <a:lumMod val="50000"/>
                  </a:schemeClr>
                </a:solidFill>
              </a:rPr>
              <a:t> στένωση αριστερής οπίσθιας εγκεφαλικής αρτηρίας.</a:t>
            </a:r>
            <a:endParaRPr lang="en-US" b="1" dirty="0">
              <a:solidFill>
                <a:schemeClr val="tx2">
                  <a:lumMod val="50000"/>
                </a:schemeClr>
              </a:solidFill>
            </a:endParaRPr>
          </a:p>
        </p:txBody>
      </p:sp>
      <p:pic>
        <p:nvPicPr>
          <p:cNvPr id="12" name="Image 25"/>
          <p:cNvPicPr/>
          <p:nvPr/>
        </p:nvPicPr>
        <p:blipFill>
          <a:blip r:embed="rId3" cstate="print"/>
          <a:srcRect l="18518" t="19775" r="9586" b="2921"/>
          <a:stretch>
            <a:fillRect/>
          </a:stretch>
        </p:blipFill>
        <p:spPr bwMode="auto">
          <a:xfrm>
            <a:off x="6295103" y="1523999"/>
            <a:ext cx="4419600" cy="2743200"/>
          </a:xfrm>
          <a:prstGeom prst="rect">
            <a:avLst/>
          </a:prstGeom>
          <a:noFill/>
          <a:ln w="9525">
            <a:noFill/>
            <a:miter lim="800000"/>
            <a:headEnd/>
            <a:tailEnd/>
          </a:ln>
        </p:spPr>
      </p:pic>
      <p:sp>
        <p:nvSpPr>
          <p:cNvPr id="13" name="12 - TextBox"/>
          <p:cNvSpPr txBox="1"/>
          <p:nvPr/>
        </p:nvSpPr>
        <p:spPr>
          <a:xfrm>
            <a:off x="6295103" y="4410671"/>
            <a:ext cx="4419600" cy="923330"/>
          </a:xfrm>
          <a:prstGeom prst="rect">
            <a:avLst/>
          </a:prstGeom>
          <a:noFill/>
        </p:spPr>
        <p:txBody>
          <a:bodyPr wrap="square" rtlCol="0">
            <a:spAutoFit/>
          </a:bodyPr>
          <a:lstStyle/>
          <a:p>
            <a:r>
              <a:rPr lang="el-GR" b="1" dirty="0" err="1">
                <a:solidFill>
                  <a:schemeClr val="tx2">
                    <a:lumMod val="50000"/>
                  </a:schemeClr>
                </a:solidFill>
              </a:rPr>
              <a:t>Διακρανιακή</a:t>
            </a:r>
            <a:r>
              <a:rPr lang="el-GR" b="1" dirty="0">
                <a:solidFill>
                  <a:schemeClr val="tx2">
                    <a:lumMod val="50000"/>
                  </a:schemeClr>
                </a:solidFill>
              </a:rPr>
              <a:t> υπερηχογραφία </a:t>
            </a:r>
            <a:r>
              <a:rPr lang="en-US" b="1" dirty="0">
                <a:solidFill>
                  <a:schemeClr val="tx2">
                    <a:lumMod val="50000"/>
                  </a:schemeClr>
                </a:solidFill>
              </a:rPr>
              <a:t>duplex: </a:t>
            </a:r>
            <a:r>
              <a:rPr lang="el-GR" b="1" dirty="0">
                <a:solidFill>
                  <a:schemeClr val="tx2">
                    <a:lumMod val="50000"/>
                  </a:schemeClr>
                </a:solidFill>
              </a:rPr>
              <a:t>Στένωση αριστερής οπίσθιας εγκεφαλικής αρτηρίας.</a:t>
            </a:r>
            <a:endParaRPr lang="en-US" b="1" dirty="0">
              <a:solidFill>
                <a:schemeClr val="tx2">
                  <a:lumMod val="50000"/>
                </a:schemeClr>
              </a:solidFill>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996B94-084E-95FF-3331-318D8FB0733A}"/>
            </a:ext>
          </a:extLst>
        </p:cNvPr>
        <p:cNvGrpSpPr/>
        <p:nvPr/>
      </p:nvGrpSpPr>
      <p:grpSpPr>
        <a:xfrm>
          <a:off x="0" y="0"/>
          <a:ext cx="0" cy="0"/>
          <a:chOff x="0" y="0"/>
          <a:chExt cx="0" cy="0"/>
        </a:xfrm>
      </p:grpSpPr>
      <p:pic>
        <p:nvPicPr>
          <p:cNvPr id="7" name="Εικόνα 6">
            <a:extLst>
              <a:ext uri="{FF2B5EF4-FFF2-40B4-BE49-F238E27FC236}">
                <a16:creationId xmlns:a16="http://schemas.microsoft.com/office/drawing/2014/main" id="{C1541B52-F596-BDF6-818C-149978B8E5B2}"/>
              </a:ext>
            </a:extLst>
          </p:cNvPr>
          <p:cNvPicPr>
            <a:picLocks noChangeAspect="1"/>
          </p:cNvPicPr>
          <p:nvPr/>
        </p:nvPicPr>
        <p:blipFill>
          <a:blip r:embed="rId2" cstate="print"/>
          <a:srcRect l="25750" t="29926" r="26250" b="10667"/>
          <a:stretch>
            <a:fillRect/>
          </a:stretch>
        </p:blipFill>
        <p:spPr>
          <a:xfrm>
            <a:off x="0" y="944880"/>
            <a:ext cx="8007357" cy="5574566"/>
          </a:xfrm>
          <a:prstGeom prst="rect">
            <a:avLst/>
          </a:prstGeom>
        </p:spPr>
      </p:pic>
      <p:sp>
        <p:nvSpPr>
          <p:cNvPr id="8" name="TextBox 7">
            <a:extLst>
              <a:ext uri="{FF2B5EF4-FFF2-40B4-BE49-F238E27FC236}">
                <a16:creationId xmlns:a16="http://schemas.microsoft.com/office/drawing/2014/main" id="{05F6E5FB-D0FD-EAAD-356E-B076E22886E6}"/>
              </a:ext>
            </a:extLst>
          </p:cNvPr>
          <p:cNvSpPr txBox="1"/>
          <p:nvPr/>
        </p:nvSpPr>
        <p:spPr>
          <a:xfrm>
            <a:off x="8321040" y="6519446"/>
            <a:ext cx="3870960" cy="338554"/>
          </a:xfrm>
          <a:prstGeom prst="rect">
            <a:avLst/>
          </a:prstGeom>
          <a:noFill/>
        </p:spPr>
        <p:txBody>
          <a:bodyPr wrap="square">
            <a:spAutoFit/>
          </a:bodyPr>
          <a:lstStyle/>
          <a:p>
            <a:r>
              <a:rPr lang="en-US" sz="1600" b="1" i="1" dirty="0">
                <a:solidFill>
                  <a:srgbClr val="7030A0"/>
                </a:solidFill>
              </a:rPr>
              <a:t>Chen LH, et al. Stroke. 2024;55:311-323.</a:t>
            </a:r>
            <a:endParaRPr lang="el-GR" sz="1600" b="1" i="1" dirty="0">
              <a:solidFill>
                <a:srgbClr val="7030A0"/>
              </a:solidFill>
            </a:endParaRPr>
          </a:p>
        </p:txBody>
      </p:sp>
      <p:sp>
        <p:nvSpPr>
          <p:cNvPr id="9" name="Rectangle 2">
            <a:extLst>
              <a:ext uri="{FF2B5EF4-FFF2-40B4-BE49-F238E27FC236}">
                <a16:creationId xmlns:a16="http://schemas.microsoft.com/office/drawing/2014/main" id="{77B906C0-FB95-08AA-205F-7C20E9CA2D87}"/>
              </a:ext>
            </a:extLst>
          </p:cNvPr>
          <p:cNvSpPr>
            <a:spLocks noChangeArrowheads="1"/>
          </p:cNvSpPr>
          <p:nvPr/>
        </p:nvSpPr>
        <p:spPr bwMode="auto">
          <a:xfrm>
            <a:off x="513080" y="115254"/>
            <a:ext cx="10791544"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l-GR" altLang="x-none" b="1" dirty="0">
                <a:solidFill>
                  <a:srgbClr val="00B050"/>
                </a:solidFill>
                <a:latin typeface="Arial" panose="020B0604020202020204" pitchFamily="34" charset="0"/>
              </a:rPr>
              <a:t>Παθοφυσιολογία </a:t>
            </a:r>
            <a:r>
              <a:rPr lang="el-GR" altLang="x-none" b="1" dirty="0" err="1">
                <a:solidFill>
                  <a:srgbClr val="00B050"/>
                </a:solidFill>
                <a:latin typeface="Arial" panose="020B0604020202020204" pitchFamily="34" charset="0"/>
              </a:rPr>
              <a:t>ενδοκρανιακής</a:t>
            </a:r>
            <a:r>
              <a:rPr lang="el-GR" altLang="x-none" b="1" dirty="0">
                <a:solidFill>
                  <a:srgbClr val="00B050"/>
                </a:solidFill>
                <a:latin typeface="Arial" panose="020B0604020202020204" pitchFamily="34" charset="0"/>
              </a:rPr>
              <a:t> </a:t>
            </a:r>
            <a:r>
              <a:rPr lang="el-GR" altLang="x-none" b="1" dirty="0" err="1">
                <a:solidFill>
                  <a:srgbClr val="00B050"/>
                </a:solidFill>
                <a:latin typeface="Arial" panose="020B0604020202020204" pitchFamily="34" charset="0"/>
              </a:rPr>
              <a:t>αθηρωματικής</a:t>
            </a:r>
            <a:r>
              <a:rPr lang="el-GR" altLang="x-none" b="1" dirty="0">
                <a:solidFill>
                  <a:srgbClr val="00B050"/>
                </a:solidFill>
                <a:latin typeface="Arial" panose="020B0604020202020204" pitchFamily="34" charset="0"/>
              </a:rPr>
              <a:t> νόσου</a:t>
            </a:r>
          </a:p>
        </p:txBody>
      </p:sp>
      <p:pic>
        <p:nvPicPr>
          <p:cNvPr id="11" name="Εικόνα 10">
            <a:extLst>
              <a:ext uri="{FF2B5EF4-FFF2-40B4-BE49-F238E27FC236}">
                <a16:creationId xmlns:a16="http://schemas.microsoft.com/office/drawing/2014/main" id="{EB052BDA-E3DA-B80C-9CF2-D82CCE7E91A0}"/>
              </a:ext>
            </a:extLst>
          </p:cNvPr>
          <p:cNvPicPr>
            <a:picLocks noChangeAspect="1"/>
          </p:cNvPicPr>
          <p:nvPr/>
        </p:nvPicPr>
        <p:blipFill>
          <a:blip r:embed="rId3" cstate="print"/>
          <a:srcRect l="50583" t="54370" r="26167" b="18370"/>
          <a:stretch>
            <a:fillRect/>
          </a:stretch>
        </p:blipFill>
        <p:spPr>
          <a:xfrm>
            <a:off x="7511154" y="888494"/>
            <a:ext cx="4452233" cy="2936240"/>
          </a:xfrm>
          <a:prstGeom prst="rect">
            <a:avLst/>
          </a:prstGeom>
        </p:spPr>
      </p:pic>
      <p:pic>
        <p:nvPicPr>
          <p:cNvPr id="5" name="Εικόνα 4">
            <a:extLst>
              <a:ext uri="{FF2B5EF4-FFF2-40B4-BE49-F238E27FC236}">
                <a16:creationId xmlns:a16="http://schemas.microsoft.com/office/drawing/2014/main" id="{37905EEC-9F66-E112-DAC9-EFB88AA72AAC}"/>
              </a:ext>
            </a:extLst>
          </p:cNvPr>
          <p:cNvPicPr>
            <a:picLocks noChangeAspect="1"/>
          </p:cNvPicPr>
          <p:nvPr/>
        </p:nvPicPr>
        <p:blipFill>
          <a:blip r:embed="rId4" cstate="print"/>
          <a:srcRect l="20667" t="23852" r="23249" b="9630"/>
          <a:stretch>
            <a:fillRect/>
          </a:stretch>
        </p:blipFill>
        <p:spPr>
          <a:xfrm>
            <a:off x="8092428" y="3936890"/>
            <a:ext cx="3870959" cy="2582556"/>
          </a:xfrm>
          <a:prstGeom prst="rect">
            <a:avLst/>
          </a:prstGeom>
        </p:spPr>
      </p:pic>
      <p:cxnSp>
        <p:nvCxnSpPr>
          <p:cNvPr id="10" name="Ευθύγραμμο βέλος σύνδεσης 9">
            <a:extLst>
              <a:ext uri="{FF2B5EF4-FFF2-40B4-BE49-F238E27FC236}">
                <a16:creationId xmlns:a16="http://schemas.microsoft.com/office/drawing/2014/main" id="{8F9760DC-FE7C-3793-71C8-35D04FAB1ED2}"/>
              </a:ext>
            </a:extLst>
          </p:cNvPr>
          <p:cNvCxnSpPr/>
          <p:nvPr/>
        </p:nvCxnSpPr>
        <p:spPr>
          <a:xfrm>
            <a:off x="4856480" y="4704080"/>
            <a:ext cx="3037840" cy="396240"/>
          </a:xfrm>
          <a:prstGeom prst="straightConnector1">
            <a:avLst/>
          </a:prstGeom>
          <a:ln w="47625">
            <a:solidFill>
              <a:srgbClr val="FF0000"/>
            </a:solidFill>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41935922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19F16D65-B50F-3F9F-22D3-C420054EBD61}"/>
              </a:ext>
            </a:extLst>
          </p:cNvPr>
          <p:cNvSpPr txBox="1"/>
          <p:nvPr/>
        </p:nvSpPr>
        <p:spPr>
          <a:xfrm>
            <a:off x="4236821" y="6177280"/>
            <a:ext cx="8493659" cy="338554"/>
          </a:xfrm>
          <a:prstGeom prst="rect">
            <a:avLst/>
          </a:prstGeom>
          <a:noFill/>
        </p:spPr>
        <p:txBody>
          <a:bodyPr wrap="square">
            <a:spAutoFit/>
          </a:bodyPr>
          <a:lstStyle/>
          <a:p>
            <a:r>
              <a:rPr lang="en-US" sz="1600" b="1" i="1" dirty="0">
                <a:solidFill>
                  <a:srgbClr val="7030A0"/>
                </a:solidFill>
              </a:rPr>
              <a:t>https://www.meddean.luc.edu/lumen/meded/neuro/neurovasc/navigation/mca.htm</a:t>
            </a:r>
            <a:endParaRPr lang="el-GR" sz="1600" b="1" i="1" dirty="0">
              <a:solidFill>
                <a:srgbClr val="7030A0"/>
              </a:solidFill>
            </a:endParaRPr>
          </a:p>
        </p:txBody>
      </p:sp>
      <p:sp>
        <p:nvSpPr>
          <p:cNvPr id="4" name="TextBox 3">
            <a:extLst>
              <a:ext uri="{FF2B5EF4-FFF2-40B4-BE49-F238E27FC236}">
                <a16:creationId xmlns:a16="http://schemas.microsoft.com/office/drawing/2014/main" id="{146FF535-8C0E-85CC-CABB-604BD990A9A8}"/>
              </a:ext>
            </a:extLst>
          </p:cNvPr>
          <p:cNvSpPr txBox="1"/>
          <p:nvPr/>
        </p:nvSpPr>
        <p:spPr>
          <a:xfrm>
            <a:off x="538480" y="49778"/>
            <a:ext cx="11653520" cy="1077218"/>
          </a:xfrm>
          <a:prstGeom prst="rect">
            <a:avLst/>
          </a:prstGeom>
          <a:noFill/>
        </p:spPr>
        <p:txBody>
          <a:bodyPr wrap="square">
            <a:spAutoFit/>
          </a:bodyPr>
          <a:lstStyle/>
          <a:p>
            <a:r>
              <a:rPr lang="el-GR" sz="3200" b="1" dirty="0" err="1">
                <a:solidFill>
                  <a:srgbClr val="0070C0"/>
                </a:solidFill>
                <a:effectLst>
                  <a:outerShdw blurRad="38100" dist="38100" dir="2700000" algn="tl">
                    <a:srgbClr val="000000">
                      <a:alpha val="43137"/>
                    </a:srgbClr>
                  </a:outerShdw>
                </a:effectLst>
              </a:rPr>
              <a:t>Διατιτραίνοντες</a:t>
            </a:r>
            <a:r>
              <a:rPr lang="el-GR" sz="3200" b="1" dirty="0">
                <a:solidFill>
                  <a:srgbClr val="0070C0"/>
                </a:solidFill>
                <a:effectLst>
                  <a:outerShdw blurRad="38100" dist="38100" dir="2700000" algn="tl">
                    <a:srgbClr val="000000">
                      <a:alpha val="43137"/>
                    </a:srgbClr>
                  </a:outerShdw>
                </a:effectLst>
              </a:rPr>
              <a:t> αρτηριακοί κλάδοι μεγάλων </a:t>
            </a:r>
            <a:r>
              <a:rPr lang="el-GR" sz="3200" b="1" dirty="0" err="1">
                <a:solidFill>
                  <a:srgbClr val="0070C0"/>
                </a:solidFill>
                <a:effectLst>
                  <a:outerShdw blurRad="38100" dist="38100" dir="2700000" algn="tl">
                    <a:srgbClr val="000000">
                      <a:alpha val="43137"/>
                    </a:srgbClr>
                  </a:outerShdw>
                </a:effectLst>
              </a:rPr>
              <a:t>ενδοκρανιακών</a:t>
            </a:r>
            <a:r>
              <a:rPr lang="el-GR" sz="3200" b="1" dirty="0">
                <a:solidFill>
                  <a:srgbClr val="0070C0"/>
                </a:solidFill>
                <a:effectLst>
                  <a:outerShdw blurRad="38100" dist="38100" dir="2700000" algn="tl">
                    <a:srgbClr val="000000">
                      <a:alpha val="43137"/>
                    </a:srgbClr>
                  </a:outerShdw>
                </a:effectLst>
              </a:rPr>
              <a:t> αρτηριών</a:t>
            </a:r>
          </a:p>
        </p:txBody>
      </p:sp>
      <p:pic>
        <p:nvPicPr>
          <p:cNvPr id="1026" name="Picture 2" descr="Anterior Cerebral Artery - Coronal Plane">
            <a:extLst>
              <a:ext uri="{FF2B5EF4-FFF2-40B4-BE49-F238E27FC236}">
                <a16:creationId xmlns:a16="http://schemas.microsoft.com/office/drawing/2014/main" id="{CE2D54CC-47BD-9F7B-40F6-E2CD8BECFCEE}"/>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18135" y="1320036"/>
            <a:ext cx="5660640" cy="4389884"/>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306799C1-1B7B-A132-9D15-1AA905E80A2D}"/>
              </a:ext>
            </a:extLst>
          </p:cNvPr>
          <p:cNvSpPr txBox="1"/>
          <p:nvPr/>
        </p:nvSpPr>
        <p:spPr>
          <a:xfrm>
            <a:off x="4236821" y="6438890"/>
            <a:ext cx="6365240" cy="369332"/>
          </a:xfrm>
          <a:prstGeom prst="rect">
            <a:avLst/>
          </a:prstGeom>
          <a:noFill/>
        </p:spPr>
        <p:txBody>
          <a:bodyPr wrap="square">
            <a:spAutoFit/>
          </a:bodyPr>
          <a:lstStyle/>
          <a:p>
            <a:r>
              <a:rPr lang="en-US" sz="1600" b="1" i="1" dirty="0">
                <a:solidFill>
                  <a:srgbClr val="7030A0"/>
                </a:solidFill>
              </a:rPr>
              <a:t>Lazzaro NA, et al. AJNR Am J </a:t>
            </a:r>
            <a:r>
              <a:rPr lang="en-US" sz="1600" b="1" i="1" dirty="0" err="1">
                <a:solidFill>
                  <a:srgbClr val="7030A0"/>
                </a:solidFill>
              </a:rPr>
              <a:t>Neuroradiol</a:t>
            </a:r>
            <a:r>
              <a:rPr lang="en-US" sz="1600" b="1" i="1" dirty="0">
                <a:solidFill>
                  <a:srgbClr val="7030A0"/>
                </a:solidFill>
              </a:rPr>
              <a:t>. 2010;31:1283-9</a:t>
            </a:r>
            <a:r>
              <a:rPr lang="en-US" dirty="0"/>
              <a:t>.</a:t>
            </a:r>
            <a:endParaRPr lang="el-GR" dirty="0"/>
          </a:p>
        </p:txBody>
      </p:sp>
      <p:pic>
        <p:nvPicPr>
          <p:cNvPr id="1028" name="Picture 4" descr="A , Conventional anatomy demonstrating paired thalamic and midbrain perforating arteries. B , AOP arising as a single unpaired trunk from P1 supplying the bilateral paramedian thalami and rostral midbrain. Reprinted with permission from Amirsys Inc. ">
            <a:extLst>
              <a:ext uri="{FF2B5EF4-FFF2-40B4-BE49-F238E27FC236}">
                <a16:creationId xmlns:a16="http://schemas.microsoft.com/office/drawing/2014/main" id="{AD9D9437-DE6B-B696-212A-9235BA49ED2C}"/>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757273" y="1084791"/>
            <a:ext cx="4703207" cy="4688418"/>
          </a:xfrm>
          <a:prstGeom prst="rect">
            <a:avLst/>
          </a:prstGeom>
          <a:noFill/>
          <a:extLst>
            <a:ext uri="{909E8E84-426E-40DD-AFC4-6F175D3DCCD1}">
              <a14:hiddenFill xmlns:a14="http://schemas.microsoft.com/office/drawing/2010/main">
                <a:solidFill>
                  <a:srgbClr val="FFFFFF"/>
                </a:solidFill>
              </a14:hiddenFill>
            </a:ext>
          </a:extLst>
        </p:spPr>
      </p:pic>
      <p:sp>
        <p:nvSpPr>
          <p:cNvPr id="7" name="Οβάλ 6">
            <a:extLst>
              <a:ext uri="{FF2B5EF4-FFF2-40B4-BE49-F238E27FC236}">
                <a16:creationId xmlns:a16="http://schemas.microsoft.com/office/drawing/2014/main" id="{585FC71A-11D4-5943-DF74-A49DC5F13CB8}"/>
              </a:ext>
            </a:extLst>
          </p:cNvPr>
          <p:cNvSpPr/>
          <p:nvPr/>
        </p:nvSpPr>
        <p:spPr>
          <a:xfrm>
            <a:off x="3251200" y="3261360"/>
            <a:ext cx="1168400" cy="1381760"/>
          </a:xfrm>
          <a:prstGeom prst="ellipse">
            <a:avLst/>
          </a:prstGeom>
          <a:noFill/>
          <a:ln w="60325">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9" name="Οβάλ 8">
            <a:extLst>
              <a:ext uri="{FF2B5EF4-FFF2-40B4-BE49-F238E27FC236}">
                <a16:creationId xmlns:a16="http://schemas.microsoft.com/office/drawing/2014/main" id="{B52DC51C-27BD-C9B0-946F-126199F655F2}"/>
              </a:ext>
            </a:extLst>
          </p:cNvPr>
          <p:cNvSpPr/>
          <p:nvPr/>
        </p:nvSpPr>
        <p:spPr>
          <a:xfrm>
            <a:off x="7020560" y="3973835"/>
            <a:ext cx="1534160" cy="1381760"/>
          </a:xfrm>
          <a:prstGeom prst="ellipse">
            <a:avLst/>
          </a:prstGeom>
          <a:noFill/>
          <a:ln w="60325">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l-GR"/>
          </a:p>
        </p:txBody>
      </p:sp>
    </p:spTree>
    <p:extLst>
      <p:ext uri="{BB962C8B-B14F-4D97-AF65-F5344CB8AC3E}">
        <p14:creationId xmlns:p14="http://schemas.microsoft.com/office/powerpoint/2010/main" val="188260219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5AA384-F8D1-2F81-615E-DD1BE24F64CE}"/>
            </a:ext>
          </a:extLst>
        </p:cNvPr>
        <p:cNvGrpSpPr/>
        <p:nvPr/>
      </p:nvGrpSpPr>
      <p:grpSpPr>
        <a:xfrm>
          <a:off x="0" y="0"/>
          <a:ext cx="0" cy="0"/>
          <a:chOff x="0" y="0"/>
          <a:chExt cx="0" cy="0"/>
        </a:xfrm>
      </p:grpSpPr>
      <p:pic>
        <p:nvPicPr>
          <p:cNvPr id="3" name="Εικόνα 2">
            <a:extLst>
              <a:ext uri="{FF2B5EF4-FFF2-40B4-BE49-F238E27FC236}">
                <a16:creationId xmlns:a16="http://schemas.microsoft.com/office/drawing/2014/main" id="{956FF5DF-8634-83F6-0193-A49D2A3151A9}"/>
              </a:ext>
            </a:extLst>
          </p:cNvPr>
          <p:cNvPicPr>
            <a:picLocks noChangeAspect="1"/>
          </p:cNvPicPr>
          <p:nvPr/>
        </p:nvPicPr>
        <p:blipFill>
          <a:blip r:embed="rId2" cstate="print"/>
          <a:srcRect l="22332" t="24591" r="22001" b="11260"/>
          <a:stretch>
            <a:fillRect/>
          </a:stretch>
        </p:blipFill>
        <p:spPr>
          <a:xfrm>
            <a:off x="466679" y="59174"/>
            <a:ext cx="9890349" cy="6410960"/>
          </a:xfrm>
          <a:prstGeom prst="rect">
            <a:avLst/>
          </a:prstGeom>
        </p:spPr>
      </p:pic>
      <p:sp>
        <p:nvSpPr>
          <p:cNvPr id="5" name="TextBox 4">
            <a:extLst>
              <a:ext uri="{FF2B5EF4-FFF2-40B4-BE49-F238E27FC236}">
                <a16:creationId xmlns:a16="http://schemas.microsoft.com/office/drawing/2014/main" id="{A04B7673-FE9C-F8BA-020D-6DC156FE7C44}"/>
              </a:ext>
            </a:extLst>
          </p:cNvPr>
          <p:cNvSpPr txBox="1"/>
          <p:nvPr/>
        </p:nvSpPr>
        <p:spPr>
          <a:xfrm>
            <a:off x="6614160" y="6470134"/>
            <a:ext cx="6096000" cy="369332"/>
          </a:xfrm>
          <a:prstGeom prst="rect">
            <a:avLst/>
          </a:prstGeom>
          <a:noFill/>
        </p:spPr>
        <p:txBody>
          <a:bodyPr wrap="square">
            <a:spAutoFit/>
          </a:bodyPr>
          <a:lstStyle/>
          <a:p>
            <a:r>
              <a:rPr lang="en-US" sz="1600" b="1" i="1" dirty="0">
                <a:solidFill>
                  <a:srgbClr val="7030A0"/>
                </a:solidFill>
              </a:rPr>
              <a:t>Kim JS, Caplan LR.</a:t>
            </a:r>
            <a:r>
              <a:rPr lang="el-GR" sz="1600" b="1" i="1" dirty="0">
                <a:solidFill>
                  <a:srgbClr val="7030A0"/>
                </a:solidFill>
              </a:rPr>
              <a:t> </a:t>
            </a:r>
            <a:r>
              <a:rPr lang="en-US" sz="1600" b="1" i="1" dirty="0">
                <a:solidFill>
                  <a:srgbClr val="7030A0"/>
                </a:solidFill>
              </a:rPr>
              <a:t>Front Neurol </a:t>
            </a:r>
            <a:r>
              <a:rPr lang="en-US" sz="1600" b="1" i="1" dirty="0" err="1">
                <a:solidFill>
                  <a:srgbClr val="7030A0"/>
                </a:solidFill>
              </a:rPr>
              <a:t>Neurosci</a:t>
            </a:r>
            <a:r>
              <a:rPr lang="en-US" sz="1600" b="1" i="1" dirty="0">
                <a:solidFill>
                  <a:srgbClr val="7030A0"/>
                </a:solidFill>
              </a:rPr>
              <a:t>. 2016;40:72-92</a:t>
            </a:r>
            <a:r>
              <a:rPr lang="en-US" dirty="0"/>
              <a:t>. </a:t>
            </a:r>
            <a:endParaRPr lang="el-GR" dirty="0"/>
          </a:p>
        </p:txBody>
      </p:sp>
      <p:sp>
        <p:nvSpPr>
          <p:cNvPr id="7" name="Ορθογώνιο 6">
            <a:extLst>
              <a:ext uri="{FF2B5EF4-FFF2-40B4-BE49-F238E27FC236}">
                <a16:creationId xmlns:a16="http://schemas.microsoft.com/office/drawing/2014/main" id="{B28717EB-AFB5-EBA6-FFC2-87FB7646F552}"/>
              </a:ext>
            </a:extLst>
          </p:cNvPr>
          <p:cNvSpPr/>
          <p:nvPr/>
        </p:nvSpPr>
        <p:spPr>
          <a:xfrm>
            <a:off x="466679" y="1351280"/>
            <a:ext cx="8900841" cy="396240"/>
          </a:xfrm>
          <a:prstGeom prst="rect">
            <a:avLst/>
          </a:prstGeom>
          <a:noFill/>
          <a:ln w="571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8" name="Ορθογώνιο 7">
            <a:extLst>
              <a:ext uri="{FF2B5EF4-FFF2-40B4-BE49-F238E27FC236}">
                <a16:creationId xmlns:a16="http://schemas.microsoft.com/office/drawing/2014/main" id="{929083BF-D222-AD44-C015-B24BA388329E}"/>
              </a:ext>
            </a:extLst>
          </p:cNvPr>
          <p:cNvSpPr/>
          <p:nvPr/>
        </p:nvSpPr>
        <p:spPr>
          <a:xfrm>
            <a:off x="466679" y="3910706"/>
            <a:ext cx="9815241" cy="519053"/>
          </a:xfrm>
          <a:prstGeom prst="rect">
            <a:avLst/>
          </a:prstGeom>
          <a:noFill/>
          <a:ln w="571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10" name="Ορθογώνιο 9">
            <a:extLst>
              <a:ext uri="{FF2B5EF4-FFF2-40B4-BE49-F238E27FC236}">
                <a16:creationId xmlns:a16="http://schemas.microsoft.com/office/drawing/2014/main" id="{1295B8D5-C0A2-6437-F8DE-9DF6ED5959D9}"/>
              </a:ext>
            </a:extLst>
          </p:cNvPr>
          <p:cNvSpPr/>
          <p:nvPr/>
        </p:nvSpPr>
        <p:spPr>
          <a:xfrm>
            <a:off x="466679" y="5237034"/>
            <a:ext cx="8728121" cy="396240"/>
          </a:xfrm>
          <a:prstGeom prst="rect">
            <a:avLst/>
          </a:prstGeom>
          <a:noFill/>
          <a:ln w="571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11" name="10 - TextBox"/>
          <p:cNvSpPr txBox="1"/>
          <p:nvPr/>
        </p:nvSpPr>
        <p:spPr>
          <a:xfrm>
            <a:off x="10860656" y="103517"/>
            <a:ext cx="552091" cy="923330"/>
          </a:xfrm>
          <a:prstGeom prst="rect">
            <a:avLst/>
          </a:prstGeom>
          <a:noFill/>
        </p:spPr>
        <p:txBody>
          <a:bodyPr wrap="square" rtlCol="0">
            <a:spAutoFit/>
          </a:bodyPr>
          <a:lstStyle/>
          <a:p>
            <a:r>
              <a:rPr lang="el-GR" sz="5400" b="1" dirty="0">
                <a:solidFill>
                  <a:srgbClr val="00B050"/>
                </a:solidFill>
                <a:latin typeface="Times New Roman"/>
                <a:cs typeface="Times New Roman"/>
              </a:rPr>
              <a:t>*</a:t>
            </a:r>
            <a:endParaRPr lang="el-GR" sz="5400" b="1" dirty="0">
              <a:solidFill>
                <a:srgbClr val="00B050"/>
              </a:solidFill>
            </a:endParaRPr>
          </a:p>
        </p:txBody>
      </p:sp>
    </p:spTree>
    <p:extLst>
      <p:ext uri="{BB962C8B-B14F-4D97-AF65-F5344CB8AC3E}">
        <p14:creationId xmlns:p14="http://schemas.microsoft.com/office/powerpoint/2010/main" val="194139593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980440" y="99676"/>
            <a:ext cx="10515600" cy="1325563"/>
          </a:xfrm>
        </p:spPr>
        <p:txBody>
          <a:bodyPr>
            <a:normAutofit/>
          </a:bodyPr>
          <a:lstStyle/>
          <a:p>
            <a:r>
              <a:rPr lang="el-GR" sz="3200" b="1" dirty="0">
                <a:solidFill>
                  <a:srgbClr val="C00000"/>
                </a:solidFill>
              </a:rPr>
              <a:t>Νόσος μικρών αγγείων εγκεφάλου-</a:t>
            </a:r>
            <a:r>
              <a:rPr lang="el-GR" sz="3200" b="1" dirty="0" err="1">
                <a:solidFill>
                  <a:srgbClr val="C00000"/>
                </a:solidFill>
              </a:rPr>
              <a:t>κενοτοπιώδη</a:t>
            </a:r>
            <a:r>
              <a:rPr lang="el-GR" sz="3200" b="1" dirty="0">
                <a:solidFill>
                  <a:srgbClr val="C00000"/>
                </a:solidFill>
              </a:rPr>
              <a:t> </a:t>
            </a:r>
            <a:r>
              <a:rPr lang="el-GR" sz="3200" b="1" dirty="0" err="1">
                <a:solidFill>
                  <a:srgbClr val="C00000"/>
                </a:solidFill>
              </a:rPr>
              <a:t>έμφρακτα</a:t>
            </a:r>
            <a:endParaRPr lang="en-US" sz="3200" b="1" dirty="0">
              <a:solidFill>
                <a:srgbClr val="C00000"/>
              </a:solidFill>
            </a:endParaRPr>
          </a:p>
        </p:txBody>
      </p:sp>
      <p:sp>
        <p:nvSpPr>
          <p:cNvPr id="27650" name="AutoShape 2" descr="data:image/jpeg;base64,/9j/4AAQSkZJRgABAQAAAQABAAD/2wCEAAkGBxQTEhUUExQWFhQXGBgYFxgYGBgZGBoYHBwcGBcaGhgaHCghGBolHxgaIjEiJSkrLi4uFx8zODMsNygtLisBCgoKDg0OGxAQGywmICYtLCwsLywsLCwsMSwsLCwsLCwtLC0sLCwsLSwsLCw0LCwsLCwsLC8sLCwsLCwsLCwsLP/AABEIAOEA4AMBIgACEQEDEQH/xAAcAAACAwEBAQEAAAAAAAAAAAAABgMEBQcCAQj/xABCEAACAQIEAwUFBgMHAgcAAAABAhEAAwQSITEFQVEGEyJhcTKBkaGxI0JSwdHwBxRiFRYzcoLh8VOSJENjg6Ky0v/EABoBAAIDAQEAAAAAAAAAAAAAAAABAgMEBQb/xAA0EQACAQMDAgQEBAUFAAAAAAAAAQIDESEEEjFBUQUTIpFhcYGhscHR4RQyM2KyBhUjQvD/2gAMAwEAAhEDEQA/AOG0UUUAFFFFABRRWv2b7P3cZd7u3oBq7n2UHU9T0HOh4AyQtaWH4LdYSUYDzBrs/Bey+HwyhUthm5uVl2PPz9wraHBmM+EadTr8BVLq9ixRtycj4J2fLWgSDMnlWyOxRYq2yhdR+Jj+VPrcIcmABr8PpWrdws5RpCqAR57UtzEzmX9zg3s6Grf90tYI1iugWrKgHlU9vDgGd5G/Oi7Ecu/uoZjKant9ktdq6Lbtg6BeZ1NfLeHEw0QKNzA54/ZHw7c6w+J9nwmaetdhXCA6rrB50qcZ4aAbp1JLTJJJgmYHlScmTgotvcImE7PZlzDUcqivcGCiT6e+t/CO9nMoViup0BMg/Q1Se5luFnRlVtVEGAfLzpeb3NktFK14Z7fFC+/DiTERz8/jXgcJPSmvC2dCTu2tSGwKcZt5KdRBQaprpz8+vsL+E4RmMEa8qjv8HIMfSmW3C+LmNa92rUmTvvT35sQjG0dzFROCGNq+NwjWAPWnZMOOlSLgh0FPcyDVxGPBfKvI4IZ2p+GDHSvowQ6UtzFtRzu/wiOVY2NwsV1HG4EEUi8fthSRU4u4mrCxRRRVhAKKK+gUAXOEcOfEXVtWx4mPuA5k+QrufZfhaYe2tm0P8x5sebE/uKVv4bdm2tWzfuCGuCFHPJvPlP5V0zhXDoQn7zfT9KpnK7sTWMl3C2xb0XViNW0+XQV7a+tsz13r5izAAGhA3rGk3sy694WVU5DZnef9CNSUb8CNFr6kEKahtX4B3nX31mX7kBmQwm9uSNVFu1cOYk6H7XSBy5V8xmJPsoCSO9GqkS1u7ateEcwTcMddKl5bFc17mUAfQ14tYqM2ojpS/wAbx5tIzGWKiyRsPC9y7bIIBImbR5869G9cCLcPhBVy0rJAWyb+gDSQVEaxr5UtjGMl5xlGWATFVw+UldJNY7YkwxaTCXGSFMHLhlxAL/g9tRGswaqNxNylq6qk5+8kiSPDky7be0aNgXHKzcEAREjWl3tGwUuOXhP0mvt++6Agk5spZQV+8LyWCGgnKJuA9RrIEVkdo7eYXS12AoA8K5mLi73ITKp0BcDnsdYIihwfQcWrmQbsmdp19ByHrz+FQYwBxqJjWtG/wNrSOSxY5FKyMpDd+LLhgCR1gTI5xXkWlRZeAPrUJRSwzTTrTjUUo9CrY12r7cFU7eNFltVY2ifeK0lyuMymQdRUYy6F2roThNzaw3f3M90kqOrAfDX8q0UWoLdubo8gT7+X51eS3TXJTNWhFfU92LdSnSrGCs6VM2H11plJDatzXy6ulXxaj1is/GXN+ms0DMzGnSkHtINTTfj8SzA5dFG5/L9++kbjjSTUoMKsNv8ANz2F2iivoq8oCnz+HnZDv3768Ps11g8zyFYXZfgDYh1MeHMAP6j09Otdvt2hhrKookiFUc2c/wC+voKqnPoi1Qayy9gbPeXMijwoAXOkKOS+p+QpoYqgkCTtVfs7wzucOQfbJzO3NmO/6UFSwy7dKrwRZTxDrc8U+yzKZgDwsUO56is7HWrbwYgyAPFlMs3dTEgjxEpPKSOdWMTwu6M2qDNmJAVgDLB9SHmZE6RVA9mrxYEOCYQE5dfDeOJnfncPw+NWLb3Iu5UxGCturIAeWbxwjFWNoA+KHIKQAegA2qFsKrlQC2YhPGzswAYFkjxbHu5/0jpVjiHD7tssD3bAwAhQlJDtdBK5pJDOdzGtL3EOI3cOF/w/D3YzZIJKB1tgwYAh22A5dKba7koxb4R9xGGdwrBLl1rkEBnJjwtcUvmbweHMwzRzPWs7EcFxrqrDOxLNbFsXwdAmZwBnyhchI00gnlvf4b/N93auPbVC5t5fCwuXMiFFe4QwgLbLRliTBNaNzvmDBgni71tvFlZFsXCi5pKgFQWM6896asEk0LuFtYlFceJ17tblwG5EqUP9c3AqKdp8I6UzJhWth1hoUDvEF05DKK5gKwzQpBOh030qe3gb9y1dCZQGtm37JnL3RtASGGkGdeZkAUo3+M4ko6EIMwg5Q4YNkFpm0eMxVQIIgRoKWO4rsbDh7N1Gvh3EeFgbj5oJXPBnVRKExpBFVOKcCLAt4ix7kQ1wsxzN9lClpidQPOazeG3cYqLbOlsK6lYEP3ntm4PvGIA2jKKu46zibOa8oUljZaSp/wDJhbZEMOWhnfMaMdwV74Powt1jGVz4rYZ2fPOczbIlocE7RMkeVQ28A9wIe7LZ9VzFdoLSZPhEKxkwIU1mXcXiGdGOQd3dtXUEMQGtKyoPExJXxsTJ51Zt4+/FtfD9nlg+MTlVlWYcAQGOqwdtaTUWSVzzieEjXKBoYdZBE6dNCPOouD2ijPbO0Zl/f72pq4NgblxHvXIJuEnQQIUBRA16cySetYnaW3kuJGmYFTHTSflNUTaWTfpFKq/JfX7FfALmZ35bD9+gHxq+VrxhreVQPf79/wB+lSRUo8FWqa8xqPCx7FhcYeQAFe04hG61Wy6VBcmmZzUOOU9R8Kysce8cWkOm7EbD0/f0qji8Vl0WS3lyr3w1SnPxHVj+XpUb3djTBeUt756fr+hDxS0IygeFdPfSJxlNTXQOIaCkTjqxNWwMk85FOpsPbzMF6kD41DV/gv8Aj2p2zr9atfAqaTmk+52DsXw8IRGyW9PeYJ9d/jT5wbAq14XWk5FIUcpO59Y0pO4JfFu7kP3hHwptwd9lkAgTprWXKNWofmTlJcDILnhNC29Af3NQ2xIUHbn++lQcb4zatBQXXTzppGQv3kzA9ZqDGYwWYO8jQDf1rFwvaIXJNtSU6nZvT9aXu0faUWzmaHYzA9OQHTz2pN2yW0qUqklGKNDtPxq3aU3CNeUbtPsgDkaVuC8Du409/dOW2DKjXLodlH3j1P8AxX3s/gH4nie8ug9zbE5RtGnh9W5nppXSOLt3GG8AGYZUtKNs5OVFjoCZ9AahG0nd8HRqR/hV5Uf6j5/tXZPu+pj4pCytibhUZZtWEYx3hHtba6kAQATCGN5pS7Q8UTDXM1y4pxAIYNsAYgKq8k1K5ehPPWvnb7in8ge7t+JxbQd6TmaZlhr7IOmggamuedneH3uIYvORKq2bXNBO4UH51pXwOXJ3Z33svjlKi4BlVxJU7o2mZT1idDzBBpI7U8PFrF3FHsMRcXzVtT8DmFMlxThxbP3e7Vb0agADw3BG+STMbqTvAqj2pXNaV4Ge0crf5W2IPMTB9GqLEsMk4Oy3VCzDAbHn6Vq9pkjBqRyWNv6hSXwzFqGzMYAB/SmK1jRctn2shAgnbQ7xNRJJZMNMOSNd/TSvJStizi7PN9ugJ+gqrxI2yR3bZtPFoR6bimM3uHYkKgToopa7RgNfsgdGn3sqj5TU1rExWc+Jz356afDxH5kVTU4Oh4c2q27smWGFSBaLSc6lirkYZO7bIXrKvXy5Kpoo3br6Vax93McinQe0fyFQhABAGlQ5LVtpq7zL8P3I1UAQNqnwy86iUSauKIFSKW23dlHHrINIPaE6mugcU8KHzrnHHG1NTiQkLdWuHH7ROXiXX31Wpj4d2eMI7tBMMFA5biatlwKm7ST+I9nFkBSTDqdDyIjVT0NMvDuPhgRcUqRseR/Q1R7L8JNxEu3oIGiDmYOhbqPKnXBcIFwSyjLOmg16xWFKR2dVW00pXafd9PYyxx/wFZOUiCcybdAZmsvHcVsMIuWsw8wp+Bp6w/ArGQg21kc41qle7MYdlzBSesMRHwIp+syxqaS/8svdHPsb2nWBbQNbUCBtMDSPIUpY/GC5duGZmAp2gCJGvvrqHGOyVoQDMMJBBn/7TrSBxXgZzFbQm4GIygGWPkvWOlRmpNHU8PqaSnPdFtP4nRv4cYpUwkiN1PvIOb6VLx3imfFWVBi3bD3ncmFU6IuYnQHxMRJ1pA4Jxb+TBtXnDMxH2aGRbP8A61xZCj+lZO+opi4fhrt/FOHfMtu0lxVAARSxbVVHOAPEST51dBLakzl6uM/PnUjlO7T+35mV/ELBYW9f/l7DPiMTcCs9wv8AZ2U0IAA3uMNgdpmm/gPBUwdhcPaUHEMJAA9kEau3RRzPM6Vm/wAPeEAWruLvAQzXGJ/ptnKIPTwk++mzgzDDYXv7o+0uZWb8bO0ZbYn1CgVNy6IyKFr907fUh4xZFuzatJrcKhVnkFADOw/CN45mBzpcv2IttYMkFD3ZPtNbG6TzdPaH9Mj7lNJsOLdy7e/xma2W6ImbS2vkoOp5mT0rO4zhQwZUJVrbaOBJW4AGBHIkZtucwaFJEanAlWuyl8x3ZF1SeRCkDlKk/OdaYH7IYxiobuwigZLYeSSObaQT5Vq4DD5LSX1dStw6qhlUMSVB30MiCNNBTC3FrYdFZtQASOeugmm1YgpM5dfvpbY22kOCQwKtuDG8daiOICFp3gfOYre4ui/zd2RKi6xPWOcUmdo8fdvXzltMttdLaCJA5k9WP+1RJ3LbY8CpOFWySSd/zOp/L4ViYTDPILqVA5HckCdulNnB8LC677+86mq5ZlY6FF+XppT6ywXraQKqcQxWUZR7TbeXU1541xPuQABLnaOXmazsJZZjnugZz1g6e/b0AFNu+EVUqSjHzKnHT4/sS2UEQDPU+de7gqO7hyD3ijWIZR94dR5ipkIYSDINCfQrqQ/7p3T/ABPFhOdWl01OgGtQXbq2xr8KweJ8ZJ56dBU1kpuTcexwM/KkDitySa3XZ7pIUadeVY3F7IXTnzqaRGXBm8DwouYi0h1BYT6DU/Suk4uxrA3rnHAGYYm0V9rOI/SurXLez8mAjy0oqOxKlC7XzHLDWu7tIg+6oHvj/mtr+0e7m3yt5R65kD/Vo91LmBvd5ZUgyQADrqCBz+vvrUu4e5dlxbtS2Uklrh9kBdV0B0Xbaq4WZKsmpNGj/a2bRSjZyyyrKQCozMCQYBA1NV7PHFQPBVlCoxIYMIc5UII3k1RvpeZwISA9xipd2kOhtlBPsJB0C7Rzqh/ZrIHUWbeW4qIUDOPYbMrtcjMzzvtoKs2xKMmrxXHM8KMim2622LOqgPcUPbXU6kgjbmawsBb743iwS2Q1xWtZx3rC37ZczLDfwrC/5qh4nhb93OSiD7eziCAW3tWhZCieRAmfdVnhuLvNnAtorM19jDuA3fTOZR7ZWYBbYDahKKHkxe03Y5QBdtBc+TO1pYlrUA5wo2gfH3VL/D7iyWLtxbjeG5aC2n5DJmZVPSZ0p5wOEuAZzG1tdByRQms8zE0iduOACxczoPsLsleiXN2XyB1I94rLWhaW6J6DwzUR1FJ6Or14Yydnpfh3DsJ/10D3Dz7tftHH+olR6MaYsKBfxrlvYwoVEHLvXGZmjqFIA6SetJ3YXi3eYnCIR/hYe9bB5MJUrHQgAgjyrdwXE+6s4y6om4+MdEB5uWW2k+Q+gqUZJ+oyanTSozdNr1Wdvm5NX+qRp9p8W3+CkG7cK5V6IGBd26KBz91e7IS3h/tJKkFs33nZiToObMToPMVWx/d4LCvcuEvfuiGc+3ceICgclE6DYV9wvA2urbfFkjuwAlpHIVABEswIzPvrsJIHObFyYrR2q+F36v5LsVMPw5jdEGHaTfVSO7BmVDRobiiBI1ga6RVrHcCY4hbqscrBUcfhKzDD12q3hcQLhCYUBLCmDdAAUxutpdmJ5vtqdzUfaPiLWTZTSGbMT/SpEj5027lMlZmLfsRxJh/XP/wBrzx06xz/AFqzeM492n7oI/7FFQcctkmRqIk/8++ovkmuBPu4b7RAdj/+hNXOLYsWQI35D5fGq3GpXI34THuNeMPYa6xvMJ1hOgPM1WnaTR1XCL00Kj4j+J8wOGk95c1uHZeS+Z6t9KsAa1Fh8JcL6AxrWoMOtsSxk9KtSOZOo5u7IbVonbbrWbxPHJZmPFcbkBqT6CqvGu0JH2dr2j02HrS6MZlJAJe625Gp9B0FPbchdpWRPi7Vy6S118nRV1Pv6VBiOES6KGbabk6x+EDqaktI8yx8XToa0rSRv6++myINaW3bhRy+J86SeNHU048Su6UlcWuAzFSiJlHgF0LibLHlcX6xXWsVdABXYg6Dr6Vxe20EHoa67fvJetJct/fClfWRPoRrTn3J0Y7pbT3wbiVy1cLgSp0IJ3A5+Wuxp54PxzOtzuluGFOZUy94PO3Mhm/KkN0JMbD9701cD4SRaEyGYzvBE6DUbf71UrRZbWqOpz2t7GtisYy98Ydm/lluqrDJdWHyeMCfEYknmBUeIxxFx1VGY2rC3SobW47BCAoy+FVzEkiTFaFvsyoG/iPtMCczHbVpzHpvXx+y6AyJnTUEyIEDXcVbuizLYjw98MXDN3emFeD7Qa4xAtE8i0DU8nE1RwXgVLroQzd8zRnPdFCYtwEII5EsV30Fa1vsygBBGhObWdW6mdz61YfsxbYZD7J13Op3lhMNr1pOUWNGhwq93iA/dYA164lgrWItvYurKMI855EHkRvNL3EXxeFtstjIXHiVXEq4G4XXRj9aQx/E3GF9VsTMGUbQ7fj0qCVySvFpop8Y4Zf4ZiArktbJzWrq6TG2v3bg5jn6GtjhXGV7k2nM3Gxlq+rbB1e4M3oQeVX+IYu/xKyuHKJcLw/gWMh5MGJ8Hv8AMUk4ywMPdfC3LgdrcAukwtzdgs7gaA+dZpxdPK4PUaLUw10VTq/1Fw+9joPbnEG5jLa791bttl1MkuGiBqZyqDVu/jMRji1u4QlpCA6W5BuOQGyMdfCAdQNz6Ur8C4rOKtPdbNcugWXYn70/ZOP6SNDGxp87HIqvjAYzpiGB6iVUgx0M1ZGW9YOXqNO9Ok5LKSt7vJp8LwllwAFMryZ3PlsWrK7QIHxlpbjBVS0XIJEtDQABz1191amJvZLodoWVhjOg31PQbVR7YdkbeNaxdzFbtsgK2pUqTJBA3PMEfSrY2aOVK9zG45eAxGddsiH5a/SixjhcGUn09fKvnaHDql7Iswqquu+nOeczWPbw7AyJid+nOkyaeCDjeBuNmCwQR+KNfSD9ar9mcawQ22AMGf1prs3EYS+jc4/KlTFk2bzlBudAejeu2tVSVpKSOrp6jrUJUPqjduXwilmhaRuO9o85K2z4di/5L1NUeI3sRiHIYEICQQTAkfiP5Cs2/ahgimW5t0HQDkK0JHJd07M8AljkSZPtcz7z+VbPDcMloci/M/pUFjBlRCr6k9ak/k35AfOh2ErdSyu560PfA03PlrUaYJzEsfpWjguHgcqQ2uxi4nB3LmraDp+tL/FsKFro+KsQtIvH9CacWJoTRXQ/4b2wbbEmYuRHTw8q54KZewfFTaxKoT4LhynpP3T8dKskroUJbWdES3LR1aJ9+v510DDOFZTyBBrnPEcTlO8dKbuCcWS7aDTrsQazyTLU7qw+G4OdfAOY686zuF8VQrlJGYaDzHKri3gIBNLkqtYtYgbRXpiYU1XxGKUEQRrp6UDELqoYRUhEuItLcVs20fuK532o7J2rpLNa8W2e3oT0mNzTxexaiVnlWFime4CqMVH32Eg5T9xD+IjduQ21OjSHdi92b4G2GuE4UMG2uXSQ0n/pqDoQCPE3UQNjWy/YK3dtdywVSTmziO8z83mPEx5ydaZeH4dECIAAuXQDYRtFXBdEZsw00pN3x0JQnKD3RdmcI47wPEYC4FuglJ+zurOUkba/cbyPzra7OdsDaxRv4jxBrXdXGUasQQUdxOpGokda6viLaXS1q6q3LbAyrAEfA1zTtV2Ht23JwdwKedm4ZX/Sx1HoZrPKlKPqh7HoqHilHVQ8rWLNrbkbeM4vavWiVdbgYagGZ8iNx6HpSyvHbuHtlUdgJMLy05gfd06UnvdVWh1a23VT85HKrIuMwBF5XA/Fv6GjzLLKJrwaG/dCSkviPaY174F1xDNrrE/8V9t8Xt2WyM6hjHhPSlD+1MVtNsqNgo5ch1ir2A4vZW6GxeDFyREwrDp7Lj86s82LMFbwjUwyo+zG61xTDtuV9zCqfaMYO5ZkXIdT4djpzBg6iqHaPE4FED28KgZoAQ2ra67nUAiKV1HeMxW3btlhChVGg8tBrSqOKww8O0VarLfFWS6lmxi2uKSyzHhnXxRz9w0rxg+EqGLbk9eXoKZOHcKQ21kjw6ELtPn51Lew4XYAfM1ZDCwY9W260t3Kx7GULEcq+GxV8JUq2VGppmYp4bBSddK0hYRB51Tu4wLtUJvzQB84m4iuf9oNZpzx93SkLjt3U1OIpCrXpHIMjQjUV5oq4qOhWcW2Mtq1s+NdHB5HrpyPKnfsVgrSWLBuZM63Ha7JjvELG2qETyZkPpNc/wD4aYxQbtthqwDA+Q0I+Ypqx1qyTMA+74fKq72ZYuDd4dbBugl8wBtSqlFCqz3QzseajIo3nxCrnCsae7slmzZxZOdmUhs9u61xVG4ykKDPMcqT+E4OwpIIBWZIgaDafdThheCWQQ4CsDB2BkfpS3rsTqUXF4eOhBi8eUS0RcLswUzvIKKxcQBszZY15elW7uJuG+qlraWTccWypGdkVGZRoSTmIWWI0LADpW5h+C2HBZQAT7Q0kHkD1FWrvZ62VJCiTvoNdPnS3IpsLK4pSypnbM9xlmQMoS2lxgZElsz5AY336VKmMyq3igKz52LKAkWVuQ8iWAc5dAN+ulbv92reWAq6coG3T0qjj+FWkKhUQnmCBoJ0jTT/AGqW6IJFa1xAk3GBhUGWWcSXFvvCAoG0wupHxgV4HE2724WZe6tw2phSe7QhZAJJLsBpJ1NXzh8PlXwagzqoMdYqa8LJUqEBPLQDXmaW6I9rMbFcaCXFL3GIa/ZtJkYKO7uywZiRMBdOXnFZuMsZxbDX2t95cCtqJgvcVkBiFdVQNMmddBoaodoMELlwJaCTqXJ1JbkJiqdzs3eA0tWW0jTQx6mKi5x6o0U6UsNSV/j++DKsWLX8t39h7nd3nFsW7hUsLiljdzkD2e77ph53KbOznZjC3Vm9ZUzG0qfipFZFnCtCLdR0NuQoOqQdWykaTO/OAOlbmD4uFAE+VQk1LgdSVWEsvPwf5o1V7B8Onw23X0u3PzJrC7VcFt4a8qW2ZkdCy5jJBE89+VbKcdUbkADnSZxrjXfXGu8iMlseWxNZ6isjreDz1FWrmTcV3NLF4VLqWlO3iI94DVaxPZ20LS3wzDLAImAQQI9Nayv5sC0hnaR6Sun0qwMcXw4XIXWQGCkg6bHz2FKNrq5s1MqjpSVB9ehrYW8iWxkiATMRpPWocTi5rP4HicNaLIVFtn0OY6+hk6V647hO79k6HateOh5ucZp+tMixPEAo1rNbijXNEk9enxrzhOH94fEav4eyoEdJn160YRG2GykuHc+0wHpUtq5Gkk+tTYu6AKx7uKjSjkiS8SxelJPGL2tNBXNp8aTOLXCWJiBMCpwRFmbRRX2rSBe4Tj2sXM6bxHuO9OVniAuKHBgEct59OVL3YzAC7fhgCFQtB2nQD11NOdrhMbQfdp/t8arm7M007bfVx/7gqrfhtC2ZeYGh6z1B2MGt/s/2h7rQy1o7r99D0C7/AK6VXs8EnfKB5D/mtXDcNVfa5dZH0IHyqrktdWG3bZ44zx9hjwfE7V0/Z3FJ6Aw3vU61rYfiVxOc+omkpsLh2ILi22uhMz6yNa0jftqAMwjlrcbz5g1FqxRyMw4rck6jXypPx+Ps37pcXbveKWQNb0KkGDIiMvyMCrTcUQey4BEHx97bH/cBpUNmwDcNzIbbuCHUnMPVW6HShJlkFTs9179LfmbWAwN1rRY3xmVSx+yBzAAnXxjU0qLxrEXCVUkLtIULPXWmzC4mLdwbeBh8qWOHcWRJt5fFrMj8+lNFZLw6xDa8q0mxHnVJMTMmvFy8Bvz/AHvTBcjDwtxBzQRzkaevlFc67TYiyLrDDszzMZTorcxJ9oc698VxxuFkVyLSQHOZpY/hAmCKzRmKnugttBILbsYE7nX6VnlPsd/ReG4Uqy5xYjFgxN+4Qu+TZj7uXqa2eCdlXxfja53FvZPBmPlCkjw+Z3r32c4VZyd7cOa5OhY7ecbe+nLBPABBO376GiPq9TDV6nyL0aKtbBicZ7IW7GGJW49x5UkuRl9yrtvzmq3YrjAtOVYgKRGpiDPKKZ+IYpO7ZX+8MonXU7VzzDW2TEFfZM7ZQSD79AZBqcubsy6VupSdJfH9Tonabs3bxdvOCA+4bw7AaAmBmX12pRuWXsL3d0sbQ8Ic6hTML4unryIrc4H2gFmFcwv9TWy0+hfSm0XEvoZOdTIykWmBHnlnT31NNo5rfRnLUvd379iNj5g1BiMeoLeprY7TdiXRM2DzZVzMbTE7DUKsyZ0Okx0iuTYnjRPIgyZB2qcVueAajGDzyNWL4hOxqgt/Wls8Xbp86ibib8tKtUTPuHHE8USzZbNGZhCqDqfPyFI2Ivl2JP8AtXm7dLGWJJ6mo6klYTdwr7XyvtMQ0fw+uxiHHM2yAOuo0roItRBMamIH51yHheLNq6lwbqQf1+VdWt3wQGXY6g7kgbt5VTU5Lo/ym/h8OBPOMo9WOgUedatnCCdDBzZRz2EtudhFYOHxw05QPD0BO7eZrTsY0cjoBkXyH3iPM9fSoMZefhrNBF5xm2ACjwjnJBgbfGo14Cs/4+IPP2kGmymAvM/Kj+0l5sANBvEKNgPM/nU6cSAljE+0foo9BULkrYuadngf2TsLl0sA+WWEEqNJEaiaXuEh7zA6AaA8gOX50zYXjiqniOgHxJ3+tc4xHFGw9511dc0qF1hTqAY58vdTXAoxbdkrm1xnFHD3jaYE5hKnYEEbj05ilm57VN69pVvIjfybX2UHxFCQg565GFJXE72R2IDBJJEjbyMbRRGS4LlpqrV1H9fbkv2sRFfOJ4ki2SCczHKoHU6cvfWdh72YTUrmWt9FD3Ph4R8zSqOyLvDqPm6hRZ9wuCDMtoewvtHqfvH1O1TdpMQAFQQIWAOgJA+i/OvdtAgMmNhvG28+81gcTu5r2kAaQOg8/XePOs9rR+LPR05+brG7+mmrfXqOHBoWygI9ZHnWsLgUf71hYdtgNIAqTFXiRCgxziSR6AAmr4xskeZqynXqycc3bZeTGE3gAs6b6aa9TUXa/hwzLeUEB/jmHX13qvd40FBFu23n4SDBg6yJ3FfG4g1xIuRqJQAzDDr5/rRNblglpZTo1E2ja4BwdcShIuFH0OiIR57jrV7Bdnmtad7bYZtQ9heem6n3e8Vh8A4h3bNlOkZh6H9DHwpkxHHUJJEGRt6HNr6qWX3ClGTayWa7TuNZuKw8ms2BGWFVFP8ATmQfWvyhxW2y3rqt7QuOD6hjNfoviXaxLNprjtCqD6mPZA8zA+NfnfjfEDiL928VCm47NA5TyrRRTycyZQoooq4rCiiigAooooA+00cD474Fs3CQJAzT90ahfLWlavoNJq5KEnF3OkLiSNS7AEFoMHTZdanGJ5F20idTz351z7CcUu2xCvp+E6j4GtG32j/HbBJ3IJU/KqnB9jbCqnxPa/ivzV39hz79NRqdep/IxQeKBR4GKydj4lgdQ35UpP2htkf4dwf+4D5fhqC3x5QynuzA01YHT4RUVTXYFWnf+r/l+g9XO0DMIzAKOYzLJ05T+da/Znh9onPeOaYyoJ1821+R99cvPaMjVUGbbMxLaeQ+77qvYPtUBvKHyiCfdt8Kj5F3dl0vEZQh5dNpX5aST/Y/RFniapaBkCZ0EaddOkzS32ixNu4ozKrFjlUnQ9TBGugk1zm123tADPcZtiYB+BNaHZriBxdxr7SLag27Sn0zOfUnKPdR5b6mGNRp3TyWbnASXPdNAgmDpp8CCfdVcWGW6VbUi2oO33rk8tKaMM4C67keXLQVgYs/bXDyCpv0BmqaiSO94VXlVqtTs2lzbPuV+K2n1ZiAJOUEzHUhQPmSaocFwAuM2bczlJ111INT38S127lQZnJ8I5KPxNy5mBV6zgzh74UmdjJ5z7Xumaqzz0OnXqRjB0k/W7vBo8P4ddJywByzSIPnrrWz/L9ye7aJBkn8XMR1GtebV/Jr50qfxX449sWGtMPGrKwnXQgqwg6RJrTGF3Y8rV1Mpxyku9lz8zd41jbBUhyAcrG23MMNIBG+23nSO/FDPtahto10OvnSkO0mIzZu81mdliYiYjeOdQHjF0iCV3J9kc9at8nN2Onq3Ck4xk8vthfc6Vh8aFIzSRJWB0cSKoXeMhULlQANNo18upn6Vn4S8zYfvCdCtqNAJcGDA8gppX7QuTdOp08/fVNKPraOp4i1LTQqZv7ckvHO0D39PZt8lmZjYk1jTRXytiSXB56U5Sd5MKKKKZEKKKKACiiigAooooAK+18ooAKKKKACiiigArc7MccbDvB/w2IzDodgw8xWHV/g3C3xN0W03OrE7Ko3Y+lDt1A6kVecwbTpr8ap8ZV2B1jRJ89wK17dlbdpVBJCKAWO5gRPvrJxryrH/JPr4ia5+olix6X/AE/Rcqrm+ODc7N4IIimBmaSx5kjlNHaK3DW29R+Y/OrXBWAtoTzBj4164+k2h/mGvyot6DK5uPiEn/c192c+7Q9t3FxraIIXwySdYEHQUncS4i9987mTEDoB0FTdosObeIuK2pBGvWQDPzrNrbBLamcrULbVlHs3+IV9r5RUykd+FJmwVryzfN3/AEpf7TKBfaNoX6CmXgZ/8Ek/v7R6V+0Jm9/pX6VjpP8A5pfX8T0mvS/22k+vp/xMuiiith5sKKKKACiiigAooooAKKKKACiiigAooooAKKKKACt7sfj+6vbElxlEeoOvlpWDVjB4jI0jpFFrgdFx/FyBGxn9/OqN/G+CP6l+S6/WlJuIE869nHHrzrJOhudztaLxH+Hgor5nSuHcXAtWwTsPrXri/GB3JjXUfrXMW4u8RNejxZiInarPK9NjA9Res6j73IuO4rvb7PETHyAH5Vn17utJJrxVyVlYz1Z75uT6sKKK+0yA24DFRh0X0/M/nS/xd5uT5Ci1ioUCq195JNUQp2m2dHUavzKEaXa32RFRRRV5zgooooAKKKKACiiigAooooAKKKKACiiigAooooAKKKKAPYr1RRQNEZooooADXyiigQUUUUAehXw0UUxnyiiikIKKKKACiiigD//Z"/>
          <p:cNvSpPr>
            <a:spLocks noChangeAspect="1" noChangeArrowheads="1"/>
          </p:cNvSpPr>
          <p:nvPr/>
        </p:nvSpPr>
        <p:spPr bwMode="auto">
          <a:xfrm>
            <a:off x="1679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27652" name="AutoShape 4" descr="data:image/jpeg;base64,/9j/4AAQSkZJRgABAQAAAQABAAD/2wCEAAkGBxQTEhUUExQWFhQXGBgYFxgYGBgZGBoYHBwcGBcaGhgaHCghGBolHxgaIjEiJSkrLi4uFx8zODMsNygtLisBCgoKDg0OGxAQGywmICYtLCwsLywsLCwsMSwsLCwsLCwtLC0sLCwsLSwsLCw0LCwsLCwsLC8sLCwsLCwsLCwsLP/AABEIAOEA4AMBIgACEQEDEQH/xAAcAAACAwEBAQEAAAAAAAAAAAAABgMEBQcCAQj/xABCEAACAQIEAwUFBgMHAgcAAAABAhEAAwQSITEFQVEGEyJhcTKBkaGxI0JSwdHwBxRiFRYzcoLh8VOSJENjg6Ky0v/EABoBAAIDAQEAAAAAAAAAAAAAAAABAgMEBQb/xAA0EQACAQMDAgQEBAUFAAAAAAAAAQIDESEEEjFBUQUTIpFhcYGhscHR4RQyM2KyBhUjQvD/2gAMAwEAAhEDEQA/AOG0UUUAFFFFABRRWv2b7P3cZd7u3oBq7n2UHU9T0HOh4AyQtaWH4LdYSUYDzBrs/Bey+HwyhUthm5uVl2PPz9wraHBmM+EadTr8BVLq9ixRtycj4J2fLWgSDMnlWyOxRYq2yhdR+Jj+VPrcIcmABr8PpWrdws5RpCqAR57UtzEzmX9zg3s6Grf90tYI1iugWrKgHlU9vDgGd5G/Oi7Ecu/uoZjKant9ktdq6Lbtg6BeZ1NfLeHEw0QKNzA54/ZHw7c6w+J9nwmaetdhXCA6rrB50qcZ4aAbp1JLTJJJgmYHlScmTgotvcImE7PZlzDUcqivcGCiT6e+t/CO9nMoViup0BMg/Q1Se5luFnRlVtVEGAfLzpeb3NktFK14Z7fFC+/DiTERz8/jXgcJPSmvC2dCTu2tSGwKcZt5KdRBQaprpz8+vsL+E4RmMEa8qjv8HIMfSmW3C+LmNa92rUmTvvT35sQjG0dzFROCGNq+NwjWAPWnZMOOlSLgh0FPcyDVxGPBfKvI4IZ2p+GDHSvowQ6UtzFtRzu/wiOVY2NwsV1HG4EEUi8fthSRU4u4mrCxRRRVhAKKK+gUAXOEcOfEXVtWx4mPuA5k+QrufZfhaYe2tm0P8x5sebE/uKVv4bdm2tWzfuCGuCFHPJvPlP5V0zhXDoQn7zfT9KpnK7sTWMl3C2xb0XViNW0+XQV7a+tsz13r5izAAGhA3rGk3sy694WVU5DZnef9CNSUb8CNFr6kEKahtX4B3nX31mX7kBmQwm9uSNVFu1cOYk6H7XSBy5V8xmJPsoCSO9GqkS1u7ateEcwTcMddKl5bFc17mUAfQ14tYqM2ojpS/wAbx5tIzGWKiyRsPC9y7bIIBImbR5869G9cCLcPhBVy0rJAWyb+gDSQVEaxr5UtjGMl5xlGWATFVw+UldJNY7YkwxaTCXGSFMHLhlxAL/g9tRGswaqNxNylq6qk5+8kiSPDky7be0aNgXHKzcEAREjWl3tGwUuOXhP0mvt++6Agk5spZQV+8LyWCGgnKJuA9RrIEVkdo7eYXS12AoA8K5mLi73ITKp0BcDnsdYIihwfQcWrmQbsmdp19ByHrz+FQYwBxqJjWtG/wNrSOSxY5FKyMpDd+LLhgCR1gTI5xXkWlRZeAPrUJRSwzTTrTjUUo9CrY12r7cFU7eNFltVY2ifeK0lyuMymQdRUYy6F2roThNzaw3f3M90kqOrAfDX8q0UWoLdubo8gT7+X51eS3TXJTNWhFfU92LdSnSrGCs6VM2H11plJDatzXy6ulXxaj1is/GXN+ms0DMzGnSkHtINTTfj8SzA5dFG5/L9++kbjjSTUoMKsNv8ANz2F2iivoq8oCnz+HnZDv3768Ps11g8zyFYXZfgDYh1MeHMAP6j09Otdvt2hhrKookiFUc2c/wC+voKqnPoi1Qayy9gbPeXMijwoAXOkKOS+p+QpoYqgkCTtVfs7wzucOQfbJzO3NmO/6UFSwy7dKrwRZTxDrc8U+yzKZgDwsUO56is7HWrbwYgyAPFlMs3dTEgjxEpPKSOdWMTwu6M2qDNmJAVgDLB9SHmZE6RVA9mrxYEOCYQE5dfDeOJnfncPw+NWLb3Iu5UxGCturIAeWbxwjFWNoA+KHIKQAegA2qFsKrlQC2YhPGzswAYFkjxbHu5/0jpVjiHD7tssD3bAwAhQlJDtdBK5pJDOdzGtL3EOI3cOF/w/D3YzZIJKB1tgwYAh22A5dKba7koxb4R9xGGdwrBLl1rkEBnJjwtcUvmbweHMwzRzPWs7EcFxrqrDOxLNbFsXwdAmZwBnyhchI00gnlvf4b/N93auPbVC5t5fCwuXMiFFe4QwgLbLRliTBNaNzvmDBgni71tvFlZFsXCi5pKgFQWM6896asEk0LuFtYlFceJ17tblwG5EqUP9c3AqKdp8I6UzJhWth1hoUDvEF05DKK5gKwzQpBOh030qe3gb9y1dCZQGtm37JnL3RtASGGkGdeZkAUo3+M4ko6EIMwg5Q4YNkFpm0eMxVQIIgRoKWO4rsbDh7N1Gvh3EeFgbj5oJXPBnVRKExpBFVOKcCLAt4ix7kQ1wsxzN9lClpidQPOazeG3cYqLbOlsK6lYEP3ntm4PvGIA2jKKu46zibOa8oUljZaSp/wDJhbZEMOWhnfMaMdwV74Powt1jGVz4rYZ2fPOczbIlocE7RMkeVQ28A9wIe7LZ9VzFdoLSZPhEKxkwIU1mXcXiGdGOQd3dtXUEMQGtKyoPExJXxsTJ51Zt4+/FtfD9nlg+MTlVlWYcAQGOqwdtaTUWSVzzieEjXKBoYdZBE6dNCPOouD2ijPbO0Zl/f72pq4NgblxHvXIJuEnQQIUBRA16cySetYnaW3kuJGmYFTHTSflNUTaWTfpFKq/JfX7FfALmZ35bD9+gHxq+VrxhreVQPf79/wB+lSRUo8FWqa8xqPCx7FhcYeQAFe04hG61Wy6VBcmmZzUOOU9R8Kysce8cWkOm7EbD0/f0qji8Vl0WS3lyr3w1SnPxHVj+XpUb3djTBeUt756fr+hDxS0IygeFdPfSJxlNTXQOIaCkTjqxNWwMk85FOpsPbzMF6kD41DV/gv8Aj2p2zr9atfAqaTmk+52DsXw8IRGyW9PeYJ9d/jT5wbAq14XWk5FIUcpO59Y0pO4JfFu7kP3hHwptwd9lkAgTprWXKNWofmTlJcDILnhNC29Af3NQ2xIUHbn++lQcb4zatBQXXTzppGQv3kzA9ZqDGYwWYO8jQDf1rFwvaIXJNtSU6nZvT9aXu0faUWzmaHYzA9OQHTz2pN2yW0qUqklGKNDtPxq3aU3CNeUbtPsgDkaVuC8Du409/dOW2DKjXLodlH3j1P8AxX3s/gH4nie8ug9zbE5RtGnh9W5nppXSOLt3GG8AGYZUtKNs5OVFjoCZ9AahG0nd8HRqR/hV5Uf6j5/tXZPu+pj4pCytibhUZZtWEYx3hHtba6kAQATCGN5pS7Q8UTDXM1y4pxAIYNsAYgKq8k1K5ehPPWvnb7in8ge7t+JxbQd6TmaZlhr7IOmggamuedneH3uIYvORKq2bXNBO4UH51pXwOXJ3Z33svjlKi4BlVxJU7o2mZT1idDzBBpI7U8PFrF3FHsMRcXzVtT8DmFMlxThxbP3e7Vb0agADw3BG+STMbqTvAqj2pXNaV4Ge0crf5W2IPMTB9GqLEsMk4Oy3VCzDAbHn6Vq9pkjBqRyWNv6hSXwzFqGzMYAB/SmK1jRctn2shAgnbQ7xNRJJZMNMOSNd/TSvJStizi7PN9ugJ+gqrxI2yR3bZtPFoR6bimM3uHYkKgToopa7RgNfsgdGn3sqj5TU1rExWc+Jz356afDxH5kVTU4Oh4c2q27smWGFSBaLSc6lirkYZO7bIXrKvXy5Kpoo3br6Vax93McinQe0fyFQhABAGlQ5LVtpq7zL8P3I1UAQNqnwy86iUSauKIFSKW23dlHHrINIPaE6mugcU8KHzrnHHG1NTiQkLdWuHH7ROXiXX31Wpj4d2eMI7tBMMFA5biatlwKm7ST+I9nFkBSTDqdDyIjVT0NMvDuPhgRcUqRseR/Q1R7L8JNxEu3oIGiDmYOhbqPKnXBcIFwSyjLOmg16xWFKR2dVW00pXafd9PYyxx/wFZOUiCcybdAZmsvHcVsMIuWsw8wp+Bp6w/ArGQg21kc41qle7MYdlzBSesMRHwIp+syxqaS/8svdHPsb2nWBbQNbUCBtMDSPIUpY/GC5duGZmAp2gCJGvvrqHGOyVoQDMMJBBn/7TrSBxXgZzFbQm4GIygGWPkvWOlRmpNHU8PqaSnPdFtP4nRv4cYpUwkiN1PvIOb6VLx3imfFWVBi3bD3ncmFU6IuYnQHxMRJ1pA4Jxb+TBtXnDMxH2aGRbP8A61xZCj+lZO+opi4fhrt/FOHfMtu0lxVAARSxbVVHOAPEST51dBLakzl6uM/PnUjlO7T+35mV/ELBYW9f/l7DPiMTcCs9wv8AZ2U0IAA3uMNgdpmm/gPBUwdhcPaUHEMJAA9kEau3RRzPM6Vm/wAPeEAWruLvAQzXGJ/ptnKIPTwk++mzgzDDYXv7o+0uZWb8bO0ZbYn1CgVNy6IyKFr907fUh4xZFuzatJrcKhVnkFADOw/CN45mBzpcv2IttYMkFD3ZPtNbG6TzdPaH9Mj7lNJsOLdy7e/xma2W6ImbS2vkoOp5mT0rO4zhQwZUJVrbaOBJW4AGBHIkZtucwaFJEanAlWuyl8x3ZF1SeRCkDlKk/OdaYH7IYxiobuwigZLYeSSObaQT5Vq4DD5LSX1dStw6qhlUMSVB30MiCNNBTC3FrYdFZtQASOeugmm1YgpM5dfvpbY22kOCQwKtuDG8daiOICFp3gfOYre4ui/zd2RKi6xPWOcUmdo8fdvXzltMttdLaCJA5k9WP+1RJ3LbY8CpOFWySSd/zOp/L4ViYTDPILqVA5HckCdulNnB8LC677+86mq5ZlY6FF+XppT6ywXraQKqcQxWUZR7TbeXU1541xPuQABLnaOXmazsJZZjnugZz1g6e/b0AFNu+EVUqSjHzKnHT4/sS2UEQDPU+de7gqO7hyD3ijWIZR94dR5ipkIYSDINCfQrqQ/7p3T/ABPFhOdWl01OgGtQXbq2xr8KweJ8ZJ56dBU1kpuTcexwM/KkDitySa3XZ7pIUadeVY3F7IXTnzqaRGXBm8DwouYi0h1BYT6DU/Suk4uxrA3rnHAGYYm0V9rOI/SurXLez8mAjy0oqOxKlC7XzHLDWu7tIg+6oHvj/mtr+0e7m3yt5R65kD/Vo91LmBvd5ZUgyQADrqCBz+vvrUu4e5dlxbtS2Uklrh9kBdV0B0Xbaq4WZKsmpNGj/a2bRSjZyyyrKQCozMCQYBA1NV7PHFQPBVlCoxIYMIc5UII3k1RvpeZwISA9xipd2kOhtlBPsJB0C7Rzqh/ZrIHUWbeW4qIUDOPYbMrtcjMzzvtoKs2xKMmrxXHM8KMim2622LOqgPcUPbXU6kgjbmawsBb743iwS2Q1xWtZx3rC37ZczLDfwrC/5qh4nhb93OSiD7eziCAW3tWhZCieRAmfdVnhuLvNnAtorM19jDuA3fTOZR7ZWYBbYDahKKHkxe03Y5QBdtBc+TO1pYlrUA5wo2gfH3VL/D7iyWLtxbjeG5aC2n5DJmZVPSZ0p5wOEuAZzG1tdByRQms8zE0iduOACxczoPsLsleiXN2XyB1I94rLWhaW6J6DwzUR1FJ6Or14Yydnpfh3DsJ/10D3Dz7tftHH+olR6MaYsKBfxrlvYwoVEHLvXGZmjqFIA6SetJ3YXi3eYnCIR/hYe9bB5MJUrHQgAgjyrdwXE+6s4y6om4+MdEB5uWW2k+Q+gqUZJ+oyanTSozdNr1Wdvm5NX+qRp9p8W3+CkG7cK5V6IGBd26KBz91e7IS3h/tJKkFs33nZiToObMToPMVWx/d4LCvcuEvfuiGc+3ceICgclE6DYV9wvA2urbfFkjuwAlpHIVABEswIzPvrsJIHObFyYrR2q+F36v5LsVMPw5jdEGHaTfVSO7BmVDRobiiBI1ga6RVrHcCY4hbqscrBUcfhKzDD12q3hcQLhCYUBLCmDdAAUxutpdmJ5vtqdzUfaPiLWTZTSGbMT/SpEj5027lMlZmLfsRxJh/XP/wBrzx06xz/AFqzeM492n7oI/7FFQcctkmRqIk/8++ovkmuBPu4b7RAdj/+hNXOLYsWQI35D5fGq3GpXI34THuNeMPYa6xvMJ1hOgPM1WnaTR1XCL00Kj4j+J8wOGk95c1uHZeS+Z6t9KsAa1Fh8JcL6AxrWoMOtsSxk9KtSOZOo5u7IbVonbbrWbxPHJZmPFcbkBqT6CqvGu0JH2dr2j02HrS6MZlJAJe625Gp9B0FPbchdpWRPi7Vy6S118nRV1Pv6VBiOES6KGbabk6x+EDqaktI8yx8XToa0rSRv6++myINaW3bhRy+J86SeNHU048Su6UlcWuAzFSiJlHgF0LibLHlcX6xXWsVdABXYg6Dr6Vxe20EHoa67fvJetJct/fClfWRPoRrTn3J0Y7pbT3wbiVy1cLgSp0IJ3A5+Wuxp54PxzOtzuluGFOZUy94PO3Mhm/KkN0JMbD9701cD4SRaEyGYzvBE6DUbf71UrRZbWqOpz2t7GtisYy98Ydm/lluqrDJdWHyeMCfEYknmBUeIxxFx1VGY2rC3SobW47BCAoy+FVzEkiTFaFvsyoG/iPtMCczHbVpzHpvXx+y6AyJnTUEyIEDXcVbuizLYjw98MXDN3emFeD7Qa4xAtE8i0DU8nE1RwXgVLroQzd8zRnPdFCYtwEII5EsV30Fa1vsygBBGhObWdW6mdz61YfsxbYZD7J13Op3lhMNr1pOUWNGhwq93iA/dYA164lgrWItvYurKMI855EHkRvNL3EXxeFtstjIXHiVXEq4G4XXRj9aQx/E3GF9VsTMGUbQ7fj0qCVySvFpop8Y4Zf4ZiArktbJzWrq6TG2v3bg5jn6GtjhXGV7k2nM3Gxlq+rbB1e4M3oQeVX+IYu/xKyuHKJcLw/gWMh5MGJ8Hv8AMUk4ywMPdfC3LgdrcAukwtzdgs7gaA+dZpxdPK4PUaLUw10VTq/1Fw+9joPbnEG5jLa791bttl1MkuGiBqZyqDVu/jMRji1u4QlpCA6W5BuOQGyMdfCAdQNz6Ur8C4rOKtPdbNcugWXYn70/ZOP6SNDGxp87HIqvjAYzpiGB6iVUgx0M1ZGW9YOXqNO9Ok5LKSt7vJp8LwllwAFMryZ3PlsWrK7QIHxlpbjBVS0XIJEtDQABz1191amJvZLodoWVhjOg31PQbVR7YdkbeNaxdzFbtsgK2pUqTJBA3PMEfSrY2aOVK9zG45eAxGddsiH5a/SixjhcGUn09fKvnaHDql7Iswqquu+nOeczWPbw7AyJid+nOkyaeCDjeBuNmCwQR+KNfSD9ar9mcawQ22AMGf1prs3EYS+jc4/KlTFk2bzlBudAejeu2tVSVpKSOrp6jrUJUPqjduXwilmhaRuO9o85K2z4di/5L1NUeI3sRiHIYEICQQTAkfiP5Cs2/ahgimW5t0HQDkK0JHJd07M8AljkSZPtcz7z+VbPDcMloci/M/pUFjBlRCr6k9ak/k35AfOh2ErdSyu560PfA03PlrUaYJzEsfpWjguHgcqQ2uxi4nB3LmraDp+tL/FsKFro+KsQtIvH9CacWJoTRXQ/4b2wbbEmYuRHTw8q54KZewfFTaxKoT4LhynpP3T8dKskroUJbWdES3LR1aJ9+v510DDOFZTyBBrnPEcTlO8dKbuCcWS7aDTrsQazyTLU7qw+G4OdfAOY686zuF8VQrlJGYaDzHKri3gIBNLkqtYtYgbRXpiYU1XxGKUEQRrp6UDELqoYRUhEuItLcVs20fuK532o7J2rpLNa8W2e3oT0mNzTxexaiVnlWFime4CqMVH32Eg5T9xD+IjduQ21OjSHdi92b4G2GuE4UMG2uXSQ0n/pqDoQCPE3UQNjWy/YK3dtdywVSTmziO8z83mPEx5ydaZeH4dECIAAuXQDYRtFXBdEZsw00pN3x0JQnKD3RdmcI47wPEYC4FuglJ+zurOUkba/cbyPzra7OdsDaxRv4jxBrXdXGUasQQUdxOpGokda6viLaXS1q6q3LbAyrAEfA1zTtV2Ht23JwdwKedm4ZX/Sx1HoZrPKlKPqh7HoqHilHVQ8rWLNrbkbeM4vavWiVdbgYagGZ8iNx6HpSyvHbuHtlUdgJMLy05gfd06UnvdVWh1a23VT85HKrIuMwBF5XA/Fv6GjzLLKJrwaG/dCSkviPaY174F1xDNrrE/8V9t8Xt2WyM6hjHhPSlD+1MVtNsqNgo5ch1ir2A4vZW6GxeDFyREwrDp7Lj86s82LMFbwjUwyo+zG61xTDtuV9zCqfaMYO5ZkXIdT4djpzBg6iqHaPE4FED28KgZoAQ2ra67nUAiKV1HeMxW3btlhChVGg8tBrSqOKww8O0VarLfFWS6lmxi2uKSyzHhnXxRz9w0rxg+EqGLbk9eXoKZOHcKQ21kjw6ELtPn51Lew4XYAfM1ZDCwY9W260t3Kx7GULEcq+GxV8JUq2VGppmYp4bBSddK0hYRB51Tu4wLtUJvzQB84m4iuf9oNZpzx93SkLjt3U1OIpCrXpHIMjQjUV5oq4qOhWcW2Mtq1s+NdHB5HrpyPKnfsVgrSWLBuZM63Ha7JjvELG2qETyZkPpNc/wD4aYxQbtthqwDA+Q0I+Ypqx1qyTMA+74fKq72ZYuDd4dbBugl8wBtSqlFCqz3QzseajIo3nxCrnCsae7slmzZxZOdmUhs9u61xVG4ykKDPMcqT+E4OwpIIBWZIgaDafdThheCWQQ4CsDB2BkfpS3rsTqUXF4eOhBi8eUS0RcLswUzvIKKxcQBszZY15elW7uJuG+qlraWTccWypGdkVGZRoSTmIWWI0LADpW5h+C2HBZQAT7Q0kHkD1FWrvZ62VJCiTvoNdPnS3IpsLK4pSypnbM9xlmQMoS2lxgZElsz5AY336VKmMyq3igKz52LKAkWVuQ8iWAc5dAN+ulbv92reWAq6coG3T0qjj+FWkKhUQnmCBoJ0jTT/AGqW6IJFa1xAk3GBhUGWWcSXFvvCAoG0wupHxgV4HE2724WZe6tw2phSe7QhZAJJLsBpJ1NXzh8PlXwagzqoMdYqa8LJUqEBPLQDXmaW6I9rMbFcaCXFL3GIa/ZtJkYKO7uywZiRMBdOXnFZuMsZxbDX2t95cCtqJgvcVkBiFdVQNMmddBoaodoMELlwJaCTqXJ1JbkJiqdzs3eA0tWW0jTQx6mKi5x6o0U6UsNSV/j++DKsWLX8t39h7nd3nFsW7hUsLiljdzkD2e77ph53KbOznZjC3Vm9ZUzG0qfipFZFnCtCLdR0NuQoOqQdWykaTO/OAOlbmD4uFAE+VQk1LgdSVWEsvPwf5o1V7B8Onw23X0u3PzJrC7VcFt4a8qW2ZkdCy5jJBE89+VbKcdUbkADnSZxrjXfXGu8iMlseWxNZ6isjreDz1FWrmTcV3NLF4VLqWlO3iI94DVaxPZ20LS3wzDLAImAQQI9Nayv5sC0hnaR6Sun0qwMcXw4XIXWQGCkg6bHz2FKNrq5s1MqjpSVB9ehrYW8iWxkiATMRpPWocTi5rP4HicNaLIVFtn0OY6+hk6V647hO79k6HateOh5ucZp+tMixPEAo1rNbijXNEk9enxrzhOH94fEav4eyoEdJn160YRG2GykuHc+0wHpUtq5Gkk+tTYu6AKx7uKjSjkiS8SxelJPGL2tNBXNp8aTOLXCWJiBMCpwRFmbRRX2rSBe4Tj2sXM6bxHuO9OVniAuKHBgEct59OVL3YzAC7fhgCFQtB2nQD11NOdrhMbQfdp/t8arm7M007bfVx/7gqrfhtC2ZeYGh6z1B2MGt/s/2h7rQy1o7r99D0C7/AK6VXs8EnfKB5D/mtXDcNVfa5dZH0IHyqrktdWG3bZ44zx9hjwfE7V0/Z3FJ6Aw3vU61rYfiVxOc+omkpsLh2ILi22uhMz6yNa0jftqAMwjlrcbz5g1FqxRyMw4rck6jXypPx+Ps37pcXbveKWQNb0KkGDIiMvyMCrTcUQey4BEHx97bH/cBpUNmwDcNzIbbuCHUnMPVW6HShJlkFTs9179LfmbWAwN1rRY3xmVSx+yBzAAnXxjU0qLxrEXCVUkLtIULPXWmzC4mLdwbeBh8qWOHcWRJt5fFrMj8+lNFZLw6xDa8q0mxHnVJMTMmvFy8Bvz/AHvTBcjDwtxBzQRzkaevlFc67TYiyLrDDszzMZTorcxJ9oc698VxxuFkVyLSQHOZpY/hAmCKzRmKnugttBILbsYE7nX6VnlPsd/ReG4Uqy5xYjFgxN+4Qu+TZj7uXqa2eCdlXxfja53FvZPBmPlCkjw+Z3r32c4VZyd7cOa5OhY7ecbe+nLBPABBO376GiPq9TDV6nyL0aKtbBicZ7IW7GGJW49x5UkuRl9yrtvzmq3YrjAtOVYgKRGpiDPKKZ+IYpO7ZX+8MonXU7VzzDW2TEFfZM7ZQSD79AZBqcubsy6VupSdJfH9Tonabs3bxdvOCA+4bw7AaAmBmX12pRuWXsL3d0sbQ8Ic6hTML4unryIrc4H2gFmFcwv9TWy0+hfSm0XEvoZOdTIykWmBHnlnT31NNo5rfRnLUvd379iNj5g1BiMeoLeprY7TdiXRM2DzZVzMbTE7DUKsyZ0Okx0iuTYnjRPIgyZB2qcVueAajGDzyNWL4hOxqgt/Wls8Xbp86ibib8tKtUTPuHHE8USzZbNGZhCqDqfPyFI2Ivl2JP8AtXm7dLGWJJ6mo6klYTdwr7XyvtMQ0fw+uxiHHM2yAOuo0roItRBMamIH51yHheLNq6lwbqQf1+VdWt3wQGXY6g7kgbt5VTU5Lo/ym/h8OBPOMo9WOgUedatnCCdDBzZRz2EtudhFYOHxw05QPD0BO7eZrTsY0cjoBkXyH3iPM9fSoMZefhrNBF5xm2ACjwjnJBgbfGo14Cs/4+IPP2kGmymAvM/Kj+0l5sANBvEKNgPM/nU6cSAljE+0foo9BULkrYuadngf2TsLl0sA+WWEEqNJEaiaXuEh7zA6AaA8gOX50zYXjiqniOgHxJ3+tc4xHFGw9511dc0qF1hTqAY58vdTXAoxbdkrm1xnFHD3jaYE5hKnYEEbj05ilm57VN69pVvIjfybX2UHxFCQg565GFJXE72R2IDBJJEjbyMbRRGS4LlpqrV1H9fbkv2sRFfOJ4ki2SCczHKoHU6cvfWdh72YTUrmWt9FD3Ph4R8zSqOyLvDqPm6hRZ9wuCDMtoewvtHqfvH1O1TdpMQAFQQIWAOgJA+i/OvdtAgMmNhvG28+81gcTu5r2kAaQOg8/XePOs9rR+LPR05+brG7+mmrfXqOHBoWygI9ZHnWsLgUf71hYdtgNIAqTFXiRCgxziSR6AAmr4xskeZqynXqycc3bZeTGE3gAs6b6aa9TUXa/hwzLeUEB/jmHX13qvd40FBFu23n4SDBg6yJ3FfG4g1xIuRqJQAzDDr5/rRNblglpZTo1E2ja4BwdcShIuFH0OiIR57jrV7Bdnmtad7bYZtQ9heem6n3e8Vh8A4h3bNlOkZh6H9DHwpkxHHUJJEGRt6HNr6qWX3ClGTayWa7TuNZuKw8ms2BGWFVFP8ATmQfWvyhxW2y3rqt7QuOD6hjNfoviXaxLNprjtCqD6mPZA8zA+NfnfjfEDiL928VCm47NA5TyrRRTycyZQoooq4rCiiigAooooA+00cD474Fs3CQJAzT90ahfLWlavoNJq5KEnF3OkLiSNS7AEFoMHTZdanGJ5F20idTz351z7CcUu2xCvp+E6j4GtG32j/HbBJ3IJU/KqnB9jbCqnxPa/ivzV39hz79NRqdep/IxQeKBR4GKydj4lgdQ35UpP2htkf4dwf+4D5fhqC3x5QynuzA01YHT4RUVTXYFWnf+r/l+g9XO0DMIzAKOYzLJ05T+da/Znh9onPeOaYyoJ1821+R99cvPaMjVUGbbMxLaeQ+77qvYPtUBvKHyiCfdt8Kj5F3dl0vEZQh5dNpX5aST/Y/RFniapaBkCZ0EaddOkzS32ixNu4ozKrFjlUnQ9TBGugk1zm123tADPcZtiYB+BNaHZriBxdxr7SLag27Sn0zOfUnKPdR5b6mGNRp3TyWbnASXPdNAgmDpp8CCfdVcWGW6VbUi2oO33rk8tKaMM4C67keXLQVgYs/bXDyCpv0BmqaiSO94VXlVqtTs2lzbPuV+K2n1ZiAJOUEzHUhQPmSaocFwAuM2bczlJ111INT38S127lQZnJ8I5KPxNy5mBV6zgzh74UmdjJ5z7Xumaqzz0OnXqRjB0k/W7vBo8P4ddJywByzSIPnrrWz/L9ye7aJBkn8XMR1GtebV/Jr50qfxX449sWGtMPGrKwnXQgqwg6RJrTGF3Y8rV1Mpxyku9lz8zd41jbBUhyAcrG23MMNIBG+23nSO/FDPtahto10OvnSkO0mIzZu81mdliYiYjeOdQHjF0iCV3J9kc9at8nN2Onq3Ck4xk8vthfc6Vh8aFIzSRJWB0cSKoXeMhULlQANNo18upn6Vn4S8zYfvCdCtqNAJcGDA8gppX7QuTdOp08/fVNKPraOp4i1LTQqZv7ckvHO0D39PZt8lmZjYk1jTRXytiSXB56U5Sd5MKKKKZEKKKKACiiigAooooAK+18ooAKKKKACiiigArc7MccbDvB/w2IzDodgw8xWHV/g3C3xN0W03OrE7Ko3Y+lDt1A6kVecwbTpr8ap8ZV2B1jRJ89wK17dlbdpVBJCKAWO5gRPvrJxryrH/JPr4ia5+olix6X/AE/Rcqrm+ODc7N4IIimBmaSx5kjlNHaK3DW29R+Y/OrXBWAtoTzBj4164+k2h/mGvyot6DK5uPiEn/c192c+7Q9t3FxraIIXwySdYEHQUncS4i9987mTEDoB0FTdosObeIuK2pBGvWQDPzrNrbBLamcrULbVlHs3+IV9r5RUykd+FJmwVryzfN3/AEpf7TKBfaNoX6CmXgZ/8Ek/v7R6V+0Jm9/pX6VjpP8A5pfX8T0mvS/22k+vp/xMuiiith5sKKKKACiiigAooooAKKKKACiiigAooooAKKKKACt7sfj+6vbElxlEeoOvlpWDVjB4jI0jpFFrgdFx/FyBGxn9/OqN/G+CP6l+S6/WlJuIE869nHHrzrJOhudztaLxH+Hgor5nSuHcXAtWwTsPrXri/GB3JjXUfrXMW4u8RNejxZiInarPK9NjA9Res6j73IuO4rvb7PETHyAH5Vn17utJJrxVyVlYz1Z75uT6sKKK+0yA24DFRh0X0/M/nS/xd5uT5Ci1ioUCq195JNUQp2m2dHUavzKEaXa32RFRRRV5zgooooAKKKKACiiigAooooAKKKKACiiigAooooAKKKKAPYr1RRQNEZooooADXyiigQUUUUAehXw0UUxnyiiikIKKKKACiiigD//Z"/>
          <p:cNvSpPr>
            <a:spLocks noChangeAspect="1" noChangeArrowheads="1"/>
          </p:cNvSpPr>
          <p:nvPr/>
        </p:nvSpPr>
        <p:spPr bwMode="auto">
          <a:xfrm>
            <a:off x="1679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27654" name="AutoShape 6" descr="data:image/jpeg;base64,/9j/4AAQSkZJRgABAQAAAQABAAD/2wCEAAkGBxQTEhUUExQWFhQXGBgYFxgYGBgZGBoYHBwcGBcaGhgaHCghGBolHxgaIjEiJSkrLi4uFx8zODMsNygtLisBCgoKDg0OGxAQGywmICYtLCwsLywsLCwsMSwsLCwsLCwtLC0sLCwsLSwsLCw0LCwsLCwsLC8sLCwsLCwsLCwsLP/AABEIAOEA4AMBIgACEQEDEQH/xAAcAAACAwEBAQEAAAAAAAAAAAAABgMEBQcCAQj/xABCEAACAQIEAwUFBgMHAgcAAAABAhEAAwQSITEFQVEGEyJhcTKBkaGxI0JSwdHwBxRiFRYzcoLh8VOSJENjg6Ky0v/EABoBAAIDAQEAAAAAAAAAAAAAAAABAgMEBQb/xAA0EQACAQMDAgQEBAUFAAAAAAAAAQIDESEEEjFBUQUTIpFhcYGhscHR4RQyM2KyBhUjQvD/2gAMAwEAAhEDEQA/AOG0UUUAFFFFABRRWv2b7P3cZd7u3oBq7n2UHU9T0HOh4AyQtaWH4LdYSUYDzBrs/Bey+HwyhUthm5uVl2PPz9wraHBmM+EadTr8BVLq9ixRtycj4J2fLWgSDMnlWyOxRYq2yhdR+Jj+VPrcIcmABr8PpWrdws5RpCqAR57UtzEzmX9zg3s6Grf90tYI1iugWrKgHlU9vDgGd5G/Oi7Ecu/uoZjKant9ktdq6Lbtg6BeZ1NfLeHEw0QKNzA54/ZHw7c6w+J9nwmaetdhXCA6rrB50qcZ4aAbp1JLTJJJgmYHlScmTgotvcImE7PZlzDUcqivcGCiT6e+t/CO9nMoViup0BMg/Q1Se5luFnRlVtVEGAfLzpeb3NktFK14Z7fFC+/DiTERz8/jXgcJPSmvC2dCTu2tSGwKcZt5KdRBQaprpz8+vsL+E4RmMEa8qjv8HIMfSmW3C+LmNa92rUmTvvT35sQjG0dzFROCGNq+NwjWAPWnZMOOlSLgh0FPcyDVxGPBfKvI4IZ2p+GDHSvowQ6UtzFtRzu/wiOVY2NwsV1HG4EEUi8fthSRU4u4mrCxRRRVhAKKK+gUAXOEcOfEXVtWx4mPuA5k+QrufZfhaYe2tm0P8x5sebE/uKVv4bdm2tWzfuCGuCFHPJvPlP5V0zhXDoQn7zfT9KpnK7sTWMl3C2xb0XViNW0+XQV7a+tsz13r5izAAGhA3rGk3sy694WVU5DZnef9CNSUb8CNFr6kEKahtX4B3nX31mX7kBmQwm9uSNVFu1cOYk6H7XSBy5V8xmJPsoCSO9GqkS1u7ateEcwTcMddKl5bFc17mUAfQ14tYqM2ojpS/wAbx5tIzGWKiyRsPC9y7bIIBImbR5869G9cCLcPhBVy0rJAWyb+gDSQVEaxr5UtjGMl5xlGWATFVw+UldJNY7YkwxaTCXGSFMHLhlxAL/g9tRGswaqNxNylq6qk5+8kiSPDky7be0aNgXHKzcEAREjWl3tGwUuOXhP0mvt++6Agk5spZQV+8LyWCGgnKJuA9RrIEVkdo7eYXS12AoA8K5mLi73ITKp0BcDnsdYIihwfQcWrmQbsmdp19ByHrz+FQYwBxqJjWtG/wNrSOSxY5FKyMpDd+LLhgCR1gTI5xXkWlRZeAPrUJRSwzTTrTjUUo9CrY12r7cFU7eNFltVY2ifeK0lyuMymQdRUYy6F2roThNzaw3f3M90kqOrAfDX8q0UWoLdubo8gT7+X51eS3TXJTNWhFfU92LdSnSrGCs6VM2H11plJDatzXy6ulXxaj1is/GXN+ms0DMzGnSkHtINTTfj8SzA5dFG5/L9++kbjjSTUoMKsNv8ANz2F2iivoq8oCnz+HnZDv3768Ps11g8zyFYXZfgDYh1MeHMAP6j09Otdvt2hhrKookiFUc2c/wC+voKqnPoi1Qayy9gbPeXMijwoAXOkKOS+p+QpoYqgkCTtVfs7wzucOQfbJzO3NmO/6UFSwy7dKrwRZTxDrc8U+yzKZgDwsUO56is7HWrbwYgyAPFlMs3dTEgjxEpPKSOdWMTwu6M2qDNmJAVgDLB9SHmZE6RVA9mrxYEOCYQE5dfDeOJnfncPw+NWLb3Iu5UxGCturIAeWbxwjFWNoA+KHIKQAegA2qFsKrlQC2YhPGzswAYFkjxbHu5/0jpVjiHD7tssD3bAwAhQlJDtdBK5pJDOdzGtL3EOI3cOF/w/D3YzZIJKB1tgwYAh22A5dKba7koxb4R9xGGdwrBLl1rkEBnJjwtcUvmbweHMwzRzPWs7EcFxrqrDOxLNbFsXwdAmZwBnyhchI00gnlvf4b/N93auPbVC5t5fCwuXMiFFe4QwgLbLRliTBNaNzvmDBgni71tvFlZFsXCi5pKgFQWM6896asEk0LuFtYlFceJ17tblwG5EqUP9c3AqKdp8I6UzJhWth1hoUDvEF05DKK5gKwzQpBOh030qe3gb9y1dCZQGtm37JnL3RtASGGkGdeZkAUo3+M4ko6EIMwg5Q4YNkFpm0eMxVQIIgRoKWO4rsbDh7N1Gvh3EeFgbj5oJXPBnVRKExpBFVOKcCLAt4ix7kQ1wsxzN9lClpidQPOazeG3cYqLbOlsK6lYEP3ntm4PvGIA2jKKu46zibOa8oUljZaSp/wDJhbZEMOWhnfMaMdwV74Powt1jGVz4rYZ2fPOczbIlocE7RMkeVQ28A9wIe7LZ9VzFdoLSZPhEKxkwIU1mXcXiGdGOQd3dtXUEMQGtKyoPExJXxsTJ51Zt4+/FtfD9nlg+MTlVlWYcAQGOqwdtaTUWSVzzieEjXKBoYdZBE6dNCPOouD2ijPbO0Zl/f72pq4NgblxHvXIJuEnQQIUBRA16cySetYnaW3kuJGmYFTHTSflNUTaWTfpFKq/JfX7FfALmZ35bD9+gHxq+VrxhreVQPf79/wB+lSRUo8FWqa8xqPCx7FhcYeQAFe04hG61Wy6VBcmmZzUOOU9R8Kysce8cWkOm7EbD0/f0qji8Vl0WS3lyr3w1SnPxHVj+XpUb3djTBeUt756fr+hDxS0IygeFdPfSJxlNTXQOIaCkTjqxNWwMk85FOpsPbzMF6kD41DV/gv8Aj2p2zr9atfAqaTmk+52DsXw8IRGyW9PeYJ9d/jT5wbAq14XWk5FIUcpO59Y0pO4JfFu7kP3hHwptwd9lkAgTprWXKNWofmTlJcDILnhNC29Af3NQ2xIUHbn++lQcb4zatBQXXTzppGQv3kzA9ZqDGYwWYO8jQDf1rFwvaIXJNtSU6nZvT9aXu0faUWzmaHYzA9OQHTz2pN2yW0qUqklGKNDtPxq3aU3CNeUbtPsgDkaVuC8Du409/dOW2DKjXLodlH3j1P8AxX3s/gH4nie8ug9zbE5RtGnh9W5nppXSOLt3GG8AGYZUtKNs5OVFjoCZ9AahG0nd8HRqR/hV5Uf6j5/tXZPu+pj4pCytibhUZZtWEYx3hHtba6kAQATCGN5pS7Q8UTDXM1y4pxAIYNsAYgKq8k1K5ehPPWvnb7in8ge7t+JxbQd6TmaZlhr7IOmggamuedneH3uIYvORKq2bXNBO4UH51pXwOXJ3Z33svjlKi4BlVxJU7o2mZT1idDzBBpI7U8PFrF3FHsMRcXzVtT8DmFMlxThxbP3e7Vb0agADw3BG+STMbqTvAqj2pXNaV4Ge0crf5W2IPMTB9GqLEsMk4Oy3VCzDAbHn6Vq9pkjBqRyWNv6hSXwzFqGzMYAB/SmK1jRctn2shAgnbQ7xNRJJZMNMOSNd/TSvJStizi7PN9ugJ+gqrxI2yR3bZtPFoR6bimM3uHYkKgToopa7RgNfsgdGn3sqj5TU1rExWc+Jz356afDxH5kVTU4Oh4c2q27smWGFSBaLSc6lirkYZO7bIXrKvXy5Kpoo3br6Vax93McinQe0fyFQhABAGlQ5LVtpq7zL8P3I1UAQNqnwy86iUSauKIFSKW23dlHHrINIPaE6mugcU8KHzrnHHG1NTiQkLdWuHH7ROXiXX31Wpj4d2eMI7tBMMFA5biatlwKm7ST+I9nFkBSTDqdDyIjVT0NMvDuPhgRcUqRseR/Q1R7L8JNxEu3oIGiDmYOhbqPKnXBcIFwSyjLOmg16xWFKR2dVW00pXafd9PYyxx/wFZOUiCcybdAZmsvHcVsMIuWsw8wp+Bp6w/ArGQg21kc41qle7MYdlzBSesMRHwIp+syxqaS/8svdHPsb2nWBbQNbUCBtMDSPIUpY/GC5duGZmAp2gCJGvvrqHGOyVoQDMMJBBn/7TrSBxXgZzFbQm4GIygGWPkvWOlRmpNHU8PqaSnPdFtP4nRv4cYpUwkiN1PvIOb6VLx3imfFWVBi3bD3ncmFU6IuYnQHxMRJ1pA4Jxb+TBtXnDMxH2aGRbP8A61xZCj+lZO+opi4fhrt/FOHfMtu0lxVAARSxbVVHOAPEST51dBLakzl6uM/PnUjlO7T+35mV/ELBYW9f/l7DPiMTcCs9wv8AZ2U0IAA3uMNgdpmm/gPBUwdhcPaUHEMJAA9kEau3RRzPM6Vm/wAPeEAWruLvAQzXGJ/ptnKIPTwk++mzgzDDYXv7o+0uZWb8bO0ZbYn1CgVNy6IyKFr907fUh4xZFuzatJrcKhVnkFADOw/CN45mBzpcv2IttYMkFD3ZPtNbG6TzdPaH9Mj7lNJsOLdy7e/xma2W6ImbS2vkoOp5mT0rO4zhQwZUJVrbaOBJW4AGBHIkZtucwaFJEanAlWuyl8x3ZF1SeRCkDlKk/OdaYH7IYxiobuwigZLYeSSObaQT5Vq4DD5LSX1dStw6qhlUMSVB30MiCNNBTC3FrYdFZtQASOeugmm1YgpM5dfvpbY22kOCQwKtuDG8daiOICFp3gfOYre4ui/zd2RKi6xPWOcUmdo8fdvXzltMttdLaCJA5k9WP+1RJ3LbY8CpOFWySSd/zOp/L4ViYTDPILqVA5HckCdulNnB8LC677+86mq5ZlY6FF+XppT6ywXraQKqcQxWUZR7TbeXU1541xPuQABLnaOXmazsJZZjnugZz1g6e/b0AFNu+EVUqSjHzKnHT4/sS2UEQDPU+de7gqO7hyD3ijWIZR94dR5ipkIYSDINCfQrqQ/7p3T/ABPFhOdWl01OgGtQXbq2xr8KweJ8ZJ56dBU1kpuTcexwM/KkDitySa3XZ7pIUadeVY3F7IXTnzqaRGXBm8DwouYi0h1BYT6DU/Suk4uxrA3rnHAGYYm0V9rOI/SurXLez8mAjy0oqOxKlC7XzHLDWu7tIg+6oHvj/mtr+0e7m3yt5R65kD/Vo91LmBvd5ZUgyQADrqCBz+vvrUu4e5dlxbtS2Uklrh9kBdV0B0Xbaq4WZKsmpNGj/a2bRSjZyyyrKQCozMCQYBA1NV7PHFQPBVlCoxIYMIc5UII3k1RvpeZwISA9xipd2kOhtlBPsJB0C7Rzqh/ZrIHUWbeW4qIUDOPYbMrtcjMzzvtoKs2xKMmrxXHM8KMim2622LOqgPcUPbXU6kgjbmawsBb743iwS2Q1xWtZx3rC37ZczLDfwrC/5qh4nhb93OSiD7eziCAW3tWhZCieRAmfdVnhuLvNnAtorM19jDuA3fTOZR7ZWYBbYDahKKHkxe03Y5QBdtBc+TO1pYlrUA5wo2gfH3VL/D7iyWLtxbjeG5aC2n5DJmZVPSZ0p5wOEuAZzG1tdByRQms8zE0iduOACxczoPsLsleiXN2XyB1I94rLWhaW6J6DwzUR1FJ6Or14Yydnpfh3DsJ/10D3Dz7tftHH+olR6MaYsKBfxrlvYwoVEHLvXGZmjqFIA6SetJ3YXi3eYnCIR/hYe9bB5MJUrHQgAgjyrdwXE+6s4y6om4+MdEB5uWW2k+Q+gqUZJ+oyanTSozdNr1Wdvm5NX+qRp9p8W3+CkG7cK5V6IGBd26KBz91e7IS3h/tJKkFs33nZiToObMToPMVWx/d4LCvcuEvfuiGc+3ceICgclE6DYV9wvA2urbfFkjuwAlpHIVABEswIzPvrsJIHObFyYrR2q+F36v5LsVMPw5jdEGHaTfVSO7BmVDRobiiBI1ga6RVrHcCY4hbqscrBUcfhKzDD12q3hcQLhCYUBLCmDdAAUxutpdmJ5vtqdzUfaPiLWTZTSGbMT/SpEj5027lMlZmLfsRxJh/XP/wBrzx06xz/AFqzeM492n7oI/7FFQcctkmRqIk/8++ovkmuBPu4b7RAdj/+hNXOLYsWQI35D5fGq3GpXI34THuNeMPYa6xvMJ1hOgPM1WnaTR1XCL00Kj4j+J8wOGk95c1uHZeS+Z6t9KsAa1Fh8JcL6AxrWoMOtsSxk9KtSOZOo5u7IbVonbbrWbxPHJZmPFcbkBqT6CqvGu0JH2dr2j02HrS6MZlJAJe625Gp9B0FPbchdpWRPi7Vy6S118nRV1Pv6VBiOES6KGbabk6x+EDqaktI8yx8XToa0rSRv6++myINaW3bhRy+J86SeNHU048Su6UlcWuAzFSiJlHgF0LibLHlcX6xXWsVdABXYg6Dr6Vxe20EHoa67fvJetJct/fClfWRPoRrTn3J0Y7pbT3wbiVy1cLgSp0IJ3A5+Wuxp54PxzOtzuluGFOZUy94PO3Mhm/KkN0JMbD9701cD4SRaEyGYzvBE6DUbf71UrRZbWqOpz2t7GtisYy98Ydm/lluqrDJdWHyeMCfEYknmBUeIxxFx1VGY2rC3SobW47BCAoy+FVzEkiTFaFvsyoG/iPtMCczHbVpzHpvXx+y6AyJnTUEyIEDXcVbuizLYjw98MXDN3emFeD7Qa4xAtE8i0DU8nE1RwXgVLroQzd8zRnPdFCYtwEII5EsV30Fa1vsygBBGhObWdW6mdz61YfsxbYZD7J13Op3lhMNr1pOUWNGhwq93iA/dYA164lgrWItvYurKMI855EHkRvNL3EXxeFtstjIXHiVXEq4G4XXRj9aQx/E3GF9VsTMGUbQ7fj0qCVySvFpop8Y4Zf4ZiArktbJzWrq6TG2v3bg5jn6GtjhXGV7k2nM3Gxlq+rbB1e4M3oQeVX+IYu/xKyuHKJcLw/gWMh5MGJ8Hv8AMUk4ywMPdfC3LgdrcAukwtzdgs7gaA+dZpxdPK4PUaLUw10VTq/1Fw+9joPbnEG5jLa791bttl1MkuGiBqZyqDVu/jMRji1u4QlpCA6W5BuOQGyMdfCAdQNz6Ur8C4rOKtPdbNcugWXYn70/ZOP6SNDGxp87HIqvjAYzpiGB6iVUgx0M1ZGW9YOXqNO9Ok5LKSt7vJp8LwllwAFMryZ3PlsWrK7QIHxlpbjBVS0XIJEtDQABz1191amJvZLodoWVhjOg31PQbVR7YdkbeNaxdzFbtsgK2pUqTJBA3PMEfSrY2aOVK9zG45eAxGddsiH5a/SixjhcGUn09fKvnaHDql7Iswqquu+nOeczWPbw7AyJid+nOkyaeCDjeBuNmCwQR+KNfSD9ar9mcawQ22AMGf1prs3EYS+jc4/KlTFk2bzlBudAejeu2tVSVpKSOrp6jrUJUPqjduXwilmhaRuO9o85K2z4di/5L1NUeI3sRiHIYEICQQTAkfiP5Cs2/ahgimW5t0HQDkK0JHJd07M8AljkSZPtcz7z+VbPDcMloci/M/pUFjBlRCr6k9ak/k35AfOh2ErdSyu560PfA03PlrUaYJzEsfpWjguHgcqQ2uxi4nB3LmraDp+tL/FsKFro+KsQtIvH9CacWJoTRXQ/4b2wbbEmYuRHTw8q54KZewfFTaxKoT4LhynpP3T8dKskroUJbWdES3LR1aJ9+v510DDOFZTyBBrnPEcTlO8dKbuCcWS7aDTrsQazyTLU7qw+G4OdfAOY686zuF8VQrlJGYaDzHKri3gIBNLkqtYtYgbRXpiYU1XxGKUEQRrp6UDELqoYRUhEuItLcVs20fuK532o7J2rpLNa8W2e3oT0mNzTxexaiVnlWFime4CqMVH32Eg5T9xD+IjduQ21OjSHdi92b4G2GuE4UMG2uXSQ0n/pqDoQCPE3UQNjWy/YK3dtdywVSTmziO8z83mPEx5ydaZeH4dECIAAuXQDYRtFXBdEZsw00pN3x0JQnKD3RdmcI47wPEYC4FuglJ+zurOUkba/cbyPzra7OdsDaxRv4jxBrXdXGUasQQUdxOpGokda6viLaXS1q6q3LbAyrAEfA1zTtV2Ht23JwdwKedm4ZX/Sx1HoZrPKlKPqh7HoqHilHVQ8rWLNrbkbeM4vavWiVdbgYagGZ8iNx6HpSyvHbuHtlUdgJMLy05gfd06UnvdVWh1a23VT85HKrIuMwBF5XA/Fv6GjzLLKJrwaG/dCSkviPaY174F1xDNrrE/8V9t8Xt2WyM6hjHhPSlD+1MVtNsqNgo5ch1ir2A4vZW6GxeDFyREwrDp7Lj86s82LMFbwjUwyo+zG61xTDtuV9zCqfaMYO5ZkXIdT4djpzBg6iqHaPE4FED28KgZoAQ2ra67nUAiKV1HeMxW3btlhChVGg8tBrSqOKww8O0VarLfFWS6lmxi2uKSyzHhnXxRz9w0rxg+EqGLbk9eXoKZOHcKQ21kjw6ELtPn51Lew4XYAfM1ZDCwY9W260t3Kx7GULEcq+GxV8JUq2VGppmYp4bBSddK0hYRB51Tu4wLtUJvzQB84m4iuf9oNZpzx93SkLjt3U1OIpCrXpHIMjQjUV5oq4qOhWcW2Mtq1s+NdHB5HrpyPKnfsVgrSWLBuZM63Ha7JjvELG2qETyZkPpNc/wD4aYxQbtthqwDA+Q0I+Ypqx1qyTMA+74fKq72ZYuDd4dbBugl8wBtSqlFCqz3QzseajIo3nxCrnCsae7slmzZxZOdmUhs9u61xVG4ykKDPMcqT+E4OwpIIBWZIgaDafdThheCWQQ4CsDB2BkfpS3rsTqUXF4eOhBi8eUS0RcLswUzvIKKxcQBszZY15elW7uJuG+qlraWTccWypGdkVGZRoSTmIWWI0LADpW5h+C2HBZQAT7Q0kHkD1FWrvZ62VJCiTvoNdPnS3IpsLK4pSypnbM9xlmQMoS2lxgZElsz5AY336VKmMyq3igKz52LKAkWVuQ8iWAc5dAN+ulbv92reWAq6coG3T0qjj+FWkKhUQnmCBoJ0jTT/AGqW6IJFa1xAk3GBhUGWWcSXFvvCAoG0wupHxgV4HE2724WZe6tw2phSe7QhZAJJLsBpJ1NXzh8PlXwagzqoMdYqa8LJUqEBPLQDXmaW6I9rMbFcaCXFL3GIa/ZtJkYKO7uywZiRMBdOXnFZuMsZxbDX2t95cCtqJgvcVkBiFdVQNMmddBoaodoMELlwJaCTqXJ1JbkJiqdzs3eA0tWW0jTQx6mKi5x6o0U6UsNSV/j++DKsWLX8t39h7nd3nFsW7hUsLiljdzkD2e77ph53KbOznZjC3Vm9ZUzG0qfipFZFnCtCLdR0NuQoOqQdWykaTO/OAOlbmD4uFAE+VQk1LgdSVWEsvPwf5o1V7B8Onw23X0u3PzJrC7VcFt4a8qW2ZkdCy5jJBE89+VbKcdUbkADnSZxrjXfXGu8iMlseWxNZ6isjreDz1FWrmTcV3NLF4VLqWlO3iI94DVaxPZ20LS3wzDLAImAQQI9Nayv5sC0hnaR6Sun0qwMcXw4XIXWQGCkg6bHz2FKNrq5s1MqjpSVB9ehrYW8iWxkiATMRpPWocTi5rP4HicNaLIVFtn0OY6+hk6V647hO79k6HateOh5ucZp+tMixPEAo1rNbijXNEk9enxrzhOH94fEav4eyoEdJn160YRG2GykuHc+0wHpUtq5Gkk+tTYu6AKx7uKjSjkiS8SxelJPGL2tNBXNp8aTOLXCWJiBMCpwRFmbRRX2rSBe4Tj2sXM6bxHuO9OVniAuKHBgEct59OVL3YzAC7fhgCFQtB2nQD11NOdrhMbQfdp/t8arm7M007bfVx/7gqrfhtC2ZeYGh6z1B2MGt/s/2h7rQy1o7r99D0C7/AK6VXs8EnfKB5D/mtXDcNVfa5dZH0IHyqrktdWG3bZ44zx9hjwfE7V0/Z3FJ6Aw3vU61rYfiVxOc+omkpsLh2ILi22uhMz6yNa0jftqAMwjlrcbz5g1FqxRyMw4rck6jXypPx+Ps37pcXbveKWQNb0KkGDIiMvyMCrTcUQey4BEHx97bH/cBpUNmwDcNzIbbuCHUnMPVW6HShJlkFTs9179LfmbWAwN1rRY3xmVSx+yBzAAnXxjU0qLxrEXCVUkLtIULPXWmzC4mLdwbeBh8qWOHcWRJt5fFrMj8+lNFZLw6xDa8q0mxHnVJMTMmvFy8Bvz/AHvTBcjDwtxBzQRzkaevlFc67TYiyLrDDszzMZTorcxJ9oc698VxxuFkVyLSQHOZpY/hAmCKzRmKnugttBILbsYE7nX6VnlPsd/ReG4Uqy5xYjFgxN+4Qu+TZj7uXqa2eCdlXxfja53FvZPBmPlCkjw+Z3r32c4VZyd7cOa5OhY7ecbe+nLBPABBO376GiPq9TDV6nyL0aKtbBicZ7IW7GGJW49x5UkuRl9yrtvzmq3YrjAtOVYgKRGpiDPKKZ+IYpO7ZX+8MonXU7VzzDW2TEFfZM7ZQSD79AZBqcubsy6VupSdJfH9Tonabs3bxdvOCA+4bw7AaAmBmX12pRuWXsL3d0sbQ8Ic6hTML4unryIrc4H2gFmFcwv9TWy0+hfSm0XEvoZOdTIykWmBHnlnT31NNo5rfRnLUvd379iNj5g1BiMeoLeprY7TdiXRM2DzZVzMbTE7DUKsyZ0Okx0iuTYnjRPIgyZB2qcVueAajGDzyNWL4hOxqgt/Wls8Xbp86ibib8tKtUTPuHHE8USzZbNGZhCqDqfPyFI2Ivl2JP8AtXm7dLGWJJ6mo6klYTdwr7XyvtMQ0fw+uxiHHM2yAOuo0roItRBMamIH51yHheLNq6lwbqQf1+VdWt3wQGXY6g7kgbt5VTU5Lo/ym/h8OBPOMo9WOgUedatnCCdDBzZRz2EtudhFYOHxw05QPD0BO7eZrTsY0cjoBkXyH3iPM9fSoMZefhrNBF5xm2ACjwjnJBgbfGo14Cs/4+IPP2kGmymAvM/Kj+0l5sANBvEKNgPM/nU6cSAljE+0foo9BULkrYuadngf2TsLl0sA+WWEEqNJEaiaXuEh7zA6AaA8gOX50zYXjiqniOgHxJ3+tc4xHFGw9511dc0qF1hTqAY58vdTXAoxbdkrm1xnFHD3jaYE5hKnYEEbj05ilm57VN69pVvIjfybX2UHxFCQg565GFJXE72R2IDBJJEjbyMbRRGS4LlpqrV1H9fbkv2sRFfOJ4ki2SCczHKoHU6cvfWdh72YTUrmWt9FD3Ph4R8zSqOyLvDqPm6hRZ9wuCDMtoewvtHqfvH1O1TdpMQAFQQIWAOgJA+i/OvdtAgMmNhvG28+81gcTu5r2kAaQOg8/XePOs9rR+LPR05+brG7+mmrfXqOHBoWygI9ZHnWsLgUf71hYdtgNIAqTFXiRCgxziSR6AAmr4xskeZqynXqycc3bZeTGE3gAs6b6aa9TUXa/hwzLeUEB/jmHX13qvd40FBFu23n4SDBg6yJ3FfG4g1xIuRqJQAzDDr5/rRNblglpZTo1E2ja4BwdcShIuFH0OiIR57jrV7Bdnmtad7bYZtQ9heem6n3e8Vh8A4h3bNlOkZh6H9DHwpkxHHUJJEGRt6HNr6qWX3ClGTayWa7TuNZuKw8ms2BGWFVFP8ATmQfWvyhxW2y3rqt7QuOD6hjNfoviXaxLNprjtCqD6mPZA8zA+NfnfjfEDiL928VCm47NA5TyrRRTycyZQoooq4rCiiigAooooA+00cD474Fs3CQJAzT90ahfLWlavoNJq5KEnF3OkLiSNS7AEFoMHTZdanGJ5F20idTz351z7CcUu2xCvp+E6j4GtG32j/HbBJ3IJU/KqnB9jbCqnxPa/ivzV39hz79NRqdep/IxQeKBR4GKydj4lgdQ35UpP2htkf4dwf+4D5fhqC3x5QynuzA01YHT4RUVTXYFWnf+r/l+g9XO0DMIzAKOYzLJ05T+da/Znh9onPeOaYyoJ1821+R99cvPaMjVUGbbMxLaeQ+77qvYPtUBvKHyiCfdt8Kj5F3dl0vEZQh5dNpX5aST/Y/RFniapaBkCZ0EaddOkzS32ixNu4ozKrFjlUnQ9TBGugk1zm123tADPcZtiYB+BNaHZriBxdxr7SLag27Sn0zOfUnKPdR5b6mGNRp3TyWbnASXPdNAgmDpp8CCfdVcWGW6VbUi2oO33rk8tKaMM4C67keXLQVgYs/bXDyCpv0BmqaiSO94VXlVqtTs2lzbPuV+K2n1ZiAJOUEzHUhQPmSaocFwAuM2bczlJ111INT38S127lQZnJ8I5KPxNy5mBV6zgzh74UmdjJ5z7Xumaqzz0OnXqRjB0k/W7vBo8P4ddJywByzSIPnrrWz/L9ye7aJBkn8XMR1GtebV/Jr50qfxX449sWGtMPGrKwnXQgqwg6RJrTGF3Y8rV1Mpxyku9lz8zd41jbBUhyAcrG23MMNIBG+23nSO/FDPtahto10OvnSkO0mIzZu81mdliYiYjeOdQHjF0iCV3J9kc9at8nN2Onq3Ck4xk8vthfc6Vh8aFIzSRJWB0cSKoXeMhULlQANNo18upn6Vn4S8zYfvCdCtqNAJcGDA8gppX7QuTdOp08/fVNKPraOp4i1LTQqZv7ckvHO0D39PZt8lmZjYk1jTRXytiSXB56U5Sd5MKKKKZEKKKKACiiigAooooAK+18ooAKKKKACiiigArc7MccbDvB/w2IzDodgw8xWHV/g3C3xN0W03OrE7Ko3Y+lDt1A6kVecwbTpr8ap8ZV2B1jRJ89wK17dlbdpVBJCKAWO5gRPvrJxryrH/JPr4ia5+olix6X/AE/Rcqrm+ODc7N4IIimBmaSx5kjlNHaK3DW29R+Y/OrXBWAtoTzBj4164+k2h/mGvyot6DK5uPiEn/c192c+7Q9t3FxraIIXwySdYEHQUncS4i9987mTEDoB0FTdosObeIuK2pBGvWQDPzrNrbBLamcrULbVlHs3+IV9r5RUykd+FJmwVryzfN3/AEpf7TKBfaNoX6CmXgZ/8Ek/v7R6V+0Jm9/pX6VjpP8A5pfX8T0mvS/22k+vp/xMuiiith5sKKKKACiiigAooooAKKKKACiiigAooooAKKKKACt7sfj+6vbElxlEeoOvlpWDVjB4jI0jpFFrgdFx/FyBGxn9/OqN/G+CP6l+S6/WlJuIE869nHHrzrJOhudztaLxH+Hgor5nSuHcXAtWwTsPrXri/GB3JjXUfrXMW4u8RNejxZiInarPK9NjA9Res6j73IuO4rvb7PETHyAH5Vn17utJJrxVyVlYz1Z75uT6sKKK+0yA24DFRh0X0/M/nS/xd5uT5Ci1ioUCq195JNUQp2m2dHUavzKEaXa32RFRRRV5zgooooAKKKKACiiigAooooAKKKKACiiigAooooAKKKKAPYr1RRQNEZooooADXyiigQUUUUAehXw0UUxnyiiikIKKKKACiiigD//Z"/>
          <p:cNvSpPr>
            <a:spLocks noChangeAspect="1" noChangeArrowheads="1"/>
          </p:cNvSpPr>
          <p:nvPr/>
        </p:nvSpPr>
        <p:spPr bwMode="auto">
          <a:xfrm>
            <a:off x="1679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27656" name="AutoShape 8" descr="data:image/jpeg;base64,/9j/4AAQSkZJRgABAQAAAQABAAD/2wCEAAkGBxQTEhUUExQWFhQXGBgYFxgYGBgZGBoYHBwcGBcaGhgaHCghGBolHxgaIjEiJSkrLi4uFx8zODMsNygtLisBCgoKDg0OGxAQGywmICYtLCwsLywsLCwsMSwsLCwsLCwtLC0sLCwsLSwsLCw0LCwsLCwsLC8sLCwsLCwsLCwsLP/AABEIAOEA4AMBIgACEQEDEQH/xAAcAAACAwEBAQEAAAAAAAAAAAAABgMEBQcCAQj/xABCEAACAQIEAwUFBgMHAgcAAAABAhEAAwQSITEFQVEGEyJhcTKBkaGxI0JSwdHwBxRiFRYzcoLh8VOSJENjg6Ky0v/EABoBAAIDAQEAAAAAAAAAAAAAAAABAgMEBQb/xAA0EQACAQMDAgQEBAUFAAAAAAAAAQIDESEEEjFBUQUTIpFhcYGhscHR4RQyM2KyBhUjQvD/2gAMAwEAAhEDEQA/AOG0UUUAFFFFABRRWv2b7P3cZd7u3oBq7n2UHU9T0HOh4AyQtaWH4LdYSUYDzBrs/Bey+HwyhUthm5uVl2PPz9wraHBmM+EadTr8BVLq9ixRtycj4J2fLWgSDMnlWyOxRYq2yhdR+Jj+VPrcIcmABr8PpWrdws5RpCqAR57UtzEzmX9zg3s6Grf90tYI1iugWrKgHlU9vDgGd5G/Oi7Ecu/uoZjKant9ktdq6Lbtg6BeZ1NfLeHEw0QKNzA54/ZHw7c6w+J9nwmaetdhXCA6rrB50qcZ4aAbp1JLTJJJgmYHlScmTgotvcImE7PZlzDUcqivcGCiT6e+t/CO9nMoViup0BMg/Q1Se5luFnRlVtVEGAfLzpeb3NktFK14Z7fFC+/DiTERz8/jXgcJPSmvC2dCTu2tSGwKcZt5KdRBQaprpz8+vsL+E4RmMEa8qjv8HIMfSmW3C+LmNa92rUmTvvT35sQjG0dzFROCGNq+NwjWAPWnZMOOlSLgh0FPcyDVxGPBfKvI4IZ2p+GDHSvowQ6UtzFtRzu/wiOVY2NwsV1HG4EEUi8fthSRU4u4mrCxRRRVhAKKK+gUAXOEcOfEXVtWx4mPuA5k+QrufZfhaYe2tm0P8x5sebE/uKVv4bdm2tWzfuCGuCFHPJvPlP5V0zhXDoQn7zfT9KpnK7sTWMl3C2xb0XViNW0+XQV7a+tsz13r5izAAGhA3rGk3sy694WVU5DZnef9CNSUb8CNFr6kEKahtX4B3nX31mX7kBmQwm9uSNVFu1cOYk6H7XSBy5V8xmJPsoCSO9GqkS1u7ateEcwTcMddKl5bFc17mUAfQ14tYqM2ojpS/wAbx5tIzGWKiyRsPC9y7bIIBImbR5869G9cCLcPhBVy0rJAWyb+gDSQVEaxr5UtjGMl5xlGWATFVw+UldJNY7YkwxaTCXGSFMHLhlxAL/g9tRGswaqNxNylq6qk5+8kiSPDky7be0aNgXHKzcEAREjWl3tGwUuOXhP0mvt++6Agk5spZQV+8LyWCGgnKJuA9RrIEVkdo7eYXS12AoA8K5mLi73ITKp0BcDnsdYIihwfQcWrmQbsmdp19ByHrz+FQYwBxqJjWtG/wNrSOSxY5FKyMpDd+LLhgCR1gTI5xXkWlRZeAPrUJRSwzTTrTjUUo9CrY12r7cFU7eNFltVY2ifeK0lyuMymQdRUYy6F2roThNzaw3f3M90kqOrAfDX8q0UWoLdubo8gT7+X51eS3TXJTNWhFfU92LdSnSrGCs6VM2H11plJDatzXy6ulXxaj1is/GXN+ms0DMzGnSkHtINTTfj8SzA5dFG5/L9++kbjjSTUoMKsNv8ANz2F2iivoq8oCnz+HnZDv3768Ps11g8zyFYXZfgDYh1MeHMAP6j09Otdvt2hhrKookiFUc2c/wC+voKqnPoi1Qayy9gbPeXMijwoAXOkKOS+p+QpoYqgkCTtVfs7wzucOQfbJzO3NmO/6UFSwy7dKrwRZTxDrc8U+yzKZgDwsUO56is7HWrbwYgyAPFlMs3dTEgjxEpPKSOdWMTwu6M2qDNmJAVgDLB9SHmZE6RVA9mrxYEOCYQE5dfDeOJnfncPw+NWLb3Iu5UxGCturIAeWbxwjFWNoA+KHIKQAegA2qFsKrlQC2YhPGzswAYFkjxbHu5/0jpVjiHD7tssD3bAwAhQlJDtdBK5pJDOdzGtL3EOI3cOF/w/D3YzZIJKB1tgwYAh22A5dKba7koxb4R9xGGdwrBLl1rkEBnJjwtcUvmbweHMwzRzPWs7EcFxrqrDOxLNbFsXwdAmZwBnyhchI00gnlvf4b/N93auPbVC5t5fCwuXMiFFe4QwgLbLRliTBNaNzvmDBgni71tvFlZFsXCi5pKgFQWM6896asEk0LuFtYlFceJ17tblwG5EqUP9c3AqKdp8I6UzJhWth1hoUDvEF05DKK5gKwzQpBOh030qe3gb9y1dCZQGtm37JnL3RtASGGkGdeZkAUo3+M4ko6EIMwg5Q4YNkFpm0eMxVQIIgRoKWO4rsbDh7N1Gvh3EeFgbj5oJXPBnVRKExpBFVOKcCLAt4ix7kQ1wsxzN9lClpidQPOazeG3cYqLbOlsK6lYEP3ntm4PvGIA2jKKu46zibOa8oUljZaSp/wDJhbZEMOWhnfMaMdwV74Powt1jGVz4rYZ2fPOczbIlocE7RMkeVQ28A9wIe7LZ9VzFdoLSZPhEKxkwIU1mXcXiGdGOQd3dtXUEMQGtKyoPExJXxsTJ51Zt4+/FtfD9nlg+MTlVlWYcAQGOqwdtaTUWSVzzieEjXKBoYdZBE6dNCPOouD2ijPbO0Zl/f72pq4NgblxHvXIJuEnQQIUBRA16cySetYnaW3kuJGmYFTHTSflNUTaWTfpFKq/JfX7FfALmZ35bD9+gHxq+VrxhreVQPf79/wB+lSRUo8FWqa8xqPCx7FhcYeQAFe04hG61Wy6VBcmmZzUOOU9R8Kysce8cWkOm7EbD0/f0qji8Vl0WS3lyr3w1SnPxHVj+XpUb3djTBeUt756fr+hDxS0IygeFdPfSJxlNTXQOIaCkTjqxNWwMk85FOpsPbzMF6kD41DV/gv8Aj2p2zr9atfAqaTmk+52DsXw8IRGyW9PeYJ9d/jT5wbAq14XWk5FIUcpO59Y0pO4JfFu7kP3hHwptwd9lkAgTprWXKNWofmTlJcDILnhNC29Af3NQ2xIUHbn++lQcb4zatBQXXTzppGQv3kzA9ZqDGYwWYO8jQDf1rFwvaIXJNtSU6nZvT9aXu0faUWzmaHYzA9OQHTz2pN2yW0qUqklGKNDtPxq3aU3CNeUbtPsgDkaVuC8Du409/dOW2DKjXLodlH3j1P8AxX3s/gH4nie8ug9zbE5RtGnh9W5nppXSOLt3GG8AGYZUtKNs5OVFjoCZ9AahG0nd8HRqR/hV5Uf6j5/tXZPu+pj4pCytibhUZZtWEYx3hHtba6kAQATCGN5pS7Q8UTDXM1y4pxAIYNsAYgKq8k1K5ehPPWvnb7in8ge7t+JxbQd6TmaZlhr7IOmggamuedneH3uIYvORKq2bXNBO4UH51pXwOXJ3Z33svjlKi4BlVxJU7o2mZT1idDzBBpI7U8PFrF3FHsMRcXzVtT8DmFMlxThxbP3e7Vb0agADw3BG+STMbqTvAqj2pXNaV4Ge0crf5W2IPMTB9GqLEsMk4Oy3VCzDAbHn6Vq9pkjBqRyWNv6hSXwzFqGzMYAB/SmK1jRctn2shAgnbQ7xNRJJZMNMOSNd/TSvJStizi7PN9ugJ+gqrxI2yR3bZtPFoR6bimM3uHYkKgToopa7RgNfsgdGn3sqj5TU1rExWc+Jz356afDxH5kVTU4Oh4c2q27smWGFSBaLSc6lirkYZO7bIXrKvXy5Kpoo3br6Vax93McinQe0fyFQhABAGlQ5LVtpq7zL8P3I1UAQNqnwy86iUSauKIFSKW23dlHHrINIPaE6mugcU8KHzrnHHG1NTiQkLdWuHH7ROXiXX31Wpj4d2eMI7tBMMFA5biatlwKm7ST+I9nFkBSTDqdDyIjVT0NMvDuPhgRcUqRseR/Q1R7L8JNxEu3oIGiDmYOhbqPKnXBcIFwSyjLOmg16xWFKR2dVW00pXafd9PYyxx/wFZOUiCcybdAZmsvHcVsMIuWsw8wp+Bp6w/ArGQg21kc41qle7MYdlzBSesMRHwIp+syxqaS/8svdHPsb2nWBbQNbUCBtMDSPIUpY/GC5duGZmAp2gCJGvvrqHGOyVoQDMMJBBn/7TrSBxXgZzFbQm4GIygGWPkvWOlRmpNHU8PqaSnPdFtP4nRv4cYpUwkiN1PvIOb6VLx3imfFWVBi3bD3ncmFU6IuYnQHxMRJ1pA4Jxb+TBtXnDMxH2aGRbP8A61xZCj+lZO+opi4fhrt/FOHfMtu0lxVAARSxbVVHOAPEST51dBLakzl6uM/PnUjlO7T+35mV/ELBYW9f/l7DPiMTcCs9wv8AZ2U0IAA3uMNgdpmm/gPBUwdhcPaUHEMJAA9kEau3RRzPM6Vm/wAPeEAWruLvAQzXGJ/ptnKIPTwk++mzgzDDYXv7o+0uZWb8bO0ZbYn1CgVNy6IyKFr907fUh4xZFuzatJrcKhVnkFADOw/CN45mBzpcv2IttYMkFD3ZPtNbG6TzdPaH9Mj7lNJsOLdy7e/xma2W6ImbS2vkoOp5mT0rO4zhQwZUJVrbaOBJW4AGBHIkZtucwaFJEanAlWuyl8x3ZF1SeRCkDlKk/OdaYH7IYxiobuwigZLYeSSObaQT5Vq4DD5LSX1dStw6qhlUMSVB30MiCNNBTC3FrYdFZtQASOeugmm1YgpM5dfvpbY22kOCQwKtuDG8daiOICFp3gfOYre4ui/zd2RKi6xPWOcUmdo8fdvXzltMttdLaCJA5k9WP+1RJ3LbY8CpOFWySSd/zOp/L4ViYTDPILqVA5HckCdulNnB8LC677+86mq5ZlY6FF+XppT6ywXraQKqcQxWUZR7TbeXU1541xPuQABLnaOXmazsJZZjnugZz1g6e/b0AFNu+EVUqSjHzKnHT4/sS2UEQDPU+de7gqO7hyD3ijWIZR94dR5ipkIYSDINCfQrqQ/7p3T/ABPFhOdWl01OgGtQXbq2xr8KweJ8ZJ56dBU1kpuTcexwM/KkDitySa3XZ7pIUadeVY3F7IXTnzqaRGXBm8DwouYi0h1BYT6DU/Suk4uxrA3rnHAGYYm0V9rOI/SurXLez8mAjy0oqOxKlC7XzHLDWu7tIg+6oHvj/mtr+0e7m3yt5R65kD/Vo91LmBvd5ZUgyQADrqCBz+vvrUu4e5dlxbtS2Uklrh9kBdV0B0Xbaq4WZKsmpNGj/a2bRSjZyyyrKQCozMCQYBA1NV7PHFQPBVlCoxIYMIc5UII3k1RvpeZwISA9xipd2kOhtlBPsJB0C7Rzqh/ZrIHUWbeW4qIUDOPYbMrtcjMzzvtoKs2xKMmrxXHM8KMim2622LOqgPcUPbXU6kgjbmawsBb743iwS2Q1xWtZx3rC37ZczLDfwrC/5qh4nhb93OSiD7eziCAW3tWhZCieRAmfdVnhuLvNnAtorM19jDuA3fTOZR7ZWYBbYDahKKHkxe03Y5QBdtBc+TO1pYlrUA5wo2gfH3VL/D7iyWLtxbjeG5aC2n5DJmZVPSZ0p5wOEuAZzG1tdByRQms8zE0iduOACxczoPsLsleiXN2XyB1I94rLWhaW6J6DwzUR1FJ6Or14Yydnpfh3DsJ/10D3Dz7tftHH+olR6MaYsKBfxrlvYwoVEHLvXGZmjqFIA6SetJ3YXi3eYnCIR/hYe9bB5MJUrHQgAgjyrdwXE+6s4y6om4+MdEB5uWW2k+Q+gqUZJ+oyanTSozdNr1Wdvm5NX+qRp9p8W3+CkG7cK5V6IGBd26KBz91e7IS3h/tJKkFs33nZiToObMToPMVWx/d4LCvcuEvfuiGc+3ceICgclE6DYV9wvA2urbfFkjuwAlpHIVABEswIzPvrsJIHObFyYrR2q+F36v5LsVMPw5jdEGHaTfVSO7BmVDRobiiBI1ga6RVrHcCY4hbqscrBUcfhKzDD12q3hcQLhCYUBLCmDdAAUxutpdmJ5vtqdzUfaPiLWTZTSGbMT/SpEj5027lMlZmLfsRxJh/XP/wBrzx06xz/AFqzeM492n7oI/7FFQcctkmRqIk/8++ovkmuBPu4b7RAdj/+hNXOLYsWQI35D5fGq3GpXI34THuNeMPYa6xvMJ1hOgPM1WnaTR1XCL00Kj4j+J8wOGk95c1uHZeS+Z6t9KsAa1Fh8JcL6AxrWoMOtsSxk9KtSOZOo5u7IbVonbbrWbxPHJZmPFcbkBqT6CqvGu0JH2dr2j02HrS6MZlJAJe625Gp9B0FPbchdpWRPi7Vy6S118nRV1Pv6VBiOES6KGbabk6x+EDqaktI8yx8XToa0rSRv6++myINaW3bhRy+J86SeNHU048Su6UlcWuAzFSiJlHgF0LibLHlcX6xXWsVdABXYg6Dr6Vxe20EHoa67fvJetJct/fClfWRPoRrTn3J0Y7pbT3wbiVy1cLgSp0IJ3A5+Wuxp54PxzOtzuluGFOZUy94PO3Mhm/KkN0JMbD9701cD4SRaEyGYzvBE6DUbf71UrRZbWqOpz2t7GtisYy98Ydm/lluqrDJdWHyeMCfEYknmBUeIxxFx1VGY2rC3SobW47BCAoy+FVzEkiTFaFvsyoG/iPtMCczHbVpzHpvXx+y6AyJnTUEyIEDXcVbuizLYjw98MXDN3emFeD7Qa4xAtE8i0DU8nE1RwXgVLroQzd8zRnPdFCYtwEII5EsV30Fa1vsygBBGhObWdW6mdz61YfsxbYZD7J13Op3lhMNr1pOUWNGhwq93iA/dYA164lgrWItvYurKMI855EHkRvNL3EXxeFtstjIXHiVXEq4G4XXRj9aQx/E3GF9VsTMGUbQ7fj0qCVySvFpop8Y4Zf4ZiArktbJzWrq6TG2v3bg5jn6GtjhXGV7k2nM3Gxlq+rbB1e4M3oQeVX+IYu/xKyuHKJcLw/gWMh5MGJ8Hv8AMUk4ywMPdfC3LgdrcAukwtzdgs7gaA+dZpxdPK4PUaLUw10VTq/1Fw+9joPbnEG5jLa791bttl1MkuGiBqZyqDVu/jMRji1u4QlpCA6W5BuOQGyMdfCAdQNz6Ur8C4rOKtPdbNcugWXYn70/ZOP6SNDGxp87HIqvjAYzpiGB6iVUgx0M1ZGW9YOXqNO9Ok5LKSt7vJp8LwllwAFMryZ3PlsWrK7QIHxlpbjBVS0XIJEtDQABz1191amJvZLodoWVhjOg31PQbVR7YdkbeNaxdzFbtsgK2pUqTJBA3PMEfSrY2aOVK9zG45eAxGddsiH5a/SixjhcGUn09fKvnaHDql7Iswqquu+nOeczWPbw7AyJid+nOkyaeCDjeBuNmCwQR+KNfSD9ar9mcawQ22AMGf1prs3EYS+jc4/KlTFk2bzlBudAejeu2tVSVpKSOrp6jrUJUPqjduXwilmhaRuO9o85K2z4di/5L1NUeI3sRiHIYEICQQTAkfiP5Cs2/ahgimW5t0HQDkK0JHJd07M8AljkSZPtcz7z+VbPDcMloci/M/pUFjBlRCr6k9ak/k35AfOh2ErdSyu560PfA03PlrUaYJzEsfpWjguHgcqQ2uxi4nB3LmraDp+tL/FsKFro+KsQtIvH9CacWJoTRXQ/4b2wbbEmYuRHTw8q54KZewfFTaxKoT4LhynpP3T8dKskroUJbWdES3LR1aJ9+v510DDOFZTyBBrnPEcTlO8dKbuCcWS7aDTrsQazyTLU7qw+G4OdfAOY686zuF8VQrlJGYaDzHKri3gIBNLkqtYtYgbRXpiYU1XxGKUEQRrp6UDELqoYRUhEuItLcVs20fuK532o7J2rpLNa8W2e3oT0mNzTxexaiVnlWFime4CqMVH32Eg5T9xD+IjduQ21OjSHdi92b4G2GuE4UMG2uXSQ0n/pqDoQCPE3UQNjWy/YK3dtdywVSTmziO8z83mPEx5ydaZeH4dECIAAuXQDYRtFXBdEZsw00pN3x0JQnKD3RdmcI47wPEYC4FuglJ+zurOUkba/cbyPzra7OdsDaxRv4jxBrXdXGUasQQUdxOpGokda6viLaXS1q6q3LbAyrAEfA1zTtV2Ht23JwdwKedm4ZX/Sx1HoZrPKlKPqh7HoqHilHVQ8rWLNrbkbeM4vavWiVdbgYagGZ8iNx6HpSyvHbuHtlUdgJMLy05gfd06UnvdVWh1a23VT85HKrIuMwBF5XA/Fv6GjzLLKJrwaG/dCSkviPaY174F1xDNrrE/8V9t8Xt2WyM6hjHhPSlD+1MVtNsqNgo5ch1ir2A4vZW6GxeDFyREwrDp7Lj86s82LMFbwjUwyo+zG61xTDtuV9zCqfaMYO5ZkXIdT4djpzBg6iqHaPE4FED28KgZoAQ2ra67nUAiKV1HeMxW3btlhChVGg8tBrSqOKww8O0VarLfFWS6lmxi2uKSyzHhnXxRz9w0rxg+EqGLbk9eXoKZOHcKQ21kjw6ELtPn51Lew4XYAfM1ZDCwY9W260t3Kx7GULEcq+GxV8JUq2VGppmYp4bBSddK0hYRB51Tu4wLtUJvzQB84m4iuf9oNZpzx93SkLjt3U1OIpCrXpHIMjQjUV5oq4qOhWcW2Mtq1s+NdHB5HrpyPKnfsVgrSWLBuZM63Ha7JjvELG2qETyZkPpNc/wD4aYxQbtthqwDA+Q0I+Ypqx1qyTMA+74fKq72ZYuDd4dbBugl8wBtSqlFCqz3QzseajIo3nxCrnCsae7slmzZxZOdmUhs9u61xVG4ykKDPMcqT+E4OwpIIBWZIgaDafdThheCWQQ4CsDB2BkfpS3rsTqUXF4eOhBi8eUS0RcLswUzvIKKxcQBszZY15elW7uJuG+qlraWTccWypGdkVGZRoSTmIWWI0LADpW5h+C2HBZQAT7Q0kHkD1FWrvZ62VJCiTvoNdPnS3IpsLK4pSypnbM9xlmQMoS2lxgZElsz5AY336VKmMyq3igKz52LKAkWVuQ8iWAc5dAN+ulbv92reWAq6coG3T0qjj+FWkKhUQnmCBoJ0jTT/AGqW6IJFa1xAk3GBhUGWWcSXFvvCAoG0wupHxgV4HE2724WZe6tw2phSe7QhZAJJLsBpJ1NXzh8PlXwagzqoMdYqa8LJUqEBPLQDXmaW6I9rMbFcaCXFL3GIa/ZtJkYKO7uywZiRMBdOXnFZuMsZxbDX2t95cCtqJgvcVkBiFdVQNMmddBoaodoMELlwJaCTqXJ1JbkJiqdzs3eA0tWW0jTQx6mKi5x6o0U6UsNSV/j++DKsWLX8t39h7nd3nFsW7hUsLiljdzkD2e77ph53KbOznZjC3Vm9ZUzG0qfipFZFnCtCLdR0NuQoOqQdWykaTO/OAOlbmD4uFAE+VQk1LgdSVWEsvPwf5o1V7B8Onw23X0u3PzJrC7VcFt4a8qW2ZkdCy5jJBE89+VbKcdUbkADnSZxrjXfXGu8iMlseWxNZ6isjreDz1FWrmTcV3NLF4VLqWlO3iI94DVaxPZ20LS3wzDLAImAQQI9Nayv5sC0hnaR6Sun0qwMcXw4XIXWQGCkg6bHz2FKNrq5s1MqjpSVB9ehrYW8iWxkiATMRpPWocTi5rP4HicNaLIVFtn0OY6+hk6V647hO79k6HateOh5ucZp+tMixPEAo1rNbijXNEk9enxrzhOH94fEav4eyoEdJn160YRG2GykuHc+0wHpUtq5Gkk+tTYu6AKx7uKjSjkiS8SxelJPGL2tNBXNp8aTOLXCWJiBMCpwRFmbRRX2rSBe4Tj2sXM6bxHuO9OVniAuKHBgEct59OVL3YzAC7fhgCFQtB2nQD11NOdrhMbQfdp/t8arm7M007bfVx/7gqrfhtC2ZeYGh6z1B2MGt/s/2h7rQy1o7r99D0C7/AK6VXs8EnfKB5D/mtXDcNVfa5dZH0IHyqrktdWG3bZ44zx9hjwfE7V0/Z3FJ6Aw3vU61rYfiVxOc+omkpsLh2ILi22uhMz6yNa0jftqAMwjlrcbz5g1FqxRyMw4rck6jXypPx+Ps37pcXbveKWQNb0KkGDIiMvyMCrTcUQey4BEHx97bH/cBpUNmwDcNzIbbuCHUnMPVW6HShJlkFTs9179LfmbWAwN1rRY3xmVSx+yBzAAnXxjU0qLxrEXCVUkLtIULPXWmzC4mLdwbeBh8qWOHcWRJt5fFrMj8+lNFZLw6xDa8q0mxHnVJMTMmvFy8Bvz/AHvTBcjDwtxBzQRzkaevlFc67TYiyLrDDszzMZTorcxJ9oc698VxxuFkVyLSQHOZpY/hAmCKzRmKnugttBILbsYE7nX6VnlPsd/ReG4Uqy5xYjFgxN+4Qu+TZj7uXqa2eCdlXxfja53FvZPBmPlCkjw+Z3r32c4VZyd7cOa5OhY7ecbe+nLBPABBO376GiPq9TDV6nyL0aKtbBicZ7IW7GGJW49x5UkuRl9yrtvzmq3YrjAtOVYgKRGpiDPKKZ+IYpO7ZX+8MonXU7VzzDW2TEFfZM7ZQSD79AZBqcubsy6VupSdJfH9Tonabs3bxdvOCA+4bw7AaAmBmX12pRuWXsL3d0sbQ8Ic6hTML4unryIrc4H2gFmFcwv9TWy0+hfSm0XEvoZOdTIykWmBHnlnT31NNo5rfRnLUvd379iNj5g1BiMeoLeprY7TdiXRM2DzZVzMbTE7DUKsyZ0Okx0iuTYnjRPIgyZB2qcVueAajGDzyNWL4hOxqgt/Wls8Xbp86ibib8tKtUTPuHHE8USzZbNGZhCqDqfPyFI2Ivl2JP8AtXm7dLGWJJ6mo6klYTdwr7XyvtMQ0fw+uxiHHM2yAOuo0roItRBMamIH51yHheLNq6lwbqQf1+VdWt3wQGXY6g7kgbt5VTU5Lo/ym/h8OBPOMo9WOgUedatnCCdDBzZRz2EtudhFYOHxw05QPD0BO7eZrTsY0cjoBkXyH3iPM9fSoMZefhrNBF5xm2ACjwjnJBgbfGo14Cs/4+IPP2kGmymAvM/Kj+0l5sANBvEKNgPM/nU6cSAljE+0foo9BULkrYuadngf2TsLl0sA+WWEEqNJEaiaXuEh7zA6AaA8gOX50zYXjiqniOgHxJ3+tc4xHFGw9511dc0qF1hTqAY58vdTXAoxbdkrm1xnFHD3jaYE5hKnYEEbj05ilm57VN69pVvIjfybX2UHxFCQg565GFJXE72R2IDBJJEjbyMbRRGS4LlpqrV1H9fbkv2sRFfOJ4ki2SCczHKoHU6cvfWdh72YTUrmWt9FD3Ph4R8zSqOyLvDqPm6hRZ9wuCDMtoewvtHqfvH1O1TdpMQAFQQIWAOgJA+i/OvdtAgMmNhvG28+81gcTu5r2kAaQOg8/XePOs9rR+LPR05+brG7+mmrfXqOHBoWygI9ZHnWsLgUf71hYdtgNIAqTFXiRCgxziSR6AAmr4xskeZqynXqycc3bZeTGE3gAs6b6aa9TUXa/hwzLeUEB/jmHX13qvd40FBFu23n4SDBg6yJ3FfG4g1xIuRqJQAzDDr5/rRNblglpZTo1E2ja4BwdcShIuFH0OiIR57jrV7Bdnmtad7bYZtQ9heem6n3e8Vh8A4h3bNlOkZh6H9DHwpkxHHUJJEGRt6HNr6qWX3ClGTayWa7TuNZuKw8ms2BGWFVFP8ATmQfWvyhxW2y3rqt7QuOD6hjNfoviXaxLNprjtCqD6mPZA8zA+NfnfjfEDiL928VCm47NA5TyrRRTycyZQoooq4rCiiigAooooA+00cD474Fs3CQJAzT90ahfLWlavoNJq5KEnF3OkLiSNS7AEFoMHTZdanGJ5F20idTz351z7CcUu2xCvp+E6j4GtG32j/HbBJ3IJU/KqnB9jbCqnxPa/ivzV39hz79NRqdep/IxQeKBR4GKydj4lgdQ35UpP2htkf4dwf+4D5fhqC3x5QynuzA01YHT4RUVTXYFWnf+r/l+g9XO0DMIzAKOYzLJ05T+da/Znh9onPeOaYyoJ1821+R99cvPaMjVUGbbMxLaeQ+77qvYPtUBvKHyiCfdt8Kj5F3dl0vEZQh5dNpX5aST/Y/RFniapaBkCZ0EaddOkzS32ixNu4ozKrFjlUnQ9TBGugk1zm123tADPcZtiYB+BNaHZriBxdxr7SLag27Sn0zOfUnKPdR5b6mGNRp3TyWbnASXPdNAgmDpp8CCfdVcWGW6VbUi2oO33rk8tKaMM4C67keXLQVgYs/bXDyCpv0BmqaiSO94VXlVqtTs2lzbPuV+K2n1ZiAJOUEzHUhQPmSaocFwAuM2bczlJ111INT38S127lQZnJ8I5KPxNy5mBV6zgzh74UmdjJ5z7Xumaqzz0OnXqRjB0k/W7vBo8P4ddJywByzSIPnrrWz/L9ye7aJBkn8XMR1GtebV/Jr50qfxX449sWGtMPGrKwnXQgqwg6RJrTGF3Y8rV1Mpxyku9lz8zd41jbBUhyAcrG23MMNIBG+23nSO/FDPtahto10OvnSkO0mIzZu81mdliYiYjeOdQHjF0iCV3J9kc9at8nN2Onq3Ck4xk8vthfc6Vh8aFIzSRJWB0cSKoXeMhULlQANNo18upn6Vn4S8zYfvCdCtqNAJcGDA8gppX7QuTdOp08/fVNKPraOp4i1LTQqZv7ckvHO0D39PZt8lmZjYk1jTRXytiSXB56U5Sd5MKKKKZEKKKKACiiigAooooAK+18ooAKKKKACiiigArc7MccbDvB/w2IzDodgw8xWHV/g3C3xN0W03OrE7Ko3Y+lDt1A6kVecwbTpr8ap8ZV2B1jRJ89wK17dlbdpVBJCKAWO5gRPvrJxryrH/JPr4ia5+olix6X/AE/Rcqrm+ODc7N4IIimBmaSx5kjlNHaK3DW29R+Y/OrXBWAtoTzBj4164+k2h/mGvyot6DK5uPiEn/c192c+7Q9t3FxraIIXwySdYEHQUncS4i9987mTEDoB0FTdosObeIuK2pBGvWQDPzrNrbBLamcrULbVlHs3+IV9r5RUykd+FJmwVryzfN3/AEpf7TKBfaNoX6CmXgZ/8Ek/v7R6V+0Jm9/pX6VjpP8A5pfX8T0mvS/22k+vp/xMuiiith5sKKKKACiiigAooooAKKKKACiiigAooooAKKKKACt7sfj+6vbElxlEeoOvlpWDVjB4jI0jpFFrgdFx/FyBGxn9/OqN/G+CP6l+S6/WlJuIE869nHHrzrJOhudztaLxH+Hgor5nSuHcXAtWwTsPrXri/GB3JjXUfrXMW4u8RNejxZiInarPK9NjA9Res6j73IuO4rvb7PETHyAH5Vn17utJJrxVyVlYz1Z75uT6sKKK+0yA24DFRh0X0/M/nS/xd5uT5Ci1ioUCq195JNUQp2m2dHUavzKEaXa32RFRRRV5zgooooAKKKKACiiigAooooAKKKKACiiigAooooAKKKKAPYr1RRQNEZooooADXyiigQUUUUAehXw0UUxnyiiikIKKKKACiiigD//Z"/>
          <p:cNvSpPr>
            <a:spLocks noChangeAspect="1" noChangeArrowheads="1"/>
          </p:cNvSpPr>
          <p:nvPr/>
        </p:nvSpPr>
        <p:spPr bwMode="auto">
          <a:xfrm>
            <a:off x="1679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8194" name="AutoShape 2" descr="data:image/jpeg;base64,/9j/4AAQSkZJRgABAQAAAQABAAD/2wCEAAkGBxQTEhQUEhQWFhUWGBcUFxgWFRQXFxgVFxQXFxUYFxQYHCggGBwlHBQUITEhJSkrLi4uFx8zODMsNygtLiwBCgoKBQYFDg8PDisZExkrKysrKysrKysrKysrKysrKysrKysrKysrKysrKysrKysrKysrKysrKysrKysrKysrK//AABEIAMIBAwMBIgACEQEDEQH/xAAbAAABBQEBAAAAAAAAAAAAAAAAAgMEBQYBB//EAD0QAAEDAgQDBgMFCAICAwAAAAEAAhEDIQQSMUEFUXEGEyJhgZEHobEyQlLB0RQjM2JygvDxsuFTkhUkRP/EABQBAQAAAAAAAAAAAAAAAAAAAAD/xAAUEQEAAAAAAAAAAAAAAAAAAAAA/9oADAMBAAIRAxEAPwDw1CEIBCEIBCEIBCEIBCEIBCEIBCEIBCEIBCEIBCEIBCEIBCEIBCEIBCEIBCEIBCEIBCEIBC61OZQgaQngwLuQIGEKR3YR3Y2CCOhXtHgDiATAnQSipwFw80FEhWH7CS/IG35KW7hQFjrugpEKxOB1tZMOpDkgioUnuxySSwIGEJ/IFzJ5IGUJbwkwg4hdhEIOISoUnAcOq1nZaVNzz/KCfcoIiFtcF8O62UvxD2UWjmRPS5ARiuF8LpCO/rV37ikBE/1EZfYlBikLYUOH8Mq+EVa1Fx/8vd5R5l0xZPY34fPicPXpVgfsgOEugSYgkaIMShWHE+D1sOYrUnM8yLHo7RQYQJQlQiECULsIQcQhCBTNU6mmap5B0BdQAnMPQzva0auICCTw/hr60xYDVx0VtheEinJdchWtVjWNFNlg35ncqNTr6goFV3Q1qewzXOAJ0UAmfyVhQdbWIQQco79xnTkk16cGdQUnA4d4rVJaYOp8tlNqYe2miCA1s/oq/GYPxOjZXOHpz5J2pREEn/Cgx5bCSrzinDvvMGmqpCCg4QklLhJQNVdkkJVRJQELrRNhcmwG5KAvQuGYGnwqi3EYhofi6rZoUiJ7sbVHD6DmgjcI7HUqNNuI4nU7phu2kJNR29wNE9xDtu4Uy3A0WYai2wfANR3KNgffqs/XdXx1Vz3u6lxJA8hzKdocDJLhVqWYBkgAjxTeD0QQ6zMTX/evFSrvL3E+wcbDoitiarRD6RaBuB9StOXkBs2tEeYslh8gzuDY8oQYhtQl2aM3lEqTQxL6biW95SmJ7tzm9LTdXHZ2iGh5gTOUdBrHqpeOwraouYHMfankEHMF2xrxlq5cVT3Dh4oOsganrJCerdmsLjWmpw5+SpqaFQweg/6VDxbh7aTQ+mSIMXN56qLga7swe1wZVFwdA7yPmgg4zCvpPLKjSxwsQRCZW+w/EKfEgMPi4p4kCKNbTM4aMcd5WIx2DfRqPp1BD2EtI8wgjlCEFAlCEIFM1T8Jhmqfag6rbs9Q/eB7hZunVVQC1WEpZKbWxeJPqgk1xMmVDyqQ6TpCS5iBsiBKn0nNyiDfeExVygXt1UZrwDzHkgtS4k5JJkZjO0KFUqfokftLu9L8stc0Ng7JtzpOw6IHJi4XapJF0pkBsiD5pIYTfmgep2guWVx9HK9wiATbotSCRr/pQuOEGkLCQbHeEGahcISykoGauybTlcaJCDV/DbhLa+Lz1f4OHaa1S0zl0EbmU32n4kcTiK+IdeTlYNg2IaANrR7q14Q84Xhki1TGPPUUmWJnzP0We4ZQdWccv2WnMes+EfIeyDQYeh3dNjBYwCeu67m+kekynnQ65sfoUw0boByexAdkJYJMWE+V0ktMibfon30iR4HAecZvlKCt4U3921wmQTMg3un36iNJlSqTiGga5fC60eIakJgySgbq4cPgO6/5/m6YxHDKT25Q0NvqNZ67qcKZuCY9LpllO0+w/VBnMrqbwHfbpuBDhuCPCforvt7T76nh8c0D963JVjTvG6T5kKFx7AFzXVQ7xNABEQC3y6K07LkYnDYjBm5ew1qXlVp3IB8wfkUGFXCukRY6iy4UCUIQgVT1UkaKNT1Cl8kHWC4Wxp07N5gBY2n9odQtnBgA2sJhAqnEm4lN1Wak77rlemIytFzy/Mp2u2wGse0oIVZuanFpUMEtjMDHyVkDlP8Amild21wiJCCuput1UR5e6QwdU7MBw/DKnYWgGsEaxdA1Ta5jGtOvJSWsiDISQATE/mnabZ8JAI+iBsySZkjkovE6M0zA99QpjC5hiJb+Lkn8gLX7nKY6oMKVwpbhBghclBGr7LlKmXODRqSAOpMJVbUK77B4QVeIYdp0zgn0KC67dEUn0sO2ww9BjXf1ubnf9WhROzzg3DxeS5xMAydhHsk9rsSa2IrubcOqEE/zFzj7BsD0XOC4uKLWgEkEiB1tJ2CCxDdBBHrPulxGux+SaNd7Zc5ojyJJjpCfqXaDz5oLnjrKDKLHucGF8BhubxJmNBpdUtKvkPiF+qVxZpxGGZSFnU3Zmk6XEEH5eyqcFnpubRriAbMfMidmk8vogmYKvFPI8HMC686y4mZ9VO4VTD6ga54DiJa3d0XPTQ+yrK9UMY5zrkOyBu5fy6Ddd4Hg6ra37TVsQCWjckggW+60T8kFpj6s1HRp9lQqgDbk+wlOsaRMiTqLxM+aYZUBfeWnkf1QRMWKj2PDW+EtIAkTHOFW9mccaFalWFu6e0n+mYcD6ErSt3OsT6rG0nfxJF3SY5EGYPoUFl284aKGNqtb9h57xkaZXjMI91nStz2xpd7gcHiBcsH7O87nJGUn+0t9lhygQhCECqeoUoaqNS1CkAIJvDKeaoIidROkrVsBAJfDj5LP8Ao+KeSvzB016oOVKmVt4zHQJVU6eQv1TrHMJLRdwG6j4gkSCEDdWIv6pGGrwY2TGKzGADbdLo0oEII1HxCqZg/9qYyvNJp30PootWmWyQJzGPVP/s8NDZuEDmHcJsLqTSMGb+aqqZcx/VWLXwRsglVHNuJvrHJRsXiS1sNEE7hP1qwaC58SbCBcpLqUATqRdBleIUyHS7U3lRIWh4vg5o5hsfVZ9BGriCPVbH4W4eK1bEHTD0nP/ughvzhY/E7Lc8FBw3CKtQWdiarabf6W+I/8UGVxtYgkeckeZ8M+2ZXfBXAtDcpBu6Ysb/O0KhpNz1Gt5uH/AKj/AF81rxyG2nRAiq0GZJAbrGhT5ggEaEW6JvuQ+xcRuWiLhOv8rQICBLhlgi/MeSRxQNfQqTs0uB5EaEfT1TWKraNGu6RXol1CowfacBHnBmPWEDeBIqVaDnb03Vo/nkNP/GVY4irtzVdTZ48KBY0gWu/pIv8AOR6pdZ0Eu56eXJBZOPhaDFvpyTNeiHGXAWEgpxhDmTN0l1IuLTnIDQZEDKfMkoI9fEBjS52wtP68ljXVTmDjrJdp5ybe61r25wHOjLMtA0PInmqnjuG8DagGjoPQoNP2fonEcOxtF14ArU+Y7vwvj0LV5stz8NuJhmLpsfJZVD6BH81QANMf2j3WZ7T4DuMVWpfheY6SgqUIQgVT1CklRqeoUlBouCVcrINp0U7MPu6+6bpNAY1pAiBqksw2T7LrIH6WJawHMbk6rrn5hIOvNNVMK13nupFUDK0DbYaoHOFcOL3D8TjptCl8a4X3ThaRzHNL4HjW0nBxbI6pzjfEu+gNBACCqoxHzuEhzf8AcLtWrlLQfvWS3cidEDDsIHA/iGiMO7Sb7eql0TFx/tN0rGQJ8vNA7WqAAtN3W02SRJ3TNU3J3Nkq4EA+qBjiJimRfosqQtc7z8RWd4tSy1XADkUFXiBcLd9t393hOH0Wnwig+rEffJDAZ6EhYSubhbXtwc2GwD+eGLT/AG1h+qCi4G0d6fJoA/NXVUcj+ah8DptNMkt+9r6bFPfspDpY+3I/MFA5h6wa8l1jALTO33gprjN+d1Br4NtQQ+YmRBgg9VNpsDWgToP8KDuD4e6o6Rvczsl1KBaS02IU7g2NaycwN90cQripUkaRCCC7DiS4DxOgH05ckzVpzIKkUarXZgDOVxaeoA/VJLEEeg0tJansQ0FhDzDYM+Y5FDbm6ZqvzEE2AmB+Z/RA3SqSAIiw9FE4rSJpObtd3rsPdTJcB4Ggk87ADmT+S43DZv4rs3k0ZQPzKCi7O4nJiKDrWqUnX8qjQfkVcfF2kBxCoR94A+4VAW93iC3ZjnEdAMw+gWu+MuF/f0a4uKtJhnacoQecoQhAqnqpINx6fVRqeqkFBsDo3mQECgU1gHl9Nh5CD6KZTceSBg08sbBJf/qE9UbJkpp1iToAJQWXC6dNxy1HCnvmN49FPr4Wg1manWzTtoeqx1F73nK27naDmtxg+wNfuu9qGLTlF7IMPxSpNUnUCArttQFoIG191O4v2Z7tocIuLwqR9NzG2KCTn+aQ199VWOx0HQqbRrB7ZEWQPtdfdBcXdFwGQnqQAF7IF0qSzXaGrmrG0QAFom1ZOvTlKzvaJw74xsAD1QU9YSQPRbrt/h8uF4fGncPHqHsd9CVhKh8Tev5r0rtRT7/heEqtkime7d0qNyf8g33QZ3gVSaJH4XEe9/zU5tHkqbs1Vs9m9neoEH6K+pkoG8hGqVVOwXagMprHEtpPeDcZWt55nEAIJlFrTqcpHqk4/EspMccw0IGxLjYWVFgcNXfU7hrwJ8T3CSWgm8uO60dTgVMZcwDo+8659ygzXZevFV7SbOBIk6uB+sFaNzoVZiOC05sIvMtJF/RNVazqRy3dItmJPrKCe50FKcJ6KvweNzv7t7C0kSCTMkeis2HwoGXvJsE41sXOy4wbrrfEb+n5lBj8XUJr1CRBOe3Lwmy9B+LTIwmAmZFJovbVjTosLhqRxGLytH8R4YB/U4MHylbD424ycRTojSmwCPT9Ag8zQhCBTNVICjs1TyC54BiodkJsbjqrrvDsslg3EPaRrK04cT5n5IHcxJ1SMafA70BXKdk69gcIO6C3+GeDYcUx9X7IsJ0K9b4/2poYWk5rYqP5DYFePYPEZB4TGWybxGJJl0ifNBO4l2hc95GQBrtJVfUyusoGNeA+kR+IhSWVgZjYwQgpcXRLHxqDon+FMuQeUqXxOnnE7jRR+Fus4/2hBPH2Qh9WyBaE1rNt0DoqAAkjQSJ8lkcRWLnFx1NytNjH5abi4iIgTqSsmgarbL0j4c4xuIoVsFUMB7TkPJ2x9DBXm9bZWfZjGd1iGE/ZNnXix1vsg7DqFd4dZzHw4esP+d1pXE7Gx5XT/wAWOFBtaniWDwYhsPOwqAC/UiD6FVuAxGem0ixAyuHIgIJI11TPHrUB51Ggj+wwE60clJow4Qb3Dh1AI/NArsxRFGnLvtOu7yGwUzG44us0W/NQM+y4X3CBGBquLZcQSCWmPJR+OYfvKeZtns8QjWNwmaFV7TUhpIFRx8jME/JT6j4jkR/nyQUPCcQ+pXo6E5gAAALGx+S1eKAGYcifqqLgmEyYrN92m01R1ILWj3KsqjigSXnTTmk8QeW0apGzDH0SqVydRJVTx/H+E0mbXqH5hv6oLv4QcKFTGOrOszCtDyf5yCGD5uPosx204j3+Lqv2LjHSYH0XofYml+ycFr4giH4jMQZ+60ljR9SvIqz5JPNA0hCEHW6p9MN1ToQKBWj4bi87bkZhb/tZpScFiMjgdt0GoAjqlt0ndNky0ObcHdKpSgkOuQdAuR19UkP1BXabgZCBus37I5GUqm4gnzRVZGUppx56oDvLmTpddwNMBvUl3uudyY669E/lgbIAgRzSBTI0QwmbKHxvHZG5GnxnWNggquM4kueRNm6KvlBK4EDddcY6IPJFZICD2Ph9L/5HhD6RvUYMzOedl2+4keq834NicpE6O8Dp2cPsn8lpvhXx9tF5pVDDX6ToCo/xA7MHC1TXpAuw1Uyd8jnXyk8jNj6IFPdC7QqwqzhfEBUAY4+MC0/eA36qzpDdBIqATI3+qS4LmGpucDlCHgjWQfNBHeQJ83O01/yySZcWgC3M/olRN/N31KXRZMzrpPl5fNAvDGz3/jytH9DJg+ri4+gSg8JDjNtOXTZc7vc2QcxuKFJhfBMWA8zpPJZjLUrPFNgL6tZwsBq5xgAfJL4zxHOcrf4bTb+Y7uP5L0vsDwGlw2k3iGMdFUsJp0yIyh2lzfMRy0lBcfEWkzBcIo4XUhrGWtcDxGOsrwUrUdue1j8dWLiYYD4W8gstKDiEIQdanAU21OIOldKSuhBM4fjjTPNu4WjoYhrhLdDzWRUrC45zLA2QbXgr6YfNW45LU4jhWFqUiWANeBm8J18iF5pQ4kHa6+ysaXE4FnfNAvFEh4E6SklUdfiJNbNtorKjjRrKCyPKUGm4a6Krr8dyCGAF3M7KtqcXqO+0ZQXOOxmRpIiVmH1CSSTJN0utXLtSmSg6uSglcQIqJCW9IQLp1CDIst12T7Zf/nxYz0n+G+wOxG4WCXQUGr7WdmX4OoKjJdh3GadQXyzo13mOe6VhOIh4AJAduOf9J3T/AGY7YZGGhiWirRcMpBvYp7G9jm1B3nD6jarDfuXEB48mk6oHcNiiw6WUnGY1rmzyv6arMOGJoEtqUqgi0PY4gdHJqtxAvBa7wg6gNdceZQW+Dq5mAtMj/sypDXcln6GIZT+w+PIzHsU6/i7j9kj+1pcfZBcOcAJcY6qq4hxIFpa3TRzjpHJvMlIw3D8RXcAyjVeebgWt9zYK/Z2Wp4ZvfY97XFt20GGxO2d248h7oH+wPZ6mP/v42GUGXotcPtuGjsu4G3M+QVP297WuxtXwmKbZDRtHNVvaPtJVxTrmGCzWNs1oGgAVHKAXEIQCEIQdalgptCB2USmkIHZRKaQgezLveeaYQgeBSu8UdCB4uRmTKEDsolNIQOyiU0hAp5SUIQdDdfK/zj81xCEApWEx9SmQWOII5EhRUINhR+I2Ma3L3k+ZDSfdJw3xExjX5i8EbgtaQfksihB6ZR+KAP8AFw9I9BCTiviYPuUKY63+gXmqEGu4h2+xNSYIYD+FoHzWbxfEKlQy9xPUkqKhB2LTtp7R+oXEIQCEIQCEIQCEIQCEIQCEIQCEIQCEIQCEIQCEIQCEIQCEIQCEIQCEIQCEIQCEIQCEIQCEIQCEIQCEIQf/2Q=="/>
          <p:cNvSpPr>
            <a:spLocks noChangeAspect="1" noChangeArrowheads="1"/>
          </p:cNvSpPr>
          <p:nvPr/>
        </p:nvSpPr>
        <p:spPr bwMode="auto">
          <a:xfrm>
            <a:off x="1679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8198" name="Picture 6" descr="http://www.ucl.ac.uk/ion/departments/repair/themes/stroke/images/Acute_Lacunar_Infarction2.JPG"/>
          <p:cNvPicPr>
            <a:picLocks noChangeAspect="1" noChangeArrowheads="1"/>
          </p:cNvPicPr>
          <p:nvPr/>
        </p:nvPicPr>
        <p:blipFill>
          <a:blip r:embed="rId3" cstate="print"/>
          <a:srcRect/>
          <a:stretch>
            <a:fillRect/>
          </a:stretch>
        </p:blipFill>
        <p:spPr bwMode="auto">
          <a:xfrm>
            <a:off x="7086601" y="1752601"/>
            <a:ext cx="2607627" cy="3276601"/>
          </a:xfrm>
          <a:prstGeom prst="rect">
            <a:avLst/>
          </a:prstGeom>
          <a:noFill/>
        </p:spPr>
      </p:pic>
      <p:sp>
        <p:nvSpPr>
          <p:cNvPr id="10" name="9 - TextBox"/>
          <p:cNvSpPr txBox="1"/>
          <p:nvPr/>
        </p:nvSpPr>
        <p:spPr>
          <a:xfrm>
            <a:off x="7162800" y="5257800"/>
            <a:ext cx="2667000" cy="923330"/>
          </a:xfrm>
          <a:prstGeom prst="rect">
            <a:avLst/>
          </a:prstGeom>
          <a:noFill/>
        </p:spPr>
        <p:txBody>
          <a:bodyPr wrap="square" rtlCol="0">
            <a:spAutoFit/>
          </a:bodyPr>
          <a:lstStyle/>
          <a:p>
            <a:r>
              <a:rPr lang="el-GR" dirty="0">
                <a:solidFill>
                  <a:schemeClr val="tx2">
                    <a:lumMod val="50000"/>
                  </a:schemeClr>
                </a:solidFill>
              </a:rPr>
              <a:t>Μαγνητική τομογραφία εγκεφάλου-ακολουθίες διάχυσης</a:t>
            </a:r>
            <a:endParaRPr lang="en-US" dirty="0">
              <a:solidFill>
                <a:schemeClr val="tx2">
                  <a:lumMod val="50000"/>
                </a:schemeClr>
              </a:solidFill>
            </a:endParaRPr>
          </a:p>
        </p:txBody>
      </p:sp>
      <p:sp>
        <p:nvSpPr>
          <p:cNvPr id="11" name="10 - TextBox"/>
          <p:cNvSpPr txBox="1"/>
          <p:nvPr/>
        </p:nvSpPr>
        <p:spPr>
          <a:xfrm>
            <a:off x="304800" y="2069724"/>
            <a:ext cx="6312309" cy="3363037"/>
          </a:xfrm>
          <a:prstGeom prst="rect">
            <a:avLst/>
          </a:prstGeom>
          <a:noFill/>
        </p:spPr>
        <p:txBody>
          <a:bodyPr wrap="square" rtlCol="0">
            <a:spAutoFit/>
          </a:bodyPr>
          <a:lstStyle/>
          <a:p>
            <a:pPr>
              <a:lnSpc>
                <a:spcPct val="150000"/>
              </a:lnSpc>
            </a:pPr>
            <a:r>
              <a:rPr lang="el-GR" sz="2400" dirty="0">
                <a:solidFill>
                  <a:schemeClr val="tx2">
                    <a:lumMod val="50000"/>
                  </a:schemeClr>
                </a:solidFill>
              </a:rPr>
              <a:t>Εκφύλιση (</a:t>
            </a:r>
            <a:r>
              <a:rPr lang="el-GR" sz="2400" dirty="0" err="1">
                <a:solidFill>
                  <a:schemeClr val="tx2">
                    <a:lumMod val="50000"/>
                  </a:schemeClr>
                </a:solidFill>
              </a:rPr>
              <a:t>λιποϋαλίνωση</a:t>
            </a:r>
            <a:r>
              <a:rPr lang="en-US" sz="2400" dirty="0">
                <a:solidFill>
                  <a:schemeClr val="tx2">
                    <a:lumMod val="50000"/>
                  </a:schemeClr>
                </a:solidFill>
              </a:rPr>
              <a:t> </a:t>
            </a:r>
            <a:r>
              <a:rPr lang="el-GR" sz="2400" dirty="0">
                <a:solidFill>
                  <a:schemeClr val="tx2">
                    <a:lumMod val="50000"/>
                  </a:schemeClr>
                </a:solidFill>
              </a:rPr>
              <a:t>και </a:t>
            </a:r>
            <a:r>
              <a:rPr lang="el-GR" sz="2400" dirty="0" err="1">
                <a:solidFill>
                  <a:schemeClr val="tx2">
                    <a:lumMod val="50000"/>
                  </a:schemeClr>
                </a:solidFill>
              </a:rPr>
              <a:t>αθηρωσκλήρυνση</a:t>
            </a:r>
            <a:r>
              <a:rPr lang="el-GR" sz="2400" dirty="0">
                <a:solidFill>
                  <a:schemeClr val="tx2">
                    <a:lumMod val="50000"/>
                  </a:schemeClr>
                </a:solidFill>
              </a:rPr>
              <a:t>)/στένωση/απόφραξη μικρών αγγείων λόγω μακροχρόνιας επίδρασης παραγόντων καρδιαγγειακού κινδύνου όπως η </a:t>
            </a:r>
            <a:r>
              <a:rPr lang="el-GR" sz="2400" b="1" dirty="0">
                <a:solidFill>
                  <a:schemeClr val="tx2">
                    <a:lumMod val="50000"/>
                  </a:schemeClr>
                </a:solidFill>
              </a:rPr>
              <a:t>αρτηριακή υπέρταση</a:t>
            </a:r>
            <a:r>
              <a:rPr lang="el-GR" sz="2400" dirty="0">
                <a:solidFill>
                  <a:schemeClr val="tx2">
                    <a:lumMod val="50000"/>
                  </a:schemeClr>
                </a:solidFill>
              </a:rPr>
              <a:t>, ο σακχαρώδης διαβήτης, το κάπνισμα</a:t>
            </a:r>
            <a:r>
              <a:rPr lang="el-GR" dirty="0">
                <a:solidFill>
                  <a:schemeClr val="tx2">
                    <a:lumMod val="50000"/>
                  </a:schemeClr>
                </a:solidFill>
              </a:rPr>
              <a:t>.</a:t>
            </a:r>
            <a:endParaRPr lang="en-US" dirty="0">
              <a:solidFill>
                <a:schemeClr val="tx2">
                  <a:lumMod val="50000"/>
                </a:schemeClr>
              </a:solidFill>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1981200" y="0"/>
            <a:ext cx="8229600" cy="639762"/>
          </a:xfrm>
        </p:spPr>
        <p:txBody>
          <a:bodyPr>
            <a:normAutofit/>
          </a:bodyPr>
          <a:lstStyle/>
          <a:p>
            <a:r>
              <a:rPr lang="el-GR" sz="3200" b="1" dirty="0">
                <a:solidFill>
                  <a:srgbClr val="C00000"/>
                </a:solidFill>
              </a:rPr>
              <a:t>Κολπική μαρμαρυγή</a:t>
            </a:r>
            <a:endParaRPr lang="en-US" sz="3200" b="1" dirty="0">
              <a:solidFill>
                <a:srgbClr val="C00000"/>
              </a:solidFill>
            </a:endParaRPr>
          </a:p>
        </p:txBody>
      </p:sp>
      <p:sp>
        <p:nvSpPr>
          <p:cNvPr id="3" name="2 - Θέση περιεχομένου"/>
          <p:cNvSpPr>
            <a:spLocks noGrp="1"/>
          </p:cNvSpPr>
          <p:nvPr>
            <p:ph idx="1"/>
          </p:nvPr>
        </p:nvSpPr>
        <p:spPr>
          <a:xfrm>
            <a:off x="1341120" y="577334"/>
            <a:ext cx="8229600" cy="6019800"/>
          </a:xfrm>
        </p:spPr>
        <p:txBody>
          <a:bodyPr>
            <a:normAutofit fontScale="55000" lnSpcReduction="20000"/>
          </a:bodyPr>
          <a:lstStyle/>
          <a:p>
            <a:pPr>
              <a:lnSpc>
                <a:spcPct val="170000"/>
              </a:lnSpc>
            </a:pPr>
            <a:r>
              <a:rPr lang="el-GR" sz="4200" dirty="0">
                <a:solidFill>
                  <a:schemeClr val="tx2">
                    <a:lumMod val="50000"/>
                  </a:schemeClr>
                </a:solidFill>
              </a:rPr>
              <a:t>Στην ηλικία των 80 ετών ο κίνδυνος κολπικής μαρμαρυγής είναι 26% για τους άντρες και 23% για τις γυναίκες.</a:t>
            </a:r>
          </a:p>
          <a:p>
            <a:pPr>
              <a:lnSpc>
                <a:spcPct val="170000"/>
              </a:lnSpc>
            </a:pPr>
            <a:r>
              <a:rPr lang="el-GR" sz="4200" dirty="0">
                <a:solidFill>
                  <a:schemeClr val="tx2">
                    <a:lumMod val="50000"/>
                  </a:schemeClr>
                </a:solidFill>
              </a:rPr>
              <a:t>Η κολπική μαρμαρυγή αυξάνει 4 με 5 φορές τον κίνδυνο για ισχαιμικό ΑΕΕ και ευθύνεται τουλάχιστον για το &gt;20% των ισχαιμικών ΑΕΕ.</a:t>
            </a:r>
          </a:p>
          <a:p>
            <a:pPr>
              <a:lnSpc>
                <a:spcPct val="170000"/>
              </a:lnSpc>
            </a:pPr>
            <a:r>
              <a:rPr lang="el-GR" sz="4200" dirty="0">
                <a:solidFill>
                  <a:schemeClr val="tx2">
                    <a:lumMod val="50000"/>
                  </a:schemeClr>
                </a:solidFill>
              </a:rPr>
              <a:t>Η </a:t>
            </a:r>
            <a:r>
              <a:rPr lang="el-GR" sz="4200" dirty="0" err="1">
                <a:solidFill>
                  <a:schemeClr val="tx2">
                    <a:lumMod val="50000"/>
                  </a:schemeClr>
                </a:solidFill>
              </a:rPr>
              <a:t>παροξυσμική</a:t>
            </a:r>
            <a:r>
              <a:rPr lang="el-GR" sz="4200" dirty="0">
                <a:solidFill>
                  <a:schemeClr val="tx2">
                    <a:lumMod val="50000"/>
                  </a:schemeClr>
                </a:solidFill>
              </a:rPr>
              <a:t> κολπική μαρμαρυγή είναι σχεδόν το ίδιο επικίνδυνη με την μόνιμη.</a:t>
            </a:r>
          </a:p>
          <a:p>
            <a:pPr>
              <a:lnSpc>
                <a:spcPct val="170000"/>
              </a:lnSpc>
            </a:pPr>
            <a:r>
              <a:rPr lang="el-GR" sz="4200" dirty="0">
                <a:solidFill>
                  <a:schemeClr val="tx2">
                    <a:lumMod val="50000"/>
                  </a:schemeClr>
                </a:solidFill>
              </a:rPr>
              <a:t>Η χρήση </a:t>
            </a:r>
            <a:r>
              <a:rPr lang="el-GR" sz="4200" dirty="0" err="1">
                <a:solidFill>
                  <a:schemeClr val="tx2">
                    <a:lumMod val="50000"/>
                  </a:schemeClr>
                </a:solidFill>
              </a:rPr>
              <a:t>αντιαιμοπεταλιακών</a:t>
            </a:r>
            <a:r>
              <a:rPr lang="el-GR" sz="4200" dirty="0">
                <a:solidFill>
                  <a:schemeClr val="tx2">
                    <a:lumMod val="50000"/>
                  </a:schemeClr>
                </a:solidFill>
              </a:rPr>
              <a:t> δεν προσφέρει ουσιαστική προστασία και αυξάνει περίπου στον ίδιο βαθμό τον κίνδυνο αιμορραγιών</a:t>
            </a:r>
            <a:r>
              <a:rPr lang="en-US" sz="4200" dirty="0">
                <a:solidFill>
                  <a:schemeClr val="tx2">
                    <a:lumMod val="50000"/>
                  </a:schemeClr>
                </a:solidFill>
              </a:rPr>
              <a:t> </a:t>
            </a:r>
            <a:r>
              <a:rPr lang="el-GR" sz="4200" dirty="0">
                <a:solidFill>
                  <a:schemeClr val="tx2">
                    <a:lumMod val="50000"/>
                  </a:schemeClr>
                </a:solidFill>
              </a:rPr>
              <a:t>με τα αντιπηκτικά. </a:t>
            </a:r>
            <a:r>
              <a:rPr lang="en-US" sz="4200" dirty="0">
                <a:solidFill>
                  <a:schemeClr val="tx2">
                    <a:lumMod val="50000"/>
                  </a:schemeClr>
                </a:solidFill>
              </a:rPr>
              <a:t> </a:t>
            </a:r>
            <a:endParaRPr lang="el-GR" sz="4200" dirty="0">
              <a:solidFill>
                <a:schemeClr val="tx2">
                  <a:lumMod val="50000"/>
                </a:schemeClr>
              </a:solidFill>
            </a:endParaRPr>
          </a:p>
          <a:p>
            <a:endParaRPr lang="en-US" dirty="0">
              <a:solidFill>
                <a:schemeClr val="tx2">
                  <a:lumMod val="50000"/>
                </a:schemeClr>
              </a:solidFill>
            </a:endParaRPr>
          </a:p>
        </p:txBody>
      </p:sp>
      <p:sp>
        <p:nvSpPr>
          <p:cNvPr id="4" name="3 - TextBox"/>
          <p:cNvSpPr txBox="1"/>
          <p:nvPr/>
        </p:nvSpPr>
        <p:spPr>
          <a:xfrm>
            <a:off x="4191000" y="6412468"/>
            <a:ext cx="6883400" cy="369332"/>
          </a:xfrm>
          <a:prstGeom prst="rect">
            <a:avLst/>
          </a:prstGeom>
          <a:noFill/>
        </p:spPr>
        <p:txBody>
          <a:bodyPr wrap="square" rtlCol="0">
            <a:spAutoFit/>
          </a:bodyPr>
          <a:lstStyle/>
          <a:p>
            <a:pPr algn="r"/>
            <a:r>
              <a:rPr lang="en-US" b="1" i="1" dirty="0">
                <a:solidFill>
                  <a:srgbClr val="7030A0"/>
                </a:solidFill>
              </a:rPr>
              <a:t>Writing Group Members et al, Circulation, 2010, 121: e46-e215</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blinds(horizontal)">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blinds(horizontal)">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blinds(horizontal)">
                                      <p:cBhvr>
                                        <p:cTn id="17"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2A9B455F-7062-1654-E831-6011305D6929}"/>
              </a:ext>
            </a:extLst>
          </p:cNvPr>
          <p:cNvSpPr>
            <a:spLocks noGrp="1"/>
          </p:cNvSpPr>
          <p:nvPr>
            <p:ph type="title"/>
          </p:nvPr>
        </p:nvSpPr>
        <p:spPr/>
        <p:txBody>
          <a:bodyPr/>
          <a:lstStyle/>
          <a:p>
            <a:endParaRPr lang="el-GR"/>
          </a:p>
        </p:txBody>
      </p:sp>
      <p:pic>
        <p:nvPicPr>
          <p:cNvPr id="4" name="Εικόνα 3">
            <a:extLst>
              <a:ext uri="{FF2B5EF4-FFF2-40B4-BE49-F238E27FC236}">
                <a16:creationId xmlns:a16="http://schemas.microsoft.com/office/drawing/2014/main" id="{04C12375-66E9-3518-83A6-7C58198D2B30}"/>
              </a:ext>
            </a:extLst>
          </p:cNvPr>
          <p:cNvPicPr>
            <a:picLocks noChangeAspect="1"/>
          </p:cNvPicPr>
          <p:nvPr/>
        </p:nvPicPr>
        <p:blipFill>
          <a:blip r:embed="rId2" cstate="print"/>
          <a:srcRect l="11333" t="14989" r="10333" b="12297"/>
          <a:stretch>
            <a:fillRect/>
          </a:stretch>
        </p:blipFill>
        <p:spPr>
          <a:xfrm>
            <a:off x="112447" y="365125"/>
            <a:ext cx="12079553" cy="6350635"/>
          </a:xfrm>
          <a:prstGeom prst="rect">
            <a:avLst/>
          </a:prstGeom>
        </p:spPr>
      </p:pic>
      <p:sp>
        <p:nvSpPr>
          <p:cNvPr id="5" name="4 - TextBox"/>
          <p:cNvSpPr txBox="1"/>
          <p:nvPr/>
        </p:nvSpPr>
        <p:spPr>
          <a:xfrm>
            <a:off x="10860656" y="103517"/>
            <a:ext cx="552091" cy="923330"/>
          </a:xfrm>
          <a:prstGeom prst="rect">
            <a:avLst/>
          </a:prstGeom>
          <a:noFill/>
        </p:spPr>
        <p:txBody>
          <a:bodyPr wrap="square" rtlCol="0">
            <a:spAutoFit/>
          </a:bodyPr>
          <a:lstStyle/>
          <a:p>
            <a:r>
              <a:rPr lang="el-GR" sz="5400" b="1" dirty="0">
                <a:solidFill>
                  <a:srgbClr val="00B050"/>
                </a:solidFill>
                <a:latin typeface="Times New Roman"/>
                <a:cs typeface="Times New Roman"/>
              </a:rPr>
              <a:t>*</a:t>
            </a:r>
            <a:endParaRPr lang="el-GR" sz="5400" b="1" dirty="0">
              <a:solidFill>
                <a:srgbClr val="00B050"/>
              </a:solidFill>
            </a:endParaRPr>
          </a:p>
        </p:txBody>
      </p:sp>
    </p:spTree>
    <p:extLst>
      <p:ext uri="{BB962C8B-B14F-4D97-AF65-F5344CB8AC3E}">
        <p14:creationId xmlns:p14="http://schemas.microsoft.com/office/powerpoint/2010/main" val="243870779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19F52AE6-EBC8-5288-89AA-9667450FCF23}"/>
              </a:ext>
            </a:extLst>
          </p:cNvPr>
          <p:cNvSpPr>
            <a:spLocks noGrp="1"/>
          </p:cNvSpPr>
          <p:nvPr>
            <p:ph type="title"/>
          </p:nvPr>
        </p:nvSpPr>
        <p:spPr>
          <a:xfrm>
            <a:off x="1371600" y="0"/>
            <a:ext cx="10515600" cy="1325563"/>
          </a:xfrm>
        </p:spPr>
        <p:txBody>
          <a:bodyPr>
            <a:normAutofit/>
          </a:bodyPr>
          <a:lstStyle/>
          <a:p>
            <a:r>
              <a:rPr lang="el-GR" sz="3600" b="1" dirty="0">
                <a:solidFill>
                  <a:srgbClr val="C00000"/>
                </a:solidFill>
                <a:effectLst>
                  <a:outerShdw blurRad="38100" dist="38100" dir="2700000" algn="tl">
                    <a:srgbClr val="000000">
                      <a:alpha val="43137"/>
                    </a:srgbClr>
                  </a:outerShdw>
                </a:effectLst>
              </a:rPr>
              <a:t>Διαχωρισμός αγγείων τραχήλου</a:t>
            </a:r>
          </a:p>
        </p:txBody>
      </p:sp>
      <p:sp>
        <p:nvSpPr>
          <p:cNvPr id="4" name="TextBox 3">
            <a:extLst>
              <a:ext uri="{FF2B5EF4-FFF2-40B4-BE49-F238E27FC236}">
                <a16:creationId xmlns:a16="http://schemas.microsoft.com/office/drawing/2014/main" id="{E0B310F4-9627-F76F-AA14-121041C1DC0A}"/>
              </a:ext>
            </a:extLst>
          </p:cNvPr>
          <p:cNvSpPr txBox="1"/>
          <p:nvPr/>
        </p:nvSpPr>
        <p:spPr>
          <a:xfrm>
            <a:off x="311950" y="1029480"/>
            <a:ext cx="5351871" cy="3831818"/>
          </a:xfrm>
          <a:prstGeom prst="rect">
            <a:avLst/>
          </a:prstGeom>
          <a:noFill/>
        </p:spPr>
        <p:txBody>
          <a:bodyPr wrap="square">
            <a:spAutoFit/>
          </a:bodyPr>
          <a:lstStyle/>
          <a:p>
            <a:pPr>
              <a:lnSpc>
                <a:spcPct val="150000"/>
              </a:lnSpc>
            </a:pPr>
            <a:r>
              <a:rPr lang="el-GR" dirty="0">
                <a:solidFill>
                  <a:srgbClr val="002060"/>
                </a:solidFill>
              </a:rPr>
              <a:t>Ο διαχωρισμός των τραχηλικών αρτηριών σχετίζεται με περίπου το 2% όλων των ισχαιμικών εγκεφαλικών επεισοδίων, </a:t>
            </a:r>
            <a:r>
              <a:rPr lang="el-GR" b="1" dirty="0">
                <a:solidFill>
                  <a:srgbClr val="002060"/>
                </a:solidFill>
              </a:rPr>
              <a:t>αλλά έως και το 25% των περιπτώσεων σε ασθενείς κάτω των 50 ετών</a:t>
            </a:r>
            <a:r>
              <a:rPr lang="el-GR" dirty="0">
                <a:solidFill>
                  <a:srgbClr val="002060"/>
                </a:solidFill>
              </a:rPr>
              <a:t>. Ο διαχωρισμός των τραχηλικών αρτηριών  προκύπτει από ρήξη του τοιχώματος του αγγείου και μπορεί να οδηγήσει σε </a:t>
            </a:r>
            <a:r>
              <a:rPr lang="el-GR" dirty="0" err="1">
                <a:solidFill>
                  <a:srgbClr val="002060"/>
                </a:solidFill>
              </a:rPr>
              <a:t>ενδοαυλικό</a:t>
            </a:r>
            <a:r>
              <a:rPr lang="el-GR" dirty="0">
                <a:solidFill>
                  <a:srgbClr val="002060"/>
                </a:solidFill>
              </a:rPr>
              <a:t> θρόμβο ή στένωση/απόφραξη, αυξάνοντας έτσι τον κίνδυνο ισχαιμικού εγκεφαλικού επεισοδίου.</a:t>
            </a:r>
          </a:p>
        </p:txBody>
      </p:sp>
      <p:sp>
        <p:nvSpPr>
          <p:cNvPr id="6" name="TextBox 5">
            <a:extLst>
              <a:ext uri="{FF2B5EF4-FFF2-40B4-BE49-F238E27FC236}">
                <a16:creationId xmlns:a16="http://schemas.microsoft.com/office/drawing/2014/main" id="{7367CE52-AEE7-C188-8723-FBC715BB7C10}"/>
              </a:ext>
            </a:extLst>
          </p:cNvPr>
          <p:cNvSpPr txBox="1"/>
          <p:nvPr/>
        </p:nvSpPr>
        <p:spPr>
          <a:xfrm>
            <a:off x="6999515" y="6314106"/>
            <a:ext cx="6096000" cy="369332"/>
          </a:xfrm>
          <a:prstGeom prst="rect">
            <a:avLst/>
          </a:prstGeom>
          <a:noFill/>
        </p:spPr>
        <p:txBody>
          <a:bodyPr wrap="square">
            <a:spAutoFit/>
          </a:bodyPr>
          <a:lstStyle/>
          <a:p>
            <a:r>
              <a:rPr lang="nl-NL" b="1" i="1" dirty="0">
                <a:solidFill>
                  <a:srgbClr val="7030A0"/>
                </a:solidFill>
              </a:rPr>
              <a:t>Yaghi S, et al. Stroke. 2024. PMID: 38335240</a:t>
            </a:r>
            <a:endParaRPr lang="el-GR" b="1" i="1" dirty="0">
              <a:solidFill>
                <a:srgbClr val="7030A0"/>
              </a:solidFill>
            </a:endParaRPr>
          </a:p>
        </p:txBody>
      </p:sp>
      <p:pic>
        <p:nvPicPr>
          <p:cNvPr id="5" name="Picture 9"/>
          <p:cNvPicPr>
            <a:picLocks noChangeAspect="1"/>
          </p:cNvPicPr>
          <p:nvPr/>
        </p:nvPicPr>
        <p:blipFill rotWithShape="1">
          <a:blip r:embed="rId2" cstate="print"/>
          <a:srcRect l="27076" t="25441" r="35297" b="19991"/>
          <a:stretch/>
        </p:blipFill>
        <p:spPr>
          <a:xfrm>
            <a:off x="6939342" y="1121687"/>
            <a:ext cx="5205628" cy="3736916"/>
          </a:xfrm>
          <a:prstGeom prst="rect">
            <a:avLst/>
          </a:prstGeom>
          <a:ln>
            <a:noFill/>
          </a:ln>
          <a:effectLst>
            <a:outerShdw blurRad="292100" dist="139700" dir="2700000" algn="tl" rotWithShape="0">
              <a:srgbClr val="333333">
                <a:alpha val="65000"/>
              </a:srgbClr>
            </a:outerShdw>
          </a:effectLst>
        </p:spPr>
      </p:pic>
      <p:sp>
        <p:nvSpPr>
          <p:cNvPr id="7" name="6 - Ορθογώνιο"/>
          <p:cNvSpPr/>
          <p:nvPr/>
        </p:nvSpPr>
        <p:spPr>
          <a:xfrm>
            <a:off x="0" y="5148955"/>
            <a:ext cx="6096000" cy="1200329"/>
          </a:xfrm>
          <a:prstGeom prst="rect">
            <a:avLst/>
          </a:prstGeom>
        </p:spPr>
        <p:txBody>
          <a:bodyPr>
            <a:spAutoFit/>
          </a:bodyPr>
          <a:lstStyle/>
          <a:p>
            <a:r>
              <a:rPr lang="el-GR" b="1" u="sng" dirty="0" err="1"/>
              <a:t>Ενδοτοιχωματικό</a:t>
            </a:r>
            <a:r>
              <a:rPr lang="el-GR" b="1" u="sng" dirty="0"/>
              <a:t> αιμάτωμα</a:t>
            </a:r>
          </a:p>
          <a:p>
            <a:pPr lvl="1"/>
            <a:r>
              <a:rPr lang="el-GR" dirty="0">
                <a:solidFill>
                  <a:srgbClr val="002060"/>
                </a:solidFill>
              </a:rPr>
              <a:t>Μετά από </a:t>
            </a:r>
            <a:r>
              <a:rPr lang="el-GR" dirty="0" err="1">
                <a:solidFill>
                  <a:srgbClr val="002060"/>
                </a:solidFill>
              </a:rPr>
              <a:t>ρηξη</a:t>
            </a:r>
            <a:r>
              <a:rPr lang="el-GR" dirty="0">
                <a:solidFill>
                  <a:srgbClr val="002060"/>
                </a:solidFill>
              </a:rPr>
              <a:t> του χιτώνα ή</a:t>
            </a:r>
          </a:p>
          <a:p>
            <a:pPr lvl="1"/>
            <a:r>
              <a:rPr lang="el-GR" dirty="0">
                <a:solidFill>
                  <a:srgbClr val="002060"/>
                </a:solidFill>
              </a:rPr>
              <a:t>Πρωτοπαθές </a:t>
            </a:r>
            <a:r>
              <a:rPr lang="el-GR" dirty="0" err="1">
                <a:solidFill>
                  <a:srgbClr val="002060"/>
                </a:solidFill>
              </a:rPr>
              <a:t>ενδοτοιχωματικό</a:t>
            </a:r>
            <a:r>
              <a:rPr lang="el-GR" dirty="0">
                <a:solidFill>
                  <a:srgbClr val="002060"/>
                </a:solidFill>
              </a:rPr>
              <a:t> αιμάτωμα (αιμορραγία των </a:t>
            </a:r>
            <a:r>
              <a:rPr lang="en-US" dirty="0" err="1">
                <a:solidFill>
                  <a:srgbClr val="002060"/>
                </a:solidFill>
              </a:rPr>
              <a:t>vasa</a:t>
            </a:r>
            <a:r>
              <a:rPr lang="en-US" dirty="0">
                <a:solidFill>
                  <a:srgbClr val="002060"/>
                </a:solidFill>
              </a:rPr>
              <a:t> </a:t>
            </a:r>
            <a:r>
              <a:rPr lang="en-US" dirty="0" err="1">
                <a:solidFill>
                  <a:srgbClr val="002060"/>
                </a:solidFill>
              </a:rPr>
              <a:t>vasorum</a:t>
            </a:r>
            <a:r>
              <a:rPr lang="en-US" dirty="0">
                <a:solidFill>
                  <a:srgbClr val="002060"/>
                </a:solidFill>
              </a:rPr>
              <a:t>)</a:t>
            </a:r>
            <a:endParaRPr lang="el-GR" dirty="0">
              <a:solidFill>
                <a:srgbClr val="002060"/>
              </a:solidFill>
            </a:endParaRPr>
          </a:p>
        </p:txBody>
      </p:sp>
      <p:pic>
        <p:nvPicPr>
          <p:cNvPr id="8" name="Picture 2"/>
          <p:cNvPicPr>
            <a:picLocks noChangeAspect="1"/>
          </p:cNvPicPr>
          <p:nvPr/>
        </p:nvPicPr>
        <p:blipFill rotWithShape="1">
          <a:blip r:embed="rId3" cstate="print"/>
          <a:srcRect l="55036" t="51749" r="35879" b="9342"/>
          <a:stretch/>
        </p:blipFill>
        <p:spPr>
          <a:xfrm>
            <a:off x="6059607" y="4061782"/>
            <a:ext cx="955343" cy="2557381"/>
          </a:xfrm>
          <a:prstGeom prst="rect">
            <a:avLst/>
          </a:prstGeom>
        </p:spPr>
      </p:pic>
    </p:spTree>
    <p:extLst>
      <p:ext uri="{BB962C8B-B14F-4D97-AF65-F5344CB8AC3E}">
        <p14:creationId xmlns:p14="http://schemas.microsoft.com/office/powerpoint/2010/main" val="306754343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5FC2F612-F62B-2AFB-3213-5CEA8D3533D9}"/>
              </a:ext>
            </a:extLst>
          </p:cNvPr>
          <p:cNvPicPr>
            <a:picLocks noChangeAspect="1"/>
          </p:cNvPicPr>
          <p:nvPr/>
        </p:nvPicPr>
        <p:blipFill>
          <a:blip r:embed="rId2" cstate="print"/>
          <a:stretch>
            <a:fillRect/>
          </a:stretch>
        </p:blipFill>
        <p:spPr>
          <a:xfrm>
            <a:off x="1" y="104538"/>
            <a:ext cx="12191999" cy="6648925"/>
          </a:xfrm>
          <a:prstGeom prst="rect">
            <a:avLst/>
          </a:prstGeom>
        </p:spPr>
      </p:pic>
      <p:sp>
        <p:nvSpPr>
          <p:cNvPr id="4" name="TextBox 3">
            <a:extLst>
              <a:ext uri="{FF2B5EF4-FFF2-40B4-BE49-F238E27FC236}">
                <a16:creationId xmlns:a16="http://schemas.microsoft.com/office/drawing/2014/main" id="{94F4CAE2-5C5D-2A8D-1B12-C79E90279E7B}"/>
              </a:ext>
            </a:extLst>
          </p:cNvPr>
          <p:cNvSpPr txBox="1"/>
          <p:nvPr/>
        </p:nvSpPr>
        <p:spPr>
          <a:xfrm>
            <a:off x="7797420" y="6354307"/>
            <a:ext cx="6096000" cy="338554"/>
          </a:xfrm>
          <a:prstGeom prst="rect">
            <a:avLst/>
          </a:prstGeom>
          <a:noFill/>
        </p:spPr>
        <p:txBody>
          <a:bodyPr wrap="square">
            <a:spAutoFit/>
          </a:bodyPr>
          <a:lstStyle/>
          <a:p>
            <a:r>
              <a:rPr lang="en-GB" sz="1600" b="1" i="1" u="none" strike="noStrike" dirty="0">
                <a:solidFill>
                  <a:srgbClr val="7030A0"/>
                </a:solidFill>
                <a:effectLst/>
                <a:latin typeface="BlinkMacSystemFont"/>
              </a:rPr>
              <a:t>Bond KM, et al. J </a:t>
            </a:r>
            <a:r>
              <a:rPr lang="en-GB" sz="1600" b="1" i="1" u="none" strike="noStrike" dirty="0" err="1">
                <a:solidFill>
                  <a:srgbClr val="7030A0"/>
                </a:solidFill>
                <a:effectLst/>
                <a:latin typeface="BlinkMacSystemFont"/>
              </a:rPr>
              <a:t>Neuroradiol</a:t>
            </a:r>
            <a:r>
              <a:rPr lang="en-GB" sz="1600" b="1" i="1" u="none" strike="noStrike" dirty="0">
                <a:solidFill>
                  <a:srgbClr val="7030A0"/>
                </a:solidFill>
                <a:effectLst/>
                <a:latin typeface="BlinkMacSystemFont"/>
              </a:rPr>
              <a:t>. 2021;48:176-188. </a:t>
            </a:r>
            <a:endParaRPr lang="x-none" sz="1600" b="1" i="1" dirty="0">
              <a:solidFill>
                <a:srgbClr val="7030A0"/>
              </a:solidFill>
            </a:endParaRPr>
          </a:p>
        </p:txBody>
      </p:sp>
    </p:spTree>
    <p:extLst>
      <p:ext uri="{BB962C8B-B14F-4D97-AF65-F5344CB8AC3E}">
        <p14:creationId xmlns:p14="http://schemas.microsoft.com/office/powerpoint/2010/main" val="271732012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1377" name="Picture 3"/>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524000" y="0"/>
            <a:ext cx="76581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1378" name="Picture 4"/>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505700" y="3779837"/>
            <a:ext cx="4686300" cy="3078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8948734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4"/>
          <p:cNvPicPr>
            <a:picLocks noChangeAspect="1"/>
          </p:cNvPicPr>
          <p:nvPr/>
        </p:nvPicPr>
        <p:blipFill rotWithShape="1">
          <a:blip r:embed="rId2" cstate="print"/>
          <a:srcRect l="11766" t="8303" r="11261" b="12266"/>
          <a:stretch/>
        </p:blipFill>
        <p:spPr>
          <a:xfrm>
            <a:off x="1526859" y="1454584"/>
            <a:ext cx="9020135" cy="3816424"/>
          </a:xfrm>
          <a:prstGeom prst="rect">
            <a:avLst/>
          </a:prstGeom>
        </p:spPr>
      </p:pic>
      <p:sp>
        <p:nvSpPr>
          <p:cNvPr id="3" name="TextBox 2"/>
          <p:cNvSpPr txBox="1"/>
          <p:nvPr/>
        </p:nvSpPr>
        <p:spPr>
          <a:xfrm>
            <a:off x="4044086" y="5373217"/>
            <a:ext cx="2018188" cy="830997"/>
          </a:xfrm>
          <a:prstGeom prst="rect">
            <a:avLst/>
          </a:prstGeom>
          <a:noFill/>
        </p:spPr>
        <p:txBody>
          <a:bodyPr wrap="square" rtlCol="0">
            <a:spAutoFit/>
          </a:bodyPr>
          <a:lstStyle/>
          <a:p>
            <a:pPr algn="ctr"/>
            <a:r>
              <a:rPr lang="en-US" sz="2400" dirty="0"/>
              <a:t>Occlusion</a:t>
            </a:r>
          </a:p>
          <a:p>
            <a:pPr algn="ctr"/>
            <a:r>
              <a:rPr lang="en-US" sz="2400" dirty="0"/>
              <a:t>20-30%</a:t>
            </a:r>
          </a:p>
        </p:txBody>
      </p:sp>
      <p:sp>
        <p:nvSpPr>
          <p:cNvPr id="4" name="TextBox 3"/>
          <p:cNvSpPr txBox="1"/>
          <p:nvPr/>
        </p:nvSpPr>
        <p:spPr>
          <a:xfrm>
            <a:off x="6279386" y="5373217"/>
            <a:ext cx="2018188" cy="830997"/>
          </a:xfrm>
          <a:prstGeom prst="rect">
            <a:avLst/>
          </a:prstGeom>
          <a:noFill/>
        </p:spPr>
        <p:txBody>
          <a:bodyPr wrap="square" rtlCol="0">
            <a:spAutoFit/>
          </a:bodyPr>
          <a:lstStyle/>
          <a:p>
            <a:pPr algn="ctr"/>
            <a:r>
              <a:rPr lang="en-US" sz="2400" dirty="0">
                <a:solidFill>
                  <a:srgbClr val="002060"/>
                </a:solidFill>
              </a:rPr>
              <a:t>Stenosis</a:t>
            </a:r>
          </a:p>
          <a:p>
            <a:pPr algn="ctr"/>
            <a:r>
              <a:rPr lang="en-US" sz="2400" dirty="0">
                <a:solidFill>
                  <a:srgbClr val="002060"/>
                </a:solidFill>
              </a:rPr>
              <a:t>50%</a:t>
            </a:r>
          </a:p>
        </p:txBody>
      </p:sp>
      <p:sp>
        <p:nvSpPr>
          <p:cNvPr id="5" name="TextBox 4"/>
          <p:cNvSpPr txBox="1"/>
          <p:nvPr/>
        </p:nvSpPr>
        <p:spPr>
          <a:xfrm>
            <a:off x="8125872" y="5271009"/>
            <a:ext cx="2437483" cy="1200329"/>
          </a:xfrm>
          <a:prstGeom prst="rect">
            <a:avLst/>
          </a:prstGeom>
          <a:noFill/>
        </p:spPr>
        <p:txBody>
          <a:bodyPr wrap="square" rtlCol="0">
            <a:spAutoFit/>
          </a:bodyPr>
          <a:lstStyle/>
          <a:p>
            <a:pPr algn="ctr"/>
            <a:r>
              <a:rPr lang="en-US" sz="2400" dirty="0">
                <a:solidFill>
                  <a:srgbClr val="002060"/>
                </a:solidFill>
              </a:rPr>
              <a:t>Dissecting aneurysm</a:t>
            </a:r>
          </a:p>
          <a:p>
            <a:pPr algn="ctr"/>
            <a:r>
              <a:rPr lang="en-US" sz="2400" dirty="0">
                <a:solidFill>
                  <a:srgbClr val="002060"/>
                </a:solidFill>
              </a:rPr>
              <a:t>20%</a:t>
            </a:r>
          </a:p>
        </p:txBody>
      </p:sp>
      <p:sp>
        <p:nvSpPr>
          <p:cNvPr id="6" name="TextBox 5"/>
          <p:cNvSpPr txBox="1"/>
          <p:nvPr/>
        </p:nvSpPr>
        <p:spPr>
          <a:xfrm>
            <a:off x="1516462" y="254256"/>
            <a:ext cx="9151538" cy="769441"/>
          </a:xfrm>
          <a:prstGeom prst="rect">
            <a:avLst/>
          </a:prstGeom>
          <a:noFill/>
        </p:spPr>
        <p:txBody>
          <a:bodyPr wrap="square" rtlCol="0">
            <a:spAutoFit/>
          </a:bodyPr>
          <a:lstStyle/>
          <a:p>
            <a:pPr algn="ctr"/>
            <a:r>
              <a:rPr lang="en-US" sz="4400" b="1" dirty="0">
                <a:solidFill>
                  <a:srgbClr val="0070C0"/>
                </a:solidFill>
                <a:effectLst>
                  <a:outerShdw blurRad="38100" dist="38100" dir="2700000" algn="tl">
                    <a:srgbClr val="000000">
                      <a:alpha val="43137"/>
                    </a:srgbClr>
                  </a:outerShdw>
                </a:effectLst>
              </a:rPr>
              <a:t>The many faces of dissection</a:t>
            </a:r>
          </a:p>
        </p:txBody>
      </p:sp>
    </p:spTree>
    <p:extLst>
      <p:ext uri="{BB962C8B-B14F-4D97-AF65-F5344CB8AC3E}">
        <p14:creationId xmlns:p14="http://schemas.microsoft.com/office/powerpoint/2010/main" val="181378399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l-GR" sz="3600" b="1" dirty="0">
                <a:solidFill>
                  <a:srgbClr val="00B050"/>
                </a:solidFill>
                <a:effectLst>
                  <a:outerShdw blurRad="38100" dist="38100" dir="2700000" algn="tl">
                    <a:srgbClr val="000000">
                      <a:alpha val="43137"/>
                    </a:srgbClr>
                  </a:outerShdw>
                </a:effectLst>
                <a:latin typeface="Avenir Next Demi Bold" panose="020B0503020202020204" pitchFamily="34" charset="0"/>
              </a:rPr>
              <a:t>ΕΝΔΟΚΡΑΝΙΟΙ ΔΙΑΧΩΡΙΣΜΟΙ</a:t>
            </a:r>
            <a:endParaRPr lang="en-US" sz="3600" b="1" dirty="0">
              <a:solidFill>
                <a:srgbClr val="00B050"/>
              </a:solidFill>
              <a:effectLst>
                <a:outerShdw blurRad="38100" dist="38100" dir="2700000" algn="tl">
                  <a:srgbClr val="000000">
                    <a:alpha val="43137"/>
                  </a:srgbClr>
                </a:outerShdw>
              </a:effectLst>
              <a:latin typeface="Avenir Next Demi Bold" panose="020B0503020202020204" pitchFamily="34" charset="0"/>
            </a:endParaRPr>
          </a:p>
        </p:txBody>
      </p:sp>
      <p:sp>
        <p:nvSpPr>
          <p:cNvPr id="3" name="Content Placeholder 2"/>
          <p:cNvSpPr>
            <a:spLocks noGrp="1"/>
          </p:cNvSpPr>
          <p:nvPr>
            <p:ph idx="1"/>
          </p:nvPr>
        </p:nvSpPr>
        <p:spPr>
          <a:xfrm>
            <a:off x="218364" y="1716442"/>
            <a:ext cx="5650173" cy="4351338"/>
          </a:xfrm>
        </p:spPr>
        <p:txBody>
          <a:bodyPr>
            <a:normAutofit fontScale="92500" lnSpcReduction="10000"/>
          </a:bodyPr>
          <a:lstStyle/>
          <a:p>
            <a:pPr>
              <a:lnSpc>
                <a:spcPct val="150000"/>
              </a:lnSpc>
            </a:pPr>
            <a:r>
              <a:rPr lang="el-GR" sz="2000" dirty="0">
                <a:solidFill>
                  <a:srgbClr val="002060"/>
                </a:solidFill>
                <a:latin typeface="Avenir Next Medium" panose="020B0503020202020204" pitchFamily="34" charset="0"/>
              </a:rPr>
              <a:t>Σπάνιοι </a:t>
            </a:r>
            <a:r>
              <a:rPr lang="el-GR" sz="2000" i="1" dirty="0">
                <a:solidFill>
                  <a:srgbClr val="002060"/>
                </a:solidFill>
                <a:latin typeface="Avenir Next Medium" panose="020B0503020202020204" pitchFamily="34" charset="0"/>
              </a:rPr>
              <a:t>(λόγω διαγνωστικής δυσκολίας?</a:t>
            </a:r>
            <a:r>
              <a:rPr lang="en-US" sz="2000" i="1" dirty="0">
                <a:solidFill>
                  <a:srgbClr val="002060"/>
                </a:solidFill>
                <a:latin typeface="Avenir Next Medium" panose="020B0503020202020204" pitchFamily="34" charset="0"/>
              </a:rPr>
              <a:t>?)</a:t>
            </a:r>
          </a:p>
          <a:p>
            <a:pPr>
              <a:lnSpc>
                <a:spcPct val="150000"/>
              </a:lnSpc>
            </a:pPr>
            <a:r>
              <a:rPr lang="en-US" sz="2000" dirty="0">
                <a:solidFill>
                  <a:srgbClr val="002060"/>
                </a:solidFill>
                <a:latin typeface="Avenir Next Medium" panose="020B0503020202020204" pitchFamily="34" charset="0"/>
              </a:rPr>
              <a:t>10% </a:t>
            </a:r>
            <a:r>
              <a:rPr lang="el-GR" sz="2000" dirty="0">
                <a:solidFill>
                  <a:srgbClr val="002060"/>
                </a:solidFill>
                <a:latin typeface="Avenir Next Medium" panose="020B0503020202020204" pitchFamily="34" charset="0"/>
              </a:rPr>
              <a:t>των διαχωρισμών Ευρώπη</a:t>
            </a:r>
            <a:endParaRPr lang="en-US" sz="2000" dirty="0">
              <a:solidFill>
                <a:srgbClr val="002060"/>
              </a:solidFill>
              <a:latin typeface="Avenir Next Medium" panose="020B0503020202020204" pitchFamily="34" charset="0"/>
            </a:endParaRPr>
          </a:p>
          <a:p>
            <a:pPr>
              <a:lnSpc>
                <a:spcPct val="150000"/>
              </a:lnSpc>
            </a:pPr>
            <a:r>
              <a:rPr lang="en-US" sz="2000" dirty="0">
                <a:solidFill>
                  <a:srgbClr val="002060"/>
                </a:solidFill>
                <a:latin typeface="Avenir Next Medium" panose="020B0503020202020204" pitchFamily="34" charset="0"/>
              </a:rPr>
              <a:t>23/4400 (0.5%) IAEE </a:t>
            </a:r>
            <a:r>
              <a:rPr lang="el-GR" sz="2000" dirty="0">
                <a:solidFill>
                  <a:srgbClr val="002060"/>
                </a:solidFill>
                <a:latin typeface="Avenir Next Medium" panose="020B0503020202020204" pitchFamily="34" charset="0"/>
              </a:rPr>
              <a:t>στην Ιταλία</a:t>
            </a:r>
          </a:p>
          <a:p>
            <a:pPr>
              <a:lnSpc>
                <a:spcPct val="150000"/>
              </a:lnSpc>
            </a:pPr>
            <a:r>
              <a:rPr lang="el-GR" sz="2000" b="1" dirty="0">
                <a:solidFill>
                  <a:srgbClr val="002060"/>
                </a:solidFill>
                <a:latin typeface="Avenir Next Medium" panose="020B0503020202020204" pitchFamily="34" charset="0"/>
              </a:rPr>
              <a:t>67-78%</a:t>
            </a:r>
            <a:r>
              <a:rPr lang="el-GR" sz="2000" dirty="0">
                <a:solidFill>
                  <a:srgbClr val="002060"/>
                </a:solidFill>
                <a:latin typeface="Avenir Next Medium" panose="020B0503020202020204" pitchFamily="34" charset="0"/>
              </a:rPr>
              <a:t> στην Ασία</a:t>
            </a:r>
          </a:p>
          <a:p>
            <a:pPr>
              <a:lnSpc>
                <a:spcPct val="150000"/>
              </a:lnSpc>
            </a:pPr>
            <a:r>
              <a:rPr lang="el-GR" sz="2000" dirty="0" err="1">
                <a:solidFill>
                  <a:srgbClr val="C00000"/>
                </a:solidFill>
                <a:latin typeface="Avenir Next Medium" panose="020B0503020202020204" pitchFamily="34" charset="0"/>
              </a:rPr>
              <a:t>Σπονδυλοβασικό</a:t>
            </a:r>
            <a:r>
              <a:rPr lang="el-GR" sz="2000" dirty="0">
                <a:solidFill>
                  <a:srgbClr val="C00000"/>
                </a:solidFill>
                <a:latin typeface="Avenir Next Medium" panose="020B0503020202020204" pitchFamily="34" charset="0"/>
              </a:rPr>
              <a:t> </a:t>
            </a:r>
            <a:r>
              <a:rPr lang="el-GR" sz="2000" dirty="0">
                <a:solidFill>
                  <a:srgbClr val="002060"/>
                </a:solidFill>
                <a:latin typeface="Avenir Next Medium" panose="020B0503020202020204" pitchFamily="34" charset="0"/>
              </a:rPr>
              <a:t>/ καρωτιδικό: 5/1</a:t>
            </a:r>
          </a:p>
          <a:p>
            <a:pPr>
              <a:lnSpc>
                <a:spcPct val="150000"/>
              </a:lnSpc>
            </a:pPr>
            <a:r>
              <a:rPr lang="el-GR" sz="2000" dirty="0">
                <a:solidFill>
                  <a:srgbClr val="002060"/>
                </a:solidFill>
                <a:latin typeface="Avenir Next Medium" panose="020B0503020202020204" pitchFamily="34" charset="0"/>
              </a:rPr>
              <a:t>Πιο συχνή εντόπιση το </a:t>
            </a:r>
            <a:r>
              <a:rPr lang="en-US" sz="2000" dirty="0">
                <a:solidFill>
                  <a:srgbClr val="002060"/>
                </a:solidFill>
                <a:latin typeface="Avenir Next Medium" panose="020B0503020202020204" pitchFamily="34" charset="0"/>
              </a:rPr>
              <a:t>V4</a:t>
            </a:r>
          </a:p>
          <a:p>
            <a:pPr>
              <a:lnSpc>
                <a:spcPct val="150000"/>
              </a:lnSpc>
            </a:pPr>
            <a:r>
              <a:rPr lang="el-GR" sz="2000" dirty="0">
                <a:solidFill>
                  <a:srgbClr val="002060"/>
                </a:solidFill>
                <a:latin typeface="Avenir Next Medium" panose="020B0503020202020204" pitchFamily="34" charset="0"/>
              </a:rPr>
              <a:t>Όλες οι εντοπίσεις έχουν περιγραφεί...</a:t>
            </a:r>
          </a:p>
          <a:p>
            <a:pPr>
              <a:lnSpc>
                <a:spcPct val="150000"/>
              </a:lnSpc>
            </a:pPr>
            <a:r>
              <a:rPr lang="el-GR" sz="2000" dirty="0" err="1">
                <a:solidFill>
                  <a:srgbClr val="002060"/>
                </a:solidFill>
                <a:latin typeface="Avenir Next Medium" panose="020B0503020202020204" pitchFamily="34" charset="0"/>
              </a:rPr>
              <a:t>Αμφοτερόπλευροι</a:t>
            </a:r>
            <a:r>
              <a:rPr lang="el-GR" sz="2000" dirty="0">
                <a:solidFill>
                  <a:srgbClr val="002060"/>
                </a:solidFill>
                <a:latin typeface="Avenir Next Medium" panose="020B0503020202020204" pitchFamily="34" charset="0"/>
              </a:rPr>
              <a:t> σπάνιοι (&lt;10%)</a:t>
            </a:r>
            <a:endParaRPr lang="en-US" sz="2000" dirty="0">
              <a:solidFill>
                <a:srgbClr val="002060"/>
              </a:solidFill>
              <a:latin typeface="Avenir Next Medium" panose="020B0503020202020204" pitchFamily="34" charset="0"/>
            </a:endParaRPr>
          </a:p>
          <a:p>
            <a:endParaRPr lang="el-GR" sz="2800" dirty="0"/>
          </a:p>
          <a:p>
            <a:endParaRPr lang="en-US" dirty="0"/>
          </a:p>
        </p:txBody>
      </p:sp>
      <p:sp>
        <p:nvSpPr>
          <p:cNvPr id="4" name="TextBox 3"/>
          <p:cNvSpPr txBox="1"/>
          <p:nvPr/>
        </p:nvSpPr>
        <p:spPr>
          <a:xfrm>
            <a:off x="7336189" y="6035934"/>
            <a:ext cx="5161281" cy="646331"/>
          </a:xfrm>
          <a:prstGeom prst="rect">
            <a:avLst/>
          </a:prstGeom>
          <a:noFill/>
        </p:spPr>
        <p:txBody>
          <a:bodyPr wrap="square" rtlCol="0">
            <a:spAutoFit/>
          </a:bodyPr>
          <a:lstStyle/>
          <a:p>
            <a:pPr lvl="0"/>
            <a:r>
              <a:rPr lang="en-US" b="1" i="1" dirty="0" err="1">
                <a:solidFill>
                  <a:srgbClr val="7030A0"/>
                </a:solidFill>
              </a:rPr>
              <a:t>Debette</a:t>
            </a:r>
            <a:r>
              <a:rPr lang="en-US" b="1" i="1" dirty="0">
                <a:solidFill>
                  <a:srgbClr val="7030A0"/>
                </a:solidFill>
              </a:rPr>
              <a:t> et al. Lancet Neurology 2015</a:t>
            </a:r>
          </a:p>
          <a:p>
            <a:pPr lvl="0"/>
            <a:r>
              <a:rPr lang="en-US" b="1" i="1" dirty="0" err="1">
                <a:solidFill>
                  <a:srgbClr val="7030A0"/>
                </a:solidFill>
              </a:rPr>
              <a:t>Giannini</a:t>
            </a:r>
            <a:r>
              <a:rPr lang="en-US" b="1" i="1" dirty="0">
                <a:solidFill>
                  <a:srgbClr val="7030A0"/>
                </a:solidFill>
              </a:rPr>
              <a:t> Neurol. Sci. 2017</a:t>
            </a:r>
          </a:p>
        </p:txBody>
      </p:sp>
      <p:sp>
        <p:nvSpPr>
          <p:cNvPr id="5" name="4 - Ορθογώνιο"/>
          <p:cNvSpPr/>
          <p:nvPr/>
        </p:nvSpPr>
        <p:spPr>
          <a:xfrm>
            <a:off x="5768454" y="1834346"/>
            <a:ext cx="6096000" cy="3785652"/>
          </a:xfrm>
          <a:prstGeom prst="rect">
            <a:avLst/>
          </a:prstGeom>
        </p:spPr>
        <p:txBody>
          <a:bodyPr>
            <a:spAutoFit/>
          </a:bodyPr>
          <a:lstStyle/>
          <a:p>
            <a:pPr>
              <a:lnSpc>
                <a:spcPct val="150000"/>
              </a:lnSpc>
              <a:buFont typeface="Arial" pitchFamily="34" charset="0"/>
              <a:buChar char="•"/>
            </a:pPr>
            <a:r>
              <a:rPr lang="el-GR" sz="2000" dirty="0" err="1">
                <a:solidFill>
                  <a:srgbClr val="C00000"/>
                </a:solidFill>
                <a:latin typeface="Avenir Next" panose="020B0503020202020204" pitchFamily="34" charset="0"/>
              </a:rPr>
              <a:t>Υπαραχνοειδής</a:t>
            </a:r>
            <a:r>
              <a:rPr lang="el-GR" sz="2000" dirty="0">
                <a:solidFill>
                  <a:srgbClr val="C00000"/>
                </a:solidFill>
                <a:latin typeface="Avenir Next" panose="020B0503020202020204" pitchFamily="34" charset="0"/>
              </a:rPr>
              <a:t> αιμορραγία </a:t>
            </a:r>
            <a:r>
              <a:rPr lang="en-US" sz="2000" dirty="0">
                <a:solidFill>
                  <a:srgbClr val="C00000"/>
                </a:solidFill>
                <a:latin typeface="Avenir Next" panose="020B0503020202020204" pitchFamily="34" charset="0"/>
              </a:rPr>
              <a:t>60%</a:t>
            </a:r>
          </a:p>
          <a:p>
            <a:pPr>
              <a:lnSpc>
                <a:spcPct val="150000"/>
              </a:lnSpc>
              <a:buFont typeface="Arial" pitchFamily="34" charset="0"/>
              <a:buChar char="•"/>
            </a:pPr>
            <a:r>
              <a:rPr lang="el-GR" sz="2000" dirty="0">
                <a:solidFill>
                  <a:srgbClr val="002060"/>
                </a:solidFill>
                <a:latin typeface="Avenir Next" panose="020B0503020202020204" pitchFamily="34" charset="0"/>
              </a:rPr>
              <a:t>Ισχαιμία</a:t>
            </a:r>
            <a:r>
              <a:rPr lang="en-US" sz="2000" dirty="0">
                <a:solidFill>
                  <a:srgbClr val="002060"/>
                </a:solidFill>
                <a:latin typeface="Avenir Next" panose="020B0503020202020204" pitchFamily="34" charset="0"/>
              </a:rPr>
              <a:t>  (30-78%)</a:t>
            </a:r>
            <a:r>
              <a:rPr lang="el-GR" sz="2000" dirty="0">
                <a:solidFill>
                  <a:srgbClr val="002060"/>
                </a:solidFill>
                <a:latin typeface="Avenir Next" panose="020B0503020202020204" pitchFamily="34" charset="0"/>
              </a:rPr>
              <a:t>:</a:t>
            </a:r>
          </a:p>
          <a:p>
            <a:pPr lvl="1">
              <a:lnSpc>
                <a:spcPct val="150000"/>
              </a:lnSpc>
              <a:buFont typeface="Arial" pitchFamily="34" charset="0"/>
              <a:buChar char="•"/>
            </a:pPr>
            <a:r>
              <a:rPr lang="el-GR" sz="2000" dirty="0" err="1">
                <a:solidFill>
                  <a:srgbClr val="002060"/>
                </a:solidFill>
                <a:latin typeface="Avenir Next" panose="020B0503020202020204" pitchFamily="34" charset="0"/>
              </a:rPr>
              <a:t>Αιμοδυναμικά</a:t>
            </a:r>
            <a:endParaRPr lang="el-GR" sz="2000" dirty="0">
              <a:solidFill>
                <a:srgbClr val="002060"/>
              </a:solidFill>
              <a:latin typeface="Avenir Next" panose="020B0503020202020204" pitchFamily="34" charset="0"/>
            </a:endParaRPr>
          </a:p>
          <a:p>
            <a:pPr lvl="1">
              <a:lnSpc>
                <a:spcPct val="150000"/>
              </a:lnSpc>
              <a:buFont typeface="Arial" pitchFamily="34" charset="0"/>
              <a:buChar char="•"/>
            </a:pPr>
            <a:r>
              <a:rPr lang="el-GR" sz="2000" dirty="0">
                <a:solidFill>
                  <a:srgbClr val="002060"/>
                </a:solidFill>
                <a:latin typeface="Avenir Next" panose="020B0503020202020204" pitchFamily="34" charset="0"/>
              </a:rPr>
              <a:t>Εμβολα</a:t>
            </a:r>
          </a:p>
          <a:p>
            <a:pPr lvl="1">
              <a:lnSpc>
                <a:spcPct val="150000"/>
              </a:lnSpc>
              <a:buFont typeface="Arial" pitchFamily="34" charset="0"/>
              <a:buChar char="•"/>
            </a:pPr>
            <a:r>
              <a:rPr lang="el-GR" sz="2000" dirty="0" err="1">
                <a:solidFill>
                  <a:srgbClr val="002060"/>
                </a:solidFill>
                <a:latin typeface="Avenir Next" panose="020B0503020202020204" pitchFamily="34" charset="0"/>
              </a:rPr>
              <a:t>Διατιτραίνοντες</a:t>
            </a:r>
            <a:r>
              <a:rPr lang="el-GR" sz="2000" dirty="0">
                <a:solidFill>
                  <a:srgbClr val="002060"/>
                </a:solidFill>
                <a:latin typeface="Avenir Next" panose="020B0503020202020204" pitchFamily="34" charset="0"/>
              </a:rPr>
              <a:t> κλάδοι</a:t>
            </a:r>
          </a:p>
          <a:p>
            <a:pPr>
              <a:lnSpc>
                <a:spcPct val="150000"/>
              </a:lnSpc>
              <a:buFont typeface="Arial" pitchFamily="34" charset="0"/>
              <a:buChar char="•"/>
            </a:pPr>
            <a:r>
              <a:rPr lang="el-GR" sz="2000" dirty="0">
                <a:solidFill>
                  <a:srgbClr val="C00000"/>
                </a:solidFill>
                <a:latin typeface="Avenir Next" panose="020B0503020202020204" pitchFamily="34" charset="0"/>
              </a:rPr>
              <a:t>Συμπίεση κρανιακών νεύρων </a:t>
            </a:r>
            <a:r>
              <a:rPr lang="el-GR" sz="2000" dirty="0">
                <a:solidFill>
                  <a:srgbClr val="002060"/>
                </a:solidFill>
                <a:latin typeface="Avenir Next" panose="020B0503020202020204" pitchFamily="34" charset="0"/>
              </a:rPr>
              <a:t>(</a:t>
            </a:r>
            <a:r>
              <a:rPr lang="el-GR" sz="2000" dirty="0" err="1">
                <a:solidFill>
                  <a:srgbClr val="002060"/>
                </a:solidFill>
                <a:latin typeface="Avenir Next" panose="020B0503020202020204" pitchFamily="34" charset="0"/>
              </a:rPr>
              <a:t>ημίσπασμος</a:t>
            </a:r>
            <a:r>
              <a:rPr lang="el-GR" sz="2000" dirty="0">
                <a:solidFill>
                  <a:srgbClr val="002060"/>
                </a:solidFill>
                <a:latin typeface="Avenir Next" panose="020B0503020202020204" pitchFamily="34" charset="0"/>
              </a:rPr>
              <a:t> προσώπου κλπ.)</a:t>
            </a:r>
          </a:p>
          <a:p>
            <a:pPr>
              <a:lnSpc>
                <a:spcPct val="150000"/>
              </a:lnSpc>
              <a:buFont typeface="Arial" pitchFamily="34" charset="0"/>
              <a:buChar char="•"/>
            </a:pPr>
            <a:r>
              <a:rPr lang="el-GR" sz="2000" dirty="0">
                <a:solidFill>
                  <a:srgbClr val="C00000"/>
                </a:solidFill>
                <a:latin typeface="Avenir Next" panose="020B0503020202020204" pitchFamily="34" charset="0"/>
              </a:rPr>
              <a:t>Συμπίεση στελέχους</a:t>
            </a:r>
            <a:endParaRPr lang="el-GR" sz="2000" dirty="0">
              <a:solidFill>
                <a:srgbClr val="C00000"/>
              </a:solidFill>
            </a:endParaRPr>
          </a:p>
        </p:txBody>
      </p:sp>
    </p:spTree>
    <p:extLst>
      <p:ext uri="{BB962C8B-B14F-4D97-AF65-F5344CB8AC3E}">
        <p14:creationId xmlns:p14="http://schemas.microsoft.com/office/powerpoint/2010/main" val="3085371093"/>
      </p:ext>
    </p:extLst>
  </p:cSld>
  <p:clrMapOvr>
    <a:masterClrMapping/>
  </p:clrMapOvr>
  <p:transition spd="slow">
    <p:push dir="u"/>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8772" name="TextBox 3">
            <a:extLst>
              <a:ext uri="{FF2B5EF4-FFF2-40B4-BE49-F238E27FC236}">
                <a16:creationId xmlns:a16="http://schemas.microsoft.com/office/drawing/2014/main" id="{13879660-D121-44EA-A8D4-91A4D407C4F1}"/>
              </a:ext>
            </a:extLst>
          </p:cNvPr>
          <p:cNvSpPr txBox="1">
            <a:spLocks noChangeArrowheads="1"/>
          </p:cNvSpPr>
          <p:nvPr/>
        </p:nvSpPr>
        <p:spPr bwMode="auto">
          <a:xfrm>
            <a:off x="-60411" y="52389"/>
            <a:ext cx="12460462"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tx2"/>
              </a:buClr>
              <a:buSzPct val="75000"/>
              <a:buFont typeface="Monotype Sorts"/>
              <a:buChar char="u"/>
              <a:defRPr sz="3200">
                <a:solidFill>
                  <a:schemeClr val="tx1"/>
                </a:solidFill>
                <a:latin typeface="Times New Roman" panose="02020603050405020304" pitchFamily="18" charset="0"/>
              </a:defRPr>
            </a:lvl1pPr>
            <a:lvl2pPr marL="742950" indent="-285750">
              <a:spcBef>
                <a:spcPct val="20000"/>
              </a:spcBef>
              <a:buClr>
                <a:schemeClr val="tx1"/>
              </a:buClr>
              <a:buSzPct val="75000"/>
              <a:buFont typeface="Monotype Sorts"/>
              <a:buChar char="u"/>
              <a:defRPr sz="2800">
                <a:solidFill>
                  <a:schemeClr val="tx1"/>
                </a:solidFill>
                <a:latin typeface="Times New Roman" panose="02020603050405020304" pitchFamily="18" charset="0"/>
              </a:defRPr>
            </a:lvl2pPr>
            <a:lvl3pPr marL="1143000" indent="-228600">
              <a:spcBef>
                <a:spcPct val="20000"/>
              </a:spcBef>
              <a:buClr>
                <a:schemeClr val="tx2"/>
              </a:buClr>
              <a:buSzPct val="65000"/>
              <a:buFont typeface="Monotype Sorts"/>
              <a:buChar char="u"/>
              <a:defRPr sz="2400">
                <a:solidFill>
                  <a:schemeClr val="tx1"/>
                </a:solidFill>
                <a:latin typeface="Times New Roman" panose="02020603050405020304" pitchFamily="18" charset="0"/>
              </a:defRPr>
            </a:lvl3pPr>
            <a:lvl4pPr marL="1600200" indent="-228600">
              <a:spcBef>
                <a:spcPct val="20000"/>
              </a:spcBef>
              <a:buClr>
                <a:schemeClr val="tx1"/>
              </a:buClr>
              <a:buSzPct val="65000"/>
              <a:buFont typeface="Monotype Sorts"/>
              <a:buChar char="u"/>
              <a:defRPr sz="2000">
                <a:solidFill>
                  <a:schemeClr val="tx1"/>
                </a:solidFill>
                <a:latin typeface="Times New Roman" panose="02020603050405020304" pitchFamily="18" charset="0"/>
              </a:defRPr>
            </a:lvl4pPr>
            <a:lvl5pPr marL="2057400" indent="-228600">
              <a:spcBef>
                <a:spcPct val="20000"/>
              </a:spcBef>
              <a:buClr>
                <a:schemeClr val="tx2"/>
              </a:buClr>
              <a:buSzPct val="65000"/>
              <a:buFont typeface="Monotype Sorts"/>
              <a:buChar char="u"/>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tx2"/>
              </a:buClr>
              <a:buSzPct val="65000"/>
              <a:buFont typeface="Monotype Sorts"/>
              <a:buChar char="u"/>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tx2"/>
              </a:buClr>
              <a:buSzPct val="65000"/>
              <a:buFont typeface="Monotype Sorts"/>
              <a:buChar char="u"/>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tx2"/>
              </a:buClr>
              <a:buSzPct val="65000"/>
              <a:buFont typeface="Monotype Sorts"/>
              <a:buChar char="u"/>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tx2"/>
              </a:buClr>
              <a:buSzPct val="65000"/>
              <a:buFont typeface="Monotype Sorts"/>
              <a:buChar char="u"/>
              <a:defRPr sz="2000">
                <a:solidFill>
                  <a:schemeClr val="tx1"/>
                </a:solidFill>
                <a:latin typeface="Times New Roman" panose="02020603050405020304" pitchFamily="18" charset="0"/>
              </a:defRPr>
            </a:lvl9pPr>
          </a:lstStyle>
          <a:p>
            <a:pPr algn="ctr">
              <a:spcBef>
                <a:spcPct val="0"/>
              </a:spcBef>
              <a:buClrTx/>
              <a:buSzTx/>
              <a:buNone/>
              <a:defRPr/>
            </a:pPr>
            <a:r>
              <a:rPr lang="el-GR" altLang="en-US" sz="3600" b="1" kern="0" dirty="0">
                <a:solidFill>
                  <a:srgbClr val="00B050"/>
                </a:solidFill>
                <a:latin typeface="Aptos" panose="020B0004020202020204" pitchFamily="34" charset="0"/>
              </a:rPr>
              <a:t>Το </a:t>
            </a:r>
            <a:r>
              <a:rPr lang="el-GR" altLang="en-US" sz="3600" b="1" kern="0" dirty="0" err="1">
                <a:solidFill>
                  <a:srgbClr val="00B050"/>
                </a:solidFill>
                <a:latin typeface="Aptos" panose="020B0004020202020204" pitchFamily="34" charset="0"/>
              </a:rPr>
              <a:t>κρυπτογενές</a:t>
            </a:r>
            <a:r>
              <a:rPr lang="el-GR" altLang="en-US" sz="3600" b="1" kern="0" dirty="0">
                <a:solidFill>
                  <a:srgbClr val="00B050"/>
                </a:solidFill>
                <a:latin typeface="Aptos" panose="020B0004020202020204" pitchFamily="34" charset="0"/>
              </a:rPr>
              <a:t> εγκεφαλικό γίνεται όλο και πιο σπάνιο</a:t>
            </a:r>
            <a:endParaRPr lang="en-CA" altLang="en-US" sz="3600" b="1" kern="0" dirty="0">
              <a:solidFill>
                <a:srgbClr val="00B050"/>
              </a:solidFill>
              <a:latin typeface="Aptos" panose="020B0004020202020204" pitchFamily="34" charset="0"/>
            </a:endParaRPr>
          </a:p>
        </p:txBody>
      </p:sp>
      <p:pic>
        <p:nvPicPr>
          <p:cNvPr id="78851" name="Picture 6" descr="Image result for DWI pattern cryptogenic stroke">
            <a:extLst>
              <a:ext uri="{FF2B5EF4-FFF2-40B4-BE49-F238E27FC236}">
                <a16:creationId xmlns:a16="http://schemas.microsoft.com/office/drawing/2014/main" id="{8CB4579F-291B-4F46-A518-1686C82D5C2A}"/>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143126" y="950914"/>
            <a:ext cx="8228013" cy="5907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5024236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2706" name="Picture 1">
            <a:extLst>
              <a:ext uri="{FF2B5EF4-FFF2-40B4-BE49-F238E27FC236}">
                <a16:creationId xmlns:a16="http://schemas.microsoft.com/office/drawing/2014/main" id="{1A46EC8F-3594-41B1-8A59-37F377982242}"/>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03300" y="1"/>
            <a:ext cx="9950450" cy="6837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8037"/>
            <a:ext cx="5951583" cy="732155"/>
          </a:xfrm>
        </p:spPr>
        <p:txBody>
          <a:bodyPr>
            <a:normAutofit/>
          </a:bodyPr>
          <a:lstStyle/>
          <a:p>
            <a:r>
              <a:rPr lang="el-GR" sz="3600" b="1" dirty="0">
                <a:solidFill>
                  <a:srgbClr val="C00000"/>
                </a:solidFill>
                <a:effectLst>
                  <a:outerShdw blurRad="38100" dist="38100" dir="2700000" algn="tl">
                    <a:srgbClr val="000000">
                      <a:alpha val="43137"/>
                    </a:srgbClr>
                  </a:outerShdw>
                </a:effectLst>
              </a:rPr>
              <a:t>Για ποιον λόγο η διάκριση;</a:t>
            </a:r>
          </a:p>
        </p:txBody>
      </p:sp>
      <p:sp>
        <p:nvSpPr>
          <p:cNvPr id="3" name="Content Placeholder 2"/>
          <p:cNvSpPr>
            <a:spLocks noGrp="1"/>
          </p:cNvSpPr>
          <p:nvPr>
            <p:ph idx="1"/>
          </p:nvPr>
        </p:nvSpPr>
        <p:spPr>
          <a:xfrm>
            <a:off x="7366921" y="1231195"/>
            <a:ext cx="3895439" cy="4956246"/>
          </a:xfrm>
        </p:spPr>
        <p:txBody>
          <a:bodyPr>
            <a:noAutofit/>
          </a:bodyPr>
          <a:lstStyle/>
          <a:p>
            <a:r>
              <a:rPr lang="el-GR" sz="2000" dirty="0">
                <a:solidFill>
                  <a:srgbClr val="002060"/>
                </a:solidFill>
              </a:rPr>
              <a:t>Αν υπήρχε η τέλεια αντιθρομβωτική φαρμακευτική αγωγή δεν θα υπήρχε λόγος άλλος από καθαρά επιστημονικό ενδιαφέρον</a:t>
            </a:r>
          </a:p>
          <a:p>
            <a:r>
              <a:rPr lang="el-GR" sz="2000" dirty="0">
                <a:solidFill>
                  <a:srgbClr val="002060"/>
                </a:solidFill>
              </a:rPr>
              <a:t>Το τέλειο αντιθρομβωτικό= </a:t>
            </a:r>
            <a:br>
              <a:rPr lang="el-GR" sz="2000" dirty="0">
                <a:solidFill>
                  <a:srgbClr val="002060"/>
                </a:solidFill>
              </a:rPr>
            </a:br>
            <a:r>
              <a:rPr lang="el-GR" sz="2000" dirty="0">
                <a:solidFill>
                  <a:srgbClr val="002060"/>
                </a:solidFill>
              </a:rPr>
              <a:t>0 υποτροπές + 0 αιμορραγίες</a:t>
            </a:r>
          </a:p>
          <a:p>
            <a:r>
              <a:rPr lang="el-GR" sz="2000" dirty="0">
                <a:solidFill>
                  <a:srgbClr val="002060"/>
                </a:solidFill>
              </a:rPr>
              <a:t>Αντιαιμοπεταλιακά - Αντιπηκτικά</a:t>
            </a:r>
          </a:p>
          <a:p>
            <a:r>
              <a:rPr lang="el-GR" sz="2000" dirty="0">
                <a:solidFill>
                  <a:srgbClr val="002060"/>
                </a:solidFill>
              </a:rPr>
              <a:t>Ο καθορισμένος τύπος ισχαιμικού λαμβάνει τη βέλτιστη θεραπεία</a:t>
            </a:r>
          </a:p>
        </p:txBody>
      </p:sp>
      <p:graphicFrame>
        <p:nvGraphicFramePr>
          <p:cNvPr id="5" name="Table 4"/>
          <p:cNvGraphicFramePr>
            <a:graphicFrameLocks noGrp="1"/>
          </p:cNvGraphicFramePr>
          <p:nvPr/>
        </p:nvGraphicFramePr>
        <p:xfrm>
          <a:off x="218802" y="1051560"/>
          <a:ext cx="6836229" cy="4828153"/>
        </p:xfrm>
        <a:graphic>
          <a:graphicData uri="http://schemas.openxmlformats.org/drawingml/2006/table">
            <a:tbl>
              <a:tblPr firstRow="1" firstCol="1" lastRow="1" lastCol="1" bandRow="1" bandCol="1"/>
              <a:tblGrid>
                <a:gridCol w="3744189">
                  <a:extLst>
                    <a:ext uri="{9D8B030D-6E8A-4147-A177-3AD203B41FA5}">
                      <a16:colId xmlns:a16="http://schemas.microsoft.com/office/drawing/2014/main" val="20000"/>
                    </a:ext>
                  </a:extLst>
                </a:gridCol>
                <a:gridCol w="3092040">
                  <a:extLst>
                    <a:ext uri="{9D8B030D-6E8A-4147-A177-3AD203B41FA5}">
                      <a16:colId xmlns:a16="http://schemas.microsoft.com/office/drawing/2014/main" val="20001"/>
                    </a:ext>
                  </a:extLst>
                </a:gridCol>
              </a:tblGrid>
              <a:tr h="651927">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a:spcAft>
                          <a:spcPts val="0"/>
                        </a:spcAft>
                      </a:pPr>
                      <a:r>
                        <a:rPr lang="el-GR" sz="2200" b="1" dirty="0">
                          <a:solidFill>
                            <a:srgbClr val="FFFFFF"/>
                          </a:solidFill>
                          <a:effectLst/>
                          <a:latin typeface="Tahoma"/>
                          <a:ea typeface="MS Mincho"/>
                          <a:cs typeface="Times New Roman"/>
                        </a:rPr>
                        <a:t>ΥΠΟΚΕΙΜΕΝΗ ΠΑΘΟΛΟΓΙΑ</a:t>
                      </a:r>
                      <a:endParaRPr lang="el-GR" sz="1200" dirty="0">
                        <a:effectLst/>
                        <a:latin typeface="Times New Roman"/>
                        <a:ea typeface="MS Mincho"/>
                        <a:cs typeface="Times New Roman"/>
                      </a:endParaRPr>
                    </a:p>
                  </a:txBody>
                  <a:tcPr marL="68578" marR="68578" marT="0" marB="0">
                    <a:lnL w="12700" cap="flat" cmpd="sng" algn="ctr">
                      <a:solidFill>
                        <a:srgbClr val="1F497D"/>
                      </a:solidFill>
                      <a:prstDash val="solid"/>
                      <a:round/>
                      <a:headEnd type="none" w="med" len="med"/>
                      <a:tailEnd type="none" w="med" len="med"/>
                    </a:lnL>
                    <a:lnR w="12700" cap="flat" cmpd="sng" algn="ctr">
                      <a:solidFill>
                        <a:srgbClr val="1F497D"/>
                      </a:solidFill>
                      <a:prstDash val="solid"/>
                      <a:round/>
                      <a:headEnd type="none" w="med" len="med"/>
                      <a:tailEnd type="none" w="med" len="med"/>
                    </a:lnR>
                    <a:lnT w="12700" cap="flat" cmpd="sng" algn="ctr">
                      <a:solidFill>
                        <a:srgbClr val="1F497D"/>
                      </a:solidFill>
                      <a:prstDash val="solid"/>
                      <a:round/>
                      <a:headEnd type="none" w="med" len="med"/>
                      <a:tailEnd type="none" w="med" len="med"/>
                    </a:lnT>
                    <a:lnB w="12700" cap="flat" cmpd="sng" algn="ctr">
                      <a:solidFill>
                        <a:srgbClr val="1F497D"/>
                      </a:solidFill>
                      <a:prstDash val="solid"/>
                      <a:round/>
                      <a:headEnd type="none" w="med" len="med"/>
                      <a:tailEnd type="none" w="med" len="med"/>
                    </a:lnB>
                    <a:lnTlToBr w="12700" cmpd="sng">
                      <a:noFill/>
                      <a:prstDash val="solid"/>
                    </a:lnTlToBr>
                    <a:lnBlToTr w="12700" cmpd="sng">
                      <a:noFill/>
                      <a:prstDash val="solid"/>
                    </a:lnBlToTr>
                    <a:solidFill>
                      <a:srgbClr val="4F81BD"/>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a:spcAft>
                          <a:spcPts val="0"/>
                        </a:spcAft>
                      </a:pPr>
                      <a:r>
                        <a:rPr lang="el-GR" sz="2200" b="1" dirty="0">
                          <a:solidFill>
                            <a:srgbClr val="FFFFFF"/>
                          </a:solidFill>
                          <a:effectLst/>
                          <a:latin typeface="Tahoma"/>
                          <a:ea typeface="MS Mincho"/>
                          <a:cs typeface="Times New Roman"/>
                        </a:rPr>
                        <a:t>ΘΕΡΑΠΕΙΑ</a:t>
                      </a:r>
                      <a:endParaRPr lang="el-GR" sz="1200" dirty="0">
                        <a:effectLst/>
                        <a:latin typeface="Times New Roman"/>
                        <a:ea typeface="MS Mincho"/>
                        <a:cs typeface="Times New Roman"/>
                      </a:endParaRPr>
                    </a:p>
                  </a:txBody>
                  <a:tcPr marL="68578" marR="68578" marT="0" marB="0">
                    <a:lnL w="12700" cap="flat" cmpd="sng" algn="ctr">
                      <a:solidFill>
                        <a:srgbClr val="1F497D"/>
                      </a:solidFill>
                      <a:prstDash val="solid"/>
                      <a:round/>
                      <a:headEnd type="none" w="med" len="med"/>
                      <a:tailEnd type="none" w="med" len="med"/>
                    </a:lnL>
                    <a:lnR w="12700" cap="flat" cmpd="sng" algn="ctr">
                      <a:solidFill>
                        <a:srgbClr val="1F497D"/>
                      </a:solidFill>
                      <a:prstDash val="solid"/>
                      <a:round/>
                      <a:headEnd type="none" w="med" len="med"/>
                      <a:tailEnd type="none" w="med" len="med"/>
                    </a:lnR>
                    <a:lnT w="12700" cap="flat" cmpd="sng" algn="ctr">
                      <a:solidFill>
                        <a:srgbClr val="1F497D"/>
                      </a:solidFill>
                      <a:prstDash val="solid"/>
                      <a:round/>
                      <a:headEnd type="none" w="med" len="med"/>
                      <a:tailEnd type="none" w="med" len="med"/>
                    </a:lnT>
                    <a:lnB w="12700" cap="flat" cmpd="sng" algn="ctr">
                      <a:solidFill>
                        <a:srgbClr val="1F497D"/>
                      </a:solidFill>
                      <a:prstDash val="solid"/>
                      <a:round/>
                      <a:headEnd type="none" w="med" len="med"/>
                      <a:tailEnd type="none" w="med" len="med"/>
                    </a:lnB>
                    <a:lnTlToBr w="12700" cmpd="sng">
                      <a:noFill/>
                      <a:prstDash val="solid"/>
                    </a:lnTlToBr>
                    <a:lnBlToTr w="12700" cmpd="sng">
                      <a:noFill/>
                      <a:prstDash val="solid"/>
                    </a:lnBlToTr>
                    <a:solidFill>
                      <a:srgbClr val="4F81BD"/>
                    </a:solidFill>
                  </a:tcPr>
                </a:tc>
                <a:extLst>
                  <a:ext uri="{0D108BD9-81ED-4DB2-BD59-A6C34878D82A}">
                    <a16:rowId xmlns:a16="http://schemas.microsoft.com/office/drawing/2014/main" val="10000"/>
                  </a:ext>
                </a:extLst>
              </a:tr>
              <a:tr h="321141">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spcAft>
                          <a:spcPts val="0"/>
                        </a:spcAft>
                      </a:pPr>
                      <a:r>
                        <a:rPr lang="el-GR" sz="1600" b="1" dirty="0">
                          <a:solidFill>
                            <a:srgbClr val="0000FF"/>
                          </a:solidFill>
                          <a:effectLst/>
                          <a:latin typeface="Tahoma" panose="020B0604030504040204" pitchFamily="34" charset="0"/>
                          <a:ea typeface="Tahoma" panose="020B0604030504040204" pitchFamily="34" charset="0"/>
                          <a:cs typeface="Tahoma" panose="020B0604030504040204" pitchFamily="34" charset="0"/>
                        </a:rPr>
                        <a:t>Αθηρωμάτωση αορτικού</a:t>
                      </a:r>
                      <a:r>
                        <a:rPr lang="el-GR" sz="1600" b="1" baseline="0" dirty="0">
                          <a:solidFill>
                            <a:srgbClr val="0000FF"/>
                          </a:solidFill>
                          <a:effectLst/>
                          <a:latin typeface="Tahoma" panose="020B0604030504040204" pitchFamily="34" charset="0"/>
                          <a:ea typeface="Tahoma" panose="020B0604030504040204" pitchFamily="34" charset="0"/>
                          <a:cs typeface="Tahoma" panose="020B0604030504040204" pitchFamily="34" charset="0"/>
                        </a:rPr>
                        <a:t> τόξου</a:t>
                      </a:r>
                      <a:endParaRPr lang="el-GR" sz="1600" b="1" dirty="0">
                        <a:solidFill>
                          <a:srgbClr val="0000FF"/>
                        </a:solidFill>
                        <a:effectLst/>
                        <a:latin typeface="Tahoma" panose="020B0604030504040204" pitchFamily="34" charset="0"/>
                        <a:ea typeface="Tahoma" panose="020B0604030504040204" pitchFamily="34" charset="0"/>
                        <a:cs typeface="Tahoma" panose="020B0604030504040204" pitchFamily="34" charset="0"/>
                      </a:endParaRPr>
                    </a:p>
                  </a:txBody>
                  <a:tcPr marL="68578" marR="68578" marT="0" marB="0">
                    <a:lnL w="12700" cap="flat" cmpd="sng" algn="ctr">
                      <a:solidFill>
                        <a:srgbClr val="1F497D"/>
                      </a:solidFill>
                      <a:prstDash val="solid"/>
                      <a:round/>
                      <a:headEnd type="none" w="med" len="med"/>
                      <a:tailEnd type="none" w="med" len="med"/>
                    </a:lnL>
                    <a:lnR w="12700" cap="flat" cmpd="sng" algn="ctr">
                      <a:solidFill>
                        <a:srgbClr val="1F497D"/>
                      </a:solidFill>
                      <a:prstDash val="solid"/>
                      <a:round/>
                      <a:headEnd type="none" w="med" len="med"/>
                      <a:tailEnd type="none" w="med" len="med"/>
                    </a:lnR>
                    <a:lnT w="12700" cap="flat" cmpd="sng" algn="ctr">
                      <a:solidFill>
                        <a:srgbClr val="1F497D"/>
                      </a:solidFill>
                      <a:prstDash val="solid"/>
                      <a:round/>
                      <a:headEnd type="none" w="med" len="med"/>
                      <a:tailEnd type="none" w="med" len="med"/>
                    </a:lnT>
                    <a:lnB w="12700" cap="flat" cmpd="sng" algn="ctr">
                      <a:solidFill>
                        <a:srgbClr val="1F497D"/>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a:spcAft>
                          <a:spcPts val="0"/>
                        </a:spcAft>
                      </a:pPr>
                      <a:r>
                        <a:rPr lang="el-GR" sz="1600" b="1" dirty="0">
                          <a:solidFill>
                            <a:srgbClr val="0000FF"/>
                          </a:solidFill>
                          <a:effectLst/>
                          <a:latin typeface="Tahoma"/>
                          <a:ea typeface="Arial Unicode MS"/>
                          <a:cs typeface="Times New Roman"/>
                        </a:rPr>
                        <a:t>Στατίνη</a:t>
                      </a:r>
                      <a:r>
                        <a:rPr lang="el-GR" sz="1600" b="1" baseline="0" dirty="0">
                          <a:solidFill>
                            <a:srgbClr val="0000FF"/>
                          </a:solidFill>
                          <a:effectLst/>
                          <a:latin typeface="Tahoma"/>
                          <a:ea typeface="Arial Unicode MS"/>
                          <a:cs typeface="Times New Roman"/>
                        </a:rPr>
                        <a:t> υψηλής δόσης</a:t>
                      </a:r>
                      <a:endParaRPr lang="el-GR" sz="1200" dirty="0">
                        <a:solidFill>
                          <a:srgbClr val="0000FF"/>
                        </a:solidFill>
                        <a:effectLst/>
                        <a:latin typeface="Times New Roman"/>
                        <a:ea typeface="MS Mincho"/>
                        <a:cs typeface="Times New Roman"/>
                      </a:endParaRPr>
                    </a:p>
                  </a:txBody>
                  <a:tcPr marL="68578" marR="68578" marT="0" marB="0">
                    <a:lnL w="12700" cap="flat" cmpd="sng" algn="ctr">
                      <a:solidFill>
                        <a:srgbClr val="1F497D"/>
                      </a:solidFill>
                      <a:prstDash val="solid"/>
                      <a:round/>
                      <a:headEnd type="none" w="med" len="med"/>
                      <a:tailEnd type="none" w="med" len="med"/>
                    </a:lnL>
                    <a:lnR w="12700" cap="flat" cmpd="sng" algn="ctr">
                      <a:solidFill>
                        <a:srgbClr val="1F497D"/>
                      </a:solidFill>
                      <a:prstDash val="solid"/>
                      <a:round/>
                      <a:headEnd type="none" w="med" len="med"/>
                      <a:tailEnd type="none" w="med" len="med"/>
                    </a:lnR>
                    <a:lnT w="12700" cap="flat" cmpd="sng" algn="ctr">
                      <a:solidFill>
                        <a:srgbClr val="1F497D"/>
                      </a:solidFill>
                      <a:prstDash val="solid"/>
                      <a:round/>
                      <a:headEnd type="none" w="med" len="med"/>
                      <a:tailEnd type="none" w="med" len="med"/>
                    </a:lnT>
                    <a:lnB w="12700" cap="flat" cmpd="sng" algn="ctr">
                      <a:solidFill>
                        <a:srgbClr val="1F497D"/>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1"/>
                  </a:ext>
                </a:extLst>
              </a:tr>
              <a:tr h="479199">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spcAft>
                          <a:spcPts val="0"/>
                        </a:spcAft>
                      </a:pPr>
                      <a:r>
                        <a:rPr lang="en-US" sz="1600" b="1" dirty="0">
                          <a:solidFill>
                            <a:srgbClr val="FF0000"/>
                          </a:solidFill>
                          <a:effectLst/>
                          <a:latin typeface="Tahoma" panose="020B0604030504040204" pitchFamily="34" charset="0"/>
                          <a:ea typeface="Tahoma" panose="020B0604030504040204" pitchFamily="34" charset="0"/>
                          <a:cs typeface="Tahoma" panose="020B0604030504040204" pitchFamily="34" charset="0"/>
                        </a:rPr>
                        <a:t>PFO </a:t>
                      </a:r>
                      <a:r>
                        <a:rPr lang="el-GR" sz="1600" b="1" dirty="0">
                          <a:solidFill>
                            <a:srgbClr val="FF0000"/>
                          </a:solidFill>
                          <a:effectLst/>
                          <a:latin typeface="Tahoma" panose="020B0604030504040204" pitchFamily="34" charset="0"/>
                          <a:ea typeface="Tahoma" panose="020B0604030504040204" pitchFamily="34" charset="0"/>
                          <a:cs typeface="Tahoma" panose="020B0604030504040204" pitchFamily="34" charset="0"/>
                        </a:rPr>
                        <a:t>και φλεβική θρόμβωση</a:t>
                      </a:r>
                    </a:p>
                  </a:txBody>
                  <a:tcPr marL="68578" marR="68578" marT="0" marB="0">
                    <a:lnL w="12700" cap="flat" cmpd="sng" algn="ctr">
                      <a:solidFill>
                        <a:srgbClr val="1F497D"/>
                      </a:solidFill>
                      <a:prstDash val="solid"/>
                      <a:round/>
                      <a:headEnd type="none" w="med" len="med"/>
                      <a:tailEnd type="none" w="med" len="med"/>
                    </a:lnL>
                    <a:lnR w="12700" cap="flat" cmpd="sng" algn="ctr">
                      <a:solidFill>
                        <a:srgbClr val="1F497D"/>
                      </a:solidFill>
                      <a:prstDash val="solid"/>
                      <a:round/>
                      <a:headEnd type="none" w="med" len="med"/>
                      <a:tailEnd type="none" w="med" len="med"/>
                    </a:lnR>
                    <a:lnT w="12700" cap="flat" cmpd="sng" algn="ctr">
                      <a:solidFill>
                        <a:srgbClr val="1F497D"/>
                      </a:solidFill>
                      <a:prstDash val="solid"/>
                      <a:round/>
                      <a:headEnd type="none" w="med" len="med"/>
                      <a:tailEnd type="none" w="med" len="med"/>
                    </a:lnT>
                    <a:lnB w="12700" cap="flat" cmpd="sng" algn="ctr">
                      <a:solidFill>
                        <a:srgbClr val="1F497D"/>
                      </a:solidFill>
                      <a:prstDash val="solid"/>
                      <a:round/>
                      <a:headEnd type="none" w="med" len="med"/>
                      <a:tailEnd type="none" w="med" len="med"/>
                    </a:lnB>
                    <a:lnTlToBr w="12700" cmpd="sng">
                      <a:noFill/>
                      <a:prstDash val="solid"/>
                    </a:lnTlToBr>
                    <a:lnBlToTr w="12700" cmpd="sng">
                      <a:noFill/>
                      <a:prstDash val="solid"/>
                    </a:lnBlToTr>
                    <a:solidFill>
                      <a:srgbClr val="BBE0E3"/>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a:spcAft>
                          <a:spcPts val="0"/>
                        </a:spcAft>
                      </a:pPr>
                      <a:r>
                        <a:rPr lang="el-GR" sz="1600" b="1" dirty="0">
                          <a:solidFill>
                            <a:srgbClr val="FF0000"/>
                          </a:solidFill>
                          <a:effectLst/>
                          <a:latin typeface="Tahoma"/>
                          <a:ea typeface="Arial Unicode MS"/>
                          <a:cs typeface="Times New Roman"/>
                        </a:rPr>
                        <a:t>Αντιπηκτικά</a:t>
                      </a:r>
                      <a:endParaRPr lang="el-GR" sz="1200" dirty="0">
                        <a:effectLst/>
                        <a:latin typeface="Times New Roman"/>
                        <a:ea typeface="MS Mincho"/>
                        <a:cs typeface="Times New Roman"/>
                      </a:endParaRPr>
                    </a:p>
                  </a:txBody>
                  <a:tcPr marL="68578" marR="68578" marT="0" marB="0">
                    <a:lnL w="12700" cap="flat" cmpd="sng" algn="ctr">
                      <a:solidFill>
                        <a:srgbClr val="1F497D"/>
                      </a:solidFill>
                      <a:prstDash val="solid"/>
                      <a:round/>
                      <a:headEnd type="none" w="med" len="med"/>
                      <a:tailEnd type="none" w="med" len="med"/>
                    </a:lnL>
                    <a:lnR w="12700" cap="flat" cmpd="sng" algn="ctr">
                      <a:solidFill>
                        <a:srgbClr val="1F497D"/>
                      </a:solidFill>
                      <a:prstDash val="solid"/>
                      <a:round/>
                      <a:headEnd type="none" w="med" len="med"/>
                      <a:tailEnd type="none" w="med" len="med"/>
                    </a:lnR>
                    <a:lnT w="12700" cap="flat" cmpd="sng" algn="ctr">
                      <a:solidFill>
                        <a:srgbClr val="1F497D"/>
                      </a:solidFill>
                      <a:prstDash val="solid"/>
                      <a:round/>
                      <a:headEnd type="none" w="med" len="med"/>
                      <a:tailEnd type="none" w="med" len="med"/>
                    </a:lnT>
                    <a:lnB w="12700" cap="flat" cmpd="sng" algn="ctr">
                      <a:solidFill>
                        <a:srgbClr val="1F497D"/>
                      </a:solidFill>
                      <a:prstDash val="solid"/>
                      <a:round/>
                      <a:headEnd type="none" w="med" len="med"/>
                      <a:tailEnd type="none" w="med" len="med"/>
                    </a:lnB>
                    <a:lnTlToBr w="12700" cmpd="sng">
                      <a:noFill/>
                      <a:prstDash val="solid"/>
                    </a:lnTlToBr>
                    <a:lnBlToTr w="12700" cmpd="sng">
                      <a:noFill/>
                      <a:prstDash val="solid"/>
                    </a:lnBlToTr>
                    <a:solidFill>
                      <a:srgbClr val="BBE0E3"/>
                    </a:solidFill>
                  </a:tcPr>
                </a:tc>
                <a:extLst>
                  <a:ext uri="{0D108BD9-81ED-4DB2-BD59-A6C34878D82A}">
                    <a16:rowId xmlns:a16="http://schemas.microsoft.com/office/drawing/2014/main" val="10002"/>
                  </a:ext>
                </a:extLst>
              </a:tr>
              <a:tr h="345126">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spcAft>
                          <a:spcPts val="0"/>
                        </a:spcAft>
                      </a:pPr>
                      <a:r>
                        <a:rPr lang="el-GR" sz="1600" b="1" dirty="0">
                          <a:solidFill>
                            <a:srgbClr val="0000FF"/>
                          </a:solidFill>
                          <a:effectLst/>
                          <a:latin typeface="Tahoma" panose="020B0604030504040204" pitchFamily="34" charset="0"/>
                          <a:ea typeface="Tahoma" panose="020B0604030504040204" pitchFamily="34" charset="0"/>
                          <a:cs typeface="Tahoma" panose="020B0604030504040204" pitchFamily="34" charset="0"/>
                        </a:rPr>
                        <a:t>Παροξυσμική κολπική μαρμαρυγή</a:t>
                      </a:r>
                    </a:p>
                  </a:txBody>
                  <a:tcPr marL="68578" marR="68578" marT="0" marB="0">
                    <a:lnL w="12700" cap="flat" cmpd="sng" algn="ctr">
                      <a:solidFill>
                        <a:srgbClr val="1F497D"/>
                      </a:solidFill>
                      <a:prstDash val="solid"/>
                      <a:round/>
                      <a:headEnd type="none" w="med" len="med"/>
                      <a:tailEnd type="none" w="med" len="med"/>
                    </a:lnL>
                    <a:lnR w="12700" cap="flat" cmpd="sng" algn="ctr">
                      <a:solidFill>
                        <a:srgbClr val="1F497D"/>
                      </a:solidFill>
                      <a:prstDash val="solid"/>
                      <a:round/>
                      <a:headEnd type="none" w="med" len="med"/>
                      <a:tailEnd type="none" w="med" len="med"/>
                    </a:lnR>
                    <a:lnT w="12700" cap="flat" cmpd="sng" algn="ctr">
                      <a:solidFill>
                        <a:srgbClr val="1F497D"/>
                      </a:solidFill>
                      <a:prstDash val="solid"/>
                      <a:round/>
                      <a:headEnd type="none" w="med" len="med"/>
                      <a:tailEnd type="none" w="med" len="med"/>
                    </a:lnT>
                    <a:lnB w="12700" cap="flat" cmpd="sng" algn="ctr">
                      <a:solidFill>
                        <a:srgbClr val="1F497D"/>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a:spcAft>
                          <a:spcPts val="0"/>
                        </a:spcAft>
                      </a:pPr>
                      <a:r>
                        <a:rPr lang="el-GR" sz="1600" b="1" dirty="0">
                          <a:solidFill>
                            <a:srgbClr val="0000FF"/>
                          </a:solidFill>
                          <a:effectLst/>
                          <a:latin typeface="Tahoma"/>
                          <a:ea typeface="Arial Unicode MS"/>
                          <a:cs typeface="Times New Roman"/>
                        </a:rPr>
                        <a:t>Αντιπηκτικά</a:t>
                      </a:r>
                      <a:endParaRPr lang="el-GR" sz="1200" dirty="0">
                        <a:solidFill>
                          <a:srgbClr val="0000FF"/>
                        </a:solidFill>
                        <a:effectLst/>
                        <a:latin typeface="Times New Roman"/>
                        <a:ea typeface="MS Mincho"/>
                        <a:cs typeface="Times New Roman"/>
                      </a:endParaRPr>
                    </a:p>
                  </a:txBody>
                  <a:tcPr marL="68578" marR="68578" marT="0" marB="0">
                    <a:lnL w="12700" cap="flat" cmpd="sng" algn="ctr">
                      <a:solidFill>
                        <a:srgbClr val="1F497D"/>
                      </a:solidFill>
                      <a:prstDash val="solid"/>
                      <a:round/>
                      <a:headEnd type="none" w="med" len="med"/>
                      <a:tailEnd type="none" w="med" len="med"/>
                    </a:lnL>
                    <a:lnR w="12700" cap="flat" cmpd="sng" algn="ctr">
                      <a:solidFill>
                        <a:srgbClr val="1F497D"/>
                      </a:solidFill>
                      <a:prstDash val="solid"/>
                      <a:round/>
                      <a:headEnd type="none" w="med" len="med"/>
                      <a:tailEnd type="none" w="med" len="med"/>
                    </a:lnR>
                    <a:lnT w="12700" cap="flat" cmpd="sng" algn="ctr">
                      <a:solidFill>
                        <a:srgbClr val="1F497D"/>
                      </a:solidFill>
                      <a:prstDash val="solid"/>
                      <a:round/>
                      <a:headEnd type="none" w="med" len="med"/>
                      <a:tailEnd type="none" w="med" len="med"/>
                    </a:lnT>
                    <a:lnB w="12700" cap="flat" cmpd="sng" algn="ctr">
                      <a:solidFill>
                        <a:srgbClr val="1F497D"/>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3"/>
                  </a:ext>
                </a:extLst>
              </a:tr>
              <a:tr h="349958">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spcAft>
                          <a:spcPts val="0"/>
                        </a:spcAft>
                      </a:pPr>
                      <a:r>
                        <a:rPr lang="el-GR" sz="1600" b="1" dirty="0">
                          <a:solidFill>
                            <a:srgbClr val="FF0000"/>
                          </a:solidFill>
                          <a:effectLst/>
                          <a:latin typeface="Tahoma" panose="020B0604030504040204" pitchFamily="34" charset="0"/>
                          <a:ea typeface="Tahoma" panose="020B0604030504040204" pitchFamily="34" charset="0"/>
                          <a:cs typeface="Tahoma" panose="020B0604030504040204" pitchFamily="34" charset="0"/>
                        </a:rPr>
                        <a:t>Ενδοκαρδιακός</a:t>
                      </a:r>
                      <a:r>
                        <a:rPr lang="el-GR" sz="1600" b="1" baseline="0" dirty="0">
                          <a:solidFill>
                            <a:srgbClr val="FF0000"/>
                          </a:solidFill>
                          <a:effectLst/>
                          <a:latin typeface="Tahoma" panose="020B0604030504040204" pitchFamily="34" charset="0"/>
                          <a:ea typeface="Tahoma" panose="020B0604030504040204" pitchFamily="34" charset="0"/>
                          <a:cs typeface="Tahoma" panose="020B0604030504040204" pitchFamily="34" charset="0"/>
                        </a:rPr>
                        <a:t> θρόμβος</a:t>
                      </a:r>
                      <a:endParaRPr lang="el-GR" sz="1600" b="1" dirty="0">
                        <a:effectLst/>
                        <a:latin typeface="Tahoma" panose="020B0604030504040204" pitchFamily="34" charset="0"/>
                        <a:ea typeface="Tahoma" panose="020B0604030504040204" pitchFamily="34" charset="0"/>
                        <a:cs typeface="Tahoma" panose="020B0604030504040204" pitchFamily="34" charset="0"/>
                      </a:endParaRPr>
                    </a:p>
                  </a:txBody>
                  <a:tcPr marL="68578" marR="68578" marT="0" marB="0">
                    <a:lnL w="12700" cap="flat" cmpd="sng" algn="ctr">
                      <a:solidFill>
                        <a:srgbClr val="1F497D"/>
                      </a:solidFill>
                      <a:prstDash val="solid"/>
                      <a:round/>
                      <a:headEnd type="none" w="med" len="med"/>
                      <a:tailEnd type="none" w="med" len="med"/>
                    </a:lnL>
                    <a:lnR w="12700" cap="flat" cmpd="sng" algn="ctr">
                      <a:solidFill>
                        <a:srgbClr val="1F497D"/>
                      </a:solidFill>
                      <a:prstDash val="solid"/>
                      <a:round/>
                      <a:headEnd type="none" w="med" len="med"/>
                      <a:tailEnd type="none" w="med" len="med"/>
                    </a:lnR>
                    <a:lnT w="12700" cap="flat" cmpd="sng" algn="ctr">
                      <a:solidFill>
                        <a:srgbClr val="1F497D"/>
                      </a:solidFill>
                      <a:prstDash val="solid"/>
                      <a:round/>
                      <a:headEnd type="none" w="med" len="med"/>
                      <a:tailEnd type="none" w="med" len="med"/>
                    </a:lnT>
                    <a:lnB w="12700" cap="flat" cmpd="sng" algn="ctr">
                      <a:solidFill>
                        <a:srgbClr val="1F497D"/>
                      </a:solidFill>
                      <a:prstDash val="solid"/>
                      <a:round/>
                      <a:headEnd type="none" w="med" len="med"/>
                      <a:tailEnd type="none" w="med" len="med"/>
                    </a:lnB>
                    <a:lnTlToBr w="12700" cmpd="sng">
                      <a:noFill/>
                      <a:prstDash val="solid"/>
                    </a:lnTlToBr>
                    <a:lnBlToTr w="12700" cmpd="sng">
                      <a:noFill/>
                      <a:prstDash val="solid"/>
                    </a:lnBlToTr>
                    <a:solidFill>
                      <a:srgbClr val="BBE0E3"/>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a:spcAft>
                          <a:spcPts val="0"/>
                        </a:spcAft>
                      </a:pPr>
                      <a:r>
                        <a:rPr lang="el-GR" sz="1600" b="1" dirty="0">
                          <a:solidFill>
                            <a:srgbClr val="FF0000"/>
                          </a:solidFill>
                          <a:effectLst/>
                          <a:latin typeface="Tahoma"/>
                          <a:ea typeface="Arial Unicode MS"/>
                          <a:cs typeface="Times New Roman"/>
                        </a:rPr>
                        <a:t>Αντιπηκτικά</a:t>
                      </a:r>
                      <a:endParaRPr lang="el-GR" sz="1200" dirty="0">
                        <a:effectLst/>
                        <a:latin typeface="Times New Roman"/>
                        <a:ea typeface="MS Mincho"/>
                        <a:cs typeface="Times New Roman"/>
                      </a:endParaRPr>
                    </a:p>
                  </a:txBody>
                  <a:tcPr marL="68578" marR="68578" marT="0" marB="0">
                    <a:lnL w="12700" cap="flat" cmpd="sng" algn="ctr">
                      <a:solidFill>
                        <a:srgbClr val="1F497D"/>
                      </a:solidFill>
                      <a:prstDash val="solid"/>
                      <a:round/>
                      <a:headEnd type="none" w="med" len="med"/>
                      <a:tailEnd type="none" w="med" len="med"/>
                    </a:lnL>
                    <a:lnR w="12700" cap="flat" cmpd="sng" algn="ctr">
                      <a:solidFill>
                        <a:srgbClr val="1F497D"/>
                      </a:solidFill>
                      <a:prstDash val="solid"/>
                      <a:round/>
                      <a:headEnd type="none" w="med" len="med"/>
                      <a:tailEnd type="none" w="med" len="med"/>
                    </a:lnR>
                    <a:lnT w="12700" cap="flat" cmpd="sng" algn="ctr">
                      <a:solidFill>
                        <a:srgbClr val="1F497D"/>
                      </a:solidFill>
                      <a:prstDash val="solid"/>
                      <a:round/>
                      <a:headEnd type="none" w="med" len="med"/>
                      <a:tailEnd type="none" w="med" len="med"/>
                    </a:lnT>
                    <a:lnB w="12700" cap="flat" cmpd="sng" algn="ctr">
                      <a:solidFill>
                        <a:srgbClr val="1F497D"/>
                      </a:solidFill>
                      <a:prstDash val="solid"/>
                      <a:round/>
                      <a:headEnd type="none" w="med" len="med"/>
                      <a:tailEnd type="none" w="med" len="med"/>
                    </a:lnB>
                    <a:lnTlToBr w="12700" cmpd="sng">
                      <a:noFill/>
                      <a:prstDash val="solid"/>
                    </a:lnTlToBr>
                    <a:lnBlToTr w="12700" cmpd="sng">
                      <a:noFill/>
                      <a:prstDash val="solid"/>
                    </a:lnBlToTr>
                    <a:solidFill>
                      <a:srgbClr val="BBE0E3"/>
                    </a:solidFill>
                  </a:tcPr>
                </a:tc>
                <a:extLst>
                  <a:ext uri="{0D108BD9-81ED-4DB2-BD59-A6C34878D82A}">
                    <a16:rowId xmlns:a16="http://schemas.microsoft.com/office/drawing/2014/main" val="10004"/>
                  </a:ext>
                </a:extLst>
              </a:tr>
              <a:tr h="497193">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spcAft>
                          <a:spcPts val="0"/>
                        </a:spcAft>
                      </a:pPr>
                      <a:r>
                        <a:rPr lang="el-GR" sz="1600" b="1" dirty="0">
                          <a:solidFill>
                            <a:srgbClr val="0000FF"/>
                          </a:solidFill>
                          <a:effectLst/>
                          <a:latin typeface="Tahoma" panose="020B0604030504040204" pitchFamily="34" charset="0"/>
                          <a:ea typeface="Tahoma" panose="020B0604030504040204" pitchFamily="34" charset="0"/>
                          <a:cs typeface="Tahoma" panose="020B0604030504040204" pitchFamily="34" charset="0"/>
                        </a:rPr>
                        <a:t>Υπερπηκτικότητα</a:t>
                      </a:r>
                      <a:r>
                        <a:rPr lang="el-GR" sz="1600" b="1" baseline="0" dirty="0">
                          <a:solidFill>
                            <a:srgbClr val="0000FF"/>
                          </a:solidFill>
                          <a:effectLst/>
                          <a:latin typeface="Tahoma" panose="020B0604030504040204" pitchFamily="34" charset="0"/>
                          <a:ea typeface="Tahoma" panose="020B0604030504040204" pitchFamily="34" charset="0"/>
                          <a:cs typeface="Tahoma" panose="020B0604030504040204" pitchFamily="34" charset="0"/>
                        </a:rPr>
                        <a:t> λόγω κακοήθειας</a:t>
                      </a:r>
                      <a:endParaRPr lang="el-GR" sz="1600" b="1" dirty="0">
                        <a:solidFill>
                          <a:srgbClr val="0000FF"/>
                        </a:solidFill>
                        <a:effectLst/>
                        <a:latin typeface="Tahoma" panose="020B0604030504040204" pitchFamily="34" charset="0"/>
                        <a:ea typeface="Tahoma" panose="020B0604030504040204" pitchFamily="34" charset="0"/>
                        <a:cs typeface="Tahoma" panose="020B0604030504040204" pitchFamily="34" charset="0"/>
                      </a:endParaRPr>
                    </a:p>
                  </a:txBody>
                  <a:tcPr marL="68578" marR="68578" marT="0" marB="0">
                    <a:lnL w="12700" cap="flat" cmpd="sng" algn="ctr">
                      <a:solidFill>
                        <a:srgbClr val="1F497D"/>
                      </a:solidFill>
                      <a:prstDash val="solid"/>
                      <a:round/>
                      <a:headEnd type="none" w="med" len="med"/>
                      <a:tailEnd type="none" w="med" len="med"/>
                    </a:lnL>
                    <a:lnR w="12700" cap="flat" cmpd="sng" algn="ctr">
                      <a:solidFill>
                        <a:srgbClr val="1F497D"/>
                      </a:solidFill>
                      <a:prstDash val="solid"/>
                      <a:round/>
                      <a:headEnd type="none" w="med" len="med"/>
                      <a:tailEnd type="none" w="med" len="med"/>
                    </a:lnR>
                    <a:lnT w="12700" cap="flat" cmpd="sng" algn="ctr">
                      <a:solidFill>
                        <a:srgbClr val="1F497D"/>
                      </a:solidFill>
                      <a:prstDash val="solid"/>
                      <a:round/>
                      <a:headEnd type="none" w="med" len="med"/>
                      <a:tailEnd type="none" w="med" len="med"/>
                    </a:lnT>
                    <a:lnB w="12700" cap="flat" cmpd="sng" algn="ctr">
                      <a:solidFill>
                        <a:srgbClr val="1F497D"/>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a:spcAft>
                          <a:spcPts val="0"/>
                        </a:spcAft>
                      </a:pPr>
                      <a:r>
                        <a:rPr lang="el-GR" sz="1600" b="1" dirty="0">
                          <a:solidFill>
                            <a:srgbClr val="0000FF"/>
                          </a:solidFill>
                          <a:effectLst/>
                          <a:latin typeface="Tahoma" panose="020B0604030504040204" pitchFamily="34" charset="0"/>
                          <a:ea typeface="Tahoma" panose="020B0604030504040204" pitchFamily="34" charset="0"/>
                          <a:cs typeface="Tahoma" panose="020B0604030504040204" pitchFamily="34" charset="0"/>
                        </a:rPr>
                        <a:t>ΗΧΜΒ και θεραπεία πρωτοπαθούς</a:t>
                      </a:r>
                      <a:r>
                        <a:rPr lang="el-GR" sz="1600" b="1" baseline="0" dirty="0">
                          <a:solidFill>
                            <a:srgbClr val="0000FF"/>
                          </a:solidFill>
                          <a:effectLst/>
                          <a:latin typeface="Tahoma" panose="020B0604030504040204" pitchFamily="34" charset="0"/>
                          <a:ea typeface="Tahoma" panose="020B0604030504040204" pitchFamily="34" charset="0"/>
                          <a:cs typeface="Tahoma" panose="020B0604030504040204" pitchFamily="34" charset="0"/>
                        </a:rPr>
                        <a:t> όγκου</a:t>
                      </a:r>
                      <a:endParaRPr lang="en-US" sz="1600" b="1" dirty="0">
                        <a:solidFill>
                          <a:srgbClr val="0000FF"/>
                        </a:solidFill>
                        <a:effectLst/>
                        <a:latin typeface="Tahoma" panose="020B0604030504040204" pitchFamily="34" charset="0"/>
                        <a:ea typeface="Tahoma" panose="020B0604030504040204" pitchFamily="34" charset="0"/>
                        <a:cs typeface="Tahoma" panose="020B0604030504040204" pitchFamily="34" charset="0"/>
                      </a:endParaRPr>
                    </a:p>
                  </a:txBody>
                  <a:tcPr marL="68578" marR="68578" marT="0" marB="0">
                    <a:lnL w="12700" cap="flat" cmpd="sng" algn="ctr">
                      <a:solidFill>
                        <a:srgbClr val="1F497D"/>
                      </a:solidFill>
                      <a:prstDash val="solid"/>
                      <a:round/>
                      <a:headEnd type="none" w="med" len="med"/>
                      <a:tailEnd type="none" w="med" len="med"/>
                    </a:lnL>
                    <a:lnR w="12700" cap="flat" cmpd="sng" algn="ctr">
                      <a:solidFill>
                        <a:srgbClr val="1F497D"/>
                      </a:solidFill>
                      <a:prstDash val="solid"/>
                      <a:round/>
                      <a:headEnd type="none" w="med" len="med"/>
                      <a:tailEnd type="none" w="med" len="med"/>
                    </a:lnR>
                    <a:lnT w="12700" cap="flat" cmpd="sng" algn="ctr">
                      <a:solidFill>
                        <a:srgbClr val="1F497D"/>
                      </a:solidFill>
                      <a:prstDash val="solid"/>
                      <a:round/>
                      <a:headEnd type="none" w="med" len="med"/>
                      <a:tailEnd type="none" w="med" len="med"/>
                    </a:lnT>
                    <a:lnB w="12700" cap="flat" cmpd="sng" algn="ctr">
                      <a:solidFill>
                        <a:srgbClr val="1F497D"/>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5"/>
                  </a:ext>
                </a:extLst>
              </a:tr>
              <a:tr h="349958">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spcAft>
                          <a:spcPts val="0"/>
                        </a:spcAft>
                      </a:pPr>
                      <a:r>
                        <a:rPr lang="el-GR" sz="1600" b="1" dirty="0">
                          <a:solidFill>
                            <a:srgbClr val="FF0000"/>
                          </a:solidFill>
                          <a:effectLst/>
                          <a:latin typeface="Tahoma" panose="020B0604030504040204" pitchFamily="34" charset="0"/>
                          <a:ea typeface="Tahoma" panose="020B0604030504040204" pitchFamily="34" charset="0"/>
                          <a:cs typeface="Tahoma" panose="020B0604030504040204" pitchFamily="34" charset="0"/>
                        </a:rPr>
                        <a:t>Λοιμώδης</a:t>
                      </a:r>
                      <a:r>
                        <a:rPr lang="el-GR" sz="1600" b="1" baseline="0" dirty="0">
                          <a:solidFill>
                            <a:srgbClr val="FF0000"/>
                          </a:solidFill>
                          <a:effectLst/>
                          <a:latin typeface="Tahoma" panose="020B0604030504040204" pitchFamily="34" charset="0"/>
                          <a:ea typeface="Tahoma" panose="020B0604030504040204" pitchFamily="34" charset="0"/>
                          <a:cs typeface="Tahoma" panose="020B0604030504040204" pitchFamily="34" charset="0"/>
                        </a:rPr>
                        <a:t> ενδοκαρδίτις</a:t>
                      </a:r>
                      <a:endParaRPr lang="el-GR" sz="1600" b="1" dirty="0">
                        <a:solidFill>
                          <a:srgbClr val="FF0000"/>
                        </a:solidFill>
                        <a:effectLst/>
                        <a:latin typeface="Tahoma" panose="020B0604030504040204" pitchFamily="34" charset="0"/>
                        <a:ea typeface="Tahoma" panose="020B0604030504040204" pitchFamily="34" charset="0"/>
                        <a:cs typeface="Tahoma" panose="020B0604030504040204" pitchFamily="34" charset="0"/>
                      </a:endParaRPr>
                    </a:p>
                  </a:txBody>
                  <a:tcPr marL="68578" marR="68578" marT="0" marB="0">
                    <a:lnL w="12700" cap="flat" cmpd="sng" algn="ctr">
                      <a:solidFill>
                        <a:srgbClr val="1F497D"/>
                      </a:solidFill>
                      <a:prstDash val="solid"/>
                      <a:round/>
                      <a:headEnd type="none" w="med" len="med"/>
                      <a:tailEnd type="none" w="med" len="med"/>
                    </a:lnL>
                    <a:lnR w="12700" cap="flat" cmpd="sng" algn="ctr">
                      <a:solidFill>
                        <a:srgbClr val="1F497D"/>
                      </a:solidFill>
                      <a:prstDash val="solid"/>
                      <a:round/>
                      <a:headEnd type="none" w="med" len="med"/>
                      <a:tailEnd type="none" w="med" len="med"/>
                    </a:lnR>
                    <a:lnT w="12700" cap="flat" cmpd="sng" algn="ctr">
                      <a:solidFill>
                        <a:srgbClr val="1F497D"/>
                      </a:solidFill>
                      <a:prstDash val="solid"/>
                      <a:round/>
                      <a:headEnd type="none" w="med" len="med"/>
                      <a:tailEnd type="none" w="med" len="med"/>
                    </a:lnT>
                    <a:lnB w="12700" cap="flat" cmpd="sng" algn="ctr">
                      <a:solidFill>
                        <a:srgbClr val="1F497D"/>
                      </a:solidFill>
                      <a:prstDash val="solid"/>
                      <a:round/>
                      <a:headEnd type="none" w="med" len="med"/>
                      <a:tailEnd type="none" w="med" len="med"/>
                    </a:lnB>
                    <a:lnTlToBr w="12700" cmpd="sng">
                      <a:noFill/>
                      <a:prstDash val="solid"/>
                    </a:lnTlToBr>
                    <a:lnBlToTr w="12700" cmpd="sng">
                      <a:noFill/>
                      <a:prstDash val="solid"/>
                    </a:lnBlToTr>
                    <a:solidFill>
                      <a:srgbClr val="BBE0E3"/>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l-GR" sz="1600" b="1" i="0" u="none" strike="noStrike" kern="1200" cap="none" spc="0" normalizeH="0" baseline="0" noProof="0" dirty="0">
                          <a:ln>
                            <a:noFill/>
                          </a:ln>
                          <a:solidFill>
                            <a:srgbClr val="FF0000"/>
                          </a:solidFill>
                          <a:effectLst/>
                          <a:uLnTx/>
                          <a:uFillTx/>
                          <a:latin typeface="Tahoma"/>
                          <a:ea typeface="Arial Unicode MS"/>
                          <a:cs typeface="Times New Roman"/>
                        </a:rPr>
                        <a:t>Αντιβιοτικά</a:t>
                      </a:r>
                      <a:endParaRPr kumimoji="0" lang="el-GR" sz="1200" b="0" i="0" u="none" strike="noStrike" kern="1200" cap="none" spc="0" normalizeH="0" baseline="0" noProof="0" dirty="0">
                        <a:ln>
                          <a:noFill/>
                        </a:ln>
                        <a:solidFill>
                          <a:srgbClr val="000000"/>
                        </a:solidFill>
                        <a:effectLst/>
                        <a:uLnTx/>
                        <a:uFillTx/>
                        <a:latin typeface="Times New Roman"/>
                        <a:ea typeface="MS Mincho"/>
                        <a:cs typeface="Times New Roman"/>
                      </a:endParaRPr>
                    </a:p>
                  </a:txBody>
                  <a:tcPr marL="68578" marR="68578" marT="0" marB="0">
                    <a:lnL w="12700" cap="flat" cmpd="sng" algn="ctr">
                      <a:solidFill>
                        <a:srgbClr val="1F497D"/>
                      </a:solidFill>
                      <a:prstDash val="solid"/>
                      <a:round/>
                      <a:headEnd type="none" w="med" len="med"/>
                      <a:tailEnd type="none" w="med" len="med"/>
                    </a:lnL>
                    <a:lnR w="12700" cap="flat" cmpd="sng" algn="ctr">
                      <a:solidFill>
                        <a:srgbClr val="1F497D"/>
                      </a:solidFill>
                      <a:prstDash val="solid"/>
                      <a:round/>
                      <a:headEnd type="none" w="med" len="med"/>
                      <a:tailEnd type="none" w="med" len="med"/>
                    </a:lnR>
                    <a:lnT w="12700" cap="flat" cmpd="sng" algn="ctr">
                      <a:solidFill>
                        <a:srgbClr val="1F497D"/>
                      </a:solidFill>
                      <a:prstDash val="solid"/>
                      <a:round/>
                      <a:headEnd type="none" w="med" len="med"/>
                      <a:tailEnd type="none" w="med" len="med"/>
                    </a:lnT>
                    <a:lnB w="12700" cap="flat" cmpd="sng" algn="ctr">
                      <a:solidFill>
                        <a:srgbClr val="1F497D"/>
                      </a:solidFill>
                      <a:prstDash val="solid"/>
                      <a:round/>
                      <a:headEnd type="none" w="med" len="med"/>
                      <a:tailEnd type="none" w="med" len="med"/>
                    </a:lnB>
                    <a:lnTlToBr w="12700" cmpd="sng">
                      <a:noFill/>
                      <a:prstDash val="solid"/>
                    </a:lnTlToBr>
                    <a:lnBlToTr w="12700" cmpd="sng">
                      <a:noFill/>
                      <a:prstDash val="solid"/>
                    </a:lnBlToTr>
                    <a:solidFill>
                      <a:srgbClr val="BBE0E3"/>
                    </a:solidFill>
                  </a:tcPr>
                </a:tc>
                <a:extLst>
                  <a:ext uri="{0D108BD9-81ED-4DB2-BD59-A6C34878D82A}">
                    <a16:rowId xmlns:a16="http://schemas.microsoft.com/office/drawing/2014/main" val="10006"/>
                  </a:ext>
                </a:extLst>
              </a:tr>
              <a:tr h="349958">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spcAft>
                          <a:spcPts val="0"/>
                        </a:spcAft>
                      </a:pPr>
                      <a:r>
                        <a:rPr lang="el-GR" sz="1600" b="1" dirty="0">
                          <a:solidFill>
                            <a:srgbClr val="0000FF"/>
                          </a:solidFill>
                          <a:effectLst/>
                          <a:latin typeface="Tahoma" panose="020B0604030504040204" pitchFamily="34" charset="0"/>
                          <a:ea typeface="Tahoma" panose="020B0604030504040204" pitchFamily="34" charset="0"/>
                          <a:cs typeface="Tahoma" panose="020B0604030504040204" pitchFamily="34" charset="0"/>
                        </a:rPr>
                        <a:t>Συμπτωματική στένωση καρωτίδος</a:t>
                      </a:r>
                    </a:p>
                  </a:txBody>
                  <a:tcPr marL="68578" marR="68578" marT="0" marB="0">
                    <a:lnL w="12700" cap="flat" cmpd="sng" algn="ctr">
                      <a:solidFill>
                        <a:srgbClr val="1F497D"/>
                      </a:solidFill>
                      <a:prstDash val="solid"/>
                      <a:round/>
                      <a:headEnd type="none" w="med" len="med"/>
                      <a:tailEnd type="none" w="med" len="med"/>
                    </a:lnL>
                    <a:lnR w="12700" cap="flat" cmpd="sng" algn="ctr">
                      <a:solidFill>
                        <a:srgbClr val="1F497D"/>
                      </a:solidFill>
                      <a:prstDash val="solid"/>
                      <a:round/>
                      <a:headEnd type="none" w="med" len="med"/>
                      <a:tailEnd type="none" w="med" len="med"/>
                    </a:lnR>
                    <a:lnT w="12700" cap="flat" cmpd="sng" algn="ctr">
                      <a:solidFill>
                        <a:srgbClr val="1F497D"/>
                      </a:solidFill>
                      <a:prstDash val="solid"/>
                      <a:round/>
                      <a:headEnd type="none" w="med" len="med"/>
                      <a:tailEnd type="none" w="med" len="med"/>
                    </a:lnT>
                    <a:lnB w="12700" cap="flat" cmpd="sng" algn="ctr">
                      <a:solidFill>
                        <a:srgbClr val="1F497D"/>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a:spcAft>
                          <a:spcPts val="0"/>
                        </a:spcAft>
                      </a:pPr>
                      <a:r>
                        <a:rPr lang="el-GR" sz="1600" b="1" dirty="0">
                          <a:solidFill>
                            <a:srgbClr val="0000FF"/>
                          </a:solidFill>
                          <a:effectLst/>
                          <a:latin typeface="Tahoma"/>
                          <a:ea typeface="MS Mincho"/>
                          <a:cs typeface="Times New Roman"/>
                        </a:rPr>
                        <a:t>Χειρουργείο</a:t>
                      </a:r>
                      <a:r>
                        <a:rPr lang="el-GR" sz="1600" b="1" baseline="0" dirty="0">
                          <a:solidFill>
                            <a:srgbClr val="0000FF"/>
                          </a:solidFill>
                          <a:effectLst/>
                          <a:latin typeface="Tahoma"/>
                          <a:ea typeface="MS Mincho"/>
                          <a:cs typeface="Times New Roman"/>
                        </a:rPr>
                        <a:t> ή στέντινγκ</a:t>
                      </a:r>
                      <a:endParaRPr lang="el-GR" sz="1200" dirty="0">
                        <a:solidFill>
                          <a:srgbClr val="0000FF"/>
                        </a:solidFill>
                        <a:effectLst/>
                        <a:latin typeface="Times New Roman"/>
                        <a:ea typeface="MS Mincho"/>
                        <a:cs typeface="Times New Roman"/>
                      </a:endParaRPr>
                    </a:p>
                  </a:txBody>
                  <a:tcPr marL="68578" marR="68578" marT="0" marB="0">
                    <a:lnL w="12700" cap="flat" cmpd="sng" algn="ctr">
                      <a:solidFill>
                        <a:srgbClr val="1F497D"/>
                      </a:solidFill>
                      <a:prstDash val="solid"/>
                      <a:round/>
                      <a:headEnd type="none" w="med" len="med"/>
                      <a:tailEnd type="none" w="med" len="med"/>
                    </a:lnL>
                    <a:lnR w="12700" cap="flat" cmpd="sng" algn="ctr">
                      <a:solidFill>
                        <a:srgbClr val="1F497D"/>
                      </a:solidFill>
                      <a:prstDash val="solid"/>
                      <a:round/>
                      <a:headEnd type="none" w="med" len="med"/>
                      <a:tailEnd type="none" w="med" len="med"/>
                    </a:lnR>
                    <a:lnT w="12700" cap="flat" cmpd="sng" algn="ctr">
                      <a:solidFill>
                        <a:srgbClr val="1F497D"/>
                      </a:solidFill>
                      <a:prstDash val="solid"/>
                      <a:round/>
                      <a:headEnd type="none" w="med" len="med"/>
                      <a:tailEnd type="none" w="med" len="med"/>
                    </a:lnT>
                    <a:lnB w="12700" cap="flat" cmpd="sng" algn="ctr">
                      <a:solidFill>
                        <a:srgbClr val="1F497D"/>
                      </a:solid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10007"/>
                  </a:ext>
                </a:extLst>
              </a:tr>
              <a:tr h="349958">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spcAft>
                          <a:spcPts val="0"/>
                        </a:spcAft>
                      </a:pPr>
                      <a:r>
                        <a:rPr lang="el-GR" sz="1600" b="1" dirty="0">
                          <a:solidFill>
                            <a:srgbClr val="FF0000"/>
                          </a:solidFill>
                          <a:effectLst/>
                          <a:latin typeface="Tahoma" panose="020B0604030504040204" pitchFamily="34" charset="0"/>
                          <a:ea typeface="Tahoma" panose="020B0604030504040204" pitchFamily="34" charset="0"/>
                          <a:cs typeface="Tahoma" panose="020B0604030504040204" pitchFamily="34" charset="0"/>
                        </a:rPr>
                        <a:t>Αγγειίτιδα</a:t>
                      </a:r>
                      <a:r>
                        <a:rPr lang="el-GR" sz="1600" b="1" baseline="0" dirty="0">
                          <a:solidFill>
                            <a:srgbClr val="FF0000"/>
                          </a:solidFill>
                          <a:effectLst/>
                          <a:latin typeface="Tahoma" panose="020B0604030504040204" pitchFamily="34" charset="0"/>
                          <a:ea typeface="Tahoma" panose="020B0604030504040204" pitchFamily="34" charset="0"/>
                          <a:cs typeface="Tahoma" panose="020B0604030504040204" pitchFamily="34" charset="0"/>
                        </a:rPr>
                        <a:t> </a:t>
                      </a:r>
                      <a:endParaRPr lang="el-GR" sz="1600" b="1" dirty="0">
                        <a:solidFill>
                          <a:srgbClr val="FF0000"/>
                        </a:solidFill>
                        <a:effectLst/>
                        <a:latin typeface="Tahoma" panose="020B0604030504040204" pitchFamily="34" charset="0"/>
                        <a:ea typeface="Tahoma" panose="020B0604030504040204" pitchFamily="34" charset="0"/>
                        <a:cs typeface="Tahoma" panose="020B0604030504040204" pitchFamily="34" charset="0"/>
                      </a:endParaRPr>
                    </a:p>
                  </a:txBody>
                  <a:tcPr marL="68578" marR="68578" marT="0" marB="0">
                    <a:lnL w="12700" cap="flat" cmpd="sng" algn="ctr">
                      <a:solidFill>
                        <a:srgbClr val="1F497D"/>
                      </a:solidFill>
                      <a:prstDash val="solid"/>
                      <a:round/>
                      <a:headEnd type="none" w="med" len="med"/>
                      <a:tailEnd type="none" w="med" len="med"/>
                    </a:lnL>
                    <a:lnR w="12700" cap="flat" cmpd="sng" algn="ctr">
                      <a:solidFill>
                        <a:srgbClr val="1F497D"/>
                      </a:solidFill>
                      <a:prstDash val="solid"/>
                      <a:round/>
                      <a:headEnd type="none" w="med" len="med"/>
                      <a:tailEnd type="none" w="med" len="med"/>
                    </a:lnR>
                    <a:lnT w="12700" cap="flat" cmpd="sng" algn="ctr">
                      <a:solidFill>
                        <a:srgbClr val="1F497D"/>
                      </a:solidFill>
                      <a:prstDash val="solid"/>
                      <a:round/>
                      <a:headEnd type="none" w="med" len="med"/>
                      <a:tailEnd type="none" w="med" len="med"/>
                    </a:lnT>
                    <a:lnB w="12700" cap="flat" cmpd="sng" algn="ctr">
                      <a:solidFill>
                        <a:srgbClr val="1F497D"/>
                      </a:solidFill>
                      <a:prstDash val="solid"/>
                      <a:round/>
                      <a:headEnd type="none" w="med" len="med"/>
                      <a:tailEnd type="none" w="med" len="med"/>
                    </a:lnB>
                    <a:lnTlToBr w="12700" cmpd="sng">
                      <a:noFill/>
                      <a:prstDash val="solid"/>
                    </a:lnTlToBr>
                    <a:lnBlToTr w="12700" cmpd="sng">
                      <a:noFill/>
                      <a:prstDash val="solid"/>
                    </a:lnBlToTr>
                    <a:solidFill>
                      <a:srgbClr val="BBE0E3"/>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l-GR" sz="1600" b="1" i="0" u="none" strike="noStrike" kern="1200" cap="none" spc="0" normalizeH="0" baseline="0" noProof="0" dirty="0">
                          <a:ln>
                            <a:noFill/>
                          </a:ln>
                          <a:solidFill>
                            <a:srgbClr val="FF0000"/>
                          </a:solidFill>
                          <a:effectLst/>
                          <a:uLnTx/>
                          <a:uFillTx/>
                          <a:latin typeface="Tahoma"/>
                          <a:ea typeface="Arial Unicode MS"/>
                          <a:cs typeface="Times New Roman"/>
                        </a:rPr>
                        <a:t>Ανοσοκαταστολή</a:t>
                      </a:r>
                      <a:endParaRPr kumimoji="0" lang="el-GR" sz="1200" b="0" i="0" u="none" strike="noStrike" kern="1200" cap="none" spc="0" normalizeH="0" baseline="0" noProof="0" dirty="0">
                        <a:ln>
                          <a:noFill/>
                        </a:ln>
                        <a:solidFill>
                          <a:srgbClr val="FF0000"/>
                        </a:solidFill>
                        <a:effectLst/>
                        <a:uLnTx/>
                        <a:uFillTx/>
                        <a:latin typeface="Times New Roman"/>
                        <a:ea typeface="MS Mincho"/>
                        <a:cs typeface="Times New Roman"/>
                      </a:endParaRPr>
                    </a:p>
                  </a:txBody>
                  <a:tcPr marL="68578" marR="68578" marT="0" marB="0">
                    <a:lnL w="12700" cap="flat" cmpd="sng" algn="ctr">
                      <a:solidFill>
                        <a:srgbClr val="1F497D"/>
                      </a:solidFill>
                      <a:prstDash val="solid"/>
                      <a:round/>
                      <a:headEnd type="none" w="med" len="med"/>
                      <a:tailEnd type="none" w="med" len="med"/>
                    </a:lnL>
                    <a:lnR w="12700" cap="flat" cmpd="sng" algn="ctr">
                      <a:solidFill>
                        <a:srgbClr val="1F497D"/>
                      </a:solidFill>
                      <a:prstDash val="solid"/>
                      <a:round/>
                      <a:headEnd type="none" w="med" len="med"/>
                      <a:tailEnd type="none" w="med" len="med"/>
                    </a:lnR>
                    <a:lnT w="12700" cap="flat" cmpd="sng" algn="ctr">
                      <a:solidFill>
                        <a:srgbClr val="1F497D"/>
                      </a:solidFill>
                      <a:prstDash val="solid"/>
                      <a:round/>
                      <a:headEnd type="none" w="med" len="med"/>
                      <a:tailEnd type="none" w="med" len="med"/>
                    </a:lnT>
                    <a:lnB w="12700" cap="flat" cmpd="sng" algn="ctr">
                      <a:solidFill>
                        <a:srgbClr val="1F497D"/>
                      </a:solidFill>
                      <a:prstDash val="solid"/>
                      <a:round/>
                      <a:headEnd type="none" w="med" len="med"/>
                      <a:tailEnd type="none" w="med" len="med"/>
                    </a:lnB>
                    <a:lnTlToBr w="12700" cmpd="sng">
                      <a:noFill/>
                      <a:prstDash val="solid"/>
                    </a:lnTlToBr>
                    <a:lnBlToTr w="12700" cmpd="sng">
                      <a:noFill/>
                      <a:prstDash val="solid"/>
                    </a:lnBlToTr>
                    <a:solidFill>
                      <a:srgbClr val="BBE0E3"/>
                    </a:solidFill>
                  </a:tcPr>
                </a:tc>
                <a:extLst>
                  <a:ext uri="{0D108BD9-81ED-4DB2-BD59-A6C34878D82A}">
                    <a16:rowId xmlns:a16="http://schemas.microsoft.com/office/drawing/2014/main" val="10008"/>
                  </a:ext>
                </a:extLst>
              </a:tr>
              <a:tr h="415186">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l-GR" sz="1600" b="1" i="0" u="none" strike="noStrike" kern="1200" cap="none" spc="0" normalizeH="0" baseline="0" noProof="0" dirty="0">
                          <a:ln>
                            <a:noFill/>
                          </a:ln>
                          <a:solidFill>
                            <a:srgbClr val="0000FF"/>
                          </a:solidFill>
                          <a:effectLst/>
                          <a:uLnTx/>
                          <a:uFillTx/>
                          <a:latin typeface="Tahoma" panose="020B0604030504040204" pitchFamily="34" charset="0"/>
                          <a:ea typeface="Tahoma" panose="020B0604030504040204" pitchFamily="34" charset="0"/>
                          <a:cs typeface="Tahoma" panose="020B0604030504040204" pitchFamily="34" charset="0"/>
                        </a:rPr>
                        <a:t>Αντιφωσφολιπιδικό σύνδρομο</a:t>
                      </a:r>
                    </a:p>
                  </a:txBody>
                  <a:tcPr marL="68578" marR="68578" marT="0" marB="0">
                    <a:lnL w="12700" cap="flat" cmpd="sng" algn="ctr">
                      <a:solidFill>
                        <a:srgbClr val="1F497D"/>
                      </a:solidFill>
                      <a:prstDash val="solid"/>
                      <a:round/>
                      <a:headEnd type="none" w="med" len="med"/>
                      <a:tailEnd type="none" w="med" len="med"/>
                    </a:lnL>
                    <a:lnR w="12700" cap="flat" cmpd="sng" algn="ctr">
                      <a:solidFill>
                        <a:srgbClr val="1F497D"/>
                      </a:solidFill>
                      <a:prstDash val="solid"/>
                      <a:round/>
                      <a:headEnd type="none" w="med" len="med"/>
                      <a:tailEnd type="none" w="med" len="med"/>
                    </a:lnR>
                    <a:lnT w="12700" cap="flat" cmpd="sng" algn="ctr">
                      <a:solidFill>
                        <a:srgbClr val="1F497D"/>
                      </a:solidFill>
                      <a:prstDash val="solid"/>
                      <a:round/>
                      <a:headEnd type="none" w="med" len="med"/>
                      <a:tailEnd type="none" w="med" len="med"/>
                    </a:lnT>
                    <a:lnB w="12700" cap="flat" cmpd="sng" algn="ctr">
                      <a:solidFill>
                        <a:srgbClr val="1F497D"/>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l-GR" sz="1600" b="1" i="0" u="none" strike="noStrike" kern="1200" cap="none" spc="0" normalizeH="0" baseline="0" noProof="0" dirty="0">
                          <a:ln>
                            <a:noFill/>
                          </a:ln>
                          <a:solidFill>
                            <a:srgbClr val="0000FF"/>
                          </a:solidFill>
                          <a:effectLst/>
                          <a:uLnTx/>
                          <a:uFillTx/>
                          <a:latin typeface="Tahoma"/>
                          <a:ea typeface="MS Mincho"/>
                          <a:cs typeface="Times New Roman"/>
                        </a:rPr>
                        <a:t>Ανταγωνιστές βιτ Κ</a:t>
                      </a:r>
                      <a:endParaRPr kumimoji="0" lang="el-GR" sz="1200" b="0" i="0" u="none" strike="noStrike" kern="1200" cap="none" spc="0" normalizeH="0" baseline="0" noProof="0" dirty="0">
                        <a:ln>
                          <a:noFill/>
                        </a:ln>
                        <a:solidFill>
                          <a:srgbClr val="0000FF"/>
                        </a:solidFill>
                        <a:effectLst/>
                        <a:uLnTx/>
                        <a:uFillTx/>
                        <a:latin typeface="Times New Roman"/>
                        <a:ea typeface="MS Mincho"/>
                        <a:cs typeface="Times New Roman"/>
                      </a:endParaRPr>
                    </a:p>
                  </a:txBody>
                  <a:tcPr marL="68578" marR="68578" marT="0" marB="0">
                    <a:lnL w="12700" cap="flat" cmpd="sng" algn="ctr">
                      <a:solidFill>
                        <a:srgbClr val="1F497D"/>
                      </a:solidFill>
                      <a:prstDash val="solid"/>
                      <a:round/>
                      <a:headEnd type="none" w="med" len="med"/>
                      <a:tailEnd type="none" w="med" len="med"/>
                    </a:lnL>
                    <a:lnR w="12700" cap="flat" cmpd="sng" algn="ctr">
                      <a:solidFill>
                        <a:srgbClr val="1F497D"/>
                      </a:solidFill>
                      <a:prstDash val="solid"/>
                      <a:round/>
                      <a:headEnd type="none" w="med" len="med"/>
                      <a:tailEnd type="none" w="med" len="med"/>
                    </a:lnR>
                    <a:lnT w="12700" cap="flat" cmpd="sng" algn="ctr">
                      <a:solidFill>
                        <a:srgbClr val="1F497D"/>
                      </a:solidFill>
                      <a:prstDash val="solid"/>
                      <a:round/>
                      <a:headEnd type="none" w="med" len="med"/>
                      <a:tailEnd type="none" w="med" len="med"/>
                    </a:lnT>
                    <a:lnB w="12700" cap="flat" cmpd="sng" algn="ctr">
                      <a:solidFill>
                        <a:srgbClr val="1F497D"/>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9"/>
                  </a:ext>
                </a:extLst>
              </a:tr>
              <a:tr h="349958">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spcAft>
                          <a:spcPts val="0"/>
                        </a:spcAft>
                      </a:pPr>
                      <a:r>
                        <a:rPr lang="el-GR" sz="1600" b="1" dirty="0">
                          <a:solidFill>
                            <a:srgbClr val="FF0000"/>
                          </a:solidFill>
                          <a:effectLst/>
                          <a:latin typeface="Tahoma" panose="020B0604030504040204" pitchFamily="34" charset="0"/>
                          <a:ea typeface="Tahoma" panose="020B0604030504040204" pitchFamily="34" charset="0"/>
                          <a:cs typeface="Tahoma" panose="020B0604030504040204" pitchFamily="34" charset="0"/>
                        </a:rPr>
                        <a:t>Νόσος</a:t>
                      </a:r>
                      <a:r>
                        <a:rPr lang="el-GR" sz="1600" b="1" baseline="0" dirty="0">
                          <a:solidFill>
                            <a:srgbClr val="FF0000"/>
                          </a:solidFill>
                          <a:effectLst/>
                          <a:latin typeface="Tahoma" panose="020B0604030504040204" pitchFamily="34" charset="0"/>
                          <a:ea typeface="Tahoma" panose="020B0604030504040204" pitchFamily="34" charset="0"/>
                          <a:cs typeface="Tahoma" panose="020B0604030504040204" pitchFamily="34" charset="0"/>
                        </a:rPr>
                        <a:t> </a:t>
                      </a:r>
                      <a:r>
                        <a:rPr lang="en-US" sz="1600" b="1" dirty="0">
                          <a:solidFill>
                            <a:srgbClr val="FF0000"/>
                          </a:solidFill>
                          <a:effectLst/>
                          <a:latin typeface="Tahoma" panose="020B0604030504040204" pitchFamily="34" charset="0"/>
                          <a:ea typeface="Tahoma" panose="020B0604030504040204" pitchFamily="34" charset="0"/>
                          <a:cs typeface="Tahoma" panose="020B0604030504040204" pitchFamily="34" charset="0"/>
                        </a:rPr>
                        <a:t>FABRY</a:t>
                      </a:r>
                      <a:endParaRPr lang="el-GR" sz="1600" b="1" dirty="0">
                        <a:solidFill>
                          <a:srgbClr val="FF0000"/>
                        </a:solidFill>
                        <a:effectLst/>
                        <a:latin typeface="Tahoma" panose="020B0604030504040204" pitchFamily="34" charset="0"/>
                        <a:ea typeface="Tahoma" panose="020B0604030504040204" pitchFamily="34" charset="0"/>
                        <a:cs typeface="Tahoma" panose="020B0604030504040204" pitchFamily="34" charset="0"/>
                      </a:endParaRPr>
                    </a:p>
                  </a:txBody>
                  <a:tcPr marL="68578" marR="68578" marT="0" marB="0">
                    <a:lnL w="12700" cap="flat" cmpd="sng" algn="ctr">
                      <a:solidFill>
                        <a:srgbClr val="1F497D"/>
                      </a:solidFill>
                      <a:prstDash val="solid"/>
                      <a:round/>
                      <a:headEnd type="none" w="med" len="med"/>
                      <a:tailEnd type="none" w="med" len="med"/>
                    </a:lnL>
                    <a:lnR w="12700" cap="flat" cmpd="sng" algn="ctr">
                      <a:solidFill>
                        <a:srgbClr val="1F497D"/>
                      </a:solidFill>
                      <a:prstDash val="solid"/>
                      <a:round/>
                      <a:headEnd type="none" w="med" len="med"/>
                      <a:tailEnd type="none" w="med" len="med"/>
                    </a:lnR>
                    <a:lnT w="12700" cap="flat" cmpd="sng" algn="ctr">
                      <a:solidFill>
                        <a:srgbClr val="1F497D"/>
                      </a:solidFill>
                      <a:prstDash val="solid"/>
                      <a:round/>
                      <a:headEnd type="none" w="med" len="med"/>
                      <a:tailEnd type="none" w="med" len="med"/>
                    </a:lnT>
                    <a:lnB w="12700" cap="flat" cmpd="sng" algn="ctr">
                      <a:solidFill>
                        <a:srgbClr val="1F497D"/>
                      </a:solidFill>
                      <a:prstDash val="solid"/>
                      <a:round/>
                      <a:headEnd type="none" w="med" len="med"/>
                      <a:tailEnd type="none" w="med" len="med"/>
                    </a:lnB>
                    <a:lnTlToBr w="12700" cmpd="sng">
                      <a:noFill/>
                      <a:prstDash val="solid"/>
                    </a:lnTlToBr>
                    <a:lnBlToTr w="12700" cmpd="sng">
                      <a:noFill/>
                      <a:prstDash val="solid"/>
                    </a:lnBlToTr>
                    <a:solidFill>
                      <a:srgbClr val="BBE0E3"/>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l-GR" sz="1600" b="1" i="0" u="none" strike="noStrike" kern="1200" cap="none" spc="0" normalizeH="0" baseline="0" noProof="0" dirty="0">
                          <a:ln>
                            <a:noFill/>
                          </a:ln>
                          <a:solidFill>
                            <a:srgbClr val="FF0000"/>
                          </a:solidFill>
                          <a:effectLst/>
                          <a:uLnTx/>
                          <a:uFillTx/>
                          <a:latin typeface="Tahoma"/>
                          <a:ea typeface="Arial Unicode MS"/>
                          <a:cs typeface="Times New Roman"/>
                        </a:rPr>
                        <a:t>Θεραπεία υποκατάστασης</a:t>
                      </a:r>
                      <a:endParaRPr kumimoji="0" lang="el-GR" sz="1200" b="0" i="0" u="none" strike="noStrike" kern="1200" cap="none" spc="0" normalizeH="0" baseline="0" noProof="0" dirty="0">
                        <a:ln>
                          <a:noFill/>
                        </a:ln>
                        <a:solidFill>
                          <a:srgbClr val="FF0000"/>
                        </a:solidFill>
                        <a:effectLst/>
                        <a:uLnTx/>
                        <a:uFillTx/>
                        <a:latin typeface="Times New Roman"/>
                        <a:ea typeface="MS Mincho"/>
                        <a:cs typeface="Times New Roman"/>
                      </a:endParaRPr>
                    </a:p>
                  </a:txBody>
                  <a:tcPr marL="68578" marR="68578" marT="0" marB="0">
                    <a:lnL w="12700" cap="flat" cmpd="sng" algn="ctr">
                      <a:solidFill>
                        <a:srgbClr val="1F497D"/>
                      </a:solidFill>
                      <a:prstDash val="solid"/>
                      <a:round/>
                      <a:headEnd type="none" w="med" len="med"/>
                      <a:tailEnd type="none" w="med" len="med"/>
                    </a:lnL>
                    <a:lnR w="12700" cap="flat" cmpd="sng" algn="ctr">
                      <a:solidFill>
                        <a:srgbClr val="1F497D"/>
                      </a:solidFill>
                      <a:prstDash val="solid"/>
                      <a:round/>
                      <a:headEnd type="none" w="med" len="med"/>
                      <a:tailEnd type="none" w="med" len="med"/>
                    </a:lnR>
                    <a:lnT w="12700" cap="flat" cmpd="sng" algn="ctr">
                      <a:solidFill>
                        <a:srgbClr val="1F497D"/>
                      </a:solidFill>
                      <a:prstDash val="solid"/>
                      <a:round/>
                      <a:headEnd type="none" w="med" len="med"/>
                      <a:tailEnd type="none" w="med" len="med"/>
                    </a:lnT>
                    <a:lnB w="12700" cap="flat" cmpd="sng" algn="ctr">
                      <a:solidFill>
                        <a:srgbClr val="1F497D"/>
                      </a:solidFill>
                      <a:prstDash val="solid"/>
                      <a:round/>
                      <a:headEnd type="none" w="med" len="med"/>
                      <a:tailEnd type="none" w="med" len="med"/>
                    </a:lnB>
                    <a:lnTlToBr w="12700" cmpd="sng">
                      <a:noFill/>
                      <a:prstDash val="solid"/>
                    </a:lnTlToBr>
                    <a:lnBlToTr w="12700" cmpd="sng">
                      <a:noFill/>
                      <a:prstDash val="solid"/>
                    </a:lnBlToTr>
                    <a:solidFill>
                      <a:srgbClr val="BBE0E3"/>
                    </a:solidFill>
                  </a:tcPr>
                </a:tc>
                <a:extLst>
                  <a:ext uri="{0D108BD9-81ED-4DB2-BD59-A6C34878D82A}">
                    <a16:rowId xmlns:a16="http://schemas.microsoft.com/office/drawing/2014/main" val="10010"/>
                  </a:ext>
                </a:extLst>
              </a:tr>
              <a:tr h="349958">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spcAft>
                          <a:spcPts val="0"/>
                        </a:spcAft>
                      </a:pPr>
                      <a:r>
                        <a:rPr lang="el-GR" sz="1600" b="1" dirty="0">
                          <a:solidFill>
                            <a:srgbClr val="0000FF"/>
                          </a:solidFill>
                          <a:effectLst/>
                          <a:latin typeface="Tahoma" panose="020B0604030504040204" pitchFamily="34" charset="0"/>
                          <a:ea typeface="Tahoma" panose="020B0604030504040204" pitchFamily="34" charset="0"/>
                          <a:cs typeface="Tahoma" panose="020B0604030504040204" pitchFamily="34" charset="0"/>
                        </a:rPr>
                        <a:t>Δρεπανοκυτταρική αναιμία</a:t>
                      </a:r>
                    </a:p>
                  </a:txBody>
                  <a:tcPr marL="68578" marR="68578" marT="0" marB="0">
                    <a:lnL w="12700" cap="flat" cmpd="sng" algn="ctr">
                      <a:solidFill>
                        <a:srgbClr val="1F497D"/>
                      </a:solidFill>
                      <a:prstDash val="solid"/>
                      <a:round/>
                      <a:headEnd type="none" w="med" len="med"/>
                      <a:tailEnd type="none" w="med" len="med"/>
                    </a:lnL>
                    <a:lnR w="12700" cap="flat" cmpd="sng" algn="ctr">
                      <a:solidFill>
                        <a:srgbClr val="1F497D"/>
                      </a:solidFill>
                      <a:prstDash val="solid"/>
                      <a:round/>
                      <a:headEnd type="none" w="med" len="med"/>
                      <a:tailEnd type="none" w="med" len="med"/>
                    </a:lnR>
                    <a:lnT w="12700" cap="flat" cmpd="sng" algn="ctr">
                      <a:solidFill>
                        <a:srgbClr val="1F497D"/>
                      </a:solidFill>
                      <a:prstDash val="solid"/>
                      <a:round/>
                      <a:headEnd type="none" w="med" len="med"/>
                      <a:tailEnd type="none" w="med" len="med"/>
                    </a:lnT>
                    <a:lnB w="12700" cap="flat" cmpd="sng" algn="ctr">
                      <a:solidFill>
                        <a:srgbClr val="1F497D"/>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a:spcAft>
                          <a:spcPts val="0"/>
                        </a:spcAft>
                      </a:pPr>
                      <a:r>
                        <a:rPr lang="el-GR" sz="1600" b="1" dirty="0">
                          <a:solidFill>
                            <a:srgbClr val="0000FF"/>
                          </a:solidFill>
                          <a:effectLst/>
                          <a:latin typeface="Tahoma"/>
                          <a:ea typeface="Arial Unicode MS"/>
                          <a:cs typeface="Times New Roman"/>
                        </a:rPr>
                        <a:t>Μεταγγίσεις</a:t>
                      </a:r>
                      <a:endParaRPr lang="el-GR" sz="1200" dirty="0">
                        <a:solidFill>
                          <a:srgbClr val="0000FF"/>
                        </a:solidFill>
                        <a:effectLst/>
                        <a:latin typeface="Times New Roman"/>
                        <a:ea typeface="MS Mincho"/>
                        <a:cs typeface="Times New Roman"/>
                      </a:endParaRPr>
                    </a:p>
                  </a:txBody>
                  <a:tcPr marL="68578" marR="68578" marT="0" marB="0">
                    <a:lnL w="12700" cap="flat" cmpd="sng" algn="ctr">
                      <a:solidFill>
                        <a:srgbClr val="1F497D"/>
                      </a:solidFill>
                      <a:prstDash val="solid"/>
                      <a:round/>
                      <a:headEnd type="none" w="med" len="med"/>
                      <a:tailEnd type="none" w="med" len="med"/>
                    </a:lnL>
                    <a:lnR w="12700" cap="flat" cmpd="sng" algn="ctr">
                      <a:solidFill>
                        <a:srgbClr val="1F497D"/>
                      </a:solidFill>
                      <a:prstDash val="solid"/>
                      <a:round/>
                      <a:headEnd type="none" w="med" len="med"/>
                      <a:tailEnd type="none" w="med" len="med"/>
                    </a:lnR>
                    <a:lnT w="12700" cap="flat" cmpd="sng" algn="ctr">
                      <a:solidFill>
                        <a:srgbClr val="1F497D"/>
                      </a:solidFill>
                      <a:prstDash val="solid"/>
                      <a:round/>
                      <a:headEnd type="none" w="med" len="med"/>
                      <a:tailEnd type="none" w="med" len="med"/>
                    </a:lnT>
                    <a:lnB w="12700" cap="flat" cmpd="sng" algn="ctr">
                      <a:solidFill>
                        <a:srgbClr val="1F497D"/>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11"/>
                  </a:ext>
                </a:extLst>
              </a:tr>
            </a:tbl>
          </a:graphicData>
        </a:graphic>
      </p:graphicFrame>
      <p:sp>
        <p:nvSpPr>
          <p:cNvPr id="4" name="Rectangle 3"/>
          <p:cNvSpPr/>
          <p:nvPr/>
        </p:nvSpPr>
        <p:spPr>
          <a:xfrm>
            <a:off x="113097" y="6018966"/>
            <a:ext cx="7097879" cy="830997"/>
          </a:xfrm>
          <a:prstGeom prst="rect">
            <a:avLst/>
          </a:prstGeom>
          <a:solidFill>
            <a:schemeClr val="tx1">
              <a:lumMod val="75000"/>
              <a:lumOff val="25000"/>
            </a:schemeClr>
          </a:solidFill>
        </p:spPr>
        <p:txBody>
          <a:bodyPr wrap="squar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l-GR" sz="2400" b="0" i="1" u="none" strike="noStrike" kern="1200" cap="none" spc="0" normalizeH="0" baseline="0" noProof="0" dirty="0">
                <a:ln w="0"/>
                <a:solidFill>
                  <a:srgbClr val="5FCBEF"/>
                </a:solidFill>
                <a:effectLst>
                  <a:outerShdw blurRad="38100" dist="25400" dir="5400000" algn="ctr" rotWithShape="0">
                    <a:srgbClr val="6E747A">
                      <a:alpha val="43000"/>
                    </a:srgbClr>
                  </a:outerShdw>
                </a:effectLst>
                <a:uLnTx/>
                <a:uFillTx/>
                <a:latin typeface="Trebuchet MS" panose="020B0603020202020204"/>
                <a:ea typeface="+mn-ea"/>
                <a:cs typeface="+mn-cs"/>
              </a:rPr>
              <a:t>Ξεκινούμε από το </a:t>
            </a:r>
            <a:r>
              <a:rPr kumimoji="0" lang="el-GR" sz="2400" b="1" i="1" u="none" strike="noStrike" kern="1200" cap="none" spc="0" normalizeH="0" baseline="0" noProof="0" dirty="0">
                <a:ln w="0"/>
                <a:solidFill>
                  <a:srgbClr val="5FCBEF"/>
                </a:solidFill>
                <a:effectLst>
                  <a:outerShdw blurRad="38100" dist="25400" dir="5400000" algn="ctr" rotWithShape="0">
                    <a:srgbClr val="6E747A">
                      <a:alpha val="43000"/>
                    </a:srgbClr>
                  </a:outerShdw>
                </a:effectLst>
                <a:uLnTx/>
                <a:uFillTx/>
                <a:latin typeface="Trebuchet MS" panose="020B0603020202020204"/>
                <a:ea typeface="+mn-ea"/>
                <a:cs typeface="+mn-cs"/>
              </a:rPr>
              <a:t>γιατί</a:t>
            </a:r>
            <a:r>
              <a:rPr kumimoji="0" lang="el-GR" sz="2400" b="0" i="1" u="none" strike="noStrike" kern="1200" cap="none" spc="0" normalizeH="0" baseline="0" noProof="0" dirty="0">
                <a:ln w="0"/>
                <a:solidFill>
                  <a:srgbClr val="5FCBEF"/>
                </a:solidFill>
                <a:effectLst>
                  <a:outerShdw blurRad="38100" dist="25400" dir="5400000" algn="ctr" rotWithShape="0">
                    <a:srgbClr val="6E747A">
                      <a:alpha val="43000"/>
                    </a:srgbClr>
                  </a:outerShdw>
                </a:effectLst>
                <a:uLnTx/>
                <a:uFillTx/>
                <a:latin typeface="Trebuchet MS" panose="020B0603020202020204"/>
                <a:ea typeface="+mn-ea"/>
                <a:cs typeface="+mn-cs"/>
              </a:rPr>
              <a:t> (συνέβη) για να φτάσουμε στο </a:t>
            </a:r>
            <a:r>
              <a:rPr kumimoji="0" lang="el-GR" sz="2400" b="1" i="1" u="none" strike="noStrike" kern="1200" cap="none" spc="0" normalizeH="0" baseline="0" noProof="0" dirty="0">
                <a:ln w="0"/>
                <a:solidFill>
                  <a:srgbClr val="5FCBEF"/>
                </a:solidFill>
                <a:effectLst>
                  <a:outerShdw blurRad="38100" dist="25400" dir="5400000" algn="ctr" rotWithShape="0">
                    <a:srgbClr val="6E747A">
                      <a:alpha val="43000"/>
                    </a:srgbClr>
                  </a:outerShdw>
                </a:effectLst>
                <a:uLnTx/>
                <a:uFillTx/>
                <a:latin typeface="Trebuchet MS" panose="020B0603020202020204"/>
                <a:ea typeface="+mn-ea"/>
                <a:cs typeface="+mn-cs"/>
              </a:rPr>
              <a:t>πώς</a:t>
            </a:r>
            <a:r>
              <a:rPr kumimoji="0" lang="el-GR" sz="2400" b="0" i="1" u="none" strike="noStrike" kern="1200" cap="none" spc="0" normalizeH="0" baseline="0" noProof="0" dirty="0">
                <a:ln w="0"/>
                <a:solidFill>
                  <a:srgbClr val="5FCBEF"/>
                </a:solidFill>
                <a:effectLst>
                  <a:outerShdw blurRad="38100" dist="25400" dir="5400000" algn="ctr" rotWithShape="0">
                    <a:srgbClr val="6E747A">
                      <a:alpha val="43000"/>
                    </a:srgbClr>
                  </a:outerShdw>
                </a:effectLst>
                <a:uLnTx/>
                <a:uFillTx/>
                <a:latin typeface="Trebuchet MS" panose="020B0603020202020204"/>
                <a:ea typeface="+mn-ea"/>
                <a:cs typeface="+mn-cs"/>
              </a:rPr>
              <a:t> (θα αποφύγουμε την υποτροπή)</a:t>
            </a:r>
            <a:endParaRPr kumimoji="0" lang="en-US" sz="2400" b="0" i="1" u="none" strike="noStrike" kern="1200" cap="none" spc="0" normalizeH="0" baseline="0" noProof="0" dirty="0">
              <a:ln w="0"/>
              <a:solidFill>
                <a:srgbClr val="5FCBEF"/>
              </a:solidFill>
              <a:effectLst>
                <a:outerShdw blurRad="38100" dist="25400" dir="5400000" algn="ctr" rotWithShape="0">
                  <a:srgbClr val="6E747A">
                    <a:alpha val="43000"/>
                  </a:srgbClr>
                </a:outerShdw>
              </a:effectLst>
              <a:uLnTx/>
              <a:uFillTx/>
              <a:latin typeface="Trebuchet MS" panose="020B0603020202020204"/>
              <a:ea typeface="+mn-ea"/>
              <a:cs typeface="+mn-cs"/>
            </a:endParaRPr>
          </a:p>
        </p:txBody>
      </p:sp>
    </p:spTree>
    <p:extLst>
      <p:ext uri="{BB962C8B-B14F-4D97-AF65-F5344CB8AC3E}">
        <p14:creationId xmlns:p14="http://schemas.microsoft.com/office/powerpoint/2010/main" val="29578848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F299B8D0-151D-E267-D562-AE9C77CCC8C6}"/>
              </a:ext>
            </a:extLst>
          </p:cNvPr>
          <p:cNvSpPr>
            <a:spLocks noGrp="1"/>
          </p:cNvSpPr>
          <p:nvPr>
            <p:ph type="title"/>
          </p:nvPr>
        </p:nvSpPr>
        <p:spPr>
          <a:xfrm>
            <a:off x="258097" y="0"/>
            <a:ext cx="10515600" cy="1325563"/>
          </a:xfrm>
        </p:spPr>
        <p:txBody>
          <a:bodyPr>
            <a:normAutofit/>
          </a:bodyPr>
          <a:lstStyle/>
          <a:p>
            <a:r>
              <a:rPr lang="el-GR" sz="3600" b="1" dirty="0">
                <a:solidFill>
                  <a:srgbClr val="C00000"/>
                </a:solidFill>
              </a:rPr>
              <a:t>ΚΛΙΝΙΚΑ ΣΥΝΔΡΟΜΑ</a:t>
            </a:r>
          </a:p>
        </p:txBody>
      </p:sp>
      <p:pic>
        <p:nvPicPr>
          <p:cNvPr id="4" name="Εικόνα 3">
            <a:extLst>
              <a:ext uri="{FF2B5EF4-FFF2-40B4-BE49-F238E27FC236}">
                <a16:creationId xmlns:a16="http://schemas.microsoft.com/office/drawing/2014/main" id="{0AD770D4-6F34-6382-DA85-DC9422B6B704}"/>
              </a:ext>
            </a:extLst>
          </p:cNvPr>
          <p:cNvPicPr>
            <a:picLocks noChangeAspect="1"/>
          </p:cNvPicPr>
          <p:nvPr/>
        </p:nvPicPr>
        <p:blipFill>
          <a:blip r:embed="rId2" cstate="print"/>
          <a:srcRect l="16813" t="18462" r="18983" b="12381"/>
          <a:stretch>
            <a:fillRect/>
          </a:stretch>
        </p:blipFill>
        <p:spPr>
          <a:xfrm>
            <a:off x="258097" y="1325563"/>
            <a:ext cx="7470803" cy="4821237"/>
          </a:xfrm>
          <a:prstGeom prst="rect">
            <a:avLst/>
          </a:prstGeom>
        </p:spPr>
      </p:pic>
      <p:sp>
        <p:nvSpPr>
          <p:cNvPr id="6" name="TextBox 5">
            <a:extLst>
              <a:ext uri="{FF2B5EF4-FFF2-40B4-BE49-F238E27FC236}">
                <a16:creationId xmlns:a16="http://schemas.microsoft.com/office/drawing/2014/main" id="{EAD6C6B1-15CE-9555-44A8-F98CB1C4B927}"/>
              </a:ext>
            </a:extLst>
          </p:cNvPr>
          <p:cNvSpPr txBox="1"/>
          <p:nvPr/>
        </p:nvSpPr>
        <p:spPr>
          <a:xfrm>
            <a:off x="4239539" y="6405997"/>
            <a:ext cx="8149107" cy="369332"/>
          </a:xfrm>
          <a:prstGeom prst="rect">
            <a:avLst/>
          </a:prstGeom>
          <a:noFill/>
        </p:spPr>
        <p:txBody>
          <a:bodyPr wrap="square">
            <a:spAutoFit/>
          </a:bodyPr>
          <a:lstStyle/>
          <a:p>
            <a:r>
              <a:rPr lang="en-US" b="1" i="1" dirty="0">
                <a:solidFill>
                  <a:srgbClr val="7030A0"/>
                </a:solidFill>
              </a:rPr>
              <a:t>https://www.vasiliadis-books.gr/Vasiliadis-books/wp-content/uploads/</a:t>
            </a:r>
            <a:endParaRPr lang="el-GR" b="1" i="1" dirty="0">
              <a:solidFill>
                <a:srgbClr val="7030A0"/>
              </a:solidFill>
            </a:endParaRPr>
          </a:p>
        </p:txBody>
      </p:sp>
      <p:pic>
        <p:nvPicPr>
          <p:cNvPr id="3" name="Picture 2" descr="Duke 2">
            <a:extLst>
              <a:ext uri="{FF2B5EF4-FFF2-40B4-BE49-F238E27FC236}">
                <a16:creationId xmlns:a16="http://schemas.microsoft.com/office/drawing/2014/main" id="{3B1AFBDF-EB53-C388-F56E-298560BDC8B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046358" y="0"/>
            <a:ext cx="4046538" cy="6400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465257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Εικόνα 3">
            <a:extLst>
              <a:ext uri="{FF2B5EF4-FFF2-40B4-BE49-F238E27FC236}">
                <a16:creationId xmlns:a16="http://schemas.microsoft.com/office/drawing/2014/main" id="{79DE12A5-FADC-3057-93B8-1CC87F5780F4}"/>
              </a:ext>
            </a:extLst>
          </p:cNvPr>
          <p:cNvPicPr>
            <a:picLocks noChangeAspect="1"/>
          </p:cNvPicPr>
          <p:nvPr/>
        </p:nvPicPr>
        <p:blipFill>
          <a:blip r:embed="rId3" cstate="print"/>
          <a:srcRect l="34667" t="17481" r="38984" b="32797"/>
          <a:stretch>
            <a:fillRect/>
          </a:stretch>
        </p:blipFill>
        <p:spPr>
          <a:xfrm>
            <a:off x="-1" y="51051"/>
            <a:ext cx="5843753" cy="6202604"/>
          </a:xfrm>
          <a:prstGeom prst="rect">
            <a:avLst/>
          </a:prstGeom>
        </p:spPr>
      </p:pic>
      <p:pic>
        <p:nvPicPr>
          <p:cNvPr id="5" name="Εικόνα 4">
            <a:extLst>
              <a:ext uri="{FF2B5EF4-FFF2-40B4-BE49-F238E27FC236}">
                <a16:creationId xmlns:a16="http://schemas.microsoft.com/office/drawing/2014/main" id="{A728C3DE-5A56-AACB-F89F-D82711414027}"/>
              </a:ext>
            </a:extLst>
          </p:cNvPr>
          <p:cNvPicPr>
            <a:picLocks noChangeAspect="1"/>
          </p:cNvPicPr>
          <p:nvPr/>
        </p:nvPicPr>
        <p:blipFill>
          <a:blip r:embed="rId3" cstate="print"/>
          <a:srcRect l="35338" t="61249" r="34916" b="12444"/>
          <a:stretch>
            <a:fillRect/>
          </a:stretch>
        </p:blipFill>
        <p:spPr>
          <a:xfrm>
            <a:off x="5927834" y="3376557"/>
            <a:ext cx="6264166" cy="3116318"/>
          </a:xfrm>
          <a:prstGeom prst="rect">
            <a:avLst/>
          </a:prstGeom>
        </p:spPr>
      </p:pic>
      <p:pic>
        <p:nvPicPr>
          <p:cNvPr id="7" name="Εικόνα 6">
            <a:extLst>
              <a:ext uri="{FF2B5EF4-FFF2-40B4-BE49-F238E27FC236}">
                <a16:creationId xmlns:a16="http://schemas.microsoft.com/office/drawing/2014/main" id="{5E970461-4F4D-7AC1-4E71-E0A3682C4DB8}"/>
              </a:ext>
            </a:extLst>
          </p:cNvPr>
          <p:cNvPicPr>
            <a:picLocks noChangeAspect="1"/>
          </p:cNvPicPr>
          <p:nvPr/>
        </p:nvPicPr>
        <p:blipFill>
          <a:blip r:embed="rId4" cstate="print"/>
          <a:srcRect l="11667" t="32296" r="15750" b="27111"/>
          <a:stretch>
            <a:fillRect/>
          </a:stretch>
        </p:blipFill>
        <p:spPr>
          <a:xfrm>
            <a:off x="5927834" y="365125"/>
            <a:ext cx="6048278" cy="1902673"/>
          </a:xfrm>
          <a:prstGeom prst="rect">
            <a:avLst/>
          </a:prstGeom>
        </p:spPr>
      </p:pic>
      <p:sp>
        <p:nvSpPr>
          <p:cNvPr id="10" name="TextBox 9">
            <a:extLst>
              <a:ext uri="{FF2B5EF4-FFF2-40B4-BE49-F238E27FC236}">
                <a16:creationId xmlns:a16="http://schemas.microsoft.com/office/drawing/2014/main" id="{3B4F74C3-2DA3-8F76-7D22-D88D0463F559}"/>
              </a:ext>
            </a:extLst>
          </p:cNvPr>
          <p:cNvSpPr txBox="1"/>
          <p:nvPr/>
        </p:nvSpPr>
        <p:spPr>
          <a:xfrm>
            <a:off x="6614160" y="2268179"/>
            <a:ext cx="4551680" cy="369332"/>
          </a:xfrm>
          <a:prstGeom prst="rect">
            <a:avLst/>
          </a:prstGeom>
          <a:noFill/>
        </p:spPr>
        <p:txBody>
          <a:bodyPr wrap="square">
            <a:spAutoFit/>
          </a:bodyPr>
          <a:lstStyle/>
          <a:p>
            <a:pPr eaLnBrk="1" hangingPunct="1">
              <a:spcBef>
                <a:spcPct val="0"/>
              </a:spcBef>
              <a:buFontTx/>
              <a:buNone/>
            </a:pPr>
            <a:r>
              <a:rPr lang="el-GR" altLang="x-none" b="1" dirty="0">
                <a:solidFill>
                  <a:srgbClr val="0070C0"/>
                </a:solidFill>
                <a:latin typeface="Arial" panose="020B0604020202020204" pitchFamily="34" charset="0"/>
              </a:rPr>
              <a:t>Για αναλυτικότερη μελέτη…</a:t>
            </a:r>
          </a:p>
        </p:txBody>
      </p:sp>
    </p:spTree>
    <p:extLst>
      <p:ext uri="{BB962C8B-B14F-4D97-AF65-F5344CB8AC3E}">
        <p14:creationId xmlns:p14="http://schemas.microsoft.com/office/powerpoint/2010/main" val="69389036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4">
            <a:extLst>
              <a:ext uri="{FF2B5EF4-FFF2-40B4-BE49-F238E27FC236}">
                <a16:creationId xmlns:a16="http://schemas.microsoft.com/office/drawing/2014/main" id="{3CB35DD4-0803-295D-37C4-7044AB44B391}"/>
              </a:ext>
            </a:extLst>
          </p:cNvPr>
          <p:cNvSpPr>
            <a:spLocks noChangeArrowheads="1"/>
          </p:cNvSpPr>
          <p:nvPr/>
        </p:nvSpPr>
        <p:spPr bwMode="auto">
          <a:xfrm>
            <a:off x="3276600" y="277814"/>
            <a:ext cx="7614457"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l-GR" altLang="x-none" b="1" dirty="0">
                <a:solidFill>
                  <a:srgbClr val="C00000"/>
                </a:solidFill>
                <a:latin typeface="Arial" panose="020B0604020202020204" pitchFamily="34" charset="0"/>
              </a:rPr>
              <a:t>Κενοτοπιώδη</a:t>
            </a:r>
            <a:r>
              <a:rPr lang="en-US" altLang="x-none" b="1" dirty="0">
                <a:solidFill>
                  <a:srgbClr val="C00000"/>
                </a:solidFill>
                <a:latin typeface="Arial" panose="020B0604020202020204" pitchFamily="34" charset="0"/>
              </a:rPr>
              <a:t>/</a:t>
            </a:r>
            <a:r>
              <a:rPr lang="el-GR" altLang="x-none" b="1" dirty="0" err="1">
                <a:solidFill>
                  <a:srgbClr val="C00000"/>
                </a:solidFill>
                <a:latin typeface="Arial" panose="020B0604020202020204" pitchFamily="34" charset="0"/>
              </a:rPr>
              <a:t>κενοχωριώδη</a:t>
            </a:r>
            <a:r>
              <a:rPr lang="el-GR" altLang="x-none" b="1" dirty="0">
                <a:solidFill>
                  <a:srgbClr val="C00000"/>
                </a:solidFill>
                <a:latin typeface="Arial" panose="020B0604020202020204" pitchFamily="34" charset="0"/>
              </a:rPr>
              <a:t> </a:t>
            </a:r>
            <a:r>
              <a:rPr lang="el-GR" altLang="x-none" b="1" dirty="0" err="1">
                <a:solidFill>
                  <a:srgbClr val="C00000"/>
                </a:solidFill>
                <a:latin typeface="Arial" panose="020B0604020202020204" pitchFamily="34" charset="0"/>
              </a:rPr>
              <a:t>έμφρακτα</a:t>
            </a:r>
            <a:endParaRPr lang="el-GR" altLang="x-none" b="1" dirty="0">
              <a:solidFill>
                <a:srgbClr val="C00000"/>
              </a:solidFill>
              <a:latin typeface="Arial" panose="020B0604020202020204" pitchFamily="34" charset="0"/>
            </a:endParaRPr>
          </a:p>
        </p:txBody>
      </p:sp>
      <p:sp>
        <p:nvSpPr>
          <p:cNvPr id="75778" name="Line 5">
            <a:extLst>
              <a:ext uri="{FF2B5EF4-FFF2-40B4-BE49-F238E27FC236}">
                <a16:creationId xmlns:a16="http://schemas.microsoft.com/office/drawing/2014/main" id="{F5E8AB17-A652-744F-83AE-BDCB699509F9}"/>
              </a:ext>
            </a:extLst>
          </p:cNvPr>
          <p:cNvSpPr>
            <a:spLocks noChangeShapeType="1"/>
          </p:cNvSpPr>
          <p:nvPr/>
        </p:nvSpPr>
        <p:spPr bwMode="auto">
          <a:xfrm>
            <a:off x="2514600" y="836613"/>
            <a:ext cx="7467600" cy="0"/>
          </a:xfrm>
          <a:prstGeom prst="line">
            <a:avLst/>
          </a:prstGeom>
          <a:noFill/>
          <a:ln w="25400">
            <a:solidFill>
              <a:schemeClr val="bg1"/>
            </a:solidFill>
            <a:round/>
            <a:headEnd/>
            <a:tailEnd/>
          </a:ln>
          <a:extLst>
            <a:ext uri="{909E8E84-426E-40DD-AFC4-6F175D3DCCD1}">
              <a14:hiddenFill xmlns:a14="http://schemas.microsoft.com/office/drawing/2010/main">
                <a:noFill/>
              </a14:hiddenFill>
            </a:ext>
          </a:extLst>
        </p:spPr>
        <p:txBody>
          <a:bodyPr/>
          <a:lstStyle/>
          <a:p>
            <a:endParaRPr lang="x-none"/>
          </a:p>
        </p:txBody>
      </p:sp>
      <p:sp>
        <p:nvSpPr>
          <p:cNvPr id="75780" name="Rectangle 9">
            <a:extLst>
              <a:ext uri="{FF2B5EF4-FFF2-40B4-BE49-F238E27FC236}">
                <a16:creationId xmlns:a16="http://schemas.microsoft.com/office/drawing/2014/main" id="{BAC6E695-09AA-3F9F-58B5-5837621D88FB}"/>
              </a:ext>
            </a:extLst>
          </p:cNvPr>
          <p:cNvSpPr>
            <a:spLocks noChangeArrowheads="1"/>
          </p:cNvSpPr>
          <p:nvPr/>
        </p:nvSpPr>
        <p:spPr bwMode="auto">
          <a:xfrm>
            <a:off x="3382963" y="3230880"/>
            <a:ext cx="7413625" cy="3416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pPr>
            <a:r>
              <a:rPr lang="el-GR" altLang="x-none" sz="2400" b="1" dirty="0">
                <a:solidFill>
                  <a:srgbClr val="002060"/>
                </a:solidFill>
                <a:latin typeface="Arial" panose="020B0604020202020204" pitchFamily="34" charset="0"/>
              </a:rPr>
              <a:t> Αμιγής κινητική βλάβη </a:t>
            </a:r>
            <a:r>
              <a:rPr lang="en-US" altLang="x-none" sz="2400" b="1" dirty="0">
                <a:solidFill>
                  <a:srgbClr val="002060"/>
                </a:solidFill>
                <a:latin typeface="Arial" panose="020B0604020202020204" pitchFamily="34" charset="0"/>
              </a:rPr>
              <a:t>(40-60%)</a:t>
            </a:r>
            <a:endParaRPr lang="el-GR" altLang="x-none" sz="2400" b="1" dirty="0">
              <a:solidFill>
                <a:srgbClr val="002060"/>
              </a:solidFill>
              <a:latin typeface="Arial" panose="020B0604020202020204" pitchFamily="34" charset="0"/>
            </a:endParaRPr>
          </a:p>
          <a:p>
            <a:pPr algn="ctr" eaLnBrk="1" hangingPunct="1">
              <a:spcBef>
                <a:spcPct val="0"/>
              </a:spcBef>
              <a:buFontTx/>
              <a:buNone/>
            </a:pPr>
            <a:r>
              <a:rPr lang="el-GR" altLang="x-none" sz="2400" b="1" dirty="0">
                <a:solidFill>
                  <a:srgbClr val="002060"/>
                </a:solidFill>
                <a:latin typeface="Arial" panose="020B0604020202020204" pitchFamily="34" charset="0"/>
              </a:rPr>
              <a:t>ή</a:t>
            </a:r>
          </a:p>
          <a:p>
            <a:pPr algn="ctr" eaLnBrk="1" hangingPunct="1">
              <a:spcBef>
                <a:spcPct val="0"/>
              </a:spcBef>
            </a:pPr>
            <a:r>
              <a:rPr lang="el-GR" altLang="x-none" sz="2400" b="1" dirty="0">
                <a:solidFill>
                  <a:srgbClr val="002060"/>
                </a:solidFill>
                <a:latin typeface="Arial" panose="020B0604020202020204" pitchFamily="34" charset="0"/>
              </a:rPr>
              <a:t> Αμιγής αισθητική βλάβη </a:t>
            </a:r>
            <a:r>
              <a:rPr lang="en-US" altLang="x-none" sz="2400" b="1" dirty="0">
                <a:solidFill>
                  <a:srgbClr val="002060"/>
                </a:solidFill>
                <a:latin typeface="Arial" panose="020B0604020202020204" pitchFamily="34" charset="0"/>
              </a:rPr>
              <a:t>(10-20%)</a:t>
            </a:r>
          </a:p>
          <a:p>
            <a:pPr algn="ctr" eaLnBrk="1" hangingPunct="1">
              <a:spcBef>
                <a:spcPct val="0"/>
              </a:spcBef>
              <a:buFontTx/>
              <a:buNone/>
            </a:pPr>
            <a:r>
              <a:rPr lang="el-GR" altLang="x-none" sz="2400" b="1" dirty="0">
                <a:solidFill>
                  <a:srgbClr val="002060"/>
                </a:solidFill>
                <a:latin typeface="Arial" panose="020B0604020202020204" pitchFamily="34" charset="0"/>
              </a:rPr>
              <a:t>ή</a:t>
            </a:r>
            <a:endParaRPr lang="en-US" altLang="x-none" sz="2400" b="1" dirty="0">
              <a:solidFill>
                <a:srgbClr val="002060"/>
              </a:solidFill>
              <a:latin typeface="Arial" panose="020B0604020202020204" pitchFamily="34" charset="0"/>
            </a:endParaRPr>
          </a:p>
          <a:p>
            <a:pPr algn="ctr" eaLnBrk="1" hangingPunct="1">
              <a:spcBef>
                <a:spcPct val="0"/>
              </a:spcBef>
            </a:pPr>
            <a:r>
              <a:rPr lang="el-GR" altLang="x-none" sz="2400" b="1" dirty="0">
                <a:solidFill>
                  <a:srgbClr val="002060"/>
                </a:solidFill>
                <a:latin typeface="Arial" panose="020B0604020202020204" pitchFamily="34" charset="0"/>
              </a:rPr>
              <a:t> Αισθητικοκινητική βλάβη (15-20%)</a:t>
            </a:r>
          </a:p>
          <a:p>
            <a:pPr algn="ctr" eaLnBrk="1" hangingPunct="1">
              <a:spcBef>
                <a:spcPct val="0"/>
              </a:spcBef>
              <a:buFontTx/>
              <a:buNone/>
            </a:pPr>
            <a:r>
              <a:rPr lang="el-GR" altLang="x-none" sz="2400" b="1" dirty="0">
                <a:solidFill>
                  <a:srgbClr val="002060"/>
                </a:solidFill>
                <a:latin typeface="Arial" panose="020B0604020202020204" pitchFamily="34" charset="0"/>
              </a:rPr>
              <a:t>ή</a:t>
            </a:r>
          </a:p>
          <a:p>
            <a:pPr algn="ctr" eaLnBrk="1" hangingPunct="1">
              <a:spcBef>
                <a:spcPct val="0"/>
              </a:spcBef>
            </a:pPr>
            <a:r>
              <a:rPr lang="el-GR" altLang="x-none" sz="2400" b="1" dirty="0">
                <a:solidFill>
                  <a:srgbClr val="002060"/>
                </a:solidFill>
                <a:latin typeface="Arial" panose="020B0604020202020204" pitchFamily="34" charset="0"/>
              </a:rPr>
              <a:t> Σύνδρομο αδέξιας χειρός με δυσαρθρία (5-15%) </a:t>
            </a:r>
          </a:p>
          <a:p>
            <a:pPr algn="ctr" eaLnBrk="1" hangingPunct="1">
              <a:spcBef>
                <a:spcPct val="0"/>
              </a:spcBef>
              <a:buFontTx/>
              <a:buNone/>
            </a:pPr>
            <a:r>
              <a:rPr lang="el-GR" altLang="x-none" sz="2400" b="1" dirty="0">
                <a:solidFill>
                  <a:srgbClr val="002060"/>
                </a:solidFill>
                <a:latin typeface="Arial" panose="020B0604020202020204" pitchFamily="34" charset="0"/>
              </a:rPr>
              <a:t>ή</a:t>
            </a:r>
          </a:p>
          <a:p>
            <a:pPr algn="ctr" eaLnBrk="1" hangingPunct="1">
              <a:spcBef>
                <a:spcPct val="0"/>
              </a:spcBef>
            </a:pPr>
            <a:r>
              <a:rPr lang="el-GR" altLang="x-none" sz="2400" b="1" dirty="0">
                <a:solidFill>
                  <a:srgbClr val="002060"/>
                </a:solidFill>
                <a:latin typeface="Arial" panose="020B0604020202020204" pitchFamily="34" charset="0"/>
              </a:rPr>
              <a:t> Αταξική ημιπάρεση (5-15%) </a:t>
            </a:r>
          </a:p>
        </p:txBody>
      </p:sp>
      <p:pic>
        <p:nvPicPr>
          <p:cNvPr id="3" name="Εικόνα 2">
            <a:extLst>
              <a:ext uri="{FF2B5EF4-FFF2-40B4-BE49-F238E27FC236}">
                <a16:creationId xmlns:a16="http://schemas.microsoft.com/office/drawing/2014/main" id="{69C09CCA-B924-FAF0-FEC0-9D39D46AC6DF}"/>
              </a:ext>
            </a:extLst>
          </p:cNvPr>
          <p:cNvPicPr>
            <a:picLocks noChangeAspect="1"/>
          </p:cNvPicPr>
          <p:nvPr/>
        </p:nvPicPr>
        <p:blipFill>
          <a:blip r:embed="rId3" cstate="print"/>
          <a:srcRect l="28333" t="34074" r="40747" b="46953"/>
          <a:stretch>
            <a:fillRect/>
          </a:stretch>
        </p:blipFill>
        <p:spPr>
          <a:xfrm>
            <a:off x="1057434" y="1226980"/>
            <a:ext cx="5805821" cy="2003900"/>
          </a:xfrm>
          <a:prstGeom prst="rect">
            <a:avLst/>
          </a:prstGeom>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97FD7259-E5E9-D68F-4B4B-F973700122D6}"/>
              </a:ext>
            </a:extLst>
          </p:cNvPr>
          <p:cNvSpPr>
            <a:spLocks noGrp="1"/>
          </p:cNvSpPr>
          <p:nvPr>
            <p:ph type="title"/>
          </p:nvPr>
        </p:nvSpPr>
        <p:spPr>
          <a:xfrm>
            <a:off x="838200" y="180459"/>
            <a:ext cx="10515600" cy="1325563"/>
          </a:xfrm>
        </p:spPr>
        <p:txBody>
          <a:bodyPr/>
          <a:lstStyle/>
          <a:p>
            <a:r>
              <a:rPr lang="el-GR" altLang="x-none" sz="3600" b="1" dirty="0">
                <a:solidFill>
                  <a:srgbClr val="0070C0"/>
                </a:solidFill>
                <a:latin typeface="Arial" panose="020B0604020202020204" pitchFamily="34" charset="0"/>
              </a:rPr>
              <a:t>Κενοτοπιώδη </a:t>
            </a:r>
            <a:r>
              <a:rPr lang="el-GR" altLang="x-none" sz="3600" b="1" dirty="0" err="1">
                <a:solidFill>
                  <a:srgbClr val="0070C0"/>
                </a:solidFill>
                <a:latin typeface="Arial" panose="020B0604020202020204" pitchFamily="34" charset="0"/>
              </a:rPr>
              <a:t>έμφρακτα</a:t>
            </a:r>
            <a:br>
              <a:rPr lang="el-GR" altLang="x-none" b="1" dirty="0">
                <a:solidFill>
                  <a:srgbClr val="00B050"/>
                </a:solidFill>
                <a:latin typeface="Arial" panose="020B0604020202020204" pitchFamily="34" charset="0"/>
              </a:rPr>
            </a:br>
            <a:endParaRPr lang="el-GR" dirty="0">
              <a:solidFill>
                <a:srgbClr val="00B050"/>
              </a:solidFill>
            </a:endParaRPr>
          </a:p>
        </p:txBody>
      </p:sp>
      <p:sp>
        <p:nvSpPr>
          <p:cNvPr id="5" name="TextBox 4">
            <a:extLst>
              <a:ext uri="{FF2B5EF4-FFF2-40B4-BE49-F238E27FC236}">
                <a16:creationId xmlns:a16="http://schemas.microsoft.com/office/drawing/2014/main" id="{14F103B8-FB23-6C76-EEA2-FEFE19AA7D91}"/>
              </a:ext>
            </a:extLst>
          </p:cNvPr>
          <p:cNvSpPr txBox="1"/>
          <p:nvPr/>
        </p:nvSpPr>
        <p:spPr>
          <a:xfrm>
            <a:off x="2280553" y="6308208"/>
            <a:ext cx="6096000" cy="369332"/>
          </a:xfrm>
          <a:prstGeom prst="rect">
            <a:avLst/>
          </a:prstGeom>
          <a:noFill/>
        </p:spPr>
        <p:txBody>
          <a:bodyPr wrap="square">
            <a:spAutoFit/>
          </a:bodyPr>
          <a:lstStyle/>
          <a:p>
            <a:r>
              <a:rPr lang="en-US" b="1" i="1" dirty="0" err="1">
                <a:solidFill>
                  <a:srgbClr val="7030A0"/>
                </a:solidFill>
              </a:rPr>
              <a:t>Schonewille</a:t>
            </a:r>
            <a:r>
              <a:rPr lang="en-US" b="1" i="1" dirty="0">
                <a:solidFill>
                  <a:srgbClr val="7030A0"/>
                </a:solidFill>
              </a:rPr>
              <a:t> WJ, et al. Stroke. 1999 ;30:2066-9. </a:t>
            </a:r>
            <a:endParaRPr lang="el-GR" b="1" i="1" dirty="0">
              <a:solidFill>
                <a:srgbClr val="7030A0"/>
              </a:solidFill>
            </a:endParaRPr>
          </a:p>
        </p:txBody>
      </p:sp>
      <p:pic>
        <p:nvPicPr>
          <p:cNvPr id="7" name="Εικόνα 6">
            <a:extLst>
              <a:ext uri="{FF2B5EF4-FFF2-40B4-BE49-F238E27FC236}">
                <a16:creationId xmlns:a16="http://schemas.microsoft.com/office/drawing/2014/main" id="{1F67D77F-18D9-1E6B-42B6-22134C3588E6}"/>
              </a:ext>
            </a:extLst>
          </p:cNvPr>
          <p:cNvPicPr>
            <a:picLocks noChangeAspect="1"/>
          </p:cNvPicPr>
          <p:nvPr/>
        </p:nvPicPr>
        <p:blipFill>
          <a:blip r:embed="rId2" cstate="print"/>
          <a:srcRect l="25536" t="24286" r="50803" b="17301"/>
          <a:stretch>
            <a:fillRect/>
          </a:stretch>
        </p:blipFill>
        <p:spPr>
          <a:xfrm>
            <a:off x="7304314" y="0"/>
            <a:ext cx="4887686" cy="6787427"/>
          </a:xfrm>
          <a:prstGeom prst="rect">
            <a:avLst/>
          </a:prstGeom>
        </p:spPr>
      </p:pic>
      <p:sp>
        <p:nvSpPr>
          <p:cNvPr id="8" name="TextBox 7">
            <a:extLst>
              <a:ext uri="{FF2B5EF4-FFF2-40B4-BE49-F238E27FC236}">
                <a16:creationId xmlns:a16="http://schemas.microsoft.com/office/drawing/2014/main" id="{D63C9B6F-F0C9-09CE-78A8-F24FE47709CD}"/>
              </a:ext>
            </a:extLst>
          </p:cNvPr>
          <p:cNvSpPr txBox="1"/>
          <p:nvPr/>
        </p:nvSpPr>
        <p:spPr>
          <a:xfrm>
            <a:off x="8109857" y="6354375"/>
            <a:ext cx="6096000" cy="646331"/>
          </a:xfrm>
          <a:prstGeom prst="rect">
            <a:avLst/>
          </a:prstGeom>
          <a:noFill/>
        </p:spPr>
        <p:txBody>
          <a:bodyPr wrap="square">
            <a:spAutoFit/>
          </a:bodyPr>
          <a:lstStyle/>
          <a:p>
            <a:r>
              <a:rPr lang="en-US" b="1" dirty="0">
                <a:solidFill>
                  <a:srgbClr val="C00000"/>
                </a:solidFill>
              </a:rPr>
              <a:t>PLIC: </a:t>
            </a:r>
            <a:r>
              <a:rPr lang="el-GR" b="1" dirty="0">
                <a:solidFill>
                  <a:srgbClr val="C00000"/>
                </a:solidFill>
              </a:rPr>
              <a:t>οπίσθιο σκέλος έσω κάψας</a:t>
            </a:r>
          </a:p>
          <a:p>
            <a:r>
              <a:rPr lang="en-US" b="1" i="1" dirty="0">
                <a:solidFill>
                  <a:srgbClr val="7030A0"/>
                </a:solidFill>
              </a:rPr>
              <a:t> </a:t>
            </a:r>
            <a:endParaRPr lang="el-GR" b="1" i="1" dirty="0">
              <a:solidFill>
                <a:srgbClr val="7030A0"/>
              </a:solidFill>
            </a:endParaRPr>
          </a:p>
        </p:txBody>
      </p:sp>
      <p:sp>
        <p:nvSpPr>
          <p:cNvPr id="9" name="TextBox 8">
            <a:extLst>
              <a:ext uri="{FF2B5EF4-FFF2-40B4-BE49-F238E27FC236}">
                <a16:creationId xmlns:a16="http://schemas.microsoft.com/office/drawing/2014/main" id="{FE126630-DA8E-B190-1393-3BA0CA207263}"/>
              </a:ext>
            </a:extLst>
          </p:cNvPr>
          <p:cNvSpPr txBox="1"/>
          <p:nvPr/>
        </p:nvSpPr>
        <p:spPr>
          <a:xfrm>
            <a:off x="838200" y="1136690"/>
            <a:ext cx="6547756" cy="369332"/>
          </a:xfrm>
          <a:prstGeom prst="rect">
            <a:avLst/>
          </a:prstGeom>
          <a:noFill/>
        </p:spPr>
        <p:txBody>
          <a:bodyPr wrap="square">
            <a:spAutoFit/>
          </a:bodyPr>
          <a:lstStyle/>
          <a:p>
            <a:r>
              <a:rPr lang="en-US" b="1" dirty="0">
                <a:solidFill>
                  <a:srgbClr val="002060"/>
                </a:solidFill>
              </a:rPr>
              <a:t>MRI: 2 to 15 mm in diameter</a:t>
            </a:r>
            <a:endParaRPr lang="el-GR" b="1" dirty="0">
              <a:solidFill>
                <a:srgbClr val="002060"/>
              </a:solidFill>
            </a:endParaRPr>
          </a:p>
        </p:txBody>
      </p:sp>
      <p:pic>
        <p:nvPicPr>
          <p:cNvPr id="1026" name="Picture 2" descr="Dr Balaji Anvekar FRCR: Lacunar infarct MRI">
            <a:extLst>
              <a:ext uri="{FF2B5EF4-FFF2-40B4-BE49-F238E27FC236}">
                <a16:creationId xmlns:a16="http://schemas.microsoft.com/office/drawing/2014/main" id="{F2F0237E-8BE4-D08A-744B-45F96C8DB228}"/>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4600" t="14475" r="13194" b="4341"/>
          <a:stretch>
            <a:fillRect/>
          </a:stretch>
        </p:blipFill>
        <p:spPr bwMode="auto">
          <a:xfrm>
            <a:off x="206828" y="1946956"/>
            <a:ext cx="1992086" cy="2468336"/>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Lacunar infarction | MedLink Neurology">
            <a:extLst>
              <a:ext uri="{FF2B5EF4-FFF2-40B4-BE49-F238E27FC236}">
                <a16:creationId xmlns:a16="http://schemas.microsoft.com/office/drawing/2014/main" id="{02815C26-ED5A-935D-5A16-9EC05AE5CD72}"/>
              </a:ext>
            </a:extLst>
          </p:cNvPr>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10933" t="30542" r="14432" b="8980"/>
          <a:stretch>
            <a:fillRect/>
          </a:stretch>
        </p:blipFill>
        <p:spPr bwMode="auto">
          <a:xfrm>
            <a:off x="2280553" y="1946956"/>
            <a:ext cx="2340429" cy="2486706"/>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Cerebral Infarction of Lacunar Type of Thalamic Topography Shown by... |  Download Scientific Diagram">
            <a:extLst>
              <a:ext uri="{FF2B5EF4-FFF2-40B4-BE49-F238E27FC236}">
                <a16:creationId xmlns:a16="http://schemas.microsoft.com/office/drawing/2014/main" id="{3BDEE255-633A-12C7-3ADF-D993684BF4CE}"/>
              </a:ext>
            </a:extLst>
          </p:cNvPr>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22944" t="13384" r="25744" b="10055"/>
          <a:stretch>
            <a:fillRect/>
          </a:stretch>
        </p:blipFill>
        <p:spPr bwMode="auto">
          <a:xfrm>
            <a:off x="4702620" y="1966098"/>
            <a:ext cx="2002979" cy="2512820"/>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Case 3: Follow-up MRI with FLAIR, DWI and ADC showing a small lacunar... |  Download Scientific Diagram">
            <a:extLst>
              <a:ext uri="{FF2B5EF4-FFF2-40B4-BE49-F238E27FC236}">
                <a16:creationId xmlns:a16="http://schemas.microsoft.com/office/drawing/2014/main" id="{C45AE4D6-7FD7-6899-8227-78342BBCD765}"/>
              </a:ext>
            </a:extLst>
          </p:cNvPr>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l="34415" t="18897" r="33879" b="8770"/>
          <a:stretch>
            <a:fillRect/>
          </a:stretch>
        </p:blipFill>
        <p:spPr bwMode="auto">
          <a:xfrm>
            <a:off x="239482" y="4478918"/>
            <a:ext cx="2041071" cy="23062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0001300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1" name="Rectangle 2">
            <a:extLst>
              <a:ext uri="{FF2B5EF4-FFF2-40B4-BE49-F238E27FC236}">
                <a16:creationId xmlns:a16="http://schemas.microsoft.com/office/drawing/2014/main" id="{D7461567-E6DB-EAAF-F1AF-205A8D2D5489}"/>
              </a:ext>
            </a:extLst>
          </p:cNvPr>
          <p:cNvSpPr>
            <a:spLocks noChangeArrowheads="1"/>
          </p:cNvSpPr>
          <p:nvPr/>
        </p:nvSpPr>
        <p:spPr bwMode="auto">
          <a:xfrm>
            <a:off x="3276600" y="277814"/>
            <a:ext cx="4362450" cy="579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l-GR" altLang="x-none" b="1" dirty="0">
                <a:solidFill>
                  <a:srgbClr val="C00000"/>
                </a:solidFill>
                <a:latin typeface="Arial" panose="020B0604020202020204" pitchFamily="34" charset="0"/>
              </a:rPr>
              <a:t>Απόφραξη της Μ.Ε.Α.</a:t>
            </a:r>
          </a:p>
        </p:txBody>
      </p:sp>
      <p:pic>
        <p:nvPicPr>
          <p:cNvPr id="76802" name="Picture 3" descr="Duke 8">
            <a:extLst>
              <a:ext uri="{FF2B5EF4-FFF2-40B4-BE49-F238E27FC236}">
                <a16:creationId xmlns:a16="http://schemas.microsoft.com/office/drawing/2014/main" id="{C9AFC199-1658-F9DD-A2F3-EDD3455AE10E}"/>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04495" y="899559"/>
            <a:ext cx="4583782" cy="35302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6803" name="Rectangle 4">
            <a:extLst>
              <a:ext uri="{FF2B5EF4-FFF2-40B4-BE49-F238E27FC236}">
                <a16:creationId xmlns:a16="http://schemas.microsoft.com/office/drawing/2014/main" id="{C1238CBD-B95E-350E-5724-79419FD9BE18}"/>
              </a:ext>
            </a:extLst>
          </p:cNvPr>
          <p:cNvSpPr>
            <a:spLocks noChangeArrowheads="1"/>
          </p:cNvSpPr>
          <p:nvPr/>
        </p:nvSpPr>
        <p:spPr bwMode="auto">
          <a:xfrm>
            <a:off x="2132278" y="4549676"/>
            <a:ext cx="9437455" cy="2308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marL="342900" indent="-342900">
              <a:spcBef>
                <a:spcPct val="0"/>
              </a:spcBef>
            </a:pPr>
            <a:r>
              <a:rPr lang="el-GR" altLang="x-none" sz="2400" b="1" dirty="0">
                <a:solidFill>
                  <a:srgbClr val="002060"/>
                </a:solidFill>
                <a:latin typeface="Arial" panose="020B0604020202020204" pitchFamily="34" charset="0"/>
              </a:rPr>
              <a:t>Πάρεση προσωπικού νεύρου κεντρικού τύπου</a:t>
            </a:r>
          </a:p>
          <a:p>
            <a:pPr marL="342900" indent="-342900">
              <a:spcBef>
                <a:spcPct val="0"/>
              </a:spcBef>
            </a:pPr>
            <a:r>
              <a:rPr lang="el-GR" altLang="x-none" sz="2400" b="1" dirty="0">
                <a:solidFill>
                  <a:srgbClr val="002060"/>
                </a:solidFill>
                <a:latin typeface="Arial" panose="020B0604020202020204" pitchFamily="34" charset="0"/>
              </a:rPr>
              <a:t>Ημιπληγία, </a:t>
            </a:r>
            <a:r>
              <a:rPr lang="el-GR" altLang="x-none" sz="2400" b="1" dirty="0" err="1">
                <a:solidFill>
                  <a:srgbClr val="002060"/>
                </a:solidFill>
                <a:latin typeface="Arial" panose="020B0604020202020204" pitchFamily="34" charset="0"/>
              </a:rPr>
              <a:t>ημιαναισθησία</a:t>
            </a:r>
            <a:endParaRPr lang="el-GR" altLang="x-none" sz="2400" b="1" dirty="0">
              <a:solidFill>
                <a:srgbClr val="002060"/>
              </a:solidFill>
              <a:latin typeface="Arial" panose="020B0604020202020204" pitchFamily="34" charset="0"/>
            </a:endParaRPr>
          </a:p>
          <a:p>
            <a:pPr marL="342900" indent="-342900">
              <a:spcBef>
                <a:spcPct val="0"/>
              </a:spcBef>
            </a:pPr>
            <a:r>
              <a:rPr lang="el-GR" altLang="x-none" sz="2400" b="1" dirty="0">
                <a:solidFill>
                  <a:srgbClr val="002060"/>
                </a:solidFill>
                <a:latin typeface="Arial" panose="020B0604020202020204" pitchFamily="34" charset="0"/>
              </a:rPr>
              <a:t>Αυτόματη στροφή των βολβών προς την πλευρά της βλάβης</a:t>
            </a:r>
          </a:p>
          <a:p>
            <a:pPr marL="342900" indent="-342900">
              <a:spcBef>
                <a:spcPct val="0"/>
              </a:spcBef>
            </a:pPr>
            <a:r>
              <a:rPr lang="el-GR" altLang="x-none" sz="2400" b="1" dirty="0" err="1">
                <a:solidFill>
                  <a:srgbClr val="002060"/>
                </a:solidFill>
                <a:latin typeface="Arial" panose="020B0604020202020204" pitchFamily="34" charset="0"/>
              </a:rPr>
              <a:t>Ημιανοψία</a:t>
            </a:r>
            <a:endParaRPr lang="el-GR" altLang="x-none" sz="2400" b="1" dirty="0">
              <a:solidFill>
                <a:srgbClr val="002060"/>
              </a:solidFill>
              <a:latin typeface="Arial" panose="020B0604020202020204" pitchFamily="34" charset="0"/>
            </a:endParaRPr>
          </a:p>
          <a:p>
            <a:pPr marL="342900" indent="-342900">
              <a:spcBef>
                <a:spcPct val="0"/>
              </a:spcBef>
            </a:pPr>
            <a:r>
              <a:rPr lang="el-GR" altLang="x-none" sz="2400" b="1" dirty="0">
                <a:solidFill>
                  <a:srgbClr val="002060"/>
                </a:solidFill>
                <a:latin typeface="Arial" panose="020B0604020202020204" pitchFamily="34" charset="0"/>
              </a:rPr>
              <a:t>Αφασία, απροσεξία</a:t>
            </a:r>
            <a:r>
              <a:rPr lang="en-GB" altLang="x-none" sz="2400" b="1" dirty="0">
                <a:solidFill>
                  <a:srgbClr val="002060"/>
                </a:solidFill>
                <a:latin typeface="Arial" panose="020B0604020202020204" pitchFamily="34" charset="0"/>
              </a:rPr>
              <a:t> </a:t>
            </a:r>
            <a:endParaRPr lang="el-GR" altLang="x-none" sz="2400" b="1" dirty="0">
              <a:solidFill>
                <a:srgbClr val="002060"/>
              </a:solidFill>
              <a:latin typeface="Arial" panose="020B0604020202020204" pitchFamily="34" charset="0"/>
            </a:endParaRPr>
          </a:p>
          <a:p>
            <a:pPr marL="342900" indent="-342900">
              <a:spcBef>
                <a:spcPct val="0"/>
              </a:spcBef>
            </a:pPr>
            <a:r>
              <a:rPr lang="el-GR" altLang="x-none" sz="2400" b="1" dirty="0">
                <a:solidFill>
                  <a:srgbClr val="002060"/>
                </a:solidFill>
                <a:latin typeface="Arial" panose="020B0604020202020204" pitchFamily="34" charset="0"/>
              </a:rPr>
              <a:t>Αισθητική και οπτική απόσβεση</a:t>
            </a:r>
          </a:p>
        </p:txBody>
      </p:sp>
      <p:sp>
        <p:nvSpPr>
          <p:cNvPr id="76805" name="Line 6">
            <a:extLst>
              <a:ext uri="{FF2B5EF4-FFF2-40B4-BE49-F238E27FC236}">
                <a16:creationId xmlns:a16="http://schemas.microsoft.com/office/drawing/2014/main" id="{467037A3-D5AA-136B-D4A2-BD8F7560D936}"/>
              </a:ext>
            </a:extLst>
          </p:cNvPr>
          <p:cNvSpPr>
            <a:spLocks noChangeShapeType="1"/>
          </p:cNvSpPr>
          <p:nvPr/>
        </p:nvSpPr>
        <p:spPr bwMode="auto">
          <a:xfrm>
            <a:off x="2514600" y="836613"/>
            <a:ext cx="7467600" cy="0"/>
          </a:xfrm>
          <a:prstGeom prst="line">
            <a:avLst/>
          </a:prstGeom>
          <a:noFill/>
          <a:ln w="25400">
            <a:solidFill>
              <a:schemeClr val="bg1"/>
            </a:solidFill>
            <a:round/>
            <a:headEnd/>
            <a:tailEnd/>
          </a:ln>
          <a:extLst>
            <a:ext uri="{909E8E84-426E-40DD-AFC4-6F175D3DCCD1}">
              <a14:hiddenFill xmlns:a14="http://schemas.microsoft.com/office/drawing/2010/main">
                <a:noFill/>
              </a14:hiddenFill>
            </a:ext>
          </a:extLst>
        </p:spPr>
        <p:txBody>
          <a:bodyPr/>
          <a:lstStyle/>
          <a:p>
            <a:endParaRPr lang="x-none"/>
          </a:p>
        </p:txBody>
      </p:sp>
      <p:pic>
        <p:nvPicPr>
          <p:cNvPr id="2" name="Picture 4">
            <a:extLst>
              <a:ext uri="{FF2B5EF4-FFF2-40B4-BE49-F238E27FC236}">
                <a16:creationId xmlns:a16="http://schemas.microsoft.com/office/drawing/2014/main" id="{E6243B60-7943-0180-4810-1A5F935670EB}"/>
              </a:ext>
            </a:extLst>
          </p:cNvPr>
          <p:cNvPicPr>
            <a:picLocks noChangeAspect="1" noChangeArrowheads="1"/>
          </p:cNvPicPr>
          <p:nvPr/>
        </p:nvPicPr>
        <p:blipFill>
          <a:blip r:embed="rId3" cstate="print"/>
          <a:srcRect l="35777" t="29629" r="47280" b="39162"/>
          <a:stretch>
            <a:fillRect/>
          </a:stretch>
        </p:blipFill>
        <p:spPr bwMode="auto">
          <a:xfrm>
            <a:off x="5456555" y="1043436"/>
            <a:ext cx="3129280" cy="3242448"/>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0FA587AF-DE5E-DEC7-C232-34F4D0FADF1A}"/>
              </a:ext>
            </a:extLst>
          </p:cNvPr>
          <p:cNvSpPr>
            <a:spLocks noGrp="1"/>
          </p:cNvSpPr>
          <p:nvPr>
            <p:ph type="title"/>
          </p:nvPr>
        </p:nvSpPr>
        <p:spPr>
          <a:xfrm>
            <a:off x="551098" y="-198261"/>
            <a:ext cx="10515600" cy="1325563"/>
          </a:xfrm>
        </p:spPr>
        <p:txBody>
          <a:bodyPr>
            <a:normAutofit/>
          </a:bodyPr>
          <a:lstStyle/>
          <a:p>
            <a:r>
              <a:rPr lang="el-GR" sz="3600" b="1" dirty="0">
                <a:solidFill>
                  <a:srgbClr val="C00000"/>
                </a:solidFill>
                <a:effectLst>
                  <a:outerShdw blurRad="38100" dist="38100" dir="2700000" algn="tl">
                    <a:srgbClr val="000000">
                      <a:alpha val="43137"/>
                    </a:srgbClr>
                  </a:outerShdw>
                </a:effectLst>
              </a:rPr>
              <a:t>ΑΦΑΣΙΕΣ</a:t>
            </a:r>
          </a:p>
        </p:txBody>
      </p:sp>
      <p:pic>
        <p:nvPicPr>
          <p:cNvPr id="4" name="Εικόνα 3">
            <a:extLst>
              <a:ext uri="{FF2B5EF4-FFF2-40B4-BE49-F238E27FC236}">
                <a16:creationId xmlns:a16="http://schemas.microsoft.com/office/drawing/2014/main" id="{A2612D67-2DFA-85A8-6BCA-6051ACF9E7F0}"/>
              </a:ext>
            </a:extLst>
          </p:cNvPr>
          <p:cNvPicPr>
            <a:picLocks noChangeAspect="1"/>
          </p:cNvPicPr>
          <p:nvPr/>
        </p:nvPicPr>
        <p:blipFill>
          <a:blip r:embed="rId2" cstate="print"/>
          <a:srcRect l="24148" t="27985" r="24670" b="33040"/>
          <a:stretch>
            <a:fillRect/>
          </a:stretch>
        </p:blipFill>
        <p:spPr>
          <a:xfrm>
            <a:off x="0" y="759815"/>
            <a:ext cx="6839525" cy="2929652"/>
          </a:xfrm>
          <a:prstGeom prst="rect">
            <a:avLst/>
          </a:prstGeom>
        </p:spPr>
      </p:pic>
      <p:sp>
        <p:nvSpPr>
          <p:cNvPr id="6" name="TextBox 5">
            <a:extLst>
              <a:ext uri="{FF2B5EF4-FFF2-40B4-BE49-F238E27FC236}">
                <a16:creationId xmlns:a16="http://schemas.microsoft.com/office/drawing/2014/main" id="{9E5D8096-D209-6B21-DD6C-9AB8F3B34739}"/>
              </a:ext>
            </a:extLst>
          </p:cNvPr>
          <p:cNvSpPr txBox="1"/>
          <p:nvPr/>
        </p:nvSpPr>
        <p:spPr>
          <a:xfrm>
            <a:off x="5038951" y="6483534"/>
            <a:ext cx="7498489" cy="338554"/>
          </a:xfrm>
          <a:prstGeom prst="rect">
            <a:avLst/>
          </a:prstGeom>
          <a:noFill/>
        </p:spPr>
        <p:txBody>
          <a:bodyPr wrap="square">
            <a:spAutoFit/>
          </a:bodyPr>
          <a:lstStyle/>
          <a:p>
            <a:r>
              <a:rPr lang="en-US" sz="1600" b="1" i="1" dirty="0">
                <a:solidFill>
                  <a:srgbClr val="7030A0"/>
                </a:solidFill>
              </a:rPr>
              <a:t>https://www.vasiliadis-books.gr/Vasiliadis-books/wp-content/uploads/2023</a:t>
            </a:r>
            <a:endParaRPr lang="el-GR" sz="1600" b="1" i="1" dirty="0">
              <a:solidFill>
                <a:srgbClr val="7030A0"/>
              </a:solidFill>
            </a:endParaRPr>
          </a:p>
        </p:txBody>
      </p:sp>
      <p:pic>
        <p:nvPicPr>
          <p:cNvPr id="5" name="Εικόνα 4">
            <a:extLst>
              <a:ext uri="{FF2B5EF4-FFF2-40B4-BE49-F238E27FC236}">
                <a16:creationId xmlns:a16="http://schemas.microsoft.com/office/drawing/2014/main" id="{CEFA17F1-FAA6-7A58-6FE8-B2F02426AD84}"/>
              </a:ext>
            </a:extLst>
          </p:cNvPr>
          <p:cNvPicPr>
            <a:picLocks noChangeAspect="1"/>
          </p:cNvPicPr>
          <p:nvPr/>
        </p:nvPicPr>
        <p:blipFill>
          <a:blip r:embed="rId3" cstate="print"/>
          <a:srcRect l="27833" t="6695" r="26333" b="18370"/>
          <a:stretch>
            <a:fillRect/>
          </a:stretch>
        </p:blipFill>
        <p:spPr>
          <a:xfrm>
            <a:off x="7091681" y="1121135"/>
            <a:ext cx="5019039" cy="4615730"/>
          </a:xfrm>
          <a:prstGeom prst="rect">
            <a:avLst/>
          </a:prstGeom>
        </p:spPr>
      </p:pic>
      <p:grpSp>
        <p:nvGrpSpPr>
          <p:cNvPr id="12" name="Ομάδα 11">
            <a:extLst>
              <a:ext uri="{FF2B5EF4-FFF2-40B4-BE49-F238E27FC236}">
                <a16:creationId xmlns:a16="http://schemas.microsoft.com/office/drawing/2014/main" id="{6FA1DF8A-44A0-3F8D-D5FB-DD5C7755CFA4}"/>
              </a:ext>
            </a:extLst>
          </p:cNvPr>
          <p:cNvGrpSpPr/>
          <p:nvPr/>
        </p:nvGrpSpPr>
        <p:grpSpPr>
          <a:xfrm>
            <a:off x="81280" y="3805956"/>
            <a:ext cx="5161281" cy="2677578"/>
            <a:chOff x="2245360" y="720926"/>
            <a:chExt cx="7599680" cy="4836594"/>
          </a:xfrm>
        </p:grpSpPr>
        <p:pic>
          <p:nvPicPr>
            <p:cNvPr id="10" name="Εικόνα 9">
              <a:extLst>
                <a:ext uri="{FF2B5EF4-FFF2-40B4-BE49-F238E27FC236}">
                  <a16:creationId xmlns:a16="http://schemas.microsoft.com/office/drawing/2014/main" id="{22B567C0-EBFC-EAC9-D3A9-C89A5649E4F7}"/>
                </a:ext>
              </a:extLst>
            </p:cNvPr>
            <p:cNvPicPr>
              <a:picLocks noChangeAspect="1"/>
            </p:cNvPicPr>
            <p:nvPr/>
          </p:nvPicPr>
          <p:blipFill>
            <a:blip r:embed="rId4" cstate="print"/>
            <a:srcRect l="18417" t="10513" r="19250" b="18963"/>
            <a:stretch>
              <a:fillRect/>
            </a:stretch>
          </p:blipFill>
          <p:spPr>
            <a:xfrm>
              <a:off x="2245360" y="720926"/>
              <a:ext cx="7599680" cy="4836594"/>
            </a:xfrm>
            <a:prstGeom prst="rect">
              <a:avLst/>
            </a:prstGeom>
          </p:spPr>
        </p:pic>
        <p:sp>
          <p:nvSpPr>
            <p:cNvPr id="11" name="Ορθογώνιο 10">
              <a:extLst>
                <a:ext uri="{FF2B5EF4-FFF2-40B4-BE49-F238E27FC236}">
                  <a16:creationId xmlns:a16="http://schemas.microsoft.com/office/drawing/2014/main" id="{9B9ACC25-A1AD-3136-B404-BBC970D56A8D}"/>
                </a:ext>
              </a:extLst>
            </p:cNvPr>
            <p:cNvSpPr/>
            <p:nvPr/>
          </p:nvSpPr>
          <p:spPr>
            <a:xfrm>
              <a:off x="2377440" y="4064000"/>
              <a:ext cx="7467600" cy="426720"/>
            </a:xfrm>
            <a:prstGeom prst="rect">
              <a:avLst/>
            </a:prstGeom>
            <a:solidFill>
              <a:schemeClr val="accent3">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l-GR"/>
            </a:p>
          </p:txBody>
        </p:sp>
      </p:grpSp>
    </p:spTree>
    <p:extLst>
      <p:ext uri="{BB962C8B-B14F-4D97-AF65-F5344CB8AC3E}">
        <p14:creationId xmlns:p14="http://schemas.microsoft.com/office/powerpoint/2010/main" val="273988694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E3F95106-DDEF-1C16-B75E-499708CD35BA}"/>
              </a:ext>
            </a:extLst>
          </p:cNvPr>
          <p:cNvSpPr>
            <a:spLocks noGrp="1"/>
          </p:cNvSpPr>
          <p:nvPr>
            <p:ph type="title"/>
          </p:nvPr>
        </p:nvSpPr>
        <p:spPr>
          <a:xfrm>
            <a:off x="725129" y="2416"/>
            <a:ext cx="10515600" cy="1325563"/>
          </a:xfrm>
        </p:spPr>
        <p:txBody>
          <a:bodyPr>
            <a:normAutofit/>
          </a:bodyPr>
          <a:lstStyle/>
          <a:p>
            <a:r>
              <a:rPr lang="el-GR" sz="3600" b="1" dirty="0">
                <a:solidFill>
                  <a:srgbClr val="00B050"/>
                </a:solidFill>
              </a:rPr>
              <a:t>ΑΛΛΑ ΦΛΟΙΪΚΑ ΚΛΙΝΙΚΑ ΣΥΝΔΡΟΜΑ</a:t>
            </a:r>
            <a:endParaRPr lang="el-GR" sz="3600" dirty="0">
              <a:solidFill>
                <a:srgbClr val="00B050"/>
              </a:solidFill>
            </a:endParaRPr>
          </a:p>
        </p:txBody>
      </p:sp>
      <p:sp>
        <p:nvSpPr>
          <p:cNvPr id="4" name="TextBox 3">
            <a:extLst>
              <a:ext uri="{FF2B5EF4-FFF2-40B4-BE49-F238E27FC236}">
                <a16:creationId xmlns:a16="http://schemas.microsoft.com/office/drawing/2014/main" id="{8C4046B6-73FE-2CAB-41C9-749DE9657C7E}"/>
              </a:ext>
            </a:extLst>
          </p:cNvPr>
          <p:cNvSpPr txBox="1"/>
          <p:nvPr/>
        </p:nvSpPr>
        <p:spPr>
          <a:xfrm>
            <a:off x="725129" y="1217672"/>
            <a:ext cx="9822426" cy="1200329"/>
          </a:xfrm>
          <a:prstGeom prst="rect">
            <a:avLst/>
          </a:prstGeom>
          <a:noFill/>
        </p:spPr>
        <p:txBody>
          <a:bodyPr wrap="square">
            <a:spAutoFit/>
          </a:bodyPr>
          <a:lstStyle/>
          <a:p>
            <a:r>
              <a:rPr lang="el-GR" dirty="0">
                <a:solidFill>
                  <a:srgbClr val="002060"/>
                </a:solidFill>
              </a:rPr>
              <a:t>Βλάβες στη γωνιώδη έλικα του βρεγματικού λοβού μπορούν να προκαλέσουν το </a:t>
            </a:r>
            <a:r>
              <a:rPr lang="el-GR" b="1" dirty="0">
                <a:solidFill>
                  <a:srgbClr val="002060"/>
                </a:solidFill>
              </a:rPr>
              <a:t>σύνδρομο </a:t>
            </a:r>
            <a:r>
              <a:rPr lang="el-GR" b="1" dirty="0" err="1">
                <a:solidFill>
                  <a:srgbClr val="002060"/>
                </a:solidFill>
              </a:rPr>
              <a:t>Gerstmann</a:t>
            </a:r>
            <a:r>
              <a:rPr lang="el-GR" dirty="0">
                <a:solidFill>
                  <a:srgbClr val="002060"/>
                </a:solidFill>
              </a:rPr>
              <a:t>, το οποίο χαρακτηρίζεται από: δυσχέρεια διάκρισης αριστερού-δεξιού, αδυναμία αρίθμησης (</a:t>
            </a:r>
            <a:r>
              <a:rPr lang="el-GR" dirty="0" err="1">
                <a:solidFill>
                  <a:srgbClr val="002060"/>
                </a:solidFill>
              </a:rPr>
              <a:t>αναριθμησία</a:t>
            </a:r>
            <a:r>
              <a:rPr lang="el-GR" dirty="0">
                <a:solidFill>
                  <a:srgbClr val="002060"/>
                </a:solidFill>
              </a:rPr>
              <a:t>), αδυναμία κατονομασίας των δακτύλων (αγνωσία δακτύλων), αδυναμία γραφής (</a:t>
            </a:r>
            <a:r>
              <a:rPr lang="el-GR" dirty="0" err="1">
                <a:solidFill>
                  <a:srgbClr val="002060"/>
                </a:solidFill>
              </a:rPr>
              <a:t>αγραφία</a:t>
            </a:r>
            <a:r>
              <a:rPr lang="el-GR" dirty="0">
                <a:solidFill>
                  <a:srgbClr val="002060"/>
                </a:solidFill>
              </a:rPr>
              <a:t>).</a:t>
            </a:r>
          </a:p>
        </p:txBody>
      </p:sp>
      <p:sp>
        <p:nvSpPr>
          <p:cNvPr id="5" name="TextBox 4">
            <a:extLst>
              <a:ext uri="{FF2B5EF4-FFF2-40B4-BE49-F238E27FC236}">
                <a16:creationId xmlns:a16="http://schemas.microsoft.com/office/drawing/2014/main" id="{0E2CA18C-74B5-97E6-35A9-5D67FC9A2949}"/>
              </a:ext>
            </a:extLst>
          </p:cNvPr>
          <p:cNvSpPr txBox="1"/>
          <p:nvPr/>
        </p:nvSpPr>
        <p:spPr>
          <a:xfrm>
            <a:off x="4239539" y="6405997"/>
            <a:ext cx="8149107" cy="369332"/>
          </a:xfrm>
          <a:prstGeom prst="rect">
            <a:avLst/>
          </a:prstGeom>
          <a:noFill/>
        </p:spPr>
        <p:txBody>
          <a:bodyPr wrap="square">
            <a:spAutoFit/>
          </a:bodyPr>
          <a:lstStyle/>
          <a:p>
            <a:r>
              <a:rPr lang="en-US" b="1" i="1" dirty="0">
                <a:solidFill>
                  <a:srgbClr val="7030A0"/>
                </a:solidFill>
              </a:rPr>
              <a:t>https://www.vasiliadis-books.gr/Vasiliadis-books/wp-content/uploads/</a:t>
            </a:r>
            <a:endParaRPr lang="el-GR" b="1" i="1" dirty="0">
              <a:solidFill>
                <a:srgbClr val="7030A0"/>
              </a:solidFill>
            </a:endParaRPr>
          </a:p>
        </p:txBody>
      </p:sp>
      <p:sp>
        <p:nvSpPr>
          <p:cNvPr id="7" name="TextBox 6">
            <a:extLst>
              <a:ext uri="{FF2B5EF4-FFF2-40B4-BE49-F238E27FC236}">
                <a16:creationId xmlns:a16="http://schemas.microsoft.com/office/drawing/2014/main" id="{B54F658A-88CA-660D-ABE4-CC06C3DA9ADF}"/>
              </a:ext>
            </a:extLst>
          </p:cNvPr>
          <p:cNvSpPr txBox="1"/>
          <p:nvPr/>
        </p:nvSpPr>
        <p:spPr>
          <a:xfrm>
            <a:off x="725129" y="2543235"/>
            <a:ext cx="10282084" cy="2585323"/>
          </a:xfrm>
          <a:prstGeom prst="rect">
            <a:avLst/>
          </a:prstGeom>
          <a:noFill/>
        </p:spPr>
        <p:txBody>
          <a:bodyPr wrap="square">
            <a:spAutoFit/>
          </a:bodyPr>
          <a:lstStyle/>
          <a:p>
            <a:r>
              <a:rPr lang="el-GR" dirty="0">
                <a:solidFill>
                  <a:srgbClr val="002060"/>
                </a:solidFill>
              </a:rPr>
              <a:t>Οι περιοχές του βρεγματικού λοβού που βρίσκονται μεταξύ του </a:t>
            </a:r>
            <a:r>
              <a:rPr lang="el-GR" dirty="0" err="1">
                <a:solidFill>
                  <a:srgbClr val="002060"/>
                </a:solidFill>
              </a:rPr>
              <a:t>σωματοαισθητικού</a:t>
            </a:r>
            <a:r>
              <a:rPr lang="el-GR" dirty="0">
                <a:solidFill>
                  <a:srgbClr val="002060"/>
                </a:solidFill>
              </a:rPr>
              <a:t> φλοιού και του οπτικού φλοιού συνδυάζουν οπτικές και χωρικές πληροφορίες, παίζοντας ρόλο στην αντίληψη της θέσης του σώματος στον χώρο, στη γνώση του χώρου και στους μαθηματικούς υπολογισμούς. Βλάβες της περιοχής αυτής μπορούν να προκαλέσουν </a:t>
            </a:r>
            <a:r>
              <a:rPr lang="el-GR" b="1" dirty="0">
                <a:solidFill>
                  <a:srgbClr val="002060"/>
                </a:solidFill>
              </a:rPr>
              <a:t>παραμέληση (απροσεξία, απόσβεση)</a:t>
            </a:r>
            <a:r>
              <a:rPr lang="el-GR" dirty="0">
                <a:solidFill>
                  <a:srgbClr val="002060"/>
                </a:solidFill>
              </a:rPr>
              <a:t>. Στην περίπτωση αυτή, ο ασθενής δεν έχει επίγνωση των ερεθισμάτων που δέχεται από τη μία πλευρά του σώματός του (πιο έντονη εικόνα σε βλάβες του </a:t>
            </a:r>
            <a:r>
              <a:rPr lang="el-GR" b="1" dirty="0">
                <a:solidFill>
                  <a:srgbClr val="002060"/>
                </a:solidFill>
              </a:rPr>
              <a:t>βρεγματικού λοβού του μη </a:t>
            </a:r>
            <a:r>
              <a:rPr lang="el-GR" b="1" dirty="0" err="1">
                <a:solidFill>
                  <a:srgbClr val="002060"/>
                </a:solidFill>
              </a:rPr>
              <a:t>επικρατητικού</a:t>
            </a:r>
            <a:r>
              <a:rPr lang="el-GR" b="1" dirty="0">
                <a:solidFill>
                  <a:srgbClr val="002060"/>
                </a:solidFill>
              </a:rPr>
              <a:t> ημισφαιρίου)</a:t>
            </a:r>
            <a:r>
              <a:rPr lang="el-GR" dirty="0">
                <a:solidFill>
                  <a:srgbClr val="002060"/>
                </a:solidFill>
              </a:rPr>
              <a:t>. </a:t>
            </a:r>
          </a:p>
          <a:p>
            <a:r>
              <a:rPr lang="el-GR" dirty="0">
                <a:solidFill>
                  <a:srgbClr val="002060"/>
                </a:solidFill>
              </a:rPr>
              <a:t>Κλινικά: αδυναμία διάκρισης ταυτόχρονου </a:t>
            </a:r>
            <a:r>
              <a:rPr lang="el-GR" b="1" dirty="0">
                <a:solidFill>
                  <a:srgbClr val="002060"/>
                </a:solidFill>
              </a:rPr>
              <a:t>δυαδικού ερεθίσματος  </a:t>
            </a:r>
            <a:r>
              <a:rPr lang="el-GR" dirty="0">
                <a:solidFill>
                  <a:srgbClr val="002060"/>
                </a:solidFill>
              </a:rPr>
              <a:t>και έλλειψη επίγνωσης της ύπαρξης νευρολογικού ελλείμματος (</a:t>
            </a:r>
            <a:r>
              <a:rPr lang="el-GR" b="1" dirty="0" err="1">
                <a:solidFill>
                  <a:srgbClr val="002060"/>
                </a:solidFill>
              </a:rPr>
              <a:t>νοσοαγνωσία</a:t>
            </a:r>
            <a:r>
              <a:rPr lang="el-GR" dirty="0">
                <a:solidFill>
                  <a:srgbClr val="002060"/>
                </a:solidFill>
              </a:rPr>
              <a:t>). Σε βαρύτερη προσβολή, αδυναμία να αναγνώρισης των μελών της προσβεβλημένης του πλευράς ως δικά του. </a:t>
            </a:r>
          </a:p>
        </p:txBody>
      </p:sp>
    </p:spTree>
    <p:extLst>
      <p:ext uri="{BB962C8B-B14F-4D97-AF65-F5344CB8AC3E}">
        <p14:creationId xmlns:p14="http://schemas.microsoft.com/office/powerpoint/2010/main" val="260203682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5" name="Rectangle 2">
            <a:extLst>
              <a:ext uri="{FF2B5EF4-FFF2-40B4-BE49-F238E27FC236}">
                <a16:creationId xmlns:a16="http://schemas.microsoft.com/office/drawing/2014/main" id="{CB7A3865-AC94-C49F-9F4B-6BF5BA1C99A7}"/>
              </a:ext>
            </a:extLst>
          </p:cNvPr>
          <p:cNvSpPr>
            <a:spLocks noChangeArrowheads="1"/>
          </p:cNvSpPr>
          <p:nvPr/>
        </p:nvSpPr>
        <p:spPr bwMode="auto">
          <a:xfrm>
            <a:off x="3276600" y="277814"/>
            <a:ext cx="4318000" cy="579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l-GR" altLang="x-none" b="1" dirty="0">
                <a:solidFill>
                  <a:srgbClr val="C00000"/>
                </a:solidFill>
                <a:latin typeface="Arial" panose="020B0604020202020204" pitchFamily="34" charset="0"/>
              </a:rPr>
              <a:t>Απόφραξη της Π.Ε.Α.</a:t>
            </a:r>
          </a:p>
        </p:txBody>
      </p:sp>
      <p:pic>
        <p:nvPicPr>
          <p:cNvPr id="82946" name="Picture 3" descr="Duke 8">
            <a:extLst>
              <a:ext uri="{FF2B5EF4-FFF2-40B4-BE49-F238E27FC236}">
                <a16:creationId xmlns:a16="http://schemas.microsoft.com/office/drawing/2014/main" id="{6D191C06-E420-FF3F-010D-481411E9F6C2}"/>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754484" y="990601"/>
            <a:ext cx="4648200" cy="3579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2947" name="Rectangle 4">
            <a:extLst>
              <a:ext uri="{FF2B5EF4-FFF2-40B4-BE49-F238E27FC236}">
                <a16:creationId xmlns:a16="http://schemas.microsoft.com/office/drawing/2014/main" id="{6F572EEE-7175-DB7A-E2FA-CD05EFC5A6C6}"/>
              </a:ext>
            </a:extLst>
          </p:cNvPr>
          <p:cNvSpPr>
            <a:spLocks noChangeArrowheads="1"/>
          </p:cNvSpPr>
          <p:nvPr/>
        </p:nvSpPr>
        <p:spPr bwMode="auto">
          <a:xfrm>
            <a:off x="2514600" y="5267234"/>
            <a:ext cx="7776168"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l-GR" altLang="x-none" sz="2400" b="1" dirty="0">
                <a:solidFill>
                  <a:srgbClr val="002060"/>
                </a:solidFill>
                <a:latin typeface="Arial" panose="020B0604020202020204" pitchFamily="34" charset="0"/>
              </a:rPr>
              <a:t>Ημιπληγία, </a:t>
            </a:r>
            <a:r>
              <a:rPr lang="el-GR" altLang="x-none" sz="2400" b="1" dirty="0" err="1">
                <a:solidFill>
                  <a:srgbClr val="002060"/>
                </a:solidFill>
                <a:latin typeface="Arial" panose="020B0604020202020204" pitchFamily="34" charset="0"/>
              </a:rPr>
              <a:t>ημιαναισθησία</a:t>
            </a:r>
            <a:r>
              <a:rPr lang="el-GR" altLang="x-none" sz="2400" b="1" dirty="0">
                <a:solidFill>
                  <a:srgbClr val="002060"/>
                </a:solidFill>
                <a:latin typeface="Arial" panose="020B0604020202020204" pitchFamily="34" charset="0"/>
              </a:rPr>
              <a:t> </a:t>
            </a:r>
            <a:r>
              <a:rPr lang="el-GR" altLang="x-none" sz="2400" b="1" dirty="0">
                <a:solidFill>
                  <a:srgbClr val="FF0000"/>
                </a:solidFill>
                <a:latin typeface="Arial" panose="020B0604020202020204" pitchFamily="34" charset="0"/>
              </a:rPr>
              <a:t>βαρύτερη στο κάτω άκρο</a:t>
            </a:r>
          </a:p>
          <a:p>
            <a:pPr eaLnBrk="1" hangingPunct="1">
              <a:spcBef>
                <a:spcPct val="0"/>
              </a:spcBef>
              <a:buFontTx/>
              <a:buNone/>
            </a:pPr>
            <a:r>
              <a:rPr lang="el-GR" altLang="x-none" sz="2400" b="1" dirty="0">
                <a:solidFill>
                  <a:srgbClr val="002060"/>
                </a:solidFill>
                <a:latin typeface="Arial" panose="020B0604020202020204" pitchFamily="34" charset="0"/>
              </a:rPr>
              <a:t>Απάθεια, ακράτεια ούρων</a:t>
            </a:r>
          </a:p>
        </p:txBody>
      </p:sp>
      <p:pic>
        <p:nvPicPr>
          <p:cNvPr id="82948" name="Picture 5" descr="PASX3">
            <a:extLst>
              <a:ext uri="{FF2B5EF4-FFF2-40B4-BE49-F238E27FC236}">
                <a16:creationId xmlns:a16="http://schemas.microsoft.com/office/drawing/2014/main" id="{8D5D0FAD-BD38-48DB-5E92-8C14AACF91DA}"/>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402684" y="990601"/>
            <a:ext cx="4114800" cy="2189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2949" name="Line 6">
            <a:extLst>
              <a:ext uri="{FF2B5EF4-FFF2-40B4-BE49-F238E27FC236}">
                <a16:creationId xmlns:a16="http://schemas.microsoft.com/office/drawing/2014/main" id="{BB85BD37-70B5-E8E9-BD40-245FC0FDA5DD}"/>
              </a:ext>
            </a:extLst>
          </p:cNvPr>
          <p:cNvSpPr>
            <a:spLocks noChangeShapeType="1"/>
          </p:cNvSpPr>
          <p:nvPr/>
        </p:nvSpPr>
        <p:spPr bwMode="auto">
          <a:xfrm>
            <a:off x="2514600" y="836613"/>
            <a:ext cx="7467600" cy="0"/>
          </a:xfrm>
          <a:prstGeom prst="line">
            <a:avLst/>
          </a:prstGeom>
          <a:noFill/>
          <a:ln w="25400">
            <a:solidFill>
              <a:schemeClr val="bg1"/>
            </a:solidFill>
            <a:round/>
            <a:headEnd/>
            <a:tailEnd/>
          </a:ln>
          <a:extLst>
            <a:ext uri="{909E8E84-426E-40DD-AFC4-6F175D3DCCD1}">
              <a14:hiddenFill xmlns:a14="http://schemas.microsoft.com/office/drawing/2010/main">
                <a:noFill/>
              </a14:hiddenFill>
            </a:ext>
          </a:extLst>
        </p:spPr>
        <p:txBody>
          <a:bodyPr/>
          <a:lstStyle/>
          <a:p>
            <a:endParaRPr lang="x-none"/>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3EAEC56F-0E03-916B-17C1-7F3222C0E5E7}"/>
              </a:ext>
            </a:extLst>
          </p:cNvPr>
          <p:cNvSpPr txBox="1"/>
          <p:nvPr/>
        </p:nvSpPr>
        <p:spPr>
          <a:xfrm>
            <a:off x="853440" y="4988216"/>
            <a:ext cx="7569200" cy="461665"/>
          </a:xfrm>
          <a:prstGeom prst="rect">
            <a:avLst/>
          </a:prstGeom>
          <a:noFill/>
        </p:spPr>
        <p:txBody>
          <a:bodyPr wrap="square">
            <a:spAutoFit/>
          </a:bodyPr>
          <a:lstStyle/>
          <a:p>
            <a:r>
              <a:rPr lang="el-GR" sz="2400" b="1" dirty="0">
                <a:solidFill>
                  <a:srgbClr val="002060"/>
                </a:solidFill>
              </a:rPr>
              <a:t>Ημιπληγία, </a:t>
            </a:r>
            <a:r>
              <a:rPr lang="el-GR" sz="2400" b="1" dirty="0" err="1">
                <a:solidFill>
                  <a:srgbClr val="002060"/>
                </a:solidFill>
              </a:rPr>
              <a:t>ημι</a:t>
            </a:r>
            <a:r>
              <a:rPr lang="el-GR" sz="2400" b="1" dirty="0">
                <a:solidFill>
                  <a:srgbClr val="002060"/>
                </a:solidFill>
              </a:rPr>
              <a:t>-υπαισθησία και πιθανόν </a:t>
            </a:r>
            <a:r>
              <a:rPr lang="el-GR" sz="2400" b="1" dirty="0" err="1">
                <a:solidFill>
                  <a:srgbClr val="002060"/>
                </a:solidFill>
              </a:rPr>
              <a:t>ημιανοψία</a:t>
            </a:r>
            <a:endParaRPr lang="el-GR" sz="2400" b="1" dirty="0">
              <a:solidFill>
                <a:srgbClr val="002060"/>
              </a:solidFill>
            </a:endParaRPr>
          </a:p>
        </p:txBody>
      </p:sp>
      <p:sp>
        <p:nvSpPr>
          <p:cNvPr id="4" name="TextBox 3">
            <a:extLst>
              <a:ext uri="{FF2B5EF4-FFF2-40B4-BE49-F238E27FC236}">
                <a16:creationId xmlns:a16="http://schemas.microsoft.com/office/drawing/2014/main" id="{7BBB3A5C-57B0-D4A5-3231-D1E04D01A3A4}"/>
              </a:ext>
            </a:extLst>
          </p:cNvPr>
          <p:cNvSpPr txBox="1"/>
          <p:nvPr/>
        </p:nvSpPr>
        <p:spPr>
          <a:xfrm>
            <a:off x="1971040" y="332155"/>
            <a:ext cx="8920480" cy="646331"/>
          </a:xfrm>
          <a:prstGeom prst="rect">
            <a:avLst/>
          </a:prstGeom>
          <a:noFill/>
        </p:spPr>
        <p:txBody>
          <a:bodyPr wrap="square">
            <a:spAutoFit/>
          </a:bodyPr>
          <a:lstStyle/>
          <a:p>
            <a:r>
              <a:rPr lang="el-GR" sz="3600" b="1" dirty="0" err="1">
                <a:solidFill>
                  <a:srgbClr val="C00000"/>
                </a:solidFill>
              </a:rPr>
              <a:t>Ισχ</a:t>
            </a:r>
            <a:r>
              <a:rPr lang="el-GR" sz="3600" b="1" dirty="0">
                <a:solidFill>
                  <a:srgbClr val="C00000"/>
                </a:solidFill>
              </a:rPr>
              <a:t> ΑΕΕ πρόσθιας χοριοειδούς αρτηρίας</a:t>
            </a:r>
          </a:p>
        </p:txBody>
      </p:sp>
      <p:pic>
        <p:nvPicPr>
          <p:cNvPr id="1026" name="Picture 2" descr="Diagram of the Brain Blood Circulation">
            <a:extLst>
              <a:ext uri="{FF2B5EF4-FFF2-40B4-BE49-F238E27FC236}">
                <a16:creationId xmlns:a16="http://schemas.microsoft.com/office/drawing/2014/main" id="{B1C77B71-1B3B-1C0B-8542-D7B81400F6AB}"/>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042400" y="978486"/>
            <a:ext cx="2708863" cy="5316805"/>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0F426540-4259-BB7D-81AE-792442E1D395}"/>
              </a:ext>
            </a:extLst>
          </p:cNvPr>
          <p:cNvSpPr txBox="1"/>
          <p:nvPr/>
        </p:nvSpPr>
        <p:spPr>
          <a:xfrm>
            <a:off x="6604000" y="6451597"/>
            <a:ext cx="6096000" cy="369332"/>
          </a:xfrm>
          <a:prstGeom prst="rect">
            <a:avLst/>
          </a:prstGeom>
          <a:noFill/>
        </p:spPr>
        <p:txBody>
          <a:bodyPr wrap="square">
            <a:spAutoFit/>
          </a:bodyPr>
          <a:lstStyle/>
          <a:p>
            <a:r>
              <a:rPr lang="en-US" b="1" i="1" dirty="0">
                <a:solidFill>
                  <a:srgbClr val="7030A0"/>
                </a:solidFill>
              </a:rPr>
              <a:t>https://www.ncbi.nlm.nih.gov/books/NBK538189/</a:t>
            </a:r>
            <a:endParaRPr lang="el-GR" b="1" i="1" dirty="0">
              <a:solidFill>
                <a:srgbClr val="7030A0"/>
              </a:solidFill>
            </a:endParaRPr>
          </a:p>
        </p:txBody>
      </p:sp>
      <p:pic>
        <p:nvPicPr>
          <p:cNvPr id="12" name="Εικόνα 11">
            <a:extLst>
              <a:ext uri="{FF2B5EF4-FFF2-40B4-BE49-F238E27FC236}">
                <a16:creationId xmlns:a16="http://schemas.microsoft.com/office/drawing/2014/main" id="{3B6F1168-6CE0-C79F-8695-33F826BF1A4A}"/>
              </a:ext>
            </a:extLst>
          </p:cNvPr>
          <p:cNvPicPr>
            <a:picLocks noChangeAspect="1"/>
          </p:cNvPicPr>
          <p:nvPr/>
        </p:nvPicPr>
        <p:blipFill>
          <a:blip r:embed="rId3" cstate="print"/>
          <a:srcRect l="26833" t="23692" r="50000" b="28741"/>
          <a:stretch>
            <a:fillRect/>
          </a:stretch>
        </p:blipFill>
        <p:spPr>
          <a:xfrm>
            <a:off x="731520" y="1538065"/>
            <a:ext cx="2824480" cy="3262144"/>
          </a:xfrm>
          <a:prstGeom prst="rect">
            <a:avLst/>
          </a:prstGeom>
        </p:spPr>
      </p:pic>
      <p:pic>
        <p:nvPicPr>
          <p:cNvPr id="14" name="Εικόνα 13">
            <a:extLst>
              <a:ext uri="{FF2B5EF4-FFF2-40B4-BE49-F238E27FC236}">
                <a16:creationId xmlns:a16="http://schemas.microsoft.com/office/drawing/2014/main" id="{7AEBF7DC-6F3D-27AF-4BC1-F407D83DB398}"/>
              </a:ext>
            </a:extLst>
          </p:cNvPr>
          <p:cNvPicPr>
            <a:picLocks noChangeAspect="1"/>
          </p:cNvPicPr>
          <p:nvPr/>
        </p:nvPicPr>
        <p:blipFill>
          <a:blip r:embed="rId4" cstate="print"/>
          <a:srcRect l="28167" t="25630" r="50000" b="29926"/>
          <a:stretch>
            <a:fillRect/>
          </a:stretch>
        </p:blipFill>
        <p:spPr>
          <a:xfrm>
            <a:off x="3637280" y="1570517"/>
            <a:ext cx="2793636" cy="3198820"/>
          </a:xfrm>
          <a:prstGeom prst="rect">
            <a:avLst/>
          </a:prstGeom>
        </p:spPr>
      </p:pic>
      <p:sp>
        <p:nvSpPr>
          <p:cNvPr id="16" name="TextBox 15">
            <a:extLst>
              <a:ext uri="{FF2B5EF4-FFF2-40B4-BE49-F238E27FC236}">
                <a16:creationId xmlns:a16="http://schemas.microsoft.com/office/drawing/2014/main" id="{307E7829-3AEE-1AEC-E448-EB16A3BCA8B7}"/>
              </a:ext>
            </a:extLst>
          </p:cNvPr>
          <p:cNvSpPr txBox="1"/>
          <p:nvPr/>
        </p:nvSpPr>
        <p:spPr>
          <a:xfrm>
            <a:off x="132080" y="5972125"/>
            <a:ext cx="6680200" cy="646331"/>
          </a:xfrm>
          <a:prstGeom prst="rect">
            <a:avLst/>
          </a:prstGeom>
          <a:noFill/>
        </p:spPr>
        <p:txBody>
          <a:bodyPr wrap="square">
            <a:spAutoFit/>
          </a:bodyPr>
          <a:lstStyle/>
          <a:p>
            <a:r>
              <a:rPr lang="en-US" b="1" i="1" dirty="0">
                <a:solidFill>
                  <a:srgbClr val="7030A0"/>
                </a:solidFill>
              </a:rPr>
              <a:t>https://radiopaedia.org/cases/anterior-choroidal-artery-infarct-1</a:t>
            </a:r>
            <a:endParaRPr lang="el-GR" b="1" i="1" dirty="0">
              <a:solidFill>
                <a:srgbClr val="7030A0"/>
              </a:solidFill>
            </a:endParaRPr>
          </a:p>
        </p:txBody>
      </p:sp>
    </p:spTree>
    <p:extLst>
      <p:ext uri="{BB962C8B-B14F-4D97-AF65-F5344CB8AC3E}">
        <p14:creationId xmlns:p14="http://schemas.microsoft.com/office/powerpoint/2010/main" val="73133232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559416" y="356039"/>
            <a:ext cx="11449703" cy="457200"/>
          </a:xfrm>
        </p:spPr>
        <p:txBody>
          <a:bodyPr>
            <a:noAutofit/>
          </a:bodyPr>
          <a:lstStyle/>
          <a:p>
            <a:r>
              <a:rPr lang="el-GR" sz="3600" b="1" dirty="0" err="1">
                <a:solidFill>
                  <a:srgbClr val="C00000"/>
                </a:solidFill>
                <a:effectLst>
                  <a:outerShdw blurRad="38100" dist="38100" dir="2700000" algn="tl">
                    <a:srgbClr val="000000">
                      <a:alpha val="43137"/>
                    </a:srgbClr>
                  </a:outerShdw>
                </a:effectLst>
                <a:latin typeface="+mn-lt"/>
              </a:rPr>
              <a:t>Ισχ</a:t>
            </a:r>
            <a:r>
              <a:rPr lang="el-GR" sz="3600" b="1" dirty="0">
                <a:solidFill>
                  <a:srgbClr val="C00000"/>
                </a:solidFill>
                <a:effectLst>
                  <a:outerShdw blurRad="38100" dist="38100" dir="2700000" algn="tl">
                    <a:srgbClr val="000000">
                      <a:alpha val="43137"/>
                    </a:srgbClr>
                  </a:outerShdw>
                </a:effectLst>
                <a:latin typeface="+mn-lt"/>
              </a:rPr>
              <a:t> ΑΕΕ οπίσθιας κυκλοφορίας: μια διαγνωστική πρόκληση</a:t>
            </a:r>
          </a:p>
        </p:txBody>
      </p:sp>
      <p:sp>
        <p:nvSpPr>
          <p:cNvPr id="3" name="Θέση περιεχομένου 2"/>
          <p:cNvSpPr>
            <a:spLocks noGrp="1"/>
          </p:cNvSpPr>
          <p:nvPr>
            <p:ph sz="quarter" idx="10"/>
          </p:nvPr>
        </p:nvSpPr>
        <p:spPr>
          <a:xfrm>
            <a:off x="243796" y="1088005"/>
            <a:ext cx="9790176" cy="4834382"/>
          </a:xfrm>
        </p:spPr>
        <p:txBody>
          <a:bodyPr>
            <a:noAutofit/>
          </a:bodyPr>
          <a:lstStyle/>
          <a:p>
            <a:pPr marL="0" indent="0">
              <a:buNone/>
            </a:pPr>
            <a:endParaRPr lang="el-GR" sz="1600" dirty="0"/>
          </a:p>
          <a:p>
            <a:pPr marL="342900" indent="-342900">
              <a:buFont typeface="Wingdings" panose="05000000000000000000" pitchFamily="2" charset="2"/>
              <a:buChar char="§"/>
            </a:pPr>
            <a:r>
              <a:rPr lang="el-GR" sz="1600" dirty="0"/>
              <a:t>Τα εγκεφαλικά της οπίσθιας κυκλοφορίας είναι </a:t>
            </a:r>
            <a:r>
              <a:rPr lang="el-GR" sz="1600" dirty="0">
                <a:solidFill>
                  <a:srgbClr val="FF0000"/>
                </a:solidFill>
              </a:rPr>
              <a:t>3 φορές πιο πιθανό να διαγνωστούν εσφαλμένα</a:t>
            </a:r>
            <a:r>
              <a:rPr lang="el-GR" sz="1600" dirty="0"/>
              <a:t>!</a:t>
            </a:r>
          </a:p>
          <a:p>
            <a:pPr marL="342900" indent="-342900">
              <a:buFont typeface="Wingdings" panose="05000000000000000000" pitchFamily="2" charset="2"/>
              <a:buChar char="§"/>
            </a:pPr>
            <a:r>
              <a:rPr lang="el-GR" sz="1600" dirty="0"/>
              <a:t>Σύμφωνα με το </a:t>
            </a:r>
            <a:r>
              <a:rPr lang="en-US" sz="1600" dirty="0"/>
              <a:t>New England Medical Center Posterior Circulation Registry</a:t>
            </a:r>
          </a:p>
          <a:p>
            <a:r>
              <a:rPr lang="el-GR" sz="1600" b="1" dirty="0"/>
              <a:t>Συμπτώματα:</a:t>
            </a:r>
            <a:endParaRPr lang="el-GR" sz="1600" dirty="0"/>
          </a:p>
          <a:p>
            <a:r>
              <a:rPr lang="el-GR" sz="1600" dirty="0"/>
              <a:t>Ζάλη (47%)</a:t>
            </a:r>
          </a:p>
          <a:p>
            <a:r>
              <a:rPr lang="el-GR" sz="1600" dirty="0"/>
              <a:t>Μονόπλευρη αδυναμία άκρου (41%)</a:t>
            </a:r>
          </a:p>
          <a:p>
            <a:r>
              <a:rPr lang="el-GR" sz="1600" dirty="0"/>
              <a:t>Δυσαρθρία (31%)</a:t>
            </a:r>
          </a:p>
          <a:p>
            <a:r>
              <a:rPr lang="el-GR" sz="1600" dirty="0"/>
              <a:t>Κεφαλαλγία (28%)</a:t>
            </a:r>
          </a:p>
          <a:p>
            <a:r>
              <a:rPr lang="el-GR" sz="1600" dirty="0"/>
              <a:t>Ναυτία και έμετος (27%)</a:t>
            </a:r>
          </a:p>
          <a:p>
            <a:r>
              <a:rPr lang="el-GR" sz="1600" b="1" dirty="0"/>
              <a:t>Σημεία:</a:t>
            </a:r>
            <a:endParaRPr lang="el-GR" sz="1600" dirty="0"/>
          </a:p>
          <a:p>
            <a:r>
              <a:rPr lang="el-GR" sz="1600" dirty="0"/>
              <a:t>Αταξία βάδισης (31%)</a:t>
            </a:r>
          </a:p>
          <a:p>
            <a:r>
              <a:rPr lang="el-GR" sz="1600" dirty="0"/>
              <a:t>Μονόπλευρη αταξία άκρου (30%)</a:t>
            </a:r>
          </a:p>
          <a:p>
            <a:r>
              <a:rPr lang="el-GR" sz="1600" dirty="0"/>
              <a:t>Νυσταγμός (24%)</a:t>
            </a:r>
          </a:p>
          <a:p>
            <a:r>
              <a:rPr lang="el-GR" sz="1600" dirty="0" err="1"/>
              <a:t>Ημιανοψία</a:t>
            </a:r>
            <a:r>
              <a:rPr lang="el-GR" sz="1600" dirty="0"/>
              <a:t>, διπλωπία</a:t>
            </a:r>
          </a:p>
        </p:txBody>
      </p:sp>
      <p:sp>
        <p:nvSpPr>
          <p:cNvPr id="4" name="Ορθογώνιο 3"/>
          <p:cNvSpPr/>
          <p:nvPr/>
        </p:nvSpPr>
        <p:spPr>
          <a:xfrm>
            <a:off x="3699971" y="6361783"/>
            <a:ext cx="4338560" cy="338554"/>
          </a:xfrm>
          <a:prstGeom prst="rect">
            <a:avLst/>
          </a:prstGeom>
        </p:spPr>
        <p:txBody>
          <a:bodyPr wrap="none">
            <a:spAutoFit/>
          </a:bodyPr>
          <a:lstStyle/>
          <a:p>
            <a:pPr algn="r"/>
            <a:r>
              <a:rPr lang="el-GR" sz="1600" b="1" i="1" dirty="0" err="1">
                <a:solidFill>
                  <a:srgbClr val="7030A0"/>
                </a:solidFill>
              </a:rPr>
              <a:t>Pazdera</a:t>
            </a:r>
            <a:r>
              <a:rPr lang="el-GR" sz="1600" b="1" i="1" dirty="0">
                <a:solidFill>
                  <a:srgbClr val="7030A0"/>
                </a:solidFill>
              </a:rPr>
              <a:t> L </a:t>
            </a:r>
            <a:r>
              <a:rPr lang="el-GR" sz="1600" b="1" i="1" dirty="0" err="1">
                <a:solidFill>
                  <a:srgbClr val="7030A0"/>
                </a:solidFill>
              </a:rPr>
              <a:t>et</a:t>
            </a:r>
            <a:r>
              <a:rPr lang="el-GR" sz="1600" b="1" i="1" dirty="0">
                <a:solidFill>
                  <a:srgbClr val="7030A0"/>
                </a:solidFill>
              </a:rPr>
              <a:t> </a:t>
            </a:r>
            <a:r>
              <a:rPr lang="el-GR" sz="1600" b="1" i="1" dirty="0" err="1">
                <a:solidFill>
                  <a:srgbClr val="7030A0"/>
                </a:solidFill>
              </a:rPr>
              <a:t>al</a:t>
            </a:r>
            <a:r>
              <a:rPr lang="el-GR" sz="1600" b="1" i="1" dirty="0">
                <a:solidFill>
                  <a:srgbClr val="7030A0"/>
                </a:solidFill>
              </a:rPr>
              <a:t>. </a:t>
            </a:r>
            <a:r>
              <a:rPr lang="el-GR" sz="1600" b="1" i="1" dirty="0" err="1">
                <a:solidFill>
                  <a:srgbClr val="7030A0"/>
                </a:solidFill>
              </a:rPr>
              <a:t>Arch</a:t>
            </a:r>
            <a:r>
              <a:rPr lang="el-GR" sz="1600" b="1" i="1" dirty="0">
                <a:solidFill>
                  <a:srgbClr val="7030A0"/>
                </a:solidFill>
              </a:rPr>
              <a:t> </a:t>
            </a:r>
            <a:r>
              <a:rPr lang="el-GR" sz="1600" b="1" i="1" dirty="0" err="1">
                <a:solidFill>
                  <a:srgbClr val="7030A0"/>
                </a:solidFill>
              </a:rPr>
              <a:t>Neurol</a:t>
            </a:r>
            <a:r>
              <a:rPr lang="el-GR" sz="1600" b="1" i="1" dirty="0">
                <a:solidFill>
                  <a:srgbClr val="7030A0"/>
                </a:solidFill>
              </a:rPr>
              <a:t> 2021;69:346-351.</a:t>
            </a:r>
          </a:p>
        </p:txBody>
      </p:sp>
      <p:pic>
        <p:nvPicPr>
          <p:cNvPr id="5" name="Εικόνα 4"/>
          <p:cNvPicPr>
            <a:picLocks noChangeAspect="1"/>
          </p:cNvPicPr>
          <p:nvPr/>
        </p:nvPicPr>
        <p:blipFill>
          <a:blip r:embed="rId2" cstate="print"/>
          <a:stretch>
            <a:fillRect/>
          </a:stretch>
        </p:blipFill>
        <p:spPr>
          <a:xfrm>
            <a:off x="8038531" y="2879429"/>
            <a:ext cx="4153469" cy="3978571"/>
          </a:xfrm>
          <a:prstGeom prst="rect">
            <a:avLst/>
          </a:prstGeom>
        </p:spPr>
      </p:pic>
      <p:sp>
        <p:nvSpPr>
          <p:cNvPr id="6" name="Ορθογώνιο 5"/>
          <p:cNvSpPr/>
          <p:nvPr/>
        </p:nvSpPr>
        <p:spPr>
          <a:xfrm>
            <a:off x="7884652" y="4482107"/>
            <a:ext cx="1172116" cy="369332"/>
          </a:xfrm>
          <a:prstGeom prst="rect">
            <a:avLst/>
          </a:prstGeom>
        </p:spPr>
        <p:txBody>
          <a:bodyPr wrap="none">
            <a:spAutoFit/>
          </a:bodyPr>
          <a:lstStyle/>
          <a:p>
            <a:r>
              <a:rPr lang="en-US" b="1" dirty="0"/>
              <a:t>D</a:t>
            </a:r>
            <a:r>
              <a:rPr lang="en-US" dirty="0"/>
              <a:t>izziness</a:t>
            </a:r>
          </a:p>
        </p:txBody>
      </p:sp>
      <p:sp>
        <p:nvSpPr>
          <p:cNvPr id="7" name="Ορθογώνιο 6"/>
          <p:cNvSpPr/>
          <p:nvPr/>
        </p:nvSpPr>
        <p:spPr>
          <a:xfrm>
            <a:off x="8889645" y="2879429"/>
            <a:ext cx="1018227" cy="369332"/>
          </a:xfrm>
          <a:prstGeom prst="rect">
            <a:avLst/>
          </a:prstGeom>
        </p:spPr>
        <p:txBody>
          <a:bodyPr wrap="none">
            <a:spAutoFit/>
          </a:bodyPr>
          <a:lstStyle/>
          <a:p>
            <a:r>
              <a:rPr lang="en-US" b="1" dirty="0"/>
              <a:t>D</a:t>
            </a:r>
            <a:r>
              <a:rPr lang="en-US" dirty="0"/>
              <a:t>iplopia</a:t>
            </a:r>
          </a:p>
        </p:txBody>
      </p:sp>
      <p:sp>
        <p:nvSpPr>
          <p:cNvPr id="8" name="Ορθογώνιο 7"/>
          <p:cNvSpPr/>
          <p:nvPr/>
        </p:nvSpPr>
        <p:spPr>
          <a:xfrm>
            <a:off x="9743114" y="2694763"/>
            <a:ext cx="1236236" cy="369332"/>
          </a:xfrm>
          <a:prstGeom prst="rect">
            <a:avLst/>
          </a:prstGeom>
        </p:spPr>
        <p:txBody>
          <a:bodyPr wrap="none">
            <a:spAutoFit/>
          </a:bodyPr>
          <a:lstStyle/>
          <a:p>
            <a:r>
              <a:rPr lang="en-US" b="1" dirty="0"/>
              <a:t>D</a:t>
            </a:r>
            <a:r>
              <a:rPr lang="en-US" dirty="0"/>
              <a:t>ysarthria</a:t>
            </a:r>
          </a:p>
        </p:txBody>
      </p:sp>
      <p:sp>
        <p:nvSpPr>
          <p:cNvPr id="9" name="Ορθογώνιο 8"/>
          <p:cNvSpPr/>
          <p:nvPr/>
        </p:nvSpPr>
        <p:spPr>
          <a:xfrm>
            <a:off x="10886263" y="2893671"/>
            <a:ext cx="1274708" cy="369332"/>
          </a:xfrm>
          <a:prstGeom prst="rect">
            <a:avLst/>
          </a:prstGeom>
        </p:spPr>
        <p:txBody>
          <a:bodyPr wrap="none">
            <a:spAutoFit/>
          </a:bodyPr>
          <a:lstStyle/>
          <a:p>
            <a:r>
              <a:rPr lang="en-US" b="1" dirty="0"/>
              <a:t>D</a:t>
            </a:r>
            <a:r>
              <a:rPr lang="en-US" dirty="0"/>
              <a:t>ysphagia</a:t>
            </a:r>
            <a:endParaRPr lang="el-GR" dirty="0"/>
          </a:p>
        </p:txBody>
      </p:sp>
      <p:sp>
        <p:nvSpPr>
          <p:cNvPr id="10" name="Ορθογώνιο 9"/>
          <p:cNvSpPr/>
          <p:nvPr/>
        </p:nvSpPr>
        <p:spPr>
          <a:xfrm>
            <a:off x="11196205" y="3585528"/>
            <a:ext cx="1069524" cy="369332"/>
          </a:xfrm>
          <a:prstGeom prst="rect">
            <a:avLst/>
          </a:prstGeom>
        </p:spPr>
        <p:txBody>
          <a:bodyPr wrap="none">
            <a:spAutoFit/>
          </a:bodyPr>
          <a:lstStyle/>
          <a:p>
            <a:r>
              <a:rPr lang="en-US" b="1" dirty="0" err="1"/>
              <a:t>D</a:t>
            </a:r>
            <a:r>
              <a:rPr lang="en-US" dirty="0" err="1"/>
              <a:t>ystaxia</a:t>
            </a:r>
            <a:endParaRPr lang="en-US" dirty="0"/>
          </a:p>
        </p:txBody>
      </p:sp>
      <p:sp>
        <p:nvSpPr>
          <p:cNvPr id="11" name="Ορθογώνιο 10">
            <a:extLst>
              <a:ext uri="{FF2B5EF4-FFF2-40B4-BE49-F238E27FC236}">
                <a16:creationId xmlns:a16="http://schemas.microsoft.com/office/drawing/2014/main" id="{7BBC8387-8F4F-011D-6B3F-8F1FEE7FDD34}"/>
              </a:ext>
            </a:extLst>
          </p:cNvPr>
          <p:cNvSpPr/>
          <p:nvPr/>
        </p:nvSpPr>
        <p:spPr>
          <a:xfrm>
            <a:off x="417177" y="6014720"/>
            <a:ext cx="2732423" cy="59097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l-GR"/>
          </a:p>
        </p:txBody>
      </p:sp>
    </p:spTree>
    <p:extLst>
      <p:ext uri="{BB962C8B-B14F-4D97-AF65-F5344CB8AC3E}">
        <p14:creationId xmlns:p14="http://schemas.microsoft.com/office/powerpoint/2010/main" val="12346788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nodeType="click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fade">
                                      <p:cBhvr>
                                        <p:cTn id="19" dur="500"/>
                                        <p:tgtEl>
                                          <p:spTgt spid="5"/>
                                        </p:tgtEl>
                                      </p:cBhvr>
                                    </p:animEffec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grpId="0" nodeType="clickEffect">
                                  <p:stCondLst>
                                    <p:cond delay="0"/>
                                  </p:stCondLst>
                                  <p:childTnLst>
                                    <p:set>
                                      <p:cBhvr>
                                        <p:cTn id="23" dur="1" fill="hold">
                                          <p:stCondLst>
                                            <p:cond delay="0"/>
                                          </p:stCondLst>
                                        </p:cTn>
                                        <p:tgtEl>
                                          <p:spTgt spid="6"/>
                                        </p:tgtEl>
                                        <p:attrNameLst>
                                          <p:attrName>style.visibility</p:attrName>
                                        </p:attrNameLst>
                                      </p:cBhvr>
                                      <p:to>
                                        <p:strVal val="visible"/>
                                      </p:to>
                                    </p:set>
                                  </p:childTnLst>
                                </p:cTn>
                              </p:par>
                            </p:childTnLst>
                          </p:cTn>
                        </p:par>
                      </p:childTnLst>
                    </p:cTn>
                  </p:par>
                  <p:par>
                    <p:cTn id="24" fill="hold">
                      <p:stCondLst>
                        <p:cond delay="indefinite"/>
                      </p:stCondLst>
                      <p:childTnLst>
                        <p:par>
                          <p:cTn id="25" fill="hold">
                            <p:stCondLst>
                              <p:cond delay="0"/>
                            </p:stCondLst>
                            <p:childTnLst>
                              <p:par>
                                <p:cTn id="26" presetID="1" presetClass="entr" presetSubtype="0" fill="hold" grpId="0" nodeType="clickEffect">
                                  <p:stCondLst>
                                    <p:cond delay="0"/>
                                  </p:stCondLst>
                                  <p:childTnLst>
                                    <p:set>
                                      <p:cBhvr>
                                        <p:cTn id="27" dur="1" fill="hold">
                                          <p:stCondLst>
                                            <p:cond delay="0"/>
                                          </p:stCondLst>
                                        </p:cTn>
                                        <p:tgtEl>
                                          <p:spTgt spid="7"/>
                                        </p:tgtEl>
                                        <p:attrNameLst>
                                          <p:attrName>style.visibility</p:attrName>
                                        </p:attrNameLst>
                                      </p:cBhvr>
                                      <p:to>
                                        <p:strVal val="visible"/>
                                      </p:to>
                                    </p:set>
                                  </p:childTnLst>
                                </p:cTn>
                              </p:par>
                            </p:childTnLst>
                          </p:cTn>
                        </p:par>
                      </p:childTnLst>
                    </p:cTn>
                  </p:par>
                  <p:par>
                    <p:cTn id="28" fill="hold">
                      <p:stCondLst>
                        <p:cond delay="indefinite"/>
                      </p:stCondLst>
                      <p:childTnLst>
                        <p:par>
                          <p:cTn id="29" fill="hold">
                            <p:stCondLst>
                              <p:cond delay="0"/>
                            </p:stCondLst>
                            <p:childTnLst>
                              <p:par>
                                <p:cTn id="30" presetID="1" presetClass="entr" presetSubtype="0" fill="hold" grpId="0" nodeType="clickEffect">
                                  <p:stCondLst>
                                    <p:cond delay="0"/>
                                  </p:stCondLst>
                                  <p:childTnLst>
                                    <p:set>
                                      <p:cBhvr>
                                        <p:cTn id="31" dur="1" fill="hold">
                                          <p:stCondLst>
                                            <p:cond delay="0"/>
                                          </p:stCondLst>
                                        </p:cTn>
                                        <p:tgtEl>
                                          <p:spTgt spid="8"/>
                                        </p:tgtEl>
                                        <p:attrNameLst>
                                          <p:attrName>style.visibility</p:attrName>
                                        </p:attrNameLst>
                                      </p:cBhvr>
                                      <p:to>
                                        <p:strVal val="visible"/>
                                      </p:to>
                                    </p:set>
                                  </p:childTnLst>
                                </p:cTn>
                              </p:par>
                            </p:childTnLst>
                          </p:cTn>
                        </p:par>
                      </p:childTnLst>
                    </p:cTn>
                  </p:par>
                  <p:par>
                    <p:cTn id="32" fill="hold">
                      <p:stCondLst>
                        <p:cond delay="indefinite"/>
                      </p:stCondLst>
                      <p:childTnLst>
                        <p:par>
                          <p:cTn id="33" fill="hold">
                            <p:stCondLst>
                              <p:cond delay="0"/>
                            </p:stCondLst>
                            <p:childTnLst>
                              <p:par>
                                <p:cTn id="34" presetID="1" presetClass="entr" presetSubtype="0" fill="hold" grpId="0" nodeType="clickEffect">
                                  <p:stCondLst>
                                    <p:cond delay="0"/>
                                  </p:stCondLst>
                                  <p:childTnLst>
                                    <p:set>
                                      <p:cBhvr>
                                        <p:cTn id="35" dur="1" fill="hold">
                                          <p:stCondLst>
                                            <p:cond delay="0"/>
                                          </p:stCondLst>
                                        </p:cTn>
                                        <p:tgtEl>
                                          <p:spTgt spid="9"/>
                                        </p:tgtEl>
                                        <p:attrNameLst>
                                          <p:attrName>style.visibility</p:attrName>
                                        </p:attrNameLst>
                                      </p:cBhvr>
                                      <p:to>
                                        <p:strVal val="visible"/>
                                      </p:to>
                                    </p:set>
                                  </p:childTnLst>
                                </p:cTn>
                              </p:par>
                            </p:childTnLst>
                          </p:cTn>
                        </p:par>
                      </p:childTnLst>
                    </p:cTn>
                  </p:par>
                  <p:par>
                    <p:cTn id="36" fill="hold">
                      <p:stCondLst>
                        <p:cond delay="indefinite"/>
                      </p:stCondLst>
                      <p:childTnLst>
                        <p:par>
                          <p:cTn id="37" fill="hold">
                            <p:stCondLst>
                              <p:cond delay="0"/>
                            </p:stCondLst>
                            <p:childTnLst>
                              <p:par>
                                <p:cTn id="38" presetID="1" presetClass="entr" presetSubtype="0" fill="hold" grpId="0" nodeType="clickEffect">
                                  <p:stCondLst>
                                    <p:cond delay="0"/>
                                  </p:stCondLst>
                                  <p:childTnLst>
                                    <p:set>
                                      <p:cBhvr>
                                        <p:cTn id="39"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6" grpId="0"/>
      <p:bldP spid="7" grpId="0"/>
      <p:bldP spid="8" grpId="0"/>
      <p:bldP spid="9" grpId="0"/>
      <p:bldP spid="10" grpId="0"/>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Εικόνα 1">
            <a:extLst>
              <a:ext uri="{FF2B5EF4-FFF2-40B4-BE49-F238E27FC236}">
                <a16:creationId xmlns:a16="http://schemas.microsoft.com/office/drawing/2014/main" id="{AA96C5FD-538D-7975-790E-5658B2E52710}"/>
              </a:ext>
            </a:extLst>
          </p:cNvPr>
          <p:cNvPicPr>
            <a:picLocks noChangeAspect="1"/>
          </p:cNvPicPr>
          <p:nvPr/>
        </p:nvPicPr>
        <p:blipFill>
          <a:blip r:embed="rId2" cstate="print"/>
          <a:srcRect l="29667" t="22074" r="24834" b="19112"/>
          <a:stretch>
            <a:fillRect/>
          </a:stretch>
        </p:blipFill>
        <p:spPr>
          <a:xfrm>
            <a:off x="1534953" y="-1"/>
            <a:ext cx="9437847" cy="6862317"/>
          </a:xfrm>
          <a:prstGeom prst="rect">
            <a:avLst/>
          </a:prstGeom>
        </p:spPr>
      </p:pic>
    </p:spTree>
    <p:extLst>
      <p:ext uri="{BB962C8B-B14F-4D97-AF65-F5344CB8AC3E}">
        <p14:creationId xmlns:p14="http://schemas.microsoft.com/office/powerpoint/2010/main" val="107446236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69" name="Rectangle 2">
            <a:extLst>
              <a:ext uri="{FF2B5EF4-FFF2-40B4-BE49-F238E27FC236}">
                <a16:creationId xmlns:a16="http://schemas.microsoft.com/office/drawing/2014/main" id="{72AF1790-0251-65F4-DF40-F6569FFC8333}"/>
              </a:ext>
            </a:extLst>
          </p:cNvPr>
          <p:cNvSpPr>
            <a:spLocks noChangeArrowheads="1"/>
          </p:cNvSpPr>
          <p:nvPr/>
        </p:nvSpPr>
        <p:spPr bwMode="auto">
          <a:xfrm>
            <a:off x="3276601" y="277814"/>
            <a:ext cx="4340225" cy="579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l-GR" altLang="x-none" b="1" dirty="0">
                <a:solidFill>
                  <a:srgbClr val="C00000"/>
                </a:solidFill>
                <a:latin typeface="Arial" panose="020B0604020202020204" pitchFamily="34" charset="0"/>
              </a:rPr>
              <a:t>Απόφραξη της Ο.Ε.Α.</a:t>
            </a:r>
          </a:p>
        </p:txBody>
      </p:sp>
      <p:pic>
        <p:nvPicPr>
          <p:cNvPr id="83970" name="Picture 3" descr="Duke 8">
            <a:extLst>
              <a:ext uri="{FF2B5EF4-FFF2-40B4-BE49-F238E27FC236}">
                <a16:creationId xmlns:a16="http://schemas.microsoft.com/office/drawing/2014/main" id="{BA1F4E7B-624B-28BE-A817-8AA5A005993A}"/>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90500" y="1271747"/>
            <a:ext cx="4648200" cy="3579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3971" name="Rectangle 4">
            <a:extLst>
              <a:ext uri="{FF2B5EF4-FFF2-40B4-BE49-F238E27FC236}">
                <a16:creationId xmlns:a16="http://schemas.microsoft.com/office/drawing/2014/main" id="{C8A8C042-5DBF-1009-DAB0-9533857B2CA9}"/>
              </a:ext>
            </a:extLst>
          </p:cNvPr>
          <p:cNvSpPr>
            <a:spLocks noChangeArrowheads="1"/>
          </p:cNvSpPr>
          <p:nvPr/>
        </p:nvSpPr>
        <p:spPr bwMode="auto">
          <a:xfrm>
            <a:off x="1425173" y="5170754"/>
            <a:ext cx="6682507"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l-GR" altLang="x-none" sz="2400" b="1" dirty="0" err="1">
                <a:solidFill>
                  <a:srgbClr val="002060"/>
                </a:solidFill>
                <a:latin typeface="Arial" panose="020B0604020202020204" pitchFamily="34" charset="0"/>
              </a:rPr>
              <a:t>Ημιανοψία</a:t>
            </a:r>
            <a:r>
              <a:rPr lang="el-GR" altLang="x-none" sz="2400" b="1" dirty="0">
                <a:solidFill>
                  <a:srgbClr val="002060"/>
                </a:solidFill>
                <a:latin typeface="Arial" panose="020B0604020202020204" pitchFamily="34" charset="0"/>
              </a:rPr>
              <a:t> (διασώζεται η κεντρική όραση)</a:t>
            </a:r>
          </a:p>
          <a:p>
            <a:pPr eaLnBrk="1" hangingPunct="1">
              <a:spcBef>
                <a:spcPct val="0"/>
              </a:spcBef>
              <a:buFontTx/>
              <a:buNone/>
            </a:pPr>
            <a:r>
              <a:rPr lang="el-GR" altLang="x-none" sz="2400" b="1" dirty="0">
                <a:solidFill>
                  <a:srgbClr val="002060"/>
                </a:solidFill>
                <a:latin typeface="Arial" panose="020B0604020202020204" pitchFamily="34" charset="0"/>
              </a:rPr>
              <a:t>Οπτική απροσεξία/απόσβεση</a:t>
            </a:r>
          </a:p>
        </p:txBody>
      </p:sp>
      <p:sp>
        <p:nvSpPr>
          <p:cNvPr id="83973" name="Line 7">
            <a:extLst>
              <a:ext uri="{FF2B5EF4-FFF2-40B4-BE49-F238E27FC236}">
                <a16:creationId xmlns:a16="http://schemas.microsoft.com/office/drawing/2014/main" id="{BFFC0E79-488C-49F8-5086-632B2F2C5C94}"/>
              </a:ext>
            </a:extLst>
          </p:cNvPr>
          <p:cNvSpPr>
            <a:spLocks noChangeShapeType="1"/>
          </p:cNvSpPr>
          <p:nvPr/>
        </p:nvSpPr>
        <p:spPr bwMode="auto">
          <a:xfrm>
            <a:off x="2514600" y="836613"/>
            <a:ext cx="7467600" cy="0"/>
          </a:xfrm>
          <a:prstGeom prst="line">
            <a:avLst/>
          </a:prstGeom>
          <a:noFill/>
          <a:ln w="25400">
            <a:solidFill>
              <a:schemeClr val="bg1"/>
            </a:solidFill>
            <a:round/>
            <a:headEnd/>
            <a:tailEnd/>
          </a:ln>
          <a:extLst>
            <a:ext uri="{909E8E84-426E-40DD-AFC4-6F175D3DCCD1}">
              <a14:hiddenFill xmlns:a14="http://schemas.microsoft.com/office/drawing/2010/main">
                <a:noFill/>
              </a14:hiddenFill>
            </a:ext>
          </a:extLst>
        </p:spPr>
        <p:txBody>
          <a:bodyPr/>
          <a:lstStyle/>
          <a:p>
            <a:endParaRPr lang="x-none"/>
          </a:p>
        </p:txBody>
      </p:sp>
      <p:pic>
        <p:nvPicPr>
          <p:cNvPr id="3" name="Εικόνα 2">
            <a:extLst>
              <a:ext uri="{FF2B5EF4-FFF2-40B4-BE49-F238E27FC236}">
                <a16:creationId xmlns:a16="http://schemas.microsoft.com/office/drawing/2014/main" id="{83D7D6B4-EE99-7E29-CB57-9939FF94ADE5}"/>
              </a:ext>
            </a:extLst>
          </p:cNvPr>
          <p:cNvPicPr>
            <a:picLocks noChangeAspect="1"/>
          </p:cNvPicPr>
          <p:nvPr/>
        </p:nvPicPr>
        <p:blipFill>
          <a:blip r:embed="rId3" cstate="print"/>
          <a:srcRect l="9667" t="36296" r="41916" b="19407"/>
          <a:stretch>
            <a:fillRect/>
          </a:stretch>
        </p:blipFill>
        <p:spPr>
          <a:xfrm>
            <a:off x="4980699" y="1251112"/>
            <a:ext cx="6469622" cy="3329461"/>
          </a:xfrm>
          <a:prstGeom prst="rect">
            <a:avLst/>
          </a:prstGeom>
        </p:spPr>
      </p:pic>
      <p:sp>
        <p:nvSpPr>
          <p:cNvPr id="5" name="TextBox 4">
            <a:extLst>
              <a:ext uri="{FF2B5EF4-FFF2-40B4-BE49-F238E27FC236}">
                <a16:creationId xmlns:a16="http://schemas.microsoft.com/office/drawing/2014/main" id="{7A8BBDC8-1F6F-5CA5-8DF6-91FA66E268CA}"/>
              </a:ext>
            </a:extLst>
          </p:cNvPr>
          <p:cNvSpPr txBox="1"/>
          <p:nvPr/>
        </p:nvSpPr>
        <p:spPr>
          <a:xfrm>
            <a:off x="4369950" y="6136205"/>
            <a:ext cx="7691120" cy="646331"/>
          </a:xfrm>
          <a:prstGeom prst="rect">
            <a:avLst/>
          </a:prstGeom>
          <a:noFill/>
        </p:spPr>
        <p:txBody>
          <a:bodyPr wrap="square">
            <a:spAutoFit/>
          </a:bodyPr>
          <a:lstStyle/>
          <a:p>
            <a:r>
              <a:rPr lang="en-US" b="1" i="1" dirty="0" err="1">
                <a:solidFill>
                  <a:srgbClr val="7030A0"/>
                </a:solidFill>
              </a:rPr>
              <a:t>Nannoni</a:t>
            </a:r>
            <a:r>
              <a:rPr lang="en-US" b="1" i="1" dirty="0">
                <a:solidFill>
                  <a:srgbClr val="7030A0"/>
                </a:solidFill>
              </a:rPr>
              <a:t>, S., Michel, P. (2021). In: Kim, J.S. (eds) Posterior Circulation Stroke. Springer, Singapore. https://doi.org/10.1007/978-981-15-6739-1_5</a:t>
            </a:r>
            <a:endParaRPr lang="el-GR" b="1" i="1" dirty="0">
              <a:solidFill>
                <a:srgbClr val="7030A0"/>
              </a:solidFill>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178067" y="296946"/>
            <a:ext cx="9787467" cy="457200"/>
          </a:xfrm>
        </p:spPr>
        <p:txBody>
          <a:bodyPr>
            <a:normAutofit fontScale="90000"/>
          </a:bodyPr>
          <a:lstStyle/>
          <a:p>
            <a:r>
              <a:rPr lang="el-GR" b="1" dirty="0">
                <a:solidFill>
                  <a:srgbClr val="C00000"/>
                </a:solidFill>
              </a:rPr>
              <a:t>Πλάγιο </a:t>
            </a:r>
            <a:r>
              <a:rPr lang="el-GR" b="1" dirty="0" err="1">
                <a:solidFill>
                  <a:srgbClr val="C00000"/>
                </a:solidFill>
              </a:rPr>
              <a:t>προμηκικό</a:t>
            </a:r>
            <a:r>
              <a:rPr lang="el-GR" b="1" dirty="0">
                <a:solidFill>
                  <a:srgbClr val="C00000"/>
                </a:solidFill>
              </a:rPr>
              <a:t> </a:t>
            </a:r>
            <a:r>
              <a:rPr lang="en-US" b="1" dirty="0">
                <a:solidFill>
                  <a:srgbClr val="C00000"/>
                </a:solidFill>
              </a:rPr>
              <a:t>(Wallenberg’s) </a:t>
            </a:r>
            <a:br>
              <a:rPr lang="en-US" b="1" dirty="0">
                <a:solidFill>
                  <a:srgbClr val="C00000"/>
                </a:solidFill>
              </a:rPr>
            </a:br>
            <a:r>
              <a:rPr lang="el-GR" b="1" dirty="0">
                <a:solidFill>
                  <a:srgbClr val="C00000"/>
                </a:solidFill>
              </a:rPr>
              <a:t>σύνδρομο</a:t>
            </a:r>
          </a:p>
        </p:txBody>
      </p:sp>
      <p:graphicFrame>
        <p:nvGraphicFramePr>
          <p:cNvPr id="8" name="Πίνακας 7"/>
          <p:cNvGraphicFramePr>
            <a:graphicFrameLocks noGrp="1"/>
          </p:cNvGraphicFramePr>
          <p:nvPr>
            <p:extLst>
              <p:ext uri="{D42A27DB-BD31-4B8C-83A1-F6EECF244321}">
                <p14:modId xmlns:p14="http://schemas.microsoft.com/office/powerpoint/2010/main" val="3012402702"/>
              </p:ext>
            </p:extLst>
          </p:nvPr>
        </p:nvGraphicFramePr>
        <p:xfrm>
          <a:off x="7316260" y="48943"/>
          <a:ext cx="4796589" cy="6375400"/>
        </p:xfrm>
        <a:graphic>
          <a:graphicData uri="http://schemas.openxmlformats.org/drawingml/2006/table">
            <a:tbl>
              <a:tblPr firstRow="1" bandRow="1">
                <a:tableStyleId>{5C22544A-7EE6-4342-B048-85BDC9FD1C3A}</a:tableStyleId>
              </a:tblPr>
              <a:tblGrid>
                <a:gridCol w="2594809">
                  <a:extLst>
                    <a:ext uri="{9D8B030D-6E8A-4147-A177-3AD203B41FA5}">
                      <a16:colId xmlns:a16="http://schemas.microsoft.com/office/drawing/2014/main" val="20000"/>
                    </a:ext>
                  </a:extLst>
                </a:gridCol>
                <a:gridCol w="2201780">
                  <a:extLst>
                    <a:ext uri="{9D8B030D-6E8A-4147-A177-3AD203B41FA5}">
                      <a16:colId xmlns:a16="http://schemas.microsoft.com/office/drawing/2014/main" val="20001"/>
                    </a:ext>
                  </a:extLst>
                </a:gridCol>
              </a:tblGrid>
              <a:tr h="370840">
                <a:tc>
                  <a:txBody>
                    <a:bodyPr/>
                    <a:lstStyle/>
                    <a:p>
                      <a:endParaRPr lang="el-GR" sz="1600" dirty="0"/>
                    </a:p>
                  </a:txBody>
                  <a:tcPr/>
                </a:tc>
                <a:tc>
                  <a:txBody>
                    <a:bodyPr/>
                    <a:lstStyle/>
                    <a:p>
                      <a:endParaRPr lang="el-GR" sz="1600" dirty="0"/>
                    </a:p>
                  </a:txBody>
                  <a:tcPr/>
                </a:tc>
                <a:extLst>
                  <a:ext uri="{0D108BD9-81ED-4DB2-BD59-A6C34878D82A}">
                    <a16:rowId xmlns:a16="http://schemas.microsoft.com/office/drawing/2014/main" val="10000"/>
                  </a:ext>
                </a:extLst>
              </a:tr>
              <a:tr h="370840">
                <a:tc>
                  <a:txBody>
                    <a:bodyPr/>
                    <a:lstStyle/>
                    <a:p>
                      <a:r>
                        <a:rPr lang="el-GR" sz="1600" dirty="0"/>
                        <a:t>Αιθουσαιο-παρεγκεφαλιδικά συμπτώματα</a:t>
                      </a:r>
                    </a:p>
                  </a:txBody>
                  <a:tcPr/>
                </a:tc>
                <a:tc>
                  <a:txBody>
                    <a:bodyPr/>
                    <a:lstStyle/>
                    <a:p>
                      <a:r>
                        <a:rPr lang="el-GR" sz="1600" dirty="0"/>
                        <a:t>Νυσταγμός</a:t>
                      </a:r>
                      <a:endParaRPr lang="en-US" sz="1600" dirty="0"/>
                    </a:p>
                    <a:p>
                      <a:pPr>
                        <a:buFontTx/>
                        <a:buNone/>
                      </a:pPr>
                      <a:r>
                        <a:rPr lang="el-GR" sz="1600" dirty="0"/>
                        <a:t>Ίλιγγος</a:t>
                      </a:r>
                      <a:endParaRPr lang="en-US" sz="1600" dirty="0"/>
                    </a:p>
                    <a:p>
                      <a:pPr>
                        <a:buFontTx/>
                        <a:buNone/>
                      </a:pPr>
                      <a:r>
                        <a:rPr lang="el-GR" sz="1600" dirty="0">
                          <a:solidFill>
                            <a:schemeClr val="tx1"/>
                          </a:solidFill>
                        </a:rPr>
                        <a:t>Διπλωπία</a:t>
                      </a:r>
                      <a:endParaRPr lang="en-US" sz="1600" dirty="0">
                        <a:solidFill>
                          <a:schemeClr val="tx1"/>
                        </a:solidFill>
                      </a:endParaRPr>
                    </a:p>
                    <a:p>
                      <a:pPr>
                        <a:buFontTx/>
                        <a:buNone/>
                      </a:pPr>
                      <a:r>
                        <a:rPr lang="el-GR" sz="1600" dirty="0" err="1"/>
                        <a:t>Εμβοές</a:t>
                      </a:r>
                      <a:endParaRPr lang="el-GR" sz="1600" dirty="0"/>
                    </a:p>
                  </a:txBody>
                  <a:tcPr/>
                </a:tc>
                <a:extLst>
                  <a:ext uri="{0D108BD9-81ED-4DB2-BD59-A6C34878D82A}">
                    <a16:rowId xmlns:a16="http://schemas.microsoft.com/office/drawing/2014/main" val="10001"/>
                  </a:ext>
                </a:extLst>
              </a:tr>
              <a:tr h="370840">
                <a:tc>
                  <a:txBody>
                    <a:bodyPr/>
                    <a:lstStyle/>
                    <a:p>
                      <a:r>
                        <a:rPr lang="el-GR" sz="1600" dirty="0"/>
                        <a:t>Ιδιοδεκτικότητα</a:t>
                      </a:r>
                    </a:p>
                  </a:txBody>
                  <a:tcPr/>
                </a:tc>
                <a:tc>
                  <a:txBody>
                    <a:bodyPr/>
                    <a:lstStyle/>
                    <a:p>
                      <a:pPr marL="0" marR="0" lvl="0" indent="0" defTabSz="914400" eaLnBrk="1" fontAlgn="auto" latinLnBrk="0" hangingPunct="1">
                        <a:lnSpc>
                          <a:spcPct val="100000"/>
                        </a:lnSpc>
                        <a:spcBef>
                          <a:spcPts val="0"/>
                        </a:spcBef>
                        <a:spcAft>
                          <a:spcPts val="0"/>
                        </a:spcAft>
                        <a:buClrTx/>
                        <a:buSzTx/>
                        <a:buFontTx/>
                        <a:buNone/>
                        <a:tabLst/>
                        <a:defRPr/>
                      </a:pPr>
                      <a:r>
                        <a:rPr lang="el-GR" sz="1600"/>
                        <a:t>Αντίπλευρη απώλεια παλαισθησίας και ιδιοδεκτικότητας</a:t>
                      </a:r>
                      <a:endParaRPr lang="el-GR" sz="1600" dirty="0"/>
                    </a:p>
                  </a:txBody>
                  <a:tcPr/>
                </a:tc>
                <a:extLst>
                  <a:ext uri="{0D108BD9-81ED-4DB2-BD59-A6C34878D82A}">
                    <a16:rowId xmlns:a16="http://schemas.microsoft.com/office/drawing/2014/main" val="10002"/>
                  </a:ext>
                </a:extLst>
              </a:tr>
              <a:tr h="370840">
                <a:tc>
                  <a:txBody>
                    <a:bodyPr/>
                    <a:lstStyle/>
                    <a:p>
                      <a:r>
                        <a:rPr lang="el-GR" sz="1600" dirty="0"/>
                        <a:t>Επί πολύς Αισθητικότητα (πρόσωπο)</a:t>
                      </a:r>
                    </a:p>
                  </a:txBody>
                  <a:tcPr/>
                </a:tc>
                <a:tc>
                  <a:txBody>
                    <a:bodyPr/>
                    <a:lstStyle/>
                    <a:p>
                      <a:r>
                        <a:rPr lang="el-GR" sz="1600" dirty="0"/>
                        <a:t>Ομόπλευρη μείωση της αίσθησης του πόνου και της θερμοκρασίας</a:t>
                      </a:r>
                    </a:p>
                  </a:txBody>
                  <a:tcPr/>
                </a:tc>
                <a:extLst>
                  <a:ext uri="{0D108BD9-81ED-4DB2-BD59-A6C34878D82A}">
                    <a16:rowId xmlns:a16="http://schemas.microsoft.com/office/drawing/2014/main" val="10003"/>
                  </a:ext>
                </a:extLst>
              </a:tr>
              <a:tr h="370840">
                <a:tc>
                  <a:txBody>
                    <a:bodyPr/>
                    <a:lstStyle/>
                    <a:p>
                      <a:r>
                        <a:rPr lang="el-GR" sz="1600" dirty="0" err="1"/>
                        <a:t>Προμηκική</a:t>
                      </a:r>
                      <a:r>
                        <a:rPr lang="el-GR" sz="1600" dirty="0"/>
                        <a:t> μυϊκή αδυναμία</a:t>
                      </a:r>
                    </a:p>
                  </a:txBody>
                  <a:tcPr/>
                </a:tc>
                <a:tc>
                  <a:txBody>
                    <a:bodyPr/>
                    <a:lstStyle/>
                    <a:p>
                      <a:r>
                        <a:rPr lang="el-GR" sz="1600">
                          <a:solidFill>
                            <a:schemeClr val="tx1"/>
                          </a:solidFill>
                        </a:rPr>
                        <a:t>Δυσκαταποσία</a:t>
                      </a:r>
                      <a:r>
                        <a:rPr lang="en-GB" sz="1600">
                          <a:solidFill>
                            <a:schemeClr val="tx1"/>
                          </a:solidFill>
                        </a:rPr>
                        <a:t> (</a:t>
                      </a:r>
                      <a:r>
                        <a:rPr lang="en-US" sz="1600">
                          <a:solidFill>
                            <a:schemeClr val="tx1"/>
                          </a:solidFill>
                        </a:rPr>
                        <a:t>gax reflex </a:t>
                      </a:r>
                      <a:r>
                        <a:rPr lang="el-GR" sz="1600">
                          <a:solidFill>
                            <a:schemeClr val="tx1"/>
                          </a:solidFill>
                        </a:rPr>
                        <a:t>καταργημένο)</a:t>
                      </a:r>
                      <a:endParaRPr lang="en-US" sz="1600">
                        <a:solidFill>
                          <a:schemeClr val="tx1"/>
                        </a:solidFill>
                      </a:endParaRPr>
                    </a:p>
                    <a:p>
                      <a:r>
                        <a:rPr lang="el-GR" sz="1600">
                          <a:solidFill>
                            <a:schemeClr val="tx1"/>
                          </a:solidFill>
                        </a:rPr>
                        <a:t>Δυσαρθρία</a:t>
                      </a:r>
                      <a:endParaRPr lang="el-GR" sz="1600" dirty="0">
                        <a:solidFill>
                          <a:schemeClr val="tx1"/>
                        </a:solidFill>
                      </a:endParaRPr>
                    </a:p>
                  </a:txBody>
                  <a:tcPr/>
                </a:tc>
                <a:extLst>
                  <a:ext uri="{0D108BD9-81ED-4DB2-BD59-A6C34878D82A}">
                    <a16:rowId xmlns:a16="http://schemas.microsoft.com/office/drawing/2014/main" val="10004"/>
                  </a:ext>
                </a:extLst>
              </a:tr>
              <a:tr h="370840">
                <a:tc>
                  <a:txBody>
                    <a:bodyPr/>
                    <a:lstStyle/>
                    <a:p>
                      <a:r>
                        <a:rPr lang="el-GR" sz="1600" dirty="0"/>
                        <a:t>Παρεγκεφαλιδικά συμπτώματα</a:t>
                      </a:r>
                    </a:p>
                  </a:txBody>
                  <a:tcPr/>
                </a:tc>
                <a:tc>
                  <a:txBody>
                    <a:bodyPr/>
                    <a:lstStyle/>
                    <a:p>
                      <a:r>
                        <a:rPr lang="el-GR" sz="1600" dirty="0"/>
                        <a:t>Ομόπλευρη </a:t>
                      </a:r>
                      <a:r>
                        <a:rPr lang="el-GR" sz="1600" dirty="0" err="1"/>
                        <a:t>δυσμετρία</a:t>
                      </a:r>
                      <a:endParaRPr lang="el-GR" sz="1600" dirty="0"/>
                    </a:p>
                  </a:txBody>
                  <a:tcPr/>
                </a:tc>
                <a:extLst>
                  <a:ext uri="{0D108BD9-81ED-4DB2-BD59-A6C34878D82A}">
                    <a16:rowId xmlns:a16="http://schemas.microsoft.com/office/drawing/2014/main" val="10005"/>
                  </a:ext>
                </a:extLst>
              </a:tr>
              <a:tr h="370840">
                <a:tc>
                  <a:txBody>
                    <a:bodyPr/>
                    <a:lstStyle/>
                    <a:p>
                      <a:r>
                        <a:rPr lang="el-GR" sz="1600" dirty="0"/>
                        <a:t>Επί πολύς Αισθητικότητα (σώμα)</a:t>
                      </a:r>
                    </a:p>
                  </a:txBody>
                  <a:tcPr/>
                </a:tc>
                <a:tc>
                  <a:txBody>
                    <a:bodyPr/>
                    <a:lstStyle/>
                    <a:p>
                      <a:r>
                        <a:rPr lang="el-GR" sz="1600"/>
                        <a:t>Αντίπλευρη μείωση της αίσθησης του πόνου και της θερμοκρασίας</a:t>
                      </a:r>
                      <a:endParaRPr lang="el-GR" sz="1600" dirty="0"/>
                    </a:p>
                  </a:txBody>
                  <a:tcPr/>
                </a:tc>
                <a:extLst>
                  <a:ext uri="{0D108BD9-81ED-4DB2-BD59-A6C34878D82A}">
                    <a16:rowId xmlns:a16="http://schemas.microsoft.com/office/drawing/2014/main" val="10006"/>
                  </a:ext>
                </a:extLst>
              </a:tr>
              <a:tr h="185420">
                <a:tc>
                  <a:txBody>
                    <a:bodyPr/>
                    <a:lstStyle/>
                    <a:p>
                      <a:pPr marL="0" marR="0" lvl="0" indent="0" defTabSz="914400" eaLnBrk="1" fontAlgn="auto" latinLnBrk="0" hangingPunct="1">
                        <a:lnSpc>
                          <a:spcPct val="100000"/>
                        </a:lnSpc>
                        <a:spcBef>
                          <a:spcPts val="0"/>
                        </a:spcBef>
                        <a:spcAft>
                          <a:spcPts val="0"/>
                        </a:spcAft>
                        <a:buClrTx/>
                        <a:buSzTx/>
                        <a:buFontTx/>
                        <a:buNone/>
                        <a:tabLst/>
                        <a:defRPr/>
                      </a:pPr>
                      <a:r>
                        <a:rPr lang="el-GR" sz="1600" dirty="0"/>
                        <a:t>Συμπαθητικές ίνες</a:t>
                      </a:r>
                    </a:p>
                  </a:txBody>
                  <a:tcPr/>
                </a:tc>
                <a:tc>
                  <a:txBody>
                    <a:bodyPr/>
                    <a:lstStyle/>
                    <a:p>
                      <a:r>
                        <a:rPr lang="el-GR" sz="1600" dirty="0" err="1"/>
                        <a:t>Ομόπλευρο</a:t>
                      </a:r>
                      <a:r>
                        <a:rPr lang="el-GR" sz="1600" dirty="0"/>
                        <a:t> σύνδρομο</a:t>
                      </a:r>
                      <a:r>
                        <a:rPr lang="en-US" sz="1600" dirty="0"/>
                        <a:t> Horner’s</a:t>
                      </a:r>
                      <a:endParaRPr lang="el-GR" sz="1600" dirty="0"/>
                    </a:p>
                  </a:txBody>
                  <a:tcPr/>
                </a:tc>
                <a:extLst>
                  <a:ext uri="{0D108BD9-81ED-4DB2-BD59-A6C34878D82A}">
                    <a16:rowId xmlns:a16="http://schemas.microsoft.com/office/drawing/2014/main" val="10007"/>
                  </a:ext>
                </a:extLst>
              </a:tr>
            </a:tbl>
          </a:graphicData>
        </a:graphic>
      </p:graphicFrame>
      <p:pic>
        <p:nvPicPr>
          <p:cNvPr id="13316" name="Picture 4" descr="Supranuclear and Internuclear Ocular Motor Disorders* | Ento Key"/>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1104676"/>
            <a:ext cx="6593305" cy="3771372"/>
          </a:xfrm>
          <a:prstGeom prst="rect">
            <a:avLst/>
          </a:prstGeom>
          <a:noFill/>
          <a:extLst>
            <a:ext uri="{909E8E84-426E-40DD-AFC4-6F175D3DCCD1}">
              <a14:hiddenFill xmlns:a14="http://schemas.microsoft.com/office/drawing/2010/main">
                <a:solidFill>
                  <a:srgbClr val="FFFFFF"/>
                </a:solidFill>
              </a14:hiddenFill>
            </a:ext>
          </a:extLst>
        </p:spPr>
      </p:pic>
      <p:cxnSp>
        <p:nvCxnSpPr>
          <p:cNvPr id="7" name="Ευθύγραμμο βέλος σύνδεσης 6"/>
          <p:cNvCxnSpPr>
            <a:stCxn id="30" idx="6"/>
          </p:cNvCxnSpPr>
          <p:nvPr/>
        </p:nvCxnSpPr>
        <p:spPr>
          <a:xfrm flipV="1">
            <a:off x="5949364" y="1104677"/>
            <a:ext cx="1427748" cy="323070"/>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3" name="Ευθύγραμμο βέλος σύνδεσης 12"/>
          <p:cNvCxnSpPr>
            <a:stCxn id="34" idx="6"/>
          </p:cNvCxnSpPr>
          <p:nvPr/>
        </p:nvCxnSpPr>
        <p:spPr>
          <a:xfrm>
            <a:off x="5772901" y="2538983"/>
            <a:ext cx="1632408" cy="163168"/>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6" name="Ευθύγραμμο βέλος σύνδεσης 15"/>
          <p:cNvCxnSpPr>
            <a:stCxn id="35" idx="6"/>
          </p:cNvCxnSpPr>
          <p:nvPr/>
        </p:nvCxnSpPr>
        <p:spPr>
          <a:xfrm>
            <a:off x="5794959" y="2946012"/>
            <a:ext cx="1610350" cy="547159"/>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8" name="Ευθύγραμμο βέλος σύνδεσης 17"/>
          <p:cNvCxnSpPr>
            <a:stCxn id="36" idx="6"/>
          </p:cNvCxnSpPr>
          <p:nvPr/>
        </p:nvCxnSpPr>
        <p:spPr>
          <a:xfrm>
            <a:off x="6575006" y="3500041"/>
            <a:ext cx="792080" cy="458619"/>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20" name="Ευθύγραμμο βέλος σύνδεσης 19"/>
          <p:cNvCxnSpPr/>
          <p:nvPr/>
        </p:nvCxnSpPr>
        <p:spPr>
          <a:xfrm>
            <a:off x="6510836" y="3655262"/>
            <a:ext cx="856250" cy="855894"/>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24" name="Ευθύγραμμο βέλος σύνδεσης 23"/>
          <p:cNvCxnSpPr>
            <a:stCxn id="33" idx="6"/>
          </p:cNvCxnSpPr>
          <p:nvPr/>
        </p:nvCxnSpPr>
        <p:spPr>
          <a:xfrm flipV="1">
            <a:off x="5584406" y="1881968"/>
            <a:ext cx="1803858" cy="144211"/>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30" name="Έλλειψη 29"/>
          <p:cNvSpPr/>
          <p:nvPr/>
        </p:nvSpPr>
        <p:spPr>
          <a:xfrm>
            <a:off x="4890585" y="1299410"/>
            <a:ext cx="1058779" cy="256674"/>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33" name="Έλλειψη 32"/>
          <p:cNvSpPr/>
          <p:nvPr/>
        </p:nvSpPr>
        <p:spPr>
          <a:xfrm>
            <a:off x="4778291" y="1818366"/>
            <a:ext cx="806115" cy="415625"/>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34" name="Έλλειψη 33"/>
          <p:cNvSpPr/>
          <p:nvPr/>
        </p:nvSpPr>
        <p:spPr>
          <a:xfrm>
            <a:off x="4854492" y="2229500"/>
            <a:ext cx="918409" cy="618965"/>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35" name="Έλλειψη 34"/>
          <p:cNvSpPr/>
          <p:nvPr/>
        </p:nvSpPr>
        <p:spPr>
          <a:xfrm>
            <a:off x="4842459" y="2831857"/>
            <a:ext cx="952500" cy="22831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36" name="Έλλειψη 35"/>
          <p:cNvSpPr/>
          <p:nvPr/>
        </p:nvSpPr>
        <p:spPr>
          <a:xfrm>
            <a:off x="4854492" y="3370336"/>
            <a:ext cx="1720514" cy="259409"/>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37" name="Έλλειψη 36"/>
          <p:cNvSpPr/>
          <p:nvPr/>
        </p:nvSpPr>
        <p:spPr>
          <a:xfrm>
            <a:off x="4864518" y="3587277"/>
            <a:ext cx="1720514" cy="193642"/>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46" name="Ορθογώνιο 45"/>
          <p:cNvSpPr/>
          <p:nvPr/>
        </p:nvSpPr>
        <p:spPr>
          <a:xfrm>
            <a:off x="-2257" y="4939650"/>
            <a:ext cx="6577263" cy="954107"/>
          </a:xfrm>
          <a:prstGeom prst="rect">
            <a:avLst/>
          </a:prstGeom>
        </p:spPr>
        <p:txBody>
          <a:bodyPr wrap="square">
            <a:spAutoFit/>
          </a:bodyPr>
          <a:lstStyle/>
          <a:p>
            <a:pPr algn="ctr"/>
            <a:r>
              <a:rPr lang="el-GR" sz="2000" dirty="0">
                <a:solidFill>
                  <a:srgbClr val="002060"/>
                </a:solidFill>
              </a:rPr>
              <a:t>Ε</a:t>
            </a:r>
            <a:r>
              <a:rPr lang="el-GR" dirty="0">
                <a:solidFill>
                  <a:srgbClr val="002060"/>
                </a:solidFill>
              </a:rPr>
              <a:t>ίναι το πιο συχνό σύνδρομο που σχετίζεται με απόφραξη της </a:t>
            </a:r>
            <a:r>
              <a:rPr lang="el-GR" dirty="0" err="1">
                <a:solidFill>
                  <a:srgbClr val="002060"/>
                </a:solidFill>
              </a:rPr>
              <a:t>ενδοκρανιακής</a:t>
            </a:r>
            <a:r>
              <a:rPr lang="el-GR" dirty="0">
                <a:solidFill>
                  <a:srgbClr val="002060"/>
                </a:solidFill>
              </a:rPr>
              <a:t> σπονδυλικής αρτηρίας. Συχνά δεν αναγνωρίζεται ή διαγιγνώσκεται λανθασμένα</a:t>
            </a:r>
          </a:p>
        </p:txBody>
      </p:sp>
      <p:pic>
        <p:nvPicPr>
          <p:cNvPr id="47" name="Εικόνα 46"/>
          <p:cNvPicPr>
            <a:picLocks noChangeAspect="1"/>
          </p:cNvPicPr>
          <p:nvPr/>
        </p:nvPicPr>
        <p:blipFill>
          <a:blip r:embed="rId3" cstate="print"/>
          <a:stretch>
            <a:fillRect/>
          </a:stretch>
        </p:blipFill>
        <p:spPr>
          <a:xfrm>
            <a:off x="0" y="1106144"/>
            <a:ext cx="2566739" cy="3749987"/>
          </a:xfrm>
          <a:prstGeom prst="rect">
            <a:avLst/>
          </a:prstGeom>
        </p:spPr>
      </p:pic>
      <p:sp>
        <p:nvSpPr>
          <p:cNvPr id="48" name="Ορθογώνιο 47"/>
          <p:cNvSpPr/>
          <p:nvPr/>
        </p:nvSpPr>
        <p:spPr>
          <a:xfrm>
            <a:off x="3113317" y="6470503"/>
            <a:ext cx="4400757" cy="338554"/>
          </a:xfrm>
          <a:prstGeom prst="rect">
            <a:avLst/>
          </a:prstGeom>
        </p:spPr>
        <p:txBody>
          <a:bodyPr wrap="none">
            <a:spAutoFit/>
          </a:bodyPr>
          <a:lstStyle/>
          <a:p>
            <a:pPr algn="r"/>
            <a:r>
              <a:rPr lang="el-GR" sz="1600" b="1" i="1" dirty="0" err="1">
                <a:solidFill>
                  <a:srgbClr val="7030A0"/>
                </a:solidFill>
              </a:rPr>
              <a:t>Cuoco</a:t>
            </a:r>
            <a:r>
              <a:rPr lang="el-GR" sz="1600" b="1" i="1" dirty="0">
                <a:solidFill>
                  <a:srgbClr val="7030A0"/>
                </a:solidFill>
              </a:rPr>
              <a:t> JA, </a:t>
            </a:r>
            <a:r>
              <a:rPr lang="el-GR" sz="1600" b="1" i="1" dirty="0" err="1">
                <a:solidFill>
                  <a:srgbClr val="7030A0"/>
                </a:solidFill>
              </a:rPr>
              <a:t>et</a:t>
            </a:r>
            <a:r>
              <a:rPr lang="el-GR" sz="1600" b="1" i="1" dirty="0">
                <a:solidFill>
                  <a:srgbClr val="7030A0"/>
                </a:solidFill>
              </a:rPr>
              <a:t> </a:t>
            </a:r>
            <a:r>
              <a:rPr lang="el-GR" sz="1600" b="1" i="1" dirty="0" err="1">
                <a:solidFill>
                  <a:srgbClr val="7030A0"/>
                </a:solidFill>
              </a:rPr>
              <a:t>al</a:t>
            </a:r>
            <a:r>
              <a:rPr lang="el-GR" sz="1600" b="1" i="1" dirty="0">
                <a:solidFill>
                  <a:srgbClr val="7030A0"/>
                </a:solidFill>
              </a:rPr>
              <a:t>. </a:t>
            </a:r>
            <a:r>
              <a:rPr lang="el-GR" sz="1600" b="1" i="1" dirty="0" err="1">
                <a:solidFill>
                  <a:srgbClr val="7030A0"/>
                </a:solidFill>
              </a:rPr>
              <a:t>Edorium</a:t>
            </a:r>
            <a:r>
              <a:rPr lang="el-GR" sz="1600" b="1" i="1" dirty="0">
                <a:solidFill>
                  <a:srgbClr val="7030A0"/>
                </a:solidFill>
              </a:rPr>
              <a:t> J </a:t>
            </a:r>
            <a:r>
              <a:rPr lang="el-GR" sz="1600" b="1" i="1" dirty="0" err="1">
                <a:solidFill>
                  <a:srgbClr val="7030A0"/>
                </a:solidFill>
              </a:rPr>
              <a:t>Neurol</a:t>
            </a:r>
            <a:r>
              <a:rPr lang="el-GR" sz="1600" b="1" i="1" dirty="0">
                <a:solidFill>
                  <a:srgbClr val="7030A0"/>
                </a:solidFill>
              </a:rPr>
              <a:t> 2016;3:4–16.</a:t>
            </a:r>
          </a:p>
        </p:txBody>
      </p:sp>
      <p:sp>
        <p:nvSpPr>
          <p:cNvPr id="3" name="Ορθογώνιο 2">
            <a:extLst>
              <a:ext uri="{FF2B5EF4-FFF2-40B4-BE49-F238E27FC236}">
                <a16:creationId xmlns:a16="http://schemas.microsoft.com/office/drawing/2014/main" id="{28BBD4D2-CE6A-D1A7-8870-CBEE7E589209}"/>
              </a:ext>
            </a:extLst>
          </p:cNvPr>
          <p:cNvSpPr/>
          <p:nvPr/>
        </p:nvSpPr>
        <p:spPr>
          <a:xfrm>
            <a:off x="396240" y="6024944"/>
            <a:ext cx="2743200" cy="53611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l-GR"/>
          </a:p>
        </p:txBody>
      </p:sp>
    </p:spTree>
    <p:extLst>
      <p:ext uri="{BB962C8B-B14F-4D97-AF65-F5344CB8AC3E}">
        <p14:creationId xmlns:p14="http://schemas.microsoft.com/office/powerpoint/2010/main" val="226780518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428181" y="322968"/>
            <a:ext cx="9787467" cy="457200"/>
          </a:xfrm>
        </p:spPr>
        <p:txBody>
          <a:bodyPr/>
          <a:lstStyle/>
          <a:p>
            <a:r>
              <a:rPr lang="el-GR" b="1" dirty="0">
                <a:solidFill>
                  <a:srgbClr val="00B050"/>
                </a:solidFill>
                <a:effectLst>
                  <a:outerShdw blurRad="38100" dist="38100" dir="2700000" algn="tl">
                    <a:srgbClr val="000000">
                      <a:alpha val="43137"/>
                    </a:srgbClr>
                  </a:outerShdw>
                </a:effectLst>
              </a:rPr>
              <a:t>Απόφραξη βασικής αρτηρίας</a:t>
            </a:r>
          </a:p>
        </p:txBody>
      </p:sp>
      <p:sp>
        <p:nvSpPr>
          <p:cNvPr id="3" name="Θέση περιεχομένου 2"/>
          <p:cNvSpPr>
            <a:spLocks noGrp="1"/>
          </p:cNvSpPr>
          <p:nvPr>
            <p:ph sz="quarter" idx="10"/>
          </p:nvPr>
        </p:nvSpPr>
        <p:spPr>
          <a:xfrm>
            <a:off x="428181" y="1207410"/>
            <a:ext cx="7486459" cy="4308872"/>
          </a:xfrm>
        </p:spPr>
        <p:txBody>
          <a:bodyPr>
            <a:normAutofit fontScale="92500" lnSpcReduction="10000"/>
          </a:bodyPr>
          <a:lstStyle/>
          <a:p>
            <a:r>
              <a:rPr lang="el-GR" sz="2000" dirty="0">
                <a:solidFill>
                  <a:srgbClr val="0070C0"/>
                </a:solidFill>
              </a:rPr>
              <a:t>Εγγύς (</a:t>
            </a:r>
            <a:r>
              <a:rPr lang="en-US" sz="2000" dirty="0">
                <a:solidFill>
                  <a:srgbClr val="0070C0"/>
                </a:solidFill>
              </a:rPr>
              <a:t>proximal)</a:t>
            </a:r>
            <a:r>
              <a:rPr lang="el-GR" sz="2000" dirty="0">
                <a:solidFill>
                  <a:srgbClr val="0070C0"/>
                </a:solidFill>
              </a:rPr>
              <a:t>:</a:t>
            </a:r>
          </a:p>
          <a:p>
            <a:pPr marL="0" indent="0">
              <a:buNone/>
            </a:pPr>
            <a:r>
              <a:rPr lang="el-GR" sz="2000" dirty="0">
                <a:solidFill>
                  <a:srgbClr val="0070C0"/>
                </a:solidFill>
              </a:rPr>
              <a:t>Σύνδρομο </a:t>
            </a:r>
            <a:r>
              <a:rPr lang="el-GR" sz="2000" dirty="0" err="1">
                <a:solidFill>
                  <a:srgbClr val="0070C0"/>
                </a:solidFill>
              </a:rPr>
              <a:t>Wallenberg</a:t>
            </a:r>
            <a:r>
              <a:rPr lang="el-GR" sz="2000" dirty="0">
                <a:solidFill>
                  <a:srgbClr val="0070C0"/>
                </a:solidFill>
              </a:rPr>
              <a:t> ± παρεγκεφαλιδικό ± έσω </a:t>
            </a:r>
            <a:r>
              <a:rPr lang="el-GR" sz="2000" dirty="0" err="1">
                <a:solidFill>
                  <a:srgbClr val="0070C0"/>
                </a:solidFill>
              </a:rPr>
              <a:t>προμηκικό</a:t>
            </a:r>
            <a:r>
              <a:rPr lang="el-GR" sz="2000" dirty="0">
                <a:solidFill>
                  <a:srgbClr val="0070C0"/>
                </a:solidFill>
              </a:rPr>
              <a:t> σύνδρομο</a:t>
            </a:r>
          </a:p>
          <a:p>
            <a:pPr marL="0" indent="0">
              <a:buNone/>
            </a:pPr>
            <a:r>
              <a:rPr lang="el-GR" sz="2000" dirty="0">
                <a:solidFill>
                  <a:srgbClr val="0070C0"/>
                </a:solidFill>
              </a:rPr>
              <a:t>Αιτία: νόσος σπονδυλικής αρτηρίας</a:t>
            </a:r>
          </a:p>
          <a:p>
            <a:r>
              <a:rPr lang="el-GR" sz="2000" dirty="0">
                <a:solidFill>
                  <a:srgbClr val="0070C0"/>
                </a:solidFill>
              </a:rPr>
              <a:t>Μέσο-Βασικό (</a:t>
            </a:r>
            <a:r>
              <a:rPr lang="el-GR" sz="2000" dirty="0" err="1">
                <a:solidFill>
                  <a:srgbClr val="0070C0"/>
                </a:solidFill>
              </a:rPr>
              <a:t>Mid-basilar</a:t>
            </a:r>
            <a:r>
              <a:rPr lang="el-GR" sz="2000" dirty="0">
                <a:solidFill>
                  <a:srgbClr val="0070C0"/>
                </a:solidFill>
              </a:rPr>
              <a:t>): Σύνδρομο </a:t>
            </a:r>
            <a:r>
              <a:rPr lang="el-GR" sz="2000" dirty="0" err="1">
                <a:solidFill>
                  <a:srgbClr val="0070C0"/>
                </a:solidFill>
              </a:rPr>
              <a:t>locked</a:t>
            </a:r>
            <a:r>
              <a:rPr lang="el-GR" sz="2000" dirty="0">
                <a:solidFill>
                  <a:srgbClr val="0070C0"/>
                </a:solidFill>
              </a:rPr>
              <a:t>-in</a:t>
            </a:r>
          </a:p>
          <a:p>
            <a:pPr marL="0" indent="0">
              <a:buNone/>
            </a:pPr>
            <a:r>
              <a:rPr lang="el-GR" sz="2000" dirty="0">
                <a:solidFill>
                  <a:srgbClr val="0070C0"/>
                </a:solidFill>
              </a:rPr>
              <a:t>Αιτία: τοπική αθηροσκλήρωση ή </a:t>
            </a:r>
            <a:r>
              <a:rPr lang="el-GR" sz="2000" dirty="0" err="1">
                <a:solidFill>
                  <a:srgbClr val="0070C0"/>
                </a:solidFill>
              </a:rPr>
              <a:t>εμβολική</a:t>
            </a:r>
            <a:endParaRPr lang="el-GR" sz="2000" dirty="0">
              <a:solidFill>
                <a:srgbClr val="0070C0"/>
              </a:solidFill>
            </a:endParaRPr>
          </a:p>
          <a:p>
            <a:r>
              <a:rPr lang="el-GR" sz="2000" dirty="0">
                <a:solidFill>
                  <a:srgbClr val="0070C0"/>
                </a:solidFill>
              </a:rPr>
              <a:t>Άπω (</a:t>
            </a:r>
            <a:r>
              <a:rPr lang="el-GR" sz="2000" dirty="0" err="1">
                <a:solidFill>
                  <a:srgbClr val="0070C0"/>
                </a:solidFill>
              </a:rPr>
              <a:t>Distal</a:t>
            </a:r>
            <a:r>
              <a:rPr lang="el-GR" sz="2000" dirty="0">
                <a:solidFill>
                  <a:srgbClr val="0070C0"/>
                </a:solidFill>
              </a:rPr>
              <a:t>):</a:t>
            </a:r>
          </a:p>
          <a:p>
            <a:pPr marL="0" indent="0">
              <a:buNone/>
            </a:pPr>
            <a:r>
              <a:rPr lang="el-GR" sz="2000" dirty="0">
                <a:solidFill>
                  <a:srgbClr val="0070C0"/>
                </a:solidFill>
              </a:rPr>
              <a:t>Top of </a:t>
            </a:r>
            <a:r>
              <a:rPr lang="el-GR" sz="2000" dirty="0" err="1">
                <a:solidFill>
                  <a:srgbClr val="0070C0"/>
                </a:solidFill>
              </a:rPr>
              <a:t>basilar</a:t>
            </a:r>
            <a:r>
              <a:rPr lang="el-GR" sz="2000" dirty="0">
                <a:solidFill>
                  <a:srgbClr val="0070C0"/>
                </a:solidFill>
              </a:rPr>
              <a:t> </a:t>
            </a:r>
            <a:r>
              <a:rPr lang="el-GR" sz="2000" dirty="0" err="1">
                <a:solidFill>
                  <a:srgbClr val="0070C0"/>
                </a:solidFill>
              </a:rPr>
              <a:t>syndrome</a:t>
            </a:r>
            <a:endParaRPr lang="el-GR" sz="2000" dirty="0">
              <a:solidFill>
                <a:srgbClr val="0070C0"/>
              </a:solidFill>
            </a:endParaRPr>
          </a:p>
          <a:p>
            <a:pPr marL="0" indent="0">
              <a:buNone/>
            </a:pPr>
            <a:r>
              <a:rPr lang="el-GR" sz="2000" dirty="0">
                <a:solidFill>
                  <a:srgbClr val="0070C0"/>
                </a:solidFill>
              </a:rPr>
              <a:t>Αιτία: </a:t>
            </a:r>
            <a:r>
              <a:rPr lang="el-GR" sz="2000" dirty="0" err="1">
                <a:solidFill>
                  <a:srgbClr val="0070C0"/>
                </a:solidFill>
              </a:rPr>
              <a:t>αρτηριο</a:t>
            </a:r>
            <a:r>
              <a:rPr lang="el-GR" sz="2000" dirty="0">
                <a:solidFill>
                  <a:srgbClr val="0070C0"/>
                </a:solidFill>
              </a:rPr>
              <a:t>-αρτηριακή ή καρδιακή εμβολή</a:t>
            </a:r>
          </a:p>
          <a:p>
            <a:pPr marL="0" indent="0">
              <a:buNone/>
            </a:pPr>
            <a:endParaRPr lang="el-GR" sz="2000" dirty="0">
              <a:solidFill>
                <a:srgbClr val="0070C0"/>
              </a:solidFill>
            </a:endParaRPr>
          </a:p>
          <a:p>
            <a:pPr marL="0" indent="0">
              <a:buNone/>
            </a:pPr>
            <a:r>
              <a:rPr lang="el-GR" sz="2000" dirty="0">
                <a:solidFill>
                  <a:srgbClr val="0070C0"/>
                </a:solidFill>
              </a:rPr>
              <a:t>Περίπου 50% των ασθενών έχουν πρόδρομα συμπτώματα ή προοδευτική εισβολή. Η γενική πρόγνωση είναι κακή, εάν μείνει χωρίς αντιμετώπιση</a:t>
            </a:r>
            <a:endParaRPr lang="el-GR" sz="2000" dirty="0"/>
          </a:p>
        </p:txBody>
      </p:sp>
      <p:pic>
        <p:nvPicPr>
          <p:cNvPr id="8194" name="Picture 2" descr="The Basilar Artery on Computed Tomography Angiography Prognostic Score for Basilar  Artery Occlusion | Stroke"/>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017651" y="0"/>
            <a:ext cx="4174349" cy="3719809"/>
          </a:xfrm>
          <a:prstGeom prst="rect">
            <a:avLst/>
          </a:prstGeom>
          <a:noFill/>
          <a:extLst>
            <a:ext uri="{909E8E84-426E-40DD-AFC4-6F175D3DCCD1}">
              <a14:hiddenFill xmlns:a14="http://schemas.microsoft.com/office/drawing/2010/main">
                <a:solidFill>
                  <a:srgbClr val="FFFFFF"/>
                </a:solidFill>
              </a14:hiddenFill>
            </a:ext>
          </a:extLst>
        </p:spPr>
      </p:pic>
      <p:sp>
        <p:nvSpPr>
          <p:cNvPr id="4" name="Ορθογώνιο 3"/>
          <p:cNvSpPr/>
          <p:nvPr/>
        </p:nvSpPr>
        <p:spPr>
          <a:xfrm>
            <a:off x="9124950" y="2438400"/>
            <a:ext cx="3067050" cy="495300"/>
          </a:xfrm>
          <a:prstGeom prst="rect">
            <a:avLst/>
          </a:prstGeom>
          <a:solidFill>
            <a:schemeClr val="accent1">
              <a:alpha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6" name="Ορθογώνιο 5"/>
          <p:cNvSpPr/>
          <p:nvPr/>
        </p:nvSpPr>
        <p:spPr>
          <a:xfrm>
            <a:off x="9124950" y="1943100"/>
            <a:ext cx="3067050" cy="495300"/>
          </a:xfrm>
          <a:prstGeom prst="rect">
            <a:avLst/>
          </a:prstGeom>
          <a:solidFill>
            <a:srgbClr val="92D050">
              <a:alpha val="50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7" name="Ορθογώνιο 6"/>
          <p:cNvSpPr/>
          <p:nvPr/>
        </p:nvSpPr>
        <p:spPr>
          <a:xfrm>
            <a:off x="9124950" y="1371600"/>
            <a:ext cx="3067050" cy="571500"/>
          </a:xfrm>
          <a:prstGeom prst="rect">
            <a:avLst/>
          </a:prstGeom>
          <a:solidFill>
            <a:srgbClr val="C00000">
              <a:alpha val="50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5" name="Ορθογώνιο 4">
            <a:extLst>
              <a:ext uri="{FF2B5EF4-FFF2-40B4-BE49-F238E27FC236}">
                <a16:creationId xmlns:a16="http://schemas.microsoft.com/office/drawing/2014/main" id="{B2587E00-0B1A-53B8-573A-0EF7B3E3524B}"/>
              </a:ext>
            </a:extLst>
          </p:cNvPr>
          <p:cNvSpPr/>
          <p:nvPr/>
        </p:nvSpPr>
        <p:spPr>
          <a:xfrm>
            <a:off x="396240" y="6024944"/>
            <a:ext cx="2743200" cy="53611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8" name="Ορθογώνιο 7">
            <a:extLst>
              <a:ext uri="{FF2B5EF4-FFF2-40B4-BE49-F238E27FC236}">
                <a16:creationId xmlns:a16="http://schemas.microsoft.com/office/drawing/2014/main" id="{6234415E-6581-2136-6525-37AB37EAD39E}"/>
              </a:ext>
            </a:extLst>
          </p:cNvPr>
          <p:cNvSpPr/>
          <p:nvPr/>
        </p:nvSpPr>
        <p:spPr>
          <a:xfrm>
            <a:off x="9204960" y="6321890"/>
            <a:ext cx="2743200" cy="53611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10" name="TextBox 9">
            <a:extLst>
              <a:ext uri="{FF2B5EF4-FFF2-40B4-BE49-F238E27FC236}">
                <a16:creationId xmlns:a16="http://schemas.microsoft.com/office/drawing/2014/main" id="{8C5784FD-4880-18C4-B3C5-65EDD8351752}"/>
              </a:ext>
            </a:extLst>
          </p:cNvPr>
          <p:cNvSpPr txBox="1"/>
          <p:nvPr/>
        </p:nvSpPr>
        <p:spPr>
          <a:xfrm>
            <a:off x="5072380" y="6405279"/>
            <a:ext cx="6101080" cy="369332"/>
          </a:xfrm>
          <a:prstGeom prst="rect">
            <a:avLst/>
          </a:prstGeom>
          <a:noFill/>
        </p:spPr>
        <p:txBody>
          <a:bodyPr wrap="square">
            <a:spAutoFit/>
          </a:bodyPr>
          <a:lstStyle/>
          <a:p>
            <a:r>
              <a:rPr lang="en-US" b="1" i="1" dirty="0">
                <a:solidFill>
                  <a:srgbClr val="7030A0"/>
                </a:solidFill>
              </a:rPr>
              <a:t>https://www.physio-pedia.com/Horner%27s_Syndrome</a:t>
            </a:r>
            <a:endParaRPr lang="el-GR" b="1" i="1" dirty="0">
              <a:solidFill>
                <a:srgbClr val="7030A0"/>
              </a:solidFill>
            </a:endParaRPr>
          </a:p>
        </p:txBody>
      </p:sp>
      <p:pic>
        <p:nvPicPr>
          <p:cNvPr id="1026" name="Picture 2">
            <a:extLst>
              <a:ext uri="{FF2B5EF4-FFF2-40B4-BE49-F238E27FC236}">
                <a16:creationId xmlns:a16="http://schemas.microsoft.com/office/drawing/2014/main" id="{15C9DE0D-1229-A446-5896-712CB73DCD41}"/>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017651" y="3976737"/>
            <a:ext cx="3981918" cy="204820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8645828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0F7B2A3-652B-A42D-1DAA-3E56A19B3D06}"/>
              </a:ext>
            </a:extLst>
          </p:cNvPr>
          <p:cNvSpPr txBox="1"/>
          <p:nvPr/>
        </p:nvSpPr>
        <p:spPr>
          <a:xfrm>
            <a:off x="1016000" y="101600"/>
            <a:ext cx="10160000" cy="1200329"/>
          </a:xfrm>
          <a:prstGeom prst="rect">
            <a:avLst/>
          </a:prstGeom>
          <a:noFill/>
        </p:spPr>
        <p:txBody>
          <a:bodyPr wrap="square" rtlCol="0">
            <a:spAutoFit/>
          </a:bodyPr>
          <a:lstStyle/>
          <a:p>
            <a:r>
              <a:rPr lang="el-GR" sz="3600" b="1" dirty="0">
                <a:solidFill>
                  <a:srgbClr val="00B050"/>
                </a:solidFill>
              </a:rPr>
              <a:t>Απόφραξη </a:t>
            </a:r>
            <a:r>
              <a:rPr lang="el-GR" sz="3600" b="1" dirty="0" err="1">
                <a:solidFill>
                  <a:srgbClr val="00B050"/>
                </a:solidFill>
              </a:rPr>
              <a:t>διατιτραινόντων</a:t>
            </a:r>
            <a:r>
              <a:rPr lang="el-GR" sz="3600" b="1" dirty="0">
                <a:solidFill>
                  <a:srgbClr val="00B050"/>
                </a:solidFill>
              </a:rPr>
              <a:t> βασικής αρτηρίας</a:t>
            </a:r>
          </a:p>
        </p:txBody>
      </p:sp>
      <p:pic>
        <p:nvPicPr>
          <p:cNvPr id="4" name="Εικόνα 3">
            <a:extLst>
              <a:ext uri="{FF2B5EF4-FFF2-40B4-BE49-F238E27FC236}">
                <a16:creationId xmlns:a16="http://schemas.microsoft.com/office/drawing/2014/main" id="{D9FCC372-FCEB-2D30-C72C-51D398432F9F}"/>
              </a:ext>
            </a:extLst>
          </p:cNvPr>
          <p:cNvPicPr>
            <a:picLocks noChangeAspect="1"/>
          </p:cNvPicPr>
          <p:nvPr/>
        </p:nvPicPr>
        <p:blipFill>
          <a:blip r:embed="rId2" cstate="print"/>
          <a:srcRect l="49000" t="21333" r="27750" b="7260"/>
          <a:stretch>
            <a:fillRect/>
          </a:stretch>
        </p:blipFill>
        <p:spPr>
          <a:xfrm>
            <a:off x="7924800" y="747931"/>
            <a:ext cx="3484880" cy="6020474"/>
          </a:xfrm>
          <a:prstGeom prst="rect">
            <a:avLst/>
          </a:prstGeom>
        </p:spPr>
      </p:pic>
      <p:sp>
        <p:nvSpPr>
          <p:cNvPr id="5" name="TextBox 4">
            <a:extLst>
              <a:ext uri="{FF2B5EF4-FFF2-40B4-BE49-F238E27FC236}">
                <a16:creationId xmlns:a16="http://schemas.microsoft.com/office/drawing/2014/main" id="{C36081AA-2781-E0F4-D8BF-5023F5469AAC}"/>
              </a:ext>
            </a:extLst>
          </p:cNvPr>
          <p:cNvSpPr txBox="1"/>
          <p:nvPr/>
        </p:nvSpPr>
        <p:spPr>
          <a:xfrm>
            <a:off x="0" y="1960880"/>
            <a:ext cx="7599680" cy="1938992"/>
          </a:xfrm>
          <a:prstGeom prst="rect">
            <a:avLst/>
          </a:prstGeom>
          <a:noFill/>
        </p:spPr>
        <p:txBody>
          <a:bodyPr wrap="square" rtlCol="0">
            <a:spAutoFit/>
          </a:bodyPr>
          <a:lstStyle/>
          <a:p>
            <a:r>
              <a:rPr lang="el-GR" sz="2400" b="1" dirty="0">
                <a:solidFill>
                  <a:srgbClr val="002060"/>
                </a:solidFill>
              </a:rPr>
              <a:t>Τυπικά: παράμεσο </a:t>
            </a:r>
            <a:r>
              <a:rPr lang="el-GR" sz="2400" b="1" dirty="0" err="1">
                <a:solidFill>
                  <a:srgbClr val="002060"/>
                </a:solidFill>
              </a:rPr>
              <a:t>γεφυρικό</a:t>
            </a:r>
            <a:r>
              <a:rPr lang="el-GR" sz="2400" b="1" dirty="0">
                <a:solidFill>
                  <a:srgbClr val="002060"/>
                </a:solidFill>
              </a:rPr>
              <a:t> </a:t>
            </a:r>
            <a:r>
              <a:rPr lang="el-GR" sz="2400" b="1" dirty="0" err="1">
                <a:solidFill>
                  <a:srgbClr val="002060"/>
                </a:solidFill>
              </a:rPr>
              <a:t>έμφρακτο</a:t>
            </a:r>
            <a:endParaRPr lang="en-US" sz="2400" b="1" dirty="0">
              <a:solidFill>
                <a:srgbClr val="002060"/>
              </a:solidFill>
            </a:endParaRPr>
          </a:p>
          <a:p>
            <a:r>
              <a:rPr lang="el-GR" sz="2400" dirty="0" err="1">
                <a:solidFill>
                  <a:srgbClr val="002060"/>
                </a:solidFill>
              </a:rPr>
              <a:t>Ετερόπλευρη</a:t>
            </a:r>
            <a:r>
              <a:rPr lang="el-GR" sz="2400" dirty="0">
                <a:solidFill>
                  <a:srgbClr val="002060"/>
                </a:solidFill>
              </a:rPr>
              <a:t> </a:t>
            </a:r>
            <a:r>
              <a:rPr lang="el-GR" sz="2400" dirty="0" err="1">
                <a:solidFill>
                  <a:srgbClr val="002060"/>
                </a:solidFill>
              </a:rPr>
              <a:t>προσωποβραχιόνια</a:t>
            </a:r>
            <a:r>
              <a:rPr lang="el-GR" sz="2400" dirty="0">
                <a:solidFill>
                  <a:srgbClr val="002060"/>
                </a:solidFill>
              </a:rPr>
              <a:t> επικρατούσα ημιπάρεση με δυσαρθρία, διαταραχή της αισθητικότητας και διαταραχή της οριζόντιας στροφής του βλέμματος (</a:t>
            </a:r>
            <a:r>
              <a:rPr lang="el-GR" sz="2400" dirty="0" err="1">
                <a:solidFill>
                  <a:srgbClr val="002060"/>
                </a:solidFill>
              </a:rPr>
              <a:t>αντίπλευρα</a:t>
            </a:r>
            <a:r>
              <a:rPr lang="el-GR" sz="2400" dirty="0">
                <a:solidFill>
                  <a:srgbClr val="002060"/>
                </a:solidFill>
              </a:rPr>
              <a:t> της βλάβης)</a:t>
            </a:r>
          </a:p>
        </p:txBody>
      </p:sp>
      <p:pic>
        <p:nvPicPr>
          <p:cNvPr id="6" name="Εικόνα 5">
            <a:extLst>
              <a:ext uri="{FF2B5EF4-FFF2-40B4-BE49-F238E27FC236}">
                <a16:creationId xmlns:a16="http://schemas.microsoft.com/office/drawing/2014/main" id="{90562775-4531-2B85-1E9A-9FCA8BDB44C3}"/>
              </a:ext>
            </a:extLst>
          </p:cNvPr>
          <p:cNvPicPr>
            <a:picLocks noChangeAspect="1"/>
          </p:cNvPicPr>
          <p:nvPr/>
        </p:nvPicPr>
        <p:blipFill>
          <a:blip r:embed="rId3" cstate="print"/>
          <a:stretch>
            <a:fillRect/>
          </a:stretch>
        </p:blipFill>
        <p:spPr>
          <a:xfrm>
            <a:off x="3799840" y="6323546"/>
            <a:ext cx="3901778" cy="432854"/>
          </a:xfrm>
          <a:prstGeom prst="rect">
            <a:avLst/>
          </a:prstGeom>
        </p:spPr>
      </p:pic>
    </p:spTree>
    <p:extLst>
      <p:ext uri="{BB962C8B-B14F-4D97-AF65-F5344CB8AC3E}">
        <p14:creationId xmlns:p14="http://schemas.microsoft.com/office/powerpoint/2010/main" val="298331126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228600" y="138059"/>
            <a:ext cx="9635067" cy="666613"/>
          </a:xfrm>
        </p:spPr>
        <p:txBody>
          <a:bodyPr/>
          <a:lstStyle/>
          <a:p>
            <a:r>
              <a:rPr lang="el-GR" sz="3600" b="1" dirty="0" err="1">
                <a:solidFill>
                  <a:srgbClr val="00B050"/>
                </a:solidFill>
                <a:effectLst>
                  <a:outerShdw blurRad="38100" dist="38100" dir="2700000" algn="tl">
                    <a:srgbClr val="000000">
                      <a:alpha val="43137"/>
                    </a:srgbClr>
                  </a:outerShdw>
                </a:effectLst>
                <a:latin typeface="+mn-lt"/>
              </a:rPr>
              <a:t>Θαλαμικό</a:t>
            </a:r>
            <a:r>
              <a:rPr lang="el-GR" sz="3600" b="1" dirty="0">
                <a:solidFill>
                  <a:srgbClr val="00B050"/>
                </a:solidFill>
                <a:effectLst>
                  <a:outerShdw blurRad="38100" dist="38100" dir="2700000" algn="tl">
                    <a:srgbClr val="000000">
                      <a:alpha val="43137"/>
                    </a:srgbClr>
                  </a:outerShdw>
                </a:effectLst>
                <a:latin typeface="+mn-lt"/>
              </a:rPr>
              <a:t> </a:t>
            </a:r>
            <a:r>
              <a:rPr lang="el-GR" sz="3600" b="1" dirty="0" err="1">
                <a:solidFill>
                  <a:srgbClr val="00B050"/>
                </a:solidFill>
                <a:effectLst>
                  <a:outerShdw blurRad="38100" dist="38100" dir="2700000" algn="tl">
                    <a:srgbClr val="000000">
                      <a:alpha val="43137"/>
                    </a:srgbClr>
                  </a:outerShdw>
                </a:effectLst>
                <a:latin typeface="+mn-lt"/>
              </a:rPr>
              <a:t>έμφρακτο</a:t>
            </a:r>
            <a:r>
              <a:rPr lang="en-US" sz="3600" b="1" dirty="0">
                <a:solidFill>
                  <a:srgbClr val="00B050"/>
                </a:solidFill>
                <a:effectLst>
                  <a:outerShdw blurRad="38100" dist="38100" dir="2700000" algn="tl">
                    <a:srgbClr val="000000">
                      <a:alpha val="43137"/>
                    </a:srgbClr>
                  </a:outerShdw>
                </a:effectLst>
                <a:latin typeface="+mn-lt"/>
              </a:rPr>
              <a:t>: </a:t>
            </a:r>
            <a:r>
              <a:rPr lang="el-GR" sz="3600" b="1" dirty="0">
                <a:solidFill>
                  <a:srgbClr val="00B050"/>
                </a:solidFill>
                <a:effectLst>
                  <a:outerShdw blurRad="38100" dist="38100" dir="2700000" algn="tl">
                    <a:srgbClr val="000000">
                      <a:alpha val="43137"/>
                    </a:srgbClr>
                  </a:outerShdw>
                </a:effectLst>
                <a:latin typeface="+mn-lt"/>
              </a:rPr>
              <a:t>ένας χαμαιλέοντας</a:t>
            </a:r>
            <a:r>
              <a:rPr lang="en-US" sz="3600" b="1" dirty="0">
                <a:solidFill>
                  <a:srgbClr val="00B050"/>
                </a:solidFill>
                <a:effectLst>
                  <a:outerShdw blurRad="38100" dist="38100" dir="2700000" algn="tl">
                    <a:srgbClr val="000000">
                      <a:alpha val="43137"/>
                    </a:srgbClr>
                  </a:outerShdw>
                </a:effectLst>
                <a:latin typeface="+mn-lt"/>
              </a:rPr>
              <a:t>!</a:t>
            </a:r>
            <a:endParaRPr lang="el-GR" sz="3600" b="1" dirty="0">
              <a:solidFill>
                <a:srgbClr val="00B050"/>
              </a:solidFill>
              <a:effectLst>
                <a:outerShdw blurRad="38100" dist="38100" dir="2700000" algn="tl">
                  <a:srgbClr val="000000">
                    <a:alpha val="43137"/>
                  </a:srgbClr>
                </a:outerShdw>
              </a:effectLst>
              <a:latin typeface="+mn-lt"/>
            </a:endParaRPr>
          </a:p>
        </p:txBody>
      </p:sp>
      <p:sp>
        <p:nvSpPr>
          <p:cNvPr id="3" name="Θέση περιεχομένου 2"/>
          <p:cNvSpPr>
            <a:spLocks noGrp="1"/>
          </p:cNvSpPr>
          <p:nvPr>
            <p:ph sz="quarter" idx="10"/>
          </p:nvPr>
        </p:nvSpPr>
        <p:spPr/>
        <p:txBody>
          <a:bodyPr>
            <a:normAutofit fontScale="55000" lnSpcReduction="20000"/>
          </a:bodyPr>
          <a:lstStyle/>
          <a:p>
            <a:endParaRPr lang="el-GR"/>
          </a:p>
        </p:txBody>
      </p:sp>
      <p:pic>
        <p:nvPicPr>
          <p:cNvPr id="8" name="Εικόνα 7"/>
          <p:cNvPicPr>
            <a:picLocks noChangeAspect="1"/>
          </p:cNvPicPr>
          <p:nvPr/>
        </p:nvPicPr>
        <p:blipFill>
          <a:blip r:embed="rId2" cstate="print"/>
          <a:stretch>
            <a:fillRect/>
          </a:stretch>
        </p:blipFill>
        <p:spPr>
          <a:xfrm>
            <a:off x="0" y="1206784"/>
            <a:ext cx="9450871" cy="5513157"/>
          </a:xfrm>
          <a:prstGeom prst="rect">
            <a:avLst/>
          </a:prstGeom>
        </p:spPr>
      </p:pic>
      <p:pic>
        <p:nvPicPr>
          <p:cNvPr id="9" name="Εικόνα 8"/>
          <p:cNvPicPr>
            <a:picLocks noChangeAspect="1"/>
          </p:cNvPicPr>
          <p:nvPr/>
        </p:nvPicPr>
        <p:blipFill>
          <a:blip r:embed="rId3" cstate="print"/>
          <a:stretch>
            <a:fillRect/>
          </a:stretch>
        </p:blipFill>
        <p:spPr>
          <a:xfrm>
            <a:off x="9568896" y="0"/>
            <a:ext cx="2623103" cy="2070409"/>
          </a:xfrm>
          <a:prstGeom prst="rect">
            <a:avLst/>
          </a:prstGeom>
        </p:spPr>
      </p:pic>
      <p:pic>
        <p:nvPicPr>
          <p:cNvPr id="5122" name="Picture 2" descr="Posterior Cerebral Artery - an overview | ScienceDirect Topics"/>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9568896" y="2428068"/>
            <a:ext cx="2505075" cy="1209676"/>
          </a:xfrm>
          <a:prstGeom prst="rect">
            <a:avLst/>
          </a:prstGeom>
          <a:noFill/>
          <a:extLst>
            <a:ext uri="{909E8E84-426E-40DD-AFC4-6F175D3DCCD1}">
              <a14:hiddenFill xmlns:a14="http://schemas.microsoft.com/office/drawing/2010/main">
                <a:solidFill>
                  <a:srgbClr val="FFFFFF"/>
                </a:solidFill>
              </a14:hiddenFill>
            </a:ext>
          </a:extLst>
        </p:spPr>
      </p:pic>
      <p:sp>
        <p:nvSpPr>
          <p:cNvPr id="4" name="Έλλειψη 3"/>
          <p:cNvSpPr/>
          <p:nvPr/>
        </p:nvSpPr>
        <p:spPr>
          <a:xfrm>
            <a:off x="10042358" y="2566737"/>
            <a:ext cx="641684" cy="288758"/>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5" name="TextBox 4">
            <a:extLst>
              <a:ext uri="{FF2B5EF4-FFF2-40B4-BE49-F238E27FC236}">
                <a16:creationId xmlns:a16="http://schemas.microsoft.com/office/drawing/2014/main" id="{9C81F692-17BA-1973-A9D4-8874BFF937BD}"/>
              </a:ext>
            </a:extLst>
          </p:cNvPr>
          <p:cNvSpPr txBox="1"/>
          <p:nvPr/>
        </p:nvSpPr>
        <p:spPr>
          <a:xfrm>
            <a:off x="-7402" y="2366682"/>
            <a:ext cx="3788228" cy="400110"/>
          </a:xfrm>
          <a:prstGeom prst="rect">
            <a:avLst/>
          </a:prstGeom>
          <a:noFill/>
        </p:spPr>
        <p:txBody>
          <a:bodyPr wrap="square" rtlCol="0">
            <a:spAutoFit/>
          </a:bodyPr>
          <a:lstStyle/>
          <a:p>
            <a:r>
              <a:rPr lang="en-US" sz="2000" b="1" dirty="0"/>
              <a:t>inferolateral</a:t>
            </a:r>
            <a:endParaRPr lang="el-GR" sz="2000" b="1" dirty="0"/>
          </a:p>
        </p:txBody>
      </p:sp>
      <p:sp>
        <p:nvSpPr>
          <p:cNvPr id="6" name="TextBox 5">
            <a:extLst>
              <a:ext uri="{FF2B5EF4-FFF2-40B4-BE49-F238E27FC236}">
                <a16:creationId xmlns:a16="http://schemas.microsoft.com/office/drawing/2014/main" id="{9554A78F-262C-FB78-342D-8E60A658D859}"/>
              </a:ext>
            </a:extLst>
          </p:cNvPr>
          <p:cNvSpPr txBox="1"/>
          <p:nvPr/>
        </p:nvSpPr>
        <p:spPr>
          <a:xfrm>
            <a:off x="-7402" y="3429000"/>
            <a:ext cx="3788228" cy="400110"/>
          </a:xfrm>
          <a:prstGeom prst="rect">
            <a:avLst/>
          </a:prstGeom>
          <a:noFill/>
        </p:spPr>
        <p:txBody>
          <a:bodyPr wrap="square" rtlCol="0">
            <a:spAutoFit/>
          </a:bodyPr>
          <a:lstStyle/>
          <a:p>
            <a:r>
              <a:rPr lang="el-GR" sz="2000" b="1" dirty="0" err="1"/>
              <a:t>Θαλαμο</a:t>
            </a:r>
            <a:r>
              <a:rPr lang="el-GR" sz="2000" b="1" dirty="0"/>
              <a:t>-οζώδης</a:t>
            </a:r>
          </a:p>
        </p:txBody>
      </p:sp>
    </p:spTree>
    <p:extLst>
      <p:ext uri="{BB962C8B-B14F-4D97-AF65-F5344CB8AC3E}">
        <p14:creationId xmlns:p14="http://schemas.microsoft.com/office/powerpoint/2010/main" val="670894469"/>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46C5D93B-4B44-CE81-F3A2-859CBAAD4FF2}"/>
              </a:ext>
            </a:extLst>
          </p:cNvPr>
          <p:cNvSpPr txBox="1"/>
          <p:nvPr/>
        </p:nvSpPr>
        <p:spPr>
          <a:xfrm>
            <a:off x="7500257" y="6284463"/>
            <a:ext cx="6096000" cy="369332"/>
          </a:xfrm>
          <a:prstGeom prst="rect">
            <a:avLst/>
          </a:prstGeom>
          <a:noFill/>
        </p:spPr>
        <p:txBody>
          <a:bodyPr wrap="square">
            <a:spAutoFit/>
          </a:bodyPr>
          <a:lstStyle/>
          <a:p>
            <a:r>
              <a:rPr lang="de-DE" b="1" i="1" dirty="0" err="1">
                <a:solidFill>
                  <a:srgbClr val="7030A0"/>
                </a:solidFill>
              </a:rPr>
              <a:t>Schmahmann</a:t>
            </a:r>
            <a:r>
              <a:rPr lang="de-DE" b="1" i="1" dirty="0">
                <a:solidFill>
                  <a:srgbClr val="7030A0"/>
                </a:solidFill>
              </a:rPr>
              <a:t> JD. </a:t>
            </a:r>
            <a:r>
              <a:rPr lang="de-DE" b="1" i="1" dirty="0" err="1">
                <a:solidFill>
                  <a:srgbClr val="7030A0"/>
                </a:solidFill>
              </a:rPr>
              <a:t>Stroke</a:t>
            </a:r>
            <a:r>
              <a:rPr lang="de-DE" b="1" i="1" dirty="0">
                <a:solidFill>
                  <a:srgbClr val="7030A0"/>
                </a:solidFill>
              </a:rPr>
              <a:t>. 2003;34:2264-78</a:t>
            </a:r>
            <a:r>
              <a:rPr lang="de-DE" dirty="0"/>
              <a:t>.</a:t>
            </a:r>
            <a:endParaRPr lang="el-GR" dirty="0"/>
          </a:p>
        </p:txBody>
      </p:sp>
      <p:sp>
        <p:nvSpPr>
          <p:cNvPr id="4" name="Τίτλος 1">
            <a:extLst>
              <a:ext uri="{FF2B5EF4-FFF2-40B4-BE49-F238E27FC236}">
                <a16:creationId xmlns:a16="http://schemas.microsoft.com/office/drawing/2014/main" id="{04012AE4-3FD7-21B1-FC65-EBBD30B7D967}"/>
              </a:ext>
            </a:extLst>
          </p:cNvPr>
          <p:cNvSpPr txBox="1">
            <a:spLocks/>
          </p:cNvSpPr>
          <p:nvPr/>
        </p:nvSpPr>
        <p:spPr>
          <a:xfrm>
            <a:off x="228600" y="138059"/>
            <a:ext cx="9635067" cy="666613"/>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l-GR" sz="3600" b="1" dirty="0" err="1">
                <a:solidFill>
                  <a:srgbClr val="0070C0"/>
                </a:solidFill>
                <a:effectLst>
                  <a:outerShdw blurRad="38100" dist="38100" dir="2700000" algn="tl">
                    <a:srgbClr val="000000">
                      <a:alpha val="43137"/>
                    </a:srgbClr>
                  </a:outerShdw>
                </a:effectLst>
                <a:latin typeface="+mn-lt"/>
              </a:rPr>
              <a:t>Θαλαμικό</a:t>
            </a:r>
            <a:r>
              <a:rPr lang="el-GR" sz="3600" b="1" dirty="0">
                <a:solidFill>
                  <a:srgbClr val="0070C0"/>
                </a:solidFill>
                <a:effectLst>
                  <a:outerShdw blurRad="38100" dist="38100" dir="2700000" algn="tl">
                    <a:srgbClr val="000000">
                      <a:alpha val="43137"/>
                    </a:srgbClr>
                  </a:outerShdw>
                </a:effectLst>
                <a:latin typeface="+mn-lt"/>
              </a:rPr>
              <a:t> </a:t>
            </a:r>
            <a:r>
              <a:rPr lang="el-GR" sz="3600" b="1" dirty="0" err="1">
                <a:solidFill>
                  <a:srgbClr val="0070C0"/>
                </a:solidFill>
                <a:effectLst>
                  <a:outerShdw blurRad="38100" dist="38100" dir="2700000" algn="tl">
                    <a:srgbClr val="000000">
                      <a:alpha val="43137"/>
                    </a:srgbClr>
                  </a:outerShdw>
                </a:effectLst>
                <a:latin typeface="+mn-lt"/>
              </a:rPr>
              <a:t>έμφρακτο</a:t>
            </a:r>
            <a:endParaRPr lang="el-GR" sz="3600" b="1" dirty="0">
              <a:solidFill>
                <a:srgbClr val="0070C0"/>
              </a:solidFill>
              <a:effectLst>
                <a:outerShdw blurRad="38100" dist="38100" dir="2700000" algn="tl">
                  <a:srgbClr val="000000">
                    <a:alpha val="43137"/>
                  </a:srgbClr>
                </a:outerShdw>
              </a:effectLst>
              <a:latin typeface="+mn-lt"/>
            </a:endParaRPr>
          </a:p>
        </p:txBody>
      </p:sp>
      <p:pic>
        <p:nvPicPr>
          <p:cNvPr id="7" name="Εικόνα 6">
            <a:extLst>
              <a:ext uri="{FF2B5EF4-FFF2-40B4-BE49-F238E27FC236}">
                <a16:creationId xmlns:a16="http://schemas.microsoft.com/office/drawing/2014/main" id="{1D124D2A-14B9-9402-0A91-F9046F013A1A}"/>
              </a:ext>
            </a:extLst>
          </p:cNvPr>
          <p:cNvPicPr>
            <a:picLocks noChangeAspect="1"/>
          </p:cNvPicPr>
          <p:nvPr/>
        </p:nvPicPr>
        <p:blipFill>
          <a:blip r:embed="rId2" cstate="print"/>
          <a:srcRect l="47626" t="25237" r="20028" b="21250"/>
          <a:stretch>
            <a:fillRect/>
          </a:stretch>
        </p:blipFill>
        <p:spPr>
          <a:xfrm>
            <a:off x="7173686" y="32657"/>
            <a:ext cx="5018314" cy="4669971"/>
          </a:xfrm>
          <a:prstGeom prst="rect">
            <a:avLst/>
          </a:prstGeom>
        </p:spPr>
      </p:pic>
      <p:pic>
        <p:nvPicPr>
          <p:cNvPr id="12" name="Εικόνα 11">
            <a:extLst>
              <a:ext uri="{FF2B5EF4-FFF2-40B4-BE49-F238E27FC236}">
                <a16:creationId xmlns:a16="http://schemas.microsoft.com/office/drawing/2014/main" id="{5FAD41D8-7383-9685-E53E-E1DE6F3427FD}"/>
              </a:ext>
            </a:extLst>
          </p:cNvPr>
          <p:cNvPicPr>
            <a:picLocks noChangeAspect="1"/>
          </p:cNvPicPr>
          <p:nvPr/>
        </p:nvPicPr>
        <p:blipFill>
          <a:blip r:embed="rId3" cstate="print"/>
          <a:srcRect l="48676" t="32234" r="41800" b="48389"/>
          <a:stretch>
            <a:fillRect/>
          </a:stretch>
        </p:blipFill>
        <p:spPr>
          <a:xfrm>
            <a:off x="484414" y="962516"/>
            <a:ext cx="2487386" cy="2846674"/>
          </a:xfrm>
          <a:prstGeom prst="rect">
            <a:avLst/>
          </a:prstGeom>
        </p:spPr>
      </p:pic>
      <p:pic>
        <p:nvPicPr>
          <p:cNvPr id="14" name="Εικόνα 13">
            <a:extLst>
              <a:ext uri="{FF2B5EF4-FFF2-40B4-BE49-F238E27FC236}">
                <a16:creationId xmlns:a16="http://schemas.microsoft.com/office/drawing/2014/main" id="{AB1609FF-387A-35EB-F291-6B65CFE33660}"/>
              </a:ext>
            </a:extLst>
          </p:cNvPr>
          <p:cNvPicPr>
            <a:picLocks noChangeAspect="1"/>
          </p:cNvPicPr>
          <p:nvPr/>
        </p:nvPicPr>
        <p:blipFill>
          <a:blip r:embed="rId4" cstate="print"/>
          <a:srcRect l="52321" t="19524" r="25268" b="29892"/>
          <a:stretch>
            <a:fillRect/>
          </a:stretch>
        </p:blipFill>
        <p:spPr>
          <a:xfrm>
            <a:off x="3227614" y="1003514"/>
            <a:ext cx="2209800" cy="2805676"/>
          </a:xfrm>
          <a:prstGeom prst="rect">
            <a:avLst/>
          </a:prstGeom>
        </p:spPr>
      </p:pic>
      <p:pic>
        <p:nvPicPr>
          <p:cNvPr id="16" name="Εικόνα 15">
            <a:extLst>
              <a:ext uri="{FF2B5EF4-FFF2-40B4-BE49-F238E27FC236}">
                <a16:creationId xmlns:a16="http://schemas.microsoft.com/office/drawing/2014/main" id="{606503C2-6C73-760B-4741-7EEBB4D626A0}"/>
              </a:ext>
            </a:extLst>
          </p:cNvPr>
          <p:cNvPicPr>
            <a:picLocks noChangeAspect="1"/>
          </p:cNvPicPr>
          <p:nvPr/>
        </p:nvPicPr>
        <p:blipFill>
          <a:blip r:embed="rId5" cstate="print"/>
          <a:srcRect l="50893" t="35079" r="23214" b="21587"/>
          <a:stretch>
            <a:fillRect/>
          </a:stretch>
        </p:blipFill>
        <p:spPr>
          <a:xfrm>
            <a:off x="228600" y="3957755"/>
            <a:ext cx="2819400" cy="2654125"/>
          </a:xfrm>
          <a:prstGeom prst="rect">
            <a:avLst/>
          </a:prstGeom>
        </p:spPr>
      </p:pic>
      <p:pic>
        <p:nvPicPr>
          <p:cNvPr id="2054" name="Picture 6" descr="Posterior cerebral artery (Chapter 35) - Stroke Syndromes, 3ed">
            <a:extLst>
              <a:ext uri="{FF2B5EF4-FFF2-40B4-BE49-F238E27FC236}">
                <a16:creationId xmlns:a16="http://schemas.microsoft.com/office/drawing/2014/main" id="{F320D662-358A-FD4A-DD2C-5711A42267D7}"/>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208457" y="4008033"/>
            <a:ext cx="2444057" cy="260384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7086363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endParaRPr lang="el-GR"/>
          </a:p>
        </p:txBody>
      </p:sp>
      <p:sp>
        <p:nvSpPr>
          <p:cNvPr id="3" name="Θέση περιεχομένου 2"/>
          <p:cNvSpPr>
            <a:spLocks noGrp="1"/>
          </p:cNvSpPr>
          <p:nvPr>
            <p:ph sz="quarter" idx="10"/>
          </p:nvPr>
        </p:nvSpPr>
        <p:spPr/>
        <p:txBody>
          <a:bodyPr>
            <a:normAutofit fontScale="55000" lnSpcReduction="20000"/>
          </a:bodyPr>
          <a:lstStyle/>
          <a:p>
            <a:endParaRPr lang="el-GR"/>
          </a:p>
        </p:txBody>
      </p:sp>
      <p:pic>
        <p:nvPicPr>
          <p:cNvPr id="2050" name="Picture 2" descr="https://images.squarespace-cdn.com/content/v1/53c1a2cce4b0e88e61f99b70/1567180385795-KDQYK1VQ49ZNGRYRSL70/image-asset.png?format=1500w"/>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28625" y="839156"/>
            <a:ext cx="11334750" cy="3891598"/>
          </a:xfrm>
          <a:prstGeom prst="rect">
            <a:avLst/>
          </a:prstGeom>
          <a:noFill/>
          <a:extLst>
            <a:ext uri="{909E8E84-426E-40DD-AFC4-6F175D3DCCD1}">
              <a14:hiddenFill xmlns:a14="http://schemas.microsoft.com/office/drawing/2010/main">
                <a:solidFill>
                  <a:srgbClr val="FFFFFF"/>
                </a:solidFill>
              </a14:hiddenFill>
            </a:ext>
          </a:extLst>
        </p:spPr>
      </p:pic>
      <p:sp>
        <p:nvSpPr>
          <p:cNvPr id="4" name="Έλλειψη 3"/>
          <p:cNvSpPr/>
          <p:nvPr/>
        </p:nvSpPr>
        <p:spPr>
          <a:xfrm>
            <a:off x="7874758" y="1760944"/>
            <a:ext cx="1255594" cy="447424"/>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6" name="Έλλειψη 5"/>
          <p:cNvSpPr/>
          <p:nvPr/>
        </p:nvSpPr>
        <p:spPr>
          <a:xfrm>
            <a:off x="7874757" y="2923893"/>
            <a:ext cx="3753135" cy="911127"/>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7" name="Έλλειψη 6"/>
          <p:cNvSpPr/>
          <p:nvPr/>
        </p:nvSpPr>
        <p:spPr>
          <a:xfrm>
            <a:off x="8297839" y="4162566"/>
            <a:ext cx="1978926" cy="387979"/>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5" name="Τίτλος 1">
            <a:extLst>
              <a:ext uri="{FF2B5EF4-FFF2-40B4-BE49-F238E27FC236}">
                <a16:creationId xmlns:a16="http://schemas.microsoft.com/office/drawing/2014/main" id="{5003080C-420A-5489-F7DE-EFD35D512977}"/>
              </a:ext>
            </a:extLst>
          </p:cNvPr>
          <p:cNvSpPr txBox="1">
            <a:spLocks/>
          </p:cNvSpPr>
          <p:nvPr/>
        </p:nvSpPr>
        <p:spPr>
          <a:xfrm>
            <a:off x="223737" y="121811"/>
            <a:ext cx="9787467" cy="457200"/>
          </a:xfrm>
          <a:prstGeom prst="rect">
            <a:avLst/>
          </a:prstGeom>
        </p:spPr>
        <p:txBody>
          <a:bodyPr vert="horz" lIns="0" tIns="0" rIns="0" bIns="0" rtlCol="0" anchor="ctr">
            <a:normAutofit/>
          </a:bodyPr>
          <a:lstStyle>
            <a:lvl1pPr algn="l" defTabSz="914400" rtl="0" eaLnBrk="1" latinLnBrk="0" hangingPunct="1">
              <a:lnSpc>
                <a:spcPct val="90000"/>
              </a:lnSpc>
              <a:spcBef>
                <a:spcPct val="0"/>
              </a:spcBef>
              <a:buNone/>
              <a:defRPr sz="3000" b="0" i="0" kern="1200">
                <a:solidFill>
                  <a:srgbClr val="1C4A7C"/>
                </a:solidFill>
                <a:latin typeface="Verdana"/>
                <a:ea typeface="+mj-ea"/>
                <a:cs typeface="Verdana"/>
              </a:defRPr>
            </a:lvl1pPr>
          </a:lstStyle>
          <a:p>
            <a:r>
              <a:rPr lang="en-US">
                <a:solidFill>
                  <a:srgbClr val="FF0000"/>
                </a:solidFill>
              </a:rPr>
              <a:t>HI</a:t>
            </a:r>
            <a:r>
              <a:rPr lang="en-US">
                <a:solidFill>
                  <a:schemeClr val="tx2"/>
                </a:solidFill>
              </a:rPr>
              <a:t>N</a:t>
            </a:r>
            <a:r>
              <a:rPr lang="en-US"/>
              <a:t>T</a:t>
            </a:r>
            <a:r>
              <a:rPr lang="en-US">
                <a:solidFill>
                  <a:schemeClr val="tx2"/>
                </a:solidFill>
              </a:rPr>
              <a:t>S</a:t>
            </a:r>
            <a:endParaRPr lang="el-GR" dirty="0">
              <a:solidFill>
                <a:schemeClr val="tx2"/>
              </a:solidFill>
            </a:endParaRPr>
          </a:p>
        </p:txBody>
      </p:sp>
    </p:spTree>
    <p:extLst>
      <p:ext uri="{BB962C8B-B14F-4D97-AF65-F5344CB8AC3E}">
        <p14:creationId xmlns:p14="http://schemas.microsoft.com/office/powerpoint/2010/main" val="383010356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223737" y="121811"/>
            <a:ext cx="9787467" cy="457200"/>
          </a:xfrm>
        </p:spPr>
        <p:txBody>
          <a:bodyPr/>
          <a:lstStyle/>
          <a:p>
            <a:r>
              <a:rPr lang="en-US" dirty="0">
                <a:solidFill>
                  <a:srgbClr val="FF0000"/>
                </a:solidFill>
              </a:rPr>
              <a:t>HI</a:t>
            </a:r>
            <a:r>
              <a:rPr lang="en-US" dirty="0">
                <a:solidFill>
                  <a:schemeClr val="tx2"/>
                </a:solidFill>
              </a:rPr>
              <a:t>N</a:t>
            </a:r>
            <a:r>
              <a:rPr lang="en-US" dirty="0"/>
              <a:t>T</a:t>
            </a:r>
            <a:r>
              <a:rPr lang="en-US" dirty="0">
                <a:solidFill>
                  <a:schemeClr val="tx2"/>
                </a:solidFill>
              </a:rPr>
              <a:t>S</a:t>
            </a:r>
            <a:endParaRPr lang="el-GR" dirty="0">
              <a:solidFill>
                <a:schemeClr val="tx2"/>
              </a:solidFill>
            </a:endParaRPr>
          </a:p>
        </p:txBody>
      </p:sp>
      <p:pic>
        <p:nvPicPr>
          <p:cNvPr id="4" name="Εικόνα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86935" y="2611768"/>
            <a:ext cx="5909065" cy="3587646"/>
          </a:xfrm>
          <a:prstGeom prst="rect">
            <a:avLst/>
          </a:prstGeom>
        </p:spPr>
      </p:pic>
      <p:pic>
        <p:nvPicPr>
          <p:cNvPr id="6" name="Positive Head Impulse when head turned to the left">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5" cstate="print"/>
          <a:stretch>
            <a:fillRect/>
          </a:stretch>
        </p:blipFill>
        <p:spPr>
          <a:xfrm>
            <a:off x="6289351" y="2738039"/>
            <a:ext cx="5626061" cy="3164660"/>
          </a:xfrm>
          <a:prstGeom prst="rect">
            <a:avLst/>
          </a:prstGeom>
        </p:spPr>
      </p:pic>
      <p:sp>
        <p:nvSpPr>
          <p:cNvPr id="7" name="Ορθογώνιο 6"/>
          <p:cNvSpPr/>
          <p:nvPr/>
        </p:nvSpPr>
        <p:spPr>
          <a:xfrm>
            <a:off x="7977497" y="5342064"/>
            <a:ext cx="4021998" cy="307777"/>
          </a:xfrm>
          <a:prstGeom prst="rect">
            <a:avLst/>
          </a:prstGeom>
        </p:spPr>
        <p:txBody>
          <a:bodyPr wrap="none">
            <a:spAutoFit/>
          </a:bodyPr>
          <a:lstStyle/>
          <a:p>
            <a:pPr algn="r"/>
            <a:r>
              <a:rPr lang="el-GR" sz="1400" i="1" dirty="0"/>
              <a:t>https://www.youtube.com/watch?v=Wh2ojfgbC3I</a:t>
            </a:r>
          </a:p>
        </p:txBody>
      </p:sp>
      <p:sp>
        <p:nvSpPr>
          <p:cNvPr id="3" name="TextBox 2"/>
          <p:cNvSpPr txBox="1"/>
          <p:nvPr/>
        </p:nvSpPr>
        <p:spPr>
          <a:xfrm>
            <a:off x="223736" y="793590"/>
            <a:ext cx="11968263" cy="1477328"/>
          </a:xfrm>
          <a:prstGeom prst="rect">
            <a:avLst/>
          </a:prstGeom>
          <a:noFill/>
        </p:spPr>
        <p:txBody>
          <a:bodyPr wrap="square" rtlCol="0">
            <a:spAutoFit/>
          </a:bodyPr>
          <a:lstStyle/>
          <a:p>
            <a:pPr marL="285750" indent="-285750" algn="just">
              <a:buFont typeface="Wingdings" panose="05000000000000000000" pitchFamily="2" charset="2"/>
              <a:buChar char="Ø"/>
            </a:pPr>
            <a:r>
              <a:rPr lang="el-GR" dirty="0"/>
              <a:t>Το τεστ κεφαλικής ώθησης (</a:t>
            </a:r>
            <a:r>
              <a:rPr lang="el-GR" dirty="0" err="1"/>
              <a:t>head</a:t>
            </a:r>
            <a:r>
              <a:rPr lang="el-GR" dirty="0"/>
              <a:t> </a:t>
            </a:r>
            <a:r>
              <a:rPr lang="el-GR" dirty="0" err="1"/>
              <a:t>impulse</a:t>
            </a:r>
            <a:r>
              <a:rPr lang="el-GR" dirty="0"/>
              <a:t> </a:t>
            </a:r>
            <a:r>
              <a:rPr lang="el-GR" dirty="0" err="1"/>
              <a:t>test</a:t>
            </a:r>
            <a:r>
              <a:rPr lang="el-GR" dirty="0"/>
              <a:t>) είναι ένα απλό κλινικό τεστ που περιλαμβάνει γρήγορη επιτάχυνση της κεφαλής.</a:t>
            </a:r>
          </a:p>
          <a:p>
            <a:pPr marL="285750" indent="-285750" algn="just">
              <a:buFont typeface="Wingdings" panose="05000000000000000000" pitchFamily="2" charset="2"/>
              <a:buChar char="Ø"/>
            </a:pPr>
            <a:r>
              <a:rPr lang="el-GR" dirty="0"/>
              <a:t>Θετικό τεστ → περιφερική αιτία: Σε παρουσία σοβαρής μονόπλευρης </a:t>
            </a:r>
            <a:r>
              <a:rPr lang="el-GR" dirty="0" err="1"/>
              <a:t>αιθουσαίας</a:t>
            </a:r>
            <a:r>
              <a:rPr lang="el-GR" dirty="0"/>
              <a:t> αδυναμίας, η φυσιολογική </a:t>
            </a:r>
            <a:r>
              <a:rPr lang="el-GR" dirty="0" err="1"/>
              <a:t>αιθουσο</a:t>
            </a:r>
            <a:r>
              <a:rPr lang="el-GR" dirty="0"/>
              <a:t>-οφθαλμική αντίδραση (</a:t>
            </a:r>
            <a:r>
              <a:rPr lang="el-GR" dirty="0" err="1"/>
              <a:t>vestibulo-ocular</a:t>
            </a:r>
            <a:r>
              <a:rPr lang="el-GR" dirty="0"/>
              <a:t> </a:t>
            </a:r>
            <a:r>
              <a:rPr lang="el-GR" dirty="0" err="1"/>
              <a:t>reflex</a:t>
            </a:r>
            <a:r>
              <a:rPr lang="el-GR" dirty="0"/>
              <a:t>) αντικαθίσταται από κακή ευθυγράμμιση του ματιού, η οποία ακολουθείται από μια σειρά διορθωτικών </a:t>
            </a:r>
            <a:r>
              <a:rPr lang="el-GR" dirty="0" err="1"/>
              <a:t>σακκαδικών</a:t>
            </a:r>
            <a:r>
              <a:rPr lang="el-GR" dirty="0"/>
              <a:t> κινήσεων (</a:t>
            </a:r>
            <a:r>
              <a:rPr lang="el-GR" dirty="0" err="1"/>
              <a:t>corrective</a:t>
            </a:r>
            <a:r>
              <a:rPr lang="el-GR" dirty="0"/>
              <a:t> </a:t>
            </a:r>
            <a:r>
              <a:rPr lang="el-GR" dirty="0" err="1"/>
              <a:t>saccades</a:t>
            </a:r>
            <a:r>
              <a:rPr lang="el-GR" dirty="0"/>
              <a:t>).</a:t>
            </a:r>
          </a:p>
        </p:txBody>
      </p:sp>
    </p:spTree>
    <p:extLst>
      <p:ext uri="{BB962C8B-B14F-4D97-AF65-F5344CB8AC3E}">
        <p14:creationId xmlns:p14="http://schemas.microsoft.com/office/powerpoint/2010/main" val="4167921670"/>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6"/>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6"/>
                                        </p:tgtEl>
                                      </p:cBhvr>
                                    </p:cmd>
                                  </p:childTnLst>
                                </p:cTn>
                              </p:par>
                            </p:childTnLst>
                          </p:cTn>
                        </p:par>
                      </p:childTnLst>
                    </p:cTn>
                  </p:par>
                </p:childTnLst>
              </p:cTn>
              <p:nextCondLst>
                <p:cond evt="onClick" delay="0">
                  <p:tgtEl>
                    <p:spTgt spid="6"/>
                  </p:tgtEl>
                </p:cond>
              </p:nextCondLst>
            </p:seq>
            <p:video>
              <p:cMediaNode vol="80000">
                <p:cTn id="7" fill="hold" display="0">
                  <p:stCondLst>
                    <p:cond delay="indefinite"/>
                  </p:stCondLst>
                </p:cTn>
                <p:tgtEl>
                  <p:spTgt spid="6"/>
                </p:tgtEl>
              </p:cMediaNode>
            </p:video>
          </p:childTnLst>
        </p:cTn>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1048181" y="239486"/>
            <a:ext cx="9787467" cy="457200"/>
          </a:xfrm>
        </p:spPr>
        <p:txBody>
          <a:bodyPr/>
          <a:lstStyle/>
          <a:p>
            <a:r>
              <a:rPr lang="en-US" b="1" dirty="0">
                <a:solidFill>
                  <a:srgbClr val="00B050"/>
                </a:solidFill>
              </a:rPr>
              <a:t>HINTS in the real world?</a:t>
            </a:r>
            <a:endParaRPr lang="el-GR" b="1" dirty="0">
              <a:solidFill>
                <a:srgbClr val="00B050"/>
              </a:solidFill>
            </a:endParaRPr>
          </a:p>
        </p:txBody>
      </p:sp>
      <p:sp>
        <p:nvSpPr>
          <p:cNvPr id="3" name="Θέση περιεχομένου 2"/>
          <p:cNvSpPr>
            <a:spLocks noGrp="1"/>
          </p:cNvSpPr>
          <p:nvPr>
            <p:ph sz="quarter" idx="10"/>
          </p:nvPr>
        </p:nvSpPr>
        <p:spPr>
          <a:xfrm>
            <a:off x="721003" y="931948"/>
            <a:ext cx="11036968" cy="4401205"/>
          </a:xfrm>
        </p:spPr>
        <p:txBody>
          <a:bodyPr>
            <a:normAutofit fontScale="92500"/>
          </a:bodyPr>
          <a:lstStyle/>
          <a:p>
            <a:pPr marL="285750" indent="-285750" algn="just">
              <a:lnSpc>
                <a:spcPct val="150000"/>
              </a:lnSpc>
              <a:buFont typeface="Arial" panose="020B0604020202020204" pitchFamily="34" charset="0"/>
              <a:buChar char="•"/>
            </a:pPr>
            <a:r>
              <a:rPr lang="el-GR" sz="2200" dirty="0">
                <a:solidFill>
                  <a:srgbClr val="002060"/>
                </a:solidFill>
              </a:rPr>
              <a:t>Σε μια συστηματική ανασκόπηση και </a:t>
            </a:r>
            <a:r>
              <a:rPr lang="el-GR" sz="2200" dirty="0" err="1">
                <a:solidFill>
                  <a:srgbClr val="002060"/>
                </a:solidFill>
              </a:rPr>
              <a:t>μετα</a:t>
            </a:r>
            <a:r>
              <a:rPr lang="el-GR" sz="2200" dirty="0">
                <a:solidFill>
                  <a:srgbClr val="002060"/>
                </a:solidFill>
              </a:rPr>
              <a:t>-ανάλυση, βρέθηκε 15πλάσιος αυξημένος κίνδυνος ΑΕΕ στην οπίσθια κυκλοφορία σε ασθενείς με θετικό HINTS </a:t>
            </a:r>
            <a:r>
              <a:rPr lang="el-GR" sz="2200" dirty="0" err="1">
                <a:solidFill>
                  <a:srgbClr val="002060"/>
                </a:solidFill>
              </a:rPr>
              <a:t>test</a:t>
            </a:r>
            <a:r>
              <a:rPr lang="el-GR" sz="2200" dirty="0">
                <a:solidFill>
                  <a:srgbClr val="002060"/>
                </a:solidFill>
              </a:rPr>
              <a:t> σε σύγκριση με αυτούς με αρνητικό.</a:t>
            </a:r>
          </a:p>
          <a:p>
            <a:pPr marL="285750" indent="-285750" algn="just">
              <a:lnSpc>
                <a:spcPct val="150000"/>
              </a:lnSpc>
              <a:buFont typeface="Arial" panose="020B0604020202020204" pitchFamily="34" charset="0"/>
              <a:buChar char="•"/>
            </a:pPr>
            <a:r>
              <a:rPr lang="el-GR" sz="2200" dirty="0">
                <a:solidFill>
                  <a:srgbClr val="002060"/>
                </a:solidFill>
              </a:rPr>
              <a:t>Σε μια μελέτη σε ασθενείς υψηλού κινδύνου (περισσότεροι από ένας παράγοντες κινδύνου για ΑΕΕ) με οξύ </a:t>
            </a:r>
            <a:r>
              <a:rPr lang="el-GR" sz="2200" dirty="0" err="1">
                <a:solidFill>
                  <a:srgbClr val="002060"/>
                </a:solidFill>
              </a:rPr>
              <a:t>αιθουσαίο</a:t>
            </a:r>
            <a:r>
              <a:rPr lang="el-GR" sz="2200" dirty="0">
                <a:solidFill>
                  <a:srgbClr val="002060"/>
                </a:solidFill>
              </a:rPr>
              <a:t> σύνδρομο, το HINTS </a:t>
            </a:r>
            <a:r>
              <a:rPr lang="el-GR" sz="2200" dirty="0" err="1">
                <a:solidFill>
                  <a:srgbClr val="002060"/>
                </a:solidFill>
              </a:rPr>
              <a:t>test</a:t>
            </a:r>
            <a:r>
              <a:rPr lang="el-GR" sz="2200" dirty="0">
                <a:solidFill>
                  <a:srgbClr val="002060"/>
                </a:solidFill>
              </a:rPr>
              <a:t> αποδείχθηκε πολύ ανώτερο από το ABCD2 </a:t>
            </a:r>
            <a:r>
              <a:rPr lang="el-GR" sz="2200" dirty="0" err="1">
                <a:solidFill>
                  <a:srgbClr val="002060"/>
                </a:solidFill>
              </a:rPr>
              <a:t>score</a:t>
            </a:r>
            <a:r>
              <a:rPr lang="el-GR" sz="2200" dirty="0">
                <a:solidFill>
                  <a:srgbClr val="002060"/>
                </a:solidFill>
              </a:rPr>
              <a:t> για διάγνωση ΑΕΕ στο ΤΕΠ (ABCD2 ≥ 4 για εγκεφαλικό είχε ευαισθησία 61,1%, ειδικότητα 62,3%).</a:t>
            </a:r>
          </a:p>
          <a:p>
            <a:pPr marL="285750" indent="-285750" algn="just">
              <a:lnSpc>
                <a:spcPct val="150000"/>
              </a:lnSpc>
              <a:buFont typeface="Arial" panose="020B0604020202020204" pitchFamily="34" charset="0"/>
              <a:buChar char="•"/>
            </a:pPr>
            <a:r>
              <a:rPr lang="el-GR" sz="2200" b="1" dirty="0">
                <a:solidFill>
                  <a:srgbClr val="002060"/>
                </a:solidFill>
              </a:rPr>
              <a:t>Επιπλέον, υπερτερεί ακόμα και σε σχέση με MRI που πραγματοποιείται εντός των πρώτων 2 ημερών από την έναρξη των συμπτωμάτων</a:t>
            </a:r>
          </a:p>
        </p:txBody>
      </p:sp>
      <p:sp>
        <p:nvSpPr>
          <p:cNvPr id="4" name="Ορθογώνιο 3"/>
          <p:cNvSpPr/>
          <p:nvPr/>
        </p:nvSpPr>
        <p:spPr>
          <a:xfrm>
            <a:off x="6624677" y="5091701"/>
            <a:ext cx="6096000" cy="584775"/>
          </a:xfrm>
          <a:prstGeom prst="rect">
            <a:avLst/>
          </a:prstGeom>
        </p:spPr>
        <p:txBody>
          <a:bodyPr>
            <a:spAutoFit/>
          </a:bodyPr>
          <a:lstStyle/>
          <a:p>
            <a:r>
              <a:rPr lang="en-US" sz="1600" b="1" i="1" dirty="0">
                <a:solidFill>
                  <a:srgbClr val="C00000"/>
                </a:solidFill>
              </a:rPr>
              <a:t> </a:t>
            </a:r>
            <a:r>
              <a:rPr lang="el-GR" sz="1600" b="1" i="1" dirty="0" err="1">
                <a:solidFill>
                  <a:srgbClr val="7030A0"/>
                </a:solidFill>
              </a:rPr>
              <a:t>Krishnan</a:t>
            </a:r>
            <a:r>
              <a:rPr lang="el-GR" sz="1600" b="1" i="1" dirty="0">
                <a:solidFill>
                  <a:srgbClr val="7030A0"/>
                </a:solidFill>
              </a:rPr>
              <a:t> K, </a:t>
            </a:r>
            <a:r>
              <a:rPr lang="el-GR" sz="1600" b="1" i="1" dirty="0" err="1">
                <a:solidFill>
                  <a:srgbClr val="7030A0"/>
                </a:solidFill>
              </a:rPr>
              <a:t>et</a:t>
            </a:r>
            <a:r>
              <a:rPr lang="el-GR" sz="1600" b="1" i="1" dirty="0">
                <a:solidFill>
                  <a:srgbClr val="7030A0"/>
                </a:solidFill>
              </a:rPr>
              <a:t> </a:t>
            </a:r>
            <a:r>
              <a:rPr lang="el-GR" sz="1600" b="1" i="1" dirty="0" err="1">
                <a:solidFill>
                  <a:srgbClr val="7030A0"/>
                </a:solidFill>
              </a:rPr>
              <a:t>al</a:t>
            </a:r>
            <a:r>
              <a:rPr lang="el-GR" sz="1600" b="1" i="1" dirty="0">
                <a:solidFill>
                  <a:srgbClr val="7030A0"/>
                </a:solidFill>
              </a:rPr>
              <a:t>. </a:t>
            </a:r>
            <a:r>
              <a:rPr lang="el-GR" sz="1600" b="1" i="1" dirty="0" err="1">
                <a:solidFill>
                  <a:srgbClr val="7030A0"/>
                </a:solidFill>
              </a:rPr>
              <a:t>Eur</a:t>
            </a:r>
            <a:r>
              <a:rPr lang="el-GR" sz="1600" b="1" i="1" dirty="0">
                <a:solidFill>
                  <a:srgbClr val="7030A0"/>
                </a:solidFill>
              </a:rPr>
              <a:t> </a:t>
            </a:r>
            <a:r>
              <a:rPr lang="el-GR" sz="1600" b="1" i="1" dirty="0" err="1">
                <a:solidFill>
                  <a:srgbClr val="7030A0"/>
                </a:solidFill>
              </a:rPr>
              <a:t>Stroke</a:t>
            </a:r>
            <a:r>
              <a:rPr lang="el-GR" sz="1600" b="1" i="1" dirty="0">
                <a:solidFill>
                  <a:srgbClr val="7030A0"/>
                </a:solidFill>
              </a:rPr>
              <a:t> J. 2019;4:233-239.</a:t>
            </a:r>
          </a:p>
          <a:p>
            <a:r>
              <a:rPr lang="el-GR" sz="1600" b="1" i="1" dirty="0" err="1">
                <a:solidFill>
                  <a:srgbClr val="7030A0"/>
                </a:solidFill>
              </a:rPr>
              <a:t>Newman-Toker</a:t>
            </a:r>
            <a:r>
              <a:rPr lang="el-GR" sz="1600" b="1" i="1" dirty="0">
                <a:solidFill>
                  <a:srgbClr val="7030A0"/>
                </a:solidFill>
              </a:rPr>
              <a:t> DE, </a:t>
            </a:r>
            <a:r>
              <a:rPr lang="el-GR" sz="1600" b="1" i="1" dirty="0" err="1">
                <a:solidFill>
                  <a:srgbClr val="7030A0"/>
                </a:solidFill>
              </a:rPr>
              <a:t>et</a:t>
            </a:r>
            <a:r>
              <a:rPr lang="el-GR" sz="1600" b="1" i="1" dirty="0">
                <a:solidFill>
                  <a:srgbClr val="7030A0"/>
                </a:solidFill>
              </a:rPr>
              <a:t> </a:t>
            </a:r>
            <a:r>
              <a:rPr lang="el-GR" sz="1600" b="1" i="1" dirty="0" err="1">
                <a:solidFill>
                  <a:srgbClr val="7030A0"/>
                </a:solidFill>
              </a:rPr>
              <a:t>al</a:t>
            </a:r>
            <a:r>
              <a:rPr lang="el-GR" sz="1600" b="1" i="1" dirty="0">
                <a:solidFill>
                  <a:srgbClr val="7030A0"/>
                </a:solidFill>
              </a:rPr>
              <a:t>. </a:t>
            </a:r>
            <a:r>
              <a:rPr lang="el-GR" sz="1600" b="1" i="1" dirty="0" err="1">
                <a:solidFill>
                  <a:srgbClr val="7030A0"/>
                </a:solidFill>
              </a:rPr>
              <a:t>Acad</a:t>
            </a:r>
            <a:r>
              <a:rPr lang="el-GR" sz="1600" b="1" i="1" dirty="0">
                <a:solidFill>
                  <a:srgbClr val="7030A0"/>
                </a:solidFill>
              </a:rPr>
              <a:t> </a:t>
            </a:r>
            <a:r>
              <a:rPr lang="el-GR" sz="1600" b="1" i="1" dirty="0" err="1">
                <a:solidFill>
                  <a:srgbClr val="7030A0"/>
                </a:solidFill>
              </a:rPr>
              <a:t>Emerg</a:t>
            </a:r>
            <a:r>
              <a:rPr lang="el-GR" sz="1600" b="1" i="1" dirty="0">
                <a:solidFill>
                  <a:srgbClr val="7030A0"/>
                </a:solidFill>
              </a:rPr>
              <a:t> </a:t>
            </a:r>
            <a:r>
              <a:rPr lang="el-GR" sz="1600" b="1" i="1" dirty="0" err="1">
                <a:solidFill>
                  <a:srgbClr val="7030A0"/>
                </a:solidFill>
              </a:rPr>
              <a:t>Med</a:t>
            </a:r>
            <a:r>
              <a:rPr lang="el-GR" sz="1600" b="1" i="1" dirty="0">
                <a:solidFill>
                  <a:srgbClr val="7030A0"/>
                </a:solidFill>
              </a:rPr>
              <a:t>. 2013;20:986-96. </a:t>
            </a:r>
          </a:p>
        </p:txBody>
      </p:sp>
      <p:sp>
        <p:nvSpPr>
          <p:cNvPr id="5" name="Ορθογώνιο 4">
            <a:extLst>
              <a:ext uri="{FF2B5EF4-FFF2-40B4-BE49-F238E27FC236}">
                <a16:creationId xmlns:a16="http://schemas.microsoft.com/office/drawing/2014/main" id="{42B5E38D-92A4-88B8-0E71-A699F2CFB93D}"/>
              </a:ext>
            </a:extLst>
          </p:cNvPr>
          <p:cNvSpPr/>
          <p:nvPr/>
        </p:nvSpPr>
        <p:spPr>
          <a:xfrm>
            <a:off x="97971" y="5780314"/>
            <a:ext cx="3124200" cy="8382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6" name="Ορθογώνιο 5">
            <a:extLst>
              <a:ext uri="{FF2B5EF4-FFF2-40B4-BE49-F238E27FC236}">
                <a16:creationId xmlns:a16="http://schemas.microsoft.com/office/drawing/2014/main" id="{FC072498-B5F2-FB08-B7B4-CF08B97C12EE}"/>
              </a:ext>
            </a:extLst>
          </p:cNvPr>
          <p:cNvSpPr/>
          <p:nvPr/>
        </p:nvSpPr>
        <p:spPr>
          <a:xfrm>
            <a:off x="8969829" y="6019800"/>
            <a:ext cx="3124200" cy="8382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l-GR"/>
          </a:p>
        </p:txBody>
      </p:sp>
    </p:spTree>
    <p:extLst>
      <p:ext uri="{BB962C8B-B14F-4D97-AF65-F5344CB8AC3E}">
        <p14:creationId xmlns:p14="http://schemas.microsoft.com/office/powerpoint/2010/main" val="43058746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0" y="-127144"/>
            <a:ext cx="12034112" cy="1325563"/>
          </a:xfrm>
        </p:spPr>
        <p:txBody>
          <a:bodyPr>
            <a:normAutofit/>
          </a:bodyPr>
          <a:lstStyle/>
          <a:p>
            <a:r>
              <a:rPr lang="el-GR" sz="3600" b="1" dirty="0">
                <a:solidFill>
                  <a:srgbClr val="00B050"/>
                </a:solidFill>
              </a:rPr>
              <a:t>Κλίμακα ΝΙΗ</a:t>
            </a:r>
            <a:r>
              <a:rPr lang="en-US" sz="3600" b="1" dirty="0">
                <a:solidFill>
                  <a:srgbClr val="00B050"/>
                </a:solidFill>
              </a:rPr>
              <a:t>SS</a:t>
            </a:r>
            <a:r>
              <a:rPr lang="el-GR" sz="3600" b="1" dirty="0">
                <a:solidFill>
                  <a:srgbClr val="00B050"/>
                </a:solidFill>
              </a:rPr>
              <a:t> για την εκτίμηση βαρύτητας νευρολογικού ελλείματος</a:t>
            </a:r>
            <a:endParaRPr lang="en-US" sz="3600" b="1" dirty="0">
              <a:solidFill>
                <a:srgbClr val="00B050"/>
              </a:solidFill>
            </a:endParaRPr>
          </a:p>
        </p:txBody>
      </p:sp>
      <p:pic>
        <p:nvPicPr>
          <p:cNvPr id="7176" name="Picture 8"/>
          <p:cNvPicPr>
            <a:picLocks noChangeAspect="1" noChangeArrowheads="1"/>
          </p:cNvPicPr>
          <p:nvPr/>
        </p:nvPicPr>
        <p:blipFill>
          <a:blip r:embed="rId2" cstate="print"/>
          <a:srcRect l="54394" t="19872" r="26846" b="10695"/>
          <a:stretch>
            <a:fillRect/>
          </a:stretch>
        </p:blipFill>
        <p:spPr bwMode="auto">
          <a:xfrm>
            <a:off x="3635478" y="1037303"/>
            <a:ext cx="2797277" cy="5820697"/>
          </a:xfrm>
          <a:prstGeom prst="rect">
            <a:avLst/>
          </a:prstGeom>
          <a:noFill/>
          <a:ln w="9525">
            <a:noFill/>
            <a:miter lim="800000"/>
            <a:headEnd/>
            <a:tailEnd/>
          </a:ln>
          <a:effectLst/>
        </p:spPr>
      </p:pic>
      <p:sp>
        <p:nvSpPr>
          <p:cNvPr id="4" name="TextBox 3">
            <a:extLst>
              <a:ext uri="{FF2B5EF4-FFF2-40B4-BE49-F238E27FC236}">
                <a16:creationId xmlns:a16="http://schemas.microsoft.com/office/drawing/2014/main" id="{AAAC8427-634B-D9EC-8711-C41DA281BBB4}"/>
              </a:ext>
            </a:extLst>
          </p:cNvPr>
          <p:cNvSpPr txBox="1"/>
          <p:nvPr/>
        </p:nvSpPr>
        <p:spPr>
          <a:xfrm>
            <a:off x="7157884" y="1557742"/>
            <a:ext cx="3195484" cy="1200329"/>
          </a:xfrm>
          <a:prstGeom prst="rect">
            <a:avLst/>
          </a:prstGeom>
          <a:noFill/>
        </p:spPr>
        <p:txBody>
          <a:bodyPr wrap="square">
            <a:spAutoFit/>
          </a:bodyPr>
          <a:lstStyle/>
          <a:p>
            <a:r>
              <a:rPr lang="el-GR" sz="2400" b="1" dirty="0">
                <a:solidFill>
                  <a:srgbClr val="FF0000"/>
                </a:solidFill>
              </a:rPr>
              <a:t>Ήπιο</a:t>
            </a:r>
            <a:r>
              <a:rPr lang="en-US" sz="2400" b="1" dirty="0">
                <a:solidFill>
                  <a:srgbClr val="FF0000"/>
                </a:solidFill>
              </a:rPr>
              <a:t>: NIHSS 0–4</a:t>
            </a:r>
          </a:p>
          <a:p>
            <a:r>
              <a:rPr lang="el-GR" sz="2400" b="1" dirty="0">
                <a:solidFill>
                  <a:srgbClr val="FF0000"/>
                </a:solidFill>
              </a:rPr>
              <a:t>Μέτριο</a:t>
            </a:r>
            <a:r>
              <a:rPr lang="en-US" sz="2400" b="1" dirty="0">
                <a:solidFill>
                  <a:srgbClr val="FF0000"/>
                </a:solidFill>
              </a:rPr>
              <a:t>: NIHSS 5–15</a:t>
            </a:r>
          </a:p>
          <a:p>
            <a:r>
              <a:rPr lang="el-GR" sz="2400" b="1" dirty="0">
                <a:solidFill>
                  <a:srgbClr val="FF0000"/>
                </a:solidFill>
              </a:rPr>
              <a:t>Σοβαρό</a:t>
            </a:r>
            <a:r>
              <a:rPr lang="en-US" sz="2400" b="1" dirty="0">
                <a:solidFill>
                  <a:srgbClr val="FF0000"/>
                </a:solidFill>
              </a:rPr>
              <a:t>: NIHSS ≥16</a:t>
            </a:r>
          </a:p>
        </p:txBody>
      </p:sp>
      <p:pic>
        <p:nvPicPr>
          <p:cNvPr id="6" name="Picture 8">
            <a:extLst>
              <a:ext uri="{FF2B5EF4-FFF2-40B4-BE49-F238E27FC236}">
                <a16:creationId xmlns:a16="http://schemas.microsoft.com/office/drawing/2014/main" id="{4A6A8C03-9DCD-347C-53D7-F3C9AA331B83}"/>
              </a:ext>
            </a:extLst>
          </p:cNvPr>
          <p:cNvPicPr>
            <a:picLocks noChangeAspect="1" noChangeArrowheads="1"/>
          </p:cNvPicPr>
          <p:nvPr/>
        </p:nvPicPr>
        <p:blipFill>
          <a:blip r:embed="rId2" cstate="print"/>
          <a:srcRect l="12950" t="20165" r="64506" b="12761"/>
          <a:stretch>
            <a:fillRect/>
          </a:stretch>
        </p:blipFill>
        <p:spPr bwMode="auto">
          <a:xfrm>
            <a:off x="157888" y="1060768"/>
            <a:ext cx="3361487" cy="5622929"/>
          </a:xfrm>
          <a:prstGeom prst="rect">
            <a:avLst/>
          </a:prstGeom>
          <a:noFill/>
          <a:ln w="9525">
            <a:noFill/>
            <a:miter lim="800000"/>
            <a:headEnd/>
            <a:tailEnd/>
          </a:ln>
          <a:effectLst/>
        </p:spPr>
      </p:pic>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D94B8CCC-3B11-AAAE-8EE9-48F7A20B5F0B}"/>
              </a:ext>
            </a:extLst>
          </p:cNvPr>
          <p:cNvSpPr>
            <a:spLocks noGrp="1"/>
          </p:cNvSpPr>
          <p:nvPr>
            <p:ph type="title"/>
          </p:nvPr>
        </p:nvSpPr>
        <p:spPr>
          <a:xfrm>
            <a:off x="162560" y="-224155"/>
            <a:ext cx="11866880" cy="1325563"/>
          </a:xfrm>
        </p:spPr>
        <p:txBody>
          <a:bodyPr>
            <a:normAutofit/>
          </a:bodyPr>
          <a:lstStyle/>
          <a:p>
            <a:r>
              <a:rPr lang="en-US" sz="3600" b="1" dirty="0">
                <a:solidFill>
                  <a:srgbClr val="C00000"/>
                </a:solidFill>
                <a:effectLst>
                  <a:outerShdw blurRad="38100" dist="38100" dir="2700000" algn="tl">
                    <a:srgbClr val="000000">
                      <a:alpha val="43137"/>
                    </a:srgbClr>
                  </a:outerShdw>
                </a:effectLst>
              </a:rPr>
              <a:t>Modified Rankin Scale: </a:t>
            </a:r>
            <a:r>
              <a:rPr lang="el-GR" sz="3600" b="1" dirty="0">
                <a:solidFill>
                  <a:srgbClr val="C00000"/>
                </a:solidFill>
                <a:effectLst>
                  <a:outerShdw blurRad="38100" dist="38100" dir="2700000" algn="tl">
                    <a:srgbClr val="000000">
                      <a:alpha val="43137"/>
                    </a:srgbClr>
                  </a:outerShdw>
                </a:effectLst>
              </a:rPr>
              <a:t>εκτίμηση αναπηρίας μετά από ΑΕΕ</a:t>
            </a:r>
          </a:p>
        </p:txBody>
      </p:sp>
      <p:grpSp>
        <p:nvGrpSpPr>
          <p:cNvPr id="5" name="Ομάδα 4">
            <a:extLst>
              <a:ext uri="{FF2B5EF4-FFF2-40B4-BE49-F238E27FC236}">
                <a16:creationId xmlns:a16="http://schemas.microsoft.com/office/drawing/2014/main" id="{EA1DB0A3-C5CB-7DCA-3AC4-2AE8D10E569A}"/>
              </a:ext>
            </a:extLst>
          </p:cNvPr>
          <p:cNvGrpSpPr/>
          <p:nvPr/>
        </p:nvGrpSpPr>
        <p:grpSpPr>
          <a:xfrm>
            <a:off x="2529840" y="978766"/>
            <a:ext cx="6593840" cy="5727469"/>
            <a:chOff x="2529840" y="978766"/>
            <a:chExt cx="6593840" cy="5727469"/>
          </a:xfrm>
        </p:grpSpPr>
        <p:pic>
          <p:nvPicPr>
            <p:cNvPr id="3" name="Εικόνα 2">
              <a:extLst>
                <a:ext uri="{FF2B5EF4-FFF2-40B4-BE49-F238E27FC236}">
                  <a16:creationId xmlns:a16="http://schemas.microsoft.com/office/drawing/2014/main" id="{E68BD267-72F2-BF0E-8667-87933A0D0E2B}"/>
                </a:ext>
              </a:extLst>
            </p:cNvPr>
            <p:cNvPicPr>
              <a:picLocks noChangeAspect="1"/>
            </p:cNvPicPr>
            <p:nvPr/>
          </p:nvPicPr>
          <p:blipFill>
            <a:blip r:embed="rId2" cstate="print"/>
            <a:srcRect l="55334" t="33037" r="15334" b="19851"/>
            <a:stretch>
              <a:fillRect/>
            </a:stretch>
          </p:blipFill>
          <p:spPr>
            <a:xfrm>
              <a:off x="2783840" y="978766"/>
              <a:ext cx="6339840" cy="5727469"/>
            </a:xfrm>
            <a:prstGeom prst="rect">
              <a:avLst/>
            </a:prstGeom>
          </p:spPr>
        </p:pic>
        <p:sp>
          <p:nvSpPr>
            <p:cNvPr id="4" name="Ορθογώνιο 3">
              <a:extLst>
                <a:ext uri="{FF2B5EF4-FFF2-40B4-BE49-F238E27FC236}">
                  <a16:creationId xmlns:a16="http://schemas.microsoft.com/office/drawing/2014/main" id="{C56D0BD2-FD7D-52EF-737E-430AD7D89E25}"/>
                </a:ext>
              </a:extLst>
            </p:cNvPr>
            <p:cNvSpPr/>
            <p:nvPr/>
          </p:nvSpPr>
          <p:spPr>
            <a:xfrm>
              <a:off x="2529840" y="1101408"/>
              <a:ext cx="599440" cy="2327592"/>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l-GR"/>
            </a:p>
          </p:txBody>
        </p:sp>
      </p:grpSp>
    </p:spTree>
    <p:extLst>
      <p:ext uri="{BB962C8B-B14F-4D97-AF65-F5344CB8AC3E}">
        <p14:creationId xmlns:p14="http://schemas.microsoft.com/office/powerpoint/2010/main" val="4027884942"/>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hidden="1"/>
          <p:cNvSpPr>
            <a:spLocks noGrp="1"/>
          </p:cNvSpPr>
          <p:nvPr>
            <p:ph type="title"/>
          </p:nvPr>
        </p:nvSpPr>
        <p:spPr/>
        <p:txBody>
          <a:bodyPr/>
          <a:lstStyle/>
          <a:p>
            <a:r>
              <a:rPr lang="en-US"/>
              <a:t>Diagnostic Tests for Acute Ischemic Stroke</a:t>
            </a:r>
            <a:endParaRPr lang="en-US" dirty="0"/>
          </a:p>
        </p:txBody>
      </p:sp>
      <p:pic>
        <p:nvPicPr>
          <p:cNvPr id="3" name="Picture 2"/>
          <p:cNvPicPr/>
          <p:nvPr/>
        </p:nvPicPr>
        <p:blipFill>
          <a:blip r:embed="rId2" cstate="print"/>
          <a:stretch>
            <a:fillRect/>
          </a:stretch>
        </p:blipFill>
        <p:spPr>
          <a:xfrm>
            <a:off x="0" y="0"/>
            <a:ext cx="12192000" cy="6858000"/>
          </a:xfrm>
          <a:prstGeom prst="rect">
            <a:avLst/>
          </a:prstGeom>
        </p:spPr>
      </p:pic>
      <p:sp>
        <p:nvSpPr>
          <p:cNvPr id="4" name="Ορθογώνιο 3">
            <a:extLst>
              <a:ext uri="{FF2B5EF4-FFF2-40B4-BE49-F238E27FC236}">
                <a16:creationId xmlns:a16="http://schemas.microsoft.com/office/drawing/2014/main" id="{C503E67C-A34C-61C3-5C03-8F88B1DC4BC6}"/>
              </a:ext>
            </a:extLst>
          </p:cNvPr>
          <p:cNvSpPr/>
          <p:nvPr/>
        </p:nvSpPr>
        <p:spPr>
          <a:xfrm>
            <a:off x="4460240" y="193040"/>
            <a:ext cx="1107440" cy="629920"/>
          </a:xfrm>
          <a:prstGeom prst="rect">
            <a:avLst/>
          </a:prstGeom>
          <a:noFill/>
          <a:ln w="571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5" name="Ορθογώνιο 4">
            <a:extLst>
              <a:ext uri="{FF2B5EF4-FFF2-40B4-BE49-F238E27FC236}">
                <a16:creationId xmlns:a16="http://schemas.microsoft.com/office/drawing/2014/main" id="{A179284A-9DDE-9D87-3955-A15E32D7E63A}"/>
              </a:ext>
            </a:extLst>
          </p:cNvPr>
          <p:cNvSpPr/>
          <p:nvPr/>
        </p:nvSpPr>
        <p:spPr>
          <a:xfrm>
            <a:off x="975360" y="1717040"/>
            <a:ext cx="9387840" cy="965200"/>
          </a:xfrm>
          <a:prstGeom prst="rect">
            <a:avLst/>
          </a:prstGeom>
          <a:noFill/>
          <a:ln w="571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6" name="Ορθογώνιο 5">
            <a:extLst>
              <a:ext uri="{FF2B5EF4-FFF2-40B4-BE49-F238E27FC236}">
                <a16:creationId xmlns:a16="http://schemas.microsoft.com/office/drawing/2014/main" id="{1001D446-296D-96B3-46A6-920CFC961698}"/>
              </a:ext>
            </a:extLst>
          </p:cNvPr>
          <p:cNvSpPr/>
          <p:nvPr/>
        </p:nvSpPr>
        <p:spPr>
          <a:xfrm>
            <a:off x="975360" y="4399280"/>
            <a:ext cx="2346960" cy="1168400"/>
          </a:xfrm>
          <a:prstGeom prst="rect">
            <a:avLst/>
          </a:prstGeom>
          <a:noFill/>
          <a:ln w="571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l-GR"/>
          </a:p>
        </p:txBody>
      </p:sp>
    </p:spTree>
    <p:extLst>
      <p:ext uri="{BB962C8B-B14F-4D97-AF65-F5344CB8AC3E}">
        <p14:creationId xmlns:p14="http://schemas.microsoft.com/office/powerpoint/2010/main" val="2982123094"/>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b="1" dirty="0">
                <a:solidFill>
                  <a:srgbClr val="C00000"/>
                </a:solidFill>
              </a:rPr>
              <a:t>Μιμητές ΑΕΕ</a:t>
            </a:r>
          </a:p>
        </p:txBody>
      </p:sp>
      <p:sp>
        <p:nvSpPr>
          <p:cNvPr id="3" name="Content Placeholder 2"/>
          <p:cNvSpPr>
            <a:spLocks noGrp="1"/>
          </p:cNvSpPr>
          <p:nvPr>
            <p:ph idx="1"/>
          </p:nvPr>
        </p:nvSpPr>
        <p:spPr>
          <a:xfrm>
            <a:off x="1053254" y="1812313"/>
            <a:ext cx="4307621" cy="3880773"/>
          </a:xfrm>
        </p:spPr>
        <p:txBody>
          <a:bodyPr>
            <a:normAutofit fontScale="92500" lnSpcReduction="10000"/>
          </a:bodyPr>
          <a:lstStyle/>
          <a:p>
            <a:r>
              <a:rPr lang="el-GR" dirty="0"/>
              <a:t>Υπογλυκαιμία</a:t>
            </a:r>
          </a:p>
          <a:p>
            <a:r>
              <a:rPr lang="el-GR" dirty="0"/>
              <a:t>Επιληπτική κρίση</a:t>
            </a:r>
          </a:p>
          <a:p>
            <a:r>
              <a:rPr lang="el-GR" dirty="0" err="1"/>
              <a:t>Ημικρανική</a:t>
            </a:r>
            <a:r>
              <a:rPr lang="el-GR" dirty="0"/>
              <a:t> κρίση</a:t>
            </a:r>
          </a:p>
          <a:p>
            <a:r>
              <a:rPr lang="el-GR" dirty="0"/>
              <a:t>Όγκος, μετάσταση</a:t>
            </a:r>
          </a:p>
          <a:p>
            <a:r>
              <a:rPr lang="el-GR" dirty="0"/>
              <a:t>Λοίμωξη ΚΝΣ</a:t>
            </a:r>
          </a:p>
          <a:p>
            <a:r>
              <a:rPr lang="el-GR" dirty="0"/>
              <a:t>Φάρμακα</a:t>
            </a:r>
          </a:p>
          <a:p>
            <a:r>
              <a:rPr lang="el-GR" dirty="0"/>
              <a:t>Υπερτασική εγκεφαλοπάθεια</a:t>
            </a:r>
          </a:p>
          <a:p>
            <a:r>
              <a:rPr lang="el-GR" dirty="0"/>
              <a:t>Διαταραχή πανικού, </a:t>
            </a:r>
            <a:r>
              <a:rPr lang="en-US" dirty="0"/>
              <a:t>stupor</a:t>
            </a:r>
            <a:r>
              <a:rPr lang="el-GR" dirty="0"/>
              <a:t> </a:t>
            </a:r>
          </a:p>
          <a:p>
            <a:endParaRPr lang="el-GR" dirty="0"/>
          </a:p>
        </p:txBody>
      </p:sp>
      <p:sp>
        <p:nvSpPr>
          <p:cNvPr id="4" name="Content Placeholder 2"/>
          <p:cNvSpPr txBox="1">
            <a:spLocks/>
          </p:cNvSpPr>
          <p:nvPr/>
        </p:nvSpPr>
        <p:spPr>
          <a:xfrm>
            <a:off x="5996586" y="2167913"/>
            <a:ext cx="3727518" cy="3406977"/>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r>
              <a:rPr lang="en-US" dirty="0"/>
              <a:t>stick </a:t>
            </a:r>
            <a:r>
              <a:rPr lang="el-GR" dirty="0"/>
              <a:t>γλυκόζης</a:t>
            </a:r>
          </a:p>
          <a:p>
            <a:r>
              <a:rPr lang="el-GR" dirty="0"/>
              <a:t>Ιστορικό, ΝΡΛ εξέταση</a:t>
            </a:r>
          </a:p>
          <a:p>
            <a:r>
              <a:rPr lang="el-GR" dirty="0"/>
              <a:t>Ιστορικό</a:t>
            </a:r>
          </a:p>
          <a:p>
            <a:r>
              <a:rPr lang="el-GR" dirty="0"/>
              <a:t>Ιστορικό </a:t>
            </a:r>
            <a:r>
              <a:rPr lang="en-US" dirty="0"/>
              <a:t>Ca, </a:t>
            </a:r>
            <a:r>
              <a:rPr lang="el-GR" dirty="0"/>
              <a:t>απεικόνιση</a:t>
            </a:r>
          </a:p>
          <a:p>
            <a:r>
              <a:rPr lang="el-GR" dirty="0"/>
              <a:t> αυχενική δυσκαμψία, </a:t>
            </a:r>
            <a:r>
              <a:rPr lang="en-US" dirty="0"/>
              <a:t>CRP</a:t>
            </a:r>
            <a:endParaRPr lang="el-GR" dirty="0"/>
          </a:p>
          <a:p>
            <a:r>
              <a:rPr lang="el-GR" dirty="0"/>
              <a:t>Ιστορικό, επίπεδα αντιΕ Φ</a:t>
            </a:r>
          </a:p>
          <a:p>
            <a:r>
              <a:rPr lang="el-GR" dirty="0"/>
              <a:t>ΑΠ</a:t>
            </a:r>
          </a:p>
          <a:p>
            <a:r>
              <a:rPr lang="el-GR" dirty="0"/>
              <a:t>Διάγνωση αποκλεισμού</a:t>
            </a:r>
          </a:p>
          <a:p>
            <a:endParaRPr lang="el-GR" dirty="0"/>
          </a:p>
        </p:txBody>
      </p:sp>
    </p:spTree>
    <p:extLst>
      <p:ext uri="{BB962C8B-B14F-4D97-AF65-F5344CB8AC3E}">
        <p14:creationId xmlns:p14="http://schemas.microsoft.com/office/powerpoint/2010/main" val="2123664673"/>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childTnLst>
                          </p:cTn>
                        </p:par>
                        <p:par>
                          <p:cTn id="8" fill="hold">
                            <p:stCondLst>
                              <p:cond delay="500"/>
                            </p:stCondLst>
                            <p:childTnLst>
                              <p:par>
                                <p:cTn id="9" presetID="9" presetClass="entr" presetSubtype="0" fill="hold" grpId="0" nodeType="after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Effect transition="in" filter="dissolve">
                                      <p:cBhvr>
                                        <p:cTn id="11" dur="500"/>
                                        <p:tgtEl>
                                          <p:spTgt spid="3">
                                            <p:txEl>
                                              <p:pRg st="1" end="1"/>
                                            </p:txEl>
                                          </p:spTgt>
                                        </p:tgtEl>
                                      </p:cBhvr>
                                    </p:animEffect>
                                  </p:childTnLst>
                                </p:cTn>
                              </p:par>
                            </p:childTnLst>
                          </p:cTn>
                        </p:par>
                        <p:par>
                          <p:cTn id="12" fill="hold">
                            <p:stCondLst>
                              <p:cond delay="1000"/>
                            </p:stCondLst>
                            <p:childTnLst>
                              <p:par>
                                <p:cTn id="13" presetID="9" presetClass="entr" presetSubtype="0" fill="hold" grpId="0" nodeType="after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dissolve">
                                      <p:cBhvr>
                                        <p:cTn id="15" dur="500"/>
                                        <p:tgtEl>
                                          <p:spTgt spid="3">
                                            <p:txEl>
                                              <p:pRg st="2" end="2"/>
                                            </p:txEl>
                                          </p:spTgt>
                                        </p:tgtEl>
                                      </p:cBhvr>
                                    </p:animEffect>
                                  </p:childTnLst>
                                </p:cTn>
                              </p:par>
                            </p:childTnLst>
                          </p:cTn>
                        </p:par>
                        <p:par>
                          <p:cTn id="16" fill="hold">
                            <p:stCondLst>
                              <p:cond delay="1500"/>
                            </p:stCondLst>
                            <p:childTnLst>
                              <p:par>
                                <p:cTn id="17" presetID="9" presetClass="entr" presetSubtype="0" fill="hold" grpId="0" nodeType="after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Effect transition="in" filter="dissolve">
                                      <p:cBhvr>
                                        <p:cTn id="19" dur="500"/>
                                        <p:tgtEl>
                                          <p:spTgt spid="3">
                                            <p:txEl>
                                              <p:pRg st="3" end="3"/>
                                            </p:txEl>
                                          </p:spTgt>
                                        </p:tgtEl>
                                      </p:cBhvr>
                                    </p:animEffect>
                                  </p:childTnLst>
                                </p:cTn>
                              </p:par>
                            </p:childTnLst>
                          </p:cTn>
                        </p:par>
                        <p:par>
                          <p:cTn id="20" fill="hold">
                            <p:stCondLst>
                              <p:cond delay="2000"/>
                            </p:stCondLst>
                            <p:childTnLst>
                              <p:par>
                                <p:cTn id="21" presetID="9" presetClass="entr" presetSubtype="0" fill="hold" grpId="0" nodeType="after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animEffect transition="in" filter="dissolve">
                                      <p:cBhvr>
                                        <p:cTn id="23" dur="500"/>
                                        <p:tgtEl>
                                          <p:spTgt spid="3">
                                            <p:txEl>
                                              <p:pRg st="4" end="4"/>
                                            </p:txEl>
                                          </p:spTgt>
                                        </p:tgtEl>
                                      </p:cBhvr>
                                    </p:animEffect>
                                  </p:childTnLst>
                                </p:cTn>
                              </p:par>
                            </p:childTnLst>
                          </p:cTn>
                        </p:par>
                        <p:par>
                          <p:cTn id="24" fill="hold">
                            <p:stCondLst>
                              <p:cond delay="2500"/>
                            </p:stCondLst>
                            <p:childTnLst>
                              <p:par>
                                <p:cTn id="25" presetID="9" presetClass="entr" presetSubtype="0" fill="hold" grpId="0" nodeType="after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animEffect transition="in" filter="dissolve">
                                      <p:cBhvr>
                                        <p:cTn id="27" dur="500"/>
                                        <p:tgtEl>
                                          <p:spTgt spid="3">
                                            <p:txEl>
                                              <p:pRg st="5" end="5"/>
                                            </p:txEl>
                                          </p:spTgt>
                                        </p:tgtEl>
                                      </p:cBhvr>
                                    </p:animEffect>
                                  </p:childTnLst>
                                </p:cTn>
                              </p:par>
                            </p:childTnLst>
                          </p:cTn>
                        </p:par>
                        <p:par>
                          <p:cTn id="28" fill="hold">
                            <p:stCondLst>
                              <p:cond delay="3000"/>
                            </p:stCondLst>
                            <p:childTnLst>
                              <p:par>
                                <p:cTn id="29" presetID="9" presetClass="entr" presetSubtype="0" fill="hold" grpId="0" nodeType="after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animEffect transition="in" filter="dissolve">
                                      <p:cBhvr>
                                        <p:cTn id="31" dur="500"/>
                                        <p:tgtEl>
                                          <p:spTgt spid="3">
                                            <p:txEl>
                                              <p:pRg st="6" end="6"/>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9" presetClass="entr" presetSubtype="0" fill="hold" grpId="0" nodeType="clickEffect">
                                  <p:stCondLst>
                                    <p:cond delay="0"/>
                                  </p:stCondLst>
                                  <p:childTnLst>
                                    <p:set>
                                      <p:cBhvr>
                                        <p:cTn id="35" dur="1" fill="hold">
                                          <p:stCondLst>
                                            <p:cond delay="0"/>
                                          </p:stCondLst>
                                        </p:cTn>
                                        <p:tgtEl>
                                          <p:spTgt spid="3">
                                            <p:txEl>
                                              <p:pRg st="7" end="7"/>
                                            </p:txEl>
                                          </p:spTgt>
                                        </p:tgtEl>
                                        <p:attrNameLst>
                                          <p:attrName>style.visibility</p:attrName>
                                        </p:attrNameLst>
                                      </p:cBhvr>
                                      <p:to>
                                        <p:strVal val="visible"/>
                                      </p:to>
                                    </p:set>
                                    <p:animEffect transition="in" filter="dissolve">
                                      <p:cBhvr>
                                        <p:cTn id="36" dur="500"/>
                                        <p:tgtEl>
                                          <p:spTgt spid="3">
                                            <p:txEl>
                                              <p:pRg st="7" end="7"/>
                                            </p:txEl>
                                          </p:spTgt>
                                        </p:tgtEl>
                                      </p:cBhvr>
                                    </p:animEffect>
                                  </p:childTnLst>
                                </p:cTn>
                              </p:par>
                            </p:childTnLst>
                          </p:cTn>
                        </p:par>
                        <p:par>
                          <p:cTn id="37" fill="hold">
                            <p:stCondLst>
                              <p:cond delay="500"/>
                            </p:stCondLst>
                            <p:childTnLst>
                              <p:par>
                                <p:cTn id="38" presetID="9" presetClass="entr" presetSubtype="0" fill="hold" grpId="0" nodeType="afterEffect">
                                  <p:stCondLst>
                                    <p:cond delay="0"/>
                                  </p:stCondLst>
                                  <p:childTnLst>
                                    <p:set>
                                      <p:cBhvr>
                                        <p:cTn id="39" dur="1" fill="hold">
                                          <p:stCondLst>
                                            <p:cond delay="0"/>
                                          </p:stCondLst>
                                        </p:cTn>
                                        <p:tgtEl>
                                          <p:spTgt spid="4"/>
                                        </p:tgtEl>
                                        <p:attrNameLst>
                                          <p:attrName>style.visibility</p:attrName>
                                        </p:attrNameLst>
                                      </p:cBhvr>
                                      <p:to>
                                        <p:strVal val="visible"/>
                                      </p:to>
                                    </p:set>
                                    <p:animEffect transition="in" filter="dissolve">
                                      <p:cBhvr>
                                        <p:cTn id="4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hidden="1"/>
          <p:cNvSpPr>
            <a:spLocks noGrp="1"/>
          </p:cNvSpPr>
          <p:nvPr>
            <p:ph type="title"/>
          </p:nvPr>
        </p:nvSpPr>
        <p:spPr/>
        <p:txBody>
          <a:bodyPr/>
          <a:lstStyle/>
          <a:p>
            <a:r>
              <a:rPr lang="en-US" sz="4000"/>
              <a:t>Need for a More Broad-Minded Approach to Stroke</a:t>
            </a:r>
            <a:endParaRPr lang="en-US" i="1" dirty="0"/>
          </a:p>
        </p:txBody>
      </p:sp>
      <p:pic>
        <p:nvPicPr>
          <p:cNvPr id="3" name="Picture 2"/>
          <p:cNvPicPr/>
          <p:nvPr/>
        </p:nvPicPr>
        <p:blipFill>
          <a:blip r:embed="rId2" cstate="print"/>
          <a:stretch>
            <a:fillRect/>
          </a:stretch>
        </p:blipFill>
        <p:spPr>
          <a:xfrm>
            <a:off x="0" y="0"/>
            <a:ext cx="12192000" cy="6858000"/>
          </a:xfrm>
          <a:prstGeom prst="rect">
            <a:avLst/>
          </a:prstGeom>
        </p:spPr>
      </p:pic>
    </p:spTree>
    <p:extLst>
      <p:ext uri="{BB962C8B-B14F-4D97-AF65-F5344CB8AC3E}">
        <p14:creationId xmlns:p14="http://schemas.microsoft.com/office/powerpoint/2010/main" val="2819477560"/>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hidden="1"/>
          <p:cNvSpPr>
            <a:spLocks noGrp="1"/>
          </p:cNvSpPr>
          <p:nvPr>
            <p:ph type="title"/>
          </p:nvPr>
        </p:nvSpPr>
        <p:spPr/>
        <p:txBody>
          <a:bodyPr/>
          <a:lstStyle/>
          <a:p>
            <a:r>
              <a:rPr lang="en-US"/>
              <a:t>Inpatient Diagnostic Assessment for Ischemic Stroke Mechanism</a:t>
            </a:r>
            <a:endParaRPr lang="en-US" dirty="0"/>
          </a:p>
        </p:txBody>
      </p:sp>
      <p:pic>
        <p:nvPicPr>
          <p:cNvPr id="3" name="Picture 2"/>
          <p:cNvPicPr/>
          <p:nvPr/>
        </p:nvPicPr>
        <p:blipFill>
          <a:blip r:embed="rId2" cstate="print"/>
          <a:stretch>
            <a:fillRect/>
          </a:stretch>
        </p:blipFill>
        <p:spPr>
          <a:xfrm>
            <a:off x="0" y="0"/>
            <a:ext cx="12192000" cy="6858000"/>
          </a:xfrm>
          <a:prstGeom prst="rect">
            <a:avLst/>
          </a:prstGeom>
        </p:spPr>
      </p:pic>
      <p:sp>
        <p:nvSpPr>
          <p:cNvPr id="4" name="Ορθογώνιο 3">
            <a:extLst>
              <a:ext uri="{FF2B5EF4-FFF2-40B4-BE49-F238E27FC236}">
                <a16:creationId xmlns:a16="http://schemas.microsoft.com/office/drawing/2014/main" id="{7EE43CE6-322A-2B15-58DC-96443B9BDC1B}"/>
              </a:ext>
            </a:extLst>
          </p:cNvPr>
          <p:cNvSpPr/>
          <p:nvPr/>
        </p:nvSpPr>
        <p:spPr>
          <a:xfrm>
            <a:off x="599440" y="101600"/>
            <a:ext cx="10789920" cy="833120"/>
          </a:xfrm>
          <a:prstGeom prst="rect">
            <a:avLst/>
          </a:prstGeom>
          <a:noFill/>
          <a:ln w="571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8" name="TextBox 7">
            <a:extLst>
              <a:ext uri="{FF2B5EF4-FFF2-40B4-BE49-F238E27FC236}">
                <a16:creationId xmlns:a16="http://schemas.microsoft.com/office/drawing/2014/main" id="{C1BC3317-6518-CFCE-0365-66E8FCF46E53}"/>
              </a:ext>
            </a:extLst>
          </p:cNvPr>
          <p:cNvSpPr txBox="1"/>
          <p:nvPr/>
        </p:nvSpPr>
        <p:spPr>
          <a:xfrm>
            <a:off x="7081520" y="5581134"/>
            <a:ext cx="2895600" cy="954107"/>
          </a:xfrm>
          <a:prstGeom prst="rect">
            <a:avLst/>
          </a:prstGeom>
          <a:noFill/>
        </p:spPr>
        <p:txBody>
          <a:bodyPr wrap="square">
            <a:spAutoFit/>
          </a:bodyPr>
          <a:lstStyle/>
          <a:p>
            <a:r>
              <a:rPr lang="el-GR" sz="1400" dirty="0">
                <a:solidFill>
                  <a:srgbClr val="FF0000"/>
                </a:solidFill>
              </a:rPr>
              <a:t>Πχ </a:t>
            </a:r>
            <a:r>
              <a:rPr lang="el-GR" sz="1400" dirty="0" err="1">
                <a:solidFill>
                  <a:srgbClr val="FF0000"/>
                </a:solidFill>
              </a:rPr>
              <a:t>αντιφωσφολιπιδαιμικά</a:t>
            </a:r>
            <a:r>
              <a:rPr lang="el-GR" sz="1400" dirty="0">
                <a:solidFill>
                  <a:srgbClr val="FF0000"/>
                </a:solidFill>
              </a:rPr>
              <a:t> αντισώματα</a:t>
            </a:r>
          </a:p>
          <a:p>
            <a:r>
              <a:rPr lang="el-GR" sz="1400" dirty="0">
                <a:solidFill>
                  <a:srgbClr val="FF0000"/>
                </a:solidFill>
              </a:rPr>
              <a:t>Δ-διμερή (πολύ αυξημένα, υποψία καρκίνου-</a:t>
            </a:r>
            <a:r>
              <a:rPr lang="el-GR" sz="1400" dirty="0" err="1">
                <a:solidFill>
                  <a:srgbClr val="FF0000"/>
                </a:solidFill>
              </a:rPr>
              <a:t>υπερπηκτικότητας</a:t>
            </a:r>
            <a:r>
              <a:rPr lang="el-GR" sz="1400" dirty="0">
                <a:solidFill>
                  <a:srgbClr val="FF0000"/>
                </a:solidFill>
              </a:rPr>
              <a:t>) </a:t>
            </a:r>
          </a:p>
        </p:txBody>
      </p:sp>
    </p:spTree>
    <p:extLst>
      <p:ext uri="{BB962C8B-B14F-4D97-AF65-F5344CB8AC3E}">
        <p14:creationId xmlns:p14="http://schemas.microsoft.com/office/powerpoint/2010/main" val="1373120552"/>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hidden="1"/>
          <p:cNvSpPr>
            <a:spLocks noGrp="1"/>
          </p:cNvSpPr>
          <p:nvPr>
            <p:ph type="title"/>
          </p:nvPr>
        </p:nvSpPr>
        <p:spPr/>
        <p:txBody>
          <a:bodyPr/>
          <a:lstStyle/>
          <a:p>
            <a:pPr>
              <a:lnSpc>
                <a:spcPct val="100000"/>
              </a:lnSpc>
            </a:pPr>
            <a:r>
              <a:rPr lang="en-US" sz="4000"/>
              <a:t>What Tests Are Needed?</a:t>
            </a:r>
            <a:endParaRPr lang="en-US" sz="4000" dirty="0"/>
          </a:p>
        </p:txBody>
      </p:sp>
      <p:pic>
        <p:nvPicPr>
          <p:cNvPr id="3" name="Picture 2"/>
          <p:cNvPicPr/>
          <p:nvPr/>
        </p:nvPicPr>
        <p:blipFill>
          <a:blip r:embed="rId2" cstate="print"/>
          <a:stretch>
            <a:fillRect/>
          </a:stretch>
        </p:blipFill>
        <p:spPr>
          <a:xfrm>
            <a:off x="1524000" y="0"/>
            <a:ext cx="9144000" cy="6858000"/>
          </a:xfrm>
          <a:prstGeom prst="rect">
            <a:avLst/>
          </a:prstGeom>
        </p:spPr>
      </p:pic>
      <p:sp>
        <p:nvSpPr>
          <p:cNvPr id="4" name="Ορθογώνιο 3">
            <a:extLst>
              <a:ext uri="{FF2B5EF4-FFF2-40B4-BE49-F238E27FC236}">
                <a16:creationId xmlns:a16="http://schemas.microsoft.com/office/drawing/2014/main" id="{1F6BC7B4-8A48-462B-D0B5-5FD95ECB7BCA}"/>
              </a:ext>
            </a:extLst>
          </p:cNvPr>
          <p:cNvSpPr/>
          <p:nvPr/>
        </p:nvSpPr>
        <p:spPr>
          <a:xfrm>
            <a:off x="1940560" y="2651760"/>
            <a:ext cx="6319520" cy="660400"/>
          </a:xfrm>
          <a:prstGeom prst="rect">
            <a:avLst/>
          </a:prstGeom>
          <a:noFill/>
          <a:ln w="571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5" name="Ορθογώνιο 4">
            <a:extLst>
              <a:ext uri="{FF2B5EF4-FFF2-40B4-BE49-F238E27FC236}">
                <a16:creationId xmlns:a16="http://schemas.microsoft.com/office/drawing/2014/main" id="{959A5266-5525-F3D4-542F-149152F4060B}"/>
              </a:ext>
            </a:extLst>
          </p:cNvPr>
          <p:cNvSpPr/>
          <p:nvPr/>
        </p:nvSpPr>
        <p:spPr>
          <a:xfrm>
            <a:off x="2143760" y="3942080"/>
            <a:ext cx="6319520" cy="1391920"/>
          </a:xfrm>
          <a:prstGeom prst="rect">
            <a:avLst/>
          </a:prstGeom>
          <a:noFill/>
          <a:ln w="571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l-GR"/>
          </a:p>
        </p:txBody>
      </p:sp>
    </p:spTree>
    <p:extLst>
      <p:ext uri="{BB962C8B-B14F-4D97-AF65-F5344CB8AC3E}">
        <p14:creationId xmlns:p14="http://schemas.microsoft.com/office/powerpoint/2010/main" val="1996793584"/>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hidden="1"/>
          <p:cNvSpPr>
            <a:spLocks noGrp="1"/>
          </p:cNvSpPr>
          <p:nvPr>
            <p:ph type="title"/>
          </p:nvPr>
        </p:nvSpPr>
        <p:spPr/>
        <p:txBody>
          <a:bodyPr/>
          <a:lstStyle/>
          <a:p>
            <a:pPr>
              <a:lnSpc>
                <a:spcPct val="100000"/>
              </a:lnSpc>
            </a:pPr>
            <a:r>
              <a:rPr lang="en-US" sz="4000"/>
              <a:t>What Tests Are Needed? (cont)</a:t>
            </a:r>
            <a:endParaRPr lang="en-US" sz="4000" dirty="0"/>
          </a:p>
        </p:txBody>
      </p:sp>
      <p:grpSp>
        <p:nvGrpSpPr>
          <p:cNvPr id="5" name="Ομάδα 4">
            <a:extLst>
              <a:ext uri="{FF2B5EF4-FFF2-40B4-BE49-F238E27FC236}">
                <a16:creationId xmlns:a16="http://schemas.microsoft.com/office/drawing/2014/main" id="{97EA120B-6290-240B-7234-05EB6C1EBD5F}"/>
              </a:ext>
            </a:extLst>
          </p:cNvPr>
          <p:cNvGrpSpPr/>
          <p:nvPr/>
        </p:nvGrpSpPr>
        <p:grpSpPr>
          <a:xfrm>
            <a:off x="132080" y="101600"/>
            <a:ext cx="7499728" cy="5852160"/>
            <a:chOff x="1524000" y="0"/>
            <a:chExt cx="9144000" cy="6858000"/>
          </a:xfrm>
        </p:grpSpPr>
        <p:pic>
          <p:nvPicPr>
            <p:cNvPr id="3" name="Picture 2"/>
            <p:cNvPicPr/>
            <p:nvPr/>
          </p:nvPicPr>
          <p:blipFill>
            <a:blip r:embed="rId2" cstate="print"/>
            <a:stretch>
              <a:fillRect/>
            </a:stretch>
          </p:blipFill>
          <p:spPr>
            <a:xfrm>
              <a:off x="1524000" y="0"/>
              <a:ext cx="9144000" cy="6858000"/>
            </a:xfrm>
            <a:prstGeom prst="rect">
              <a:avLst/>
            </a:prstGeom>
          </p:spPr>
        </p:pic>
        <p:sp>
          <p:nvSpPr>
            <p:cNvPr id="4" name="Ορθογώνιο 3">
              <a:extLst>
                <a:ext uri="{FF2B5EF4-FFF2-40B4-BE49-F238E27FC236}">
                  <a16:creationId xmlns:a16="http://schemas.microsoft.com/office/drawing/2014/main" id="{A5350543-2E04-1730-BEF2-139FCE4FB56D}"/>
                </a:ext>
              </a:extLst>
            </p:cNvPr>
            <p:cNvSpPr/>
            <p:nvPr/>
          </p:nvSpPr>
          <p:spPr>
            <a:xfrm>
              <a:off x="1971040" y="2463800"/>
              <a:ext cx="6786880" cy="1833880"/>
            </a:xfrm>
            <a:prstGeom prst="rect">
              <a:avLst/>
            </a:prstGeom>
            <a:noFill/>
            <a:ln w="571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6" name="Ορθογώνιο 5">
              <a:extLst>
                <a:ext uri="{FF2B5EF4-FFF2-40B4-BE49-F238E27FC236}">
                  <a16:creationId xmlns:a16="http://schemas.microsoft.com/office/drawing/2014/main" id="{FBB3E883-E901-B83A-7FE1-F3D866DE6578}"/>
                </a:ext>
              </a:extLst>
            </p:cNvPr>
            <p:cNvSpPr/>
            <p:nvPr/>
          </p:nvSpPr>
          <p:spPr>
            <a:xfrm>
              <a:off x="2164080" y="4409440"/>
              <a:ext cx="5933440" cy="1290320"/>
            </a:xfrm>
            <a:prstGeom prst="rect">
              <a:avLst/>
            </a:prstGeom>
            <a:noFill/>
            <a:ln w="571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l-GR"/>
            </a:p>
          </p:txBody>
        </p:sp>
      </p:grpSp>
      <p:grpSp>
        <p:nvGrpSpPr>
          <p:cNvPr id="13" name="Ομάδα 12">
            <a:extLst>
              <a:ext uri="{FF2B5EF4-FFF2-40B4-BE49-F238E27FC236}">
                <a16:creationId xmlns:a16="http://schemas.microsoft.com/office/drawing/2014/main" id="{8CA961A8-C9DB-C5D0-1840-ED3D87A171F0}"/>
              </a:ext>
            </a:extLst>
          </p:cNvPr>
          <p:cNvGrpSpPr/>
          <p:nvPr/>
        </p:nvGrpSpPr>
        <p:grpSpPr>
          <a:xfrm>
            <a:off x="6849150" y="3983242"/>
            <a:ext cx="5039360" cy="2431169"/>
            <a:chOff x="5344160" y="3596489"/>
            <a:chExt cx="6014720" cy="2746280"/>
          </a:xfrm>
        </p:grpSpPr>
        <p:pic>
          <p:nvPicPr>
            <p:cNvPr id="8" name="Picture 2">
              <a:extLst>
                <a:ext uri="{FF2B5EF4-FFF2-40B4-BE49-F238E27FC236}">
                  <a16:creationId xmlns:a16="http://schemas.microsoft.com/office/drawing/2014/main" id="{CF0F1BFD-0EE4-17CC-B032-423EB10EB26E}"/>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344160" y="3596489"/>
              <a:ext cx="6014720" cy="2746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9" name="Ευθεία γραμμή σύνδεσης 8">
              <a:extLst>
                <a:ext uri="{FF2B5EF4-FFF2-40B4-BE49-F238E27FC236}">
                  <a16:creationId xmlns:a16="http://schemas.microsoft.com/office/drawing/2014/main" id="{444FE0AA-69B1-6089-7524-E605A15958AE}"/>
                </a:ext>
              </a:extLst>
            </p:cNvPr>
            <p:cNvCxnSpPr/>
            <p:nvPr/>
          </p:nvCxnSpPr>
          <p:spPr>
            <a:xfrm>
              <a:off x="7441709" y="4821411"/>
              <a:ext cx="3628103" cy="0"/>
            </a:xfrm>
            <a:prstGeom prst="line">
              <a:avLst/>
            </a:prstGeom>
            <a:ln w="44450">
              <a:solidFill>
                <a:srgbClr val="FF0000"/>
              </a:solidFill>
            </a:ln>
          </p:spPr>
          <p:style>
            <a:lnRef idx="2">
              <a:schemeClr val="accent1"/>
            </a:lnRef>
            <a:fillRef idx="0">
              <a:schemeClr val="accent1"/>
            </a:fillRef>
            <a:effectRef idx="1">
              <a:schemeClr val="accent1"/>
            </a:effectRef>
            <a:fontRef idx="minor">
              <a:schemeClr val="tx1"/>
            </a:fontRef>
          </p:style>
        </p:cxnSp>
      </p:grpSp>
      <p:sp>
        <p:nvSpPr>
          <p:cNvPr id="11" name="Text Box 6">
            <a:extLst>
              <a:ext uri="{FF2B5EF4-FFF2-40B4-BE49-F238E27FC236}">
                <a16:creationId xmlns:a16="http://schemas.microsoft.com/office/drawing/2014/main" id="{9758C6DE-025A-3611-B7E3-A4B92692DA76}"/>
              </a:ext>
            </a:extLst>
          </p:cNvPr>
          <p:cNvSpPr txBox="1">
            <a:spLocks noChangeArrowheads="1"/>
          </p:cNvSpPr>
          <p:nvPr/>
        </p:nvSpPr>
        <p:spPr bwMode="auto">
          <a:xfrm>
            <a:off x="7528559" y="6431348"/>
            <a:ext cx="4359951" cy="338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r" eaLnBrk="1" hangingPunct="1">
              <a:spcBef>
                <a:spcPct val="0"/>
              </a:spcBef>
              <a:buFont typeface="Arial" panose="020B0604020202020204" pitchFamily="34" charset="0"/>
              <a:buNone/>
            </a:pPr>
            <a:r>
              <a:rPr lang="en-US" altLang="el-GR" sz="1600" b="1" i="1" dirty="0">
                <a:solidFill>
                  <a:srgbClr val="7030A0"/>
                </a:solidFill>
                <a:latin typeface="Tahoma" panose="020B0604030504040204" pitchFamily="34" charset="0"/>
              </a:rPr>
              <a:t>Rubiera et al. Eur Stroke J. 2022;7:VI</a:t>
            </a:r>
          </a:p>
        </p:txBody>
      </p:sp>
      <p:pic>
        <p:nvPicPr>
          <p:cNvPr id="12" name="Picture 6">
            <a:extLst>
              <a:ext uri="{FF2B5EF4-FFF2-40B4-BE49-F238E27FC236}">
                <a16:creationId xmlns:a16="http://schemas.microsoft.com/office/drawing/2014/main" id="{2B1AD972-FAC7-4DEE-810B-81CAA65CF5CA}"/>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4958" t="23025" r="50000" b="22676"/>
          <a:stretch>
            <a:fillRect/>
          </a:stretch>
        </p:blipFill>
        <p:spPr bwMode="auto">
          <a:xfrm>
            <a:off x="7874000" y="1148384"/>
            <a:ext cx="3647440" cy="23595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043321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barn(inVertical)">
                                      <p:cBhvr>
                                        <p:cTn id="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6AC50C50-0DEE-16D4-A82E-5FF6B6A82524}"/>
              </a:ext>
            </a:extLst>
          </p:cNvPr>
          <p:cNvSpPr txBox="1"/>
          <p:nvPr/>
        </p:nvSpPr>
        <p:spPr>
          <a:xfrm>
            <a:off x="9358313" y="749300"/>
            <a:ext cx="2833687" cy="1939925"/>
          </a:xfrm>
          <a:prstGeom prst="rect">
            <a:avLst/>
          </a:prstGeom>
        </p:spPr>
        <p:style>
          <a:lnRef idx="0">
            <a:schemeClr val="accent2"/>
          </a:lnRef>
          <a:fillRef idx="3">
            <a:schemeClr val="accent2"/>
          </a:fillRef>
          <a:effectRef idx="3">
            <a:schemeClr val="accent2"/>
          </a:effectRef>
          <a:fontRef idx="minor">
            <a:schemeClr val="lt1"/>
          </a:fontRef>
        </p:style>
        <p:txBody>
          <a:bodyP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l-GR" sz="2000" b="1" i="0" u="none" strike="noStrike" kern="1200" cap="none" spc="0" normalizeH="0" baseline="0" noProof="0" dirty="0">
              <a:ln>
                <a:noFill/>
              </a:ln>
              <a:solidFill>
                <a:srgbClr val="FFFFFF"/>
              </a:solidFill>
              <a:effectLst/>
              <a:uLnTx/>
              <a:uFillTx/>
              <a:latin typeface="Franklin Gothic Book"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1" i="0" u="none" strike="noStrike" kern="1200" cap="none" spc="0" normalizeH="0" baseline="0" noProof="0" dirty="0">
              <a:ln>
                <a:noFill/>
              </a:ln>
              <a:solidFill>
                <a:srgbClr val="FFFFFF"/>
              </a:solidFill>
              <a:effectLst/>
              <a:uLnTx/>
              <a:uFillTx/>
              <a:latin typeface="Franklin Gothic Book"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FFFFFF"/>
                </a:solidFill>
                <a:effectLst/>
                <a:uLnTx/>
                <a:uFillTx/>
                <a:latin typeface="Franklin Gothic Book" panose="020F0502020204030204"/>
                <a:ea typeface="+mn-ea"/>
                <a:cs typeface="+mn-cs"/>
              </a:rPr>
              <a:t>Reduce stroke-related disability and deaths</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l-GR" sz="2000" b="1" i="0" u="none" strike="noStrike" kern="1200" cap="none" spc="0" normalizeH="0" baseline="0" noProof="0" dirty="0">
              <a:ln>
                <a:noFill/>
              </a:ln>
              <a:solidFill>
                <a:srgbClr val="FFFFFF"/>
              </a:solidFill>
              <a:effectLst/>
              <a:uLnTx/>
              <a:uFillTx/>
              <a:latin typeface="Franklin Gothic Book"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l-GR" sz="2000" b="1" i="0" u="none" strike="noStrike" kern="1200" cap="none" spc="0" normalizeH="0" baseline="0" noProof="0" dirty="0">
              <a:ln>
                <a:noFill/>
              </a:ln>
              <a:solidFill>
                <a:srgbClr val="FFFFFF"/>
              </a:solidFill>
              <a:effectLst/>
              <a:uLnTx/>
              <a:uFillTx/>
              <a:latin typeface="Franklin Gothic Book" panose="020F0502020204030204"/>
              <a:ea typeface="+mn-ea"/>
              <a:cs typeface="+mn-cs"/>
            </a:endParaRPr>
          </a:p>
        </p:txBody>
      </p:sp>
      <p:graphicFrame>
        <p:nvGraphicFramePr>
          <p:cNvPr id="7" name="Content Placeholder 6">
            <a:extLst>
              <a:ext uri="{FF2B5EF4-FFF2-40B4-BE49-F238E27FC236}">
                <a16:creationId xmlns:a16="http://schemas.microsoft.com/office/drawing/2014/main" id="{B92680E5-5524-AA54-5E9E-A08AACC1DA48}"/>
              </a:ext>
            </a:extLst>
          </p:cNvPr>
          <p:cNvGraphicFramePr>
            <a:graphicFrameLocks noGrp="1"/>
          </p:cNvGraphicFramePr>
          <p:nvPr>
            <p:ph idx="1"/>
          </p:nvPr>
        </p:nvGraphicFramePr>
        <p:xfrm>
          <a:off x="-2027645" y="576471"/>
          <a:ext cx="13091885" cy="624179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9" name="Picture 8">
            <a:extLst>
              <a:ext uri="{FF2B5EF4-FFF2-40B4-BE49-F238E27FC236}">
                <a16:creationId xmlns:a16="http://schemas.microsoft.com/office/drawing/2014/main" id="{357B0A08-EC34-3AFF-C659-18FA20CB7F8B}"/>
              </a:ext>
            </a:extLst>
          </p:cNvPr>
          <p:cNvPicPr>
            <a:picLocks noChangeAspect="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6318251" y="4370387"/>
            <a:ext cx="1681163" cy="4660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9">
            <a:extLst>
              <a:ext uri="{FF2B5EF4-FFF2-40B4-BE49-F238E27FC236}">
                <a16:creationId xmlns:a16="http://schemas.microsoft.com/office/drawing/2014/main" id="{4DCB33B4-68C4-B657-8FEC-92A5BEEA14DF}"/>
              </a:ext>
            </a:extLst>
          </p:cNvPr>
          <p:cNvPicPr>
            <a:picLocks noChangeAspect="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3541713" y="5432425"/>
            <a:ext cx="650875" cy="142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3">
            <a:extLst>
              <a:ext uri="{FF2B5EF4-FFF2-40B4-BE49-F238E27FC236}">
                <a16:creationId xmlns:a16="http://schemas.microsoft.com/office/drawing/2014/main" id="{5E7D54E3-5317-593F-D386-74CC5144E289}"/>
              </a:ext>
            </a:extLst>
          </p:cNvPr>
          <p:cNvPicPr>
            <a:picLocks noChangeAspect="1"/>
          </p:cNvPicPr>
          <p:nvPr/>
        </p:nvPicPr>
        <p:blipFill>
          <a:blip r:embed="rId10" cstate="print"/>
          <a:stretch>
            <a:fillRect/>
          </a:stretch>
        </p:blipFill>
        <p:spPr>
          <a:xfrm>
            <a:off x="109231" y="1930400"/>
            <a:ext cx="1704799" cy="128137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5" name="Title 1">
            <a:extLst>
              <a:ext uri="{FF2B5EF4-FFF2-40B4-BE49-F238E27FC236}">
                <a16:creationId xmlns:a16="http://schemas.microsoft.com/office/drawing/2014/main" id="{04498837-BF36-E8F3-9DCF-BC86B155E4D3}"/>
              </a:ext>
            </a:extLst>
          </p:cNvPr>
          <p:cNvSpPr txBox="1">
            <a:spLocks/>
          </p:cNvSpPr>
          <p:nvPr/>
        </p:nvSpPr>
        <p:spPr>
          <a:xfrm>
            <a:off x="455295" y="1022350"/>
            <a:ext cx="10515600" cy="696912"/>
          </a:xfrm>
          <a:prstGeom prst="rect">
            <a:avLst/>
          </a:prstGeom>
        </p:spPr>
        <p:txBody>
          <a:bodyPr anchor="b">
            <a:normAutofit/>
          </a:bodyPr>
          <a:lstStyle>
            <a:lvl1pPr algn="l" defTabSz="914400" rtl="0" eaLnBrk="1" latinLnBrk="0" hangingPunct="1">
              <a:lnSpc>
                <a:spcPct val="90000"/>
              </a:lnSpc>
              <a:spcBef>
                <a:spcPct val="0"/>
              </a:spcBef>
              <a:buNone/>
              <a:defRPr sz="4700" i="0" kern="1200" spc="-50" baseline="0">
                <a:solidFill>
                  <a:schemeClr val="tx1">
                    <a:lumMod val="75000"/>
                    <a:lumOff val="25000"/>
                  </a:schemeClr>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lang="en-US" sz="3200" dirty="0">
                <a:solidFill>
                  <a:srgbClr val="000000">
                    <a:lumMod val="75000"/>
                    <a:lumOff val="25000"/>
                  </a:srgbClr>
                </a:solidFill>
                <a:latin typeface="Bookman Old Style" panose="020F0302020204030204"/>
              </a:rPr>
              <a:t>Chain of acute </a:t>
            </a:r>
            <a:r>
              <a:rPr kumimoji="0" lang="en-US" sz="3200" b="0" i="0" u="none" strike="noStrike" kern="1200" cap="none" spc="-50" normalizeH="0" baseline="0" noProof="0" dirty="0">
                <a:ln>
                  <a:noFill/>
                </a:ln>
                <a:solidFill>
                  <a:srgbClr val="000000">
                    <a:lumMod val="75000"/>
                    <a:lumOff val="25000"/>
                  </a:srgbClr>
                </a:solidFill>
                <a:effectLst/>
                <a:uLnTx/>
                <a:uFillTx/>
                <a:latin typeface="Bookman Old Style" panose="020F0302020204030204"/>
                <a:ea typeface="+mj-ea"/>
                <a:cs typeface="+mj-cs"/>
              </a:rPr>
              <a:t>stroke care</a:t>
            </a:r>
            <a:endParaRPr kumimoji="0" lang="el-GR" sz="3200" b="0" i="0" u="none" strike="noStrike" kern="1200" cap="none" spc="-50" normalizeH="0" baseline="0" noProof="0" dirty="0">
              <a:ln>
                <a:noFill/>
              </a:ln>
              <a:solidFill>
                <a:srgbClr val="000000">
                  <a:lumMod val="75000"/>
                  <a:lumOff val="25000"/>
                </a:srgbClr>
              </a:solidFill>
              <a:effectLst/>
              <a:uLnTx/>
              <a:uFillTx/>
              <a:latin typeface="Bookman Old Style" panose="020F0302020204030204"/>
              <a:ea typeface="+mj-ea"/>
              <a:cs typeface="+mj-cs"/>
            </a:endParaRPr>
          </a:p>
        </p:txBody>
      </p:sp>
      <p:sp>
        <p:nvSpPr>
          <p:cNvPr id="3" name="TextBox 2">
            <a:extLst>
              <a:ext uri="{FF2B5EF4-FFF2-40B4-BE49-F238E27FC236}">
                <a16:creationId xmlns:a16="http://schemas.microsoft.com/office/drawing/2014/main" id="{DC718CA6-44FD-A95A-D530-56E744DDCC78}"/>
              </a:ext>
            </a:extLst>
          </p:cNvPr>
          <p:cNvSpPr txBox="1"/>
          <p:nvPr/>
        </p:nvSpPr>
        <p:spPr>
          <a:xfrm>
            <a:off x="533400" y="235506"/>
            <a:ext cx="7142480" cy="646331"/>
          </a:xfrm>
          <a:prstGeom prst="rect">
            <a:avLst/>
          </a:prstGeom>
          <a:noFill/>
        </p:spPr>
        <p:txBody>
          <a:bodyPr wrap="square">
            <a:spAutoFit/>
          </a:bodyPr>
          <a:lstStyle/>
          <a:p>
            <a:r>
              <a:rPr lang="el-GR" sz="3600" b="1" dirty="0">
                <a:solidFill>
                  <a:srgbClr val="C00000"/>
                </a:solidFill>
                <a:effectLst>
                  <a:outerShdw blurRad="38100" dist="38100" dir="2700000" algn="tl">
                    <a:srgbClr val="000000">
                      <a:alpha val="43137"/>
                    </a:srgbClr>
                  </a:outerShdw>
                </a:effectLst>
              </a:rPr>
              <a:t>ΘΕΡΑΠΕΙΑ ΙΣΧΑΙΜΙΚΟΥ ΑΕΕ</a:t>
            </a:r>
            <a:endParaRPr lang="el-GR" sz="3600" dirty="0"/>
          </a:p>
        </p:txBody>
      </p:sp>
    </p:spTree>
    <p:extLst>
      <p:ext uri="{BB962C8B-B14F-4D97-AF65-F5344CB8AC3E}">
        <p14:creationId xmlns:p14="http://schemas.microsoft.com/office/powerpoint/2010/main" val="2660730384"/>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par>
                          <p:cTn id="8" fill="hold" nodeType="afterGroup">
                            <p:stCondLst>
                              <p:cond delay="500"/>
                            </p:stCondLst>
                            <p:childTnLst>
                              <p:par>
                                <p:cTn id="9" presetID="22" presetClass="entr" presetSubtype="4"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wipe(down)">
                                      <p:cBhvr>
                                        <p:cTn id="11" dur="500"/>
                                        <p:tgtEl>
                                          <p:spTgt spid="4"/>
                                        </p:tgtEl>
                                      </p:cBhvr>
                                    </p:animEffect>
                                  </p:childTnLst>
                                </p:cTn>
                              </p:par>
                            </p:childTnLst>
                          </p:cTn>
                        </p:par>
                        <p:par>
                          <p:cTn id="12" fill="hold" nodeType="afterGroup">
                            <p:stCondLst>
                              <p:cond delay="1000"/>
                            </p:stCondLst>
                            <p:childTnLst>
                              <p:par>
                                <p:cTn id="13" presetID="10" presetClass="entr" presetSubtype="0" fill="hold" nodeType="after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fade">
                                      <p:cBhvr>
                                        <p:cTn id="15"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1524000" y="1524000"/>
            <a:ext cx="5867400" cy="1143000"/>
          </a:xfrm>
        </p:spPr>
        <p:txBody>
          <a:bodyPr>
            <a:normAutofit/>
          </a:bodyPr>
          <a:lstStyle/>
          <a:p>
            <a:r>
              <a:rPr lang="el-GR" sz="3200" b="1" dirty="0">
                <a:solidFill>
                  <a:schemeClr val="accent2">
                    <a:lumMod val="75000"/>
                  </a:schemeClr>
                </a:solidFill>
              </a:rPr>
              <a:t>Χρόνος = εγκέφαλος</a:t>
            </a:r>
            <a:endParaRPr lang="en-US" sz="3200" b="1" dirty="0">
              <a:solidFill>
                <a:schemeClr val="accent2">
                  <a:lumMod val="75000"/>
                </a:schemeClr>
              </a:solidFill>
            </a:endParaRPr>
          </a:p>
        </p:txBody>
      </p:sp>
      <p:pic>
        <p:nvPicPr>
          <p:cNvPr id="5" name="Picture 3"/>
          <p:cNvPicPr>
            <a:picLocks noChangeAspect="1"/>
          </p:cNvPicPr>
          <p:nvPr/>
        </p:nvPicPr>
        <p:blipFill>
          <a:blip r:embed="rId3" cstate="print"/>
          <a:srcRect/>
          <a:stretch>
            <a:fillRect/>
          </a:stretch>
        </p:blipFill>
        <p:spPr bwMode="auto">
          <a:xfrm>
            <a:off x="3329825" y="3897074"/>
            <a:ext cx="7181037" cy="2438400"/>
          </a:xfrm>
          <a:prstGeom prst="rect">
            <a:avLst/>
          </a:prstGeom>
          <a:noFill/>
          <a:ln w="9525">
            <a:noFill/>
            <a:miter lim="800000"/>
            <a:headEnd/>
            <a:tailEnd/>
          </a:ln>
        </p:spPr>
      </p:pic>
      <p:pic>
        <p:nvPicPr>
          <p:cNvPr id="6" name="Picture 2" descr="http://www.pharmacypracticenews.com/aimages/2008/ppn0708_010a_300.jpg"/>
          <p:cNvPicPr>
            <a:picLocks noChangeAspect="1" noChangeArrowheads="1"/>
          </p:cNvPicPr>
          <p:nvPr/>
        </p:nvPicPr>
        <p:blipFill>
          <a:blip r:embed="rId4" cstate="print"/>
          <a:srcRect/>
          <a:stretch>
            <a:fillRect/>
          </a:stretch>
        </p:blipFill>
        <p:spPr bwMode="auto">
          <a:xfrm>
            <a:off x="7924800" y="381000"/>
            <a:ext cx="2057400" cy="2029968"/>
          </a:xfrm>
          <a:prstGeom prst="rect">
            <a:avLst/>
          </a:prstGeom>
          <a:noFill/>
        </p:spPr>
      </p:pic>
      <p:cxnSp>
        <p:nvCxnSpPr>
          <p:cNvPr id="8" name="7 - Ευθύγραμμο βέλος σύνδεσης"/>
          <p:cNvCxnSpPr/>
          <p:nvPr/>
        </p:nvCxnSpPr>
        <p:spPr>
          <a:xfrm rot="5400000">
            <a:off x="7925594" y="3276600"/>
            <a:ext cx="1371600" cy="1588"/>
          </a:xfrm>
          <a:prstGeom prst="straightConnector1">
            <a:avLst/>
          </a:prstGeom>
          <a:ln w="50800" cmpd="sng">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7" name="6 - TextBox"/>
          <p:cNvSpPr txBox="1"/>
          <p:nvPr/>
        </p:nvSpPr>
        <p:spPr>
          <a:xfrm>
            <a:off x="7010400" y="6412468"/>
            <a:ext cx="3500462" cy="369332"/>
          </a:xfrm>
          <a:prstGeom prst="rect">
            <a:avLst/>
          </a:prstGeom>
          <a:noFill/>
        </p:spPr>
        <p:txBody>
          <a:bodyPr wrap="square" rtlCol="0">
            <a:spAutoFit/>
          </a:bodyPr>
          <a:lstStyle/>
          <a:p>
            <a:pPr algn="r"/>
            <a:r>
              <a:rPr lang="en-US" i="1" dirty="0">
                <a:solidFill>
                  <a:srgbClr val="7030A0"/>
                </a:solidFill>
              </a:rPr>
              <a:t>Saver JL, Stroke 2006</a:t>
            </a:r>
          </a:p>
        </p:txBody>
      </p:sp>
      <p:pic>
        <p:nvPicPr>
          <p:cNvPr id="9" name="Picture 1" descr="C:\Users\Aliki\Desktop\images6.jpg"/>
          <p:cNvPicPr>
            <a:picLocks noChangeAspect="1" noChangeArrowheads="1"/>
          </p:cNvPicPr>
          <p:nvPr/>
        </p:nvPicPr>
        <p:blipFill>
          <a:blip r:embed="rId5" cstate="print"/>
          <a:srcRect/>
          <a:stretch>
            <a:fillRect/>
          </a:stretch>
        </p:blipFill>
        <p:spPr bwMode="auto">
          <a:xfrm>
            <a:off x="1524000" y="0"/>
            <a:ext cx="5971942" cy="1285884"/>
          </a:xfrm>
          <a:prstGeom prst="rect">
            <a:avLst/>
          </a:prstGeom>
          <a:noFill/>
        </p:spPr>
      </p:pic>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normAutofit/>
          </a:bodyPr>
          <a:lstStyle/>
          <a:p>
            <a:r>
              <a:rPr lang="el-GR" sz="3600" b="1" dirty="0">
                <a:solidFill>
                  <a:srgbClr val="C00000"/>
                </a:solidFill>
              </a:rPr>
              <a:t>Μπορεί να θεραπευτεί το ΑΕΕ</a:t>
            </a:r>
            <a:endParaRPr lang="en-US" sz="3600" b="1" dirty="0">
              <a:solidFill>
                <a:srgbClr val="C00000"/>
              </a:solidFill>
            </a:endParaRPr>
          </a:p>
        </p:txBody>
      </p:sp>
      <p:sp>
        <p:nvSpPr>
          <p:cNvPr id="3" name="2 - Θέση περιεχομένου"/>
          <p:cNvSpPr>
            <a:spLocks noGrp="1"/>
          </p:cNvSpPr>
          <p:nvPr>
            <p:ph idx="1"/>
          </p:nvPr>
        </p:nvSpPr>
        <p:spPr/>
        <p:txBody>
          <a:bodyPr>
            <a:normAutofit lnSpcReduction="10000"/>
          </a:bodyPr>
          <a:lstStyle/>
          <a:p>
            <a:pPr>
              <a:lnSpc>
                <a:spcPct val="200000"/>
              </a:lnSpc>
            </a:pPr>
            <a:r>
              <a:rPr lang="el-GR" sz="2400" u="sng" dirty="0">
                <a:solidFill>
                  <a:schemeClr val="tx2">
                    <a:lumMod val="50000"/>
                  </a:schemeClr>
                </a:solidFill>
              </a:rPr>
              <a:t>Το ισχαιμικό ΑΕΕ</a:t>
            </a:r>
            <a:r>
              <a:rPr lang="el-GR" sz="2400" dirty="0">
                <a:solidFill>
                  <a:schemeClr val="tx2">
                    <a:lumMod val="50000"/>
                  </a:schemeClr>
                </a:solidFill>
              </a:rPr>
              <a:t> θεραπεύεται εδώ και σχεδόν 30 χρόνια με την ενδοφλέβια </a:t>
            </a:r>
            <a:r>
              <a:rPr lang="el-GR" sz="2400" dirty="0" err="1">
                <a:solidFill>
                  <a:schemeClr val="tx2">
                    <a:lumMod val="50000"/>
                  </a:schemeClr>
                </a:solidFill>
              </a:rPr>
              <a:t>θρομβόλυση</a:t>
            </a:r>
            <a:r>
              <a:rPr lang="el-GR" sz="2400" dirty="0">
                <a:solidFill>
                  <a:schemeClr val="tx2">
                    <a:lumMod val="50000"/>
                  </a:schemeClr>
                </a:solidFill>
              </a:rPr>
              <a:t>, εδώ και 9 χρόνια αποδείχτηκε ότι και η </a:t>
            </a:r>
            <a:r>
              <a:rPr lang="el-GR" sz="2400" dirty="0" err="1">
                <a:solidFill>
                  <a:schemeClr val="tx2">
                    <a:lumMod val="50000"/>
                  </a:schemeClr>
                </a:solidFill>
              </a:rPr>
              <a:t>ενδαρτηριακή</a:t>
            </a:r>
            <a:r>
              <a:rPr lang="el-GR" sz="2400" dirty="0">
                <a:solidFill>
                  <a:schemeClr val="tx2">
                    <a:lumMod val="50000"/>
                  </a:schemeClr>
                </a:solidFill>
              </a:rPr>
              <a:t> </a:t>
            </a:r>
            <a:r>
              <a:rPr lang="el-GR" sz="2400" dirty="0" err="1">
                <a:solidFill>
                  <a:schemeClr val="tx2">
                    <a:lumMod val="50000"/>
                  </a:schemeClr>
                </a:solidFill>
              </a:rPr>
              <a:t>θρομβεκτομή</a:t>
            </a:r>
            <a:r>
              <a:rPr lang="el-GR" sz="2400" dirty="0">
                <a:solidFill>
                  <a:schemeClr val="tx2">
                    <a:lumMod val="50000"/>
                  </a:schemeClr>
                </a:solidFill>
              </a:rPr>
              <a:t> μειώνει την αναπηρία. Η </a:t>
            </a:r>
            <a:r>
              <a:rPr lang="el-GR" sz="2400" dirty="0" err="1">
                <a:solidFill>
                  <a:schemeClr val="tx2">
                    <a:lumMod val="50000"/>
                  </a:schemeClr>
                </a:solidFill>
              </a:rPr>
              <a:t>θρομβόλυση</a:t>
            </a:r>
            <a:r>
              <a:rPr lang="el-GR" sz="2400" dirty="0">
                <a:solidFill>
                  <a:schemeClr val="tx2">
                    <a:lumMod val="50000"/>
                  </a:schemeClr>
                </a:solidFill>
              </a:rPr>
              <a:t> απαιτεί συνεχή παρακολούθηση της νευρολογικής σημειολογίας και των ζωτικών λειτουργιών του ασθενούς κατά το πρώτο 24ώρο της θεραπείας και δεν μπορεί να γίνει με ασφάλεια σε γενικούς θαλάμους νοσηλείας. </a:t>
            </a:r>
            <a:endParaRPr lang="en-US" sz="2400" dirty="0">
              <a:solidFill>
                <a:schemeClr val="tx2">
                  <a:lumMod val="50000"/>
                </a:schemeClr>
              </a:solidFill>
            </a:endParaRPr>
          </a:p>
          <a:p>
            <a:endParaRPr lang="en-US" dirty="0"/>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1981200" y="274638"/>
            <a:ext cx="8229600" cy="868346"/>
          </a:xfrm>
        </p:spPr>
        <p:txBody>
          <a:bodyPr>
            <a:normAutofit/>
          </a:bodyPr>
          <a:lstStyle/>
          <a:p>
            <a:r>
              <a:rPr lang="el-GR" sz="3600" b="1" dirty="0">
                <a:solidFill>
                  <a:srgbClr val="C00000"/>
                </a:solidFill>
              </a:rPr>
              <a:t>Στόχος…</a:t>
            </a:r>
            <a:endParaRPr lang="en-US" sz="3600" b="1" dirty="0">
              <a:solidFill>
                <a:srgbClr val="C00000"/>
              </a:solidFill>
            </a:endParaRPr>
          </a:p>
        </p:txBody>
      </p:sp>
      <p:sp>
        <p:nvSpPr>
          <p:cNvPr id="4" name="1 - Τίτλος"/>
          <p:cNvSpPr txBox="1">
            <a:spLocks/>
          </p:cNvSpPr>
          <p:nvPr/>
        </p:nvSpPr>
        <p:spPr>
          <a:xfrm>
            <a:off x="1952596" y="928670"/>
            <a:ext cx="8229600" cy="857256"/>
          </a:xfrm>
          <a:prstGeom prst="rect">
            <a:avLst/>
          </a:prstGeom>
        </p:spPr>
        <p:txBody>
          <a:bodyPr vert="horz" lIns="91440" tIns="45720" rIns="91440" bIns="45720" rtlCol="0" anchor="ctr">
            <a:normAutofit/>
          </a:bodyPr>
          <a:lstStyle/>
          <a:p>
            <a:pPr algn="ctr">
              <a:spcBef>
                <a:spcPct val="0"/>
              </a:spcBef>
              <a:defRPr/>
            </a:pPr>
            <a:r>
              <a:rPr lang="el-GR" sz="3600" b="1" dirty="0">
                <a:solidFill>
                  <a:srgbClr val="C00000"/>
                </a:solidFill>
                <a:latin typeface="+mj-lt"/>
                <a:ea typeface="+mj-ea"/>
                <a:cs typeface="+mj-cs"/>
              </a:rPr>
              <a:t>…να διασωθεί η </a:t>
            </a:r>
            <a:r>
              <a:rPr lang="en-US" sz="3600" b="1" dirty="0" err="1">
                <a:solidFill>
                  <a:srgbClr val="C00000"/>
                </a:solidFill>
                <a:latin typeface="+mj-lt"/>
                <a:ea typeface="+mj-ea"/>
                <a:cs typeface="+mj-cs"/>
              </a:rPr>
              <a:t>penubra</a:t>
            </a:r>
            <a:endParaRPr lang="en-US" sz="3600" b="1" dirty="0">
              <a:solidFill>
                <a:srgbClr val="C00000"/>
              </a:solidFill>
              <a:latin typeface="+mj-lt"/>
              <a:ea typeface="+mj-ea"/>
              <a:cs typeface="+mj-cs"/>
            </a:endParaRPr>
          </a:p>
        </p:txBody>
      </p:sp>
      <p:pic>
        <p:nvPicPr>
          <p:cNvPr id="5" name="Picture 2"/>
          <p:cNvPicPr>
            <a:picLocks noGrp="1" noChangeAspect="1" noChangeArrowheads="1"/>
          </p:cNvPicPr>
          <p:nvPr>
            <p:ph idx="1"/>
          </p:nvPr>
        </p:nvPicPr>
        <p:blipFill>
          <a:blip r:embed="rId2" cstate="print"/>
          <a:srcRect l="29589" t="13574" r="21603" b="35917"/>
          <a:stretch>
            <a:fillRect/>
          </a:stretch>
        </p:blipFill>
        <p:spPr bwMode="auto">
          <a:xfrm>
            <a:off x="2309786" y="1785926"/>
            <a:ext cx="7643866" cy="4447340"/>
          </a:xfrm>
          <a:prstGeom prst="rect">
            <a:avLst/>
          </a:prstGeom>
          <a:noFill/>
          <a:ln w="9525">
            <a:noFill/>
            <a:miter lim="800000"/>
            <a:headEnd/>
            <a:tailEnd/>
          </a:ln>
          <a:effectLst/>
        </p:spPr>
      </p:pic>
      <p:sp>
        <p:nvSpPr>
          <p:cNvPr id="6" name="5 - Ορθογώνιο"/>
          <p:cNvSpPr/>
          <p:nvPr/>
        </p:nvSpPr>
        <p:spPr>
          <a:xfrm>
            <a:off x="7310447" y="6345816"/>
            <a:ext cx="3259995" cy="369332"/>
          </a:xfrm>
          <a:prstGeom prst="rect">
            <a:avLst/>
          </a:prstGeom>
        </p:spPr>
        <p:txBody>
          <a:bodyPr wrap="none">
            <a:spAutoFit/>
          </a:bodyPr>
          <a:lstStyle/>
          <a:p>
            <a:r>
              <a:rPr lang="en-US" b="1" i="1" dirty="0">
                <a:solidFill>
                  <a:srgbClr val="7030A0"/>
                </a:solidFill>
              </a:rPr>
              <a:t>http://www.strokeforum.com</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linds(horizontal)">
                                      <p:cBhvr>
                                        <p:cTn id="7" dur="500"/>
                                        <p:tgtEl>
                                          <p:spTgt spid="4"/>
                                        </p:tgtEl>
                                      </p:cBhvr>
                                    </p:animEffect>
                                  </p:childTnLst>
                                </p:cTn>
                              </p:par>
                              <p:par>
                                <p:cTn id="8" presetID="3" presetClass="entr" presetSubtype="10"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blinds(horizontal)">
                                      <p:cBhvr>
                                        <p:cTn id="10"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BEE210C1-F244-48A8-8F1F-292F012B9AE7}"/>
              </a:ext>
            </a:extLst>
          </p:cNvPr>
          <p:cNvSpPr>
            <a:spLocks noGrp="1"/>
          </p:cNvSpPr>
          <p:nvPr>
            <p:ph type="title"/>
          </p:nvPr>
        </p:nvSpPr>
        <p:spPr>
          <a:xfrm>
            <a:off x="0" y="1298448"/>
            <a:ext cx="4328537" cy="3255264"/>
          </a:xfrm>
        </p:spPr>
        <p:txBody>
          <a:bodyPr vert="horz" lIns="91440" tIns="45720" rIns="91440" bIns="45720" rtlCol="0" anchor="b">
            <a:normAutofit/>
          </a:bodyPr>
          <a:lstStyle/>
          <a:p>
            <a:pPr algn="ctr"/>
            <a:r>
              <a:rPr lang="en-US" sz="2800" b="1" i="1" spc="-100" dirty="0">
                <a:solidFill>
                  <a:srgbClr val="002060"/>
                </a:solidFill>
              </a:rPr>
              <a:t>Επανακανα</a:t>
            </a:r>
            <a:r>
              <a:rPr lang="en-US" sz="2800" b="1" i="1" spc="-100" dirty="0" err="1">
                <a:solidFill>
                  <a:srgbClr val="002060"/>
                </a:solidFill>
              </a:rPr>
              <a:t>λο</a:t>
            </a:r>
            <a:r>
              <a:rPr lang="en-US" sz="2800" b="1" i="1" spc="-100" dirty="0">
                <a:solidFill>
                  <a:srgbClr val="002060"/>
                </a:solidFill>
              </a:rPr>
              <a:t>ποίηση </a:t>
            </a:r>
            <a:br>
              <a:rPr lang="el-GR" sz="2800" b="1" i="1" spc="-100" dirty="0">
                <a:solidFill>
                  <a:srgbClr val="002060"/>
                </a:solidFill>
              </a:rPr>
            </a:br>
            <a:r>
              <a:rPr lang="en-US" sz="2800" spc="-100" dirty="0">
                <a:solidFill>
                  <a:srgbClr val="002060"/>
                </a:solidFill>
              </a:rPr>
              <a:t>=  </a:t>
            </a:r>
            <a:br>
              <a:rPr lang="el-GR" sz="2800" spc="-100" dirty="0">
                <a:solidFill>
                  <a:srgbClr val="002060"/>
                </a:solidFill>
              </a:rPr>
            </a:br>
            <a:r>
              <a:rPr lang="el-GR" sz="2800" b="1" spc="-100" dirty="0">
                <a:solidFill>
                  <a:srgbClr val="002060"/>
                </a:solidFill>
              </a:rPr>
              <a:t>443% </a:t>
            </a:r>
            <a:r>
              <a:rPr lang="el-GR" sz="2800" spc="-100" dirty="0">
                <a:solidFill>
                  <a:srgbClr val="002060"/>
                </a:solidFill>
              </a:rPr>
              <a:t>αύξηση πιθανότητας καλής λειτουργικής έκβασης</a:t>
            </a:r>
            <a:br>
              <a:rPr lang="el-GR" sz="2800" spc="-100" dirty="0">
                <a:solidFill>
                  <a:srgbClr val="002060"/>
                </a:solidFill>
              </a:rPr>
            </a:br>
            <a:r>
              <a:rPr lang="en-US" sz="2800" spc="-100" dirty="0">
                <a:solidFill>
                  <a:srgbClr val="002060"/>
                </a:solidFill>
              </a:rPr>
              <a:t>+  </a:t>
            </a:r>
            <a:br>
              <a:rPr lang="el-GR" sz="2800" spc="-100" dirty="0">
                <a:solidFill>
                  <a:srgbClr val="002060"/>
                </a:solidFill>
              </a:rPr>
            </a:br>
            <a:r>
              <a:rPr lang="el-GR" sz="2800" b="1" spc="-100" dirty="0">
                <a:solidFill>
                  <a:srgbClr val="002060"/>
                </a:solidFill>
              </a:rPr>
              <a:t>76% </a:t>
            </a:r>
            <a:r>
              <a:rPr lang="en-US" sz="2800" spc="-100" dirty="0" err="1">
                <a:solidFill>
                  <a:srgbClr val="002060"/>
                </a:solidFill>
              </a:rPr>
              <a:t>ελάττωση</a:t>
            </a:r>
            <a:r>
              <a:rPr lang="el-GR" sz="2800" spc="-100" dirty="0">
                <a:solidFill>
                  <a:srgbClr val="002060"/>
                </a:solidFill>
              </a:rPr>
              <a:t> </a:t>
            </a:r>
            <a:r>
              <a:rPr lang="en-US" sz="2800" spc="-100" dirty="0" err="1">
                <a:solidFill>
                  <a:srgbClr val="002060"/>
                </a:solidFill>
              </a:rPr>
              <a:t>θνητότητ</a:t>
            </a:r>
            <a:r>
              <a:rPr lang="en-US" sz="2800" spc="-100" dirty="0">
                <a:solidFill>
                  <a:srgbClr val="002060"/>
                </a:solidFill>
              </a:rPr>
              <a:t>ας</a:t>
            </a:r>
          </a:p>
        </p:txBody>
      </p:sp>
      <p:sp>
        <p:nvSpPr>
          <p:cNvPr id="3" name="Θέση περιεχομένου 2">
            <a:extLst>
              <a:ext uri="{FF2B5EF4-FFF2-40B4-BE49-F238E27FC236}">
                <a16:creationId xmlns:a16="http://schemas.microsoft.com/office/drawing/2014/main" id="{011551F4-CCDB-45B0-8CA3-02D8C6DB316B}"/>
              </a:ext>
            </a:extLst>
          </p:cNvPr>
          <p:cNvSpPr>
            <a:spLocks noGrp="1"/>
          </p:cNvSpPr>
          <p:nvPr>
            <p:ph idx="1"/>
          </p:nvPr>
        </p:nvSpPr>
        <p:spPr>
          <a:xfrm>
            <a:off x="8341360" y="6424338"/>
            <a:ext cx="3850640" cy="352382"/>
          </a:xfrm>
        </p:spPr>
        <p:txBody>
          <a:bodyPr vert="horz" lIns="91440" tIns="45720" rIns="91440" bIns="45720" rtlCol="0" anchor="t">
            <a:normAutofit/>
          </a:bodyPr>
          <a:lstStyle/>
          <a:p>
            <a:pPr marL="0" indent="0">
              <a:buNone/>
            </a:pPr>
            <a:r>
              <a:rPr lang="en-US" sz="1600" b="1" i="1" dirty="0">
                <a:solidFill>
                  <a:srgbClr val="7030A0"/>
                </a:solidFill>
              </a:rPr>
              <a:t>Rha and Saver. Stroke 2007;38:967-973</a:t>
            </a:r>
          </a:p>
        </p:txBody>
      </p:sp>
      <p:pic>
        <p:nvPicPr>
          <p:cNvPr id="7" name="Εικόνα 6">
            <a:extLst>
              <a:ext uri="{FF2B5EF4-FFF2-40B4-BE49-F238E27FC236}">
                <a16:creationId xmlns:a16="http://schemas.microsoft.com/office/drawing/2014/main" id="{0936EF77-CA03-4E37-9477-DA11347CA7B9}"/>
              </a:ext>
            </a:extLst>
          </p:cNvPr>
          <p:cNvPicPr>
            <a:picLocks noChangeAspect="1"/>
          </p:cNvPicPr>
          <p:nvPr/>
        </p:nvPicPr>
        <p:blipFill>
          <a:blip r:embed="rId3" cstate="print"/>
          <a:stretch>
            <a:fillRect/>
          </a:stretch>
        </p:blipFill>
        <p:spPr>
          <a:xfrm>
            <a:off x="376137" y="79384"/>
            <a:ext cx="6367271" cy="1209781"/>
          </a:xfrm>
          <a:prstGeom prst="rect">
            <a:avLst/>
          </a:prstGeom>
        </p:spPr>
      </p:pic>
      <p:graphicFrame>
        <p:nvGraphicFramePr>
          <p:cNvPr id="9" name="Διάγραμμα 8">
            <a:extLst>
              <a:ext uri="{FF2B5EF4-FFF2-40B4-BE49-F238E27FC236}">
                <a16:creationId xmlns:a16="http://schemas.microsoft.com/office/drawing/2014/main" id="{8287B147-5510-4199-8242-03F77D6FAC35}"/>
              </a:ext>
            </a:extLst>
          </p:cNvPr>
          <p:cNvGraphicFramePr/>
          <p:nvPr/>
        </p:nvGraphicFramePr>
        <p:xfrm>
          <a:off x="3687863" y="917448"/>
          <a:ext cx="8128000" cy="5418667"/>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2767149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stCondLst>
                                    <p:cond delay="0"/>
                                  </p:stCondLst>
                                  <p:childTnLst>
                                    <p:set>
                                      <p:cBhvr>
                                        <p:cTn id="6" dur="1" fill="hold">
                                          <p:stCondLst>
                                            <p:cond delay="0"/>
                                          </p:stCondLst>
                                        </p:cTn>
                                        <p:tgtEl>
                                          <p:spTgt spid="9">
                                            <p:graphicEl>
                                              <a:dgm id="{4A278663-E421-47EF-96A8-0DD2E46FF93E}"/>
                                            </p:graphicEl>
                                          </p:spTgt>
                                        </p:tgtEl>
                                        <p:attrNameLst>
                                          <p:attrName>style.visibility</p:attrName>
                                        </p:attrNameLst>
                                      </p:cBhvr>
                                      <p:to>
                                        <p:strVal val="visible"/>
                                      </p:to>
                                    </p:set>
                                    <p:anim calcmode="lin" valueType="num">
                                      <p:cBhvr additive="base">
                                        <p:cTn id="7" dur="500" fill="hold"/>
                                        <p:tgtEl>
                                          <p:spTgt spid="9">
                                            <p:graphicEl>
                                              <a:dgm id="{4A278663-E421-47EF-96A8-0DD2E46FF93E}"/>
                                            </p:graphicEl>
                                          </p:spTgt>
                                        </p:tgtEl>
                                        <p:attrNameLst>
                                          <p:attrName>ppt_x</p:attrName>
                                        </p:attrNameLst>
                                      </p:cBhvr>
                                      <p:tavLst>
                                        <p:tav tm="0">
                                          <p:val>
                                            <p:strVal val="#ppt_x"/>
                                          </p:val>
                                        </p:tav>
                                        <p:tav tm="100000">
                                          <p:val>
                                            <p:strVal val="#ppt_x"/>
                                          </p:val>
                                        </p:tav>
                                      </p:tavLst>
                                    </p:anim>
                                    <p:anim calcmode="lin" valueType="num">
                                      <p:cBhvr additive="base">
                                        <p:cTn id="8" dur="500" fill="hold"/>
                                        <p:tgtEl>
                                          <p:spTgt spid="9">
                                            <p:graphicEl>
                                              <a:dgm id="{4A278663-E421-47EF-96A8-0DD2E46FF93E}"/>
                                            </p:graphicEl>
                                          </p:spTgt>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 presetClass="entr" presetSubtype="1" fill="hold" grpId="0" nodeType="afterEffect">
                                  <p:stCondLst>
                                    <p:cond delay="0"/>
                                  </p:stCondLst>
                                  <p:childTnLst>
                                    <p:set>
                                      <p:cBhvr>
                                        <p:cTn id="11" dur="1" fill="hold">
                                          <p:stCondLst>
                                            <p:cond delay="0"/>
                                          </p:stCondLst>
                                        </p:cTn>
                                        <p:tgtEl>
                                          <p:spTgt spid="9">
                                            <p:graphicEl>
                                              <a:dgm id="{2579E339-BD05-427C-95CE-CAE143B2791F}"/>
                                            </p:graphicEl>
                                          </p:spTgt>
                                        </p:tgtEl>
                                        <p:attrNameLst>
                                          <p:attrName>style.visibility</p:attrName>
                                        </p:attrNameLst>
                                      </p:cBhvr>
                                      <p:to>
                                        <p:strVal val="visible"/>
                                      </p:to>
                                    </p:set>
                                    <p:anim calcmode="lin" valueType="num">
                                      <p:cBhvr additive="base">
                                        <p:cTn id="12" dur="500" fill="hold"/>
                                        <p:tgtEl>
                                          <p:spTgt spid="9">
                                            <p:graphicEl>
                                              <a:dgm id="{2579E339-BD05-427C-95CE-CAE143B2791F}"/>
                                            </p:graphicEl>
                                          </p:spTgt>
                                        </p:tgtEl>
                                        <p:attrNameLst>
                                          <p:attrName>ppt_x</p:attrName>
                                        </p:attrNameLst>
                                      </p:cBhvr>
                                      <p:tavLst>
                                        <p:tav tm="0">
                                          <p:val>
                                            <p:strVal val="#ppt_x"/>
                                          </p:val>
                                        </p:tav>
                                        <p:tav tm="100000">
                                          <p:val>
                                            <p:strVal val="#ppt_x"/>
                                          </p:val>
                                        </p:tav>
                                      </p:tavLst>
                                    </p:anim>
                                    <p:anim calcmode="lin" valueType="num">
                                      <p:cBhvr additive="base">
                                        <p:cTn id="13" dur="500" fill="hold"/>
                                        <p:tgtEl>
                                          <p:spTgt spid="9">
                                            <p:graphicEl>
                                              <a:dgm id="{2579E339-BD05-427C-95CE-CAE143B2791F}"/>
                                            </p:graphicEl>
                                          </p:spTgt>
                                        </p:tgtEl>
                                        <p:attrNameLst>
                                          <p:attrName>ppt_y</p:attrName>
                                        </p:attrNameLst>
                                      </p:cBhvr>
                                      <p:tavLst>
                                        <p:tav tm="0">
                                          <p:val>
                                            <p:strVal val="0-#ppt_h/2"/>
                                          </p:val>
                                        </p:tav>
                                        <p:tav tm="100000">
                                          <p:val>
                                            <p:strVal val="#ppt_y"/>
                                          </p:val>
                                        </p:tav>
                                      </p:tavLst>
                                    </p:anim>
                                  </p:childTnLst>
                                </p:cTn>
                              </p:par>
                            </p:childTnLst>
                          </p:cTn>
                        </p:par>
                        <p:par>
                          <p:cTn id="14" fill="hold">
                            <p:stCondLst>
                              <p:cond delay="1000"/>
                            </p:stCondLst>
                            <p:childTnLst>
                              <p:par>
                                <p:cTn id="15" presetID="2" presetClass="entr" presetSubtype="1" fill="hold" grpId="0" nodeType="afterEffect">
                                  <p:stCondLst>
                                    <p:cond delay="0"/>
                                  </p:stCondLst>
                                  <p:childTnLst>
                                    <p:set>
                                      <p:cBhvr>
                                        <p:cTn id="16" dur="1" fill="hold">
                                          <p:stCondLst>
                                            <p:cond delay="0"/>
                                          </p:stCondLst>
                                        </p:cTn>
                                        <p:tgtEl>
                                          <p:spTgt spid="9">
                                            <p:graphicEl>
                                              <a:dgm id="{60998FE2-E98B-405C-B1E4-97EB85FB39A7}"/>
                                            </p:graphicEl>
                                          </p:spTgt>
                                        </p:tgtEl>
                                        <p:attrNameLst>
                                          <p:attrName>style.visibility</p:attrName>
                                        </p:attrNameLst>
                                      </p:cBhvr>
                                      <p:to>
                                        <p:strVal val="visible"/>
                                      </p:to>
                                    </p:set>
                                    <p:anim calcmode="lin" valueType="num">
                                      <p:cBhvr additive="base">
                                        <p:cTn id="17" dur="500" fill="hold"/>
                                        <p:tgtEl>
                                          <p:spTgt spid="9">
                                            <p:graphicEl>
                                              <a:dgm id="{60998FE2-E98B-405C-B1E4-97EB85FB39A7}"/>
                                            </p:graphicEl>
                                          </p:spTgt>
                                        </p:tgtEl>
                                        <p:attrNameLst>
                                          <p:attrName>ppt_x</p:attrName>
                                        </p:attrNameLst>
                                      </p:cBhvr>
                                      <p:tavLst>
                                        <p:tav tm="0">
                                          <p:val>
                                            <p:strVal val="#ppt_x"/>
                                          </p:val>
                                        </p:tav>
                                        <p:tav tm="100000">
                                          <p:val>
                                            <p:strVal val="#ppt_x"/>
                                          </p:val>
                                        </p:tav>
                                      </p:tavLst>
                                    </p:anim>
                                    <p:anim calcmode="lin" valueType="num">
                                      <p:cBhvr additive="base">
                                        <p:cTn id="18" dur="500" fill="hold"/>
                                        <p:tgtEl>
                                          <p:spTgt spid="9">
                                            <p:graphicEl>
                                              <a:dgm id="{60998FE2-E98B-405C-B1E4-97EB85FB39A7}"/>
                                            </p:graphicEl>
                                          </p:spTgt>
                                        </p:tgtEl>
                                        <p:attrNameLst>
                                          <p:attrName>ppt_y</p:attrName>
                                        </p:attrNameLst>
                                      </p:cBhvr>
                                      <p:tavLst>
                                        <p:tav tm="0">
                                          <p:val>
                                            <p:strVal val="0-#ppt_h/2"/>
                                          </p:val>
                                        </p:tav>
                                        <p:tav tm="100000">
                                          <p:val>
                                            <p:strVal val="#ppt_y"/>
                                          </p:val>
                                        </p:tav>
                                      </p:tavLst>
                                    </p:anim>
                                  </p:childTnLst>
                                </p:cTn>
                              </p:par>
                            </p:childTnLst>
                          </p:cTn>
                        </p:par>
                        <p:par>
                          <p:cTn id="19" fill="hold">
                            <p:stCondLst>
                              <p:cond delay="1500"/>
                            </p:stCondLst>
                            <p:childTnLst>
                              <p:par>
                                <p:cTn id="20" presetID="2" presetClass="entr" presetSubtype="1" fill="hold" grpId="0" nodeType="afterEffect">
                                  <p:stCondLst>
                                    <p:cond delay="0"/>
                                  </p:stCondLst>
                                  <p:childTnLst>
                                    <p:set>
                                      <p:cBhvr>
                                        <p:cTn id="21" dur="1" fill="hold">
                                          <p:stCondLst>
                                            <p:cond delay="0"/>
                                          </p:stCondLst>
                                        </p:cTn>
                                        <p:tgtEl>
                                          <p:spTgt spid="9">
                                            <p:graphicEl>
                                              <a:dgm id="{49256990-65C0-43D5-98A6-2380A387B48A}"/>
                                            </p:graphicEl>
                                          </p:spTgt>
                                        </p:tgtEl>
                                        <p:attrNameLst>
                                          <p:attrName>style.visibility</p:attrName>
                                        </p:attrNameLst>
                                      </p:cBhvr>
                                      <p:to>
                                        <p:strVal val="visible"/>
                                      </p:to>
                                    </p:set>
                                    <p:anim calcmode="lin" valueType="num">
                                      <p:cBhvr additive="base">
                                        <p:cTn id="22" dur="500" fill="hold"/>
                                        <p:tgtEl>
                                          <p:spTgt spid="9">
                                            <p:graphicEl>
                                              <a:dgm id="{49256990-65C0-43D5-98A6-2380A387B48A}"/>
                                            </p:graphicEl>
                                          </p:spTgt>
                                        </p:tgtEl>
                                        <p:attrNameLst>
                                          <p:attrName>ppt_x</p:attrName>
                                        </p:attrNameLst>
                                      </p:cBhvr>
                                      <p:tavLst>
                                        <p:tav tm="0">
                                          <p:val>
                                            <p:strVal val="#ppt_x"/>
                                          </p:val>
                                        </p:tav>
                                        <p:tav tm="100000">
                                          <p:val>
                                            <p:strVal val="#ppt_x"/>
                                          </p:val>
                                        </p:tav>
                                      </p:tavLst>
                                    </p:anim>
                                    <p:anim calcmode="lin" valueType="num">
                                      <p:cBhvr additive="base">
                                        <p:cTn id="23" dur="500" fill="hold"/>
                                        <p:tgtEl>
                                          <p:spTgt spid="9">
                                            <p:graphicEl>
                                              <a:dgm id="{49256990-65C0-43D5-98A6-2380A387B48A}"/>
                                            </p:graphicEl>
                                          </p:spTgt>
                                        </p:tgtEl>
                                        <p:attrNameLst>
                                          <p:attrName>ppt_y</p:attrName>
                                        </p:attrNameLst>
                                      </p:cBhvr>
                                      <p:tavLst>
                                        <p:tav tm="0">
                                          <p:val>
                                            <p:strVal val="0-#ppt_h/2"/>
                                          </p:val>
                                        </p:tav>
                                        <p:tav tm="100000">
                                          <p:val>
                                            <p:strVal val="#ppt_y"/>
                                          </p:val>
                                        </p:tav>
                                      </p:tavLst>
                                    </p:anim>
                                  </p:childTnLst>
                                </p:cTn>
                              </p:par>
                            </p:childTnLst>
                          </p:cTn>
                        </p:par>
                        <p:par>
                          <p:cTn id="24" fill="hold">
                            <p:stCondLst>
                              <p:cond delay="2000"/>
                            </p:stCondLst>
                            <p:childTnLst>
                              <p:par>
                                <p:cTn id="25" presetID="2" presetClass="entr" presetSubtype="1" fill="hold" grpId="0" nodeType="afterEffect">
                                  <p:stCondLst>
                                    <p:cond delay="0"/>
                                  </p:stCondLst>
                                  <p:childTnLst>
                                    <p:set>
                                      <p:cBhvr>
                                        <p:cTn id="26" dur="1" fill="hold">
                                          <p:stCondLst>
                                            <p:cond delay="0"/>
                                          </p:stCondLst>
                                        </p:cTn>
                                        <p:tgtEl>
                                          <p:spTgt spid="9">
                                            <p:graphicEl>
                                              <a:dgm id="{F9CF99B5-D766-4AFC-90AD-7C0A0FD86AE5}"/>
                                            </p:graphicEl>
                                          </p:spTgt>
                                        </p:tgtEl>
                                        <p:attrNameLst>
                                          <p:attrName>style.visibility</p:attrName>
                                        </p:attrNameLst>
                                      </p:cBhvr>
                                      <p:to>
                                        <p:strVal val="visible"/>
                                      </p:to>
                                    </p:set>
                                    <p:anim calcmode="lin" valueType="num">
                                      <p:cBhvr additive="base">
                                        <p:cTn id="27" dur="500" fill="hold"/>
                                        <p:tgtEl>
                                          <p:spTgt spid="9">
                                            <p:graphicEl>
                                              <a:dgm id="{F9CF99B5-D766-4AFC-90AD-7C0A0FD86AE5}"/>
                                            </p:graphicEl>
                                          </p:spTgt>
                                        </p:tgtEl>
                                        <p:attrNameLst>
                                          <p:attrName>ppt_x</p:attrName>
                                        </p:attrNameLst>
                                      </p:cBhvr>
                                      <p:tavLst>
                                        <p:tav tm="0">
                                          <p:val>
                                            <p:strVal val="#ppt_x"/>
                                          </p:val>
                                        </p:tav>
                                        <p:tav tm="100000">
                                          <p:val>
                                            <p:strVal val="#ppt_x"/>
                                          </p:val>
                                        </p:tav>
                                      </p:tavLst>
                                    </p:anim>
                                    <p:anim calcmode="lin" valueType="num">
                                      <p:cBhvr additive="base">
                                        <p:cTn id="28" dur="500" fill="hold"/>
                                        <p:tgtEl>
                                          <p:spTgt spid="9">
                                            <p:graphicEl>
                                              <a:dgm id="{F9CF99B5-D766-4AFC-90AD-7C0A0FD86AE5}"/>
                                            </p:graphicEl>
                                          </p:spTgt>
                                        </p:tgtEl>
                                        <p:attrNameLst>
                                          <p:attrName>ppt_y</p:attrName>
                                        </p:attrNameLst>
                                      </p:cBhvr>
                                      <p:tavLst>
                                        <p:tav tm="0">
                                          <p:val>
                                            <p:strVal val="0-#ppt_h/2"/>
                                          </p:val>
                                        </p:tav>
                                        <p:tav tm="100000">
                                          <p:val>
                                            <p:strVal val="#ppt_y"/>
                                          </p:val>
                                        </p:tav>
                                      </p:tavLst>
                                    </p:anim>
                                  </p:childTnLst>
                                </p:cTn>
                              </p:par>
                            </p:childTnLst>
                          </p:cTn>
                        </p:par>
                        <p:par>
                          <p:cTn id="29" fill="hold">
                            <p:stCondLst>
                              <p:cond delay="2500"/>
                            </p:stCondLst>
                            <p:childTnLst>
                              <p:par>
                                <p:cTn id="30" presetID="2" presetClass="entr" presetSubtype="1" fill="hold" grpId="0" nodeType="afterEffect">
                                  <p:stCondLst>
                                    <p:cond delay="0"/>
                                  </p:stCondLst>
                                  <p:childTnLst>
                                    <p:set>
                                      <p:cBhvr>
                                        <p:cTn id="31" dur="1" fill="hold">
                                          <p:stCondLst>
                                            <p:cond delay="0"/>
                                          </p:stCondLst>
                                        </p:cTn>
                                        <p:tgtEl>
                                          <p:spTgt spid="9">
                                            <p:graphicEl>
                                              <a:dgm id="{3D2D07CF-F61F-42A5-9599-EAEE915F9F81}"/>
                                            </p:graphicEl>
                                          </p:spTgt>
                                        </p:tgtEl>
                                        <p:attrNameLst>
                                          <p:attrName>style.visibility</p:attrName>
                                        </p:attrNameLst>
                                      </p:cBhvr>
                                      <p:to>
                                        <p:strVal val="visible"/>
                                      </p:to>
                                    </p:set>
                                    <p:anim calcmode="lin" valueType="num">
                                      <p:cBhvr additive="base">
                                        <p:cTn id="32" dur="500" fill="hold"/>
                                        <p:tgtEl>
                                          <p:spTgt spid="9">
                                            <p:graphicEl>
                                              <a:dgm id="{3D2D07CF-F61F-42A5-9599-EAEE915F9F81}"/>
                                            </p:graphicEl>
                                          </p:spTgt>
                                        </p:tgtEl>
                                        <p:attrNameLst>
                                          <p:attrName>ppt_x</p:attrName>
                                        </p:attrNameLst>
                                      </p:cBhvr>
                                      <p:tavLst>
                                        <p:tav tm="0">
                                          <p:val>
                                            <p:strVal val="#ppt_x"/>
                                          </p:val>
                                        </p:tav>
                                        <p:tav tm="100000">
                                          <p:val>
                                            <p:strVal val="#ppt_x"/>
                                          </p:val>
                                        </p:tav>
                                      </p:tavLst>
                                    </p:anim>
                                    <p:anim calcmode="lin" valueType="num">
                                      <p:cBhvr additive="base">
                                        <p:cTn id="33" dur="500" fill="hold"/>
                                        <p:tgtEl>
                                          <p:spTgt spid="9">
                                            <p:graphicEl>
                                              <a:dgm id="{3D2D07CF-F61F-42A5-9599-EAEE915F9F81}"/>
                                            </p:graphicEl>
                                          </p:spTgt>
                                        </p:tgtEl>
                                        <p:attrNameLst>
                                          <p:attrName>ppt_y</p:attrName>
                                        </p:attrNameLst>
                                      </p:cBhvr>
                                      <p:tavLst>
                                        <p:tav tm="0">
                                          <p:val>
                                            <p:strVal val="0-#ppt_h/2"/>
                                          </p:val>
                                        </p:tav>
                                        <p:tav tm="100000">
                                          <p:val>
                                            <p:strVal val="#ppt_y"/>
                                          </p:val>
                                        </p:tav>
                                      </p:tavLst>
                                    </p:anim>
                                  </p:childTnLst>
                                </p:cTn>
                              </p:par>
                            </p:childTnLst>
                          </p:cTn>
                        </p:par>
                        <p:par>
                          <p:cTn id="34" fill="hold">
                            <p:stCondLst>
                              <p:cond delay="3000"/>
                            </p:stCondLst>
                            <p:childTnLst>
                              <p:par>
                                <p:cTn id="35" presetID="2" presetClass="entr" presetSubtype="1" fill="hold" grpId="0" nodeType="afterEffect">
                                  <p:stCondLst>
                                    <p:cond delay="0"/>
                                  </p:stCondLst>
                                  <p:childTnLst>
                                    <p:set>
                                      <p:cBhvr>
                                        <p:cTn id="36" dur="1" fill="hold">
                                          <p:stCondLst>
                                            <p:cond delay="0"/>
                                          </p:stCondLst>
                                        </p:cTn>
                                        <p:tgtEl>
                                          <p:spTgt spid="9">
                                            <p:graphicEl>
                                              <a:dgm id="{4B553062-E957-441D-AAF9-55552E1EE733}"/>
                                            </p:graphicEl>
                                          </p:spTgt>
                                        </p:tgtEl>
                                        <p:attrNameLst>
                                          <p:attrName>style.visibility</p:attrName>
                                        </p:attrNameLst>
                                      </p:cBhvr>
                                      <p:to>
                                        <p:strVal val="visible"/>
                                      </p:to>
                                    </p:set>
                                    <p:anim calcmode="lin" valueType="num">
                                      <p:cBhvr additive="base">
                                        <p:cTn id="37" dur="500" fill="hold"/>
                                        <p:tgtEl>
                                          <p:spTgt spid="9">
                                            <p:graphicEl>
                                              <a:dgm id="{4B553062-E957-441D-AAF9-55552E1EE733}"/>
                                            </p:graphicEl>
                                          </p:spTgt>
                                        </p:tgtEl>
                                        <p:attrNameLst>
                                          <p:attrName>ppt_x</p:attrName>
                                        </p:attrNameLst>
                                      </p:cBhvr>
                                      <p:tavLst>
                                        <p:tav tm="0">
                                          <p:val>
                                            <p:strVal val="#ppt_x"/>
                                          </p:val>
                                        </p:tav>
                                        <p:tav tm="100000">
                                          <p:val>
                                            <p:strVal val="#ppt_x"/>
                                          </p:val>
                                        </p:tav>
                                      </p:tavLst>
                                    </p:anim>
                                    <p:anim calcmode="lin" valueType="num">
                                      <p:cBhvr additive="base">
                                        <p:cTn id="38" dur="500" fill="hold"/>
                                        <p:tgtEl>
                                          <p:spTgt spid="9">
                                            <p:graphicEl>
                                              <a:dgm id="{4B553062-E957-441D-AAF9-55552E1EE733}"/>
                                            </p:graphicEl>
                                          </p:spTgt>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9" grpId="0" uiExpand="1">
        <p:bldSub>
          <a:bldDgm bld="one"/>
        </p:bldSub>
      </p:bldGraphic>
    </p:bld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normAutofit/>
          </a:bodyPr>
          <a:lstStyle/>
          <a:p>
            <a:r>
              <a:rPr lang="el-GR" sz="3600" b="1" dirty="0">
                <a:solidFill>
                  <a:srgbClr val="C00000"/>
                </a:solidFill>
              </a:rPr>
              <a:t>Τι είναι η ενδοφλέβια </a:t>
            </a:r>
            <a:r>
              <a:rPr lang="el-GR" sz="3600" b="1" dirty="0" err="1">
                <a:solidFill>
                  <a:srgbClr val="C00000"/>
                </a:solidFill>
              </a:rPr>
              <a:t>θρομβόλυση</a:t>
            </a:r>
            <a:r>
              <a:rPr lang="el-GR" sz="3600" b="1" dirty="0">
                <a:solidFill>
                  <a:srgbClr val="C00000"/>
                </a:solidFill>
              </a:rPr>
              <a:t>;</a:t>
            </a:r>
            <a:endParaRPr lang="en-US" sz="3600" b="1" dirty="0">
              <a:solidFill>
                <a:srgbClr val="C00000"/>
              </a:solidFill>
            </a:endParaRPr>
          </a:p>
        </p:txBody>
      </p:sp>
      <p:sp>
        <p:nvSpPr>
          <p:cNvPr id="3" name="2 - Θέση περιεχομένου"/>
          <p:cNvSpPr>
            <a:spLocks noGrp="1"/>
          </p:cNvSpPr>
          <p:nvPr>
            <p:ph idx="1"/>
          </p:nvPr>
        </p:nvSpPr>
        <p:spPr/>
        <p:txBody>
          <a:bodyPr>
            <a:normAutofit fontScale="62500" lnSpcReduction="20000"/>
          </a:bodyPr>
          <a:lstStyle/>
          <a:p>
            <a:pPr>
              <a:lnSpc>
                <a:spcPct val="220000"/>
              </a:lnSpc>
            </a:pPr>
            <a:r>
              <a:rPr lang="el-GR" dirty="0">
                <a:solidFill>
                  <a:schemeClr val="tx2">
                    <a:lumMod val="50000"/>
                  </a:schemeClr>
                </a:solidFill>
              </a:rPr>
              <a:t>Τι είναι η ενδοφλέβια </a:t>
            </a:r>
            <a:r>
              <a:rPr lang="el-GR" dirty="0" err="1">
                <a:solidFill>
                  <a:schemeClr val="tx2">
                    <a:lumMod val="50000"/>
                  </a:schemeClr>
                </a:solidFill>
              </a:rPr>
              <a:t>θρομβόλυση</a:t>
            </a:r>
            <a:r>
              <a:rPr lang="el-GR" dirty="0">
                <a:solidFill>
                  <a:schemeClr val="tx2">
                    <a:lumMod val="50000"/>
                  </a:schemeClr>
                </a:solidFill>
              </a:rPr>
              <a:t>; Είναι η χρήση της </a:t>
            </a:r>
            <a:r>
              <a:rPr lang="el-GR" dirty="0" err="1">
                <a:solidFill>
                  <a:schemeClr val="tx2">
                    <a:lumMod val="50000"/>
                  </a:schemeClr>
                </a:solidFill>
              </a:rPr>
              <a:t>αλτεπλάσης</a:t>
            </a:r>
            <a:r>
              <a:rPr lang="el-GR" dirty="0">
                <a:solidFill>
                  <a:schemeClr val="tx2">
                    <a:lumMod val="50000"/>
                  </a:schemeClr>
                </a:solidFill>
              </a:rPr>
              <a:t> ή </a:t>
            </a:r>
            <a:r>
              <a:rPr lang="el-GR" dirty="0" err="1">
                <a:solidFill>
                  <a:schemeClr val="tx2">
                    <a:lumMod val="50000"/>
                  </a:schemeClr>
                </a:solidFill>
              </a:rPr>
              <a:t>τενεκτεπλάσης</a:t>
            </a:r>
            <a:r>
              <a:rPr lang="el-GR" dirty="0">
                <a:solidFill>
                  <a:schemeClr val="tx2">
                    <a:lumMod val="50000"/>
                  </a:schemeClr>
                </a:solidFill>
              </a:rPr>
              <a:t> στην οξεία φάση των ισχαιμικών ΑΕΕ για τη λύση του θρόμβου. Η ενδοφλέβια </a:t>
            </a:r>
            <a:r>
              <a:rPr lang="el-GR" dirty="0" err="1">
                <a:solidFill>
                  <a:schemeClr val="tx2">
                    <a:lumMod val="50000"/>
                  </a:schemeClr>
                </a:solidFill>
              </a:rPr>
              <a:t>θρομβόλυση</a:t>
            </a:r>
            <a:r>
              <a:rPr lang="el-GR" dirty="0">
                <a:solidFill>
                  <a:schemeClr val="tx2">
                    <a:lumMod val="50000"/>
                  </a:schemeClr>
                </a:solidFill>
              </a:rPr>
              <a:t> μειώνει το βαθμό αναπηρίας μεσοπρόθεσμα και μακροπρόθεσμα σε ασθενείς με ισχαιμικό ΑΕΕ. </a:t>
            </a:r>
          </a:p>
          <a:p>
            <a:pPr>
              <a:lnSpc>
                <a:spcPct val="220000"/>
              </a:lnSpc>
            </a:pPr>
            <a:r>
              <a:rPr lang="el-GR" dirty="0">
                <a:solidFill>
                  <a:schemeClr val="tx2">
                    <a:lumMod val="50000"/>
                  </a:schemeClr>
                </a:solidFill>
              </a:rPr>
              <a:t>Αν η θεραπεία γίνει εντός δύο ωρών ένας στους τρεις ασθενείς θα έχει άριστο αποτέλεσμα ενώ δύο στους τρεις θα έχουν βοηθηθεί από τη θεραπεία. Μέχρι 4,5 ώρες από την έναρξη η </a:t>
            </a:r>
            <a:r>
              <a:rPr lang="el-GR" dirty="0" err="1">
                <a:solidFill>
                  <a:schemeClr val="tx2">
                    <a:lumMod val="50000"/>
                  </a:schemeClr>
                </a:solidFill>
              </a:rPr>
              <a:t>θρομβόλυση</a:t>
            </a:r>
            <a:r>
              <a:rPr lang="el-GR" dirty="0">
                <a:solidFill>
                  <a:schemeClr val="tx2">
                    <a:lumMod val="50000"/>
                  </a:schemeClr>
                </a:solidFill>
              </a:rPr>
              <a:t> είναι αποδεδειγμένα αποτελεσματική. </a:t>
            </a:r>
            <a:endParaRPr lang="en-US" dirty="0">
              <a:solidFill>
                <a:schemeClr val="tx2">
                  <a:lumMod val="50000"/>
                </a:schemeClr>
              </a:solidFill>
            </a:endParaRPr>
          </a:p>
          <a:p>
            <a:endParaRPr lang="en-US" dirty="0"/>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615260-AF71-4C91-8C17-65A7F52B06EA}"/>
              </a:ext>
            </a:extLst>
          </p:cNvPr>
          <p:cNvSpPr>
            <a:spLocks noGrp="1"/>
          </p:cNvSpPr>
          <p:nvPr>
            <p:ph type="title"/>
          </p:nvPr>
        </p:nvSpPr>
        <p:spPr>
          <a:xfrm>
            <a:off x="1524000" y="0"/>
            <a:ext cx="8848725" cy="1066800"/>
          </a:xfrm>
        </p:spPr>
        <p:txBody>
          <a:bodyPr>
            <a:normAutofit/>
          </a:bodyPr>
          <a:lstStyle/>
          <a:p>
            <a:pPr algn="ctr">
              <a:defRPr/>
            </a:pPr>
            <a:r>
              <a:rPr lang="el-GR" altLang="el-GR" sz="3600" b="1" dirty="0" err="1">
                <a:solidFill>
                  <a:srgbClr val="C00000"/>
                </a:solidFill>
                <a:effectLst>
                  <a:outerShdw blurRad="38100" dist="38100" dir="2700000" algn="tl">
                    <a:srgbClr val="000000">
                      <a:alpha val="43137"/>
                    </a:srgbClr>
                  </a:outerShdw>
                </a:effectLst>
                <a:latin typeface="Tahoma" pitchFamily="34" charset="0"/>
                <a:cs typeface="Tahoma" pitchFamily="34" charset="0"/>
              </a:rPr>
              <a:t>Θρομβόλυση</a:t>
            </a:r>
            <a:endParaRPr lang="el-GR" altLang="el-GR" sz="3600" b="1" dirty="0">
              <a:solidFill>
                <a:srgbClr val="C00000"/>
              </a:solidFill>
              <a:effectLst>
                <a:outerShdw blurRad="38100" dist="38100" dir="2700000" algn="tl">
                  <a:srgbClr val="000000">
                    <a:alpha val="43137"/>
                  </a:srgbClr>
                </a:outerShdw>
              </a:effectLst>
              <a:latin typeface="Tahoma" pitchFamily="34" charset="0"/>
              <a:cs typeface="Tahoma" pitchFamily="34" charset="0"/>
            </a:endParaRPr>
          </a:p>
        </p:txBody>
      </p:sp>
      <p:sp>
        <p:nvSpPr>
          <p:cNvPr id="4" name="Rectangle 3">
            <a:extLst>
              <a:ext uri="{FF2B5EF4-FFF2-40B4-BE49-F238E27FC236}">
                <a16:creationId xmlns:a16="http://schemas.microsoft.com/office/drawing/2014/main" id="{9EE9CEF8-2754-4F08-8456-84959BC3455A}"/>
              </a:ext>
            </a:extLst>
          </p:cNvPr>
          <p:cNvSpPr>
            <a:spLocks noChangeArrowheads="1"/>
          </p:cNvSpPr>
          <p:nvPr/>
        </p:nvSpPr>
        <p:spPr bwMode="auto">
          <a:xfrm>
            <a:off x="286512" y="897426"/>
            <a:ext cx="11905488" cy="3366114"/>
          </a:xfrm>
          <a:prstGeom prst="rect">
            <a:avLst/>
          </a:prstGeom>
          <a:noFill/>
          <a:ln>
            <a:noFill/>
          </a:ln>
          <a:effectLst/>
        </p:spPr>
        <p:txBody>
          <a:bodyPr wrap="square">
            <a:spAutoFit/>
          </a:bodyPr>
          <a:lstStyle/>
          <a:p>
            <a:pPr marL="0" marR="0" lvl="0" indent="0" algn="l" defTabSz="914400" rtl="0" eaLnBrk="1" fontAlgn="base" latinLnBrk="0" hangingPunct="1">
              <a:lnSpc>
                <a:spcPct val="150000"/>
              </a:lnSpc>
              <a:spcBef>
                <a:spcPct val="0"/>
              </a:spcBef>
              <a:spcAft>
                <a:spcPct val="0"/>
              </a:spcAft>
              <a:buClrTx/>
              <a:buSzTx/>
              <a:buFontTx/>
              <a:buChar char="•"/>
              <a:tabLst/>
              <a:defRPr/>
            </a:pPr>
            <a:r>
              <a:rPr kumimoji="0" lang="en-US" sz="1600" i="0" u="none" strike="noStrike" kern="1200" cap="none" spc="0" normalizeH="0" baseline="0" noProof="0" dirty="0">
                <a:ln>
                  <a:noFill/>
                </a:ln>
                <a:solidFill>
                  <a:srgbClr val="002060"/>
                </a:solidFill>
                <a:uLnTx/>
                <a:uFillTx/>
                <a:latin typeface="Tahoma" pitchFamily="34" charset="0"/>
                <a:ea typeface="+mn-ea"/>
                <a:cs typeface="Arial" pitchFamily="34" charset="0"/>
              </a:rPr>
              <a:t>  </a:t>
            </a:r>
            <a:r>
              <a:rPr kumimoji="0" lang="el-GR" sz="1600" i="0" u="none" strike="noStrike" kern="1200" cap="none" spc="0" normalizeH="0" baseline="0" noProof="0" dirty="0">
                <a:ln>
                  <a:noFill/>
                </a:ln>
                <a:solidFill>
                  <a:srgbClr val="002060"/>
                </a:solidFill>
                <a:uLnTx/>
                <a:uFillTx/>
                <a:latin typeface="Tahoma" pitchFamily="34" charset="0"/>
                <a:ea typeface="+mn-ea"/>
                <a:cs typeface="Arial" pitchFamily="34" charset="0"/>
              </a:rPr>
              <a:t>Τα </a:t>
            </a:r>
            <a:r>
              <a:rPr kumimoji="0" lang="el-GR" sz="1600" i="0" u="none" strike="noStrike" kern="1200" cap="none" spc="0" normalizeH="0" baseline="0" noProof="0" dirty="0" err="1">
                <a:ln>
                  <a:noFill/>
                </a:ln>
                <a:solidFill>
                  <a:srgbClr val="002060"/>
                </a:solidFill>
                <a:uLnTx/>
                <a:uFillTx/>
                <a:latin typeface="Tahoma" pitchFamily="34" charset="0"/>
                <a:ea typeface="+mn-ea"/>
                <a:cs typeface="Arial" pitchFamily="34" charset="0"/>
              </a:rPr>
              <a:t>ινωδολυτικά</a:t>
            </a:r>
            <a:r>
              <a:rPr kumimoji="0" lang="el-GR" sz="1600" i="0" u="none" strike="noStrike" kern="1200" cap="none" spc="0" normalizeH="0" baseline="0" noProof="0" dirty="0">
                <a:ln>
                  <a:noFill/>
                </a:ln>
                <a:solidFill>
                  <a:srgbClr val="002060"/>
                </a:solidFill>
                <a:uLnTx/>
                <a:uFillTx/>
                <a:latin typeface="Tahoma" pitchFamily="34" charset="0"/>
                <a:ea typeface="+mn-ea"/>
                <a:cs typeface="Arial" pitchFamily="34" charset="0"/>
              </a:rPr>
              <a:t> φάρμακα διαλύουν (λύνουν) τους θρόμβους  στα</a:t>
            </a:r>
            <a:r>
              <a:rPr lang="el-GR" sz="1600" dirty="0">
                <a:solidFill>
                  <a:srgbClr val="002060"/>
                </a:solidFill>
                <a:latin typeface="Tahoma" pitchFamily="34" charset="0"/>
                <a:cs typeface="Arial" pitchFamily="34" charset="0"/>
              </a:rPr>
              <a:t> αγγεία μέσω της ενεργοποίησης του </a:t>
            </a:r>
            <a:r>
              <a:rPr lang="el-GR" sz="1600" dirty="0" err="1">
                <a:solidFill>
                  <a:srgbClr val="002060"/>
                </a:solidFill>
                <a:latin typeface="Tahoma" pitchFamily="34" charset="0"/>
                <a:cs typeface="Arial" pitchFamily="34" charset="0"/>
              </a:rPr>
              <a:t>πλασμινογόνου</a:t>
            </a:r>
            <a:r>
              <a:rPr lang="el-GR" sz="1600" dirty="0">
                <a:solidFill>
                  <a:srgbClr val="002060"/>
                </a:solidFill>
                <a:latin typeface="Tahoma" pitchFamily="34" charset="0"/>
                <a:cs typeface="Arial" pitchFamily="34" charset="0"/>
              </a:rPr>
              <a:t> και τη δημιουργία πλασμίνης</a:t>
            </a:r>
            <a:endParaRPr kumimoji="0" lang="en-US" sz="1600" i="0" u="none" strike="noStrike" kern="1200" cap="none" spc="0" normalizeH="0" baseline="0" noProof="0" dirty="0">
              <a:ln>
                <a:noFill/>
              </a:ln>
              <a:solidFill>
                <a:srgbClr val="002060"/>
              </a:solidFill>
              <a:uLnTx/>
              <a:uFillTx/>
              <a:latin typeface="Tahoma" pitchFamily="34" charset="0"/>
              <a:cs typeface="Arial" pitchFamily="34" charset="0"/>
            </a:endParaRPr>
          </a:p>
          <a:p>
            <a:pPr marL="0" marR="0" lvl="0" indent="0" algn="l" defTabSz="914400" rtl="0" eaLnBrk="1" fontAlgn="base" latinLnBrk="0" hangingPunct="1">
              <a:lnSpc>
                <a:spcPct val="150000"/>
              </a:lnSpc>
              <a:spcBef>
                <a:spcPct val="0"/>
              </a:spcBef>
              <a:spcAft>
                <a:spcPct val="0"/>
              </a:spcAft>
              <a:buClrTx/>
              <a:buSzTx/>
              <a:buFontTx/>
              <a:buChar char="•"/>
              <a:tabLst/>
              <a:defRPr/>
            </a:pPr>
            <a:r>
              <a:rPr kumimoji="0" lang="el-GR" sz="1600" i="0" u="none" strike="noStrike" kern="1200" cap="none" spc="0" normalizeH="0" baseline="0" noProof="0" dirty="0">
                <a:ln>
                  <a:noFill/>
                </a:ln>
                <a:solidFill>
                  <a:srgbClr val="002060"/>
                </a:solidFill>
                <a:uLnTx/>
                <a:uFillTx/>
                <a:latin typeface="Tahoma" pitchFamily="34" charset="0"/>
                <a:ea typeface="+mn-ea"/>
                <a:cs typeface="Arial" pitchFamily="34" charset="0"/>
              </a:rPr>
              <a:t> Η πλασμίνη είναι ένα πρωτεολυτικό ένζυμο που διασπά τις  διασταυρούμενες συνδέσεις (</a:t>
            </a:r>
            <a:r>
              <a:rPr kumimoji="0" lang="en-US" sz="1600" i="0" u="none" strike="noStrike" kern="1200" cap="none" spc="0" normalizeH="0" baseline="0" noProof="0" dirty="0">
                <a:ln>
                  <a:noFill/>
                </a:ln>
                <a:solidFill>
                  <a:srgbClr val="002060"/>
                </a:solidFill>
                <a:uLnTx/>
                <a:uFillTx/>
                <a:latin typeface="Tahoma" pitchFamily="34" charset="0"/>
                <a:ea typeface="+mn-ea"/>
                <a:cs typeface="Arial" pitchFamily="34" charset="0"/>
              </a:rPr>
              <a:t>Crosslinks) </a:t>
            </a:r>
            <a:r>
              <a:rPr kumimoji="0" lang="el-GR" sz="1600" i="0" u="none" strike="noStrike" kern="1200" cap="none" spc="0" normalizeH="0" baseline="0" noProof="0" dirty="0">
                <a:ln>
                  <a:noFill/>
                </a:ln>
                <a:solidFill>
                  <a:srgbClr val="002060"/>
                </a:solidFill>
                <a:uLnTx/>
                <a:uFillTx/>
                <a:latin typeface="Tahoma" pitchFamily="34" charset="0"/>
                <a:ea typeface="+mn-ea"/>
                <a:cs typeface="Arial" pitchFamily="34" charset="0"/>
              </a:rPr>
              <a:t>μεταξύ των μορίων </a:t>
            </a:r>
            <a:r>
              <a:rPr kumimoji="0" lang="el-GR" sz="1600" i="0" u="none" strike="noStrike" kern="1200" cap="none" spc="0" normalizeH="0" baseline="0" noProof="0" dirty="0" err="1">
                <a:ln>
                  <a:noFill/>
                </a:ln>
                <a:solidFill>
                  <a:srgbClr val="002060"/>
                </a:solidFill>
                <a:uLnTx/>
                <a:uFillTx/>
                <a:latin typeface="Tahoma" pitchFamily="34" charset="0"/>
                <a:ea typeface="+mn-ea"/>
                <a:cs typeface="Arial" pitchFamily="34" charset="0"/>
              </a:rPr>
              <a:t>ινικής</a:t>
            </a:r>
            <a:r>
              <a:rPr kumimoji="0" lang="el-GR" sz="1600" i="0" u="none" strike="noStrike" kern="1200" cap="none" spc="0" normalizeH="0" baseline="0" noProof="0" dirty="0">
                <a:ln>
                  <a:noFill/>
                </a:ln>
                <a:solidFill>
                  <a:srgbClr val="002060"/>
                </a:solidFill>
                <a:uLnTx/>
                <a:uFillTx/>
                <a:latin typeface="Tahoma" pitchFamily="34" charset="0"/>
                <a:ea typeface="+mn-ea"/>
                <a:cs typeface="Arial" pitchFamily="34" charset="0"/>
              </a:rPr>
              <a:t> και αποσταθεροποιεί τη δομική συνάφεια των θρόμβων. </a:t>
            </a:r>
          </a:p>
          <a:p>
            <a:pPr lvl="0" fontAlgn="base">
              <a:lnSpc>
                <a:spcPct val="150000"/>
              </a:lnSpc>
              <a:spcBef>
                <a:spcPct val="0"/>
              </a:spcBef>
              <a:spcAft>
                <a:spcPct val="0"/>
              </a:spcAft>
              <a:buFontTx/>
              <a:buChar char="•"/>
              <a:defRPr/>
            </a:pPr>
            <a:r>
              <a:rPr lang="el-GR" sz="1600" dirty="0">
                <a:solidFill>
                  <a:srgbClr val="002060"/>
                </a:solidFill>
                <a:latin typeface="Tahoma" pitchFamily="34" charset="0"/>
                <a:cs typeface="Arial" pitchFamily="34" charset="0"/>
              </a:rPr>
              <a:t>Ο </a:t>
            </a:r>
            <a:r>
              <a:rPr lang="el-GR" sz="1600" dirty="0" err="1">
                <a:solidFill>
                  <a:srgbClr val="002060"/>
                </a:solidFill>
                <a:latin typeface="Tahoma" pitchFamily="34" charset="0"/>
                <a:cs typeface="Arial" pitchFamily="34" charset="0"/>
              </a:rPr>
              <a:t>ιστικός</a:t>
            </a:r>
            <a:r>
              <a:rPr lang="el-GR" sz="1600" dirty="0">
                <a:solidFill>
                  <a:srgbClr val="002060"/>
                </a:solidFill>
                <a:latin typeface="Tahoma" pitchFamily="34" charset="0"/>
                <a:cs typeface="Arial" pitchFamily="34" charset="0"/>
              </a:rPr>
              <a:t> </a:t>
            </a:r>
            <a:r>
              <a:rPr lang="el-GR" sz="1600" dirty="0" err="1">
                <a:solidFill>
                  <a:srgbClr val="002060"/>
                </a:solidFill>
                <a:latin typeface="Tahoma" pitchFamily="34" charset="0"/>
                <a:cs typeface="Arial" pitchFamily="34" charset="0"/>
              </a:rPr>
              <a:t>ενεργοποιητής</a:t>
            </a:r>
            <a:r>
              <a:rPr lang="el-GR" sz="1600" dirty="0">
                <a:solidFill>
                  <a:srgbClr val="002060"/>
                </a:solidFill>
                <a:latin typeface="Tahoma" pitchFamily="34" charset="0"/>
                <a:cs typeface="Arial" pitchFamily="34" charset="0"/>
              </a:rPr>
              <a:t> του </a:t>
            </a:r>
            <a:r>
              <a:rPr lang="el-GR" sz="1600" dirty="0" err="1">
                <a:solidFill>
                  <a:srgbClr val="002060"/>
                </a:solidFill>
                <a:latin typeface="Tahoma" pitchFamily="34" charset="0"/>
                <a:cs typeface="Arial" pitchFamily="34" charset="0"/>
              </a:rPr>
              <a:t>πλασμινογόνου</a:t>
            </a:r>
            <a:r>
              <a:rPr lang="el-GR" sz="1600" dirty="0">
                <a:solidFill>
                  <a:srgbClr val="002060"/>
                </a:solidFill>
                <a:latin typeface="Tahoma" pitchFamily="34" charset="0"/>
                <a:cs typeface="Arial" pitchFamily="34" charset="0"/>
              </a:rPr>
              <a:t> ((</a:t>
            </a:r>
            <a:r>
              <a:rPr lang="en-US" sz="1600" dirty="0">
                <a:solidFill>
                  <a:srgbClr val="002060"/>
                </a:solidFill>
                <a:latin typeface="Tahoma" pitchFamily="34" charset="0"/>
                <a:cs typeface="Arial" pitchFamily="34" charset="0"/>
              </a:rPr>
              <a:t>Tissue Plasminogen activator (tPA)</a:t>
            </a:r>
            <a:r>
              <a:rPr lang="el-GR" sz="1600" dirty="0">
                <a:solidFill>
                  <a:srgbClr val="002060"/>
                </a:solidFill>
                <a:latin typeface="Tahoma" pitchFamily="34" charset="0"/>
                <a:cs typeface="Arial" pitchFamily="34" charset="0"/>
              </a:rPr>
              <a:t>)</a:t>
            </a:r>
            <a:r>
              <a:rPr lang="en-US" sz="1600" dirty="0">
                <a:solidFill>
                  <a:srgbClr val="002060"/>
                </a:solidFill>
                <a:latin typeface="Tahoma" pitchFamily="34" charset="0"/>
                <a:cs typeface="Arial" pitchFamily="34" charset="0"/>
              </a:rPr>
              <a:t> </a:t>
            </a:r>
            <a:r>
              <a:rPr lang="el-GR" sz="1600" dirty="0">
                <a:solidFill>
                  <a:srgbClr val="002060"/>
                </a:solidFill>
                <a:latin typeface="Tahoma" pitchFamily="34" charset="0"/>
                <a:cs typeface="Arial" pitchFamily="34" charset="0"/>
              </a:rPr>
              <a:t>είναι μια </a:t>
            </a:r>
            <a:r>
              <a:rPr lang="el-GR" sz="1600" dirty="0" err="1">
                <a:solidFill>
                  <a:srgbClr val="002060"/>
                </a:solidFill>
                <a:latin typeface="Tahoma" pitchFamily="34" charset="0"/>
                <a:cs typeface="Arial" pitchFamily="34" charset="0"/>
              </a:rPr>
              <a:t>πρωτεάση</a:t>
            </a:r>
            <a:r>
              <a:rPr lang="el-GR" sz="1600" dirty="0">
                <a:solidFill>
                  <a:srgbClr val="002060"/>
                </a:solidFill>
                <a:latin typeface="Tahoma" pitchFamily="34" charset="0"/>
                <a:cs typeface="Arial" pitchFamily="34" charset="0"/>
              </a:rPr>
              <a:t> </a:t>
            </a:r>
            <a:r>
              <a:rPr lang="el-GR" sz="1600" dirty="0" err="1">
                <a:solidFill>
                  <a:srgbClr val="002060"/>
                </a:solidFill>
                <a:latin typeface="Tahoma" pitchFamily="34" charset="0"/>
                <a:cs typeface="Arial" pitchFamily="34" charset="0"/>
              </a:rPr>
              <a:t>σερίνης</a:t>
            </a:r>
            <a:r>
              <a:rPr lang="el-GR" sz="1600" dirty="0">
                <a:solidFill>
                  <a:srgbClr val="002060"/>
                </a:solidFill>
                <a:latin typeface="Tahoma" pitchFamily="34" charset="0"/>
                <a:cs typeface="Arial" pitchFamily="34" charset="0"/>
              </a:rPr>
              <a:t> που βρίσκεται στην επιφάνεια των ενδοθηλιακών κυττάρων </a:t>
            </a:r>
            <a:endParaRPr kumimoji="0" lang="en-US" sz="1600" i="0" u="none" strike="noStrike" kern="1200" cap="none" spc="0" normalizeH="0" baseline="0" noProof="0" dirty="0">
              <a:ln>
                <a:noFill/>
              </a:ln>
              <a:solidFill>
                <a:srgbClr val="002060"/>
              </a:solidFill>
              <a:uLnTx/>
              <a:uFillTx/>
              <a:latin typeface="Tahoma" pitchFamily="34" charset="0"/>
              <a:cs typeface="Arial" pitchFamily="34" charset="0"/>
            </a:endParaRPr>
          </a:p>
          <a:p>
            <a:pPr marL="0" marR="0" lvl="0" indent="0" algn="l" defTabSz="914400" rtl="0" eaLnBrk="1" fontAlgn="base" latinLnBrk="0" hangingPunct="1">
              <a:lnSpc>
                <a:spcPct val="150000"/>
              </a:lnSpc>
              <a:spcBef>
                <a:spcPct val="0"/>
              </a:spcBef>
              <a:spcAft>
                <a:spcPct val="0"/>
              </a:spcAft>
              <a:buClrTx/>
              <a:buSzTx/>
              <a:buFontTx/>
              <a:buChar char="•"/>
              <a:tabLst/>
              <a:defRPr/>
            </a:pPr>
            <a:r>
              <a:rPr kumimoji="0" lang="el-GR" sz="1600" i="0" u="none" strike="noStrike" kern="1200" cap="none" spc="0" normalizeH="0" baseline="0" noProof="0" dirty="0">
                <a:ln>
                  <a:noFill/>
                </a:ln>
                <a:solidFill>
                  <a:srgbClr val="002060"/>
                </a:solidFill>
                <a:uLnTx/>
                <a:uFillTx/>
                <a:latin typeface="Tahoma" pitchFamily="34" charset="0"/>
                <a:ea typeface="+mn-ea"/>
                <a:cs typeface="Arial" pitchFamily="34" charset="0"/>
              </a:rPr>
              <a:t> </a:t>
            </a:r>
            <a:r>
              <a:rPr kumimoji="0" lang="en-US" sz="1600" i="0" u="none" strike="noStrike" kern="1200" cap="none" spc="0" normalizeH="0" baseline="0" noProof="0" dirty="0">
                <a:ln>
                  <a:noFill/>
                </a:ln>
                <a:solidFill>
                  <a:srgbClr val="002060"/>
                </a:solidFill>
                <a:uLnTx/>
                <a:uFillTx/>
                <a:latin typeface="Tahoma" pitchFamily="34" charset="0"/>
                <a:ea typeface="+mn-ea"/>
                <a:cs typeface="Arial" pitchFamily="34" charset="0"/>
              </a:rPr>
              <a:t> </a:t>
            </a:r>
            <a:r>
              <a:rPr kumimoji="0" lang="el-GR" sz="1600" i="0" u="none" strike="noStrike" kern="1200" cap="none" spc="0" normalizeH="0" baseline="0" noProof="0" dirty="0">
                <a:ln>
                  <a:noFill/>
                </a:ln>
                <a:solidFill>
                  <a:srgbClr val="002060"/>
                </a:solidFill>
                <a:uLnTx/>
                <a:uFillTx/>
                <a:latin typeface="Tahoma" pitchFamily="34" charset="0"/>
                <a:ea typeface="+mn-ea"/>
                <a:cs typeface="Arial" pitchFamily="34" charset="0"/>
              </a:rPr>
              <a:t>Το </a:t>
            </a:r>
            <a:r>
              <a:rPr kumimoji="0" lang="en-US" sz="1600" i="0" u="none" strike="noStrike" kern="1200" cap="none" spc="0" normalizeH="0" baseline="0" noProof="0" dirty="0">
                <a:ln>
                  <a:noFill/>
                </a:ln>
                <a:solidFill>
                  <a:srgbClr val="002060"/>
                </a:solidFill>
                <a:uLnTx/>
                <a:uFillTx/>
                <a:latin typeface="Tahoma" pitchFamily="34" charset="0"/>
                <a:ea typeface="+mn-ea"/>
                <a:cs typeface="Arial" pitchFamily="34" charset="0"/>
              </a:rPr>
              <a:t>tPA </a:t>
            </a:r>
            <a:r>
              <a:rPr kumimoji="0" lang="el-GR" sz="1600" i="0" u="none" strike="noStrike" kern="1200" cap="none" spc="0" normalizeH="0" baseline="0" noProof="0" dirty="0">
                <a:ln>
                  <a:noFill/>
                </a:ln>
                <a:solidFill>
                  <a:srgbClr val="002060"/>
                </a:solidFill>
                <a:uLnTx/>
                <a:uFillTx/>
                <a:latin typeface="Tahoma" pitchFamily="34" charset="0"/>
                <a:ea typeface="+mn-ea"/>
                <a:cs typeface="Arial" pitchFamily="34" charset="0"/>
              </a:rPr>
              <a:t>συνδέεται στην </a:t>
            </a:r>
            <a:r>
              <a:rPr kumimoji="0" lang="el-GR" sz="1600" i="0" u="none" strike="noStrike" kern="1200" cap="none" spc="0" normalizeH="0" baseline="0" noProof="0" dirty="0" err="1">
                <a:ln>
                  <a:noFill/>
                </a:ln>
                <a:solidFill>
                  <a:srgbClr val="002060"/>
                </a:solidFill>
                <a:uLnTx/>
                <a:uFillTx/>
                <a:latin typeface="Tahoma" pitchFamily="34" charset="0"/>
                <a:ea typeface="+mn-ea"/>
                <a:cs typeface="Arial" pitchFamily="34" charset="0"/>
              </a:rPr>
              <a:t>ινική</a:t>
            </a:r>
            <a:r>
              <a:rPr kumimoji="0" lang="el-GR" sz="1600" i="0" u="none" strike="noStrike" kern="1200" cap="none" spc="0" normalizeH="0" baseline="0" noProof="0" dirty="0">
                <a:ln>
                  <a:noFill/>
                </a:ln>
                <a:solidFill>
                  <a:srgbClr val="002060"/>
                </a:solidFill>
                <a:uLnTx/>
                <a:uFillTx/>
                <a:latin typeface="Tahoma" pitchFamily="34" charset="0"/>
                <a:ea typeface="+mn-ea"/>
                <a:cs typeface="Arial" pitchFamily="34" charset="0"/>
              </a:rPr>
              <a:t> του θρόμβου και καταλύει τη μετατροπή του </a:t>
            </a:r>
            <a:r>
              <a:rPr kumimoji="0" lang="el-GR" sz="1600" i="0" u="none" strike="noStrike" kern="1200" cap="none" spc="0" normalizeH="0" baseline="0" noProof="0" dirty="0" err="1">
                <a:ln>
                  <a:noFill/>
                </a:ln>
                <a:solidFill>
                  <a:srgbClr val="002060"/>
                </a:solidFill>
                <a:uLnTx/>
                <a:uFillTx/>
                <a:latin typeface="Tahoma" pitchFamily="34" charset="0"/>
                <a:ea typeface="+mn-ea"/>
                <a:cs typeface="Arial" pitchFamily="34" charset="0"/>
              </a:rPr>
              <a:t>πλασμινογόνου</a:t>
            </a:r>
            <a:r>
              <a:rPr kumimoji="0" lang="el-GR" sz="1600" i="0" u="none" strike="noStrike" kern="1200" cap="none" spc="0" normalizeH="0" baseline="0" noProof="0" dirty="0">
                <a:ln>
                  <a:noFill/>
                </a:ln>
                <a:solidFill>
                  <a:srgbClr val="002060"/>
                </a:solidFill>
                <a:uLnTx/>
                <a:uFillTx/>
                <a:latin typeface="Tahoma" pitchFamily="34" charset="0"/>
                <a:ea typeface="+mn-ea"/>
                <a:cs typeface="Arial" pitchFamily="34" charset="0"/>
              </a:rPr>
              <a:t> σε πλασμίνη.</a:t>
            </a:r>
            <a:endParaRPr kumimoji="0" lang="en-US" sz="1600" i="0" u="none" strike="noStrike" kern="1200" cap="none" spc="0" normalizeH="0" baseline="0" noProof="0" dirty="0">
              <a:ln>
                <a:noFill/>
              </a:ln>
              <a:solidFill>
                <a:srgbClr val="002060"/>
              </a:solidFill>
              <a:uLnTx/>
              <a:uFillTx/>
              <a:latin typeface="Tahoma" pitchFamily="34" charset="0"/>
              <a:ea typeface="+mn-ea"/>
              <a:cs typeface="Arial" pitchFamily="34" charset="0"/>
            </a:endParaRPr>
          </a:p>
          <a:p>
            <a:pPr marL="0" marR="0" lvl="0" indent="0" algn="l" defTabSz="914400" rtl="0" eaLnBrk="1" fontAlgn="base" latinLnBrk="0" hangingPunct="1">
              <a:lnSpc>
                <a:spcPct val="150000"/>
              </a:lnSpc>
              <a:spcBef>
                <a:spcPct val="0"/>
              </a:spcBef>
              <a:spcAft>
                <a:spcPct val="0"/>
              </a:spcAft>
              <a:buClrTx/>
              <a:buSzTx/>
              <a:buFontTx/>
              <a:buChar char="•"/>
              <a:tabLst/>
              <a:defRPr/>
            </a:pPr>
            <a:r>
              <a:rPr kumimoji="0" lang="el-GR" sz="1600" i="0" u="none" strike="noStrike" kern="1200" cap="none" spc="0" normalizeH="0" baseline="0" noProof="0" dirty="0">
                <a:ln>
                  <a:noFill/>
                </a:ln>
                <a:solidFill>
                  <a:srgbClr val="002060"/>
                </a:solidFill>
                <a:uLnTx/>
                <a:uFillTx/>
                <a:latin typeface="Tahoma" pitchFamily="34" charset="0"/>
                <a:ea typeface="+mn-ea"/>
                <a:cs typeface="Arial" pitchFamily="34" charset="0"/>
              </a:rPr>
              <a:t> Το </a:t>
            </a:r>
            <a:r>
              <a:rPr kumimoji="0" lang="en-US" sz="1600" i="0" u="none" strike="noStrike" kern="1200" cap="none" spc="0" normalizeH="0" baseline="0" noProof="0" dirty="0">
                <a:ln>
                  <a:noFill/>
                </a:ln>
                <a:solidFill>
                  <a:srgbClr val="002060"/>
                </a:solidFill>
                <a:uLnTx/>
                <a:uFillTx/>
                <a:latin typeface="Tahoma" pitchFamily="34" charset="0"/>
                <a:ea typeface="+mn-ea"/>
                <a:cs typeface="Arial" pitchFamily="34" charset="0"/>
              </a:rPr>
              <a:t>tPA </a:t>
            </a:r>
            <a:r>
              <a:rPr kumimoji="0" lang="el-GR" sz="1600" i="0" u="none" strike="noStrike" kern="1200" cap="none" spc="0" normalizeH="0" baseline="0" noProof="0" dirty="0">
                <a:ln>
                  <a:noFill/>
                </a:ln>
                <a:solidFill>
                  <a:srgbClr val="002060"/>
                </a:solidFill>
                <a:uLnTx/>
                <a:uFillTx/>
                <a:latin typeface="Tahoma" pitchFamily="34" charset="0"/>
                <a:ea typeface="+mn-ea"/>
                <a:cs typeface="Arial" pitchFamily="34" charset="0"/>
              </a:rPr>
              <a:t>επιπλέον μπορεί να συνδεθεί με τον αναστολέα ενεργοποίησης του </a:t>
            </a:r>
            <a:r>
              <a:rPr kumimoji="0" lang="el-GR" sz="1600" i="0" u="none" strike="noStrike" kern="1200" cap="none" spc="0" normalizeH="0" baseline="0" noProof="0" dirty="0" err="1">
                <a:ln>
                  <a:noFill/>
                </a:ln>
                <a:solidFill>
                  <a:srgbClr val="002060"/>
                </a:solidFill>
                <a:uLnTx/>
                <a:uFillTx/>
                <a:latin typeface="Tahoma" pitchFamily="34" charset="0"/>
                <a:ea typeface="+mn-ea"/>
                <a:cs typeface="Arial" pitchFamily="34" charset="0"/>
              </a:rPr>
              <a:t>πλασμινογόνου</a:t>
            </a:r>
            <a:r>
              <a:rPr kumimoji="0" lang="el-GR" sz="1600" i="0" u="none" strike="noStrike" kern="1200" cap="none" spc="0" normalizeH="0" baseline="0" noProof="0" dirty="0">
                <a:ln>
                  <a:noFill/>
                </a:ln>
                <a:solidFill>
                  <a:srgbClr val="002060"/>
                </a:solidFill>
                <a:uLnTx/>
                <a:uFillTx/>
                <a:latin typeface="Tahoma" pitchFamily="34" charset="0"/>
                <a:ea typeface="+mn-ea"/>
                <a:cs typeface="Arial" pitchFamily="34" charset="0"/>
              </a:rPr>
              <a:t> ((</a:t>
            </a:r>
            <a:r>
              <a:rPr kumimoji="0" lang="en-US" sz="1600" i="0" u="none" strike="noStrike" kern="1200" cap="none" spc="0" normalizeH="0" baseline="0" noProof="0" dirty="0">
                <a:ln>
                  <a:noFill/>
                </a:ln>
                <a:solidFill>
                  <a:srgbClr val="002060"/>
                </a:solidFill>
                <a:uLnTx/>
                <a:uFillTx/>
                <a:latin typeface="Tahoma" pitchFamily="34" charset="0"/>
                <a:ea typeface="+mn-ea"/>
                <a:cs typeface="Arial" pitchFamily="34" charset="0"/>
              </a:rPr>
              <a:t>plasminogen activator inhibitor (PAI)</a:t>
            </a:r>
            <a:r>
              <a:rPr kumimoji="0" lang="el-GR" sz="1600" i="0" u="none" strike="noStrike" kern="1200" cap="none" spc="0" normalizeH="0" baseline="0" noProof="0" dirty="0">
                <a:ln>
                  <a:noFill/>
                </a:ln>
                <a:solidFill>
                  <a:srgbClr val="002060"/>
                </a:solidFill>
                <a:uLnTx/>
                <a:uFillTx/>
                <a:latin typeface="Tahoma" pitchFamily="34" charset="0"/>
                <a:ea typeface="+mn-ea"/>
                <a:cs typeface="Arial" pitchFamily="34" charset="0"/>
              </a:rPr>
              <a:t>)</a:t>
            </a:r>
            <a:r>
              <a:rPr kumimoji="0" lang="en-US" sz="1600" i="0" u="none" strike="noStrike" kern="1200" cap="none" spc="0" normalizeH="0" baseline="0" noProof="0" dirty="0">
                <a:ln>
                  <a:noFill/>
                </a:ln>
                <a:solidFill>
                  <a:srgbClr val="002060"/>
                </a:solidFill>
                <a:uLnTx/>
                <a:uFillTx/>
                <a:latin typeface="Tahoma" pitchFamily="34" charset="0"/>
                <a:ea typeface="+mn-ea"/>
                <a:cs typeface="Arial" pitchFamily="34" charset="0"/>
              </a:rPr>
              <a:t>, </a:t>
            </a:r>
            <a:r>
              <a:rPr lang="el-GR" sz="1600" dirty="0">
                <a:solidFill>
                  <a:srgbClr val="002060"/>
                </a:solidFill>
                <a:latin typeface="Tahoma" pitchFamily="34" charset="0"/>
                <a:cs typeface="Arial" pitchFamily="34" charset="0"/>
              </a:rPr>
              <a:t>οδηγώντας σε αναστολή της </a:t>
            </a:r>
            <a:r>
              <a:rPr lang="el-GR" sz="1600" dirty="0" err="1">
                <a:solidFill>
                  <a:srgbClr val="002060"/>
                </a:solidFill>
                <a:latin typeface="Tahoma" pitchFamily="34" charset="0"/>
                <a:cs typeface="Arial" pitchFamily="34" charset="0"/>
              </a:rPr>
              <a:t>ενεργότητας</a:t>
            </a:r>
            <a:r>
              <a:rPr lang="el-GR" sz="1600" dirty="0">
                <a:solidFill>
                  <a:srgbClr val="002060"/>
                </a:solidFill>
                <a:latin typeface="Tahoma" pitchFamily="34" charset="0"/>
                <a:cs typeface="Arial" pitchFamily="34" charset="0"/>
              </a:rPr>
              <a:t> του.</a:t>
            </a:r>
            <a:endParaRPr kumimoji="0" lang="en-US" sz="1600" i="0" u="none" strike="noStrike" kern="1200" cap="none" spc="0" normalizeH="0" baseline="0" noProof="0" dirty="0">
              <a:ln>
                <a:noFill/>
              </a:ln>
              <a:solidFill>
                <a:srgbClr val="002060"/>
              </a:solidFill>
              <a:uLnTx/>
              <a:uFillTx/>
              <a:latin typeface="Tahoma" pitchFamily="34" charset="0"/>
              <a:cs typeface="Arial" pitchFamily="34" charset="0"/>
            </a:endParaRPr>
          </a:p>
        </p:txBody>
      </p:sp>
      <p:pic>
        <p:nvPicPr>
          <p:cNvPr id="132101" name="Picture 2" descr="thrombin | Impact-R Resource Center">
            <a:extLst>
              <a:ext uri="{FF2B5EF4-FFF2-40B4-BE49-F238E27FC236}">
                <a16:creationId xmlns:a16="http://schemas.microsoft.com/office/drawing/2014/main" id="{E8F1936C-2876-449A-8391-59E3118F7E59}"/>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16838" y="4488036"/>
            <a:ext cx="3068574" cy="20314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2" descr="https://upload.wikimedia.org/wikipedia/commons/thumb/f/f1/Tpa_pathways_.png/1280px-Tpa_pathways_.png">
            <a:extLst>
              <a:ext uri="{FF2B5EF4-FFF2-40B4-BE49-F238E27FC236}">
                <a16:creationId xmlns:a16="http://schemas.microsoft.com/office/drawing/2014/main" id="{8E43C70D-C721-46F6-83E4-EF9FBBAB6EDD}"/>
              </a:ext>
            </a:extLst>
          </p:cNvPr>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2849" t="1076" r="335" b="8430"/>
          <a:stretch>
            <a:fillRect/>
          </a:stretch>
        </p:blipFill>
        <p:spPr bwMode="auto">
          <a:xfrm>
            <a:off x="6583680" y="3878406"/>
            <a:ext cx="5271037" cy="24597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Box 4">
            <a:extLst>
              <a:ext uri="{FF2B5EF4-FFF2-40B4-BE49-F238E27FC236}">
                <a16:creationId xmlns:a16="http://schemas.microsoft.com/office/drawing/2014/main" id="{83AC2DF9-78A0-8AF1-DF81-363FB68D8B69}"/>
              </a:ext>
            </a:extLst>
          </p:cNvPr>
          <p:cNvSpPr txBox="1"/>
          <p:nvPr/>
        </p:nvSpPr>
        <p:spPr>
          <a:xfrm>
            <a:off x="8344973" y="6519446"/>
            <a:ext cx="4055503" cy="338554"/>
          </a:xfrm>
          <a:prstGeom prst="rect">
            <a:avLst/>
          </a:prstGeom>
          <a:noFill/>
        </p:spPr>
        <p:txBody>
          <a:bodyPr wrap="square">
            <a:spAutoFit/>
          </a:bodyPr>
          <a:lstStyle/>
          <a:p>
            <a:r>
              <a:rPr lang="nl-NL" sz="1600" b="1" i="1" dirty="0">
                <a:solidFill>
                  <a:srgbClr val="7030A0"/>
                </a:solidFill>
              </a:rPr>
              <a:t>Bivard A, et al. J Stroke. 2013;15:90-98</a:t>
            </a:r>
          </a:p>
        </p:txBody>
      </p:sp>
    </p:spTree>
    <p:extLst>
      <p:ext uri="{BB962C8B-B14F-4D97-AF65-F5344CB8AC3E}">
        <p14:creationId xmlns:p14="http://schemas.microsoft.com/office/powerpoint/2010/main" val="1176344029"/>
      </p:ext>
    </p:extLst>
  </p:cSld>
  <p:clrMapOvr>
    <a:masterClrMapping/>
  </p:clrMapOvr>
  <p:transition spd="slow"/>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9" name="Rectangle 1"/>
          <p:cNvSpPr>
            <a:spLocks noGrp="1" noChangeArrowheads="1"/>
          </p:cNvSpPr>
          <p:nvPr>
            <p:ph type="title"/>
          </p:nvPr>
        </p:nvSpPr>
        <p:spPr>
          <a:xfrm>
            <a:off x="7274" y="-311921"/>
            <a:ext cx="7209277" cy="1146360"/>
          </a:xfrm>
          <a:ln/>
        </p:spPr>
        <p:txBody>
          <a:bodyPr>
            <a:normAutofit/>
          </a:bodyPr>
          <a:lstStyle/>
          <a:p>
            <a:pPr>
              <a:tabLst>
                <a:tab pos="0" algn="l"/>
                <a:tab pos="406086" algn="l"/>
                <a:tab pos="813612" algn="l"/>
                <a:tab pos="1221138" algn="l"/>
                <a:tab pos="1628664" algn="l"/>
                <a:tab pos="2036190" algn="l"/>
                <a:tab pos="2443717" algn="l"/>
                <a:tab pos="2851242" algn="l"/>
                <a:tab pos="3258769" algn="l"/>
                <a:tab pos="3666294" algn="l"/>
                <a:tab pos="4073821" algn="l"/>
                <a:tab pos="4481346" algn="l"/>
                <a:tab pos="4888873" algn="l"/>
                <a:tab pos="5296398" algn="l"/>
                <a:tab pos="5703925" algn="l"/>
                <a:tab pos="6111450" algn="l"/>
                <a:tab pos="6518977" algn="l"/>
                <a:tab pos="6926502" algn="l"/>
                <a:tab pos="7334029" algn="l"/>
                <a:tab pos="7741554" algn="l"/>
                <a:tab pos="8149081" algn="l"/>
              </a:tabLst>
            </a:pPr>
            <a:r>
              <a:rPr lang="en-US" sz="3200" b="1" dirty="0" err="1">
                <a:solidFill>
                  <a:srgbClr val="C00000"/>
                </a:solidFill>
              </a:rPr>
              <a:t>Αντενδείξεις</a:t>
            </a:r>
            <a:r>
              <a:rPr lang="el-GR" sz="3200" b="1" dirty="0">
                <a:solidFill>
                  <a:srgbClr val="C00000"/>
                </a:solidFill>
              </a:rPr>
              <a:t> ενδοφλέβιας </a:t>
            </a:r>
            <a:r>
              <a:rPr lang="el-GR" sz="3200" b="1" dirty="0" err="1">
                <a:solidFill>
                  <a:srgbClr val="C00000"/>
                </a:solidFill>
              </a:rPr>
              <a:t>θρομβόλυσης</a:t>
            </a:r>
            <a:endParaRPr lang="en-US" sz="3200" b="1" dirty="0">
              <a:solidFill>
                <a:srgbClr val="C00000"/>
              </a:solidFill>
            </a:endParaRPr>
          </a:p>
        </p:txBody>
      </p:sp>
      <p:sp>
        <p:nvSpPr>
          <p:cNvPr id="13" name="Text Box 5"/>
          <p:cNvSpPr txBox="1">
            <a:spLocks noChangeArrowheads="1"/>
          </p:cNvSpPr>
          <p:nvPr/>
        </p:nvSpPr>
        <p:spPr bwMode="auto">
          <a:xfrm>
            <a:off x="3784709" y="6500835"/>
            <a:ext cx="8374123" cy="2148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81639" tIns="40820" rIns="81639" bIns="40820"/>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Microsoft YaHei" panose="020B0503020204020204" pitchFamily="34" charset="-122"/>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Microsoft YaHei" panose="020B0503020204020204" pitchFamily="34" charset="-122"/>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Microsoft YaHei" panose="020B0503020204020204" pitchFamily="34" charset="-122"/>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Microsoft YaHei" panose="020B0503020204020204" pitchFamily="34" charset="-122"/>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Microsoft YaHei" panose="020B0503020204020204" pitchFamily="34" charset="-122"/>
              </a:defRPr>
            </a:lvl5pPr>
            <a:lvl6pPr marL="25146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Microsoft YaHei" panose="020B0503020204020204" pitchFamily="34" charset="-122"/>
              </a:defRPr>
            </a:lvl6pPr>
            <a:lvl7pPr marL="29718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Microsoft YaHei" panose="020B0503020204020204" pitchFamily="34" charset="-122"/>
              </a:defRPr>
            </a:lvl7pPr>
            <a:lvl8pPr marL="34290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Microsoft YaHei" panose="020B0503020204020204" pitchFamily="34" charset="-122"/>
              </a:defRPr>
            </a:lvl8pPr>
            <a:lvl9pPr marL="38862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Microsoft YaHei" panose="020B0503020204020204" pitchFamily="34" charset="-122"/>
              </a:defRPr>
            </a:lvl9pPr>
          </a:lstStyle>
          <a:p>
            <a:pPr algn="ctr">
              <a:buClrTx/>
              <a:buFontTx/>
              <a:buNone/>
            </a:pPr>
            <a:r>
              <a:rPr lang="en-US" sz="1400" b="1" i="1" dirty="0">
                <a:solidFill>
                  <a:schemeClr val="accent6">
                    <a:lumMod val="75000"/>
                  </a:schemeClr>
                </a:solidFill>
                <a:latin typeface="Calibri" pitchFamily="34" charset="0"/>
              </a:rPr>
              <a:t>http://www.jneurology.gr/en/images/supplement_aee/eidik-ekdos1-noev2012/4062-12_AEE_v6_pp17-35.pdf</a:t>
            </a:r>
          </a:p>
        </p:txBody>
      </p:sp>
      <p:grpSp>
        <p:nvGrpSpPr>
          <p:cNvPr id="10" name="Ομάδα 9">
            <a:extLst>
              <a:ext uri="{FF2B5EF4-FFF2-40B4-BE49-F238E27FC236}">
                <a16:creationId xmlns:a16="http://schemas.microsoft.com/office/drawing/2014/main" id="{F1AC117F-D3E5-4A04-F9AC-16A2D188E9C1}"/>
              </a:ext>
            </a:extLst>
          </p:cNvPr>
          <p:cNvGrpSpPr/>
          <p:nvPr/>
        </p:nvGrpSpPr>
        <p:grpSpPr>
          <a:xfrm>
            <a:off x="7126483" y="65585"/>
            <a:ext cx="5065517" cy="6435250"/>
            <a:chOff x="1718596" y="-5854"/>
            <a:chExt cx="5065517" cy="6435250"/>
          </a:xfrm>
        </p:grpSpPr>
        <p:pic>
          <p:nvPicPr>
            <p:cNvPr id="7172" name="Picture 4"/>
            <p:cNvPicPr>
              <a:picLocks noChangeAspect="1" noChangeArrowheads="1"/>
            </p:cNvPicPr>
            <p:nvPr/>
          </p:nvPicPr>
          <p:blipFill>
            <a:blip r:embed="rId3" cstate="print">
              <a:lum bright="-5000" contrast="10000"/>
              <a:extLst>
                <a:ext uri="{28A0092B-C50C-407E-A947-70E740481C1C}">
                  <a14:useLocalDpi xmlns:a14="http://schemas.microsoft.com/office/drawing/2010/main" val="0"/>
                </a:ext>
              </a:extLst>
            </a:blip>
            <a:srcRect/>
            <a:stretch>
              <a:fillRect/>
            </a:stretch>
          </p:blipFill>
          <p:spPr bwMode="auto">
            <a:xfrm>
              <a:off x="1718596" y="-5854"/>
              <a:ext cx="5065517" cy="6435250"/>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grpSp>
          <p:nvGrpSpPr>
            <p:cNvPr id="6" name="Ομάδα 5">
              <a:extLst>
                <a:ext uri="{FF2B5EF4-FFF2-40B4-BE49-F238E27FC236}">
                  <a16:creationId xmlns:a16="http://schemas.microsoft.com/office/drawing/2014/main" id="{CE8742CF-474B-3902-27FE-29DB67C013E5}"/>
                </a:ext>
              </a:extLst>
            </p:cNvPr>
            <p:cNvGrpSpPr/>
            <p:nvPr/>
          </p:nvGrpSpPr>
          <p:grpSpPr>
            <a:xfrm>
              <a:off x="2151034" y="1361440"/>
              <a:ext cx="4554566" cy="2834640"/>
              <a:chOff x="2151034" y="1361440"/>
              <a:chExt cx="4554566" cy="2834640"/>
            </a:xfrm>
          </p:grpSpPr>
          <p:cxnSp>
            <p:nvCxnSpPr>
              <p:cNvPr id="3" name="Ευθεία γραμμή σύνδεσης 2">
                <a:extLst>
                  <a:ext uri="{FF2B5EF4-FFF2-40B4-BE49-F238E27FC236}">
                    <a16:creationId xmlns:a16="http://schemas.microsoft.com/office/drawing/2014/main" id="{585F4644-3F9C-9058-5347-7EFB1204B5DA}"/>
                  </a:ext>
                </a:extLst>
              </p:cNvPr>
              <p:cNvCxnSpPr/>
              <p:nvPr/>
            </p:nvCxnSpPr>
            <p:spPr>
              <a:xfrm>
                <a:off x="2151034" y="1361440"/>
                <a:ext cx="2106006" cy="0"/>
              </a:xfrm>
              <a:prstGeom prst="line">
                <a:avLst/>
              </a:prstGeom>
              <a:ln>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4" name="Ευθεία γραμμή σύνδεσης 3">
                <a:extLst>
                  <a:ext uri="{FF2B5EF4-FFF2-40B4-BE49-F238E27FC236}">
                    <a16:creationId xmlns:a16="http://schemas.microsoft.com/office/drawing/2014/main" id="{850D45F4-67F6-9131-89F3-1E256D19D883}"/>
                  </a:ext>
                </a:extLst>
              </p:cNvPr>
              <p:cNvCxnSpPr/>
              <p:nvPr/>
            </p:nvCxnSpPr>
            <p:spPr>
              <a:xfrm>
                <a:off x="2151034" y="1544320"/>
                <a:ext cx="2106006" cy="0"/>
              </a:xfrm>
              <a:prstGeom prst="line">
                <a:avLst/>
              </a:prstGeom>
              <a:ln>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5" name="Ευθεία γραμμή σύνδεσης 4">
                <a:extLst>
                  <a:ext uri="{FF2B5EF4-FFF2-40B4-BE49-F238E27FC236}">
                    <a16:creationId xmlns:a16="http://schemas.microsoft.com/office/drawing/2014/main" id="{88221ADF-FD2B-2AC1-D2E7-90535D94277D}"/>
                  </a:ext>
                </a:extLst>
              </p:cNvPr>
              <p:cNvCxnSpPr>
                <a:cxnSpLocks/>
              </p:cNvCxnSpPr>
              <p:nvPr/>
            </p:nvCxnSpPr>
            <p:spPr>
              <a:xfrm>
                <a:off x="2222154" y="2021840"/>
                <a:ext cx="4483446" cy="0"/>
              </a:xfrm>
              <a:prstGeom prst="line">
                <a:avLst/>
              </a:prstGeom>
              <a:ln>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7" name="Ευθεία γραμμή σύνδεσης 6">
                <a:extLst>
                  <a:ext uri="{FF2B5EF4-FFF2-40B4-BE49-F238E27FC236}">
                    <a16:creationId xmlns:a16="http://schemas.microsoft.com/office/drawing/2014/main" id="{0F23E7FD-187C-EA11-D88D-19E7A5AC39D8}"/>
                  </a:ext>
                </a:extLst>
              </p:cNvPr>
              <p:cNvCxnSpPr/>
              <p:nvPr/>
            </p:nvCxnSpPr>
            <p:spPr>
              <a:xfrm>
                <a:off x="2222154" y="2326640"/>
                <a:ext cx="2106006" cy="0"/>
              </a:xfrm>
              <a:prstGeom prst="line">
                <a:avLst/>
              </a:prstGeom>
              <a:ln>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8" name="Ευθεία γραμμή σύνδεσης 7">
                <a:extLst>
                  <a:ext uri="{FF2B5EF4-FFF2-40B4-BE49-F238E27FC236}">
                    <a16:creationId xmlns:a16="http://schemas.microsoft.com/office/drawing/2014/main" id="{E4F7202C-1877-A5AB-76FD-79082B041E1C}"/>
                  </a:ext>
                </a:extLst>
              </p:cNvPr>
              <p:cNvCxnSpPr/>
              <p:nvPr/>
            </p:nvCxnSpPr>
            <p:spPr>
              <a:xfrm>
                <a:off x="2151034" y="3525520"/>
                <a:ext cx="2106006" cy="0"/>
              </a:xfrm>
              <a:prstGeom prst="line">
                <a:avLst/>
              </a:prstGeom>
              <a:ln>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9" name="Ευθεία γραμμή σύνδεσης 8">
                <a:extLst>
                  <a:ext uri="{FF2B5EF4-FFF2-40B4-BE49-F238E27FC236}">
                    <a16:creationId xmlns:a16="http://schemas.microsoft.com/office/drawing/2014/main" id="{40AC5CA8-4257-D74A-0AFA-718370ADA67D}"/>
                  </a:ext>
                </a:extLst>
              </p:cNvPr>
              <p:cNvCxnSpPr/>
              <p:nvPr/>
            </p:nvCxnSpPr>
            <p:spPr>
              <a:xfrm>
                <a:off x="2222154" y="4196080"/>
                <a:ext cx="2106006" cy="0"/>
              </a:xfrm>
              <a:prstGeom prst="line">
                <a:avLst/>
              </a:prstGeom>
              <a:ln>
                <a:solidFill>
                  <a:srgbClr val="FF0000"/>
                </a:solidFill>
              </a:ln>
            </p:spPr>
            <p:style>
              <a:lnRef idx="2">
                <a:schemeClr val="accent1"/>
              </a:lnRef>
              <a:fillRef idx="0">
                <a:schemeClr val="accent1"/>
              </a:fillRef>
              <a:effectRef idx="1">
                <a:schemeClr val="accent1"/>
              </a:effectRef>
              <a:fontRef idx="minor">
                <a:schemeClr val="tx1"/>
              </a:fontRef>
            </p:style>
          </p:cxnSp>
        </p:grpSp>
      </p:grpSp>
      <p:sp>
        <p:nvSpPr>
          <p:cNvPr id="2" name="TextBox 1">
            <a:extLst>
              <a:ext uri="{FF2B5EF4-FFF2-40B4-BE49-F238E27FC236}">
                <a16:creationId xmlns:a16="http://schemas.microsoft.com/office/drawing/2014/main" id="{C0BED456-1213-5AF4-9E22-896550E7B9B1}"/>
              </a:ext>
            </a:extLst>
          </p:cNvPr>
          <p:cNvSpPr txBox="1"/>
          <p:nvPr/>
        </p:nvSpPr>
        <p:spPr>
          <a:xfrm>
            <a:off x="33168" y="612844"/>
            <a:ext cx="5065517" cy="6494085"/>
          </a:xfrm>
          <a:prstGeom prst="rect">
            <a:avLst/>
          </a:prstGeom>
          <a:noFill/>
        </p:spPr>
        <p:txBody>
          <a:bodyPr wrap="square" rtlCol="0">
            <a:spAutoFit/>
          </a:bodyPr>
          <a:lstStyle/>
          <a:p>
            <a:pPr marL="285750" indent="-285750">
              <a:buFont typeface="Arial" panose="020B0604020202020204" pitchFamily="34" charset="0"/>
              <a:buChar char="•"/>
            </a:pPr>
            <a:r>
              <a:rPr lang="el-GR" sz="1600" u="sng" dirty="0"/>
              <a:t>Οξεία </a:t>
            </a:r>
            <a:r>
              <a:rPr lang="el-GR" sz="1600" u="sng" dirty="0" err="1"/>
              <a:t>ενδοκρανιακή</a:t>
            </a:r>
            <a:r>
              <a:rPr lang="el-GR" sz="1600" u="sng" dirty="0"/>
              <a:t> αιμορραγία</a:t>
            </a:r>
          </a:p>
          <a:p>
            <a:pPr marL="285750" indent="-285750">
              <a:buFont typeface="Arial" panose="020B0604020202020204" pitchFamily="34" charset="0"/>
              <a:buChar char="•"/>
            </a:pPr>
            <a:r>
              <a:rPr lang="el-GR" sz="1600" u="sng" dirty="0"/>
              <a:t>Λήψη αντιπηκτικών, χωρίς ειδικά αιματολογικά τεστ, ή </a:t>
            </a:r>
            <a:r>
              <a:rPr lang="el-GR" sz="1600" u="sng" dirty="0" err="1"/>
              <a:t>βαρφαρίνης</a:t>
            </a:r>
            <a:r>
              <a:rPr lang="el-GR" sz="1600" u="sng" dirty="0"/>
              <a:t> με </a:t>
            </a:r>
            <a:r>
              <a:rPr lang="en-US" sz="1600" u="sng" dirty="0"/>
              <a:t>INR&gt;1.7</a:t>
            </a:r>
            <a:r>
              <a:rPr lang="el-GR" sz="1600" u="sng" dirty="0"/>
              <a:t> ή ΧΜΒΗ (48 ώρες) σε θεραπευτική δόση με </a:t>
            </a:r>
            <a:r>
              <a:rPr lang="en-US" sz="1600" u="sng" dirty="0"/>
              <a:t>PTT </a:t>
            </a:r>
            <a:r>
              <a:rPr lang="el-GR" sz="1600" u="sng" dirty="0"/>
              <a:t>αυξημένο</a:t>
            </a:r>
            <a:endParaRPr lang="en-US" sz="1600" u="sng" dirty="0"/>
          </a:p>
          <a:p>
            <a:pPr marL="285750" indent="-285750">
              <a:buFont typeface="Arial" panose="020B0604020202020204" pitchFamily="34" charset="0"/>
              <a:buChar char="•"/>
            </a:pPr>
            <a:r>
              <a:rPr lang="el-GR" sz="1600" dirty="0"/>
              <a:t>Πολύ πρόσφατο χειρουργείο ή άλλη επέμβαση  (εξαιρέσεις)</a:t>
            </a:r>
            <a:r>
              <a:rPr lang="en-US" sz="1600" dirty="0"/>
              <a:t> </a:t>
            </a:r>
            <a:r>
              <a:rPr lang="el-GR" sz="1600" dirty="0"/>
              <a:t>ή τραύμα (</a:t>
            </a:r>
            <a:r>
              <a:rPr lang="en-US" sz="1600" dirty="0"/>
              <a:t>2 </a:t>
            </a:r>
            <a:r>
              <a:rPr lang="el-GR" sz="1600" dirty="0"/>
              <a:t>εβδομάδες) </a:t>
            </a:r>
          </a:p>
          <a:p>
            <a:pPr marL="285750" indent="-285750">
              <a:buFont typeface="Arial" panose="020B0604020202020204" pitchFamily="34" charset="0"/>
              <a:buChar char="•"/>
            </a:pPr>
            <a:r>
              <a:rPr lang="el-GR" sz="1600" dirty="0"/>
              <a:t>Αιμορραγία ΓΕΣ (</a:t>
            </a:r>
            <a:r>
              <a:rPr lang="en-US" sz="1600" dirty="0"/>
              <a:t>2</a:t>
            </a:r>
            <a:r>
              <a:rPr lang="el-GR" sz="1600" dirty="0"/>
              <a:t> εβδομάδες)</a:t>
            </a:r>
          </a:p>
          <a:p>
            <a:pPr marL="285750" indent="-285750">
              <a:buFont typeface="Arial" panose="020B0604020202020204" pitchFamily="34" charset="0"/>
              <a:buChar char="•"/>
            </a:pPr>
            <a:r>
              <a:rPr lang="el-GR" sz="1600" dirty="0"/>
              <a:t>ΝΧ επέμβαση ή ΚΕΚ (3  μήνες)</a:t>
            </a:r>
          </a:p>
          <a:p>
            <a:pPr marL="285750" indent="-285750">
              <a:buFont typeface="Arial" panose="020B0604020202020204" pitchFamily="34" charset="0"/>
              <a:buChar char="•"/>
            </a:pPr>
            <a:r>
              <a:rPr lang="el-GR" sz="1600" dirty="0"/>
              <a:t>Ιστορικό αιμορραγικού ΑΕΕ (εξαιρέσεις)</a:t>
            </a:r>
          </a:p>
          <a:p>
            <a:pPr marL="285750" indent="-285750">
              <a:buFont typeface="Arial" panose="020B0604020202020204" pitchFamily="34" charset="0"/>
              <a:buChar char="•"/>
            </a:pPr>
            <a:r>
              <a:rPr lang="el-GR" sz="1600" dirty="0"/>
              <a:t>Πρόσφατο (3 μήνες) ισχαιμικό ΑΕΕ (εξαιρέσεις)</a:t>
            </a:r>
          </a:p>
          <a:p>
            <a:pPr marL="285750" indent="-285750">
              <a:buFont typeface="Arial" panose="020B0604020202020204" pitchFamily="34" charset="0"/>
              <a:buChar char="•"/>
            </a:pPr>
            <a:r>
              <a:rPr lang="el-GR" sz="1600" u="sng" dirty="0"/>
              <a:t>Ενδοκαρδίτιδα</a:t>
            </a:r>
          </a:p>
          <a:p>
            <a:pPr marL="285750" indent="-285750">
              <a:buFont typeface="Arial" panose="020B0604020202020204" pitchFamily="34" charset="0"/>
              <a:buChar char="•"/>
            </a:pPr>
            <a:r>
              <a:rPr lang="el-GR" sz="1600" u="sng" dirty="0"/>
              <a:t>Διαχωρισμός αορτής</a:t>
            </a:r>
            <a:r>
              <a:rPr lang="el-GR" sz="1600" dirty="0"/>
              <a:t> ή </a:t>
            </a:r>
            <a:r>
              <a:rPr lang="el-GR" sz="1600" dirty="0" err="1"/>
              <a:t>ενδοκρανιακής</a:t>
            </a:r>
            <a:r>
              <a:rPr lang="el-GR" sz="1600" dirty="0"/>
              <a:t> αρτηρίας</a:t>
            </a:r>
          </a:p>
          <a:p>
            <a:pPr marL="285750" indent="-285750">
              <a:buFont typeface="Arial" panose="020B0604020202020204" pitchFamily="34" charset="0"/>
              <a:buChar char="•"/>
            </a:pPr>
            <a:r>
              <a:rPr lang="el-GR" sz="1600" dirty="0"/>
              <a:t>Ιστορικό </a:t>
            </a:r>
            <a:r>
              <a:rPr lang="el-GR" sz="1600" dirty="0" err="1"/>
              <a:t>ραγέντος</a:t>
            </a:r>
            <a:r>
              <a:rPr lang="el-GR" sz="1600" dirty="0"/>
              <a:t> </a:t>
            </a:r>
            <a:r>
              <a:rPr lang="el-GR" sz="1600" dirty="0" err="1"/>
              <a:t>ενδοκρανιακού</a:t>
            </a:r>
            <a:r>
              <a:rPr lang="el-GR" sz="1600" dirty="0"/>
              <a:t> ανευρύσματος χωρίς θεραπεία  ή </a:t>
            </a:r>
            <a:r>
              <a:rPr lang="el-GR" sz="1600" dirty="0" err="1"/>
              <a:t>αρτηριοφλεβώθους</a:t>
            </a:r>
            <a:r>
              <a:rPr lang="el-GR" sz="1600" dirty="0"/>
              <a:t> δυσπλασίας με αιμορραγία</a:t>
            </a:r>
          </a:p>
          <a:p>
            <a:pPr marL="285750" indent="-285750">
              <a:buFont typeface="Arial" panose="020B0604020202020204" pitchFamily="34" charset="0"/>
              <a:buChar char="•"/>
            </a:pPr>
            <a:r>
              <a:rPr lang="el-GR" sz="1600" dirty="0"/>
              <a:t>Γνωστή παρουσία &gt; 10 εγκεφαλικών </a:t>
            </a:r>
            <a:r>
              <a:rPr lang="el-GR" sz="1600" dirty="0" err="1"/>
              <a:t>μικροαιμορραγιών</a:t>
            </a:r>
            <a:endParaRPr lang="el-GR" sz="1600" dirty="0"/>
          </a:p>
          <a:p>
            <a:pPr marL="285750" indent="-285750">
              <a:buFont typeface="Arial" panose="020B0604020202020204" pitchFamily="34" charset="0"/>
              <a:buChar char="•"/>
            </a:pPr>
            <a:r>
              <a:rPr lang="el-GR" sz="1600" u="sng" dirty="0"/>
              <a:t>Αιμοπετάλια &lt;100.000</a:t>
            </a:r>
          </a:p>
          <a:p>
            <a:pPr marL="285750" indent="-285750">
              <a:buFont typeface="Arial" panose="020B0604020202020204" pitchFamily="34" charset="0"/>
              <a:buChar char="•"/>
            </a:pPr>
            <a:r>
              <a:rPr lang="en-US" sz="1600" u="sng" dirty="0"/>
              <a:t>STEMI </a:t>
            </a:r>
            <a:r>
              <a:rPr lang="el-GR" sz="1600" u="sng" dirty="0"/>
              <a:t>6 ώρες με 1 εβδομάδα (μπορεί και 3 μήνες)</a:t>
            </a:r>
          </a:p>
          <a:p>
            <a:pPr marL="285750" indent="-285750">
              <a:buFont typeface="Arial" panose="020B0604020202020204" pitchFamily="34" charset="0"/>
              <a:buChar char="•"/>
            </a:pPr>
            <a:r>
              <a:rPr lang="el-GR" sz="1600" u="sng" dirty="0"/>
              <a:t>Καθυστερημένη προσέλευση &gt;4.5 ώρες χωρίς προηγμένη απεικόνιση</a:t>
            </a:r>
          </a:p>
          <a:p>
            <a:pPr marL="285750" indent="-285750">
              <a:buFont typeface="Arial" panose="020B0604020202020204" pitchFamily="34" charset="0"/>
              <a:buChar char="•"/>
            </a:pPr>
            <a:r>
              <a:rPr lang="el-GR" sz="1600" u="sng" dirty="0"/>
              <a:t>Έλασσον και μη αναπηρικό σύμπτωμα</a:t>
            </a:r>
          </a:p>
          <a:p>
            <a:pPr marL="285750" indent="-285750">
              <a:buFont typeface="Arial" panose="020B0604020202020204" pitchFamily="34" charset="0"/>
              <a:buChar char="•"/>
            </a:pPr>
            <a:r>
              <a:rPr lang="el-GR" sz="1600" u="sng" dirty="0"/>
              <a:t>ΑΠ &gt;180 συστολική ή &gt;110 διαστολική παρά</a:t>
            </a:r>
            <a:r>
              <a:rPr lang="en-US" sz="1600" u="sng" dirty="0"/>
              <a:t> </a:t>
            </a:r>
            <a:r>
              <a:rPr lang="el-GR" sz="1600" u="sng" dirty="0"/>
              <a:t>την άμεση αντιμετώπιση</a:t>
            </a:r>
            <a:endParaRPr lang="en-US" sz="1600" u="sng" dirty="0"/>
          </a:p>
          <a:p>
            <a:pPr marL="285750" indent="-285750">
              <a:buFont typeface="Arial" panose="020B0604020202020204" pitchFamily="34" charset="0"/>
              <a:buChar char="•"/>
            </a:pPr>
            <a:r>
              <a:rPr lang="el-GR" sz="1600" dirty="0" err="1"/>
              <a:t>Ενδοπαρεγχυματικός</a:t>
            </a:r>
            <a:r>
              <a:rPr lang="el-GR" sz="1600" dirty="0"/>
              <a:t> όγκος εγκεφάλου</a:t>
            </a:r>
          </a:p>
        </p:txBody>
      </p:sp>
      <p:sp>
        <p:nvSpPr>
          <p:cNvPr id="12" name="TextBox 11">
            <a:extLst>
              <a:ext uri="{FF2B5EF4-FFF2-40B4-BE49-F238E27FC236}">
                <a16:creationId xmlns:a16="http://schemas.microsoft.com/office/drawing/2014/main" id="{71A08242-AF40-E02E-1880-C9F26E8AE1F4}"/>
              </a:ext>
            </a:extLst>
          </p:cNvPr>
          <p:cNvSpPr txBox="1"/>
          <p:nvPr/>
        </p:nvSpPr>
        <p:spPr>
          <a:xfrm>
            <a:off x="10397015" y="284124"/>
            <a:ext cx="965200" cy="461665"/>
          </a:xfrm>
          <a:prstGeom prst="rect">
            <a:avLst/>
          </a:prstGeom>
          <a:noFill/>
        </p:spPr>
        <p:txBody>
          <a:bodyPr wrap="square">
            <a:spAutoFit/>
          </a:bodyPr>
          <a:lstStyle/>
          <a:p>
            <a:r>
              <a:rPr lang="en-US" sz="2400" b="1" dirty="0">
                <a:solidFill>
                  <a:srgbClr val="C00000"/>
                </a:solidFill>
              </a:rPr>
              <a:t>SPC</a:t>
            </a:r>
            <a:endParaRPr lang="el-GR" sz="2400" dirty="0"/>
          </a:p>
        </p:txBody>
      </p:sp>
      <p:sp>
        <p:nvSpPr>
          <p:cNvPr id="16" name="TextBox 15">
            <a:extLst>
              <a:ext uri="{FF2B5EF4-FFF2-40B4-BE49-F238E27FC236}">
                <a16:creationId xmlns:a16="http://schemas.microsoft.com/office/drawing/2014/main" id="{9F8B35BA-1F5B-D884-E070-76AE9D2E4525}"/>
              </a:ext>
            </a:extLst>
          </p:cNvPr>
          <p:cNvSpPr txBox="1"/>
          <p:nvPr/>
        </p:nvSpPr>
        <p:spPr>
          <a:xfrm>
            <a:off x="2106949" y="357165"/>
            <a:ext cx="6172200" cy="369332"/>
          </a:xfrm>
          <a:prstGeom prst="rect">
            <a:avLst/>
          </a:prstGeom>
          <a:noFill/>
        </p:spPr>
        <p:txBody>
          <a:bodyPr wrap="square">
            <a:spAutoFit/>
          </a:bodyPr>
          <a:lstStyle/>
          <a:p>
            <a:r>
              <a:rPr lang="en-US" sz="1800" b="1" dirty="0">
                <a:solidFill>
                  <a:srgbClr val="002060"/>
                </a:solidFill>
              </a:rPr>
              <a:t>European Stroke Organization guidelines</a:t>
            </a:r>
            <a:endParaRPr lang="el-GR" sz="1800" dirty="0">
              <a:solidFill>
                <a:srgbClr val="002060"/>
              </a:solidFill>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normAutofit/>
          </a:bodyPr>
          <a:lstStyle/>
          <a:p>
            <a:r>
              <a:rPr lang="el-GR" sz="3200" b="1" dirty="0" err="1">
                <a:solidFill>
                  <a:srgbClr val="00B050"/>
                </a:solidFill>
              </a:rPr>
              <a:t>Χρονο</a:t>
            </a:r>
            <a:r>
              <a:rPr lang="el-GR" sz="3200" b="1" dirty="0">
                <a:solidFill>
                  <a:srgbClr val="00B050"/>
                </a:solidFill>
              </a:rPr>
              <a:t>-εξαρτώμενη αποτελεσματικότητα ενδοφλέβιας </a:t>
            </a:r>
            <a:r>
              <a:rPr lang="el-GR" sz="3200" b="1" dirty="0" err="1">
                <a:solidFill>
                  <a:srgbClr val="00B050"/>
                </a:solidFill>
              </a:rPr>
              <a:t>θρομβόλυσης</a:t>
            </a:r>
            <a:endParaRPr lang="en-US" sz="3200" b="1" dirty="0">
              <a:solidFill>
                <a:srgbClr val="00B050"/>
              </a:solidFill>
            </a:endParaRPr>
          </a:p>
        </p:txBody>
      </p:sp>
      <p:pic>
        <p:nvPicPr>
          <p:cNvPr id="4" name="Picture 4"/>
          <p:cNvPicPr>
            <a:picLocks noGrp="1" noChangeAspect="1"/>
          </p:cNvPicPr>
          <p:nvPr>
            <p:ph idx="1"/>
          </p:nvPr>
        </p:nvPicPr>
        <p:blipFill>
          <a:blip r:embed="rId2" cstate="print"/>
          <a:srcRect/>
          <a:stretch>
            <a:fillRect/>
          </a:stretch>
        </p:blipFill>
        <p:spPr bwMode="auto">
          <a:xfrm>
            <a:off x="852211" y="1517978"/>
            <a:ext cx="7182380" cy="4665644"/>
          </a:xfrm>
          <a:prstGeom prst="rect">
            <a:avLst/>
          </a:prstGeom>
          <a:noFill/>
          <a:ln w="9525">
            <a:noFill/>
            <a:miter lim="800000"/>
            <a:headEnd/>
            <a:tailEnd/>
          </a:ln>
        </p:spPr>
      </p:pic>
      <p:grpSp>
        <p:nvGrpSpPr>
          <p:cNvPr id="3" name="Ομάδα 2">
            <a:extLst>
              <a:ext uri="{FF2B5EF4-FFF2-40B4-BE49-F238E27FC236}">
                <a16:creationId xmlns:a16="http://schemas.microsoft.com/office/drawing/2014/main" id="{57A182D5-4A8E-5CD5-89E4-726F76B0EAFA}"/>
              </a:ext>
            </a:extLst>
          </p:cNvPr>
          <p:cNvGrpSpPr/>
          <p:nvPr/>
        </p:nvGrpSpPr>
        <p:grpSpPr>
          <a:xfrm>
            <a:off x="1402611" y="28047"/>
            <a:ext cx="5240388" cy="6858000"/>
            <a:chOff x="1524000" y="0"/>
            <a:chExt cx="5240388" cy="6858000"/>
          </a:xfrm>
        </p:grpSpPr>
        <p:pic>
          <p:nvPicPr>
            <p:cNvPr id="5" name="Picture 2" descr="C:\Users\aliki\Downloads\NNT of IVT for AIS_3HRS.bmp"/>
            <p:cNvPicPr>
              <a:picLocks noChangeAspect="1" noChangeArrowheads="1"/>
            </p:cNvPicPr>
            <p:nvPr/>
          </p:nvPicPr>
          <p:blipFill>
            <a:blip r:embed="rId3" cstate="print"/>
            <a:srcRect/>
            <a:stretch>
              <a:fillRect/>
            </a:stretch>
          </p:blipFill>
          <p:spPr bwMode="auto">
            <a:xfrm>
              <a:off x="1524000" y="0"/>
              <a:ext cx="5240388" cy="6858000"/>
            </a:xfrm>
            <a:prstGeom prst="rect">
              <a:avLst/>
            </a:prstGeom>
            <a:noFill/>
          </p:spPr>
        </p:pic>
        <p:sp>
          <p:nvSpPr>
            <p:cNvPr id="6" name="2 - Θέση περιεχομένου"/>
            <p:cNvSpPr txBox="1">
              <a:spLocks/>
            </p:cNvSpPr>
            <p:nvPr/>
          </p:nvSpPr>
          <p:spPr>
            <a:xfrm>
              <a:off x="2438400" y="2743200"/>
              <a:ext cx="3714744" cy="1185858"/>
            </a:xfrm>
            <a:prstGeom prst="rect">
              <a:avLst/>
            </a:prstGeom>
            <a:noFill/>
          </p:spPr>
          <p:txBody>
            <a:bodyPr vert="horz" lIns="91440" tIns="45720" rIns="91440" bIns="45720" rtlCol="0">
              <a:noAutofit/>
            </a:bodyPr>
            <a:lstStyle/>
            <a:p>
              <a:pPr marL="342900" indent="-342900">
                <a:spcBef>
                  <a:spcPct val="20000"/>
                </a:spcBef>
                <a:buFont typeface="Arial" pitchFamily="34" charset="0"/>
                <a:buChar char="•"/>
                <a:defRPr/>
              </a:pPr>
              <a:r>
                <a:rPr lang="en-US" i="1" dirty="0">
                  <a:solidFill>
                    <a:srgbClr val="7030A0"/>
                  </a:solidFill>
                </a:rPr>
                <a:t>Saver, J. </a:t>
              </a:r>
              <a:r>
                <a:rPr lang="en-US" i="1" dirty="0" err="1">
                  <a:solidFill>
                    <a:srgbClr val="7030A0"/>
                  </a:solidFill>
                </a:rPr>
                <a:t>L.&amp;Kalafut</a:t>
              </a:r>
              <a:r>
                <a:rPr lang="en-US" i="1" dirty="0">
                  <a:solidFill>
                    <a:srgbClr val="7030A0"/>
                  </a:solidFill>
                </a:rPr>
                <a:t>, M. (2011). Thrombolytic Therapy in Stroke [Internet]. </a:t>
              </a:r>
              <a:r>
                <a:rPr lang="en-US" i="1" dirty="0" err="1">
                  <a:solidFill>
                    <a:srgbClr val="7030A0"/>
                  </a:solidFill>
                </a:rPr>
                <a:t>Medscape</a:t>
              </a:r>
              <a:r>
                <a:rPr lang="en-US" i="1" dirty="0">
                  <a:solidFill>
                    <a:srgbClr val="7030A0"/>
                  </a:solidFill>
                </a:rPr>
                <a:t>. Available from: http://emedicine.medscape.com/article/1160840</a:t>
              </a:r>
            </a:p>
          </p:txBody>
        </p:sp>
      </p:grpSp>
      <p:pic>
        <p:nvPicPr>
          <p:cNvPr id="7" name="Picture 2" descr="http://www.samhealth.org/SiteCollectionImages/FeaturedArticles/HMHB-BrainStroke_240.jpg"/>
          <p:cNvPicPr>
            <a:picLocks noChangeAspect="1" noChangeArrowheads="1"/>
          </p:cNvPicPr>
          <p:nvPr/>
        </p:nvPicPr>
        <p:blipFill>
          <a:blip r:embed="rId4" cstate="print"/>
          <a:srcRect/>
          <a:stretch>
            <a:fillRect/>
          </a:stretch>
        </p:blipFill>
        <p:spPr bwMode="auto">
          <a:xfrm>
            <a:off x="6000894" y="2565412"/>
            <a:ext cx="1928801" cy="1928802"/>
          </a:xfrm>
          <a:prstGeom prst="rect">
            <a:avLst/>
          </a:prstGeom>
          <a:noFill/>
        </p:spPr>
      </p:pic>
      <p:sp>
        <p:nvSpPr>
          <p:cNvPr id="8" name="7 - TextBox"/>
          <p:cNvSpPr txBox="1"/>
          <p:nvPr/>
        </p:nvSpPr>
        <p:spPr>
          <a:xfrm>
            <a:off x="1188720" y="6183622"/>
            <a:ext cx="8290560" cy="646331"/>
          </a:xfrm>
          <a:prstGeom prst="rect">
            <a:avLst/>
          </a:prstGeom>
          <a:noFill/>
        </p:spPr>
        <p:txBody>
          <a:bodyPr wrap="square" rtlCol="0">
            <a:spAutoFit/>
          </a:bodyPr>
          <a:lstStyle/>
          <a:p>
            <a:r>
              <a:rPr lang="el-GR" dirty="0">
                <a:solidFill>
                  <a:srgbClr val="FF0000"/>
                </a:solidFill>
              </a:rPr>
              <a:t>Κάθε 15 λεπτά που μειώνεται η  καθυστέρηση στη χορήγηση της θεραπείας ισοδυναμούν με μέσο όρο 1 μήνα ζωής χωρίς αναπηρία…</a:t>
            </a:r>
            <a:endParaRPr lang="en-US" dirty="0">
              <a:solidFill>
                <a:srgbClr val="FF0000"/>
              </a:solidFill>
            </a:endParaRPr>
          </a:p>
        </p:txBody>
      </p:sp>
      <p:sp>
        <p:nvSpPr>
          <p:cNvPr id="10" name="TextBox 9">
            <a:extLst>
              <a:ext uri="{FF2B5EF4-FFF2-40B4-BE49-F238E27FC236}">
                <a16:creationId xmlns:a16="http://schemas.microsoft.com/office/drawing/2014/main" id="{7028ED33-F366-212A-F68B-1FBF46D39A3A}"/>
              </a:ext>
            </a:extLst>
          </p:cNvPr>
          <p:cNvSpPr txBox="1"/>
          <p:nvPr/>
        </p:nvSpPr>
        <p:spPr>
          <a:xfrm>
            <a:off x="8158271" y="2049105"/>
            <a:ext cx="3749249" cy="1113959"/>
          </a:xfrm>
          <a:prstGeom prst="rect">
            <a:avLst/>
          </a:prstGeom>
          <a:noFill/>
        </p:spPr>
        <p:txBody>
          <a:bodyPr wrap="square">
            <a:spAutoFit/>
          </a:bodyPr>
          <a:lstStyle/>
          <a:p>
            <a:pPr marL="0" indent="0">
              <a:lnSpc>
                <a:spcPct val="200000"/>
              </a:lnSpc>
              <a:buNone/>
            </a:pPr>
            <a:r>
              <a:rPr lang="en-US" sz="1800" b="1" dirty="0">
                <a:solidFill>
                  <a:srgbClr val="FF0000"/>
                </a:solidFill>
                <a:latin typeface="Arial Nova Light" panose="020B0304020202020204" pitchFamily="34" charset="0"/>
              </a:rPr>
              <a:t>IVT </a:t>
            </a:r>
            <a:r>
              <a:rPr lang="el-GR" sz="1800" b="1" dirty="0">
                <a:solidFill>
                  <a:srgbClr val="FF0000"/>
                </a:solidFill>
                <a:latin typeface="Arial Nova Light" panose="020B0304020202020204" pitchFamily="34" charset="0"/>
              </a:rPr>
              <a:t>μείωση αναπηρίας κατά1</a:t>
            </a:r>
            <a:r>
              <a:rPr lang="en-US" sz="1800" b="1" dirty="0">
                <a:solidFill>
                  <a:srgbClr val="FF0000"/>
                </a:solidFill>
                <a:latin typeface="Arial Nova Light" panose="020B0304020202020204" pitchFamily="34" charset="0"/>
              </a:rPr>
              <a:t>2</a:t>
            </a:r>
            <a:r>
              <a:rPr lang="el-GR" sz="1800" b="1" dirty="0">
                <a:solidFill>
                  <a:srgbClr val="FF0000"/>
                </a:solidFill>
                <a:latin typeface="Arial Nova Light" panose="020B0304020202020204" pitchFamily="34" charset="0"/>
              </a:rPr>
              <a:t>-19%</a:t>
            </a:r>
            <a:endParaRPr lang="en-US" sz="1800" b="1" dirty="0">
              <a:solidFill>
                <a:srgbClr val="FF0000"/>
              </a:solidFill>
              <a:latin typeface="Arial Nova Light" panose="020B0304020202020204" pitchFamily="34" charset="0"/>
            </a:endParaRPr>
          </a:p>
          <a:p>
            <a:pPr marL="0" indent="0">
              <a:lnSpc>
                <a:spcPct val="200000"/>
              </a:lnSpc>
              <a:buNone/>
            </a:pPr>
            <a:r>
              <a:rPr lang="en-US" sz="1800" b="1" dirty="0">
                <a:solidFill>
                  <a:srgbClr val="FF0000"/>
                </a:solidFill>
                <a:latin typeface="Arial Nova Light" panose="020B0304020202020204" pitchFamily="34" charset="0"/>
              </a:rPr>
              <a:t>IVT </a:t>
            </a:r>
            <a:r>
              <a:rPr lang="el-GR" b="1" dirty="0">
                <a:solidFill>
                  <a:srgbClr val="FF0000"/>
                </a:solidFill>
                <a:latin typeface="Arial Nova Light" panose="020B0304020202020204" pitchFamily="34" charset="0"/>
              </a:rPr>
              <a:t>δε μειώνει τη θνητότητα</a:t>
            </a:r>
            <a:r>
              <a:rPr lang="el-GR" sz="1800" b="1" dirty="0">
                <a:solidFill>
                  <a:srgbClr val="FF0000"/>
                </a:solidFill>
                <a:latin typeface="Arial Nova Light" panose="020B0304020202020204" pitchFamily="34" charset="0"/>
              </a:rPr>
              <a:t> </a:t>
            </a:r>
          </a:p>
        </p:txBody>
      </p:sp>
      <p:sp>
        <p:nvSpPr>
          <p:cNvPr id="12" name="TextBox 11">
            <a:extLst>
              <a:ext uri="{FF2B5EF4-FFF2-40B4-BE49-F238E27FC236}">
                <a16:creationId xmlns:a16="http://schemas.microsoft.com/office/drawing/2014/main" id="{C1815EDA-9C01-183B-8322-14FC1800AFBF}"/>
              </a:ext>
            </a:extLst>
          </p:cNvPr>
          <p:cNvSpPr txBox="1"/>
          <p:nvPr/>
        </p:nvSpPr>
        <p:spPr>
          <a:xfrm>
            <a:off x="7823200" y="6474328"/>
            <a:ext cx="6096000" cy="369332"/>
          </a:xfrm>
          <a:prstGeom prst="rect">
            <a:avLst/>
          </a:prstGeom>
          <a:noFill/>
        </p:spPr>
        <p:txBody>
          <a:bodyPr wrap="square">
            <a:spAutoFit/>
          </a:bodyPr>
          <a:lstStyle/>
          <a:p>
            <a:r>
              <a:rPr lang="en-US" dirty="0" err="1">
                <a:solidFill>
                  <a:srgbClr val="7030A0"/>
                </a:solidFill>
              </a:rPr>
              <a:t>Tsivgoulis</a:t>
            </a:r>
            <a:r>
              <a:rPr lang="en-US" dirty="0">
                <a:solidFill>
                  <a:srgbClr val="7030A0"/>
                </a:solidFill>
              </a:rPr>
              <a:t> et al. J Stroke. 2020;22:130-140</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cstate="print"/>
          <a:srcRect l="20864" t="45160" r="8897" b="6250"/>
          <a:stretch>
            <a:fillRect/>
          </a:stretch>
        </p:blipFill>
        <p:spPr bwMode="auto">
          <a:xfrm>
            <a:off x="1637394" y="1714488"/>
            <a:ext cx="8816325" cy="3429024"/>
          </a:xfrm>
          <a:prstGeom prst="rect">
            <a:avLst/>
          </a:prstGeom>
          <a:noFill/>
          <a:ln w="9525">
            <a:noFill/>
            <a:miter lim="800000"/>
            <a:headEnd/>
            <a:tailEnd/>
          </a:ln>
          <a:effectLst/>
        </p:spPr>
      </p:pic>
      <p:cxnSp>
        <p:nvCxnSpPr>
          <p:cNvPr id="7" name="6 - Ευθύγραμμο βέλος σύνδεσης"/>
          <p:cNvCxnSpPr/>
          <p:nvPr/>
        </p:nvCxnSpPr>
        <p:spPr>
          <a:xfrm rot="5400000" flipH="1" flipV="1">
            <a:off x="4060811" y="5106999"/>
            <a:ext cx="1643074" cy="1588"/>
          </a:xfrm>
          <a:prstGeom prst="straightConnector1">
            <a:avLst/>
          </a:prstGeom>
          <a:ln w="4445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9" name="8 - TextBox"/>
          <p:cNvSpPr txBox="1"/>
          <p:nvPr/>
        </p:nvSpPr>
        <p:spPr>
          <a:xfrm>
            <a:off x="2095472" y="428604"/>
            <a:ext cx="7929618" cy="1077218"/>
          </a:xfrm>
          <a:prstGeom prst="rect">
            <a:avLst/>
          </a:prstGeom>
          <a:noFill/>
        </p:spPr>
        <p:txBody>
          <a:bodyPr wrap="square" rtlCol="0">
            <a:spAutoFit/>
          </a:bodyPr>
          <a:lstStyle/>
          <a:p>
            <a:pPr algn="ctr"/>
            <a:r>
              <a:rPr lang="el-GR" sz="3200" b="1" dirty="0">
                <a:solidFill>
                  <a:srgbClr val="C00000"/>
                </a:solidFill>
              </a:rPr>
              <a:t>Ωστόσο, αύξηση της θνητότητας &gt; 4.5 ώρες…</a:t>
            </a:r>
            <a:endParaRPr lang="en-US" sz="3200" b="1" dirty="0">
              <a:solidFill>
                <a:srgbClr val="C00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linds(horizontal)">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62" name="Picture 3">
            <a:extLst>
              <a:ext uri="{FF2B5EF4-FFF2-40B4-BE49-F238E27FC236}">
                <a16:creationId xmlns:a16="http://schemas.microsoft.com/office/drawing/2014/main" id="{F4557366-A08B-4F1E-A1DA-84B38A4DE64A}"/>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370013" y="2493963"/>
            <a:ext cx="9297987" cy="2681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4">
            <a:extLst>
              <a:ext uri="{FF2B5EF4-FFF2-40B4-BE49-F238E27FC236}">
                <a16:creationId xmlns:a16="http://schemas.microsoft.com/office/drawing/2014/main" id="{D1420900-E4D0-4ECD-A629-44E3A6D2C7B6}"/>
              </a:ext>
            </a:extLst>
          </p:cNvPr>
          <p:cNvSpPr/>
          <p:nvPr/>
        </p:nvSpPr>
        <p:spPr bwMode="auto">
          <a:xfrm>
            <a:off x="1524000" y="3598863"/>
            <a:ext cx="8753475" cy="247650"/>
          </a:xfrm>
          <a:prstGeom prst="rect">
            <a:avLst/>
          </a:prstGeom>
          <a:noFill/>
          <a:ln w="50800" cap="flat" cmpd="sng" algn="ctr">
            <a:solidFill>
              <a:srgbClr val="FF0000"/>
            </a:solidFill>
            <a:prstDash val="sysDash"/>
            <a:round/>
            <a:headEnd type="none" w="med" len="med"/>
            <a:tailEnd type="none" w="med" len="med"/>
          </a:ln>
          <a:effec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1" i="0" u="none" strike="noStrike" kern="1200" cap="none" spc="0" normalizeH="0" baseline="0" noProof="0">
              <a:ln>
                <a:noFill/>
              </a:ln>
              <a:solidFill>
                <a:srgbClr val="000000"/>
              </a:solidFill>
              <a:effectLst>
                <a:outerShdw blurRad="38100" dist="38100" dir="2700000" algn="tl">
                  <a:srgbClr val="000000">
                    <a:alpha val="43137"/>
                  </a:srgbClr>
                </a:outerShdw>
              </a:effectLst>
              <a:uLnTx/>
              <a:uFillTx/>
              <a:latin typeface="Arial" charset="0"/>
              <a:ea typeface="+mn-ea"/>
              <a:cs typeface="+mn-cs"/>
            </a:endParaRPr>
          </a:p>
        </p:txBody>
      </p:sp>
      <p:sp>
        <p:nvSpPr>
          <p:cNvPr id="6" name="Rectangle 5">
            <a:extLst>
              <a:ext uri="{FF2B5EF4-FFF2-40B4-BE49-F238E27FC236}">
                <a16:creationId xmlns:a16="http://schemas.microsoft.com/office/drawing/2014/main" id="{8D737D2F-BE45-43E5-8BE9-281A784844DA}"/>
              </a:ext>
            </a:extLst>
          </p:cNvPr>
          <p:cNvSpPr/>
          <p:nvPr/>
        </p:nvSpPr>
        <p:spPr bwMode="auto">
          <a:xfrm>
            <a:off x="1524000" y="4827588"/>
            <a:ext cx="8753475" cy="247650"/>
          </a:xfrm>
          <a:prstGeom prst="rect">
            <a:avLst/>
          </a:prstGeom>
          <a:noFill/>
          <a:ln w="50800" cap="flat" cmpd="sng" algn="ctr">
            <a:solidFill>
              <a:srgbClr val="002060"/>
            </a:solidFill>
            <a:prstDash val="sysDash"/>
            <a:round/>
            <a:headEnd type="none" w="med" len="med"/>
            <a:tailEnd type="none" w="med" len="med"/>
          </a:ln>
          <a:effec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1" i="0" u="none" strike="noStrike" kern="1200" cap="none" spc="0" normalizeH="0" baseline="0" noProof="0">
              <a:ln>
                <a:noFill/>
              </a:ln>
              <a:solidFill>
                <a:srgbClr val="000000"/>
              </a:solidFill>
              <a:effectLst>
                <a:outerShdw blurRad="38100" dist="38100" dir="2700000" algn="tl">
                  <a:srgbClr val="000000">
                    <a:alpha val="43137"/>
                  </a:srgbClr>
                </a:outerShdw>
              </a:effectLst>
              <a:uLnTx/>
              <a:uFillTx/>
              <a:latin typeface="Arial" charset="0"/>
              <a:ea typeface="+mn-ea"/>
              <a:cs typeface="+mn-cs"/>
            </a:endParaRPr>
          </a:p>
        </p:txBody>
      </p:sp>
      <p:sp>
        <p:nvSpPr>
          <p:cNvPr id="7" name="Rectangle 2">
            <a:extLst>
              <a:ext uri="{FF2B5EF4-FFF2-40B4-BE49-F238E27FC236}">
                <a16:creationId xmlns:a16="http://schemas.microsoft.com/office/drawing/2014/main" id="{E95F0933-E596-4FF1-AE71-815E6543113B}"/>
              </a:ext>
            </a:extLst>
          </p:cNvPr>
          <p:cNvSpPr>
            <a:spLocks noGrp="1" noChangeArrowheads="1"/>
          </p:cNvSpPr>
          <p:nvPr>
            <p:ph type="title"/>
          </p:nvPr>
        </p:nvSpPr>
        <p:spPr>
          <a:xfrm>
            <a:off x="1304131" y="-396876"/>
            <a:ext cx="9429750" cy="1495426"/>
          </a:xfrm>
        </p:spPr>
        <p:txBody>
          <a:bodyPr/>
          <a:lstStyle/>
          <a:p>
            <a:pPr algn="ctr" eaLnBrk="1" hangingPunct="1">
              <a:defRPr/>
            </a:pPr>
            <a:br>
              <a:rPr lang="en-US" sz="2400" dirty="0">
                <a:solidFill>
                  <a:srgbClr val="FF9900"/>
                </a:solidFill>
                <a:latin typeface="Tahoma" pitchFamily="34" charset="0"/>
              </a:rPr>
            </a:br>
            <a:r>
              <a:rPr lang="en-US" sz="2400" b="1" dirty="0">
                <a:solidFill>
                  <a:srgbClr val="0070C0"/>
                </a:solidFill>
                <a:latin typeface="Tahoma" pitchFamily="34" charset="0"/>
              </a:rPr>
              <a:t>TENECTEPLASE VS. ALTEPLASE </a:t>
            </a:r>
            <a:br>
              <a:rPr lang="en-US" sz="2400" b="1" dirty="0">
                <a:solidFill>
                  <a:srgbClr val="0070C0"/>
                </a:solidFill>
                <a:latin typeface="Tahoma" pitchFamily="34" charset="0"/>
              </a:rPr>
            </a:br>
            <a:r>
              <a:rPr lang="en-US" sz="2400" b="1" dirty="0">
                <a:solidFill>
                  <a:srgbClr val="0070C0"/>
                </a:solidFill>
                <a:latin typeface="Tahoma" pitchFamily="34" charset="0"/>
              </a:rPr>
              <a:t>(PHARMACOLOGICAL PROPERTIES)</a:t>
            </a:r>
          </a:p>
        </p:txBody>
      </p:sp>
      <p:sp>
        <p:nvSpPr>
          <p:cNvPr id="143366" name="Text Box 4">
            <a:extLst>
              <a:ext uri="{FF2B5EF4-FFF2-40B4-BE49-F238E27FC236}">
                <a16:creationId xmlns:a16="http://schemas.microsoft.com/office/drawing/2014/main" id="{8945B39D-82DE-4AA6-BAFF-2717487309EB}"/>
              </a:ext>
            </a:extLst>
          </p:cNvPr>
          <p:cNvSpPr txBox="1">
            <a:spLocks noChangeArrowheads="1"/>
          </p:cNvSpPr>
          <p:nvPr/>
        </p:nvSpPr>
        <p:spPr bwMode="auto">
          <a:xfrm>
            <a:off x="7753350" y="6417469"/>
            <a:ext cx="4197350" cy="306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380" tIns="45692" rIns="91380" bIns="45692">
            <a:spAutoFit/>
          </a:bodyPr>
          <a:lstStyle>
            <a:lvl1pPr>
              <a:defRPr sz="2400" b="1">
                <a:solidFill>
                  <a:schemeClr val="tx1"/>
                </a:solidFill>
                <a:latin typeface="Arial" panose="020B0604020202020204" pitchFamily="34" charset="0"/>
              </a:defRPr>
            </a:lvl1pPr>
            <a:lvl2pPr marL="742950" indent="-285750">
              <a:defRPr sz="2400" b="1">
                <a:solidFill>
                  <a:schemeClr val="tx1"/>
                </a:solidFill>
                <a:latin typeface="Arial" panose="020B0604020202020204" pitchFamily="34" charset="0"/>
              </a:defRPr>
            </a:lvl2pPr>
            <a:lvl3pPr marL="1143000" indent="-228600">
              <a:defRPr sz="2400" b="1">
                <a:solidFill>
                  <a:schemeClr val="tx1"/>
                </a:solidFill>
                <a:latin typeface="Arial" panose="020B0604020202020204" pitchFamily="34" charset="0"/>
              </a:defRPr>
            </a:lvl3pPr>
            <a:lvl4pPr marL="1600200" indent="-228600">
              <a:defRPr sz="2400" b="1">
                <a:solidFill>
                  <a:schemeClr val="tx1"/>
                </a:solidFill>
                <a:latin typeface="Arial" panose="020B0604020202020204" pitchFamily="34" charset="0"/>
              </a:defRPr>
            </a:lvl4pPr>
            <a:lvl5pPr marL="2057400" indent="-228600">
              <a:defRPr sz="2400" b="1">
                <a:solidFill>
                  <a:schemeClr val="tx1"/>
                </a:solidFill>
                <a:latin typeface="Arial" panose="020B0604020202020204" pitchFamily="34" charset="0"/>
              </a:defRPr>
            </a:lvl5pPr>
            <a:lvl6pPr marL="2514600" indent="-228600" eaLnBrk="0" fontAlgn="base" hangingPunct="0">
              <a:spcBef>
                <a:spcPct val="0"/>
              </a:spcBef>
              <a:spcAft>
                <a:spcPct val="0"/>
              </a:spcAft>
              <a:defRPr sz="2400" b="1">
                <a:solidFill>
                  <a:schemeClr val="tx1"/>
                </a:solidFill>
                <a:latin typeface="Arial" panose="020B0604020202020204" pitchFamily="34" charset="0"/>
              </a:defRPr>
            </a:lvl6pPr>
            <a:lvl7pPr marL="2971800" indent="-228600" eaLnBrk="0" fontAlgn="base" hangingPunct="0">
              <a:spcBef>
                <a:spcPct val="0"/>
              </a:spcBef>
              <a:spcAft>
                <a:spcPct val="0"/>
              </a:spcAft>
              <a:defRPr sz="2400" b="1">
                <a:solidFill>
                  <a:schemeClr val="tx1"/>
                </a:solidFill>
                <a:latin typeface="Arial" panose="020B0604020202020204" pitchFamily="34" charset="0"/>
              </a:defRPr>
            </a:lvl7pPr>
            <a:lvl8pPr marL="3429000" indent="-228600" eaLnBrk="0" fontAlgn="base" hangingPunct="0">
              <a:spcBef>
                <a:spcPct val="0"/>
              </a:spcBef>
              <a:spcAft>
                <a:spcPct val="0"/>
              </a:spcAft>
              <a:defRPr sz="2400" b="1">
                <a:solidFill>
                  <a:schemeClr val="tx1"/>
                </a:solidFill>
                <a:latin typeface="Arial" panose="020B0604020202020204" pitchFamily="34" charset="0"/>
              </a:defRPr>
            </a:lvl8pPr>
            <a:lvl9pPr marL="3886200" indent="-228600" eaLnBrk="0" fontAlgn="base" hangingPunct="0">
              <a:spcBef>
                <a:spcPct val="0"/>
              </a:spcBef>
              <a:spcAft>
                <a:spcPct val="0"/>
              </a:spcAft>
              <a:defRPr sz="2400" b="1">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l-GR" sz="1400" b="1" i="1" u="none" strike="noStrike" kern="1200" cap="none" spc="0" normalizeH="0" baseline="0" noProof="0" dirty="0">
                <a:ln>
                  <a:noFill/>
                </a:ln>
                <a:solidFill>
                  <a:srgbClr val="7030A0"/>
                </a:solidFill>
                <a:effectLst/>
                <a:uLnTx/>
                <a:uFillTx/>
                <a:latin typeface="Tahoma" panose="020B0604030504040204" pitchFamily="34" charset="0"/>
                <a:ea typeface="+mn-ea"/>
                <a:cs typeface="Arial" panose="020B0604020202020204" pitchFamily="34" charset="0"/>
              </a:rPr>
              <a:t>Marshall RS. JAMA Neurol. 2015;72:928-934</a:t>
            </a:r>
          </a:p>
        </p:txBody>
      </p:sp>
      <p:pic>
        <p:nvPicPr>
          <p:cNvPr id="143367" name="Picture 8">
            <a:extLst>
              <a:ext uri="{FF2B5EF4-FFF2-40B4-BE49-F238E27FC236}">
                <a16:creationId xmlns:a16="http://schemas.microsoft.com/office/drawing/2014/main" id="{D9F6BD16-B6A2-4111-AC2C-638D48996342}"/>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524000" y="5175250"/>
            <a:ext cx="3632200" cy="1679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a:extLst>
              <a:ext uri="{FF2B5EF4-FFF2-40B4-BE49-F238E27FC236}">
                <a16:creationId xmlns:a16="http://schemas.microsoft.com/office/drawing/2014/main" id="{8C32CC62-45F5-4301-BB0D-AFE276B536E7}"/>
              </a:ext>
            </a:extLst>
          </p:cNvPr>
          <p:cNvSpPr txBox="1">
            <a:spLocks noChangeArrowheads="1"/>
          </p:cNvSpPr>
          <p:nvPr/>
        </p:nvSpPr>
        <p:spPr bwMode="auto">
          <a:xfrm>
            <a:off x="1524000" y="1069975"/>
            <a:ext cx="8497888" cy="338138"/>
          </a:xfrm>
          <a:prstGeom prst="rect">
            <a:avLst/>
          </a:prstGeom>
          <a:solidFill>
            <a:srgbClr val="FF0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marL="342900" indent="-342900">
              <a:defRPr sz="2400" b="1">
                <a:solidFill>
                  <a:schemeClr val="tx1"/>
                </a:solidFill>
                <a:latin typeface="Arial" panose="020B0604020202020204" pitchFamily="34" charset="0"/>
              </a:defRPr>
            </a:lvl1pPr>
            <a:lvl2pPr>
              <a:defRPr sz="2400" b="1">
                <a:solidFill>
                  <a:schemeClr val="tx1"/>
                </a:solidFill>
                <a:latin typeface="Arial" panose="020B0604020202020204" pitchFamily="34" charset="0"/>
              </a:defRPr>
            </a:lvl2pPr>
            <a:lvl3pPr>
              <a:defRPr sz="2400" b="1">
                <a:solidFill>
                  <a:schemeClr val="tx1"/>
                </a:solidFill>
                <a:latin typeface="Arial" panose="020B0604020202020204" pitchFamily="34" charset="0"/>
              </a:defRPr>
            </a:lvl3pPr>
            <a:lvl4pPr>
              <a:defRPr sz="2400" b="1">
                <a:solidFill>
                  <a:schemeClr val="tx1"/>
                </a:solidFill>
                <a:latin typeface="Arial" panose="020B0604020202020204" pitchFamily="34" charset="0"/>
              </a:defRPr>
            </a:lvl4pPr>
            <a:lvl5pPr>
              <a:defRPr sz="2400" b="1">
                <a:solidFill>
                  <a:schemeClr val="tx1"/>
                </a:solidFill>
                <a:latin typeface="Arial" panose="020B0604020202020204" pitchFamily="34" charset="0"/>
              </a:defRPr>
            </a:lvl5pPr>
            <a:lvl6pPr marL="2284413" indent="1588" eaLnBrk="0" fontAlgn="base" hangingPunct="0">
              <a:spcBef>
                <a:spcPct val="0"/>
              </a:spcBef>
              <a:spcAft>
                <a:spcPct val="0"/>
              </a:spcAft>
              <a:defRPr sz="2400" b="1">
                <a:solidFill>
                  <a:schemeClr val="tx1"/>
                </a:solidFill>
                <a:latin typeface="Arial" panose="020B0604020202020204" pitchFamily="34" charset="0"/>
              </a:defRPr>
            </a:lvl6pPr>
            <a:lvl7pPr marL="2741613" indent="1588" eaLnBrk="0" fontAlgn="base" hangingPunct="0">
              <a:spcBef>
                <a:spcPct val="0"/>
              </a:spcBef>
              <a:spcAft>
                <a:spcPct val="0"/>
              </a:spcAft>
              <a:defRPr sz="2400" b="1">
                <a:solidFill>
                  <a:schemeClr val="tx1"/>
                </a:solidFill>
                <a:latin typeface="Arial" panose="020B0604020202020204" pitchFamily="34" charset="0"/>
              </a:defRPr>
            </a:lvl7pPr>
            <a:lvl8pPr marL="3198813" indent="1588" eaLnBrk="0" fontAlgn="base" hangingPunct="0">
              <a:spcBef>
                <a:spcPct val="0"/>
              </a:spcBef>
              <a:spcAft>
                <a:spcPct val="0"/>
              </a:spcAft>
              <a:defRPr sz="2400" b="1">
                <a:solidFill>
                  <a:schemeClr val="tx1"/>
                </a:solidFill>
                <a:latin typeface="Arial" panose="020B0604020202020204" pitchFamily="34" charset="0"/>
              </a:defRPr>
            </a:lvl8pPr>
            <a:lvl9pPr marL="3656013" indent="1588" eaLnBrk="0" fontAlgn="base" hangingPunct="0">
              <a:spcBef>
                <a:spcPct val="0"/>
              </a:spcBef>
              <a:spcAft>
                <a:spcPct val="0"/>
              </a:spcAft>
              <a:defRPr sz="2400" b="1">
                <a:solidFill>
                  <a:schemeClr val="tx1"/>
                </a:solidFill>
                <a:latin typeface="Arial" panose="020B0604020202020204" pitchFamily="34" charset="0"/>
              </a:defRPr>
            </a:lvl9pPr>
          </a:lstStyle>
          <a:p>
            <a:pPr marL="342900" marR="0" lvl="0" indent="-342900" algn="l" defTabSz="914400" rtl="0" eaLnBrk="0" fontAlgn="base" latinLnBrk="0" hangingPunct="0">
              <a:lnSpc>
                <a:spcPct val="100000"/>
              </a:lnSpc>
              <a:spcBef>
                <a:spcPct val="0"/>
              </a:spcBef>
              <a:spcAft>
                <a:spcPct val="0"/>
              </a:spcAft>
              <a:buClrTx/>
              <a:buSzTx/>
              <a:buFont typeface="Arial" panose="020B0604020202020204" pitchFamily="34" charset="0"/>
              <a:buChar char="•"/>
              <a:tabLst/>
              <a:defRPr/>
            </a:pPr>
            <a:r>
              <a:rPr kumimoji="0" lang="en-US" altLang="en-US" sz="1600" b="1" i="0" u="none" strike="noStrike" kern="1200" cap="none" spc="0" normalizeH="0" baseline="0" noProof="0">
                <a:ln>
                  <a:noFill/>
                </a:ln>
                <a:solidFill>
                  <a:srgbClr val="FFFF00"/>
                </a:solidFill>
                <a:effectLst/>
                <a:uLnTx/>
                <a:uFillTx/>
                <a:latin typeface="Tahoma" panose="020B0604030504040204" pitchFamily="34" charset="0"/>
                <a:ea typeface="+mn-ea"/>
                <a:cs typeface="Tahoma" panose="020B0604030504040204" pitchFamily="34" charset="0"/>
              </a:rPr>
              <a:t>4-fold higher fibrin specificity=&gt; improved safety profile (systemic bleeding)</a:t>
            </a:r>
          </a:p>
        </p:txBody>
      </p:sp>
      <p:sp>
        <p:nvSpPr>
          <p:cNvPr id="9" name="TextBox 8">
            <a:extLst>
              <a:ext uri="{FF2B5EF4-FFF2-40B4-BE49-F238E27FC236}">
                <a16:creationId xmlns:a16="http://schemas.microsoft.com/office/drawing/2014/main" id="{E3C00C25-2DBC-4A53-B040-5662AD92B43C}"/>
              </a:ext>
            </a:extLst>
          </p:cNvPr>
          <p:cNvSpPr txBox="1">
            <a:spLocks noChangeArrowheads="1"/>
          </p:cNvSpPr>
          <p:nvPr/>
        </p:nvSpPr>
        <p:spPr bwMode="auto">
          <a:xfrm>
            <a:off x="1524000" y="1403350"/>
            <a:ext cx="8729663" cy="339725"/>
          </a:xfrm>
          <a:prstGeom prst="rect">
            <a:avLst/>
          </a:prstGeom>
          <a:solidFill>
            <a:srgbClr val="FF0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marL="342900" indent="-342900">
              <a:defRPr sz="2400" b="1">
                <a:solidFill>
                  <a:schemeClr val="tx1"/>
                </a:solidFill>
                <a:latin typeface="Arial" panose="020B0604020202020204" pitchFamily="34" charset="0"/>
              </a:defRPr>
            </a:lvl1pPr>
            <a:lvl2pPr>
              <a:defRPr sz="2400" b="1">
                <a:solidFill>
                  <a:schemeClr val="tx1"/>
                </a:solidFill>
                <a:latin typeface="Arial" panose="020B0604020202020204" pitchFamily="34" charset="0"/>
              </a:defRPr>
            </a:lvl2pPr>
            <a:lvl3pPr>
              <a:defRPr sz="2400" b="1">
                <a:solidFill>
                  <a:schemeClr val="tx1"/>
                </a:solidFill>
                <a:latin typeface="Arial" panose="020B0604020202020204" pitchFamily="34" charset="0"/>
              </a:defRPr>
            </a:lvl3pPr>
            <a:lvl4pPr>
              <a:defRPr sz="2400" b="1">
                <a:solidFill>
                  <a:schemeClr val="tx1"/>
                </a:solidFill>
                <a:latin typeface="Arial" panose="020B0604020202020204" pitchFamily="34" charset="0"/>
              </a:defRPr>
            </a:lvl4pPr>
            <a:lvl5pPr>
              <a:defRPr sz="2400" b="1">
                <a:solidFill>
                  <a:schemeClr val="tx1"/>
                </a:solidFill>
                <a:latin typeface="Arial" panose="020B0604020202020204" pitchFamily="34" charset="0"/>
              </a:defRPr>
            </a:lvl5pPr>
            <a:lvl6pPr marL="2284413" indent="1588" eaLnBrk="0" fontAlgn="base" hangingPunct="0">
              <a:spcBef>
                <a:spcPct val="0"/>
              </a:spcBef>
              <a:spcAft>
                <a:spcPct val="0"/>
              </a:spcAft>
              <a:defRPr sz="2400" b="1">
                <a:solidFill>
                  <a:schemeClr val="tx1"/>
                </a:solidFill>
                <a:latin typeface="Arial" panose="020B0604020202020204" pitchFamily="34" charset="0"/>
              </a:defRPr>
            </a:lvl6pPr>
            <a:lvl7pPr marL="2741613" indent="1588" eaLnBrk="0" fontAlgn="base" hangingPunct="0">
              <a:spcBef>
                <a:spcPct val="0"/>
              </a:spcBef>
              <a:spcAft>
                <a:spcPct val="0"/>
              </a:spcAft>
              <a:defRPr sz="2400" b="1">
                <a:solidFill>
                  <a:schemeClr val="tx1"/>
                </a:solidFill>
                <a:latin typeface="Arial" panose="020B0604020202020204" pitchFamily="34" charset="0"/>
              </a:defRPr>
            </a:lvl7pPr>
            <a:lvl8pPr marL="3198813" indent="1588" eaLnBrk="0" fontAlgn="base" hangingPunct="0">
              <a:spcBef>
                <a:spcPct val="0"/>
              </a:spcBef>
              <a:spcAft>
                <a:spcPct val="0"/>
              </a:spcAft>
              <a:defRPr sz="2400" b="1">
                <a:solidFill>
                  <a:schemeClr val="tx1"/>
                </a:solidFill>
                <a:latin typeface="Arial" panose="020B0604020202020204" pitchFamily="34" charset="0"/>
              </a:defRPr>
            </a:lvl8pPr>
            <a:lvl9pPr marL="3656013" indent="1588" eaLnBrk="0" fontAlgn="base" hangingPunct="0">
              <a:spcBef>
                <a:spcPct val="0"/>
              </a:spcBef>
              <a:spcAft>
                <a:spcPct val="0"/>
              </a:spcAft>
              <a:defRPr sz="2400" b="1">
                <a:solidFill>
                  <a:schemeClr val="tx1"/>
                </a:solidFill>
                <a:latin typeface="Arial" panose="020B0604020202020204" pitchFamily="34" charset="0"/>
              </a:defRPr>
            </a:lvl9pPr>
          </a:lstStyle>
          <a:p>
            <a:pPr marL="342900" marR="0" lvl="0" indent="-342900" algn="l" defTabSz="914400" rtl="0" eaLnBrk="0" fontAlgn="base" latinLnBrk="0" hangingPunct="0">
              <a:lnSpc>
                <a:spcPct val="100000"/>
              </a:lnSpc>
              <a:spcBef>
                <a:spcPct val="0"/>
              </a:spcBef>
              <a:spcAft>
                <a:spcPct val="0"/>
              </a:spcAft>
              <a:buClrTx/>
              <a:buSzTx/>
              <a:buFont typeface="Arial" panose="020B0604020202020204" pitchFamily="34" charset="0"/>
              <a:buChar char="•"/>
              <a:tabLst/>
              <a:defRPr/>
            </a:pPr>
            <a:r>
              <a:rPr kumimoji="0" lang="en-US" altLang="en-US" sz="1600" b="1" i="0" u="none" strike="noStrike" kern="1200" cap="none" spc="0" normalizeH="0" baseline="0" noProof="0" dirty="0">
                <a:ln>
                  <a:noFill/>
                </a:ln>
                <a:solidFill>
                  <a:srgbClr val="FFFF00"/>
                </a:solidFill>
                <a:effectLst/>
                <a:uLnTx/>
                <a:uFillTx/>
                <a:latin typeface="Tahoma" panose="020B0604030504040204" pitchFamily="34" charset="0"/>
                <a:ea typeface="+mn-ea"/>
                <a:cs typeface="Tahoma" panose="020B0604030504040204" pitchFamily="34" charset="0"/>
              </a:rPr>
              <a:t>No neurotoxicity &amp; no effect on BBB=&gt; improved safety profile (local bleeding)</a:t>
            </a:r>
          </a:p>
        </p:txBody>
      </p:sp>
      <p:sp>
        <p:nvSpPr>
          <p:cNvPr id="11" name="TextBox 10">
            <a:extLst>
              <a:ext uri="{FF2B5EF4-FFF2-40B4-BE49-F238E27FC236}">
                <a16:creationId xmlns:a16="http://schemas.microsoft.com/office/drawing/2014/main" id="{06B56E0E-8011-44F9-8AE0-0A9D9737E27C}"/>
              </a:ext>
            </a:extLst>
          </p:cNvPr>
          <p:cNvSpPr txBox="1">
            <a:spLocks noChangeArrowheads="1"/>
          </p:cNvSpPr>
          <p:nvPr/>
        </p:nvSpPr>
        <p:spPr bwMode="auto">
          <a:xfrm>
            <a:off x="1524000" y="1709738"/>
            <a:ext cx="6888163" cy="338137"/>
          </a:xfrm>
          <a:prstGeom prst="rect">
            <a:avLst/>
          </a:prstGeom>
          <a:solidFill>
            <a:srgbClr val="FF0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marL="342900" indent="-342900">
              <a:defRPr sz="2400" b="1">
                <a:solidFill>
                  <a:schemeClr val="tx1"/>
                </a:solidFill>
                <a:latin typeface="Arial" panose="020B0604020202020204" pitchFamily="34" charset="0"/>
              </a:defRPr>
            </a:lvl1pPr>
            <a:lvl2pPr>
              <a:defRPr sz="2400" b="1">
                <a:solidFill>
                  <a:schemeClr val="tx1"/>
                </a:solidFill>
                <a:latin typeface="Arial" panose="020B0604020202020204" pitchFamily="34" charset="0"/>
              </a:defRPr>
            </a:lvl2pPr>
            <a:lvl3pPr>
              <a:defRPr sz="2400" b="1">
                <a:solidFill>
                  <a:schemeClr val="tx1"/>
                </a:solidFill>
                <a:latin typeface="Arial" panose="020B0604020202020204" pitchFamily="34" charset="0"/>
              </a:defRPr>
            </a:lvl3pPr>
            <a:lvl4pPr>
              <a:defRPr sz="2400" b="1">
                <a:solidFill>
                  <a:schemeClr val="tx1"/>
                </a:solidFill>
                <a:latin typeface="Arial" panose="020B0604020202020204" pitchFamily="34" charset="0"/>
              </a:defRPr>
            </a:lvl4pPr>
            <a:lvl5pPr>
              <a:defRPr sz="2400" b="1">
                <a:solidFill>
                  <a:schemeClr val="tx1"/>
                </a:solidFill>
                <a:latin typeface="Arial" panose="020B0604020202020204" pitchFamily="34" charset="0"/>
              </a:defRPr>
            </a:lvl5pPr>
            <a:lvl6pPr marL="2284413" indent="1588" eaLnBrk="0" fontAlgn="base" hangingPunct="0">
              <a:spcBef>
                <a:spcPct val="0"/>
              </a:spcBef>
              <a:spcAft>
                <a:spcPct val="0"/>
              </a:spcAft>
              <a:defRPr sz="2400" b="1">
                <a:solidFill>
                  <a:schemeClr val="tx1"/>
                </a:solidFill>
                <a:latin typeface="Arial" panose="020B0604020202020204" pitchFamily="34" charset="0"/>
              </a:defRPr>
            </a:lvl6pPr>
            <a:lvl7pPr marL="2741613" indent="1588" eaLnBrk="0" fontAlgn="base" hangingPunct="0">
              <a:spcBef>
                <a:spcPct val="0"/>
              </a:spcBef>
              <a:spcAft>
                <a:spcPct val="0"/>
              </a:spcAft>
              <a:defRPr sz="2400" b="1">
                <a:solidFill>
                  <a:schemeClr val="tx1"/>
                </a:solidFill>
                <a:latin typeface="Arial" panose="020B0604020202020204" pitchFamily="34" charset="0"/>
              </a:defRPr>
            </a:lvl7pPr>
            <a:lvl8pPr marL="3198813" indent="1588" eaLnBrk="0" fontAlgn="base" hangingPunct="0">
              <a:spcBef>
                <a:spcPct val="0"/>
              </a:spcBef>
              <a:spcAft>
                <a:spcPct val="0"/>
              </a:spcAft>
              <a:defRPr sz="2400" b="1">
                <a:solidFill>
                  <a:schemeClr val="tx1"/>
                </a:solidFill>
                <a:latin typeface="Arial" panose="020B0604020202020204" pitchFamily="34" charset="0"/>
              </a:defRPr>
            </a:lvl8pPr>
            <a:lvl9pPr marL="3656013" indent="1588" eaLnBrk="0" fontAlgn="base" hangingPunct="0">
              <a:spcBef>
                <a:spcPct val="0"/>
              </a:spcBef>
              <a:spcAft>
                <a:spcPct val="0"/>
              </a:spcAft>
              <a:defRPr sz="2400" b="1">
                <a:solidFill>
                  <a:schemeClr val="tx1"/>
                </a:solidFill>
                <a:latin typeface="Arial" panose="020B0604020202020204" pitchFamily="34" charset="0"/>
              </a:defRPr>
            </a:lvl9pPr>
          </a:lstStyle>
          <a:p>
            <a:pPr marL="342900" marR="0" lvl="0" indent="-342900" algn="l" defTabSz="914400" rtl="0" eaLnBrk="0" fontAlgn="base" latinLnBrk="0" hangingPunct="0">
              <a:lnSpc>
                <a:spcPct val="100000"/>
              </a:lnSpc>
              <a:spcBef>
                <a:spcPct val="0"/>
              </a:spcBef>
              <a:spcAft>
                <a:spcPct val="0"/>
              </a:spcAft>
              <a:buClrTx/>
              <a:buSzTx/>
              <a:buFont typeface="Arial" panose="020B0604020202020204" pitchFamily="34" charset="0"/>
              <a:buChar char="•"/>
              <a:tabLst/>
              <a:defRPr/>
            </a:pPr>
            <a:r>
              <a:rPr kumimoji="0" lang="en-US" altLang="en-US" sz="1600" b="1" i="0" u="none" strike="noStrike" kern="1200" cap="none" spc="0" normalizeH="0" baseline="0" noProof="0">
                <a:ln>
                  <a:noFill/>
                </a:ln>
                <a:solidFill>
                  <a:srgbClr val="FFFF00"/>
                </a:solidFill>
                <a:effectLst/>
                <a:uLnTx/>
                <a:uFillTx/>
                <a:latin typeface="Tahoma" panose="020B0604030504040204" pitchFamily="34" charset="0"/>
                <a:ea typeface="+mn-ea"/>
                <a:cs typeface="Tahoma" panose="020B0604030504040204" pitchFamily="34" charset="0"/>
              </a:rPr>
              <a:t>80-fold higher resistance to PA-I=&gt; improved efficacy profile</a:t>
            </a:r>
          </a:p>
        </p:txBody>
      </p:sp>
      <p:sp>
        <p:nvSpPr>
          <p:cNvPr id="12" name="TextBox 11">
            <a:extLst>
              <a:ext uri="{FF2B5EF4-FFF2-40B4-BE49-F238E27FC236}">
                <a16:creationId xmlns:a16="http://schemas.microsoft.com/office/drawing/2014/main" id="{C044D13B-AD63-4EA1-82C7-D9A73145907C}"/>
              </a:ext>
            </a:extLst>
          </p:cNvPr>
          <p:cNvSpPr txBox="1">
            <a:spLocks noChangeArrowheads="1"/>
          </p:cNvSpPr>
          <p:nvPr/>
        </p:nvSpPr>
        <p:spPr bwMode="auto">
          <a:xfrm>
            <a:off x="1536700" y="2051050"/>
            <a:ext cx="4946650" cy="338138"/>
          </a:xfrm>
          <a:prstGeom prst="rect">
            <a:avLst/>
          </a:prstGeom>
          <a:solidFill>
            <a:srgbClr val="FF0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marL="342900" indent="-342900">
              <a:defRPr sz="2400" b="1">
                <a:solidFill>
                  <a:schemeClr val="tx1"/>
                </a:solidFill>
                <a:latin typeface="Arial" panose="020B0604020202020204" pitchFamily="34" charset="0"/>
              </a:defRPr>
            </a:lvl1pPr>
            <a:lvl2pPr>
              <a:defRPr sz="2400" b="1">
                <a:solidFill>
                  <a:schemeClr val="tx1"/>
                </a:solidFill>
                <a:latin typeface="Arial" panose="020B0604020202020204" pitchFamily="34" charset="0"/>
              </a:defRPr>
            </a:lvl2pPr>
            <a:lvl3pPr>
              <a:defRPr sz="2400" b="1">
                <a:solidFill>
                  <a:schemeClr val="tx1"/>
                </a:solidFill>
                <a:latin typeface="Arial" panose="020B0604020202020204" pitchFamily="34" charset="0"/>
              </a:defRPr>
            </a:lvl3pPr>
            <a:lvl4pPr>
              <a:defRPr sz="2400" b="1">
                <a:solidFill>
                  <a:schemeClr val="tx1"/>
                </a:solidFill>
                <a:latin typeface="Arial" panose="020B0604020202020204" pitchFamily="34" charset="0"/>
              </a:defRPr>
            </a:lvl4pPr>
            <a:lvl5pPr>
              <a:defRPr sz="2400" b="1">
                <a:solidFill>
                  <a:schemeClr val="tx1"/>
                </a:solidFill>
                <a:latin typeface="Arial" panose="020B0604020202020204" pitchFamily="34" charset="0"/>
              </a:defRPr>
            </a:lvl5pPr>
            <a:lvl6pPr marL="2284413" indent="1588" eaLnBrk="0" fontAlgn="base" hangingPunct="0">
              <a:spcBef>
                <a:spcPct val="0"/>
              </a:spcBef>
              <a:spcAft>
                <a:spcPct val="0"/>
              </a:spcAft>
              <a:defRPr sz="2400" b="1">
                <a:solidFill>
                  <a:schemeClr val="tx1"/>
                </a:solidFill>
                <a:latin typeface="Arial" panose="020B0604020202020204" pitchFamily="34" charset="0"/>
              </a:defRPr>
            </a:lvl6pPr>
            <a:lvl7pPr marL="2741613" indent="1588" eaLnBrk="0" fontAlgn="base" hangingPunct="0">
              <a:spcBef>
                <a:spcPct val="0"/>
              </a:spcBef>
              <a:spcAft>
                <a:spcPct val="0"/>
              </a:spcAft>
              <a:defRPr sz="2400" b="1">
                <a:solidFill>
                  <a:schemeClr val="tx1"/>
                </a:solidFill>
                <a:latin typeface="Arial" panose="020B0604020202020204" pitchFamily="34" charset="0"/>
              </a:defRPr>
            </a:lvl7pPr>
            <a:lvl8pPr marL="3198813" indent="1588" eaLnBrk="0" fontAlgn="base" hangingPunct="0">
              <a:spcBef>
                <a:spcPct val="0"/>
              </a:spcBef>
              <a:spcAft>
                <a:spcPct val="0"/>
              </a:spcAft>
              <a:defRPr sz="2400" b="1">
                <a:solidFill>
                  <a:schemeClr val="tx1"/>
                </a:solidFill>
                <a:latin typeface="Arial" panose="020B0604020202020204" pitchFamily="34" charset="0"/>
              </a:defRPr>
            </a:lvl8pPr>
            <a:lvl9pPr marL="3656013" indent="1588" eaLnBrk="0" fontAlgn="base" hangingPunct="0">
              <a:spcBef>
                <a:spcPct val="0"/>
              </a:spcBef>
              <a:spcAft>
                <a:spcPct val="0"/>
              </a:spcAft>
              <a:defRPr sz="2400" b="1">
                <a:solidFill>
                  <a:schemeClr val="tx1"/>
                </a:solidFill>
                <a:latin typeface="Arial" panose="020B0604020202020204" pitchFamily="34" charset="0"/>
              </a:defRPr>
            </a:lvl9pPr>
          </a:lstStyle>
          <a:p>
            <a:pPr marL="342900" marR="0" lvl="0" indent="-342900" algn="l" defTabSz="914400" rtl="0" eaLnBrk="0" fontAlgn="base" latinLnBrk="0" hangingPunct="0">
              <a:lnSpc>
                <a:spcPct val="100000"/>
              </a:lnSpc>
              <a:spcBef>
                <a:spcPct val="0"/>
              </a:spcBef>
              <a:spcAft>
                <a:spcPct val="0"/>
              </a:spcAft>
              <a:buClrTx/>
              <a:buSzTx/>
              <a:buFont typeface="Arial" panose="020B0604020202020204" pitchFamily="34" charset="0"/>
              <a:buChar char="•"/>
              <a:tabLst/>
              <a:defRPr/>
            </a:pPr>
            <a:r>
              <a:rPr kumimoji="0" lang="en-US" altLang="en-US" sz="1600" b="1" i="0" u="none" strike="noStrike" kern="1200" cap="none" spc="0" normalizeH="0" baseline="0" noProof="0">
                <a:ln>
                  <a:noFill/>
                </a:ln>
                <a:solidFill>
                  <a:srgbClr val="FFFF00"/>
                </a:solidFill>
                <a:effectLst/>
                <a:uLnTx/>
                <a:uFillTx/>
                <a:latin typeface="Tahoma" panose="020B0604030504040204" pitchFamily="34" charset="0"/>
                <a:ea typeface="+mn-ea"/>
                <a:cs typeface="Tahoma" panose="020B0604030504040204" pitchFamily="34" charset="0"/>
              </a:rPr>
              <a:t>Longer half life=&gt; more practical case-use</a:t>
            </a:r>
          </a:p>
        </p:txBody>
      </p:sp>
    </p:spTree>
    <p:extLst>
      <p:ext uri="{BB962C8B-B14F-4D97-AF65-F5344CB8AC3E}">
        <p14:creationId xmlns:p14="http://schemas.microsoft.com/office/powerpoint/2010/main" val="111573402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barn(inVertical)">
                                      <p:cBhvr>
                                        <p:cTn id="12" dur="500"/>
                                        <p:tgtEl>
                                          <p:spTgt spid="6"/>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barn(inVertical)">
                                      <p:cBhvr>
                                        <p:cTn id="17" dur="500"/>
                                        <p:tgtEl>
                                          <p:spTgt spid="2"/>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barn(inVertical)">
                                      <p:cBhvr>
                                        <p:cTn id="22" dur="500"/>
                                        <p:tgtEl>
                                          <p:spTgt spid="9"/>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6" presetClass="entr" presetSubtype="21" fill="hold" grpId="0" nodeType="clickEffect">
                                  <p:stCondLst>
                                    <p:cond delay="0"/>
                                  </p:stCondLst>
                                  <p:childTnLst>
                                    <p:set>
                                      <p:cBhvr>
                                        <p:cTn id="26" dur="1" fill="hold">
                                          <p:stCondLst>
                                            <p:cond delay="0"/>
                                          </p:stCondLst>
                                        </p:cTn>
                                        <p:tgtEl>
                                          <p:spTgt spid="11"/>
                                        </p:tgtEl>
                                        <p:attrNameLst>
                                          <p:attrName>style.visibility</p:attrName>
                                        </p:attrNameLst>
                                      </p:cBhvr>
                                      <p:to>
                                        <p:strVal val="visible"/>
                                      </p:to>
                                    </p:set>
                                    <p:animEffect transition="in" filter="barn(inVertical)">
                                      <p:cBhvr>
                                        <p:cTn id="27" dur="500"/>
                                        <p:tgtEl>
                                          <p:spTgt spid="11"/>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16" presetClass="entr" presetSubtype="21" fill="hold" grpId="0" nodeType="clickEffect">
                                  <p:stCondLst>
                                    <p:cond delay="0"/>
                                  </p:stCondLst>
                                  <p:childTnLst>
                                    <p:set>
                                      <p:cBhvr>
                                        <p:cTn id="31" dur="1" fill="hold">
                                          <p:stCondLst>
                                            <p:cond delay="0"/>
                                          </p:stCondLst>
                                        </p:cTn>
                                        <p:tgtEl>
                                          <p:spTgt spid="12"/>
                                        </p:tgtEl>
                                        <p:attrNameLst>
                                          <p:attrName>style.visibility</p:attrName>
                                        </p:attrNameLst>
                                      </p:cBhvr>
                                      <p:to>
                                        <p:strVal val="visible"/>
                                      </p:to>
                                    </p:set>
                                    <p:animEffect transition="in" filter="barn(inVertical)">
                                      <p:cBhvr>
                                        <p:cTn id="32"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2" grpId="0" animBg="1"/>
      <p:bldP spid="9" grpId="0" animBg="1"/>
      <p:bldP spid="11" grpId="0" animBg="1"/>
      <p:bldP spid="12" grpId="0" animBg="1"/>
    </p:bld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TextBox 3">
            <a:extLst>
              <a:ext uri="{FF2B5EF4-FFF2-40B4-BE49-F238E27FC236}">
                <a16:creationId xmlns:a16="http://schemas.microsoft.com/office/drawing/2014/main" id="{3A2A2AD2-7974-4A04-AA1F-1A21DDBFC35C}"/>
              </a:ext>
            </a:extLst>
          </p:cNvPr>
          <p:cNvSpPr txBox="1">
            <a:spLocks noChangeArrowheads="1"/>
          </p:cNvSpPr>
          <p:nvPr/>
        </p:nvSpPr>
        <p:spPr bwMode="auto">
          <a:xfrm>
            <a:off x="2252345" y="152400"/>
            <a:ext cx="775725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2400" b="1" i="0" u="none" strike="noStrike" kern="1200" cap="none" spc="0" normalizeH="0" baseline="0" noProof="0" dirty="0">
                <a:ln>
                  <a:noFill/>
                </a:ln>
                <a:solidFill>
                  <a:srgbClr val="0070C0"/>
                </a:solidFill>
                <a:effectLst/>
                <a:uLnTx/>
                <a:uFillTx/>
                <a:latin typeface="Tahoma" panose="020B0604030504040204" pitchFamily="34" charset="0"/>
                <a:ea typeface="+mn-ea"/>
                <a:cs typeface="Tahoma" panose="020B0604030504040204" pitchFamily="34" charset="0"/>
              </a:rPr>
              <a:t>TENECTEPLASE VS ALTEPLASE </a:t>
            </a:r>
            <a:r>
              <a:rPr lang="el-GR" altLang="en-US" sz="2400" b="1" dirty="0">
                <a:solidFill>
                  <a:srgbClr val="0070C0"/>
                </a:solidFill>
                <a:latin typeface="Tahoma" panose="020B0604030504040204" pitchFamily="34" charset="0"/>
                <a:cs typeface="Tahoma" panose="020B0604030504040204" pitchFamily="34" charset="0"/>
              </a:rPr>
              <a:t>στο Ισχαιμικό ΑΕΕ</a:t>
            </a:r>
            <a:endParaRPr kumimoji="0" lang="en-US" altLang="en-US" sz="2400" b="1" i="0" u="none" strike="noStrike" kern="1200" cap="none" spc="0" normalizeH="0" baseline="0" noProof="0" dirty="0">
              <a:ln>
                <a:noFill/>
              </a:ln>
              <a:solidFill>
                <a:srgbClr val="0070C0"/>
              </a:solidFill>
              <a:effectLst/>
              <a:uLnTx/>
              <a:uFillTx/>
              <a:latin typeface="Tahoma" panose="020B0604030504040204" pitchFamily="34" charset="0"/>
              <a:ea typeface="+mn-ea"/>
              <a:cs typeface="Tahoma" panose="020B0604030504040204" pitchFamily="34" charset="0"/>
            </a:endParaRPr>
          </a:p>
        </p:txBody>
      </p:sp>
      <p:sp>
        <p:nvSpPr>
          <p:cNvPr id="144387" name="TextBox 4">
            <a:extLst>
              <a:ext uri="{FF2B5EF4-FFF2-40B4-BE49-F238E27FC236}">
                <a16:creationId xmlns:a16="http://schemas.microsoft.com/office/drawing/2014/main" id="{188DA6DA-8C5F-48F3-99C1-C59CA4F66DF5}"/>
              </a:ext>
            </a:extLst>
          </p:cNvPr>
          <p:cNvSpPr txBox="1">
            <a:spLocks noChangeArrowheads="1"/>
          </p:cNvSpPr>
          <p:nvPr/>
        </p:nvSpPr>
        <p:spPr bwMode="auto">
          <a:xfrm>
            <a:off x="5336223" y="6448425"/>
            <a:ext cx="6732587"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defRPr>
            </a:lvl1pPr>
            <a:lvl2pPr marL="742950" indent="-285750">
              <a:defRPr sz="2400" b="1">
                <a:solidFill>
                  <a:schemeClr val="tx1"/>
                </a:solidFill>
                <a:latin typeface="Arial" panose="020B0604020202020204" pitchFamily="34" charset="0"/>
              </a:defRPr>
            </a:lvl2pPr>
            <a:lvl3pPr marL="1143000" indent="-228600">
              <a:defRPr sz="2400" b="1">
                <a:solidFill>
                  <a:schemeClr val="tx1"/>
                </a:solidFill>
                <a:latin typeface="Arial" panose="020B0604020202020204" pitchFamily="34" charset="0"/>
              </a:defRPr>
            </a:lvl3pPr>
            <a:lvl4pPr marL="1600200" indent="-228600">
              <a:defRPr sz="2400" b="1">
                <a:solidFill>
                  <a:schemeClr val="tx1"/>
                </a:solidFill>
                <a:latin typeface="Arial" panose="020B0604020202020204" pitchFamily="34" charset="0"/>
              </a:defRPr>
            </a:lvl4pPr>
            <a:lvl5pPr marL="2057400" indent="-228600">
              <a:defRPr sz="2400" b="1">
                <a:solidFill>
                  <a:schemeClr val="tx1"/>
                </a:solidFill>
                <a:latin typeface="Arial" panose="020B0604020202020204" pitchFamily="34" charset="0"/>
              </a:defRPr>
            </a:lvl5pPr>
            <a:lvl6pPr marL="2514600" indent="-228600" eaLnBrk="0" fontAlgn="base" hangingPunct="0">
              <a:spcBef>
                <a:spcPct val="0"/>
              </a:spcBef>
              <a:spcAft>
                <a:spcPct val="0"/>
              </a:spcAft>
              <a:defRPr sz="2400" b="1">
                <a:solidFill>
                  <a:schemeClr val="tx1"/>
                </a:solidFill>
                <a:latin typeface="Arial" panose="020B0604020202020204" pitchFamily="34" charset="0"/>
              </a:defRPr>
            </a:lvl6pPr>
            <a:lvl7pPr marL="2971800" indent="-228600" eaLnBrk="0" fontAlgn="base" hangingPunct="0">
              <a:spcBef>
                <a:spcPct val="0"/>
              </a:spcBef>
              <a:spcAft>
                <a:spcPct val="0"/>
              </a:spcAft>
              <a:defRPr sz="2400" b="1">
                <a:solidFill>
                  <a:schemeClr val="tx1"/>
                </a:solidFill>
                <a:latin typeface="Arial" panose="020B0604020202020204" pitchFamily="34" charset="0"/>
              </a:defRPr>
            </a:lvl7pPr>
            <a:lvl8pPr marL="3429000" indent="-228600" eaLnBrk="0" fontAlgn="base" hangingPunct="0">
              <a:spcBef>
                <a:spcPct val="0"/>
              </a:spcBef>
              <a:spcAft>
                <a:spcPct val="0"/>
              </a:spcAft>
              <a:defRPr sz="2400" b="1">
                <a:solidFill>
                  <a:schemeClr val="tx1"/>
                </a:solidFill>
                <a:latin typeface="Arial" panose="020B0604020202020204" pitchFamily="34" charset="0"/>
              </a:defRPr>
            </a:lvl8pPr>
            <a:lvl9pPr marL="3886200" indent="-228600" eaLnBrk="0" fontAlgn="base" hangingPunct="0">
              <a:spcBef>
                <a:spcPct val="0"/>
              </a:spcBef>
              <a:spcAft>
                <a:spcPct val="0"/>
              </a:spcAft>
              <a:defRPr sz="2400" b="1">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400" b="1" i="1" u="none" strike="noStrike" kern="1200" cap="none" spc="0" normalizeH="0" baseline="0" noProof="0" dirty="0">
                <a:ln>
                  <a:noFill/>
                </a:ln>
                <a:solidFill>
                  <a:srgbClr val="7030A0"/>
                </a:solidFill>
                <a:effectLst/>
                <a:uLnTx/>
                <a:uFillTx/>
                <a:latin typeface="Tahoma" panose="020B0604030504040204" pitchFamily="34" charset="0"/>
                <a:ea typeface="+mn-ea"/>
                <a:cs typeface="Tahoma" panose="020B0604030504040204" pitchFamily="34" charset="0"/>
              </a:rPr>
              <a:t>Tsivgoulis G, et al. </a:t>
            </a:r>
            <a:r>
              <a:rPr kumimoji="0" lang="en-US" altLang="en-US" sz="1400" b="1" i="1" u="none" strike="noStrike" kern="1200" cap="none" spc="0" normalizeH="0" baseline="0" noProof="0" dirty="0" err="1">
                <a:ln>
                  <a:noFill/>
                </a:ln>
                <a:solidFill>
                  <a:srgbClr val="7030A0"/>
                </a:solidFill>
                <a:effectLst/>
                <a:uLnTx/>
                <a:uFillTx/>
                <a:latin typeface="Tahoma" panose="020B0604030504040204" pitchFamily="34" charset="0"/>
                <a:ea typeface="+mn-ea"/>
                <a:cs typeface="Tahoma" panose="020B0604030504040204" pitchFamily="34" charset="0"/>
              </a:rPr>
              <a:t>Ther</a:t>
            </a:r>
            <a:r>
              <a:rPr kumimoji="0" lang="en-US" altLang="en-US" sz="1400" b="1" i="1" u="none" strike="noStrike" kern="1200" cap="none" spc="0" normalizeH="0" baseline="0" noProof="0" dirty="0">
                <a:ln>
                  <a:noFill/>
                </a:ln>
                <a:solidFill>
                  <a:srgbClr val="7030A0"/>
                </a:solidFill>
                <a:effectLst/>
                <a:uLnTx/>
                <a:uFillTx/>
                <a:latin typeface="Tahoma" panose="020B0604030504040204" pitchFamily="34" charset="0"/>
                <a:ea typeface="+mn-ea"/>
                <a:cs typeface="Tahoma" panose="020B0604030504040204" pitchFamily="34" charset="0"/>
              </a:rPr>
              <a:t> </a:t>
            </a:r>
            <a:r>
              <a:rPr kumimoji="0" lang="en-US" altLang="en-US" sz="1400" b="1" i="1" u="none" strike="noStrike" kern="1200" cap="none" spc="0" normalizeH="0" baseline="0" noProof="0" dirty="0" err="1">
                <a:ln>
                  <a:noFill/>
                </a:ln>
                <a:solidFill>
                  <a:srgbClr val="7030A0"/>
                </a:solidFill>
                <a:effectLst/>
                <a:uLnTx/>
                <a:uFillTx/>
                <a:latin typeface="Tahoma" panose="020B0604030504040204" pitchFamily="34" charset="0"/>
                <a:ea typeface="+mn-ea"/>
                <a:cs typeface="Tahoma" panose="020B0604030504040204" pitchFamily="34" charset="0"/>
              </a:rPr>
              <a:t>Adv</a:t>
            </a:r>
            <a:r>
              <a:rPr kumimoji="0" lang="en-US" altLang="en-US" sz="1400" b="1" i="1" u="none" strike="noStrike" kern="1200" cap="none" spc="0" normalizeH="0" baseline="0" noProof="0" dirty="0">
                <a:ln>
                  <a:noFill/>
                </a:ln>
                <a:solidFill>
                  <a:srgbClr val="7030A0"/>
                </a:solidFill>
                <a:effectLst/>
                <a:uLnTx/>
                <a:uFillTx/>
                <a:latin typeface="Tahoma" panose="020B0604030504040204" pitchFamily="34" charset="0"/>
                <a:ea typeface="+mn-ea"/>
                <a:cs typeface="Tahoma" panose="020B0604030504040204" pitchFamily="34" charset="0"/>
              </a:rPr>
              <a:t> </a:t>
            </a:r>
            <a:r>
              <a:rPr kumimoji="0" lang="en-US" altLang="en-US" sz="1400" b="1" i="1" u="none" strike="noStrike" kern="1200" cap="none" spc="0" normalizeH="0" baseline="0" noProof="0" dirty="0" err="1">
                <a:ln>
                  <a:noFill/>
                </a:ln>
                <a:solidFill>
                  <a:srgbClr val="7030A0"/>
                </a:solidFill>
                <a:effectLst/>
                <a:uLnTx/>
                <a:uFillTx/>
                <a:latin typeface="Tahoma" panose="020B0604030504040204" pitchFamily="34" charset="0"/>
                <a:ea typeface="+mn-ea"/>
                <a:cs typeface="Tahoma" panose="020B0604030504040204" pitchFamily="34" charset="0"/>
              </a:rPr>
              <a:t>Neurol</a:t>
            </a:r>
            <a:r>
              <a:rPr kumimoji="0" lang="en-US" altLang="en-US" sz="1400" b="1" i="1" u="none" strike="noStrike" kern="1200" cap="none" spc="0" normalizeH="0" baseline="0" noProof="0" dirty="0">
                <a:ln>
                  <a:noFill/>
                </a:ln>
                <a:solidFill>
                  <a:srgbClr val="7030A0"/>
                </a:solidFill>
                <a:effectLst/>
                <a:uLnTx/>
                <a:uFillTx/>
                <a:latin typeface="Tahoma" panose="020B0604030504040204" pitchFamily="34" charset="0"/>
                <a:ea typeface="+mn-ea"/>
                <a:cs typeface="Tahoma" panose="020B0604030504040204" pitchFamily="34" charset="0"/>
              </a:rPr>
              <a:t> </a:t>
            </a:r>
            <a:r>
              <a:rPr kumimoji="0" lang="en-US" altLang="en-US" sz="1400" b="1" i="1" u="none" strike="noStrike" kern="1200" cap="none" spc="0" normalizeH="0" baseline="0" noProof="0" dirty="0" err="1">
                <a:ln>
                  <a:noFill/>
                </a:ln>
                <a:solidFill>
                  <a:srgbClr val="7030A0"/>
                </a:solidFill>
                <a:effectLst/>
                <a:uLnTx/>
                <a:uFillTx/>
                <a:latin typeface="Tahoma" panose="020B0604030504040204" pitchFamily="34" charset="0"/>
                <a:ea typeface="+mn-ea"/>
                <a:cs typeface="Tahoma" panose="020B0604030504040204" pitchFamily="34" charset="0"/>
              </a:rPr>
              <a:t>Disord</a:t>
            </a:r>
            <a:r>
              <a:rPr kumimoji="0" lang="en-US" altLang="en-US" sz="1400" b="1" i="1" u="none" strike="noStrike" kern="1200" cap="none" spc="0" normalizeH="0" baseline="0" noProof="0" dirty="0">
                <a:ln>
                  <a:noFill/>
                </a:ln>
                <a:solidFill>
                  <a:srgbClr val="7030A0"/>
                </a:solidFill>
                <a:effectLst/>
                <a:uLnTx/>
                <a:uFillTx/>
                <a:latin typeface="Tahoma" panose="020B0604030504040204" pitchFamily="34" charset="0"/>
                <a:ea typeface="+mn-ea"/>
                <a:cs typeface="Tahoma" panose="020B0604030504040204" pitchFamily="34" charset="0"/>
              </a:rPr>
              <a:t>. 2021;14:1756286421997368</a:t>
            </a:r>
          </a:p>
        </p:txBody>
      </p:sp>
      <p:pic>
        <p:nvPicPr>
          <p:cNvPr id="144388" name="Εικόνα 3">
            <a:extLst>
              <a:ext uri="{FF2B5EF4-FFF2-40B4-BE49-F238E27FC236}">
                <a16:creationId xmlns:a16="http://schemas.microsoft.com/office/drawing/2014/main" id="{5B4C1914-5DE2-4B68-9CB0-45F7C64C1238}"/>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528763" y="1060450"/>
            <a:ext cx="9144000" cy="5251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Στρογγυλεμένο ορθογώνιο 5">
            <a:extLst>
              <a:ext uri="{FF2B5EF4-FFF2-40B4-BE49-F238E27FC236}">
                <a16:creationId xmlns:a16="http://schemas.microsoft.com/office/drawing/2014/main" id="{3EFC5AFC-521C-4CA5-B793-967173FA47A9}"/>
              </a:ext>
            </a:extLst>
          </p:cNvPr>
          <p:cNvSpPr/>
          <p:nvPr/>
        </p:nvSpPr>
        <p:spPr>
          <a:xfrm>
            <a:off x="7608888" y="3798888"/>
            <a:ext cx="2590800" cy="2513012"/>
          </a:xfrm>
          <a:prstGeom prst="roundRect">
            <a:avLst/>
          </a:prstGeom>
          <a:noFill/>
          <a:ln w="50800">
            <a:solidFill>
              <a:srgbClr val="FF0000"/>
            </a:solidFill>
            <a:prstDash val="sysDash"/>
          </a:ln>
        </p:spPr>
        <p:style>
          <a:lnRef idx="2">
            <a:schemeClr val="accent6"/>
          </a:lnRef>
          <a:fillRef idx="1">
            <a:schemeClr val="lt1"/>
          </a:fillRef>
          <a:effectRef idx="0">
            <a:schemeClr val="accent6"/>
          </a:effectRef>
          <a:fontRef idx="minor">
            <a:schemeClr val="dk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l-GR" sz="2400" b="1" i="0" u="none" strike="noStrike" kern="1200" cap="none" spc="0" normalizeH="0" baseline="0" noProof="0">
              <a:ln>
                <a:noFill/>
              </a:ln>
              <a:solidFill>
                <a:srgbClr val="000000"/>
              </a:solidFill>
              <a:effectLst/>
              <a:uLnTx/>
              <a:uFillTx/>
              <a:latin typeface="Arial"/>
              <a:ea typeface="+mn-ea"/>
              <a:cs typeface="+mn-cs"/>
            </a:endParaRPr>
          </a:p>
        </p:txBody>
      </p:sp>
    </p:spTree>
    <p:extLst>
      <p:ext uri="{BB962C8B-B14F-4D97-AF65-F5344CB8AC3E}">
        <p14:creationId xmlns:p14="http://schemas.microsoft.com/office/powerpoint/2010/main" val="403331428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arn(inVertical)">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Εικόνα 4">
            <a:extLst>
              <a:ext uri="{FF2B5EF4-FFF2-40B4-BE49-F238E27FC236}">
                <a16:creationId xmlns:a16="http://schemas.microsoft.com/office/drawing/2014/main" id="{1EAD8CE9-2BB0-D361-5961-0FDBF666BE6D}"/>
              </a:ext>
            </a:extLst>
          </p:cNvPr>
          <p:cNvPicPr>
            <a:picLocks noChangeAspect="1"/>
          </p:cNvPicPr>
          <p:nvPr/>
        </p:nvPicPr>
        <p:blipFill>
          <a:blip r:embed="rId2" cstate="print"/>
          <a:srcRect l="25220" t="26621" r="26648" b="37436"/>
          <a:stretch>
            <a:fillRect/>
          </a:stretch>
        </p:blipFill>
        <p:spPr>
          <a:xfrm>
            <a:off x="227763" y="49997"/>
            <a:ext cx="5415305" cy="2274763"/>
          </a:xfrm>
          <a:prstGeom prst="rect">
            <a:avLst/>
          </a:prstGeom>
        </p:spPr>
      </p:pic>
      <p:pic>
        <p:nvPicPr>
          <p:cNvPr id="9" name="Εικόνα 8">
            <a:extLst>
              <a:ext uri="{FF2B5EF4-FFF2-40B4-BE49-F238E27FC236}">
                <a16:creationId xmlns:a16="http://schemas.microsoft.com/office/drawing/2014/main" id="{82E6ECA0-9B8A-3C7D-9ECA-A49E79D290F1}"/>
              </a:ext>
            </a:extLst>
          </p:cNvPr>
          <p:cNvPicPr>
            <a:picLocks noChangeAspect="1"/>
          </p:cNvPicPr>
          <p:nvPr/>
        </p:nvPicPr>
        <p:blipFill>
          <a:blip r:embed="rId3" cstate="print"/>
          <a:srcRect l="26951" t="46740" r="50000" b="37905"/>
          <a:stretch>
            <a:fillRect/>
          </a:stretch>
        </p:blipFill>
        <p:spPr>
          <a:xfrm>
            <a:off x="6568815" y="2235200"/>
            <a:ext cx="4496637" cy="1685050"/>
          </a:xfrm>
          <a:prstGeom prst="rect">
            <a:avLst/>
          </a:prstGeom>
        </p:spPr>
      </p:pic>
      <p:grpSp>
        <p:nvGrpSpPr>
          <p:cNvPr id="6" name="Ομάδα 5">
            <a:extLst>
              <a:ext uri="{FF2B5EF4-FFF2-40B4-BE49-F238E27FC236}">
                <a16:creationId xmlns:a16="http://schemas.microsoft.com/office/drawing/2014/main" id="{D3906961-0E2B-BE38-AFF7-C235DCB62877}"/>
              </a:ext>
            </a:extLst>
          </p:cNvPr>
          <p:cNvGrpSpPr/>
          <p:nvPr/>
        </p:nvGrpSpPr>
        <p:grpSpPr>
          <a:xfrm>
            <a:off x="6548934" y="134477"/>
            <a:ext cx="5062963" cy="2100723"/>
            <a:chOff x="6196592" y="134477"/>
            <a:chExt cx="5415305" cy="2164822"/>
          </a:xfrm>
        </p:grpSpPr>
        <p:pic>
          <p:nvPicPr>
            <p:cNvPr id="7" name="Εικόνα 6">
              <a:extLst>
                <a:ext uri="{FF2B5EF4-FFF2-40B4-BE49-F238E27FC236}">
                  <a16:creationId xmlns:a16="http://schemas.microsoft.com/office/drawing/2014/main" id="{509DE155-82D4-570A-3937-6F32C9AD0C79}"/>
                </a:ext>
              </a:extLst>
            </p:cNvPr>
            <p:cNvPicPr>
              <a:picLocks noChangeAspect="1"/>
            </p:cNvPicPr>
            <p:nvPr/>
          </p:nvPicPr>
          <p:blipFill>
            <a:blip r:embed="rId4" cstate="print"/>
            <a:srcRect l="27116" t="39853" r="50000" b="43883"/>
            <a:stretch>
              <a:fillRect/>
            </a:stretch>
          </p:blipFill>
          <p:spPr>
            <a:xfrm>
              <a:off x="6196592" y="134477"/>
              <a:ext cx="5415305" cy="2164822"/>
            </a:xfrm>
            <a:prstGeom prst="rect">
              <a:avLst/>
            </a:prstGeom>
          </p:spPr>
        </p:pic>
        <p:sp>
          <p:nvSpPr>
            <p:cNvPr id="12" name="Ορθογώνιο 11">
              <a:extLst>
                <a:ext uri="{FF2B5EF4-FFF2-40B4-BE49-F238E27FC236}">
                  <a16:creationId xmlns:a16="http://schemas.microsoft.com/office/drawing/2014/main" id="{81F2289C-EDA4-1E5B-0505-437D778DD158}"/>
                </a:ext>
              </a:extLst>
            </p:cNvPr>
            <p:cNvSpPr/>
            <p:nvPr/>
          </p:nvSpPr>
          <p:spPr>
            <a:xfrm>
              <a:off x="6217857" y="1120879"/>
              <a:ext cx="5177729" cy="481780"/>
            </a:xfrm>
            <a:prstGeom prst="rect">
              <a:avLst/>
            </a:prstGeom>
            <a:noFill/>
            <a:ln w="444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l-GR"/>
            </a:p>
          </p:txBody>
        </p:sp>
      </p:grpSp>
      <p:grpSp>
        <p:nvGrpSpPr>
          <p:cNvPr id="2" name="Ομάδα 1">
            <a:extLst>
              <a:ext uri="{FF2B5EF4-FFF2-40B4-BE49-F238E27FC236}">
                <a16:creationId xmlns:a16="http://schemas.microsoft.com/office/drawing/2014/main" id="{E1375B52-E8C9-6BCE-143D-E5DFB95E4FA9}"/>
              </a:ext>
            </a:extLst>
          </p:cNvPr>
          <p:cNvGrpSpPr/>
          <p:nvPr/>
        </p:nvGrpSpPr>
        <p:grpSpPr>
          <a:xfrm>
            <a:off x="227763" y="2418331"/>
            <a:ext cx="4994477" cy="2021338"/>
            <a:chOff x="297561" y="3779909"/>
            <a:chExt cx="5506497" cy="2301074"/>
          </a:xfrm>
        </p:grpSpPr>
        <p:pic>
          <p:nvPicPr>
            <p:cNvPr id="11" name="Εικόνα 10">
              <a:extLst>
                <a:ext uri="{FF2B5EF4-FFF2-40B4-BE49-F238E27FC236}">
                  <a16:creationId xmlns:a16="http://schemas.microsoft.com/office/drawing/2014/main" id="{FFE91FF5-8D62-A6E4-F166-AFD4335286B8}"/>
                </a:ext>
              </a:extLst>
            </p:cNvPr>
            <p:cNvPicPr>
              <a:picLocks noChangeAspect="1"/>
            </p:cNvPicPr>
            <p:nvPr/>
          </p:nvPicPr>
          <p:blipFill>
            <a:blip r:embed="rId5" cstate="print"/>
            <a:srcRect l="45989" t="42930" r="8846" b="23517"/>
            <a:stretch>
              <a:fillRect/>
            </a:stretch>
          </p:blipFill>
          <p:spPr>
            <a:xfrm>
              <a:off x="297561" y="3779909"/>
              <a:ext cx="5506497" cy="2301074"/>
            </a:xfrm>
            <a:prstGeom prst="rect">
              <a:avLst/>
            </a:prstGeom>
          </p:spPr>
        </p:pic>
        <p:sp>
          <p:nvSpPr>
            <p:cNvPr id="13" name="Ορθογώνιο 12">
              <a:extLst>
                <a:ext uri="{FF2B5EF4-FFF2-40B4-BE49-F238E27FC236}">
                  <a16:creationId xmlns:a16="http://schemas.microsoft.com/office/drawing/2014/main" id="{2AAC3DEF-D9A1-0025-0B84-742C579849D4}"/>
                </a:ext>
              </a:extLst>
            </p:cNvPr>
            <p:cNvSpPr/>
            <p:nvPr/>
          </p:nvSpPr>
          <p:spPr>
            <a:xfrm>
              <a:off x="297561" y="4257369"/>
              <a:ext cx="5385484" cy="821398"/>
            </a:xfrm>
            <a:prstGeom prst="rect">
              <a:avLst/>
            </a:prstGeom>
            <a:noFill/>
            <a:ln w="444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l-GR"/>
            </a:p>
          </p:txBody>
        </p:sp>
      </p:grpSp>
      <p:pic>
        <p:nvPicPr>
          <p:cNvPr id="4" name="Εικόνα 3">
            <a:extLst>
              <a:ext uri="{FF2B5EF4-FFF2-40B4-BE49-F238E27FC236}">
                <a16:creationId xmlns:a16="http://schemas.microsoft.com/office/drawing/2014/main" id="{77DE2A63-4678-A930-B031-9006C7637A11}"/>
              </a:ext>
            </a:extLst>
          </p:cNvPr>
          <p:cNvPicPr>
            <a:picLocks noChangeAspect="1"/>
          </p:cNvPicPr>
          <p:nvPr/>
        </p:nvPicPr>
        <p:blipFill>
          <a:blip r:embed="rId6" cstate="print"/>
          <a:srcRect l="11417" t="33527" r="16500" b="31562"/>
          <a:stretch>
            <a:fillRect/>
          </a:stretch>
        </p:blipFill>
        <p:spPr>
          <a:xfrm>
            <a:off x="6670854" y="4236707"/>
            <a:ext cx="4496637" cy="1225022"/>
          </a:xfrm>
          <a:prstGeom prst="rect">
            <a:avLst/>
          </a:prstGeom>
        </p:spPr>
      </p:pic>
      <p:grpSp>
        <p:nvGrpSpPr>
          <p:cNvPr id="14" name="Ομάδα 13">
            <a:extLst>
              <a:ext uri="{FF2B5EF4-FFF2-40B4-BE49-F238E27FC236}">
                <a16:creationId xmlns:a16="http://schemas.microsoft.com/office/drawing/2014/main" id="{775552BB-F053-0D6D-EABD-14C6D009748B}"/>
              </a:ext>
            </a:extLst>
          </p:cNvPr>
          <p:cNvGrpSpPr/>
          <p:nvPr/>
        </p:nvGrpSpPr>
        <p:grpSpPr>
          <a:xfrm>
            <a:off x="77973" y="4647748"/>
            <a:ext cx="5714884" cy="1961705"/>
            <a:chOff x="6370320" y="4668068"/>
            <a:chExt cx="5714884" cy="1961705"/>
          </a:xfrm>
        </p:grpSpPr>
        <p:pic>
          <p:nvPicPr>
            <p:cNvPr id="15" name="Εικόνα 14">
              <a:extLst>
                <a:ext uri="{FF2B5EF4-FFF2-40B4-BE49-F238E27FC236}">
                  <a16:creationId xmlns:a16="http://schemas.microsoft.com/office/drawing/2014/main" id="{80C8BE54-A529-CE10-6BC9-0B2852CE60B3}"/>
                </a:ext>
              </a:extLst>
            </p:cNvPr>
            <p:cNvPicPr>
              <a:picLocks noChangeAspect="1"/>
            </p:cNvPicPr>
            <p:nvPr/>
          </p:nvPicPr>
          <p:blipFill>
            <a:blip r:embed="rId7" cstate="print"/>
            <a:srcRect l="19113" t="33527" r="17419" b="27742"/>
            <a:stretch>
              <a:fillRect/>
            </a:stretch>
          </p:blipFill>
          <p:spPr>
            <a:xfrm>
              <a:off x="6370320" y="4668068"/>
              <a:ext cx="5714884" cy="1961705"/>
            </a:xfrm>
            <a:prstGeom prst="rect">
              <a:avLst/>
            </a:prstGeom>
          </p:spPr>
        </p:pic>
        <p:cxnSp>
          <p:nvCxnSpPr>
            <p:cNvPr id="10" name="Ευθεία γραμμή σύνδεσης 9">
              <a:extLst>
                <a:ext uri="{FF2B5EF4-FFF2-40B4-BE49-F238E27FC236}">
                  <a16:creationId xmlns:a16="http://schemas.microsoft.com/office/drawing/2014/main" id="{96A0D26C-35D8-264F-C266-AC7DCE3B8540}"/>
                </a:ext>
              </a:extLst>
            </p:cNvPr>
            <p:cNvCxnSpPr/>
            <p:nvPr/>
          </p:nvCxnSpPr>
          <p:spPr>
            <a:xfrm>
              <a:off x="9469120" y="6380480"/>
              <a:ext cx="1361440" cy="0"/>
            </a:xfrm>
            <a:prstGeom prst="line">
              <a:avLst/>
            </a:prstGeom>
            <a:ln w="28575">
              <a:solidFill>
                <a:srgbClr val="FF0000"/>
              </a:solidFill>
            </a:ln>
          </p:spPr>
          <p:style>
            <a:lnRef idx="2">
              <a:schemeClr val="accent1"/>
            </a:lnRef>
            <a:fillRef idx="0">
              <a:schemeClr val="accent1"/>
            </a:fillRef>
            <a:effectRef idx="1">
              <a:schemeClr val="accent1"/>
            </a:effectRef>
            <a:fontRef idx="minor">
              <a:schemeClr val="tx1"/>
            </a:fontRef>
          </p:style>
        </p:cxnSp>
      </p:grpSp>
      <p:sp>
        <p:nvSpPr>
          <p:cNvPr id="17" name="TextBox 16">
            <a:extLst>
              <a:ext uri="{FF2B5EF4-FFF2-40B4-BE49-F238E27FC236}">
                <a16:creationId xmlns:a16="http://schemas.microsoft.com/office/drawing/2014/main" id="{22EED2DB-16BB-2E6F-E551-C598232B5F3E}"/>
              </a:ext>
            </a:extLst>
          </p:cNvPr>
          <p:cNvSpPr txBox="1"/>
          <p:nvPr/>
        </p:nvSpPr>
        <p:spPr>
          <a:xfrm>
            <a:off x="7749717" y="6415746"/>
            <a:ext cx="4056203" cy="307777"/>
          </a:xfrm>
          <a:prstGeom prst="rect">
            <a:avLst/>
          </a:prstGeom>
          <a:noFill/>
        </p:spPr>
        <p:txBody>
          <a:bodyPr wrap="square">
            <a:spAutoFit/>
          </a:bodyPr>
          <a:lstStyle/>
          <a:p>
            <a:r>
              <a:rPr lang="en-US" sz="1400" b="1" i="1" dirty="0">
                <a:solidFill>
                  <a:srgbClr val="7030A0"/>
                </a:solidFill>
              </a:rPr>
              <a:t>Prabhakaran S, et al. Stroke. 2026;57:e316-e436</a:t>
            </a:r>
            <a:endParaRPr lang="el-GR" sz="1400" b="1" i="1" dirty="0">
              <a:solidFill>
                <a:srgbClr val="7030A0"/>
              </a:solidFill>
            </a:endParaRPr>
          </a:p>
        </p:txBody>
      </p:sp>
      <p:grpSp>
        <p:nvGrpSpPr>
          <p:cNvPr id="22" name="Ομάδα 21">
            <a:extLst>
              <a:ext uri="{FF2B5EF4-FFF2-40B4-BE49-F238E27FC236}">
                <a16:creationId xmlns:a16="http://schemas.microsoft.com/office/drawing/2014/main" id="{E145AA4E-FFFC-C17C-C853-01D8EF047211}"/>
              </a:ext>
            </a:extLst>
          </p:cNvPr>
          <p:cNvGrpSpPr/>
          <p:nvPr/>
        </p:nvGrpSpPr>
        <p:grpSpPr>
          <a:xfrm>
            <a:off x="6315944" y="5637500"/>
            <a:ext cx="5714884" cy="461789"/>
            <a:chOff x="6315944" y="5637500"/>
            <a:chExt cx="5714884" cy="461789"/>
          </a:xfrm>
        </p:grpSpPr>
        <p:pic>
          <p:nvPicPr>
            <p:cNvPr id="19" name="Εικόνα 18">
              <a:extLst>
                <a:ext uri="{FF2B5EF4-FFF2-40B4-BE49-F238E27FC236}">
                  <a16:creationId xmlns:a16="http://schemas.microsoft.com/office/drawing/2014/main" id="{F38C6FF3-2F30-5B42-BE0C-9ED8D67FBDFB}"/>
                </a:ext>
              </a:extLst>
            </p:cNvPr>
            <p:cNvPicPr>
              <a:picLocks noChangeAspect="1"/>
            </p:cNvPicPr>
            <p:nvPr/>
          </p:nvPicPr>
          <p:blipFill>
            <a:blip r:embed="rId8" cstate="print"/>
            <a:srcRect l="29062" t="21906" r="17667" b="70441"/>
            <a:stretch>
              <a:fillRect/>
            </a:stretch>
          </p:blipFill>
          <p:spPr>
            <a:xfrm>
              <a:off x="6315944" y="5637500"/>
              <a:ext cx="5714884" cy="461789"/>
            </a:xfrm>
            <a:prstGeom prst="rect">
              <a:avLst/>
            </a:prstGeom>
          </p:spPr>
        </p:pic>
        <p:cxnSp>
          <p:nvCxnSpPr>
            <p:cNvPr id="20" name="Ευθεία γραμμή σύνδεσης 19">
              <a:extLst>
                <a:ext uri="{FF2B5EF4-FFF2-40B4-BE49-F238E27FC236}">
                  <a16:creationId xmlns:a16="http://schemas.microsoft.com/office/drawing/2014/main" id="{F4353D23-FBE3-51E7-0836-1ED7CD4F5D99}"/>
                </a:ext>
              </a:extLst>
            </p:cNvPr>
            <p:cNvCxnSpPr>
              <a:cxnSpLocks/>
            </p:cNvCxnSpPr>
            <p:nvPr/>
          </p:nvCxnSpPr>
          <p:spPr>
            <a:xfrm>
              <a:off x="6388277" y="5984240"/>
              <a:ext cx="4779214" cy="0"/>
            </a:xfrm>
            <a:prstGeom prst="line">
              <a:avLst/>
            </a:prstGeom>
            <a:ln w="28575">
              <a:solidFill>
                <a:srgbClr val="FF0000"/>
              </a:solidFill>
            </a:ln>
          </p:spPr>
          <p:style>
            <a:lnRef idx="2">
              <a:schemeClr val="accent1"/>
            </a:lnRef>
            <a:fillRef idx="0">
              <a:schemeClr val="accent1"/>
            </a:fillRef>
            <a:effectRef idx="1">
              <a:schemeClr val="accent1"/>
            </a:effectRef>
            <a:fontRef idx="minor">
              <a:schemeClr val="tx1"/>
            </a:fontRef>
          </p:style>
        </p:cxnSp>
      </p:grpSp>
    </p:spTree>
    <p:extLst>
      <p:ext uri="{BB962C8B-B14F-4D97-AF65-F5344CB8AC3E}">
        <p14:creationId xmlns:p14="http://schemas.microsoft.com/office/powerpoint/2010/main" val="14775113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78745" y="43768"/>
            <a:ext cx="7440149" cy="5078313"/>
          </a:xfrm>
          <a:prstGeom prst="rect">
            <a:avLst/>
          </a:prstGeom>
          <a:noFill/>
        </p:spPr>
        <p:txBody>
          <a:bodyPr wrap="square" lIns="91440" tIns="45720" rIns="91440" bIns="45720" rtlCol="0">
            <a:spAutoFit/>
          </a:bodyPr>
          <a:lstStyle/>
          <a:p>
            <a:r>
              <a:rPr lang="el-GR" sz="3600" b="1" dirty="0">
                <a:solidFill>
                  <a:srgbClr val="00B050"/>
                </a:solidFill>
                <a:effectLst>
                  <a:outerShdw blurRad="38100" dist="38100" dir="2700000" algn="tl">
                    <a:srgbClr val="000000">
                      <a:alpha val="43137"/>
                    </a:srgbClr>
                  </a:outerShdw>
                </a:effectLst>
              </a:rPr>
              <a:t>Κύριες αιτίες μη χορήγησης </a:t>
            </a:r>
            <a:r>
              <a:rPr lang="en-GB" sz="3600" b="1" dirty="0">
                <a:solidFill>
                  <a:srgbClr val="00B050"/>
                </a:solidFill>
                <a:effectLst>
                  <a:outerShdw blurRad="38100" dist="38100" dir="2700000" algn="tl">
                    <a:srgbClr val="000000">
                      <a:alpha val="43137"/>
                    </a:srgbClr>
                  </a:outerShdw>
                </a:effectLst>
              </a:rPr>
              <a:t>IVT: </a:t>
            </a:r>
            <a:endParaRPr lang="el-GR" sz="3600" b="1" dirty="0">
              <a:solidFill>
                <a:srgbClr val="00B050"/>
              </a:solidFill>
              <a:effectLst>
                <a:outerShdw blurRad="38100" dist="38100" dir="2700000" algn="tl">
                  <a:srgbClr val="000000">
                    <a:alpha val="43137"/>
                  </a:srgbClr>
                </a:outerShdw>
              </a:effectLst>
            </a:endParaRPr>
          </a:p>
          <a:p>
            <a:pPr marL="800080" lvl="1" indent="-342891">
              <a:buFont typeface="Arial" pitchFamily="34" charset="0"/>
              <a:buChar char="•"/>
            </a:pPr>
            <a:endParaRPr lang="en-GB" sz="2400" b="1" dirty="0">
              <a:solidFill>
                <a:srgbClr val="0070C0"/>
              </a:solidFill>
            </a:endParaRPr>
          </a:p>
          <a:p>
            <a:pPr marL="800080" lvl="1" indent="-342891">
              <a:buFont typeface="Arial" pitchFamily="34" charset="0"/>
              <a:buChar char="•"/>
            </a:pPr>
            <a:r>
              <a:rPr lang="el-GR" sz="2400" b="1" dirty="0">
                <a:solidFill>
                  <a:srgbClr val="0070C0"/>
                </a:solidFill>
              </a:rPr>
              <a:t>Άγνωστος χρόνος έναρξης με &gt;4.5 </a:t>
            </a:r>
            <a:r>
              <a:rPr lang="en-GB" sz="2400" b="1" dirty="0">
                <a:solidFill>
                  <a:srgbClr val="0070C0"/>
                </a:solidFill>
              </a:rPr>
              <a:t>h </a:t>
            </a:r>
            <a:r>
              <a:rPr lang="el-GR" sz="2400" b="1" dirty="0">
                <a:solidFill>
                  <a:srgbClr val="0070C0"/>
                </a:solidFill>
              </a:rPr>
              <a:t>από τότε που εθεάθη </a:t>
            </a:r>
            <a:r>
              <a:rPr lang="el-GR" sz="2400" b="1" dirty="0" err="1">
                <a:solidFill>
                  <a:srgbClr val="0070C0"/>
                </a:solidFill>
              </a:rPr>
              <a:t>ασυμπτωματικός</a:t>
            </a:r>
            <a:r>
              <a:rPr lang="el-GR" sz="2400" b="1" dirty="0">
                <a:solidFill>
                  <a:srgbClr val="0070C0"/>
                </a:solidFill>
              </a:rPr>
              <a:t> </a:t>
            </a:r>
            <a:r>
              <a:rPr lang="en-GB" sz="2400" b="1" dirty="0">
                <a:solidFill>
                  <a:srgbClr val="0070C0"/>
                </a:solidFill>
              </a:rPr>
              <a:t> (1/3 </a:t>
            </a:r>
            <a:r>
              <a:rPr lang="el-GR" sz="2400" b="1" dirty="0">
                <a:solidFill>
                  <a:srgbClr val="0070C0"/>
                </a:solidFill>
              </a:rPr>
              <a:t>των ασθενών που δεν </a:t>
            </a:r>
            <a:r>
              <a:rPr lang="el-GR" sz="2400" b="1" dirty="0" err="1">
                <a:solidFill>
                  <a:srgbClr val="0070C0"/>
                </a:solidFill>
              </a:rPr>
              <a:t>θρομβολύονται</a:t>
            </a:r>
            <a:r>
              <a:rPr lang="en-GB" sz="2400" b="1" dirty="0">
                <a:solidFill>
                  <a:srgbClr val="0070C0"/>
                </a:solidFill>
              </a:rPr>
              <a:t>)</a:t>
            </a:r>
          </a:p>
          <a:p>
            <a:pPr marL="800080" lvl="1" indent="-342891">
              <a:buFont typeface="Arial" pitchFamily="34" charset="0"/>
              <a:buChar char="•"/>
            </a:pPr>
            <a:br>
              <a:rPr lang="el-GR" sz="2400" b="1" dirty="0">
                <a:solidFill>
                  <a:srgbClr val="0070C0"/>
                </a:solidFill>
              </a:rPr>
            </a:br>
            <a:r>
              <a:rPr lang="el-GR" sz="2400" b="1" dirty="0">
                <a:solidFill>
                  <a:srgbClr val="0070C0"/>
                </a:solidFill>
              </a:rPr>
              <a:t>ΑΕΕ από την αφύπνιση αλλά με </a:t>
            </a:r>
            <a:r>
              <a:rPr lang="en-US" sz="2400" b="1" dirty="0">
                <a:solidFill>
                  <a:srgbClr val="0070C0"/>
                </a:solidFill>
              </a:rPr>
              <a:t>&gt;4.5 h </a:t>
            </a:r>
            <a:r>
              <a:rPr lang="el-GR" sz="2400" b="1" dirty="0">
                <a:solidFill>
                  <a:srgbClr val="0070C0"/>
                </a:solidFill>
              </a:rPr>
              <a:t>από τότε που εθεάθη </a:t>
            </a:r>
            <a:r>
              <a:rPr lang="el-GR" sz="2400" b="1" dirty="0" err="1">
                <a:solidFill>
                  <a:srgbClr val="0070C0"/>
                </a:solidFill>
              </a:rPr>
              <a:t>ασυμπτωματικός</a:t>
            </a:r>
            <a:r>
              <a:rPr lang="el-GR" sz="2400" b="1" dirty="0">
                <a:solidFill>
                  <a:srgbClr val="0070C0"/>
                </a:solidFill>
              </a:rPr>
              <a:t> </a:t>
            </a:r>
            <a:r>
              <a:rPr lang="en-GB" sz="2400" b="1" dirty="0">
                <a:solidFill>
                  <a:srgbClr val="0070C0"/>
                </a:solidFill>
              </a:rPr>
              <a:t>(15-27% </a:t>
            </a:r>
            <a:r>
              <a:rPr lang="el-GR" sz="2400" b="1" dirty="0">
                <a:solidFill>
                  <a:srgbClr val="0070C0"/>
                </a:solidFill>
              </a:rPr>
              <a:t>των ασθενών που δεν </a:t>
            </a:r>
            <a:r>
              <a:rPr lang="el-GR" sz="2400" b="1" dirty="0" err="1">
                <a:solidFill>
                  <a:srgbClr val="0070C0"/>
                </a:solidFill>
              </a:rPr>
              <a:t>θρομβολύονται</a:t>
            </a:r>
            <a:r>
              <a:rPr lang="en-GB" sz="2400" b="1" dirty="0">
                <a:solidFill>
                  <a:srgbClr val="0070C0"/>
                </a:solidFill>
              </a:rPr>
              <a:t>)</a:t>
            </a:r>
            <a:endParaRPr lang="el-GR" sz="2400" b="1" dirty="0">
              <a:solidFill>
                <a:srgbClr val="0070C0"/>
              </a:solidFill>
            </a:endParaRPr>
          </a:p>
          <a:p>
            <a:pPr marL="800080" lvl="1" indent="-342891">
              <a:buFont typeface="Arial" charset="0"/>
              <a:buChar char="•"/>
            </a:pPr>
            <a:endParaRPr lang="el-GR" sz="2400" b="1" dirty="0">
              <a:solidFill>
                <a:srgbClr val="FF0000"/>
              </a:solidFill>
            </a:endParaRPr>
          </a:p>
          <a:p>
            <a:pPr marL="800080" lvl="1" indent="-342891">
              <a:buFont typeface="Arial" charset="0"/>
              <a:buChar char="•"/>
            </a:pPr>
            <a:r>
              <a:rPr lang="en-US" sz="2400" b="1" dirty="0">
                <a:solidFill>
                  <a:srgbClr val="0070C0"/>
                </a:solidFill>
              </a:rPr>
              <a:t>&gt;4.5 h </a:t>
            </a:r>
            <a:r>
              <a:rPr lang="el-GR" sz="2400" b="1" dirty="0">
                <a:solidFill>
                  <a:srgbClr val="0070C0"/>
                </a:solidFill>
              </a:rPr>
              <a:t>από τότε που εθεάθη </a:t>
            </a:r>
            <a:r>
              <a:rPr lang="el-GR" sz="2400" b="1" dirty="0" err="1">
                <a:solidFill>
                  <a:srgbClr val="0070C0"/>
                </a:solidFill>
              </a:rPr>
              <a:t>ασυμπτωματικός</a:t>
            </a:r>
            <a:r>
              <a:rPr lang="el-GR" sz="2400" b="1" dirty="0">
                <a:solidFill>
                  <a:srgbClr val="0070C0"/>
                </a:solidFill>
              </a:rPr>
              <a:t> </a:t>
            </a:r>
            <a:r>
              <a:rPr lang="en-GB" sz="2400" b="1" dirty="0">
                <a:solidFill>
                  <a:srgbClr val="0070C0"/>
                </a:solidFill>
              </a:rPr>
              <a:t>(</a:t>
            </a:r>
            <a:r>
              <a:rPr lang="en-US" sz="2400" b="1" dirty="0">
                <a:solidFill>
                  <a:srgbClr val="0070C0"/>
                </a:solidFill>
              </a:rPr>
              <a:t>1/3 </a:t>
            </a:r>
            <a:r>
              <a:rPr lang="el-GR" sz="2400" b="1" dirty="0">
                <a:solidFill>
                  <a:srgbClr val="0070C0"/>
                </a:solidFill>
              </a:rPr>
              <a:t>των ασθενών που δεν </a:t>
            </a:r>
            <a:r>
              <a:rPr lang="el-GR" sz="2400" b="1" dirty="0" err="1">
                <a:solidFill>
                  <a:srgbClr val="0070C0"/>
                </a:solidFill>
              </a:rPr>
              <a:t>θρομβολύονται</a:t>
            </a:r>
            <a:r>
              <a:rPr lang="el-GR" sz="2400" b="1" dirty="0">
                <a:solidFill>
                  <a:srgbClr val="0070C0"/>
                </a:solidFill>
              </a:rPr>
              <a:t>)</a:t>
            </a:r>
            <a:endParaRPr lang="en-US" sz="2400" b="1" dirty="0">
              <a:solidFill>
                <a:srgbClr val="0070C0"/>
              </a:solidFill>
            </a:endParaRPr>
          </a:p>
        </p:txBody>
      </p:sp>
      <p:grpSp>
        <p:nvGrpSpPr>
          <p:cNvPr id="2" name="Group 13"/>
          <p:cNvGrpSpPr/>
          <p:nvPr/>
        </p:nvGrpSpPr>
        <p:grpSpPr>
          <a:xfrm>
            <a:off x="1874392" y="5451539"/>
            <a:ext cx="6333844" cy="1264759"/>
            <a:chOff x="355600" y="3642151"/>
            <a:chExt cx="5303520" cy="894080"/>
          </a:xfrm>
        </p:grpSpPr>
        <p:pic>
          <p:nvPicPr>
            <p:cNvPr id="15" name="Picture 14"/>
            <p:cNvPicPr>
              <a:picLocks noChangeAspect="1"/>
            </p:cNvPicPr>
            <p:nvPr/>
          </p:nvPicPr>
          <p:blipFill rotWithShape="1">
            <a:blip r:embed="rId2" cstate="print"/>
            <a:srcRect l="23426" t="26370" r="28240" b="60593"/>
            <a:stretch/>
          </p:blipFill>
          <p:spPr>
            <a:xfrm>
              <a:off x="355600" y="3642151"/>
              <a:ext cx="5303520" cy="894080"/>
            </a:xfrm>
            <a:prstGeom prst="rect">
              <a:avLst/>
            </a:prstGeom>
          </p:spPr>
        </p:pic>
        <p:pic>
          <p:nvPicPr>
            <p:cNvPr id="16" name="Picture 15"/>
            <p:cNvPicPr>
              <a:picLocks noChangeAspect="1"/>
            </p:cNvPicPr>
            <p:nvPr/>
          </p:nvPicPr>
          <p:blipFill rotWithShape="1">
            <a:blip r:embed="rId3" cstate="print"/>
            <a:srcRect l="34169" t="52236" r="35283" b="44090"/>
            <a:stretch/>
          </p:blipFill>
          <p:spPr>
            <a:xfrm>
              <a:off x="1538095" y="4211947"/>
              <a:ext cx="4121025" cy="288096"/>
            </a:xfrm>
            <a:prstGeom prst="rect">
              <a:avLst/>
            </a:prstGeom>
          </p:spPr>
        </p:pic>
      </p:grpSp>
      <p:sp>
        <p:nvSpPr>
          <p:cNvPr id="17" name="Rectangle 16"/>
          <p:cNvSpPr/>
          <p:nvPr/>
        </p:nvSpPr>
        <p:spPr>
          <a:xfrm>
            <a:off x="263690" y="4692772"/>
            <a:ext cx="6912768" cy="666977"/>
          </a:xfrm>
          <a:prstGeom prst="rect">
            <a:avLst/>
          </a:prstGeom>
        </p:spPr>
        <p:txBody>
          <a:bodyPr wrap="square" lIns="91440" tIns="45720" rIns="91440" bIns="45720">
            <a:spAutoFit/>
          </a:bodyPr>
          <a:lstStyle/>
          <a:p>
            <a:r>
              <a:rPr lang="en-US" sz="1867" b="1" i="1" dirty="0">
                <a:solidFill>
                  <a:srgbClr val="7030A0"/>
                </a:solidFill>
              </a:rPr>
              <a:t>Fink JN, et al. Stroke 2002; 33: 988–993.</a:t>
            </a:r>
          </a:p>
          <a:p>
            <a:r>
              <a:rPr lang="en-US" sz="1867" b="1" i="1" dirty="0">
                <a:solidFill>
                  <a:srgbClr val="7030A0"/>
                </a:solidFill>
              </a:rPr>
              <a:t>Mackey J, et al. Neurology 2011;76: 1662–1667</a:t>
            </a:r>
            <a:r>
              <a:rPr lang="en-US" sz="1867" b="1" dirty="0">
                <a:solidFill>
                  <a:srgbClr val="7030A0"/>
                </a:solidFill>
              </a:rPr>
              <a:t>.</a:t>
            </a:r>
          </a:p>
        </p:txBody>
      </p:sp>
      <p:grpSp>
        <p:nvGrpSpPr>
          <p:cNvPr id="3" name="Group 18"/>
          <p:cNvGrpSpPr/>
          <p:nvPr/>
        </p:nvGrpSpPr>
        <p:grpSpPr>
          <a:xfrm>
            <a:off x="8208236" y="-7838"/>
            <a:ext cx="3983768" cy="6865839"/>
            <a:chOff x="8165059" y="19492"/>
            <a:chExt cx="3983767" cy="6865838"/>
          </a:xfrm>
        </p:grpSpPr>
        <p:pic>
          <p:nvPicPr>
            <p:cNvPr id="20" name="Picture 19"/>
            <p:cNvPicPr>
              <a:picLocks noChangeAspect="1"/>
            </p:cNvPicPr>
            <p:nvPr/>
          </p:nvPicPr>
          <p:blipFill rotWithShape="1">
            <a:blip r:embed="rId4" cstate="print"/>
            <a:srcRect l="20185" t="8571" r="51574" b="12592"/>
            <a:stretch/>
          </p:blipFill>
          <p:spPr>
            <a:xfrm>
              <a:off x="8213641" y="19492"/>
              <a:ext cx="3935185" cy="6865838"/>
            </a:xfrm>
            <a:prstGeom prst="rect">
              <a:avLst/>
            </a:prstGeom>
          </p:spPr>
        </p:pic>
        <p:sp>
          <p:nvSpPr>
            <p:cNvPr id="21" name="Rectangle 20"/>
            <p:cNvSpPr/>
            <p:nvPr/>
          </p:nvSpPr>
          <p:spPr>
            <a:xfrm>
              <a:off x="8213641" y="304800"/>
              <a:ext cx="879559" cy="227697"/>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2" name="Rectangle 21"/>
            <p:cNvSpPr/>
            <p:nvPr/>
          </p:nvSpPr>
          <p:spPr>
            <a:xfrm>
              <a:off x="8165059" y="479999"/>
              <a:ext cx="3983764" cy="909940"/>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3" name="Rectangle 22"/>
            <p:cNvSpPr/>
            <p:nvPr/>
          </p:nvSpPr>
          <p:spPr>
            <a:xfrm>
              <a:off x="8253013" y="1389940"/>
              <a:ext cx="941787" cy="188102"/>
            </a:xfrm>
            <a:prstGeom prst="rect">
              <a:avLst/>
            </a:prstGeom>
            <a:noFill/>
            <a:ln w="381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4" name="Rectangle 23"/>
            <p:cNvSpPr/>
            <p:nvPr/>
          </p:nvSpPr>
          <p:spPr>
            <a:xfrm>
              <a:off x="8213641" y="2273823"/>
              <a:ext cx="1113240" cy="151766"/>
            </a:xfrm>
            <a:prstGeom prst="rect">
              <a:avLst/>
            </a:prstGeom>
            <a:noFill/>
            <a:ln w="381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5" name="Rectangle 24"/>
            <p:cNvSpPr/>
            <p:nvPr/>
          </p:nvSpPr>
          <p:spPr>
            <a:xfrm>
              <a:off x="8213639" y="2613691"/>
              <a:ext cx="1113241" cy="220949"/>
            </a:xfrm>
            <a:prstGeom prst="rect">
              <a:avLst/>
            </a:prstGeom>
            <a:noFill/>
            <a:ln w="381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6" name="Rectangle 25"/>
            <p:cNvSpPr/>
            <p:nvPr/>
          </p:nvSpPr>
          <p:spPr>
            <a:xfrm>
              <a:off x="8213638" y="3870289"/>
              <a:ext cx="3856439" cy="227697"/>
            </a:xfrm>
            <a:prstGeom prst="rect">
              <a:avLst/>
            </a:prstGeom>
            <a:noFill/>
            <a:ln w="381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grpSp>
    </p:spTree>
    <p:extLst>
      <p:ext uri="{BB962C8B-B14F-4D97-AF65-F5344CB8AC3E}">
        <p14:creationId xmlns:p14="http://schemas.microsoft.com/office/powerpoint/2010/main" val="15175424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heckerboard(across)">
                                      <p:cBhvr>
                                        <p:cTn id="7" dur="500"/>
                                        <p:tgtEl>
                                          <p:spTgt spid="2"/>
                                        </p:tgtEl>
                                      </p:cBhvr>
                                    </p:animEffect>
                                  </p:childTnLst>
                                </p:cTn>
                              </p:par>
                            </p:childTnLst>
                          </p:cTn>
                        </p:par>
                        <p:par>
                          <p:cTn id="8" fill="hold">
                            <p:stCondLst>
                              <p:cond delay="500"/>
                            </p:stCondLst>
                            <p:childTnLst>
                              <p:par>
                                <p:cTn id="9" presetID="5" presetClass="entr" presetSubtype="10"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checkerboard(across)">
                                      <p:cBhvr>
                                        <p:cTn id="11"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Window for IV Thrombolysis in Stroke May Stay Open Twice as Long With  Imaging Selection | tctmd.com">
            <a:extLst>
              <a:ext uri="{FF2B5EF4-FFF2-40B4-BE49-F238E27FC236}">
                <a16:creationId xmlns:a16="http://schemas.microsoft.com/office/drawing/2014/main" id="{4C9D9DF6-8908-1F87-58B6-41939E1FBF40}"/>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12224023" cy="6858000"/>
          </a:xfrm>
          <a:prstGeom prst="rect">
            <a:avLst/>
          </a:prstGeom>
          <a:noFill/>
          <a:extLst>
            <a:ext uri="{909E8E84-426E-40DD-AFC4-6F175D3DCCD1}">
              <a14:hiddenFill xmlns:a14="http://schemas.microsoft.com/office/drawing/2010/main">
                <a:solidFill>
                  <a:srgbClr val="FFFFFF"/>
                </a:solidFill>
              </a14:hiddenFill>
            </a:ext>
          </a:extLst>
        </p:spPr>
      </p:pic>
      <p:sp>
        <p:nvSpPr>
          <p:cNvPr id="4" name="Τίτλος 1">
            <a:extLst>
              <a:ext uri="{FF2B5EF4-FFF2-40B4-BE49-F238E27FC236}">
                <a16:creationId xmlns:a16="http://schemas.microsoft.com/office/drawing/2014/main" id="{FFB961F1-2898-C4E6-2A63-086B498C9180}"/>
              </a:ext>
            </a:extLst>
          </p:cNvPr>
          <p:cNvSpPr txBox="1">
            <a:spLocks/>
          </p:cNvSpPr>
          <p:nvPr/>
        </p:nvSpPr>
        <p:spPr>
          <a:xfrm>
            <a:off x="2382520" y="100965"/>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l-GR" b="1" dirty="0">
                <a:solidFill>
                  <a:srgbClr val="0070C0"/>
                </a:solidFill>
                <a:effectLst>
                  <a:outerShdw blurRad="38100" dist="38100" dir="2700000" algn="tl">
                    <a:srgbClr val="000000">
                      <a:alpha val="43137"/>
                    </a:srgbClr>
                  </a:outerShdw>
                </a:effectLst>
              </a:rPr>
              <a:t>Επέκταση χρονικών παραθύρων</a:t>
            </a:r>
          </a:p>
        </p:txBody>
      </p:sp>
    </p:spTree>
    <p:extLst>
      <p:ext uri="{BB962C8B-B14F-4D97-AF65-F5344CB8AC3E}">
        <p14:creationId xmlns:p14="http://schemas.microsoft.com/office/powerpoint/2010/main" val="2071674137"/>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rotWithShape="1">
          <a:blip r:embed="rId2" cstate="print"/>
          <a:srcRect l="27778" t="47217" r="28222" b="41689"/>
          <a:stretch/>
        </p:blipFill>
        <p:spPr>
          <a:xfrm>
            <a:off x="0" y="904323"/>
            <a:ext cx="5698820" cy="898079"/>
          </a:xfrm>
          <a:prstGeom prst="rect">
            <a:avLst/>
          </a:prstGeom>
        </p:spPr>
      </p:pic>
      <p:pic>
        <p:nvPicPr>
          <p:cNvPr id="2" name="Picture 1"/>
          <p:cNvPicPr>
            <a:picLocks noChangeAspect="1"/>
          </p:cNvPicPr>
          <p:nvPr/>
        </p:nvPicPr>
        <p:blipFill rotWithShape="1">
          <a:blip r:embed="rId3" cstate="print"/>
          <a:srcRect l="1" t="20079" r="595" b="18016"/>
          <a:stretch/>
        </p:blipFill>
        <p:spPr>
          <a:xfrm>
            <a:off x="1" y="2100945"/>
            <a:ext cx="12221979" cy="4757057"/>
          </a:xfrm>
          <a:prstGeom prst="rect">
            <a:avLst/>
          </a:prstGeom>
        </p:spPr>
      </p:pic>
      <p:sp>
        <p:nvSpPr>
          <p:cNvPr id="3" name="TextBox 2"/>
          <p:cNvSpPr txBox="1"/>
          <p:nvPr/>
        </p:nvSpPr>
        <p:spPr>
          <a:xfrm>
            <a:off x="6737099" y="847567"/>
            <a:ext cx="5355772" cy="707886"/>
          </a:xfrm>
          <a:prstGeom prst="rect">
            <a:avLst/>
          </a:prstGeom>
          <a:noFill/>
        </p:spPr>
        <p:txBody>
          <a:bodyPr wrap="square" lIns="91440" tIns="45720" rIns="91440" bIns="45720" rtlCol="0">
            <a:spAutoFit/>
          </a:bodyPr>
          <a:lstStyle/>
          <a:p>
            <a:r>
              <a:rPr lang="en-US" sz="4000" b="1" dirty="0">
                <a:solidFill>
                  <a:srgbClr val="002060"/>
                </a:solidFill>
              </a:rPr>
              <a:t>RAPID CTP Software</a:t>
            </a:r>
          </a:p>
        </p:txBody>
      </p:sp>
      <p:sp>
        <p:nvSpPr>
          <p:cNvPr id="10" name="TextBox 9"/>
          <p:cNvSpPr txBox="1"/>
          <p:nvPr/>
        </p:nvSpPr>
        <p:spPr>
          <a:xfrm>
            <a:off x="2777016" y="1546620"/>
            <a:ext cx="5355772" cy="707886"/>
          </a:xfrm>
          <a:prstGeom prst="rect">
            <a:avLst/>
          </a:prstGeom>
          <a:noFill/>
        </p:spPr>
        <p:txBody>
          <a:bodyPr wrap="square" lIns="91440" tIns="45720" rIns="91440" bIns="45720" rtlCol="0">
            <a:spAutoFit/>
          </a:bodyPr>
          <a:lstStyle/>
          <a:p>
            <a:r>
              <a:rPr lang="en-US" sz="4000" b="1" dirty="0">
                <a:solidFill>
                  <a:srgbClr val="FF0000"/>
                </a:solidFill>
              </a:rPr>
              <a:t>Mismatch map</a:t>
            </a:r>
          </a:p>
        </p:txBody>
      </p:sp>
      <p:pic>
        <p:nvPicPr>
          <p:cNvPr id="4" name="Picture 3"/>
          <p:cNvPicPr>
            <a:picLocks noChangeAspect="1"/>
          </p:cNvPicPr>
          <p:nvPr/>
        </p:nvPicPr>
        <p:blipFill rotWithShape="1">
          <a:blip r:embed="rId4" cstate="print"/>
          <a:srcRect l="25099" t="63016" r="24222" b="30311"/>
          <a:stretch/>
        </p:blipFill>
        <p:spPr>
          <a:xfrm>
            <a:off x="1" y="6400365"/>
            <a:ext cx="4365171" cy="359235"/>
          </a:xfrm>
          <a:prstGeom prst="rect">
            <a:avLst/>
          </a:prstGeom>
        </p:spPr>
      </p:pic>
      <p:pic>
        <p:nvPicPr>
          <p:cNvPr id="5" name="Picture 4"/>
          <p:cNvPicPr>
            <a:picLocks noChangeAspect="1"/>
          </p:cNvPicPr>
          <p:nvPr/>
        </p:nvPicPr>
        <p:blipFill rotWithShape="1">
          <a:blip r:embed="rId5" cstate="print"/>
          <a:srcRect l="31845" t="62857" r="31556" b="31022"/>
          <a:stretch/>
        </p:blipFill>
        <p:spPr>
          <a:xfrm>
            <a:off x="7619999" y="6400366"/>
            <a:ext cx="4015959" cy="419753"/>
          </a:xfrm>
          <a:prstGeom prst="rect">
            <a:avLst/>
          </a:prstGeom>
        </p:spPr>
      </p:pic>
      <p:pic>
        <p:nvPicPr>
          <p:cNvPr id="6" name="Picture 5"/>
          <p:cNvPicPr>
            <a:picLocks noChangeAspect="1"/>
          </p:cNvPicPr>
          <p:nvPr/>
        </p:nvPicPr>
        <p:blipFill rotWithShape="1">
          <a:blip r:embed="rId6" cstate="print"/>
          <a:srcRect l="23314" t="62699" r="23333" b="31733"/>
          <a:stretch/>
        </p:blipFill>
        <p:spPr>
          <a:xfrm>
            <a:off x="3058887" y="5658686"/>
            <a:ext cx="5497285" cy="358581"/>
          </a:xfrm>
          <a:prstGeom prst="rect">
            <a:avLst/>
          </a:prstGeom>
        </p:spPr>
      </p:pic>
      <p:sp>
        <p:nvSpPr>
          <p:cNvPr id="9" name="Title 1"/>
          <p:cNvSpPr>
            <a:spLocks noGrp="1"/>
          </p:cNvSpPr>
          <p:nvPr>
            <p:ph type="title"/>
          </p:nvPr>
        </p:nvSpPr>
        <p:spPr>
          <a:xfrm>
            <a:off x="269329" y="184209"/>
            <a:ext cx="11952651" cy="625475"/>
          </a:xfrm>
        </p:spPr>
        <p:txBody>
          <a:bodyPr>
            <a:noAutofit/>
          </a:bodyPr>
          <a:lstStyle/>
          <a:p>
            <a:r>
              <a:rPr lang="el-GR" sz="3733" b="1" dirty="0">
                <a:solidFill>
                  <a:srgbClr val="0070C0"/>
                </a:solidFill>
                <a:effectLst>
                  <a:outerShdw blurRad="38100" dist="38100" dir="2700000" algn="tl">
                    <a:srgbClr val="000000">
                      <a:alpha val="43137"/>
                    </a:srgbClr>
                  </a:outerShdw>
                </a:effectLst>
              </a:rPr>
              <a:t>Ανάδειξη βιώσιμου εγκεφαλικού ιστού</a:t>
            </a:r>
            <a:r>
              <a:rPr lang="en-GB" sz="3733" b="1" dirty="0">
                <a:solidFill>
                  <a:srgbClr val="0070C0"/>
                </a:solidFill>
                <a:effectLst>
                  <a:outerShdw blurRad="38100" dist="38100" dir="2700000" algn="tl">
                    <a:srgbClr val="000000">
                      <a:alpha val="43137"/>
                    </a:srgbClr>
                  </a:outerShdw>
                </a:effectLst>
              </a:rPr>
              <a:t>: </a:t>
            </a:r>
            <a:r>
              <a:rPr lang="el-GR" sz="3733" b="1" dirty="0">
                <a:solidFill>
                  <a:srgbClr val="0070C0"/>
                </a:solidFill>
                <a:effectLst>
                  <a:outerShdw blurRad="38100" dist="38100" dir="2700000" algn="tl">
                    <a:srgbClr val="000000">
                      <a:alpha val="43137"/>
                    </a:srgbClr>
                  </a:outerShdw>
                </a:effectLst>
              </a:rPr>
              <a:t>Ακολουθίες αιμάτωσης</a:t>
            </a:r>
            <a:endParaRPr lang="en-US" sz="3733" b="1" dirty="0">
              <a:solidFill>
                <a:srgbClr val="0070C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366149777"/>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cstate="print"/>
          <a:srcRect l="11111" t="16184" r="10441" b="22666"/>
          <a:stretch/>
        </p:blipFill>
        <p:spPr>
          <a:xfrm>
            <a:off x="0" y="0"/>
            <a:ext cx="7432621" cy="3621021"/>
          </a:xfrm>
          <a:prstGeom prst="rect">
            <a:avLst/>
          </a:prstGeom>
        </p:spPr>
      </p:pic>
      <p:sp>
        <p:nvSpPr>
          <p:cNvPr id="6" name="Rectangle 5"/>
          <p:cNvSpPr/>
          <p:nvPr/>
        </p:nvSpPr>
        <p:spPr>
          <a:xfrm>
            <a:off x="335360" y="4005065"/>
            <a:ext cx="9936427" cy="2677656"/>
          </a:xfrm>
          <a:prstGeom prst="rect">
            <a:avLst/>
          </a:prstGeom>
        </p:spPr>
        <p:txBody>
          <a:bodyPr wrap="square" lIns="91440" tIns="45720" rIns="91440" bIns="45720">
            <a:spAutoFit/>
          </a:bodyPr>
          <a:lstStyle/>
          <a:p>
            <a:pPr algn="ctr"/>
            <a:r>
              <a:rPr lang="en-US" sz="2400" b="1" dirty="0">
                <a:solidFill>
                  <a:srgbClr val="002060"/>
                </a:solidFill>
                <a:latin typeface="Times" charset="0"/>
              </a:rPr>
              <a:t>             Clinical inclusion criteria:</a:t>
            </a:r>
          </a:p>
          <a:p>
            <a:pPr marL="285744" indent="-285744">
              <a:buFont typeface="Arial" charset="0"/>
              <a:buChar char="•"/>
            </a:pPr>
            <a:r>
              <a:rPr lang="en-US" sz="2400" dirty="0">
                <a:solidFill>
                  <a:srgbClr val="002060"/>
                </a:solidFill>
                <a:latin typeface="Times" charset="0"/>
              </a:rPr>
              <a:t>&gt;18 years of age</a:t>
            </a:r>
          </a:p>
          <a:p>
            <a:pPr marL="285744" indent="-285744">
              <a:buFont typeface="Arial" charset="0"/>
              <a:buChar char="•"/>
            </a:pPr>
            <a:r>
              <a:rPr lang="en-US" sz="2400" dirty="0">
                <a:solidFill>
                  <a:srgbClr val="002060"/>
                </a:solidFill>
                <a:latin typeface="Times" charset="0"/>
              </a:rPr>
              <a:t>modified Rankin scale&lt;2 </a:t>
            </a:r>
          </a:p>
          <a:p>
            <a:pPr marL="285744" indent="-285744">
              <a:buFont typeface="Arial" charset="0"/>
              <a:buChar char="•"/>
            </a:pPr>
            <a:r>
              <a:rPr lang="en-US" sz="2400" dirty="0">
                <a:solidFill>
                  <a:srgbClr val="002060"/>
                </a:solidFill>
                <a:latin typeface="Times" charset="0"/>
              </a:rPr>
              <a:t>NIHSS 4-16</a:t>
            </a:r>
          </a:p>
          <a:p>
            <a:pPr marL="285744" indent="-285744">
              <a:buFont typeface="Arial" charset="0"/>
              <a:buChar char="•"/>
            </a:pPr>
            <a:r>
              <a:rPr lang="en-US" sz="2400" dirty="0">
                <a:solidFill>
                  <a:srgbClr val="002060"/>
                </a:solidFill>
                <a:latin typeface="Times" charset="0"/>
              </a:rPr>
              <a:t>Occlusion of a large cerebral vessel </a:t>
            </a:r>
            <a:r>
              <a:rPr lang="en-US" sz="2400" b="1" dirty="0">
                <a:solidFill>
                  <a:srgbClr val="002060"/>
                </a:solidFill>
                <a:latin typeface="Times" charset="0"/>
              </a:rPr>
              <a:t>was not a prerequisite </a:t>
            </a:r>
            <a:r>
              <a:rPr lang="en-US" sz="2400" dirty="0">
                <a:solidFill>
                  <a:srgbClr val="002060"/>
                </a:solidFill>
                <a:latin typeface="Times" charset="0"/>
              </a:rPr>
              <a:t>for inclusion. </a:t>
            </a:r>
          </a:p>
          <a:p>
            <a:pPr marL="285744" indent="-285744">
              <a:buFont typeface="Arial" charset="0"/>
              <a:buChar char="•"/>
            </a:pPr>
            <a:r>
              <a:rPr lang="en-US" sz="2400" dirty="0">
                <a:solidFill>
                  <a:srgbClr val="002060"/>
                </a:solidFill>
                <a:latin typeface="Times" charset="0"/>
              </a:rPr>
              <a:t>Imaging techniques: CT perfusion imaging or perfusion-diffusion MRI processed with the use of a research version of </a:t>
            </a:r>
            <a:r>
              <a:rPr lang="en-US" sz="2400" b="1" dirty="0">
                <a:solidFill>
                  <a:srgbClr val="002060"/>
                </a:solidFill>
                <a:latin typeface="Times" charset="0"/>
              </a:rPr>
              <a:t>RAPID automated software</a:t>
            </a:r>
          </a:p>
        </p:txBody>
      </p:sp>
      <p:sp>
        <p:nvSpPr>
          <p:cNvPr id="7" name="Rectangle 6"/>
          <p:cNvSpPr/>
          <p:nvPr/>
        </p:nvSpPr>
        <p:spPr>
          <a:xfrm>
            <a:off x="7536161" y="548681"/>
            <a:ext cx="4452964" cy="2677656"/>
          </a:xfrm>
          <a:prstGeom prst="rect">
            <a:avLst/>
          </a:prstGeom>
        </p:spPr>
        <p:txBody>
          <a:bodyPr wrap="square" lIns="91440" tIns="45720" rIns="91440" bIns="45720">
            <a:spAutoFit/>
          </a:bodyPr>
          <a:lstStyle/>
          <a:p>
            <a:r>
              <a:rPr lang="en-US" sz="2400" b="1" dirty="0">
                <a:solidFill>
                  <a:srgbClr val="002060"/>
                </a:solidFill>
                <a:latin typeface="Times" charset="0"/>
              </a:rPr>
              <a:t>Imaging criteria:</a:t>
            </a:r>
          </a:p>
          <a:p>
            <a:pPr marL="285744" indent="-285744">
              <a:buFont typeface="Arial" charset="0"/>
              <a:buChar char="•"/>
            </a:pPr>
            <a:r>
              <a:rPr lang="en-US" sz="2400" dirty="0">
                <a:solidFill>
                  <a:srgbClr val="C00000"/>
                </a:solidFill>
                <a:latin typeface="Times" charset="0"/>
              </a:rPr>
              <a:t>Perfusion lesion–ischemic core </a:t>
            </a:r>
            <a:r>
              <a:rPr lang="en-US" sz="2400" b="1" dirty="0">
                <a:solidFill>
                  <a:srgbClr val="C00000"/>
                </a:solidFill>
                <a:latin typeface="Times" charset="0"/>
              </a:rPr>
              <a:t>mismatch </a:t>
            </a:r>
            <a:r>
              <a:rPr lang="el-GR" sz="2400" b="1" dirty="0">
                <a:solidFill>
                  <a:srgbClr val="C00000"/>
                </a:solidFill>
                <a:latin typeface="Times" charset="0"/>
              </a:rPr>
              <a:t>&gt;</a:t>
            </a:r>
            <a:r>
              <a:rPr lang="en-US" sz="2400" b="1" dirty="0">
                <a:solidFill>
                  <a:srgbClr val="C00000"/>
                </a:solidFill>
                <a:latin typeface="Times" charset="0"/>
              </a:rPr>
              <a:t>1.2 </a:t>
            </a:r>
            <a:endParaRPr lang="el-GR" sz="2400" b="1" dirty="0">
              <a:solidFill>
                <a:srgbClr val="C00000"/>
              </a:solidFill>
              <a:latin typeface="Times" charset="0"/>
            </a:endParaRPr>
          </a:p>
          <a:p>
            <a:pPr marL="285744" indent="-285744">
              <a:buFont typeface="Arial" charset="0"/>
              <a:buChar char="•"/>
            </a:pPr>
            <a:r>
              <a:rPr lang="en-US" sz="2400" dirty="0">
                <a:solidFill>
                  <a:srgbClr val="C00000"/>
                </a:solidFill>
                <a:latin typeface="Times" charset="0"/>
              </a:rPr>
              <a:t>absolute difference in</a:t>
            </a:r>
            <a:r>
              <a:rPr lang="el-GR" sz="2400" dirty="0">
                <a:solidFill>
                  <a:srgbClr val="C00000"/>
                </a:solidFill>
                <a:latin typeface="Times" charset="0"/>
              </a:rPr>
              <a:t> </a:t>
            </a:r>
            <a:r>
              <a:rPr lang="en-US" sz="2400" dirty="0">
                <a:solidFill>
                  <a:srgbClr val="C00000"/>
                </a:solidFill>
                <a:latin typeface="Times" charset="0"/>
              </a:rPr>
              <a:t>volume greater than 10 ml</a:t>
            </a:r>
            <a:endParaRPr lang="el-GR" sz="2400" dirty="0">
              <a:solidFill>
                <a:srgbClr val="C00000"/>
              </a:solidFill>
              <a:latin typeface="Times" charset="0"/>
            </a:endParaRPr>
          </a:p>
          <a:p>
            <a:pPr marL="285744" indent="-285744">
              <a:buFont typeface="Arial" charset="0"/>
              <a:buChar char="•"/>
            </a:pPr>
            <a:r>
              <a:rPr lang="en-US" sz="2400" dirty="0">
                <a:solidFill>
                  <a:srgbClr val="C00000"/>
                </a:solidFill>
                <a:latin typeface="Times" charset="0"/>
              </a:rPr>
              <a:t>ischemic-core</a:t>
            </a:r>
            <a:r>
              <a:rPr lang="el-GR" sz="2400" dirty="0">
                <a:solidFill>
                  <a:srgbClr val="C00000"/>
                </a:solidFill>
                <a:latin typeface="Times" charset="0"/>
              </a:rPr>
              <a:t> </a:t>
            </a:r>
            <a:r>
              <a:rPr lang="en-US" sz="2400" dirty="0">
                <a:solidFill>
                  <a:srgbClr val="C00000"/>
                </a:solidFill>
                <a:latin typeface="Times" charset="0"/>
              </a:rPr>
              <a:t>volume of </a:t>
            </a:r>
            <a:r>
              <a:rPr lang="en-US" sz="2400" b="1" dirty="0">
                <a:solidFill>
                  <a:srgbClr val="C00000"/>
                </a:solidFill>
                <a:latin typeface="Times" charset="0"/>
              </a:rPr>
              <a:t>less than 70 ml</a:t>
            </a:r>
          </a:p>
        </p:txBody>
      </p:sp>
    </p:spTree>
    <p:extLst>
      <p:ext uri="{BB962C8B-B14F-4D97-AF65-F5344CB8AC3E}">
        <p14:creationId xmlns:p14="http://schemas.microsoft.com/office/powerpoint/2010/main" val="1836592666"/>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788499" y="75621"/>
            <a:ext cx="5760640" cy="754095"/>
          </a:xfrm>
        </p:spPr>
        <p:txBody>
          <a:bodyPr>
            <a:normAutofit/>
          </a:bodyPr>
          <a:lstStyle/>
          <a:p>
            <a:r>
              <a:rPr lang="en-US" sz="3600" b="1" dirty="0">
                <a:solidFill>
                  <a:srgbClr val="0070C0"/>
                </a:solidFill>
                <a:effectLst>
                  <a:outerShdw blurRad="38100" dist="38100" dir="2700000" algn="tl">
                    <a:srgbClr val="000000">
                      <a:alpha val="43137"/>
                    </a:srgbClr>
                  </a:outerShdw>
                </a:effectLst>
              </a:rPr>
              <a:t>ESO Guideline</a:t>
            </a:r>
            <a:endParaRPr lang="en-GB" sz="3600" b="1" dirty="0">
              <a:solidFill>
                <a:srgbClr val="0070C0"/>
              </a:solidFill>
              <a:effectLst>
                <a:outerShdw blurRad="38100" dist="38100" dir="2700000" algn="tl">
                  <a:srgbClr val="000000">
                    <a:alpha val="43137"/>
                  </a:srgbClr>
                </a:outerShdw>
              </a:effectLst>
            </a:endParaRPr>
          </a:p>
        </p:txBody>
      </p:sp>
      <p:pic>
        <p:nvPicPr>
          <p:cNvPr id="1029" name="Picture 5"/>
          <p:cNvPicPr>
            <a:picLocks noChangeAspect="1" noChangeArrowheads="1"/>
          </p:cNvPicPr>
          <p:nvPr/>
        </p:nvPicPr>
        <p:blipFill>
          <a:blip r:embed="rId2" cstate="print"/>
          <a:srcRect l="49057" t="25157" r="15094" b="16143"/>
          <a:stretch>
            <a:fillRect/>
          </a:stretch>
        </p:blipFill>
        <p:spPr bwMode="auto">
          <a:xfrm>
            <a:off x="0" y="3365605"/>
            <a:ext cx="3791744" cy="3492396"/>
          </a:xfrm>
          <a:prstGeom prst="rect">
            <a:avLst/>
          </a:prstGeom>
          <a:noFill/>
          <a:ln w="9525">
            <a:noFill/>
            <a:miter lim="800000"/>
            <a:headEnd/>
            <a:tailEnd/>
          </a:ln>
        </p:spPr>
      </p:pic>
      <p:pic>
        <p:nvPicPr>
          <p:cNvPr id="1030" name="Picture 6"/>
          <p:cNvPicPr>
            <a:picLocks noChangeAspect="1" noChangeArrowheads="1"/>
          </p:cNvPicPr>
          <p:nvPr/>
        </p:nvPicPr>
        <p:blipFill>
          <a:blip r:embed="rId3" cstate="print"/>
          <a:srcRect l="12313" t="23349" r="12167" b="13899"/>
          <a:stretch>
            <a:fillRect/>
          </a:stretch>
        </p:blipFill>
        <p:spPr bwMode="auto">
          <a:xfrm>
            <a:off x="3828445" y="2564904"/>
            <a:ext cx="8363555" cy="3909053"/>
          </a:xfrm>
          <a:prstGeom prst="rect">
            <a:avLst/>
          </a:prstGeom>
          <a:noFill/>
          <a:ln w="9525">
            <a:noFill/>
            <a:miter lim="800000"/>
            <a:headEnd/>
            <a:tailEnd/>
          </a:ln>
        </p:spPr>
      </p:pic>
      <p:grpSp>
        <p:nvGrpSpPr>
          <p:cNvPr id="10" name="Group 9"/>
          <p:cNvGrpSpPr/>
          <p:nvPr/>
        </p:nvGrpSpPr>
        <p:grpSpPr>
          <a:xfrm>
            <a:off x="0" y="452669"/>
            <a:ext cx="7920203" cy="2841459"/>
            <a:chOff x="0" y="1670497"/>
            <a:chExt cx="7637653" cy="2582886"/>
          </a:xfrm>
        </p:grpSpPr>
        <p:pic>
          <p:nvPicPr>
            <p:cNvPr id="11" name="Picture 2"/>
            <p:cNvPicPr>
              <a:picLocks noChangeAspect="1" noChangeArrowheads="1"/>
            </p:cNvPicPr>
            <p:nvPr/>
          </p:nvPicPr>
          <p:blipFill>
            <a:blip r:embed="rId4" cstate="print"/>
            <a:srcRect l="49438" t="25968" r="14607" b="46067"/>
            <a:stretch>
              <a:fillRect/>
            </a:stretch>
          </p:blipFill>
          <p:spPr bwMode="auto">
            <a:xfrm>
              <a:off x="0" y="1670497"/>
              <a:ext cx="4361820" cy="1908295"/>
            </a:xfrm>
            <a:prstGeom prst="rect">
              <a:avLst/>
            </a:prstGeom>
            <a:noFill/>
            <a:ln w="9525">
              <a:noFill/>
              <a:miter lim="800000"/>
              <a:headEnd/>
              <a:tailEnd/>
            </a:ln>
          </p:spPr>
        </p:pic>
        <p:pic>
          <p:nvPicPr>
            <p:cNvPr id="12" name="Picture 3"/>
            <p:cNvPicPr>
              <a:picLocks noChangeAspect="1" noChangeArrowheads="1"/>
            </p:cNvPicPr>
            <p:nvPr/>
          </p:nvPicPr>
          <p:blipFill>
            <a:blip r:embed="rId5" cstate="print"/>
            <a:srcRect l="13725" t="41830" r="57843" b="47712"/>
            <a:stretch>
              <a:fillRect/>
            </a:stretch>
          </p:blipFill>
          <p:spPr bwMode="auto">
            <a:xfrm>
              <a:off x="0" y="3590518"/>
              <a:ext cx="3275857" cy="662865"/>
            </a:xfrm>
            <a:prstGeom prst="rect">
              <a:avLst/>
            </a:prstGeom>
            <a:noFill/>
            <a:ln w="9525">
              <a:noFill/>
              <a:miter lim="800000"/>
              <a:headEnd/>
              <a:tailEnd/>
            </a:ln>
          </p:spPr>
        </p:pic>
        <p:pic>
          <p:nvPicPr>
            <p:cNvPr id="13" name="Picture 4"/>
            <p:cNvPicPr>
              <a:picLocks noChangeAspect="1" noChangeArrowheads="1"/>
            </p:cNvPicPr>
            <p:nvPr/>
          </p:nvPicPr>
          <p:blipFill>
            <a:blip r:embed="rId6" cstate="print"/>
            <a:srcRect l="14103" t="51495" r="51282" b="20228"/>
            <a:stretch>
              <a:fillRect/>
            </a:stretch>
          </p:blipFill>
          <p:spPr bwMode="auto">
            <a:xfrm>
              <a:off x="4361796" y="2085263"/>
              <a:ext cx="3275857" cy="1505256"/>
            </a:xfrm>
            <a:prstGeom prst="rect">
              <a:avLst/>
            </a:prstGeom>
            <a:noFill/>
            <a:ln w="9525">
              <a:noFill/>
              <a:miter lim="800000"/>
              <a:headEnd/>
              <a:tailEnd/>
            </a:ln>
          </p:spPr>
        </p:pic>
      </p:grpSp>
      <p:sp>
        <p:nvSpPr>
          <p:cNvPr id="14" name="Rectangle 13"/>
          <p:cNvSpPr/>
          <p:nvPr/>
        </p:nvSpPr>
        <p:spPr>
          <a:xfrm>
            <a:off x="6329681" y="6433980"/>
            <a:ext cx="5862320" cy="420564"/>
          </a:xfrm>
          <a:prstGeom prst="rect">
            <a:avLst/>
          </a:prstGeom>
        </p:spPr>
        <p:txBody>
          <a:bodyPr wrap="square">
            <a:spAutoFit/>
          </a:bodyPr>
          <a:lstStyle/>
          <a:p>
            <a:r>
              <a:rPr lang="en-GB" sz="2133" b="1" i="1" dirty="0">
                <a:solidFill>
                  <a:srgbClr val="7030A0"/>
                </a:solidFill>
              </a:rPr>
              <a:t>Berge E, et al. </a:t>
            </a:r>
            <a:r>
              <a:rPr lang="en-GB" sz="2133" b="1" i="1" dirty="0" err="1">
                <a:solidFill>
                  <a:srgbClr val="7030A0"/>
                </a:solidFill>
              </a:rPr>
              <a:t>Eur</a:t>
            </a:r>
            <a:r>
              <a:rPr lang="en-GB" sz="2133" b="1" i="1" dirty="0">
                <a:solidFill>
                  <a:srgbClr val="7030A0"/>
                </a:solidFill>
              </a:rPr>
              <a:t> Stroke J. 2021;6(1):I-LXII</a:t>
            </a:r>
          </a:p>
        </p:txBody>
      </p:sp>
      <p:cxnSp>
        <p:nvCxnSpPr>
          <p:cNvPr id="16" name="Straight Connector 15"/>
          <p:cNvCxnSpPr/>
          <p:nvPr/>
        </p:nvCxnSpPr>
        <p:spPr>
          <a:xfrm>
            <a:off x="1103446" y="6501341"/>
            <a:ext cx="1920213" cy="0"/>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2 - Θέση περιεχομένου"/>
          <p:cNvSpPr>
            <a:spLocks noGrp="1"/>
          </p:cNvSpPr>
          <p:nvPr>
            <p:ph idx="1"/>
          </p:nvPr>
        </p:nvSpPr>
        <p:spPr>
          <a:xfrm>
            <a:off x="719404" y="3429000"/>
            <a:ext cx="4953035" cy="1632181"/>
          </a:xfrm>
          <a:prstGeom prst="rect">
            <a:avLst/>
          </a:prstGeom>
          <a:gradFill rotWithShape="1">
            <a:gsLst>
              <a:gs pos="0">
                <a:srgbClr val="9BBB59">
                  <a:tint val="50000"/>
                  <a:satMod val="300000"/>
                </a:srgbClr>
              </a:gs>
              <a:gs pos="35000">
                <a:srgbClr val="9BBB59">
                  <a:tint val="37000"/>
                  <a:satMod val="300000"/>
                </a:srgbClr>
              </a:gs>
              <a:gs pos="100000">
                <a:srgbClr val="9BBB59">
                  <a:tint val="15000"/>
                  <a:satMod val="350000"/>
                </a:srgbClr>
              </a:gs>
            </a:gsLst>
            <a:lin ang="16200000" scaled="1"/>
          </a:gradFill>
          <a:ln w="9525" cap="flat" cmpd="sng" algn="ctr">
            <a:solidFill>
              <a:srgbClr val="9BBB59">
                <a:shade val="95000"/>
                <a:satMod val="105000"/>
              </a:srgbClr>
            </a:solidFill>
            <a:prstDash val="solid"/>
          </a:ln>
          <a:effectLst>
            <a:outerShdw blurRad="40000" dist="20000" dir="5400000" rotWithShape="0">
              <a:srgbClr val="000000">
                <a:alpha val="38000"/>
              </a:srgbClr>
            </a:outerShdw>
          </a:effectLst>
        </p:spPr>
        <p:txBody>
          <a:bodyPr>
            <a:noAutofit/>
          </a:bodyPr>
          <a:lstStyle/>
          <a:p>
            <a:pPr marL="0" indent="0" defTabSz="1219170">
              <a:lnSpc>
                <a:spcPct val="100000"/>
              </a:lnSpc>
              <a:spcBef>
                <a:spcPts val="0"/>
              </a:spcBef>
              <a:buNone/>
              <a:defRPr/>
            </a:pPr>
            <a:r>
              <a:rPr lang="en-US" sz="1600" u="sng" kern="0" dirty="0">
                <a:solidFill>
                  <a:sysClr val="windowText" lastClr="000000"/>
                </a:solidFill>
                <a:latin typeface="Arial Nova" panose="020B0504020202020204" pitchFamily="34" charset="0"/>
              </a:rPr>
              <a:t>Clinical Inclusion Criteria</a:t>
            </a:r>
          </a:p>
          <a:p>
            <a:pPr marL="0" indent="0" defTabSz="1219170">
              <a:lnSpc>
                <a:spcPct val="100000"/>
              </a:lnSpc>
              <a:spcBef>
                <a:spcPts val="0"/>
              </a:spcBef>
              <a:buNone/>
              <a:defRPr/>
            </a:pPr>
            <a:r>
              <a:rPr lang="en-US" sz="1600" kern="0" dirty="0">
                <a:solidFill>
                  <a:sysClr val="windowText" lastClr="000000"/>
                </a:solidFill>
                <a:latin typeface="Arial Nova" panose="020B0504020202020204" pitchFamily="34" charset="0"/>
              </a:rPr>
              <a:t>Stroke symptoms recognized on awakening</a:t>
            </a:r>
          </a:p>
          <a:p>
            <a:pPr marL="0" indent="0" defTabSz="1219170">
              <a:lnSpc>
                <a:spcPct val="100000"/>
              </a:lnSpc>
              <a:spcBef>
                <a:spcPts val="0"/>
              </a:spcBef>
              <a:buNone/>
              <a:defRPr/>
            </a:pPr>
            <a:r>
              <a:rPr lang="en-US" sz="1600" kern="0" dirty="0">
                <a:solidFill>
                  <a:sysClr val="windowText" lastClr="000000"/>
                </a:solidFill>
                <a:latin typeface="Arial Nova" panose="020B0504020202020204" pitchFamily="34" charset="0"/>
              </a:rPr>
              <a:t>Measurable disabling neurological deficit </a:t>
            </a:r>
          </a:p>
          <a:p>
            <a:pPr marL="0" indent="0" defTabSz="1219170">
              <a:lnSpc>
                <a:spcPct val="100000"/>
              </a:lnSpc>
              <a:spcBef>
                <a:spcPts val="0"/>
              </a:spcBef>
              <a:buNone/>
              <a:defRPr/>
            </a:pPr>
            <a:r>
              <a:rPr lang="en-US" sz="1600" kern="0" dirty="0">
                <a:solidFill>
                  <a:sysClr val="windowText" lastClr="000000"/>
                </a:solidFill>
                <a:latin typeface="Arial Nova" panose="020B0504020202020204" pitchFamily="34" charset="0"/>
              </a:rPr>
              <a:t>Age 18-80 years</a:t>
            </a:r>
          </a:p>
          <a:p>
            <a:pPr marL="0" indent="0" defTabSz="1219170">
              <a:lnSpc>
                <a:spcPct val="100000"/>
              </a:lnSpc>
              <a:spcBef>
                <a:spcPts val="0"/>
              </a:spcBef>
              <a:buNone/>
              <a:defRPr/>
            </a:pPr>
            <a:r>
              <a:rPr lang="en-US" sz="1600" kern="0" dirty="0">
                <a:solidFill>
                  <a:sysClr val="windowText" lastClr="000000"/>
                </a:solidFill>
                <a:latin typeface="Arial Nova" panose="020B0504020202020204" pitchFamily="34" charset="0"/>
              </a:rPr>
              <a:t>Treatment can be started within 4.5 hours of symptom recognition (e.g., awakening)</a:t>
            </a:r>
          </a:p>
        </p:txBody>
      </p:sp>
      <p:sp>
        <p:nvSpPr>
          <p:cNvPr id="11" name="10 - Ορθογώνιο"/>
          <p:cNvSpPr/>
          <p:nvPr/>
        </p:nvSpPr>
        <p:spPr>
          <a:xfrm>
            <a:off x="719403" y="5339145"/>
            <a:ext cx="4953035" cy="1323439"/>
          </a:xfrm>
          <a:prstGeom prst="rect">
            <a:avLst/>
          </a:prstGeom>
          <a:gradFill rotWithShape="1">
            <a:gsLst>
              <a:gs pos="0">
                <a:srgbClr val="9BBB59">
                  <a:tint val="50000"/>
                  <a:satMod val="300000"/>
                </a:srgbClr>
              </a:gs>
              <a:gs pos="35000">
                <a:srgbClr val="9BBB59">
                  <a:tint val="37000"/>
                  <a:satMod val="300000"/>
                </a:srgbClr>
              </a:gs>
              <a:gs pos="100000">
                <a:srgbClr val="9BBB59">
                  <a:tint val="15000"/>
                  <a:satMod val="350000"/>
                </a:srgbClr>
              </a:gs>
            </a:gsLst>
            <a:lin ang="16200000" scaled="1"/>
          </a:gradFill>
          <a:ln w="9525" cap="flat" cmpd="sng" algn="ctr">
            <a:solidFill>
              <a:srgbClr val="9BBB59">
                <a:shade val="95000"/>
                <a:satMod val="105000"/>
              </a:srgbClr>
            </a:solidFill>
            <a:prstDash val="solid"/>
          </a:ln>
          <a:effectLst>
            <a:outerShdw blurRad="40000" dist="20000" dir="5400000" rotWithShape="0">
              <a:srgbClr val="000000">
                <a:alpha val="38000"/>
              </a:srgbClr>
            </a:outerShdw>
          </a:effectLst>
        </p:spPr>
        <p:txBody>
          <a:bodyPr wrap="square">
            <a:spAutoFit/>
          </a:bodyPr>
          <a:lstStyle/>
          <a:p>
            <a:pPr defTabSz="1219170">
              <a:defRPr/>
            </a:pPr>
            <a:r>
              <a:rPr lang="en-US" sz="1600" u="sng" kern="0" dirty="0">
                <a:solidFill>
                  <a:sysClr val="windowText" lastClr="000000"/>
                </a:solidFill>
                <a:latin typeface="Arial Nova" panose="020B0504020202020204" pitchFamily="34" charset="0"/>
              </a:rPr>
              <a:t>Imaging Inclusion Criteria:</a:t>
            </a:r>
          </a:p>
          <a:p>
            <a:pPr defTabSz="1219170">
              <a:defRPr/>
            </a:pPr>
            <a:r>
              <a:rPr lang="en-US" sz="1600" kern="0" dirty="0">
                <a:solidFill>
                  <a:sysClr val="windowText" lastClr="000000"/>
                </a:solidFill>
                <a:latin typeface="Arial Nova" panose="020B0504020202020204" pitchFamily="34" charset="0"/>
              </a:rPr>
              <a:t>MRI showing a pattern of "DWI-FLAIR-mismatch", i.e. acute ischemic lesion visibly on DWI ("positive DWI") but no marked </a:t>
            </a:r>
            <a:r>
              <a:rPr lang="en-US" sz="1600" kern="0" dirty="0" err="1">
                <a:solidFill>
                  <a:sysClr val="windowText" lastClr="000000"/>
                </a:solidFill>
                <a:latin typeface="Arial Nova" panose="020B0504020202020204" pitchFamily="34" charset="0"/>
              </a:rPr>
              <a:t>parenchymal</a:t>
            </a:r>
            <a:r>
              <a:rPr lang="en-US" sz="1600" kern="0" dirty="0">
                <a:solidFill>
                  <a:sysClr val="windowText" lastClr="000000"/>
                </a:solidFill>
                <a:latin typeface="Arial Nova" panose="020B0504020202020204" pitchFamily="34" charset="0"/>
              </a:rPr>
              <a:t> </a:t>
            </a:r>
            <a:r>
              <a:rPr lang="en-US" sz="1600" kern="0" dirty="0" err="1">
                <a:solidFill>
                  <a:sysClr val="windowText" lastClr="000000"/>
                </a:solidFill>
                <a:latin typeface="Arial Nova" panose="020B0504020202020204" pitchFamily="34" charset="0"/>
              </a:rPr>
              <a:t>hyperintensity</a:t>
            </a:r>
            <a:r>
              <a:rPr lang="en-US" sz="1600" kern="0" dirty="0">
                <a:solidFill>
                  <a:sysClr val="windowText" lastClr="000000"/>
                </a:solidFill>
                <a:latin typeface="Arial Nova" panose="020B0504020202020204" pitchFamily="34" charset="0"/>
              </a:rPr>
              <a:t> visible on FLAIR ("negative FLAIR")</a:t>
            </a:r>
          </a:p>
        </p:txBody>
      </p:sp>
      <p:sp>
        <p:nvSpPr>
          <p:cNvPr id="12" name="11 - Ορθογώνιο"/>
          <p:cNvSpPr/>
          <p:nvPr/>
        </p:nvSpPr>
        <p:spPr>
          <a:xfrm>
            <a:off x="6667504" y="3044957"/>
            <a:ext cx="4613072" cy="1569660"/>
          </a:xfrm>
          <a:prstGeom prst="rect">
            <a:avLst/>
          </a:prstGeom>
          <a:gradFill rotWithShape="1">
            <a:gsLst>
              <a:gs pos="0">
                <a:srgbClr val="C0504D">
                  <a:tint val="50000"/>
                  <a:satMod val="300000"/>
                </a:srgbClr>
              </a:gs>
              <a:gs pos="35000">
                <a:srgbClr val="C0504D">
                  <a:tint val="37000"/>
                  <a:satMod val="300000"/>
                </a:srgbClr>
              </a:gs>
              <a:gs pos="100000">
                <a:srgbClr val="C0504D">
                  <a:tint val="15000"/>
                  <a:satMod val="350000"/>
                </a:srgbClr>
              </a:gs>
            </a:gsLst>
            <a:lin ang="16200000" scaled="1"/>
          </a:gradFill>
          <a:ln w="9525" cap="flat" cmpd="sng" algn="ctr">
            <a:solidFill>
              <a:srgbClr val="C0504D">
                <a:shade val="95000"/>
                <a:satMod val="105000"/>
              </a:srgbClr>
            </a:solidFill>
            <a:prstDash val="solid"/>
          </a:ln>
          <a:effectLst>
            <a:outerShdw blurRad="40000" dist="20000" dir="5400000" rotWithShape="0">
              <a:srgbClr val="000000">
                <a:alpha val="38000"/>
              </a:srgbClr>
            </a:outerShdw>
          </a:effectLst>
        </p:spPr>
        <p:txBody>
          <a:bodyPr wrap="square">
            <a:spAutoFit/>
          </a:bodyPr>
          <a:lstStyle/>
          <a:p>
            <a:pPr defTabSz="1219170">
              <a:defRPr/>
            </a:pPr>
            <a:r>
              <a:rPr lang="en-US" sz="1600" u="sng" kern="0" dirty="0">
                <a:solidFill>
                  <a:sysClr val="windowText" lastClr="000000"/>
                </a:solidFill>
                <a:latin typeface="Arial Nova" panose="020B0504020202020204" pitchFamily="34" charset="0"/>
              </a:rPr>
              <a:t>Clinical Exclusion Criteria</a:t>
            </a:r>
          </a:p>
          <a:p>
            <a:pPr defTabSz="1219170">
              <a:defRPr/>
            </a:pPr>
            <a:r>
              <a:rPr lang="en-US" sz="1600" kern="0" dirty="0">
                <a:solidFill>
                  <a:sysClr val="windowText" lastClr="000000"/>
                </a:solidFill>
                <a:latin typeface="Arial Nova" panose="020B0504020202020204" pitchFamily="34" charset="0"/>
              </a:rPr>
              <a:t>LVO eligible for MT</a:t>
            </a:r>
          </a:p>
          <a:p>
            <a:pPr defTabSz="1219170">
              <a:defRPr/>
            </a:pPr>
            <a:r>
              <a:rPr lang="en-US" sz="1600" kern="0" dirty="0">
                <a:solidFill>
                  <a:sysClr val="windowText" lastClr="000000"/>
                </a:solidFill>
                <a:latin typeface="Arial Nova" panose="020B0504020202020204" pitchFamily="34" charset="0"/>
              </a:rPr>
              <a:t>NIHSS &gt; 25</a:t>
            </a:r>
          </a:p>
          <a:p>
            <a:pPr defTabSz="1219170">
              <a:defRPr/>
            </a:pPr>
            <a:r>
              <a:rPr lang="en-US" sz="1600" kern="0" dirty="0">
                <a:solidFill>
                  <a:sysClr val="windowText" lastClr="000000"/>
                </a:solidFill>
                <a:latin typeface="Arial Nova" panose="020B0504020202020204" pitchFamily="34" charset="0"/>
              </a:rPr>
              <a:t>Stroke within 30 days</a:t>
            </a:r>
          </a:p>
          <a:p>
            <a:pPr defTabSz="1219170">
              <a:defRPr/>
            </a:pPr>
            <a:r>
              <a:rPr lang="en-US" sz="1600" kern="0" dirty="0">
                <a:solidFill>
                  <a:sysClr val="windowText" lastClr="000000"/>
                </a:solidFill>
                <a:latin typeface="Arial Nova" panose="020B0504020202020204" pitchFamily="34" charset="0"/>
              </a:rPr>
              <a:t>Any contraindication to MRI</a:t>
            </a:r>
          </a:p>
          <a:p>
            <a:pPr defTabSz="1219170">
              <a:defRPr/>
            </a:pPr>
            <a:r>
              <a:rPr lang="en-US" sz="1600" kern="0" dirty="0">
                <a:solidFill>
                  <a:sysClr val="windowText" lastClr="000000"/>
                </a:solidFill>
                <a:latin typeface="Arial Nova" panose="020B0504020202020204" pitchFamily="34" charset="0"/>
              </a:rPr>
              <a:t>Known </a:t>
            </a:r>
            <a:r>
              <a:rPr lang="en-US" sz="1600" kern="0" dirty="0" err="1">
                <a:solidFill>
                  <a:sysClr val="windowText" lastClr="000000"/>
                </a:solidFill>
                <a:latin typeface="Arial Nova" panose="020B0504020202020204" pitchFamily="34" charset="0"/>
              </a:rPr>
              <a:t>haemorrhagic</a:t>
            </a:r>
            <a:r>
              <a:rPr lang="en-US" sz="1600" kern="0" dirty="0">
                <a:solidFill>
                  <a:sysClr val="windowText" lastClr="000000"/>
                </a:solidFill>
                <a:latin typeface="Arial Nova" panose="020B0504020202020204" pitchFamily="34" charset="0"/>
              </a:rPr>
              <a:t> diathesis</a:t>
            </a:r>
          </a:p>
        </p:txBody>
      </p:sp>
      <p:sp>
        <p:nvSpPr>
          <p:cNvPr id="13" name="12 - Ορθογώνιο"/>
          <p:cNvSpPr/>
          <p:nvPr/>
        </p:nvSpPr>
        <p:spPr>
          <a:xfrm>
            <a:off x="6667504" y="4677139"/>
            <a:ext cx="4572032" cy="2062103"/>
          </a:xfrm>
          <a:prstGeom prst="rect">
            <a:avLst/>
          </a:prstGeom>
          <a:gradFill rotWithShape="1">
            <a:gsLst>
              <a:gs pos="0">
                <a:srgbClr val="C0504D">
                  <a:tint val="50000"/>
                  <a:satMod val="300000"/>
                </a:srgbClr>
              </a:gs>
              <a:gs pos="35000">
                <a:srgbClr val="C0504D">
                  <a:tint val="37000"/>
                  <a:satMod val="300000"/>
                </a:srgbClr>
              </a:gs>
              <a:gs pos="100000">
                <a:srgbClr val="C0504D">
                  <a:tint val="15000"/>
                  <a:satMod val="350000"/>
                </a:srgbClr>
              </a:gs>
            </a:gsLst>
            <a:lin ang="16200000" scaled="1"/>
          </a:gradFill>
          <a:ln w="9525" cap="flat" cmpd="sng" algn="ctr">
            <a:solidFill>
              <a:srgbClr val="C0504D">
                <a:shade val="95000"/>
                <a:satMod val="105000"/>
              </a:srgbClr>
            </a:solidFill>
            <a:prstDash val="solid"/>
          </a:ln>
          <a:effectLst>
            <a:outerShdw blurRad="40000" dist="20000" dir="5400000" rotWithShape="0">
              <a:srgbClr val="000000">
                <a:alpha val="38000"/>
              </a:srgbClr>
            </a:outerShdw>
          </a:effectLst>
        </p:spPr>
        <p:txBody>
          <a:bodyPr wrap="square">
            <a:spAutoFit/>
          </a:bodyPr>
          <a:lstStyle/>
          <a:p>
            <a:pPr defTabSz="1219170">
              <a:defRPr/>
            </a:pPr>
            <a:r>
              <a:rPr lang="en-US" sz="1600" u="sng" kern="0" dirty="0">
                <a:solidFill>
                  <a:sysClr val="windowText" lastClr="000000"/>
                </a:solidFill>
                <a:latin typeface="Arial Nova" panose="020B0504020202020204" pitchFamily="34" charset="0"/>
              </a:rPr>
              <a:t>Imaging Exclusion Criteria:</a:t>
            </a:r>
          </a:p>
          <a:p>
            <a:pPr defTabSz="1219170">
              <a:defRPr/>
            </a:pPr>
            <a:r>
              <a:rPr lang="en-US" sz="1600" kern="0" dirty="0">
                <a:solidFill>
                  <a:sysClr val="windowText" lastClr="000000"/>
                </a:solidFill>
                <a:latin typeface="Arial Nova" panose="020B0504020202020204" pitchFamily="34" charset="0"/>
              </a:rPr>
              <a:t>Poor MRI quality</a:t>
            </a:r>
          </a:p>
          <a:p>
            <a:pPr defTabSz="1219170">
              <a:defRPr/>
            </a:pPr>
            <a:r>
              <a:rPr lang="en-US" sz="1600" kern="0" dirty="0">
                <a:solidFill>
                  <a:sysClr val="windowText" lastClr="000000"/>
                </a:solidFill>
                <a:latin typeface="Arial Nova" panose="020B0504020202020204" pitchFamily="34" charset="0"/>
              </a:rPr>
              <a:t>Any sign of ICH</a:t>
            </a:r>
          </a:p>
          <a:p>
            <a:pPr defTabSz="1219170">
              <a:defRPr/>
            </a:pPr>
            <a:r>
              <a:rPr lang="en-US" sz="1600" kern="0" dirty="0">
                <a:solidFill>
                  <a:sysClr val="windowText" lastClr="000000"/>
                </a:solidFill>
                <a:latin typeface="Arial Nova" panose="020B0504020202020204" pitchFamily="34" charset="0"/>
              </a:rPr>
              <a:t>FLAIR showing parenchymal hyperintensity</a:t>
            </a:r>
          </a:p>
          <a:p>
            <a:pPr defTabSz="1219170">
              <a:defRPr/>
            </a:pPr>
            <a:r>
              <a:rPr lang="en-US" sz="1600" kern="0" dirty="0">
                <a:solidFill>
                  <a:sysClr val="windowText" lastClr="000000"/>
                </a:solidFill>
                <a:latin typeface="Arial Nova" panose="020B0504020202020204" pitchFamily="34" charset="0"/>
              </a:rPr>
              <a:t>Large DWI lesion volume &gt; 1/3 of the MCA</a:t>
            </a:r>
          </a:p>
          <a:p>
            <a:pPr defTabSz="1219170">
              <a:defRPr/>
            </a:pPr>
            <a:r>
              <a:rPr lang="en-US" sz="1600" i="1" kern="0" dirty="0">
                <a:solidFill>
                  <a:sysClr val="windowText" lastClr="000000"/>
                </a:solidFill>
                <a:latin typeface="Arial Nova" panose="020B0504020202020204" pitchFamily="34" charset="0"/>
              </a:rPr>
              <a:t>Any MRI findings indicative of a high risk of symptomatic ICH related to potential IV-</a:t>
            </a:r>
            <a:r>
              <a:rPr lang="en-US" sz="1600" i="1" kern="0" dirty="0" err="1">
                <a:solidFill>
                  <a:sysClr val="windowText" lastClr="000000"/>
                </a:solidFill>
                <a:latin typeface="Arial Nova" panose="020B0504020202020204" pitchFamily="34" charset="0"/>
              </a:rPr>
              <a:t>tPA</a:t>
            </a:r>
            <a:r>
              <a:rPr lang="en-US" sz="1600" i="1" kern="0" dirty="0">
                <a:solidFill>
                  <a:sysClr val="windowText" lastClr="000000"/>
                </a:solidFill>
                <a:latin typeface="Arial Nova" panose="020B0504020202020204" pitchFamily="34" charset="0"/>
              </a:rPr>
              <a:t> treatment in the </a:t>
            </a:r>
            <a:r>
              <a:rPr lang="en-US" sz="1600" i="1" kern="0" dirty="0" err="1">
                <a:solidFill>
                  <a:sysClr val="windowText" lastClr="000000"/>
                </a:solidFill>
                <a:latin typeface="Arial Nova" panose="020B0504020202020204" pitchFamily="34" charset="0"/>
              </a:rPr>
              <a:t>judgement</a:t>
            </a:r>
            <a:r>
              <a:rPr lang="en-US" sz="1600" i="1" kern="0" dirty="0">
                <a:solidFill>
                  <a:sysClr val="windowText" lastClr="000000"/>
                </a:solidFill>
                <a:latin typeface="Arial Nova" panose="020B0504020202020204" pitchFamily="34" charset="0"/>
              </a:rPr>
              <a:t> of the investigator</a:t>
            </a:r>
          </a:p>
        </p:txBody>
      </p:sp>
      <p:pic>
        <p:nvPicPr>
          <p:cNvPr id="2" name="Picture 1">
            <a:extLst>
              <a:ext uri="{FF2B5EF4-FFF2-40B4-BE49-F238E27FC236}">
                <a16:creationId xmlns:a16="http://schemas.microsoft.com/office/drawing/2014/main" id="{9336F3CC-8DA3-4CE4-95CC-0239EFB61369}"/>
              </a:ext>
            </a:extLst>
          </p:cNvPr>
          <p:cNvPicPr>
            <a:picLocks noChangeAspect="1"/>
          </p:cNvPicPr>
          <p:nvPr/>
        </p:nvPicPr>
        <p:blipFill>
          <a:blip r:embed="rId2" cstate="print"/>
          <a:stretch>
            <a:fillRect/>
          </a:stretch>
        </p:blipFill>
        <p:spPr>
          <a:xfrm>
            <a:off x="1679510" y="-27384"/>
            <a:ext cx="9075013" cy="3070751"/>
          </a:xfrm>
          <a:prstGeom prst="rect">
            <a:avLst/>
          </a:prstGeom>
        </p:spPr>
      </p:pic>
    </p:spTree>
    <p:extLst>
      <p:ext uri="{BB962C8B-B14F-4D97-AF65-F5344CB8AC3E}">
        <p14:creationId xmlns:p14="http://schemas.microsoft.com/office/powerpoint/2010/main" val="3264038861"/>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s://www.frontiersin.org/files/Articles/78345/fneur-05-00035-HTML/image_m/fneur-05-00035-g002.jpg"/>
          <p:cNvPicPr>
            <a:picLocks noChangeAspect="1" noChangeArrowheads="1"/>
          </p:cNvPicPr>
          <p:nvPr/>
        </p:nvPicPr>
        <p:blipFill>
          <a:blip r:embed="rId2" cstate="print"/>
          <a:srcRect/>
          <a:stretch>
            <a:fillRect/>
          </a:stretch>
        </p:blipFill>
        <p:spPr bwMode="auto">
          <a:xfrm>
            <a:off x="1103446" y="164638"/>
            <a:ext cx="9985109" cy="6528724"/>
          </a:xfrm>
          <a:prstGeom prst="rect">
            <a:avLst/>
          </a:prstGeom>
          <a:noFill/>
        </p:spPr>
      </p:pic>
      <p:pic>
        <p:nvPicPr>
          <p:cNvPr id="1028" name="Picture 4" descr="Image result for checkmark"/>
          <p:cNvPicPr>
            <a:picLocks noChangeAspect="1" noChangeArrowheads="1"/>
          </p:cNvPicPr>
          <p:nvPr/>
        </p:nvPicPr>
        <p:blipFill>
          <a:blip r:embed="rId3" cstate="print"/>
          <a:srcRect/>
          <a:stretch>
            <a:fillRect/>
          </a:stretch>
        </p:blipFill>
        <p:spPr bwMode="auto">
          <a:xfrm>
            <a:off x="2762229" y="428605"/>
            <a:ext cx="1265812" cy="823851"/>
          </a:xfrm>
          <a:prstGeom prst="rect">
            <a:avLst/>
          </a:prstGeom>
          <a:noFill/>
        </p:spPr>
      </p:pic>
      <p:pic>
        <p:nvPicPr>
          <p:cNvPr id="5" name="Picture 4" descr="Image result for checkmark"/>
          <p:cNvPicPr>
            <a:picLocks noChangeAspect="1" noChangeArrowheads="1"/>
          </p:cNvPicPr>
          <p:nvPr/>
        </p:nvPicPr>
        <p:blipFill>
          <a:blip r:embed="rId3" cstate="print"/>
          <a:srcRect/>
          <a:stretch>
            <a:fillRect/>
          </a:stretch>
        </p:blipFill>
        <p:spPr bwMode="auto">
          <a:xfrm>
            <a:off x="8096266" y="357167"/>
            <a:ext cx="1265812" cy="823851"/>
          </a:xfrm>
          <a:prstGeom prst="rect">
            <a:avLst/>
          </a:prstGeom>
          <a:noFill/>
        </p:spPr>
      </p:pic>
      <p:sp>
        <p:nvSpPr>
          <p:cNvPr id="1034" name="AutoShape 10" descr="Image result for red x clipart"/>
          <p:cNvSpPr>
            <a:spLocks noChangeAspect="1" noChangeArrowheads="1"/>
          </p:cNvSpPr>
          <p:nvPr/>
        </p:nvSpPr>
        <p:spPr bwMode="auto">
          <a:xfrm>
            <a:off x="207433" y="-144462"/>
            <a:ext cx="406400" cy="304801"/>
          </a:xfrm>
          <a:prstGeom prst="rect">
            <a:avLst/>
          </a:prstGeom>
          <a:noFill/>
        </p:spPr>
        <p:txBody>
          <a:bodyPr vert="horz" wrap="square" lIns="121920" tIns="60960" rIns="121920" bIns="60960" numCol="1" anchor="t" anchorCtr="0" compatLnSpc="1">
            <a:prstTxWarp prst="textNoShape">
              <a:avLst/>
            </a:prstTxWarp>
          </a:bodyPr>
          <a:lstStyle/>
          <a:p>
            <a:endParaRPr lang="el-GR" sz="2400"/>
          </a:p>
        </p:txBody>
      </p:sp>
      <p:sp>
        <p:nvSpPr>
          <p:cNvPr id="1036" name="AutoShape 12" descr="Image result for red x clipart"/>
          <p:cNvSpPr>
            <a:spLocks noChangeAspect="1" noChangeArrowheads="1"/>
          </p:cNvSpPr>
          <p:nvPr/>
        </p:nvSpPr>
        <p:spPr bwMode="auto">
          <a:xfrm>
            <a:off x="207433" y="-144462"/>
            <a:ext cx="406400" cy="304801"/>
          </a:xfrm>
          <a:prstGeom prst="rect">
            <a:avLst/>
          </a:prstGeom>
          <a:noFill/>
        </p:spPr>
        <p:txBody>
          <a:bodyPr vert="horz" wrap="square" lIns="121920" tIns="60960" rIns="121920" bIns="60960" numCol="1" anchor="t" anchorCtr="0" compatLnSpc="1">
            <a:prstTxWarp prst="textNoShape">
              <a:avLst/>
            </a:prstTxWarp>
          </a:bodyPr>
          <a:lstStyle/>
          <a:p>
            <a:endParaRPr lang="el-GR" sz="2400"/>
          </a:p>
        </p:txBody>
      </p:sp>
      <p:sp>
        <p:nvSpPr>
          <p:cNvPr id="1038" name="AutoShape 14" descr="Image result for red x clipart"/>
          <p:cNvSpPr>
            <a:spLocks noChangeAspect="1" noChangeArrowheads="1"/>
          </p:cNvSpPr>
          <p:nvPr/>
        </p:nvSpPr>
        <p:spPr bwMode="auto">
          <a:xfrm>
            <a:off x="207433" y="-144462"/>
            <a:ext cx="406400" cy="304801"/>
          </a:xfrm>
          <a:prstGeom prst="rect">
            <a:avLst/>
          </a:prstGeom>
          <a:noFill/>
        </p:spPr>
        <p:txBody>
          <a:bodyPr vert="horz" wrap="square" lIns="121920" tIns="60960" rIns="121920" bIns="60960" numCol="1" anchor="t" anchorCtr="0" compatLnSpc="1">
            <a:prstTxWarp prst="textNoShape">
              <a:avLst/>
            </a:prstTxWarp>
          </a:bodyPr>
          <a:lstStyle/>
          <a:p>
            <a:endParaRPr lang="el-GR" sz="2400"/>
          </a:p>
        </p:txBody>
      </p:sp>
      <p:sp>
        <p:nvSpPr>
          <p:cNvPr id="1040" name="AutoShape 16" descr="Image result for red x clipart"/>
          <p:cNvSpPr>
            <a:spLocks noChangeAspect="1" noChangeArrowheads="1"/>
          </p:cNvSpPr>
          <p:nvPr/>
        </p:nvSpPr>
        <p:spPr bwMode="auto">
          <a:xfrm>
            <a:off x="207433" y="-144462"/>
            <a:ext cx="406400" cy="304801"/>
          </a:xfrm>
          <a:prstGeom prst="rect">
            <a:avLst/>
          </a:prstGeom>
          <a:noFill/>
        </p:spPr>
        <p:txBody>
          <a:bodyPr vert="horz" wrap="square" lIns="121920" tIns="60960" rIns="121920" bIns="60960" numCol="1" anchor="t" anchorCtr="0" compatLnSpc="1">
            <a:prstTxWarp prst="textNoShape">
              <a:avLst/>
            </a:prstTxWarp>
          </a:bodyPr>
          <a:lstStyle/>
          <a:p>
            <a:endParaRPr lang="el-GR" sz="2400"/>
          </a:p>
        </p:txBody>
      </p:sp>
      <p:sp>
        <p:nvSpPr>
          <p:cNvPr id="12" name="11 - Πολλαπλασιασμός"/>
          <p:cNvSpPr/>
          <p:nvPr/>
        </p:nvSpPr>
        <p:spPr>
          <a:xfrm>
            <a:off x="2285973" y="5714992"/>
            <a:ext cx="1524011" cy="1143008"/>
          </a:xfrm>
          <a:prstGeom prst="mathMultiply">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sz="2400"/>
          </a:p>
        </p:txBody>
      </p:sp>
      <p:sp>
        <p:nvSpPr>
          <p:cNvPr id="13" name="12 - Πολλαπλασιασμός"/>
          <p:cNvSpPr/>
          <p:nvPr/>
        </p:nvSpPr>
        <p:spPr>
          <a:xfrm>
            <a:off x="7810512" y="5714992"/>
            <a:ext cx="1524011" cy="1143008"/>
          </a:xfrm>
          <a:prstGeom prst="mathMultiply">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sz="2400"/>
          </a:p>
        </p:txBody>
      </p:sp>
    </p:spTree>
    <p:extLst>
      <p:ext uri="{BB962C8B-B14F-4D97-AF65-F5344CB8AC3E}">
        <p14:creationId xmlns:p14="http://schemas.microsoft.com/office/powerpoint/2010/main" val="3016153539"/>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p:cNvGrpSpPr/>
          <p:nvPr/>
        </p:nvGrpSpPr>
        <p:grpSpPr>
          <a:xfrm>
            <a:off x="143339" y="164637"/>
            <a:ext cx="4896544" cy="2112235"/>
            <a:chOff x="2267744" y="0"/>
            <a:chExt cx="3600400" cy="1563638"/>
          </a:xfrm>
        </p:grpSpPr>
        <p:pic>
          <p:nvPicPr>
            <p:cNvPr id="6" name="Picture 6"/>
            <p:cNvPicPr>
              <a:picLocks noChangeAspect="1" noChangeArrowheads="1"/>
            </p:cNvPicPr>
            <p:nvPr/>
          </p:nvPicPr>
          <p:blipFill>
            <a:blip r:embed="rId2" cstate="print"/>
            <a:srcRect r="26683" b="2558"/>
            <a:stretch>
              <a:fillRect/>
            </a:stretch>
          </p:blipFill>
          <p:spPr bwMode="auto">
            <a:xfrm>
              <a:off x="2267744" y="0"/>
              <a:ext cx="3600400" cy="1563638"/>
            </a:xfrm>
            <a:prstGeom prst="rect">
              <a:avLst/>
            </a:prstGeom>
            <a:noFill/>
            <a:ln w="9525">
              <a:noFill/>
              <a:miter lim="800000"/>
              <a:headEnd/>
              <a:tailEnd/>
            </a:ln>
          </p:spPr>
        </p:pic>
        <p:sp>
          <p:nvSpPr>
            <p:cNvPr id="7" name="Rectangle 6"/>
            <p:cNvSpPr/>
            <p:nvPr/>
          </p:nvSpPr>
          <p:spPr>
            <a:xfrm>
              <a:off x="2267744" y="649020"/>
              <a:ext cx="2476215" cy="311334"/>
            </a:xfrm>
            <a:prstGeom prst="rect">
              <a:avLst/>
            </a:prstGeom>
          </p:spPr>
          <p:txBody>
            <a:bodyPr wrap="none">
              <a:spAutoFit/>
            </a:bodyPr>
            <a:lstStyle/>
            <a:p>
              <a:r>
                <a:rPr lang="nl-NL" sz="2133" b="1" dirty="0"/>
                <a:t>Eur Stroke J. 2021;6:I-LXII.</a:t>
              </a:r>
              <a:endParaRPr lang="en-GB" sz="2133" b="1" dirty="0"/>
            </a:p>
          </p:txBody>
        </p:sp>
      </p:grpSp>
      <p:pic>
        <p:nvPicPr>
          <p:cNvPr id="2053" name="Picture 5"/>
          <p:cNvPicPr>
            <a:picLocks noChangeAspect="1" noChangeArrowheads="1"/>
          </p:cNvPicPr>
          <p:nvPr/>
        </p:nvPicPr>
        <p:blipFill>
          <a:blip r:embed="rId3" cstate="print"/>
          <a:srcRect/>
          <a:stretch>
            <a:fillRect/>
          </a:stretch>
        </p:blipFill>
        <p:spPr bwMode="auto">
          <a:xfrm>
            <a:off x="7920204" y="37189"/>
            <a:ext cx="4271797" cy="6820812"/>
          </a:xfrm>
          <a:prstGeom prst="rect">
            <a:avLst/>
          </a:prstGeom>
          <a:noFill/>
          <a:ln w="9525">
            <a:noFill/>
            <a:miter lim="800000"/>
            <a:headEnd/>
            <a:tailEnd/>
          </a:ln>
        </p:spPr>
      </p:pic>
      <p:pic>
        <p:nvPicPr>
          <p:cNvPr id="10" name="Picture 8"/>
          <p:cNvPicPr>
            <a:picLocks noChangeAspect="1" noChangeArrowheads="1"/>
          </p:cNvPicPr>
          <p:nvPr/>
        </p:nvPicPr>
        <p:blipFill>
          <a:blip r:embed="rId4" cstate="print"/>
          <a:srcRect r="9632"/>
          <a:stretch>
            <a:fillRect/>
          </a:stretch>
        </p:blipFill>
        <p:spPr bwMode="auto">
          <a:xfrm>
            <a:off x="1" y="5541235"/>
            <a:ext cx="7920204" cy="980255"/>
          </a:xfrm>
          <a:prstGeom prst="rect">
            <a:avLst/>
          </a:prstGeom>
          <a:noFill/>
          <a:ln w="9525">
            <a:noFill/>
            <a:miter lim="800000"/>
            <a:headEnd/>
            <a:tailEnd/>
          </a:ln>
        </p:spPr>
      </p:pic>
      <p:sp>
        <p:nvSpPr>
          <p:cNvPr id="11" name="Rectangle 10"/>
          <p:cNvSpPr/>
          <p:nvPr/>
        </p:nvSpPr>
        <p:spPr>
          <a:xfrm>
            <a:off x="2639616" y="6447631"/>
            <a:ext cx="4992555" cy="379656"/>
          </a:xfrm>
          <a:prstGeom prst="rect">
            <a:avLst/>
          </a:prstGeom>
        </p:spPr>
        <p:txBody>
          <a:bodyPr wrap="square">
            <a:spAutoFit/>
          </a:bodyPr>
          <a:lstStyle/>
          <a:p>
            <a:r>
              <a:rPr lang="en-GB" sz="1867" b="1" i="1" dirty="0">
                <a:solidFill>
                  <a:srgbClr val="7030A0"/>
                </a:solidFill>
              </a:rPr>
              <a:t>Powers WJ, et al, Stroke. 2019;50:e344-e418. </a:t>
            </a:r>
          </a:p>
        </p:txBody>
      </p:sp>
      <p:pic>
        <p:nvPicPr>
          <p:cNvPr id="12" name="Picture 3"/>
          <p:cNvPicPr>
            <a:picLocks noChangeAspect="1" noChangeArrowheads="1"/>
          </p:cNvPicPr>
          <p:nvPr/>
        </p:nvPicPr>
        <p:blipFill>
          <a:blip r:embed="rId5" cstate="print"/>
          <a:srcRect l="51250" t="24444" r="13750" b="31111"/>
          <a:stretch>
            <a:fillRect/>
          </a:stretch>
        </p:blipFill>
        <p:spPr bwMode="auto">
          <a:xfrm>
            <a:off x="3791744" y="2468893"/>
            <a:ext cx="4032448" cy="2880320"/>
          </a:xfrm>
          <a:prstGeom prst="rect">
            <a:avLst/>
          </a:prstGeom>
          <a:noFill/>
          <a:ln w="9525">
            <a:noFill/>
            <a:miter lim="800000"/>
            <a:headEnd/>
            <a:tailEnd/>
          </a:ln>
        </p:spPr>
      </p:pic>
      <p:sp>
        <p:nvSpPr>
          <p:cNvPr id="3" name="Ορθογώνιο 2">
            <a:extLst>
              <a:ext uri="{FF2B5EF4-FFF2-40B4-BE49-F238E27FC236}">
                <a16:creationId xmlns:a16="http://schemas.microsoft.com/office/drawing/2014/main" id="{FBE44774-5603-147A-C6F0-350DACC332F3}"/>
              </a:ext>
            </a:extLst>
          </p:cNvPr>
          <p:cNvSpPr/>
          <p:nvPr/>
        </p:nvSpPr>
        <p:spPr>
          <a:xfrm>
            <a:off x="8052619" y="319820"/>
            <a:ext cx="3996042" cy="721543"/>
          </a:xfrm>
          <a:prstGeom prst="rect">
            <a:avLst/>
          </a:prstGeom>
          <a:noFill/>
          <a:ln w="444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l-G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6826E3-46B3-9D3F-6E44-640E3FB67008}"/>
              </a:ext>
            </a:extLst>
          </p:cNvPr>
          <p:cNvSpPr>
            <a:spLocks noGrp="1"/>
          </p:cNvSpPr>
          <p:nvPr>
            <p:ph type="title"/>
          </p:nvPr>
        </p:nvSpPr>
        <p:spPr>
          <a:xfrm>
            <a:off x="396240" y="-123835"/>
            <a:ext cx="6622472" cy="1065487"/>
          </a:xfrm>
        </p:spPr>
        <p:txBody>
          <a:bodyPr>
            <a:noAutofit/>
          </a:bodyPr>
          <a:lstStyle/>
          <a:p>
            <a:r>
              <a:rPr lang="el-GR" sz="2800" dirty="0">
                <a:solidFill>
                  <a:srgbClr val="0070C0"/>
                </a:solidFill>
                <a:effectLst>
                  <a:outerShdw blurRad="38100" dist="38100" dir="2700000" algn="tl">
                    <a:srgbClr val="000000">
                      <a:alpha val="43137"/>
                    </a:srgbClr>
                  </a:outerShdw>
                </a:effectLst>
              </a:rPr>
              <a:t>ΕΘ-κινητή μονάδα ΑΕΕ</a:t>
            </a:r>
            <a:br>
              <a:rPr lang="en-US" sz="2800" dirty="0">
                <a:solidFill>
                  <a:srgbClr val="0070C0"/>
                </a:solidFill>
                <a:effectLst>
                  <a:outerShdw blurRad="38100" dist="38100" dir="2700000" algn="tl">
                    <a:srgbClr val="000000">
                      <a:alpha val="43137"/>
                    </a:srgbClr>
                  </a:outerShdw>
                </a:effectLst>
              </a:rPr>
            </a:br>
            <a:r>
              <a:rPr lang="en-US" sz="2800" dirty="0">
                <a:solidFill>
                  <a:srgbClr val="0070C0"/>
                </a:solidFill>
                <a:effectLst>
                  <a:outerShdw blurRad="38100" dist="38100" dir="2700000" algn="tl">
                    <a:srgbClr val="000000">
                      <a:alpha val="43137"/>
                    </a:srgbClr>
                  </a:outerShdw>
                </a:effectLst>
              </a:rPr>
              <a:t>ESO expedited recommendation (2022)</a:t>
            </a:r>
          </a:p>
        </p:txBody>
      </p:sp>
      <p:pic>
        <p:nvPicPr>
          <p:cNvPr id="12" name="Picture 9">
            <a:extLst>
              <a:ext uri="{FF2B5EF4-FFF2-40B4-BE49-F238E27FC236}">
                <a16:creationId xmlns:a16="http://schemas.microsoft.com/office/drawing/2014/main" id="{E7105B16-14E8-6936-897E-0E0519878F20}"/>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747592" y="5477834"/>
            <a:ext cx="1103536" cy="9077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Date Placeholder 4">
            <a:extLst>
              <a:ext uri="{FF2B5EF4-FFF2-40B4-BE49-F238E27FC236}">
                <a16:creationId xmlns:a16="http://schemas.microsoft.com/office/drawing/2014/main" id="{A6F89E44-BBB1-76CB-764A-407A1FFB2253}"/>
              </a:ext>
            </a:extLst>
          </p:cNvPr>
          <p:cNvSpPr txBox="1">
            <a:spLocks/>
          </p:cNvSpPr>
          <p:nvPr/>
        </p:nvSpPr>
        <p:spPr>
          <a:xfrm>
            <a:off x="6654272" y="6446576"/>
            <a:ext cx="6548910" cy="247651"/>
          </a:xfrm>
          <a:prstGeom prst="rect">
            <a:avLst/>
          </a:prstGeom>
        </p:spPr>
        <p:txBody>
          <a:bodyPr vert="horz" lIns="0" tIns="0" rIns="0" bIns="0" rtlCol="0" anchor="t" anchorCtr="0"/>
          <a:lstStyle>
            <a:defPPr>
              <a:defRPr lang="en-US"/>
            </a:defPPr>
            <a:lvl1pPr marL="0" algn="l" defTabSz="914400" rtl="0" eaLnBrk="1" latinLnBrk="0" hangingPunct="1">
              <a:defRPr sz="1100" b="0" i="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da-DK" sz="1600" b="1" i="1" dirty="0">
                <a:solidFill>
                  <a:srgbClr val="7030A0"/>
                </a:solidFill>
              </a:rPr>
              <a:t>Walter,…, Tsivgoulis. Eur Stroke J 2022;7:XXVII-LIX </a:t>
            </a:r>
          </a:p>
        </p:txBody>
      </p:sp>
      <p:pic>
        <p:nvPicPr>
          <p:cNvPr id="23" name="Picture 22">
            <a:extLst>
              <a:ext uri="{FF2B5EF4-FFF2-40B4-BE49-F238E27FC236}">
                <a16:creationId xmlns:a16="http://schemas.microsoft.com/office/drawing/2014/main" id="{16234109-85D8-9C2C-449B-76A2AFA1F179}"/>
              </a:ext>
            </a:extLst>
          </p:cNvPr>
          <p:cNvPicPr>
            <a:picLocks noChangeAspect="1"/>
          </p:cNvPicPr>
          <p:nvPr/>
        </p:nvPicPr>
        <p:blipFill>
          <a:blip r:embed="rId3" cstate="print"/>
          <a:stretch>
            <a:fillRect/>
          </a:stretch>
        </p:blipFill>
        <p:spPr>
          <a:xfrm>
            <a:off x="7409872" y="0"/>
            <a:ext cx="4782128" cy="1670104"/>
          </a:xfrm>
          <a:prstGeom prst="rect">
            <a:avLst/>
          </a:prstGeom>
        </p:spPr>
      </p:pic>
      <p:pic>
        <p:nvPicPr>
          <p:cNvPr id="24" name="Picture 23">
            <a:extLst>
              <a:ext uri="{FF2B5EF4-FFF2-40B4-BE49-F238E27FC236}">
                <a16:creationId xmlns:a16="http://schemas.microsoft.com/office/drawing/2014/main" id="{0D3690A1-91C7-4388-3630-14E18CC574EF}"/>
              </a:ext>
            </a:extLst>
          </p:cNvPr>
          <p:cNvPicPr>
            <a:picLocks noChangeAspect="1"/>
          </p:cNvPicPr>
          <p:nvPr/>
        </p:nvPicPr>
        <p:blipFill>
          <a:blip r:embed="rId4" cstate="print"/>
          <a:stretch>
            <a:fillRect/>
          </a:stretch>
        </p:blipFill>
        <p:spPr>
          <a:xfrm>
            <a:off x="0" y="1322865"/>
            <a:ext cx="3398246" cy="1264106"/>
          </a:xfrm>
          <a:prstGeom prst="rect">
            <a:avLst/>
          </a:prstGeom>
        </p:spPr>
      </p:pic>
      <p:pic>
        <p:nvPicPr>
          <p:cNvPr id="25" name="Picture 24">
            <a:extLst>
              <a:ext uri="{FF2B5EF4-FFF2-40B4-BE49-F238E27FC236}">
                <a16:creationId xmlns:a16="http://schemas.microsoft.com/office/drawing/2014/main" id="{37BBDE28-0DB2-FFDD-28F0-E36507B22375}"/>
              </a:ext>
            </a:extLst>
          </p:cNvPr>
          <p:cNvPicPr>
            <a:picLocks noChangeAspect="1"/>
          </p:cNvPicPr>
          <p:nvPr/>
        </p:nvPicPr>
        <p:blipFill rotWithShape="1">
          <a:blip r:embed="rId5" cstate="print"/>
          <a:srcRect r="9775"/>
          <a:stretch/>
        </p:blipFill>
        <p:spPr>
          <a:xfrm>
            <a:off x="0" y="3246154"/>
            <a:ext cx="3532939" cy="3611846"/>
          </a:xfrm>
          <a:prstGeom prst="rect">
            <a:avLst/>
          </a:prstGeom>
        </p:spPr>
      </p:pic>
      <p:pic>
        <p:nvPicPr>
          <p:cNvPr id="26" name="Picture 25">
            <a:extLst>
              <a:ext uri="{FF2B5EF4-FFF2-40B4-BE49-F238E27FC236}">
                <a16:creationId xmlns:a16="http://schemas.microsoft.com/office/drawing/2014/main" id="{3CF5855E-F364-00F1-6A66-E93301D99814}"/>
              </a:ext>
            </a:extLst>
          </p:cNvPr>
          <p:cNvPicPr>
            <a:picLocks noChangeAspect="1"/>
          </p:cNvPicPr>
          <p:nvPr/>
        </p:nvPicPr>
        <p:blipFill>
          <a:blip r:embed="rId6" cstate="print"/>
          <a:stretch>
            <a:fillRect/>
          </a:stretch>
        </p:blipFill>
        <p:spPr>
          <a:xfrm>
            <a:off x="7232274" y="2732559"/>
            <a:ext cx="4959726" cy="1901849"/>
          </a:xfrm>
          <a:prstGeom prst="rect">
            <a:avLst/>
          </a:prstGeom>
        </p:spPr>
      </p:pic>
      <p:pic>
        <p:nvPicPr>
          <p:cNvPr id="28" name="Picture 27">
            <a:extLst>
              <a:ext uri="{FF2B5EF4-FFF2-40B4-BE49-F238E27FC236}">
                <a16:creationId xmlns:a16="http://schemas.microsoft.com/office/drawing/2014/main" id="{DB6D1D6C-673E-D700-CC91-BDCC44ACCBDB}"/>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8234823" y="4651283"/>
            <a:ext cx="2213897" cy="1481927"/>
          </a:xfrm>
          <a:prstGeom prst="rect">
            <a:avLst/>
          </a:prstGeom>
        </p:spPr>
      </p:pic>
      <p:sp>
        <p:nvSpPr>
          <p:cNvPr id="15" name="Text Placeholder 4">
            <a:extLst>
              <a:ext uri="{FF2B5EF4-FFF2-40B4-BE49-F238E27FC236}">
                <a16:creationId xmlns:a16="http://schemas.microsoft.com/office/drawing/2014/main" id="{F540A3EA-420B-2C1E-7BB0-BD872C4126E0}"/>
              </a:ext>
            </a:extLst>
          </p:cNvPr>
          <p:cNvSpPr>
            <a:spLocks noGrp="1"/>
          </p:cNvSpPr>
          <p:nvPr>
            <p:ph type="body" idx="10"/>
          </p:nvPr>
        </p:nvSpPr>
        <p:spPr>
          <a:xfrm>
            <a:off x="3623550" y="2911418"/>
            <a:ext cx="3541525" cy="1032649"/>
          </a:xfrm>
        </p:spPr>
        <p:txBody>
          <a:bodyPr>
            <a:noAutofit/>
          </a:bodyPr>
          <a:lstStyle/>
          <a:p>
            <a:pPr>
              <a:buFont typeface="Arial" pitchFamily="34" charset="0"/>
              <a:buChar char="•"/>
            </a:pPr>
            <a:r>
              <a:rPr lang="el-GR" b="1" dirty="0">
                <a:solidFill>
                  <a:srgbClr val="002060"/>
                </a:solidFill>
              </a:rPr>
              <a:t>αύξηση των ποσοστών ΕΘ</a:t>
            </a:r>
            <a:endParaRPr lang="en-US" b="1" dirty="0">
              <a:solidFill>
                <a:srgbClr val="002060"/>
              </a:solidFill>
            </a:endParaRPr>
          </a:p>
          <a:p>
            <a:pPr>
              <a:buFont typeface="Arial" pitchFamily="34" charset="0"/>
              <a:buChar char="•"/>
            </a:pPr>
            <a:r>
              <a:rPr lang="el-GR" b="1" dirty="0">
                <a:solidFill>
                  <a:srgbClr val="002060"/>
                </a:solidFill>
              </a:rPr>
              <a:t> αύξηση των ποσοστών ΕΘ κατά την πρώτη ‘χρυσή ‘ώρα’</a:t>
            </a:r>
            <a:endParaRPr lang="en-US" b="1" dirty="0">
              <a:solidFill>
                <a:srgbClr val="002060"/>
              </a:solidFill>
            </a:endParaRPr>
          </a:p>
          <a:p>
            <a:pPr>
              <a:buFont typeface="Arial" pitchFamily="34" charset="0"/>
              <a:buChar char="•"/>
            </a:pPr>
            <a:r>
              <a:rPr lang="el-GR" b="1" dirty="0">
                <a:solidFill>
                  <a:srgbClr val="002060"/>
                </a:solidFill>
              </a:rPr>
              <a:t>Μείωση του χρόνου μεταξύ έναρξης συμπτωμάτων και θεραπείας</a:t>
            </a:r>
            <a:endParaRPr lang="en-US" b="1" dirty="0">
              <a:solidFill>
                <a:srgbClr val="002060"/>
              </a:solidFill>
            </a:endParaRPr>
          </a:p>
          <a:p>
            <a:pPr>
              <a:buFont typeface="Arial" pitchFamily="34" charset="0"/>
              <a:buChar char="•"/>
            </a:pPr>
            <a:r>
              <a:rPr lang="el-GR" b="1" dirty="0">
                <a:solidFill>
                  <a:srgbClr val="002060"/>
                </a:solidFill>
              </a:rPr>
              <a:t>Βελτίωση έκβασης</a:t>
            </a:r>
          </a:p>
          <a:p>
            <a:pPr>
              <a:buFont typeface="Arial" pitchFamily="34" charset="0"/>
              <a:buChar char="•"/>
            </a:pPr>
            <a:r>
              <a:rPr lang="el-GR" b="1" dirty="0">
                <a:solidFill>
                  <a:srgbClr val="002060"/>
                </a:solidFill>
              </a:rPr>
              <a:t>Απουσία θεμάτων ασφάλειας</a:t>
            </a:r>
            <a:endParaRPr lang="en-US" b="1" dirty="0">
              <a:solidFill>
                <a:srgbClr val="002060"/>
              </a:solidFill>
            </a:endParaRPr>
          </a:p>
        </p:txBody>
      </p:sp>
      <p:sp>
        <p:nvSpPr>
          <p:cNvPr id="16" name="Text Placeholder 2">
            <a:extLst>
              <a:ext uri="{FF2B5EF4-FFF2-40B4-BE49-F238E27FC236}">
                <a16:creationId xmlns:a16="http://schemas.microsoft.com/office/drawing/2014/main" id="{C1F462A5-BC89-BEE6-0046-C02B8F78FFA9}"/>
              </a:ext>
            </a:extLst>
          </p:cNvPr>
          <p:cNvSpPr>
            <a:spLocks noGrp="1"/>
          </p:cNvSpPr>
          <p:nvPr>
            <p:ph type="body" idx="1"/>
          </p:nvPr>
        </p:nvSpPr>
        <p:spPr>
          <a:xfrm>
            <a:off x="7992993" y="2136422"/>
            <a:ext cx="3496291" cy="660835"/>
          </a:xfrm>
        </p:spPr>
        <p:txBody>
          <a:bodyPr>
            <a:normAutofit/>
          </a:bodyPr>
          <a:lstStyle/>
          <a:p>
            <a:r>
              <a:rPr lang="en-US" dirty="0">
                <a:solidFill>
                  <a:srgbClr val="002060"/>
                </a:solidFill>
              </a:rPr>
              <a:t>Specialist Neurological Expertise is required</a:t>
            </a:r>
          </a:p>
        </p:txBody>
      </p:sp>
      <p:sp>
        <p:nvSpPr>
          <p:cNvPr id="17" name="16 - Θέση κειμένου"/>
          <p:cNvSpPr>
            <a:spLocks noGrp="1"/>
          </p:cNvSpPr>
          <p:nvPr>
            <p:ph type="body" idx="1"/>
          </p:nvPr>
        </p:nvSpPr>
        <p:spPr/>
        <p:txBody>
          <a:bodyPr/>
          <a:lstStyle/>
          <a:p>
            <a:endParaRPr lang="el-GR"/>
          </a:p>
        </p:txBody>
      </p:sp>
    </p:spTree>
    <p:extLst>
      <p:ext uri="{BB962C8B-B14F-4D97-AF65-F5344CB8AC3E}">
        <p14:creationId xmlns:p14="http://schemas.microsoft.com/office/powerpoint/2010/main" val="1452249982"/>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2133600" y="-89372"/>
            <a:ext cx="8229600" cy="1143000"/>
          </a:xfrm>
        </p:spPr>
        <p:txBody>
          <a:bodyPr>
            <a:normAutofit/>
          </a:bodyPr>
          <a:lstStyle/>
          <a:p>
            <a:r>
              <a:rPr lang="el-GR" sz="3200" b="1" dirty="0">
                <a:solidFill>
                  <a:srgbClr val="C00000"/>
                </a:solidFill>
              </a:rPr>
              <a:t>Επιπλοκές ενδοφλέβιας </a:t>
            </a:r>
            <a:r>
              <a:rPr lang="el-GR" sz="3200" b="1" dirty="0" err="1">
                <a:solidFill>
                  <a:srgbClr val="C00000"/>
                </a:solidFill>
              </a:rPr>
              <a:t>θρομβόλυσης</a:t>
            </a:r>
            <a:endParaRPr lang="el-GR" sz="3200" b="1" dirty="0">
              <a:solidFill>
                <a:srgbClr val="C00000"/>
              </a:solidFill>
            </a:endParaRPr>
          </a:p>
        </p:txBody>
      </p:sp>
      <p:sp>
        <p:nvSpPr>
          <p:cNvPr id="3" name="2 - Θέση περιεχομένου"/>
          <p:cNvSpPr>
            <a:spLocks noGrp="1"/>
          </p:cNvSpPr>
          <p:nvPr>
            <p:ph idx="1"/>
          </p:nvPr>
        </p:nvSpPr>
        <p:spPr>
          <a:xfrm>
            <a:off x="1752600" y="1295400"/>
            <a:ext cx="3962400" cy="3048000"/>
          </a:xfrm>
        </p:spPr>
        <p:txBody>
          <a:bodyPr>
            <a:normAutofit fontScale="85000" lnSpcReduction="10000"/>
          </a:bodyPr>
          <a:lstStyle/>
          <a:p>
            <a:pPr>
              <a:lnSpc>
                <a:spcPct val="150000"/>
              </a:lnSpc>
            </a:pPr>
            <a:r>
              <a:rPr lang="el-GR" sz="2400" dirty="0" err="1">
                <a:solidFill>
                  <a:schemeClr val="accent1">
                    <a:lumMod val="50000"/>
                  </a:schemeClr>
                </a:solidFill>
              </a:rPr>
              <a:t>Ενδοκρανιακές</a:t>
            </a:r>
            <a:r>
              <a:rPr lang="el-GR" sz="2400" dirty="0">
                <a:solidFill>
                  <a:schemeClr val="accent1">
                    <a:lumMod val="50000"/>
                  </a:schemeClr>
                </a:solidFill>
              </a:rPr>
              <a:t> αιμορραγίες σε ποσοστό έως 7%</a:t>
            </a:r>
            <a:endParaRPr lang="en-US" sz="2400" dirty="0">
              <a:solidFill>
                <a:schemeClr val="accent1">
                  <a:lumMod val="50000"/>
                </a:schemeClr>
              </a:solidFill>
            </a:endParaRPr>
          </a:p>
          <a:p>
            <a:pPr>
              <a:lnSpc>
                <a:spcPct val="150000"/>
              </a:lnSpc>
            </a:pPr>
            <a:r>
              <a:rPr lang="el-GR" sz="2400" dirty="0">
                <a:solidFill>
                  <a:schemeClr val="accent1">
                    <a:lumMod val="50000"/>
                  </a:schemeClr>
                </a:solidFill>
              </a:rPr>
              <a:t>Συστηματικές αιμορραγίες</a:t>
            </a:r>
            <a:endParaRPr lang="en-US" sz="2400" dirty="0">
              <a:solidFill>
                <a:schemeClr val="accent1">
                  <a:lumMod val="50000"/>
                </a:schemeClr>
              </a:solidFill>
            </a:endParaRPr>
          </a:p>
          <a:p>
            <a:pPr>
              <a:lnSpc>
                <a:spcPct val="150000"/>
              </a:lnSpc>
            </a:pPr>
            <a:r>
              <a:rPr lang="el-GR" sz="2400" dirty="0">
                <a:solidFill>
                  <a:schemeClr val="accent1">
                    <a:lumMod val="50000"/>
                  </a:schemeClr>
                </a:solidFill>
              </a:rPr>
              <a:t>Ρήξη μυοκαρδίου σε ασθενείς με πρόσφατο ΟΕΜ</a:t>
            </a:r>
            <a:endParaRPr lang="en-US" sz="2400" dirty="0">
              <a:solidFill>
                <a:schemeClr val="accent1">
                  <a:lumMod val="50000"/>
                </a:schemeClr>
              </a:solidFill>
            </a:endParaRPr>
          </a:p>
          <a:p>
            <a:pPr>
              <a:lnSpc>
                <a:spcPct val="150000"/>
              </a:lnSpc>
            </a:pPr>
            <a:r>
              <a:rPr lang="el-GR" sz="2400" dirty="0">
                <a:solidFill>
                  <a:schemeClr val="accent1">
                    <a:lumMod val="50000"/>
                  </a:schemeClr>
                </a:solidFill>
              </a:rPr>
              <a:t>Αναφυλαξία/</a:t>
            </a:r>
            <a:r>
              <a:rPr lang="el-GR" sz="2400" dirty="0" err="1">
                <a:solidFill>
                  <a:schemeClr val="accent1">
                    <a:lumMod val="50000"/>
                  </a:schemeClr>
                </a:solidFill>
              </a:rPr>
              <a:t>αγγειοοίδημα</a:t>
            </a:r>
            <a:endParaRPr lang="en-US" sz="2400" dirty="0">
              <a:solidFill>
                <a:schemeClr val="accent1">
                  <a:lumMod val="50000"/>
                </a:schemeClr>
              </a:solidFill>
            </a:endParaRPr>
          </a:p>
        </p:txBody>
      </p:sp>
      <p:pic>
        <p:nvPicPr>
          <p:cNvPr id="7170" name="Picture 2" descr="  Figure 1. "/>
          <p:cNvPicPr>
            <a:picLocks noChangeAspect="1" noChangeArrowheads="1"/>
          </p:cNvPicPr>
          <p:nvPr/>
        </p:nvPicPr>
        <p:blipFill>
          <a:blip r:embed="rId2" cstate="print"/>
          <a:srcRect/>
          <a:stretch>
            <a:fillRect/>
          </a:stretch>
        </p:blipFill>
        <p:spPr bwMode="auto">
          <a:xfrm>
            <a:off x="6019800" y="1085616"/>
            <a:ext cx="4343400" cy="4718756"/>
          </a:xfrm>
          <a:prstGeom prst="rect">
            <a:avLst/>
          </a:prstGeom>
          <a:noFill/>
        </p:spPr>
      </p:pic>
      <p:sp>
        <p:nvSpPr>
          <p:cNvPr id="5" name="4 - Ορθογώνιο"/>
          <p:cNvSpPr/>
          <p:nvPr/>
        </p:nvSpPr>
        <p:spPr>
          <a:xfrm>
            <a:off x="6705600" y="6172200"/>
            <a:ext cx="3537122" cy="369332"/>
          </a:xfrm>
          <a:prstGeom prst="rect">
            <a:avLst/>
          </a:prstGeom>
        </p:spPr>
        <p:txBody>
          <a:bodyPr wrap="none">
            <a:spAutoFit/>
          </a:bodyPr>
          <a:lstStyle/>
          <a:p>
            <a:r>
              <a:rPr lang="en-US" i="1" dirty="0">
                <a:solidFill>
                  <a:srgbClr val="7030A0"/>
                </a:solidFill>
              </a:rPr>
              <a:t>Gebel et al, Stroke. 1998;29:563-9</a:t>
            </a:r>
            <a:endParaRPr lang="en-US" dirty="0">
              <a:solidFill>
                <a:srgbClr val="7030A0"/>
              </a:solidFill>
            </a:endParaRPr>
          </a:p>
        </p:txBody>
      </p:sp>
      <p:pic>
        <p:nvPicPr>
          <p:cNvPr id="6" name="Picture 2" descr="http://www.annallergy.org/cms/attachment/2010712443/2032828181/gr1.jpg"/>
          <p:cNvPicPr>
            <a:picLocks noChangeAspect="1" noChangeArrowheads="1"/>
          </p:cNvPicPr>
          <p:nvPr/>
        </p:nvPicPr>
        <p:blipFill>
          <a:blip r:embed="rId3" cstate="print"/>
          <a:srcRect/>
          <a:stretch>
            <a:fillRect/>
          </a:stretch>
        </p:blipFill>
        <p:spPr bwMode="auto">
          <a:xfrm>
            <a:off x="1949278" y="4457700"/>
            <a:ext cx="2949022" cy="2209800"/>
          </a:xfrm>
          <a:prstGeom prst="rect">
            <a:avLst/>
          </a:prstGeom>
          <a:noFill/>
        </p:spPr>
      </p:pic>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8177" name="Picture 1" descr="Screen Shot 2016-03-15 at 10.31.57.png"/>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040447" y="883920"/>
            <a:ext cx="5918293" cy="5638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400000"/>
                <a:headEnd type="none" w="med" len="med"/>
                <a:tailEnd type="none" w="med" len="me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3" name="2 - TextBox"/>
          <p:cNvSpPr txBox="1"/>
          <p:nvPr/>
        </p:nvSpPr>
        <p:spPr>
          <a:xfrm>
            <a:off x="1524000" y="1"/>
            <a:ext cx="9144000" cy="1015663"/>
          </a:xfrm>
          <a:prstGeom prst="rect">
            <a:avLst/>
          </a:prstGeom>
          <a:noFill/>
        </p:spPr>
        <p:txBody>
          <a:bodyPr wrap="square" rtlCol="0">
            <a:spAutoFit/>
          </a:bodyPr>
          <a:lstStyle/>
          <a:p>
            <a:pPr algn="ctr"/>
            <a:r>
              <a:rPr lang="el-GR" sz="2000" b="1" dirty="0">
                <a:solidFill>
                  <a:srgbClr val="C00000"/>
                </a:solidFill>
              </a:rPr>
              <a:t>Ωστόσο, η αποτελεσματικότητα της ενδοφλέβιας </a:t>
            </a:r>
            <a:r>
              <a:rPr lang="el-GR" sz="2000" b="1" dirty="0" err="1">
                <a:solidFill>
                  <a:srgbClr val="C00000"/>
                </a:solidFill>
              </a:rPr>
              <a:t>θρομβόλυσης</a:t>
            </a:r>
            <a:r>
              <a:rPr lang="el-GR" sz="2000" b="1" dirty="0">
                <a:solidFill>
                  <a:srgbClr val="C00000"/>
                </a:solidFill>
              </a:rPr>
              <a:t> είναι περιορισμένη όταν υπάρχει απόφραξη μεγάλου αγγείου του εγκεφάλου (έσω καρωτίδα, μέση εγκεφαλική αρτηρία, βασική αρτηρία).</a:t>
            </a:r>
            <a:endParaRPr lang="en-US" sz="2000" b="1" dirty="0">
              <a:solidFill>
                <a:srgbClr val="C00000"/>
              </a:solidFill>
            </a:endParaRPr>
          </a:p>
        </p:txBody>
      </p:sp>
      <p:pic>
        <p:nvPicPr>
          <p:cNvPr id="4" name="Εικόνα 3">
            <a:extLst>
              <a:ext uri="{FF2B5EF4-FFF2-40B4-BE49-F238E27FC236}">
                <a16:creationId xmlns:a16="http://schemas.microsoft.com/office/drawing/2014/main" id="{27D828A9-877B-E0AC-7B28-AA7F19126090}"/>
              </a:ext>
            </a:extLst>
          </p:cNvPr>
          <p:cNvPicPr>
            <a:picLocks noChangeAspect="1"/>
          </p:cNvPicPr>
          <p:nvPr/>
        </p:nvPicPr>
        <p:blipFill>
          <a:blip r:embed="rId3" cstate="print"/>
          <a:srcRect l="29417" t="27699" r="54750" b="27111"/>
          <a:stretch>
            <a:fillRect/>
          </a:stretch>
        </p:blipFill>
        <p:spPr>
          <a:xfrm>
            <a:off x="-1" y="1249342"/>
            <a:ext cx="2727789" cy="4379297"/>
          </a:xfrm>
          <a:prstGeom prst="rect">
            <a:avLst/>
          </a:prstGeom>
        </p:spPr>
      </p:pic>
    </p:spTree>
    <p:extLst>
      <p:ext uri="{BB962C8B-B14F-4D97-AF65-F5344CB8AC3E}">
        <p14:creationId xmlns:p14="http://schemas.microsoft.com/office/powerpoint/2010/main" val="3921310119"/>
      </p:ext>
    </p:extLst>
  </p:cSld>
  <p:clrMapOvr>
    <a:masterClrMapping/>
  </p:clrMapOvr>
  <p:transition spd="med"/>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Freeform: Shape 18">
            <a:extLst>
              <a:ext uri="{FF2B5EF4-FFF2-40B4-BE49-F238E27FC236}">
                <a16:creationId xmlns:a16="http://schemas.microsoft.com/office/drawing/2014/main" id="{23DA7759-3209-4FE2-96D1-4EEDD81E9E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94433" y="2"/>
            <a:ext cx="849328" cy="357668"/>
          </a:xfrm>
          <a:custGeom>
            <a:avLst/>
            <a:gdLst/>
            <a:ahLst/>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1" name="Freeform: Shape 20">
            <a:extLst>
              <a:ext uri="{FF2B5EF4-FFF2-40B4-BE49-F238E27FC236}">
                <a16:creationId xmlns:a16="http://schemas.microsoft.com/office/drawing/2014/main" id="{41460DAD-8769-4C9F-9C8C-BB0443909D7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23536" y="5717905"/>
            <a:ext cx="1771609" cy="1140095"/>
          </a:xfrm>
          <a:custGeom>
            <a:avLst/>
            <a:gdLst/>
            <a:ahLst/>
            <a:cxnLst/>
            <a:rect l="l" t="t" r="r" b="b"/>
            <a:pathLst>
              <a:path w="1771609" h="1140095">
                <a:moveTo>
                  <a:pt x="1561721" y="763041"/>
                </a:moveTo>
                <a:cubicBezTo>
                  <a:pt x="1585506" y="760324"/>
                  <a:pt x="1609722" y="771249"/>
                  <a:pt x="1623024" y="792810"/>
                </a:cubicBezTo>
                <a:cubicBezTo>
                  <a:pt x="1656300" y="850065"/>
                  <a:pt x="1685920" y="909291"/>
                  <a:pt x="1711735" y="970132"/>
                </a:cubicBezTo>
                <a:lnTo>
                  <a:pt x="1771609" y="1140095"/>
                </a:lnTo>
                <a:lnTo>
                  <a:pt x="1637225" y="1140095"/>
                </a:lnTo>
                <a:lnTo>
                  <a:pt x="1594820" y="1019711"/>
                </a:lnTo>
                <a:cubicBezTo>
                  <a:pt x="1571072" y="963753"/>
                  <a:pt x="1543818" y="909282"/>
                  <a:pt x="1513200" y="856627"/>
                </a:cubicBezTo>
                <a:cubicBezTo>
                  <a:pt x="1496379" y="825834"/>
                  <a:pt x="1507704" y="787236"/>
                  <a:pt x="1538499" y="770415"/>
                </a:cubicBezTo>
                <a:cubicBezTo>
                  <a:pt x="1545912" y="766367"/>
                  <a:pt x="1553792" y="763946"/>
                  <a:pt x="1561721" y="763041"/>
                </a:cubicBezTo>
                <a:close/>
                <a:moveTo>
                  <a:pt x="933455" y="161309"/>
                </a:moveTo>
                <a:cubicBezTo>
                  <a:pt x="941693" y="161855"/>
                  <a:pt x="949959" y="164025"/>
                  <a:pt x="957797" y="167970"/>
                </a:cubicBezTo>
                <a:cubicBezTo>
                  <a:pt x="1076184" y="227289"/>
                  <a:pt x="1186759" y="301068"/>
                  <a:pt x="1286982" y="387616"/>
                </a:cubicBezTo>
                <a:cubicBezTo>
                  <a:pt x="1313547" y="410457"/>
                  <a:pt x="1316566" y="450510"/>
                  <a:pt x="1293725" y="477075"/>
                </a:cubicBezTo>
                <a:cubicBezTo>
                  <a:pt x="1281638" y="491137"/>
                  <a:pt x="1263998" y="499204"/>
                  <a:pt x="1245453" y="499154"/>
                </a:cubicBezTo>
                <a:lnTo>
                  <a:pt x="1245167" y="499154"/>
                </a:lnTo>
                <a:cubicBezTo>
                  <a:pt x="1229965" y="499301"/>
                  <a:pt x="1215220" y="493956"/>
                  <a:pt x="1203638" y="484104"/>
                </a:cubicBezTo>
                <a:cubicBezTo>
                  <a:pt x="1111407" y="404300"/>
                  <a:pt x="1009633" y="336248"/>
                  <a:pt x="900647" y="281508"/>
                </a:cubicBezTo>
                <a:cubicBezTo>
                  <a:pt x="869295" y="265726"/>
                  <a:pt x="856672" y="227516"/>
                  <a:pt x="872454" y="196164"/>
                </a:cubicBezTo>
                <a:cubicBezTo>
                  <a:pt x="884290" y="172650"/>
                  <a:pt x="908742" y="159670"/>
                  <a:pt x="933455" y="161309"/>
                </a:cubicBezTo>
                <a:close/>
                <a:moveTo>
                  <a:pt x="256260" y="29"/>
                </a:moveTo>
                <a:cubicBezTo>
                  <a:pt x="322331" y="427"/>
                  <a:pt x="388378" y="4909"/>
                  <a:pt x="454020" y="13474"/>
                </a:cubicBezTo>
                <a:cubicBezTo>
                  <a:pt x="488793" y="17752"/>
                  <a:pt x="513514" y="49409"/>
                  <a:pt x="509236" y="84182"/>
                </a:cubicBezTo>
                <a:cubicBezTo>
                  <a:pt x="505303" y="116151"/>
                  <a:pt x="478038" y="140098"/>
                  <a:pt x="445829" y="139871"/>
                </a:cubicBezTo>
                <a:cubicBezTo>
                  <a:pt x="443027" y="139899"/>
                  <a:pt x="440227" y="139740"/>
                  <a:pt x="437447" y="139395"/>
                </a:cubicBezTo>
                <a:cubicBezTo>
                  <a:pt x="316592" y="123615"/>
                  <a:pt x="194247" y="122878"/>
                  <a:pt x="73211" y="137204"/>
                </a:cubicBezTo>
                <a:cubicBezTo>
                  <a:pt x="38532" y="142545"/>
                  <a:pt x="6090" y="118762"/>
                  <a:pt x="749" y="84082"/>
                </a:cubicBezTo>
                <a:cubicBezTo>
                  <a:pt x="-4591" y="49403"/>
                  <a:pt x="19192" y="16961"/>
                  <a:pt x="53871" y="11621"/>
                </a:cubicBezTo>
                <a:cubicBezTo>
                  <a:pt x="55358" y="11392"/>
                  <a:pt x="56852" y="11216"/>
                  <a:pt x="58352" y="11093"/>
                </a:cubicBezTo>
                <a:cubicBezTo>
                  <a:pt x="124093" y="3319"/>
                  <a:pt x="190189" y="-369"/>
                  <a:pt x="256260" y="29"/>
                </a:cubicBezTo>
                <a:close/>
              </a:path>
            </a:pathLst>
          </a:custGeom>
          <a:solidFill>
            <a:schemeClr val="accent4"/>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useBgFill="1">
        <p:nvSpPr>
          <p:cNvPr id="23" name="Rectangle 22">
            <a:extLst>
              <a:ext uri="{FF2B5EF4-FFF2-40B4-BE49-F238E27FC236}">
                <a16:creationId xmlns:a16="http://schemas.microsoft.com/office/drawing/2014/main" id="{9E9F2A28-69A3-4945-B6B6-C2E4A6C5537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046"/>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Title 3">
            <a:extLst>
              <a:ext uri="{FF2B5EF4-FFF2-40B4-BE49-F238E27FC236}">
                <a16:creationId xmlns:a16="http://schemas.microsoft.com/office/drawing/2014/main" id="{34D83144-3A17-4528-E42E-3C5C9CA55153}"/>
              </a:ext>
            </a:extLst>
          </p:cNvPr>
          <p:cNvSpPr>
            <a:spLocks noGrp="1"/>
          </p:cNvSpPr>
          <p:nvPr>
            <p:ph type="title"/>
          </p:nvPr>
        </p:nvSpPr>
        <p:spPr>
          <a:xfrm>
            <a:off x="294975" y="3046"/>
            <a:ext cx="4622663" cy="2281502"/>
          </a:xfrm>
        </p:spPr>
        <p:txBody>
          <a:bodyPr vert="horz" lIns="91440" tIns="45720" rIns="91440" bIns="45720" rtlCol="0" anchor="ctr">
            <a:normAutofit/>
          </a:bodyPr>
          <a:lstStyle/>
          <a:p>
            <a:r>
              <a:rPr lang="el-GR" sz="3600" b="1" dirty="0" err="1">
                <a:solidFill>
                  <a:srgbClr val="0070C0"/>
                </a:solidFill>
              </a:rPr>
              <a:t>Ισχ</a:t>
            </a:r>
            <a:r>
              <a:rPr lang="el-GR" sz="3600" b="1" dirty="0">
                <a:solidFill>
                  <a:srgbClr val="0070C0"/>
                </a:solidFill>
              </a:rPr>
              <a:t> ΑΕΕ στα πλαίσια απόφραξης μεγάλων αγγείων</a:t>
            </a:r>
            <a:endParaRPr lang="en-US" sz="3600" b="1" kern="1200" dirty="0">
              <a:solidFill>
                <a:srgbClr val="0070C0"/>
              </a:solidFill>
              <a:latin typeface="+mj-lt"/>
              <a:ea typeface="+mj-ea"/>
              <a:cs typeface="+mj-cs"/>
            </a:endParaRPr>
          </a:p>
        </p:txBody>
      </p:sp>
      <p:sp>
        <p:nvSpPr>
          <p:cNvPr id="25" name="Freeform: Shape 24">
            <a:extLst>
              <a:ext uri="{FF2B5EF4-FFF2-40B4-BE49-F238E27FC236}">
                <a16:creationId xmlns:a16="http://schemas.microsoft.com/office/drawing/2014/main" id="{CB147A70-DC29-4DDF-A34C-2B82C6E229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466601" y="0"/>
            <a:ext cx="842502" cy="354793"/>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4" name="Εικόνα 13">
            <a:extLst>
              <a:ext uri="{FF2B5EF4-FFF2-40B4-BE49-F238E27FC236}">
                <a16:creationId xmlns:a16="http://schemas.microsoft.com/office/drawing/2014/main" id="{7BCEC844-4BFE-60D1-6C5D-8AACF736EC4A}"/>
              </a:ext>
            </a:extLst>
          </p:cNvPr>
          <p:cNvPicPr>
            <a:picLocks noChangeAspect="1"/>
          </p:cNvPicPr>
          <p:nvPr/>
        </p:nvPicPr>
        <p:blipFill>
          <a:blip r:embed="rId3" cstate="print"/>
          <a:stretch>
            <a:fillRect/>
          </a:stretch>
        </p:blipFill>
        <p:spPr>
          <a:xfrm>
            <a:off x="204716" y="2164198"/>
            <a:ext cx="5827594" cy="4516382"/>
          </a:xfrm>
          <a:custGeom>
            <a:avLst/>
            <a:gdLst/>
            <a:ahLst/>
            <a:cxnLst/>
            <a:rect l="l" t="t" r="r" b="b"/>
            <a:pathLst>
              <a:path w="1999274" h="2247255">
                <a:moveTo>
                  <a:pt x="108501" y="0"/>
                </a:moveTo>
                <a:lnTo>
                  <a:pt x="1890773" y="0"/>
                </a:lnTo>
                <a:cubicBezTo>
                  <a:pt x="1950696" y="0"/>
                  <a:pt x="1999274" y="48578"/>
                  <a:pt x="1999274" y="108501"/>
                </a:cubicBezTo>
                <a:lnTo>
                  <a:pt x="1999274" y="2138754"/>
                </a:lnTo>
                <a:cubicBezTo>
                  <a:pt x="1999274" y="2198677"/>
                  <a:pt x="1950696" y="2247255"/>
                  <a:pt x="1890773" y="2247255"/>
                </a:cubicBezTo>
                <a:lnTo>
                  <a:pt x="108501" y="2247255"/>
                </a:lnTo>
                <a:cubicBezTo>
                  <a:pt x="48578" y="2247255"/>
                  <a:pt x="0" y="2198677"/>
                  <a:pt x="0" y="2138754"/>
                </a:cubicBezTo>
                <a:lnTo>
                  <a:pt x="0" y="108501"/>
                </a:lnTo>
                <a:cubicBezTo>
                  <a:pt x="0" y="48578"/>
                  <a:pt x="48578" y="0"/>
                  <a:pt x="108501" y="0"/>
                </a:cubicBezTo>
                <a:close/>
              </a:path>
            </a:pathLst>
          </a:custGeom>
        </p:spPr>
      </p:pic>
      <p:pic>
        <p:nvPicPr>
          <p:cNvPr id="8" name="Εικόνα 7">
            <a:extLst>
              <a:ext uri="{FF2B5EF4-FFF2-40B4-BE49-F238E27FC236}">
                <a16:creationId xmlns:a16="http://schemas.microsoft.com/office/drawing/2014/main" id="{B1EEF158-F3D7-EE5B-2208-0843543E9944}"/>
              </a:ext>
            </a:extLst>
          </p:cNvPr>
          <p:cNvPicPr>
            <a:picLocks noChangeAspect="1"/>
          </p:cNvPicPr>
          <p:nvPr/>
        </p:nvPicPr>
        <p:blipFill rotWithShape="1">
          <a:blip r:embed="rId4" cstate="print"/>
          <a:srcRect r="51298"/>
          <a:stretch/>
        </p:blipFill>
        <p:spPr>
          <a:xfrm>
            <a:off x="5677049" y="322159"/>
            <a:ext cx="3267203" cy="2448626"/>
          </a:xfrm>
          <a:custGeom>
            <a:avLst/>
            <a:gdLst/>
            <a:ahLst/>
            <a:cxnLst/>
            <a:rect l="l" t="t" r="r" b="b"/>
            <a:pathLst>
              <a:path w="1999274" h="2247255">
                <a:moveTo>
                  <a:pt x="108501" y="0"/>
                </a:moveTo>
                <a:lnTo>
                  <a:pt x="1890773" y="0"/>
                </a:lnTo>
                <a:cubicBezTo>
                  <a:pt x="1950696" y="0"/>
                  <a:pt x="1999274" y="48578"/>
                  <a:pt x="1999274" y="108501"/>
                </a:cubicBezTo>
                <a:lnTo>
                  <a:pt x="1999274" y="2138754"/>
                </a:lnTo>
                <a:cubicBezTo>
                  <a:pt x="1999274" y="2198677"/>
                  <a:pt x="1950696" y="2247255"/>
                  <a:pt x="1890773" y="2247255"/>
                </a:cubicBezTo>
                <a:lnTo>
                  <a:pt x="108501" y="2247255"/>
                </a:lnTo>
                <a:cubicBezTo>
                  <a:pt x="48578" y="2247255"/>
                  <a:pt x="0" y="2198677"/>
                  <a:pt x="0" y="2138754"/>
                </a:cubicBezTo>
                <a:lnTo>
                  <a:pt x="0" y="108501"/>
                </a:lnTo>
                <a:cubicBezTo>
                  <a:pt x="0" y="48578"/>
                  <a:pt x="48578" y="0"/>
                  <a:pt x="108501" y="0"/>
                </a:cubicBezTo>
                <a:close/>
              </a:path>
            </a:pathLst>
          </a:custGeom>
        </p:spPr>
      </p:pic>
      <p:pic>
        <p:nvPicPr>
          <p:cNvPr id="10" name="Εικόνα 9">
            <a:extLst>
              <a:ext uri="{FF2B5EF4-FFF2-40B4-BE49-F238E27FC236}">
                <a16:creationId xmlns:a16="http://schemas.microsoft.com/office/drawing/2014/main" id="{C1B836C5-C803-128B-A95C-9A24C2DF45F1}"/>
              </a:ext>
            </a:extLst>
          </p:cNvPr>
          <p:cNvPicPr>
            <a:picLocks noChangeAspect="1"/>
          </p:cNvPicPr>
          <p:nvPr/>
        </p:nvPicPr>
        <p:blipFill rotWithShape="1">
          <a:blip r:embed="rId4" cstate="print"/>
          <a:srcRect l="53777" r="2360"/>
          <a:stretch/>
        </p:blipFill>
        <p:spPr>
          <a:xfrm>
            <a:off x="9147523" y="251010"/>
            <a:ext cx="3044477" cy="2533423"/>
          </a:xfrm>
          <a:custGeom>
            <a:avLst/>
            <a:gdLst/>
            <a:ahLst/>
            <a:cxnLst/>
            <a:rect l="l" t="t" r="r" b="b"/>
            <a:pathLst>
              <a:path w="3064284" h="3064284">
                <a:moveTo>
                  <a:pt x="166483" y="0"/>
                </a:moveTo>
                <a:lnTo>
                  <a:pt x="2897801" y="0"/>
                </a:lnTo>
                <a:cubicBezTo>
                  <a:pt x="2989747" y="0"/>
                  <a:pt x="3064284" y="74537"/>
                  <a:pt x="3064284" y="166483"/>
                </a:cubicBezTo>
                <a:lnTo>
                  <a:pt x="3064284" y="2897801"/>
                </a:lnTo>
                <a:cubicBezTo>
                  <a:pt x="3064284" y="2989747"/>
                  <a:pt x="2989747" y="3064284"/>
                  <a:pt x="2897801" y="3064284"/>
                </a:cubicBezTo>
                <a:lnTo>
                  <a:pt x="166483" y="3064284"/>
                </a:lnTo>
                <a:cubicBezTo>
                  <a:pt x="74537" y="3064284"/>
                  <a:pt x="0" y="2989747"/>
                  <a:pt x="0" y="2897801"/>
                </a:cubicBezTo>
                <a:lnTo>
                  <a:pt x="0" y="166483"/>
                </a:lnTo>
                <a:cubicBezTo>
                  <a:pt x="0" y="74537"/>
                  <a:pt x="74537" y="0"/>
                  <a:pt x="166483" y="0"/>
                </a:cubicBezTo>
                <a:close/>
              </a:path>
            </a:pathLst>
          </a:custGeom>
        </p:spPr>
      </p:pic>
      <p:sp>
        <p:nvSpPr>
          <p:cNvPr id="27" name="Freeform: Shape 26">
            <a:extLst>
              <a:ext uri="{FF2B5EF4-FFF2-40B4-BE49-F238E27FC236}">
                <a16:creationId xmlns:a16="http://schemas.microsoft.com/office/drawing/2014/main" id="{D1B80E9C-CF8A-440B-B8F5-54BF121BF45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0058400" y="6033795"/>
            <a:ext cx="1991064" cy="824205"/>
          </a:xfrm>
          <a:custGeom>
            <a:avLst/>
            <a:gdLst>
              <a:gd name="connsiteX0" fmla="*/ 995532 w 1991064"/>
              <a:gd name="connsiteY0" fmla="*/ 0 h 824205"/>
              <a:gd name="connsiteX1" fmla="*/ 1984823 w 1991064"/>
              <a:gd name="connsiteY1" fmla="*/ 784423 h 824205"/>
              <a:gd name="connsiteX2" fmla="*/ 1991064 w 1991064"/>
              <a:gd name="connsiteY2" fmla="*/ 824205 h 824205"/>
              <a:gd name="connsiteX3" fmla="*/ 0 w 1991064"/>
              <a:gd name="connsiteY3" fmla="*/ 824205 h 824205"/>
              <a:gd name="connsiteX4" fmla="*/ 6241 w 1991064"/>
              <a:gd name="connsiteY4" fmla="*/ 784423 h 824205"/>
              <a:gd name="connsiteX5" fmla="*/ 995532 w 1991064"/>
              <a:gd name="connsiteY5" fmla="*/ 0 h 8242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991064" h="824205">
                <a:moveTo>
                  <a:pt x="995532" y="0"/>
                </a:moveTo>
                <a:cubicBezTo>
                  <a:pt x="1483521" y="0"/>
                  <a:pt x="1890663" y="336754"/>
                  <a:pt x="1984823" y="784423"/>
                </a:cubicBezTo>
                <a:lnTo>
                  <a:pt x="1991064" y="824205"/>
                </a:lnTo>
                <a:lnTo>
                  <a:pt x="0" y="824205"/>
                </a:lnTo>
                <a:lnTo>
                  <a:pt x="6241" y="784423"/>
                </a:lnTo>
                <a:cubicBezTo>
                  <a:pt x="100402" y="336754"/>
                  <a:pt x="507544" y="0"/>
                  <a:pt x="995532"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Content Placeholder 4">
            <a:extLst>
              <a:ext uri="{FF2B5EF4-FFF2-40B4-BE49-F238E27FC236}">
                <a16:creationId xmlns:a16="http://schemas.microsoft.com/office/drawing/2014/main" id="{A8D703C1-ECE5-E301-837B-39F203C0DEE2}"/>
              </a:ext>
            </a:extLst>
          </p:cNvPr>
          <p:cNvSpPr>
            <a:spLocks noGrp="1"/>
          </p:cNvSpPr>
          <p:nvPr>
            <p:ph idx="1"/>
          </p:nvPr>
        </p:nvSpPr>
        <p:spPr>
          <a:xfrm>
            <a:off x="6277970" y="3592396"/>
            <a:ext cx="5914029" cy="597468"/>
          </a:xfrm>
        </p:spPr>
        <p:txBody>
          <a:bodyPr vert="horz" lIns="91440" tIns="45720" rIns="91440" bIns="45720" rtlCol="0">
            <a:normAutofit/>
          </a:bodyPr>
          <a:lstStyle/>
          <a:p>
            <a:pPr indent="-228600">
              <a:lnSpc>
                <a:spcPct val="90000"/>
              </a:lnSpc>
              <a:buFont typeface="Arial" panose="020B0604020202020204" pitchFamily="34" charset="0"/>
              <a:buChar char="•"/>
            </a:pPr>
            <a:r>
              <a:rPr lang="el-GR" sz="1800" b="1" dirty="0">
                <a:solidFill>
                  <a:srgbClr val="002060"/>
                </a:solidFill>
              </a:rPr>
              <a:t>Σοβαρότερη αναπηρία και μεγαλύτερη θνητότητα</a:t>
            </a:r>
          </a:p>
        </p:txBody>
      </p:sp>
      <p:sp>
        <p:nvSpPr>
          <p:cNvPr id="29" name="Arc 28">
            <a:extLst>
              <a:ext uri="{FF2B5EF4-FFF2-40B4-BE49-F238E27FC236}">
                <a16:creationId xmlns:a16="http://schemas.microsoft.com/office/drawing/2014/main" id="{4D3DC50D-CA0F-48F9-B17E-20D8669AA4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7360" y="3429000"/>
            <a:ext cx="3939038" cy="3939038"/>
          </a:xfrm>
          <a:prstGeom prst="arc">
            <a:avLst>
              <a:gd name="adj1" fmla="val 16200000"/>
              <a:gd name="adj2" fmla="val 20354996"/>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6" name="TextBox 15">
            <a:extLst>
              <a:ext uri="{FF2B5EF4-FFF2-40B4-BE49-F238E27FC236}">
                <a16:creationId xmlns:a16="http://schemas.microsoft.com/office/drawing/2014/main" id="{C9F8E4C6-F4A3-5A3D-539A-12CC051C6FDC}"/>
              </a:ext>
            </a:extLst>
          </p:cNvPr>
          <p:cNvSpPr txBox="1"/>
          <p:nvPr/>
        </p:nvSpPr>
        <p:spPr>
          <a:xfrm>
            <a:off x="6096000" y="5738728"/>
            <a:ext cx="6096000" cy="911019"/>
          </a:xfrm>
          <a:prstGeom prst="rect">
            <a:avLst/>
          </a:prstGeom>
          <a:noFill/>
        </p:spPr>
        <p:txBody>
          <a:bodyPr wrap="square">
            <a:spAutoFit/>
          </a:bodyPr>
          <a:lstStyle/>
          <a:p>
            <a:pPr indent="-228600" algn="l">
              <a:lnSpc>
                <a:spcPct val="90000"/>
              </a:lnSpc>
              <a:spcAft>
                <a:spcPts val="600"/>
              </a:spcAft>
              <a:buAutoNum type="arabicPeriod"/>
            </a:pPr>
            <a:r>
              <a:rPr lang="en-US" sz="1600" b="1" i="1" kern="1200" cap="none" spc="0" baseline="0" dirty="0">
                <a:solidFill>
                  <a:srgbClr val="7030A0"/>
                </a:solidFill>
                <a:latin typeface="+mn-lt"/>
                <a:ea typeface="+mn-ea"/>
                <a:cs typeface="+mn-cs"/>
              </a:rPr>
              <a:t>Malhotra K, et al. Front Neurol. 2017;8:651. </a:t>
            </a:r>
          </a:p>
          <a:p>
            <a:pPr indent="-228600" algn="l">
              <a:lnSpc>
                <a:spcPct val="90000"/>
              </a:lnSpc>
              <a:spcAft>
                <a:spcPts val="600"/>
              </a:spcAft>
              <a:buAutoNum type="arabicPeriod"/>
            </a:pPr>
            <a:r>
              <a:rPr lang="en-US" sz="1600" b="1" i="1" kern="1200" cap="none" spc="0" baseline="0" dirty="0" err="1">
                <a:solidFill>
                  <a:srgbClr val="7030A0"/>
                </a:solidFill>
                <a:latin typeface="+mn-lt"/>
                <a:ea typeface="+mn-ea"/>
                <a:cs typeface="+mn-cs"/>
              </a:rPr>
              <a:t>Rennert</a:t>
            </a:r>
            <a:r>
              <a:rPr lang="en-US" sz="1600" b="1" i="1" kern="1200" cap="none" spc="0" baseline="0" dirty="0">
                <a:solidFill>
                  <a:srgbClr val="7030A0"/>
                </a:solidFill>
                <a:latin typeface="+mn-lt"/>
                <a:ea typeface="+mn-ea"/>
                <a:cs typeface="+mn-cs"/>
              </a:rPr>
              <a:t> RC, et al. Neurosurgery. 2019;85(suppl_1):S4-S8.</a:t>
            </a:r>
          </a:p>
          <a:p>
            <a:pPr indent="-228600" algn="l">
              <a:lnSpc>
                <a:spcPct val="90000"/>
              </a:lnSpc>
              <a:spcAft>
                <a:spcPts val="600"/>
              </a:spcAft>
              <a:buFontTx/>
              <a:buAutoNum type="arabicPeriod"/>
            </a:pPr>
            <a:r>
              <a:rPr lang="en-US" sz="1600" b="1" i="1" kern="1200" cap="none" spc="0" baseline="0" dirty="0" err="1">
                <a:solidFill>
                  <a:srgbClr val="7030A0"/>
                </a:solidFill>
                <a:latin typeface="+mn-lt"/>
                <a:ea typeface="+mn-ea"/>
                <a:cs typeface="+mn-cs"/>
              </a:rPr>
              <a:t>Duloquin</a:t>
            </a:r>
            <a:r>
              <a:rPr lang="en-US" sz="1600" b="1" i="1" kern="1200" cap="none" spc="0" baseline="0" dirty="0">
                <a:solidFill>
                  <a:srgbClr val="7030A0"/>
                </a:solidFill>
                <a:latin typeface="+mn-lt"/>
                <a:ea typeface="+mn-ea"/>
                <a:cs typeface="+mn-cs"/>
              </a:rPr>
              <a:t> G, et al. Stroke. 2020;51(7):2122-2130. </a:t>
            </a:r>
          </a:p>
        </p:txBody>
      </p:sp>
      <p:sp>
        <p:nvSpPr>
          <p:cNvPr id="17" name="Ορθογώνιο 16">
            <a:extLst>
              <a:ext uri="{FF2B5EF4-FFF2-40B4-BE49-F238E27FC236}">
                <a16:creationId xmlns:a16="http://schemas.microsoft.com/office/drawing/2014/main" id="{45065DA9-B1F0-0C76-636C-1A21B5DA37FF}"/>
              </a:ext>
            </a:extLst>
          </p:cNvPr>
          <p:cNvSpPr/>
          <p:nvPr/>
        </p:nvSpPr>
        <p:spPr>
          <a:xfrm>
            <a:off x="1266874" y="4132521"/>
            <a:ext cx="746224" cy="248093"/>
          </a:xfrm>
          <a:prstGeom prst="rect">
            <a:avLst/>
          </a:prstGeom>
          <a:solidFill>
            <a:srgbClr val="FFFF00">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Ορθογώνιο 17">
            <a:extLst>
              <a:ext uri="{FF2B5EF4-FFF2-40B4-BE49-F238E27FC236}">
                <a16:creationId xmlns:a16="http://schemas.microsoft.com/office/drawing/2014/main" id="{75F107FB-57F4-183B-539B-AAC532F92731}"/>
              </a:ext>
            </a:extLst>
          </p:cNvPr>
          <p:cNvSpPr/>
          <p:nvPr/>
        </p:nvSpPr>
        <p:spPr>
          <a:xfrm>
            <a:off x="4514562" y="4132522"/>
            <a:ext cx="746224" cy="496186"/>
          </a:xfrm>
          <a:prstGeom prst="rect">
            <a:avLst/>
          </a:prstGeom>
          <a:solidFill>
            <a:srgbClr val="FFFF00">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Ορθογώνιο 19">
            <a:extLst>
              <a:ext uri="{FF2B5EF4-FFF2-40B4-BE49-F238E27FC236}">
                <a16:creationId xmlns:a16="http://schemas.microsoft.com/office/drawing/2014/main" id="{E090BF49-4782-C626-420B-29D4F6ECF294}"/>
              </a:ext>
            </a:extLst>
          </p:cNvPr>
          <p:cNvSpPr/>
          <p:nvPr/>
        </p:nvSpPr>
        <p:spPr>
          <a:xfrm>
            <a:off x="825450" y="4942823"/>
            <a:ext cx="746224" cy="248093"/>
          </a:xfrm>
          <a:prstGeom prst="rect">
            <a:avLst/>
          </a:prstGeom>
          <a:solidFill>
            <a:srgbClr val="FFFF00">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Ορθογώνιο 21">
            <a:extLst>
              <a:ext uri="{FF2B5EF4-FFF2-40B4-BE49-F238E27FC236}">
                <a16:creationId xmlns:a16="http://schemas.microsoft.com/office/drawing/2014/main" id="{E5A9A158-C1D5-752D-C44E-8629BC89B4AE}"/>
              </a:ext>
            </a:extLst>
          </p:cNvPr>
          <p:cNvSpPr/>
          <p:nvPr/>
        </p:nvSpPr>
        <p:spPr>
          <a:xfrm>
            <a:off x="4570883" y="5210429"/>
            <a:ext cx="746224" cy="248093"/>
          </a:xfrm>
          <a:prstGeom prst="rect">
            <a:avLst/>
          </a:prstGeom>
          <a:solidFill>
            <a:srgbClr val="FFFF00">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Ορθογώνιο 23">
            <a:extLst>
              <a:ext uri="{FF2B5EF4-FFF2-40B4-BE49-F238E27FC236}">
                <a16:creationId xmlns:a16="http://schemas.microsoft.com/office/drawing/2014/main" id="{63536DB2-7A09-07EF-EA28-9EB8F29E1395}"/>
              </a:ext>
            </a:extLst>
          </p:cNvPr>
          <p:cNvSpPr/>
          <p:nvPr/>
        </p:nvSpPr>
        <p:spPr>
          <a:xfrm>
            <a:off x="4694419" y="6179190"/>
            <a:ext cx="446438" cy="248093"/>
          </a:xfrm>
          <a:prstGeom prst="rect">
            <a:avLst/>
          </a:prstGeom>
          <a:solidFill>
            <a:srgbClr val="FFFF00">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894530212"/>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1981200" y="152400"/>
            <a:ext cx="8229600" cy="1036638"/>
          </a:xfrm>
        </p:spPr>
        <p:txBody>
          <a:bodyPr>
            <a:normAutofit/>
          </a:bodyPr>
          <a:lstStyle/>
          <a:p>
            <a:r>
              <a:rPr lang="el-GR" sz="3200" b="1" dirty="0">
                <a:solidFill>
                  <a:srgbClr val="C00000"/>
                </a:solidFill>
              </a:rPr>
              <a:t>Μηχανική </a:t>
            </a:r>
            <a:r>
              <a:rPr lang="el-GR" sz="3200" b="1" dirty="0" err="1">
                <a:solidFill>
                  <a:srgbClr val="C00000"/>
                </a:solidFill>
              </a:rPr>
              <a:t>θρομβεκτομή</a:t>
            </a:r>
            <a:endParaRPr lang="en-US" sz="3200" b="1" dirty="0">
              <a:solidFill>
                <a:srgbClr val="C00000"/>
              </a:solidFill>
            </a:endParaRPr>
          </a:p>
        </p:txBody>
      </p:sp>
      <p:pic>
        <p:nvPicPr>
          <p:cNvPr id="4" name="Picture 2" descr="http://www.rsna.org/uploadedImages/RSNA/Content/News/NewsArticle/2012/December/Clot_Retriever_Stroke_fmt1.jpeg"/>
          <p:cNvPicPr>
            <a:picLocks noChangeAspect="1" noChangeArrowheads="1"/>
          </p:cNvPicPr>
          <p:nvPr/>
        </p:nvPicPr>
        <p:blipFill>
          <a:blip r:embed="rId2" cstate="print"/>
          <a:srcRect/>
          <a:stretch>
            <a:fillRect/>
          </a:stretch>
        </p:blipFill>
        <p:spPr bwMode="auto">
          <a:xfrm>
            <a:off x="1600202" y="1117938"/>
            <a:ext cx="3809999" cy="2556842"/>
          </a:xfrm>
          <a:prstGeom prst="rect">
            <a:avLst/>
          </a:prstGeom>
          <a:noFill/>
        </p:spPr>
      </p:pic>
      <p:pic>
        <p:nvPicPr>
          <p:cNvPr id="5" name="Picture 4" descr="http://i.ytimg.com/vi/KnJHNNNV0dA/maxresdefault.jpg"/>
          <p:cNvPicPr>
            <a:picLocks noChangeAspect="1" noChangeArrowheads="1"/>
          </p:cNvPicPr>
          <p:nvPr/>
        </p:nvPicPr>
        <p:blipFill>
          <a:blip r:embed="rId3" cstate="print"/>
          <a:srcRect/>
          <a:stretch>
            <a:fillRect/>
          </a:stretch>
        </p:blipFill>
        <p:spPr bwMode="auto">
          <a:xfrm>
            <a:off x="5943601" y="1143000"/>
            <a:ext cx="4470399" cy="2514600"/>
          </a:xfrm>
          <a:prstGeom prst="rect">
            <a:avLst/>
          </a:prstGeom>
          <a:noFill/>
        </p:spPr>
      </p:pic>
      <p:pic>
        <p:nvPicPr>
          <p:cNvPr id="6" name="Picture 2"/>
          <p:cNvPicPr>
            <a:picLocks noChangeAspect="1" noChangeArrowheads="1"/>
          </p:cNvPicPr>
          <p:nvPr/>
        </p:nvPicPr>
        <p:blipFill>
          <a:blip r:embed="rId4" cstate="print"/>
          <a:srcRect l="3294" t="16601" r="53331" b="46289"/>
          <a:stretch>
            <a:fillRect/>
          </a:stretch>
        </p:blipFill>
        <p:spPr bwMode="auto">
          <a:xfrm>
            <a:off x="1600200" y="3810000"/>
            <a:ext cx="5486400" cy="2639028"/>
          </a:xfrm>
          <a:prstGeom prst="rect">
            <a:avLst/>
          </a:prstGeom>
          <a:noFill/>
          <a:ln w="9525">
            <a:noFill/>
            <a:miter lim="800000"/>
            <a:headEnd/>
            <a:tailEnd/>
          </a:ln>
          <a:effectLst/>
        </p:spPr>
      </p:pic>
      <p:sp>
        <p:nvSpPr>
          <p:cNvPr id="7" name="6 - Ορθογώνιο"/>
          <p:cNvSpPr/>
          <p:nvPr/>
        </p:nvSpPr>
        <p:spPr>
          <a:xfrm>
            <a:off x="7297074" y="5972314"/>
            <a:ext cx="4452966" cy="646331"/>
          </a:xfrm>
          <a:prstGeom prst="rect">
            <a:avLst/>
          </a:prstGeom>
        </p:spPr>
        <p:txBody>
          <a:bodyPr wrap="square">
            <a:spAutoFit/>
          </a:bodyPr>
          <a:lstStyle/>
          <a:p>
            <a:pPr algn="r"/>
            <a:r>
              <a:rPr lang="en-US" b="1" i="1" dirty="0">
                <a:solidFill>
                  <a:srgbClr val="7030A0"/>
                </a:solidFill>
              </a:rPr>
              <a:t>Solitaire™ AB device</a:t>
            </a:r>
          </a:p>
          <a:p>
            <a:pPr algn="r"/>
            <a:r>
              <a:rPr lang="en-US" b="1" i="1" dirty="0" err="1">
                <a:solidFill>
                  <a:srgbClr val="7030A0"/>
                </a:solidFill>
              </a:rPr>
              <a:t>Castano</a:t>
            </a:r>
            <a:r>
              <a:rPr lang="en-US" b="1" i="1" dirty="0">
                <a:solidFill>
                  <a:srgbClr val="7030A0"/>
                </a:solidFill>
              </a:rPr>
              <a:t> et al </a:t>
            </a:r>
            <a:r>
              <a:rPr lang="en-US" b="1" i="1" dirty="0" err="1">
                <a:solidFill>
                  <a:srgbClr val="7030A0"/>
                </a:solidFill>
              </a:rPr>
              <a:t>Interv</a:t>
            </a:r>
            <a:r>
              <a:rPr lang="en-US" b="1" i="1" dirty="0">
                <a:solidFill>
                  <a:srgbClr val="7030A0"/>
                </a:solidFill>
              </a:rPr>
              <a:t> </a:t>
            </a:r>
            <a:r>
              <a:rPr lang="en-US" b="1" i="1" dirty="0" err="1">
                <a:solidFill>
                  <a:srgbClr val="7030A0"/>
                </a:solidFill>
              </a:rPr>
              <a:t>Neuroradiol</a:t>
            </a:r>
            <a:r>
              <a:rPr lang="en-US" b="1" i="1" dirty="0">
                <a:solidFill>
                  <a:srgbClr val="7030A0"/>
                </a:solidFill>
              </a:rPr>
              <a:t>. 2009</a:t>
            </a: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058" name="Picture 2" descr="An external file that holds a picture, illustration, etc.&#10;Object name is IN-15-209-g05.jpg"/>
          <p:cNvPicPr>
            <a:picLocks noChangeAspect="1" noChangeArrowheads="1"/>
          </p:cNvPicPr>
          <p:nvPr/>
        </p:nvPicPr>
        <p:blipFill>
          <a:blip r:embed="rId2" cstate="print"/>
          <a:srcRect/>
          <a:stretch>
            <a:fillRect/>
          </a:stretch>
        </p:blipFill>
        <p:spPr bwMode="auto">
          <a:xfrm>
            <a:off x="6257956" y="1177109"/>
            <a:ext cx="4124324" cy="5109375"/>
          </a:xfrm>
          <a:prstGeom prst="rect">
            <a:avLst/>
          </a:prstGeom>
          <a:noFill/>
        </p:spPr>
      </p:pic>
      <p:pic>
        <p:nvPicPr>
          <p:cNvPr id="6" name="Picture 2" descr="An external file that holds a picture, illustration, etc.&#10;Object name is IN-15-209-g01.jpg"/>
          <p:cNvPicPr>
            <a:picLocks noChangeAspect="1" noChangeArrowheads="1"/>
          </p:cNvPicPr>
          <p:nvPr/>
        </p:nvPicPr>
        <p:blipFill>
          <a:blip r:embed="rId3" cstate="print"/>
          <a:srcRect/>
          <a:stretch>
            <a:fillRect/>
          </a:stretch>
        </p:blipFill>
        <p:spPr bwMode="auto">
          <a:xfrm>
            <a:off x="1614486" y="1204528"/>
            <a:ext cx="4410076" cy="5010555"/>
          </a:xfrm>
          <a:prstGeom prst="rect">
            <a:avLst/>
          </a:prstGeom>
          <a:noFill/>
        </p:spPr>
      </p:pic>
      <p:sp>
        <p:nvSpPr>
          <p:cNvPr id="7" name="6 - TextBox"/>
          <p:cNvSpPr txBox="1"/>
          <p:nvPr/>
        </p:nvSpPr>
        <p:spPr>
          <a:xfrm>
            <a:off x="3167042" y="500043"/>
            <a:ext cx="1928826" cy="584775"/>
          </a:xfrm>
          <a:prstGeom prst="rect">
            <a:avLst/>
          </a:prstGeom>
          <a:noFill/>
        </p:spPr>
        <p:txBody>
          <a:bodyPr wrap="square" rtlCol="0">
            <a:spAutoFit/>
          </a:bodyPr>
          <a:lstStyle/>
          <a:p>
            <a:r>
              <a:rPr lang="el-GR" sz="3200" dirty="0">
                <a:solidFill>
                  <a:srgbClr val="C00000"/>
                </a:solidFill>
              </a:rPr>
              <a:t>ΠΡΙΝ…</a:t>
            </a:r>
            <a:endParaRPr lang="en-US" sz="3200" dirty="0">
              <a:solidFill>
                <a:srgbClr val="C00000"/>
              </a:solidFill>
            </a:endParaRPr>
          </a:p>
        </p:txBody>
      </p:sp>
      <p:sp>
        <p:nvSpPr>
          <p:cNvPr id="8" name="7 - TextBox"/>
          <p:cNvSpPr txBox="1"/>
          <p:nvPr/>
        </p:nvSpPr>
        <p:spPr>
          <a:xfrm>
            <a:off x="7453322" y="486772"/>
            <a:ext cx="2000264" cy="584775"/>
          </a:xfrm>
          <a:prstGeom prst="rect">
            <a:avLst/>
          </a:prstGeom>
          <a:noFill/>
        </p:spPr>
        <p:txBody>
          <a:bodyPr wrap="square" rtlCol="0">
            <a:spAutoFit/>
          </a:bodyPr>
          <a:lstStyle/>
          <a:p>
            <a:r>
              <a:rPr lang="el-GR" sz="3200" dirty="0">
                <a:solidFill>
                  <a:srgbClr val="C00000"/>
                </a:solidFill>
              </a:rPr>
              <a:t>ΚΑΙ ΜΕΤΑ</a:t>
            </a:r>
            <a:endParaRPr lang="en-US" sz="3200" dirty="0">
              <a:solidFill>
                <a:srgbClr val="C00000"/>
              </a:solidFill>
            </a:endParaRPr>
          </a:p>
        </p:txBody>
      </p:sp>
      <p:cxnSp>
        <p:nvCxnSpPr>
          <p:cNvPr id="10" name="9 - Ευθύγραμμο βέλος σύνδεσης"/>
          <p:cNvCxnSpPr/>
          <p:nvPr/>
        </p:nvCxnSpPr>
        <p:spPr>
          <a:xfrm rot="10800000" flipV="1">
            <a:off x="4419600" y="3581400"/>
            <a:ext cx="914400" cy="838200"/>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1" name="10 - Ευθύγραμμο βέλος σύνδεσης"/>
          <p:cNvCxnSpPr/>
          <p:nvPr/>
        </p:nvCxnSpPr>
        <p:spPr>
          <a:xfrm rot="16200000" flipV="1">
            <a:off x="8763000" y="4953000"/>
            <a:ext cx="1066800" cy="762000"/>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n-US" b="1" dirty="0">
                <a:solidFill>
                  <a:srgbClr val="0070C0"/>
                </a:solidFill>
              </a:rPr>
              <a:t>Stent retriever</a:t>
            </a:r>
          </a:p>
        </p:txBody>
      </p:sp>
      <p:pic>
        <p:nvPicPr>
          <p:cNvPr id="1026" name="Picture 2"/>
          <p:cNvPicPr>
            <a:picLocks noChangeAspect="1" noChangeArrowheads="1"/>
          </p:cNvPicPr>
          <p:nvPr/>
        </p:nvPicPr>
        <p:blipFill>
          <a:blip r:embed="rId2" cstate="print"/>
          <a:srcRect l="3294" t="16601" r="53331" b="46289"/>
          <a:stretch>
            <a:fillRect/>
          </a:stretch>
        </p:blipFill>
        <p:spPr bwMode="auto">
          <a:xfrm>
            <a:off x="1952596" y="1500174"/>
            <a:ext cx="8168371" cy="3929090"/>
          </a:xfrm>
          <a:prstGeom prst="rect">
            <a:avLst/>
          </a:prstGeom>
          <a:noFill/>
          <a:ln w="9525">
            <a:noFill/>
            <a:miter lim="800000"/>
            <a:headEnd/>
            <a:tailEnd/>
          </a:ln>
          <a:effectLst/>
        </p:spPr>
      </p:pic>
      <p:sp>
        <p:nvSpPr>
          <p:cNvPr id="6" name="5 - Ορθογώνιο"/>
          <p:cNvSpPr/>
          <p:nvPr/>
        </p:nvSpPr>
        <p:spPr>
          <a:xfrm>
            <a:off x="1952596" y="5715017"/>
            <a:ext cx="8215370" cy="1015663"/>
          </a:xfrm>
          <a:prstGeom prst="rect">
            <a:avLst/>
          </a:prstGeom>
        </p:spPr>
        <p:txBody>
          <a:bodyPr wrap="square">
            <a:spAutoFit/>
          </a:bodyPr>
          <a:lstStyle/>
          <a:p>
            <a:r>
              <a:rPr lang="en-US" sz="2000" dirty="0">
                <a:solidFill>
                  <a:schemeClr val="tx2">
                    <a:lumMod val="50000"/>
                  </a:schemeClr>
                </a:solidFill>
              </a:rPr>
              <a:t>A thrombus retrieved with a single pass of the Solitaire™ AB device</a:t>
            </a:r>
            <a:endParaRPr lang="el-GR" sz="2000" dirty="0">
              <a:solidFill>
                <a:schemeClr val="tx2">
                  <a:lumMod val="50000"/>
                </a:schemeClr>
              </a:solidFill>
            </a:endParaRPr>
          </a:p>
          <a:p>
            <a:endParaRPr lang="en-US" sz="2000" dirty="0">
              <a:solidFill>
                <a:schemeClr val="tx2">
                  <a:lumMod val="50000"/>
                </a:schemeClr>
              </a:solidFill>
            </a:endParaRPr>
          </a:p>
          <a:p>
            <a:pPr algn="r"/>
            <a:r>
              <a:rPr lang="en-US" b="1" i="1" dirty="0" err="1">
                <a:solidFill>
                  <a:srgbClr val="7030A0"/>
                </a:solidFill>
              </a:rPr>
              <a:t>Castano</a:t>
            </a:r>
            <a:r>
              <a:rPr lang="en-US" b="1" i="1" dirty="0">
                <a:solidFill>
                  <a:srgbClr val="7030A0"/>
                </a:solidFill>
              </a:rPr>
              <a:t> et al </a:t>
            </a:r>
            <a:r>
              <a:rPr lang="en-US" b="1" i="1" dirty="0" err="1">
                <a:solidFill>
                  <a:srgbClr val="7030A0"/>
                </a:solidFill>
              </a:rPr>
              <a:t>Interv</a:t>
            </a:r>
            <a:r>
              <a:rPr lang="en-US" b="1" i="1" dirty="0">
                <a:solidFill>
                  <a:srgbClr val="7030A0"/>
                </a:solidFill>
              </a:rPr>
              <a:t> </a:t>
            </a:r>
            <a:r>
              <a:rPr lang="en-US" b="1" i="1" dirty="0" err="1">
                <a:solidFill>
                  <a:srgbClr val="7030A0"/>
                </a:solidFill>
              </a:rPr>
              <a:t>Neuroradiol</a:t>
            </a:r>
            <a:r>
              <a:rPr lang="en-US" b="1" i="1" dirty="0">
                <a:solidFill>
                  <a:srgbClr val="7030A0"/>
                </a:solidFill>
              </a:rPr>
              <a:t>. 2009</a:t>
            </a:r>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AutoShape 1"/>
          <p:cNvSpPr>
            <a:spLocks/>
          </p:cNvSpPr>
          <p:nvPr/>
        </p:nvSpPr>
        <p:spPr bwMode="auto">
          <a:xfrm>
            <a:off x="1676401" y="457200"/>
            <a:ext cx="4228505" cy="1745456"/>
          </a:xfrm>
          <a:prstGeom prst="rightArrow">
            <a:avLst>
              <a:gd name="adj1" fmla="val 100000"/>
              <a:gd name="adj2" fmla="val 13710"/>
            </a:avLst>
          </a:prstGeom>
          <a:solidFill>
            <a:srgbClr val="0071BC"/>
          </a:solidFill>
          <a:ln w="12700" cap="flat" cmpd="sng">
            <a:solidFill>
              <a:srgbClr val="0071BC"/>
            </a:solidFill>
            <a:prstDash val="solid"/>
            <a:miter lim="400000"/>
            <a:headEnd type="none" w="med" len="med"/>
            <a:tailEnd type="none" w="med" len="med"/>
          </a:ln>
          <a:effectLst/>
        </p:spPr>
        <p:txBody>
          <a:bodyPr lIns="0" tIns="0" rIns="0" bIns="0"/>
          <a:lstStyle/>
          <a:p>
            <a:pPr indent="213360" algn="ctr" defTabSz="768096">
              <a:lnSpc>
                <a:spcPct val="90000"/>
              </a:lnSpc>
            </a:pPr>
            <a:r>
              <a:rPr lang="en-US" sz="6800" dirty="0">
                <a:solidFill>
                  <a:srgbClr val="FFFFFF"/>
                </a:solidFill>
                <a:latin typeface="Helvetica" charset="0"/>
                <a:ea typeface="Helvetica" charset="0"/>
                <a:cs typeface="Helvetica" charset="0"/>
                <a:sym typeface="Helvetica" charset="0"/>
              </a:rPr>
              <a:t>2014-   2016</a:t>
            </a:r>
          </a:p>
        </p:txBody>
      </p:sp>
      <p:sp>
        <p:nvSpPr>
          <p:cNvPr id="18434" name="Rectangle 2"/>
          <p:cNvSpPr>
            <a:spLocks noGrp="1"/>
          </p:cNvSpPr>
          <p:nvPr>
            <p:ph type="body" sz="quarter" idx="4294967295"/>
          </p:nvPr>
        </p:nvSpPr>
        <p:spPr bwMode="auto">
          <a:xfrm>
            <a:off x="2923580" y="1983582"/>
            <a:ext cx="2162770" cy="4603750"/>
          </a:xfrm>
          <a:prstGeom prst="rect">
            <a:avLst/>
          </a:prstGeom>
          <a:noFill/>
          <a:ln w="12700" cap="flat">
            <a:miter lim="400000"/>
            <a:headEnd type="none" w="med" len="med"/>
            <a:tailEnd type="none" w="med" len="med"/>
          </a:ln>
        </p:spPr>
        <p:txBody>
          <a:bodyPr vert="horz" lIns="21336" tIns="21336" rIns="21336" bIns="21336" rtlCol="0" anchor="ctr">
            <a:normAutofit/>
          </a:bodyPr>
          <a:lstStyle/>
          <a:p>
            <a:pPr marL="234696" indent="-234696">
              <a:spcBef>
                <a:spcPts val="1890"/>
              </a:spcBef>
              <a:buSzPct val="75000"/>
            </a:pPr>
            <a:r>
              <a:rPr lang="en-US" sz="1900" b="1" dirty="0">
                <a:solidFill>
                  <a:srgbClr val="002060"/>
                </a:solidFill>
                <a:latin typeface="Helvetica Light" charset="0"/>
                <a:ea typeface="Helvetica Light" charset="0"/>
                <a:cs typeface="Helvetica Light" charset="0"/>
                <a:sym typeface="Helvetica Light" charset="0"/>
              </a:rPr>
              <a:t>MR CLEAN</a:t>
            </a:r>
          </a:p>
          <a:p>
            <a:pPr marL="234696" indent="-234696">
              <a:spcBef>
                <a:spcPts val="1890"/>
              </a:spcBef>
              <a:buSzPct val="75000"/>
            </a:pPr>
            <a:r>
              <a:rPr lang="en-US" sz="1900" b="1" dirty="0">
                <a:solidFill>
                  <a:srgbClr val="002060"/>
                </a:solidFill>
                <a:latin typeface="Helvetica Light" charset="0"/>
                <a:ea typeface="Helvetica Light" charset="0"/>
                <a:cs typeface="Helvetica Light" charset="0"/>
                <a:sym typeface="Helvetica Light" charset="0"/>
              </a:rPr>
              <a:t>ESCAPE</a:t>
            </a:r>
          </a:p>
          <a:p>
            <a:pPr marL="234696" indent="-234696">
              <a:spcBef>
                <a:spcPts val="1890"/>
              </a:spcBef>
              <a:buSzPct val="75000"/>
            </a:pPr>
            <a:r>
              <a:rPr lang="en-US" sz="1900" b="1" dirty="0">
                <a:solidFill>
                  <a:srgbClr val="002060"/>
                </a:solidFill>
                <a:latin typeface="Helvetica Light" charset="0"/>
                <a:ea typeface="Helvetica Light" charset="0"/>
                <a:cs typeface="Helvetica Light" charset="0"/>
                <a:sym typeface="Helvetica Light" charset="0"/>
              </a:rPr>
              <a:t>EXTEND IA</a:t>
            </a:r>
          </a:p>
          <a:p>
            <a:pPr marL="234696" indent="-234696">
              <a:spcBef>
                <a:spcPts val="1890"/>
              </a:spcBef>
              <a:buSzPct val="75000"/>
            </a:pPr>
            <a:r>
              <a:rPr lang="en-US" sz="1900" b="1" dirty="0">
                <a:solidFill>
                  <a:srgbClr val="002060"/>
                </a:solidFill>
                <a:latin typeface="Helvetica Light" charset="0"/>
                <a:ea typeface="Helvetica Light" charset="0"/>
                <a:cs typeface="Helvetica Light" charset="0"/>
                <a:sym typeface="Helvetica Light" charset="0"/>
              </a:rPr>
              <a:t>REVASCAT</a:t>
            </a:r>
          </a:p>
          <a:p>
            <a:pPr marL="234696" indent="-234696">
              <a:spcBef>
                <a:spcPts val="1890"/>
              </a:spcBef>
              <a:buSzPct val="75000"/>
            </a:pPr>
            <a:r>
              <a:rPr lang="en-US" sz="1900" b="1" dirty="0">
                <a:solidFill>
                  <a:srgbClr val="002060"/>
                </a:solidFill>
                <a:latin typeface="Helvetica Light" charset="0"/>
                <a:ea typeface="Helvetica Light" charset="0"/>
                <a:cs typeface="Helvetica Light" charset="0"/>
                <a:sym typeface="Helvetica Light" charset="0"/>
              </a:rPr>
              <a:t>SWIFT PRIME</a:t>
            </a:r>
          </a:p>
          <a:p>
            <a:pPr marL="234696" indent="-234696">
              <a:spcBef>
                <a:spcPts val="1890"/>
              </a:spcBef>
              <a:buSzPct val="75000"/>
            </a:pPr>
            <a:r>
              <a:rPr lang="en-US" sz="1900" b="1" dirty="0">
                <a:solidFill>
                  <a:srgbClr val="002060"/>
                </a:solidFill>
                <a:latin typeface="Helvetica Light" charset="0"/>
                <a:ea typeface="Helvetica Light" charset="0"/>
                <a:cs typeface="Helvetica Light" charset="0"/>
                <a:sym typeface="Helvetica Light" charset="0"/>
              </a:rPr>
              <a:t>THERAPY</a:t>
            </a:r>
          </a:p>
          <a:p>
            <a:pPr marL="234696" indent="-234696">
              <a:spcBef>
                <a:spcPts val="1890"/>
              </a:spcBef>
              <a:buSzPct val="75000"/>
            </a:pPr>
            <a:r>
              <a:rPr lang="en-US" sz="1900" b="1" dirty="0">
                <a:solidFill>
                  <a:srgbClr val="002060"/>
                </a:solidFill>
                <a:latin typeface="Helvetica Light" charset="0"/>
                <a:ea typeface="Helvetica Light" charset="0"/>
                <a:cs typeface="Helvetica Light" charset="0"/>
                <a:sym typeface="Helvetica Light" charset="0"/>
              </a:rPr>
              <a:t>THRACE</a:t>
            </a:r>
          </a:p>
        </p:txBody>
      </p:sp>
      <p:pic>
        <p:nvPicPr>
          <p:cNvPr id="18435" name="Picture 3" descr="fischer_gralla_evidence_and_practice_of_stroke_treatment_2016_Page_078.jpg"/>
          <p:cNvPicPr>
            <a:picLocks noChangeAspect="1"/>
          </p:cNvPicPr>
          <p:nvPr/>
        </p:nvPicPr>
        <p:blipFill>
          <a:blip r:embed="rId2" cstate="print"/>
          <a:srcRect l="50000" t="11807" r="1169" b="17596"/>
          <a:stretch>
            <a:fillRect/>
          </a:stretch>
        </p:blipFill>
        <p:spPr bwMode="auto">
          <a:xfrm>
            <a:off x="6096000" y="1219200"/>
            <a:ext cx="4572000" cy="5368133"/>
          </a:xfrm>
          <a:prstGeom prst="rect">
            <a:avLst/>
          </a:prstGeom>
          <a:noFill/>
          <a:ln w="12700" cap="flat" cmpd="sng">
            <a:noFill/>
            <a:prstDash val="solid"/>
            <a:miter lim="400000"/>
            <a:headEnd type="none" w="med" len="med"/>
            <a:tailEnd type="none" w="med" len="med"/>
          </a:ln>
          <a:effectLst>
            <a:outerShdw dist="8455" dir="5400000" algn="ctr" rotWithShape="0">
              <a:srgbClr val="000000"/>
            </a:outerShdw>
          </a:effectLst>
        </p:spPr>
      </p:pic>
    </p:spTree>
  </p:cSld>
  <p:clrMapOvr>
    <a:masterClrMapping/>
  </p:clrMapOvr>
  <p:transition spd="med">
    <p:dissolv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afterEffect">
                                  <p:stCondLst>
                                    <p:cond delay="0"/>
                                  </p:stCondLst>
                                  <p:childTnLst>
                                    <p:set>
                                      <p:cBhvr>
                                        <p:cTn id="6" dur="1" fill="hold">
                                          <p:stCondLst>
                                            <p:cond delay="0"/>
                                          </p:stCondLst>
                                        </p:cTn>
                                        <p:tgtEl>
                                          <p:spTgt spid="18435"/>
                                        </p:tgtEl>
                                        <p:attrNameLst>
                                          <p:attrName>style.visibility</p:attrName>
                                        </p:attrNameLst>
                                      </p:cBhvr>
                                      <p:to>
                                        <p:strVal val="visible"/>
                                      </p:to>
                                    </p:set>
                                    <p:animEffect transition="in" filter="dissolve">
                                      <p:cBhvr>
                                        <p:cTn id="7" dur="500"/>
                                        <p:tgtEl>
                                          <p:spTgt spid="184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4" name="Picture 6" descr="tile_paper_medgray"/>
          <p:cNvPicPr>
            <a:picLocks noChangeAspect="1"/>
          </p:cNvPicPr>
          <p:nvPr/>
        </p:nvPicPr>
        <p:blipFill rotWithShape="1">
          <a:blip r:embed="rId3" cstate="print"/>
          <a:srcRect l="14819" t="12091" r="11702" b="36007"/>
          <a:stretch/>
        </p:blipFill>
        <p:spPr bwMode="auto">
          <a:xfrm>
            <a:off x="1524001" y="0"/>
            <a:ext cx="3234329" cy="1828800"/>
          </a:xfrm>
          <a:prstGeom prst="rect">
            <a:avLst/>
          </a:prstGeom>
          <a:noFill/>
          <a:ln>
            <a:noFill/>
          </a:ln>
          <a:effectLst>
            <a:outerShdw blurRad="38100" dist="25400" dir="5400000" algn="ctr" rotWithShape="0">
              <a:srgbClr val="000000">
                <a:alpha val="50000"/>
              </a:srgbClr>
            </a:outerShdw>
          </a:effectLst>
        </p:spPr>
      </p:pic>
      <p:pic>
        <p:nvPicPr>
          <p:cNvPr id="7175" name="Picture 7" descr="tile_paper_medgray"/>
          <p:cNvPicPr>
            <a:picLocks noChangeAspect="1"/>
          </p:cNvPicPr>
          <p:nvPr/>
        </p:nvPicPr>
        <p:blipFill rotWithShape="1">
          <a:blip r:embed="rId4" cstate="print"/>
          <a:srcRect l="10144" t="10462" r="30400" b="39402"/>
          <a:stretch/>
        </p:blipFill>
        <p:spPr bwMode="auto">
          <a:xfrm>
            <a:off x="7696202" y="0"/>
            <a:ext cx="2971799" cy="2005964"/>
          </a:xfrm>
          <a:prstGeom prst="rect">
            <a:avLst/>
          </a:prstGeom>
          <a:noFill/>
          <a:ln>
            <a:noFill/>
          </a:ln>
          <a:effectLst>
            <a:outerShdw blurRad="38100" dist="25400" dir="5400000" algn="ctr" rotWithShape="0">
              <a:srgbClr val="000000">
                <a:alpha val="50000"/>
              </a:srgbClr>
            </a:outerShdw>
          </a:effectLst>
        </p:spPr>
      </p:pic>
      <p:pic>
        <p:nvPicPr>
          <p:cNvPr id="7176" name="Picture 8" descr="tile_paper_medgray"/>
          <p:cNvPicPr>
            <a:picLocks noChangeAspect="1"/>
          </p:cNvPicPr>
          <p:nvPr/>
        </p:nvPicPr>
        <p:blipFill rotWithShape="1">
          <a:blip r:embed="rId5" cstate="print"/>
          <a:srcRect l="10037" t="11413" r="29747" b="42799"/>
          <a:stretch/>
        </p:blipFill>
        <p:spPr bwMode="auto">
          <a:xfrm>
            <a:off x="1828801" y="2133600"/>
            <a:ext cx="3255117" cy="1981200"/>
          </a:xfrm>
          <a:prstGeom prst="rect">
            <a:avLst/>
          </a:prstGeom>
          <a:noFill/>
          <a:ln>
            <a:noFill/>
          </a:ln>
          <a:effectLst>
            <a:outerShdw blurRad="38100" dist="25400" dir="5400000" algn="ctr" rotWithShape="0">
              <a:srgbClr val="000000">
                <a:alpha val="50000"/>
              </a:srgbClr>
            </a:outerShdw>
          </a:effectLst>
        </p:spPr>
      </p:pic>
      <p:pic>
        <p:nvPicPr>
          <p:cNvPr id="7177" name="Picture 9" descr="tile_paper_medgray"/>
          <p:cNvPicPr>
            <a:picLocks noChangeAspect="1"/>
          </p:cNvPicPr>
          <p:nvPr/>
        </p:nvPicPr>
        <p:blipFill rotWithShape="1">
          <a:blip r:embed="rId6" cstate="print"/>
          <a:srcRect l="10253" t="11278" r="30181" b="40082"/>
          <a:stretch/>
        </p:blipFill>
        <p:spPr bwMode="auto">
          <a:xfrm>
            <a:off x="7162801" y="2057400"/>
            <a:ext cx="3033153" cy="1981200"/>
          </a:xfrm>
          <a:prstGeom prst="rect">
            <a:avLst/>
          </a:prstGeom>
          <a:noFill/>
          <a:ln>
            <a:noFill/>
          </a:ln>
          <a:effectLst>
            <a:outerShdw blurRad="38100" dist="25400" dir="5400000" algn="ctr" rotWithShape="0">
              <a:srgbClr val="000000">
                <a:alpha val="50000"/>
              </a:srgbClr>
            </a:outerShdw>
          </a:effectLst>
        </p:spPr>
      </p:pic>
      <p:pic>
        <p:nvPicPr>
          <p:cNvPr id="7178" name="Picture 10" descr="tile_paper_medgray"/>
          <p:cNvPicPr>
            <a:picLocks noChangeAspect="1"/>
          </p:cNvPicPr>
          <p:nvPr/>
        </p:nvPicPr>
        <p:blipFill rotWithShape="1">
          <a:blip r:embed="rId7" cstate="print"/>
          <a:srcRect l="9492" t="11413" r="30143" b="45232"/>
          <a:stretch/>
        </p:blipFill>
        <p:spPr bwMode="auto">
          <a:xfrm>
            <a:off x="4800600" y="1"/>
            <a:ext cx="2819400" cy="1619393"/>
          </a:xfrm>
          <a:prstGeom prst="rect">
            <a:avLst/>
          </a:prstGeom>
          <a:noFill/>
          <a:ln>
            <a:noFill/>
          </a:ln>
          <a:effectLst>
            <a:outerShdw blurRad="38100" dist="25400" dir="5400000" algn="ctr" rotWithShape="0">
              <a:srgbClr val="000000">
                <a:alpha val="50000"/>
              </a:srgbClr>
            </a:outerShdw>
          </a:effectLst>
        </p:spPr>
      </p:pic>
      <p:pic>
        <p:nvPicPr>
          <p:cNvPr id="10243" name="Picture 3"/>
          <p:cNvPicPr>
            <a:picLocks noChangeAspect="1" noChangeArrowheads="1"/>
          </p:cNvPicPr>
          <p:nvPr/>
        </p:nvPicPr>
        <p:blipFill>
          <a:blip r:embed="rId8" cstate="print"/>
          <a:srcRect l="10761" t="33333" r="12518" b="18750"/>
          <a:stretch>
            <a:fillRect/>
          </a:stretch>
        </p:blipFill>
        <p:spPr bwMode="auto">
          <a:xfrm>
            <a:off x="2133600" y="4800601"/>
            <a:ext cx="3962400" cy="1391377"/>
          </a:xfrm>
          <a:prstGeom prst="rect">
            <a:avLst/>
          </a:prstGeom>
          <a:noFill/>
          <a:ln w="9525">
            <a:noFill/>
            <a:miter lim="800000"/>
            <a:headEnd/>
            <a:tailEnd/>
          </a:ln>
          <a:effectLst/>
        </p:spPr>
      </p:pic>
      <p:pic>
        <p:nvPicPr>
          <p:cNvPr id="10244" name="Picture 4"/>
          <p:cNvPicPr>
            <a:picLocks noChangeAspect="1" noChangeArrowheads="1"/>
          </p:cNvPicPr>
          <p:nvPr/>
        </p:nvPicPr>
        <p:blipFill>
          <a:blip r:embed="rId9" cstate="print"/>
          <a:srcRect l="24597" t="14583" r="26208" b="6250"/>
          <a:stretch>
            <a:fillRect/>
          </a:stretch>
        </p:blipFill>
        <p:spPr bwMode="auto">
          <a:xfrm>
            <a:off x="6553201" y="4122058"/>
            <a:ext cx="3023937" cy="2735943"/>
          </a:xfrm>
          <a:prstGeom prst="rect">
            <a:avLst/>
          </a:prstGeom>
          <a:noFill/>
          <a:ln w="9525">
            <a:noFill/>
            <a:miter lim="800000"/>
            <a:headEnd/>
            <a:tailEnd/>
          </a:ln>
          <a:effectLst/>
        </p:spPr>
      </p:pic>
    </p:spTree>
  </p:cSld>
  <p:clrMapOvr>
    <a:masterClrMapping/>
  </p:clrMapOvr>
  <p:transition spd="med"/>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5" name="Picture 1" descr="fischer_gralla_evidence_and_practice_of_stroke_treatment_2016_Page_082.jpg"/>
          <p:cNvPicPr>
            <a:picLocks noChangeAspect="1"/>
          </p:cNvPicPr>
          <p:nvPr/>
        </p:nvPicPr>
        <p:blipFill>
          <a:blip r:embed="rId2" cstate="print"/>
          <a:srcRect t="7712" r="4390" b="6448"/>
          <a:stretch>
            <a:fillRect/>
          </a:stretch>
        </p:blipFill>
        <p:spPr bwMode="auto">
          <a:xfrm>
            <a:off x="2057400" y="0"/>
            <a:ext cx="8305800" cy="6858000"/>
          </a:xfrm>
          <a:prstGeom prst="rect">
            <a:avLst/>
          </a:prstGeom>
          <a:noFill/>
          <a:ln w="12700" cap="flat" cmpd="sng">
            <a:noFill/>
            <a:prstDash val="solid"/>
            <a:miter lim="400000"/>
            <a:headEnd type="none" w="med" len="med"/>
            <a:tailEnd type="none" w="med" len="med"/>
          </a:ln>
          <a:effectLst/>
        </p:spPr>
      </p:pic>
    </p:spTree>
  </p:cSld>
  <p:clrMapOvr>
    <a:masterClrMapping/>
  </p:clrMapOvr>
  <p:transition spd="slow">
    <p:cover/>
  </p:transition>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448432" y="286603"/>
            <a:ext cx="3299254" cy="1450757"/>
          </a:xfrm>
        </p:spPr>
        <p:txBody>
          <a:bodyPr/>
          <a:lstStyle/>
          <a:p>
            <a:pPr algn="ctr"/>
            <a:r>
              <a:rPr lang="en-US" dirty="0">
                <a:solidFill>
                  <a:srgbClr val="002060"/>
                </a:solidFill>
              </a:rPr>
              <a:t>NNT 2.9-2.3</a:t>
            </a:r>
            <a:br>
              <a:rPr lang="en-US" dirty="0">
                <a:solidFill>
                  <a:srgbClr val="002060"/>
                </a:solidFill>
              </a:rPr>
            </a:br>
            <a:r>
              <a:rPr lang="en-US" dirty="0">
                <a:solidFill>
                  <a:srgbClr val="002060"/>
                </a:solidFill>
              </a:rPr>
              <a:t>NNH 69-100</a:t>
            </a:r>
            <a:endParaRPr lang="el-GR" dirty="0">
              <a:solidFill>
                <a:srgbClr val="002060"/>
              </a:solidFill>
            </a:endParaRPr>
          </a:p>
        </p:txBody>
      </p:sp>
      <p:pic>
        <p:nvPicPr>
          <p:cNvPr id="4" name="Picture 3"/>
          <p:cNvPicPr>
            <a:picLocks noChangeAspect="1"/>
          </p:cNvPicPr>
          <p:nvPr/>
        </p:nvPicPr>
        <p:blipFill>
          <a:blip r:embed="rId3" cstate="print"/>
          <a:stretch>
            <a:fillRect/>
          </a:stretch>
        </p:blipFill>
        <p:spPr>
          <a:xfrm>
            <a:off x="0" y="-20010"/>
            <a:ext cx="3962953" cy="6878010"/>
          </a:xfrm>
          <a:prstGeom prst="rect">
            <a:avLst/>
          </a:prstGeom>
        </p:spPr>
      </p:pic>
      <p:pic>
        <p:nvPicPr>
          <p:cNvPr id="5" name="Picture 4"/>
          <p:cNvPicPr>
            <a:picLocks noChangeAspect="1"/>
          </p:cNvPicPr>
          <p:nvPr/>
        </p:nvPicPr>
        <p:blipFill>
          <a:blip r:embed="rId4" cstate="print"/>
          <a:stretch>
            <a:fillRect/>
          </a:stretch>
        </p:blipFill>
        <p:spPr>
          <a:xfrm>
            <a:off x="8200468" y="-20009"/>
            <a:ext cx="3991532" cy="6878010"/>
          </a:xfrm>
          <a:prstGeom prst="rect">
            <a:avLst/>
          </a:prstGeom>
        </p:spPr>
      </p:pic>
      <p:sp>
        <p:nvSpPr>
          <p:cNvPr id="7" name="Footer Placeholder 2">
            <a:extLst>
              <a:ext uri="{FF2B5EF4-FFF2-40B4-BE49-F238E27FC236}">
                <a16:creationId xmlns:a16="http://schemas.microsoft.com/office/drawing/2014/main" id="{ACDB09CF-4E4A-8618-DBF3-0CEEB184C89D}"/>
              </a:ext>
            </a:extLst>
          </p:cNvPr>
          <p:cNvSpPr>
            <a:spLocks noGrp="1"/>
          </p:cNvSpPr>
          <p:nvPr>
            <p:ph type="ftr" sz="quarter" idx="11"/>
          </p:nvPr>
        </p:nvSpPr>
        <p:spPr>
          <a:xfrm>
            <a:off x="3255832" y="5957504"/>
            <a:ext cx="5651758" cy="613893"/>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a-DK" sz="1600" b="1" i="1" u="none" strike="noStrike" kern="1200" cap="none" spc="0" normalizeH="0" baseline="0" noProof="0" dirty="0">
                <a:ln>
                  <a:noFill/>
                </a:ln>
                <a:solidFill>
                  <a:srgbClr val="7030A0"/>
                </a:solidFill>
                <a:effectLst/>
                <a:uLnTx/>
                <a:uFillTx/>
                <a:ea typeface="Tahoma" panose="020B0604030504040204" pitchFamily="34" charset="0"/>
                <a:cs typeface="Tahoma" panose="020B0604030504040204" pitchFamily="34" charset="0"/>
              </a:rPr>
              <a:t>Tokunboh I, et al. Stroke. 2018;49:90-97</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da-DK" sz="1600" b="1" i="1" u="none" strike="noStrike" kern="1200" cap="none" spc="0" normalizeH="0" baseline="0" noProof="0" dirty="0">
                <a:ln>
                  <a:noFill/>
                </a:ln>
                <a:solidFill>
                  <a:srgbClr val="7030A0"/>
                </a:solidFill>
                <a:effectLst/>
                <a:uLnTx/>
                <a:uFillTx/>
                <a:ea typeface="Tahoma" panose="020B0604030504040204" pitchFamily="34" charset="0"/>
                <a:cs typeface="Tahoma" panose="020B0604030504040204" pitchFamily="34" charset="0"/>
              </a:rPr>
              <a:t>Katsanos AH, et al. </a:t>
            </a:r>
            <a:r>
              <a:rPr kumimoji="0" lang="en-US" sz="1600" b="1" i="1" u="none" strike="noStrike" kern="1200" cap="none" spc="0" normalizeH="0" baseline="0" noProof="0" dirty="0">
                <a:ln>
                  <a:noFill/>
                </a:ln>
                <a:solidFill>
                  <a:srgbClr val="7030A0"/>
                </a:solidFill>
                <a:effectLst/>
                <a:uLnTx/>
                <a:uFillTx/>
                <a:ea typeface="Tahoma" panose="020B0604030504040204" pitchFamily="34" charset="0"/>
                <a:cs typeface="Tahoma" panose="020B0604030504040204" pitchFamily="34" charset="0"/>
              </a:rPr>
              <a:t>J Am Heart Assoc. 2019;8:e014425</a:t>
            </a:r>
            <a:endParaRPr kumimoji="0" lang="da-DK" sz="1600" b="1" i="1" u="none" strike="noStrike" kern="1200" cap="none" spc="0" normalizeH="0" baseline="0" noProof="0" dirty="0">
              <a:ln>
                <a:noFill/>
              </a:ln>
              <a:solidFill>
                <a:srgbClr val="7030A0"/>
              </a:solidFill>
              <a:effectLst/>
              <a:uLnTx/>
              <a:uFillTx/>
              <a:ea typeface="Tahoma" panose="020B0604030504040204" pitchFamily="34" charset="0"/>
              <a:cs typeface="Tahoma" panose="020B060403050404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a-DK" sz="1200" b="1" i="1" u="none" strike="noStrike" kern="120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endParaRPr>
          </a:p>
        </p:txBody>
      </p:sp>
      <p:sp>
        <p:nvSpPr>
          <p:cNvPr id="10" name="Content Placeholder 5">
            <a:extLst>
              <a:ext uri="{FF2B5EF4-FFF2-40B4-BE49-F238E27FC236}">
                <a16:creationId xmlns:a16="http://schemas.microsoft.com/office/drawing/2014/main" id="{58EDE0D1-9605-1371-E8BE-9A2DDE7E87A4}"/>
              </a:ext>
            </a:extLst>
          </p:cNvPr>
          <p:cNvSpPr>
            <a:spLocks noGrp="1"/>
          </p:cNvSpPr>
          <p:nvPr>
            <p:ph idx="1"/>
          </p:nvPr>
        </p:nvSpPr>
        <p:spPr>
          <a:xfrm>
            <a:off x="4143566" y="2052003"/>
            <a:ext cx="4764024" cy="1376997"/>
          </a:xfrm>
        </p:spPr>
        <p:txBody>
          <a:bodyPr>
            <a:normAutofit/>
          </a:bodyPr>
          <a:lstStyle/>
          <a:p>
            <a:pPr marL="0" indent="0">
              <a:lnSpc>
                <a:spcPct val="150000"/>
              </a:lnSpc>
              <a:buNone/>
            </a:pPr>
            <a:r>
              <a:rPr lang="en-US" sz="2000" b="1" dirty="0">
                <a:solidFill>
                  <a:srgbClr val="FF0000"/>
                </a:solidFill>
                <a:latin typeface="Arial Nova Light" panose="020B0304020202020204" pitchFamily="34" charset="0"/>
              </a:rPr>
              <a:t>EVT </a:t>
            </a:r>
            <a:r>
              <a:rPr lang="el-GR" sz="2000" b="1" dirty="0">
                <a:solidFill>
                  <a:srgbClr val="FF0000"/>
                </a:solidFill>
                <a:latin typeface="Arial Nova Light" panose="020B0304020202020204" pitchFamily="34" charset="0"/>
              </a:rPr>
              <a:t>μείωση αναπηρίας 34-44% </a:t>
            </a:r>
            <a:endParaRPr lang="en-US" sz="2000" b="1" dirty="0">
              <a:solidFill>
                <a:srgbClr val="FF0000"/>
              </a:solidFill>
              <a:latin typeface="Arial Nova Light" panose="020B0304020202020204" pitchFamily="34" charset="0"/>
            </a:endParaRPr>
          </a:p>
          <a:p>
            <a:pPr marL="0" indent="0">
              <a:lnSpc>
                <a:spcPct val="150000"/>
              </a:lnSpc>
              <a:buNone/>
            </a:pPr>
            <a:r>
              <a:rPr lang="en-US" sz="2000" b="1" dirty="0">
                <a:solidFill>
                  <a:srgbClr val="FF0000"/>
                </a:solidFill>
                <a:latin typeface="Arial Nova Light" panose="020B0304020202020204" pitchFamily="34" charset="0"/>
              </a:rPr>
              <a:t>EVT </a:t>
            </a:r>
            <a:r>
              <a:rPr lang="el-GR" sz="2000" b="1" dirty="0">
                <a:solidFill>
                  <a:srgbClr val="FF0000"/>
                </a:solidFill>
                <a:latin typeface="Arial Nova Light" panose="020B0304020202020204" pitchFamily="34" charset="0"/>
              </a:rPr>
              <a:t>μείωση θνητότητας </a:t>
            </a:r>
            <a:r>
              <a:rPr lang="en-US" sz="2000" b="1" dirty="0">
                <a:solidFill>
                  <a:srgbClr val="FF0000"/>
                </a:solidFill>
                <a:latin typeface="Arial Nova Light" panose="020B0304020202020204" pitchFamily="34" charset="0"/>
              </a:rPr>
              <a:t>3-5%</a:t>
            </a:r>
            <a:endParaRPr lang="en-US" sz="2000" b="1" dirty="0">
              <a:solidFill>
                <a:srgbClr val="FF0000"/>
              </a:solidFill>
              <a:latin typeface="Arial Nova" panose="020B0504020202020204" pitchFamily="34" charset="0"/>
            </a:endParaRPr>
          </a:p>
        </p:txBody>
      </p:sp>
    </p:spTree>
    <p:extLst>
      <p:ext uri="{BB962C8B-B14F-4D97-AF65-F5344CB8AC3E}">
        <p14:creationId xmlns:p14="http://schemas.microsoft.com/office/powerpoint/2010/main" val="1734362031"/>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Τίτλος 4"/>
          <p:cNvSpPr>
            <a:spLocks noGrp="1"/>
          </p:cNvSpPr>
          <p:nvPr>
            <p:ph type="title"/>
          </p:nvPr>
        </p:nvSpPr>
        <p:spPr>
          <a:xfrm>
            <a:off x="400335" y="0"/>
            <a:ext cx="3498979" cy="2456442"/>
          </a:xfrm>
        </p:spPr>
        <p:txBody>
          <a:bodyPr/>
          <a:lstStyle/>
          <a:p>
            <a:r>
              <a:rPr lang="en-US" dirty="0"/>
              <a:t>TIME IS BRAIN</a:t>
            </a:r>
          </a:p>
        </p:txBody>
      </p:sp>
      <p:sp>
        <p:nvSpPr>
          <p:cNvPr id="8" name="TextBox 7"/>
          <p:cNvSpPr txBox="1"/>
          <p:nvPr/>
        </p:nvSpPr>
        <p:spPr>
          <a:xfrm flipH="1">
            <a:off x="5521654" y="6437663"/>
            <a:ext cx="3806239" cy="461665"/>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nl-NL" sz="1200" b="1" i="1" u="none" strike="noStrike" kern="120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Tsivgoulis et al. J Stroke. 2020;22:130-140</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1" i="1" u="none" strike="noStrike" kern="120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Saver et al. JAMA 2016;316:1279-1288</a:t>
            </a:r>
          </a:p>
        </p:txBody>
      </p:sp>
      <p:pic>
        <p:nvPicPr>
          <p:cNvPr id="2" name="Εικόνα 1"/>
          <p:cNvPicPr>
            <a:picLocks noChangeAspect="1"/>
          </p:cNvPicPr>
          <p:nvPr/>
        </p:nvPicPr>
        <p:blipFill>
          <a:blip r:embed="rId2" cstate="print"/>
          <a:stretch>
            <a:fillRect/>
          </a:stretch>
        </p:blipFill>
        <p:spPr>
          <a:xfrm>
            <a:off x="7042385" y="4778639"/>
            <a:ext cx="3665523" cy="1333500"/>
          </a:xfrm>
          <a:prstGeom prst="rect">
            <a:avLst/>
          </a:prstGeom>
        </p:spPr>
      </p:pic>
      <p:sp>
        <p:nvSpPr>
          <p:cNvPr id="11" name="TextBox 10">
            <a:extLst>
              <a:ext uri="{FF2B5EF4-FFF2-40B4-BE49-F238E27FC236}">
                <a16:creationId xmlns:a16="http://schemas.microsoft.com/office/drawing/2014/main" id="{9A2F7D7A-68E0-43FC-AFDF-47837371239C}"/>
              </a:ext>
            </a:extLst>
          </p:cNvPr>
          <p:cNvSpPr txBox="1"/>
          <p:nvPr/>
        </p:nvSpPr>
        <p:spPr>
          <a:xfrm>
            <a:off x="124960" y="107085"/>
            <a:ext cx="12003742" cy="584775"/>
          </a:xfrm>
          <a:prstGeom prst="rect">
            <a:avLst/>
          </a:prstGeom>
          <a:noFill/>
        </p:spPr>
        <p:txBody>
          <a:bodyPr wrap="square">
            <a:spAutoFit/>
          </a:bodyPr>
          <a:lstStyle/>
          <a:p>
            <a:pPr marL="0" marR="0" lvl="0" indent="0" algn="ctr" defTabSz="457200" rtl="0" eaLnBrk="1" fontAlgn="auto" latinLnBrk="0" hangingPunct="1">
              <a:lnSpc>
                <a:spcPct val="100000"/>
              </a:lnSpc>
              <a:spcBef>
                <a:spcPct val="0"/>
              </a:spcBef>
              <a:spcAft>
                <a:spcPts val="0"/>
              </a:spcAft>
              <a:buClrTx/>
              <a:buSzTx/>
              <a:buFontTx/>
              <a:buNone/>
              <a:tabLst/>
              <a:defRPr/>
            </a:pPr>
            <a:r>
              <a:rPr kumimoji="0" lang="el-GR" altLang="el-GR" sz="3200" b="1" i="0" u="none" strike="noStrike" kern="1200" cap="none" spc="0" normalizeH="0" baseline="0" noProof="0" dirty="0">
                <a:ln>
                  <a:noFill/>
                </a:ln>
                <a:solidFill>
                  <a:srgbClr val="C00000"/>
                </a:solidFill>
                <a:effectLst/>
                <a:uLnTx/>
                <a:uFillTx/>
                <a:latin typeface="Tahoma" panose="020B0604030504040204" pitchFamily="34" charset="0"/>
                <a:ea typeface="+mn-ea"/>
                <a:cs typeface="Arial" panose="020B0604020202020204" pitchFamily="34" charset="0"/>
              </a:rPr>
              <a:t>Χρόνος ίσον εγκέφαλος</a:t>
            </a:r>
            <a:endParaRPr kumimoji="0" lang="en-US" altLang="el-GR" sz="3200" b="1" i="0" u="none" strike="noStrike" kern="1200" cap="none" spc="0" normalizeH="0" baseline="0" noProof="0" dirty="0">
              <a:ln>
                <a:noFill/>
              </a:ln>
              <a:solidFill>
                <a:srgbClr val="C00000"/>
              </a:solidFill>
              <a:effectLst/>
              <a:uLnTx/>
              <a:uFillTx/>
              <a:latin typeface="Tahoma" panose="020B0604030504040204" pitchFamily="34" charset="0"/>
              <a:ea typeface="+mn-ea"/>
              <a:cs typeface="Arial" panose="020B0604020202020204" pitchFamily="34" charset="0"/>
            </a:endParaRPr>
          </a:p>
        </p:txBody>
      </p:sp>
      <p:pic>
        <p:nvPicPr>
          <p:cNvPr id="4" name="Picture 3"/>
          <p:cNvPicPr>
            <a:picLocks noChangeAspect="1"/>
          </p:cNvPicPr>
          <p:nvPr/>
        </p:nvPicPr>
        <p:blipFill>
          <a:blip r:embed="rId3" cstate="print"/>
          <a:srcRect l="10031" t="3641"/>
          <a:stretch>
            <a:fillRect/>
          </a:stretch>
        </p:blipFill>
        <p:spPr>
          <a:xfrm>
            <a:off x="6482687" y="873457"/>
            <a:ext cx="5308978" cy="3843017"/>
          </a:xfrm>
          <a:prstGeom prst="rect">
            <a:avLst/>
          </a:prstGeom>
        </p:spPr>
      </p:pic>
      <p:sp>
        <p:nvSpPr>
          <p:cNvPr id="12" name="TextBox 11"/>
          <p:cNvSpPr txBox="1"/>
          <p:nvPr/>
        </p:nvSpPr>
        <p:spPr>
          <a:xfrm flipH="1">
            <a:off x="5521654" y="6287554"/>
            <a:ext cx="3806239" cy="276999"/>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fr-FR" sz="1200" b="1" i="1" u="none" strike="noStrike" kern="120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Lees et al. Lancet 2010;375:1695-1703</a:t>
            </a:r>
          </a:p>
        </p:txBody>
      </p:sp>
      <p:pic>
        <p:nvPicPr>
          <p:cNvPr id="15" name="Picture 14"/>
          <p:cNvPicPr>
            <a:picLocks noChangeAspect="1"/>
          </p:cNvPicPr>
          <p:nvPr/>
        </p:nvPicPr>
        <p:blipFill>
          <a:blip r:embed="rId4" cstate="print"/>
          <a:srcRect l="11711" t="5882"/>
          <a:stretch>
            <a:fillRect/>
          </a:stretch>
        </p:blipFill>
        <p:spPr>
          <a:xfrm>
            <a:off x="490538" y="1491202"/>
            <a:ext cx="5364843" cy="3493826"/>
          </a:xfrm>
          <a:prstGeom prst="rect">
            <a:avLst/>
          </a:prstGeom>
        </p:spPr>
      </p:pic>
      <p:sp>
        <p:nvSpPr>
          <p:cNvPr id="6" name="TextBox 5">
            <a:extLst>
              <a:ext uri="{FF2B5EF4-FFF2-40B4-BE49-F238E27FC236}">
                <a16:creationId xmlns:a16="http://schemas.microsoft.com/office/drawing/2014/main" id="{7D39AD21-DEB2-CC10-44D3-227615C0830C}"/>
              </a:ext>
            </a:extLst>
          </p:cNvPr>
          <p:cNvSpPr txBox="1"/>
          <p:nvPr/>
        </p:nvSpPr>
        <p:spPr>
          <a:xfrm>
            <a:off x="124960" y="5040349"/>
            <a:ext cx="6096000" cy="923330"/>
          </a:xfrm>
          <a:prstGeom prst="rect">
            <a:avLst/>
          </a:prstGeom>
          <a:noFill/>
        </p:spPr>
        <p:txBody>
          <a:bodyPr wrap="square">
            <a:spAutoFit/>
          </a:bodyPr>
          <a:lstStyle/>
          <a:p>
            <a:r>
              <a:rPr lang="en-US" b="1" dirty="0"/>
              <a:t>RCTs 2015</a:t>
            </a:r>
          </a:p>
          <a:p>
            <a:r>
              <a:rPr lang="el-GR" dirty="0"/>
              <a:t>Το όφελος έπαψε να είναι στατιστικά σημαντικό στις </a:t>
            </a:r>
            <a:r>
              <a:rPr lang="el-GR" dirty="0">
                <a:solidFill>
                  <a:srgbClr val="FF0000"/>
                </a:solidFill>
              </a:rPr>
              <a:t>7 ώρες και 18 λεπτά.</a:t>
            </a:r>
          </a:p>
        </p:txBody>
      </p:sp>
    </p:spTree>
    <p:extLst>
      <p:ext uri="{BB962C8B-B14F-4D97-AF65-F5344CB8AC3E}">
        <p14:creationId xmlns:p14="http://schemas.microsoft.com/office/powerpoint/2010/main" val="4141085860"/>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cstate="print"/>
          <a:srcRect l="7447" t="20804" r="24468" b="60899"/>
          <a:stretch>
            <a:fillRect/>
          </a:stretch>
        </p:blipFill>
        <p:spPr bwMode="auto">
          <a:xfrm>
            <a:off x="1716437" y="1220755"/>
            <a:ext cx="10162360" cy="1536171"/>
          </a:xfrm>
          <a:prstGeom prst="rect">
            <a:avLst/>
          </a:prstGeom>
          <a:noFill/>
          <a:ln w="9525">
            <a:noFill/>
            <a:miter lim="800000"/>
            <a:headEnd/>
            <a:tailEnd/>
          </a:ln>
        </p:spPr>
      </p:pic>
      <p:pic>
        <p:nvPicPr>
          <p:cNvPr id="2053" name="Picture 5"/>
          <p:cNvPicPr>
            <a:picLocks noChangeAspect="1" noChangeArrowheads="1"/>
          </p:cNvPicPr>
          <p:nvPr/>
        </p:nvPicPr>
        <p:blipFill>
          <a:blip r:embed="rId3" cstate="print"/>
          <a:srcRect l="26042" t="35185" r="26042" b="35185"/>
          <a:stretch>
            <a:fillRect/>
          </a:stretch>
        </p:blipFill>
        <p:spPr bwMode="auto">
          <a:xfrm>
            <a:off x="239349" y="3621022"/>
            <a:ext cx="8832983" cy="3072341"/>
          </a:xfrm>
          <a:prstGeom prst="rect">
            <a:avLst/>
          </a:prstGeom>
          <a:noFill/>
          <a:ln w="9525">
            <a:noFill/>
            <a:miter lim="800000"/>
            <a:headEnd/>
            <a:tailEnd/>
          </a:ln>
        </p:spPr>
      </p:pic>
      <p:sp>
        <p:nvSpPr>
          <p:cNvPr id="8" name="Title 1"/>
          <p:cNvSpPr txBox="1">
            <a:spLocks/>
          </p:cNvSpPr>
          <p:nvPr/>
        </p:nvSpPr>
        <p:spPr>
          <a:xfrm>
            <a:off x="609600" y="274640"/>
            <a:ext cx="10972800" cy="850105"/>
          </a:xfrm>
          <a:prstGeom prst="rect">
            <a:avLst/>
          </a:prstGeom>
        </p:spPr>
        <p:txBody>
          <a:bodyPr vert="horz" lIns="121920" tIns="60960" rIns="121920" bIns="60960" rtlCol="0" anchor="ctr">
            <a:normAutofit/>
          </a:bodyPr>
          <a:lstStyle/>
          <a:p>
            <a:pPr algn="ctr" defTabSz="1219170">
              <a:spcBef>
                <a:spcPct val="0"/>
              </a:spcBef>
              <a:defRPr/>
            </a:pPr>
            <a:r>
              <a:rPr lang="en-US" sz="4267" b="1">
                <a:solidFill>
                  <a:srgbClr val="C00000"/>
                </a:solidFill>
                <a:effectLst>
                  <a:outerShdw blurRad="38100" dist="38100" dir="2700000" algn="tl">
                    <a:srgbClr val="000000">
                      <a:alpha val="43137"/>
                    </a:srgbClr>
                  </a:outerShdw>
                </a:effectLst>
                <a:latin typeface="+mj-lt"/>
                <a:ea typeface="+mj-ea"/>
                <a:cs typeface="+mj-cs"/>
              </a:rPr>
              <a:t>AHA Guidelines</a:t>
            </a:r>
            <a:endParaRPr lang="en-GB" sz="4267" b="1" dirty="0">
              <a:solidFill>
                <a:srgbClr val="C00000"/>
              </a:solidFill>
              <a:effectLst>
                <a:outerShdw blurRad="38100" dist="38100" dir="2700000" algn="tl">
                  <a:srgbClr val="000000">
                    <a:alpha val="43137"/>
                  </a:srgbClr>
                </a:outerShdw>
              </a:effectLst>
              <a:latin typeface="+mj-lt"/>
              <a:ea typeface="+mj-ea"/>
              <a:cs typeface="+mj-cs"/>
            </a:endParaRPr>
          </a:p>
        </p:txBody>
      </p:sp>
      <p:sp>
        <p:nvSpPr>
          <p:cNvPr id="9" name="Title 1"/>
          <p:cNvSpPr txBox="1">
            <a:spLocks/>
          </p:cNvSpPr>
          <p:nvPr/>
        </p:nvSpPr>
        <p:spPr>
          <a:xfrm>
            <a:off x="335360" y="2660916"/>
            <a:ext cx="7872875" cy="850105"/>
          </a:xfrm>
          <a:prstGeom prst="rect">
            <a:avLst/>
          </a:prstGeom>
        </p:spPr>
        <p:txBody>
          <a:bodyPr vert="horz" lIns="121920" tIns="60960" rIns="121920" bIns="60960" rtlCol="0" anchor="ctr">
            <a:normAutofit/>
          </a:bodyPr>
          <a:lstStyle/>
          <a:p>
            <a:pPr algn="ctr" defTabSz="1219170">
              <a:spcBef>
                <a:spcPct val="0"/>
              </a:spcBef>
              <a:defRPr/>
            </a:pPr>
            <a:r>
              <a:rPr lang="en-US" sz="4267" b="1" dirty="0">
                <a:solidFill>
                  <a:srgbClr val="C00000"/>
                </a:solidFill>
                <a:effectLst>
                  <a:outerShdw blurRad="38100" dist="38100" dir="2700000" algn="tl">
                    <a:srgbClr val="000000">
                      <a:alpha val="43137"/>
                    </a:srgbClr>
                  </a:outerShdw>
                </a:effectLst>
                <a:latin typeface="+mj-lt"/>
                <a:ea typeface="+mj-ea"/>
                <a:cs typeface="+mj-cs"/>
              </a:rPr>
              <a:t>ESO Guidelines</a:t>
            </a:r>
            <a:endParaRPr lang="en-GB" sz="4267" b="1" dirty="0">
              <a:solidFill>
                <a:srgbClr val="C00000"/>
              </a:solidFill>
              <a:effectLst>
                <a:outerShdw blurRad="38100" dist="38100" dir="2700000" algn="tl">
                  <a:srgbClr val="000000">
                    <a:alpha val="43137"/>
                  </a:srgbClr>
                </a:outerShdw>
              </a:effectLst>
              <a:latin typeface="+mj-lt"/>
              <a:ea typeface="+mj-ea"/>
              <a:cs typeface="+mj-cs"/>
            </a:endParaRPr>
          </a:p>
        </p:txBody>
      </p:sp>
      <p:sp>
        <p:nvSpPr>
          <p:cNvPr id="10" name="Rectangle 9"/>
          <p:cNvSpPr/>
          <p:nvPr/>
        </p:nvSpPr>
        <p:spPr>
          <a:xfrm>
            <a:off x="6480043" y="2756925"/>
            <a:ext cx="5544277" cy="789896"/>
          </a:xfrm>
          <a:prstGeom prst="rect">
            <a:avLst/>
          </a:prstGeom>
        </p:spPr>
        <p:txBody>
          <a:bodyPr wrap="square">
            <a:spAutoFit/>
          </a:bodyPr>
          <a:lstStyle/>
          <a:p>
            <a:r>
              <a:rPr lang="en-GB" sz="2133" b="1" i="1" dirty="0">
                <a:solidFill>
                  <a:srgbClr val="7030A0"/>
                </a:solidFill>
              </a:rPr>
              <a:t>Powers WJ, et al. Stroke. 2019;50:e344-e418</a:t>
            </a:r>
            <a:r>
              <a:rPr lang="en-GB" sz="2400" dirty="0"/>
              <a:t>. </a:t>
            </a:r>
          </a:p>
        </p:txBody>
      </p:sp>
      <p:sp>
        <p:nvSpPr>
          <p:cNvPr id="11" name="Rectangle 10"/>
          <p:cNvSpPr/>
          <p:nvPr/>
        </p:nvSpPr>
        <p:spPr>
          <a:xfrm>
            <a:off x="239349" y="6117300"/>
            <a:ext cx="6096000" cy="420564"/>
          </a:xfrm>
          <a:prstGeom prst="rect">
            <a:avLst/>
          </a:prstGeom>
        </p:spPr>
        <p:txBody>
          <a:bodyPr>
            <a:spAutoFit/>
          </a:bodyPr>
          <a:lstStyle/>
          <a:p>
            <a:r>
              <a:rPr lang="en-GB" sz="2133" b="1" i="1" dirty="0">
                <a:solidFill>
                  <a:srgbClr val="7030A0"/>
                </a:solidFill>
              </a:rPr>
              <a:t>Turc G, et al. </a:t>
            </a:r>
            <a:r>
              <a:rPr lang="en-GB" sz="2133" b="1" i="1" dirty="0" err="1">
                <a:solidFill>
                  <a:srgbClr val="7030A0"/>
                </a:solidFill>
              </a:rPr>
              <a:t>Eur</a:t>
            </a:r>
            <a:r>
              <a:rPr lang="en-GB" sz="2133" b="1" i="1" dirty="0">
                <a:solidFill>
                  <a:srgbClr val="7030A0"/>
                </a:solidFill>
              </a:rPr>
              <a:t> Stroke J. 2019;4:6-12.</a:t>
            </a:r>
          </a:p>
        </p:txBody>
      </p:sp>
      <p:cxnSp>
        <p:nvCxnSpPr>
          <p:cNvPr id="2" name="Ευθεία γραμμή σύνδεσης 1">
            <a:extLst>
              <a:ext uri="{FF2B5EF4-FFF2-40B4-BE49-F238E27FC236}">
                <a16:creationId xmlns:a16="http://schemas.microsoft.com/office/drawing/2014/main" id="{44607B96-5BB1-0BE1-E938-0BD78D263279}"/>
              </a:ext>
            </a:extLst>
          </p:cNvPr>
          <p:cNvCxnSpPr/>
          <p:nvPr/>
        </p:nvCxnSpPr>
        <p:spPr>
          <a:xfrm>
            <a:off x="2770373" y="5151120"/>
            <a:ext cx="1361440" cy="0"/>
          </a:xfrm>
          <a:prstGeom prst="line">
            <a:avLst/>
          </a:prstGeom>
          <a:ln w="28575">
            <a:solidFill>
              <a:srgbClr val="FF0000"/>
            </a:solidFill>
          </a:ln>
        </p:spPr>
        <p:style>
          <a:lnRef idx="2">
            <a:schemeClr val="accent1"/>
          </a:lnRef>
          <a:fillRef idx="0">
            <a:schemeClr val="accent1"/>
          </a:fillRef>
          <a:effectRef idx="1">
            <a:schemeClr val="accent1"/>
          </a:effectRef>
          <a:fontRef idx="minor">
            <a:schemeClr val="tx1"/>
          </a:fontRef>
        </p:style>
      </p:cxnSp>
      <p:sp>
        <p:nvSpPr>
          <p:cNvPr id="4" name="Ορθογώνιο 3">
            <a:extLst>
              <a:ext uri="{FF2B5EF4-FFF2-40B4-BE49-F238E27FC236}">
                <a16:creationId xmlns:a16="http://schemas.microsoft.com/office/drawing/2014/main" id="{60E9D643-C895-9C13-6F82-7032816F7D8C}"/>
              </a:ext>
            </a:extLst>
          </p:cNvPr>
          <p:cNvSpPr/>
          <p:nvPr/>
        </p:nvSpPr>
        <p:spPr>
          <a:xfrm>
            <a:off x="2017234" y="2505417"/>
            <a:ext cx="4884716" cy="283061"/>
          </a:xfrm>
          <a:prstGeom prst="rect">
            <a:avLst/>
          </a:prstGeom>
          <a:noFill/>
          <a:ln w="444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6" name="Ορθογώνιο 5">
            <a:extLst>
              <a:ext uri="{FF2B5EF4-FFF2-40B4-BE49-F238E27FC236}">
                <a16:creationId xmlns:a16="http://schemas.microsoft.com/office/drawing/2014/main" id="{17905202-D6DE-F26C-21A5-23A380864A22}"/>
              </a:ext>
            </a:extLst>
          </p:cNvPr>
          <p:cNvSpPr/>
          <p:nvPr/>
        </p:nvSpPr>
        <p:spPr>
          <a:xfrm>
            <a:off x="493234" y="4748981"/>
            <a:ext cx="1964831" cy="202202"/>
          </a:xfrm>
          <a:prstGeom prst="rect">
            <a:avLst/>
          </a:prstGeom>
          <a:noFill/>
          <a:ln w="444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l-GR"/>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6933" dirty="0">
                <a:solidFill>
                  <a:schemeClr val="tx1">
                    <a:lumMod val="50000"/>
                  </a:schemeClr>
                </a:solidFill>
              </a:rPr>
              <a:t>DAWN in Full Daylight</a:t>
            </a:r>
            <a:endParaRPr lang="en-US" sz="6933" dirty="0"/>
          </a:p>
        </p:txBody>
      </p:sp>
      <p:sp>
        <p:nvSpPr>
          <p:cNvPr id="3" name="Content Placeholder 2"/>
          <p:cNvSpPr>
            <a:spLocks noGrp="1"/>
          </p:cNvSpPr>
          <p:nvPr>
            <p:ph sz="quarter" idx="10"/>
          </p:nvPr>
        </p:nvSpPr>
        <p:spPr>
          <a:xfrm>
            <a:off x="889170" y="3922819"/>
            <a:ext cx="5591143" cy="882651"/>
          </a:xfrm>
        </p:spPr>
        <p:txBody>
          <a:bodyPr>
            <a:normAutofit fontScale="77500" lnSpcReduction="20000"/>
          </a:bodyPr>
          <a:lstStyle/>
          <a:p>
            <a:r>
              <a:rPr lang="en-US" u="sng" dirty="0">
                <a:solidFill>
                  <a:schemeClr val="bg2"/>
                </a:solidFill>
              </a:rPr>
              <a:t>D</a:t>
            </a:r>
            <a:r>
              <a:rPr lang="en-US" dirty="0">
                <a:solidFill>
                  <a:schemeClr val="bg2"/>
                </a:solidFill>
              </a:rPr>
              <a:t>WI or CTP </a:t>
            </a:r>
            <a:r>
              <a:rPr lang="en-US" u="sng" dirty="0">
                <a:solidFill>
                  <a:schemeClr val="bg2"/>
                </a:solidFill>
              </a:rPr>
              <a:t>A</a:t>
            </a:r>
            <a:r>
              <a:rPr lang="en-US" dirty="0">
                <a:solidFill>
                  <a:schemeClr val="bg2"/>
                </a:solidFill>
              </a:rPr>
              <a:t>ssessment with Clinical Mismatch </a:t>
            </a:r>
            <a:br>
              <a:rPr lang="en-US" dirty="0">
                <a:solidFill>
                  <a:schemeClr val="bg2"/>
                </a:solidFill>
              </a:rPr>
            </a:br>
            <a:r>
              <a:rPr lang="en-US" dirty="0">
                <a:solidFill>
                  <a:schemeClr val="bg2"/>
                </a:solidFill>
              </a:rPr>
              <a:t>in the Triage of </a:t>
            </a:r>
            <a:r>
              <a:rPr lang="en-US" u="sng" dirty="0">
                <a:solidFill>
                  <a:schemeClr val="bg2"/>
                </a:solidFill>
              </a:rPr>
              <a:t>W</a:t>
            </a:r>
            <a:r>
              <a:rPr lang="en-US" dirty="0">
                <a:solidFill>
                  <a:schemeClr val="bg2"/>
                </a:solidFill>
              </a:rPr>
              <a:t>ake-Up and Late Presenting Strokes Undergoing </a:t>
            </a:r>
            <a:r>
              <a:rPr lang="en-US" u="sng" dirty="0" err="1">
                <a:solidFill>
                  <a:schemeClr val="bg2"/>
                </a:solidFill>
              </a:rPr>
              <a:t>N</a:t>
            </a:r>
            <a:r>
              <a:rPr lang="en-US" dirty="0" err="1">
                <a:solidFill>
                  <a:schemeClr val="bg2"/>
                </a:solidFill>
              </a:rPr>
              <a:t>eurointervention</a:t>
            </a:r>
            <a:r>
              <a:rPr lang="en-US" dirty="0">
                <a:solidFill>
                  <a:schemeClr val="bg2"/>
                </a:solidFill>
              </a:rPr>
              <a:t> with </a:t>
            </a:r>
            <a:r>
              <a:rPr lang="en-US" dirty="0" err="1">
                <a:solidFill>
                  <a:schemeClr val="bg2"/>
                </a:solidFill>
              </a:rPr>
              <a:t>Trevo</a:t>
            </a:r>
            <a:endParaRPr lang="en-US" dirty="0">
              <a:solidFill>
                <a:schemeClr val="bg2"/>
              </a:solidFill>
            </a:endParaRPr>
          </a:p>
          <a:p>
            <a:endParaRPr lang="en-US" dirty="0"/>
          </a:p>
        </p:txBody>
      </p:sp>
      <p:sp>
        <p:nvSpPr>
          <p:cNvPr id="6" name="TextBox 5"/>
          <p:cNvSpPr txBox="1"/>
          <p:nvPr/>
        </p:nvSpPr>
        <p:spPr>
          <a:xfrm>
            <a:off x="944125" y="4924229"/>
            <a:ext cx="3756691" cy="888128"/>
          </a:xfrm>
          <a:prstGeom prst="rect">
            <a:avLst/>
          </a:prstGeom>
          <a:noFill/>
        </p:spPr>
        <p:txBody>
          <a:bodyPr wrap="square" lIns="60960" tIns="0" rIns="0" bIns="0" rtlCol="0">
            <a:spAutoFit/>
          </a:bodyPr>
          <a:lstStyle/>
          <a:p>
            <a:pPr>
              <a:lnSpc>
                <a:spcPct val="90000"/>
              </a:lnSpc>
              <a:spcBef>
                <a:spcPct val="20000"/>
              </a:spcBef>
              <a:buClr>
                <a:srgbClr val="878787"/>
              </a:buClr>
              <a:buSzPct val="115000"/>
            </a:pPr>
            <a:r>
              <a:rPr lang="en-US" sz="2133" spc="-93" dirty="0">
                <a:solidFill>
                  <a:srgbClr val="505050">
                    <a:lumMod val="50000"/>
                  </a:srgbClr>
                </a:solidFill>
              </a:rPr>
              <a:t>Tudor G. </a:t>
            </a:r>
            <a:r>
              <a:rPr lang="en-US" sz="2133" spc="-93" dirty="0" err="1">
                <a:solidFill>
                  <a:srgbClr val="505050">
                    <a:lumMod val="50000"/>
                  </a:srgbClr>
                </a:solidFill>
              </a:rPr>
              <a:t>Jovin</a:t>
            </a:r>
            <a:r>
              <a:rPr lang="en-US" sz="2133" spc="-93" dirty="0">
                <a:solidFill>
                  <a:srgbClr val="505050">
                    <a:lumMod val="50000"/>
                  </a:srgbClr>
                </a:solidFill>
              </a:rPr>
              <a:t> MD &amp; Raul G. Nogueira MD on behalf of the DAWN investigators</a:t>
            </a:r>
          </a:p>
        </p:txBody>
      </p:sp>
      <p:sp>
        <p:nvSpPr>
          <p:cNvPr id="5" name="TextBox 4"/>
          <p:cNvSpPr txBox="1"/>
          <p:nvPr/>
        </p:nvSpPr>
        <p:spPr>
          <a:xfrm>
            <a:off x="1871531" y="164638"/>
            <a:ext cx="8448939" cy="913007"/>
          </a:xfrm>
          <a:prstGeom prst="rect">
            <a:avLst/>
          </a:prstGeom>
          <a:noFill/>
        </p:spPr>
        <p:txBody>
          <a:bodyPr wrap="square" rtlCol="0">
            <a:spAutoFit/>
          </a:bodyPr>
          <a:lstStyle/>
          <a:p>
            <a:r>
              <a:rPr lang="en-US" sz="5333" b="1" dirty="0">
                <a:solidFill>
                  <a:srgbClr val="0070C0"/>
                </a:solidFill>
                <a:effectLst>
                  <a:outerShdw blurRad="38100" dist="38100" dir="2700000" algn="tl">
                    <a:srgbClr val="000000">
                      <a:alpha val="43137"/>
                    </a:srgbClr>
                  </a:outerShdw>
                </a:effectLst>
              </a:rPr>
              <a:t>Beyond time limits..</a:t>
            </a:r>
            <a:endParaRPr lang="en-GB" sz="5333" b="1" dirty="0">
              <a:solidFill>
                <a:srgbClr val="0070C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358414123"/>
      </p:ext>
    </p:extLst>
  </p:cSld>
  <p:clrMapOvr>
    <a:masterClrMapping/>
  </p:clrMapOvr>
  <p:transition>
    <p:fade/>
  </p:transition>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034" name="Picture 2"/>
          <p:cNvPicPr>
            <a:picLocks noChangeAspect="1" noChangeArrowheads="1"/>
          </p:cNvPicPr>
          <p:nvPr/>
        </p:nvPicPr>
        <p:blipFill>
          <a:blip r:embed="rId2" cstate="print"/>
          <a:srcRect l="36085" t="26415" r="21462" b="18868"/>
          <a:stretch>
            <a:fillRect/>
          </a:stretch>
        </p:blipFill>
        <p:spPr bwMode="auto">
          <a:xfrm>
            <a:off x="143339" y="164638"/>
            <a:ext cx="5807968" cy="4210777"/>
          </a:xfrm>
          <a:prstGeom prst="rect">
            <a:avLst/>
          </a:prstGeom>
          <a:noFill/>
          <a:ln w="9525">
            <a:noFill/>
            <a:miter lim="800000"/>
            <a:headEnd/>
            <a:tailEnd/>
          </a:ln>
        </p:spPr>
      </p:pic>
      <p:pic>
        <p:nvPicPr>
          <p:cNvPr id="44035" name="Picture 3"/>
          <p:cNvPicPr>
            <a:picLocks noChangeAspect="1" noChangeArrowheads="1"/>
          </p:cNvPicPr>
          <p:nvPr/>
        </p:nvPicPr>
        <p:blipFill>
          <a:blip r:embed="rId3" cstate="print"/>
          <a:srcRect l="35849" t="25157" r="23585" b="23014"/>
          <a:stretch>
            <a:fillRect/>
          </a:stretch>
        </p:blipFill>
        <p:spPr bwMode="auto">
          <a:xfrm>
            <a:off x="5999990" y="2084851"/>
            <a:ext cx="6145397" cy="4416491"/>
          </a:xfrm>
          <a:prstGeom prst="rect">
            <a:avLst/>
          </a:prstGeom>
          <a:noFill/>
          <a:ln w="9525">
            <a:noFill/>
            <a:miter lim="800000"/>
            <a:headEnd/>
            <a:tailEnd/>
          </a:ln>
        </p:spPr>
      </p:pic>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p:cNvPicPr>
            <a:picLocks noChangeAspect="1" noChangeArrowheads="1"/>
          </p:cNvPicPr>
          <p:nvPr/>
        </p:nvPicPr>
        <p:blipFill>
          <a:blip r:embed="rId2" cstate="print"/>
          <a:srcRect l="11127" t="22917" r="31479" b="17708"/>
          <a:stretch>
            <a:fillRect/>
          </a:stretch>
        </p:blipFill>
        <p:spPr bwMode="auto">
          <a:xfrm>
            <a:off x="1727202" y="0"/>
            <a:ext cx="9245599" cy="4033157"/>
          </a:xfrm>
          <a:prstGeom prst="rect">
            <a:avLst/>
          </a:prstGeom>
          <a:noFill/>
          <a:ln w="9525">
            <a:noFill/>
            <a:miter lim="800000"/>
            <a:headEnd/>
            <a:tailEnd/>
          </a:ln>
          <a:effectLst/>
        </p:spPr>
      </p:pic>
      <p:sp>
        <p:nvSpPr>
          <p:cNvPr id="5" name="4 - Ορθογώνιο"/>
          <p:cNvSpPr/>
          <p:nvPr/>
        </p:nvSpPr>
        <p:spPr>
          <a:xfrm>
            <a:off x="815414" y="4389107"/>
            <a:ext cx="11137237" cy="2308324"/>
          </a:xfrm>
          <a:prstGeom prst="rect">
            <a:avLst/>
          </a:prstGeom>
        </p:spPr>
        <p:txBody>
          <a:bodyPr wrap="square">
            <a:spAutoFit/>
          </a:bodyPr>
          <a:lstStyle/>
          <a:p>
            <a:pPr algn="ctr"/>
            <a:r>
              <a:rPr lang="en-US" sz="2400" b="1" dirty="0">
                <a:solidFill>
                  <a:schemeClr val="accent6">
                    <a:lumMod val="75000"/>
                  </a:schemeClr>
                </a:solidFill>
              </a:rPr>
              <a:t>clinical and imaging eligibility requirements</a:t>
            </a:r>
          </a:p>
          <a:p>
            <a:pPr>
              <a:buFont typeface="Arial" pitchFamily="34" charset="0"/>
              <a:buChar char="•"/>
            </a:pPr>
            <a:r>
              <a:rPr lang="en-US" sz="2400" b="1" dirty="0">
                <a:solidFill>
                  <a:schemeClr val="tx2">
                    <a:lumMod val="75000"/>
                  </a:schemeClr>
                </a:solidFill>
              </a:rPr>
              <a:t>6 and 16 hours </a:t>
            </a:r>
            <a:r>
              <a:rPr lang="en-US" sz="2400" dirty="0">
                <a:solidFill>
                  <a:schemeClr val="tx2">
                    <a:lumMod val="75000"/>
                  </a:schemeClr>
                </a:solidFill>
              </a:rPr>
              <a:t>after the time that they had last been known to be well</a:t>
            </a:r>
          </a:p>
          <a:p>
            <a:pPr>
              <a:buFont typeface="Arial" pitchFamily="34" charset="0"/>
              <a:buChar char="•"/>
            </a:pPr>
            <a:r>
              <a:rPr lang="en-US" sz="2400" dirty="0">
                <a:solidFill>
                  <a:schemeClr val="tx2">
                    <a:lumMod val="75000"/>
                  </a:schemeClr>
                </a:solidFill>
              </a:rPr>
              <a:t>initial infarct volume (ischemic core) of less than 70 ml</a:t>
            </a:r>
          </a:p>
          <a:p>
            <a:pPr>
              <a:buFont typeface="Arial" pitchFamily="34" charset="0"/>
              <a:buChar char="•"/>
            </a:pPr>
            <a:r>
              <a:rPr lang="en-US" sz="2400" dirty="0">
                <a:solidFill>
                  <a:schemeClr val="tx2">
                    <a:lumMod val="75000"/>
                  </a:schemeClr>
                </a:solidFill>
              </a:rPr>
              <a:t>ratio of volume of ischemic tissue to initial infarct volume of 1.8 or more, </a:t>
            </a:r>
          </a:p>
          <a:p>
            <a:pPr>
              <a:buFont typeface="Arial" pitchFamily="34" charset="0"/>
              <a:buChar char="•"/>
            </a:pPr>
            <a:r>
              <a:rPr lang="en-US" sz="2400" dirty="0">
                <a:solidFill>
                  <a:schemeClr val="tx2">
                    <a:lumMod val="75000"/>
                  </a:schemeClr>
                </a:solidFill>
              </a:rPr>
              <a:t>absolute volume of potentially reversible ischemia (penumbra)</a:t>
            </a:r>
          </a:p>
          <a:p>
            <a:r>
              <a:rPr lang="en-US" sz="2400" dirty="0">
                <a:solidFill>
                  <a:schemeClr val="tx2">
                    <a:lumMod val="75000"/>
                  </a:schemeClr>
                </a:solidFill>
              </a:rPr>
              <a:t>of 15 ml or more</a:t>
            </a:r>
            <a:endParaRPr lang="en-US" sz="2400" b="1" dirty="0">
              <a:solidFill>
                <a:schemeClr val="tx2">
                  <a:lumMod val="75000"/>
                </a:schemeClr>
              </a:solidFill>
            </a:endParaRPr>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60932" y="220930"/>
            <a:ext cx="2620742" cy="1450757"/>
          </a:xfrm>
        </p:spPr>
        <p:txBody>
          <a:bodyPr>
            <a:noAutofit/>
          </a:bodyPr>
          <a:lstStyle/>
          <a:p>
            <a:pPr algn="ctr"/>
            <a:r>
              <a:rPr lang="el-GR" sz="3200" b="1" dirty="0">
                <a:solidFill>
                  <a:srgbClr val="FF0000"/>
                </a:solidFill>
              </a:rPr>
              <a:t>Μεγαλύτερο όφελος!</a:t>
            </a:r>
          </a:p>
        </p:txBody>
      </p:sp>
      <p:sp>
        <p:nvSpPr>
          <p:cNvPr id="3" name="Content Placeholder 2"/>
          <p:cNvSpPr>
            <a:spLocks noGrp="1"/>
          </p:cNvSpPr>
          <p:nvPr>
            <p:ph idx="1"/>
          </p:nvPr>
        </p:nvSpPr>
        <p:spPr>
          <a:xfrm>
            <a:off x="3991232" y="1845734"/>
            <a:ext cx="2286000" cy="4023360"/>
          </a:xfrm>
        </p:spPr>
        <p:txBody>
          <a:bodyPr/>
          <a:lstStyle/>
          <a:p>
            <a:pPr algn="ctr"/>
            <a:r>
              <a:rPr lang="el-GR" dirty="0"/>
              <a:t>Το παράδοξο του παρατεταμένου παραθύρου</a:t>
            </a:r>
          </a:p>
        </p:txBody>
      </p:sp>
      <p:pic>
        <p:nvPicPr>
          <p:cNvPr id="4" name="Picture 3"/>
          <p:cNvPicPr>
            <a:picLocks noChangeAspect="1"/>
          </p:cNvPicPr>
          <p:nvPr/>
        </p:nvPicPr>
        <p:blipFill>
          <a:blip r:embed="rId3" cstate="print"/>
          <a:stretch>
            <a:fillRect/>
          </a:stretch>
        </p:blipFill>
        <p:spPr>
          <a:xfrm>
            <a:off x="6446108" y="0"/>
            <a:ext cx="5745892" cy="6878295"/>
          </a:xfrm>
          <a:prstGeom prst="rect">
            <a:avLst/>
          </a:prstGeom>
        </p:spPr>
      </p:pic>
      <p:sp>
        <p:nvSpPr>
          <p:cNvPr id="5" name="Rectangle 4"/>
          <p:cNvSpPr/>
          <p:nvPr/>
        </p:nvSpPr>
        <p:spPr>
          <a:xfrm>
            <a:off x="848497" y="6488668"/>
            <a:ext cx="6096000" cy="369332"/>
          </a:xfrm>
          <a:prstGeom prst="rect">
            <a:avLst/>
          </a:prstGeom>
        </p:spPr>
        <p:txBody>
          <a:bodyPr>
            <a:spAutoFit/>
          </a:bodyPr>
          <a:lstStyle/>
          <a:p>
            <a:r>
              <a:rPr lang="en-US" b="1" i="1" dirty="0" err="1">
                <a:solidFill>
                  <a:srgbClr val="7030A0"/>
                </a:solidFill>
              </a:rPr>
              <a:t>Moshayedi</a:t>
            </a:r>
            <a:r>
              <a:rPr lang="en-US" b="1" i="1" dirty="0">
                <a:solidFill>
                  <a:srgbClr val="7030A0"/>
                </a:solidFill>
              </a:rPr>
              <a:t> P, et al. J Stroke. 2020 Sep;22(3):377-386</a:t>
            </a:r>
            <a:r>
              <a:rPr lang="en-US" dirty="0">
                <a:solidFill>
                  <a:schemeClr val="bg1">
                    <a:lumMod val="95000"/>
                  </a:schemeClr>
                </a:solidFill>
              </a:rPr>
              <a:t>.</a:t>
            </a:r>
            <a:endParaRPr lang="el-GR" dirty="0">
              <a:solidFill>
                <a:schemeClr val="bg1">
                  <a:lumMod val="95000"/>
                </a:schemeClr>
              </a:solidFill>
            </a:endParaRPr>
          </a:p>
        </p:txBody>
      </p:sp>
      <p:pic>
        <p:nvPicPr>
          <p:cNvPr id="6" name="Picture 5"/>
          <p:cNvPicPr>
            <a:picLocks noChangeAspect="1"/>
          </p:cNvPicPr>
          <p:nvPr/>
        </p:nvPicPr>
        <p:blipFill rotWithShape="1">
          <a:blip r:embed="rId4" cstate="print"/>
          <a:srcRect b="23606"/>
          <a:stretch/>
        </p:blipFill>
        <p:spPr>
          <a:xfrm>
            <a:off x="-28832" y="0"/>
            <a:ext cx="3925329" cy="5597611"/>
          </a:xfrm>
          <a:prstGeom prst="rect">
            <a:avLst/>
          </a:prstGeom>
        </p:spPr>
      </p:pic>
      <p:sp>
        <p:nvSpPr>
          <p:cNvPr id="7" name="Βέλος: Διάσημα 6">
            <a:extLst>
              <a:ext uri="{FF2B5EF4-FFF2-40B4-BE49-F238E27FC236}">
                <a16:creationId xmlns:a16="http://schemas.microsoft.com/office/drawing/2014/main" id="{80F4EBB6-C777-441A-ADCB-81CB6F1DFC68}"/>
              </a:ext>
            </a:extLst>
          </p:cNvPr>
          <p:cNvSpPr/>
          <p:nvPr/>
        </p:nvSpPr>
        <p:spPr>
          <a:xfrm rot="10800000">
            <a:off x="4543981" y="4336614"/>
            <a:ext cx="1254642" cy="1706526"/>
          </a:xfrm>
          <a:prstGeom prst="chevron">
            <a:avLst>
              <a:gd name="adj" fmla="val 6403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8" name="Ορθογώνιο 7">
            <a:extLst>
              <a:ext uri="{FF2B5EF4-FFF2-40B4-BE49-F238E27FC236}">
                <a16:creationId xmlns:a16="http://schemas.microsoft.com/office/drawing/2014/main" id="{F45F8BD7-46AF-4F4E-AE90-3127EAA1D9B6}"/>
              </a:ext>
            </a:extLst>
          </p:cNvPr>
          <p:cNvSpPr/>
          <p:nvPr/>
        </p:nvSpPr>
        <p:spPr>
          <a:xfrm>
            <a:off x="1046723" y="5545043"/>
            <a:ext cx="1252267" cy="923330"/>
          </a:xfrm>
          <a:prstGeom prst="rect">
            <a:avLst/>
          </a:prstGeom>
          <a:noFill/>
        </p:spPr>
        <p:txBody>
          <a:bodyPr wrap="none" lIns="91440" tIns="45720" rIns="91440" bIns="45720">
            <a:spAutoFit/>
          </a:bodyPr>
          <a:lstStyle/>
          <a:p>
            <a:pPr algn="ctr"/>
            <a:r>
              <a:rPr lang="en-US" sz="5400" b="1" cap="none" spc="0" dirty="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rPr>
              <a:t>&lt;6h</a:t>
            </a:r>
            <a:endParaRPr lang="el-GR" sz="5400" b="1" cap="none" spc="0" dirty="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endParaRPr>
          </a:p>
        </p:txBody>
      </p:sp>
    </p:spTree>
    <p:extLst>
      <p:ext uri="{BB962C8B-B14F-4D97-AF65-F5344CB8AC3E}">
        <p14:creationId xmlns:p14="http://schemas.microsoft.com/office/powerpoint/2010/main" val="2520095133"/>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D88710-D22D-4173-89F7-9F38428D1B1A}"/>
              </a:ext>
            </a:extLst>
          </p:cNvPr>
          <p:cNvSpPr>
            <a:spLocks noGrp="1"/>
          </p:cNvSpPr>
          <p:nvPr>
            <p:ph type="title"/>
          </p:nvPr>
        </p:nvSpPr>
        <p:spPr>
          <a:xfrm>
            <a:off x="527381" y="0"/>
            <a:ext cx="10972800" cy="1143000"/>
          </a:xfrm>
        </p:spPr>
        <p:txBody>
          <a:bodyPr>
            <a:normAutofit/>
          </a:bodyPr>
          <a:lstStyle/>
          <a:p>
            <a:r>
              <a:rPr lang="en-US" sz="4267" b="1" dirty="0">
                <a:solidFill>
                  <a:srgbClr val="0070C0"/>
                </a:solidFill>
                <a:effectLst>
                  <a:outerShdw blurRad="38100" dist="38100" dir="2700000" algn="tl">
                    <a:srgbClr val="000000">
                      <a:alpha val="43137"/>
                    </a:srgbClr>
                  </a:outerShdw>
                </a:effectLst>
              </a:rPr>
              <a:t>Late time window paradox</a:t>
            </a:r>
          </a:p>
        </p:txBody>
      </p:sp>
      <p:grpSp>
        <p:nvGrpSpPr>
          <p:cNvPr id="27" name="Group 26"/>
          <p:cNvGrpSpPr/>
          <p:nvPr/>
        </p:nvGrpSpPr>
        <p:grpSpPr>
          <a:xfrm>
            <a:off x="6288022" y="3525011"/>
            <a:ext cx="5664629" cy="2592288"/>
            <a:chOff x="4944021" y="2411272"/>
            <a:chExt cx="3174182" cy="1576483"/>
          </a:xfrm>
        </p:grpSpPr>
        <p:pic>
          <p:nvPicPr>
            <p:cNvPr id="5" name="Picture 4">
              <a:extLst>
                <a:ext uri="{FF2B5EF4-FFF2-40B4-BE49-F238E27FC236}">
                  <a16:creationId xmlns:a16="http://schemas.microsoft.com/office/drawing/2014/main" id="{EC65C053-312C-4138-AB6B-CD253A3F18A7}"/>
                </a:ext>
              </a:extLst>
            </p:cNvPr>
            <p:cNvPicPr>
              <a:picLocks noChangeAspect="1"/>
            </p:cNvPicPr>
            <p:nvPr/>
          </p:nvPicPr>
          <p:blipFill rotWithShape="1">
            <a:blip r:embed="rId3" cstate="print"/>
            <a:srcRect t="19543"/>
            <a:stretch/>
          </p:blipFill>
          <p:spPr>
            <a:xfrm>
              <a:off x="4944021" y="2722138"/>
              <a:ext cx="3174182" cy="1265617"/>
            </a:xfrm>
            <a:prstGeom prst="rect">
              <a:avLst/>
            </a:prstGeom>
            <a:ln>
              <a:solidFill>
                <a:srgbClr val="FFC000"/>
              </a:solidFill>
            </a:ln>
          </p:spPr>
        </p:pic>
        <p:sp>
          <p:nvSpPr>
            <p:cNvPr id="7" name="Rectangle 6">
              <a:extLst>
                <a:ext uri="{FF2B5EF4-FFF2-40B4-BE49-F238E27FC236}">
                  <a16:creationId xmlns:a16="http://schemas.microsoft.com/office/drawing/2014/main" id="{F8CBA4C0-1EB0-44CF-9620-D2D439081A96}"/>
                </a:ext>
              </a:extLst>
            </p:cNvPr>
            <p:cNvSpPr/>
            <p:nvPr/>
          </p:nvSpPr>
          <p:spPr>
            <a:xfrm>
              <a:off x="5648075" y="2961340"/>
              <a:ext cx="1143000" cy="242888"/>
            </a:xfrm>
            <a:prstGeom prst="rect">
              <a:avLst/>
            </a:prstGeom>
            <a:solidFill>
              <a:srgbClr val="92D050">
                <a:alpha val="50196"/>
              </a:srgb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2400" dirty="0">
                  <a:solidFill>
                    <a:schemeClr val="tx1"/>
                  </a:solidFill>
                </a:rPr>
                <a:t>48%</a:t>
              </a:r>
            </a:p>
          </p:txBody>
        </p:sp>
        <p:sp>
          <p:nvSpPr>
            <p:cNvPr id="8" name="Rectangle 7">
              <a:extLst>
                <a:ext uri="{FF2B5EF4-FFF2-40B4-BE49-F238E27FC236}">
                  <a16:creationId xmlns:a16="http://schemas.microsoft.com/office/drawing/2014/main" id="{EA1EA85B-4940-4331-A085-A25B92860DEF}"/>
                </a:ext>
              </a:extLst>
            </p:cNvPr>
            <p:cNvSpPr/>
            <p:nvPr/>
          </p:nvSpPr>
          <p:spPr>
            <a:xfrm>
              <a:off x="5648074" y="3332815"/>
              <a:ext cx="328613" cy="242888"/>
            </a:xfrm>
            <a:prstGeom prst="rect">
              <a:avLst/>
            </a:prstGeom>
            <a:solidFill>
              <a:srgbClr val="92D050">
                <a:alpha val="50196"/>
              </a:srgb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1067" dirty="0">
                  <a:solidFill>
                    <a:schemeClr val="tx1"/>
                  </a:solidFill>
                </a:rPr>
                <a:t>14%</a:t>
              </a:r>
            </a:p>
          </p:txBody>
        </p:sp>
        <p:sp>
          <p:nvSpPr>
            <p:cNvPr id="12" name="Rectangle 11">
              <a:extLst>
                <a:ext uri="{FF2B5EF4-FFF2-40B4-BE49-F238E27FC236}">
                  <a16:creationId xmlns:a16="http://schemas.microsoft.com/office/drawing/2014/main" id="{B0AEE47F-8CF5-4C25-B9A8-0EA2458DD4CF}"/>
                </a:ext>
              </a:extLst>
            </p:cNvPr>
            <p:cNvSpPr/>
            <p:nvPr/>
          </p:nvSpPr>
          <p:spPr>
            <a:xfrm>
              <a:off x="4944021" y="2411272"/>
              <a:ext cx="3174182" cy="27729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2400" dirty="0"/>
                <a:t>DAWN 6-24H</a:t>
              </a:r>
            </a:p>
          </p:txBody>
        </p:sp>
      </p:grpSp>
      <p:grpSp>
        <p:nvGrpSpPr>
          <p:cNvPr id="21" name="Group 20"/>
          <p:cNvGrpSpPr/>
          <p:nvPr/>
        </p:nvGrpSpPr>
        <p:grpSpPr>
          <a:xfrm>
            <a:off x="3503712" y="1028733"/>
            <a:ext cx="5280587" cy="2400267"/>
            <a:chOff x="6033513" y="481616"/>
            <a:chExt cx="2757430" cy="1191563"/>
          </a:xfrm>
        </p:grpSpPr>
        <p:pic>
          <p:nvPicPr>
            <p:cNvPr id="15" name="Picture 14">
              <a:extLst>
                <a:ext uri="{FF2B5EF4-FFF2-40B4-BE49-F238E27FC236}">
                  <a16:creationId xmlns:a16="http://schemas.microsoft.com/office/drawing/2014/main" id="{E3ABDC9C-DA6C-4FA1-8734-2843CCD42FDE}"/>
                </a:ext>
              </a:extLst>
            </p:cNvPr>
            <p:cNvPicPr>
              <a:picLocks noChangeAspect="1"/>
            </p:cNvPicPr>
            <p:nvPr/>
          </p:nvPicPr>
          <p:blipFill>
            <a:blip r:embed="rId4" cstate="print"/>
            <a:stretch>
              <a:fillRect/>
            </a:stretch>
          </p:blipFill>
          <p:spPr>
            <a:xfrm>
              <a:off x="6047095" y="761728"/>
              <a:ext cx="2743848" cy="911451"/>
            </a:xfrm>
            <a:prstGeom prst="rect">
              <a:avLst/>
            </a:prstGeom>
          </p:spPr>
        </p:pic>
        <p:sp>
          <p:nvSpPr>
            <p:cNvPr id="16" name="Rectangle 15">
              <a:extLst>
                <a:ext uri="{FF2B5EF4-FFF2-40B4-BE49-F238E27FC236}">
                  <a16:creationId xmlns:a16="http://schemas.microsoft.com/office/drawing/2014/main" id="{6CF9F6E1-577B-453F-85EB-2301A7DA90E6}"/>
                </a:ext>
              </a:extLst>
            </p:cNvPr>
            <p:cNvSpPr/>
            <p:nvPr/>
          </p:nvSpPr>
          <p:spPr>
            <a:xfrm>
              <a:off x="6033513" y="481616"/>
              <a:ext cx="2743848" cy="305677"/>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2400" dirty="0">
                  <a:solidFill>
                    <a:srgbClr val="4D1434"/>
                  </a:solidFill>
                </a:rPr>
                <a:t>HERMES</a:t>
              </a:r>
            </a:p>
          </p:txBody>
        </p:sp>
        <p:sp>
          <p:nvSpPr>
            <p:cNvPr id="17" name="Rectangle 16">
              <a:extLst>
                <a:ext uri="{FF2B5EF4-FFF2-40B4-BE49-F238E27FC236}">
                  <a16:creationId xmlns:a16="http://schemas.microsoft.com/office/drawing/2014/main" id="{9C2693AA-5839-4BD9-A436-1C610BC2F1A3}"/>
                </a:ext>
              </a:extLst>
            </p:cNvPr>
            <p:cNvSpPr/>
            <p:nvPr/>
          </p:nvSpPr>
          <p:spPr>
            <a:xfrm>
              <a:off x="6671714" y="1155745"/>
              <a:ext cx="942975" cy="206774"/>
            </a:xfrm>
            <a:prstGeom prst="rect">
              <a:avLst/>
            </a:prstGeom>
            <a:solidFill>
              <a:srgbClr val="92D050">
                <a:alpha val="50196"/>
              </a:srgb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2400" dirty="0">
                  <a:solidFill>
                    <a:schemeClr val="tx1"/>
                  </a:solidFill>
                </a:rPr>
                <a:t>46%</a:t>
              </a:r>
            </a:p>
          </p:txBody>
        </p:sp>
        <p:sp>
          <p:nvSpPr>
            <p:cNvPr id="18" name="Rectangle 17">
              <a:extLst>
                <a:ext uri="{FF2B5EF4-FFF2-40B4-BE49-F238E27FC236}">
                  <a16:creationId xmlns:a16="http://schemas.microsoft.com/office/drawing/2014/main" id="{433ACE84-2F02-4701-80F5-555939405FC7}"/>
                </a:ext>
              </a:extLst>
            </p:cNvPr>
            <p:cNvSpPr/>
            <p:nvPr/>
          </p:nvSpPr>
          <p:spPr>
            <a:xfrm>
              <a:off x="6671714" y="1446293"/>
              <a:ext cx="572958" cy="193961"/>
            </a:xfrm>
            <a:prstGeom prst="rect">
              <a:avLst/>
            </a:prstGeom>
            <a:solidFill>
              <a:srgbClr val="92D050">
                <a:alpha val="50196"/>
              </a:srgb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2400" dirty="0">
                  <a:solidFill>
                    <a:schemeClr val="tx1"/>
                  </a:solidFill>
                </a:rPr>
                <a:t>27%</a:t>
              </a:r>
            </a:p>
          </p:txBody>
        </p:sp>
      </p:grpSp>
      <p:grpSp>
        <p:nvGrpSpPr>
          <p:cNvPr id="26" name="Group 25"/>
          <p:cNvGrpSpPr/>
          <p:nvPr/>
        </p:nvGrpSpPr>
        <p:grpSpPr>
          <a:xfrm>
            <a:off x="47328" y="3525011"/>
            <a:ext cx="6048672" cy="2880320"/>
            <a:chOff x="1907704" y="987574"/>
            <a:chExt cx="4168760" cy="1781166"/>
          </a:xfrm>
        </p:grpSpPr>
        <p:grpSp>
          <p:nvGrpSpPr>
            <p:cNvPr id="23" name="Group 22"/>
            <p:cNvGrpSpPr/>
            <p:nvPr/>
          </p:nvGrpSpPr>
          <p:grpSpPr>
            <a:xfrm>
              <a:off x="1907704" y="987574"/>
              <a:ext cx="4168760" cy="1781166"/>
              <a:chOff x="686359" y="2411272"/>
              <a:chExt cx="4168760" cy="1781166"/>
            </a:xfrm>
          </p:grpSpPr>
          <p:pic>
            <p:nvPicPr>
              <p:cNvPr id="9" name="Picture 8">
                <a:extLst>
                  <a:ext uri="{FF2B5EF4-FFF2-40B4-BE49-F238E27FC236}">
                    <a16:creationId xmlns:a16="http://schemas.microsoft.com/office/drawing/2014/main" id="{FBC49C2E-4B57-4FFB-A6E0-AB7A7D2B9F39}"/>
                  </a:ext>
                </a:extLst>
              </p:cNvPr>
              <p:cNvPicPr>
                <a:picLocks noChangeAspect="1"/>
              </p:cNvPicPr>
              <p:nvPr/>
            </p:nvPicPr>
            <p:blipFill rotWithShape="1">
              <a:blip r:embed="rId5" cstate="print"/>
              <a:srcRect l="965" t="5556" r="780" b="4208"/>
              <a:stretch/>
            </p:blipFill>
            <p:spPr>
              <a:xfrm>
                <a:off x="686359" y="2722137"/>
                <a:ext cx="4168760" cy="1265617"/>
              </a:xfrm>
              <a:prstGeom prst="rect">
                <a:avLst/>
              </a:prstGeom>
            </p:spPr>
          </p:pic>
          <p:sp>
            <p:nvSpPr>
              <p:cNvPr id="13" name="Rectangle 12">
                <a:extLst>
                  <a:ext uri="{FF2B5EF4-FFF2-40B4-BE49-F238E27FC236}">
                    <a16:creationId xmlns:a16="http://schemas.microsoft.com/office/drawing/2014/main" id="{8C80EA80-96D2-4CE4-8C55-D873AC4ED106}"/>
                  </a:ext>
                </a:extLst>
              </p:cNvPr>
              <p:cNvSpPr/>
              <p:nvPr/>
            </p:nvSpPr>
            <p:spPr>
              <a:xfrm>
                <a:off x="686359" y="2411272"/>
                <a:ext cx="4168760" cy="27729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2400" dirty="0"/>
                  <a:t>DEFUSE III 6-16H</a:t>
                </a:r>
              </a:p>
            </p:txBody>
          </p:sp>
          <p:sp>
            <p:nvSpPr>
              <p:cNvPr id="14" name="Arrow: Down 13">
                <a:extLst>
                  <a:ext uri="{FF2B5EF4-FFF2-40B4-BE49-F238E27FC236}">
                    <a16:creationId xmlns:a16="http://schemas.microsoft.com/office/drawing/2014/main" id="{60BC3A87-0330-4995-BD2B-6D5EAE8AD463}"/>
                  </a:ext>
                </a:extLst>
              </p:cNvPr>
              <p:cNvSpPr/>
              <p:nvPr/>
            </p:nvSpPr>
            <p:spPr>
              <a:xfrm>
                <a:off x="1025798" y="3987754"/>
                <a:ext cx="203467" cy="204684"/>
              </a:xfrm>
              <a:prstGeom prst="downArrow">
                <a:avLst/>
              </a:prstGeom>
              <a:solidFill>
                <a:schemeClr val="accent5">
                  <a:alpha val="50000"/>
                </a:schemeClr>
              </a:solidFill>
              <a:ln>
                <a:solidFill>
                  <a:schemeClr val="accent3"/>
                </a:solid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sz="2400"/>
              </a:p>
            </p:txBody>
          </p:sp>
        </p:grpSp>
        <p:sp>
          <p:nvSpPr>
            <p:cNvPr id="24" name="Rectangle 23">
              <a:extLst>
                <a:ext uri="{FF2B5EF4-FFF2-40B4-BE49-F238E27FC236}">
                  <a16:creationId xmlns:a16="http://schemas.microsoft.com/office/drawing/2014/main" id="{5FEF8CCB-0F56-4B33-93EE-523E168C78D4}"/>
                </a:ext>
              </a:extLst>
            </p:cNvPr>
            <p:cNvSpPr/>
            <p:nvPr/>
          </p:nvSpPr>
          <p:spPr>
            <a:xfrm>
              <a:off x="2699792" y="1635646"/>
              <a:ext cx="1343026" cy="242888"/>
            </a:xfrm>
            <a:prstGeom prst="rect">
              <a:avLst/>
            </a:prstGeom>
            <a:solidFill>
              <a:srgbClr val="92D050">
                <a:alpha val="50196"/>
              </a:srgb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2400" dirty="0">
                  <a:solidFill>
                    <a:schemeClr val="tx1"/>
                  </a:solidFill>
                </a:rPr>
                <a:t>44%</a:t>
              </a:r>
            </a:p>
          </p:txBody>
        </p:sp>
      </p:grpSp>
      <p:sp>
        <p:nvSpPr>
          <p:cNvPr id="25" name="Rectangle 24">
            <a:extLst>
              <a:ext uri="{FF2B5EF4-FFF2-40B4-BE49-F238E27FC236}">
                <a16:creationId xmlns:a16="http://schemas.microsoft.com/office/drawing/2014/main" id="{E7CF6D24-4A45-418C-8526-18A2CA69D670}"/>
              </a:ext>
            </a:extLst>
          </p:cNvPr>
          <p:cNvSpPr/>
          <p:nvPr/>
        </p:nvSpPr>
        <p:spPr>
          <a:xfrm>
            <a:off x="1199458" y="5157192"/>
            <a:ext cx="768084" cy="323851"/>
          </a:xfrm>
          <a:prstGeom prst="rect">
            <a:avLst/>
          </a:prstGeom>
          <a:solidFill>
            <a:srgbClr val="92D050">
              <a:alpha val="50196"/>
            </a:srgb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2400" dirty="0">
                <a:solidFill>
                  <a:schemeClr val="tx1"/>
                </a:solidFill>
              </a:rPr>
              <a:t>16%</a:t>
            </a:r>
          </a:p>
        </p:txBody>
      </p:sp>
    </p:spTree>
    <p:extLst>
      <p:ext uri="{BB962C8B-B14F-4D97-AF65-F5344CB8AC3E}">
        <p14:creationId xmlns:p14="http://schemas.microsoft.com/office/powerpoint/2010/main" val="19570413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p:cNvSpPr txBox="1">
            <a:spLocks/>
          </p:cNvSpPr>
          <p:nvPr/>
        </p:nvSpPr>
        <p:spPr>
          <a:xfrm>
            <a:off x="609600" y="68628"/>
            <a:ext cx="10972800" cy="850105"/>
          </a:xfrm>
          <a:prstGeom prst="rect">
            <a:avLst/>
          </a:prstGeom>
        </p:spPr>
        <p:txBody>
          <a:bodyPr vert="horz" lIns="121920" tIns="60960" rIns="121920" bIns="60960" rtlCol="0" anchor="ctr">
            <a:normAutofit/>
          </a:bodyPr>
          <a:lstStyle/>
          <a:p>
            <a:pPr algn="ctr" defTabSz="1219170">
              <a:spcBef>
                <a:spcPct val="0"/>
              </a:spcBef>
              <a:defRPr/>
            </a:pPr>
            <a:r>
              <a:rPr lang="en-US" sz="4267" b="1" dirty="0">
                <a:solidFill>
                  <a:srgbClr val="00B050"/>
                </a:solidFill>
                <a:effectLst>
                  <a:outerShdw blurRad="38100" dist="38100" dir="2700000" algn="tl">
                    <a:srgbClr val="000000">
                      <a:alpha val="43137"/>
                    </a:srgbClr>
                  </a:outerShdw>
                </a:effectLst>
                <a:latin typeface="+mj-lt"/>
                <a:ea typeface="+mj-ea"/>
                <a:cs typeface="+mj-cs"/>
              </a:rPr>
              <a:t>AHA Guidelines</a:t>
            </a:r>
            <a:endParaRPr lang="en-GB" sz="4267" b="1" dirty="0">
              <a:solidFill>
                <a:srgbClr val="00B050"/>
              </a:solidFill>
              <a:effectLst>
                <a:outerShdw blurRad="38100" dist="38100" dir="2700000" algn="tl">
                  <a:srgbClr val="000000">
                    <a:alpha val="43137"/>
                  </a:srgbClr>
                </a:outerShdw>
              </a:effectLst>
              <a:latin typeface="+mj-lt"/>
              <a:ea typeface="+mj-ea"/>
              <a:cs typeface="+mj-cs"/>
            </a:endParaRPr>
          </a:p>
        </p:txBody>
      </p:sp>
      <p:sp>
        <p:nvSpPr>
          <p:cNvPr id="9" name="Title 1"/>
          <p:cNvSpPr txBox="1">
            <a:spLocks/>
          </p:cNvSpPr>
          <p:nvPr/>
        </p:nvSpPr>
        <p:spPr>
          <a:xfrm>
            <a:off x="-1208960" y="2468893"/>
            <a:ext cx="7872875" cy="850105"/>
          </a:xfrm>
          <a:prstGeom prst="rect">
            <a:avLst/>
          </a:prstGeom>
        </p:spPr>
        <p:txBody>
          <a:bodyPr vert="horz" lIns="121920" tIns="60960" rIns="121920" bIns="60960" rtlCol="0" anchor="ctr">
            <a:normAutofit/>
          </a:bodyPr>
          <a:lstStyle/>
          <a:p>
            <a:pPr algn="ctr" defTabSz="1219170">
              <a:spcBef>
                <a:spcPct val="0"/>
              </a:spcBef>
              <a:defRPr/>
            </a:pPr>
            <a:r>
              <a:rPr lang="en-US" sz="4267" b="1" dirty="0">
                <a:solidFill>
                  <a:srgbClr val="00B050"/>
                </a:solidFill>
                <a:effectLst>
                  <a:outerShdw blurRad="38100" dist="38100" dir="2700000" algn="tl">
                    <a:srgbClr val="000000">
                      <a:alpha val="43137"/>
                    </a:srgbClr>
                  </a:outerShdw>
                </a:effectLst>
                <a:latin typeface="+mj-lt"/>
                <a:ea typeface="+mj-ea"/>
                <a:cs typeface="+mj-cs"/>
              </a:rPr>
              <a:t>ESO Guidelines</a:t>
            </a:r>
            <a:endParaRPr lang="en-GB" sz="4267" b="1" dirty="0">
              <a:solidFill>
                <a:srgbClr val="00B050"/>
              </a:solidFill>
              <a:effectLst>
                <a:outerShdw blurRad="38100" dist="38100" dir="2700000" algn="tl">
                  <a:srgbClr val="000000">
                    <a:alpha val="43137"/>
                  </a:srgbClr>
                </a:outerShdw>
              </a:effectLst>
              <a:latin typeface="+mj-lt"/>
              <a:ea typeface="+mj-ea"/>
              <a:cs typeface="+mj-cs"/>
            </a:endParaRPr>
          </a:p>
        </p:txBody>
      </p:sp>
      <p:sp>
        <p:nvSpPr>
          <p:cNvPr id="10" name="Rectangle 9"/>
          <p:cNvSpPr/>
          <p:nvPr/>
        </p:nvSpPr>
        <p:spPr>
          <a:xfrm>
            <a:off x="5913121" y="2372883"/>
            <a:ext cx="6111200" cy="461665"/>
          </a:xfrm>
          <a:prstGeom prst="rect">
            <a:avLst/>
          </a:prstGeom>
        </p:spPr>
        <p:txBody>
          <a:bodyPr wrap="square">
            <a:spAutoFit/>
          </a:bodyPr>
          <a:lstStyle/>
          <a:p>
            <a:r>
              <a:rPr lang="en-GB" sz="2133" b="1" i="1" dirty="0">
                <a:solidFill>
                  <a:srgbClr val="7030A0"/>
                </a:solidFill>
              </a:rPr>
              <a:t>Powers WJ, et al. Stroke. 2019;50:e344-e418</a:t>
            </a:r>
            <a:r>
              <a:rPr lang="en-GB" sz="2400" dirty="0"/>
              <a:t>. </a:t>
            </a:r>
          </a:p>
        </p:txBody>
      </p:sp>
      <p:sp>
        <p:nvSpPr>
          <p:cNvPr id="11" name="Rectangle 10"/>
          <p:cNvSpPr/>
          <p:nvPr/>
        </p:nvSpPr>
        <p:spPr>
          <a:xfrm>
            <a:off x="7344138" y="6318386"/>
            <a:ext cx="5154592" cy="420564"/>
          </a:xfrm>
          <a:prstGeom prst="rect">
            <a:avLst/>
          </a:prstGeom>
        </p:spPr>
        <p:txBody>
          <a:bodyPr wrap="square">
            <a:spAutoFit/>
          </a:bodyPr>
          <a:lstStyle/>
          <a:p>
            <a:r>
              <a:rPr lang="en-GB" sz="2133" b="1" i="1" dirty="0">
                <a:solidFill>
                  <a:srgbClr val="7030A0"/>
                </a:solidFill>
              </a:rPr>
              <a:t>Turc G, et al. </a:t>
            </a:r>
            <a:r>
              <a:rPr lang="en-GB" sz="2133" b="1" i="1" dirty="0" err="1">
                <a:solidFill>
                  <a:srgbClr val="7030A0"/>
                </a:solidFill>
              </a:rPr>
              <a:t>Eur</a:t>
            </a:r>
            <a:r>
              <a:rPr lang="en-GB" sz="2133" b="1" i="1" dirty="0">
                <a:solidFill>
                  <a:srgbClr val="7030A0"/>
                </a:solidFill>
              </a:rPr>
              <a:t> Stroke J. 2019;4:6-12.</a:t>
            </a:r>
          </a:p>
        </p:txBody>
      </p:sp>
      <p:pic>
        <p:nvPicPr>
          <p:cNvPr id="45058" name="Picture 2"/>
          <p:cNvPicPr>
            <a:picLocks noChangeAspect="1" noChangeArrowheads="1"/>
          </p:cNvPicPr>
          <p:nvPr/>
        </p:nvPicPr>
        <p:blipFill>
          <a:blip r:embed="rId2" cstate="print"/>
          <a:srcRect l="7337" t="36957" r="26630" b="41304"/>
          <a:stretch>
            <a:fillRect/>
          </a:stretch>
        </p:blipFill>
        <p:spPr bwMode="auto">
          <a:xfrm>
            <a:off x="2639616" y="836712"/>
            <a:ext cx="8813779" cy="1632181"/>
          </a:xfrm>
          <a:prstGeom prst="rect">
            <a:avLst/>
          </a:prstGeom>
          <a:noFill/>
          <a:ln w="9525">
            <a:noFill/>
            <a:miter lim="800000"/>
            <a:headEnd/>
            <a:tailEnd/>
          </a:ln>
        </p:spPr>
      </p:pic>
      <p:pic>
        <p:nvPicPr>
          <p:cNvPr id="45059" name="Picture 3"/>
          <p:cNvPicPr>
            <a:picLocks noChangeAspect="1" noChangeArrowheads="1"/>
          </p:cNvPicPr>
          <p:nvPr/>
        </p:nvPicPr>
        <p:blipFill>
          <a:blip r:embed="rId3" cstate="print"/>
          <a:srcRect l="26043" t="41870" r="26553" b="16949"/>
          <a:stretch>
            <a:fillRect/>
          </a:stretch>
        </p:blipFill>
        <p:spPr bwMode="auto">
          <a:xfrm>
            <a:off x="96009" y="3236977"/>
            <a:ext cx="7166639" cy="3501973"/>
          </a:xfrm>
          <a:prstGeom prst="rect">
            <a:avLst/>
          </a:prstGeom>
          <a:noFill/>
          <a:ln w="9525">
            <a:noFill/>
            <a:miter lim="800000"/>
            <a:headEnd/>
            <a:tailEnd/>
          </a:ln>
        </p:spPr>
      </p:pic>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C4C9A342-8D4D-34B5-88AE-6E74D3F83FC6}"/>
              </a:ext>
            </a:extLst>
          </p:cNvPr>
          <p:cNvSpPr>
            <a:spLocks noGrp="1"/>
          </p:cNvSpPr>
          <p:nvPr>
            <p:ph type="title"/>
          </p:nvPr>
        </p:nvSpPr>
        <p:spPr/>
        <p:txBody>
          <a:bodyPr/>
          <a:lstStyle/>
          <a:p>
            <a:endParaRPr lang="el-GR"/>
          </a:p>
        </p:txBody>
      </p:sp>
      <p:sp>
        <p:nvSpPr>
          <p:cNvPr id="3" name="Θέση περιεχομένου 2">
            <a:extLst>
              <a:ext uri="{FF2B5EF4-FFF2-40B4-BE49-F238E27FC236}">
                <a16:creationId xmlns:a16="http://schemas.microsoft.com/office/drawing/2014/main" id="{2B30D0E4-DF13-CBFC-9199-F38F44A58C24}"/>
              </a:ext>
            </a:extLst>
          </p:cNvPr>
          <p:cNvSpPr>
            <a:spLocks noGrp="1"/>
          </p:cNvSpPr>
          <p:nvPr>
            <p:ph idx="1"/>
          </p:nvPr>
        </p:nvSpPr>
        <p:spPr/>
        <p:txBody>
          <a:bodyPr/>
          <a:lstStyle/>
          <a:p>
            <a:endParaRPr lang="el-GR"/>
          </a:p>
        </p:txBody>
      </p:sp>
      <p:pic>
        <p:nvPicPr>
          <p:cNvPr id="5" name="Εικόνα 4">
            <a:extLst>
              <a:ext uri="{FF2B5EF4-FFF2-40B4-BE49-F238E27FC236}">
                <a16:creationId xmlns:a16="http://schemas.microsoft.com/office/drawing/2014/main" id="{ED04D6AD-BB89-60FF-FDE3-542791CC9B68}"/>
              </a:ext>
            </a:extLst>
          </p:cNvPr>
          <p:cNvPicPr>
            <a:picLocks noChangeAspect="1"/>
          </p:cNvPicPr>
          <p:nvPr/>
        </p:nvPicPr>
        <p:blipFill>
          <a:blip r:embed="rId2" cstate="print"/>
          <a:srcRect l="8584" t="5325" r="8584" b="11407"/>
          <a:stretch>
            <a:fillRect/>
          </a:stretch>
        </p:blipFill>
        <p:spPr>
          <a:xfrm>
            <a:off x="101600" y="0"/>
            <a:ext cx="11876730" cy="6715760"/>
          </a:xfrm>
          <a:prstGeom prst="rect">
            <a:avLst/>
          </a:prstGeom>
        </p:spPr>
      </p:pic>
      <p:pic>
        <p:nvPicPr>
          <p:cNvPr id="6" name="Εικόνα 5">
            <a:extLst>
              <a:ext uri="{FF2B5EF4-FFF2-40B4-BE49-F238E27FC236}">
                <a16:creationId xmlns:a16="http://schemas.microsoft.com/office/drawing/2014/main" id="{BC881BC0-03D9-0886-6DEB-AAFCF77CC9FA}"/>
              </a:ext>
            </a:extLst>
          </p:cNvPr>
          <p:cNvPicPr>
            <a:picLocks noChangeAspect="1"/>
          </p:cNvPicPr>
          <p:nvPr/>
        </p:nvPicPr>
        <p:blipFill>
          <a:blip r:embed="rId3" cstate="print"/>
          <a:srcRect l="32167" t="24652" r="32667" b="52593"/>
          <a:stretch>
            <a:fillRect/>
          </a:stretch>
        </p:blipFill>
        <p:spPr>
          <a:xfrm>
            <a:off x="8097520" y="0"/>
            <a:ext cx="4094480" cy="1490252"/>
          </a:xfrm>
          <a:prstGeom prst="rect">
            <a:avLst/>
          </a:prstGeom>
        </p:spPr>
      </p:pic>
      <p:sp>
        <p:nvSpPr>
          <p:cNvPr id="7" name="TextBox 6">
            <a:extLst>
              <a:ext uri="{FF2B5EF4-FFF2-40B4-BE49-F238E27FC236}">
                <a16:creationId xmlns:a16="http://schemas.microsoft.com/office/drawing/2014/main" id="{26CD3FEE-A7B2-329B-E386-836B2651ACBC}"/>
              </a:ext>
            </a:extLst>
          </p:cNvPr>
          <p:cNvSpPr txBox="1"/>
          <p:nvPr/>
        </p:nvSpPr>
        <p:spPr>
          <a:xfrm>
            <a:off x="101600" y="6413897"/>
            <a:ext cx="5110480" cy="369332"/>
          </a:xfrm>
          <a:prstGeom prst="rect">
            <a:avLst/>
          </a:prstGeom>
          <a:noFill/>
        </p:spPr>
        <p:txBody>
          <a:bodyPr wrap="square">
            <a:spAutoFit/>
          </a:bodyPr>
          <a:lstStyle/>
          <a:p>
            <a:r>
              <a:rPr lang="en-US" sz="1600" b="1" i="1" dirty="0">
                <a:solidFill>
                  <a:srgbClr val="7030A0"/>
                </a:solidFill>
              </a:rPr>
              <a:t>Kargiotis O, et al. Medicina (Kaunas). 2025;61:1700</a:t>
            </a:r>
            <a:r>
              <a:rPr lang="en-US" dirty="0"/>
              <a:t>.</a:t>
            </a:r>
            <a:endParaRPr lang="el-GR" dirty="0"/>
          </a:p>
        </p:txBody>
      </p:sp>
    </p:spTree>
    <p:extLst>
      <p:ext uri="{BB962C8B-B14F-4D97-AF65-F5344CB8AC3E}">
        <p14:creationId xmlns:p14="http://schemas.microsoft.com/office/powerpoint/2010/main" val="3661561335"/>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44337124-3139-4377-7D2C-F4D8E45859FC}"/>
              </a:ext>
            </a:extLst>
          </p:cNvPr>
          <p:cNvSpPr>
            <a:spLocks noGrp="1"/>
          </p:cNvSpPr>
          <p:nvPr>
            <p:ph type="title"/>
          </p:nvPr>
        </p:nvSpPr>
        <p:spPr/>
        <p:txBody>
          <a:bodyPr/>
          <a:lstStyle/>
          <a:p>
            <a:endParaRPr lang="el-GR"/>
          </a:p>
        </p:txBody>
      </p:sp>
      <p:sp>
        <p:nvSpPr>
          <p:cNvPr id="3" name="Θέση περιεχομένου 2">
            <a:extLst>
              <a:ext uri="{FF2B5EF4-FFF2-40B4-BE49-F238E27FC236}">
                <a16:creationId xmlns:a16="http://schemas.microsoft.com/office/drawing/2014/main" id="{1428D32E-B9F6-B4D9-5DD0-C6284A4FBE56}"/>
              </a:ext>
            </a:extLst>
          </p:cNvPr>
          <p:cNvSpPr>
            <a:spLocks noGrp="1"/>
          </p:cNvSpPr>
          <p:nvPr>
            <p:ph idx="1"/>
          </p:nvPr>
        </p:nvSpPr>
        <p:spPr/>
        <p:txBody>
          <a:bodyPr/>
          <a:lstStyle/>
          <a:p>
            <a:endParaRPr lang="el-GR"/>
          </a:p>
        </p:txBody>
      </p:sp>
      <p:pic>
        <p:nvPicPr>
          <p:cNvPr id="5" name="Εικόνα 4">
            <a:extLst>
              <a:ext uri="{FF2B5EF4-FFF2-40B4-BE49-F238E27FC236}">
                <a16:creationId xmlns:a16="http://schemas.microsoft.com/office/drawing/2014/main" id="{0343555F-59AB-9179-FFCB-6CA46C5D6384}"/>
              </a:ext>
            </a:extLst>
          </p:cNvPr>
          <p:cNvPicPr>
            <a:picLocks noChangeAspect="1"/>
          </p:cNvPicPr>
          <p:nvPr/>
        </p:nvPicPr>
        <p:blipFill>
          <a:blip r:embed="rId2" cstate="print"/>
          <a:srcRect l="8083" t="5324" r="8167" b="12148"/>
          <a:stretch>
            <a:fillRect/>
          </a:stretch>
        </p:blipFill>
        <p:spPr>
          <a:xfrm>
            <a:off x="-1" y="0"/>
            <a:ext cx="12097613" cy="6705600"/>
          </a:xfrm>
          <a:prstGeom prst="rect">
            <a:avLst/>
          </a:prstGeom>
        </p:spPr>
      </p:pic>
      <p:pic>
        <p:nvPicPr>
          <p:cNvPr id="7" name="Εικόνα 6">
            <a:extLst>
              <a:ext uri="{FF2B5EF4-FFF2-40B4-BE49-F238E27FC236}">
                <a16:creationId xmlns:a16="http://schemas.microsoft.com/office/drawing/2014/main" id="{8BDE8EAE-269A-905C-C224-CFB3CE14158E}"/>
              </a:ext>
            </a:extLst>
          </p:cNvPr>
          <p:cNvPicPr>
            <a:picLocks noChangeAspect="1"/>
          </p:cNvPicPr>
          <p:nvPr/>
        </p:nvPicPr>
        <p:blipFill>
          <a:blip r:embed="rId3" cstate="print"/>
          <a:srcRect l="32167" t="24652" r="32667" b="52593"/>
          <a:stretch>
            <a:fillRect/>
          </a:stretch>
        </p:blipFill>
        <p:spPr>
          <a:xfrm>
            <a:off x="7924800" y="152400"/>
            <a:ext cx="4094480" cy="1490252"/>
          </a:xfrm>
          <a:prstGeom prst="rect">
            <a:avLst/>
          </a:prstGeom>
        </p:spPr>
      </p:pic>
    </p:spTree>
    <p:extLst>
      <p:ext uri="{BB962C8B-B14F-4D97-AF65-F5344CB8AC3E}">
        <p14:creationId xmlns:p14="http://schemas.microsoft.com/office/powerpoint/2010/main" val="3153335681"/>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7A79F73E-6E3B-B445-02C4-8740A2189087}"/>
              </a:ext>
            </a:extLst>
          </p:cNvPr>
          <p:cNvSpPr>
            <a:spLocks noGrp="1"/>
          </p:cNvSpPr>
          <p:nvPr>
            <p:ph type="title"/>
          </p:nvPr>
        </p:nvSpPr>
        <p:spPr>
          <a:xfrm>
            <a:off x="645160" y="-162560"/>
            <a:ext cx="11201400" cy="1325563"/>
          </a:xfrm>
        </p:spPr>
        <p:txBody>
          <a:bodyPr>
            <a:normAutofit/>
          </a:bodyPr>
          <a:lstStyle/>
          <a:p>
            <a:r>
              <a:rPr lang="el-GR" sz="3600" b="1" dirty="0">
                <a:solidFill>
                  <a:srgbClr val="0070C0"/>
                </a:solidFill>
                <a:effectLst>
                  <a:outerShdw blurRad="38100" dist="38100" dir="2700000" algn="tl">
                    <a:srgbClr val="000000">
                      <a:alpha val="43137"/>
                    </a:srgbClr>
                  </a:outerShdw>
                </a:effectLst>
              </a:rPr>
              <a:t>ΑΕΕ με μεγάλο ισχαιμικό πυρήνα: άλλη μία επανάσταση</a:t>
            </a:r>
          </a:p>
        </p:txBody>
      </p:sp>
      <p:pic>
        <p:nvPicPr>
          <p:cNvPr id="5" name="Εικόνα 4">
            <a:extLst>
              <a:ext uri="{FF2B5EF4-FFF2-40B4-BE49-F238E27FC236}">
                <a16:creationId xmlns:a16="http://schemas.microsoft.com/office/drawing/2014/main" id="{2CE3B359-E7A1-AB71-E67E-2974850E840C}"/>
              </a:ext>
            </a:extLst>
          </p:cNvPr>
          <p:cNvPicPr>
            <a:picLocks noChangeAspect="1"/>
          </p:cNvPicPr>
          <p:nvPr/>
        </p:nvPicPr>
        <p:blipFill>
          <a:blip r:embed="rId2" cstate="print"/>
          <a:srcRect l="32750" t="32889" r="39834" b="11556"/>
          <a:stretch>
            <a:fillRect/>
          </a:stretch>
        </p:blipFill>
        <p:spPr>
          <a:xfrm>
            <a:off x="184993" y="940835"/>
            <a:ext cx="4275247" cy="4873001"/>
          </a:xfrm>
          <a:prstGeom prst="rect">
            <a:avLst/>
          </a:prstGeom>
        </p:spPr>
      </p:pic>
      <p:sp>
        <p:nvSpPr>
          <p:cNvPr id="7" name="TextBox 6">
            <a:extLst>
              <a:ext uri="{FF2B5EF4-FFF2-40B4-BE49-F238E27FC236}">
                <a16:creationId xmlns:a16="http://schemas.microsoft.com/office/drawing/2014/main" id="{50080110-E436-60B5-DE45-1917C2F50779}"/>
              </a:ext>
            </a:extLst>
          </p:cNvPr>
          <p:cNvSpPr txBox="1"/>
          <p:nvPr/>
        </p:nvSpPr>
        <p:spPr>
          <a:xfrm>
            <a:off x="5552440" y="6494370"/>
            <a:ext cx="6096000" cy="338554"/>
          </a:xfrm>
          <a:prstGeom prst="rect">
            <a:avLst/>
          </a:prstGeom>
          <a:noFill/>
        </p:spPr>
        <p:txBody>
          <a:bodyPr wrap="square">
            <a:spAutoFit/>
          </a:bodyPr>
          <a:lstStyle/>
          <a:p>
            <a:r>
              <a:rPr lang="en-US" sz="1600" b="1" i="1" dirty="0">
                <a:solidFill>
                  <a:srgbClr val="7030A0"/>
                </a:solidFill>
              </a:rPr>
              <a:t>https://www.rapidai.com/blog/large-core-paradox-stroke-evt</a:t>
            </a:r>
            <a:endParaRPr lang="el-GR" sz="1600" b="1" i="1" dirty="0">
              <a:solidFill>
                <a:srgbClr val="7030A0"/>
              </a:solidFill>
            </a:endParaRPr>
          </a:p>
        </p:txBody>
      </p:sp>
      <p:pic>
        <p:nvPicPr>
          <p:cNvPr id="9" name="Εικόνα 8">
            <a:extLst>
              <a:ext uri="{FF2B5EF4-FFF2-40B4-BE49-F238E27FC236}">
                <a16:creationId xmlns:a16="http://schemas.microsoft.com/office/drawing/2014/main" id="{9ECF32E6-24F2-6773-AAED-FC2649C0F335}"/>
              </a:ext>
            </a:extLst>
          </p:cNvPr>
          <p:cNvPicPr>
            <a:picLocks noChangeAspect="1"/>
          </p:cNvPicPr>
          <p:nvPr/>
        </p:nvPicPr>
        <p:blipFill>
          <a:blip r:embed="rId3" cstate="print"/>
          <a:srcRect l="9417" t="33048" r="23750" b="42667"/>
          <a:stretch>
            <a:fillRect/>
          </a:stretch>
        </p:blipFill>
        <p:spPr>
          <a:xfrm>
            <a:off x="5521886" y="829668"/>
            <a:ext cx="6485121" cy="1325563"/>
          </a:xfrm>
          <a:prstGeom prst="rect">
            <a:avLst/>
          </a:prstGeom>
        </p:spPr>
      </p:pic>
      <p:sp>
        <p:nvSpPr>
          <p:cNvPr id="11" name="TextBox 10">
            <a:extLst>
              <a:ext uri="{FF2B5EF4-FFF2-40B4-BE49-F238E27FC236}">
                <a16:creationId xmlns:a16="http://schemas.microsoft.com/office/drawing/2014/main" id="{CD902165-0B0C-3B98-B367-47C51B0AD597}"/>
              </a:ext>
            </a:extLst>
          </p:cNvPr>
          <p:cNvSpPr txBox="1"/>
          <p:nvPr/>
        </p:nvSpPr>
        <p:spPr>
          <a:xfrm>
            <a:off x="5551081" y="6249683"/>
            <a:ext cx="4096520" cy="307777"/>
          </a:xfrm>
          <a:prstGeom prst="rect">
            <a:avLst/>
          </a:prstGeom>
          <a:noFill/>
        </p:spPr>
        <p:txBody>
          <a:bodyPr wrap="square">
            <a:spAutoFit/>
          </a:bodyPr>
          <a:lstStyle/>
          <a:p>
            <a:r>
              <a:rPr lang="en-US" sz="1400" b="1" i="1" dirty="0">
                <a:solidFill>
                  <a:srgbClr val="7030A0"/>
                </a:solidFill>
              </a:rPr>
              <a:t>Sarraj A, et al. Lancet. 2026;407:2015-2026</a:t>
            </a:r>
            <a:endParaRPr lang="el-GR" sz="1400" b="1" i="1" dirty="0">
              <a:solidFill>
                <a:srgbClr val="7030A0"/>
              </a:solidFill>
            </a:endParaRPr>
          </a:p>
        </p:txBody>
      </p:sp>
      <p:pic>
        <p:nvPicPr>
          <p:cNvPr id="13" name="Εικόνα 12">
            <a:extLst>
              <a:ext uri="{FF2B5EF4-FFF2-40B4-BE49-F238E27FC236}">
                <a16:creationId xmlns:a16="http://schemas.microsoft.com/office/drawing/2014/main" id="{C861AEE8-935A-6D78-3091-1015E198C73B}"/>
              </a:ext>
            </a:extLst>
          </p:cNvPr>
          <p:cNvPicPr>
            <a:picLocks noChangeAspect="1"/>
          </p:cNvPicPr>
          <p:nvPr/>
        </p:nvPicPr>
        <p:blipFill>
          <a:blip r:embed="rId4" cstate="print"/>
          <a:srcRect l="22333" t="25334" r="9667" b="34963"/>
          <a:stretch>
            <a:fillRect/>
          </a:stretch>
        </p:blipFill>
        <p:spPr>
          <a:xfrm>
            <a:off x="5585195" y="2139991"/>
            <a:ext cx="6063245" cy="1991360"/>
          </a:xfrm>
          <a:prstGeom prst="rect">
            <a:avLst/>
          </a:prstGeom>
        </p:spPr>
      </p:pic>
      <p:pic>
        <p:nvPicPr>
          <p:cNvPr id="15" name="Εικόνα 14">
            <a:extLst>
              <a:ext uri="{FF2B5EF4-FFF2-40B4-BE49-F238E27FC236}">
                <a16:creationId xmlns:a16="http://schemas.microsoft.com/office/drawing/2014/main" id="{2FEA3A80-1E35-E846-ADD7-6C0AB6BAB26F}"/>
              </a:ext>
            </a:extLst>
          </p:cNvPr>
          <p:cNvPicPr>
            <a:picLocks noChangeAspect="1"/>
          </p:cNvPicPr>
          <p:nvPr/>
        </p:nvPicPr>
        <p:blipFill>
          <a:blip r:embed="rId5" cstate="print"/>
          <a:srcRect l="9333" t="28889" r="10417" b="23407"/>
          <a:stretch>
            <a:fillRect/>
          </a:stretch>
        </p:blipFill>
        <p:spPr>
          <a:xfrm>
            <a:off x="5551081" y="4179696"/>
            <a:ext cx="5955527" cy="1991360"/>
          </a:xfrm>
          <a:prstGeom prst="rect">
            <a:avLst/>
          </a:prstGeom>
        </p:spPr>
      </p:pic>
      <p:pic>
        <p:nvPicPr>
          <p:cNvPr id="19" name="Εικόνα 18">
            <a:extLst>
              <a:ext uri="{FF2B5EF4-FFF2-40B4-BE49-F238E27FC236}">
                <a16:creationId xmlns:a16="http://schemas.microsoft.com/office/drawing/2014/main" id="{F1BF5F45-965F-304C-89EB-FAA1BDDB8FDA}"/>
              </a:ext>
            </a:extLst>
          </p:cNvPr>
          <p:cNvPicPr>
            <a:picLocks noChangeAspect="1"/>
          </p:cNvPicPr>
          <p:nvPr/>
        </p:nvPicPr>
        <p:blipFill>
          <a:blip r:embed="rId6" cstate="print"/>
          <a:srcRect l="29667" t="24652" r="16250" b="56019"/>
          <a:stretch>
            <a:fillRect/>
          </a:stretch>
        </p:blipFill>
        <p:spPr>
          <a:xfrm>
            <a:off x="0" y="5770880"/>
            <a:ext cx="5407736" cy="1087120"/>
          </a:xfrm>
          <a:prstGeom prst="rect">
            <a:avLst/>
          </a:prstGeom>
        </p:spPr>
      </p:pic>
    </p:spTree>
    <p:extLst>
      <p:ext uri="{BB962C8B-B14F-4D97-AF65-F5344CB8AC3E}">
        <p14:creationId xmlns:p14="http://schemas.microsoft.com/office/powerpoint/2010/main" val="15939372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3"/>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1"/>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10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7879BA-64E9-7B4B-C7A3-7C764094F91B}"/>
              </a:ext>
            </a:extLst>
          </p:cNvPr>
          <p:cNvSpPr>
            <a:spLocks noGrp="1"/>
          </p:cNvSpPr>
          <p:nvPr>
            <p:ph type="title"/>
          </p:nvPr>
        </p:nvSpPr>
        <p:spPr>
          <a:xfrm>
            <a:off x="668807" y="-271356"/>
            <a:ext cx="10796362" cy="985547"/>
          </a:xfrm>
        </p:spPr>
        <p:txBody>
          <a:bodyPr>
            <a:normAutofit/>
          </a:bodyPr>
          <a:lstStyle/>
          <a:p>
            <a:r>
              <a:rPr lang="en-US" dirty="0"/>
              <a:t>EVT FOR BASILAR ARTERY OCCLUSION</a:t>
            </a:r>
          </a:p>
        </p:txBody>
      </p:sp>
      <p:sp>
        <p:nvSpPr>
          <p:cNvPr id="3" name="Text Placeholder 2">
            <a:extLst>
              <a:ext uri="{FF2B5EF4-FFF2-40B4-BE49-F238E27FC236}">
                <a16:creationId xmlns:a16="http://schemas.microsoft.com/office/drawing/2014/main" id="{AA264E76-3CA3-1FD6-9296-9400F3A804F9}"/>
              </a:ext>
            </a:extLst>
          </p:cNvPr>
          <p:cNvSpPr>
            <a:spLocks noGrp="1"/>
          </p:cNvSpPr>
          <p:nvPr>
            <p:ph type="body" idx="1"/>
          </p:nvPr>
        </p:nvSpPr>
        <p:spPr>
          <a:xfrm>
            <a:off x="1002123" y="2056495"/>
            <a:ext cx="4827178" cy="404216"/>
          </a:xfrm>
        </p:spPr>
        <p:txBody>
          <a:bodyPr/>
          <a:lstStyle/>
          <a:p>
            <a:r>
              <a:rPr lang="en-US" dirty="0">
                <a:solidFill>
                  <a:srgbClr val="002060"/>
                </a:solidFill>
              </a:rPr>
              <a:t>NNT 4</a:t>
            </a:r>
          </a:p>
        </p:txBody>
      </p:sp>
      <p:sp>
        <p:nvSpPr>
          <p:cNvPr id="4" name="Text Placeholder 3">
            <a:extLst>
              <a:ext uri="{FF2B5EF4-FFF2-40B4-BE49-F238E27FC236}">
                <a16:creationId xmlns:a16="http://schemas.microsoft.com/office/drawing/2014/main" id="{6035211C-B01C-A27D-759A-D7B4272572B7}"/>
              </a:ext>
            </a:extLst>
          </p:cNvPr>
          <p:cNvSpPr>
            <a:spLocks noGrp="1"/>
          </p:cNvSpPr>
          <p:nvPr>
            <p:ph type="body" idx="10"/>
          </p:nvPr>
        </p:nvSpPr>
        <p:spPr>
          <a:xfrm>
            <a:off x="8139172" y="2077146"/>
            <a:ext cx="1208029" cy="404216"/>
          </a:xfrm>
        </p:spPr>
        <p:txBody>
          <a:bodyPr/>
          <a:lstStyle/>
          <a:p>
            <a:r>
              <a:rPr lang="en-US" dirty="0">
                <a:solidFill>
                  <a:srgbClr val="002060"/>
                </a:solidFill>
              </a:rPr>
              <a:t>NNT 5</a:t>
            </a:r>
          </a:p>
        </p:txBody>
      </p:sp>
      <p:sp>
        <p:nvSpPr>
          <p:cNvPr id="5" name="Content Placeholder 4">
            <a:extLst>
              <a:ext uri="{FF2B5EF4-FFF2-40B4-BE49-F238E27FC236}">
                <a16:creationId xmlns:a16="http://schemas.microsoft.com/office/drawing/2014/main" id="{936A6CA5-394E-3868-DEE7-9D6572679681}"/>
              </a:ext>
            </a:extLst>
          </p:cNvPr>
          <p:cNvSpPr>
            <a:spLocks noGrp="1"/>
          </p:cNvSpPr>
          <p:nvPr>
            <p:ph sz="half" idx="2"/>
          </p:nvPr>
        </p:nvSpPr>
        <p:spPr>
          <a:xfrm>
            <a:off x="882743" y="2588370"/>
            <a:ext cx="4827178" cy="1942138"/>
          </a:xfrm>
        </p:spPr>
        <p:txBody>
          <a:bodyPr/>
          <a:lstStyle/>
          <a:p>
            <a:r>
              <a:rPr lang="en-US" dirty="0">
                <a:solidFill>
                  <a:srgbClr val="002060"/>
                </a:solidFill>
              </a:rPr>
              <a:t>BAO &lt;12h</a:t>
            </a:r>
          </a:p>
          <a:p>
            <a:r>
              <a:rPr lang="en-US" dirty="0">
                <a:solidFill>
                  <a:srgbClr val="002060"/>
                </a:solidFill>
              </a:rPr>
              <a:t>NIHSS≥10</a:t>
            </a:r>
          </a:p>
          <a:p>
            <a:r>
              <a:rPr lang="en-US" dirty="0">
                <a:solidFill>
                  <a:srgbClr val="002060"/>
                </a:solidFill>
              </a:rPr>
              <a:t>pc-ASPECTS ≥6 for ≤80yrs and ≥8 for &gt;80yrs</a:t>
            </a:r>
          </a:p>
          <a:p>
            <a:r>
              <a:rPr lang="en-US" dirty="0">
                <a:solidFill>
                  <a:srgbClr val="002060"/>
                </a:solidFill>
              </a:rPr>
              <a:t>Primary endpoint: mRS 0-3 at 3 months</a:t>
            </a:r>
          </a:p>
          <a:p>
            <a:endParaRPr lang="en-US" dirty="0"/>
          </a:p>
        </p:txBody>
      </p:sp>
      <p:sp>
        <p:nvSpPr>
          <p:cNvPr id="6" name="Content Placeholder 5">
            <a:extLst>
              <a:ext uri="{FF2B5EF4-FFF2-40B4-BE49-F238E27FC236}">
                <a16:creationId xmlns:a16="http://schemas.microsoft.com/office/drawing/2014/main" id="{3D638876-F3D3-C0FB-29AE-883ACE8BC83F}"/>
              </a:ext>
            </a:extLst>
          </p:cNvPr>
          <p:cNvSpPr>
            <a:spLocks noGrp="1"/>
          </p:cNvSpPr>
          <p:nvPr>
            <p:ph sz="half" idx="13"/>
          </p:nvPr>
        </p:nvSpPr>
        <p:spPr>
          <a:xfrm>
            <a:off x="6345489" y="2279254"/>
            <a:ext cx="5348037" cy="1942138"/>
          </a:xfrm>
        </p:spPr>
        <p:txBody>
          <a:bodyPr>
            <a:normAutofit/>
          </a:bodyPr>
          <a:lstStyle/>
          <a:p>
            <a:pPr marL="0" indent="0">
              <a:buNone/>
            </a:pPr>
            <a:r>
              <a:rPr lang="en-US" dirty="0"/>
              <a:t> or both V4 occlusion </a:t>
            </a:r>
            <a:r>
              <a:rPr lang="en-US" b="1" dirty="0"/>
              <a:t>6-24h </a:t>
            </a:r>
            <a:r>
              <a:rPr lang="en-US" dirty="0"/>
              <a:t>from symptom onset</a:t>
            </a:r>
          </a:p>
          <a:p>
            <a:r>
              <a:rPr lang="en-US" dirty="0">
                <a:solidFill>
                  <a:srgbClr val="002060"/>
                </a:solidFill>
              </a:rPr>
              <a:t>NIHSS≥6</a:t>
            </a:r>
          </a:p>
          <a:p>
            <a:r>
              <a:rPr lang="en-US" dirty="0">
                <a:solidFill>
                  <a:srgbClr val="002060"/>
                </a:solidFill>
              </a:rPr>
              <a:t>pc-ASPECTS ≥6, Pons-midbrain-index ≤2</a:t>
            </a:r>
          </a:p>
          <a:p>
            <a:pPr lvl="1"/>
            <a:r>
              <a:rPr lang="en-US" sz="1400" dirty="0">
                <a:solidFill>
                  <a:srgbClr val="002060"/>
                </a:solidFill>
              </a:rPr>
              <a:t>Schaefer PW, et al. Stroke 2008;39(11):3107-3109.</a:t>
            </a:r>
            <a:endParaRPr lang="en-US" dirty="0">
              <a:solidFill>
                <a:srgbClr val="002060"/>
              </a:solidFill>
            </a:endParaRPr>
          </a:p>
          <a:p>
            <a:r>
              <a:rPr lang="en-US" dirty="0">
                <a:solidFill>
                  <a:srgbClr val="002060"/>
                </a:solidFill>
              </a:rPr>
              <a:t>Primary endpoint: mRS 0-3 at 3 months</a:t>
            </a:r>
          </a:p>
          <a:p>
            <a:endParaRPr lang="en-US" dirty="0"/>
          </a:p>
        </p:txBody>
      </p:sp>
      <p:sp>
        <p:nvSpPr>
          <p:cNvPr id="7" name="Date Placeholder 6">
            <a:extLst>
              <a:ext uri="{FF2B5EF4-FFF2-40B4-BE49-F238E27FC236}">
                <a16:creationId xmlns:a16="http://schemas.microsoft.com/office/drawing/2014/main" id="{CBBF7E07-5796-9778-B744-E684F09E21A8}"/>
              </a:ext>
            </a:extLst>
          </p:cNvPr>
          <p:cNvSpPr>
            <a:spLocks noGrp="1"/>
          </p:cNvSpPr>
          <p:nvPr>
            <p:ph type="dt" sz="half" idx="14"/>
          </p:nvPr>
        </p:nvSpPr>
        <p:spPr>
          <a:xfrm>
            <a:off x="146445" y="6484856"/>
            <a:ext cx="4506836" cy="247651"/>
          </a:xfrm>
        </p:spPr>
        <p:txBody>
          <a:bodyPr/>
          <a:lstStyle/>
          <a:p>
            <a:r>
              <a:rPr lang="da-DK" sz="1600" b="1" i="1" dirty="0">
                <a:solidFill>
                  <a:srgbClr val="7030A0"/>
                </a:solidFill>
              </a:rPr>
              <a:t>Tao C, et al. N Engl J Med. 2022;387:1361-1372</a:t>
            </a:r>
          </a:p>
        </p:txBody>
      </p:sp>
      <p:pic>
        <p:nvPicPr>
          <p:cNvPr id="10" name="Picture 9">
            <a:extLst>
              <a:ext uri="{FF2B5EF4-FFF2-40B4-BE49-F238E27FC236}">
                <a16:creationId xmlns:a16="http://schemas.microsoft.com/office/drawing/2014/main" id="{6560AC5B-FB7D-466C-67FB-B563C47BBBD6}"/>
              </a:ext>
            </a:extLst>
          </p:cNvPr>
          <p:cNvPicPr>
            <a:picLocks noChangeAspect="1"/>
          </p:cNvPicPr>
          <p:nvPr/>
        </p:nvPicPr>
        <p:blipFill>
          <a:blip r:embed="rId2" cstate="print"/>
          <a:stretch>
            <a:fillRect/>
          </a:stretch>
        </p:blipFill>
        <p:spPr>
          <a:xfrm>
            <a:off x="10245554" y="657556"/>
            <a:ext cx="1763949" cy="1185153"/>
          </a:xfrm>
          <a:prstGeom prst="rect">
            <a:avLst/>
          </a:prstGeom>
        </p:spPr>
      </p:pic>
      <p:pic>
        <p:nvPicPr>
          <p:cNvPr id="11" name="Picture 10">
            <a:extLst>
              <a:ext uri="{FF2B5EF4-FFF2-40B4-BE49-F238E27FC236}">
                <a16:creationId xmlns:a16="http://schemas.microsoft.com/office/drawing/2014/main" id="{1DF93EB7-9FBE-72A1-D842-C0E7C7769370}"/>
              </a:ext>
            </a:extLst>
          </p:cNvPr>
          <p:cNvPicPr>
            <a:picLocks noChangeAspect="1"/>
          </p:cNvPicPr>
          <p:nvPr/>
        </p:nvPicPr>
        <p:blipFill>
          <a:blip r:embed="rId3" cstate="print"/>
          <a:srcRect l="1" t="18808" r="31870" b="3944"/>
          <a:stretch>
            <a:fillRect/>
          </a:stretch>
        </p:blipFill>
        <p:spPr>
          <a:xfrm>
            <a:off x="222624" y="717691"/>
            <a:ext cx="3357489" cy="1011819"/>
          </a:xfrm>
          <a:prstGeom prst="rect">
            <a:avLst/>
          </a:prstGeom>
        </p:spPr>
      </p:pic>
      <p:pic>
        <p:nvPicPr>
          <p:cNvPr id="12" name="Picture 11">
            <a:extLst>
              <a:ext uri="{FF2B5EF4-FFF2-40B4-BE49-F238E27FC236}">
                <a16:creationId xmlns:a16="http://schemas.microsoft.com/office/drawing/2014/main" id="{B81EAE02-1F35-BCBA-93D7-AD474FC1D57A}"/>
              </a:ext>
            </a:extLst>
          </p:cNvPr>
          <p:cNvPicPr>
            <a:picLocks noChangeAspect="1"/>
          </p:cNvPicPr>
          <p:nvPr/>
        </p:nvPicPr>
        <p:blipFill rotWithShape="1">
          <a:blip r:embed="rId4" cstate="print"/>
          <a:srcRect l="3203"/>
          <a:stretch/>
        </p:blipFill>
        <p:spPr>
          <a:xfrm>
            <a:off x="1073058" y="4114800"/>
            <a:ext cx="4608609" cy="2240231"/>
          </a:xfrm>
          <a:prstGeom prst="rect">
            <a:avLst/>
          </a:prstGeom>
        </p:spPr>
      </p:pic>
      <p:pic>
        <p:nvPicPr>
          <p:cNvPr id="13" name="Picture 12">
            <a:extLst>
              <a:ext uri="{FF2B5EF4-FFF2-40B4-BE49-F238E27FC236}">
                <a16:creationId xmlns:a16="http://schemas.microsoft.com/office/drawing/2014/main" id="{A1B98DCB-4EE6-5B14-4423-51E0BD329ABD}"/>
              </a:ext>
            </a:extLst>
          </p:cNvPr>
          <p:cNvPicPr>
            <a:picLocks noChangeAspect="1"/>
          </p:cNvPicPr>
          <p:nvPr/>
        </p:nvPicPr>
        <p:blipFill>
          <a:blip r:embed="rId5" cstate="print"/>
          <a:srcRect t="25785" r="30252" b="3096"/>
          <a:stretch>
            <a:fillRect/>
          </a:stretch>
        </p:blipFill>
        <p:spPr>
          <a:xfrm>
            <a:off x="7160226" y="957383"/>
            <a:ext cx="2964802" cy="1099112"/>
          </a:xfrm>
          <a:prstGeom prst="rect">
            <a:avLst/>
          </a:prstGeom>
        </p:spPr>
      </p:pic>
      <p:sp>
        <p:nvSpPr>
          <p:cNvPr id="17" name="TextBox 16">
            <a:extLst>
              <a:ext uri="{FF2B5EF4-FFF2-40B4-BE49-F238E27FC236}">
                <a16:creationId xmlns:a16="http://schemas.microsoft.com/office/drawing/2014/main" id="{4C40D608-3551-6EE4-8569-D098D6BD3F82}"/>
              </a:ext>
            </a:extLst>
          </p:cNvPr>
          <p:cNvSpPr txBox="1"/>
          <p:nvPr/>
        </p:nvSpPr>
        <p:spPr>
          <a:xfrm>
            <a:off x="6442910" y="6472564"/>
            <a:ext cx="5267827" cy="307777"/>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a-DK" sz="1400" b="1" i="1" u="none" strike="noStrike" kern="1200" cap="none" spc="0" normalizeH="0" baseline="0" noProof="0" dirty="0">
                <a:ln>
                  <a:noFill/>
                </a:ln>
                <a:solidFill>
                  <a:srgbClr val="7030A0"/>
                </a:solidFill>
                <a:effectLst/>
                <a:uLnTx/>
                <a:uFillTx/>
                <a:ea typeface="+mn-ea"/>
                <a:cs typeface="+mn-cs"/>
              </a:rPr>
              <a:t>Jovin T, et al. N Engl J Med. 2022;387:1373-1384</a:t>
            </a:r>
            <a:endParaRPr kumimoji="0" lang="en-US" sz="1400" b="1" i="1" u="none" strike="noStrike" kern="1200" cap="none" spc="0" normalizeH="0" baseline="0" noProof="0" dirty="0">
              <a:ln>
                <a:noFill/>
              </a:ln>
              <a:solidFill>
                <a:srgbClr val="7030A0"/>
              </a:solidFill>
              <a:effectLst/>
              <a:uLnTx/>
              <a:uFillTx/>
              <a:ea typeface="+mn-ea"/>
              <a:cs typeface="+mn-cs"/>
            </a:endParaRPr>
          </a:p>
        </p:txBody>
      </p:sp>
      <p:pic>
        <p:nvPicPr>
          <p:cNvPr id="18" name="Content Placeholder 9">
            <a:extLst>
              <a:ext uri="{FF2B5EF4-FFF2-40B4-BE49-F238E27FC236}">
                <a16:creationId xmlns:a16="http://schemas.microsoft.com/office/drawing/2014/main" id="{93FDAA04-A0C5-58FC-40A5-B191BE53E07B}"/>
              </a:ext>
            </a:extLst>
          </p:cNvPr>
          <p:cNvPicPr>
            <a:picLocks noChangeAspect="1"/>
          </p:cNvPicPr>
          <p:nvPr/>
        </p:nvPicPr>
        <p:blipFill>
          <a:blip r:embed="rId6" cstate="print"/>
          <a:stretch>
            <a:fillRect/>
          </a:stretch>
        </p:blipFill>
        <p:spPr>
          <a:xfrm>
            <a:off x="6513094" y="4072018"/>
            <a:ext cx="3983082" cy="2240231"/>
          </a:xfrm>
          <a:prstGeom prst="rect">
            <a:avLst/>
          </a:prstGeom>
        </p:spPr>
      </p:pic>
      <p:sp>
        <p:nvSpPr>
          <p:cNvPr id="9" name="TextBox 8">
            <a:extLst>
              <a:ext uri="{FF2B5EF4-FFF2-40B4-BE49-F238E27FC236}">
                <a16:creationId xmlns:a16="http://schemas.microsoft.com/office/drawing/2014/main" id="{8F595429-7908-DEB1-6A9E-864C193090D2}"/>
              </a:ext>
            </a:extLst>
          </p:cNvPr>
          <p:cNvSpPr txBox="1"/>
          <p:nvPr/>
        </p:nvSpPr>
        <p:spPr>
          <a:xfrm>
            <a:off x="0" y="129416"/>
            <a:ext cx="12191999" cy="954107"/>
          </a:xfrm>
          <a:prstGeom prst="rect">
            <a:avLst/>
          </a:prstGeom>
          <a:noFill/>
        </p:spPr>
        <p:txBody>
          <a:bodyPr wrap="square">
            <a:spAutoFit/>
          </a:bodyPr>
          <a:lstStyle/>
          <a:p>
            <a:pPr algn="ctr"/>
            <a:r>
              <a:rPr lang="el-GR" sz="2800" b="1" dirty="0">
                <a:solidFill>
                  <a:srgbClr val="00B050"/>
                </a:solidFill>
                <a:effectLst>
                  <a:outerShdw blurRad="38100" dist="38100" dir="2700000" algn="tl">
                    <a:srgbClr val="000000">
                      <a:alpha val="43137"/>
                    </a:srgbClr>
                  </a:outerShdw>
                </a:effectLst>
              </a:rPr>
              <a:t>Απόφραξη βασικής αρτηρίας: έως 24 ώρες, </a:t>
            </a:r>
            <a:r>
              <a:rPr lang="en-US" sz="2800" b="1" dirty="0">
                <a:solidFill>
                  <a:srgbClr val="00B050"/>
                </a:solidFill>
                <a:effectLst>
                  <a:outerShdw blurRad="38100" dist="38100" dir="2700000" algn="tl">
                    <a:srgbClr val="000000">
                      <a:alpha val="43137"/>
                    </a:srgbClr>
                  </a:outerShdw>
                </a:effectLst>
              </a:rPr>
              <a:t>NIHSS ≥10, </a:t>
            </a:r>
            <a:r>
              <a:rPr lang="el-GR" sz="2800" b="1" dirty="0">
                <a:solidFill>
                  <a:srgbClr val="00B050"/>
                </a:solidFill>
                <a:effectLst>
                  <a:outerShdw blurRad="38100" dist="38100" dir="2700000" algn="tl">
                    <a:srgbClr val="000000">
                      <a:alpha val="43137"/>
                    </a:srgbClr>
                  </a:outerShdw>
                </a:effectLst>
              </a:rPr>
              <a:t>χωρίς εκτεταμένες ισχαιμικές αλλοιώσεις</a:t>
            </a:r>
            <a:r>
              <a:rPr lang="en-US" sz="2800" b="1" dirty="0">
                <a:solidFill>
                  <a:srgbClr val="00B050"/>
                </a:solidFill>
                <a:effectLst>
                  <a:outerShdw blurRad="38100" dist="38100" dir="2700000" algn="tl">
                    <a:srgbClr val="000000">
                      <a:alpha val="43137"/>
                    </a:srgbClr>
                  </a:outerShdw>
                </a:effectLst>
              </a:rPr>
              <a:t> </a:t>
            </a:r>
            <a:endParaRPr lang="el-GR" sz="2800" dirty="0">
              <a:solidFill>
                <a:srgbClr val="00B050"/>
              </a:solidFill>
            </a:endParaRPr>
          </a:p>
        </p:txBody>
      </p:sp>
      <p:sp>
        <p:nvSpPr>
          <p:cNvPr id="15" name="TextBox 14">
            <a:extLst>
              <a:ext uri="{FF2B5EF4-FFF2-40B4-BE49-F238E27FC236}">
                <a16:creationId xmlns:a16="http://schemas.microsoft.com/office/drawing/2014/main" id="{03DBDAE7-F9D8-38C0-6AA3-5A9E7DCEC1D2}"/>
              </a:ext>
            </a:extLst>
          </p:cNvPr>
          <p:cNvSpPr txBox="1"/>
          <p:nvPr/>
        </p:nvSpPr>
        <p:spPr>
          <a:xfrm>
            <a:off x="2066972" y="1710297"/>
            <a:ext cx="6096000" cy="954107"/>
          </a:xfrm>
          <a:prstGeom prst="rect">
            <a:avLst/>
          </a:prstGeom>
          <a:noFill/>
        </p:spPr>
        <p:txBody>
          <a:bodyPr wrap="square">
            <a:spAutoFit/>
          </a:bodyPr>
          <a:lstStyle/>
          <a:p>
            <a:r>
              <a:rPr lang="en-US" sz="1400" dirty="0">
                <a:solidFill>
                  <a:srgbClr val="002060"/>
                </a:solidFill>
              </a:rPr>
              <a:t>COR 1. In patients with AIS, with basilar artery occlusion, a baseline </a:t>
            </a:r>
            <a:r>
              <a:rPr lang="en-US" sz="1400" dirty="0" err="1">
                <a:solidFill>
                  <a:srgbClr val="002060"/>
                </a:solidFill>
              </a:rPr>
              <a:t>mRS</a:t>
            </a:r>
            <a:r>
              <a:rPr lang="en-US" sz="1400" dirty="0">
                <a:solidFill>
                  <a:srgbClr val="002060"/>
                </a:solidFill>
              </a:rPr>
              <a:t> score of 0 to 1</a:t>
            </a:r>
            <a:r>
              <a:rPr lang="en-US" sz="1400" b="1" dirty="0">
                <a:solidFill>
                  <a:srgbClr val="002060"/>
                </a:solidFill>
              </a:rPr>
              <a:t>, NIHSS score ≥10 </a:t>
            </a:r>
            <a:r>
              <a:rPr lang="en-US" sz="1400" dirty="0">
                <a:solidFill>
                  <a:srgbClr val="002060"/>
                </a:solidFill>
              </a:rPr>
              <a:t>at presentation, and PC-ASPECTS ≥6 (mild ischemic damage), </a:t>
            </a:r>
            <a:r>
              <a:rPr lang="en-US" sz="1400" b="1" dirty="0">
                <a:solidFill>
                  <a:srgbClr val="002060"/>
                </a:solidFill>
              </a:rPr>
              <a:t>EVT within 24 hours </a:t>
            </a:r>
            <a:r>
              <a:rPr lang="en-US" sz="1400" dirty="0">
                <a:solidFill>
                  <a:srgbClr val="002060"/>
                </a:solidFill>
              </a:rPr>
              <a:t>from onset of symptoms is recommended to achieve better functional outcome and reduce mortality</a:t>
            </a:r>
            <a:endParaRPr lang="el-GR" sz="1400" dirty="0">
              <a:solidFill>
                <a:srgbClr val="002060"/>
              </a:solidFill>
            </a:endParaRPr>
          </a:p>
        </p:txBody>
      </p:sp>
    </p:spTree>
    <p:extLst>
      <p:ext uri="{BB962C8B-B14F-4D97-AF65-F5344CB8AC3E}">
        <p14:creationId xmlns:p14="http://schemas.microsoft.com/office/powerpoint/2010/main" val="3688262538"/>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Εικόνα 4">
            <a:extLst>
              <a:ext uri="{FF2B5EF4-FFF2-40B4-BE49-F238E27FC236}">
                <a16:creationId xmlns:a16="http://schemas.microsoft.com/office/drawing/2014/main" id="{6F96DC8F-F376-F08F-7AFB-46C4085DACBB}"/>
              </a:ext>
            </a:extLst>
          </p:cNvPr>
          <p:cNvPicPr>
            <a:picLocks noChangeAspect="1"/>
          </p:cNvPicPr>
          <p:nvPr/>
        </p:nvPicPr>
        <p:blipFill>
          <a:blip r:embed="rId2" cstate="print">
            <a:extLst>
              <a:ext uri="{28A0092B-C50C-407E-A947-70E740481C1C}">
                <a14:useLocalDpi xmlns:a14="http://schemas.microsoft.com/office/drawing/2010/main" val="0"/>
              </a:ext>
            </a:extLst>
          </a:blip>
          <a:srcRect r="2896" b="37634"/>
          <a:stretch>
            <a:fillRect/>
          </a:stretch>
        </p:blipFill>
        <p:spPr>
          <a:xfrm>
            <a:off x="0" y="0"/>
            <a:ext cx="6013362" cy="5761703"/>
          </a:xfrm>
          <a:prstGeom prst="rect">
            <a:avLst/>
          </a:prstGeom>
        </p:spPr>
      </p:pic>
      <p:grpSp>
        <p:nvGrpSpPr>
          <p:cNvPr id="4" name="Ομάδα 3">
            <a:extLst>
              <a:ext uri="{FF2B5EF4-FFF2-40B4-BE49-F238E27FC236}">
                <a16:creationId xmlns:a16="http://schemas.microsoft.com/office/drawing/2014/main" id="{6E173CA5-F810-7FF1-D177-6ACC9184A052}"/>
              </a:ext>
            </a:extLst>
          </p:cNvPr>
          <p:cNvGrpSpPr/>
          <p:nvPr/>
        </p:nvGrpSpPr>
        <p:grpSpPr>
          <a:xfrm>
            <a:off x="6042746" y="2261418"/>
            <a:ext cx="6149254" cy="3605880"/>
            <a:chOff x="6042746" y="2261418"/>
            <a:chExt cx="6149254" cy="3605880"/>
          </a:xfrm>
        </p:grpSpPr>
        <p:pic>
          <p:nvPicPr>
            <p:cNvPr id="7" name="Εικόνα 6">
              <a:extLst>
                <a:ext uri="{FF2B5EF4-FFF2-40B4-BE49-F238E27FC236}">
                  <a16:creationId xmlns:a16="http://schemas.microsoft.com/office/drawing/2014/main" id="{B9708742-F184-EC28-0BC7-51C7D3BA012C}"/>
                </a:ext>
              </a:extLst>
            </p:cNvPr>
            <p:cNvPicPr>
              <a:picLocks noChangeAspect="1"/>
            </p:cNvPicPr>
            <p:nvPr/>
          </p:nvPicPr>
          <p:blipFill>
            <a:blip r:embed="rId2" cstate="print">
              <a:extLst>
                <a:ext uri="{28A0092B-C50C-407E-A947-70E740481C1C}">
                  <a14:useLocalDpi xmlns:a14="http://schemas.microsoft.com/office/drawing/2010/main" val="0"/>
                </a:ext>
              </a:extLst>
            </a:blip>
            <a:srcRect l="972" t="61075" r="-1"/>
            <a:stretch>
              <a:fillRect/>
            </a:stretch>
          </p:blipFill>
          <p:spPr>
            <a:xfrm>
              <a:off x="6042746" y="2261418"/>
              <a:ext cx="6149254" cy="3605880"/>
            </a:xfrm>
            <a:prstGeom prst="rect">
              <a:avLst/>
            </a:prstGeom>
          </p:spPr>
        </p:pic>
        <p:cxnSp>
          <p:nvCxnSpPr>
            <p:cNvPr id="3" name="Ευθύγραμμο βέλος σύνδεσης 2">
              <a:extLst>
                <a:ext uri="{FF2B5EF4-FFF2-40B4-BE49-F238E27FC236}">
                  <a16:creationId xmlns:a16="http://schemas.microsoft.com/office/drawing/2014/main" id="{2D571A9A-D966-4D9E-379A-BEFCBEB2E587}"/>
                </a:ext>
              </a:extLst>
            </p:cNvPr>
            <p:cNvCxnSpPr/>
            <p:nvPr/>
          </p:nvCxnSpPr>
          <p:spPr>
            <a:xfrm>
              <a:off x="9370142" y="3657600"/>
              <a:ext cx="0" cy="30480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grpSp>
      <p:sp>
        <p:nvSpPr>
          <p:cNvPr id="6" name="5 - TextBox"/>
          <p:cNvSpPr txBox="1"/>
          <p:nvPr/>
        </p:nvSpPr>
        <p:spPr>
          <a:xfrm>
            <a:off x="7479102" y="465826"/>
            <a:ext cx="629728" cy="1107996"/>
          </a:xfrm>
          <a:prstGeom prst="rect">
            <a:avLst/>
          </a:prstGeom>
          <a:noFill/>
        </p:spPr>
        <p:txBody>
          <a:bodyPr wrap="square" rtlCol="0">
            <a:spAutoFit/>
          </a:bodyPr>
          <a:lstStyle/>
          <a:p>
            <a:r>
              <a:rPr lang="el-GR" sz="6600" dirty="0">
                <a:solidFill>
                  <a:srgbClr val="C00000"/>
                </a:solidFill>
                <a:latin typeface="Times New Roman"/>
                <a:cs typeface="Times New Roman"/>
              </a:rPr>
              <a:t>*</a:t>
            </a:r>
            <a:endParaRPr lang="el-GR" sz="6600" dirty="0">
              <a:solidFill>
                <a:srgbClr val="C00000"/>
              </a:solidFill>
            </a:endParaRPr>
          </a:p>
        </p:txBody>
      </p:sp>
    </p:spTree>
    <p:extLst>
      <p:ext uri="{BB962C8B-B14F-4D97-AF65-F5344CB8AC3E}">
        <p14:creationId xmlns:p14="http://schemas.microsoft.com/office/powerpoint/2010/main" val="2906492092"/>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Εικόνα 4">
            <a:extLst>
              <a:ext uri="{FF2B5EF4-FFF2-40B4-BE49-F238E27FC236}">
                <a16:creationId xmlns:a16="http://schemas.microsoft.com/office/drawing/2014/main" id="{4CDF7116-F10C-7659-0CCE-B274B24CA571}"/>
              </a:ext>
            </a:extLst>
          </p:cNvPr>
          <p:cNvPicPr>
            <a:picLocks noChangeAspect="1"/>
          </p:cNvPicPr>
          <p:nvPr/>
        </p:nvPicPr>
        <p:blipFill>
          <a:blip r:embed="rId2" cstate="print"/>
          <a:srcRect l="12016" t="33118" r="16209" b="11111"/>
          <a:stretch>
            <a:fillRect/>
          </a:stretch>
        </p:blipFill>
        <p:spPr>
          <a:xfrm>
            <a:off x="1547528" y="2163436"/>
            <a:ext cx="9448067" cy="4129548"/>
          </a:xfrm>
          <a:prstGeom prst="rect">
            <a:avLst/>
          </a:prstGeom>
        </p:spPr>
      </p:pic>
      <p:pic>
        <p:nvPicPr>
          <p:cNvPr id="7" name="Εικόνα 6">
            <a:extLst>
              <a:ext uri="{FF2B5EF4-FFF2-40B4-BE49-F238E27FC236}">
                <a16:creationId xmlns:a16="http://schemas.microsoft.com/office/drawing/2014/main" id="{0151FB4D-E01A-6115-8335-EB9EDE2F29E0}"/>
              </a:ext>
            </a:extLst>
          </p:cNvPr>
          <p:cNvPicPr>
            <a:picLocks noChangeAspect="1"/>
          </p:cNvPicPr>
          <p:nvPr/>
        </p:nvPicPr>
        <p:blipFill>
          <a:blip r:embed="rId3" cstate="print"/>
          <a:srcRect l="11209" t="40574" r="16210" b="22581"/>
          <a:stretch>
            <a:fillRect/>
          </a:stretch>
        </p:blipFill>
        <p:spPr>
          <a:xfrm>
            <a:off x="2664543" y="9662"/>
            <a:ext cx="6715432" cy="1917629"/>
          </a:xfrm>
          <a:prstGeom prst="rect">
            <a:avLst/>
          </a:prstGeom>
        </p:spPr>
      </p:pic>
      <p:sp>
        <p:nvSpPr>
          <p:cNvPr id="9" name="TextBox 8">
            <a:extLst>
              <a:ext uri="{FF2B5EF4-FFF2-40B4-BE49-F238E27FC236}">
                <a16:creationId xmlns:a16="http://schemas.microsoft.com/office/drawing/2014/main" id="{43B1D1D4-E39E-D00D-7320-B08D776A2568}"/>
              </a:ext>
            </a:extLst>
          </p:cNvPr>
          <p:cNvSpPr txBox="1"/>
          <p:nvPr/>
        </p:nvSpPr>
        <p:spPr>
          <a:xfrm>
            <a:off x="7344697" y="6359852"/>
            <a:ext cx="4748980" cy="338554"/>
          </a:xfrm>
          <a:prstGeom prst="rect">
            <a:avLst/>
          </a:prstGeom>
          <a:noFill/>
        </p:spPr>
        <p:txBody>
          <a:bodyPr wrap="square">
            <a:spAutoFit/>
          </a:bodyPr>
          <a:lstStyle/>
          <a:p>
            <a:r>
              <a:rPr lang="en-US" sz="1600" b="1" i="1" dirty="0">
                <a:solidFill>
                  <a:srgbClr val="7030A0"/>
                </a:solidFill>
              </a:rPr>
              <a:t>Prabhakaran S, et al. Stroke. 2026;57:e316-e436</a:t>
            </a:r>
            <a:endParaRPr lang="el-GR" sz="1600" b="1" i="1" dirty="0">
              <a:solidFill>
                <a:srgbClr val="7030A0"/>
              </a:solidFill>
            </a:endParaRPr>
          </a:p>
        </p:txBody>
      </p:sp>
      <p:sp>
        <p:nvSpPr>
          <p:cNvPr id="11" name="Ορθογώνιο 10">
            <a:extLst>
              <a:ext uri="{FF2B5EF4-FFF2-40B4-BE49-F238E27FC236}">
                <a16:creationId xmlns:a16="http://schemas.microsoft.com/office/drawing/2014/main" id="{68E1350C-A7F5-A97C-5CE3-3C326DBE23D3}"/>
              </a:ext>
            </a:extLst>
          </p:cNvPr>
          <p:cNvSpPr/>
          <p:nvPr/>
        </p:nvSpPr>
        <p:spPr>
          <a:xfrm>
            <a:off x="8495071" y="3054805"/>
            <a:ext cx="1160206" cy="209505"/>
          </a:xfrm>
          <a:prstGeom prst="rect">
            <a:avLst/>
          </a:prstGeom>
          <a:noFill/>
          <a:ln w="444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13" name="Ορθογώνιο 12">
            <a:extLst>
              <a:ext uri="{FF2B5EF4-FFF2-40B4-BE49-F238E27FC236}">
                <a16:creationId xmlns:a16="http://schemas.microsoft.com/office/drawing/2014/main" id="{9A2EC684-6621-BF78-2501-8BA6B40E0D20}"/>
              </a:ext>
            </a:extLst>
          </p:cNvPr>
          <p:cNvSpPr/>
          <p:nvPr/>
        </p:nvSpPr>
        <p:spPr>
          <a:xfrm>
            <a:off x="10064369" y="3649657"/>
            <a:ext cx="931226" cy="234085"/>
          </a:xfrm>
          <a:prstGeom prst="rect">
            <a:avLst/>
          </a:prstGeom>
          <a:noFill/>
          <a:ln w="444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15" name="Ορθογώνιο 14">
            <a:extLst>
              <a:ext uri="{FF2B5EF4-FFF2-40B4-BE49-F238E27FC236}">
                <a16:creationId xmlns:a16="http://schemas.microsoft.com/office/drawing/2014/main" id="{0FF1EA6E-DB56-3E6E-AB6B-E56746254FBA}"/>
              </a:ext>
            </a:extLst>
          </p:cNvPr>
          <p:cNvSpPr/>
          <p:nvPr/>
        </p:nvSpPr>
        <p:spPr>
          <a:xfrm>
            <a:off x="9484266" y="4464389"/>
            <a:ext cx="1160206" cy="209505"/>
          </a:xfrm>
          <a:prstGeom prst="rect">
            <a:avLst/>
          </a:prstGeom>
          <a:noFill/>
          <a:ln w="444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l-GR"/>
          </a:p>
        </p:txBody>
      </p:sp>
    </p:spTree>
    <p:extLst>
      <p:ext uri="{BB962C8B-B14F-4D97-AF65-F5344CB8AC3E}">
        <p14:creationId xmlns:p14="http://schemas.microsoft.com/office/powerpoint/2010/main" val="1075525091"/>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838200" y="0"/>
            <a:ext cx="10515600" cy="1325563"/>
          </a:xfrm>
        </p:spPr>
        <p:txBody>
          <a:bodyPr>
            <a:normAutofit/>
          </a:bodyPr>
          <a:lstStyle/>
          <a:p>
            <a:r>
              <a:rPr lang="el-GR" sz="3600" b="1" dirty="0">
                <a:solidFill>
                  <a:srgbClr val="C00000"/>
                </a:solidFill>
              </a:rPr>
              <a:t>Τα παροδικά ισχαιμικά επεισόδια</a:t>
            </a:r>
            <a:endParaRPr lang="en-US" sz="3600" b="1" dirty="0">
              <a:solidFill>
                <a:srgbClr val="C00000"/>
              </a:solidFill>
            </a:endParaRPr>
          </a:p>
        </p:txBody>
      </p:sp>
      <p:sp>
        <p:nvSpPr>
          <p:cNvPr id="3" name="2 - Θέση περιεχομένου"/>
          <p:cNvSpPr>
            <a:spLocks noGrp="1"/>
          </p:cNvSpPr>
          <p:nvPr>
            <p:ph idx="1"/>
          </p:nvPr>
        </p:nvSpPr>
        <p:spPr>
          <a:xfrm>
            <a:off x="838200" y="1198880"/>
            <a:ext cx="10515600" cy="5659119"/>
          </a:xfrm>
        </p:spPr>
        <p:txBody>
          <a:bodyPr>
            <a:normAutofit fontScale="62500" lnSpcReduction="20000"/>
          </a:bodyPr>
          <a:lstStyle/>
          <a:p>
            <a:pPr>
              <a:lnSpc>
                <a:spcPct val="170000"/>
              </a:lnSpc>
            </a:pPr>
            <a:r>
              <a:rPr lang="el-GR" dirty="0">
                <a:solidFill>
                  <a:schemeClr val="tx2">
                    <a:lumMod val="50000"/>
                  </a:schemeClr>
                </a:solidFill>
              </a:rPr>
              <a:t>Περίπου το 15% των εγκεφαλικών εμφανίζεται μετά από ένα παροδικό εγκεφαλικό και η συντριπτική πλειονότητα αυτών των εγκεφαλικών θα μπορούσε να προληφθεί με την κατάλληλη θεραπεία. </a:t>
            </a:r>
          </a:p>
          <a:p>
            <a:pPr>
              <a:lnSpc>
                <a:spcPct val="170000"/>
              </a:lnSpc>
            </a:pPr>
            <a:r>
              <a:rPr lang="el-GR" dirty="0">
                <a:solidFill>
                  <a:schemeClr val="tx2">
                    <a:lumMod val="50000"/>
                  </a:schemeClr>
                </a:solidFill>
              </a:rPr>
              <a:t>Ένα στα δέκα παροδικά θα καταλήξουν σε εγκεφαλικά μέσα σε μία εβδομάδα με τα μισά από αυτά να εμφανίζονται εντός 48 ωρών! </a:t>
            </a:r>
          </a:p>
          <a:p>
            <a:pPr>
              <a:lnSpc>
                <a:spcPct val="170000"/>
              </a:lnSpc>
            </a:pPr>
            <a:r>
              <a:rPr lang="el-GR" dirty="0">
                <a:solidFill>
                  <a:schemeClr val="tx2">
                    <a:lumMod val="50000"/>
                  </a:schemeClr>
                </a:solidFill>
              </a:rPr>
              <a:t> Το ποσοστό των παροδικών που θα καταλήξουν σε εγκεφαλικό είναι 8 με 14% για την πρώτη εβδομάδα, δηλαδή ο κίνδυνος είναι 1 με 2% κάθε ημέρα που περνάει.</a:t>
            </a:r>
          </a:p>
          <a:p>
            <a:pPr>
              <a:lnSpc>
                <a:spcPct val="170000"/>
              </a:lnSpc>
            </a:pPr>
            <a:r>
              <a:rPr lang="el-GR" dirty="0">
                <a:solidFill>
                  <a:schemeClr val="tx2">
                    <a:lumMod val="50000"/>
                  </a:schemeClr>
                </a:solidFill>
              </a:rPr>
              <a:t> Σε ασθενείς με παροδικά που νοσηλεύθηκαν επειγόντως σε μονάδες εγκεφαλικών ο κίνδυνος είναι μόλις 0,9% για την πρώτη εβδομάδα, δηλαδή περίπου 0,1% για κάθε ημέρα που περνάει.</a:t>
            </a:r>
          </a:p>
          <a:p>
            <a:pPr>
              <a:lnSpc>
                <a:spcPct val="170000"/>
              </a:lnSpc>
            </a:pPr>
            <a:r>
              <a:rPr lang="el-GR" dirty="0">
                <a:solidFill>
                  <a:schemeClr val="tx2">
                    <a:lumMod val="50000"/>
                  </a:schemeClr>
                </a:solidFill>
              </a:rPr>
              <a:t>Ορισμοί:</a:t>
            </a:r>
          </a:p>
          <a:p>
            <a:pPr lvl="1">
              <a:lnSpc>
                <a:spcPct val="170000"/>
              </a:lnSpc>
            </a:pPr>
            <a:r>
              <a:rPr lang="en-US" dirty="0">
                <a:solidFill>
                  <a:schemeClr val="tx2">
                    <a:lumMod val="50000"/>
                  </a:schemeClr>
                </a:solidFill>
              </a:rPr>
              <a:t>Tissue based: </a:t>
            </a:r>
            <a:r>
              <a:rPr lang="el-GR" dirty="0">
                <a:solidFill>
                  <a:schemeClr val="tx2">
                    <a:lumMod val="50000"/>
                  </a:schemeClr>
                </a:solidFill>
              </a:rPr>
              <a:t>αρνητική απεικόνιση (</a:t>
            </a:r>
            <a:r>
              <a:rPr lang="en-US" dirty="0">
                <a:solidFill>
                  <a:schemeClr val="tx2">
                    <a:lumMod val="50000"/>
                  </a:schemeClr>
                </a:solidFill>
              </a:rPr>
              <a:t>DWI-MRI</a:t>
            </a:r>
          </a:p>
          <a:p>
            <a:pPr lvl="1">
              <a:lnSpc>
                <a:spcPct val="170000"/>
              </a:lnSpc>
            </a:pPr>
            <a:r>
              <a:rPr lang="en-US" dirty="0">
                <a:solidFill>
                  <a:schemeClr val="tx2">
                    <a:lumMod val="50000"/>
                  </a:schemeClr>
                </a:solidFill>
              </a:rPr>
              <a:t>Time based: </a:t>
            </a:r>
            <a:r>
              <a:rPr lang="el-GR" dirty="0">
                <a:solidFill>
                  <a:schemeClr val="tx2">
                    <a:lumMod val="50000"/>
                  </a:schemeClr>
                </a:solidFill>
              </a:rPr>
              <a:t>συμπτώματα &lt;24 ώρες</a:t>
            </a:r>
            <a:endParaRPr lang="en-US" dirty="0">
              <a:solidFill>
                <a:schemeClr val="tx2">
                  <a:lumMod val="50000"/>
                </a:schemeClr>
              </a:solidFill>
            </a:endParaRPr>
          </a:p>
          <a:p>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blinds(horizontal)">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blinds(horizontal)">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blinds(horizontal)">
                                      <p:cBhvr>
                                        <p:cTn id="17" dur="500"/>
                                        <p:tgtEl>
                                          <p:spTgt spid="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blinds(horizontal)">
                                      <p:cBhvr>
                                        <p:cTn id="22" dur="500"/>
                                        <p:tgtEl>
                                          <p:spTgt spid="3">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animEffect transition="in" filter="blinds(horizontal)">
                                      <p:cBhvr>
                                        <p:cTn id="27" dur="500"/>
                                        <p:tgtEl>
                                          <p:spTgt spid="3">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nodeType="clickEffect">
                                  <p:stCondLst>
                                    <p:cond delay="0"/>
                                  </p:stCondLst>
                                  <p:childTnLst>
                                    <p:set>
                                      <p:cBhvr>
                                        <p:cTn id="31" dur="1" fill="hold">
                                          <p:stCondLst>
                                            <p:cond delay="0"/>
                                          </p:stCondLst>
                                        </p:cTn>
                                        <p:tgtEl>
                                          <p:spTgt spid="3">
                                            <p:txEl>
                                              <p:pRg st="6" end="6"/>
                                            </p:txEl>
                                          </p:spTgt>
                                        </p:tgtEl>
                                        <p:attrNameLst>
                                          <p:attrName>style.visibility</p:attrName>
                                        </p:attrNameLst>
                                      </p:cBhvr>
                                      <p:to>
                                        <p:strVal val="visible"/>
                                      </p:to>
                                    </p:set>
                                    <p:animEffect transition="in" filter="blinds(horizontal)">
                                      <p:cBhvr>
                                        <p:cTn id="32"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hidden="1"/>
          <p:cNvSpPr>
            <a:spLocks noGrp="1"/>
          </p:cNvSpPr>
          <p:nvPr>
            <p:ph type="title"/>
          </p:nvPr>
        </p:nvSpPr>
        <p:spPr/>
        <p:txBody>
          <a:bodyPr/>
          <a:lstStyle/>
          <a:p>
            <a:r>
              <a:rPr lang="en-US"/>
              <a:t>Recurrent Stroke Risk After Ischemic Stroke or TIA</a:t>
            </a:r>
            <a:endParaRPr lang="en-US" dirty="0"/>
          </a:p>
        </p:txBody>
      </p:sp>
      <p:pic>
        <p:nvPicPr>
          <p:cNvPr id="3" name="Picture 2"/>
          <p:cNvPicPr/>
          <p:nvPr/>
        </p:nvPicPr>
        <p:blipFill>
          <a:blip r:embed="rId2" cstate="print"/>
          <a:stretch>
            <a:fillRect/>
          </a:stretch>
        </p:blipFill>
        <p:spPr>
          <a:xfrm>
            <a:off x="0" y="0"/>
            <a:ext cx="12192000" cy="6858000"/>
          </a:xfrm>
          <a:prstGeom prst="rect">
            <a:avLst/>
          </a:prstGeom>
        </p:spPr>
      </p:pic>
      <p:sp>
        <p:nvSpPr>
          <p:cNvPr id="5" name="TextBox 4">
            <a:extLst>
              <a:ext uri="{FF2B5EF4-FFF2-40B4-BE49-F238E27FC236}">
                <a16:creationId xmlns:a16="http://schemas.microsoft.com/office/drawing/2014/main" id="{7496DF7B-3C4F-5129-6CE6-74968BF951D9}"/>
              </a:ext>
            </a:extLst>
          </p:cNvPr>
          <p:cNvSpPr txBox="1"/>
          <p:nvPr/>
        </p:nvSpPr>
        <p:spPr>
          <a:xfrm>
            <a:off x="127818" y="1294241"/>
            <a:ext cx="6577781" cy="584775"/>
          </a:xfrm>
          <a:prstGeom prst="rect">
            <a:avLst/>
          </a:prstGeom>
          <a:noFill/>
        </p:spPr>
        <p:txBody>
          <a:bodyPr wrap="square">
            <a:spAutoFit/>
          </a:bodyPr>
          <a:lstStyle/>
          <a:p>
            <a:r>
              <a:rPr lang="en-US" sz="1600" b="1" i="0" dirty="0">
                <a:solidFill>
                  <a:srgbClr val="FF0000"/>
                </a:solidFill>
                <a:effectLst/>
                <a:latin typeface="BlinkMacSystemFont"/>
              </a:rPr>
              <a:t>Population based prospective cohort study of patients with TIA or minor stroke.</a:t>
            </a:r>
            <a:endParaRPr lang="el-GR" sz="1600" b="1" dirty="0">
              <a:solidFill>
                <a:srgbClr val="FF0000"/>
              </a:solidFill>
            </a:endParaRPr>
          </a:p>
        </p:txBody>
      </p:sp>
      <p:sp>
        <p:nvSpPr>
          <p:cNvPr id="7" name="TextBox 6">
            <a:extLst>
              <a:ext uri="{FF2B5EF4-FFF2-40B4-BE49-F238E27FC236}">
                <a16:creationId xmlns:a16="http://schemas.microsoft.com/office/drawing/2014/main" id="{2A032BC7-BC44-F355-2874-CF74DB93202D}"/>
              </a:ext>
            </a:extLst>
          </p:cNvPr>
          <p:cNvSpPr txBox="1"/>
          <p:nvPr/>
        </p:nvSpPr>
        <p:spPr>
          <a:xfrm>
            <a:off x="10087896" y="1617406"/>
            <a:ext cx="2104104" cy="923330"/>
          </a:xfrm>
          <a:prstGeom prst="rect">
            <a:avLst/>
          </a:prstGeom>
          <a:noFill/>
        </p:spPr>
        <p:txBody>
          <a:bodyPr wrap="square">
            <a:spAutoFit/>
          </a:bodyPr>
          <a:lstStyle/>
          <a:p>
            <a:pPr algn="l"/>
            <a:r>
              <a:rPr lang="en-US" b="1" i="0" dirty="0">
                <a:solidFill>
                  <a:srgbClr val="FF0000"/>
                </a:solidFill>
                <a:effectLst/>
                <a:latin typeface="Merriweather" panose="00000500000000000000" pitchFamily="2" charset="0"/>
              </a:rPr>
              <a:t>meta-analysis in 9115 survivors</a:t>
            </a:r>
          </a:p>
        </p:txBody>
      </p:sp>
    </p:spTree>
    <p:extLst>
      <p:ext uri="{BB962C8B-B14F-4D97-AF65-F5344CB8AC3E}">
        <p14:creationId xmlns:p14="http://schemas.microsoft.com/office/powerpoint/2010/main" val="941695181"/>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6740613F-4FD0-E528-1DCE-DB59D8EB9A3F}"/>
              </a:ext>
            </a:extLst>
          </p:cNvPr>
          <p:cNvSpPr>
            <a:spLocks noGrp="1"/>
          </p:cNvSpPr>
          <p:nvPr>
            <p:ph type="title"/>
          </p:nvPr>
        </p:nvSpPr>
        <p:spPr>
          <a:xfrm>
            <a:off x="70770" y="-176033"/>
            <a:ext cx="12024338" cy="1325563"/>
          </a:xfrm>
        </p:spPr>
        <p:txBody>
          <a:bodyPr>
            <a:normAutofit/>
          </a:bodyPr>
          <a:lstStyle/>
          <a:p>
            <a:pPr algn="ctr"/>
            <a:r>
              <a:rPr lang="el-GR" sz="3600" b="1" dirty="0">
                <a:solidFill>
                  <a:srgbClr val="00B050"/>
                </a:solidFill>
                <a:effectLst>
                  <a:outerShdw blurRad="38100" dist="38100" dir="2700000" algn="tl">
                    <a:srgbClr val="000000">
                      <a:alpha val="43137"/>
                    </a:srgbClr>
                  </a:outerShdw>
                </a:effectLst>
              </a:rPr>
              <a:t>Είναι αποτελεσματική η ασπιρίνη για τη δευτερογενή πρόληψη;</a:t>
            </a:r>
          </a:p>
        </p:txBody>
      </p:sp>
      <p:pic>
        <p:nvPicPr>
          <p:cNvPr id="4" name="Εικόνα 3">
            <a:extLst>
              <a:ext uri="{FF2B5EF4-FFF2-40B4-BE49-F238E27FC236}">
                <a16:creationId xmlns:a16="http://schemas.microsoft.com/office/drawing/2014/main" id="{72CB5326-EE01-EC19-1611-44117B604280}"/>
              </a:ext>
            </a:extLst>
          </p:cNvPr>
          <p:cNvPicPr>
            <a:picLocks noChangeAspect="1"/>
          </p:cNvPicPr>
          <p:nvPr/>
        </p:nvPicPr>
        <p:blipFill>
          <a:blip r:embed="rId2" cstate="print"/>
          <a:srcRect l="15742" t="20513" r="26648" b="62930"/>
          <a:stretch/>
        </p:blipFill>
        <p:spPr>
          <a:xfrm>
            <a:off x="70770" y="955147"/>
            <a:ext cx="6025230" cy="974037"/>
          </a:xfrm>
          <a:prstGeom prst="rect">
            <a:avLst/>
          </a:prstGeom>
        </p:spPr>
      </p:pic>
      <p:sp>
        <p:nvSpPr>
          <p:cNvPr id="6" name="TextBox 5">
            <a:extLst>
              <a:ext uri="{FF2B5EF4-FFF2-40B4-BE49-F238E27FC236}">
                <a16:creationId xmlns:a16="http://schemas.microsoft.com/office/drawing/2014/main" id="{0BCF1DEE-D376-8381-C3C6-AC60F625DFC0}"/>
              </a:ext>
            </a:extLst>
          </p:cNvPr>
          <p:cNvSpPr txBox="1"/>
          <p:nvPr/>
        </p:nvSpPr>
        <p:spPr>
          <a:xfrm>
            <a:off x="8066665" y="6404658"/>
            <a:ext cx="4975123" cy="338554"/>
          </a:xfrm>
          <a:prstGeom prst="rect">
            <a:avLst/>
          </a:prstGeom>
          <a:noFill/>
        </p:spPr>
        <p:txBody>
          <a:bodyPr wrap="square">
            <a:spAutoFit/>
          </a:bodyPr>
          <a:lstStyle/>
          <a:p>
            <a:r>
              <a:rPr lang="en-US" sz="1600" b="1" i="1" dirty="0">
                <a:solidFill>
                  <a:srgbClr val="7030A0"/>
                </a:solidFill>
                <a:effectLst/>
                <a:latin typeface="Calibri" panose="020F0502020204030204" pitchFamily="34" charset="0"/>
                <a:ea typeface="Calibri" panose="020F0502020204030204" pitchFamily="34" charset="0"/>
                <a:cs typeface="Calibri" panose="020F0502020204030204" pitchFamily="34" charset="0"/>
              </a:rPr>
              <a:t>Rothwell PM, et al. Lancet. 2016;388:365-375. </a:t>
            </a:r>
            <a:endParaRPr lang="el-GR" sz="1600" b="1" i="1" dirty="0">
              <a:solidFill>
                <a:srgbClr val="7030A0"/>
              </a:solidFill>
              <a:latin typeface="Calibri" panose="020F0502020204030204" pitchFamily="34" charset="0"/>
              <a:ea typeface="Calibri" panose="020F0502020204030204" pitchFamily="34" charset="0"/>
              <a:cs typeface="Calibri" panose="020F0502020204030204" pitchFamily="34" charset="0"/>
            </a:endParaRPr>
          </a:p>
        </p:txBody>
      </p:sp>
      <p:grpSp>
        <p:nvGrpSpPr>
          <p:cNvPr id="5" name="Ομάδα 9">
            <a:extLst>
              <a:ext uri="{FF2B5EF4-FFF2-40B4-BE49-F238E27FC236}">
                <a16:creationId xmlns:a16="http://schemas.microsoft.com/office/drawing/2014/main" id="{406CA7B7-22EA-02BC-D66E-AE5FEF315D45}"/>
              </a:ext>
            </a:extLst>
          </p:cNvPr>
          <p:cNvGrpSpPr/>
          <p:nvPr/>
        </p:nvGrpSpPr>
        <p:grpSpPr>
          <a:xfrm>
            <a:off x="0" y="2651455"/>
            <a:ext cx="7995895" cy="4077885"/>
            <a:chOff x="1888684" y="1672465"/>
            <a:chExt cx="8749819" cy="4716001"/>
          </a:xfrm>
        </p:grpSpPr>
        <p:pic>
          <p:nvPicPr>
            <p:cNvPr id="8" name="Εικόνα 7">
              <a:extLst>
                <a:ext uri="{FF2B5EF4-FFF2-40B4-BE49-F238E27FC236}">
                  <a16:creationId xmlns:a16="http://schemas.microsoft.com/office/drawing/2014/main" id="{15476DDE-D41A-AFD0-BC41-C3A90117F995}"/>
                </a:ext>
              </a:extLst>
            </p:cNvPr>
            <p:cNvPicPr>
              <a:picLocks noChangeAspect="1"/>
            </p:cNvPicPr>
            <p:nvPr/>
          </p:nvPicPr>
          <p:blipFill>
            <a:blip r:embed="rId3" cstate="print"/>
            <a:srcRect l="15495" t="24616" r="16758" b="9890"/>
            <a:stretch/>
          </p:blipFill>
          <p:spPr>
            <a:xfrm>
              <a:off x="1966127" y="1672465"/>
              <a:ext cx="8672376" cy="4716001"/>
            </a:xfrm>
            <a:prstGeom prst="rect">
              <a:avLst/>
            </a:prstGeom>
          </p:spPr>
        </p:pic>
        <p:sp>
          <p:nvSpPr>
            <p:cNvPr id="9" name="Ορθογώνιο 8">
              <a:extLst>
                <a:ext uri="{FF2B5EF4-FFF2-40B4-BE49-F238E27FC236}">
                  <a16:creationId xmlns:a16="http://schemas.microsoft.com/office/drawing/2014/main" id="{A7D85594-E928-D008-0DE5-3E69871380AC}"/>
                </a:ext>
              </a:extLst>
            </p:cNvPr>
            <p:cNvSpPr/>
            <p:nvPr/>
          </p:nvSpPr>
          <p:spPr>
            <a:xfrm>
              <a:off x="1888684" y="4148952"/>
              <a:ext cx="8749819" cy="865498"/>
            </a:xfrm>
            <a:prstGeom prst="rect">
              <a:avLst/>
            </a:prstGeom>
            <a:noFill/>
            <a:ln w="444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l-GR"/>
            </a:p>
          </p:txBody>
        </p:sp>
      </p:grpSp>
      <p:sp>
        <p:nvSpPr>
          <p:cNvPr id="12" name="TextBox 11">
            <a:extLst>
              <a:ext uri="{FF2B5EF4-FFF2-40B4-BE49-F238E27FC236}">
                <a16:creationId xmlns:a16="http://schemas.microsoft.com/office/drawing/2014/main" id="{27EC57A3-A78E-60F0-1E88-FBD4C234AE2C}"/>
              </a:ext>
            </a:extLst>
          </p:cNvPr>
          <p:cNvSpPr txBox="1"/>
          <p:nvPr/>
        </p:nvSpPr>
        <p:spPr>
          <a:xfrm>
            <a:off x="70770" y="1957544"/>
            <a:ext cx="8119501" cy="584775"/>
          </a:xfrm>
          <a:prstGeom prst="rect">
            <a:avLst/>
          </a:prstGeom>
          <a:noFill/>
        </p:spPr>
        <p:txBody>
          <a:bodyPr wrap="square">
            <a:spAutoFit/>
          </a:bodyPr>
          <a:lstStyle/>
          <a:p>
            <a:r>
              <a:rPr lang="en-US" sz="1600" b="1" dirty="0">
                <a:solidFill>
                  <a:srgbClr val="002060"/>
                </a:solidFill>
                <a:latin typeface="Calibri" panose="020F0502020204030204" pitchFamily="34" charset="0"/>
                <a:ea typeface="Calibri" panose="020F0502020204030204" pitchFamily="34" charset="0"/>
                <a:cs typeface="Calibri" panose="020F0502020204030204" pitchFamily="34" charset="0"/>
              </a:rPr>
              <a:t> </a:t>
            </a:r>
            <a:r>
              <a:rPr lang="el-GR" sz="1600" b="1" dirty="0">
                <a:solidFill>
                  <a:srgbClr val="002060"/>
                </a:solidFill>
                <a:latin typeface="Calibri" panose="020F0502020204030204" pitchFamily="34" charset="0"/>
                <a:ea typeface="Calibri" panose="020F0502020204030204" pitchFamily="34" charset="0"/>
                <a:cs typeface="Calibri" panose="020F0502020204030204" pitchFamily="34" charset="0"/>
              </a:rPr>
              <a:t>Η ασπιρίνη μείωσε τον κίνδυνο υποτροπής ισχαιμικού </a:t>
            </a:r>
            <a:r>
              <a:rPr lang="en-US" sz="1600" b="1" dirty="0">
                <a:solidFill>
                  <a:srgbClr val="002060"/>
                </a:solidFill>
                <a:latin typeface="Calibri" panose="020F0502020204030204" pitchFamily="34" charset="0"/>
                <a:ea typeface="Calibri" panose="020F0502020204030204" pitchFamily="34" charset="0"/>
                <a:cs typeface="Calibri" panose="020F0502020204030204" pitchFamily="34" charset="0"/>
              </a:rPr>
              <a:t>AEE </a:t>
            </a:r>
            <a:r>
              <a:rPr lang="el-GR" sz="1600" b="1" dirty="0">
                <a:solidFill>
                  <a:srgbClr val="002060"/>
                </a:solidFill>
                <a:latin typeface="Calibri" panose="020F0502020204030204" pitchFamily="34" charset="0"/>
                <a:ea typeface="Calibri" panose="020F0502020204030204" pitchFamily="34" charset="0"/>
                <a:cs typeface="Calibri" panose="020F0502020204030204" pitchFamily="34" charset="0"/>
              </a:rPr>
              <a:t>στις 6 εβδομάδες κατά περίπου </a:t>
            </a:r>
            <a:r>
              <a:rPr lang="el-GR" sz="1600" b="1" dirty="0">
                <a:solidFill>
                  <a:srgbClr val="FF0000"/>
                </a:solidFill>
                <a:latin typeface="Calibri" panose="020F0502020204030204" pitchFamily="34" charset="0"/>
                <a:ea typeface="Calibri" panose="020F0502020204030204" pitchFamily="34" charset="0"/>
                <a:cs typeface="Calibri" panose="020F0502020204030204" pitchFamily="34" charset="0"/>
              </a:rPr>
              <a:t>60%</a:t>
            </a:r>
            <a:r>
              <a:rPr lang="el-GR" sz="1600" b="1" dirty="0">
                <a:solidFill>
                  <a:srgbClr val="002060"/>
                </a:solidFill>
                <a:latin typeface="Calibri" panose="020F0502020204030204" pitchFamily="34" charset="0"/>
                <a:ea typeface="Calibri" panose="020F0502020204030204" pitchFamily="34" charset="0"/>
                <a:cs typeface="Calibri" panose="020F0502020204030204" pitchFamily="34" charset="0"/>
              </a:rPr>
              <a:t>, με παρόμοιο αποτέλεσμα στις 12 εβδομάδες.</a:t>
            </a:r>
          </a:p>
        </p:txBody>
      </p:sp>
      <p:sp>
        <p:nvSpPr>
          <p:cNvPr id="16" name="TextBox 15">
            <a:extLst>
              <a:ext uri="{FF2B5EF4-FFF2-40B4-BE49-F238E27FC236}">
                <a16:creationId xmlns:a16="http://schemas.microsoft.com/office/drawing/2014/main" id="{02CBA60F-AD62-8E6B-B229-F4C8A25A5F58}"/>
              </a:ext>
            </a:extLst>
          </p:cNvPr>
          <p:cNvSpPr txBox="1"/>
          <p:nvPr/>
        </p:nvSpPr>
        <p:spPr>
          <a:xfrm>
            <a:off x="6290376" y="1050350"/>
            <a:ext cx="4314417" cy="830997"/>
          </a:xfrm>
          <a:prstGeom prst="rect">
            <a:avLst/>
          </a:prstGeom>
          <a:noFill/>
        </p:spPr>
        <p:txBody>
          <a:bodyPr wrap="square">
            <a:spAutoFit/>
          </a:bodyPr>
          <a:lstStyle/>
          <a:p>
            <a:r>
              <a:rPr lang="el-GR" sz="1600" b="1" dirty="0">
                <a:solidFill>
                  <a:srgbClr val="002060"/>
                </a:solidFill>
                <a:latin typeface="Calibri" panose="020F0502020204030204" pitchFamily="34" charset="0"/>
                <a:ea typeface="Calibri" panose="020F0502020204030204" pitchFamily="34" charset="0"/>
                <a:cs typeface="Calibri" panose="020F0502020204030204" pitchFamily="34" charset="0"/>
              </a:rPr>
              <a:t>Μείωση </a:t>
            </a:r>
            <a:r>
              <a:rPr lang="en-US" sz="1600" b="1" dirty="0">
                <a:solidFill>
                  <a:srgbClr val="FF0000"/>
                </a:solidFill>
                <a:latin typeface="Calibri" panose="020F0502020204030204" pitchFamily="34" charset="0"/>
                <a:ea typeface="Calibri" panose="020F0502020204030204" pitchFamily="34" charset="0"/>
                <a:cs typeface="Calibri" panose="020F0502020204030204" pitchFamily="34" charset="0"/>
              </a:rPr>
              <a:t>&gt;</a:t>
            </a:r>
            <a:r>
              <a:rPr lang="el-GR" sz="1600" b="1" dirty="0">
                <a:solidFill>
                  <a:srgbClr val="FF0000"/>
                </a:solidFill>
                <a:latin typeface="Calibri" panose="020F0502020204030204" pitchFamily="34" charset="0"/>
                <a:ea typeface="Calibri" panose="020F0502020204030204" pitchFamily="34" charset="0"/>
                <a:cs typeface="Calibri" panose="020F0502020204030204" pitchFamily="34" charset="0"/>
              </a:rPr>
              <a:t>90% </a:t>
            </a:r>
            <a:r>
              <a:rPr lang="el-GR" sz="1600" b="1" dirty="0">
                <a:solidFill>
                  <a:srgbClr val="002060"/>
                </a:solidFill>
                <a:latin typeface="Calibri" panose="020F0502020204030204" pitchFamily="34" charset="0"/>
                <a:ea typeface="Calibri" panose="020F0502020204030204" pitchFamily="34" charset="0"/>
                <a:cs typeface="Calibri" panose="020F0502020204030204" pitchFamily="34" charset="0"/>
              </a:rPr>
              <a:t>στον κίνδυνο αναπηρικού ή θανατηφόρου ισχαιμικού </a:t>
            </a:r>
            <a:r>
              <a:rPr lang="en-US" sz="1600" b="1" dirty="0">
                <a:solidFill>
                  <a:srgbClr val="002060"/>
                </a:solidFill>
                <a:latin typeface="Calibri" panose="020F0502020204030204" pitchFamily="34" charset="0"/>
                <a:ea typeface="Calibri" panose="020F0502020204030204" pitchFamily="34" charset="0"/>
                <a:cs typeface="Calibri" panose="020F0502020204030204" pitchFamily="34" charset="0"/>
              </a:rPr>
              <a:t>AEE </a:t>
            </a:r>
            <a:r>
              <a:rPr lang="el-GR" sz="1600" b="1" dirty="0">
                <a:solidFill>
                  <a:srgbClr val="002060"/>
                </a:solidFill>
                <a:latin typeface="Calibri" panose="020F0502020204030204" pitchFamily="34" charset="0"/>
                <a:ea typeface="Calibri" panose="020F0502020204030204" pitchFamily="34" charset="0"/>
                <a:cs typeface="Calibri" panose="020F0502020204030204" pitchFamily="34" charset="0"/>
              </a:rPr>
              <a:t>σε ασθενείς με ΠΙΕ ή ήπιο ΑΕΕ στις 2 εβδομάδες</a:t>
            </a:r>
          </a:p>
        </p:txBody>
      </p:sp>
      <p:pic>
        <p:nvPicPr>
          <p:cNvPr id="7" name="Εικόνα 6">
            <a:extLst>
              <a:ext uri="{FF2B5EF4-FFF2-40B4-BE49-F238E27FC236}">
                <a16:creationId xmlns:a16="http://schemas.microsoft.com/office/drawing/2014/main" id="{91A14872-6313-90B6-6E4B-814DA3236F9C}"/>
              </a:ext>
            </a:extLst>
          </p:cNvPr>
          <p:cNvPicPr>
            <a:picLocks noChangeAspect="1"/>
          </p:cNvPicPr>
          <p:nvPr/>
        </p:nvPicPr>
        <p:blipFill>
          <a:blip r:embed="rId4" cstate="print"/>
          <a:srcRect l="26292" t="23589" r="45110" b="26593"/>
          <a:stretch/>
        </p:blipFill>
        <p:spPr>
          <a:xfrm>
            <a:off x="8123147" y="1915815"/>
            <a:ext cx="3971961" cy="3891835"/>
          </a:xfrm>
          <a:prstGeom prst="rect">
            <a:avLst/>
          </a:prstGeom>
        </p:spPr>
      </p:pic>
    </p:spTree>
    <p:extLst>
      <p:ext uri="{BB962C8B-B14F-4D97-AF65-F5344CB8AC3E}">
        <p14:creationId xmlns:p14="http://schemas.microsoft.com/office/powerpoint/2010/main" val="24877793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6" grpId="0"/>
    </p:bld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Εικόνα 4">
            <a:extLst>
              <a:ext uri="{FF2B5EF4-FFF2-40B4-BE49-F238E27FC236}">
                <a16:creationId xmlns:a16="http://schemas.microsoft.com/office/drawing/2014/main" id="{F92B78B1-810B-8CA5-BB8E-0F3706811927}"/>
              </a:ext>
            </a:extLst>
          </p:cNvPr>
          <p:cNvPicPr>
            <a:picLocks noChangeAspect="1"/>
          </p:cNvPicPr>
          <p:nvPr/>
        </p:nvPicPr>
        <p:blipFill>
          <a:blip r:embed="rId3" cstate="print"/>
          <a:srcRect l="11621" t="30623" r="39587" b="56337"/>
          <a:stretch/>
        </p:blipFill>
        <p:spPr>
          <a:xfrm>
            <a:off x="256611" y="142223"/>
            <a:ext cx="5948624" cy="894305"/>
          </a:xfrm>
          <a:prstGeom prst="rect">
            <a:avLst/>
          </a:prstGeom>
        </p:spPr>
      </p:pic>
      <p:sp>
        <p:nvSpPr>
          <p:cNvPr id="7" name="TextBox 6">
            <a:extLst>
              <a:ext uri="{FF2B5EF4-FFF2-40B4-BE49-F238E27FC236}">
                <a16:creationId xmlns:a16="http://schemas.microsoft.com/office/drawing/2014/main" id="{6961A12E-CDE3-C49C-48C1-003BF4B4A40F}"/>
              </a:ext>
            </a:extLst>
          </p:cNvPr>
          <p:cNvSpPr txBox="1"/>
          <p:nvPr/>
        </p:nvSpPr>
        <p:spPr>
          <a:xfrm>
            <a:off x="7610168" y="6530315"/>
            <a:ext cx="4581832" cy="369332"/>
          </a:xfrm>
          <a:prstGeom prst="rect">
            <a:avLst/>
          </a:prstGeom>
          <a:noFill/>
        </p:spPr>
        <p:txBody>
          <a:bodyPr wrap="square">
            <a:spAutoFit/>
          </a:bodyPr>
          <a:lstStyle/>
          <a:p>
            <a:r>
              <a:rPr lang="en-US" b="1" i="1" dirty="0">
                <a:solidFill>
                  <a:srgbClr val="7030A0"/>
                </a:solidFill>
                <a:effectLst/>
                <a:latin typeface="Calibri" panose="020F0502020204030204" pitchFamily="34" charset="0"/>
                <a:ea typeface="Calibri" panose="020F0502020204030204" pitchFamily="34" charset="0"/>
                <a:cs typeface="Calibri" panose="020F0502020204030204" pitchFamily="34" charset="0"/>
              </a:rPr>
              <a:t>Silimon N, et al. </a:t>
            </a:r>
            <a:r>
              <a:rPr lang="en-US" b="1" i="1" dirty="0" err="1">
                <a:solidFill>
                  <a:srgbClr val="7030A0"/>
                </a:solidFill>
                <a:effectLst/>
                <a:latin typeface="Calibri" panose="020F0502020204030204" pitchFamily="34" charset="0"/>
                <a:ea typeface="Calibri" panose="020F0502020204030204" pitchFamily="34" charset="0"/>
                <a:cs typeface="Calibri" panose="020F0502020204030204" pitchFamily="34" charset="0"/>
              </a:rPr>
              <a:t>Eur</a:t>
            </a:r>
            <a:r>
              <a:rPr lang="en-US" b="1" i="1" dirty="0">
                <a:solidFill>
                  <a:srgbClr val="7030A0"/>
                </a:solidFill>
                <a:effectLst/>
                <a:latin typeface="Calibri" panose="020F0502020204030204" pitchFamily="34" charset="0"/>
                <a:ea typeface="Calibri" panose="020F0502020204030204" pitchFamily="34" charset="0"/>
                <a:cs typeface="Calibri" panose="020F0502020204030204" pitchFamily="34" charset="0"/>
              </a:rPr>
              <a:t> Stroke J. 2023;8:692-702. </a:t>
            </a:r>
            <a:endParaRPr lang="el-GR" b="1" i="1" dirty="0">
              <a:solidFill>
                <a:srgbClr val="7030A0"/>
              </a:solidFill>
              <a:latin typeface="Calibri" panose="020F0502020204030204" pitchFamily="34" charset="0"/>
              <a:ea typeface="Calibri" panose="020F0502020204030204" pitchFamily="34" charset="0"/>
              <a:cs typeface="Calibri" panose="020F0502020204030204" pitchFamily="34" charset="0"/>
            </a:endParaRPr>
          </a:p>
        </p:txBody>
      </p:sp>
      <p:sp>
        <p:nvSpPr>
          <p:cNvPr id="9" name="TextBox 8">
            <a:extLst>
              <a:ext uri="{FF2B5EF4-FFF2-40B4-BE49-F238E27FC236}">
                <a16:creationId xmlns:a16="http://schemas.microsoft.com/office/drawing/2014/main" id="{0D083A99-C2AE-2285-3E19-E94F9AD0D4E4}"/>
              </a:ext>
            </a:extLst>
          </p:cNvPr>
          <p:cNvSpPr txBox="1"/>
          <p:nvPr/>
        </p:nvSpPr>
        <p:spPr>
          <a:xfrm>
            <a:off x="256611" y="1099087"/>
            <a:ext cx="10053484" cy="400110"/>
          </a:xfrm>
          <a:prstGeom prst="rect">
            <a:avLst/>
          </a:prstGeom>
          <a:noFill/>
        </p:spPr>
        <p:txBody>
          <a:bodyPr wrap="square">
            <a:spAutoFit/>
          </a:bodyPr>
          <a:lstStyle/>
          <a:p>
            <a:pPr algn="l"/>
            <a:r>
              <a:rPr lang="en-US" sz="2000" b="1" i="0" u="none" strike="noStrike" baseline="0" dirty="0">
                <a:solidFill>
                  <a:srgbClr val="0070C0"/>
                </a:solidFill>
                <a:latin typeface="Times New Roman" panose="02020603050405020304" pitchFamily="18" charset="0"/>
                <a:cs typeface="Times New Roman" panose="02020603050405020304" pitchFamily="18" charset="0"/>
              </a:rPr>
              <a:t>Swiss Stroke Registry: January 2014-July 2022.</a:t>
            </a:r>
            <a:endParaRPr lang="el-GR" sz="2000" b="1" dirty="0">
              <a:solidFill>
                <a:srgbClr val="0070C0"/>
              </a:solidFill>
              <a:latin typeface="Times New Roman" panose="02020603050405020304" pitchFamily="18" charset="0"/>
              <a:cs typeface="Times New Roman" panose="02020603050405020304" pitchFamily="18" charset="0"/>
            </a:endParaRPr>
          </a:p>
        </p:txBody>
      </p:sp>
      <p:pic>
        <p:nvPicPr>
          <p:cNvPr id="11" name="Εικόνα 10">
            <a:extLst>
              <a:ext uri="{FF2B5EF4-FFF2-40B4-BE49-F238E27FC236}">
                <a16:creationId xmlns:a16="http://schemas.microsoft.com/office/drawing/2014/main" id="{E509F443-21C1-7024-1F64-78D5180B7B34}"/>
              </a:ext>
            </a:extLst>
          </p:cNvPr>
          <p:cNvPicPr>
            <a:picLocks noChangeAspect="1"/>
          </p:cNvPicPr>
          <p:nvPr/>
        </p:nvPicPr>
        <p:blipFill>
          <a:blip r:embed="rId4" cstate="print"/>
          <a:srcRect l="22742" t="16775" r="21694" b="17706"/>
          <a:stretch/>
        </p:blipFill>
        <p:spPr>
          <a:xfrm>
            <a:off x="98651" y="2593668"/>
            <a:ext cx="5094518" cy="3379092"/>
          </a:xfrm>
          <a:prstGeom prst="rect">
            <a:avLst/>
          </a:prstGeom>
        </p:spPr>
      </p:pic>
      <p:grpSp>
        <p:nvGrpSpPr>
          <p:cNvPr id="6" name="Ομάδα 15">
            <a:extLst>
              <a:ext uri="{FF2B5EF4-FFF2-40B4-BE49-F238E27FC236}">
                <a16:creationId xmlns:a16="http://schemas.microsoft.com/office/drawing/2014/main" id="{DB9A2483-F71A-76FA-45F7-DD20BB8B3F7E}"/>
              </a:ext>
            </a:extLst>
          </p:cNvPr>
          <p:cNvGrpSpPr/>
          <p:nvPr/>
        </p:nvGrpSpPr>
        <p:grpSpPr>
          <a:xfrm>
            <a:off x="5283353" y="3027396"/>
            <a:ext cx="6644224" cy="2879324"/>
            <a:chOff x="1303635" y="707922"/>
            <a:chExt cx="9305371" cy="4385187"/>
          </a:xfrm>
        </p:grpSpPr>
        <p:pic>
          <p:nvPicPr>
            <p:cNvPr id="13" name="Εικόνα 12">
              <a:extLst>
                <a:ext uri="{FF2B5EF4-FFF2-40B4-BE49-F238E27FC236}">
                  <a16:creationId xmlns:a16="http://schemas.microsoft.com/office/drawing/2014/main" id="{8EC00743-1996-1622-79D3-5F899B8F0D20}"/>
                </a:ext>
              </a:extLst>
            </p:cNvPr>
            <p:cNvPicPr>
              <a:picLocks noChangeAspect="1"/>
            </p:cNvPicPr>
            <p:nvPr/>
          </p:nvPicPr>
          <p:blipFill>
            <a:blip r:embed="rId5" cstate="print"/>
            <a:srcRect l="10726" t="10323" r="12984" b="25735"/>
            <a:stretch/>
          </p:blipFill>
          <p:spPr>
            <a:xfrm>
              <a:off x="1307690" y="707922"/>
              <a:ext cx="9301316" cy="4385187"/>
            </a:xfrm>
            <a:prstGeom prst="rect">
              <a:avLst/>
            </a:prstGeom>
          </p:spPr>
        </p:pic>
        <p:sp>
          <p:nvSpPr>
            <p:cNvPr id="15" name="Ορθογώνιο 14">
              <a:extLst>
                <a:ext uri="{FF2B5EF4-FFF2-40B4-BE49-F238E27FC236}">
                  <a16:creationId xmlns:a16="http://schemas.microsoft.com/office/drawing/2014/main" id="{942EB144-A742-38F3-0958-049D7966775B}"/>
                </a:ext>
              </a:extLst>
            </p:cNvPr>
            <p:cNvSpPr/>
            <p:nvPr/>
          </p:nvSpPr>
          <p:spPr>
            <a:xfrm>
              <a:off x="1303635" y="3011347"/>
              <a:ext cx="6676105" cy="314263"/>
            </a:xfrm>
            <a:prstGeom prst="rect">
              <a:avLst/>
            </a:prstGeom>
            <a:noFill/>
            <a:ln w="444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l-GR"/>
            </a:p>
          </p:txBody>
        </p:sp>
      </p:grpSp>
      <p:sp>
        <p:nvSpPr>
          <p:cNvPr id="18" name="TextBox 17">
            <a:extLst>
              <a:ext uri="{FF2B5EF4-FFF2-40B4-BE49-F238E27FC236}">
                <a16:creationId xmlns:a16="http://schemas.microsoft.com/office/drawing/2014/main" id="{ABB3DEB4-B192-7B96-B791-61392D8FDD6C}"/>
              </a:ext>
            </a:extLst>
          </p:cNvPr>
          <p:cNvSpPr txBox="1"/>
          <p:nvPr/>
        </p:nvSpPr>
        <p:spPr>
          <a:xfrm>
            <a:off x="6423085" y="528770"/>
            <a:ext cx="5663709" cy="1323439"/>
          </a:xfrm>
          <a:prstGeom prst="rect">
            <a:avLst/>
          </a:prstGeom>
          <a:noFill/>
        </p:spPr>
        <p:txBody>
          <a:bodyPr wrap="square">
            <a:spAutoFit/>
          </a:bodyPr>
          <a:lstStyle/>
          <a:p>
            <a:pPr algn="l"/>
            <a:r>
              <a:rPr lang="el-GR" sz="1600" b="0" i="0" u="none" strike="noStrike" baseline="0" dirty="0">
                <a:solidFill>
                  <a:srgbClr val="002060"/>
                </a:solidFill>
                <a:latin typeface="Times New Roman" panose="02020603050405020304" pitchFamily="18" charset="0"/>
                <a:cs typeface="Times New Roman" panose="02020603050405020304" pitchFamily="18" charset="0"/>
              </a:rPr>
              <a:t>Από 53.352 ασθενείς, οι 27.484 (51,5%) δεν είχαν προηγούμενη αντιθρομβωτική αγωγή, οι 17.760 (33,3%) λάμβαναν </a:t>
            </a:r>
            <a:r>
              <a:rPr lang="el-GR" sz="1600" b="0" i="0" u="none" strike="noStrike" baseline="0" dirty="0" err="1">
                <a:solidFill>
                  <a:srgbClr val="002060"/>
                </a:solidFill>
                <a:latin typeface="Times New Roman" panose="02020603050405020304" pitchFamily="18" charset="0"/>
                <a:cs typeface="Times New Roman" panose="02020603050405020304" pitchFamily="18" charset="0"/>
              </a:rPr>
              <a:t>αντιαιμοπεταλιακή</a:t>
            </a:r>
            <a:r>
              <a:rPr lang="el-GR" sz="1600" b="0" i="0" u="none" strike="noStrike" baseline="0" dirty="0">
                <a:solidFill>
                  <a:srgbClr val="002060"/>
                </a:solidFill>
                <a:latin typeface="Times New Roman" panose="02020603050405020304" pitchFamily="18" charset="0"/>
                <a:cs typeface="Times New Roman" panose="02020603050405020304" pitchFamily="18" charset="0"/>
              </a:rPr>
              <a:t> αγωγή (APT), οι 7.039 (13,2%) αντιπηκτική αγωγή και οι 1.069 (2,0%) λάμβαναν συνδυασμό </a:t>
            </a:r>
            <a:r>
              <a:rPr lang="el-GR" sz="1600" b="0" i="0" u="none" strike="noStrike" baseline="0" dirty="0" err="1">
                <a:solidFill>
                  <a:srgbClr val="002060"/>
                </a:solidFill>
                <a:latin typeface="Times New Roman" panose="02020603050405020304" pitchFamily="18" charset="0"/>
                <a:cs typeface="Times New Roman" panose="02020603050405020304" pitchFamily="18" charset="0"/>
              </a:rPr>
              <a:t>αντιαιμοπεταλιακής</a:t>
            </a:r>
            <a:r>
              <a:rPr lang="el-GR" sz="1600" b="0" i="0" u="none" strike="noStrike" baseline="0" dirty="0">
                <a:solidFill>
                  <a:srgbClr val="002060"/>
                </a:solidFill>
                <a:latin typeface="Times New Roman" panose="02020603050405020304" pitchFamily="18" charset="0"/>
                <a:cs typeface="Times New Roman" panose="02020603050405020304" pitchFamily="18" charset="0"/>
              </a:rPr>
              <a:t> και αντιπηκτικής αγωγής.</a:t>
            </a:r>
          </a:p>
        </p:txBody>
      </p:sp>
      <p:sp>
        <p:nvSpPr>
          <p:cNvPr id="3" name="TextBox 2">
            <a:extLst>
              <a:ext uri="{FF2B5EF4-FFF2-40B4-BE49-F238E27FC236}">
                <a16:creationId xmlns:a16="http://schemas.microsoft.com/office/drawing/2014/main" id="{8657E22D-4298-4BF4-EEFF-F9D6EA773C04}"/>
              </a:ext>
            </a:extLst>
          </p:cNvPr>
          <p:cNvSpPr txBox="1"/>
          <p:nvPr/>
        </p:nvSpPr>
        <p:spPr>
          <a:xfrm>
            <a:off x="133980" y="2003600"/>
            <a:ext cx="12142510" cy="584775"/>
          </a:xfrm>
          <a:prstGeom prst="rect">
            <a:avLst/>
          </a:prstGeom>
          <a:noFill/>
        </p:spPr>
        <p:txBody>
          <a:bodyPr wrap="square">
            <a:spAutoFit/>
          </a:bodyPr>
          <a:lstStyle/>
          <a:p>
            <a:r>
              <a:rPr lang="el-GR" sz="1600" dirty="0">
                <a:solidFill>
                  <a:srgbClr val="002060"/>
                </a:solidFill>
                <a:latin typeface="Calibri" panose="020F0502020204030204" pitchFamily="34" charset="0"/>
                <a:ea typeface="Calibri" panose="020F0502020204030204" pitchFamily="34" charset="0"/>
                <a:cs typeface="Calibri" panose="020F0502020204030204" pitchFamily="34" charset="0"/>
              </a:rPr>
              <a:t>Η προηγούμενη </a:t>
            </a:r>
            <a:r>
              <a:rPr lang="el-GR" sz="1600" dirty="0" err="1">
                <a:solidFill>
                  <a:srgbClr val="002060"/>
                </a:solidFill>
                <a:latin typeface="Calibri" panose="020F0502020204030204" pitchFamily="34" charset="0"/>
                <a:ea typeface="Calibri" panose="020F0502020204030204" pitchFamily="34" charset="0"/>
                <a:cs typeface="Calibri" panose="020F0502020204030204" pitchFamily="34" charset="0"/>
              </a:rPr>
              <a:t>αντιαιμοπεταλιακή</a:t>
            </a:r>
            <a:r>
              <a:rPr lang="el-GR" sz="1600" dirty="0">
                <a:solidFill>
                  <a:srgbClr val="002060"/>
                </a:solidFill>
                <a:latin typeface="Calibri" panose="020F0502020204030204" pitchFamily="34" charset="0"/>
                <a:ea typeface="Calibri" panose="020F0502020204030204" pitchFamily="34" charset="0"/>
                <a:cs typeface="Calibri" panose="020F0502020204030204" pitchFamily="34" charset="0"/>
              </a:rPr>
              <a:t> αγωγή (APT) συσχετίστηκε με </a:t>
            </a:r>
            <a:r>
              <a:rPr lang="el-GR" sz="1600" dirty="0">
                <a:solidFill>
                  <a:srgbClr val="FF0000"/>
                </a:solidFill>
                <a:latin typeface="Calibri" panose="020F0502020204030204" pitchFamily="34" charset="0"/>
                <a:ea typeface="Calibri" panose="020F0502020204030204" pitchFamily="34" charset="0"/>
                <a:cs typeface="Calibri" panose="020F0502020204030204" pitchFamily="34" charset="0"/>
              </a:rPr>
              <a:t>αυξημένες πιθανότητες υποτροπής ΑΕΕ </a:t>
            </a:r>
            <a:r>
              <a:rPr lang="el-GR" sz="1600" dirty="0">
                <a:solidFill>
                  <a:srgbClr val="002060"/>
                </a:solidFill>
                <a:latin typeface="Calibri" panose="020F0502020204030204" pitchFamily="34" charset="0"/>
                <a:ea typeface="Calibri" panose="020F0502020204030204" pitchFamily="34" charset="0"/>
                <a:cs typeface="Calibri" panose="020F0502020204030204" pitchFamily="34" charset="0"/>
              </a:rPr>
              <a:t>στους 3 μήνες (6,0% έναντι 4,3%, p &lt; 0,001).</a:t>
            </a:r>
          </a:p>
        </p:txBody>
      </p:sp>
      <p:sp>
        <p:nvSpPr>
          <p:cNvPr id="4" name="TextBox 3">
            <a:extLst>
              <a:ext uri="{FF2B5EF4-FFF2-40B4-BE49-F238E27FC236}">
                <a16:creationId xmlns:a16="http://schemas.microsoft.com/office/drawing/2014/main" id="{9EDAB33F-EAF1-4A7A-019C-B3D057E41104}"/>
              </a:ext>
            </a:extLst>
          </p:cNvPr>
          <p:cNvSpPr txBox="1"/>
          <p:nvPr/>
        </p:nvSpPr>
        <p:spPr>
          <a:xfrm>
            <a:off x="548640" y="6160983"/>
            <a:ext cx="12192000" cy="369332"/>
          </a:xfrm>
          <a:prstGeom prst="rect">
            <a:avLst/>
          </a:prstGeom>
          <a:noFill/>
        </p:spPr>
        <p:txBody>
          <a:bodyPr wrap="square">
            <a:spAutoFit/>
          </a:bodyPr>
          <a:lstStyle/>
          <a:p>
            <a:r>
              <a:rPr lang="el-GR" b="1" dirty="0">
                <a:solidFill>
                  <a:srgbClr val="FF0000"/>
                </a:solidFill>
                <a:latin typeface="Calibri" panose="020F0502020204030204" pitchFamily="34" charset="0"/>
                <a:ea typeface="Calibri" panose="020F0502020204030204" pitchFamily="34" charset="0"/>
                <a:cs typeface="Calibri" panose="020F0502020204030204" pitchFamily="34" charset="0"/>
              </a:rPr>
              <a:t>Η προηγούμενη αντιθρομβωτική αγωγή συσχετίστηκε με χαμηλότερη βαρύτητα του ΑΕΕ κατά την εισαγωγή</a:t>
            </a:r>
            <a:endParaRPr lang="el-GR" dirty="0">
              <a:solidFill>
                <a:srgbClr val="002060"/>
              </a:solidFill>
              <a:latin typeface="Calibri" panose="020F0502020204030204" pitchFamily="34" charset="0"/>
              <a:ea typeface="Calibri" panose="020F0502020204030204" pitchFamily="34" charset="0"/>
              <a:cs typeface="Calibri" panose="020F0502020204030204" pitchFamily="34" charset="0"/>
            </a:endParaRPr>
          </a:p>
        </p:txBody>
      </p:sp>
      <p:sp>
        <p:nvSpPr>
          <p:cNvPr id="2" name="Ορθογώνιο 1">
            <a:extLst>
              <a:ext uri="{FF2B5EF4-FFF2-40B4-BE49-F238E27FC236}">
                <a16:creationId xmlns:a16="http://schemas.microsoft.com/office/drawing/2014/main" id="{6729C87D-CBDD-E2FC-6159-C959E8F45121}"/>
              </a:ext>
            </a:extLst>
          </p:cNvPr>
          <p:cNvSpPr/>
          <p:nvPr/>
        </p:nvSpPr>
        <p:spPr>
          <a:xfrm>
            <a:off x="2450466" y="2633861"/>
            <a:ext cx="876300" cy="2764494"/>
          </a:xfrm>
          <a:prstGeom prst="rect">
            <a:avLst/>
          </a:prstGeom>
          <a:noFill/>
          <a:ln w="444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l-GR"/>
          </a:p>
        </p:txBody>
      </p:sp>
    </p:spTree>
    <p:extLst>
      <p:ext uri="{BB962C8B-B14F-4D97-AF65-F5344CB8AC3E}">
        <p14:creationId xmlns:p14="http://schemas.microsoft.com/office/powerpoint/2010/main" val="4767322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par>
                          <p:cTn id="9" fill="hold">
                            <p:stCondLst>
                              <p:cond delay="0"/>
                            </p:stCondLst>
                            <p:childTnLst>
                              <p:par>
                                <p:cTn id="10" presetID="1" presetClass="entr" presetSubtype="0" fill="hold" nodeType="afterEffect">
                                  <p:stCondLst>
                                    <p:cond delay="0"/>
                                  </p:stCondLst>
                                  <p:childTnLst>
                                    <p:set>
                                      <p:cBhvr>
                                        <p:cTn id="11" dur="1" fill="hold">
                                          <p:stCondLst>
                                            <p:cond delay="0"/>
                                          </p:stCondLst>
                                        </p:cTn>
                                        <p:tgtEl>
                                          <p:spTgt spid="11"/>
                                        </p:tgtEl>
                                        <p:attrNameLst>
                                          <p:attrName>style.visibility</p:attrName>
                                        </p:attrNameLst>
                                      </p:cBhvr>
                                      <p:to>
                                        <p:strVal val="visible"/>
                                      </p:to>
                                    </p:set>
                                  </p:childTnLst>
                                </p:cTn>
                              </p:par>
                              <p:par>
                                <p:cTn id="12" presetID="1" presetClass="entr" presetSubtype="0" fill="hold" grpId="0" nodeType="withEffect">
                                  <p:stCondLst>
                                    <p:cond delay="0"/>
                                  </p:stCondLst>
                                  <p:childTnLst>
                                    <p:set>
                                      <p:cBhvr>
                                        <p:cTn id="13" dur="1" fill="hold">
                                          <p:stCondLst>
                                            <p:cond delay="0"/>
                                          </p:stCondLst>
                                        </p:cTn>
                                        <p:tgtEl>
                                          <p:spTgt spid="2"/>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grpId="0" nodeType="clickEffect">
                                  <p:stCondLst>
                                    <p:cond delay="0"/>
                                  </p:stCondLst>
                                  <p:childTnLst>
                                    <p:set>
                                      <p:cBhvr>
                                        <p:cTn id="17"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2" grpId="0" animBg="1"/>
    </p:bld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Εικόνα 5">
            <a:extLst>
              <a:ext uri="{FF2B5EF4-FFF2-40B4-BE49-F238E27FC236}">
                <a16:creationId xmlns:a16="http://schemas.microsoft.com/office/drawing/2014/main" id="{317D0DE7-07E0-26D7-9BD9-36EFB8F26EC3}"/>
              </a:ext>
            </a:extLst>
          </p:cNvPr>
          <p:cNvPicPr>
            <a:picLocks noChangeAspect="1"/>
          </p:cNvPicPr>
          <p:nvPr/>
        </p:nvPicPr>
        <p:blipFill>
          <a:blip r:embed="rId2" cstate="print"/>
          <a:srcRect l="34114" t="26236" r="23306" b="51828"/>
          <a:stretch/>
        </p:blipFill>
        <p:spPr>
          <a:xfrm>
            <a:off x="157316" y="941889"/>
            <a:ext cx="6062163" cy="1756651"/>
          </a:xfrm>
          <a:prstGeom prst="rect">
            <a:avLst/>
          </a:prstGeom>
        </p:spPr>
      </p:pic>
      <p:sp>
        <p:nvSpPr>
          <p:cNvPr id="7" name="TextBox 6">
            <a:extLst>
              <a:ext uri="{FF2B5EF4-FFF2-40B4-BE49-F238E27FC236}">
                <a16:creationId xmlns:a16="http://schemas.microsoft.com/office/drawing/2014/main" id="{BEE2F692-9DC2-18B4-8E32-B38DDD3420A3}"/>
              </a:ext>
            </a:extLst>
          </p:cNvPr>
          <p:cNvSpPr txBox="1"/>
          <p:nvPr/>
        </p:nvSpPr>
        <p:spPr>
          <a:xfrm>
            <a:off x="2399071" y="176980"/>
            <a:ext cx="7079226" cy="646331"/>
          </a:xfrm>
          <a:prstGeom prst="rect">
            <a:avLst/>
          </a:prstGeom>
          <a:noFill/>
        </p:spPr>
        <p:txBody>
          <a:bodyPr wrap="square" rtlCol="0">
            <a:spAutoFit/>
          </a:bodyPr>
          <a:lstStyle/>
          <a:p>
            <a:pPr algn="ctr"/>
            <a:r>
              <a:rPr lang="el-GR" sz="3600" b="1" dirty="0">
                <a:solidFill>
                  <a:srgbClr val="C00000"/>
                </a:solidFill>
                <a:effectLst>
                  <a:outerShdw blurRad="38100" dist="38100" dir="2700000" algn="tl">
                    <a:srgbClr val="000000">
                      <a:alpha val="43137"/>
                    </a:srgbClr>
                  </a:outerShdw>
                </a:effectLst>
              </a:rPr>
              <a:t>Διπλή </a:t>
            </a:r>
            <a:r>
              <a:rPr lang="el-GR" sz="3600" b="1" dirty="0" err="1">
                <a:solidFill>
                  <a:srgbClr val="C00000"/>
                </a:solidFill>
                <a:effectLst>
                  <a:outerShdw blurRad="38100" dist="38100" dir="2700000" algn="tl">
                    <a:srgbClr val="000000">
                      <a:alpha val="43137"/>
                    </a:srgbClr>
                  </a:outerShdw>
                </a:effectLst>
              </a:rPr>
              <a:t>αντιαιμοπεταλιακή</a:t>
            </a:r>
            <a:r>
              <a:rPr lang="el-GR" sz="3600" b="1" dirty="0">
                <a:solidFill>
                  <a:srgbClr val="C00000"/>
                </a:solidFill>
                <a:effectLst>
                  <a:outerShdw blurRad="38100" dist="38100" dir="2700000" algn="tl">
                    <a:srgbClr val="000000">
                      <a:alpha val="43137"/>
                    </a:srgbClr>
                  </a:outerShdw>
                </a:effectLst>
              </a:rPr>
              <a:t> αγωγή</a:t>
            </a:r>
          </a:p>
        </p:txBody>
      </p:sp>
      <p:sp>
        <p:nvSpPr>
          <p:cNvPr id="9" name="TextBox 8">
            <a:extLst>
              <a:ext uri="{FF2B5EF4-FFF2-40B4-BE49-F238E27FC236}">
                <a16:creationId xmlns:a16="http://schemas.microsoft.com/office/drawing/2014/main" id="{928612A9-E952-0FD2-778B-48AD7A71FCE5}"/>
              </a:ext>
            </a:extLst>
          </p:cNvPr>
          <p:cNvSpPr txBox="1"/>
          <p:nvPr/>
        </p:nvSpPr>
        <p:spPr>
          <a:xfrm>
            <a:off x="6980904" y="6511743"/>
            <a:ext cx="6096000" cy="338554"/>
          </a:xfrm>
          <a:prstGeom prst="rect">
            <a:avLst/>
          </a:prstGeom>
          <a:noFill/>
        </p:spPr>
        <p:txBody>
          <a:bodyPr wrap="square">
            <a:spAutoFit/>
          </a:bodyPr>
          <a:lstStyle/>
          <a:p>
            <a:r>
              <a:rPr lang="pt-BR" sz="1600" b="1" i="1" dirty="0">
                <a:solidFill>
                  <a:srgbClr val="7030A0"/>
                </a:solidFill>
                <a:effectLst/>
                <a:latin typeface="Calibri" panose="020F0502020204030204" pitchFamily="34" charset="0"/>
                <a:ea typeface="Calibri" panose="020F0502020204030204" pitchFamily="34" charset="0"/>
                <a:cs typeface="Calibri" panose="020F0502020204030204" pitchFamily="34" charset="0"/>
              </a:rPr>
              <a:t>Kargiotis O, Tsivgoulis G. Curr Opin Neurol. 2021;34:45-54. </a:t>
            </a:r>
            <a:endParaRPr lang="el-GR" sz="1600" b="1" i="1" dirty="0">
              <a:solidFill>
                <a:srgbClr val="7030A0"/>
              </a:solidFill>
              <a:latin typeface="Calibri" panose="020F0502020204030204" pitchFamily="34" charset="0"/>
              <a:ea typeface="Calibri" panose="020F0502020204030204" pitchFamily="34" charset="0"/>
              <a:cs typeface="Calibri" panose="020F0502020204030204" pitchFamily="34" charset="0"/>
            </a:endParaRPr>
          </a:p>
        </p:txBody>
      </p:sp>
      <p:pic>
        <p:nvPicPr>
          <p:cNvPr id="11" name="Εικόνα 10">
            <a:extLst>
              <a:ext uri="{FF2B5EF4-FFF2-40B4-BE49-F238E27FC236}">
                <a16:creationId xmlns:a16="http://schemas.microsoft.com/office/drawing/2014/main" id="{F3822337-E7E2-24F4-FE77-BA8CCF100B30}"/>
              </a:ext>
            </a:extLst>
          </p:cNvPr>
          <p:cNvPicPr>
            <a:picLocks noChangeAspect="1"/>
          </p:cNvPicPr>
          <p:nvPr/>
        </p:nvPicPr>
        <p:blipFill>
          <a:blip r:embed="rId3" cstate="print"/>
          <a:srcRect l="33630" t="31685" r="41935" b="32546"/>
          <a:stretch/>
        </p:blipFill>
        <p:spPr>
          <a:xfrm>
            <a:off x="6317227" y="919751"/>
            <a:ext cx="4232786" cy="3485240"/>
          </a:xfrm>
          <a:prstGeom prst="rect">
            <a:avLst/>
          </a:prstGeom>
        </p:spPr>
      </p:pic>
      <p:grpSp>
        <p:nvGrpSpPr>
          <p:cNvPr id="3" name="Ομάδα 2">
            <a:extLst>
              <a:ext uri="{FF2B5EF4-FFF2-40B4-BE49-F238E27FC236}">
                <a16:creationId xmlns:a16="http://schemas.microsoft.com/office/drawing/2014/main" id="{DCCCF381-A569-8AA1-37F8-DC904B43F534}"/>
              </a:ext>
            </a:extLst>
          </p:cNvPr>
          <p:cNvGrpSpPr/>
          <p:nvPr/>
        </p:nvGrpSpPr>
        <p:grpSpPr>
          <a:xfrm>
            <a:off x="107902" y="4523569"/>
            <a:ext cx="7860442" cy="1756651"/>
            <a:chOff x="107902" y="4523569"/>
            <a:chExt cx="7860442" cy="1756651"/>
          </a:xfrm>
        </p:grpSpPr>
        <p:pic>
          <p:nvPicPr>
            <p:cNvPr id="4" name="Εικόνα 3">
              <a:extLst>
                <a:ext uri="{FF2B5EF4-FFF2-40B4-BE49-F238E27FC236}">
                  <a16:creationId xmlns:a16="http://schemas.microsoft.com/office/drawing/2014/main" id="{8CE7E70F-4517-15F0-B641-49277258A4E4}"/>
                </a:ext>
              </a:extLst>
            </p:cNvPr>
            <p:cNvPicPr>
              <a:picLocks noChangeAspect="1"/>
            </p:cNvPicPr>
            <p:nvPr/>
          </p:nvPicPr>
          <p:blipFill>
            <a:blip r:embed="rId4" cstate="print"/>
            <a:srcRect l="34039" t="44249" r="16712" b="36061"/>
            <a:stretch/>
          </p:blipFill>
          <p:spPr>
            <a:xfrm>
              <a:off x="157316" y="4523569"/>
              <a:ext cx="7811028" cy="1756651"/>
            </a:xfrm>
            <a:prstGeom prst="rect">
              <a:avLst/>
            </a:prstGeom>
          </p:spPr>
        </p:pic>
        <p:sp>
          <p:nvSpPr>
            <p:cNvPr id="2" name="Ορθογώνιο 1">
              <a:extLst>
                <a:ext uri="{FF2B5EF4-FFF2-40B4-BE49-F238E27FC236}">
                  <a16:creationId xmlns:a16="http://schemas.microsoft.com/office/drawing/2014/main" id="{E98AD705-8E2C-CC6B-3950-1A7442A458BC}"/>
                </a:ext>
              </a:extLst>
            </p:cNvPr>
            <p:cNvSpPr/>
            <p:nvPr/>
          </p:nvSpPr>
          <p:spPr>
            <a:xfrm>
              <a:off x="107902" y="5624052"/>
              <a:ext cx="7860442" cy="462116"/>
            </a:xfrm>
            <a:prstGeom prst="rect">
              <a:avLst/>
            </a:prstGeom>
            <a:noFill/>
            <a:ln w="444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l-GR"/>
            </a:p>
          </p:txBody>
        </p:sp>
      </p:grpSp>
    </p:spTree>
    <p:extLst>
      <p:ext uri="{BB962C8B-B14F-4D97-AF65-F5344CB8AC3E}">
        <p14:creationId xmlns:p14="http://schemas.microsoft.com/office/powerpoint/2010/main" val="735504540"/>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hidden="1"/>
          <p:cNvSpPr>
            <a:spLocks noGrp="1"/>
          </p:cNvSpPr>
          <p:nvPr>
            <p:ph type="title"/>
          </p:nvPr>
        </p:nvSpPr>
        <p:spPr/>
        <p:txBody>
          <a:bodyPr/>
          <a:lstStyle/>
          <a:p>
            <a:r>
              <a:rPr lang="en-US"/>
              <a:t>Antiplatelet Therapy</a:t>
            </a:r>
          </a:p>
        </p:txBody>
      </p:sp>
      <p:pic>
        <p:nvPicPr>
          <p:cNvPr id="3" name="Picture 2"/>
          <p:cNvPicPr/>
          <p:nvPr/>
        </p:nvPicPr>
        <p:blipFill>
          <a:blip r:embed="rId2" cstate="print"/>
          <a:srcRect l="3145" t="46165" r="3952"/>
          <a:stretch/>
        </p:blipFill>
        <p:spPr>
          <a:xfrm>
            <a:off x="-19665" y="4729441"/>
            <a:ext cx="6951407" cy="2128559"/>
          </a:xfrm>
          <a:prstGeom prst="rect">
            <a:avLst/>
          </a:prstGeom>
        </p:spPr>
      </p:pic>
      <p:sp>
        <p:nvSpPr>
          <p:cNvPr id="4" name="TextBox 3">
            <a:extLst>
              <a:ext uri="{FF2B5EF4-FFF2-40B4-BE49-F238E27FC236}">
                <a16:creationId xmlns:a16="http://schemas.microsoft.com/office/drawing/2014/main" id="{915BB471-4F8F-302F-B04C-120E0947B059}"/>
              </a:ext>
            </a:extLst>
          </p:cNvPr>
          <p:cNvSpPr txBox="1"/>
          <p:nvPr/>
        </p:nvSpPr>
        <p:spPr>
          <a:xfrm>
            <a:off x="426202" y="-42132"/>
            <a:ext cx="11415252" cy="2062103"/>
          </a:xfrm>
          <a:prstGeom prst="rect">
            <a:avLst/>
          </a:prstGeom>
          <a:noFill/>
        </p:spPr>
        <p:txBody>
          <a:bodyPr wrap="square" rtlCol="0">
            <a:spAutoFit/>
          </a:bodyPr>
          <a:lstStyle/>
          <a:p>
            <a:pPr algn="ctr"/>
            <a:r>
              <a:rPr lang="el-GR" sz="3200" b="1" dirty="0">
                <a:solidFill>
                  <a:srgbClr val="C00000"/>
                </a:solidFill>
                <a:effectLst>
                  <a:outerShdw blurRad="38100" dist="38100" dir="2700000" algn="tl">
                    <a:srgbClr val="000000">
                      <a:alpha val="43137"/>
                    </a:srgbClr>
                  </a:outerShdw>
                </a:effectLst>
              </a:rPr>
              <a:t>Διπλή </a:t>
            </a:r>
            <a:r>
              <a:rPr lang="el-GR" sz="3200" b="1" dirty="0" err="1">
                <a:solidFill>
                  <a:srgbClr val="C00000"/>
                </a:solidFill>
                <a:effectLst>
                  <a:outerShdw blurRad="38100" dist="38100" dir="2700000" algn="tl">
                    <a:srgbClr val="000000">
                      <a:alpha val="43137"/>
                    </a:srgbClr>
                  </a:outerShdw>
                </a:effectLst>
              </a:rPr>
              <a:t>αντιαιμοπεταλιακή</a:t>
            </a:r>
            <a:r>
              <a:rPr lang="el-GR" sz="3200" b="1" dirty="0">
                <a:solidFill>
                  <a:srgbClr val="C00000"/>
                </a:solidFill>
                <a:effectLst>
                  <a:outerShdw blurRad="38100" dist="38100" dir="2700000" algn="tl">
                    <a:srgbClr val="000000">
                      <a:alpha val="43137"/>
                    </a:srgbClr>
                  </a:outerShdw>
                </a:effectLst>
              </a:rPr>
              <a:t> αγωγή</a:t>
            </a:r>
            <a:r>
              <a:rPr lang="en-US" sz="3200" b="1" dirty="0">
                <a:solidFill>
                  <a:srgbClr val="C00000"/>
                </a:solidFill>
                <a:effectLst>
                  <a:outerShdw blurRad="38100" dist="38100" dir="2700000" algn="tl">
                    <a:srgbClr val="000000">
                      <a:alpha val="43137"/>
                    </a:srgbClr>
                  </a:outerShdw>
                </a:effectLst>
              </a:rPr>
              <a:t> </a:t>
            </a:r>
            <a:r>
              <a:rPr lang="el-GR" sz="3200" b="1" dirty="0">
                <a:solidFill>
                  <a:srgbClr val="C00000"/>
                </a:solidFill>
                <a:effectLst>
                  <a:outerShdw blurRad="38100" dist="38100" dir="2700000" algn="tl">
                    <a:srgbClr val="000000">
                      <a:alpha val="43137"/>
                    </a:srgbClr>
                  </a:outerShdw>
                </a:effectLst>
              </a:rPr>
              <a:t>με ασπιρίνη και </a:t>
            </a:r>
            <a:r>
              <a:rPr lang="el-GR" sz="3200" b="1" dirty="0" err="1">
                <a:solidFill>
                  <a:srgbClr val="C00000"/>
                </a:solidFill>
                <a:effectLst>
                  <a:outerShdw blurRad="38100" dist="38100" dir="2700000" algn="tl">
                    <a:srgbClr val="000000">
                      <a:alpha val="43137"/>
                    </a:srgbClr>
                  </a:outerShdw>
                </a:effectLst>
              </a:rPr>
              <a:t>κλοπιδογρέλη</a:t>
            </a:r>
            <a:r>
              <a:rPr lang="el-GR" sz="3200" b="1" dirty="0">
                <a:solidFill>
                  <a:srgbClr val="C00000"/>
                </a:solidFill>
                <a:effectLst>
                  <a:outerShdw blurRad="38100" dist="38100" dir="2700000" algn="tl">
                    <a:srgbClr val="000000">
                      <a:alpha val="43137"/>
                    </a:srgbClr>
                  </a:outerShdw>
                </a:effectLst>
              </a:rPr>
              <a:t> (ή </a:t>
            </a:r>
            <a:r>
              <a:rPr lang="el-GR" sz="3200" b="1" dirty="0" err="1">
                <a:solidFill>
                  <a:srgbClr val="C00000"/>
                </a:solidFill>
                <a:effectLst>
                  <a:outerShdw blurRad="38100" dist="38100" dir="2700000" algn="tl">
                    <a:srgbClr val="000000">
                      <a:alpha val="43137"/>
                    </a:srgbClr>
                  </a:outerShdw>
                </a:effectLst>
              </a:rPr>
              <a:t>τικαγρελόλη</a:t>
            </a:r>
            <a:r>
              <a:rPr lang="el-GR" sz="3200" b="1" dirty="0">
                <a:solidFill>
                  <a:srgbClr val="C00000"/>
                </a:solidFill>
                <a:effectLst>
                  <a:outerShdw blurRad="38100" dist="38100" dir="2700000" algn="tl">
                    <a:srgbClr val="000000">
                      <a:alpha val="43137"/>
                    </a:srgbClr>
                  </a:outerShdw>
                </a:effectLst>
              </a:rPr>
              <a:t>) σε ισχαιμικά ΑΕΕ ήπιας βαρύτητας ή Παροδικά ισχαιμικά ΑΕΕ υψηλού κινδύνου υποτροπής: διάρκεια  21 ημέρες</a:t>
            </a:r>
          </a:p>
        </p:txBody>
      </p:sp>
      <p:pic>
        <p:nvPicPr>
          <p:cNvPr id="6" name="Εικόνα 5">
            <a:extLst>
              <a:ext uri="{FF2B5EF4-FFF2-40B4-BE49-F238E27FC236}">
                <a16:creationId xmlns:a16="http://schemas.microsoft.com/office/drawing/2014/main" id="{A63928DC-C64B-FECD-781B-D396153B157D}"/>
              </a:ext>
            </a:extLst>
          </p:cNvPr>
          <p:cNvPicPr>
            <a:picLocks noChangeAspect="1"/>
          </p:cNvPicPr>
          <p:nvPr/>
        </p:nvPicPr>
        <p:blipFill>
          <a:blip r:embed="rId3" cstate="print"/>
          <a:srcRect l="18709" t="51470" r="49194" b="24014"/>
          <a:stretch/>
        </p:blipFill>
        <p:spPr>
          <a:xfrm>
            <a:off x="426202" y="2102460"/>
            <a:ext cx="5188017" cy="2229022"/>
          </a:xfrm>
          <a:prstGeom prst="rect">
            <a:avLst/>
          </a:prstGeom>
        </p:spPr>
      </p:pic>
      <p:pic>
        <p:nvPicPr>
          <p:cNvPr id="8" name="Εικόνα 7">
            <a:extLst>
              <a:ext uri="{FF2B5EF4-FFF2-40B4-BE49-F238E27FC236}">
                <a16:creationId xmlns:a16="http://schemas.microsoft.com/office/drawing/2014/main" id="{5FE39D9E-5D0D-BD7C-8CA5-84D7A19466EF}"/>
              </a:ext>
            </a:extLst>
          </p:cNvPr>
          <p:cNvPicPr>
            <a:picLocks noChangeAspect="1"/>
          </p:cNvPicPr>
          <p:nvPr/>
        </p:nvPicPr>
        <p:blipFill>
          <a:blip r:embed="rId4" cstate="print"/>
          <a:srcRect l="51290" t="39283" r="17339" b="29032"/>
          <a:stretch/>
        </p:blipFill>
        <p:spPr>
          <a:xfrm>
            <a:off x="7488112" y="2049674"/>
            <a:ext cx="4419823" cy="2511007"/>
          </a:xfrm>
          <a:prstGeom prst="rect">
            <a:avLst/>
          </a:prstGeom>
        </p:spPr>
      </p:pic>
      <p:sp>
        <p:nvSpPr>
          <p:cNvPr id="10" name="TextBox 9">
            <a:extLst>
              <a:ext uri="{FF2B5EF4-FFF2-40B4-BE49-F238E27FC236}">
                <a16:creationId xmlns:a16="http://schemas.microsoft.com/office/drawing/2014/main" id="{325AC81E-0EA8-83E0-19F4-67778EA878FE}"/>
              </a:ext>
            </a:extLst>
          </p:cNvPr>
          <p:cNvSpPr txBox="1"/>
          <p:nvPr/>
        </p:nvSpPr>
        <p:spPr>
          <a:xfrm>
            <a:off x="689432" y="4390887"/>
            <a:ext cx="6096000" cy="338554"/>
          </a:xfrm>
          <a:prstGeom prst="rect">
            <a:avLst/>
          </a:prstGeom>
          <a:noFill/>
        </p:spPr>
        <p:txBody>
          <a:bodyPr wrap="square">
            <a:spAutoFit/>
          </a:bodyPr>
          <a:lstStyle/>
          <a:p>
            <a:r>
              <a:rPr lang="en-US" sz="1600" b="1" i="1" dirty="0">
                <a:solidFill>
                  <a:srgbClr val="7030A0"/>
                </a:solidFill>
                <a:latin typeface="Calibri" panose="020F0502020204030204" pitchFamily="34" charset="0"/>
                <a:ea typeface="Calibri" panose="020F0502020204030204" pitchFamily="34" charset="0"/>
                <a:cs typeface="Calibri" panose="020F0502020204030204" pitchFamily="34" charset="0"/>
              </a:rPr>
              <a:t>Dawson J, et al. </a:t>
            </a:r>
            <a:r>
              <a:rPr lang="en-US" sz="1600" b="1" i="1" dirty="0" err="1">
                <a:solidFill>
                  <a:srgbClr val="7030A0"/>
                </a:solidFill>
                <a:latin typeface="Calibri" panose="020F0502020204030204" pitchFamily="34" charset="0"/>
                <a:ea typeface="Calibri" panose="020F0502020204030204" pitchFamily="34" charset="0"/>
                <a:cs typeface="Calibri" panose="020F0502020204030204" pitchFamily="34" charset="0"/>
              </a:rPr>
              <a:t>Eur</a:t>
            </a:r>
            <a:r>
              <a:rPr lang="en-US" sz="1600" b="1" i="1" dirty="0">
                <a:solidFill>
                  <a:srgbClr val="7030A0"/>
                </a:solidFill>
                <a:latin typeface="Calibri" panose="020F0502020204030204" pitchFamily="34" charset="0"/>
                <a:ea typeface="Calibri" panose="020F0502020204030204" pitchFamily="34" charset="0"/>
                <a:cs typeface="Calibri" panose="020F0502020204030204" pitchFamily="34" charset="0"/>
              </a:rPr>
              <a:t> Stroke J. 2021;6:CLXXXVII-CXCI. </a:t>
            </a:r>
            <a:endParaRPr lang="el-GR" sz="1600" b="1" i="1" dirty="0">
              <a:solidFill>
                <a:srgbClr val="7030A0"/>
              </a:solidFill>
              <a:latin typeface="Calibri" panose="020F0502020204030204" pitchFamily="34" charset="0"/>
              <a:ea typeface="Calibri" panose="020F0502020204030204" pitchFamily="34" charset="0"/>
              <a:cs typeface="Calibri" panose="020F0502020204030204" pitchFamily="34" charset="0"/>
            </a:endParaRPr>
          </a:p>
        </p:txBody>
      </p:sp>
      <p:pic>
        <p:nvPicPr>
          <p:cNvPr id="12" name="Εικόνα 11">
            <a:extLst>
              <a:ext uri="{FF2B5EF4-FFF2-40B4-BE49-F238E27FC236}">
                <a16:creationId xmlns:a16="http://schemas.microsoft.com/office/drawing/2014/main" id="{B3727E79-7952-1A84-4AED-E0C639B06960}"/>
              </a:ext>
            </a:extLst>
          </p:cNvPr>
          <p:cNvPicPr>
            <a:picLocks noChangeAspect="1"/>
          </p:cNvPicPr>
          <p:nvPr/>
        </p:nvPicPr>
        <p:blipFill>
          <a:blip r:embed="rId5" cstate="print"/>
          <a:srcRect l="51210" t="39857" r="18307" b="40215"/>
          <a:stretch/>
        </p:blipFill>
        <p:spPr>
          <a:xfrm>
            <a:off x="7204048" y="4699969"/>
            <a:ext cx="4987952" cy="1834194"/>
          </a:xfrm>
          <a:prstGeom prst="rect">
            <a:avLst/>
          </a:prstGeom>
        </p:spPr>
      </p:pic>
      <p:sp>
        <p:nvSpPr>
          <p:cNvPr id="13" name="TextBox 12">
            <a:extLst>
              <a:ext uri="{FF2B5EF4-FFF2-40B4-BE49-F238E27FC236}">
                <a16:creationId xmlns:a16="http://schemas.microsoft.com/office/drawing/2014/main" id="{98223BD5-3ADB-A1D8-8A1D-6A0573BE0CE5}"/>
              </a:ext>
            </a:extLst>
          </p:cNvPr>
          <p:cNvSpPr txBox="1"/>
          <p:nvPr/>
        </p:nvSpPr>
        <p:spPr>
          <a:xfrm>
            <a:off x="7416520" y="6534163"/>
            <a:ext cx="4581832" cy="338554"/>
          </a:xfrm>
          <a:prstGeom prst="rect">
            <a:avLst/>
          </a:prstGeom>
          <a:noFill/>
        </p:spPr>
        <p:txBody>
          <a:bodyPr wrap="square">
            <a:spAutoFit/>
          </a:bodyPr>
          <a:lstStyle/>
          <a:p>
            <a:r>
              <a:rPr lang="en-US" sz="1600" b="1" i="1" dirty="0" err="1">
                <a:solidFill>
                  <a:srgbClr val="7030A0"/>
                </a:solidFill>
                <a:effectLst/>
                <a:latin typeface="Calibri" panose="020F0502020204030204" pitchFamily="34" charset="0"/>
                <a:ea typeface="Calibri" panose="020F0502020204030204" pitchFamily="34" charset="0"/>
                <a:cs typeface="Calibri" panose="020F0502020204030204" pitchFamily="34" charset="0"/>
              </a:rPr>
              <a:t>Kleindorfer</a:t>
            </a:r>
            <a:r>
              <a:rPr lang="en-US" sz="1600" b="1" i="1" dirty="0">
                <a:solidFill>
                  <a:srgbClr val="7030A0"/>
                </a:solidFill>
                <a:effectLst/>
                <a:latin typeface="Calibri" panose="020F0502020204030204" pitchFamily="34" charset="0"/>
                <a:ea typeface="Calibri" panose="020F0502020204030204" pitchFamily="34" charset="0"/>
                <a:cs typeface="Calibri" panose="020F0502020204030204" pitchFamily="34" charset="0"/>
              </a:rPr>
              <a:t> DO, et al. Stroke. 2021;52:e364-e467.</a:t>
            </a:r>
            <a:endParaRPr lang="el-GR" sz="1600" b="1" i="1" dirty="0">
              <a:solidFill>
                <a:srgbClr val="7030A0"/>
              </a:solidFill>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400881589"/>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F057FA19-DC8B-B22E-F6C8-75B0F913C4E4}"/>
              </a:ext>
            </a:extLst>
          </p:cNvPr>
          <p:cNvSpPr>
            <a:spLocks noGrp="1"/>
          </p:cNvSpPr>
          <p:nvPr>
            <p:ph type="title"/>
          </p:nvPr>
        </p:nvSpPr>
        <p:spPr>
          <a:xfrm>
            <a:off x="74526" y="-317037"/>
            <a:ext cx="10515600" cy="1453626"/>
          </a:xfrm>
        </p:spPr>
        <p:txBody>
          <a:bodyPr>
            <a:normAutofit/>
          </a:bodyPr>
          <a:lstStyle/>
          <a:p>
            <a:r>
              <a:rPr lang="en-US" sz="3600" b="1" dirty="0">
                <a:solidFill>
                  <a:srgbClr val="C00000"/>
                </a:solidFill>
                <a:effectLst>
                  <a:outerShdw blurRad="38100" dist="38100" dir="2700000" algn="tl">
                    <a:srgbClr val="000000">
                      <a:alpha val="43137"/>
                    </a:srgbClr>
                  </a:outerShdw>
                </a:effectLst>
              </a:rPr>
              <a:t>Factor Xia inhibition</a:t>
            </a:r>
            <a:endParaRPr lang="el-GR" sz="3600" b="1" dirty="0">
              <a:solidFill>
                <a:srgbClr val="C00000"/>
              </a:solidFill>
              <a:effectLst>
                <a:outerShdw blurRad="38100" dist="38100" dir="2700000" algn="tl">
                  <a:srgbClr val="000000">
                    <a:alpha val="43137"/>
                  </a:srgbClr>
                </a:outerShdw>
              </a:effectLst>
            </a:endParaRPr>
          </a:p>
        </p:txBody>
      </p:sp>
      <p:pic>
        <p:nvPicPr>
          <p:cNvPr id="7" name="Picture 2">
            <a:extLst>
              <a:ext uri="{FF2B5EF4-FFF2-40B4-BE49-F238E27FC236}">
                <a16:creationId xmlns:a16="http://schemas.microsoft.com/office/drawing/2014/main" id="{61956E0B-B3F0-6681-8D67-FE3138DCFD14}"/>
              </a:ext>
            </a:extLst>
          </p:cNvPr>
          <p:cNvPicPr/>
          <p:nvPr/>
        </p:nvPicPr>
        <p:blipFill>
          <a:blip r:embed="rId2" cstate="print"/>
          <a:srcRect l="43910" t="15479" r="1982" b="3602"/>
          <a:stretch>
            <a:fillRect/>
          </a:stretch>
        </p:blipFill>
        <p:spPr>
          <a:xfrm>
            <a:off x="5864772" y="1527349"/>
            <a:ext cx="6064356" cy="5158703"/>
          </a:xfrm>
          <a:prstGeom prst="rect">
            <a:avLst/>
          </a:prstGeom>
        </p:spPr>
      </p:pic>
      <p:pic>
        <p:nvPicPr>
          <p:cNvPr id="9" name="Εικόνα 8">
            <a:extLst>
              <a:ext uri="{FF2B5EF4-FFF2-40B4-BE49-F238E27FC236}">
                <a16:creationId xmlns:a16="http://schemas.microsoft.com/office/drawing/2014/main" id="{D518D374-A120-626F-764B-9949887C74EA}"/>
              </a:ext>
            </a:extLst>
          </p:cNvPr>
          <p:cNvPicPr>
            <a:picLocks noChangeAspect="1"/>
          </p:cNvPicPr>
          <p:nvPr/>
        </p:nvPicPr>
        <p:blipFill>
          <a:blip r:embed="rId3" cstate="print"/>
          <a:srcRect l="26209" t="57289" r="50000" b="32721"/>
          <a:stretch>
            <a:fillRect/>
          </a:stretch>
        </p:blipFill>
        <p:spPr>
          <a:xfrm>
            <a:off x="7546312" y="262588"/>
            <a:ext cx="2900623" cy="685136"/>
          </a:xfrm>
          <a:prstGeom prst="rect">
            <a:avLst/>
          </a:prstGeom>
        </p:spPr>
      </p:pic>
      <p:pic>
        <p:nvPicPr>
          <p:cNvPr id="5" name="Picture 2">
            <a:extLst>
              <a:ext uri="{FF2B5EF4-FFF2-40B4-BE49-F238E27FC236}">
                <a16:creationId xmlns:a16="http://schemas.microsoft.com/office/drawing/2014/main" id="{8D6626E2-0194-261D-1F96-5FD299E1E828}"/>
              </a:ext>
            </a:extLst>
          </p:cNvPr>
          <p:cNvPicPr/>
          <p:nvPr/>
        </p:nvPicPr>
        <p:blipFill>
          <a:blip r:embed="rId4" cstate="print"/>
          <a:stretch>
            <a:fillRect/>
          </a:stretch>
        </p:blipFill>
        <p:spPr>
          <a:xfrm>
            <a:off x="74526" y="2980317"/>
            <a:ext cx="6330461" cy="3434862"/>
          </a:xfrm>
          <a:prstGeom prst="rect">
            <a:avLst/>
          </a:prstGeom>
        </p:spPr>
      </p:pic>
      <p:pic>
        <p:nvPicPr>
          <p:cNvPr id="8" name="Εικόνα 7">
            <a:extLst>
              <a:ext uri="{FF2B5EF4-FFF2-40B4-BE49-F238E27FC236}">
                <a16:creationId xmlns:a16="http://schemas.microsoft.com/office/drawing/2014/main" id="{6D87F2FF-05B6-F7D3-6A07-84005D929F9A}"/>
              </a:ext>
            </a:extLst>
          </p:cNvPr>
          <p:cNvPicPr>
            <a:picLocks noChangeAspect="1"/>
          </p:cNvPicPr>
          <p:nvPr/>
        </p:nvPicPr>
        <p:blipFill>
          <a:blip r:embed="rId5" cstate="print"/>
          <a:srcRect l="37932" t="17778" r="16379" b="39005"/>
          <a:stretch>
            <a:fillRect/>
          </a:stretch>
        </p:blipFill>
        <p:spPr>
          <a:xfrm>
            <a:off x="262872" y="724899"/>
            <a:ext cx="4238906" cy="2255418"/>
          </a:xfrm>
          <a:prstGeom prst="rect">
            <a:avLst/>
          </a:prstGeom>
        </p:spPr>
      </p:pic>
    </p:spTree>
    <p:extLst>
      <p:ext uri="{BB962C8B-B14F-4D97-AF65-F5344CB8AC3E}">
        <p14:creationId xmlns:p14="http://schemas.microsoft.com/office/powerpoint/2010/main" val="8714880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17C4A305-4A1C-405E-899B-BF1903BEECE4}"/>
              </a:ext>
            </a:extLst>
          </p:cNvPr>
          <p:cNvSpPr>
            <a:spLocks noGrp="1"/>
          </p:cNvSpPr>
          <p:nvPr>
            <p:ph type="title"/>
          </p:nvPr>
        </p:nvSpPr>
        <p:spPr>
          <a:xfrm>
            <a:off x="838200" y="143047"/>
            <a:ext cx="10232923" cy="1325563"/>
          </a:xfrm>
        </p:spPr>
        <p:txBody>
          <a:bodyPr>
            <a:normAutofit/>
          </a:bodyPr>
          <a:lstStyle/>
          <a:p>
            <a:pPr algn="ctr"/>
            <a:r>
              <a:rPr lang="el-GR" sz="3600" b="1" dirty="0">
                <a:solidFill>
                  <a:srgbClr val="C00000"/>
                </a:solidFill>
                <a:effectLst>
                  <a:outerShdw blurRad="38100" dist="38100" dir="2700000" algn="tl">
                    <a:srgbClr val="000000">
                      <a:alpha val="43137"/>
                    </a:srgbClr>
                  </a:outerShdw>
                </a:effectLst>
              </a:rPr>
              <a:t>ΑΕΕ-Κολπική μαρμαρυγή</a:t>
            </a:r>
            <a:endParaRPr lang="en-GB" sz="3600" dirty="0">
              <a:solidFill>
                <a:srgbClr val="C00000"/>
              </a:solidFill>
            </a:endParaRPr>
          </a:p>
        </p:txBody>
      </p:sp>
      <p:sp>
        <p:nvSpPr>
          <p:cNvPr id="3" name="Θέση περιεχομένου 2">
            <a:extLst>
              <a:ext uri="{FF2B5EF4-FFF2-40B4-BE49-F238E27FC236}">
                <a16:creationId xmlns:a16="http://schemas.microsoft.com/office/drawing/2014/main" id="{91E24C8F-CBE1-4D44-BCBF-0E3A3CBA4212}"/>
              </a:ext>
            </a:extLst>
          </p:cNvPr>
          <p:cNvSpPr>
            <a:spLocks noGrp="1"/>
          </p:cNvSpPr>
          <p:nvPr>
            <p:ph idx="1"/>
          </p:nvPr>
        </p:nvSpPr>
        <p:spPr>
          <a:xfrm>
            <a:off x="235791" y="2683253"/>
            <a:ext cx="5988028" cy="2223281"/>
          </a:xfrm>
        </p:spPr>
        <p:txBody>
          <a:bodyPr/>
          <a:lstStyle/>
          <a:p>
            <a:r>
              <a:rPr lang="el-GR" b="1" dirty="0">
                <a:solidFill>
                  <a:srgbClr val="002060"/>
                </a:solidFill>
              </a:rPr>
              <a:t>Αντιπηκτικά</a:t>
            </a:r>
            <a:r>
              <a:rPr lang="el-GR" dirty="0">
                <a:solidFill>
                  <a:srgbClr val="002060"/>
                </a:solidFill>
              </a:rPr>
              <a:t> για πρόληψη ΑΕΕ σε ασθενείς με ΚΜ (</a:t>
            </a:r>
            <a:r>
              <a:rPr lang="el-GR" dirty="0">
                <a:solidFill>
                  <a:srgbClr val="00B0F0"/>
                </a:solidFill>
              </a:rPr>
              <a:t>μόνιμη ή </a:t>
            </a:r>
            <a:r>
              <a:rPr lang="el-GR" dirty="0" err="1">
                <a:solidFill>
                  <a:srgbClr val="00B0F0"/>
                </a:solidFill>
              </a:rPr>
              <a:t>παροξυσμική</a:t>
            </a:r>
            <a:r>
              <a:rPr lang="el-GR" dirty="0">
                <a:solidFill>
                  <a:srgbClr val="002060"/>
                </a:solidFill>
              </a:rPr>
              <a:t>) μετά από ΑΕΕ/ΠΙΕ</a:t>
            </a:r>
          </a:p>
          <a:p>
            <a:r>
              <a:rPr lang="el-GR" dirty="0">
                <a:solidFill>
                  <a:srgbClr val="002060"/>
                </a:solidFill>
              </a:rPr>
              <a:t>Όχι </a:t>
            </a:r>
            <a:r>
              <a:rPr lang="el-GR" dirty="0" err="1">
                <a:solidFill>
                  <a:srgbClr val="002060"/>
                </a:solidFill>
              </a:rPr>
              <a:t>αντιαιμοπεταλιακά</a:t>
            </a:r>
            <a:endParaRPr lang="en-GB" dirty="0">
              <a:solidFill>
                <a:srgbClr val="002060"/>
              </a:solidFill>
            </a:endParaRPr>
          </a:p>
        </p:txBody>
      </p:sp>
      <p:pic>
        <p:nvPicPr>
          <p:cNvPr id="5" name="Εικόνα 4">
            <a:extLst>
              <a:ext uri="{FF2B5EF4-FFF2-40B4-BE49-F238E27FC236}">
                <a16:creationId xmlns:a16="http://schemas.microsoft.com/office/drawing/2014/main" id="{28A3F51F-354C-4758-BB67-0520A9AF0BCD}"/>
              </a:ext>
            </a:extLst>
          </p:cNvPr>
          <p:cNvPicPr>
            <a:picLocks noChangeAspect="1"/>
          </p:cNvPicPr>
          <p:nvPr/>
        </p:nvPicPr>
        <p:blipFill>
          <a:blip r:embed="rId2"/>
          <a:stretch>
            <a:fillRect/>
          </a:stretch>
        </p:blipFill>
        <p:spPr>
          <a:xfrm>
            <a:off x="366252" y="1226806"/>
            <a:ext cx="5857567" cy="1190409"/>
          </a:xfrm>
          <a:prstGeom prst="rect">
            <a:avLst/>
          </a:prstGeom>
        </p:spPr>
      </p:pic>
      <p:pic>
        <p:nvPicPr>
          <p:cNvPr id="4" name="Εικόνα 3">
            <a:extLst>
              <a:ext uri="{FF2B5EF4-FFF2-40B4-BE49-F238E27FC236}">
                <a16:creationId xmlns:a16="http://schemas.microsoft.com/office/drawing/2014/main" id="{168E0055-B34A-490E-82F1-0469FDFE4FE3}"/>
              </a:ext>
            </a:extLst>
          </p:cNvPr>
          <p:cNvPicPr>
            <a:picLocks noChangeAspect="1"/>
          </p:cNvPicPr>
          <p:nvPr/>
        </p:nvPicPr>
        <p:blipFill>
          <a:blip r:embed="rId3"/>
          <a:stretch>
            <a:fillRect/>
          </a:stretch>
        </p:blipFill>
        <p:spPr>
          <a:xfrm>
            <a:off x="7594786" y="3491163"/>
            <a:ext cx="4152471" cy="3227854"/>
          </a:xfrm>
          <a:prstGeom prst="rect">
            <a:avLst/>
          </a:prstGeom>
        </p:spPr>
      </p:pic>
      <p:sp>
        <p:nvSpPr>
          <p:cNvPr id="6" name="Content Placeholder 2">
            <a:extLst>
              <a:ext uri="{FF2B5EF4-FFF2-40B4-BE49-F238E27FC236}">
                <a16:creationId xmlns:a16="http://schemas.microsoft.com/office/drawing/2014/main" id="{74CA1102-B6D4-06CC-00F6-3A01435F0096}"/>
              </a:ext>
            </a:extLst>
          </p:cNvPr>
          <p:cNvSpPr txBox="1">
            <a:spLocks/>
          </p:cNvSpPr>
          <p:nvPr/>
        </p:nvSpPr>
        <p:spPr>
          <a:xfrm>
            <a:off x="163231" y="4750570"/>
            <a:ext cx="6760525" cy="1060296"/>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l-GR" sz="1400" dirty="0" err="1">
                <a:solidFill>
                  <a:srgbClr val="002060"/>
                </a:solidFill>
              </a:rPr>
              <a:t>Μετα</a:t>
            </a:r>
            <a:r>
              <a:rPr lang="el-GR" sz="1400" dirty="0">
                <a:solidFill>
                  <a:srgbClr val="002060"/>
                </a:solidFill>
              </a:rPr>
              <a:t>-ανάλυση </a:t>
            </a:r>
            <a:r>
              <a:rPr lang="en-US" sz="1400" dirty="0">
                <a:solidFill>
                  <a:srgbClr val="002060"/>
                </a:solidFill>
              </a:rPr>
              <a:t>Hart et al (2007)</a:t>
            </a:r>
            <a:r>
              <a:rPr lang="el-GR" sz="1400" dirty="0">
                <a:solidFill>
                  <a:srgbClr val="002060"/>
                </a:solidFill>
              </a:rPr>
              <a:t>: Η </a:t>
            </a:r>
            <a:r>
              <a:rPr lang="el-GR" sz="1400" dirty="0" err="1">
                <a:solidFill>
                  <a:srgbClr val="002060"/>
                </a:solidFill>
              </a:rPr>
              <a:t>βαρφαρίνη</a:t>
            </a:r>
            <a:r>
              <a:rPr lang="el-GR" sz="1400" dirty="0">
                <a:solidFill>
                  <a:srgbClr val="002060"/>
                </a:solidFill>
              </a:rPr>
              <a:t> μειώνει τον κίνδυνο ΑΕΕ κατά 64% και η ασπιρίνη κατά 22% σε ασθενείς με ΚΜ και παράγοντες κινδύνου.</a:t>
            </a:r>
          </a:p>
          <a:p>
            <a:r>
              <a:rPr lang="el-GR" sz="1400" dirty="0">
                <a:solidFill>
                  <a:srgbClr val="002060"/>
                </a:solidFill>
              </a:rPr>
              <a:t>Μελέτη </a:t>
            </a:r>
            <a:r>
              <a:rPr lang="en-US" sz="1400" dirty="0">
                <a:solidFill>
                  <a:srgbClr val="002060"/>
                </a:solidFill>
              </a:rPr>
              <a:t>BAFTA &gt;75 (2007)</a:t>
            </a:r>
            <a:r>
              <a:rPr lang="el-GR" sz="1400" dirty="0">
                <a:solidFill>
                  <a:srgbClr val="002060"/>
                </a:solidFill>
              </a:rPr>
              <a:t>: Η </a:t>
            </a:r>
            <a:r>
              <a:rPr lang="el-GR" sz="1400" dirty="0" err="1">
                <a:solidFill>
                  <a:srgbClr val="002060"/>
                </a:solidFill>
              </a:rPr>
              <a:t>βαρφαρίνη</a:t>
            </a:r>
            <a:r>
              <a:rPr lang="el-GR" sz="1400" dirty="0">
                <a:solidFill>
                  <a:srgbClr val="002060"/>
                </a:solidFill>
              </a:rPr>
              <a:t> μειώνει κατά 50% τον κίνδυνο ΑΕΕ/εμβολισμού σε σχέση με την ασπιρίνη (από 3,8%</a:t>
            </a:r>
            <a:r>
              <a:rPr lang="fr-FR" sz="1400" dirty="0">
                <a:solidFill>
                  <a:srgbClr val="002060"/>
                </a:solidFill>
              </a:rPr>
              <a:t>/</a:t>
            </a:r>
            <a:r>
              <a:rPr lang="el-GR" sz="1400" dirty="0">
                <a:solidFill>
                  <a:srgbClr val="002060"/>
                </a:solidFill>
              </a:rPr>
              <a:t>έτος σε 1,8%)</a:t>
            </a:r>
          </a:p>
        </p:txBody>
      </p:sp>
      <p:sp>
        <p:nvSpPr>
          <p:cNvPr id="8" name="TextBox 7">
            <a:extLst>
              <a:ext uri="{FF2B5EF4-FFF2-40B4-BE49-F238E27FC236}">
                <a16:creationId xmlns:a16="http://schemas.microsoft.com/office/drawing/2014/main" id="{C3A36652-2A18-E49A-9C96-16EA1CAE8385}"/>
              </a:ext>
            </a:extLst>
          </p:cNvPr>
          <p:cNvSpPr txBox="1"/>
          <p:nvPr/>
        </p:nvSpPr>
        <p:spPr>
          <a:xfrm>
            <a:off x="835742" y="6130178"/>
            <a:ext cx="5388077" cy="584775"/>
          </a:xfrm>
          <a:prstGeom prst="rect">
            <a:avLst/>
          </a:prstGeom>
          <a:noFill/>
        </p:spPr>
        <p:txBody>
          <a:bodyPr wrap="square">
            <a:spAutoFit/>
          </a:bodyPr>
          <a:lstStyle/>
          <a:p>
            <a:r>
              <a:rPr lang="da-DK" sz="1600" b="1" dirty="0">
                <a:solidFill>
                  <a:srgbClr val="7030A0"/>
                </a:solidFill>
              </a:rPr>
              <a:t>Hart et al, Ann Intern Med. 2007 Jun 19;146(12):857-67.</a:t>
            </a:r>
          </a:p>
          <a:p>
            <a:r>
              <a:rPr lang="da-DK" sz="1600" b="1" dirty="0">
                <a:solidFill>
                  <a:srgbClr val="7030A0"/>
                </a:solidFill>
              </a:rPr>
              <a:t>Mant J et al, Lancet. 2007 Aug 11;370(9586):493-503.</a:t>
            </a:r>
          </a:p>
        </p:txBody>
      </p:sp>
      <p:pic>
        <p:nvPicPr>
          <p:cNvPr id="10" name="Εικόνα 9">
            <a:extLst>
              <a:ext uri="{FF2B5EF4-FFF2-40B4-BE49-F238E27FC236}">
                <a16:creationId xmlns:a16="http://schemas.microsoft.com/office/drawing/2014/main" id="{7C999559-9304-AED7-DF23-4157ED6F498F}"/>
              </a:ext>
            </a:extLst>
          </p:cNvPr>
          <p:cNvPicPr>
            <a:picLocks noChangeAspect="1"/>
          </p:cNvPicPr>
          <p:nvPr/>
        </p:nvPicPr>
        <p:blipFill>
          <a:blip r:embed="rId4"/>
          <a:stretch>
            <a:fillRect/>
          </a:stretch>
        </p:blipFill>
        <p:spPr>
          <a:xfrm>
            <a:off x="6359503" y="1444648"/>
            <a:ext cx="5466245" cy="1325564"/>
          </a:xfrm>
          <a:prstGeom prst="rect">
            <a:avLst/>
          </a:prstGeom>
          <a:noFill/>
        </p:spPr>
      </p:pic>
    </p:spTree>
    <p:extLst>
      <p:ext uri="{BB962C8B-B14F-4D97-AF65-F5344CB8AC3E}">
        <p14:creationId xmlns:p14="http://schemas.microsoft.com/office/powerpoint/2010/main" val="19387556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F06FC1FF-4540-3F4D-76E2-329E2B9014CA}"/>
              </a:ext>
            </a:extLst>
          </p:cNvPr>
          <p:cNvSpPr>
            <a:spLocks noGrp="1"/>
          </p:cNvSpPr>
          <p:nvPr>
            <p:ph type="title"/>
          </p:nvPr>
        </p:nvSpPr>
        <p:spPr>
          <a:xfrm>
            <a:off x="426720" y="-43072"/>
            <a:ext cx="11633723" cy="1325563"/>
          </a:xfrm>
        </p:spPr>
        <p:txBody>
          <a:bodyPr>
            <a:normAutofit/>
          </a:bodyPr>
          <a:lstStyle/>
          <a:p>
            <a:r>
              <a:rPr lang="el-GR" sz="3200" b="1" dirty="0">
                <a:solidFill>
                  <a:srgbClr val="0070C0"/>
                </a:solidFill>
                <a:effectLst>
                  <a:outerShdw blurRad="38100" dist="38100" dir="2700000" algn="tl">
                    <a:srgbClr val="000000">
                      <a:alpha val="43137"/>
                    </a:srgbClr>
                  </a:outerShdw>
                </a:effectLst>
              </a:rPr>
              <a:t>ΑΕΕ παρά τη λήψη αντιπηκτικής αγωγής σε ασθενείς με Κολπική μαρμαρυγή</a:t>
            </a:r>
          </a:p>
        </p:txBody>
      </p:sp>
      <p:grpSp>
        <p:nvGrpSpPr>
          <p:cNvPr id="3" name="Ομάδα 8">
            <a:extLst>
              <a:ext uri="{FF2B5EF4-FFF2-40B4-BE49-F238E27FC236}">
                <a16:creationId xmlns:a16="http://schemas.microsoft.com/office/drawing/2014/main" id="{0487E5AB-396C-DA7D-7D65-B699E9478183}"/>
              </a:ext>
            </a:extLst>
          </p:cNvPr>
          <p:cNvGrpSpPr/>
          <p:nvPr/>
        </p:nvGrpSpPr>
        <p:grpSpPr>
          <a:xfrm>
            <a:off x="3095626" y="1190625"/>
            <a:ext cx="8964818" cy="5047665"/>
            <a:chOff x="1701388" y="1114425"/>
            <a:chExt cx="9078809" cy="5153025"/>
          </a:xfrm>
        </p:grpSpPr>
        <p:pic>
          <p:nvPicPr>
            <p:cNvPr id="4" name="Picture 4">
              <a:extLst>
                <a:ext uri="{FF2B5EF4-FFF2-40B4-BE49-F238E27FC236}">
                  <a16:creationId xmlns:a16="http://schemas.microsoft.com/office/drawing/2014/main" id="{78387991-D7B6-9ECB-362D-6E841063573D}"/>
                </a:ext>
              </a:extLst>
            </p:cNvPr>
            <p:cNvPicPr>
              <a:picLocks noChangeAspect="1"/>
            </p:cNvPicPr>
            <p:nvPr/>
          </p:nvPicPr>
          <p:blipFill>
            <a:blip r:embed="rId2" cstate="print"/>
            <a:stretch>
              <a:fillRect/>
            </a:stretch>
          </p:blipFill>
          <p:spPr>
            <a:xfrm>
              <a:off x="1701388" y="1114425"/>
              <a:ext cx="9078809" cy="5153025"/>
            </a:xfrm>
            <a:prstGeom prst="rect">
              <a:avLst/>
            </a:prstGeom>
          </p:spPr>
        </p:pic>
        <p:sp>
          <p:nvSpPr>
            <p:cNvPr id="6" name="Ορθογώνιο 5">
              <a:extLst>
                <a:ext uri="{FF2B5EF4-FFF2-40B4-BE49-F238E27FC236}">
                  <a16:creationId xmlns:a16="http://schemas.microsoft.com/office/drawing/2014/main" id="{3AD683E8-85B4-4D2A-0D4B-296F75576C24}"/>
                </a:ext>
              </a:extLst>
            </p:cNvPr>
            <p:cNvSpPr/>
            <p:nvPr/>
          </p:nvSpPr>
          <p:spPr>
            <a:xfrm>
              <a:off x="6659435" y="5041290"/>
              <a:ext cx="2694116" cy="426060"/>
            </a:xfrm>
            <a:prstGeom prst="rect">
              <a:avLst/>
            </a:prstGeom>
            <a:noFill/>
            <a:ln w="444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l-GR" dirty="0"/>
            </a:p>
          </p:txBody>
        </p:sp>
      </p:grpSp>
      <p:sp>
        <p:nvSpPr>
          <p:cNvPr id="8" name="TextBox 7">
            <a:extLst>
              <a:ext uri="{FF2B5EF4-FFF2-40B4-BE49-F238E27FC236}">
                <a16:creationId xmlns:a16="http://schemas.microsoft.com/office/drawing/2014/main" id="{DD9FE983-56F4-9166-7A9C-EF8693D92F2A}"/>
              </a:ext>
            </a:extLst>
          </p:cNvPr>
          <p:cNvSpPr txBox="1"/>
          <p:nvPr/>
        </p:nvSpPr>
        <p:spPr>
          <a:xfrm>
            <a:off x="8006493" y="6429286"/>
            <a:ext cx="4200525" cy="338554"/>
          </a:xfrm>
          <a:prstGeom prst="rect">
            <a:avLst/>
          </a:prstGeom>
          <a:noFill/>
        </p:spPr>
        <p:txBody>
          <a:bodyPr wrap="square">
            <a:spAutoFit/>
          </a:bodyPr>
          <a:lstStyle/>
          <a:p>
            <a:r>
              <a:rPr lang="en-US" sz="1600" b="1" i="1" dirty="0">
                <a:solidFill>
                  <a:srgbClr val="7030A0"/>
                </a:solidFill>
                <a:effectLst/>
                <a:latin typeface="Calibri" panose="020F0502020204030204" pitchFamily="34" charset="0"/>
                <a:ea typeface="Calibri" panose="020F0502020204030204" pitchFamily="34" charset="0"/>
                <a:cs typeface="Calibri" panose="020F0502020204030204" pitchFamily="34" charset="0"/>
              </a:rPr>
              <a:t>Benz AP, et al. </a:t>
            </a:r>
            <a:r>
              <a:rPr lang="en-US" sz="1600" b="1" i="1" dirty="0" err="1">
                <a:solidFill>
                  <a:srgbClr val="7030A0"/>
                </a:solidFill>
                <a:effectLst/>
                <a:latin typeface="Calibri" panose="020F0502020204030204" pitchFamily="34" charset="0"/>
                <a:ea typeface="Calibri" panose="020F0502020204030204" pitchFamily="34" charset="0"/>
                <a:cs typeface="Calibri" panose="020F0502020204030204" pitchFamily="34" charset="0"/>
              </a:rPr>
              <a:t>Eur</a:t>
            </a:r>
            <a:r>
              <a:rPr lang="en-US" sz="1600" b="1" i="1" dirty="0">
                <a:solidFill>
                  <a:srgbClr val="7030A0"/>
                </a:solidFill>
                <a:effectLst/>
                <a:latin typeface="Calibri" panose="020F0502020204030204" pitchFamily="34" charset="0"/>
                <a:ea typeface="Calibri" panose="020F0502020204030204" pitchFamily="34" charset="0"/>
                <a:cs typeface="Calibri" panose="020F0502020204030204" pitchFamily="34" charset="0"/>
              </a:rPr>
              <a:t> Heart J. 2023;44:1807-1814.</a:t>
            </a:r>
            <a:endParaRPr lang="el-GR" sz="1600" b="1" i="1" dirty="0">
              <a:solidFill>
                <a:srgbClr val="7030A0"/>
              </a:solidFill>
              <a:latin typeface="Calibri" panose="020F0502020204030204" pitchFamily="34" charset="0"/>
              <a:ea typeface="Calibri" panose="020F0502020204030204" pitchFamily="34" charset="0"/>
              <a:cs typeface="Calibri" panose="020F0502020204030204" pitchFamily="34" charset="0"/>
            </a:endParaRPr>
          </a:p>
        </p:txBody>
      </p:sp>
      <p:sp>
        <p:nvSpPr>
          <p:cNvPr id="11" name="TextBox 10">
            <a:extLst>
              <a:ext uri="{FF2B5EF4-FFF2-40B4-BE49-F238E27FC236}">
                <a16:creationId xmlns:a16="http://schemas.microsoft.com/office/drawing/2014/main" id="{40D7F214-E23B-F9B2-9F23-6A76C311FCB6}"/>
              </a:ext>
            </a:extLst>
          </p:cNvPr>
          <p:cNvSpPr txBox="1"/>
          <p:nvPr/>
        </p:nvSpPr>
        <p:spPr>
          <a:xfrm>
            <a:off x="256725" y="6407567"/>
            <a:ext cx="7024687" cy="338554"/>
          </a:xfrm>
          <a:prstGeom prst="rect">
            <a:avLst/>
          </a:prstGeom>
          <a:noFill/>
        </p:spPr>
        <p:txBody>
          <a:bodyPr wrap="square">
            <a:spAutoFit/>
          </a:bodyPr>
          <a:lstStyle/>
          <a:p>
            <a:r>
              <a:rPr lang="en-US" sz="1600" b="1" i="1" u="none" strike="noStrike" baseline="0" dirty="0">
                <a:solidFill>
                  <a:srgbClr val="7030A0"/>
                </a:solidFill>
                <a:latin typeface="Calibri" panose="020F0502020204030204" pitchFamily="34" charset="0"/>
                <a:ea typeface="Calibri" panose="020F0502020204030204" pitchFamily="34" charset="0"/>
                <a:cs typeface="Calibri" panose="020F0502020204030204" pitchFamily="34" charset="0"/>
              </a:rPr>
              <a:t>Best JG, et al. J Neurol </a:t>
            </a:r>
            <a:r>
              <a:rPr lang="en-US" sz="1600" b="1" i="1" u="none" strike="noStrike" baseline="0" dirty="0" err="1">
                <a:solidFill>
                  <a:srgbClr val="7030A0"/>
                </a:solidFill>
                <a:latin typeface="Calibri" panose="020F0502020204030204" pitchFamily="34" charset="0"/>
                <a:ea typeface="Calibri" panose="020F0502020204030204" pitchFamily="34" charset="0"/>
                <a:cs typeface="Calibri" panose="020F0502020204030204" pitchFamily="34" charset="0"/>
              </a:rPr>
              <a:t>Neurosurg</a:t>
            </a:r>
            <a:r>
              <a:rPr lang="en-US" sz="1600" b="1" i="1" u="none" strike="noStrike" baseline="0" dirty="0">
                <a:solidFill>
                  <a:srgbClr val="7030A0"/>
                </a:solidFill>
                <a:latin typeface="Calibri" panose="020F0502020204030204" pitchFamily="34" charset="0"/>
                <a:ea typeface="Calibri" panose="020F0502020204030204" pitchFamily="34" charset="0"/>
                <a:cs typeface="Calibri" panose="020F0502020204030204" pitchFamily="34" charset="0"/>
              </a:rPr>
              <a:t> Psychiatry 2022;21:jnnp-2020-325249. </a:t>
            </a:r>
            <a:endParaRPr lang="el-GR" sz="1600" b="1" i="1" dirty="0">
              <a:solidFill>
                <a:srgbClr val="7030A0"/>
              </a:solidFill>
              <a:latin typeface="Calibri" panose="020F0502020204030204" pitchFamily="34" charset="0"/>
              <a:ea typeface="Calibri" panose="020F0502020204030204" pitchFamily="34" charset="0"/>
              <a:cs typeface="Calibri" panose="020F0502020204030204" pitchFamily="34" charset="0"/>
            </a:endParaRPr>
          </a:p>
        </p:txBody>
      </p:sp>
      <p:sp>
        <p:nvSpPr>
          <p:cNvPr id="13" name="TextBox 12">
            <a:extLst>
              <a:ext uri="{FF2B5EF4-FFF2-40B4-BE49-F238E27FC236}">
                <a16:creationId xmlns:a16="http://schemas.microsoft.com/office/drawing/2014/main" id="{B9A9C6AB-2ECC-67E3-F65A-712BB9A72040}"/>
              </a:ext>
            </a:extLst>
          </p:cNvPr>
          <p:cNvSpPr txBox="1"/>
          <p:nvPr/>
        </p:nvSpPr>
        <p:spPr>
          <a:xfrm>
            <a:off x="-7748" y="1372214"/>
            <a:ext cx="3096075" cy="4619854"/>
          </a:xfrm>
          <a:prstGeom prst="rect">
            <a:avLst/>
          </a:prstGeom>
          <a:noFill/>
        </p:spPr>
        <p:txBody>
          <a:bodyPr wrap="square">
            <a:spAutoFit/>
          </a:bodyPr>
          <a:lstStyle/>
          <a:p>
            <a:pPr>
              <a:lnSpc>
                <a:spcPct val="150000"/>
              </a:lnSpc>
            </a:pPr>
            <a:r>
              <a:rPr lang="el-GR" sz="1800" b="1" i="0" u="none" strike="noStrike" baseline="0" dirty="0">
                <a:solidFill>
                  <a:srgbClr val="002060"/>
                </a:solidFill>
                <a:latin typeface="Calibri" panose="020F0502020204030204" pitchFamily="34" charset="0"/>
                <a:ea typeface="Calibri" panose="020F0502020204030204" pitchFamily="34" charset="0"/>
                <a:cs typeface="Calibri" panose="020F0502020204030204" pitchFamily="34" charset="0"/>
              </a:rPr>
              <a:t>Ταξινόμηση:</a:t>
            </a:r>
          </a:p>
          <a:p>
            <a:pPr marL="285750" indent="-285750">
              <a:lnSpc>
                <a:spcPct val="150000"/>
              </a:lnSpc>
              <a:buFont typeface="Arial" panose="020B0604020202020204" pitchFamily="34" charset="0"/>
              <a:buChar char="•"/>
            </a:pPr>
            <a:r>
              <a:rPr lang="el-GR" sz="1800" i="0" u="none" strike="noStrike" baseline="0" dirty="0">
                <a:solidFill>
                  <a:srgbClr val="002060"/>
                </a:solidFill>
                <a:latin typeface="Calibri" panose="020F0502020204030204" pitchFamily="34" charset="0"/>
                <a:ea typeface="Calibri" panose="020F0502020204030204" pitchFamily="34" charset="0"/>
                <a:cs typeface="Calibri" panose="020F0502020204030204" pitchFamily="34" charset="0"/>
              </a:rPr>
              <a:t>Αιτιολογία ΑΕΕ μη σχετιζόμενη με κολπική μαρμαρυγή (</a:t>
            </a:r>
            <a:r>
              <a:rPr lang="en-US" sz="1800" i="0" u="none" strike="noStrike" baseline="0" dirty="0">
                <a:solidFill>
                  <a:srgbClr val="002060"/>
                </a:solidFill>
                <a:latin typeface="Calibri" panose="020F0502020204030204" pitchFamily="34" charset="0"/>
                <a:ea typeface="Calibri" panose="020F0502020204030204" pitchFamily="34" charset="0"/>
                <a:cs typeface="Calibri" panose="020F0502020204030204" pitchFamily="34" charset="0"/>
              </a:rPr>
              <a:t>non-AF-related stroke </a:t>
            </a:r>
            <a:r>
              <a:rPr lang="en-US" sz="1800" i="0" u="none" strike="noStrike" baseline="0" dirty="0" err="1">
                <a:solidFill>
                  <a:srgbClr val="002060"/>
                </a:solidFill>
                <a:latin typeface="Calibri" panose="020F0502020204030204" pitchFamily="34" charset="0"/>
                <a:ea typeface="Calibri" panose="020F0502020204030204" pitchFamily="34" charset="0"/>
                <a:cs typeface="Calibri" panose="020F0502020204030204" pitchFamily="34" charset="0"/>
              </a:rPr>
              <a:t>aetiology</a:t>
            </a:r>
            <a:r>
              <a:rPr lang="en-US" sz="1800" i="0" u="none" strike="noStrike" baseline="0" dirty="0">
                <a:solidFill>
                  <a:srgbClr val="002060"/>
                </a:solidFill>
                <a:latin typeface="Calibri" panose="020F0502020204030204" pitchFamily="34" charset="0"/>
                <a:ea typeface="Calibri" panose="020F0502020204030204" pitchFamily="34" charset="0"/>
                <a:cs typeface="Calibri" panose="020F0502020204030204" pitchFamily="34" charset="0"/>
              </a:rPr>
              <a:t>)</a:t>
            </a:r>
            <a:endParaRPr lang="el-GR" sz="1800" i="0" u="none" strike="noStrike" baseline="0" dirty="0">
              <a:solidFill>
                <a:srgbClr val="002060"/>
              </a:solidFill>
              <a:latin typeface="Calibri" panose="020F0502020204030204" pitchFamily="34" charset="0"/>
              <a:ea typeface="Calibri" panose="020F0502020204030204" pitchFamily="34" charset="0"/>
              <a:cs typeface="Calibri" panose="020F0502020204030204" pitchFamily="34" charset="0"/>
            </a:endParaRPr>
          </a:p>
          <a:p>
            <a:pPr marL="285750" indent="-285750">
              <a:lnSpc>
                <a:spcPct val="150000"/>
              </a:lnSpc>
              <a:buFont typeface="Arial" panose="020B0604020202020204" pitchFamily="34" charset="0"/>
              <a:buChar char="•"/>
            </a:pPr>
            <a:r>
              <a:rPr lang="el-GR" sz="1800" i="0" u="none" strike="noStrike" baseline="0" dirty="0">
                <a:solidFill>
                  <a:srgbClr val="002060"/>
                </a:solidFill>
                <a:latin typeface="Calibri" panose="020F0502020204030204" pitchFamily="34" charset="0"/>
                <a:ea typeface="Calibri" panose="020F0502020204030204" pitchFamily="34" charset="0"/>
                <a:cs typeface="Calibri" panose="020F0502020204030204" pitchFamily="34" charset="0"/>
              </a:rPr>
              <a:t>Σφάλμα στη φαρμακευτική αγωγή (</a:t>
            </a:r>
            <a:r>
              <a:rPr lang="en-US" sz="1800" i="0" u="none" strike="noStrike" baseline="0" dirty="0">
                <a:solidFill>
                  <a:srgbClr val="002060"/>
                </a:solidFill>
                <a:latin typeface="Calibri" panose="020F0502020204030204" pitchFamily="34" charset="0"/>
                <a:ea typeface="Calibri" panose="020F0502020204030204" pitchFamily="34" charset="0"/>
                <a:cs typeface="Calibri" panose="020F0502020204030204" pitchFamily="34" charset="0"/>
              </a:rPr>
              <a:t>medication error)</a:t>
            </a:r>
            <a:endParaRPr lang="el-GR" sz="1800" i="0" u="none" strike="noStrike" baseline="0" dirty="0">
              <a:solidFill>
                <a:srgbClr val="002060"/>
              </a:solidFill>
              <a:latin typeface="Calibri" panose="020F0502020204030204" pitchFamily="34" charset="0"/>
              <a:ea typeface="Calibri" panose="020F0502020204030204" pitchFamily="34" charset="0"/>
              <a:cs typeface="Calibri" panose="020F0502020204030204" pitchFamily="34" charset="0"/>
            </a:endParaRPr>
          </a:p>
          <a:p>
            <a:pPr marL="285750" indent="-285750">
              <a:lnSpc>
                <a:spcPct val="150000"/>
              </a:lnSpc>
              <a:buFont typeface="Arial" panose="020B0604020202020204" pitchFamily="34" charset="0"/>
              <a:buChar char="•"/>
            </a:pPr>
            <a:r>
              <a:rPr lang="el-GR" sz="1800" i="0" u="none" strike="noStrike" baseline="0" dirty="0" err="1">
                <a:solidFill>
                  <a:srgbClr val="002060"/>
                </a:solidFill>
                <a:latin typeface="Calibri" panose="020F0502020204030204" pitchFamily="34" charset="0"/>
                <a:ea typeface="Calibri" panose="020F0502020204030204" pitchFamily="34" charset="0"/>
                <a:cs typeface="Calibri" panose="020F0502020204030204" pitchFamily="34" charset="0"/>
              </a:rPr>
              <a:t>Καρδιοεμβολή</a:t>
            </a:r>
            <a:r>
              <a:rPr lang="el-GR" sz="1800" i="0" u="none" strike="noStrike" baseline="0" dirty="0">
                <a:solidFill>
                  <a:srgbClr val="002060"/>
                </a:solidFill>
                <a:latin typeface="Calibri" panose="020F0502020204030204" pitchFamily="34" charset="0"/>
                <a:ea typeface="Calibri" panose="020F0502020204030204" pitchFamily="34" charset="0"/>
                <a:cs typeface="Calibri" panose="020F0502020204030204" pitchFamily="34" charset="0"/>
              </a:rPr>
              <a:t> παρά την αντιπηκτική αγωγή (</a:t>
            </a:r>
            <a:r>
              <a:rPr lang="en-US" sz="1800" i="0" u="none" strike="noStrike" baseline="0" dirty="0" err="1">
                <a:solidFill>
                  <a:srgbClr val="002060"/>
                </a:solidFill>
                <a:latin typeface="Calibri" panose="020F0502020204030204" pitchFamily="34" charset="0"/>
                <a:ea typeface="Calibri" panose="020F0502020204030204" pitchFamily="34" charset="0"/>
                <a:cs typeface="Calibri" panose="020F0502020204030204" pitchFamily="34" charset="0"/>
              </a:rPr>
              <a:t>cardioembolism</a:t>
            </a:r>
            <a:r>
              <a:rPr lang="en-US" sz="1800" i="0" u="none" strike="noStrike" baseline="0" dirty="0">
                <a:solidFill>
                  <a:srgbClr val="002060"/>
                </a:solidFill>
                <a:latin typeface="Calibri" panose="020F0502020204030204" pitchFamily="34" charset="0"/>
                <a:ea typeface="Calibri" panose="020F0502020204030204" pitchFamily="34" charset="0"/>
                <a:cs typeface="Calibri" panose="020F0502020204030204" pitchFamily="34" charset="0"/>
              </a:rPr>
              <a:t> despite anticoagulation)</a:t>
            </a:r>
            <a:endParaRPr lang="el-GR" dirty="0">
              <a:solidFill>
                <a:srgbClr val="002060"/>
              </a:solidFill>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133885534"/>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1B071360-A2B6-B157-42E2-9725AE520069}"/>
              </a:ext>
            </a:extLst>
          </p:cNvPr>
          <p:cNvSpPr>
            <a:spLocks noGrp="1"/>
          </p:cNvSpPr>
          <p:nvPr>
            <p:ph type="title"/>
          </p:nvPr>
        </p:nvSpPr>
        <p:spPr>
          <a:xfrm>
            <a:off x="147484" y="-299536"/>
            <a:ext cx="12044515" cy="1325563"/>
          </a:xfrm>
        </p:spPr>
        <p:txBody>
          <a:bodyPr>
            <a:normAutofit/>
          </a:bodyPr>
          <a:lstStyle/>
          <a:p>
            <a:r>
              <a:rPr lang="el-GR" sz="3200" b="1" dirty="0">
                <a:solidFill>
                  <a:srgbClr val="0070C0"/>
                </a:solidFill>
                <a:effectLst>
                  <a:outerShdw blurRad="38100" dist="38100" dir="2700000" algn="tl">
                    <a:srgbClr val="000000">
                      <a:alpha val="43137"/>
                    </a:srgbClr>
                  </a:outerShdw>
                </a:effectLst>
              </a:rPr>
              <a:t>Διαχωρισμός αρτηριών τραχήλου: </a:t>
            </a:r>
            <a:r>
              <a:rPr lang="el-GR" sz="3200" b="1" dirty="0" err="1">
                <a:solidFill>
                  <a:srgbClr val="0070C0"/>
                </a:solidFill>
                <a:effectLst>
                  <a:outerShdw blurRad="38100" dist="38100" dir="2700000" algn="tl">
                    <a:srgbClr val="000000">
                      <a:alpha val="43137"/>
                    </a:srgbClr>
                  </a:outerShdw>
                </a:effectLst>
              </a:rPr>
              <a:t>αντιαιμοπεταλιακά</a:t>
            </a:r>
            <a:r>
              <a:rPr lang="el-GR" sz="3200" b="1" dirty="0">
                <a:solidFill>
                  <a:srgbClr val="0070C0"/>
                </a:solidFill>
                <a:effectLst>
                  <a:outerShdw blurRad="38100" dist="38100" dir="2700000" algn="tl">
                    <a:srgbClr val="000000">
                      <a:alpha val="43137"/>
                    </a:srgbClr>
                  </a:outerShdw>
                </a:effectLst>
              </a:rPr>
              <a:t> ή αντιπηκτικά</a:t>
            </a:r>
          </a:p>
        </p:txBody>
      </p:sp>
      <p:pic>
        <p:nvPicPr>
          <p:cNvPr id="5" name="Εικόνα 4">
            <a:extLst>
              <a:ext uri="{FF2B5EF4-FFF2-40B4-BE49-F238E27FC236}">
                <a16:creationId xmlns:a16="http://schemas.microsoft.com/office/drawing/2014/main" id="{662ECF5A-2F83-51AC-1E1E-DB398DA5650A}"/>
              </a:ext>
            </a:extLst>
          </p:cNvPr>
          <p:cNvPicPr>
            <a:picLocks noChangeAspect="1"/>
          </p:cNvPicPr>
          <p:nvPr/>
        </p:nvPicPr>
        <p:blipFill>
          <a:blip r:embed="rId2" cstate="print"/>
          <a:srcRect l="25726" t="13763" r="25992" b="29136"/>
          <a:stretch/>
        </p:blipFill>
        <p:spPr>
          <a:xfrm>
            <a:off x="1505258" y="885825"/>
            <a:ext cx="8235642" cy="5478526"/>
          </a:xfrm>
          <a:prstGeom prst="rect">
            <a:avLst/>
          </a:prstGeom>
        </p:spPr>
      </p:pic>
      <p:sp>
        <p:nvSpPr>
          <p:cNvPr id="7" name="TextBox 6">
            <a:extLst>
              <a:ext uri="{FF2B5EF4-FFF2-40B4-BE49-F238E27FC236}">
                <a16:creationId xmlns:a16="http://schemas.microsoft.com/office/drawing/2014/main" id="{DDD22A9F-4CB2-4030-A70F-E51C3A707BC3}"/>
              </a:ext>
            </a:extLst>
          </p:cNvPr>
          <p:cNvSpPr txBox="1"/>
          <p:nvPr/>
        </p:nvSpPr>
        <p:spPr>
          <a:xfrm>
            <a:off x="8374933" y="6395953"/>
            <a:ext cx="3715377" cy="369332"/>
          </a:xfrm>
          <a:prstGeom prst="rect">
            <a:avLst/>
          </a:prstGeom>
          <a:noFill/>
        </p:spPr>
        <p:txBody>
          <a:bodyPr wrap="square">
            <a:spAutoFit/>
          </a:bodyPr>
          <a:lstStyle/>
          <a:p>
            <a:r>
              <a:rPr lang="en-US" sz="1600" b="1" i="1" dirty="0">
                <a:solidFill>
                  <a:srgbClr val="7030A0"/>
                </a:solidFill>
                <a:effectLst/>
                <a:latin typeface="Calibri" panose="020F0502020204030204" pitchFamily="34" charset="0"/>
                <a:ea typeface="Calibri" panose="020F0502020204030204" pitchFamily="34" charset="0"/>
                <a:cs typeface="Calibri" panose="020F0502020204030204" pitchFamily="34" charset="0"/>
              </a:rPr>
              <a:t>Yaghi S, et al. Stroke. 2024;55:e91-e106</a:t>
            </a:r>
            <a:r>
              <a:rPr lang="en-US" b="0" i="0" dirty="0">
                <a:solidFill>
                  <a:srgbClr val="4D8055"/>
                </a:solidFill>
                <a:effectLst/>
                <a:latin typeface="BlinkMacSystemFont"/>
              </a:rPr>
              <a:t>. </a:t>
            </a:r>
            <a:endParaRPr lang="el-GR" dirty="0"/>
          </a:p>
        </p:txBody>
      </p:sp>
      <p:sp>
        <p:nvSpPr>
          <p:cNvPr id="3" name="Ορθογώνιο 2">
            <a:extLst>
              <a:ext uri="{FF2B5EF4-FFF2-40B4-BE49-F238E27FC236}">
                <a16:creationId xmlns:a16="http://schemas.microsoft.com/office/drawing/2014/main" id="{EA7C1248-4460-F90B-2897-9F88B446E495}"/>
              </a:ext>
            </a:extLst>
          </p:cNvPr>
          <p:cNvSpPr/>
          <p:nvPr/>
        </p:nvSpPr>
        <p:spPr>
          <a:xfrm>
            <a:off x="3239422" y="4987413"/>
            <a:ext cx="1609725" cy="1171575"/>
          </a:xfrm>
          <a:prstGeom prst="rect">
            <a:avLst/>
          </a:prstGeom>
          <a:noFill/>
          <a:ln w="539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l-GR"/>
          </a:p>
        </p:txBody>
      </p:sp>
    </p:spTree>
    <p:extLst>
      <p:ext uri="{BB962C8B-B14F-4D97-AF65-F5344CB8AC3E}">
        <p14:creationId xmlns:p14="http://schemas.microsoft.com/office/powerpoint/2010/main" val="2870696076"/>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D980F89D-93B1-FBAC-2D4D-2E8E37893FEB}"/>
              </a:ext>
            </a:extLst>
          </p:cNvPr>
          <p:cNvSpPr>
            <a:spLocks noGrp="1"/>
          </p:cNvSpPr>
          <p:nvPr>
            <p:ph type="title"/>
          </p:nvPr>
        </p:nvSpPr>
        <p:spPr>
          <a:xfrm>
            <a:off x="164229" y="413850"/>
            <a:ext cx="12172867" cy="1325563"/>
          </a:xfrm>
        </p:spPr>
        <p:txBody>
          <a:bodyPr>
            <a:normAutofit fontScale="90000"/>
          </a:bodyPr>
          <a:lstStyle/>
          <a:p>
            <a:r>
              <a:rPr lang="el-GR" sz="3600" b="1" dirty="0">
                <a:solidFill>
                  <a:srgbClr val="0070C0"/>
                </a:solidFill>
                <a:effectLst>
                  <a:outerShdw blurRad="38100" dist="38100" dir="2700000" algn="tl">
                    <a:srgbClr val="000000">
                      <a:alpha val="43137"/>
                    </a:srgbClr>
                  </a:outerShdw>
                </a:effectLst>
              </a:rPr>
              <a:t>Σύγκλιση ανοικτού ωοειδούς τρήματος σε ασθενείς &lt;60 ετών με </a:t>
            </a:r>
            <a:r>
              <a:rPr lang="el-GR" sz="3600" b="1" dirty="0" err="1">
                <a:solidFill>
                  <a:srgbClr val="FF0000"/>
                </a:solidFill>
                <a:effectLst>
                  <a:outerShdw blurRad="38100" dist="38100" dir="2700000" algn="tl">
                    <a:srgbClr val="000000">
                      <a:alpha val="43137"/>
                    </a:srgbClr>
                  </a:outerShdw>
                </a:effectLst>
              </a:rPr>
              <a:t>κρυπτογενές</a:t>
            </a:r>
            <a:r>
              <a:rPr lang="el-GR" sz="3600" b="1" dirty="0">
                <a:solidFill>
                  <a:srgbClr val="0070C0"/>
                </a:solidFill>
                <a:effectLst>
                  <a:outerShdw blurRad="38100" dist="38100" dir="2700000" algn="tl">
                    <a:srgbClr val="000000">
                      <a:alpha val="43137"/>
                    </a:srgbClr>
                  </a:outerShdw>
                </a:effectLst>
              </a:rPr>
              <a:t> ισχαιμικό ΑΕΕ </a:t>
            </a:r>
            <a:r>
              <a:rPr lang="el-GR" sz="3600" b="1" dirty="0" err="1">
                <a:solidFill>
                  <a:srgbClr val="0070C0"/>
                </a:solidFill>
                <a:effectLst>
                  <a:outerShdw blurRad="38100" dist="38100" dir="2700000" algn="tl">
                    <a:srgbClr val="000000">
                      <a:alpha val="43137"/>
                    </a:srgbClr>
                  </a:outerShdw>
                </a:effectLst>
              </a:rPr>
              <a:t>εμβολικού</a:t>
            </a:r>
            <a:r>
              <a:rPr lang="el-GR" sz="3600" b="1" dirty="0">
                <a:solidFill>
                  <a:srgbClr val="0070C0"/>
                </a:solidFill>
                <a:effectLst>
                  <a:outerShdw blurRad="38100" dist="38100" dir="2700000" algn="tl">
                    <a:srgbClr val="000000">
                      <a:alpha val="43137"/>
                    </a:srgbClr>
                  </a:outerShdw>
                </a:effectLst>
              </a:rPr>
              <a:t> τύπου και ανοικτό ωοειδές τρήμα που επιτρέπει σημαντικού βαθμού δεξιά-αριστερή διαφυγή (</a:t>
            </a:r>
            <a:r>
              <a:rPr lang="en-US" sz="3600" b="1" dirty="0">
                <a:solidFill>
                  <a:srgbClr val="0070C0"/>
                </a:solidFill>
                <a:effectLst>
                  <a:outerShdw blurRad="38100" dist="38100" dir="2700000" algn="tl">
                    <a:srgbClr val="000000">
                      <a:alpha val="43137"/>
                    </a:srgbClr>
                  </a:outerShdw>
                </a:effectLst>
              </a:rPr>
              <a:t>shunt)</a:t>
            </a:r>
            <a:r>
              <a:rPr lang="el-GR" sz="3600" b="1" dirty="0">
                <a:solidFill>
                  <a:srgbClr val="0070C0"/>
                </a:solidFill>
                <a:effectLst>
                  <a:outerShdw blurRad="38100" dist="38100" dir="2700000" algn="tl">
                    <a:srgbClr val="000000">
                      <a:alpha val="43137"/>
                    </a:srgbClr>
                  </a:outerShdw>
                </a:effectLst>
              </a:rPr>
              <a:t> του αίματος</a:t>
            </a:r>
            <a:endParaRPr lang="el-GR" sz="3600" dirty="0">
              <a:solidFill>
                <a:srgbClr val="0070C0"/>
              </a:solidFill>
            </a:endParaRPr>
          </a:p>
        </p:txBody>
      </p:sp>
      <p:sp>
        <p:nvSpPr>
          <p:cNvPr id="5" name="TextBox 4">
            <a:extLst>
              <a:ext uri="{FF2B5EF4-FFF2-40B4-BE49-F238E27FC236}">
                <a16:creationId xmlns:a16="http://schemas.microsoft.com/office/drawing/2014/main" id="{F355DF79-DC4A-5765-4A2F-6FCE65F5D91B}"/>
              </a:ext>
            </a:extLst>
          </p:cNvPr>
          <p:cNvSpPr txBox="1"/>
          <p:nvPr/>
        </p:nvSpPr>
        <p:spPr>
          <a:xfrm>
            <a:off x="8141110" y="6316830"/>
            <a:ext cx="4050890" cy="338554"/>
          </a:xfrm>
          <a:prstGeom prst="rect">
            <a:avLst/>
          </a:prstGeom>
          <a:noFill/>
        </p:spPr>
        <p:txBody>
          <a:bodyPr wrap="square">
            <a:spAutoFit/>
          </a:bodyPr>
          <a:lstStyle/>
          <a:p>
            <a:r>
              <a:rPr lang="en-US" sz="1600" b="1" i="1" dirty="0">
                <a:solidFill>
                  <a:srgbClr val="7030A0"/>
                </a:solidFill>
              </a:rPr>
              <a:t>Caso V, et al. </a:t>
            </a:r>
            <a:r>
              <a:rPr lang="en-US" sz="1600" b="1" i="1" dirty="0" err="1">
                <a:solidFill>
                  <a:srgbClr val="7030A0"/>
                </a:solidFill>
              </a:rPr>
              <a:t>Eur</a:t>
            </a:r>
            <a:r>
              <a:rPr lang="en-US" sz="1600" b="1" i="1" dirty="0">
                <a:solidFill>
                  <a:srgbClr val="7030A0"/>
                </a:solidFill>
              </a:rPr>
              <a:t> Stroke J. 2024;9:800-834</a:t>
            </a:r>
            <a:endParaRPr lang="el-GR" sz="1600" b="1" i="1" dirty="0">
              <a:solidFill>
                <a:srgbClr val="7030A0"/>
              </a:solidFill>
            </a:endParaRPr>
          </a:p>
        </p:txBody>
      </p:sp>
      <p:pic>
        <p:nvPicPr>
          <p:cNvPr id="7" name="Εικόνα 6">
            <a:extLst>
              <a:ext uri="{FF2B5EF4-FFF2-40B4-BE49-F238E27FC236}">
                <a16:creationId xmlns:a16="http://schemas.microsoft.com/office/drawing/2014/main" id="{467BEBEA-3435-AC51-088D-C26E343709AB}"/>
              </a:ext>
            </a:extLst>
          </p:cNvPr>
          <p:cNvPicPr>
            <a:picLocks noChangeAspect="1"/>
          </p:cNvPicPr>
          <p:nvPr/>
        </p:nvPicPr>
        <p:blipFill>
          <a:blip r:embed="rId3" cstate="print"/>
          <a:srcRect l="25564" t="29534" r="42258" b="55556"/>
          <a:stretch>
            <a:fillRect/>
          </a:stretch>
        </p:blipFill>
        <p:spPr>
          <a:xfrm>
            <a:off x="429700" y="2556699"/>
            <a:ext cx="4046743" cy="1054791"/>
          </a:xfrm>
          <a:prstGeom prst="rect">
            <a:avLst/>
          </a:prstGeom>
        </p:spPr>
      </p:pic>
      <p:pic>
        <p:nvPicPr>
          <p:cNvPr id="11" name="Εικόνα 10">
            <a:extLst>
              <a:ext uri="{FF2B5EF4-FFF2-40B4-BE49-F238E27FC236}">
                <a16:creationId xmlns:a16="http://schemas.microsoft.com/office/drawing/2014/main" id="{C2CD7DA0-8812-5CA0-1002-D74803264B99}"/>
              </a:ext>
            </a:extLst>
          </p:cNvPr>
          <p:cNvPicPr>
            <a:picLocks noChangeAspect="1"/>
          </p:cNvPicPr>
          <p:nvPr/>
        </p:nvPicPr>
        <p:blipFill>
          <a:blip r:embed="rId4" cstate="print"/>
          <a:srcRect l="36774" t="45878" r="41936" b="36342"/>
          <a:stretch>
            <a:fillRect/>
          </a:stretch>
        </p:blipFill>
        <p:spPr>
          <a:xfrm>
            <a:off x="237438" y="3790022"/>
            <a:ext cx="4239005" cy="1991346"/>
          </a:xfrm>
          <a:prstGeom prst="rect">
            <a:avLst/>
          </a:prstGeom>
        </p:spPr>
      </p:pic>
      <p:pic>
        <p:nvPicPr>
          <p:cNvPr id="14" name="Εικόνα 13">
            <a:extLst>
              <a:ext uri="{FF2B5EF4-FFF2-40B4-BE49-F238E27FC236}">
                <a16:creationId xmlns:a16="http://schemas.microsoft.com/office/drawing/2014/main" id="{8E7E0831-B311-AA7F-2084-7D04525D46D5}"/>
              </a:ext>
            </a:extLst>
          </p:cNvPr>
          <p:cNvPicPr>
            <a:picLocks noChangeAspect="1"/>
          </p:cNvPicPr>
          <p:nvPr/>
        </p:nvPicPr>
        <p:blipFill>
          <a:blip r:embed="rId4" cstate="print"/>
          <a:srcRect l="36774" t="68384" r="41936" b="13835"/>
          <a:stretch>
            <a:fillRect/>
          </a:stretch>
        </p:blipFill>
        <p:spPr>
          <a:xfrm>
            <a:off x="5380552" y="3790022"/>
            <a:ext cx="3500899" cy="1644607"/>
          </a:xfrm>
          <a:prstGeom prst="rect">
            <a:avLst/>
          </a:prstGeom>
        </p:spPr>
      </p:pic>
    </p:spTree>
    <p:extLst>
      <p:ext uri="{BB962C8B-B14F-4D97-AF65-F5344CB8AC3E}">
        <p14:creationId xmlns:p14="http://schemas.microsoft.com/office/powerpoint/2010/main" val="347792783"/>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E777D2-3352-6912-6477-50F79EC5316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4FE1EDC-5AAB-376E-D753-037E49C47128}"/>
              </a:ext>
            </a:extLst>
          </p:cNvPr>
          <p:cNvSpPr>
            <a:spLocks noGrp="1"/>
          </p:cNvSpPr>
          <p:nvPr>
            <p:ph type="title"/>
          </p:nvPr>
        </p:nvSpPr>
        <p:spPr>
          <a:xfrm>
            <a:off x="623392" y="0"/>
            <a:ext cx="10972800" cy="1143000"/>
          </a:xfrm>
        </p:spPr>
        <p:txBody>
          <a:bodyPr/>
          <a:lstStyle/>
          <a:p>
            <a:r>
              <a:rPr lang="el-GR" b="1" dirty="0">
                <a:solidFill>
                  <a:srgbClr val="C00000"/>
                </a:solidFill>
                <a:effectLst>
                  <a:outerShdw blurRad="38100" dist="38100" dir="2700000" algn="tl">
                    <a:srgbClr val="000000">
                      <a:alpha val="43137"/>
                    </a:srgbClr>
                  </a:outerShdw>
                </a:effectLst>
              </a:rPr>
              <a:t>Παράγοντες κινδύνου για ΑΕΕ</a:t>
            </a:r>
            <a:endParaRPr lang="en-GB" b="1" dirty="0">
              <a:solidFill>
                <a:srgbClr val="C00000"/>
              </a:solidFill>
              <a:effectLst>
                <a:outerShdw blurRad="38100" dist="38100" dir="2700000" algn="tl">
                  <a:srgbClr val="000000">
                    <a:alpha val="43137"/>
                  </a:srgbClr>
                </a:outerShdw>
              </a:effectLst>
            </a:endParaRPr>
          </a:p>
        </p:txBody>
      </p:sp>
      <p:sp>
        <p:nvSpPr>
          <p:cNvPr id="4" name="Rectangle 3">
            <a:extLst>
              <a:ext uri="{FF2B5EF4-FFF2-40B4-BE49-F238E27FC236}">
                <a16:creationId xmlns:a16="http://schemas.microsoft.com/office/drawing/2014/main" id="{45B9151F-37EA-A7BD-FCCC-D2C1F3528A3B}"/>
              </a:ext>
            </a:extLst>
          </p:cNvPr>
          <p:cNvSpPr/>
          <p:nvPr/>
        </p:nvSpPr>
        <p:spPr>
          <a:xfrm>
            <a:off x="3023659" y="6381328"/>
            <a:ext cx="9936427" cy="369332"/>
          </a:xfrm>
          <a:prstGeom prst="rect">
            <a:avLst/>
          </a:prstGeom>
        </p:spPr>
        <p:txBody>
          <a:bodyPr wrap="square">
            <a:spAutoFit/>
          </a:bodyPr>
          <a:lstStyle/>
          <a:p>
            <a:r>
              <a:rPr lang="en-GB" b="1" i="1" dirty="0">
                <a:solidFill>
                  <a:srgbClr val="7030A0"/>
                </a:solidFill>
              </a:rPr>
              <a:t>https://differentstrokessouthampton.co.uk/stroke-information/</a:t>
            </a:r>
          </a:p>
        </p:txBody>
      </p:sp>
      <p:pic>
        <p:nvPicPr>
          <p:cNvPr id="13314" name="Picture 2" descr="https://differentstrokessouthampton.co.uk/wp-content/uploads/2019/09/RiskFactors.png">
            <a:extLst>
              <a:ext uri="{FF2B5EF4-FFF2-40B4-BE49-F238E27FC236}">
                <a16:creationId xmlns:a16="http://schemas.microsoft.com/office/drawing/2014/main" id="{3C059D82-7BD4-BF37-2E46-C4099B070187}"/>
              </a:ext>
            </a:extLst>
          </p:cNvPr>
          <p:cNvPicPr>
            <a:picLocks noChangeAspect="1" noChangeArrowheads="1"/>
          </p:cNvPicPr>
          <p:nvPr/>
        </p:nvPicPr>
        <p:blipFill>
          <a:blip r:embed="rId2" cstate="print"/>
          <a:srcRect/>
          <a:stretch>
            <a:fillRect/>
          </a:stretch>
        </p:blipFill>
        <p:spPr bwMode="auto">
          <a:xfrm>
            <a:off x="1391342" y="980729"/>
            <a:ext cx="9409317" cy="5290863"/>
          </a:xfrm>
          <a:prstGeom prst="rect">
            <a:avLst/>
          </a:prstGeom>
          <a:noFill/>
        </p:spPr>
      </p:pic>
    </p:spTree>
    <p:extLst>
      <p:ext uri="{BB962C8B-B14F-4D97-AF65-F5344CB8AC3E}">
        <p14:creationId xmlns:p14="http://schemas.microsoft.com/office/powerpoint/2010/main" val="3274263256"/>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0" y="-142504"/>
            <a:ext cx="10515600" cy="1325563"/>
          </a:xfrm>
        </p:spPr>
        <p:txBody>
          <a:bodyPr>
            <a:normAutofit/>
          </a:bodyPr>
          <a:lstStyle/>
          <a:p>
            <a:r>
              <a:rPr lang="el-GR" sz="3600" b="1" dirty="0">
                <a:solidFill>
                  <a:srgbClr val="C00000"/>
                </a:solidFill>
                <a:effectLst>
                  <a:outerShdw blurRad="38100" dist="38100" dir="2700000" algn="tl">
                    <a:srgbClr val="000000">
                      <a:alpha val="43137"/>
                    </a:srgbClr>
                  </a:outerShdw>
                </a:effectLst>
              </a:rPr>
              <a:t>Ρύθμιση των παραγόντων κινδύνου για ΑΕΕ</a:t>
            </a:r>
          </a:p>
        </p:txBody>
      </p:sp>
      <p:pic>
        <p:nvPicPr>
          <p:cNvPr id="70658" name="Picture 2"/>
          <p:cNvPicPr>
            <a:picLocks noChangeAspect="1" noChangeArrowheads="1"/>
          </p:cNvPicPr>
          <p:nvPr/>
        </p:nvPicPr>
        <p:blipFill>
          <a:blip r:embed="rId3" cstate="print"/>
          <a:srcRect/>
          <a:stretch>
            <a:fillRect/>
          </a:stretch>
        </p:blipFill>
        <p:spPr bwMode="auto">
          <a:xfrm>
            <a:off x="109688" y="1092036"/>
            <a:ext cx="5777476" cy="5633884"/>
          </a:xfrm>
          <a:prstGeom prst="rect">
            <a:avLst/>
          </a:prstGeom>
          <a:noFill/>
          <a:ln w="9525">
            <a:noFill/>
            <a:miter lim="800000"/>
            <a:headEnd/>
            <a:tailEnd/>
          </a:ln>
          <a:effectLst/>
        </p:spPr>
      </p:pic>
      <p:sp>
        <p:nvSpPr>
          <p:cNvPr id="5" name="4 - Ορθογώνιο"/>
          <p:cNvSpPr/>
          <p:nvPr/>
        </p:nvSpPr>
        <p:spPr>
          <a:xfrm>
            <a:off x="6816436" y="6387366"/>
            <a:ext cx="5375564" cy="338554"/>
          </a:xfrm>
          <a:prstGeom prst="rect">
            <a:avLst/>
          </a:prstGeom>
        </p:spPr>
        <p:txBody>
          <a:bodyPr wrap="square">
            <a:spAutoFit/>
          </a:bodyPr>
          <a:lstStyle/>
          <a:p>
            <a:r>
              <a:rPr lang="en-US" sz="1600" b="1" i="1" dirty="0" err="1">
                <a:solidFill>
                  <a:srgbClr val="7030A0"/>
                </a:solidFill>
              </a:rPr>
              <a:t>Visseren</a:t>
            </a:r>
            <a:r>
              <a:rPr lang="en-US" sz="1600" b="1" i="1" dirty="0">
                <a:solidFill>
                  <a:srgbClr val="7030A0"/>
                </a:solidFill>
              </a:rPr>
              <a:t> FLJ, et al. </a:t>
            </a:r>
            <a:r>
              <a:rPr lang="en-US" sz="1600" b="1" i="1" dirty="0" err="1">
                <a:solidFill>
                  <a:srgbClr val="7030A0"/>
                </a:solidFill>
              </a:rPr>
              <a:t>Eur</a:t>
            </a:r>
            <a:r>
              <a:rPr lang="en-US" sz="1600" b="1" i="1" dirty="0">
                <a:solidFill>
                  <a:srgbClr val="7030A0"/>
                </a:solidFill>
              </a:rPr>
              <a:t> J </a:t>
            </a:r>
            <a:r>
              <a:rPr lang="en-US" sz="1600" b="1" i="1" dirty="0" err="1">
                <a:solidFill>
                  <a:srgbClr val="7030A0"/>
                </a:solidFill>
              </a:rPr>
              <a:t>Prev</a:t>
            </a:r>
            <a:r>
              <a:rPr lang="en-US" sz="1600" b="1" i="1" dirty="0">
                <a:solidFill>
                  <a:srgbClr val="7030A0"/>
                </a:solidFill>
              </a:rPr>
              <a:t> </a:t>
            </a:r>
            <a:r>
              <a:rPr lang="en-US" sz="1600" b="1" i="1" dirty="0" err="1">
                <a:solidFill>
                  <a:srgbClr val="7030A0"/>
                </a:solidFill>
              </a:rPr>
              <a:t>Cardiol</a:t>
            </a:r>
            <a:r>
              <a:rPr lang="en-US" sz="1600" b="1" i="1" dirty="0">
                <a:solidFill>
                  <a:srgbClr val="7030A0"/>
                </a:solidFill>
              </a:rPr>
              <a:t>. 2022;29:5-115.</a:t>
            </a:r>
            <a:endParaRPr lang="el-GR" sz="1600" b="1" i="1" dirty="0">
              <a:solidFill>
                <a:srgbClr val="7030A0"/>
              </a:solidFill>
            </a:endParaRPr>
          </a:p>
        </p:txBody>
      </p:sp>
      <p:pic>
        <p:nvPicPr>
          <p:cNvPr id="70659" name="Picture 3"/>
          <p:cNvPicPr>
            <a:picLocks noChangeAspect="1" noChangeArrowheads="1"/>
          </p:cNvPicPr>
          <p:nvPr/>
        </p:nvPicPr>
        <p:blipFill>
          <a:blip r:embed="rId4" cstate="print"/>
          <a:srcRect/>
          <a:stretch>
            <a:fillRect/>
          </a:stretch>
        </p:blipFill>
        <p:spPr bwMode="auto">
          <a:xfrm>
            <a:off x="7480415" y="1225411"/>
            <a:ext cx="4047605" cy="1923803"/>
          </a:xfrm>
          <a:prstGeom prst="rect">
            <a:avLst/>
          </a:prstGeom>
          <a:noFill/>
          <a:ln w="9525">
            <a:noFill/>
            <a:miter lim="800000"/>
            <a:headEnd/>
            <a:tailEnd/>
          </a:ln>
          <a:effectLst/>
        </p:spPr>
      </p:pic>
      <p:pic>
        <p:nvPicPr>
          <p:cNvPr id="4" name="Εικόνα 3">
            <a:extLst>
              <a:ext uri="{FF2B5EF4-FFF2-40B4-BE49-F238E27FC236}">
                <a16:creationId xmlns:a16="http://schemas.microsoft.com/office/drawing/2014/main" id="{DE92C28E-5DB8-8608-9C0D-CCEBF06AE9B3}"/>
              </a:ext>
            </a:extLst>
          </p:cNvPr>
          <p:cNvPicPr>
            <a:picLocks noChangeAspect="1"/>
          </p:cNvPicPr>
          <p:nvPr/>
        </p:nvPicPr>
        <p:blipFill>
          <a:blip r:embed="rId5" cstate="print"/>
          <a:srcRect l="50000" t="50000" r="15110" b="33154"/>
          <a:stretch>
            <a:fillRect/>
          </a:stretch>
        </p:blipFill>
        <p:spPr>
          <a:xfrm>
            <a:off x="6571933" y="3550823"/>
            <a:ext cx="5423564" cy="1473033"/>
          </a:xfrm>
          <a:prstGeom prst="rect">
            <a:avLst/>
          </a:prstGeom>
        </p:spPr>
      </p:pic>
    </p:spTree>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7B25DF-B548-A157-EAFC-04937374077A}"/>
            </a:ext>
          </a:extLst>
        </p:cNvPr>
        <p:cNvGrpSpPr/>
        <p:nvPr/>
      </p:nvGrpSpPr>
      <p:grpSpPr>
        <a:xfrm>
          <a:off x="0" y="0"/>
          <a:ext cx="0" cy="0"/>
          <a:chOff x="0" y="0"/>
          <a:chExt cx="0" cy="0"/>
        </a:xfrm>
      </p:grpSpPr>
      <p:sp>
        <p:nvSpPr>
          <p:cNvPr id="2" name="Title 1" hidden="1">
            <a:extLst>
              <a:ext uri="{FF2B5EF4-FFF2-40B4-BE49-F238E27FC236}">
                <a16:creationId xmlns:a16="http://schemas.microsoft.com/office/drawing/2014/main" id="{6C01975E-4ADA-8380-F6A6-18E29682C789}"/>
              </a:ext>
            </a:extLst>
          </p:cNvPr>
          <p:cNvSpPr>
            <a:spLocks noGrp="1"/>
          </p:cNvSpPr>
          <p:nvPr>
            <p:ph type="title"/>
          </p:nvPr>
        </p:nvSpPr>
        <p:spPr/>
        <p:txBody>
          <a:bodyPr/>
          <a:lstStyle/>
          <a:p>
            <a:r>
              <a:rPr lang="en-US"/>
              <a:t>Recurrent Stroke Can Be Preventable</a:t>
            </a:r>
          </a:p>
        </p:txBody>
      </p:sp>
      <p:pic>
        <p:nvPicPr>
          <p:cNvPr id="3" name="Picture 2">
            <a:extLst>
              <a:ext uri="{FF2B5EF4-FFF2-40B4-BE49-F238E27FC236}">
                <a16:creationId xmlns:a16="http://schemas.microsoft.com/office/drawing/2014/main" id="{1E8577EB-702C-EB37-4107-3382EB3EF1D4}"/>
              </a:ext>
            </a:extLst>
          </p:cNvPr>
          <p:cNvPicPr/>
          <p:nvPr/>
        </p:nvPicPr>
        <p:blipFill>
          <a:blip r:embed="rId2" cstate="print"/>
          <a:stretch>
            <a:fillRect/>
          </a:stretch>
        </p:blipFill>
        <p:spPr>
          <a:xfrm>
            <a:off x="0" y="0"/>
            <a:ext cx="12192000" cy="6858000"/>
          </a:xfrm>
          <a:prstGeom prst="rect">
            <a:avLst/>
          </a:prstGeom>
        </p:spPr>
      </p:pic>
    </p:spTree>
    <p:extLst>
      <p:ext uri="{BB962C8B-B14F-4D97-AF65-F5344CB8AC3E}">
        <p14:creationId xmlns:p14="http://schemas.microsoft.com/office/powerpoint/2010/main" val="1437381070"/>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1981200" y="76200"/>
            <a:ext cx="8229600" cy="792162"/>
          </a:xfrm>
        </p:spPr>
        <p:txBody>
          <a:bodyPr>
            <a:normAutofit/>
          </a:bodyPr>
          <a:lstStyle/>
          <a:p>
            <a:r>
              <a:rPr lang="el-GR" sz="3600" b="1" dirty="0">
                <a:solidFill>
                  <a:srgbClr val="C00000"/>
                </a:solidFill>
              </a:rPr>
              <a:t>Τα αιμορραγικά ΑΕΕ</a:t>
            </a:r>
            <a:endParaRPr lang="en-US" sz="3600" b="1" dirty="0">
              <a:solidFill>
                <a:srgbClr val="C00000"/>
              </a:solidFill>
            </a:endParaRPr>
          </a:p>
        </p:txBody>
      </p:sp>
      <p:sp>
        <p:nvSpPr>
          <p:cNvPr id="3" name="2 - Θέση περιεχομένου"/>
          <p:cNvSpPr>
            <a:spLocks noGrp="1"/>
          </p:cNvSpPr>
          <p:nvPr>
            <p:ph idx="1"/>
          </p:nvPr>
        </p:nvSpPr>
        <p:spPr>
          <a:xfrm>
            <a:off x="1752600" y="838200"/>
            <a:ext cx="8686800" cy="5562600"/>
          </a:xfrm>
        </p:spPr>
        <p:txBody>
          <a:bodyPr>
            <a:normAutofit lnSpcReduction="10000"/>
          </a:bodyPr>
          <a:lstStyle/>
          <a:p>
            <a:pPr>
              <a:lnSpc>
                <a:spcPct val="170000"/>
              </a:lnSpc>
            </a:pPr>
            <a:r>
              <a:rPr lang="el-GR" sz="1400" dirty="0">
                <a:solidFill>
                  <a:schemeClr val="tx2">
                    <a:lumMod val="50000"/>
                  </a:schemeClr>
                </a:solidFill>
              </a:rPr>
              <a:t>Στο οξύ αιμορραγικό ΑΕΕ πρέπει να επιδιώκεται η ταχεία και σταθερή μείωση/ρύθμιση της αρτηριακής πίεσης για την μείωση του κινδύνου επέκτασης του αιματώματος. </a:t>
            </a:r>
          </a:p>
          <a:p>
            <a:pPr>
              <a:lnSpc>
                <a:spcPct val="170000"/>
              </a:lnSpc>
            </a:pPr>
            <a:r>
              <a:rPr lang="el-GR" sz="1400" dirty="0">
                <a:solidFill>
                  <a:schemeClr val="tx2">
                    <a:lumMod val="50000"/>
                  </a:schemeClr>
                </a:solidFill>
              </a:rPr>
              <a:t>Η άμεση χειρουργική επέμβαση/αφαίρεση του αιματώματος έχει θέση σε συγκεκριμένες περιπτώσεις και το πολύ εντός 24-48 ωρών (παρεγκεφαλιδικό αιμάτωμα, επιφανειακό </a:t>
            </a:r>
            <a:r>
              <a:rPr lang="el-GR" sz="1400" dirty="0" err="1">
                <a:solidFill>
                  <a:schemeClr val="tx2">
                    <a:lumMod val="50000"/>
                  </a:schemeClr>
                </a:solidFill>
              </a:rPr>
              <a:t>ενδοπαρεγχυματικό</a:t>
            </a:r>
            <a:r>
              <a:rPr lang="el-GR" sz="1400" dirty="0">
                <a:solidFill>
                  <a:schemeClr val="tx2">
                    <a:lumMod val="50000"/>
                  </a:schemeClr>
                </a:solidFill>
              </a:rPr>
              <a:t> αιμάτωμα).</a:t>
            </a:r>
          </a:p>
          <a:p>
            <a:pPr>
              <a:lnSpc>
                <a:spcPct val="170000"/>
              </a:lnSpc>
            </a:pPr>
            <a:r>
              <a:rPr lang="el-GR" sz="1400" dirty="0">
                <a:solidFill>
                  <a:schemeClr val="tx2">
                    <a:lumMod val="50000"/>
                  </a:schemeClr>
                </a:solidFill>
              </a:rPr>
              <a:t>Όταν υπάρχουν αξιοσημείωτα πιεστικά φαινόμενα, η κύρια θεραπεία των </a:t>
            </a:r>
            <a:r>
              <a:rPr lang="el-GR" sz="1400" dirty="0" err="1">
                <a:solidFill>
                  <a:schemeClr val="tx2">
                    <a:lumMod val="50000"/>
                  </a:schemeClr>
                </a:solidFill>
              </a:rPr>
              <a:t>υπο</a:t>
            </a:r>
            <a:r>
              <a:rPr lang="el-GR" sz="1400" dirty="0">
                <a:solidFill>
                  <a:schemeClr val="tx2">
                    <a:lumMod val="50000"/>
                  </a:schemeClr>
                </a:solidFill>
              </a:rPr>
              <a:t>/</a:t>
            </a:r>
            <a:r>
              <a:rPr lang="el-GR" sz="1400" dirty="0" err="1">
                <a:solidFill>
                  <a:schemeClr val="tx2">
                    <a:lumMod val="50000"/>
                  </a:schemeClr>
                </a:solidFill>
              </a:rPr>
              <a:t>επισκληρίδιων</a:t>
            </a:r>
            <a:r>
              <a:rPr lang="el-GR" sz="1400" dirty="0">
                <a:solidFill>
                  <a:schemeClr val="tx2">
                    <a:lumMod val="50000"/>
                  </a:schemeClr>
                </a:solidFill>
              </a:rPr>
              <a:t> αιματωμάτων είναι χειρουργική.</a:t>
            </a:r>
          </a:p>
          <a:p>
            <a:pPr>
              <a:lnSpc>
                <a:spcPct val="170000"/>
              </a:lnSpc>
            </a:pPr>
            <a:r>
              <a:rPr lang="el-GR" sz="1400" dirty="0">
                <a:solidFill>
                  <a:schemeClr val="tx2">
                    <a:lumMod val="50000"/>
                  </a:schemeClr>
                </a:solidFill>
              </a:rPr>
              <a:t>Η </a:t>
            </a:r>
            <a:r>
              <a:rPr lang="el-GR" sz="1400" dirty="0" err="1">
                <a:solidFill>
                  <a:schemeClr val="tx2">
                    <a:lumMod val="50000"/>
                  </a:schemeClr>
                </a:solidFill>
              </a:rPr>
              <a:t>ενδοκρανιακή</a:t>
            </a:r>
            <a:r>
              <a:rPr lang="el-GR" sz="1400" dirty="0">
                <a:solidFill>
                  <a:schemeClr val="tx2">
                    <a:lumMod val="50000"/>
                  </a:schemeClr>
                </a:solidFill>
              </a:rPr>
              <a:t> αιμορραγία που οφείλεται σε αντιπηκτικά επιβάλλει την άμεση αναστροφή της αντιπηκτικής δράσης με χορήγηση παραγόντων πήξης ή ειδικών αντίδοτων εντός λεπτών.</a:t>
            </a:r>
          </a:p>
          <a:p>
            <a:pPr>
              <a:lnSpc>
                <a:spcPct val="170000"/>
              </a:lnSpc>
            </a:pPr>
            <a:r>
              <a:rPr lang="el-GR" sz="1400" dirty="0">
                <a:solidFill>
                  <a:schemeClr val="tx2">
                    <a:lumMod val="50000"/>
                  </a:schemeClr>
                </a:solidFill>
              </a:rPr>
              <a:t>Η νοσηλεία σε ειδικές μονάδες ΑΕΕ είναι απαραίτητη για την πρόληψη και άμεση αντιμετώπιση των επιπλοκών όπως εγκεφαλικό οίδημα, λοιμώξεις, εν τω </a:t>
            </a:r>
            <a:r>
              <a:rPr lang="el-GR" sz="1400" dirty="0" err="1">
                <a:solidFill>
                  <a:schemeClr val="tx2">
                    <a:lumMod val="50000"/>
                  </a:schemeClr>
                </a:solidFill>
              </a:rPr>
              <a:t>βάθει</a:t>
            </a:r>
            <a:r>
              <a:rPr lang="el-GR" sz="1400" dirty="0">
                <a:solidFill>
                  <a:schemeClr val="tx2">
                    <a:lumMod val="50000"/>
                  </a:schemeClr>
                </a:solidFill>
              </a:rPr>
              <a:t> φλεβική θρόμβωση , </a:t>
            </a:r>
            <a:r>
              <a:rPr lang="el-GR" sz="1400" dirty="0" err="1">
                <a:solidFill>
                  <a:schemeClr val="tx2">
                    <a:lumMod val="50000"/>
                  </a:schemeClr>
                </a:solidFill>
              </a:rPr>
              <a:t>επαν</a:t>
            </a:r>
            <a:r>
              <a:rPr lang="en-US" sz="1400" dirty="0">
                <a:solidFill>
                  <a:schemeClr val="tx2">
                    <a:lumMod val="50000"/>
                  </a:schemeClr>
                </a:solidFill>
              </a:rPr>
              <a:t>-</a:t>
            </a:r>
            <a:r>
              <a:rPr lang="el-GR" sz="1400" dirty="0">
                <a:solidFill>
                  <a:schemeClr val="tx2">
                    <a:lumMod val="50000"/>
                  </a:schemeClr>
                </a:solidFill>
              </a:rPr>
              <a:t>αιμορραγία κτλ, που συμβάλλουν καθοριστικά στην τελική έκβαση του ασθενούς.</a:t>
            </a:r>
          </a:p>
          <a:p>
            <a:pPr>
              <a:lnSpc>
                <a:spcPct val="170000"/>
              </a:lnSpc>
            </a:pPr>
            <a:r>
              <a:rPr lang="el-GR" sz="1400" dirty="0">
                <a:solidFill>
                  <a:schemeClr val="tx2">
                    <a:lumMod val="50000"/>
                  </a:schemeClr>
                </a:solidFill>
              </a:rPr>
              <a:t>Η σωστή ρύθμιση της αρτηριακής πίεσης και η ενδεδειγμένη και εξειδικευμένο ιατρό χορήγηση και παρακολούθηση της πιθανής αντιπηκτικής ή </a:t>
            </a:r>
            <a:r>
              <a:rPr lang="el-GR" sz="1400" dirty="0" err="1">
                <a:solidFill>
                  <a:schemeClr val="tx2">
                    <a:lumMod val="50000"/>
                  </a:schemeClr>
                </a:solidFill>
              </a:rPr>
              <a:t>αντιαιμοπεταλιακής</a:t>
            </a:r>
            <a:r>
              <a:rPr lang="el-GR" sz="1400" dirty="0">
                <a:solidFill>
                  <a:schemeClr val="tx2">
                    <a:lumMod val="50000"/>
                  </a:schemeClr>
                </a:solidFill>
              </a:rPr>
              <a:t> αγωγής είναι οι σημαντικότεροι παράγοντες πρόληψης των </a:t>
            </a:r>
            <a:r>
              <a:rPr lang="el-GR" sz="1400" dirty="0" err="1">
                <a:solidFill>
                  <a:schemeClr val="tx2">
                    <a:lumMod val="50000"/>
                  </a:schemeClr>
                </a:solidFill>
              </a:rPr>
              <a:t>ενδοεγκεφαλικών</a:t>
            </a:r>
            <a:r>
              <a:rPr lang="el-GR" sz="1400" dirty="0">
                <a:solidFill>
                  <a:schemeClr val="tx2">
                    <a:lumMod val="50000"/>
                  </a:schemeClr>
                </a:solidFill>
              </a:rPr>
              <a:t> αιμορραγιών. </a:t>
            </a:r>
          </a:p>
        </p:txBody>
      </p:sp>
      <p:sp>
        <p:nvSpPr>
          <p:cNvPr id="7" name="6 - Ορθογώνιο"/>
          <p:cNvSpPr/>
          <p:nvPr/>
        </p:nvSpPr>
        <p:spPr>
          <a:xfrm>
            <a:off x="3048000" y="6488668"/>
            <a:ext cx="7620000" cy="369332"/>
          </a:xfrm>
          <a:prstGeom prst="rect">
            <a:avLst/>
          </a:prstGeom>
        </p:spPr>
        <p:txBody>
          <a:bodyPr wrap="square">
            <a:spAutoFit/>
          </a:bodyPr>
          <a:lstStyle/>
          <a:p>
            <a:pPr algn="r"/>
            <a:r>
              <a:rPr lang="en-US" b="1" i="1" dirty="0">
                <a:solidFill>
                  <a:srgbClr val="7030A0"/>
                </a:solidFill>
              </a:rPr>
              <a:t>Wang </a:t>
            </a:r>
            <a:r>
              <a:rPr lang="en-US" b="1" i="1" dirty="0" err="1">
                <a:solidFill>
                  <a:srgbClr val="7030A0"/>
                </a:solidFill>
              </a:rPr>
              <a:t>X,et</a:t>
            </a:r>
            <a:r>
              <a:rPr lang="en-US" b="1" i="1" dirty="0">
                <a:solidFill>
                  <a:srgbClr val="7030A0"/>
                </a:solidFill>
              </a:rPr>
              <a:t> al; INTERACT2 Investigators. Hypertension. 2015, 65:1026-32.</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blinds(horizontal)">
                                      <p:cBhvr>
                                        <p:cTn id="7" dur="500"/>
                                        <p:tgtEl>
                                          <p:spTgt spid="3">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3">
                                            <p:txEl>
                                              <p:pRg st="3" end="3"/>
                                            </p:txEl>
                                          </p:spTgt>
                                        </p:tgtEl>
                                        <p:attrNameLst>
                                          <p:attrName>style.visibility</p:attrName>
                                        </p:attrNameLst>
                                      </p:cBhvr>
                                      <p:to>
                                        <p:strVal val="visible"/>
                                      </p:to>
                                    </p:set>
                                    <p:animEffect transition="in" filter="blinds(horizontal)">
                                      <p:cBhvr>
                                        <p:cTn id="12" dur="500"/>
                                        <p:tgtEl>
                                          <p:spTgt spid="3">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blinds(horizontal)">
                                      <p:cBhvr>
                                        <p:cTn id="17" dur="500"/>
                                        <p:tgtEl>
                                          <p:spTgt spid="3">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nodeType="clickEffect">
                                  <p:stCondLst>
                                    <p:cond delay="0"/>
                                  </p:stCondLst>
                                  <p:childTnLst>
                                    <p:set>
                                      <p:cBhvr>
                                        <p:cTn id="21" dur="1" fill="hold">
                                          <p:stCondLst>
                                            <p:cond delay="0"/>
                                          </p:stCondLst>
                                        </p:cTn>
                                        <p:tgtEl>
                                          <p:spTgt spid="3">
                                            <p:txEl>
                                              <p:pRg st="5" end="5"/>
                                            </p:txEl>
                                          </p:spTgt>
                                        </p:tgtEl>
                                        <p:attrNameLst>
                                          <p:attrName>style.visibility</p:attrName>
                                        </p:attrNameLst>
                                      </p:cBhvr>
                                      <p:to>
                                        <p:strVal val="visible"/>
                                      </p:to>
                                    </p:set>
                                    <p:animEffect transition="in" filter="blinds(horizontal)">
                                      <p:cBhvr>
                                        <p:cTn id="22"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472440" y="-26352"/>
            <a:ext cx="10515600" cy="1325563"/>
          </a:xfrm>
        </p:spPr>
        <p:txBody>
          <a:bodyPr>
            <a:normAutofit/>
          </a:bodyPr>
          <a:lstStyle/>
          <a:p>
            <a:r>
              <a:rPr lang="el-GR" sz="3200" b="1" dirty="0">
                <a:solidFill>
                  <a:srgbClr val="C00000"/>
                </a:solidFill>
                <a:effectLst>
                  <a:outerShdw blurRad="38100" dist="38100" dir="2700000" algn="tl">
                    <a:srgbClr val="000000">
                      <a:alpha val="43137"/>
                    </a:srgbClr>
                  </a:outerShdw>
                </a:effectLst>
              </a:rPr>
              <a:t>Συχνότερες αιτίες εγκεφαλικής αιμορραγίας</a:t>
            </a:r>
            <a:endParaRPr lang="en-US" sz="3200" b="1" dirty="0">
              <a:solidFill>
                <a:srgbClr val="C00000"/>
              </a:solidFill>
              <a:effectLst>
                <a:outerShdw blurRad="38100" dist="38100" dir="2700000" algn="tl">
                  <a:srgbClr val="000000">
                    <a:alpha val="43137"/>
                  </a:srgbClr>
                </a:outerShdw>
              </a:effectLst>
            </a:endParaRPr>
          </a:p>
        </p:txBody>
      </p:sp>
      <p:sp>
        <p:nvSpPr>
          <p:cNvPr id="3" name="2 - Θέση περιεχομένου"/>
          <p:cNvSpPr>
            <a:spLocks noGrp="1"/>
          </p:cNvSpPr>
          <p:nvPr>
            <p:ph idx="1"/>
          </p:nvPr>
        </p:nvSpPr>
        <p:spPr>
          <a:xfrm>
            <a:off x="269240" y="1299211"/>
            <a:ext cx="10515600" cy="4351338"/>
          </a:xfrm>
        </p:spPr>
        <p:txBody>
          <a:bodyPr>
            <a:normAutofit/>
          </a:bodyPr>
          <a:lstStyle/>
          <a:p>
            <a:pPr>
              <a:lnSpc>
                <a:spcPct val="170000"/>
              </a:lnSpc>
            </a:pPr>
            <a:r>
              <a:rPr lang="el-GR" sz="1800" b="1" dirty="0">
                <a:solidFill>
                  <a:schemeClr val="tx2">
                    <a:lumMod val="50000"/>
                  </a:schemeClr>
                </a:solidFill>
              </a:rPr>
              <a:t>Υπέρταση: εν τω </a:t>
            </a:r>
            <a:r>
              <a:rPr lang="el-GR" sz="1800" b="1" dirty="0" err="1">
                <a:solidFill>
                  <a:schemeClr val="tx2">
                    <a:lumMod val="50000"/>
                  </a:schemeClr>
                </a:solidFill>
              </a:rPr>
              <a:t>βάθει</a:t>
            </a:r>
            <a:endParaRPr lang="el-GR" sz="1800" b="1" dirty="0">
              <a:solidFill>
                <a:schemeClr val="tx2">
                  <a:lumMod val="50000"/>
                </a:schemeClr>
              </a:solidFill>
            </a:endParaRPr>
          </a:p>
          <a:p>
            <a:pPr>
              <a:lnSpc>
                <a:spcPct val="170000"/>
              </a:lnSpc>
            </a:pPr>
            <a:r>
              <a:rPr lang="el-GR" sz="1800" b="1" dirty="0" err="1">
                <a:solidFill>
                  <a:schemeClr val="tx2">
                    <a:lumMod val="50000"/>
                  </a:schemeClr>
                </a:solidFill>
              </a:rPr>
              <a:t>Αμυλοειδική</a:t>
            </a:r>
            <a:r>
              <a:rPr lang="el-GR" sz="1800" b="1" dirty="0">
                <a:solidFill>
                  <a:schemeClr val="tx2">
                    <a:lumMod val="50000"/>
                  </a:schemeClr>
                </a:solidFill>
              </a:rPr>
              <a:t> </a:t>
            </a:r>
            <a:r>
              <a:rPr lang="el-GR" sz="1800" b="1" dirty="0" err="1">
                <a:solidFill>
                  <a:schemeClr val="tx2">
                    <a:lumMod val="50000"/>
                  </a:schemeClr>
                </a:solidFill>
              </a:rPr>
              <a:t>αγγειοπάθεια</a:t>
            </a:r>
            <a:r>
              <a:rPr lang="el-GR" sz="1800" b="1" dirty="0">
                <a:solidFill>
                  <a:schemeClr val="tx2">
                    <a:lumMod val="50000"/>
                  </a:schemeClr>
                </a:solidFill>
              </a:rPr>
              <a:t>: λοβώδεις</a:t>
            </a:r>
          </a:p>
          <a:p>
            <a:pPr>
              <a:lnSpc>
                <a:spcPct val="170000"/>
              </a:lnSpc>
            </a:pPr>
            <a:r>
              <a:rPr lang="el-GR" sz="1800" dirty="0">
                <a:solidFill>
                  <a:schemeClr val="tx2">
                    <a:lumMod val="50000"/>
                  </a:schemeClr>
                </a:solidFill>
              </a:rPr>
              <a:t>Ανεύρυσμα</a:t>
            </a:r>
          </a:p>
          <a:p>
            <a:pPr>
              <a:lnSpc>
                <a:spcPct val="170000"/>
              </a:lnSpc>
            </a:pPr>
            <a:r>
              <a:rPr lang="el-GR" sz="1800" dirty="0" err="1">
                <a:solidFill>
                  <a:schemeClr val="tx2">
                    <a:lumMod val="50000"/>
                  </a:schemeClr>
                </a:solidFill>
              </a:rPr>
              <a:t>Αρτηριο</a:t>
            </a:r>
            <a:r>
              <a:rPr lang="el-GR" sz="1800" dirty="0">
                <a:solidFill>
                  <a:schemeClr val="tx2">
                    <a:lumMod val="50000"/>
                  </a:schemeClr>
                </a:solidFill>
              </a:rPr>
              <a:t>-φλεβώδεις δυσπλασίες</a:t>
            </a:r>
          </a:p>
          <a:p>
            <a:pPr>
              <a:lnSpc>
                <a:spcPct val="170000"/>
              </a:lnSpc>
            </a:pPr>
            <a:r>
              <a:rPr lang="el-GR" sz="1800" dirty="0">
                <a:solidFill>
                  <a:schemeClr val="tx2">
                    <a:lumMod val="50000"/>
                  </a:schemeClr>
                </a:solidFill>
              </a:rPr>
              <a:t>Αντιπηκτικά φάρμακα</a:t>
            </a:r>
          </a:p>
          <a:p>
            <a:pPr>
              <a:lnSpc>
                <a:spcPct val="170000"/>
              </a:lnSpc>
            </a:pPr>
            <a:r>
              <a:rPr lang="el-GR" sz="1800" dirty="0">
                <a:solidFill>
                  <a:schemeClr val="tx2">
                    <a:lumMod val="50000"/>
                  </a:schemeClr>
                </a:solidFill>
              </a:rPr>
              <a:t>Όγκοι εγκεφάλου</a:t>
            </a:r>
          </a:p>
          <a:p>
            <a:pPr>
              <a:lnSpc>
                <a:spcPct val="170000"/>
              </a:lnSpc>
            </a:pPr>
            <a:r>
              <a:rPr lang="el-GR" sz="1800" dirty="0">
                <a:solidFill>
                  <a:schemeClr val="tx2">
                    <a:lumMod val="50000"/>
                  </a:schemeClr>
                </a:solidFill>
              </a:rPr>
              <a:t>Συστηματικά νοσήματα</a:t>
            </a:r>
            <a:endParaRPr lang="en-US" sz="1800" dirty="0">
              <a:solidFill>
                <a:schemeClr val="tx2">
                  <a:lumMod val="50000"/>
                </a:schemeClr>
              </a:solidFill>
            </a:endParaRPr>
          </a:p>
        </p:txBody>
      </p:sp>
      <p:pic>
        <p:nvPicPr>
          <p:cNvPr id="4" name="Εικόνα 3">
            <a:extLst>
              <a:ext uri="{FF2B5EF4-FFF2-40B4-BE49-F238E27FC236}">
                <a16:creationId xmlns:a16="http://schemas.microsoft.com/office/drawing/2014/main" id="{D06B5A79-A644-69E7-83DC-1F8374DBDBE5}"/>
              </a:ext>
            </a:extLst>
          </p:cNvPr>
          <p:cNvPicPr>
            <a:picLocks noChangeAspect="1"/>
          </p:cNvPicPr>
          <p:nvPr/>
        </p:nvPicPr>
        <p:blipFill>
          <a:blip r:embed="rId2" cstate="print"/>
          <a:srcRect l="8834" t="44889" r="46249" b="35852"/>
          <a:stretch>
            <a:fillRect/>
          </a:stretch>
        </p:blipFill>
        <p:spPr>
          <a:xfrm>
            <a:off x="6797040" y="939042"/>
            <a:ext cx="5201920" cy="1254637"/>
          </a:xfrm>
          <a:prstGeom prst="rect">
            <a:avLst/>
          </a:prstGeom>
        </p:spPr>
      </p:pic>
      <p:pic>
        <p:nvPicPr>
          <p:cNvPr id="6" name="Εικόνα 5">
            <a:extLst>
              <a:ext uri="{FF2B5EF4-FFF2-40B4-BE49-F238E27FC236}">
                <a16:creationId xmlns:a16="http://schemas.microsoft.com/office/drawing/2014/main" id="{BC050CE7-4CF8-B5ED-4CA4-2F57D86A367A}"/>
              </a:ext>
            </a:extLst>
          </p:cNvPr>
          <p:cNvPicPr>
            <a:picLocks noChangeAspect="1"/>
          </p:cNvPicPr>
          <p:nvPr/>
        </p:nvPicPr>
        <p:blipFill>
          <a:blip r:embed="rId3" cstate="print"/>
          <a:srcRect l="9875" t="14727" r="13416" b="16000"/>
          <a:stretch>
            <a:fillRect/>
          </a:stretch>
        </p:blipFill>
        <p:spPr>
          <a:xfrm>
            <a:off x="3805864" y="2553848"/>
            <a:ext cx="8193096" cy="4161912"/>
          </a:xfrm>
          <a:prstGeom prst="rect">
            <a:avLst/>
          </a:prstGeom>
        </p:spPr>
      </p:pic>
    </p:spTree>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1981200" y="76200"/>
            <a:ext cx="8229600" cy="1143000"/>
          </a:xfrm>
        </p:spPr>
        <p:txBody>
          <a:bodyPr>
            <a:normAutofit/>
          </a:bodyPr>
          <a:lstStyle/>
          <a:p>
            <a:r>
              <a:rPr lang="el-GR" sz="3600" b="1" dirty="0">
                <a:solidFill>
                  <a:srgbClr val="C00000"/>
                </a:solidFill>
              </a:rPr>
              <a:t>Αιτιολογία</a:t>
            </a:r>
            <a:endParaRPr lang="en-US" sz="3600" b="1" dirty="0">
              <a:solidFill>
                <a:srgbClr val="C00000"/>
              </a:solidFill>
            </a:endParaRPr>
          </a:p>
        </p:txBody>
      </p:sp>
      <p:sp>
        <p:nvSpPr>
          <p:cNvPr id="3" name="2 - Θέση περιεχομένου"/>
          <p:cNvSpPr>
            <a:spLocks noGrp="1"/>
          </p:cNvSpPr>
          <p:nvPr>
            <p:ph idx="1"/>
          </p:nvPr>
        </p:nvSpPr>
        <p:spPr>
          <a:xfrm>
            <a:off x="1981200" y="1143000"/>
            <a:ext cx="8229600" cy="609600"/>
          </a:xfrm>
        </p:spPr>
        <p:txBody>
          <a:bodyPr>
            <a:normAutofit/>
          </a:bodyPr>
          <a:lstStyle/>
          <a:p>
            <a:r>
              <a:rPr lang="el-GR" sz="2400" b="1" dirty="0">
                <a:solidFill>
                  <a:srgbClr val="0000FF"/>
                </a:solidFill>
              </a:rPr>
              <a:t>Υπερτασικής αιτιολογίας, </a:t>
            </a:r>
            <a:r>
              <a:rPr lang="en-US" sz="2400" b="1" dirty="0">
                <a:solidFill>
                  <a:srgbClr val="0000FF"/>
                </a:solidFill>
              </a:rPr>
              <a:t>deep perforating </a:t>
            </a:r>
            <a:r>
              <a:rPr lang="en-US" sz="2400" b="1" dirty="0" err="1">
                <a:solidFill>
                  <a:srgbClr val="0000FF"/>
                </a:solidFill>
              </a:rPr>
              <a:t>vasculopathy</a:t>
            </a:r>
            <a:endParaRPr lang="en-US" sz="2400" b="1" dirty="0">
              <a:solidFill>
                <a:srgbClr val="0000FF"/>
              </a:solidFill>
            </a:endParaRPr>
          </a:p>
        </p:txBody>
      </p:sp>
      <p:pic>
        <p:nvPicPr>
          <p:cNvPr id="117762" name="Picture 2"/>
          <p:cNvPicPr>
            <a:picLocks noChangeAspect="1" noChangeArrowheads="1"/>
          </p:cNvPicPr>
          <p:nvPr/>
        </p:nvPicPr>
        <p:blipFill>
          <a:blip r:embed="rId2" cstate="print"/>
          <a:srcRect l="41581" t="22917" r="9810" b="19791"/>
          <a:stretch>
            <a:fillRect/>
          </a:stretch>
        </p:blipFill>
        <p:spPr bwMode="auto">
          <a:xfrm>
            <a:off x="2362200" y="1828800"/>
            <a:ext cx="7589520" cy="5029200"/>
          </a:xfrm>
          <a:prstGeom prst="rect">
            <a:avLst/>
          </a:prstGeom>
          <a:noFill/>
          <a:ln w="9525">
            <a:noFill/>
            <a:miter lim="800000"/>
            <a:headEnd/>
            <a:tailEnd/>
          </a:ln>
          <a:effectLst/>
        </p:spPr>
      </p:pic>
    </p:spTree>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3810000" y="0"/>
            <a:ext cx="7894320" cy="1143000"/>
          </a:xfrm>
        </p:spPr>
        <p:txBody>
          <a:bodyPr>
            <a:normAutofit/>
          </a:bodyPr>
          <a:lstStyle/>
          <a:p>
            <a:r>
              <a:rPr lang="el-GR" sz="3600" b="1" dirty="0" err="1">
                <a:solidFill>
                  <a:srgbClr val="C00000"/>
                </a:solidFill>
              </a:rPr>
              <a:t>Αμυλοειδική</a:t>
            </a:r>
            <a:r>
              <a:rPr lang="el-GR" sz="3600" b="1" dirty="0">
                <a:solidFill>
                  <a:srgbClr val="C00000"/>
                </a:solidFill>
              </a:rPr>
              <a:t> εγκεφαλική </a:t>
            </a:r>
            <a:r>
              <a:rPr lang="el-GR" sz="3600" b="1" dirty="0" err="1">
                <a:solidFill>
                  <a:srgbClr val="C00000"/>
                </a:solidFill>
              </a:rPr>
              <a:t>αγγειοπάθεια</a:t>
            </a:r>
            <a:endParaRPr lang="en-US" sz="3600" b="1" dirty="0">
              <a:solidFill>
                <a:srgbClr val="C00000"/>
              </a:solidFill>
            </a:endParaRPr>
          </a:p>
        </p:txBody>
      </p:sp>
      <p:pic>
        <p:nvPicPr>
          <p:cNvPr id="116738" name="Picture 2"/>
          <p:cNvPicPr>
            <a:picLocks noChangeAspect="1" noChangeArrowheads="1"/>
          </p:cNvPicPr>
          <p:nvPr/>
        </p:nvPicPr>
        <p:blipFill>
          <a:blip r:embed="rId2" cstate="print"/>
          <a:srcRect l="33382" t="22917" r="37921" b="19792"/>
          <a:stretch>
            <a:fillRect/>
          </a:stretch>
        </p:blipFill>
        <p:spPr bwMode="auto">
          <a:xfrm>
            <a:off x="345441" y="571500"/>
            <a:ext cx="3258589" cy="3657600"/>
          </a:xfrm>
          <a:prstGeom prst="rect">
            <a:avLst/>
          </a:prstGeom>
          <a:noFill/>
          <a:ln w="9525">
            <a:noFill/>
            <a:miter lim="800000"/>
            <a:headEnd/>
            <a:tailEnd/>
          </a:ln>
          <a:effectLst/>
        </p:spPr>
      </p:pic>
      <p:pic>
        <p:nvPicPr>
          <p:cNvPr id="116739" name="Picture 3"/>
          <p:cNvPicPr>
            <a:picLocks noChangeAspect="1" noChangeArrowheads="1"/>
          </p:cNvPicPr>
          <p:nvPr/>
        </p:nvPicPr>
        <p:blipFill>
          <a:blip r:embed="rId3" cstate="print"/>
          <a:srcRect l="21083" t="12500" r="23280" b="18750"/>
          <a:stretch>
            <a:fillRect/>
          </a:stretch>
        </p:blipFill>
        <p:spPr bwMode="auto">
          <a:xfrm>
            <a:off x="3810000" y="878839"/>
            <a:ext cx="8343132" cy="5796281"/>
          </a:xfrm>
          <a:prstGeom prst="rect">
            <a:avLst/>
          </a:prstGeom>
          <a:noFill/>
          <a:ln w="9525">
            <a:noFill/>
            <a:miter lim="800000"/>
            <a:headEnd/>
            <a:tailEnd/>
          </a:ln>
          <a:effectLst/>
        </p:spPr>
      </p:pic>
      <p:sp>
        <p:nvSpPr>
          <p:cNvPr id="6" name="4 - Ορθογώνιο"/>
          <p:cNvSpPr/>
          <p:nvPr/>
        </p:nvSpPr>
        <p:spPr>
          <a:xfrm>
            <a:off x="450735" y="1686560"/>
            <a:ext cx="3048000" cy="1828800"/>
          </a:xfrm>
          <a:prstGeom prst="rect">
            <a:avLst/>
          </a:prstGeom>
          <a:noFill/>
          <a:ln w="444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checkerboard(across)">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 Θέση περιεχομένου"/>
          <p:cNvSpPr>
            <a:spLocks noGrp="1"/>
          </p:cNvSpPr>
          <p:nvPr>
            <p:ph idx="1"/>
          </p:nvPr>
        </p:nvSpPr>
        <p:spPr>
          <a:xfrm>
            <a:off x="1676399" y="857250"/>
            <a:ext cx="8763000" cy="1905000"/>
          </a:xfrm>
        </p:spPr>
        <p:txBody>
          <a:bodyPr>
            <a:normAutofit fontScale="92500"/>
          </a:bodyPr>
          <a:lstStyle/>
          <a:p>
            <a:r>
              <a:rPr lang="el-GR" sz="2000" b="1" dirty="0">
                <a:solidFill>
                  <a:srgbClr val="0000FF"/>
                </a:solidFill>
              </a:rPr>
              <a:t>Σταθεροποίηση και εκτίμηση αεραγωγού, αερισμού και κυκλοφορίας (</a:t>
            </a:r>
            <a:r>
              <a:rPr lang="en-US" sz="2000" b="1" dirty="0">
                <a:solidFill>
                  <a:srgbClr val="0000FF"/>
                </a:solidFill>
              </a:rPr>
              <a:t>ABC)</a:t>
            </a:r>
          </a:p>
          <a:p>
            <a:r>
              <a:rPr lang="el-GR" sz="2000" b="1" dirty="0">
                <a:solidFill>
                  <a:srgbClr val="0000FF"/>
                </a:solidFill>
              </a:rPr>
              <a:t>Νευρολογική-κλινική εξέταση και λήψη ιστορικού (</a:t>
            </a:r>
            <a:r>
              <a:rPr lang="el-GR" sz="2000" b="1" dirty="0">
                <a:solidFill>
                  <a:srgbClr val="FF0000"/>
                </a:solidFill>
              </a:rPr>
              <a:t>ταχεία</a:t>
            </a:r>
            <a:r>
              <a:rPr lang="el-GR" sz="2000" b="1" dirty="0">
                <a:solidFill>
                  <a:srgbClr val="0000FF"/>
                </a:solidFill>
              </a:rPr>
              <a:t>)</a:t>
            </a:r>
          </a:p>
          <a:p>
            <a:r>
              <a:rPr lang="el-GR" sz="2000" b="1" dirty="0">
                <a:solidFill>
                  <a:srgbClr val="0000FF"/>
                </a:solidFill>
              </a:rPr>
              <a:t>Αποστολή εργαστηριακού ελέγχου (χρόνοι πήξης, </a:t>
            </a:r>
            <a:r>
              <a:rPr lang="en-US" sz="2000" b="1" dirty="0" err="1">
                <a:solidFill>
                  <a:srgbClr val="0000FF"/>
                </a:solidFill>
              </a:rPr>
              <a:t>ecarin</a:t>
            </a:r>
            <a:r>
              <a:rPr lang="en-US" sz="2000" b="1" dirty="0">
                <a:solidFill>
                  <a:srgbClr val="0000FF"/>
                </a:solidFill>
              </a:rPr>
              <a:t> and thrombin time, </a:t>
            </a:r>
            <a:r>
              <a:rPr lang="en-US" sz="2000" b="1" dirty="0" err="1">
                <a:solidFill>
                  <a:srgbClr val="0000FF"/>
                </a:solidFill>
              </a:rPr>
              <a:t>antiXa</a:t>
            </a:r>
            <a:r>
              <a:rPr lang="en-US" sz="2000" b="1" dirty="0">
                <a:solidFill>
                  <a:srgbClr val="0000FF"/>
                </a:solidFill>
              </a:rPr>
              <a:t>, </a:t>
            </a:r>
            <a:r>
              <a:rPr lang="el-GR" sz="2000" b="1" dirty="0">
                <a:solidFill>
                  <a:srgbClr val="0000FF"/>
                </a:solidFill>
              </a:rPr>
              <a:t>νεφρική λειτουργία)</a:t>
            </a:r>
          </a:p>
          <a:p>
            <a:r>
              <a:rPr lang="el-GR" sz="2000" b="1" dirty="0">
                <a:solidFill>
                  <a:srgbClr val="FF0000"/>
                </a:solidFill>
              </a:rPr>
              <a:t>Άμεση</a:t>
            </a:r>
            <a:r>
              <a:rPr lang="el-GR" sz="2000" b="1" dirty="0">
                <a:solidFill>
                  <a:srgbClr val="0000FF"/>
                </a:solidFill>
              </a:rPr>
              <a:t> απεικόνιση (</a:t>
            </a:r>
            <a:r>
              <a:rPr lang="en-US" sz="2000" b="1" dirty="0">
                <a:solidFill>
                  <a:srgbClr val="0000FF"/>
                </a:solidFill>
              </a:rPr>
              <a:t>CT +/- CTA)</a:t>
            </a:r>
            <a:endParaRPr lang="el-GR" sz="2000" b="1" dirty="0">
              <a:solidFill>
                <a:srgbClr val="0000FF"/>
              </a:solidFill>
            </a:endParaRPr>
          </a:p>
        </p:txBody>
      </p:sp>
      <p:sp>
        <p:nvSpPr>
          <p:cNvPr id="4" name="1 - Τίτλος"/>
          <p:cNvSpPr>
            <a:spLocks noGrp="1"/>
          </p:cNvSpPr>
          <p:nvPr>
            <p:ph type="title"/>
          </p:nvPr>
        </p:nvSpPr>
        <p:spPr>
          <a:xfrm>
            <a:off x="1943099" y="95250"/>
            <a:ext cx="8229600" cy="914400"/>
          </a:xfrm>
        </p:spPr>
        <p:txBody>
          <a:bodyPr>
            <a:normAutofit fontScale="90000"/>
          </a:bodyPr>
          <a:lstStyle/>
          <a:p>
            <a:r>
              <a:rPr lang="el-GR" b="1" dirty="0">
                <a:solidFill>
                  <a:srgbClr val="C00000"/>
                </a:solidFill>
              </a:rPr>
              <a:t>Αρχική αντιμετώπιση</a:t>
            </a:r>
            <a:br>
              <a:rPr lang="el-GR" b="1" dirty="0">
                <a:solidFill>
                  <a:srgbClr val="C00000"/>
                </a:solidFill>
              </a:rPr>
            </a:br>
            <a:endParaRPr lang="en-US" sz="3600" b="1" dirty="0">
              <a:solidFill>
                <a:srgbClr val="C00000"/>
              </a:solidFill>
            </a:endParaRPr>
          </a:p>
        </p:txBody>
      </p:sp>
      <p:pic>
        <p:nvPicPr>
          <p:cNvPr id="5" name="Picture 3"/>
          <p:cNvPicPr>
            <a:picLocks noChangeAspect="1" noChangeArrowheads="1"/>
          </p:cNvPicPr>
          <p:nvPr/>
        </p:nvPicPr>
        <p:blipFill>
          <a:blip r:embed="rId2" cstate="print"/>
          <a:srcRect l="27745" t="27083" r="21303" b="33333"/>
          <a:stretch>
            <a:fillRect/>
          </a:stretch>
        </p:blipFill>
        <p:spPr bwMode="auto">
          <a:xfrm>
            <a:off x="1521994" y="2781300"/>
            <a:ext cx="9071811" cy="3962400"/>
          </a:xfrm>
          <a:prstGeom prst="rect">
            <a:avLst/>
          </a:prstGeom>
          <a:noFill/>
          <a:ln w="9525">
            <a:noFill/>
            <a:miter lim="800000"/>
            <a:headEnd/>
            <a:tailEnd/>
          </a:ln>
          <a:effectLst/>
        </p:spPr>
      </p:pic>
      <p:sp>
        <p:nvSpPr>
          <p:cNvPr id="6" name="Rectangle 5"/>
          <p:cNvSpPr/>
          <p:nvPr/>
        </p:nvSpPr>
        <p:spPr>
          <a:xfrm>
            <a:off x="4191000" y="3886200"/>
            <a:ext cx="1600200" cy="381000"/>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Rectangle 6"/>
          <p:cNvSpPr/>
          <p:nvPr/>
        </p:nvSpPr>
        <p:spPr>
          <a:xfrm>
            <a:off x="1981200" y="4191000"/>
            <a:ext cx="3581400" cy="381000"/>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Rectangle 7"/>
          <p:cNvSpPr/>
          <p:nvPr/>
        </p:nvSpPr>
        <p:spPr>
          <a:xfrm>
            <a:off x="1981200" y="4572000"/>
            <a:ext cx="2209800" cy="381000"/>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checkerboard(across)">
                                      <p:cBhvr>
                                        <p:cTn id="7" dur="500"/>
                                        <p:tgtEl>
                                          <p:spTgt spid="5"/>
                                        </p:tgtEl>
                                      </p:cBhvr>
                                    </p:animEffect>
                                  </p:childTnLst>
                                </p:cTn>
                              </p:par>
                            </p:childTnLst>
                          </p:cTn>
                        </p:par>
                        <p:par>
                          <p:cTn id="8" fill="hold">
                            <p:stCondLst>
                              <p:cond delay="500"/>
                            </p:stCondLst>
                            <p:childTnLst>
                              <p:par>
                                <p:cTn id="9" presetID="5" presetClass="entr" presetSubtype="10"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checkerboard(across)">
                                      <p:cBhvr>
                                        <p:cTn id="11" dur="500"/>
                                        <p:tgtEl>
                                          <p:spTgt spid="6"/>
                                        </p:tgtEl>
                                      </p:cBhvr>
                                    </p:animEffect>
                                  </p:childTnLst>
                                </p:cTn>
                              </p:par>
                              <p:par>
                                <p:cTn id="12" presetID="5" presetClass="entr" presetSubtype="10" fill="hold" grpId="0" nodeType="withEffect">
                                  <p:stCondLst>
                                    <p:cond delay="0"/>
                                  </p:stCondLst>
                                  <p:childTnLst>
                                    <p:set>
                                      <p:cBhvr>
                                        <p:cTn id="13" dur="1" fill="hold">
                                          <p:stCondLst>
                                            <p:cond delay="0"/>
                                          </p:stCondLst>
                                        </p:cTn>
                                        <p:tgtEl>
                                          <p:spTgt spid="7"/>
                                        </p:tgtEl>
                                        <p:attrNameLst>
                                          <p:attrName>style.visibility</p:attrName>
                                        </p:attrNameLst>
                                      </p:cBhvr>
                                      <p:to>
                                        <p:strVal val="visible"/>
                                      </p:to>
                                    </p:set>
                                    <p:animEffect transition="in" filter="checkerboard(across)">
                                      <p:cBhvr>
                                        <p:cTn id="14" dur="500"/>
                                        <p:tgtEl>
                                          <p:spTgt spid="7"/>
                                        </p:tgtEl>
                                      </p:cBhvr>
                                    </p:animEffect>
                                  </p:childTnLst>
                                </p:cTn>
                              </p:par>
                              <p:par>
                                <p:cTn id="15" presetID="5" presetClass="entr" presetSubtype="10" fill="hold" grpId="0" nodeType="with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checkerboard(across)">
                                      <p:cBhvr>
                                        <p:cTn id="1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Lst>
  </p:timing>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Εικόνα 4">
            <a:extLst>
              <a:ext uri="{FF2B5EF4-FFF2-40B4-BE49-F238E27FC236}">
                <a16:creationId xmlns:a16="http://schemas.microsoft.com/office/drawing/2014/main" id="{FF56D12B-95AC-0C87-C6D0-E9C27357B78C}"/>
              </a:ext>
            </a:extLst>
          </p:cNvPr>
          <p:cNvPicPr>
            <a:picLocks noChangeAspect="1"/>
          </p:cNvPicPr>
          <p:nvPr/>
        </p:nvPicPr>
        <p:blipFill>
          <a:blip r:embed="rId3" cstate="print"/>
          <a:srcRect l="34165" t="23333" r="33762" b="13477"/>
          <a:stretch/>
        </p:blipFill>
        <p:spPr>
          <a:xfrm>
            <a:off x="3139441" y="38101"/>
            <a:ext cx="4022204" cy="4457699"/>
          </a:xfrm>
          <a:prstGeom prst="rect">
            <a:avLst/>
          </a:prstGeom>
        </p:spPr>
      </p:pic>
      <p:pic>
        <p:nvPicPr>
          <p:cNvPr id="3" name="Εικόνα 2">
            <a:extLst>
              <a:ext uri="{FF2B5EF4-FFF2-40B4-BE49-F238E27FC236}">
                <a16:creationId xmlns:a16="http://schemas.microsoft.com/office/drawing/2014/main" id="{12049743-B193-5D5D-24DA-F7DCE6C4FD70}"/>
              </a:ext>
            </a:extLst>
          </p:cNvPr>
          <p:cNvPicPr>
            <a:picLocks noChangeAspect="1"/>
          </p:cNvPicPr>
          <p:nvPr/>
        </p:nvPicPr>
        <p:blipFill>
          <a:blip r:embed="rId4" cstate="print"/>
          <a:srcRect b="78889"/>
          <a:stretch>
            <a:fillRect/>
          </a:stretch>
        </p:blipFill>
        <p:spPr>
          <a:xfrm>
            <a:off x="7699047" y="127307"/>
            <a:ext cx="3604902" cy="1864442"/>
          </a:xfrm>
          <a:prstGeom prst="rect">
            <a:avLst/>
          </a:prstGeom>
        </p:spPr>
      </p:pic>
      <p:sp>
        <p:nvSpPr>
          <p:cNvPr id="8" name="TextBox 7">
            <a:extLst>
              <a:ext uri="{FF2B5EF4-FFF2-40B4-BE49-F238E27FC236}">
                <a16:creationId xmlns:a16="http://schemas.microsoft.com/office/drawing/2014/main" id="{E8E19552-A431-7AEE-30B4-786A9921B073}"/>
              </a:ext>
            </a:extLst>
          </p:cNvPr>
          <p:cNvSpPr txBox="1"/>
          <p:nvPr/>
        </p:nvSpPr>
        <p:spPr>
          <a:xfrm>
            <a:off x="5791200" y="6435136"/>
            <a:ext cx="5679440" cy="338554"/>
          </a:xfrm>
          <a:prstGeom prst="rect">
            <a:avLst/>
          </a:prstGeom>
          <a:noFill/>
        </p:spPr>
        <p:txBody>
          <a:bodyPr wrap="square">
            <a:spAutoFit/>
          </a:bodyPr>
          <a:lstStyle/>
          <a:p>
            <a:r>
              <a:rPr lang="en-US" sz="1600" b="1" dirty="0">
                <a:solidFill>
                  <a:srgbClr val="7030A0"/>
                </a:solidFill>
              </a:rPr>
              <a:t>ESO/EANS guidelines. </a:t>
            </a:r>
            <a:r>
              <a:rPr lang="en-US" sz="1600" b="1" dirty="0" err="1">
                <a:solidFill>
                  <a:srgbClr val="7030A0"/>
                </a:solidFill>
              </a:rPr>
              <a:t>ESteiner</a:t>
            </a:r>
            <a:r>
              <a:rPr lang="en-US" sz="1600" b="1" dirty="0">
                <a:solidFill>
                  <a:srgbClr val="7030A0"/>
                </a:solidFill>
              </a:rPr>
              <a:t> T, et al. </a:t>
            </a:r>
            <a:r>
              <a:rPr lang="en-US" sz="1600" b="1" dirty="0" err="1">
                <a:solidFill>
                  <a:srgbClr val="7030A0"/>
                </a:solidFill>
              </a:rPr>
              <a:t>Eur</a:t>
            </a:r>
            <a:r>
              <a:rPr lang="en-US" sz="1600" b="1" dirty="0">
                <a:solidFill>
                  <a:srgbClr val="7030A0"/>
                </a:solidFill>
              </a:rPr>
              <a:t> Stroke J. 2025</a:t>
            </a:r>
            <a:endParaRPr lang="el-GR" sz="1600" b="1" dirty="0">
              <a:solidFill>
                <a:srgbClr val="7030A0"/>
              </a:solidFill>
            </a:endParaRPr>
          </a:p>
        </p:txBody>
      </p:sp>
      <p:pic>
        <p:nvPicPr>
          <p:cNvPr id="9" name="Εικόνα 8">
            <a:extLst>
              <a:ext uri="{FF2B5EF4-FFF2-40B4-BE49-F238E27FC236}">
                <a16:creationId xmlns:a16="http://schemas.microsoft.com/office/drawing/2014/main" id="{B186D6E1-FDC8-C40B-4582-BAF09BD2EEEF}"/>
              </a:ext>
            </a:extLst>
          </p:cNvPr>
          <p:cNvPicPr>
            <a:picLocks noChangeAspect="1"/>
          </p:cNvPicPr>
          <p:nvPr/>
        </p:nvPicPr>
        <p:blipFill>
          <a:blip r:embed="rId4" cstate="print"/>
          <a:srcRect t="26398" b="29158"/>
          <a:stretch>
            <a:fillRect/>
          </a:stretch>
        </p:blipFill>
        <p:spPr>
          <a:xfrm>
            <a:off x="7341549" y="2034745"/>
            <a:ext cx="3962400" cy="4314398"/>
          </a:xfrm>
          <a:prstGeom prst="rect">
            <a:avLst/>
          </a:prstGeom>
        </p:spPr>
      </p:pic>
      <p:pic>
        <p:nvPicPr>
          <p:cNvPr id="10" name="Εικόνα 9">
            <a:extLst>
              <a:ext uri="{FF2B5EF4-FFF2-40B4-BE49-F238E27FC236}">
                <a16:creationId xmlns:a16="http://schemas.microsoft.com/office/drawing/2014/main" id="{ACDBAF13-87E8-9AA3-497A-354B44A9260D}"/>
              </a:ext>
            </a:extLst>
          </p:cNvPr>
          <p:cNvPicPr>
            <a:picLocks noChangeAspect="1"/>
          </p:cNvPicPr>
          <p:nvPr/>
        </p:nvPicPr>
        <p:blipFill>
          <a:blip r:embed="rId4" cstate="print"/>
          <a:srcRect t="71111"/>
          <a:stretch>
            <a:fillRect/>
          </a:stretch>
        </p:blipFill>
        <p:spPr>
          <a:xfrm>
            <a:off x="2590800" y="4592941"/>
            <a:ext cx="3200400" cy="2265059"/>
          </a:xfrm>
          <a:prstGeom prst="rect">
            <a:avLst/>
          </a:prstGeom>
        </p:spPr>
      </p:pic>
      <p:sp>
        <p:nvSpPr>
          <p:cNvPr id="4" name="TextBox 3">
            <a:extLst>
              <a:ext uri="{FF2B5EF4-FFF2-40B4-BE49-F238E27FC236}">
                <a16:creationId xmlns:a16="http://schemas.microsoft.com/office/drawing/2014/main" id="{9FC4EAE3-6590-7748-1774-80769BADF28A}"/>
              </a:ext>
            </a:extLst>
          </p:cNvPr>
          <p:cNvSpPr txBox="1"/>
          <p:nvPr/>
        </p:nvSpPr>
        <p:spPr>
          <a:xfrm>
            <a:off x="-2174" y="127307"/>
            <a:ext cx="2872914" cy="2031325"/>
          </a:xfrm>
          <a:prstGeom prst="rect">
            <a:avLst/>
          </a:prstGeom>
          <a:noFill/>
        </p:spPr>
        <p:txBody>
          <a:bodyPr wrap="square">
            <a:spAutoFit/>
          </a:bodyPr>
          <a:lstStyle/>
          <a:p>
            <a:r>
              <a:rPr lang="el-GR" b="1" dirty="0">
                <a:solidFill>
                  <a:srgbClr val="C00000"/>
                </a:solidFill>
              </a:rPr>
              <a:t>Πακέτα οξείας φροντίδας: </a:t>
            </a:r>
          </a:p>
          <a:p>
            <a:r>
              <a:rPr lang="el-GR" dirty="0">
                <a:solidFill>
                  <a:srgbClr val="002060"/>
                </a:solidFill>
              </a:rPr>
              <a:t>Παρεμβάσεις όπου πολλαπλές θεραπείες παρέχονται παράλληλα για την αντιμετώπιση ασθενών σε οξεία φάση.</a:t>
            </a:r>
          </a:p>
        </p:txBody>
      </p:sp>
      <p:sp>
        <p:nvSpPr>
          <p:cNvPr id="2" name="4 - Ορθογώνιο">
            <a:extLst>
              <a:ext uri="{FF2B5EF4-FFF2-40B4-BE49-F238E27FC236}">
                <a16:creationId xmlns:a16="http://schemas.microsoft.com/office/drawing/2014/main" id="{EC167EB2-2C89-6903-D328-748AE520EF65}"/>
              </a:ext>
            </a:extLst>
          </p:cNvPr>
          <p:cNvSpPr/>
          <p:nvPr/>
        </p:nvSpPr>
        <p:spPr>
          <a:xfrm>
            <a:off x="7579122" y="2667000"/>
            <a:ext cx="3531330" cy="762000"/>
          </a:xfrm>
          <a:prstGeom prst="rect">
            <a:avLst/>
          </a:prstGeom>
          <a:noFill/>
          <a:ln w="444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8713210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heckerboard(across)">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a:extLst>
              <a:ext uri="{FF2B5EF4-FFF2-40B4-BE49-F238E27FC236}">
                <a16:creationId xmlns:a16="http://schemas.microsoft.com/office/drawing/2014/main" id="{1D657AEF-9865-9953-4DCA-BB4425003E1A}"/>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26143" y="-22124"/>
            <a:ext cx="5299075" cy="6858000"/>
          </a:xfrm>
          <a:prstGeom prst="rect">
            <a:avLst/>
          </a:prstGeom>
          <a:noFill/>
          <a:extLst>
            <a:ext uri="{909E8E84-426E-40DD-AFC4-6F175D3DCCD1}">
              <a14:hiddenFill xmlns:a14="http://schemas.microsoft.com/office/drawing/2010/main">
                <a:solidFill>
                  <a:srgbClr val="FFFFFF"/>
                </a:solidFill>
              </a14:hiddenFill>
            </a:ext>
          </a:extLst>
        </p:spPr>
      </p:pic>
      <p:pic>
        <p:nvPicPr>
          <p:cNvPr id="4" name="Εικόνα 3" descr="Εικόνα που περιέχει κείμενο, τέχνη&#10;&#10;Περιγραφή που δημιουργήθηκε αυτόματα">
            <a:extLst>
              <a:ext uri="{FF2B5EF4-FFF2-40B4-BE49-F238E27FC236}">
                <a16:creationId xmlns:a16="http://schemas.microsoft.com/office/drawing/2014/main" id="{6B9F3036-C962-56B8-22EF-BEC3A964D3DC}"/>
              </a:ext>
            </a:extLst>
          </p:cNvPr>
          <p:cNvPicPr>
            <a:picLocks noChangeAspect="1"/>
          </p:cNvPicPr>
          <p:nvPr/>
        </p:nvPicPr>
        <p:blipFill>
          <a:blip r:embed="rId4" cstate="print">
            <a:extLst>
              <a:ext uri="{28A0092B-C50C-407E-A947-70E740481C1C}">
                <a14:useLocalDpi xmlns:a14="http://schemas.microsoft.com/office/drawing/2010/main" val="0"/>
              </a:ext>
            </a:extLst>
          </a:blip>
          <a:srcRect l="17748" t="4617" r="19301" b="10620"/>
          <a:stretch/>
        </p:blipFill>
        <p:spPr>
          <a:xfrm>
            <a:off x="6887937" y="4038600"/>
            <a:ext cx="3796393" cy="2362200"/>
          </a:xfrm>
          <a:prstGeom prst="rect">
            <a:avLst/>
          </a:prstGeom>
        </p:spPr>
      </p:pic>
      <p:sp>
        <p:nvSpPr>
          <p:cNvPr id="3" name="TextBox 2">
            <a:extLst>
              <a:ext uri="{FF2B5EF4-FFF2-40B4-BE49-F238E27FC236}">
                <a16:creationId xmlns:a16="http://schemas.microsoft.com/office/drawing/2014/main" id="{7FEBBF34-597D-81A3-D07D-30C8ED2EED0E}"/>
              </a:ext>
            </a:extLst>
          </p:cNvPr>
          <p:cNvSpPr txBox="1"/>
          <p:nvPr/>
        </p:nvSpPr>
        <p:spPr>
          <a:xfrm>
            <a:off x="5525218" y="218769"/>
            <a:ext cx="6440639" cy="923330"/>
          </a:xfrm>
          <a:prstGeom prst="rect">
            <a:avLst/>
          </a:prstGeom>
          <a:noFill/>
        </p:spPr>
        <p:txBody>
          <a:bodyPr wrap="square">
            <a:spAutoFit/>
          </a:bodyPr>
          <a:lstStyle/>
          <a:p>
            <a:r>
              <a:rPr lang="en-GB" b="1" dirty="0">
                <a:solidFill>
                  <a:srgbClr val="0070C0"/>
                </a:solidFill>
              </a:rPr>
              <a:t>ENRICH</a:t>
            </a:r>
            <a:r>
              <a:rPr lang="el-GR" b="1" dirty="0">
                <a:solidFill>
                  <a:srgbClr val="0070C0"/>
                </a:solidFill>
              </a:rPr>
              <a:t> </a:t>
            </a:r>
            <a:r>
              <a:rPr lang="en-US" b="1" dirty="0">
                <a:solidFill>
                  <a:srgbClr val="0070C0"/>
                </a:solidFill>
              </a:rPr>
              <a:t>trial </a:t>
            </a:r>
            <a:endParaRPr lang="el-GR" b="1" dirty="0">
              <a:solidFill>
                <a:srgbClr val="0070C0"/>
              </a:solidFill>
            </a:endParaRPr>
          </a:p>
          <a:p>
            <a:r>
              <a:rPr lang="el-GR" b="1" dirty="0">
                <a:solidFill>
                  <a:srgbClr val="0070C0"/>
                </a:solidFill>
              </a:rPr>
              <a:t>ελάχιστα επεμβατική αφαίρεση αιματώματος: όφελος σε λοβώδεις αιμορραγίες</a:t>
            </a:r>
          </a:p>
        </p:txBody>
      </p:sp>
    </p:spTree>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7937"/>
            <a:ext cx="10515600" cy="1325563"/>
          </a:xfrm>
        </p:spPr>
        <p:txBody>
          <a:bodyPr>
            <a:noAutofit/>
          </a:bodyPr>
          <a:lstStyle/>
          <a:p>
            <a:r>
              <a:rPr lang="el-GR" sz="3600" b="1" dirty="0">
                <a:solidFill>
                  <a:srgbClr val="C00000"/>
                </a:solidFill>
              </a:rPr>
              <a:t>Θρόμβωση Φλεβωδών Κόλπων Εγκεφάλου</a:t>
            </a:r>
            <a:endParaRPr lang="en-GB" sz="3600" b="1" dirty="0">
              <a:solidFill>
                <a:srgbClr val="C00000"/>
              </a:solidFill>
            </a:endParaRPr>
          </a:p>
        </p:txBody>
      </p:sp>
      <p:sp>
        <p:nvSpPr>
          <p:cNvPr id="7" name="Content Placeholder 2"/>
          <p:cNvSpPr>
            <a:spLocks noGrp="1"/>
          </p:cNvSpPr>
          <p:nvPr>
            <p:ph idx="1"/>
          </p:nvPr>
        </p:nvSpPr>
        <p:spPr>
          <a:xfrm>
            <a:off x="467359" y="2781300"/>
            <a:ext cx="4753569" cy="2590800"/>
          </a:xfrm>
        </p:spPr>
        <p:txBody>
          <a:bodyPr>
            <a:noAutofit/>
          </a:bodyPr>
          <a:lstStyle/>
          <a:p>
            <a:pPr>
              <a:lnSpc>
                <a:spcPct val="170000"/>
              </a:lnSpc>
            </a:pPr>
            <a:r>
              <a:rPr lang="el-GR" sz="1200" b="1" dirty="0">
                <a:solidFill>
                  <a:srgbClr val="0000FF"/>
                </a:solidFill>
              </a:rPr>
              <a:t>Η ετήσια επίπτωση της θρόμβωσης εγκεφαλικών φλεβών  είναι 2–5 περιστατικά ανά εκατομμύριο πληθυσμού.</a:t>
            </a:r>
          </a:p>
          <a:p>
            <a:pPr>
              <a:lnSpc>
                <a:spcPct val="170000"/>
              </a:lnSpc>
            </a:pPr>
            <a:r>
              <a:rPr lang="el-GR" sz="1200" b="1" dirty="0">
                <a:solidFill>
                  <a:srgbClr val="0000FF"/>
                </a:solidFill>
              </a:rPr>
              <a:t>Οι άνω οβελιαίος και οι εγκάρσιοι κόλποι είναι οι πιο συχνά προσβεβλημένοι φλεβώδεις κόλποι</a:t>
            </a:r>
          </a:p>
          <a:p>
            <a:pPr>
              <a:lnSpc>
                <a:spcPct val="170000"/>
              </a:lnSpc>
            </a:pPr>
            <a:r>
              <a:rPr lang="el-GR" sz="1200" b="1" dirty="0">
                <a:solidFill>
                  <a:srgbClr val="0000FF"/>
                </a:solidFill>
              </a:rPr>
              <a:t>Άμεση έναρξη αντιπηκτικής αγωγής ανεξαρτήτως παρουσίας ή όχι αιμορραγικών στοιχείων στην απεικόνιση</a:t>
            </a:r>
          </a:p>
          <a:p>
            <a:pPr>
              <a:lnSpc>
                <a:spcPct val="170000"/>
              </a:lnSpc>
            </a:pPr>
            <a:r>
              <a:rPr lang="el-GR" sz="1200" b="1" dirty="0">
                <a:solidFill>
                  <a:srgbClr val="0000FF"/>
                </a:solidFill>
              </a:rPr>
              <a:t>Αίτια: </a:t>
            </a:r>
            <a:r>
              <a:rPr lang="el-GR" sz="1200" b="1" dirty="0" err="1">
                <a:solidFill>
                  <a:srgbClr val="0000FF"/>
                </a:solidFill>
              </a:rPr>
              <a:t>υπερπηκτικότητα</a:t>
            </a:r>
            <a:r>
              <a:rPr lang="el-GR" sz="1200" b="1" dirty="0">
                <a:solidFill>
                  <a:srgbClr val="0000FF"/>
                </a:solidFill>
              </a:rPr>
              <a:t> (κακοήθεια, </a:t>
            </a:r>
            <a:r>
              <a:rPr lang="el-GR" sz="1200" b="1" dirty="0" err="1">
                <a:solidFill>
                  <a:srgbClr val="0000FF"/>
                </a:solidFill>
              </a:rPr>
              <a:t>αντιφωσφολιπιδαιμικό</a:t>
            </a:r>
            <a:r>
              <a:rPr lang="el-GR" sz="1200" b="1" dirty="0">
                <a:solidFill>
                  <a:srgbClr val="0000FF"/>
                </a:solidFill>
              </a:rPr>
              <a:t> σύνδρομο, φάρμακα (πχ αντισυλληπτικά), τοκετός </a:t>
            </a:r>
            <a:r>
              <a:rPr lang="el-GR" sz="1200" b="1" dirty="0" err="1">
                <a:solidFill>
                  <a:srgbClr val="0000FF"/>
                </a:solidFill>
              </a:rPr>
              <a:t>κτλ</a:t>
            </a:r>
            <a:r>
              <a:rPr lang="el-GR" sz="1200" b="1" dirty="0">
                <a:solidFill>
                  <a:srgbClr val="0000FF"/>
                </a:solidFill>
              </a:rPr>
              <a:t>)</a:t>
            </a:r>
            <a:endParaRPr lang="en-GB" sz="1200" b="1" dirty="0">
              <a:solidFill>
                <a:srgbClr val="0000FF"/>
              </a:solidFill>
            </a:endParaRPr>
          </a:p>
        </p:txBody>
      </p:sp>
      <p:pic>
        <p:nvPicPr>
          <p:cNvPr id="1028" name="Picture 4"/>
          <p:cNvPicPr>
            <a:picLocks noChangeAspect="1" noChangeArrowheads="1"/>
          </p:cNvPicPr>
          <p:nvPr/>
        </p:nvPicPr>
        <p:blipFill>
          <a:blip r:embed="rId3" cstate="print"/>
          <a:srcRect l="22500" t="15556" r="27500"/>
          <a:stretch>
            <a:fillRect/>
          </a:stretch>
        </p:blipFill>
        <p:spPr bwMode="auto">
          <a:xfrm>
            <a:off x="5410201" y="1148080"/>
            <a:ext cx="5833978" cy="5542279"/>
          </a:xfrm>
          <a:prstGeom prst="rect">
            <a:avLst/>
          </a:prstGeom>
          <a:noFill/>
          <a:ln w="9525">
            <a:noFill/>
            <a:miter lim="800000"/>
            <a:headEnd/>
            <a:tailEnd/>
          </a:ln>
        </p:spPr>
      </p:pic>
      <p:grpSp>
        <p:nvGrpSpPr>
          <p:cNvPr id="14" name="Group 13"/>
          <p:cNvGrpSpPr/>
          <p:nvPr/>
        </p:nvGrpSpPr>
        <p:grpSpPr>
          <a:xfrm>
            <a:off x="538480" y="1333500"/>
            <a:ext cx="4348479" cy="1219200"/>
            <a:chOff x="-1" y="1447800"/>
            <a:chExt cx="4348479" cy="1219200"/>
          </a:xfrm>
        </p:grpSpPr>
        <p:pic>
          <p:nvPicPr>
            <p:cNvPr id="1029" name="Picture 5"/>
            <p:cNvPicPr>
              <a:picLocks noChangeAspect="1" noChangeArrowheads="1"/>
            </p:cNvPicPr>
            <p:nvPr/>
          </p:nvPicPr>
          <p:blipFill>
            <a:blip r:embed="rId4" cstate="print"/>
            <a:srcRect l="22500" t="37778" r="30000" b="35556"/>
            <a:stretch>
              <a:fillRect/>
            </a:stretch>
          </p:blipFill>
          <p:spPr bwMode="auto">
            <a:xfrm>
              <a:off x="-1" y="1447800"/>
              <a:ext cx="3860799" cy="1219200"/>
            </a:xfrm>
            <a:prstGeom prst="rect">
              <a:avLst/>
            </a:prstGeom>
            <a:noFill/>
            <a:ln w="9525">
              <a:noFill/>
              <a:miter lim="800000"/>
              <a:headEnd/>
              <a:tailEnd/>
            </a:ln>
          </p:spPr>
        </p:pic>
        <p:sp>
          <p:nvSpPr>
            <p:cNvPr id="13" name="Rectangle 12"/>
            <p:cNvSpPr/>
            <p:nvPr/>
          </p:nvSpPr>
          <p:spPr>
            <a:xfrm>
              <a:off x="-1" y="1676400"/>
              <a:ext cx="4348479" cy="307777"/>
            </a:xfrm>
            <a:prstGeom prst="rect">
              <a:avLst/>
            </a:prstGeom>
          </p:spPr>
          <p:txBody>
            <a:bodyPr wrap="square">
              <a:spAutoFit/>
            </a:bodyPr>
            <a:lstStyle/>
            <a:p>
              <a:r>
                <a:rPr lang="en-GB" sz="1400" b="1" dirty="0">
                  <a:solidFill>
                    <a:srgbClr val="0000FF"/>
                  </a:solidFill>
                </a:rPr>
                <a:t>J </a:t>
              </a:r>
              <a:r>
                <a:rPr lang="en-GB" sz="1400" b="1" dirty="0" err="1">
                  <a:solidFill>
                    <a:srgbClr val="0000FF"/>
                  </a:solidFill>
                </a:rPr>
                <a:t>Thromb</a:t>
              </a:r>
              <a:r>
                <a:rPr lang="en-GB" sz="1400" b="1" dirty="0">
                  <a:solidFill>
                    <a:srgbClr val="0000FF"/>
                  </a:solidFill>
                </a:rPr>
                <a:t> </a:t>
              </a:r>
              <a:r>
                <a:rPr lang="en-GB" sz="1400" b="1" dirty="0" err="1">
                  <a:solidFill>
                    <a:srgbClr val="0000FF"/>
                  </a:solidFill>
                </a:rPr>
                <a:t>Haemost</a:t>
              </a:r>
              <a:r>
                <a:rPr lang="en-GB" sz="1400" b="1" dirty="0">
                  <a:solidFill>
                    <a:srgbClr val="0000FF"/>
                  </a:solidFill>
                </a:rPr>
                <a:t>. 2018 Oct;16(10):1918-1931.</a:t>
              </a:r>
            </a:p>
          </p:txBody>
        </p:sp>
      </p:grpSp>
    </p:spTree>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noChangeArrowheads="1"/>
          </p:cNvPicPr>
          <p:nvPr/>
        </p:nvPicPr>
        <p:blipFill>
          <a:blip r:embed="rId2" cstate="print"/>
          <a:srcRect l="23750" t="24444" r="30625" b="5556"/>
          <a:stretch>
            <a:fillRect/>
          </a:stretch>
        </p:blipFill>
        <p:spPr bwMode="auto">
          <a:xfrm>
            <a:off x="2216896" y="0"/>
            <a:ext cx="7758208" cy="6695441"/>
          </a:xfrm>
          <a:prstGeom prst="rect">
            <a:avLst/>
          </a:prstGeom>
          <a:noFill/>
          <a:ln w="9525">
            <a:noFill/>
            <a:miter lim="800000"/>
            <a:headEnd/>
            <a:tailEnd/>
          </a:ln>
        </p:spPr>
      </p:pic>
      <p:sp>
        <p:nvSpPr>
          <p:cNvPr id="2" name="Οβάλ 1">
            <a:extLst>
              <a:ext uri="{FF2B5EF4-FFF2-40B4-BE49-F238E27FC236}">
                <a16:creationId xmlns:a16="http://schemas.microsoft.com/office/drawing/2014/main" id="{C45C9C71-2F05-DE85-0495-2521E488316B}"/>
              </a:ext>
            </a:extLst>
          </p:cNvPr>
          <p:cNvSpPr/>
          <p:nvPr/>
        </p:nvSpPr>
        <p:spPr>
          <a:xfrm>
            <a:off x="4450080" y="4003040"/>
            <a:ext cx="3108960" cy="1432560"/>
          </a:xfrm>
          <a:prstGeom prst="ellipse">
            <a:avLst/>
          </a:prstGeom>
          <a:noFill/>
          <a:ln w="508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l-GR"/>
          </a:p>
        </p:txBody>
      </p:sp>
    </p:spTree>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2438400" y="0"/>
            <a:ext cx="8229600" cy="792162"/>
          </a:xfrm>
        </p:spPr>
        <p:txBody>
          <a:bodyPr>
            <a:normAutofit/>
          </a:bodyPr>
          <a:lstStyle/>
          <a:p>
            <a:r>
              <a:rPr lang="el-GR" sz="3600" b="1" dirty="0" err="1">
                <a:solidFill>
                  <a:srgbClr val="0070C0"/>
                </a:solidFill>
                <a:effectLst>
                  <a:outerShdw blurRad="38100" dist="38100" dir="2700000" algn="tl">
                    <a:srgbClr val="000000">
                      <a:alpha val="43137"/>
                    </a:srgbClr>
                  </a:outerShdw>
                </a:effectLst>
              </a:rPr>
              <a:t>Υπαραχνοειδής</a:t>
            </a:r>
            <a:r>
              <a:rPr lang="el-GR" sz="3600" b="1" dirty="0">
                <a:solidFill>
                  <a:srgbClr val="0070C0"/>
                </a:solidFill>
                <a:effectLst>
                  <a:outerShdw blurRad="38100" dist="38100" dir="2700000" algn="tl">
                    <a:srgbClr val="000000">
                      <a:alpha val="43137"/>
                    </a:srgbClr>
                  </a:outerShdw>
                </a:effectLst>
              </a:rPr>
              <a:t> αιμορραγία</a:t>
            </a:r>
            <a:endParaRPr lang="en-US" sz="3600" b="1" dirty="0">
              <a:solidFill>
                <a:srgbClr val="0070C0"/>
              </a:solidFill>
              <a:effectLst>
                <a:outerShdw blurRad="38100" dist="38100" dir="2700000" algn="tl">
                  <a:srgbClr val="000000">
                    <a:alpha val="43137"/>
                  </a:srgbClr>
                </a:outerShdw>
              </a:effectLst>
            </a:endParaRPr>
          </a:p>
        </p:txBody>
      </p:sp>
      <p:sp>
        <p:nvSpPr>
          <p:cNvPr id="4" name="3 - Θέση περιεχομένου"/>
          <p:cNvSpPr txBox="1">
            <a:spLocks noGrp="1"/>
          </p:cNvSpPr>
          <p:nvPr>
            <p:ph idx="1"/>
          </p:nvPr>
        </p:nvSpPr>
        <p:spPr>
          <a:xfrm>
            <a:off x="324464" y="1396513"/>
            <a:ext cx="4043516" cy="3439468"/>
          </a:xfrm>
          <a:prstGeom prst="rect">
            <a:avLst/>
          </a:prstGeom>
          <a:noFill/>
        </p:spPr>
        <p:txBody>
          <a:bodyPr wrap="square" rtlCol="0">
            <a:spAutoFit/>
          </a:bodyPr>
          <a:lstStyle/>
          <a:p>
            <a:pPr>
              <a:lnSpc>
                <a:spcPct val="170000"/>
              </a:lnSpc>
              <a:buFont typeface="Arial" pitchFamily="34" charset="0"/>
              <a:buChar char="•"/>
            </a:pPr>
            <a:r>
              <a:rPr lang="el-GR" sz="1600" dirty="0">
                <a:solidFill>
                  <a:srgbClr val="002060"/>
                </a:solidFill>
              </a:rPr>
              <a:t>Σε περίπτωση </a:t>
            </a:r>
            <a:r>
              <a:rPr lang="el-GR" sz="1600" dirty="0" err="1">
                <a:solidFill>
                  <a:srgbClr val="002060"/>
                </a:solidFill>
              </a:rPr>
              <a:t>υπαραχνοειδούς</a:t>
            </a:r>
            <a:r>
              <a:rPr lang="el-GR" sz="1600" dirty="0">
                <a:solidFill>
                  <a:srgbClr val="002060"/>
                </a:solidFill>
              </a:rPr>
              <a:t> αιμορραγίας όχι μόνο αντιμετωπίζεται το ανεύρυσμα εντός ωρών με τη συμβολή επεμβατικού ακτινολόγου ή νευροχειρουργού αλλά και στη συνέχεια ο ασθενής παρακολουθείται στενά για την αποφυγή δευτεροπαθούς </a:t>
            </a:r>
            <a:r>
              <a:rPr lang="el-GR" sz="1600" dirty="0" err="1">
                <a:solidFill>
                  <a:srgbClr val="002060"/>
                </a:solidFill>
              </a:rPr>
              <a:t>αγγειόσπασμου</a:t>
            </a:r>
            <a:r>
              <a:rPr lang="el-GR" sz="1600" dirty="0">
                <a:solidFill>
                  <a:srgbClr val="002060"/>
                </a:solidFill>
              </a:rPr>
              <a:t> με </a:t>
            </a:r>
            <a:r>
              <a:rPr lang="el-GR" sz="1600" dirty="0" err="1">
                <a:solidFill>
                  <a:srgbClr val="002060"/>
                </a:solidFill>
              </a:rPr>
              <a:t>διακρανιακό</a:t>
            </a:r>
            <a:r>
              <a:rPr lang="el-GR" sz="1600" dirty="0">
                <a:solidFill>
                  <a:srgbClr val="002060"/>
                </a:solidFill>
              </a:rPr>
              <a:t> </a:t>
            </a:r>
            <a:r>
              <a:rPr lang="en-US" sz="1600" dirty="0">
                <a:solidFill>
                  <a:srgbClr val="002060"/>
                </a:solidFill>
              </a:rPr>
              <a:t>Doppler</a:t>
            </a:r>
            <a:r>
              <a:rPr lang="el-GR" sz="1800" dirty="0">
                <a:solidFill>
                  <a:srgbClr val="002060"/>
                </a:solidFill>
              </a:rPr>
              <a:t>.</a:t>
            </a:r>
            <a:endParaRPr lang="en-US" sz="1800" dirty="0">
              <a:solidFill>
                <a:srgbClr val="002060"/>
              </a:solidFill>
            </a:endParaRPr>
          </a:p>
        </p:txBody>
      </p:sp>
      <p:pic>
        <p:nvPicPr>
          <p:cNvPr id="5" name="Picture 2" descr="An external file that holds a picture, illustration, etc.&#10;Object name is IJVM2013-629378.003.jpg"/>
          <p:cNvPicPr>
            <a:picLocks noChangeAspect="1" noChangeArrowheads="1"/>
          </p:cNvPicPr>
          <p:nvPr/>
        </p:nvPicPr>
        <p:blipFill>
          <a:blip r:embed="rId2" cstate="print"/>
          <a:srcRect/>
          <a:stretch>
            <a:fillRect/>
          </a:stretch>
        </p:blipFill>
        <p:spPr bwMode="auto">
          <a:xfrm>
            <a:off x="4953000" y="1752600"/>
            <a:ext cx="5715000" cy="3990976"/>
          </a:xfrm>
          <a:prstGeom prst="rect">
            <a:avLst/>
          </a:prstGeom>
          <a:noFill/>
        </p:spPr>
      </p:pic>
      <p:sp>
        <p:nvSpPr>
          <p:cNvPr id="6" name="5 - Ορθογώνιο"/>
          <p:cNvSpPr/>
          <p:nvPr/>
        </p:nvSpPr>
        <p:spPr>
          <a:xfrm>
            <a:off x="4800600" y="6096001"/>
            <a:ext cx="5649234" cy="646331"/>
          </a:xfrm>
          <a:prstGeom prst="rect">
            <a:avLst/>
          </a:prstGeom>
        </p:spPr>
        <p:txBody>
          <a:bodyPr wrap="square">
            <a:spAutoFit/>
          </a:bodyPr>
          <a:lstStyle/>
          <a:p>
            <a:pPr algn="r"/>
            <a:r>
              <a:rPr lang="en-US" i="1" dirty="0" err="1">
                <a:solidFill>
                  <a:schemeClr val="accent6">
                    <a:lumMod val="50000"/>
                  </a:schemeClr>
                </a:solidFill>
              </a:rPr>
              <a:t>Naqvi</a:t>
            </a:r>
            <a:r>
              <a:rPr lang="en-US" i="1" dirty="0">
                <a:solidFill>
                  <a:schemeClr val="accent6">
                    <a:lumMod val="50000"/>
                  </a:schemeClr>
                </a:solidFill>
              </a:rPr>
              <a:t> et al, </a:t>
            </a:r>
            <a:r>
              <a:rPr lang="en-US" i="1" dirty="0" err="1">
                <a:solidFill>
                  <a:schemeClr val="accent6">
                    <a:lumMod val="50000"/>
                  </a:schemeClr>
                </a:solidFill>
              </a:rPr>
              <a:t>Int</a:t>
            </a:r>
            <a:r>
              <a:rPr lang="en-US" i="1" dirty="0">
                <a:solidFill>
                  <a:schemeClr val="accent6">
                    <a:lumMod val="50000"/>
                  </a:schemeClr>
                </a:solidFill>
              </a:rPr>
              <a:t> J </a:t>
            </a:r>
            <a:r>
              <a:rPr lang="en-US" i="1" dirty="0" err="1">
                <a:solidFill>
                  <a:schemeClr val="accent6">
                    <a:lumMod val="50000"/>
                  </a:schemeClr>
                </a:solidFill>
              </a:rPr>
              <a:t>Vasc</a:t>
            </a:r>
            <a:r>
              <a:rPr lang="en-US" i="1" dirty="0">
                <a:solidFill>
                  <a:schemeClr val="accent6">
                    <a:lumMod val="50000"/>
                  </a:schemeClr>
                </a:solidFill>
              </a:rPr>
              <a:t> Med. 2013;2013:629378</a:t>
            </a:r>
          </a:p>
          <a:p>
            <a:pPr algn="r"/>
            <a:endParaRPr lang="en-US" i="1" dirty="0">
              <a:solidFill>
                <a:schemeClr val="accent6">
                  <a:lumMod val="50000"/>
                </a:schemeClr>
              </a:solidFill>
            </a:endParaRPr>
          </a:p>
        </p:txBody>
      </p:sp>
    </p:spTree>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normAutofit/>
          </a:bodyPr>
          <a:lstStyle/>
          <a:p>
            <a:r>
              <a:rPr lang="el-GR" sz="3200" b="1" dirty="0">
                <a:solidFill>
                  <a:srgbClr val="C00000"/>
                </a:solidFill>
                <a:effectLst>
                  <a:outerShdw blurRad="38100" dist="38100" dir="2700000" algn="tl">
                    <a:srgbClr val="000000">
                      <a:alpha val="43137"/>
                    </a:srgbClr>
                  </a:outerShdw>
                </a:effectLst>
              </a:rPr>
              <a:t>Εξειδικευμένες μονάδες αγγειακών εγκεφαλικών νόσων</a:t>
            </a:r>
            <a:endParaRPr lang="en-US" sz="3200" b="1" dirty="0">
              <a:solidFill>
                <a:srgbClr val="C00000"/>
              </a:solidFill>
              <a:effectLst>
                <a:outerShdw blurRad="38100" dist="38100" dir="2700000" algn="tl">
                  <a:srgbClr val="000000">
                    <a:alpha val="43137"/>
                  </a:srgbClr>
                </a:outerShdw>
              </a:effectLst>
            </a:endParaRPr>
          </a:p>
        </p:txBody>
      </p:sp>
      <p:sp>
        <p:nvSpPr>
          <p:cNvPr id="3" name="2 - Θέση περιεχομένου"/>
          <p:cNvSpPr>
            <a:spLocks noGrp="1"/>
          </p:cNvSpPr>
          <p:nvPr>
            <p:ph idx="1"/>
          </p:nvPr>
        </p:nvSpPr>
        <p:spPr/>
        <p:txBody>
          <a:bodyPr>
            <a:normAutofit fontScale="85000" lnSpcReduction="10000"/>
          </a:bodyPr>
          <a:lstStyle/>
          <a:p>
            <a:pPr>
              <a:lnSpc>
                <a:spcPct val="150000"/>
              </a:lnSpc>
            </a:pPr>
            <a:r>
              <a:rPr lang="el-GR" dirty="0">
                <a:solidFill>
                  <a:srgbClr val="002060"/>
                </a:solidFill>
              </a:rPr>
              <a:t>Η νοσηλεία σε εξειδικευμένες μονάδες αγγειακών εγκεφαλικών νόσων μειώνει </a:t>
            </a:r>
            <a:r>
              <a:rPr lang="el-GR" b="1" dirty="0">
                <a:solidFill>
                  <a:srgbClr val="002060"/>
                </a:solidFill>
              </a:rPr>
              <a:t>κατά 20-25% τη θνητότητα και τη λειτουργική εξάρτηση</a:t>
            </a:r>
            <a:r>
              <a:rPr lang="el-GR" dirty="0">
                <a:solidFill>
                  <a:srgbClr val="002060"/>
                </a:solidFill>
              </a:rPr>
              <a:t>, ανεξαρτήτως ηλικίας….</a:t>
            </a:r>
          </a:p>
          <a:p>
            <a:pPr>
              <a:lnSpc>
                <a:spcPct val="150000"/>
              </a:lnSpc>
            </a:pPr>
            <a:r>
              <a:rPr lang="el-GR" dirty="0">
                <a:solidFill>
                  <a:srgbClr val="002060"/>
                </a:solidFill>
              </a:rPr>
              <a:t>Η εντατική παρακολούθηση τα πρώτα 24 </a:t>
            </a:r>
            <a:r>
              <a:rPr lang="el-GR" dirty="0" err="1">
                <a:solidFill>
                  <a:srgbClr val="002060"/>
                </a:solidFill>
              </a:rPr>
              <a:t>ωρα</a:t>
            </a:r>
            <a:r>
              <a:rPr lang="el-GR" dirty="0">
                <a:solidFill>
                  <a:srgbClr val="002060"/>
                </a:solidFill>
              </a:rPr>
              <a:t> είναι απαραίτητη.</a:t>
            </a:r>
          </a:p>
          <a:p>
            <a:pPr>
              <a:lnSpc>
                <a:spcPct val="150000"/>
              </a:lnSpc>
            </a:pPr>
            <a:r>
              <a:rPr lang="el-GR" dirty="0">
                <a:solidFill>
                  <a:srgbClr val="002060"/>
                </a:solidFill>
              </a:rPr>
              <a:t>Το ΑΕΕ είναι μια δυναμική νόσος με πολλές οξείες επιπλοκές που μπορούν να προληφθούν και να αντιμετωπιστούν στην πλειοψηφία τους.</a:t>
            </a:r>
          </a:p>
          <a:p>
            <a:pPr>
              <a:lnSpc>
                <a:spcPct val="150000"/>
              </a:lnSpc>
            </a:pPr>
            <a:r>
              <a:rPr lang="el-GR" dirty="0">
                <a:solidFill>
                  <a:srgbClr val="002060"/>
                </a:solidFill>
              </a:rPr>
              <a:t>Παρακολούθηση από εξειδικευμένο προσωπικό με εξειδίκευση στα ΑΕΕ. </a:t>
            </a:r>
            <a:endParaRPr lang="en-US" dirty="0">
              <a:solidFill>
                <a:srgbClr val="002060"/>
              </a:solidFill>
            </a:endParaRPr>
          </a:p>
        </p:txBody>
      </p:sp>
      <p:sp>
        <p:nvSpPr>
          <p:cNvPr id="4" name="3 - Ορθογώνιο"/>
          <p:cNvSpPr/>
          <p:nvPr/>
        </p:nvSpPr>
        <p:spPr>
          <a:xfrm>
            <a:off x="3383280" y="6075681"/>
            <a:ext cx="8107680" cy="615553"/>
          </a:xfrm>
          <a:prstGeom prst="rect">
            <a:avLst/>
          </a:prstGeom>
        </p:spPr>
        <p:txBody>
          <a:bodyPr wrap="square">
            <a:spAutoFit/>
          </a:bodyPr>
          <a:lstStyle/>
          <a:p>
            <a:pPr algn="r">
              <a:buNone/>
            </a:pPr>
            <a:endParaRPr lang="el-GR" sz="1600" dirty="0"/>
          </a:p>
          <a:p>
            <a:pPr algn="r">
              <a:buNone/>
            </a:pPr>
            <a:r>
              <a:rPr lang="en-US" b="1" i="1" dirty="0">
                <a:solidFill>
                  <a:srgbClr val="7030A0"/>
                </a:solidFill>
              </a:rPr>
              <a:t>Stroke Unit </a:t>
            </a:r>
            <a:r>
              <a:rPr lang="en-US" b="1" i="1" dirty="0" err="1">
                <a:solidFill>
                  <a:srgbClr val="7030A0"/>
                </a:solidFill>
              </a:rPr>
              <a:t>Trialists</a:t>
            </a:r>
            <a:r>
              <a:rPr lang="en-US" b="1" i="1" dirty="0">
                <a:solidFill>
                  <a:srgbClr val="7030A0"/>
                </a:solidFill>
              </a:rPr>
              <a:t>' Collaboration</a:t>
            </a:r>
            <a:r>
              <a:rPr lang="el-GR" b="1" i="1" dirty="0">
                <a:solidFill>
                  <a:srgbClr val="7030A0"/>
                </a:solidFill>
              </a:rPr>
              <a:t>, </a:t>
            </a:r>
            <a:r>
              <a:rPr lang="en-US" b="1" i="1" dirty="0">
                <a:solidFill>
                  <a:srgbClr val="7030A0"/>
                </a:solidFill>
              </a:rPr>
              <a:t>Cochrane Database </a:t>
            </a:r>
            <a:r>
              <a:rPr lang="en-US" b="1" i="1" dirty="0" err="1">
                <a:solidFill>
                  <a:srgbClr val="7030A0"/>
                </a:solidFill>
              </a:rPr>
              <a:t>Syst</a:t>
            </a:r>
            <a:r>
              <a:rPr lang="en-US" b="1" i="1" dirty="0">
                <a:solidFill>
                  <a:srgbClr val="7030A0"/>
                </a:solidFill>
              </a:rPr>
              <a:t> Rev.</a:t>
            </a:r>
            <a:r>
              <a:rPr lang="el-GR" b="1" i="1" dirty="0">
                <a:solidFill>
                  <a:srgbClr val="7030A0"/>
                </a:solidFill>
              </a:rPr>
              <a:t>, 2013</a:t>
            </a:r>
            <a:endParaRPr lang="en-US" b="1" i="1" dirty="0">
              <a:solidFill>
                <a:srgbClr val="7030A0"/>
              </a:solidFill>
            </a:endParaRPr>
          </a:p>
        </p:txBody>
      </p:sp>
    </p:spTree>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1981200" y="152400"/>
            <a:ext cx="8229600" cy="715962"/>
          </a:xfrm>
        </p:spPr>
        <p:txBody>
          <a:bodyPr>
            <a:normAutofit/>
          </a:bodyPr>
          <a:lstStyle/>
          <a:p>
            <a:r>
              <a:rPr lang="el-GR" sz="3600" b="1" dirty="0">
                <a:solidFill>
                  <a:srgbClr val="0070C0"/>
                </a:solidFill>
                <a:effectLst>
                  <a:outerShdw blurRad="38100" dist="38100" dir="2700000" algn="tl">
                    <a:srgbClr val="000000">
                      <a:alpha val="43137"/>
                    </a:srgbClr>
                  </a:outerShdw>
                </a:effectLst>
              </a:rPr>
              <a:t>Μονάδα ΑΕΕ</a:t>
            </a:r>
            <a:endParaRPr lang="en-US" sz="3600" b="1" dirty="0">
              <a:solidFill>
                <a:srgbClr val="0070C0"/>
              </a:solidFill>
              <a:effectLst>
                <a:outerShdw blurRad="38100" dist="38100" dir="2700000" algn="tl">
                  <a:srgbClr val="000000">
                    <a:alpha val="43137"/>
                  </a:srgbClr>
                </a:outerShdw>
              </a:effectLst>
            </a:endParaRPr>
          </a:p>
        </p:txBody>
      </p:sp>
      <p:sp>
        <p:nvSpPr>
          <p:cNvPr id="3" name="2 - Θέση περιεχομένου"/>
          <p:cNvSpPr>
            <a:spLocks noGrp="1"/>
          </p:cNvSpPr>
          <p:nvPr>
            <p:ph idx="1"/>
          </p:nvPr>
        </p:nvSpPr>
        <p:spPr>
          <a:xfrm>
            <a:off x="497840" y="838200"/>
            <a:ext cx="6664960" cy="5867400"/>
          </a:xfrm>
        </p:spPr>
        <p:txBody>
          <a:bodyPr>
            <a:normAutofit fontScale="32500" lnSpcReduction="20000"/>
          </a:bodyPr>
          <a:lstStyle/>
          <a:p>
            <a:pPr>
              <a:lnSpc>
                <a:spcPct val="170000"/>
              </a:lnSpc>
            </a:pPr>
            <a:r>
              <a:rPr lang="el-GR" sz="3700" dirty="0">
                <a:solidFill>
                  <a:srgbClr val="002060"/>
                </a:solidFill>
              </a:rPr>
              <a:t>Στη Μονάδα Εγκεφαλικών υπάρχει δυνατότητα διαγνωστικών εξετάσεων που βοηθούν στην έγκαιρη διάγνωση των μηχανισμών του εγκεφαλικού. </a:t>
            </a:r>
          </a:p>
          <a:p>
            <a:pPr>
              <a:lnSpc>
                <a:spcPct val="170000"/>
              </a:lnSpc>
            </a:pPr>
            <a:r>
              <a:rPr lang="el-GR" sz="3700" dirty="0">
                <a:solidFill>
                  <a:srgbClr val="002060"/>
                </a:solidFill>
              </a:rPr>
              <a:t>Οι εξετάσεις αυτές βοηθούν και την έγκαιρη διάγνωση και αντιμετώπιση των αιτιών επιδείνωσης κατά τη διάρκεια των πρώτων ημερών νοσηλείας και υποδεικνύουν την κατάλληλη θεραπεία τους. </a:t>
            </a:r>
          </a:p>
          <a:p>
            <a:pPr lvl="1">
              <a:lnSpc>
                <a:spcPct val="170000"/>
              </a:lnSpc>
            </a:pPr>
            <a:r>
              <a:rPr lang="el-GR" sz="3300" dirty="0" err="1">
                <a:solidFill>
                  <a:srgbClr val="002060"/>
                </a:solidFill>
              </a:rPr>
              <a:t>Τρίπλεξ</a:t>
            </a:r>
            <a:r>
              <a:rPr lang="el-GR" sz="3300" dirty="0">
                <a:solidFill>
                  <a:srgbClr val="002060"/>
                </a:solidFill>
              </a:rPr>
              <a:t> καρωτίδων</a:t>
            </a:r>
          </a:p>
          <a:p>
            <a:pPr lvl="1">
              <a:lnSpc>
                <a:spcPct val="170000"/>
              </a:lnSpc>
            </a:pPr>
            <a:r>
              <a:rPr lang="el-GR" sz="3300" dirty="0" err="1">
                <a:solidFill>
                  <a:srgbClr val="002060"/>
                </a:solidFill>
              </a:rPr>
              <a:t>Διακρανιακό</a:t>
            </a:r>
            <a:r>
              <a:rPr lang="el-GR" sz="3300" dirty="0">
                <a:solidFill>
                  <a:srgbClr val="002060"/>
                </a:solidFill>
              </a:rPr>
              <a:t> </a:t>
            </a:r>
            <a:r>
              <a:rPr lang="el-GR" sz="3300" dirty="0" err="1">
                <a:solidFill>
                  <a:srgbClr val="002060"/>
                </a:solidFill>
              </a:rPr>
              <a:t>Doppler</a:t>
            </a:r>
            <a:r>
              <a:rPr lang="el-GR" sz="3300" dirty="0">
                <a:solidFill>
                  <a:srgbClr val="002060"/>
                </a:solidFill>
              </a:rPr>
              <a:t> / </a:t>
            </a:r>
            <a:r>
              <a:rPr lang="el-GR" sz="3300" dirty="0" err="1">
                <a:solidFill>
                  <a:srgbClr val="002060"/>
                </a:solidFill>
              </a:rPr>
              <a:t>Duplex</a:t>
            </a:r>
            <a:r>
              <a:rPr lang="el-GR" sz="3300" dirty="0">
                <a:solidFill>
                  <a:srgbClr val="002060"/>
                </a:solidFill>
              </a:rPr>
              <a:t> με ή χωρίς σκιαγραφική ουσία, συνεχής καταγραφή αιματικής ροής για 60΄με </a:t>
            </a:r>
            <a:r>
              <a:rPr lang="el-GR" sz="3300" dirty="0" err="1">
                <a:solidFill>
                  <a:srgbClr val="002060"/>
                </a:solidFill>
              </a:rPr>
              <a:t>διακρανιακό</a:t>
            </a:r>
            <a:r>
              <a:rPr lang="el-GR" sz="3300" dirty="0">
                <a:solidFill>
                  <a:srgbClr val="002060"/>
                </a:solidFill>
              </a:rPr>
              <a:t> </a:t>
            </a:r>
            <a:r>
              <a:rPr lang="el-GR" sz="3300" dirty="0" err="1">
                <a:solidFill>
                  <a:srgbClr val="002060"/>
                </a:solidFill>
              </a:rPr>
              <a:t>Doppler</a:t>
            </a:r>
            <a:r>
              <a:rPr lang="el-GR" sz="3300" dirty="0">
                <a:solidFill>
                  <a:srgbClr val="002060"/>
                </a:solidFill>
              </a:rPr>
              <a:t> στο πλαίσιο ανίχνευσης </a:t>
            </a:r>
            <a:r>
              <a:rPr lang="el-GR" sz="3300" dirty="0" err="1">
                <a:solidFill>
                  <a:srgbClr val="002060"/>
                </a:solidFill>
              </a:rPr>
              <a:t>μικροεμβόλων</a:t>
            </a:r>
            <a:r>
              <a:rPr lang="el-GR" sz="3300" dirty="0">
                <a:solidFill>
                  <a:srgbClr val="002060"/>
                </a:solidFill>
              </a:rPr>
              <a:t> σε ασθενείς με </a:t>
            </a:r>
            <a:r>
              <a:rPr lang="el-GR" sz="3300" dirty="0" err="1">
                <a:solidFill>
                  <a:srgbClr val="002060"/>
                </a:solidFill>
              </a:rPr>
              <a:t>αθηρωματικές</a:t>
            </a:r>
            <a:r>
              <a:rPr lang="el-GR" sz="3300" dirty="0">
                <a:solidFill>
                  <a:srgbClr val="002060"/>
                </a:solidFill>
              </a:rPr>
              <a:t> πλάκες στα </a:t>
            </a:r>
            <a:r>
              <a:rPr lang="el-GR" sz="3300" dirty="0" err="1">
                <a:solidFill>
                  <a:srgbClr val="002060"/>
                </a:solidFill>
              </a:rPr>
              <a:t>εξωκράνια</a:t>
            </a:r>
            <a:r>
              <a:rPr lang="el-GR" sz="3300" dirty="0">
                <a:solidFill>
                  <a:srgbClr val="002060"/>
                </a:solidFill>
              </a:rPr>
              <a:t> αγγεία, </a:t>
            </a:r>
          </a:p>
          <a:p>
            <a:pPr lvl="1">
              <a:lnSpc>
                <a:spcPct val="170000"/>
              </a:lnSpc>
            </a:pPr>
            <a:r>
              <a:rPr lang="el-GR" sz="3300" dirty="0" err="1">
                <a:solidFill>
                  <a:srgbClr val="002060"/>
                </a:solidFill>
              </a:rPr>
              <a:t>διακρανιακό</a:t>
            </a:r>
            <a:r>
              <a:rPr lang="el-GR" sz="3300" dirty="0">
                <a:solidFill>
                  <a:srgbClr val="002060"/>
                </a:solidFill>
              </a:rPr>
              <a:t> </a:t>
            </a:r>
            <a:r>
              <a:rPr lang="el-GR" sz="3300" dirty="0" err="1">
                <a:solidFill>
                  <a:srgbClr val="002060"/>
                </a:solidFill>
              </a:rPr>
              <a:t>Doppler</a:t>
            </a:r>
            <a:r>
              <a:rPr lang="el-GR" sz="3300" dirty="0">
                <a:solidFill>
                  <a:srgbClr val="002060"/>
                </a:solidFill>
              </a:rPr>
              <a:t> με κατακράτηση της αναπνοής στο πλαίσιο εκτίμησης της αγγειοκινητικής αντιδραστικότητας,</a:t>
            </a:r>
          </a:p>
          <a:p>
            <a:pPr lvl="1">
              <a:lnSpc>
                <a:spcPct val="170000"/>
              </a:lnSpc>
            </a:pPr>
            <a:r>
              <a:rPr lang="el-GR" sz="3300" dirty="0" err="1">
                <a:solidFill>
                  <a:srgbClr val="002060"/>
                </a:solidFill>
              </a:rPr>
              <a:t>διακρανιακό</a:t>
            </a:r>
            <a:r>
              <a:rPr lang="el-GR" sz="3300" dirty="0">
                <a:solidFill>
                  <a:srgbClr val="002060"/>
                </a:solidFill>
              </a:rPr>
              <a:t> </a:t>
            </a:r>
            <a:r>
              <a:rPr lang="el-GR" sz="3300" dirty="0" err="1">
                <a:solidFill>
                  <a:srgbClr val="002060"/>
                </a:solidFill>
              </a:rPr>
              <a:t>Doppler</a:t>
            </a:r>
            <a:r>
              <a:rPr lang="el-GR" sz="3300" dirty="0">
                <a:solidFill>
                  <a:srgbClr val="002060"/>
                </a:solidFill>
              </a:rPr>
              <a:t> με έγχυση </a:t>
            </a:r>
            <a:r>
              <a:rPr lang="el-GR" sz="3300" dirty="0" err="1">
                <a:solidFill>
                  <a:srgbClr val="002060"/>
                </a:solidFill>
              </a:rPr>
              <a:t>αεροφυσσαλίδων</a:t>
            </a:r>
            <a:r>
              <a:rPr lang="el-GR" sz="3300" dirty="0">
                <a:solidFill>
                  <a:srgbClr val="002060"/>
                </a:solidFill>
              </a:rPr>
              <a:t> στο πλαίσιο διάγνωσης του ανοικτού ωοειδούς τρήματος. </a:t>
            </a:r>
          </a:p>
          <a:p>
            <a:pPr>
              <a:lnSpc>
                <a:spcPct val="170000"/>
              </a:lnSpc>
            </a:pPr>
            <a:r>
              <a:rPr lang="el-GR" sz="3700" dirty="0">
                <a:solidFill>
                  <a:srgbClr val="002060"/>
                </a:solidFill>
              </a:rPr>
              <a:t>Οι απαραίτητες εξετάσεις μπορούν να ολοκληρωθούν σε ένα 24ωρο και το Σαββατοκύριακο, μειώνοντας το χρόνο νοσηλείας. </a:t>
            </a:r>
            <a:endParaRPr lang="en-US" sz="3700" dirty="0">
              <a:solidFill>
                <a:srgbClr val="002060"/>
              </a:solidFill>
            </a:endParaRPr>
          </a:p>
          <a:p>
            <a:pPr>
              <a:lnSpc>
                <a:spcPct val="170000"/>
              </a:lnSpc>
            </a:pPr>
            <a:r>
              <a:rPr lang="el-GR" sz="3700" dirty="0">
                <a:solidFill>
                  <a:srgbClr val="002060"/>
                </a:solidFill>
              </a:rPr>
              <a:t>Συγκεκριμένα οι ασθενείς που νοσηλεύονται σε μονάδες εγκεφαλικών μένουν στο νοσοκομείο κατά μέσο όρο </a:t>
            </a:r>
            <a:r>
              <a:rPr lang="el-GR" sz="3700" u="sng" dirty="0">
                <a:solidFill>
                  <a:srgbClr val="002060"/>
                </a:solidFill>
              </a:rPr>
              <a:t>3 λιγότερες ημέρες</a:t>
            </a:r>
            <a:r>
              <a:rPr lang="el-GR" sz="3700" dirty="0">
                <a:solidFill>
                  <a:srgbClr val="002060"/>
                </a:solidFill>
              </a:rPr>
              <a:t> συγκριτικά με τους ασθενείς που νοσηλεύονται σε γενικούς θαλάμους νοσοκομείου. </a:t>
            </a:r>
            <a:endParaRPr lang="en-US" sz="3700" dirty="0">
              <a:solidFill>
                <a:srgbClr val="002060"/>
              </a:solidFill>
            </a:endParaRPr>
          </a:p>
          <a:p>
            <a:endParaRPr lang="en-US" dirty="0"/>
          </a:p>
        </p:txBody>
      </p:sp>
      <p:pic>
        <p:nvPicPr>
          <p:cNvPr id="4" name="Picture 2"/>
          <p:cNvPicPr>
            <a:picLocks noChangeAspect="1"/>
          </p:cNvPicPr>
          <p:nvPr/>
        </p:nvPicPr>
        <p:blipFill rotWithShape="1">
          <a:blip r:embed="rId2" cstate="print">
            <a:extLst>
              <a:ext uri="{28A0092B-C50C-407E-A947-70E740481C1C}">
                <a14:useLocalDpi xmlns:a14="http://schemas.microsoft.com/office/drawing/2010/main" val="0"/>
              </a:ext>
            </a:extLst>
          </a:blip>
          <a:srcRect b="4836"/>
          <a:stretch/>
        </p:blipFill>
        <p:spPr>
          <a:xfrm rot="5400000">
            <a:off x="7266451" y="1813560"/>
            <a:ext cx="5167337" cy="368808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5" name="4 - Ορθογώνιο"/>
          <p:cNvSpPr/>
          <p:nvPr/>
        </p:nvSpPr>
        <p:spPr>
          <a:xfrm>
            <a:off x="8839200" y="3429000"/>
            <a:ext cx="381000" cy="2286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blinds(horizontal)">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blinds(horizontal)">
                                      <p:cBhvr>
                                        <p:cTn id="12" dur="500"/>
                                        <p:tgtEl>
                                          <p:spTgt spid="3">
                                            <p:txEl>
                                              <p:pRg st="2" end="2"/>
                                            </p:txEl>
                                          </p:spTgt>
                                        </p:tgtEl>
                                      </p:cBhvr>
                                    </p:animEffect>
                                  </p:childTnLst>
                                </p:cTn>
                              </p:par>
                              <p:par>
                                <p:cTn id="13" presetID="3" presetClass="entr" presetSubtype="10" fill="hold"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animEffect transition="in" filter="blinds(horizontal)">
                                      <p:cBhvr>
                                        <p:cTn id="15" dur="500"/>
                                        <p:tgtEl>
                                          <p:spTgt spid="3">
                                            <p:txEl>
                                              <p:pRg st="3" end="3"/>
                                            </p:txEl>
                                          </p:spTgt>
                                        </p:tgtEl>
                                      </p:cBhvr>
                                    </p:animEffect>
                                  </p:childTnLst>
                                </p:cTn>
                              </p:par>
                              <p:par>
                                <p:cTn id="16" presetID="3" presetClass="entr" presetSubtype="10" fill="hold" nodeType="withEffect">
                                  <p:stCondLst>
                                    <p:cond delay="0"/>
                                  </p:stCondLst>
                                  <p:childTnLst>
                                    <p:set>
                                      <p:cBhvr>
                                        <p:cTn id="17" dur="1" fill="hold">
                                          <p:stCondLst>
                                            <p:cond delay="0"/>
                                          </p:stCondLst>
                                        </p:cTn>
                                        <p:tgtEl>
                                          <p:spTgt spid="3">
                                            <p:txEl>
                                              <p:pRg st="4" end="4"/>
                                            </p:txEl>
                                          </p:spTgt>
                                        </p:tgtEl>
                                        <p:attrNameLst>
                                          <p:attrName>style.visibility</p:attrName>
                                        </p:attrNameLst>
                                      </p:cBhvr>
                                      <p:to>
                                        <p:strVal val="visible"/>
                                      </p:to>
                                    </p:set>
                                    <p:animEffect transition="in" filter="blinds(horizontal)">
                                      <p:cBhvr>
                                        <p:cTn id="18" dur="500"/>
                                        <p:tgtEl>
                                          <p:spTgt spid="3">
                                            <p:txEl>
                                              <p:pRg st="4" end="4"/>
                                            </p:txEl>
                                          </p:spTgt>
                                        </p:tgtEl>
                                      </p:cBhvr>
                                    </p:animEffect>
                                  </p:childTnLst>
                                </p:cTn>
                              </p:par>
                              <p:par>
                                <p:cTn id="19" presetID="3" presetClass="entr" presetSubtype="10" fill="hold"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animEffect transition="in" filter="blinds(horizontal)">
                                      <p:cBhvr>
                                        <p:cTn id="21" dur="500"/>
                                        <p:tgtEl>
                                          <p:spTgt spid="3">
                                            <p:txEl>
                                              <p:pRg st="5" end="5"/>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3" presetClass="entr" presetSubtype="10" fill="hold" nodeType="clickEffect">
                                  <p:stCondLst>
                                    <p:cond delay="0"/>
                                  </p:stCondLst>
                                  <p:childTnLst>
                                    <p:set>
                                      <p:cBhvr>
                                        <p:cTn id="25" dur="1" fill="hold">
                                          <p:stCondLst>
                                            <p:cond delay="0"/>
                                          </p:stCondLst>
                                        </p:cTn>
                                        <p:tgtEl>
                                          <p:spTgt spid="3">
                                            <p:txEl>
                                              <p:pRg st="6" end="6"/>
                                            </p:txEl>
                                          </p:spTgt>
                                        </p:tgtEl>
                                        <p:attrNameLst>
                                          <p:attrName>style.visibility</p:attrName>
                                        </p:attrNameLst>
                                      </p:cBhvr>
                                      <p:to>
                                        <p:strVal val="visible"/>
                                      </p:to>
                                    </p:set>
                                    <p:animEffect transition="in" filter="blinds(horizontal)">
                                      <p:cBhvr>
                                        <p:cTn id="26" dur="500"/>
                                        <p:tgtEl>
                                          <p:spTgt spid="3">
                                            <p:txEl>
                                              <p:pRg st="6" end="6"/>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3" presetClass="entr" presetSubtype="10" fill="hold" nodeType="click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animEffect transition="in" filter="blinds(horizontal)">
                                      <p:cBhvr>
                                        <p:cTn id="31"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1219200"/>
            <a:ext cx="8229600" cy="1143000"/>
          </a:xfrm>
        </p:spPr>
        <p:txBody>
          <a:bodyPr>
            <a:noAutofit/>
          </a:bodyPr>
          <a:lstStyle/>
          <a:p>
            <a:r>
              <a:rPr lang="en-GB" b="1" dirty="0">
                <a:solidFill>
                  <a:srgbClr val="C00000"/>
                </a:solidFill>
              </a:rPr>
              <a:t>That’s the end..</a:t>
            </a:r>
            <a:br>
              <a:rPr lang="en-GB" b="1" dirty="0">
                <a:solidFill>
                  <a:srgbClr val="C00000"/>
                </a:solidFill>
              </a:rPr>
            </a:br>
            <a:br>
              <a:rPr lang="en-GB" b="1" dirty="0">
                <a:solidFill>
                  <a:srgbClr val="C00000"/>
                </a:solidFill>
              </a:rPr>
            </a:br>
            <a:r>
              <a:rPr lang="en-GB" b="1" dirty="0">
                <a:solidFill>
                  <a:srgbClr val="0000FF"/>
                </a:solidFill>
              </a:rPr>
              <a:t>Thank you!</a:t>
            </a:r>
          </a:p>
        </p:txBody>
      </p:sp>
      <p:pic>
        <p:nvPicPr>
          <p:cNvPr id="178178" name="Picture 2" descr="ÎÏÎ¿ÏÎ­Î»ÎµÏÎ¼Î± ÎµÎ¹ÎºÏÎ½Î±Ï Î³Î¹Î± that's the end cartoon"/>
          <p:cNvPicPr>
            <a:picLocks noChangeAspect="1" noChangeArrowheads="1" noCrop="1"/>
          </p:cNvPicPr>
          <p:nvPr/>
        </p:nvPicPr>
        <p:blipFill>
          <a:blip r:embed="rId2" cstate="print"/>
          <a:srcRect/>
          <a:stretch>
            <a:fillRect/>
          </a:stretch>
        </p:blipFill>
        <p:spPr bwMode="auto">
          <a:xfrm>
            <a:off x="3886200" y="3200400"/>
            <a:ext cx="4572000" cy="3505200"/>
          </a:xfrm>
          <a:prstGeom prst="rect">
            <a:avLst/>
          </a:prstGeom>
          <a:noFill/>
        </p:spPr>
      </p:pic>
    </p:spTree>
  </p:cSld>
  <p:clrMapOvr>
    <a:masterClrMapping/>
  </p:clrMapOvr>
</p:sld>
</file>

<file path=ppt/theme/theme1.xml><?xml version="1.0" encoding="utf-8"?>
<a:theme xmlns:a="http://schemas.openxmlformats.org/drawingml/2006/main" name="Θέμα του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Θέμα του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9129</TotalTime>
  <Words>7140</Words>
  <Application>Microsoft Office PowerPoint</Application>
  <PresentationFormat>Ευρεία οθόνη</PresentationFormat>
  <Paragraphs>754</Paragraphs>
  <Slides>134</Slides>
  <Notes>26</Notes>
  <HiddenSlides>0</HiddenSlides>
  <MMClips>1</MMClips>
  <ScaleCrop>false</ScaleCrop>
  <HeadingPairs>
    <vt:vector size="6" baseType="variant">
      <vt:variant>
        <vt:lpstr>Γραμματοσειρές που χρησιμοποιούνται</vt:lpstr>
      </vt:variant>
      <vt:variant>
        <vt:i4>22</vt:i4>
      </vt:variant>
      <vt:variant>
        <vt:lpstr>Θέμα</vt:lpstr>
      </vt:variant>
      <vt:variant>
        <vt:i4>1</vt:i4>
      </vt:variant>
      <vt:variant>
        <vt:lpstr>Τίτλοι διαφανειών</vt:lpstr>
      </vt:variant>
      <vt:variant>
        <vt:i4>134</vt:i4>
      </vt:variant>
    </vt:vector>
  </HeadingPairs>
  <TitlesOfParts>
    <vt:vector size="157" baseType="lpstr">
      <vt:lpstr>Aptos</vt:lpstr>
      <vt:lpstr>Aptos Display</vt:lpstr>
      <vt:lpstr>Arial</vt:lpstr>
      <vt:lpstr>Arial Nova</vt:lpstr>
      <vt:lpstr>Arial Nova Light</vt:lpstr>
      <vt:lpstr>Avenir Next</vt:lpstr>
      <vt:lpstr>Avenir Next Demi Bold</vt:lpstr>
      <vt:lpstr>Avenir Next Medium</vt:lpstr>
      <vt:lpstr>BlinkMacSystemFont</vt:lpstr>
      <vt:lpstr>Bookman Old Style</vt:lpstr>
      <vt:lpstr>Calibri</vt:lpstr>
      <vt:lpstr>Franklin Gothic Book</vt:lpstr>
      <vt:lpstr>GillSansMTPro-Medium</vt:lpstr>
      <vt:lpstr>Helvetica</vt:lpstr>
      <vt:lpstr>Helvetica Light</vt:lpstr>
      <vt:lpstr>Merriweather</vt:lpstr>
      <vt:lpstr>Tahoma</vt:lpstr>
      <vt:lpstr>Times</vt:lpstr>
      <vt:lpstr>Times New Roman</vt:lpstr>
      <vt:lpstr>Trebuchet MS</vt:lpstr>
      <vt:lpstr>Verdana</vt:lpstr>
      <vt:lpstr>Wingdings</vt:lpstr>
      <vt:lpstr>Θέμα του Office</vt:lpstr>
      <vt:lpstr>Παρουσίαση του PowerPoint</vt:lpstr>
      <vt:lpstr>Επιδημιολογία AEE</vt:lpstr>
      <vt:lpstr>Παρουσίαση του PowerPoint</vt:lpstr>
      <vt:lpstr>Λειτουργική έκβαση μετά από ΑΕΕ</vt:lpstr>
      <vt:lpstr>ΟΡΙΣΜΟΙ: ισχαιμικό αγγειακό εγκεφαλικό επεισόδιο </vt:lpstr>
      <vt:lpstr>ΠΑΘΟΦΥΣΙΟΛΟΓΙΑ</vt:lpstr>
      <vt:lpstr>ΠΑΘΟΦΥΣΙΟΛΟΓΙΑ</vt:lpstr>
      <vt:lpstr>ΠΑΘΟΦΥΣΙΟΛΟΓΙΑ</vt:lpstr>
      <vt:lpstr>ΠΑΘΟΦΥΣΙΟΛΟΓΙΑ</vt:lpstr>
      <vt:lpstr>ΠΑΘΟΦΥΣΙΟΛΟΓΙΑ</vt:lpstr>
      <vt:lpstr>ΠΑΘΟΦΥΣΙΟΛΟΓΙΑ</vt:lpstr>
      <vt:lpstr>ΠΑΘΟΦΥΣΙΟΛΟΓΙΑ</vt:lpstr>
      <vt:lpstr>Παρουσίαση του PowerPoint</vt:lpstr>
      <vt:lpstr>                      ΠΑΘΟΦΥΣΙΟΛΟΓΙΑ οξέος ΑΕΕ</vt:lpstr>
      <vt:lpstr>Ισχαιμικό αγγειακό εγκεφαλικό επεισόδιο: αίτια (TOAST classification)</vt:lpstr>
      <vt:lpstr>Παρουσίαση του PowerPoint</vt:lpstr>
      <vt:lpstr>Παράγοντες κινδύνου ≠ αιτίες ισχαιμικών ΑΕΕ</vt:lpstr>
      <vt:lpstr>Αθηρωματική στένωση αγγείων τραχήλου: Duplex καρωτίδων</vt:lpstr>
      <vt:lpstr>Αθηρωματική στένωση μεγάλων ενδοκρανιακών αγγείων εγκεφάλου</vt:lpstr>
      <vt:lpstr>Παρουσίαση του PowerPoint</vt:lpstr>
      <vt:lpstr>Παρουσίαση του PowerPoint</vt:lpstr>
      <vt:lpstr>Παρουσίαση του PowerPoint</vt:lpstr>
      <vt:lpstr>Νόσος μικρών αγγείων εγκεφάλου-κενοτοπιώδη έμφρακτα</vt:lpstr>
      <vt:lpstr>Κολπική μαρμαρυγή</vt:lpstr>
      <vt:lpstr>Παρουσίαση του PowerPoint</vt:lpstr>
      <vt:lpstr>Διαχωρισμός αγγείων τραχήλου</vt:lpstr>
      <vt:lpstr>Παρουσίαση του PowerPoint</vt:lpstr>
      <vt:lpstr>Παρουσίαση του PowerPoint</vt:lpstr>
      <vt:lpstr>Παρουσίαση του PowerPoint</vt:lpstr>
      <vt:lpstr>ΕΝΔΟΚΡΑΝΙΟΙ ΔΙΑΧΩΡΙΣΜΟΙ</vt:lpstr>
      <vt:lpstr>Παρουσίαση του PowerPoint</vt:lpstr>
      <vt:lpstr>Παρουσίαση του PowerPoint</vt:lpstr>
      <vt:lpstr>Για ποιον λόγο η διάκριση;</vt:lpstr>
      <vt:lpstr>ΚΛΙΝΙΚΑ ΣΥΝΔΡΟΜΑ</vt:lpstr>
      <vt:lpstr>Παρουσίαση του PowerPoint</vt:lpstr>
      <vt:lpstr>Παρουσίαση του PowerPoint</vt:lpstr>
      <vt:lpstr>Κενοτοπιώδη έμφρακτα </vt:lpstr>
      <vt:lpstr>Παρουσίαση του PowerPoint</vt:lpstr>
      <vt:lpstr>ΑΦΑΣΙΕΣ</vt:lpstr>
      <vt:lpstr>ΑΛΛΑ ΦΛΟΙΪΚΑ ΚΛΙΝΙΚΑ ΣΥΝΔΡΟΜΑ</vt:lpstr>
      <vt:lpstr>Παρουσίαση του PowerPoint</vt:lpstr>
      <vt:lpstr>Παρουσίαση του PowerPoint</vt:lpstr>
      <vt:lpstr>Ισχ ΑΕΕ οπίσθιας κυκλοφορίας: μια διαγνωστική πρόκληση</vt:lpstr>
      <vt:lpstr>Παρουσίαση του PowerPoint</vt:lpstr>
      <vt:lpstr>Παρουσίαση του PowerPoint</vt:lpstr>
      <vt:lpstr>Πλάγιο προμηκικό (Wallenberg’s)  σύνδρομο</vt:lpstr>
      <vt:lpstr>Απόφραξη βασικής αρτηρίας</vt:lpstr>
      <vt:lpstr>Παρουσίαση του PowerPoint</vt:lpstr>
      <vt:lpstr>Θαλαμικό έμφρακτο: ένας χαμαιλέοντας!</vt:lpstr>
      <vt:lpstr>Παρουσίαση του PowerPoint</vt:lpstr>
      <vt:lpstr>Παρουσίαση του PowerPoint</vt:lpstr>
      <vt:lpstr>HINTS</vt:lpstr>
      <vt:lpstr>HINTS in the real world?</vt:lpstr>
      <vt:lpstr>Κλίμακα ΝΙΗSS για την εκτίμηση βαρύτητας νευρολογικού ελλείματος</vt:lpstr>
      <vt:lpstr>Modified Rankin Scale: εκτίμηση αναπηρίας μετά από ΑΕΕ</vt:lpstr>
      <vt:lpstr>Diagnostic Tests for Acute Ischemic Stroke</vt:lpstr>
      <vt:lpstr>Μιμητές ΑΕΕ</vt:lpstr>
      <vt:lpstr>Need for a More Broad-Minded Approach to Stroke</vt:lpstr>
      <vt:lpstr>Inpatient Diagnostic Assessment for Ischemic Stroke Mechanism</vt:lpstr>
      <vt:lpstr>What Tests Are Needed?</vt:lpstr>
      <vt:lpstr>What Tests Are Needed? (cont)</vt:lpstr>
      <vt:lpstr>Παρουσίαση του PowerPoint</vt:lpstr>
      <vt:lpstr>Χρόνος = εγκέφαλος</vt:lpstr>
      <vt:lpstr>Μπορεί να θεραπευτεί το ΑΕΕ</vt:lpstr>
      <vt:lpstr>Στόχος…</vt:lpstr>
      <vt:lpstr>Επανακαναλοποίηση  =   443% αύξηση πιθανότητας καλής λειτουργικής έκβασης +   76% ελάττωση θνητότητας</vt:lpstr>
      <vt:lpstr>Τι είναι η ενδοφλέβια θρομβόλυση;</vt:lpstr>
      <vt:lpstr>Θρομβόλυση</vt:lpstr>
      <vt:lpstr>Αντενδείξεις ενδοφλέβιας θρομβόλυσης</vt:lpstr>
      <vt:lpstr>Χρονο-εξαρτώμενη αποτελεσματικότητα ενδοφλέβιας θρομβόλυσης</vt:lpstr>
      <vt:lpstr>Παρουσίαση του PowerPoint</vt:lpstr>
      <vt:lpstr> TENECTEPLASE VS. ALTEPLASE  (PHARMACOLOGICAL PROPERTIES)</vt:lpstr>
      <vt:lpstr>Παρουσίαση του PowerPoint</vt:lpstr>
      <vt:lpstr>Παρουσίαση του PowerPoint</vt:lpstr>
      <vt:lpstr>Παρουσίαση του PowerPoint</vt:lpstr>
      <vt:lpstr>Παρουσίαση του PowerPoint</vt:lpstr>
      <vt:lpstr>Ανάδειξη βιώσιμου εγκεφαλικού ιστού: Ακολουθίες αιμάτωσης</vt:lpstr>
      <vt:lpstr>Παρουσίαση του PowerPoint</vt:lpstr>
      <vt:lpstr>ESO Guideline</vt:lpstr>
      <vt:lpstr>Παρουσίαση του PowerPoint</vt:lpstr>
      <vt:lpstr>Παρουσίαση του PowerPoint</vt:lpstr>
      <vt:lpstr>Παρουσίαση του PowerPoint</vt:lpstr>
      <vt:lpstr>ΕΘ-κινητή μονάδα ΑΕΕ ESO expedited recommendation (2022)</vt:lpstr>
      <vt:lpstr>Επιπλοκές ενδοφλέβιας θρομβόλυσης</vt:lpstr>
      <vt:lpstr>Παρουσίαση του PowerPoint</vt:lpstr>
      <vt:lpstr>Ισχ ΑΕΕ στα πλαίσια απόφραξης μεγάλων αγγείων</vt:lpstr>
      <vt:lpstr>Μηχανική θρομβεκτομή</vt:lpstr>
      <vt:lpstr>Παρουσίαση του PowerPoint</vt:lpstr>
      <vt:lpstr>Stent retriever</vt:lpstr>
      <vt:lpstr>Παρουσίαση του PowerPoint</vt:lpstr>
      <vt:lpstr>Παρουσίαση του PowerPoint</vt:lpstr>
      <vt:lpstr>Παρουσίαση του PowerPoint</vt:lpstr>
      <vt:lpstr>NNT 2.9-2.3 NNH 69-100</vt:lpstr>
      <vt:lpstr>TIME IS BRAIN</vt:lpstr>
      <vt:lpstr>Παρουσίαση του PowerPoint</vt:lpstr>
      <vt:lpstr>DAWN in Full Daylight</vt:lpstr>
      <vt:lpstr>Παρουσίαση του PowerPoint</vt:lpstr>
      <vt:lpstr>Παρουσίαση του PowerPoint</vt:lpstr>
      <vt:lpstr>Μεγαλύτερο όφελος!</vt:lpstr>
      <vt:lpstr>Late time window paradox</vt:lpstr>
      <vt:lpstr>Παρουσίαση του PowerPoint</vt:lpstr>
      <vt:lpstr>Παρουσίαση του PowerPoint</vt:lpstr>
      <vt:lpstr>Παρουσίαση του PowerPoint</vt:lpstr>
      <vt:lpstr>ΑΕΕ με μεγάλο ισχαιμικό πυρήνα: άλλη μία επανάσταση</vt:lpstr>
      <vt:lpstr>EVT FOR BASILAR ARTERY OCCLUSION</vt:lpstr>
      <vt:lpstr>Παρουσίαση του PowerPoint</vt:lpstr>
      <vt:lpstr>Παρουσίαση του PowerPoint</vt:lpstr>
      <vt:lpstr>Τα παροδικά ισχαιμικά επεισόδια</vt:lpstr>
      <vt:lpstr>Recurrent Stroke Risk After Ischemic Stroke or TIA</vt:lpstr>
      <vt:lpstr>Είναι αποτελεσματική η ασπιρίνη για τη δευτερογενή πρόληψη;</vt:lpstr>
      <vt:lpstr>Παρουσίαση του PowerPoint</vt:lpstr>
      <vt:lpstr>Παρουσίαση του PowerPoint</vt:lpstr>
      <vt:lpstr>Antiplatelet Therapy</vt:lpstr>
      <vt:lpstr>Factor Xia inhibition</vt:lpstr>
      <vt:lpstr>ΑΕΕ-Κολπική μαρμαρυγή</vt:lpstr>
      <vt:lpstr>ΑΕΕ παρά τη λήψη αντιπηκτικής αγωγής σε ασθενείς με Κολπική μαρμαρυγή</vt:lpstr>
      <vt:lpstr>Διαχωρισμός αρτηριών τραχήλου: αντιαιμοπεταλιακά ή αντιπηκτικά</vt:lpstr>
      <vt:lpstr>Σύγκλιση ανοικτού ωοειδούς τρήματος σε ασθενείς &lt;60 ετών με κρυπτογενές ισχαιμικό ΑΕΕ εμβολικού τύπου και ανοικτό ωοειδές τρήμα που επιτρέπει σημαντικού βαθμού δεξιά-αριστερή διαφυγή (shunt) του αίματος</vt:lpstr>
      <vt:lpstr>Παράγοντες κινδύνου για ΑΕΕ</vt:lpstr>
      <vt:lpstr>Ρύθμιση των παραγόντων κινδύνου για ΑΕΕ</vt:lpstr>
      <vt:lpstr>Recurrent Stroke Can Be Preventable</vt:lpstr>
      <vt:lpstr>Τα αιμορραγικά ΑΕΕ</vt:lpstr>
      <vt:lpstr>Συχνότερες αιτίες εγκεφαλικής αιμορραγίας</vt:lpstr>
      <vt:lpstr>Αιτιολογία</vt:lpstr>
      <vt:lpstr>Αμυλοειδική εγκεφαλική αγγειοπάθεια</vt:lpstr>
      <vt:lpstr>Αρχική αντιμετώπιση </vt:lpstr>
      <vt:lpstr>Παρουσίαση του PowerPoint</vt:lpstr>
      <vt:lpstr>Παρουσίαση του PowerPoint</vt:lpstr>
      <vt:lpstr>Θρόμβωση Φλεβωδών Κόλπων Εγκεφάλου</vt:lpstr>
      <vt:lpstr>Παρουσίαση του PowerPoint</vt:lpstr>
      <vt:lpstr>Υπαραχνοειδής αιμορραγία</vt:lpstr>
      <vt:lpstr>Εξειδικευμένες μονάδες αγγειακών εγκεφαλικών νόσων</vt:lpstr>
      <vt:lpstr>Μονάδα ΑΕΕ</vt:lpstr>
      <vt:lpstr>That’s the end..  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Διαφάνεια 1</dc:title>
  <dc:creator>Odysseas Kargiotis</dc:creator>
  <cp:lastModifiedBy>Odysseas Kargiotis</cp:lastModifiedBy>
  <cp:revision>36</cp:revision>
  <dcterms:created xsi:type="dcterms:W3CDTF">2025-09-17T18:08:24Z</dcterms:created>
  <dcterms:modified xsi:type="dcterms:W3CDTF">2026-10-17T17:19:59Z</dcterms:modified>
</cp:coreProperties>
</file>