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Ορθογώνιο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Ορθογώνιο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Ορθογώνιο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Ορθογώνιο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Ισοσκελές τρίγωνο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Ορθογώνιο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Ισοσκελές τρίγωνο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Ευθεία γραμμή σύνδεσης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Ισοσκελές τρίγωνο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Ισοσκελές τρίγωνο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Ισοσκελές τρίγωνο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Ορθογώνιο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3D2843-C117-4B84-8341-2F992FEBAC5F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65DF50-82D8-475C-A379-41934EE5F8BE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Ευθεία γραμμή σύνδεσης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Ευθεία γραμμή σύνδεσης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Ισοσκελές τρίγωνο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743200" y="3717032"/>
            <a:ext cx="6858000" cy="990600"/>
          </a:xfrm>
        </p:spPr>
        <p:txBody>
          <a:bodyPr anchor="ctr">
            <a:normAutofit/>
          </a:bodyPr>
          <a:lstStyle/>
          <a:p>
            <a:pPr algn="ctr"/>
            <a:r>
              <a:rPr lang="el-GR" sz="4000" b="1" dirty="0">
                <a:latin typeface="+mn-lt"/>
              </a:rPr>
              <a:t>Εισαγωγή στην Αιματολογία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2400" b="1" dirty="0" err="1">
                <a:solidFill>
                  <a:srgbClr val="C00000"/>
                </a:solidFill>
              </a:rPr>
              <a:t>Απαρτιωμένη</a:t>
            </a:r>
            <a:r>
              <a:rPr lang="el-GR" sz="2400" b="1" dirty="0">
                <a:solidFill>
                  <a:srgbClr val="C00000"/>
                </a:solidFill>
              </a:rPr>
              <a:t> διδασκαλία Αιματολογίας</a:t>
            </a:r>
          </a:p>
        </p:txBody>
      </p:sp>
      <p:pic>
        <p:nvPicPr>
          <p:cNvPr id="4098" name="Picture 2" descr="http://www.occc.edu/deanderson/hemotology/hemo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52" y="80963"/>
            <a:ext cx="4460588" cy="34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1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701824"/>
          </a:xfrm>
          <a:solidFill>
            <a:srgbClr val="D9F1FF"/>
          </a:solidFill>
          <a:ln w="38100">
            <a:solidFill>
              <a:srgbClr val="E2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Γιατί η Αιματολογία είναι σημείο συνάντησης?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1424" y="3429000"/>
            <a:ext cx="7848872" cy="292459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Γιατί η κυτταρική μορφολογία παραμένει ο ακρογωνιαίος λίθος της διάγνωσης …</a:t>
            </a:r>
          </a:p>
          <a:p>
            <a:pPr>
              <a:spcAft>
                <a:spcPts val="600"/>
              </a:spcAft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και το αίμα είναι εύκολα προσπελάσιμος ιστός</a:t>
            </a:r>
          </a:p>
          <a:p>
            <a:pPr>
              <a:spcAft>
                <a:spcPts val="600"/>
              </a:spcAft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Ο κάθε ειδικός αναζητά, διά του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αιματολόγου-συνεργάτη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τα διαγνωστικά ευρήματα στο αίμα των ασθενών του</a:t>
            </a:r>
          </a:p>
          <a:p>
            <a:pPr>
              <a:spcAft>
                <a:spcPts val="600"/>
              </a:spcAft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Το ίδιο όμως κάνει και ο Αιματολόγος για λογαριασμό του </a:t>
            </a:r>
          </a:p>
        </p:txBody>
      </p:sp>
      <p:pic>
        <p:nvPicPr>
          <p:cNvPr id="5122" name="Picture 2" descr="http://www.labexpressofnv.com/sites/3852/Tech_with_Test_Tube.JPG133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417419"/>
            <a:ext cx="2484276" cy="322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rlv.zcache.com/hematology_medical_technology_laboratory_postage-p172049450572065299enw64_400.jpg"/>
          <p:cNvPicPr>
            <a:picLocks noChangeAspect="1" noChangeArrowheads="1"/>
          </p:cNvPicPr>
          <p:nvPr/>
        </p:nvPicPr>
        <p:blipFill rotWithShape="1">
          <a:blip r:embed="rId3" cstate="print"/>
          <a:srcRect t="20589" b="18108"/>
          <a:stretch/>
        </p:blipFill>
        <p:spPr bwMode="auto">
          <a:xfrm>
            <a:off x="767408" y="1192064"/>
            <a:ext cx="3630078" cy="2225355"/>
          </a:xfrm>
          <a:prstGeom prst="rect">
            <a:avLst/>
          </a:prstGeom>
          <a:noFill/>
        </p:spPr>
      </p:pic>
      <p:sp>
        <p:nvSpPr>
          <p:cNvPr id="9" name="Θέση αριθμού διαφάνειας 4"/>
          <p:cNvSpPr txBox="1">
            <a:spLocks/>
          </p:cNvSpPr>
          <p:nvPr/>
        </p:nvSpPr>
        <p:spPr>
          <a:xfrm>
            <a:off x="1559496" y="6453336"/>
            <a:ext cx="288032" cy="365760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13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Αργ\Pictures\Pictures\My Pictures\ΑΙΜΑ\Anton van Leeuwenho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277514"/>
            <a:ext cx="2796309" cy="19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67" y="1277513"/>
            <a:ext cx="2808312" cy="199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3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279576" y="63664"/>
            <a:ext cx="7992888" cy="701040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sz="2500" b="1" dirty="0">
                <a:solidFill>
                  <a:schemeClr val="tx1"/>
                </a:solidFill>
                <a:latin typeface="Calibri" panose="020F0502020204030204" pitchFamily="34" charset="0"/>
              </a:rPr>
              <a:t>ΠΡΟΣΩΠΑ ΠΟΥ ΕΓΡΑΨΑΝ ΙΣΤΟΡΙΑ ΣΤΗΝ ΑΙΜΑΤΟΛΟΓΙΑ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" y="830132"/>
            <a:ext cx="2876678" cy="24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japi.org/september2002/stam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991138"/>
            <a:ext cx="17526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ktor-schubert.net/photos/cml1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r="26659" b="7041"/>
          <a:stretch/>
        </p:blipFill>
        <p:spPr bwMode="auto">
          <a:xfrm>
            <a:off x="3226591" y="3861048"/>
            <a:ext cx="871186" cy="240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1/13/VirchowLeukaem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" y="3312773"/>
            <a:ext cx="3026500" cy="3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ienciacuriosa.com/wp-content/uploads/2011/05/hooke-microsco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70" y="993660"/>
            <a:ext cx="3950208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b/bd/Thomas_Hodgkin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8"/>
          <a:stretch/>
        </p:blipFill>
        <p:spPr bwMode="auto">
          <a:xfrm>
            <a:off x="10476280" y="1023804"/>
            <a:ext cx="1656184" cy="17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ustria-forum.org/attach/Wissenssammlungen/Briefmarken/1968/Karl_Landsteiner/RedakII_680614a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41" y="981289"/>
            <a:ext cx="1644491" cy="21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upload.wikimedia.org/wikipedia/commons/thumb/c/cc/Edward_Donnall_%22Don%22_Thomas.jpg/230px-Edward_Donnall_%22Don%22_Thoma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108961"/>
            <a:ext cx="1680414" cy="17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edia.tumblr.com/tumblr_lh241ttY6F1qaoo6j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644" y="2823408"/>
            <a:ext cx="1656184" cy="18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0.gstatic.com/images?q=tbn:ANd9GcS_xRVljvgguiBsc6o9pN1jQd7Hr3EdvWBxa79VTMGz_7foDck9Q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36" y="3140969"/>
            <a:ext cx="2542286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Αποτέλεσμα εικόνας για allogeneic bone marrow transplantat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92" y="4848980"/>
            <a:ext cx="5749024" cy="19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6840760" cy="720080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</a:rPr>
              <a:t>Η αιματολογία </a:t>
            </a:r>
            <a:r>
              <a:rPr lang="el-G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έγραψε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και γράφει </a:t>
            </a:r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</a:rPr>
              <a:t>ιστορία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F396-9890-4DA2-9648-DEC8A4736663}" type="slidenum">
              <a:rPr lang="el-GR" smtClean="0"/>
              <a:t>12</a:t>
            </a:fld>
            <a:endParaRPr lang="el-GR"/>
          </a:p>
        </p:txBody>
      </p:sp>
      <p:pic>
        <p:nvPicPr>
          <p:cNvPr id="4098" name="Picture 2" descr="http://3.bp.blogspot.com/-BW-S286AI9Y/VT593MK1aKI/AAAAAAAAJig/Og8lfo9yK8Q/s1600/Leukemia_Awareness_Wristb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12776"/>
            <a:ext cx="3393504" cy="14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.slidesharecdn.com/7-150518165033-lva1-app6891/95/defining-goals-for-molecular-remission-in-chronic-myeloid-leukemia-3-638.jpg?cb=143196886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r="1705" b="6607"/>
          <a:stretch/>
        </p:blipFill>
        <p:spPr bwMode="auto">
          <a:xfrm>
            <a:off x="6600056" y="2636912"/>
            <a:ext cx="55446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.timeinc.net/time/magazine/archive/covers/2001/1101010528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85" y="25176"/>
            <a:ext cx="1927687" cy="25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1784" y="1484784"/>
            <a:ext cx="5256584" cy="830997"/>
          </a:xfrm>
          <a:prstGeom prst="rect">
            <a:avLst/>
          </a:prstGeom>
          <a:solidFill>
            <a:srgbClr val="E7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Η Χρόνια </a:t>
            </a:r>
            <a:r>
              <a:rPr lang="el-GR" sz="2400" b="1" dirty="0" err="1">
                <a:solidFill>
                  <a:srgbClr val="CC0000"/>
                </a:solidFill>
                <a:latin typeface="Calibri" panose="020F0502020204030204" pitchFamily="34" charset="0"/>
              </a:rPr>
              <a:t>Μυελογενής</a:t>
            </a:r>
            <a:r>
              <a:rPr lang="el-GR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 Λευχαιμία είναι </a:t>
            </a:r>
          </a:p>
          <a:p>
            <a:pPr algn="ctr"/>
            <a:r>
              <a:rPr lang="el-GR" sz="2400" b="1" dirty="0">
                <a:solidFill>
                  <a:srgbClr val="CC0000"/>
                </a:solidFill>
                <a:latin typeface="Calibri" panose="020F0502020204030204" pitchFamily="34" charset="0"/>
              </a:rPr>
              <a:t>η πρώτη λευχαιμία με αρχή και τέλος!</a:t>
            </a:r>
          </a:p>
        </p:txBody>
      </p:sp>
      <p:sp>
        <p:nvSpPr>
          <p:cNvPr id="3" name="AutoShape 2" descr="Αποτέλεσμα εικόνας για CAR-T c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Αποτέλεσμα εικόνας για CAR-T cell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8" name="Picture 6" descr="a medical illustration of CAR-T cell therapy for can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010857"/>
            <a:ext cx="6408480" cy="38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7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23592" y="116632"/>
            <a:ext cx="7416824" cy="648072"/>
          </a:xfrm>
          <a:solidFill>
            <a:srgbClr val="CCFFCC"/>
          </a:solidFill>
          <a:ln w="38100">
            <a:solidFill>
              <a:srgbClr val="CC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ΣΥΓΧΡΟΝΗ  ΑΙΜΑΤΟΛΟΓΙΑ</a:t>
            </a:r>
          </a:p>
        </p:txBody>
      </p:sp>
      <p:sp>
        <p:nvSpPr>
          <p:cNvPr id="6" name="Θέση αριθμού διαφάνειας 4"/>
          <p:cNvSpPr txBox="1">
            <a:spLocks/>
          </p:cNvSpPr>
          <p:nvPr/>
        </p:nvSpPr>
        <p:spPr>
          <a:xfrm>
            <a:off x="1559496" y="6453336"/>
            <a:ext cx="360040" cy="365760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23F396-9890-4DA2-9648-DEC8A4736663}" type="slidenum">
              <a:rPr lang="el-GR" sz="13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/>
              <a:t>13</a:t>
            </a:fld>
            <a:endParaRPr lang="el-GR" sz="13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 descr="http://upload.wikimedia.org/wikipedia/commons/thumb/0/01/Airport_Oslo_Gardermoen_-_Meeting_point.jpg/240px-Airport_Oslo_Gardermoen_-_Meeting_point.jpg"/>
          <p:cNvPicPr>
            <a:picLocks noChangeAspect="1" noChangeArrowheads="1"/>
          </p:cNvPicPr>
          <p:nvPr/>
        </p:nvPicPr>
        <p:blipFill rotWithShape="1">
          <a:blip r:embed="rId2" cstate="print"/>
          <a:srcRect b="8333"/>
          <a:stretch/>
        </p:blipFill>
        <p:spPr bwMode="auto">
          <a:xfrm>
            <a:off x="7391892" y="2852937"/>
            <a:ext cx="3240613" cy="3960779"/>
          </a:xfrm>
          <a:prstGeom prst="rect">
            <a:avLst/>
          </a:prstGeom>
          <a:noFill/>
        </p:spPr>
      </p:pic>
      <p:pic>
        <p:nvPicPr>
          <p:cNvPr id="7" name="Picture 10" descr="http://www.dreamstime.com/meeting-point-signal-thumb21243749.jpg"/>
          <p:cNvPicPr>
            <a:picLocks noChangeAspect="1" noChangeArrowheads="1"/>
          </p:cNvPicPr>
          <p:nvPr/>
        </p:nvPicPr>
        <p:blipFill rotWithShape="1">
          <a:blip r:embed="rId3" cstate="print"/>
          <a:srcRect t="4477" b="4101"/>
          <a:stretch/>
        </p:blipFill>
        <p:spPr bwMode="auto">
          <a:xfrm>
            <a:off x="4521200" y="2863210"/>
            <a:ext cx="2870944" cy="3950166"/>
          </a:xfrm>
          <a:prstGeom prst="rect">
            <a:avLst/>
          </a:prstGeom>
          <a:noFill/>
        </p:spPr>
      </p:pic>
      <p:pic>
        <p:nvPicPr>
          <p:cNvPr id="8" name="Picture 2" descr="http://www.gay.ch/img/agenda/flyer2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79" y="3881972"/>
            <a:ext cx="2931405" cy="293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-media-cache-ak0.pinimg.com/originals/0c/2f/82/0c2f8203dd6af8d4fc1e2fe06a1c17c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203002"/>
            <a:ext cx="2961705" cy="26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r.photos3.fotosearch.com/bthumb/CSP/CSP685/k209649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888362"/>
            <a:ext cx="1656184" cy="194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ordpress.mrreid.org/wp-content/uploads/2012/11/red-blood-cell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849875"/>
            <a:ext cx="3960441" cy="19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Τι είναι το αίμα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95400" y="4653136"/>
            <a:ext cx="10729192" cy="1728192"/>
          </a:xfrm>
        </p:spPr>
        <p:txBody>
          <a:bodyPr/>
          <a:lstStyle/>
          <a:p>
            <a:r>
              <a:rPr lang="el-GR" dirty="0" smtClean="0"/>
              <a:t>Ο υγρός ιστός που ευρίσκεται και κυκλοφορεί μέσα στην καρδιά και το αγγειακό σύστημα </a:t>
            </a:r>
            <a:r>
              <a:rPr lang="el-GR" b="1" dirty="0" smtClean="0"/>
              <a:t>μεταφέρει οξυγόνο και θρεπτικές ουσίες</a:t>
            </a:r>
            <a:r>
              <a:rPr lang="el-GR" dirty="0" smtClean="0"/>
              <a:t>, </a:t>
            </a:r>
            <a:r>
              <a:rPr lang="el-GR" b="1" dirty="0" smtClean="0"/>
              <a:t>αποκομίζει τις άχρηστες και βλαβερές ουσίες </a:t>
            </a:r>
            <a:r>
              <a:rPr lang="el-GR" dirty="0" smtClean="0"/>
              <a:t>και εξασφαλίζει την </a:t>
            </a:r>
            <a:r>
              <a:rPr lang="el-GR" b="1" dirty="0" smtClean="0"/>
              <a:t>επικοινωνία</a:t>
            </a:r>
            <a:r>
              <a:rPr lang="el-GR" dirty="0" smtClean="0"/>
              <a:t> μεταξύ ιστών και οργάνων μακράν αλλήλων ευρισκομένων. </a:t>
            </a:r>
            <a:endParaRPr lang="el-GR" dirty="0"/>
          </a:p>
        </p:txBody>
      </p:sp>
      <p:pic>
        <p:nvPicPr>
          <p:cNvPr id="2050" name="Picture 2" descr="http://i.telegraph.co.uk/multimedia/archive/02618/Blood_vessels_261831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5"/>
          <a:stretch/>
        </p:blipFill>
        <p:spPr bwMode="auto">
          <a:xfrm>
            <a:off x="767408" y="1225332"/>
            <a:ext cx="3960441" cy="31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lpalife.in/assets/logo-1e6ac03c5ec2816e5228ae9836c393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62" y="1571082"/>
            <a:ext cx="2217958" cy="22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medicinenet.com/images/slideshow/low_blood_pressure_s5_blood_pressure_determin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4691" r="2698" b="3250"/>
          <a:stretch/>
        </p:blipFill>
        <p:spPr bwMode="auto">
          <a:xfrm>
            <a:off x="7215952" y="1295742"/>
            <a:ext cx="4640688" cy="30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1544" y="152400"/>
            <a:ext cx="8229600" cy="990600"/>
          </a:xfrm>
        </p:spPr>
        <p:txBody>
          <a:bodyPr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+mn-lt"/>
              </a:rPr>
              <a:t>Από τι αποτελείται το αίμα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35360" y="1196753"/>
            <a:ext cx="3744416" cy="5162128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Πλάσμα</a:t>
            </a:r>
          </a:p>
          <a:p>
            <a:pPr marL="446088" lvl="1" indent="-171450">
              <a:buClr>
                <a:srgbClr val="C00000"/>
              </a:buClr>
              <a:buSzPct val="85000"/>
              <a:buFont typeface="Calibri" panose="020F050202020403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Ανόργανα στοιχεία</a:t>
            </a:r>
          </a:p>
          <a:p>
            <a:pPr marL="446088" lvl="1" indent="-171450">
              <a:buClr>
                <a:srgbClr val="C00000"/>
              </a:buClr>
              <a:buSzPct val="85000"/>
              <a:buFont typeface="Calibri" panose="020F050202020403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Πρωτεΐνες του πλάσματος</a:t>
            </a:r>
          </a:p>
          <a:p>
            <a:pPr lvl="2">
              <a:buClr>
                <a:srgbClr val="009242"/>
              </a:buClr>
              <a:buFont typeface="Symbol" panose="05050102010706020507" pitchFamily="18" charset="2"/>
              <a:buChar char=""/>
            </a:pPr>
            <a:r>
              <a:rPr lang="el-GR" dirty="0" err="1" smtClean="0"/>
              <a:t>Λευκωματίνες</a:t>
            </a:r>
            <a:endParaRPr lang="el-GR" dirty="0" smtClean="0"/>
          </a:p>
          <a:p>
            <a:pPr lvl="2">
              <a:buClr>
                <a:srgbClr val="009242"/>
              </a:buClr>
              <a:buFont typeface="Symbol" panose="05050102010706020507" pitchFamily="18" charset="2"/>
              <a:buChar char=""/>
            </a:pPr>
            <a:r>
              <a:rPr lang="el-GR" dirty="0" err="1" smtClean="0"/>
              <a:t>Σφαιρίνες</a:t>
            </a:r>
            <a:endParaRPr lang="el-GR" dirty="0" smtClean="0"/>
          </a:p>
          <a:p>
            <a:pPr lvl="2">
              <a:buClr>
                <a:srgbClr val="009242"/>
              </a:buClr>
              <a:buFont typeface="Symbol" panose="05050102010706020507" pitchFamily="18" charset="2"/>
              <a:buChar char=""/>
            </a:pPr>
            <a:r>
              <a:rPr lang="el-GR" dirty="0" err="1" smtClean="0"/>
              <a:t>Ινωδογόνο</a:t>
            </a:r>
            <a:endParaRPr lang="el-GR" dirty="0" smtClean="0"/>
          </a:p>
          <a:p>
            <a:r>
              <a:rPr lang="el-GR" b="1" dirty="0" smtClean="0">
                <a:solidFill>
                  <a:srgbClr val="C00000"/>
                </a:solidFill>
              </a:rPr>
              <a:t>Έμμορφα στοιχεία</a:t>
            </a:r>
          </a:p>
          <a:p>
            <a:pPr lvl="1">
              <a:buClr>
                <a:srgbClr val="C00000"/>
              </a:buClr>
              <a:buSzPct val="85000"/>
              <a:buFont typeface="Calibri" panose="020F0502020204030204" pitchFamily="34" charset="0"/>
              <a:buChar char="•"/>
            </a:pPr>
            <a:r>
              <a:rPr lang="el-GR" dirty="0" smtClean="0">
                <a:solidFill>
                  <a:srgbClr val="000099"/>
                </a:solidFill>
              </a:rPr>
              <a:t>Ερυθρά αιμοσφαίρια</a:t>
            </a:r>
          </a:p>
          <a:p>
            <a:pPr lvl="1">
              <a:buClr>
                <a:srgbClr val="C00000"/>
              </a:buClr>
              <a:buSzPct val="85000"/>
              <a:buFont typeface="Calibri" panose="020F0502020204030204" pitchFamily="34" charset="0"/>
              <a:buChar char="•"/>
            </a:pPr>
            <a:r>
              <a:rPr lang="el-GR" dirty="0" smtClean="0">
                <a:solidFill>
                  <a:srgbClr val="000099"/>
                </a:solidFill>
              </a:rPr>
              <a:t>Λευκά αιμοσφαίρια</a:t>
            </a:r>
          </a:p>
          <a:p>
            <a:pPr lvl="2">
              <a:buClr>
                <a:srgbClr val="339933"/>
              </a:buClr>
              <a:buFont typeface="Symbol" panose="05050102010706020507" pitchFamily="18" charset="2"/>
              <a:buChar char="¨"/>
            </a:pPr>
            <a:r>
              <a:rPr lang="el-GR" b="1" dirty="0" smtClean="0">
                <a:solidFill>
                  <a:srgbClr val="C00000"/>
                </a:solidFill>
              </a:rPr>
              <a:t>Πολυμορφοπύρηνα</a:t>
            </a:r>
          </a:p>
          <a:p>
            <a:pPr lvl="3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Ουδετερόφιλα</a:t>
            </a:r>
          </a:p>
          <a:p>
            <a:pPr lvl="3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l-GR" dirty="0" err="1" smtClean="0"/>
              <a:t>Ηωσινόφιλα</a:t>
            </a:r>
            <a:endParaRPr lang="el-GR" dirty="0" smtClean="0"/>
          </a:p>
          <a:p>
            <a:pPr lvl="3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el-GR" dirty="0" err="1" smtClean="0"/>
              <a:t>Βασεόφιλα</a:t>
            </a:r>
            <a:endParaRPr lang="el-GR" dirty="0" smtClean="0"/>
          </a:p>
          <a:p>
            <a:pPr lvl="2">
              <a:buClr>
                <a:srgbClr val="008E40"/>
              </a:buClr>
              <a:buFont typeface="Symbol" panose="05050102010706020507" pitchFamily="18" charset="2"/>
              <a:buChar char="¨"/>
            </a:pPr>
            <a:r>
              <a:rPr lang="el-GR" b="1" dirty="0" smtClean="0">
                <a:solidFill>
                  <a:srgbClr val="C00000"/>
                </a:solidFill>
              </a:rPr>
              <a:t>Λεμφοκύτταρα</a:t>
            </a:r>
          </a:p>
          <a:p>
            <a:pPr lvl="2">
              <a:buClr>
                <a:srgbClr val="008E40"/>
              </a:buClr>
              <a:buFont typeface="Symbol" panose="05050102010706020507" pitchFamily="18" charset="2"/>
              <a:buChar char="¨"/>
            </a:pPr>
            <a:r>
              <a:rPr lang="el-GR" b="1" dirty="0" smtClean="0">
                <a:solidFill>
                  <a:srgbClr val="C00000"/>
                </a:solidFill>
              </a:rPr>
              <a:t>Μονοκύτταρα</a:t>
            </a:r>
          </a:p>
          <a:p>
            <a:pPr lvl="1">
              <a:buClr>
                <a:srgbClr val="C00000"/>
              </a:buClr>
              <a:buSzPct val="85000"/>
              <a:buFont typeface="Calibri" panose="020F0502020204030204" pitchFamily="34" charset="0"/>
              <a:buChar char="•"/>
            </a:pPr>
            <a:r>
              <a:rPr lang="el-GR" dirty="0" smtClean="0">
                <a:solidFill>
                  <a:srgbClr val="000099"/>
                </a:solidFill>
              </a:rPr>
              <a:t>Αιμοπετάλια</a:t>
            </a:r>
            <a:endParaRPr lang="el-GR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://img.webmd.com/dtmcms/live/webmd/consumer_assets/site_images/articles/image_article_collections/anatomy_pages/b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43" y="1700808"/>
            <a:ext cx="497382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ematocrit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00808"/>
            <a:ext cx="326918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l-GR" sz="3400" b="1" dirty="0" smtClean="0">
                <a:solidFill>
                  <a:schemeClr val="tx1"/>
                </a:solidFill>
                <a:latin typeface="+mn-lt"/>
              </a:rPr>
              <a:t>Ιδιότητες του αίματος</a:t>
            </a:r>
            <a:endParaRPr lang="el-GR" sz="3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767408" y="1628800"/>
            <a:ext cx="10225136" cy="45281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l-GR" sz="2300" b="1" dirty="0">
                <a:solidFill>
                  <a:srgbClr val="000099"/>
                </a:solidFill>
              </a:rPr>
              <a:t>Ρευστός</a:t>
            </a:r>
            <a:r>
              <a:rPr lang="el-GR" sz="2300" b="1" dirty="0"/>
              <a:t> ιστός που φτάνει μέχρι τα έσχατα του οργανισμού στα τριχοειδή αγγεία και έρχεται σε άμεση επικοινωνία με όλα τα κύτταρα και τους ιστούς του σώματος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l-GR" sz="2300" b="1" dirty="0"/>
              <a:t>Αποτελείται από </a:t>
            </a:r>
            <a:r>
              <a:rPr lang="el-GR" sz="2300" b="1" dirty="0">
                <a:solidFill>
                  <a:srgbClr val="000099"/>
                </a:solidFill>
              </a:rPr>
              <a:t>εξαιρετικά διαφοροποιημένα κύτταρα και πρωτεΐνες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l-GR" sz="2300" b="1" dirty="0">
                <a:solidFill>
                  <a:srgbClr val="000099"/>
                </a:solidFill>
              </a:rPr>
              <a:t>Μεταφέρει</a:t>
            </a:r>
            <a:r>
              <a:rPr lang="el-GR" sz="2300" b="1" dirty="0"/>
              <a:t> πλήθος διαλυτών μηνυμάτων ή εντολών (</a:t>
            </a:r>
            <a:r>
              <a:rPr lang="el-GR" sz="2300" b="1" dirty="0" smtClean="0"/>
              <a:t>διαβιβαστικές </a:t>
            </a:r>
            <a:r>
              <a:rPr lang="el-GR" sz="2300" b="1" dirty="0"/>
              <a:t>ουσίες, ορμόνες, κυτταροκίνες) μεταξύ των διαφόρων ιστών και οργάνων 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l-GR" sz="2300" b="1" dirty="0">
                <a:solidFill>
                  <a:srgbClr val="000099"/>
                </a:solidFill>
              </a:rPr>
              <a:t>Πήζει </a:t>
            </a:r>
            <a:r>
              <a:rPr lang="el-GR" sz="2300" b="1" dirty="0"/>
              <a:t>και εξασφαλίζει την ελάττωση της απώλειάς του σε </a:t>
            </a:r>
            <a:r>
              <a:rPr lang="el-GR" sz="2300" b="1" dirty="0" smtClean="0"/>
              <a:t>περιπτώσεις </a:t>
            </a:r>
            <a:r>
              <a:rPr lang="el-GR" sz="2300" b="1" dirty="0"/>
              <a:t>τραυματισμών και λύσης της συνεχείας των αγγείων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l-GR" sz="2300" b="1" dirty="0">
                <a:solidFill>
                  <a:srgbClr val="000099"/>
                </a:solidFill>
              </a:rPr>
              <a:t>Ο όγκος του </a:t>
            </a:r>
            <a:r>
              <a:rPr lang="el-GR" sz="2300" b="1" dirty="0"/>
              <a:t>αίματος σε ένα φυσιολογικό ενήλικα είναι 4.5 – 5.5 λίτρα</a:t>
            </a:r>
          </a:p>
        </p:txBody>
      </p:sp>
      <p:pic>
        <p:nvPicPr>
          <p:cNvPr id="1026" name="Picture 2" descr="Αποτέλεσμα εικόνας για αγγελιοφορο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2" t="64952" b="9274"/>
          <a:stretch/>
        </p:blipFill>
        <p:spPr bwMode="auto">
          <a:xfrm>
            <a:off x="10673652" y="3140968"/>
            <a:ext cx="13270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00336"/>
          </a:xfrm>
        </p:spPr>
        <p:txBody>
          <a:bodyPr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+mn-lt"/>
              </a:rPr>
              <a:t>Αιμοποιητικά όργανα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056" y="1299552"/>
            <a:ext cx="9659416" cy="49377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l-GR" sz="2200" b="1" dirty="0">
                <a:solidFill>
                  <a:srgbClr val="CC0000"/>
                </a:solidFill>
              </a:rPr>
              <a:t>Μυελός των οστών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l-GR" sz="2000" b="1" dirty="0"/>
              <a:t>Σπλήνας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l-GR" sz="2000" b="1" dirty="0"/>
              <a:t>Λεμφαδένες</a:t>
            </a:r>
            <a:endParaRPr lang="en-US" sz="2000" b="1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l-GR" sz="2000" b="1" dirty="0"/>
              <a:t>Θύμος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l-GR" sz="2000" b="1" dirty="0"/>
              <a:t>Λεκιθικός ασκός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l-GR" sz="2000" b="1" dirty="0"/>
              <a:t>Πλακούντας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l-GR" sz="2000" b="1" dirty="0"/>
              <a:t>Ήπαρ</a:t>
            </a:r>
          </a:p>
        </p:txBody>
      </p:sp>
      <p:pic>
        <p:nvPicPr>
          <p:cNvPr id="3074" name="Picture 2" descr="http://www.cancer.gov/images/cdr/live/CDR755927-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25" y="1124744"/>
            <a:ext cx="568873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inimalresidualdisease.com/wp-content/uploads/2013/06/bone-marro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11" y="3515790"/>
            <a:ext cx="4968453" cy="32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+mn-lt"/>
              </a:rPr>
              <a:t>Τι είναι η Αιματολογία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1424" y="1299552"/>
            <a:ext cx="10297144" cy="4937760"/>
          </a:xfrm>
        </p:spPr>
        <p:txBody>
          <a:bodyPr/>
          <a:lstStyle/>
          <a:p>
            <a:r>
              <a:rPr lang="el-GR" dirty="0" smtClean="0"/>
              <a:t>Ο τομέας της </a:t>
            </a:r>
            <a:r>
              <a:rPr lang="el-GR" b="1" dirty="0" smtClean="0"/>
              <a:t>εσωτερικής Παθολογίας </a:t>
            </a:r>
            <a:r>
              <a:rPr lang="el-GR" dirty="0" smtClean="0"/>
              <a:t>που ασχολείται με την </a:t>
            </a:r>
            <a:r>
              <a:rPr lang="el-GR" b="1" dirty="0" smtClean="0">
                <a:solidFill>
                  <a:srgbClr val="000099"/>
                </a:solidFill>
              </a:rPr>
              <a:t>φυσιολογία και τις διαταραχές </a:t>
            </a:r>
            <a:r>
              <a:rPr lang="el-GR" dirty="0" smtClean="0"/>
              <a:t>του </a:t>
            </a:r>
            <a:r>
              <a:rPr lang="el-GR" b="1" dirty="0" smtClean="0"/>
              <a:t>αιμοποιητικού ιστού και των οργάνων του</a:t>
            </a:r>
            <a:r>
              <a:rPr lang="el-GR" dirty="0" smtClean="0"/>
              <a:t>, είτε πρωτογενείς παθήσεις του αίματος, είτε τροποποίηση της φυσιολογικής λειτουργίας αυτών, συνεπεία παθήσεων ή διαταραχών άλλων συστημάτων και οργάνων του οργανισμού </a:t>
            </a:r>
          </a:p>
          <a:p>
            <a:endParaRPr lang="el-GR" sz="1200" dirty="0"/>
          </a:p>
          <a:p>
            <a:pPr lvl="1">
              <a:spcAft>
                <a:spcPts val="300"/>
              </a:spcAft>
              <a:buClr>
                <a:srgbClr val="C00000"/>
              </a:buClr>
            </a:pPr>
            <a:r>
              <a:rPr lang="el-GR" sz="2400" b="1" dirty="0">
                <a:solidFill>
                  <a:srgbClr val="000099"/>
                </a:solidFill>
              </a:rPr>
              <a:t>Διαταραχές </a:t>
            </a:r>
            <a:r>
              <a:rPr lang="el-GR" sz="2400" b="1" dirty="0" err="1">
                <a:solidFill>
                  <a:srgbClr val="000099"/>
                </a:solidFill>
              </a:rPr>
              <a:t>ερυθροποίησης</a:t>
            </a:r>
            <a:r>
              <a:rPr lang="el-GR" sz="2400" b="1" dirty="0">
                <a:solidFill>
                  <a:srgbClr val="000099"/>
                </a:solidFill>
              </a:rPr>
              <a:t> / ερυθρών αιμοσφαιρίων</a:t>
            </a:r>
          </a:p>
          <a:p>
            <a:pPr lvl="1">
              <a:spcAft>
                <a:spcPts val="300"/>
              </a:spcAft>
              <a:buClr>
                <a:srgbClr val="C00000"/>
              </a:buClr>
            </a:pPr>
            <a:r>
              <a:rPr lang="el-GR" sz="2400" b="1" dirty="0">
                <a:solidFill>
                  <a:srgbClr val="000099"/>
                </a:solidFill>
              </a:rPr>
              <a:t>Διαταραχές λευκών αιμοσφαιρίων</a:t>
            </a:r>
          </a:p>
          <a:p>
            <a:pPr lvl="1">
              <a:spcAft>
                <a:spcPts val="300"/>
              </a:spcAft>
              <a:buClr>
                <a:srgbClr val="C00000"/>
              </a:buClr>
            </a:pPr>
            <a:r>
              <a:rPr lang="el-GR" sz="2400" b="1" dirty="0">
                <a:solidFill>
                  <a:srgbClr val="000099"/>
                </a:solidFill>
              </a:rPr>
              <a:t>Διαταραχές αιμοπεταλίων</a:t>
            </a:r>
          </a:p>
          <a:p>
            <a:pPr lvl="1">
              <a:spcAft>
                <a:spcPts val="300"/>
              </a:spcAft>
              <a:buClr>
                <a:srgbClr val="C00000"/>
              </a:buClr>
            </a:pPr>
            <a:r>
              <a:rPr lang="el-GR" sz="2400" b="1" dirty="0">
                <a:solidFill>
                  <a:srgbClr val="000099"/>
                </a:solidFill>
              </a:rPr>
              <a:t>Διαταραχές του πηκτικού μηχανισμού</a:t>
            </a:r>
          </a:p>
        </p:txBody>
      </p:sp>
    </p:spTree>
    <p:extLst>
      <p:ext uri="{BB962C8B-B14F-4D97-AF65-F5344CB8AC3E}">
        <p14:creationId xmlns:p14="http://schemas.microsoft.com/office/powerpoint/2010/main" val="7456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axirent.nl/wp-content/uploads/2011/08/MeetingPoint_taxisu_2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996" y="5751"/>
            <a:ext cx="9192004" cy="6852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83833" y="260648"/>
            <a:ext cx="30839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latin typeface="Calibri" pitchFamily="34" charset="0"/>
                <a:cs typeface="Calibri" pitchFamily="34" charset="0"/>
              </a:rPr>
              <a:t>Σημείο Συνάντησης</a:t>
            </a:r>
          </a:p>
        </p:txBody>
      </p:sp>
      <p:sp>
        <p:nvSpPr>
          <p:cNvPr id="6" name="TextBox 5"/>
          <p:cNvSpPr txBox="1"/>
          <p:nvPr/>
        </p:nvSpPr>
        <p:spPr>
          <a:xfrm rot="21432695">
            <a:off x="7504638" y="3013502"/>
            <a:ext cx="1615699" cy="415498"/>
          </a:xfrm>
          <a:prstGeom prst="rect">
            <a:avLst/>
          </a:prstGeom>
          <a:solidFill>
            <a:srgbClr val="E20000"/>
          </a:solidFill>
        </p:spPr>
        <p:txBody>
          <a:bodyPr wrap="none" rtlCol="0">
            <a:spAutoFit/>
          </a:bodyPr>
          <a:lstStyle/>
          <a:p>
            <a:r>
              <a:rPr lang="el-GR" sz="21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Αιματολογία</a:t>
            </a: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3215680" y="980728"/>
            <a:ext cx="2232248" cy="648072"/>
          </a:xfrm>
          <a:prstGeom prst="wedgeRoundRectCallout">
            <a:avLst>
              <a:gd name="adj1" fmla="val -55652"/>
              <a:gd name="adj2" fmla="val 46312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l-GR" sz="2000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Άλλοι ειδικοί και γενικοί ιατροί</a:t>
            </a: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 rot="2572595">
            <a:off x="5082382" y="1399227"/>
            <a:ext cx="358008" cy="124392"/>
          </a:xfrm>
          <a:prstGeom prst="wedgeRoundRectCallout">
            <a:avLst>
              <a:gd name="adj1" fmla="val 63642"/>
              <a:gd name="adj2" fmla="val 313231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Επεξήγηση με στρογγυλεμένο παραλληλόγραμμο 9"/>
          <p:cNvSpPr/>
          <p:nvPr/>
        </p:nvSpPr>
        <p:spPr>
          <a:xfrm rot="21284290">
            <a:off x="3579391" y="1833132"/>
            <a:ext cx="468052" cy="101559"/>
          </a:xfrm>
          <a:prstGeom prst="wedgeRoundRectCallout">
            <a:avLst>
              <a:gd name="adj1" fmla="val -36996"/>
              <a:gd name="adj2" fmla="val 241581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9048328" y="116632"/>
            <a:ext cx="1440160" cy="576064"/>
          </a:xfrm>
          <a:prstGeom prst="wedgeRoundRectCallout">
            <a:avLst>
              <a:gd name="adj1" fmla="val -45213"/>
              <a:gd name="adj2" fmla="val 69060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l-GR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Επιτυχής συνεργασία</a:t>
            </a:r>
          </a:p>
        </p:txBody>
      </p:sp>
      <p:sp>
        <p:nvSpPr>
          <p:cNvPr id="13" name="Θέση αριθμού διαφάνειας 4"/>
          <p:cNvSpPr txBox="1">
            <a:spLocks/>
          </p:cNvSpPr>
          <p:nvPr/>
        </p:nvSpPr>
        <p:spPr>
          <a:xfrm>
            <a:off x="1487488" y="6453336"/>
            <a:ext cx="366464" cy="365760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23F396-9890-4DA2-9648-DEC8A4736663}" type="slidenum">
              <a:rPr lang="el-GR" sz="13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/>
              <a:t>7</a:t>
            </a:fld>
            <a:endParaRPr lang="el-GR" sz="13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116633"/>
            <a:ext cx="7488238" cy="936625"/>
          </a:xfr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5000"/>
              </a:lnSpc>
            </a:pPr>
            <a: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Το</a:t>
            </a:r>
            <a:r>
              <a:rPr lang="el-GR" altLang="el-GR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800" b="1" dirty="0">
                <a:solidFill>
                  <a:srgbClr val="CC0000"/>
                </a:solidFill>
                <a:latin typeface="Calibri" panose="020F0502020204030204" pitchFamily="34" charset="0"/>
              </a:rPr>
              <a:t>αίμα </a:t>
            </a:r>
            <a: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σαν στοιχείο δηλωτικό </a:t>
            </a:r>
            <a:br>
              <a:rPr lang="el-GR" altLang="el-GR" sz="2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l-GR" altLang="el-GR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ταυτότητας, ενότητας, συνδέσμου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1744" y="1772816"/>
            <a:ext cx="8362950" cy="3816424"/>
          </a:xfr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zh-CN" sz="2100" b="1" dirty="0">
                <a:latin typeface="Calibri" panose="020F0502020204030204" pitchFamily="34" charset="0"/>
              </a:rPr>
              <a:t>Το έχει στο αίμα του αυτό</a:t>
            </a:r>
            <a:r>
              <a:rPr lang="el-GR" altLang="zh-CN" sz="2100" dirty="0">
                <a:latin typeface="Calibri" panose="020F0502020204030204" pitchFamily="34" charset="0"/>
              </a:rPr>
              <a:t>      </a:t>
            </a:r>
            <a:r>
              <a:rPr lang="en-US" altLang="zh-CN" sz="2100" dirty="0">
                <a:latin typeface="Calibri" panose="020F0502020204030204" pitchFamily="34" charset="0"/>
              </a:rPr>
              <a:t> </a:t>
            </a:r>
            <a:r>
              <a:rPr lang="el-GR" altLang="zh-CN" sz="2100" b="1" dirty="0">
                <a:latin typeface="Calibri" panose="020F0502020204030204" pitchFamily="34" charset="0"/>
              </a:rPr>
              <a:t>=</a:t>
            </a:r>
            <a:r>
              <a:rPr lang="el-GR" altLang="zh-CN" sz="2100" dirty="0">
                <a:latin typeface="Calibri" panose="020F0502020204030204" pitchFamily="34" charset="0"/>
              </a:rPr>
              <a:t>  </a:t>
            </a:r>
            <a:r>
              <a:rPr lang="el-GR" altLang="zh-CN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είναι χαρακτηριστικό του</a:t>
            </a:r>
          </a:p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zh-CN" sz="2100" b="1" dirty="0">
                <a:latin typeface="Calibri" panose="020F0502020204030204" pitchFamily="34" charset="0"/>
              </a:rPr>
              <a:t>Ο γαλαζοαίματος</a:t>
            </a:r>
            <a:r>
              <a:rPr lang="el-GR" altLang="zh-CN" sz="2100" b="1" dirty="0">
                <a:solidFill>
                  <a:srgbClr val="0000CC"/>
                </a:solidFill>
                <a:latin typeface="Calibri" panose="020F0502020204030204" pitchFamily="34" charset="0"/>
              </a:rPr>
              <a:t>		</a:t>
            </a:r>
            <a:r>
              <a:rPr lang="el-GR" altLang="zh-CN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=</a:t>
            </a:r>
            <a:r>
              <a:rPr lang="el-GR" altLang="zh-CN" sz="2100" b="1" dirty="0">
                <a:solidFill>
                  <a:srgbClr val="0000CC"/>
                </a:solidFill>
                <a:latin typeface="Calibri" panose="020F0502020204030204" pitchFamily="34" charset="0"/>
              </a:rPr>
              <a:t>  </a:t>
            </a:r>
            <a:r>
              <a:rPr lang="el-GR" altLang="zh-CN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αυτός που έχει ευγενική καταγωγή</a:t>
            </a:r>
          </a:p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el-GR" sz="2100" b="1" dirty="0">
                <a:latin typeface="Calibri" panose="020F0502020204030204" pitchFamily="34" charset="0"/>
              </a:rPr>
              <a:t>Συγγενής «εξ αίματος»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	=  </a:t>
            </a:r>
            <a:r>
              <a:rPr lang="el-GR" altLang="zh-CN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από την ίδια μείζονα οικογένεια</a:t>
            </a:r>
          </a:p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el-GR" sz="2100" b="1" dirty="0">
                <a:latin typeface="Calibri" panose="020F0502020204030204" pitchFamily="34" charset="0"/>
              </a:rPr>
              <a:t>Μιας μάνας αίμα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		=  </a:t>
            </a:r>
            <a:r>
              <a:rPr lang="el-GR" altLang="el-GR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δηλαδή αδέρφια</a:t>
            </a:r>
          </a:p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el-GR" sz="2100" b="1" dirty="0">
                <a:latin typeface="Calibri" panose="020F0502020204030204" pitchFamily="34" charset="0"/>
              </a:rPr>
              <a:t>Το ίδιο αίμα κυλάει </a:t>
            </a:r>
            <a:r>
              <a:rPr lang="el-GR" altLang="el-GR" sz="2100" b="1" dirty="0" err="1">
                <a:latin typeface="Calibri" panose="020F0502020204030204" pitchFamily="34" charset="0"/>
              </a:rPr>
              <a:t>μεσ</a:t>
            </a:r>
            <a:r>
              <a:rPr lang="el-GR" altLang="el-GR" sz="2100" b="1" dirty="0">
                <a:latin typeface="Calibri" panose="020F0502020204030204" pitchFamily="34" charset="0"/>
              </a:rPr>
              <a:t>’ στις φλέβες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 = </a:t>
            </a:r>
            <a:r>
              <a:rPr lang="el-GR" altLang="el-GR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ανήκουν στην ίδια οικογένεια</a:t>
            </a:r>
          </a:p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el-GR" sz="2100" b="1" dirty="0">
                <a:latin typeface="Calibri" panose="020F0502020204030204" pitchFamily="34" charset="0"/>
              </a:rPr>
              <a:t>Το αίμα των προγόνων μας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  = </a:t>
            </a:r>
            <a:r>
              <a:rPr lang="en-US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η ιστορική μας συνέχεια και εξέλιξη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 </a:t>
            </a:r>
          </a:p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el-GR" sz="2100" b="1" dirty="0">
                <a:latin typeface="Calibri" panose="020F0502020204030204" pitchFamily="34" charset="0"/>
              </a:rPr>
              <a:t>Το αίμα της φυλής μας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         </a:t>
            </a:r>
            <a:r>
              <a:rPr lang="en-US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=  </a:t>
            </a:r>
            <a:r>
              <a:rPr lang="el-GR" altLang="el-GR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ο κοινός μας σύνδεσμος</a:t>
            </a:r>
          </a:p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el-GR" sz="2100" b="1" dirty="0">
                <a:latin typeface="Calibri" panose="020F0502020204030204" pitchFamily="34" charset="0"/>
              </a:rPr>
              <a:t>Ζώο καθαρόαιμο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=  </a:t>
            </a:r>
            <a:r>
              <a:rPr lang="el-GR" altLang="el-GR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αυτό που προέρχεται από ίδιας φυλής προγόνους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 </a:t>
            </a:r>
          </a:p>
          <a:p>
            <a:pPr marL="365125" indent="-365125">
              <a:spcAft>
                <a:spcPts val="500"/>
              </a:spcAft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el-GR" altLang="el-GR" sz="2100" b="1" dirty="0">
                <a:latin typeface="Calibri" panose="020F0502020204030204" pitchFamily="34" charset="0"/>
              </a:rPr>
              <a:t>Ζώο </a:t>
            </a:r>
            <a:r>
              <a:rPr lang="el-GR" altLang="el-GR" sz="2100" b="1" dirty="0" err="1">
                <a:latin typeface="Calibri" panose="020F0502020204030204" pitchFamily="34" charset="0"/>
              </a:rPr>
              <a:t>ημίαιμο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	        =  </a:t>
            </a:r>
            <a:r>
              <a:rPr lang="el-GR" altLang="el-GR" sz="2100" b="1" dirty="0">
                <a:solidFill>
                  <a:srgbClr val="0000A4"/>
                </a:solidFill>
                <a:latin typeface="Calibri" panose="020F0502020204030204" pitchFamily="34" charset="0"/>
              </a:rPr>
              <a:t>αυτό που προέρχεται από επιμειξία</a:t>
            </a:r>
            <a:r>
              <a:rPr lang="el-GR" altLang="el-GR" sz="2100" b="1" dirty="0">
                <a:solidFill>
                  <a:srgbClr val="006666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" name="AutoShape 2" descr="data:image/jpeg;base64,/9j/4AAQSkZJRgABAQAAAQABAAD/2wCEAAkGBxQSEhUUEhQWFhQXGRQXFhYYFRcXFRcXFxQXFhgaGhUYHCggGBolHhcUITEhJikrLi4uFx8zODMsNygtLisBCgoKDg0OGxAQGywkHyQsLCwsLCwsLC8sLCwsLCwsLCwsLCwsLCwsLCwsLCwsLCwsLCwsLCwsLCwsLCwsLCwsLP/AABEIAKMBNgMBEQACEQEDEQH/xAAcAAABBQEBAQAAAAAAAAAAAAAFAAIDBAYBBwj/xABDEAACAAMFBQUFBQcEAQUBAAABAgADEQQFEiExQVFhcYEGEyKRoTJCscHRI1JicvAUM4KSwuHxQ1OishUkNHSD0gf/xAAbAQACAwEBAQAAAAAAAAAAAAAAAwECBAUGB//EADgRAAIBAwICCAYCAQMEAwAAAAABAgMRIQQxEkEFIlFhcYGRoRMyscHR8BThI0JS8RUzcqIkQ4L/2gAMAwEAAhEDEQA/APDYAFAB1YZS3IY6HkCgAUACgAUACiQFAAoAOxICiQFAB2AgcIkgcIAHKCSAASTkAMySdABvgIN72e7OrZ1EycA07UA5iXy3tx8t5mxnnUvhBG0WysXF2K2OsBIUuuzYjEMgNz7SJKgKMUxvZX4k7lG+FylYvTpubM6bSXZqPSv72dTM71QGmWzZx3RWMXM0ycaat7BGxPQUs8kU/wByZ4ieJJFD0WHpKKsZJXk7sJyLFOf255HBMh+ukRxLsIsgjIuFz7FpmKeOY9CIOPuCyGW24LWoqVW0L+H26flbPoCYlVY7PBHD2Fe77VJwFPtdT9njogbSpUioIzi/C27qxVu2GCku4POIMwSsQ8DMPsy+VFc+6DnnsNIXXg3G6H6eqovIVu+/7VYG7iYNPZlTTRSN8mcMqcDl1jDc3ulCqrxNfdvaiXa5M4ICk5EfFKb2h4TQj7y12+dIEZp0nBq+x59dxMuauHRrKhPWaHHqoh9BcUi2qxT8ytPTvZySgzd2G+0cCuFakth8yBxNYfUv8sdxFJKK45eRqLb2noFkWVcCAYUlyhimEDZUaHlnxMVjRUcyFSlKQ2TctqfxMkuVXbM+0mnmpqB6GJc48iLDnuuaNbQ38KhR5ZxXi7gKk2zzBpMxcJiBvXZ5RNyATarPMVsSKZbH2jLqytxpWoPpE4JTPDI5x0hQAdWGUtyGOh5AoAFAAoAFAAokBQAdiQFAAokBQAOESQOEBB2ADZdi7qCj9pmDPMSgdg0L89g6xKQirP8A0oLWy14jFxSRT7yAkmkmIAI2e8SpwoKndxikpJF6dNzZHNmNMYopqx/ezNlPurw+PIQiKc3k2SapR+gUsdgRaZYiN4qByEauVtjC5XdwpKcb4OCRXiQUshB0iHFrclNPYMXbMGLDoRnTeN4+EHDi5BpbPGaZZAbtN2XW0/aSyJc8aN7r8HA1/NqOOkWpVnB9wNJ7mIQlHaRapeEjUbQDoynaI6CamrxEuPCzn7QJcwWK2Um2V6d1MPtSsWSsj6gbKbOWRz1KSmrrc0U5yg7xB9pkTrDaQGqzyHTA4/1ZDGmE7wVqOBBGwRz48XFwrc6z4KlJybsn7MsTcEmrMSBhCIvvlFZilR7uTDyjpUaXw0+05Fes6zVtvvzOdmZAtdpFnJMqXhZyFpiamHKp2nFWucKqaiKdo5Y3+LJQ45Hql2XPJsy4ZMtV3nVm5sczGZzcnkWdtgyhkRbM7bMqkxdEMETKkmuwkU5ZHPnUdIuVK7nbpXTjyGtOMFgPnSOedMUAHVhlLchjoeQKABQAKABQAKJAUAHYkBQAKJA7AQdESA4QEEtlkGY6INWYL5mkBDdlc9Ft80S1CLkqgKBuAFBF0ZNwQ0+JLWIxaIgmw9bQWIVdTFXKxaMLuxbn2gSvs1PjbJjtG8D5npzz5mzZeNKIcuiWAohyVlgxyk5O7DKCJKliXMA1MXjTlLYhySLKTEyIYK2zb0YDZDYwlta6FuS32YWu+0JO8DHu5qnIVo6tvWuo4ecDi4Z3RKakHbttjq3dTgMWeBxkswDXL3XG1eojPUgmuKP/AB/QJvZhYPGexcy/bmxq8oTKeOWRQ7cLEBhy0PSNeldpW7SsldHnfaF8SrLObKaLvo2zz+MbHHN0RTeLMJ9qb7JnDEKzwqqqAYu7BzFae1MJqabKxmXBRi5P1+yG06dSq1Ben3M3eVnKAm0sVdv9OtZlDtY6LyzjnV9W5u0cI7Wm0Uaau8v28vyC1tzq4mLiUg1VgSGHJhmDGZM2yhdZR7Z//P8AtG1ts2KZnMltgY0piyBVqDQ0NDxBOVaRog7o4OsoqlPq7PIenmHxRjZmL7nhMIJzLDLaQM9N1QB1h0FdlJASbPCqAAWAyy99t1d20ndFuHmyLjQp941Y5k8eG4DQDcIqSfO0c86QoAOrDKW5DHQ8gUACgAUACiQFAAhAB2JAUACiQOwEDhEkHYADPZGVitSH7odvJSB6kRKF1H1Q3f1qo1IsKigI1piLl7HZQd/ZBPHZ5xDZZIOKBZZZLH7QipP3B/8Ao7OfEUTLrD42ijMi2kzVmb8jwzyHqIi/YVld3uejXNaAyiGmdoNr+v0IZG+6RR2LdnWnsr8BFnn5pELGyJJiPN8BCou1qhm/hGwwyNoZWWQ+thlxrhUr9lk1NHJZH4NXMc1pSJjVlzIcIlSz3o6qZLNhdGVlWaSGlsjAjC+eJCKjOmRyyi/BFviXsUysM0J7SPSqypRP/wAlQP8ArGKdK3/Btp0oyV+Iz9/9q5nduHlyQKGoFoDEgjZQRCnwZHrRp8/YB3nalkstoIBIQMoOmKlASOecdKW1jBTjdjeyk7Ck61PnNAoCczjcYmbn9I4PSNb/ACcC2j9X/R6Po7TJ01L/AHN+ix7syN4W8lzMYY3YkKDv2kxjpxcnY6FaapRvbwQVuS7LTafCQtD+HSNS06XMxPWStlI2Vz2OZdktkFqkSzMIZg5UuCBTIE6dI0U4xW1zl6lqq7vkQz7/AJhbO2O35BhHoBGpQXYYWkjtmv1ZbYpal5p99vE3Qb/OLON1nYU+4mmzLTOIZ0A2DGQuX5VGXlEXisIpYieinxqZfFCWU9GNQYjcLHz9HNOmKADqwyluQx0PIFAAoAFAAokBQAIQAdiQFAAhEgdESQOEBB2ADSdiZfjmvuQL/Ma/0xZCqrwkMvOsyYQvUnIADUk7BEsrHCKwtSS8kUOfvuKj+FDkBzqYqXswvdM6YQZrtpTCKACuygp+qRSRaIFv+1Fmw10zbix+nxrFZKysWTvkH2d8iu/4wtdhLNz2atwZFrkwyNNDxpsMPi012MRJNM2FlmQy3OTF35Is/s6nMhn3gsfRahYh1JL5V6DIQjJ2bt47e34E1kk50LIQK0JOzg+o5QynqpN2vnsZFTTWjxNY7Vle33H2YsqB0nMhqQAR4WG+mdN2nWNjjxPKMalw7MtG1GZQWiQk6mQdcmpzX4ZQuUFHZ2HU25Fe0WazEZSbQD90VI8yTGeXezbCVRYVjP3xYEAFZGHEQF7x/HzC02c4UkpVFE1NzVNybXoRdsZbMqMqt3YCpipliGZHrGhaujKXApJt/u+xmp6OvCDlKLX72bgyy3wElT5W0zCR0yjg9IL/AOTL95HpOjGv40O6/wBShYnQzUxZgBieAqM4NNzuRrmnwrx+wevK+Js091IcypIHiwnCTzIzPLSNm5zZK7CHZW5rMwxTVehYqtMqkHCSx19oEUGlM9ciOognb3E16FRxvH+zS/8Ah7GBVZVeJdz/AFRr421hnJle9mTWdZaZS0VeQoep1MQ3cqSu8QQCr0FR1+Ri0SGfPMc46QoAOrDKW5DHQ8gUACgAUACiQFAAhAB2JAUSAhAB0RJA4QEHYANX2YGGzzG+83oqj6mLxEVfmBFun6ge9m3LYPnEMtFENgk944XZt5RBd4NLaJmBMQHhUUQb20r8unCBLmLb5GQtFa56mFSHIkkSNsVsS2aC75ySZh8eLSiiu0VqzEAAcq9IuuGOWLd5bGxsFvBFa+UQ6t3d39CyoYw16haz28E0zruwnnuir1EFh48UxsdFWkrxSfg0/uRXlaMaAihp4q8svWsWn1qTqw3jZr1z7XTL6SLhqVQqppTvFp96x72aKzITmZhrwAwjz1jX/Lk8rYwPTqPVayjsq0uvvA8cwYs9UnuiFSS2Hz74mUp3jfzMYVOrF7IfB8LzkZdNhR2aa6sxUHC1R+8oWFSdmEMaRzNVVcFaO7v6HW0K+NK8lhW9f6wF70nIXVlxOoIeWjAFW2FmHu5kEV+EczwOzFO1n5mOtlgW02qiqaGaqtMTJCKDEo0Bb4cIipW+HB9pVxTu+zc0Eu9ZUisqzy0DLQEVCgAKB4m/1DlU1B1jHCjOta7bb/cIr8LHE8IbdVqlTAyvKkrMri8CLQkVIICUNKa1NCQMofUjXpbylbbLz7/YRKlTukreRD2dtCgtLq+LvZoZARUjEzAYT7VKA12xuW2Niaqy7hBLwzOYO3LTPOlNlK0pwjp6eV4W7Dz2tp8NW/JliXbYeYmSPeSgZsB1gBRb2RQtduqAScCnQlSS3EL93jFeLsGKl2nhUYjWKADqwyluQx0PIFAAoAFAAokBQAdgAUSAokBQAOESQOEBAoANfdy0siDfiPmxi90lkQ05TslcEG6Z0xqqjZ7aUhEtRTXM309DqJLEH54+oWu26TJDFyqscqlhkOXn5wh62mtrmqPQ9ee7S9X9vuXLW6N76gCgUCrUAyGgij6Q7IjYdBW+ep7f2UbNcsua2Tsd+VB60hEtbPsRqp9DUe1v0/AVldmpVPabkcoW9ZUNK6H0y5P1ZRnXdLVyO5xHf3lQf+MV+PN8wfR9CGOBFuQjD2ZVP42ifjT7WH8Oh/sXoMN9UByrT8TUrsoa/KIdWclZvA2Gjo0+vGKuuwJyps4yg4VBLIDZ1BpkczXP9b4IVZQTUXh795E9PGq4ucbtWa7V5/veNsbzZqY0VStSurDMc4tHUTiuFMVW6Noyk5SWXnDZL3L6utBXUPWm8moyAif5kxf/AEeg+1eZRJqdHz0phav/AFi61j5oTLoWPKTXo/waC6GZJQoQaOzhGAzopUk5kZbs65QitVVSV0O0ul+BFwbvnf0KF62tmRJeLN8eIp7QUKWmOd+QJA4CFJxWZbY+o+q3GL4d+RCk8oyqhokkEUAxD7TGWb1Q1PE7InU6W9acHu5eGFt5Je2SdM4y0sZvZpNvn+35dofsMhigZgwQVID4ADxowzPw9S1NLqQvbu5/12L7lJrPHKyfrw++H2v7WBtvoxxLVCMxQrXmAqgxMtO3hK/di/omyPjxtapjvaaXq1Yg7zv5pmNJCzCmFT7Ld4oxCYCtMGQIqda7s4vQ0kqNviSsneyfN2wn2K9s+m5z62p4oONPPDa7WbRvnx7ku/wHnDL8M60rTwhQRSYRpU1pnSuWtVOUWp1KkJWcbPmJqxjWS7N7nLwvGzSxREdidGnPQfwyloepjTHimJlGFLsX76g+X2gK+zhXki1HIkEjzh6pGSde/IoWq+qnESSx1JNSephsYpGeTcjARgNQoAOrDKW5DHQ8gUACgAUACiQFAB2JAUACiQFABasthmTPYQnjs84pKrCG7HUtLVq/LHz5B2zdknpimusteJ+ZjNPWJfKvU6FLolv55eS/JbSwWOVsaafJfM/SMstXOXP0OjT6Now3j659ti61tmKgMuSstKZHDiNOuzpCHNyeWbI0owjhY7sfQ5PmTDJD4sTGpOI1AXMUVNNmeUU3eR0V1U0gbIo+RFD94Cg6j6esWtYhxcl3lqTdrHZEmaz5hKTc4UEsaDaSaU67IhjKd08FyXcTuBgtDYfP1rEDXNrdBGx3UlnTMlzmSTqTygbsUzNktmnpMGErhxBsjTNQcJ+MF7kuHDkAz7kkq3icYB7iiham81iLjd9kWrznPPQLLBVQQa0AUgAimdMs/SBPuK2UXdsj78ogVpqIo2Ip269esTGnKTwKq6qjSzJ+pTSXLY1VJsypr4mwoTrXDF3TUcSf75CIayVTrUoNrteF7/ZBqzXFaWXF3MuUv35jEAdWiOBck/p+Q/lTvaUlfsV5fZFexuqd5JDpNahNZZqp1aobaRmCOIirLO/MhtdnDSFmVXG7zBNmU0lyyoUJXf4VoNWMRG7U77Jwt6Sf74GVXlqFF7Wf1iJCcLjNSVplQHweE+ICpzUHqI1V605U4Oy24W7Zxhq/hZ+dthtChTVeolfEnJK7taV7O2173Xir75DEmYoXKXMmV0JDUHJqgUjJFOW34+psmlHd28M+yKV4Wj8BB2LkQBvNdY1xpxhHjlZ9i5X7+5d27x2mCpUlOTpxusZfOz5Lvffayz2DLFa1SXLmHFMwd65UqK1qyU246lqiupFIXaVfipt5buu92yu66St4W5mCtFUetHEdn4LKfk/rfkVr2CMxb2kLV2ZBlGEpuIAOQpWvCNlGq+CHHnFs939WMvwb8XDh3uv77c38B11NY0Dd/JaY9dQ6imX4tm0cCBsh0k07JifmV8X8M/q2H2yfYSKrLCD8TI39Ii0eITJIFTLks1pzkzApHtYWFPI5CG3fMS7I86jEOFAB1YZS3IY6HkCgAUACgAUSAoAOxIHQK6QEpNuyC13dnps06YRx18ozz1MVtk30ejqksz6q9/Q0Mq4rPZ/3zYn+77TeWg6xjqaib3fodWhoaUfljfvZOl5MzBLPLCk6HItzqclEZnI3qC55OyrsM1vHOJatCaFgP4iflFWx3DZD7x7O92uITQRuK09awRl3CnTb2YJacy4s/abIb8/7xYdfhYRF3uRRTQgmm6ldOEAqE+FcL8is902rYh26EbesFyZylyaNdcF1MklFm5uK120qSQK8BAIV7Z3A/aGesya0ksFEugz0qQDX1p/mA0UrOODRXbNRJSKnsgZMdu2vKKLe7IkrsC3za5pmEypi4SACpFaEbt8DaLxjIgs0lwSXc42oCTm5G4D3RAkwdSKwsk7ssvYMXHxP9BGinp5S2Xmc7VdIwpYk89i/fqVZ053/AFUxshpox3ycKt0nWqYj1V3b+v4H2KwKau5oi5sTmc9ABtY0NBwJ0BhOor26kPP8I16DQ8Vq1XN9k+fe+4uSnmHOXSUNh1mEby2/lTlFKWklJX2+pq1PSlKDcfmfov318RT7v7w4psyZMP4mxepqfWNK0cObbObLpera1OKj4ftvYnl2dE0UA79vnrDvgU+HhsZP52oc1Nybt6ehXvW7Q0sS5ZosuUjpWnifFUitBmcTnmNwjkQm4/4pf6pPyado+qVvNHdjL/Gq/O6vb/ba/om7/wD5B1ltjUJY54mNcqZnMA7DU/HfDoqSg4SV1f328n2X71zsap8EqsasHbHtv5xve/dZ8rhSRbmI1JHIU/mevpGU6Frla8SSCcLe6PapXwg8tWMba1rQS5JL1XFf1b9DlUE71HLnJv0bjb0ivUht7KlmlGVVS+JWOoxBsZUV3UFH2lTvyTTu6jvyyjNUvLqP9/5LFjCurUoMsVCKrUoDhA3eI026bs+hNXyv1sxQk4rhfLHik/r2g22WEMSpzCll/lYj9dIdSMWq2v3lNrrUbIfYxcRNd1io5wZGh03VESwTZgI5xsFAB1YZS3IY6HkCgAUACgAUSAhASFrtuOZNOmEevlGepqIrEcm+hoJzzPC9zXp2fSyyw5TE1K/o7THOnqJTeTv6fRUqUcb+/qQzr2d0AlUTLMKKE8m16ZRVyZoVCNrrPiA2eJUTPKqX7it4lTCSMipX1B+URON0FGouLPMM/wDl7OlSFau4VArC7M2MG2y8Jtp8KLRd2zqYskkUk2lgJXfcAJRvESnHw11qREtpLIlKUndBlu7lUxkCvX4RCkmMVGT7PUJWCbLmCqMGprTUcxsiU0ys6cofMixNmhdIhuxEY3M7abStTMmypeKoCHCCx6nWkVuPUFyKc61NMOZou/8AWsCTZLlGHiRlgoquQ2sfaPLdDqdJydoox6jVRpx4qrsuz8dpTF4tjULkCy/mOY27OkdGjpYxacss85q+lKlVONPqr39eXl6jrznf+om/mb+8aqvzs5VP5UT2Vqwmc1CLkzTQoyrVFCPP6dpNMmVVV90Gp4n9COZSpNzjxc8nptVqoRoz+E8xSXhfHsW5VoEda55MmNoETcCrPtEVbJsEbomlpMwYjjBU7f3ZUqRkdKk8iRvjgdJ0X8aLW0sef79zu9G106bhLlf8/leGDMXpYWklGIZVcAgmlDTIUIyNVwnqctY01ZqrepH/AMX4rGfFffsN+jqKC+HLdZXnnHg8dyt2kki3Gnz/AL6/AQlRN3xmzlstYIIFWbIcST/mnSNck1wp8l/ftc5zqrrSXNv2svtcv3vZCJsqSAKSpSgmtau9K56bfjC9P1k5drMalZ8RdmMqp4QMtDvWgqp30BPlG9Zk1+4/oySvwqXPn57+4LxipINQc/U68YbSWTHqX1fMpWmfGgxFmw2kSZRnkYiz92o4KuJj5lR0MDy7FjzWOcbBQAdWGUtyGOh5AoAFAAoAJ7JZGmGijrsEVnUjBZHUaE6rtFfg19zdnFQY5hGWZZsgPpGKpWlPuR2aGlhS2zLt/BZtd9BBhs4p+MjM8gdOZ9IzOXYb1T5zC1hvwTpHdzKYgAK1zJ3wlxs7mqDUsoCzZYlvwJ2aDlF90NRUveUpKumYYZ/mFKnrUesWg+Ri1cespLn9SCRIrFjOkGbFYicqVikkuZqp1KixFv1DFgkKfZINMjSIVuRM1JPrFO+Zs5GK4Xwe7hBoeo2xXF8miCXCuHIPlXfaJnsyW5tl6mkTcs8b29Q3cN0mzFndhiYUwrmBmDmdpyg53FNpqyIL6tEwsGlzMOVCCKjWtecVuuZZRdsA+VZ2JxzGLtsrs5DYIsl2kOpbEfX8EVutgQ01fdsXn9I26fSupmWF9Ti6/pOGn6sMz9l4/g0LoJshGUAVUHkaZ+tY6SgoLhR5idadWXHN3ZnWHdHHQFgfAp0qPePAbBtPKBPhyRvgGG0HEWJzJJJ41rWFtu9xllYOq5IwSx4gAzqBmSQCacB934wuEPivj9F90aqtR0IKlHGOs+98n3JHLPaKrMG0ANTbQa5Qqr1akG+9eo/Srj01aC3sn6bkUq1Zw+5zy0LSIm5BG9rEFySS7xOmTA9mak5K4cgQwYEMpByII2Qz+PT1FKVOptgmNZ0pKSOTu0cuYAjyWlzRiFC5MoktkBQAjrt21zjlfwNRp6jqQlft7X4rn+7HZpaqjWShUx2X/P58ClNsxLZIc91Wy57Yo5p72/f3x7zdwOni/wC/vl3Fu50aZaJay1yDY2JAbwrmxI2ncN5ETWn1G5GabUVZBK/baRanqFooGGmhFND0JFNlINLFKCExfVaBtptophU1086UB6iNkd7iqjVrFWbMwIK+8Sf15xppHP1HJAufaaw4zWLUx62VOExweqgj5+UC3BmJjnGsUAHVhlLchjoeQKABQAFrouZppBIIX1P0EIqVuHC3N+m0bn1p4X1NjLs0qyoC+vuoNT/bjGKUubOxThjhgrIDXjeTzTnko0UaD6njC3dmhcMFgoM8WSEyqHEmEGoibC1UcXdBFLZjADkim3/EUcLbG6Gqi11sMmcKQqpUgVJOlSabNwp6xCTWWLqzU7JF2x2WJKIv2y0CXLwKfG/tcEH1hbyzbSjaN+0sdj5DFXmNkGICjgtfrErcpXeEvM04yiwhFW02mkVGRQBt9uijZojG2WUbPJaYamLJWFTqcWFsDr6vcKTLkmrDJn3bwvHj+h0dNpb9afocHpDpLgvTovPN9nh+QPKEdRHmZM2nZWfikFDqjHybMeuKKzWQgynfNmoTCWOQLs1nJYHukpvNSW4KrthJOmkR1v8ASs8v1jYRi3eTwt/x4v8Asje8bWGKlpob7viFBy3RHxJ0kot2sT8P48nJK7eXbO5bS/Z6oVnviX3ZbFS1d+9V1rXWFVKsqqUXnKfoadPBaVubVnZpLnnu5JD2s6zZRnSBhwkCZKrXDXMMu9MjypGmUYzjxwVu1GCLcXwy8mdstlZoUkMuWxdZieEi4Y7H2TBbJZ2L424KoJ+RjTSi+CXfgXOWwKvayK81jQVJxdSaxqqRVrFKc20WbsuycXwyZrS2wkjQg8KHKPP6unFtXR3Oj2nTlxdpVsd+2xJndkoQpIYFNq1GdDrqOpjPDSU5u2R2pXBByQ697ck0qzLgcDCcqrloa6njWNMNNOndboyUtVB/NgEmfJXxF68ACSeEOjGQTq097ge33kZjFvZGijcPrGiKsjDOXE7kRU0BIoDpXUjeBu4xcpYK3SxWuQIOoOY4Hnr5mL2uLbMXHNNgoAOrDKW5DHQ8gQEBJo7i7PlyGcch9fpGSrWviJ1dNo1Hr1N+z8mntlsSyrhWjTd2xeLfSMrdjpRg55ewHk2C0Wg4grNX3jkOhOzlCnJLdmqNOTVorBLP7OzEFZjIvDMn4CBVVyRb+JJ7yS9WU512AAHvFz3ginqYn4vcR/0++0153X5Kj2cqc6cCDUHrDIzUtjJW086MrT8nun4Ms2eTAyqQcu6w4tSFG8/IbYXKVjRTpuQVlyQrYa55040iIyuXnTcVcH225502eQFpLNPHlQCgr14RFmP+LHhXgg3aLzlyKSkpVRTgPqYL8kRGlxdafPkRpeobUEndr5CFtPmNtb5cAq+bxqDhqpHSJjEtxStlla6wZwDHiPI0i6jYyuo54LV+W8WeS2A+I+EH8R3csz0jo6bTf65+S+55/pHpC7dGk/8Ayf2X39DC2eOijhyL8uLozyDvZa0YZ4XY4K9dR8COsRNYIg8h2+JVVhDNETHW1IUxyZPdt5TSO77pZ6D3ZgqF/wDsbJBxMWVfg+bPj9ifguorQv24+/79Qp+xyMON7BMC7WkWhZiDngdqeUT8fTyeVb98US9JqYq628P+S1dlusyVMiSQCKEO5avrGmnVpQ+VP982ZJU5y+ZhBLVLPuFeKn5Qz4lGWGivBUWzHNJYgsniA1pqOY2RSpQ5wyWjV5SwErtkmXLeYQQXGEH405AU6xppQslHzYipO7M1aptHLcYpXlaLH01gIXHaz+0SyDtA9Y4mpfWR3Oj1/in+8inbP/cFh7zOx61PzimnzNGjXY07Xh9iG3AMMxHRPPAOTckyexwCiL7UxslXh+JvwjOFykkPpwciOYTK8Mrupf43eW048cq4eQECzuWatsVpMgMxLz1JOZIEx2Pmo+MNQmQduuzA1pWmyusXESZ53HNN4oAOrDKW5DHgV0h4JXwjV9nez5JDMM/h/eMVWrxYWx2NNpVS60vm+n9h687xWzju5VDM2nYn1aM8pWwjfCHFmWxFcdjlqvfz/GxzRTn/ABHeTGeTbwjfTjfLL9qv9z7HhGykQoIda+4Gtc5mzdieZi6QA+1ENTPKJIkkzkuXlTjUcoKay2ZtU0oKHO9/L+wjZJFaQ1mSKvgN2m7TUAjSgHnt61MZuI6cbJWRBbrRW1yUXYwr1yPpWJiQ1eLT7H9DUMaA01oYbLbBip24lcBTbXJOZAO+o+IhCTOg4yW4Jn3wBXuwBuoItbtBRbBiWOZObPIb/wC0SnfYpUjb5nbu5mjloJKiWmtM+A+pjfpdPxvjlt9Tz3Smu+DH4VP5nv3L8v8AeRi+0lu7ybhU+FKqOLe8fl0jpM8/CNkVLOsWRWbLiRdCJFiRNKsGGqkEcwaxIvY39so8vENCARyIrGdmqJiLx8LH6A/GEyQ+LsCrROZsixI3Vy8tIWopbDXUnJWbwNs09pZxIxU7waQOKluEKkoO8HbwNHY7QZys1B3iDE1KDGtQCafeFRpC43ptL/S/Y1Sa1MG7WqLs/wBS547UTy7VlGq5zrFix3gyOpQkGoGRprlDaVRxduRScU0am9bxd5a42JIFBHSUYxTsjFdyeTE3hM8QXr1MYNVLKRupxvsGbgsUzxTaUVBmdgJ0HPhHJrzUnjkd/RUnShwz3k9itbZlHqdNIKCd+qW10oKHXWL8iKbeclRXui7fjfw/yqB5EmNlqj3Zxm6C+VN+ILtz2q1itMMkaE0lSFHoKcBWGRpc/cXOtfD9ECkuxS2BZyu/3ZSO4/mbCtONaRayXMqm3yLdglL3qypdCzMFMw0OpzwDQU358DFrlGjWXPJzYUpSoA3AGkW5CZbnkkc06AoAHIIZT3Dc2HZq7ElATZ64mPsJSoA0JO87POMmpruXVjsei6O6PUF8Spvy7jS3rPKS8cs4a6UA0PDYRGWEpI6kqUJ4aMXNJqa67YbFGSo+F2C0q1h1X8IAI3UFPI0hbVmbqEo1ILh3W6IJk52NFFBviOJIZ8OpJ2iiF6D22qd1an+3WLJN7IVUnRpfPK77Fn+hqzPuinE5mLqmuZjnrZPEFb6lyzy4uZr3ywvYqKQx0GflFZ/Kx1H/ALiLN69oEUeDNswPw8YzqPab9tyr2TsbM5nvWmeGu0nU8hDIq78BNWrwxa5v6f2amZMi7M0QNeKIxqVBO+mfnC2ka6dSaVkwK6itFAEQopu5epXnFWT3CcukpMR10Ubz9I00aTqS4TmavUrT0nN78u9/u4Kve3GVKLV+0eoU7anU9B8o7NlFWR5C7qTcpZbyzGyxEDGXZcWQqROhiwpkymLC2ba4Z2OyrXVcS+Ry9CIVNZHQeDNX0mZjPI0RADxQYFrJctFx2l+5TYKVmtyTZzMJlUzaOWbKelxx1Xwr3/fJvuL8i8LJLIMqS5I953JrlTRStIpKFWSs2Pp19JSleMXdbP8A5f2RLJvOTtkhuZI+BgVOt/uJlqtG3f4fsvyW7NbJDsAJDBq5YZlMxn7ytFlTr3XC7vx/IKvomutFLxj+GFnxmlZc6g0BaX8cMaY/z+/2EyfRe+P/AG/IhYtSstAx96Y2Nv8AiAvmDEvQ6irmcv3yKLpPS0cU4+it9cnRaZmAI5NBooPgB20H9oXLo2qtmv3yH0+lqDy4tPy/IOtF2tNauJUXaTDqGjlDMmjFrtfCrZRTKtonWSzjwn9om8QO7B5CoPrD+pHvZg68u5AaaXn1tFqdu6U0VRlib7ktdFG8wmU22aKcFFX5FeZNeYhwKkiQcvuq1NhamKaeAB5RKiRKfIVgaWjqUxOQQcR8K5HYgqfM9IuhbuehWCSQ70WtTUbMjnWDkJlueJxzzoCgA03Zy5iSHYZ7Bu484TKd3ZHW0mm4F8Se/LuN2bvoq55AUp84xSfWZ6GDtFLuQI7TTgsuXL26nhtiY9pJmLYfGenwEPp/KjBrWvjSS/cFbFDbGHizccZrHIsTzJMCilsiZVJyVpNvzHy1gBF6zy4gugpZ0iC9wlISCxPFY7Z+z0ktiYMfwk+H6nzivAhkq8mH5UvIBVyGQAGQ4ZRDlGJEYylkhtMpx7phfxImmNGX60Z63T9YjfYbbgV5Cuqz4jUxe1jPfid2Nnz+9mVHsLkvLaevwpHZ09L4cM7vc8l0hqv5FW6+VYX58/pYyN927vphI9hfCvLaep+UMERVkVZYiUDJ1MSUZKrRKFtEyNFkLaNZ2Rm/ZzV3FT5gj+kRSZaBQvlRU1qBwFfnCJp8jVTtzf77Albcso/Yp4/9x6Mw/Kui89YQ4OXzP0NSqwhmms9r/GxTnTWY4nJYnaTUxZRSwhU5ym7yd2OkqSYkqHLJdLHUHyMNVKT5C3NdoZum5m7xcIJNchTM1FIfRpOMuKWEhVSonGyCPaS2GSCq+0BTqMvrGqrV4YXQilT4nkytnvGczAEjM00P1jDLVTSbwbqdCM5qPazTGzgIuXiNSSd1aD4HzjBLVVpby9MHcho9PC9o+ufqDjJYVB8SNqp0PI7I1UKyUbN38TlayhP4jkljlYoPdUlmwgTwTuwFRzJ2Q2TppXMsYVG7W+pJeEkuElybMzrKGBDMIwYvffu8sZLYjVss9DC4NLL3G1FJuy2QItdx2snHMlux3krpsAzyHAZQy6YvYt9nLjcvimqUlp4mJFOQG+JuUkze3NM7xncimLQblFAo6AQbCJHg8c86QZuK7C7BmGWwb+MJqT5I6Wi01/8AJPbkbuWVs0rG2uwbSd0KWMnSs5uyJFv9DKUt7VM8ssX+YzuLudRJWRk7bbTMcu363ARfhvhC5VYxy9l79xXsVimWhyEFTqx0Va7SYe5RgsnMjCdabtvuwjPuJJY+0mMT+FQAPOphfxm9kbo9H07dab8l+Sk9hA9l/MfMRZVu1FZ9Gr/6537nj32+hyXKINCIammrowyhKD4ZKzL9nSAAlIWCwXCNnWCwXLr2sSgGYVFaQqs2lg06SmqknfkQWrtQKUBof1sEZlA6HADpl/s22p6xbgLcKBtstJOZzMWSLPaz2Lv7ZSzrTJplV5AZMfl1jbpKfHPieyPO9K1/g0uBbyx5c/x5gi+LX3UrAPafLku09dPPdHVZ5mCu7maEVHEqmJKskBgK2HBokholR4lC2jT9k5n73kn9UEiscHL1FawpodFmdnS84W0NTH2aytMYIgqx8hxJ2CJUG3ZEOSSuzYWCwSLImOZSZN3aAfQep3iNUYRpq/MzucqjtyJxfkw6ELwVQvwirrMn4aCVz3zOL/vH8zthlOXHdSSKVI8OUCe08pj4tRtg1CbRNBrYHXTIxzBQbvM5CObXfVsdTRR67k+QeviaBXDoKKvJRT+/WM8Y3Z0ZVLRuyjKtbL7LFd9DkeYja6MWcZaqot8+Iy03/NQVV9M8gFPmucCooHqG+Q20XzOnyGmS28aZPkKkcxqeJ1iVBJg53WAFK7RWkaTD+uUN4UKYZsd6TrTLcTXJwUIzJGeRyJ4RKSQqRrOzoovSCQpnjfZ+53tMyijwjNjsoN53RyatRQR6LQaN6ifcjZ4Es1K1Y7Ng6RljNvkejekVrcXsUL5nNOIcUKAeFQc1G2o38oOK7yH8d043We0Ed8aU2QzguZXXlFWWxBMeGRikZalRy3PTOy91CXZUyzcB2O0lhUeQoOkY6srzZ0tOuCml25Mz2glsjtnUbfhFo7GlvAIlCuvQxYiO2S6kvXb+tkRdxd0MlCFSPDUXg+a/ewlkrGmMlJHGr0ZUZWl5PtL0gRYRuGZMpe7Lo2IjUZegjOq+crBvlorK18+xxirLnmDD2lJGWlUnRndYaA867VByPnGaUJR7zr09TSq79V+3ry8/UZ+xbqdIpx9ppVGTzHPhkieyE+FRUn9axKd9ik4/DzPH19CCZRWNT4JYIrsyJLHzr6R3NLT+HSXfk8H0pqP5Gpk1ssLy/sy9utRmOWO3QbgNB+uMNMyVlYhEBI9TEkDwYCB1YCBytEkNGm7KHwzT+QeWI/MQMUya356RVl43YLSxMxNfCB7RbID6nhEKNyzlYtWW0YWEuz5M5VTMYeI1NMhooEWTtiJVq6vIhvi1UmmWpOGWaVJqWb3mJ2mtYibzYmCxcdItOUVJZouzE2rE7iIdS5iaoSe85fed3M0P6y+kNc+QtQdrlpbkEo99JoyGpBXMVplyzplGOtS43eO/YbtNqeBcMufMzl8zqUEJpwyatRVvDHMGG1RpOeD7baKxJKQRuw91ZJjnWYaDkMvjWK2yS2ClkwwrcO3AlFnflH/b+8BSTNfcr+GKsWzPdhUWWGWlMWHyFfrWPOVbvLPoOmjGEeGPIsdqrtB9nTWu4xWDNK6yszM2SWQaHKkMYyLaIr5sNF71AQK0YbidDyOnPnF6Us8LMOtopL4kfP8AIEYxoOU2eu9lrWJllkmuiqp5qMJ+Ec+orTaOzTfFTjJdn0IL6ugTakboIysOjIxbWBlJVhyMNuMJlSmvnASK0Phz/Rgi2ndFKkFUg4S8u5l2yEEAjQxsVmjgO8ZW5oqrKaQWZfZ1pspWMclZ2Z34TjOPHHZl27bTiU00rUddR5184dSeLGDWQSkpLn9hWiZF2IgCpzVNIolkdN2iFrM3dy2f7qkjnTL1pDIR4pKJnq1Ph05T7EY69bbUd2ObnedQPnHXbPLQjzYLrEFzoMADgYCB4MSQOrAQdBgA1HZ40kk72PoAPrEiZbitDVgBCS06AgMo2NnXjWtQeRiLF+J8yxY+771CstlYGoo9UyB1DAn1iEncG42yVv2SQ7PMYzFBZiK4TiNdlKZcYq73GRtYklCxfef9fxRXrFuqErtnSUr3LzNlaSw39ZiU5rYhxpvf6jLVNs+LFN7wnlgPz+EDc2CUFsFrsvBk+0s5YLlVWNaiuWVBXqIup8pCp008xO3rKlWsf7U0eVeW7hF+EUpSjjkYq8LO8lsLih2H3SN4O2K2Gpp7FB2rASHLWMUizhdAM+dP8xKRW46XJAEWKXLl3PgD7mGD5/IRBDD90TsqRDKMztrtCypQHvmmHeKan5dY8/K1j3tFvjuieTfKzFAbZ8YVwm+NnlA+8EIzGQOkXRY7JtfehpTDJlIqN5GR6Gh6RD6ruVmlKLg+aMoDG6x5u4d7L34bMxDZy21G474TWpcautzZpNSqb4J/K/Z/u5v5N6JMHhYRiaaOrwlC0OueKkWRdAS8LQuYAi6RZAC1zDUiLCK0mlZBm4m+yHM05f5rGql8pxq/zsKkggg5g6jZFpQUtwpVp0/lZGaAUAAG4RVRUdhkqsqjvIpWl4qxkClJzaIii1R5SLnaK0d3ZDTVmVR/2/pjRpl/kuYOkH/ht2tfn7GExRvOKKABwgIHAxIDgYkgcDAQKsBBqrAMNnl8QW/mJPzEShUtyGY0SQMlVJoNYCWEZcxUBAzb3m2D8K/WAruB7yml21y2AaDkIrYamMlWUxNiHIN9nh3bnjT0rEoXPJNfVkxzF615QSCDDUwCWiy/eyZ+Bp4V6D1MKsM4gDeE1sdVNKReJDdy1KtazV7ueoI3/MHYYsKtbKBF53EyeJDjX/kPrBYup9pLdjjBhJyPoYAkSTGplElTsuZ4TzB+UAF+QxpVTQ8N0BBm7wclzU6ZDlHm3ue/jiCK0pyGFN4i3IUpyjJNBYGozzip1GiWwKB3hGoRyDuIUkRD3XiJqYjJrsf0MosbzzhIsABK6pzBqAmlCYVWiuG50ejqkviqF8PkW59ob7x2xmSOxJWKzOaaxYo2VWNTEcjJJ3nk1FmQBQBkABG6KskcabvJlisDBEUwxVjIlGfC2aYENj9qJWxE/mOdtD9hL/P/AEmH6b5mYekP+2vExwjccg7AQOEADokgcIAHCJKnTABrmFJafkX/AKiJQjmUZukSSNxEAU268c4AHTj4V5E+pHygAqSfagLMJJAULNkPiEBDDlgGK0CudASOYUkesRIhbFV3JJJNSdYCQfavaiUAysSBaWcwUZ7YCpNaZClcRArTXQ+kAJgpzkOvxgLDZZ15GAAjYDlAVZ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4" descr="data:image/jpeg;base64,/9j/4AAQSkZJRgABAQAAAQABAAD/2wCEAAkGBxQSEhUUEhQWFhQXGRQXFhYYFRcXFRcXFxQXFhgaGhUYHCggGBolHhcUITEhJikrLi4uFx8zODMsNygtLisBCgoKDg0OGxAQGywkHyQsLCwsLCwsLC8sLCwsLCwsLCwsLCwsLCwsLCwsLCwsLCwsLCwsLCwsLCwsLCwsLCwsLP/AABEIAKMBNgMBEQACEQEDEQH/xAAcAAABBQEBAQAAAAAAAAAAAAAFAAIDBAYBBwj/xABDEAACAAMFBQUFBQcEAQUBAAABAgADEQQFEiExQVFhcYEGEyKRoTJCscHRI1JicvAUM4KSwuHxQ1OishUkNHSD0gf/xAAbAQACAwEBAQAAAAAAAAAAAAAAAwECBAUGB//EADgRAAIBAwICCAYCAQMEAwAAAAABAgMRIQQxEkEFIlFhcYGRoRMyscHR8BThI0JS8RUzcqIkQ4L/2gAMAwEAAhEDEQA/APDYAFAB1YZS3IY6HkCgAUACgAUACiQFAAoAOxICiQFAB2AgcIkgcIAHKCSAASTkAMySdABvgIN72e7OrZ1EycA07UA5iXy3tx8t5mxnnUvhBG0WysXF2K2OsBIUuuzYjEMgNz7SJKgKMUxvZX4k7lG+FylYvTpubM6bSXZqPSv72dTM71QGmWzZx3RWMXM0ycaat7BGxPQUs8kU/wByZ4ieJJFD0WHpKKsZJXk7sJyLFOf255HBMh+ukRxLsIsgjIuFz7FpmKeOY9CIOPuCyGW24LWoqVW0L+H26flbPoCYlVY7PBHD2Fe77VJwFPtdT9njogbSpUioIzi/C27qxVu2GCku4POIMwSsQ8DMPsy+VFc+6DnnsNIXXg3G6H6eqovIVu+/7VYG7iYNPZlTTRSN8mcMqcDl1jDc3ulCqrxNfdvaiXa5M4ICk5EfFKb2h4TQj7y12+dIEZp0nBq+x59dxMuauHRrKhPWaHHqoh9BcUi2qxT8ytPTvZySgzd2G+0cCuFakth8yBxNYfUv8sdxFJKK45eRqLb2noFkWVcCAYUlyhimEDZUaHlnxMVjRUcyFSlKQ2TctqfxMkuVXbM+0mnmpqB6GJc48iLDnuuaNbQ38KhR5ZxXi7gKk2zzBpMxcJiBvXZ5RNyATarPMVsSKZbH2jLqytxpWoPpE4JTPDI5x0hQAdWGUtyGOh5AoAFAAoAFAAokBQAdiQFAAokBQAOESQOEBB2ADZdi7qCj9pmDPMSgdg0L89g6xKQirP8A0oLWy14jFxSRT7yAkmkmIAI2e8SpwoKndxikpJF6dNzZHNmNMYopqx/ezNlPurw+PIQiKc3k2SapR+gUsdgRaZYiN4qByEauVtjC5XdwpKcb4OCRXiQUshB0iHFrclNPYMXbMGLDoRnTeN4+EHDi5BpbPGaZZAbtN2XW0/aSyJc8aN7r8HA1/NqOOkWpVnB9wNJ7mIQlHaRapeEjUbQDoynaI6CamrxEuPCzn7QJcwWK2Um2V6d1MPtSsWSsj6gbKbOWRz1KSmrrc0U5yg7xB9pkTrDaQGqzyHTA4/1ZDGmE7wVqOBBGwRz48XFwrc6z4KlJybsn7MsTcEmrMSBhCIvvlFZilR7uTDyjpUaXw0+05Fes6zVtvvzOdmZAtdpFnJMqXhZyFpiamHKp2nFWucKqaiKdo5Y3+LJQ45Hql2XPJsy4ZMtV3nVm5sczGZzcnkWdtgyhkRbM7bMqkxdEMETKkmuwkU5ZHPnUdIuVK7nbpXTjyGtOMFgPnSOedMUAHVhlLchjoeQKABQAKABQAKJAUAHYkBQAKJA7AQdESA4QEEtlkGY6INWYL5mkBDdlc9Ft80S1CLkqgKBuAFBF0ZNwQ0+JLWIxaIgmw9bQWIVdTFXKxaMLuxbn2gSvs1PjbJjtG8D5npzz5mzZeNKIcuiWAohyVlgxyk5O7DKCJKliXMA1MXjTlLYhySLKTEyIYK2zb0YDZDYwlta6FuS32YWu+0JO8DHu5qnIVo6tvWuo4ecDi4Z3RKakHbttjq3dTgMWeBxkswDXL3XG1eojPUgmuKP/AB/QJvZhYPGexcy/bmxq8oTKeOWRQ7cLEBhy0PSNeldpW7SsldHnfaF8SrLObKaLvo2zz+MbHHN0RTeLMJ9qb7JnDEKzwqqqAYu7BzFae1MJqabKxmXBRi5P1+yG06dSq1Ben3M3eVnKAm0sVdv9OtZlDtY6LyzjnV9W5u0cI7Wm0Uaau8v28vyC1tzq4mLiUg1VgSGHJhmDGZM2yhdZR7Z//P8AtG1ts2KZnMltgY0piyBVqDQ0NDxBOVaRog7o4OsoqlPq7PIenmHxRjZmL7nhMIJzLDLaQM9N1QB1h0FdlJASbPCqAAWAyy99t1d20ndFuHmyLjQp941Y5k8eG4DQDcIqSfO0c86QoAOrDKW5DHQ8gUACgAUACiQFAAhAB2JAUACiQOwEDhEkHYADPZGVitSH7odvJSB6kRKF1H1Q3f1qo1IsKigI1piLl7HZQd/ZBPHZ5xDZZIOKBZZZLH7QipP3B/8Ao7OfEUTLrD42ijMi2kzVmb8jwzyHqIi/YVld3uejXNaAyiGmdoNr+v0IZG+6RR2LdnWnsr8BFnn5pELGyJJiPN8BCou1qhm/hGwwyNoZWWQ+thlxrhUr9lk1NHJZH4NXMc1pSJjVlzIcIlSz3o6qZLNhdGVlWaSGlsjAjC+eJCKjOmRyyi/BFviXsUysM0J7SPSqypRP/wAlQP8ArGKdK3/Btp0oyV+Iz9/9q5nduHlyQKGoFoDEgjZQRCnwZHrRp8/YB3nalkstoIBIQMoOmKlASOecdKW1jBTjdjeyk7Ck61PnNAoCczjcYmbn9I4PSNb/ACcC2j9X/R6Po7TJ01L/AHN+ix7syN4W8lzMYY3YkKDv2kxjpxcnY6FaapRvbwQVuS7LTafCQtD+HSNS06XMxPWStlI2Vz2OZdktkFqkSzMIZg5UuCBTIE6dI0U4xW1zl6lqq7vkQz7/AJhbO2O35BhHoBGpQXYYWkjtmv1ZbYpal5p99vE3Qb/OLON1nYU+4mmzLTOIZ0A2DGQuX5VGXlEXisIpYieinxqZfFCWU9GNQYjcLHz9HNOmKADqwyluQx0PIFAAoAFAAokBQAIQAdiQFAAhEgdESQOEBB2ADSdiZfjmvuQL/Ma/0xZCqrwkMvOsyYQvUnIADUk7BEsrHCKwtSS8kUOfvuKj+FDkBzqYqXswvdM6YQZrtpTCKACuygp+qRSRaIFv+1Fmw10zbix+nxrFZKysWTvkH2d8iu/4wtdhLNz2atwZFrkwyNNDxpsMPi012MRJNM2FlmQy3OTF35Is/s6nMhn3gsfRahYh1JL5V6DIQjJ2bt47e34E1kk50LIQK0JOzg+o5QynqpN2vnsZFTTWjxNY7Vle33H2YsqB0nMhqQAR4WG+mdN2nWNjjxPKMalw7MtG1GZQWiQk6mQdcmpzX4ZQuUFHZ2HU25Fe0WazEZSbQD90VI8yTGeXezbCVRYVjP3xYEAFZGHEQF7x/HzC02c4UkpVFE1NzVNybXoRdsZbMqMqt3YCpipliGZHrGhaujKXApJt/u+xmp6OvCDlKLX72bgyy3wElT5W0zCR0yjg9IL/AOTL95HpOjGv40O6/wBShYnQzUxZgBieAqM4NNzuRrmnwrx+wevK+Js091IcypIHiwnCTzIzPLSNm5zZK7CHZW5rMwxTVehYqtMqkHCSx19oEUGlM9ciOognb3E16FRxvH+zS/8Ah7GBVZVeJdz/AFRr421hnJle9mTWdZaZS0VeQoep1MQ3cqSu8QQCr0FR1+Ri0SGfPMc46QoAOrDKW5DHQ8gUACgAUACiQFAAhAB2JAUSAhAB0RJA4QEHYANX2YGGzzG+83oqj6mLxEVfmBFun6ge9m3LYPnEMtFENgk944XZt5RBd4NLaJmBMQHhUUQb20r8unCBLmLb5GQtFa56mFSHIkkSNsVsS2aC75ySZh8eLSiiu0VqzEAAcq9IuuGOWLd5bGxsFvBFa+UQ6t3d39CyoYw16haz28E0zruwnnuir1EFh48UxsdFWkrxSfg0/uRXlaMaAihp4q8svWsWn1qTqw3jZr1z7XTL6SLhqVQqppTvFp96x72aKzITmZhrwAwjz1jX/Lk8rYwPTqPVayjsq0uvvA8cwYs9UnuiFSS2Hz74mUp3jfzMYVOrF7IfB8LzkZdNhR2aa6sxUHC1R+8oWFSdmEMaRzNVVcFaO7v6HW0K+NK8lhW9f6wF70nIXVlxOoIeWjAFW2FmHu5kEV+EczwOzFO1n5mOtlgW02qiqaGaqtMTJCKDEo0Bb4cIipW+HB9pVxTu+zc0Eu9ZUisqzy0DLQEVCgAKB4m/1DlU1B1jHCjOta7bb/cIr8LHE8IbdVqlTAyvKkrMri8CLQkVIICUNKa1NCQMofUjXpbylbbLz7/YRKlTukreRD2dtCgtLq+LvZoZARUjEzAYT7VKA12xuW2Niaqy7hBLwzOYO3LTPOlNlK0pwjp6eV4W7Dz2tp8NW/JliXbYeYmSPeSgZsB1gBRb2RQtduqAScCnQlSS3EL93jFeLsGKl2nhUYjWKADqwyluQx0PIFAAoAFAAokBQAdgAUSAokBQAOESQOEBAoANfdy0siDfiPmxi90lkQ05TslcEG6Z0xqqjZ7aUhEtRTXM309DqJLEH54+oWu26TJDFyqscqlhkOXn5wh62mtrmqPQ9ee7S9X9vuXLW6N76gCgUCrUAyGgij6Q7IjYdBW+ep7f2UbNcsua2Tsd+VB60hEtbPsRqp9DUe1v0/AVldmpVPabkcoW9ZUNK6H0y5P1ZRnXdLVyO5xHf3lQf+MV+PN8wfR9CGOBFuQjD2ZVP42ifjT7WH8Oh/sXoMN9UByrT8TUrsoa/KIdWclZvA2Gjo0+vGKuuwJyps4yg4VBLIDZ1BpkczXP9b4IVZQTUXh795E9PGq4ucbtWa7V5/veNsbzZqY0VStSurDMc4tHUTiuFMVW6Noyk5SWXnDZL3L6utBXUPWm8moyAif5kxf/AEeg+1eZRJqdHz0phav/AFi61j5oTLoWPKTXo/waC6GZJQoQaOzhGAzopUk5kZbs65QitVVSV0O0ul+BFwbvnf0KF62tmRJeLN8eIp7QUKWmOd+QJA4CFJxWZbY+o+q3GL4d+RCk8oyqhokkEUAxD7TGWb1Q1PE7InU6W9acHu5eGFt5Je2SdM4y0sZvZpNvn+35dofsMhigZgwQVID4ADxowzPw9S1NLqQvbu5/12L7lJrPHKyfrw++H2v7WBtvoxxLVCMxQrXmAqgxMtO3hK/di/omyPjxtapjvaaXq1Yg7zv5pmNJCzCmFT7Ld4oxCYCtMGQIqda7s4vQ0kqNviSsneyfN2wn2K9s+m5z62p4oONPPDa7WbRvnx7ku/wHnDL8M60rTwhQRSYRpU1pnSuWtVOUWp1KkJWcbPmJqxjWS7N7nLwvGzSxREdidGnPQfwyloepjTHimJlGFLsX76g+X2gK+zhXki1HIkEjzh6pGSde/IoWq+qnESSx1JNSephsYpGeTcjARgNQoAOrDKW5DHQ8gUACgAUACiQFAB2JAUACiQFABasthmTPYQnjs84pKrCG7HUtLVq/LHz5B2zdknpimusteJ+ZjNPWJfKvU6FLolv55eS/JbSwWOVsaafJfM/SMstXOXP0OjT6Now3j659ti61tmKgMuSstKZHDiNOuzpCHNyeWbI0owjhY7sfQ5PmTDJD4sTGpOI1AXMUVNNmeUU3eR0V1U0gbIo+RFD94Cg6j6esWtYhxcl3lqTdrHZEmaz5hKTc4UEsaDaSaU67IhjKd08FyXcTuBgtDYfP1rEDXNrdBGx3UlnTMlzmSTqTygbsUzNktmnpMGErhxBsjTNQcJ+MF7kuHDkAz7kkq3icYB7iiham81iLjd9kWrznPPQLLBVQQa0AUgAimdMs/SBPuK2UXdsj78ogVpqIo2Ip269esTGnKTwKq6qjSzJ+pTSXLY1VJsypr4mwoTrXDF3TUcSf75CIayVTrUoNrteF7/ZBqzXFaWXF3MuUv35jEAdWiOBck/p+Q/lTvaUlfsV5fZFexuqd5JDpNahNZZqp1aobaRmCOIirLO/MhtdnDSFmVXG7zBNmU0lyyoUJXf4VoNWMRG7U77Jwt6Sf74GVXlqFF7Wf1iJCcLjNSVplQHweE+ICpzUHqI1V605U4Oy24W7Zxhq/hZ+dthtChTVeolfEnJK7taV7O2173Xir75DEmYoXKXMmV0JDUHJqgUjJFOW34+psmlHd28M+yKV4Wj8BB2LkQBvNdY1xpxhHjlZ9i5X7+5d27x2mCpUlOTpxusZfOz5Lvffayz2DLFa1SXLmHFMwd65UqK1qyU246lqiupFIXaVfipt5buu92yu66St4W5mCtFUetHEdn4LKfk/rfkVr2CMxb2kLV2ZBlGEpuIAOQpWvCNlGq+CHHnFs939WMvwb8XDh3uv77c38B11NY0Dd/JaY9dQ6imX4tm0cCBsh0k07JifmV8X8M/q2H2yfYSKrLCD8TI39Ii0eITJIFTLks1pzkzApHtYWFPI5CG3fMS7I86jEOFAB1YZS3IY6HkCgAUACgAUSAoAOxIHQK6QEpNuyC13dnps06YRx18ozz1MVtk30ejqksz6q9/Q0Mq4rPZ/3zYn+77TeWg6xjqaib3fodWhoaUfljfvZOl5MzBLPLCk6HItzqclEZnI3qC55OyrsM1vHOJatCaFgP4iflFWx3DZD7x7O92uITQRuK09awRl3CnTb2YJacy4s/abIb8/7xYdfhYRF3uRRTQgmm6ldOEAqE+FcL8is902rYh26EbesFyZylyaNdcF1MklFm5uK120qSQK8BAIV7Z3A/aGesya0ksFEugz0qQDX1p/mA0UrOODRXbNRJSKnsgZMdu2vKKLe7IkrsC3za5pmEypi4SACpFaEbt8DaLxjIgs0lwSXc42oCTm5G4D3RAkwdSKwsk7ssvYMXHxP9BGinp5S2Xmc7VdIwpYk89i/fqVZ053/AFUxshpox3ycKt0nWqYj1V3b+v4H2KwKau5oi5sTmc9ABtY0NBwJ0BhOor26kPP8I16DQ8Vq1XN9k+fe+4uSnmHOXSUNh1mEby2/lTlFKWklJX2+pq1PSlKDcfmfov318RT7v7w4psyZMP4mxepqfWNK0cObbObLpera1OKj4ftvYnl2dE0UA79vnrDvgU+HhsZP52oc1Nybt6ehXvW7Q0sS5ZosuUjpWnifFUitBmcTnmNwjkQm4/4pf6pPyado+qVvNHdjL/Gq/O6vb/ba/om7/wD5B1ltjUJY54mNcqZnMA7DU/HfDoqSg4SV1f328n2X71zsap8EqsasHbHtv5xve/dZ8rhSRbmI1JHIU/mevpGU6Frla8SSCcLe6PapXwg8tWMba1rQS5JL1XFf1b9DlUE71HLnJv0bjb0ivUht7KlmlGVVS+JWOoxBsZUV3UFH2lTvyTTu6jvyyjNUvLqP9/5LFjCurUoMsVCKrUoDhA3eI026bs+hNXyv1sxQk4rhfLHik/r2g22WEMSpzCll/lYj9dIdSMWq2v3lNrrUbIfYxcRNd1io5wZGh03VESwTZgI5xsFAB1YZS3IY6HkCgAUACgAUSAhASFrtuOZNOmEevlGepqIrEcm+hoJzzPC9zXp2fSyyw5TE1K/o7THOnqJTeTv6fRUqUcb+/qQzr2d0AlUTLMKKE8m16ZRVyZoVCNrrPiA2eJUTPKqX7it4lTCSMipX1B+URON0FGouLPMM/wDl7OlSFau4VArC7M2MG2y8Jtp8KLRd2zqYskkUk2lgJXfcAJRvESnHw11qREtpLIlKUndBlu7lUxkCvX4RCkmMVGT7PUJWCbLmCqMGprTUcxsiU0ys6cofMixNmhdIhuxEY3M7abStTMmypeKoCHCCx6nWkVuPUFyKc61NMOZou/8AWsCTZLlGHiRlgoquQ2sfaPLdDqdJydoox6jVRpx4qrsuz8dpTF4tjULkCy/mOY27OkdGjpYxacss85q+lKlVONPqr39eXl6jrznf+om/mb+8aqvzs5VP5UT2Vqwmc1CLkzTQoyrVFCPP6dpNMmVVV90Gp4n9COZSpNzjxc8nptVqoRoz+E8xSXhfHsW5VoEda55MmNoETcCrPtEVbJsEbomlpMwYjjBU7f3ZUqRkdKk8iRvjgdJ0X8aLW0sef79zu9G106bhLlf8/leGDMXpYWklGIZVcAgmlDTIUIyNVwnqctY01ZqrepH/AMX4rGfFffsN+jqKC+HLdZXnnHg8dyt2kki3Gnz/AL6/AQlRN3xmzlstYIIFWbIcST/mnSNck1wp8l/ftc5zqrrSXNv2svtcv3vZCJsqSAKSpSgmtau9K56bfjC9P1k5drMalZ8RdmMqp4QMtDvWgqp30BPlG9Zk1+4/oySvwqXPn57+4LxipINQc/U68YbSWTHqX1fMpWmfGgxFmw2kSZRnkYiz92o4KuJj5lR0MDy7FjzWOcbBQAdWGUtyGOh5AoAFAAoAJ7JZGmGijrsEVnUjBZHUaE6rtFfg19zdnFQY5hGWZZsgPpGKpWlPuR2aGlhS2zLt/BZtd9BBhs4p+MjM8gdOZ9IzOXYb1T5zC1hvwTpHdzKYgAK1zJ3wlxs7mqDUsoCzZYlvwJ2aDlF90NRUveUpKumYYZ/mFKnrUesWg+Ri1cespLn9SCRIrFjOkGbFYicqVikkuZqp1KixFv1DFgkKfZINMjSIVuRM1JPrFO+Zs5GK4Xwe7hBoeo2xXF8miCXCuHIPlXfaJnsyW5tl6mkTcs8b29Q3cN0mzFndhiYUwrmBmDmdpyg53FNpqyIL6tEwsGlzMOVCCKjWtecVuuZZRdsA+VZ2JxzGLtsrs5DYIsl2kOpbEfX8EVutgQ01fdsXn9I26fSupmWF9Ti6/pOGn6sMz9l4/g0LoJshGUAVUHkaZ+tY6SgoLhR5idadWXHN3ZnWHdHHQFgfAp0qPePAbBtPKBPhyRvgGG0HEWJzJJJ41rWFtu9xllYOq5IwSx4gAzqBmSQCacB934wuEPivj9F90aqtR0IKlHGOs+98n3JHLPaKrMG0ANTbQa5Qqr1akG+9eo/Srj01aC3sn6bkUq1Zw+5zy0LSIm5BG9rEFySS7xOmTA9mak5K4cgQwYEMpByII2Qz+PT1FKVOptgmNZ0pKSOTu0cuYAjyWlzRiFC5MoktkBQAjrt21zjlfwNRp6jqQlft7X4rn+7HZpaqjWShUx2X/P58ClNsxLZIc91Wy57Yo5p72/f3x7zdwOni/wC/vl3Fu50aZaJay1yDY2JAbwrmxI2ncN5ETWn1G5GabUVZBK/baRanqFooGGmhFND0JFNlINLFKCExfVaBtptophU1086UB6iNkd7iqjVrFWbMwIK+8Sf15xppHP1HJAufaaw4zWLUx62VOExweqgj5+UC3BmJjnGsUAHVhlLchjoeQKABQAFrouZppBIIX1P0EIqVuHC3N+m0bn1p4X1NjLs0qyoC+vuoNT/bjGKUubOxThjhgrIDXjeTzTnko0UaD6njC3dmhcMFgoM8WSEyqHEmEGoibC1UcXdBFLZjADkim3/EUcLbG6Gqi11sMmcKQqpUgVJOlSabNwp6xCTWWLqzU7JF2x2WJKIv2y0CXLwKfG/tcEH1hbyzbSjaN+0sdj5DFXmNkGICjgtfrErcpXeEvM04yiwhFW02mkVGRQBt9uijZojG2WUbPJaYamLJWFTqcWFsDr6vcKTLkmrDJn3bwvHj+h0dNpb9afocHpDpLgvTovPN9nh+QPKEdRHmZM2nZWfikFDqjHybMeuKKzWQgynfNmoTCWOQLs1nJYHukpvNSW4KrthJOmkR1v8ASs8v1jYRi3eTwt/x4v8Asje8bWGKlpob7viFBy3RHxJ0kot2sT8P48nJK7eXbO5bS/Z6oVnviX3ZbFS1d+9V1rXWFVKsqqUXnKfoadPBaVubVnZpLnnu5JD2s6zZRnSBhwkCZKrXDXMMu9MjypGmUYzjxwVu1GCLcXwy8mdstlZoUkMuWxdZieEi4Y7H2TBbJZ2L424KoJ+RjTSi+CXfgXOWwKvayK81jQVJxdSaxqqRVrFKc20WbsuycXwyZrS2wkjQg8KHKPP6unFtXR3Oj2nTlxdpVsd+2xJndkoQpIYFNq1GdDrqOpjPDSU5u2R2pXBByQ697ck0qzLgcDCcqrloa6njWNMNNOndboyUtVB/NgEmfJXxF68ACSeEOjGQTq097ge33kZjFvZGijcPrGiKsjDOXE7kRU0BIoDpXUjeBu4xcpYK3SxWuQIOoOY4Hnr5mL2uLbMXHNNgoAOrDKW5DHQ8gQEBJo7i7PlyGcch9fpGSrWviJ1dNo1Hr1N+z8mntlsSyrhWjTd2xeLfSMrdjpRg55ewHk2C0Wg4grNX3jkOhOzlCnJLdmqNOTVorBLP7OzEFZjIvDMn4CBVVyRb+JJ7yS9WU512AAHvFz3ginqYn4vcR/0++0153X5Kj2cqc6cCDUHrDIzUtjJW086MrT8nun4Ms2eTAyqQcu6w4tSFG8/IbYXKVjRTpuQVlyQrYa55040iIyuXnTcVcH225502eQFpLNPHlQCgr14RFmP+LHhXgg3aLzlyKSkpVRTgPqYL8kRGlxdafPkRpeobUEndr5CFtPmNtb5cAq+bxqDhqpHSJjEtxStlla6wZwDHiPI0i6jYyuo54LV+W8WeS2A+I+EH8R3csz0jo6bTf65+S+55/pHpC7dGk/8Ayf2X39DC2eOijhyL8uLozyDvZa0YZ4XY4K9dR8COsRNYIg8h2+JVVhDNETHW1IUxyZPdt5TSO77pZ6D3ZgqF/wDsbJBxMWVfg+bPj9ifguorQv24+/79Qp+xyMON7BMC7WkWhZiDngdqeUT8fTyeVb98US9JqYq628P+S1dlusyVMiSQCKEO5avrGmnVpQ+VP982ZJU5y+ZhBLVLPuFeKn5Qz4lGWGivBUWzHNJYgsniA1pqOY2RSpQ5wyWjV5SwErtkmXLeYQQXGEH405AU6xppQslHzYipO7M1aptHLcYpXlaLH01gIXHaz+0SyDtA9Y4mpfWR3Oj1/in+8inbP/cFh7zOx61PzimnzNGjXY07Xh9iG3AMMxHRPPAOTckyexwCiL7UxslXh+JvwjOFykkPpwciOYTK8Mrupf43eW048cq4eQECzuWatsVpMgMxLz1JOZIEx2Pmo+MNQmQduuzA1pWmyusXESZ53HNN4oAOrDKW5DHgV0h4JXwjV9nez5JDMM/h/eMVWrxYWx2NNpVS60vm+n9h687xWzju5VDM2nYn1aM8pWwjfCHFmWxFcdjlqvfz/GxzRTn/ABHeTGeTbwjfTjfLL9qv9z7HhGykQoIda+4Gtc5mzdieZi6QA+1ENTPKJIkkzkuXlTjUcoKay2ZtU0oKHO9/L+wjZJFaQ1mSKvgN2m7TUAjSgHnt61MZuI6cbJWRBbrRW1yUXYwr1yPpWJiQ1eLT7H9DUMaA01oYbLbBip24lcBTbXJOZAO+o+IhCTOg4yW4Jn3wBXuwBuoItbtBRbBiWOZObPIb/wC0SnfYpUjb5nbu5mjloJKiWmtM+A+pjfpdPxvjlt9Tz3Smu+DH4VP5nv3L8v8AeRi+0lu7ybhU+FKqOLe8fl0jpM8/CNkVLOsWRWbLiRdCJFiRNKsGGqkEcwaxIvY39so8vENCARyIrGdmqJiLx8LH6A/GEyQ+LsCrROZsixI3Vy8tIWopbDXUnJWbwNs09pZxIxU7waQOKluEKkoO8HbwNHY7QZys1B3iDE1KDGtQCafeFRpC43ptL/S/Y1Sa1MG7WqLs/wBS547UTy7VlGq5zrFix3gyOpQkGoGRprlDaVRxduRScU0am9bxd5a42JIFBHSUYxTsjFdyeTE3hM8QXr1MYNVLKRupxvsGbgsUzxTaUVBmdgJ0HPhHJrzUnjkd/RUnShwz3k9itbZlHqdNIKCd+qW10oKHXWL8iKbeclRXui7fjfw/yqB5EmNlqj3Zxm6C+VN+ILtz2q1itMMkaE0lSFHoKcBWGRpc/cXOtfD9ECkuxS2BZyu/3ZSO4/mbCtONaRayXMqm3yLdglL3qypdCzMFMw0OpzwDQU358DFrlGjWXPJzYUpSoA3AGkW5CZbnkkc06AoAHIIZT3Dc2HZq7ElATZ64mPsJSoA0JO87POMmpruXVjsei6O6PUF8Spvy7jS3rPKS8cs4a6UA0PDYRGWEpI6kqUJ4aMXNJqa67YbFGSo+F2C0q1h1X8IAI3UFPI0hbVmbqEo1ILh3W6IJk52NFFBviOJIZ8OpJ2iiF6D22qd1an+3WLJN7IVUnRpfPK77Fn+hqzPuinE5mLqmuZjnrZPEFb6lyzy4uZr3ywvYqKQx0GflFZ/Kx1H/ALiLN69oEUeDNswPw8YzqPab9tyr2TsbM5nvWmeGu0nU8hDIq78BNWrwxa5v6f2amZMi7M0QNeKIxqVBO+mfnC2ka6dSaVkwK6itFAEQopu5epXnFWT3CcukpMR10Ubz9I00aTqS4TmavUrT0nN78u9/u4Kve3GVKLV+0eoU7anU9B8o7NlFWR5C7qTcpZbyzGyxEDGXZcWQqROhiwpkymLC2ba4Z2OyrXVcS+Ry9CIVNZHQeDNX0mZjPI0RADxQYFrJctFx2l+5TYKVmtyTZzMJlUzaOWbKelxx1Xwr3/fJvuL8i8LJLIMqS5I953JrlTRStIpKFWSs2Pp19JSleMXdbP8A5f2RLJvOTtkhuZI+BgVOt/uJlqtG3f4fsvyW7NbJDsAJDBq5YZlMxn7ytFlTr3XC7vx/IKvomutFLxj+GFnxmlZc6g0BaX8cMaY/z+/2EyfRe+P/AG/IhYtSstAx96Y2Nv8AiAvmDEvQ6irmcv3yKLpPS0cU4+it9cnRaZmAI5NBooPgB20H9oXLo2qtmv3yH0+lqDy4tPy/IOtF2tNauJUXaTDqGjlDMmjFrtfCrZRTKtonWSzjwn9om8QO7B5CoPrD+pHvZg68u5AaaXn1tFqdu6U0VRlib7ktdFG8wmU22aKcFFX5FeZNeYhwKkiQcvuq1NhamKaeAB5RKiRKfIVgaWjqUxOQQcR8K5HYgqfM9IuhbuehWCSQ70WtTUbMjnWDkJlueJxzzoCgA03Zy5iSHYZ7Bu484TKd3ZHW0mm4F8Se/LuN2bvoq55AUp84xSfWZ6GDtFLuQI7TTgsuXL26nhtiY9pJmLYfGenwEPp/KjBrWvjSS/cFbFDbGHizccZrHIsTzJMCilsiZVJyVpNvzHy1gBF6zy4gugpZ0iC9wlISCxPFY7Z+z0ktiYMfwk+H6nzivAhkq8mH5UvIBVyGQAGQ4ZRDlGJEYylkhtMpx7phfxImmNGX60Z63T9YjfYbbgV5Cuqz4jUxe1jPfid2Nnz+9mVHsLkvLaevwpHZ09L4cM7vc8l0hqv5FW6+VYX58/pYyN927vphI9hfCvLaep+UMERVkVZYiUDJ1MSUZKrRKFtEyNFkLaNZ2Rm/ZzV3FT5gj+kRSZaBQvlRU1qBwFfnCJp8jVTtzf77Albcso/Yp4/9x6Mw/Kui89YQ4OXzP0NSqwhmms9r/GxTnTWY4nJYnaTUxZRSwhU5ym7yd2OkqSYkqHLJdLHUHyMNVKT5C3NdoZum5m7xcIJNchTM1FIfRpOMuKWEhVSonGyCPaS2GSCq+0BTqMvrGqrV4YXQilT4nkytnvGczAEjM00P1jDLVTSbwbqdCM5qPazTGzgIuXiNSSd1aD4HzjBLVVpby9MHcho9PC9o+ufqDjJYVB8SNqp0PI7I1UKyUbN38TlayhP4jkljlYoPdUlmwgTwTuwFRzJ2Q2TppXMsYVG7W+pJeEkuElybMzrKGBDMIwYvffu8sZLYjVss9DC4NLL3G1FJuy2QItdx2snHMlux3krpsAzyHAZQy6YvYt9nLjcvimqUlp4mJFOQG+JuUkze3NM7xncimLQblFAo6AQbCJHg8c86QZuK7C7BmGWwb+MJqT5I6Wi01/8AJPbkbuWVs0rG2uwbSd0KWMnSs5uyJFv9DKUt7VM8ssX+YzuLudRJWRk7bbTMcu363ARfhvhC5VYxy9l79xXsVimWhyEFTqx0Va7SYe5RgsnMjCdabtvuwjPuJJY+0mMT+FQAPOphfxm9kbo9H07dab8l+Sk9hA9l/MfMRZVu1FZ9Gr/6537nj32+hyXKINCIammrowyhKD4ZKzL9nSAAlIWCwXCNnWCwXLr2sSgGYVFaQqs2lg06SmqknfkQWrtQKUBof1sEZlA6HADpl/s22p6xbgLcKBtstJOZzMWSLPaz2Lv7ZSzrTJplV5AZMfl1jbpKfHPieyPO9K1/g0uBbyx5c/x5gi+LX3UrAPafLku09dPPdHVZ5mCu7maEVHEqmJKskBgK2HBokholR4lC2jT9k5n73kn9UEiscHL1FawpodFmdnS84W0NTH2aytMYIgqx8hxJ2CJUG3ZEOSSuzYWCwSLImOZSZN3aAfQep3iNUYRpq/MzucqjtyJxfkw6ELwVQvwirrMn4aCVz3zOL/vH8zthlOXHdSSKVI8OUCe08pj4tRtg1CbRNBrYHXTIxzBQbvM5CObXfVsdTRR67k+QeviaBXDoKKvJRT+/WM8Y3Z0ZVLRuyjKtbL7LFd9DkeYja6MWcZaqot8+Iy03/NQVV9M8gFPmucCooHqG+Q20XzOnyGmS28aZPkKkcxqeJ1iVBJg53WAFK7RWkaTD+uUN4UKYZsd6TrTLcTXJwUIzJGeRyJ4RKSQqRrOzoovSCQpnjfZ+53tMyijwjNjsoN53RyatRQR6LQaN6ifcjZ4Es1K1Y7Ng6RljNvkejekVrcXsUL5nNOIcUKAeFQc1G2o38oOK7yH8d043We0Ed8aU2QzguZXXlFWWxBMeGRikZalRy3PTOy91CXZUyzcB2O0lhUeQoOkY6srzZ0tOuCml25Mz2glsjtnUbfhFo7GlvAIlCuvQxYiO2S6kvXb+tkRdxd0MlCFSPDUXg+a/ewlkrGmMlJHGr0ZUZWl5PtL0gRYRuGZMpe7Lo2IjUZegjOq+crBvlorK18+xxirLnmDD2lJGWlUnRndYaA867VByPnGaUJR7zr09TSq79V+3ry8/UZ+xbqdIpx9ppVGTzHPhkieyE+FRUn9axKd9ik4/DzPH19CCZRWNT4JYIrsyJLHzr6R3NLT+HSXfk8H0pqP5Gpk1ssLy/sy9utRmOWO3QbgNB+uMNMyVlYhEBI9TEkDwYCB1YCBytEkNGm7KHwzT+QeWI/MQMUya356RVl43YLSxMxNfCB7RbID6nhEKNyzlYtWW0YWEuz5M5VTMYeI1NMhooEWTtiJVq6vIhvi1UmmWpOGWaVJqWb3mJ2mtYibzYmCxcdItOUVJZouzE2rE7iIdS5iaoSe85fed3M0P6y+kNc+QtQdrlpbkEo99JoyGpBXMVplyzplGOtS43eO/YbtNqeBcMufMzl8zqUEJpwyatRVvDHMGG1RpOeD7baKxJKQRuw91ZJjnWYaDkMvjWK2yS2ClkwwrcO3AlFnflH/b+8BSTNfcr+GKsWzPdhUWWGWlMWHyFfrWPOVbvLPoOmjGEeGPIsdqrtB9nTWu4xWDNK6yszM2SWQaHKkMYyLaIr5sNF71AQK0YbidDyOnPnF6Us8LMOtopL4kfP8AIEYxoOU2eu9lrWJllkmuiqp5qMJ+Ec+orTaOzTfFTjJdn0IL6ugTakboIysOjIxbWBlJVhyMNuMJlSmvnASK0Phz/Rgi2ndFKkFUg4S8u5l2yEEAjQxsVmjgO8ZW5oqrKaQWZfZ1pspWMclZ2Z34TjOPHHZl27bTiU00rUddR5184dSeLGDWQSkpLn9hWiZF2IgCpzVNIolkdN2iFrM3dy2f7qkjnTL1pDIR4pKJnq1Ph05T7EY69bbUd2ObnedQPnHXbPLQjzYLrEFzoMADgYCB4MSQOrAQdBgA1HZ40kk72PoAPrEiZbitDVgBCS06AgMo2NnXjWtQeRiLF+J8yxY+771CstlYGoo9UyB1DAn1iEncG42yVv2SQ7PMYzFBZiK4TiNdlKZcYq73GRtYklCxfef9fxRXrFuqErtnSUr3LzNlaSw39ZiU5rYhxpvf6jLVNs+LFN7wnlgPz+EDc2CUFsFrsvBk+0s5YLlVWNaiuWVBXqIup8pCp008xO3rKlWsf7U0eVeW7hF+EUpSjjkYq8LO8lsLih2H3SN4O2K2Gpp7FB2rASHLWMUizhdAM+dP8xKRW46XJAEWKXLl3PgD7mGD5/IRBDD90TsqRDKMztrtCypQHvmmHeKan5dY8/K1j3tFvjuieTfKzFAbZ8YVwm+NnlA+8EIzGQOkXRY7JtfehpTDJlIqN5GR6Gh6RD6ruVmlKLg+aMoDG6x5u4d7L34bMxDZy21G474TWpcautzZpNSqb4J/K/Z/u5v5N6JMHhYRiaaOrwlC0OueKkWRdAS8LQuYAi6RZAC1zDUiLCK0mlZBm4m+yHM05f5rGql8pxq/zsKkggg5g6jZFpQUtwpVp0/lZGaAUAAG4RVRUdhkqsqjvIpWl4qxkClJzaIii1R5SLnaK0d3ZDTVmVR/2/pjRpl/kuYOkH/ht2tfn7GExRvOKKABwgIHAxIDgYkgcDAQKsBBqrAMNnl8QW/mJPzEShUtyGY0SQMlVJoNYCWEZcxUBAzb3m2D8K/WAruB7yml21y2AaDkIrYamMlWUxNiHIN9nh3bnjT0rEoXPJNfVkxzF615QSCDDUwCWiy/eyZ+Bp4V6D1MKsM4gDeE1sdVNKReJDdy1KtazV7ueoI3/MHYYsKtbKBF53EyeJDjX/kPrBYup9pLdjjBhJyPoYAkSTGplElTsuZ4TzB+UAF+QxpVTQ8N0BBm7wclzU6ZDlHm3ue/jiCK0pyGFN4i3IUpyjJNBYGozzip1GiWwKB3hGoRyDuIUkRD3XiJqYjJrsf0MosbzzhIsABK6pzBqAmlCYVWiuG50ejqkviqF8PkW59ob7x2xmSOxJWKzOaaxYo2VWNTEcjJJ3nk1FmQBQBkABG6KskcabvJlisDBEUwxVjIlGfC2aYENj9qJWxE/mOdtD9hL/P/AEmH6b5mYekP+2vExwjccg7AQOEADokgcIAHCJKnTABrmFJafkX/AKiJQjmUZukSSNxEAU268c4AHTj4V5E+pHygAqSfagLMJJAULNkPiEBDDlgGK0CudASOYUkesRIhbFV3JJJNSdYCQfavaiUAysSBaWcwUZ7YCpNaZClcRArTXQ+kAJgpzkOvxgLDZZ15GAAjYDlAVZ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6" descr="data:image/jpeg;base64,/9j/4AAQSkZJRgABAQAAAQABAAD/2wCEAAkGBxQSEhUUEhQWFhQXGRQXFhYYFRcXFRcXFxQXFhgaGhUYHCggGBolHhcUITEhJikrLi4uFx8zODMsNygtLisBCgoKDg0OGxAQGywkHyQsLCwsLCwsLC8sLCwsLCwsLCwsLCwsLCwsLCwsLCwsLCwsLCwsLCwsLCwsLCwsLCwsLP/AABEIAKMBNgMBEQACEQEDEQH/xAAcAAABBQEBAQAAAAAAAAAAAAAFAAIDBAYBBwj/xABDEAACAAMFBQUFBQcEAQUBAAABAgADEQQFEiExQVFhcYEGEyKRoTJCscHRI1JicvAUM4KSwuHxQ1OishUkNHSD0gf/xAAbAQACAwEBAQAAAAAAAAAAAAAAAwECBAUGB//EADgRAAIBAwICCAYCAQMEAwAAAAABAgMRIQQxEkEFIlFhcYGRoRMyscHR8BThI0JS8RUzcqIkQ4L/2gAMAwEAAhEDEQA/APDYAFAB1YZS3IY6HkCgAUACgAUACiQFAAoAOxICiQFAB2AgcIkgcIAHKCSAASTkAMySdABvgIN72e7OrZ1EycA07UA5iXy3tx8t5mxnnUvhBG0WysXF2K2OsBIUuuzYjEMgNz7SJKgKMUxvZX4k7lG+FylYvTpubM6bSXZqPSv72dTM71QGmWzZx3RWMXM0ycaat7BGxPQUs8kU/wByZ4ieJJFD0WHpKKsZJXk7sJyLFOf255HBMh+ukRxLsIsgjIuFz7FpmKeOY9CIOPuCyGW24LWoqVW0L+H26flbPoCYlVY7PBHD2Fe77VJwFPtdT9njogbSpUioIzi/C27qxVu2GCku4POIMwSsQ8DMPsy+VFc+6DnnsNIXXg3G6H6eqovIVu+/7VYG7iYNPZlTTRSN8mcMqcDl1jDc3ulCqrxNfdvaiXa5M4ICk5EfFKb2h4TQj7y12+dIEZp0nBq+x59dxMuauHRrKhPWaHHqoh9BcUi2qxT8ytPTvZySgzd2G+0cCuFakth8yBxNYfUv8sdxFJKK45eRqLb2noFkWVcCAYUlyhimEDZUaHlnxMVjRUcyFSlKQ2TctqfxMkuVXbM+0mnmpqB6GJc48iLDnuuaNbQ38KhR5ZxXi7gKk2zzBpMxcJiBvXZ5RNyATarPMVsSKZbH2jLqytxpWoPpE4JTPDI5x0hQAdWGUtyGOh5AoAFAAoAFAAokBQAdiQFAAokBQAOESQOEBB2ADZdi7qCj9pmDPMSgdg0L89g6xKQirP8A0oLWy14jFxSRT7yAkmkmIAI2e8SpwoKndxikpJF6dNzZHNmNMYopqx/ezNlPurw+PIQiKc3k2SapR+gUsdgRaZYiN4qByEauVtjC5XdwpKcb4OCRXiQUshB0iHFrclNPYMXbMGLDoRnTeN4+EHDi5BpbPGaZZAbtN2XW0/aSyJc8aN7r8HA1/NqOOkWpVnB9wNJ7mIQlHaRapeEjUbQDoynaI6CamrxEuPCzn7QJcwWK2Um2V6d1MPtSsWSsj6gbKbOWRz1KSmrrc0U5yg7xB9pkTrDaQGqzyHTA4/1ZDGmE7wVqOBBGwRz48XFwrc6z4KlJybsn7MsTcEmrMSBhCIvvlFZilR7uTDyjpUaXw0+05Fes6zVtvvzOdmZAtdpFnJMqXhZyFpiamHKp2nFWucKqaiKdo5Y3+LJQ45Hql2XPJsy4ZMtV3nVm5sczGZzcnkWdtgyhkRbM7bMqkxdEMETKkmuwkU5ZHPnUdIuVK7nbpXTjyGtOMFgPnSOedMUAHVhlLchjoeQKABQAKABQAKJAUAHYkBQAKJA7AQdESA4QEEtlkGY6INWYL5mkBDdlc9Ft80S1CLkqgKBuAFBF0ZNwQ0+JLWIxaIgmw9bQWIVdTFXKxaMLuxbn2gSvs1PjbJjtG8D5npzz5mzZeNKIcuiWAohyVlgxyk5O7DKCJKliXMA1MXjTlLYhySLKTEyIYK2zb0YDZDYwlta6FuS32YWu+0JO8DHu5qnIVo6tvWuo4ecDi4Z3RKakHbttjq3dTgMWeBxkswDXL3XG1eojPUgmuKP/AB/QJvZhYPGexcy/bmxq8oTKeOWRQ7cLEBhy0PSNeldpW7SsldHnfaF8SrLObKaLvo2zz+MbHHN0RTeLMJ9qb7JnDEKzwqqqAYu7BzFae1MJqabKxmXBRi5P1+yG06dSq1Ben3M3eVnKAm0sVdv9OtZlDtY6LyzjnV9W5u0cI7Wm0Uaau8v28vyC1tzq4mLiUg1VgSGHJhmDGZM2yhdZR7Z//P8AtG1ts2KZnMltgY0piyBVqDQ0NDxBOVaRog7o4OsoqlPq7PIenmHxRjZmL7nhMIJzLDLaQM9N1QB1h0FdlJASbPCqAAWAyy99t1d20ndFuHmyLjQp941Y5k8eG4DQDcIqSfO0c86QoAOrDKW5DHQ8gUACgAUACiQFAAhAB2JAUACiQOwEDhEkHYADPZGVitSH7odvJSB6kRKF1H1Q3f1qo1IsKigI1piLl7HZQd/ZBPHZ5xDZZIOKBZZZLH7QipP3B/8Ao7OfEUTLrD42ijMi2kzVmb8jwzyHqIi/YVld3uejXNaAyiGmdoNr+v0IZG+6RR2LdnWnsr8BFnn5pELGyJJiPN8BCou1qhm/hGwwyNoZWWQ+thlxrhUr9lk1NHJZH4NXMc1pSJjVlzIcIlSz3o6qZLNhdGVlWaSGlsjAjC+eJCKjOmRyyi/BFviXsUysM0J7SPSqypRP/wAlQP8ArGKdK3/Btp0oyV+Iz9/9q5nduHlyQKGoFoDEgjZQRCnwZHrRp8/YB3nalkstoIBIQMoOmKlASOecdKW1jBTjdjeyk7Ck61PnNAoCczjcYmbn9I4PSNb/ACcC2j9X/R6Po7TJ01L/AHN+ix7syN4W8lzMYY3YkKDv2kxjpxcnY6FaapRvbwQVuS7LTafCQtD+HSNS06XMxPWStlI2Vz2OZdktkFqkSzMIZg5UuCBTIE6dI0U4xW1zl6lqq7vkQz7/AJhbO2O35BhHoBGpQXYYWkjtmv1ZbYpal5p99vE3Qb/OLON1nYU+4mmzLTOIZ0A2DGQuX5VGXlEXisIpYieinxqZfFCWU9GNQYjcLHz9HNOmKADqwyluQx0PIFAAoAFAAokBQAIQAdiQFAAhEgdESQOEBB2ADSdiZfjmvuQL/Ma/0xZCqrwkMvOsyYQvUnIADUk7BEsrHCKwtSS8kUOfvuKj+FDkBzqYqXswvdM6YQZrtpTCKACuygp+qRSRaIFv+1Fmw10zbix+nxrFZKysWTvkH2d8iu/4wtdhLNz2atwZFrkwyNNDxpsMPi012MRJNM2FlmQy3OTF35Is/s6nMhn3gsfRahYh1JL5V6DIQjJ2bt47e34E1kk50LIQK0JOzg+o5QynqpN2vnsZFTTWjxNY7Vle33H2YsqB0nMhqQAR4WG+mdN2nWNjjxPKMalw7MtG1GZQWiQk6mQdcmpzX4ZQuUFHZ2HU25Fe0WazEZSbQD90VI8yTGeXezbCVRYVjP3xYEAFZGHEQF7x/HzC02c4UkpVFE1NzVNybXoRdsZbMqMqt3YCpipliGZHrGhaujKXApJt/u+xmp6OvCDlKLX72bgyy3wElT5W0zCR0yjg9IL/AOTL95HpOjGv40O6/wBShYnQzUxZgBieAqM4NNzuRrmnwrx+wevK+Js091IcypIHiwnCTzIzPLSNm5zZK7CHZW5rMwxTVehYqtMqkHCSx19oEUGlM9ciOognb3E16FRxvH+zS/8Ah7GBVZVeJdz/AFRr421hnJle9mTWdZaZS0VeQoep1MQ3cqSu8QQCr0FR1+Ri0SGfPMc46QoAOrDKW5DHQ8gUACgAUACiQFAAhAB2JAUSAhAB0RJA4QEHYANX2YGGzzG+83oqj6mLxEVfmBFun6ge9m3LYPnEMtFENgk944XZt5RBd4NLaJmBMQHhUUQb20r8unCBLmLb5GQtFa56mFSHIkkSNsVsS2aC75ySZh8eLSiiu0VqzEAAcq9IuuGOWLd5bGxsFvBFa+UQ6t3d39CyoYw16haz28E0zruwnnuir1EFh48UxsdFWkrxSfg0/uRXlaMaAihp4q8svWsWn1qTqw3jZr1z7XTL6SLhqVQqppTvFp96x72aKzITmZhrwAwjz1jX/Lk8rYwPTqPVayjsq0uvvA8cwYs9UnuiFSS2Hz74mUp3jfzMYVOrF7IfB8LzkZdNhR2aa6sxUHC1R+8oWFSdmEMaRzNVVcFaO7v6HW0K+NK8lhW9f6wF70nIXVlxOoIeWjAFW2FmHu5kEV+EczwOzFO1n5mOtlgW02qiqaGaqtMTJCKDEo0Bb4cIipW+HB9pVxTu+zc0Eu9ZUisqzy0DLQEVCgAKB4m/1DlU1B1jHCjOta7bb/cIr8LHE8IbdVqlTAyvKkrMri8CLQkVIICUNKa1NCQMofUjXpbylbbLz7/YRKlTukreRD2dtCgtLq+LvZoZARUjEzAYT7VKA12xuW2Niaqy7hBLwzOYO3LTPOlNlK0pwjp6eV4W7Dz2tp8NW/JliXbYeYmSPeSgZsB1gBRb2RQtduqAScCnQlSS3EL93jFeLsGKl2nhUYjWKADqwyluQx0PIFAAoAFAAokBQAdgAUSAokBQAOESQOEBAoANfdy0siDfiPmxi90lkQ05TslcEG6Z0xqqjZ7aUhEtRTXM309DqJLEH54+oWu26TJDFyqscqlhkOXn5wh62mtrmqPQ9ee7S9X9vuXLW6N76gCgUCrUAyGgij6Q7IjYdBW+ep7f2UbNcsua2Tsd+VB60hEtbPsRqp9DUe1v0/AVldmpVPabkcoW9ZUNK6H0y5P1ZRnXdLVyO5xHf3lQf+MV+PN8wfR9CGOBFuQjD2ZVP42ifjT7WH8Oh/sXoMN9UByrT8TUrsoa/KIdWclZvA2Gjo0+vGKuuwJyps4yg4VBLIDZ1BpkczXP9b4IVZQTUXh795E9PGq4ucbtWa7V5/veNsbzZqY0VStSurDMc4tHUTiuFMVW6Noyk5SWXnDZL3L6utBXUPWm8moyAif5kxf/AEeg+1eZRJqdHz0phav/AFi61j5oTLoWPKTXo/waC6GZJQoQaOzhGAzopUk5kZbs65QitVVSV0O0ul+BFwbvnf0KF62tmRJeLN8eIp7QUKWmOd+QJA4CFJxWZbY+o+q3GL4d+RCk8oyqhokkEUAxD7TGWb1Q1PE7InU6W9acHu5eGFt5Je2SdM4y0sZvZpNvn+35dofsMhigZgwQVID4ADxowzPw9S1NLqQvbu5/12L7lJrPHKyfrw++H2v7WBtvoxxLVCMxQrXmAqgxMtO3hK/di/omyPjxtapjvaaXq1Yg7zv5pmNJCzCmFT7Ld4oxCYCtMGQIqda7s4vQ0kqNviSsneyfN2wn2K9s+m5z62p4oONPPDa7WbRvnx7ku/wHnDL8M60rTwhQRSYRpU1pnSuWtVOUWp1KkJWcbPmJqxjWS7N7nLwvGzSxREdidGnPQfwyloepjTHimJlGFLsX76g+X2gK+zhXki1HIkEjzh6pGSde/IoWq+qnESSx1JNSephsYpGeTcjARgNQoAOrDKW5DHQ8gUACgAUACiQFAB2JAUACiQFABasthmTPYQnjs84pKrCG7HUtLVq/LHz5B2zdknpimusteJ+ZjNPWJfKvU6FLolv55eS/JbSwWOVsaafJfM/SMstXOXP0OjT6Now3j659ti61tmKgMuSstKZHDiNOuzpCHNyeWbI0owjhY7sfQ5PmTDJD4sTGpOI1AXMUVNNmeUU3eR0V1U0gbIo+RFD94Cg6j6esWtYhxcl3lqTdrHZEmaz5hKTc4UEsaDaSaU67IhjKd08FyXcTuBgtDYfP1rEDXNrdBGx3UlnTMlzmSTqTygbsUzNktmnpMGErhxBsjTNQcJ+MF7kuHDkAz7kkq3icYB7iiham81iLjd9kWrznPPQLLBVQQa0AUgAimdMs/SBPuK2UXdsj78ogVpqIo2Ip269esTGnKTwKq6qjSzJ+pTSXLY1VJsypr4mwoTrXDF3TUcSf75CIayVTrUoNrteF7/ZBqzXFaWXF3MuUv35jEAdWiOBck/p+Q/lTvaUlfsV5fZFexuqd5JDpNahNZZqp1aobaRmCOIirLO/MhtdnDSFmVXG7zBNmU0lyyoUJXf4VoNWMRG7U77Jwt6Sf74GVXlqFF7Wf1iJCcLjNSVplQHweE+ICpzUHqI1V605U4Oy24W7Zxhq/hZ+dthtChTVeolfEnJK7taV7O2173Xir75DEmYoXKXMmV0JDUHJqgUjJFOW34+psmlHd28M+yKV4Wj8BB2LkQBvNdY1xpxhHjlZ9i5X7+5d27x2mCpUlOTpxusZfOz5Lvffayz2DLFa1SXLmHFMwd65UqK1qyU246lqiupFIXaVfipt5buu92yu66St4W5mCtFUetHEdn4LKfk/rfkVr2CMxb2kLV2ZBlGEpuIAOQpWvCNlGq+CHHnFs939WMvwb8XDh3uv77c38B11NY0Dd/JaY9dQ6imX4tm0cCBsh0k07JifmV8X8M/q2H2yfYSKrLCD8TI39Ii0eITJIFTLks1pzkzApHtYWFPI5CG3fMS7I86jEOFAB1YZS3IY6HkCgAUACgAUSAoAOxIHQK6QEpNuyC13dnps06YRx18ozz1MVtk30ejqksz6q9/Q0Mq4rPZ/3zYn+77TeWg6xjqaib3fodWhoaUfljfvZOl5MzBLPLCk6HItzqclEZnI3qC55OyrsM1vHOJatCaFgP4iflFWx3DZD7x7O92uITQRuK09awRl3CnTb2YJacy4s/abIb8/7xYdfhYRF3uRRTQgmm6ldOEAqE+FcL8is902rYh26EbesFyZylyaNdcF1MklFm5uK120qSQK8BAIV7Z3A/aGesya0ksFEugz0qQDX1p/mA0UrOODRXbNRJSKnsgZMdu2vKKLe7IkrsC3za5pmEypi4SACpFaEbt8DaLxjIgs0lwSXc42oCTm5G4D3RAkwdSKwsk7ssvYMXHxP9BGinp5S2Xmc7VdIwpYk89i/fqVZ053/AFUxshpox3ycKt0nWqYj1V3b+v4H2KwKau5oi5sTmc9ABtY0NBwJ0BhOor26kPP8I16DQ8Vq1XN9k+fe+4uSnmHOXSUNh1mEby2/lTlFKWklJX2+pq1PSlKDcfmfov318RT7v7w4psyZMP4mxepqfWNK0cObbObLpera1OKj4ftvYnl2dE0UA79vnrDvgU+HhsZP52oc1Nybt6ehXvW7Q0sS5ZosuUjpWnifFUitBmcTnmNwjkQm4/4pf6pPyado+qVvNHdjL/Gq/O6vb/ba/om7/wD5B1ltjUJY54mNcqZnMA7DU/HfDoqSg4SV1f328n2X71zsap8EqsasHbHtv5xve/dZ8rhSRbmI1JHIU/mevpGU6Frla8SSCcLe6PapXwg8tWMba1rQS5JL1XFf1b9DlUE71HLnJv0bjb0ivUht7KlmlGVVS+JWOoxBsZUV3UFH2lTvyTTu6jvyyjNUvLqP9/5LFjCurUoMsVCKrUoDhA3eI026bs+hNXyv1sxQk4rhfLHik/r2g22WEMSpzCll/lYj9dIdSMWq2v3lNrrUbIfYxcRNd1io5wZGh03VESwTZgI5xsFAB1YZS3IY6HkCgAUACgAUSAhASFrtuOZNOmEevlGepqIrEcm+hoJzzPC9zXp2fSyyw5TE1K/o7THOnqJTeTv6fRUqUcb+/qQzr2d0AlUTLMKKE8m16ZRVyZoVCNrrPiA2eJUTPKqX7it4lTCSMipX1B+URON0FGouLPMM/wDl7OlSFau4VArC7M2MG2y8Jtp8KLRd2zqYskkUk2lgJXfcAJRvESnHw11qREtpLIlKUndBlu7lUxkCvX4RCkmMVGT7PUJWCbLmCqMGprTUcxsiU0ys6cofMixNmhdIhuxEY3M7abStTMmypeKoCHCCx6nWkVuPUFyKc61NMOZou/8AWsCTZLlGHiRlgoquQ2sfaPLdDqdJydoox6jVRpx4qrsuz8dpTF4tjULkCy/mOY27OkdGjpYxacss85q+lKlVONPqr39eXl6jrznf+om/mb+8aqvzs5VP5UT2Vqwmc1CLkzTQoyrVFCPP6dpNMmVVV90Gp4n9COZSpNzjxc8nptVqoRoz+E8xSXhfHsW5VoEda55MmNoETcCrPtEVbJsEbomlpMwYjjBU7f3ZUqRkdKk8iRvjgdJ0X8aLW0sef79zu9G106bhLlf8/leGDMXpYWklGIZVcAgmlDTIUIyNVwnqctY01ZqrepH/AMX4rGfFffsN+jqKC+HLdZXnnHg8dyt2kki3Gnz/AL6/AQlRN3xmzlstYIIFWbIcST/mnSNck1wp8l/ftc5zqrrSXNv2svtcv3vZCJsqSAKSpSgmtau9K56bfjC9P1k5drMalZ8RdmMqp4QMtDvWgqp30BPlG9Zk1+4/oySvwqXPn57+4LxipINQc/U68YbSWTHqX1fMpWmfGgxFmw2kSZRnkYiz92o4KuJj5lR0MDy7FjzWOcbBQAdWGUtyGOh5AoAFAAoAJ7JZGmGijrsEVnUjBZHUaE6rtFfg19zdnFQY5hGWZZsgPpGKpWlPuR2aGlhS2zLt/BZtd9BBhs4p+MjM8gdOZ9IzOXYb1T5zC1hvwTpHdzKYgAK1zJ3wlxs7mqDUsoCzZYlvwJ2aDlF90NRUveUpKumYYZ/mFKnrUesWg+Ri1cespLn9SCRIrFjOkGbFYicqVikkuZqp1KixFv1DFgkKfZINMjSIVuRM1JPrFO+Zs5GK4Xwe7hBoeo2xXF8miCXCuHIPlXfaJnsyW5tl6mkTcs8b29Q3cN0mzFndhiYUwrmBmDmdpyg53FNpqyIL6tEwsGlzMOVCCKjWtecVuuZZRdsA+VZ2JxzGLtsrs5DYIsl2kOpbEfX8EVutgQ01fdsXn9I26fSupmWF9Ti6/pOGn6sMz9l4/g0LoJshGUAVUHkaZ+tY6SgoLhR5idadWXHN3ZnWHdHHQFgfAp0qPePAbBtPKBPhyRvgGG0HEWJzJJJ41rWFtu9xllYOq5IwSx4gAzqBmSQCacB934wuEPivj9F90aqtR0IKlHGOs+98n3JHLPaKrMG0ANTbQa5Qqr1akG+9eo/Srj01aC3sn6bkUq1Zw+5zy0LSIm5BG9rEFySS7xOmTA9mak5K4cgQwYEMpByII2Qz+PT1FKVOptgmNZ0pKSOTu0cuYAjyWlzRiFC5MoktkBQAjrt21zjlfwNRp6jqQlft7X4rn+7HZpaqjWShUx2X/P58ClNsxLZIc91Wy57Yo5p72/f3x7zdwOni/wC/vl3Fu50aZaJay1yDY2JAbwrmxI2ncN5ETWn1G5GabUVZBK/baRanqFooGGmhFND0JFNlINLFKCExfVaBtptophU1086UB6iNkd7iqjVrFWbMwIK+8Sf15xppHP1HJAufaaw4zWLUx62VOExweqgj5+UC3BmJjnGsUAHVhlLchjoeQKABQAFrouZppBIIX1P0EIqVuHC3N+m0bn1p4X1NjLs0qyoC+vuoNT/bjGKUubOxThjhgrIDXjeTzTnko0UaD6njC3dmhcMFgoM8WSEyqHEmEGoibC1UcXdBFLZjADkim3/EUcLbG6Gqi11sMmcKQqpUgVJOlSabNwp6xCTWWLqzU7JF2x2WJKIv2y0CXLwKfG/tcEH1hbyzbSjaN+0sdj5DFXmNkGICjgtfrErcpXeEvM04yiwhFW02mkVGRQBt9uijZojG2WUbPJaYamLJWFTqcWFsDr6vcKTLkmrDJn3bwvHj+h0dNpb9afocHpDpLgvTovPN9nh+QPKEdRHmZM2nZWfikFDqjHybMeuKKzWQgynfNmoTCWOQLs1nJYHukpvNSW4KrthJOmkR1v8ASs8v1jYRi3eTwt/x4v8Asje8bWGKlpob7viFBy3RHxJ0kot2sT8P48nJK7eXbO5bS/Z6oVnviX3ZbFS1d+9V1rXWFVKsqqUXnKfoadPBaVubVnZpLnnu5JD2s6zZRnSBhwkCZKrXDXMMu9MjypGmUYzjxwVu1GCLcXwy8mdstlZoUkMuWxdZieEi4Y7H2TBbJZ2L424KoJ+RjTSi+CXfgXOWwKvayK81jQVJxdSaxqqRVrFKc20WbsuycXwyZrS2wkjQg8KHKPP6unFtXR3Oj2nTlxdpVsd+2xJndkoQpIYFNq1GdDrqOpjPDSU5u2R2pXBByQ697ck0qzLgcDCcqrloa6njWNMNNOndboyUtVB/NgEmfJXxF68ACSeEOjGQTq097ge33kZjFvZGijcPrGiKsjDOXE7kRU0BIoDpXUjeBu4xcpYK3SxWuQIOoOY4Hnr5mL2uLbMXHNNgoAOrDKW5DHQ8gQEBJo7i7PlyGcch9fpGSrWviJ1dNo1Hr1N+z8mntlsSyrhWjTd2xeLfSMrdjpRg55ewHk2C0Wg4grNX3jkOhOzlCnJLdmqNOTVorBLP7OzEFZjIvDMn4CBVVyRb+JJ7yS9WU512AAHvFz3ginqYn4vcR/0++0153X5Kj2cqc6cCDUHrDIzUtjJW086MrT8nun4Ms2eTAyqQcu6w4tSFG8/IbYXKVjRTpuQVlyQrYa55040iIyuXnTcVcH225502eQFpLNPHlQCgr14RFmP+LHhXgg3aLzlyKSkpVRTgPqYL8kRGlxdafPkRpeobUEndr5CFtPmNtb5cAq+bxqDhqpHSJjEtxStlla6wZwDHiPI0i6jYyuo54LV+W8WeS2A+I+EH8R3csz0jo6bTf65+S+55/pHpC7dGk/8Ayf2X39DC2eOijhyL8uLozyDvZa0YZ4XY4K9dR8COsRNYIg8h2+JVVhDNETHW1IUxyZPdt5TSO77pZ6D3ZgqF/wDsbJBxMWVfg+bPj9ifguorQv24+/79Qp+xyMON7BMC7WkWhZiDngdqeUT8fTyeVb98US9JqYq628P+S1dlusyVMiSQCKEO5avrGmnVpQ+VP982ZJU5y+ZhBLVLPuFeKn5Qz4lGWGivBUWzHNJYgsniA1pqOY2RSpQ5wyWjV5SwErtkmXLeYQQXGEH405AU6xppQslHzYipO7M1aptHLcYpXlaLH01gIXHaz+0SyDtA9Y4mpfWR3Oj1/in+8inbP/cFh7zOx61PzimnzNGjXY07Xh9iG3AMMxHRPPAOTckyexwCiL7UxslXh+JvwjOFykkPpwciOYTK8Mrupf43eW048cq4eQECzuWatsVpMgMxLz1JOZIEx2Pmo+MNQmQduuzA1pWmyusXESZ53HNN4oAOrDKW5DHgV0h4JXwjV9nez5JDMM/h/eMVWrxYWx2NNpVS60vm+n9h687xWzju5VDM2nYn1aM8pWwjfCHFmWxFcdjlqvfz/GxzRTn/ABHeTGeTbwjfTjfLL9qv9z7HhGykQoIda+4Gtc5mzdieZi6QA+1ENTPKJIkkzkuXlTjUcoKay2ZtU0oKHO9/L+wjZJFaQ1mSKvgN2m7TUAjSgHnt61MZuI6cbJWRBbrRW1yUXYwr1yPpWJiQ1eLT7H9DUMaA01oYbLbBip24lcBTbXJOZAO+o+IhCTOg4yW4Jn3wBXuwBuoItbtBRbBiWOZObPIb/wC0SnfYpUjb5nbu5mjloJKiWmtM+A+pjfpdPxvjlt9Tz3Smu+DH4VP5nv3L8v8AeRi+0lu7ybhU+FKqOLe8fl0jpM8/CNkVLOsWRWbLiRdCJFiRNKsGGqkEcwaxIvY39so8vENCARyIrGdmqJiLx8LH6A/GEyQ+LsCrROZsixI3Vy8tIWopbDXUnJWbwNs09pZxIxU7waQOKluEKkoO8HbwNHY7QZys1B3iDE1KDGtQCafeFRpC43ptL/S/Y1Sa1MG7WqLs/wBS547UTy7VlGq5zrFix3gyOpQkGoGRprlDaVRxduRScU0am9bxd5a42JIFBHSUYxTsjFdyeTE3hM8QXr1MYNVLKRupxvsGbgsUzxTaUVBmdgJ0HPhHJrzUnjkd/RUnShwz3k9itbZlHqdNIKCd+qW10oKHXWL8iKbeclRXui7fjfw/yqB5EmNlqj3Zxm6C+VN+ILtz2q1itMMkaE0lSFHoKcBWGRpc/cXOtfD9ECkuxS2BZyu/3ZSO4/mbCtONaRayXMqm3yLdglL3qypdCzMFMw0OpzwDQU358DFrlGjWXPJzYUpSoA3AGkW5CZbnkkc06AoAHIIZT3Dc2HZq7ElATZ64mPsJSoA0JO87POMmpruXVjsei6O6PUF8Spvy7jS3rPKS8cs4a6UA0PDYRGWEpI6kqUJ4aMXNJqa67YbFGSo+F2C0q1h1X8IAI3UFPI0hbVmbqEo1ILh3W6IJk52NFFBviOJIZ8OpJ2iiF6D22qd1an+3WLJN7IVUnRpfPK77Fn+hqzPuinE5mLqmuZjnrZPEFb6lyzy4uZr3ywvYqKQx0GflFZ/Kx1H/ALiLN69oEUeDNswPw8YzqPab9tyr2TsbM5nvWmeGu0nU8hDIq78BNWrwxa5v6f2amZMi7M0QNeKIxqVBO+mfnC2ka6dSaVkwK6itFAEQopu5epXnFWT3CcukpMR10Ubz9I00aTqS4TmavUrT0nN78u9/u4Kve3GVKLV+0eoU7anU9B8o7NlFWR5C7qTcpZbyzGyxEDGXZcWQqROhiwpkymLC2ba4Z2OyrXVcS+Ry9CIVNZHQeDNX0mZjPI0RADxQYFrJctFx2l+5TYKVmtyTZzMJlUzaOWbKelxx1Xwr3/fJvuL8i8LJLIMqS5I953JrlTRStIpKFWSs2Pp19JSleMXdbP8A5f2RLJvOTtkhuZI+BgVOt/uJlqtG3f4fsvyW7NbJDsAJDBq5YZlMxn7ytFlTr3XC7vx/IKvomutFLxj+GFnxmlZc6g0BaX8cMaY/z+/2EyfRe+P/AG/IhYtSstAx96Y2Nv8AiAvmDEvQ6irmcv3yKLpPS0cU4+it9cnRaZmAI5NBooPgB20H9oXLo2qtmv3yH0+lqDy4tPy/IOtF2tNauJUXaTDqGjlDMmjFrtfCrZRTKtonWSzjwn9om8QO7B5CoPrD+pHvZg68u5AaaXn1tFqdu6U0VRlib7ktdFG8wmU22aKcFFX5FeZNeYhwKkiQcvuq1NhamKaeAB5RKiRKfIVgaWjqUxOQQcR8K5HYgqfM9IuhbuehWCSQ70WtTUbMjnWDkJlueJxzzoCgA03Zy5iSHYZ7Bu484TKd3ZHW0mm4F8Se/LuN2bvoq55AUp84xSfWZ6GDtFLuQI7TTgsuXL26nhtiY9pJmLYfGenwEPp/KjBrWvjSS/cFbFDbGHizccZrHIsTzJMCilsiZVJyVpNvzHy1gBF6zy4gugpZ0iC9wlISCxPFY7Z+z0ktiYMfwk+H6nzivAhkq8mH5UvIBVyGQAGQ4ZRDlGJEYylkhtMpx7phfxImmNGX60Z63T9YjfYbbgV5Cuqz4jUxe1jPfid2Nnz+9mVHsLkvLaevwpHZ09L4cM7vc8l0hqv5FW6+VYX58/pYyN927vphI9hfCvLaep+UMERVkVZYiUDJ1MSUZKrRKFtEyNFkLaNZ2Rm/ZzV3FT5gj+kRSZaBQvlRU1qBwFfnCJp8jVTtzf77Albcso/Yp4/9x6Mw/Kui89YQ4OXzP0NSqwhmms9r/GxTnTWY4nJYnaTUxZRSwhU5ym7yd2OkqSYkqHLJdLHUHyMNVKT5C3NdoZum5m7xcIJNchTM1FIfRpOMuKWEhVSonGyCPaS2GSCq+0BTqMvrGqrV4YXQilT4nkytnvGczAEjM00P1jDLVTSbwbqdCM5qPazTGzgIuXiNSSd1aD4HzjBLVVpby9MHcho9PC9o+ufqDjJYVB8SNqp0PI7I1UKyUbN38TlayhP4jkljlYoPdUlmwgTwTuwFRzJ2Q2TppXMsYVG7W+pJeEkuElybMzrKGBDMIwYvffu8sZLYjVss9DC4NLL3G1FJuy2QItdx2snHMlux3krpsAzyHAZQy6YvYt9nLjcvimqUlp4mJFOQG+JuUkze3NM7xncimLQblFAo6AQbCJHg8c86QZuK7C7BmGWwb+MJqT5I6Wi01/8AJPbkbuWVs0rG2uwbSd0KWMnSs5uyJFv9DKUt7VM8ssX+YzuLudRJWRk7bbTMcu363ARfhvhC5VYxy9l79xXsVimWhyEFTqx0Va7SYe5RgsnMjCdabtvuwjPuJJY+0mMT+FQAPOphfxm9kbo9H07dab8l+Sk9hA9l/MfMRZVu1FZ9Gr/6537nj32+hyXKINCIammrowyhKD4ZKzL9nSAAlIWCwXCNnWCwXLr2sSgGYVFaQqs2lg06SmqknfkQWrtQKUBof1sEZlA6HADpl/s22p6xbgLcKBtstJOZzMWSLPaz2Lv7ZSzrTJplV5AZMfl1jbpKfHPieyPO9K1/g0uBbyx5c/x5gi+LX3UrAPafLku09dPPdHVZ5mCu7maEVHEqmJKskBgK2HBokholR4lC2jT9k5n73kn9UEiscHL1FawpodFmdnS84W0NTH2aytMYIgqx8hxJ2CJUG3ZEOSSuzYWCwSLImOZSZN3aAfQep3iNUYRpq/MzucqjtyJxfkw6ELwVQvwirrMn4aCVz3zOL/vH8zthlOXHdSSKVI8OUCe08pj4tRtg1CbRNBrYHXTIxzBQbvM5CObXfVsdTRR67k+QeviaBXDoKKvJRT+/WM8Y3Z0ZVLRuyjKtbL7LFd9DkeYja6MWcZaqot8+Iy03/NQVV9M8gFPmucCooHqG+Q20XzOnyGmS28aZPkKkcxqeJ1iVBJg53WAFK7RWkaTD+uUN4UKYZsd6TrTLcTXJwUIzJGeRyJ4RKSQqRrOzoovSCQpnjfZ+53tMyijwjNjsoN53RyatRQR6LQaN6ifcjZ4Es1K1Y7Ng6RljNvkejekVrcXsUL5nNOIcUKAeFQc1G2o38oOK7yH8d043We0Ed8aU2QzguZXXlFWWxBMeGRikZalRy3PTOy91CXZUyzcB2O0lhUeQoOkY6srzZ0tOuCml25Mz2glsjtnUbfhFo7GlvAIlCuvQxYiO2S6kvXb+tkRdxd0MlCFSPDUXg+a/ewlkrGmMlJHGr0ZUZWl5PtL0gRYRuGZMpe7Lo2IjUZegjOq+crBvlorK18+xxirLnmDD2lJGWlUnRndYaA867VByPnGaUJR7zr09TSq79V+3ry8/UZ+xbqdIpx9ppVGTzHPhkieyE+FRUn9axKd9ik4/DzPH19CCZRWNT4JYIrsyJLHzr6R3NLT+HSXfk8H0pqP5Gpk1ssLy/sy9utRmOWO3QbgNB+uMNMyVlYhEBI9TEkDwYCB1YCBytEkNGm7KHwzT+QeWI/MQMUya356RVl43YLSxMxNfCB7RbID6nhEKNyzlYtWW0YWEuz5M5VTMYeI1NMhooEWTtiJVq6vIhvi1UmmWpOGWaVJqWb3mJ2mtYibzYmCxcdItOUVJZouzE2rE7iIdS5iaoSe85fed3M0P6y+kNc+QtQdrlpbkEo99JoyGpBXMVplyzplGOtS43eO/YbtNqeBcMufMzl8zqUEJpwyatRVvDHMGG1RpOeD7baKxJKQRuw91ZJjnWYaDkMvjWK2yS2ClkwwrcO3AlFnflH/b+8BSTNfcr+GKsWzPdhUWWGWlMWHyFfrWPOVbvLPoOmjGEeGPIsdqrtB9nTWu4xWDNK6yszM2SWQaHKkMYyLaIr5sNF71AQK0YbidDyOnPnF6Us8LMOtopL4kfP8AIEYxoOU2eu9lrWJllkmuiqp5qMJ+Ec+orTaOzTfFTjJdn0IL6ugTakboIysOjIxbWBlJVhyMNuMJlSmvnASK0Phz/Rgi2ndFKkFUg4S8u5l2yEEAjQxsVmjgO8ZW5oqrKaQWZfZ1pspWMclZ2Z34TjOPHHZl27bTiU00rUddR5184dSeLGDWQSkpLn9hWiZF2IgCpzVNIolkdN2iFrM3dy2f7qkjnTL1pDIR4pKJnq1Ph05T7EY69bbUd2ObnedQPnHXbPLQjzYLrEFzoMADgYCB4MSQOrAQdBgA1HZ40kk72PoAPrEiZbitDVgBCS06AgMo2NnXjWtQeRiLF+J8yxY+771CstlYGoo9UyB1DAn1iEncG42yVv2SQ7PMYzFBZiK4TiNdlKZcYq73GRtYklCxfef9fxRXrFuqErtnSUr3LzNlaSw39ZiU5rYhxpvf6jLVNs+LFN7wnlgPz+EDc2CUFsFrsvBk+0s5YLlVWNaiuWVBXqIup8pCp008xO3rKlWsf7U0eVeW7hF+EUpSjjkYq8LO8lsLih2H3SN4O2K2Gpp7FB2rASHLWMUizhdAM+dP8xKRW46XJAEWKXLl3PgD7mGD5/IRBDD90TsqRDKMztrtCypQHvmmHeKan5dY8/K1j3tFvjuieTfKzFAbZ8YVwm+NnlA+8EIzGQOkXRY7JtfehpTDJlIqN5GR6Gh6RD6ruVmlKLg+aMoDG6x5u4d7L34bMxDZy21G474TWpcautzZpNSqb4J/K/Z/u5v5N6JMHhYRiaaOrwlC0OueKkWRdAS8LQuYAi6RZAC1zDUiLCK0mlZBm4m+yHM05f5rGql8pxq/zsKkggg5g6jZFpQUtwpVp0/lZGaAUAAG4RVRUdhkqsqjvIpWl4qxkClJzaIii1R5SLnaK0d3ZDTVmVR/2/pjRpl/kuYOkH/ht2tfn7GExRvOKKABwgIHAxIDgYkgcDAQKsBBqrAMNnl8QW/mJPzEShUtyGY0SQMlVJoNYCWEZcxUBAzb3m2D8K/WAruB7yml21y2AaDkIrYamMlWUxNiHIN9nh3bnjT0rEoXPJNfVkxzF615QSCDDUwCWiy/eyZ+Bp4V6D1MKsM4gDeE1sdVNKReJDdy1KtazV7ueoI3/MHYYsKtbKBF53EyeJDjX/kPrBYup9pLdjjBhJyPoYAkSTGplElTsuZ4TzB+UAF+QxpVTQ8N0BBm7wclzU6ZDlHm3ue/jiCK0pyGFN4i3IUpyjJNBYGozzip1GiWwKB3hGoRyDuIUkRD3XiJqYjJrsf0MosbzzhIsABK6pzBqAmlCYVWiuG50ejqkviqF8PkW59ob7x2xmSOxJWKzOaaxYo2VWNTEcjJJ3nk1FmQBQBkABG6KskcabvJlisDBEUwxVjIlGfC2aYENj9qJWxE/mOdtD9hL/P/AEmH6b5mYekP+2vExwjccg7AQOEADokgcIAHCJKnTABrmFJafkX/AKiJQjmUZukSSNxEAU268c4AHTj4V5E+pHygAqSfagLMJJAULNkPiEBDDlgGK0CudASOYUkesRIhbFV3JJJNSdYCQfavaiUAysSBaWcwUZ7YCpNaZClcRArTXQ+kAJgpzkOvxgLDZZ15GAAjYDlAVZ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" y="1865400"/>
            <a:ext cx="3675111" cy="242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1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06090"/>
          </a:xfrm>
          <a:solidFill>
            <a:srgbClr val="E5F5FF"/>
          </a:solidFill>
          <a:ln w="28575">
            <a:solidFill>
              <a:srgbClr val="E20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Επικοινωνία και συνεργασία με: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99456" y="1340768"/>
            <a:ext cx="2947342" cy="53285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3050" indent="-273050"/>
            <a:r>
              <a:rPr lang="el-GR" sz="2400" b="1" dirty="0" err="1">
                <a:latin typeface="Calibri" pitchFamily="34" charset="0"/>
                <a:cs typeface="Calibri" pitchFamily="34" charset="0"/>
              </a:rPr>
              <a:t>Εντατικολογία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Ρευματολογία</a:t>
            </a: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Νευρολογία</a:t>
            </a: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Νεφρολογία</a:t>
            </a: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Πνευμονολογία</a:t>
            </a:r>
          </a:p>
          <a:p>
            <a:pPr marL="273050" indent="-273050"/>
            <a:r>
              <a:rPr lang="el-GR" sz="2400" b="1" dirty="0" err="1">
                <a:latin typeface="Calibri" pitchFamily="34" charset="0"/>
                <a:cs typeface="Calibri" pitchFamily="34" charset="0"/>
              </a:rPr>
              <a:t>Λοιμωξιολογία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Γαστρεντερολογία</a:t>
            </a: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Καρδιολογία</a:t>
            </a: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Δερματολογία</a:t>
            </a: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Νεογνολογία</a:t>
            </a: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Παιδιατρική</a:t>
            </a:r>
          </a:p>
          <a:p>
            <a:pPr marL="273050" indent="-273050"/>
            <a:r>
              <a:rPr lang="el-GR" sz="2400" b="1" dirty="0">
                <a:latin typeface="Calibri" pitchFamily="34" charset="0"/>
                <a:cs typeface="Calibri" pitchFamily="34" charset="0"/>
              </a:rPr>
              <a:t>Γηριατρική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7824192" y="1340768"/>
            <a:ext cx="3240360" cy="53285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 err="1">
                <a:latin typeface="Calibri" pitchFamily="34" charset="0"/>
                <a:cs typeface="Calibri" pitchFamily="34" charset="0"/>
              </a:rPr>
              <a:t>Ορθοπαιδική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Γενική χειρουργική</a:t>
            </a: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 err="1">
                <a:latin typeface="Calibri" pitchFamily="34" charset="0"/>
                <a:cs typeface="Calibri" pitchFamily="34" charset="0"/>
              </a:rPr>
              <a:t>Θωρακοχειρουργική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Ω-Ρ-Λαρυγγολογία</a:t>
            </a: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 err="1">
                <a:latin typeface="Calibri" pitchFamily="34" charset="0"/>
                <a:cs typeface="Calibri" pitchFamily="34" charset="0"/>
              </a:rPr>
              <a:t>Νευροχειρουγική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Μαιευτική – Γυναικολογία</a:t>
            </a: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Γναθοχειρουργική</a:t>
            </a: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Οφθαλμολογία</a:t>
            </a: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Ουρολογία</a:t>
            </a:r>
          </a:p>
          <a:p>
            <a:pPr marL="27305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400" b="1" dirty="0">
                <a:latin typeface="Calibri" pitchFamily="34" charset="0"/>
                <a:cs typeface="Calibri" pitchFamily="34" charset="0"/>
              </a:rPr>
              <a:t>Αγγειοχειρουργική</a:t>
            </a:r>
          </a:p>
        </p:txBody>
      </p:sp>
      <p:pic>
        <p:nvPicPr>
          <p:cNvPr id="5" name="Picture 4" descr="http://openclipart.org/image/250px/svg_to_png/27812/rg1024_meeting_point_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1273746"/>
            <a:ext cx="2304256" cy="2304256"/>
          </a:xfrm>
          <a:prstGeom prst="rect">
            <a:avLst/>
          </a:prstGeom>
          <a:noFill/>
        </p:spPr>
      </p:pic>
      <p:pic>
        <p:nvPicPr>
          <p:cNvPr id="8" name="Picture 2" descr="http://t0.gstatic.com/images?q=tbn:ANd9GcSJly_aNdnnws7-Fo74RppbnrDqlmRceoemGqXe8lbE8rhHlMWoyiI1c32j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2" y="3782013"/>
            <a:ext cx="2232248" cy="2980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6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153</TotalTime>
  <Words>373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Bookman Old Style</vt:lpstr>
      <vt:lpstr>Calibri</vt:lpstr>
      <vt:lpstr>Cambria</vt:lpstr>
      <vt:lpstr>Gill Sans MT</vt:lpstr>
      <vt:lpstr>华文新魏</vt:lpstr>
      <vt:lpstr>Symbol</vt:lpstr>
      <vt:lpstr>Wingdings</vt:lpstr>
      <vt:lpstr>Wingdings 3</vt:lpstr>
      <vt:lpstr>Ρίζες</vt:lpstr>
      <vt:lpstr>Εισαγωγή στην Αιματολογία</vt:lpstr>
      <vt:lpstr>Τι είναι το αίμα</vt:lpstr>
      <vt:lpstr>Από τι αποτελείται το αίμα</vt:lpstr>
      <vt:lpstr>Ιδιότητες του αίματος</vt:lpstr>
      <vt:lpstr>Αιμοποιητικά όργανα</vt:lpstr>
      <vt:lpstr>Τι είναι η Αιματολογία</vt:lpstr>
      <vt:lpstr>PowerPoint Presentation</vt:lpstr>
      <vt:lpstr>Το αίμα σαν στοιχείο δηλωτικό  ταυτότητας, ενότητας, συνδέσμου</vt:lpstr>
      <vt:lpstr>Επικοινωνία και συνεργασία με:</vt:lpstr>
      <vt:lpstr>Γιατί η Αιματολογία είναι σημείο συνάντησης?</vt:lpstr>
      <vt:lpstr>ΠΡΟΣΩΠΑ ΠΟΥ ΕΓΡΑΨΑΝ ΙΣΤΟΡΙΑ ΣΤΗΝ ΑΙΜΑΤΟΛΟΓΙΑ</vt:lpstr>
      <vt:lpstr>Η αιματολογία έγραψε και γράφει ιστορία</vt:lpstr>
      <vt:lpstr>ΣΥΓΧΡΟΝΗ  ΑΙΜΑΤΟΛΟΓΙΑ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Αιματολογία</dc:title>
  <dc:creator>Αργ</dc:creator>
  <cp:lastModifiedBy>user</cp:lastModifiedBy>
  <cp:revision>18</cp:revision>
  <dcterms:created xsi:type="dcterms:W3CDTF">2015-02-23T20:20:23Z</dcterms:created>
  <dcterms:modified xsi:type="dcterms:W3CDTF">2021-03-01T22:38:30Z</dcterms:modified>
</cp:coreProperties>
</file>