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257" r:id="rId3"/>
    <p:sldId id="339" r:id="rId4"/>
    <p:sldId id="340" r:id="rId5"/>
    <p:sldId id="341" r:id="rId6"/>
    <p:sldId id="326" r:id="rId7"/>
    <p:sldId id="262" r:id="rId8"/>
    <p:sldId id="263" r:id="rId9"/>
    <p:sldId id="264" r:id="rId10"/>
    <p:sldId id="265" r:id="rId11"/>
    <p:sldId id="266" r:id="rId12"/>
    <p:sldId id="267" r:id="rId13"/>
    <p:sldId id="268" r:id="rId14"/>
    <p:sldId id="269" r:id="rId15"/>
    <p:sldId id="344" r:id="rId16"/>
    <p:sldId id="288" r:id="rId17"/>
    <p:sldId id="290" r:id="rId18"/>
    <p:sldId id="289" r:id="rId19"/>
    <p:sldId id="343" r:id="rId20"/>
    <p:sldId id="287" r:id="rId21"/>
    <p:sldId id="342" r:id="rId22"/>
    <p:sldId id="291" r:id="rId23"/>
    <p:sldId id="292" r:id="rId24"/>
    <p:sldId id="293" r:id="rId25"/>
    <p:sldId id="294" r:id="rId26"/>
    <p:sldId id="295" r:id="rId27"/>
    <p:sldId id="296" r:id="rId28"/>
    <p:sldId id="298" r:id="rId29"/>
    <p:sldId id="299" r:id="rId30"/>
    <p:sldId id="300" r:id="rId31"/>
    <p:sldId id="301" r:id="rId32"/>
    <p:sldId id="302" r:id="rId33"/>
    <p:sldId id="349" r:id="rId34"/>
    <p:sldId id="297" r:id="rId35"/>
    <p:sldId id="350" r:id="rId36"/>
    <p:sldId id="303" r:id="rId37"/>
    <p:sldId id="304" r:id="rId38"/>
    <p:sldId id="305" r:id="rId39"/>
    <p:sldId id="306" r:id="rId40"/>
    <p:sldId id="351" r:id="rId41"/>
    <p:sldId id="352" r:id="rId42"/>
    <p:sldId id="354" r:id="rId43"/>
    <p:sldId id="307" r:id="rId44"/>
    <p:sldId id="308" r:id="rId45"/>
    <p:sldId id="309" r:id="rId46"/>
    <p:sldId id="310" r:id="rId47"/>
    <p:sldId id="311" r:id="rId48"/>
    <p:sldId id="312" r:id="rId49"/>
    <p:sldId id="314" r:id="rId50"/>
    <p:sldId id="317" r:id="rId51"/>
    <p:sldId id="336" r:id="rId52"/>
    <p:sldId id="337" r:id="rId53"/>
    <p:sldId id="316" r:id="rId54"/>
    <p:sldId id="338" r:id="rId55"/>
    <p:sldId id="318" r:id="rId56"/>
    <p:sldId id="346" r:id="rId57"/>
    <p:sldId id="347" r:id="rId58"/>
    <p:sldId id="348" r:id="rId59"/>
    <p:sldId id="335" r:id="rId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0A67D7-E1D4-4CF8-A4BF-BC4892C99039}" v="9" dt="2022-03-27T21:32:06.59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249" autoAdjust="0"/>
  </p:normalViewPr>
  <p:slideViewPr>
    <p:cSldViewPr snapToGrid="0">
      <p:cViewPr varScale="1">
        <p:scale>
          <a:sx n="90" d="100"/>
          <a:sy n="90" d="100"/>
        </p:scale>
        <p:origin x="12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a:latin typeface="Helvetica Light"/>
                <a:ea typeface="Helvetica Light"/>
                <a:cs typeface="Helvetica Light"/>
                <a:sym typeface="Helvetica Light"/>
              </a:defRPr>
            </a:lvl1pPr>
            <a:lvl2pPr marL="0" indent="0" algn="ctr">
              <a:spcBef>
                <a:spcPts val="0"/>
              </a:spcBef>
              <a:buSzTx/>
              <a:buNone/>
              <a:defRPr>
                <a:latin typeface="Helvetica Light"/>
                <a:ea typeface="Helvetica Light"/>
                <a:cs typeface="Helvetica Light"/>
                <a:sym typeface="Helvetica Light"/>
              </a:defRPr>
            </a:lvl2pPr>
            <a:lvl3pPr marL="0" indent="0" algn="ctr">
              <a:spcBef>
                <a:spcPts val="0"/>
              </a:spcBef>
              <a:buSzTx/>
              <a:buNone/>
              <a:defRPr>
                <a:latin typeface="Helvetica Light"/>
                <a:ea typeface="Helvetica Light"/>
                <a:cs typeface="Helvetica Light"/>
                <a:sym typeface="Helvetica Light"/>
              </a:defRPr>
            </a:lvl3pPr>
            <a:lvl4pPr marL="0" indent="0" algn="ctr">
              <a:spcBef>
                <a:spcPts val="0"/>
              </a:spcBef>
              <a:buSzTx/>
              <a:buNone/>
              <a:defRPr>
                <a:latin typeface="Helvetica Light"/>
                <a:ea typeface="Helvetica Light"/>
                <a:cs typeface="Helvetica Light"/>
                <a:sym typeface="Helvetica Light"/>
              </a:defRPr>
            </a:lvl4pPr>
            <a:lvl5pPr marL="0" indent="0" algn="ctr">
              <a:spcBef>
                <a:spcPts val="0"/>
              </a:spcBef>
              <a:buSzTx/>
              <a:buNone/>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50238" y="390595"/>
            <a:ext cx="11704325" cy="1625602"/>
          </a:xfrm>
          <a:prstGeom prst="rect">
            <a:avLst/>
          </a:prstGeom>
        </p:spPr>
        <p:txBody>
          <a:bodyPr lIns="65022" tIns="65022" rIns="65022" bIns="65022"/>
          <a:lstStyle>
            <a:lvl1pPr defTabSz="1300480">
              <a:defRPr sz="6200">
                <a:latin typeface="Calibri"/>
                <a:ea typeface="Calibri"/>
                <a:cs typeface="Calibri"/>
                <a:sym typeface="Calibri"/>
              </a:defRPr>
            </a:lvl1pPr>
          </a:lstStyle>
          <a:p>
            <a:r>
              <a:t>Title Text</a:t>
            </a:r>
          </a:p>
        </p:txBody>
      </p:sp>
      <p:sp>
        <p:nvSpPr>
          <p:cNvPr id="127" name="Body Level One…"/>
          <p:cNvSpPr txBox="1">
            <a:spLocks noGrp="1"/>
          </p:cNvSpPr>
          <p:nvPr>
            <p:ph type="body" idx="1"/>
          </p:nvPr>
        </p:nvSpPr>
        <p:spPr>
          <a:xfrm>
            <a:off x="650238" y="2275838"/>
            <a:ext cx="11704325" cy="6436929"/>
          </a:xfrm>
          <a:prstGeom prst="rect">
            <a:avLst/>
          </a:prstGeom>
        </p:spPr>
        <p:txBody>
          <a:bodyPr lIns="65022" tIns="65022" rIns="65022" bIns="65022" anchor="t"/>
          <a:lstStyle>
            <a:lvl1pPr marL="471487" indent="-471487" defTabSz="1300480">
              <a:spcBef>
                <a:spcPts val="1000"/>
              </a:spcBef>
              <a:buSzPct val="100000"/>
              <a:buFont typeface="Arial"/>
              <a:defRPr sz="4400">
                <a:latin typeface="Calibri"/>
                <a:ea typeface="Calibri"/>
                <a:cs typeface="Calibri"/>
                <a:sym typeface="Calibri"/>
              </a:defRPr>
            </a:lvl1pPr>
            <a:lvl2pPr marL="906234" indent="-449033"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19"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98696" y="9114113"/>
            <a:ext cx="355867" cy="371345"/>
          </a:xfrm>
          <a:prstGeom prst="rect">
            <a:avLst/>
          </a:prstGeom>
        </p:spPr>
        <p:txBody>
          <a:bodyPr lIns="65022" tIns="65022" rIns="65022" bIns="65022"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50239" y="390596"/>
            <a:ext cx="11704322" cy="1625601"/>
          </a:xfrm>
          <a:prstGeom prst="rect">
            <a:avLst/>
          </a:prstGeom>
        </p:spPr>
        <p:txBody>
          <a:bodyPr lIns="65023" tIns="65023" rIns="65023" bIns="65023"/>
          <a:lstStyle>
            <a:lvl1pPr defTabSz="1300480">
              <a:defRPr sz="6200">
                <a:latin typeface="Calibri"/>
                <a:ea typeface="Calibri"/>
                <a:cs typeface="Calibri"/>
                <a:sym typeface="Calibri"/>
              </a:defRPr>
            </a:lvl1pPr>
          </a:lstStyle>
          <a:p>
            <a:r>
              <a:t>Title Text</a:t>
            </a:r>
          </a:p>
        </p:txBody>
      </p:sp>
      <p:sp>
        <p:nvSpPr>
          <p:cNvPr id="136" name="Body Level One…"/>
          <p:cNvSpPr txBox="1">
            <a:spLocks noGrp="1"/>
          </p:cNvSpPr>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latin typeface="Calibri"/>
                <a:ea typeface="Calibri"/>
                <a:cs typeface="Calibri"/>
                <a:sym typeface="Calibri"/>
              </a:defRPr>
            </a:lvl1pPr>
            <a:lvl2pPr marL="906235" indent="-449035"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20"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998690" y="9114112"/>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650238" y="390595"/>
            <a:ext cx="11704324" cy="1625602"/>
          </a:xfrm>
          <a:prstGeom prst="rect">
            <a:avLst/>
          </a:prstGeom>
        </p:spPr>
        <p:txBody>
          <a:bodyPr lIns="65022" tIns="65022" rIns="65022" bIns="65022"/>
          <a:lstStyle>
            <a:lvl1pPr defTabSz="1300480">
              <a:defRPr sz="6200">
                <a:latin typeface="Calibri"/>
                <a:ea typeface="Calibri"/>
                <a:cs typeface="Calibri"/>
                <a:sym typeface="Calibri"/>
              </a:defRPr>
            </a:lvl1pPr>
          </a:lstStyle>
          <a:p>
            <a:r>
              <a:t>Title Text</a:t>
            </a:r>
          </a:p>
        </p:txBody>
      </p:sp>
      <p:sp>
        <p:nvSpPr>
          <p:cNvPr id="145" name="Body Level One…"/>
          <p:cNvSpPr txBox="1">
            <a:spLocks noGrp="1"/>
          </p:cNvSpPr>
          <p:nvPr>
            <p:ph type="body" idx="1"/>
          </p:nvPr>
        </p:nvSpPr>
        <p:spPr>
          <a:xfrm>
            <a:off x="650238" y="2275838"/>
            <a:ext cx="11704324" cy="6436928"/>
          </a:xfrm>
          <a:prstGeom prst="rect">
            <a:avLst/>
          </a:prstGeom>
        </p:spPr>
        <p:txBody>
          <a:bodyPr lIns="65022" tIns="65022" rIns="65022" bIns="65022" anchor="t"/>
          <a:lstStyle>
            <a:lvl1pPr marL="471487" indent="-471487" defTabSz="1300480">
              <a:spcBef>
                <a:spcPts val="1000"/>
              </a:spcBef>
              <a:buSzPct val="100000"/>
              <a:buFont typeface="Arial"/>
              <a:defRPr sz="4400">
                <a:latin typeface="Calibri"/>
                <a:ea typeface="Calibri"/>
                <a:cs typeface="Calibri"/>
                <a:sym typeface="Calibri"/>
              </a:defRPr>
            </a:lvl1pPr>
            <a:lvl2pPr marL="906234" indent="-449034"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19"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1998693" y="9114113"/>
            <a:ext cx="355869" cy="371347"/>
          </a:xfrm>
          <a:prstGeom prst="rect">
            <a:avLst/>
          </a:prstGeom>
        </p:spPr>
        <p:txBody>
          <a:bodyPr lIns="65022" tIns="65022" rIns="65022" bIns="65022"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28"/>
          <p:cNvSpPr txBox="1">
            <a:spLocks noGrp="1"/>
          </p:cNvSpPr>
          <p:nvPr>
            <p:ph type="title"/>
          </p:nvPr>
        </p:nvSpPr>
        <p:spPr>
          <a:prstGeom prst="rect">
            <a:avLst/>
          </a:prstGeom>
        </p:spPr>
        <p:txBody>
          <a:bodyPr/>
          <a:lstStyle/>
          <a:p>
            <a:r>
              <a:rPr dirty="0" err="1">
                <a:latin typeface="Calibri" panose="020F0502020204030204" pitchFamily="34" charset="0"/>
                <a:cs typeface="Calibri" panose="020F0502020204030204" pitchFamily="34" charset="0"/>
              </a:rPr>
              <a:t>Αιμολυτικές</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Αν</a:t>
            </a:r>
            <a:r>
              <a:rPr dirty="0">
                <a:latin typeface="Calibri" panose="020F0502020204030204" pitchFamily="34" charset="0"/>
                <a:cs typeface="Calibri" panose="020F0502020204030204" pitchFamily="34" charset="0"/>
              </a:rPr>
              <a:t>αιμίες</a:t>
            </a:r>
          </a:p>
        </p:txBody>
      </p:sp>
      <p:sp>
        <p:nvSpPr>
          <p:cNvPr id="156" name="Shape 129"/>
          <p:cNvSpPr txBox="1">
            <a:spLocks noGrp="1"/>
          </p:cNvSpPr>
          <p:nvPr>
            <p:ph type="body" sz="quarter" idx="1"/>
          </p:nvPr>
        </p:nvSpPr>
        <p:spPr>
          <a:xfrm>
            <a:off x="8210550" y="8496300"/>
            <a:ext cx="4451350" cy="781050"/>
          </a:xfrm>
          <a:prstGeom prst="rect">
            <a:avLst/>
          </a:prstGeom>
        </p:spPr>
        <p:txBody>
          <a:bodyPr>
            <a:normAutofit/>
          </a:bodyPr>
          <a:lstStyle/>
          <a:p>
            <a:pPr algn="l">
              <a:defRPr sz="2600"/>
            </a:pPr>
            <a:r>
              <a:rPr lang="el-GR" dirty="0">
                <a:latin typeface="Calibri" panose="020F0502020204030204" pitchFamily="34" charset="0"/>
                <a:cs typeface="Calibri" panose="020F0502020204030204" pitchFamily="34" charset="0"/>
              </a:rPr>
              <a:t>Απαρτιωμένη διδασκαλία 2022</a:t>
            </a:r>
            <a:endParaRPr dirty="0">
              <a:latin typeface="Calibri" panose="020F0502020204030204" pitchFamily="34" charset="0"/>
              <a:cs typeface="Calibri" panose="020F050202020403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20.png" descr="image20.png"/>
          <p:cNvPicPr>
            <a:picLocks noChangeAspect="1"/>
          </p:cNvPicPr>
          <p:nvPr/>
        </p:nvPicPr>
        <p:blipFill>
          <a:blip r:embed="rId2"/>
          <a:stretch>
            <a:fillRect/>
          </a:stretch>
        </p:blipFill>
        <p:spPr>
          <a:xfrm>
            <a:off x="857250" y="238539"/>
            <a:ext cx="11468100" cy="944791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Box 3"/>
          <p:cNvSpPr txBox="1"/>
          <p:nvPr/>
        </p:nvSpPr>
        <p:spPr>
          <a:xfrm>
            <a:off x="533400" y="800100"/>
            <a:ext cx="11696700" cy="7487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algn="l" defTabSz="1300480">
              <a:defRPr sz="3600">
                <a:solidFill>
                  <a:srgbClr val="0070C0"/>
                </a:solidFill>
                <a:latin typeface="Calibri"/>
                <a:ea typeface="Calibri"/>
                <a:cs typeface="Calibri"/>
                <a:sym typeface="Calibri"/>
              </a:defRPr>
            </a:pPr>
            <a:r>
              <a:rPr sz="4000" dirty="0" err="1"/>
              <a:t>Δρε</a:t>
            </a:r>
            <a:r>
              <a:rPr sz="4000" dirty="0"/>
              <a:t>πανοκυτταρική αναιμία</a:t>
            </a:r>
          </a:p>
          <a:p>
            <a:pPr algn="l" defTabSz="1300480">
              <a:defRPr sz="3400" b="0">
                <a:latin typeface="Calibri"/>
                <a:ea typeface="Calibri"/>
                <a:cs typeface="Calibri"/>
                <a:sym typeface="Calibri"/>
              </a:defRPr>
            </a:pPr>
            <a:endParaRPr lang="el-GR" dirty="0"/>
          </a:p>
          <a:p>
            <a:pPr algn="l" defTabSz="1300480">
              <a:defRPr sz="3400" b="0">
                <a:latin typeface="Calibri"/>
                <a:ea typeface="Calibri"/>
                <a:cs typeface="Calibri"/>
                <a:sym typeface="Calibri"/>
              </a:defRPr>
            </a:pPr>
            <a:endParaRPr dirty="0"/>
          </a:p>
          <a:p>
            <a:pPr algn="l" defTabSz="1300480">
              <a:buSzPct val="100000"/>
              <a:buFont typeface="Arial"/>
              <a:buChar char="•"/>
              <a:defRPr sz="3400">
                <a:latin typeface="Calibri"/>
                <a:ea typeface="Calibri"/>
                <a:cs typeface="Calibri"/>
                <a:sym typeface="Calibri"/>
              </a:defRPr>
            </a:pPr>
            <a:r>
              <a:rPr dirty="0"/>
              <a:t> </a:t>
            </a:r>
            <a:r>
              <a:rPr dirty="0" err="1"/>
              <a:t>Μετάλλ</a:t>
            </a:r>
            <a:r>
              <a:rPr dirty="0"/>
              <a:t>αξη στο κωδικόνιο 6 της β-αλυσίδας (βαλίνη αντικαθιστά το γλουταμινικό, β6 Glu</a:t>
            </a:r>
            <a:r>
              <a:rPr lang="el-GR" dirty="0"/>
              <a:t> </a:t>
            </a:r>
            <a:r>
              <a:rPr b="0" dirty="0">
                <a:latin typeface="Wingdings"/>
                <a:ea typeface="Wingdings"/>
                <a:cs typeface="Wingdings"/>
                <a:sym typeface="Wingdings"/>
              </a:rPr>
              <a:t> </a:t>
            </a:r>
            <a:r>
              <a:rPr dirty="0"/>
              <a:t>Val)</a:t>
            </a:r>
          </a:p>
          <a:p>
            <a:pPr algn="l" defTabSz="1300480">
              <a:defRPr sz="3400">
                <a:latin typeface="Calibri"/>
                <a:ea typeface="Calibri"/>
                <a:cs typeface="Calibri"/>
                <a:sym typeface="Calibri"/>
              </a:defRPr>
            </a:pPr>
            <a:endParaRPr dirty="0"/>
          </a:p>
          <a:p>
            <a:pPr algn="l" defTabSz="1300480">
              <a:buSzPct val="100000"/>
              <a:buFont typeface="Arial"/>
              <a:buChar char="•"/>
              <a:defRPr sz="3400">
                <a:latin typeface="Calibri"/>
                <a:ea typeface="Calibri"/>
                <a:cs typeface="Calibri"/>
                <a:sym typeface="Calibri"/>
              </a:defRPr>
            </a:pPr>
            <a:r>
              <a:rPr dirty="0"/>
              <a:t> </a:t>
            </a:r>
            <a:r>
              <a:rPr dirty="0" err="1"/>
              <a:t>HbS</a:t>
            </a:r>
            <a:r>
              <a:rPr dirty="0"/>
              <a:t>: </a:t>
            </a:r>
            <a:r>
              <a:rPr dirty="0" err="1"/>
              <a:t>Σε</a:t>
            </a:r>
            <a:r>
              <a:rPr dirty="0"/>
              <a:t> α</a:t>
            </a:r>
            <a:r>
              <a:rPr dirty="0" err="1"/>
              <a:t>φυδάτωση</a:t>
            </a:r>
            <a:r>
              <a:rPr dirty="0"/>
              <a:t> ή π</a:t>
            </a:r>
            <a:r>
              <a:rPr dirty="0" err="1"/>
              <a:t>τώση</a:t>
            </a:r>
            <a:r>
              <a:rPr dirty="0"/>
              <a:t> </a:t>
            </a:r>
            <a:r>
              <a:rPr dirty="0" err="1"/>
              <a:t>της</a:t>
            </a:r>
            <a:r>
              <a:rPr dirty="0"/>
              <a:t> </a:t>
            </a:r>
            <a:r>
              <a:rPr dirty="0" err="1"/>
              <a:t>μερικής</a:t>
            </a:r>
            <a:r>
              <a:rPr dirty="0"/>
              <a:t> </a:t>
            </a:r>
            <a:r>
              <a:rPr dirty="0" err="1"/>
              <a:t>τάσης</a:t>
            </a:r>
            <a:r>
              <a:rPr dirty="0"/>
              <a:t> Ο2</a:t>
            </a:r>
            <a:r>
              <a:rPr b="0" dirty="0">
                <a:latin typeface="Wingdings"/>
                <a:ea typeface="Wingdings"/>
                <a:cs typeface="Wingdings"/>
                <a:sym typeface="Wingdings"/>
              </a:rPr>
              <a:t> </a:t>
            </a:r>
            <a:r>
              <a:rPr dirty="0"/>
              <a:t>π</a:t>
            </a:r>
            <a:r>
              <a:rPr dirty="0" err="1"/>
              <a:t>ολυμερισμός</a:t>
            </a:r>
            <a:r>
              <a:rPr dirty="0"/>
              <a:t> </a:t>
            </a:r>
            <a:r>
              <a:rPr dirty="0" err="1"/>
              <a:t>της</a:t>
            </a:r>
            <a:r>
              <a:rPr dirty="0"/>
              <a:t> </a:t>
            </a:r>
            <a:r>
              <a:rPr dirty="0" err="1"/>
              <a:t>HbS</a:t>
            </a:r>
            <a:r>
              <a:rPr lang="el-GR" dirty="0"/>
              <a:t> </a:t>
            </a:r>
            <a:r>
              <a:rPr b="0" dirty="0">
                <a:latin typeface="Wingdings"/>
                <a:ea typeface="Wingdings"/>
                <a:cs typeface="Wingdings"/>
                <a:sym typeface="Wingdings"/>
              </a:rPr>
              <a:t> </a:t>
            </a:r>
            <a:r>
              <a:rPr dirty="0" err="1"/>
              <a:t>σχημ</a:t>
            </a:r>
            <a:r>
              <a:rPr dirty="0"/>
              <a:t>ατισμός δρεπανοκυττάρων</a:t>
            </a:r>
            <a:r>
              <a:rPr lang="el-GR" dirty="0"/>
              <a:t> </a:t>
            </a:r>
            <a:r>
              <a:rPr b="0" dirty="0">
                <a:latin typeface="Wingdings"/>
                <a:ea typeface="Wingdings"/>
                <a:cs typeface="Wingdings"/>
                <a:sym typeface="Wingdings"/>
              </a:rPr>
              <a:t> </a:t>
            </a:r>
            <a:r>
              <a:rPr dirty="0"/>
              <a:t>προσκόλληση στο ενδοθήλιο </a:t>
            </a:r>
            <a:r>
              <a:rPr dirty="0" err="1"/>
              <a:t>των</a:t>
            </a:r>
            <a:r>
              <a:rPr dirty="0"/>
              <a:t> α</a:t>
            </a:r>
            <a:r>
              <a:rPr dirty="0" err="1"/>
              <a:t>γγείων</a:t>
            </a:r>
            <a:r>
              <a:rPr lang="el-GR" dirty="0"/>
              <a:t> </a:t>
            </a:r>
            <a:r>
              <a:rPr b="0" dirty="0">
                <a:latin typeface="Wingdings"/>
                <a:ea typeface="Wingdings"/>
                <a:cs typeface="Wingdings"/>
                <a:sym typeface="Wingdings"/>
              </a:rPr>
              <a:t> </a:t>
            </a:r>
            <a:r>
              <a:rPr dirty="0"/>
              <a:t>απόφραξη αγγείων</a:t>
            </a:r>
          </a:p>
          <a:p>
            <a:pPr algn="l" defTabSz="1300480">
              <a:defRPr sz="3400">
                <a:latin typeface="Calibri"/>
                <a:ea typeface="Calibri"/>
                <a:cs typeface="Calibri"/>
                <a:sym typeface="Calibri"/>
              </a:defRPr>
            </a:pPr>
            <a:endParaRPr dirty="0"/>
          </a:p>
          <a:p>
            <a:pPr algn="l" defTabSz="1300480">
              <a:buSzPct val="100000"/>
              <a:buFont typeface="Arial"/>
              <a:buChar char="•"/>
              <a:defRPr sz="3400">
                <a:latin typeface="Calibri"/>
                <a:ea typeface="Calibri"/>
                <a:cs typeface="Calibri"/>
                <a:sym typeface="Calibri"/>
              </a:defRPr>
            </a:pPr>
            <a:r>
              <a:rPr dirty="0"/>
              <a:t> </a:t>
            </a:r>
            <a:r>
              <a:rPr dirty="0" err="1"/>
              <a:t>Κλινικές</a:t>
            </a:r>
            <a:r>
              <a:rPr dirty="0"/>
              <a:t> </a:t>
            </a:r>
            <a:r>
              <a:rPr dirty="0" err="1"/>
              <a:t>εκδηλώσεις</a:t>
            </a:r>
            <a:r>
              <a:rPr dirty="0"/>
              <a:t>: </a:t>
            </a:r>
            <a:r>
              <a:rPr dirty="0" err="1"/>
              <a:t>Μείωση</a:t>
            </a:r>
            <a:r>
              <a:rPr dirty="0"/>
              <a:t> </a:t>
            </a:r>
            <a:r>
              <a:rPr dirty="0" err="1"/>
              <a:t>χρόνου</a:t>
            </a:r>
            <a:r>
              <a:rPr dirty="0"/>
              <a:t> </a:t>
            </a:r>
            <a:r>
              <a:rPr dirty="0" err="1"/>
              <a:t>ζωής</a:t>
            </a:r>
            <a:r>
              <a:rPr dirty="0"/>
              <a:t> RBC (15-25d) και απ</a:t>
            </a:r>
            <a:r>
              <a:rPr dirty="0" err="1"/>
              <a:t>όφρ</a:t>
            </a:r>
            <a:r>
              <a:rPr dirty="0"/>
              <a:t>αξη αγγείων (ΚΝΣ, πνεύμονες, καρδια, νεφρά, δέρμα, μάτια)</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2" descr="Picture 2"/>
          <p:cNvPicPr>
            <a:picLocks noChangeAspect="1"/>
          </p:cNvPicPr>
          <p:nvPr/>
        </p:nvPicPr>
        <p:blipFill>
          <a:blip r:embed="rId2"/>
          <a:srcRect r="25048"/>
          <a:stretch>
            <a:fillRect/>
          </a:stretch>
        </p:blipFill>
        <p:spPr>
          <a:xfrm>
            <a:off x="3467946" y="1408853"/>
            <a:ext cx="5208695" cy="3549228"/>
          </a:xfrm>
          <a:prstGeom prst="rect">
            <a:avLst/>
          </a:prstGeom>
          <a:ln w="12700">
            <a:miter lim="400000"/>
          </a:ln>
        </p:spPr>
      </p:pic>
      <p:pic>
        <p:nvPicPr>
          <p:cNvPr id="183" name="Picture 3" descr="Picture 3"/>
          <p:cNvPicPr>
            <a:picLocks noChangeAspect="1"/>
          </p:cNvPicPr>
          <p:nvPr/>
        </p:nvPicPr>
        <p:blipFill>
          <a:blip r:embed="rId3"/>
          <a:stretch>
            <a:fillRect/>
          </a:stretch>
        </p:blipFill>
        <p:spPr>
          <a:xfrm>
            <a:off x="6543040" y="5073227"/>
            <a:ext cx="5703147" cy="4030133"/>
          </a:xfrm>
          <a:prstGeom prst="rect">
            <a:avLst/>
          </a:prstGeom>
          <a:ln w="12700">
            <a:miter lim="400000"/>
          </a:ln>
        </p:spPr>
      </p:pic>
      <p:sp>
        <p:nvSpPr>
          <p:cNvPr id="184" name="Rectangle 5"/>
          <p:cNvSpPr txBox="1"/>
          <p:nvPr/>
        </p:nvSpPr>
        <p:spPr>
          <a:xfrm>
            <a:off x="975359" y="164818"/>
            <a:ext cx="6081663" cy="746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algn="l" defTabSz="1300480">
              <a:defRPr sz="3400">
                <a:solidFill>
                  <a:srgbClr val="0070C0"/>
                </a:solidFill>
                <a:latin typeface="Calibri"/>
                <a:ea typeface="Calibri"/>
                <a:cs typeface="Calibri"/>
                <a:sym typeface="Calibri"/>
              </a:defRPr>
            </a:lvl1pPr>
          </a:lstStyle>
          <a:p>
            <a:r>
              <a:rPr sz="4000" dirty="0" err="1"/>
              <a:t>Δρε</a:t>
            </a:r>
            <a:r>
              <a:rPr sz="4000" dirty="0"/>
              <a:t>πανοκυτταρική αναιμία</a:t>
            </a:r>
          </a:p>
        </p:txBody>
      </p:sp>
      <p:pic>
        <p:nvPicPr>
          <p:cNvPr id="185" name="Picture 4" descr="Picture 4"/>
          <p:cNvPicPr>
            <a:picLocks noChangeAspect="1"/>
          </p:cNvPicPr>
          <p:nvPr/>
        </p:nvPicPr>
        <p:blipFill>
          <a:blip r:embed="rId4"/>
          <a:stretch>
            <a:fillRect/>
          </a:stretch>
        </p:blipFill>
        <p:spPr>
          <a:xfrm>
            <a:off x="975359" y="5093546"/>
            <a:ext cx="4944535" cy="410464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3"/>
          <p:cNvSpPr txBox="1"/>
          <p:nvPr/>
        </p:nvSpPr>
        <p:spPr>
          <a:xfrm>
            <a:off x="304801" y="647700"/>
            <a:ext cx="12363450" cy="7641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algn="l" defTabSz="1300480">
              <a:defRPr sz="3200">
                <a:solidFill>
                  <a:srgbClr val="0070C0"/>
                </a:solidFill>
                <a:latin typeface="Calibri"/>
                <a:ea typeface="Calibri"/>
                <a:cs typeface="Calibri"/>
                <a:sym typeface="Calibri"/>
              </a:defRPr>
            </a:pPr>
            <a:r>
              <a:rPr sz="4000" dirty="0" err="1"/>
              <a:t>Έλλειψη</a:t>
            </a:r>
            <a:r>
              <a:rPr sz="4000" dirty="0"/>
              <a:t> G6PD:</a:t>
            </a:r>
          </a:p>
          <a:p>
            <a:pPr algn="l" defTabSz="1300480">
              <a:defRPr sz="3200">
                <a:latin typeface="Calibri"/>
                <a:ea typeface="Calibri"/>
                <a:cs typeface="Calibri"/>
                <a:sym typeface="Calibri"/>
              </a:defRPr>
            </a:pPr>
            <a:endParaRPr lang="el-GR" dirty="0"/>
          </a:p>
          <a:p>
            <a:pPr algn="l" defTabSz="1300480">
              <a:defRPr sz="3200">
                <a:latin typeface="Calibri"/>
                <a:ea typeface="Calibri"/>
                <a:cs typeface="Calibri"/>
                <a:sym typeface="Calibri"/>
              </a:defRPr>
            </a:pPr>
            <a:endParaRPr lang="el-GR" dirty="0"/>
          </a:p>
          <a:p>
            <a:pPr algn="l" defTabSz="1300480">
              <a:defRPr sz="3200">
                <a:latin typeface="Calibri"/>
                <a:ea typeface="Calibri"/>
                <a:cs typeface="Calibri"/>
                <a:sym typeface="Calibri"/>
              </a:defRPr>
            </a:pPr>
            <a:endParaRPr dirty="0"/>
          </a:p>
          <a:p>
            <a:pPr algn="l" defTabSz="1300480">
              <a:buSzPct val="100000"/>
              <a:buFont typeface="Arial"/>
              <a:buChar char="•"/>
              <a:defRPr sz="3200">
                <a:latin typeface="Calibri"/>
                <a:ea typeface="Calibri"/>
                <a:cs typeface="Calibri"/>
                <a:sym typeface="Calibri"/>
              </a:defRPr>
            </a:pPr>
            <a:r>
              <a:rPr dirty="0"/>
              <a:t> </a:t>
            </a:r>
            <a:r>
              <a:rPr dirty="0" err="1"/>
              <a:t>Το</a:t>
            </a:r>
            <a:r>
              <a:rPr dirty="0"/>
              <a:t> </a:t>
            </a:r>
            <a:r>
              <a:rPr dirty="0" err="1"/>
              <a:t>γονίδιο</a:t>
            </a:r>
            <a:r>
              <a:rPr dirty="0"/>
              <a:t> </a:t>
            </a:r>
            <a:r>
              <a:rPr dirty="0" err="1"/>
              <a:t>γι</a:t>
            </a:r>
            <a:r>
              <a:rPr dirty="0"/>
              <a:t>α τη G6PD </a:t>
            </a:r>
            <a:r>
              <a:rPr lang="el-GR" dirty="0"/>
              <a:t>εδράζεται</a:t>
            </a:r>
            <a:r>
              <a:rPr dirty="0"/>
              <a:t> στο Χ χρωμόσωμα</a:t>
            </a:r>
          </a:p>
          <a:p>
            <a:pPr algn="l" defTabSz="1300480">
              <a:defRPr sz="3200">
                <a:latin typeface="Calibri"/>
                <a:ea typeface="Calibri"/>
                <a:cs typeface="Calibri"/>
                <a:sym typeface="Calibri"/>
              </a:defRPr>
            </a:pPr>
            <a:endParaRPr dirty="0"/>
          </a:p>
          <a:p>
            <a:pPr algn="l" defTabSz="1300480">
              <a:buSzPct val="100000"/>
              <a:buFont typeface="Arial"/>
              <a:buChar char="•"/>
              <a:defRPr sz="3200">
                <a:latin typeface="Calibri"/>
                <a:ea typeface="Calibri"/>
                <a:cs typeface="Calibri"/>
                <a:sym typeface="Calibri"/>
              </a:defRPr>
            </a:pPr>
            <a:r>
              <a:rPr dirty="0"/>
              <a:t> Η </a:t>
            </a:r>
            <a:r>
              <a:rPr dirty="0">
                <a:solidFill>
                  <a:srgbClr val="941751"/>
                </a:solidFill>
              </a:rPr>
              <a:t>π</a:t>
            </a:r>
            <a:r>
              <a:rPr dirty="0" err="1">
                <a:solidFill>
                  <a:srgbClr val="941751"/>
                </a:solidFill>
              </a:rPr>
              <a:t>ιο</a:t>
            </a:r>
            <a:r>
              <a:rPr dirty="0">
                <a:solidFill>
                  <a:srgbClr val="941751"/>
                </a:solidFill>
              </a:rPr>
              <a:t> </a:t>
            </a:r>
            <a:r>
              <a:rPr dirty="0" err="1">
                <a:solidFill>
                  <a:srgbClr val="941751"/>
                </a:solidFill>
              </a:rPr>
              <a:t>συχνή</a:t>
            </a:r>
            <a:r>
              <a:rPr dirty="0">
                <a:solidFill>
                  <a:srgbClr val="941751"/>
                </a:solidFill>
              </a:rPr>
              <a:t> </a:t>
            </a:r>
            <a:r>
              <a:rPr dirty="0" err="1">
                <a:solidFill>
                  <a:srgbClr val="941751"/>
                </a:solidFill>
              </a:rPr>
              <a:t>δι</a:t>
            </a:r>
            <a:r>
              <a:rPr dirty="0">
                <a:solidFill>
                  <a:srgbClr val="941751"/>
                </a:solidFill>
              </a:rPr>
              <a:t>αταραχή του μεταβολισμού των RBC</a:t>
            </a:r>
          </a:p>
          <a:p>
            <a:pPr algn="l" defTabSz="1300480">
              <a:defRPr sz="3200">
                <a:latin typeface="Calibri"/>
                <a:ea typeface="Calibri"/>
                <a:cs typeface="Calibri"/>
                <a:sym typeface="Calibri"/>
              </a:defRPr>
            </a:pPr>
            <a:endParaRPr dirty="0">
              <a:solidFill>
                <a:srgbClr val="941751"/>
              </a:solidFill>
            </a:endParaRPr>
          </a:p>
          <a:p>
            <a:pPr algn="l" defTabSz="1300480">
              <a:buSzPct val="100000"/>
              <a:buFont typeface="Arial"/>
              <a:buChar char="•"/>
              <a:defRPr sz="3200">
                <a:latin typeface="Calibri"/>
                <a:ea typeface="Calibri"/>
                <a:cs typeface="Calibri"/>
                <a:sym typeface="Calibri"/>
              </a:defRPr>
            </a:pPr>
            <a:r>
              <a:rPr dirty="0"/>
              <a:t> G6PD def</a:t>
            </a:r>
            <a:r>
              <a:rPr lang="el-GR" dirty="0"/>
              <a:t> </a:t>
            </a:r>
            <a:r>
              <a:rPr b="0" dirty="0">
                <a:latin typeface="Wingdings"/>
                <a:ea typeface="Wingdings"/>
                <a:cs typeface="Wingdings"/>
                <a:sym typeface="Wingdings"/>
              </a:rPr>
              <a:t> </a:t>
            </a:r>
            <a:r>
              <a:rPr dirty="0"/>
              <a:t>↓NADPH</a:t>
            </a:r>
            <a:r>
              <a:rPr lang="el-GR" dirty="0"/>
              <a:t> </a:t>
            </a:r>
            <a:r>
              <a:rPr b="0" dirty="0">
                <a:latin typeface="Wingdings"/>
                <a:ea typeface="Wingdings"/>
                <a:cs typeface="Wingdings"/>
                <a:sym typeface="Wingdings"/>
              </a:rPr>
              <a:t> </a:t>
            </a:r>
            <a:r>
              <a:rPr dirty="0"/>
              <a:t>↓reduced glutathione</a:t>
            </a:r>
            <a:r>
              <a:rPr lang="el-GR" dirty="0"/>
              <a:t> </a:t>
            </a:r>
            <a:r>
              <a:rPr b="0" dirty="0">
                <a:latin typeface="Wingdings"/>
                <a:ea typeface="Wingdings"/>
                <a:cs typeface="Wingdings"/>
                <a:sym typeface="Wingdings"/>
              </a:rPr>
              <a:t> </a:t>
            </a:r>
            <a:r>
              <a:rPr dirty="0"/>
              <a:t>free radicals</a:t>
            </a:r>
            <a:r>
              <a:rPr lang="el-GR" dirty="0"/>
              <a:t> </a:t>
            </a:r>
            <a:r>
              <a:rPr dirty="0"/>
              <a:t>-</a:t>
            </a:r>
            <a:r>
              <a:rPr lang="el-GR" dirty="0"/>
              <a:t> </a:t>
            </a:r>
            <a:r>
              <a:rPr dirty="0"/>
              <a:t>RBC susceptible to oxidation of Hgb </a:t>
            </a:r>
          </a:p>
          <a:p>
            <a:pPr algn="l" defTabSz="1300480">
              <a:defRPr sz="3200">
                <a:latin typeface="Calibri"/>
                <a:ea typeface="Calibri"/>
                <a:cs typeface="Calibri"/>
                <a:sym typeface="Calibri"/>
              </a:defRPr>
            </a:pPr>
            <a:endParaRPr dirty="0"/>
          </a:p>
          <a:p>
            <a:pPr algn="l" defTabSz="1300480">
              <a:buSzPct val="100000"/>
              <a:buFont typeface="Arial"/>
              <a:buChar char="•"/>
              <a:defRPr sz="3200">
                <a:latin typeface="Calibri"/>
                <a:ea typeface="Calibri"/>
                <a:cs typeface="Calibri"/>
                <a:sym typeface="Calibri"/>
              </a:defRPr>
            </a:pPr>
            <a:r>
              <a:rPr dirty="0"/>
              <a:t> </a:t>
            </a:r>
            <a:r>
              <a:rPr lang="el-GR" dirty="0"/>
              <a:t>Α</a:t>
            </a:r>
            <a:r>
              <a:rPr dirty="0" err="1"/>
              <a:t>ιμόλυση</a:t>
            </a:r>
            <a:r>
              <a:rPr lang="el-GR" dirty="0"/>
              <a:t> προκαλείται όταν: φ</a:t>
            </a:r>
            <a:r>
              <a:rPr dirty="0" err="1"/>
              <a:t>άρμ</a:t>
            </a:r>
            <a:r>
              <a:rPr dirty="0"/>
              <a:t>ακα, ή άλλος παράγοντας (λοίμωξη)</a:t>
            </a:r>
            <a:r>
              <a:rPr lang="el-GR" dirty="0"/>
              <a:t> </a:t>
            </a:r>
            <a:r>
              <a:rPr lang="en-US" b="0" dirty="0">
                <a:latin typeface="Wingdings"/>
                <a:ea typeface="Wingdings"/>
                <a:cs typeface="Wingdings"/>
                <a:sym typeface="Wingdings"/>
              </a:rPr>
              <a:t> </a:t>
            </a:r>
            <a:r>
              <a:rPr dirty="0" err="1"/>
              <a:t>οξύ</a:t>
            </a:r>
            <a:r>
              <a:rPr dirty="0"/>
              <a:t> α</a:t>
            </a:r>
            <a:r>
              <a:rPr dirty="0" err="1"/>
              <a:t>ιμολυτικό</a:t>
            </a:r>
            <a:r>
              <a:rPr dirty="0"/>
              <a:t> επ</a:t>
            </a:r>
            <a:r>
              <a:rPr dirty="0" err="1"/>
              <a:t>εισόδιο</a:t>
            </a:r>
            <a:r>
              <a:rPr lang="el-GR" dirty="0"/>
              <a:t> </a:t>
            </a:r>
            <a:r>
              <a:rPr b="0" dirty="0">
                <a:latin typeface="Wingdings"/>
                <a:ea typeface="Wingdings"/>
                <a:cs typeface="Wingdings"/>
                <a:sym typeface="Wingdings"/>
              </a:rPr>
              <a:t> </a:t>
            </a:r>
            <a:r>
              <a:rPr dirty="0"/>
              <a:t>ενδαγγειακή αιμόλυση</a:t>
            </a:r>
          </a:p>
          <a:p>
            <a:pPr algn="l" defTabSz="1300480">
              <a:defRPr sz="3200">
                <a:latin typeface="Calibri"/>
                <a:ea typeface="Calibri"/>
                <a:cs typeface="Calibri"/>
                <a:sym typeface="Calibri"/>
              </a:defRPr>
            </a:pPr>
            <a:endParaRPr dirty="0"/>
          </a:p>
          <a:p>
            <a:pPr algn="l" defTabSz="1300480">
              <a:buSzPct val="100000"/>
              <a:buFont typeface="Arial"/>
              <a:buChar char="•"/>
              <a:defRPr sz="3200">
                <a:latin typeface="Calibri"/>
                <a:ea typeface="Calibri"/>
                <a:cs typeface="Calibri"/>
                <a:sym typeface="Calibri"/>
              </a:defRPr>
            </a:pPr>
            <a:r>
              <a:rPr dirty="0"/>
              <a:t> </a:t>
            </a:r>
            <a:r>
              <a:rPr dirty="0" err="1"/>
              <a:t>Φάρμ</a:t>
            </a:r>
            <a:r>
              <a:rPr dirty="0"/>
              <a:t>ακα: ναφθαλίνη, σουλφαμεθοξαζόλη, νιτροφουραντοίνη,...</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24.png" descr="image24.png"/>
          <p:cNvPicPr>
            <a:picLocks noChangeAspect="1"/>
          </p:cNvPicPr>
          <p:nvPr/>
        </p:nvPicPr>
        <p:blipFill>
          <a:blip r:embed="rId2"/>
          <a:stretch>
            <a:fillRect/>
          </a:stretch>
        </p:blipFill>
        <p:spPr>
          <a:xfrm>
            <a:off x="631188" y="1480820"/>
            <a:ext cx="5676058" cy="4009816"/>
          </a:xfrm>
          <a:prstGeom prst="rect">
            <a:avLst/>
          </a:prstGeom>
          <a:ln w="12700">
            <a:miter lim="400000"/>
          </a:ln>
        </p:spPr>
      </p:pic>
      <p:pic>
        <p:nvPicPr>
          <p:cNvPr id="190" name="image9.jpeg" descr="image9.jpeg"/>
          <p:cNvPicPr>
            <a:picLocks noChangeAspect="1"/>
          </p:cNvPicPr>
          <p:nvPr/>
        </p:nvPicPr>
        <p:blipFill>
          <a:blip r:embed="rId3"/>
          <a:stretch>
            <a:fillRect/>
          </a:stretch>
        </p:blipFill>
        <p:spPr>
          <a:xfrm>
            <a:off x="6502400" y="2492586"/>
            <a:ext cx="6502401" cy="4865514"/>
          </a:xfrm>
          <a:prstGeom prst="rect">
            <a:avLst/>
          </a:prstGeom>
          <a:ln w="12700">
            <a:miter lim="400000"/>
          </a:ln>
        </p:spPr>
      </p:pic>
      <p:pic>
        <p:nvPicPr>
          <p:cNvPr id="191" name="image25.png" descr="image25.png"/>
          <p:cNvPicPr>
            <a:picLocks noChangeAspect="1"/>
          </p:cNvPicPr>
          <p:nvPr/>
        </p:nvPicPr>
        <p:blipFill>
          <a:blip r:embed="rId4"/>
          <a:stretch>
            <a:fillRect/>
          </a:stretch>
        </p:blipFill>
        <p:spPr>
          <a:xfrm>
            <a:off x="514351" y="5588476"/>
            <a:ext cx="5958026" cy="3846778"/>
          </a:xfrm>
          <a:prstGeom prst="rect">
            <a:avLst/>
          </a:prstGeom>
          <a:ln w="12700">
            <a:miter lim="400000"/>
          </a:ln>
        </p:spPr>
      </p:pic>
      <p:sp>
        <p:nvSpPr>
          <p:cNvPr id="192" name="Rectangle 4"/>
          <p:cNvSpPr txBox="1"/>
          <p:nvPr/>
        </p:nvSpPr>
        <p:spPr>
          <a:xfrm>
            <a:off x="2059093" y="318346"/>
            <a:ext cx="3060351" cy="638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algn="l" defTabSz="1300480">
              <a:defRPr sz="3400">
                <a:solidFill>
                  <a:srgbClr val="0070C0"/>
                </a:solidFill>
                <a:latin typeface="Calibri"/>
                <a:ea typeface="Calibri"/>
                <a:cs typeface="Calibri"/>
                <a:sym typeface="Calibri"/>
              </a:defRPr>
            </a:pPr>
            <a:r>
              <a:rPr dirty="0" err="1"/>
              <a:t>Έλλειψη</a:t>
            </a:r>
            <a:r>
              <a:rPr dirty="0"/>
              <a:t> G6PD</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855364-F962-47B5-BECD-7CC229291EB5}"/>
              </a:ext>
            </a:extLst>
          </p:cNvPr>
          <p:cNvPicPr>
            <a:picLocks noChangeAspect="1"/>
          </p:cNvPicPr>
          <p:nvPr/>
        </p:nvPicPr>
        <p:blipFill rotWithShape="1">
          <a:blip r:embed="rId2"/>
          <a:srcRect l="25928" t="16390" r="21045" b="21340"/>
          <a:stretch/>
        </p:blipFill>
        <p:spPr>
          <a:xfrm>
            <a:off x="1790700" y="0"/>
            <a:ext cx="9086850" cy="5999330"/>
          </a:xfrm>
          <a:prstGeom prst="rect">
            <a:avLst/>
          </a:prstGeom>
        </p:spPr>
      </p:pic>
      <p:pic>
        <p:nvPicPr>
          <p:cNvPr id="7" name="Picture 6">
            <a:extLst>
              <a:ext uri="{FF2B5EF4-FFF2-40B4-BE49-F238E27FC236}">
                <a16:creationId xmlns:a16="http://schemas.microsoft.com/office/drawing/2014/main" id="{4E54EF66-D280-4853-97FB-82A4D9A913FF}"/>
              </a:ext>
            </a:extLst>
          </p:cNvPr>
          <p:cNvPicPr>
            <a:picLocks noChangeAspect="1"/>
          </p:cNvPicPr>
          <p:nvPr/>
        </p:nvPicPr>
        <p:blipFill rotWithShape="1">
          <a:blip r:embed="rId3"/>
          <a:srcRect l="26514" t="17948" r="21045" b="44008"/>
          <a:stretch/>
        </p:blipFill>
        <p:spPr>
          <a:xfrm>
            <a:off x="2127251" y="5714633"/>
            <a:ext cx="8203436" cy="3345977"/>
          </a:xfrm>
          <a:prstGeom prst="rect">
            <a:avLst/>
          </a:prstGeom>
        </p:spPr>
      </p:pic>
    </p:spTree>
    <p:extLst>
      <p:ext uri="{BB962C8B-B14F-4D97-AF65-F5344CB8AC3E}">
        <p14:creationId xmlns:p14="http://schemas.microsoft.com/office/powerpoint/2010/main" val="23921943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Screen Shot 2019-03-27 at 8.09.01 PM.png" descr="Screen Shot 2019-03-27 at 8.09.01 PM.png"/>
          <p:cNvPicPr>
            <a:picLocks noChangeAspect="1"/>
          </p:cNvPicPr>
          <p:nvPr/>
        </p:nvPicPr>
        <p:blipFill>
          <a:blip r:embed="rId2"/>
          <a:stretch>
            <a:fillRect/>
          </a:stretch>
        </p:blipFill>
        <p:spPr>
          <a:xfrm>
            <a:off x="52840" y="419100"/>
            <a:ext cx="12920210" cy="8293100"/>
          </a:xfrm>
          <a:prstGeom prst="rect">
            <a:avLst/>
          </a:prstGeom>
          <a:ln w="12700">
            <a:miter lim="400000"/>
          </a:ln>
        </p:spPr>
      </p:pic>
      <p:pic>
        <p:nvPicPr>
          <p:cNvPr id="3" name="image29.png" descr="image29.png">
            <a:extLst>
              <a:ext uri="{FF2B5EF4-FFF2-40B4-BE49-F238E27FC236}">
                <a16:creationId xmlns:a16="http://schemas.microsoft.com/office/drawing/2014/main" id="{5D227B30-7AC1-44E4-AB27-B1E32AB48AEE}"/>
              </a:ext>
            </a:extLst>
          </p:cNvPr>
          <p:cNvPicPr>
            <a:picLocks noChangeAspect="1"/>
          </p:cNvPicPr>
          <p:nvPr/>
        </p:nvPicPr>
        <p:blipFill>
          <a:blip r:embed="rId3"/>
          <a:stretch>
            <a:fillRect/>
          </a:stretch>
        </p:blipFill>
        <p:spPr>
          <a:xfrm>
            <a:off x="9925050" y="2142447"/>
            <a:ext cx="2880875" cy="183733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Screen Shot 2019-03-27 at 8.09.14 PM.png" descr="Screen Shot 2019-03-27 at 8.09.14 PM.png"/>
          <p:cNvPicPr>
            <a:picLocks noChangeAspect="1"/>
          </p:cNvPicPr>
          <p:nvPr/>
        </p:nvPicPr>
        <p:blipFill>
          <a:blip r:embed="rId2"/>
          <a:stretch>
            <a:fillRect/>
          </a:stretch>
        </p:blipFill>
        <p:spPr>
          <a:xfrm>
            <a:off x="323850" y="635000"/>
            <a:ext cx="12122150" cy="84836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Screen Shot 2019-03-27 at 8.09.38 PM.png" descr="Screen Shot 2019-03-27 at 8.09.38 PM.png"/>
          <p:cNvPicPr>
            <a:picLocks noChangeAspect="1"/>
          </p:cNvPicPr>
          <p:nvPr/>
        </p:nvPicPr>
        <p:blipFill rotWithShape="1">
          <a:blip r:embed="rId2"/>
          <a:srcRect t="11905"/>
          <a:stretch/>
        </p:blipFill>
        <p:spPr>
          <a:xfrm>
            <a:off x="577850" y="0"/>
            <a:ext cx="11849100" cy="9753600"/>
          </a:xfrm>
          <a:prstGeom prst="rect">
            <a:avLst/>
          </a:prstGeom>
          <a:ln w="12700">
            <a:miter lim="400000"/>
          </a:ln>
        </p:spPr>
      </p:pic>
      <p:pic>
        <p:nvPicPr>
          <p:cNvPr id="3" name="image29.png" descr="image29.png">
            <a:extLst>
              <a:ext uri="{FF2B5EF4-FFF2-40B4-BE49-F238E27FC236}">
                <a16:creationId xmlns:a16="http://schemas.microsoft.com/office/drawing/2014/main" id="{3F88DBF1-6665-43F2-92BF-A80A101EC8A5}"/>
              </a:ext>
            </a:extLst>
          </p:cNvPr>
          <p:cNvPicPr>
            <a:picLocks noChangeAspect="1"/>
          </p:cNvPicPr>
          <p:nvPr/>
        </p:nvPicPr>
        <p:blipFill>
          <a:blip r:embed="rId3"/>
          <a:stretch>
            <a:fillRect/>
          </a:stretch>
        </p:blipFill>
        <p:spPr>
          <a:xfrm>
            <a:off x="7858196" y="421447"/>
            <a:ext cx="5133904" cy="327425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AF7FC8-4DE7-44D9-8995-D7326D5D7A1A}"/>
              </a:ext>
            </a:extLst>
          </p:cNvPr>
          <p:cNvPicPr>
            <a:picLocks noChangeAspect="1"/>
          </p:cNvPicPr>
          <p:nvPr/>
        </p:nvPicPr>
        <p:blipFill rotWithShape="1">
          <a:blip r:embed="rId2"/>
          <a:srcRect l="24902" t="15295" r="22217" b="18670"/>
          <a:stretch/>
        </p:blipFill>
        <p:spPr>
          <a:xfrm>
            <a:off x="1200150" y="536197"/>
            <a:ext cx="10972800" cy="8253242"/>
          </a:xfrm>
          <a:prstGeom prst="rect">
            <a:avLst/>
          </a:prstGeom>
        </p:spPr>
      </p:pic>
    </p:spTree>
    <p:extLst>
      <p:ext uri="{BB962C8B-B14F-4D97-AF65-F5344CB8AC3E}">
        <p14:creationId xmlns:p14="http://schemas.microsoft.com/office/powerpoint/2010/main" val="28686327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3"/>
          <p:cNvSpPr txBox="1"/>
          <p:nvPr/>
        </p:nvSpPr>
        <p:spPr>
          <a:xfrm>
            <a:off x="723900" y="1300478"/>
            <a:ext cx="11601449" cy="6502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algn="l" defTabSz="1300480">
              <a:defRPr sz="3800">
                <a:solidFill>
                  <a:srgbClr val="0070C0"/>
                </a:solidFill>
                <a:latin typeface="Calibri"/>
                <a:ea typeface="Calibri"/>
                <a:cs typeface="Calibri"/>
                <a:sym typeface="Calibri"/>
              </a:defRPr>
            </a:pPr>
            <a:r>
              <a:rPr sz="4800" dirty="0" err="1"/>
              <a:t>Aν</a:t>
            </a:r>
            <a:r>
              <a:rPr sz="4800" dirty="0"/>
              <a:t>αιμία</a:t>
            </a:r>
          </a:p>
          <a:p>
            <a:pPr algn="l" defTabSz="1300480">
              <a:defRPr sz="3800">
                <a:latin typeface="Calibri"/>
                <a:ea typeface="Calibri"/>
                <a:cs typeface="Calibri"/>
                <a:sym typeface="Calibri"/>
              </a:defRPr>
            </a:pPr>
            <a:endParaRPr sz="4400" dirty="0"/>
          </a:p>
          <a:p>
            <a:pPr algn="l" defTabSz="1300480">
              <a:buSzPct val="100000"/>
              <a:buFont typeface="Arial"/>
              <a:buChar char="•"/>
              <a:defRPr sz="3800">
                <a:latin typeface="Calibri"/>
                <a:ea typeface="Calibri"/>
                <a:cs typeface="Calibri"/>
                <a:sym typeface="Calibri"/>
              </a:defRPr>
            </a:pPr>
            <a:endParaRPr sz="4000" dirty="0">
              <a:latin typeface="Calibri" panose="020F0502020204030204" pitchFamily="34" charset="0"/>
              <a:cs typeface="Calibri" panose="020F0502020204030204" pitchFamily="34" charset="0"/>
            </a:endParaRPr>
          </a:p>
          <a:p>
            <a:pPr algn="l" defTabSz="1300480">
              <a:buSzPct val="100000"/>
              <a:buFont typeface="Arial"/>
              <a:buChar char="•"/>
              <a:defRPr sz="3800">
                <a:latin typeface="Calibri"/>
                <a:ea typeface="Calibri"/>
                <a:cs typeface="Calibri"/>
                <a:sym typeface="Calibri"/>
              </a:defRPr>
            </a:pPr>
            <a:r>
              <a:rPr sz="4000" dirty="0">
                <a:latin typeface="Calibri" panose="020F0502020204030204" pitchFamily="34" charset="0"/>
                <a:cs typeface="Calibri" panose="020F0502020204030204" pitchFamily="34" charset="0"/>
              </a:rPr>
              <a:t> </a:t>
            </a:r>
            <a:r>
              <a:rPr sz="4000" dirty="0" err="1">
                <a:solidFill>
                  <a:srgbClr val="0070C0"/>
                </a:solidFill>
                <a:latin typeface="Calibri" panose="020F0502020204030204" pitchFamily="34" charset="0"/>
                <a:cs typeface="Calibri" panose="020F0502020204030204" pitchFamily="34" charset="0"/>
              </a:rPr>
              <a:t>Mειωμένη</a:t>
            </a:r>
            <a:r>
              <a:rPr sz="4000" dirty="0">
                <a:solidFill>
                  <a:srgbClr val="0070C0"/>
                </a:solidFill>
                <a:latin typeface="Calibri" panose="020F0502020204030204" pitchFamily="34" charset="0"/>
                <a:cs typeface="Calibri" panose="020F0502020204030204" pitchFamily="34" charset="0"/>
              </a:rPr>
              <a:t> παρα</a:t>
            </a:r>
            <a:r>
              <a:rPr sz="4000" dirty="0" err="1">
                <a:solidFill>
                  <a:srgbClr val="0070C0"/>
                </a:solidFill>
                <a:latin typeface="Calibri" panose="020F0502020204030204" pitchFamily="34" charset="0"/>
                <a:cs typeface="Calibri" panose="020F0502020204030204" pitchFamily="34" charset="0"/>
              </a:rPr>
              <a:t>γωγή</a:t>
            </a:r>
            <a:r>
              <a:rPr sz="4000" dirty="0">
                <a:solidFill>
                  <a:srgbClr val="0070C0"/>
                </a:solidFill>
                <a:latin typeface="Calibri" panose="020F0502020204030204" pitchFamily="34" charset="0"/>
                <a:cs typeface="Calibri" panose="020F0502020204030204" pitchFamily="34" charset="0"/>
              </a:rPr>
              <a:t> RBC </a:t>
            </a:r>
            <a:r>
              <a:rPr sz="4000" dirty="0">
                <a:latin typeface="Calibri" panose="020F0502020204030204" pitchFamily="34" charset="0"/>
                <a:cs typeface="Calibri" panose="020F0502020204030204" pitchFamily="34" charset="0"/>
              </a:rPr>
              <a:t>(</a:t>
            </a:r>
            <a:r>
              <a:rPr sz="4000" dirty="0" err="1">
                <a:latin typeface="Calibri" panose="020F0502020204030204" pitchFamily="34" charset="0"/>
                <a:cs typeface="Calibri" panose="020F0502020204030204" pitchFamily="34" charset="0"/>
              </a:rPr>
              <a:t>ερυθρο</a:t>
            </a:r>
            <a:r>
              <a:rPr sz="4000" dirty="0">
                <a:latin typeface="Calibri" panose="020F0502020204030204" pitchFamily="34" charset="0"/>
                <a:cs typeface="Calibri" panose="020F0502020204030204" pitchFamily="34" charset="0"/>
              </a:rPr>
              <a:t>ποίηση) </a:t>
            </a:r>
            <a:r>
              <a:rPr sz="4000" b="0" dirty="0">
                <a:latin typeface="Calibri" panose="020F0502020204030204" pitchFamily="34" charset="0"/>
                <a:ea typeface="Wingdings"/>
                <a:cs typeface="Calibri" panose="020F0502020204030204" pitchFamily="34" charset="0"/>
                <a:sym typeface="Wingdings"/>
              </a:rPr>
              <a:t> </a:t>
            </a:r>
            <a:r>
              <a:rPr sz="4000" dirty="0">
                <a:latin typeface="Calibri" panose="020F0502020204030204" pitchFamily="34" charset="0"/>
                <a:cs typeface="Calibri" panose="020F0502020204030204" pitchFamily="34" charset="0"/>
              </a:rPr>
              <a:t>π.χ. </a:t>
            </a:r>
            <a:r>
              <a:rPr sz="4000" dirty="0" err="1">
                <a:latin typeface="Calibri" panose="020F0502020204030204" pitchFamily="34" charset="0"/>
                <a:cs typeface="Calibri" panose="020F0502020204030204" pitchFamily="34" charset="0"/>
              </a:rPr>
              <a:t>Σιδηρο</a:t>
            </a:r>
            <a:r>
              <a:rPr sz="4000" dirty="0">
                <a:latin typeface="Calibri" panose="020F0502020204030204" pitchFamily="34" charset="0"/>
                <a:cs typeface="Calibri" panose="020F0502020204030204" pitchFamily="34" charset="0"/>
              </a:rPr>
              <a:t>πενική, μεγαλοβλαστική, απλαστική αναιμία, αναιμία χρονιας νόσου</a:t>
            </a:r>
            <a:endParaRPr lang="el-GR" sz="4000" dirty="0">
              <a:latin typeface="Calibri" panose="020F0502020204030204" pitchFamily="34" charset="0"/>
              <a:cs typeface="Calibri" panose="020F0502020204030204" pitchFamily="34" charset="0"/>
            </a:endParaRPr>
          </a:p>
          <a:p>
            <a:pPr algn="l" defTabSz="1300480">
              <a:buSzPct val="100000"/>
              <a:buFont typeface="Arial"/>
              <a:buChar char="•"/>
              <a:defRPr sz="3800">
                <a:latin typeface="Calibri"/>
                <a:ea typeface="Calibri"/>
                <a:cs typeface="Calibri"/>
                <a:sym typeface="Calibri"/>
              </a:defRPr>
            </a:pPr>
            <a:endParaRPr lang="el-GR" sz="4000" dirty="0">
              <a:latin typeface="Calibri" panose="020F0502020204030204" pitchFamily="34" charset="0"/>
              <a:cs typeface="Calibri" panose="020F0502020204030204" pitchFamily="34" charset="0"/>
            </a:endParaRPr>
          </a:p>
          <a:p>
            <a:pPr algn="l" defTabSz="1300480">
              <a:buSzPct val="100000"/>
              <a:buFont typeface="Arial"/>
              <a:buChar char="•"/>
              <a:defRPr sz="3800">
                <a:latin typeface="Calibri"/>
                <a:ea typeface="Calibri"/>
                <a:cs typeface="Calibri"/>
                <a:sym typeface="Calibri"/>
              </a:defRPr>
            </a:pPr>
            <a:r>
              <a:rPr lang="el-GR" sz="4000" dirty="0">
                <a:solidFill>
                  <a:srgbClr val="0070C0"/>
                </a:solidFill>
                <a:latin typeface="Calibri" panose="020F0502020204030204" pitchFamily="34" charset="0"/>
                <a:cs typeface="Calibri" panose="020F0502020204030204" pitchFamily="34" charset="0"/>
              </a:rPr>
              <a:t>Αυξημένη καταστροφή RBC </a:t>
            </a:r>
            <a:r>
              <a:rPr lang="el-GR" sz="4000" b="0" dirty="0">
                <a:latin typeface="Calibri" panose="020F0502020204030204" pitchFamily="34" charset="0"/>
                <a:ea typeface="Wingdings"/>
                <a:cs typeface="Calibri" panose="020F0502020204030204" pitchFamily="34" charset="0"/>
                <a:sym typeface="Wingdings"/>
              </a:rPr>
              <a:t> </a:t>
            </a:r>
            <a:r>
              <a:rPr lang="el-GR" sz="4000" dirty="0">
                <a:latin typeface="Calibri" panose="020F0502020204030204" pitchFamily="34" charset="0"/>
                <a:cs typeface="Calibri" panose="020F0502020204030204" pitchFamily="34" charset="0"/>
              </a:rPr>
              <a:t>αιμολυτικές αναιμίες</a:t>
            </a:r>
          </a:p>
          <a:p>
            <a:pPr algn="l" defTabSz="1300480">
              <a:defRPr sz="3800">
                <a:latin typeface="Calibri"/>
                <a:ea typeface="Calibri"/>
                <a:cs typeface="Calibri"/>
                <a:sym typeface="Calibri"/>
              </a:defRPr>
            </a:pPr>
            <a:endParaRPr sz="4400" dirty="0"/>
          </a:p>
          <a:p>
            <a:pPr algn="l" defTabSz="1300480">
              <a:defRPr sz="3800">
                <a:latin typeface="Calibri"/>
                <a:ea typeface="Calibri"/>
                <a:cs typeface="Calibri"/>
                <a:sym typeface="Calibri"/>
              </a:defRPr>
            </a:pPr>
            <a:r>
              <a:rPr dirty="0"/>
              <a:t>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185"/>
          <p:cNvSpPr txBox="1">
            <a:spLocks noGrp="1"/>
          </p:cNvSpPr>
          <p:nvPr>
            <p:ph type="title"/>
          </p:nvPr>
        </p:nvSpPr>
        <p:spPr>
          <a:xfrm>
            <a:off x="650237" y="181046"/>
            <a:ext cx="11704326" cy="1625601"/>
          </a:xfrm>
          <a:prstGeom prst="rect">
            <a:avLst/>
          </a:prstGeom>
        </p:spPr>
        <p:txBody>
          <a:bodyPr>
            <a:normAutofit/>
          </a:bodyPr>
          <a:lstStyle/>
          <a:p>
            <a:r>
              <a:rPr lang="el-GR" sz="4800" b="1" dirty="0">
                <a:solidFill>
                  <a:srgbClr val="0070C0"/>
                </a:solidFill>
              </a:rPr>
              <a:t>Συγγενής ελλειπτοκυττάρωση</a:t>
            </a:r>
            <a:endParaRPr sz="4800" b="1" dirty="0">
              <a:solidFill>
                <a:srgbClr val="0070C0"/>
              </a:solidFill>
            </a:endParaRPr>
          </a:p>
        </p:txBody>
      </p:sp>
      <p:sp>
        <p:nvSpPr>
          <p:cNvPr id="251" name="Shape 186"/>
          <p:cNvSpPr txBox="1">
            <a:spLocks noGrp="1"/>
          </p:cNvSpPr>
          <p:nvPr>
            <p:ph type="body" idx="1"/>
          </p:nvPr>
        </p:nvSpPr>
        <p:spPr>
          <a:xfrm>
            <a:off x="495299" y="2209800"/>
            <a:ext cx="12096751" cy="2209800"/>
          </a:xfrm>
          <a:prstGeom prst="rect">
            <a:avLst/>
          </a:prstGeom>
        </p:spPr>
        <p:txBody>
          <a:bodyPr/>
          <a:lstStyle/>
          <a:p>
            <a:pPr marL="0" indent="0">
              <a:buNone/>
              <a:defRPr i="1" u="sng">
                <a:solidFill>
                  <a:srgbClr val="0070C0"/>
                </a:solidFill>
              </a:defRPr>
            </a:pPr>
            <a:r>
              <a:rPr i="0" u="none" dirty="0">
                <a:solidFill>
                  <a:srgbClr val="000000"/>
                </a:solidFill>
              </a:rPr>
              <a:t>Τα ερυθρά έχουν </a:t>
            </a:r>
            <a:r>
              <a:rPr i="0" u="none" dirty="0" err="1">
                <a:solidFill>
                  <a:srgbClr val="000000"/>
                </a:solidFill>
              </a:rPr>
              <a:t>σχήμ</a:t>
            </a:r>
            <a:r>
              <a:rPr i="0" u="none" dirty="0">
                <a:solidFill>
                  <a:srgbClr val="000000"/>
                </a:solidFill>
              </a:rPr>
              <a:t>α</a:t>
            </a:r>
            <a:r>
              <a:rPr i="1" dirty="0">
                <a:solidFill>
                  <a:srgbClr val="000000"/>
                </a:solidFill>
              </a:rPr>
              <a:t> </a:t>
            </a:r>
            <a:r>
              <a:rPr lang="el-GR" i="1" dirty="0"/>
              <a:t>ελλειπτοειδές</a:t>
            </a:r>
            <a:r>
              <a:rPr i="1" dirty="0">
                <a:solidFill>
                  <a:srgbClr val="000000"/>
                </a:solidFill>
              </a:rPr>
              <a:t> </a:t>
            </a:r>
            <a:r>
              <a:rPr i="0" u="none" dirty="0">
                <a:solidFill>
                  <a:srgbClr val="000000"/>
                </a:solidFill>
              </a:rPr>
              <a:t>λόγω της έλλειψης της πρωτείνης  4.1 ή του συμπλόκου σπεκτρίνη/ακτίνη/4.1</a:t>
            </a:r>
          </a:p>
        </p:txBody>
      </p:sp>
      <p:pic>
        <p:nvPicPr>
          <p:cNvPr id="252" name="image30.png" descr="image30.png"/>
          <p:cNvPicPr>
            <a:picLocks noChangeAspect="1"/>
          </p:cNvPicPr>
          <p:nvPr/>
        </p:nvPicPr>
        <p:blipFill>
          <a:blip r:embed="rId2"/>
          <a:stretch>
            <a:fillRect/>
          </a:stretch>
        </p:blipFill>
        <p:spPr>
          <a:xfrm>
            <a:off x="704850" y="5542841"/>
            <a:ext cx="11487149" cy="382016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018069-E27A-424C-9253-36816CDB01B6}"/>
              </a:ext>
            </a:extLst>
          </p:cNvPr>
          <p:cNvPicPr>
            <a:picLocks noChangeAspect="1"/>
          </p:cNvPicPr>
          <p:nvPr/>
        </p:nvPicPr>
        <p:blipFill rotWithShape="1">
          <a:blip r:embed="rId2"/>
          <a:srcRect l="25342" t="16390" r="23096" b="16911"/>
          <a:stretch/>
        </p:blipFill>
        <p:spPr>
          <a:xfrm>
            <a:off x="514350" y="505226"/>
            <a:ext cx="11687812" cy="8500229"/>
          </a:xfrm>
          <a:prstGeom prst="rect">
            <a:avLst/>
          </a:prstGeom>
        </p:spPr>
      </p:pic>
    </p:spTree>
    <p:extLst>
      <p:ext uri="{BB962C8B-B14F-4D97-AF65-F5344CB8AC3E}">
        <p14:creationId xmlns:p14="http://schemas.microsoft.com/office/powerpoint/2010/main" val="39933347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creen Shot 2019-03-27 at 8.10.07 PM.png" descr="Screen Shot 2019-03-27 at 8.10.07 PM.png"/>
          <p:cNvPicPr>
            <a:picLocks noChangeAspect="1"/>
          </p:cNvPicPr>
          <p:nvPr/>
        </p:nvPicPr>
        <p:blipFill>
          <a:blip r:embed="rId2"/>
          <a:stretch>
            <a:fillRect/>
          </a:stretch>
        </p:blipFill>
        <p:spPr>
          <a:xfrm>
            <a:off x="609600" y="1524000"/>
            <a:ext cx="11785600" cy="67818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189"/>
          <p:cNvSpPr txBox="1">
            <a:spLocks noGrp="1"/>
          </p:cNvSpPr>
          <p:nvPr>
            <p:ph type="title"/>
          </p:nvPr>
        </p:nvSpPr>
        <p:spPr>
          <a:xfrm>
            <a:off x="650237" y="390596"/>
            <a:ext cx="11704326" cy="1625601"/>
          </a:xfrm>
          <a:prstGeom prst="rect">
            <a:avLst/>
          </a:prstGeom>
        </p:spPr>
        <p:txBody>
          <a:bodyPr/>
          <a:lstStyle/>
          <a:p>
            <a:r>
              <a:rPr b="1" dirty="0" err="1">
                <a:solidFill>
                  <a:srgbClr val="0070C0"/>
                </a:solidFill>
              </a:rPr>
              <a:t>Αυτοάνοση</a:t>
            </a:r>
            <a:r>
              <a:rPr b="1" dirty="0">
                <a:solidFill>
                  <a:srgbClr val="0070C0"/>
                </a:solidFill>
              </a:rPr>
              <a:t> α</a:t>
            </a:r>
            <a:r>
              <a:rPr b="1" dirty="0" err="1">
                <a:solidFill>
                  <a:srgbClr val="0070C0"/>
                </a:solidFill>
              </a:rPr>
              <a:t>ιμολυτική</a:t>
            </a:r>
            <a:r>
              <a:rPr b="1" dirty="0">
                <a:solidFill>
                  <a:srgbClr val="0070C0"/>
                </a:solidFill>
              </a:rPr>
              <a:t> ανα</a:t>
            </a:r>
            <a:r>
              <a:rPr b="1" dirty="0" err="1">
                <a:solidFill>
                  <a:srgbClr val="0070C0"/>
                </a:solidFill>
              </a:rPr>
              <a:t>ιμί</a:t>
            </a:r>
            <a:r>
              <a:rPr b="1" dirty="0">
                <a:solidFill>
                  <a:srgbClr val="0070C0"/>
                </a:solidFill>
              </a:rPr>
              <a:t>α</a:t>
            </a:r>
          </a:p>
        </p:txBody>
      </p:sp>
      <p:sp>
        <p:nvSpPr>
          <p:cNvPr id="263" name="Shape 190"/>
          <p:cNvSpPr txBox="1">
            <a:spLocks noGrp="1"/>
          </p:cNvSpPr>
          <p:nvPr>
            <p:ph type="body" idx="1"/>
          </p:nvPr>
        </p:nvSpPr>
        <p:spPr>
          <a:xfrm>
            <a:off x="650237" y="2275838"/>
            <a:ext cx="11704326" cy="6436930"/>
          </a:xfrm>
          <a:prstGeom prst="rect">
            <a:avLst/>
          </a:prstGeom>
        </p:spPr>
        <p:txBody>
          <a:bodyPr>
            <a:normAutofit lnSpcReduction="10000"/>
          </a:bodyPr>
          <a:lstStyle/>
          <a:p>
            <a:pPr marL="438482" indent="-438482" defTabSz="1209446">
              <a:spcBef>
                <a:spcPts val="900"/>
              </a:spcBef>
              <a:defRPr sz="4092"/>
            </a:pPr>
            <a:r>
              <a:rPr dirty="0" err="1"/>
              <a:t>Οι</a:t>
            </a:r>
            <a:r>
              <a:rPr dirty="0"/>
              <a:t> α</a:t>
            </a:r>
            <a:r>
              <a:rPr dirty="0" err="1"/>
              <a:t>υτοάνοσες</a:t>
            </a:r>
            <a:r>
              <a:rPr dirty="0"/>
              <a:t> α</a:t>
            </a:r>
            <a:r>
              <a:rPr dirty="0" err="1"/>
              <a:t>ιμολυτικές</a:t>
            </a:r>
            <a:r>
              <a:rPr dirty="0"/>
              <a:t> ανα</a:t>
            </a:r>
            <a:r>
              <a:rPr dirty="0" err="1"/>
              <a:t>ιμίες</a:t>
            </a:r>
            <a:r>
              <a:rPr dirty="0"/>
              <a:t> (Autoimmune hemolytic anemias, AIHA) </a:t>
            </a:r>
            <a:r>
              <a:rPr dirty="0" err="1"/>
              <a:t>είν</a:t>
            </a:r>
            <a:r>
              <a:rPr dirty="0"/>
              <a:t>αι </a:t>
            </a:r>
            <a:r>
              <a:rPr dirty="0">
                <a:solidFill>
                  <a:srgbClr val="941751"/>
                </a:solidFill>
              </a:rPr>
              <a:t>επίκτητες διαταραχές</a:t>
            </a:r>
            <a:r>
              <a:rPr dirty="0"/>
              <a:t> που οδηγούν σε καταστροφή των ερυθρών λόγω </a:t>
            </a:r>
            <a:r>
              <a:rPr dirty="0">
                <a:solidFill>
                  <a:srgbClr val="941751"/>
                </a:solidFill>
              </a:rPr>
              <a:t>αυτο-αντισωμάτων έναντι των ερυθρών   </a:t>
            </a:r>
          </a:p>
          <a:p>
            <a:pPr marL="438482" indent="-438482" defTabSz="1209446">
              <a:spcBef>
                <a:spcPts val="900"/>
              </a:spcBef>
              <a:defRPr sz="4092"/>
            </a:pPr>
            <a:endParaRPr dirty="0">
              <a:solidFill>
                <a:srgbClr val="941751"/>
              </a:solidFill>
            </a:endParaRPr>
          </a:p>
          <a:p>
            <a:pPr marL="438482" indent="-438482" defTabSz="1209446">
              <a:spcBef>
                <a:spcPts val="900"/>
              </a:spcBef>
              <a:defRPr sz="4092"/>
            </a:pPr>
            <a:r>
              <a:rPr dirty="0"/>
              <a:t>Χαρα</a:t>
            </a:r>
            <a:r>
              <a:rPr dirty="0" err="1"/>
              <a:t>κτηρίζοντ</a:t>
            </a:r>
            <a:r>
              <a:rPr dirty="0"/>
              <a:t>αι από τη παρουσία θετικ</a:t>
            </a:r>
            <a:r>
              <a:rPr lang="el-GR" dirty="0"/>
              <a:t>ής άμεσης δοκιμασίας</a:t>
            </a:r>
            <a:r>
              <a:rPr dirty="0">
                <a:solidFill>
                  <a:srgbClr val="941751"/>
                </a:solidFill>
              </a:rPr>
              <a:t> Coombs</a:t>
            </a:r>
            <a:r>
              <a:rPr dirty="0"/>
              <a:t>, </a:t>
            </a:r>
            <a:r>
              <a:rPr lang="el-GR" dirty="0"/>
              <a:t>η</a:t>
            </a:r>
            <a:r>
              <a:rPr dirty="0"/>
              <a:t> οπ</a:t>
            </a:r>
            <a:r>
              <a:rPr dirty="0" err="1"/>
              <a:t>οί</a:t>
            </a:r>
            <a:r>
              <a:rPr lang="el-GR" dirty="0"/>
              <a:t>α</a:t>
            </a:r>
            <a:r>
              <a:rPr dirty="0"/>
              <a:t> μπορεί να προσδιορίσει το </a:t>
            </a:r>
            <a:r>
              <a:rPr dirty="0">
                <a:solidFill>
                  <a:srgbClr val="941751"/>
                </a:solidFill>
              </a:rPr>
              <a:t>αντίσωμα </a:t>
            </a:r>
            <a:r>
              <a:rPr dirty="0"/>
              <a:t>στην επιφάν</a:t>
            </a:r>
            <a:r>
              <a:rPr lang="el-GR" dirty="0"/>
              <a:t>ε</a:t>
            </a:r>
            <a:r>
              <a:rPr dirty="0"/>
              <a:t>ια των ερυθρών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196"/>
          <p:cNvSpPr txBox="1">
            <a:spLocks noGrp="1"/>
          </p:cNvSpPr>
          <p:nvPr>
            <p:ph type="title"/>
          </p:nvPr>
        </p:nvSpPr>
        <p:spPr>
          <a:xfrm>
            <a:off x="514350" y="390597"/>
            <a:ext cx="11840213" cy="1495354"/>
          </a:xfrm>
          <a:prstGeom prst="rect">
            <a:avLst/>
          </a:prstGeom>
        </p:spPr>
        <p:txBody>
          <a:bodyPr>
            <a:normAutofit/>
          </a:bodyPr>
          <a:lstStyle/>
          <a:p>
            <a:r>
              <a:rPr sz="5400" b="1" dirty="0">
                <a:solidFill>
                  <a:srgbClr val="0070C0"/>
                </a:solidFill>
              </a:rPr>
              <a:t>AIHA</a:t>
            </a:r>
          </a:p>
        </p:txBody>
      </p:sp>
      <p:sp>
        <p:nvSpPr>
          <p:cNvPr id="266" name="Shape 197"/>
          <p:cNvSpPr txBox="1">
            <a:spLocks noGrp="1"/>
          </p:cNvSpPr>
          <p:nvPr>
            <p:ph type="body" idx="1"/>
          </p:nvPr>
        </p:nvSpPr>
        <p:spPr>
          <a:xfrm>
            <a:off x="650237" y="2275838"/>
            <a:ext cx="11704326" cy="6436930"/>
          </a:xfrm>
          <a:prstGeom prst="rect">
            <a:avLst/>
          </a:prstGeom>
        </p:spPr>
        <p:txBody>
          <a:bodyPr/>
          <a:lstStyle/>
          <a:p>
            <a:pPr marL="472964" indent="-472964">
              <a:lnSpc>
                <a:spcPct val="90000"/>
              </a:lnSpc>
              <a:spcBef>
                <a:spcPts val="900"/>
              </a:spcBef>
              <a:defRPr sz="4000"/>
            </a:pPr>
            <a:r>
              <a:rPr dirty="0"/>
              <a:t>Η AIHA μπ</a:t>
            </a:r>
            <a:r>
              <a:rPr dirty="0" err="1"/>
              <a:t>ορεί</a:t>
            </a:r>
            <a:r>
              <a:rPr dirty="0"/>
              <a:t> να </a:t>
            </a:r>
            <a:r>
              <a:rPr dirty="0" err="1"/>
              <a:t>είν</a:t>
            </a:r>
            <a:r>
              <a:rPr dirty="0"/>
              <a:t>αι </a:t>
            </a:r>
            <a:r>
              <a:rPr dirty="0">
                <a:solidFill>
                  <a:srgbClr val="941751"/>
                </a:solidFill>
              </a:rPr>
              <a:t>“θερμού” ή “ψυχρού” </a:t>
            </a:r>
            <a:r>
              <a:rPr dirty="0"/>
              <a:t>τύπου ανάλογα με το αν το αυτοαντίσωμα συνδέεται καλύτερα στα ερυθρά σε </a:t>
            </a:r>
            <a:r>
              <a:rPr dirty="0">
                <a:solidFill>
                  <a:srgbClr val="941751"/>
                </a:solidFill>
              </a:rPr>
              <a:t>θερμοκρασία 37°C ή σε πιο χαμηλές</a:t>
            </a:r>
            <a:r>
              <a:rPr dirty="0"/>
              <a:t> θερμοκρασίες αντίστοιχα </a:t>
            </a:r>
            <a:r>
              <a:rPr dirty="0">
                <a:solidFill>
                  <a:schemeClr val="accent6">
                    <a:lumMod val="50000"/>
                  </a:schemeClr>
                </a:solidFill>
              </a:rPr>
              <a:t>(4°C). </a:t>
            </a:r>
          </a:p>
          <a:p>
            <a:pPr marL="472964" indent="-472964">
              <a:lnSpc>
                <a:spcPct val="90000"/>
              </a:lnSpc>
              <a:spcBef>
                <a:spcPts val="900"/>
              </a:spcBef>
              <a:defRPr sz="4000"/>
            </a:pPr>
            <a:r>
              <a:rPr dirty="0" err="1"/>
              <a:t>Στη</a:t>
            </a:r>
            <a:r>
              <a:rPr dirty="0"/>
              <a:t> </a:t>
            </a:r>
            <a:r>
              <a:rPr dirty="0" err="1"/>
              <a:t>θερμού</a:t>
            </a:r>
            <a:r>
              <a:rPr dirty="0"/>
              <a:t> </a:t>
            </a:r>
            <a:r>
              <a:rPr dirty="0" err="1"/>
              <a:t>τύ</a:t>
            </a:r>
            <a:r>
              <a:rPr dirty="0"/>
              <a:t>που τα αντισώματα συνήθως είναι </a:t>
            </a:r>
            <a:r>
              <a:rPr i="1" dirty="0">
                <a:solidFill>
                  <a:srgbClr val="0070C0"/>
                </a:solidFill>
              </a:rPr>
              <a:t>IgG, </a:t>
            </a:r>
            <a:r>
              <a:rPr dirty="0"/>
              <a:t>ενώ η άμεση Coombs είναι θετική για IgG μόνο, ή και</a:t>
            </a:r>
            <a:r>
              <a:rPr lang="el-GR" dirty="0"/>
              <a:t> για το συμπλήρωμα</a:t>
            </a:r>
            <a:r>
              <a:rPr dirty="0"/>
              <a:t>.  </a:t>
            </a:r>
          </a:p>
          <a:p>
            <a:pPr marL="472964" indent="-472964">
              <a:lnSpc>
                <a:spcPct val="90000"/>
              </a:lnSpc>
              <a:spcBef>
                <a:spcPts val="900"/>
              </a:spcBef>
              <a:defRPr sz="4000"/>
            </a:pPr>
            <a:r>
              <a:rPr dirty="0" err="1"/>
              <a:t>Στη</a:t>
            </a:r>
            <a:r>
              <a:rPr lang="el-GR" dirty="0"/>
              <a:t>ν</a:t>
            </a:r>
            <a:r>
              <a:rPr dirty="0"/>
              <a:t> </a:t>
            </a:r>
            <a:r>
              <a:rPr dirty="0" err="1"/>
              <a:t>ψυχρού</a:t>
            </a:r>
            <a:r>
              <a:rPr dirty="0"/>
              <a:t> </a:t>
            </a:r>
            <a:r>
              <a:rPr dirty="0" err="1"/>
              <a:t>τύ</a:t>
            </a:r>
            <a:r>
              <a:rPr dirty="0"/>
              <a:t>που AIHA, τα αντισώματα είναι συνήθως </a:t>
            </a:r>
            <a:r>
              <a:rPr dirty="0">
                <a:solidFill>
                  <a:srgbClr val="0070C0"/>
                </a:solidFill>
              </a:rPr>
              <a:t>IgM</a:t>
            </a:r>
            <a:r>
              <a:rPr dirty="0"/>
              <a:t>. </a:t>
            </a:r>
            <a:r>
              <a:rPr dirty="0" err="1"/>
              <a:t>Συχνά</a:t>
            </a:r>
            <a:r>
              <a:rPr lang="el-GR" dirty="0"/>
              <a:t>,</a:t>
            </a:r>
            <a:r>
              <a:rPr dirty="0"/>
              <a:t> απ</a:t>
            </a:r>
            <a:r>
              <a:rPr dirty="0" err="1"/>
              <a:t>ομ</a:t>
            </a:r>
            <a:r>
              <a:rPr dirty="0"/>
              <a:t>ακρύνονται από τα ερυθρά και αναγνωρίζονται ως C3d.</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00"/>
          <p:cNvSpPr txBox="1">
            <a:spLocks noGrp="1"/>
          </p:cNvSpPr>
          <p:nvPr>
            <p:ph type="body" idx="1"/>
          </p:nvPr>
        </p:nvSpPr>
        <p:spPr>
          <a:xfrm>
            <a:off x="650237" y="2275838"/>
            <a:ext cx="11704326" cy="6436930"/>
          </a:xfrm>
          <a:prstGeom prst="rect">
            <a:avLst/>
          </a:prstGeom>
        </p:spPr>
        <p:txBody>
          <a:bodyPr/>
          <a:lstStyle/>
          <a:p>
            <a:r>
              <a:rPr dirty="0"/>
              <a:t>Τα IgM ή IgG α</a:t>
            </a:r>
            <a:r>
              <a:rPr dirty="0" err="1"/>
              <a:t>ντισώμ</a:t>
            </a:r>
            <a:r>
              <a:rPr dirty="0"/>
              <a:t>ατα τα οποία ενεργοποιούν </a:t>
            </a:r>
            <a:r>
              <a:rPr dirty="0">
                <a:solidFill>
                  <a:srgbClr val="941751"/>
                </a:solidFill>
              </a:rPr>
              <a:t>πλήρως το συμπλήρωμα </a:t>
            </a:r>
            <a:r>
              <a:rPr dirty="0"/>
              <a:t>προκαλούν λύση των ερυθρών στη κυκλοφορία  (</a:t>
            </a:r>
            <a:r>
              <a:rPr i="1" dirty="0">
                <a:solidFill>
                  <a:srgbClr val="0070C0"/>
                </a:solidFill>
              </a:rPr>
              <a:t>ενδοαγγειακή αιμόλυση</a:t>
            </a:r>
            <a:r>
              <a:rPr dirty="0"/>
              <a:t>).</a:t>
            </a:r>
            <a:endParaRPr lang="el-GR" dirty="0"/>
          </a:p>
          <a:p>
            <a:pPr marL="0" indent="0">
              <a:buNone/>
            </a:pPr>
            <a:endParaRPr dirty="0"/>
          </a:p>
          <a:p>
            <a:r>
              <a:rPr dirty="0"/>
              <a:t>Τα IgG α</a:t>
            </a:r>
            <a:r>
              <a:rPr dirty="0" err="1"/>
              <a:t>ντισώμ</a:t>
            </a:r>
            <a:r>
              <a:rPr dirty="0"/>
              <a:t>ατα συχνά </a:t>
            </a:r>
            <a:r>
              <a:rPr i="1" u="sng" dirty="0">
                <a:solidFill>
                  <a:srgbClr val="941751"/>
                </a:solidFill>
              </a:rPr>
              <a:t>δεν</a:t>
            </a:r>
            <a:r>
              <a:rPr dirty="0"/>
              <a:t> ενεργοποιούν το συμπλήρωμα και τα ερυθρά οδηγούνται σε </a:t>
            </a:r>
            <a:r>
              <a:rPr i="1" dirty="0">
                <a:solidFill>
                  <a:srgbClr val="0070C0"/>
                </a:solidFill>
              </a:rPr>
              <a:t>εξωαγγειακή αιμόλυση</a:t>
            </a:r>
          </a:p>
        </p:txBody>
      </p:sp>
      <p:sp>
        <p:nvSpPr>
          <p:cNvPr id="5" name="Shape 196">
            <a:extLst>
              <a:ext uri="{FF2B5EF4-FFF2-40B4-BE49-F238E27FC236}">
                <a16:creationId xmlns:a16="http://schemas.microsoft.com/office/drawing/2014/main" id="{928C3C20-1AF8-4C05-B91B-11B1AAF9EC23}"/>
              </a:ext>
            </a:extLst>
          </p:cNvPr>
          <p:cNvSpPr txBox="1">
            <a:spLocks noGrp="1"/>
          </p:cNvSpPr>
          <p:nvPr>
            <p:ph type="title"/>
          </p:nvPr>
        </p:nvSpPr>
        <p:spPr>
          <a:xfrm>
            <a:off x="514350" y="390597"/>
            <a:ext cx="11840213" cy="1495354"/>
          </a:xfrm>
          <a:prstGeom prst="rect">
            <a:avLst/>
          </a:prstGeom>
        </p:spPr>
        <p:txBody>
          <a:bodyPr>
            <a:normAutofit/>
          </a:bodyPr>
          <a:lstStyle/>
          <a:p>
            <a:r>
              <a:rPr sz="5400" b="1" dirty="0">
                <a:solidFill>
                  <a:srgbClr val="0070C0"/>
                </a:solidFill>
              </a:rPr>
              <a:t>AIHA</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40.png" descr="image40.png"/>
          <p:cNvPicPr>
            <a:picLocks noChangeAspect="1"/>
          </p:cNvPicPr>
          <p:nvPr/>
        </p:nvPicPr>
        <p:blipFill>
          <a:blip r:embed="rId2"/>
          <a:stretch>
            <a:fillRect/>
          </a:stretch>
        </p:blipFill>
        <p:spPr>
          <a:xfrm>
            <a:off x="95758" y="2857500"/>
            <a:ext cx="12860728" cy="457496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192"/>
          <p:cNvSpPr txBox="1">
            <a:spLocks noGrp="1"/>
          </p:cNvSpPr>
          <p:nvPr>
            <p:ph type="title"/>
          </p:nvPr>
        </p:nvSpPr>
        <p:spPr>
          <a:xfrm>
            <a:off x="650237" y="390596"/>
            <a:ext cx="11704326" cy="1625601"/>
          </a:xfrm>
          <a:prstGeom prst="rect">
            <a:avLst/>
          </a:prstGeom>
        </p:spPr>
        <p:txBody>
          <a:bodyPr/>
          <a:lstStyle/>
          <a:p>
            <a:r>
              <a:t>Coombs’ Test</a:t>
            </a:r>
          </a:p>
        </p:txBody>
      </p:sp>
      <p:pic>
        <p:nvPicPr>
          <p:cNvPr id="277" name="image31.png" descr="image31.png"/>
          <p:cNvPicPr>
            <a:picLocks noChangeAspect="1"/>
          </p:cNvPicPr>
          <p:nvPr/>
        </p:nvPicPr>
        <p:blipFill>
          <a:blip r:embed="rId2"/>
          <a:stretch>
            <a:fillRect/>
          </a:stretch>
        </p:blipFill>
        <p:spPr>
          <a:xfrm>
            <a:off x="155446" y="2514600"/>
            <a:ext cx="12558608" cy="6945165"/>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Screen Shot 2019-03-27 at 8.19.23 PM.png" descr="Screen Shot 2019-03-27 at 8.19.23 PM.png"/>
          <p:cNvPicPr>
            <a:picLocks noChangeAspect="1"/>
          </p:cNvPicPr>
          <p:nvPr/>
        </p:nvPicPr>
        <p:blipFill>
          <a:blip r:embed="rId2"/>
          <a:stretch>
            <a:fillRect/>
          </a:stretch>
        </p:blipFill>
        <p:spPr>
          <a:xfrm>
            <a:off x="266700" y="1301750"/>
            <a:ext cx="12809168" cy="7535592"/>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Screen Shot 2019-03-27 at 8.19.39 PM.png" descr="Screen Shot 2019-03-27 at 8.19.39 PM.png"/>
          <p:cNvPicPr>
            <a:picLocks noChangeAspect="1"/>
          </p:cNvPicPr>
          <p:nvPr/>
        </p:nvPicPr>
        <p:blipFill>
          <a:blip r:embed="rId2"/>
          <a:stretch>
            <a:fillRect/>
          </a:stretch>
        </p:blipFill>
        <p:spPr>
          <a:xfrm>
            <a:off x="1663700" y="730250"/>
            <a:ext cx="9677400" cy="82931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161"/>
          <p:cNvSpPr txBox="1">
            <a:spLocks noGrp="1"/>
          </p:cNvSpPr>
          <p:nvPr>
            <p:ph type="title"/>
          </p:nvPr>
        </p:nvSpPr>
        <p:spPr>
          <a:xfrm>
            <a:off x="650237" y="390596"/>
            <a:ext cx="11704326" cy="1625601"/>
          </a:xfrm>
          <a:prstGeom prst="rect">
            <a:avLst/>
          </a:prstGeom>
        </p:spPr>
        <p:txBody>
          <a:bodyPr/>
          <a:lstStyle>
            <a:lvl1pPr>
              <a:defRPr>
                <a:solidFill>
                  <a:srgbClr val="0070C0"/>
                </a:solidFill>
              </a:defRPr>
            </a:lvl1pPr>
          </a:lstStyle>
          <a:p>
            <a:r>
              <a:t>Αιμολυτικές Αναιμίες</a:t>
            </a:r>
          </a:p>
        </p:txBody>
      </p:sp>
      <p:sp>
        <p:nvSpPr>
          <p:cNvPr id="221" name="Shape 162"/>
          <p:cNvSpPr txBox="1">
            <a:spLocks noGrp="1"/>
          </p:cNvSpPr>
          <p:nvPr>
            <p:ph type="body" idx="1"/>
          </p:nvPr>
        </p:nvSpPr>
        <p:spPr>
          <a:xfrm>
            <a:off x="650237" y="2275838"/>
            <a:ext cx="11704326" cy="6436930"/>
          </a:xfrm>
          <a:prstGeom prst="rect">
            <a:avLst/>
          </a:prstGeom>
        </p:spPr>
        <p:txBody>
          <a:bodyPr/>
          <a:lstStyle/>
          <a:p>
            <a:r>
              <a:rPr dirty="0" err="1"/>
              <a:t>Οι</a:t>
            </a:r>
            <a:r>
              <a:rPr dirty="0"/>
              <a:t> α</a:t>
            </a:r>
            <a:r>
              <a:rPr dirty="0" err="1"/>
              <a:t>ιμολυτικές</a:t>
            </a:r>
            <a:r>
              <a:rPr dirty="0"/>
              <a:t> ανα</a:t>
            </a:r>
            <a:r>
              <a:rPr dirty="0" err="1"/>
              <a:t>ιμίες</a:t>
            </a:r>
            <a:r>
              <a:rPr dirty="0"/>
              <a:t> </a:t>
            </a:r>
            <a:r>
              <a:rPr dirty="0" err="1"/>
              <a:t>οφείλοντ</a:t>
            </a:r>
            <a:r>
              <a:rPr dirty="0"/>
              <a:t>αι στην αυξημένη καταστροφή των RBC </a:t>
            </a:r>
          </a:p>
          <a:p>
            <a:endParaRPr dirty="0"/>
          </a:p>
          <a:p>
            <a:r>
              <a:rPr dirty="0"/>
              <a:t>Ο </a:t>
            </a:r>
            <a:r>
              <a:rPr dirty="0" err="1"/>
              <a:t>χρόνος</a:t>
            </a:r>
            <a:r>
              <a:rPr dirty="0"/>
              <a:t> </a:t>
            </a:r>
            <a:r>
              <a:rPr dirty="0" err="1"/>
              <a:t>ζωής</a:t>
            </a:r>
            <a:r>
              <a:rPr dirty="0"/>
              <a:t> </a:t>
            </a:r>
            <a:r>
              <a:rPr dirty="0" err="1"/>
              <a:t>των</a:t>
            </a:r>
            <a:r>
              <a:rPr dirty="0"/>
              <a:t> RBC </a:t>
            </a:r>
            <a:r>
              <a:rPr dirty="0" err="1"/>
              <a:t>είν</a:t>
            </a:r>
            <a:r>
              <a:rPr dirty="0"/>
              <a:t>αι μειωμένος</a:t>
            </a:r>
          </a:p>
          <a:p>
            <a:endParaRPr dirty="0"/>
          </a:p>
          <a:p>
            <a:r>
              <a:rPr dirty="0"/>
              <a:t>Η κατα</a:t>
            </a:r>
            <a:r>
              <a:rPr dirty="0" err="1"/>
              <a:t>στροφή</a:t>
            </a:r>
            <a:r>
              <a:rPr dirty="0"/>
              <a:t> </a:t>
            </a:r>
            <a:r>
              <a:rPr dirty="0" err="1"/>
              <a:t>των</a:t>
            </a:r>
            <a:r>
              <a:rPr dirty="0"/>
              <a:t> RBC </a:t>
            </a:r>
            <a:r>
              <a:rPr dirty="0" err="1"/>
              <a:t>γίνετ</a:t>
            </a:r>
            <a:r>
              <a:rPr dirty="0"/>
              <a:t>αι από τα </a:t>
            </a:r>
            <a:r>
              <a:rPr dirty="0">
                <a:solidFill>
                  <a:srgbClr val="941751"/>
                </a:solidFill>
              </a:rPr>
              <a:t>μακροφάγα στο μυελό, στο ήπαρ και σπλήνα </a:t>
            </a:r>
          </a:p>
        </p:txBody>
      </p:sp>
    </p:spTree>
    <p:extLst>
      <p:ext uri="{BB962C8B-B14F-4D97-AF65-F5344CB8AC3E}">
        <p14:creationId xmlns:p14="http://schemas.microsoft.com/office/powerpoint/2010/main" val="24402180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Screen Shot 2019-03-27 at 8.19.48 PM.png" descr="Screen Shot 2019-03-27 at 8.19.48 PM.png"/>
          <p:cNvPicPr>
            <a:picLocks noChangeAspect="1"/>
          </p:cNvPicPr>
          <p:nvPr/>
        </p:nvPicPr>
        <p:blipFill>
          <a:blip r:embed="rId2"/>
          <a:stretch>
            <a:fillRect/>
          </a:stretch>
        </p:blipFill>
        <p:spPr>
          <a:xfrm>
            <a:off x="174105" y="1104900"/>
            <a:ext cx="12745720" cy="72644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Screen Shot 2019-03-27 at 8.18.37 PM.png" descr="Screen Shot 2019-03-27 at 8.18.37 PM.png"/>
          <p:cNvPicPr>
            <a:picLocks noChangeAspect="1"/>
          </p:cNvPicPr>
          <p:nvPr/>
        </p:nvPicPr>
        <p:blipFill>
          <a:blip r:embed="rId2"/>
          <a:stretch>
            <a:fillRect/>
          </a:stretch>
        </p:blipFill>
        <p:spPr>
          <a:xfrm>
            <a:off x="1965667" y="67614"/>
            <a:ext cx="9502433" cy="9685986"/>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Screen Shot 2019-03-27 at 8.19.01 PM.png" descr="Screen Shot 2019-03-27 at 8.19.01 PM.png"/>
          <p:cNvPicPr>
            <a:picLocks noChangeAspect="1"/>
          </p:cNvPicPr>
          <p:nvPr/>
        </p:nvPicPr>
        <p:blipFill>
          <a:blip r:embed="rId2"/>
          <a:stretch>
            <a:fillRect/>
          </a:stretch>
        </p:blipFill>
        <p:spPr>
          <a:xfrm>
            <a:off x="2362199" y="37023"/>
            <a:ext cx="8777329" cy="9164127"/>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7D198C-CF31-4065-8A32-EFDAEDA087F8}"/>
              </a:ext>
            </a:extLst>
          </p:cNvPr>
          <p:cNvPicPr>
            <a:picLocks noChangeAspect="1"/>
          </p:cNvPicPr>
          <p:nvPr/>
        </p:nvPicPr>
        <p:blipFill rotWithShape="1">
          <a:blip r:embed="rId2"/>
          <a:srcRect l="25781" t="16390" r="22070" b="23563"/>
          <a:stretch/>
        </p:blipFill>
        <p:spPr>
          <a:xfrm>
            <a:off x="192776" y="403359"/>
            <a:ext cx="12627873" cy="8175010"/>
          </a:xfrm>
          <a:prstGeom prst="rect">
            <a:avLst/>
          </a:prstGeom>
        </p:spPr>
      </p:pic>
    </p:spTree>
    <p:extLst>
      <p:ext uri="{BB962C8B-B14F-4D97-AF65-F5344CB8AC3E}">
        <p14:creationId xmlns:p14="http://schemas.microsoft.com/office/powerpoint/2010/main" val="402034336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3"/>
          <p:cNvSpPr txBox="1"/>
          <p:nvPr/>
        </p:nvSpPr>
        <p:spPr>
          <a:xfrm>
            <a:off x="-1" y="-1"/>
            <a:ext cx="13004802" cy="2974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3400">
                <a:solidFill>
                  <a:srgbClr val="0070C0"/>
                </a:solidFill>
                <a:latin typeface="Calibri"/>
                <a:ea typeface="Calibri"/>
                <a:cs typeface="Calibri"/>
                <a:sym typeface="Calibri"/>
              </a:defRPr>
            </a:pPr>
            <a:r>
              <a:t>Αυτοάνοση Αιμολυτική Αναιμία</a:t>
            </a:r>
          </a:p>
          <a:p>
            <a:pPr algn="l" defTabSz="1300480">
              <a:defRPr sz="3400">
                <a:latin typeface="Calibri"/>
                <a:ea typeface="Calibri"/>
                <a:cs typeface="Calibri"/>
                <a:sym typeface="Calibri"/>
              </a:defRPr>
            </a:pPr>
            <a:endParaRPr/>
          </a:p>
          <a:p>
            <a:pPr algn="l" defTabSz="1300480">
              <a:buSzPct val="100000"/>
              <a:buFont typeface="Arial"/>
              <a:buChar char="•"/>
              <a:defRPr sz="3400">
                <a:latin typeface="Calibri"/>
                <a:ea typeface="Calibri"/>
                <a:cs typeface="Calibri"/>
                <a:sym typeface="Calibri"/>
              </a:defRPr>
            </a:pPr>
            <a:r>
              <a:t>Θερμού τύπου: IgG:  Φαγοκυττάρωση στο σπλήνα:</a:t>
            </a:r>
          </a:p>
          <a:p>
            <a:pPr algn="l" defTabSz="1300480">
              <a:defRPr sz="3400">
                <a:latin typeface="Calibri"/>
                <a:ea typeface="Calibri"/>
                <a:cs typeface="Calibri"/>
                <a:sym typeface="Calibri"/>
              </a:defRPr>
            </a:pPr>
            <a:r>
              <a:t> </a:t>
            </a:r>
            <a:r>
              <a:rPr>
                <a:solidFill>
                  <a:srgbClr val="C0504D"/>
                </a:solidFill>
              </a:rPr>
              <a:t>σφαιροκυττάρωση</a:t>
            </a:r>
          </a:p>
          <a:p>
            <a:pPr algn="l" defTabSz="1300480">
              <a:defRPr sz="2800">
                <a:latin typeface="Calibri"/>
                <a:ea typeface="Calibri"/>
                <a:cs typeface="Calibri"/>
                <a:sym typeface="Calibri"/>
              </a:defRPr>
            </a:pPr>
            <a:endParaRPr>
              <a:solidFill>
                <a:srgbClr val="C0504D"/>
              </a:solidFill>
            </a:endParaRPr>
          </a:p>
        </p:txBody>
      </p:sp>
      <p:pic>
        <p:nvPicPr>
          <p:cNvPr id="280" name="Picture 6" descr="Picture 6"/>
          <p:cNvPicPr>
            <a:picLocks noChangeAspect="1"/>
          </p:cNvPicPr>
          <p:nvPr/>
        </p:nvPicPr>
        <p:blipFill>
          <a:blip r:embed="rId2"/>
          <a:stretch>
            <a:fillRect/>
          </a:stretch>
        </p:blipFill>
        <p:spPr>
          <a:xfrm>
            <a:off x="1408853" y="2492586"/>
            <a:ext cx="4124962" cy="2709335"/>
          </a:xfrm>
          <a:prstGeom prst="rect">
            <a:avLst/>
          </a:prstGeom>
          <a:ln w="12700">
            <a:miter lim="400000"/>
          </a:ln>
        </p:spPr>
      </p:pic>
      <p:pic>
        <p:nvPicPr>
          <p:cNvPr id="281" name="Picture 8" descr="Picture 8"/>
          <p:cNvPicPr>
            <a:picLocks noChangeAspect="1"/>
          </p:cNvPicPr>
          <p:nvPr/>
        </p:nvPicPr>
        <p:blipFill>
          <a:blip r:embed="rId3"/>
          <a:stretch>
            <a:fillRect/>
          </a:stretch>
        </p:blipFill>
        <p:spPr>
          <a:xfrm>
            <a:off x="8128000" y="5960533"/>
            <a:ext cx="4513299" cy="3020908"/>
          </a:xfrm>
          <a:prstGeom prst="rect">
            <a:avLst/>
          </a:prstGeom>
          <a:ln w="12700">
            <a:miter lim="400000"/>
          </a:ln>
        </p:spPr>
      </p:pic>
      <p:sp>
        <p:nvSpPr>
          <p:cNvPr id="282" name="Rectangle 7"/>
          <p:cNvSpPr txBox="1"/>
          <p:nvPr/>
        </p:nvSpPr>
        <p:spPr>
          <a:xfrm>
            <a:off x="1138766" y="7100711"/>
            <a:ext cx="6502401" cy="1654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3400">
                <a:latin typeface="Calibri"/>
                <a:ea typeface="Calibri"/>
                <a:cs typeface="Calibri"/>
                <a:sym typeface="Calibri"/>
              </a:defRPr>
            </a:pPr>
            <a:r>
              <a:rPr dirty="0" err="1"/>
              <a:t>Ψυχρού</a:t>
            </a:r>
            <a:r>
              <a:rPr dirty="0"/>
              <a:t> </a:t>
            </a:r>
            <a:r>
              <a:rPr dirty="0" err="1"/>
              <a:t>τύ</a:t>
            </a:r>
            <a:r>
              <a:rPr dirty="0"/>
              <a:t>που: IgM/συμπλήρωμα: ενδαγγειακή αιμόλυση: </a:t>
            </a:r>
            <a:r>
              <a:rPr dirty="0">
                <a:solidFill>
                  <a:srgbClr val="C00000"/>
                </a:solidFill>
              </a:rPr>
              <a:t>συγκολλήσεις RBC</a:t>
            </a:r>
          </a:p>
        </p:txBody>
      </p:sp>
      <p:sp>
        <p:nvSpPr>
          <p:cNvPr id="283" name="Straight Arrow Connector 10"/>
          <p:cNvSpPr/>
          <p:nvPr/>
        </p:nvSpPr>
        <p:spPr>
          <a:xfrm>
            <a:off x="8127999" y="7802880"/>
            <a:ext cx="541868" cy="151273"/>
          </a:xfrm>
          <a:prstGeom prst="line">
            <a:avLst/>
          </a:prstGeom>
          <a:ln w="76200">
            <a:solidFill>
              <a:srgbClr val="0070C0"/>
            </a:solidFill>
            <a:tailEnd type="triangle"/>
          </a:ln>
        </p:spPr>
        <p:txBody>
          <a:bodyPr lIns="65023" tIns="65023" rIns="65023" bIns="65023"/>
          <a:lstStyle/>
          <a:p>
            <a:pPr algn="l" defTabSz="1300480">
              <a:defRPr b="0">
                <a:latin typeface="Calibri"/>
                <a:ea typeface="Calibri"/>
                <a:cs typeface="Calibri"/>
                <a:sym typeface="Calibri"/>
              </a:defRPr>
            </a:pPr>
            <a:endParaRPr/>
          </a:p>
        </p:txBody>
      </p:sp>
      <p:sp>
        <p:nvSpPr>
          <p:cNvPr id="284" name="Straight Arrow Connector 12"/>
          <p:cNvSpPr/>
          <p:nvPr/>
        </p:nvSpPr>
        <p:spPr>
          <a:xfrm>
            <a:off x="2817706" y="2059093"/>
            <a:ext cx="325121" cy="650241"/>
          </a:xfrm>
          <a:prstGeom prst="line">
            <a:avLst/>
          </a:prstGeom>
          <a:ln w="76200">
            <a:solidFill>
              <a:srgbClr val="4A7EBB"/>
            </a:solidFill>
            <a:tailEnd type="triangle"/>
          </a:ln>
        </p:spPr>
        <p:txBody>
          <a:bodyPr lIns="65023" tIns="65023" rIns="65023" bIns="65023"/>
          <a:lstStyle/>
          <a:p>
            <a:pPr algn="l" defTabSz="1300480">
              <a:defRPr b="0">
                <a:latin typeface="Calibri"/>
                <a:ea typeface="Calibri"/>
                <a:cs typeface="Calibri"/>
                <a:sym typeface="Calibri"/>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9B3D5B-3CB3-4D73-83DD-E484B44DCDA4}"/>
              </a:ext>
            </a:extLst>
          </p:cNvPr>
          <p:cNvPicPr>
            <a:picLocks noChangeAspect="1"/>
          </p:cNvPicPr>
          <p:nvPr/>
        </p:nvPicPr>
        <p:blipFill rotWithShape="1">
          <a:blip r:embed="rId2"/>
          <a:srcRect l="26954" t="16390" r="22509" b="16910"/>
          <a:stretch/>
        </p:blipFill>
        <p:spPr>
          <a:xfrm>
            <a:off x="666750" y="127166"/>
            <a:ext cx="12080675" cy="8964212"/>
          </a:xfrm>
          <a:prstGeom prst="rect">
            <a:avLst/>
          </a:prstGeom>
        </p:spPr>
      </p:pic>
    </p:spTree>
    <p:extLst>
      <p:ext uri="{BB962C8B-B14F-4D97-AF65-F5344CB8AC3E}">
        <p14:creationId xmlns:p14="http://schemas.microsoft.com/office/powerpoint/2010/main" val="261164591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Θεραπεία ΑΙΗΑ -θερμού τύπου αντίσωμα"/>
          <p:cNvSpPr txBox="1">
            <a:spLocks noGrp="1"/>
          </p:cNvSpPr>
          <p:nvPr>
            <p:ph type="title"/>
          </p:nvPr>
        </p:nvSpPr>
        <p:spPr>
          <a:xfrm>
            <a:off x="952500" y="253999"/>
            <a:ext cx="11099800" cy="1325543"/>
          </a:xfrm>
          <a:prstGeom prst="rect">
            <a:avLst/>
          </a:prstGeom>
        </p:spPr>
        <p:txBody>
          <a:bodyPr/>
          <a:lstStyle>
            <a:lvl1pPr defTabSz="327152">
              <a:defRPr sz="4480"/>
            </a:lvl1pPr>
          </a:lstStyle>
          <a:p>
            <a:r>
              <a:t>Θεραπεία ΑΙΗΑ -θερμού τύπου αντίσωμα</a:t>
            </a:r>
          </a:p>
        </p:txBody>
      </p:sp>
      <p:sp>
        <p:nvSpPr>
          <p:cNvPr id="297" name="Κορτικοειδή…"/>
          <p:cNvSpPr txBox="1">
            <a:spLocks noGrp="1"/>
          </p:cNvSpPr>
          <p:nvPr>
            <p:ph type="body" idx="1"/>
          </p:nvPr>
        </p:nvSpPr>
        <p:spPr>
          <a:xfrm>
            <a:off x="952500" y="1950773"/>
            <a:ext cx="11099800" cy="6926527"/>
          </a:xfrm>
          <a:prstGeom prst="rect">
            <a:avLst/>
          </a:prstGeom>
        </p:spPr>
        <p:txBody>
          <a:bodyPr>
            <a:normAutofit lnSpcReduction="10000"/>
          </a:bodyPr>
          <a:lstStyle/>
          <a:p>
            <a:pPr marL="177800" indent="-177800" defTabSz="233679">
              <a:spcBef>
                <a:spcPts val="1600"/>
              </a:spcBef>
              <a:defRPr sz="3280"/>
            </a:pPr>
            <a:r>
              <a:t>Κορτικοειδή</a:t>
            </a:r>
          </a:p>
          <a:p>
            <a:pPr marL="177800" indent="-177800" defTabSz="233679">
              <a:spcBef>
                <a:spcPts val="1600"/>
              </a:spcBef>
              <a:defRPr sz="3280"/>
            </a:pPr>
            <a:r>
              <a:t>Σπληνεκτομή </a:t>
            </a:r>
          </a:p>
          <a:p>
            <a:pPr marL="177800" indent="-177800" defTabSz="233679">
              <a:spcBef>
                <a:spcPts val="1600"/>
              </a:spcBef>
              <a:defRPr sz="3280"/>
            </a:pPr>
            <a:r>
              <a:t>Rituximab (anti-CD20 mAb)</a:t>
            </a:r>
          </a:p>
          <a:p>
            <a:pPr marL="177800" indent="-177800" defTabSz="233679">
              <a:spcBef>
                <a:spcPts val="1600"/>
              </a:spcBef>
              <a:defRPr sz="3280"/>
            </a:pPr>
            <a:endParaRPr/>
          </a:p>
          <a:p>
            <a:pPr marL="177800" indent="-177800" defTabSz="233679">
              <a:spcBef>
                <a:spcPts val="1600"/>
              </a:spcBef>
              <a:defRPr sz="3280"/>
            </a:pPr>
            <a:r>
              <a:t>Danazol</a:t>
            </a:r>
          </a:p>
          <a:p>
            <a:pPr marL="177800" indent="-177800" defTabSz="233679">
              <a:spcBef>
                <a:spcPts val="1600"/>
              </a:spcBef>
              <a:defRPr sz="3280"/>
            </a:pPr>
            <a:r>
              <a:t>Κυκλοφωσφαμίδη</a:t>
            </a:r>
          </a:p>
          <a:p>
            <a:pPr marL="177800" indent="-177800" defTabSz="233679">
              <a:spcBef>
                <a:spcPts val="1600"/>
              </a:spcBef>
              <a:defRPr sz="3280"/>
            </a:pPr>
            <a:r>
              <a:t>Αζαθειοπρίνη </a:t>
            </a:r>
          </a:p>
          <a:p>
            <a:pPr marL="177800" indent="-177800" defTabSz="233679">
              <a:spcBef>
                <a:spcPts val="1600"/>
              </a:spcBef>
              <a:defRPr sz="3280"/>
            </a:pPr>
            <a:r>
              <a:t>Κυκλοσπορίνη </a:t>
            </a:r>
          </a:p>
          <a:p>
            <a:pPr marL="177800" indent="-177800" defTabSz="233679">
              <a:spcBef>
                <a:spcPts val="1600"/>
              </a:spcBef>
              <a:defRPr sz="3280"/>
            </a:pPr>
            <a:r>
              <a:t>Mycofenolate mofetil</a:t>
            </a:r>
          </a:p>
          <a:p>
            <a:pPr marL="177800" indent="-177800" defTabSz="233679">
              <a:spcBef>
                <a:spcPts val="1600"/>
              </a:spcBef>
              <a:defRPr sz="3280"/>
            </a:pPr>
            <a:r>
              <a:t>Βινκριστίνη</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Screen Shot 2019-03-27 at 8.41.17 PM.png" descr="Screen Shot 2019-03-27 at 8.41.17 PM.png"/>
          <p:cNvPicPr>
            <a:picLocks noChangeAspect="1"/>
          </p:cNvPicPr>
          <p:nvPr/>
        </p:nvPicPr>
        <p:blipFill>
          <a:blip r:embed="rId2"/>
          <a:stretch>
            <a:fillRect/>
          </a:stretch>
        </p:blipFill>
        <p:spPr>
          <a:xfrm>
            <a:off x="457200" y="2152650"/>
            <a:ext cx="12395200" cy="61341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Screen Shot 2019-03-27 at 8.41.26 PM.png" descr="Screen Shot 2019-03-27 at 8.41.26 PM.png"/>
          <p:cNvPicPr>
            <a:picLocks noChangeAspect="1"/>
          </p:cNvPicPr>
          <p:nvPr/>
        </p:nvPicPr>
        <p:blipFill>
          <a:blip r:embed="rId2"/>
          <a:stretch>
            <a:fillRect/>
          </a:stretch>
        </p:blipFill>
        <p:spPr>
          <a:xfrm>
            <a:off x="558800" y="714375"/>
            <a:ext cx="12033250" cy="84657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Screen Shot 2019-03-27 at 8.43.00 PM.png" descr="Screen Shot 2019-03-27 at 8.43.00 PM.png"/>
          <p:cNvPicPr>
            <a:picLocks noChangeAspect="1"/>
          </p:cNvPicPr>
          <p:nvPr/>
        </p:nvPicPr>
        <p:blipFill>
          <a:blip r:embed="rId2"/>
          <a:stretch>
            <a:fillRect/>
          </a:stretch>
        </p:blipFill>
        <p:spPr>
          <a:xfrm>
            <a:off x="977900" y="895350"/>
            <a:ext cx="11049000" cy="79629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168"/>
          <p:cNvSpPr txBox="1">
            <a:spLocks noGrp="1"/>
          </p:cNvSpPr>
          <p:nvPr>
            <p:ph type="title"/>
          </p:nvPr>
        </p:nvSpPr>
        <p:spPr>
          <a:xfrm>
            <a:off x="650237" y="390596"/>
            <a:ext cx="11704326" cy="1625601"/>
          </a:xfrm>
          <a:prstGeom prst="rect">
            <a:avLst/>
          </a:prstGeom>
        </p:spPr>
        <p:txBody>
          <a:bodyPr/>
          <a:lstStyle>
            <a:lvl1pPr defTabSz="1209446">
              <a:defRPr sz="5000" b="1"/>
            </a:lvl1pPr>
          </a:lstStyle>
          <a:p>
            <a:r>
              <a:t>Ενδαγγειακή-Εξωαγγειακή αιμόλυση</a:t>
            </a:r>
          </a:p>
        </p:txBody>
      </p:sp>
      <p:sp>
        <p:nvSpPr>
          <p:cNvPr id="234" name="Shape 169"/>
          <p:cNvSpPr txBox="1">
            <a:spLocks noGrp="1"/>
          </p:cNvSpPr>
          <p:nvPr>
            <p:ph type="body" idx="1"/>
          </p:nvPr>
        </p:nvSpPr>
        <p:spPr>
          <a:xfrm>
            <a:off x="650237" y="2275838"/>
            <a:ext cx="11704326" cy="6436930"/>
          </a:xfrm>
          <a:prstGeom prst="rect">
            <a:avLst/>
          </a:prstGeom>
        </p:spPr>
        <p:txBody>
          <a:bodyPr>
            <a:normAutofit lnSpcReduction="10000"/>
          </a:bodyPr>
          <a:lstStyle/>
          <a:p>
            <a:pPr marL="420830" indent="-420830" defTabSz="1170431">
              <a:lnSpc>
                <a:spcPct val="80000"/>
              </a:lnSpc>
              <a:spcBef>
                <a:spcPts val="600"/>
              </a:spcBef>
              <a:defRPr sz="2700" b="1" i="1" u="sng">
                <a:solidFill>
                  <a:srgbClr val="0070C0"/>
                </a:solidFill>
              </a:defRPr>
            </a:pPr>
            <a:r>
              <a:rPr dirty="0" err="1"/>
              <a:t>Εξω</a:t>
            </a:r>
            <a:r>
              <a:rPr dirty="0"/>
              <a:t>αγγειακή αιμόλυση</a:t>
            </a:r>
          </a:p>
          <a:p>
            <a:pPr marL="0" indent="0" defTabSz="1170431">
              <a:lnSpc>
                <a:spcPct val="80000"/>
              </a:lnSpc>
              <a:spcBef>
                <a:spcPts val="600"/>
              </a:spcBef>
              <a:buSzTx/>
              <a:buNone/>
              <a:defRPr sz="2700"/>
            </a:pPr>
            <a:r>
              <a:rPr dirty="0" err="1"/>
              <a:t>Στις</a:t>
            </a:r>
            <a:r>
              <a:rPr dirty="0"/>
              <a:t> π</a:t>
            </a:r>
            <a:r>
              <a:rPr dirty="0" err="1"/>
              <a:t>ερισσότερες</a:t>
            </a:r>
            <a:r>
              <a:rPr dirty="0"/>
              <a:t> π</a:t>
            </a:r>
            <a:r>
              <a:rPr dirty="0" err="1"/>
              <a:t>ερι</a:t>
            </a:r>
            <a:r>
              <a:rPr dirty="0"/>
              <a:t>πτώσεις η αιμόλυση είναι εξωαγγειακή. Τα </a:t>
            </a:r>
            <a:r>
              <a:rPr dirty="0" err="1"/>
              <a:t>ερυθρά</a:t>
            </a:r>
            <a:r>
              <a:rPr dirty="0"/>
              <a:t> </a:t>
            </a:r>
            <a:r>
              <a:rPr dirty="0">
                <a:solidFill>
                  <a:srgbClr val="941751"/>
                </a:solidFill>
              </a:rPr>
              <a:t>απ</a:t>
            </a:r>
            <a:r>
              <a:rPr dirty="0" err="1">
                <a:solidFill>
                  <a:srgbClr val="941751"/>
                </a:solidFill>
              </a:rPr>
              <a:t>ομ</a:t>
            </a:r>
            <a:r>
              <a:rPr dirty="0">
                <a:solidFill>
                  <a:srgbClr val="941751"/>
                </a:solidFill>
              </a:rPr>
              <a:t>ακρύνονται από τη κυκλοφορία από τα μακροφάγα του ΔΕΣ, κυρίως στο σπλήνα</a:t>
            </a:r>
          </a:p>
          <a:p>
            <a:pPr marL="0" indent="0" defTabSz="1170431">
              <a:lnSpc>
                <a:spcPct val="80000"/>
              </a:lnSpc>
              <a:spcBef>
                <a:spcPts val="600"/>
              </a:spcBef>
              <a:buSzTx/>
              <a:buNone/>
              <a:defRPr sz="2700"/>
            </a:pPr>
            <a:endParaRPr dirty="0">
              <a:solidFill>
                <a:srgbClr val="941751"/>
              </a:solidFill>
            </a:endParaRPr>
          </a:p>
          <a:p>
            <a:pPr marL="420830" indent="-420830" defTabSz="1170431">
              <a:lnSpc>
                <a:spcPct val="80000"/>
              </a:lnSpc>
              <a:spcBef>
                <a:spcPts val="600"/>
              </a:spcBef>
              <a:defRPr sz="2700" b="1" i="1" u="sng">
                <a:solidFill>
                  <a:srgbClr val="0070C0"/>
                </a:solidFill>
              </a:defRPr>
            </a:pPr>
            <a:r>
              <a:rPr dirty="0" err="1"/>
              <a:t>Ενδο</a:t>
            </a:r>
            <a:r>
              <a:rPr dirty="0"/>
              <a:t>αγγειακή αιμόλυση</a:t>
            </a:r>
          </a:p>
          <a:p>
            <a:pPr marL="0" indent="0" defTabSz="1170431">
              <a:lnSpc>
                <a:spcPct val="80000"/>
              </a:lnSpc>
              <a:spcBef>
                <a:spcPts val="600"/>
              </a:spcBef>
              <a:buSzTx/>
              <a:buNone/>
              <a:defRPr sz="2700"/>
            </a:pPr>
            <a:r>
              <a:rPr dirty="0" err="1"/>
              <a:t>Ότ</a:t>
            </a:r>
            <a:r>
              <a:rPr dirty="0"/>
              <a:t>αν τα </a:t>
            </a:r>
            <a:r>
              <a:rPr dirty="0">
                <a:solidFill>
                  <a:srgbClr val="941751"/>
                </a:solidFill>
              </a:rPr>
              <a:t>ερυθρά καταστρέφονται πολύ γρήγορα στη κυκλοφορία</a:t>
            </a:r>
            <a:r>
              <a:rPr dirty="0"/>
              <a:t> τότε απελευθερώνεται αιμοσφαιρίνη.  Η α</a:t>
            </a:r>
            <a:r>
              <a:rPr dirty="0" err="1"/>
              <a:t>ιμοσφ</a:t>
            </a:r>
            <a:r>
              <a:rPr dirty="0"/>
              <a:t>αιρίνη αυτή </a:t>
            </a:r>
            <a:r>
              <a:rPr dirty="0">
                <a:solidFill>
                  <a:srgbClr val="941751"/>
                </a:solidFill>
              </a:rPr>
              <a:t>συνδέεται στην απτοσφαιρίνη</a:t>
            </a:r>
            <a:r>
              <a:rPr dirty="0"/>
              <a:t>. </a:t>
            </a:r>
            <a:endParaRPr lang="el-GR" dirty="0"/>
          </a:p>
          <a:p>
            <a:pPr marL="0" indent="0" defTabSz="1170431">
              <a:lnSpc>
                <a:spcPct val="80000"/>
              </a:lnSpc>
              <a:spcBef>
                <a:spcPts val="600"/>
              </a:spcBef>
              <a:buSzTx/>
              <a:buNone/>
              <a:defRPr sz="2700"/>
            </a:pPr>
            <a:r>
              <a:rPr lang="el-GR" dirty="0"/>
              <a:t>Αλλά </a:t>
            </a:r>
            <a:r>
              <a:rPr dirty="0"/>
              <a:t>ο </a:t>
            </a:r>
            <a:r>
              <a:rPr dirty="0">
                <a:solidFill>
                  <a:srgbClr val="941751"/>
                </a:solidFill>
              </a:rPr>
              <a:t>ρυθμός</a:t>
            </a:r>
            <a:r>
              <a:rPr dirty="0"/>
              <a:t> καταστροφής των ερυθρών είναι </a:t>
            </a:r>
            <a:r>
              <a:rPr dirty="0">
                <a:solidFill>
                  <a:srgbClr val="941751"/>
                </a:solidFill>
              </a:rPr>
              <a:t>μεγαλύτερος</a:t>
            </a:r>
            <a:r>
              <a:rPr dirty="0"/>
              <a:t> από το ρυθμό παραγωγής της απτοσφαιρίνης, με αποτέλεσμα να υπάρχει </a:t>
            </a:r>
            <a:r>
              <a:rPr dirty="0">
                <a:solidFill>
                  <a:srgbClr val="941751"/>
                </a:solidFill>
              </a:rPr>
              <a:t>επιπλέον ελεύθερη αιμοσφαιρίνη στο πλάσμα.</a:t>
            </a:r>
            <a:r>
              <a:rPr dirty="0"/>
              <a:t> </a:t>
            </a:r>
          </a:p>
          <a:p>
            <a:pPr marL="0" indent="0" defTabSz="1170431">
              <a:lnSpc>
                <a:spcPct val="80000"/>
              </a:lnSpc>
              <a:spcBef>
                <a:spcPts val="600"/>
              </a:spcBef>
              <a:buSzTx/>
              <a:buNone/>
              <a:defRPr sz="2700"/>
            </a:pPr>
            <a:r>
              <a:rPr dirty="0"/>
              <a:t> </a:t>
            </a:r>
            <a:r>
              <a:rPr dirty="0" err="1"/>
              <a:t>Αυτή</a:t>
            </a:r>
            <a:r>
              <a:rPr dirty="0"/>
              <a:t> η </a:t>
            </a:r>
            <a:r>
              <a:rPr dirty="0" err="1"/>
              <a:t>ελεύθερη</a:t>
            </a:r>
            <a:r>
              <a:rPr dirty="0"/>
              <a:t> α</a:t>
            </a:r>
            <a:r>
              <a:rPr dirty="0" err="1"/>
              <a:t>ιμοσφ</a:t>
            </a:r>
            <a:r>
              <a:rPr dirty="0"/>
              <a:t>αιρίνη </a:t>
            </a:r>
            <a:r>
              <a:rPr lang="el-GR" dirty="0"/>
              <a:t>διηθείται</a:t>
            </a:r>
            <a:r>
              <a:rPr dirty="0"/>
              <a:t> </a:t>
            </a:r>
            <a:r>
              <a:rPr lang="el-GR" dirty="0"/>
              <a:t>σ</a:t>
            </a:r>
            <a:r>
              <a:rPr dirty="0"/>
              <a:t>τα νεφρικά σωληνάρια και </a:t>
            </a:r>
            <a:r>
              <a:rPr lang="el-GR" dirty="0"/>
              <a:t>εισέρχεται</a:t>
            </a:r>
            <a:r>
              <a:rPr dirty="0"/>
              <a:t> στα ούρα.  </a:t>
            </a:r>
            <a:r>
              <a:rPr dirty="0" err="1"/>
              <a:t>Στ</a:t>
            </a:r>
            <a:r>
              <a:rPr dirty="0"/>
              <a:t>α ουροφόρα σωληνάρια η αιμοσφαιρίνη </a:t>
            </a:r>
            <a:r>
              <a:rPr lang="el-GR" dirty="0"/>
              <a:t>διασπάται</a:t>
            </a:r>
            <a:r>
              <a:rPr dirty="0"/>
              <a:t> και β</a:t>
            </a:r>
            <a:r>
              <a:rPr dirty="0" err="1"/>
              <a:t>ρίσκετ</a:t>
            </a:r>
            <a:r>
              <a:rPr dirty="0"/>
              <a:t>αι εκεί ως </a:t>
            </a:r>
            <a:r>
              <a:rPr dirty="0">
                <a:solidFill>
                  <a:srgbClr val="941751"/>
                </a:solidFill>
              </a:rPr>
              <a:t>αιμοσιδηρίνη. </a:t>
            </a:r>
          </a:p>
          <a:p>
            <a:pPr marL="0" indent="0" defTabSz="1170431">
              <a:lnSpc>
                <a:spcPct val="80000"/>
              </a:lnSpc>
              <a:spcBef>
                <a:spcPts val="600"/>
              </a:spcBef>
              <a:buSzTx/>
              <a:buNone/>
              <a:defRPr sz="2700"/>
            </a:pPr>
            <a:endParaRPr dirty="0">
              <a:solidFill>
                <a:srgbClr val="941751"/>
              </a:solidFill>
            </a:endParaRPr>
          </a:p>
          <a:p>
            <a:pPr marL="0" indent="0" defTabSz="1170431">
              <a:lnSpc>
                <a:spcPct val="80000"/>
              </a:lnSpc>
              <a:spcBef>
                <a:spcPts val="600"/>
              </a:spcBef>
              <a:buSzTx/>
              <a:buNone/>
              <a:defRPr sz="2700"/>
            </a:pPr>
            <a:r>
              <a:rPr dirty="0" err="1"/>
              <a:t>Το</a:t>
            </a:r>
            <a:r>
              <a:rPr dirty="0"/>
              <a:t> </a:t>
            </a:r>
            <a:r>
              <a:rPr dirty="0">
                <a:solidFill>
                  <a:srgbClr val="941751"/>
                </a:solidFill>
              </a:rPr>
              <a:t>ήπαρ </a:t>
            </a:r>
            <a:r>
              <a:rPr dirty="0" err="1"/>
              <a:t>έχει</a:t>
            </a:r>
            <a:r>
              <a:rPr dirty="0"/>
              <a:t> π</a:t>
            </a:r>
            <a:r>
              <a:rPr dirty="0" err="1"/>
              <a:t>ολύ</a:t>
            </a:r>
            <a:r>
              <a:rPr dirty="0"/>
              <a:t> </a:t>
            </a:r>
            <a:r>
              <a:rPr dirty="0" err="1"/>
              <a:t>σημ</a:t>
            </a:r>
            <a:r>
              <a:rPr dirty="0"/>
              <a:t>αντικό ρόλο για να απομακρύνει την αιμοσφαιρίνη που είναι συνδεδεμένη με την απτοσφαιρίνη και την ελεύθερη αιμοσφαιρίνη</a:t>
            </a:r>
          </a:p>
        </p:txBody>
      </p:sp>
    </p:spTree>
    <p:extLst>
      <p:ext uri="{BB962C8B-B14F-4D97-AF65-F5344CB8AC3E}">
        <p14:creationId xmlns:p14="http://schemas.microsoft.com/office/powerpoint/2010/main" val="384729741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8424E-8C86-4726-A404-C9194C1016AC}"/>
              </a:ext>
            </a:extLst>
          </p:cNvPr>
          <p:cNvPicPr>
            <a:picLocks noChangeAspect="1"/>
          </p:cNvPicPr>
          <p:nvPr/>
        </p:nvPicPr>
        <p:blipFill rotWithShape="1">
          <a:blip r:embed="rId2"/>
          <a:srcRect l="26514" t="15347" r="22803" b="19256"/>
          <a:stretch/>
        </p:blipFill>
        <p:spPr>
          <a:xfrm>
            <a:off x="876300" y="400051"/>
            <a:ext cx="11841584" cy="8590284"/>
          </a:xfrm>
          <a:prstGeom prst="rect">
            <a:avLst/>
          </a:prstGeom>
        </p:spPr>
      </p:pic>
    </p:spTree>
    <p:extLst>
      <p:ext uri="{BB962C8B-B14F-4D97-AF65-F5344CB8AC3E}">
        <p14:creationId xmlns:p14="http://schemas.microsoft.com/office/powerpoint/2010/main" val="327602984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F4CEA-E55B-4635-BA86-9F415445F17D}"/>
              </a:ext>
            </a:extLst>
          </p:cNvPr>
          <p:cNvPicPr>
            <a:picLocks noChangeAspect="1"/>
          </p:cNvPicPr>
          <p:nvPr/>
        </p:nvPicPr>
        <p:blipFill rotWithShape="1">
          <a:blip r:embed="rId2"/>
          <a:srcRect l="27100" t="16390" r="21045" b="17171"/>
          <a:stretch/>
        </p:blipFill>
        <p:spPr>
          <a:xfrm>
            <a:off x="571500" y="294628"/>
            <a:ext cx="11967656" cy="8620771"/>
          </a:xfrm>
          <a:prstGeom prst="rect">
            <a:avLst/>
          </a:prstGeom>
        </p:spPr>
      </p:pic>
    </p:spTree>
    <p:extLst>
      <p:ext uri="{BB962C8B-B14F-4D97-AF65-F5344CB8AC3E}">
        <p14:creationId xmlns:p14="http://schemas.microsoft.com/office/powerpoint/2010/main" val="202847244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CEA8C-1250-42D9-8C44-BDB03AA9AF74}"/>
              </a:ext>
            </a:extLst>
          </p:cNvPr>
          <p:cNvPicPr>
            <a:picLocks noChangeAspect="1"/>
          </p:cNvPicPr>
          <p:nvPr/>
        </p:nvPicPr>
        <p:blipFill rotWithShape="1">
          <a:blip r:embed="rId2"/>
          <a:srcRect l="27246" t="15869" r="22070" b="18214"/>
          <a:stretch/>
        </p:blipFill>
        <p:spPr>
          <a:xfrm>
            <a:off x="514350" y="1044005"/>
            <a:ext cx="12249150" cy="7966645"/>
          </a:xfrm>
          <a:prstGeom prst="rect">
            <a:avLst/>
          </a:prstGeom>
        </p:spPr>
      </p:pic>
    </p:spTree>
    <p:extLst>
      <p:ext uri="{BB962C8B-B14F-4D97-AF65-F5344CB8AC3E}">
        <p14:creationId xmlns:p14="http://schemas.microsoft.com/office/powerpoint/2010/main" val="809976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Screen Shot 2019-03-27 at 8.41.49 PM.png" descr="Screen Shot 2019-03-27 at 8.41.49 PM.png"/>
          <p:cNvPicPr>
            <a:picLocks noChangeAspect="1"/>
          </p:cNvPicPr>
          <p:nvPr/>
        </p:nvPicPr>
        <p:blipFill>
          <a:blip r:embed="rId2"/>
          <a:stretch>
            <a:fillRect/>
          </a:stretch>
        </p:blipFill>
        <p:spPr>
          <a:xfrm>
            <a:off x="438151" y="263780"/>
            <a:ext cx="12052770" cy="855002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Screen Shot 2019-03-27 at 8.41.59 PM.png" descr="Screen Shot 2019-03-27 at 8.41.59 PM.png"/>
          <p:cNvPicPr>
            <a:picLocks noChangeAspect="1"/>
          </p:cNvPicPr>
          <p:nvPr/>
        </p:nvPicPr>
        <p:blipFill>
          <a:blip r:embed="rId2"/>
          <a:stretch>
            <a:fillRect/>
          </a:stretch>
        </p:blipFill>
        <p:spPr>
          <a:xfrm>
            <a:off x="419100" y="800099"/>
            <a:ext cx="11963400" cy="878776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Screen Shot 2019-03-27 at 8.42.12 PM.png" descr="Screen Shot 2019-03-27 at 8.42.12 PM.png"/>
          <p:cNvPicPr>
            <a:picLocks noChangeAspect="1"/>
          </p:cNvPicPr>
          <p:nvPr/>
        </p:nvPicPr>
        <p:blipFill>
          <a:blip r:embed="rId2"/>
          <a:stretch>
            <a:fillRect/>
          </a:stretch>
        </p:blipFill>
        <p:spPr>
          <a:xfrm>
            <a:off x="971550" y="635000"/>
            <a:ext cx="11061700" cy="8483600"/>
          </a:xfrm>
          <a:prstGeom prst="rect">
            <a:avLst/>
          </a:prstGeom>
          <a:ln w="12700">
            <a:miter lim="400000"/>
          </a:ln>
        </p:spPr>
      </p:pic>
      <p:pic>
        <p:nvPicPr>
          <p:cNvPr id="310" name="Screen Shot 2019-03-27 at 8.41.34 PM.png" descr="Screen Shot 2019-03-27 at 8.41.34 PM.png"/>
          <p:cNvPicPr>
            <a:picLocks noChangeAspect="1"/>
          </p:cNvPicPr>
          <p:nvPr/>
        </p:nvPicPr>
        <p:blipFill>
          <a:blip r:embed="rId3"/>
          <a:stretch>
            <a:fillRect/>
          </a:stretch>
        </p:blipFill>
        <p:spPr>
          <a:xfrm>
            <a:off x="844550" y="1022350"/>
            <a:ext cx="11569700" cy="7962900"/>
          </a:xfrm>
          <a:prstGeom prst="rect">
            <a:avLst/>
          </a:prstGeom>
          <a:ln w="12700">
            <a:miter lim="400000"/>
          </a:ln>
        </p:spPr>
      </p:pic>
      <p:pic>
        <p:nvPicPr>
          <p:cNvPr id="311" name="Screen Shot 2019-03-27 at 8.41.42 PM.png" descr="Screen Shot 2019-03-27 at 8.41.42 PM.png"/>
          <p:cNvPicPr>
            <a:picLocks noChangeAspect="1"/>
          </p:cNvPicPr>
          <p:nvPr/>
        </p:nvPicPr>
        <p:blipFill>
          <a:blip r:embed="rId4"/>
          <a:stretch>
            <a:fillRect/>
          </a:stretch>
        </p:blipFill>
        <p:spPr>
          <a:xfrm>
            <a:off x="857250" y="1365250"/>
            <a:ext cx="11798300" cy="75311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Screen Shot 2019-03-27 at 8.42.35 PM.png" descr="Screen Shot 2019-03-27 at 8.42.35 PM.png"/>
          <p:cNvPicPr>
            <a:picLocks noChangeAspect="1"/>
          </p:cNvPicPr>
          <p:nvPr/>
        </p:nvPicPr>
        <p:blipFill>
          <a:blip r:embed="rId2"/>
          <a:stretch>
            <a:fillRect/>
          </a:stretch>
        </p:blipFill>
        <p:spPr>
          <a:xfrm>
            <a:off x="415925" y="647700"/>
            <a:ext cx="12172950" cy="8792332"/>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Screen Shot 2019-03-27 at 8.42.29 PM.png" descr="Screen Shot 2019-03-27 at 8.42.29 PM.png"/>
          <p:cNvPicPr>
            <a:picLocks noChangeAspect="1"/>
          </p:cNvPicPr>
          <p:nvPr/>
        </p:nvPicPr>
        <p:blipFill>
          <a:blip r:embed="rId2"/>
          <a:stretch>
            <a:fillRect/>
          </a:stretch>
        </p:blipFill>
        <p:spPr>
          <a:xfrm>
            <a:off x="901700" y="869950"/>
            <a:ext cx="11201400" cy="80137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213"/>
          <p:cNvSpPr txBox="1">
            <a:spLocks noGrp="1"/>
          </p:cNvSpPr>
          <p:nvPr>
            <p:ph type="title"/>
          </p:nvPr>
        </p:nvSpPr>
        <p:spPr>
          <a:xfrm>
            <a:off x="650237" y="390596"/>
            <a:ext cx="11704326" cy="1625601"/>
          </a:xfrm>
          <a:prstGeom prst="rect">
            <a:avLst/>
          </a:prstGeom>
        </p:spPr>
        <p:txBody>
          <a:bodyPr/>
          <a:lstStyle>
            <a:lvl1pPr>
              <a:defRPr>
                <a:solidFill>
                  <a:srgbClr val="0070C0"/>
                </a:solidFill>
              </a:defRPr>
            </a:lvl1pPr>
          </a:lstStyle>
          <a:p>
            <a:r>
              <a:t>Drug-induced hemolytic anemia</a:t>
            </a:r>
          </a:p>
        </p:txBody>
      </p:sp>
      <p:sp>
        <p:nvSpPr>
          <p:cNvPr id="318" name="Shape 214"/>
          <p:cNvSpPr txBox="1">
            <a:spLocks noGrp="1"/>
          </p:cNvSpPr>
          <p:nvPr>
            <p:ph type="body" idx="1"/>
          </p:nvPr>
        </p:nvSpPr>
        <p:spPr>
          <a:xfrm>
            <a:off x="438150" y="2275838"/>
            <a:ext cx="12230099" cy="7087166"/>
          </a:xfrm>
          <a:prstGeom prst="rect">
            <a:avLst/>
          </a:prstGeom>
        </p:spPr>
        <p:txBody>
          <a:bodyPr/>
          <a:lstStyle/>
          <a:p>
            <a:pPr marL="0" indent="0">
              <a:lnSpc>
                <a:spcPct val="80000"/>
              </a:lnSpc>
              <a:spcBef>
                <a:spcPts val="700"/>
              </a:spcBef>
              <a:buSzTx/>
              <a:buNone/>
              <a:defRPr sz="3000"/>
            </a:pPr>
            <a:r>
              <a:rPr dirty="0"/>
              <a:t>The interaction between a drug and red cell membrane may produce three types of antibodies:</a:t>
            </a:r>
            <a:endParaRPr lang="el-GR" dirty="0"/>
          </a:p>
          <a:p>
            <a:pPr marL="0" indent="0">
              <a:lnSpc>
                <a:spcPct val="80000"/>
              </a:lnSpc>
              <a:spcBef>
                <a:spcPts val="700"/>
              </a:spcBef>
              <a:buSzTx/>
              <a:buNone/>
              <a:defRPr sz="3000"/>
            </a:pPr>
            <a:endParaRPr lang="el-GR" dirty="0"/>
          </a:p>
          <a:p>
            <a:pPr marL="0" indent="0">
              <a:lnSpc>
                <a:spcPct val="80000"/>
              </a:lnSpc>
              <a:spcBef>
                <a:spcPts val="700"/>
              </a:spcBef>
              <a:buSzTx/>
              <a:buNone/>
              <a:defRPr sz="3000"/>
            </a:pPr>
            <a:endParaRPr dirty="0"/>
          </a:p>
          <a:p>
            <a:pPr marL="467590" indent="-467590">
              <a:lnSpc>
                <a:spcPct val="80000"/>
              </a:lnSpc>
              <a:spcBef>
                <a:spcPts val="700"/>
              </a:spcBef>
              <a:defRPr sz="3000" b="1" i="1" u="sng">
                <a:solidFill>
                  <a:srgbClr val="0070C0"/>
                </a:solidFill>
              </a:defRPr>
            </a:pPr>
            <a:r>
              <a:rPr dirty="0"/>
              <a:t>Antibodies to the drug only</a:t>
            </a:r>
            <a:r>
              <a:rPr b="0" i="0" u="none" dirty="0">
                <a:solidFill>
                  <a:srgbClr val="000000"/>
                </a:solidFill>
              </a:rPr>
              <a:t>, e.g. quinidine, rifampicin. Immune complexes attach to red cells, and may cause acute and severe </a:t>
            </a:r>
            <a:r>
              <a:rPr b="0" i="0" u="none" dirty="0"/>
              <a:t>intravascular hemolysis</a:t>
            </a:r>
            <a:r>
              <a:rPr b="0" i="0" u="none" dirty="0">
                <a:solidFill>
                  <a:srgbClr val="000000"/>
                </a:solidFill>
              </a:rPr>
              <a:t>, sometimes associated with kidney injury. The hemolysis usually resolves quickly once the drug is withdrawn.</a:t>
            </a:r>
          </a:p>
          <a:p>
            <a:pPr marL="467590" indent="-467590">
              <a:lnSpc>
                <a:spcPct val="80000"/>
              </a:lnSpc>
              <a:spcBef>
                <a:spcPts val="700"/>
              </a:spcBef>
              <a:defRPr sz="3000" b="1" i="1" u="sng">
                <a:solidFill>
                  <a:srgbClr val="0070C0"/>
                </a:solidFill>
              </a:defRPr>
            </a:pPr>
            <a:r>
              <a:rPr dirty="0"/>
              <a:t>Antibodies to the cell membrane only</a:t>
            </a:r>
            <a:r>
              <a:rPr b="0" i="0" u="none" dirty="0">
                <a:solidFill>
                  <a:srgbClr val="000000"/>
                </a:solidFill>
              </a:rPr>
              <a:t>, e.g. methyldopa, fludarabine. There is </a:t>
            </a:r>
            <a:r>
              <a:rPr b="0" i="0" u="none" dirty="0"/>
              <a:t>extravascular hemolysis </a:t>
            </a:r>
            <a:r>
              <a:rPr b="0" i="0" u="none" dirty="0">
                <a:solidFill>
                  <a:srgbClr val="000000"/>
                </a:solidFill>
              </a:rPr>
              <a:t>and the clinical course tends to be more longer.</a:t>
            </a:r>
          </a:p>
          <a:p>
            <a:pPr marL="467590" indent="-467590">
              <a:lnSpc>
                <a:spcPct val="80000"/>
              </a:lnSpc>
              <a:spcBef>
                <a:spcPts val="700"/>
              </a:spcBef>
              <a:defRPr sz="3000" b="1" i="1" u="sng">
                <a:solidFill>
                  <a:srgbClr val="0070C0"/>
                </a:solidFill>
              </a:defRPr>
            </a:pPr>
            <a:r>
              <a:rPr dirty="0"/>
              <a:t>Antibodies to part-drug, part-cell membrane</a:t>
            </a:r>
            <a:r>
              <a:rPr b="0" i="0" u="none" dirty="0">
                <a:solidFill>
                  <a:srgbClr val="000000"/>
                </a:solidFill>
              </a:rPr>
              <a:t>, e.g. penicillin. This develops only in patients receiving large doses of penicillin. The hemolysis typically develops over 7–10 days, and recovery is gradual after drug withdrawal.</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216"/>
          <p:cNvSpPr txBox="1">
            <a:spLocks noGrp="1"/>
          </p:cNvSpPr>
          <p:nvPr>
            <p:ph type="title"/>
          </p:nvPr>
        </p:nvSpPr>
        <p:spPr>
          <a:xfrm>
            <a:off x="457200" y="325120"/>
            <a:ext cx="11897363" cy="1103631"/>
          </a:xfrm>
          <a:prstGeom prst="rect">
            <a:avLst/>
          </a:prstGeom>
        </p:spPr>
        <p:txBody>
          <a:bodyPr/>
          <a:lstStyle>
            <a:lvl1pPr>
              <a:defRPr sz="5400" b="1"/>
            </a:lvl1pPr>
          </a:lstStyle>
          <a:p>
            <a:r>
              <a:rPr dirty="0" err="1"/>
              <a:t>Haemolytic</a:t>
            </a:r>
            <a:r>
              <a:rPr dirty="0"/>
              <a:t> disease of the newborn </a:t>
            </a:r>
          </a:p>
        </p:txBody>
      </p:sp>
      <p:sp>
        <p:nvSpPr>
          <p:cNvPr id="323" name="Shape 217"/>
          <p:cNvSpPr txBox="1">
            <a:spLocks noGrp="1"/>
          </p:cNvSpPr>
          <p:nvPr>
            <p:ph type="body" idx="1"/>
          </p:nvPr>
        </p:nvSpPr>
        <p:spPr>
          <a:xfrm>
            <a:off x="650237" y="1842346"/>
            <a:ext cx="11704326" cy="7586134"/>
          </a:xfrm>
          <a:prstGeom prst="rect">
            <a:avLst/>
          </a:prstGeom>
        </p:spPr>
        <p:txBody>
          <a:bodyPr/>
          <a:lstStyle/>
          <a:p>
            <a:pPr marL="485775" indent="-485775">
              <a:lnSpc>
                <a:spcPct val="80000"/>
              </a:lnSpc>
              <a:spcBef>
                <a:spcPts val="800"/>
              </a:spcBef>
              <a:defRPr sz="3400"/>
            </a:pPr>
            <a:r>
              <a:rPr dirty="0"/>
              <a:t>HDN is due </a:t>
            </a:r>
            <a:r>
              <a:rPr i="1" dirty="0">
                <a:solidFill>
                  <a:srgbClr val="0070C0"/>
                </a:solidFill>
              </a:rPr>
              <a:t>to </a:t>
            </a:r>
            <a:r>
              <a:rPr i="1" dirty="0" err="1">
                <a:solidFill>
                  <a:srgbClr val="0070C0"/>
                </a:solidFill>
              </a:rPr>
              <a:t>fetomaternal</a:t>
            </a:r>
            <a:r>
              <a:rPr i="1" dirty="0">
                <a:solidFill>
                  <a:srgbClr val="0070C0"/>
                </a:solidFill>
              </a:rPr>
              <a:t> incompatibility </a:t>
            </a:r>
            <a:r>
              <a:rPr dirty="0"/>
              <a:t>for red cell antigens. </a:t>
            </a:r>
          </a:p>
          <a:p>
            <a:pPr marL="485775" indent="-485775">
              <a:lnSpc>
                <a:spcPct val="80000"/>
              </a:lnSpc>
              <a:spcBef>
                <a:spcPts val="800"/>
              </a:spcBef>
              <a:defRPr sz="3400"/>
            </a:pPr>
            <a:r>
              <a:rPr dirty="0"/>
              <a:t>Maternal alloantibodies against fetal red cell antigens pass from the maternal circulation via the placenta into the fetus, where they destroy the fetal red cells. Only </a:t>
            </a:r>
            <a:r>
              <a:rPr dirty="0">
                <a:solidFill>
                  <a:srgbClr val="0070C0"/>
                </a:solidFill>
              </a:rPr>
              <a:t>IgG</a:t>
            </a:r>
            <a:r>
              <a:rPr dirty="0"/>
              <a:t> antibodies are capable of transplacental passage from mother to fetus.</a:t>
            </a:r>
          </a:p>
          <a:p>
            <a:pPr marL="485775" indent="-485775">
              <a:lnSpc>
                <a:spcPct val="80000"/>
              </a:lnSpc>
              <a:spcBef>
                <a:spcPts val="800"/>
              </a:spcBef>
              <a:defRPr sz="3400"/>
            </a:pPr>
            <a:r>
              <a:rPr dirty="0"/>
              <a:t>The most common type of HDN is that due to </a:t>
            </a:r>
            <a:r>
              <a:rPr i="1" dirty="0">
                <a:solidFill>
                  <a:srgbClr val="0070C0"/>
                </a:solidFill>
              </a:rPr>
              <a:t>ABO incompatibility</a:t>
            </a:r>
            <a:r>
              <a:rPr dirty="0"/>
              <a:t>, where the mother is usually group O and the fetus group A.</a:t>
            </a:r>
          </a:p>
          <a:p>
            <a:pPr marL="485775" indent="-485775">
              <a:lnSpc>
                <a:spcPct val="80000"/>
              </a:lnSpc>
              <a:spcBef>
                <a:spcPts val="800"/>
              </a:spcBef>
              <a:defRPr sz="3400"/>
            </a:pPr>
            <a:r>
              <a:rPr dirty="0"/>
              <a:t>HDN due to </a:t>
            </a:r>
            <a:r>
              <a:rPr dirty="0" err="1"/>
              <a:t>RhD</a:t>
            </a:r>
            <a:r>
              <a:rPr dirty="0"/>
              <a:t> incompatibility has become much less common in developed countries following the introduction of anti-D prophylaxis</a:t>
            </a:r>
          </a:p>
          <a:p>
            <a:pPr marL="485775" indent="-485775">
              <a:lnSpc>
                <a:spcPct val="80000"/>
              </a:lnSpc>
              <a:spcBef>
                <a:spcPts val="800"/>
              </a:spcBef>
              <a:defRPr sz="3400"/>
            </a:pPr>
            <a:r>
              <a:rPr dirty="0"/>
              <a:t>These vary from a mild </a:t>
            </a:r>
            <a:r>
              <a:rPr dirty="0" err="1"/>
              <a:t>haemolytic</a:t>
            </a:r>
            <a:r>
              <a:rPr dirty="0"/>
              <a:t> </a:t>
            </a:r>
            <a:r>
              <a:rPr dirty="0" err="1"/>
              <a:t>anaemia</a:t>
            </a:r>
            <a:r>
              <a:rPr dirty="0"/>
              <a:t> of the newborn to intrauterine death from 18 weeks’ gestation with the characteristic appearance of hydrops fetalis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27.png" descr="image27.png"/>
          <p:cNvPicPr>
            <a:picLocks noChangeAspect="1"/>
          </p:cNvPicPr>
          <p:nvPr/>
        </p:nvPicPr>
        <p:blipFill>
          <a:blip r:embed="rId2"/>
          <a:stretch>
            <a:fillRect/>
          </a:stretch>
        </p:blipFill>
        <p:spPr>
          <a:xfrm>
            <a:off x="163091" y="2384212"/>
            <a:ext cx="12733337" cy="5181604"/>
          </a:xfrm>
          <a:prstGeom prst="rect">
            <a:avLst/>
          </a:prstGeom>
          <a:ln w="12700">
            <a:miter lim="400000"/>
          </a:ln>
        </p:spPr>
      </p:pic>
    </p:spTree>
    <p:extLst>
      <p:ext uri="{BB962C8B-B14F-4D97-AF65-F5344CB8AC3E}">
        <p14:creationId xmlns:p14="http://schemas.microsoft.com/office/powerpoint/2010/main" val="96781447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Screen Shot 2019-03-27 at 8.43.08 PM.png" descr="Screen Shot 2019-03-27 at 8.43.08 PM.png"/>
          <p:cNvPicPr>
            <a:picLocks noChangeAspect="1"/>
          </p:cNvPicPr>
          <p:nvPr/>
        </p:nvPicPr>
        <p:blipFill>
          <a:blip r:embed="rId2"/>
          <a:stretch>
            <a:fillRect/>
          </a:stretch>
        </p:blipFill>
        <p:spPr>
          <a:xfrm>
            <a:off x="406400" y="571500"/>
            <a:ext cx="12192000" cy="86106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3"/>
          <p:cNvSpPr txBox="1"/>
          <p:nvPr/>
        </p:nvSpPr>
        <p:spPr>
          <a:xfrm>
            <a:off x="719294" y="2540750"/>
            <a:ext cx="11921068" cy="4809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buSzPct val="100000"/>
              <a:buFont typeface="Arial"/>
              <a:buChar char="•"/>
              <a:defRPr sz="3800" b="0">
                <a:latin typeface="Calibri"/>
                <a:ea typeface="Calibri"/>
                <a:cs typeface="Calibri"/>
                <a:sym typeface="Calibri"/>
              </a:defRPr>
            </a:pPr>
            <a:r>
              <a:rPr dirty="0"/>
              <a:t> Επ</a:t>
            </a:r>
            <a:r>
              <a:rPr dirty="0" err="1"/>
              <a:t>ίκτητη</a:t>
            </a:r>
            <a:r>
              <a:rPr dirty="0"/>
              <a:t> α</a:t>
            </a:r>
            <a:r>
              <a:rPr dirty="0" err="1"/>
              <a:t>ιμολυτική</a:t>
            </a:r>
            <a:r>
              <a:rPr dirty="0"/>
              <a:t> ανα</a:t>
            </a:r>
            <a:r>
              <a:rPr dirty="0" err="1"/>
              <a:t>ιμί</a:t>
            </a:r>
            <a:r>
              <a:rPr dirty="0"/>
              <a:t>α που οφείλεται στη </a:t>
            </a:r>
            <a:r>
              <a:rPr dirty="0">
                <a:solidFill>
                  <a:srgbClr val="0060A8"/>
                </a:solidFill>
              </a:rPr>
              <a:t>κλωνική</a:t>
            </a:r>
            <a:r>
              <a:rPr dirty="0"/>
              <a:t> </a:t>
            </a:r>
            <a:r>
              <a:rPr lang="el-GR" dirty="0"/>
              <a:t>ανάπτυξη</a:t>
            </a:r>
            <a:r>
              <a:rPr dirty="0"/>
              <a:t> </a:t>
            </a:r>
            <a:r>
              <a:rPr dirty="0" err="1"/>
              <a:t>ενός</a:t>
            </a:r>
            <a:r>
              <a:rPr dirty="0"/>
              <a:t> α</a:t>
            </a:r>
            <a:r>
              <a:rPr dirty="0" err="1"/>
              <a:t>ρχέγονου</a:t>
            </a:r>
            <a:r>
              <a:rPr dirty="0"/>
              <a:t> α</a:t>
            </a:r>
            <a:r>
              <a:rPr dirty="0" err="1"/>
              <a:t>ιμο</a:t>
            </a:r>
            <a:r>
              <a:rPr dirty="0"/>
              <a:t>ποιητικού κυττάρου που φέρει σωματικές μεταλλάξεις στο γονίδιο </a:t>
            </a:r>
            <a:r>
              <a:rPr dirty="0">
                <a:solidFill>
                  <a:srgbClr val="0060A8"/>
                </a:solidFill>
              </a:rPr>
              <a:t>PIG-A</a:t>
            </a:r>
            <a:r>
              <a:rPr dirty="0"/>
              <a:t> </a:t>
            </a:r>
            <a:r>
              <a:rPr dirty="0">
                <a:latin typeface="Wingdings"/>
                <a:ea typeface="Wingdings"/>
                <a:cs typeface="Wingdings"/>
                <a:sym typeface="Wingdings"/>
              </a:rPr>
              <a:t> </a:t>
            </a:r>
            <a:r>
              <a:rPr dirty="0"/>
              <a:t>έλλειψη GPI-linked πρωτεινών (CD55, CD59…..)</a:t>
            </a:r>
          </a:p>
          <a:p>
            <a:pPr algn="l" defTabSz="1300480">
              <a:buSzPct val="100000"/>
              <a:buFont typeface="Arial"/>
              <a:buChar char="•"/>
              <a:defRPr sz="3800" b="0">
                <a:latin typeface="Calibri"/>
                <a:ea typeface="Calibri"/>
                <a:cs typeface="Calibri"/>
                <a:sym typeface="Calibri"/>
              </a:defRPr>
            </a:pPr>
            <a:endParaRPr dirty="0"/>
          </a:p>
          <a:p>
            <a:pPr algn="l" defTabSz="1300480">
              <a:buSzPct val="100000"/>
              <a:buFont typeface="Arial"/>
              <a:buChar char="•"/>
              <a:defRPr sz="3800" b="0">
                <a:latin typeface="Calibri"/>
                <a:ea typeface="Calibri"/>
                <a:cs typeface="Calibri"/>
                <a:sym typeface="Calibri"/>
              </a:defRPr>
            </a:pPr>
            <a:r>
              <a:rPr dirty="0"/>
              <a:t> </a:t>
            </a:r>
            <a:r>
              <a:rPr dirty="0" err="1"/>
              <a:t>Αιμοσφ</a:t>
            </a:r>
            <a:r>
              <a:rPr dirty="0"/>
              <a:t>αιρινουρία λόγω της </a:t>
            </a:r>
            <a:r>
              <a:rPr dirty="0">
                <a:solidFill>
                  <a:srgbClr val="0060A8"/>
                </a:solidFill>
              </a:rPr>
              <a:t>ενδοαγγειακής αιμόλυσης </a:t>
            </a:r>
            <a:r>
              <a:rPr dirty="0"/>
              <a:t>των ερυθρών που είναι ευάλωτα στη λυτική δράση του συμπληρώματος</a:t>
            </a:r>
          </a:p>
        </p:txBody>
      </p:sp>
      <p:sp>
        <p:nvSpPr>
          <p:cNvPr id="206" name="TextBox 2"/>
          <p:cNvSpPr txBox="1"/>
          <p:nvPr/>
        </p:nvSpPr>
        <p:spPr>
          <a:xfrm>
            <a:off x="841023" y="237411"/>
            <a:ext cx="11322754" cy="2073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4400">
                <a:solidFill>
                  <a:srgbClr val="0070C0"/>
                </a:solidFill>
                <a:latin typeface="Calibri"/>
                <a:ea typeface="Calibri"/>
                <a:cs typeface="Calibri"/>
                <a:sym typeface="Calibri"/>
              </a:defRPr>
            </a:pPr>
            <a:r>
              <a:t>Παροξυσμική Νυχτερινή Αιμοσφαιρινουρία </a:t>
            </a:r>
          </a:p>
          <a:p>
            <a:pPr algn="l" defTabSz="1300480">
              <a:defRPr sz="4400">
                <a:solidFill>
                  <a:srgbClr val="0070C0"/>
                </a:solidFill>
                <a:latin typeface="Calibri"/>
                <a:ea typeface="Calibri"/>
                <a:cs typeface="Calibri"/>
                <a:sym typeface="Calibri"/>
              </a:defRPr>
            </a:pPr>
            <a:r>
              <a:t>(Paroxysmal Nocturnal Hemoglobinuria, PNH)</a:t>
            </a:r>
          </a:p>
        </p:txBody>
      </p:sp>
      <p:pic>
        <p:nvPicPr>
          <p:cNvPr id="207" name="Picture 2" descr="Picture 2"/>
          <p:cNvPicPr>
            <a:picLocks noChangeAspect="1"/>
          </p:cNvPicPr>
          <p:nvPr/>
        </p:nvPicPr>
        <p:blipFill>
          <a:blip r:embed="rId2"/>
          <a:srcRect l="2571" t="3780" r="2286" b="9280"/>
          <a:stretch>
            <a:fillRect/>
          </a:stretch>
        </p:blipFill>
        <p:spPr>
          <a:xfrm>
            <a:off x="8402867" y="7741239"/>
            <a:ext cx="2918362" cy="1812395"/>
          </a:xfrm>
          <a:prstGeom prst="rect">
            <a:avLst/>
          </a:prstGeom>
          <a:ln w="12700">
            <a:miter lim="400000"/>
          </a:ln>
        </p:spPr>
      </p:pic>
    </p:spTree>
    <p:extLst>
      <p:ext uri="{BB962C8B-B14F-4D97-AF65-F5344CB8AC3E}">
        <p14:creationId xmlns:p14="http://schemas.microsoft.com/office/powerpoint/2010/main" val="28322585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Box 3"/>
          <p:cNvSpPr txBox="1"/>
          <p:nvPr/>
        </p:nvSpPr>
        <p:spPr>
          <a:xfrm>
            <a:off x="590550" y="628650"/>
            <a:ext cx="11620499" cy="7456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algn="l" defTabSz="1300480">
              <a:defRPr sz="3400">
                <a:solidFill>
                  <a:srgbClr val="0070C0"/>
                </a:solidFill>
                <a:latin typeface="Calibri"/>
                <a:ea typeface="Calibri"/>
                <a:cs typeface="Calibri"/>
                <a:sym typeface="Calibri"/>
              </a:defRPr>
            </a:pPr>
            <a:r>
              <a:rPr dirty="0"/>
              <a:t>Πα</a:t>
            </a:r>
            <a:r>
              <a:rPr dirty="0" err="1"/>
              <a:t>ροξυσμική</a:t>
            </a:r>
            <a:r>
              <a:rPr dirty="0"/>
              <a:t> </a:t>
            </a:r>
            <a:r>
              <a:rPr dirty="0" err="1"/>
              <a:t>Νυχτερινή</a:t>
            </a:r>
            <a:r>
              <a:rPr dirty="0"/>
              <a:t> </a:t>
            </a:r>
            <a:r>
              <a:rPr dirty="0" err="1"/>
              <a:t>Αιμοσφ</a:t>
            </a:r>
            <a:r>
              <a:rPr dirty="0"/>
              <a:t>αιρινουρία (Paroxysmal Nocturnal Hemoglobinuria, PNH)</a:t>
            </a:r>
          </a:p>
          <a:p>
            <a:pPr algn="l" defTabSz="1300480">
              <a:defRPr sz="3400">
                <a:latin typeface="Calibri"/>
                <a:ea typeface="Calibri"/>
                <a:cs typeface="Calibri"/>
                <a:sym typeface="Calibri"/>
              </a:defRPr>
            </a:pPr>
            <a:endParaRPr lang="el-GR" dirty="0"/>
          </a:p>
          <a:p>
            <a:pPr algn="l" defTabSz="1300480">
              <a:defRPr sz="3400">
                <a:latin typeface="Calibri"/>
                <a:ea typeface="Calibri"/>
                <a:cs typeface="Calibri"/>
                <a:sym typeface="Calibri"/>
              </a:defRPr>
            </a:pPr>
            <a:endParaRPr lang="el-GR" dirty="0"/>
          </a:p>
          <a:p>
            <a:pPr algn="l" defTabSz="1300480">
              <a:defRPr sz="3400">
                <a:latin typeface="Calibri"/>
                <a:ea typeface="Calibri"/>
                <a:cs typeface="Calibri"/>
                <a:sym typeface="Calibri"/>
              </a:defRPr>
            </a:pPr>
            <a:endParaRPr dirty="0"/>
          </a:p>
          <a:p>
            <a:pPr algn="l" defTabSz="1300480">
              <a:buSzPct val="100000"/>
              <a:buFont typeface="Arial"/>
              <a:buChar char="•"/>
              <a:defRPr sz="3400">
                <a:latin typeface="Calibri"/>
                <a:ea typeface="Calibri"/>
                <a:cs typeface="Calibri"/>
                <a:sym typeface="Calibri"/>
              </a:defRPr>
            </a:pPr>
            <a:r>
              <a:rPr dirty="0"/>
              <a:t> </a:t>
            </a:r>
            <a:r>
              <a:rPr dirty="0" err="1"/>
              <a:t>Σωμ</a:t>
            </a:r>
            <a:r>
              <a:rPr dirty="0"/>
              <a:t>ατικές μεταλλάξεις στο γονίδιο PIG-A στο αρχέγονο αιμοποιητικό κύτταρο</a:t>
            </a:r>
            <a:r>
              <a:rPr lang="el-GR" dirty="0"/>
              <a:t> </a:t>
            </a:r>
            <a:r>
              <a:rPr b="0" dirty="0">
                <a:latin typeface="Wingdings"/>
                <a:ea typeface="Wingdings"/>
                <a:cs typeface="Wingdings"/>
                <a:sym typeface="Wingdings"/>
              </a:rPr>
              <a:t> </a:t>
            </a:r>
            <a:r>
              <a:rPr dirty="0"/>
              <a:t>έλλειψη GPI-linked πρωτεινών (CD55, CD59…..)</a:t>
            </a:r>
          </a:p>
          <a:p>
            <a:pPr algn="l" defTabSz="1300480">
              <a:defRPr sz="3400">
                <a:latin typeface="Calibri"/>
                <a:ea typeface="Calibri"/>
                <a:cs typeface="Calibri"/>
                <a:sym typeface="Calibri"/>
              </a:defRPr>
            </a:pPr>
            <a:endParaRPr dirty="0"/>
          </a:p>
          <a:p>
            <a:pPr algn="l" defTabSz="1300480">
              <a:buSzPct val="100000"/>
              <a:buFont typeface="Arial"/>
              <a:buChar char="•"/>
              <a:defRPr sz="3400">
                <a:latin typeface="Calibri"/>
                <a:ea typeface="Calibri"/>
                <a:cs typeface="Calibri"/>
                <a:sym typeface="Calibri"/>
              </a:defRPr>
            </a:pPr>
            <a:r>
              <a:rPr dirty="0"/>
              <a:t> </a:t>
            </a:r>
            <a:r>
              <a:rPr dirty="0" err="1"/>
              <a:t>Ενδο</a:t>
            </a:r>
            <a:r>
              <a:rPr dirty="0"/>
              <a:t>αγγειακή αιμόλυση</a:t>
            </a:r>
          </a:p>
          <a:p>
            <a:pPr algn="l" defTabSz="1300480">
              <a:defRPr sz="3400">
                <a:latin typeface="Calibri"/>
                <a:ea typeface="Calibri"/>
                <a:cs typeface="Calibri"/>
                <a:sym typeface="Calibri"/>
              </a:defRPr>
            </a:pPr>
            <a:endParaRPr dirty="0"/>
          </a:p>
          <a:p>
            <a:pPr algn="l" defTabSz="1300480">
              <a:buSzPct val="100000"/>
              <a:buFont typeface="Arial"/>
              <a:buChar char="•"/>
              <a:defRPr sz="3400">
                <a:latin typeface="Calibri"/>
                <a:ea typeface="Calibri"/>
                <a:cs typeface="Calibri"/>
                <a:sym typeface="Calibri"/>
              </a:defRPr>
            </a:pPr>
            <a:r>
              <a:rPr dirty="0"/>
              <a:t> </a:t>
            </a:r>
            <a:r>
              <a:rPr dirty="0" err="1"/>
              <a:t>Θρομ</a:t>
            </a:r>
            <a:r>
              <a:rPr dirty="0"/>
              <a:t>βώσεις</a:t>
            </a:r>
            <a:r>
              <a:rPr lang="el-GR" dirty="0"/>
              <a:t> σε ασυνήθεις θέσεις</a:t>
            </a:r>
            <a:endParaRPr dirty="0"/>
          </a:p>
          <a:p>
            <a:pPr algn="l" defTabSz="1300480">
              <a:defRPr sz="3400">
                <a:latin typeface="Calibri"/>
                <a:ea typeface="Calibri"/>
                <a:cs typeface="Calibri"/>
                <a:sym typeface="Calibri"/>
              </a:defRPr>
            </a:pPr>
            <a:endParaRPr dirty="0"/>
          </a:p>
          <a:p>
            <a:pPr algn="l" defTabSz="1300480">
              <a:buSzPct val="100000"/>
              <a:buFont typeface="Arial"/>
              <a:buChar char="•"/>
              <a:defRPr sz="3400">
                <a:latin typeface="Calibri"/>
                <a:ea typeface="Calibri"/>
                <a:cs typeface="Calibri"/>
                <a:sym typeface="Calibri"/>
              </a:defRPr>
            </a:pPr>
            <a:r>
              <a:rPr dirty="0"/>
              <a:t> Απλα</a:t>
            </a:r>
            <a:r>
              <a:rPr dirty="0" err="1"/>
              <a:t>σί</a:t>
            </a:r>
            <a:r>
              <a:rPr dirty="0"/>
              <a:t>α Μυελού</a:t>
            </a:r>
            <a:r>
              <a:rPr lang="el-GR" dirty="0"/>
              <a:t> (πανκυτταροπενία)</a:t>
            </a:r>
            <a:endParaRPr dirty="0"/>
          </a:p>
        </p:txBody>
      </p:sp>
    </p:spTree>
    <p:extLst>
      <p:ext uri="{BB962C8B-B14F-4D97-AF65-F5344CB8AC3E}">
        <p14:creationId xmlns:p14="http://schemas.microsoft.com/office/powerpoint/2010/main" val="42283719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219"/>
          <p:cNvSpPr txBox="1">
            <a:spLocks noGrp="1"/>
          </p:cNvSpPr>
          <p:nvPr>
            <p:ph type="title"/>
          </p:nvPr>
        </p:nvSpPr>
        <p:spPr>
          <a:xfrm>
            <a:off x="650237" y="390596"/>
            <a:ext cx="11704326" cy="1625601"/>
          </a:xfrm>
          <a:prstGeom prst="rect">
            <a:avLst/>
          </a:prstGeom>
        </p:spPr>
        <p:txBody>
          <a:bodyPr/>
          <a:lstStyle/>
          <a:p>
            <a:pPr>
              <a:defRPr sz="3800" b="1">
                <a:solidFill>
                  <a:srgbClr val="0070C0"/>
                </a:solidFill>
              </a:defRPr>
            </a:pPr>
            <a:r>
              <a:rPr dirty="0"/>
              <a:t>Mechanical </a:t>
            </a:r>
            <a:r>
              <a:rPr dirty="0" err="1"/>
              <a:t>haemolytic</a:t>
            </a:r>
            <a:r>
              <a:rPr dirty="0"/>
              <a:t> </a:t>
            </a:r>
            <a:r>
              <a:rPr dirty="0" err="1"/>
              <a:t>anaemia</a:t>
            </a:r>
            <a:br>
              <a:rPr dirty="0"/>
            </a:br>
            <a:endParaRPr dirty="0"/>
          </a:p>
        </p:txBody>
      </p:sp>
      <p:sp>
        <p:nvSpPr>
          <p:cNvPr id="330" name="Shape 220"/>
          <p:cNvSpPr txBox="1">
            <a:spLocks noGrp="1"/>
          </p:cNvSpPr>
          <p:nvPr>
            <p:ph type="body" idx="1"/>
          </p:nvPr>
        </p:nvSpPr>
        <p:spPr>
          <a:xfrm>
            <a:off x="650237" y="2275838"/>
            <a:ext cx="11704326" cy="6436930"/>
          </a:xfrm>
          <a:prstGeom prst="rect">
            <a:avLst/>
          </a:prstGeom>
        </p:spPr>
        <p:txBody>
          <a:bodyPr/>
          <a:lstStyle/>
          <a:p>
            <a:pPr marL="467590" indent="-467590">
              <a:lnSpc>
                <a:spcPct val="80000"/>
              </a:lnSpc>
              <a:spcBef>
                <a:spcPts val="700"/>
              </a:spcBef>
              <a:defRPr sz="3000"/>
            </a:pPr>
            <a:r>
              <a:rPr dirty="0"/>
              <a:t>Red cells may be injured by physical trauma in the circulation. Direct injury may cause immediate cell lysis or be followed by resealing of the cell membrane with the formation of distorted red cells or </a:t>
            </a:r>
            <a:r>
              <a:rPr i="1" dirty="0">
                <a:solidFill>
                  <a:srgbClr val="0070C0"/>
                </a:solidFill>
              </a:rPr>
              <a:t>‘fragments</a:t>
            </a:r>
            <a:r>
              <a:rPr dirty="0"/>
              <a:t>’. These cells may circulate for a short period before being destroyed prematurely in the reticuloendothelial system.</a:t>
            </a:r>
            <a:endParaRPr lang="el-GR" dirty="0"/>
          </a:p>
          <a:p>
            <a:pPr marL="467590" indent="-467590">
              <a:lnSpc>
                <a:spcPct val="80000"/>
              </a:lnSpc>
              <a:spcBef>
                <a:spcPts val="700"/>
              </a:spcBef>
              <a:defRPr sz="3000"/>
            </a:pPr>
            <a:endParaRPr sz="4000" dirty="0"/>
          </a:p>
          <a:p>
            <a:pPr marL="0" indent="0">
              <a:lnSpc>
                <a:spcPct val="80000"/>
              </a:lnSpc>
              <a:spcBef>
                <a:spcPts val="700"/>
              </a:spcBef>
              <a:buNone/>
              <a:defRPr sz="3000"/>
            </a:pPr>
            <a:r>
              <a:rPr dirty="0"/>
              <a:t>The causes of mechanical </a:t>
            </a:r>
            <a:r>
              <a:rPr dirty="0" err="1"/>
              <a:t>haemolytic</a:t>
            </a:r>
            <a:r>
              <a:rPr dirty="0"/>
              <a:t> </a:t>
            </a:r>
            <a:r>
              <a:rPr dirty="0" err="1"/>
              <a:t>anaemia</a:t>
            </a:r>
            <a:r>
              <a:rPr dirty="0"/>
              <a:t> include:</a:t>
            </a:r>
            <a:endParaRPr lang="el-GR" sz="4000" dirty="0"/>
          </a:p>
          <a:p>
            <a:pPr>
              <a:lnSpc>
                <a:spcPct val="80000"/>
              </a:lnSpc>
              <a:spcBef>
                <a:spcPts val="700"/>
              </a:spcBef>
              <a:defRPr sz="3000"/>
            </a:pPr>
            <a:r>
              <a:rPr dirty="0">
                <a:solidFill>
                  <a:srgbClr val="0070C0"/>
                </a:solidFill>
              </a:rPr>
              <a:t>damaged artificial heart valves</a:t>
            </a:r>
            <a:endParaRPr sz="4000" dirty="0">
              <a:solidFill>
                <a:srgbClr val="0070C0"/>
              </a:solidFill>
            </a:endParaRPr>
          </a:p>
          <a:p>
            <a:pPr marL="467590" indent="-467590">
              <a:lnSpc>
                <a:spcPct val="80000"/>
              </a:lnSpc>
              <a:spcBef>
                <a:spcPts val="700"/>
              </a:spcBef>
              <a:defRPr sz="3000"/>
            </a:pPr>
            <a:r>
              <a:rPr dirty="0">
                <a:solidFill>
                  <a:srgbClr val="0070C0"/>
                </a:solidFill>
              </a:rPr>
              <a:t>March </a:t>
            </a:r>
            <a:r>
              <a:rPr dirty="0" err="1">
                <a:solidFill>
                  <a:srgbClr val="0070C0"/>
                </a:solidFill>
              </a:rPr>
              <a:t>haemoglobinuria</a:t>
            </a:r>
            <a:r>
              <a:rPr dirty="0">
                <a:solidFill>
                  <a:srgbClr val="0070C0"/>
                </a:solidFill>
              </a:rPr>
              <a:t>, </a:t>
            </a:r>
            <a:r>
              <a:rPr dirty="0"/>
              <a:t>where there is damage to red cells in the feet associated with prolonged marching or running</a:t>
            </a:r>
            <a:endParaRPr sz="4000" dirty="0"/>
          </a:p>
          <a:p>
            <a:pPr marL="467590" indent="-467590">
              <a:lnSpc>
                <a:spcPct val="80000"/>
              </a:lnSpc>
              <a:spcBef>
                <a:spcPts val="700"/>
              </a:spcBef>
              <a:defRPr sz="3000" i="1">
                <a:solidFill>
                  <a:srgbClr val="0070C0"/>
                </a:solidFill>
              </a:defRPr>
            </a:pPr>
            <a:r>
              <a:rPr dirty="0"/>
              <a:t>Microangiopathic </a:t>
            </a:r>
            <a:r>
              <a:rPr dirty="0" err="1"/>
              <a:t>haemolytic</a:t>
            </a:r>
            <a:r>
              <a:rPr dirty="0"/>
              <a:t> </a:t>
            </a:r>
            <a:r>
              <a:rPr dirty="0" err="1"/>
              <a:t>anaemia</a:t>
            </a:r>
            <a:r>
              <a:rPr dirty="0"/>
              <a:t> (MAHA</a:t>
            </a:r>
            <a:r>
              <a:rPr i="0" dirty="0">
                <a:solidFill>
                  <a:srgbClr val="000000"/>
                </a:solidFill>
              </a:rPr>
              <a:t>), where fragmentation of red cells occurs in an abnormal microcirculation caused by malignant hypertension, eclampsia, </a:t>
            </a:r>
            <a:r>
              <a:rPr i="0" dirty="0" err="1">
                <a:solidFill>
                  <a:srgbClr val="000000"/>
                </a:solidFill>
              </a:rPr>
              <a:t>haemolytic</a:t>
            </a:r>
            <a:r>
              <a:rPr i="0" dirty="0">
                <a:solidFill>
                  <a:srgbClr val="000000"/>
                </a:solidFill>
              </a:rPr>
              <a:t> </a:t>
            </a:r>
            <a:r>
              <a:rPr i="0" dirty="0" err="1">
                <a:solidFill>
                  <a:srgbClr val="000000"/>
                </a:solidFill>
              </a:rPr>
              <a:t>uraemic</a:t>
            </a:r>
            <a:r>
              <a:rPr i="0" dirty="0">
                <a:solidFill>
                  <a:srgbClr val="000000"/>
                </a:solidFill>
              </a:rPr>
              <a:t> syndrome, thrombotic thrombocytopenic purpura, vasculitis or disseminated intravascular coagulation.</a:t>
            </a:r>
          </a:p>
        </p:txBody>
      </p:sp>
      <p:pic>
        <p:nvPicPr>
          <p:cNvPr id="331" name="image33.png" descr="image33.png"/>
          <p:cNvPicPr>
            <a:picLocks noChangeAspect="1"/>
          </p:cNvPicPr>
          <p:nvPr/>
        </p:nvPicPr>
        <p:blipFill>
          <a:blip r:embed="rId2"/>
          <a:stretch>
            <a:fillRect/>
          </a:stretch>
        </p:blipFill>
        <p:spPr>
          <a:xfrm>
            <a:off x="11162451" y="-3"/>
            <a:ext cx="1842350" cy="2188563"/>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2"/>
          <p:cNvSpPr txBox="1">
            <a:spLocks noGrp="1"/>
          </p:cNvSpPr>
          <p:nvPr>
            <p:ph type="title"/>
          </p:nvPr>
        </p:nvSpPr>
        <p:spPr>
          <a:prstGeom prst="rect">
            <a:avLst/>
          </a:prstGeom>
        </p:spPr>
        <p:txBody>
          <a:bodyPr>
            <a:normAutofit/>
          </a:bodyPr>
          <a:lstStyle>
            <a:lvl1pPr>
              <a:defRPr sz="3800" b="1">
                <a:solidFill>
                  <a:srgbClr val="4F81BD"/>
                </a:solidFill>
              </a:defRPr>
            </a:lvl1pPr>
          </a:lstStyle>
          <a:p>
            <a:r>
              <a:rPr sz="4000" dirty="0" err="1"/>
              <a:t>Μικρο</a:t>
            </a:r>
            <a:r>
              <a:rPr sz="4000" dirty="0"/>
              <a:t>αγγειοπαθητική αιμολυτική αναιμία</a:t>
            </a:r>
          </a:p>
        </p:txBody>
      </p:sp>
      <p:sp>
        <p:nvSpPr>
          <p:cNvPr id="213" name="Rectangle 3"/>
          <p:cNvSpPr txBox="1">
            <a:spLocks noGrp="1"/>
          </p:cNvSpPr>
          <p:nvPr>
            <p:ph type="body" idx="1"/>
          </p:nvPr>
        </p:nvSpPr>
        <p:spPr>
          <a:xfrm>
            <a:off x="650239" y="2275840"/>
            <a:ext cx="11704322" cy="7087164"/>
          </a:xfrm>
          <a:prstGeom prst="rect">
            <a:avLst/>
          </a:prstGeom>
        </p:spPr>
        <p:txBody>
          <a:bodyPr>
            <a:normAutofit lnSpcReduction="10000"/>
          </a:bodyPr>
          <a:lstStyle/>
          <a:p>
            <a:pPr>
              <a:lnSpc>
                <a:spcPct val="90000"/>
              </a:lnSpc>
              <a:spcBef>
                <a:spcPts val="1600"/>
              </a:spcBef>
              <a:buSzTx/>
              <a:buFont typeface="Arial" panose="020B0604020202020204" pitchFamily="34" charset="0"/>
              <a:buChar char="•"/>
              <a:defRPr sz="3400" b="1"/>
            </a:pPr>
            <a:r>
              <a:rPr dirty="0" err="1"/>
              <a:t>Μηχ</a:t>
            </a:r>
            <a:r>
              <a:rPr dirty="0"/>
              <a:t>ανικό τραύμα λόγω:</a:t>
            </a:r>
          </a:p>
          <a:p>
            <a:pPr marL="485775" indent="-485775">
              <a:lnSpc>
                <a:spcPct val="90000"/>
              </a:lnSpc>
              <a:spcBef>
                <a:spcPts val="1600"/>
              </a:spcBef>
              <a:buClr>
                <a:srgbClr val="FFCC00"/>
              </a:buClr>
              <a:buFontTx/>
              <a:buChar char="■"/>
              <a:defRPr sz="3400" b="1">
                <a:solidFill>
                  <a:srgbClr val="FF0000"/>
                </a:solidFill>
              </a:defRPr>
            </a:pPr>
            <a:r>
              <a:rPr dirty="0" err="1"/>
              <a:t>Πρόσθετων</a:t>
            </a:r>
            <a:r>
              <a:rPr dirty="0"/>
              <a:t> βαλβ</a:t>
            </a:r>
            <a:r>
              <a:rPr dirty="0" err="1"/>
              <a:t>ίδων</a:t>
            </a:r>
            <a:endParaRPr dirty="0"/>
          </a:p>
          <a:p>
            <a:pPr marL="485775" indent="-485775">
              <a:lnSpc>
                <a:spcPct val="90000"/>
              </a:lnSpc>
              <a:spcBef>
                <a:spcPts val="1600"/>
              </a:spcBef>
              <a:buClr>
                <a:srgbClr val="FFCC00"/>
              </a:buClr>
              <a:buFontTx/>
              <a:buChar char="■"/>
              <a:defRPr sz="3400" b="1"/>
            </a:pPr>
            <a:r>
              <a:rPr dirty="0" err="1"/>
              <a:t>Στένωσης</a:t>
            </a:r>
            <a:r>
              <a:rPr dirty="0"/>
              <a:t> ή απ</a:t>
            </a:r>
            <a:r>
              <a:rPr dirty="0" err="1"/>
              <a:t>όφρ</a:t>
            </a:r>
            <a:r>
              <a:rPr dirty="0"/>
              <a:t>αξης της κυκλοφορίας  </a:t>
            </a:r>
            <a:r>
              <a:rPr lang="el-GR" dirty="0"/>
              <a:t>(γιγάντια </a:t>
            </a:r>
            <a:r>
              <a:rPr dirty="0"/>
              <a:t> </a:t>
            </a:r>
            <a:r>
              <a:rPr lang="el-GR" dirty="0"/>
              <a:t>αιμαγγειώματα)</a:t>
            </a:r>
          </a:p>
          <a:p>
            <a:pPr marL="0" indent="0">
              <a:lnSpc>
                <a:spcPct val="90000"/>
              </a:lnSpc>
              <a:spcBef>
                <a:spcPts val="1600"/>
              </a:spcBef>
              <a:buClr>
                <a:srgbClr val="FFCC00"/>
              </a:buClr>
              <a:buNone/>
              <a:defRPr sz="3400" b="1"/>
            </a:pPr>
            <a:endParaRPr dirty="0"/>
          </a:p>
          <a:p>
            <a:pPr>
              <a:lnSpc>
                <a:spcPct val="90000"/>
              </a:lnSpc>
              <a:spcBef>
                <a:spcPts val="1600"/>
              </a:spcBef>
              <a:buSzTx/>
              <a:defRPr sz="3400" b="1"/>
            </a:pPr>
            <a:r>
              <a:rPr dirty="0" err="1"/>
              <a:t>Διάχυτη</a:t>
            </a:r>
            <a:r>
              <a:rPr dirty="0"/>
              <a:t> </a:t>
            </a:r>
            <a:r>
              <a:rPr dirty="0" err="1"/>
              <a:t>ενδ</a:t>
            </a:r>
            <a:r>
              <a:rPr dirty="0"/>
              <a:t>αγγειακή πήξη</a:t>
            </a:r>
          </a:p>
          <a:p>
            <a:pPr>
              <a:lnSpc>
                <a:spcPct val="90000"/>
              </a:lnSpc>
              <a:spcBef>
                <a:spcPts val="800"/>
              </a:spcBef>
              <a:buSzTx/>
              <a:defRPr sz="3400" b="1"/>
            </a:pPr>
            <a:r>
              <a:rPr dirty="0"/>
              <a:t>Κα</a:t>
            </a:r>
            <a:r>
              <a:rPr dirty="0" err="1"/>
              <a:t>κοήθης</a:t>
            </a:r>
            <a:r>
              <a:rPr dirty="0"/>
              <a:t> υπ</a:t>
            </a:r>
            <a:r>
              <a:rPr dirty="0" err="1"/>
              <a:t>έρτ</a:t>
            </a:r>
            <a:r>
              <a:rPr dirty="0"/>
              <a:t>αση</a:t>
            </a:r>
          </a:p>
          <a:p>
            <a:pPr>
              <a:lnSpc>
                <a:spcPct val="90000"/>
              </a:lnSpc>
              <a:spcBef>
                <a:spcPts val="800"/>
              </a:spcBef>
              <a:buSzTx/>
              <a:defRPr sz="3400" b="1"/>
            </a:pPr>
            <a:r>
              <a:rPr dirty="0" err="1"/>
              <a:t>Συστημ</a:t>
            </a:r>
            <a:r>
              <a:rPr dirty="0"/>
              <a:t>ατικός ερυθηματώδης λύκος</a:t>
            </a:r>
          </a:p>
          <a:p>
            <a:pPr>
              <a:lnSpc>
                <a:spcPct val="90000"/>
              </a:lnSpc>
              <a:spcBef>
                <a:spcPts val="800"/>
              </a:spcBef>
              <a:buSzTx/>
              <a:defRPr sz="3400" b="1"/>
            </a:pPr>
            <a:r>
              <a:rPr dirty="0" err="1"/>
              <a:t>Θρομ</a:t>
            </a:r>
            <a:r>
              <a:rPr dirty="0"/>
              <a:t>βωτική θρομβοπενική πορφύρα</a:t>
            </a:r>
          </a:p>
          <a:p>
            <a:pPr>
              <a:lnSpc>
                <a:spcPct val="90000"/>
              </a:lnSpc>
              <a:spcBef>
                <a:spcPts val="800"/>
              </a:spcBef>
              <a:buSzTx/>
              <a:defRPr sz="3400" b="1"/>
            </a:pPr>
            <a:r>
              <a:rPr dirty="0" err="1"/>
              <a:t>Ουρ</a:t>
            </a:r>
            <a:r>
              <a:rPr dirty="0"/>
              <a:t>αιμικό - αιμολυτικό σύνδρομο</a:t>
            </a:r>
            <a:endParaRPr lang="el-GR" dirty="0"/>
          </a:p>
          <a:p>
            <a:pPr>
              <a:lnSpc>
                <a:spcPct val="90000"/>
              </a:lnSpc>
              <a:spcBef>
                <a:spcPts val="800"/>
              </a:spcBef>
              <a:buSzTx/>
              <a:defRPr sz="3400" b="1"/>
            </a:pPr>
            <a:r>
              <a:rPr lang="el-GR" dirty="0"/>
              <a:t>Γενικευμένη καρκινωμάτωση</a:t>
            </a:r>
            <a:endParaRPr lang="en-US" dirty="0"/>
          </a:p>
          <a:p>
            <a:pPr>
              <a:lnSpc>
                <a:spcPct val="90000"/>
              </a:lnSpc>
              <a:spcBef>
                <a:spcPts val="800"/>
              </a:spcBef>
              <a:buSzTx/>
              <a:defRPr sz="3400" b="1"/>
            </a:pPr>
            <a:endParaRPr dirty="0"/>
          </a:p>
          <a:p>
            <a:pPr marL="485775" indent="-485775">
              <a:lnSpc>
                <a:spcPct val="90000"/>
              </a:lnSpc>
              <a:spcBef>
                <a:spcPts val="800"/>
              </a:spcBef>
              <a:buFontTx/>
              <a:buChar char="-"/>
              <a:defRPr sz="3400" b="1">
                <a:solidFill>
                  <a:srgbClr val="C00000"/>
                </a:solidFill>
              </a:defRPr>
            </a:pPr>
            <a:r>
              <a:rPr dirty="0" err="1"/>
              <a:t>Σχιστοκύττ</a:t>
            </a:r>
            <a:r>
              <a:rPr dirty="0"/>
              <a:t>αρα</a:t>
            </a:r>
          </a:p>
        </p:txBody>
      </p:sp>
      <p:pic>
        <p:nvPicPr>
          <p:cNvPr id="214" name="Picture 4" descr="Picture 4"/>
          <p:cNvPicPr>
            <a:picLocks noChangeAspect="1"/>
          </p:cNvPicPr>
          <p:nvPr/>
        </p:nvPicPr>
        <p:blipFill>
          <a:blip r:embed="rId2"/>
          <a:stretch>
            <a:fillRect/>
          </a:stretch>
        </p:blipFill>
        <p:spPr>
          <a:xfrm>
            <a:off x="8886613" y="4273974"/>
            <a:ext cx="3700500" cy="4395893"/>
          </a:xfrm>
          <a:prstGeom prst="rect">
            <a:avLst/>
          </a:prstGeom>
          <a:ln w="12700">
            <a:miter lim="400000"/>
          </a:ln>
        </p:spPr>
      </p:pic>
    </p:spTree>
    <p:extLst>
      <p:ext uri="{BB962C8B-B14F-4D97-AF65-F5344CB8AC3E}">
        <p14:creationId xmlns:p14="http://schemas.microsoft.com/office/powerpoint/2010/main" val="232580056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Screen Shot 2019-03-27 at 8.43.18 PM.png" descr="Screen Shot 2019-03-27 at 8.43.18 PM.png"/>
          <p:cNvPicPr>
            <a:picLocks noChangeAspect="1"/>
          </p:cNvPicPr>
          <p:nvPr/>
        </p:nvPicPr>
        <p:blipFill>
          <a:blip r:embed="rId2"/>
          <a:stretch>
            <a:fillRect/>
          </a:stretch>
        </p:blipFill>
        <p:spPr>
          <a:xfrm>
            <a:off x="431800" y="635000"/>
            <a:ext cx="12141200" cy="84836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D5478-B774-4FAC-AC0A-6C01334CDD66}"/>
              </a:ext>
            </a:extLst>
          </p:cNvPr>
          <p:cNvPicPr>
            <a:picLocks noChangeAspect="1"/>
          </p:cNvPicPr>
          <p:nvPr/>
        </p:nvPicPr>
        <p:blipFill rotWithShape="1">
          <a:blip r:embed="rId2"/>
          <a:srcRect l="27247" t="14827" r="22656" b="22903"/>
          <a:stretch/>
        </p:blipFill>
        <p:spPr>
          <a:xfrm>
            <a:off x="704850" y="685801"/>
            <a:ext cx="12031866" cy="8408236"/>
          </a:xfrm>
          <a:prstGeom prst="rect">
            <a:avLst/>
          </a:prstGeom>
        </p:spPr>
      </p:pic>
    </p:spTree>
    <p:extLst>
      <p:ext uri="{BB962C8B-B14F-4D97-AF65-F5344CB8AC3E}">
        <p14:creationId xmlns:p14="http://schemas.microsoft.com/office/powerpoint/2010/main" val="232511028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B24FD-B10C-4599-8F4E-72386B141542}"/>
              </a:ext>
            </a:extLst>
          </p:cNvPr>
          <p:cNvPicPr>
            <a:picLocks noChangeAspect="1"/>
          </p:cNvPicPr>
          <p:nvPr/>
        </p:nvPicPr>
        <p:blipFill rotWithShape="1">
          <a:blip r:embed="rId2"/>
          <a:srcRect l="25780" t="16130" r="21486" b="15347"/>
          <a:stretch/>
        </p:blipFill>
        <p:spPr>
          <a:xfrm>
            <a:off x="914400" y="684732"/>
            <a:ext cx="11162005" cy="8154467"/>
          </a:xfrm>
          <a:prstGeom prst="rect">
            <a:avLst/>
          </a:prstGeom>
        </p:spPr>
      </p:pic>
    </p:spTree>
    <p:extLst>
      <p:ext uri="{BB962C8B-B14F-4D97-AF65-F5344CB8AC3E}">
        <p14:creationId xmlns:p14="http://schemas.microsoft.com/office/powerpoint/2010/main" val="147801999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13030-9695-4021-B7E8-5B3EB478FA48}"/>
              </a:ext>
            </a:extLst>
          </p:cNvPr>
          <p:cNvPicPr>
            <a:picLocks noChangeAspect="1"/>
          </p:cNvPicPr>
          <p:nvPr/>
        </p:nvPicPr>
        <p:blipFill rotWithShape="1">
          <a:blip r:embed="rId2"/>
          <a:srcRect l="27686" t="14827" r="22070" b="16390"/>
          <a:stretch/>
        </p:blipFill>
        <p:spPr>
          <a:xfrm>
            <a:off x="1619539" y="781050"/>
            <a:ext cx="10395235" cy="8001000"/>
          </a:xfrm>
          <a:prstGeom prst="rect">
            <a:avLst/>
          </a:prstGeom>
        </p:spPr>
      </p:pic>
    </p:spTree>
    <p:extLst>
      <p:ext uri="{BB962C8B-B14F-4D97-AF65-F5344CB8AC3E}">
        <p14:creationId xmlns:p14="http://schemas.microsoft.com/office/powerpoint/2010/main" val="334469440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164"/>
          <p:cNvSpPr txBox="1">
            <a:spLocks noGrp="1"/>
          </p:cNvSpPr>
          <p:nvPr>
            <p:ph type="title"/>
          </p:nvPr>
        </p:nvSpPr>
        <p:spPr>
          <a:xfrm>
            <a:off x="650237" y="390596"/>
            <a:ext cx="11704326" cy="1625601"/>
          </a:xfrm>
          <a:prstGeom prst="rect">
            <a:avLst/>
          </a:prstGeom>
        </p:spPr>
        <p:txBody>
          <a:bodyPr/>
          <a:lstStyle/>
          <a:p>
            <a:r>
              <a:t> </a:t>
            </a:r>
          </a:p>
        </p:txBody>
      </p:sp>
      <p:sp>
        <p:nvSpPr>
          <p:cNvPr id="230" name="Shape 165"/>
          <p:cNvSpPr txBox="1">
            <a:spLocks noGrp="1"/>
          </p:cNvSpPr>
          <p:nvPr>
            <p:ph type="body" idx="1"/>
          </p:nvPr>
        </p:nvSpPr>
        <p:spPr>
          <a:xfrm>
            <a:off x="650237" y="2275838"/>
            <a:ext cx="11704326" cy="6436930"/>
          </a:xfrm>
          <a:prstGeom prst="rect">
            <a:avLst/>
          </a:prstGeom>
        </p:spPr>
        <p:txBody>
          <a:bodyPr/>
          <a:lstStyle/>
          <a:p>
            <a:endParaRPr/>
          </a:p>
        </p:txBody>
      </p:sp>
      <p:pic>
        <p:nvPicPr>
          <p:cNvPr id="231" name="image26.png" descr="image26.png"/>
          <p:cNvPicPr>
            <a:picLocks noChangeAspect="1"/>
          </p:cNvPicPr>
          <p:nvPr/>
        </p:nvPicPr>
        <p:blipFill>
          <a:blip r:embed="rId2"/>
          <a:stretch>
            <a:fillRect/>
          </a:stretch>
        </p:blipFill>
        <p:spPr>
          <a:xfrm>
            <a:off x="359578" y="372443"/>
            <a:ext cx="12285644" cy="9308801"/>
          </a:xfrm>
          <a:prstGeom prst="rect">
            <a:avLst/>
          </a:prstGeom>
          <a:ln w="12700">
            <a:miter lim="400000"/>
          </a:ln>
        </p:spPr>
      </p:pic>
    </p:spTree>
    <p:extLst>
      <p:ext uri="{BB962C8B-B14F-4D97-AF65-F5344CB8AC3E}">
        <p14:creationId xmlns:p14="http://schemas.microsoft.com/office/powerpoint/2010/main" val="25331042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age28.png" descr="image28.png"/>
          <p:cNvPicPr>
            <a:picLocks noChangeAspect="1"/>
          </p:cNvPicPr>
          <p:nvPr/>
        </p:nvPicPr>
        <p:blipFill rotWithShape="1">
          <a:blip r:embed="rId2"/>
          <a:srcRect r="13429" b="69593"/>
          <a:stretch/>
        </p:blipFill>
        <p:spPr>
          <a:xfrm>
            <a:off x="0" y="216744"/>
            <a:ext cx="6169668" cy="3868808"/>
          </a:xfrm>
          <a:prstGeom prst="rect">
            <a:avLst/>
          </a:prstGeom>
          <a:ln w="12700">
            <a:miter lim="400000"/>
          </a:ln>
        </p:spPr>
      </p:pic>
      <p:pic>
        <p:nvPicPr>
          <p:cNvPr id="226" name="image28.png" descr="image28.png"/>
          <p:cNvPicPr>
            <a:picLocks noChangeAspect="1"/>
          </p:cNvPicPr>
          <p:nvPr/>
        </p:nvPicPr>
        <p:blipFill rotWithShape="1">
          <a:blip r:embed="rId2"/>
          <a:srcRect t="30243" b="19344"/>
          <a:stretch/>
        </p:blipFill>
        <p:spPr>
          <a:xfrm>
            <a:off x="6169668" y="216744"/>
            <a:ext cx="6601691" cy="5941798"/>
          </a:xfrm>
          <a:prstGeom prst="rect">
            <a:avLst/>
          </a:prstGeom>
          <a:ln w="12700">
            <a:miter lim="400000"/>
          </a:ln>
        </p:spPr>
      </p:pic>
      <p:pic>
        <p:nvPicPr>
          <p:cNvPr id="227" name="image28.png" descr="image28.png"/>
          <p:cNvPicPr>
            <a:picLocks noChangeAspect="1"/>
          </p:cNvPicPr>
          <p:nvPr/>
        </p:nvPicPr>
        <p:blipFill>
          <a:blip r:embed="rId2"/>
          <a:srcRect t="80106"/>
          <a:stretch>
            <a:fillRect/>
          </a:stretch>
        </p:blipFill>
        <p:spPr>
          <a:xfrm>
            <a:off x="0" y="6790905"/>
            <a:ext cx="7731348" cy="2745951"/>
          </a:xfrm>
          <a:prstGeom prst="rect">
            <a:avLst/>
          </a:prstGeom>
          <a:ln w="12700">
            <a:miter lim="400000"/>
          </a:ln>
        </p:spPr>
      </p:pic>
    </p:spTree>
    <p:extLst>
      <p:ext uri="{BB962C8B-B14F-4D97-AF65-F5344CB8AC3E}">
        <p14:creationId xmlns:p14="http://schemas.microsoft.com/office/powerpoint/2010/main" val="19407404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Box 3"/>
          <p:cNvSpPr txBox="1"/>
          <p:nvPr/>
        </p:nvSpPr>
        <p:spPr>
          <a:xfrm>
            <a:off x="571501" y="989075"/>
            <a:ext cx="11563350" cy="7641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algn="l" defTabSz="1300480">
              <a:defRPr sz="3600">
                <a:solidFill>
                  <a:srgbClr val="0070C0"/>
                </a:solidFill>
                <a:latin typeface="Calibri"/>
                <a:ea typeface="Calibri"/>
                <a:cs typeface="Calibri"/>
                <a:sym typeface="Calibri"/>
              </a:defRPr>
            </a:pPr>
            <a:r>
              <a:rPr sz="4000" dirty="0"/>
              <a:t>Θαλα</a:t>
            </a:r>
            <a:r>
              <a:rPr sz="4000" dirty="0" err="1"/>
              <a:t>σσ</a:t>
            </a:r>
            <a:r>
              <a:rPr sz="4000" dirty="0"/>
              <a:t>αιμί</a:t>
            </a:r>
            <a:r>
              <a:rPr lang="el-GR" sz="4000" dirty="0"/>
              <a:t>ες</a:t>
            </a:r>
            <a:endParaRPr sz="4000" dirty="0"/>
          </a:p>
          <a:p>
            <a:pPr algn="l" defTabSz="1300480">
              <a:defRPr sz="3400">
                <a:latin typeface="Calibri"/>
                <a:ea typeface="Calibri"/>
                <a:cs typeface="Calibri"/>
                <a:sym typeface="Calibri"/>
              </a:defRPr>
            </a:pPr>
            <a:endParaRPr sz="4400" dirty="0"/>
          </a:p>
          <a:p>
            <a:pPr algn="l" defTabSz="1300480">
              <a:defRPr sz="3400">
                <a:solidFill>
                  <a:srgbClr val="0070C0"/>
                </a:solidFill>
                <a:latin typeface="Calibri"/>
                <a:ea typeface="Calibri"/>
                <a:cs typeface="Calibri"/>
                <a:sym typeface="Calibri"/>
              </a:defRPr>
            </a:pPr>
            <a:r>
              <a:rPr dirty="0"/>
              <a:t>β-θαλα</a:t>
            </a:r>
            <a:r>
              <a:rPr dirty="0" err="1"/>
              <a:t>σσ</a:t>
            </a:r>
            <a:r>
              <a:rPr dirty="0"/>
              <a:t>αιμία</a:t>
            </a:r>
            <a:r>
              <a:rPr dirty="0">
                <a:solidFill>
                  <a:srgbClr val="000000"/>
                </a:solidFill>
              </a:rPr>
              <a:t>: μεταλλάξεις στο γονίδιο της β-σφαιρίνης (&gt;150 μεταλλάξεις)</a:t>
            </a:r>
            <a:endParaRPr sz="4400" dirty="0"/>
          </a:p>
          <a:p>
            <a:pPr algn="l" defTabSz="1300480">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a:t>
            </a:r>
            <a:r>
              <a:rPr dirty="0" err="1"/>
              <a:t>Μειωμένη</a:t>
            </a:r>
            <a:r>
              <a:rPr dirty="0"/>
              <a:t> </a:t>
            </a:r>
            <a:r>
              <a:rPr dirty="0" err="1"/>
              <a:t>σύνθεση</a:t>
            </a:r>
            <a:r>
              <a:rPr dirty="0"/>
              <a:t> β-α</a:t>
            </a:r>
            <a:r>
              <a:rPr dirty="0" err="1"/>
              <a:t>λυσίδων</a:t>
            </a:r>
            <a:r>
              <a:rPr dirty="0"/>
              <a:t>, </a:t>
            </a:r>
            <a:r>
              <a:rPr dirty="0" err="1"/>
              <a:t>δι</a:t>
            </a:r>
            <a:r>
              <a:rPr dirty="0"/>
              <a:t>αταραχή στην παραγωγή της HbA (α2β2)</a:t>
            </a:r>
            <a:endParaRPr sz="4400" dirty="0"/>
          </a:p>
          <a:p>
            <a:pPr algn="l" defTabSz="1300480">
              <a:buSzPct val="100000"/>
              <a:buFont typeface="Arial"/>
              <a:buChar char="•"/>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a:t>
            </a:r>
            <a:r>
              <a:rPr dirty="0" err="1"/>
              <a:t>Συσσωρεύετ</a:t>
            </a:r>
            <a:r>
              <a:rPr dirty="0"/>
              <a:t>αι περίσσεια α αλυσίδων που καθιζάνει και προκαλεί πρόωρη καταστροφή της ερυθράς σειράς (μη αποτελεσματική ερυθροποίηση</a:t>
            </a:r>
            <a:r>
              <a:rPr lang="el-GR" dirty="0"/>
              <a:t> – ενδομυελική αιμόλυση</a:t>
            </a:r>
            <a:r>
              <a:rPr dirty="0"/>
              <a:t>)</a:t>
            </a:r>
            <a:endParaRPr sz="4400" dirty="0"/>
          </a:p>
          <a:p>
            <a:pPr algn="l" defTabSz="1300480">
              <a:buSzPct val="100000"/>
              <a:buFont typeface="Arial"/>
              <a:buChar char="•"/>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Υπ</a:t>
            </a:r>
            <a:r>
              <a:rPr dirty="0" err="1"/>
              <a:t>όχρωμη</a:t>
            </a:r>
            <a:r>
              <a:rPr dirty="0"/>
              <a:t>, </a:t>
            </a:r>
            <a:r>
              <a:rPr dirty="0" err="1"/>
              <a:t>μικροκυττ</a:t>
            </a:r>
            <a:r>
              <a:rPr dirty="0"/>
              <a:t>αρική αναιμία, στοχοκύτταρα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2" descr="Picture 2"/>
          <p:cNvPicPr>
            <a:picLocks noChangeAspect="1"/>
          </p:cNvPicPr>
          <p:nvPr/>
        </p:nvPicPr>
        <p:blipFill>
          <a:blip r:embed="rId2"/>
          <a:stretch>
            <a:fillRect/>
          </a:stretch>
        </p:blipFill>
        <p:spPr>
          <a:xfrm>
            <a:off x="411542" y="3663103"/>
            <a:ext cx="6163107" cy="4294294"/>
          </a:xfrm>
          <a:prstGeom prst="rect">
            <a:avLst/>
          </a:prstGeom>
          <a:ln w="12700">
            <a:miter lim="400000"/>
          </a:ln>
        </p:spPr>
      </p:pic>
      <p:sp>
        <p:nvSpPr>
          <p:cNvPr id="171" name="TextBox 4"/>
          <p:cNvSpPr txBox="1"/>
          <p:nvPr/>
        </p:nvSpPr>
        <p:spPr>
          <a:xfrm>
            <a:off x="411542" y="1192106"/>
            <a:ext cx="5154678" cy="808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lvl1pPr algn="l" defTabSz="1300480">
              <a:defRPr sz="3400">
                <a:solidFill>
                  <a:srgbClr val="0070C0"/>
                </a:solidFill>
                <a:latin typeface="Calibri"/>
                <a:ea typeface="Calibri"/>
                <a:cs typeface="Calibri"/>
                <a:sym typeface="Calibri"/>
              </a:defRPr>
            </a:lvl1pPr>
          </a:lstStyle>
          <a:p>
            <a:r>
              <a:rPr lang="el-GR" sz="4400" dirty="0"/>
              <a:t>β</a:t>
            </a:r>
            <a:r>
              <a:rPr sz="4400" dirty="0"/>
              <a:t>-θαλα</a:t>
            </a:r>
            <a:r>
              <a:rPr sz="4400" dirty="0" err="1"/>
              <a:t>σσ</a:t>
            </a:r>
            <a:r>
              <a:rPr sz="4400" dirty="0"/>
              <a:t>αιμία</a:t>
            </a:r>
          </a:p>
        </p:txBody>
      </p:sp>
      <p:pic>
        <p:nvPicPr>
          <p:cNvPr id="172" name="Picture 5" descr="Picture 5"/>
          <p:cNvPicPr>
            <a:picLocks noChangeAspect="1"/>
          </p:cNvPicPr>
          <p:nvPr/>
        </p:nvPicPr>
        <p:blipFill>
          <a:blip r:embed="rId3"/>
          <a:srcRect t="2589"/>
          <a:stretch>
            <a:fillRect/>
          </a:stretch>
        </p:blipFill>
        <p:spPr>
          <a:xfrm>
            <a:off x="6888480" y="582506"/>
            <a:ext cx="6007947" cy="429429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3"/>
          <p:cNvSpPr txBox="1"/>
          <p:nvPr/>
        </p:nvSpPr>
        <p:spPr>
          <a:xfrm>
            <a:off x="514350" y="1185333"/>
            <a:ext cx="11982450" cy="7271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algn="l" defTabSz="1300480">
              <a:defRPr sz="3600">
                <a:solidFill>
                  <a:srgbClr val="0070C0"/>
                </a:solidFill>
                <a:latin typeface="Calibri"/>
                <a:ea typeface="Calibri"/>
                <a:cs typeface="Calibri"/>
                <a:sym typeface="Calibri"/>
              </a:defRPr>
            </a:pPr>
            <a:r>
              <a:rPr sz="4000" dirty="0"/>
              <a:t>α-θαλα</a:t>
            </a:r>
            <a:r>
              <a:rPr sz="4000" dirty="0" err="1"/>
              <a:t>σσ</a:t>
            </a:r>
            <a:r>
              <a:rPr sz="4000" dirty="0"/>
              <a:t>αιμία</a:t>
            </a:r>
          </a:p>
          <a:p>
            <a:pPr algn="l" defTabSz="1300480">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Απ</a:t>
            </a:r>
            <a:r>
              <a:rPr dirty="0" err="1"/>
              <a:t>ουσί</a:t>
            </a:r>
            <a:r>
              <a:rPr dirty="0"/>
              <a:t>α ολόκληρου του γονιδίου της α-σφαιρίνης</a:t>
            </a:r>
            <a:endParaRPr sz="4400" dirty="0"/>
          </a:p>
          <a:p>
            <a:pPr algn="l" defTabSz="1300480">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a:t>
            </a:r>
            <a:r>
              <a:rPr dirty="0" err="1"/>
              <a:t>Πολύ</a:t>
            </a:r>
            <a:r>
              <a:rPr dirty="0"/>
              <a:t> σπ</a:t>
            </a:r>
            <a:r>
              <a:rPr dirty="0" err="1"/>
              <a:t>άνι</a:t>
            </a:r>
            <a:r>
              <a:rPr dirty="0"/>
              <a:t>α είναι το αποτέλεσμα μεταλλάξεων</a:t>
            </a:r>
            <a:endParaRPr sz="4400" dirty="0"/>
          </a:p>
          <a:p>
            <a:pPr algn="l" defTabSz="1300480">
              <a:buSzPct val="100000"/>
              <a:buFont typeface="Arial"/>
              <a:buChar char="•"/>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a:t>
            </a:r>
            <a:r>
              <a:rPr dirty="0" err="1"/>
              <a:t>Μικροκυττ</a:t>
            </a:r>
            <a:r>
              <a:rPr dirty="0"/>
              <a:t>αρική αναιμία</a:t>
            </a:r>
            <a:endParaRPr sz="4400" dirty="0"/>
          </a:p>
          <a:p>
            <a:pPr algn="l" defTabSz="1300480">
              <a:buSzPct val="100000"/>
              <a:buFont typeface="Arial"/>
              <a:buChar char="•"/>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Απ</a:t>
            </a:r>
            <a:r>
              <a:rPr dirty="0" err="1"/>
              <a:t>ουσί</a:t>
            </a:r>
            <a:r>
              <a:rPr dirty="0"/>
              <a:t>α 3 γονιδίων</a:t>
            </a:r>
            <a:r>
              <a:rPr lang="el-GR" dirty="0"/>
              <a:t> </a:t>
            </a:r>
            <a:r>
              <a:rPr b="0" dirty="0">
                <a:latin typeface="Wingdings"/>
                <a:ea typeface="Wingdings"/>
                <a:cs typeface="Wingdings"/>
                <a:sym typeface="Wingdings"/>
              </a:rPr>
              <a:t> </a:t>
            </a:r>
            <a:r>
              <a:rPr dirty="0"/>
              <a:t>ΗbH (ανισοκυττάρωση, ποικιλοκυττάρωση, υποχρωμία, αυξημένα ΔΕΚ, σπληνομεγαλία)</a:t>
            </a:r>
            <a:endParaRPr sz="4400" dirty="0"/>
          </a:p>
          <a:p>
            <a:pPr algn="l" defTabSz="1300480">
              <a:buSzPct val="100000"/>
              <a:buFont typeface="Arial"/>
              <a:buChar char="•"/>
              <a:defRPr sz="3400">
                <a:latin typeface="Calibri"/>
                <a:ea typeface="Calibri"/>
                <a:cs typeface="Calibri"/>
                <a:sym typeface="Calibri"/>
              </a:defRPr>
            </a:pPr>
            <a:endParaRPr sz="4400" dirty="0"/>
          </a:p>
          <a:p>
            <a:pPr algn="l" defTabSz="1300480">
              <a:buSzPct val="100000"/>
              <a:buFont typeface="Arial"/>
              <a:buChar char="•"/>
              <a:defRPr sz="3400">
                <a:latin typeface="Calibri"/>
                <a:ea typeface="Calibri"/>
                <a:cs typeface="Calibri"/>
                <a:sym typeface="Calibri"/>
              </a:defRPr>
            </a:pPr>
            <a:r>
              <a:rPr dirty="0"/>
              <a:t> </a:t>
            </a:r>
            <a:r>
              <a:rPr dirty="0" err="1"/>
              <a:t>HbH</a:t>
            </a:r>
            <a:r>
              <a:rPr dirty="0"/>
              <a:t> (β4): 5-40% </a:t>
            </a:r>
            <a:r>
              <a:rPr dirty="0" err="1"/>
              <a:t>στην</a:t>
            </a:r>
            <a:r>
              <a:rPr dirty="0"/>
              <a:t> </a:t>
            </a:r>
            <a:r>
              <a:rPr dirty="0" err="1"/>
              <a:t>ηλεκτροφόρηση</a:t>
            </a:r>
            <a:r>
              <a:rPr dirty="0"/>
              <a:t> </a:t>
            </a:r>
            <a:r>
              <a:rPr lang="el-GR" dirty="0"/>
              <a:t>αιμοσφαιρίνης</a:t>
            </a:r>
            <a:endParaRPr dirty="0"/>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428</TotalTime>
  <Words>1214</Words>
  <Application>Microsoft Office PowerPoint</Application>
  <PresentationFormat>Custom</PresentationFormat>
  <Paragraphs>151</Paragraphs>
  <Slides>59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Helvetica Light</vt:lpstr>
      <vt:lpstr>Helvetica Neue</vt:lpstr>
      <vt:lpstr>Helvetica Neue Light</vt:lpstr>
      <vt:lpstr>Helvetica Neue Medium</vt:lpstr>
      <vt:lpstr>Helvetica Neue Thin</vt:lpstr>
      <vt:lpstr>Wingdings</vt:lpstr>
      <vt:lpstr>White</vt:lpstr>
      <vt:lpstr>Αιμολυτικές Αναιμίες</vt:lpstr>
      <vt:lpstr>PowerPoint Presentation</vt:lpstr>
      <vt:lpstr>Αιμολυτικές Αναιμίες</vt:lpstr>
      <vt:lpstr>Ενδαγγειακή-Εξωαγγειακή αιμόλυση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Συγγενής ελλειπτοκυττάρωση</vt:lpstr>
      <vt:lpstr>PowerPoint Presentation</vt:lpstr>
      <vt:lpstr>PowerPoint Presentation</vt:lpstr>
      <vt:lpstr>Αυτοάνοση αιμολυτική αναιμία</vt:lpstr>
      <vt:lpstr>AIHA</vt:lpstr>
      <vt:lpstr>AIHA</vt:lpstr>
      <vt:lpstr>PowerPoint Presentation</vt:lpstr>
      <vt:lpstr>Coombs’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Θεραπεία ΑΙΗΑ -θερμού τύπου αντίσωμα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Drug-induced hemolytic anemia</vt:lpstr>
      <vt:lpstr>Haemolytic disease of the newborn </vt:lpstr>
      <vt:lpstr>PowerPoint Presentation</vt:lpstr>
      <vt:lpstr>PowerPoint Presentation</vt:lpstr>
      <vt:lpstr>PowerPoint Presentation</vt:lpstr>
      <vt:lpstr>Mechanical haemolytic anaemia </vt:lpstr>
      <vt:lpstr>Μικροαγγειοπαθητική αιμολυτική αναιμία</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Αιμολυτικές Αναιμίες</dc:title>
  <cp:lastModifiedBy>Θωμά Λυδία</cp:lastModifiedBy>
  <cp:revision>13</cp:revision>
  <dcterms:modified xsi:type="dcterms:W3CDTF">2022-03-29T11:08:01Z</dcterms:modified>
</cp:coreProperties>
</file>