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7" r:id="rId4"/>
    <p:sldId id="298" r:id="rId5"/>
    <p:sldId id="299" r:id="rId6"/>
    <p:sldId id="262" r:id="rId7"/>
    <p:sldId id="258" r:id="rId8"/>
    <p:sldId id="261" r:id="rId9"/>
    <p:sldId id="300" r:id="rId10"/>
    <p:sldId id="301" r:id="rId11"/>
    <p:sldId id="264" r:id="rId12"/>
    <p:sldId id="263" r:id="rId13"/>
    <p:sldId id="267" r:id="rId14"/>
    <p:sldId id="269" r:id="rId15"/>
    <p:sldId id="265" r:id="rId16"/>
    <p:sldId id="270" r:id="rId17"/>
    <p:sldId id="302" r:id="rId18"/>
    <p:sldId id="271" r:id="rId19"/>
    <p:sldId id="272" r:id="rId20"/>
    <p:sldId id="273" r:id="rId21"/>
    <p:sldId id="274" r:id="rId22"/>
    <p:sldId id="276" r:id="rId23"/>
    <p:sldId id="266" r:id="rId24"/>
    <p:sldId id="277" r:id="rId25"/>
    <p:sldId id="282" r:id="rId26"/>
    <p:sldId id="283" r:id="rId27"/>
    <p:sldId id="303" r:id="rId28"/>
    <p:sldId id="278" r:id="rId29"/>
    <p:sldId id="279" r:id="rId30"/>
    <p:sldId id="280" r:id="rId31"/>
    <p:sldId id="281" r:id="rId32"/>
    <p:sldId id="275" r:id="rId33"/>
    <p:sldId id="284" r:id="rId34"/>
    <p:sldId id="285" r:id="rId35"/>
    <p:sldId id="286" r:id="rId36"/>
    <p:sldId id="304" r:id="rId37"/>
    <p:sldId id="305" r:id="rId38"/>
    <p:sldId id="306" r:id="rId39"/>
    <p:sldId id="287" r:id="rId40"/>
    <p:sldId id="288" r:id="rId41"/>
    <p:sldId id="293" r:id="rId42"/>
    <p:sldId id="289" r:id="rId43"/>
    <p:sldId id="290" r:id="rId44"/>
    <p:sldId id="307" r:id="rId45"/>
    <p:sldId id="296" r:id="rId46"/>
    <p:sldId id="308" r:id="rId47"/>
    <p:sldId id="309" r:id="rId48"/>
    <p:sldId id="294" r:id="rId49"/>
    <p:sldId id="310" r:id="rId50"/>
    <p:sldId id="311" r:id="rId51"/>
    <p:sldId id="312" r:id="rId52"/>
    <p:sldId id="295" r:id="rId53"/>
    <p:sldId id="313" r:id="rId54"/>
    <p:sldId id="314" r:id="rId55"/>
    <p:sldId id="315" r:id="rId56"/>
    <p:sldId id="316" r:id="rId5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2061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0595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5546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9220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715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9783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6762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5350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3800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5823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6599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C2345-5898-46F6-874D-E0428F9440B4}" type="datetimeFigureOut">
              <a:rPr lang="el-GR" smtClean="0"/>
              <a:pPr/>
              <a:t>13/3/2024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B0E79-A72A-4567-A63C-5FC06D4B6CB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6075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kouts\Documents\&#913;&#924;&#934;&#921;&#920;&#917;&#913;&#932;&#929;&#927;%2024\HOCm%20sax.wm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media" Target="../media/media7.wm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kouts\Documents\&#913;&#924;&#934;&#921;&#920;&#917;&#913;&#932;&#929;&#927;%2024\HOCm%20sax.wmv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file:///C:\Users\Nkouts\Documents\&#913;&#924;&#934;&#921;&#920;&#917;&#913;&#932;&#929;&#927;%2024\HOCM%204C%20COLOR.wmv" TargetMode="External"/><Relationship Id="rId7" Type="http://schemas.openxmlformats.org/officeDocument/2006/relationships/image" Target="../media/image34.jpeg"/><Relationship Id="rId2" Type="http://schemas.openxmlformats.org/officeDocument/2006/relationships/video" Target="file:///C:\Users\Nkouts\Documents\&#913;&#924;&#934;&#921;&#920;&#917;&#913;&#932;&#929;&#927;%2024\HOCm%20sax.wmv" TargetMode="External"/><Relationship Id="rId1" Type="http://schemas.openxmlformats.org/officeDocument/2006/relationships/video" Target="file:///C:\Users\Nkouts\Documents\&#913;&#924;&#934;&#921;&#920;&#917;&#913;&#932;&#929;&#927;%2024\HOCm%20plax.wmv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kouts\Documents\&#913;&#924;&#934;&#921;&#920;&#917;&#913;&#932;&#929;&#927;%2024\HOCm%20plax.wmv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kouts\Documents\&#913;&#924;&#934;&#921;&#920;&#917;&#913;&#932;&#929;&#927;%2024\HYPERTENSIVE%20sax.wmv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Nkouts\Documents\&#913;&#924;&#934;&#921;&#920;&#917;&#913;&#932;&#929;&#927;%2024\georg2C.avi" TargetMode="External"/><Relationship Id="rId1" Type="http://schemas.openxmlformats.org/officeDocument/2006/relationships/video" Target="file:///C:\Users\Nkouts\Documents\&#913;&#924;&#934;&#921;&#920;&#917;&#913;&#932;&#929;&#927;%2024\HOCm%20plax.wmv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microsoft.com/office/2007/relationships/media" Target="../media/media6.wmv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kouts\Documents\&#913;&#924;&#934;&#921;&#920;&#917;&#913;&#932;&#929;&#927;%2024\DCM%204c.wm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kouts\Documents\&#913;&#924;&#934;&#921;&#920;&#917;&#913;&#932;&#929;&#927;%2024\NDCM.wmv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kouts\Documents\&#913;&#924;&#934;&#921;&#920;&#917;&#913;&#932;&#929;&#927;%2024\RV%20dysplasia%20typical.wmv" TargetMode="Externa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kouts\Documents\&#913;&#924;&#934;&#921;&#920;&#917;&#913;&#932;&#929;&#927;%2024\RV%20dysplasia%20typical.wmv" TargetMode="External"/><Relationship Id="rId6" Type="http://schemas.openxmlformats.org/officeDocument/2006/relationships/image" Target="../media/image72.jpeg"/><Relationship Id="rId5" Type="http://schemas.openxmlformats.org/officeDocument/2006/relationships/image" Target="../media/image7.pn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Nkouts\Documents\&#913;&#924;&#934;&#921;&#920;&#917;&#913;&#932;&#929;&#927;%2024\georg2C.avi" TargetMode="External"/><Relationship Id="rId1" Type="http://schemas.openxmlformats.org/officeDocument/2006/relationships/video" Target="file:///C:\Users\Nkouts\Documents\&#913;&#924;&#934;&#921;&#920;&#917;&#913;&#932;&#929;&#927;%2024\DCM%204c.wmv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kouts\Documents\&#913;&#924;&#934;&#921;&#920;&#917;&#913;&#932;&#929;&#927;%2024\RESTRICTIVE%204c.wmv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Nkouts\Documents\&#913;&#924;&#934;&#921;&#920;&#917;&#913;&#932;&#929;&#927;%2024\CP%20RHYS5.wmv" TargetMode="External"/><Relationship Id="rId1" Type="http://schemas.openxmlformats.org/officeDocument/2006/relationships/video" Target="file:///C:\Users\Nkouts\Documents\&#913;&#924;&#934;&#921;&#920;&#917;&#913;&#932;&#929;&#927;%2024\CP%204C.wmv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file:///C:\Users\Nkouts\Documents\&#913;&#924;&#934;&#921;&#920;&#917;&#913;&#932;&#929;&#927;%2024\DCM%204c.wmv" TargetMode="External"/><Relationship Id="rId7" Type="http://schemas.openxmlformats.org/officeDocument/2006/relationships/image" Target="../media/image6.png"/><Relationship Id="rId2" Type="http://schemas.openxmlformats.org/officeDocument/2006/relationships/video" Target="file:///C:\Users\Nkouts\Documents\&#913;&#924;&#934;&#921;&#920;&#917;&#913;&#932;&#929;&#927;%2024\HOCm%20plax.wmv" TargetMode="External"/><Relationship Id="rId1" Type="http://schemas.openxmlformats.org/officeDocument/2006/relationships/video" Target="file:///C:\Users\Nkouts\Documents\&#913;&#924;&#934;&#921;&#920;&#917;&#913;&#932;&#929;&#927;%2024\NDCM.wm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video" Target="file:///C:\Users\Nkouts\Documents\&#913;&#924;&#934;&#921;&#920;&#917;&#913;&#932;&#929;&#927;%2024\RESTRICTIVE%204c.wmv" TargetMode="External"/><Relationship Id="rId10" Type="http://schemas.openxmlformats.org/officeDocument/2006/relationships/image" Target="../media/image7.png"/><Relationship Id="rId4" Type="http://schemas.openxmlformats.org/officeDocument/2006/relationships/video" Target="file:///C:\Users\Nkouts\Documents\&#913;&#924;&#934;&#921;&#920;&#917;&#913;&#932;&#929;&#927;%2024\RV%20dysplasia%20typical.wmv" TargetMode="Externa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Μυοκαρδιοπάθειες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4000" b="1" dirty="0" err="1" smtClean="0">
                <a:solidFill>
                  <a:srgbClr val="FFFF00"/>
                </a:solidFill>
              </a:rPr>
              <a:t>Ν.Κουτσογιάννης</a:t>
            </a:r>
            <a:endParaRPr lang="el-GR" sz="4000" b="1" dirty="0" smtClean="0">
              <a:solidFill>
                <a:srgbClr val="FFFF00"/>
              </a:solidFill>
            </a:endParaRPr>
          </a:p>
          <a:p>
            <a:r>
              <a:rPr lang="el-GR" sz="4000" b="1" dirty="0" smtClean="0">
                <a:solidFill>
                  <a:srgbClr val="FFFF00"/>
                </a:solidFill>
              </a:rPr>
              <a:t>Καρδιολόγος </a:t>
            </a:r>
            <a:endParaRPr lang="el-GR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7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731520" y="228600"/>
            <a:ext cx="10595610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Ολοκληρωμένη αντιμετώπιση βασισμένη στον φαινότυπο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502920" y="1508760"/>
            <a:ext cx="4057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Συμπτωματική αντιμετώπιση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Φάρμακα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Μηχανική υποστήριξη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Μεταμόσχευση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445770" y="4103370"/>
            <a:ext cx="530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Οικογενειακή διερεύνηση και γενετικός κίνδυνος συγγενών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Γονιδικός</a:t>
            </a:r>
            <a:r>
              <a:rPr lang="el-GR" sz="2400" b="1" dirty="0" smtClean="0">
                <a:solidFill>
                  <a:schemeClr val="bg1"/>
                </a:solidFill>
              </a:rPr>
              <a:t> έλεγχος και συμβουλή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Οικογενειακός έλεγχος και παρακολούθηση</a:t>
            </a:r>
            <a:endParaRPr lang="en-GB" sz="2400" b="1" dirty="0">
              <a:solidFill>
                <a:schemeClr val="bg1"/>
              </a:solidFill>
            </a:endParaRPr>
          </a:p>
        </p:txBody>
      </p:sp>
      <p:cxnSp>
        <p:nvCxnSpPr>
          <p:cNvPr id="6" name="5 - Ευθεία γραμμή σύνδεσης"/>
          <p:cNvCxnSpPr/>
          <p:nvPr/>
        </p:nvCxnSpPr>
        <p:spPr>
          <a:xfrm flipV="1">
            <a:off x="377190" y="2023110"/>
            <a:ext cx="4434840" cy="11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εία γραμμή σύνδεσης"/>
          <p:cNvCxnSpPr/>
          <p:nvPr/>
        </p:nvCxnSpPr>
        <p:spPr>
          <a:xfrm flipV="1">
            <a:off x="297180" y="4949190"/>
            <a:ext cx="5234940" cy="11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- TextBox"/>
          <p:cNvSpPr txBox="1"/>
          <p:nvPr/>
        </p:nvSpPr>
        <p:spPr>
          <a:xfrm>
            <a:off x="6008914" y="1623060"/>
            <a:ext cx="5432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Πρόληψη των επιπλοκών της νόσου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</a:rPr>
              <a:t>ICD/CRT </a:t>
            </a:r>
            <a:r>
              <a:rPr lang="el-GR" sz="2400" b="1" dirty="0" smtClean="0">
                <a:solidFill>
                  <a:schemeClr val="bg1"/>
                </a:solidFill>
              </a:rPr>
              <a:t>για αιφνίδιο καρδιακό θάνατο</a:t>
            </a:r>
            <a:r>
              <a:rPr lang="en-GB" sz="2400" b="1" dirty="0" smtClean="0">
                <a:solidFill>
                  <a:schemeClr val="bg1"/>
                </a:solidFill>
              </a:rPr>
              <a:t> –</a:t>
            </a:r>
            <a:r>
              <a:rPr lang="el-GR" sz="2400" b="1" dirty="0" smtClean="0">
                <a:solidFill>
                  <a:schemeClr val="bg1"/>
                </a:solidFill>
              </a:rPr>
              <a:t>καρδιακή ανεπάρκεια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Αντιμετώπιση </a:t>
            </a:r>
            <a:r>
              <a:rPr lang="en-US" sz="2400" b="1" dirty="0" smtClean="0">
                <a:solidFill>
                  <a:schemeClr val="bg1"/>
                </a:solidFill>
              </a:rPr>
              <a:t>AF- </a:t>
            </a:r>
            <a:r>
              <a:rPr lang="el-GR" sz="2400" b="1" dirty="0" err="1" smtClean="0">
                <a:solidFill>
                  <a:schemeClr val="bg1"/>
                </a:solidFill>
              </a:rPr>
              <a:t>Θρομβοεμβολική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προφύλαξη για </a:t>
            </a:r>
            <a:r>
              <a:rPr lang="el-GR" sz="2400" b="1" dirty="0" smtClean="0">
                <a:solidFill>
                  <a:schemeClr val="bg1"/>
                </a:solidFill>
              </a:rPr>
              <a:t>εγκεφαλικό </a:t>
            </a:r>
            <a:endParaRPr lang="en-GB" sz="2400" b="1" dirty="0">
              <a:solidFill>
                <a:schemeClr val="bg1"/>
              </a:solidFill>
            </a:endParaRPr>
          </a:p>
        </p:txBody>
      </p:sp>
      <p:cxnSp>
        <p:nvCxnSpPr>
          <p:cNvPr id="20" name="19 - Ευθεία γραμμή σύνδεσης"/>
          <p:cNvCxnSpPr/>
          <p:nvPr/>
        </p:nvCxnSpPr>
        <p:spPr>
          <a:xfrm flipV="1">
            <a:off x="6366510" y="2125980"/>
            <a:ext cx="5029200" cy="11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- TextBox"/>
          <p:cNvSpPr txBox="1"/>
          <p:nvPr/>
        </p:nvSpPr>
        <p:spPr>
          <a:xfrm>
            <a:off x="6915150" y="4080510"/>
            <a:ext cx="4080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 smtClean="0">
                <a:solidFill>
                  <a:srgbClr val="FFFF00"/>
                </a:solidFill>
              </a:rPr>
              <a:t>Διαχείρηση</a:t>
            </a:r>
            <a:r>
              <a:rPr lang="el-GR" sz="2400" b="1" dirty="0" smtClean="0">
                <a:solidFill>
                  <a:srgbClr val="FFFF00"/>
                </a:solidFill>
              </a:rPr>
              <a:t> τρόπου ζωής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Άσκηση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Επαγγελμα</a:t>
            </a:r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 </a:t>
            </a:r>
            <a:r>
              <a:rPr lang="el-GR" sz="2400" b="1" dirty="0" smtClean="0">
                <a:solidFill>
                  <a:schemeClr val="bg1"/>
                </a:solidFill>
              </a:rPr>
              <a:t>Εγκυμοσύνη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Ψυχολογική υποστήριξη</a:t>
            </a:r>
            <a:endParaRPr lang="en-GB" sz="2400" b="1" dirty="0">
              <a:solidFill>
                <a:schemeClr val="bg1"/>
              </a:solidFill>
            </a:endParaRPr>
          </a:p>
        </p:txBody>
      </p:sp>
      <p:cxnSp>
        <p:nvCxnSpPr>
          <p:cNvPr id="23" name="22 - Ευθεία γραμμή σύνδεσης"/>
          <p:cNvCxnSpPr/>
          <p:nvPr/>
        </p:nvCxnSpPr>
        <p:spPr>
          <a:xfrm flipV="1">
            <a:off x="6640830" y="4583430"/>
            <a:ext cx="4160520" cy="11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4" name="Picture 2" descr="What You Need to Know About Designer Drugs | SBS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1929" y="2258499"/>
            <a:ext cx="1791161" cy="119336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4276" name="Picture 4" descr="Subcutaneous Implantable Cardioverter Defibrillator (ICD) - Hypertrophic  Cardiomyopathy Associ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1380" y="2474538"/>
            <a:ext cx="1013460" cy="63092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4278" name="Picture 6" descr="Consistent Exercise Linked To More Heart Health Benefits For People Who  Suffer From Anxiety and Stress, Study Fin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24110" y="4759563"/>
            <a:ext cx="2011680" cy="113157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27" name="Picture 16" descr="Getting a Genetic Test | NIH News in Heal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2060" y="5410079"/>
            <a:ext cx="1794510" cy="119550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219" y="147484"/>
            <a:ext cx="9881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>
                <a:solidFill>
                  <a:schemeClr val="bg1"/>
                </a:solidFill>
              </a:rPr>
              <a:t>Υπερτροφική Μυοκαρδιοπάθεια (</a:t>
            </a:r>
            <a:r>
              <a:rPr lang="en-US" sz="4400" b="1" dirty="0" smtClean="0">
                <a:solidFill>
                  <a:schemeClr val="bg1"/>
                </a:solidFill>
              </a:rPr>
              <a:t>HCM)</a:t>
            </a:r>
            <a:endParaRPr lang="el-GR" sz="4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776" y="1276778"/>
            <a:ext cx="113857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Παρουσία αυξημένου πάχους τμήματος(των) της αριστερής κοιλίας ≥ 15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mm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που δεν δικαιολογείται από αυξημένο </a:t>
            </a:r>
            <a:r>
              <a:rPr lang="el-GR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μεταφορτίο</a:t>
            </a:r>
            <a:r>
              <a:rPr lang="el-GR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(υπέρταση , στένωση αορτής)</a:t>
            </a:r>
            <a:endParaRPr lang="el-GR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266" y="3342968"/>
            <a:ext cx="5397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Περίπου 1/500 ενήλικες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Κληρονομική πάθηση που συνήθως αφορά μετάλλαξη σε γονίδιο που κωδικοποιεί </a:t>
            </a:r>
            <a:r>
              <a:rPr lang="el-GR" sz="2400" b="1" dirty="0" err="1" smtClean="0">
                <a:solidFill>
                  <a:schemeClr val="bg1"/>
                </a:solidFill>
              </a:rPr>
              <a:t>πρωτείνη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σαρκομεριδίου</a:t>
            </a:r>
            <a:r>
              <a:rPr lang="el-GR" sz="2400" b="1" dirty="0" smtClean="0">
                <a:solidFill>
                  <a:schemeClr val="bg1"/>
                </a:solidFill>
              </a:rPr>
              <a:t> και κληρονομείται με </a:t>
            </a:r>
            <a:r>
              <a:rPr lang="el-GR" sz="2400" b="1" dirty="0" err="1" smtClean="0">
                <a:solidFill>
                  <a:schemeClr val="bg1"/>
                </a:solidFill>
              </a:rPr>
              <a:t>αυτοσωμικό</a:t>
            </a:r>
            <a:r>
              <a:rPr lang="el-GR" sz="2400" b="1" dirty="0" smtClean="0">
                <a:solidFill>
                  <a:schemeClr val="bg1"/>
                </a:solidFill>
              </a:rPr>
              <a:t> επικρατούντα χαρακτήρα  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6" name="HOCm sax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335486" y="3033005"/>
            <a:ext cx="5086350" cy="34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918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454" y="-412955"/>
            <a:ext cx="9940030" cy="746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05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912757" y="63192"/>
            <a:ext cx="6772017" cy="1143000"/>
          </a:xfrm>
        </p:spPr>
        <p:txBody>
          <a:bodyPr/>
          <a:lstStyle/>
          <a:p>
            <a:r>
              <a:rPr lang="el-GR" altLang="el-GR" sz="3600" b="1" dirty="0" err="1">
                <a:solidFill>
                  <a:schemeClr val="bg1"/>
                </a:solidFill>
              </a:rPr>
              <a:t>Παθογένεση</a:t>
            </a:r>
            <a:r>
              <a:rPr lang="el-GR" altLang="el-GR" sz="3600" b="1" dirty="0">
                <a:solidFill>
                  <a:schemeClr val="bg1"/>
                </a:solidFill>
              </a:rPr>
              <a:t> και </a:t>
            </a:r>
            <a:r>
              <a:rPr lang="el-GR" altLang="el-GR" sz="3600" b="1" dirty="0" err="1">
                <a:solidFill>
                  <a:schemeClr val="bg1"/>
                </a:solidFill>
              </a:rPr>
              <a:t>ιστοπαθολογία</a:t>
            </a:r>
            <a:endParaRPr lang="en-US" altLang="el-GR" sz="3600" b="1" dirty="0">
              <a:solidFill>
                <a:schemeClr val="bg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36" y="1206192"/>
            <a:ext cx="10515600" cy="4351338"/>
          </a:xfrm>
        </p:spPr>
        <p:txBody>
          <a:bodyPr/>
          <a:lstStyle/>
          <a:p>
            <a:r>
              <a:rPr lang="el-GR" altLang="el-GR" dirty="0">
                <a:solidFill>
                  <a:schemeClr val="bg1"/>
                </a:solidFill>
              </a:rPr>
              <a:t>Η μετάλλαξη προκαλεί </a:t>
            </a:r>
            <a:r>
              <a:rPr lang="el-GR" altLang="el-GR" dirty="0" err="1">
                <a:solidFill>
                  <a:schemeClr val="bg1"/>
                </a:solidFill>
              </a:rPr>
              <a:t>ελλατωματική</a:t>
            </a:r>
            <a:r>
              <a:rPr lang="el-GR" altLang="el-GR" dirty="0">
                <a:solidFill>
                  <a:schemeClr val="bg1"/>
                </a:solidFill>
              </a:rPr>
              <a:t> </a:t>
            </a:r>
            <a:r>
              <a:rPr lang="el-GR" altLang="el-GR" dirty="0" err="1">
                <a:solidFill>
                  <a:schemeClr val="bg1"/>
                </a:solidFill>
              </a:rPr>
              <a:t>μυοϊνιδιακή</a:t>
            </a:r>
            <a:r>
              <a:rPr lang="el-GR" altLang="el-GR" dirty="0">
                <a:solidFill>
                  <a:schemeClr val="bg1"/>
                </a:solidFill>
              </a:rPr>
              <a:t> </a:t>
            </a:r>
            <a:r>
              <a:rPr lang="el-GR" altLang="el-GR" dirty="0" err="1">
                <a:solidFill>
                  <a:schemeClr val="bg1"/>
                </a:solidFill>
              </a:rPr>
              <a:t>συσπαστικότητα</a:t>
            </a:r>
            <a:r>
              <a:rPr lang="el-GR" altLang="el-GR" dirty="0">
                <a:solidFill>
                  <a:schemeClr val="bg1"/>
                </a:solidFill>
              </a:rPr>
              <a:t> που ενεργοποιεί αυξητικούς παράγοντες και οδηγεί σε</a:t>
            </a:r>
          </a:p>
          <a:p>
            <a:r>
              <a:rPr lang="el-GR" altLang="el-GR" b="1" i="1" dirty="0" err="1">
                <a:solidFill>
                  <a:schemeClr val="bg1"/>
                </a:solidFill>
              </a:rPr>
              <a:t>Εκσεσημασμένη</a:t>
            </a:r>
            <a:r>
              <a:rPr lang="el-GR" altLang="el-GR" b="1" i="1" dirty="0">
                <a:solidFill>
                  <a:schemeClr val="bg1"/>
                </a:solidFill>
              </a:rPr>
              <a:t> </a:t>
            </a:r>
            <a:r>
              <a:rPr lang="el-GR" altLang="el-GR" b="1" i="1" dirty="0" smtClean="0">
                <a:solidFill>
                  <a:srgbClr val="FFFF00"/>
                </a:solidFill>
              </a:rPr>
              <a:t>υπερτροφία συνήθως ασύμμετρη</a:t>
            </a:r>
            <a:endParaRPr lang="el-GR" altLang="el-GR" b="1" i="1" dirty="0">
              <a:solidFill>
                <a:srgbClr val="FFFF00"/>
              </a:solidFill>
            </a:endParaRPr>
          </a:p>
          <a:p>
            <a:r>
              <a:rPr lang="el-GR" altLang="el-GR" b="1" i="1" dirty="0">
                <a:solidFill>
                  <a:schemeClr val="bg1"/>
                </a:solidFill>
              </a:rPr>
              <a:t>Αποδιοργάνωση της </a:t>
            </a:r>
            <a:r>
              <a:rPr lang="el-GR" altLang="el-GR" b="1" i="1" dirty="0" err="1">
                <a:solidFill>
                  <a:schemeClr val="bg1"/>
                </a:solidFill>
              </a:rPr>
              <a:t>μυοκαρδιακής</a:t>
            </a:r>
            <a:r>
              <a:rPr lang="el-GR" altLang="el-GR" b="1" i="1" dirty="0">
                <a:solidFill>
                  <a:schemeClr val="bg1"/>
                </a:solidFill>
              </a:rPr>
              <a:t> και </a:t>
            </a:r>
            <a:r>
              <a:rPr lang="el-GR" altLang="el-GR" b="1" i="1" dirty="0" err="1">
                <a:solidFill>
                  <a:schemeClr val="bg1"/>
                </a:solidFill>
              </a:rPr>
              <a:t>μυοϊνιδιακής</a:t>
            </a:r>
            <a:r>
              <a:rPr lang="el-GR" altLang="el-GR" b="1" i="1" dirty="0">
                <a:solidFill>
                  <a:schemeClr val="bg1"/>
                </a:solidFill>
              </a:rPr>
              <a:t> </a:t>
            </a:r>
            <a:r>
              <a:rPr lang="el-GR" altLang="el-GR" b="1" i="1" dirty="0">
                <a:solidFill>
                  <a:srgbClr val="FFFF00"/>
                </a:solidFill>
              </a:rPr>
              <a:t>αρχιτεκτονικής</a:t>
            </a:r>
          </a:p>
          <a:p>
            <a:r>
              <a:rPr lang="el-GR" altLang="el-GR" b="1" i="1" dirty="0">
                <a:solidFill>
                  <a:schemeClr val="bg1"/>
                </a:solidFill>
              </a:rPr>
              <a:t>Διάμεση </a:t>
            </a:r>
            <a:r>
              <a:rPr lang="el-GR" altLang="el-GR" b="1" i="1" dirty="0" err="1">
                <a:solidFill>
                  <a:srgbClr val="FFFF00"/>
                </a:solidFill>
              </a:rPr>
              <a:t>ίνωση</a:t>
            </a:r>
            <a:endParaRPr lang="el-GR" altLang="el-GR" b="1" i="1" dirty="0">
              <a:solidFill>
                <a:srgbClr val="FFFF00"/>
              </a:solidFill>
            </a:endParaRPr>
          </a:p>
          <a:p>
            <a:r>
              <a:rPr lang="el-GR" altLang="el-GR" b="1" i="1" dirty="0">
                <a:solidFill>
                  <a:schemeClr val="bg1"/>
                </a:solidFill>
              </a:rPr>
              <a:t>Νόσο των </a:t>
            </a:r>
            <a:r>
              <a:rPr lang="el-GR" altLang="el-GR" b="1" i="1" dirty="0">
                <a:solidFill>
                  <a:srgbClr val="FFFF00"/>
                </a:solidFill>
              </a:rPr>
              <a:t>μικρών αγγείων </a:t>
            </a:r>
            <a:r>
              <a:rPr lang="el-GR" altLang="el-GR" b="1" i="1" dirty="0">
                <a:solidFill>
                  <a:schemeClr val="bg1"/>
                </a:solidFill>
              </a:rPr>
              <a:t>(πάχυνση τοιχώματος και μείωση διαμέτρου)</a:t>
            </a:r>
          </a:p>
          <a:p>
            <a:endParaRPr lang="el-GR" altLang="el-GR" b="1" i="1" dirty="0">
              <a:solidFill>
                <a:srgbClr val="FFFF00"/>
              </a:solidFill>
            </a:endParaRPr>
          </a:p>
          <a:p>
            <a:endParaRPr lang="en-US" altLang="el-GR" b="1" i="1" dirty="0">
              <a:solidFill>
                <a:srgbClr val="FFFF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8065" y="3935938"/>
            <a:ext cx="1843343" cy="277683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Ευθεία γραμμή σύνδεσης 2"/>
          <p:cNvCxnSpPr/>
          <p:nvPr/>
        </p:nvCxnSpPr>
        <p:spPr>
          <a:xfrm>
            <a:off x="786580" y="1093172"/>
            <a:ext cx="10530349" cy="196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86580" y="5001809"/>
            <a:ext cx="2458064" cy="171096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0075" y="5001809"/>
            <a:ext cx="2436402" cy="1709243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2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26" y="1334335"/>
            <a:ext cx="3812885" cy="276769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8827" y="4207491"/>
            <a:ext cx="1164139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 Στο 25-30% </a:t>
            </a:r>
            <a:r>
              <a:rPr lang="el-GR" altLang="el-GR" sz="2000" b="1" dirty="0">
                <a:solidFill>
                  <a:schemeClr val="bg1"/>
                </a:solidFill>
              </a:rPr>
              <a:t>των ασθενών παρουσιάζεται δυναμική </a:t>
            </a:r>
            <a:r>
              <a:rPr lang="el-GR" altLang="el-GR" sz="2000" b="1" dirty="0" err="1">
                <a:solidFill>
                  <a:schemeClr val="bg1"/>
                </a:solidFill>
              </a:rPr>
              <a:t>υποβαλβιδική</a:t>
            </a:r>
            <a:r>
              <a:rPr lang="el-GR" altLang="el-GR" sz="2000" b="1" dirty="0">
                <a:solidFill>
                  <a:schemeClr val="bg1"/>
                </a:solidFill>
              </a:rPr>
              <a:t> απόφραξη στον χώρο 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εξόδου λόγω πρόσθιας συστολικής κίνησης της πρόσθιας </a:t>
            </a:r>
            <a:r>
              <a:rPr lang="el-GR" altLang="el-GR" sz="2000" b="1" dirty="0" err="1" smtClean="0">
                <a:solidFill>
                  <a:schemeClr val="bg1"/>
                </a:solidFill>
              </a:rPr>
              <a:t>γλωχίνος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 της μιτροειδούς (</a:t>
            </a:r>
            <a:r>
              <a:rPr lang="en-US" altLang="el-GR" sz="2000" b="1" dirty="0" smtClean="0">
                <a:solidFill>
                  <a:schemeClr val="bg1"/>
                </a:solidFill>
              </a:rPr>
              <a:t>SAM)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 </a:t>
            </a:r>
            <a:r>
              <a:rPr lang="el-GR" altLang="el-GR" sz="2000" b="1" dirty="0">
                <a:solidFill>
                  <a:schemeClr val="bg1"/>
                </a:solidFill>
              </a:rPr>
              <a:t>με χαρακτηριστικό φύσημα</a:t>
            </a:r>
          </a:p>
          <a:p>
            <a:pPr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 Οφείλεται </a:t>
            </a:r>
            <a:r>
              <a:rPr lang="el-GR" altLang="el-GR" sz="2000" b="1" dirty="0">
                <a:solidFill>
                  <a:schemeClr val="bg1"/>
                </a:solidFill>
              </a:rPr>
              <a:t>στο φαινόμενο </a:t>
            </a:r>
            <a:r>
              <a:rPr lang="en-US" altLang="el-GR" sz="2000" b="1" dirty="0" err="1" smtClean="0">
                <a:solidFill>
                  <a:schemeClr val="bg1"/>
                </a:solidFill>
              </a:rPr>
              <a:t>ventouri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 </a:t>
            </a:r>
            <a:r>
              <a:rPr lang="en-US" altLang="el-GR" sz="2000" b="1" dirty="0" smtClean="0">
                <a:solidFill>
                  <a:schemeClr val="bg1"/>
                </a:solidFill>
              </a:rPr>
              <a:t>(</a:t>
            </a:r>
            <a:r>
              <a:rPr lang="el-GR" altLang="el-GR" sz="2000" b="1" dirty="0">
                <a:solidFill>
                  <a:schemeClr val="bg1"/>
                </a:solidFill>
              </a:rPr>
              <a:t>αύξηση ταχύτητας-περιοχή </a:t>
            </a:r>
            <a:r>
              <a:rPr lang="el-GR" altLang="el-GR" sz="2000" b="1" dirty="0" err="1">
                <a:solidFill>
                  <a:schemeClr val="bg1"/>
                </a:solidFill>
              </a:rPr>
              <a:t>υποπίεσης</a:t>
            </a:r>
            <a:r>
              <a:rPr lang="el-GR" altLang="el-GR" sz="2000" b="1" dirty="0">
                <a:solidFill>
                  <a:schemeClr val="bg1"/>
                </a:solidFill>
              </a:rPr>
              <a:t>) και σε συνδυασμό μικρού χώρου εξόδου και ανωμαλιών της ανατομίας και της τοποθέτηση της </a:t>
            </a:r>
            <a:r>
              <a:rPr lang="el-GR" altLang="el-GR" sz="2000" b="1" dirty="0" err="1">
                <a:solidFill>
                  <a:schemeClr val="bg1"/>
                </a:solidFill>
              </a:rPr>
              <a:t>μιτροειδικής</a:t>
            </a:r>
            <a:r>
              <a:rPr lang="el-GR" altLang="el-GR" sz="2000" b="1" dirty="0">
                <a:solidFill>
                  <a:schemeClr val="bg1"/>
                </a:solidFill>
              </a:rPr>
              <a:t> 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συσκευής</a:t>
            </a:r>
            <a:endParaRPr lang="en-US" altLang="el-GR" sz="2000" b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 Η παρουσία του δίνει γένεση σε χαρακτηριστικά </a:t>
            </a:r>
            <a:r>
              <a:rPr lang="el-GR" altLang="el-GR" sz="2000" b="1" dirty="0" smtClean="0">
                <a:solidFill>
                  <a:srgbClr val="FFFF00"/>
                </a:solidFill>
              </a:rPr>
              <a:t>φυσικά ευρήματα 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όπως </a:t>
            </a:r>
            <a:r>
              <a:rPr lang="el-GR" altLang="el-GR" sz="2000" b="1" dirty="0" smtClean="0">
                <a:solidFill>
                  <a:srgbClr val="FFFF00"/>
                </a:solidFill>
              </a:rPr>
              <a:t>διπλό καρωτιδικό σφυγμό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, </a:t>
            </a:r>
            <a:r>
              <a:rPr lang="el-GR" altLang="el-GR" sz="2000" b="1" dirty="0" smtClean="0">
                <a:solidFill>
                  <a:srgbClr val="FFFF00"/>
                </a:solidFill>
              </a:rPr>
              <a:t>διπλή ώση 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και χαρακτηριστικό </a:t>
            </a:r>
            <a:r>
              <a:rPr lang="el-GR" altLang="el-GR" sz="2000" b="1" dirty="0" smtClean="0">
                <a:solidFill>
                  <a:srgbClr val="FFFF00"/>
                </a:solidFill>
              </a:rPr>
              <a:t>συστολικό φύσημα 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που αυξάνεται όταν μειώνεται το </a:t>
            </a:r>
            <a:r>
              <a:rPr lang="el-GR" altLang="el-GR" sz="2000" b="1" dirty="0" err="1" smtClean="0">
                <a:solidFill>
                  <a:schemeClr val="bg1"/>
                </a:solidFill>
              </a:rPr>
              <a:t>προφορτίο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 ή το </a:t>
            </a:r>
            <a:r>
              <a:rPr lang="el-GR" altLang="el-GR" sz="2000" b="1" dirty="0" err="1" smtClean="0">
                <a:solidFill>
                  <a:schemeClr val="bg1"/>
                </a:solidFill>
              </a:rPr>
              <a:t>μεταφορτίο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 (πχ έγερση από καθιστή θέση ή δοκιμασία </a:t>
            </a:r>
            <a:r>
              <a:rPr lang="en-US" altLang="el-GR" sz="2000" b="1" dirty="0" smtClean="0">
                <a:solidFill>
                  <a:schemeClr val="bg1"/>
                </a:solidFill>
              </a:rPr>
              <a:t>Valsalva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)</a:t>
            </a:r>
            <a:r>
              <a:rPr lang="en-US" altLang="el-GR" sz="2000" b="1" dirty="0" smtClean="0">
                <a:solidFill>
                  <a:schemeClr val="bg1"/>
                </a:solidFill>
              </a:rPr>
              <a:t> </a:t>
            </a:r>
            <a:r>
              <a:rPr lang="el-GR" altLang="el-GR" sz="2000" b="1" dirty="0" smtClean="0">
                <a:solidFill>
                  <a:schemeClr val="bg1"/>
                </a:solidFill>
              </a:rPr>
              <a:t>ή όταν αυξάνεται η </a:t>
            </a:r>
            <a:r>
              <a:rPr lang="el-GR" altLang="el-GR" sz="2000" b="1" dirty="0" err="1" smtClean="0">
                <a:solidFill>
                  <a:schemeClr val="bg1"/>
                </a:solidFill>
              </a:rPr>
              <a:t>συσπαστικότητα</a:t>
            </a:r>
            <a:endParaRPr lang="en-US" altLang="el-GR" sz="2000" b="1" dirty="0">
              <a:solidFill>
                <a:schemeClr val="bg1"/>
              </a:solidFill>
            </a:endParaRPr>
          </a:p>
        </p:txBody>
      </p:sp>
      <p:pic>
        <p:nvPicPr>
          <p:cNvPr id="2" name="HOCm pla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007949" y="1334335"/>
            <a:ext cx="4074145" cy="276769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87556" y="153340"/>
            <a:ext cx="1238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Δυναμική </a:t>
            </a:r>
            <a:r>
              <a:rPr lang="el-GR" sz="2400" b="1" dirty="0" err="1" smtClean="0">
                <a:solidFill>
                  <a:schemeClr val="bg1"/>
                </a:solidFill>
              </a:rPr>
              <a:t>υπαοαορτική</a:t>
            </a:r>
            <a:r>
              <a:rPr lang="el-GR" sz="2400" b="1" dirty="0" smtClean="0">
                <a:solidFill>
                  <a:schemeClr val="bg1"/>
                </a:solidFill>
              </a:rPr>
              <a:t> απόφραξη του χώρου εξόδου της αριστερής κοιλίας (</a:t>
            </a:r>
            <a:r>
              <a:rPr lang="en-US" sz="2400" b="1" dirty="0" smtClean="0">
                <a:solidFill>
                  <a:schemeClr val="bg1"/>
                </a:solidFill>
              </a:rPr>
              <a:t>LVOTO)</a:t>
            </a:r>
            <a:endParaRPr lang="el-GR" sz="2400" b="1" dirty="0">
              <a:solidFill>
                <a:schemeClr val="bg1"/>
              </a:solidFill>
            </a:endParaRPr>
          </a:p>
        </p:txBody>
      </p:sp>
      <p:cxnSp>
        <p:nvCxnSpPr>
          <p:cNvPr id="5" name="Ευθεία γραμμή σύνδεσης 4"/>
          <p:cNvCxnSpPr/>
          <p:nvPr/>
        </p:nvCxnSpPr>
        <p:spPr>
          <a:xfrm>
            <a:off x="471948" y="698090"/>
            <a:ext cx="11454581" cy="983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81664" y="1334334"/>
            <a:ext cx="4010336" cy="276769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64238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3505" y="2625213"/>
            <a:ext cx="3152017" cy="177521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9295" y="167516"/>
            <a:ext cx="3136227" cy="2339974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43201" y="167516"/>
            <a:ext cx="5338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err="1" smtClean="0">
                <a:solidFill>
                  <a:schemeClr val="bg1"/>
                </a:solidFill>
              </a:rPr>
              <a:t>Διάγνωστική</a:t>
            </a:r>
            <a:r>
              <a:rPr lang="el-GR" sz="3200" b="1" dirty="0" smtClean="0">
                <a:solidFill>
                  <a:schemeClr val="bg1"/>
                </a:solidFill>
              </a:rPr>
              <a:t> διερεύνηση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735" y="1096775"/>
            <a:ext cx="67611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b="1" dirty="0" smtClean="0">
                <a:solidFill>
                  <a:schemeClr val="bg1"/>
                </a:solidFill>
              </a:rPr>
              <a:t>  </a:t>
            </a:r>
            <a:r>
              <a:rPr lang="el-GR" sz="2400" b="1" dirty="0" smtClean="0">
                <a:solidFill>
                  <a:schemeClr val="bg1"/>
                </a:solidFill>
              </a:rPr>
              <a:t>Οικογενειακό ιστορικό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 </a:t>
            </a:r>
            <a:r>
              <a:rPr lang="el-GR" sz="2400" b="1" dirty="0" smtClean="0">
                <a:solidFill>
                  <a:schemeClr val="bg1"/>
                </a:solidFill>
              </a:rPr>
              <a:t>Συμπτώματα και σημεία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ΗΚΓ, </a:t>
            </a:r>
            <a:r>
              <a:rPr lang="en-US" sz="2400" b="1" dirty="0" err="1" smtClean="0">
                <a:solidFill>
                  <a:schemeClr val="bg1"/>
                </a:solidFill>
              </a:rPr>
              <a:t>Holter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ρυθμού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Υπερηχοκαρδιογράφημα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</a:rPr>
              <a:t>MRI </a:t>
            </a:r>
            <a:r>
              <a:rPr lang="el-GR" sz="2400" b="1" dirty="0" smtClean="0">
                <a:solidFill>
                  <a:schemeClr val="bg1"/>
                </a:solidFill>
              </a:rPr>
              <a:t>καρδιάς 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και άλλες απεικονιστικές μέθοδοι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Δοκιμασία κόπωσης, </a:t>
            </a:r>
            <a:r>
              <a:rPr lang="el-GR" sz="2400" b="1" dirty="0" err="1" smtClean="0">
                <a:solidFill>
                  <a:schemeClr val="bg1"/>
                </a:solidFill>
              </a:rPr>
              <a:t>στεφανιογραφία</a:t>
            </a:r>
            <a:r>
              <a:rPr lang="el-GR" sz="2400" b="1" dirty="0" smtClean="0">
                <a:solidFill>
                  <a:schemeClr val="bg1"/>
                </a:solidFill>
              </a:rPr>
              <a:t>, </a:t>
            </a:r>
            <a:r>
              <a:rPr lang="el-GR" sz="2400" b="1" dirty="0" err="1" smtClean="0">
                <a:solidFill>
                  <a:schemeClr val="bg1"/>
                </a:solidFill>
              </a:rPr>
              <a:t>ηλεκτροφυσιολογική</a:t>
            </a:r>
            <a:r>
              <a:rPr lang="el-GR" sz="2400" b="1" dirty="0" smtClean="0">
                <a:solidFill>
                  <a:schemeClr val="bg1"/>
                </a:solidFill>
              </a:rPr>
              <a:t> μελέτη βιοψία μυοκαρδίου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Γενετικός έλεγχος</a:t>
            </a:r>
            <a:endParaRPr lang="el-GR" sz="2400" b="1" dirty="0">
              <a:solidFill>
                <a:schemeClr val="bg1"/>
              </a:solidFill>
            </a:endParaRPr>
          </a:p>
        </p:txBody>
      </p:sp>
      <p:cxnSp>
        <p:nvCxnSpPr>
          <p:cNvPr id="9" name="Ευθεία γραμμή σύνδεσης 8"/>
          <p:cNvCxnSpPr/>
          <p:nvPr/>
        </p:nvCxnSpPr>
        <p:spPr>
          <a:xfrm>
            <a:off x="1887794" y="752291"/>
            <a:ext cx="6105832" cy="2949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OCm sax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48164" y="4541046"/>
            <a:ext cx="3114115" cy="211524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608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79" y="2064775"/>
            <a:ext cx="4164605" cy="3107258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711677" y="88490"/>
            <a:ext cx="437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Κληρονομικό ιστορικό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1665" y="914401"/>
            <a:ext cx="69907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Κατά προτίμηση 3-4 γενιές. Αναζητούμε συγγενείς με αιφνίδιο θάνατο, ανεξήγητη καρδιακή ανεπάρκεια ή ιστορικό εμφύτευσης συσκευών ή συστηματικών  παθήσεων που συνδέονται με ειδικές μορφές </a:t>
            </a:r>
            <a:r>
              <a:rPr lang="en-US" sz="2400" b="1" dirty="0" smtClean="0">
                <a:solidFill>
                  <a:schemeClr val="bg1"/>
                </a:solidFill>
              </a:rPr>
              <a:t>HCM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Σε </a:t>
            </a:r>
            <a:r>
              <a:rPr lang="el-GR" sz="2400" b="1" dirty="0" err="1" smtClean="0">
                <a:solidFill>
                  <a:srgbClr val="FFFF00"/>
                </a:solidFill>
              </a:rPr>
              <a:t>αυτοσωματικό</a:t>
            </a:r>
            <a:r>
              <a:rPr lang="el-GR" sz="2400" b="1" dirty="0" smtClean="0">
                <a:solidFill>
                  <a:srgbClr val="FFFF00"/>
                </a:solidFill>
              </a:rPr>
              <a:t> επικρατών γονίδιο </a:t>
            </a:r>
            <a:r>
              <a:rPr lang="el-GR" sz="2400" b="1" dirty="0" smtClean="0">
                <a:solidFill>
                  <a:schemeClr val="bg1"/>
                </a:solidFill>
              </a:rPr>
              <a:t>όπως συνήθως συμβαίνει, προσβολή ατόμου σε κάθε γενεά και πιθανότητα 50% προσβολής απογόνου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 </a:t>
            </a:r>
            <a:r>
              <a:rPr lang="el-GR" sz="2400" b="1" dirty="0" smtClean="0">
                <a:solidFill>
                  <a:schemeClr val="bg1"/>
                </a:solidFill>
              </a:rPr>
              <a:t>Σε </a:t>
            </a:r>
            <a:r>
              <a:rPr lang="el-GR" sz="2400" b="1" dirty="0" smtClean="0">
                <a:solidFill>
                  <a:srgbClr val="FFFF00"/>
                </a:solidFill>
              </a:rPr>
              <a:t>φυλοσύνδετο γονίδιο </a:t>
            </a:r>
            <a:r>
              <a:rPr lang="el-GR" sz="2400" b="1" dirty="0" smtClean="0">
                <a:solidFill>
                  <a:schemeClr val="bg1"/>
                </a:solidFill>
              </a:rPr>
              <a:t>προσβολή μόνο αρρένων και αδυναμία μετάδοσης από πατέρα σε γιό 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Σε </a:t>
            </a:r>
            <a:r>
              <a:rPr lang="el-GR" sz="2400" b="1" dirty="0" err="1" smtClean="0">
                <a:solidFill>
                  <a:srgbClr val="FFFF00"/>
                </a:solidFill>
              </a:rPr>
              <a:t>αυτοσωματικό</a:t>
            </a:r>
            <a:r>
              <a:rPr lang="el-GR" sz="2400" b="1" dirty="0" smtClean="0">
                <a:solidFill>
                  <a:srgbClr val="FFFF00"/>
                </a:solidFill>
              </a:rPr>
              <a:t> υπολειπόμενο γονίδιο </a:t>
            </a:r>
            <a:r>
              <a:rPr lang="el-GR" sz="2400" b="1" dirty="0" smtClean="0">
                <a:solidFill>
                  <a:schemeClr val="bg1"/>
                </a:solidFill>
              </a:rPr>
              <a:t>δεν υπάρχει προσβολή των γονέων</a:t>
            </a:r>
            <a:endParaRPr lang="el-GR" sz="2400" b="1" dirty="0">
              <a:solidFill>
                <a:schemeClr val="bg1"/>
              </a:solidFill>
            </a:endParaRPr>
          </a:p>
        </p:txBody>
      </p:sp>
      <p:cxnSp>
        <p:nvCxnSpPr>
          <p:cNvPr id="10" name="Ευθεία γραμμή σύνδεσης 9"/>
          <p:cNvCxnSpPr/>
          <p:nvPr/>
        </p:nvCxnSpPr>
        <p:spPr>
          <a:xfrm>
            <a:off x="884903" y="673265"/>
            <a:ext cx="962578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2925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819" y="1730187"/>
            <a:ext cx="10269809" cy="389964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950258" y="394446"/>
            <a:ext cx="9574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Τύπος κληρονομικότητας σε διάφορες υπερτροφικές μυοκαρδιοπάθειες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4 - Έλλειψη"/>
          <p:cNvSpPr/>
          <p:nvPr/>
        </p:nvSpPr>
        <p:spPr>
          <a:xfrm>
            <a:off x="5746377" y="2070848"/>
            <a:ext cx="528917" cy="53788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 - Έλλειψη"/>
          <p:cNvSpPr/>
          <p:nvPr/>
        </p:nvSpPr>
        <p:spPr>
          <a:xfrm>
            <a:off x="8041340" y="2384611"/>
            <a:ext cx="582707" cy="49305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6 - Έλλειψη"/>
          <p:cNvSpPr/>
          <p:nvPr/>
        </p:nvSpPr>
        <p:spPr>
          <a:xfrm>
            <a:off x="5755340" y="3200400"/>
            <a:ext cx="582707" cy="49305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756" y="75665"/>
            <a:ext cx="3824748" cy="670452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678129" y="1412957"/>
            <a:ext cx="52602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Στο</a:t>
            </a:r>
            <a:r>
              <a:rPr lang="en-US" sz="2400" b="1" dirty="0" smtClean="0">
                <a:solidFill>
                  <a:schemeClr val="bg1"/>
                </a:solidFill>
              </a:rPr>
              <a:t> 5-10%</a:t>
            </a:r>
            <a:r>
              <a:rPr lang="el-GR" sz="2400" b="1" dirty="0" smtClean="0">
                <a:solidFill>
                  <a:schemeClr val="bg1"/>
                </a:solidFill>
              </a:rPr>
              <a:t> των περιπτώσεων </a:t>
            </a:r>
            <a:r>
              <a:rPr lang="en-US" sz="2400" b="1" dirty="0" smtClean="0">
                <a:solidFill>
                  <a:schemeClr val="bg1"/>
                </a:solidFill>
              </a:rPr>
              <a:t>HCM</a:t>
            </a:r>
            <a:r>
              <a:rPr lang="el-GR" sz="2400" b="1" dirty="0" smtClean="0">
                <a:solidFill>
                  <a:schemeClr val="bg1"/>
                </a:solidFill>
              </a:rPr>
              <a:t> που οφείλεται σε σπάνιες γενετικές ασθένειες οι οποίες προσβάλλουν και άλλα συστήματα υπάρχουν χαρακτηριστικά συμπτώματα/ σημεία που παρέχουν διαγνωστική καθοδήγηση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σε αντίθεση με την κλασική μορφή (μετάλλαξη </a:t>
            </a:r>
            <a:r>
              <a:rPr lang="el-GR" sz="2400" b="1" dirty="0" err="1" smtClean="0">
                <a:solidFill>
                  <a:schemeClr val="bg1"/>
                </a:solidFill>
              </a:rPr>
              <a:t>πρωτείνης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σαρκομεριδίου</a:t>
            </a:r>
            <a:r>
              <a:rPr lang="el-GR" sz="2400" b="1" dirty="0" smtClean="0">
                <a:solidFill>
                  <a:schemeClr val="bg1"/>
                </a:solidFill>
              </a:rPr>
              <a:t>) που προσβάλλεται μόνον η καρδιά 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9239" y="570271"/>
            <a:ext cx="4739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Σπάνιες μορφές </a:t>
            </a:r>
            <a:r>
              <a:rPr lang="en-US" sz="3200" b="1" dirty="0" smtClean="0">
                <a:solidFill>
                  <a:srgbClr val="FFFF00"/>
                </a:solidFill>
              </a:rPr>
              <a:t>HCM</a:t>
            </a:r>
            <a:endParaRPr lang="el-GR" sz="3200" b="1" dirty="0">
              <a:solidFill>
                <a:srgbClr val="FFFF00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5276" y="5456521"/>
            <a:ext cx="2447925" cy="11811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8553" y="5122839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18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1249" y="2084439"/>
            <a:ext cx="5246958" cy="295508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01960" y="255638"/>
            <a:ext cx="5997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ΗΚΓ και </a:t>
            </a:r>
            <a:r>
              <a:rPr lang="en-US" sz="3200" b="1" dirty="0" err="1" smtClean="0">
                <a:solidFill>
                  <a:schemeClr val="bg1"/>
                </a:solidFill>
              </a:rPr>
              <a:t>Holter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l-GR" sz="3200" b="1" dirty="0" smtClean="0">
                <a:solidFill>
                  <a:schemeClr val="bg1"/>
                </a:solidFill>
              </a:rPr>
              <a:t>ρυθμού 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109" y="1356852"/>
            <a:ext cx="55257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Συνήθως παθολογικό ΗΚΓ με διάφορους συνδυασμούς </a:t>
            </a:r>
            <a:r>
              <a:rPr lang="el-GR" sz="2400" b="1" dirty="0" smtClean="0">
                <a:solidFill>
                  <a:srgbClr val="FFFF00"/>
                </a:solidFill>
              </a:rPr>
              <a:t>Υπερτροφίας</a:t>
            </a:r>
            <a:r>
              <a:rPr lang="el-GR" sz="2400" b="1" dirty="0" smtClean="0">
                <a:solidFill>
                  <a:schemeClr val="bg1"/>
                </a:solidFill>
              </a:rPr>
              <a:t> , </a:t>
            </a:r>
            <a:r>
              <a:rPr lang="en-US" sz="2400" b="1" dirty="0" smtClean="0">
                <a:solidFill>
                  <a:srgbClr val="FFFF00"/>
                </a:solidFill>
              </a:rPr>
              <a:t>ST-T </a:t>
            </a:r>
            <a:r>
              <a:rPr lang="el-GR" sz="2400" b="1" dirty="0" smtClean="0">
                <a:solidFill>
                  <a:srgbClr val="FFFF00"/>
                </a:solidFill>
              </a:rPr>
              <a:t>διαταραχών </a:t>
            </a:r>
            <a:r>
              <a:rPr lang="el-GR" sz="2400" b="1" dirty="0" smtClean="0">
                <a:solidFill>
                  <a:schemeClr val="bg1"/>
                </a:solidFill>
              </a:rPr>
              <a:t>και </a:t>
            </a:r>
            <a:r>
              <a:rPr lang="el-GR" sz="2400" b="1" dirty="0" smtClean="0">
                <a:solidFill>
                  <a:srgbClr val="FFFF00"/>
                </a:solidFill>
              </a:rPr>
              <a:t>παθολογικών </a:t>
            </a:r>
            <a:r>
              <a:rPr lang="en-US" sz="2400" b="1" dirty="0" smtClean="0">
                <a:solidFill>
                  <a:srgbClr val="FFFF00"/>
                </a:solidFill>
              </a:rPr>
              <a:t>Q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κυμάτων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Επίσης ευαίσθητο αλλά μη ειδικό το ανώμαλο ΗΚΓ σε προσβεβλημένους συγγενείς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 </a:t>
            </a:r>
            <a:r>
              <a:rPr lang="el-GR" sz="2400" b="1" dirty="0" smtClean="0">
                <a:solidFill>
                  <a:schemeClr val="bg1"/>
                </a:solidFill>
              </a:rPr>
              <a:t>Στο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Holter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ρυθμού  </a:t>
            </a:r>
            <a:r>
              <a:rPr lang="el-GR" sz="2400" b="1" dirty="0" err="1" smtClean="0">
                <a:solidFill>
                  <a:schemeClr val="bg1"/>
                </a:solidFill>
              </a:rPr>
              <a:t>ασυμπτωματική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NSVT </a:t>
            </a:r>
            <a:r>
              <a:rPr lang="el-GR" sz="2400" b="1" dirty="0" smtClean="0">
                <a:solidFill>
                  <a:schemeClr val="bg1"/>
                </a:solidFill>
              </a:rPr>
              <a:t>σε 25% των ενηλίκων ασθενών και </a:t>
            </a:r>
            <a:r>
              <a:rPr lang="el-GR" sz="2400" b="1" dirty="0" err="1" smtClean="0">
                <a:solidFill>
                  <a:schemeClr val="bg1"/>
                </a:solidFill>
              </a:rPr>
              <a:t>παροξυσμική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υπερκοιλιακή</a:t>
            </a:r>
            <a:r>
              <a:rPr lang="el-GR" sz="2400" b="1" dirty="0" smtClean="0">
                <a:solidFill>
                  <a:schemeClr val="bg1"/>
                </a:solidFill>
              </a:rPr>
              <a:t> ταχυκαρδία σε 38%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xmlns="" val="426469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9987" y="501446"/>
            <a:ext cx="4699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>
                <a:solidFill>
                  <a:schemeClr val="bg1"/>
                </a:solidFill>
              </a:rPr>
              <a:t>Ορισμός</a:t>
            </a:r>
            <a:endParaRPr lang="el-GR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496" y="2448233"/>
            <a:ext cx="105500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●</a:t>
            </a:r>
            <a:r>
              <a:rPr lang="el-GR" sz="3200" b="1" dirty="0" smtClean="0">
                <a:solidFill>
                  <a:schemeClr val="bg1"/>
                </a:solidFill>
              </a:rPr>
              <a:t> Πάθηση στην οποία ο </a:t>
            </a:r>
            <a:r>
              <a:rPr lang="el-GR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καρδιακός </a:t>
            </a:r>
            <a:r>
              <a:rPr lang="el-GR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μύς</a:t>
            </a:r>
            <a:r>
              <a:rPr lang="el-GR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3200" b="1" dirty="0" smtClean="0">
                <a:solidFill>
                  <a:schemeClr val="bg1"/>
                </a:solidFill>
              </a:rPr>
              <a:t>είναι δομικά και λειτουργικά ανώμαλος, απουσία </a:t>
            </a:r>
            <a:r>
              <a:rPr lang="el-GR" sz="3200" b="1" dirty="0" smtClean="0">
                <a:solidFill>
                  <a:srgbClr val="FFFF00"/>
                </a:solidFill>
              </a:rPr>
              <a:t>στεφανιαίας</a:t>
            </a:r>
            <a:r>
              <a:rPr lang="el-GR" sz="3200" b="1" dirty="0" smtClean="0">
                <a:solidFill>
                  <a:schemeClr val="bg1"/>
                </a:solidFill>
              </a:rPr>
              <a:t> νόσου, </a:t>
            </a:r>
            <a:r>
              <a:rPr lang="el-GR" sz="3200" b="1" dirty="0" smtClean="0">
                <a:solidFill>
                  <a:srgbClr val="FFFF00"/>
                </a:solidFill>
              </a:rPr>
              <a:t>υπέρτασης</a:t>
            </a:r>
            <a:r>
              <a:rPr lang="el-GR" sz="3200" b="1" dirty="0" smtClean="0">
                <a:solidFill>
                  <a:schemeClr val="bg1"/>
                </a:solidFill>
              </a:rPr>
              <a:t>, </a:t>
            </a:r>
            <a:r>
              <a:rPr lang="el-GR" sz="3200" b="1" dirty="0" err="1" smtClean="0">
                <a:solidFill>
                  <a:srgbClr val="FFFF00"/>
                </a:solidFill>
              </a:rPr>
              <a:t>βαλβιδοπάθειας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r>
              <a:rPr lang="en-GB" sz="3200" b="1" dirty="0" smtClean="0">
                <a:solidFill>
                  <a:schemeClr val="bg1"/>
                </a:solidFill>
              </a:rPr>
              <a:t>,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r>
              <a:rPr lang="el-GR" sz="3200" b="1" dirty="0" smtClean="0">
                <a:solidFill>
                  <a:srgbClr val="FFFF00"/>
                </a:solidFill>
              </a:rPr>
              <a:t>συγγενούς ανωμαλίας </a:t>
            </a:r>
            <a:r>
              <a:rPr lang="el-GR" sz="3200" b="1" dirty="0" smtClean="0">
                <a:solidFill>
                  <a:schemeClr val="bg1"/>
                </a:solidFill>
              </a:rPr>
              <a:t>ή </a:t>
            </a:r>
            <a:r>
              <a:rPr lang="el-GR" sz="3200" b="1" dirty="0" err="1" smtClean="0">
                <a:solidFill>
                  <a:srgbClr val="FFFF00"/>
                </a:solidFill>
              </a:rPr>
              <a:t>περικαρδιακής</a:t>
            </a:r>
            <a:r>
              <a:rPr lang="el-GR" sz="3200" b="1" dirty="0" smtClean="0">
                <a:solidFill>
                  <a:srgbClr val="FFFF00"/>
                </a:solidFill>
              </a:rPr>
              <a:t> νόσου </a:t>
            </a:r>
            <a:r>
              <a:rPr lang="el-GR" sz="3200" b="1" dirty="0" smtClean="0">
                <a:solidFill>
                  <a:schemeClr val="bg1"/>
                </a:solidFill>
              </a:rPr>
              <a:t>ικανής να προκαλέσει αυτή την ανωμαλία.</a:t>
            </a:r>
            <a:endParaRPr lang="el-GR" sz="3200" b="1" dirty="0">
              <a:solidFill>
                <a:schemeClr val="bg1"/>
              </a:solidFill>
            </a:endParaRPr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1229032" y="1270887"/>
            <a:ext cx="96749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165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9160" y="153294"/>
            <a:ext cx="5643716" cy="707886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4000" b="1" dirty="0" err="1" smtClean="0">
                <a:solidFill>
                  <a:schemeClr val="bg1"/>
                </a:solidFill>
              </a:rPr>
              <a:t>Υπερηχοκαρδιογράφημα</a:t>
            </a:r>
            <a:endParaRPr lang="el-GR" sz="4000" b="1" dirty="0">
              <a:solidFill>
                <a:schemeClr val="bg1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827" y="3826469"/>
            <a:ext cx="3583346" cy="244523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5606" y="4883349"/>
            <a:ext cx="2277826" cy="155436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4342" y="4883349"/>
            <a:ext cx="2277825" cy="15543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8602" y="1215123"/>
            <a:ext cx="37657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sz="2000" b="1" dirty="0" smtClean="0">
                <a:solidFill>
                  <a:schemeClr val="bg1"/>
                </a:solidFill>
              </a:rPr>
              <a:t> Πάχος τοιχωμάτων</a:t>
            </a:r>
          </a:p>
          <a:p>
            <a:endParaRPr lang="el-GR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●</a:t>
            </a:r>
            <a:r>
              <a:rPr lang="el-GR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SAM </a:t>
            </a:r>
            <a:r>
              <a:rPr lang="el-GR" sz="2000" b="1" dirty="0" smtClean="0">
                <a:solidFill>
                  <a:schemeClr val="bg1"/>
                </a:solidFill>
              </a:rPr>
              <a:t>και κλίση πίεσης </a:t>
            </a:r>
            <a:r>
              <a:rPr lang="en-US" sz="2000" b="1" dirty="0" smtClean="0">
                <a:solidFill>
                  <a:schemeClr val="bg1"/>
                </a:solidFill>
              </a:rPr>
              <a:t>LVOTO</a:t>
            </a:r>
            <a:r>
              <a:rPr lang="el-GR" sz="2000" b="1" dirty="0" smtClean="0">
                <a:solidFill>
                  <a:schemeClr val="bg1"/>
                </a:solidFill>
              </a:rPr>
              <a:t> σε ηρεμία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  <a:r>
              <a:rPr lang="el-GR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Valsalva </a:t>
            </a:r>
            <a:r>
              <a:rPr lang="el-GR" sz="2000" b="1" dirty="0" smtClean="0">
                <a:solidFill>
                  <a:schemeClr val="bg1"/>
                </a:solidFill>
              </a:rPr>
              <a:t>και κόπωση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sz="2000" b="1" dirty="0" smtClean="0">
                <a:solidFill>
                  <a:schemeClr val="bg1"/>
                </a:solidFill>
              </a:rPr>
              <a:t> Διαστολική δυσλειτουργία</a:t>
            </a:r>
          </a:p>
          <a:p>
            <a:endParaRPr lang="el-GR" sz="2000" b="1" dirty="0">
              <a:solidFill>
                <a:schemeClr val="bg1"/>
              </a:solidFill>
            </a:endParaRPr>
          </a:p>
          <a:p>
            <a:r>
              <a:rPr lang="el-GR" sz="2000" b="1" dirty="0" smtClean="0">
                <a:solidFill>
                  <a:srgbClr val="FFFF00"/>
                </a:solidFill>
              </a:rPr>
              <a:t>● </a:t>
            </a:r>
            <a:r>
              <a:rPr lang="el-GR" sz="2000" b="1" dirty="0" smtClean="0">
                <a:solidFill>
                  <a:schemeClr val="bg1"/>
                </a:solidFill>
              </a:rPr>
              <a:t>Μέγεθος αριστερού κόλπου</a:t>
            </a:r>
          </a:p>
          <a:p>
            <a:endParaRPr lang="el-GR" sz="2000" b="1" dirty="0">
              <a:solidFill>
                <a:schemeClr val="bg1"/>
              </a:solidFill>
            </a:endParaRPr>
          </a:p>
          <a:p>
            <a:r>
              <a:rPr 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sz="2000" b="1" dirty="0" smtClean="0">
                <a:solidFill>
                  <a:schemeClr val="bg1"/>
                </a:solidFill>
              </a:rPr>
              <a:t> Ανεπάρκεια μιτροειδούς</a:t>
            </a:r>
            <a:endParaRPr lang="el-GR" sz="2000" b="1" dirty="0">
              <a:solidFill>
                <a:schemeClr val="bg1"/>
              </a:solidFill>
            </a:endParaRPr>
          </a:p>
        </p:txBody>
      </p:sp>
      <p:pic>
        <p:nvPicPr>
          <p:cNvPr id="10" name="HOCm plax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91670" y="995082"/>
            <a:ext cx="3048747" cy="2070847"/>
          </a:xfrm>
          <a:prstGeom prst="rect">
            <a:avLst/>
          </a:prstGeom>
        </p:spPr>
      </p:pic>
      <p:pic>
        <p:nvPicPr>
          <p:cNvPr id="11" name="HOCm sax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259482" y="1062318"/>
            <a:ext cx="3662456" cy="2487706"/>
          </a:xfrm>
          <a:prstGeom prst="rect">
            <a:avLst/>
          </a:prstGeom>
        </p:spPr>
      </p:pic>
      <p:pic>
        <p:nvPicPr>
          <p:cNvPr id="12" name="HOCM 4C COLOR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4235823" y="4483959"/>
            <a:ext cx="3019985" cy="20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193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2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1291" y="324463"/>
            <a:ext cx="5643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Μαγνητική τομογραφία καρδιάς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0941" y="5017762"/>
            <a:ext cx="10058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Σε ανεπαρκείς πληροφορίες από </a:t>
            </a:r>
            <a:r>
              <a:rPr lang="el-GR" sz="2400" b="1" dirty="0" err="1" smtClean="0">
                <a:solidFill>
                  <a:schemeClr val="bg1"/>
                </a:solidFill>
              </a:rPr>
              <a:t>υπερηχοκαρδιογράφημα</a:t>
            </a:r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Για την εκτίμηση παρουσίας και κατανομής </a:t>
            </a:r>
            <a:r>
              <a:rPr lang="el-GR" sz="2400" b="1" dirty="0" err="1" smtClean="0">
                <a:solidFill>
                  <a:schemeClr val="bg1"/>
                </a:solidFill>
              </a:rPr>
              <a:t>μυοκαρδιακής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ίνωσης</a:t>
            </a:r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Για την παρουσία ειδικού για τη νόσο </a:t>
            </a:r>
            <a:r>
              <a:rPr lang="el-GR" sz="2400" b="1" dirty="0" err="1" smtClean="0">
                <a:solidFill>
                  <a:schemeClr val="bg1"/>
                </a:solidFill>
              </a:rPr>
              <a:t>ιστικού</a:t>
            </a:r>
            <a:r>
              <a:rPr lang="el-GR" sz="2400" b="1" dirty="0" smtClean="0">
                <a:solidFill>
                  <a:schemeClr val="bg1"/>
                </a:solidFill>
              </a:rPr>
              <a:t> χαρακτηρισμού όταν υπάρχει κλινική υποψία  </a:t>
            </a:r>
            <a:endParaRPr lang="el-GR" sz="2400" b="1" dirty="0">
              <a:solidFill>
                <a:schemeClr val="bg1"/>
              </a:solidFill>
            </a:endParaRPr>
          </a:p>
        </p:txBody>
      </p:sp>
      <p:cxnSp>
        <p:nvCxnSpPr>
          <p:cNvPr id="8" name="Ευθεία γραμμή σύνδεσης 7"/>
          <p:cNvCxnSpPr/>
          <p:nvPr/>
        </p:nvCxnSpPr>
        <p:spPr>
          <a:xfrm flipV="1">
            <a:off x="2340077" y="924232"/>
            <a:ext cx="7885471" cy="2949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504" y="1165132"/>
            <a:ext cx="8629650" cy="33623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82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613" y="1455172"/>
            <a:ext cx="4300943" cy="4980039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726425" y="186813"/>
            <a:ext cx="4739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err="1" smtClean="0">
                <a:solidFill>
                  <a:schemeClr val="bg1"/>
                </a:solidFill>
              </a:rPr>
              <a:t>Ενδομυοκαρδιακή</a:t>
            </a:r>
            <a:r>
              <a:rPr lang="el-GR" sz="3200" b="1" dirty="0" smtClean="0">
                <a:solidFill>
                  <a:schemeClr val="bg1"/>
                </a:solidFill>
              </a:rPr>
              <a:t> βιοψία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4220" y="2635045"/>
            <a:ext cx="4945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Σε υποψία </a:t>
            </a:r>
            <a:r>
              <a:rPr lang="el-GR" sz="2400" b="1" dirty="0" smtClean="0">
                <a:solidFill>
                  <a:srgbClr val="FFFF00"/>
                </a:solidFill>
              </a:rPr>
              <a:t>καρδιακής διήθησης</a:t>
            </a:r>
            <a:r>
              <a:rPr lang="el-GR" sz="2400" b="1" dirty="0" smtClean="0">
                <a:solidFill>
                  <a:schemeClr val="bg1"/>
                </a:solidFill>
              </a:rPr>
              <a:t>, </a:t>
            </a:r>
            <a:r>
              <a:rPr lang="el-GR" sz="2400" b="1" dirty="0" smtClean="0">
                <a:solidFill>
                  <a:srgbClr val="FFFF00"/>
                </a:solidFill>
              </a:rPr>
              <a:t>φλεγμονής</a:t>
            </a:r>
            <a:r>
              <a:rPr lang="el-GR" sz="2400" b="1" dirty="0" smtClean="0">
                <a:solidFill>
                  <a:schemeClr val="bg1"/>
                </a:solidFill>
              </a:rPr>
              <a:t> ή </a:t>
            </a:r>
            <a:r>
              <a:rPr lang="el-GR" sz="2400" b="1" dirty="0" smtClean="0">
                <a:solidFill>
                  <a:srgbClr val="FFFF00"/>
                </a:solidFill>
              </a:rPr>
              <a:t>νόσου αποθήκευσης </a:t>
            </a:r>
            <a:r>
              <a:rPr lang="el-GR" sz="2400" b="1" dirty="0" smtClean="0">
                <a:solidFill>
                  <a:schemeClr val="bg1"/>
                </a:solidFill>
              </a:rPr>
              <a:t>που δεν μπορεί να επιβεβαιωθεί με άλλο τρόπο</a:t>
            </a:r>
            <a:endParaRPr lang="el-GR" sz="2400" b="1" dirty="0">
              <a:solidFill>
                <a:schemeClr val="bg1"/>
              </a:solidFill>
            </a:endParaRPr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2241755" y="771588"/>
            <a:ext cx="74921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733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58" y="83324"/>
            <a:ext cx="2163096" cy="151897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9627" y="113039"/>
            <a:ext cx="2052483" cy="145954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58" y="3833871"/>
            <a:ext cx="2197510" cy="156267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1229" y="4006197"/>
            <a:ext cx="2240881" cy="149117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8" name="Ορθογώνιο 7"/>
          <p:cNvSpPr/>
          <p:nvPr/>
        </p:nvSpPr>
        <p:spPr>
          <a:xfrm>
            <a:off x="0" y="1638839"/>
            <a:ext cx="4664178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l-GR" altLang="el-GR" b="1" dirty="0">
                <a:solidFill>
                  <a:srgbClr val="FFFF00"/>
                </a:solidFill>
              </a:rPr>
              <a:t>Διαστολική δυσλειτουργία </a:t>
            </a:r>
            <a:r>
              <a:rPr lang="el-GR" altLang="el-GR" b="1" dirty="0">
                <a:solidFill>
                  <a:schemeClr val="bg1"/>
                </a:solidFill>
              </a:rPr>
              <a:t>(διαταραχή </a:t>
            </a:r>
            <a:r>
              <a:rPr lang="el-GR" altLang="el-GR" b="1" dirty="0" err="1">
                <a:solidFill>
                  <a:schemeClr val="bg1"/>
                </a:solidFill>
              </a:rPr>
              <a:t>μυοκαρδιακής</a:t>
            </a:r>
            <a:r>
              <a:rPr lang="el-GR" altLang="el-GR" b="1" dirty="0">
                <a:solidFill>
                  <a:schemeClr val="bg1"/>
                </a:solidFill>
              </a:rPr>
              <a:t> </a:t>
            </a:r>
            <a:r>
              <a:rPr lang="el-GR" altLang="el-GR" b="1" dirty="0" err="1">
                <a:solidFill>
                  <a:schemeClr val="bg1"/>
                </a:solidFill>
              </a:rPr>
              <a:t>χάλασης</a:t>
            </a:r>
            <a:r>
              <a:rPr lang="el-GR" altLang="el-GR" b="1" dirty="0">
                <a:solidFill>
                  <a:schemeClr val="bg1"/>
                </a:solidFill>
              </a:rPr>
              <a:t> και ενδοτικότητας)</a:t>
            </a:r>
          </a:p>
          <a:p>
            <a:pPr>
              <a:lnSpc>
                <a:spcPct val="90000"/>
              </a:lnSpc>
            </a:pPr>
            <a:r>
              <a:rPr lang="el-GR" altLang="el-GR" b="1" dirty="0" smtClean="0">
                <a:solidFill>
                  <a:schemeClr val="bg1"/>
                </a:solidFill>
              </a:rPr>
              <a:t>αυξημένη </a:t>
            </a:r>
            <a:r>
              <a:rPr lang="el-GR" altLang="el-GR" b="1" dirty="0">
                <a:solidFill>
                  <a:schemeClr val="bg1"/>
                </a:solidFill>
              </a:rPr>
              <a:t>μυϊκή </a:t>
            </a:r>
            <a:r>
              <a:rPr lang="el-GR" altLang="el-GR" b="1" dirty="0" err="1">
                <a:solidFill>
                  <a:schemeClr val="bg1"/>
                </a:solidFill>
              </a:rPr>
              <a:t>μάζα,τον</a:t>
            </a:r>
            <a:r>
              <a:rPr lang="el-GR" altLang="el-GR" b="1" dirty="0">
                <a:solidFill>
                  <a:schemeClr val="bg1"/>
                </a:solidFill>
              </a:rPr>
              <a:t> μειωμένο </a:t>
            </a:r>
            <a:r>
              <a:rPr lang="el-GR" altLang="el-GR" b="1" dirty="0" err="1">
                <a:solidFill>
                  <a:schemeClr val="bg1"/>
                </a:solidFill>
              </a:rPr>
              <a:t>ενδοκοιλιακό</a:t>
            </a:r>
            <a:r>
              <a:rPr lang="el-GR" altLang="el-GR" b="1" dirty="0">
                <a:solidFill>
                  <a:schemeClr val="bg1"/>
                </a:solidFill>
              </a:rPr>
              <a:t> όγκο και την </a:t>
            </a:r>
            <a:r>
              <a:rPr lang="el-GR" altLang="el-GR" b="1" dirty="0" err="1">
                <a:solidFill>
                  <a:schemeClr val="bg1"/>
                </a:solidFill>
              </a:rPr>
              <a:t>ίνωση</a:t>
            </a:r>
            <a:r>
              <a:rPr lang="el-GR" altLang="el-GR" b="1" dirty="0">
                <a:solidFill>
                  <a:schemeClr val="bg1"/>
                </a:solidFill>
              </a:rPr>
              <a:t> </a:t>
            </a:r>
            <a:r>
              <a:rPr lang="el-GR" altLang="el-GR" b="1" dirty="0">
                <a:solidFill>
                  <a:srgbClr val="FFFF00"/>
                </a:solidFill>
              </a:rPr>
              <a:t>(</a:t>
            </a:r>
            <a:r>
              <a:rPr lang="el-GR" altLang="el-GR" b="1" i="1" dirty="0">
                <a:solidFill>
                  <a:srgbClr val="FFFF00"/>
                </a:solidFill>
              </a:rPr>
              <a:t>μείωση ενδοτικότητας</a:t>
            </a:r>
            <a:r>
              <a:rPr lang="el-GR" altLang="el-GR" b="1" dirty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l-GR" altLang="el-GR" b="1" dirty="0" smtClean="0">
                <a:solidFill>
                  <a:schemeClr val="bg1"/>
                </a:solidFill>
              </a:rPr>
              <a:t>ισχαιμία </a:t>
            </a:r>
            <a:r>
              <a:rPr lang="el-GR" altLang="el-GR" b="1" dirty="0">
                <a:solidFill>
                  <a:schemeClr val="bg1"/>
                </a:solidFill>
              </a:rPr>
              <a:t>την συσσώρευση ασβεστίου την δυναμική απόφραξη και την ανομοιογένεια της υπερτροφίας </a:t>
            </a:r>
            <a:r>
              <a:rPr lang="el-GR" altLang="el-GR" b="1" dirty="0">
                <a:solidFill>
                  <a:srgbClr val="FFFF00"/>
                </a:solidFill>
              </a:rPr>
              <a:t>(</a:t>
            </a:r>
            <a:r>
              <a:rPr lang="el-GR" altLang="el-GR" b="1" i="1" dirty="0">
                <a:solidFill>
                  <a:srgbClr val="FFFF00"/>
                </a:solidFill>
              </a:rPr>
              <a:t>μείωση </a:t>
            </a:r>
            <a:r>
              <a:rPr lang="el-GR" altLang="el-GR" b="1" i="1" dirty="0" err="1">
                <a:solidFill>
                  <a:srgbClr val="FFFF00"/>
                </a:solidFill>
              </a:rPr>
              <a:t>χάλασης</a:t>
            </a:r>
            <a:r>
              <a:rPr lang="el-GR" altLang="el-GR" b="1" i="1" dirty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el-GR" altLang="el-GR" b="1" i="1" dirty="0">
              <a:solidFill>
                <a:schemeClr val="bg1"/>
              </a:solidFill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7698658" y="1629280"/>
            <a:ext cx="4572000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l-GR" altLang="el-GR" sz="2000" b="1" i="1" dirty="0">
                <a:solidFill>
                  <a:srgbClr val="FFFF00"/>
                </a:solidFill>
              </a:rPr>
              <a:t>Ισχαιμία</a:t>
            </a:r>
            <a:r>
              <a:rPr lang="el-GR" altLang="el-GR" b="1" dirty="0">
                <a:solidFill>
                  <a:schemeClr val="bg1"/>
                </a:solidFill>
              </a:rPr>
              <a:t> λόγω δυσαρμονίας στο ισοζύγιο οξυγόνου</a:t>
            </a:r>
          </a:p>
          <a:p>
            <a:pPr>
              <a:lnSpc>
                <a:spcPct val="90000"/>
              </a:lnSpc>
            </a:pPr>
            <a:r>
              <a:rPr lang="el-GR" altLang="el-GR" b="1" i="1" dirty="0">
                <a:solidFill>
                  <a:srgbClr val="FFFF00"/>
                </a:solidFill>
              </a:rPr>
              <a:t>Αυξημένες ανάγκες</a:t>
            </a:r>
            <a:r>
              <a:rPr lang="el-GR" altLang="el-GR" b="1" dirty="0">
                <a:solidFill>
                  <a:srgbClr val="FFFF00"/>
                </a:solidFill>
              </a:rPr>
              <a:t> </a:t>
            </a:r>
            <a:r>
              <a:rPr lang="el-GR" altLang="el-GR" b="1" dirty="0">
                <a:solidFill>
                  <a:schemeClr val="bg1"/>
                </a:solidFill>
              </a:rPr>
              <a:t>από υπερτροφία, διαστολική δυσλειτουργία</a:t>
            </a:r>
            <a:r>
              <a:rPr lang="el-GR" altLang="el-GR" b="1" dirty="0" smtClean="0">
                <a:solidFill>
                  <a:schemeClr val="bg1"/>
                </a:solidFill>
              </a:rPr>
              <a:t>, </a:t>
            </a:r>
            <a:r>
              <a:rPr lang="el-GR" altLang="el-GR" b="1" dirty="0" err="1" smtClean="0">
                <a:solidFill>
                  <a:schemeClr val="bg1"/>
                </a:solidFill>
              </a:rPr>
              <a:t>υποβαλβιδική</a:t>
            </a:r>
            <a:r>
              <a:rPr lang="el-GR" altLang="el-GR" b="1" dirty="0" smtClean="0">
                <a:solidFill>
                  <a:schemeClr val="bg1"/>
                </a:solidFill>
              </a:rPr>
              <a:t> </a:t>
            </a:r>
            <a:r>
              <a:rPr lang="el-GR" altLang="el-GR" b="1" dirty="0">
                <a:solidFill>
                  <a:schemeClr val="bg1"/>
                </a:solidFill>
              </a:rPr>
              <a:t>απόφραξη</a:t>
            </a:r>
          </a:p>
          <a:p>
            <a:pPr>
              <a:lnSpc>
                <a:spcPct val="90000"/>
              </a:lnSpc>
            </a:pPr>
            <a:r>
              <a:rPr lang="el-GR" altLang="el-GR" b="1" i="1" dirty="0">
                <a:solidFill>
                  <a:srgbClr val="FFFF00"/>
                </a:solidFill>
              </a:rPr>
              <a:t>Μειωμένη προσφορά</a:t>
            </a:r>
            <a:r>
              <a:rPr lang="el-GR" altLang="el-GR" b="1" dirty="0">
                <a:solidFill>
                  <a:srgbClr val="FFFF00"/>
                </a:solidFill>
              </a:rPr>
              <a:t> </a:t>
            </a:r>
            <a:r>
              <a:rPr lang="el-GR" altLang="el-GR" b="1" dirty="0" err="1">
                <a:solidFill>
                  <a:schemeClr val="bg1"/>
                </a:solidFill>
              </a:rPr>
              <a:t>απο</a:t>
            </a:r>
            <a:r>
              <a:rPr lang="el-GR" altLang="el-GR" b="1" dirty="0">
                <a:solidFill>
                  <a:schemeClr val="bg1"/>
                </a:solidFill>
              </a:rPr>
              <a:t> νόσο μικρών αγγείων με αυξημένη αντίσταση στην ροή και μειωμένη στεφανιαία </a:t>
            </a:r>
            <a:r>
              <a:rPr lang="el-GR" altLang="el-GR" b="1" dirty="0" smtClean="0">
                <a:solidFill>
                  <a:schemeClr val="bg1"/>
                </a:solidFill>
              </a:rPr>
              <a:t>εφεδρεία ή </a:t>
            </a:r>
            <a:r>
              <a:rPr lang="el-GR" altLang="el-GR" b="1" dirty="0" err="1" smtClean="0">
                <a:solidFill>
                  <a:schemeClr val="bg1"/>
                </a:solidFill>
              </a:rPr>
              <a:t>συνύπαξη</a:t>
            </a:r>
            <a:r>
              <a:rPr lang="el-GR" altLang="el-GR" b="1" dirty="0" smtClean="0">
                <a:solidFill>
                  <a:schemeClr val="bg1"/>
                </a:solidFill>
              </a:rPr>
              <a:t> στεφανιαίας νόσου</a:t>
            </a:r>
            <a:endParaRPr lang="el-GR" altLang="el-GR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5717" y="435323"/>
            <a:ext cx="1979972" cy="584775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Δύσπνοια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87148" y="435322"/>
            <a:ext cx="1858297" cy="5847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Στηθάγχη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2691401" y="4167009"/>
            <a:ext cx="1784119" cy="584775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Συγκοπή</a:t>
            </a:r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6990736" y="4213175"/>
            <a:ext cx="2654709" cy="1077218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Αιφνίδιος θάνατος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095" y="5441533"/>
            <a:ext cx="6508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Από μειωμένη καρδιακή παροχή και εγκεφαλική </a:t>
            </a:r>
            <a:r>
              <a:rPr lang="el-GR" b="1" dirty="0" err="1" smtClean="0">
                <a:solidFill>
                  <a:schemeClr val="bg1"/>
                </a:solidFill>
              </a:rPr>
              <a:t>υποαιμάτωση</a:t>
            </a:r>
            <a:endParaRPr lang="el-GR" b="1" dirty="0" smtClean="0">
              <a:solidFill>
                <a:schemeClr val="bg1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●</a:t>
            </a:r>
            <a:r>
              <a:rPr lang="el-GR" b="1" dirty="0" smtClean="0">
                <a:solidFill>
                  <a:schemeClr val="bg1"/>
                </a:solidFill>
              </a:rPr>
              <a:t> Αδυναμία αύξησης καρδιακής παροχής στην άσκηση  (</a:t>
            </a:r>
            <a:r>
              <a:rPr lang="en-US" b="1" dirty="0" smtClean="0">
                <a:solidFill>
                  <a:schemeClr val="bg1"/>
                </a:solidFill>
              </a:rPr>
              <a:t>LVOTO)</a:t>
            </a:r>
            <a:endParaRPr lang="el-GR" b="1" dirty="0" smtClean="0">
              <a:solidFill>
                <a:schemeClr val="bg1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●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Ταχυαρυθμίες</a:t>
            </a:r>
            <a:r>
              <a:rPr lang="el-GR" b="1" dirty="0" smtClean="0">
                <a:solidFill>
                  <a:schemeClr val="bg1"/>
                </a:solidFill>
              </a:rPr>
              <a:t> και </a:t>
            </a:r>
            <a:r>
              <a:rPr lang="el-GR" b="1" dirty="0" err="1" smtClean="0">
                <a:solidFill>
                  <a:schemeClr val="bg1"/>
                </a:solidFill>
              </a:rPr>
              <a:t>βραδυαρυθμίες</a:t>
            </a:r>
            <a:r>
              <a:rPr lang="el-GR" b="1" dirty="0" smtClean="0">
                <a:solidFill>
                  <a:schemeClr val="bg1"/>
                </a:solidFill>
              </a:rPr>
              <a:t> (αίσθημα παλμών)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●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err="1" smtClean="0">
                <a:solidFill>
                  <a:schemeClr val="bg1"/>
                </a:solidFill>
              </a:rPr>
              <a:t>Βαγοτονικά</a:t>
            </a:r>
            <a:r>
              <a:rPr lang="el-GR" b="1" dirty="0" smtClean="0">
                <a:solidFill>
                  <a:schemeClr val="bg1"/>
                </a:solidFill>
              </a:rPr>
              <a:t> επεισόδια</a:t>
            </a:r>
          </a:p>
          <a:p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8658" y="5810865"/>
            <a:ext cx="428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FF00"/>
                </a:solidFill>
              </a:rPr>
              <a:t>●</a:t>
            </a:r>
            <a:r>
              <a:rPr lang="el-GR" b="1" dirty="0" smtClean="0">
                <a:solidFill>
                  <a:schemeClr val="bg1"/>
                </a:solidFill>
              </a:rPr>
              <a:t> Από κακοήθεις κοιλιακές </a:t>
            </a:r>
            <a:r>
              <a:rPr lang="el-GR" b="1" dirty="0" err="1" smtClean="0">
                <a:solidFill>
                  <a:schemeClr val="bg1"/>
                </a:solidFill>
              </a:rPr>
              <a:t>ταχυαρυθμίες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4178" y="2218997"/>
            <a:ext cx="2859343" cy="1384995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Ασυμπτωματικός</a:t>
            </a:r>
            <a:r>
              <a:rPr lang="el-GR" sz="2800" b="1" dirty="0" smtClean="0">
                <a:solidFill>
                  <a:schemeClr val="bg1"/>
                </a:solidFill>
              </a:rPr>
              <a:t> ασθενής (συνήθως)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417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3033" y="226142"/>
            <a:ext cx="6361470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Αντιμετώπιση συμπτωμάτων- Δύσπνοια</a:t>
            </a:r>
            <a:endParaRPr lang="el-GR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49044" y="1091380"/>
            <a:ext cx="602225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Επί ύπαρξης </a:t>
            </a:r>
            <a:r>
              <a:rPr lang="en-US" sz="2800" b="1" dirty="0" smtClean="0">
                <a:solidFill>
                  <a:srgbClr val="FFFF00"/>
                </a:solidFill>
              </a:rPr>
              <a:t>LVOTO:</a:t>
            </a:r>
            <a:endParaRPr lang="el-GR" sz="2800" b="1" dirty="0" smtClean="0">
              <a:solidFill>
                <a:srgbClr val="FFFF00"/>
              </a:solidFill>
            </a:endParaRP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Β-αναστολείς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Βραδυκαδιακοί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Ca blockers :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Βεραπαμίλη,Διλτιαζέμη</a:t>
            </a:r>
            <a:endParaRPr lang="el-GR" sz="2400" b="1" dirty="0" smtClean="0">
              <a:solidFill>
                <a:schemeClr val="bg1"/>
              </a:solidFill>
            </a:endParaRP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Αποφυγή αγγειοδιασταλτικών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Επι</a:t>
            </a:r>
            <a:r>
              <a:rPr lang="el-GR" sz="2400" b="1" dirty="0" smtClean="0">
                <a:solidFill>
                  <a:schemeClr val="bg1"/>
                </a:solidFill>
              </a:rPr>
              <a:t> ανθεκτικών συμπτωμάτων</a:t>
            </a:r>
            <a:r>
              <a:rPr lang="en-US" sz="2400" b="1" dirty="0" smtClean="0">
                <a:solidFill>
                  <a:schemeClr val="bg1"/>
                </a:solidFill>
              </a:rPr>
              <a:t>: </a:t>
            </a:r>
            <a:r>
              <a:rPr lang="el-GR" sz="2400" b="1" dirty="0" err="1" smtClean="0">
                <a:solidFill>
                  <a:srgbClr val="FFFF00"/>
                </a:solidFill>
              </a:rPr>
              <a:t>Μυεκτομή</a:t>
            </a:r>
            <a:r>
              <a:rPr lang="el-GR" sz="2400" b="1" dirty="0" smtClean="0">
                <a:solidFill>
                  <a:schemeClr val="bg1"/>
                </a:solidFill>
              </a:rPr>
              <a:t> ή </a:t>
            </a:r>
            <a:r>
              <a:rPr lang="en-US" sz="2400" b="1" dirty="0" smtClean="0">
                <a:solidFill>
                  <a:srgbClr val="FFFF00"/>
                </a:solidFill>
              </a:rPr>
              <a:t>ablation </a:t>
            </a:r>
            <a:r>
              <a:rPr lang="el-GR" sz="2400" b="1" dirty="0" err="1" smtClean="0">
                <a:solidFill>
                  <a:srgbClr val="FFFF00"/>
                </a:solidFill>
              </a:rPr>
              <a:t>μεσοκοιλιακού</a:t>
            </a:r>
            <a:r>
              <a:rPr lang="el-GR" sz="2400" b="1" dirty="0" smtClean="0">
                <a:solidFill>
                  <a:srgbClr val="FFFF00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διαφράγματος ή </a:t>
            </a:r>
            <a:r>
              <a:rPr lang="el-GR" sz="2400" b="1" dirty="0" err="1" smtClean="0">
                <a:solidFill>
                  <a:schemeClr val="bg1"/>
                </a:solidFill>
              </a:rPr>
              <a:t>επι</a:t>
            </a:r>
            <a:r>
              <a:rPr lang="el-GR" sz="2400" b="1" dirty="0" smtClean="0">
                <a:solidFill>
                  <a:schemeClr val="bg1"/>
                </a:solidFill>
              </a:rPr>
              <a:t> αντενδείξεων επέμβασης </a:t>
            </a:r>
            <a:r>
              <a:rPr lang="el-GR" sz="2400" b="1" dirty="0" smtClean="0">
                <a:solidFill>
                  <a:srgbClr val="FFFF00"/>
                </a:solidFill>
              </a:rPr>
              <a:t>κολποκοιλιακή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rgbClr val="FFFF00"/>
                </a:solidFill>
              </a:rPr>
              <a:t>βηματοδότηση</a:t>
            </a:r>
            <a:r>
              <a:rPr lang="el-GR" sz="2400" b="1" dirty="0" smtClean="0">
                <a:solidFill>
                  <a:schemeClr val="bg1"/>
                </a:solidFill>
              </a:rPr>
              <a:t> (δημιουργία τεχνητού </a:t>
            </a:r>
            <a:r>
              <a:rPr lang="en-US" sz="2400" b="1" dirty="0" smtClean="0">
                <a:solidFill>
                  <a:schemeClr val="bg1"/>
                </a:solidFill>
              </a:rPr>
              <a:t>LBBB)</a:t>
            </a:r>
            <a:endParaRPr lang="el-GR" sz="2400" b="1" dirty="0" smtClean="0">
              <a:solidFill>
                <a:schemeClr val="bg1"/>
              </a:solidFill>
            </a:endParaRPr>
          </a:p>
          <a:p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9225" y="1091380"/>
            <a:ext cx="48768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Επί μη ύπαρξης </a:t>
            </a:r>
            <a:r>
              <a:rPr lang="en-US" sz="2800" b="1" dirty="0" smtClean="0">
                <a:solidFill>
                  <a:srgbClr val="FFFF00"/>
                </a:solidFill>
              </a:rPr>
              <a:t>LVOTO(</a:t>
            </a:r>
            <a:r>
              <a:rPr lang="el-GR" sz="2800" b="1" dirty="0" smtClean="0">
                <a:solidFill>
                  <a:srgbClr val="FFFF00"/>
                </a:solidFill>
              </a:rPr>
              <a:t>επιβεβαίωση με δοκιμασία κόπωσης)</a:t>
            </a:r>
            <a:r>
              <a:rPr lang="en-US" sz="2800" b="1" dirty="0" smtClean="0">
                <a:solidFill>
                  <a:srgbClr val="FFFF00"/>
                </a:solidFill>
              </a:rPr>
              <a:t>:</a:t>
            </a:r>
            <a:endParaRPr lang="el-GR" sz="2800" b="1" dirty="0" smtClean="0">
              <a:solidFill>
                <a:srgbClr val="FFFF00"/>
              </a:solidFill>
            </a:endParaRPr>
          </a:p>
          <a:p>
            <a:endParaRPr lang="el-GR" sz="2800" b="1" dirty="0">
              <a:solidFill>
                <a:srgbClr val="FFFF00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Β-αναστολείς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Βραδυκαρδιακοί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Ca blockers: </a:t>
            </a:r>
            <a:r>
              <a:rPr lang="el-GR" sz="2400" b="1" dirty="0" err="1" smtClean="0">
                <a:solidFill>
                  <a:schemeClr val="bg1"/>
                </a:solidFill>
              </a:rPr>
              <a:t>Βεραπαμίλη,διλτιαζέμη</a:t>
            </a:r>
            <a:endParaRPr lang="el-GR" sz="2400" b="1" dirty="0" smtClean="0">
              <a:solidFill>
                <a:schemeClr val="bg1"/>
              </a:solidFill>
            </a:endParaRP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Μικρή δόση διουρητικών</a:t>
            </a:r>
            <a:endParaRPr lang="el-GR" sz="2400" b="1" dirty="0">
              <a:solidFill>
                <a:schemeClr val="bg1"/>
              </a:solidFill>
            </a:endParaRPr>
          </a:p>
        </p:txBody>
      </p:sp>
      <p:cxnSp>
        <p:nvCxnSpPr>
          <p:cNvPr id="7" name="Ευθεία γραμμή σύνδεσης 6"/>
          <p:cNvCxnSpPr/>
          <p:nvPr/>
        </p:nvCxnSpPr>
        <p:spPr>
          <a:xfrm flipV="1">
            <a:off x="349044" y="1657790"/>
            <a:ext cx="3386088" cy="136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/>
          <p:cNvCxnSpPr/>
          <p:nvPr/>
        </p:nvCxnSpPr>
        <p:spPr>
          <a:xfrm>
            <a:off x="7079225" y="25760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7079225" y="25760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/>
          <p:cNvCxnSpPr/>
          <p:nvPr/>
        </p:nvCxnSpPr>
        <p:spPr>
          <a:xfrm>
            <a:off x="6784258" y="2576052"/>
            <a:ext cx="42082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OCm plax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094256" y="1009798"/>
            <a:ext cx="2373779" cy="16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510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5316" y="186814"/>
            <a:ext cx="5319252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Κολπική μαρμαρυγή και </a:t>
            </a:r>
            <a:r>
              <a:rPr lang="en-US" sz="3200" b="1" dirty="0" smtClean="0">
                <a:solidFill>
                  <a:schemeClr val="bg1"/>
                </a:solidFill>
              </a:rPr>
              <a:t>HCM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30" y="858479"/>
            <a:ext cx="68507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Αντιπηκτική αγωγή σε εμφάνιση οποιασδήποτε μορφής </a:t>
            </a:r>
            <a:r>
              <a:rPr lang="en-US" sz="2400" b="1" dirty="0" smtClean="0">
                <a:solidFill>
                  <a:schemeClr val="bg1"/>
                </a:solidFill>
              </a:rPr>
              <a:t>AF</a:t>
            </a:r>
            <a:r>
              <a:rPr lang="el-GR" sz="2400" b="1" dirty="0" smtClean="0">
                <a:solidFill>
                  <a:schemeClr val="bg1"/>
                </a:solidFill>
              </a:rPr>
              <a:t> (ετήσια επίπτωση 2,8%-4,8%)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Έλεγχος ρυθμού (προτιμάται) με </a:t>
            </a:r>
            <a:r>
              <a:rPr lang="en-US" sz="2400" b="1" dirty="0" smtClean="0">
                <a:solidFill>
                  <a:schemeClr val="bg1"/>
                </a:solidFill>
              </a:rPr>
              <a:t>DC shock </a:t>
            </a:r>
            <a:r>
              <a:rPr lang="el-GR" sz="2400" b="1" dirty="0" smtClean="0">
                <a:solidFill>
                  <a:schemeClr val="bg1"/>
                </a:solidFill>
              </a:rPr>
              <a:t>και/η </a:t>
            </a:r>
            <a:r>
              <a:rPr lang="el-GR" sz="2400" b="1" dirty="0" err="1" smtClean="0">
                <a:solidFill>
                  <a:schemeClr val="bg1"/>
                </a:solidFill>
              </a:rPr>
              <a:t>αμιωδαρόνη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δισοπυραμίδη</a:t>
            </a:r>
            <a:r>
              <a:rPr lang="el-GR" sz="2400" b="1" dirty="0" smtClean="0">
                <a:solidFill>
                  <a:schemeClr val="bg1"/>
                </a:solidFill>
              </a:rPr>
              <a:t> σε </a:t>
            </a:r>
            <a:r>
              <a:rPr lang="el-GR" sz="2400" b="1" dirty="0" err="1" smtClean="0">
                <a:solidFill>
                  <a:schemeClr val="bg1"/>
                </a:solidFill>
              </a:rPr>
              <a:t>παροξυσμική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AF</a:t>
            </a:r>
            <a:endParaRPr lang="el-GR" sz="2400" b="1" dirty="0" smtClean="0">
              <a:solidFill>
                <a:schemeClr val="bg1"/>
              </a:solidFill>
            </a:endParaRP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n-GB" sz="2400" b="1" dirty="0" err="1" smtClean="0">
                <a:solidFill>
                  <a:schemeClr val="bg1"/>
                </a:solidFill>
              </a:rPr>
              <a:t>Adlation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κολπικής μαρμαρυγής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Έλεγχος </a:t>
            </a:r>
            <a:r>
              <a:rPr lang="el-GR" sz="2400" b="1" dirty="0" err="1" smtClean="0">
                <a:solidFill>
                  <a:schemeClr val="bg1"/>
                </a:solidFill>
              </a:rPr>
              <a:t>συχνότητος</a:t>
            </a:r>
            <a:r>
              <a:rPr lang="el-GR" sz="2400" b="1" dirty="0" smtClean="0">
                <a:solidFill>
                  <a:schemeClr val="bg1"/>
                </a:solidFill>
              </a:rPr>
              <a:t> με β-αναστολείς, </a:t>
            </a:r>
            <a:r>
              <a:rPr lang="el-GR" sz="2400" b="1" dirty="0" err="1" smtClean="0">
                <a:solidFill>
                  <a:schemeClr val="bg1"/>
                </a:solidFill>
              </a:rPr>
              <a:t>βεραπαμίλη</a:t>
            </a:r>
            <a:r>
              <a:rPr lang="el-GR" sz="2400" b="1" dirty="0" smtClean="0">
                <a:solidFill>
                  <a:schemeClr val="bg1"/>
                </a:solidFill>
              </a:rPr>
              <a:t> ή </a:t>
            </a:r>
            <a:r>
              <a:rPr lang="el-GR" sz="2400" b="1" dirty="0" err="1" smtClean="0">
                <a:solidFill>
                  <a:schemeClr val="bg1"/>
                </a:solidFill>
              </a:rPr>
              <a:t>διλτιαζέμη</a:t>
            </a:r>
            <a:r>
              <a:rPr lang="el-GR" sz="2400" b="1" dirty="0" smtClean="0">
                <a:solidFill>
                  <a:schemeClr val="bg1"/>
                </a:solidFill>
              </a:rPr>
              <a:t> σε μόνιμη ή εμμένουσα </a:t>
            </a:r>
            <a:r>
              <a:rPr lang="en-US" sz="2400" b="1" dirty="0" smtClean="0">
                <a:solidFill>
                  <a:schemeClr val="bg1"/>
                </a:solidFill>
              </a:rPr>
              <a:t>AF</a:t>
            </a:r>
            <a:r>
              <a:rPr lang="el-GR" sz="2400" b="1" dirty="0" smtClean="0">
                <a:solidFill>
                  <a:schemeClr val="bg1"/>
                </a:solidFill>
              </a:rPr>
              <a:t> ή </a:t>
            </a:r>
            <a:r>
              <a:rPr lang="en-GB" sz="2400" b="1" dirty="0" smtClean="0">
                <a:solidFill>
                  <a:schemeClr val="bg1"/>
                </a:solidFill>
              </a:rPr>
              <a:t>AV nodal ablation + CRT</a:t>
            </a:r>
            <a:r>
              <a:rPr lang="el-GR" sz="2400" b="1" dirty="0" smtClean="0">
                <a:solidFill>
                  <a:schemeClr val="bg1"/>
                </a:solidFill>
              </a:rPr>
              <a:t> σε ανθεκτικές περιπτώσεις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Holter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Ρυθμού 48</a:t>
            </a:r>
            <a:r>
              <a:rPr lang="en-US" sz="2400" b="1" dirty="0" smtClean="0">
                <a:solidFill>
                  <a:schemeClr val="bg1"/>
                </a:solidFill>
              </a:rPr>
              <a:t>h </a:t>
            </a:r>
            <a:r>
              <a:rPr lang="el-GR" sz="2400" b="1" dirty="0" smtClean="0">
                <a:solidFill>
                  <a:schemeClr val="bg1"/>
                </a:solidFill>
              </a:rPr>
              <a:t>ανά 6-12 μήνες σε ασθενείς με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φλεβόκομβο και διάταση του αριστερού κόπου &gt;45</a:t>
            </a:r>
            <a:r>
              <a:rPr lang="en-US" sz="2400" b="1" dirty="0" smtClean="0">
                <a:solidFill>
                  <a:schemeClr val="bg1"/>
                </a:solidFill>
              </a:rPr>
              <a:t>mm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6" name="AutoShape 4" descr="Αποτέλεσμα εικόνας για images for atrial fibrillatio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0577" y="2125980"/>
            <a:ext cx="4919973" cy="237621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004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1485" y="285135"/>
            <a:ext cx="8632721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Μετάπτωση σε συστολική καρδιακή ανεπάρκεια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" y="1661652"/>
            <a:ext cx="50255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Σε 5-10% των ασθενών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Θεραπεία με την κλασική αγωγή (β-αναστολείς,  Α-ΜΕΑ/</a:t>
            </a:r>
            <a:r>
              <a:rPr lang="en-GB" sz="2400" b="1" dirty="0" smtClean="0">
                <a:solidFill>
                  <a:schemeClr val="bg1"/>
                </a:solidFill>
              </a:rPr>
              <a:t>ARNI</a:t>
            </a:r>
            <a:r>
              <a:rPr lang="el-GR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</a:rPr>
              <a:t> MRA,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</a:rPr>
              <a:t>SGLT-2 </a:t>
            </a:r>
            <a:r>
              <a:rPr lang="el-GR" sz="2400" b="1" dirty="0" smtClean="0">
                <a:solidFill>
                  <a:schemeClr val="bg1"/>
                </a:solidFill>
              </a:rPr>
              <a:t>ανταγωνιστές ,διουρητικά)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Θεραπεία </a:t>
            </a:r>
            <a:r>
              <a:rPr lang="el-GR" sz="2400" b="1" dirty="0" err="1" smtClean="0">
                <a:solidFill>
                  <a:schemeClr val="bg1"/>
                </a:solidFill>
              </a:rPr>
              <a:t>επανασυγχρονισμού</a:t>
            </a:r>
            <a:r>
              <a:rPr lang="el-GR" sz="2400" b="1" dirty="0" smtClean="0">
                <a:solidFill>
                  <a:schemeClr val="bg1"/>
                </a:solidFill>
              </a:rPr>
              <a:t> σε </a:t>
            </a:r>
            <a:r>
              <a:rPr lang="en-US" sz="2400" b="1" dirty="0" smtClean="0">
                <a:solidFill>
                  <a:schemeClr val="bg1"/>
                </a:solidFill>
              </a:rPr>
              <a:t>LBBB </a:t>
            </a:r>
            <a:r>
              <a:rPr lang="el-GR" sz="2400" b="1" dirty="0" smtClean="0">
                <a:solidFill>
                  <a:schemeClr val="bg1"/>
                </a:solidFill>
              </a:rPr>
              <a:t>και ανθεκτικά συμπτώματα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Μεταμόσχευση καρδιάς σε τελικού σταδίου ασθενείς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5" name="HYPERTENSIVE sax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615952" y="1868633"/>
            <a:ext cx="4969809" cy="337571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0184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839" y="359708"/>
            <a:ext cx="9363075" cy="62103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2 - Έλλειψη"/>
          <p:cNvSpPr/>
          <p:nvPr/>
        </p:nvSpPr>
        <p:spPr>
          <a:xfrm>
            <a:off x="4231341" y="1129553"/>
            <a:ext cx="2761130" cy="681318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3 - Έλλειψη"/>
          <p:cNvSpPr/>
          <p:nvPr/>
        </p:nvSpPr>
        <p:spPr>
          <a:xfrm>
            <a:off x="4392706" y="2384612"/>
            <a:ext cx="2761130" cy="681318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 - Έλλειψη"/>
          <p:cNvSpPr/>
          <p:nvPr/>
        </p:nvSpPr>
        <p:spPr>
          <a:xfrm>
            <a:off x="4312024" y="3532094"/>
            <a:ext cx="2761130" cy="681318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152422" y="284826"/>
            <a:ext cx="6386044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Αντιμετώπιση άλλων συμπτωμάτων</a:t>
            </a:r>
            <a:endParaRPr lang="el-GR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14633" y="1573161"/>
            <a:ext cx="43065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ΣΤΗΘΑΓΧΗ</a:t>
            </a:r>
          </a:p>
          <a:p>
            <a:endParaRPr lang="el-GR" sz="2800" b="1" dirty="0" smtClean="0">
              <a:solidFill>
                <a:srgbClr val="FFFF00"/>
              </a:solidFill>
            </a:endParaRP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r>
              <a:rPr lang="el-GR" sz="2800" b="1" dirty="0" err="1" smtClean="0">
                <a:solidFill>
                  <a:schemeClr val="bg1"/>
                </a:solidFill>
              </a:rPr>
              <a:t>Στεφανιογραφία</a:t>
            </a:r>
            <a:r>
              <a:rPr lang="el-GR" sz="2800" b="1" dirty="0" smtClean="0">
                <a:solidFill>
                  <a:schemeClr val="bg1"/>
                </a:solidFill>
              </a:rPr>
              <a:t> και </a:t>
            </a:r>
            <a:r>
              <a:rPr lang="el-GR" sz="2800" b="1" dirty="0" err="1" smtClean="0">
                <a:solidFill>
                  <a:schemeClr val="bg1"/>
                </a:solidFill>
              </a:rPr>
              <a:t>επαναγγείωση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r>
              <a:rPr lang="el-GR" sz="2800" b="1" dirty="0" err="1" smtClean="0">
                <a:solidFill>
                  <a:schemeClr val="bg1"/>
                </a:solidFill>
              </a:rPr>
              <a:t>επι</a:t>
            </a:r>
            <a:r>
              <a:rPr lang="el-GR" sz="2800" b="1" dirty="0" smtClean="0">
                <a:solidFill>
                  <a:schemeClr val="bg1"/>
                </a:solidFill>
              </a:rPr>
              <a:t> στεφανιαίας νόσου</a:t>
            </a:r>
          </a:p>
          <a:p>
            <a:endParaRPr lang="el-GR" sz="2800" b="1" dirty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Β-αναστολείς ,</a:t>
            </a:r>
            <a:r>
              <a:rPr lang="el-GR" sz="2800" b="1" dirty="0" err="1" smtClean="0">
                <a:solidFill>
                  <a:schemeClr val="bg1"/>
                </a:solidFill>
              </a:rPr>
              <a:t>Βεραπαμίλη,Διλτιαζέμη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r>
              <a:rPr lang="el-GR" sz="2800" b="1" dirty="0" err="1" smtClean="0">
                <a:solidFill>
                  <a:schemeClr val="bg1"/>
                </a:solidFill>
              </a:rPr>
              <a:t>επι</a:t>
            </a:r>
            <a:r>
              <a:rPr lang="el-GR" sz="2800" b="1" dirty="0" smtClean="0">
                <a:solidFill>
                  <a:schemeClr val="bg1"/>
                </a:solidFill>
              </a:rPr>
              <a:t> μη ύπαρξης στεφανιαίας νόσου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8650" y="1573161"/>
            <a:ext cx="4707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ΣΥΓΚΟΠΗ</a:t>
            </a:r>
          </a:p>
          <a:p>
            <a:endParaRPr lang="el-GR" sz="2800" b="1" dirty="0" smtClean="0">
              <a:solidFill>
                <a:srgbClr val="FFFF00"/>
              </a:solidFill>
            </a:endParaRP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Διερεύνηση με </a:t>
            </a:r>
            <a:r>
              <a:rPr lang="el-GR" sz="2800" b="1" dirty="0" err="1" smtClean="0">
                <a:solidFill>
                  <a:schemeClr val="bg1"/>
                </a:solidFill>
              </a:rPr>
              <a:t>ΗΚΓ,Δοκιμασία</a:t>
            </a:r>
            <a:r>
              <a:rPr lang="el-GR" sz="2800" b="1" dirty="0" smtClean="0">
                <a:solidFill>
                  <a:schemeClr val="bg1"/>
                </a:solidFill>
              </a:rPr>
              <a:t> κόπωσης, </a:t>
            </a:r>
            <a:r>
              <a:rPr lang="en-US" sz="2800" b="1" dirty="0" err="1" smtClean="0">
                <a:solidFill>
                  <a:schemeClr val="bg1"/>
                </a:solidFill>
              </a:rPr>
              <a:t>Holter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l-GR" sz="2800" b="1" dirty="0" smtClean="0">
                <a:solidFill>
                  <a:schemeClr val="bg1"/>
                </a:solidFill>
              </a:rPr>
              <a:t>,υπερηχογράφημα και αντιμετώπιση του αιτίου 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8840" y="2406752"/>
            <a:ext cx="1314450" cy="123825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8650" y="4778478"/>
            <a:ext cx="1685925" cy="13716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1218" y="4778478"/>
            <a:ext cx="1885950" cy="13716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792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4775" y="245807"/>
            <a:ext cx="8111612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Πρόληψη-αντιμετώπιση </a:t>
            </a:r>
            <a:r>
              <a:rPr lang="el-GR" sz="3200" b="1" dirty="0" err="1" smtClean="0">
                <a:solidFill>
                  <a:schemeClr val="bg1"/>
                </a:solidFill>
              </a:rPr>
              <a:t>αιφνιδίου</a:t>
            </a:r>
            <a:r>
              <a:rPr lang="el-GR" sz="3200" b="1" dirty="0" smtClean="0">
                <a:solidFill>
                  <a:schemeClr val="bg1"/>
                </a:solidFill>
              </a:rPr>
              <a:t> θανάτου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330" y="1030073"/>
            <a:ext cx="735105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Πρωτογενής πρόληψη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chemeClr val="bg1"/>
                </a:solidFill>
              </a:rPr>
              <a:t>Παράγοντες κινδύνου</a:t>
            </a:r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Ηλικία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Οικογενειακό ιστορικό </a:t>
            </a:r>
            <a:r>
              <a:rPr lang="el-GR" sz="2400" b="1" dirty="0" err="1" smtClean="0">
                <a:solidFill>
                  <a:schemeClr val="bg1"/>
                </a:solidFill>
              </a:rPr>
              <a:t>αιφνιδίου</a:t>
            </a:r>
            <a:r>
              <a:rPr lang="el-GR" sz="2400" b="1" dirty="0" smtClean="0">
                <a:solidFill>
                  <a:schemeClr val="bg1"/>
                </a:solidFill>
              </a:rPr>
              <a:t> θανάτου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Ανεξήγητη συγκοπή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Δυναμική </a:t>
            </a:r>
            <a:r>
              <a:rPr lang="el-GR" sz="2400" b="1" dirty="0" err="1" smtClean="0">
                <a:solidFill>
                  <a:schemeClr val="bg1"/>
                </a:solidFill>
              </a:rPr>
              <a:t>υπαοορτική</a:t>
            </a:r>
            <a:r>
              <a:rPr lang="el-GR" sz="2400" b="1" dirty="0" smtClean="0">
                <a:solidFill>
                  <a:schemeClr val="bg1"/>
                </a:solidFill>
              </a:rPr>
              <a:t> απόφραξη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Μέγιστο πάχος τοιχώματος </a:t>
            </a:r>
            <a:r>
              <a:rPr lang="en-US" sz="2400" b="1" dirty="0" smtClean="0">
                <a:solidFill>
                  <a:schemeClr val="bg1"/>
                </a:solidFill>
              </a:rPr>
              <a:t>LV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Διάμετρος αριστερού κόλπου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Μη εμμένουσα κοιλιακή ταχυκαρδία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chemeClr val="bg1"/>
                </a:solidFill>
              </a:rPr>
              <a:t>Συνυπολογισμός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Εκτασης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μυοκαρδιακής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ίνωσης</a:t>
            </a:r>
            <a:r>
              <a:rPr lang="el-GR" sz="2400" b="1" dirty="0" smtClean="0">
                <a:solidFill>
                  <a:schemeClr val="bg1"/>
                </a:solidFill>
              </a:rPr>
              <a:t> &gt; 15% (</a:t>
            </a:r>
            <a:r>
              <a:rPr lang="en-GB" sz="2400" b="1" dirty="0" smtClean="0">
                <a:solidFill>
                  <a:schemeClr val="bg1"/>
                </a:solidFill>
              </a:rPr>
              <a:t>MRI </a:t>
            </a:r>
            <a:r>
              <a:rPr lang="el-GR" sz="2400" b="1" dirty="0" smtClean="0">
                <a:solidFill>
                  <a:schemeClr val="bg1"/>
                </a:solidFill>
              </a:rPr>
              <a:t>καρδιάς)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 </a:t>
            </a:r>
            <a:r>
              <a:rPr lang="el-GR" sz="2400" b="1" dirty="0" smtClean="0">
                <a:solidFill>
                  <a:schemeClr val="bg1"/>
                </a:solidFill>
              </a:rPr>
              <a:t>Συστολικής δυσλειτουργίας (ΚΕ &lt;50%)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08751" y="1750142"/>
            <a:ext cx="4576165" cy="192219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271" y="4305817"/>
            <a:ext cx="3665406" cy="243911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16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081406" y="297404"/>
            <a:ext cx="3092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Κλινική υποψία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2 - Βέλος προς τα κάτω"/>
          <p:cNvSpPr/>
          <p:nvPr/>
        </p:nvSpPr>
        <p:spPr>
          <a:xfrm>
            <a:off x="5298365" y="928071"/>
            <a:ext cx="484632" cy="672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3 - TextBox"/>
          <p:cNvSpPr txBox="1"/>
          <p:nvPr/>
        </p:nvSpPr>
        <p:spPr>
          <a:xfrm>
            <a:off x="4393602" y="1578462"/>
            <a:ext cx="256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err="1" smtClean="0">
                <a:solidFill>
                  <a:schemeClr val="bg1"/>
                </a:solidFill>
              </a:rPr>
              <a:t>Απεικόνηση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4349451" y="2987712"/>
            <a:ext cx="2456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Φαινότυπος</a:t>
            </a:r>
            <a:endParaRPr lang="en-GB" sz="3200" b="1" dirty="0">
              <a:solidFill>
                <a:srgbClr val="FFFF00"/>
              </a:solidFill>
            </a:endParaRPr>
          </a:p>
        </p:txBody>
      </p:sp>
      <p:sp>
        <p:nvSpPr>
          <p:cNvPr id="6" name="5 - Βέλος προς τα κάτω"/>
          <p:cNvSpPr/>
          <p:nvPr/>
        </p:nvSpPr>
        <p:spPr>
          <a:xfrm>
            <a:off x="5329294" y="2218317"/>
            <a:ext cx="484632" cy="663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6 - TextBox"/>
          <p:cNvSpPr txBox="1"/>
          <p:nvPr/>
        </p:nvSpPr>
        <p:spPr>
          <a:xfrm>
            <a:off x="3563920" y="4341382"/>
            <a:ext cx="4087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Επιπλέον χαρακτηριστικά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8" name="7 - Βέλος προς τα κάτω"/>
          <p:cNvSpPr/>
          <p:nvPr/>
        </p:nvSpPr>
        <p:spPr>
          <a:xfrm>
            <a:off x="5351257" y="3606277"/>
            <a:ext cx="484632" cy="6992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8 - TextBox"/>
          <p:cNvSpPr txBox="1"/>
          <p:nvPr/>
        </p:nvSpPr>
        <p:spPr>
          <a:xfrm>
            <a:off x="4311127" y="6273225"/>
            <a:ext cx="2958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Αντιμετώπιση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0" name="9 - Βέλος προς τα κάτω"/>
          <p:cNvSpPr/>
          <p:nvPr/>
        </p:nvSpPr>
        <p:spPr>
          <a:xfrm>
            <a:off x="5410648" y="5531449"/>
            <a:ext cx="484632" cy="686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HOCm plax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330933" y="922375"/>
            <a:ext cx="4648884" cy="3158135"/>
          </a:xfrm>
          <a:prstGeom prst="rect">
            <a:avLst/>
          </a:prstGeom>
        </p:spPr>
      </p:pic>
      <p:pic>
        <p:nvPicPr>
          <p:cNvPr id="15" name="georg2C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71500" y="771701"/>
            <a:ext cx="2846069" cy="350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151092" y="209168"/>
            <a:ext cx="7772705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</a:rPr>
              <a:t>Πρόληψη-αντιμετώπιση </a:t>
            </a:r>
            <a:r>
              <a:rPr lang="el-GR" sz="3200" b="1" dirty="0" err="1">
                <a:solidFill>
                  <a:schemeClr val="bg1"/>
                </a:solidFill>
              </a:rPr>
              <a:t>αιφνιδίου</a:t>
            </a:r>
            <a:r>
              <a:rPr lang="el-GR" sz="3200" b="1" dirty="0">
                <a:solidFill>
                  <a:schemeClr val="bg1"/>
                </a:solidFill>
              </a:rPr>
              <a:t> θανάτου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1045" y="1317030"/>
            <a:ext cx="550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Τοποθέτηση </a:t>
            </a:r>
            <a:r>
              <a:rPr lang="el-GR" sz="3200" b="1" dirty="0" err="1" smtClean="0">
                <a:solidFill>
                  <a:schemeClr val="bg1"/>
                </a:solidFill>
              </a:rPr>
              <a:t>απινιδωτού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7561" y="2487785"/>
            <a:ext cx="4375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Πρωτογενής πρόληψη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472" y="3942735"/>
            <a:ext cx="2743200" cy="10156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</a:rPr>
              <a:t>5ετής κίνδυνος </a:t>
            </a:r>
            <a:r>
              <a:rPr lang="el-GR" sz="2000" b="1" dirty="0" err="1" smtClean="0">
                <a:solidFill>
                  <a:schemeClr val="bg1"/>
                </a:solidFill>
              </a:rPr>
              <a:t>αιφνιδίου</a:t>
            </a:r>
            <a:r>
              <a:rPr lang="el-GR" sz="2000" b="1" dirty="0" smtClean="0">
                <a:solidFill>
                  <a:schemeClr val="bg1"/>
                </a:solidFill>
              </a:rPr>
              <a:t> θανάτου        &lt; 4%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6491" y="3942734"/>
            <a:ext cx="2438400" cy="10156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5ετής κίνδυνος </a:t>
            </a:r>
            <a:r>
              <a:rPr lang="el-GR" sz="2000" b="1" dirty="0" err="1" smtClean="0"/>
              <a:t>αιφνιδίου</a:t>
            </a:r>
            <a:r>
              <a:rPr lang="el-GR" sz="2000" b="1" dirty="0" smtClean="0"/>
              <a:t> θανάτου 4-6%</a:t>
            </a:r>
            <a:endParaRPr lang="el-GR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02710" y="3942733"/>
            <a:ext cx="2320413" cy="10156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</a:rPr>
              <a:t>5ετής κίνδυνος </a:t>
            </a:r>
            <a:r>
              <a:rPr lang="el-GR" sz="2000" b="1" dirty="0" err="1" smtClean="0">
                <a:solidFill>
                  <a:schemeClr val="bg1"/>
                </a:solidFill>
              </a:rPr>
              <a:t>αιφνιδίου</a:t>
            </a:r>
            <a:r>
              <a:rPr lang="el-GR" sz="2000" b="1" dirty="0" smtClean="0">
                <a:solidFill>
                  <a:schemeClr val="bg1"/>
                </a:solidFill>
              </a:rPr>
              <a:t> θανάτου &gt;6%</a:t>
            </a:r>
            <a:endParaRPr lang="el-GR" sz="2000" b="1" dirty="0">
              <a:solidFill>
                <a:schemeClr val="bg1"/>
              </a:solidFill>
            </a:endParaRPr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>
            <a:off x="1637072" y="5181599"/>
            <a:ext cx="0" cy="5997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787" y="6004569"/>
            <a:ext cx="258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Δεν ενδείκνυται </a:t>
            </a:r>
            <a:r>
              <a:rPr lang="el-GR" b="1" dirty="0" err="1" smtClean="0">
                <a:solidFill>
                  <a:schemeClr val="bg1"/>
                </a:solidFill>
              </a:rPr>
              <a:t>απινιδωτής</a:t>
            </a:r>
            <a:endParaRPr lang="el-GR" b="1" dirty="0">
              <a:solidFill>
                <a:schemeClr val="bg1"/>
              </a:solidFill>
            </a:endParaRPr>
          </a:p>
        </p:txBody>
      </p:sp>
      <p:cxnSp>
        <p:nvCxnSpPr>
          <p:cNvPr id="12" name="Ευθύγραμμο βέλος σύνδεσης 11"/>
          <p:cNvCxnSpPr/>
          <p:nvPr/>
        </p:nvCxnSpPr>
        <p:spPr>
          <a:xfrm>
            <a:off x="4355691" y="5181599"/>
            <a:ext cx="0" cy="5997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15148" y="6004569"/>
            <a:ext cx="2487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Μπορεί να τοποθετηθεί </a:t>
            </a:r>
            <a:r>
              <a:rPr lang="el-GR" b="1" dirty="0" err="1" smtClean="0">
                <a:solidFill>
                  <a:schemeClr val="bg1"/>
                </a:solidFill>
              </a:rPr>
              <a:t>απινιδωτής</a:t>
            </a:r>
            <a:endParaRPr lang="el-GR" b="1" dirty="0">
              <a:solidFill>
                <a:schemeClr val="bg1"/>
              </a:solidFill>
            </a:endParaRPr>
          </a:p>
        </p:txBody>
      </p:sp>
      <p:cxnSp>
        <p:nvCxnSpPr>
          <p:cNvPr id="15" name="Ευθύγραμμο βέλος σύνδεσης 14"/>
          <p:cNvCxnSpPr/>
          <p:nvPr/>
        </p:nvCxnSpPr>
        <p:spPr>
          <a:xfrm>
            <a:off x="6862916" y="5181599"/>
            <a:ext cx="1002890" cy="5997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36657" y="6004569"/>
            <a:ext cx="3087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Πρέπει να τοποθετηθεί </a:t>
            </a:r>
            <a:r>
              <a:rPr lang="el-GR" b="1" dirty="0" err="1" smtClean="0">
                <a:solidFill>
                  <a:schemeClr val="bg1"/>
                </a:solidFill>
              </a:rPr>
              <a:t>απινιδωτής</a:t>
            </a:r>
            <a:endParaRPr lang="el-GR" b="1" dirty="0">
              <a:solidFill>
                <a:schemeClr val="bg1"/>
              </a:solidFill>
            </a:endParaRPr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 flipH="1">
            <a:off x="1936955" y="3011005"/>
            <a:ext cx="1071717" cy="646595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/>
          <p:nvPr/>
        </p:nvCxnSpPr>
        <p:spPr>
          <a:xfrm>
            <a:off x="4355691" y="3087329"/>
            <a:ext cx="0" cy="63909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/>
          <p:nvPr/>
        </p:nvCxnSpPr>
        <p:spPr>
          <a:xfrm>
            <a:off x="5220929" y="3011005"/>
            <a:ext cx="1406013" cy="5777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23123" y="2487785"/>
            <a:ext cx="4001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Δευτερογενής πρόληψη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54065" y="3942733"/>
            <a:ext cx="3097161" cy="10156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</a:rPr>
              <a:t>Διασωθείσα καρδιακή ανακοπή ή εμμένουσα κοιλιακή ταχυκαρδία</a:t>
            </a:r>
            <a:endParaRPr lang="el-GR" sz="2000" b="1" dirty="0">
              <a:solidFill>
                <a:schemeClr val="bg1"/>
              </a:solidFill>
            </a:endParaRPr>
          </a:p>
        </p:txBody>
      </p:sp>
      <p:cxnSp>
        <p:nvCxnSpPr>
          <p:cNvPr id="27" name="Ευθύγραμμο βέλος σύνδεσης 26"/>
          <p:cNvCxnSpPr>
            <a:stCxn id="24" idx="2"/>
          </p:cNvCxnSpPr>
          <p:nvPr/>
        </p:nvCxnSpPr>
        <p:spPr>
          <a:xfrm flipH="1">
            <a:off x="10023987" y="3011005"/>
            <a:ext cx="1" cy="6465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ύγραμμο βέλος σύνδεσης 29"/>
          <p:cNvCxnSpPr/>
          <p:nvPr/>
        </p:nvCxnSpPr>
        <p:spPr>
          <a:xfrm flipH="1">
            <a:off x="8986684" y="5181598"/>
            <a:ext cx="1037303" cy="59977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Εικόνα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913" y="1017144"/>
            <a:ext cx="2240881" cy="149117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942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588" y="246343"/>
            <a:ext cx="3588774" cy="58477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Υπέρταση ή </a:t>
            </a:r>
            <a:r>
              <a:rPr lang="en-US" sz="3200" b="1" dirty="0" smtClean="0">
                <a:solidFill>
                  <a:schemeClr val="bg1"/>
                </a:solidFill>
              </a:rPr>
              <a:t>HCM ;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141" y="1632155"/>
            <a:ext cx="592885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Υπέρ Υπέρτασης</a:t>
            </a:r>
          </a:p>
          <a:p>
            <a:endParaRPr lang="el-GR" sz="32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Φυσιολογικό ΗΚΓ ή σημεία υπερτροφίας χωρίς </a:t>
            </a:r>
            <a:r>
              <a:rPr lang="en-US" sz="2400" b="1" dirty="0" smtClean="0">
                <a:solidFill>
                  <a:schemeClr val="bg1"/>
                </a:solidFill>
              </a:rPr>
              <a:t>ST-T </a:t>
            </a:r>
            <a:r>
              <a:rPr lang="el-GR" sz="2400" b="1" dirty="0" smtClean="0">
                <a:solidFill>
                  <a:schemeClr val="bg1"/>
                </a:solidFill>
              </a:rPr>
              <a:t>διαταραχές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Υποχώρηση υπερτροφίας με την θεραπεία της υπέρτασης 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4090" y="610136"/>
            <a:ext cx="527009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Υπέρ </a:t>
            </a:r>
            <a:r>
              <a:rPr lang="en-US" sz="3200" b="1" dirty="0" smtClean="0">
                <a:solidFill>
                  <a:schemeClr val="bg1"/>
                </a:solidFill>
              </a:rPr>
              <a:t>HCM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Οικογενειακό ιστορικό </a:t>
            </a:r>
            <a:r>
              <a:rPr lang="en-US" sz="2400" b="1" dirty="0" smtClean="0">
                <a:solidFill>
                  <a:schemeClr val="bg1"/>
                </a:solidFill>
              </a:rPr>
              <a:t>HCM</a:t>
            </a:r>
            <a:endParaRPr lang="el-GR" sz="2400" b="1" dirty="0" smtClean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Υπερτροφία και της δεξιάς κοιλίας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Μέγιστο πάχος τοιχωμάτων &gt;15</a:t>
            </a:r>
            <a:r>
              <a:rPr lang="en-US" sz="2400" b="1" dirty="0" smtClean="0">
                <a:solidFill>
                  <a:schemeClr val="bg1"/>
                </a:solidFill>
              </a:rPr>
              <a:t>mm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Σοβαρή διαστολική δυσλειτουργία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Σοβαρές διαταραχές </a:t>
            </a:r>
            <a:r>
              <a:rPr lang="en-US" sz="2400" b="1" dirty="0" smtClean="0">
                <a:solidFill>
                  <a:schemeClr val="bg1"/>
                </a:solidFill>
              </a:rPr>
              <a:t>ST-T </a:t>
            </a:r>
            <a:r>
              <a:rPr lang="el-GR" sz="2400" b="1" dirty="0" smtClean="0">
                <a:solidFill>
                  <a:schemeClr val="bg1"/>
                </a:solidFill>
              </a:rPr>
              <a:t>διαστήματος ή </a:t>
            </a:r>
            <a:r>
              <a:rPr lang="en-US" sz="2400" b="1" dirty="0" smtClean="0">
                <a:solidFill>
                  <a:schemeClr val="bg1"/>
                </a:solidFill>
              </a:rPr>
              <a:t>Q </a:t>
            </a:r>
            <a:r>
              <a:rPr lang="el-GR" sz="2400" b="1" dirty="0" smtClean="0">
                <a:solidFill>
                  <a:schemeClr val="bg1"/>
                </a:solidFill>
              </a:rPr>
              <a:t>κύματα στο ΗΚΓ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Ινωση</a:t>
            </a:r>
            <a:r>
              <a:rPr lang="el-GR" sz="2400" b="1" dirty="0" smtClean="0">
                <a:solidFill>
                  <a:schemeClr val="bg1"/>
                </a:solidFill>
              </a:rPr>
              <a:t> στην </a:t>
            </a:r>
            <a:r>
              <a:rPr lang="en-US" sz="2400" b="1" dirty="0" smtClean="0">
                <a:solidFill>
                  <a:schemeClr val="bg1"/>
                </a:solidFill>
              </a:rPr>
              <a:t>CMR </a:t>
            </a:r>
            <a:r>
              <a:rPr lang="el-GR" sz="2400" b="1" dirty="0" smtClean="0">
                <a:solidFill>
                  <a:schemeClr val="bg1"/>
                </a:solidFill>
              </a:rPr>
              <a:t>σε σημεία υπερτροφίας ή στην σύναψη αριστερής και δεξιάς κοιλίας</a:t>
            </a:r>
            <a:endParaRPr lang="el-GR" sz="2400" b="1" dirty="0">
              <a:solidFill>
                <a:schemeClr val="bg1"/>
              </a:solidFill>
            </a:endParaRPr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226141" y="2202426"/>
            <a:ext cx="37264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V="1">
            <a:off x="6685935" y="1278194"/>
            <a:ext cx="2743200" cy="98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Εικόνα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6254" y="4808909"/>
            <a:ext cx="2466975" cy="184785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279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9870" y="146908"/>
            <a:ext cx="6696843" cy="66077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699551" y="3716594"/>
            <a:ext cx="3077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HCM</a:t>
            </a:r>
            <a:r>
              <a:rPr lang="el-GR" sz="3200" b="1" dirty="0" smtClean="0">
                <a:solidFill>
                  <a:schemeClr val="bg1"/>
                </a:solidFill>
              </a:rPr>
              <a:t> ή αθλητική καρδιά </a:t>
            </a:r>
            <a:r>
              <a:rPr lang="en-US" sz="3200" b="1" dirty="0" smtClean="0">
                <a:solidFill>
                  <a:schemeClr val="bg1"/>
                </a:solidFill>
              </a:rPr>
              <a:t>;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9551" y="298136"/>
            <a:ext cx="2619375" cy="1743075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305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7704" y="324464"/>
            <a:ext cx="3274141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Γενετικός έλεγχος  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440" y="1445342"/>
            <a:ext cx="108449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Σε </a:t>
            </a:r>
            <a:r>
              <a:rPr lang="el-GR" sz="2400" b="1" dirty="0" smtClean="0">
                <a:solidFill>
                  <a:srgbClr val="FFFF00"/>
                </a:solidFill>
              </a:rPr>
              <a:t>ασθενείς</a:t>
            </a:r>
            <a:r>
              <a:rPr lang="el-GR" sz="2400" b="1" dirty="0" smtClean="0">
                <a:solidFill>
                  <a:schemeClr val="bg1"/>
                </a:solidFill>
              </a:rPr>
              <a:t> με διαγνωσμένη </a:t>
            </a:r>
            <a:r>
              <a:rPr lang="en-US" sz="2400" b="1" dirty="0" smtClean="0">
                <a:solidFill>
                  <a:schemeClr val="bg1"/>
                </a:solidFill>
              </a:rPr>
              <a:t>HCM </a:t>
            </a:r>
            <a:r>
              <a:rPr lang="el-GR" sz="2400" b="1" dirty="0" smtClean="0">
                <a:solidFill>
                  <a:schemeClr val="bg1"/>
                </a:solidFill>
              </a:rPr>
              <a:t>για </a:t>
            </a:r>
            <a:r>
              <a:rPr lang="el-GR" sz="2400" b="1" dirty="0" smtClean="0">
                <a:solidFill>
                  <a:srgbClr val="FFFF00"/>
                </a:solidFill>
              </a:rPr>
              <a:t>καθοδήγηση της γενετικής ανάλυσης των συγγενών τους </a:t>
            </a:r>
            <a:r>
              <a:rPr lang="el-GR" sz="2400" b="1" dirty="0" smtClean="0">
                <a:solidFill>
                  <a:schemeClr val="bg1"/>
                </a:solidFill>
              </a:rPr>
              <a:t>(ανεύρεση της συγκεκριμένης μετάλλαξης),σε </a:t>
            </a:r>
            <a:r>
              <a:rPr lang="el-GR" sz="2400" b="1" dirty="0" smtClean="0">
                <a:solidFill>
                  <a:srgbClr val="FFFF00"/>
                </a:solidFill>
              </a:rPr>
              <a:t>οριακή διάγνωση της νόσου</a:t>
            </a:r>
            <a:r>
              <a:rPr lang="el-GR" sz="2400" b="1" dirty="0" smtClean="0">
                <a:solidFill>
                  <a:schemeClr val="bg1"/>
                </a:solidFill>
              </a:rPr>
              <a:t> ή όταν υποψιαζόμαστε </a:t>
            </a:r>
            <a:r>
              <a:rPr lang="el-GR" sz="2400" b="1" dirty="0" smtClean="0">
                <a:solidFill>
                  <a:srgbClr val="FFFF00"/>
                </a:solidFill>
              </a:rPr>
              <a:t>ειδική μορφή της νόσου </a:t>
            </a:r>
            <a:r>
              <a:rPr lang="el-GR" sz="2400" b="1" dirty="0" smtClean="0">
                <a:solidFill>
                  <a:schemeClr val="bg1"/>
                </a:solidFill>
              </a:rPr>
              <a:t>για επιβεβαίωση της διάγνωσης</a:t>
            </a:r>
            <a:r>
              <a:rPr lang="en-GB" sz="2400" b="1" dirty="0" smtClean="0">
                <a:solidFill>
                  <a:schemeClr val="bg1"/>
                </a:solidFill>
              </a:rPr>
              <a:t>.</a:t>
            </a:r>
            <a:r>
              <a:rPr lang="el-GR" sz="2400" b="1" dirty="0" smtClean="0">
                <a:solidFill>
                  <a:schemeClr val="bg1"/>
                </a:solidFill>
              </a:rPr>
              <a:t>Επίσης για </a:t>
            </a:r>
            <a:r>
              <a:rPr lang="el-GR" sz="2400" b="1" dirty="0" smtClean="0">
                <a:solidFill>
                  <a:srgbClr val="FFFF00"/>
                </a:solidFill>
              </a:rPr>
              <a:t>προγνωστικούς λόγους (μεταλλάξεις υψηλού κινδύνου)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Σε </a:t>
            </a:r>
            <a:r>
              <a:rPr lang="el-GR" sz="2400" b="1" dirty="0" smtClean="0">
                <a:solidFill>
                  <a:srgbClr val="FFFF00"/>
                </a:solidFill>
              </a:rPr>
              <a:t>πρώτου βαθμού συγγενείς </a:t>
            </a:r>
            <a:r>
              <a:rPr lang="el-GR" sz="2400" b="1" dirty="0" smtClean="0">
                <a:solidFill>
                  <a:schemeClr val="bg1"/>
                </a:solidFill>
              </a:rPr>
              <a:t>ασθενών με επιβεβαιωμένη διάγνωση μετά την ηλικία των 10 ετών και επί επιβεβαίωση της μετάλλαξης μακροχρόνια παρακολούθηση ή απαλλαγή τους </a:t>
            </a:r>
            <a:r>
              <a:rPr lang="el-GR" sz="2400" b="1" dirty="0" err="1" smtClean="0">
                <a:solidFill>
                  <a:schemeClr val="bg1"/>
                </a:solidFill>
              </a:rPr>
              <a:t>επι</a:t>
            </a:r>
            <a:r>
              <a:rPr lang="el-GR" sz="2400" b="1" dirty="0" smtClean="0">
                <a:solidFill>
                  <a:schemeClr val="bg1"/>
                </a:solidFill>
              </a:rPr>
              <a:t> αρνητικού </a:t>
            </a:r>
            <a:r>
              <a:rPr lang="en-GB" sz="2400" b="1" dirty="0" smtClean="0">
                <a:solidFill>
                  <a:schemeClr val="bg1"/>
                </a:solidFill>
              </a:rPr>
              <a:t>test</a:t>
            </a:r>
            <a:endParaRPr lang="el-GR" sz="2400" b="1" dirty="0" smtClean="0">
              <a:solidFill>
                <a:schemeClr val="bg1"/>
              </a:solidFill>
            </a:endParaRP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Όταν δεν έχει γίνει γενετικός έλεγχος στον ασθενή ή τον συγγενή ή δεν έχει βρεθεί μετάλλαξη στον ασθενή τότε συνιστάται ο έλεγχος των </a:t>
            </a:r>
            <a:r>
              <a:rPr lang="el-GR" sz="2400" b="1" dirty="0" smtClean="0">
                <a:solidFill>
                  <a:srgbClr val="FFFF00"/>
                </a:solidFill>
              </a:rPr>
              <a:t>συγγενών πρώτου βαθμού</a:t>
            </a:r>
            <a:r>
              <a:rPr lang="el-GR" sz="2400" b="1" dirty="0" smtClean="0">
                <a:solidFill>
                  <a:schemeClr val="bg1"/>
                </a:solidFill>
              </a:rPr>
              <a:t> με ΗΚΓ και υπερηχογράφημα κάθε 1-2 χρόνια για τα παιδιά μεταξύ 10-20ετών και κατόπιν κάθε 2-5 χρόνια και επί οριακών ενδείξεων νόσου κάθε χρόνο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27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75540" y="266922"/>
            <a:ext cx="6808440" cy="865320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el-GR" altLang="el-GR" b="1" dirty="0" err="1" smtClean="0">
                <a:solidFill>
                  <a:schemeClr val="bg1"/>
                </a:solidFill>
              </a:rPr>
              <a:t>Διατατική</a:t>
            </a:r>
            <a:r>
              <a:rPr lang="el-GR" altLang="el-GR" b="1" dirty="0" smtClean="0">
                <a:solidFill>
                  <a:schemeClr val="bg1"/>
                </a:solidFill>
              </a:rPr>
              <a:t> μυοκαρδιοπάθεια</a:t>
            </a:r>
            <a:endParaRPr lang="en-US" altLang="el-GR" b="1" dirty="0" smtClean="0">
              <a:solidFill>
                <a:schemeClr val="bg1"/>
              </a:solidFill>
            </a:endParaRPr>
          </a:p>
        </p:txBody>
      </p:sp>
      <p:pic>
        <p:nvPicPr>
          <p:cNvPr id="205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06900" y="1331277"/>
            <a:ext cx="5637294" cy="3800423"/>
          </a:xfrm>
          <a:noFill/>
          <a:ln>
            <a:solidFill>
              <a:schemeClr val="bg1"/>
            </a:solidFill>
          </a:ln>
        </p:spPr>
      </p:pic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594812" y="5555975"/>
            <a:ext cx="90017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solidFill>
                  <a:schemeClr val="bg1"/>
                </a:solidFill>
              </a:rPr>
              <a:t>Σύνδρομο που χαρακτηρίζεται </a:t>
            </a:r>
            <a:r>
              <a:rPr lang="el-GR" altLang="el-GR" sz="2400" b="1" dirty="0" smtClean="0">
                <a:solidFill>
                  <a:schemeClr val="bg1"/>
                </a:solidFill>
              </a:rPr>
              <a:t>από διάταση και συστολική </a:t>
            </a:r>
            <a:r>
              <a:rPr lang="el-GR" altLang="el-GR" sz="2400" b="1" dirty="0">
                <a:solidFill>
                  <a:schemeClr val="bg1"/>
                </a:solidFill>
              </a:rPr>
              <a:t>δυσλειτουργία της </a:t>
            </a:r>
            <a:r>
              <a:rPr lang="el-GR" altLang="el-GR" sz="2400" b="1" dirty="0" smtClean="0">
                <a:solidFill>
                  <a:schemeClr val="bg1"/>
                </a:solidFill>
              </a:rPr>
              <a:t>αριστερής κοιλίας   που δεν οφείλεται σε στεφανιαία νόσο ή αυξημένο φορτίο </a:t>
            </a:r>
            <a:endParaRPr lang="el-GR" altLang="el-GR" sz="24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l-GR" sz="2400" b="1" dirty="0">
              <a:solidFill>
                <a:schemeClr val="bg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7589520" y="1520190"/>
            <a:ext cx="36461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Ορισμός διάτασης </a:t>
            </a:r>
            <a:r>
              <a:rPr lang="en-GB" sz="2400" b="1" dirty="0" smtClean="0">
                <a:solidFill>
                  <a:schemeClr val="bg1"/>
                </a:solidFill>
              </a:rPr>
              <a:t>LV:</a:t>
            </a:r>
          </a:p>
          <a:p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rgbClr val="FFFF00"/>
                </a:solidFill>
              </a:rPr>
              <a:t>●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r>
              <a:rPr lang="en-GB" sz="2400" b="1" dirty="0" smtClean="0">
                <a:solidFill>
                  <a:srgbClr val="FFFF00"/>
                </a:solidFill>
              </a:rPr>
              <a:t>EDD &gt;58mm </a:t>
            </a:r>
            <a:r>
              <a:rPr lang="el-GR" sz="2400" b="1" dirty="0" smtClean="0">
                <a:solidFill>
                  <a:schemeClr val="bg1"/>
                </a:solidFill>
              </a:rPr>
              <a:t>σε άνδρες (&gt;75</a:t>
            </a:r>
            <a:r>
              <a:rPr lang="en-GB" sz="2400" b="1" dirty="0" smtClean="0">
                <a:solidFill>
                  <a:schemeClr val="bg1"/>
                </a:solidFill>
              </a:rPr>
              <a:t>ml/m2)</a:t>
            </a:r>
          </a:p>
          <a:p>
            <a:r>
              <a:rPr lang="en-GB" sz="2400" b="1" dirty="0" smtClean="0">
                <a:solidFill>
                  <a:srgbClr val="FFFF00"/>
                </a:solidFill>
              </a:rPr>
              <a:t>●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r>
              <a:rPr lang="en-GB" sz="2400" b="1" dirty="0" smtClean="0">
                <a:solidFill>
                  <a:srgbClr val="FFFF00"/>
                </a:solidFill>
              </a:rPr>
              <a:t>EDD &gt; 52mm </a:t>
            </a:r>
            <a:r>
              <a:rPr lang="el-GR" sz="2400" b="1" dirty="0" smtClean="0">
                <a:solidFill>
                  <a:schemeClr val="bg1"/>
                </a:solidFill>
              </a:rPr>
              <a:t>σε γυναίκες (&gt;62</a:t>
            </a:r>
            <a:r>
              <a:rPr lang="en-GB" sz="2400" b="1" dirty="0" smtClean="0">
                <a:solidFill>
                  <a:schemeClr val="bg1"/>
                </a:solidFill>
              </a:rPr>
              <a:t>ml/m2)</a:t>
            </a:r>
          </a:p>
          <a:p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chemeClr val="bg1"/>
                </a:solidFill>
              </a:rPr>
              <a:t>Συστολική δυσλειτουργία όταν </a:t>
            </a:r>
            <a:r>
              <a:rPr lang="en-GB" sz="2400" b="1" dirty="0" smtClean="0">
                <a:solidFill>
                  <a:srgbClr val="FFFF00"/>
                </a:solidFill>
              </a:rPr>
              <a:t>LVEF&lt;50%</a:t>
            </a:r>
            <a:endParaRPr lang="en-GB" sz="2400" b="1" dirty="0">
              <a:solidFill>
                <a:srgbClr val="FFFF00"/>
              </a:solidFill>
            </a:endParaRPr>
          </a:p>
        </p:txBody>
      </p:sp>
      <p:cxnSp>
        <p:nvCxnSpPr>
          <p:cNvPr id="7" name="6 - Ευθεία γραμμή σύνδεσης"/>
          <p:cNvCxnSpPr/>
          <p:nvPr/>
        </p:nvCxnSpPr>
        <p:spPr>
          <a:xfrm>
            <a:off x="7463790" y="1954530"/>
            <a:ext cx="3474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825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8542" y="491613"/>
            <a:ext cx="3097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solidFill>
                  <a:schemeClr val="bg1"/>
                </a:solidFill>
              </a:rPr>
              <a:t>Αιτιολογία</a:t>
            </a:r>
            <a:endParaRPr lang="el-GR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142" y="1691148"/>
            <a:ext cx="1180854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Ιδιοπαθής 25-35% (δεν ανευρίσκεται σαφές αίτιο)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Κληρονομική 15-25% (</a:t>
            </a:r>
            <a:r>
              <a:rPr lang="el-GR" sz="2400" b="1" dirty="0" smtClean="0">
                <a:solidFill>
                  <a:schemeClr val="bg1"/>
                </a:solidFill>
              </a:rPr>
              <a:t>συνήθως </a:t>
            </a:r>
            <a:r>
              <a:rPr lang="el-GR" sz="2400" b="1" dirty="0" err="1" smtClean="0">
                <a:solidFill>
                  <a:schemeClr val="bg1"/>
                </a:solidFill>
              </a:rPr>
              <a:t>αυτοσωματική</a:t>
            </a:r>
            <a:r>
              <a:rPr lang="el-GR" sz="2400" b="1" dirty="0" smtClean="0">
                <a:solidFill>
                  <a:schemeClr val="bg1"/>
                </a:solidFill>
              </a:rPr>
              <a:t> επικρατούσα κληρονομικότητα)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Μετά Μυοκαρδίτιδα 10%</a:t>
            </a:r>
          </a:p>
          <a:p>
            <a:endParaRPr lang="el-GR" sz="28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Τοξικές ουσίες, φάρμακα (</a:t>
            </a:r>
            <a:r>
              <a:rPr lang="el-GR" sz="2400" b="1" dirty="0" err="1" smtClean="0">
                <a:solidFill>
                  <a:schemeClr val="bg1"/>
                </a:solidFill>
              </a:rPr>
              <a:t>ακλοόλ</a:t>
            </a:r>
            <a:r>
              <a:rPr lang="el-GR" sz="2400" b="1" dirty="0" smtClean="0">
                <a:solidFill>
                  <a:schemeClr val="bg1"/>
                </a:solidFill>
              </a:rPr>
              <a:t>, </a:t>
            </a:r>
            <a:r>
              <a:rPr lang="el-GR" sz="2400" b="1" dirty="0" err="1" smtClean="0">
                <a:solidFill>
                  <a:schemeClr val="bg1"/>
                </a:solidFill>
              </a:rPr>
              <a:t>αντινεοπλασματικά</a:t>
            </a:r>
            <a:r>
              <a:rPr lang="el-GR" sz="24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Ενδοκρινολογικές ,</a:t>
            </a:r>
            <a:r>
              <a:rPr lang="el-GR" sz="2400" b="1" dirty="0" err="1" smtClean="0">
                <a:solidFill>
                  <a:schemeClr val="bg1"/>
                </a:solidFill>
              </a:rPr>
              <a:t>αυτοάνοσες,φλεγμονώδεις,διαιτητικές,ηλεκτρολυτικές</a:t>
            </a:r>
            <a:r>
              <a:rPr lang="el-GR" sz="2400" b="1" dirty="0" smtClean="0">
                <a:solidFill>
                  <a:schemeClr val="bg1"/>
                </a:solidFill>
              </a:rPr>
              <a:t> διαταραχές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Ταχυμυοκαρδιοπάθεια</a:t>
            </a:r>
            <a:r>
              <a:rPr lang="el-GR" sz="2400" b="1" dirty="0" smtClean="0">
                <a:solidFill>
                  <a:schemeClr val="bg1"/>
                </a:solidFill>
              </a:rPr>
              <a:t>, κυήσεως, </a:t>
            </a:r>
            <a:r>
              <a:rPr lang="el-GR" sz="2400" b="1" dirty="0" err="1" smtClean="0">
                <a:solidFill>
                  <a:schemeClr val="bg1"/>
                </a:solidFill>
              </a:rPr>
              <a:t>αιμοχρωμάτωση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89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3505" y="2625213"/>
            <a:ext cx="3152017" cy="177521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9295" y="167516"/>
            <a:ext cx="3136227" cy="2339974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</p:pic>
      <p:pic>
        <p:nvPicPr>
          <p:cNvPr id="5" name="HOCm sa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849295" y="4565458"/>
            <a:ext cx="3136227" cy="213053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43201" y="167516"/>
            <a:ext cx="5338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err="1" smtClean="0">
                <a:solidFill>
                  <a:schemeClr val="bg1"/>
                </a:solidFill>
              </a:rPr>
              <a:t>Διάγνωστική</a:t>
            </a:r>
            <a:r>
              <a:rPr lang="el-GR" sz="3200" b="1" dirty="0" smtClean="0">
                <a:solidFill>
                  <a:schemeClr val="bg1"/>
                </a:solidFill>
              </a:rPr>
              <a:t> διερεύνηση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" y="974229"/>
            <a:ext cx="68351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b="1" dirty="0" smtClean="0">
                <a:solidFill>
                  <a:schemeClr val="bg1"/>
                </a:solidFill>
              </a:rPr>
              <a:t>  </a:t>
            </a:r>
            <a:r>
              <a:rPr lang="el-GR" sz="2400" b="1" dirty="0" smtClean="0">
                <a:solidFill>
                  <a:schemeClr val="bg1"/>
                </a:solidFill>
              </a:rPr>
              <a:t>Οικογενειακό ιστορικό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 </a:t>
            </a:r>
            <a:r>
              <a:rPr lang="el-GR" sz="2400" b="1" dirty="0" smtClean="0">
                <a:solidFill>
                  <a:schemeClr val="bg1"/>
                </a:solidFill>
              </a:rPr>
              <a:t>Συμπτώματα και σημεία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ΗΚΓ, </a:t>
            </a:r>
            <a:r>
              <a:rPr lang="en-US" sz="2400" b="1" dirty="0" err="1" smtClean="0">
                <a:solidFill>
                  <a:schemeClr val="bg1"/>
                </a:solidFill>
              </a:rPr>
              <a:t>Holter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ρυθμού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Υπερηχοκαρδιογράφημα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,</a:t>
            </a:r>
            <a:r>
              <a:rPr lang="en-GB" sz="2400" b="1" dirty="0" smtClean="0">
                <a:solidFill>
                  <a:schemeClr val="bg1"/>
                </a:solidFill>
              </a:rPr>
              <a:t> MRI </a:t>
            </a:r>
            <a:r>
              <a:rPr lang="el-GR" sz="2400" b="1" dirty="0" smtClean="0">
                <a:solidFill>
                  <a:schemeClr val="bg1"/>
                </a:solidFill>
              </a:rPr>
              <a:t>και άλλες απεικονιστικές μέθοδοι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Εργαστηριακές εξετάσεις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Στεφανιογραφία</a:t>
            </a:r>
            <a:r>
              <a:rPr lang="el-GR" sz="2400" b="1" dirty="0" smtClean="0">
                <a:solidFill>
                  <a:schemeClr val="bg1"/>
                </a:solidFill>
              </a:rPr>
              <a:t>, </a:t>
            </a:r>
            <a:r>
              <a:rPr lang="el-GR" sz="2400" b="1" dirty="0" err="1" smtClean="0">
                <a:solidFill>
                  <a:schemeClr val="bg1"/>
                </a:solidFill>
              </a:rPr>
              <a:t>ηλεκτροφυσιολογική</a:t>
            </a:r>
            <a:r>
              <a:rPr lang="el-GR" sz="2400" b="1" dirty="0" smtClean="0">
                <a:solidFill>
                  <a:schemeClr val="bg1"/>
                </a:solidFill>
              </a:rPr>
              <a:t> μελέτη βιοψία μυοκαρδίου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Γενετικός έλεγχος</a:t>
            </a:r>
            <a:endParaRPr lang="el-GR" sz="2400" b="1" dirty="0">
              <a:solidFill>
                <a:schemeClr val="bg1"/>
              </a:solidFill>
            </a:endParaRPr>
          </a:p>
        </p:txBody>
      </p:sp>
      <p:cxnSp>
        <p:nvCxnSpPr>
          <p:cNvPr id="9" name="Ευθεία γραμμή σύνδεσης 8"/>
          <p:cNvCxnSpPr/>
          <p:nvPr/>
        </p:nvCxnSpPr>
        <p:spPr>
          <a:xfrm>
            <a:off x="1887794" y="752291"/>
            <a:ext cx="6105832" cy="2949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608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79" y="2064775"/>
            <a:ext cx="4164605" cy="3107258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711677" y="88490"/>
            <a:ext cx="437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Κληρονομικό ιστορικό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1665" y="914401"/>
            <a:ext cx="69907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Κατά προτίμηση 3-4 γενιές. Αναζητούμε συγγενείς με αιφνίδιο θάνατο, ανεξήγητη καρδιακή ανεπάρκεια ή ιστορικό εμφύτευσης συσκευών ή συστηματικών  παθήσεων που συνδέονται με ειδικές μορφές </a:t>
            </a:r>
            <a:r>
              <a:rPr lang="en-US" sz="2400" b="1" dirty="0" smtClean="0">
                <a:solidFill>
                  <a:schemeClr val="bg1"/>
                </a:solidFill>
              </a:rPr>
              <a:t>HCM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Σε </a:t>
            </a:r>
            <a:r>
              <a:rPr lang="el-GR" sz="2400" b="1" dirty="0" err="1" smtClean="0">
                <a:solidFill>
                  <a:srgbClr val="FFFF00"/>
                </a:solidFill>
              </a:rPr>
              <a:t>αυτοσωματικό</a:t>
            </a:r>
            <a:r>
              <a:rPr lang="el-GR" sz="2400" b="1" dirty="0" smtClean="0">
                <a:solidFill>
                  <a:srgbClr val="FFFF00"/>
                </a:solidFill>
              </a:rPr>
              <a:t> επικρατών γονίδιο </a:t>
            </a:r>
            <a:r>
              <a:rPr lang="el-GR" sz="2400" b="1" dirty="0" smtClean="0">
                <a:solidFill>
                  <a:schemeClr val="bg1"/>
                </a:solidFill>
              </a:rPr>
              <a:t>όπως συνήθως συμβαίνει, προσβολή ατόμου σε κάθε γενεά και πιθανότητα 50% προσβολής απογόνου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 </a:t>
            </a:r>
            <a:r>
              <a:rPr lang="el-GR" sz="2400" b="1" dirty="0" smtClean="0">
                <a:solidFill>
                  <a:schemeClr val="bg1"/>
                </a:solidFill>
              </a:rPr>
              <a:t>Σε </a:t>
            </a:r>
            <a:r>
              <a:rPr lang="el-GR" sz="2400" b="1" dirty="0" smtClean="0">
                <a:solidFill>
                  <a:srgbClr val="FFFF00"/>
                </a:solidFill>
              </a:rPr>
              <a:t>φυλοσύνδετο γονίδιο </a:t>
            </a:r>
            <a:r>
              <a:rPr lang="el-GR" sz="2400" b="1" dirty="0" smtClean="0">
                <a:solidFill>
                  <a:schemeClr val="bg1"/>
                </a:solidFill>
              </a:rPr>
              <a:t>προσβολή μόνο αρρένων και αδυναμία μετάδοσης από πατέρα σε γιό 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Σε </a:t>
            </a:r>
            <a:r>
              <a:rPr lang="el-GR" sz="2400" b="1" dirty="0" err="1" smtClean="0">
                <a:solidFill>
                  <a:srgbClr val="FFFF00"/>
                </a:solidFill>
              </a:rPr>
              <a:t>αυτοσωματικό</a:t>
            </a:r>
            <a:r>
              <a:rPr lang="el-GR" sz="2400" b="1" dirty="0" smtClean="0">
                <a:solidFill>
                  <a:srgbClr val="FFFF00"/>
                </a:solidFill>
              </a:rPr>
              <a:t> υπολειπόμενο γονίδιο </a:t>
            </a:r>
            <a:r>
              <a:rPr lang="el-GR" sz="2400" b="1" dirty="0" smtClean="0">
                <a:solidFill>
                  <a:schemeClr val="bg1"/>
                </a:solidFill>
              </a:rPr>
              <a:t>δεν υπάρχει προσβολή των γονέων</a:t>
            </a:r>
            <a:endParaRPr lang="el-GR" sz="2400" b="1" dirty="0">
              <a:solidFill>
                <a:schemeClr val="bg1"/>
              </a:solidFill>
            </a:endParaRPr>
          </a:p>
        </p:txBody>
      </p:sp>
      <p:cxnSp>
        <p:nvCxnSpPr>
          <p:cNvPr id="10" name="Ευθεία γραμμή σύνδεσης 9"/>
          <p:cNvCxnSpPr/>
          <p:nvPr/>
        </p:nvCxnSpPr>
        <p:spPr>
          <a:xfrm>
            <a:off x="884903" y="673265"/>
            <a:ext cx="962578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2925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340" y="1165860"/>
            <a:ext cx="11560473" cy="442341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18927" y="112061"/>
            <a:ext cx="8135938" cy="461665"/>
          </a:xfrm>
          <a:prstGeom prst="rect">
            <a:avLst/>
          </a:prstGeom>
          <a:solidFill>
            <a:srgbClr val="002060"/>
          </a:solidFill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ΣΥΜΠΤΩΜΑΤΑ ΔΙΑΤΑΤΙΚΗΣ ΜΥΟΚΑΡΔΙΟΠΑΘΕΙΑΣ</a:t>
            </a:r>
            <a:endParaRPr lang="en-US" altLang="el-GR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88259" y="806825"/>
            <a:ext cx="8964705" cy="61863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Α</a:t>
            </a:r>
            <a:r>
              <a:rPr lang="el-GR" altLang="el-GR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ριστερή</a:t>
            </a:r>
            <a:r>
              <a:rPr lang="el-GR" altLang="el-GR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καρδιακή ανεπάρκεια και πνευμονική συμφόρηση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Δύσπνοια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στην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άσκηση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Ορθόπνοια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Παροξυσμική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νυκτερινή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δύσπνοια</a:t>
            </a:r>
            <a:endParaRPr lang="el-GR" altLang="el-GR" sz="24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l-GR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Δ</a:t>
            </a:r>
            <a:r>
              <a:rPr lang="el-GR" altLang="el-GR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εξιά</a:t>
            </a:r>
            <a:r>
              <a:rPr lang="el-GR" altLang="el-GR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καρδιακή ανεπάρκεια και συστηματική φλεβική συμφόρηση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Περιφερικά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οιδήματα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Ασκίτης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Κοιλιακό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άλγος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ναυτία</a:t>
            </a:r>
            <a:endParaRPr lang="el-GR" altLang="el-GR" sz="24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l-GR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Χ</a:t>
            </a:r>
            <a:r>
              <a:rPr lang="el-GR" altLang="el-GR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αμηλή</a:t>
            </a:r>
            <a:r>
              <a:rPr lang="el-GR" altLang="el-GR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καρδιακή παροχή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Μειωμένη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ανοχή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στην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άσκηση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κόπωση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l-GR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Μεταβολή</a:t>
            </a:r>
            <a:r>
              <a:rPr lang="en-US" altLang="el-GR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στην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διανοητική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κατάσταση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σύγχυση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l-GR" sz="24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44" name="Picture 4" descr="Καρδιακή ανεπάρκεια: Με ποια συμπτώματα εκδηλώνεται στα αρχικά στάδια  (εικόνες) - Aftodioikisi.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2612" y="2782338"/>
            <a:ext cx="2622549" cy="196438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cxnSp>
        <p:nvCxnSpPr>
          <p:cNvPr id="7" name="6 - Ευθεία γραμμή σύνδεσης"/>
          <p:cNvCxnSpPr/>
          <p:nvPr/>
        </p:nvCxnSpPr>
        <p:spPr>
          <a:xfrm>
            <a:off x="206188" y="1201271"/>
            <a:ext cx="8283388" cy="268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>
            <a:off x="0" y="3406588"/>
            <a:ext cx="9009530" cy="179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εία γραμμή σύνδεσης"/>
          <p:cNvCxnSpPr/>
          <p:nvPr/>
        </p:nvCxnSpPr>
        <p:spPr>
          <a:xfrm>
            <a:off x="224118" y="5638800"/>
            <a:ext cx="41327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 descr="Γιατί αισθανόμαστε κουρασμένοι; | Νοσοκομείο ΥΓΕΙ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3647" y="4914833"/>
            <a:ext cx="2649774" cy="194316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0248" name="Picture 8" descr="Δύσπνοια: Πότε πρέπει να ζητήσετε ιατρική βοήθει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91998" y="932329"/>
            <a:ext cx="2664790" cy="15988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87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48235" y="5118848"/>
            <a:ext cx="403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solidFill>
                  <a:schemeClr val="bg1"/>
                </a:solidFill>
              </a:rPr>
              <a:t>Κλινικό σενάριο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152399" y="206189"/>
            <a:ext cx="42492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Συμπτωματικός ασθενής</a:t>
            </a:r>
          </a:p>
          <a:p>
            <a:endParaRPr lang="el-GR" sz="2800" b="1" dirty="0" smtClean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Δύσπνοια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Θωρακικό άλγος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Αίσθημα παλμών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Συγκοπή/</a:t>
            </a:r>
            <a:r>
              <a:rPr lang="el-GR" sz="2800" b="1" dirty="0" err="1" smtClean="0">
                <a:solidFill>
                  <a:schemeClr val="bg1"/>
                </a:solidFill>
              </a:rPr>
              <a:t>προσυγκοπή</a:t>
            </a:r>
            <a:endParaRPr lang="el-GR" sz="2800" b="1" dirty="0" smtClean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/>
                </a:solidFill>
              </a:rPr>
              <a:t> Καρδιακή ανακοπή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104965" y="116542"/>
            <a:ext cx="608703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 smtClean="0">
                <a:solidFill>
                  <a:schemeClr val="bg1">
                    <a:lumMod val="95000"/>
                  </a:schemeClr>
                </a:solidFill>
              </a:rPr>
              <a:t>Ασυμπτωματικός</a:t>
            </a: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 έλεγχος στο πλαίσιο</a:t>
            </a:r>
            <a:r>
              <a:rPr lang="en-GB" sz="2800" b="1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  <a:endParaRPr lang="el-GR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l-GR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 Ανώμαλου ΗΚΓ ή αρρυθμίας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 Καρδιακού φυσήματος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 Διερεύνησης παραγόντων κινδύνου (υπέρταση διαβήτης κ.α.)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 Εκτίμησης </a:t>
            </a:r>
            <a:r>
              <a:rPr lang="el-GR" sz="2800" b="1" dirty="0" err="1" smtClean="0">
                <a:solidFill>
                  <a:schemeClr val="bg1">
                    <a:lumMod val="95000"/>
                  </a:schemeClr>
                </a:solidFill>
              </a:rPr>
              <a:t>προεγχειρητικού</a:t>
            </a: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 κινδύνου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l-GR" sz="2800" b="1" dirty="0" err="1" smtClean="0">
                <a:solidFill>
                  <a:schemeClr val="bg1">
                    <a:lumMod val="95000"/>
                  </a:schemeClr>
                </a:solidFill>
              </a:rPr>
              <a:t>Προαθλητικού</a:t>
            </a: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 ελέγχου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 Καρδιολογικής Εκτίμησης σε άλλη παθολογική κατάσταση</a:t>
            </a:r>
          </a:p>
          <a:p>
            <a:r>
              <a:rPr lang="el-GR" sz="2800" b="1" dirty="0" smtClean="0">
                <a:solidFill>
                  <a:srgbClr val="FFFF00"/>
                </a:solidFill>
              </a:rPr>
              <a:t>●</a:t>
            </a: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 Έλεγχος συγγενών ατόμου με μυοκαρδιοπάθεια</a:t>
            </a:r>
          </a:p>
          <a:p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 flipV="1">
            <a:off x="2187389" y="3675530"/>
            <a:ext cx="0" cy="1075765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 flipV="1">
            <a:off x="3720352" y="3406588"/>
            <a:ext cx="1775013" cy="1398494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εία γραμμή σύνδεσης"/>
          <p:cNvCxnSpPr/>
          <p:nvPr/>
        </p:nvCxnSpPr>
        <p:spPr>
          <a:xfrm>
            <a:off x="125506" y="672353"/>
            <a:ext cx="343348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εία γραμμή σύνδεσης"/>
          <p:cNvCxnSpPr/>
          <p:nvPr/>
        </p:nvCxnSpPr>
        <p:spPr>
          <a:xfrm>
            <a:off x="5880847" y="609600"/>
            <a:ext cx="6096000" cy="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ECG Learning Center - An introduction to clinical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9499" y="5248593"/>
            <a:ext cx="2990101" cy="146597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030" name="Picture 6" descr="Dyspnoea - Physi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0729" y="869576"/>
            <a:ext cx="1489075" cy="14890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0" y="228601"/>
            <a:ext cx="9144000" cy="4616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>
                <a:solidFill>
                  <a:schemeClr val="bg1"/>
                </a:solidFill>
                <a:latin typeface="Times New Roman" panose="02020603050405020304" pitchFamily="18" charset="0"/>
              </a:rPr>
              <a:t>ΦΥΣΙΚΗ ΕΞΕΤΑΣΗ ΣΤΗΝ </a:t>
            </a:r>
            <a:r>
              <a:rPr lang="el-GR" altLang="el-GR" sz="2400" b="1">
                <a:solidFill>
                  <a:schemeClr val="bg1"/>
                </a:solidFill>
                <a:latin typeface="Times New Roman" panose="02020603050405020304" pitchFamily="18" charset="0"/>
              </a:rPr>
              <a:t>ΔΙΑΤΑΤΙΚΗ ΜΥΟΚΑΡΔΙΟΠΑΘΕΙΑ</a:t>
            </a:r>
            <a:endParaRPr lang="en-US" altLang="el-G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62200" y="16764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l-GR" altLang="el-GR" sz="2400">
              <a:latin typeface="Times New Roman" panose="02020603050405020304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87188" y="788895"/>
            <a:ext cx="8763000" cy="5834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ΑΡΙΣΤΕΡΗ ΚΑΡΔΙΑΚΗ ΑΝΕΠΑΡΚΕΙΑ ΚΑΙ ΠΝΕΥΜΟΝΙΚΗ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ΣΥΜΦΟΡΗΣΗ</a:t>
            </a:r>
            <a:r>
              <a:rPr lang="en-US" altLang="el-GR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Υποτρίζοντες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πνευμόνων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Τρίτος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καρδιακός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ήχος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αριστερής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κοιλίας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Μετατόπιση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καρδιακής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ώσης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lang="en-US" altLang="el-GR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ΔΕΞΙΑ ΚΑΡΔΙΑΚΗ ΑΝΕΠΑΡΚΕΙΑ ΚΑΙ ΣΥΣΤΗΜΑΤΙΚΗ ΦΛΕΒΙΚΗ ΣΥΜΦΟΡΗΣΗ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Περιφερικό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οίδημα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Αυξημένη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σφαγιτιδική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πίεση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Ηπατοσφαγιτιδικό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σημείο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Ηπατομεγαλία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Ασκίτης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Τρίτος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καρδιακός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τόνος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δεξιάς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κοιλίας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-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Παραστερνική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καρδιακή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ώση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Μείωση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αναπνευστικών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ήχων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και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αμβλύτητα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στην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επίκρουση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l-GR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ΧΑΜΗΛΗ ΚΑΡΔΙΑΚΗ ΠΑΡΟΧΗ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Ταχυκαρδία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Εναλλασόμενος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σφυγμός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Μείωση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πίεσης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σφυγμού</a:t>
            </a:r>
            <a:r>
              <a:rPr lang="en-US" altLang="el-GR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-</a:t>
            </a:r>
            <a:r>
              <a:rPr lang="en-US" altLang="el-GR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Υπόταση</a:t>
            </a:r>
            <a:endParaRPr lang="en-US" altLang="el-GR" sz="1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 descr="Καρδιακή ανεπάρκεια - Μάριος Δ. Κολιός Καρδιολόγος Ιωάννι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0658" y="767680"/>
            <a:ext cx="2931721" cy="223840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7170" name="AutoShape 2" descr="Η σωστή διατροφή στη Χρόνια Αποφρακτική Πνευμονοπάθεια. Τροφές που  ενισχύουν όσους πάσχουν από ΧΑΠ - Πελοποννησιακό Πρακτορείο Ειδήσεω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3314" name="Picture 2" descr="Edema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5947" y="3531870"/>
            <a:ext cx="3106983" cy="304958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876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5464" y="0"/>
            <a:ext cx="11307097" cy="1143000"/>
          </a:xfrm>
        </p:spPr>
        <p:txBody>
          <a:bodyPr/>
          <a:lstStyle/>
          <a:p>
            <a:pPr eaLnBrk="1" hangingPunct="1"/>
            <a:r>
              <a:rPr lang="en-US" altLang="el-GR" sz="2400" b="1" dirty="0">
                <a:solidFill>
                  <a:srgbClr val="FFFF00"/>
                </a:solidFill>
              </a:rPr>
              <a:t>ΕΡΓΑΣΤΗΡΙΑΚΕΣ ΕΞΕΤΑΣΕΙΣ ΡΟΥΤΙΝΑΣ ΣΤΟΥΣ ΑΣΘΕΝΕΙΣ ΜΕ </a:t>
            </a:r>
            <a:r>
              <a:rPr lang="el-GR" altLang="el-GR" sz="2400" b="1" dirty="0">
                <a:solidFill>
                  <a:srgbClr val="FFFF00"/>
                </a:solidFill>
              </a:rPr>
              <a:t>ΔΙΑΤΑΤΙΚΗ ΜΥΟΚΑΡΔΙΟΠΑΘΕΙΑ</a:t>
            </a:r>
            <a:endParaRPr lang="en-US" altLang="el-GR" b="1" dirty="0" smtClean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477" y="1686232"/>
            <a:ext cx="8552041" cy="5029200"/>
          </a:xfrm>
          <a:ln w="38100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l-GR" sz="2400" b="1" i="1" dirty="0">
                <a:solidFill>
                  <a:srgbClr val="FFFF00"/>
                </a:solidFill>
              </a:rPr>
              <a:t>ΗΛΕΚΤΡΟΚΑΡΔΙΟΓΡΑΦΗΜΑ</a:t>
            </a:r>
            <a:r>
              <a:rPr lang="el-GR" altLang="el-GR" sz="2400" b="1" i="1" dirty="0">
                <a:solidFill>
                  <a:srgbClr val="FFFF00"/>
                </a:solidFill>
              </a:rPr>
              <a:t>      </a:t>
            </a:r>
            <a:r>
              <a:rPr lang="el-GR" altLang="el-GR" sz="2400" b="1" i="1" dirty="0" smtClean="0">
                <a:solidFill>
                  <a:srgbClr val="FFFF00"/>
                </a:solidFill>
              </a:rPr>
              <a:t>  </a:t>
            </a:r>
            <a:r>
              <a:rPr lang="el-GR" altLang="el-GR" b="1" i="1" dirty="0" smtClean="0">
                <a:solidFill>
                  <a:srgbClr val="FFFF00"/>
                </a:solidFill>
              </a:rPr>
              <a:t>                                                       </a:t>
            </a:r>
            <a:r>
              <a:rPr lang="el-GR" altLang="el-GR" sz="2400" b="1" dirty="0" err="1">
                <a:solidFill>
                  <a:schemeClr val="bg1"/>
                </a:solidFill>
              </a:rPr>
              <a:t>Φλεβοκομβική</a:t>
            </a:r>
            <a:r>
              <a:rPr lang="el-GR" altLang="el-GR" sz="2400" b="1" dirty="0">
                <a:solidFill>
                  <a:schemeClr val="bg1"/>
                </a:solidFill>
              </a:rPr>
              <a:t> ταχυκαρδία, κολπικές και κοιλιακές αρρυθμίες, </a:t>
            </a:r>
            <a:r>
              <a:rPr lang="en-US" altLang="el-GR" sz="2400" b="1" dirty="0">
                <a:solidFill>
                  <a:schemeClr val="bg1"/>
                </a:solidFill>
              </a:rPr>
              <a:t>ST-T</a:t>
            </a:r>
            <a:r>
              <a:rPr lang="el-GR" altLang="el-GR" sz="2400" b="1" dirty="0">
                <a:solidFill>
                  <a:schemeClr val="bg1"/>
                </a:solidFill>
              </a:rPr>
              <a:t> </a:t>
            </a:r>
            <a:r>
              <a:rPr lang="el-GR" altLang="el-GR" sz="2400" b="1" dirty="0" err="1">
                <a:solidFill>
                  <a:schemeClr val="bg1"/>
                </a:solidFill>
              </a:rPr>
              <a:t>διαταραχές,ενδοκοιλιακές</a:t>
            </a:r>
            <a:r>
              <a:rPr lang="el-GR" altLang="el-GR" sz="2400" b="1" dirty="0">
                <a:solidFill>
                  <a:schemeClr val="bg1"/>
                </a:solidFill>
              </a:rPr>
              <a:t> διαταραχές αγωγής</a:t>
            </a:r>
            <a:r>
              <a:rPr lang="en-US" altLang="el-GR" sz="2400" b="1" dirty="0">
                <a:solidFill>
                  <a:schemeClr val="bg1"/>
                </a:solidFill>
              </a:rPr>
              <a:t>  </a:t>
            </a:r>
            <a:endParaRPr lang="el-GR" altLang="el-GR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l-GR" sz="2400" b="1" dirty="0" smtClean="0">
                <a:solidFill>
                  <a:schemeClr val="bg1"/>
                </a:solidFill>
              </a:rPr>
              <a:t>                                             </a:t>
            </a:r>
            <a:endParaRPr lang="el-GR" altLang="el-GR" sz="24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l-GR" sz="2400" b="1" i="1" dirty="0">
                <a:solidFill>
                  <a:srgbClr val="FFFF00"/>
                </a:solidFill>
              </a:rPr>
              <a:t>ΑΚΤΙΝΟΓΡΑΦΙΑ ΘΩΡΑΚΟΣ</a:t>
            </a:r>
            <a:r>
              <a:rPr lang="en-US" altLang="el-GR" sz="2400" dirty="0">
                <a:solidFill>
                  <a:srgbClr val="FFFF00"/>
                </a:solidFill>
              </a:rPr>
              <a:t> </a:t>
            </a:r>
            <a:r>
              <a:rPr lang="en-US" altLang="el-GR" sz="2400" dirty="0" smtClean="0">
                <a:solidFill>
                  <a:srgbClr val="FFFF00"/>
                </a:solidFill>
              </a:rPr>
              <a:t>                     </a:t>
            </a:r>
            <a:r>
              <a:rPr lang="el-GR" altLang="el-GR" sz="2400" dirty="0" smtClean="0">
                <a:solidFill>
                  <a:srgbClr val="FFFF00"/>
                </a:solidFill>
              </a:rPr>
              <a:t>                                                              </a:t>
            </a:r>
            <a:r>
              <a:rPr lang="en-US" altLang="el-GR" sz="2400" dirty="0" smtClean="0">
                <a:solidFill>
                  <a:srgbClr val="FFFF00"/>
                </a:solidFill>
              </a:rPr>
              <a:t>        </a:t>
            </a:r>
            <a:r>
              <a:rPr lang="en-US" altLang="el-GR" sz="2400" b="1" dirty="0" err="1">
                <a:solidFill>
                  <a:schemeClr val="bg1"/>
                </a:solidFill>
              </a:rPr>
              <a:t>Καρδιομεγαλία</a:t>
            </a:r>
            <a:r>
              <a:rPr lang="en-US" altLang="el-GR" sz="2400" b="1" dirty="0">
                <a:solidFill>
                  <a:schemeClr val="bg1"/>
                </a:solidFill>
              </a:rPr>
              <a:t>, διάμεσες ή κυψελιδικές διηθήσεις, πλευριτική </a:t>
            </a:r>
            <a:r>
              <a:rPr lang="en-US" altLang="el-GR" sz="2400" b="1" dirty="0" err="1">
                <a:solidFill>
                  <a:schemeClr val="bg1"/>
                </a:solidFill>
              </a:rPr>
              <a:t>συλλογή</a:t>
            </a:r>
            <a:r>
              <a:rPr lang="en-US" altLang="el-GR" sz="2400" b="1" dirty="0">
                <a:solidFill>
                  <a:schemeClr val="bg1"/>
                </a:solidFill>
              </a:rPr>
              <a:t> </a:t>
            </a:r>
            <a:r>
              <a:rPr lang="en-US" altLang="el-GR" sz="2400" b="1" dirty="0" err="1" smtClean="0">
                <a:solidFill>
                  <a:schemeClr val="bg1"/>
                </a:solidFill>
              </a:rPr>
              <a:t>υγρού</a:t>
            </a:r>
            <a:endParaRPr lang="el-GR" altLang="el-GR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l-GR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400" b="1" i="1" dirty="0" smtClean="0">
                <a:solidFill>
                  <a:srgbClr val="FFFF00"/>
                </a:solidFill>
              </a:rPr>
              <a:t>ΕΡΓΑΣΤΗΡΙΑΚΟΣ ΕΛΕΓΧΟΣ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l-GR" sz="2400" dirty="0" smtClean="0">
                <a:solidFill>
                  <a:schemeClr val="bg1"/>
                </a:solidFill>
              </a:rPr>
              <a:t> </a:t>
            </a:r>
            <a:r>
              <a:rPr lang="el-GR" altLang="el-GR" sz="2400" b="1" dirty="0" smtClean="0">
                <a:solidFill>
                  <a:schemeClr val="bg1"/>
                </a:solidFill>
              </a:rPr>
              <a:t>Γενική αίματος, νεφρική και ηπατική </a:t>
            </a:r>
            <a:r>
              <a:rPr lang="el-GR" altLang="el-GR" sz="2400" b="1" dirty="0" err="1" smtClean="0">
                <a:solidFill>
                  <a:schemeClr val="bg1"/>
                </a:solidFill>
              </a:rPr>
              <a:t>βιοχημεια</a:t>
            </a:r>
            <a:r>
              <a:rPr lang="el-GR" altLang="el-GR" sz="2400" b="1" dirty="0" smtClean="0">
                <a:solidFill>
                  <a:schemeClr val="bg1"/>
                </a:solidFill>
              </a:rPr>
              <a:t>, </a:t>
            </a:r>
            <a:r>
              <a:rPr lang="el-GR" altLang="el-GR" sz="2400" b="1" dirty="0" err="1" smtClean="0">
                <a:solidFill>
                  <a:schemeClr val="bg1"/>
                </a:solidFill>
              </a:rPr>
              <a:t>θυρεοειδική</a:t>
            </a:r>
            <a:r>
              <a:rPr lang="el-GR" altLang="el-GR" sz="2400" b="1" dirty="0" smtClean="0">
                <a:solidFill>
                  <a:schemeClr val="bg1"/>
                </a:solidFill>
              </a:rPr>
              <a:t> λειτουργία, </a:t>
            </a:r>
            <a:r>
              <a:rPr lang="en-GB" altLang="el-GR" sz="2400" b="1" dirty="0" smtClean="0">
                <a:solidFill>
                  <a:schemeClr val="bg1"/>
                </a:solidFill>
              </a:rPr>
              <a:t>CK ,</a:t>
            </a:r>
            <a:r>
              <a:rPr lang="el-GR" altLang="el-GR" sz="2400" b="1" dirty="0" err="1" smtClean="0">
                <a:solidFill>
                  <a:schemeClr val="bg1"/>
                </a:solidFill>
              </a:rPr>
              <a:t>τροπονίνη</a:t>
            </a:r>
            <a:r>
              <a:rPr lang="el-GR" altLang="el-GR" sz="2400" b="1" dirty="0" smtClean="0">
                <a:solidFill>
                  <a:schemeClr val="bg1"/>
                </a:solidFill>
              </a:rPr>
              <a:t>, </a:t>
            </a:r>
            <a:r>
              <a:rPr lang="en-GB" altLang="el-GR" sz="2400" b="1" dirty="0" smtClean="0">
                <a:solidFill>
                  <a:schemeClr val="bg1"/>
                </a:solidFill>
              </a:rPr>
              <a:t>NT-</a:t>
            </a:r>
            <a:r>
              <a:rPr lang="en-GB" altLang="el-GR" sz="2400" b="1" dirty="0" err="1" smtClean="0">
                <a:solidFill>
                  <a:schemeClr val="bg1"/>
                </a:solidFill>
              </a:rPr>
              <a:t>proBNP</a:t>
            </a:r>
            <a:r>
              <a:rPr lang="en-GB" altLang="el-GR" sz="2400" b="1" dirty="0" smtClean="0">
                <a:solidFill>
                  <a:schemeClr val="bg1"/>
                </a:solidFill>
              </a:rPr>
              <a:t>, </a:t>
            </a:r>
            <a:r>
              <a:rPr lang="el-GR" altLang="el-GR" sz="2400" b="1" dirty="0" smtClean="0">
                <a:solidFill>
                  <a:schemeClr val="bg1"/>
                </a:solidFill>
              </a:rPr>
              <a:t>ασβέστιο, φώσφορος, </a:t>
            </a:r>
            <a:r>
              <a:rPr lang="el-GR" altLang="el-GR" sz="2400" b="1" dirty="0" err="1" smtClean="0">
                <a:solidFill>
                  <a:schemeClr val="bg1"/>
                </a:solidFill>
              </a:rPr>
              <a:t>πρωτεινουρία</a:t>
            </a:r>
            <a:r>
              <a:rPr lang="el-GR" altLang="el-GR" sz="2400" b="1" dirty="0" smtClean="0">
                <a:solidFill>
                  <a:schemeClr val="bg1"/>
                </a:solidFill>
              </a:rPr>
              <a:t> ,σίδηρος και </a:t>
            </a:r>
            <a:r>
              <a:rPr lang="el-GR" altLang="el-GR" sz="2400" b="1" dirty="0" err="1" smtClean="0">
                <a:solidFill>
                  <a:schemeClr val="bg1"/>
                </a:solidFill>
              </a:rPr>
              <a:t>φερριτίνη</a:t>
            </a:r>
            <a:r>
              <a:rPr lang="el-GR" altLang="el-GR" sz="2400" b="1" dirty="0" smtClean="0">
                <a:solidFill>
                  <a:schemeClr val="bg1"/>
                </a:solidFill>
              </a:rPr>
              <a:t>.</a:t>
            </a:r>
            <a:endParaRPr lang="en-US" altLang="el-GR" sz="2400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Σύγχρονο διαδικτυακό βιβλίο καρδιολογίας: Το ηλεκτροκαρδιογράφημα (ΗΚΓ)-  ενηλίκου και παιδικό. Ερμηνεία του ηλεκτροκαρδιογραφήματ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5717" y="1211580"/>
            <a:ext cx="2638184" cy="134720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" name="Picture 2" descr="Καρδιακή ανεπάρκεια - Μάριος Δ. Κολιός Καρδιολόγος Ιωάννι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3645" y="2677164"/>
            <a:ext cx="2671484" cy="203971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6148" name="Picture 4" descr="Εργαστηριακό check up: Γιατί θεωρείται καθρέφτης της υγείας του οργανισμού  και τι μπορούμε να καταλάβουμε από τις εξετάσεις μας; - Truemed.g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2611" y="4899056"/>
            <a:ext cx="2685031" cy="15903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cxnSp>
        <p:nvCxnSpPr>
          <p:cNvPr id="8" name="7 - Ευθεία γραμμή σύνδεσης"/>
          <p:cNvCxnSpPr/>
          <p:nvPr/>
        </p:nvCxnSpPr>
        <p:spPr>
          <a:xfrm flipV="1">
            <a:off x="304800" y="815788"/>
            <a:ext cx="11501718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814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819835" y="116542"/>
            <a:ext cx="8458200" cy="701675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ΤΟ ΥΠΕΡΗΧΟΚΑΡΔΙΟΓΡΑΦΗΜΑ ΕΙΝΑΙ ΚΕΝΤΡΙΚΗ ΕΞΕΤΑΣΗ ΣΤΗΝ ΕΚΤΙΜΗΣΗ ΤΟΥ ΑΣΘΕΝΟΥΣ ΜΕ </a:t>
            </a:r>
            <a:r>
              <a:rPr lang="el-GR" altLang="el-GR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ΔΙΑΤΑΤΙΚΗ ΜΥΟΚΑΡΔΙΟΠΑΘΕΙΑ</a:t>
            </a:r>
            <a:endParaRPr lang="en-US" altLang="el-GR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85483" y="1201179"/>
            <a:ext cx="320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Συστολική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l-GR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δυσ</a:t>
            </a: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λειτουργι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α αριστερής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ή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και </a:t>
            </a: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δεξιάς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κοιλί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ας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905000" y="5791201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Βαλβιδοπάθειες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(αποκλεισμός</a:t>
            </a:r>
            <a:r>
              <a:rPr lang="el-GR" altLang="el-GR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endParaRPr lang="en-US" altLang="el-GR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419600" y="5791201"/>
            <a:ext cx="320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Περικαρδιακές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νόσοι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(αποκλεισμός)</a:t>
            </a:r>
            <a:endParaRPr lang="en-US" altLang="el-GR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13765" y="3429000"/>
            <a:ext cx="31555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Δι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αστολική λειτουργία και ενδοκαρδιακές πιέσεις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7772399" y="5791201"/>
            <a:ext cx="35248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Άλλες μ</a:t>
            </a:r>
            <a:r>
              <a:rPr lang="en-US" altLang="el-GR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υοκ</a:t>
            </a:r>
            <a:r>
              <a:rPr lang="en-US" altLang="el-GR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αρδιοπάθειες</a:t>
            </a:r>
            <a:r>
              <a:rPr lang="el-GR" altLang="el-GR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(αποκλεισμός)</a:t>
            </a:r>
            <a:endParaRPr lang="en-US" altLang="el-GR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8229599" y="3733801"/>
            <a:ext cx="33438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Συγγενείς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καρδιοπάθειες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(αποκλεισμός</a:t>
            </a:r>
            <a:r>
              <a:rPr lang="el-GR" altLang="el-GR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endParaRPr lang="en-US" altLang="el-GR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8027893" y="1492810"/>
            <a:ext cx="359932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Αποκλεισμός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ισχ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αιμίας και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εκτίμηση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β</a:t>
            </a:r>
            <a:r>
              <a:rPr lang="en-US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ιωσιμότητ</a:t>
            </a: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ας (δυναμική υπερηχογραφία</a:t>
            </a:r>
            <a:r>
              <a:rPr lang="en-US" altLang="el-GR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3863976" y="2133600"/>
            <a:ext cx="417513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810000" y="4191000"/>
            <a:ext cx="533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3935413" y="5300663"/>
            <a:ext cx="45720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V="1">
            <a:off x="5951538" y="5157788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7467600" y="5334000"/>
            <a:ext cx="5334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H="1">
            <a:off x="7620000" y="4191000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7464425" y="2133600"/>
            <a:ext cx="312738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18" name="DCM 4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389119" y="2663190"/>
            <a:ext cx="2860779" cy="19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20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95" y="167063"/>
            <a:ext cx="8713787" cy="1785937"/>
          </a:xfrm>
        </p:spPr>
        <p:txBody>
          <a:bodyPr/>
          <a:lstStyle/>
          <a:p>
            <a:pPr algn="l" eaLnBrk="1" hangingPunct="1"/>
            <a:r>
              <a:rPr lang="el-GR" altLang="el-GR" sz="3200" b="1" dirty="0" err="1" smtClean="0">
                <a:solidFill>
                  <a:schemeClr val="bg1"/>
                </a:solidFill>
              </a:rPr>
              <a:t>Στεφανιογραφία</a:t>
            </a:r>
            <a:r>
              <a:rPr lang="el-GR" altLang="el-GR" sz="3200" b="1" dirty="0" smtClean="0">
                <a:solidFill>
                  <a:schemeClr val="bg1"/>
                </a:solidFill>
              </a:rPr>
              <a:t> </a:t>
            </a:r>
            <a:r>
              <a:rPr lang="el-GR" altLang="el-GR" sz="3200" b="1" dirty="0">
                <a:solidFill>
                  <a:schemeClr val="bg1"/>
                </a:solidFill>
              </a:rPr>
              <a:t>στη </a:t>
            </a:r>
            <a:r>
              <a:rPr lang="el-GR" altLang="el-GR" sz="3200" b="1" dirty="0" err="1">
                <a:solidFill>
                  <a:schemeClr val="bg1"/>
                </a:solidFill>
              </a:rPr>
              <a:t>διατατική</a:t>
            </a:r>
            <a:r>
              <a:rPr lang="el-GR" altLang="el-GR" sz="3200" b="1" dirty="0">
                <a:solidFill>
                  <a:schemeClr val="bg1"/>
                </a:solidFill>
              </a:rPr>
              <a:t> μυοκαρδιοπάθεια</a:t>
            </a:r>
            <a:endParaRPr lang="en-US" altLang="el-GR" sz="3200" b="1" dirty="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8699" y="2547191"/>
            <a:ext cx="8229600" cy="3744912"/>
          </a:xfrm>
        </p:spPr>
        <p:txBody>
          <a:bodyPr/>
          <a:lstStyle/>
          <a:p>
            <a:pPr eaLnBrk="1" hangingPunct="1"/>
            <a:r>
              <a:rPr lang="el-GR" altLang="el-GR" b="1" i="1" dirty="0" smtClean="0">
                <a:solidFill>
                  <a:schemeClr val="bg1"/>
                </a:solidFill>
              </a:rPr>
              <a:t>Αποκλεισμός στεφανιαίας νόσου</a:t>
            </a:r>
          </a:p>
          <a:p>
            <a:pPr eaLnBrk="1" hangingPunct="1"/>
            <a:endParaRPr lang="en-US" altLang="el-GR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6750" y="1441637"/>
            <a:ext cx="2087563" cy="21304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8914" y="4059331"/>
            <a:ext cx="2087562" cy="21590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80770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521" y="185518"/>
            <a:ext cx="8595839" cy="462852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41910" y="4919008"/>
            <a:ext cx="12150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FFFF00"/>
                </a:solidFill>
              </a:rPr>
              <a:t>●  </a:t>
            </a:r>
            <a:r>
              <a:rPr lang="el-GR" sz="2400" b="1" dirty="0" smtClean="0">
                <a:solidFill>
                  <a:schemeClr val="bg1"/>
                </a:solidFill>
              </a:rPr>
              <a:t>Σε ανεπαρκείς πληροφορίες από </a:t>
            </a:r>
            <a:r>
              <a:rPr lang="el-GR" sz="2400" b="1" dirty="0" err="1" smtClean="0">
                <a:solidFill>
                  <a:schemeClr val="bg1"/>
                </a:solidFill>
              </a:rPr>
              <a:t>υπερηχοκαρδιογράφημα</a:t>
            </a:r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Για την εκτίμηση παρουσίας και κατανομής </a:t>
            </a:r>
            <a:r>
              <a:rPr lang="el-GR" sz="2400" b="1" dirty="0" err="1" smtClean="0">
                <a:solidFill>
                  <a:schemeClr val="bg1"/>
                </a:solidFill>
              </a:rPr>
              <a:t>μυοκαρδιακής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ίνωσης</a:t>
            </a:r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Για την παρουσία ειδικού για τη νόσο </a:t>
            </a:r>
            <a:r>
              <a:rPr lang="el-GR" sz="2400" b="1" dirty="0" err="1" smtClean="0">
                <a:solidFill>
                  <a:schemeClr val="bg1"/>
                </a:solidFill>
              </a:rPr>
              <a:t>ιστικού</a:t>
            </a:r>
            <a:r>
              <a:rPr lang="el-GR" sz="2400" b="1" dirty="0" smtClean="0">
                <a:solidFill>
                  <a:schemeClr val="bg1"/>
                </a:solidFill>
              </a:rPr>
              <a:t> χαρακτηρισμού όταν υπάρχει κλινική υποψία  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445770" y="777240"/>
            <a:ext cx="2788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MRI </a:t>
            </a:r>
            <a:r>
              <a:rPr lang="el-GR" sz="2400" b="1" dirty="0" smtClean="0">
                <a:solidFill>
                  <a:schemeClr val="bg1"/>
                </a:solidFill>
              </a:rPr>
              <a:t>καρδίας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chemeClr val="bg1"/>
                </a:solidFill>
              </a:rPr>
              <a:t>Διάγνωση</a:t>
            </a:r>
          </a:p>
          <a:p>
            <a:r>
              <a:rPr lang="el-GR" sz="2400" b="1" dirty="0" smtClean="0">
                <a:solidFill>
                  <a:schemeClr val="bg1"/>
                </a:solidFill>
              </a:rPr>
              <a:t>Πρόγνωση</a:t>
            </a:r>
          </a:p>
          <a:p>
            <a:r>
              <a:rPr lang="el-GR" sz="2400" b="1" dirty="0" smtClean="0">
                <a:solidFill>
                  <a:schemeClr val="bg1"/>
                </a:solidFill>
              </a:rPr>
              <a:t>Παρακολούθηση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rapeutic algorithm of Class I Therapy Indications for a patient with heart failure with reduced ejection fraction. ACE-I = angiotensin-converting enzyme inhibitor; ARNI = angiotensin receptor-neprilysin inhibitor; CRT-D =cardiac resynchronization therapy with defibrillator; CRT-P = cardiac resynchronization therapy pacemaker; ICD = implantable cardioverter-defibrillator; HFrEF = heart failure with reduced ejection fraction; MRA = mineralocorticoid receptor antagonist; QRS = Q, R, and S waves of an ECG; SR = sinus rhythm. aAs a replacement for ACE-I. bWhere appropriate. Class I = green. Class IIa = Yellow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6481" y="298999"/>
            <a:ext cx="8249543" cy="626005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DC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326129" y="1266074"/>
            <a:ext cx="4892041" cy="3408479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2777490" y="308610"/>
            <a:ext cx="6080760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Μη </a:t>
            </a:r>
            <a:r>
              <a:rPr lang="el-GR" sz="3200" b="1" dirty="0" err="1" smtClean="0">
                <a:solidFill>
                  <a:schemeClr val="bg1"/>
                </a:solidFill>
              </a:rPr>
              <a:t>διατατική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r>
              <a:rPr lang="el-GR" sz="3200" b="1" dirty="0" err="1" smtClean="0">
                <a:solidFill>
                  <a:schemeClr val="bg1"/>
                </a:solidFill>
              </a:rPr>
              <a:t>μυοκαρδιοπαθεια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605790" y="5243245"/>
            <a:ext cx="10492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2400" b="1" dirty="0" smtClean="0">
                <a:solidFill>
                  <a:schemeClr val="bg1"/>
                </a:solidFill>
              </a:rPr>
              <a:t>Συστολική δυσλειτουργία της αριστερής κοιλίας  χωρίς διάταση  που δεν οφείλεται σε στεφανιαία νόσο ή αυξημένο φορτίο  ή μη ισχαιμική ουλή σε </a:t>
            </a:r>
            <a:r>
              <a:rPr lang="en-GB" altLang="el-GR" sz="2400" b="1" dirty="0" smtClean="0">
                <a:solidFill>
                  <a:schemeClr val="bg1"/>
                </a:solidFill>
              </a:rPr>
              <a:t>MRI </a:t>
            </a:r>
            <a:r>
              <a:rPr lang="el-GR" altLang="el-GR" sz="2400" b="1" dirty="0" smtClean="0">
                <a:solidFill>
                  <a:schemeClr val="bg1"/>
                </a:solidFill>
              </a:rPr>
              <a:t>με ή χωρίς συστολική δυσλειτουργία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7770" y="269725"/>
            <a:ext cx="6880859" cy="632329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331470" y="1485900"/>
            <a:ext cx="41948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Η διερεύνηση/αντιμετώπιση παρόμοια με την </a:t>
            </a:r>
            <a:r>
              <a:rPr lang="en-GB" sz="2400" b="1" dirty="0" smtClean="0">
                <a:solidFill>
                  <a:schemeClr val="bg1"/>
                </a:solidFill>
              </a:rPr>
              <a:t>DCM </a:t>
            </a:r>
            <a:r>
              <a:rPr lang="el-GR" sz="2400" b="1" dirty="0" smtClean="0">
                <a:solidFill>
                  <a:schemeClr val="bg1"/>
                </a:solidFill>
              </a:rPr>
              <a:t>με την οποία πολλές φορές αποτελεί ένα συνεχές, με ιδιαίτερη έμφαση στην</a:t>
            </a:r>
            <a:r>
              <a:rPr lang="en-GB" sz="2400" b="1" dirty="0" smtClean="0">
                <a:solidFill>
                  <a:schemeClr val="bg1"/>
                </a:solidFill>
              </a:rPr>
              <a:t> MRI </a:t>
            </a:r>
            <a:r>
              <a:rPr lang="el-GR" sz="2400" b="1" dirty="0" smtClean="0">
                <a:solidFill>
                  <a:schemeClr val="bg1"/>
                </a:solidFill>
              </a:rPr>
              <a:t>η οποία έχει κάποια ιδιαίτερα χαρακτηριστικά ανάλογα με την ειδική αιτιολογία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3935" y="216310"/>
            <a:ext cx="8288593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err="1" smtClean="0">
                <a:solidFill>
                  <a:schemeClr val="bg1"/>
                </a:solidFill>
              </a:rPr>
              <a:t>Αρρυθμιογόνος</a:t>
            </a:r>
            <a:r>
              <a:rPr lang="el-GR" sz="3200" b="1" dirty="0" smtClean="0">
                <a:solidFill>
                  <a:schemeClr val="bg1"/>
                </a:solidFill>
              </a:rPr>
              <a:t> δυσπλασία της δεξιάς κοιλίας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03295"/>
            <a:ext cx="75627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Συχνότητα 1/5000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Κληρονομική νόσος με </a:t>
            </a:r>
            <a:r>
              <a:rPr lang="el-GR" sz="2400" b="1" dirty="0" err="1" smtClean="0">
                <a:solidFill>
                  <a:schemeClr val="bg1"/>
                </a:solidFill>
              </a:rPr>
              <a:t>αυτοσωματική</a:t>
            </a:r>
            <a:r>
              <a:rPr lang="el-GR" sz="2400" b="1" dirty="0" smtClean="0">
                <a:solidFill>
                  <a:schemeClr val="bg1"/>
                </a:solidFill>
              </a:rPr>
              <a:t> επικρατούσα κληρονομικότητα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Αντικατάσταση μυοκαρδίου της δεξιάς κοιλίας από </a:t>
            </a:r>
            <a:r>
              <a:rPr lang="el-GR" sz="2400" b="1" dirty="0" err="1" smtClean="0">
                <a:solidFill>
                  <a:schemeClr val="bg1"/>
                </a:solidFill>
              </a:rPr>
              <a:t>ινολιπώδη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ιστο</a:t>
            </a:r>
            <a:r>
              <a:rPr lang="el-GR" sz="2400" b="1" dirty="0" smtClean="0">
                <a:solidFill>
                  <a:schemeClr val="bg1"/>
                </a:solidFill>
              </a:rPr>
              <a:t> με συνέπεια </a:t>
            </a:r>
            <a:r>
              <a:rPr lang="el-GR" sz="2400" b="1" dirty="0" smtClean="0">
                <a:solidFill>
                  <a:srgbClr val="FFFF00"/>
                </a:solidFill>
              </a:rPr>
              <a:t>κακοήθεις κοιλιακές αρρυθμίες </a:t>
            </a:r>
            <a:r>
              <a:rPr lang="el-GR" sz="2400" b="1" dirty="0" smtClean="0">
                <a:solidFill>
                  <a:schemeClr val="bg1"/>
                </a:solidFill>
              </a:rPr>
              <a:t>και </a:t>
            </a:r>
            <a:r>
              <a:rPr lang="el-GR" sz="2400" b="1" dirty="0" smtClean="0">
                <a:solidFill>
                  <a:srgbClr val="FFFF00"/>
                </a:solidFill>
              </a:rPr>
              <a:t>δυσλειτουργία της δεξιάς κοιλίας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Εμφάνιση σε εφήβους ή νεαρούς ενήλικες με αίσθημα παλμών, συγκοπή ή </a:t>
            </a:r>
            <a:r>
              <a:rPr lang="el-GR" sz="2400" b="1" dirty="0" smtClean="0">
                <a:solidFill>
                  <a:srgbClr val="FFFF00"/>
                </a:solidFill>
              </a:rPr>
              <a:t>αιφνιδίου καρδιακού θανάτου του οποίου είναι συχνό αίτιο </a:t>
            </a:r>
            <a:r>
              <a:rPr lang="el-GR" sz="2400" b="1" dirty="0" smtClean="0">
                <a:solidFill>
                  <a:schemeClr val="bg1"/>
                </a:solidFill>
              </a:rPr>
              <a:t>σε νέους αθλητές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6" name="Εικόνα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3606" y="4498432"/>
            <a:ext cx="5112774" cy="161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V dysplasia typica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760409" y="1040130"/>
            <a:ext cx="4257284" cy="28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05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gnosis and management of arrhythmogenic right ventricular dyspla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015" y="1542939"/>
            <a:ext cx="3056256" cy="259345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2052" name="Picture 4" descr="Diagnosis and management of arrhythmogenic right ventricular dyspla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170" y="4316730"/>
            <a:ext cx="4659630" cy="237217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4" name="RV dysplasia typica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753986" y="251460"/>
            <a:ext cx="4189981" cy="284638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054" name="Picture 6" descr="MR imaging of arrhythmogenic right ventricular dysplasia: What the  radiologist needs to know - ScienceDirec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6525" y="3509011"/>
            <a:ext cx="4275245" cy="318547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6" name="5 - Ορθογώνιο"/>
          <p:cNvSpPr/>
          <p:nvPr/>
        </p:nvSpPr>
        <p:spPr>
          <a:xfrm>
            <a:off x="499110" y="189845"/>
            <a:ext cx="6850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Διάγνωση με βάση το ατομικό και οικογενειακό ιστορικό ,το ΗΚΓ, το Υπερηχογράφημα την </a:t>
            </a:r>
            <a:r>
              <a:rPr lang="en-GB" sz="2400" b="1" dirty="0" smtClean="0">
                <a:solidFill>
                  <a:schemeClr val="bg1"/>
                </a:solidFill>
              </a:rPr>
              <a:t>MRI </a:t>
            </a:r>
            <a:r>
              <a:rPr lang="el-GR" sz="2400" b="1" dirty="0" smtClean="0">
                <a:solidFill>
                  <a:schemeClr val="bg1"/>
                </a:solidFill>
              </a:rPr>
              <a:t>καρδιάς και το </a:t>
            </a:r>
            <a:r>
              <a:rPr lang="en-US" sz="2400" b="1" dirty="0" err="1" smtClean="0">
                <a:solidFill>
                  <a:schemeClr val="bg1"/>
                </a:solidFill>
              </a:rPr>
              <a:t>Holter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ρυθμού 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3801035" y="134471"/>
            <a:ext cx="2501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err="1" smtClean="0">
                <a:solidFill>
                  <a:schemeClr val="bg1"/>
                </a:solidFill>
              </a:rPr>
              <a:t>Απεικόνηση</a:t>
            </a:r>
            <a:endParaRPr lang="en-GB" sz="3200" b="1" dirty="0">
              <a:solidFill>
                <a:schemeClr val="bg1"/>
              </a:solidFill>
            </a:endParaRP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flipH="1">
            <a:off x="3523130" y="860612"/>
            <a:ext cx="1604682" cy="56477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DCM 4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6569" y="1317812"/>
            <a:ext cx="2764868" cy="1878263"/>
          </a:xfrm>
          <a:prstGeom prst="rect">
            <a:avLst/>
          </a:prstGeom>
          <a:ln>
            <a:noFill/>
          </a:ln>
        </p:spPr>
      </p:pic>
      <p:sp>
        <p:nvSpPr>
          <p:cNvPr id="8" name="7 - TextBox"/>
          <p:cNvSpPr txBox="1"/>
          <p:nvPr/>
        </p:nvSpPr>
        <p:spPr>
          <a:xfrm>
            <a:off x="376518" y="744072"/>
            <a:ext cx="2904563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Υπέρηχος Καρδιάς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0" y="3128682"/>
            <a:ext cx="63111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Κοιλιακή μορφολογία/Λειτουργία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Υπερτροφία ( </a:t>
            </a:r>
            <a:r>
              <a:rPr lang="en-GB" sz="2400" b="1" dirty="0" smtClean="0">
                <a:solidFill>
                  <a:schemeClr val="bg1"/>
                </a:solidFill>
              </a:rPr>
              <a:t>LV/RV)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Διάταση </a:t>
            </a:r>
            <a:r>
              <a:rPr lang="en-GB" sz="2400" b="1" dirty="0" smtClean="0">
                <a:solidFill>
                  <a:schemeClr val="bg1"/>
                </a:solidFill>
              </a:rPr>
              <a:t>(LV/RV)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Συστολική λειτουργία (</a:t>
            </a:r>
            <a:r>
              <a:rPr lang="el-GR" sz="24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400" b="1" dirty="0" smtClean="0">
                <a:solidFill>
                  <a:schemeClr val="bg1"/>
                </a:solidFill>
              </a:rPr>
              <a:t> /συνολική)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Διαστολική λειτουργία</a:t>
            </a:r>
          </a:p>
          <a:p>
            <a:r>
              <a:rPr lang="el-GR" sz="2400" b="1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el-GR" sz="3200" b="1" dirty="0" smtClean="0">
                <a:solidFill>
                  <a:srgbClr val="FFFF00"/>
                </a:solidFill>
              </a:rPr>
              <a:t>+</a:t>
            </a:r>
          </a:p>
          <a:p>
            <a:r>
              <a:rPr lang="el-GR" sz="2400" b="1" dirty="0" smtClean="0">
                <a:solidFill>
                  <a:schemeClr val="bg1"/>
                </a:solidFill>
              </a:rPr>
              <a:t>Αποκλεισμός βαλβιδικής συγγενούς περικαρδικής και στοιχείων στεφανιαίας νόσου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1" name="10 - Δεξιό βέλος"/>
          <p:cNvSpPr/>
          <p:nvPr/>
        </p:nvSpPr>
        <p:spPr>
          <a:xfrm>
            <a:off x="5004770" y="1692761"/>
            <a:ext cx="144331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eorg2C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095187" y="995833"/>
            <a:ext cx="1308790" cy="1611087"/>
          </a:xfrm>
          <a:prstGeom prst="rect">
            <a:avLst/>
          </a:prstGeom>
          <a:ln>
            <a:noFill/>
          </a:ln>
        </p:spPr>
      </p:pic>
      <p:sp>
        <p:nvSpPr>
          <p:cNvPr id="13" name="12 - Ορθογώνιο"/>
          <p:cNvSpPr/>
          <p:nvPr/>
        </p:nvSpPr>
        <p:spPr>
          <a:xfrm>
            <a:off x="6221506" y="2578731"/>
            <a:ext cx="612289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Κοιλιακή μορφολογία/Λειτουργία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Υπερτροφία ( </a:t>
            </a:r>
            <a:r>
              <a:rPr lang="en-GB" sz="2400" b="1" dirty="0" smtClean="0">
                <a:solidFill>
                  <a:schemeClr val="bg1"/>
                </a:solidFill>
              </a:rPr>
              <a:t>LV/RV)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Διάταση </a:t>
            </a:r>
            <a:r>
              <a:rPr lang="en-GB" sz="2400" b="1" dirty="0" smtClean="0">
                <a:solidFill>
                  <a:schemeClr val="bg1"/>
                </a:solidFill>
              </a:rPr>
              <a:t>(LV/RV)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Συστολική λειτουργία (</a:t>
            </a:r>
            <a:r>
              <a:rPr lang="el-GR" sz="24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400" b="1" dirty="0" smtClean="0">
                <a:solidFill>
                  <a:schemeClr val="bg1"/>
                </a:solidFill>
              </a:rPr>
              <a:t> /συνολική)</a:t>
            </a:r>
          </a:p>
          <a:p>
            <a:r>
              <a:rPr lang="el-GR" sz="2400" b="1" dirty="0" smtClean="0">
                <a:solidFill>
                  <a:schemeClr val="bg1"/>
                </a:solidFill>
              </a:rPr>
              <a:t>                                +</a:t>
            </a:r>
          </a:p>
          <a:p>
            <a:r>
              <a:rPr lang="el-GR" sz="2400" b="1" dirty="0" err="1" smtClean="0">
                <a:solidFill>
                  <a:srgbClr val="FFFF00"/>
                </a:solidFill>
              </a:rPr>
              <a:t>Ιστικός</a:t>
            </a:r>
            <a:r>
              <a:rPr lang="el-GR" sz="2400" b="1" dirty="0" smtClean="0">
                <a:solidFill>
                  <a:srgbClr val="FFFF00"/>
                </a:solidFill>
              </a:rPr>
              <a:t> χαρακτηρισμός </a:t>
            </a:r>
            <a:r>
              <a:rPr lang="el-GR" sz="2400" b="1" dirty="0" smtClean="0">
                <a:solidFill>
                  <a:schemeClr val="bg1"/>
                </a:solidFill>
              </a:rPr>
              <a:t>(Παρουσία/</a:t>
            </a:r>
            <a:r>
              <a:rPr lang="el-GR" sz="2400" b="1" dirty="0" err="1" smtClean="0">
                <a:solidFill>
                  <a:schemeClr val="bg1"/>
                </a:solidFill>
              </a:rPr>
              <a:t>κατανομ</a:t>
            </a:r>
            <a:r>
              <a:rPr lang="el-GR" sz="2400" b="1" dirty="0" smtClean="0">
                <a:solidFill>
                  <a:schemeClr val="bg1"/>
                </a:solidFill>
              </a:rPr>
              <a:t>ή μη ισχαιμικής </a:t>
            </a:r>
            <a:r>
              <a:rPr lang="el-GR" sz="2400" b="1" dirty="0" err="1" smtClean="0">
                <a:solidFill>
                  <a:schemeClr val="bg1"/>
                </a:solidFill>
              </a:rPr>
              <a:t>μυοκαρδιακής</a:t>
            </a:r>
            <a:r>
              <a:rPr lang="el-GR" sz="2400" b="1" dirty="0" smtClean="0">
                <a:solidFill>
                  <a:schemeClr val="bg1"/>
                </a:solidFill>
              </a:rPr>
              <a:t> ουλής και άλλων στοιχείων </a:t>
            </a:r>
            <a:r>
              <a:rPr lang="el-GR" sz="2400" b="1" dirty="0" err="1" smtClean="0">
                <a:solidFill>
                  <a:schemeClr val="bg1"/>
                </a:solidFill>
              </a:rPr>
              <a:t>ιστικού</a:t>
            </a:r>
            <a:r>
              <a:rPr lang="el-GR" sz="2400" b="1" dirty="0" smtClean="0">
                <a:solidFill>
                  <a:schemeClr val="bg1"/>
                </a:solidFill>
              </a:rPr>
              <a:t> χαρακτηρισμού)</a:t>
            </a:r>
          </a:p>
          <a:p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6884893" y="430307"/>
            <a:ext cx="4437529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Μαγνητική τομογραφία Καρδιάς</a:t>
            </a:r>
            <a:endParaRPr lang="en-GB" sz="2400" b="1" dirty="0">
              <a:solidFill>
                <a:schemeClr val="bg1"/>
              </a:solidFill>
            </a:endParaRPr>
          </a:p>
        </p:txBody>
      </p:sp>
      <p:cxnSp>
        <p:nvCxnSpPr>
          <p:cNvPr id="16" name="15 - Ευθεία γραμμή σύνδεσης"/>
          <p:cNvCxnSpPr/>
          <p:nvPr/>
        </p:nvCxnSpPr>
        <p:spPr>
          <a:xfrm flipV="1">
            <a:off x="188259" y="4347882"/>
            <a:ext cx="4356847" cy="17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εία γραμμή σύνδεσης"/>
          <p:cNvCxnSpPr/>
          <p:nvPr/>
        </p:nvCxnSpPr>
        <p:spPr>
          <a:xfrm flipV="1">
            <a:off x="6194612" y="3119718"/>
            <a:ext cx="479611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- Ορθογώνιο"/>
          <p:cNvSpPr/>
          <p:nvPr/>
        </p:nvSpPr>
        <p:spPr>
          <a:xfrm>
            <a:off x="6217920" y="4777740"/>
            <a:ext cx="5974080" cy="123444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4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1450" y="4697730"/>
            <a:ext cx="4697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Μυοκαρδίτιδα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Σαρκοείδωση</a:t>
            </a:r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Εμφραγμα</a:t>
            </a:r>
            <a:r>
              <a:rPr lang="el-GR" sz="2400" b="1" dirty="0" smtClean="0">
                <a:solidFill>
                  <a:schemeClr val="bg1"/>
                </a:solidFill>
              </a:rPr>
              <a:t> δεξιάς κοιλίας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Υπερφόρτιση όγκου </a:t>
            </a:r>
            <a:r>
              <a:rPr lang="en-GB" sz="2400" b="1" dirty="0" smtClean="0">
                <a:solidFill>
                  <a:schemeClr val="bg1"/>
                </a:solidFill>
              </a:rPr>
              <a:t>RV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049" y="172720"/>
            <a:ext cx="11647581" cy="406821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7879080" y="4606290"/>
            <a:ext cx="3916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Υπερφόρτιση πίεσης </a:t>
            </a:r>
            <a:r>
              <a:rPr lang="en-GB" sz="2400" b="1" dirty="0" smtClean="0">
                <a:solidFill>
                  <a:schemeClr val="bg1"/>
                </a:solidFill>
              </a:rPr>
              <a:t>RV</a:t>
            </a:r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Ιδιοπαθής </a:t>
            </a:r>
            <a:r>
              <a:rPr lang="en-GB" sz="2400" b="1" dirty="0" smtClean="0">
                <a:solidFill>
                  <a:schemeClr val="bg1"/>
                </a:solidFill>
              </a:rPr>
              <a:t>RVOT VT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Αθλητική καρδιά</a:t>
            </a:r>
            <a:endParaRPr lang="en-GB" sz="2400" dirty="0"/>
          </a:p>
        </p:txBody>
      </p:sp>
      <p:sp>
        <p:nvSpPr>
          <p:cNvPr id="5" name="4 - TextBox"/>
          <p:cNvSpPr txBox="1"/>
          <p:nvPr/>
        </p:nvSpPr>
        <p:spPr>
          <a:xfrm>
            <a:off x="4834890" y="4983480"/>
            <a:ext cx="1874520" cy="95410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Διαφορική διάγνωση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030" y="323850"/>
            <a:ext cx="9867900" cy="44958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1554480" y="4240530"/>
            <a:ext cx="3291840" cy="193899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Συγκοπή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NSVT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RVEF &lt;40%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LVEF&lt;45%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SMVT  </a:t>
            </a:r>
            <a:r>
              <a:rPr lang="el-GR" sz="2400" b="1" dirty="0" smtClean="0">
                <a:solidFill>
                  <a:schemeClr val="bg1"/>
                </a:solidFill>
              </a:rPr>
              <a:t>σε ΗΦΕ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554980" y="5097780"/>
            <a:ext cx="6480810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 err="1" smtClean="0">
                <a:solidFill>
                  <a:schemeClr val="bg1"/>
                </a:solidFill>
              </a:rPr>
              <a:t>Ελεγχος</a:t>
            </a:r>
            <a:r>
              <a:rPr lang="el-GR" sz="2400" b="1" dirty="0" smtClean="0">
                <a:solidFill>
                  <a:schemeClr val="bg1"/>
                </a:solidFill>
              </a:rPr>
              <a:t> αρρυθμιών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chemeClr val="bg1"/>
                </a:solidFill>
              </a:rPr>
              <a:t>Β-αναστολείς </a:t>
            </a:r>
            <a:r>
              <a:rPr lang="en-GB" sz="2400" b="1" dirty="0" smtClean="0">
                <a:solidFill>
                  <a:schemeClr val="bg1"/>
                </a:solidFill>
              </a:rPr>
              <a:t>class I</a:t>
            </a:r>
          </a:p>
          <a:p>
            <a:r>
              <a:rPr lang="el-GR" sz="2400" b="1" dirty="0" err="1" smtClean="0">
                <a:solidFill>
                  <a:schemeClr val="bg1"/>
                </a:solidFill>
              </a:rPr>
              <a:t>Αμιοδαρώνη</a:t>
            </a:r>
            <a:r>
              <a:rPr lang="el-GR" sz="2400" b="1" dirty="0" smtClean="0">
                <a:solidFill>
                  <a:schemeClr val="bg1"/>
                </a:solidFill>
              </a:rPr>
              <a:t>, </a:t>
            </a:r>
            <a:r>
              <a:rPr lang="el-GR" sz="2400" b="1" dirty="0" err="1" smtClean="0">
                <a:solidFill>
                  <a:schemeClr val="bg1"/>
                </a:solidFill>
              </a:rPr>
              <a:t>φλεκαινίδη</a:t>
            </a:r>
            <a:r>
              <a:rPr lang="el-GR" sz="2400" b="1" dirty="0" smtClean="0">
                <a:solidFill>
                  <a:schemeClr val="bg1"/>
                </a:solidFill>
              </a:rPr>
              <a:t>, </a:t>
            </a:r>
            <a:r>
              <a:rPr lang="en-GB" sz="2400" b="1" dirty="0" smtClean="0">
                <a:solidFill>
                  <a:schemeClr val="bg1"/>
                </a:solidFill>
              </a:rPr>
              <a:t>ablation class </a:t>
            </a:r>
            <a:r>
              <a:rPr lang="en-GB" sz="2400" b="1" dirty="0" err="1" smtClean="0">
                <a:solidFill>
                  <a:schemeClr val="bg1"/>
                </a:solidFill>
              </a:rPr>
              <a:t>IIa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3047" y="168602"/>
            <a:ext cx="5751871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Περιοριστική μυοκαρδιοπάθεια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266" y="794802"/>
            <a:ext cx="489646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sz="2000" b="1" dirty="0" smtClean="0">
                <a:solidFill>
                  <a:schemeClr val="bg1"/>
                </a:solidFill>
              </a:rPr>
              <a:t> Η λιγότερο συχνή μυοκαρδιοπάθεια με την χειρότερη πρόγνωση</a:t>
            </a:r>
          </a:p>
          <a:p>
            <a:endParaRPr lang="el-GR" sz="2000" b="1" dirty="0" smtClean="0">
              <a:solidFill>
                <a:schemeClr val="bg1"/>
              </a:solidFill>
            </a:endParaRPr>
          </a:p>
          <a:p>
            <a:endParaRPr lang="el-GR" sz="2000" b="1" dirty="0">
              <a:solidFill>
                <a:schemeClr val="bg1"/>
              </a:solidFill>
            </a:endParaRPr>
          </a:p>
          <a:p>
            <a:r>
              <a:rPr 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sz="2000" b="1" dirty="0" smtClean="0">
                <a:solidFill>
                  <a:schemeClr val="bg1"/>
                </a:solidFill>
              </a:rPr>
              <a:t> </a:t>
            </a:r>
            <a:r>
              <a:rPr lang="el-GR" sz="2000" b="1" dirty="0" smtClean="0">
                <a:solidFill>
                  <a:srgbClr val="FFFF00"/>
                </a:solidFill>
              </a:rPr>
              <a:t>Περιοριστική φυσιολογία </a:t>
            </a:r>
            <a:r>
              <a:rPr lang="el-GR" sz="2000" b="1" dirty="0" smtClean="0">
                <a:solidFill>
                  <a:schemeClr val="bg1"/>
                </a:solidFill>
              </a:rPr>
              <a:t>της αριστερής/δεξιάς κοιλίας με φυσιολογικό κλάσμα εξώθησης, φυσιολογικό ή μειωμένο διαστολικό και συστολικό όγκο και φυσιολογικό πάχος τοιχωμάτων</a:t>
            </a:r>
          </a:p>
          <a:p>
            <a:endParaRPr lang="el-GR" sz="2000" b="1" dirty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rgbClr val="FFFF00"/>
                </a:solidFill>
              </a:rPr>
              <a:t>Αιτιολογία</a:t>
            </a:r>
            <a:endParaRPr lang="el-GR" sz="2800" b="1" dirty="0">
              <a:solidFill>
                <a:srgbClr val="FFFF00"/>
              </a:solidFill>
            </a:endParaRPr>
          </a:p>
          <a:p>
            <a:r>
              <a:rPr 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sz="2000" b="1" dirty="0" smtClean="0">
                <a:solidFill>
                  <a:schemeClr val="bg1"/>
                </a:solidFill>
              </a:rPr>
              <a:t> Ιδιοπαθής</a:t>
            </a:r>
          </a:p>
          <a:p>
            <a:r>
              <a:rPr 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sz="2000" b="1" dirty="0" smtClean="0">
                <a:solidFill>
                  <a:schemeClr val="bg1"/>
                </a:solidFill>
              </a:rPr>
              <a:t> Κληρονομική</a:t>
            </a:r>
          </a:p>
          <a:p>
            <a:r>
              <a:rPr lang="el-GR" sz="2000" b="1" dirty="0" smtClean="0">
                <a:solidFill>
                  <a:schemeClr val="bg1"/>
                </a:solidFill>
              </a:rPr>
              <a:t>● Συστηματική νόσος (</a:t>
            </a:r>
            <a:r>
              <a:rPr lang="el-GR" sz="2000" b="1" dirty="0" err="1" smtClean="0">
                <a:solidFill>
                  <a:srgbClr val="FFFF00"/>
                </a:solidFill>
              </a:rPr>
              <a:t>ΑΜΥΛΟΕΙΔΩΣΗ</a:t>
            </a:r>
            <a:r>
              <a:rPr lang="el-GR" sz="2000" b="1" dirty="0" err="1" smtClean="0">
                <a:solidFill>
                  <a:schemeClr val="bg1"/>
                </a:solidFill>
              </a:rPr>
              <a:t>,σαρκοειδωση,καρκινοειδές,σκληρόδερμα</a:t>
            </a:r>
            <a:r>
              <a:rPr lang="el-GR" sz="20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l-GR" sz="2000" b="1" dirty="0" smtClean="0">
                <a:solidFill>
                  <a:srgbClr val="FFFF00"/>
                </a:solidFill>
              </a:rPr>
              <a:t>●</a:t>
            </a:r>
            <a:r>
              <a:rPr lang="el-GR" sz="2000" b="1" dirty="0" smtClean="0">
                <a:solidFill>
                  <a:schemeClr val="bg1"/>
                </a:solidFill>
              </a:rPr>
              <a:t> </a:t>
            </a:r>
            <a:r>
              <a:rPr lang="el-GR" sz="2000" b="1" dirty="0" err="1" smtClean="0">
                <a:solidFill>
                  <a:schemeClr val="bg1"/>
                </a:solidFill>
              </a:rPr>
              <a:t>Ενδομυοκαρδιακές</a:t>
            </a:r>
            <a:r>
              <a:rPr lang="el-GR" sz="2000" b="1" dirty="0" smtClean="0">
                <a:solidFill>
                  <a:schemeClr val="bg1"/>
                </a:solidFill>
              </a:rPr>
              <a:t> νόσοι (</a:t>
            </a:r>
            <a:r>
              <a:rPr lang="el-GR" sz="2000" b="1" dirty="0" err="1" smtClean="0">
                <a:solidFill>
                  <a:schemeClr val="bg1"/>
                </a:solidFill>
              </a:rPr>
              <a:t>υπερηωσινοφιλικό</a:t>
            </a:r>
            <a:r>
              <a:rPr lang="el-GR" sz="2000" b="1" dirty="0" smtClean="0">
                <a:solidFill>
                  <a:schemeClr val="bg1"/>
                </a:solidFill>
              </a:rPr>
              <a:t> σύνδρομο, </a:t>
            </a:r>
            <a:r>
              <a:rPr lang="el-GR" sz="2000" b="1" dirty="0" err="1" smtClean="0">
                <a:solidFill>
                  <a:schemeClr val="bg1"/>
                </a:solidFill>
              </a:rPr>
              <a:t>ενδομυοκαρδιακή</a:t>
            </a:r>
            <a:r>
              <a:rPr lang="el-GR" sz="2000" b="1" dirty="0" smtClean="0">
                <a:solidFill>
                  <a:schemeClr val="bg1"/>
                </a:solidFill>
              </a:rPr>
              <a:t> </a:t>
            </a:r>
            <a:r>
              <a:rPr lang="el-GR" sz="2000" b="1" dirty="0" err="1" smtClean="0">
                <a:solidFill>
                  <a:schemeClr val="bg1"/>
                </a:solidFill>
              </a:rPr>
              <a:t>ίνωση</a:t>
            </a:r>
            <a:r>
              <a:rPr lang="el-GR" sz="2000" b="1" dirty="0" smtClean="0">
                <a:solidFill>
                  <a:schemeClr val="bg1"/>
                </a:solidFill>
              </a:rPr>
              <a:t>)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4002" y="5027162"/>
            <a:ext cx="6550179" cy="163121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Δύσκολη θεραπεία (αντιμετώπιση αιτίου και διουρητικά)</a:t>
            </a:r>
          </a:p>
          <a:p>
            <a:endParaRPr lang="el-GR" sz="2000" b="1" dirty="0" smtClean="0">
              <a:solidFill>
                <a:schemeClr val="bg1"/>
              </a:solidFill>
            </a:endParaRPr>
          </a:p>
          <a:p>
            <a:r>
              <a:rPr lang="el-GR" sz="2000" b="1" dirty="0" smtClean="0">
                <a:solidFill>
                  <a:schemeClr val="bg1"/>
                </a:solidFill>
              </a:rPr>
              <a:t>Σημαντική η διαφορική διάγνωση με συμπιεστική περικαρδίτιδα η οποία έχει ριζική θεραπεία (</a:t>
            </a:r>
            <a:r>
              <a:rPr lang="el-GR" sz="2000" b="1" dirty="0" err="1" smtClean="0">
                <a:solidFill>
                  <a:schemeClr val="bg1"/>
                </a:solidFill>
              </a:rPr>
              <a:t>περικαρδιεκτομή</a:t>
            </a:r>
            <a:r>
              <a:rPr lang="el-GR" sz="2000" b="1" dirty="0" smtClean="0">
                <a:solidFill>
                  <a:schemeClr val="bg1"/>
                </a:solidFill>
              </a:rPr>
              <a:t>)</a:t>
            </a:r>
            <a:endParaRPr lang="el-GR" sz="2000" b="1" dirty="0">
              <a:solidFill>
                <a:schemeClr val="bg1"/>
              </a:solidFill>
            </a:endParaRPr>
          </a:p>
        </p:txBody>
      </p:sp>
      <p:pic>
        <p:nvPicPr>
          <p:cNvPr id="6" name="RESTRICTIVE 4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664501" y="1066799"/>
            <a:ext cx="5256591" cy="35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22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696686" y="522515"/>
            <a:ext cx="104829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Μπορούμε να διακρίνουνε την συμπίεση με 5 </a:t>
            </a:r>
            <a:r>
              <a:rPr lang="el-GR" sz="2400" b="1" dirty="0" err="1" smtClean="0">
                <a:solidFill>
                  <a:srgbClr val="FFFF00"/>
                </a:solidFill>
              </a:rPr>
              <a:t>υπερηχογραφικά</a:t>
            </a:r>
            <a:r>
              <a:rPr lang="el-GR" sz="2400" b="1" dirty="0" smtClean="0">
                <a:solidFill>
                  <a:srgbClr val="FFFF00"/>
                </a:solidFill>
              </a:rPr>
              <a:t> σημεία</a:t>
            </a:r>
          </a:p>
          <a:p>
            <a:endParaRPr lang="en-GB" sz="2400" b="1" dirty="0" smtClean="0"/>
          </a:p>
          <a:p>
            <a:r>
              <a:rPr lang="en-GB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rgbClr val="FFFF00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Αυξημένες ΚΦΠ</a:t>
            </a:r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chemeClr val="bg1"/>
                </a:solidFill>
              </a:rPr>
              <a:t>● E&gt;A </a:t>
            </a:r>
            <a:r>
              <a:rPr lang="el-GR" sz="2400" b="1" dirty="0" smtClean="0">
                <a:solidFill>
                  <a:schemeClr val="bg1"/>
                </a:solidFill>
              </a:rPr>
              <a:t>στη </a:t>
            </a:r>
            <a:r>
              <a:rPr lang="el-GR" sz="2400" b="1" dirty="0" err="1" smtClean="0">
                <a:solidFill>
                  <a:schemeClr val="bg1"/>
                </a:solidFill>
              </a:rPr>
              <a:t>διαμιτροειδική</a:t>
            </a:r>
            <a:r>
              <a:rPr lang="el-GR" sz="2400" b="1" dirty="0" smtClean="0">
                <a:solidFill>
                  <a:schemeClr val="bg1"/>
                </a:solidFill>
              </a:rPr>
              <a:t> ροή με σημαντική αναπνευστική διακύμανση </a:t>
            </a:r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chemeClr val="bg1"/>
                </a:solidFill>
              </a:rPr>
              <a:t>● </a:t>
            </a:r>
            <a:r>
              <a:rPr lang="el-GR" sz="2400" b="1" dirty="0" smtClean="0">
                <a:solidFill>
                  <a:schemeClr val="bg1"/>
                </a:solidFill>
              </a:rPr>
              <a:t>Αναπνευστική αλληλεπίδραση  των κοιλιών</a:t>
            </a:r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chemeClr val="bg1"/>
                </a:solidFill>
              </a:rPr>
              <a:t>● Mitral annulus e’ </a:t>
            </a:r>
            <a:r>
              <a:rPr lang="en-GB" sz="2400" b="1" dirty="0" err="1" smtClean="0">
                <a:solidFill>
                  <a:schemeClr val="bg1"/>
                </a:solidFill>
              </a:rPr>
              <a:t>septal</a:t>
            </a:r>
            <a:r>
              <a:rPr lang="en-GB" sz="2400" b="1" dirty="0" smtClean="0">
                <a:solidFill>
                  <a:schemeClr val="bg1"/>
                </a:solidFill>
              </a:rPr>
              <a:t> ≥ 8cm/sec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Διαστολική </a:t>
            </a:r>
            <a:r>
              <a:rPr lang="el-GR" sz="2400" b="1" dirty="0" err="1" smtClean="0">
                <a:solidFill>
                  <a:schemeClr val="bg1"/>
                </a:solidFill>
              </a:rPr>
              <a:t>εκπνευστική</a:t>
            </a:r>
            <a:r>
              <a:rPr lang="el-GR" sz="2400" b="1" dirty="0" smtClean="0">
                <a:solidFill>
                  <a:schemeClr val="bg1"/>
                </a:solidFill>
              </a:rPr>
              <a:t> αναστροφή του σήματος στις ηπατικές φλέβες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CP 4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53143" y="3306175"/>
            <a:ext cx="4716236" cy="3203481"/>
          </a:xfrm>
          <a:prstGeom prst="rect">
            <a:avLst/>
          </a:prstGeom>
        </p:spPr>
      </p:pic>
      <p:pic>
        <p:nvPicPr>
          <p:cNvPr id="4" name="CP RHYS5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540827" y="3410103"/>
            <a:ext cx="4531179" cy="307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="" xmlns:a16="http://schemas.microsoft.com/office/drawing/2014/main" id="{6921D0FC-A036-4812-08DB-B02A26A92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302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xmlns="" id="{82CE2FF1-D5A3-83D7-1A1E-D2E34F2715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7502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9">
            <a:extLst>
              <a:ext uri="{FF2B5EF4-FFF2-40B4-BE49-F238E27FC236}">
                <a16:creationId xmlns:a16="http://schemas.microsoft.com/office/drawing/2014/main" xmlns="" id="{341D67DE-5B97-7E57-F963-0873971502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8936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9845" y="137652"/>
            <a:ext cx="710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Μυοκαρδιοπάθειες Φαινότυπος 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975" y="1250538"/>
            <a:ext cx="2172929" cy="954107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</a:rPr>
              <a:t>Υπερτροφική (Η</a:t>
            </a:r>
            <a:r>
              <a:rPr lang="en-US" sz="2800" b="1" dirty="0" smtClean="0">
                <a:solidFill>
                  <a:schemeClr val="bg1"/>
                </a:solidFill>
              </a:rPr>
              <a:t>CM)</a:t>
            </a:r>
            <a:r>
              <a:rPr lang="el-GR" sz="2800" b="1" dirty="0" smtClean="0">
                <a:solidFill>
                  <a:schemeClr val="bg1"/>
                </a:solidFill>
              </a:rPr>
              <a:t>  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5379" y="1270202"/>
            <a:ext cx="2005781" cy="954107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Διατατική</a:t>
            </a:r>
            <a:r>
              <a:rPr lang="el-GR" sz="2800" b="1" dirty="0" smtClean="0">
                <a:solidFill>
                  <a:schemeClr val="bg1"/>
                </a:solidFill>
              </a:rPr>
              <a:t> (</a:t>
            </a:r>
            <a:r>
              <a:rPr lang="en-US" sz="2800" b="1" dirty="0" smtClean="0">
                <a:solidFill>
                  <a:schemeClr val="bg1"/>
                </a:solidFill>
              </a:rPr>
              <a:t>DCM)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4763728" y="1250537"/>
            <a:ext cx="2448602" cy="95410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</a:rPr>
              <a:t>Μη </a:t>
            </a:r>
            <a:r>
              <a:rPr lang="el-GR" sz="2800" b="1" dirty="0" err="1" smtClean="0">
                <a:solidFill>
                  <a:schemeClr val="bg1"/>
                </a:solidFill>
              </a:rPr>
              <a:t>διατατική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(</a:t>
            </a:r>
            <a:r>
              <a:rPr lang="en-GB" sz="2800" b="1" dirty="0" smtClean="0">
                <a:solidFill>
                  <a:schemeClr val="bg1"/>
                </a:solidFill>
              </a:rPr>
              <a:t>NDCM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9490" y="1260486"/>
            <a:ext cx="2366010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A</a:t>
            </a:r>
            <a:r>
              <a:rPr lang="el-GR" sz="2800" b="1" dirty="0" err="1" smtClean="0">
                <a:solidFill>
                  <a:schemeClr val="bg1"/>
                </a:solidFill>
              </a:rPr>
              <a:t>ρυθμιογόνος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(ARVC)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98380" y="1273396"/>
            <a:ext cx="2293620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</a:rPr>
              <a:t>Περιοριστική</a:t>
            </a:r>
          </a:p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(RCM)</a:t>
            </a:r>
            <a:endParaRPr lang="el-GR" sz="2800" b="1" dirty="0">
              <a:solidFill>
                <a:schemeClr val="bg1"/>
              </a:solidFill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3618269" y="2497394"/>
            <a:ext cx="0" cy="175014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/>
          <p:nvPr/>
        </p:nvCxnSpPr>
        <p:spPr>
          <a:xfrm>
            <a:off x="8534400" y="2427124"/>
            <a:ext cx="0" cy="18105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NDC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892039" y="2614202"/>
            <a:ext cx="2104073" cy="1465991"/>
          </a:xfrm>
          <a:prstGeom prst="rect">
            <a:avLst/>
          </a:prstGeom>
        </p:spPr>
      </p:pic>
      <p:pic>
        <p:nvPicPr>
          <p:cNvPr id="20" name="HOCm plax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0" y="2606040"/>
            <a:ext cx="2843954" cy="1931988"/>
          </a:xfrm>
          <a:prstGeom prst="rect">
            <a:avLst/>
          </a:prstGeom>
        </p:spPr>
      </p:pic>
      <p:pic>
        <p:nvPicPr>
          <p:cNvPr id="21" name="DCM 4c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2285999" y="4481914"/>
            <a:ext cx="2976563" cy="2022074"/>
          </a:xfrm>
          <a:prstGeom prst="rect">
            <a:avLst/>
          </a:prstGeom>
        </p:spPr>
      </p:pic>
      <p:pic>
        <p:nvPicPr>
          <p:cNvPr id="22" name="RV dysplasia typical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0" cstate="print"/>
          <a:stretch>
            <a:fillRect/>
          </a:stretch>
        </p:blipFill>
        <p:spPr>
          <a:xfrm>
            <a:off x="6960869" y="4673978"/>
            <a:ext cx="2827973" cy="1921132"/>
          </a:xfrm>
          <a:prstGeom prst="rect">
            <a:avLst/>
          </a:prstGeom>
        </p:spPr>
      </p:pic>
      <p:pic>
        <p:nvPicPr>
          <p:cNvPr id="24" name="RESTRICTIVE 4c.wmv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1" cstate="print"/>
          <a:stretch>
            <a:fillRect/>
          </a:stretch>
        </p:blipFill>
        <p:spPr>
          <a:xfrm>
            <a:off x="9398522" y="2537460"/>
            <a:ext cx="2793478" cy="189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34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8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2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2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>
                <p:cTn id="3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>
                <p:cTn id="3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071" y="599768"/>
            <a:ext cx="4257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Μυοκαρδιοπάθειες 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297" y="2212258"/>
            <a:ext cx="2172929" cy="954107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</a:rPr>
              <a:t>Υπερτροφική (Η</a:t>
            </a:r>
            <a:r>
              <a:rPr lang="en-US" sz="2800" b="1" dirty="0" smtClean="0">
                <a:solidFill>
                  <a:schemeClr val="bg1"/>
                </a:solidFill>
              </a:rPr>
              <a:t>CM)</a:t>
            </a:r>
            <a:r>
              <a:rPr lang="el-GR" sz="2800" b="1" dirty="0" smtClean="0">
                <a:solidFill>
                  <a:schemeClr val="bg1"/>
                </a:solidFill>
              </a:rPr>
              <a:t>  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13" y="2212258"/>
            <a:ext cx="2005781" cy="954107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Διατατική</a:t>
            </a:r>
            <a:r>
              <a:rPr lang="el-GR" sz="2800" b="1" dirty="0" smtClean="0">
                <a:solidFill>
                  <a:schemeClr val="bg1"/>
                </a:solidFill>
              </a:rPr>
              <a:t> (</a:t>
            </a:r>
            <a:r>
              <a:rPr lang="en-US" sz="2800" b="1" dirty="0" smtClean="0">
                <a:solidFill>
                  <a:schemeClr val="bg1"/>
                </a:solidFill>
              </a:rPr>
              <a:t>DCM)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4748981" y="2204646"/>
            <a:ext cx="2546556" cy="95410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</a:rPr>
              <a:t>Μη </a:t>
            </a:r>
            <a:r>
              <a:rPr lang="el-GR" sz="2800" b="1" dirty="0" err="1" smtClean="0">
                <a:solidFill>
                  <a:schemeClr val="bg1"/>
                </a:solidFill>
              </a:rPr>
              <a:t>διατατική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</a:rPr>
              <a:t>(ND</a:t>
            </a:r>
            <a:r>
              <a:rPr lang="en-US" sz="2800" b="1" dirty="0" smtClean="0">
                <a:solidFill>
                  <a:schemeClr val="bg1"/>
                </a:solidFill>
              </a:rPr>
              <a:t>CM)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38060" y="2204645"/>
            <a:ext cx="2343150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Αρυθμιογόνος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(</a:t>
            </a:r>
            <a:r>
              <a:rPr lang="en-GB" sz="2800" b="1" dirty="0" smtClean="0">
                <a:solidFill>
                  <a:schemeClr val="bg1"/>
                </a:solidFill>
              </a:rPr>
              <a:t>ARVC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3433" y="2212258"/>
            <a:ext cx="2261419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</a:rPr>
              <a:t>Περιοριστική </a:t>
            </a:r>
            <a:r>
              <a:rPr lang="en-GB" sz="2800" b="1" dirty="0" smtClean="0">
                <a:solidFill>
                  <a:schemeClr val="bg1"/>
                </a:solidFill>
              </a:rPr>
              <a:t>  (RCM)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8865" y="4106023"/>
            <a:ext cx="331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 smtClean="0">
                <a:solidFill>
                  <a:schemeClr val="bg1"/>
                </a:solidFill>
              </a:rPr>
              <a:t>Οικογενής</a:t>
            </a:r>
            <a:r>
              <a:rPr lang="el-GR" sz="2800" b="1" dirty="0" smtClean="0">
                <a:solidFill>
                  <a:schemeClr val="bg1"/>
                </a:solidFill>
              </a:rPr>
              <a:t> / γενετική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42788" y="4106023"/>
            <a:ext cx="2851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Επίκτητη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297" y="5928852"/>
            <a:ext cx="317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Γνωστό γονίδιο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9730" y="5928852"/>
            <a:ext cx="325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Άγνωστο γονίδιο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1071" y="5928852"/>
            <a:ext cx="19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 smtClean="0">
                <a:solidFill>
                  <a:schemeClr val="bg1"/>
                </a:solidFill>
              </a:rPr>
              <a:t>Ιδιοπαθής</a:t>
            </a:r>
            <a:r>
              <a:rPr lang="el-GR" dirty="0" err="1" smtClean="0"/>
              <a:t>ς</a:t>
            </a:r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9212826" y="5928852"/>
            <a:ext cx="2812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Γνωστή πάθηση</a:t>
            </a:r>
            <a:endParaRPr lang="el-GR" sz="2800" b="1" dirty="0">
              <a:solidFill>
                <a:schemeClr val="bg1"/>
              </a:solidFill>
            </a:endParaRPr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 flipH="1">
            <a:off x="1533832" y="1184543"/>
            <a:ext cx="1976284" cy="82123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/>
          <p:nvPr/>
        </p:nvCxnSpPr>
        <p:spPr>
          <a:xfrm flipH="1">
            <a:off x="3716594" y="1327355"/>
            <a:ext cx="1042219" cy="67842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/>
          <p:nvPr/>
        </p:nvCxnSpPr>
        <p:spPr>
          <a:xfrm flipH="1">
            <a:off x="5643716" y="1199292"/>
            <a:ext cx="9832" cy="91163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/>
          <p:cNvCxnSpPr/>
          <p:nvPr/>
        </p:nvCxnSpPr>
        <p:spPr>
          <a:xfrm>
            <a:off x="6494207" y="1327355"/>
            <a:ext cx="1465006" cy="67842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ύγραμμο βέλος σύνδεσης 26"/>
          <p:cNvCxnSpPr/>
          <p:nvPr/>
        </p:nvCxnSpPr>
        <p:spPr>
          <a:xfrm>
            <a:off x="7959213" y="1184543"/>
            <a:ext cx="2394155" cy="75241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εία γραμμή σύνδεσης 28"/>
          <p:cNvCxnSpPr/>
          <p:nvPr/>
        </p:nvCxnSpPr>
        <p:spPr>
          <a:xfrm flipV="1">
            <a:off x="452284" y="3264310"/>
            <a:ext cx="10972800" cy="1966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Ευθύγραμμο βέλος σύνδεσης 30"/>
          <p:cNvCxnSpPr/>
          <p:nvPr/>
        </p:nvCxnSpPr>
        <p:spPr>
          <a:xfrm flipH="1">
            <a:off x="3146324" y="3449570"/>
            <a:ext cx="1720644" cy="49316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ύγραμμο βέλος σύνδεσης 33"/>
          <p:cNvCxnSpPr/>
          <p:nvPr/>
        </p:nvCxnSpPr>
        <p:spPr>
          <a:xfrm>
            <a:off x="6607277" y="3449570"/>
            <a:ext cx="1769807" cy="49316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ύγραμμο βέλος σύνδεσης 37"/>
          <p:cNvCxnSpPr/>
          <p:nvPr/>
        </p:nvCxnSpPr>
        <p:spPr>
          <a:xfrm flipH="1">
            <a:off x="1691148" y="4817806"/>
            <a:ext cx="830826" cy="8259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Ευθύγραμμο βέλος σύνδεσης 39"/>
          <p:cNvCxnSpPr/>
          <p:nvPr/>
        </p:nvCxnSpPr>
        <p:spPr>
          <a:xfrm>
            <a:off x="3465871" y="4783077"/>
            <a:ext cx="914400" cy="9144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Ευθύγραμμο βέλος σύνδεσης 41"/>
          <p:cNvCxnSpPr/>
          <p:nvPr/>
        </p:nvCxnSpPr>
        <p:spPr>
          <a:xfrm flipH="1">
            <a:off x="7806813" y="4817806"/>
            <a:ext cx="727587" cy="87967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Ευθύγραμμο βέλος σύνδεσης 43"/>
          <p:cNvCxnSpPr/>
          <p:nvPr/>
        </p:nvCxnSpPr>
        <p:spPr>
          <a:xfrm>
            <a:off x="9026013" y="4709652"/>
            <a:ext cx="1179871" cy="93406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774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2427" y="118742"/>
            <a:ext cx="9537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prstClr val="white"/>
                </a:solidFill>
              </a:rPr>
              <a:t>Μυοκαρδιοπάθειες στην καθημερινή κλινική πράξη </a:t>
            </a:r>
            <a:endParaRPr lang="el-GR" sz="32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133" y="1200016"/>
            <a:ext cx="2172929" cy="830997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prstClr val="white"/>
                </a:solidFill>
              </a:rPr>
              <a:t>Υπερτροφική (Η</a:t>
            </a:r>
            <a:r>
              <a:rPr lang="en-US" sz="2400" b="1" dirty="0" smtClean="0">
                <a:solidFill>
                  <a:prstClr val="white"/>
                </a:solidFill>
              </a:rPr>
              <a:t>CM)</a:t>
            </a:r>
            <a:r>
              <a:rPr lang="el-GR" sz="2400" b="1" dirty="0" smtClean="0">
                <a:solidFill>
                  <a:prstClr val="white"/>
                </a:solidFill>
              </a:rPr>
              <a:t>  </a:t>
            </a:r>
            <a:endParaRPr lang="el-GR" sz="24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6973" y="1200017"/>
            <a:ext cx="1681319" cy="830997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 smtClean="0">
                <a:solidFill>
                  <a:prstClr val="white"/>
                </a:solidFill>
              </a:rPr>
              <a:t>Διατατική</a:t>
            </a:r>
            <a:r>
              <a:rPr lang="el-GR" sz="2400" b="1" dirty="0" smtClean="0">
                <a:solidFill>
                  <a:prstClr val="white"/>
                </a:solidFill>
              </a:rPr>
              <a:t> (</a:t>
            </a:r>
            <a:r>
              <a:rPr lang="en-US" sz="2400" b="1" dirty="0" smtClean="0">
                <a:solidFill>
                  <a:prstClr val="white"/>
                </a:solidFill>
              </a:rPr>
              <a:t>DCM)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1871" y="1200018"/>
            <a:ext cx="2128682" cy="83099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prstClr val="white"/>
                </a:solidFill>
              </a:rPr>
              <a:t>Μη </a:t>
            </a:r>
            <a:r>
              <a:rPr lang="el-GR" sz="2400" b="1" dirty="0" err="1" smtClean="0">
                <a:solidFill>
                  <a:prstClr val="white"/>
                </a:solidFill>
              </a:rPr>
              <a:t>διατατική</a:t>
            </a:r>
            <a:r>
              <a:rPr lang="en-GB" sz="2400" b="1" dirty="0" smtClean="0">
                <a:solidFill>
                  <a:prstClr val="white"/>
                </a:solidFill>
              </a:rPr>
              <a:t> (NDCM</a:t>
            </a:r>
            <a:r>
              <a:rPr lang="en-US" sz="2400" b="1" dirty="0" smtClean="0">
                <a:solidFill>
                  <a:prstClr val="white"/>
                </a:solidFill>
              </a:rPr>
              <a:t>)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sz="24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4132" y="1200018"/>
            <a:ext cx="2163096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 smtClean="0">
                <a:solidFill>
                  <a:prstClr val="white"/>
                </a:solidFill>
              </a:rPr>
              <a:t>Αρυθμιογόνος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</a:rPr>
              <a:t>(</a:t>
            </a:r>
            <a:r>
              <a:rPr lang="en-GB" sz="2400" b="1" dirty="0" smtClean="0">
                <a:solidFill>
                  <a:prstClr val="white"/>
                </a:solidFill>
              </a:rPr>
              <a:t>ARVC</a:t>
            </a:r>
            <a:r>
              <a:rPr lang="en-US" sz="2400" b="1" dirty="0" smtClean="0">
                <a:solidFill>
                  <a:prstClr val="white"/>
                </a:solidFill>
              </a:rPr>
              <a:t>)</a:t>
            </a:r>
            <a:endParaRPr lang="el-GR" sz="24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0807" y="1200018"/>
            <a:ext cx="1907452" cy="8309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prstClr val="white"/>
                </a:solidFill>
              </a:rPr>
              <a:t>Περιοριστική</a:t>
            </a:r>
          </a:p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(RCM)</a:t>
            </a:r>
            <a:endParaRPr lang="el-GR" sz="240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280" y="2743200"/>
            <a:ext cx="1607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Γενετική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063613"/>
            <a:ext cx="176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Επίκτητη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4753" y="2667540"/>
            <a:ext cx="2274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Μετάλλαξη σε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πρωτείνη</a:t>
            </a:r>
            <a:r>
              <a:rPr lang="el-GR" sz="2400" b="1" dirty="0" smtClean="0">
                <a:solidFill>
                  <a:schemeClr val="bg1"/>
                </a:solidFill>
              </a:rPr>
              <a:t> του </a:t>
            </a:r>
            <a:r>
              <a:rPr lang="el-GR" sz="2400" b="1" dirty="0" err="1" smtClean="0">
                <a:solidFill>
                  <a:schemeClr val="bg1"/>
                </a:solidFill>
              </a:rPr>
              <a:t>σαρκομεριδίου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8383" y="5099501"/>
            <a:ext cx="2920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 </a:t>
            </a:r>
            <a:r>
              <a:rPr lang="el-GR" sz="2400" b="1" dirty="0" smtClean="0">
                <a:solidFill>
                  <a:schemeClr val="bg1"/>
                </a:solidFill>
              </a:rPr>
              <a:t>Ιδιοπαθής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Μυοκαρδίτιδα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Αλκοολική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Κύησης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0397" y="2766060"/>
            <a:ext cx="2606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Γονιδική</a:t>
            </a:r>
            <a:r>
              <a:rPr lang="el-GR" sz="2400" b="1" dirty="0" smtClean="0">
                <a:solidFill>
                  <a:schemeClr val="bg1"/>
                </a:solidFill>
              </a:rPr>
              <a:t> μετάλλαξη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83140" y="5120987"/>
            <a:ext cx="230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FF00"/>
                </a:solidFill>
              </a:rPr>
              <a:t>●</a:t>
            </a:r>
            <a:r>
              <a:rPr lang="el-GR" sz="2400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Αμυλοείδωση</a:t>
            </a:r>
            <a:endParaRPr lang="el-GR" sz="2400" b="1" dirty="0"/>
          </a:p>
        </p:txBody>
      </p:sp>
      <p:cxnSp>
        <p:nvCxnSpPr>
          <p:cNvPr id="28" name="Ευθεία γραμμή σύνδεσης 27"/>
          <p:cNvCxnSpPr/>
          <p:nvPr/>
        </p:nvCxnSpPr>
        <p:spPr>
          <a:xfrm>
            <a:off x="1579293" y="2202426"/>
            <a:ext cx="0" cy="44825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- Ορθογώνιο"/>
          <p:cNvSpPr/>
          <p:nvPr/>
        </p:nvSpPr>
        <p:spPr>
          <a:xfrm>
            <a:off x="8245391" y="2638544"/>
            <a:ext cx="2555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Γονιδική</a:t>
            </a:r>
            <a:r>
              <a:rPr lang="el-GR" sz="2400" b="1" dirty="0" smtClean="0">
                <a:solidFill>
                  <a:schemeClr val="bg1"/>
                </a:solidFill>
              </a:rPr>
              <a:t> μετάλλαξη</a:t>
            </a:r>
            <a:r>
              <a:rPr lang="el-GR" sz="2400" b="1" dirty="0" smtClean="0"/>
              <a:t>ς</a:t>
            </a:r>
            <a:endParaRPr lang="el-GR" sz="2400" b="1" dirty="0"/>
          </a:p>
        </p:txBody>
      </p:sp>
      <p:sp>
        <p:nvSpPr>
          <p:cNvPr id="20" name="19 - Ορθογώνιο"/>
          <p:cNvSpPr/>
          <p:nvPr/>
        </p:nvSpPr>
        <p:spPr>
          <a:xfrm>
            <a:off x="5990215" y="5153144"/>
            <a:ext cx="3485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 </a:t>
            </a:r>
            <a:r>
              <a:rPr lang="el-GR" sz="2400" b="1" dirty="0" err="1" smtClean="0">
                <a:solidFill>
                  <a:schemeClr val="bg1"/>
                </a:solidFill>
              </a:rPr>
              <a:t>Ταχυμυοκαρδιοπάθεια</a:t>
            </a:r>
            <a:endParaRPr lang="el-GR" sz="2400" b="1" dirty="0" smtClean="0">
              <a:solidFill>
                <a:schemeClr val="bg1"/>
              </a:solidFill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1628533" y="5252429"/>
            <a:ext cx="2217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FF00"/>
                </a:solidFill>
              </a:rPr>
              <a:t>●</a:t>
            </a:r>
            <a:r>
              <a:rPr lang="el-GR" sz="2400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Αμυλοείδωση</a:t>
            </a:r>
            <a:endParaRPr lang="el-GR" sz="2400" b="1" dirty="0"/>
          </a:p>
        </p:txBody>
      </p:sp>
      <p:sp>
        <p:nvSpPr>
          <p:cNvPr id="22" name="21 - Ορθογώνιο"/>
          <p:cNvSpPr/>
          <p:nvPr/>
        </p:nvSpPr>
        <p:spPr>
          <a:xfrm>
            <a:off x="6045763" y="2751275"/>
            <a:ext cx="16893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Γονιδική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l-GR" sz="2400" b="1" dirty="0" smtClean="0">
                <a:solidFill>
                  <a:schemeClr val="bg1"/>
                </a:solidFill>
              </a:rPr>
              <a:t>μετάλλαξη</a:t>
            </a:r>
            <a:r>
              <a:rPr lang="el-GR" sz="2400" b="1" dirty="0" smtClean="0"/>
              <a:t>ς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xmlns="" val="26834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131820" y="3543300"/>
            <a:ext cx="5703570" cy="58477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Επιπλέον χαρακτηριστικά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217170" y="331470"/>
            <a:ext cx="2846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ΗΚΓ ,</a:t>
            </a:r>
            <a:r>
              <a:rPr lang="el-GR" sz="2400" b="1" dirty="0" err="1" smtClean="0">
                <a:solidFill>
                  <a:schemeClr val="bg1"/>
                </a:solidFill>
              </a:rPr>
              <a:t>Αρυθμίες</a:t>
            </a:r>
            <a:r>
              <a:rPr lang="el-GR" sz="2400" b="1" dirty="0" smtClean="0">
                <a:solidFill>
                  <a:schemeClr val="bg1"/>
                </a:solidFill>
              </a:rPr>
              <a:t>, διαταραχές αγωγής (ΗΚΓ ,</a:t>
            </a:r>
            <a:r>
              <a:rPr lang="en-GB" sz="2400" b="1" dirty="0" err="1" smtClean="0">
                <a:solidFill>
                  <a:schemeClr val="bg1"/>
                </a:solidFill>
              </a:rPr>
              <a:t>Holter,ILR</a:t>
            </a:r>
            <a:r>
              <a:rPr lang="el-GR" sz="2400" b="1" dirty="0" smtClean="0">
                <a:solidFill>
                  <a:schemeClr val="bg1"/>
                </a:solidFill>
              </a:rPr>
              <a:t>)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8046720" y="354330"/>
            <a:ext cx="4145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 smtClean="0">
                <a:solidFill>
                  <a:schemeClr val="bg1"/>
                </a:solidFill>
              </a:rPr>
              <a:t>Εξω</a:t>
            </a:r>
            <a:r>
              <a:rPr lang="el-GR" sz="2400" b="1" dirty="0" smtClean="0">
                <a:solidFill>
                  <a:schemeClr val="bg1"/>
                </a:solidFill>
              </a:rPr>
              <a:t>-καρδιακές εκδηλώσεις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err="1" smtClean="0">
                <a:solidFill>
                  <a:schemeClr val="bg1"/>
                </a:solidFill>
              </a:rPr>
              <a:t>Νευρομυικές</a:t>
            </a:r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Δερματολογικές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Ακουστικές/οφθαλμολογικές</a:t>
            </a: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Αναπτυξιακές</a:t>
            </a:r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●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Νεφρολογικές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77190" y="4080510"/>
            <a:ext cx="217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Εργαστηριακός έλεγχος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4400550" y="400050"/>
            <a:ext cx="2766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Οικογενειακό ιστορικό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4377690" y="4297680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Γονιδιακός έλεγχος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9121140" y="4286250"/>
            <a:ext cx="174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Βιοψία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26" name="AutoShape 2" descr="Ventricular Tachycardia – Monomorphic VT • LITFL • ECG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Ventricular Tachycardia – Monomorphic VT • LITFL • ECG 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175" y="1840230"/>
            <a:ext cx="2233295" cy="182851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030" name="Picture 6" descr="Laboratory Images – Browse 2,758,333 Stock Photos, Vectors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465" y="5137141"/>
            <a:ext cx="2267585" cy="150337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032" name="Picture 8" descr="1,092 Pedigree Chart Images, Stock Photos, 3D objects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125" y="1410625"/>
            <a:ext cx="2621915" cy="183994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1034" name="AutoShape 10" descr="Cardiac Biopsy/Monitoring | Stanford Health C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6" name="AutoShape 12" descr="Cardiac Biopsy/Monitoring | Stanford Health C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Cardiac Biopsy/Monitoring | Stanford Health Ca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9659" y="4857750"/>
            <a:ext cx="2862813" cy="179641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040" name="Picture 16" descr="Getting a Genetic Test | NIH News in Heal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1825" y="4862658"/>
            <a:ext cx="2599055" cy="17314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cxnSp>
        <p:nvCxnSpPr>
          <p:cNvPr id="18" name="17 - Ευθεία γραμμή σύνδεσης"/>
          <p:cNvCxnSpPr/>
          <p:nvPr/>
        </p:nvCxnSpPr>
        <p:spPr>
          <a:xfrm flipV="1">
            <a:off x="7875270" y="857250"/>
            <a:ext cx="4023360" cy="114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2318</Words>
  <Application>Microsoft Office PowerPoint</Application>
  <PresentationFormat>Προσαρμογή</PresentationFormat>
  <Paragraphs>411</Paragraphs>
  <Slides>56</Slides>
  <Notes>0</Notes>
  <HiddenSlides>0</HiddenSlides>
  <MMClips>25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57" baseType="lpstr">
      <vt:lpstr>Θέμα του Office</vt:lpstr>
      <vt:lpstr>Μυοκαρδιοπάθειες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Παθογένεση και ιστοπαθολογία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Διατατική μυοκαρδιοπάθεια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ΕΡΓΑΣΤΗΡΙΑΚΕΣ ΕΞΕΤΑΣΕΙΣ ΡΟΥΤΙΝΑΣ ΣΤΟΥΣ ΑΣΘΕΝΕΙΣ ΜΕ ΔΙΑΤΑΤΙΚΗ ΜΥΟΚΑΡΔΙΟΠΑΘΕΙΑ</vt:lpstr>
      <vt:lpstr>Διαφάνεια 42</vt:lpstr>
      <vt:lpstr>Στεφανιογραφία στη διατατική μυοκαρδιοπάθεια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Μυοκαρδιοπάθειες</dc:title>
  <dc:creator>zoi korkontzelou</dc:creator>
  <cp:lastModifiedBy>nkouts</cp:lastModifiedBy>
  <cp:revision>215</cp:revision>
  <dcterms:created xsi:type="dcterms:W3CDTF">2017-03-04T09:27:16Z</dcterms:created>
  <dcterms:modified xsi:type="dcterms:W3CDTF">2024-03-13T21:09:57Z</dcterms:modified>
</cp:coreProperties>
</file>