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94" r:id="rId4"/>
    <p:sldId id="297" r:id="rId5"/>
    <p:sldId id="258" r:id="rId6"/>
    <p:sldId id="260" r:id="rId7"/>
    <p:sldId id="262" r:id="rId8"/>
    <p:sldId id="503" r:id="rId9"/>
    <p:sldId id="504" r:id="rId10"/>
    <p:sldId id="502" r:id="rId11"/>
    <p:sldId id="505" r:id="rId12"/>
    <p:sldId id="506" r:id="rId13"/>
    <p:sldId id="507" r:id="rId14"/>
    <p:sldId id="509" r:id="rId15"/>
    <p:sldId id="508" r:id="rId16"/>
    <p:sldId id="510" r:id="rId17"/>
    <p:sldId id="511" r:id="rId18"/>
    <p:sldId id="512" r:id="rId19"/>
    <p:sldId id="513" r:id="rId20"/>
    <p:sldId id="515" r:id="rId21"/>
    <p:sldId id="514" r:id="rId22"/>
    <p:sldId id="516" r:id="rId23"/>
    <p:sldId id="517" r:id="rId24"/>
    <p:sldId id="302" r:id="rId25"/>
    <p:sldId id="518" r:id="rId26"/>
    <p:sldId id="519" r:id="rId27"/>
    <p:sldId id="303" r:id="rId28"/>
    <p:sldId id="52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491" r:id="rId38"/>
    <p:sldId id="287" r:id="rId39"/>
    <p:sldId id="533" r:id="rId40"/>
    <p:sldId id="529" r:id="rId41"/>
    <p:sldId id="530" r:id="rId42"/>
    <p:sldId id="531" r:id="rId43"/>
    <p:sldId id="498" r:id="rId44"/>
    <p:sldId id="499" r:id="rId45"/>
    <p:sldId id="534" r:id="rId46"/>
    <p:sldId id="304" r:id="rId47"/>
    <p:sldId id="308" r:id="rId48"/>
    <p:sldId id="500" r:id="rId49"/>
    <p:sldId id="532" r:id="rId50"/>
    <p:sldId id="501" r:id="rId51"/>
    <p:sldId id="272" r:id="rId52"/>
    <p:sldId id="283" r:id="rId53"/>
    <p:sldId id="282" r:id="rId54"/>
    <p:sldId id="293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F87AD-986F-47E7-AA02-829D2ECB9229}" type="doc">
      <dgm:prSet loTypeId="urn:microsoft.com/office/officeart/2005/8/layout/default#1" loCatId="list" qsTypeId="urn:microsoft.com/office/officeart/2005/8/quickstyle/simple4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2A1ACC01-2079-4FE1-934D-75B8F8BBC4E7}">
      <dgm:prSet/>
      <dgm:spPr/>
      <dgm:t>
        <a:bodyPr/>
        <a:lstStyle/>
        <a:p>
          <a:r>
            <a:rPr lang="el-GR"/>
            <a:t>Υπερτροφία</a:t>
          </a:r>
          <a:endParaRPr lang="en-US"/>
        </a:p>
      </dgm:t>
    </dgm:pt>
    <dgm:pt modelId="{31A0D7AA-80D2-4DF9-BA6B-C73B7280CF70}" type="parTrans" cxnId="{282F55FF-AA57-4FB4-9A28-2983F1E74833}">
      <dgm:prSet/>
      <dgm:spPr/>
      <dgm:t>
        <a:bodyPr/>
        <a:lstStyle/>
        <a:p>
          <a:endParaRPr lang="en-US"/>
        </a:p>
      </dgm:t>
    </dgm:pt>
    <dgm:pt modelId="{F2D4604B-2705-4651-9549-1C7B01E27F08}" type="sibTrans" cxnId="{282F55FF-AA57-4FB4-9A28-2983F1E74833}">
      <dgm:prSet/>
      <dgm:spPr/>
      <dgm:t>
        <a:bodyPr/>
        <a:lstStyle/>
        <a:p>
          <a:endParaRPr lang="en-US"/>
        </a:p>
      </dgm:t>
    </dgm:pt>
    <dgm:pt modelId="{6C13495F-3CC5-4EB2-954C-45EF7731892E}">
      <dgm:prSet/>
      <dgm:spPr/>
      <dgm:t>
        <a:bodyPr/>
        <a:lstStyle/>
        <a:p>
          <a:r>
            <a:rPr lang="el-GR"/>
            <a:t>Διάταση</a:t>
          </a:r>
          <a:endParaRPr lang="en-US"/>
        </a:p>
      </dgm:t>
    </dgm:pt>
    <dgm:pt modelId="{539F5977-D05A-48D4-BC8C-11245F77EE80}" type="parTrans" cxnId="{70B6B1EF-8467-45D0-A3B2-E642A5520324}">
      <dgm:prSet/>
      <dgm:spPr/>
      <dgm:t>
        <a:bodyPr/>
        <a:lstStyle/>
        <a:p>
          <a:endParaRPr lang="en-US"/>
        </a:p>
      </dgm:t>
    </dgm:pt>
    <dgm:pt modelId="{C4EBDEC7-F721-4F3C-8A28-707D4F48F2A1}" type="sibTrans" cxnId="{70B6B1EF-8467-45D0-A3B2-E642A5520324}">
      <dgm:prSet/>
      <dgm:spPr/>
      <dgm:t>
        <a:bodyPr/>
        <a:lstStyle/>
        <a:p>
          <a:endParaRPr lang="en-US"/>
        </a:p>
      </dgm:t>
    </dgm:pt>
    <dgm:pt modelId="{742A32C9-20A0-4CC7-8D5C-546345A440D6}">
      <dgm:prSet/>
      <dgm:spPr/>
      <dgm:t>
        <a:bodyPr/>
        <a:lstStyle/>
        <a:p>
          <a:r>
            <a:rPr lang="el-GR"/>
            <a:t>Ίνωση</a:t>
          </a:r>
          <a:endParaRPr lang="en-US"/>
        </a:p>
      </dgm:t>
    </dgm:pt>
    <dgm:pt modelId="{7F913BA5-F8F9-41AB-9B65-FA95A7F0C6B7}" type="parTrans" cxnId="{B1A150C5-684A-477B-BD79-2326D33B58DC}">
      <dgm:prSet/>
      <dgm:spPr/>
      <dgm:t>
        <a:bodyPr/>
        <a:lstStyle/>
        <a:p>
          <a:endParaRPr lang="en-US"/>
        </a:p>
      </dgm:t>
    </dgm:pt>
    <dgm:pt modelId="{B7A9A1CB-6499-42EA-89CC-676B17547AF2}" type="sibTrans" cxnId="{B1A150C5-684A-477B-BD79-2326D33B58DC}">
      <dgm:prSet/>
      <dgm:spPr/>
      <dgm:t>
        <a:bodyPr/>
        <a:lstStyle/>
        <a:p>
          <a:endParaRPr lang="en-US"/>
        </a:p>
      </dgm:t>
    </dgm:pt>
    <dgm:pt modelId="{F7F1CE9A-2976-41E4-A9CE-80CF477C6818}">
      <dgm:prSet/>
      <dgm:spPr/>
      <dgm:t>
        <a:bodyPr/>
        <a:lstStyle/>
        <a:p>
          <a:r>
            <a:rPr lang="el-GR" dirty="0"/>
            <a:t>Ισχαιμική μυοκαρδιοπάθεια</a:t>
          </a:r>
          <a:endParaRPr lang="en-US" dirty="0"/>
        </a:p>
      </dgm:t>
    </dgm:pt>
    <dgm:pt modelId="{AE4FD2F5-F595-4EF8-A7C0-0ACCC9D8A9AD}" type="parTrans" cxnId="{7ED5F7BC-37BC-4DD9-A6CE-073DA3D33A40}">
      <dgm:prSet/>
      <dgm:spPr/>
      <dgm:t>
        <a:bodyPr/>
        <a:lstStyle/>
        <a:p>
          <a:endParaRPr lang="en-US"/>
        </a:p>
      </dgm:t>
    </dgm:pt>
    <dgm:pt modelId="{2CB9CEFB-4E04-4D56-AE93-A410B32EC0CE}" type="sibTrans" cxnId="{7ED5F7BC-37BC-4DD9-A6CE-073DA3D33A40}">
      <dgm:prSet/>
      <dgm:spPr/>
      <dgm:t>
        <a:bodyPr/>
        <a:lstStyle/>
        <a:p>
          <a:endParaRPr lang="en-US"/>
        </a:p>
      </dgm:t>
    </dgm:pt>
    <dgm:pt modelId="{34377C39-CC13-430E-AE13-433064200C20}">
      <dgm:prSet/>
      <dgm:spPr/>
      <dgm:t>
        <a:bodyPr/>
        <a:lstStyle/>
        <a:p>
          <a:r>
            <a:rPr lang="el-GR"/>
            <a:t>Εκφύλιση ερεθισματαγωγού (νόσος </a:t>
          </a:r>
          <a:r>
            <a:rPr lang="en-US"/>
            <a:t>Lenegre)</a:t>
          </a:r>
        </a:p>
      </dgm:t>
    </dgm:pt>
    <dgm:pt modelId="{007CB63C-BFBE-49B9-9193-400FEE69D564}" type="parTrans" cxnId="{CD1BE89C-264B-4080-A689-6C2E3E4F79C7}">
      <dgm:prSet/>
      <dgm:spPr/>
      <dgm:t>
        <a:bodyPr/>
        <a:lstStyle/>
        <a:p>
          <a:endParaRPr lang="en-US"/>
        </a:p>
      </dgm:t>
    </dgm:pt>
    <dgm:pt modelId="{80228357-6067-4BE0-94B7-B2E4B5799D7C}" type="sibTrans" cxnId="{CD1BE89C-264B-4080-A689-6C2E3E4F79C7}">
      <dgm:prSet/>
      <dgm:spPr/>
      <dgm:t>
        <a:bodyPr/>
        <a:lstStyle/>
        <a:p>
          <a:endParaRPr lang="en-US"/>
        </a:p>
      </dgm:t>
    </dgm:pt>
    <dgm:pt modelId="{06FB5BBF-28FC-4A72-A901-06D4BA672F87}">
      <dgm:prSet/>
      <dgm:spPr/>
      <dgm:t>
        <a:bodyPr/>
        <a:lstStyle/>
        <a:p>
          <a:r>
            <a:rPr lang="el-GR"/>
            <a:t>Ασβέστωση του καρδιακού σκελετού (νόσος </a:t>
          </a:r>
          <a:r>
            <a:rPr lang="en-US"/>
            <a:t>Lev)</a:t>
          </a:r>
        </a:p>
      </dgm:t>
    </dgm:pt>
    <dgm:pt modelId="{47BCFFA9-C0B7-4582-A99B-60638EFA8DD7}" type="parTrans" cxnId="{DD172256-F4A6-4A08-8361-61969F31B2C1}">
      <dgm:prSet/>
      <dgm:spPr/>
      <dgm:t>
        <a:bodyPr/>
        <a:lstStyle/>
        <a:p>
          <a:endParaRPr lang="en-US"/>
        </a:p>
      </dgm:t>
    </dgm:pt>
    <dgm:pt modelId="{9EDDF16A-7CCB-481A-BB23-D59DACE774AA}" type="sibTrans" cxnId="{DD172256-F4A6-4A08-8361-61969F31B2C1}">
      <dgm:prSet/>
      <dgm:spPr/>
      <dgm:t>
        <a:bodyPr/>
        <a:lstStyle/>
        <a:p>
          <a:endParaRPr lang="en-US"/>
        </a:p>
      </dgm:t>
    </dgm:pt>
    <dgm:pt modelId="{EBCBABCE-16F2-4AA8-BF31-42B1004A9DFC}" type="pres">
      <dgm:prSet presAssocID="{CA7F87AD-986F-47E7-AA02-829D2ECB92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312ECBD-875F-4982-B207-4D48B2345124}" type="pres">
      <dgm:prSet presAssocID="{2A1ACC01-2079-4FE1-934D-75B8F8BBC4E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B68F2B-DC6C-414D-9C33-67CEB9DABF6E}" type="pres">
      <dgm:prSet presAssocID="{F2D4604B-2705-4651-9549-1C7B01E27F08}" presName="sibTrans" presStyleCnt="0"/>
      <dgm:spPr/>
    </dgm:pt>
    <dgm:pt modelId="{91792A5C-3136-480F-9FC1-C52E70A6990B}" type="pres">
      <dgm:prSet presAssocID="{6C13495F-3CC5-4EB2-954C-45EF773189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DC1CE1-9B3A-43EE-8079-E838C60B5179}" type="pres">
      <dgm:prSet presAssocID="{C4EBDEC7-F721-4F3C-8A28-707D4F48F2A1}" presName="sibTrans" presStyleCnt="0"/>
      <dgm:spPr/>
    </dgm:pt>
    <dgm:pt modelId="{E3AF1515-A323-484D-9E36-676A75564991}" type="pres">
      <dgm:prSet presAssocID="{742A32C9-20A0-4CC7-8D5C-546345A440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8E37B2-E33F-4F6E-87A0-A5755F15FB8C}" type="pres">
      <dgm:prSet presAssocID="{B7A9A1CB-6499-42EA-89CC-676B17547AF2}" presName="sibTrans" presStyleCnt="0"/>
      <dgm:spPr/>
    </dgm:pt>
    <dgm:pt modelId="{1934B80E-3CD8-4B99-9F9C-81FD2CC84A95}" type="pres">
      <dgm:prSet presAssocID="{F7F1CE9A-2976-41E4-A9CE-80CF477C68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A862E2-89E0-46CC-8436-0B41C682D43C}" type="pres">
      <dgm:prSet presAssocID="{2CB9CEFB-4E04-4D56-AE93-A410B32EC0CE}" presName="sibTrans" presStyleCnt="0"/>
      <dgm:spPr/>
    </dgm:pt>
    <dgm:pt modelId="{5C143635-E653-4E72-9528-8DD6E14CEB9E}" type="pres">
      <dgm:prSet presAssocID="{34377C39-CC13-430E-AE13-433064200C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5C2458-2460-4D8A-926D-0217B3C49E8F}" type="pres">
      <dgm:prSet presAssocID="{80228357-6067-4BE0-94B7-B2E4B5799D7C}" presName="sibTrans" presStyleCnt="0"/>
      <dgm:spPr/>
    </dgm:pt>
    <dgm:pt modelId="{7ED60E9D-4E20-4EB0-B109-456144D487B4}" type="pres">
      <dgm:prSet presAssocID="{06FB5BBF-28FC-4A72-A901-06D4BA672F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A7AAC4-9189-4579-ADBA-5388E347388E}" type="presOf" srcId="{742A32C9-20A0-4CC7-8D5C-546345A440D6}" destId="{E3AF1515-A323-484D-9E36-676A75564991}" srcOrd="0" destOrd="0" presId="urn:microsoft.com/office/officeart/2005/8/layout/default#1"/>
    <dgm:cxn modelId="{2C998983-E3F9-4A36-B203-50750223CA83}" type="presOf" srcId="{2A1ACC01-2079-4FE1-934D-75B8F8BBC4E7}" destId="{4312ECBD-875F-4982-B207-4D48B2345124}" srcOrd="0" destOrd="0" presId="urn:microsoft.com/office/officeart/2005/8/layout/default#1"/>
    <dgm:cxn modelId="{70B6B1EF-8467-45D0-A3B2-E642A5520324}" srcId="{CA7F87AD-986F-47E7-AA02-829D2ECB9229}" destId="{6C13495F-3CC5-4EB2-954C-45EF7731892E}" srcOrd="1" destOrd="0" parTransId="{539F5977-D05A-48D4-BC8C-11245F77EE80}" sibTransId="{C4EBDEC7-F721-4F3C-8A28-707D4F48F2A1}"/>
    <dgm:cxn modelId="{17067D6A-4536-4E15-9C47-40A23D924BFE}" type="presOf" srcId="{F7F1CE9A-2976-41E4-A9CE-80CF477C6818}" destId="{1934B80E-3CD8-4B99-9F9C-81FD2CC84A95}" srcOrd="0" destOrd="0" presId="urn:microsoft.com/office/officeart/2005/8/layout/default#1"/>
    <dgm:cxn modelId="{CD1BE89C-264B-4080-A689-6C2E3E4F79C7}" srcId="{CA7F87AD-986F-47E7-AA02-829D2ECB9229}" destId="{34377C39-CC13-430E-AE13-433064200C20}" srcOrd="4" destOrd="0" parTransId="{007CB63C-BFBE-49B9-9193-400FEE69D564}" sibTransId="{80228357-6067-4BE0-94B7-B2E4B5799D7C}"/>
    <dgm:cxn modelId="{282F55FF-AA57-4FB4-9A28-2983F1E74833}" srcId="{CA7F87AD-986F-47E7-AA02-829D2ECB9229}" destId="{2A1ACC01-2079-4FE1-934D-75B8F8BBC4E7}" srcOrd="0" destOrd="0" parTransId="{31A0D7AA-80D2-4DF9-BA6B-C73B7280CF70}" sibTransId="{F2D4604B-2705-4651-9549-1C7B01E27F08}"/>
    <dgm:cxn modelId="{2C2F35DE-06E9-49E2-898C-1A3ED6BCA8AB}" type="presOf" srcId="{CA7F87AD-986F-47E7-AA02-829D2ECB9229}" destId="{EBCBABCE-16F2-4AA8-BF31-42B1004A9DFC}" srcOrd="0" destOrd="0" presId="urn:microsoft.com/office/officeart/2005/8/layout/default#1"/>
    <dgm:cxn modelId="{DD172256-F4A6-4A08-8361-61969F31B2C1}" srcId="{CA7F87AD-986F-47E7-AA02-829D2ECB9229}" destId="{06FB5BBF-28FC-4A72-A901-06D4BA672F87}" srcOrd="5" destOrd="0" parTransId="{47BCFFA9-C0B7-4582-A99B-60638EFA8DD7}" sibTransId="{9EDDF16A-7CCB-481A-BB23-D59DACE774AA}"/>
    <dgm:cxn modelId="{7ED5F7BC-37BC-4DD9-A6CE-073DA3D33A40}" srcId="{CA7F87AD-986F-47E7-AA02-829D2ECB9229}" destId="{F7F1CE9A-2976-41E4-A9CE-80CF477C6818}" srcOrd="3" destOrd="0" parTransId="{AE4FD2F5-F595-4EF8-A7C0-0ACCC9D8A9AD}" sibTransId="{2CB9CEFB-4E04-4D56-AE93-A410B32EC0CE}"/>
    <dgm:cxn modelId="{A3A7500E-74AE-4AE7-9200-306D5A17D48B}" type="presOf" srcId="{06FB5BBF-28FC-4A72-A901-06D4BA672F87}" destId="{7ED60E9D-4E20-4EB0-B109-456144D487B4}" srcOrd="0" destOrd="0" presId="urn:microsoft.com/office/officeart/2005/8/layout/default#1"/>
    <dgm:cxn modelId="{01C81A72-E9E4-48A5-B61F-0124FD2E43F9}" type="presOf" srcId="{34377C39-CC13-430E-AE13-433064200C20}" destId="{5C143635-E653-4E72-9528-8DD6E14CEB9E}" srcOrd="0" destOrd="0" presId="urn:microsoft.com/office/officeart/2005/8/layout/default#1"/>
    <dgm:cxn modelId="{3DD5A40A-7EF4-4D27-9199-3FF83E51699E}" type="presOf" srcId="{6C13495F-3CC5-4EB2-954C-45EF7731892E}" destId="{91792A5C-3136-480F-9FC1-C52E70A6990B}" srcOrd="0" destOrd="0" presId="urn:microsoft.com/office/officeart/2005/8/layout/default#1"/>
    <dgm:cxn modelId="{B1A150C5-684A-477B-BD79-2326D33B58DC}" srcId="{CA7F87AD-986F-47E7-AA02-829D2ECB9229}" destId="{742A32C9-20A0-4CC7-8D5C-546345A440D6}" srcOrd="2" destOrd="0" parTransId="{7F913BA5-F8F9-41AB-9B65-FA95A7F0C6B7}" sibTransId="{B7A9A1CB-6499-42EA-89CC-676B17547AF2}"/>
    <dgm:cxn modelId="{61768B9E-A9DB-442B-8C60-4DE4FC2E2D04}" type="presParOf" srcId="{EBCBABCE-16F2-4AA8-BF31-42B1004A9DFC}" destId="{4312ECBD-875F-4982-B207-4D48B2345124}" srcOrd="0" destOrd="0" presId="urn:microsoft.com/office/officeart/2005/8/layout/default#1"/>
    <dgm:cxn modelId="{AC2D52DE-C2A5-4E81-BAE7-5BCD7AD0A786}" type="presParOf" srcId="{EBCBABCE-16F2-4AA8-BF31-42B1004A9DFC}" destId="{5AB68F2B-DC6C-414D-9C33-67CEB9DABF6E}" srcOrd="1" destOrd="0" presId="urn:microsoft.com/office/officeart/2005/8/layout/default#1"/>
    <dgm:cxn modelId="{AF87E8D0-0BC2-4EE8-88CD-69703C4A64EC}" type="presParOf" srcId="{EBCBABCE-16F2-4AA8-BF31-42B1004A9DFC}" destId="{91792A5C-3136-480F-9FC1-C52E70A6990B}" srcOrd="2" destOrd="0" presId="urn:microsoft.com/office/officeart/2005/8/layout/default#1"/>
    <dgm:cxn modelId="{1A50E8C0-8779-4217-A79B-D11721748DDD}" type="presParOf" srcId="{EBCBABCE-16F2-4AA8-BF31-42B1004A9DFC}" destId="{07DC1CE1-9B3A-43EE-8079-E838C60B5179}" srcOrd="3" destOrd="0" presId="urn:microsoft.com/office/officeart/2005/8/layout/default#1"/>
    <dgm:cxn modelId="{0D761669-AA71-426F-AC87-4BA89B13ACF4}" type="presParOf" srcId="{EBCBABCE-16F2-4AA8-BF31-42B1004A9DFC}" destId="{E3AF1515-A323-484D-9E36-676A75564991}" srcOrd="4" destOrd="0" presId="urn:microsoft.com/office/officeart/2005/8/layout/default#1"/>
    <dgm:cxn modelId="{20EA12CD-3435-490F-9A11-89F1EF724EF0}" type="presParOf" srcId="{EBCBABCE-16F2-4AA8-BF31-42B1004A9DFC}" destId="{768E37B2-E33F-4F6E-87A0-A5755F15FB8C}" srcOrd="5" destOrd="0" presId="urn:microsoft.com/office/officeart/2005/8/layout/default#1"/>
    <dgm:cxn modelId="{680030CD-BA3E-438E-8E9D-9E8B00DD96B7}" type="presParOf" srcId="{EBCBABCE-16F2-4AA8-BF31-42B1004A9DFC}" destId="{1934B80E-3CD8-4B99-9F9C-81FD2CC84A95}" srcOrd="6" destOrd="0" presId="urn:microsoft.com/office/officeart/2005/8/layout/default#1"/>
    <dgm:cxn modelId="{1F997013-CE8E-45E9-BEED-F4A7C057E5AB}" type="presParOf" srcId="{EBCBABCE-16F2-4AA8-BF31-42B1004A9DFC}" destId="{02A862E2-89E0-46CC-8436-0B41C682D43C}" srcOrd="7" destOrd="0" presId="urn:microsoft.com/office/officeart/2005/8/layout/default#1"/>
    <dgm:cxn modelId="{6E8626A0-7FE0-46B1-98E0-69DF5A1A05BD}" type="presParOf" srcId="{EBCBABCE-16F2-4AA8-BF31-42B1004A9DFC}" destId="{5C143635-E653-4E72-9528-8DD6E14CEB9E}" srcOrd="8" destOrd="0" presId="urn:microsoft.com/office/officeart/2005/8/layout/default#1"/>
    <dgm:cxn modelId="{84F740C5-168D-4533-A357-162299806FA5}" type="presParOf" srcId="{EBCBABCE-16F2-4AA8-BF31-42B1004A9DFC}" destId="{A75C2458-2460-4D8A-926D-0217B3C49E8F}" srcOrd="9" destOrd="0" presId="urn:microsoft.com/office/officeart/2005/8/layout/default#1"/>
    <dgm:cxn modelId="{2BDE6B58-75C6-40D0-83E1-F617459F7EC1}" type="presParOf" srcId="{EBCBABCE-16F2-4AA8-BF31-42B1004A9DFC}" destId="{7ED60E9D-4E20-4EB0-B109-456144D487B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F87AD-986F-47E7-AA02-829D2ECB9229}" type="doc">
      <dgm:prSet loTypeId="urn:microsoft.com/office/officeart/2005/8/layout/default#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A1ACC01-2079-4FE1-934D-75B8F8BBC4E7}">
      <dgm:prSet/>
      <dgm:spPr/>
      <dgm:t>
        <a:bodyPr/>
        <a:lstStyle/>
        <a:p>
          <a:r>
            <a:rPr lang="el-GR" dirty="0"/>
            <a:t>Υπερτροφία δεξιάς κοιλίας</a:t>
          </a:r>
          <a:endParaRPr lang="en-US" dirty="0"/>
        </a:p>
      </dgm:t>
    </dgm:pt>
    <dgm:pt modelId="{31A0D7AA-80D2-4DF9-BA6B-C73B7280CF70}" type="parTrans" cxnId="{282F55FF-AA57-4FB4-9A28-2983F1E74833}">
      <dgm:prSet/>
      <dgm:spPr/>
      <dgm:t>
        <a:bodyPr/>
        <a:lstStyle/>
        <a:p>
          <a:endParaRPr lang="en-US"/>
        </a:p>
      </dgm:t>
    </dgm:pt>
    <dgm:pt modelId="{F2D4604B-2705-4651-9549-1C7B01E27F08}" type="sibTrans" cxnId="{282F55FF-AA57-4FB4-9A28-2983F1E74833}">
      <dgm:prSet/>
      <dgm:spPr/>
      <dgm:t>
        <a:bodyPr/>
        <a:lstStyle/>
        <a:p>
          <a:endParaRPr lang="en-US"/>
        </a:p>
      </dgm:t>
    </dgm:pt>
    <dgm:pt modelId="{6C13495F-3CC5-4EB2-954C-45EF7731892E}">
      <dgm:prSet/>
      <dgm:spPr/>
      <dgm:t>
        <a:bodyPr/>
        <a:lstStyle/>
        <a:p>
          <a:r>
            <a:rPr lang="el-GR" dirty="0"/>
            <a:t>Πνευμονική εμβολή</a:t>
          </a:r>
          <a:endParaRPr lang="en-US" dirty="0"/>
        </a:p>
      </dgm:t>
    </dgm:pt>
    <dgm:pt modelId="{539F5977-D05A-48D4-BC8C-11245F77EE80}" type="parTrans" cxnId="{70B6B1EF-8467-45D0-A3B2-E642A5520324}">
      <dgm:prSet/>
      <dgm:spPr/>
      <dgm:t>
        <a:bodyPr/>
        <a:lstStyle/>
        <a:p>
          <a:endParaRPr lang="en-US"/>
        </a:p>
      </dgm:t>
    </dgm:pt>
    <dgm:pt modelId="{C4EBDEC7-F721-4F3C-8A28-707D4F48F2A1}" type="sibTrans" cxnId="{70B6B1EF-8467-45D0-A3B2-E642A5520324}">
      <dgm:prSet/>
      <dgm:spPr/>
      <dgm:t>
        <a:bodyPr/>
        <a:lstStyle/>
        <a:p>
          <a:endParaRPr lang="en-US"/>
        </a:p>
      </dgm:t>
    </dgm:pt>
    <dgm:pt modelId="{742A32C9-20A0-4CC7-8D5C-546345A440D6}">
      <dgm:prSet/>
      <dgm:spPr/>
      <dgm:t>
        <a:bodyPr/>
        <a:lstStyle/>
        <a:p>
          <a:r>
            <a:rPr lang="el-GR" dirty="0"/>
            <a:t>Συγγενείς καρδιοπάθειες</a:t>
          </a:r>
          <a:endParaRPr lang="en-US" dirty="0"/>
        </a:p>
      </dgm:t>
    </dgm:pt>
    <dgm:pt modelId="{7F913BA5-F8F9-41AB-9B65-FA95A7F0C6B7}" type="parTrans" cxnId="{B1A150C5-684A-477B-BD79-2326D33B58DC}">
      <dgm:prSet/>
      <dgm:spPr/>
      <dgm:t>
        <a:bodyPr/>
        <a:lstStyle/>
        <a:p>
          <a:endParaRPr lang="en-US"/>
        </a:p>
      </dgm:t>
    </dgm:pt>
    <dgm:pt modelId="{B7A9A1CB-6499-42EA-89CC-676B17547AF2}" type="sibTrans" cxnId="{B1A150C5-684A-477B-BD79-2326D33B58DC}">
      <dgm:prSet/>
      <dgm:spPr/>
      <dgm:t>
        <a:bodyPr/>
        <a:lstStyle/>
        <a:p>
          <a:endParaRPr lang="en-US"/>
        </a:p>
      </dgm:t>
    </dgm:pt>
    <dgm:pt modelId="{F7F1CE9A-2976-41E4-A9CE-80CF477C6818}">
      <dgm:prSet/>
      <dgm:spPr/>
      <dgm:t>
        <a:bodyPr/>
        <a:lstStyle/>
        <a:p>
          <a:r>
            <a:rPr lang="el-GR" dirty="0"/>
            <a:t>Ισχαιμική μυοκαρδιοπάθεια</a:t>
          </a:r>
          <a:endParaRPr lang="en-US" dirty="0"/>
        </a:p>
      </dgm:t>
    </dgm:pt>
    <dgm:pt modelId="{AE4FD2F5-F595-4EF8-A7C0-0ACCC9D8A9AD}" type="parTrans" cxnId="{7ED5F7BC-37BC-4DD9-A6CE-073DA3D33A40}">
      <dgm:prSet/>
      <dgm:spPr/>
      <dgm:t>
        <a:bodyPr/>
        <a:lstStyle/>
        <a:p>
          <a:endParaRPr lang="en-US"/>
        </a:p>
      </dgm:t>
    </dgm:pt>
    <dgm:pt modelId="{2CB9CEFB-4E04-4D56-AE93-A410B32EC0CE}" type="sibTrans" cxnId="{7ED5F7BC-37BC-4DD9-A6CE-073DA3D33A40}">
      <dgm:prSet/>
      <dgm:spPr/>
      <dgm:t>
        <a:bodyPr/>
        <a:lstStyle/>
        <a:p>
          <a:endParaRPr lang="en-US"/>
        </a:p>
      </dgm:t>
    </dgm:pt>
    <dgm:pt modelId="{34377C39-CC13-430E-AE13-433064200C20}">
      <dgm:prSet/>
      <dgm:spPr/>
      <dgm:t>
        <a:bodyPr/>
        <a:lstStyle/>
        <a:p>
          <a:r>
            <a:rPr lang="el-GR"/>
            <a:t>Εκφύλιση ερεθισματαγωγού (νόσος </a:t>
          </a:r>
          <a:r>
            <a:rPr lang="en-US"/>
            <a:t>Lenegre)</a:t>
          </a:r>
        </a:p>
      </dgm:t>
    </dgm:pt>
    <dgm:pt modelId="{007CB63C-BFBE-49B9-9193-400FEE69D564}" type="parTrans" cxnId="{CD1BE89C-264B-4080-A689-6C2E3E4F79C7}">
      <dgm:prSet/>
      <dgm:spPr/>
      <dgm:t>
        <a:bodyPr/>
        <a:lstStyle/>
        <a:p>
          <a:endParaRPr lang="en-US"/>
        </a:p>
      </dgm:t>
    </dgm:pt>
    <dgm:pt modelId="{80228357-6067-4BE0-94B7-B2E4B5799D7C}" type="sibTrans" cxnId="{CD1BE89C-264B-4080-A689-6C2E3E4F79C7}">
      <dgm:prSet/>
      <dgm:spPr/>
      <dgm:t>
        <a:bodyPr/>
        <a:lstStyle/>
        <a:p>
          <a:endParaRPr lang="en-US"/>
        </a:p>
      </dgm:t>
    </dgm:pt>
    <dgm:pt modelId="{06FB5BBF-28FC-4A72-A901-06D4BA672F87}">
      <dgm:prSet/>
      <dgm:spPr/>
      <dgm:t>
        <a:bodyPr/>
        <a:lstStyle/>
        <a:p>
          <a:r>
            <a:rPr lang="el-GR"/>
            <a:t>Ασβέστωση του καρδιακού σκελετού (νόσος </a:t>
          </a:r>
          <a:r>
            <a:rPr lang="en-US"/>
            <a:t>Lev)</a:t>
          </a:r>
        </a:p>
      </dgm:t>
    </dgm:pt>
    <dgm:pt modelId="{47BCFFA9-C0B7-4582-A99B-60638EFA8DD7}" type="parTrans" cxnId="{DD172256-F4A6-4A08-8361-61969F31B2C1}">
      <dgm:prSet/>
      <dgm:spPr/>
      <dgm:t>
        <a:bodyPr/>
        <a:lstStyle/>
        <a:p>
          <a:endParaRPr lang="en-US"/>
        </a:p>
      </dgm:t>
    </dgm:pt>
    <dgm:pt modelId="{9EDDF16A-7CCB-481A-BB23-D59DACE774AA}" type="sibTrans" cxnId="{DD172256-F4A6-4A08-8361-61969F31B2C1}">
      <dgm:prSet/>
      <dgm:spPr/>
      <dgm:t>
        <a:bodyPr/>
        <a:lstStyle/>
        <a:p>
          <a:endParaRPr lang="en-US"/>
        </a:p>
      </dgm:t>
    </dgm:pt>
    <dgm:pt modelId="{EBCBABCE-16F2-4AA8-BF31-42B1004A9DFC}" type="pres">
      <dgm:prSet presAssocID="{CA7F87AD-986F-47E7-AA02-829D2ECB92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312ECBD-875F-4982-B207-4D48B2345124}" type="pres">
      <dgm:prSet presAssocID="{2A1ACC01-2079-4FE1-934D-75B8F8BBC4E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B68F2B-DC6C-414D-9C33-67CEB9DABF6E}" type="pres">
      <dgm:prSet presAssocID="{F2D4604B-2705-4651-9549-1C7B01E27F08}" presName="sibTrans" presStyleCnt="0"/>
      <dgm:spPr/>
    </dgm:pt>
    <dgm:pt modelId="{91792A5C-3136-480F-9FC1-C52E70A6990B}" type="pres">
      <dgm:prSet presAssocID="{6C13495F-3CC5-4EB2-954C-45EF773189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DC1CE1-9B3A-43EE-8079-E838C60B5179}" type="pres">
      <dgm:prSet presAssocID="{C4EBDEC7-F721-4F3C-8A28-707D4F48F2A1}" presName="sibTrans" presStyleCnt="0"/>
      <dgm:spPr/>
    </dgm:pt>
    <dgm:pt modelId="{E3AF1515-A323-484D-9E36-676A75564991}" type="pres">
      <dgm:prSet presAssocID="{742A32C9-20A0-4CC7-8D5C-546345A440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8E37B2-E33F-4F6E-87A0-A5755F15FB8C}" type="pres">
      <dgm:prSet presAssocID="{B7A9A1CB-6499-42EA-89CC-676B17547AF2}" presName="sibTrans" presStyleCnt="0"/>
      <dgm:spPr/>
    </dgm:pt>
    <dgm:pt modelId="{1934B80E-3CD8-4B99-9F9C-81FD2CC84A95}" type="pres">
      <dgm:prSet presAssocID="{F7F1CE9A-2976-41E4-A9CE-80CF477C68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A862E2-89E0-46CC-8436-0B41C682D43C}" type="pres">
      <dgm:prSet presAssocID="{2CB9CEFB-4E04-4D56-AE93-A410B32EC0CE}" presName="sibTrans" presStyleCnt="0"/>
      <dgm:spPr/>
    </dgm:pt>
    <dgm:pt modelId="{5C143635-E653-4E72-9528-8DD6E14CEB9E}" type="pres">
      <dgm:prSet presAssocID="{34377C39-CC13-430E-AE13-433064200C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5C2458-2460-4D8A-926D-0217B3C49E8F}" type="pres">
      <dgm:prSet presAssocID="{80228357-6067-4BE0-94B7-B2E4B5799D7C}" presName="sibTrans" presStyleCnt="0"/>
      <dgm:spPr/>
    </dgm:pt>
    <dgm:pt modelId="{7ED60E9D-4E20-4EB0-B109-456144D487B4}" type="pres">
      <dgm:prSet presAssocID="{06FB5BBF-28FC-4A72-A901-06D4BA672F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A7AAC4-9189-4579-ADBA-5388E347388E}" type="presOf" srcId="{742A32C9-20A0-4CC7-8D5C-546345A440D6}" destId="{E3AF1515-A323-484D-9E36-676A75564991}" srcOrd="0" destOrd="0" presId="urn:microsoft.com/office/officeart/2005/8/layout/default#2"/>
    <dgm:cxn modelId="{2C998983-E3F9-4A36-B203-50750223CA83}" type="presOf" srcId="{2A1ACC01-2079-4FE1-934D-75B8F8BBC4E7}" destId="{4312ECBD-875F-4982-B207-4D48B2345124}" srcOrd="0" destOrd="0" presId="urn:microsoft.com/office/officeart/2005/8/layout/default#2"/>
    <dgm:cxn modelId="{70B6B1EF-8467-45D0-A3B2-E642A5520324}" srcId="{CA7F87AD-986F-47E7-AA02-829D2ECB9229}" destId="{6C13495F-3CC5-4EB2-954C-45EF7731892E}" srcOrd="1" destOrd="0" parTransId="{539F5977-D05A-48D4-BC8C-11245F77EE80}" sibTransId="{C4EBDEC7-F721-4F3C-8A28-707D4F48F2A1}"/>
    <dgm:cxn modelId="{17067D6A-4536-4E15-9C47-40A23D924BFE}" type="presOf" srcId="{F7F1CE9A-2976-41E4-A9CE-80CF477C6818}" destId="{1934B80E-3CD8-4B99-9F9C-81FD2CC84A95}" srcOrd="0" destOrd="0" presId="urn:microsoft.com/office/officeart/2005/8/layout/default#2"/>
    <dgm:cxn modelId="{CD1BE89C-264B-4080-A689-6C2E3E4F79C7}" srcId="{CA7F87AD-986F-47E7-AA02-829D2ECB9229}" destId="{34377C39-CC13-430E-AE13-433064200C20}" srcOrd="4" destOrd="0" parTransId="{007CB63C-BFBE-49B9-9193-400FEE69D564}" sibTransId="{80228357-6067-4BE0-94B7-B2E4B5799D7C}"/>
    <dgm:cxn modelId="{282F55FF-AA57-4FB4-9A28-2983F1E74833}" srcId="{CA7F87AD-986F-47E7-AA02-829D2ECB9229}" destId="{2A1ACC01-2079-4FE1-934D-75B8F8BBC4E7}" srcOrd="0" destOrd="0" parTransId="{31A0D7AA-80D2-4DF9-BA6B-C73B7280CF70}" sibTransId="{F2D4604B-2705-4651-9549-1C7B01E27F08}"/>
    <dgm:cxn modelId="{2C2F35DE-06E9-49E2-898C-1A3ED6BCA8AB}" type="presOf" srcId="{CA7F87AD-986F-47E7-AA02-829D2ECB9229}" destId="{EBCBABCE-16F2-4AA8-BF31-42B1004A9DFC}" srcOrd="0" destOrd="0" presId="urn:microsoft.com/office/officeart/2005/8/layout/default#2"/>
    <dgm:cxn modelId="{DD172256-F4A6-4A08-8361-61969F31B2C1}" srcId="{CA7F87AD-986F-47E7-AA02-829D2ECB9229}" destId="{06FB5BBF-28FC-4A72-A901-06D4BA672F87}" srcOrd="5" destOrd="0" parTransId="{47BCFFA9-C0B7-4582-A99B-60638EFA8DD7}" sibTransId="{9EDDF16A-7CCB-481A-BB23-D59DACE774AA}"/>
    <dgm:cxn modelId="{7ED5F7BC-37BC-4DD9-A6CE-073DA3D33A40}" srcId="{CA7F87AD-986F-47E7-AA02-829D2ECB9229}" destId="{F7F1CE9A-2976-41E4-A9CE-80CF477C6818}" srcOrd="3" destOrd="0" parTransId="{AE4FD2F5-F595-4EF8-A7C0-0ACCC9D8A9AD}" sibTransId="{2CB9CEFB-4E04-4D56-AE93-A410B32EC0CE}"/>
    <dgm:cxn modelId="{A3A7500E-74AE-4AE7-9200-306D5A17D48B}" type="presOf" srcId="{06FB5BBF-28FC-4A72-A901-06D4BA672F87}" destId="{7ED60E9D-4E20-4EB0-B109-456144D487B4}" srcOrd="0" destOrd="0" presId="urn:microsoft.com/office/officeart/2005/8/layout/default#2"/>
    <dgm:cxn modelId="{01C81A72-E9E4-48A5-B61F-0124FD2E43F9}" type="presOf" srcId="{34377C39-CC13-430E-AE13-433064200C20}" destId="{5C143635-E653-4E72-9528-8DD6E14CEB9E}" srcOrd="0" destOrd="0" presId="urn:microsoft.com/office/officeart/2005/8/layout/default#2"/>
    <dgm:cxn modelId="{3DD5A40A-7EF4-4D27-9199-3FF83E51699E}" type="presOf" srcId="{6C13495F-3CC5-4EB2-954C-45EF7731892E}" destId="{91792A5C-3136-480F-9FC1-C52E70A6990B}" srcOrd="0" destOrd="0" presId="urn:microsoft.com/office/officeart/2005/8/layout/default#2"/>
    <dgm:cxn modelId="{B1A150C5-684A-477B-BD79-2326D33B58DC}" srcId="{CA7F87AD-986F-47E7-AA02-829D2ECB9229}" destId="{742A32C9-20A0-4CC7-8D5C-546345A440D6}" srcOrd="2" destOrd="0" parTransId="{7F913BA5-F8F9-41AB-9B65-FA95A7F0C6B7}" sibTransId="{B7A9A1CB-6499-42EA-89CC-676B17547AF2}"/>
    <dgm:cxn modelId="{61768B9E-A9DB-442B-8C60-4DE4FC2E2D04}" type="presParOf" srcId="{EBCBABCE-16F2-4AA8-BF31-42B1004A9DFC}" destId="{4312ECBD-875F-4982-B207-4D48B2345124}" srcOrd="0" destOrd="0" presId="urn:microsoft.com/office/officeart/2005/8/layout/default#2"/>
    <dgm:cxn modelId="{AC2D52DE-C2A5-4E81-BAE7-5BCD7AD0A786}" type="presParOf" srcId="{EBCBABCE-16F2-4AA8-BF31-42B1004A9DFC}" destId="{5AB68F2B-DC6C-414D-9C33-67CEB9DABF6E}" srcOrd="1" destOrd="0" presId="urn:microsoft.com/office/officeart/2005/8/layout/default#2"/>
    <dgm:cxn modelId="{AF87E8D0-0BC2-4EE8-88CD-69703C4A64EC}" type="presParOf" srcId="{EBCBABCE-16F2-4AA8-BF31-42B1004A9DFC}" destId="{91792A5C-3136-480F-9FC1-C52E70A6990B}" srcOrd="2" destOrd="0" presId="urn:microsoft.com/office/officeart/2005/8/layout/default#2"/>
    <dgm:cxn modelId="{1A50E8C0-8779-4217-A79B-D11721748DDD}" type="presParOf" srcId="{EBCBABCE-16F2-4AA8-BF31-42B1004A9DFC}" destId="{07DC1CE1-9B3A-43EE-8079-E838C60B5179}" srcOrd="3" destOrd="0" presId="urn:microsoft.com/office/officeart/2005/8/layout/default#2"/>
    <dgm:cxn modelId="{0D761669-AA71-426F-AC87-4BA89B13ACF4}" type="presParOf" srcId="{EBCBABCE-16F2-4AA8-BF31-42B1004A9DFC}" destId="{E3AF1515-A323-484D-9E36-676A75564991}" srcOrd="4" destOrd="0" presId="urn:microsoft.com/office/officeart/2005/8/layout/default#2"/>
    <dgm:cxn modelId="{20EA12CD-3435-490F-9A11-89F1EF724EF0}" type="presParOf" srcId="{EBCBABCE-16F2-4AA8-BF31-42B1004A9DFC}" destId="{768E37B2-E33F-4F6E-87A0-A5755F15FB8C}" srcOrd="5" destOrd="0" presId="urn:microsoft.com/office/officeart/2005/8/layout/default#2"/>
    <dgm:cxn modelId="{680030CD-BA3E-438E-8E9D-9E8B00DD96B7}" type="presParOf" srcId="{EBCBABCE-16F2-4AA8-BF31-42B1004A9DFC}" destId="{1934B80E-3CD8-4B99-9F9C-81FD2CC84A95}" srcOrd="6" destOrd="0" presId="urn:microsoft.com/office/officeart/2005/8/layout/default#2"/>
    <dgm:cxn modelId="{1F997013-CE8E-45E9-BEED-F4A7C057E5AB}" type="presParOf" srcId="{EBCBABCE-16F2-4AA8-BF31-42B1004A9DFC}" destId="{02A862E2-89E0-46CC-8436-0B41C682D43C}" srcOrd="7" destOrd="0" presId="urn:microsoft.com/office/officeart/2005/8/layout/default#2"/>
    <dgm:cxn modelId="{6E8626A0-7FE0-46B1-98E0-69DF5A1A05BD}" type="presParOf" srcId="{EBCBABCE-16F2-4AA8-BF31-42B1004A9DFC}" destId="{5C143635-E653-4E72-9528-8DD6E14CEB9E}" srcOrd="8" destOrd="0" presId="urn:microsoft.com/office/officeart/2005/8/layout/default#2"/>
    <dgm:cxn modelId="{84F740C5-168D-4533-A357-162299806FA5}" type="presParOf" srcId="{EBCBABCE-16F2-4AA8-BF31-42B1004A9DFC}" destId="{A75C2458-2460-4D8A-926D-0217B3C49E8F}" srcOrd="9" destOrd="0" presId="urn:microsoft.com/office/officeart/2005/8/layout/default#2"/>
    <dgm:cxn modelId="{2BDE6B58-75C6-40D0-83E1-F617459F7EC1}" type="presParOf" srcId="{EBCBABCE-16F2-4AA8-BF31-42B1004A9DFC}" destId="{7ED60E9D-4E20-4EB0-B109-456144D487B4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12ECBD-875F-4982-B207-4D48B2345124}">
      <dsp:nvSpPr>
        <dsp:cNvPr id="0" name=""/>
        <dsp:cNvSpPr/>
      </dsp:nvSpPr>
      <dsp:spPr>
        <a:xfrm>
          <a:off x="0" y="1404"/>
          <a:ext cx="2808563" cy="1685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Υπερτροφία</a:t>
          </a:r>
          <a:endParaRPr lang="en-US" sz="2300" kern="1200"/>
        </a:p>
      </dsp:txBody>
      <dsp:txXfrm>
        <a:off x="0" y="1404"/>
        <a:ext cx="2808563" cy="1685138"/>
      </dsp:txXfrm>
    </dsp:sp>
    <dsp:sp modelId="{91792A5C-3136-480F-9FC1-C52E70A6990B}">
      <dsp:nvSpPr>
        <dsp:cNvPr id="0" name=""/>
        <dsp:cNvSpPr/>
      </dsp:nvSpPr>
      <dsp:spPr>
        <a:xfrm>
          <a:off x="3089420" y="1404"/>
          <a:ext cx="2808563" cy="16851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Διάταση</a:t>
          </a:r>
          <a:endParaRPr lang="en-US" sz="2300" kern="1200"/>
        </a:p>
      </dsp:txBody>
      <dsp:txXfrm>
        <a:off x="3089420" y="1404"/>
        <a:ext cx="2808563" cy="1685138"/>
      </dsp:txXfrm>
    </dsp:sp>
    <dsp:sp modelId="{E3AF1515-A323-484D-9E36-676A75564991}">
      <dsp:nvSpPr>
        <dsp:cNvPr id="0" name=""/>
        <dsp:cNvSpPr/>
      </dsp:nvSpPr>
      <dsp:spPr>
        <a:xfrm>
          <a:off x="6178840" y="1404"/>
          <a:ext cx="2808563" cy="16851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Ίνωση</a:t>
          </a:r>
          <a:endParaRPr lang="en-US" sz="2300" kern="1200"/>
        </a:p>
      </dsp:txBody>
      <dsp:txXfrm>
        <a:off x="6178840" y="1404"/>
        <a:ext cx="2808563" cy="1685138"/>
      </dsp:txXfrm>
    </dsp:sp>
    <dsp:sp modelId="{1934B80E-3CD8-4B99-9F9C-81FD2CC84A95}">
      <dsp:nvSpPr>
        <dsp:cNvPr id="0" name=""/>
        <dsp:cNvSpPr/>
      </dsp:nvSpPr>
      <dsp:spPr>
        <a:xfrm>
          <a:off x="0" y="1967398"/>
          <a:ext cx="2808563" cy="16851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/>
            <a:t>Ισχαιμική μυοκαρδιοπάθεια</a:t>
          </a:r>
          <a:endParaRPr lang="en-US" sz="2300" kern="1200" dirty="0"/>
        </a:p>
      </dsp:txBody>
      <dsp:txXfrm>
        <a:off x="0" y="1967398"/>
        <a:ext cx="2808563" cy="1685138"/>
      </dsp:txXfrm>
    </dsp:sp>
    <dsp:sp modelId="{5C143635-E653-4E72-9528-8DD6E14CEB9E}">
      <dsp:nvSpPr>
        <dsp:cNvPr id="0" name=""/>
        <dsp:cNvSpPr/>
      </dsp:nvSpPr>
      <dsp:spPr>
        <a:xfrm>
          <a:off x="3089420" y="1967398"/>
          <a:ext cx="2808563" cy="16851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Εκφύλιση ερεθισματαγωγού (νόσος </a:t>
          </a:r>
          <a:r>
            <a:rPr lang="en-US" sz="2300" kern="1200"/>
            <a:t>Lenegre)</a:t>
          </a:r>
        </a:p>
      </dsp:txBody>
      <dsp:txXfrm>
        <a:off x="3089420" y="1967398"/>
        <a:ext cx="2808563" cy="1685138"/>
      </dsp:txXfrm>
    </dsp:sp>
    <dsp:sp modelId="{7ED60E9D-4E20-4EB0-B109-456144D487B4}">
      <dsp:nvSpPr>
        <dsp:cNvPr id="0" name=""/>
        <dsp:cNvSpPr/>
      </dsp:nvSpPr>
      <dsp:spPr>
        <a:xfrm>
          <a:off x="6178840" y="1967398"/>
          <a:ext cx="2808563" cy="1685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/>
            <a:t>Ασβέστωση του καρδιακού σκελετού (νόσος </a:t>
          </a:r>
          <a:r>
            <a:rPr lang="en-US" sz="2300" kern="1200"/>
            <a:t>Lev)</a:t>
          </a:r>
        </a:p>
      </dsp:txBody>
      <dsp:txXfrm>
        <a:off x="6178840" y="1967398"/>
        <a:ext cx="2808563" cy="16851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34BE7-EC68-44D9-9302-C371010CD4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C74FA-C83C-4C43-82EE-ACE8B0CC2A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6566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baseline="0" dirty="0"/>
              <a:t> morphology, QRS, T</a:t>
            </a:r>
            <a:r>
              <a:rPr lang="el-GR" baseline="0" dirty="0"/>
              <a:t>  Ι θετική </a:t>
            </a:r>
            <a:r>
              <a:rPr lang="en-GB" baseline="0" dirty="0"/>
              <a:t>AVR </a:t>
            </a:r>
            <a:r>
              <a:rPr lang="el-GR" baseline="0" dirty="0"/>
              <a:t>αρνητική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50E0-54C9-4B7F-BCA6-CFB93C4A1442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329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baseline="0" dirty="0"/>
              <a:t> morphology, QRS, T</a:t>
            </a:r>
            <a:r>
              <a:rPr lang="el-GR" baseline="0" dirty="0"/>
              <a:t>  Ι θετική </a:t>
            </a:r>
            <a:r>
              <a:rPr lang="en-GB" baseline="0" dirty="0"/>
              <a:t>AVR </a:t>
            </a:r>
            <a:r>
              <a:rPr lang="el-GR" baseline="0" dirty="0"/>
              <a:t>αρνητική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50E0-54C9-4B7F-BCA6-CFB93C4A1442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4389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V1 + S V5 &gt;10.5mm, R V1 &gt;7mm, R </a:t>
            </a:r>
            <a:r>
              <a:rPr lang="en-US" dirty="0" err="1"/>
              <a:t>aVR</a:t>
            </a:r>
            <a:r>
              <a:rPr lang="en-US" dirty="0"/>
              <a:t> &gt;5mm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C74FA-C83C-4C43-82EE-ACE8B0CC2A81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3528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3851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3761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4653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5704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2028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6000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34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173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140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3160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028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355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737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5824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1941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4700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F600-D842-4FE2-8145-8CE82D4B0170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8169DF-7315-4DF6-8E32-6578B8C6E54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91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DA28298-1D87-4D08-B07F-338B00D9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863" y="47625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Ηλεκτροκαρδιογράφημα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Αποκλεισμοί σκελών – Ισχαιμία - Υπερτροφία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16E850A1-013D-4C9C-863F-08568C7C1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863" y="3672479"/>
            <a:ext cx="8915399" cy="1126283"/>
          </a:xfrm>
        </p:spPr>
        <p:txBody>
          <a:bodyPr>
            <a:noAutofit/>
          </a:bodyPr>
          <a:lstStyle/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Άγγελος Περπερής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Επιμελητής Α’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Καρδιολογική κλινική ΠΓΝΠ</a:t>
            </a:r>
          </a:p>
        </p:txBody>
      </p:sp>
    </p:spTree>
    <p:extLst>
      <p:ext uri="{BB962C8B-B14F-4D97-AF65-F5344CB8AC3E}">
        <p14:creationId xmlns="" xmlns:p14="http://schemas.microsoft.com/office/powerpoint/2010/main" val="115215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66DD2F-FBF5-41CE-A3F4-565352D95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2F0E2EC-7278-F808-C606-B9FC0B06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Αίτια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6FCE2B-F2D2-466E-B0AA-8E341DB49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2BD31C98-199A-4722-A1A5-4393A43E7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7" name="Θέση περιεχομένου 2">
            <a:extLst>
              <a:ext uri="{FF2B5EF4-FFF2-40B4-BE49-F238E27FC236}">
                <a16:creationId xmlns="" xmlns:a16="http://schemas.microsoft.com/office/drawing/2014/main" id="{C39879BA-862B-CEF6-0295-4033AFE00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865183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9389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CG-LBBB-AF-3">
            <a:extLst>
              <a:ext uri="{FF2B5EF4-FFF2-40B4-BE49-F238E27FC236}">
                <a16:creationId xmlns="" xmlns:a16="http://schemas.microsoft.com/office/drawing/2014/main" id="{86783D06-389D-308D-1393-05C330B53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4709"/>
            <a:ext cx="9753600" cy="5095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54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9957328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LBBB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Βηματοδότηση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δεξιάς κοιλίας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157B03-B55E-1063-D774-D8E0B558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18" y="1424709"/>
            <a:ext cx="10436164" cy="487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749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Ατελές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CG Incomplete LBBB 1">
            <a:extLst>
              <a:ext uri="{FF2B5EF4-FFF2-40B4-BE49-F238E27FC236}">
                <a16:creationId xmlns="" xmlns:a16="http://schemas.microsoft.com/office/drawing/2014/main" id="{80CAA786-580A-2252-60D5-D5950F42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0" y="1877541"/>
            <a:ext cx="10685299" cy="4017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236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Ανατομία σκελών αριστερού δεματίου</a:t>
            </a:r>
          </a:p>
        </p:txBody>
      </p:sp>
      <p:pic>
        <p:nvPicPr>
          <p:cNvPr id="7170" name="Picture 2" descr="Pathophysiology - RCEMLearning India">
            <a:extLst>
              <a:ext uri="{FF2B5EF4-FFF2-40B4-BE49-F238E27FC236}">
                <a16:creationId xmlns="" xmlns:a16="http://schemas.microsoft.com/office/drawing/2014/main" id="{9A34B6CE-AC2E-D6D2-CA68-6E836CD0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25" y="1424709"/>
            <a:ext cx="5116749" cy="497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880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ημισκελικών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αποκλεισμών</a:t>
            </a:r>
          </a:p>
        </p:txBody>
      </p:sp>
      <p:pic>
        <p:nvPicPr>
          <p:cNvPr id="6146" name="Picture 2" descr="Προεπισκόπηση εικόνας">
            <a:extLst>
              <a:ext uri="{FF2B5EF4-FFF2-40B4-BE49-F238E27FC236}">
                <a16:creationId xmlns="" xmlns:a16="http://schemas.microsoft.com/office/drawing/2014/main" id="{CA47E85E-A03F-84FA-E07F-A00C69E53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4" t="53805" r="7594" b="30397"/>
          <a:stretch/>
        </p:blipFill>
        <p:spPr bwMode="auto">
          <a:xfrm>
            <a:off x="1581273" y="2003551"/>
            <a:ext cx="9029454" cy="3858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47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Εκπόλωση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επί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ημισκελικών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αποκλεισμών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6B52120C-A531-6F54-C4C9-E8C25100C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303" t="23546" r="13511" b="25106"/>
          <a:stretch/>
        </p:blipFill>
        <p:spPr>
          <a:xfrm>
            <a:off x="2116618" y="1424709"/>
            <a:ext cx="8460372" cy="4869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24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LAFB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9FECE900-943E-29B9-E653-B0625EEC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39" y="1304131"/>
            <a:ext cx="9594930" cy="5300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615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LPFB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Left Posterior Fascicular Block (LPFB) 2">
            <a:extLst>
              <a:ext uri="{FF2B5EF4-FFF2-40B4-BE49-F238E27FC236}">
                <a16:creationId xmlns="" xmlns:a16="http://schemas.microsoft.com/office/drawing/2014/main" id="{6CBD8FF2-418A-5B8B-B173-8327F8A5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3" y="1720783"/>
            <a:ext cx="10530093" cy="4339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12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Προεπισκόπηση εικόνας">
            <a:extLst>
              <a:ext uri="{FF2B5EF4-FFF2-40B4-BE49-F238E27FC236}">
                <a16:creationId xmlns="" xmlns:a16="http://schemas.microsoft.com/office/drawing/2014/main" id="{C82DA0E0-25C2-12AA-E8C7-4A99507E4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20" t="19783" r="9138" b="68369"/>
          <a:stretch/>
        </p:blipFill>
        <p:spPr bwMode="auto">
          <a:xfrm>
            <a:off x="1112822" y="2152995"/>
            <a:ext cx="9966356" cy="3250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666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3A4052A-AB4E-4266-9A94-3F8FA82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62292"/>
            <a:ext cx="8911687" cy="1280890"/>
          </a:xfrm>
        </p:spPr>
        <p:txBody>
          <a:bodyPr/>
          <a:lstStyle/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Ερεθισματαγωγό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σύστημα της καρδιάς</a:t>
            </a:r>
          </a:p>
        </p:txBody>
      </p:sp>
      <p:pic>
        <p:nvPicPr>
          <p:cNvPr id="1026" name="Picture 2" descr="How The Heart Works- 3D Animation on Make a GIF">
            <a:extLst>
              <a:ext uri="{FF2B5EF4-FFF2-40B4-BE49-F238E27FC236}">
                <a16:creationId xmlns="" xmlns:a16="http://schemas.microsoft.com/office/drawing/2014/main" id="{C3770757-BCDF-462D-92C9-743C4582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85" y="1300192"/>
            <a:ext cx="9592028" cy="5395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077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2F0E2EC-7278-F808-C606-B9FC0B06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Αίτια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Θέση περιεχομένου 2">
            <a:extLst>
              <a:ext uri="{FF2B5EF4-FFF2-40B4-BE49-F238E27FC236}">
                <a16:creationId xmlns="" xmlns:a16="http://schemas.microsoft.com/office/drawing/2014/main" id="{C39879BA-862B-CEF6-0295-4033AFE00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69173146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061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ECG Right Bundle Branch Block RBBB 5">
            <a:extLst>
              <a:ext uri="{FF2B5EF4-FFF2-40B4-BE49-F238E27FC236}">
                <a16:creationId xmlns="" xmlns:a16="http://schemas.microsoft.com/office/drawing/2014/main" id="{695B602E-9FBA-E874-BEAD-46214605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4" y="1928813"/>
            <a:ext cx="10516811" cy="3871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567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ατελούς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ECG Incomplete RBBB Normal Pediatric 2 year old">
            <a:extLst>
              <a:ext uri="{FF2B5EF4-FFF2-40B4-BE49-F238E27FC236}">
                <a16:creationId xmlns="" xmlns:a16="http://schemas.microsoft.com/office/drawing/2014/main" id="{7AD6763D-94BC-FB03-EBBD-BDA590B4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99" y="1185995"/>
            <a:ext cx="9217002" cy="5319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764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 αποκλεισμός υπάρχει εδώ;</a:t>
            </a:r>
          </a:p>
        </p:txBody>
      </p:sp>
      <p:pic>
        <p:nvPicPr>
          <p:cNvPr id="14338" name="Picture 2" descr="ECG Right Bundle Branch Block RBBB 6">
            <a:extLst>
              <a:ext uri="{FF2B5EF4-FFF2-40B4-BE49-F238E27FC236}">
                <a16:creationId xmlns="" xmlns:a16="http://schemas.microsoft.com/office/drawing/2014/main" id="{7746576E-69D8-65EF-BCF6-CEB09469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31" y="1927602"/>
            <a:ext cx="10348946" cy="4173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7615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793"/>
          <a:stretch/>
        </p:blipFill>
        <p:spPr bwMode="auto">
          <a:xfrm>
            <a:off x="1881570" y="1896894"/>
            <a:ext cx="9081798" cy="40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AFBF8A5-1ABD-279F-374A-B09DB465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79" y="236182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Διαταραχές του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διαστήματος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1089226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AFBF8A5-1ABD-279F-374A-B09DB465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79" y="236182"/>
            <a:ext cx="8911687" cy="1280890"/>
          </a:xfrm>
        </p:spPr>
        <p:txBody>
          <a:bodyPr/>
          <a:lstStyle/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Ηλεκτροκαρδιογραφικά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κριτήρια ισχαιμίας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A18DAD88-E5C4-8346-3126-0EB940ED8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813" t="32501" r="33202" b="40972"/>
          <a:stretch/>
        </p:blipFill>
        <p:spPr>
          <a:xfrm>
            <a:off x="1294951" y="2162175"/>
            <a:ext cx="9602098" cy="3257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3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AFBF8A5-1ABD-279F-374A-B09DB465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79" y="236182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Συνεχείς απαγωγές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AF24CC-7DC5-E284-D801-2FB25252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79" y="3115129"/>
            <a:ext cx="7851671" cy="350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4339071-6411-D6F1-C273-7CE73AEA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09" y="422573"/>
            <a:ext cx="27368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702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58" b="21597"/>
          <a:stretch/>
        </p:blipFill>
        <p:spPr bwMode="auto">
          <a:xfrm>
            <a:off x="1435534" y="1517072"/>
            <a:ext cx="10111733" cy="48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343039B5-02F9-24CC-C0EA-E5242120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79" y="236182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Ρεύμα βλάβης</a:t>
            </a:r>
          </a:p>
        </p:txBody>
      </p:sp>
    </p:spTree>
    <p:extLst>
      <p:ext uri="{BB962C8B-B14F-4D97-AF65-F5344CB8AC3E}">
        <p14:creationId xmlns="" xmlns:p14="http://schemas.microsoft.com/office/powerpoint/2010/main" val="812303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προσθίου-πλαγίου τοιχώματος</a:t>
            </a:r>
          </a:p>
        </p:txBody>
      </p:sp>
      <p:pic>
        <p:nvPicPr>
          <p:cNvPr id="15362" name="Picture 2" descr="ECG Extensive Anterolateral STEMI">
            <a:extLst>
              <a:ext uri="{FF2B5EF4-FFF2-40B4-BE49-F238E27FC236}">
                <a16:creationId xmlns="" xmlns:a16="http://schemas.microsoft.com/office/drawing/2014/main" id="{B7FD921A-7503-17DD-3804-AA2E29C0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34651"/>
            <a:ext cx="9753600" cy="463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8644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Υπεροξέα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κύματα Τ</a:t>
            </a:r>
          </a:p>
        </p:txBody>
      </p:sp>
      <p:pic>
        <p:nvPicPr>
          <p:cNvPr id="16386" name="Picture 2" descr="ECG Anterolateral AMI STEMI 2">
            <a:extLst>
              <a:ext uri="{FF2B5EF4-FFF2-40B4-BE49-F238E27FC236}">
                <a16:creationId xmlns="" xmlns:a16="http://schemas.microsoft.com/office/drawing/2014/main" id="{A6CA92BC-EABE-753A-1307-8BFC3CB7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9753600" cy="4019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702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4" y="469665"/>
            <a:ext cx="5142857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4" y="3801495"/>
            <a:ext cx="5142857" cy="27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6784" y="1844824"/>
            <a:ext cx="410319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ea typeface="ＭＳ Ｐゴシック" pitchFamily="-64" charset="-128"/>
                <a:cs typeface="Times New Roman" panose="02020603050405020304" pitchFamily="18" charset="0"/>
              </a:rPr>
              <a:t>25 mm/s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ea typeface="ＭＳ Ｐゴシック" pitchFamily="-64" charset="-128"/>
                <a:cs typeface="Times New Roman" panose="02020603050405020304" pitchFamily="18" charset="0"/>
              </a:rPr>
              <a:t>0.1 mV/mm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impulse that travels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electrode produces an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upright (“positive”)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deflection relative to the isoelectric baseline</a:t>
            </a:r>
          </a:p>
        </p:txBody>
      </p:sp>
    </p:spTree>
    <p:extLst>
      <p:ext uri="{BB962C8B-B14F-4D97-AF65-F5344CB8AC3E}">
        <p14:creationId xmlns="" xmlns:p14="http://schemas.microsoft.com/office/powerpoint/2010/main" val="1699832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λεπτά αργότερα</a:t>
            </a:r>
          </a:p>
        </p:txBody>
      </p:sp>
      <p:pic>
        <p:nvPicPr>
          <p:cNvPr id="17410" name="Picture 2" descr="ECG Anterior STEMI evolving">
            <a:extLst>
              <a:ext uri="{FF2B5EF4-FFF2-40B4-BE49-F238E27FC236}">
                <a16:creationId xmlns="" xmlns:a16="http://schemas.microsoft.com/office/drawing/2014/main" id="{A9F1E1AA-D2D8-79AC-BF73-B04A7328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64278"/>
            <a:ext cx="9525000" cy="461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5455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Εκτεταμένο έμφραγμα προσθίου τοιχώματος</a:t>
            </a:r>
          </a:p>
        </p:txBody>
      </p:sp>
      <p:pic>
        <p:nvPicPr>
          <p:cNvPr id="18434" name="Picture 2" descr="ECG Extensive anterior MI (&quot;tombstoning&quot; pattern)">
            <a:extLst>
              <a:ext uri="{FF2B5EF4-FFF2-40B4-BE49-F238E27FC236}">
                <a16:creationId xmlns="" xmlns:a16="http://schemas.microsoft.com/office/drawing/2014/main" id="{E23A4B11-D030-1BFD-1064-AC06635E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962371"/>
            <a:ext cx="101600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72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Σύνδρομο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Wellens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1BAFD8F0-F409-4A09-9536-AE5C88D7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99507"/>
            <a:ext cx="104775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9587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Winter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κύματα Τ</a:t>
            </a:r>
          </a:p>
        </p:txBody>
      </p:sp>
      <p:pic>
        <p:nvPicPr>
          <p:cNvPr id="20482" name="Picture 2" descr="ECG De Winter T Waves 1">
            <a:extLst>
              <a:ext uri="{FF2B5EF4-FFF2-40B4-BE49-F238E27FC236}">
                <a16:creationId xmlns="" xmlns:a16="http://schemas.microsoft.com/office/drawing/2014/main" id="{28B731F3-2E1D-F1D9-4E9B-D48EAA06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4709"/>
            <a:ext cx="9753600" cy="467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419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κατωτέρου τοιχώματος</a:t>
            </a:r>
          </a:p>
        </p:txBody>
      </p:sp>
      <p:pic>
        <p:nvPicPr>
          <p:cNvPr id="21506" name="Picture 2" descr="ECG Inferior AMI STEMI">
            <a:extLst>
              <a:ext uri="{FF2B5EF4-FFF2-40B4-BE49-F238E27FC236}">
                <a16:creationId xmlns="" xmlns:a16="http://schemas.microsoft.com/office/drawing/2014/main" id="{9A3864D3-1307-7EF0-0BF2-A38DDD29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77824"/>
            <a:ext cx="9753600" cy="3667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752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Επιπρόσθετες απαγωγές – Δεξιές απαγωγές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A3807B-56DA-8C58-83C3-8BFB6AE4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28" y="1467002"/>
            <a:ext cx="6568944" cy="492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7649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Ισχαιμία επί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LBBB –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κριτήρια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Scarbossa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="" xmlns:a16="http://schemas.microsoft.com/office/drawing/2014/main" id="{F67EF7E4-6529-0FA8-0D19-1A151E00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04" y="2774038"/>
            <a:ext cx="5605895" cy="3940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46E7D1CB-4C62-DD26-8F6E-92D00C753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05" t="30424" r="37068" b="54788"/>
          <a:stretch/>
        </p:blipFill>
        <p:spPr>
          <a:xfrm>
            <a:off x="590203" y="1592297"/>
            <a:ext cx="6733309" cy="101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93585A-3EAA-3EF4-1AA3-CEB0F26EE47F}"/>
              </a:ext>
            </a:extLst>
          </p:cNvPr>
          <p:cNvSpPr txBox="1"/>
          <p:nvPr/>
        </p:nvSpPr>
        <p:spPr>
          <a:xfrm>
            <a:off x="1080655" y="3682538"/>
            <a:ext cx="476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Σκορ ≥3, ευαισθησία 36%, ειδικότητα 90%</a:t>
            </a:r>
          </a:p>
        </p:txBody>
      </p:sp>
    </p:spTree>
    <p:extLst>
      <p:ext uri="{BB962C8B-B14F-4D97-AF65-F5344CB8AC3E}">
        <p14:creationId xmlns="" xmlns:p14="http://schemas.microsoft.com/office/powerpoint/2010/main" val="974882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30" y="188640"/>
            <a:ext cx="8631939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131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F6041DC9-AF32-40D4-B6E9-C4DA015CB70B}"/>
              </a:ext>
            </a:extLst>
          </p:cNvPr>
          <p:cNvSpPr txBox="1">
            <a:spLocks/>
          </p:cNvSpPr>
          <p:nvPr/>
        </p:nvSpPr>
        <p:spPr>
          <a:xfrm>
            <a:off x="1752416" y="143819"/>
            <a:ext cx="1034472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Οξύ έμφραγμα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ανάσπαση του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0B248ED-AF3D-49ED-8D45-D2DBCDEA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8" y="1254355"/>
            <a:ext cx="10232044" cy="545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="" xmlns:a16="http://schemas.microsoft.com/office/drawing/2014/main" id="{CDACBF4B-B835-44BC-B7F1-956758EFEA1C}"/>
              </a:ext>
            </a:extLst>
          </p:cNvPr>
          <p:cNvCxnSpPr>
            <a:cxnSpLocks/>
          </p:cNvCxnSpPr>
          <p:nvPr/>
        </p:nvCxnSpPr>
        <p:spPr>
          <a:xfrm flipH="1" flipV="1">
            <a:off x="9349794" y="3570267"/>
            <a:ext cx="312366" cy="281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="" xmlns:a16="http://schemas.microsoft.com/office/drawing/2014/main" id="{DF2D7AA7-C6A2-4F9B-A1AE-32AEA58BE954}"/>
              </a:ext>
            </a:extLst>
          </p:cNvPr>
          <p:cNvCxnSpPr>
            <a:cxnSpLocks/>
          </p:cNvCxnSpPr>
          <p:nvPr/>
        </p:nvCxnSpPr>
        <p:spPr>
          <a:xfrm flipH="1" flipV="1">
            <a:off x="9349794" y="2074606"/>
            <a:ext cx="312366" cy="281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="" xmlns:a16="http://schemas.microsoft.com/office/drawing/2014/main" id="{CC3ECFD4-27BC-4169-89C2-DAD0C4E60D06}"/>
              </a:ext>
            </a:extLst>
          </p:cNvPr>
          <p:cNvCxnSpPr>
            <a:cxnSpLocks/>
          </p:cNvCxnSpPr>
          <p:nvPr/>
        </p:nvCxnSpPr>
        <p:spPr>
          <a:xfrm flipH="1" flipV="1">
            <a:off x="9349794" y="4924967"/>
            <a:ext cx="312366" cy="281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="" xmlns:a16="http://schemas.microsoft.com/office/drawing/2014/main" id="{5C06C272-92C1-46E9-9C85-4EE2AB395932}"/>
              </a:ext>
            </a:extLst>
          </p:cNvPr>
          <p:cNvCxnSpPr>
            <a:cxnSpLocks/>
          </p:cNvCxnSpPr>
          <p:nvPr/>
        </p:nvCxnSpPr>
        <p:spPr>
          <a:xfrm flipH="1" flipV="1">
            <a:off x="7799932" y="4832934"/>
            <a:ext cx="312366" cy="281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="" xmlns:a16="http://schemas.microsoft.com/office/drawing/2014/main" id="{2C19683A-B185-4F3D-A222-DDAC2FD01766}"/>
              </a:ext>
            </a:extLst>
          </p:cNvPr>
          <p:cNvCxnSpPr>
            <a:cxnSpLocks/>
          </p:cNvCxnSpPr>
          <p:nvPr/>
        </p:nvCxnSpPr>
        <p:spPr>
          <a:xfrm flipH="1" flipV="1">
            <a:off x="1943154" y="2074606"/>
            <a:ext cx="312366" cy="281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="" xmlns:a16="http://schemas.microsoft.com/office/drawing/2014/main" id="{2CF5FEAC-8800-4D5B-818C-0A3021AD1906}"/>
              </a:ext>
            </a:extLst>
          </p:cNvPr>
          <p:cNvCxnSpPr>
            <a:cxnSpLocks/>
          </p:cNvCxnSpPr>
          <p:nvPr/>
        </p:nvCxnSpPr>
        <p:spPr>
          <a:xfrm flipH="1" flipV="1">
            <a:off x="1943154" y="3539194"/>
            <a:ext cx="312366" cy="281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31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F6041DC9-AF32-40D4-B6E9-C4DA015CB70B}"/>
              </a:ext>
            </a:extLst>
          </p:cNvPr>
          <p:cNvSpPr txBox="1">
            <a:spLocks/>
          </p:cNvSpPr>
          <p:nvPr/>
        </p:nvSpPr>
        <p:spPr>
          <a:xfrm>
            <a:off x="1752416" y="143819"/>
            <a:ext cx="1034472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Τύποι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κατασπάσεων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Αποτέλεσμα εικόνας για st depression downsloping">
            <a:extLst>
              <a:ext uri="{FF2B5EF4-FFF2-40B4-BE49-F238E27FC236}">
                <a16:creationId xmlns="" xmlns:a16="http://schemas.microsoft.com/office/drawing/2014/main" id="{7C920BD6-9F5A-18A4-3EDA-408360698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4709"/>
            <a:ext cx="7620000" cy="5105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912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1340651"/>
            <a:ext cx="9906001" cy="507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F87532F-62CC-3941-8736-8BDD6ECF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94" y="201202"/>
            <a:ext cx="7193893" cy="820202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Αιμάτωση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ερεθισματαγωγού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συστήματος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112770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F6041DC9-AF32-40D4-B6E9-C4DA015CB70B}"/>
              </a:ext>
            </a:extLst>
          </p:cNvPr>
          <p:cNvSpPr txBox="1">
            <a:spLocks/>
          </p:cNvSpPr>
          <p:nvPr/>
        </p:nvSpPr>
        <p:spPr>
          <a:xfrm>
            <a:off x="1752416" y="143819"/>
            <a:ext cx="1034472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NSTEMI?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ECG Posterior AMI 1">
            <a:extLst>
              <a:ext uri="{FF2B5EF4-FFF2-40B4-BE49-F238E27FC236}">
                <a16:creationId xmlns="" xmlns:a16="http://schemas.microsoft.com/office/drawing/2014/main" id="{EEB15157-F783-940B-B6A8-132C5EB6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40798"/>
            <a:ext cx="9753600" cy="459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2089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F6041DC9-AF32-40D4-B6E9-C4DA015CB70B}"/>
              </a:ext>
            </a:extLst>
          </p:cNvPr>
          <p:cNvSpPr txBox="1">
            <a:spLocks/>
          </p:cNvSpPr>
          <p:nvPr/>
        </p:nvSpPr>
        <p:spPr>
          <a:xfrm>
            <a:off x="1752416" y="143819"/>
            <a:ext cx="1034472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Έμφραγμα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οπισθίου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τοιχώματος</a:t>
            </a:r>
          </a:p>
        </p:txBody>
      </p:sp>
      <p:pic>
        <p:nvPicPr>
          <p:cNvPr id="26626" name="Picture 2" descr="ECG Posterior AMI 1b V789">
            <a:extLst>
              <a:ext uri="{FF2B5EF4-FFF2-40B4-BE49-F238E27FC236}">
                <a16:creationId xmlns="" xmlns:a16="http://schemas.microsoft.com/office/drawing/2014/main" id="{48142440-E3AA-554D-2943-CC66FC80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4488"/>
            <a:ext cx="9753600" cy="454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956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Επιπρόσθετες απαγωγές – Οπίσθιες απαγωγές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78C0D7E-568F-A76A-734F-6511EF9E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23" y="1254867"/>
            <a:ext cx="5243953" cy="550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4685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852EA5B1-448D-A7EA-D841-687DF407147E}"/>
              </a:ext>
            </a:extLst>
          </p:cNvPr>
          <p:cNvSpPr txBox="1">
            <a:spLocks/>
          </p:cNvSpPr>
          <p:nvPr/>
        </p:nvSpPr>
        <p:spPr>
          <a:xfrm>
            <a:off x="1752417" y="143819"/>
            <a:ext cx="3208690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Περικαρδίτιδα</a:t>
            </a:r>
          </a:p>
        </p:txBody>
      </p:sp>
      <p:pic>
        <p:nvPicPr>
          <p:cNvPr id="2050" name="Picture 2" descr="Acute Pericarditis: Electrocardiogram - JETem">
            <a:extLst>
              <a:ext uri="{FF2B5EF4-FFF2-40B4-BE49-F238E27FC236}">
                <a16:creationId xmlns="" xmlns:a16="http://schemas.microsoft.com/office/drawing/2014/main" id="{7BA0391C-527E-88A8-A6C8-91EE6655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424709"/>
            <a:ext cx="8543925" cy="526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4449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rugada type 1 ecg">
            <a:extLst>
              <a:ext uri="{FF2B5EF4-FFF2-40B4-BE49-F238E27FC236}">
                <a16:creationId xmlns="" xmlns:a16="http://schemas.microsoft.com/office/drawing/2014/main" id="{623C29FC-711C-3B73-0888-0A2C169B3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155"/>
          <a:stretch/>
        </p:blipFill>
        <p:spPr bwMode="auto">
          <a:xfrm>
            <a:off x="1313233" y="1784413"/>
            <a:ext cx="10227013" cy="4635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B6D51BE6-EE30-DA0D-5223-4E37109BC779}"/>
              </a:ext>
            </a:extLst>
          </p:cNvPr>
          <p:cNvSpPr txBox="1">
            <a:spLocks/>
          </p:cNvSpPr>
          <p:nvPr/>
        </p:nvSpPr>
        <p:spPr>
          <a:xfrm>
            <a:off x="1752416" y="357828"/>
            <a:ext cx="4590017" cy="7316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Brugada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ΗΚΓ</a:t>
            </a:r>
          </a:p>
        </p:txBody>
      </p:sp>
    </p:spTree>
    <p:extLst>
      <p:ext uri="{BB962C8B-B14F-4D97-AF65-F5344CB8AC3E}">
        <p14:creationId xmlns="" xmlns:p14="http://schemas.microsoft.com/office/powerpoint/2010/main" val="2805597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B6D51BE6-EE30-DA0D-5223-4E37109BC779}"/>
              </a:ext>
            </a:extLst>
          </p:cNvPr>
          <p:cNvSpPr txBox="1">
            <a:spLocks/>
          </p:cNvSpPr>
          <p:nvPr/>
        </p:nvSpPr>
        <p:spPr>
          <a:xfrm>
            <a:off x="1752416" y="357828"/>
            <a:ext cx="4590017" cy="7316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Τοξικότητα από δακτυλίτιδα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FA3B77F-82D0-EE74-804D-2D02B2EC8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22" y="1573311"/>
            <a:ext cx="780775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3591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5" t="3828" r="4905"/>
          <a:stretch/>
        </p:blipFill>
        <p:spPr bwMode="auto">
          <a:xfrm>
            <a:off x="3099763" y="1517072"/>
            <a:ext cx="6404161" cy="501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546CAE4-C84E-C44D-EDE1-3FC2D061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79" y="236182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Διαταραχές κυμάτων Τ</a:t>
            </a:r>
          </a:p>
        </p:txBody>
      </p:sp>
    </p:spTree>
    <p:extLst>
      <p:ext uri="{BB962C8B-B14F-4D97-AF65-F5344CB8AC3E}">
        <p14:creationId xmlns="" xmlns:p14="http://schemas.microsoft.com/office/powerpoint/2010/main" val="792469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normal EC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67" y="1560706"/>
            <a:ext cx="9648666" cy="4995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5440" y="37756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Φυσιολογικό ΗΚΓ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591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16FD6F4-133D-21ED-E78A-45E5BA587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16" y="1361704"/>
            <a:ext cx="87757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8AD20F4A-D1F0-FC66-0CAE-FD98B087EC69}"/>
              </a:ext>
            </a:extLst>
          </p:cNvPr>
          <p:cNvSpPr txBox="1">
            <a:spLocks/>
          </p:cNvSpPr>
          <p:nvPr/>
        </p:nvSpPr>
        <p:spPr>
          <a:xfrm>
            <a:off x="1752416" y="357828"/>
            <a:ext cx="6195082" cy="7316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Υπερτροφία αριστερής κοιλίας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AD0E80-2886-75AC-A05E-2AF76234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2" y="4807896"/>
            <a:ext cx="2730926" cy="205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7416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439" y="377560"/>
            <a:ext cx="87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Φόρτιση πίεσης έναντι φόρτισης όγκου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Pressure overload pattern &#10; ">
            <a:extLst>
              <a:ext uri="{FF2B5EF4-FFF2-40B4-BE49-F238E27FC236}">
                <a16:creationId xmlns="" xmlns:a16="http://schemas.microsoft.com/office/drawing/2014/main" id="{9D138EC1-5D4F-3882-FB82-649389450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7" t="3285" r="2725" b="12417"/>
          <a:stretch/>
        </p:blipFill>
        <p:spPr bwMode="auto">
          <a:xfrm>
            <a:off x="904874" y="2124075"/>
            <a:ext cx="5343367" cy="351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33924718-3C49-F32E-3561-B5E4D0F72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8" t="5453" r="4338" b="10249"/>
          <a:stretch/>
        </p:blipFill>
        <p:spPr bwMode="auto">
          <a:xfrm>
            <a:off x="6896040" y="2124075"/>
            <a:ext cx="4848285" cy="351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92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14C1E70-33F9-4FE1-9060-5795318B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271" y="147782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Ανάγνωση ΗΚΓ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FE6835E-93FB-4F95-A73D-349F9A0F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12" y="1540189"/>
            <a:ext cx="7875588" cy="2412975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Ρυθμός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Βασικά διαστήματα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(PR, QRS, QT)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Άξονας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QRS</a:t>
            </a:r>
          </a:p>
          <a:p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Μορφολογία</a:t>
            </a:r>
          </a:p>
          <a:p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Διαταραχές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8BA558-88EC-4CED-81AC-C644C33E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27" y="3429000"/>
            <a:ext cx="8267599" cy="32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7479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ypertrophic cardiomyopathy ecg">
            <a:extLst>
              <a:ext uri="{FF2B5EF4-FFF2-40B4-BE49-F238E27FC236}">
                <a16:creationId xmlns="" xmlns:a16="http://schemas.microsoft.com/office/drawing/2014/main" id="{1FE16451-D802-9492-9FB8-4D44F2BC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70" y="1906991"/>
            <a:ext cx="10504306" cy="386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28074F23-D63B-7D91-819C-F9A4A917C201}"/>
              </a:ext>
            </a:extLst>
          </p:cNvPr>
          <p:cNvSpPr txBox="1">
            <a:spLocks/>
          </p:cNvSpPr>
          <p:nvPr/>
        </p:nvSpPr>
        <p:spPr>
          <a:xfrm>
            <a:off x="1752416" y="636229"/>
            <a:ext cx="6195082" cy="7316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Υπερτροφική μυοκαρδιοπάθεια</a:t>
            </a:r>
          </a:p>
        </p:txBody>
      </p:sp>
    </p:spTree>
    <p:extLst>
      <p:ext uri="{BB962C8B-B14F-4D97-AF65-F5344CB8AC3E}">
        <p14:creationId xmlns="" xmlns:p14="http://schemas.microsoft.com/office/powerpoint/2010/main" val="219774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2E50AEE-1409-4B33-B240-DD8B5C79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1" y="653293"/>
            <a:ext cx="9588263" cy="1280890"/>
          </a:xfrm>
        </p:spPr>
        <p:txBody>
          <a:bodyPr/>
          <a:lstStyle/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Αρρυθμιογόνος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δυσπλασία δεξιάς κοιλίας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D021B9B9-54A6-4F00-85A6-95E797C24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6" t="4761" r="11123" b="7619"/>
          <a:stretch/>
        </p:blipFill>
        <p:spPr>
          <a:xfrm rot="16200000">
            <a:off x="3470056" y="203337"/>
            <a:ext cx="5251888" cy="7920879"/>
          </a:xfrm>
        </p:spPr>
      </p:pic>
      <p:grpSp>
        <p:nvGrpSpPr>
          <p:cNvPr id="12" name="Ομάδα 11">
            <a:extLst>
              <a:ext uri="{FF2B5EF4-FFF2-40B4-BE49-F238E27FC236}">
                <a16:creationId xmlns="" xmlns:a16="http://schemas.microsoft.com/office/drawing/2014/main" id="{4ED8E71F-E37B-4244-AE07-C1D7B616E532}"/>
              </a:ext>
            </a:extLst>
          </p:cNvPr>
          <p:cNvGrpSpPr/>
          <p:nvPr/>
        </p:nvGrpSpPr>
        <p:grpSpPr>
          <a:xfrm>
            <a:off x="3323692" y="1537831"/>
            <a:ext cx="5544616" cy="5320169"/>
            <a:chOff x="3323692" y="1537831"/>
            <a:chExt cx="5544616" cy="5320169"/>
          </a:xfrm>
        </p:grpSpPr>
        <p:pic>
          <p:nvPicPr>
            <p:cNvPr id="7" name="Εικόνα 6">
              <a:extLst>
                <a:ext uri="{FF2B5EF4-FFF2-40B4-BE49-F238E27FC236}">
                  <a16:creationId xmlns="" xmlns:a16="http://schemas.microsoft.com/office/drawing/2014/main" id="{52E50476-64C2-4098-9175-B0B5FB4F6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786" t="49349" r="14077" b="25482"/>
            <a:stretch/>
          </p:blipFill>
          <p:spPr>
            <a:xfrm rot="16200000">
              <a:off x="3435915" y="1425608"/>
              <a:ext cx="5320169" cy="5544616"/>
            </a:xfrm>
            <a:prstGeom prst="rect">
              <a:avLst/>
            </a:prstGeom>
          </p:spPr>
        </p:pic>
        <p:cxnSp>
          <p:nvCxnSpPr>
            <p:cNvPr id="10" name="Ευθύγραμμο βέλος σύνδεσης 9">
              <a:extLst>
                <a:ext uri="{FF2B5EF4-FFF2-40B4-BE49-F238E27FC236}">
                  <a16:creationId xmlns="" xmlns:a16="http://schemas.microsoft.com/office/drawing/2014/main" id="{ECB71399-FFAF-4A77-AFB2-6BBEFCDCC8C6}"/>
                </a:ext>
              </a:extLst>
            </p:cNvPr>
            <p:cNvCxnSpPr/>
            <p:nvPr/>
          </p:nvCxnSpPr>
          <p:spPr>
            <a:xfrm flipH="1">
              <a:off x="5375920" y="3429000"/>
              <a:ext cx="360040" cy="36004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>
              <a:extLst>
                <a:ext uri="{FF2B5EF4-FFF2-40B4-BE49-F238E27FC236}">
                  <a16:creationId xmlns="" xmlns:a16="http://schemas.microsoft.com/office/drawing/2014/main" id="{144D81EE-217E-48AE-B870-D957FEE41A71}"/>
                </a:ext>
              </a:extLst>
            </p:cNvPr>
            <p:cNvCxnSpPr/>
            <p:nvPr/>
          </p:nvCxnSpPr>
          <p:spPr>
            <a:xfrm flipH="1">
              <a:off x="6096000" y="5301208"/>
              <a:ext cx="360040" cy="36004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24382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3E69EA0E-3512-45AE-8384-280F693D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416" y="143819"/>
            <a:ext cx="10199439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Υπερτροφία δεξιάς κοιλίας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A7EA0E-F34F-47F6-85D4-6E57F3144B20}"/>
              </a:ext>
            </a:extLst>
          </p:cNvPr>
          <p:cNvSpPr txBox="1"/>
          <p:nvPr/>
        </p:nvSpPr>
        <p:spPr>
          <a:xfrm>
            <a:off x="1847272" y="1200727"/>
            <a:ext cx="103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Πνευμονικό κύμα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δεξιός άξονας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QRS, </a:t>
            </a:r>
            <a:r>
              <a:rPr 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υπερτροφία δεξιάς κοιλίας</a:t>
            </a:r>
          </a:p>
        </p:txBody>
      </p:sp>
      <p:pic>
        <p:nvPicPr>
          <p:cNvPr id="22530" name="Picture 2" descr="Pulmonary hypertension | Thoracic Key">
            <a:extLst>
              <a:ext uri="{FF2B5EF4-FFF2-40B4-BE49-F238E27FC236}">
                <a16:creationId xmlns="" xmlns:a16="http://schemas.microsoft.com/office/drawing/2014/main" id="{24652DE5-59BF-4EFB-AC15-667C9BCA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01" y="2000707"/>
            <a:ext cx="10220598" cy="4263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="" xmlns:a16="http://schemas.microsoft.com/office/drawing/2014/main" id="{5D011E79-D3F6-491D-89AD-6319A1607A5A}"/>
              </a:ext>
            </a:extLst>
          </p:cNvPr>
          <p:cNvCxnSpPr>
            <a:cxnSpLocks/>
          </p:cNvCxnSpPr>
          <p:nvPr/>
        </p:nvCxnSpPr>
        <p:spPr>
          <a:xfrm>
            <a:off x="2334638" y="3715966"/>
            <a:ext cx="165370" cy="4166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βάλ 8">
            <a:extLst>
              <a:ext uri="{FF2B5EF4-FFF2-40B4-BE49-F238E27FC236}">
                <a16:creationId xmlns="" xmlns:a16="http://schemas.microsoft.com/office/drawing/2014/main" id="{11976BFB-DD7B-487C-AB21-98F6268CFCF6}"/>
              </a:ext>
            </a:extLst>
          </p:cNvPr>
          <p:cNvSpPr/>
          <p:nvPr/>
        </p:nvSpPr>
        <p:spPr>
          <a:xfrm>
            <a:off x="1847272" y="2481617"/>
            <a:ext cx="651754" cy="11089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="" xmlns:a16="http://schemas.microsoft.com/office/drawing/2014/main" id="{A1D4570E-9A65-480C-A336-A5C8A528CA68}"/>
              </a:ext>
            </a:extLst>
          </p:cNvPr>
          <p:cNvSpPr/>
          <p:nvPr/>
        </p:nvSpPr>
        <p:spPr>
          <a:xfrm>
            <a:off x="3751635" y="4841132"/>
            <a:ext cx="651754" cy="11089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="" xmlns:a16="http://schemas.microsoft.com/office/drawing/2014/main" id="{95315DD5-410F-419C-B01B-DAF8C970FFA8}"/>
              </a:ext>
            </a:extLst>
          </p:cNvPr>
          <p:cNvSpPr/>
          <p:nvPr/>
        </p:nvSpPr>
        <p:spPr>
          <a:xfrm>
            <a:off x="6219837" y="1959326"/>
            <a:ext cx="651754" cy="196498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F87F46D-F861-45BB-2CD9-01E7D30C3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55" t="5713" r="36949" b="55886"/>
          <a:stretch/>
        </p:blipFill>
        <p:spPr bwMode="auto">
          <a:xfrm>
            <a:off x="8476429" y="4936158"/>
            <a:ext cx="3601272" cy="177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36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20B916DD-7A41-467A-9A1F-C484BEF6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416" y="143819"/>
            <a:ext cx="10199439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Πνευμονική εμβολή και ηλεκτροκαρδιογράφημα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2EF601-4C04-457A-8C1C-2A439AE8E1E8}"/>
              </a:ext>
            </a:extLst>
          </p:cNvPr>
          <p:cNvSpPr txBox="1"/>
          <p:nvPr/>
        </p:nvSpPr>
        <p:spPr>
          <a:xfrm>
            <a:off x="1847272" y="1200727"/>
            <a:ext cx="789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RBBB ± S1Q3T3</a:t>
            </a:r>
            <a:endParaRPr lang="el-G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ECG changes in Pulmonary Embolism • LITFL • ECG Library">
            <a:extLst>
              <a:ext uri="{FF2B5EF4-FFF2-40B4-BE49-F238E27FC236}">
                <a16:creationId xmlns="" xmlns:a16="http://schemas.microsoft.com/office/drawing/2014/main" id="{71B0ADB4-7946-463B-84BF-71271EF0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33" y="1867711"/>
            <a:ext cx="8673768" cy="4691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="" xmlns:a16="http://schemas.microsoft.com/office/drawing/2014/main" id="{49B1C253-E853-43DE-92BB-0054FFE36D64}"/>
              </a:ext>
            </a:extLst>
          </p:cNvPr>
          <p:cNvSpPr/>
          <p:nvPr/>
        </p:nvSpPr>
        <p:spPr>
          <a:xfrm>
            <a:off x="6361890" y="1935804"/>
            <a:ext cx="651754" cy="11089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="" xmlns:a16="http://schemas.microsoft.com/office/drawing/2014/main" id="{EEA3D146-B3D2-462D-8B72-99DEDE97C5C7}"/>
              </a:ext>
            </a:extLst>
          </p:cNvPr>
          <p:cNvCxnSpPr/>
          <p:nvPr/>
        </p:nvCxnSpPr>
        <p:spPr>
          <a:xfrm flipV="1">
            <a:off x="1752416" y="2879387"/>
            <a:ext cx="475218" cy="1945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="" xmlns:a16="http://schemas.microsoft.com/office/drawing/2014/main" id="{007AA73C-05AE-4CCE-A312-52E00778C572}"/>
              </a:ext>
            </a:extLst>
          </p:cNvPr>
          <p:cNvCxnSpPr/>
          <p:nvPr/>
        </p:nvCxnSpPr>
        <p:spPr>
          <a:xfrm flipV="1">
            <a:off x="1681080" y="5181600"/>
            <a:ext cx="475218" cy="1945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="" xmlns:a16="http://schemas.microsoft.com/office/drawing/2014/main" id="{F8852791-B746-468E-BE25-4CBC9C1EEF10}"/>
              </a:ext>
            </a:extLst>
          </p:cNvPr>
          <p:cNvCxnSpPr>
            <a:cxnSpLocks/>
          </p:cNvCxnSpPr>
          <p:nvPr/>
        </p:nvCxnSpPr>
        <p:spPr>
          <a:xfrm flipH="1" flipV="1">
            <a:off x="2570185" y="5135112"/>
            <a:ext cx="280019" cy="2410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1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5D8B5B-7DE2-404B-8950-D3AD7F79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53" y="283642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 για την προσοχή σας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="" xmlns:a16="http://schemas.microsoft.com/office/drawing/2014/main" id="{69E348B1-C260-4B79-A863-028C6A96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72" y="1264596"/>
            <a:ext cx="9414477" cy="5428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258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D13D103-CBB7-440F-A78C-F45CC454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489" y="236183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Βασικά διαστήματα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4EC4916-F1F2-40C6-ABBF-53BFBF8A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837" y="1924948"/>
            <a:ext cx="4983163" cy="128089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120-200 msec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QRS 80-120 msec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QT 400-440 msec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προκρίνεται  χρήση του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QTc)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9B9CB135-7C89-45C4-8280-E598D9EB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7" y="1704976"/>
            <a:ext cx="6660250" cy="499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986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Μορφολογία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undle Branch Block : Mnemonic | Epomedicine">
            <a:extLst>
              <a:ext uri="{FF2B5EF4-FFF2-40B4-BE49-F238E27FC236}">
                <a16:creationId xmlns="" xmlns:a16="http://schemas.microsoft.com/office/drawing/2014/main" id="{2953F0E4-AC9C-41AF-9544-696590E7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61" y="1154201"/>
            <a:ext cx="5105399" cy="5409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ndle Branch Blocks: 101 - REBEL EM - Emergency Medicine Blog">
            <a:extLst>
              <a:ext uri="{FF2B5EF4-FFF2-40B4-BE49-F238E27FC236}">
                <a16:creationId xmlns="" xmlns:a16="http://schemas.microsoft.com/office/drawing/2014/main" id="{C2398802-5BEA-4B66-8C89-BBEA4F8FB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49" y="1186923"/>
            <a:ext cx="4811301" cy="2627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398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Προεπισκόπηση εικόνας">
            <a:extLst>
              <a:ext uri="{FF2B5EF4-FFF2-40B4-BE49-F238E27FC236}">
                <a16:creationId xmlns="" xmlns:a16="http://schemas.microsoft.com/office/drawing/2014/main" id="{50729B43-55B8-739E-FF3B-F47234B45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26" t="32057" r="7657" b="50000"/>
          <a:stretch/>
        </p:blipFill>
        <p:spPr bwMode="auto">
          <a:xfrm>
            <a:off x="1998749" y="1424709"/>
            <a:ext cx="8696110" cy="4382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914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7BB1EB-746B-4718-AEDA-FF384AF5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61" y="143819"/>
            <a:ext cx="8911687" cy="1280890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Ανατομία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LBB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Article image">
            <a:extLst>
              <a:ext uri="{FF2B5EF4-FFF2-40B4-BE49-F238E27FC236}">
                <a16:creationId xmlns="" xmlns:a16="http://schemas.microsoft.com/office/drawing/2014/main" id="{19C35022-689C-1274-9E7A-2D6AB7788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4" t="6818" r="620" b="20402"/>
          <a:stretch/>
        </p:blipFill>
        <p:spPr bwMode="auto">
          <a:xfrm>
            <a:off x="952274" y="1575882"/>
            <a:ext cx="10287452" cy="4873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4053096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TM02892315[[fn=Θρόισμα]]</Template>
  <TotalTime>4470</TotalTime>
  <Words>341</Words>
  <Application>Microsoft Office PowerPoint</Application>
  <PresentationFormat>Προσαρμογή</PresentationFormat>
  <Paragraphs>91</Paragraphs>
  <Slides>54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Θρόισμα</vt:lpstr>
      <vt:lpstr>Ηλεκτροκαρδιογράφημα: Αποκλεισμοί σκελών – Ισχαιμία - Υπερτροφία</vt:lpstr>
      <vt:lpstr>Ερεθισματαγωγό σύστημα της καρδιάς</vt:lpstr>
      <vt:lpstr>Διαφάνεια 3</vt:lpstr>
      <vt:lpstr>Αιμάτωση ερεθισματαγωγού συστήματος</vt:lpstr>
      <vt:lpstr>Ανάγνωση ΗΚΓ</vt:lpstr>
      <vt:lpstr>Βασικά διαστήματα</vt:lpstr>
      <vt:lpstr>Μορφολογία QRS</vt:lpstr>
      <vt:lpstr>Ορισμός LBBB</vt:lpstr>
      <vt:lpstr>Ανατομία LBB</vt:lpstr>
      <vt:lpstr>Αίτια LBBB</vt:lpstr>
      <vt:lpstr>Παράδειγμα LBBB</vt:lpstr>
      <vt:lpstr>Παράδειγμα LBBB – Βηματοδότηση δεξιάς κοιλίας</vt:lpstr>
      <vt:lpstr>Ατελές LBBB</vt:lpstr>
      <vt:lpstr>Ανατομία σκελών αριστερού δεματίου</vt:lpstr>
      <vt:lpstr>Ορισμός ημισκελικών αποκλεισμών</vt:lpstr>
      <vt:lpstr>Εκπόλωση επί ημισκελικών αποκλεισμών</vt:lpstr>
      <vt:lpstr>Παράδειγμα LAFB</vt:lpstr>
      <vt:lpstr>Παράδειγμα LPFB</vt:lpstr>
      <vt:lpstr>Ορισμός RBBB</vt:lpstr>
      <vt:lpstr>Αίτια RBBB</vt:lpstr>
      <vt:lpstr>Παράδειγμα RBBB</vt:lpstr>
      <vt:lpstr>Παράδειγμα ατελούς RBBB</vt:lpstr>
      <vt:lpstr>Τι αποκλεισμός υπάρχει εδώ;</vt:lpstr>
      <vt:lpstr>Διαταραχές του ST διαστήματος</vt:lpstr>
      <vt:lpstr>Ηλεκτροκαρδιογραφικά κριτήρια ισχαιμίας</vt:lpstr>
      <vt:lpstr>Συνεχείς απαγωγές</vt:lpstr>
      <vt:lpstr>Ρεύμα βλάβης</vt:lpstr>
      <vt:lpstr>STEMI προσθίου-πλαγίου τοιχώματος</vt:lpstr>
      <vt:lpstr>Υπεροξέα κύματα Τ</vt:lpstr>
      <vt:lpstr>20 λεπτά αργότερα</vt:lpstr>
      <vt:lpstr>Εκτεταμένο έμφραγμα προσθίου τοιχώματος</vt:lpstr>
      <vt:lpstr>Σύνδρομο Wellens</vt:lpstr>
      <vt:lpstr>De Winter κύματα Τ</vt:lpstr>
      <vt:lpstr>STEMI κατωτέρου τοιχώματος</vt:lpstr>
      <vt:lpstr>Επιπρόσθετες απαγωγές – Δεξιές απαγωγές</vt:lpstr>
      <vt:lpstr>Ισχαιμία επί LBBB – κριτήρια Scarbossa</vt:lpstr>
      <vt:lpstr>Διαφάνεια 37</vt:lpstr>
      <vt:lpstr>Διαφάνεια 38</vt:lpstr>
      <vt:lpstr>Διαφάνεια 39</vt:lpstr>
      <vt:lpstr>Διαφάνεια 40</vt:lpstr>
      <vt:lpstr>Διαφάνεια 41</vt:lpstr>
      <vt:lpstr>Επιπρόσθετες απαγωγές – Οπίσθιες απαγωγές</vt:lpstr>
      <vt:lpstr>Διαφάνεια 43</vt:lpstr>
      <vt:lpstr>Διαφάνεια 44</vt:lpstr>
      <vt:lpstr>Διαφάνεια 45</vt:lpstr>
      <vt:lpstr>Διαταραχές κυμάτων Τ</vt:lpstr>
      <vt:lpstr>Διαφάνεια 47</vt:lpstr>
      <vt:lpstr>Διαφάνεια 48</vt:lpstr>
      <vt:lpstr>Διαφάνεια 49</vt:lpstr>
      <vt:lpstr>Διαφάνεια 50</vt:lpstr>
      <vt:lpstr>Αρρυθμιογόνος δυσπλασία δεξιάς κοιλίας</vt:lpstr>
      <vt:lpstr>Υπερτροφία δεξιάς κοιλίας</vt:lpstr>
      <vt:lpstr>Πνευμονική εμβολή και ηλεκτροκαρδιογράφημα</vt:lpstr>
      <vt:lpstr>Ευχαριστώ για την προσοχή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Αρρυθμίες και ΗΚΓ Με μια ματιά</dc:title>
  <dc:creator>'Αγγελος Περπερής</dc:creator>
  <cp:lastModifiedBy>ekapat</cp:lastModifiedBy>
  <cp:revision>93</cp:revision>
  <dcterms:created xsi:type="dcterms:W3CDTF">2022-02-21T16:26:20Z</dcterms:created>
  <dcterms:modified xsi:type="dcterms:W3CDTF">2025-04-22T09:32:22Z</dcterms:modified>
</cp:coreProperties>
</file>