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8" r:id="rId4"/>
    <p:sldId id="270" r:id="rId5"/>
    <p:sldId id="271" r:id="rId6"/>
    <p:sldId id="275" r:id="rId7"/>
    <p:sldId id="273" r:id="rId8"/>
    <p:sldId id="274" r:id="rId9"/>
    <p:sldId id="276" r:id="rId10"/>
    <p:sldId id="278" r:id="rId11"/>
    <p:sldId id="279" r:id="rId12"/>
    <p:sldId id="280" r:id="rId13"/>
    <p:sldId id="281" r:id="rId14"/>
    <p:sldId id="282" r:id="rId15"/>
    <p:sldId id="260" r:id="rId16"/>
    <p:sldId id="266" r:id="rId17"/>
    <p:sldId id="283" r:id="rId18"/>
    <p:sldId id="261" r:id="rId19"/>
    <p:sldId id="262" r:id="rId20"/>
    <p:sldId id="284" r:id="rId21"/>
    <p:sldId id="263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267" r:id="rId3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BDC0D-9112-4812-8C72-B5C701328796}" type="datetimeFigureOut">
              <a:rPr lang="el-GR" smtClean="0"/>
              <a:pPr/>
              <a:t>6/4/2021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D4F9C-1662-4DDD-9C04-B3178AD08E0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ΤΑΧΥΚΑΡΔΙΑ ΣΤΕΝΩΝ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QRS </a:t>
            </a: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ΣΥΜΠΛΕΓΜΑΤΩΝ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267744" y="40466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6">
                    <a:lumMod val="50000"/>
                  </a:schemeClr>
                </a:solidFill>
              </a:rPr>
              <a:t>ΦΛΕΒΟΚΟΜΒΙΚΗ ΤΑΧΥΚΑΡΔΙΑ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539552" y="1124744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Φλεβοκομβικής</a:t>
            </a:r>
            <a:r>
              <a:rPr lang="el-GR" dirty="0" smtClean="0"/>
              <a:t> μορφολογίας κύματα </a:t>
            </a:r>
            <a:r>
              <a:rPr lang="en-US" dirty="0" smtClean="0"/>
              <a:t>P</a:t>
            </a:r>
          </a:p>
          <a:p>
            <a:r>
              <a:rPr lang="el-GR" dirty="0" smtClean="0"/>
              <a:t>Στενό </a:t>
            </a:r>
            <a:r>
              <a:rPr lang="en-US" dirty="0" smtClean="0"/>
              <a:t>QRS</a:t>
            </a:r>
          </a:p>
          <a:p>
            <a:r>
              <a:rPr lang="el-GR" dirty="0" smtClean="0"/>
              <a:t>Αναζητούμε την αιτία ( πχ αναιμία, </a:t>
            </a:r>
            <a:r>
              <a:rPr lang="el-GR" dirty="0" err="1" smtClean="0"/>
              <a:t>θυρεοειδοπάθεια</a:t>
            </a:r>
            <a:r>
              <a:rPr lang="el-GR" dirty="0" smtClean="0"/>
              <a:t>)</a:t>
            </a:r>
          </a:p>
          <a:p>
            <a:endParaRPr lang="el-GR" dirty="0"/>
          </a:p>
          <a:p>
            <a:endParaRPr lang="en-US" dirty="0" smtClean="0"/>
          </a:p>
        </p:txBody>
      </p:sp>
      <p:pic>
        <p:nvPicPr>
          <p:cNvPr id="35842" name="Picture 2" descr="Sinus tachycardia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0"/>
            <a:ext cx="8189640" cy="380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VNRT | ECG Guru - Instructor Resour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5803768" cy="4164335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483768" y="260648"/>
            <a:ext cx="64807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6">
                    <a:lumMod val="50000"/>
                  </a:schemeClr>
                </a:solidFill>
              </a:rPr>
              <a:t>ΜΗΧΑΝΙΣΜΟΣ ΕΠΑΝΕΙΣΟΔΟΥ </a:t>
            </a:r>
          </a:p>
          <a:p>
            <a:r>
              <a:rPr lang="el-GR" dirty="0" smtClean="0"/>
              <a:t>Διαταραχή στην αγωγή του ερεθίσματος</a:t>
            </a:r>
            <a:endParaRPr lang="el-GR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5075" y="1340768"/>
            <a:ext cx="28289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4621201" cy="475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933056"/>
            <a:ext cx="25241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340768"/>
            <a:ext cx="2971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1619672" y="404664"/>
            <a:ext cx="50405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Κολποκοιλιακός κόμβος</a:t>
            </a:r>
          </a:p>
          <a:p>
            <a:r>
              <a:rPr lang="en-US" dirty="0" smtClean="0"/>
              <a:t>Slow pathway(</a:t>
            </a:r>
            <a:r>
              <a:rPr lang="el-GR" dirty="0" smtClean="0"/>
              <a:t>αργή αγωγή, </a:t>
            </a:r>
            <a:r>
              <a:rPr lang="el-GR" dirty="0" smtClean="0"/>
              <a:t>μικρή </a:t>
            </a:r>
            <a:r>
              <a:rPr lang="en-US" dirty="0" smtClean="0"/>
              <a:t>ERP</a:t>
            </a:r>
            <a:r>
              <a:rPr lang="el-GR" dirty="0" smtClean="0"/>
              <a:t>)</a:t>
            </a:r>
            <a:endParaRPr lang="en-US" dirty="0" smtClean="0"/>
          </a:p>
          <a:p>
            <a:r>
              <a:rPr lang="en-US" dirty="0" smtClean="0"/>
              <a:t>fast pathway(</a:t>
            </a:r>
            <a:r>
              <a:rPr lang="el-GR" dirty="0" smtClean="0"/>
              <a:t>γρήγορη αγωγή</a:t>
            </a:r>
            <a:r>
              <a:rPr lang="el-GR" smtClean="0"/>
              <a:t>, </a:t>
            </a:r>
            <a:r>
              <a:rPr lang="el-GR" smtClean="0"/>
              <a:t>μεγάλη </a:t>
            </a:r>
            <a:r>
              <a:rPr lang="en-US" dirty="0" smtClean="0"/>
              <a:t>ERP)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64698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7163749" cy="446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3779912" y="0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AVNRT</a:t>
            </a:r>
            <a:endParaRPr lang="el-G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79512" y="5157192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Αιφνίδια έναρξη και λήξη</a:t>
            </a:r>
          </a:p>
          <a:p>
            <a:r>
              <a:rPr lang="el-GR" dirty="0" smtClean="0"/>
              <a:t>Δυσχερής αναγνώριση </a:t>
            </a:r>
            <a:r>
              <a:rPr lang="en-US" dirty="0" smtClean="0"/>
              <a:t>P, </a:t>
            </a:r>
            <a:r>
              <a:rPr lang="el-GR" dirty="0" smtClean="0"/>
              <a:t>σύγκριση με ΗΚΓ σε φλεβόκομβο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941168"/>
            <a:ext cx="3276997" cy="181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3635896" y="609329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</a:t>
            </a:r>
            <a:r>
              <a:rPr lang="en-US" dirty="0" err="1" smtClean="0"/>
              <a:t>rSr</a:t>
            </a:r>
            <a:r>
              <a:rPr lang="en-US" dirty="0" smtClean="0"/>
              <a:t>’</a:t>
            </a:r>
            <a:endParaRPr lang="el-G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979613" y="260350"/>
            <a:ext cx="5111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TAX</a:t>
            </a: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ΥΑΡΡΥΘΜΙΕΣ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l-GR" sz="2000" dirty="0"/>
              <a:t>Ρυθμική </a:t>
            </a:r>
            <a:r>
              <a:rPr lang="el-GR" sz="2000" dirty="0" err="1"/>
              <a:t>υπερκοιλιακή</a:t>
            </a:r>
            <a:r>
              <a:rPr lang="el-GR" sz="2000" dirty="0"/>
              <a:t> ταχυκαρδία</a:t>
            </a:r>
            <a:endParaRPr lang="en-US" sz="2000" dirty="0"/>
          </a:p>
        </p:txBody>
      </p:sp>
      <p:pic>
        <p:nvPicPr>
          <p:cNvPr id="9625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412875"/>
            <a:ext cx="7535862" cy="4608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557338"/>
            <a:ext cx="46577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2 - TextBox"/>
          <p:cNvSpPr txBox="1">
            <a:spLocks noChangeArrowheads="1"/>
          </p:cNvSpPr>
          <p:nvPr/>
        </p:nvSpPr>
        <p:spPr bwMode="auto">
          <a:xfrm>
            <a:off x="2771775" y="620713"/>
            <a:ext cx="3887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u="sng"/>
              <a:t>Μάλαξη καρωτιδικού βολβού</a:t>
            </a:r>
          </a:p>
        </p:txBody>
      </p:sp>
      <p:sp>
        <p:nvSpPr>
          <p:cNvPr id="120836" name="3 - Ορθογώνιο"/>
          <p:cNvSpPr>
            <a:spLocks noChangeArrowheads="1"/>
          </p:cNvSpPr>
          <p:nvPr/>
        </p:nvSpPr>
        <p:spPr bwMode="auto">
          <a:xfrm>
            <a:off x="5003800" y="3644900"/>
            <a:ext cx="284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Πνευμονογαστρικό νεύρο </a:t>
            </a:r>
          </a:p>
        </p:txBody>
      </p:sp>
      <p:sp>
        <p:nvSpPr>
          <p:cNvPr id="120837" name="4 - Ορθογώνιο"/>
          <p:cNvSpPr>
            <a:spLocks noChangeArrowheads="1"/>
          </p:cNvSpPr>
          <p:nvPr/>
        </p:nvSpPr>
        <p:spPr bwMode="auto">
          <a:xfrm>
            <a:off x="5508625" y="2852738"/>
            <a:ext cx="2324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Καρωτιδικός κόλπος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539552" y="188640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Φαρμακευτική ανάταξη με </a:t>
            </a:r>
            <a:r>
              <a:rPr lang="el-GR" dirty="0" err="1" smtClean="0"/>
              <a:t>αδενοσίνη</a:t>
            </a:r>
            <a:r>
              <a:rPr lang="el-GR" dirty="0" smtClean="0"/>
              <a:t>, </a:t>
            </a:r>
            <a:r>
              <a:rPr lang="el-GR" dirty="0" err="1" smtClean="0"/>
              <a:t>βεραπαμίλη</a:t>
            </a:r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Επί αποτυχίας ή επί αιμοδυναμικής αστάθειας                   ηλεκτρική ανάταξη</a:t>
            </a:r>
            <a:endParaRPr lang="el-GR" dirty="0"/>
          </a:p>
        </p:txBody>
      </p:sp>
      <p:sp>
        <p:nvSpPr>
          <p:cNvPr id="3" name="2 - Δεξιό βέλος"/>
          <p:cNvSpPr/>
          <p:nvPr/>
        </p:nvSpPr>
        <p:spPr>
          <a:xfrm>
            <a:off x="5148064" y="764704"/>
            <a:ext cx="618368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7237413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179512" y="314096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ΚΑΤΑΛΥΣΗ ( </a:t>
            </a:r>
            <a:r>
              <a:rPr lang="en-US" b="1" dirty="0" smtClean="0"/>
              <a:t>ablation) </a:t>
            </a:r>
            <a:r>
              <a:rPr lang="el-GR" dirty="0" smtClean="0"/>
              <a:t>συνήθως του </a:t>
            </a:r>
            <a:r>
              <a:rPr lang="en-US" dirty="0" smtClean="0"/>
              <a:t>slow pathway</a:t>
            </a:r>
          </a:p>
          <a:p>
            <a:r>
              <a:rPr lang="en-US" dirty="0" smtClean="0"/>
              <a:t> </a:t>
            </a:r>
            <a:endParaRPr lang="el-GR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4155579" cy="260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4355976" y="3573016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μέθοδος προσφέρει σε μεγάλα ποσοστά ίαση.</a:t>
            </a:r>
          </a:p>
          <a:p>
            <a:endParaRPr lang="el-GR" dirty="0"/>
          </a:p>
          <a:p>
            <a:endParaRPr lang="el-GR" dirty="0" smtClean="0"/>
          </a:p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179512" y="638132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Αγωγή με </a:t>
            </a:r>
            <a:r>
              <a:rPr lang="el-GR" dirty="0" err="1" smtClean="0"/>
              <a:t>αντιαρρυθμικά</a:t>
            </a:r>
            <a:r>
              <a:rPr lang="el-GR" dirty="0" smtClean="0"/>
              <a:t> φάρμακα</a:t>
            </a:r>
            <a:endParaRPr lang="el-G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692150"/>
            <a:ext cx="15621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260350"/>
            <a:ext cx="432435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4 - TextBox"/>
          <p:cNvSpPr txBox="1">
            <a:spLocks noChangeArrowheads="1"/>
          </p:cNvSpPr>
          <p:nvPr/>
        </p:nvSpPr>
        <p:spPr bwMode="auto">
          <a:xfrm>
            <a:off x="468313" y="2708275"/>
            <a:ext cx="33829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/>
              <a:t>Υπερκοιλιακή ταχυκαρδία </a:t>
            </a:r>
            <a:r>
              <a:rPr lang="el-GR"/>
              <a:t>κολποκοιλιακής κομβικής επανεισόδου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0970" y="1916832"/>
            <a:ext cx="5093030" cy="2198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3623108" cy="27054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8308" name="3 - TextBox"/>
          <p:cNvSpPr txBox="1">
            <a:spLocks noChangeArrowheads="1"/>
          </p:cNvSpPr>
          <p:nvPr/>
        </p:nvSpPr>
        <p:spPr bwMode="auto">
          <a:xfrm>
            <a:off x="2123728" y="260648"/>
            <a:ext cx="75601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b="1" dirty="0">
                <a:solidFill>
                  <a:schemeClr val="accent6">
                    <a:lumMod val="50000"/>
                  </a:schemeClr>
                </a:solidFill>
              </a:rPr>
              <a:t>Σύνδρομο </a:t>
            </a: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Wolff-Parkinson-White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(WPW)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4283968" y="908720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Παραπληρωματικό δεμάτιο</a:t>
            </a:r>
          </a:p>
          <a:p>
            <a:r>
              <a:rPr lang="el-GR" dirty="0" smtClean="0"/>
              <a:t>Επιπλέον ηλεκτρική σύνδεση μεταξύ κόλπων και κοιλιών</a:t>
            </a:r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221088"/>
            <a:ext cx="4533793" cy="25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4716016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/>
              <a:t>Κύμα δ στο </a:t>
            </a:r>
            <a:r>
              <a:rPr lang="en-US" dirty="0" smtClean="0"/>
              <a:t>EKG</a:t>
            </a:r>
          </a:p>
          <a:p>
            <a:r>
              <a:rPr lang="el-GR" dirty="0" smtClean="0"/>
              <a:t>Βραχύ </a:t>
            </a:r>
            <a:r>
              <a:rPr lang="en-US" dirty="0" smtClean="0"/>
              <a:t>PR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nduction system of the heart. Copyright 2009 ADAM Inc., Atlanta,... |  Download Scientific 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897860" cy="496026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627784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ΕΡΕΘΙΣΜΑΤΑΓΩΓΟ ΣΥΣΤΗΜΑ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6048672" cy="443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2483768" y="332656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6">
                    <a:lumMod val="50000"/>
                  </a:schemeClr>
                </a:solidFill>
              </a:rPr>
              <a:t>ΣΥΝΔΡΟΜΟ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WPW</a:t>
            </a:r>
            <a:endParaRPr lang="el-G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719064" y="5934670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Υπάρχουν και </a:t>
            </a:r>
            <a:r>
              <a:rPr lang="el-GR" dirty="0" err="1" smtClean="0"/>
              <a:t>αποκεκρυμένα</a:t>
            </a:r>
            <a:r>
              <a:rPr lang="el-GR" dirty="0" smtClean="0"/>
              <a:t> δεμάτια που άγουν μόνο ανάδρομα, οπότε επί </a:t>
            </a:r>
            <a:r>
              <a:rPr lang="el-GR" dirty="0" err="1" smtClean="0"/>
              <a:t>φλεβοκομβικού</a:t>
            </a:r>
            <a:r>
              <a:rPr lang="el-GR" dirty="0" smtClean="0"/>
              <a:t> ρυθμού δεν υπάρχει κύμα δ.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88640"/>
            <a:ext cx="4897437" cy="2687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9332" name="3 - TextBox"/>
          <p:cNvSpPr txBox="1">
            <a:spLocks noChangeArrowheads="1"/>
          </p:cNvSpPr>
          <p:nvPr/>
        </p:nvSpPr>
        <p:spPr bwMode="auto">
          <a:xfrm>
            <a:off x="250825" y="765175"/>
            <a:ext cx="32416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l-GR" b="1"/>
              <a:t>Σύνδρομο </a:t>
            </a:r>
            <a:endParaRPr lang="en-US" b="1"/>
          </a:p>
          <a:p>
            <a:r>
              <a:rPr lang="en-US" b="1"/>
              <a:t>Wolff-Parkinson-White (WPW)</a:t>
            </a:r>
            <a:endParaRPr lang="el-GR" b="1"/>
          </a:p>
        </p:txBody>
      </p:sp>
      <p:sp>
        <p:nvSpPr>
          <p:cNvPr id="99333" name="4 - TextBox"/>
          <p:cNvSpPr txBox="1">
            <a:spLocks noChangeArrowheads="1"/>
          </p:cNvSpPr>
          <p:nvPr/>
        </p:nvSpPr>
        <p:spPr bwMode="auto">
          <a:xfrm>
            <a:off x="107504" y="3861048"/>
            <a:ext cx="3384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 smtClean="0"/>
              <a:t>              </a:t>
            </a:r>
            <a:r>
              <a:rPr lang="el-GR" dirty="0" err="1" smtClean="0"/>
              <a:t>αντίδρομη</a:t>
            </a:r>
            <a:r>
              <a:rPr lang="el-GR" dirty="0" smtClean="0"/>
              <a:t>(5%)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83568" y="170080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ορθόδρομη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179512" y="43651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Δδ</a:t>
            </a:r>
            <a:r>
              <a:rPr lang="el-GR" dirty="0" smtClean="0"/>
              <a:t> ταχυκαρδίας με ευρέα </a:t>
            </a:r>
            <a:r>
              <a:rPr lang="en-US" dirty="0" smtClean="0"/>
              <a:t>QRS)</a:t>
            </a:r>
            <a:endParaRPr lang="el-GR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12976"/>
            <a:ext cx="4853351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TextBox"/>
          <p:cNvSpPr txBox="1"/>
          <p:nvPr/>
        </p:nvSpPr>
        <p:spPr>
          <a:xfrm>
            <a:off x="1115616" y="6211669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Θεραπεία εκλογής είναι η κατάλυση του παραπληρωματικού δεματίου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5411942" cy="608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077072"/>
            <a:ext cx="2933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815043" cy="459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699792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ΚΟΛΠΙΚΗ ΜΑΡΜΑΡΥΓΗ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251520" y="1124744"/>
            <a:ext cx="6912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πιο συχνή αρρυθμία </a:t>
            </a:r>
          </a:p>
          <a:p>
            <a:endParaRPr lang="el-GR" dirty="0" smtClean="0"/>
          </a:p>
          <a:p>
            <a:r>
              <a:rPr lang="el-GR" dirty="0" smtClean="0"/>
              <a:t>Συνήθως σε έδαφος οργανικής καρδιοπάθειας(στεφανιαία νόσος, καρδιακή ανεπάρκεια, υπέρταση, </a:t>
            </a:r>
            <a:r>
              <a:rPr lang="el-GR" dirty="0" err="1" smtClean="0"/>
              <a:t>βαλβιδοπάθειες</a:t>
            </a:r>
            <a:r>
              <a:rPr lang="el-GR" dirty="0" smtClean="0"/>
              <a:t>)</a:t>
            </a:r>
          </a:p>
          <a:p>
            <a:endParaRPr lang="el-GR" dirty="0" smtClean="0"/>
          </a:p>
          <a:p>
            <a:r>
              <a:rPr lang="el-GR" dirty="0" smtClean="0"/>
              <a:t>Εμφανίζεται σε μικρό ποσοστό και χωρίς οργανική καρδιοπάθεια</a:t>
            </a:r>
          </a:p>
          <a:p>
            <a:endParaRPr lang="el-GR" dirty="0"/>
          </a:p>
          <a:p>
            <a:r>
              <a:rPr lang="el-GR" dirty="0" smtClean="0"/>
              <a:t>Ευρύ φάσμα κλινικής εικόνας (αίσθημα παλμών, ζάλη, δύσπνοια, </a:t>
            </a:r>
            <a:r>
              <a:rPr lang="el-GR" dirty="0" err="1" smtClean="0"/>
              <a:t>προκάρδιο</a:t>
            </a:r>
            <a:r>
              <a:rPr lang="el-GR" dirty="0" smtClean="0"/>
              <a:t> άλγος, </a:t>
            </a:r>
            <a:r>
              <a:rPr lang="el-GR" dirty="0" err="1" smtClean="0"/>
              <a:t>προσυγκοπτικό</a:t>
            </a:r>
            <a:r>
              <a:rPr lang="el-GR" dirty="0" smtClean="0"/>
              <a:t>/</a:t>
            </a:r>
            <a:r>
              <a:rPr lang="el-GR" dirty="0" err="1" smtClean="0"/>
              <a:t>συγκοπτικό</a:t>
            </a:r>
            <a:r>
              <a:rPr lang="el-GR" dirty="0" smtClean="0"/>
              <a:t> επεισόδιο)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699792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ΚΟΛΠΙΚΗ ΜΑΡΜΑΡΥΓΗ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179512" y="1052736"/>
            <a:ext cx="8856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Πρώτη διάγνωση</a:t>
            </a:r>
          </a:p>
          <a:p>
            <a:endParaRPr lang="el-GR" dirty="0" smtClean="0"/>
          </a:p>
          <a:p>
            <a:r>
              <a:rPr lang="el-GR" dirty="0" err="1" smtClean="0"/>
              <a:t>Παροξυσμική</a:t>
            </a:r>
            <a:r>
              <a:rPr lang="el-GR" dirty="0" smtClean="0"/>
              <a:t>(τερματισμός εντός 7 ημερών από τη διάγνωση)</a:t>
            </a:r>
          </a:p>
          <a:p>
            <a:endParaRPr lang="el-GR" dirty="0"/>
          </a:p>
          <a:p>
            <a:r>
              <a:rPr lang="el-GR" dirty="0" smtClean="0"/>
              <a:t>Εμμένουσα(</a:t>
            </a:r>
            <a:r>
              <a:rPr lang="el-GR" dirty="0" err="1" smtClean="0"/>
              <a:t>διαρκεια</a:t>
            </a:r>
            <a:r>
              <a:rPr lang="el-GR" dirty="0" smtClean="0"/>
              <a:t> μεγαλύτερης των 7 ημερών)</a:t>
            </a:r>
          </a:p>
          <a:p>
            <a:endParaRPr lang="el-GR" dirty="0"/>
          </a:p>
          <a:p>
            <a:r>
              <a:rPr lang="el-GR" dirty="0" smtClean="0"/>
              <a:t>Μεγάλης διάρκειας εμμένουσα(άνω του έτους)</a:t>
            </a:r>
          </a:p>
          <a:p>
            <a:endParaRPr lang="el-GR" dirty="0"/>
          </a:p>
          <a:p>
            <a:r>
              <a:rPr lang="el-GR" dirty="0" smtClean="0"/>
              <a:t>Χρόνια ( έχει γίνει αποδεκτό πως πρόκειται για το βασικό ρυθμό του ασθενούς, χωρίς άλλη προσπάθεια ανάταξης)</a:t>
            </a:r>
          </a:p>
          <a:p>
            <a:endParaRPr lang="el-GR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699792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ΚΟΛΠΙΚΗ ΜΑΡΜΑΡΥΓΗ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95536" y="1124744"/>
            <a:ext cx="6984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Κίνδυνος </a:t>
            </a:r>
            <a:r>
              <a:rPr lang="el-GR" dirty="0" err="1" smtClean="0"/>
              <a:t>θρομβοεμβολικών</a:t>
            </a:r>
            <a:r>
              <a:rPr lang="el-GR" dirty="0" smtClean="0"/>
              <a:t> επεισοδίων</a:t>
            </a:r>
          </a:p>
          <a:p>
            <a:endParaRPr lang="el-GR" dirty="0"/>
          </a:p>
          <a:p>
            <a:r>
              <a:rPr lang="el-GR" dirty="0" smtClean="0"/>
              <a:t>Κίνδυνος </a:t>
            </a:r>
            <a:r>
              <a:rPr lang="el-GR" dirty="0" err="1" smtClean="0"/>
              <a:t>ταχυμυοκαρδιοπάθειας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l-GR" dirty="0" smtClean="0"/>
              <a:t>Στο ΗΚΓ</a:t>
            </a:r>
          </a:p>
          <a:p>
            <a:endParaRPr lang="el-GR" dirty="0"/>
          </a:p>
          <a:p>
            <a:r>
              <a:rPr lang="el-GR" dirty="0" smtClean="0"/>
              <a:t>-απουσία κυμάτων </a:t>
            </a:r>
            <a:r>
              <a:rPr lang="en-US" dirty="0" smtClean="0"/>
              <a:t>P</a:t>
            </a:r>
          </a:p>
          <a:p>
            <a:r>
              <a:rPr lang="en-US" dirty="0" smtClean="0"/>
              <a:t>-</a:t>
            </a:r>
            <a:r>
              <a:rPr lang="el-GR" dirty="0" smtClean="0"/>
              <a:t>αρρυθμία, άνισα </a:t>
            </a:r>
            <a:r>
              <a:rPr lang="en-US" dirty="0" smtClean="0"/>
              <a:t>R-R </a:t>
            </a:r>
            <a:r>
              <a:rPr lang="el-GR" dirty="0" smtClean="0"/>
              <a:t>διαστήματα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46082" name="Picture 2" descr="Several tests can check for an irregular heartbeat for signs of AFi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653136"/>
            <a:ext cx="7046016" cy="1686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699792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ΚΟΛΠΙΚΗ ΜΑΡΜΑΡΥΓΗ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627813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539552" y="580526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Ταχεία κοιλιακή ανταπόκριση, ταχυκαρδία</a:t>
            </a:r>
            <a:endParaRPr lang="el-G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699792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ΚΟΛΠΙΚΗ ΜΑΡΜΑΡΥΓΗ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5918917" cy="301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789040"/>
            <a:ext cx="5696493" cy="293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699792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ΚΟΛΠΙΚΗ ΜΑΡΜΑΡΥΓΗ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967166" cy="431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611560" y="580526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Βραδεία κοιλιακή ανταπόκριση, βραδυκαρδία</a:t>
            </a:r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Kouvelas\Ikones\kyk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566025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5441392" cy="397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2699792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ΚΟΛΠΙΚΗ ΜΑΡΜΑΡΥΓΗ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5527" y="4509120"/>
            <a:ext cx="4728473" cy="213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699792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ΚΟΛΠΙΚΗ ΜΑΡΜΑΡΥΓΗ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23528" y="1052736"/>
            <a:ext cx="8136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Στρατηγική ελέγχου ρυθμού ή ελέγχου συχνότητας</a:t>
            </a:r>
          </a:p>
          <a:p>
            <a:endParaRPr lang="el-GR" dirty="0"/>
          </a:p>
          <a:p>
            <a:endParaRPr lang="el-GR" dirty="0" smtClean="0"/>
          </a:p>
          <a:p>
            <a:r>
              <a:rPr lang="el-GR" dirty="0" smtClean="0"/>
              <a:t>Εάν η έναρξη της αρρυθμίας είναι εντός 48 ωρών μπορεί να γίνει ανάταξη (αποκατάσταση </a:t>
            </a:r>
            <a:r>
              <a:rPr lang="el-GR" dirty="0" err="1" smtClean="0"/>
              <a:t>φλεβοκομβικού</a:t>
            </a:r>
            <a:r>
              <a:rPr lang="el-GR" dirty="0" smtClean="0"/>
              <a:t> ρυθμού)</a:t>
            </a:r>
          </a:p>
          <a:p>
            <a:endParaRPr lang="el-GR" dirty="0"/>
          </a:p>
          <a:p>
            <a:r>
              <a:rPr lang="el-GR" dirty="0" smtClean="0"/>
              <a:t>Εάν &gt; 48 ώρες , έλεγχος συχνότητας και ανάταξη σε β χρόνο μετά από </a:t>
            </a:r>
            <a:r>
              <a:rPr lang="el-GR" dirty="0" err="1" smtClean="0"/>
              <a:t>αντιπηξία</a:t>
            </a:r>
            <a:endParaRPr lang="el-G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699792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ΚΟΛΠΙΚΗ ΜΑΡΜΑΡΥΓΗ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23528" y="908720"/>
            <a:ext cx="7056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Φαρμακευτική ανάταξη με </a:t>
            </a:r>
            <a:r>
              <a:rPr lang="el-GR" dirty="0" err="1" smtClean="0"/>
              <a:t>αντιαρρυθμικά</a:t>
            </a:r>
            <a:r>
              <a:rPr lang="el-GR" dirty="0" smtClean="0"/>
              <a:t> αναλόγως ενδείξεων</a:t>
            </a:r>
          </a:p>
          <a:p>
            <a:endParaRPr lang="el-GR" dirty="0"/>
          </a:p>
          <a:p>
            <a:r>
              <a:rPr lang="el-GR" dirty="0" smtClean="0"/>
              <a:t>Χωρίς οργανική καρδιοπάθεια </a:t>
            </a:r>
            <a:r>
              <a:rPr lang="en-US" dirty="0" smtClean="0"/>
              <a:t>class1c</a:t>
            </a:r>
            <a:r>
              <a:rPr lang="el-GR" dirty="0" smtClean="0"/>
              <a:t>( </a:t>
            </a:r>
            <a:r>
              <a:rPr lang="el-GR" dirty="0" err="1" smtClean="0"/>
              <a:t>προπαφαινόνη</a:t>
            </a:r>
            <a:r>
              <a:rPr lang="el-GR" dirty="0" smtClean="0"/>
              <a:t>, </a:t>
            </a:r>
            <a:r>
              <a:rPr lang="el-GR" dirty="0" err="1" smtClean="0"/>
              <a:t>φλεκαινιδη</a:t>
            </a:r>
            <a:r>
              <a:rPr lang="el-GR" dirty="0" smtClean="0"/>
              <a:t>)</a:t>
            </a:r>
          </a:p>
          <a:p>
            <a:endParaRPr lang="el-GR" dirty="0"/>
          </a:p>
          <a:p>
            <a:r>
              <a:rPr lang="el-GR" dirty="0" smtClean="0"/>
              <a:t>Με οργανική καρδιοπάθεια, </a:t>
            </a:r>
            <a:r>
              <a:rPr lang="el-GR" dirty="0" err="1" smtClean="0"/>
              <a:t>αμιωδαρόνη</a:t>
            </a:r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Επί αποτυχίας, ηλεκτρική ανάταξη</a:t>
            </a:r>
          </a:p>
          <a:p>
            <a:endParaRPr lang="el-GR" dirty="0"/>
          </a:p>
          <a:p>
            <a:endParaRPr lang="el-GR" dirty="0" smtClean="0"/>
          </a:p>
          <a:p>
            <a:r>
              <a:rPr lang="el-GR" dirty="0" smtClean="0"/>
              <a:t>Φάρμακα για έλεγχο συχνότητας</a:t>
            </a:r>
          </a:p>
          <a:p>
            <a:r>
              <a:rPr lang="el-GR" dirty="0" smtClean="0"/>
              <a:t>-β αναστολείς, </a:t>
            </a:r>
            <a:r>
              <a:rPr lang="el-GR" dirty="0" err="1" smtClean="0"/>
              <a:t>διλτιαζέμη</a:t>
            </a:r>
            <a:r>
              <a:rPr lang="el-GR" dirty="0" smtClean="0"/>
              <a:t>, </a:t>
            </a:r>
            <a:r>
              <a:rPr lang="el-GR" dirty="0" err="1" smtClean="0"/>
              <a:t>βεραπαμίλη</a:t>
            </a:r>
            <a:r>
              <a:rPr lang="el-GR" dirty="0" smtClean="0"/>
              <a:t>, </a:t>
            </a:r>
            <a:r>
              <a:rPr lang="el-GR" dirty="0" err="1" smtClean="0"/>
              <a:t>διγοξίνη</a:t>
            </a:r>
            <a:endParaRPr lang="el-G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699792" y="33265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ΚΟΛΠΙΚΗ ΜΑΡΜΑΡΥΓΗ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467544" y="980728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Αντιπηκτική αγωγή αναλόγως </a:t>
            </a:r>
            <a:r>
              <a:rPr lang="el-GR" dirty="0" err="1" smtClean="0"/>
              <a:t>διαστωμάτωσης</a:t>
            </a:r>
            <a:r>
              <a:rPr lang="el-GR" dirty="0" smtClean="0"/>
              <a:t> κινδύνου για </a:t>
            </a:r>
            <a:r>
              <a:rPr lang="el-GR" dirty="0" err="1" smtClean="0"/>
              <a:t>θρομβοεμβολικά</a:t>
            </a:r>
            <a:r>
              <a:rPr lang="el-GR" dirty="0" smtClean="0"/>
              <a:t> επεισόδια</a:t>
            </a:r>
            <a:endParaRPr lang="el-GR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76872"/>
            <a:ext cx="591502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1176338"/>
            <a:ext cx="597217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123728" y="332656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6">
                    <a:lumMod val="50000"/>
                  </a:schemeClr>
                </a:solidFill>
              </a:rPr>
              <a:t>ΑΝΤΙΠΗΚΤΙΚΑ ΦΑΡΜΑΚΑ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23528" y="1124744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Κουμαρινικά</a:t>
            </a:r>
            <a:r>
              <a:rPr lang="el-GR" dirty="0" smtClean="0"/>
              <a:t> αντιπηκτικά  -μέτρηση </a:t>
            </a:r>
            <a:r>
              <a:rPr lang="en-US" dirty="0" smtClean="0"/>
              <a:t>INR</a:t>
            </a:r>
            <a:endParaRPr lang="el-GR" dirty="0" smtClean="0"/>
          </a:p>
          <a:p>
            <a:endParaRPr lang="el-GR" dirty="0"/>
          </a:p>
          <a:p>
            <a:r>
              <a:rPr lang="en-US" dirty="0" smtClean="0"/>
              <a:t>NOAC</a:t>
            </a:r>
            <a:r>
              <a:rPr lang="el-GR" dirty="0" smtClean="0"/>
              <a:t>(νεώτερα από του στόματος αντιπηκτικά)</a:t>
            </a:r>
            <a:r>
              <a:rPr lang="en-US" dirty="0" smtClean="0"/>
              <a:t>: </a:t>
            </a:r>
            <a:r>
              <a:rPr lang="en-US" dirty="0" err="1" smtClean="0"/>
              <a:t>dabigatran</a:t>
            </a:r>
            <a:r>
              <a:rPr lang="en-US" dirty="0" smtClean="0"/>
              <a:t>, </a:t>
            </a:r>
            <a:r>
              <a:rPr lang="en-US" dirty="0" err="1" smtClean="0"/>
              <a:t>rivaroxaban</a:t>
            </a:r>
            <a:r>
              <a:rPr lang="en-US" dirty="0" smtClean="0"/>
              <a:t>, </a:t>
            </a:r>
            <a:r>
              <a:rPr lang="en-US" dirty="0" err="1" smtClean="0"/>
              <a:t>apixaban</a:t>
            </a:r>
            <a:r>
              <a:rPr lang="en-US" dirty="0" smtClean="0"/>
              <a:t>-</a:t>
            </a:r>
            <a:r>
              <a:rPr lang="el-GR" dirty="0" smtClean="0"/>
              <a:t>όχι σε μηχανικές βαλβίδες ή σοβαρή στένωση </a:t>
            </a:r>
            <a:r>
              <a:rPr lang="el-GR" dirty="0" err="1" smtClean="0"/>
              <a:t>μοτροειδούς</a:t>
            </a:r>
            <a:endParaRPr lang="el-G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05983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6">
                    <a:lumMod val="50000"/>
                  </a:schemeClr>
                </a:solidFill>
              </a:rPr>
              <a:t>ΕΛΕΓΧΟΣ ΡΥΘΜΟΥ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179512" y="119675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Αντιαρρυθμικά</a:t>
            </a:r>
            <a:r>
              <a:rPr lang="el-GR" dirty="0" smtClean="0"/>
              <a:t> φάρμακα(</a:t>
            </a:r>
            <a:r>
              <a:rPr lang="el-GR" dirty="0" err="1" smtClean="0"/>
              <a:t>προπαφαινόνη</a:t>
            </a:r>
            <a:r>
              <a:rPr lang="el-GR" dirty="0" smtClean="0"/>
              <a:t>, </a:t>
            </a:r>
            <a:r>
              <a:rPr lang="el-GR" dirty="0" err="1" smtClean="0"/>
              <a:t>φλεκαινίδη</a:t>
            </a:r>
            <a:r>
              <a:rPr lang="el-GR" dirty="0" smtClean="0"/>
              <a:t>, </a:t>
            </a:r>
            <a:r>
              <a:rPr lang="el-GR" dirty="0" err="1" smtClean="0"/>
              <a:t>σοταλόλη</a:t>
            </a:r>
            <a:r>
              <a:rPr lang="el-GR" dirty="0" smtClean="0"/>
              <a:t>, </a:t>
            </a:r>
            <a:r>
              <a:rPr lang="el-GR" dirty="0" err="1" smtClean="0"/>
              <a:t>αμιωδαρόνη</a:t>
            </a:r>
            <a:r>
              <a:rPr lang="el-GR" dirty="0" smtClean="0"/>
              <a:t>)</a:t>
            </a:r>
          </a:p>
          <a:p>
            <a:endParaRPr lang="el-GR" dirty="0"/>
          </a:p>
          <a:p>
            <a:endParaRPr lang="el-GR" dirty="0" smtClean="0"/>
          </a:p>
          <a:p>
            <a:r>
              <a:rPr lang="el-GR" dirty="0" smtClean="0"/>
              <a:t>Κατάλυση κολπικής μαρμαρυγής(επεμβατική μέθοδος)</a:t>
            </a:r>
            <a:endParaRPr lang="el-GR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4787106" cy="360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140968"/>
            <a:ext cx="3816424" cy="265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195736" y="26064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6">
                    <a:lumMod val="50000"/>
                  </a:schemeClr>
                </a:solidFill>
              </a:rPr>
              <a:t>ΚΟΛΠΙΚΟΣ ΠΤΕΡΥΓΙΣΜΟΣ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23528" y="105273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Ταχυκαρδία από </a:t>
            </a:r>
            <a:r>
              <a:rPr lang="el-GR" dirty="0" err="1" smtClean="0"/>
              <a:t>επανείσοδο</a:t>
            </a:r>
            <a:endParaRPr lang="el-GR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52197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323528" y="4365104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Στον </a:t>
            </a:r>
            <a:r>
              <a:rPr lang="el-GR" dirty="0" err="1" smtClean="0"/>
              <a:t>ισθμοεξαρτώμενο</a:t>
            </a:r>
            <a:r>
              <a:rPr lang="el-GR" dirty="0" smtClean="0"/>
              <a:t> </a:t>
            </a:r>
            <a:r>
              <a:rPr lang="el-GR" dirty="0" err="1" smtClean="0"/>
              <a:t>πτερυγισμό</a:t>
            </a:r>
            <a:r>
              <a:rPr lang="el-GR" dirty="0" smtClean="0"/>
              <a:t> το κύκλωμα εντοπίζεται στο δεξιό κόλπο</a:t>
            </a:r>
          </a:p>
          <a:p>
            <a:endParaRPr lang="el-GR" dirty="0" smtClean="0"/>
          </a:p>
          <a:p>
            <a:r>
              <a:rPr lang="el-GR" dirty="0" smtClean="0"/>
              <a:t>‘</a:t>
            </a:r>
            <a:r>
              <a:rPr lang="el-GR" dirty="0" err="1" smtClean="0"/>
              <a:t>Ελεγχος</a:t>
            </a:r>
            <a:r>
              <a:rPr lang="el-GR" dirty="0" smtClean="0"/>
              <a:t> συχνότητας, έλεγχος ρυθμού, </a:t>
            </a:r>
            <a:r>
              <a:rPr lang="el-GR" dirty="0" err="1" smtClean="0"/>
              <a:t>αντιπηξία</a:t>
            </a:r>
            <a:endParaRPr lang="el-GR" dirty="0" smtClean="0"/>
          </a:p>
          <a:p>
            <a:r>
              <a:rPr lang="el-GR" dirty="0" smtClean="0"/>
              <a:t>Κατάλυση ισθμού(μεταξύ τριγλώχινας και κ. κοίλης φλέβας)</a:t>
            </a:r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4"/>
          <p:cNvSpPr>
            <a:spLocks noChangeArrowheads="1"/>
          </p:cNvSpPr>
          <p:nvPr/>
        </p:nvSpPr>
        <p:spPr bwMode="auto">
          <a:xfrm>
            <a:off x="179388" y="696983"/>
            <a:ext cx="878522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 dirty="0">
              <a:latin typeface="Verdana" pitchFamily="34" charset="0"/>
            </a:endParaRPr>
          </a:p>
          <a:p>
            <a:pPr lvl="3"/>
            <a:r>
              <a:rPr lang="el-GR" b="1" dirty="0">
                <a:latin typeface="Verdana" pitchFamily="34" charset="0"/>
              </a:rPr>
              <a:t>Τάξη Ια</a:t>
            </a:r>
            <a:r>
              <a:rPr lang="el-GR" dirty="0">
                <a:latin typeface="Verdana" pitchFamily="34" charset="0"/>
              </a:rPr>
              <a:t> (</a:t>
            </a:r>
            <a:r>
              <a:rPr lang="el-GR" dirty="0" err="1">
                <a:latin typeface="Verdana" pitchFamily="34" charset="0"/>
              </a:rPr>
              <a:t>κινιδίνη</a:t>
            </a:r>
            <a:r>
              <a:rPr lang="el-GR" dirty="0">
                <a:latin typeface="Verdana" pitchFamily="34" charset="0"/>
              </a:rPr>
              <a:t>, </a:t>
            </a:r>
            <a:r>
              <a:rPr lang="el-GR" dirty="0" err="1">
                <a:latin typeface="Verdana" pitchFamily="34" charset="0"/>
              </a:rPr>
              <a:t>δισοπυραμίδη</a:t>
            </a:r>
            <a:r>
              <a:rPr lang="el-GR" dirty="0">
                <a:latin typeface="Verdana" pitchFamily="34" charset="0"/>
              </a:rPr>
              <a:t>, </a:t>
            </a:r>
            <a:r>
              <a:rPr lang="el-GR" dirty="0" err="1">
                <a:latin typeface="Verdana" pitchFamily="34" charset="0"/>
              </a:rPr>
              <a:t>προκαιναμίδη</a:t>
            </a:r>
            <a:r>
              <a:rPr lang="el-GR" dirty="0">
                <a:latin typeface="Verdana" pitchFamily="34" charset="0"/>
              </a:rPr>
              <a:t>):</a:t>
            </a:r>
            <a:r>
              <a:rPr lang="el-GR" dirty="0"/>
              <a:t>αναστολή διαύλων </a:t>
            </a:r>
            <a:r>
              <a:rPr lang="el-GR" dirty="0" err="1"/>
              <a:t>Na</a:t>
            </a:r>
            <a:r>
              <a:rPr lang="el-GR" dirty="0"/>
              <a:t>+ κατά </a:t>
            </a:r>
          </a:p>
          <a:p>
            <a:pPr lvl="3"/>
            <a:r>
              <a:rPr lang="el-GR" dirty="0"/>
              <a:t>                 τη φάση 0 του καρδιακού κύκλου, παράταση </a:t>
            </a:r>
            <a:r>
              <a:rPr lang="en-US" dirty="0"/>
              <a:t>QRS </a:t>
            </a:r>
            <a:r>
              <a:rPr lang="en-US" sz="1600" dirty="0"/>
              <a:t>&amp;</a:t>
            </a:r>
            <a:r>
              <a:rPr lang="en-US" sz="1400" dirty="0"/>
              <a:t> </a:t>
            </a:r>
            <a:r>
              <a:rPr lang="en-US" dirty="0"/>
              <a:t>QT</a:t>
            </a:r>
            <a:r>
              <a:rPr lang="el-GR" dirty="0"/>
              <a:t> </a:t>
            </a:r>
            <a:endParaRPr lang="el-GR" dirty="0">
              <a:latin typeface="Verdana" pitchFamily="34" charset="0"/>
            </a:endParaRPr>
          </a:p>
          <a:p>
            <a:pPr lvl="3"/>
            <a:endParaRPr lang="el-GR" dirty="0">
              <a:latin typeface="Verdana" pitchFamily="34" charset="0"/>
            </a:endParaRPr>
          </a:p>
          <a:p>
            <a:pPr lvl="3"/>
            <a:r>
              <a:rPr lang="el-GR" b="1" dirty="0">
                <a:latin typeface="Verdana" pitchFamily="34" charset="0"/>
              </a:rPr>
              <a:t>Τάξη Ι</a:t>
            </a:r>
            <a:r>
              <a:rPr lang="en-US" b="1" dirty="0">
                <a:latin typeface="Verdana" pitchFamily="34" charset="0"/>
              </a:rPr>
              <a:t>B</a:t>
            </a:r>
            <a:r>
              <a:rPr lang="el-GR" dirty="0">
                <a:latin typeface="Verdana" pitchFamily="34" charset="0"/>
              </a:rPr>
              <a:t> (</a:t>
            </a:r>
            <a:r>
              <a:rPr lang="el-GR" dirty="0" err="1">
                <a:latin typeface="Verdana" pitchFamily="34" charset="0"/>
              </a:rPr>
              <a:t>λιδοκαίνη,μεξιλετίνη</a:t>
            </a:r>
            <a:r>
              <a:rPr lang="el-GR" dirty="0">
                <a:latin typeface="Verdana" pitchFamily="34" charset="0"/>
              </a:rPr>
              <a:t>), ανεπηρέαστο </a:t>
            </a:r>
            <a:r>
              <a:rPr lang="en-US" dirty="0">
                <a:latin typeface="Verdana" pitchFamily="34" charset="0"/>
              </a:rPr>
              <a:t>QRS </a:t>
            </a:r>
            <a:r>
              <a:rPr lang="en-US" sz="1600" dirty="0">
                <a:latin typeface="Verdana" pitchFamily="34" charset="0"/>
              </a:rPr>
              <a:t>&amp;</a:t>
            </a:r>
            <a:r>
              <a:rPr lang="en-US" dirty="0">
                <a:latin typeface="Verdana" pitchFamily="34" charset="0"/>
              </a:rPr>
              <a:t> QT</a:t>
            </a:r>
            <a:endParaRPr lang="el-GR" dirty="0">
              <a:latin typeface="Verdana" pitchFamily="34" charset="0"/>
            </a:endParaRPr>
          </a:p>
          <a:p>
            <a:pPr lvl="3"/>
            <a:endParaRPr lang="el-GR" dirty="0">
              <a:latin typeface="Verdana" pitchFamily="34" charset="0"/>
            </a:endParaRPr>
          </a:p>
          <a:p>
            <a:pPr lvl="3"/>
            <a:r>
              <a:rPr lang="el-GR" b="1" dirty="0">
                <a:latin typeface="Verdana" pitchFamily="34" charset="0"/>
              </a:rPr>
              <a:t>Τάξη Ι</a:t>
            </a:r>
            <a:r>
              <a:rPr lang="en-US" b="1" dirty="0">
                <a:latin typeface="Verdana" pitchFamily="34" charset="0"/>
              </a:rPr>
              <a:t>C</a:t>
            </a:r>
            <a:r>
              <a:rPr lang="en-US" dirty="0">
                <a:latin typeface="Verdana" pitchFamily="34" charset="0"/>
              </a:rPr>
              <a:t> (</a:t>
            </a:r>
            <a:r>
              <a:rPr lang="el-GR" dirty="0" err="1" smtClean="0">
                <a:latin typeface="Verdana" pitchFamily="34" charset="0"/>
              </a:rPr>
              <a:t>προπαφαινόνη</a:t>
            </a:r>
            <a:r>
              <a:rPr lang="el-GR" dirty="0" smtClean="0">
                <a:latin typeface="Verdana" pitchFamily="34" charset="0"/>
              </a:rPr>
              <a:t> </a:t>
            </a:r>
            <a:r>
              <a:rPr lang="el-GR" dirty="0" err="1" smtClean="0">
                <a:latin typeface="Verdana" pitchFamily="34" charset="0"/>
              </a:rPr>
              <a:t>φλεκαινίδη</a:t>
            </a:r>
            <a:r>
              <a:rPr lang="el-GR" dirty="0" smtClean="0">
                <a:latin typeface="Verdana" pitchFamily="34" charset="0"/>
              </a:rPr>
              <a:t>) </a:t>
            </a:r>
            <a:r>
              <a:rPr lang="el-GR" dirty="0"/>
              <a:t>παράταση κυρίως </a:t>
            </a:r>
            <a:r>
              <a:rPr lang="en-US" dirty="0"/>
              <a:t>QRS</a:t>
            </a:r>
            <a:r>
              <a:rPr lang="el-GR" dirty="0"/>
              <a:t> </a:t>
            </a:r>
            <a:endParaRPr lang="el-GR" dirty="0">
              <a:latin typeface="Verdana" pitchFamily="34" charset="0"/>
            </a:endParaRPr>
          </a:p>
          <a:p>
            <a:pPr lvl="3"/>
            <a:r>
              <a:rPr lang="en-US" dirty="0">
                <a:latin typeface="Verdana" pitchFamily="34" charset="0"/>
              </a:rPr>
              <a:t> </a:t>
            </a:r>
          </a:p>
          <a:p>
            <a:pPr lvl="2"/>
            <a:r>
              <a:rPr lang="el-GR" b="1" dirty="0">
                <a:latin typeface="Verdana" pitchFamily="34" charset="0"/>
              </a:rPr>
              <a:t>Τ</a:t>
            </a:r>
            <a:r>
              <a:rPr lang="en-US" b="1" dirty="0" err="1">
                <a:latin typeface="Verdana" pitchFamily="34" charset="0"/>
              </a:rPr>
              <a:t>άξη</a:t>
            </a:r>
            <a:r>
              <a:rPr lang="en-US" b="1" dirty="0">
                <a:latin typeface="Verdana" pitchFamily="34" charset="0"/>
              </a:rPr>
              <a:t> ΙΙ</a:t>
            </a:r>
            <a:r>
              <a:rPr lang="el-GR" dirty="0">
                <a:latin typeface="Verdana" pitchFamily="34" charset="0"/>
              </a:rPr>
              <a:t> (β-</a:t>
            </a:r>
            <a:r>
              <a:rPr lang="el-GR" dirty="0" err="1">
                <a:latin typeface="Verdana" pitchFamily="34" charset="0"/>
              </a:rPr>
              <a:t>αποκλειστές</a:t>
            </a:r>
            <a:r>
              <a:rPr lang="el-GR" dirty="0">
                <a:latin typeface="Verdana" pitchFamily="34" charset="0"/>
              </a:rPr>
              <a:t>):μ</a:t>
            </a:r>
            <a:r>
              <a:rPr lang="el-GR" dirty="0"/>
              <a:t>ειώνουν την κλίση της φάσης 4, αναστολή  </a:t>
            </a:r>
          </a:p>
          <a:p>
            <a:pPr lvl="2"/>
            <a:r>
              <a:rPr lang="el-GR" dirty="0"/>
              <a:t>                 αυτοματισμού </a:t>
            </a:r>
            <a:r>
              <a:rPr lang="el-GR" dirty="0" err="1"/>
              <a:t>φλεβοκόμβου</a:t>
            </a:r>
            <a:r>
              <a:rPr lang="el-GR" dirty="0"/>
              <a:t> και έκτοπων κέντρων </a:t>
            </a:r>
            <a:endParaRPr lang="el-GR" dirty="0">
              <a:latin typeface="Verdana" pitchFamily="34" charset="0"/>
            </a:endParaRPr>
          </a:p>
          <a:p>
            <a:pPr lvl="2"/>
            <a:r>
              <a:rPr lang="en-US" dirty="0">
                <a:latin typeface="Verdana" pitchFamily="34" charset="0"/>
              </a:rPr>
              <a:t> </a:t>
            </a:r>
          </a:p>
          <a:p>
            <a:pPr lvl="2"/>
            <a:r>
              <a:rPr lang="el-GR" b="1" dirty="0">
                <a:latin typeface="Verdana" pitchFamily="34" charset="0"/>
              </a:rPr>
              <a:t>Τ</a:t>
            </a:r>
            <a:r>
              <a:rPr lang="en-US" b="1" dirty="0" err="1">
                <a:latin typeface="Verdana" pitchFamily="34" charset="0"/>
              </a:rPr>
              <a:t>άξη</a:t>
            </a:r>
            <a:r>
              <a:rPr lang="en-US" b="1" dirty="0">
                <a:latin typeface="Verdana" pitchFamily="34" charset="0"/>
              </a:rPr>
              <a:t> III</a:t>
            </a:r>
            <a:r>
              <a:rPr lang="en-US" dirty="0">
                <a:latin typeface="Verdana" pitchFamily="34" charset="0"/>
              </a:rPr>
              <a:t> (</a:t>
            </a:r>
            <a:r>
              <a:rPr lang="en-US" dirty="0" err="1">
                <a:latin typeface="Verdana" pitchFamily="34" charset="0"/>
              </a:rPr>
              <a:t>αμιωδαρόνη</a:t>
            </a:r>
            <a:r>
              <a:rPr lang="el-GR" dirty="0">
                <a:latin typeface="Verdana" pitchFamily="34" charset="0"/>
              </a:rPr>
              <a:t>,</a:t>
            </a:r>
            <a:r>
              <a:rPr lang="en-US" dirty="0" err="1">
                <a:latin typeface="Verdana" pitchFamily="34" charset="0"/>
              </a:rPr>
              <a:t>σοταλόλη</a:t>
            </a:r>
            <a:r>
              <a:rPr lang="en-US" dirty="0">
                <a:latin typeface="Verdana" pitchFamily="34" charset="0"/>
              </a:rPr>
              <a:t>,</a:t>
            </a:r>
            <a:r>
              <a:rPr lang="el-GR" dirty="0" err="1">
                <a:latin typeface="Verdana" pitchFamily="34" charset="0"/>
              </a:rPr>
              <a:t>δρονεδαρόνη</a:t>
            </a:r>
            <a:r>
              <a:rPr lang="en-US" dirty="0">
                <a:latin typeface="Verdana" pitchFamily="34" charset="0"/>
              </a:rPr>
              <a:t>)</a:t>
            </a:r>
            <a:r>
              <a:rPr lang="el-GR" dirty="0">
                <a:latin typeface="Verdana" pitchFamily="34" charset="0"/>
              </a:rPr>
              <a:t>:</a:t>
            </a:r>
            <a:r>
              <a:rPr lang="el-GR" dirty="0"/>
              <a:t>αναστολή του  </a:t>
            </a:r>
          </a:p>
          <a:p>
            <a:pPr lvl="2"/>
            <a:r>
              <a:rPr lang="el-GR" dirty="0"/>
              <a:t>                   </a:t>
            </a:r>
            <a:r>
              <a:rPr lang="el-GR" dirty="0" err="1"/>
              <a:t>επαναπολωτικού</a:t>
            </a:r>
            <a:r>
              <a:rPr lang="el-GR" dirty="0"/>
              <a:t> ρεύματος K</a:t>
            </a:r>
            <a:r>
              <a:rPr lang="el-GR" baseline="30000" dirty="0"/>
              <a:t>+ </a:t>
            </a:r>
            <a:r>
              <a:rPr lang="el-GR" dirty="0"/>
              <a:t>με αποτέλεσμα καθυστέρηση της </a:t>
            </a:r>
          </a:p>
          <a:p>
            <a:pPr lvl="2"/>
            <a:r>
              <a:rPr lang="el-GR" dirty="0"/>
              <a:t>                   </a:t>
            </a:r>
            <a:r>
              <a:rPr lang="el-GR" dirty="0" err="1"/>
              <a:t>επαναπόλωσης</a:t>
            </a:r>
            <a:r>
              <a:rPr lang="el-GR" dirty="0"/>
              <a:t>, παράταση </a:t>
            </a:r>
            <a:r>
              <a:rPr lang="en-US" dirty="0"/>
              <a:t>QT</a:t>
            </a:r>
            <a:r>
              <a:rPr lang="el-GR" dirty="0"/>
              <a:t> </a:t>
            </a:r>
            <a:endParaRPr lang="el-GR" dirty="0">
              <a:latin typeface="Verdana" pitchFamily="34" charset="0"/>
            </a:endParaRPr>
          </a:p>
          <a:p>
            <a:pPr lvl="2"/>
            <a:r>
              <a:rPr lang="en-US" dirty="0">
                <a:latin typeface="Verdana" pitchFamily="34" charset="0"/>
              </a:rPr>
              <a:t> </a:t>
            </a:r>
            <a:endParaRPr lang="el-GR" dirty="0">
              <a:latin typeface="Verdana" pitchFamily="34" charset="0"/>
            </a:endParaRPr>
          </a:p>
          <a:p>
            <a:pPr lvl="2"/>
            <a:r>
              <a:rPr lang="el-GR" b="1" dirty="0">
                <a:latin typeface="Verdana" pitchFamily="34" charset="0"/>
              </a:rPr>
              <a:t>Τ</a:t>
            </a:r>
            <a:r>
              <a:rPr lang="en-US" b="1" dirty="0" err="1">
                <a:latin typeface="Verdana" pitchFamily="34" charset="0"/>
              </a:rPr>
              <a:t>άξη</a:t>
            </a:r>
            <a:r>
              <a:rPr lang="en-US" b="1" dirty="0">
                <a:latin typeface="Verdana" pitchFamily="34" charset="0"/>
              </a:rPr>
              <a:t> IV</a:t>
            </a:r>
            <a:r>
              <a:rPr lang="en-US" dirty="0">
                <a:latin typeface="Verdana" pitchFamily="34" charset="0"/>
              </a:rPr>
              <a:t> (</a:t>
            </a:r>
            <a:r>
              <a:rPr lang="en-US" dirty="0" err="1">
                <a:latin typeface="Verdana" pitchFamily="34" charset="0"/>
              </a:rPr>
              <a:t>αποκλειστές</a:t>
            </a:r>
            <a:r>
              <a:rPr lang="en-US" dirty="0">
                <a:latin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</a:rPr>
              <a:t>των</a:t>
            </a:r>
            <a:r>
              <a:rPr lang="en-US" dirty="0">
                <a:latin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</a:rPr>
              <a:t>διαύλων</a:t>
            </a:r>
            <a:r>
              <a:rPr lang="en-US" dirty="0">
                <a:latin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</a:rPr>
              <a:t>ασβεστίου</a:t>
            </a:r>
            <a:r>
              <a:rPr lang="el-GR" dirty="0">
                <a:latin typeface="Verdana" pitchFamily="34" charset="0"/>
              </a:rPr>
              <a:t>-</a:t>
            </a:r>
            <a:r>
              <a:rPr lang="en-US" dirty="0" err="1">
                <a:latin typeface="Verdana" pitchFamily="34" charset="0"/>
              </a:rPr>
              <a:t>βεραπαμίλη</a:t>
            </a:r>
            <a:r>
              <a:rPr lang="el-GR" dirty="0">
                <a:latin typeface="Verdana" pitchFamily="34" charset="0"/>
              </a:rPr>
              <a:t>):</a:t>
            </a:r>
            <a:r>
              <a:rPr lang="el-GR" dirty="0"/>
              <a:t>αναστολή των </a:t>
            </a:r>
          </a:p>
          <a:p>
            <a:pPr lvl="2"/>
            <a:r>
              <a:rPr lang="el-GR" dirty="0"/>
              <a:t>                 διαύλων Ca</a:t>
            </a:r>
            <a:r>
              <a:rPr lang="el-GR" baseline="30000" dirty="0"/>
              <a:t>2+</a:t>
            </a:r>
            <a:r>
              <a:rPr lang="el-GR" dirty="0"/>
              <a:t> κυρίως σε κύτταρα με ασθενές αρνητικό δυναμικό </a:t>
            </a:r>
          </a:p>
          <a:p>
            <a:pPr lvl="2"/>
            <a:r>
              <a:rPr lang="el-GR" dirty="0"/>
              <a:t>                 μεμβράνης, όπως είναι των </a:t>
            </a:r>
            <a:r>
              <a:rPr lang="el-GR" dirty="0" err="1"/>
              <a:t>υπερκοιλιακών</a:t>
            </a:r>
            <a:r>
              <a:rPr lang="el-GR" dirty="0"/>
              <a:t> ιστών. </a:t>
            </a:r>
            <a:endParaRPr lang="en-US" dirty="0"/>
          </a:p>
        </p:txBody>
      </p:sp>
      <p:sp>
        <p:nvSpPr>
          <p:cNvPr id="125955" name="Rectangle 6"/>
          <p:cNvSpPr>
            <a:spLocks noChangeArrowheads="1"/>
          </p:cNvSpPr>
          <p:nvPr/>
        </p:nvSpPr>
        <p:spPr bwMode="auto">
          <a:xfrm>
            <a:off x="4448175" y="2697163"/>
            <a:ext cx="247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  <a:p>
            <a:pPr algn="ctr"/>
            <a:r>
              <a:rPr lang="en-US"/>
              <a:t> </a:t>
            </a:r>
          </a:p>
          <a:p>
            <a:pPr algn="ctr"/>
            <a:r>
              <a:rPr lang="en-US"/>
              <a:t> </a:t>
            </a:r>
          </a:p>
          <a:p>
            <a:pPr algn="ctr"/>
            <a:r>
              <a:rPr lang="en-US"/>
              <a:t> </a:t>
            </a:r>
          </a:p>
          <a:p>
            <a:pPr algn="ctr" eaLnBrk="0" hangingPunct="0"/>
            <a:endParaRPr lang="en-US"/>
          </a:p>
        </p:txBody>
      </p:sp>
      <p:sp>
        <p:nvSpPr>
          <p:cNvPr id="125956" name="Rectangle 7"/>
          <p:cNvSpPr>
            <a:spLocks noChangeArrowheads="1"/>
          </p:cNvSpPr>
          <p:nvPr/>
        </p:nvSpPr>
        <p:spPr bwMode="auto">
          <a:xfrm>
            <a:off x="323850" y="404813"/>
            <a:ext cx="7720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l-GR" u="sng">
                <a:latin typeface="Verdana" pitchFamily="34" charset="0"/>
              </a:rPr>
              <a:t>Ταξινόμηση αντιαρρυθμικών φαρμάκων κατά </a:t>
            </a:r>
            <a:r>
              <a:rPr lang="en-US" u="sng">
                <a:latin typeface="Verdana" pitchFamily="34" charset="0"/>
              </a:rPr>
              <a:t>Vαυghαn - Williamς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CG interpretation: Characteristics of the normal ECG (P-wave, QRS complex,  ST segment, T-wave) – ECG &amp; EC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536126" cy="4866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ow to record a 12-lead electrocardio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8036090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67544" y="908720"/>
            <a:ext cx="806489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Η κλινική εκδήλωση των </a:t>
            </a:r>
            <a:r>
              <a:rPr lang="el-GR" sz="2000" dirty="0" err="1" smtClean="0"/>
              <a:t>υπερκοιλιακών</a:t>
            </a:r>
            <a:r>
              <a:rPr lang="el-GR" sz="2000" dirty="0" smtClean="0"/>
              <a:t> αρρυθμιών εξαρτάται από το υπόστρωμα στο οποίο εκδηλώνονται (υγιής καρδιά ή  οργανική καρδιοπάθεια)</a:t>
            </a:r>
          </a:p>
          <a:p>
            <a:endParaRPr lang="el-GR" sz="2000" dirty="0"/>
          </a:p>
          <a:p>
            <a:r>
              <a:rPr lang="el-GR" sz="2000" b="1" dirty="0" smtClean="0"/>
              <a:t>Αίσθημα παλμών</a:t>
            </a:r>
          </a:p>
          <a:p>
            <a:endParaRPr lang="el-GR" sz="2000" b="1" dirty="0"/>
          </a:p>
          <a:p>
            <a:endParaRPr lang="el-GR" sz="2000" b="1" dirty="0" smtClean="0"/>
          </a:p>
          <a:p>
            <a:r>
              <a:rPr lang="el-GR" sz="2000" dirty="0" smtClean="0"/>
              <a:t>Ζάλη, </a:t>
            </a:r>
            <a:r>
              <a:rPr lang="el-GR" sz="2000" dirty="0" err="1" smtClean="0"/>
              <a:t>προσυγκοπτικό</a:t>
            </a:r>
            <a:r>
              <a:rPr lang="el-GR" sz="2000" dirty="0" smtClean="0"/>
              <a:t>/</a:t>
            </a:r>
            <a:r>
              <a:rPr lang="el-GR" sz="2000" dirty="0" err="1" smtClean="0"/>
              <a:t>συγκοπτικό</a:t>
            </a:r>
            <a:r>
              <a:rPr lang="el-GR" sz="2000" dirty="0" smtClean="0"/>
              <a:t> επεισόδιο</a:t>
            </a:r>
            <a:endParaRPr lang="el-GR" sz="2000" dirty="0" smtClean="0"/>
          </a:p>
          <a:p>
            <a:endParaRPr lang="el-GR" sz="2000" dirty="0"/>
          </a:p>
          <a:p>
            <a:r>
              <a:rPr lang="el-GR" sz="2000" dirty="0" smtClean="0"/>
              <a:t>Δύσπνοια</a:t>
            </a:r>
          </a:p>
          <a:p>
            <a:endParaRPr lang="el-GR" dirty="0"/>
          </a:p>
          <a:p>
            <a:r>
              <a:rPr lang="el-GR" dirty="0" smtClean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547664" y="3789040"/>
            <a:ext cx="70567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Το σύμπλεγμα έρχεται </a:t>
            </a:r>
            <a:r>
              <a:rPr lang="el-GR" sz="1600" b="1" dirty="0" err="1" smtClean="0"/>
              <a:t>πρωιμότερ</a:t>
            </a:r>
            <a:r>
              <a:rPr lang="el-GR" sz="1600" dirty="0" err="1" smtClean="0"/>
              <a:t>α</a:t>
            </a:r>
            <a:r>
              <a:rPr lang="el-GR" sz="1600" dirty="0" smtClean="0"/>
              <a:t> από το αναμενόμενο </a:t>
            </a:r>
            <a:r>
              <a:rPr lang="el-GR" sz="1600" dirty="0" err="1" smtClean="0"/>
              <a:t>φλεβοκομβικό</a:t>
            </a:r>
            <a:endParaRPr lang="el-GR" sz="1600" dirty="0" smtClean="0"/>
          </a:p>
          <a:p>
            <a:r>
              <a:rPr lang="el-GR" sz="1600" dirty="0" smtClean="0"/>
              <a:t>Μετά την έκτακτη συστολή συνήθως </a:t>
            </a:r>
            <a:r>
              <a:rPr lang="el-GR" sz="1600" dirty="0" err="1" smtClean="0"/>
              <a:t>επενέρχεται</a:t>
            </a:r>
            <a:r>
              <a:rPr lang="el-GR" sz="1600" dirty="0" smtClean="0"/>
              <a:t> ο </a:t>
            </a:r>
            <a:r>
              <a:rPr lang="el-GR" sz="1600" dirty="0" err="1" smtClean="0"/>
              <a:t>φλεβοκομβικός</a:t>
            </a:r>
            <a:r>
              <a:rPr lang="el-GR" sz="1600" dirty="0" smtClean="0"/>
              <a:t> ρυθμός</a:t>
            </a:r>
          </a:p>
          <a:p>
            <a:r>
              <a:rPr lang="el-GR" sz="1600" dirty="0" smtClean="0"/>
              <a:t>Η καρδιακή συχνότητα ποικίλει</a:t>
            </a:r>
          </a:p>
          <a:p>
            <a:r>
              <a:rPr lang="el-GR" sz="1600" dirty="0" smtClean="0"/>
              <a:t>Διαπιστώνεται αρρυθμία</a:t>
            </a:r>
          </a:p>
          <a:p>
            <a:r>
              <a:rPr lang="el-GR" sz="1600" b="1" dirty="0" smtClean="0"/>
              <a:t>Το κύματα </a:t>
            </a:r>
            <a:r>
              <a:rPr lang="en-US" sz="1600" b="1" dirty="0" smtClean="0"/>
              <a:t>P</a:t>
            </a:r>
            <a:r>
              <a:rPr lang="el-GR" sz="1600" b="1" dirty="0" smtClean="0"/>
              <a:t> </a:t>
            </a:r>
            <a:r>
              <a:rPr lang="el-GR" sz="1600" dirty="0" smtClean="0"/>
              <a:t>της έκτακτης συστολής έχουν διαφορετική μορφολογία από τα </a:t>
            </a:r>
            <a:r>
              <a:rPr lang="el-GR" sz="1600" dirty="0" err="1" smtClean="0"/>
              <a:t>φλεβοκομβικά</a:t>
            </a:r>
            <a:endParaRPr lang="el-GR" sz="1600" dirty="0" smtClean="0"/>
          </a:p>
          <a:p>
            <a:r>
              <a:rPr lang="el-GR" sz="1600" dirty="0" smtClean="0"/>
              <a:t>Το </a:t>
            </a:r>
            <a:r>
              <a:rPr lang="en-US" sz="1600" dirty="0" smtClean="0"/>
              <a:t>PR </a:t>
            </a:r>
            <a:r>
              <a:rPr lang="el-GR" sz="1600" dirty="0" smtClean="0"/>
              <a:t>διάστημα ποικίλει, συνήθως φυσιολογικό</a:t>
            </a:r>
          </a:p>
          <a:p>
            <a:r>
              <a:rPr lang="el-GR" sz="1600" b="1" dirty="0" smtClean="0"/>
              <a:t>Το εύρος του </a:t>
            </a:r>
            <a:r>
              <a:rPr lang="en-US" sz="1600" b="1" dirty="0" smtClean="0"/>
              <a:t>QRS</a:t>
            </a:r>
            <a:r>
              <a:rPr lang="el-GR" sz="1600" b="1" dirty="0" smtClean="0"/>
              <a:t> είναι φυσιολογικό</a:t>
            </a:r>
          </a:p>
          <a:p>
            <a:endParaRPr lang="el-GR" dirty="0"/>
          </a:p>
        </p:txBody>
      </p:sp>
      <p:pic>
        <p:nvPicPr>
          <p:cNvPr id="30724" name="Picture 4" descr="Atrial premature complex (dog # 48) Paper speed: 25 mm/s, sensitivity:... |  Download Scientific 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124744"/>
            <a:ext cx="5508104" cy="2514288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2627784" y="54868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ΕΚΤΑΚΤΕΣ ΚΟΛΠΙΚΕΣ ΣΥΣΤΟΛΕΣ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339752" y="54868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ΕΚΤΑΚΤΕΣ ΚΟΛΠΙΚΕΣ ΣΥΣΤΟΛΕΣ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755576" y="1556792"/>
            <a:ext cx="74168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Μπορεί να δημιουργούν αίσθημα παλμών</a:t>
            </a:r>
          </a:p>
          <a:p>
            <a:endParaRPr lang="el-GR" dirty="0" smtClean="0"/>
          </a:p>
          <a:p>
            <a:r>
              <a:rPr lang="el-GR" dirty="0" smtClean="0"/>
              <a:t>Σε οργανική καρδιοπάθεια μπορεί να είναι ένδειξη εμφάνισης κολπικής μαρμαρυγής ή άλλης αρρυθμίας</a:t>
            </a:r>
          </a:p>
          <a:p>
            <a:endParaRPr lang="el-GR" dirty="0"/>
          </a:p>
          <a:p>
            <a:r>
              <a:rPr lang="el-GR" dirty="0" smtClean="0"/>
              <a:t>Δε χρειάζονται θεραπεία εκτός αν δημιουργούν </a:t>
            </a:r>
            <a:r>
              <a:rPr lang="el-GR" dirty="0" err="1" smtClean="0"/>
              <a:t>άισθημα</a:t>
            </a:r>
            <a:r>
              <a:rPr lang="el-GR" dirty="0" smtClean="0"/>
              <a:t> παλμών ή εμπλέκονται σε οργανική καρδιοπάθεια.</a:t>
            </a:r>
          </a:p>
          <a:p>
            <a:endParaRPr lang="el-GR" dirty="0"/>
          </a:p>
          <a:p>
            <a:r>
              <a:rPr lang="el-GR" dirty="0" smtClean="0"/>
              <a:t>Συνήθως </a:t>
            </a:r>
            <a:r>
              <a:rPr lang="el-GR" dirty="0" err="1" smtClean="0"/>
              <a:t>αντιαρρυθμικά</a:t>
            </a:r>
            <a:r>
              <a:rPr lang="el-GR" dirty="0" smtClean="0"/>
              <a:t>( β αναστολείς)</a:t>
            </a:r>
          </a:p>
          <a:p>
            <a:endParaRPr lang="el-GR" dirty="0" smtClean="0"/>
          </a:p>
          <a:p>
            <a:r>
              <a:rPr lang="el-GR" dirty="0" smtClean="0"/>
              <a:t>Σπάνια κατάλυση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907704" y="260648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ΤΑΧΥΚΑΡΔΙΑ ΣΤΕΝΩΝ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QRS </a:t>
            </a: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</a:rPr>
              <a:t>ΣΥΜΠΛΕΓΜΑΤΩΝ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179512" y="1412776"/>
            <a:ext cx="76328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Φλεβοκομβικη</a:t>
            </a:r>
            <a:r>
              <a:rPr lang="el-GR" dirty="0" smtClean="0"/>
              <a:t> ταχυκαρδία</a:t>
            </a:r>
          </a:p>
          <a:p>
            <a:endParaRPr lang="en-US" dirty="0" smtClean="0"/>
          </a:p>
          <a:p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Κομβική ταχυκαρδία </a:t>
            </a:r>
            <a:r>
              <a:rPr lang="el-GR" dirty="0" err="1" smtClean="0"/>
              <a:t>επανεισόδου</a:t>
            </a:r>
            <a:r>
              <a:rPr lang="en-US" dirty="0"/>
              <a:t> </a:t>
            </a:r>
            <a:r>
              <a:rPr lang="en-US" dirty="0" smtClean="0"/>
              <a:t>(AVNRT)</a:t>
            </a:r>
          </a:p>
          <a:p>
            <a:r>
              <a:rPr lang="en-US" dirty="0" smtClean="0"/>
              <a:t>T</a:t>
            </a:r>
            <a:r>
              <a:rPr lang="el-GR" dirty="0" err="1" smtClean="0"/>
              <a:t>αχυκαρδία</a:t>
            </a:r>
            <a:r>
              <a:rPr lang="el-GR" dirty="0" smtClean="0"/>
              <a:t> λόγω παραπληρωματικού δεματίου(</a:t>
            </a:r>
            <a:r>
              <a:rPr lang="en-US" dirty="0" smtClean="0"/>
              <a:t>AVRT)</a:t>
            </a:r>
          </a:p>
          <a:p>
            <a:r>
              <a:rPr lang="el-GR" dirty="0" smtClean="0"/>
              <a:t>Κολπική ταχυκαρδία</a:t>
            </a:r>
            <a:endParaRPr lang="en-US" dirty="0" smtClean="0"/>
          </a:p>
          <a:p>
            <a:endParaRPr lang="en-US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Κολπικός </a:t>
            </a:r>
            <a:r>
              <a:rPr lang="el-GR" dirty="0" err="1" smtClean="0"/>
              <a:t>πτερυγισμός</a:t>
            </a:r>
            <a:endParaRPr lang="en-US" dirty="0" smtClean="0"/>
          </a:p>
          <a:p>
            <a:endParaRPr lang="el-GR" dirty="0" smtClean="0"/>
          </a:p>
          <a:p>
            <a:r>
              <a:rPr lang="el-GR" dirty="0" smtClean="0"/>
              <a:t>ΚΟΛΠΙΚΗ ΜΑΡΜΑΡΥΓΗ</a:t>
            </a:r>
            <a:endParaRPr lang="en-US" dirty="0"/>
          </a:p>
        </p:txBody>
      </p:sp>
      <p:pic>
        <p:nvPicPr>
          <p:cNvPr id="4" name="Picture 2" descr="PALS Megacode - Sinus Tachycar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124744"/>
            <a:ext cx="2325206" cy="881218"/>
          </a:xfrm>
          <a:prstGeom prst="rect">
            <a:avLst/>
          </a:prstGeom>
          <a:noFill/>
        </p:spPr>
      </p:pic>
      <p:pic>
        <p:nvPicPr>
          <p:cNvPr id="32770" name="Picture 2" descr="SVT and AVNRT - IM Refer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04864"/>
            <a:ext cx="3464915" cy="1833970"/>
          </a:xfrm>
          <a:prstGeom prst="rect">
            <a:avLst/>
          </a:prstGeom>
          <a:noFill/>
        </p:spPr>
      </p:pic>
      <p:pic>
        <p:nvPicPr>
          <p:cNvPr id="32772" name="Picture 4" descr="Atrial Fibrillation: The Pharmacist's Survival Guide — tl;dr pharmac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013176"/>
            <a:ext cx="3494931" cy="1070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758</Words>
  <Application>Microsoft Office PowerPoint</Application>
  <PresentationFormat>Προβολή στην οθόνη (4:3)</PresentationFormat>
  <Paragraphs>184</Paragraphs>
  <Slides>38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38</vt:i4>
      </vt:variant>
    </vt:vector>
  </HeadingPairs>
  <TitlesOfParts>
    <vt:vector size="39" baseType="lpstr">
      <vt:lpstr>Θέμα του Office</vt:lpstr>
      <vt:lpstr>ΤΑΧΥΚΑΡΔΙΑ ΣΤΕΝΩΝ QRS ΣΥΜΠΛΕΓΜΑΤΩΝ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ΤΑΧΥΚΑΡΔΙΑ ΣΤΕΝΩΝ QRS ΣΥΜΠΛΕΓΜΑΤΩΝ</dc:title>
  <dc:creator>user</dc:creator>
  <cp:lastModifiedBy>ichil</cp:lastModifiedBy>
  <cp:revision>63</cp:revision>
  <dcterms:created xsi:type="dcterms:W3CDTF">2021-04-05T14:57:06Z</dcterms:created>
  <dcterms:modified xsi:type="dcterms:W3CDTF">2021-04-06T10:27:03Z</dcterms:modified>
</cp:coreProperties>
</file>