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68"/>
  </p:notesMasterIdLst>
  <p:sldIdLst>
    <p:sldId id="331" r:id="rId2"/>
    <p:sldId id="256" r:id="rId3"/>
    <p:sldId id="257" r:id="rId4"/>
    <p:sldId id="268" r:id="rId5"/>
    <p:sldId id="269" r:id="rId6"/>
    <p:sldId id="280" r:id="rId7"/>
    <p:sldId id="271" r:id="rId8"/>
    <p:sldId id="272" r:id="rId9"/>
    <p:sldId id="289" r:id="rId10"/>
    <p:sldId id="258" r:id="rId11"/>
    <p:sldId id="259" r:id="rId12"/>
    <p:sldId id="290" r:id="rId13"/>
    <p:sldId id="274" r:id="rId14"/>
    <p:sldId id="291" r:id="rId15"/>
    <p:sldId id="278" r:id="rId16"/>
    <p:sldId id="276" r:id="rId17"/>
    <p:sldId id="294" r:id="rId18"/>
    <p:sldId id="275" r:id="rId19"/>
    <p:sldId id="288" r:id="rId20"/>
    <p:sldId id="328" r:id="rId21"/>
    <p:sldId id="336" r:id="rId22"/>
    <p:sldId id="326" r:id="rId23"/>
    <p:sldId id="295" r:id="rId24"/>
    <p:sldId id="283" r:id="rId25"/>
    <p:sldId id="284" r:id="rId26"/>
    <p:sldId id="286" r:id="rId27"/>
    <p:sldId id="293" r:id="rId28"/>
    <p:sldId id="292" r:id="rId29"/>
    <p:sldId id="281" r:id="rId30"/>
    <p:sldId id="287" r:id="rId31"/>
    <p:sldId id="298" r:id="rId32"/>
    <p:sldId id="299" r:id="rId33"/>
    <p:sldId id="260" r:id="rId34"/>
    <p:sldId id="261" r:id="rId35"/>
    <p:sldId id="267" r:id="rId36"/>
    <p:sldId id="262" r:id="rId37"/>
    <p:sldId id="311" r:id="rId38"/>
    <p:sldId id="300" r:id="rId39"/>
    <p:sldId id="324" r:id="rId40"/>
    <p:sldId id="302" r:id="rId41"/>
    <p:sldId id="308" r:id="rId42"/>
    <p:sldId id="309" r:id="rId43"/>
    <p:sldId id="325" r:id="rId44"/>
    <p:sldId id="310" r:id="rId45"/>
    <p:sldId id="303" r:id="rId46"/>
    <p:sldId id="332" r:id="rId47"/>
    <p:sldId id="313" r:id="rId48"/>
    <p:sldId id="314" r:id="rId49"/>
    <p:sldId id="304" r:id="rId50"/>
    <p:sldId id="305" r:id="rId51"/>
    <p:sldId id="319" r:id="rId52"/>
    <p:sldId id="317" r:id="rId53"/>
    <p:sldId id="307" r:id="rId54"/>
    <p:sldId id="327" r:id="rId55"/>
    <p:sldId id="337" r:id="rId56"/>
    <p:sldId id="334" r:id="rId57"/>
    <p:sldId id="315" r:id="rId58"/>
    <p:sldId id="323" r:id="rId59"/>
    <p:sldId id="322" r:id="rId60"/>
    <p:sldId id="320" r:id="rId61"/>
    <p:sldId id="306" r:id="rId62"/>
    <p:sldId id="318" r:id="rId63"/>
    <p:sldId id="301" r:id="rId64"/>
    <p:sldId id="316" r:id="rId65"/>
    <p:sldId id="333" r:id="rId66"/>
    <p:sldId id="335" r:id="rId6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34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0"/>
    <p:restoredTop sz="95840"/>
  </p:normalViewPr>
  <p:slideViewPr>
    <p:cSldViewPr snapToGrid="0">
      <p:cViewPr varScale="1">
        <p:scale>
          <a:sx n="107" d="100"/>
          <a:sy n="107" d="100"/>
        </p:scale>
        <p:origin x="4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6CD18D-CDDA-4AB3-AAC4-E0C72653F001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28416C7-ADA2-4579-9DA3-D69FEE98A1DD}">
      <dgm:prSet custT="1"/>
      <dgm:spPr/>
      <dgm:t>
        <a:bodyPr/>
        <a:lstStyle/>
        <a:p>
          <a:r>
            <a:rPr lang="el-GR" sz="3400"/>
            <a:t>Πυρετός </a:t>
          </a:r>
          <a:r>
            <a:rPr lang="en-US" sz="3400"/>
            <a:t>Pontiac</a:t>
          </a:r>
          <a:r>
            <a:rPr lang="el-GR" sz="3400"/>
            <a:t> </a:t>
          </a:r>
        </a:p>
        <a:p>
          <a:r>
            <a:rPr lang="el-GR" sz="2000"/>
            <a:t>γριππώδης συνδρομή ΧΩΡΙΣ ΠΝΕΥΜΟΝΙΑ</a:t>
          </a:r>
          <a:endParaRPr lang="en-US" sz="2000" dirty="0"/>
        </a:p>
      </dgm:t>
    </dgm:pt>
    <dgm:pt modelId="{85BCE408-12B0-43B8-8B09-639C698F93BD}" type="parTrans" cxnId="{580DD0F2-90FF-4B3E-BD9A-F3F0D93E23FA}">
      <dgm:prSet/>
      <dgm:spPr/>
      <dgm:t>
        <a:bodyPr/>
        <a:lstStyle/>
        <a:p>
          <a:endParaRPr lang="en-US"/>
        </a:p>
      </dgm:t>
    </dgm:pt>
    <dgm:pt modelId="{0FD941E2-E239-44E5-A6B0-263CF8EB45E2}" type="sibTrans" cxnId="{580DD0F2-90FF-4B3E-BD9A-F3F0D93E23FA}">
      <dgm:prSet/>
      <dgm:spPr/>
      <dgm:t>
        <a:bodyPr/>
        <a:lstStyle/>
        <a:p>
          <a:endParaRPr lang="en-US"/>
        </a:p>
      </dgm:t>
    </dgm:pt>
    <dgm:pt modelId="{4206269F-EF98-4216-BA9A-7B73CCE1C8F2}">
      <dgm:prSet custT="1"/>
      <dgm:spPr/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el-GR" sz="3400" dirty="0"/>
            <a:t>Νόσος των </a:t>
          </a:r>
          <a:r>
            <a:rPr lang="el-GR" sz="3400"/>
            <a:t>Λεγεωναρίων</a:t>
          </a:r>
          <a:endParaRPr lang="el-GR" sz="3400" dirty="0"/>
        </a:p>
        <a:p>
          <a:pPr>
            <a:lnSpc>
              <a:spcPct val="100000"/>
            </a:lnSpc>
            <a:spcAft>
              <a:spcPts val="6"/>
            </a:spcAft>
          </a:pPr>
          <a:r>
            <a:rPr lang="el-GR" sz="2000" dirty="0"/>
            <a:t>ΠΝΕΥΜΟΝΙΑ</a:t>
          </a:r>
          <a:r>
            <a:rPr lang="el-GR" sz="4300" dirty="0"/>
            <a:t> </a:t>
          </a:r>
          <a:endParaRPr lang="en-US" sz="4300" dirty="0"/>
        </a:p>
      </dgm:t>
    </dgm:pt>
    <dgm:pt modelId="{7D2D2D1E-3D37-4A76-9579-7B2213EF5191}" type="parTrans" cxnId="{72FE9AAA-FA83-4524-BF6D-17019D36E4A7}">
      <dgm:prSet/>
      <dgm:spPr/>
      <dgm:t>
        <a:bodyPr/>
        <a:lstStyle/>
        <a:p>
          <a:endParaRPr lang="en-US"/>
        </a:p>
      </dgm:t>
    </dgm:pt>
    <dgm:pt modelId="{CB210840-DB11-4BC6-8AC7-C9762677DD5F}" type="sibTrans" cxnId="{72FE9AAA-FA83-4524-BF6D-17019D36E4A7}">
      <dgm:prSet/>
      <dgm:spPr/>
      <dgm:t>
        <a:bodyPr/>
        <a:lstStyle/>
        <a:p>
          <a:endParaRPr lang="en-US"/>
        </a:p>
      </dgm:t>
    </dgm:pt>
    <dgm:pt modelId="{25792B22-5E2D-0F4A-A78F-DE60B3DF58EC}" type="pres">
      <dgm:prSet presAssocID="{9D6CD18D-CDDA-4AB3-AAC4-E0C72653F001}" presName="linear" presStyleCnt="0">
        <dgm:presLayoutVars>
          <dgm:dir/>
          <dgm:animLvl val="lvl"/>
          <dgm:resizeHandles val="exact"/>
        </dgm:presLayoutVars>
      </dgm:prSet>
      <dgm:spPr/>
    </dgm:pt>
    <dgm:pt modelId="{4BD65A75-3B6B-F245-A82A-7B02CEC9D354}" type="pres">
      <dgm:prSet presAssocID="{C28416C7-ADA2-4579-9DA3-D69FEE98A1DD}" presName="parentLin" presStyleCnt="0"/>
      <dgm:spPr/>
    </dgm:pt>
    <dgm:pt modelId="{557872D2-E022-0946-B70B-6D945819D7C3}" type="pres">
      <dgm:prSet presAssocID="{C28416C7-ADA2-4579-9DA3-D69FEE98A1DD}" presName="parentLeftMargin" presStyleLbl="node1" presStyleIdx="0" presStyleCnt="2"/>
      <dgm:spPr/>
    </dgm:pt>
    <dgm:pt modelId="{F7630C84-4E54-F549-BF27-E08F7DC3CDA2}" type="pres">
      <dgm:prSet presAssocID="{C28416C7-ADA2-4579-9DA3-D69FEE98A1D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FAE6A7E-3DB5-F44D-9009-1FA5913609B2}" type="pres">
      <dgm:prSet presAssocID="{C28416C7-ADA2-4579-9DA3-D69FEE98A1DD}" presName="negativeSpace" presStyleCnt="0"/>
      <dgm:spPr/>
    </dgm:pt>
    <dgm:pt modelId="{C67F5282-1B71-6E4C-9A52-279C7C000F66}" type="pres">
      <dgm:prSet presAssocID="{C28416C7-ADA2-4579-9DA3-D69FEE98A1DD}" presName="childText" presStyleLbl="conFgAcc1" presStyleIdx="0" presStyleCnt="2">
        <dgm:presLayoutVars>
          <dgm:bulletEnabled val="1"/>
        </dgm:presLayoutVars>
      </dgm:prSet>
      <dgm:spPr/>
    </dgm:pt>
    <dgm:pt modelId="{43B6CDF7-D935-A24F-BB2D-73CDA5DEB021}" type="pres">
      <dgm:prSet presAssocID="{0FD941E2-E239-44E5-A6B0-263CF8EB45E2}" presName="spaceBetweenRectangles" presStyleCnt="0"/>
      <dgm:spPr/>
    </dgm:pt>
    <dgm:pt modelId="{CA4A3C15-725F-BB46-B835-90826D9665E5}" type="pres">
      <dgm:prSet presAssocID="{4206269F-EF98-4216-BA9A-7B73CCE1C8F2}" presName="parentLin" presStyleCnt="0"/>
      <dgm:spPr/>
    </dgm:pt>
    <dgm:pt modelId="{69199371-2D2C-E940-8305-748371716745}" type="pres">
      <dgm:prSet presAssocID="{4206269F-EF98-4216-BA9A-7B73CCE1C8F2}" presName="parentLeftMargin" presStyleLbl="node1" presStyleIdx="0" presStyleCnt="2"/>
      <dgm:spPr/>
    </dgm:pt>
    <dgm:pt modelId="{20FB6A21-0CA5-9B4C-88C1-6D39266E02E1}" type="pres">
      <dgm:prSet presAssocID="{4206269F-EF98-4216-BA9A-7B73CCE1C8F2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1AFF61FF-A682-EB43-8ED9-AD98BD713E2E}" type="pres">
      <dgm:prSet presAssocID="{4206269F-EF98-4216-BA9A-7B73CCE1C8F2}" presName="negativeSpace" presStyleCnt="0"/>
      <dgm:spPr/>
    </dgm:pt>
    <dgm:pt modelId="{D858B694-4314-2A48-A38B-0C789DAC3DED}" type="pres">
      <dgm:prSet presAssocID="{4206269F-EF98-4216-BA9A-7B73CCE1C8F2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9654B225-F9FB-E74C-A083-7627F8EF95CF}" type="presOf" srcId="{9D6CD18D-CDDA-4AB3-AAC4-E0C72653F001}" destId="{25792B22-5E2D-0F4A-A78F-DE60B3DF58EC}" srcOrd="0" destOrd="0" presId="urn:microsoft.com/office/officeart/2005/8/layout/list1"/>
    <dgm:cxn modelId="{87B1D329-C071-D448-8764-B3FAF761D296}" type="presOf" srcId="{C28416C7-ADA2-4579-9DA3-D69FEE98A1DD}" destId="{F7630C84-4E54-F549-BF27-E08F7DC3CDA2}" srcOrd="1" destOrd="0" presId="urn:microsoft.com/office/officeart/2005/8/layout/list1"/>
    <dgm:cxn modelId="{72FE9AAA-FA83-4524-BF6D-17019D36E4A7}" srcId="{9D6CD18D-CDDA-4AB3-AAC4-E0C72653F001}" destId="{4206269F-EF98-4216-BA9A-7B73CCE1C8F2}" srcOrd="1" destOrd="0" parTransId="{7D2D2D1E-3D37-4A76-9579-7B2213EF5191}" sibTransId="{CB210840-DB11-4BC6-8AC7-C9762677DD5F}"/>
    <dgm:cxn modelId="{1070A1AE-87EF-774F-B689-A19A6F182527}" type="presOf" srcId="{4206269F-EF98-4216-BA9A-7B73CCE1C8F2}" destId="{69199371-2D2C-E940-8305-748371716745}" srcOrd="0" destOrd="0" presId="urn:microsoft.com/office/officeart/2005/8/layout/list1"/>
    <dgm:cxn modelId="{D6B66EE4-D98F-8D45-B3B8-4E48D22E14C7}" type="presOf" srcId="{4206269F-EF98-4216-BA9A-7B73CCE1C8F2}" destId="{20FB6A21-0CA5-9B4C-88C1-6D39266E02E1}" srcOrd="1" destOrd="0" presId="urn:microsoft.com/office/officeart/2005/8/layout/list1"/>
    <dgm:cxn modelId="{075AD5EE-2FE2-9D49-9F6F-8721ED9942CB}" type="presOf" srcId="{C28416C7-ADA2-4579-9DA3-D69FEE98A1DD}" destId="{557872D2-E022-0946-B70B-6D945819D7C3}" srcOrd="0" destOrd="0" presId="urn:microsoft.com/office/officeart/2005/8/layout/list1"/>
    <dgm:cxn modelId="{580DD0F2-90FF-4B3E-BD9A-F3F0D93E23FA}" srcId="{9D6CD18D-CDDA-4AB3-AAC4-E0C72653F001}" destId="{C28416C7-ADA2-4579-9DA3-D69FEE98A1DD}" srcOrd="0" destOrd="0" parTransId="{85BCE408-12B0-43B8-8B09-639C698F93BD}" sibTransId="{0FD941E2-E239-44E5-A6B0-263CF8EB45E2}"/>
    <dgm:cxn modelId="{2E802DF7-A78B-E645-8A7C-3780DE803E0E}" type="presParOf" srcId="{25792B22-5E2D-0F4A-A78F-DE60B3DF58EC}" destId="{4BD65A75-3B6B-F245-A82A-7B02CEC9D354}" srcOrd="0" destOrd="0" presId="urn:microsoft.com/office/officeart/2005/8/layout/list1"/>
    <dgm:cxn modelId="{25A3E290-C056-6B40-A2CA-1CDF36F9E502}" type="presParOf" srcId="{4BD65A75-3B6B-F245-A82A-7B02CEC9D354}" destId="{557872D2-E022-0946-B70B-6D945819D7C3}" srcOrd="0" destOrd="0" presId="urn:microsoft.com/office/officeart/2005/8/layout/list1"/>
    <dgm:cxn modelId="{30E01D44-215C-654D-8037-C580D46E5CD4}" type="presParOf" srcId="{4BD65A75-3B6B-F245-A82A-7B02CEC9D354}" destId="{F7630C84-4E54-F549-BF27-E08F7DC3CDA2}" srcOrd="1" destOrd="0" presId="urn:microsoft.com/office/officeart/2005/8/layout/list1"/>
    <dgm:cxn modelId="{9FFC1AB6-06AF-3048-8741-CC3B729775D9}" type="presParOf" srcId="{25792B22-5E2D-0F4A-A78F-DE60B3DF58EC}" destId="{7FAE6A7E-3DB5-F44D-9009-1FA5913609B2}" srcOrd="1" destOrd="0" presId="urn:microsoft.com/office/officeart/2005/8/layout/list1"/>
    <dgm:cxn modelId="{9A0422DA-A3EA-2548-9A21-5B923837DE50}" type="presParOf" srcId="{25792B22-5E2D-0F4A-A78F-DE60B3DF58EC}" destId="{C67F5282-1B71-6E4C-9A52-279C7C000F66}" srcOrd="2" destOrd="0" presId="urn:microsoft.com/office/officeart/2005/8/layout/list1"/>
    <dgm:cxn modelId="{A41C1317-9A29-C247-8A46-DB3C6FA22716}" type="presParOf" srcId="{25792B22-5E2D-0F4A-A78F-DE60B3DF58EC}" destId="{43B6CDF7-D935-A24F-BB2D-73CDA5DEB021}" srcOrd="3" destOrd="0" presId="urn:microsoft.com/office/officeart/2005/8/layout/list1"/>
    <dgm:cxn modelId="{7449ED8F-78C0-8343-8424-93D1BBBF5387}" type="presParOf" srcId="{25792B22-5E2D-0F4A-A78F-DE60B3DF58EC}" destId="{CA4A3C15-725F-BB46-B835-90826D9665E5}" srcOrd="4" destOrd="0" presId="urn:microsoft.com/office/officeart/2005/8/layout/list1"/>
    <dgm:cxn modelId="{C45AA202-280A-914B-A37B-E41352310A9D}" type="presParOf" srcId="{CA4A3C15-725F-BB46-B835-90826D9665E5}" destId="{69199371-2D2C-E940-8305-748371716745}" srcOrd="0" destOrd="0" presId="urn:microsoft.com/office/officeart/2005/8/layout/list1"/>
    <dgm:cxn modelId="{2A2B21F6-A530-9842-9AAE-119A45135599}" type="presParOf" srcId="{CA4A3C15-725F-BB46-B835-90826D9665E5}" destId="{20FB6A21-0CA5-9B4C-88C1-6D39266E02E1}" srcOrd="1" destOrd="0" presId="urn:microsoft.com/office/officeart/2005/8/layout/list1"/>
    <dgm:cxn modelId="{E6AA2B2A-45C5-8E4E-BF81-FB0D4E883984}" type="presParOf" srcId="{25792B22-5E2D-0F4A-A78F-DE60B3DF58EC}" destId="{1AFF61FF-A682-EB43-8ED9-AD98BD713E2E}" srcOrd="5" destOrd="0" presId="urn:microsoft.com/office/officeart/2005/8/layout/list1"/>
    <dgm:cxn modelId="{0CB45328-F1BD-4944-9770-538D4CF68F7F}" type="presParOf" srcId="{25792B22-5E2D-0F4A-A78F-DE60B3DF58EC}" destId="{D858B694-4314-2A48-A38B-0C789DAC3DED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53915F-F614-654B-A954-71D83105E036}" type="doc">
      <dgm:prSet loTypeId="urn:microsoft.com/office/officeart/2009/3/layout/StepUpProcess" loCatId="process" qsTypeId="urn:microsoft.com/office/officeart/2005/8/quickstyle/3d3" qsCatId="3D" csTypeId="urn:microsoft.com/office/officeart/2005/8/colors/accent1_1" csCatId="accent1"/>
      <dgm:spPr/>
      <dgm:t>
        <a:bodyPr/>
        <a:lstStyle/>
        <a:p>
          <a:endParaRPr lang="el-GR"/>
        </a:p>
      </dgm:t>
    </dgm:pt>
    <dgm:pt modelId="{39C59662-5175-D54A-9FA4-1647BD0C96D0}">
      <dgm:prSet/>
      <dgm:spPr/>
      <dgm:t>
        <a:bodyPr/>
        <a:lstStyle/>
        <a:p>
          <a:r>
            <a:rPr lang="el-GR"/>
            <a:t>ανιχνεύει τον </a:t>
          </a:r>
          <a:r>
            <a:rPr lang="en-US"/>
            <a:t>Lp</a:t>
          </a:r>
          <a:r>
            <a:rPr lang="el-GR"/>
            <a:t>1 </a:t>
          </a:r>
          <a:r>
            <a:rPr lang="en-US"/>
            <a:t>LPS</a:t>
          </a:r>
          <a:r>
            <a:rPr lang="el-GR"/>
            <a:t>. </a:t>
          </a:r>
        </a:p>
      </dgm:t>
    </dgm:pt>
    <dgm:pt modelId="{D84FB4A9-9622-B248-96C4-9AB1E7863024}" type="parTrans" cxnId="{5EE438DF-EBB0-954B-9089-3EFC1401F623}">
      <dgm:prSet/>
      <dgm:spPr/>
      <dgm:t>
        <a:bodyPr/>
        <a:lstStyle/>
        <a:p>
          <a:endParaRPr lang="el-GR"/>
        </a:p>
      </dgm:t>
    </dgm:pt>
    <dgm:pt modelId="{9A15AEF7-E4C2-DD46-B22D-8E71F9DC5785}" type="sibTrans" cxnId="{5EE438DF-EBB0-954B-9089-3EFC1401F623}">
      <dgm:prSet/>
      <dgm:spPr/>
      <dgm:t>
        <a:bodyPr/>
        <a:lstStyle/>
        <a:p>
          <a:endParaRPr lang="el-GR"/>
        </a:p>
      </dgm:t>
    </dgm:pt>
    <dgm:pt modelId="{422BCD27-55F4-4045-A0D2-4CA2DD7982FD}">
      <dgm:prSet/>
      <dgm:spPr/>
      <dgm:t>
        <a:bodyPr/>
        <a:lstStyle/>
        <a:p>
          <a:r>
            <a:rPr lang="el-GR"/>
            <a:t>υπολε</a:t>
          </a:r>
          <a:r>
            <a:rPr lang="en-US"/>
            <a:t>ί</a:t>
          </a:r>
          <a:r>
            <a:rPr lang="el-GR"/>
            <a:t>πεται σε ευαισθησία σε άλλες οροομάδες ή είδη</a:t>
          </a:r>
        </a:p>
      </dgm:t>
    </dgm:pt>
    <dgm:pt modelId="{0B07F944-70A7-1449-9C46-EF53DAD9F979}" type="parTrans" cxnId="{033003D2-E4D2-7746-88E3-E9520AFC1077}">
      <dgm:prSet/>
      <dgm:spPr/>
      <dgm:t>
        <a:bodyPr/>
        <a:lstStyle/>
        <a:p>
          <a:endParaRPr lang="el-GR"/>
        </a:p>
      </dgm:t>
    </dgm:pt>
    <dgm:pt modelId="{85D3490F-46E3-C041-9986-9698A7153F33}" type="sibTrans" cxnId="{033003D2-E4D2-7746-88E3-E9520AFC1077}">
      <dgm:prSet/>
      <dgm:spPr/>
      <dgm:t>
        <a:bodyPr/>
        <a:lstStyle/>
        <a:p>
          <a:endParaRPr lang="el-GR"/>
        </a:p>
      </dgm:t>
    </dgm:pt>
    <dgm:pt modelId="{AA69E8EC-F0B6-3B42-BAD6-361713A6A4DD}">
      <dgm:prSet/>
      <dgm:spPr/>
      <dgm:t>
        <a:bodyPr/>
        <a:lstStyle/>
        <a:p>
          <a:r>
            <a:rPr lang="el-GR"/>
            <a:t>ανίχνευση νέων αντιγόνων πχ ριβοσωμιακής πρωτεϊνης </a:t>
          </a:r>
          <a:r>
            <a:rPr lang="en-US"/>
            <a:t>L7/L12.</a:t>
          </a:r>
          <a:endParaRPr lang="el-GR"/>
        </a:p>
      </dgm:t>
    </dgm:pt>
    <dgm:pt modelId="{BFB8ACC3-D5AE-174F-AA76-9EED0B9C8426}" type="parTrans" cxnId="{70830650-A26F-8944-9F5F-802AEA95127C}">
      <dgm:prSet/>
      <dgm:spPr/>
      <dgm:t>
        <a:bodyPr/>
        <a:lstStyle/>
        <a:p>
          <a:endParaRPr lang="el-GR"/>
        </a:p>
      </dgm:t>
    </dgm:pt>
    <dgm:pt modelId="{E913C6A4-BB6D-FD42-8D3D-FCCACF5BFFD0}" type="sibTrans" cxnId="{70830650-A26F-8944-9F5F-802AEA95127C}">
      <dgm:prSet/>
      <dgm:spPr/>
      <dgm:t>
        <a:bodyPr/>
        <a:lstStyle/>
        <a:p>
          <a:endParaRPr lang="el-GR"/>
        </a:p>
      </dgm:t>
    </dgm:pt>
    <dgm:pt modelId="{86FDD3EB-E1E0-5245-9F19-A651D6F36A56}" type="pres">
      <dgm:prSet presAssocID="{DC53915F-F614-654B-A954-71D83105E036}" presName="rootnode" presStyleCnt="0">
        <dgm:presLayoutVars>
          <dgm:chMax/>
          <dgm:chPref/>
          <dgm:dir/>
          <dgm:animLvl val="lvl"/>
        </dgm:presLayoutVars>
      </dgm:prSet>
      <dgm:spPr/>
    </dgm:pt>
    <dgm:pt modelId="{FDA3AA3A-4A3A-AA4C-B412-1F0509A943CF}" type="pres">
      <dgm:prSet presAssocID="{39C59662-5175-D54A-9FA4-1647BD0C96D0}" presName="composite" presStyleCnt="0"/>
      <dgm:spPr/>
    </dgm:pt>
    <dgm:pt modelId="{B32FF027-4F28-6543-BD13-F413A15AC99A}" type="pres">
      <dgm:prSet presAssocID="{39C59662-5175-D54A-9FA4-1647BD0C96D0}" presName="LShape" presStyleLbl="alignNode1" presStyleIdx="0" presStyleCnt="5"/>
      <dgm:spPr/>
    </dgm:pt>
    <dgm:pt modelId="{5B6E456A-416A-0041-B691-A8F29D0F13AA}" type="pres">
      <dgm:prSet presAssocID="{39C59662-5175-D54A-9FA4-1647BD0C96D0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425CF208-C631-F046-B1D8-2BDEAF59FFCF}" type="pres">
      <dgm:prSet presAssocID="{39C59662-5175-D54A-9FA4-1647BD0C96D0}" presName="Triangle" presStyleLbl="alignNode1" presStyleIdx="1" presStyleCnt="5"/>
      <dgm:spPr/>
    </dgm:pt>
    <dgm:pt modelId="{2C199217-026B-634C-9329-949D9222599A}" type="pres">
      <dgm:prSet presAssocID="{9A15AEF7-E4C2-DD46-B22D-8E71F9DC5785}" presName="sibTrans" presStyleCnt="0"/>
      <dgm:spPr/>
    </dgm:pt>
    <dgm:pt modelId="{227F4C55-8707-9A44-8BA2-4AE817C72B83}" type="pres">
      <dgm:prSet presAssocID="{9A15AEF7-E4C2-DD46-B22D-8E71F9DC5785}" presName="space" presStyleCnt="0"/>
      <dgm:spPr/>
    </dgm:pt>
    <dgm:pt modelId="{2A73FE12-C6A1-4749-AE94-25A3E597E732}" type="pres">
      <dgm:prSet presAssocID="{422BCD27-55F4-4045-A0D2-4CA2DD7982FD}" presName="composite" presStyleCnt="0"/>
      <dgm:spPr/>
    </dgm:pt>
    <dgm:pt modelId="{95665C6E-75E5-1347-B5D2-FB3EDE9BFBC6}" type="pres">
      <dgm:prSet presAssocID="{422BCD27-55F4-4045-A0D2-4CA2DD7982FD}" presName="LShape" presStyleLbl="alignNode1" presStyleIdx="2" presStyleCnt="5"/>
      <dgm:spPr/>
    </dgm:pt>
    <dgm:pt modelId="{D1A50221-65BA-8244-A2B4-1D3A3136DD59}" type="pres">
      <dgm:prSet presAssocID="{422BCD27-55F4-4045-A0D2-4CA2DD7982FD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4D937B05-0C9B-594A-BD50-A431820B3F89}" type="pres">
      <dgm:prSet presAssocID="{422BCD27-55F4-4045-A0D2-4CA2DD7982FD}" presName="Triangle" presStyleLbl="alignNode1" presStyleIdx="3" presStyleCnt="5"/>
      <dgm:spPr/>
    </dgm:pt>
    <dgm:pt modelId="{D4703D7A-1011-1F42-ACB5-151FCE825FA1}" type="pres">
      <dgm:prSet presAssocID="{85D3490F-46E3-C041-9986-9698A7153F33}" presName="sibTrans" presStyleCnt="0"/>
      <dgm:spPr/>
    </dgm:pt>
    <dgm:pt modelId="{1549CD20-1B87-9345-BB2C-AB8F5A295C95}" type="pres">
      <dgm:prSet presAssocID="{85D3490F-46E3-C041-9986-9698A7153F33}" presName="space" presStyleCnt="0"/>
      <dgm:spPr/>
    </dgm:pt>
    <dgm:pt modelId="{F30838FC-E615-C844-A52F-22261C696453}" type="pres">
      <dgm:prSet presAssocID="{AA69E8EC-F0B6-3B42-BAD6-361713A6A4DD}" presName="composite" presStyleCnt="0"/>
      <dgm:spPr/>
    </dgm:pt>
    <dgm:pt modelId="{F81C1D29-A030-7C46-A947-9525460AB497}" type="pres">
      <dgm:prSet presAssocID="{AA69E8EC-F0B6-3B42-BAD6-361713A6A4DD}" presName="LShape" presStyleLbl="alignNode1" presStyleIdx="4" presStyleCnt="5"/>
      <dgm:spPr/>
    </dgm:pt>
    <dgm:pt modelId="{F3699E6D-5D2B-3C46-B8AA-3683EFE43675}" type="pres">
      <dgm:prSet presAssocID="{AA69E8EC-F0B6-3B42-BAD6-361713A6A4DD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70830650-A26F-8944-9F5F-802AEA95127C}" srcId="{DC53915F-F614-654B-A954-71D83105E036}" destId="{AA69E8EC-F0B6-3B42-BAD6-361713A6A4DD}" srcOrd="2" destOrd="0" parTransId="{BFB8ACC3-D5AE-174F-AA76-9EED0B9C8426}" sibTransId="{E913C6A4-BB6D-FD42-8D3D-FCCACF5BFFD0}"/>
    <dgm:cxn modelId="{C2E20167-2A7B-9E40-AEC1-62F6FC9D4761}" type="presOf" srcId="{DC53915F-F614-654B-A954-71D83105E036}" destId="{86FDD3EB-E1E0-5245-9F19-A651D6F36A56}" srcOrd="0" destOrd="0" presId="urn:microsoft.com/office/officeart/2009/3/layout/StepUpProcess"/>
    <dgm:cxn modelId="{50C33984-9725-504E-BAD6-41592309A36A}" type="presOf" srcId="{422BCD27-55F4-4045-A0D2-4CA2DD7982FD}" destId="{D1A50221-65BA-8244-A2B4-1D3A3136DD59}" srcOrd="0" destOrd="0" presId="urn:microsoft.com/office/officeart/2009/3/layout/StepUpProcess"/>
    <dgm:cxn modelId="{033003D2-E4D2-7746-88E3-E9520AFC1077}" srcId="{DC53915F-F614-654B-A954-71D83105E036}" destId="{422BCD27-55F4-4045-A0D2-4CA2DD7982FD}" srcOrd="1" destOrd="0" parTransId="{0B07F944-70A7-1449-9C46-EF53DAD9F979}" sibTransId="{85D3490F-46E3-C041-9986-9698A7153F33}"/>
    <dgm:cxn modelId="{B05A78D8-928E-FF44-9E93-BBA8A7C40308}" type="presOf" srcId="{39C59662-5175-D54A-9FA4-1647BD0C96D0}" destId="{5B6E456A-416A-0041-B691-A8F29D0F13AA}" srcOrd="0" destOrd="0" presId="urn:microsoft.com/office/officeart/2009/3/layout/StepUpProcess"/>
    <dgm:cxn modelId="{5EE438DF-EBB0-954B-9089-3EFC1401F623}" srcId="{DC53915F-F614-654B-A954-71D83105E036}" destId="{39C59662-5175-D54A-9FA4-1647BD0C96D0}" srcOrd="0" destOrd="0" parTransId="{D84FB4A9-9622-B248-96C4-9AB1E7863024}" sibTransId="{9A15AEF7-E4C2-DD46-B22D-8E71F9DC5785}"/>
    <dgm:cxn modelId="{FDEBA4E1-4195-8942-9F0C-54062BF0A5C5}" type="presOf" srcId="{AA69E8EC-F0B6-3B42-BAD6-361713A6A4DD}" destId="{F3699E6D-5D2B-3C46-B8AA-3683EFE43675}" srcOrd="0" destOrd="0" presId="urn:microsoft.com/office/officeart/2009/3/layout/StepUpProcess"/>
    <dgm:cxn modelId="{6B795E31-F659-E341-B924-A15460EBA7E4}" type="presParOf" srcId="{86FDD3EB-E1E0-5245-9F19-A651D6F36A56}" destId="{FDA3AA3A-4A3A-AA4C-B412-1F0509A943CF}" srcOrd="0" destOrd="0" presId="urn:microsoft.com/office/officeart/2009/3/layout/StepUpProcess"/>
    <dgm:cxn modelId="{3C9A9CB4-BF8A-BB4D-820D-EE8CF7034436}" type="presParOf" srcId="{FDA3AA3A-4A3A-AA4C-B412-1F0509A943CF}" destId="{B32FF027-4F28-6543-BD13-F413A15AC99A}" srcOrd="0" destOrd="0" presId="urn:microsoft.com/office/officeart/2009/3/layout/StepUpProcess"/>
    <dgm:cxn modelId="{4CD3FBF1-B5B0-7141-8ACF-8D7E0F2817EC}" type="presParOf" srcId="{FDA3AA3A-4A3A-AA4C-B412-1F0509A943CF}" destId="{5B6E456A-416A-0041-B691-A8F29D0F13AA}" srcOrd="1" destOrd="0" presId="urn:microsoft.com/office/officeart/2009/3/layout/StepUpProcess"/>
    <dgm:cxn modelId="{C99A6AB4-55A6-2143-941F-348D6C87137F}" type="presParOf" srcId="{FDA3AA3A-4A3A-AA4C-B412-1F0509A943CF}" destId="{425CF208-C631-F046-B1D8-2BDEAF59FFCF}" srcOrd="2" destOrd="0" presId="urn:microsoft.com/office/officeart/2009/3/layout/StepUpProcess"/>
    <dgm:cxn modelId="{75AB9D9F-3FF5-7146-B972-68BCA692690A}" type="presParOf" srcId="{86FDD3EB-E1E0-5245-9F19-A651D6F36A56}" destId="{2C199217-026B-634C-9329-949D9222599A}" srcOrd="1" destOrd="0" presId="urn:microsoft.com/office/officeart/2009/3/layout/StepUpProcess"/>
    <dgm:cxn modelId="{FFFD35E8-F443-2A45-AE66-7540BC214BC8}" type="presParOf" srcId="{2C199217-026B-634C-9329-949D9222599A}" destId="{227F4C55-8707-9A44-8BA2-4AE817C72B83}" srcOrd="0" destOrd="0" presId="urn:microsoft.com/office/officeart/2009/3/layout/StepUpProcess"/>
    <dgm:cxn modelId="{E8D6535D-F243-8844-8181-62FA7E0F499A}" type="presParOf" srcId="{86FDD3EB-E1E0-5245-9F19-A651D6F36A56}" destId="{2A73FE12-C6A1-4749-AE94-25A3E597E732}" srcOrd="2" destOrd="0" presId="urn:microsoft.com/office/officeart/2009/3/layout/StepUpProcess"/>
    <dgm:cxn modelId="{5F458CA7-A925-D346-9B71-D9BFF32FD5BC}" type="presParOf" srcId="{2A73FE12-C6A1-4749-AE94-25A3E597E732}" destId="{95665C6E-75E5-1347-B5D2-FB3EDE9BFBC6}" srcOrd="0" destOrd="0" presId="urn:microsoft.com/office/officeart/2009/3/layout/StepUpProcess"/>
    <dgm:cxn modelId="{4F29DFD4-08FE-2946-8CB9-530E1EE5BAB6}" type="presParOf" srcId="{2A73FE12-C6A1-4749-AE94-25A3E597E732}" destId="{D1A50221-65BA-8244-A2B4-1D3A3136DD59}" srcOrd="1" destOrd="0" presId="urn:microsoft.com/office/officeart/2009/3/layout/StepUpProcess"/>
    <dgm:cxn modelId="{F62A9FCA-14B7-B548-B3C3-6D6BE760C147}" type="presParOf" srcId="{2A73FE12-C6A1-4749-AE94-25A3E597E732}" destId="{4D937B05-0C9B-594A-BD50-A431820B3F89}" srcOrd="2" destOrd="0" presId="urn:microsoft.com/office/officeart/2009/3/layout/StepUpProcess"/>
    <dgm:cxn modelId="{95EB5EBA-51E8-CC4F-8ED2-B34C6EB194C5}" type="presParOf" srcId="{86FDD3EB-E1E0-5245-9F19-A651D6F36A56}" destId="{D4703D7A-1011-1F42-ACB5-151FCE825FA1}" srcOrd="3" destOrd="0" presId="urn:microsoft.com/office/officeart/2009/3/layout/StepUpProcess"/>
    <dgm:cxn modelId="{8D254803-3BF1-AA47-84CC-A7562762DD7E}" type="presParOf" srcId="{D4703D7A-1011-1F42-ACB5-151FCE825FA1}" destId="{1549CD20-1B87-9345-BB2C-AB8F5A295C95}" srcOrd="0" destOrd="0" presId="urn:microsoft.com/office/officeart/2009/3/layout/StepUpProcess"/>
    <dgm:cxn modelId="{5C1CC23A-7F8C-2B4E-854D-FB4E20CF34E6}" type="presParOf" srcId="{86FDD3EB-E1E0-5245-9F19-A651D6F36A56}" destId="{F30838FC-E615-C844-A52F-22261C696453}" srcOrd="4" destOrd="0" presId="urn:microsoft.com/office/officeart/2009/3/layout/StepUpProcess"/>
    <dgm:cxn modelId="{2EC5131C-3EA6-EE48-849F-6321A6C5F3E8}" type="presParOf" srcId="{F30838FC-E615-C844-A52F-22261C696453}" destId="{F81C1D29-A030-7C46-A947-9525460AB497}" srcOrd="0" destOrd="0" presId="urn:microsoft.com/office/officeart/2009/3/layout/StepUpProcess"/>
    <dgm:cxn modelId="{9FC86D42-6FE4-B44D-BA31-10303FF025D8}" type="presParOf" srcId="{F30838FC-E615-C844-A52F-22261C696453}" destId="{F3699E6D-5D2B-3C46-B8AA-3683EFE43675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7F5282-1B71-6E4C-9A52-279C7C000F66}">
      <dsp:nvSpPr>
        <dsp:cNvPr id="0" name=""/>
        <dsp:cNvSpPr/>
      </dsp:nvSpPr>
      <dsp:spPr>
        <a:xfrm>
          <a:off x="0" y="639419"/>
          <a:ext cx="11029950" cy="10836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630C84-4E54-F549-BF27-E08F7DC3CDA2}">
      <dsp:nvSpPr>
        <dsp:cNvPr id="0" name=""/>
        <dsp:cNvSpPr/>
      </dsp:nvSpPr>
      <dsp:spPr>
        <a:xfrm>
          <a:off x="551497" y="4739"/>
          <a:ext cx="7720965" cy="12693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834" tIns="0" rIns="291834" bIns="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400" kern="1200"/>
            <a:t>Πυρετός </a:t>
          </a:r>
          <a:r>
            <a:rPr lang="en-US" sz="3400" kern="1200"/>
            <a:t>Pontiac</a:t>
          </a:r>
          <a:r>
            <a:rPr lang="el-GR" sz="3400" kern="1200"/>
            <a:t> </a:t>
          </a:r>
        </a:p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/>
            <a:t>γριππώδης συνδρομή ΧΩΡΙΣ ΠΝΕΥΜΟΝΙΑ</a:t>
          </a:r>
          <a:endParaRPr lang="en-US" sz="2000" kern="1200" dirty="0"/>
        </a:p>
      </dsp:txBody>
      <dsp:txXfrm>
        <a:off x="613462" y="66704"/>
        <a:ext cx="7597035" cy="1145430"/>
      </dsp:txXfrm>
    </dsp:sp>
    <dsp:sp modelId="{D858B694-4314-2A48-A38B-0C789DAC3DED}">
      <dsp:nvSpPr>
        <dsp:cNvPr id="0" name=""/>
        <dsp:cNvSpPr/>
      </dsp:nvSpPr>
      <dsp:spPr>
        <a:xfrm>
          <a:off x="0" y="2589899"/>
          <a:ext cx="11029950" cy="10836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FB6A21-0CA5-9B4C-88C1-6D39266E02E1}">
      <dsp:nvSpPr>
        <dsp:cNvPr id="0" name=""/>
        <dsp:cNvSpPr/>
      </dsp:nvSpPr>
      <dsp:spPr>
        <a:xfrm>
          <a:off x="551497" y="1955219"/>
          <a:ext cx="7720965" cy="12693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834" tIns="0" rIns="291834" bIns="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l-GR" sz="3400" kern="1200" dirty="0"/>
            <a:t>Νόσος των </a:t>
          </a:r>
          <a:r>
            <a:rPr lang="el-GR" sz="3400" kern="1200"/>
            <a:t>Λεγεωναρίων</a:t>
          </a:r>
          <a:endParaRPr lang="el-GR" sz="3400" kern="1200" dirty="0"/>
        </a:p>
        <a:p>
          <a:pPr marL="0" lvl="0" indent="0" algn="l" defTabSz="1511300">
            <a:lnSpc>
              <a:spcPct val="100000"/>
            </a:lnSpc>
            <a:spcBef>
              <a:spcPct val="0"/>
            </a:spcBef>
            <a:spcAft>
              <a:spcPts val="6"/>
            </a:spcAft>
            <a:buNone/>
          </a:pPr>
          <a:r>
            <a:rPr lang="el-GR" sz="2000" kern="1200" dirty="0"/>
            <a:t>ΠΝΕΥΜΟΝΙΑ</a:t>
          </a:r>
          <a:r>
            <a:rPr lang="el-GR" sz="4300" kern="1200" dirty="0"/>
            <a:t> </a:t>
          </a:r>
          <a:endParaRPr lang="en-US" sz="4300" kern="1200" dirty="0"/>
        </a:p>
      </dsp:txBody>
      <dsp:txXfrm>
        <a:off x="613462" y="2017184"/>
        <a:ext cx="7597035" cy="11454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2FF027-4F28-6543-BD13-F413A15AC99A}">
      <dsp:nvSpPr>
        <dsp:cNvPr id="0" name=""/>
        <dsp:cNvSpPr/>
      </dsp:nvSpPr>
      <dsp:spPr>
        <a:xfrm rot="5400000">
          <a:off x="1625605" y="962913"/>
          <a:ext cx="1661546" cy="2764775"/>
        </a:xfrm>
        <a:prstGeom prst="corner">
          <a:avLst>
            <a:gd name="adj1" fmla="val 16120"/>
            <a:gd name="adj2" fmla="val 161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6E456A-416A-0041-B691-A8F29D0F13AA}">
      <dsp:nvSpPr>
        <dsp:cNvPr id="0" name=""/>
        <dsp:cNvSpPr/>
      </dsp:nvSpPr>
      <dsp:spPr>
        <a:xfrm>
          <a:off x="1348252" y="1788985"/>
          <a:ext cx="2496054" cy="2187938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600" kern="1200"/>
            <a:t>ανιχνεύει τον </a:t>
          </a:r>
          <a:r>
            <a:rPr lang="en-US" sz="2600" kern="1200"/>
            <a:t>Lp</a:t>
          </a:r>
          <a:r>
            <a:rPr lang="el-GR" sz="2600" kern="1200"/>
            <a:t>1 </a:t>
          </a:r>
          <a:r>
            <a:rPr lang="en-US" sz="2600" kern="1200"/>
            <a:t>LPS</a:t>
          </a:r>
          <a:r>
            <a:rPr lang="el-GR" sz="2600" kern="1200"/>
            <a:t>. </a:t>
          </a:r>
        </a:p>
      </dsp:txBody>
      <dsp:txXfrm>
        <a:off x="1348252" y="1788985"/>
        <a:ext cx="2496054" cy="2187938"/>
      </dsp:txXfrm>
    </dsp:sp>
    <dsp:sp modelId="{425CF208-C631-F046-B1D8-2BDEAF59FFCF}">
      <dsp:nvSpPr>
        <dsp:cNvPr id="0" name=""/>
        <dsp:cNvSpPr/>
      </dsp:nvSpPr>
      <dsp:spPr>
        <a:xfrm>
          <a:off x="3373353" y="759367"/>
          <a:ext cx="470953" cy="470953"/>
        </a:xfrm>
        <a:prstGeom prst="triangle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5665C6E-75E5-1347-B5D2-FB3EDE9BFBC6}">
      <dsp:nvSpPr>
        <dsp:cNvPr id="0" name=""/>
        <dsp:cNvSpPr/>
      </dsp:nvSpPr>
      <dsp:spPr>
        <a:xfrm rot="5400000">
          <a:off x="4681264" y="206787"/>
          <a:ext cx="1661546" cy="2764775"/>
        </a:xfrm>
        <a:prstGeom prst="corner">
          <a:avLst>
            <a:gd name="adj1" fmla="val 16120"/>
            <a:gd name="adj2" fmla="val 161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A50221-65BA-8244-A2B4-1D3A3136DD59}">
      <dsp:nvSpPr>
        <dsp:cNvPr id="0" name=""/>
        <dsp:cNvSpPr/>
      </dsp:nvSpPr>
      <dsp:spPr>
        <a:xfrm>
          <a:off x="4403910" y="1032859"/>
          <a:ext cx="2496054" cy="2187938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600" kern="1200"/>
            <a:t>υπολε</a:t>
          </a:r>
          <a:r>
            <a:rPr lang="en-US" sz="2600" kern="1200"/>
            <a:t>ί</a:t>
          </a:r>
          <a:r>
            <a:rPr lang="el-GR" sz="2600" kern="1200"/>
            <a:t>πεται σε ευαισθησία σε άλλες οροομάδες ή είδη</a:t>
          </a:r>
        </a:p>
      </dsp:txBody>
      <dsp:txXfrm>
        <a:off x="4403910" y="1032859"/>
        <a:ext cx="2496054" cy="2187938"/>
      </dsp:txXfrm>
    </dsp:sp>
    <dsp:sp modelId="{4D937B05-0C9B-594A-BD50-A431820B3F89}">
      <dsp:nvSpPr>
        <dsp:cNvPr id="0" name=""/>
        <dsp:cNvSpPr/>
      </dsp:nvSpPr>
      <dsp:spPr>
        <a:xfrm>
          <a:off x="6429011" y="3241"/>
          <a:ext cx="470953" cy="470953"/>
        </a:xfrm>
        <a:prstGeom prst="triangle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81C1D29-A030-7C46-A947-9525460AB497}">
      <dsp:nvSpPr>
        <dsp:cNvPr id="0" name=""/>
        <dsp:cNvSpPr/>
      </dsp:nvSpPr>
      <dsp:spPr>
        <a:xfrm rot="5400000">
          <a:off x="7736922" y="-549338"/>
          <a:ext cx="1661546" cy="2764775"/>
        </a:xfrm>
        <a:prstGeom prst="corner">
          <a:avLst>
            <a:gd name="adj1" fmla="val 16120"/>
            <a:gd name="adj2" fmla="val 161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699E6D-5D2B-3C46-B8AA-3683EFE43675}">
      <dsp:nvSpPr>
        <dsp:cNvPr id="0" name=""/>
        <dsp:cNvSpPr/>
      </dsp:nvSpPr>
      <dsp:spPr>
        <a:xfrm>
          <a:off x="7459569" y="276733"/>
          <a:ext cx="2496054" cy="2187938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600" kern="1200"/>
            <a:t>ανίχνευση νέων αντιγόνων πχ ριβοσωμιακής πρωτεϊνης </a:t>
          </a:r>
          <a:r>
            <a:rPr lang="en-US" sz="2600" kern="1200"/>
            <a:t>L7/L12.</a:t>
          </a:r>
          <a:endParaRPr lang="el-GR" sz="2600" kern="1200"/>
        </a:p>
      </dsp:txBody>
      <dsp:txXfrm>
        <a:off x="7459569" y="276733"/>
        <a:ext cx="2496054" cy="21879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15:05:18.436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0 41 24575,'17'0'0,"-2"0"0,-7 0 0,1 0 0,-1 0 0,4 0 0,-2 0 0,2 0 0,-4 0 0,1 0 0,-1 0 0,0 0 0,0 0 0,0 0 0,0 0 0,1 0 0,-1 0 0,0 0 0,0 0 0,0-4 0,1 3 0,-1-3 0,0 4 0,0 0 0,0 0 0,0 0 0,0 0 0,0 0 0,0 0 0,0 0 0,0 0 0,0 0 0,0 0 0,0 0 0,0 0 0,-1 0 0,1 0 0,0 0 0,0 0 0,0 0 0,0 0 0,-1 0 0,1 0 0,0 0 0,0 0 0,-1 0 0,1 0 0,0 0 0,-1 0 0,1 0 0,0-3 0,-1 2 0,1-2 0,0 3 0,0 0 0,-1 0 0,1 0 0,0 0 0,-1 0 0,1 0 0,0 0 0,0-4 0,0 3 0,0-3 0,0 4 0,0 0 0,0 0 0,0 0 0,0 0 0,0 0 0,-1 0 0,2 0 0,-2 0 0,1 0 0,0 0 0,0 0 0,0 0 0,0 0 0,0-3 0,0 2 0,0-3 0,-1 4 0,1 0 0,0 0 0,0 0 0,-1 0 0,1 0 0,0 0 0,-1 0 0,1 0 0,-1 0 0,1 0 0,-1 0 0,1 0 0,0 0 0,0 0 0,0 0 0,0 0 0,0 0 0,0 0 0,0 0 0,0 0 0,0 0 0,1 0 0,-1 0 0,0 0 0,0 0 0,0 0 0,0 0 0,0 0 0,0 0 0,0 0 0,0 0 0,-1 0 0,1 0 0,0 0 0,-1 0 0,1 0 0,-1 0 0,1 0 0,0 0 0,-1 0 0,1 0 0,0 0 0,-4-3 0,-1-1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15:05:46.364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1 387 24575,'22'-23'0,"-1"-2"0,-3 15 0,1-7 0,4 2 0,-4-4 0,10 0 0,-10 0 0,10 4 0,-10-2 0,9 1 0,-8-2 0,3-1 0,-5 1 0,0-1 0,-4 6 0,3-5 0,-8 9 0,4-4 0,-5 5 0,0 0 0,1-1 0,-1 1 0,0 3 0,-4-2 0,0 3 0,-4-4 0,0 3 0,0 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15:05:49.846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 1 24575,'16'0'0,"-1"3"0,-10 2 0,2-1 0,-2 4 0,3-4 0,0 4 0,0-3 0,-4 2 0,4-6 0,-4 6 0,4-6 0,-3 6 0,2-6 0,-3 6 0,4-6 0,0 6 0,0-6 0,-3 6 0,2-6 0,-3 6 0,4-6 0,-4 6 0,3-6 0,-3 2 0,1 1 0,2-3 0,-3 6 0,4-7 0,-4 7 0,3-6 0,-3 6 0,4-2 0,0-1 0,-4 3 0,3-6 0,-2 6 0,3-6 0,-4 6 0,4-6 0,-4 6 0,4-3 0,0 4 0,0-4 0,-4 3 0,3-6 0,-6 7 0,6-7 0,-6 6 0,6-6 0,-3 2 0,4-3 0,-1 0 0,-3 4 0,-1 0 0,1 0 0,0-1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AC99BD-CF02-E14A-BAA6-DD2F790A4201}" type="datetimeFigureOut">
              <a:rPr lang="el-GR" smtClean="0"/>
              <a:t>9/12/23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5BFB1-9F13-4945-A005-972E7A647D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99509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err="1"/>
              <a:t>σημαντικο</a:t>
            </a:r>
            <a:r>
              <a:rPr lang="el-GR" dirty="0"/>
              <a:t> ποσοστό σε νέα άτομα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5BFB1-9F13-4945-A005-972E7A647D55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040172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err="1"/>
              <a:t>πολυλοβιακη</a:t>
            </a:r>
            <a:r>
              <a:rPr lang="el-GR" dirty="0"/>
              <a:t> </a:t>
            </a:r>
            <a:r>
              <a:rPr lang="el-GR" dirty="0" err="1"/>
              <a:t>πυκνωση</a:t>
            </a:r>
            <a:r>
              <a:rPr lang="el-GR" dirty="0"/>
              <a:t> </a:t>
            </a:r>
            <a:r>
              <a:rPr lang="el-GR" dirty="0" err="1"/>
              <a:t>φλεγμονη</a:t>
            </a:r>
            <a:r>
              <a:rPr lang="el-GR" dirty="0"/>
              <a:t> </a:t>
            </a:r>
            <a:r>
              <a:rPr lang="el-GR" dirty="0" err="1"/>
              <a:t>μικροαποστηματα</a:t>
            </a:r>
            <a:r>
              <a:rPr lang="el-GR" dirty="0"/>
              <a:t> στον </a:t>
            </a:r>
            <a:r>
              <a:rPr lang="el-GR" dirty="0" err="1"/>
              <a:t>πνευμονικο</a:t>
            </a:r>
            <a:r>
              <a:rPr lang="el-GR" dirty="0"/>
              <a:t> </a:t>
            </a:r>
            <a:r>
              <a:rPr lang="el-GR" dirty="0" err="1"/>
              <a:t>ιστο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5BFB1-9F13-4945-A005-972E7A647D55}" type="slidenum">
              <a:rPr lang="el-GR" smtClean="0"/>
              <a:t>49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72195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ΠΑΛΙΟΤΕΡΑ ΚΑΛΛΙΕΡΓΕΙΑ, ΑΜΕΣΗ ΜΙΚΡΟΣΚΟΠΗΣΗ, ΟΡΟΛΟΓΙΚΕΣ ΕΞΕΤΑΣΕΙΣ. </a:t>
            </a:r>
            <a:r>
              <a:rPr lang="el-GR" dirty="0" err="1"/>
              <a:t>τωρα</a:t>
            </a:r>
            <a:r>
              <a:rPr lang="el-GR" dirty="0"/>
              <a:t> </a:t>
            </a:r>
            <a:r>
              <a:rPr lang="el-GR" dirty="0" err="1"/>
              <a:t>μικροσκοπηση</a:t>
            </a:r>
            <a:r>
              <a:rPr lang="el-GR" dirty="0"/>
              <a:t> με </a:t>
            </a:r>
            <a:r>
              <a:rPr lang="el-GR" dirty="0" err="1"/>
              <a:t>αμεσο</a:t>
            </a:r>
            <a:r>
              <a:rPr lang="el-GR" dirty="0"/>
              <a:t> </a:t>
            </a:r>
            <a:r>
              <a:rPr lang="el-GR" dirty="0" err="1"/>
              <a:t>ανοσοφθορισμο</a:t>
            </a:r>
            <a:r>
              <a:rPr lang="el-GR" dirty="0"/>
              <a:t> 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5BFB1-9F13-4945-A005-972E7A647D55}" type="slidenum">
              <a:rPr lang="el-GR" smtClean="0"/>
              <a:t>53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72658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200" dirty="0">
                <a:solidFill>
                  <a:schemeClr val="accent2">
                    <a:lumMod val="50000"/>
                  </a:schemeClr>
                </a:solidFill>
              </a:rPr>
              <a:t>στην Ευρώπη υπολείπεται σε χρήση, </a:t>
            </a:r>
            <a:r>
              <a:rPr lang="en-US" sz="1200" dirty="0">
                <a:solidFill>
                  <a:schemeClr val="accent2">
                    <a:lumMod val="50000"/>
                  </a:schemeClr>
                </a:solidFill>
              </a:rPr>
              <a:t>multi-syndromic </a:t>
            </a:r>
            <a:r>
              <a:rPr lang="en-US" sz="1200" dirty="0" err="1">
                <a:solidFill>
                  <a:schemeClr val="accent2">
                    <a:lumMod val="50000"/>
                  </a:schemeClr>
                </a:solidFill>
              </a:rPr>
              <a:t>pcr</a:t>
            </a:r>
            <a:r>
              <a:rPr lang="en-US" sz="1200" dirty="0">
                <a:solidFill>
                  <a:schemeClr val="accent2">
                    <a:lumMod val="50000"/>
                  </a:schemeClr>
                </a:solidFill>
              </a:rPr>
              <a:t> BAL</a:t>
            </a:r>
            <a:endParaRPr lang="el-GR" sz="12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5BFB1-9F13-4945-A005-972E7A647D55}" type="slidenum">
              <a:rPr lang="el-GR" smtClean="0"/>
              <a:t>55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265102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lps</a:t>
            </a:r>
            <a:r>
              <a:rPr lang="en-US" dirty="0"/>
              <a:t> heat stable heating release LPS from immunocomplexes </a:t>
            </a:r>
            <a:r>
              <a:rPr lang="el-GR" dirty="0"/>
              <a:t>μείωση μη ειδικών αντιδράσεων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5BFB1-9F13-4945-A005-972E7A647D55}" type="slidenum">
              <a:rPr lang="el-GR" smtClean="0"/>
              <a:t>59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749695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200" dirty="0">
                <a:solidFill>
                  <a:schemeClr val="accent2">
                    <a:lumMod val="50000"/>
                  </a:schemeClr>
                </a:solidFill>
              </a:rPr>
              <a:t>στην Ευρώπη υπολείπεται σε χρήση, </a:t>
            </a:r>
            <a:r>
              <a:rPr lang="en-US" sz="1200" dirty="0">
                <a:solidFill>
                  <a:schemeClr val="accent2">
                    <a:lumMod val="50000"/>
                  </a:schemeClr>
                </a:solidFill>
              </a:rPr>
              <a:t>multi-syndromic </a:t>
            </a:r>
            <a:r>
              <a:rPr lang="en-US" sz="1200" dirty="0" err="1">
                <a:solidFill>
                  <a:schemeClr val="accent2">
                    <a:lumMod val="50000"/>
                  </a:schemeClr>
                </a:solidFill>
              </a:rPr>
              <a:t>pcr</a:t>
            </a:r>
            <a:r>
              <a:rPr lang="en-US" sz="1200" dirty="0">
                <a:solidFill>
                  <a:schemeClr val="accent2">
                    <a:lumMod val="50000"/>
                  </a:schemeClr>
                </a:solidFill>
              </a:rPr>
              <a:t> BAL</a:t>
            </a:r>
            <a:endParaRPr lang="el-GR" sz="12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5BFB1-9F13-4945-A005-972E7A647D55}" type="slidenum">
              <a:rPr lang="el-GR" smtClean="0"/>
              <a:t>60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98559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a-ketoglutarate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5BFB1-9F13-4945-A005-972E7A647D55}" type="slidenum">
              <a:rPr lang="el-GR" smtClean="0"/>
              <a:t>63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5838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err="1"/>
              <a:t>σημαντικο</a:t>
            </a:r>
            <a:r>
              <a:rPr lang="el-GR" dirty="0"/>
              <a:t> ποσοστό σε νέα άτομα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5BFB1-9F13-4945-A005-972E7A647D55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24631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" sz="900" dirty="0">
                <a:effectLst/>
                <a:latin typeface="Tahoma" panose="020B0604030504040204" pitchFamily="34" charset="0"/>
              </a:rPr>
              <a:t>For alcohol shock: </a:t>
            </a:r>
            <a:endParaRPr lang="en" dirty="0"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" sz="900" dirty="0">
                <a:effectLst/>
                <a:latin typeface="Symbol" pitchFamily="2" charset="2"/>
              </a:rPr>
              <a:t>  </a:t>
            </a:r>
            <a:r>
              <a:rPr lang="en" sz="900" dirty="0">
                <a:effectLst/>
                <a:latin typeface="Tahoma" panose="020B0604030504040204" pitchFamily="34" charset="0"/>
              </a:rPr>
              <a:t>Use ~1 mL or a small pea-sized portion of </a:t>
            </a:r>
            <a:r>
              <a:rPr lang="en" sz="900" dirty="0" err="1">
                <a:effectLst/>
                <a:latin typeface="Tahoma" panose="020B0604030504040204" pitchFamily="34" charset="0"/>
              </a:rPr>
              <a:t>faeces</a:t>
            </a:r>
            <a:r>
              <a:rPr lang="en" sz="900" dirty="0">
                <a:effectLst/>
                <a:latin typeface="Tahoma" panose="020B0604030504040204" pitchFamily="34" charset="0"/>
              </a:rPr>
              <a:t> to make an approximate 1:1 suspension in 70% methyl alcohol or 96% ethanol in a sterile test tube. </a:t>
            </a:r>
            <a:endParaRPr lang="en" dirty="0"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" sz="900" dirty="0">
                <a:effectLst/>
                <a:latin typeface="Symbol" pitchFamily="2" charset="2"/>
              </a:rPr>
              <a:t>  </a:t>
            </a:r>
            <a:r>
              <a:rPr lang="en" sz="900" dirty="0">
                <a:effectLst/>
                <a:latin typeface="Tahoma" panose="020B0604030504040204" pitchFamily="34" charset="0"/>
              </a:rPr>
              <a:t>Mix by </a:t>
            </a:r>
            <a:r>
              <a:rPr lang="en" sz="900" dirty="0" err="1">
                <a:effectLst/>
                <a:latin typeface="Tahoma" panose="020B0604030504040204" pitchFamily="34" charset="0"/>
              </a:rPr>
              <a:t>vortexing</a:t>
            </a:r>
            <a:r>
              <a:rPr lang="en" sz="900" dirty="0">
                <a:effectLst/>
                <a:latin typeface="Tahoma" panose="020B0604030504040204" pitchFamily="34" charset="0"/>
              </a:rPr>
              <a:t> and leave to settle at room temperature for 30–60min. </a:t>
            </a:r>
            <a:endParaRPr lang="en" dirty="0"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" sz="900" dirty="0">
                <a:effectLst/>
                <a:latin typeface="Symbol" pitchFamily="2" charset="2"/>
              </a:rPr>
              <a:t>  </a:t>
            </a:r>
            <a:r>
              <a:rPr lang="en" sz="900" dirty="0">
                <a:effectLst/>
                <a:latin typeface="Tahoma" panose="020B0604030504040204" pitchFamily="34" charset="0"/>
              </a:rPr>
              <a:t>With a sterile disposable Pasteur pipette, inoculate 2 drops (approximately 50–75 </a:t>
            </a:r>
            <a:r>
              <a:rPr lang="en" sz="900" dirty="0" err="1">
                <a:effectLst/>
                <a:latin typeface="Tahoma" panose="020B0604030504040204" pitchFamily="34" charset="0"/>
              </a:rPr>
              <a:t>uL</a:t>
            </a:r>
            <a:r>
              <a:rPr lang="en" sz="900" dirty="0">
                <a:effectLst/>
                <a:latin typeface="Tahoma" panose="020B0604030504040204" pitchFamily="34" charset="0"/>
              </a:rPr>
              <a:t>) of deposit on a </a:t>
            </a:r>
            <a:endParaRPr lang="en" dirty="0"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" sz="900" dirty="0">
                <a:effectLst/>
                <a:latin typeface="Tahoma" panose="020B0604030504040204" pitchFamily="34" charset="0"/>
              </a:rPr>
              <a:t>selective agar and spread to obtain single colonies. </a:t>
            </a:r>
            <a:endParaRPr lang="en" dirty="0"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" sz="900" dirty="0">
                <a:effectLst/>
                <a:latin typeface="Symbol" pitchFamily="2" charset="2"/>
              </a:rPr>
              <a:t>  </a:t>
            </a:r>
            <a:r>
              <a:rPr lang="en" sz="900" dirty="0">
                <a:effectLst/>
                <a:latin typeface="Tahoma" panose="020B0604030504040204" pitchFamily="34" charset="0"/>
              </a:rPr>
              <a:t>Transfer promptly to anaerobic jar or workstation, incubate at 37 °C for 24–48 </a:t>
            </a:r>
            <a:r>
              <a:rPr lang="en" sz="900" dirty="0" err="1">
                <a:effectLst/>
                <a:latin typeface="Tahoma" panose="020B0604030504040204" pitchFamily="34" charset="0"/>
              </a:rPr>
              <a:t>hrs</a:t>
            </a:r>
            <a:r>
              <a:rPr lang="en" sz="900" dirty="0">
                <a:effectLst/>
                <a:latin typeface="Tahoma" panose="020B0604030504040204" pitchFamily="34" charset="0"/>
              </a:rPr>
              <a:t> (preferably 48 </a:t>
            </a:r>
            <a:r>
              <a:rPr lang="en" sz="900" dirty="0" err="1">
                <a:effectLst/>
                <a:latin typeface="Tahoma" panose="020B0604030504040204" pitchFamily="34" charset="0"/>
              </a:rPr>
              <a:t>hrs</a:t>
            </a:r>
            <a:r>
              <a:rPr lang="en" sz="900" dirty="0">
                <a:effectLst/>
                <a:latin typeface="Tahoma" panose="020B0604030504040204" pitchFamily="34" charset="0"/>
              </a:rPr>
              <a:t>). </a:t>
            </a:r>
            <a:endParaRPr lang="en" dirty="0"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" sz="900" dirty="0">
                <a:effectLst/>
                <a:latin typeface="Tahoma" panose="020B0604030504040204" pitchFamily="34" charset="0"/>
              </a:rPr>
              <a:t>For heat shock: </a:t>
            </a:r>
            <a:endParaRPr lang="en" dirty="0"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" sz="900" dirty="0">
                <a:effectLst/>
                <a:latin typeface="Symbol" pitchFamily="2" charset="2"/>
              </a:rPr>
              <a:t>  </a:t>
            </a:r>
            <a:r>
              <a:rPr lang="en" sz="900" dirty="0">
                <a:effectLst/>
                <a:latin typeface="Tahoma" panose="020B0604030504040204" pitchFamily="34" charset="0"/>
              </a:rPr>
              <a:t>Use ~1 mL or a small pea-sized portion of </a:t>
            </a:r>
            <a:r>
              <a:rPr lang="en" sz="900" dirty="0" err="1">
                <a:effectLst/>
                <a:latin typeface="Tahoma" panose="020B0604030504040204" pitchFamily="34" charset="0"/>
              </a:rPr>
              <a:t>faeces</a:t>
            </a:r>
            <a:r>
              <a:rPr lang="en" sz="900" dirty="0">
                <a:effectLst/>
                <a:latin typeface="Tahoma" panose="020B0604030504040204" pitchFamily="34" charset="0"/>
              </a:rPr>
              <a:t>, add to 1 mL PBS, </a:t>
            </a:r>
            <a:r>
              <a:rPr lang="en" sz="900" dirty="0" err="1">
                <a:effectLst/>
                <a:latin typeface="Tahoma" panose="020B0604030504040204" pitchFamily="34" charset="0"/>
              </a:rPr>
              <a:t>homogenise</a:t>
            </a:r>
            <a:r>
              <a:rPr lang="en" sz="900" dirty="0">
                <a:effectLst/>
                <a:latin typeface="Tahoma" panose="020B0604030504040204" pitchFamily="34" charset="0"/>
              </a:rPr>
              <a:t> and heat at 80 °C for 10 min. </a:t>
            </a:r>
            <a:endParaRPr lang="en" dirty="0"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" sz="900" dirty="0">
                <a:effectLst/>
                <a:latin typeface="Symbol" pitchFamily="2" charset="2"/>
              </a:rPr>
              <a:t>  </a:t>
            </a:r>
            <a:r>
              <a:rPr lang="en" sz="900" dirty="0">
                <a:effectLst/>
                <a:latin typeface="Tahoma" panose="020B0604030504040204" pitchFamily="34" charset="0"/>
              </a:rPr>
              <a:t>Centrifuge (4 000 x g for 1 min) and add 100 mL supernatant to a selective agar and spread to obtain single colonies. </a:t>
            </a:r>
            <a:endParaRPr lang="en" dirty="0"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" sz="900" dirty="0">
                <a:effectLst/>
                <a:latin typeface="Symbol" pitchFamily="2" charset="2"/>
              </a:rPr>
              <a:t>  </a:t>
            </a:r>
            <a:r>
              <a:rPr lang="en" sz="900" dirty="0">
                <a:effectLst/>
                <a:latin typeface="Tahoma" panose="020B0604030504040204" pitchFamily="34" charset="0"/>
              </a:rPr>
              <a:t>Transfer promptly to anaerobic jar or workstation, incubate at 37 °C for 24–48 </a:t>
            </a:r>
            <a:r>
              <a:rPr lang="en" sz="900" dirty="0" err="1">
                <a:effectLst/>
                <a:latin typeface="Tahoma" panose="020B0604030504040204" pitchFamily="34" charset="0"/>
              </a:rPr>
              <a:t>hrs</a:t>
            </a:r>
            <a:r>
              <a:rPr lang="en" sz="900" dirty="0">
                <a:effectLst/>
                <a:latin typeface="Tahoma" panose="020B0604030504040204" pitchFamily="34" charset="0"/>
              </a:rPr>
              <a:t> (preferably 48 </a:t>
            </a:r>
            <a:r>
              <a:rPr lang="en" sz="900" dirty="0" err="1">
                <a:effectLst/>
                <a:latin typeface="Tahoma" panose="020B0604030504040204" pitchFamily="34" charset="0"/>
              </a:rPr>
              <a:t>hrs</a:t>
            </a:r>
            <a:r>
              <a:rPr lang="en" sz="900" dirty="0">
                <a:effectLst/>
                <a:latin typeface="Tahoma" panose="020B0604030504040204" pitchFamily="34" charset="0"/>
              </a:rPr>
              <a:t>). </a:t>
            </a:r>
            <a:endParaRPr lang="en" dirty="0">
              <a:effectLst/>
            </a:endParaRP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5BFB1-9F13-4945-A005-972E7A647D55}" type="slidenum">
              <a:rPr lang="el-GR" smtClean="0"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03985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fidaxomicin </a:t>
            </a:r>
            <a:r>
              <a:rPr lang="el-GR" dirty="0" err="1"/>
              <a:t>μακρολιδη</a:t>
            </a:r>
            <a:r>
              <a:rPr lang="el-GR" dirty="0"/>
              <a:t> αναστολέας </a:t>
            </a:r>
            <a:r>
              <a:rPr lang="el-GR" dirty="0" err="1"/>
              <a:t>πρωτεινοσύνθεσης</a:t>
            </a:r>
            <a:r>
              <a:rPr lang="el-GR" dirty="0"/>
              <a:t> </a:t>
            </a:r>
            <a:r>
              <a:rPr lang="el-GR" dirty="0" err="1"/>
              <a:t>βακτηριοστατικο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5BFB1-9F13-4945-A005-972E7A647D55}" type="slidenum">
              <a:rPr lang="el-GR" smtClean="0"/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18610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err="1"/>
              <a:t>αυξημενος</a:t>
            </a:r>
            <a:r>
              <a:rPr lang="el-GR" dirty="0"/>
              <a:t> αριθμός ευάλωτων ατόμων, κλιματικές </a:t>
            </a:r>
            <a:r>
              <a:rPr lang="el-GR" dirty="0" err="1"/>
              <a:t>αλλαγες</a:t>
            </a:r>
            <a:r>
              <a:rPr lang="el-GR" dirty="0"/>
              <a:t>, αυξημένη καταγραφή, πιο συστηματικός έλεγχος, τεχνικές ελέγχου  (αντιγόνο ούρων, </a:t>
            </a:r>
            <a:r>
              <a:rPr lang="el-GR" dirty="0" err="1"/>
              <a:t>μοριακες</a:t>
            </a:r>
            <a:r>
              <a:rPr lang="el-GR" dirty="0"/>
              <a:t> τεχνικές)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5BFB1-9F13-4945-A005-972E7A647D55}" type="slidenum">
              <a:rPr lang="el-GR" smtClean="0"/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15739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200" dirty="0">
                <a:solidFill>
                  <a:schemeClr val="accent2">
                    <a:lumMod val="50000"/>
                  </a:schemeClr>
                </a:solidFill>
              </a:rPr>
              <a:t>βλεφαρίδες, </a:t>
            </a:r>
            <a:r>
              <a:rPr lang="el-GR" sz="1200" dirty="0" err="1">
                <a:solidFill>
                  <a:schemeClr val="accent2">
                    <a:lumMod val="50000"/>
                  </a:schemeClr>
                </a:solidFill>
              </a:rPr>
              <a:t>φίμπριες</a:t>
            </a:r>
            <a:r>
              <a:rPr lang="el-GR" sz="1200" dirty="0">
                <a:solidFill>
                  <a:schemeClr val="accent2">
                    <a:lumMod val="50000"/>
                  </a:schemeClr>
                </a:solidFill>
              </a:rPr>
              <a:t>, εκκριτικά </a:t>
            </a:r>
            <a:r>
              <a:rPr lang="el-GR" sz="1200" dirty="0" err="1">
                <a:solidFill>
                  <a:schemeClr val="accent2">
                    <a:lumMod val="50000"/>
                  </a:schemeClr>
                </a:solidFill>
              </a:rPr>
              <a:t>συστήματσ</a:t>
            </a:r>
            <a:r>
              <a:rPr lang="el-GR" sz="1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l-GR" sz="1200" dirty="0" err="1">
                <a:solidFill>
                  <a:schemeClr val="accent2">
                    <a:lumMod val="50000"/>
                  </a:schemeClr>
                </a:solidFill>
              </a:rPr>
              <a:t>τυπου</a:t>
            </a:r>
            <a:r>
              <a:rPr lang="el-GR" sz="1200" dirty="0">
                <a:solidFill>
                  <a:schemeClr val="accent2">
                    <a:lumMod val="50000"/>
                  </a:schemeClr>
                </a:solidFill>
              </a:rPr>
              <a:t> ΙΙ </a:t>
            </a:r>
            <a:r>
              <a:rPr lang="el-GR" sz="1200" dirty="0" err="1">
                <a:solidFill>
                  <a:schemeClr val="accent2">
                    <a:lumMod val="50000"/>
                  </a:schemeClr>
                </a:solidFill>
              </a:rPr>
              <a:t>Ιν</a:t>
            </a:r>
            <a:r>
              <a:rPr lang="el-GR" sz="12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l-GR" sz="1200" dirty="0" err="1">
                <a:solidFill>
                  <a:schemeClr val="accent2">
                    <a:lumMod val="50000"/>
                  </a:schemeClr>
                </a:solidFill>
              </a:rPr>
              <a:t>μηχανισμους</a:t>
            </a:r>
            <a:r>
              <a:rPr lang="el-GR" sz="1200" dirty="0">
                <a:solidFill>
                  <a:schemeClr val="accent2">
                    <a:lumMod val="50000"/>
                  </a:schemeClr>
                </a:solidFill>
              </a:rPr>
              <a:t> απόκτησης </a:t>
            </a:r>
            <a:r>
              <a:rPr lang="el-GR" sz="1200" dirty="0" err="1">
                <a:solidFill>
                  <a:schemeClr val="accent2">
                    <a:lumMod val="50000"/>
                  </a:schemeClr>
                </a:solidFill>
              </a:rPr>
              <a:t>σιδήροθ</a:t>
            </a:r>
            <a:endParaRPr lang="el-GR" sz="12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5BFB1-9F13-4945-A005-972E7A647D55}" type="slidenum">
              <a:rPr lang="el-GR" smtClean="0"/>
              <a:t>44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50358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15 </a:t>
            </a:r>
            <a:r>
              <a:rPr lang="el-GR" dirty="0" err="1"/>
              <a:t>οροτυποι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5BFB1-9F13-4945-A005-972E7A647D55}" type="slidenum">
              <a:rPr lang="el-GR" smtClean="0"/>
              <a:t>45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677472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dirty="0">
                <a:latin typeface="Corbel" panose="020B0503020204020204" pitchFamily="34" charset="0"/>
              </a:rPr>
              <a:t>L. </a:t>
            </a:r>
            <a:r>
              <a:rPr lang="en-US" sz="1200" i="1" dirty="0" err="1">
                <a:latin typeface="Corbel" panose="020B0503020204020204" pitchFamily="34" charset="0"/>
              </a:rPr>
              <a:t>longbeachae</a:t>
            </a:r>
            <a:r>
              <a:rPr lang="el-GR" sz="1200" i="1" dirty="0">
                <a:latin typeface="Corbel" panose="020B0503020204020204" pitchFamily="34" charset="0"/>
              </a:rPr>
              <a:t> </a:t>
            </a:r>
            <a:r>
              <a:rPr lang="el-GR" sz="1200" i="1" dirty="0" err="1">
                <a:latin typeface="Corbel" panose="020B0503020204020204" pitchFamily="34" charset="0"/>
              </a:rPr>
              <a:t>απομονωθηκε</a:t>
            </a:r>
            <a:r>
              <a:rPr lang="el-GR" sz="1200" i="1" dirty="0">
                <a:latin typeface="Corbel" panose="020B0503020204020204" pitchFamily="34" charset="0"/>
              </a:rPr>
              <a:t> </a:t>
            </a:r>
            <a:r>
              <a:rPr lang="el-GR" sz="1200" i="1" dirty="0" err="1">
                <a:latin typeface="Corbel" panose="020B0503020204020204" pitchFamily="34" charset="0"/>
              </a:rPr>
              <a:t>πρωτη</a:t>
            </a:r>
            <a:r>
              <a:rPr lang="el-GR" sz="1200" i="1" dirty="0">
                <a:latin typeface="Corbel" panose="020B0503020204020204" pitchFamily="34" charset="0"/>
              </a:rPr>
              <a:t> </a:t>
            </a:r>
            <a:r>
              <a:rPr lang="el-GR" sz="1200" i="1" dirty="0" err="1">
                <a:latin typeface="Corbel" panose="020B0503020204020204" pitchFamily="34" charset="0"/>
              </a:rPr>
              <a:t>φορα</a:t>
            </a:r>
            <a:r>
              <a:rPr lang="el-GR" sz="1200" i="1" dirty="0">
                <a:latin typeface="Corbel" panose="020B0503020204020204" pitchFamily="34" charset="0"/>
              </a:rPr>
              <a:t> </a:t>
            </a:r>
            <a:r>
              <a:rPr lang="el-GR" sz="1200" i="1" dirty="0" err="1">
                <a:latin typeface="Corbel" panose="020B0503020204020204" pitchFamily="34" charset="0"/>
              </a:rPr>
              <a:t>απο</a:t>
            </a:r>
            <a:r>
              <a:rPr lang="el-GR" sz="1200" dirty="0">
                <a:latin typeface="Corbel" panose="020B0503020204020204" pitchFamily="34" charset="0"/>
              </a:rPr>
              <a:t> </a:t>
            </a:r>
            <a:r>
              <a:rPr lang="en-US" sz="1200" dirty="0">
                <a:latin typeface="Corbel" panose="020B0503020204020204" pitchFamily="34" charset="0"/>
              </a:rPr>
              <a:t>long beach California. </a:t>
            </a:r>
            <a:r>
              <a:rPr lang="el-GR" sz="1200" dirty="0" err="1">
                <a:latin typeface="Corbel" panose="020B0503020204020204" pitchFamily="34" charset="0"/>
              </a:rPr>
              <a:t>σχετιζεται</a:t>
            </a:r>
            <a:r>
              <a:rPr lang="el-GR" sz="1200" dirty="0">
                <a:latin typeface="Corbel" panose="020B0503020204020204" pitchFamily="34" charset="0"/>
              </a:rPr>
              <a:t> με </a:t>
            </a:r>
            <a:r>
              <a:rPr lang="el-GR" sz="1200" dirty="0" err="1">
                <a:latin typeface="Corbel" panose="020B0503020204020204" pitchFamily="34" charset="0"/>
              </a:rPr>
              <a:t>μολυσμενο</a:t>
            </a:r>
            <a:r>
              <a:rPr lang="el-GR" sz="1200" dirty="0">
                <a:latin typeface="Corbel" panose="020B0503020204020204" pitchFamily="34" charset="0"/>
              </a:rPr>
              <a:t> </a:t>
            </a:r>
            <a:r>
              <a:rPr lang="el-GR" sz="1200" dirty="0" err="1">
                <a:latin typeface="Corbel" panose="020B0503020204020204" pitchFamily="34" charset="0"/>
              </a:rPr>
              <a:t>χωμα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5BFB1-9F13-4945-A005-972E7A647D55}" type="slidenum">
              <a:rPr lang="el-GR" smtClean="0"/>
              <a:t>46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45189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ΓΡΙΠΠΩΔΗΣ ΣΥΝΔΡΟΜΗ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5BFB1-9F13-4945-A005-972E7A647D55}" type="slidenum">
              <a:rPr lang="el-GR" smtClean="0"/>
              <a:t>48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27431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customXml" Target="../ink/ink1.xml"/><Relationship Id="rId12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customXml" Target="../ink/ink3.xml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customXml" Target="../ink/ink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11">
            <a:extLst>
              <a:ext uri="{FF2B5EF4-FFF2-40B4-BE49-F238E27FC236}">
                <a16:creationId xmlns:a16="http://schemas.microsoft.com/office/drawing/2014/main" id="{E9AA9F65-94B8-41A5-A7FF-23D2CFB11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13">
            <a:extLst>
              <a:ext uri="{FF2B5EF4-FFF2-40B4-BE49-F238E27FC236}">
                <a16:creationId xmlns:a16="http://schemas.microsoft.com/office/drawing/2014/main" id="{7E8B0F8E-3F6C-4541-B9C1-774D80A08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15">
            <a:extLst>
              <a:ext uri="{FF2B5EF4-FFF2-40B4-BE49-F238E27FC236}">
                <a16:creationId xmlns:a16="http://schemas.microsoft.com/office/drawing/2014/main" id="{7A45F5BC-32D1-41CD-B270-C46F18CA1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57EE13-72B0-4FFA-ACE1-EBDE89340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28C565D-A991-4381-AC37-76A58A4A1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Τίτλος 5">
            <a:extLst>
              <a:ext uri="{FF2B5EF4-FFF2-40B4-BE49-F238E27FC236}">
                <a16:creationId xmlns:a16="http://schemas.microsoft.com/office/drawing/2014/main" id="{A7DB4D53-120E-256A-2321-20123EFA3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6326" y="1507414"/>
            <a:ext cx="7399141" cy="37033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 err="1">
                <a:solidFill>
                  <a:schemeClr val="tx2"/>
                </a:solidFill>
              </a:rPr>
              <a:t>Clostridioides</a:t>
            </a:r>
            <a:r>
              <a:rPr lang="en-US" sz="4400" dirty="0">
                <a:solidFill>
                  <a:schemeClr val="tx2"/>
                </a:solidFill>
              </a:rPr>
              <a:t> difficile</a:t>
            </a:r>
            <a:br>
              <a:rPr lang="en-US" sz="4400" dirty="0">
                <a:solidFill>
                  <a:schemeClr val="tx2"/>
                </a:solidFill>
              </a:rPr>
            </a:br>
            <a:r>
              <a:rPr lang="en-US" sz="4400" dirty="0">
                <a:solidFill>
                  <a:schemeClr val="tx2"/>
                </a:solidFill>
              </a:rPr>
              <a:t>legionella pneumophila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7180431-F4DE-415D-BCBB-9316423C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3642"/>
            <a:ext cx="11298933" cy="51270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EABD997-5EF9-4E9B-AFBB-F6DFAAF3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2209064" y="3329711"/>
            <a:ext cx="3703320" cy="5872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9AB5EE6-A047-4B18-B998-D46DF3C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5878019"/>
            <a:ext cx="11298933" cy="51270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Θέση κειμένου 6">
            <a:extLst>
              <a:ext uri="{FF2B5EF4-FFF2-40B4-BE49-F238E27FC236}">
                <a16:creationId xmlns:a16="http://schemas.microsoft.com/office/drawing/2014/main" id="{E78D5C58-7DB8-A39C-21AA-8B70F1C5B5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68157" y="5993132"/>
            <a:ext cx="4448292" cy="282482"/>
          </a:xfrm>
          <a:ln w="57150"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2400" dirty="0">
                <a:solidFill>
                  <a:schemeClr val="tx2"/>
                </a:solidFill>
              </a:rPr>
              <a:t>α</a:t>
            </a:r>
            <a:r>
              <a:rPr lang="en-US" sz="2400" dirty="0" err="1">
                <a:solidFill>
                  <a:schemeClr val="tx2"/>
                </a:solidFill>
              </a:rPr>
              <a:t>ν</a:t>
            </a:r>
            <a:r>
              <a:rPr lang="en-US" sz="2400" dirty="0">
                <a:solidFill>
                  <a:schemeClr val="tx2"/>
                </a:solidFill>
              </a:rPr>
              <a:t>α</a:t>
            </a:r>
            <a:r>
              <a:rPr lang="en-US" sz="2400" dirty="0" err="1">
                <a:solidFill>
                  <a:schemeClr val="tx2"/>
                </a:solidFill>
              </a:rPr>
              <a:t>στ</a:t>
            </a:r>
            <a:r>
              <a:rPr lang="en-US" sz="2400" dirty="0">
                <a:solidFill>
                  <a:schemeClr val="tx2"/>
                </a:solidFill>
              </a:rPr>
              <a:t>α</a:t>
            </a:r>
            <a:r>
              <a:rPr lang="en-US" sz="2400" dirty="0" err="1">
                <a:solidFill>
                  <a:schemeClr val="tx2"/>
                </a:solidFill>
              </a:rPr>
              <a:t>σι</a:t>
            </a:r>
            <a:r>
              <a:rPr lang="en-US" sz="2400" dirty="0">
                <a:solidFill>
                  <a:schemeClr val="tx2"/>
                </a:solidFill>
              </a:rPr>
              <a:t>α </a:t>
            </a:r>
            <a:r>
              <a:rPr lang="en-US" sz="2400" dirty="0" err="1">
                <a:solidFill>
                  <a:schemeClr val="tx2"/>
                </a:solidFill>
              </a:rPr>
              <a:t>σ</a:t>
            </a:r>
            <a:r>
              <a:rPr lang="en-US" sz="2400" dirty="0">
                <a:solidFill>
                  <a:schemeClr val="tx2"/>
                </a:solidFill>
              </a:rPr>
              <a:t>π</a:t>
            </a:r>
            <a:r>
              <a:rPr lang="en-US" sz="2400" dirty="0" err="1">
                <a:solidFill>
                  <a:schemeClr val="tx2"/>
                </a:solidFill>
              </a:rPr>
              <a:t>ηλιο</a:t>
            </a:r>
            <a:r>
              <a:rPr lang="en-US" sz="2400" dirty="0">
                <a:solidFill>
                  <a:schemeClr val="tx2"/>
                </a:solidFill>
              </a:rPr>
              <a:t>π</a:t>
            </a:r>
            <a:r>
              <a:rPr lang="en-US" sz="2400" dirty="0" err="1">
                <a:solidFill>
                  <a:schemeClr val="tx2"/>
                </a:solidFill>
              </a:rPr>
              <a:t>ουλου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4440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DFC81E9-2D5D-7C7A-16A7-3882747F5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ασυμπτωματικη</a:t>
            </a:r>
            <a:r>
              <a:rPr lang="el-GR" dirty="0"/>
              <a:t> φορεία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36D3CA11-80C8-905D-E23E-BD084913D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4206" y="2279467"/>
            <a:ext cx="8771131" cy="536005"/>
          </a:xfrm>
        </p:spPr>
        <p:txBody>
          <a:bodyPr/>
          <a:lstStyle/>
          <a:p>
            <a:r>
              <a:rPr lang="el-GR" dirty="0">
                <a:solidFill>
                  <a:srgbClr val="7030A0"/>
                </a:solidFill>
              </a:rPr>
              <a:t>ΟΡΙΣΜΟΣ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Θέση περιεχομένου 5">
                <a:extLst>
                  <a:ext uri="{FF2B5EF4-FFF2-40B4-BE49-F238E27FC236}">
                    <a16:creationId xmlns:a16="http://schemas.microsoft.com/office/drawing/2014/main" id="{23D71E1B-9866-0201-DD24-4FEF699A5D01}"/>
                  </a:ext>
                </a:extLst>
              </p:cNvPr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734206" y="3015984"/>
                <a:ext cx="11267294" cy="205308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l-GR" dirty="0"/>
                  <a:t>ύπαρξη θετικής διαγνωστικής δοκιμασίας απουσία διάρροιας</a:t>
                </a:r>
              </a:p>
              <a:p>
                <a:pPr marL="0" indent="0">
                  <a:buNone/>
                </a:pPr>
                <a:r>
                  <a:rPr lang="el-GR" dirty="0"/>
                  <a:t>ΦΟΡΕΙΑ </a:t>
                </a:r>
                <a:r>
                  <a:rPr lang="en-US" i="1" dirty="0"/>
                  <a:t>vs</a:t>
                </a:r>
                <a:r>
                  <a:rPr lang="en-US" dirty="0"/>
                  <a:t> </a:t>
                </a:r>
                <a:r>
                  <a:rPr lang="el-GR" dirty="0"/>
                  <a:t>ΑΠΟΙΚΙΣΜΟΣ</a:t>
                </a:r>
                <a:endParaRPr lang="en-US" dirty="0"/>
              </a:p>
              <a:p>
                <a:pPr marL="0" indent="0">
                  <a:buNone/>
                </a:pPr>
                <a:r>
                  <a:rPr lang="el-GR" dirty="0"/>
                  <a:t>ΑΠΟΙΚΙΣΜΟΣ = ανίχνευση του </a:t>
                </a:r>
                <a:r>
                  <a:rPr lang="el-GR" u="sng" dirty="0"/>
                  <a:t>ίδιου</a:t>
                </a:r>
                <a:r>
                  <a:rPr lang="el-GR" dirty="0"/>
                  <a:t> </a:t>
                </a:r>
                <a:r>
                  <a:rPr lang="el-GR" dirty="0" err="1"/>
                  <a:t>τοξινογόνου</a:t>
                </a:r>
                <a:r>
                  <a:rPr lang="el-GR" dirty="0"/>
                  <a:t> στελέχους </a:t>
                </a:r>
                <a14:m>
                  <m:oMath xmlns:m="http://schemas.openxmlformats.org/officeDocument/2006/math">
                    <m: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l-GR" u="sng" dirty="0"/>
                  <a:t> 2 φορές.</a:t>
                </a:r>
              </a:p>
            </p:txBody>
          </p:sp>
        </mc:Choice>
        <mc:Fallback xmlns="">
          <p:sp>
            <p:nvSpPr>
              <p:cNvPr id="6" name="Θέση περιεχομένου 5">
                <a:extLst>
                  <a:ext uri="{FF2B5EF4-FFF2-40B4-BE49-F238E27FC236}">
                    <a16:creationId xmlns:a16="http://schemas.microsoft.com/office/drawing/2014/main" id="{23D71E1B-9866-0201-DD24-4FEF699A5D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734206" y="3015984"/>
                <a:ext cx="11267294" cy="2053089"/>
              </a:xfrm>
              <a:blipFill>
                <a:blip r:embed="rId2"/>
                <a:stretch>
                  <a:fillRect l="-450" t="-122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4D74461A-1D9F-A2AE-F55F-0ACA9DC58DD1}"/>
              </a:ext>
            </a:extLst>
          </p:cNvPr>
          <p:cNvSpPr txBox="1"/>
          <p:nvPr/>
        </p:nvSpPr>
        <p:spPr>
          <a:xfrm>
            <a:off x="734206" y="4915642"/>
            <a:ext cx="8039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10-20 % των ασθενών κατά την εισαγωγή τους στο νοσοκομείο </a:t>
            </a:r>
          </a:p>
          <a:p>
            <a:r>
              <a:rPr lang="el-GR" sz="2000" dirty="0"/>
              <a:t>(σε διάφορες μελέτες 3-21 %, 8.1 %, 10 %)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99EF0C5-2134-680C-2F4A-A54BA9837E26}"/>
                  </a:ext>
                </a:extLst>
              </p:cNvPr>
              <p:cNvSpPr txBox="1"/>
              <p:nvPr/>
            </p:nvSpPr>
            <p:spPr>
              <a:xfrm>
                <a:off x="958660" y="5729415"/>
                <a:ext cx="481203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3200" b="1" i="1" dirty="0">
                    <a:solidFill>
                      <a:srgbClr val="0070C0"/>
                    </a:solidFill>
                  </a:rPr>
                  <a:t>φορεία</a:t>
                </a:r>
                <a14:m>
                  <m:oMath xmlns:m="http://schemas.openxmlformats.org/officeDocument/2006/math">
                    <m:r>
                      <a:rPr lang="el-GR" sz="32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l-GR" sz="3200" b="1" i="1" dirty="0">
                    <a:solidFill>
                      <a:srgbClr val="0070C0"/>
                    </a:solidFill>
                    <a:latin typeface="Corbel" panose="020B0503020204020204" pitchFamily="34" charset="0"/>
                  </a:rPr>
                  <a:t>νόσος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99EF0C5-2134-680C-2F4A-A54BA9837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660" y="5729415"/>
                <a:ext cx="4812030" cy="584775"/>
              </a:xfrm>
              <a:prstGeom prst="rect">
                <a:avLst/>
              </a:prstGeom>
              <a:blipFill>
                <a:blip r:embed="rId3"/>
                <a:stretch>
                  <a:fillRect l="-3158" t="-14894" b="-3191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618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3822E98-2143-51A4-982B-C86E122D0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παραγοντεσ</a:t>
            </a:r>
            <a:r>
              <a:rPr lang="el-GR" dirty="0"/>
              <a:t> </a:t>
            </a:r>
            <a:r>
              <a:rPr lang="el-GR" dirty="0" err="1"/>
              <a:t>κινδυνου</a:t>
            </a:r>
            <a:r>
              <a:rPr lang="el-GR" dirty="0"/>
              <a:t> για </a:t>
            </a:r>
            <a:r>
              <a:rPr lang="en-US" dirty="0"/>
              <a:t>cdi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0973D47-6DE4-901E-7D5C-572BC7E80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000" dirty="0">
                <a:solidFill>
                  <a:schemeClr val="tx1"/>
                </a:solidFill>
              </a:rPr>
              <a:t>η </a:t>
            </a:r>
            <a:r>
              <a:rPr lang="el-GR" sz="2000" dirty="0" err="1">
                <a:solidFill>
                  <a:schemeClr val="tx1"/>
                </a:solidFill>
              </a:rPr>
              <a:t>ασυμπτωματική</a:t>
            </a:r>
            <a:r>
              <a:rPr lang="el-GR" sz="2000" dirty="0">
                <a:solidFill>
                  <a:schemeClr val="tx1"/>
                </a:solidFill>
              </a:rPr>
              <a:t> φορεία </a:t>
            </a:r>
            <a:r>
              <a:rPr lang="el-GR" sz="2000" dirty="0" err="1">
                <a:solidFill>
                  <a:schemeClr val="tx1"/>
                </a:solidFill>
              </a:rPr>
              <a:t>τοξινογόνων</a:t>
            </a:r>
            <a:r>
              <a:rPr lang="el-GR" sz="2000" dirty="0">
                <a:solidFill>
                  <a:schemeClr val="tx1"/>
                </a:solidFill>
              </a:rPr>
              <a:t> στελεχών (9.4 % </a:t>
            </a:r>
            <a:r>
              <a:rPr lang="en-US" sz="2000" dirty="0">
                <a:solidFill>
                  <a:schemeClr val="tx1"/>
                </a:solidFill>
              </a:rPr>
              <a:t>CDI rate</a:t>
            </a:r>
            <a:r>
              <a:rPr lang="el-GR" sz="2000" dirty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r>
              <a:rPr lang="el-GR" sz="2000" dirty="0">
                <a:solidFill>
                  <a:schemeClr val="tx1"/>
                </a:solidFill>
              </a:rPr>
              <a:t>ΑΣΘΕΝΕΙΣ ΑΠΟΙΚΙΣΜΕΝΟΙ ΜΕ ΜΗ ΤΟΞΙΝΟΓΟΝΑ ΣΤΕΛΕΧΗ ΌΧΙ ΜΟΝΟ ΔΕΝ ΕΧΟΥΝ ΑΥΞΗΜΕΝΟ ΚΙΝΔΥΝΟ, </a:t>
            </a:r>
            <a:r>
              <a:rPr lang="el-GR" sz="2000" u="sng" dirty="0">
                <a:solidFill>
                  <a:schemeClr val="tx1"/>
                </a:solidFill>
              </a:rPr>
              <a:t>ΙΣΩΣ</a:t>
            </a:r>
            <a:r>
              <a:rPr lang="el-GR" sz="2000" dirty="0">
                <a:solidFill>
                  <a:schemeClr val="tx1"/>
                </a:solidFill>
              </a:rPr>
              <a:t> ΕΧΟΥΝ ΣΧΕΤΙΚΗ ΠΡΟΣΤΑΣΙΑ</a:t>
            </a:r>
            <a:r>
              <a:rPr lang="en-US" sz="2000" dirty="0">
                <a:solidFill>
                  <a:schemeClr val="tx1"/>
                </a:solidFill>
              </a:rPr>
              <a:t> (2.3 % CDI rate)</a:t>
            </a:r>
            <a:endParaRPr lang="el-GR" sz="2000" dirty="0">
              <a:solidFill>
                <a:schemeClr val="tx1"/>
              </a:solidFill>
            </a:endParaRPr>
          </a:p>
          <a:p>
            <a:r>
              <a:rPr lang="el-GR" sz="2000" dirty="0"/>
              <a:t> </a:t>
            </a:r>
            <a:r>
              <a:rPr lang="el-GR" sz="2000" b="1" dirty="0">
                <a:solidFill>
                  <a:srgbClr val="FF0000"/>
                </a:solidFill>
              </a:rPr>
              <a:t>ΠΡΟΫΠΟΘΕΣΗ </a:t>
            </a:r>
            <a:r>
              <a:rPr lang="el-GR" sz="2000" dirty="0">
                <a:solidFill>
                  <a:schemeClr val="tx1"/>
                </a:solidFill>
              </a:rPr>
              <a:t>χρήση αντιβιοτικών </a:t>
            </a:r>
          </a:p>
          <a:p>
            <a:pPr marL="0" indent="0">
              <a:buNone/>
            </a:pPr>
            <a:r>
              <a:rPr lang="el-GR" sz="2000" dirty="0" err="1">
                <a:solidFill>
                  <a:schemeClr val="tx1"/>
                </a:solidFill>
              </a:rPr>
              <a:t>Ιδια</a:t>
            </a:r>
            <a:r>
              <a:rPr lang="en-US" sz="2000" dirty="0" err="1">
                <a:solidFill>
                  <a:schemeClr val="tx1"/>
                </a:solidFill>
              </a:rPr>
              <a:t>ί</a:t>
            </a:r>
            <a:r>
              <a:rPr lang="el-GR" sz="2000" dirty="0" err="1">
                <a:solidFill>
                  <a:schemeClr val="tx1"/>
                </a:solidFill>
              </a:rPr>
              <a:t>τερα</a:t>
            </a:r>
            <a:r>
              <a:rPr lang="el-GR" sz="2000" dirty="0">
                <a:solidFill>
                  <a:schemeClr val="tx1"/>
                </a:solidFill>
              </a:rPr>
              <a:t>, η ΠΑΡΑΤΕΤΑΜΈΝΗ χρήση αντιβιοτικών οδηγεί σε </a:t>
            </a:r>
            <a:r>
              <a:rPr lang="el-GR" sz="2000" dirty="0" err="1">
                <a:solidFill>
                  <a:schemeClr val="tx1"/>
                </a:solidFill>
              </a:rPr>
              <a:t>υπερ</a:t>
            </a:r>
            <a:r>
              <a:rPr lang="el-GR" sz="2000" dirty="0">
                <a:solidFill>
                  <a:schemeClr val="tx1"/>
                </a:solidFill>
              </a:rPr>
              <a:t>-ανάπτυξη </a:t>
            </a:r>
            <a:r>
              <a:rPr lang="en-US" sz="2000" i="1" dirty="0">
                <a:solidFill>
                  <a:schemeClr val="tx1"/>
                </a:solidFill>
              </a:rPr>
              <a:t>C. difficile</a:t>
            </a:r>
            <a:r>
              <a:rPr lang="el-GR" sz="2000" i="1" dirty="0">
                <a:solidFill>
                  <a:schemeClr val="tx1"/>
                </a:solidFill>
              </a:rPr>
              <a:t> κ </a:t>
            </a:r>
            <a:r>
              <a:rPr lang="el-GR" sz="2000" dirty="0">
                <a:solidFill>
                  <a:schemeClr val="tx1"/>
                </a:solidFill>
              </a:rPr>
              <a:t>παραγωγή μεγάλου αριθμού σπόρων</a:t>
            </a:r>
          </a:p>
        </p:txBody>
      </p:sp>
    </p:spTree>
    <p:extLst>
      <p:ext uri="{BB962C8B-B14F-4D97-AF65-F5344CB8AC3E}">
        <p14:creationId xmlns:p14="http://schemas.microsoft.com/office/powerpoint/2010/main" val="3508884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4F06BDD-AB85-196D-1BAB-89C7EE536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παθογενεια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CD2258D-22EC-ED1E-BEC2-B2CCEA869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/>
              <a:t>Το μικρόβιο δεν είναι διεισδυτικό</a:t>
            </a:r>
          </a:p>
          <a:p>
            <a:r>
              <a:rPr lang="el-GR" sz="2000" dirty="0" err="1">
                <a:solidFill>
                  <a:srgbClr val="212121"/>
                </a:solidFill>
              </a:rPr>
              <a:t>προσκολλητ</a:t>
            </a:r>
            <a:r>
              <a:rPr lang="en" sz="2000" dirty="0" err="1">
                <a:solidFill>
                  <a:srgbClr val="212121"/>
                </a:solidFill>
              </a:rPr>
              <a:t>ί</a:t>
            </a:r>
            <a:r>
              <a:rPr lang="el-GR" sz="2000" dirty="0" err="1">
                <a:solidFill>
                  <a:srgbClr val="212121"/>
                </a:solidFill>
              </a:rPr>
              <a:t>νες</a:t>
            </a:r>
            <a:r>
              <a:rPr lang="el-GR" sz="2000" dirty="0">
                <a:solidFill>
                  <a:srgbClr val="212121"/>
                </a:solidFill>
              </a:rPr>
              <a:t>-πρόσδεση στο εντερικό επιθήλιο</a:t>
            </a:r>
            <a:endParaRPr lang="el-GR" sz="2000" dirty="0"/>
          </a:p>
          <a:p>
            <a:r>
              <a:rPr lang="el-GR" sz="2000" dirty="0"/>
              <a:t>η </a:t>
            </a:r>
            <a:r>
              <a:rPr lang="el-GR" sz="2000" dirty="0" err="1"/>
              <a:t>παθογενετική</a:t>
            </a:r>
            <a:r>
              <a:rPr lang="el-GR" sz="2000" dirty="0"/>
              <a:t> του δράση οφείλεται στην παραγωγή ενζύμων και τοξινών</a:t>
            </a:r>
          </a:p>
          <a:p>
            <a:r>
              <a:rPr lang="el-GR" sz="2000" dirty="0"/>
              <a:t>ένζυμα (</a:t>
            </a:r>
            <a:r>
              <a:rPr lang="el-GR" sz="2000" dirty="0" err="1"/>
              <a:t>υαλουρονιδάση</a:t>
            </a:r>
            <a:r>
              <a:rPr lang="el-GR" sz="2000" dirty="0"/>
              <a:t>, </a:t>
            </a:r>
            <a:r>
              <a:rPr lang="el-GR" sz="2000" dirty="0" err="1"/>
              <a:t>κολλαγενάση</a:t>
            </a:r>
            <a:r>
              <a:rPr lang="el-GR" sz="2000" dirty="0"/>
              <a:t>, </a:t>
            </a:r>
            <a:r>
              <a:rPr lang="el-GR" sz="2000" dirty="0" err="1"/>
              <a:t>χονδροϊτίνη-σουλφατάση</a:t>
            </a:r>
            <a:r>
              <a:rPr lang="el-GR" sz="2000" dirty="0"/>
              <a:t>)</a:t>
            </a:r>
          </a:p>
          <a:p>
            <a:r>
              <a:rPr lang="el-GR" sz="2000" dirty="0">
                <a:solidFill>
                  <a:srgbClr val="FF0000"/>
                </a:solidFill>
              </a:rPr>
              <a:t>τοξίνες</a:t>
            </a:r>
          </a:p>
        </p:txBody>
      </p:sp>
    </p:spTree>
    <p:extLst>
      <p:ext uri="{BB962C8B-B14F-4D97-AF65-F5344CB8AC3E}">
        <p14:creationId xmlns:p14="http://schemas.microsoft.com/office/powerpoint/2010/main" val="57899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BCB78AE-AE53-6069-C122-53EDBFD1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παθογενετικοι</a:t>
            </a:r>
            <a:r>
              <a:rPr lang="el-GR" dirty="0"/>
              <a:t> </a:t>
            </a:r>
            <a:r>
              <a:rPr lang="el-GR" dirty="0" err="1"/>
              <a:t>μηχανισμοι-τοξινες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58FCB9B-A929-0A9B-ECCE-EDF513A48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796090"/>
            <a:ext cx="11029615" cy="4892633"/>
          </a:xfrm>
        </p:spPr>
        <p:txBody>
          <a:bodyPr>
            <a:normAutofit/>
          </a:bodyPr>
          <a:lstStyle/>
          <a:p>
            <a:r>
              <a:rPr lang="el-GR" sz="2000" dirty="0" err="1">
                <a:solidFill>
                  <a:srgbClr val="212121"/>
                </a:solidFill>
              </a:rPr>
              <a:t>τοξ</a:t>
            </a:r>
            <a:r>
              <a:rPr lang="en" sz="2000" dirty="0" err="1">
                <a:solidFill>
                  <a:srgbClr val="212121"/>
                </a:solidFill>
              </a:rPr>
              <a:t>ί</a:t>
            </a:r>
            <a:r>
              <a:rPr lang="el-GR" sz="2000" dirty="0" err="1">
                <a:solidFill>
                  <a:srgbClr val="212121"/>
                </a:solidFill>
              </a:rPr>
              <a:t>νη</a:t>
            </a:r>
            <a:r>
              <a:rPr lang="en" sz="2000" u="none" strike="noStrike" dirty="0">
                <a:solidFill>
                  <a:srgbClr val="212121"/>
                </a:solidFill>
                <a:effectLst/>
              </a:rPr>
              <a:t> A (</a:t>
            </a:r>
            <a:r>
              <a:rPr lang="en" sz="2000" u="none" strike="noStrike" dirty="0" err="1">
                <a:solidFill>
                  <a:srgbClr val="212121"/>
                </a:solidFill>
                <a:effectLst/>
              </a:rPr>
              <a:t>TcdA</a:t>
            </a:r>
            <a:r>
              <a:rPr lang="en" sz="2000" u="none" strike="noStrike" dirty="0">
                <a:solidFill>
                  <a:srgbClr val="212121"/>
                </a:solidFill>
                <a:effectLst/>
              </a:rPr>
              <a:t>) </a:t>
            </a:r>
            <a:r>
              <a:rPr lang="el-GR" sz="2000" u="none" strike="noStrike" dirty="0">
                <a:solidFill>
                  <a:srgbClr val="212121"/>
                </a:solidFill>
                <a:effectLst/>
              </a:rPr>
              <a:t>εντεροτοξίνη, </a:t>
            </a:r>
            <a:r>
              <a:rPr lang="el-GR" sz="2000" dirty="0">
                <a:solidFill>
                  <a:srgbClr val="212121"/>
                </a:solidFill>
              </a:rPr>
              <a:t>προσελκύει </a:t>
            </a:r>
            <a:r>
              <a:rPr lang="el-GR" sz="2000" u="none" strike="noStrike" dirty="0">
                <a:solidFill>
                  <a:srgbClr val="212121"/>
                </a:solidFill>
                <a:effectLst/>
              </a:rPr>
              <a:t>πολυμορφοπύρηνα και διασπά τις </a:t>
            </a:r>
            <a:r>
              <a:rPr lang="el-GR" sz="2000" u="none" strike="noStrike" dirty="0" err="1">
                <a:solidFill>
                  <a:srgbClr val="212121"/>
                </a:solidFill>
                <a:effectLst/>
              </a:rPr>
              <a:t>διακυττάριες</a:t>
            </a:r>
            <a:r>
              <a:rPr lang="el-GR" sz="2000" u="none" strike="noStrike" dirty="0">
                <a:solidFill>
                  <a:srgbClr val="212121"/>
                </a:solidFill>
                <a:effectLst/>
              </a:rPr>
              <a:t> συνδέσεις με αποτέλεσμα την αύξηση της διαπερατότητας του </a:t>
            </a:r>
            <a:r>
              <a:rPr lang="el-GR" sz="2000" dirty="0">
                <a:solidFill>
                  <a:srgbClr val="212121"/>
                </a:solidFill>
              </a:rPr>
              <a:t>εντερικού</a:t>
            </a:r>
            <a:r>
              <a:rPr lang="el-GR" sz="2000" u="none" strike="noStrike" dirty="0">
                <a:solidFill>
                  <a:srgbClr val="212121"/>
                </a:solidFill>
                <a:effectLst/>
              </a:rPr>
              <a:t> τοιχώματος, έκκριση ύδατος και διάρροια.</a:t>
            </a:r>
          </a:p>
          <a:p>
            <a:r>
              <a:rPr lang="el-GR" sz="2000" u="none" strike="noStrike" dirty="0">
                <a:solidFill>
                  <a:srgbClr val="212121"/>
                </a:solidFill>
                <a:effectLst/>
              </a:rPr>
              <a:t>τοξίνη</a:t>
            </a:r>
            <a:r>
              <a:rPr lang="en" sz="2000" u="none" strike="noStrike" dirty="0">
                <a:solidFill>
                  <a:srgbClr val="212121"/>
                </a:solidFill>
                <a:effectLst/>
              </a:rPr>
              <a:t> B (</a:t>
            </a:r>
            <a:r>
              <a:rPr lang="en" sz="2000" u="none" strike="noStrike" dirty="0" err="1">
                <a:solidFill>
                  <a:srgbClr val="212121"/>
                </a:solidFill>
                <a:effectLst/>
              </a:rPr>
              <a:t>TcdB</a:t>
            </a:r>
            <a:r>
              <a:rPr lang="en" sz="2000" u="none" strike="noStrike" dirty="0">
                <a:solidFill>
                  <a:srgbClr val="212121"/>
                </a:solidFill>
                <a:effectLst/>
              </a:rPr>
              <a:t>)</a:t>
            </a:r>
            <a:r>
              <a:rPr lang="el-GR" sz="2000" dirty="0"/>
              <a:t> </a:t>
            </a:r>
            <a:r>
              <a:rPr lang="el-GR" sz="2000" dirty="0" err="1"/>
              <a:t>κυτταροτοξίνη</a:t>
            </a:r>
            <a:r>
              <a:rPr lang="el-GR" sz="2000" dirty="0"/>
              <a:t>, προκαλεί </a:t>
            </a:r>
            <a:r>
              <a:rPr lang="el-GR" sz="2000" dirty="0" err="1"/>
              <a:t>αποπολυμερισμό</a:t>
            </a:r>
            <a:r>
              <a:rPr lang="el-GR" sz="2000" dirty="0"/>
              <a:t> της </a:t>
            </a:r>
            <a:r>
              <a:rPr lang="el-GR" sz="2000" dirty="0" err="1"/>
              <a:t>ακτίνης</a:t>
            </a:r>
            <a:r>
              <a:rPr lang="el-GR" sz="2000" dirty="0"/>
              <a:t> με επακόλουθη καταστροφή του </a:t>
            </a:r>
            <a:r>
              <a:rPr lang="el-GR" sz="2000" dirty="0" err="1"/>
              <a:t>κυτταροσκελετού</a:t>
            </a:r>
            <a:r>
              <a:rPr lang="el-GR" sz="2000" dirty="0"/>
              <a:t> και κυτταρικό θάνατο. </a:t>
            </a:r>
            <a:endParaRPr lang="en-US" sz="2000" dirty="0"/>
          </a:p>
          <a:p>
            <a:r>
              <a:rPr lang="el-GR" sz="2000" dirty="0"/>
              <a:t>οι τοξίνες αδρανοποιούν μέσω </a:t>
            </a:r>
            <a:r>
              <a:rPr lang="el-GR" sz="2000" dirty="0" err="1"/>
              <a:t>γλυκοζυλίωσης</a:t>
            </a:r>
            <a:r>
              <a:rPr lang="el-GR" sz="2000" dirty="0"/>
              <a:t> κ αδρανοποίησης των </a:t>
            </a:r>
            <a:r>
              <a:rPr lang="en-US" sz="2000" dirty="0"/>
              <a:t>Rho</a:t>
            </a:r>
            <a:r>
              <a:rPr lang="el-GR" sz="2000" dirty="0"/>
              <a:t> </a:t>
            </a:r>
            <a:r>
              <a:rPr lang="en-US" sz="2000" dirty="0"/>
              <a:t>-</a:t>
            </a:r>
            <a:r>
              <a:rPr lang="en" sz="2000" dirty="0">
                <a:solidFill>
                  <a:srgbClr val="111111"/>
                </a:solidFill>
                <a:effectLst/>
                <a:latin typeface="DjhxbdAdvTT3713a231"/>
              </a:rPr>
              <a:t> GTPases</a:t>
            </a:r>
            <a:endParaRPr lang="en" sz="2000" dirty="0"/>
          </a:p>
          <a:p>
            <a:r>
              <a:rPr lang="el-GR" sz="2000" dirty="0"/>
              <a:t>1987: </a:t>
            </a:r>
            <a:r>
              <a:rPr lang="el-GR" sz="2000" dirty="0" err="1"/>
              <a:t>περιγράφηκε</a:t>
            </a:r>
            <a:r>
              <a:rPr lang="el-GR" sz="2000" dirty="0"/>
              <a:t> μία τρίτη </a:t>
            </a:r>
            <a:r>
              <a:rPr lang="el-GR" sz="2000" i="1" dirty="0"/>
              <a:t>τοξίνη </a:t>
            </a:r>
            <a:r>
              <a:rPr lang="en-US" sz="2000" i="1" dirty="0"/>
              <a:t>C. difficile </a:t>
            </a:r>
            <a:r>
              <a:rPr lang="en-US" sz="2000" dirty="0"/>
              <a:t>transferase</a:t>
            </a:r>
            <a:r>
              <a:rPr lang="el-GR" sz="2000" dirty="0"/>
              <a:t>, η </a:t>
            </a:r>
            <a:r>
              <a:rPr lang="en" sz="2000" u="none" strike="noStrike" dirty="0">
                <a:solidFill>
                  <a:srgbClr val="212121"/>
                </a:solidFill>
                <a:effectLst/>
              </a:rPr>
              <a:t>Binary toxin </a:t>
            </a:r>
            <a:r>
              <a:rPr lang="el-GR" sz="2000" u="none" strike="noStrike" dirty="0">
                <a:solidFill>
                  <a:srgbClr val="212121"/>
                </a:solidFill>
                <a:effectLst/>
              </a:rPr>
              <a:t>(</a:t>
            </a:r>
            <a:r>
              <a:rPr lang="en" sz="2000" u="none" strike="noStrike" dirty="0">
                <a:solidFill>
                  <a:srgbClr val="212121"/>
                </a:solidFill>
                <a:effectLst/>
              </a:rPr>
              <a:t>CDT</a:t>
            </a:r>
            <a:r>
              <a:rPr lang="el-GR" sz="2000" u="none" strike="noStrike" dirty="0">
                <a:solidFill>
                  <a:srgbClr val="212121"/>
                </a:solidFill>
                <a:effectLst/>
              </a:rPr>
              <a:t>), η οποία ανευρέθηκε στο επιδημικό στέλεχος</a:t>
            </a:r>
            <a:r>
              <a:rPr lang="en" sz="2000" u="none" strike="noStrike" dirty="0">
                <a:solidFill>
                  <a:srgbClr val="212121"/>
                </a:solidFill>
                <a:effectLst/>
              </a:rPr>
              <a:t> 027/BI/NAP1</a:t>
            </a:r>
            <a:r>
              <a:rPr lang="el-GR" sz="2000" u="none" strike="noStrike" dirty="0">
                <a:solidFill>
                  <a:srgbClr val="212121"/>
                </a:solidFill>
                <a:effectLst/>
              </a:rPr>
              <a:t>. Το στέλεχος αυτό παρήγαγε και τις τοξίνες Α και Β, είχε υψηλή αντοχή στις </a:t>
            </a:r>
            <a:r>
              <a:rPr lang="el-GR" sz="2000" u="none" strike="noStrike" dirty="0" err="1">
                <a:solidFill>
                  <a:srgbClr val="212121"/>
                </a:solidFill>
                <a:effectLst/>
              </a:rPr>
              <a:t>κινολόνες</a:t>
            </a:r>
            <a:r>
              <a:rPr lang="el-GR" sz="2000" u="none" strike="noStrike" dirty="0">
                <a:solidFill>
                  <a:srgbClr val="212121"/>
                </a:solidFill>
                <a:effectLst/>
              </a:rPr>
              <a:t> και είχε μεταλλάξεις (</a:t>
            </a:r>
            <a:r>
              <a:rPr lang="en" sz="2000" u="none" strike="noStrike" dirty="0">
                <a:solidFill>
                  <a:srgbClr val="212121"/>
                </a:solidFill>
                <a:effectLst/>
              </a:rPr>
              <a:t>18 bp deletion </a:t>
            </a:r>
            <a:r>
              <a:rPr lang="el-GR" sz="2000" u="none" strike="noStrike" dirty="0">
                <a:solidFill>
                  <a:srgbClr val="212121"/>
                </a:solidFill>
                <a:effectLst/>
              </a:rPr>
              <a:t>και</a:t>
            </a:r>
            <a:r>
              <a:rPr lang="en" sz="2000" u="none" strike="noStrike" dirty="0">
                <a:solidFill>
                  <a:srgbClr val="212121"/>
                </a:solidFill>
                <a:effectLst/>
              </a:rPr>
              <a:t> stop codon</a:t>
            </a:r>
            <a:r>
              <a:rPr lang="el-GR" sz="2000" u="none" strike="noStrike" dirty="0">
                <a:solidFill>
                  <a:srgbClr val="212121"/>
                </a:solidFill>
                <a:effectLst/>
              </a:rPr>
              <a:t>)</a:t>
            </a:r>
            <a:r>
              <a:rPr lang="en" sz="200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el-GR" sz="2000" dirty="0">
                <a:solidFill>
                  <a:srgbClr val="212121"/>
                </a:solidFill>
              </a:rPr>
              <a:t>στο </a:t>
            </a:r>
            <a:r>
              <a:rPr lang="el-GR" sz="2000" dirty="0" err="1">
                <a:solidFill>
                  <a:srgbClr val="212121"/>
                </a:solidFill>
              </a:rPr>
              <a:t>γον</a:t>
            </a:r>
            <a:r>
              <a:rPr lang="en" sz="2000" dirty="0" err="1">
                <a:solidFill>
                  <a:srgbClr val="212121"/>
                </a:solidFill>
              </a:rPr>
              <a:t>ί</a:t>
            </a:r>
            <a:r>
              <a:rPr lang="el-GR" sz="2000" dirty="0" err="1">
                <a:solidFill>
                  <a:srgbClr val="212121"/>
                </a:solidFill>
              </a:rPr>
              <a:t>διο</a:t>
            </a:r>
            <a:r>
              <a:rPr lang="en" sz="2000" u="none" strike="noStrike" dirty="0">
                <a:solidFill>
                  <a:srgbClr val="212121"/>
                </a:solidFill>
                <a:effectLst/>
              </a:rPr>
              <a:t> </a:t>
            </a:r>
            <a:r>
              <a:rPr lang="en" sz="2000" i="1" u="none" strike="noStrike" dirty="0" err="1">
                <a:solidFill>
                  <a:srgbClr val="212121"/>
                </a:solidFill>
                <a:effectLst/>
              </a:rPr>
              <a:t>tcdC</a:t>
            </a:r>
            <a:r>
              <a:rPr lang="en" sz="200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el-GR" sz="2000" u="none" strike="noStrike" dirty="0">
                <a:solidFill>
                  <a:srgbClr val="212121"/>
                </a:solidFill>
                <a:effectLst/>
              </a:rPr>
              <a:t>που είναι αρνητικός ρυθμιστής της παραγωγής των τοξινών Α και Β και προκαλούσε σοβαρή μορφή της νόσου και επιδημίες</a:t>
            </a:r>
            <a:r>
              <a:rPr lang="en" sz="2000" u="none" strike="noStrike" dirty="0">
                <a:solidFill>
                  <a:srgbClr val="212121"/>
                </a:solidFill>
                <a:effectLst/>
              </a:rPr>
              <a:t>. </a:t>
            </a:r>
            <a:r>
              <a:rPr lang="el-GR" sz="2000" dirty="0">
                <a:solidFill>
                  <a:srgbClr val="212121"/>
                </a:solidFill>
              </a:rPr>
              <a:t>Απομονώθηκε στο 51% των περιστατικών στις ΗΠΑ και 81 % στον Καναδά </a:t>
            </a:r>
            <a:r>
              <a:rPr lang="el-GR" sz="2000" dirty="0" err="1">
                <a:solidFill>
                  <a:srgbClr val="212121"/>
                </a:solidFill>
              </a:rPr>
              <a:t>μετ</a:t>
            </a:r>
            <a:r>
              <a:rPr lang="en-US" sz="2000" dirty="0" err="1">
                <a:solidFill>
                  <a:srgbClr val="212121"/>
                </a:solidFill>
              </a:rPr>
              <a:t>ά</a:t>
            </a:r>
            <a:r>
              <a:rPr lang="el-GR" sz="2000" dirty="0">
                <a:solidFill>
                  <a:srgbClr val="212121"/>
                </a:solidFill>
              </a:rPr>
              <a:t> το 2000. Επίσης, υ</a:t>
            </a:r>
            <a:r>
              <a:rPr lang="el-GR" sz="2000" u="none" strike="noStrike" dirty="0">
                <a:solidFill>
                  <a:srgbClr val="212121"/>
                </a:solidFill>
                <a:effectLst/>
              </a:rPr>
              <a:t>πάρχουν αναφορές για πρόκληση σοβαρής νόσου από </a:t>
            </a:r>
            <a:r>
              <a:rPr lang="en" sz="2000" dirty="0" err="1">
                <a:solidFill>
                  <a:srgbClr val="111111"/>
                </a:solidFill>
                <a:effectLst/>
                <a:latin typeface="DjhxbdAdvTT3713a231"/>
              </a:rPr>
              <a:t>TcdA</a:t>
            </a:r>
            <a:r>
              <a:rPr lang="en" sz="2000" dirty="0">
                <a:solidFill>
                  <a:srgbClr val="111111"/>
                </a:solidFill>
                <a:effectLst/>
                <a:latin typeface="JkhvlfAdvTT3713a231+22"/>
              </a:rPr>
              <a:t>−</a:t>
            </a:r>
            <a:r>
              <a:rPr lang="en" sz="2000" dirty="0" err="1">
                <a:solidFill>
                  <a:srgbClr val="111111"/>
                </a:solidFill>
                <a:effectLst/>
                <a:latin typeface="DjhxbdAdvTT3713a231"/>
              </a:rPr>
              <a:t>TcdB</a:t>
            </a:r>
            <a:r>
              <a:rPr lang="en" sz="2000" dirty="0">
                <a:solidFill>
                  <a:srgbClr val="111111"/>
                </a:solidFill>
                <a:effectLst/>
                <a:latin typeface="JkhvlfAdvTT3713a231+22"/>
              </a:rPr>
              <a:t>−</a:t>
            </a:r>
            <a:r>
              <a:rPr lang="en" sz="2000" dirty="0">
                <a:solidFill>
                  <a:srgbClr val="111111"/>
                </a:solidFill>
                <a:effectLst/>
                <a:latin typeface="DjhxbdAdvTT3713a231"/>
              </a:rPr>
              <a:t>CDT+ </a:t>
            </a:r>
            <a:r>
              <a:rPr lang="el-GR" sz="2000" dirty="0">
                <a:solidFill>
                  <a:srgbClr val="111111"/>
                </a:solidFill>
                <a:effectLst/>
                <a:latin typeface="DjhxbdAdvTT3713a231"/>
              </a:rPr>
              <a:t>στελέχ</a:t>
            </a:r>
            <a:r>
              <a:rPr lang="el-GR" sz="2000" dirty="0">
                <a:solidFill>
                  <a:srgbClr val="111111"/>
                </a:solidFill>
                <a:latin typeface="DjhxbdAdvTT3713a231"/>
              </a:rPr>
              <a:t>η.</a:t>
            </a:r>
            <a:r>
              <a:rPr lang="en" sz="2000" dirty="0">
                <a:solidFill>
                  <a:srgbClr val="111111"/>
                </a:solidFill>
                <a:effectLst/>
                <a:latin typeface="DjhxbdAdvTT3713a231"/>
              </a:rPr>
              <a:t> </a:t>
            </a:r>
            <a:endParaRPr lang="el-GR" sz="2000" dirty="0">
              <a:solidFill>
                <a:srgbClr val="111111"/>
              </a:solidFill>
              <a:effectLst/>
              <a:latin typeface="DjhxbdAdvTT3713a231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5FE399-BC5A-0B0E-EB68-5AC17439E165}"/>
              </a:ext>
            </a:extLst>
          </p:cNvPr>
          <p:cNvSpPr txBox="1"/>
          <p:nvPr/>
        </p:nvSpPr>
        <p:spPr>
          <a:xfrm>
            <a:off x="2299856" y="6609845"/>
            <a:ext cx="989214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800" b="0" i="0" u="none" strike="noStrike" dirty="0" err="1">
                <a:effectLst/>
                <a:latin typeface="Roboto" panose="020F0502020204030204" pitchFamily="34" charset="0"/>
              </a:rPr>
              <a:t>Gerding</a:t>
            </a:r>
            <a:r>
              <a:rPr lang="en" sz="800" b="0" i="0" u="none" strike="noStrike" dirty="0">
                <a:effectLst/>
                <a:latin typeface="Roboto" panose="020F0502020204030204" pitchFamily="34" charset="0"/>
              </a:rPr>
              <a:t> DN, Johnson S, </a:t>
            </a:r>
            <a:r>
              <a:rPr lang="en" sz="800" b="0" i="0" u="none" strike="noStrike" dirty="0" err="1">
                <a:effectLst/>
                <a:latin typeface="Roboto" panose="020F0502020204030204" pitchFamily="34" charset="0"/>
              </a:rPr>
              <a:t>Rupnik</a:t>
            </a:r>
            <a:r>
              <a:rPr lang="en" sz="800" b="0" i="0" u="none" strike="noStrike" dirty="0">
                <a:effectLst/>
                <a:latin typeface="Roboto" panose="020F0502020204030204" pitchFamily="34" charset="0"/>
              </a:rPr>
              <a:t> M, </a:t>
            </a:r>
            <a:r>
              <a:rPr lang="en" sz="800" b="0" i="0" u="none" strike="noStrike" dirty="0" err="1">
                <a:effectLst/>
                <a:latin typeface="Roboto" panose="020F0502020204030204" pitchFamily="34" charset="0"/>
              </a:rPr>
              <a:t>Aktories</a:t>
            </a:r>
            <a:r>
              <a:rPr lang="en" sz="800" b="0" i="0" u="none" strike="noStrike" dirty="0">
                <a:effectLst/>
                <a:latin typeface="Roboto" panose="020F0502020204030204" pitchFamily="34" charset="0"/>
              </a:rPr>
              <a:t> K. Clostridium difficile binary toxin CDT: mechanism, epidemiology, and potential clinical importance. Gut Microbes. 2014 Jan-Feb;5(1):15-27. </a:t>
            </a:r>
            <a:r>
              <a:rPr lang="en" sz="800" b="0" i="0" u="none" strike="noStrike" dirty="0" err="1">
                <a:effectLst/>
                <a:latin typeface="Roboto" panose="020F0502020204030204" pitchFamily="34" charset="0"/>
              </a:rPr>
              <a:t>doi</a:t>
            </a:r>
            <a:r>
              <a:rPr lang="en" sz="800" b="0" i="0" u="none" strike="noStrike" dirty="0">
                <a:effectLst/>
                <a:latin typeface="Roboto" panose="020F0502020204030204" pitchFamily="34" charset="0"/>
              </a:rPr>
              <a:t>: 10.4161/gmic.26854. </a:t>
            </a:r>
            <a:endParaRPr lang="el-GR" sz="800" dirty="0"/>
          </a:p>
        </p:txBody>
      </p:sp>
    </p:spTree>
    <p:extLst>
      <p:ext uri="{BB962C8B-B14F-4D97-AF65-F5344CB8AC3E}">
        <p14:creationId xmlns:p14="http://schemas.microsoft.com/office/powerpoint/2010/main" val="3175984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0F03C36-E09C-6F03-F0B3-C9AAC7896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κλινικη</a:t>
            </a:r>
            <a:r>
              <a:rPr lang="el-GR" dirty="0"/>
              <a:t> </a:t>
            </a:r>
            <a:r>
              <a:rPr lang="el-GR" dirty="0" err="1"/>
              <a:t>εικονα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8D69211-25B9-3E6B-9798-F04F14081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596" y="2018805"/>
            <a:ext cx="11610808" cy="4667001"/>
          </a:xfrm>
        </p:spPr>
        <p:txBody>
          <a:bodyPr>
            <a:noAutofit/>
          </a:bodyPr>
          <a:lstStyle/>
          <a:p>
            <a:r>
              <a:rPr lang="el-GR" sz="2000" dirty="0">
                <a:latin typeface="Corbel" panose="020B0503020204020204" pitchFamily="34" charset="0"/>
              </a:rPr>
              <a:t>χρόνος επώασης:2-3 ημέρες.</a:t>
            </a:r>
          </a:p>
          <a:p>
            <a:r>
              <a:rPr lang="el-GR" sz="2000" dirty="0">
                <a:latin typeface="Corbel" panose="020B0503020204020204" pitchFamily="34" charset="0"/>
              </a:rPr>
              <a:t>διαρροϊκές κενώσεις εμφανίζονται κατά τη διάρκεια έως 2 εβδομάδες μετά τη διακοπή </a:t>
            </a:r>
            <a:r>
              <a:rPr lang="el-GR" sz="2000" dirty="0" err="1">
                <a:latin typeface="Corbel" panose="020B0503020204020204" pitchFamily="34" charset="0"/>
              </a:rPr>
              <a:t>αντιμικροβιακού</a:t>
            </a:r>
            <a:r>
              <a:rPr lang="el-GR" sz="2000" dirty="0">
                <a:latin typeface="Corbel" panose="020B0503020204020204" pitchFamily="34" charset="0"/>
              </a:rPr>
              <a:t>.</a:t>
            </a:r>
          </a:p>
          <a:p>
            <a:r>
              <a:rPr lang="el-GR" sz="2000" dirty="0">
                <a:latin typeface="Corbel" panose="020B0503020204020204" pitchFamily="34" charset="0"/>
              </a:rPr>
              <a:t>συνήθως ήπια διάρροια που υποχωρεί 3-5 ημέρες μετά τη διακοπή του υπεύθυνου </a:t>
            </a:r>
            <a:r>
              <a:rPr lang="el-GR" sz="2000" dirty="0" err="1">
                <a:latin typeface="Corbel" panose="020B0503020204020204" pitchFamily="34" charset="0"/>
              </a:rPr>
              <a:t>αντιμικροβιακού</a:t>
            </a:r>
            <a:r>
              <a:rPr lang="el-GR" sz="2000" dirty="0">
                <a:latin typeface="Corbel" panose="020B0503020204020204" pitchFamily="34" charset="0"/>
              </a:rPr>
              <a:t>.</a:t>
            </a:r>
          </a:p>
          <a:p>
            <a:r>
              <a:rPr lang="el-GR" sz="2000" dirty="0">
                <a:solidFill>
                  <a:srgbClr val="111111"/>
                </a:solidFill>
                <a:effectLst/>
                <a:latin typeface="Corbel" panose="020B0503020204020204" pitchFamily="34" charset="0"/>
              </a:rPr>
              <a:t>κοιλιακό άλγος, πυρετός, ναυτία, έμετος, αδυναμία, ανορεξία. </a:t>
            </a:r>
          </a:p>
          <a:p>
            <a:r>
              <a:rPr lang="el-GR" sz="2000" dirty="0">
                <a:solidFill>
                  <a:srgbClr val="111111"/>
                </a:solidFill>
                <a:effectLst/>
                <a:latin typeface="Corbel" panose="020B0503020204020204" pitchFamily="34" charset="0"/>
              </a:rPr>
              <a:t>πιο σοβαρές μορφές: αφυδάτωση, κοιλιακή διάταση, </a:t>
            </a:r>
            <a:r>
              <a:rPr lang="el-GR" sz="2000" dirty="0" err="1">
                <a:solidFill>
                  <a:srgbClr val="111111"/>
                </a:solidFill>
                <a:effectLst/>
                <a:latin typeface="Corbel" panose="020B0503020204020204" pitchFamily="34" charset="0"/>
              </a:rPr>
              <a:t>υποαλβουμιναιμία</a:t>
            </a:r>
            <a:r>
              <a:rPr lang="el-GR" sz="2000" dirty="0">
                <a:solidFill>
                  <a:srgbClr val="111111"/>
                </a:solidFill>
                <a:effectLst/>
                <a:latin typeface="Corbel" panose="020B0503020204020204" pitchFamily="34" charset="0"/>
              </a:rPr>
              <a:t>,  περιφερικό οίδημα, σηπτική καταπληξία. </a:t>
            </a:r>
          </a:p>
          <a:p>
            <a:r>
              <a:rPr lang="el-GR" sz="2000" dirty="0">
                <a:solidFill>
                  <a:srgbClr val="111111"/>
                </a:solidFill>
                <a:latin typeface="Corbel" panose="020B0503020204020204" pitchFamily="34" charset="0"/>
              </a:rPr>
              <a:t>σοβαρές επιπλοκές : τοξικό </a:t>
            </a:r>
            <a:r>
              <a:rPr lang="el-GR" sz="2000" dirty="0" err="1">
                <a:solidFill>
                  <a:srgbClr val="111111"/>
                </a:solidFill>
                <a:latin typeface="Corbel" panose="020B0503020204020204" pitchFamily="34" charset="0"/>
              </a:rPr>
              <a:t>μεγάκολο</a:t>
            </a:r>
            <a:r>
              <a:rPr lang="el-GR" sz="2000" dirty="0">
                <a:solidFill>
                  <a:srgbClr val="111111"/>
                </a:solidFill>
                <a:latin typeface="Corbel" panose="020B0503020204020204" pitchFamily="34" charset="0"/>
              </a:rPr>
              <a:t>, διάτρηση εντέρου, πάρεση εντέρου, νεφρική ανεπάρκεια, θάνατο.</a:t>
            </a:r>
          </a:p>
          <a:p>
            <a:r>
              <a:rPr lang="el-GR" sz="2000" dirty="0" err="1">
                <a:solidFill>
                  <a:srgbClr val="111111"/>
                </a:solidFill>
                <a:effectLst/>
                <a:latin typeface="Corbel" panose="020B0503020204020204" pitchFamily="34" charset="0"/>
              </a:rPr>
              <a:t>εξω</a:t>
            </a:r>
            <a:r>
              <a:rPr lang="el-GR" sz="2000" dirty="0">
                <a:solidFill>
                  <a:srgbClr val="111111"/>
                </a:solidFill>
                <a:effectLst/>
                <a:latin typeface="Corbel" panose="020B0503020204020204" pitchFamily="34" charset="0"/>
              </a:rPr>
              <a:t>-εντερικές εκδηλώσεις: σπάνιες, αντιδραστική αρθρίτιδα, βακτηριαιμία. </a:t>
            </a:r>
          </a:p>
          <a:p>
            <a:r>
              <a:rPr lang="el-GR" sz="2000" dirty="0">
                <a:solidFill>
                  <a:srgbClr val="111111"/>
                </a:solidFill>
                <a:latin typeface="Corbel" panose="020B0503020204020204" pitchFamily="34" charset="0"/>
              </a:rPr>
              <a:t>θνητότητα </a:t>
            </a:r>
            <a:r>
              <a:rPr lang="en" sz="2000" dirty="0">
                <a:solidFill>
                  <a:srgbClr val="111111"/>
                </a:solidFill>
                <a:effectLst/>
                <a:latin typeface="Corbel" panose="020B0503020204020204" pitchFamily="34" charset="0"/>
              </a:rPr>
              <a:t>5%, </a:t>
            </a:r>
            <a:r>
              <a:rPr lang="el-GR" sz="2000" dirty="0">
                <a:solidFill>
                  <a:srgbClr val="111111"/>
                </a:solidFill>
                <a:latin typeface="Corbel" panose="020B0503020204020204" pitchFamily="34" charset="0"/>
              </a:rPr>
              <a:t>παρουσία επιπλοκών </a:t>
            </a:r>
            <a:r>
              <a:rPr lang="en" sz="2000" dirty="0">
                <a:solidFill>
                  <a:srgbClr val="111111"/>
                </a:solidFill>
                <a:effectLst/>
                <a:latin typeface="Corbel" panose="020B0503020204020204" pitchFamily="34" charset="0"/>
              </a:rPr>
              <a:t>15–25%, </a:t>
            </a:r>
            <a:r>
              <a:rPr lang="el-GR" sz="2000" dirty="0">
                <a:solidFill>
                  <a:srgbClr val="111111"/>
                </a:solidFill>
                <a:effectLst/>
                <a:latin typeface="Corbel" panose="020B0503020204020204" pitchFamily="34" charset="0"/>
              </a:rPr>
              <a:t>ανάγκη νοσηλείας στη ΜΕΘ </a:t>
            </a:r>
            <a:r>
              <a:rPr lang="en" sz="2000" dirty="0">
                <a:solidFill>
                  <a:srgbClr val="111111"/>
                </a:solidFill>
                <a:effectLst/>
                <a:latin typeface="Corbel" panose="020B0503020204020204" pitchFamily="34" charset="0"/>
              </a:rPr>
              <a:t>34%</a:t>
            </a:r>
            <a:r>
              <a:rPr lang="el-GR" sz="2000" dirty="0">
                <a:solidFill>
                  <a:srgbClr val="111111"/>
                </a:solidFill>
                <a:effectLst/>
                <a:latin typeface="Corbel" panose="020B0503020204020204" pitchFamily="34" charset="0"/>
              </a:rPr>
              <a:t>. </a:t>
            </a:r>
          </a:p>
          <a:p>
            <a:r>
              <a:rPr lang="el-GR" sz="2000" dirty="0">
                <a:solidFill>
                  <a:srgbClr val="111111"/>
                </a:solidFill>
                <a:effectLst/>
                <a:latin typeface="Corbel" panose="020B0503020204020204" pitchFamily="34" charset="0"/>
              </a:rPr>
              <a:t>αρνητικοί προγνωστικοί παράγοντες: μεγαλύτερη ηλικία, </a:t>
            </a:r>
            <a:r>
              <a:rPr lang="el-GR" sz="2000" dirty="0" err="1">
                <a:solidFill>
                  <a:srgbClr val="111111"/>
                </a:solidFill>
                <a:effectLst/>
                <a:latin typeface="Corbel" panose="020B0503020204020204" pitchFamily="34" charset="0"/>
              </a:rPr>
              <a:t>λευκοκυττάρωση</a:t>
            </a:r>
            <a:r>
              <a:rPr lang="el-GR" sz="2000" dirty="0">
                <a:solidFill>
                  <a:srgbClr val="111111"/>
                </a:solidFill>
                <a:effectLst/>
                <a:latin typeface="Corbel" panose="020B0503020204020204" pitchFamily="34" charset="0"/>
              </a:rPr>
              <a:t>, υψηλή </a:t>
            </a:r>
            <a:r>
              <a:rPr lang="el-GR" sz="2000" dirty="0" err="1">
                <a:solidFill>
                  <a:srgbClr val="111111"/>
                </a:solidFill>
                <a:effectLst/>
                <a:latin typeface="Corbel" panose="020B0503020204020204" pitchFamily="34" charset="0"/>
              </a:rPr>
              <a:t>κρεατινίνη</a:t>
            </a:r>
            <a:r>
              <a:rPr lang="el-GR" sz="2000" dirty="0">
                <a:solidFill>
                  <a:srgbClr val="111111"/>
                </a:solidFill>
                <a:effectLst/>
                <a:latin typeface="Corbel" panose="020B0503020204020204" pitchFamily="34" charset="0"/>
              </a:rPr>
              <a:t>. </a:t>
            </a:r>
            <a:endParaRPr lang="el-GR" sz="20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720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38664DB-352E-1EB7-89D8-741DADA5C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εργαστηριακα</a:t>
            </a:r>
            <a:r>
              <a:rPr lang="el-GR" dirty="0"/>
              <a:t> </a:t>
            </a:r>
            <a:r>
              <a:rPr lang="el-GR" dirty="0" err="1"/>
              <a:t>ευρηματα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AA6A2BD-757F-9120-E967-F860225E9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085494"/>
            <a:ext cx="9156574" cy="4237845"/>
          </a:xfrm>
        </p:spPr>
        <p:txBody>
          <a:bodyPr>
            <a:normAutofit/>
          </a:bodyPr>
          <a:lstStyle/>
          <a:p>
            <a:r>
              <a:rPr lang="el-GR" sz="2000" dirty="0"/>
              <a:t>αυξημένα λευκά στο περιφερικό αίμα</a:t>
            </a:r>
          </a:p>
          <a:p>
            <a:r>
              <a:rPr lang="el-GR" sz="2000" dirty="0" err="1"/>
              <a:t>υποαλβουμιναιμία</a:t>
            </a:r>
            <a:endParaRPr lang="el-GR" sz="2000" dirty="0"/>
          </a:p>
          <a:p>
            <a:r>
              <a:rPr lang="el-GR" sz="2000" dirty="0"/>
              <a:t>διαταραχές δεικτών νεφρικής λειτουργίας</a:t>
            </a:r>
          </a:p>
          <a:p>
            <a:r>
              <a:rPr lang="el-GR" sz="2000" dirty="0" err="1">
                <a:solidFill>
                  <a:srgbClr val="C00000"/>
                </a:solidFill>
              </a:rPr>
              <a:t>παρουσ</a:t>
            </a:r>
            <a:r>
              <a:rPr lang="en-US" sz="2000" dirty="0" err="1">
                <a:solidFill>
                  <a:srgbClr val="C00000"/>
                </a:solidFill>
              </a:rPr>
              <a:t>ί</a:t>
            </a:r>
            <a:r>
              <a:rPr lang="el-GR" sz="2000" dirty="0">
                <a:solidFill>
                  <a:srgbClr val="C00000"/>
                </a:solidFill>
              </a:rPr>
              <a:t>α λευκοκυττάρων (ΠΜΠ) στα κόπρανα</a:t>
            </a:r>
            <a:r>
              <a:rPr lang="en-US" sz="2000" dirty="0">
                <a:solidFill>
                  <a:srgbClr val="C00000"/>
                </a:solidFill>
              </a:rPr>
              <a:t>-</a:t>
            </a:r>
            <a:r>
              <a:rPr lang="el-GR" sz="2000" dirty="0">
                <a:solidFill>
                  <a:srgbClr val="C00000"/>
                </a:solidFill>
              </a:rPr>
              <a:t>ΣΗΜΑΝΤΙΚΟ ΠΡΟΓΝΩΣΤΙΚΟ ΣΤΟΙΧΕΙΟ ΓΙΑ </a:t>
            </a:r>
            <a:r>
              <a:rPr lang="en-US" sz="2000" dirty="0">
                <a:solidFill>
                  <a:srgbClr val="C00000"/>
                </a:solidFill>
              </a:rPr>
              <a:t>CD </a:t>
            </a:r>
            <a:r>
              <a:rPr lang="el-GR" sz="2000" dirty="0">
                <a:solidFill>
                  <a:srgbClr val="C00000"/>
                </a:solidFill>
              </a:rPr>
              <a:t>ΝΟΣΟ.</a:t>
            </a:r>
          </a:p>
          <a:p>
            <a:r>
              <a:rPr lang="el-GR" sz="2000" dirty="0"/>
              <a:t>ακτινολογικά ευρήματα συμβατά με </a:t>
            </a:r>
            <a:r>
              <a:rPr lang="en-US" sz="2000" dirty="0"/>
              <a:t>CD</a:t>
            </a:r>
            <a:r>
              <a:rPr lang="el-GR" sz="2000" dirty="0"/>
              <a:t>: αύξηση πάχους του εντερικού τοιχώματος, παρουσία εσωτερικού δακτυλίου,</a:t>
            </a:r>
            <a:r>
              <a:rPr lang="en-US" sz="2000" dirty="0"/>
              <a:t> </a:t>
            </a:r>
            <a:r>
              <a:rPr lang="el-GR" sz="2000" dirty="0" err="1"/>
              <a:t>σημε</a:t>
            </a:r>
            <a:r>
              <a:rPr lang="en-US" sz="2000" dirty="0" err="1"/>
              <a:t>ί</a:t>
            </a:r>
            <a:r>
              <a:rPr lang="el-GR" sz="2000" dirty="0"/>
              <a:t>ο ακορντεόν</a:t>
            </a:r>
            <a:r>
              <a:rPr lang="en-US" sz="2000" dirty="0"/>
              <a:t>, </a:t>
            </a:r>
            <a:r>
              <a:rPr lang="el-GR" sz="2000" dirty="0"/>
              <a:t>μείωση του εντερικού περιεχομένου, εξοίδηση </a:t>
            </a:r>
            <a:r>
              <a:rPr lang="el-GR" sz="2000" dirty="0" err="1"/>
              <a:t>περικολικού</a:t>
            </a:r>
            <a:r>
              <a:rPr lang="el-GR" sz="2000" dirty="0"/>
              <a:t> λίπους,</a:t>
            </a:r>
            <a:r>
              <a:rPr lang="en-US" sz="2000" dirty="0"/>
              <a:t> </a:t>
            </a:r>
            <a:r>
              <a:rPr lang="el-GR" sz="2000" dirty="0" err="1"/>
              <a:t>ασκ</a:t>
            </a:r>
            <a:r>
              <a:rPr lang="en-US" sz="2000" dirty="0" err="1"/>
              <a:t>ί</a:t>
            </a:r>
            <a:r>
              <a:rPr lang="el-GR" sz="2000" dirty="0"/>
              <a:t>της. </a:t>
            </a:r>
          </a:p>
          <a:p>
            <a:r>
              <a:rPr lang="el-GR" sz="2000" dirty="0"/>
              <a:t>Ο ακτινολογικός έλεγχος απαιτείται για τον αποκλεισμό συνοδών καταστάσεων που απαιτούν επείγουσα αντιμετώπιση πχ τοξικό </a:t>
            </a:r>
            <a:r>
              <a:rPr lang="el-GR" sz="2000" dirty="0" err="1"/>
              <a:t>μεγάκολο</a:t>
            </a:r>
            <a:r>
              <a:rPr lang="el-GR" sz="2000" dirty="0"/>
              <a:t>.</a:t>
            </a:r>
          </a:p>
          <a:p>
            <a:endParaRPr lang="el-G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4BAB6C-5A06-FC9D-1D50-4BE581093EC1}"/>
              </a:ext>
            </a:extLst>
          </p:cNvPr>
          <p:cNvSpPr txBox="1"/>
          <p:nvPr/>
        </p:nvSpPr>
        <p:spPr>
          <a:xfrm>
            <a:off x="1607146" y="6376507"/>
            <a:ext cx="100036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Manzoor F, Manzoor S, Pinto R, Brown K, Langford BJ, Daneman N. Does this patient have </a:t>
            </a:r>
            <a:r>
              <a:rPr lang="en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Clostridioides</a:t>
            </a:r>
            <a:r>
              <a:rPr lang="en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difficile infection? A systematic review and meta-analysis. Clin </a:t>
            </a:r>
            <a:r>
              <a:rPr lang="en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Microbiol</a:t>
            </a:r>
            <a:r>
              <a:rPr lang="en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Infect. 2023 Jun 14:S1198-743X(23)00286-0. </a:t>
            </a:r>
            <a:r>
              <a:rPr lang="en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: 10.1016/j.cmi.2023.06.010. </a:t>
            </a:r>
            <a:r>
              <a:rPr lang="en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Epub</a:t>
            </a:r>
            <a:r>
              <a:rPr lang="en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ahead of print. PMID: 37327874.</a:t>
            </a:r>
            <a:endParaRPr lang="el-GR" sz="8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DD2CE11E-280C-F462-6C35-8490B4DE4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450" y="3747203"/>
            <a:ext cx="2064887" cy="204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48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28479EB-77C3-A90B-A566-A836DA8E6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κριτηρια</a:t>
            </a:r>
            <a:r>
              <a:rPr lang="el-GR" dirty="0"/>
              <a:t> </a:t>
            </a:r>
            <a:r>
              <a:rPr lang="el-GR" dirty="0" err="1"/>
              <a:t>ελεγχου</a:t>
            </a:r>
            <a:r>
              <a:rPr lang="el-GR" dirty="0"/>
              <a:t> για </a:t>
            </a:r>
            <a:r>
              <a:rPr lang="en-US" dirty="0" err="1"/>
              <a:t>C.difficile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0C7FA16-5543-F216-BA63-20BA1927B0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IDSA: </a:t>
            </a:r>
            <a:r>
              <a:rPr lang="el-GR" sz="2000" dirty="0"/>
              <a:t>ασθενείς με πρόσφατη εμφάνιση &gt;=3 μη σχηματισμένων κενώσεων μέσα σε 24 ώρες απουσία εναλλακτικής διάγνωσης</a:t>
            </a:r>
          </a:p>
          <a:p>
            <a:r>
              <a:rPr lang="el-GR" sz="2000" dirty="0"/>
              <a:t>ιστορικό λήψης </a:t>
            </a:r>
            <a:r>
              <a:rPr lang="el-GR" sz="2000" dirty="0" err="1"/>
              <a:t>αντιμικροβιακών</a:t>
            </a:r>
            <a:r>
              <a:rPr lang="el-GR" sz="2000" dirty="0"/>
              <a:t> παραγόντων</a:t>
            </a:r>
          </a:p>
        </p:txBody>
      </p:sp>
    </p:spTree>
    <p:extLst>
      <p:ext uri="{BB962C8B-B14F-4D97-AF65-F5344CB8AC3E}">
        <p14:creationId xmlns:p14="http://schemas.microsoft.com/office/powerpoint/2010/main" val="2377948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4496A69-B209-AA7F-8FE1-3FA087346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εργαστηριακη</a:t>
            </a:r>
            <a:r>
              <a:rPr lang="el-GR" dirty="0"/>
              <a:t> </a:t>
            </a:r>
            <a:r>
              <a:rPr lang="el-GR" dirty="0" err="1"/>
              <a:t>διαγνωση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6F4C1F1-2BCD-EF24-FE4D-8C6B97B1C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sz="2000" b="1" dirty="0">
                <a:solidFill>
                  <a:srgbClr val="111111"/>
                </a:solidFill>
                <a:latin typeface="Corbel" panose="020B0503020204020204" pitchFamily="34" charset="0"/>
              </a:rPr>
              <a:t>ΥΛΙΚΟ</a:t>
            </a:r>
            <a:r>
              <a:rPr lang="el-GR" sz="2000" dirty="0">
                <a:solidFill>
                  <a:srgbClr val="111111"/>
                </a:solidFill>
                <a:latin typeface="Corbel" panose="020B0503020204020204" pitchFamily="34" charset="0"/>
              </a:rPr>
              <a:t> </a:t>
            </a:r>
          </a:p>
          <a:p>
            <a:r>
              <a:rPr lang="el-GR" sz="2000" dirty="0">
                <a:solidFill>
                  <a:srgbClr val="111111"/>
                </a:solidFill>
                <a:latin typeface="Corbel" panose="020B0503020204020204" pitchFamily="34" charset="0"/>
              </a:rPr>
              <a:t>ΔΕΙΓΜΑ ΚΟΠΡΑΝΩΝ ΔΙΑΡΡΟΪΚΟ</a:t>
            </a:r>
          </a:p>
          <a:p>
            <a:r>
              <a:rPr lang="el-GR" sz="2000" dirty="0"/>
              <a:t>πολλά εργαστήρια ελέγχουν ΜΟΝΟ υδαρή κόπρανα</a:t>
            </a:r>
            <a:endParaRPr lang="el-GR" sz="2000" dirty="0">
              <a:solidFill>
                <a:srgbClr val="111111"/>
              </a:solidFill>
              <a:latin typeface="Corbel" panose="020B0503020204020204" pitchFamily="34" charset="0"/>
            </a:endParaRPr>
          </a:p>
          <a:p>
            <a:r>
              <a:rPr lang="el-GR" sz="2000" dirty="0">
                <a:solidFill>
                  <a:srgbClr val="111111"/>
                </a:solidFill>
                <a:latin typeface="Corbel" panose="020B0503020204020204" pitchFamily="34" charset="0"/>
              </a:rPr>
              <a:t>εναλλακτικά σε ειλεό: </a:t>
            </a:r>
            <a:r>
              <a:rPr lang="el-GR" sz="2000" dirty="0" err="1">
                <a:solidFill>
                  <a:srgbClr val="111111"/>
                </a:solidFill>
                <a:latin typeface="Corbel" panose="020B0503020204020204" pitchFamily="34" charset="0"/>
              </a:rPr>
              <a:t>ορθικό</a:t>
            </a:r>
            <a:r>
              <a:rPr lang="el-GR" sz="2000" dirty="0">
                <a:solidFill>
                  <a:srgbClr val="111111"/>
                </a:solidFill>
                <a:latin typeface="Corbel" panose="020B0503020204020204" pitchFamily="34" charset="0"/>
              </a:rPr>
              <a:t> επίχρισμα</a:t>
            </a:r>
          </a:p>
          <a:p>
            <a:r>
              <a:rPr lang="el-GR" sz="2000" dirty="0">
                <a:solidFill>
                  <a:srgbClr val="111111"/>
                </a:solidFill>
                <a:effectLst/>
                <a:latin typeface="Corbel" panose="020B0503020204020204" pitchFamily="34" charset="0"/>
              </a:rPr>
              <a:t>η τοξίνη μπορεί να </a:t>
            </a:r>
            <a:r>
              <a:rPr lang="el-GR" sz="2000" dirty="0" err="1">
                <a:solidFill>
                  <a:srgbClr val="111111"/>
                </a:solidFill>
                <a:effectLst/>
                <a:latin typeface="Corbel" panose="020B0503020204020204" pitchFamily="34" charset="0"/>
              </a:rPr>
              <a:t>αποδομηθεί</a:t>
            </a:r>
            <a:r>
              <a:rPr lang="el-GR" sz="2000" dirty="0">
                <a:solidFill>
                  <a:srgbClr val="111111"/>
                </a:solidFill>
                <a:effectLst/>
                <a:latin typeface="Corbel" panose="020B0503020204020204" pitchFamily="34" charset="0"/>
              </a:rPr>
              <a:t> μέσα σε 2 ώρες σε θερμοκρασία περιβάλλοντος</a:t>
            </a:r>
          </a:p>
          <a:p>
            <a:r>
              <a:rPr lang="el-GR" sz="2000" dirty="0">
                <a:solidFill>
                  <a:srgbClr val="111111"/>
                </a:solidFill>
                <a:effectLst/>
                <a:latin typeface="Corbel" panose="020B0503020204020204" pitchFamily="34" charset="0"/>
              </a:rPr>
              <a:t>ΑΡΑ φύλαξη δείγματος </a:t>
            </a:r>
            <a:r>
              <a:rPr lang="en" sz="2000" dirty="0">
                <a:solidFill>
                  <a:srgbClr val="111111"/>
                </a:solidFill>
                <a:effectLst/>
                <a:latin typeface="Corbel" panose="020B0503020204020204" pitchFamily="34" charset="0"/>
              </a:rPr>
              <a:t>(+ 4 °C) </a:t>
            </a:r>
            <a:r>
              <a:rPr lang="el-GR" sz="2000" dirty="0">
                <a:solidFill>
                  <a:srgbClr val="111111"/>
                </a:solidFill>
                <a:effectLst/>
                <a:latin typeface="Corbel" panose="020B0503020204020204" pitchFamily="34" charset="0"/>
              </a:rPr>
              <a:t>στο ψυγείο και έλεγχος μέσα σε </a:t>
            </a:r>
            <a:r>
              <a:rPr lang="en" sz="2000" dirty="0">
                <a:solidFill>
                  <a:srgbClr val="111111"/>
                </a:solidFill>
                <a:effectLst/>
                <a:latin typeface="Corbel" panose="020B0503020204020204" pitchFamily="34" charset="0"/>
              </a:rPr>
              <a:t>24 h. </a:t>
            </a:r>
            <a:endParaRPr lang="el-GR" sz="2000" dirty="0">
              <a:solidFill>
                <a:srgbClr val="111111"/>
              </a:solidFill>
              <a:effectLst/>
              <a:latin typeface="Corbel" panose="020B0503020204020204" pitchFamily="34" charset="0"/>
            </a:endParaRPr>
          </a:p>
          <a:p>
            <a:endParaRPr lang="el-G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B03FE9-3F76-4086-6E57-4D9DEFBB0CEF}"/>
              </a:ext>
            </a:extLst>
          </p:cNvPr>
          <p:cNvSpPr txBox="1"/>
          <p:nvPr/>
        </p:nvSpPr>
        <p:spPr>
          <a:xfrm>
            <a:off x="424542" y="5858799"/>
            <a:ext cx="8090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l-GR" sz="2400" b="1" dirty="0">
                <a:latin typeface="Corbel" panose="020B0503020204020204" pitchFamily="34" charset="0"/>
              </a:rPr>
              <a:t>ΤΕΚΜΗΡΙΩΣΗ ΑΠΟΙΚΙΣΜΟΥ/ΦΟΡΕΙΑΣ ΌΧΙ ΝΟΣΟΥ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31347521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5183F20-72D3-7BEF-0AA1-E4B05EC73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εργαστηριακη</a:t>
            </a:r>
            <a:r>
              <a:rPr lang="el-GR" dirty="0"/>
              <a:t> </a:t>
            </a:r>
            <a:r>
              <a:rPr lang="el-GR" dirty="0" err="1"/>
              <a:t>διαγνωση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4C1AD8C-94A5-C33E-165F-D8FBE9B4F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54" y="1983179"/>
            <a:ext cx="12002692" cy="4572890"/>
          </a:xfrm>
        </p:spPr>
        <p:txBody>
          <a:bodyPr>
            <a:noAutofit/>
          </a:bodyPr>
          <a:lstStyle/>
          <a:p>
            <a:r>
              <a:rPr lang="el-GR" sz="2000" dirty="0">
                <a:latin typeface="Corbel" panose="020B0503020204020204" pitchFamily="34" charset="0"/>
              </a:rPr>
              <a:t>Μέθοδοι αναφοράς: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l-GR" sz="2000" dirty="0" err="1">
                <a:latin typeface="Corbel" panose="020B0503020204020204" pitchFamily="34" charset="0"/>
              </a:rPr>
              <a:t>τοξινογόνος</a:t>
            </a:r>
            <a:r>
              <a:rPr lang="el-GR" sz="2000" dirty="0">
                <a:latin typeface="Corbel" panose="020B0503020204020204" pitchFamily="34" charset="0"/>
              </a:rPr>
              <a:t> καλλιέργεια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l-GR" sz="2000" dirty="0">
                <a:latin typeface="Corbel" panose="020B0503020204020204" pitchFamily="34" charset="0"/>
              </a:rPr>
              <a:t>δοκιμασία </a:t>
            </a:r>
            <a:r>
              <a:rPr lang="el-GR" sz="2000" dirty="0" err="1">
                <a:latin typeface="Corbel" panose="020B0503020204020204" pitchFamily="34" charset="0"/>
              </a:rPr>
              <a:t>κυτταροτοξικότητας</a:t>
            </a:r>
            <a:endParaRPr lang="el-GR" sz="20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l-GR" sz="2000" dirty="0">
                <a:latin typeface="Corbel" panose="020B0503020204020204" pitchFamily="34" charset="0"/>
              </a:rPr>
              <a:t>χρονοβόρες, απαιτητικές, καθυστερημένη απάντηση</a:t>
            </a:r>
          </a:p>
          <a:p>
            <a:pPr marL="0" indent="0">
              <a:buNone/>
            </a:pPr>
            <a:endParaRPr lang="el-GR" sz="2000" dirty="0">
              <a:latin typeface="Corbel" panose="020B0503020204020204" pitchFamily="34" charset="0"/>
            </a:endParaRPr>
          </a:p>
          <a:p>
            <a:endParaRPr lang="el-GR" sz="2000" b="1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00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5183F20-72D3-7BEF-0AA1-E4B05EC73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91900"/>
          </a:xfrm>
        </p:spPr>
        <p:txBody>
          <a:bodyPr/>
          <a:lstStyle/>
          <a:p>
            <a:r>
              <a:rPr lang="el-GR" dirty="0" err="1"/>
              <a:t>εργαστηριακη</a:t>
            </a:r>
            <a:r>
              <a:rPr lang="el-GR" dirty="0"/>
              <a:t> </a:t>
            </a:r>
            <a:r>
              <a:rPr lang="el-GR" dirty="0" err="1"/>
              <a:t>διαγνωση-μεθοδοι</a:t>
            </a:r>
            <a:r>
              <a:rPr lang="el-GR" dirty="0"/>
              <a:t> </a:t>
            </a:r>
            <a:r>
              <a:rPr lang="el-GR" dirty="0" err="1"/>
              <a:t>αναφορασ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4C1AD8C-94A5-C33E-165F-D8FBE9B4F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" y="1715956"/>
            <a:ext cx="11183995" cy="5142044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el-GR" sz="2200" b="1" dirty="0">
                <a:latin typeface="Corbel" panose="020B0503020204020204" pitchFamily="34" charset="0"/>
              </a:rPr>
              <a:t>Δοκιμασία </a:t>
            </a:r>
            <a:r>
              <a:rPr lang="el-GR" sz="2200" b="1" dirty="0" err="1">
                <a:latin typeface="Corbel" panose="020B0503020204020204" pitchFamily="34" charset="0"/>
              </a:rPr>
              <a:t>κυτταροτοξικότητας</a:t>
            </a:r>
            <a:r>
              <a:rPr lang="el-GR" sz="2200" b="1" dirty="0">
                <a:latin typeface="Corbel" panose="020B0503020204020204" pitchFamily="34" charset="0"/>
              </a:rPr>
              <a:t> (</a:t>
            </a:r>
            <a:r>
              <a:rPr lang="en" sz="2200" b="1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cell culture neutralization assay</a:t>
            </a:r>
            <a:r>
              <a:rPr lang="el-GR" sz="2200" b="1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, </a:t>
            </a:r>
            <a:r>
              <a:rPr lang="en" sz="2200" b="1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CCNA)</a:t>
            </a:r>
            <a:endParaRPr lang="el-GR" sz="2200" b="1" i="0" u="none" strike="noStrike" dirty="0">
              <a:solidFill>
                <a:srgbClr val="333333"/>
              </a:solidFill>
              <a:effectLst/>
              <a:latin typeface="Corbel" panose="020B0503020204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l-GR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αραίωση του δείγματος κοπράνων </a:t>
            </a:r>
            <a:r>
              <a:rPr lang="en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(1:3) 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σε</a:t>
            </a:r>
            <a:r>
              <a:rPr lang="en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 Hanks balanced salt solution </a:t>
            </a:r>
            <a:endParaRPr lang="el-GR" b="0" i="0" u="none" strike="noStrike" dirty="0">
              <a:solidFill>
                <a:srgbClr val="333333"/>
              </a:solidFill>
              <a:effectLst/>
              <a:latin typeface="Corbel" panose="020B0503020204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l-GR" dirty="0" err="1">
                <a:solidFill>
                  <a:srgbClr val="333333"/>
                </a:solidFill>
                <a:latin typeface="Corbel" panose="020B0503020204020204" pitchFamily="34" charset="0"/>
              </a:rPr>
              <a:t>φυγοκ</a:t>
            </a:r>
            <a:r>
              <a:rPr lang="en" dirty="0" err="1">
                <a:solidFill>
                  <a:srgbClr val="333333"/>
                </a:solidFill>
                <a:latin typeface="Corbel" panose="020B0503020204020204" pitchFamily="34" charset="0"/>
              </a:rPr>
              <a:t>έ</a:t>
            </a:r>
            <a:r>
              <a:rPr lang="el-GR" dirty="0" err="1">
                <a:solidFill>
                  <a:srgbClr val="333333"/>
                </a:solidFill>
                <a:latin typeface="Corbel" panose="020B0503020204020204" pitchFamily="34" charset="0"/>
              </a:rPr>
              <a:t>ντρηση</a:t>
            </a:r>
            <a:r>
              <a:rPr lang="el-GR" dirty="0">
                <a:solidFill>
                  <a:srgbClr val="333333"/>
                </a:solidFill>
                <a:latin typeface="Corbel" panose="020B0503020204020204" pitchFamily="34" charset="0"/>
              </a:rPr>
              <a:t> </a:t>
            </a:r>
            <a:r>
              <a:rPr lang="en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20 min 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στις</a:t>
            </a:r>
            <a:r>
              <a:rPr lang="en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 3,100 rpm. </a:t>
            </a:r>
            <a:endParaRPr lang="el-GR" b="0" i="0" u="none" strike="noStrike" dirty="0">
              <a:solidFill>
                <a:srgbClr val="333333"/>
              </a:solidFill>
              <a:effectLst/>
              <a:latin typeface="Corbel" panose="020B0503020204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l-GR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διήθηση του υπερκειμένου μέσω φίλτρου </a:t>
            </a:r>
            <a:r>
              <a:rPr lang="en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0.22-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μ</a:t>
            </a:r>
            <a:r>
              <a:rPr lang="en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m</a:t>
            </a:r>
            <a:endParaRPr lang="el-GR" b="0" i="0" u="none" strike="noStrike" dirty="0">
              <a:solidFill>
                <a:srgbClr val="333333"/>
              </a:solidFill>
              <a:effectLst/>
              <a:latin typeface="Corbel" panose="020B0503020204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l-GR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μεταφορά </a:t>
            </a:r>
            <a:r>
              <a:rPr lang="en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50 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μ</a:t>
            </a:r>
            <a:r>
              <a:rPr lang="en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l 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του διηθήματος σε </a:t>
            </a:r>
            <a:r>
              <a:rPr lang="el-GR" b="0" i="0" u="none" strike="noStrike" dirty="0" err="1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ινοβλάστες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 δέρματος </a:t>
            </a:r>
            <a:r>
              <a:rPr lang="en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(96-well microtiter plate)</a:t>
            </a:r>
            <a:endParaRPr lang="el-GR" b="0" i="0" u="none" strike="noStrike" dirty="0">
              <a:solidFill>
                <a:srgbClr val="333333"/>
              </a:solidFill>
              <a:effectLst/>
              <a:latin typeface="Corbel" panose="020B0503020204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l-GR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επώαση για </a:t>
            </a:r>
            <a:r>
              <a:rPr lang="en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48 h 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στους</a:t>
            </a:r>
            <a:r>
              <a:rPr lang="en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 37°C 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και</a:t>
            </a:r>
            <a:r>
              <a:rPr lang="en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 5% CO</a:t>
            </a:r>
            <a:r>
              <a:rPr lang="en" b="0" i="0" u="none" strike="noStrike" baseline="-25000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2</a:t>
            </a:r>
            <a:r>
              <a:rPr lang="en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. </a:t>
            </a:r>
            <a:endParaRPr lang="el-GR" b="0" i="0" u="none" strike="noStrike" dirty="0">
              <a:solidFill>
                <a:srgbClr val="333333"/>
              </a:solidFill>
              <a:effectLst/>
              <a:latin typeface="Corbel" panose="020B0503020204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" b="0" i="0" u="none" strike="noStrike" dirty="0" err="1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έ</a:t>
            </a:r>
            <a:r>
              <a:rPr lang="el-GR" b="0" i="0" u="none" strike="noStrike" dirty="0" err="1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λεγχος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 μη ειδικής τοξικότητας, σε ένα κελίο προσθήκη </a:t>
            </a:r>
            <a:r>
              <a:rPr lang="en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50 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μ</a:t>
            </a:r>
            <a:r>
              <a:rPr lang="en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l of </a:t>
            </a:r>
            <a:r>
              <a:rPr lang="en" b="0" i="1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C. difficile</a:t>
            </a:r>
            <a:r>
              <a:rPr lang="en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 </a:t>
            </a:r>
            <a:r>
              <a:rPr lang="el-GR" b="0" i="0" u="none" strike="noStrike" dirty="0" err="1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αντιτοξίνη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 </a:t>
            </a:r>
            <a:r>
              <a:rPr lang="el-GR" b="0" i="0" u="none" strike="noStrike" dirty="0" err="1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αιγός</a:t>
            </a:r>
            <a:r>
              <a:rPr lang="en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. </a:t>
            </a:r>
            <a:endParaRPr lang="el-GR" b="0" i="0" u="none" strike="noStrike" dirty="0">
              <a:solidFill>
                <a:srgbClr val="333333"/>
              </a:solidFill>
              <a:effectLst/>
              <a:latin typeface="Corbel" panose="020B0503020204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" b="0" i="0" u="none" strike="noStrike" dirty="0" err="1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έ</a:t>
            </a:r>
            <a:r>
              <a:rPr lang="el-GR" b="0" i="0" u="none" strike="noStrike" dirty="0" err="1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λεγχος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 </a:t>
            </a:r>
            <a:r>
              <a:rPr lang="el-GR" b="0" i="0" u="none" strike="noStrike" dirty="0" err="1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κυτταροπαθογόνων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 αλλοιώσεων </a:t>
            </a:r>
            <a:r>
              <a:rPr lang="en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 cytopathic effect (CPE) 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στις</a:t>
            </a:r>
            <a:r>
              <a:rPr lang="en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 6, 22, 30, 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και</a:t>
            </a:r>
            <a:r>
              <a:rPr lang="en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 48 h. </a:t>
            </a:r>
            <a:endParaRPr lang="el-GR" b="0" i="0" u="none" strike="noStrike" dirty="0">
              <a:solidFill>
                <a:srgbClr val="333333"/>
              </a:solidFill>
              <a:effectLst/>
              <a:latin typeface="Corbel" panose="020B0503020204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l-GR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ΘΕΤΙΚΟ ΑΠΟΤΕΛΕΣΜΑ: παρουσία</a:t>
            </a:r>
            <a:r>
              <a:rPr lang="el-GR" dirty="0">
                <a:solidFill>
                  <a:srgbClr val="333333"/>
                </a:solidFill>
                <a:latin typeface="Corbel" panose="020B0503020204020204" pitchFamily="34" charset="0"/>
              </a:rPr>
              <a:t> </a:t>
            </a:r>
            <a:r>
              <a:rPr lang="en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CPE 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σε </a:t>
            </a:r>
            <a:r>
              <a:rPr lang="el-GR" b="0" i="0" u="none" strike="noStrike" dirty="0" err="1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τουλαχ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 </a:t>
            </a:r>
            <a:r>
              <a:rPr lang="en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50% 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της </a:t>
            </a:r>
            <a:r>
              <a:rPr lang="el-GR" b="0" i="0" u="none" strike="noStrike" dirty="0" err="1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κυτταροκαλλιέργειας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 απουσία αλλοιώσεων στο κελίο με την </a:t>
            </a:r>
            <a:r>
              <a:rPr lang="el-GR" b="0" i="0" u="none" strike="noStrike" dirty="0" err="1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αντιτοξίνη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.</a:t>
            </a:r>
          </a:p>
          <a:p>
            <a:pPr marL="0" indent="0">
              <a:buNone/>
            </a:pPr>
            <a:r>
              <a:rPr lang="el-GR" sz="2400" b="1" dirty="0" err="1">
                <a:latin typeface="Corbel" panose="020B0503020204020204" pitchFamily="34" charset="0"/>
              </a:rPr>
              <a:t>Τοξινογόνος</a:t>
            </a:r>
            <a:r>
              <a:rPr lang="el-GR" sz="2400" b="1" dirty="0">
                <a:latin typeface="Corbel" panose="020B0503020204020204" pitchFamily="34" charset="0"/>
              </a:rPr>
              <a:t> καλλιέργεια</a:t>
            </a:r>
          </a:p>
          <a:p>
            <a:pPr algn="l"/>
            <a:r>
              <a:rPr lang="el-GR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Αναερόβια επώαση για </a:t>
            </a:r>
            <a:r>
              <a:rPr lang="en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24 h </a:t>
            </a:r>
            <a:r>
              <a:rPr lang="el-GR" dirty="0">
                <a:solidFill>
                  <a:srgbClr val="333333"/>
                </a:solidFill>
                <a:latin typeface="Corbel" panose="020B0503020204020204" pitchFamily="34" charset="0"/>
              </a:rPr>
              <a:t>σε υγρό καλλιεργητικό υλικό </a:t>
            </a:r>
            <a:r>
              <a:rPr lang="en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brucella broth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.</a:t>
            </a:r>
          </a:p>
          <a:p>
            <a:pPr algn="l"/>
            <a:r>
              <a:rPr lang="el-GR" dirty="0" err="1">
                <a:solidFill>
                  <a:srgbClr val="333333"/>
                </a:solidFill>
                <a:latin typeface="Corbel" panose="020B0503020204020204" pitchFamily="34" charset="0"/>
              </a:rPr>
              <a:t>Δι</a:t>
            </a:r>
            <a:r>
              <a:rPr lang="en" dirty="0" err="1">
                <a:solidFill>
                  <a:srgbClr val="333333"/>
                </a:solidFill>
                <a:latin typeface="Corbel" panose="020B0503020204020204" pitchFamily="34" charset="0"/>
              </a:rPr>
              <a:t>ή</a:t>
            </a:r>
            <a:r>
              <a:rPr lang="el-GR" dirty="0" err="1">
                <a:solidFill>
                  <a:srgbClr val="333333"/>
                </a:solidFill>
                <a:latin typeface="Corbel" panose="020B0503020204020204" pitchFamily="34" charset="0"/>
              </a:rPr>
              <a:t>θηση</a:t>
            </a:r>
            <a:r>
              <a:rPr lang="el-GR" dirty="0">
                <a:solidFill>
                  <a:srgbClr val="333333"/>
                </a:solidFill>
                <a:latin typeface="Corbel" panose="020B0503020204020204" pitchFamily="34" charset="0"/>
              </a:rPr>
              <a:t> του υπερκειμένου μέσω </a:t>
            </a:r>
            <a:r>
              <a:rPr lang="en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0.22-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μ</a:t>
            </a:r>
            <a:r>
              <a:rPr lang="en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m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 φίλτρου. </a:t>
            </a:r>
            <a:r>
              <a:rPr lang="en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 </a:t>
            </a:r>
            <a:endParaRPr lang="el-GR" b="0" i="0" u="none" strike="noStrike" dirty="0">
              <a:solidFill>
                <a:srgbClr val="333333"/>
              </a:solidFill>
              <a:effectLst/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l-GR" sz="2400" b="1" dirty="0">
                <a:solidFill>
                  <a:srgbClr val="FF0000"/>
                </a:solidFill>
                <a:latin typeface="Corbel" panose="020B0503020204020204" pitchFamily="34" charset="0"/>
              </a:rPr>
              <a:t>χρονοβόρες, απαιτητικές, καθυστερημένη απάντηση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EDB118-FD41-6326-E4E0-F6FCC3A3F95B}"/>
              </a:ext>
            </a:extLst>
          </p:cNvPr>
          <p:cNvSpPr txBox="1"/>
          <p:nvPr/>
        </p:nvSpPr>
        <p:spPr>
          <a:xfrm>
            <a:off x="9431486" y="6450926"/>
            <a:ext cx="246714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000" dirty="0" err="1"/>
              <a:t>https</a:t>
            </a:r>
            <a:r>
              <a:rPr lang="el-GR" sz="1000" dirty="0"/>
              <a:t>://</a:t>
            </a:r>
            <a:r>
              <a:rPr lang="el-GR" sz="1000" dirty="0" err="1"/>
              <a:t>doi.org</a:t>
            </a:r>
            <a:r>
              <a:rPr lang="el-GR" sz="1000" dirty="0"/>
              <a:t>/10.1128/jcm.06597-11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F06B485D-97ED-E987-7E60-11FED64AA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5876" y="1654909"/>
            <a:ext cx="3545258" cy="23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369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0">
            <a:extLst>
              <a:ext uri="{FF2B5EF4-FFF2-40B4-BE49-F238E27FC236}">
                <a16:creationId xmlns:a16="http://schemas.microsoft.com/office/drawing/2014/main" id="{C1FA8F66-3B85-411D-A2A6-A50DF3026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5" name="Picture 4" descr="Εικόνα που περιέχει πολυχρωμία, θολούρα, νερό, Τιρκουάζ&#10;&#10;Περιγραφή που δημιουργήθηκε αυτόματα">
            <a:extLst>
              <a:ext uri="{FF2B5EF4-FFF2-40B4-BE49-F238E27FC236}">
                <a16:creationId xmlns:a16="http://schemas.microsoft.com/office/drawing/2014/main" id="{F6D590E3-6478-F943-F369-41C19EB453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67" t="13089" r="1" b="708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0" name="Rectangle 32">
            <a:extLst>
              <a:ext uri="{FF2B5EF4-FFF2-40B4-BE49-F238E27FC236}">
                <a16:creationId xmlns:a16="http://schemas.microsoft.com/office/drawing/2014/main" id="{D695E25C-06E7-4082-BE92-B571B616B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257916F-271C-4D56-AEDE-0309D1746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C75C176-BB0F-4087-B339-FC37356C0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64BD7DF-F4BB-427F-B4F6-6DC83A59AA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732" y="4428067"/>
            <a:ext cx="11260667" cy="1962497"/>
          </a:xfrm>
          <a:prstGeom prst="rect">
            <a:avLst/>
          </a:prstGeom>
          <a:solidFill>
            <a:schemeClr val="accent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447DDB3D-9E91-286D-1C08-9F8763AE0E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" y="4572000"/>
            <a:ext cx="10965141" cy="89524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dirty="0" err="1">
                <a:solidFill>
                  <a:srgbClr val="FFFFFF"/>
                </a:solidFill>
              </a:rPr>
              <a:t>clostridioides</a:t>
            </a:r>
            <a:r>
              <a:rPr lang="en-US" sz="4400" dirty="0">
                <a:solidFill>
                  <a:srgbClr val="FFFFFF"/>
                </a:solidFill>
              </a:rPr>
              <a:t>  difficile</a:t>
            </a:r>
            <a:endParaRPr lang="el-GR" sz="4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08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504BED40-EAF7-4E55-AFF7-2CD840EBD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2E450B40-0EC2-1391-335B-C7552FE46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02156"/>
            <a:ext cx="6540462" cy="1013800"/>
          </a:xfrm>
        </p:spPr>
        <p:txBody>
          <a:bodyPr>
            <a:normAutofit/>
          </a:bodyPr>
          <a:lstStyle/>
          <a:p>
            <a:r>
              <a:rPr lang="el-GR">
                <a:solidFill>
                  <a:schemeClr val="tx2"/>
                </a:solidFill>
              </a:rPr>
              <a:t>εργαστηριακη διαγνωση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367CCF1-BB1E-41CF-8499-94A870C33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66751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1591E43-9245-0E21-AA42-F3EA1919F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896533"/>
            <a:ext cx="6864635" cy="3962266"/>
          </a:xfrm>
        </p:spPr>
        <p:txBody>
          <a:bodyPr>
            <a:normAutofit/>
          </a:bodyPr>
          <a:lstStyle/>
          <a:p>
            <a:r>
              <a:rPr lang="el-GR" sz="2000" dirty="0" err="1">
                <a:latin typeface="Corbel" panose="020B0503020204020204" pitchFamily="34" charset="0"/>
              </a:rPr>
              <a:t>ανοσοενζυμικ</a:t>
            </a:r>
            <a:r>
              <a:rPr lang="en-US" sz="2000" dirty="0" err="1">
                <a:latin typeface="Corbel" panose="020B0503020204020204" pitchFamily="34" charset="0"/>
              </a:rPr>
              <a:t>ή</a:t>
            </a:r>
            <a:r>
              <a:rPr lang="el-GR" sz="2000" dirty="0">
                <a:latin typeface="Corbel" panose="020B0503020204020204" pitchFamily="34" charset="0"/>
              </a:rPr>
              <a:t> μέθοδος</a:t>
            </a:r>
            <a:r>
              <a:rPr lang="en-US" sz="2000" dirty="0">
                <a:latin typeface="Corbel" panose="020B0503020204020204" pitchFamily="34" charset="0"/>
              </a:rPr>
              <a:t>: </a:t>
            </a:r>
            <a:r>
              <a:rPr lang="el-GR" sz="2000" dirty="0">
                <a:latin typeface="Corbel" panose="020B0503020204020204" pitchFamily="34" charset="0"/>
              </a:rPr>
              <a:t>ανίχνευση </a:t>
            </a:r>
            <a:r>
              <a:rPr lang="el-GR" sz="2000" dirty="0" err="1">
                <a:latin typeface="Corbel" panose="020B0503020204020204" pitchFamily="34" charset="0"/>
              </a:rPr>
              <a:t>γλουταμικής</a:t>
            </a:r>
            <a:r>
              <a:rPr lang="el-GR" sz="2000" dirty="0">
                <a:latin typeface="Corbel" panose="020B0503020204020204" pitchFamily="34" charset="0"/>
              </a:rPr>
              <a:t> </a:t>
            </a:r>
            <a:r>
              <a:rPr lang="el-GR" sz="2000" dirty="0" err="1">
                <a:latin typeface="Corbel" panose="020B0503020204020204" pitchFamily="34" charset="0"/>
              </a:rPr>
              <a:t>δευδρογονάσης</a:t>
            </a:r>
            <a:r>
              <a:rPr lang="el-GR" sz="2000" dirty="0">
                <a:latin typeface="Corbel" panose="020B0503020204020204" pitchFamily="34" charset="0"/>
              </a:rPr>
              <a:t> (</a:t>
            </a:r>
            <a:r>
              <a:rPr lang="en-US" sz="2000" dirty="0">
                <a:latin typeface="Corbel" panose="020B0503020204020204" pitchFamily="34" charset="0"/>
              </a:rPr>
              <a:t>GDH</a:t>
            </a:r>
            <a:r>
              <a:rPr lang="el-GR" sz="2000" dirty="0">
                <a:latin typeface="Corbel" panose="020B0503020204020204" pitchFamily="34" charset="0"/>
              </a:rPr>
              <a:t>) και τοξινών  </a:t>
            </a:r>
            <a:r>
              <a:rPr lang="en-US" sz="2000" dirty="0">
                <a:latin typeface="Corbel" panose="020B0503020204020204" pitchFamily="34" charset="0"/>
              </a:rPr>
              <a:t>Se </a:t>
            </a:r>
            <a:r>
              <a:rPr lang="en" sz="2000" dirty="0">
                <a:effectLst/>
                <a:latin typeface="Corbel" panose="020B0503020204020204" pitchFamily="34" charset="0"/>
              </a:rPr>
              <a:t>75–85% </a:t>
            </a:r>
            <a:r>
              <a:rPr lang="en" sz="2000" dirty="0" err="1">
                <a:effectLst/>
                <a:latin typeface="Corbel" panose="020B0503020204020204" pitchFamily="34" charset="0"/>
              </a:rPr>
              <a:t>Sp</a:t>
            </a:r>
            <a:r>
              <a:rPr lang="en" sz="2000" dirty="0">
                <a:effectLst/>
                <a:latin typeface="Corbel" panose="020B0503020204020204" pitchFamily="34" charset="0"/>
              </a:rPr>
              <a:t> 95–100%</a:t>
            </a:r>
          </a:p>
          <a:p>
            <a:r>
              <a:rPr lang="en" sz="2000" dirty="0">
                <a:effectLst/>
                <a:latin typeface="Corbel" panose="020B0503020204020204" pitchFamily="34" charset="0"/>
              </a:rPr>
              <a:t> </a:t>
            </a:r>
            <a:r>
              <a:rPr lang="el-GR" sz="2000" dirty="0" err="1">
                <a:latin typeface="Corbel" panose="020B0503020204020204" pitchFamily="34" charset="0"/>
              </a:rPr>
              <a:t>ανοσοχρωματογραφία</a:t>
            </a:r>
            <a:r>
              <a:rPr lang="el-GR" sz="2000" dirty="0">
                <a:latin typeface="Corbel" panose="020B0503020204020204" pitchFamily="34" charset="0"/>
              </a:rPr>
              <a:t>: εμπορικά αντιδραστήρια για την ανίχνευση </a:t>
            </a:r>
            <a:r>
              <a:rPr lang="el-GR" sz="2000" dirty="0" err="1">
                <a:latin typeface="Corbel" panose="020B0503020204020204" pitchFamily="34" charset="0"/>
              </a:rPr>
              <a:t>γλουταμικής</a:t>
            </a:r>
            <a:r>
              <a:rPr lang="el-GR" sz="2000" dirty="0">
                <a:latin typeface="Corbel" panose="020B0503020204020204" pitchFamily="34" charset="0"/>
              </a:rPr>
              <a:t> </a:t>
            </a:r>
            <a:r>
              <a:rPr lang="el-GR" sz="2000" dirty="0" err="1">
                <a:latin typeface="Corbel" panose="020B0503020204020204" pitchFamily="34" charset="0"/>
              </a:rPr>
              <a:t>δευδρογονάσης</a:t>
            </a:r>
            <a:r>
              <a:rPr lang="el-GR" sz="2000" dirty="0">
                <a:latin typeface="Corbel" panose="020B0503020204020204" pitchFamily="34" charset="0"/>
              </a:rPr>
              <a:t> (</a:t>
            </a:r>
            <a:r>
              <a:rPr lang="en-US" sz="2000" dirty="0">
                <a:latin typeface="Corbel" panose="020B0503020204020204" pitchFamily="34" charset="0"/>
              </a:rPr>
              <a:t>GDH</a:t>
            </a:r>
            <a:r>
              <a:rPr lang="el-GR" sz="2000" dirty="0">
                <a:latin typeface="Corbel" panose="020B0503020204020204" pitchFamily="34" charset="0"/>
              </a:rPr>
              <a:t>) και των τοξινών πχ </a:t>
            </a:r>
            <a:r>
              <a:rPr lang="en-US" sz="2000" dirty="0">
                <a:latin typeface="Corbel" panose="020B0503020204020204" pitchFamily="34" charset="0"/>
              </a:rPr>
              <a:t>C. diff Quick Check Complete Se 71-100%, </a:t>
            </a:r>
            <a:r>
              <a:rPr lang="en-US" sz="2000" dirty="0" err="1">
                <a:latin typeface="Corbel" panose="020B0503020204020204" pitchFamily="34" charset="0"/>
              </a:rPr>
              <a:t>Sp</a:t>
            </a:r>
            <a:r>
              <a:rPr lang="en-US" sz="2000" dirty="0">
                <a:latin typeface="Corbel" panose="020B0503020204020204" pitchFamily="34" charset="0"/>
              </a:rPr>
              <a:t> 76.92-100%.</a:t>
            </a:r>
            <a:endParaRPr lang="el-GR" sz="2000" dirty="0">
              <a:latin typeface="Corbel" panose="020B0503020204020204" pitchFamily="34" charset="0"/>
            </a:endParaRPr>
          </a:p>
          <a:p>
            <a:endParaRPr lang="el-GR" dirty="0"/>
          </a:p>
        </p:txBody>
      </p:sp>
      <p:pic>
        <p:nvPicPr>
          <p:cNvPr id="5" name="Εικόνα 4" descr="Εικόνα που περιέχει στιγμιότυπο οθόνης,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A2CE81D7-93C1-BC82-BF0E-7062AECAEB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" r="12276" b="-3"/>
          <a:stretch/>
        </p:blipFill>
        <p:spPr>
          <a:xfrm>
            <a:off x="7568177" y="-1"/>
            <a:ext cx="4623812" cy="3381502"/>
          </a:xfrm>
          <a:prstGeom prst="rect">
            <a:avLst/>
          </a:prstGeom>
        </p:spPr>
      </p:pic>
      <p:pic>
        <p:nvPicPr>
          <p:cNvPr id="6" name="Picture 2" descr="Clostridium difficile GDH+ Toxin A +Toxin B">
            <a:extLst>
              <a:ext uri="{FF2B5EF4-FFF2-40B4-BE49-F238E27FC236}">
                <a16:creationId xmlns:a16="http://schemas.microsoft.com/office/drawing/2014/main" id="{AF2F7409-335A-9DBE-CFA5-9CA225DCC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3" r="3" b="13737"/>
          <a:stretch/>
        </p:blipFill>
        <p:spPr bwMode="auto">
          <a:xfrm>
            <a:off x="7571362" y="3476499"/>
            <a:ext cx="4620649" cy="3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654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8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2E450B40-0EC2-1391-335B-C7552FE46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6" y="702155"/>
            <a:ext cx="3568661" cy="1269713"/>
          </a:xfrm>
        </p:spPr>
        <p:txBody>
          <a:bodyPr>
            <a:normAutofit/>
          </a:bodyPr>
          <a:lstStyle/>
          <a:p>
            <a:r>
              <a:rPr lang="el-GR">
                <a:solidFill>
                  <a:schemeClr val="tx2"/>
                </a:solidFill>
              </a:rPr>
              <a:t>εργαστηριακη διαγνωση</a:t>
            </a: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1591E43-9245-0E21-AA42-F3EA1919F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906" y="2340864"/>
            <a:ext cx="3855216" cy="3634486"/>
          </a:xfrm>
        </p:spPr>
        <p:txBody>
          <a:bodyPr>
            <a:normAutofit/>
          </a:bodyPr>
          <a:lstStyle/>
          <a:p>
            <a:r>
              <a:rPr lang="el-GR" sz="2000" dirty="0">
                <a:latin typeface="Corbel" panose="020B0503020204020204" pitchFamily="34" charset="0"/>
              </a:rPr>
              <a:t>ΝΑΑΤ ανίχνευση γονιδίων που σχετίζονται με τη σύνθεση τοξινών</a:t>
            </a:r>
            <a:r>
              <a:rPr lang="en-US" sz="2000" dirty="0">
                <a:latin typeface="Corbel" panose="020B0503020204020204" pitchFamily="34" charset="0"/>
              </a:rPr>
              <a:t> Se 90-100 %, </a:t>
            </a:r>
            <a:r>
              <a:rPr lang="en-US" sz="2000" dirty="0" err="1">
                <a:latin typeface="Corbel" panose="020B0503020204020204" pitchFamily="34" charset="0"/>
              </a:rPr>
              <a:t>Sp</a:t>
            </a:r>
            <a:r>
              <a:rPr lang="en-US" sz="2000" dirty="0">
                <a:latin typeface="Corbel" panose="020B0503020204020204" pitchFamily="34" charset="0"/>
              </a:rPr>
              <a:t> 96</a:t>
            </a:r>
            <a:r>
              <a:rPr lang="el-GR" sz="2000" dirty="0">
                <a:latin typeface="Corbel" panose="020B0503020204020204" pitchFamily="34" charset="0"/>
              </a:rPr>
              <a:t> </a:t>
            </a:r>
            <a:r>
              <a:rPr lang="en-US" sz="2000" dirty="0">
                <a:latin typeface="Corbel" panose="020B0503020204020204" pitchFamily="34" charset="0"/>
              </a:rPr>
              <a:t>%</a:t>
            </a:r>
          </a:p>
          <a:p>
            <a:r>
              <a:rPr lang="el-GR" sz="2000" dirty="0">
                <a:latin typeface="Corbel" panose="020B0503020204020204" pitchFamily="34" charset="0"/>
              </a:rPr>
              <a:t>μειονεκτήματα/ανησυχίες: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l-GR" sz="2000" dirty="0">
                <a:latin typeface="Corbel" panose="020B0503020204020204" pitchFamily="34" charset="0"/>
              </a:rPr>
              <a:t>ανίχνευση γονιδίων δεν εξασφαλίζει την έκφρασή τους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l-GR" sz="2000" dirty="0">
                <a:latin typeface="Corbel" panose="020B0503020204020204" pitchFamily="34" charset="0"/>
              </a:rPr>
              <a:t>πιθανότητα μεταλλάξεων σε περιοχές που αποτελούν στόχους των </a:t>
            </a:r>
            <a:r>
              <a:rPr lang="el-GR" sz="2000" dirty="0" err="1">
                <a:latin typeface="Corbel" panose="020B0503020204020204" pitchFamily="34" charset="0"/>
              </a:rPr>
              <a:t>εκκινητών</a:t>
            </a:r>
            <a:r>
              <a:rPr lang="el-GR" sz="2000" dirty="0">
                <a:latin typeface="Corbel" panose="020B0503020204020204" pitchFamily="34" charset="0"/>
              </a:rPr>
              <a:t> της </a:t>
            </a:r>
            <a:r>
              <a:rPr lang="en-US" sz="2000" dirty="0">
                <a:latin typeface="Corbel" panose="020B0503020204020204" pitchFamily="34" charset="0"/>
              </a:rPr>
              <a:t>PCR</a:t>
            </a:r>
            <a:endParaRPr lang="el-GR" sz="2000" dirty="0">
              <a:latin typeface="Corbel" panose="020B0503020204020204" pitchFamily="34" charset="0"/>
            </a:endParaRPr>
          </a:p>
          <a:p>
            <a:endParaRPr lang="el-GR" dirty="0"/>
          </a:p>
        </p:txBody>
      </p:sp>
      <p:pic>
        <p:nvPicPr>
          <p:cNvPr id="4" name="Εικόνα 3" descr="Εικόνα που περιέχει κείμενο, στιγμιότυπο οθόνης, ηλεκτρονικές συσκευές, ιατρικός εξοπλισμός&#10;&#10;Περιγραφή που δημιουργήθηκε αυτόματα">
            <a:extLst>
              <a:ext uri="{FF2B5EF4-FFF2-40B4-BE49-F238E27FC236}">
                <a16:creationId xmlns:a16="http://schemas.microsoft.com/office/drawing/2014/main" id="{643A9689-FF94-8103-49FC-D4561B198F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62" r="14690" b="-1"/>
          <a:stretch/>
        </p:blipFill>
        <p:spPr>
          <a:xfrm>
            <a:off x="4654296" y="766331"/>
            <a:ext cx="6735272" cy="514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610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8" name="Rectangle 4107">
            <a:extLst>
              <a:ext uri="{FF2B5EF4-FFF2-40B4-BE49-F238E27FC236}">
                <a16:creationId xmlns:a16="http://schemas.microsoft.com/office/drawing/2014/main" id="{1E5E4503-CC62-4DA9-9121-0A157199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10" name="Rectangle 4109">
            <a:extLst>
              <a:ext uri="{FF2B5EF4-FFF2-40B4-BE49-F238E27FC236}">
                <a16:creationId xmlns:a16="http://schemas.microsoft.com/office/drawing/2014/main" id="{D8D61A1B-3C4C-4F0E-965F-15837624C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12" name="Rectangle 4111">
            <a:extLst>
              <a:ext uri="{FF2B5EF4-FFF2-40B4-BE49-F238E27FC236}">
                <a16:creationId xmlns:a16="http://schemas.microsoft.com/office/drawing/2014/main" id="{00E56243-9701-44E8-8A92-319433305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14" name="Rectangle 4113">
            <a:extLst>
              <a:ext uri="{FF2B5EF4-FFF2-40B4-BE49-F238E27FC236}">
                <a16:creationId xmlns:a16="http://schemas.microsoft.com/office/drawing/2014/main" id="{982B322E-34C4-40A4-91E5-53D60DE97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4116" name="Rectangle 4115">
            <a:extLst>
              <a:ext uri="{FF2B5EF4-FFF2-40B4-BE49-F238E27FC236}">
                <a16:creationId xmlns:a16="http://schemas.microsoft.com/office/drawing/2014/main" id="{9175732C-A509-470D-9836-76E48191BC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68770F7C-D285-7768-B501-CDC7B9646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2" y="702156"/>
            <a:ext cx="7225075" cy="80660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 sz="2800" dirty="0" err="1"/>
              <a:t>εργαστηριακη</a:t>
            </a:r>
            <a:r>
              <a:rPr lang="el-GR" sz="2800" dirty="0"/>
              <a:t> </a:t>
            </a:r>
            <a:r>
              <a:rPr lang="el-GR" sz="2800" dirty="0" err="1"/>
              <a:t>διαγνωση</a:t>
            </a:r>
            <a:endParaRPr lang="en-US" sz="2800" dirty="0"/>
          </a:p>
        </p:txBody>
      </p:sp>
      <p:grpSp>
        <p:nvGrpSpPr>
          <p:cNvPr id="4118" name="Group 4117">
            <a:extLst>
              <a:ext uri="{FF2B5EF4-FFF2-40B4-BE49-F238E27FC236}">
                <a16:creationId xmlns:a16="http://schemas.microsoft.com/office/drawing/2014/main" id="{376D5795-E463-41B9-85D2-473EE0A46B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4119" name="Rectangle 4118">
              <a:extLst>
                <a:ext uri="{FF2B5EF4-FFF2-40B4-BE49-F238E27FC236}">
                  <a16:creationId xmlns:a16="http://schemas.microsoft.com/office/drawing/2014/main" id="{9CF27612-C535-4D0C-9EAE-87F74C97B6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20" name="Rectangle 4119">
              <a:extLst>
                <a:ext uri="{FF2B5EF4-FFF2-40B4-BE49-F238E27FC236}">
                  <a16:creationId xmlns:a16="http://schemas.microsoft.com/office/drawing/2014/main" id="{B8BFEC1B-A380-4A69-AC71-88399B644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21" name="Rectangle 4120">
              <a:extLst>
                <a:ext uri="{FF2B5EF4-FFF2-40B4-BE49-F238E27FC236}">
                  <a16:creationId xmlns:a16="http://schemas.microsoft.com/office/drawing/2014/main" id="{689AB692-3273-4D6B-8AA7-674073E958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49E0ABA-1514-D772-01D2-1B4EF62082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4204" y="1896532"/>
            <a:ext cx="7225074" cy="4259311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r>
              <a:rPr lang="el-GR" sz="2600" b="1" i="0" u="none" strike="noStrike" dirty="0">
                <a:solidFill>
                  <a:srgbClr val="C00000"/>
                </a:solidFill>
                <a:effectLst/>
                <a:latin typeface="Corbel" panose="020B0503020204020204" pitchFamily="34" charset="0"/>
              </a:rPr>
              <a:t>ΚΑΛΛΙΕΡΓΕΙΑ</a:t>
            </a:r>
          </a:p>
          <a:p>
            <a:r>
              <a:rPr lang="el-GR" sz="2200" b="0" i="0" u="none" strike="noStrike" dirty="0">
                <a:effectLst/>
                <a:latin typeface="Corbel" panose="020B0503020204020204" pitchFamily="34" charset="0"/>
              </a:rPr>
              <a:t>σε αναερόβιες συνθήκες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sz="2200" b="0" i="0" u="none" strike="noStrike" dirty="0" err="1">
                <a:effectLst/>
                <a:latin typeface="Corbel" panose="020B0503020204020204" pitchFamily="34" charset="0"/>
              </a:rPr>
              <a:t>σε</a:t>
            </a:r>
            <a:r>
              <a:rPr lang="en-US" sz="2200" b="0" i="0" u="none" strike="noStrike" dirty="0">
                <a:effectLst/>
                <a:latin typeface="Corbel" panose="020B0503020204020204" pitchFamily="34" charset="0"/>
              </a:rPr>
              <a:t> </a:t>
            </a:r>
            <a:r>
              <a:rPr lang="en-US" sz="2200" dirty="0" err="1">
                <a:latin typeface="Corbel" panose="020B0503020204020204" pitchFamily="34" charset="0"/>
              </a:rPr>
              <a:t>μη</a:t>
            </a:r>
            <a:r>
              <a:rPr lang="en-US" sz="2200" dirty="0">
                <a:latin typeface="Corbel" panose="020B0503020204020204" pitchFamily="34" charset="0"/>
              </a:rPr>
              <a:t> </a:t>
            </a:r>
            <a:r>
              <a:rPr lang="en-US" sz="2200" dirty="0" err="1">
                <a:latin typeface="Corbel" panose="020B0503020204020204" pitchFamily="34" charset="0"/>
              </a:rPr>
              <a:t>εκλεκτικό</a:t>
            </a:r>
            <a:r>
              <a:rPr lang="en-US" sz="2200" dirty="0">
                <a:latin typeface="Corbel" panose="020B0503020204020204" pitchFamily="34" charset="0"/>
              </a:rPr>
              <a:t> </a:t>
            </a:r>
            <a:r>
              <a:rPr lang="en-US" sz="2200" dirty="0" err="1">
                <a:latin typeface="Corbel" panose="020B0503020204020204" pitchFamily="34" charset="0"/>
              </a:rPr>
              <a:t>ή</a:t>
            </a:r>
            <a:r>
              <a:rPr lang="en-US" sz="2200" dirty="0">
                <a:latin typeface="Corbel" panose="020B0503020204020204" pitchFamily="34" charset="0"/>
              </a:rPr>
              <a:t> </a:t>
            </a:r>
            <a:r>
              <a:rPr lang="en-US" sz="2200" b="0" i="0" u="none" strike="noStrike" dirty="0" err="1">
                <a:effectLst/>
                <a:latin typeface="Corbel" panose="020B0503020204020204" pitchFamily="34" charset="0"/>
              </a:rPr>
              <a:t>εκλεκτικό</a:t>
            </a:r>
            <a:r>
              <a:rPr lang="en-US" sz="2200" b="0" i="0" u="none" strike="noStrike" dirty="0">
                <a:effectLst/>
                <a:latin typeface="Corbel" panose="020B0503020204020204" pitchFamily="34" charset="0"/>
              </a:rPr>
              <a:t> </a:t>
            </a:r>
            <a:r>
              <a:rPr lang="en-US" sz="2200" b="0" i="0" u="none" strike="noStrike" dirty="0" err="1">
                <a:effectLst/>
                <a:latin typeface="Corbel" panose="020B0503020204020204" pitchFamily="34" charset="0"/>
              </a:rPr>
              <a:t>υλικό</a:t>
            </a:r>
            <a:r>
              <a:rPr lang="en-US" sz="2200" b="0" i="0" u="none" strike="noStrike" dirty="0">
                <a:effectLst/>
                <a:latin typeface="Corbel" panose="020B0503020204020204" pitchFamily="34" charset="0"/>
              </a:rPr>
              <a:t> </a:t>
            </a:r>
            <a:r>
              <a:rPr lang="en-US" sz="2200" dirty="0" err="1">
                <a:effectLst/>
                <a:latin typeface="Corbel" panose="020B0503020204020204" pitchFamily="34" charset="0"/>
              </a:rPr>
              <a:t>chromID</a:t>
            </a:r>
            <a:r>
              <a:rPr lang="en-US" sz="2200" dirty="0">
                <a:effectLst/>
                <a:latin typeface="Corbel" panose="020B0503020204020204" pitchFamily="34" charset="0"/>
              </a:rPr>
              <a:t> </a:t>
            </a:r>
            <a:r>
              <a:rPr lang="en-US" sz="2200" i="1" dirty="0">
                <a:effectLst/>
                <a:latin typeface="Corbel" panose="020B0503020204020204" pitchFamily="34" charset="0"/>
              </a:rPr>
              <a:t>C. difficile </a:t>
            </a:r>
            <a:r>
              <a:rPr lang="en-US" sz="2200" dirty="0">
                <a:effectLst/>
                <a:latin typeface="Corbel" panose="020B0503020204020204" pitchFamily="34" charset="0"/>
              </a:rPr>
              <a:t>agar: </a:t>
            </a:r>
            <a:r>
              <a:rPr lang="en-US" sz="2200" b="0" i="0" u="none" strike="noStrike" dirty="0">
                <a:effectLst/>
                <a:latin typeface="Corbel" panose="020B0503020204020204" pitchFamily="34" charset="0"/>
              </a:rPr>
              <a:t>α</a:t>
            </a:r>
            <a:r>
              <a:rPr lang="en-US" sz="2200" b="0" i="0" u="none" strike="noStrike" dirty="0" err="1">
                <a:effectLst/>
                <a:latin typeface="Corbel" panose="020B0503020204020204" pitchFamily="34" charset="0"/>
              </a:rPr>
              <a:t>νώμ</a:t>
            </a:r>
            <a:r>
              <a:rPr lang="en-US" sz="2200" b="0" i="0" u="none" strike="noStrike" dirty="0">
                <a:effectLst/>
                <a:latin typeface="Corbel" panose="020B0503020204020204" pitchFamily="34" charset="0"/>
              </a:rPr>
              <a:t>α</a:t>
            </a:r>
            <a:r>
              <a:rPr lang="en-US" sz="2200" b="0" i="0" u="none" strike="noStrike" dirty="0" err="1">
                <a:effectLst/>
                <a:latin typeface="Corbel" panose="020B0503020204020204" pitchFamily="34" charset="0"/>
              </a:rPr>
              <a:t>λες</a:t>
            </a:r>
            <a:r>
              <a:rPr lang="en-US" sz="2200" b="0" i="0" u="none" strike="noStrike" dirty="0">
                <a:effectLst/>
                <a:latin typeface="Corbel" panose="020B0503020204020204" pitchFamily="34" charset="0"/>
              </a:rPr>
              <a:t> απ</a:t>
            </a:r>
            <a:r>
              <a:rPr lang="en-US" sz="2200" b="0" i="0" u="none" strike="noStrike" dirty="0" err="1">
                <a:effectLst/>
                <a:latin typeface="Corbel" panose="020B0503020204020204" pitchFamily="34" charset="0"/>
              </a:rPr>
              <a:t>οικίες</a:t>
            </a:r>
            <a:r>
              <a:rPr lang="en-US" sz="2200" b="0" i="0" u="none" strike="noStrike" dirty="0">
                <a:effectLst/>
                <a:latin typeface="Corbel" panose="020B0503020204020204" pitchFamily="34" charset="0"/>
              </a:rPr>
              <a:t> </a:t>
            </a:r>
            <a:r>
              <a:rPr lang="en-US" sz="2200" b="0" i="0" u="none" strike="noStrike" dirty="0" err="1">
                <a:effectLst/>
                <a:latin typeface="Corbel" panose="020B0503020204020204" pitchFamily="34" charset="0"/>
              </a:rPr>
              <a:t>χρώμ</a:t>
            </a:r>
            <a:r>
              <a:rPr lang="en-US" sz="2200" b="0" i="0" u="none" strike="noStrike" dirty="0">
                <a:effectLst/>
                <a:latin typeface="Corbel" panose="020B0503020204020204" pitchFamily="34" charset="0"/>
              </a:rPr>
              <a:t>α</a:t>
            </a:r>
            <a:r>
              <a:rPr lang="en-US" sz="2200" b="0" i="0" u="none" strike="noStrike" dirty="0" err="1">
                <a:effectLst/>
                <a:latin typeface="Corbel" panose="020B0503020204020204" pitchFamily="34" charset="0"/>
              </a:rPr>
              <a:t>τος</a:t>
            </a:r>
            <a:r>
              <a:rPr lang="en-US" sz="2200" b="0" i="0" u="none" strike="noStrike" dirty="0">
                <a:effectLst/>
                <a:latin typeface="Corbel" panose="020B0503020204020204" pitchFamily="34" charset="0"/>
              </a:rPr>
              <a:t> </a:t>
            </a:r>
            <a:r>
              <a:rPr lang="en-US" sz="2200" b="0" i="0" u="none" strike="noStrike" dirty="0" err="1">
                <a:effectLst/>
                <a:latin typeface="Corbel" panose="020B0503020204020204" pitchFamily="34" charset="0"/>
              </a:rPr>
              <a:t>μ</a:t>
            </a:r>
            <a:r>
              <a:rPr lang="en-US" sz="2200" b="0" i="0" u="none" strike="noStrike" dirty="0">
                <a:effectLst/>
                <a:latin typeface="Corbel" panose="020B0503020204020204" pitchFamily="34" charset="0"/>
              </a:rPr>
              <a:t>α</a:t>
            </a:r>
            <a:r>
              <a:rPr lang="en-US" sz="2200" b="0" i="0" u="none" strike="noStrike" dirty="0" err="1">
                <a:effectLst/>
                <a:latin typeface="Corbel" panose="020B0503020204020204" pitchFamily="34" charset="0"/>
              </a:rPr>
              <a:t>ύρου</a:t>
            </a:r>
            <a:r>
              <a:rPr lang="en-US" sz="2200" b="0" i="0" u="none" strike="noStrike" dirty="0">
                <a:effectLst/>
                <a:latin typeface="Corbel" panose="020B0503020204020204" pitchFamily="34" charset="0"/>
              </a:rPr>
              <a:t> </a:t>
            </a:r>
            <a:r>
              <a:rPr lang="en-US" sz="2200" b="0" i="0" u="none" strike="noStrike" dirty="0" err="1">
                <a:effectLst/>
                <a:latin typeface="Corbel" panose="020B0503020204020204" pitchFamily="34" charset="0"/>
              </a:rPr>
              <a:t>λόγω</a:t>
            </a:r>
            <a:r>
              <a:rPr lang="en-US" sz="2200" b="0" i="0" u="none" strike="noStrike" dirty="0">
                <a:effectLst/>
                <a:latin typeface="Corbel" panose="020B0503020204020204" pitchFamily="34" charset="0"/>
              </a:rPr>
              <a:t> </a:t>
            </a:r>
            <a:r>
              <a:rPr lang="en-US" sz="2200" b="0" i="0" u="none" strike="noStrike" dirty="0" err="1">
                <a:effectLst/>
                <a:latin typeface="Corbel" panose="020B0503020204020204" pitchFamily="34" charset="0"/>
              </a:rPr>
              <a:t>υδρόλυσης</a:t>
            </a:r>
            <a:r>
              <a:rPr lang="en-US" sz="2200" b="0" i="0" u="none" strike="noStrike" dirty="0">
                <a:effectLst/>
                <a:latin typeface="Corbel" panose="020B0503020204020204" pitchFamily="34" charset="0"/>
              </a:rPr>
              <a:t> </a:t>
            </a:r>
            <a:r>
              <a:rPr lang="en-US" sz="2200" b="0" i="0" u="none" strike="noStrike" dirty="0" err="1">
                <a:effectLst/>
                <a:latin typeface="Corbel" panose="020B0503020204020204" pitchFamily="34" charset="0"/>
              </a:rPr>
              <a:t>της</a:t>
            </a:r>
            <a:r>
              <a:rPr lang="en-US" sz="2200" b="0" i="0" u="none" strike="noStrike" dirty="0">
                <a:effectLst/>
                <a:latin typeface="Corbel" panose="020B0503020204020204" pitchFamily="34" charset="0"/>
              </a:rPr>
              <a:t> </a:t>
            </a:r>
            <a:r>
              <a:rPr lang="en-US" sz="2200" b="0" i="0" u="none" strike="noStrike" dirty="0" err="1">
                <a:effectLst/>
                <a:latin typeface="Corbel" panose="020B0503020204020204" pitchFamily="34" charset="0"/>
              </a:rPr>
              <a:t>εσκουλίνης</a:t>
            </a:r>
            <a:r>
              <a:rPr lang="en-US" sz="2200" b="0" i="0" u="none" strike="noStrike" dirty="0">
                <a:effectLst/>
                <a:latin typeface="Corbel" panose="020B0503020204020204" pitchFamily="34" charset="0"/>
              </a:rPr>
              <a:t>. 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sz="2200" b="0" i="0" u="none" strike="noStrike" dirty="0" err="1">
                <a:effectLst/>
                <a:latin typeface="Corbel" panose="020B0503020204020204" pitchFamily="34" charset="0"/>
              </a:rPr>
              <a:t>Α</a:t>
            </a:r>
            <a:r>
              <a:rPr lang="en-US" sz="2200" dirty="0" err="1">
                <a:latin typeface="Corbel" panose="020B0503020204020204" pitchFamily="34" charset="0"/>
              </a:rPr>
              <a:t>ύξηση</a:t>
            </a:r>
            <a:r>
              <a:rPr lang="en-US" sz="2200" dirty="0">
                <a:latin typeface="Corbel" panose="020B0503020204020204" pitchFamily="34" charset="0"/>
              </a:rPr>
              <a:t> </a:t>
            </a:r>
            <a:r>
              <a:rPr lang="en-US" sz="2200" dirty="0" err="1">
                <a:latin typeface="Corbel" panose="020B0503020204020204" pitchFamily="34" charset="0"/>
              </a:rPr>
              <a:t>της</a:t>
            </a:r>
            <a:r>
              <a:rPr lang="en-US" sz="2200" dirty="0">
                <a:latin typeface="Corbel" panose="020B0503020204020204" pitchFamily="34" charset="0"/>
              </a:rPr>
              <a:t> </a:t>
            </a:r>
            <a:r>
              <a:rPr lang="en-US" sz="2200" dirty="0" err="1">
                <a:latin typeface="Corbel" panose="020B0503020204020204" pitchFamily="34" charset="0"/>
              </a:rPr>
              <a:t>ειδικότητ</a:t>
            </a:r>
            <a:r>
              <a:rPr lang="en-US" sz="2200" dirty="0">
                <a:latin typeface="Corbel" panose="020B0503020204020204" pitchFamily="34" charset="0"/>
              </a:rPr>
              <a:t>α</a:t>
            </a:r>
            <a:r>
              <a:rPr lang="en-US" sz="2200" dirty="0" err="1">
                <a:latin typeface="Corbel" panose="020B0503020204020204" pitchFamily="34" charset="0"/>
              </a:rPr>
              <a:t>ς</a:t>
            </a:r>
            <a:r>
              <a:rPr lang="en-US" sz="2200" dirty="0">
                <a:latin typeface="Corbel" panose="020B0503020204020204" pitchFamily="34" charset="0"/>
              </a:rPr>
              <a:t> </a:t>
            </a:r>
            <a:r>
              <a:rPr lang="en-US" sz="2200" dirty="0" err="1">
                <a:latin typeface="Corbel" panose="020B0503020204020204" pitchFamily="34" charset="0"/>
              </a:rPr>
              <a:t>με</a:t>
            </a:r>
            <a:r>
              <a:rPr lang="en-US" sz="2200" dirty="0">
                <a:latin typeface="Corbel" panose="020B0503020204020204" pitchFamily="34" charset="0"/>
              </a:rPr>
              <a:t> </a:t>
            </a:r>
            <a:r>
              <a:rPr lang="en-US" sz="2200" b="0" i="0" u="none" strike="noStrike" dirty="0">
                <a:effectLst/>
                <a:latin typeface="Corbel" panose="020B0503020204020204" pitchFamily="34" charset="0"/>
              </a:rPr>
              <a:t>heat-shock </a:t>
            </a:r>
            <a:r>
              <a:rPr lang="en-US" sz="2200" b="0" i="0" u="none" strike="noStrike" dirty="0" err="1">
                <a:effectLst/>
                <a:latin typeface="Corbel" panose="020B0503020204020204" pitchFamily="34" charset="0"/>
              </a:rPr>
              <a:t>ή</a:t>
            </a:r>
            <a:r>
              <a:rPr lang="en-US" sz="2200" b="0" i="0" u="none" strike="noStrike" dirty="0">
                <a:effectLst/>
                <a:latin typeface="Corbel" panose="020B0503020204020204" pitchFamily="34" charset="0"/>
              </a:rPr>
              <a:t> alcohol-shock </a:t>
            </a:r>
            <a:r>
              <a:rPr lang="en-US" sz="2200" b="0" i="0" u="none" strike="noStrike" dirty="0" err="1">
                <a:effectLst/>
                <a:latin typeface="Corbel" panose="020B0503020204020204" pitchFamily="34" charset="0"/>
              </a:rPr>
              <a:t>του</a:t>
            </a:r>
            <a:r>
              <a:rPr lang="en-US" sz="2200" b="0" i="0" u="none" strike="noStrike" dirty="0">
                <a:effectLst/>
                <a:latin typeface="Corbel" panose="020B0503020204020204" pitchFamily="34" charset="0"/>
              </a:rPr>
              <a:t> </a:t>
            </a:r>
            <a:r>
              <a:rPr lang="en-US" sz="2200" b="0" i="0" u="none" strike="noStrike" dirty="0" err="1">
                <a:effectLst/>
                <a:latin typeface="Corbel" panose="020B0503020204020204" pitchFamily="34" charset="0"/>
              </a:rPr>
              <a:t>δείγμ</a:t>
            </a:r>
            <a:r>
              <a:rPr lang="en-US" sz="2200" b="0" i="0" u="none" strike="noStrike" dirty="0">
                <a:effectLst/>
                <a:latin typeface="Corbel" panose="020B0503020204020204" pitchFamily="34" charset="0"/>
              </a:rPr>
              <a:t>α</a:t>
            </a:r>
            <a:r>
              <a:rPr lang="en-US" sz="2200" b="0" i="0" u="none" strike="noStrike" dirty="0" err="1">
                <a:effectLst/>
                <a:latin typeface="Corbel" panose="020B0503020204020204" pitchFamily="34" charset="0"/>
              </a:rPr>
              <a:t>τος</a:t>
            </a:r>
            <a:r>
              <a:rPr lang="en-US" sz="2200" b="0" i="0" u="none" strike="noStrike" dirty="0">
                <a:effectLst/>
                <a:latin typeface="Corbel" panose="020B0503020204020204" pitchFamily="34" charset="0"/>
              </a:rPr>
              <a:t>.</a:t>
            </a:r>
            <a:endParaRPr lang="el-GR" sz="2200" b="0" i="0" u="none" strike="noStrike" dirty="0">
              <a:effectLst/>
              <a:latin typeface="Corbel" panose="020B050302020402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b="0" i="0" u="none" strike="noStrike" dirty="0">
                <a:effectLst/>
                <a:latin typeface="Corbel" panose="020B0503020204020204" pitchFamily="34" charset="0"/>
              </a:rPr>
              <a:t>heat-shock</a:t>
            </a:r>
            <a:r>
              <a:rPr lang="el-GR" sz="2200" b="0" i="0" u="none" strike="noStrike" dirty="0">
                <a:effectLst/>
                <a:latin typeface="Corbel" panose="020B0503020204020204" pitchFamily="34" charset="0"/>
              </a:rPr>
              <a:t> 1:1 αραίωση του δείγματος σε </a:t>
            </a:r>
            <a:r>
              <a:rPr lang="en-US" sz="2200" b="0" i="0" u="none" strike="noStrike" dirty="0">
                <a:effectLst/>
                <a:latin typeface="Corbel" panose="020B0503020204020204" pitchFamily="34" charset="0"/>
              </a:rPr>
              <a:t>PBS, </a:t>
            </a:r>
            <a:r>
              <a:rPr lang="el-GR" sz="2200" b="0" i="0" u="none" strike="noStrike" dirty="0" err="1">
                <a:effectLst/>
                <a:latin typeface="Corbel" panose="020B0503020204020204" pitchFamily="34" charset="0"/>
              </a:rPr>
              <a:t>ομογενοποίηση</a:t>
            </a:r>
            <a:r>
              <a:rPr lang="el-GR" sz="2200" b="0" i="0" u="none" strike="noStrike" dirty="0">
                <a:effectLst/>
                <a:latin typeface="Corbel" panose="020B0503020204020204" pitchFamily="34" charset="0"/>
              </a:rPr>
              <a:t>, θέρμανση 80</a:t>
            </a:r>
            <a:r>
              <a:rPr lang="el-GR" sz="2200" b="0" i="0" u="none" strike="noStrike" baseline="30000" dirty="0">
                <a:effectLst/>
                <a:latin typeface="Corbel" panose="020B0503020204020204" pitchFamily="34" charset="0"/>
              </a:rPr>
              <a:t>ο</a:t>
            </a:r>
            <a:r>
              <a:rPr lang="el-GR" sz="2200" b="0" i="0" u="none" strike="noStrike" dirty="0">
                <a:effectLst/>
                <a:latin typeface="Corbel" panose="020B0503020204020204" pitchFamily="34" charset="0"/>
              </a:rPr>
              <a:t> </a:t>
            </a:r>
            <a:r>
              <a:rPr lang="en-US" sz="2200" b="0" i="0" u="none" strike="noStrike" dirty="0">
                <a:effectLst/>
                <a:latin typeface="Corbel" panose="020B0503020204020204" pitchFamily="34" charset="0"/>
              </a:rPr>
              <a:t>C 10 min, </a:t>
            </a:r>
            <a:r>
              <a:rPr lang="el-GR" sz="2200" b="0" i="0" u="none" strike="noStrike" dirty="0" err="1">
                <a:effectLst/>
                <a:latin typeface="Corbel" panose="020B0503020204020204" pitchFamily="34" charset="0"/>
              </a:rPr>
              <a:t>φυγοκέντρηση</a:t>
            </a:r>
            <a:r>
              <a:rPr lang="el-GR" sz="2200" b="0" i="0" u="none" strike="noStrike" dirty="0">
                <a:effectLst/>
                <a:latin typeface="Corbel" panose="020B0503020204020204" pitchFamily="34" charset="0"/>
              </a:rPr>
              <a:t> 4,000</a:t>
            </a:r>
            <a:r>
              <a:rPr lang="en-US" sz="2200" b="0" i="0" u="none" strike="noStrike" dirty="0" err="1">
                <a:effectLst/>
                <a:latin typeface="Corbel" panose="020B0503020204020204" pitchFamily="34" charset="0"/>
              </a:rPr>
              <a:t>xg</a:t>
            </a:r>
            <a:r>
              <a:rPr lang="el-GR" sz="2200" b="0" i="0" u="none" strike="noStrike" dirty="0">
                <a:effectLst/>
                <a:latin typeface="Corbel" panose="020B0503020204020204" pitchFamily="34" charset="0"/>
              </a:rPr>
              <a:t> 1</a:t>
            </a:r>
            <a:r>
              <a:rPr lang="en-US" sz="2200" b="0" i="0" u="none" strike="noStrike" dirty="0">
                <a:effectLst/>
                <a:latin typeface="Corbel" panose="020B0503020204020204" pitchFamily="34" charset="0"/>
              </a:rPr>
              <a:t>min, 100</a:t>
            </a:r>
            <a:r>
              <a:rPr lang="el-GR" sz="2200" b="0" i="0" u="none" strike="noStrike" dirty="0">
                <a:effectLst/>
                <a:latin typeface="Corbel" panose="020B0503020204020204" pitchFamily="34" charset="0"/>
              </a:rPr>
              <a:t>μ</a:t>
            </a:r>
            <a:r>
              <a:rPr lang="en-US" sz="2200" b="0" i="0" u="none" strike="noStrike" dirty="0">
                <a:effectLst/>
                <a:latin typeface="Corbel" panose="020B0503020204020204" pitchFamily="34" charset="0"/>
              </a:rPr>
              <a:t>L </a:t>
            </a:r>
            <a:r>
              <a:rPr lang="el-GR" sz="2200" b="0" i="0" u="none" strike="noStrike" dirty="0">
                <a:effectLst/>
                <a:latin typeface="Corbel" panose="020B0503020204020204" pitchFamily="34" charset="0"/>
              </a:rPr>
              <a:t>υπερκείμενο επίστρωση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b="0" i="0" u="none" strike="noStrike" dirty="0">
                <a:effectLst/>
                <a:latin typeface="Corbel" panose="020B0503020204020204" pitchFamily="34" charset="0"/>
              </a:rPr>
              <a:t>alcohol-shock</a:t>
            </a:r>
            <a:r>
              <a:rPr lang="el-GR" sz="2200" b="0" i="0" u="none" strike="noStrike" dirty="0">
                <a:effectLst/>
                <a:latin typeface="Corbel" panose="020B0503020204020204" pitchFamily="34" charset="0"/>
              </a:rPr>
              <a:t> 1:1 αραίωση του δείγματος με 96% αιθανόλη, ανάδευση σε </a:t>
            </a:r>
            <a:r>
              <a:rPr lang="en-US" sz="2200" b="0" i="0" u="none" strike="noStrike" dirty="0">
                <a:effectLst/>
                <a:latin typeface="Corbel" panose="020B0503020204020204" pitchFamily="34" charset="0"/>
              </a:rPr>
              <a:t>vortex, </a:t>
            </a:r>
            <a:r>
              <a:rPr lang="en-US" sz="2200" dirty="0">
                <a:latin typeface="Corbel" panose="020B0503020204020204" pitchFamily="34" charset="0"/>
              </a:rPr>
              <a:t>RT 30-60 min, 50-75 </a:t>
            </a:r>
            <a:r>
              <a:rPr lang="el-GR" sz="2200" dirty="0">
                <a:latin typeface="Corbel" panose="020B0503020204020204" pitchFamily="34" charset="0"/>
              </a:rPr>
              <a:t>μ</a:t>
            </a:r>
            <a:r>
              <a:rPr lang="en-US" sz="2200" dirty="0">
                <a:latin typeface="Corbel" panose="020B0503020204020204" pitchFamily="34" charset="0"/>
              </a:rPr>
              <a:t>L</a:t>
            </a:r>
            <a:r>
              <a:rPr lang="el-GR" sz="2200" dirty="0">
                <a:latin typeface="Corbel" panose="020B0503020204020204" pitchFamily="34" charset="0"/>
              </a:rPr>
              <a:t> επίστρωση</a:t>
            </a:r>
            <a:endParaRPr lang="en-US" sz="2200" dirty="0">
              <a:latin typeface="Corbel" panose="020B0503020204020204" pitchFamily="34" charset="0"/>
            </a:endParaRPr>
          </a:p>
        </p:txBody>
      </p:sp>
      <p:pic>
        <p:nvPicPr>
          <p:cNvPr id="4103" name="Picture 7" descr="Culture of Clostridium difficile from stool specimen showing... | Download  Scientific Diagram">
            <a:extLst>
              <a:ext uri="{FF2B5EF4-FFF2-40B4-BE49-F238E27FC236}">
                <a16:creationId xmlns:a16="http://schemas.microsoft.com/office/drawing/2014/main" id="{AF4F3894-7CC8-B12C-7D0E-665D02D6A1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623"/>
          <a:stretch/>
        </p:blipFill>
        <p:spPr bwMode="auto">
          <a:xfrm>
            <a:off x="8149200" y="3739514"/>
            <a:ext cx="3702877" cy="282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C67762F3-C5E0-7240-A195-FFBA4CEDE4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98" r="-2" b="10431"/>
          <a:stretch/>
        </p:blipFill>
        <p:spPr>
          <a:xfrm>
            <a:off x="8149199" y="702156"/>
            <a:ext cx="3702877" cy="282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33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49346BF-CB5F-1CE2-CD5D-941176BFD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l-GR">
                <a:solidFill>
                  <a:srgbClr val="FFFFFF"/>
                </a:solidFill>
              </a:rPr>
              <a:t>διαγνωση-κολονοσκοπηση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62926CD-1B9D-8FEC-C5BE-AA3820A4C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2" y="1990491"/>
            <a:ext cx="7802417" cy="467750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l-GR" sz="2000" b="1" dirty="0">
                <a:latin typeface="Corbel" panose="020B0503020204020204" pitchFamily="34" charset="0"/>
              </a:rPr>
              <a:t>Π</a:t>
            </a:r>
            <a:r>
              <a:rPr lang="el-GR" sz="2000" b="1" dirty="0">
                <a:effectLst/>
                <a:latin typeface="Corbel" panose="020B0503020204020204" pitchFamily="34" charset="0"/>
              </a:rPr>
              <a:t>αρουσία </a:t>
            </a:r>
            <a:r>
              <a:rPr lang="el-GR" sz="2000" b="1" dirty="0" err="1">
                <a:effectLst/>
                <a:latin typeface="Corbel" panose="020B0503020204020204" pitchFamily="34" charset="0"/>
              </a:rPr>
              <a:t>ψευδομεμβρανών</a:t>
            </a:r>
            <a:endParaRPr lang="el-GR" sz="2000" b="1" dirty="0">
              <a:effectLst/>
              <a:latin typeface="Corbel" panose="020B0503020204020204" pitchFamily="34" charset="0"/>
            </a:endParaRPr>
          </a:p>
          <a:p>
            <a:pPr>
              <a:lnSpc>
                <a:spcPct val="90000"/>
              </a:lnSpc>
            </a:pPr>
            <a:r>
              <a:rPr lang="el-GR" sz="2000" dirty="0" err="1">
                <a:effectLst/>
                <a:latin typeface="Corbel" panose="020B0503020204020204" pitchFamily="34" charset="0"/>
              </a:rPr>
              <a:t>μικροεξελκώσεις</a:t>
            </a:r>
            <a:r>
              <a:rPr lang="el-GR" sz="2000" dirty="0">
                <a:effectLst/>
                <a:latin typeface="Corbel" panose="020B0503020204020204" pitchFamily="34" charset="0"/>
              </a:rPr>
              <a:t>, που </a:t>
            </a:r>
            <a:r>
              <a:rPr lang="el-GR" sz="2000" dirty="0" err="1">
                <a:effectLst/>
                <a:latin typeface="Corbel" panose="020B0503020204020204" pitchFamily="34" charset="0"/>
              </a:rPr>
              <a:t>καλύπονται</a:t>
            </a:r>
            <a:r>
              <a:rPr lang="el-GR" sz="2000" dirty="0">
                <a:effectLst/>
                <a:latin typeface="Corbel" panose="020B0503020204020204" pitchFamily="34" charset="0"/>
              </a:rPr>
              <a:t> από </a:t>
            </a:r>
            <a:r>
              <a:rPr lang="el-GR" sz="2000" dirty="0" err="1">
                <a:effectLst/>
                <a:latin typeface="Corbel" panose="020B0503020204020204" pitchFamily="34" charset="0"/>
              </a:rPr>
              <a:t>ψευδομεμβράνες</a:t>
            </a:r>
            <a:r>
              <a:rPr lang="el-GR" sz="2000" dirty="0">
                <a:latin typeface="Corbel" panose="020B0503020204020204" pitchFamily="34" charset="0"/>
              </a:rPr>
              <a:t> (</a:t>
            </a:r>
            <a:r>
              <a:rPr lang="el-GR" sz="2000" dirty="0">
                <a:effectLst/>
                <a:latin typeface="Corbel" panose="020B0503020204020204" pitchFamily="34" charset="0"/>
              </a:rPr>
              <a:t>από κατεστραμμένα επιθηλιακά κύτταρα, ουδετερόφιλα, και </a:t>
            </a:r>
            <a:r>
              <a:rPr lang="el-GR" sz="2000" dirty="0" err="1">
                <a:effectLst/>
                <a:latin typeface="Corbel" panose="020B0503020204020204" pitchFamily="34" charset="0"/>
              </a:rPr>
              <a:t>ινική</a:t>
            </a:r>
            <a:r>
              <a:rPr lang="el-GR" sz="2000" dirty="0">
                <a:effectLst/>
                <a:latin typeface="Corbel" panose="020B0503020204020204" pitchFamily="34" charset="0"/>
              </a:rPr>
              <a:t>).</a:t>
            </a:r>
            <a:endParaRPr lang="el-GR" sz="2000" b="1" dirty="0">
              <a:effectLst/>
              <a:latin typeface="Corbel" panose="020B0503020204020204" pitchFamily="34" charset="0"/>
            </a:endParaRPr>
          </a:p>
          <a:p>
            <a:pPr>
              <a:lnSpc>
                <a:spcPct val="90000"/>
              </a:lnSpc>
            </a:pPr>
            <a:r>
              <a:rPr lang="el-GR" sz="2000" dirty="0">
                <a:effectLst/>
                <a:latin typeface="Corbel" panose="020B0503020204020204" pitchFamily="34" charset="0"/>
              </a:rPr>
              <a:t>επηρμένες </a:t>
            </a:r>
            <a:r>
              <a:rPr lang="el-GR" sz="2000" dirty="0" err="1">
                <a:effectLst/>
                <a:latin typeface="Corbel" panose="020B0503020204020204" pitchFamily="34" charset="0"/>
              </a:rPr>
              <a:t>λευκωπές</a:t>
            </a:r>
            <a:r>
              <a:rPr lang="el-GR" sz="2000" dirty="0">
                <a:effectLst/>
                <a:latin typeface="Corbel" panose="020B0503020204020204" pitchFamily="34" charset="0"/>
              </a:rPr>
              <a:t>-υποκίτρινες βλάβες, τυπικά διαμέτρου περίπου </a:t>
            </a:r>
            <a:r>
              <a:rPr lang="en" sz="2000" dirty="0">
                <a:effectLst/>
                <a:latin typeface="Corbel" panose="020B0503020204020204" pitchFamily="34" charset="0"/>
              </a:rPr>
              <a:t>2 cm,</a:t>
            </a:r>
            <a:r>
              <a:rPr lang="el-GR" sz="2000" dirty="0">
                <a:effectLst/>
                <a:latin typeface="Corbel" panose="020B0503020204020204" pitchFamily="34" charset="0"/>
              </a:rPr>
              <a:t>που είναι ακανόνιστα κατανεμημένες και διαχωρίζονται από φυσιολογικό βλεννογόνο. </a:t>
            </a:r>
            <a:r>
              <a:rPr lang="en" sz="2000" dirty="0">
                <a:effectLst/>
                <a:latin typeface="Corbel" panose="020B0503020204020204" pitchFamily="34" charset="0"/>
              </a:rPr>
              <a:t> </a:t>
            </a:r>
            <a:r>
              <a:rPr lang="el-GR" sz="2000" dirty="0">
                <a:latin typeface="Corbel" panose="020B0503020204020204" pitchFamily="34" charset="0"/>
              </a:rPr>
              <a:t>Δεν απομακρύνονται με πλύσεις. </a:t>
            </a:r>
          </a:p>
          <a:p>
            <a:pPr>
              <a:lnSpc>
                <a:spcPct val="90000"/>
              </a:lnSpc>
            </a:pPr>
            <a:r>
              <a:rPr lang="el-GR" sz="2000" dirty="0">
                <a:latin typeface="Corbel" panose="020B0503020204020204" pitchFamily="34" charset="0"/>
              </a:rPr>
              <a:t>η απουσία τους δεν αποκλείει την </a:t>
            </a:r>
            <a:r>
              <a:rPr lang="en-US" sz="2000" dirty="0">
                <a:latin typeface="Corbel" panose="020B0503020204020204" pitchFamily="34" charset="0"/>
              </a:rPr>
              <a:t>CD</a:t>
            </a:r>
            <a:r>
              <a:rPr lang="el-GR" sz="2000" dirty="0">
                <a:latin typeface="Corbel" panose="020B0503020204020204" pitchFamily="34" charset="0"/>
              </a:rPr>
              <a:t> νόσο. Για παράδειγμα, δεν ανευρίσκονται συχνά σε ασθενείς με υποτροπιάζουσα νόσο ή με ιστορικό φλεγμονώδους νόσου του εντέρου.</a:t>
            </a:r>
          </a:p>
          <a:p>
            <a:pPr>
              <a:lnSpc>
                <a:spcPct val="90000"/>
              </a:lnSpc>
            </a:pPr>
            <a:r>
              <a:rPr lang="el-GR" sz="2000" dirty="0">
                <a:effectLst/>
                <a:latin typeface="Corbel" panose="020B0503020204020204" pitchFamily="34" charset="0"/>
              </a:rPr>
              <a:t>η παρουσία τους δεν είναι συνώνυμη της </a:t>
            </a:r>
            <a:r>
              <a:rPr lang="en-US" sz="2000" dirty="0">
                <a:effectLst/>
                <a:latin typeface="Corbel" panose="020B0503020204020204" pitchFamily="34" charset="0"/>
              </a:rPr>
              <a:t>CD </a:t>
            </a:r>
            <a:r>
              <a:rPr lang="el-GR" sz="2000" dirty="0">
                <a:effectLst/>
                <a:latin typeface="Corbel" panose="020B0503020204020204" pitchFamily="34" charset="0"/>
              </a:rPr>
              <a:t>νόσου. Ενδέχεται να ανευρίσκονται σε νόσο </a:t>
            </a:r>
            <a:r>
              <a:rPr lang="en" sz="2000" dirty="0" err="1">
                <a:effectLst/>
                <a:latin typeface="Corbel" panose="020B0503020204020204" pitchFamily="34" charset="0"/>
              </a:rPr>
              <a:t>Behcet’s</a:t>
            </a:r>
            <a:r>
              <a:rPr lang="en" sz="2000" dirty="0">
                <a:effectLst/>
                <a:latin typeface="Corbel" panose="020B0503020204020204" pitchFamily="34" charset="0"/>
              </a:rPr>
              <a:t>,</a:t>
            </a:r>
            <a:r>
              <a:rPr lang="el-GR" sz="2000" dirty="0">
                <a:effectLst/>
                <a:latin typeface="Corbel" panose="020B0503020204020204" pitchFamily="34" charset="0"/>
              </a:rPr>
              <a:t> κολλαγόνωση, φλεγμονώδη νόσο του εντέρου, ισχαιμική κολίτιδα, </a:t>
            </a:r>
            <a:r>
              <a:rPr lang="en" sz="2000" dirty="0">
                <a:effectLst/>
                <a:latin typeface="Corbel" panose="020B0503020204020204" pitchFamily="34" charset="0"/>
              </a:rPr>
              <a:t>CMV </a:t>
            </a:r>
            <a:r>
              <a:rPr lang="el-GR" sz="2000" dirty="0">
                <a:effectLst/>
                <a:latin typeface="Corbel" panose="020B0503020204020204" pitchFamily="34" charset="0"/>
              </a:rPr>
              <a:t>λοίμωξη ή λοίμωξη από </a:t>
            </a:r>
            <a:r>
              <a:rPr lang="el-GR" sz="2000" dirty="0" err="1">
                <a:effectLst/>
                <a:latin typeface="Corbel" panose="020B0503020204020204" pitchFamily="34" charset="0"/>
              </a:rPr>
              <a:t>εντεροαιμορραγικό</a:t>
            </a:r>
            <a:r>
              <a:rPr lang="el-GR" sz="2000" dirty="0">
                <a:effectLst/>
                <a:latin typeface="Corbel" panose="020B0503020204020204" pitchFamily="34" charset="0"/>
              </a:rPr>
              <a:t> </a:t>
            </a:r>
            <a:r>
              <a:rPr lang="en" sz="2000" i="1" dirty="0">
                <a:effectLst/>
                <a:latin typeface="Corbel" panose="020B0503020204020204" pitchFamily="34" charset="0"/>
              </a:rPr>
              <a:t>Escherichia</a:t>
            </a:r>
            <a:r>
              <a:rPr lang="en" sz="2000" dirty="0">
                <a:effectLst/>
                <a:latin typeface="Corbel" panose="020B0503020204020204" pitchFamily="34" charset="0"/>
              </a:rPr>
              <a:t> </a:t>
            </a:r>
            <a:r>
              <a:rPr lang="en" sz="2000" i="1" dirty="0">
                <a:effectLst/>
                <a:latin typeface="Corbel" panose="020B0503020204020204" pitchFamily="34" charset="0"/>
              </a:rPr>
              <a:t>coli</a:t>
            </a:r>
            <a:r>
              <a:rPr lang="en" sz="2000" dirty="0">
                <a:effectLst/>
                <a:latin typeface="Corbel" panose="020B0503020204020204" pitchFamily="34" charset="0"/>
              </a:rPr>
              <a:t> O157:H7. </a:t>
            </a:r>
            <a:endParaRPr lang="en" sz="2000" dirty="0">
              <a:latin typeface="Corbel" panose="020B0503020204020204" pitchFamily="34" charset="0"/>
            </a:endParaRPr>
          </a:p>
          <a:p>
            <a:pPr>
              <a:lnSpc>
                <a:spcPct val="90000"/>
              </a:lnSpc>
            </a:pPr>
            <a:endParaRPr lang="el-GR" sz="1500" dirty="0"/>
          </a:p>
        </p:txBody>
      </p:sp>
      <p:pic>
        <p:nvPicPr>
          <p:cNvPr id="3074" name="Picture 2" descr="Clostridioides difficile infection - Wikipedia">
            <a:extLst>
              <a:ext uri="{FF2B5EF4-FFF2-40B4-BE49-F238E27FC236}">
                <a16:creationId xmlns:a16="http://schemas.microsoft.com/office/drawing/2014/main" id="{6A5DF650-3532-2813-EFDB-3488AC7CC9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5" r="21849" b="1"/>
          <a:stretch/>
        </p:blipFill>
        <p:spPr bwMode="auto">
          <a:xfrm>
            <a:off x="8051799" y="1871133"/>
            <a:ext cx="3683001" cy="450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3266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84E0DC6-7E67-0538-5EAE-7792F3007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261238"/>
            <a:ext cx="11359347" cy="1475926"/>
          </a:xfrm>
        </p:spPr>
        <p:txBody>
          <a:bodyPr>
            <a:noAutofit/>
          </a:bodyPr>
          <a:lstStyle/>
          <a:p>
            <a:br>
              <a:rPr lang="en-US" sz="2400" b="1" dirty="0">
                <a:latin typeface="Corbel" panose="020B0503020204020204" pitchFamily="34" charset="0"/>
              </a:rPr>
            </a:br>
            <a:r>
              <a:rPr lang="en-US" sz="2400" b="1" dirty="0">
                <a:latin typeface="Corbel" panose="020B0503020204020204" pitchFamily="34" charset="0"/>
              </a:rPr>
              <a:t>European Society of Clinical Microbiology and Infectious Diseases: 2021 update on the treatment guidance document for </a:t>
            </a:r>
            <a:r>
              <a:rPr lang="en-US" sz="2400" b="1" dirty="0" err="1">
                <a:latin typeface="Corbel" panose="020B0503020204020204" pitchFamily="34" charset="0"/>
              </a:rPr>
              <a:t>Clostridioides</a:t>
            </a:r>
            <a:r>
              <a:rPr lang="en-US" sz="2400" b="1" dirty="0">
                <a:latin typeface="Corbel" panose="020B0503020204020204" pitchFamily="34" charset="0"/>
              </a:rPr>
              <a:t> difficile infection in adults</a:t>
            </a:r>
            <a:endParaRPr lang="el-GR" sz="2400" b="1" dirty="0">
              <a:latin typeface="Corbel" panose="020B0503020204020204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ABFD060-1B81-E860-367B-30341F61D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871738"/>
            <a:ext cx="11029615" cy="44162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b="1" i="1" dirty="0">
                <a:solidFill>
                  <a:srgbClr val="1F1F1F"/>
                </a:solidFill>
                <a:latin typeface="Corbel" panose="020B0503020204020204" pitchFamily="34" charset="0"/>
              </a:rPr>
              <a:t>ΕΠΕΙΣΟΔΙΟ </a:t>
            </a:r>
            <a:r>
              <a:rPr lang="en" sz="2000" b="1" i="1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CDI</a:t>
            </a:r>
            <a:r>
              <a:rPr lang="en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 </a:t>
            </a:r>
            <a:endParaRPr lang="el-GR" sz="2000" b="0" i="0" u="none" strike="noStrike" dirty="0">
              <a:solidFill>
                <a:srgbClr val="1F1F1F"/>
              </a:solidFill>
              <a:effectLst/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l-GR" sz="2000" dirty="0">
                <a:solidFill>
                  <a:srgbClr val="1F1F1F"/>
                </a:solidFill>
                <a:latin typeface="Corbel" panose="020B0503020204020204" pitchFamily="34" charset="0"/>
              </a:rPr>
              <a:t>Σ</a:t>
            </a:r>
            <a:r>
              <a:rPr lang="el-GR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υμβατή κλινική εικόνα χωρίς άλλη αιτία </a:t>
            </a:r>
            <a:r>
              <a:rPr lang="el-GR" sz="2000" b="1" dirty="0">
                <a:solidFill>
                  <a:srgbClr val="1F1F1F"/>
                </a:solidFill>
                <a:latin typeface="Corbel" panose="020B0503020204020204" pitchFamily="34" charset="0"/>
              </a:rPr>
              <a:t>Ή</a:t>
            </a:r>
            <a:r>
              <a:rPr lang="el-GR" sz="2000" b="1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 </a:t>
            </a:r>
            <a:r>
              <a:rPr lang="el-GR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 </a:t>
            </a:r>
            <a:r>
              <a:rPr lang="el-GR" sz="2000" b="0" i="0" u="none" strike="noStrike" dirty="0" err="1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ψευδομεμβρανώδης</a:t>
            </a:r>
            <a:r>
              <a:rPr lang="el-GR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 κολίτιδα </a:t>
            </a:r>
            <a:r>
              <a:rPr lang="el-GR" sz="2000" dirty="0">
                <a:solidFill>
                  <a:srgbClr val="1F1F1F"/>
                </a:solidFill>
                <a:latin typeface="Corbel" panose="020B0503020204020204" pitchFamily="34" charset="0"/>
              </a:rPr>
              <a:t>(ε</a:t>
            </a:r>
            <a:r>
              <a:rPr lang="el-GR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νδοσκοπική διάγνωση ή μετά </a:t>
            </a:r>
            <a:r>
              <a:rPr lang="el-GR" sz="2000" b="0" i="0" u="none" strike="noStrike" dirty="0" err="1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κολεκτομή</a:t>
            </a:r>
            <a:r>
              <a:rPr lang="el-GR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)</a:t>
            </a:r>
          </a:p>
          <a:p>
            <a:pPr marL="0" indent="0">
              <a:buNone/>
            </a:pPr>
            <a:r>
              <a:rPr lang="el-GR" sz="2000" b="1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ΚΑΙ</a:t>
            </a:r>
          </a:p>
          <a:p>
            <a:r>
              <a:rPr lang="el-GR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ανίχνευση των τοξινών  </a:t>
            </a:r>
            <a:r>
              <a:rPr lang="en" sz="2000" b="0" i="1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C. difficile</a:t>
            </a:r>
            <a:r>
              <a:rPr lang="en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 </a:t>
            </a:r>
            <a:r>
              <a:rPr lang="el-GR" sz="2000" dirty="0">
                <a:solidFill>
                  <a:srgbClr val="1F1F1F"/>
                </a:solidFill>
                <a:latin typeface="Corbel" panose="020B0503020204020204" pitchFamily="34" charset="0"/>
              </a:rPr>
              <a:t>με </a:t>
            </a:r>
            <a:r>
              <a:rPr lang="el-GR" sz="2000" b="0" i="0" u="none" strike="noStrike" dirty="0" err="1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ανοσοενζυμική</a:t>
            </a:r>
            <a:r>
              <a:rPr lang="el-GR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 μέθοδο</a:t>
            </a:r>
          </a:p>
          <a:p>
            <a:r>
              <a:rPr lang="el-GR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α</a:t>
            </a:r>
            <a:r>
              <a:rPr lang="el-GR" sz="2000" dirty="0">
                <a:solidFill>
                  <a:srgbClr val="1F1F1F"/>
                </a:solidFill>
                <a:latin typeface="Corbel" panose="020B0503020204020204" pitchFamily="34" charset="0"/>
              </a:rPr>
              <a:t>νίχνευση των γονιδίων που σχετίζονται με την παραγωγή τοξινών με μοριακές μεθόδους (ΝΑΑΤ-</a:t>
            </a:r>
            <a:r>
              <a:rPr lang="en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nucleic acid amplification test</a:t>
            </a:r>
            <a:r>
              <a:rPr lang="el-GR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)</a:t>
            </a:r>
            <a:r>
              <a:rPr lang="en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 </a:t>
            </a:r>
            <a:r>
              <a:rPr lang="el-GR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κατά προτίμηση σε χαμηλούς κύκλους</a:t>
            </a:r>
            <a:r>
              <a:rPr lang="en-US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 </a:t>
            </a:r>
            <a:r>
              <a:rPr lang="en-US" sz="2000" dirty="0">
                <a:latin typeface="Corbel" panose="020B0503020204020204" pitchFamily="34" charset="0"/>
              </a:rPr>
              <a:t>PCR (toxin B-</a:t>
            </a:r>
            <a:r>
              <a:rPr lang="en-US" sz="2000" dirty="0" err="1">
                <a:latin typeface="Corbel" panose="020B0503020204020204" pitchFamily="34" charset="0"/>
              </a:rPr>
              <a:t>tcdB</a:t>
            </a:r>
            <a:r>
              <a:rPr lang="en-US" sz="2000" dirty="0">
                <a:latin typeface="Corbel" panose="020B0503020204020204" pitchFamily="34" charset="0"/>
              </a:rPr>
              <a:t>, toxin A-</a:t>
            </a:r>
            <a:r>
              <a:rPr lang="en-US" sz="2000" dirty="0" err="1">
                <a:latin typeface="Corbel" panose="020B0503020204020204" pitchFamily="34" charset="0"/>
              </a:rPr>
              <a:t>tcdA</a:t>
            </a:r>
            <a:r>
              <a:rPr lang="en-US" sz="2000" dirty="0">
                <a:latin typeface="Corbel" panose="020B0503020204020204" pitchFamily="34" charset="0"/>
              </a:rPr>
              <a:t>, </a:t>
            </a:r>
            <a:r>
              <a:rPr lang="el-GR" sz="2000" dirty="0">
                <a:latin typeface="Corbel" panose="020B0503020204020204" pitchFamily="34" charset="0"/>
              </a:rPr>
              <a:t>+/-</a:t>
            </a:r>
            <a:r>
              <a:rPr lang="en-US" sz="2000" dirty="0">
                <a:latin typeface="Corbel" panose="020B0503020204020204" pitchFamily="34" charset="0"/>
              </a:rPr>
              <a:t>binary toxin</a:t>
            </a:r>
            <a:r>
              <a:rPr lang="el-GR" sz="2000" dirty="0">
                <a:latin typeface="Corbel" panose="020B0503020204020204" pitchFamily="34" charset="0"/>
              </a:rPr>
              <a:t>-</a:t>
            </a:r>
            <a:r>
              <a:rPr lang="en-US" sz="2000" dirty="0" err="1">
                <a:latin typeface="Corbel" panose="020B0503020204020204" pitchFamily="34" charset="0"/>
              </a:rPr>
              <a:t>cdt</a:t>
            </a:r>
            <a:r>
              <a:rPr lang="el-GR" sz="2000" dirty="0">
                <a:latin typeface="Corbel" panose="020B0503020204020204" pitchFamily="34" charset="0"/>
              </a:rPr>
              <a:t>, έλλειψη του </a:t>
            </a:r>
            <a:r>
              <a:rPr lang="en-US" sz="2000" i="1" dirty="0" err="1">
                <a:latin typeface="Corbel" panose="020B0503020204020204" pitchFamily="34" charset="0"/>
              </a:rPr>
              <a:t>tcdC</a:t>
            </a:r>
            <a:r>
              <a:rPr lang="el-GR" sz="2000" dirty="0">
                <a:latin typeface="Corbel" panose="020B0503020204020204" pitchFamily="34" charset="0"/>
              </a:rPr>
              <a:t> που σχετίζεται με τον </a:t>
            </a:r>
            <a:r>
              <a:rPr lang="el-GR" sz="2000" dirty="0" err="1">
                <a:latin typeface="Corbel" panose="020B0503020204020204" pitchFamily="34" charset="0"/>
              </a:rPr>
              <a:t>ριβότυπο</a:t>
            </a:r>
            <a:r>
              <a:rPr lang="el-GR" sz="2000" dirty="0">
                <a:latin typeface="Corbel" panose="020B0503020204020204" pitchFamily="34" charset="0"/>
              </a:rPr>
              <a:t> Ο27</a:t>
            </a:r>
            <a:r>
              <a:rPr lang="en" sz="2000" b="0" i="0" u="none" strike="noStrike" dirty="0">
                <a:solidFill>
                  <a:srgbClr val="333333"/>
                </a:solidFill>
                <a:effectLst/>
                <a:latin typeface="Corbel" panose="020B0503020204020204" pitchFamily="34" charset="0"/>
              </a:rPr>
              <a:t>/NAP1/BI </a:t>
            </a:r>
            <a:r>
              <a:rPr lang="el-GR" sz="2000" dirty="0">
                <a:latin typeface="Corbel" panose="020B0503020204020204" pitchFamily="34" charset="0"/>
              </a:rPr>
              <a:t>)</a:t>
            </a:r>
            <a:endParaRPr lang="el-GR" sz="2000" b="0" i="0" u="none" strike="noStrike" dirty="0">
              <a:solidFill>
                <a:srgbClr val="1F1F1F"/>
              </a:solidFill>
              <a:effectLst/>
              <a:latin typeface="Corbel" panose="020B0503020204020204" pitchFamily="34" charset="0"/>
            </a:endParaRPr>
          </a:p>
          <a:p>
            <a:r>
              <a:rPr lang="el-GR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θετική καλλιέργεια </a:t>
            </a:r>
            <a:r>
              <a:rPr lang="el-GR" sz="2000" b="0" i="0" u="none" strike="noStrike" dirty="0" err="1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τοξινογόνου</a:t>
            </a:r>
            <a:r>
              <a:rPr lang="el-GR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 στελέχους </a:t>
            </a:r>
            <a:r>
              <a:rPr lang="en" sz="2000" b="0" i="1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C. difficile</a:t>
            </a:r>
            <a:r>
              <a:rPr lang="en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 </a:t>
            </a:r>
            <a:endParaRPr lang="el-GR" sz="2000" b="0" i="0" u="none" strike="noStrike" dirty="0">
              <a:solidFill>
                <a:srgbClr val="1F1F1F"/>
              </a:solidFill>
              <a:effectLst/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5417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84E0DC6-7E67-0538-5EAE-7792F3007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261238"/>
            <a:ext cx="11359347" cy="1475926"/>
          </a:xfrm>
        </p:spPr>
        <p:txBody>
          <a:bodyPr>
            <a:noAutofit/>
          </a:bodyPr>
          <a:lstStyle/>
          <a:p>
            <a:br>
              <a:rPr lang="en-US" sz="2400" b="1" dirty="0">
                <a:latin typeface="Corbel" panose="020B0503020204020204" pitchFamily="34" charset="0"/>
              </a:rPr>
            </a:br>
            <a:r>
              <a:rPr lang="en-US" sz="2400" b="1" dirty="0">
                <a:latin typeface="Corbel" panose="020B0503020204020204" pitchFamily="34" charset="0"/>
              </a:rPr>
              <a:t>European Society of Clinical Microbiology and Infectious Diseases: 2021 update on the treatment guidance document for </a:t>
            </a:r>
            <a:r>
              <a:rPr lang="en-US" sz="2400" b="1" dirty="0" err="1">
                <a:latin typeface="Corbel" panose="020B0503020204020204" pitchFamily="34" charset="0"/>
              </a:rPr>
              <a:t>Clostridioides</a:t>
            </a:r>
            <a:r>
              <a:rPr lang="en-US" sz="2400" b="1" dirty="0">
                <a:latin typeface="Corbel" panose="020B0503020204020204" pitchFamily="34" charset="0"/>
              </a:rPr>
              <a:t> difficile infection in adults</a:t>
            </a:r>
            <a:endParaRPr lang="el-GR" sz="2400" b="1" dirty="0">
              <a:latin typeface="Corbel" panose="020B0503020204020204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ABFD060-1B81-E860-367B-30341F61D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472263" cy="44162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b="1" i="1" dirty="0">
                <a:solidFill>
                  <a:srgbClr val="1F1F1F"/>
                </a:solidFill>
                <a:latin typeface="Corbel" panose="020B0503020204020204" pitchFamily="34" charset="0"/>
              </a:rPr>
              <a:t>ΑΝΘΕΚΤΙΚΉ </a:t>
            </a:r>
            <a:r>
              <a:rPr lang="en" sz="2000" b="1" i="1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CDI </a:t>
            </a:r>
            <a:endParaRPr lang="el-GR" sz="2000" b="1" i="1" u="none" strike="noStrike" dirty="0">
              <a:solidFill>
                <a:srgbClr val="1F1F1F"/>
              </a:solidFill>
              <a:effectLst/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l-GR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μη ανταπόκριση μετά 3-5 ημέρες θεραπείας</a:t>
            </a:r>
          </a:p>
          <a:p>
            <a:pPr marL="0" indent="0">
              <a:buNone/>
            </a:pPr>
            <a:r>
              <a:rPr lang="el-GR" sz="2000" b="1" i="1" dirty="0">
                <a:solidFill>
                  <a:srgbClr val="1F1F1F"/>
                </a:solidFill>
                <a:latin typeface="Corbel" panose="020B0503020204020204" pitchFamily="34" charset="0"/>
              </a:rPr>
              <a:t>ΥΠΟΤΡΟΠΗ</a:t>
            </a:r>
            <a:r>
              <a:rPr lang="en" sz="2000" b="1" i="1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 CDI</a:t>
            </a:r>
            <a:endParaRPr lang="el-GR" sz="2000" b="1" i="1" dirty="0">
              <a:solidFill>
                <a:srgbClr val="1F1F1F"/>
              </a:solidFill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l-GR" sz="2000" dirty="0">
                <a:solidFill>
                  <a:srgbClr val="1F1F1F"/>
                </a:solidFill>
                <a:latin typeface="Corbel" panose="020B0503020204020204" pitchFamily="34" charset="0"/>
              </a:rPr>
              <a:t>όταν τα συμπτώματα επανεμφανίζονται μέσα σε διάστημα 8 εβδομάδων από το προηγούμενο επεισόδιο δεδομένου ότι η νόσος έχει υποχωρήσει μετά την ολοκλήρωση της αρχικής θεραπείας</a:t>
            </a:r>
            <a:endParaRPr lang="el-GR" sz="2000" u="none" strike="noStrike" dirty="0">
              <a:solidFill>
                <a:srgbClr val="1F1F1F"/>
              </a:solidFill>
              <a:effectLst/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l-GR" sz="2000" b="1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ΚΑΙ</a:t>
            </a:r>
          </a:p>
          <a:p>
            <a:r>
              <a:rPr lang="el-GR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ανίχνευση των τοξινών  </a:t>
            </a:r>
            <a:r>
              <a:rPr lang="en" sz="2000" b="0" i="1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C. difficile</a:t>
            </a:r>
            <a:r>
              <a:rPr lang="en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 </a:t>
            </a:r>
            <a:r>
              <a:rPr lang="el-GR" sz="2000" dirty="0">
                <a:solidFill>
                  <a:srgbClr val="1F1F1F"/>
                </a:solidFill>
                <a:latin typeface="Corbel" panose="020B0503020204020204" pitchFamily="34" charset="0"/>
              </a:rPr>
              <a:t>με </a:t>
            </a:r>
            <a:r>
              <a:rPr lang="el-GR" sz="2000" b="0" i="0" u="none" strike="noStrike" dirty="0" err="1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ανοσοενζυμική</a:t>
            </a:r>
            <a:r>
              <a:rPr lang="el-GR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 μέθοδο</a:t>
            </a:r>
          </a:p>
          <a:p>
            <a:r>
              <a:rPr lang="el-GR" sz="2000" dirty="0">
                <a:solidFill>
                  <a:srgbClr val="1F1F1F"/>
                </a:solidFill>
                <a:latin typeface="Corbel" panose="020B0503020204020204" pitchFamily="34" charset="0"/>
              </a:rPr>
              <a:t>ανίχνευση των γονιδίων που σχετίζονται με την παραγωγή τοξινών με μοριακές μεθόδους (ΝΑΑΤ-</a:t>
            </a:r>
            <a:r>
              <a:rPr lang="en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nucleic acid amplification test</a:t>
            </a:r>
            <a:r>
              <a:rPr lang="el-GR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)</a:t>
            </a:r>
            <a:r>
              <a:rPr lang="en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 </a:t>
            </a:r>
            <a:r>
              <a:rPr lang="el-GR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κατά προτίμηση σε χαμηλούς κύκλους</a:t>
            </a:r>
          </a:p>
          <a:p>
            <a:r>
              <a:rPr lang="el-GR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θετική καλλιέργεια </a:t>
            </a:r>
            <a:r>
              <a:rPr lang="el-GR" sz="2000" b="0" i="0" u="none" strike="noStrike" dirty="0" err="1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τοξινογόνου</a:t>
            </a:r>
            <a:r>
              <a:rPr lang="el-GR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 στελέχους </a:t>
            </a:r>
            <a:r>
              <a:rPr lang="en" sz="2000" b="0" i="1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C. difficile</a:t>
            </a:r>
            <a:r>
              <a:rPr lang="en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 </a:t>
            </a:r>
            <a:endParaRPr lang="el-GR" sz="2000" b="0" i="0" u="none" strike="noStrike" dirty="0">
              <a:solidFill>
                <a:srgbClr val="1F1F1F"/>
              </a:solidFill>
              <a:effectLst/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l-GR" sz="2000" dirty="0">
                <a:solidFill>
                  <a:srgbClr val="1F1F1F"/>
                </a:solidFill>
                <a:latin typeface="Corbel" panose="020B0503020204020204" pitchFamily="34" charset="0"/>
              </a:rPr>
              <a:t>πρώτη υποτροπή πιθανότητα 10-25 %, &gt;1 υποτροπή 65 %</a:t>
            </a:r>
            <a:endParaRPr lang="el-GR" sz="2000" b="0" i="0" u="none" strike="noStrike" dirty="0">
              <a:solidFill>
                <a:srgbClr val="1F1F1F"/>
              </a:solidFill>
              <a:effectLst/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6447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84E0DC6-7E67-0538-5EAE-7792F3007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261238"/>
            <a:ext cx="11359347" cy="1475926"/>
          </a:xfrm>
        </p:spPr>
        <p:txBody>
          <a:bodyPr>
            <a:noAutofit/>
          </a:bodyPr>
          <a:lstStyle/>
          <a:p>
            <a:br>
              <a:rPr lang="en-US" sz="2400" b="1" dirty="0">
                <a:latin typeface="Corbel" panose="020B0503020204020204" pitchFamily="34" charset="0"/>
              </a:rPr>
            </a:br>
            <a:r>
              <a:rPr lang="en-US" sz="2400" b="1" dirty="0">
                <a:latin typeface="Corbel" panose="020B0503020204020204" pitchFamily="34" charset="0"/>
              </a:rPr>
              <a:t>European Society of Clinical Microbiology and Infectious Diseases: 2021 update on the treatment guidance document for </a:t>
            </a:r>
            <a:r>
              <a:rPr lang="en-US" sz="2400" b="1" dirty="0" err="1">
                <a:latin typeface="Corbel" panose="020B0503020204020204" pitchFamily="34" charset="0"/>
              </a:rPr>
              <a:t>Clostridioides</a:t>
            </a:r>
            <a:r>
              <a:rPr lang="en-US" sz="2400" b="1" dirty="0">
                <a:latin typeface="Corbel" panose="020B0503020204020204" pitchFamily="34" charset="0"/>
              </a:rPr>
              <a:t> difficile infection in adults</a:t>
            </a:r>
            <a:endParaRPr lang="el-GR" sz="2400" b="1" dirty="0">
              <a:latin typeface="Corbel" panose="020B0503020204020204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ABFD060-1B81-E860-367B-30341F61D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l-GR" sz="2000" b="1" i="1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Σοβαρ</a:t>
            </a:r>
            <a:r>
              <a:rPr lang="el-GR" sz="2000" b="1" i="1" dirty="0">
                <a:solidFill>
                  <a:srgbClr val="1F1F1F"/>
                </a:solidFill>
                <a:latin typeface="Corbel" panose="020B0503020204020204" pitchFamily="34" charset="0"/>
              </a:rPr>
              <a:t>ή </a:t>
            </a:r>
            <a:r>
              <a:rPr lang="en" sz="2000" b="1" i="1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CDI</a:t>
            </a:r>
            <a:r>
              <a:rPr lang="en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 </a:t>
            </a:r>
            <a:endParaRPr lang="el-GR" sz="2000" b="0" i="0" u="none" strike="noStrike" dirty="0">
              <a:solidFill>
                <a:srgbClr val="1F1F1F"/>
              </a:solidFill>
              <a:effectLst/>
              <a:latin typeface="Corbel" panose="020B0503020204020204" pitchFamily="34" charset="0"/>
            </a:endParaRPr>
          </a:p>
          <a:p>
            <a:pPr marL="0" indent="0" algn="l">
              <a:buNone/>
            </a:pPr>
            <a:r>
              <a:rPr lang="el-GR" sz="2000" dirty="0">
                <a:solidFill>
                  <a:srgbClr val="1F1F1F"/>
                </a:solidFill>
                <a:latin typeface="Corbel" panose="020B0503020204020204" pitchFamily="34" charset="0"/>
              </a:rPr>
              <a:t> </a:t>
            </a:r>
            <a:r>
              <a:rPr lang="el-GR" sz="2000" dirty="0" err="1">
                <a:solidFill>
                  <a:srgbClr val="1F1F1F"/>
                </a:solidFill>
                <a:latin typeface="Corbel" panose="020B0503020204020204" pitchFamily="34" charset="0"/>
              </a:rPr>
              <a:t>παρουσ</a:t>
            </a:r>
            <a:r>
              <a:rPr lang="en" sz="2000" dirty="0" err="1">
                <a:solidFill>
                  <a:srgbClr val="1F1F1F"/>
                </a:solidFill>
                <a:latin typeface="Corbel" panose="020B0503020204020204" pitchFamily="34" charset="0"/>
              </a:rPr>
              <a:t>ί</a:t>
            </a:r>
            <a:r>
              <a:rPr lang="el-GR" sz="2000" dirty="0">
                <a:solidFill>
                  <a:srgbClr val="1F1F1F"/>
                </a:solidFill>
                <a:latin typeface="Corbel" panose="020B0503020204020204" pitchFamily="34" charset="0"/>
              </a:rPr>
              <a:t>α πυρετού</a:t>
            </a:r>
            <a:r>
              <a:rPr lang="en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 </a:t>
            </a:r>
            <a:r>
              <a:rPr lang="el-GR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(</a:t>
            </a:r>
            <a:r>
              <a:rPr lang="en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&gt;38.5°C</a:t>
            </a:r>
            <a:r>
              <a:rPr lang="el-GR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)</a:t>
            </a:r>
            <a:r>
              <a:rPr lang="el-GR" sz="2000" dirty="0">
                <a:solidFill>
                  <a:srgbClr val="1F1F1F"/>
                </a:solidFill>
                <a:latin typeface="Corbel" panose="020B0503020204020204" pitchFamily="34" charset="0"/>
              </a:rPr>
              <a:t> </a:t>
            </a:r>
            <a:r>
              <a:rPr lang="en" sz="2000" dirty="0" err="1">
                <a:solidFill>
                  <a:srgbClr val="1F1F1F"/>
                </a:solidFill>
                <a:latin typeface="Corbel" panose="020B0503020204020204" pitchFamily="34" charset="0"/>
              </a:rPr>
              <a:t>ή</a:t>
            </a:r>
            <a:r>
              <a:rPr lang="el-GR" sz="2000" dirty="0">
                <a:solidFill>
                  <a:srgbClr val="1F1F1F"/>
                </a:solidFill>
                <a:latin typeface="Corbel" panose="020B0503020204020204" pitchFamily="34" charset="0"/>
              </a:rPr>
              <a:t> </a:t>
            </a:r>
            <a:r>
              <a:rPr lang="el-GR" sz="2000" b="0" i="0" u="none" strike="noStrike" dirty="0" err="1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λευκοκυττάρωσης</a:t>
            </a:r>
            <a:r>
              <a:rPr lang="el-GR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 </a:t>
            </a:r>
            <a:r>
              <a:rPr lang="en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&gt;15 × 10</a:t>
            </a:r>
            <a:r>
              <a:rPr lang="en" sz="2000" b="0" i="0" u="none" strike="noStrike" baseline="30000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9</a:t>
            </a:r>
            <a:r>
              <a:rPr lang="en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/L</a:t>
            </a:r>
            <a:r>
              <a:rPr lang="el-GR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 ή </a:t>
            </a:r>
            <a:r>
              <a:rPr lang="el-GR" sz="2000" b="0" i="0" u="none" strike="noStrike" dirty="0" err="1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κρεατινίνης</a:t>
            </a:r>
            <a:r>
              <a:rPr lang="en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 &gt;50% </a:t>
            </a:r>
            <a:r>
              <a:rPr lang="el-GR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αρχικής τιμής</a:t>
            </a:r>
            <a:r>
              <a:rPr lang="en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. </a:t>
            </a:r>
            <a:r>
              <a:rPr lang="el-GR" sz="2000" dirty="0">
                <a:solidFill>
                  <a:srgbClr val="1F1F1F"/>
                </a:solidFill>
                <a:latin typeface="Corbel" panose="020B0503020204020204" pitchFamily="34" charset="0"/>
              </a:rPr>
              <a:t>Ε</a:t>
            </a:r>
            <a:r>
              <a:rPr lang="el-GR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πίσης, ακτινολογικά ευρήματα που συνηγορούν είναι: η διάταση του παχέος εντέρου</a:t>
            </a:r>
            <a:r>
              <a:rPr lang="en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, </a:t>
            </a:r>
            <a:r>
              <a:rPr lang="el-GR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εξοίδηση του </a:t>
            </a:r>
            <a:r>
              <a:rPr lang="el-GR" sz="2000" b="0" i="0" u="none" strike="noStrike" dirty="0" err="1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περικολικού</a:t>
            </a:r>
            <a:r>
              <a:rPr lang="el-GR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 λίπους και η πάχυνση του τοιχώματος του εντέρου</a:t>
            </a:r>
            <a:r>
              <a:rPr lang="en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.</a:t>
            </a:r>
          </a:p>
          <a:p>
            <a:pPr algn="l"/>
            <a:r>
              <a:rPr lang="el-GR" sz="2000" b="1" i="1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Σοβαρή-</a:t>
            </a:r>
            <a:r>
              <a:rPr lang="el-GR" sz="2000" b="1" i="1" u="none" strike="noStrike" dirty="0" err="1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επιπλεγμένη</a:t>
            </a:r>
            <a:r>
              <a:rPr lang="en" sz="2000" b="1" i="1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 CDI</a:t>
            </a:r>
            <a:r>
              <a:rPr lang="en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 (</a:t>
            </a:r>
            <a:r>
              <a:rPr lang="el-GR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ή κεραυνοβόλος </a:t>
            </a:r>
            <a:r>
              <a:rPr lang="en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CD) </a:t>
            </a:r>
            <a:endParaRPr lang="el-GR" sz="2000" b="0" i="0" u="none" strike="noStrike" dirty="0">
              <a:solidFill>
                <a:srgbClr val="1F1F1F"/>
              </a:solidFill>
              <a:effectLst/>
              <a:latin typeface="Corbel" panose="020B0503020204020204" pitchFamily="34" charset="0"/>
            </a:endParaRPr>
          </a:p>
          <a:p>
            <a:pPr marL="0" indent="0" algn="l">
              <a:buNone/>
            </a:pPr>
            <a:r>
              <a:rPr lang="el-GR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συνύπαρξη</a:t>
            </a:r>
            <a:r>
              <a:rPr lang="en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: </a:t>
            </a:r>
            <a:r>
              <a:rPr lang="el-GR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υπότασης, σηπτικής καταπληξίας, αύξησης γαλακτικού οξέος, ειλεού, τοξικού </a:t>
            </a:r>
            <a:r>
              <a:rPr lang="el-GR" sz="2000" b="0" i="0" u="none" strike="noStrike" dirty="0" err="1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μεγάκολου</a:t>
            </a:r>
            <a:r>
              <a:rPr lang="el-GR" sz="2000" b="0" i="0" u="none" strike="noStrike" dirty="0">
                <a:solidFill>
                  <a:srgbClr val="1F1F1F"/>
                </a:solidFill>
                <a:effectLst/>
                <a:latin typeface="Corbel" panose="020B0503020204020204" pitchFamily="34" charset="0"/>
              </a:rPr>
              <a:t>, διάτρησης εντέρου, </a:t>
            </a:r>
            <a:r>
              <a:rPr lang="en" sz="2000" dirty="0" err="1">
                <a:solidFill>
                  <a:srgbClr val="1F1F1F"/>
                </a:solidFill>
                <a:latin typeface="Corbel" panose="020B0503020204020204" pitchFamily="34" charset="0"/>
              </a:rPr>
              <a:t>ή</a:t>
            </a:r>
            <a:r>
              <a:rPr lang="el-GR" sz="2000" dirty="0">
                <a:solidFill>
                  <a:srgbClr val="1F1F1F"/>
                </a:solidFill>
                <a:latin typeface="Corbel" panose="020B0503020204020204" pitchFamily="34" charset="0"/>
              </a:rPr>
              <a:t> κεραυνοβόλος πορεία της νόσου (ταχεία επιδείνωση).</a:t>
            </a:r>
            <a:endParaRPr lang="en" sz="2000" b="0" i="0" u="none" strike="noStrike" dirty="0">
              <a:solidFill>
                <a:srgbClr val="1F1F1F"/>
              </a:solidFill>
              <a:effectLst/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el-GR" b="0" i="0" u="none" strike="noStrike" dirty="0">
              <a:solidFill>
                <a:srgbClr val="1F1F1F"/>
              </a:solidFill>
              <a:effectLst/>
              <a:latin typeface="ElsevierGulliver"/>
            </a:endParaRPr>
          </a:p>
        </p:txBody>
      </p:sp>
    </p:spTree>
    <p:extLst>
      <p:ext uri="{BB962C8B-B14F-4D97-AF65-F5344CB8AC3E}">
        <p14:creationId xmlns:p14="http://schemas.microsoft.com/office/powerpoint/2010/main" val="19817730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C936C0-4624-438D-BDD0-6B296BD6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B695AA2-4B70-477F-AF90-536B720A1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8D25CA-BAE3-B29C-5F7C-742E91E4E4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78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Τίτλος 3">
            <a:extLst>
              <a:ext uri="{FF2B5EF4-FFF2-40B4-BE49-F238E27FC236}">
                <a16:creationId xmlns:a16="http://schemas.microsoft.com/office/drawing/2014/main" id="{E6903DBB-D823-458B-F468-DB682E633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725" y="1789708"/>
            <a:ext cx="10225530" cy="165724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i="1" dirty="0" err="1">
                <a:solidFill>
                  <a:schemeClr val="tx1"/>
                </a:solidFill>
                <a:latin typeface="Corbel" panose="020B0503020204020204" pitchFamily="34" charset="0"/>
              </a:rPr>
              <a:t>μετ</a:t>
            </a:r>
            <a:r>
              <a:rPr lang="en-US" sz="4000" i="1" dirty="0">
                <a:solidFill>
                  <a:schemeClr val="tx1"/>
                </a:solidFill>
                <a:latin typeface="Corbel" panose="020B0503020204020204" pitchFamily="34" charset="0"/>
              </a:rPr>
              <a:t>α </a:t>
            </a:r>
            <a:r>
              <a:rPr lang="en-US" sz="4000" i="1" dirty="0" err="1">
                <a:solidFill>
                  <a:schemeClr val="tx1"/>
                </a:solidFill>
                <a:latin typeface="Corbel" panose="020B0503020204020204" pitchFamily="34" charset="0"/>
              </a:rPr>
              <a:t>τη</a:t>
            </a:r>
            <a:r>
              <a:rPr lang="en-US" sz="4000" i="1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Corbel" panose="020B0503020204020204" pitchFamily="34" charset="0"/>
              </a:rPr>
              <a:t>δι</a:t>
            </a:r>
            <a:r>
              <a:rPr lang="en-US" sz="4000" i="1" dirty="0">
                <a:solidFill>
                  <a:schemeClr val="tx1"/>
                </a:solidFill>
                <a:latin typeface="Corbel" panose="020B0503020204020204" pitchFamily="34" charset="0"/>
              </a:rPr>
              <a:t>α</a:t>
            </a:r>
            <a:r>
              <a:rPr lang="en-US" sz="4000" i="1" dirty="0" err="1">
                <a:solidFill>
                  <a:schemeClr val="tx1"/>
                </a:solidFill>
                <a:latin typeface="Corbel" panose="020B0503020204020204" pitchFamily="34" charset="0"/>
              </a:rPr>
              <a:t>γνωση</a:t>
            </a:r>
            <a:br>
              <a:rPr lang="el-GR" sz="4000" i="1" dirty="0">
                <a:solidFill>
                  <a:schemeClr val="tx1"/>
                </a:solidFill>
                <a:latin typeface="Corbel" panose="020B0503020204020204" pitchFamily="34" charset="0"/>
              </a:rPr>
            </a:br>
            <a:r>
              <a:rPr lang="el-GR" sz="4000" i="1" dirty="0" err="1">
                <a:solidFill>
                  <a:schemeClr val="tx1"/>
                </a:solidFill>
                <a:latin typeface="Corbel" panose="020B0503020204020204" pitchFamily="34" charset="0"/>
              </a:rPr>
              <a:t>προληψη</a:t>
            </a:r>
            <a:r>
              <a:rPr lang="el-GR" sz="4000" i="1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l-GR" sz="4000" i="1" dirty="0" err="1">
                <a:solidFill>
                  <a:schemeClr val="tx1"/>
                </a:solidFill>
                <a:latin typeface="Corbel" panose="020B0503020204020204" pitchFamily="34" charset="0"/>
              </a:rPr>
              <a:t>μεταδοσησ</a:t>
            </a:r>
            <a:br>
              <a:rPr lang="el-GR" sz="4000" i="1" dirty="0">
                <a:solidFill>
                  <a:schemeClr val="tx1"/>
                </a:solidFill>
                <a:latin typeface="Corbel" panose="020B0503020204020204" pitchFamily="34" charset="0"/>
              </a:rPr>
            </a:br>
            <a:r>
              <a:rPr lang="el-GR" sz="4000" i="1" dirty="0" err="1">
                <a:solidFill>
                  <a:schemeClr val="tx1"/>
                </a:solidFill>
                <a:latin typeface="Corbel" panose="020B0503020204020204" pitchFamily="34" charset="0"/>
              </a:rPr>
              <a:t>θεραπεια</a:t>
            </a:r>
            <a:r>
              <a:rPr lang="el-GR" sz="4000" i="1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l-GR" sz="4000" i="1" dirty="0" err="1">
                <a:solidFill>
                  <a:schemeClr val="tx1"/>
                </a:solidFill>
                <a:latin typeface="Corbel" panose="020B0503020204020204" pitchFamily="34" charset="0"/>
              </a:rPr>
              <a:t>ασθενουσ</a:t>
            </a:r>
            <a:endParaRPr lang="en-US" sz="4000" i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4208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43D63B2-E447-5074-E1C6-8EB3982B3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ΠΡΟΛΗΨΗ ΜΕΤΑΔΟΣΗΣ ΣΕ ΑΛΛΟΥΣ ΑΣΘΕΝΕΙΣ</a:t>
            </a:r>
          </a:p>
        </p:txBody>
      </p:sp>
      <p:sp>
        <p:nvSpPr>
          <p:cNvPr id="4" name="Θέση περιεχομένου 2">
            <a:extLst>
              <a:ext uri="{FF2B5EF4-FFF2-40B4-BE49-F238E27FC236}">
                <a16:creationId xmlns:a16="http://schemas.microsoft.com/office/drawing/2014/main" id="{49A2A1B8-C299-74A8-8342-D96B22866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απομόνωση ασθενούς – όχι επαφή ή κοινά αντικείμενα με άλλους ασθενείς</a:t>
            </a:r>
          </a:p>
          <a:p>
            <a:r>
              <a:rPr lang="el-GR" sz="2000" dirty="0"/>
              <a:t>χρήση γαντιών  </a:t>
            </a:r>
          </a:p>
          <a:p>
            <a:r>
              <a:rPr lang="el-GR" sz="2000" dirty="0"/>
              <a:t>ποδιές μίας χρήσης</a:t>
            </a:r>
          </a:p>
          <a:p>
            <a:r>
              <a:rPr lang="el-GR" sz="2000" dirty="0"/>
              <a:t>καλό πλύσιμο χεριών με σαπούνι κ νερό - τα αλκοολούχα διαλύματα δεν είναι αποτελεσματικά</a:t>
            </a:r>
          </a:p>
          <a:p>
            <a:r>
              <a:rPr lang="el-GR" sz="2000" dirty="0"/>
              <a:t>καθαρισμός χώρων με απορρυπαντικά με βάση τη χλωρίνη</a:t>
            </a:r>
            <a:endParaRPr lang="en-US" sz="2000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502103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57EC183-7BA6-E62E-1D36-FFE5F66B3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θεραπεια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7CA5FDF-0600-5C07-5DB8-4BB5AC592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806" y="1858432"/>
            <a:ext cx="11460387" cy="5017353"/>
          </a:xfrm>
        </p:spPr>
        <p:txBody>
          <a:bodyPr>
            <a:normAutofit/>
          </a:bodyPr>
          <a:lstStyle/>
          <a:p>
            <a:r>
              <a:rPr lang="el-GR" sz="2000" dirty="0">
                <a:latin typeface="Corbel" panose="020B0503020204020204" pitchFamily="34" charset="0"/>
              </a:rPr>
              <a:t>διακοπή εμπλεκόμενου αντιβιοτικού (αναμονή για 24 ώρες</a:t>
            </a:r>
            <a:r>
              <a:rPr lang="en-US" sz="2000" dirty="0">
                <a:latin typeface="Corbel" panose="020B0503020204020204" pitchFamily="34" charset="0"/>
              </a:rPr>
              <a:t> </a:t>
            </a:r>
            <a:r>
              <a:rPr lang="el-GR" sz="2000" dirty="0">
                <a:latin typeface="Corbel" panose="020B0503020204020204" pitchFamily="34" charset="0"/>
              </a:rPr>
              <a:t>χωρίς άλλη παρέμβαση σε ήπια μορφή)</a:t>
            </a:r>
          </a:p>
          <a:p>
            <a:r>
              <a:rPr lang="el-GR" sz="2000" dirty="0">
                <a:latin typeface="Corbel" panose="020B0503020204020204" pitchFamily="34" charset="0"/>
              </a:rPr>
              <a:t>ρύθμιση υγρών και ηλεκτρολυτών</a:t>
            </a:r>
          </a:p>
          <a:p>
            <a:r>
              <a:rPr lang="el-GR" sz="2000" dirty="0">
                <a:latin typeface="Corbel" panose="020B0503020204020204" pitchFamily="34" charset="0"/>
              </a:rPr>
              <a:t>αποφυγή φαρμακευτικών ουσιών που μειώνουν την κινητικότητα του εντέρου</a:t>
            </a:r>
          </a:p>
          <a:p>
            <a:r>
              <a:rPr lang="el-GR" sz="2000" dirty="0">
                <a:latin typeface="Corbel" panose="020B0503020204020204" pitchFamily="34" charset="0"/>
              </a:rPr>
              <a:t>ειδική θεραπεία (</a:t>
            </a:r>
            <a:r>
              <a:rPr lang="en-US" sz="2000" dirty="0">
                <a:latin typeface="Corbel" panose="020B0503020204020204" pitchFamily="34" charset="0"/>
              </a:rPr>
              <a:t>fidaxomicin-</a:t>
            </a:r>
            <a:r>
              <a:rPr lang="en-US" sz="2000" dirty="0" err="1">
                <a:latin typeface="Corbel" panose="020B0503020204020204" pitchFamily="34" charset="0"/>
              </a:rPr>
              <a:t>Dificid</a:t>
            </a:r>
            <a:r>
              <a:rPr lang="en-US" sz="2000" dirty="0">
                <a:latin typeface="Corbel" panose="020B0503020204020204" pitchFamily="34" charset="0"/>
              </a:rPr>
              <a:t>, vancomycin)</a:t>
            </a:r>
            <a:endParaRPr lang="el-GR" sz="2000" dirty="0">
              <a:latin typeface="Corbel" panose="020B0503020204020204" pitchFamily="34" charset="0"/>
            </a:endParaRPr>
          </a:p>
          <a:p>
            <a:r>
              <a:rPr lang="el-GR" sz="2000" dirty="0">
                <a:latin typeface="Corbel" panose="020B0503020204020204" pitchFamily="34" charset="0"/>
              </a:rPr>
              <a:t>υποτροπή 20-30 % (τα αντιβιοτικά δρουν στις βλαστικές μορφές, ΌΧΙ στους σπόρους) - ρόλος </a:t>
            </a:r>
            <a:r>
              <a:rPr lang="el-GR" sz="2000" dirty="0" err="1">
                <a:latin typeface="Corbel" panose="020B0503020204020204" pitchFamily="34" charset="0"/>
              </a:rPr>
              <a:t>μονοκλωνικού</a:t>
            </a:r>
            <a:r>
              <a:rPr lang="el-GR" sz="2000" dirty="0">
                <a:latin typeface="Corbel" panose="020B0503020204020204" pitchFamily="34" charset="0"/>
              </a:rPr>
              <a:t> αντισώματος </a:t>
            </a:r>
            <a:r>
              <a:rPr lang="en" sz="2000" dirty="0" err="1">
                <a:latin typeface="Corbel" panose="020B0503020204020204" pitchFamily="34" charset="0"/>
              </a:rPr>
              <a:t>Bezlotoxumab</a:t>
            </a:r>
            <a:r>
              <a:rPr lang="en" sz="2000" dirty="0">
                <a:latin typeface="Corbel" panose="020B0503020204020204" pitchFamily="34" charset="0"/>
              </a:rPr>
              <a:t> (Bartlett, 2017) </a:t>
            </a:r>
            <a:r>
              <a:rPr lang="en" sz="2000" dirty="0" err="1">
                <a:latin typeface="Corbel" panose="020B0503020204020204" pitchFamily="34" charset="0"/>
              </a:rPr>
              <a:t>έ</a:t>
            </a:r>
            <a:r>
              <a:rPr lang="el-GR" sz="2000" dirty="0" err="1">
                <a:latin typeface="Corbel" panose="020B0503020204020204" pitchFamily="34" charset="0"/>
              </a:rPr>
              <a:t>ναντι</a:t>
            </a:r>
            <a:r>
              <a:rPr lang="el-GR" sz="2000" dirty="0">
                <a:latin typeface="Corbel" panose="020B0503020204020204" pitchFamily="34" charset="0"/>
              </a:rPr>
              <a:t> της </a:t>
            </a:r>
            <a:r>
              <a:rPr lang="en" sz="2000" dirty="0" err="1">
                <a:latin typeface="Corbel" panose="020B0503020204020204" pitchFamily="34" charset="0"/>
              </a:rPr>
              <a:t>TcdB</a:t>
            </a:r>
            <a:r>
              <a:rPr lang="el-GR" sz="2000" dirty="0">
                <a:latin typeface="Corbel" panose="020B0503020204020204" pitchFamily="34" charset="0"/>
              </a:rPr>
              <a:t>, με</a:t>
            </a:r>
            <a:r>
              <a:rPr lang="en" sz="2000" dirty="0" err="1">
                <a:latin typeface="Corbel" panose="020B0503020204020204" pitchFamily="34" charset="0"/>
              </a:rPr>
              <a:t>ί</a:t>
            </a:r>
            <a:r>
              <a:rPr lang="el-GR" sz="2000" dirty="0" err="1">
                <a:latin typeface="Corbel" panose="020B0503020204020204" pitchFamily="34" charset="0"/>
              </a:rPr>
              <a:t>ωση</a:t>
            </a:r>
            <a:r>
              <a:rPr lang="el-GR" sz="2000" dirty="0">
                <a:latin typeface="Corbel" panose="020B0503020204020204" pitchFamily="34" charset="0"/>
              </a:rPr>
              <a:t> υποτροπών κατά </a:t>
            </a:r>
            <a:r>
              <a:rPr lang="en" sz="2000" dirty="0">
                <a:latin typeface="Corbel" panose="020B0503020204020204" pitchFamily="34" charset="0"/>
              </a:rPr>
              <a:t>11% (28% vs 17%)</a:t>
            </a:r>
            <a:r>
              <a:rPr lang="el-GR" sz="2000" dirty="0">
                <a:latin typeface="Corbel" panose="020B0503020204020204" pitchFamily="34" charset="0"/>
              </a:rPr>
              <a:t>.</a:t>
            </a:r>
          </a:p>
          <a:p>
            <a:r>
              <a:rPr lang="en" sz="2000" dirty="0">
                <a:latin typeface="Corbel" panose="020B0503020204020204" pitchFamily="34" charset="0"/>
              </a:rPr>
              <a:t> </a:t>
            </a:r>
            <a:r>
              <a:rPr lang="el-GR" sz="2000" dirty="0">
                <a:latin typeface="Corbel" panose="020B0503020204020204" pitchFamily="34" charset="0"/>
              </a:rPr>
              <a:t>υποτροπή: </a:t>
            </a:r>
            <a:r>
              <a:rPr lang="en" sz="2000" dirty="0" err="1">
                <a:latin typeface="Corbel" panose="020B0503020204020204" pitchFamily="34" charset="0"/>
              </a:rPr>
              <a:t>faecal</a:t>
            </a:r>
            <a:r>
              <a:rPr lang="en" sz="2000" dirty="0">
                <a:latin typeface="Corbel" panose="020B0503020204020204" pitchFamily="34" charset="0"/>
              </a:rPr>
              <a:t> microbiota</a:t>
            </a:r>
            <a:r>
              <a:rPr lang="el-GR" sz="2000" dirty="0">
                <a:latin typeface="Corbel" panose="020B0503020204020204" pitchFamily="34" charset="0"/>
              </a:rPr>
              <a:t> </a:t>
            </a:r>
            <a:r>
              <a:rPr lang="en" sz="2000" dirty="0">
                <a:latin typeface="Corbel" panose="020B0503020204020204" pitchFamily="34" charset="0"/>
              </a:rPr>
              <a:t>transplantation (FMT)</a:t>
            </a:r>
            <a:endParaRPr lang="el-GR" sz="2000" dirty="0">
              <a:latin typeface="Corbel" panose="020B0503020204020204" pitchFamily="34" charset="0"/>
            </a:endParaRPr>
          </a:p>
          <a:p>
            <a:r>
              <a:rPr lang="el-GR" sz="2000" dirty="0" err="1">
                <a:latin typeface="Corbel" panose="020B0503020204020204" pitchFamily="34" charset="0"/>
              </a:rPr>
              <a:t>σοβαρ</a:t>
            </a:r>
            <a:r>
              <a:rPr lang="en" sz="2000" dirty="0" err="1">
                <a:latin typeface="Corbel" panose="020B0503020204020204" pitchFamily="34" charset="0"/>
              </a:rPr>
              <a:t>ή</a:t>
            </a:r>
            <a:r>
              <a:rPr lang="el-GR" sz="2000" dirty="0">
                <a:latin typeface="Corbel" panose="020B0503020204020204" pitchFamily="34" charset="0"/>
              </a:rPr>
              <a:t>/</a:t>
            </a:r>
            <a:r>
              <a:rPr lang="el-GR" sz="2000" dirty="0" err="1">
                <a:latin typeface="Corbel" panose="020B0503020204020204" pitchFamily="34" charset="0"/>
              </a:rPr>
              <a:t>επιπλεγμένη</a:t>
            </a:r>
            <a:r>
              <a:rPr lang="el-GR" sz="2000" dirty="0">
                <a:latin typeface="Corbel" panose="020B0503020204020204" pitchFamily="34" charset="0"/>
              </a:rPr>
              <a:t> μορφή: χειρουργική προσέγγιση </a:t>
            </a:r>
            <a:r>
              <a:rPr lang="el-GR" sz="2000" dirty="0" err="1">
                <a:latin typeface="Corbel" panose="020B0503020204020204" pitchFamily="34" charset="0"/>
              </a:rPr>
              <a:t>κολεκτομή</a:t>
            </a:r>
            <a:r>
              <a:rPr lang="el-GR" sz="2000" dirty="0">
                <a:latin typeface="Corbel" panose="020B0503020204020204" pitchFamily="34" charset="0"/>
              </a:rPr>
              <a:t> </a:t>
            </a:r>
            <a:r>
              <a:rPr lang="en-US" sz="2000" i="1" dirty="0">
                <a:latin typeface="Corbel" panose="020B0503020204020204" pitchFamily="34" charset="0"/>
              </a:rPr>
              <a:t>vs</a:t>
            </a:r>
            <a:r>
              <a:rPr lang="en-US" sz="2000" dirty="0">
                <a:latin typeface="Corbel" panose="020B0503020204020204" pitchFamily="34" charset="0"/>
              </a:rPr>
              <a:t> </a:t>
            </a:r>
            <a:r>
              <a:rPr lang="el-GR" sz="2000" dirty="0" err="1">
                <a:latin typeface="Corbel" panose="020B0503020204020204" pitchFamily="34" charset="0"/>
              </a:rPr>
              <a:t>ειλεοστομία+πλύσιμο</a:t>
            </a:r>
            <a:r>
              <a:rPr lang="el-GR" sz="2000" dirty="0">
                <a:latin typeface="Corbel" panose="020B0503020204020204" pitchFamily="34" charset="0"/>
              </a:rPr>
              <a:t> του πάσχοντος εντέρου με </a:t>
            </a:r>
            <a:r>
              <a:rPr lang="en-US" sz="2000" dirty="0">
                <a:latin typeface="Corbel" panose="020B0503020204020204" pitchFamily="34" charset="0"/>
              </a:rPr>
              <a:t>PEG/</a:t>
            </a:r>
            <a:r>
              <a:rPr lang="el-GR" sz="2000" dirty="0">
                <a:latin typeface="Corbel" panose="020B0503020204020204" pitchFamily="34" charset="0"/>
              </a:rPr>
              <a:t>ηλεκτρολύτες και</a:t>
            </a:r>
            <a:r>
              <a:rPr lang="en-US" sz="2000" dirty="0">
                <a:latin typeface="Corbel" panose="020B0503020204020204" pitchFamily="34" charset="0"/>
              </a:rPr>
              <a:t> vancomycin</a:t>
            </a:r>
          </a:p>
          <a:p>
            <a:r>
              <a:rPr lang="el-GR" sz="2000" dirty="0">
                <a:latin typeface="Corbel" panose="020B0503020204020204" pitchFamily="34" charset="0"/>
              </a:rPr>
              <a:t>προληπτική χορήγηση </a:t>
            </a:r>
            <a:r>
              <a:rPr lang="en-US" sz="2000" dirty="0">
                <a:latin typeface="Corbel" panose="020B0503020204020204" pitchFamily="34" charset="0"/>
              </a:rPr>
              <a:t>vancomycin</a:t>
            </a:r>
            <a:r>
              <a:rPr lang="el-GR" sz="2000" dirty="0">
                <a:latin typeface="Corbel" panose="020B0503020204020204" pitchFamily="34" charset="0"/>
              </a:rPr>
              <a:t> σε ασθενή με υποτροπές που χρειάζεται να λάβει αντιβιοτικό ευρέως φάσματος</a:t>
            </a:r>
          </a:p>
        </p:txBody>
      </p:sp>
    </p:spTree>
    <p:extLst>
      <p:ext uri="{BB962C8B-B14F-4D97-AF65-F5344CB8AC3E}">
        <p14:creationId xmlns:p14="http://schemas.microsoft.com/office/powerpoint/2010/main" val="1558771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77AAAEA-9754-5391-7682-D40C4BBAB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clostridioides</a:t>
            </a:r>
            <a:r>
              <a:rPr lang="en-US" dirty="0"/>
              <a:t> difficile infection cdi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C6A4825-A044-4145-94E5-4DA9BACA41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η πιο συχνή </a:t>
            </a:r>
            <a:r>
              <a:rPr lang="en-US" dirty="0"/>
              <a:t>health-care-associated </a:t>
            </a:r>
            <a:r>
              <a:rPr lang="el-GR" dirty="0"/>
              <a:t>λοίμωξη στις ΗΠΑ. </a:t>
            </a:r>
          </a:p>
          <a:p>
            <a:r>
              <a:rPr lang="el-GR" dirty="0"/>
              <a:t>σημαντικού βαθμού νοσηρότητα, θνητότητα (6-15%), κόστος.</a:t>
            </a:r>
            <a:endParaRPr lang="en-US" dirty="0"/>
          </a:p>
          <a:p>
            <a:r>
              <a:rPr lang="en-US" dirty="0"/>
              <a:t>&gt;400,000 </a:t>
            </a:r>
            <a:r>
              <a:rPr lang="el-GR" dirty="0"/>
              <a:t>ν</a:t>
            </a:r>
            <a:r>
              <a:rPr lang="en-US" dirty="0" err="1"/>
              <a:t>έ</a:t>
            </a:r>
            <a:r>
              <a:rPr lang="el-GR" dirty="0"/>
              <a:t>α περιστατικά</a:t>
            </a:r>
            <a:r>
              <a:rPr lang="en-US" dirty="0"/>
              <a:t>,</a:t>
            </a:r>
            <a:r>
              <a:rPr lang="el-GR" dirty="0"/>
              <a:t> 30.000 θάνατοι, 5 </a:t>
            </a:r>
            <a:r>
              <a:rPr lang="el-GR" dirty="0" err="1"/>
              <a:t>δισεκατομύρια</a:t>
            </a:r>
            <a:r>
              <a:rPr lang="el-GR" dirty="0"/>
              <a:t> </a:t>
            </a:r>
            <a:r>
              <a:rPr lang="el-GR" dirty="0" err="1"/>
              <a:t>δολλάρια</a:t>
            </a:r>
            <a:r>
              <a:rPr lang="el-GR" dirty="0"/>
              <a:t> </a:t>
            </a:r>
            <a:r>
              <a:rPr lang="el-GR" b="1" dirty="0"/>
              <a:t>ανά έτος στις ΗΠΑ</a:t>
            </a:r>
            <a:r>
              <a:rPr lang="el-GR" dirty="0"/>
              <a:t>.</a:t>
            </a:r>
          </a:p>
          <a:p>
            <a:r>
              <a:rPr lang="el-GR" dirty="0"/>
              <a:t>ήπια διάρροια </a:t>
            </a:r>
            <a:r>
              <a:rPr lang="el-GR" dirty="0">
                <a:sym typeface="Wingdings" pitchFamily="2" charset="2"/>
              </a:rPr>
              <a:t> </a:t>
            </a:r>
            <a:r>
              <a:rPr lang="el-GR" dirty="0" err="1">
                <a:sym typeface="Wingdings" pitchFamily="2" charset="2"/>
              </a:rPr>
              <a:t>ψευδομεμβρανώδη</a:t>
            </a:r>
            <a:r>
              <a:rPr lang="el-GR" dirty="0">
                <a:sym typeface="Wingdings" pitchFamily="2" charset="2"/>
              </a:rPr>
              <a:t> κολίτιδα, τοξικό </a:t>
            </a:r>
            <a:r>
              <a:rPr lang="el-GR" dirty="0" err="1">
                <a:sym typeface="Wingdings" pitchFamily="2" charset="2"/>
              </a:rPr>
              <a:t>μεγάκολο</a:t>
            </a:r>
            <a:r>
              <a:rPr lang="el-GR" dirty="0">
                <a:sym typeface="Wingdings" pitchFamily="2" charset="2"/>
              </a:rPr>
              <a:t>, διάτρηση εντέρου, σήψη, θάνατο.</a:t>
            </a:r>
            <a:endParaRPr lang="en-US" dirty="0">
              <a:sym typeface="Wingdings" pitchFamily="2" charset="2"/>
            </a:endParaRPr>
          </a:p>
          <a:p>
            <a:r>
              <a:rPr lang="en-US" i="1" dirty="0">
                <a:latin typeface="Corbel" panose="020B0503020204020204" pitchFamily="34" charset="0"/>
              </a:rPr>
              <a:t>C. difficile</a:t>
            </a:r>
            <a:r>
              <a:rPr lang="el-GR" i="1" dirty="0">
                <a:latin typeface="Corbel" panose="020B0503020204020204" pitchFamily="34" charset="0"/>
              </a:rPr>
              <a:t> </a:t>
            </a:r>
            <a:r>
              <a:rPr lang="el-GR" dirty="0">
                <a:sym typeface="Wingdings" pitchFamily="2" charset="2"/>
              </a:rPr>
              <a:t>αίτιο στα περισσότερα περιστατικά </a:t>
            </a:r>
            <a:r>
              <a:rPr lang="el-GR" dirty="0" err="1">
                <a:sym typeface="Wingdings" pitchFamily="2" charset="2"/>
              </a:rPr>
              <a:t>ψευδομεμβρανώδους</a:t>
            </a:r>
            <a:r>
              <a:rPr lang="el-GR" dirty="0">
                <a:sym typeface="Wingdings" pitchFamily="2" charset="2"/>
              </a:rPr>
              <a:t> κολίτιδας</a:t>
            </a:r>
            <a:r>
              <a:rPr lang="en-US" dirty="0">
                <a:sym typeface="Wingdings" pitchFamily="2" charset="2"/>
              </a:rPr>
              <a:t>.</a:t>
            </a:r>
            <a:r>
              <a:rPr lang="el-GR" dirty="0">
                <a:sym typeface="Wingdings" pitchFamily="2" charset="2"/>
              </a:rPr>
              <a:t> </a:t>
            </a:r>
          </a:p>
          <a:p>
            <a:r>
              <a:rPr lang="en-US" i="1" dirty="0">
                <a:latin typeface="Corbel" panose="020B0503020204020204" pitchFamily="34" charset="0"/>
              </a:rPr>
              <a:t>C. difficile</a:t>
            </a:r>
            <a:r>
              <a:rPr lang="el-GR" i="1" dirty="0">
                <a:latin typeface="Corbel" panose="020B0503020204020204" pitchFamily="34" charset="0"/>
              </a:rPr>
              <a:t> </a:t>
            </a:r>
            <a:r>
              <a:rPr lang="el-GR" dirty="0">
                <a:sym typeface="Wingdings" pitchFamily="2" charset="2"/>
              </a:rPr>
              <a:t>α</a:t>
            </a:r>
            <a:r>
              <a:rPr lang="en-US" dirty="0" err="1">
                <a:sym typeface="Wingdings" pitchFamily="2" charset="2"/>
              </a:rPr>
              <a:t>ί</a:t>
            </a:r>
            <a:r>
              <a:rPr lang="el-GR" dirty="0" err="1">
                <a:sym typeface="Wingdings" pitchFamily="2" charset="2"/>
              </a:rPr>
              <a:t>τιο</a:t>
            </a:r>
            <a:r>
              <a:rPr lang="el-GR" dirty="0">
                <a:sym typeface="Wingdings" pitchFamily="2" charset="2"/>
              </a:rPr>
              <a:t> στο 25-35 % διαρροιών σχετιζόμενων με αντιβιοτικά</a:t>
            </a:r>
            <a:r>
              <a:rPr lang="en-US" dirty="0">
                <a:sym typeface="Wingdings" pitchFamily="2" charset="2"/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9790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CC3C3D5-62D5-63F0-37CE-304327956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F23059-26C4-769A-E20C-0B79954EDC94}"/>
              </a:ext>
            </a:extLst>
          </p:cNvPr>
          <p:cNvSpPr txBox="1"/>
          <p:nvPr/>
        </p:nvSpPr>
        <p:spPr>
          <a:xfrm>
            <a:off x="0" y="95369"/>
            <a:ext cx="25850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000" dirty="0" err="1"/>
              <a:t>https</a:t>
            </a:r>
            <a:r>
              <a:rPr lang="el-GR" sz="1000" dirty="0"/>
              <a:t>://</a:t>
            </a:r>
            <a:r>
              <a:rPr lang="el-GR" sz="1000" dirty="0" err="1"/>
              <a:t>doi.org</a:t>
            </a:r>
            <a:r>
              <a:rPr lang="el-GR" sz="1000" dirty="0"/>
              <a:t>/10.1016/j.cmi.2021.09.038</a:t>
            </a:r>
          </a:p>
        </p:txBody>
      </p:sp>
    </p:spTree>
    <p:extLst>
      <p:ext uri="{BB962C8B-B14F-4D97-AF65-F5344CB8AC3E}">
        <p14:creationId xmlns:p14="http://schemas.microsoft.com/office/powerpoint/2010/main" val="10804022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49F57F7-D04F-8870-1DB5-DAD963DF6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FMT - fecal microbiota transplantation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82F2962-05EC-8A1C-CD5B-4144F7CAF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090058"/>
            <a:ext cx="11029615" cy="37687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>
                <a:solidFill>
                  <a:srgbClr val="111111"/>
                </a:solidFill>
                <a:latin typeface="Corbel" panose="020B0503020204020204" pitchFamily="34" charset="0"/>
              </a:rPr>
              <a:t>Δεδομένα  συγκριτικών αποτελεσμάτων τριών θεραπευτικών προσεγγίσεων</a:t>
            </a:r>
          </a:p>
          <a:p>
            <a:r>
              <a:rPr lang="en" sz="2000" dirty="0">
                <a:solidFill>
                  <a:srgbClr val="111111"/>
                </a:solidFill>
                <a:effectLst/>
                <a:latin typeface="Corbel" panose="020B0503020204020204" pitchFamily="34" charset="0"/>
              </a:rPr>
              <a:t>vancomycin </a:t>
            </a:r>
            <a:r>
              <a:rPr lang="el-GR" sz="2000" dirty="0">
                <a:solidFill>
                  <a:srgbClr val="111111"/>
                </a:solidFill>
                <a:effectLst/>
                <a:latin typeface="Corbel" panose="020B0503020204020204" pitchFamily="34" charset="0"/>
              </a:rPr>
              <a:t>+ </a:t>
            </a:r>
            <a:r>
              <a:rPr lang="el-GR" sz="2000" dirty="0">
                <a:solidFill>
                  <a:srgbClr val="111111"/>
                </a:solidFill>
                <a:latin typeface="Corbel" panose="020B0503020204020204" pitchFamily="34" charset="0"/>
              </a:rPr>
              <a:t>έ</a:t>
            </a:r>
            <a:r>
              <a:rPr lang="el-GR" sz="2000" dirty="0">
                <a:solidFill>
                  <a:srgbClr val="111111"/>
                </a:solidFill>
                <a:effectLst/>
                <a:latin typeface="Corbel" panose="020B0503020204020204" pitchFamily="34" charset="0"/>
              </a:rPr>
              <a:t>γχυση κοπράνων + πλύσεις εντέρου </a:t>
            </a:r>
            <a:r>
              <a:rPr lang="el-GR" sz="2000" b="1" dirty="0">
                <a:solidFill>
                  <a:srgbClr val="92D050"/>
                </a:solidFill>
                <a:effectLst/>
                <a:latin typeface="Corbel" panose="020B0503020204020204" pitchFamily="34" charset="0"/>
              </a:rPr>
              <a:t>81 %</a:t>
            </a:r>
          </a:p>
          <a:p>
            <a:r>
              <a:rPr lang="en" sz="2000" dirty="0">
                <a:solidFill>
                  <a:srgbClr val="111111"/>
                </a:solidFill>
                <a:effectLst/>
                <a:latin typeface="Corbel" panose="020B0503020204020204" pitchFamily="34" charset="0"/>
              </a:rPr>
              <a:t>vancomycin </a:t>
            </a:r>
            <a:r>
              <a:rPr lang="el-GR" sz="2000" dirty="0">
                <a:solidFill>
                  <a:srgbClr val="111111"/>
                </a:solidFill>
                <a:effectLst/>
                <a:latin typeface="Corbel" panose="020B0503020204020204" pitchFamily="34" charset="0"/>
              </a:rPr>
              <a:t>31%</a:t>
            </a:r>
          </a:p>
          <a:p>
            <a:r>
              <a:rPr lang="en" sz="2000" dirty="0">
                <a:solidFill>
                  <a:srgbClr val="111111"/>
                </a:solidFill>
                <a:effectLst/>
                <a:latin typeface="Corbel" panose="020B0503020204020204" pitchFamily="34" charset="0"/>
              </a:rPr>
              <a:t>vancomycin </a:t>
            </a:r>
            <a:r>
              <a:rPr lang="el-GR" sz="2000" dirty="0">
                <a:solidFill>
                  <a:srgbClr val="111111"/>
                </a:solidFill>
                <a:latin typeface="Corbel" panose="020B0503020204020204" pitchFamily="34" charset="0"/>
              </a:rPr>
              <a:t>+ πλύσεις εντέρου 23%</a:t>
            </a:r>
            <a:endParaRPr lang="en" sz="20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l-GR" sz="2000" dirty="0">
                <a:solidFill>
                  <a:srgbClr val="111111"/>
                </a:solidFill>
                <a:latin typeface="Corbel" panose="020B0503020204020204" pitchFamily="34" charset="0"/>
              </a:rPr>
              <a:t>Σ</a:t>
            </a:r>
            <a:r>
              <a:rPr lang="el-GR" sz="2000" dirty="0">
                <a:solidFill>
                  <a:srgbClr val="111111"/>
                </a:solidFill>
                <a:effectLst/>
                <a:latin typeface="Corbel" panose="020B0503020204020204" pitchFamily="34" charset="0"/>
              </a:rPr>
              <a:t>ε άλλη μελέτη, </a:t>
            </a:r>
            <a:r>
              <a:rPr lang="en" sz="2000" dirty="0">
                <a:solidFill>
                  <a:srgbClr val="111111"/>
                </a:solidFill>
                <a:effectLst/>
                <a:latin typeface="Corbel" panose="020B0503020204020204" pitchFamily="34" charset="0"/>
              </a:rPr>
              <a:t>27 </a:t>
            </a:r>
            <a:r>
              <a:rPr lang="el-GR" sz="2000" dirty="0">
                <a:solidFill>
                  <a:srgbClr val="111111"/>
                </a:solidFill>
                <a:effectLst/>
                <a:latin typeface="Corbel" panose="020B0503020204020204" pitchFamily="34" charset="0"/>
              </a:rPr>
              <a:t>ασθενείς έλαβαν</a:t>
            </a:r>
            <a:r>
              <a:rPr lang="en" sz="2000" dirty="0">
                <a:solidFill>
                  <a:srgbClr val="111111"/>
                </a:solidFill>
                <a:effectLst/>
                <a:latin typeface="Corbel" panose="020B0503020204020204" pitchFamily="34" charset="0"/>
              </a:rPr>
              <a:t> 24–34 capsules, </a:t>
            </a:r>
            <a:r>
              <a:rPr lang="el-GR" sz="2000" dirty="0">
                <a:solidFill>
                  <a:srgbClr val="111111"/>
                </a:solidFill>
                <a:effectLst/>
                <a:latin typeface="Corbel" panose="020B0503020204020204" pitchFamily="34" charset="0"/>
              </a:rPr>
              <a:t>αποτελεσματικότητα </a:t>
            </a:r>
            <a:r>
              <a:rPr lang="en" sz="2000" b="1" dirty="0">
                <a:solidFill>
                  <a:srgbClr val="92D050"/>
                </a:solidFill>
                <a:effectLst/>
                <a:latin typeface="Corbel" panose="020B0503020204020204" pitchFamily="34" charset="0"/>
              </a:rPr>
              <a:t>100%</a:t>
            </a:r>
            <a:r>
              <a:rPr lang="el-GR" sz="2000" b="1" dirty="0">
                <a:solidFill>
                  <a:srgbClr val="92D050"/>
                </a:solidFill>
                <a:effectLst/>
                <a:latin typeface="Corbel" panose="020B0503020204020204" pitchFamily="34" charset="0"/>
              </a:rPr>
              <a:t>.</a:t>
            </a:r>
          </a:p>
          <a:p>
            <a:pPr marL="0" indent="0">
              <a:buNone/>
            </a:pPr>
            <a:r>
              <a:rPr lang="el-GR" sz="2000" dirty="0">
                <a:solidFill>
                  <a:srgbClr val="111111"/>
                </a:solidFill>
                <a:latin typeface="Corbel" panose="020B0503020204020204" pitchFamily="34" charset="0"/>
              </a:rPr>
              <a:t>Δυνατότητα χρήσης κατεψυγμένου υλικού -80</a:t>
            </a:r>
            <a:r>
              <a:rPr lang="el-GR" sz="2000" baseline="30000" dirty="0">
                <a:solidFill>
                  <a:srgbClr val="111111"/>
                </a:solidFill>
                <a:latin typeface="Corbel" panose="020B0503020204020204" pitchFamily="34" charset="0"/>
              </a:rPr>
              <a:t>ο</a:t>
            </a:r>
            <a:r>
              <a:rPr lang="en-US" sz="2000" baseline="30000" dirty="0">
                <a:solidFill>
                  <a:srgbClr val="111111"/>
                </a:solidFill>
                <a:latin typeface="Corbel" panose="020B0503020204020204" pitchFamily="34" charset="0"/>
              </a:rPr>
              <a:t> </a:t>
            </a:r>
            <a:r>
              <a:rPr lang="en-US" sz="2000" dirty="0">
                <a:solidFill>
                  <a:srgbClr val="111111"/>
                </a:solidFill>
                <a:latin typeface="Corbel" panose="020B0503020204020204" pitchFamily="34" charset="0"/>
              </a:rPr>
              <a:t>C 5-6 </a:t>
            </a:r>
            <a:r>
              <a:rPr lang="el-GR" sz="2000" dirty="0">
                <a:solidFill>
                  <a:srgbClr val="111111"/>
                </a:solidFill>
                <a:latin typeface="Corbel" panose="020B0503020204020204" pitchFamily="34" charset="0"/>
              </a:rPr>
              <a:t>μήνες έως 2 χρόνια-τράπεζες κοπράνων</a:t>
            </a:r>
            <a:endParaRPr lang="en" sz="20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5645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BAF48AA-E3F8-CAA4-5DF3-B08976D80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US"/>
              <a:t>FMT</a:t>
            </a:r>
            <a:endParaRPr lang="el-GR" dirty="0"/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FF48D04A-B18A-4669-86FA-1F7C104C4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2180496"/>
            <a:ext cx="5404639" cy="404568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 descr="Εικόνα που περιέχει στιγμιότυπο οθόνης, κείμενο, διάγραμμα, σκελετός&#10;&#10;Περιγραφή που δημιουργήθηκε αυτόματα">
            <a:extLst>
              <a:ext uri="{FF2B5EF4-FFF2-40B4-BE49-F238E27FC236}">
                <a16:creationId xmlns:a16="http://schemas.microsoft.com/office/drawing/2014/main" id="{B1B88140-2BC2-7E51-6294-354D8FFE94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45" r="5140" b="-2"/>
          <a:stretch/>
        </p:blipFill>
        <p:spPr>
          <a:xfrm>
            <a:off x="657225" y="2361056"/>
            <a:ext cx="4962525" cy="3649219"/>
          </a:xfrm>
          <a:prstGeom prst="rect">
            <a:avLst/>
          </a:prstGeom>
        </p:spPr>
      </p:pic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2F45058-8D56-95BB-9C73-C0BE66650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0442" y="1888177"/>
            <a:ext cx="6175511" cy="4969823"/>
          </a:xfrm>
        </p:spPr>
        <p:txBody>
          <a:bodyPr>
            <a:noAutofit/>
          </a:bodyPr>
          <a:lstStyle/>
          <a:p>
            <a:r>
              <a:rPr lang="el-GR" sz="2000" dirty="0">
                <a:latin typeface="Corbel" panose="020B0503020204020204" pitchFamily="34" charset="0"/>
              </a:rPr>
              <a:t>Τα </a:t>
            </a:r>
            <a:r>
              <a:rPr lang="el-GR" sz="2000" dirty="0">
                <a:effectLst/>
                <a:latin typeface="Corbel" panose="020B0503020204020204" pitchFamily="34" charset="0"/>
              </a:rPr>
              <a:t>κόπρανα του δότη αναμιγνύονται με φυσιολογικό ορό, </a:t>
            </a:r>
            <a:r>
              <a:rPr lang="el-GR" sz="2000" dirty="0" err="1">
                <a:effectLst/>
                <a:latin typeface="Corbel" panose="020B0503020204020204" pitchFamily="34" charset="0"/>
              </a:rPr>
              <a:t>ομογενοποιούνται</a:t>
            </a:r>
            <a:r>
              <a:rPr lang="el-GR" sz="2000" dirty="0">
                <a:effectLst/>
                <a:latin typeface="Corbel" panose="020B0503020204020204" pitchFamily="34" charset="0"/>
              </a:rPr>
              <a:t>, φιλτράρονται για να απομακρυνθούν τα σωματίδια</a:t>
            </a:r>
            <a:r>
              <a:rPr lang="en" sz="2000" dirty="0">
                <a:effectLst/>
                <a:latin typeface="Corbel" panose="020B0503020204020204" pitchFamily="34" charset="0"/>
              </a:rPr>
              <a:t>. </a:t>
            </a:r>
            <a:endParaRPr lang="el-GR" sz="2000" dirty="0">
              <a:effectLst/>
              <a:latin typeface="Corbel" panose="020B0503020204020204" pitchFamily="34" charset="0"/>
            </a:endParaRPr>
          </a:p>
          <a:p>
            <a:r>
              <a:rPr lang="el-GR" sz="2000" dirty="0">
                <a:effectLst/>
                <a:latin typeface="Corbel" panose="020B0503020204020204" pitchFamily="34" charset="0"/>
              </a:rPr>
              <a:t>Η μεταφορά μπορεί να γίνει μέσω από του στόματος </a:t>
            </a:r>
            <a:r>
              <a:rPr lang="en" sz="2000" dirty="0">
                <a:effectLst/>
                <a:latin typeface="Corbel" panose="020B0503020204020204" pitchFamily="34" charset="0"/>
              </a:rPr>
              <a:t>capsules, </a:t>
            </a:r>
            <a:r>
              <a:rPr lang="el-GR" sz="2000" dirty="0">
                <a:effectLst/>
                <a:latin typeface="Corbel" panose="020B0503020204020204" pitchFamily="34" charset="0"/>
              </a:rPr>
              <a:t>μέσω έγχυσης στο κατώτερο ΓΕΣ </a:t>
            </a:r>
            <a:r>
              <a:rPr lang="el-GR" sz="2000" dirty="0">
                <a:latin typeface="Corbel" panose="020B0503020204020204" pitchFamily="34" charset="0"/>
              </a:rPr>
              <a:t>(</a:t>
            </a:r>
            <a:r>
              <a:rPr lang="el-GR" sz="2000" dirty="0" err="1">
                <a:latin typeface="Corbel" panose="020B0503020204020204" pitchFamily="34" charset="0"/>
              </a:rPr>
              <a:t>κολονοσκ</a:t>
            </a:r>
            <a:r>
              <a:rPr lang="en" sz="2000" dirty="0" err="1">
                <a:latin typeface="Corbel" panose="020B0503020204020204" pitchFamily="34" charset="0"/>
              </a:rPr>
              <a:t>ό</a:t>
            </a:r>
            <a:r>
              <a:rPr lang="el-GR" sz="2000" dirty="0" err="1">
                <a:latin typeface="Corbel" panose="020B0503020204020204" pitchFamily="34" charset="0"/>
              </a:rPr>
              <a:t>πηση</a:t>
            </a:r>
            <a:r>
              <a:rPr lang="el-GR" sz="2000" dirty="0">
                <a:latin typeface="Corbel" panose="020B0503020204020204" pitchFamily="34" charset="0"/>
              </a:rPr>
              <a:t>,</a:t>
            </a:r>
            <a:r>
              <a:rPr lang="en" sz="2000" dirty="0">
                <a:effectLst/>
                <a:latin typeface="Corbel" panose="020B0503020204020204" pitchFamily="34" charset="0"/>
              </a:rPr>
              <a:t> </a:t>
            </a:r>
            <a:r>
              <a:rPr lang="el-GR" sz="2000" dirty="0">
                <a:effectLst/>
                <a:latin typeface="Corbel" panose="020B0503020204020204" pitchFamily="34" charset="0"/>
              </a:rPr>
              <a:t>κλύσμα</a:t>
            </a:r>
            <a:r>
              <a:rPr lang="en" sz="2000" dirty="0">
                <a:effectLst/>
                <a:latin typeface="Corbel" panose="020B0503020204020204" pitchFamily="34" charset="0"/>
              </a:rPr>
              <a:t>) </a:t>
            </a:r>
            <a:r>
              <a:rPr lang="en" sz="2000" dirty="0" err="1">
                <a:effectLst/>
                <a:latin typeface="Corbel" panose="020B0503020204020204" pitchFamily="34" charset="0"/>
              </a:rPr>
              <a:t>ή</a:t>
            </a:r>
            <a:r>
              <a:rPr lang="el-GR" sz="2000" dirty="0">
                <a:effectLst/>
                <a:latin typeface="Corbel" panose="020B0503020204020204" pitchFamily="34" charset="0"/>
              </a:rPr>
              <a:t> στο ανώτερο ΓΕΣ (ρινο-12Δ, </a:t>
            </a:r>
            <a:r>
              <a:rPr lang="el-GR" sz="2000" dirty="0" err="1">
                <a:effectLst/>
                <a:latin typeface="Corbel" panose="020B0503020204020204" pitchFamily="34" charset="0"/>
              </a:rPr>
              <a:t>ρινο-νηστιδικός</a:t>
            </a:r>
            <a:r>
              <a:rPr lang="el-GR" sz="2000" dirty="0">
                <a:effectLst/>
                <a:latin typeface="Corbel" panose="020B0503020204020204" pitchFamily="34" charset="0"/>
              </a:rPr>
              <a:t> σωλήνα</a:t>
            </a:r>
            <a:r>
              <a:rPr lang="el-GR" sz="2000" dirty="0">
                <a:latin typeface="Corbel" panose="020B0503020204020204" pitchFamily="34" charset="0"/>
              </a:rPr>
              <a:t>ς)</a:t>
            </a:r>
            <a:r>
              <a:rPr lang="en" sz="2000" dirty="0">
                <a:effectLst/>
                <a:latin typeface="Corbel" panose="020B0503020204020204" pitchFamily="34" charset="0"/>
              </a:rPr>
              <a:t>.</a:t>
            </a:r>
            <a:endParaRPr lang="el-GR" sz="2000" dirty="0">
              <a:effectLst/>
              <a:latin typeface="Corbel" panose="020B0503020204020204" pitchFamily="34" charset="0"/>
            </a:endParaRPr>
          </a:p>
          <a:p>
            <a:r>
              <a:rPr lang="el-GR" sz="2000" dirty="0">
                <a:latin typeface="Corbel" panose="020B0503020204020204" pitchFamily="34" charset="0"/>
              </a:rPr>
              <a:t>Πιο αποτελεσματική η έγχυση από το κατώτερο ΓΕΣ-απαιτούνται επανειλημμένες εγχύσεις.</a:t>
            </a:r>
            <a:endParaRPr lang="el-GR" sz="2000" dirty="0">
              <a:effectLst/>
              <a:latin typeface="Corbel" panose="020B0503020204020204" pitchFamily="34" charset="0"/>
            </a:endParaRPr>
          </a:p>
          <a:p>
            <a:r>
              <a:rPr lang="el-GR" sz="2000" dirty="0">
                <a:latin typeface="Corbel" panose="020B0503020204020204" pitchFamily="34" charset="0"/>
              </a:rPr>
              <a:t>Υπάρχουν τράπεζες κοπράνων σε εθνικό επίπεδο. Επιτυχία &gt;90 %. </a:t>
            </a:r>
          </a:p>
          <a:p>
            <a:r>
              <a:rPr lang="el-GR" sz="2000" dirty="0">
                <a:effectLst/>
                <a:latin typeface="Corbel" panose="020B0503020204020204" pitchFamily="34" charset="0"/>
              </a:rPr>
              <a:t>κίνδυνοι: μεταφορά παθογόνων ή πρόκληση αυτό-άνοσης αντίδρασης</a:t>
            </a:r>
          </a:p>
        </p:txBody>
      </p:sp>
    </p:spTree>
    <p:extLst>
      <p:ext uri="{BB962C8B-B14F-4D97-AF65-F5344CB8AC3E}">
        <p14:creationId xmlns:p14="http://schemas.microsoft.com/office/powerpoint/2010/main" val="8536465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DD3212A-6592-D112-4505-0419E155D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προληπτικα</a:t>
            </a:r>
            <a:r>
              <a:rPr lang="el-GR" dirty="0"/>
              <a:t> </a:t>
            </a:r>
            <a:r>
              <a:rPr lang="el-GR" dirty="0" err="1"/>
              <a:t>μετρα</a:t>
            </a:r>
            <a:br>
              <a:rPr lang="el-GR" dirty="0"/>
            </a:br>
            <a:r>
              <a:rPr lang="el-GR" dirty="0"/>
              <a:t>έλεγχος </a:t>
            </a:r>
            <a:r>
              <a:rPr lang="el-GR" dirty="0" err="1"/>
              <a:t>ασυμπτωματικών</a:t>
            </a:r>
            <a:r>
              <a:rPr lang="el-GR" dirty="0"/>
              <a:t> φορέων κατά την εισαγωγή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DD70541-92EA-999B-FB63-A8C61F7F6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702" y="1919238"/>
            <a:ext cx="11434596" cy="4534629"/>
          </a:xfrm>
        </p:spPr>
        <p:txBody>
          <a:bodyPr>
            <a:noAutofit/>
          </a:bodyPr>
          <a:lstStyle/>
          <a:p>
            <a:r>
              <a:rPr lang="el-GR" sz="2000" dirty="0">
                <a:latin typeface="Corbel" panose="020B0503020204020204" pitchFamily="34" charset="0"/>
              </a:rPr>
              <a:t>ΠΡΟΣΤΑΣΙΑ ΦΟΡΕΩΝ ΑΠΌ ΛΟΙΜΩΞΗ </a:t>
            </a:r>
          </a:p>
          <a:p>
            <a:pPr marL="324000" lvl="1" indent="0">
              <a:buNone/>
            </a:pPr>
            <a:r>
              <a:rPr lang="el-GR" sz="2000" dirty="0">
                <a:latin typeface="Corbel" panose="020B0503020204020204" pitchFamily="34" charset="0"/>
              </a:rPr>
              <a:t>προσεκτική επιλογή αντιβιοτικών, πχ οι </a:t>
            </a:r>
            <a:r>
              <a:rPr lang="el-GR" sz="2000" dirty="0" err="1">
                <a:latin typeface="Corbel" panose="020B0503020204020204" pitchFamily="34" charset="0"/>
              </a:rPr>
              <a:t>κεφαλοσπορίνες</a:t>
            </a:r>
            <a:r>
              <a:rPr lang="el-GR" sz="2000" dirty="0">
                <a:latin typeface="Corbel" panose="020B0503020204020204" pitchFamily="34" charset="0"/>
              </a:rPr>
              <a:t> έχουν συσχετισθεί με αυξημένο κίνδυνο ενώ συνδυασμός β-</a:t>
            </a:r>
            <a:r>
              <a:rPr lang="el-GR" sz="2000" dirty="0" err="1">
                <a:latin typeface="Corbel" panose="020B0503020204020204" pitchFamily="34" charset="0"/>
              </a:rPr>
              <a:t>λακταμικών</a:t>
            </a:r>
            <a:r>
              <a:rPr lang="el-GR" sz="2000" dirty="0">
                <a:latin typeface="Corbel" panose="020B0503020204020204" pitchFamily="34" charset="0"/>
              </a:rPr>
              <a:t> με αναστολείς (</a:t>
            </a:r>
            <a:r>
              <a:rPr lang="en-US" sz="2000" dirty="0">
                <a:latin typeface="Corbel" panose="020B0503020204020204" pitchFamily="34" charset="0"/>
              </a:rPr>
              <a:t>piperacillin-tazobactam</a:t>
            </a:r>
            <a:r>
              <a:rPr lang="el-GR" sz="2000" dirty="0">
                <a:latin typeface="Corbel" panose="020B0503020204020204" pitchFamily="34" charset="0"/>
              </a:rPr>
              <a:t>) και η </a:t>
            </a:r>
            <a:r>
              <a:rPr lang="el-GR" sz="2000" dirty="0" err="1">
                <a:latin typeface="Corbel" panose="020B0503020204020204" pitchFamily="34" charset="0"/>
              </a:rPr>
              <a:t>μετρονιδαζόλη</a:t>
            </a:r>
            <a:r>
              <a:rPr lang="el-GR" sz="2000" dirty="0">
                <a:latin typeface="Corbel" panose="020B0503020204020204" pitchFamily="34" charset="0"/>
              </a:rPr>
              <a:t> με μείωση του αποικισμού. </a:t>
            </a:r>
          </a:p>
          <a:p>
            <a:pPr marL="324000" lvl="1" indent="0">
              <a:buNone/>
            </a:pPr>
            <a:r>
              <a:rPr lang="el-GR" sz="2000" dirty="0" err="1">
                <a:latin typeface="Corbel" panose="020B0503020204020204" pitchFamily="34" charset="0"/>
              </a:rPr>
              <a:t>χορ</a:t>
            </a:r>
            <a:r>
              <a:rPr lang="en-US" sz="2000" dirty="0" err="1">
                <a:latin typeface="Corbel" panose="020B0503020204020204" pitchFamily="34" charset="0"/>
              </a:rPr>
              <a:t>ή</a:t>
            </a:r>
            <a:r>
              <a:rPr lang="el-GR" sz="2000" dirty="0" err="1">
                <a:latin typeface="Corbel" panose="020B0503020204020204" pitchFamily="34" charset="0"/>
              </a:rPr>
              <a:t>γηση</a:t>
            </a:r>
            <a:r>
              <a:rPr lang="el-GR" sz="2000" dirty="0">
                <a:latin typeface="Corbel" panose="020B0503020204020204" pitchFamily="34" charset="0"/>
              </a:rPr>
              <a:t> </a:t>
            </a:r>
            <a:r>
              <a:rPr lang="el-GR" sz="2000" dirty="0" err="1">
                <a:latin typeface="Corbel" panose="020B0503020204020204" pitchFamily="34" charset="0"/>
              </a:rPr>
              <a:t>προβιοτικών</a:t>
            </a:r>
            <a:r>
              <a:rPr lang="el-GR" sz="2000" dirty="0">
                <a:latin typeface="Corbel" panose="020B0503020204020204" pitchFamily="34" charset="0"/>
              </a:rPr>
              <a:t> (</a:t>
            </a:r>
            <a:r>
              <a:rPr lang="en-US" sz="2000" dirty="0">
                <a:latin typeface="Corbel" panose="020B0503020204020204" pitchFamily="34" charset="0"/>
              </a:rPr>
              <a:t>pre- pro-biotics) </a:t>
            </a:r>
            <a:r>
              <a:rPr lang="en-US" sz="2000" i="1" dirty="0">
                <a:latin typeface="Corbel" panose="020B0503020204020204" pitchFamily="34" charset="0"/>
              </a:rPr>
              <a:t>Bacillus </a:t>
            </a:r>
            <a:r>
              <a:rPr lang="en-US" sz="2000" i="1" dirty="0" err="1">
                <a:latin typeface="Corbel" panose="020B0503020204020204" pitchFamily="34" charset="0"/>
              </a:rPr>
              <a:t>clausii</a:t>
            </a:r>
            <a:r>
              <a:rPr lang="en-US" sz="2000" dirty="0">
                <a:latin typeface="Corbel" panose="020B0503020204020204" pitchFamily="34" charset="0"/>
              </a:rPr>
              <a:t>, </a:t>
            </a:r>
            <a:r>
              <a:rPr lang="en-US" sz="2000" i="1" dirty="0">
                <a:latin typeface="Corbel" panose="020B0503020204020204" pitchFamily="34" charset="0"/>
              </a:rPr>
              <a:t>Lactobacillus </a:t>
            </a:r>
            <a:r>
              <a:rPr lang="en-US" sz="2000" i="1" dirty="0" err="1">
                <a:latin typeface="Corbel" panose="020B0503020204020204" pitchFamily="34" charset="0"/>
              </a:rPr>
              <a:t>reuteri</a:t>
            </a:r>
            <a:r>
              <a:rPr lang="en-US" sz="2000" dirty="0">
                <a:latin typeface="Corbel" panose="020B0503020204020204" pitchFamily="34" charset="0"/>
              </a:rPr>
              <a:t>, </a:t>
            </a:r>
            <a:r>
              <a:rPr lang="en-US" sz="2000" i="1" dirty="0">
                <a:latin typeface="Corbel" panose="020B0503020204020204" pitchFamily="34" charset="0"/>
              </a:rPr>
              <a:t>Clostridium </a:t>
            </a:r>
            <a:r>
              <a:rPr lang="en-US" sz="2000" i="1" dirty="0" err="1">
                <a:latin typeface="Corbel" panose="020B0503020204020204" pitchFamily="34" charset="0"/>
              </a:rPr>
              <a:t>scindens</a:t>
            </a:r>
            <a:r>
              <a:rPr lang="en-US" sz="2000" i="1" dirty="0">
                <a:latin typeface="Corbel" panose="020B0503020204020204" pitchFamily="34" charset="0"/>
              </a:rPr>
              <a:t> </a:t>
            </a:r>
            <a:endParaRPr lang="el-GR" sz="2000" i="1" dirty="0">
              <a:latin typeface="Corbel" panose="020B0503020204020204" pitchFamily="34" charset="0"/>
            </a:endParaRPr>
          </a:p>
          <a:p>
            <a:pPr marL="324000" lvl="1" indent="0">
              <a:buNone/>
            </a:pPr>
            <a:r>
              <a:rPr lang="en-US" sz="2000" dirty="0">
                <a:latin typeface="Corbel" panose="020B0503020204020204" pitchFamily="34" charset="0"/>
              </a:rPr>
              <a:t>NPV for CDI 98.5%, PPV 9 % </a:t>
            </a:r>
            <a:r>
              <a:rPr lang="el-GR" sz="2000" dirty="0">
                <a:latin typeface="Corbel" panose="020B0503020204020204" pitchFamily="34" charset="0"/>
              </a:rPr>
              <a:t>ΧΑΜΗΛΗ ΑΞΙΑ ΓΙΑ ΠΡΟΒΛΕΨΗ ΑΥΤΩΝ ΠΟΥ ΘΑ ΑΝΑΠΤΥΞΟΥΝ ΛΟΙΜΩΞΗ</a:t>
            </a:r>
          </a:p>
          <a:p>
            <a:pPr marL="324000" lvl="1" indent="0">
              <a:buNone/>
            </a:pPr>
            <a:r>
              <a:rPr lang="el-GR" sz="2000" dirty="0">
                <a:latin typeface="Corbel" panose="020B0503020204020204" pitchFamily="34" charset="0"/>
              </a:rPr>
              <a:t>Ανεπαρκείς μελέτες σε </a:t>
            </a:r>
            <a:r>
              <a:rPr lang="el-GR" sz="2000" dirty="0" err="1">
                <a:latin typeface="Corbel" panose="020B0503020204020204" pitchFamily="34" charset="0"/>
              </a:rPr>
              <a:t>ασυμπτωματικούς</a:t>
            </a:r>
            <a:r>
              <a:rPr lang="el-GR" sz="2000" dirty="0">
                <a:latin typeface="Corbel" panose="020B0503020204020204" pitchFamily="34" charset="0"/>
              </a:rPr>
              <a:t> φορείς. Δεδομένα από ασθενείς με ιστορικό </a:t>
            </a:r>
            <a:r>
              <a:rPr lang="en-US" sz="2000" dirty="0">
                <a:latin typeface="Corbel" panose="020B0503020204020204" pitchFamily="34" charset="0"/>
              </a:rPr>
              <a:t>CDI.</a:t>
            </a:r>
            <a:endParaRPr lang="el-GR" sz="2000" i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3082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2336FFE-8C78-ADCF-1A16-7BD2C7BBD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έλεγχος </a:t>
            </a:r>
            <a:r>
              <a:rPr lang="el-GR" dirty="0" err="1"/>
              <a:t>ασυμπτωματικών</a:t>
            </a:r>
            <a:r>
              <a:rPr lang="el-GR" dirty="0"/>
              <a:t> φορέων κατά την </a:t>
            </a:r>
            <a:r>
              <a:rPr lang="el-GR" dirty="0" err="1"/>
              <a:t>εισαγωγΗ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3161BC6-7419-7DDC-5234-222DCA842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762" y="1840675"/>
            <a:ext cx="11542816" cy="5017325"/>
          </a:xfrm>
        </p:spPr>
        <p:txBody>
          <a:bodyPr>
            <a:noAutofit/>
          </a:bodyPr>
          <a:lstStyle/>
          <a:p>
            <a:pPr lvl="1"/>
            <a:r>
              <a:rPr lang="el-GR" sz="2000" dirty="0">
                <a:latin typeface="Corbel" panose="020B0503020204020204" pitchFamily="34" charset="0"/>
              </a:rPr>
              <a:t>ΠΡΟΛΗΨΗ ΜΕΤΑΔΟΣΗΣ ΣΕ ΑΛΛΟΥΣ ΑΣΘΕΝΕΙΣ-ΑΠΟΜΟΝΩΣΗ</a:t>
            </a:r>
          </a:p>
          <a:p>
            <a:pPr marL="324000" lvl="1" indent="0">
              <a:buNone/>
            </a:pPr>
            <a:r>
              <a:rPr lang="el-GR" sz="2000" dirty="0">
                <a:latin typeface="Corbel" panose="020B0503020204020204" pitchFamily="34" charset="0"/>
              </a:rPr>
              <a:t>διασπορά στο περιβάλλον ποικίλλει από 8-30 % σε </a:t>
            </a:r>
            <a:r>
              <a:rPr lang="el-GR" sz="2000" dirty="0" err="1">
                <a:latin typeface="Corbel" panose="020B0503020204020204" pitchFamily="34" charset="0"/>
              </a:rPr>
              <a:t>ασυμπτωματικό</a:t>
            </a:r>
            <a:r>
              <a:rPr lang="el-GR" sz="2000" dirty="0">
                <a:latin typeface="Corbel" panose="020B0503020204020204" pitchFamily="34" charset="0"/>
              </a:rPr>
              <a:t> αποικισμό έως 9-50 % σε </a:t>
            </a:r>
            <a:r>
              <a:rPr lang="en" sz="2000" dirty="0">
                <a:latin typeface="Corbel" panose="020B0503020204020204" pitchFamily="34" charset="0"/>
              </a:rPr>
              <a:t>CDI. </a:t>
            </a:r>
            <a:r>
              <a:rPr lang="el-GR" sz="2000" dirty="0">
                <a:latin typeface="Corbel" panose="020B0503020204020204" pitchFamily="34" charset="0"/>
              </a:rPr>
              <a:t>Όμως και στον </a:t>
            </a:r>
            <a:r>
              <a:rPr lang="el-GR" sz="2000" dirty="0" err="1">
                <a:latin typeface="Corbel" panose="020B0503020204020204" pitchFamily="34" charset="0"/>
              </a:rPr>
              <a:t>ασυμπτωματικό</a:t>
            </a:r>
            <a:r>
              <a:rPr lang="el-GR" sz="2000" dirty="0">
                <a:latin typeface="Corbel" panose="020B0503020204020204" pitchFamily="34" charset="0"/>
              </a:rPr>
              <a:t> αποικισμό ενδέχεται να υπάρχει ακόμα και μεγάλου βαθμού διασπορά στο περιβάλλον του νοσοκομείου.</a:t>
            </a:r>
            <a:endParaRPr lang="el-GR" sz="2000" i="1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l-GR" sz="2000" dirty="0"/>
              <a:t>Μελέτες που έλαβαν χώρα το 2008-2019 στις ΗΠΑ, κατά την περίοδο επικράτησης του Ο27/Β1/ΝΑΡ1 στελέχους στην Βόρεια Αμερική, έδειξαν όφελος με χρήση της πρακτικής ελέγχου φορέων</a:t>
            </a:r>
          </a:p>
          <a:p>
            <a:r>
              <a:rPr lang="el-GR" sz="2000" dirty="0"/>
              <a:t>μείωση κατά 60 % των ν</a:t>
            </a:r>
            <a:r>
              <a:rPr lang="en-US" sz="2000" dirty="0" err="1"/>
              <a:t>έ</a:t>
            </a:r>
            <a:r>
              <a:rPr lang="el-GR" sz="2000" dirty="0"/>
              <a:t>ων περιστατικών.</a:t>
            </a:r>
          </a:p>
          <a:p>
            <a:r>
              <a:rPr lang="el-GR" sz="2000" dirty="0"/>
              <a:t>σε μονάδα ΜΜΟ, μείωση των νέων περιστατικών από 72.5/10,000 σε 14.4/10,000 </a:t>
            </a:r>
            <a:r>
              <a:rPr lang="en-US" sz="2000" dirty="0"/>
              <a:t>patient days 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Πολυκεντρική μελέτη στην Ολλανδία, ανέδειξε 68 φορείς </a:t>
            </a:r>
            <a:r>
              <a:rPr lang="el-GR" sz="2000" dirty="0" err="1"/>
              <a:t>τοξινογόνων</a:t>
            </a:r>
            <a:r>
              <a:rPr lang="el-GR" sz="2000" dirty="0"/>
              <a:t> στελεχών σε 2,211 εισαγωγές (3.1 %), δεν βρέθηκε </a:t>
            </a:r>
            <a:r>
              <a:rPr lang="en" sz="2000" dirty="0"/>
              <a:t>‘hypervirulent’ </a:t>
            </a:r>
            <a:r>
              <a:rPr lang="el-GR" sz="2000" dirty="0"/>
              <a:t>στέλεχος </a:t>
            </a:r>
            <a:r>
              <a:rPr lang="en" sz="2000" dirty="0"/>
              <a:t>PCR </a:t>
            </a:r>
            <a:r>
              <a:rPr lang="en" sz="2000" dirty="0" err="1"/>
              <a:t>ribotype</a:t>
            </a:r>
            <a:r>
              <a:rPr lang="en" sz="2000" dirty="0"/>
              <a:t> 027 (RT027)</a:t>
            </a:r>
            <a:r>
              <a:rPr lang="el-GR" sz="2000" dirty="0"/>
              <a:t>,  κανένας φορέας δεν ανέπτυξε </a:t>
            </a:r>
            <a:r>
              <a:rPr lang="en-US" sz="2000" dirty="0"/>
              <a:t>CDI, </a:t>
            </a:r>
            <a:r>
              <a:rPr lang="el-GR" sz="2000" dirty="0"/>
              <a:t>και μόνο μία πιθανή μετάδοση καταγράφηκε.</a:t>
            </a:r>
          </a:p>
          <a:p>
            <a:pPr marL="0" indent="0">
              <a:buNone/>
            </a:pPr>
            <a:r>
              <a:rPr lang="el-GR" sz="2000" dirty="0">
                <a:solidFill>
                  <a:srgbClr val="C00000"/>
                </a:solidFill>
              </a:rPr>
              <a:t>Αμφίβολο το όφελος σε περιοχές με υψηλή επίπτωση ενδημικών στελεχών, χαμηλή επίπτωση </a:t>
            </a:r>
            <a:r>
              <a:rPr lang="el-GR" sz="2000" dirty="0" err="1">
                <a:solidFill>
                  <a:srgbClr val="C00000"/>
                </a:solidFill>
              </a:rPr>
              <a:t>υπερλοιμογόνων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l-GR" sz="2000" dirty="0" err="1">
                <a:solidFill>
                  <a:srgbClr val="C00000"/>
                </a:solidFill>
              </a:rPr>
              <a:t>στελεχ</a:t>
            </a:r>
            <a:r>
              <a:rPr lang="en-US" sz="2000" dirty="0" err="1">
                <a:solidFill>
                  <a:srgbClr val="C00000"/>
                </a:solidFill>
              </a:rPr>
              <a:t>ώ</a:t>
            </a:r>
            <a:r>
              <a:rPr lang="el-GR" sz="2000" dirty="0">
                <a:solidFill>
                  <a:srgbClr val="C00000"/>
                </a:solidFill>
              </a:rPr>
              <a:t>ν, και όταν γίνεται προσεκτική επιλογή αντιβιοτικών.</a:t>
            </a:r>
          </a:p>
        </p:txBody>
      </p:sp>
    </p:spTree>
    <p:extLst>
      <p:ext uri="{BB962C8B-B14F-4D97-AF65-F5344CB8AC3E}">
        <p14:creationId xmlns:p14="http://schemas.microsoft.com/office/powerpoint/2010/main" val="20391365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2">
            <a:extLst>
              <a:ext uri="{FF2B5EF4-FFF2-40B4-BE49-F238E27FC236}">
                <a16:creationId xmlns:a16="http://schemas.microsoft.com/office/drawing/2014/main" id="{C1FA8F66-3B85-411D-A2A6-A50DF3026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5" name="Picture 4" descr="Εικόνα που περιέχει πολυχρωμία, θολούρα, νερό, Τιρκουάζ&#10;&#10;Περιγραφή που δημιουργήθηκε αυτόματα">
            <a:extLst>
              <a:ext uri="{FF2B5EF4-FFF2-40B4-BE49-F238E27FC236}">
                <a16:creationId xmlns:a16="http://schemas.microsoft.com/office/drawing/2014/main" id="{F6D590E3-6478-F943-F369-41C19EB453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4179E790-E691-4202-B7FA-62924FC8D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4219240"/>
            <a:ext cx="11301984" cy="94997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65EE0A0-4DA6-4AA2-A475-14DB03C55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4390230"/>
            <a:ext cx="11303626" cy="2020536"/>
          </a:xfrm>
          <a:prstGeom prst="rect">
            <a:avLst/>
          </a:prstGeom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447DDB3D-9E91-286D-1C08-9F8763AE0E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" y="4572000"/>
            <a:ext cx="10965141" cy="895244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chemeClr val="tx2"/>
                </a:solidFill>
              </a:rPr>
              <a:t>Legionella pneumophila</a:t>
            </a:r>
            <a:endParaRPr lang="el-GR" sz="4000" dirty="0">
              <a:solidFill>
                <a:schemeClr val="tx2"/>
              </a:solidFill>
            </a:endParaRP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E1F61257-6196-8898-EE78-4680E1317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8" y="5467246"/>
            <a:ext cx="10965142" cy="484822"/>
          </a:xfrm>
        </p:spPr>
        <p:txBody>
          <a:bodyPr>
            <a:normAutofit/>
          </a:bodyPr>
          <a:lstStyle/>
          <a:p>
            <a:endParaRPr lang="el-GR">
              <a:solidFill>
                <a:srgbClr val="82FE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6716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>
            <a:extLst>
              <a:ext uri="{FF2B5EF4-FFF2-40B4-BE49-F238E27FC236}">
                <a16:creationId xmlns:a16="http://schemas.microsoft.com/office/drawing/2014/main" id="{DFB7AC6D-6F11-811C-6888-B6D6AE750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περιεχομένου 6">
            <a:extLst>
              <a:ext uri="{FF2B5EF4-FFF2-40B4-BE49-F238E27FC236}">
                <a16:creationId xmlns:a16="http://schemas.microsoft.com/office/drawing/2014/main" id="{6BA401EA-4950-8E25-9E03-9C2224B43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816" y="601200"/>
            <a:ext cx="8741904" cy="4204800"/>
          </a:xfrm>
        </p:spPr>
        <p:txBody>
          <a:bodyPr/>
          <a:lstStyle/>
          <a:p>
            <a:r>
              <a:rPr lang="el-GR" dirty="0"/>
              <a:t>ο μικροοργανισμός απομονώθηκε για πρώτη φορά το 1977 από περιστατικά πνευμονίας που </a:t>
            </a:r>
            <a:r>
              <a:rPr lang="el-GR" dirty="0" err="1"/>
              <a:t>προσέβαλε</a:t>
            </a:r>
            <a:r>
              <a:rPr lang="el-GR" dirty="0"/>
              <a:t> ένα μεγάλο αριθμό ατόμων που παρακολούθησαν το Συν</a:t>
            </a:r>
            <a:r>
              <a:rPr lang="en-US" dirty="0" err="1"/>
              <a:t>έ</a:t>
            </a:r>
            <a:r>
              <a:rPr lang="el-GR" dirty="0" err="1"/>
              <a:t>δριο</a:t>
            </a:r>
            <a:r>
              <a:rPr lang="el-GR" dirty="0"/>
              <a:t> της Αμερικανικής Λεγεώνας το καλοκαίρι του 1976 στη Φιλαδέλφεια. Στο συνέδριο συμμετείχαν 5000 άτομα. Η νόσος εκδηλώθηκε σε 182 συνέδρους και ήταν θανατηφόρος για 29 άτομα. Η πνευμονία αυτή ονομάστηκε Νόσος των </a:t>
            </a:r>
            <a:r>
              <a:rPr lang="el-GR" dirty="0" err="1"/>
              <a:t>Λεγεωναρίων</a:t>
            </a:r>
            <a:r>
              <a:rPr lang="el-GR" dirty="0"/>
              <a:t> (</a:t>
            </a:r>
            <a:r>
              <a:rPr lang="en-US" dirty="0"/>
              <a:t>Legionnaire’s disease</a:t>
            </a:r>
            <a:r>
              <a:rPr lang="el-GR" dirty="0"/>
              <a:t>)</a:t>
            </a:r>
            <a:r>
              <a:rPr lang="en-US" dirty="0"/>
              <a:t>.</a:t>
            </a:r>
            <a:endParaRPr lang="el-GR" dirty="0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52BB0D07-4F71-5816-8745-253B0BEA3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0705" y="601200"/>
            <a:ext cx="2487785" cy="450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925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>
            <a:extLst>
              <a:ext uri="{FF2B5EF4-FFF2-40B4-BE49-F238E27FC236}">
                <a16:creationId xmlns:a16="http://schemas.microsoft.com/office/drawing/2014/main" id="{39FF286C-5F5B-D090-DBB6-2B4597EB6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l-GR">
                <a:solidFill>
                  <a:srgbClr val="FFFFFF"/>
                </a:solidFill>
              </a:rPr>
              <a:t>επιδημιολογια</a:t>
            </a:r>
          </a:p>
        </p:txBody>
      </p:sp>
      <p:pic>
        <p:nvPicPr>
          <p:cNvPr id="1028" name="Picture 4" descr="Genetic analysis key to understanding Legionella risk | The University of  Edinburgh">
            <a:extLst>
              <a:ext uri="{FF2B5EF4-FFF2-40B4-BE49-F238E27FC236}">
                <a16:creationId xmlns:a16="http://schemas.microsoft.com/office/drawing/2014/main" id="{83B8D687-3C08-81B6-6A27-957FB0064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9" r="23991"/>
          <a:stretch/>
        </p:blipFill>
        <p:spPr bwMode="auto">
          <a:xfrm>
            <a:off x="448732" y="1871133"/>
            <a:ext cx="3683001" cy="450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58606F5A-BC2F-1AC5-A328-E87757E25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2198" y="1954864"/>
            <a:ext cx="7716142" cy="4903135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l-GR" sz="2000" dirty="0">
                <a:latin typeface="Corbel" panose="020B0503020204020204" pitchFamily="34" charset="0"/>
              </a:rPr>
              <a:t>η συχνότητα της νόσου είναι άγνωστη διότι η νόσος δύσκολα τεκμηριώνεται, </a:t>
            </a:r>
            <a:r>
              <a:rPr lang="el-GR" sz="2000" dirty="0" err="1">
                <a:latin typeface="Corbel" panose="020B0503020204020204" pitchFamily="34" charset="0"/>
              </a:rPr>
              <a:t>υποδιαγιγνώσκεται</a:t>
            </a:r>
            <a:r>
              <a:rPr lang="el-GR" sz="2000" dirty="0">
                <a:latin typeface="Corbel" panose="020B0503020204020204" pitchFamily="34" charset="0"/>
              </a:rPr>
              <a:t> και παρατηρείται μειωμένη καταγραφή των περιστατικών</a:t>
            </a:r>
            <a:endParaRPr lang="en-US" sz="2000" dirty="0">
              <a:latin typeface="Corbel" panose="020B0503020204020204" pitchFamily="34" charset="0"/>
            </a:endParaRPr>
          </a:p>
          <a:p>
            <a:pPr>
              <a:lnSpc>
                <a:spcPct val="90000"/>
              </a:lnSpc>
            </a:pPr>
            <a:r>
              <a:rPr lang="el-GR" sz="2000" dirty="0" err="1">
                <a:latin typeface="Corbel" panose="020B0503020204020204" pitchFamily="34" charset="0"/>
              </a:rPr>
              <a:t>σημαντικ</a:t>
            </a:r>
            <a:r>
              <a:rPr lang="en-US" sz="2000" dirty="0" err="1">
                <a:latin typeface="Corbel" panose="020B0503020204020204" pitchFamily="34" charset="0"/>
              </a:rPr>
              <a:t>ή</a:t>
            </a:r>
            <a:r>
              <a:rPr lang="el-GR" sz="2000" dirty="0">
                <a:latin typeface="Corbel" panose="020B0503020204020204" pitchFamily="34" charset="0"/>
              </a:rPr>
              <a:t> απειλή της  δημόσιας υγείας</a:t>
            </a:r>
          </a:p>
          <a:p>
            <a:pPr>
              <a:lnSpc>
                <a:spcPct val="90000"/>
              </a:lnSpc>
            </a:pPr>
            <a:r>
              <a:rPr lang="el-GR" sz="2000" dirty="0">
                <a:latin typeface="Corbel" panose="020B0503020204020204" pitchFamily="34" charset="0"/>
              </a:rPr>
              <a:t>αυξανόμενη συχνότητα- ΑΙΤΙΑ?</a:t>
            </a:r>
          </a:p>
          <a:p>
            <a:pPr>
              <a:lnSpc>
                <a:spcPct val="90000"/>
              </a:lnSpc>
            </a:pPr>
            <a:r>
              <a:rPr lang="el-GR" sz="2000" dirty="0">
                <a:latin typeface="Corbel" panose="020B0503020204020204" pitchFamily="34" charset="0"/>
              </a:rPr>
              <a:t>υψηλό κόστος νοσηλείας (7,950-149,000 $/νοσηλεία)</a:t>
            </a:r>
          </a:p>
          <a:p>
            <a:pPr>
              <a:lnSpc>
                <a:spcPct val="90000"/>
              </a:lnSpc>
            </a:pPr>
            <a:r>
              <a:rPr lang="el-GR" sz="2000" dirty="0">
                <a:latin typeface="Corbel" panose="020B0503020204020204" pitchFamily="34" charset="0"/>
              </a:rPr>
              <a:t>ΗΠΑ 10-20,000 περιστατικά/έτος</a:t>
            </a:r>
          </a:p>
          <a:p>
            <a:pPr>
              <a:lnSpc>
                <a:spcPct val="90000"/>
              </a:lnSpc>
            </a:pPr>
            <a:r>
              <a:rPr lang="el-GR" sz="2000" dirty="0">
                <a:latin typeface="Corbel" panose="020B0503020204020204" pitchFamily="34" charset="0"/>
              </a:rPr>
              <a:t>ΗΠΑ: 1,268 περιστατικά/έτος 2003 -&gt;7458 περιστατικά/έτος 2017</a:t>
            </a:r>
          </a:p>
          <a:p>
            <a:pPr>
              <a:lnSpc>
                <a:spcPct val="90000"/>
              </a:lnSpc>
            </a:pPr>
            <a:r>
              <a:rPr lang="el-GR" sz="2000" dirty="0">
                <a:latin typeface="Corbel" panose="020B0503020204020204" pitchFamily="34" charset="0"/>
              </a:rPr>
              <a:t>ΗΠΑ5.37 </a:t>
            </a:r>
            <a:r>
              <a:rPr lang="el-GR" sz="2000" dirty="0" err="1">
                <a:latin typeface="Corbel" panose="020B0503020204020204" pitchFamily="34" charset="0"/>
              </a:rPr>
              <a:t>περιστ</a:t>
            </a:r>
            <a:r>
              <a:rPr lang="el-GR" sz="2000" dirty="0">
                <a:latin typeface="Corbel" panose="020B0503020204020204" pitchFamily="34" charset="0"/>
              </a:rPr>
              <a:t>/100,000 2006-&gt;9.66/100,000 2010</a:t>
            </a:r>
          </a:p>
          <a:p>
            <a:pPr>
              <a:lnSpc>
                <a:spcPct val="90000"/>
              </a:lnSpc>
            </a:pPr>
            <a:r>
              <a:rPr lang="el-GR" sz="2000" dirty="0">
                <a:latin typeface="Corbel" panose="020B0503020204020204" pitchFamily="34" charset="0"/>
              </a:rPr>
              <a:t>ΕΕ: 1.4/100,000</a:t>
            </a:r>
            <a:r>
              <a:rPr lang="en-US" sz="2000" dirty="0">
                <a:latin typeface="Corbel" panose="020B0503020204020204" pitchFamily="34" charset="0"/>
              </a:rPr>
              <a:t> </a:t>
            </a:r>
            <a:r>
              <a:rPr lang="el-GR" sz="2000" dirty="0">
                <a:latin typeface="Corbel" panose="020B0503020204020204" pitchFamily="34" charset="0"/>
              </a:rPr>
              <a:t>κ 6,947 περιστατικά 2015 -&gt; 2.2/100,000 και 11,298 περιστατικά το 2019 (&gt;% άνδρες &gt;65 </a:t>
            </a:r>
            <a:r>
              <a:rPr lang="el-GR" sz="2000" dirty="0" err="1">
                <a:latin typeface="Corbel" panose="020B0503020204020204" pitchFamily="34" charset="0"/>
              </a:rPr>
              <a:t>χρ</a:t>
            </a:r>
            <a:r>
              <a:rPr lang="el-GR" sz="2000" dirty="0">
                <a:latin typeface="Corbel" panose="020B0503020204020204" pitchFamily="34" charset="0"/>
              </a:rPr>
              <a:t>). Γαλλία, Γερμανία, Ιταλία, Ισπανία</a:t>
            </a:r>
          </a:p>
          <a:p>
            <a:pPr>
              <a:lnSpc>
                <a:spcPct val="90000"/>
              </a:lnSpc>
            </a:pPr>
            <a:r>
              <a:rPr lang="el-GR" sz="2000" dirty="0">
                <a:latin typeface="Corbel" panose="020B0503020204020204" pitchFamily="34" charset="0"/>
              </a:rPr>
              <a:t>ΔΕΝ ΕΧΕΙ ΔΙΑΠΙΣΤΩΘΕΙ Η ΜΕΤΑΔΟΣΗ ΑΠΌ ΑΝΘΡΩΠΟ ΣΕ ΑΝΘΡΩΠΟ – </a:t>
            </a:r>
            <a:r>
              <a:rPr lang="el-GR" sz="2000" dirty="0" err="1">
                <a:latin typeface="Corbel" panose="020B0503020204020204" pitchFamily="34" charset="0"/>
              </a:rPr>
              <a:t>εκτ</a:t>
            </a:r>
            <a:r>
              <a:rPr lang="en-US" sz="2000" dirty="0" err="1">
                <a:latin typeface="Corbel" panose="020B0503020204020204" pitchFamily="34" charset="0"/>
              </a:rPr>
              <a:t>ό</a:t>
            </a:r>
            <a:r>
              <a:rPr lang="el-GR" sz="2000" dirty="0">
                <a:latin typeface="Corbel" panose="020B0503020204020204" pitchFamily="34" charset="0"/>
              </a:rPr>
              <a:t>ς ενός ύποπτου περιστατικού.</a:t>
            </a:r>
          </a:p>
          <a:p>
            <a:pPr>
              <a:lnSpc>
                <a:spcPct val="90000"/>
              </a:lnSpc>
            </a:pPr>
            <a:endParaRPr lang="el-GR" sz="1500" dirty="0"/>
          </a:p>
        </p:txBody>
      </p:sp>
    </p:spTree>
    <p:extLst>
      <p:ext uri="{BB962C8B-B14F-4D97-AF65-F5344CB8AC3E}">
        <p14:creationId xmlns:p14="http://schemas.microsoft.com/office/powerpoint/2010/main" val="3901906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Rectangle 1041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Τίτλος 4">
            <a:extLst>
              <a:ext uri="{FF2B5EF4-FFF2-40B4-BE49-F238E27FC236}">
                <a16:creationId xmlns:a16="http://schemas.microsoft.com/office/drawing/2014/main" id="{8ACA53D3-B043-B492-0095-0AEC36F54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5" y="548639"/>
            <a:ext cx="3568661" cy="691709"/>
          </a:xfrm>
        </p:spPr>
        <p:txBody>
          <a:bodyPr>
            <a:normAutofit/>
          </a:bodyPr>
          <a:lstStyle/>
          <a:p>
            <a:r>
              <a:rPr lang="el-GR" dirty="0" err="1">
                <a:solidFill>
                  <a:schemeClr val="tx2"/>
                </a:solidFill>
              </a:rPr>
              <a:t>επιδημιολογια</a:t>
            </a:r>
            <a:endParaRPr lang="el-GR" dirty="0">
              <a:solidFill>
                <a:schemeClr val="tx2"/>
              </a:solidFill>
            </a:endParaRPr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1" name="Θέση περιεχομένου 5">
            <a:extLst>
              <a:ext uri="{FF2B5EF4-FFF2-40B4-BE49-F238E27FC236}">
                <a16:creationId xmlns:a16="http://schemas.microsoft.com/office/drawing/2014/main" id="{12BA8A94-3B1F-2996-4635-CD11E82B6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132" y="1393242"/>
            <a:ext cx="5019359" cy="527319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l-GR" sz="2000" dirty="0">
                <a:latin typeface="Corbel" panose="020B0503020204020204" pitchFamily="34" charset="0"/>
              </a:rPr>
              <a:t>το γένος</a:t>
            </a:r>
            <a:r>
              <a:rPr lang="en-US" sz="2000" dirty="0">
                <a:latin typeface="Corbel" panose="020B0503020204020204" pitchFamily="34" charset="0"/>
              </a:rPr>
              <a:t> </a:t>
            </a:r>
            <a:r>
              <a:rPr lang="en-US" sz="2000" i="1" dirty="0">
                <a:latin typeface="Corbel" panose="020B0503020204020204" pitchFamily="34" charset="0"/>
              </a:rPr>
              <a:t>Legionella</a:t>
            </a:r>
            <a:r>
              <a:rPr lang="en-US" sz="2000" dirty="0">
                <a:latin typeface="Corbel" panose="020B0503020204020204" pitchFamily="34" charset="0"/>
              </a:rPr>
              <a:t> </a:t>
            </a:r>
            <a:r>
              <a:rPr lang="el-GR" sz="2000" dirty="0">
                <a:latin typeface="Corbel" panose="020B0503020204020204" pitchFamily="34" charset="0"/>
              </a:rPr>
              <a:t> περιλαμβάνει </a:t>
            </a:r>
            <a:r>
              <a:rPr lang="en-US" sz="2000" dirty="0">
                <a:latin typeface="Corbel" panose="020B0503020204020204" pitchFamily="34" charset="0"/>
              </a:rPr>
              <a:t>65</a:t>
            </a:r>
            <a:r>
              <a:rPr lang="el-GR" sz="2000" dirty="0">
                <a:latin typeface="Corbel" panose="020B0503020204020204" pitchFamily="34" charset="0"/>
              </a:rPr>
              <a:t> είδη</a:t>
            </a:r>
          </a:p>
          <a:p>
            <a:pPr>
              <a:lnSpc>
                <a:spcPct val="90000"/>
              </a:lnSpc>
            </a:pPr>
            <a:r>
              <a:rPr lang="el-GR" sz="2000" dirty="0">
                <a:latin typeface="Corbel" panose="020B0503020204020204" pitchFamily="34" charset="0"/>
              </a:rPr>
              <a:t>βρίσκονται παντού ως υδρόβια σαπρόφυτα, κ στο χώμα κ αποσυντιθέμενες οργανικές ύλες </a:t>
            </a:r>
          </a:p>
          <a:p>
            <a:pPr>
              <a:lnSpc>
                <a:spcPct val="90000"/>
              </a:lnSpc>
            </a:pPr>
            <a:r>
              <a:rPr lang="el-GR" sz="2000" dirty="0">
                <a:latin typeface="Corbel" panose="020B0503020204020204" pitchFamily="34" charset="0"/>
              </a:rPr>
              <a:t>φυσικές συλλογές νερού: λίμνες, ρυάκια</a:t>
            </a:r>
          </a:p>
          <a:p>
            <a:pPr>
              <a:lnSpc>
                <a:spcPct val="90000"/>
              </a:lnSpc>
            </a:pPr>
            <a:r>
              <a:rPr lang="el-GR" sz="2000" dirty="0">
                <a:latin typeface="Corbel" panose="020B0503020204020204" pitchFamily="34" charset="0"/>
              </a:rPr>
              <a:t>τεχνητές συλλογές νερού: ψυκτικούς πύργους, συμπυκνωτές κλιματιστικών συστημάτων, υδραυλικές εγκαταστάσεις (λουτρά, πισίνες, </a:t>
            </a:r>
            <a:r>
              <a:rPr lang="en-US" sz="2000" dirty="0">
                <a:latin typeface="Corbel" panose="020B0503020204020204" pitchFamily="34" charset="0"/>
              </a:rPr>
              <a:t>spa</a:t>
            </a:r>
            <a:r>
              <a:rPr lang="el-GR" sz="2000" dirty="0">
                <a:latin typeface="Corbel" panose="020B0503020204020204" pitchFamily="34" charset="0"/>
              </a:rPr>
              <a:t>), </a:t>
            </a:r>
            <a:r>
              <a:rPr lang="el-GR" sz="2000" dirty="0" err="1">
                <a:latin typeface="Corbel" panose="020B0503020204020204" pitchFamily="34" charset="0"/>
              </a:rPr>
              <a:t>συντριβάνια</a:t>
            </a:r>
            <a:r>
              <a:rPr lang="el-GR" sz="2000" dirty="0">
                <a:latin typeface="Corbel" panose="020B0503020204020204" pitchFamily="34" charset="0"/>
              </a:rPr>
              <a:t>, συστήματα ύδρευσης, βρογχοσκόπια, αναπνευστήρες</a:t>
            </a:r>
          </a:p>
          <a:p>
            <a:pPr>
              <a:lnSpc>
                <a:spcPct val="90000"/>
              </a:lnSpc>
            </a:pPr>
            <a:r>
              <a:rPr lang="el-GR" sz="2000" dirty="0" err="1">
                <a:latin typeface="Corbel" panose="020B0503020204020204" pitchFamily="34" charset="0"/>
              </a:rPr>
              <a:t>επιβι</a:t>
            </a:r>
            <a:r>
              <a:rPr lang="en-US" sz="2000" dirty="0" err="1">
                <a:latin typeface="Corbel" panose="020B0503020204020204" pitchFamily="34" charset="0"/>
              </a:rPr>
              <a:t>ώ</a:t>
            </a:r>
            <a:r>
              <a:rPr lang="el-GR" sz="2000" dirty="0">
                <a:latin typeface="Corbel" panose="020B0503020204020204" pitchFamily="34" charset="0"/>
              </a:rPr>
              <a:t>νουν υψηλές θερμοκρασίες και σε απολυμαντικά- χαμηλές συγκεντρώσεις χλωρίου</a:t>
            </a:r>
          </a:p>
          <a:p>
            <a:pPr>
              <a:lnSpc>
                <a:spcPct val="90000"/>
              </a:lnSpc>
            </a:pPr>
            <a:r>
              <a:rPr lang="el-GR" sz="2000" dirty="0">
                <a:latin typeface="Corbel" panose="020B0503020204020204" pitchFamily="34" charset="0"/>
              </a:rPr>
              <a:t>προφυλάσσονται μέσα σε ξενιστές ή </a:t>
            </a:r>
            <a:r>
              <a:rPr lang="el-GR" sz="2000" dirty="0" err="1">
                <a:latin typeface="Corbel" panose="020B0503020204020204" pitchFamily="34" charset="0"/>
              </a:rPr>
              <a:t>βιομεμβράνες</a:t>
            </a:r>
            <a:endParaRPr lang="el-GR" sz="2000" dirty="0">
              <a:latin typeface="Corbel" panose="020B0503020204020204" pitchFamily="34" charset="0"/>
            </a:endParaRPr>
          </a:p>
        </p:txBody>
      </p:sp>
      <p:pic>
        <p:nvPicPr>
          <p:cNvPr id="1026" name="Picture 2" descr="Εικόνα που περιέχει κείμενο, στιγμιότυπο οθόνης, διάγραμμα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1E767EF7-870D-292A-3125-90C67E024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5623" y="642779"/>
            <a:ext cx="6353245" cy="527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F5CC9E66-5F77-5548-F615-0DC5E8B42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3527" y="2128928"/>
            <a:ext cx="1335529" cy="130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975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7" name="Rectangle 2076">
            <a:extLst>
              <a:ext uri="{FF2B5EF4-FFF2-40B4-BE49-F238E27FC236}">
                <a16:creationId xmlns:a16="http://schemas.microsoft.com/office/drawing/2014/main" id="{F875149D-F692-45DA-8324-D5E0193D5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9" name="Rectangle 2078">
            <a:extLst>
              <a:ext uri="{FF2B5EF4-FFF2-40B4-BE49-F238E27FC236}">
                <a16:creationId xmlns:a16="http://schemas.microsoft.com/office/drawing/2014/main" id="{D4EE8A32-B29E-46B5-B8B8-0148869E9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5596128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81" name="Rectangle 2080">
            <a:extLst>
              <a:ext uri="{FF2B5EF4-FFF2-40B4-BE49-F238E27FC236}">
                <a16:creationId xmlns:a16="http://schemas.microsoft.com/office/drawing/2014/main" id="{BBB92E81-4F6A-4CF1-B486-AE63E15F3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9338" y="453643"/>
            <a:ext cx="5596128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18F340E-578C-1A90-ACE9-74B01BD02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275" y="3600162"/>
            <a:ext cx="5276062" cy="304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BAADD27-BDE0-E074-F2AD-1EF415B81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5820" y="4172474"/>
            <a:ext cx="5489646" cy="249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777B06A-1380-180F-9E72-35E54AD0B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279" y="667399"/>
            <a:ext cx="11193187" cy="314651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Clr>
                <a:srgbClr val="F6C068"/>
              </a:buClr>
            </a:pPr>
            <a:r>
              <a:rPr lang="el-GR" sz="2000" dirty="0">
                <a:latin typeface="Corbel" panose="020B0503020204020204" pitchFamily="34" charset="0"/>
              </a:rPr>
              <a:t>ενδοκυττάρια παράσιτα αμοιβάδων νερού</a:t>
            </a:r>
          </a:p>
          <a:p>
            <a:pPr>
              <a:lnSpc>
                <a:spcPct val="90000"/>
              </a:lnSpc>
              <a:buClr>
                <a:srgbClr val="F6C068"/>
              </a:buClr>
            </a:pPr>
            <a:r>
              <a:rPr lang="el-GR" sz="2000" dirty="0">
                <a:latin typeface="Corbel" panose="020B0503020204020204" pitchFamily="34" charset="0"/>
              </a:rPr>
              <a:t>αναπτύσσονται μέσα σε </a:t>
            </a:r>
            <a:r>
              <a:rPr lang="el-GR" sz="2000" dirty="0" err="1">
                <a:latin typeface="Corbel" panose="020B0503020204020204" pitchFamily="34" charset="0"/>
              </a:rPr>
              <a:t>βιομεμβράνες</a:t>
            </a:r>
            <a:r>
              <a:rPr lang="el-GR" sz="2000" dirty="0">
                <a:latin typeface="Corbel" panose="020B0503020204020204" pitchFamily="34" charset="0"/>
              </a:rPr>
              <a:t> στις σωληνώσεις υδραυλικών εγκαταστάσεων</a:t>
            </a:r>
            <a:r>
              <a:rPr lang="en-US" sz="2000" dirty="0">
                <a:latin typeface="Corbel" panose="020B0503020204020204" pitchFamily="34" charset="0"/>
              </a:rPr>
              <a:t>, </a:t>
            </a:r>
            <a:r>
              <a:rPr lang="el-GR" sz="2000" dirty="0">
                <a:latin typeface="Corbel" panose="020B0503020204020204" pitchFamily="34" charset="0"/>
              </a:rPr>
              <a:t>συμβιωτικά με </a:t>
            </a:r>
            <a:r>
              <a:rPr lang="en-US" sz="2000" dirty="0" err="1">
                <a:latin typeface="Corbel" panose="020B0503020204020204" pitchFamily="34" charset="0"/>
              </a:rPr>
              <a:t>ά</a:t>
            </a:r>
            <a:r>
              <a:rPr lang="el-GR" sz="2000" dirty="0" err="1">
                <a:latin typeface="Corbel" panose="020B0503020204020204" pitchFamily="34" charset="0"/>
              </a:rPr>
              <a:t>λλα</a:t>
            </a:r>
            <a:r>
              <a:rPr lang="el-GR" sz="2000" dirty="0">
                <a:latin typeface="Corbel" panose="020B0503020204020204" pitchFamily="34" charset="0"/>
              </a:rPr>
              <a:t> βακτήρια (πχ </a:t>
            </a:r>
            <a:r>
              <a:rPr lang="en-US" sz="2000" i="1" dirty="0">
                <a:latin typeface="Corbel" panose="020B0503020204020204" pitchFamily="34" charset="0"/>
              </a:rPr>
              <a:t>P. aeruginosa</a:t>
            </a:r>
            <a:r>
              <a:rPr lang="en-US" sz="2000" dirty="0">
                <a:latin typeface="Corbel" panose="020B0503020204020204" pitchFamily="34" charset="0"/>
              </a:rPr>
              <a:t>)</a:t>
            </a:r>
            <a:r>
              <a:rPr lang="el-GR" sz="2000" dirty="0">
                <a:latin typeface="Corbel" panose="020B0503020204020204" pitchFamily="34" charset="0"/>
              </a:rPr>
              <a:t> </a:t>
            </a:r>
          </a:p>
          <a:p>
            <a:pPr>
              <a:lnSpc>
                <a:spcPct val="90000"/>
              </a:lnSpc>
              <a:buClr>
                <a:srgbClr val="F6C068"/>
              </a:buClr>
              <a:buFont typeface="Wingdings" pitchFamily="2" charset="2"/>
              <a:buChar char="Ø"/>
            </a:pPr>
            <a:r>
              <a:rPr lang="el-GR" sz="2000" dirty="0">
                <a:latin typeface="Corbel" panose="020B0503020204020204" pitchFamily="34" charset="0"/>
              </a:rPr>
              <a:t>προστατεύονται από δυσμενείς περιβαλλοντικές συνθήκες</a:t>
            </a:r>
            <a:endParaRPr lang="en-US" sz="2000" dirty="0">
              <a:latin typeface="Corbel" panose="020B0503020204020204" pitchFamily="34" charset="0"/>
            </a:endParaRPr>
          </a:p>
          <a:p>
            <a:pPr>
              <a:lnSpc>
                <a:spcPct val="90000"/>
              </a:lnSpc>
              <a:buClr>
                <a:srgbClr val="F6C068"/>
              </a:buClr>
              <a:buFont typeface="Wingdings" pitchFamily="2" charset="2"/>
              <a:buChar char="Ø"/>
            </a:pPr>
            <a:r>
              <a:rPr lang="el-GR" sz="2000" dirty="0">
                <a:latin typeface="Corbel" panose="020B0503020204020204" pitchFamily="34" charset="0"/>
              </a:rPr>
              <a:t>οι αμοιβάδες και τα βακτήρια των </a:t>
            </a:r>
            <a:r>
              <a:rPr lang="el-GR" sz="2000" dirty="0" err="1">
                <a:latin typeface="Corbel" panose="020B0503020204020204" pitchFamily="34" charset="0"/>
              </a:rPr>
              <a:t>βιομεμβρανών</a:t>
            </a:r>
            <a:r>
              <a:rPr lang="el-GR" sz="2000" dirty="0">
                <a:latin typeface="Corbel" panose="020B0503020204020204" pitchFamily="34" charset="0"/>
              </a:rPr>
              <a:t> παρέχουν θρεπτικά συστατικά για την ανάπτυξή τους.</a:t>
            </a:r>
          </a:p>
          <a:p>
            <a:pPr>
              <a:lnSpc>
                <a:spcPct val="90000"/>
              </a:lnSpc>
              <a:buClr>
                <a:srgbClr val="F6C068"/>
              </a:buClr>
              <a:buFont typeface="Wingdings" pitchFamily="2" charset="2"/>
              <a:buChar char="Ø"/>
            </a:pPr>
            <a:r>
              <a:rPr lang="el-GR" sz="2000" dirty="0" err="1">
                <a:latin typeface="Corbel" panose="020B0503020204020204" pitchFamily="34" charset="0"/>
              </a:rPr>
              <a:t>αντλο</a:t>
            </a:r>
            <a:r>
              <a:rPr lang="en-US" sz="2000" dirty="0" err="1">
                <a:latin typeface="Corbel" panose="020B0503020204020204" pitchFamily="34" charset="0"/>
              </a:rPr>
              <a:t>ύ</a:t>
            </a:r>
            <a:r>
              <a:rPr lang="el-GR" sz="2000" dirty="0">
                <a:latin typeface="Corbel" panose="020B0503020204020204" pitchFamily="34" charset="0"/>
              </a:rPr>
              <a:t>ν θρεπτικά συστατικά από το </a:t>
            </a:r>
            <a:r>
              <a:rPr lang="el-GR" sz="2000" dirty="0" err="1">
                <a:latin typeface="Corbel" panose="020B0503020204020204" pitchFamily="34" charset="0"/>
              </a:rPr>
              <a:t>ενδοπλασματικό</a:t>
            </a:r>
            <a:r>
              <a:rPr lang="el-GR" sz="2000" dirty="0">
                <a:latin typeface="Corbel" panose="020B0503020204020204" pitchFamily="34" charset="0"/>
              </a:rPr>
              <a:t> δίκτυο και το κυτταρόπλασμα του ξενιστή. Όταν το επίπεδο των αμινοξέων μειωθεί, συνθέτει βλεφαρίδα, απομακρύνεται κ αναζητά νέο ξενιστή</a:t>
            </a:r>
          </a:p>
        </p:txBody>
      </p:sp>
    </p:spTree>
    <p:extLst>
      <p:ext uri="{BB962C8B-B14F-4D97-AF65-F5344CB8AC3E}">
        <p14:creationId xmlns:p14="http://schemas.microsoft.com/office/powerpoint/2010/main" val="3110366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F161291-765C-4033-9E84-52C51C6A5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F69638-8A6F-45AB-B9EC-9D8C8FC37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7C2BD91E-2831-3822-D898-23A27DE0E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168" y="4351579"/>
            <a:ext cx="5313762" cy="745791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D39E79D6-B08B-DFC6-542C-F5AB79BF8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477" y="776414"/>
            <a:ext cx="5189464" cy="1905911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B8870FF9-3939-EF25-940F-73324205D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1810" y="5097370"/>
            <a:ext cx="5324121" cy="818299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89854888-B410-E998-3034-BE2A888C7B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105"/>
          <a:stretch/>
        </p:blipFill>
        <p:spPr>
          <a:xfrm>
            <a:off x="1126068" y="643467"/>
            <a:ext cx="4969931" cy="3335216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4C90C850-5461-97D4-5CDD-5D0E0C46DB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058" y="5468742"/>
            <a:ext cx="5966330" cy="7457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D9633D-6B85-CFBF-64BB-D95BECD07D6C}"/>
              </a:ext>
            </a:extLst>
          </p:cNvPr>
          <p:cNvSpPr txBox="1"/>
          <p:nvPr/>
        </p:nvSpPr>
        <p:spPr>
          <a:xfrm>
            <a:off x="6357938" y="2857500"/>
            <a:ext cx="5189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E34B5"/>
                </a:solidFill>
              </a:rPr>
              <a:t>Σύμφωνα με το </a:t>
            </a:r>
            <a:r>
              <a:rPr lang="en-US" dirty="0">
                <a:solidFill>
                  <a:srgbClr val="FE34B5"/>
                </a:solidFill>
              </a:rPr>
              <a:t>CDC, </a:t>
            </a:r>
            <a:r>
              <a:rPr lang="el-GR" dirty="0">
                <a:solidFill>
                  <a:srgbClr val="FE34B5"/>
                </a:solidFill>
              </a:rPr>
              <a:t>το βακτήριο </a:t>
            </a:r>
            <a:r>
              <a:rPr lang="en-US" i="1" dirty="0">
                <a:solidFill>
                  <a:srgbClr val="FE34B5"/>
                </a:solidFill>
              </a:rPr>
              <a:t>C. difficile</a:t>
            </a:r>
            <a:r>
              <a:rPr lang="el-GR" i="1" dirty="0">
                <a:solidFill>
                  <a:srgbClr val="FE34B5"/>
                </a:solidFill>
              </a:rPr>
              <a:t> </a:t>
            </a:r>
            <a:r>
              <a:rPr lang="el-GR" dirty="0">
                <a:solidFill>
                  <a:srgbClr val="FE34B5"/>
                </a:solidFill>
              </a:rPr>
              <a:t>αποτελεί</a:t>
            </a:r>
            <a:r>
              <a:rPr lang="en-US" i="1" dirty="0">
                <a:solidFill>
                  <a:srgbClr val="FE34B5"/>
                </a:solidFill>
              </a:rPr>
              <a:t> </a:t>
            </a:r>
            <a:r>
              <a:rPr lang="el-GR" dirty="0">
                <a:solidFill>
                  <a:srgbClr val="FE34B5"/>
                </a:solidFill>
              </a:rPr>
              <a:t>μία από τις πέντε κρισιμότερες απειλές της δημόσιας υγείας για το 2019.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Γραφή 1">
                <a:extLst>
                  <a:ext uri="{FF2B5EF4-FFF2-40B4-BE49-F238E27FC236}">
                    <a16:creationId xmlns:a16="http://schemas.microsoft.com/office/drawing/2014/main" id="{32DEB6FE-BEF6-EA57-B91E-64842DE81F28}"/>
                  </a:ext>
                </a:extLst>
              </p14:cNvPr>
              <p14:cNvContentPartPr/>
              <p14:nvPr/>
            </p14:nvContentPartPr>
            <p14:xfrm>
              <a:off x="9510660" y="1929960"/>
              <a:ext cx="365040" cy="14760"/>
            </p14:xfrm>
          </p:contentPart>
        </mc:Choice>
        <mc:Fallback xmlns="">
          <p:pic>
            <p:nvPicPr>
              <p:cNvPr id="2" name="Γραφή 1">
                <a:extLst>
                  <a:ext uri="{FF2B5EF4-FFF2-40B4-BE49-F238E27FC236}">
                    <a16:creationId xmlns:a16="http://schemas.microsoft.com/office/drawing/2014/main" id="{32DEB6FE-BEF6-EA57-B91E-64842DE81F2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74660" y="1894320"/>
                <a:ext cx="436680" cy="8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Γραφή 9">
                <a:extLst>
                  <a:ext uri="{FF2B5EF4-FFF2-40B4-BE49-F238E27FC236}">
                    <a16:creationId xmlns:a16="http://schemas.microsoft.com/office/drawing/2014/main" id="{325E2DD4-0606-AB8E-2F2A-ADC45F5DAB98}"/>
                  </a:ext>
                </a:extLst>
              </p14:cNvPr>
              <p14:cNvContentPartPr/>
              <p14:nvPr/>
            </p14:nvContentPartPr>
            <p14:xfrm>
              <a:off x="9489420" y="1799640"/>
              <a:ext cx="154080" cy="139680"/>
            </p14:xfrm>
          </p:contentPart>
        </mc:Choice>
        <mc:Fallback xmlns="">
          <p:pic>
            <p:nvPicPr>
              <p:cNvPr id="10" name="Γραφή 9">
                <a:extLst>
                  <a:ext uri="{FF2B5EF4-FFF2-40B4-BE49-F238E27FC236}">
                    <a16:creationId xmlns:a16="http://schemas.microsoft.com/office/drawing/2014/main" id="{325E2DD4-0606-AB8E-2F2A-ADC45F5DAB9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453780" y="1763640"/>
                <a:ext cx="225720" cy="21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Γραφή 10">
                <a:extLst>
                  <a:ext uri="{FF2B5EF4-FFF2-40B4-BE49-F238E27FC236}">
                    <a16:creationId xmlns:a16="http://schemas.microsoft.com/office/drawing/2014/main" id="{75D20BCD-164E-DA31-EDC6-61B80C424A1E}"/>
                  </a:ext>
                </a:extLst>
              </p14:cNvPr>
              <p14:cNvContentPartPr/>
              <p14:nvPr/>
            </p14:nvContentPartPr>
            <p14:xfrm>
              <a:off x="9488340" y="1960560"/>
              <a:ext cx="128160" cy="83520"/>
            </p14:xfrm>
          </p:contentPart>
        </mc:Choice>
        <mc:Fallback xmlns="">
          <p:pic>
            <p:nvPicPr>
              <p:cNvPr id="11" name="Γραφή 10">
                <a:extLst>
                  <a:ext uri="{FF2B5EF4-FFF2-40B4-BE49-F238E27FC236}">
                    <a16:creationId xmlns:a16="http://schemas.microsoft.com/office/drawing/2014/main" id="{75D20BCD-164E-DA31-EDC6-61B80C424A1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452700" y="1924920"/>
                <a:ext cx="199800" cy="155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822636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70130DC-F780-43D2-B26A-92EACD789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7429C00D-FC0D-1B58-B60B-4EF39D6EA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41653"/>
            <a:ext cx="11029616" cy="1095560"/>
          </a:xfrm>
        </p:spPr>
        <p:txBody>
          <a:bodyPr anchor="t">
            <a:normAutofit/>
          </a:bodyPr>
          <a:lstStyle/>
          <a:p>
            <a:r>
              <a:rPr lang="el-GR" dirty="0" err="1">
                <a:solidFill>
                  <a:schemeClr val="accent2"/>
                </a:solidFill>
              </a:rPr>
              <a:t>χαρακτηριστικα</a:t>
            </a:r>
            <a:endParaRPr lang="el-GR" dirty="0">
              <a:solidFill>
                <a:schemeClr val="accent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676E0E-5B44-4166-8EDD-CFDBAC622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457201"/>
            <a:ext cx="11298933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DAAC132-6688-2D2A-F226-47E591720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33" y="1341832"/>
            <a:ext cx="11029615" cy="5379007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Gram </a:t>
            </a:r>
            <a:r>
              <a:rPr lang="el-GR" sz="2000" dirty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αρνητικό με μήκος 2-3μ  και πλάτος 0.3-0.5 μ.</a:t>
            </a:r>
          </a:p>
          <a:p>
            <a:r>
              <a:rPr lang="el-GR" sz="2000" dirty="0" err="1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πλειομορφισμός</a:t>
            </a:r>
            <a:r>
              <a:rPr lang="el-GR" sz="2000" dirty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 νηματοειδείς μορφές με μήκος 20 μ.</a:t>
            </a:r>
          </a:p>
          <a:p>
            <a:r>
              <a:rPr lang="el-GR" sz="2000" dirty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η 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Legionella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micdadei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l-GR" sz="2000" dirty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μπορεί να χρωματιστεί και με </a:t>
            </a:r>
            <a:r>
              <a:rPr lang="el-GR" sz="2000" dirty="0" err="1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οξεάντοχες</a:t>
            </a:r>
            <a:r>
              <a:rPr lang="el-GR" sz="2000" dirty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 χρώσεις αλλά χάνει την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l-GR" sz="2000" dirty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ιδιότητα αυτή 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in vitro</a:t>
            </a:r>
          </a:p>
          <a:p>
            <a:r>
              <a:rPr lang="el-GR" sz="2000" dirty="0" err="1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αερ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ό</a:t>
            </a:r>
            <a:r>
              <a:rPr lang="el-GR" sz="2000" dirty="0" err="1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βιο</a:t>
            </a:r>
            <a:endParaRPr lang="el-GR" sz="2000" dirty="0">
              <a:solidFill>
                <a:schemeClr val="accent2">
                  <a:lumMod val="50000"/>
                </a:schemeClr>
              </a:solidFill>
              <a:latin typeface="Corbel" panose="020B0503020204020204" pitchFamily="34" charset="0"/>
            </a:endParaRPr>
          </a:p>
          <a:p>
            <a:r>
              <a:rPr lang="el-GR" sz="2000" dirty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ενδοκυττάριο</a:t>
            </a:r>
          </a:p>
          <a:p>
            <a:r>
              <a:rPr lang="el-GR" sz="2000" dirty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μη σπορογόνο</a:t>
            </a:r>
          </a:p>
          <a:p>
            <a:r>
              <a:rPr lang="el-GR" sz="2000" dirty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κινητά (τα περισσότερα είδη)</a:t>
            </a:r>
          </a:p>
          <a:p>
            <a:r>
              <a:rPr lang="el-GR" sz="2000" dirty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άριστη θερμοκρασία 35</a:t>
            </a:r>
            <a:r>
              <a:rPr lang="el-GR" sz="2000" baseline="30000" dirty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ο</a:t>
            </a:r>
            <a:r>
              <a:rPr lang="el-GR" sz="2000" dirty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C </a:t>
            </a:r>
            <a:r>
              <a:rPr lang="el-GR" sz="2000" dirty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και ατμόσφαιρα 3-5 %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CO</a:t>
            </a:r>
            <a:r>
              <a:rPr lang="en-US" sz="2000" baseline="-25000" dirty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2</a:t>
            </a:r>
            <a:r>
              <a:rPr lang="el-GR" sz="2000" baseline="-25000" dirty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</a:p>
          <a:p>
            <a:r>
              <a:rPr lang="el-GR" sz="2000" dirty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ΌΜΩΣ</a:t>
            </a:r>
            <a:r>
              <a:rPr lang="el-GR" sz="2000" baseline="-25000" dirty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l-GR" sz="2000" dirty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πολλαπλασιάζεται σε θερμοκρασίες 25</a:t>
            </a:r>
            <a:r>
              <a:rPr lang="el-GR" sz="2000" baseline="30000" dirty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ο</a:t>
            </a:r>
            <a:r>
              <a:rPr lang="el-GR" sz="2000" dirty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 -43</a:t>
            </a:r>
            <a:r>
              <a:rPr lang="el-GR" sz="2000" baseline="30000" dirty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ο</a:t>
            </a:r>
            <a:r>
              <a:rPr lang="el-GR" sz="2000" dirty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C </a:t>
            </a:r>
            <a:r>
              <a:rPr lang="el-GR" sz="2000" dirty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 κ επιβιώνει σε θερμοκρασίες 20</a:t>
            </a:r>
            <a:r>
              <a:rPr lang="el-GR" sz="2000" baseline="30000" dirty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ο</a:t>
            </a:r>
            <a:r>
              <a:rPr lang="el-GR" sz="2000" dirty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 -60</a:t>
            </a:r>
            <a:r>
              <a:rPr lang="el-GR" sz="2000" baseline="30000" dirty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ο</a:t>
            </a:r>
            <a:r>
              <a:rPr lang="el-GR" sz="2000" dirty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C</a:t>
            </a:r>
            <a:r>
              <a:rPr lang="el-GR" sz="2000" dirty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.</a:t>
            </a:r>
          </a:p>
          <a:p>
            <a:r>
              <a:rPr lang="el-GR" sz="2000" dirty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παράγει </a:t>
            </a:r>
            <a:r>
              <a:rPr lang="el-GR" sz="2000" dirty="0" err="1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καταλάση</a:t>
            </a:r>
            <a:endParaRPr lang="el-GR" sz="2000" dirty="0">
              <a:solidFill>
                <a:schemeClr val="accent2">
                  <a:lumMod val="50000"/>
                </a:schemeClr>
              </a:solidFill>
              <a:latin typeface="Corbel" panose="020B0503020204020204" pitchFamily="34" charset="0"/>
            </a:endParaRPr>
          </a:p>
          <a:p>
            <a:r>
              <a:rPr lang="el-GR" sz="2000" dirty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δεν ζυμώνει σάκχαρα</a:t>
            </a:r>
          </a:p>
          <a:p>
            <a:r>
              <a:rPr lang="el-GR" sz="2000" dirty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ως πηγές ενέργειας χρησιμοποιεί αμινοξέα</a:t>
            </a:r>
          </a:p>
        </p:txBody>
      </p:sp>
    </p:spTree>
    <p:extLst>
      <p:ext uri="{BB962C8B-B14F-4D97-AF65-F5344CB8AC3E}">
        <p14:creationId xmlns:p14="http://schemas.microsoft.com/office/powerpoint/2010/main" val="13120995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70130DC-F780-43D2-B26A-92EACD789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2C0D2AA6-5B84-7C41-281C-707A78D30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41653"/>
            <a:ext cx="11029616" cy="1095560"/>
          </a:xfrm>
        </p:spPr>
        <p:txBody>
          <a:bodyPr anchor="t">
            <a:normAutofit/>
          </a:bodyPr>
          <a:lstStyle/>
          <a:p>
            <a:r>
              <a:rPr lang="el-GR" dirty="0" err="1">
                <a:solidFill>
                  <a:schemeClr val="accent2"/>
                </a:solidFill>
              </a:rPr>
              <a:t>χαρακτηριστικα</a:t>
            </a:r>
            <a:endParaRPr lang="el-GR" dirty="0">
              <a:solidFill>
                <a:schemeClr val="accent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676E0E-5B44-4166-8EDD-CFDBAC622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457201"/>
            <a:ext cx="11298933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3C3956F-C9C0-98DB-11F0-3D6D7E9CC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879600"/>
            <a:ext cx="7719660" cy="3979200"/>
          </a:xfrm>
        </p:spPr>
        <p:txBody>
          <a:bodyPr>
            <a:normAutofit/>
          </a:bodyPr>
          <a:lstStyle/>
          <a:p>
            <a:r>
              <a:rPr lang="el-GR" sz="2000" dirty="0">
                <a:solidFill>
                  <a:schemeClr val="accent2">
                    <a:lumMod val="50000"/>
                  </a:schemeClr>
                </a:solidFill>
              </a:rPr>
              <a:t>χρωματίζεται ελάχιστα με τις συνήθεις χρωστικές</a:t>
            </a:r>
          </a:p>
          <a:p>
            <a:r>
              <a:rPr lang="el-GR" sz="2000" dirty="0">
                <a:solidFill>
                  <a:schemeClr val="accent2">
                    <a:lumMod val="50000"/>
                  </a:schemeClr>
                </a:solidFill>
              </a:rPr>
              <a:t>δεν αναπτύσσεται στα συνήθη θρεπτικά υλικά</a:t>
            </a:r>
          </a:p>
          <a:p>
            <a:r>
              <a:rPr lang="el-GR" sz="2000" dirty="0"/>
              <a:t>απαιτείται η προσθήκη 1% αιμοσφαιρίνης, 0.025 % </a:t>
            </a:r>
            <a:r>
              <a:rPr lang="el-GR" sz="2000" dirty="0" err="1"/>
              <a:t>πυροφωσφορικού</a:t>
            </a:r>
            <a:r>
              <a:rPr lang="el-GR" sz="2000" dirty="0"/>
              <a:t> σίδηρου,0.04 % </a:t>
            </a:r>
            <a:r>
              <a:rPr lang="en-US" sz="2000" dirty="0"/>
              <a:t>L</a:t>
            </a:r>
            <a:r>
              <a:rPr lang="el-GR" sz="2000" dirty="0"/>
              <a:t>-υδροχλωρικής </a:t>
            </a:r>
            <a:r>
              <a:rPr lang="el-GR" sz="2000" dirty="0" err="1"/>
              <a:t>κυστεΐνης</a:t>
            </a:r>
            <a:r>
              <a:rPr lang="el-GR" sz="2000" dirty="0"/>
              <a:t>.</a:t>
            </a:r>
          </a:p>
          <a:p>
            <a:pPr marL="0" indent="0">
              <a:buNone/>
            </a:pPr>
            <a:endParaRPr lang="el-GR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146" name="Picture 2" descr="Legionella Images - Infectious Disease Images - eMicrobes Digital Library -  Atlas">
            <a:extLst>
              <a:ext uri="{FF2B5EF4-FFF2-40B4-BE49-F238E27FC236}">
                <a16:creationId xmlns:a16="http://schemas.microsoft.com/office/drawing/2014/main" id="{C6784BE5-B289-02C0-D2BE-3C34F465C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772" y="1737213"/>
            <a:ext cx="32766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ooling Tower of Terror: Legionella's Public Health Significance">
            <a:extLst>
              <a:ext uri="{FF2B5EF4-FFF2-40B4-BE49-F238E27FC236}">
                <a16:creationId xmlns:a16="http://schemas.microsoft.com/office/drawing/2014/main" id="{BBD3316A-AF22-363A-0C94-15D4B8725A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77"/>
          <a:stretch/>
        </p:blipFill>
        <p:spPr bwMode="auto">
          <a:xfrm rot="5400000">
            <a:off x="8691860" y="3849768"/>
            <a:ext cx="2280419" cy="32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608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42AC7AAA-F039-4011-98DE-17464A67B2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7429C00D-FC0D-1B58-B60B-4EF39D6EA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7225075" cy="1013800"/>
          </a:xfrm>
        </p:spPr>
        <p:txBody>
          <a:bodyPr>
            <a:normAutofit/>
          </a:bodyPr>
          <a:lstStyle/>
          <a:p>
            <a:r>
              <a:rPr lang="el-GR">
                <a:solidFill>
                  <a:schemeClr val="accent1"/>
                </a:solidFill>
              </a:rPr>
              <a:t>χαρακτηριστικα</a:t>
            </a:r>
          </a:p>
        </p:txBody>
      </p:sp>
      <p:grpSp>
        <p:nvGrpSpPr>
          <p:cNvPr id="9225" name="Group 9224">
            <a:extLst>
              <a:ext uri="{FF2B5EF4-FFF2-40B4-BE49-F238E27FC236}">
                <a16:creationId xmlns:a16="http://schemas.microsoft.com/office/drawing/2014/main" id="{85EBB90B-3A54-4B2B-9FA6-7B47E1075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9226" name="Rectangle 9225">
              <a:extLst>
                <a:ext uri="{FF2B5EF4-FFF2-40B4-BE49-F238E27FC236}">
                  <a16:creationId xmlns:a16="http://schemas.microsoft.com/office/drawing/2014/main" id="{E04116F5-E398-4593-B279-7099177A09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227" name="Rectangle 9226">
              <a:extLst>
                <a:ext uri="{FF2B5EF4-FFF2-40B4-BE49-F238E27FC236}">
                  <a16:creationId xmlns:a16="http://schemas.microsoft.com/office/drawing/2014/main" id="{DC1AD6AE-28AC-4C67-A749-1BC18D86C3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228" name="Rectangle 9227">
              <a:extLst>
                <a:ext uri="{FF2B5EF4-FFF2-40B4-BE49-F238E27FC236}">
                  <a16:creationId xmlns:a16="http://schemas.microsoft.com/office/drawing/2014/main" id="{D122DC0F-D6EF-4A88-9742-855D48E4E2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DAAC132-6688-2D2A-F226-47E591720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4" y="1896533"/>
            <a:ext cx="7225074" cy="3962266"/>
          </a:xfrm>
        </p:spPr>
        <p:txBody>
          <a:bodyPr>
            <a:normAutofit/>
          </a:bodyPr>
          <a:lstStyle/>
          <a:p>
            <a:r>
              <a:rPr lang="el-GR" sz="2000" dirty="0"/>
              <a:t>σε υλικό με </a:t>
            </a:r>
            <a:r>
              <a:rPr lang="en-US" sz="2000" dirty="0"/>
              <a:t>L</a:t>
            </a:r>
            <a:r>
              <a:rPr lang="el-GR" sz="2000" dirty="0"/>
              <a:t>-</a:t>
            </a:r>
            <a:r>
              <a:rPr lang="el-GR" sz="2000" dirty="0" err="1"/>
              <a:t>τυροσίνη</a:t>
            </a:r>
            <a:r>
              <a:rPr lang="el-GR" sz="2000" dirty="0"/>
              <a:t> ή </a:t>
            </a:r>
            <a:r>
              <a:rPr lang="en-US" sz="2000" dirty="0"/>
              <a:t>L</a:t>
            </a:r>
            <a:r>
              <a:rPr lang="el-GR" sz="2000" dirty="0"/>
              <a:t>-</a:t>
            </a:r>
            <a:r>
              <a:rPr lang="el-GR" sz="2000" dirty="0" err="1"/>
              <a:t>φαινυλαλανίνη</a:t>
            </a:r>
            <a:r>
              <a:rPr lang="el-GR" sz="2000" dirty="0"/>
              <a:t> παράγει μια διαλυτή </a:t>
            </a:r>
            <a:r>
              <a:rPr lang="el-GR" sz="2000" dirty="0" err="1"/>
              <a:t>καφεοειδή</a:t>
            </a:r>
            <a:r>
              <a:rPr lang="el-GR" sz="2000" dirty="0"/>
              <a:t> χρωστική </a:t>
            </a:r>
          </a:p>
          <a:p>
            <a:r>
              <a:rPr lang="el-GR" sz="2000" dirty="0"/>
              <a:t>μπορεί να παράγει μία ή περισσότερες ουσίες που φθορίζουν όταν προσπέσει υπεριώδης ακτινοβολία</a:t>
            </a:r>
          </a:p>
        </p:txBody>
      </p:sp>
      <p:pic>
        <p:nvPicPr>
          <p:cNvPr id="9218" name="Picture 2" descr="Legionella - Wikipedia">
            <a:extLst>
              <a:ext uri="{FF2B5EF4-FFF2-40B4-BE49-F238E27FC236}">
                <a16:creationId xmlns:a16="http://schemas.microsoft.com/office/drawing/2014/main" id="{85885CE5-6BBA-29FD-BD8B-39538A79B5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6" r="19994" b="1"/>
          <a:stretch/>
        </p:blipFill>
        <p:spPr bwMode="auto">
          <a:xfrm>
            <a:off x="8042147" y="600075"/>
            <a:ext cx="3695828" cy="579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5978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1A8AF9B1-7D64-4564-969F-CB2B27ED9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ow to Prevent Legionnaires' Disease in Your Hotel | uRisk">
            <a:extLst>
              <a:ext uri="{FF2B5EF4-FFF2-40B4-BE49-F238E27FC236}">
                <a16:creationId xmlns:a16="http://schemas.microsoft.com/office/drawing/2014/main" id="{427384EB-E5D5-169B-23CE-A3601EE27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" t="22912" r="3747" b="1"/>
          <a:stretch/>
        </p:blipFill>
        <p:spPr bwMode="auto">
          <a:xfrm>
            <a:off x="0" y="9439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7" name="Group 2056">
            <a:extLst>
              <a:ext uri="{FF2B5EF4-FFF2-40B4-BE49-F238E27FC236}">
                <a16:creationId xmlns:a16="http://schemas.microsoft.com/office/drawing/2014/main" id="{8D854759-2D3E-4B54-A780-D84D49E80F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2058" name="Rectangle 2057">
              <a:extLst>
                <a:ext uri="{FF2B5EF4-FFF2-40B4-BE49-F238E27FC236}">
                  <a16:creationId xmlns:a16="http://schemas.microsoft.com/office/drawing/2014/main" id="{459856EA-FC8A-44D1-BC3D-2B8EDD0C86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59" name="Rectangle 2058">
              <a:extLst>
                <a:ext uri="{FF2B5EF4-FFF2-40B4-BE49-F238E27FC236}">
                  <a16:creationId xmlns:a16="http://schemas.microsoft.com/office/drawing/2014/main" id="{C1038B56-933B-44DD-AF10-63436FCCF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Τίτλος 1">
            <a:extLst>
              <a:ext uri="{FF2B5EF4-FFF2-40B4-BE49-F238E27FC236}">
                <a16:creationId xmlns:a16="http://schemas.microsoft.com/office/drawing/2014/main" id="{B8C0AF3E-802A-01BF-A556-18C7CF4E7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006956"/>
            <a:ext cx="3412067" cy="965775"/>
          </a:xfrm>
        </p:spPr>
        <p:txBody>
          <a:bodyPr anchor="ctr">
            <a:normAutofit/>
          </a:bodyPr>
          <a:lstStyle/>
          <a:p>
            <a:r>
              <a:rPr lang="el-GR" dirty="0" err="1">
                <a:solidFill>
                  <a:srgbClr val="FFFFFF"/>
                </a:solidFill>
              </a:rPr>
              <a:t>μεταδοση</a:t>
            </a:r>
            <a:endParaRPr lang="el-GR" dirty="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CF76C71-D343-71FB-580B-ABBA4FBE3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17499"/>
            <a:ext cx="3415074" cy="3564467"/>
          </a:xfrm>
        </p:spPr>
        <p:txBody>
          <a:bodyPr>
            <a:noAutofit/>
          </a:bodyPr>
          <a:lstStyle/>
          <a:p>
            <a:r>
              <a:rPr lang="el-GR" sz="2000" dirty="0">
                <a:solidFill>
                  <a:srgbClr val="FFFFFF"/>
                </a:solidFill>
              </a:rPr>
              <a:t>δημιουργία αερολύματος-σταγονιδίων νερού που συνήθως εισέρχονται στον οργανισμό μέσω εισπνοής </a:t>
            </a:r>
          </a:p>
          <a:p>
            <a:r>
              <a:rPr lang="el-GR" sz="2000" dirty="0">
                <a:solidFill>
                  <a:srgbClr val="FFFFFF"/>
                </a:solidFill>
              </a:rPr>
              <a:t>κατάποση νερού</a:t>
            </a:r>
          </a:p>
          <a:p>
            <a:r>
              <a:rPr lang="el-GR" sz="2000" dirty="0">
                <a:solidFill>
                  <a:srgbClr val="FFFFFF"/>
                </a:solidFill>
              </a:rPr>
              <a:t>άμεση επαφή με νερό</a:t>
            </a:r>
          </a:p>
        </p:txBody>
      </p:sp>
    </p:spTree>
    <p:extLst>
      <p:ext uri="{BB962C8B-B14F-4D97-AF65-F5344CB8AC3E}">
        <p14:creationId xmlns:p14="http://schemas.microsoft.com/office/powerpoint/2010/main" val="29890200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941A3A2-ED9B-1EA2-1AF8-A174FE276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6" y="702156"/>
            <a:ext cx="3568661" cy="395126"/>
          </a:xfrm>
        </p:spPr>
        <p:txBody>
          <a:bodyPr>
            <a:normAutofit fontScale="90000"/>
          </a:bodyPr>
          <a:lstStyle/>
          <a:p>
            <a:r>
              <a:rPr lang="el-GR" dirty="0" err="1">
                <a:solidFill>
                  <a:schemeClr val="tx2"/>
                </a:solidFill>
              </a:rPr>
              <a:t>παθογενεια</a:t>
            </a:r>
            <a:endParaRPr lang="el-GR" dirty="0">
              <a:solidFill>
                <a:schemeClr val="tx2"/>
              </a:solidFill>
            </a:endParaRPr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1A59DBE-20DC-1322-B3B8-933CFD2DB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" y="1250795"/>
            <a:ext cx="5875426" cy="542671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l-GR" sz="2000" dirty="0"/>
              <a:t>προαιρετικά ενδοκυττάρια παράσιτα-κυψελιδικά </a:t>
            </a:r>
            <a:r>
              <a:rPr lang="el-GR" sz="2000" dirty="0" err="1"/>
              <a:t>μακροφάγα</a:t>
            </a:r>
            <a:r>
              <a:rPr lang="el-GR" sz="2000" dirty="0"/>
              <a:t>, μονοκύτταρα, αμοιβάδες ελεύθερης διαβίωσης</a:t>
            </a:r>
          </a:p>
          <a:p>
            <a:pPr>
              <a:lnSpc>
                <a:spcPct val="90000"/>
              </a:lnSpc>
            </a:pPr>
            <a:r>
              <a:rPr lang="el-GR" sz="2000" dirty="0"/>
              <a:t>όταν εισέλθουν στον οργανισμό, ενεργοποιείται το συμπλήρωμα και συνδέεται το </a:t>
            </a:r>
            <a:r>
              <a:rPr lang="en-US" sz="2000" dirty="0"/>
              <a:t>C3b</a:t>
            </a:r>
            <a:r>
              <a:rPr lang="el-GR" sz="2000" dirty="0"/>
              <a:t> στην επιφάνεια του βακτηρίου. </a:t>
            </a:r>
          </a:p>
          <a:p>
            <a:pPr>
              <a:lnSpc>
                <a:spcPct val="90000"/>
              </a:lnSpc>
            </a:pPr>
            <a:r>
              <a:rPr lang="el-GR" sz="2000" dirty="0"/>
              <a:t>Μέσω του </a:t>
            </a:r>
            <a:r>
              <a:rPr lang="en-US" sz="2000" dirty="0"/>
              <a:t>C3b</a:t>
            </a:r>
            <a:r>
              <a:rPr lang="el-GR" sz="2000" dirty="0"/>
              <a:t> </a:t>
            </a:r>
            <a:r>
              <a:rPr lang="el-GR" sz="2000" dirty="0" err="1"/>
              <a:t>συνδέται</a:t>
            </a:r>
            <a:r>
              <a:rPr lang="el-GR" sz="2000" dirty="0"/>
              <a:t> με τον υποδοχέα </a:t>
            </a:r>
            <a:r>
              <a:rPr lang="en-US" sz="2000" dirty="0"/>
              <a:t>CR3 </a:t>
            </a:r>
            <a:r>
              <a:rPr lang="el-GR" sz="2000" dirty="0"/>
              <a:t>των μονοπύρηνων φαγοκυττάρων </a:t>
            </a:r>
          </a:p>
          <a:p>
            <a:pPr>
              <a:lnSpc>
                <a:spcPct val="90000"/>
              </a:lnSpc>
            </a:pPr>
            <a:r>
              <a:rPr lang="el-GR" sz="2000" dirty="0" err="1"/>
              <a:t>ενδοκυττάρωση</a:t>
            </a:r>
            <a:endParaRPr lang="el-GR" sz="2000" dirty="0"/>
          </a:p>
          <a:p>
            <a:pPr>
              <a:lnSpc>
                <a:spcPct val="90000"/>
              </a:lnSpc>
            </a:pPr>
            <a:r>
              <a:rPr lang="el-GR" sz="2000" dirty="0"/>
              <a:t>αναστολή σύντηξης </a:t>
            </a:r>
            <a:r>
              <a:rPr lang="el-GR" sz="2000" dirty="0" err="1"/>
              <a:t>φαγοσώματος</a:t>
            </a:r>
            <a:r>
              <a:rPr lang="el-GR" sz="2000" dirty="0"/>
              <a:t> με </a:t>
            </a:r>
            <a:r>
              <a:rPr lang="el-GR" sz="2000" dirty="0" err="1"/>
              <a:t>λυσοσώμα</a:t>
            </a:r>
            <a:r>
              <a:rPr lang="el-GR" sz="2000" dirty="0"/>
              <a:t>-επιβίωση-πολλαπλασιασμός</a:t>
            </a:r>
          </a:p>
          <a:p>
            <a:pPr>
              <a:lnSpc>
                <a:spcPct val="90000"/>
              </a:lnSpc>
            </a:pPr>
            <a:r>
              <a:rPr lang="el-GR" sz="2000" dirty="0"/>
              <a:t>παραγωγή πρωτεολυτικών ενζύμων, </a:t>
            </a:r>
            <a:r>
              <a:rPr lang="el-GR" sz="2000" dirty="0" err="1"/>
              <a:t>φωσφατάσης</a:t>
            </a:r>
            <a:r>
              <a:rPr lang="el-GR" sz="2000" dirty="0"/>
              <a:t>, </a:t>
            </a:r>
            <a:r>
              <a:rPr lang="el-GR" sz="2000" dirty="0" err="1"/>
              <a:t>λιπάσης</a:t>
            </a:r>
            <a:r>
              <a:rPr lang="el-GR" sz="2000" dirty="0"/>
              <a:t>, </a:t>
            </a:r>
            <a:r>
              <a:rPr lang="el-GR" sz="2000" dirty="0" err="1"/>
              <a:t>νουκλεάσης</a:t>
            </a:r>
            <a:endParaRPr lang="el-GR" sz="2000" dirty="0"/>
          </a:p>
          <a:p>
            <a:pPr>
              <a:lnSpc>
                <a:spcPct val="90000"/>
              </a:lnSpc>
            </a:pPr>
            <a:r>
              <a:rPr lang="el-GR" sz="2000" dirty="0"/>
              <a:t>θάνατος του κυττάρου-ξενιστή</a:t>
            </a:r>
          </a:p>
          <a:p>
            <a:pPr>
              <a:lnSpc>
                <a:spcPct val="90000"/>
              </a:lnSpc>
            </a:pPr>
            <a:r>
              <a:rPr lang="el-GR" sz="2000" dirty="0"/>
              <a:t>ΡΟΛΟΣ ΤΗΣ ΚΥΥΤΑΡΙΚΗΣ ΑΝΟΣΙΑΣ</a:t>
            </a:r>
          </a:p>
          <a:p>
            <a:pPr>
              <a:lnSpc>
                <a:spcPct val="90000"/>
              </a:lnSpc>
            </a:pPr>
            <a:endParaRPr lang="el-GR" sz="1100" dirty="0"/>
          </a:p>
        </p:txBody>
      </p:sp>
      <p:pic>
        <p:nvPicPr>
          <p:cNvPr id="3074" name="Picture 2" descr="Legionella pneumophila: Trends in Microbiology">
            <a:extLst>
              <a:ext uri="{FF2B5EF4-FFF2-40B4-BE49-F238E27FC236}">
                <a16:creationId xmlns:a16="http://schemas.microsoft.com/office/drawing/2014/main" id="{6BBF7548-3E3D-2D2D-D292-A6CA17CF6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702156"/>
            <a:ext cx="5875426" cy="527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7556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70130DC-F780-43D2-B26A-92EACD789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BA643542-D38B-FEC7-D99D-E41109907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41653"/>
            <a:ext cx="11029616" cy="1095560"/>
          </a:xfrm>
        </p:spPr>
        <p:txBody>
          <a:bodyPr anchor="t">
            <a:normAutofit/>
          </a:bodyPr>
          <a:lstStyle/>
          <a:p>
            <a:r>
              <a:rPr lang="el-GR" dirty="0" err="1">
                <a:solidFill>
                  <a:schemeClr val="accent2"/>
                </a:solidFill>
              </a:rPr>
              <a:t>λοιμωξεισ</a:t>
            </a:r>
            <a:endParaRPr lang="el-GR" dirty="0">
              <a:solidFill>
                <a:schemeClr val="accent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676E0E-5B44-4166-8EDD-CFDBAC622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457201"/>
            <a:ext cx="11298933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969B5F3-07FF-9FBA-1C78-D1410FD95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282535"/>
            <a:ext cx="11029615" cy="5668477"/>
          </a:xfrm>
        </p:spPr>
        <p:txBody>
          <a:bodyPr>
            <a:normAutofit/>
          </a:bodyPr>
          <a:lstStyle/>
          <a:p>
            <a:r>
              <a:rPr lang="el-GR" sz="2000" dirty="0" err="1">
                <a:solidFill>
                  <a:schemeClr val="accent2">
                    <a:lumMod val="50000"/>
                  </a:schemeClr>
                </a:solidFill>
              </a:rPr>
              <a:t>μικροεπιδημίες</a:t>
            </a:r>
            <a:r>
              <a:rPr lang="el-GR" sz="2000" dirty="0">
                <a:solidFill>
                  <a:schemeClr val="accent2">
                    <a:lumMod val="50000"/>
                  </a:schemeClr>
                </a:solidFill>
              </a:rPr>
              <a:t> που έχουν συσχετιστεί κυρίως με τον αέρα του κλιματιστικών μονάδων (&gt;150 επιδημίες)</a:t>
            </a:r>
          </a:p>
          <a:p>
            <a:r>
              <a:rPr lang="el-GR" sz="2000" dirty="0">
                <a:solidFill>
                  <a:schemeClr val="accent2">
                    <a:lumMod val="50000"/>
                  </a:schemeClr>
                </a:solidFill>
              </a:rPr>
              <a:t>σποραδικά περιστατικά</a:t>
            </a:r>
            <a:endParaRPr lang="en-US" sz="20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l-GR" sz="2000" dirty="0" err="1">
                <a:solidFill>
                  <a:schemeClr val="accent1">
                    <a:lumMod val="75000"/>
                    <a:lumOff val="25000"/>
                  </a:schemeClr>
                </a:solidFill>
              </a:rPr>
              <a:t>λοιμ</a:t>
            </a:r>
            <a:r>
              <a:rPr lang="en-US" sz="2000" dirty="0" err="1">
                <a:solidFill>
                  <a:schemeClr val="accent1">
                    <a:lumMod val="75000"/>
                    <a:lumOff val="25000"/>
                  </a:schemeClr>
                </a:solidFill>
              </a:rPr>
              <a:t>ώ</a:t>
            </a:r>
            <a:r>
              <a:rPr lang="el-GR" sz="2000" dirty="0" err="1">
                <a:solidFill>
                  <a:schemeClr val="accent1">
                    <a:lumMod val="75000"/>
                    <a:lumOff val="25000"/>
                  </a:schemeClr>
                </a:solidFill>
              </a:rPr>
              <a:t>ξεις</a:t>
            </a:r>
            <a:r>
              <a:rPr lang="el-GR" sz="20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 κοινότητας </a:t>
            </a:r>
            <a:r>
              <a:rPr lang="el-GR" sz="2000" dirty="0">
                <a:solidFill>
                  <a:schemeClr val="accent2">
                    <a:lumMod val="50000"/>
                  </a:schemeClr>
                </a:solidFill>
              </a:rPr>
              <a:t>(&gt;70 %). ΑΙΤΙΟ 2-15 % ΠΝΕΥΜΟΝΙΑΣ ΤΗΣ ΚΟΙΝΟΤΗΤΑΣ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(community-acquired pneumonia, CAP). </a:t>
            </a:r>
            <a:r>
              <a:rPr lang="el-GR" sz="2000" dirty="0">
                <a:solidFill>
                  <a:schemeClr val="accent2">
                    <a:lumMod val="50000"/>
                  </a:schemeClr>
                </a:solidFill>
              </a:rPr>
              <a:t>&gt;% σε σοβαρή νόσο.</a:t>
            </a:r>
          </a:p>
          <a:p>
            <a:r>
              <a:rPr lang="el-GR" sz="20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νοσοκομειακές λοιμώξεις </a:t>
            </a:r>
            <a:r>
              <a:rPr lang="el-GR" sz="2000" dirty="0">
                <a:solidFill>
                  <a:schemeClr val="accent2">
                    <a:lumMod val="50000"/>
                  </a:schemeClr>
                </a:solidFill>
              </a:rPr>
              <a:t>(25%)</a:t>
            </a:r>
          </a:p>
          <a:p>
            <a:r>
              <a:rPr lang="el-GR" sz="2000" dirty="0">
                <a:solidFill>
                  <a:schemeClr val="accent2">
                    <a:lumMod val="50000"/>
                  </a:schemeClr>
                </a:solidFill>
              </a:rPr>
              <a:t>κυρίως καλοκαιρινούς μήνες και φθινόπωρο</a:t>
            </a:r>
          </a:p>
          <a:p>
            <a:r>
              <a:rPr lang="el-GR" sz="2000" dirty="0">
                <a:solidFill>
                  <a:schemeClr val="accent2">
                    <a:lumMod val="50000"/>
                  </a:schemeClr>
                </a:solidFill>
              </a:rPr>
              <a:t>ευάλωτα τα άτομα με μειωμένη κυτταρική ανοσία και ελαττωμένη πνευμονική λειτουργία - άτομα μέσης ηλικίας, ηλικιωμένοι, άνδρες, καπνιστές, ΧΑΠ, υπό </a:t>
            </a:r>
            <a:r>
              <a:rPr lang="el-GR" sz="2000" dirty="0" err="1">
                <a:solidFill>
                  <a:schemeClr val="accent2">
                    <a:lumMod val="50000"/>
                  </a:schemeClr>
                </a:solidFill>
              </a:rPr>
              <a:t>ανοσοκαταστολή</a:t>
            </a:r>
            <a:r>
              <a:rPr lang="el-GR" sz="2000" dirty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el-GR" sz="2000" dirty="0" err="1">
                <a:solidFill>
                  <a:schemeClr val="accent2">
                    <a:lumMod val="50000"/>
                  </a:schemeClr>
                </a:solidFill>
              </a:rPr>
              <a:t>ιδ</a:t>
            </a:r>
            <a:r>
              <a:rPr lang="el-GR" sz="2000" dirty="0">
                <a:solidFill>
                  <a:schemeClr val="accent2">
                    <a:lumMod val="50000"/>
                  </a:schemeClr>
                </a:solidFill>
              </a:rPr>
              <a:t> μετά μεταμόσχευση, </a:t>
            </a:r>
            <a:r>
              <a:rPr lang="el-GR" sz="2000" dirty="0" err="1">
                <a:solidFill>
                  <a:schemeClr val="accent2">
                    <a:lumMod val="50000"/>
                  </a:schemeClr>
                </a:solidFill>
              </a:rPr>
              <a:t>αντι</a:t>
            </a:r>
            <a:r>
              <a:rPr lang="el-GR" sz="2000" dirty="0">
                <a:solidFill>
                  <a:schemeClr val="accent2">
                    <a:lumMod val="50000"/>
                  </a:schemeClr>
                </a:solidFill>
              </a:rPr>
              <a:t>-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TNF</a:t>
            </a:r>
            <a:r>
              <a:rPr lang="el-GR" sz="2000" dirty="0">
                <a:solidFill>
                  <a:schemeClr val="accent2">
                    <a:lumMod val="50000"/>
                  </a:schemeClr>
                </a:solidFill>
              </a:rPr>
              <a:t>α)</a:t>
            </a:r>
          </a:p>
          <a:p>
            <a:endParaRPr lang="el-GR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8250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DF57673-A8BC-9660-319B-E09785307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906" y="1140031"/>
            <a:ext cx="3568661" cy="4835319"/>
          </a:xfrm>
        </p:spPr>
        <p:txBody>
          <a:bodyPr>
            <a:normAutofit/>
          </a:bodyPr>
          <a:lstStyle/>
          <a:p>
            <a:r>
              <a:rPr lang="el-GR" sz="2000" dirty="0">
                <a:latin typeface="Corbel" panose="020B0503020204020204" pitchFamily="34" charset="0"/>
              </a:rPr>
              <a:t>η </a:t>
            </a:r>
            <a:r>
              <a:rPr lang="en-US" sz="2000" i="1" dirty="0">
                <a:latin typeface="Corbel" panose="020B0503020204020204" pitchFamily="34" charset="0"/>
              </a:rPr>
              <a:t>L. pneumophila </a:t>
            </a:r>
            <a:r>
              <a:rPr lang="el-GR" sz="2000" dirty="0">
                <a:latin typeface="Corbel" panose="020B0503020204020204" pitchFamily="34" charset="0"/>
              </a:rPr>
              <a:t>είναι το αίτιο στο 90</a:t>
            </a:r>
            <a:r>
              <a:rPr lang="en-US" sz="2000" dirty="0">
                <a:latin typeface="Corbel" panose="020B0503020204020204" pitchFamily="34" charset="0"/>
              </a:rPr>
              <a:t> % </a:t>
            </a:r>
            <a:r>
              <a:rPr lang="el-GR" sz="2000" dirty="0">
                <a:latin typeface="Corbel" panose="020B0503020204020204" pitchFamily="34" charset="0"/>
              </a:rPr>
              <a:t>των λοιμώξεων.</a:t>
            </a:r>
          </a:p>
          <a:p>
            <a:r>
              <a:rPr lang="el-GR" sz="2000" dirty="0">
                <a:latin typeface="Corbel" panose="020B0503020204020204" pitchFamily="34" charset="0"/>
              </a:rPr>
              <a:t>Ο συχνότερος </a:t>
            </a:r>
            <a:r>
              <a:rPr lang="el-GR" sz="2000" dirty="0" err="1">
                <a:latin typeface="Corbel" panose="020B0503020204020204" pitchFamily="34" charset="0"/>
              </a:rPr>
              <a:t>ορότυπος</a:t>
            </a:r>
            <a:r>
              <a:rPr lang="el-GR" sz="2000" dirty="0">
                <a:latin typeface="Corbel" panose="020B0503020204020204" pitchFamily="34" charset="0"/>
              </a:rPr>
              <a:t> </a:t>
            </a:r>
            <a:r>
              <a:rPr lang="en-US" sz="2000" dirty="0">
                <a:latin typeface="Corbel" panose="020B0503020204020204" pitchFamily="34" charset="0"/>
              </a:rPr>
              <a:t>(80 %) </a:t>
            </a:r>
            <a:r>
              <a:rPr lang="el-GR" sz="2000" dirty="0">
                <a:latin typeface="Corbel" panose="020B0503020204020204" pitchFamily="34" charset="0"/>
              </a:rPr>
              <a:t>στην Ευρώπη είναι ο 1 (</a:t>
            </a:r>
            <a:r>
              <a:rPr lang="en-US" sz="2000" i="1" dirty="0">
                <a:latin typeface="Corbel" panose="020B0503020204020204" pitchFamily="34" charset="0"/>
              </a:rPr>
              <a:t>L. pneumophila </a:t>
            </a:r>
            <a:r>
              <a:rPr lang="en-US" sz="2000" dirty="0">
                <a:latin typeface="Corbel" panose="020B0503020204020204" pitchFamily="34" charset="0"/>
              </a:rPr>
              <a:t>serogroup 1, Lp1), 16% </a:t>
            </a:r>
            <a:r>
              <a:rPr lang="en-US" sz="2000" dirty="0" err="1">
                <a:latin typeface="Corbel" panose="020B0503020204020204" pitchFamily="34" charset="0"/>
              </a:rPr>
              <a:t>ά</a:t>
            </a:r>
            <a:r>
              <a:rPr lang="el-GR" sz="2000" dirty="0" err="1">
                <a:latin typeface="Corbel" panose="020B0503020204020204" pitchFamily="34" charset="0"/>
              </a:rPr>
              <a:t>λλοι</a:t>
            </a:r>
            <a:r>
              <a:rPr lang="el-GR" sz="2000" dirty="0">
                <a:latin typeface="Corbel" panose="020B0503020204020204" pitchFamily="34" charset="0"/>
              </a:rPr>
              <a:t> </a:t>
            </a:r>
            <a:r>
              <a:rPr lang="el-GR" sz="2000" dirty="0" err="1">
                <a:latin typeface="Corbel" panose="020B0503020204020204" pitchFamily="34" charset="0"/>
              </a:rPr>
              <a:t>ορότυποι</a:t>
            </a:r>
            <a:r>
              <a:rPr lang="el-GR" sz="2000" dirty="0">
                <a:latin typeface="Corbel" panose="020B0503020204020204" pitchFamily="34" charset="0"/>
              </a:rPr>
              <a:t> (κυρίως ο 6) και 3 % άλλα είδη.</a:t>
            </a:r>
          </a:p>
          <a:p>
            <a:r>
              <a:rPr lang="el-GR" sz="2000" dirty="0">
                <a:latin typeface="Corbel" panose="020B0503020204020204" pitchFamily="34" charset="0"/>
              </a:rPr>
              <a:t>η </a:t>
            </a:r>
            <a:r>
              <a:rPr lang="en-US" sz="2000" i="1" dirty="0">
                <a:latin typeface="Corbel" panose="020B0503020204020204" pitchFamily="34" charset="0"/>
              </a:rPr>
              <a:t>L. </a:t>
            </a:r>
            <a:r>
              <a:rPr lang="en-US" sz="2000" i="1" dirty="0" err="1">
                <a:latin typeface="Corbel" panose="020B0503020204020204" pitchFamily="34" charset="0"/>
              </a:rPr>
              <a:t>longbeachae</a:t>
            </a:r>
            <a:r>
              <a:rPr lang="el-GR" sz="2000" dirty="0">
                <a:latin typeface="Corbel" panose="020B0503020204020204" pitchFamily="34" charset="0"/>
              </a:rPr>
              <a:t> είναι συχνότερη στην Αυστραλία και στη νέα Ζηλανδία (2019: 60 % των περιστατικών).</a:t>
            </a:r>
          </a:p>
          <a:p>
            <a:endParaRPr lang="el-GR" dirty="0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F7C05F3E-4E32-4302-1EBD-AC3D39614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439" y="702156"/>
            <a:ext cx="6258985" cy="527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996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DBC2F39-F447-2D77-50B4-B69AD9A33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l-GR">
                <a:solidFill>
                  <a:srgbClr val="FFFEFF"/>
                </a:solidFill>
              </a:rPr>
              <a:t>δυο κλινικεσ μορφεσ</a:t>
            </a:r>
          </a:p>
        </p:txBody>
      </p:sp>
      <p:graphicFrame>
        <p:nvGraphicFramePr>
          <p:cNvPr id="12" name="Θέση περιεχομένου 2">
            <a:extLst>
              <a:ext uri="{FF2B5EF4-FFF2-40B4-BE49-F238E27FC236}">
                <a16:creationId xmlns:a16="http://schemas.microsoft.com/office/drawing/2014/main" id="{EF07E48F-8E76-9AE3-43A7-9087C23D92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3936447"/>
              </p:ext>
            </p:extLst>
          </p:nvPr>
        </p:nvGraphicFramePr>
        <p:xfrm>
          <a:off x="581025" y="2181225"/>
          <a:ext cx="11029950" cy="367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82257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70130DC-F780-43D2-B26A-92EACD789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B3A52312-D8D1-EB36-654F-7201B5D99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41653"/>
            <a:ext cx="11029616" cy="1095560"/>
          </a:xfrm>
        </p:spPr>
        <p:txBody>
          <a:bodyPr anchor="t">
            <a:normAutofit/>
          </a:bodyPr>
          <a:lstStyle/>
          <a:p>
            <a:r>
              <a:rPr lang="el-GR" dirty="0" err="1">
                <a:solidFill>
                  <a:srgbClr val="C00000"/>
                </a:solidFill>
              </a:rPr>
              <a:t>πυρετοσ</a:t>
            </a:r>
            <a:r>
              <a:rPr lang="el-GR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pontiac</a:t>
            </a:r>
            <a:br>
              <a:rPr lang="el-GR" dirty="0"/>
            </a:br>
            <a:endParaRPr lang="el-GR" dirty="0">
              <a:solidFill>
                <a:schemeClr val="accent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676E0E-5B44-4166-8EDD-CFDBAC622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457201"/>
            <a:ext cx="11298933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B718D4E-DF74-3966-308A-0B35530FF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1" y="1484416"/>
            <a:ext cx="11029615" cy="4731931"/>
          </a:xfrm>
        </p:spPr>
        <p:txBody>
          <a:bodyPr>
            <a:normAutofit/>
          </a:bodyPr>
          <a:lstStyle/>
          <a:p>
            <a:r>
              <a:rPr lang="el-GR" sz="2000" dirty="0">
                <a:solidFill>
                  <a:schemeClr val="accent2">
                    <a:lumMod val="50000"/>
                  </a:schemeClr>
                </a:solidFill>
              </a:rPr>
              <a:t>1968: </a:t>
            </a:r>
            <a:r>
              <a:rPr lang="el-GR" sz="2000" dirty="0" err="1">
                <a:solidFill>
                  <a:schemeClr val="accent2">
                    <a:lumMod val="50000"/>
                  </a:schemeClr>
                </a:solidFill>
              </a:rPr>
              <a:t>αυτοπεριοριζόμενη</a:t>
            </a:r>
            <a:r>
              <a:rPr lang="el-GR" sz="2000" dirty="0">
                <a:solidFill>
                  <a:schemeClr val="accent2">
                    <a:lumMod val="50000"/>
                  </a:schemeClr>
                </a:solidFill>
              </a:rPr>
              <a:t> εμπύρετη νόσος σε άτομα που εργάζονταν στη Διεύθυνση Δημόσιας Υγείας της πόλης </a:t>
            </a:r>
            <a:r>
              <a:rPr lang="en" sz="2000" dirty="0">
                <a:solidFill>
                  <a:schemeClr val="accent2">
                    <a:lumMod val="50000"/>
                  </a:schemeClr>
                </a:solidFill>
              </a:rPr>
              <a:t>Pontiac</a:t>
            </a:r>
            <a:r>
              <a:rPr lang="el-GR" sz="2000" dirty="0">
                <a:solidFill>
                  <a:schemeClr val="accent2">
                    <a:lumMod val="50000"/>
                  </a:schemeClr>
                </a:solidFill>
              </a:rPr>
              <a:t> του Μίσιγκαν. </a:t>
            </a:r>
          </a:p>
          <a:p>
            <a:r>
              <a:rPr lang="el-GR" sz="2000" dirty="0">
                <a:solidFill>
                  <a:schemeClr val="accent2">
                    <a:lumMod val="50000"/>
                  </a:schemeClr>
                </a:solidFill>
              </a:rPr>
              <a:t>Η νόσος χαρακτηρίζεται από πυρετό, ρίγη, μυαλγία, καταβολή και κεφαλαλγία ΧΩΡΙΣ κλινικές ενδείξεις πνευμονίας. </a:t>
            </a:r>
          </a:p>
          <a:p>
            <a:r>
              <a:rPr lang="el-GR" sz="2000" dirty="0" err="1">
                <a:solidFill>
                  <a:schemeClr val="accent2">
                    <a:lumMod val="50000"/>
                  </a:schemeClr>
                </a:solidFill>
              </a:rPr>
              <a:t>χ.ε</a:t>
            </a:r>
            <a:r>
              <a:rPr lang="el-GR" sz="2000" dirty="0">
                <a:solidFill>
                  <a:schemeClr val="accent2">
                    <a:lumMod val="50000"/>
                  </a:schemeClr>
                </a:solidFill>
              </a:rPr>
              <a:t>. 1-2 ημέρες</a:t>
            </a:r>
          </a:p>
          <a:p>
            <a:r>
              <a:rPr lang="el-GR" sz="2000" dirty="0">
                <a:solidFill>
                  <a:schemeClr val="accent2">
                    <a:lumMod val="50000"/>
                  </a:schemeClr>
                </a:solidFill>
              </a:rPr>
              <a:t>Τα συμπτώματα διαρκούν 2-5 ημέρες</a:t>
            </a:r>
          </a:p>
          <a:p>
            <a:r>
              <a:rPr lang="el-GR" sz="2000" dirty="0">
                <a:solidFill>
                  <a:schemeClr val="accent2">
                    <a:lumMod val="50000"/>
                  </a:schemeClr>
                </a:solidFill>
              </a:rPr>
              <a:t>Υποχωρούν χωρίς αντιβιοτικά</a:t>
            </a:r>
          </a:p>
          <a:p>
            <a:r>
              <a:rPr lang="el-GR" sz="2000" dirty="0">
                <a:solidFill>
                  <a:schemeClr val="accent2">
                    <a:lumMod val="50000"/>
                  </a:schemeClr>
                </a:solidFill>
              </a:rPr>
              <a:t>Αντίδραση υπερευαισθησίας</a:t>
            </a:r>
          </a:p>
          <a:p>
            <a:r>
              <a:rPr lang="el-GR" sz="2000" dirty="0">
                <a:solidFill>
                  <a:schemeClr val="accent2">
                    <a:lumMod val="50000"/>
                  </a:schemeClr>
                </a:solidFill>
              </a:rPr>
              <a:t>επιδημίες, &gt;90 % πιθανότητα μετάδοσης, θνητότητα &lt;1 %</a:t>
            </a:r>
          </a:p>
          <a:p>
            <a:endParaRPr lang="el-GR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2737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70130DC-F780-43D2-B26A-92EACD789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3D10A83-407A-2F6B-9CAA-96732F0A8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41653"/>
            <a:ext cx="11029616" cy="1095560"/>
          </a:xfrm>
        </p:spPr>
        <p:txBody>
          <a:bodyPr anchor="t">
            <a:normAutofit/>
          </a:bodyPr>
          <a:lstStyle/>
          <a:p>
            <a:r>
              <a:rPr lang="el-GR" dirty="0" err="1">
                <a:solidFill>
                  <a:schemeClr val="accent2"/>
                </a:solidFill>
              </a:rPr>
              <a:t>νοσοσ</a:t>
            </a:r>
            <a:r>
              <a:rPr lang="el-GR" dirty="0">
                <a:solidFill>
                  <a:schemeClr val="accent2"/>
                </a:solidFill>
              </a:rPr>
              <a:t> των </a:t>
            </a:r>
            <a:r>
              <a:rPr lang="el-GR" dirty="0" err="1">
                <a:solidFill>
                  <a:schemeClr val="accent2"/>
                </a:solidFill>
              </a:rPr>
              <a:t>λεγεωναριων</a:t>
            </a:r>
            <a:endParaRPr lang="el-GR" dirty="0">
              <a:solidFill>
                <a:schemeClr val="accent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676E0E-5B44-4166-8EDD-CFDBAC622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457201"/>
            <a:ext cx="11298933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AF29E35-94E7-8CBA-B620-7BC18D594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33" y="1261161"/>
            <a:ext cx="11029615" cy="5596839"/>
          </a:xfrm>
        </p:spPr>
        <p:txBody>
          <a:bodyPr>
            <a:normAutofit/>
          </a:bodyPr>
          <a:lstStyle/>
          <a:p>
            <a:r>
              <a:rPr lang="el-GR" sz="2000" dirty="0">
                <a:solidFill>
                  <a:schemeClr val="accent2">
                    <a:lumMod val="50000"/>
                  </a:schemeClr>
                </a:solidFill>
              </a:rPr>
              <a:t>χ. ε. 2-10 ημέρες</a:t>
            </a:r>
          </a:p>
          <a:p>
            <a:r>
              <a:rPr lang="el-GR" sz="2000" dirty="0">
                <a:solidFill>
                  <a:schemeClr val="accent2">
                    <a:lumMod val="50000"/>
                  </a:schemeClr>
                </a:solidFill>
              </a:rPr>
              <a:t>αδιαθεσία</a:t>
            </a:r>
          </a:p>
          <a:p>
            <a:r>
              <a:rPr lang="el-GR" sz="2000" dirty="0">
                <a:solidFill>
                  <a:schemeClr val="accent2">
                    <a:lumMod val="50000"/>
                  </a:schemeClr>
                </a:solidFill>
              </a:rPr>
              <a:t>μυαλγίες</a:t>
            </a:r>
          </a:p>
          <a:p>
            <a:r>
              <a:rPr lang="el-GR" sz="2000" dirty="0">
                <a:solidFill>
                  <a:schemeClr val="accent2">
                    <a:lumMod val="50000"/>
                  </a:schemeClr>
                </a:solidFill>
              </a:rPr>
              <a:t>κεφαλαλγία</a:t>
            </a:r>
          </a:p>
          <a:p>
            <a:r>
              <a:rPr lang="el-GR" sz="2000" dirty="0">
                <a:solidFill>
                  <a:schemeClr val="accent2">
                    <a:lumMod val="50000"/>
                  </a:schemeClr>
                </a:solidFill>
              </a:rPr>
              <a:t>ταχεία αύξηση θερμοκρασίας με ρίγος</a:t>
            </a:r>
          </a:p>
          <a:p>
            <a:r>
              <a:rPr lang="el-GR" sz="2000" dirty="0">
                <a:solidFill>
                  <a:schemeClr val="accent2">
                    <a:lumMod val="50000"/>
                  </a:schemeClr>
                </a:solidFill>
              </a:rPr>
              <a:t>ξηρός βήχας-&gt;παραγωγικός</a:t>
            </a:r>
          </a:p>
          <a:p>
            <a:r>
              <a:rPr lang="el-GR" sz="2000" dirty="0">
                <a:solidFill>
                  <a:schemeClr val="accent2">
                    <a:lumMod val="50000"/>
                  </a:schemeClr>
                </a:solidFill>
              </a:rPr>
              <a:t>πλευριτικό άλγος</a:t>
            </a:r>
          </a:p>
          <a:p>
            <a:r>
              <a:rPr lang="el-GR" sz="2000" dirty="0">
                <a:solidFill>
                  <a:schemeClr val="accent2">
                    <a:lumMod val="50000"/>
                  </a:schemeClr>
                </a:solidFill>
              </a:rPr>
              <a:t>διάρροια, κοιλιακά άλγη, έμετοι</a:t>
            </a:r>
          </a:p>
          <a:p>
            <a:r>
              <a:rPr lang="el-GR" sz="2000" dirty="0">
                <a:solidFill>
                  <a:schemeClr val="accent2">
                    <a:lumMod val="50000"/>
                  </a:schemeClr>
                </a:solidFill>
              </a:rPr>
              <a:t>διανοητική σύγχυση, παραλήρημα</a:t>
            </a:r>
          </a:p>
          <a:p>
            <a:endParaRPr lang="el-GR" sz="20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l-GR" sz="2000" dirty="0">
                <a:solidFill>
                  <a:schemeClr val="accent2">
                    <a:lumMod val="50000"/>
                  </a:schemeClr>
                </a:solidFill>
              </a:rPr>
              <a:t>ΣΟΒΑΡΗ ΝΟΣΟΣ, ΠΝΕΥΜΟΝΙΑ, ΕΠΙΔΗΜΙΕΣ –ΣΠΟΡΑΔΙΚΑ ΚΡΟΥΣΜΑΤΑ-ΘΝΗΤΟΤΗΤΑ 15-20%</a:t>
            </a:r>
          </a:p>
          <a:p>
            <a:pPr marL="0" indent="0">
              <a:buNone/>
            </a:pPr>
            <a:r>
              <a:rPr lang="el-GR" sz="2000" dirty="0">
                <a:solidFill>
                  <a:schemeClr val="accent2">
                    <a:lumMod val="50000"/>
                  </a:schemeClr>
                </a:solidFill>
              </a:rPr>
              <a:t>ΑΥΞΗΜΕΝΗ ΘΝΗΤΟΤΗΤΑ ΣΕ ΑΣΘΕΝΕΙΣ ΜΕ ΔΙΑΤΑΡΑΧΕΣ ΤΗΣ ΚΥΤΤΑΡΙΚΗΣ ΑΝΟΣΙΑΣ </a:t>
            </a:r>
          </a:p>
        </p:txBody>
      </p:sp>
    </p:spTree>
    <p:extLst>
      <p:ext uri="{BB962C8B-B14F-4D97-AF65-F5344CB8AC3E}">
        <p14:creationId xmlns:p14="http://schemas.microsoft.com/office/powerpoint/2010/main" val="1617050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F093A87-9E51-75C6-E17C-738DE2E50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l-GR">
                <a:solidFill>
                  <a:srgbClr val="FFFFFF"/>
                </a:solidFill>
              </a:rPr>
              <a:t>μικροβιολογια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C0C086F-9AAB-3A4B-2450-46EC0B7DE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7225075" cy="3678303"/>
          </a:xfrm>
        </p:spPr>
        <p:txBody>
          <a:bodyPr>
            <a:normAutofit/>
          </a:bodyPr>
          <a:lstStyle/>
          <a:p>
            <a:r>
              <a:rPr lang="en-US">
                <a:latin typeface="Corbel" panose="020B0503020204020204" pitchFamily="34" charset="0"/>
              </a:rPr>
              <a:t>Gram </a:t>
            </a:r>
            <a:r>
              <a:rPr lang="el-GR">
                <a:latin typeface="Corbel" panose="020B0503020204020204" pitchFamily="34" charset="0"/>
              </a:rPr>
              <a:t>θετικό</a:t>
            </a:r>
          </a:p>
          <a:p>
            <a:r>
              <a:rPr lang="el-GR">
                <a:latin typeface="Corbel" panose="020B0503020204020204" pitchFamily="34" charset="0"/>
              </a:rPr>
              <a:t>σπορογόνο</a:t>
            </a:r>
          </a:p>
          <a:p>
            <a:r>
              <a:rPr lang="el-GR">
                <a:latin typeface="Corbel" panose="020B0503020204020204" pitchFamily="34" charset="0"/>
              </a:rPr>
              <a:t>αναερόβιο</a:t>
            </a:r>
          </a:p>
          <a:p>
            <a:r>
              <a:rPr lang="el-GR">
                <a:latin typeface="Corbel" panose="020B0503020204020204" pitchFamily="34" charset="0"/>
              </a:rPr>
              <a:t>βακτήριο</a:t>
            </a:r>
          </a:p>
          <a:p>
            <a:r>
              <a:rPr lang="el-GR">
                <a:latin typeface="Corbel" panose="020B0503020204020204" pitchFamily="34" charset="0"/>
              </a:rPr>
              <a:t>μέχρι το 1970 θεωρείτο μη παθογόνο. </a:t>
            </a:r>
          </a:p>
          <a:p>
            <a:r>
              <a:rPr lang="el-GR">
                <a:latin typeface="Corbel" panose="020B0503020204020204" pitchFamily="34" charset="0"/>
              </a:rPr>
              <a:t>2016: μετονομάστηκε από </a:t>
            </a:r>
            <a:r>
              <a:rPr lang="en" i="1">
                <a:effectLst/>
                <a:latin typeface="Corbel" panose="020B0503020204020204" pitchFamily="34" charset="0"/>
              </a:rPr>
              <a:t>Clostridium difficile</a:t>
            </a:r>
            <a:r>
              <a:rPr lang="en">
                <a:effectLst/>
                <a:latin typeface="Corbel" panose="020B0503020204020204" pitchFamily="34" charset="0"/>
              </a:rPr>
              <a:t> </a:t>
            </a:r>
            <a:r>
              <a:rPr lang="el-GR">
                <a:latin typeface="Corbel" panose="020B0503020204020204" pitchFamily="34" charset="0"/>
              </a:rPr>
              <a:t>σε </a:t>
            </a:r>
            <a:r>
              <a:rPr lang="en" i="1" err="1">
                <a:effectLst/>
                <a:latin typeface="Corbel" panose="020B0503020204020204" pitchFamily="34" charset="0"/>
              </a:rPr>
              <a:t>Clostridioides</a:t>
            </a:r>
            <a:r>
              <a:rPr lang="en" i="1">
                <a:effectLst/>
                <a:latin typeface="Corbel" panose="020B0503020204020204" pitchFamily="34" charset="0"/>
              </a:rPr>
              <a:t> difficile. </a:t>
            </a:r>
            <a:endParaRPr lang="en" i="1">
              <a:latin typeface="Corbel" panose="020B0503020204020204" pitchFamily="34" charset="0"/>
            </a:endParaRPr>
          </a:p>
          <a:p>
            <a:endParaRPr lang="el-GR" dirty="0"/>
          </a:p>
        </p:txBody>
      </p:sp>
      <p:pic>
        <p:nvPicPr>
          <p:cNvPr id="5122" name="Picture 2" descr="Clostridium difficile. Sporulating culture, Gram-stain and cell morphology.  C.difficile micrograph, appearance under the microscope. Subterminal  spores. C.difficile microscopic picture.">
            <a:extLst>
              <a:ext uri="{FF2B5EF4-FFF2-40B4-BE49-F238E27FC236}">
                <a16:creationId xmlns:a16="http://schemas.microsoft.com/office/drawing/2014/main" id="{FFDB1B07-5175-10C1-309C-9C99D311A6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4" r="7132" b="3"/>
          <a:stretch/>
        </p:blipFill>
        <p:spPr bwMode="auto">
          <a:xfrm>
            <a:off x="8051799" y="1871133"/>
            <a:ext cx="3683001" cy="450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9220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70130DC-F780-43D2-B26A-92EACD789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3D10A83-407A-2F6B-9CAA-96732F0A8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41653"/>
            <a:ext cx="11029616" cy="1095560"/>
          </a:xfrm>
        </p:spPr>
        <p:txBody>
          <a:bodyPr anchor="t">
            <a:normAutofit/>
          </a:bodyPr>
          <a:lstStyle/>
          <a:p>
            <a:r>
              <a:rPr lang="el-GR" dirty="0" err="1">
                <a:solidFill>
                  <a:schemeClr val="accent2"/>
                </a:solidFill>
              </a:rPr>
              <a:t>εργαστηριακα</a:t>
            </a:r>
            <a:r>
              <a:rPr lang="el-GR" dirty="0">
                <a:solidFill>
                  <a:schemeClr val="accent2"/>
                </a:solidFill>
              </a:rPr>
              <a:t> ΕΥΡΗΜΑΤΑ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676E0E-5B44-4166-8EDD-CFDBAC622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457201"/>
            <a:ext cx="11298933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AF29E35-94E7-8CBA-B620-7BC18D594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879600"/>
            <a:ext cx="11029615" cy="3979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l-GR" sz="2000" dirty="0">
                <a:solidFill>
                  <a:schemeClr val="accent2">
                    <a:lumMod val="50000"/>
                  </a:schemeClr>
                </a:solidFill>
              </a:rPr>
              <a:t>μικρή αύξηση των λευκών αιμοσφαιρίων</a:t>
            </a:r>
          </a:p>
          <a:p>
            <a:pPr>
              <a:lnSpc>
                <a:spcPct val="90000"/>
              </a:lnSpc>
            </a:pPr>
            <a:r>
              <a:rPr lang="el-GR" sz="2000" dirty="0">
                <a:solidFill>
                  <a:schemeClr val="accent2">
                    <a:lumMod val="50000"/>
                  </a:schemeClr>
                </a:solidFill>
              </a:rPr>
              <a:t>μεγάλη αύξηση της ΤΚΕ</a:t>
            </a:r>
          </a:p>
          <a:p>
            <a:pPr>
              <a:lnSpc>
                <a:spcPct val="90000"/>
              </a:lnSpc>
            </a:pPr>
            <a:r>
              <a:rPr lang="el-GR" sz="2000" dirty="0">
                <a:solidFill>
                  <a:schemeClr val="accent2">
                    <a:lumMod val="50000"/>
                  </a:schemeClr>
                </a:solidFill>
              </a:rPr>
              <a:t>μικρές διαταραχές της λειτουργίας του ήπατος</a:t>
            </a:r>
          </a:p>
          <a:p>
            <a:pPr>
              <a:lnSpc>
                <a:spcPct val="90000"/>
              </a:lnSpc>
            </a:pPr>
            <a:r>
              <a:rPr lang="el-GR" sz="2000" dirty="0">
                <a:solidFill>
                  <a:schemeClr val="accent2">
                    <a:lumMod val="50000"/>
                  </a:schemeClr>
                </a:solidFill>
              </a:rPr>
              <a:t>μικρού βαθμού </a:t>
            </a:r>
            <a:r>
              <a:rPr lang="el-GR" sz="2000" dirty="0" err="1">
                <a:solidFill>
                  <a:schemeClr val="accent2">
                    <a:lumMod val="50000"/>
                  </a:schemeClr>
                </a:solidFill>
              </a:rPr>
              <a:t>πρωτεϊνουρία</a:t>
            </a:r>
            <a:r>
              <a:rPr lang="el-GR" sz="2000" dirty="0">
                <a:solidFill>
                  <a:schemeClr val="accent2">
                    <a:lumMod val="50000"/>
                  </a:schemeClr>
                </a:solidFill>
              </a:rPr>
              <a:t> ή μικροσκοπική αιματουρία</a:t>
            </a:r>
          </a:p>
          <a:p>
            <a:pPr>
              <a:lnSpc>
                <a:spcPct val="90000"/>
              </a:lnSpc>
            </a:pPr>
            <a:r>
              <a:rPr lang="el-GR" sz="2000" dirty="0">
                <a:solidFill>
                  <a:schemeClr val="accent2">
                    <a:lumMod val="50000"/>
                  </a:schemeClr>
                </a:solidFill>
              </a:rPr>
              <a:t>πτύελα: μικρός αριθμός λευκοκυττάρων, βακτήρια ολίγα ή ελλείπουν.</a:t>
            </a:r>
          </a:p>
        </p:txBody>
      </p:sp>
    </p:spTree>
    <p:extLst>
      <p:ext uri="{BB962C8B-B14F-4D97-AF65-F5344CB8AC3E}">
        <p14:creationId xmlns:p14="http://schemas.microsoft.com/office/powerpoint/2010/main" val="18282140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" name="Rectangle 3087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90" name="Rectangle 3089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92" name="Rectangle 3091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94" name="Rectangle 3093">
            <a:extLst>
              <a:ext uri="{FF2B5EF4-FFF2-40B4-BE49-F238E27FC236}">
                <a16:creationId xmlns:a16="http://schemas.microsoft.com/office/drawing/2014/main" id="{9FC936C0-4624-438D-BDD0-6B296BD6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96" name="Rectangle 3095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098" name="Rectangle 3097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421F20A1-E435-95C4-7764-2C6B5D93A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0" y="863695"/>
            <a:ext cx="3511233" cy="377999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rgbClr val="FFFFFF"/>
                </a:solidFill>
              </a:rPr>
              <a:t>Ακτινολογικα ευρηματα</a:t>
            </a:r>
          </a:p>
        </p:txBody>
      </p:sp>
      <p:sp>
        <p:nvSpPr>
          <p:cNvPr id="3100" name="Rectangle 3099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074" name="Picture 2" descr="Chest radiograph demonstrating right-upper lobe consolidation in a 67-year-old woman with Legionella pneumophila serotype 1 pneumonia.">
            <a:extLst>
              <a:ext uri="{FF2B5EF4-FFF2-40B4-BE49-F238E27FC236}">
                <a16:creationId xmlns:a16="http://schemas.microsoft.com/office/drawing/2014/main" id="{9DF7E73E-0F4D-7D97-F51F-12C7D7F39C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3198"/>
          <a:stretch/>
        </p:blipFill>
        <p:spPr bwMode="auto">
          <a:xfrm>
            <a:off x="4654295" y="457200"/>
            <a:ext cx="7086151" cy="589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71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70130DC-F780-43D2-B26A-92EACD789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8F6C22A9-AF33-8687-08E2-CF7794CFF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41653"/>
            <a:ext cx="11029616" cy="1095560"/>
          </a:xfrm>
        </p:spPr>
        <p:txBody>
          <a:bodyPr anchor="t">
            <a:normAutofit/>
          </a:bodyPr>
          <a:lstStyle/>
          <a:p>
            <a:r>
              <a:rPr lang="el-GR">
                <a:solidFill>
                  <a:schemeClr val="accent2"/>
                </a:solidFill>
              </a:rPr>
              <a:t>εργαστηριακα ευρηματα-διαγνωση</a:t>
            </a:r>
            <a:endParaRPr lang="el-GR" dirty="0">
              <a:solidFill>
                <a:schemeClr val="accent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676E0E-5B44-4166-8EDD-CFDBAC622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457201"/>
            <a:ext cx="11298933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AB2741E-B2E1-263C-7EEC-527E1BEBC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879600"/>
            <a:ext cx="11029615" cy="3979200"/>
          </a:xfrm>
        </p:spPr>
        <p:txBody>
          <a:bodyPr>
            <a:normAutofit/>
          </a:bodyPr>
          <a:lstStyle/>
          <a:p>
            <a:r>
              <a:rPr lang="el-GR" sz="2400" dirty="0">
                <a:solidFill>
                  <a:schemeClr val="accent2">
                    <a:lumMod val="50000"/>
                  </a:schemeClr>
                </a:solidFill>
              </a:rPr>
              <a:t>Αντιγόνο 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</a:rPr>
              <a:t>Legionella pneumophila</a:t>
            </a:r>
            <a:r>
              <a:rPr lang="el-GR" sz="2400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l-GR" sz="2400" dirty="0">
                <a:solidFill>
                  <a:schemeClr val="accent2">
                    <a:lumMod val="50000"/>
                  </a:schemeClr>
                </a:solidFill>
              </a:rPr>
              <a:t>ορολογικής ομάδας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l-GR" sz="2400" dirty="0">
                <a:solidFill>
                  <a:schemeClr val="accent2">
                    <a:lumMod val="50000"/>
                  </a:schemeClr>
                </a:solidFill>
              </a:rPr>
              <a:t>1 στα ούρα. 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first-line test. Point-of-care </a:t>
            </a:r>
            <a:endParaRPr lang="el-GR" sz="24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l-GR" sz="2400" dirty="0">
                <a:solidFill>
                  <a:schemeClr val="accent2">
                    <a:lumMod val="50000"/>
                  </a:schemeClr>
                </a:solidFill>
              </a:rPr>
              <a:t>καλλιέργεια κλινικών αλλά συνηθέστερα περιβαλλοντικών δειγμάτων για έλεγχο αποικισμού. ΜΕΘΟΔΟΣ ΑΝΑΦΟΡΑΣ</a:t>
            </a:r>
          </a:p>
        </p:txBody>
      </p:sp>
    </p:spTree>
    <p:extLst>
      <p:ext uri="{BB962C8B-B14F-4D97-AF65-F5344CB8AC3E}">
        <p14:creationId xmlns:p14="http://schemas.microsoft.com/office/powerpoint/2010/main" val="19326050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C823258-9CC3-4A81-98D3-909C2FE0B9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Θαυμαστικό σε κίτρινο φόντο">
            <a:extLst>
              <a:ext uri="{FF2B5EF4-FFF2-40B4-BE49-F238E27FC236}">
                <a16:creationId xmlns:a16="http://schemas.microsoft.com/office/drawing/2014/main" id="{D090B1C8-733C-3F09-F8A1-53C0EF7210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75000"/>
          </a:blip>
          <a:srcRect t="25000"/>
          <a:stretch/>
        </p:blipFill>
        <p:spPr>
          <a:xfrm>
            <a:off x="-11" y="10"/>
            <a:ext cx="12192000" cy="6857990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1CB38383-B0EE-42A1-A2A0-27BDF9BC1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l-GR" dirty="0" err="1">
                <a:solidFill>
                  <a:schemeClr val="tx2"/>
                </a:solidFill>
              </a:rPr>
              <a:t>εργαστηριακΑ</a:t>
            </a:r>
            <a:r>
              <a:rPr lang="el-GR" dirty="0">
                <a:solidFill>
                  <a:schemeClr val="tx2"/>
                </a:solidFill>
              </a:rPr>
              <a:t> ΕΥΡΗΜΑΤΑ - </a:t>
            </a:r>
            <a:r>
              <a:rPr lang="el-GR" dirty="0" err="1">
                <a:solidFill>
                  <a:schemeClr val="tx2"/>
                </a:solidFill>
              </a:rPr>
              <a:t>διαγνωση</a:t>
            </a:r>
            <a:endParaRPr lang="el-GR" dirty="0">
              <a:solidFill>
                <a:schemeClr val="tx2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60B28F7-B773-46C2-814C-11B4BE54B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6C8B93C-DBBA-4958-BD98-2A11255A4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465508D-4468-4EE7-A910-AE391BAFD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2D3E495-D35F-4AA5-9DA9-6BB930D80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1F03451-2283-FD2E-EB0E-9F84FF3A6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7024759" cy="3678303"/>
          </a:xfrm>
        </p:spPr>
        <p:txBody>
          <a:bodyPr>
            <a:normAutofit/>
          </a:bodyPr>
          <a:lstStyle/>
          <a:p>
            <a:r>
              <a:rPr lang="el-GR" sz="2000" dirty="0" err="1">
                <a:latin typeface="Corbel" panose="020B0503020204020204" pitchFamily="34" charset="0"/>
              </a:rPr>
              <a:t>μικροσκόπηση</a:t>
            </a:r>
            <a:r>
              <a:rPr lang="el-GR" sz="2000" dirty="0">
                <a:latin typeface="Corbel" panose="020B0503020204020204" pitchFamily="34" charset="0"/>
              </a:rPr>
              <a:t> με άμεσο </a:t>
            </a:r>
            <a:r>
              <a:rPr lang="el-GR" sz="2000" dirty="0" err="1">
                <a:latin typeface="Corbel" panose="020B0503020204020204" pitchFamily="34" charset="0"/>
              </a:rPr>
              <a:t>ανοσφθορισμό</a:t>
            </a:r>
            <a:r>
              <a:rPr lang="el-GR" sz="2000" dirty="0">
                <a:latin typeface="Corbel" panose="020B0503020204020204" pitchFamily="34" charset="0"/>
              </a:rPr>
              <a:t> (χρήση </a:t>
            </a:r>
            <a:r>
              <a:rPr lang="el-GR" sz="2000" dirty="0" err="1">
                <a:latin typeface="Corbel" panose="020B0503020204020204" pitchFamily="34" charset="0"/>
              </a:rPr>
              <a:t>σεσημασμ</a:t>
            </a:r>
            <a:r>
              <a:rPr lang="en-US" sz="2000" dirty="0" err="1">
                <a:latin typeface="Corbel" panose="020B0503020204020204" pitchFamily="34" charset="0"/>
              </a:rPr>
              <a:t>έ</a:t>
            </a:r>
            <a:r>
              <a:rPr lang="el-GR" sz="2000" dirty="0" err="1">
                <a:latin typeface="Corbel" panose="020B0503020204020204" pitchFamily="34" charset="0"/>
              </a:rPr>
              <a:t>νων</a:t>
            </a:r>
            <a:r>
              <a:rPr lang="el-GR" sz="2000" dirty="0">
                <a:latin typeface="Corbel" panose="020B0503020204020204" pitchFamily="34" charset="0"/>
              </a:rPr>
              <a:t> με </a:t>
            </a:r>
            <a:r>
              <a:rPr lang="el-GR" sz="2000" dirty="0" err="1">
                <a:latin typeface="Corbel" panose="020B0503020204020204" pitchFamily="34" charset="0"/>
              </a:rPr>
              <a:t>φθοροσεϊνη</a:t>
            </a:r>
            <a:r>
              <a:rPr lang="el-GR" sz="2000" dirty="0">
                <a:latin typeface="Corbel" panose="020B0503020204020204" pitchFamily="34" charset="0"/>
              </a:rPr>
              <a:t> </a:t>
            </a:r>
            <a:r>
              <a:rPr lang="el-GR" sz="2000" dirty="0" err="1">
                <a:latin typeface="Corbel" panose="020B0503020204020204" pitchFamily="34" charset="0"/>
              </a:rPr>
              <a:t>μονοκλωνικών</a:t>
            </a:r>
            <a:r>
              <a:rPr lang="el-GR" sz="2000" dirty="0">
                <a:latin typeface="Corbel" panose="020B0503020204020204" pitchFamily="34" charset="0"/>
              </a:rPr>
              <a:t> αντισωμάτων έναντι αντιγόνων </a:t>
            </a:r>
            <a:r>
              <a:rPr lang="el-GR" sz="2000" dirty="0" err="1">
                <a:latin typeface="Corbel" panose="020B0503020204020204" pitchFamily="34" charset="0"/>
              </a:rPr>
              <a:t>λεγιονέλλας</a:t>
            </a:r>
            <a:r>
              <a:rPr lang="el-GR" sz="2000" dirty="0">
                <a:latin typeface="Corbel" panose="020B0503020204020204" pitchFamily="34" charset="0"/>
              </a:rPr>
              <a:t>)</a:t>
            </a:r>
          </a:p>
          <a:p>
            <a:r>
              <a:rPr lang="el-GR" sz="2000" dirty="0">
                <a:latin typeface="Corbel" panose="020B0503020204020204" pitchFamily="34" charset="0"/>
              </a:rPr>
              <a:t>ορολογικές μέθοδοι </a:t>
            </a:r>
            <a:r>
              <a:rPr lang="el-GR" sz="2000" dirty="0" err="1">
                <a:latin typeface="Corbel" panose="020B0503020204020204" pitchFamily="34" charset="0"/>
              </a:rPr>
              <a:t>ανοσοενζυμικές</a:t>
            </a:r>
            <a:r>
              <a:rPr lang="el-GR" sz="2000" dirty="0">
                <a:latin typeface="Corbel" panose="020B0503020204020204" pitchFamily="34" charset="0"/>
              </a:rPr>
              <a:t> ή με έμμεσο </a:t>
            </a:r>
            <a:r>
              <a:rPr lang="el-GR" sz="2000" dirty="0" err="1">
                <a:latin typeface="Corbel" panose="020B0503020204020204" pitchFamily="34" charset="0"/>
              </a:rPr>
              <a:t>ανοσοφθορισμό</a:t>
            </a:r>
            <a:r>
              <a:rPr lang="el-GR" sz="2000" dirty="0">
                <a:latin typeface="Corbel" panose="020B0503020204020204" pitchFamily="34" charset="0"/>
              </a:rPr>
              <a:t>. Αργή </a:t>
            </a:r>
            <a:r>
              <a:rPr lang="el-GR" sz="2000" dirty="0" err="1">
                <a:latin typeface="Corbel" panose="020B0503020204020204" pitchFamily="34" charset="0"/>
              </a:rPr>
              <a:t>ορομετατροπή</a:t>
            </a:r>
            <a:r>
              <a:rPr lang="el-GR" sz="2000" dirty="0">
                <a:latin typeface="Corbel" panose="020B0503020204020204" pitchFamily="34" charset="0"/>
              </a:rPr>
              <a:t> (μόνο στο 25-40 % την πρώτη εβδομάδα, μπορεί να χρειαστούν έως και 6 μήνες). Διατήρηση υψηλών τίτλων για μακρό χρονικό διάστημα. Ορολογικές μελέτες δείχνουν ότι σημαντικό μέρος του πληθυσμού έχει ανοσία. </a:t>
            </a:r>
          </a:p>
          <a:p>
            <a:endParaRPr lang="el-GR" dirty="0">
              <a:latin typeface="Corbel" panose="020B0503020204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04E8F58-8259-44E1-A519-27329D199E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2180496"/>
            <a:ext cx="3703320" cy="404568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2965DDD6-3B2C-C2A7-A531-47AABD2D8A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75" r="12650" b="-2"/>
          <a:stretch/>
        </p:blipFill>
        <p:spPr>
          <a:xfrm>
            <a:off x="8229611" y="2368941"/>
            <a:ext cx="3331551" cy="366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7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D8CFF5B6-D70A-41F0-92B3-8BC9A428D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75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214C130F-F55F-B5F9-E54B-A389E8D53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7225075" cy="1013800"/>
          </a:xfrm>
        </p:spPr>
        <p:txBody>
          <a:bodyPr>
            <a:normAutofit/>
          </a:bodyPr>
          <a:lstStyle/>
          <a:p>
            <a:r>
              <a:rPr lang="el-GR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εργαστηριακΑ</a:t>
            </a: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ΕΥΡΗΜΑΤΑ – </a:t>
            </a:r>
            <a:r>
              <a:rPr lang="el-GR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διαγνωση</a:t>
            </a:r>
            <a:b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l-GR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καλλιεργεια</a:t>
            </a:r>
            <a:endParaRPr lang="el-G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FEF77F5-1596-40EA-8568-A8D55D7B5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3080444-D4B2-4517-BBA8-F2912A91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E6D2F0A-C845-45C8-9FF5-06D1412F1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64CAC4F-6904-A7D4-6B22-5CBFD7579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7225075" cy="3678303"/>
          </a:xfrm>
        </p:spPr>
        <p:txBody>
          <a:bodyPr>
            <a:normAutofit/>
          </a:bodyPr>
          <a:lstStyle/>
          <a:p>
            <a:r>
              <a:rPr lang="el-GR" sz="2000" dirty="0">
                <a:solidFill>
                  <a:schemeClr val="tx1"/>
                </a:solidFill>
                <a:latin typeface="Corbel" panose="020B0503020204020204" pitchFamily="34" charset="0"/>
              </a:rPr>
              <a:t>καλλιέργεια σε ειδικά υλικά υλικά </a:t>
            </a:r>
            <a:r>
              <a:rPr lang="en-US" sz="2000" dirty="0">
                <a:solidFill>
                  <a:schemeClr val="tx1"/>
                </a:solidFill>
                <a:latin typeface="Corbel" panose="020B0503020204020204" pitchFamily="34" charset="0"/>
              </a:rPr>
              <a:t>BCYE buffered charcoal yeast extract. </a:t>
            </a:r>
          </a:p>
          <a:p>
            <a:r>
              <a:rPr lang="el-GR" sz="2000" dirty="0">
                <a:solidFill>
                  <a:schemeClr val="tx1"/>
                </a:solidFill>
                <a:latin typeface="Corbel" panose="020B0503020204020204" pitchFamily="34" charset="0"/>
              </a:rPr>
              <a:t>Επώαση  για 3-5 ημέρες στους </a:t>
            </a:r>
            <a:r>
              <a:rPr lang="en-US" sz="2000" dirty="0">
                <a:solidFill>
                  <a:schemeClr val="tx1"/>
                </a:solidFill>
                <a:latin typeface="Corbel" panose="020B0503020204020204" pitchFamily="34" charset="0"/>
              </a:rPr>
              <a:t>35o C</a:t>
            </a:r>
            <a:r>
              <a:rPr lang="el-GR" sz="2000" dirty="0">
                <a:solidFill>
                  <a:schemeClr val="tx1"/>
                </a:solidFill>
                <a:latin typeface="Corbel" panose="020B0503020204020204" pitchFamily="34" charset="0"/>
              </a:rPr>
              <a:t> σε ατμόσφαιρα 3-5 % </a:t>
            </a:r>
            <a:r>
              <a:rPr lang="en-US" sz="2000" dirty="0">
                <a:solidFill>
                  <a:schemeClr val="tx1"/>
                </a:solidFill>
                <a:latin typeface="Corbel" panose="020B0503020204020204" pitchFamily="34" charset="0"/>
              </a:rPr>
              <a:t>CO</a:t>
            </a:r>
            <a:r>
              <a:rPr lang="el-GR" sz="2000" baseline="-25000" dirty="0">
                <a:solidFill>
                  <a:schemeClr val="tx1"/>
                </a:solidFill>
                <a:latin typeface="Corbel" panose="020B0503020204020204" pitchFamily="34" charset="0"/>
              </a:rPr>
              <a:t>2</a:t>
            </a:r>
            <a:r>
              <a:rPr lang="el-GR" sz="2000" dirty="0">
                <a:solidFill>
                  <a:schemeClr val="tx1"/>
                </a:solidFill>
                <a:latin typeface="Corbel" panose="020B0503020204020204" pitchFamily="34" charset="0"/>
              </a:rPr>
              <a:t>.</a:t>
            </a:r>
            <a:endParaRPr lang="en-US" sz="20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r>
              <a:rPr lang="el-GR" sz="2000" dirty="0">
                <a:solidFill>
                  <a:schemeClr val="tx1"/>
                </a:solidFill>
                <a:latin typeface="Corbel" panose="020B0503020204020204" pitchFamily="34" charset="0"/>
              </a:rPr>
              <a:t> Αποικίες εμφάνιση θολής υάλου.</a:t>
            </a:r>
            <a:r>
              <a:rPr lang="en-US" sz="200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  <a:p>
            <a:r>
              <a:rPr lang="el-GR" sz="2000" dirty="0">
                <a:solidFill>
                  <a:schemeClr val="tx1"/>
                </a:solidFill>
                <a:latin typeface="Corbel" panose="020B0503020204020204" pitchFamily="34" charset="0"/>
              </a:rPr>
              <a:t>Είναι μέθοδος αναφοράς. Καλύτερη ευαισθησία σε δείγματα κατώτερου αναπνευστικού (</a:t>
            </a:r>
            <a:r>
              <a:rPr lang="en-US" sz="2000" dirty="0">
                <a:solidFill>
                  <a:schemeClr val="tx1"/>
                </a:solidFill>
                <a:latin typeface="Corbel" panose="020B0503020204020204" pitchFamily="34" charset="0"/>
              </a:rPr>
              <a:t>vs</a:t>
            </a:r>
            <a:r>
              <a:rPr lang="el-GR" sz="2000" dirty="0">
                <a:solidFill>
                  <a:schemeClr val="tx1"/>
                </a:solidFill>
                <a:latin typeface="Corbel" panose="020B0503020204020204" pitchFamily="34" charset="0"/>
              </a:rPr>
              <a:t> ρινοφαρυγγικό ή λαρυγγικό επίχρισμα).</a:t>
            </a:r>
            <a:endParaRPr lang="en-US" sz="20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r>
              <a:rPr lang="el-GR" sz="2000" dirty="0">
                <a:solidFill>
                  <a:schemeClr val="tx1"/>
                </a:solidFill>
                <a:latin typeface="Corbel" panose="020B0503020204020204" pitchFamily="34" charset="0"/>
              </a:rPr>
              <a:t> ! ΝΑ ΓΙΝΕΤΑΙ ΠΑΝΤΑ ΣΕ ΑΣΘΕΝΕΙΣ ΜΕ ΘΕΤΙΚΟ </a:t>
            </a:r>
            <a:r>
              <a:rPr lang="en-US" sz="2000" dirty="0">
                <a:solidFill>
                  <a:schemeClr val="tx1"/>
                </a:solidFill>
                <a:latin typeface="Corbel" panose="020B0503020204020204" pitchFamily="34" charset="0"/>
              </a:rPr>
              <a:t>UAT</a:t>
            </a:r>
            <a:endParaRPr lang="el-GR" sz="20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endParaRPr lang="el-GR" dirty="0">
              <a:solidFill>
                <a:schemeClr val="tx1"/>
              </a:solidFill>
            </a:endParaRPr>
          </a:p>
        </p:txBody>
      </p:sp>
      <p:pic>
        <p:nvPicPr>
          <p:cNvPr id="5" name="Εικόνα 4" descr="Εικόνα που περιέχει μπάλα, αυγό&#10;&#10;Περιγραφή που δημιουργήθηκε αυτόματα">
            <a:extLst>
              <a:ext uri="{FF2B5EF4-FFF2-40B4-BE49-F238E27FC236}">
                <a16:creationId xmlns:a16="http://schemas.microsoft.com/office/drawing/2014/main" id="{0CB3B068-F044-E01A-C92C-411E6DF607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11" r="2" b="8896"/>
          <a:stretch/>
        </p:blipFill>
        <p:spPr>
          <a:xfrm>
            <a:off x="8045532" y="628651"/>
            <a:ext cx="3699935" cy="1856232"/>
          </a:xfrm>
          <a:prstGeom prst="rect">
            <a:avLst/>
          </a:prstGeom>
        </p:spPr>
      </p:pic>
      <p:pic>
        <p:nvPicPr>
          <p:cNvPr id="4" name="Picture 2" descr="Michigan Experiencing Large Increase In Reports Of Legionnaires' Disease -  CBS Detroit">
            <a:extLst>
              <a:ext uri="{FF2B5EF4-FFF2-40B4-BE49-F238E27FC236}">
                <a16:creationId xmlns:a16="http://schemas.microsoft.com/office/drawing/2014/main" id="{F58609E0-426D-B1A4-E7CC-7C5018D67B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36" r="2" b="18530"/>
          <a:stretch/>
        </p:blipFill>
        <p:spPr bwMode="auto">
          <a:xfrm>
            <a:off x="8045405" y="2580128"/>
            <a:ext cx="3699935" cy="185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ooling Tower of Terror: Legionella's Public Health Significance">
            <a:extLst>
              <a:ext uri="{FF2B5EF4-FFF2-40B4-BE49-F238E27FC236}">
                <a16:creationId xmlns:a16="http://schemas.microsoft.com/office/drawing/2014/main" id="{D27D2718-3111-D00E-DE1F-11C1925391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0" r="48801"/>
          <a:stretch/>
        </p:blipFill>
        <p:spPr bwMode="auto">
          <a:xfrm rot="16200000">
            <a:off x="8967166" y="3601673"/>
            <a:ext cx="1856232" cy="370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8609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72A0D59-FABE-F45E-43CC-D1ABA3FACAB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906" y="702155"/>
            <a:ext cx="6206530" cy="6278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>
                <a:solidFill>
                  <a:schemeClr val="tx2"/>
                </a:solidFill>
              </a:rPr>
              <a:t>εργ</a:t>
            </a:r>
            <a:r>
              <a:rPr lang="en-US" dirty="0">
                <a:solidFill>
                  <a:schemeClr val="tx2"/>
                </a:solidFill>
              </a:rPr>
              <a:t>α</a:t>
            </a:r>
            <a:r>
              <a:rPr lang="en-US" dirty="0" err="1">
                <a:solidFill>
                  <a:schemeClr val="tx2"/>
                </a:solidFill>
              </a:rPr>
              <a:t>στηρι</a:t>
            </a:r>
            <a:r>
              <a:rPr lang="en-US" dirty="0">
                <a:solidFill>
                  <a:schemeClr val="tx2"/>
                </a:solidFill>
              </a:rPr>
              <a:t>α</a:t>
            </a:r>
            <a:r>
              <a:rPr lang="en-US" dirty="0" err="1">
                <a:solidFill>
                  <a:schemeClr val="tx2"/>
                </a:solidFill>
              </a:rPr>
              <a:t>κ</a:t>
            </a:r>
            <a:r>
              <a:rPr lang="en-US" dirty="0">
                <a:solidFill>
                  <a:schemeClr val="tx2"/>
                </a:solidFill>
              </a:rPr>
              <a:t>α </a:t>
            </a:r>
            <a:r>
              <a:rPr lang="en-US" dirty="0" err="1">
                <a:solidFill>
                  <a:schemeClr val="tx2"/>
                </a:solidFill>
              </a:rPr>
              <a:t>ευρημ</a:t>
            </a:r>
            <a:r>
              <a:rPr lang="en-US" dirty="0">
                <a:solidFill>
                  <a:schemeClr val="tx2"/>
                </a:solidFill>
              </a:rPr>
              <a:t>α</a:t>
            </a:r>
            <a:r>
              <a:rPr lang="en-US" dirty="0" err="1">
                <a:solidFill>
                  <a:schemeClr val="tx2"/>
                </a:solidFill>
              </a:rPr>
              <a:t>τ</a:t>
            </a:r>
            <a:r>
              <a:rPr lang="en-US" dirty="0">
                <a:solidFill>
                  <a:schemeClr val="tx2"/>
                </a:solidFill>
              </a:rPr>
              <a:t>α - </a:t>
            </a:r>
            <a:r>
              <a:rPr lang="en-US" dirty="0" err="1">
                <a:solidFill>
                  <a:schemeClr val="tx2"/>
                </a:solidFill>
              </a:rPr>
              <a:t>δι</a:t>
            </a:r>
            <a:r>
              <a:rPr lang="en-US" dirty="0">
                <a:solidFill>
                  <a:schemeClr val="tx2"/>
                </a:solidFill>
              </a:rPr>
              <a:t>α</a:t>
            </a:r>
            <a:r>
              <a:rPr lang="en-US" dirty="0" err="1">
                <a:solidFill>
                  <a:schemeClr val="tx2"/>
                </a:solidFill>
              </a:rPr>
              <a:t>γνωση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C5416A6-EA93-385A-8578-A6F24137F4E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78321" y="1456656"/>
            <a:ext cx="6942800" cy="49441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en-US" sz="2200" dirty="0">
              <a:latin typeface="Corbel" panose="020B0503020204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200" b="1" dirty="0">
                <a:latin typeface="Corbel" panose="020B0503020204020204" pitchFamily="34" charset="0"/>
              </a:rPr>
              <a:t>Tα</a:t>
            </a:r>
            <a:r>
              <a:rPr lang="en-US" sz="2200" b="1" dirty="0" err="1">
                <a:latin typeface="Corbel" panose="020B0503020204020204" pitchFamily="34" charset="0"/>
              </a:rPr>
              <a:t>υτο</a:t>
            </a:r>
            <a:r>
              <a:rPr lang="en-US" sz="2200" b="1" dirty="0">
                <a:latin typeface="Corbel" panose="020B0503020204020204" pitchFamily="34" charset="0"/>
              </a:rPr>
              <a:t>π</a:t>
            </a:r>
            <a:r>
              <a:rPr lang="en-US" sz="2200" b="1" dirty="0" err="1">
                <a:latin typeface="Corbel" panose="020B0503020204020204" pitchFamily="34" charset="0"/>
              </a:rPr>
              <a:t>οίηση</a:t>
            </a:r>
            <a:r>
              <a:rPr lang="en-US" sz="2200" b="1" dirty="0">
                <a:latin typeface="Corbel" panose="020B0503020204020204" pitchFamily="34" charset="0"/>
              </a:rPr>
              <a:t> </a:t>
            </a:r>
            <a:r>
              <a:rPr lang="en-US" sz="2200" b="1" dirty="0" err="1">
                <a:latin typeface="Corbel" panose="020B0503020204020204" pitchFamily="34" charset="0"/>
              </a:rPr>
              <a:t>σε</a:t>
            </a:r>
            <a:r>
              <a:rPr lang="en-US" sz="2200" b="1" dirty="0">
                <a:latin typeface="Corbel" panose="020B0503020204020204" pitchFamily="34" charset="0"/>
              </a:rPr>
              <a:t> </a:t>
            </a:r>
            <a:r>
              <a:rPr lang="en-US" sz="2200" b="1" dirty="0" err="1">
                <a:latin typeface="Corbel" panose="020B0503020204020204" pitchFamily="34" charset="0"/>
              </a:rPr>
              <a:t>ε</a:t>
            </a:r>
            <a:r>
              <a:rPr lang="en-US" sz="2200" b="1" dirty="0">
                <a:latin typeface="Corbel" panose="020B0503020204020204" pitchFamily="34" charset="0"/>
              </a:rPr>
              <a:t>π</a:t>
            </a:r>
            <a:r>
              <a:rPr lang="en-US" sz="2200" b="1" dirty="0" err="1">
                <a:latin typeface="Corbel" panose="020B0503020204020204" pitchFamily="34" charset="0"/>
              </a:rPr>
              <a:t>ί</a:t>
            </a:r>
            <a:r>
              <a:rPr lang="en-US" sz="2200" b="1" dirty="0">
                <a:latin typeface="Corbel" panose="020B0503020204020204" pitchFamily="34" charset="0"/>
              </a:rPr>
              <a:t>π</a:t>
            </a:r>
            <a:r>
              <a:rPr lang="en-US" sz="2200" b="1" dirty="0" err="1">
                <a:latin typeface="Corbel" panose="020B0503020204020204" pitchFamily="34" charset="0"/>
              </a:rPr>
              <a:t>εδο</a:t>
            </a:r>
            <a:r>
              <a:rPr lang="en-US" sz="2200" b="1" dirty="0">
                <a:latin typeface="Corbel" panose="020B0503020204020204" pitchFamily="34" charset="0"/>
              </a:rPr>
              <a:t> </a:t>
            </a:r>
            <a:r>
              <a:rPr lang="en-US" sz="2200" b="1" dirty="0" err="1">
                <a:latin typeface="Corbel" panose="020B0503020204020204" pitchFamily="34" charset="0"/>
              </a:rPr>
              <a:t>γένους</a:t>
            </a:r>
            <a:r>
              <a:rPr lang="en-US" sz="2200" b="1" dirty="0">
                <a:latin typeface="Corbel" panose="020B0503020204020204" pitchFamily="34" charset="0"/>
              </a:rPr>
              <a:t> </a:t>
            </a:r>
            <a:r>
              <a:rPr lang="en-US" sz="2200" b="1" dirty="0" err="1">
                <a:latin typeface="Corbel" panose="020B0503020204020204" pitchFamily="34" charset="0"/>
              </a:rPr>
              <a:t>κ</a:t>
            </a:r>
            <a:r>
              <a:rPr lang="en-US" sz="2200" b="1" dirty="0">
                <a:latin typeface="Corbel" panose="020B0503020204020204" pitchFamily="34" charset="0"/>
              </a:rPr>
              <a:t> </a:t>
            </a:r>
            <a:r>
              <a:rPr lang="en-US" sz="2200" b="1" dirty="0" err="1">
                <a:latin typeface="Corbel" panose="020B0503020204020204" pitchFamily="34" charset="0"/>
              </a:rPr>
              <a:t>είδους</a:t>
            </a:r>
            <a:endParaRPr lang="en-US" sz="2200" b="1" dirty="0">
              <a:latin typeface="Corbel" panose="020B0503020204020204" pitchFamily="34" charset="0"/>
            </a:endParaRPr>
          </a:p>
          <a:p>
            <a:pPr marL="0" indent="0">
              <a:lnSpc>
                <a:spcPct val="90000"/>
              </a:lnSpc>
            </a:pPr>
            <a:r>
              <a:rPr lang="en-US" sz="2200" dirty="0" err="1">
                <a:latin typeface="Corbel" panose="020B0503020204020204" pitchFamily="34" charset="0"/>
              </a:rPr>
              <a:t>μορφολογί</a:t>
            </a:r>
            <a:r>
              <a:rPr lang="en-US" sz="2200" dirty="0">
                <a:latin typeface="Corbel" panose="020B0503020204020204" pitchFamily="34" charset="0"/>
              </a:rPr>
              <a:t>α απ</a:t>
            </a:r>
            <a:r>
              <a:rPr lang="en-US" sz="2200" dirty="0" err="1">
                <a:latin typeface="Corbel" panose="020B0503020204020204" pitchFamily="34" charset="0"/>
              </a:rPr>
              <a:t>οικιών</a:t>
            </a:r>
            <a:r>
              <a:rPr lang="en-US" sz="2200" dirty="0">
                <a:latin typeface="Corbel" panose="020B0503020204020204" pitchFamily="34" charset="0"/>
              </a:rPr>
              <a:t>, </a:t>
            </a:r>
            <a:r>
              <a:rPr lang="en-US" sz="2200" dirty="0" err="1">
                <a:latin typeface="Corbel" panose="020B0503020204020204" pitchFamily="34" charset="0"/>
              </a:rPr>
              <a:t>μικροσκό</a:t>
            </a:r>
            <a:r>
              <a:rPr lang="en-US" sz="2200" dirty="0">
                <a:latin typeface="Corbel" panose="020B0503020204020204" pitchFamily="34" charset="0"/>
              </a:rPr>
              <a:t>π</a:t>
            </a:r>
            <a:r>
              <a:rPr lang="en-US" sz="2200" dirty="0" err="1">
                <a:latin typeface="Corbel" panose="020B0503020204020204" pitchFamily="34" charset="0"/>
              </a:rPr>
              <a:t>ηση</a:t>
            </a:r>
            <a:r>
              <a:rPr lang="en-US" sz="2200" dirty="0">
                <a:latin typeface="Corbel" panose="020B0503020204020204" pitchFamily="34" charset="0"/>
              </a:rPr>
              <a:t> απ</a:t>
            </a:r>
            <a:r>
              <a:rPr lang="en-US" sz="2200" dirty="0" err="1">
                <a:latin typeface="Corbel" panose="020B0503020204020204" pitchFamily="34" charset="0"/>
              </a:rPr>
              <a:t>οικιών</a:t>
            </a:r>
            <a:r>
              <a:rPr lang="en-US" sz="2200" dirty="0">
                <a:latin typeface="Corbel" panose="020B0503020204020204" pitchFamily="34" charset="0"/>
              </a:rPr>
              <a:t>, </a:t>
            </a:r>
            <a:r>
              <a:rPr lang="en-US" sz="2200" dirty="0" err="1">
                <a:latin typeface="Corbel" panose="020B0503020204020204" pitchFamily="34" charset="0"/>
              </a:rPr>
              <a:t>φθορισμός</a:t>
            </a:r>
            <a:r>
              <a:rPr lang="en-US" sz="2200" dirty="0">
                <a:latin typeface="Corbel" panose="020B0503020204020204" pitchFamily="34" charset="0"/>
              </a:rPr>
              <a:t> απ</a:t>
            </a:r>
            <a:r>
              <a:rPr lang="en-US" sz="2200" dirty="0" err="1">
                <a:latin typeface="Corbel" panose="020B0503020204020204" pitchFamily="34" charset="0"/>
              </a:rPr>
              <a:t>οικιών</a:t>
            </a:r>
            <a:r>
              <a:rPr lang="en-US" sz="2200" dirty="0">
                <a:latin typeface="Corbel" panose="020B0503020204020204" pitchFamily="34" charset="0"/>
              </a:rPr>
              <a:t>, </a:t>
            </a:r>
            <a:r>
              <a:rPr lang="en-US" sz="2200" dirty="0" err="1">
                <a:latin typeface="Corbel" panose="020B0503020204020204" pitchFamily="34" charset="0"/>
              </a:rPr>
              <a:t>χρώση</a:t>
            </a:r>
            <a:r>
              <a:rPr lang="en-US" sz="2200" dirty="0">
                <a:latin typeface="Corbel" panose="020B0503020204020204" pitchFamily="34" charset="0"/>
              </a:rPr>
              <a:t> Gram, </a:t>
            </a:r>
            <a:r>
              <a:rPr lang="en-US" sz="2200" dirty="0" err="1">
                <a:latin typeface="Corbel" panose="020B0503020204020204" pitchFamily="34" charset="0"/>
              </a:rPr>
              <a:t>ειδικοί</a:t>
            </a:r>
            <a:r>
              <a:rPr lang="en-US" sz="2200" dirty="0">
                <a:latin typeface="Corbel" panose="020B0503020204020204" pitchFamily="34" charset="0"/>
              </a:rPr>
              <a:t> α</a:t>
            </a:r>
            <a:r>
              <a:rPr lang="en-US" sz="2200" dirty="0" err="1">
                <a:latin typeface="Corbel" panose="020B0503020204020204" pitchFamily="34" charset="0"/>
              </a:rPr>
              <a:t>ντιοροί</a:t>
            </a:r>
            <a:endParaRPr lang="en-US" sz="2200" dirty="0">
              <a:latin typeface="Corbel" panose="020B0503020204020204" pitchFamily="34" charset="0"/>
            </a:endParaRPr>
          </a:p>
        </p:txBody>
      </p:sp>
      <p:pic>
        <p:nvPicPr>
          <p:cNvPr id="4" name="Εικόνα 3" descr="Εικόνα που περιέχει Εργαστηριακός εξοπλισμός, εσωτερικός χώρος, ιατρικός εξοπλισμός, χημεία&#10;&#10;Περιγραφή που δημιουργήθηκε αυτόματα">
            <a:extLst>
              <a:ext uri="{FF2B5EF4-FFF2-40B4-BE49-F238E27FC236}">
                <a16:creationId xmlns:a16="http://schemas.microsoft.com/office/drawing/2014/main" id="{4D5DEDD6-4406-5318-B713-1580F97422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29" r="10971" b="1"/>
          <a:stretch/>
        </p:blipFill>
        <p:spPr>
          <a:xfrm>
            <a:off x="7659155" y="1005840"/>
            <a:ext cx="4311657" cy="527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5558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70130DC-F780-43D2-B26A-92EACD789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D637438B-0C83-DDF0-008F-91D4A327E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41653"/>
            <a:ext cx="11029616" cy="1095560"/>
          </a:xfrm>
        </p:spPr>
        <p:txBody>
          <a:bodyPr anchor="t">
            <a:normAutofit/>
          </a:bodyPr>
          <a:lstStyle/>
          <a:p>
            <a:r>
              <a:rPr lang="el-GR" dirty="0" err="1">
                <a:solidFill>
                  <a:schemeClr val="tx1"/>
                </a:solidFill>
              </a:rPr>
              <a:t>καλλιεργεια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7676E0E-5B44-4166-8EDD-CFDBAC622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457201"/>
            <a:ext cx="11298933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Θέση περιεχομένου 4">
            <a:extLst>
              <a:ext uri="{FF2B5EF4-FFF2-40B4-BE49-F238E27FC236}">
                <a16:creationId xmlns:a16="http://schemas.microsoft.com/office/drawing/2014/main" id="{DC536A72-0E09-5F0E-E5C0-10DA0A4A9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737213"/>
            <a:ext cx="4265295" cy="3979863"/>
          </a:xfrm>
        </p:spPr>
        <p:txBody>
          <a:bodyPr>
            <a:normAutofit/>
          </a:bodyPr>
          <a:lstStyle/>
          <a:p>
            <a:r>
              <a:rPr lang="el-GR" sz="2000" dirty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Ανιχνεύει όλα τα είδη. </a:t>
            </a:r>
          </a:p>
          <a:p>
            <a:r>
              <a:rPr lang="el-GR" sz="2000" dirty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Δυνατότητα ελέγχου ευαισθησίας σε </a:t>
            </a:r>
            <a:r>
              <a:rPr lang="el-GR" sz="2000" dirty="0" err="1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αντιμικροβιακούς</a:t>
            </a:r>
            <a:r>
              <a:rPr lang="el-GR" sz="2000" dirty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 παράγοντες. </a:t>
            </a:r>
          </a:p>
          <a:p>
            <a:r>
              <a:rPr lang="el-GR" sz="2000" dirty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Δεδομένα για  επιδημιολογική επιτήρηση</a:t>
            </a:r>
            <a:endParaRPr lang="el-GR" sz="2000" dirty="0"/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77AD3D40-842D-3713-DC7A-234ED883698A}"/>
              </a:ext>
            </a:extLst>
          </p:cNvPr>
          <p:cNvSpPr txBox="1">
            <a:spLocks/>
          </p:cNvSpPr>
          <p:nvPr/>
        </p:nvSpPr>
        <p:spPr>
          <a:xfrm>
            <a:off x="6616065" y="1740210"/>
            <a:ext cx="4265295" cy="3979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l-GR" sz="2000" dirty="0">
              <a:latin typeface="Corbel" panose="020B0503020204020204" pitchFamily="34" charset="0"/>
            </a:endParaRPr>
          </a:p>
          <a:p>
            <a:endParaRPr lang="el-GR" sz="2000" dirty="0">
              <a:latin typeface="Corbel" panose="020B0503020204020204" pitchFamily="34" charset="0"/>
            </a:endParaRPr>
          </a:p>
          <a:p>
            <a:endParaRPr lang="el-GR" sz="2000" dirty="0">
              <a:latin typeface="Corbel" panose="020B0503020204020204" pitchFamily="34" charset="0"/>
            </a:endParaRPr>
          </a:p>
          <a:p>
            <a:r>
              <a:rPr lang="el-GR" sz="2000" dirty="0">
                <a:latin typeface="Corbel" panose="020B0503020204020204" pitchFamily="34" charset="0"/>
              </a:rPr>
              <a:t>Απαιτητική</a:t>
            </a:r>
          </a:p>
          <a:p>
            <a:r>
              <a:rPr lang="el-GR" sz="2000" dirty="0">
                <a:latin typeface="Corbel" panose="020B0503020204020204" pitchFamily="34" charset="0"/>
              </a:rPr>
              <a:t>Έμπειρο προσωπικό</a:t>
            </a:r>
          </a:p>
          <a:p>
            <a:r>
              <a:rPr lang="el-GR" sz="2000" dirty="0">
                <a:latin typeface="Corbel" panose="020B0503020204020204" pitchFamily="34" charset="0"/>
              </a:rPr>
              <a:t>Χρονοβόρα</a:t>
            </a:r>
          </a:p>
          <a:p>
            <a:r>
              <a:rPr lang="el-GR" sz="2000" dirty="0">
                <a:latin typeface="Corbel" panose="020B0503020204020204" pitchFamily="34" charset="0"/>
              </a:rPr>
              <a:t>απαιτείται η λήψη δείγματος αναπνευστικού (κατά προτίμηση κατώτερου)</a:t>
            </a:r>
          </a:p>
          <a:p>
            <a:r>
              <a:rPr lang="el-GR" sz="2000" dirty="0">
                <a:latin typeface="Corbel" panose="020B0503020204020204" pitchFamily="34" charset="0"/>
              </a:rPr>
              <a:t>χαμηλότερη ευαισθησία</a:t>
            </a:r>
          </a:p>
          <a:p>
            <a:pPr marL="0" indent="0">
              <a:buNone/>
            </a:pPr>
            <a:endParaRPr lang="el-GR" sz="2000" dirty="0"/>
          </a:p>
        </p:txBody>
      </p:sp>
      <p:pic>
        <p:nvPicPr>
          <p:cNvPr id="6" name="Γραφικό 5" descr="Σκιαγράφημα χαμογελαστού προσώπου με συμπαγές γέμισμα">
            <a:extLst>
              <a:ext uri="{FF2B5EF4-FFF2-40B4-BE49-F238E27FC236}">
                <a16:creationId xmlns:a16="http://schemas.microsoft.com/office/drawing/2014/main" id="{39EC9706-73D1-6155-B15D-4E7FC5235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36433" y="1737434"/>
            <a:ext cx="914400" cy="914400"/>
          </a:xfrm>
          <a:prstGeom prst="rect">
            <a:avLst/>
          </a:prstGeom>
        </p:spPr>
      </p:pic>
      <p:pic>
        <p:nvPicPr>
          <p:cNvPr id="7" name="Γραφικό 6" descr="Σκιαγράφημα λυπημένου προσώπου με συμπαγές γέμισμα">
            <a:extLst>
              <a:ext uri="{FF2B5EF4-FFF2-40B4-BE49-F238E27FC236}">
                <a16:creationId xmlns:a16="http://schemas.microsoft.com/office/drawing/2014/main" id="{CC11E951-5F4E-594A-3154-46228D88B3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47643" y="1768897"/>
            <a:ext cx="914400" cy="85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780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030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72A0D59-FABE-F45E-43CC-D1ABA3FAC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6" y="514524"/>
            <a:ext cx="6507174" cy="75605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l-GR" dirty="0" err="1">
                <a:solidFill>
                  <a:schemeClr val="tx2"/>
                </a:solidFill>
              </a:rPr>
              <a:t>εργαστηριακα</a:t>
            </a:r>
            <a:r>
              <a:rPr lang="el-GR" dirty="0">
                <a:solidFill>
                  <a:schemeClr val="tx2"/>
                </a:solidFill>
              </a:rPr>
              <a:t> </a:t>
            </a:r>
            <a:r>
              <a:rPr lang="el-GR" dirty="0" err="1">
                <a:solidFill>
                  <a:schemeClr val="tx2"/>
                </a:solidFill>
              </a:rPr>
              <a:t>ευρηματα-διαγνωση</a:t>
            </a:r>
            <a:endParaRPr lang="el-GR" dirty="0">
              <a:solidFill>
                <a:schemeClr val="tx2"/>
              </a:solidFill>
            </a:endParaRPr>
          </a:p>
        </p:txBody>
      </p:sp>
      <p:sp>
        <p:nvSpPr>
          <p:cNvPr id="1040" name="Rectangle 1032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C5416A6-EA93-385A-8578-A6F24137F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123" y="1398397"/>
            <a:ext cx="7388349" cy="5002403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l-GR" sz="2000" b="1" dirty="0"/>
              <a:t>Ανίχνευση αντιγόνου στα ούρα</a:t>
            </a:r>
            <a:r>
              <a:rPr lang="en-US" sz="2000" b="1" dirty="0"/>
              <a:t> Urine Antigen Test (UAT)</a:t>
            </a:r>
            <a:r>
              <a:rPr lang="el-GR" sz="2000" b="1" dirty="0"/>
              <a:t>.</a:t>
            </a:r>
          </a:p>
          <a:p>
            <a:pPr>
              <a:lnSpc>
                <a:spcPct val="90000"/>
              </a:lnSpc>
            </a:pPr>
            <a:r>
              <a:rPr lang="el-GR" sz="2000" b="1" dirty="0"/>
              <a:t> </a:t>
            </a:r>
            <a:r>
              <a:rPr lang="en-US" sz="2000" dirty="0"/>
              <a:t>ECDC 2019 </a:t>
            </a:r>
            <a:r>
              <a:rPr lang="el-GR" sz="2000" dirty="0"/>
              <a:t>&gt;90 % των περιστατικών στην Ευρώπη διαγιγνώσκονται με </a:t>
            </a:r>
            <a:r>
              <a:rPr lang="en-US" sz="2000" dirty="0"/>
              <a:t>UAT</a:t>
            </a:r>
            <a:r>
              <a:rPr lang="el-GR" sz="2000" dirty="0"/>
              <a:t> (</a:t>
            </a:r>
            <a:r>
              <a:rPr lang="en-US" sz="2000" i="1" dirty="0"/>
              <a:t>vs</a:t>
            </a:r>
            <a:r>
              <a:rPr lang="en-US" sz="2000" dirty="0"/>
              <a:t> PCR </a:t>
            </a:r>
            <a:r>
              <a:rPr lang="el-GR" sz="2000" dirty="0"/>
              <a:t>9</a:t>
            </a:r>
            <a:r>
              <a:rPr lang="en-US" sz="2000" dirty="0"/>
              <a:t> % </a:t>
            </a:r>
            <a:r>
              <a:rPr lang="en-US" sz="2000" i="1" dirty="0"/>
              <a:t>vs</a:t>
            </a:r>
            <a:r>
              <a:rPr lang="en-US" sz="2000" dirty="0"/>
              <a:t> </a:t>
            </a:r>
            <a:r>
              <a:rPr lang="el-GR" sz="2000" dirty="0"/>
              <a:t>καλλιέργεια 10</a:t>
            </a:r>
            <a:r>
              <a:rPr lang="en-US" sz="2000" dirty="0"/>
              <a:t> %)</a:t>
            </a:r>
            <a:r>
              <a:rPr lang="el-GR" sz="2000" dirty="0"/>
              <a:t>.</a:t>
            </a:r>
            <a:r>
              <a:rPr lang="en-US" sz="2000" dirty="0"/>
              <a:t> </a:t>
            </a:r>
            <a:endParaRPr lang="el-GR" sz="2000" dirty="0"/>
          </a:p>
          <a:p>
            <a:pPr>
              <a:lnSpc>
                <a:spcPct val="90000"/>
              </a:lnSpc>
            </a:pPr>
            <a:r>
              <a:rPr lang="el-GR" sz="2000" dirty="0"/>
              <a:t>ανιχνεύει τον </a:t>
            </a:r>
            <a:r>
              <a:rPr lang="en-US" sz="2000" dirty="0" err="1"/>
              <a:t>Lp</a:t>
            </a:r>
            <a:r>
              <a:rPr lang="el-GR" sz="2000" dirty="0"/>
              <a:t>1 </a:t>
            </a:r>
            <a:r>
              <a:rPr lang="en-US" sz="2000" dirty="0"/>
              <a:t>LPS</a:t>
            </a:r>
            <a:r>
              <a:rPr lang="el-GR" sz="2000" dirty="0"/>
              <a:t>. </a:t>
            </a:r>
          </a:p>
          <a:p>
            <a:pPr>
              <a:lnSpc>
                <a:spcPct val="90000"/>
              </a:lnSpc>
            </a:pPr>
            <a:r>
              <a:rPr lang="el-GR" sz="2000" dirty="0"/>
              <a:t>η ευαισθησία για την ορολογική ομάδα</a:t>
            </a:r>
            <a:r>
              <a:rPr lang="en-US" sz="2000" dirty="0"/>
              <a:t> </a:t>
            </a:r>
            <a:r>
              <a:rPr lang="el-GR" sz="2000" dirty="0"/>
              <a:t>1 86 %, για τις </a:t>
            </a:r>
            <a:r>
              <a:rPr lang="en-US" sz="2000" dirty="0" err="1"/>
              <a:t>ά</a:t>
            </a:r>
            <a:r>
              <a:rPr lang="el-GR" sz="2000" dirty="0" err="1"/>
              <a:t>λλες</a:t>
            </a:r>
            <a:r>
              <a:rPr lang="el-GR" sz="2000" dirty="0"/>
              <a:t> </a:t>
            </a:r>
            <a:r>
              <a:rPr lang="el-GR" sz="2000" dirty="0" err="1"/>
              <a:t>οροομάδες</a:t>
            </a:r>
            <a:r>
              <a:rPr lang="el-GR" sz="2000" dirty="0"/>
              <a:t> 74-79 % </a:t>
            </a:r>
          </a:p>
          <a:p>
            <a:pPr>
              <a:lnSpc>
                <a:spcPct val="90000"/>
              </a:lnSpc>
            </a:pPr>
            <a:r>
              <a:rPr lang="el-GR" sz="2000" dirty="0" err="1"/>
              <a:t>θετικοποιείται</a:t>
            </a:r>
            <a:r>
              <a:rPr lang="el-GR" sz="2000" dirty="0"/>
              <a:t> 1-3 ημέρες μετά την έναρξη των συμπτωμάτων</a:t>
            </a:r>
          </a:p>
          <a:p>
            <a:pPr>
              <a:lnSpc>
                <a:spcPct val="90000"/>
              </a:lnSpc>
            </a:pPr>
            <a:r>
              <a:rPr lang="el-GR" sz="2000" dirty="0"/>
              <a:t>παραμένει θετικό για 1 μήνα στο 50 % και για 2 μήνες στο 25%,</a:t>
            </a:r>
          </a:p>
          <a:p>
            <a:pPr>
              <a:lnSpc>
                <a:spcPct val="90000"/>
              </a:lnSpc>
            </a:pPr>
            <a:r>
              <a:rPr lang="el-GR" sz="2000" dirty="0"/>
              <a:t>σε </a:t>
            </a:r>
            <a:r>
              <a:rPr lang="el-GR" sz="2000" dirty="0" err="1"/>
              <a:t>ανοσοκατασταλμένους</a:t>
            </a:r>
            <a:r>
              <a:rPr lang="el-GR" sz="2000" dirty="0"/>
              <a:t> μπορεί να ανευρίσκεται για 1 χρόνο μετά.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l-GR" sz="2000" b="1" dirty="0"/>
              <a:t>ΠΟΤΕ ΠΡΕΠΕΙ ΝΑ ΓΙΝΕΤΑΙ?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l-GR" sz="2000" dirty="0"/>
              <a:t>Μόνο σε ασθενείς με σοβαρή νόσο ή σε ασθενείς με </a:t>
            </a:r>
            <a:r>
              <a:rPr lang="el-GR" sz="2000" dirty="0" err="1"/>
              <a:t>προδιαθεσικούς</a:t>
            </a:r>
            <a:r>
              <a:rPr lang="el-GR" sz="2000" dirty="0"/>
              <a:t> παράγοντες πχ πρόσφατο ταξίδι ή συσχέτιση με άλλα περιστατικά. </a:t>
            </a:r>
          </a:p>
        </p:txBody>
      </p:sp>
      <p:pic>
        <p:nvPicPr>
          <p:cNvPr id="1026" name="Picture 2" descr="BinaxNOW Legionella Urinary Antigen Card | Abbott Point of Care">
            <a:extLst>
              <a:ext uri="{FF2B5EF4-FFF2-40B4-BE49-F238E27FC236}">
                <a16:creationId xmlns:a16="http://schemas.microsoft.com/office/drawing/2014/main" id="{749A712D-3E65-C191-EB74-B4E8499755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" r="16943" b="3"/>
          <a:stretch/>
        </p:blipFill>
        <p:spPr bwMode="auto">
          <a:xfrm>
            <a:off x="7638472" y="792403"/>
            <a:ext cx="4311757" cy="527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815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B546470C-ACD5-C2A3-813C-2D6EA36EC2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30250"/>
            <a:ext cx="11029950" cy="987425"/>
          </a:xfrm>
        </p:spPr>
        <p:txBody>
          <a:bodyPr/>
          <a:lstStyle/>
          <a:p>
            <a:r>
              <a:rPr lang="en-US" sz="2800" b="1" dirty="0"/>
              <a:t>UAT</a:t>
            </a:r>
            <a:endParaRPr lang="el-GR" dirty="0"/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F26A298B-69DE-57FF-DD50-74A7D36F100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27831" y="2925762"/>
            <a:ext cx="5392738" cy="2935287"/>
          </a:xfrm>
        </p:spPr>
        <p:txBody>
          <a:bodyPr>
            <a:normAutofit/>
          </a:bodyPr>
          <a:lstStyle/>
          <a:p>
            <a:r>
              <a:rPr lang="el-GR" sz="2200" dirty="0">
                <a:solidFill>
                  <a:schemeClr val="accent2">
                    <a:lumMod val="50000"/>
                  </a:schemeClr>
                </a:solidFill>
              </a:rPr>
              <a:t>απλό</a:t>
            </a:r>
          </a:p>
          <a:p>
            <a:r>
              <a:rPr lang="el-GR" sz="2200" dirty="0">
                <a:solidFill>
                  <a:schemeClr val="accent2">
                    <a:lumMod val="50000"/>
                  </a:schemeClr>
                </a:solidFill>
              </a:rPr>
              <a:t>οικονομικό</a:t>
            </a:r>
          </a:p>
          <a:p>
            <a:r>
              <a:rPr lang="el-GR" sz="2200" dirty="0">
                <a:solidFill>
                  <a:schemeClr val="accent2">
                    <a:lumMod val="50000"/>
                  </a:schemeClr>
                </a:solidFill>
              </a:rPr>
              <a:t>εύκολη η συλλογή ούρων</a:t>
            </a:r>
          </a:p>
          <a:p>
            <a:r>
              <a:rPr lang="el-GR" sz="2200" dirty="0">
                <a:solidFill>
                  <a:schemeClr val="accent2">
                    <a:lumMod val="50000"/>
                  </a:schemeClr>
                </a:solidFill>
              </a:rPr>
              <a:t>είναι θετικό νωρίς στην έναρξη της νόσου</a:t>
            </a:r>
          </a:p>
          <a:p>
            <a:r>
              <a:rPr lang="el-GR" sz="2200" dirty="0">
                <a:solidFill>
                  <a:schemeClr val="accent2">
                    <a:lumMod val="50000"/>
                  </a:schemeClr>
                </a:solidFill>
              </a:rPr>
              <a:t>άμεσο αποτέλεσμα στον κλινικό ιατρό</a:t>
            </a:r>
          </a:p>
          <a:p>
            <a:r>
              <a:rPr lang="el-GR" sz="2200" dirty="0">
                <a:solidFill>
                  <a:schemeClr val="accent2">
                    <a:lumMod val="50000"/>
                  </a:schemeClr>
                </a:solidFill>
              </a:rPr>
              <a:t>υψηλή θετική προγνωστική αξία</a:t>
            </a:r>
          </a:p>
          <a:p>
            <a:endParaRPr lang="el-GR" sz="2000" dirty="0"/>
          </a:p>
        </p:txBody>
      </p:sp>
      <p:sp>
        <p:nvSpPr>
          <p:cNvPr id="11" name="Θέση περιεχομένου 10">
            <a:extLst>
              <a:ext uri="{FF2B5EF4-FFF2-40B4-BE49-F238E27FC236}">
                <a16:creationId xmlns:a16="http://schemas.microsoft.com/office/drawing/2014/main" id="{76574CF2-1325-A04D-3217-F5DAEBAB92E3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523038" y="2925763"/>
            <a:ext cx="5668962" cy="2935287"/>
          </a:xfrm>
        </p:spPr>
        <p:txBody>
          <a:bodyPr>
            <a:normAutofit fontScale="92500" lnSpcReduction="20000"/>
          </a:bodyPr>
          <a:lstStyle/>
          <a:p>
            <a:r>
              <a:rPr lang="el-GR" sz="2200" dirty="0"/>
              <a:t>αμφίβολα δείγματα  λόγω παρουσίας </a:t>
            </a:r>
            <a:r>
              <a:rPr lang="el-GR" sz="2200" dirty="0" err="1"/>
              <a:t>ανοσοσυμπλεγμάτων</a:t>
            </a:r>
            <a:r>
              <a:rPr lang="el-GR" sz="2200" dirty="0"/>
              <a:t> που δίνουν ψευδώς θετικά αποτελέσματα</a:t>
            </a:r>
          </a:p>
          <a:p>
            <a:pPr marL="0" indent="0">
              <a:buNone/>
            </a:pPr>
            <a:r>
              <a:rPr lang="el-GR" sz="2200" dirty="0"/>
              <a:t>      θέρμανση ούρων 5</a:t>
            </a:r>
            <a:r>
              <a:rPr lang="en-US" sz="2200" dirty="0"/>
              <a:t> min </a:t>
            </a:r>
            <a:r>
              <a:rPr lang="el-GR" sz="2200" dirty="0"/>
              <a:t>100</a:t>
            </a:r>
            <a:r>
              <a:rPr lang="el-GR" sz="2200" baseline="30000" dirty="0"/>
              <a:t>ο</a:t>
            </a:r>
            <a:r>
              <a:rPr lang="el-GR" sz="2200" dirty="0"/>
              <a:t> </a:t>
            </a:r>
            <a:r>
              <a:rPr lang="en-US" sz="2200" dirty="0"/>
              <a:t> C</a:t>
            </a:r>
            <a:endParaRPr lang="el-GR" sz="2200" dirty="0"/>
          </a:p>
          <a:p>
            <a:pPr marL="0" indent="0">
              <a:buNone/>
            </a:pPr>
            <a:r>
              <a:rPr lang="el-GR" sz="2200" dirty="0"/>
              <a:t>     </a:t>
            </a:r>
            <a:r>
              <a:rPr lang="el-GR" sz="2200" dirty="0" err="1"/>
              <a:t>επαν</a:t>
            </a:r>
            <a:r>
              <a:rPr lang="en-US" sz="2200" dirty="0" err="1"/>
              <a:t>ά</a:t>
            </a:r>
            <a:r>
              <a:rPr lang="el-GR" sz="2200" dirty="0" err="1"/>
              <a:t>ληψη</a:t>
            </a:r>
            <a:r>
              <a:rPr lang="el-GR" sz="2200" dirty="0"/>
              <a:t> της εξέτασης</a:t>
            </a:r>
          </a:p>
          <a:p>
            <a:r>
              <a:rPr lang="el-GR" sz="2200" dirty="0"/>
              <a:t>ΠΡΟΣΟΧΗ 10 % ανίχνευση αντιγόνου και ένα χρόνο μετά τη λοίμωξη</a:t>
            </a:r>
          </a:p>
          <a:p>
            <a:r>
              <a:rPr lang="el-GR" sz="2200" dirty="0"/>
              <a:t>χαμηλότερη ευαισθησία σε άλλες </a:t>
            </a:r>
            <a:r>
              <a:rPr lang="el-GR" sz="2200" dirty="0" err="1"/>
              <a:t>οροομάδες</a:t>
            </a:r>
            <a:r>
              <a:rPr lang="el-GR" sz="2200" dirty="0"/>
              <a:t> ή είδη</a:t>
            </a:r>
          </a:p>
          <a:p>
            <a:endParaRPr lang="el-GR" sz="2000" dirty="0">
              <a:latin typeface="Corbel" panose="020B0503020204020204" pitchFamily="34" charset="0"/>
            </a:endParaRPr>
          </a:p>
        </p:txBody>
      </p:sp>
      <p:pic>
        <p:nvPicPr>
          <p:cNvPr id="13" name="Γραφικό 12" descr="Σκιαγράφημα χαμογελαστού προσώπου με συμπαγές γέμισμα">
            <a:extLst>
              <a:ext uri="{FF2B5EF4-FFF2-40B4-BE49-F238E27FC236}">
                <a16:creationId xmlns:a16="http://schemas.microsoft.com/office/drawing/2014/main" id="{73AD2B62-52FC-87A2-52BF-5C1AC1B36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7280" y="1793378"/>
            <a:ext cx="914400" cy="914400"/>
          </a:xfrm>
          <a:prstGeom prst="rect">
            <a:avLst/>
          </a:prstGeom>
        </p:spPr>
      </p:pic>
      <p:pic>
        <p:nvPicPr>
          <p:cNvPr id="15" name="Γραφικό 14" descr="Σκιαγράφημα λυπημένου προσώπου με συμπαγές γέμισμα">
            <a:extLst>
              <a:ext uri="{FF2B5EF4-FFF2-40B4-BE49-F238E27FC236}">
                <a16:creationId xmlns:a16="http://schemas.microsoft.com/office/drawing/2014/main" id="{0B39BB2D-DCCD-A3AB-E744-BF19360C19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05800" y="1717675"/>
            <a:ext cx="914400" cy="8514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C49944-D232-CF02-DC49-10AC9E0F9A7F}"/>
              </a:ext>
            </a:extLst>
          </p:cNvPr>
          <p:cNvSpPr txBox="1"/>
          <p:nvPr/>
        </p:nvSpPr>
        <p:spPr>
          <a:xfrm>
            <a:off x="629392" y="730250"/>
            <a:ext cx="4607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j-lt"/>
              </a:rPr>
              <a:t>UAT</a:t>
            </a:r>
            <a:endParaRPr lang="el-GR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04966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D70130DC-F780-43D2-B26A-92EACD789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2B1207B-1E2E-0C3A-2822-CAA51FCF9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41653"/>
            <a:ext cx="11029616" cy="1095560"/>
          </a:xfrm>
        </p:spPr>
        <p:txBody>
          <a:bodyPr anchor="t"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UAT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7676E0E-5B44-4166-8EDD-CFDBAC622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457201"/>
            <a:ext cx="11298933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id="{49BD1F3F-BF24-568C-2E1D-5D3DAEC181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8259810"/>
              </p:ext>
            </p:extLst>
          </p:nvPr>
        </p:nvGraphicFramePr>
        <p:xfrm>
          <a:off x="581192" y="1879600"/>
          <a:ext cx="11029615" cy="397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66799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8A0D03B-2907-CF98-BB42-ACD1711B1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μεταδοση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8C87FC8-0C6A-E2B4-2C3B-84D9B8BCD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197" y="2192372"/>
            <a:ext cx="6247120" cy="3678303"/>
          </a:xfrm>
        </p:spPr>
        <p:txBody>
          <a:bodyPr/>
          <a:lstStyle/>
          <a:p>
            <a:r>
              <a:rPr lang="el-GR" sz="2000" dirty="0"/>
              <a:t>μέρος φυσιολογικής εντερικής χλωρίδας σε μικρό αριθμό υγιών ατόμων (5%) </a:t>
            </a:r>
          </a:p>
          <a:p>
            <a:r>
              <a:rPr lang="el-GR" sz="2000" dirty="0"/>
              <a:t>νήπια συχνή η φορεία (και </a:t>
            </a:r>
            <a:r>
              <a:rPr lang="el-GR" sz="2000" dirty="0" err="1"/>
              <a:t>τοξινογόνων</a:t>
            </a:r>
            <a:r>
              <a:rPr lang="el-GR" sz="2000" dirty="0"/>
              <a:t> </a:t>
            </a:r>
            <a:r>
              <a:rPr lang="el-GR" sz="2000" dirty="0" err="1"/>
              <a:t>στελεχ</a:t>
            </a:r>
            <a:r>
              <a:rPr lang="en-US" sz="2000" dirty="0" err="1"/>
              <a:t>ώ</a:t>
            </a:r>
            <a:r>
              <a:rPr lang="el-GR" sz="2000" dirty="0"/>
              <a:t>ν) (15-70 %), όμως η νόσος σπάνια</a:t>
            </a:r>
          </a:p>
          <a:p>
            <a:r>
              <a:rPr lang="el-GR" sz="2000" dirty="0"/>
              <a:t>μέρος φυσιολογικής εντερικής χλωρίδας ζώων (σκύλοι, γάτες, χοίροι, πτηνά)</a:t>
            </a:r>
          </a:p>
          <a:p>
            <a:r>
              <a:rPr lang="el-GR" sz="2000" dirty="0" err="1"/>
              <a:t>βρ</a:t>
            </a:r>
            <a:r>
              <a:rPr lang="en-US" sz="2000" dirty="0" err="1"/>
              <a:t>ί</a:t>
            </a:r>
            <a:r>
              <a:rPr lang="el-GR" sz="2000" dirty="0" err="1"/>
              <a:t>σκονται</a:t>
            </a:r>
            <a:r>
              <a:rPr lang="el-GR" sz="2000" dirty="0"/>
              <a:t> στο περιβάλλον (και στους χώρους των υγειονομικών μονάδων) με τη μορφή σπόρων -ανθεκτική μορφή 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660D7B81-9FF3-6B51-D483-0EDE9753B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322" y="0"/>
            <a:ext cx="5699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5694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E9AA9F65-94B8-41A5-A7FF-23D2CFB11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E8B0F8E-3F6C-4541-B9C1-774D80A08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A45F5BC-32D1-41CD-B270-C46F18CA1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BB74D4E-F243-4A10-813D-500A14025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E2B7D02C-F642-492B-8E97-FDE1C0FDA3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7FE3AF7B-D3F4-E3A5-3094-ED19883790B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1193" y="1507414"/>
            <a:ext cx="4453946" cy="39033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 err="1">
                <a:solidFill>
                  <a:schemeClr val="accent2"/>
                </a:solidFill>
              </a:rPr>
              <a:t>εργ</a:t>
            </a:r>
            <a:r>
              <a:rPr lang="en-US" sz="4000" dirty="0">
                <a:solidFill>
                  <a:schemeClr val="accent2"/>
                </a:solidFill>
              </a:rPr>
              <a:t>α</a:t>
            </a:r>
            <a:r>
              <a:rPr lang="en-US" sz="4000" dirty="0" err="1">
                <a:solidFill>
                  <a:schemeClr val="accent2"/>
                </a:solidFill>
              </a:rPr>
              <a:t>στηρι</a:t>
            </a:r>
            <a:r>
              <a:rPr lang="en-US" sz="4000" dirty="0">
                <a:solidFill>
                  <a:schemeClr val="accent2"/>
                </a:solidFill>
              </a:rPr>
              <a:t>α</a:t>
            </a:r>
            <a:r>
              <a:rPr lang="en-US" sz="4000" dirty="0" err="1">
                <a:solidFill>
                  <a:schemeClr val="accent2"/>
                </a:solidFill>
              </a:rPr>
              <a:t>κ</a:t>
            </a:r>
            <a:r>
              <a:rPr lang="en-US" sz="4000" dirty="0">
                <a:solidFill>
                  <a:schemeClr val="accent2"/>
                </a:solidFill>
              </a:rPr>
              <a:t>α </a:t>
            </a:r>
            <a:r>
              <a:rPr lang="en-US" sz="4000" dirty="0" err="1">
                <a:solidFill>
                  <a:schemeClr val="accent2"/>
                </a:solidFill>
              </a:rPr>
              <a:t>ευρημ</a:t>
            </a:r>
            <a:r>
              <a:rPr lang="en-US" sz="4000" dirty="0">
                <a:solidFill>
                  <a:schemeClr val="accent2"/>
                </a:solidFill>
              </a:rPr>
              <a:t>α</a:t>
            </a:r>
            <a:r>
              <a:rPr lang="en-US" sz="4000" dirty="0" err="1">
                <a:solidFill>
                  <a:schemeClr val="accent2"/>
                </a:solidFill>
              </a:rPr>
              <a:t>τ</a:t>
            </a:r>
            <a:r>
              <a:rPr lang="en-US" sz="4000" dirty="0">
                <a:solidFill>
                  <a:schemeClr val="accent2"/>
                </a:solidFill>
              </a:rPr>
              <a:t>α – </a:t>
            </a:r>
            <a:r>
              <a:rPr lang="en-US" sz="4000" dirty="0" err="1">
                <a:solidFill>
                  <a:schemeClr val="accent2"/>
                </a:solidFill>
              </a:rPr>
              <a:t>δι</a:t>
            </a:r>
            <a:r>
              <a:rPr lang="en-US" sz="4000" dirty="0">
                <a:solidFill>
                  <a:schemeClr val="accent2"/>
                </a:solidFill>
              </a:rPr>
              <a:t>α</a:t>
            </a:r>
            <a:r>
              <a:rPr lang="en-US" sz="4000" dirty="0" err="1">
                <a:solidFill>
                  <a:schemeClr val="accent2"/>
                </a:solidFill>
              </a:rPr>
              <a:t>γνωση</a:t>
            </a:r>
            <a:br>
              <a:rPr lang="el-GR" sz="4000" dirty="0">
                <a:solidFill>
                  <a:schemeClr val="accent2"/>
                </a:solidFill>
              </a:rPr>
            </a:br>
            <a:r>
              <a:rPr lang="en-US" dirty="0" err="1">
                <a:solidFill>
                  <a:srgbClr val="C00000"/>
                </a:solidFill>
              </a:rPr>
              <a:t>Μορι</a:t>
            </a:r>
            <a:r>
              <a:rPr lang="en-US" dirty="0">
                <a:solidFill>
                  <a:srgbClr val="C00000"/>
                </a:solidFill>
              </a:rPr>
              <a:t>α</a:t>
            </a:r>
            <a:r>
              <a:rPr lang="en-US" dirty="0" err="1">
                <a:solidFill>
                  <a:srgbClr val="C00000"/>
                </a:solidFill>
              </a:rPr>
              <a:t>κές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μέθοδοι</a:t>
            </a:r>
            <a:br>
              <a:rPr lang="en-US" sz="4000" b="1" dirty="0"/>
            </a:br>
            <a:endParaRPr lang="en-US" sz="4000" dirty="0">
              <a:solidFill>
                <a:schemeClr val="accent2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2D0BA34-24BC-4C63-945A-90AA854E1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3642"/>
            <a:ext cx="11298933" cy="51270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Θέση περιεχομένου 2">
            <a:extLst>
              <a:ext uri="{FF2B5EF4-FFF2-40B4-BE49-F238E27FC236}">
                <a16:creationId xmlns:a16="http://schemas.microsoft.com/office/drawing/2014/main" id="{8822C801-AF61-88AF-53AC-1F71A6AE4A7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20145" y="1507415"/>
            <a:ext cx="6570385" cy="3903331"/>
          </a:xfrm>
          <a:ln w="57150"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900" dirty="0" err="1"/>
              <a:t>κ</a:t>
            </a:r>
            <a:r>
              <a:rPr lang="en-US" sz="1900" dirty="0"/>
              <a:t>α</a:t>
            </a:r>
            <a:r>
              <a:rPr lang="en-US" sz="1900" dirty="0" err="1"/>
              <a:t>λύτερη</a:t>
            </a:r>
            <a:r>
              <a:rPr lang="en-US" sz="1900" dirty="0"/>
              <a:t> </a:t>
            </a:r>
            <a:r>
              <a:rPr lang="en-US" sz="1900" dirty="0" err="1"/>
              <a:t>ευ</a:t>
            </a:r>
            <a:r>
              <a:rPr lang="en-US" sz="1900" dirty="0"/>
              <a:t>α</a:t>
            </a:r>
            <a:r>
              <a:rPr lang="en-US" sz="1900" dirty="0" err="1"/>
              <a:t>ισθησί</a:t>
            </a:r>
            <a:r>
              <a:rPr lang="en-US" sz="1900" dirty="0"/>
              <a:t>α </a:t>
            </a:r>
            <a:r>
              <a:rPr lang="en-US" sz="1900" dirty="0" err="1"/>
              <a:t>σε</a:t>
            </a:r>
            <a:r>
              <a:rPr lang="en-US" sz="1900" dirty="0"/>
              <a:t> </a:t>
            </a:r>
            <a:r>
              <a:rPr lang="en-US" sz="1900" dirty="0" err="1"/>
              <a:t>δείγμ</a:t>
            </a:r>
            <a:r>
              <a:rPr lang="en-US" sz="1900" dirty="0"/>
              <a:t>α</a:t>
            </a:r>
            <a:r>
              <a:rPr lang="en-US" sz="1900" dirty="0" err="1"/>
              <a:t>τ</a:t>
            </a:r>
            <a:r>
              <a:rPr lang="en-US" sz="1900" dirty="0"/>
              <a:t>α </a:t>
            </a:r>
            <a:r>
              <a:rPr lang="en-US" sz="1900" dirty="0" err="1"/>
              <a:t>κ</a:t>
            </a:r>
            <a:r>
              <a:rPr lang="en-US" sz="1900" dirty="0"/>
              <a:t>α</a:t>
            </a:r>
            <a:r>
              <a:rPr lang="en-US" sz="1900" dirty="0" err="1"/>
              <a:t>τώτερου</a:t>
            </a:r>
            <a:r>
              <a:rPr lang="en-US" sz="1900" dirty="0"/>
              <a:t> α</a:t>
            </a:r>
            <a:r>
              <a:rPr lang="en-US" sz="1900" dirty="0" err="1"/>
              <a:t>ν</a:t>
            </a:r>
            <a:r>
              <a:rPr lang="en-US" sz="1900" dirty="0"/>
              <a:t>απ</a:t>
            </a:r>
            <a:r>
              <a:rPr lang="en-US" sz="1900" dirty="0" err="1"/>
              <a:t>νευστικού</a:t>
            </a:r>
            <a:r>
              <a:rPr lang="en-US" sz="1900" dirty="0"/>
              <a:t> (β</a:t>
            </a:r>
            <a:r>
              <a:rPr lang="en-US" sz="1900" dirty="0" err="1"/>
              <a:t>ρογχικές</a:t>
            </a:r>
            <a:r>
              <a:rPr lang="en-US" sz="1900" dirty="0"/>
              <a:t> </a:t>
            </a:r>
            <a:r>
              <a:rPr lang="en-US" sz="1900" dirty="0" err="1"/>
              <a:t>εκκρίσεις</a:t>
            </a:r>
            <a:r>
              <a:rPr lang="en-US" sz="1900" dirty="0"/>
              <a:t>, β</a:t>
            </a:r>
            <a:r>
              <a:rPr lang="en-US" sz="1900" dirty="0" err="1"/>
              <a:t>ρογχοκυψελιδικό</a:t>
            </a:r>
            <a:r>
              <a:rPr lang="en-US" sz="1900" dirty="0"/>
              <a:t> </a:t>
            </a:r>
            <a:r>
              <a:rPr lang="en-US" sz="1900" dirty="0" err="1"/>
              <a:t>έκ</a:t>
            </a:r>
            <a:r>
              <a:rPr lang="en-US" sz="1900" dirty="0"/>
              <a:t>π</a:t>
            </a:r>
            <a:r>
              <a:rPr lang="en-US" sz="1900" dirty="0" err="1"/>
              <a:t>λυμ</a:t>
            </a:r>
            <a:r>
              <a:rPr lang="en-US" sz="1900" dirty="0"/>
              <a:t>α), </a:t>
            </a:r>
            <a:endParaRPr lang="el-GR" sz="19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900" dirty="0" err="1"/>
              <a:t>διάγνωση</a:t>
            </a:r>
            <a:r>
              <a:rPr lang="en-US" sz="1900" dirty="0"/>
              <a:t> </a:t>
            </a:r>
            <a:r>
              <a:rPr lang="en-US" sz="1900" dirty="0" err="1"/>
              <a:t>σε</a:t>
            </a:r>
            <a:r>
              <a:rPr lang="en-US" sz="1900" dirty="0"/>
              <a:t> </a:t>
            </a:r>
            <a:r>
              <a:rPr lang="en-US" sz="1900" b="1" dirty="0"/>
              <a:t>+</a:t>
            </a:r>
            <a:r>
              <a:rPr lang="en-US" sz="1900" dirty="0"/>
              <a:t>18-30 % π</a:t>
            </a:r>
            <a:r>
              <a:rPr lang="en-US" sz="1900" dirty="0" err="1"/>
              <a:t>εριστ</a:t>
            </a:r>
            <a:r>
              <a:rPr lang="en-US" sz="1900" dirty="0"/>
              <a:t>α</a:t>
            </a:r>
            <a:r>
              <a:rPr lang="en-US" sz="1900" dirty="0" err="1"/>
              <a:t>τικών</a:t>
            </a:r>
            <a:r>
              <a:rPr lang="el-GR" sz="1900" dirty="0"/>
              <a:t> επιπροσθέτως των άλλων μεθόδων</a:t>
            </a:r>
            <a:endParaRPr lang="en-US" sz="19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900" b="1" dirty="0" err="1"/>
              <a:t>Μειονεκτήμ</a:t>
            </a:r>
            <a:r>
              <a:rPr lang="en-US" sz="1900" b="1" dirty="0"/>
              <a:t>α</a:t>
            </a:r>
            <a:r>
              <a:rPr lang="en-US" sz="1900" b="1" dirty="0" err="1"/>
              <a:t>τ</a:t>
            </a:r>
            <a:r>
              <a:rPr lang="en-US" sz="1900" b="1" dirty="0"/>
              <a:t>α</a:t>
            </a:r>
            <a:r>
              <a:rPr lang="en-US" sz="1900" dirty="0"/>
              <a:t>: </a:t>
            </a:r>
          </a:p>
          <a:p>
            <a:pPr marL="0" indent="0">
              <a:lnSpc>
                <a:spcPct val="90000"/>
              </a:lnSpc>
            </a:pPr>
            <a:r>
              <a:rPr lang="en-US" sz="1900" dirty="0"/>
              <a:t>α</a:t>
            </a:r>
            <a:r>
              <a:rPr lang="en-US" sz="1900" dirty="0" err="1"/>
              <a:t>δυν</a:t>
            </a:r>
            <a:r>
              <a:rPr lang="en-US" sz="1900" dirty="0"/>
              <a:t>α</a:t>
            </a:r>
            <a:r>
              <a:rPr lang="en-US" sz="1900" dirty="0" err="1"/>
              <a:t>μί</a:t>
            </a:r>
            <a:r>
              <a:rPr lang="en-US" sz="1900" dirty="0"/>
              <a:t>α </a:t>
            </a:r>
            <a:r>
              <a:rPr lang="en-US" sz="1900" dirty="0" err="1"/>
              <a:t>δι</a:t>
            </a:r>
            <a:r>
              <a:rPr lang="en-US" sz="1900" dirty="0"/>
              <a:t>α</a:t>
            </a:r>
            <a:r>
              <a:rPr lang="en-US" sz="1900" dirty="0" err="1"/>
              <a:t>χωρισμού</a:t>
            </a:r>
            <a:r>
              <a:rPr lang="en-US" sz="1900" dirty="0"/>
              <a:t> </a:t>
            </a:r>
            <a:r>
              <a:rPr lang="en-US" sz="1900" dirty="0" err="1"/>
              <a:t>ζώντων</a:t>
            </a:r>
            <a:r>
              <a:rPr lang="en-US" sz="1900" dirty="0"/>
              <a:t> απ</a:t>
            </a:r>
            <a:r>
              <a:rPr lang="en-US" sz="1900" dirty="0" err="1"/>
              <a:t>ό</a:t>
            </a:r>
            <a:r>
              <a:rPr lang="en-US" sz="1900" dirty="0"/>
              <a:t> </a:t>
            </a:r>
            <a:r>
              <a:rPr lang="en-US" sz="1900" dirty="0" err="1"/>
              <a:t>νεκρά</a:t>
            </a:r>
            <a:r>
              <a:rPr lang="en-US" sz="1900" dirty="0"/>
              <a:t> βα</a:t>
            </a:r>
            <a:r>
              <a:rPr lang="en-US" sz="1900" dirty="0" err="1"/>
              <a:t>κτήρι</a:t>
            </a:r>
            <a:r>
              <a:rPr lang="en-US" sz="1900" dirty="0"/>
              <a:t>α, </a:t>
            </a:r>
          </a:p>
          <a:p>
            <a:pPr marL="0" indent="0">
              <a:lnSpc>
                <a:spcPct val="90000"/>
              </a:lnSpc>
            </a:pPr>
            <a:r>
              <a:rPr lang="en-US" sz="1900" dirty="0"/>
              <a:t>απα</a:t>
            </a:r>
            <a:r>
              <a:rPr lang="en-US" sz="1900" dirty="0" err="1"/>
              <a:t>ιτεί</a:t>
            </a:r>
            <a:r>
              <a:rPr lang="en-US" sz="1900" dirty="0"/>
              <a:t> </a:t>
            </a:r>
            <a:r>
              <a:rPr lang="en-US" sz="1900" dirty="0" err="1"/>
              <a:t>εξειδικευμένο</a:t>
            </a:r>
            <a:r>
              <a:rPr lang="en-US" sz="1900" dirty="0"/>
              <a:t> π</a:t>
            </a:r>
            <a:r>
              <a:rPr lang="en-US" sz="1900" dirty="0" err="1"/>
              <a:t>ροσω</a:t>
            </a:r>
            <a:r>
              <a:rPr lang="en-US" sz="1900" dirty="0"/>
              <a:t>π</a:t>
            </a:r>
            <a:r>
              <a:rPr lang="en-US" sz="1900" dirty="0" err="1"/>
              <a:t>ικό</a:t>
            </a:r>
            <a:r>
              <a:rPr lang="en-US" sz="1900" dirty="0"/>
              <a:t> </a:t>
            </a:r>
            <a:r>
              <a:rPr lang="en-US" sz="1900" dirty="0" err="1"/>
              <a:t>κ</a:t>
            </a:r>
            <a:r>
              <a:rPr lang="en-US" sz="1900" dirty="0"/>
              <a:t>α</a:t>
            </a:r>
            <a:r>
              <a:rPr lang="en-US" sz="1900" dirty="0" err="1"/>
              <a:t>ι</a:t>
            </a:r>
            <a:r>
              <a:rPr lang="en-US" sz="1900" dirty="0"/>
              <a:t> </a:t>
            </a:r>
            <a:r>
              <a:rPr lang="en-US" sz="1900" dirty="0" err="1"/>
              <a:t>κ</a:t>
            </a:r>
            <a:r>
              <a:rPr lang="en-US" sz="1900" dirty="0"/>
              <a:t>α</a:t>
            </a:r>
            <a:r>
              <a:rPr lang="en-US" sz="1900" dirty="0" err="1"/>
              <a:t>τάλληλο</a:t>
            </a:r>
            <a:r>
              <a:rPr lang="en-US" sz="1900" dirty="0"/>
              <a:t> </a:t>
            </a:r>
            <a:r>
              <a:rPr lang="en-US" sz="1900" dirty="0" err="1"/>
              <a:t>εξο</a:t>
            </a:r>
            <a:r>
              <a:rPr lang="en-US" sz="1900" dirty="0"/>
              <a:t>π</a:t>
            </a:r>
            <a:r>
              <a:rPr lang="en-US" sz="1900" dirty="0" err="1"/>
              <a:t>λισμό</a:t>
            </a:r>
            <a:r>
              <a:rPr lang="en-US" sz="1900" dirty="0"/>
              <a:t>,</a:t>
            </a:r>
            <a:endParaRPr lang="el-GR" sz="1900" dirty="0"/>
          </a:p>
          <a:p>
            <a:pPr marL="0" indent="0">
              <a:lnSpc>
                <a:spcPct val="90000"/>
              </a:lnSpc>
            </a:pPr>
            <a:r>
              <a:rPr lang="en-US" sz="1900" dirty="0"/>
              <a:t> </a:t>
            </a:r>
            <a:r>
              <a:rPr lang="en-US" sz="1900" dirty="0" err="1"/>
              <a:t>χ</a:t>
            </a:r>
            <a:r>
              <a:rPr lang="en-US" sz="1900" dirty="0"/>
              <a:t>α</a:t>
            </a:r>
            <a:r>
              <a:rPr lang="en-US" sz="1900" dirty="0" err="1"/>
              <a:t>μηλή</a:t>
            </a:r>
            <a:r>
              <a:rPr lang="en-US" sz="1900" dirty="0"/>
              <a:t> </a:t>
            </a:r>
            <a:r>
              <a:rPr lang="en-US" sz="1900" dirty="0" err="1"/>
              <a:t>ευ</a:t>
            </a:r>
            <a:r>
              <a:rPr lang="en-US" sz="1900" dirty="0"/>
              <a:t>α</a:t>
            </a:r>
            <a:r>
              <a:rPr lang="en-US" sz="1900" dirty="0" err="1"/>
              <a:t>ισθησί</a:t>
            </a:r>
            <a:r>
              <a:rPr lang="en-US" sz="1900" dirty="0"/>
              <a:t>α </a:t>
            </a:r>
            <a:r>
              <a:rPr lang="en-US" sz="1900" dirty="0" err="1"/>
              <a:t>σε</a:t>
            </a:r>
            <a:r>
              <a:rPr lang="en-US" sz="1900" dirty="0"/>
              <a:t> </a:t>
            </a:r>
            <a:r>
              <a:rPr lang="en-US" sz="1900" dirty="0" err="1"/>
              <a:t>ορό</a:t>
            </a:r>
            <a:r>
              <a:rPr lang="en-US" sz="1900" dirty="0"/>
              <a:t> </a:t>
            </a:r>
            <a:r>
              <a:rPr lang="en-US" sz="1900" dirty="0" err="1"/>
              <a:t>κ</a:t>
            </a:r>
            <a:r>
              <a:rPr lang="en-US" sz="1900" dirty="0"/>
              <a:t>α</a:t>
            </a:r>
            <a:r>
              <a:rPr lang="en-US" sz="1900" dirty="0" err="1"/>
              <a:t>ι</a:t>
            </a:r>
            <a:r>
              <a:rPr lang="en-US" sz="1900" dirty="0"/>
              <a:t> </a:t>
            </a:r>
            <a:r>
              <a:rPr lang="en-US" sz="1900" dirty="0" err="1"/>
              <a:t>ούρ</a:t>
            </a:r>
            <a:r>
              <a:rPr lang="en-US" sz="1900" dirty="0"/>
              <a:t>α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l-GR" sz="1900" dirty="0"/>
              <a:t>Σ</a:t>
            </a:r>
            <a:r>
              <a:rPr lang="en-US" sz="1900" dirty="0" err="1"/>
              <a:t>την</a:t>
            </a:r>
            <a:r>
              <a:rPr lang="en-US" sz="1900" dirty="0"/>
              <a:t> </a:t>
            </a:r>
            <a:r>
              <a:rPr lang="en-US" sz="1900" dirty="0" err="1"/>
              <a:t>Ευρώ</a:t>
            </a:r>
            <a:r>
              <a:rPr lang="en-US" sz="1900" dirty="0"/>
              <a:t>π</a:t>
            </a:r>
            <a:r>
              <a:rPr lang="en-US" sz="1900" dirty="0" err="1"/>
              <a:t>η</a:t>
            </a:r>
            <a:r>
              <a:rPr lang="en-US" sz="1900" dirty="0"/>
              <a:t> </a:t>
            </a:r>
            <a:r>
              <a:rPr lang="en-US" sz="1900" dirty="0" err="1"/>
              <a:t>υ</a:t>
            </a:r>
            <a:r>
              <a:rPr lang="en-US" sz="1900" dirty="0"/>
              <a:t>π</a:t>
            </a:r>
            <a:r>
              <a:rPr lang="en-US" sz="1900" dirty="0" err="1"/>
              <a:t>ολεί</a:t>
            </a:r>
            <a:r>
              <a:rPr lang="en-US" sz="1900" dirty="0"/>
              <a:t>π</a:t>
            </a:r>
            <a:r>
              <a:rPr lang="en-US" sz="1900" dirty="0" err="1"/>
              <a:t>ετ</a:t>
            </a:r>
            <a:r>
              <a:rPr lang="en-US" sz="1900" dirty="0"/>
              <a:t>α</a:t>
            </a:r>
            <a:r>
              <a:rPr lang="en-US" sz="1900" dirty="0" err="1"/>
              <a:t>ι</a:t>
            </a:r>
            <a:r>
              <a:rPr lang="en-US" sz="1900" dirty="0"/>
              <a:t> </a:t>
            </a:r>
            <a:r>
              <a:rPr lang="en-US" sz="1900" dirty="0" err="1"/>
              <a:t>σε</a:t>
            </a:r>
            <a:r>
              <a:rPr lang="en-US" sz="1900" dirty="0"/>
              <a:t> </a:t>
            </a:r>
            <a:r>
              <a:rPr lang="en-US" sz="1900" dirty="0" err="1"/>
              <a:t>χρήση</a:t>
            </a:r>
            <a:r>
              <a:rPr lang="el-GR" sz="1900" dirty="0"/>
              <a:t>.</a:t>
            </a:r>
            <a:endParaRPr lang="en-US" sz="1900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647415D-11C2-4BA0-A3EE-E0DA219B3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5878019"/>
            <a:ext cx="11298933" cy="51270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88437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70130DC-F780-43D2-B26A-92EACD789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1CB38383-B0EE-42A1-A2A0-27BDF9BC1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41653"/>
            <a:ext cx="11029616" cy="1095560"/>
          </a:xfrm>
        </p:spPr>
        <p:txBody>
          <a:bodyPr anchor="t">
            <a:normAutofit/>
          </a:bodyPr>
          <a:lstStyle/>
          <a:p>
            <a:r>
              <a:rPr lang="el-GR" dirty="0" err="1">
                <a:solidFill>
                  <a:schemeClr val="accent2"/>
                </a:solidFill>
              </a:rPr>
              <a:t>θεραπεια</a:t>
            </a:r>
            <a:endParaRPr lang="el-GR" dirty="0">
              <a:solidFill>
                <a:schemeClr val="accent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676E0E-5B44-4166-8EDD-CFDBAC622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457201"/>
            <a:ext cx="11298933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1F03451-2283-FD2E-EB0E-9F84FF3A6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879600"/>
            <a:ext cx="11029615" cy="3979200"/>
          </a:xfrm>
        </p:spPr>
        <p:txBody>
          <a:bodyPr>
            <a:normAutofit/>
          </a:bodyPr>
          <a:lstStyle/>
          <a:p>
            <a:r>
              <a:rPr lang="el-GR" sz="2200" dirty="0" err="1">
                <a:solidFill>
                  <a:schemeClr val="accent2">
                    <a:lumMod val="50000"/>
                  </a:schemeClr>
                </a:solidFill>
              </a:rPr>
              <a:t>σημαντικ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ή</a:t>
            </a:r>
            <a:r>
              <a:rPr lang="el-GR" sz="2200" dirty="0">
                <a:solidFill>
                  <a:schemeClr val="accent2">
                    <a:lumMod val="50000"/>
                  </a:schemeClr>
                </a:solidFill>
              </a:rPr>
              <a:t> η έγκαιρη χορήγηση </a:t>
            </a:r>
            <a:r>
              <a:rPr lang="el-GR" sz="2200" dirty="0" err="1">
                <a:solidFill>
                  <a:schemeClr val="accent2">
                    <a:lumMod val="50000"/>
                  </a:schemeClr>
                </a:solidFill>
              </a:rPr>
              <a:t>αντιμικροβιακής</a:t>
            </a:r>
            <a:r>
              <a:rPr lang="el-GR" sz="2200" dirty="0">
                <a:solidFill>
                  <a:schemeClr val="accent2">
                    <a:lumMod val="50000"/>
                  </a:schemeClr>
                </a:solidFill>
              </a:rPr>
              <a:t> αγωγής</a:t>
            </a:r>
            <a:endParaRPr lang="en-US" sz="22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l-GR" sz="2200" dirty="0">
                <a:solidFill>
                  <a:schemeClr val="accent2">
                    <a:lumMod val="50000"/>
                  </a:schemeClr>
                </a:solidFill>
              </a:rPr>
              <a:t>νεότερες </a:t>
            </a:r>
            <a:r>
              <a:rPr lang="el-GR" sz="2200" dirty="0" err="1">
                <a:solidFill>
                  <a:schemeClr val="accent2">
                    <a:lumMod val="50000"/>
                  </a:schemeClr>
                </a:solidFill>
              </a:rPr>
              <a:t>μακρολίδες</a:t>
            </a:r>
            <a:r>
              <a:rPr lang="el-GR" sz="2200" dirty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azithromycin)</a:t>
            </a:r>
            <a:r>
              <a:rPr lang="el-GR" sz="2200" dirty="0">
                <a:solidFill>
                  <a:schemeClr val="accent2">
                    <a:lumMod val="50000"/>
                  </a:schemeClr>
                </a:solidFill>
              </a:rPr>
              <a:t> ή </a:t>
            </a:r>
            <a:r>
              <a:rPr lang="el-GR" sz="2200" dirty="0" err="1">
                <a:solidFill>
                  <a:schemeClr val="accent2">
                    <a:lumMod val="50000"/>
                  </a:schemeClr>
                </a:solidFill>
              </a:rPr>
              <a:t>φθοριοκινολόνες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(levofloxacin moxifloxacin)</a:t>
            </a:r>
            <a:endParaRPr lang="el-GR" sz="22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l-GR" sz="2200" dirty="0" err="1">
                <a:solidFill>
                  <a:schemeClr val="accent2">
                    <a:lumMod val="50000"/>
                  </a:schemeClr>
                </a:solidFill>
              </a:rPr>
              <a:t>δι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ά</a:t>
            </a:r>
            <a:r>
              <a:rPr lang="el-GR" sz="2200" dirty="0" err="1">
                <a:solidFill>
                  <a:schemeClr val="accent2">
                    <a:lumMod val="50000"/>
                  </a:schemeClr>
                </a:solidFill>
              </a:rPr>
              <a:t>ρκεια</a:t>
            </a:r>
            <a:r>
              <a:rPr lang="el-GR" sz="2200" dirty="0">
                <a:solidFill>
                  <a:schemeClr val="accent2">
                    <a:lumMod val="50000"/>
                  </a:schemeClr>
                </a:solidFill>
              </a:rPr>
              <a:t> ανάλογη της κλινικής ανταπόκρισης  και εφόσον ο </a:t>
            </a:r>
            <a:r>
              <a:rPr lang="el-GR" sz="2200" dirty="0" err="1">
                <a:solidFill>
                  <a:schemeClr val="accent2">
                    <a:lumMod val="50000"/>
                  </a:schemeClr>
                </a:solidFill>
              </a:rPr>
              <a:t>ασθεν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ή</a:t>
            </a:r>
            <a:r>
              <a:rPr lang="el-GR" sz="2200" dirty="0">
                <a:solidFill>
                  <a:schemeClr val="accent2">
                    <a:lumMod val="50000"/>
                  </a:schemeClr>
                </a:solidFill>
              </a:rPr>
              <a:t>ς είναι απύρετος για 48 ώρες</a:t>
            </a:r>
          </a:p>
          <a:p>
            <a:r>
              <a:rPr lang="el-GR" sz="2200" dirty="0">
                <a:solidFill>
                  <a:schemeClr val="accent2">
                    <a:lumMod val="50000"/>
                  </a:schemeClr>
                </a:solidFill>
              </a:rPr>
              <a:t>σε ήπιες λοιμώξεις 3-7 ημέρες </a:t>
            </a:r>
          </a:p>
          <a:p>
            <a:r>
              <a:rPr lang="el-GR" sz="2200" dirty="0">
                <a:solidFill>
                  <a:schemeClr val="accent2">
                    <a:lumMod val="50000"/>
                  </a:schemeClr>
                </a:solidFill>
              </a:rPr>
              <a:t>μέτρια-σοβαρή νόσο 7-10 ημέρες</a:t>
            </a:r>
          </a:p>
          <a:p>
            <a:r>
              <a:rPr lang="el-GR" sz="2200" dirty="0" err="1">
                <a:solidFill>
                  <a:schemeClr val="accent2">
                    <a:lumMod val="50000"/>
                  </a:schemeClr>
                </a:solidFill>
              </a:rPr>
              <a:t>ανοσοκατεσταλμένους</a:t>
            </a:r>
            <a:r>
              <a:rPr lang="el-GR" sz="2200" dirty="0">
                <a:solidFill>
                  <a:schemeClr val="accent2">
                    <a:lumMod val="50000"/>
                  </a:schemeClr>
                </a:solidFill>
              </a:rPr>
              <a:t>, επιπλοκές τουλάχιστον 10-14 ημέρες</a:t>
            </a:r>
          </a:p>
        </p:txBody>
      </p:sp>
    </p:spTree>
    <p:extLst>
      <p:ext uri="{BB962C8B-B14F-4D97-AF65-F5344CB8AC3E}">
        <p14:creationId xmlns:p14="http://schemas.microsoft.com/office/powerpoint/2010/main" val="23973351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70130DC-F780-43D2-B26A-92EACD789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1CB38383-B0EE-42A1-A2A0-27BDF9BC1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41653"/>
            <a:ext cx="11029616" cy="1095560"/>
          </a:xfrm>
        </p:spPr>
        <p:txBody>
          <a:bodyPr anchor="t">
            <a:normAutofit/>
          </a:bodyPr>
          <a:lstStyle/>
          <a:p>
            <a:r>
              <a:rPr lang="el-GR" dirty="0" err="1">
                <a:solidFill>
                  <a:schemeClr val="accent2"/>
                </a:solidFill>
              </a:rPr>
              <a:t>νοσηροτητα-θνητοτητα</a:t>
            </a:r>
            <a:endParaRPr lang="el-GR" dirty="0">
              <a:solidFill>
                <a:schemeClr val="accent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676E0E-5B44-4166-8EDD-CFDBAC622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457201"/>
            <a:ext cx="11298933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1F03451-2283-FD2E-EB0E-9F84FF3A6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879600"/>
            <a:ext cx="11029615" cy="3979200"/>
          </a:xfrm>
        </p:spPr>
        <p:txBody>
          <a:bodyPr>
            <a:normAutofit/>
          </a:bodyPr>
          <a:lstStyle/>
          <a:p>
            <a:r>
              <a:rPr lang="el-GR" sz="2200" dirty="0">
                <a:solidFill>
                  <a:schemeClr val="accent2">
                    <a:lumMod val="50000"/>
                  </a:schemeClr>
                </a:solidFill>
              </a:rPr>
              <a:t>20-27 % χρειάζονται νοσηλεία στη ΜΕΘ</a:t>
            </a:r>
          </a:p>
          <a:p>
            <a:r>
              <a:rPr lang="el-GR" sz="2200" dirty="0">
                <a:solidFill>
                  <a:schemeClr val="accent2">
                    <a:lumMod val="50000"/>
                  </a:schemeClr>
                </a:solidFill>
              </a:rPr>
              <a:t>θνητότητα 4-18 % (από 4.6 % σε ασθενείς νοσηλευόμενους στις παθολογικές κλινικές έως 23.1 % σε ασθενείς νοσηλευόμενους στις ΜΕΘ και 40 % σε μεταμοσχευμένους ή περιστατικά νοσοκομειακής λοίμωξης)</a:t>
            </a:r>
          </a:p>
          <a:p>
            <a:r>
              <a:rPr lang="el-GR" sz="2200" dirty="0">
                <a:solidFill>
                  <a:schemeClr val="accent2">
                    <a:lumMod val="50000"/>
                  </a:schemeClr>
                </a:solidFill>
              </a:rPr>
              <a:t>αναπνευστική ανεπάρκεια ή καταπληξία</a:t>
            </a:r>
          </a:p>
        </p:txBody>
      </p:sp>
    </p:spTree>
    <p:extLst>
      <p:ext uri="{BB962C8B-B14F-4D97-AF65-F5344CB8AC3E}">
        <p14:creationId xmlns:p14="http://schemas.microsoft.com/office/powerpoint/2010/main" val="22019724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Τίτλος 4">
                <a:extLst>
                  <a:ext uri="{FF2B5EF4-FFF2-40B4-BE49-F238E27FC236}">
                    <a16:creationId xmlns:a16="http://schemas.microsoft.com/office/drawing/2014/main" id="{E395372C-C884-233A-511E-89730F06F6E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sz="2000" dirty="0"/>
                  <a:t>who 2007: </a:t>
                </a:r>
                <a:r>
                  <a:rPr lang="el-GR" sz="2000" dirty="0" err="1"/>
                  <a:t>συσταση</a:t>
                </a:r>
                <a:r>
                  <a:rPr lang="el-GR" sz="2000" dirty="0"/>
                  <a:t> για </a:t>
                </a:r>
                <a:r>
                  <a:rPr lang="el-GR" sz="2000" dirty="0" err="1"/>
                  <a:t>ληψη</a:t>
                </a:r>
                <a:r>
                  <a:rPr lang="el-GR" sz="2000" dirty="0"/>
                  <a:t> μέτρων εάν στο </a:t>
                </a:r>
                <a:r>
                  <a:rPr lang="el-GR" sz="2000" dirty="0" err="1"/>
                  <a:t>συστημα</a:t>
                </a:r>
                <a:r>
                  <a:rPr lang="el-GR" sz="2000" dirty="0"/>
                  <a:t> </a:t>
                </a:r>
                <a:r>
                  <a:rPr lang="el-GR" sz="2000" dirty="0" err="1"/>
                  <a:t>διανομησ</a:t>
                </a:r>
                <a:r>
                  <a:rPr lang="el-GR" sz="2000" dirty="0"/>
                  <a:t> </a:t>
                </a:r>
                <a:r>
                  <a:rPr lang="el-GR" sz="2000" dirty="0" err="1"/>
                  <a:t>νερου</a:t>
                </a:r>
                <a:r>
                  <a:rPr lang="el-GR" sz="2000" dirty="0"/>
                  <a:t> στο </a:t>
                </a:r>
                <a:r>
                  <a:rPr lang="el-GR" sz="2000" dirty="0" err="1"/>
                  <a:t>νοσοκομειο</a:t>
                </a:r>
                <a:r>
                  <a:rPr lang="el-GR" sz="2000" dirty="0"/>
                  <a:t> </a:t>
                </a:r>
                <a:r>
                  <a:rPr lang="el-GR" sz="2000" dirty="0" err="1"/>
                  <a:t>καταγραφουν</a:t>
                </a:r>
                <a:r>
                  <a:rPr lang="el-GR" sz="2000" dirty="0"/>
                  <a:t> </a:t>
                </a:r>
                <a14:m>
                  <m:oMath xmlns:m="http://schemas.openxmlformats.org/officeDocument/2006/math">
                    <m:r>
                      <a:rPr lang="el-G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2000" dirty="0"/>
                  <a:t>10,000 </a:t>
                </a:r>
                <a:r>
                  <a:rPr lang="en-US" sz="2000" dirty="0" err="1"/>
                  <a:t>cfu</a:t>
                </a:r>
                <a:r>
                  <a:rPr lang="en-US" sz="2000" dirty="0"/>
                  <a:t>/L </a:t>
                </a:r>
                <a:r>
                  <a:rPr lang="el-GR" sz="2000" dirty="0"/>
                  <a:t>σε ένα </a:t>
                </a:r>
                <a:r>
                  <a:rPr lang="el-GR" sz="2000" dirty="0" err="1"/>
                  <a:t>δειγμα</a:t>
                </a:r>
                <a:r>
                  <a:rPr lang="el-GR" sz="2000" dirty="0"/>
                  <a:t> ή </a:t>
                </a:r>
                <a:r>
                  <a:rPr lang="en-US" sz="2000" dirty="0"/>
                  <a:t>1,000-10,000 </a:t>
                </a:r>
                <a:r>
                  <a:rPr lang="en-US" sz="2000" dirty="0" err="1"/>
                  <a:t>cfu</a:t>
                </a:r>
                <a:r>
                  <a:rPr lang="en-US" sz="2000" dirty="0"/>
                  <a:t>/L </a:t>
                </a:r>
                <a:r>
                  <a:rPr lang="el-GR" sz="2000" dirty="0"/>
                  <a:t>σε δυο η </a:t>
                </a:r>
                <a:r>
                  <a:rPr lang="el-GR" sz="2000" dirty="0" err="1"/>
                  <a:t>περισσοτερα</a:t>
                </a:r>
                <a:r>
                  <a:rPr lang="el-GR" sz="2000" dirty="0"/>
                  <a:t> </a:t>
                </a:r>
                <a:r>
                  <a:rPr lang="el-GR" sz="2000" dirty="0" err="1"/>
                  <a:t>δειγματα</a:t>
                </a:r>
                <a:endParaRPr lang="el-GR" sz="2000" dirty="0"/>
              </a:p>
            </p:txBody>
          </p:sp>
        </mc:Choice>
        <mc:Fallback xmlns="">
          <p:sp>
            <p:nvSpPr>
              <p:cNvPr id="5" name="Τίτλος 4">
                <a:extLst>
                  <a:ext uri="{FF2B5EF4-FFF2-40B4-BE49-F238E27FC236}">
                    <a16:creationId xmlns:a16="http://schemas.microsoft.com/office/drawing/2014/main" id="{E395372C-C884-233A-511E-89730F06F6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575" t="-5063" b="-1012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Θέση περιεχομένου 2">
                <a:extLst>
                  <a:ext uri="{FF2B5EF4-FFF2-40B4-BE49-F238E27FC236}">
                    <a16:creationId xmlns:a16="http://schemas.microsoft.com/office/drawing/2014/main" id="{72678B92-D99A-AC6B-39FE-5E3022062BB2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368135" y="1959429"/>
                <a:ext cx="5635448" cy="4702628"/>
              </a:xfrm>
            </p:spPr>
            <p:txBody>
              <a:bodyPr>
                <a:normAutofit fontScale="70000" lnSpcReduction="20000"/>
              </a:bodyPr>
              <a:lstStyle/>
              <a:p>
                <a:endParaRPr lang="el-GR" dirty="0"/>
              </a:p>
              <a:p>
                <a:r>
                  <a:rPr lang="el-GR" sz="2600" dirty="0">
                    <a:latin typeface="Corbel" panose="020B0503020204020204" pitchFamily="34" charset="0"/>
                  </a:rPr>
                  <a:t>δείγματα 1 </a:t>
                </a:r>
                <a:r>
                  <a:rPr lang="en-US" sz="2600" dirty="0">
                    <a:latin typeface="Corbel" panose="020B0503020204020204" pitchFamily="34" charset="0"/>
                  </a:rPr>
                  <a:t>L</a:t>
                </a:r>
                <a:endParaRPr lang="el-GR" sz="2600" dirty="0">
                  <a:latin typeface="Corbel" panose="020B0503020204020204" pitchFamily="34" charset="0"/>
                </a:endParaRPr>
              </a:p>
              <a:p>
                <a:r>
                  <a:rPr lang="el-GR" sz="2600" dirty="0">
                    <a:latin typeface="Corbel" panose="020B0503020204020204" pitchFamily="34" charset="0"/>
                  </a:rPr>
                  <a:t>συμπύκνωση</a:t>
                </a:r>
                <a:endParaRPr lang="en-US" sz="2600" dirty="0">
                  <a:latin typeface="Corbel" panose="020B0503020204020204" pitchFamily="34" charset="0"/>
                </a:endParaRPr>
              </a:p>
              <a:p>
                <a:r>
                  <a:rPr lang="el-GR" sz="2600" dirty="0">
                    <a:latin typeface="Corbel" panose="020B0503020204020204" pitchFamily="34" charset="0"/>
                  </a:rPr>
                  <a:t>θέρμανση σε </a:t>
                </a:r>
                <a:r>
                  <a:rPr lang="el-GR" sz="2600" dirty="0" err="1">
                    <a:latin typeface="Corbel" panose="020B0503020204020204" pitchFamily="34" charset="0"/>
                  </a:rPr>
                  <a:t>υδατόλουτρο</a:t>
                </a:r>
                <a:r>
                  <a:rPr lang="el-GR" sz="2600" dirty="0">
                    <a:latin typeface="Corbel" panose="020B0503020204020204" pitchFamily="34" charset="0"/>
                  </a:rPr>
                  <a:t> για 30 λεπτά στους 50</a:t>
                </a:r>
                <a:r>
                  <a:rPr lang="el-GR" sz="2600" baseline="30000" dirty="0">
                    <a:latin typeface="Corbel" panose="020B0503020204020204" pitchFamily="34" charset="0"/>
                  </a:rPr>
                  <a:t>ο</a:t>
                </a:r>
                <a:r>
                  <a:rPr lang="el-GR" sz="2600" dirty="0">
                    <a:latin typeface="Corbel" panose="020B0503020204020204" pitchFamily="34" charset="0"/>
                  </a:rPr>
                  <a:t> </a:t>
                </a:r>
                <a:r>
                  <a:rPr lang="en-US" sz="2600" dirty="0">
                    <a:latin typeface="Corbel" panose="020B0503020204020204" pitchFamily="34" charset="0"/>
                  </a:rPr>
                  <a:t>C</a:t>
                </a:r>
                <a:endParaRPr lang="el-GR" sz="2600" dirty="0">
                  <a:latin typeface="Corbel" panose="020B0503020204020204" pitchFamily="34" charset="0"/>
                </a:endParaRPr>
              </a:p>
              <a:p>
                <a:r>
                  <a:rPr lang="el-GR" sz="2600" dirty="0" err="1">
                    <a:latin typeface="Corbel" panose="020B0503020204020204" pitchFamily="34" charset="0"/>
                  </a:rPr>
                  <a:t>επεξεργασ</a:t>
                </a:r>
                <a:r>
                  <a:rPr lang="en-US" sz="2600" dirty="0" err="1">
                    <a:latin typeface="Corbel" panose="020B0503020204020204" pitchFamily="34" charset="0"/>
                  </a:rPr>
                  <a:t>ί</a:t>
                </a:r>
                <a:r>
                  <a:rPr lang="el-GR" sz="2600" dirty="0">
                    <a:latin typeface="Corbel" panose="020B0503020204020204" pitchFamily="34" charset="0"/>
                  </a:rPr>
                  <a:t>α με οξύ 5 λεπτά </a:t>
                </a:r>
                <a:r>
                  <a:rPr lang="en-US" sz="2600" dirty="0">
                    <a:latin typeface="Corbel" panose="020B0503020204020204" pitchFamily="34" charset="0"/>
                  </a:rPr>
                  <a:t>PH 2.2</a:t>
                </a:r>
                <a14:m>
                  <m:oMath xmlns:m="http://schemas.openxmlformats.org/officeDocument/2006/math">
                    <m:r>
                      <a:rPr lang="en-US" sz="2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±0.2 </m:t>
                    </m:r>
                  </m:oMath>
                </a14:m>
                <a:endParaRPr lang="en-US" sz="2600" dirty="0">
                  <a:latin typeface="Corbel" panose="020B0503020204020204" pitchFamily="34" charset="0"/>
                </a:endParaRPr>
              </a:p>
              <a:p>
                <a:r>
                  <a:rPr lang="el-GR" sz="2600" dirty="0">
                    <a:latin typeface="Corbel" panose="020B0503020204020204" pitchFamily="34" charset="0"/>
                  </a:rPr>
                  <a:t>0.1 </a:t>
                </a:r>
                <a:r>
                  <a:rPr lang="en-US" sz="2600" dirty="0">
                    <a:latin typeface="Corbel" panose="020B0503020204020204" pitchFamily="34" charset="0"/>
                  </a:rPr>
                  <a:t>mL </a:t>
                </a:r>
                <a:r>
                  <a:rPr lang="el-GR" sz="2600" dirty="0">
                    <a:latin typeface="Corbel" panose="020B0503020204020204" pitchFamily="34" charset="0"/>
                  </a:rPr>
                  <a:t>σε </a:t>
                </a:r>
                <a:r>
                  <a:rPr lang="el-GR" sz="2600" dirty="0" err="1">
                    <a:latin typeface="Corbel" panose="020B0503020204020204" pitchFamily="34" charset="0"/>
                  </a:rPr>
                  <a:t>τρυβία</a:t>
                </a:r>
                <a:r>
                  <a:rPr lang="el-GR" sz="2600" dirty="0">
                    <a:latin typeface="Corbel" panose="020B0503020204020204" pitchFamily="34" charset="0"/>
                  </a:rPr>
                  <a:t> με </a:t>
                </a:r>
                <a:r>
                  <a:rPr lang="en-US" sz="2600" dirty="0">
                    <a:latin typeface="Corbel" panose="020B0503020204020204" pitchFamily="34" charset="0"/>
                  </a:rPr>
                  <a:t>BCYE</a:t>
                </a:r>
                <a:r>
                  <a:rPr lang="el-GR" sz="2600" dirty="0">
                    <a:latin typeface="Corbel" panose="020B0503020204020204" pitchFamily="34" charset="0"/>
                  </a:rPr>
                  <a:t>-</a:t>
                </a:r>
                <a:r>
                  <a:rPr lang="en-US" sz="2600" dirty="0">
                    <a:latin typeface="Corbel" panose="020B0503020204020204" pitchFamily="34" charset="0"/>
                  </a:rPr>
                  <a:t>a</a:t>
                </a:r>
                <a:r>
                  <a:rPr lang="el-GR" sz="2600" dirty="0">
                    <a:latin typeface="Corbel" panose="020B0503020204020204" pitchFamily="34" charset="0"/>
                  </a:rPr>
                  <a:t> (</a:t>
                </a:r>
                <a:r>
                  <a:rPr lang="en-US" sz="2600" dirty="0">
                    <a:latin typeface="Corbel" panose="020B0503020204020204" pitchFamily="34" charset="0"/>
                  </a:rPr>
                  <a:t>buffered charcoal yeast extract</a:t>
                </a:r>
                <a:r>
                  <a:rPr lang="el-GR" sz="2600" dirty="0">
                    <a:latin typeface="Corbel" panose="020B0503020204020204" pitchFamily="34" charset="0"/>
                  </a:rPr>
                  <a:t>)</a:t>
                </a:r>
                <a:r>
                  <a:rPr lang="en-US" sz="2600" dirty="0">
                    <a:latin typeface="Corbel" panose="020B0503020204020204" pitchFamily="34" charset="0"/>
                  </a:rPr>
                  <a:t>, GVPC (glycine, vancomycin, polymyxin B, </a:t>
                </a:r>
                <a:r>
                  <a:rPr lang="en-US" sz="2600" dirty="0" err="1">
                    <a:latin typeface="Corbel" panose="020B0503020204020204" pitchFamily="34" charset="0"/>
                  </a:rPr>
                  <a:t>cyclohexamide</a:t>
                </a:r>
                <a:r>
                  <a:rPr lang="en-US" sz="2600" dirty="0">
                    <a:latin typeface="Corbel" panose="020B0503020204020204" pitchFamily="34" charset="0"/>
                  </a:rPr>
                  <a:t>) BCYE.</a:t>
                </a:r>
              </a:p>
              <a:p>
                <a:r>
                  <a:rPr lang="el-GR" sz="2600" dirty="0">
                    <a:latin typeface="Corbel" panose="020B0503020204020204" pitchFamily="34" charset="0"/>
                  </a:rPr>
                  <a:t>επώαση στους </a:t>
                </a:r>
                <a:r>
                  <a:rPr lang="en-US" sz="2600" dirty="0">
                    <a:latin typeface="Corbel" panose="020B0503020204020204" pitchFamily="34" charset="0"/>
                  </a:rPr>
                  <a:t>36</a:t>
                </a:r>
                <a14:m>
                  <m:oMath xmlns:m="http://schemas.openxmlformats.org/officeDocument/2006/math">
                    <m:r>
                      <a:rPr lang="en-US" sz="2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l-GR" sz="2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l-GR" sz="2600" baseline="30000" dirty="0">
                    <a:latin typeface="Corbel" panose="020B0503020204020204" pitchFamily="34" charset="0"/>
                  </a:rPr>
                  <a:t>ο</a:t>
                </a:r>
                <a:r>
                  <a:rPr lang="el-GR" sz="2600" dirty="0">
                    <a:latin typeface="Corbel" panose="020B0503020204020204" pitchFamily="34" charset="0"/>
                  </a:rPr>
                  <a:t>  </a:t>
                </a:r>
                <a:r>
                  <a:rPr lang="en-US" sz="2600" dirty="0">
                    <a:latin typeface="Corbel" panose="020B0503020204020204" pitchFamily="34" charset="0"/>
                  </a:rPr>
                  <a:t>C </a:t>
                </a:r>
                <a:r>
                  <a:rPr lang="el-GR" sz="2600" dirty="0">
                    <a:latin typeface="Corbel" panose="020B0503020204020204" pitchFamily="34" charset="0"/>
                  </a:rPr>
                  <a:t> σε ατμόσφαιρα 3-5 % </a:t>
                </a:r>
                <a:r>
                  <a:rPr lang="en-US" sz="2600" dirty="0">
                    <a:latin typeface="Corbel" panose="020B0503020204020204" pitchFamily="34" charset="0"/>
                  </a:rPr>
                  <a:t>CO2</a:t>
                </a:r>
                <a:r>
                  <a:rPr lang="el-GR" sz="2600" dirty="0">
                    <a:latin typeface="Corbel" panose="020B0503020204020204" pitchFamily="34" charset="0"/>
                  </a:rPr>
                  <a:t> για 10 ημέρες.</a:t>
                </a:r>
              </a:p>
              <a:p>
                <a:r>
                  <a:rPr lang="el-GR" sz="2600" dirty="0" err="1">
                    <a:latin typeface="Corbel" panose="020B0503020204020204" pitchFamily="34" charset="0"/>
                  </a:rPr>
                  <a:t>Ανακαλλιέργεια</a:t>
                </a:r>
                <a:r>
                  <a:rPr lang="el-GR" sz="2600" dirty="0">
                    <a:latin typeface="Corbel" panose="020B0503020204020204" pitchFamily="34" charset="0"/>
                  </a:rPr>
                  <a:t> των ύποπτων αποικιών σε </a:t>
                </a:r>
                <a:r>
                  <a:rPr lang="en-US" sz="2600" dirty="0">
                    <a:latin typeface="Corbel" panose="020B0503020204020204" pitchFamily="34" charset="0"/>
                  </a:rPr>
                  <a:t>BCYE</a:t>
                </a:r>
                <a:r>
                  <a:rPr lang="el-GR" sz="2600" dirty="0">
                    <a:latin typeface="Corbel" panose="020B0503020204020204" pitchFamily="34" charset="0"/>
                  </a:rPr>
                  <a:t> χωρίς </a:t>
                </a:r>
                <a:r>
                  <a:rPr lang="en-US" sz="2600" dirty="0">
                    <a:latin typeface="Corbel" panose="020B0503020204020204" pitchFamily="34" charset="0"/>
                  </a:rPr>
                  <a:t>L-cysteine.</a:t>
                </a:r>
                <a:endParaRPr lang="el-GR" sz="2600" dirty="0">
                  <a:latin typeface="Corbel" panose="020B0503020204020204" pitchFamily="34" charset="0"/>
                </a:endParaRPr>
              </a:p>
              <a:p>
                <a:r>
                  <a:rPr lang="el-GR" sz="2600" dirty="0">
                    <a:latin typeface="Corbel" panose="020B0503020204020204" pitchFamily="34" charset="0"/>
                  </a:rPr>
                  <a:t>Αναγωγή αποικιών σε </a:t>
                </a:r>
                <a:r>
                  <a:rPr lang="en-US" sz="2600" dirty="0">
                    <a:latin typeface="Corbel" panose="020B0503020204020204" pitchFamily="34" charset="0"/>
                  </a:rPr>
                  <a:t>CFU/L.</a:t>
                </a:r>
              </a:p>
              <a:p>
                <a:r>
                  <a:rPr lang="el-GR" sz="2600" dirty="0">
                    <a:latin typeface="Corbel" panose="020B0503020204020204" pitchFamily="34" charset="0"/>
                  </a:rPr>
                  <a:t>ταυτοποίηση με </a:t>
                </a:r>
                <a:r>
                  <a:rPr lang="el-GR" sz="2600" dirty="0" err="1">
                    <a:latin typeface="Corbel" panose="020B0503020204020204" pitchFamily="34" charset="0"/>
                  </a:rPr>
                  <a:t>αντι</a:t>
                </a:r>
                <a:r>
                  <a:rPr lang="el-GR" sz="2600" dirty="0">
                    <a:latin typeface="Corbel" panose="020B0503020204020204" pitchFamily="34" charset="0"/>
                  </a:rPr>
                  <a:t>-ορούς.</a:t>
                </a:r>
              </a:p>
            </p:txBody>
          </p:sp>
        </mc:Choice>
        <mc:Fallback xmlns="">
          <p:sp>
            <p:nvSpPr>
              <p:cNvPr id="3" name="Θέση περιεχομένου 2">
                <a:extLst>
                  <a:ext uri="{FF2B5EF4-FFF2-40B4-BE49-F238E27FC236}">
                    <a16:creationId xmlns:a16="http://schemas.microsoft.com/office/drawing/2014/main" id="{72678B92-D99A-AC6B-39FE-5E3022062B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68135" y="1959429"/>
                <a:ext cx="5635448" cy="4702628"/>
              </a:xfrm>
              <a:blipFill>
                <a:blip r:embed="rId4"/>
                <a:stretch>
                  <a:fillRect l="-22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03ECDC25-42F8-A4C9-7C46-7D3780F5360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2900" dirty="0"/>
              <a:t>2008-2009 N</a:t>
            </a:r>
            <a:r>
              <a:rPr lang="el-GR" sz="2900" dirty="0"/>
              <a:t>Δ Ελλάδα Νοσοκ0μειακές Μονάδες και Ξενοδοχειακές μονάδες33 % των δειγμάτων από νοσοκομεία και 15.5 % δειγμάτων από ξενοδοχειακές μονάδες είχαν &gt;10</a:t>
            </a:r>
            <a:r>
              <a:rPr lang="el-GR" sz="2900" baseline="30000" dirty="0"/>
              <a:t>3</a:t>
            </a:r>
            <a:r>
              <a:rPr lang="el-GR" sz="2900" dirty="0"/>
              <a:t> </a:t>
            </a:r>
            <a:r>
              <a:rPr lang="en-US" sz="2900" dirty="0"/>
              <a:t>CFU/L</a:t>
            </a:r>
            <a:endParaRPr lang="el-GR" sz="2900" dirty="0"/>
          </a:p>
          <a:p>
            <a:r>
              <a:rPr lang="el-GR" sz="2900" dirty="0"/>
              <a:t>2004-2007 Ελλάδα Νοσοκομεία  20.7 -48.8 %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259238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70130DC-F780-43D2-B26A-92EACD789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B9AE734-98E5-AC01-A762-53CF76CEE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41653"/>
            <a:ext cx="11029616" cy="1095560"/>
          </a:xfrm>
        </p:spPr>
        <p:txBody>
          <a:bodyPr anchor="t">
            <a:normAutofit/>
          </a:bodyPr>
          <a:lstStyle/>
          <a:p>
            <a:r>
              <a:rPr lang="el-GR" dirty="0" err="1">
                <a:solidFill>
                  <a:schemeClr val="accent2"/>
                </a:solidFill>
              </a:rPr>
              <a:t>προληψη</a:t>
            </a:r>
            <a:endParaRPr lang="el-GR" dirty="0">
              <a:solidFill>
                <a:schemeClr val="accent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676E0E-5B44-4166-8EDD-CFDBAC622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457201"/>
            <a:ext cx="11298933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06D1FD8-1BA6-9207-BCE3-2FFA25130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879600"/>
            <a:ext cx="11029615" cy="3979200"/>
          </a:xfrm>
        </p:spPr>
        <p:txBody>
          <a:bodyPr>
            <a:normAutofit/>
          </a:bodyPr>
          <a:lstStyle/>
          <a:p>
            <a:r>
              <a:rPr lang="el-GR" sz="2400" dirty="0">
                <a:solidFill>
                  <a:schemeClr val="accent2">
                    <a:lumMod val="50000"/>
                  </a:schemeClr>
                </a:solidFill>
              </a:rPr>
              <a:t>ελάττωση του μικροβιακού φορτίου σε περιβαλλοντικές εστίες</a:t>
            </a:r>
          </a:p>
          <a:p>
            <a:r>
              <a:rPr lang="el-GR" sz="2400" dirty="0" err="1">
                <a:solidFill>
                  <a:schemeClr val="accent2">
                    <a:lumMod val="50000"/>
                  </a:schemeClr>
                </a:solidFill>
              </a:rPr>
              <a:t>υπερχλωρίωση</a:t>
            </a:r>
            <a:r>
              <a:rPr lang="el-GR" sz="2400" dirty="0">
                <a:solidFill>
                  <a:schemeClr val="accent2">
                    <a:lumMod val="50000"/>
                  </a:schemeClr>
                </a:solidFill>
              </a:rPr>
              <a:t> αποθεμάτων νερού</a:t>
            </a:r>
          </a:p>
          <a:p>
            <a:r>
              <a:rPr lang="el-GR" sz="2400" dirty="0">
                <a:solidFill>
                  <a:schemeClr val="accent2">
                    <a:lumMod val="50000"/>
                  </a:schemeClr>
                </a:solidFill>
              </a:rPr>
              <a:t>εφαρμογή υψηλής θερμοκρασίας στο κύκλωμα &gt;6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0</a:t>
            </a:r>
            <a:r>
              <a:rPr lang="el-GR" sz="2400" baseline="30000" dirty="0">
                <a:solidFill>
                  <a:schemeClr val="accent2">
                    <a:lumMod val="50000"/>
                  </a:schemeClr>
                </a:solidFill>
              </a:rPr>
              <a:t>ο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C</a:t>
            </a:r>
            <a:r>
              <a:rPr lang="el-GR" sz="2400" dirty="0">
                <a:solidFill>
                  <a:schemeClr val="accent2">
                    <a:lumMod val="50000"/>
                  </a:schemeClr>
                </a:solidFill>
              </a:rPr>
              <a:t> για 5 λεπτά </a:t>
            </a:r>
            <a:r>
              <a:rPr lang="el-GR" sz="2400" dirty="0" err="1">
                <a:solidFill>
                  <a:schemeClr val="accent2">
                    <a:lumMod val="50000"/>
                  </a:schemeClr>
                </a:solidFill>
              </a:rPr>
              <a:t>τουλαχ</a:t>
            </a:r>
            <a:endParaRPr lang="el-GR" sz="24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l-GR" sz="2400" dirty="0">
                <a:solidFill>
                  <a:schemeClr val="accent2">
                    <a:lumMod val="50000"/>
                  </a:schemeClr>
                </a:solidFill>
              </a:rPr>
              <a:t>έλεγχος συστημάτων ύδρευσης νοσοκομειακών μονάδων</a:t>
            </a:r>
          </a:p>
          <a:p>
            <a:r>
              <a:rPr lang="el-GR" sz="2400" dirty="0">
                <a:solidFill>
                  <a:schemeClr val="accent2">
                    <a:lumMod val="50000"/>
                  </a:schemeClr>
                </a:solidFill>
              </a:rPr>
              <a:t>έλεγχος συστημάτων ύδρευσης ξενοδοχειακών μονάδων</a:t>
            </a:r>
          </a:p>
          <a:p>
            <a:r>
              <a:rPr lang="el-GR" sz="2400" dirty="0">
                <a:solidFill>
                  <a:schemeClr val="accent2">
                    <a:lumMod val="50000"/>
                  </a:schemeClr>
                </a:solidFill>
              </a:rPr>
              <a:t>συνεχής ιοντισμός νερού με ηλεκτρόδια χαλκού-αργύρου</a:t>
            </a:r>
          </a:p>
          <a:p>
            <a:endParaRPr lang="el-GR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4316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 descr="Εικόνα που περιέχει κείμενο, στιγμιότυπο οθόνης, γραμματοσειρά, αριθμός&#10;&#10;Περιγραφή που δημιουργήθηκε αυτόματα">
            <a:extLst>
              <a:ext uri="{FF2B5EF4-FFF2-40B4-BE49-F238E27FC236}">
                <a16:creationId xmlns:a16="http://schemas.microsoft.com/office/drawing/2014/main" id="{F583C622-FDFD-15CD-266B-437C7C602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987" y="321734"/>
            <a:ext cx="4195193" cy="2905170"/>
          </a:xfrm>
          <a:prstGeom prst="rect">
            <a:avLst/>
          </a:prstGeom>
        </p:spPr>
      </p:pic>
      <p:pic>
        <p:nvPicPr>
          <p:cNvPr id="5" name="Εικόνα 4" descr="Εικόνα που περιέχει γραμμή, διάγραμμα, γράφημα,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58767DD6-3E61-388A-A65C-6E3A949D8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903" y="3631096"/>
            <a:ext cx="4015360" cy="276056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Εικόνα 5" descr="Εικόνα που περιέχει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511EC99A-1C30-7C36-12A0-AA62D23FB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2834" y="1473601"/>
            <a:ext cx="5426764" cy="40022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4493EB-1F64-0C96-F642-6497111D7460}"/>
              </a:ext>
            </a:extLst>
          </p:cNvPr>
          <p:cNvSpPr txBox="1"/>
          <p:nvPr/>
        </p:nvSpPr>
        <p:spPr>
          <a:xfrm>
            <a:off x="6377277" y="5868385"/>
            <a:ext cx="58978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latin typeface="Calibri" panose="020F0502020204030204" pitchFamily="34" charset="0"/>
              </a:rPr>
              <a:t>Μεταξύ 2008 και 2021, </a:t>
            </a:r>
            <a:r>
              <a:rPr lang="el-GR" sz="1800" dirty="0" err="1">
                <a:effectLst/>
                <a:latin typeface="Calibri" panose="020F0502020204030204" pitchFamily="34" charset="0"/>
              </a:rPr>
              <a:t>δηλώθηκαν</a:t>
            </a:r>
            <a:r>
              <a:rPr lang="el-GR" sz="1800" dirty="0">
                <a:effectLst/>
                <a:latin typeface="Calibri" panose="020F0502020204030204" pitchFamily="34" charset="0"/>
              </a:rPr>
              <a:t> 569 </a:t>
            </a:r>
            <a:r>
              <a:rPr lang="el-GR" sz="1800" dirty="0" err="1">
                <a:effectLst/>
                <a:latin typeface="Calibri" panose="020F0502020204030204" pitchFamily="34" charset="0"/>
              </a:rPr>
              <a:t>κρούσματα</a:t>
            </a:r>
            <a:r>
              <a:rPr lang="el-GR" sz="1800" dirty="0">
                <a:effectLst/>
                <a:latin typeface="Calibri" panose="020F0502020204030204" pitchFamily="34" charset="0"/>
              </a:rPr>
              <a:t> </a:t>
            </a:r>
            <a:r>
              <a:rPr lang="el-GR" sz="1800" dirty="0" err="1">
                <a:effectLst/>
                <a:latin typeface="Calibri" panose="020F0502020204030204" pitchFamily="34" charset="0"/>
              </a:rPr>
              <a:t>νόσου</a:t>
            </a:r>
            <a:r>
              <a:rPr lang="el-GR" sz="1800" dirty="0">
                <a:effectLst/>
                <a:latin typeface="Calibri" panose="020F0502020204030204" pitchFamily="34" charset="0"/>
              </a:rPr>
              <a:t> </a:t>
            </a:r>
            <a:r>
              <a:rPr lang="el-GR" sz="1800" dirty="0" err="1">
                <a:effectLst/>
                <a:latin typeface="Calibri" panose="020F0502020204030204" pitchFamily="34" charset="0"/>
              </a:rPr>
              <a:t>Λεγεωναρίων</a:t>
            </a:r>
            <a:r>
              <a:rPr lang="el-GR" sz="1800" dirty="0">
                <a:effectLst/>
                <a:latin typeface="Calibri" panose="020F0502020204030204" pitchFamily="34" charset="0"/>
              </a:rPr>
              <a:t>. </a:t>
            </a:r>
            <a:endParaRPr lang="el-GR" dirty="0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743A6F65-BAA5-D7F9-5672-C7328C41B0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000" t="10519" r="8824" b="8546"/>
          <a:stretch/>
        </p:blipFill>
        <p:spPr>
          <a:xfrm>
            <a:off x="6140197" y="93615"/>
            <a:ext cx="2973323" cy="147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638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DB93146F-62ED-4C59-844C-0935D0FB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063" name="Rectangle 2062">
            <a:extLst>
              <a:ext uri="{FF2B5EF4-FFF2-40B4-BE49-F238E27FC236}">
                <a16:creationId xmlns:a16="http://schemas.microsoft.com/office/drawing/2014/main" id="{0883F11E-ECB3-4046-A121-A45C6FF631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545532-6A8C-2E0E-290E-006FE78E3AB5}"/>
              </a:ext>
            </a:extLst>
          </p:cNvPr>
          <p:cNvSpPr txBox="1"/>
          <p:nvPr/>
        </p:nvSpPr>
        <p:spPr>
          <a:xfrm>
            <a:off x="581192" y="1370517"/>
            <a:ext cx="5708356" cy="19825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cap="all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ευχαριστώ για την προσοχή σας</a:t>
            </a:r>
          </a:p>
        </p:txBody>
      </p:sp>
      <p:sp>
        <p:nvSpPr>
          <p:cNvPr id="2065" name="Rectangle 2064">
            <a:extLst>
              <a:ext uri="{FF2B5EF4-FFF2-40B4-BE49-F238E27FC236}">
                <a16:creationId xmlns:a16="http://schemas.microsoft.com/office/drawing/2014/main" id="{5CF77191-9839-40D9-B04E-85DF01BB0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052796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67" name="Rectangle 2066">
            <a:extLst>
              <a:ext uri="{FF2B5EF4-FFF2-40B4-BE49-F238E27FC236}">
                <a16:creationId xmlns:a16="http://schemas.microsoft.com/office/drawing/2014/main" id="{BF007B11-F4C3-4A9E-AAA8-D52C8C1AD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1306" y="457200"/>
            <a:ext cx="3052798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69" name="Rectangle 2068">
            <a:extLst>
              <a:ext uri="{FF2B5EF4-FFF2-40B4-BE49-F238E27FC236}">
                <a16:creationId xmlns:a16="http://schemas.microsoft.com/office/drawing/2014/main" id="{871D0F6C-C993-4E97-A103-9448E35FE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6079" y="453643"/>
            <a:ext cx="5009388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71" name="Rectangle 2070">
            <a:extLst>
              <a:ext uri="{FF2B5EF4-FFF2-40B4-BE49-F238E27FC236}">
                <a16:creationId xmlns:a16="http://schemas.microsoft.com/office/drawing/2014/main" id="{7B28B346-1639-4F05-9EBC-808A9DC665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6079" y="723899"/>
            <a:ext cx="5009388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50" name="Picture 2" descr="Παρουσίαση του PowerPoint">
            <a:extLst>
              <a:ext uri="{FF2B5EF4-FFF2-40B4-BE49-F238E27FC236}">
                <a16:creationId xmlns:a16="http://schemas.microsoft.com/office/drawing/2014/main" id="{95D227B1-73B0-8D38-AD3C-522C47BF2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88132" y="1370517"/>
            <a:ext cx="3505282" cy="437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083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>
            <a:extLst>
              <a:ext uri="{FF2B5EF4-FFF2-40B4-BE49-F238E27FC236}">
                <a16:creationId xmlns:a16="http://schemas.microsoft.com/office/drawing/2014/main" id="{9D184B01-8B73-057C-E554-7A5F6EA8F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l-GR">
                <a:solidFill>
                  <a:srgbClr val="FFFFFF"/>
                </a:solidFill>
              </a:rPr>
              <a:t>εγκατασταση φορειασ</a:t>
            </a:r>
          </a:p>
        </p:txBody>
      </p:sp>
      <p:sp>
        <p:nvSpPr>
          <p:cNvPr id="8" name="Θέση περιεχομένου 7">
            <a:extLst>
              <a:ext uri="{FF2B5EF4-FFF2-40B4-BE49-F238E27FC236}">
                <a16:creationId xmlns:a16="http://schemas.microsoft.com/office/drawing/2014/main" id="{0C606A62-73AE-A7DA-07B3-57C10931B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680" y="1715956"/>
            <a:ext cx="6781509" cy="503536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l-GR" sz="2000" dirty="0">
                <a:latin typeface="Corbel" panose="020B0503020204020204" pitchFamily="34" charset="0"/>
              </a:rPr>
              <a:t>ο άνθρωπος μολύνεται με την κατανάλωση σπόρων</a:t>
            </a:r>
          </a:p>
          <a:p>
            <a:pPr>
              <a:lnSpc>
                <a:spcPct val="90000"/>
              </a:lnSpc>
            </a:pPr>
            <a:r>
              <a:rPr lang="el-GR" sz="2000" dirty="0">
                <a:latin typeface="Corbel" panose="020B0503020204020204" pitchFamily="34" charset="0"/>
              </a:rPr>
              <a:t> σπόροι εισέρχονται στο γαστρεντερικό σύστημα</a:t>
            </a:r>
          </a:p>
          <a:p>
            <a:pPr>
              <a:lnSpc>
                <a:spcPct val="90000"/>
              </a:lnSpc>
            </a:pPr>
            <a:r>
              <a:rPr lang="el-GR" sz="2000" dirty="0">
                <a:latin typeface="Corbel" panose="020B0503020204020204" pitchFamily="34" charset="0"/>
              </a:rPr>
              <a:t>αναστολείς αντλίας πρωτονίων (</a:t>
            </a:r>
            <a:r>
              <a:rPr lang="el-GR" sz="2000" dirty="0" err="1">
                <a:latin typeface="Corbel" panose="020B0503020204020204" pitchFamily="34" charset="0"/>
              </a:rPr>
              <a:t>γαστροπροστατευτικά</a:t>
            </a:r>
            <a:r>
              <a:rPr lang="el-GR" sz="2000" dirty="0">
                <a:latin typeface="Corbel" panose="020B0503020204020204" pitchFamily="34" charset="0"/>
              </a:rPr>
              <a:t>) προστατεύουν τους σπόρους ? γαστρικό οξύ δεν σκοτώνει τους σπόρους</a:t>
            </a:r>
          </a:p>
          <a:p>
            <a:pPr>
              <a:lnSpc>
                <a:spcPct val="90000"/>
              </a:lnSpc>
            </a:pPr>
            <a:r>
              <a:rPr lang="el-GR" sz="2000" dirty="0">
                <a:latin typeface="Corbel" panose="020B0503020204020204" pitchFamily="34" charset="0"/>
              </a:rPr>
              <a:t>πρωτογενή / κύρια χολικά οξέα (</a:t>
            </a:r>
            <a:r>
              <a:rPr lang="el-GR" sz="2000" b="0" i="0" u="none" strike="noStrike" dirty="0" err="1">
                <a:effectLst/>
                <a:latin typeface="Corbel" panose="020B0503020204020204" pitchFamily="34" charset="0"/>
              </a:rPr>
              <a:t>χηνοδεοξυχολικό</a:t>
            </a:r>
            <a:r>
              <a:rPr lang="el-GR" sz="2000" b="0" i="0" u="none" strike="noStrike" dirty="0">
                <a:effectLst/>
                <a:latin typeface="Corbel" panose="020B0503020204020204" pitchFamily="34" charset="0"/>
              </a:rPr>
              <a:t> οξύ και το χολικό οξύ) </a:t>
            </a:r>
            <a:r>
              <a:rPr lang="el-GR" sz="2000" dirty="0">
                <a:latin typeface="Corbel" panose="020B0503020204020204" pitchFamily="34" charset="0"/>
              </a:rPr>
              <a:t>ευνοούν την εκβλάστηση σπόρων σε (βλαστικά) κύτταρα -&gt; τοξίνες</a:t>
            </a:r>
          </a:p>
          <a:p>
            <a:pPr>
              <a:lnSpc>
                <a:spcPct val="90000"/>
              </a:lnSpc>
            </a:pPr>
            <a:r>
              <a:rPr lang="el-GR" sz="2000" dirty="0">
                <a:latin typeface="Corbel" panose="020B0503020204020204" pitchFamily="34" charset="0"/>
              </a:rPr>
              <a:t>ΠΡΟΣΟΧΗ: δευτερογενή χολικά οξέα (</a:t>
            </a:r>
            <a:r>
              <a:rPr lang="el-GR" sz="2000" b="0" i="0" u="none" strike="noStrike" dirty="0" err="1">
                <a:effectLst/>
                <a:latin typeface="Corbel" panose="020B0503020204020204" pitchFamily="34" charset="0"/>
              </a:rPr>
              <a:t>δεσοξυχολικό</a:t>
            </a:r>
            <a:r>
              <a:rPr lang="el-GR" sz="2000" b="0" i="0" u="none" strike="noStrike" dirty="0">
                <a:effectLst/>
                <a:latin typeface="Corbel" panose="020B0503020204020204" pitchFamily="34" charset="0"/>
              </a:rPr>
              <a:t> και </a:t>
            </a:r>
            <a:r>
              <a:rPr lang="el-GR" sz="2000" b="0" i="0" u="none" strike="noStrike" dirty="0" err="1">
                <a:effectLst/>
                <a:latin typeface="Corbel" panose="020B0503020204020204" pitchFamily="34" charset="0"/>
              </a:rPr>
              <a:t>λιθοχολικό</a:t>
            </a:r>
            <a:r>
              <a:rPr lang="el-GR" sz="2000" b="0" i="0" u="none" strike="noStrike" dirty="0">
                <a:effectLst/>
                <a:latin typeface="Corbel" panose="020B0503020204020204" pitchFamily="34" charset="0"/>
              </a:rPr>
              <a:t> οξύ)</a:t>
            </a:r>
            <a:r>
              <a:rPr lang="el-GR" sz="2000" dirty="0">
                <a:latin typeface="Corbel" panose="020B0503020204020204" pitchFamily="34" charset="0"/>
              </a:rPr>
              <a:t> αναστέλλουν την ανάπτυξη του </a:t>
            </a:r>
            <a:r>
              <a:rPr lang="en-US" sz="2000" i="1" dirty="0">
                <a:latin typeface="Corbel" panose="020B0503020204020204" pitchFamily="34" charset="0"/>
              </a:rPr>
              <a:t>C. difficile</a:t>
            </a:r>
            <a:r>
              <a:rPr lang="en-US" sz="2000" dirty="0">
                <a:latin typeface="Corbel" panose="020B0503020204020204" pitchFamily="34" charset="0"/>
              </a:rPr>
              <a:t>. </a:t>
            </a:r>
            <a:r>
              <a:rPr lang="el-GR" sz="2000" dirty="0">
                <a:latin typeface="Corbel" panose="020B0503020204020204" pitchFamily="34" charset="0"/>
              </a:rPr>
              <a:t>Φυσιολογικά, τα πρωτογενή χολικά οξέα που θα φθάσουν στο παχύ έντερο μετατρέπονται σε δευτερογενή με την επίδραση ενζύμων που παράγουν τα βακτήρια της φυσιολογικής χλωρίδας. Ρόλος φυσιολογικής εντερικής  χλωρίδας </a:t>
            </a:r>
            <a:r>
              <a:rPr lang="en-US" sz="2000" i="1" dirty="0">
                <a:latin typeface="Corbel" panose="020B0503020204020204" pitchFamily="34" charset="0"/>
              </a:rPr>
              <a:t>Firmicutes</a:t>
            </a:r>
            <a:r>
              <a:rPr lang="el-GR" sz="2000" dirty="0">
                <a:latin typeface="Corbel" panose="020B0503020204020204" pitchFamily="34" charset="0"/>
              </a:rPr>
              <a:t>.</a:t>
            </a: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E4B71265-5388-D389-4210-CB416E8606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6" r="3" b="3"/>
          <a:stretch/>
        </p:blipFill>
        <p:spPr>
          <a:xfrm>
            <a:off x="6792686" y="120067"/>
            <a:ext cx="5399314" cy="675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26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DFC81E9-2D5D-7C7A-16A7-3882747F5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παραγοντεσ</a:t>
            </a:r>
            <a:r>
              <a:rPr lang="el-GR" dirty="0"/>
              <a:t> </a:t>
            </a:r>
            <a:r>
              <a:rPr lang="el-GR" dirty="0" err="1"/>
              <a:t>κινδυνου</a:t>
            </a:r>
            <a:r>
              <a:rPr lang="el-GR" dirty="0"/>
              <a:t> για φορεία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Θέση περιεχομένου 2">
                <a:extLst>
                  <a:ext uri="{FF2B5EF4-FFF2-40B4-BE49-F238E27FC236}">
                    <a16:creationId xmlns:a16="http://schemas.microsoft.com/office/drawing/2014/main" id="{F38289C1-AA5B-2DBD-1306-5A1322612681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581193" y="2453226"/>
                <a:ext cx="10237228" cy="3787554"/>
              </a:xfrm>
            </p:spPr>
            <p:txBody>
              <a:bodyPr>
                <a:normAutofit/>
              </a:bodyPr>
              <a:lstStyle/>
              <a:p>
                <a:r>
                  <a:rPr lang="el-GR" sz="2000" b="1" dirty="0">
                    <a:latin typeface="Corbel" panose="020B0503020204020204" pitchFamily="34" charset="0"/>
                  </a:rPr>
                  <a:t>Πρόσφατη νοσηλεία </a:t>
                </a:r>
                <a:r>
                  <a:rPr lang="el-GR" sz="2000" dirty="0">
                    <a:latin typeface="Corbel" panose="020B0503020204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l-GR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≤3 </m:t>
                    </m:r>
                    <m:r>
                      <m:rPr>
                        <m:sty m:val="p"/>
                      </m:rPr>
                      <a:rPr lang="el-GR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μηνών</m:t>
                    </m:r>
                    <m:r>
                      <a:rPr lang="el-GR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l-GR" sz="2000" dirty="0">
                  <a:latin typeface="Corbel" panose="020B0503020204020204" pitchFamily="34" charset="0"/>
                </a:endParaRPr>
              </a:p>
              <a:p>
                <a:pPr marL="0" indent="0">
                  <a:buNone/>
                </a:pPr>
                <a:r>
                  <a:rPr lang="el-GR" sz="2000" dirty="0">
                    <a:latin typeface="Corbel" panose="020B0503020204020204" pitchFamily="34" charset="0"/>
                  </a:rPr>
                  <a:t>αποικισμός νοσηλευόμενων ασθενών (πρώτες ημέρες νοσηλείας 2.1 - </a:t>
                </a:r>
                <a:r>
                  <a:rPr lang="en" sz="2000" dirty="0">
                    <a:latin typeface="Corbel" panose="020B0503020204020204" pitchFamily="34" charset="0"/>
                  </a:rPr>
                  <a:t>20%</a:t>
                </a:r>
                <a:r>
                  <a:rPr lang="el-GR" sz="2000" dirty="0">
                    <a:latin typeface="Corbel" panose="020B0503020204020204" pitchFamily="34" charset="0"/>
                  </a:rPr>
                  <a:t>, νοσηλεία &gt; 30 ημερών</a:t>
                </a:r>
                <a:r>
                  <a:rPr lang="en" sz="2000" dirty="0">
                    <a:latin typeface="Corbel" panose="020B0503020204020204" pitchFamily="34" charset="0"/>
                  </a:rPr>
                  <a:t> </a:t>
                </a:r>
                <a:r>
                  <a:rPr lang="el-GR" sz="2000" dirty="0">
                    <a:latin typeface="Corbel" panose="020B0503020204020204" pitchFamily="34" charset="0"/>
                  </a:rPr>
                  <a:t>20 -</a:t>
                </a:r>
                <a:r>
                  <a:rPr lang="en" sz="2000" dirty="0">
                    <a:latin typeface="Corbel" panose="020B0503020204020204" pitchFamily="34" charset="0"/>
                  </a:rPr>
                  <a:t>45.4%</a:t>
                </a:r>
                <a:r>
                  <a:rPr lang="el-GR" sz="2000" dirty="0">
                    <a:latin typeface="Corbel" panose="020B0503020204020204" pitchFamily="34" charset="0"/>
                  </a:rPr>
                  <a:t>). Έπιπλα, ιατρικές συσκευές (θερμόμετρα, στηθοσκόπια), τηλέφωνο, τουαλέτα μπορεί να επιμολυνθούν από σπόρους </a:t>
                </a:r>
              </a:p>
              <a:p>
                <a:pPr marL="0" indent="0">
                  <a:buNone/>
                </a:pPr>
                <a:r>
                  <a:rPr lang="el-GR" sz="2000" b="1" dirty="0">
                    <a:solidFill>
                      <a:srgbClr val="FF0000"/>
                    </a:solidFill>
                    <a:latin typeface="Corbel" panose="020B0503020204020204" pitchFamily="34" charset="0"/>
                  </a:rPr>
                  <a:t>ΟΧΙ αυστηρά νοσοκομειακή λοίμωξη-30 % των περιστατικών λοιμώξεις κοινότητας</a:t>
                </a:r>
              </a:p>
              <a:p>
                <a:r>
                  <a:rPr lang="el-GR" sz="2000" b="1" dirty="0" err="1">
                    <a:latin typeface="Corbel" panose="020B0503020204020204" pitchFamily="34" charset="0"/>
                  </a:rPr>
                  <a:t>προηγηθείσα</a:t>
                </a:r>
                <a:r>
                  <a:rPr lang="el-GR" sz="2000" b="1" dirty="0">
                    <a:latin typeface="Corbel" panose="020B0503020204020204" pitchFamily="34" charset="0"/>
                  </a:rPr>
                  <a:t> χρήση αντιβιοτικών </a:t>
                </a:r>
              </a:p>
              <a:p>
                <a:pPr marL="0" indent="0">
                  <a:buNone/>
                </a:pPr>
                <a:r>
                  <a:rPr lang="el-GR" sz="2000" dirty="0">
                    <a:latin typeface="Corbel" panose="020B0503020204020204" pitchFamily="34" charset="0"/>
                  </a:rPr>
                  <a:t>β-</a:t>
                </a:r>
                <a:r>
                  <a:rPr lang="el-GR" sz="2000" dirty="0" err="1">
                    <a:latin typeface="Corbel" panose="020B0503020204020204" pitchFamily="34" charset="0"/>
                  </a:rPr>
                  <a:t>λακταμικά</a:t>
                </a:r>
                <a:r>
                  <a:rPr lang="el-GR" sz="2000" dirty="0">
                    <a:latin typeface="Corbel" panose="020B0503020204020204" pitchFamily="34" charset="0"/>
                  </a:rPr>
                  <a:t>, </a:t>
                </a:r>
                <a:r>
                  <a:rPr lang="el-GR" sz="2000" dirty="0" err="1">
                    <a:latin typeface="Corbel" panose="020B0503020204020204" pitchFamily="34" charset="0"/>
                  </a:rPr>
                  <a:t>κλινδαμυκίνη</a:t>
                </a:r>
                <a:r>
                  <a:rPr lang="el-GR" sz="2000" dirty="0">
                    <a:latin typeface="Corbel" panose="020B0503020204020204" pitchFamily="34" charset="0"/>
                  </a:rPr>
                  <a:t>, </a:t>
                </a:r>
                <a:r>
                  <a:rPr lang="el-GR" sz="2000" dirty="0" err="1">
                    <a:latin typeface="Corbel" panose="020B0503020204020204" pitchFamily="34" charset="0"/>
                  </a:rPr>
                  <a:t>φθοριοκινολόνες</a:t>
                </a:r>
                <a:r>
                  <a:rPr lang="el-GR" sz="2000" dirty="0">
                    <a:latin typeface="Corbel" panose="020B0503020204020204" pitchFamily="34" charset="0"/>
                  </a:rPr>
                  <a:t> (ΑΚΟΜΑ ΚΑΙ </a:t>
                </a:r>
                <a:r>
                  <a:rPr lang="el-GR" sz="2000" dirty="0" err="1">
                    <a:latin typeface="Corbel" panose="020B0503020204020204" pitchFamily="34" charset="0"/>
                  </a:rPr>
                  <a:t>βανκομυκίνη</a:t>
                </a:r>
                <a:r>
                  <a:rPr lang="el-GR" sz="2000" dirty="0">
                    <a:latin typeface="Corbel" panose="020B0503020204020204" pitchFamily="34" charset="0"/>
                  </a:rPr>
                  <a:t>, </a:t>
                </a:r>
                <a:r>
                  <a:rPr lang="el-GR" sz="2000" dirty="0" err="1">
                    <a:latin typeface="Corbel" panose="020B0503020204020204" pitchFamily="34" charset="0"/>
                  </a:rPr>
                  <a:t>μετρονιδαζόλη</a:t>
                </a:r>
                <a:r>
                  <a:rPr lang="el-GR" sz="2000" dirty="0">
                    <a:latin typeface="Corbel" panose="020B0503020204020204" pitchFamily="34" charset="0"/>
                  </a:rPr>
                  <a:t>)</a:t>
                </a:r>
              </a:p>
              <a:p>
                <a:r>
                  <a:rPr lang="el-GR" sz="2000" b="1" dirty="0">
                    <a:latin typeface="Corbel" panose="020B0503020204020204" pitchFamily="34" charset="0"/>
                  </a:rPr>
                  <a:t>μεγαλύτερη ηλικία &gt;65 ετών</a:t>
                </a:r>
              </a:p>
              <a:p>
                <a:pPr marL="0" indent="0">
                  <a:buNone/>
                </a:pPr>
                <a:r>
                  <a:rPr lang="el-GR" sz="2000" dirty="0">
                    <a:latin typeface="Corbel" panose="020B0503020204020204" pitchFamily="34" charset="0"/>
                  </a:rPr>
                  <a:t>παράγοντας κινδύνου και για πιο βαριά μορφή και αυξημένη θνητότητα</a:t>
                </a:r>
              </a:p>
            </p:txBody>
          </p:sp>
        </mc:Choice>
        <mc:Fallback xmlns="">
          <p:sp>
            <p:nvSpPr>
              <p:cNvPr id="3" name="Θέση περιεχομένου 2">
                <a:extLst>
                  <a:ext uri="{FF2B5EF4-FFF2-40B4-BE49-F238E27FC236}">
                    <a16:creationId xmlns:a16="http://schemas.microsoft.com/office/drawing/2014/main" id="{F38289C1-AA5B-2DBD-1306-5A13226126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581193" y="2453226"/>
                <a:ext cx="10237228" cy="3787554"/>
              </a:xfrm>
              <a:blipFill>
                <a:blip r:embed="rId3"/>
                <a:stretch>
                  <a:fillRect l="-619" t="-66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37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DFC81E9-2D5D-7C7A-16A7-3882747F5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παραγοντεσ</a:t>
            </a:r>
            <a:r>
              <a:rPr lang="el-GR" dirty="0"/>
              <a:t> </a:t>
            </a:r>
            <a:r>
              <a:rPr lang="el-GR" dirty="0" err="1"/>
              <a:t>κινδυνου</a:t>
            </a:r>
            <a:r>
              <a:rPr lang="el-GR" dirty="0"/>
              <a:t> για φορεία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38289C1-AA5B-2DBD-1306-5A13226126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192" y="2101932"/>
            <a:ext cx="11610807" cy="4643252"/>
          </a:xfrm>
        </p:spPr>
        <p:txBody>
          <a:bodyPr>
            <a:normAutofit/>
          </a:bodyPr>
          <a:lstStyle/>
          <a:p>
            <a:r>
              <a:rPr lang="el-GR" sz="2000" dirty="0"/>
              <a:t>Χρήση </a:t>
            </a:r>
            <a:r>
              <a:rPr lang="el-GR" sz="2000" dirty="0" err="1"/>
              <a:t>γαστρο</a:t>
            </a:r>
            <a:r>
              <a:rPr lang="el-GR" sz="2000" dirty="0"/>
              <a:t>-προστατευτικών (αναστολέων αντλίας πρωτονίων) ?</a:t>
            </a:r>
          </a:p>
          <a:p>
            <a:r>
              <a:rPr lang="el-GR" sz="2000" dirty="0" err="1"/>
              <a:t>Συνοδές</a:t>
            </a:r>
            <a:r>
              <a:rPr lang="el-GR" sz="2000" dirty="0"/>
              <a:t> παθήσεις: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/>
              <a:t>καρδιακή ανεπάρκεια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/>
              <a:t>νεφρική ανεπάρκεια-χρόνια περιτοναϊκή διάλυση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/>
              <a:t> εγκεφαλική αγγειακή νόσος/μειωμένη λειτουργική ικανότητα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/>
              <a:t>στεφανιαία νόσος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/>
              <a:t>κακοήθειες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 err="1"/>
              <a:t>ανοσοκαταστολή</a:t>
            </a:r>
            <a:r>
              <a:rPr lang="el-GR" sz="2000" dirty="0"/>
              <a:t>, μεταμόσχευση αρχέγονων αιμοποιητικών κυττάρων, </a:t>
            </a:r>
            <a:r>
              <a:rPr lang="en-US" sz="2000" dirty="0"/>
              <a:t>HIV,  </a:t>
            </a:r>
            <a:r>
              <a:rPr lang="el-GR" sz="2000" dirty="0"/>
              <a:t>πρόσφατη χημειοθεραπεία </a:t>
            </a:r>
          </a:p>
          <a:p>
            <a:r>
              <a:rPr lang="el-GR" sz="2000" dirty="0"/>
              <a:t>Διαμονή πλησίον κτηνοτροφικών μονάδων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83669044"/>
      </p:ext>
    </p:extLst>
  </p:cSld>
  <p:clrMapOvr>
    <a:masterClrMapping/>
  </p:clrMapOvr>
</p:sld>
</file>

<file path=ppt/theme/theme1.xml><?xml version="1.0" encoding="utf-8"?>
<a:theme xmlns:a="http://schemas.openxmlformats.org/drawingml/2006/main" name="Μέρισμα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Μέρισμα</Template>
  <TotalTime>2110</TotalTime>
  <Words>4512</Words>
  <Application>Microsoft Macintosh PowerPoint</Application>
  <PresentationFormat>Ευρεία οθόνη</PresentationFormat>
  <Paragraphs>443</Paragraphs>
  <Slides>66</Slides>
  <Notes>15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66</vt:i4>
      </vt:variant>
    </vt:vector>
  </HeadingPairs>
  <TitlesOfParts>
    <vt:vector size="82" baseType="lpstr">
      <vt:lpstr>Arial</vt:lpstr>
      <vt:lpstr>BlinkMacSystemFont</vt:lpstr>
      <vt:lpstr>Calibri</vt:lpstr>
      <vt:lpstr>Cambria Math</vt:lpstr>
      <vt:lpstr>Corbel</vt:lpstr>
      <vt:lpstr>Courier New</vt:lpstr>
      <vt:lpstr>DjhxbdAdvTT3713a231</vt:lpstr>
      <vt:lpstr>ElsevierGulliver</vt:lpstr>
      <vt:lpstr>Gill Sans MT</vt:lpstr>
      <vt:lpstr>JkhvlfAdvTT3713a231+22</vt:lpstr>
      <vt:lpstr>Roboto</vt:lpstr>
      <vt:lpstr>Symbol</vt:lpstr>
      <vt:lpstr>Tahoma</vt:lpstr>
      <vt:lpstr>Wingdings</vt:lpstr>
      <vt:lpstr>Wingdings 2</vt:lpstr>
      <vt:lpstr>Μέρισμα</vt:lpstr>
      <vt:lpstr>Clostridioides difficile legionella pneumophila</vt:lpstr>
      <vt:lpstr>clostridioides  difficile</vt:lpstr>
      <vt:lpstr>clostridioides difficile infection cdi</vt:lpstr>
      <vt:lpstr>Παρουσίαση του PowerPoint</vt:lpstr>
      <vt:lpstr>μικροβιολογια</vt:lpstr>
      <vt:lpstr>μεταδοση</vt:lpstr>
      <vt:lpstr>εγκατασταση φορειασ</vt:lpstr>
      <vt:lpstr>παραγοντεσ κινδυνου για φορεία </vt:lpstr>
      <vt:lpstr>παραγοντεσ κινδυνου για φορεία</vt:lpstr>
      <vt:lpstr>ασυμπτωματικη φορεία</vt:lpstr>
      <vt:lpstr>παραγοντεσ κινδυνου για cdi</vt:lpstr>
      <vt:lpstr>παθογενεια</vt:lpstr>
      <vt:lpstr>παθογενετικοι μηχανισμοι-τοξινες</vt:lpstr>
      <vt:lpstr>κλινικη εικονα</vt:lpstr>
      <vt:lpstr>εργαστηριακα ευρηματα</vt:lpstr>
      <vt:lpstr>κριτηρια ελεγχου για C.difficile</vt:lpstr>
      <vt:lpstr>εργαστηριακη διαγνωση</vt:lpstr>
      <vt:lpstr>εργαστηριακη διαγνωση</vt:lpstr>
      <vt:lpstr>εργαστηριακη διαγνωση-μεθοδοι αναφορασ</vt:lpstr>
      <vt:lpstr>εργαστηριακη διαγνωση</vt:lpstr>
      <vt:lpstr>εργαστηριακη διαγνωση</vt:lpstr>
      <vt:lpstr>εργαστηριακη διαγνωση</vt:lpstr>
      <vt:lpstr>διαγνωση-κολονοσκοπηση</vt:lpstr>
      <vt:lpstr> European Society of Clinical Microbiology and Infectious Diseases: 2021 update on the treatment guidance document for Clostridioides difficile infection in adults</vt:lpstr>
      <vt:lpstr> European Society of Clinical Microbiology and Infectious Diseases: 2021 update on the treatment guidance document for Clostridioides difficile infection in adults</vt:lpstr>
      <vt:lpstr> European Society of Clinical Microbiology and Infectious Diseases: 2021 update on the treatment guidance document for Clostridioides difficile infection in adults</vt:lpstr>
      <vt:lpstr>μετα τη διαγνωση προληψη μεταδοσησ θεραπεια ασθενουσ</vt:lpstr>
      <vt:lpstr>ΠΡΟΛΗΨΗ ΜΕΤΑΔΟΣΗΣ ΣΕ ΑΛΛΟΥΣ ΑΣΘΕΝΕΙΣ</vt:lpstr>
      <vt:lpstr>θεραπεια</vt:lpstr>
      <vt:lpstr>Παρουσίαση του PowerPoint</vt:lpstr>
      <vt:lpstr>FMT - fecal microbiota transplantation</vt:lpstr>
      <vt:lpstr>FMT</vt:lpstr>
      <vt:lpstr>προληπτικα μετρα έλεγχος ασυμπτωματικών φορέων κατά την εισαγωγή</vt:lpstr>
      <vt:lpstr>έλεγχος ασυμπτωματικών φορέων κατά την εισαγωγΗ</vt:lpstr>
      <vt:lpstr>Legionella pneumophila</vt:lpstr>
      <vt:lpstr>Παρουσίαση του PowerPoint</vt:lpstr>
      <vt:lpstr>επιδημιολογια</vt:lpstr>
      <vt:lpstr>επιδημιολογια</vt:lpstr>
      <vt:lpstr>Παρουσίαση του PowerPoint</vt:lpstr>
      <vt:lpstr>χαρακτηριστικα</vt:lpstr>
      <vt:lpstr>χαρακτηριστικα</vt:lpstr>
      <vt:lpstr>χαρακτηριστικα</vt:lpstr>
      <vt:lpstr>μεταδοση</vt:lpstr>
      <vt:lpstr>παθογενεια</vt:lpstr>
      <vt:lpstr>λοιμωξεισ</vt:lpstr>
      <vt:lpstr>Παρουσίαση του PowerPoint</vt:lpstr>
      <vt:lpstr>δυο κλινικεσ μορφεσ</vt:lpstr>
      <vt:lpstr>πυρετοσ pontiac </vt:lpstr>
      <vt:lpstr>νοσοσ των λεγεωναριων</vt:lpstr>
      <vt:lpstr>εργαστηριακα ΕΥΡΗΜΑΤΑ</vt:lpstr>
      <vt:lpstr>Ακτινολογικα ευρηματα</vt:lpstr>
      <vt:lpstr>εργαστηριακα ευρηματα-διαγνωση</vt:lpstr>
      <vt:lpstr>εργαστηριακΑ ΕΥΡΗΜΑΤΑ - διαγνωση</vt:lpstr>
      <vt:lpstr>εργαστηριακΑ ΕΥΡΗΜΑΤΑ – διαγνωση καλλιεργεια</vt:lpstr>
      <vt:lpstr>εργαστηριακα ευρηματα - διαγνωση</vt:lpstr>
      <vt:lpstr>καλλιεργεια</vt:lpstr>
      <vt:lpstr>εργαστηριακα ευρηματα-διαγνωση</vt:lpstr>
      <vt:lpstr>UAT</vt:lpstr>
      <vt:lpstr>UAT</vt:lpstr>
      <vt:lpstr>εργαστηριακα ευρηματα – διαγνωση Μοριακές μέθοδοι </vt:lpstr>
      <vt:lpstr>θεραπεια</vt:lpstr>
      <vt:lpstr>νοσηροτητα-θνητοτητα</vt:lpstr>
      <vt:lpstr>who 2007: συσταση για ληψη μέτρων εάν στο συστημα διανομησ νερου στο νοσοκομειο καταγραφουν ≥10,000 cfu/L σε ένα δειγμα ή 1,000-10,000 cfu/L σε δυο η περισσοτερα δειγματα</vt:lpstr>
      <vt:lpstr>προληψη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clostridioides  difficile</dc:title>
  <dc:creator>ΣΠΗΛΙΟΠΟΥΛΟΥ ΑΝΑΣΤΑΣΙΑ</dc:creator>
  <cp:lastModifiedBy>ΣΠΗΛΙΟΠΟΥΛΟΥ ΑΝΑΣΤΑΣΙΑ</cp:lastModifiedBy>
  <cp:revision>102</cp:revision>
  <dcterms:created xsi:type="dcterms:W3CDTF">2023-11-30T13:57:38Z</dcterms:created>
  <dcterms:modified xsi:type="dcterms:W3CDTF">2023-12-09T21:25:23Z</dcterms:modified>
</cp:coreProperties>
</file>