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7"/>
  </p:notesMasterIdLst>
  <p:sldIdLst>
    <p:sldId id="289" r:id="rId2"/>
    <p:sldId id="290" r:id="rId3"/>
    <p:sldId id="256" r:id="rId4"/>
    <p:sldId id="259" r:id="rId5"/>
    <p:sldId id="260" r:id="rId6"/>
    <p:sldId id="305" r:id="rId7"/>
    <p:sldId id="306" r:id="rId8"/>
    <p:sldId id="261" r:id="rId9"/>
    <p:sldId id="303" r:id="rId10"/>
    <p:sldId id="257" r:id="rId11"/>
    <p:sldId id="258" r:id="rId12"/>
    <p:sldId id="313" r:id="rId13"/>
    <p:sldId id="301" r:id="rId14"/>
    <p:sldId id="295" r:id="rId15"/>
    <p:sldId id="297" r:id="rId16"/>
    <p:sldId id="298" r:id="rId17"/>
    <p:sldId id="262" r:id="rId18"/>
    <p:sldId id="309" r:id="rId19"/>
    <p:sldId id="315" r:id="rId20"/>
    <p:sldId id="263" r:id="rId21"/>
    <p:sldId id="270" r:id="rId22"/>
    <p:sldId id="265" r:id="rId23"/>
    <p:sldId id="266" r:id="rId24"/>
    <p:sldId id="267" r:id="rId25"/>
    <p:sldId id="268" r:id="rId26"/>
    <p:sldId id="269" r:id="rId27"/>
    <p:sldId id="319" r:id="rId28"/>
    <p:sldId id="271" r:id="rId29"/>
    <p:sldId id="272" r:id="rId30"/>
    <p:sldId id="293" r:id="rId31"/>
    <p:sldId id="274" r:id="rId32"/>
    <p:sldId id="275" r:id="rId33"/>
    <p:sldId id="276" r:id="rId34"/>
    <p:sldId id="277" r:id="rId35"/>
    <p:sldId id="281" r:id="rId36"/>
    <p:sldId id="283" r:id="rId37"/>
    <p:sldId id="321" r:id="rId38"/>
    <p:sldId id="284" r:id="rId39"/>
    <p:sldId id="317" r:id="rId40"/>
    <p:sldId id="318" r:id="rId41"/>
    <p:sldId id="316" r:id="rId42"/>
    <p:sldId id="286" r:id="rId43"/>
    <p:sldId id="300" r:id="rId44"/>
    <p:sldId id="320" r:id="rId45"/>
    <p:sldId id="310" r:id="rId4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33"/>
    <a:srgbClr val="FFFF99"/>
    <a:srgbClr val="FFFF66"/>
    <a:srgbClr val="FFCC99"/>
    <a:srgbClr val="9A0000"/>
    <a:srgbClr val="960000"/>
    <a:srgbClr val="700000"/>
    <a:srgbClr val="6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8" autoAdjust="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BF5311-443E-45E6-83FC-D43F4936AE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6873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501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DD295-3DD1-4A50-BAC1-D0D0A42B73B5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512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F0F70-74D0-4A68-82EB-1F47953071A5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921F0-1864-4266-A19F-D198FF58D1BA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3213"/>
          </a:xfrm>
          <a:noFill/>
          <a:ln/>
        </p:spPr>
        <p:txBody>
          <a:bodyPr lIns="92075" tIns="44450" rIns="92075" bIns="44450"/>
          <a:lstStyle/>
          <a:p>
            <a:pPr eaLnBrk="1" hangingPunct="1"/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13 - Έλλειψη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15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427FC17-D69B-483E-B427-55FC1A8A39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2B76-E923-4CEB-AF42-A3AFB97C42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10 - Έλλειψη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11 - Έλλειψη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13" name="5 - Θέση αριθμού διαφάνειας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54CB9-DF2F-4F1D-A9E0-E3A8C001C1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3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" name="4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l-GR" noProof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AC4F8-8745-42A6-81AC-8766055467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72530-6C91-4845-8BC0-29C4136AA1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12 - Έλλειψη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13 - Έλλειψη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15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" name="3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484325D-4EC9-469C-8324-C023B9D57E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υθεία γραμμή σύνδεσης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8396-8BE7-45BB-ABB5-42EE30FB3B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13 - Ευθεία γραμμή σύνδεσης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15 - Έλλειψη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16 - Έλλειψη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18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0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F30427A-324A-4880-A7AF-349B8ECA521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7E612-5D83-4CB8-BF8A-978A97E47DF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2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6 - Ορθογώνιο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8B54C1-6FD0-4E99-A877-4CBE5166FF1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12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13 - Έλλειψη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6" name="6 - Θέση αριθμού διαφάνειας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9D1AC06-5C01-4E53-B921-3F969DE2830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7" name="4 - Θέση ημερομηνίας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5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13 - Έλλειψη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16" name="6 - Θέση αριθμού διαφάνειας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A9A0A-137C-4A76-A6D1-F3A875FC5C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7" name="4 - Θέση ημερομηνίας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5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20000"/>
            </a:gs>
            <a:gs pos="50000">
              <a:srgbClr val="6C0000"/>
            </a:gs>
            <a:gs pos="100000">
              <a:srgbClr val="32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14 - Έλλειψη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89326D-C6FC-48A4-84F7-F6E9BED36D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2062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2063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1643063"/>
            <a:ext cx="7772400" cy="17526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l-GR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Όγκοι </a:t>
            </a: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Πεπτικού  </a:t>
            </a:r>
            <a:br>
              <a:rPr lang="el-GR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l-GR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Χειρουργική προσέγγιση 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3786188" y="4786313"/>
            <a:ext cx="52149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l-GR" sz="2400" i="1" dirty="0">
                <a:solidFill>
                  <a:srgbClr val="FDEAD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Ιωάννης </a:t>
            </a:r>
            <a:r>
              <a:rPr lang="el-GR" sz="2400" i="1">
                <a:solidFill>
                  <a:srgbClr val="FDEAD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Χ. Μαρούλης</a:t>
            </a:r>
            <a:endParaRPr lang="el-GR" sz="2400" i="1" dirty="0">
              <a:solidFill>
                <a:srgbClr val="FDEAD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r>
              <a:rPr lang="el-GR" sz="2400" i="1" dirty="0">
                <a:solidFill>
                  <a:srgbClr val="FDEAD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Καθηγητής Χειρουργικής</a:t>
            </a:r>
          </a:p>
          <a:p>
            <a:r>
              <a:rPr lang="el-GR" sz="2400" i="1" dirty="0">
                <a:solidFill>
                  <a:srgbClr val="FDEAD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Παν/</a:t>
            </a:r>
            <a:r>
              <a:rPr lang="el-GR" sz="2400" i="1" dirty="0" err="1">
                <a:solidFill>
                  <a:srgbClr val="FDEAD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μίου</a:t>
            </a:r>
            <a:r>
              <a:rPr lang="el-GR" sz="2400" i="1" dirty="0">
                <a:solidFill>
                  <a:srgbClr val="FDEAD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Πατρών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Κακοήθεις Όγκοι 12δακτύλου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249237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CC99"/>
              </a:buClr>
              <a:buSzPct val="80000"/>
              <a:buFont typeface="Wingdings" pitchFamily="2" charset="2"/>
              <a:buChar char="v"/>
            </a:pP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Αδενοκαρκίνωμα</a:t>
            </a:r>
          </a:p>
          <a:p>
            <a:pPr eaLnBrk="1" hangingPunct="1">
              <a:buClr>
                <a:srgbClr val="FFCC99"/>
              </a:buClr>
              <a:buSzPct val="80000"/>
              <a:buFont typeface="Wingdings" pitchFamily="2" charset="2"/>
              <a:buChar char="v"/>
            </a:pPr>
            <a:r>
              <a:rPr lang="el-G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Λειομυοσάρκωμα</a:t>
            </a: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buClr>
                <a:srgbClr val="FFCC99"/>
              </a:buClr>
              <a:buSzPct val="80000"/>
              <a:buFont typeface="Wingdings" pitchFamily="2" charset="2"/>
              <a:buChar char="v"/>
            </a:pPr>
            <a:r>
              <a:rPr lang="el-G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Λεμφωμα</a:t>
            </a: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42875" y="0"/>
            <a:ext cx="38576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Όγκοι πεπτικού  </a:t>
            </a:r>
            <a:b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Χειρουργική προσέγγιση </a:t>
            </a:r>
            <a:endParaRPr lang="el-GR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714375"/>
            <a:ext cx="58324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4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Αντιμετώπιση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357438" y="2214563"/>
            <a:ext cx="4043362" cy="13970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Αδενοκαρκίνωμα</a:t>
            </a:r>
          </a:p>
          <a:p>
            <a:pPr eaLnBrk="1" hangingPunct="1"/>
            <a:r>
              <a:rPr lang="el-GR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Λειομυοσάρκωμα</a:t>
            </a:r>
            <a:endParaRPr lang="el-GR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42875" y="5715000"/>
            <a:ext cx="4548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Lucida Sans Unicode" pitchFamily="34" charset="0"/>
              </a:rPr>
              <a:t>Παγκρεατο12δακτυλεκτομή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00750" y="5643563"/>
            <a:ext cx="2679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Ακτινοθεραπεία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71625" y="4214813"/>
            <a:ext cx="1951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εντοπισμένο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286375" y="4214813"/>
            <a:ext cx="1814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ανεγχείρητο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2714625" y="3429000"/>
            <a:ext cx="503238" cy="6492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000625" y="3429000"/>
            <a:ext cx="576263" cy="6492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2411413" y="42211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 flipH="1">
            <a:off x="1500188" y="4714875"/>
            <a:ext cx="714375" cy="9350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3564" name="Line 13"/>
          <p:cNvSpPr>
            <a:spLocks noChangeShapeType="1"/>
          </p:cNvSpPr>
          <p:nvPr/>
        </p:nvSpPr>
        <p:spPr bwMode="auto">
          <a:xfrm>
            <a:off x="6215063" y="4786313"/>
            <a:ext cx="720725" cy="7921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3565" name="Rectangle 14"/>
          <p:cNvSpPr>
            <a:spLocks noChangeArrowheads="1"/>
          </p:cNvSpPr>
          <p:nvPr/>
        </p:nvSpPr>
        <p:spPr bwMode="auto">
          <a:xfrm>
            <a:off x="0" y="0"/>
            <a:ext cx="3214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800" b="1">
                <a:solidFill>
                  <a:srgbClr val="FFFF99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Κακοήθεις Όγκοι 12δακτύλου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>
          <a:xfrm>
            <a:off x="285750" y="714375"/>
            <a:ext cx="8534400" cy="758825"/>
          </a:xfrm>
        </p:spPr>
        <p:txBody>
          <a:bodyPr/>
          <a:lstStyle/>
          <a:p>
            <a:pPr eaLnBrk="1" hangingPunct="1"/>
            <a:r>
              <a:rPr lang="el-GR" b="1" dirty="0">
                <a:solidFill>
                  <a:srgbClr val="FFFF99"/>
                </a:solidFill>
                <a:latin typeface="Cambria Math" pitchFamily="18" charset="0"/>
              </a:rPr>
              <a:t>Πρωτοπαθές  Ηπατικό Καρκίνωμα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60250" y="1954659"/>
            <a:ext cx="8504238" cy="1114301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l-GR" dirty="0" err="1">
                <a:solidFill>
                  <a:schemeClr val="bg1">
                    <a:lumMod val="95000"/>
                  </a:schemeClr>
                </a:solidFill>
              </a:rPr>
              <a:t>Ηπατοκυτταρικό</a:t>
            </a:r>
            <a:r>
              <a:rPr lang="el-GR" dirty="0">
                <a:solidFill>
                  <a:schemeClr val="bg1">
                    <a:lumMod val="95000"/>
                  </a:schemeClr>
                </a:solidFill>
              </a:rPr>
              <a:t>  καρκίνωμα (</a:t>
            </a:r>
            <a:r>
              <a:rPr lang="el-GR" dirty="0" err="1">
                <a:solidFill>
                  <a:schemeClr val="bg1">
                    <a:lumMod val="95000"/>
                  </a:schemeClr>
                </a:solidFill>
              </a:rPr>
              <a:t>ηπάτωμα</a:t>
            </a:r>
            <a:r>
              <a:rPr lang="el-GR" dirty="0">
                <a:solidFill>
                  <a:schemeClr val="bg1">
                    <a:lumMod val="95000"/>
                  </a:schemeClr>
                </a:solidFill>
              </a:rPr>
              <a:t>)  80%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l-GR" dirty="0">
                <a:solidFill>
                  <a:schemeClr val="bg1">
                    <a:lumMod val="95000"/>
                  </a:schemeClr>
                </a:solidFill>
              </a:rPr>
              <a:t>			</a:t>
            </a:r>
            <a:r>
              <a:rPr lang="el-GR" sz="24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l-GR" sz="2400" dirty="0" err="1">
                <a:solidFill>
                  <a:schemeClr val="bg1">
                    <a:lumMod val="95000"/>
                  </a:schemeClr>
                </a:solidFill>
              </a:rPr>
              <a:t>ηπατοβλάστωμα</a:t>
            </a:r>
            <a:r>
              <a:rPr lang="el-GR" sz="2400" dirty="0">
                <a:solidFill>
                  <a:schemeClr val="bg1">
                    <a:lumMod val="95000"/>
                  </a:schemeClr>
                </a:solidFill>
              </a:rPr>
              <a:t> στα παιδιά).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l-GR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defRPr/>
            </a:pPr>
            <a:endParaRPr lang="el-G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8833"/>
            <a:ext cx="4162776" cy="322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356992"/>
            <a:ext cx="48006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>
          <a:xfrm>
            <a:off x="285750" y="714375"/>
            <a:ext cx="8534400" cy="758825"/>
          </a:xfrm>
        </p:spPr>
        <p:txBody>
          <a:bodyPr/>
          <a:lstStyle/>
          <a:p>
            <a:pPr eaLnBrk="1" hangingPunct="1"/>
            <a:r>
              <a:rPr lang="el-GR" b="1" dirty="0">
                <a:solidFill>
                  <a:srgbClr val="FFFF99"/>
                </a:solidFill>
                <a:latin typeface="Cambria Math" pitchFamily="18" charset="0"/>
              </a:rPr>
              <a:t>Πρωτοπαθές  Ηπατικό Καρκίνωμα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107504" y="1666627"/>
            <a:ext cx="8504238" cy="1114301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err="1">
                <a:solidFill>
                  <a:schemeClr val="bg1">
                    <a:lumMod val="95000"/>
                  </a:schemeClr>
                </a:solidFill>
              </a:rPr>
              <a:t>Ηπατοκυτταρικό</a:t>
            </a:r>
            <a:r>
              <a:rPr lang="el-GR" dirty="0">
                <a:solidFill>
                  <a:schemeClr val="bg1">
                    <a:lumMod val="95000"/>
                  </a:schemeClr>
                </a:solidFill>
              </a:rPr>
              <a:t>  καρκίνωμα (</a:t>
            </a:r>
            <a:r>
              <a:rPr lang="el-GR" dirty="0" err="1">
                <a:solidFill>
                  <a:schemeClr val="bg1">
                    <a:lumMod val="95000"/>
                  </a:schemeClr>
                </a:solidFill>
              </a:rPr>
              <a:t>ηπάτωμα</a:t>
            </a:r>
            <a:r>
              <a:rPr lang="el-GR" dirty="0">
                <a:solidFill>
                  <a:schemeClr val="bg1">
                    <a:lumMod val="95000"/>
                  </a:schemeClr>
                </a:solidFill>
              </a:rPr>
              <a:t>)  80%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l-GR" dirty="0">
                <a:solidFill>
                  <a:schemeClr val="bg1">
                    <a:lumMod val="95000"/>
                  </a:schemeClr>
                </a:solidFill>
              </a:rPr>
              <a:t>			</a:t>
            </a:r>
            <a:r>
              <a:rPr lang="el-GR" sz="2400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el-GR" sz="2400" dirty="0" err="1">
                <a:solidFill>
                  <a:schemeClr val="bg1">
                    <a:lumMod val="95000"/>
                  </a:schemeClr>
                </a:solidFill>
              </a:rPr>
              <a:t>ηπατοβλάστωμα</a:t>
            </a:r>
            <a:r>
              <a:rPr lang="el-GR" sz="2400" dirty="0">
                <a:solidFill>
                  <a:schemeClr val="bg1">
                    <a:lumMod val="95000"/>
                  </a:schemeClr>
                </a:solidFill>
              </a:rPr>
              <a:t> στα παιδιά).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l-GR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defRPr/>
            </a:pPr>
            <a:endParaRPr lang="el-G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580" name="3 - Ορθογώνιο"/>
          <p:cNvSpPr>
            <a:spLocks noChangeArrowheads="1"/>
          </p:cNvSpPr>
          <p:nvPr/>
        </p:nvSpPr>
        <p:spPr bwMode="auto">
          <a:xfrm>
            <a:off x="107504" y="5106690"/>
            <a:ext cx="9144000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ct val="20000"/>
              </a:spcBef>
              <a:buClr>
                <a:srgbClr val="4F81BD"/>
              </a:buClr>
              <a:buSzPct val="85000"/>
              <a:buFont typeface="Wingdings 2" pitchFamily="18" charset="2"/>
              <a:buChar char=""/>
            </a:pPr>
            <a:r>
              <a:rPr lang="el-GR" sz="2700" dirty="0" err="1">
                <a:solidFill>
                  <a:srgbClr val="F2F2F2"/>
                </a:solidFill>
                <a:latin typeface="Georgia" pitchFamily="18" charset="0"/>
              </a:rPr>
              <a:t>Χολαγγειοκυτταρικό</a:t>
            </a:r>
            <a:r>
              <a:rPr lang="el-GR" sz="2700" dirty="0">
                <a:solidFill>
                  <a:srgbClr val="F2F2F2"/>
                </a:solidFill>
                <a:latin typeface="Georgia" pitchFamily="18" charset="0"/>
              </a:rPr>
              <a:t>  καρκίνωμα (</a:t>
            </a:r>
            <a:r>
              <a:rPr lang="el-GR" sz="2700" dirty="0" err="1">
                <a:solidFill>
                  <a:srgbClr val="F2F2F2"/>
                </a:solidFill>
                <a:latin typeface="Georgia" pitchFamily="18" charset="0"/>
              </a:rPr>
              <a:t>χολαγγιο</a:t>
            </a:r>
            <a:r>
              <a:rPr lang="en-US" sz="2700" dirty="0">
                <a:solidFill>
                  <a:srgbClr val="F2F2F2"/>
                </a:solidFill>
                <a:latin typeface="Georgia" pitchFamily="18" charset="0"/>
              </a:rPr>
              <a:t>-</a:t>
            </a:r>
            <a:r>
              <a:rPr lang="el-GR" sz="2700" dirty="0">
                <a:solidFill>
                  <a:srgbClr val="F2F2F2"/>
                </a:solidFill>
                <a:latin typeface="Georgia" pitchFamily="18" charset="0"/>
              </a:rPr>
              <a:t>καρκίνωμα</a:t>
            </a:r>
            <a:r>
              <a:rPr lang="en-US" sz="2700" dirty="0">
                <a:solidFill>
                  <a:srgbClr val="F2F2F2"/>
                </a:solidFill>
                <a:latin typeface="Georgia" pitchFamily="18" charset="0"/>
              </a:rPr>
              <a:t>)</a:t>
            </a:r>
            <a:endParaRPr lang="el-GR" sz="2700" dirty="0">
              <a:solidFill>
                <a:srgbClr val="F2F2F2"/>
              </a:solidFill>
              <a:latin typeface="Georg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4F81BD"/>
              </a:buClr>
              <a:buSzPct val="85000"/>
              <a:buFont typeface="Wingdings 2" pitchFamily="18" charset="2"/>
              <a:buChar char=""/>
            </a:pPr>
            <a:endParaRPr lang="el-GR" sz="2700" dirty="0">
              <a:solidFill>
                <a:srgbClr val="F2F2F2"/>
              </a:solidFill>
              <a:latin typeface="Georgia" pitchFamily="18" charset="0"/>
            </a:endParaRPr>
          </a:p>
          <a:p>
            <a:pPr marL="273050" indent="-273050">
              <a:spcBef>
                <a:spcPct val="20000"/>
              </a:spcBef>
              <a:buClr>
                <a:srgbClr val="4F81BD"/>
              </a:buClr>
              <a:buSzPct val="85000"/>
              <a:buFont typeface="Wingdings 2" pitchFamily="18" charset="2"/>
              <a:buChar char=""/>
            </a:pPr>
            <a:r>
              <a:rPr lang="el-GR" sz="2700" dirty="0">
                <a:solidFill>
                  <a:srgbClr val="F2F2F2"/>
                </a:solidFill>
                <a:latin typeface="Georgia" pitchFamily="18" charset="0"/>
              </a:rPr>
              <a:t>Μικτός τύπος (</a:t>
            </a:r>
            <a:r>
              <a:rPr lang="el-GR" sz="2700" dirty="0" err="1">
                <a:solidFill>
                  <a:srgbClr val="F2F2F2"/>
                </a:solidFill>
                <a:latin typeface="Georgia" pitchFamily="18" charset="0"/>
              </a:rPr>
              <a:t>ηπατοχολαγγείωμα</a:t>
            </a:r>
            <a:r>
              <a:rPr lang="el-GR" sz="2700" dirty="0">
                <a:solidFill>
                  <a:srgbClr val="F2F2F2"/>
                </a:solidFill>
                <a:latin typeface="Georgia" pitchFamily="18" charset="0"/>
              </a:rPr>
              <a:t>)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827584" y="3140969"/>
            <a:ext cx="698477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l-GR" sz="2400" dirty="0">
                <a:solidFill>
                  <a:schemeClr val="bg1"/>
                </a:solidFill>
                <a:latin typeface="Cambria Math" pitchFamily="18" charset="0"/>
              </a:rPr>
              <a:t>  </a:t>
            </a:r>
            <a:r>
              <a:rPr lang="el-G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Μαζικός  </a:t>
            </a:r>
          </a:p>
          <a:p>
            <a:pPr>
              <a:defRPr/>
            </a:pPr>
            <a:r>
              <a:rPr lang="en-US" sz="24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	</a:t>
            </a:r>
            <a:r>
              <a:rPr lang="el-GR" sz="2000" i="1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Ινοπεταλιακός</a:t>
            </a:r>
            <a:r>
              <a:rPr lang="el-GR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τύπος (</a:t>
            </a:r>
            <a:r>
              <a:rPr lang="en-US" sz="2000" i="1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fibrolamellar</a:t>
            </a:r>
            <a:r>
              <a:rPr 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)</a:t>
            </a:r>
            <a:r>
              <a:rPr lang="el-GR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:</a:t>
            </a:r>
            <a:r>
              <a:rPr 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  <a:r>
              <a:rPr lang="el-GR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Σπάνιος τύπος </a:t>
            </a:r>
            <a:r>
              <a:rPr 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	</a:t>
            </a:r>
            <a:r>
              <a:rPr lang="el-GR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χαμηλότερης κακοήθειας</a:t>
            </a:r>
            <a:endParaRPr lang="el-GR" sz="24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l-G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 Οζώδης</a:t>
            </a:r>
          </a:p>
          <a:p>
            <a:pPr>
              <a:buFont typeface="Arial" charset="0"/>
              <a:buChar char="•"/>
              <a:defRPr/>
            </a:pPr>
            <a:r>
              <a:rPr lang="el-G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 Διάχυτος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755576" y="2708920"/>
            <a:ext cx="3277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None/>
              <a:defRPr/>
            </a:pPr>
            <a:r>
              <a:rPr lang="el-GR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Μορφολογική διάκριση</a:t>
            </a:r>
            <a:endParaRPr lang="el-GR" sz="24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580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388" y="765175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Αντιμετώπιση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625" y="1628775"/>
            <a:ext cx="8715375" cy="1401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99"/>
              </a:buClr>
              <a:buSzPct val="75000"/>
              <a:buFont typeface="Wingdings 2" pitchFamily="18" charset="2"/>
              <a:buNone/>
              <a:defRPr/>
            </a:pPr>
            <a:r>
              <a:rPr lang="el-GR" sz="2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Χειρ/</a:t>
            </a:r>
            <a:r>
              <a:rPr lang="el-GR" sz="26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γική</a:t>
            </a:r>
            <a:r>
              <a:rPr lang="el-GR" sz="2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εκτομή. Ο μοναδικός θεραπευτικός  χειρισμός</a:t>
            </a:r>
          </a:p>
          <a:p>
            <a:pPr eaLnBrk="1" hangingPunct="1">
              <a:defRPr/>
            </a:pPr>
            <a:endParaRPr lang="el-GR" sz="2600" dirty="0"/>
          </a:p>
        </p:txBody>
      </p:sp>
      <p:sp>
        <p:nvSpPr>
          <p:cNvPr id="4" name="3 - TextBox"/>
          <p:cNvSpPr txBox="1"/>
          <p:nvPr/>
        </p:nvSpPr>
        <p:spPr>
          <a:xfrm>
            <a:off x="500063" y="2286000"/>
            <a:ext cx="8215312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800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Κριτήρια εξαιρεσιμότητος:</a:t>
            </a:r>
          </a:p>
          <a:p>
            <a:pPr>
              <a:buFont typeface="Arial" charset="0"/>
              <a:buChar char="•"/>
              <a:defRPr/>
            </a:pPr>
            <a:r>
              <a:rPr lang="el-G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 Όγκος εντοπισμένος στο ήπαρ (απουσία μεταστάσεων ή 	επέκτασης στην πυλαία ή τις ηπατικές φλέβες).</a:t>
            </a:r>
          </a:p>
          <a:p>
            <a:pPr>
              <a:buFont typeface="Arial" charset="0"/>
              <a:buChar char="•"/>
              <a:defRPr/>
            </a:pPr>
            <a:r>
              <a:rPr lang="el-G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 Ο  όγκος να μπορεί να αφαιρεθεί πλήρως με τοπική εκτομή, 	λοβεκτομή ή εκτεταμένη λοβεκτομή.  </a:t>
            </a: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0" y="26988"/>
            <a:ext cx="321468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Πρωτοπαθές  </a:t>
            </a:r>
          </a:p>
          <a:p>
            <a:pPr algn="ctr">
              <a:defRPr/>
            </a:pPr>
            <a:r>
              <a:rPr lang="el-GR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Ηπατικό Καρκίνωμα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28625" y="5500688"/>
            <a:ext cx="82153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24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Σημαντικό  πρόβλημα αποτελεί η συνύπαρξη κίρρωσης.</a:t>
            </a:r>
          </a:p>
          <a:p>
            <a:pPr>
              <a:defRPr/>
            </a:pPr>
            <a:r>
              <a:rPr lang="el-GR" sz="24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Εξαίρεση όγκου σε κιρρωτικό ήπαρ, μπορεί να οδηγήσει σε ηπατική ανεπαρκεια</a:t>
            </a:r>
          </a:p>
          <a:p>
            <a:pPr>
              <a:defRPr/>
            </a:pPr>
            <a:r>
              <a:rPr lang="el-GR" sz="24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</a:p>
        </p:txBody>
      </p:sp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428625" y="4429125"/>
            <a:ext cx="8215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i="1" dirty="0">
                <a:solidFill>
                  <a:srgbClr val="FDEADA"/>
                </a:solidFill>
                <a:latin typeface="Cambria Math" pitchFamily="18" charset="0"/>
              </a:rPr>
              <a:t>Προηγείται  του χειρουργείου </a:t>
            </a:r>
            <a:endParaRPr lang="en-US" sz="2800" i="1" dirty="0">
              <a:solidFill>
                <a:srgbClr val="FDEADA"/>
              </a:solidFill>
              <a:latin typeface="Cambria Math" pitchFamily="18" charset="0"/>
            </a:endParaRPr>
          </a:p>
          <a:p>
            <a:pPr algn="ctr"/>
            <a:r>
              <a:rPr lang="el-GR" sz="2800" i="1" dirty="0">
                <a:solidFill>
                  <a:srgbClr val="FDEADA"/>
                </a:solidFill>
                <a:latin typeface="Cambria Math" pitchFamily="18" charset="0"/>
              </a:rPr>
              <a:t>διαγνωστική  </a:t>
            </a:r>
            <a:r>
              <a:rPr lang="el-GR" sz="2800" i="1" dirty="0" err="1">
                <a:solidFill>
                  <a:srgbClr val="FDEADA"/>
                </a:solidFill>
                <a:latin typeface="Cambria Math" pitchFamily="18" charset="0"/>
              </a:rPr>
              <a:t>λαπαροσκόπιση</a:t>
            </a:r>
            <a:endParaRPr lang="el-GR" sz="2800" i="1" dirty="0">
              <a:solidFill>
                <a:srgbClr val="FDEADA"/>
              </a:solidFill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50" y="714375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Αντιμετώπιση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50" y="2071688"/>
            <a:ext cx="8504238" cy="1428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99"/>
              </a:buClr>
              <a:buSzPct val="75000"/>
              <a:buFont typeface="Wingdings 2" pitchFamily="18" charset="2"/>
              <a:buNone/>
              <a:defRPr/>
            </a:pPr>
            <a:r>
              <a:rPr lang="el-G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Σε προχωρημένη ηπατική νόσο:</a:t>
            </a:r>
          </a:p>
          <a:p>
            <a:pPr eaLnBrk="1" hangingPunct="1">
              <a:lnSpc>
                <a:spcPct val="90000"/>
              </a:lnSpc>
              <a:buClr>
                <a:srgbClr val="FFFF99"/>
              </a:buClr>
              <a:buSzPct val="75000"/>
              <a:defRPr/>
            </a:pPr>
            <a:r>
              <a:rPr lang="el-GR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Μεταμόσχευση ήπατος.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 </a:t>
            </a:r>
            <a:r>
              <a:rPr lang="el-GR" sz="2400" dirty="0">
                <a:solidFill>
                  <a:srgbClr val="FDEAD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(Θεραπεία εκλογής  για </a:t>
            </a:r>
            <a:r>
              <a:rPr lang="el-GR" sz="2400" dirty="0" err="1">
                <a:solidFill>
                  <a:srgbClr val="FDEAD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ηπάτωμα</a:t>
            </a:r>
            <a:r>
              <a:rPr lang="el-GR" sz="2400" dirty="0">
                <a:solidFill>
                  <a:srgbClr val="FDEAD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σε </a:t>
            </a:r>
            <a:r>
              <a:rPr lang="el-GR" sz="2400" dirty="0" err="1">
                <a:solidFill>
                  <a:srgbClr val="FDEAD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κιρρωτικό</a:t>
            </a:r>
            <a:r>
              <a:rPr lang="el-GR" sz="2400" dirty="0">
                <a:solidFill>
                  <a:srgbClr val="FDEAD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ήπαρ.  5ετής επιβίωση 35%.)</a:t>
            </a:r>
          </a:p>
          <a:p>
            <a:pPr eaLnBrk="1" hangingPunct="1">
              <a:lnSpc>
                <a:spcPct val="90000"/>
              </a:lnSpc>
              <a:buClr>
                <a:srgbClr val="FFFF99"/>
              </a:buClr>
              <a:buSzPct val="75000"/>
              <a:buFont typeface="Wingdings 2" pitchFamily="18" charset="2"/>
              <a:buNone/>
              <a:defRPr/>
            </a:pPr>
            <a:endParaRPr lang="el-GR" sz="2800" dirty="0">
              <a:solidFill>
                <a:srgbClr val="FDEAD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</a:endParaRP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0" y="0"/>
            <a:ext cx="33575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Πρωτοπαθές  </a:t>
            </a:r>
          </a:p>
          <a:p>
            <a:pPr algn="ctr">
              <a:defRPr/>
            </a:pPr>
            <a:r>
              <a:rPr lang="el-GR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Ηπατικό Καρκίνωμα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107504" y="3714750"/>
            <a:ext cx="8945013" cy="2212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FFFF99"/>
              </a:buClr>
              <a:buSzPct val="75000"/>
              <a:buFont typeface="Wingdings 2" pitchFamily="18" charset="2"/>
              <a:buChar char=""/>
              <a:defRPr/>
            </a:pPr>
            <a:r>
              <a:rPr lang="el-GR" sz="26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Έγχυση αιθανόλης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FFFF99"/>
              </a:buClr>
              <a:buSzPct val="75000"/>
              <a:buFont typeface="Wingdings 2" pitchFamily="18" charset="2"/>
              <a:buChar char=""/>
              <a:defRPr/>
            </a:pPr>
            <a:r>
              <a:rPr lang="el-GR" sz="26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Καταστροφή με ραδιοσυχνότητα</a:t>
            </a:r>
            <a:r>
              <a:rPr lang="el-G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  <a:r>
              <a:rPr lang="el-GR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(</a:t>
            </a: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radiofrequency ablation)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FFFF99"/>
              </a:buClr>
              <a:buSzPct val="75000"/>
              <a:buFont typeface="Wingdings 2" pitchFamily="18" charset="2"/>
              <a:buChar char=""/>
              <a:defRPr/>
            </a:pPr>
            <a:r>
              <a:rPr lang="el-GR" sz="26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Αρτηριακός </a:t>
            </a:r>
            <a:r>
              <a:rPr lang="el-GR" sz="2600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χημειοεμβολισμός</a:t>
            </a:r>
            <a:r>
              <a:rPr lang="el-GR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FFFF99"/>
              </a:buClr>
              <a:buSzPct val="75000"/>
              <a:defRPr/>
            </a:pPr>
            <a:r>
              <a:rPr lang="el-GR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			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FFFF99"/>
              </a:buClr>
              <a:buSzPct val="75000"/>
              <a:defRPr/>
            </a:pPr>
            <a:r>
              <a:rPr lang="el-GR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			Επιβίωση, μέχρι 1 έτος </a:t>
            </a:r>
            <a:endParaRPr lang="el-GR" sz="2600" dirty="0">
              <a:solidFill>
                <a:srgbClr val="FFFFFF"/>
              </a:solidFill>
              <a:latin typeface="Georgia" pitchFamily="18" charset="0"/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214282" y="3571876"/>
            <a:ext cx="3143272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50" y="714375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Πρόγνωση</a:t>
            </a:r>
          </a:p>
        </p:txBody>
      </p:sp>
      <p:sp>
        <p:nvSpPr>
          <p:cNvPr id="5" name="1 - Τίτλος"/>
          <p:cNvSpPr txBox="1">
            <a:spLocks/>
          </p:cNvSpPr>
          <p:nvPr/>
        </p:nvSpPr>
        <p:spPr bwMode="auto">
          <a:xfrm>
            <a:off x="0" y="0"/>
            <a:ext cx="3357563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l-GR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Πρωτοπαθές  </a:t>
            </a:r>
          </a:p>
          <a:p>
            <a:pPr algn="ctr">
              <a:defRPr/>
            </a:pPr>
            <a:r>
              <a:rPr lang="el-GR" sz="24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Ηπατικό Καρκίνωμα</a:t>
            </a:r>
          </a:p>
        </p:txBody>
      </p:sp>
      <p:sp>
        <p:nvSpPr>
          <p:cNvPr id="27652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88" y="1928813"/>
            <a:ext cx="8504237" cy="4572000"/>
          </a:xfrm>
        </p:spPr>
        <p:txBody>
          <a:bodyPr/>
          <a:lstStyle/>
          <a:p>
            <a:r>
              <a:rPr lang="el-GR">
                <a:solidFill>
                  <a:schemeClr val="bg1"/>
                </a:solidFill>
                <a:latin typeface="Cambria Math" pitchFamily="18" charset="0"/>
              </a:rPr>
              <a:t>Υποτροπή  μετά από εκτομή : 50% 		</a:t>
            </a:r>
            <a:r>
              <a:rPr lang="en-US">
                <a:solidFill>
                  <a:schemeClr val="bg1"/>
                </a:solidFill>
                <a:latin typeface="Cambria Math" pitchFamily="18" charset="0"/>
              </a:rPr>
              <a:t>		</a:t>
            </a:r>
            <a:r>
              <a:rPr lang="el-GR">
                <a:solidFill>
                  <a:schemeClr val="bg1"/>
                </a:solidFill>
                <a:latin typeface="Cambria Math" pitchFamily="18" charset="0"/>
              </a:rPr>
              <a:t>(μεγαλύτερο ποσοστό σε κίρρωση)</a:t>
            </a:r>
          </a:p>
          <a:p>
            <a:endParaRPr lang="el-GR">
              <a:solidFill>
                <a:schemeClr val="bg1"/>
              </a:solidFill>
              <a:latin typeface="Cambria Math" pitchFamily="18" charset="0"/>
            </a:endParaRPr>
          </a:p>
          <a:p>
            <a:r>
              <a:rPr lang="el-GR">
                <a:solidFill>
                  <a:schemeClr val="bg1"/>
                </a:solidFill>
                <a:latin typeface="Cambria Math" pitchFamily="18" charset="0"/>
              </a:rPr>
              <a:t>5ετής  επιβίωση μετά από εκτομή : 40% </a:t>
            </a:r>
            <a:r>
              <a:rPr lang="en-US">
                <a:solidFill>
                  <a:schemeClr val="bg1"/>
                </a:solidFill>
                <a:latin typeface="Cambria Math" pitchFamily="18" charset="0"/>
              </a:rPr>
              <a:t> </a:t>
            </a:r>
            <a:r>
              <a:rPr lang="el-GR">
                <a:solidFill>
                  <a:schemeClr val="bg1"/>
                </a:solidFill>
                <a:latin typeface="Cambria Math" pitchFamily="18" charset="0"/>
              </a:rPr>
              <a:t>			(σε κίρρωση 0%</a:t>
            </a:r>
            <a:r>
              <a:rPr lang="en-US">
                <a:solidFill>
                  <a:schemeClr val="bg1"/>
                </a:solidFill>
                <a:latin typeface="Cambria Math" pitchFamily="18" charset="0"/>
              </a:rPr>
              <a:t>)</a:t>
            </a:r>
            <a:endParaRPr lang="el-GR">
              <a:solidFill>
                <a:schemeClr val="bg1"/>
              </a:solidFill>
              <a:latin typeface="Cambria Math" pitchFamily="18" charset="0"/>
            </a:endParaRPr>
          </a:p>
          <a:p>
            <a:endParaRPr lang="el-GR">
              <a:solidFill>
                <a:schemeClr val="bg1"/>
              </a:solidFill>
              <a:latin typeface="Cambria Math" pitchFamily="18" charset="0"/>
            </a:endParaRPr>
          </a:p>
          <a:p>
            <a:r>
              <a:rPr lang="en-US">
                <a:solidFill>
                  <a:schemeClr val="bg1"/>
                </a:solidFill>
                <a:latin typeface="Cambria Math" pitchFamily="18" charset="0"/>
              </a:rPr>
              <a:t>Folow up: CT-scan, MRI, AFP.</a:t>
            </a:r>
            <a:endParaRPr lang="el-GR">
              <a:solidFill>
                <a:schemeClr val="bg1"/>
              </a:solidFill>
              <a:latin typeface="Cambria Math" pitchFamily="18" charset="0"/>
            </a:endParaRPr>
          </a:p>
          <a:p>
            <a:endParaRPr lang="el-GR">
              <a:solidFill>
                <a:schemeClr val="bg1"/>
              </a:solidFill>
              <a:latin typeface="Cambria Math" pitchFamily="18" charset="0"/>
            </a:endParaRPr>
          </a:p>
          <a:p>
            <a:endParaRPr lang="el-GR">
              <a:solidFill>
                <a:schemeClr val="bg1"/>
              </a:solidFill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61864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Κακοήθη Νεοπλάσματα Παγκρέατος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2760663"/>
            <a:ext cx="8258175" cy="3620665"/>
          </a:xfrm>
        </p:spPr>
        <p:txBody>
          <a:bodyPr/>
          <a:lstStyle/>
          <a:p>
            <a:pPr eaLnBrk="1" hangingPunct="1">
              <a:buClr>
                <a:srgbClr val="FFCC99"/>
              </a:buClr>
              <a:buSzPct val="80000"/>
              <a:buFont typeface="Wingdings" pitchFamily="2" charset="2"/>
              <a:buChar char="v"/>
            </a:pP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</a:rPr>
              <a:t> Αδενοκαρκίνωμα των πόρων</a:t>
            </a:r>
          </a:p>
          <a:p>
            <a:pPr eaLnBrk="1" hangingPunct="1">
              <a:buClr>
                <a:srgbClr val="FFCC99"/>
              </a:buClr>
              <a:buSzPct val="80000"/>
              <a:buFont typeface="Wingdings" pitchFamily="2" charset="2"/>
              <a:buNone/>
            </a:pP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</a:endParaRPr>
          </a:p>
          <a:p>
            <a:pPr eaLnBrk="1" hangingPunct="1">
              <a:buClr>
                <a:srgbClr val="FFCC99"/>
              </a:buClr>
              <a:buSzPct val="80000"/>
              <a:buFont typeface="Wingdings" pitchFamily="2" charset="2"/>
              <a:buChar char="v"/>
            </a:pP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</a:rPr>
              <a:t> Καρκίνωμα από πλακώδες επιθήλιο</a:t>
            </a:r>
          </a:p>
          <a:p>
            <a:pPr eaLnBrk="1" hangingPunct="1">
              <a:buClr>
                <a:srgbClr val="FFCC99"/>
              </a:buClr>
              <a:buSzPct val="80000"/>
              <a:buFont typeface="Wingdings" pitchFamily="2" charset="2"/>
              <a:buChar char="v"/>
            </a:pP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</a:rPr>
              <a:t> </a:t>
            </a:r>
            <a:r>
              <a:rPr lang="el-G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</a:rPr>
              <a:t>Κυσταδενοκαρκίνωμα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</a:rPr>
              <a:t> 			σπάνια</a:t>
            </a:r>
          </a:p>
          <a:p>
            <a:pPr eaLnBrk="1" hangingPunct="1">
              <a:buClr>
                <a:srgbClr val="FFCC99"/>
              </a:buClr>
              <a:buSzPct val="80000"/>
              <a:buFont typeface="Wingdings" pitchFamily="2" charset="2"/>
              <a:buChar char="v"/>
            </a:pP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</a:rPr>
              <a:t> Σάρκωμα</a:t>
            </a:r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 flipH="1">
            <a:off x="6877050" y="3860800"/>
            <a:ext cx="0" cy="14398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61436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Όγκοι πεπτικού  </a:t>
            </a:r>
            <a:b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Χειρουργική προσέγγιση </a:t>
            </a:r>
            <a:endParaRPr lang="el-GR" sz="10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</a:rPr>
              <a:t>Αδενοκαρκίνωμα των πόρων</a:t>
            </a:r>
            <a:endParaRPr lang="el-GR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25" y="2060848"/>
            <a:ext cx="43409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469582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8229600" cy="735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Αντιμετώπιση</a:t>
            </a:r>
            <a:endParaRPr lang="el-GR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2060575"/>
            <a:ext cx="7992888" cy="1224409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Clr>
                <a:srgbClr val="FFFF99"/>
              </a:buClr>
              <a:buSzPct val="75000"/>
              <a:buFont typeface="Wingdings 2" pitchFamily="18" charset="2"/>
              <a:buNone/>
              <a:defRPr/>
            </a:pPr>
            <a:r>
              <a:rPr lang="el-G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Χειρουργική εκτομή</a:t>
            </a:r>
          </a:p>
          <a:p>
            <a:pPr algn="ctr" eaLnBrk="1" hangingPunct="1">
              <a:lnSpc>
                <a:spcPct val="90000"/>
              </a:lnSpc>
              <a:buClr>
                <a:srgbClr val="FFFF99"/>
              </a:buClr>
              <a:buSzPct val="75000"/>
              <a:buFont typeface="Wingdings 2" pitchFamily="18" charset="2"/>
              <a:buNone/>
              <a:defRPr/>
            </a:pPr>
            <a:r>
              <a:rPr lang="el-G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	Ο βασικός /μοναδικός θεραπευτικός  χειρισμός</a:t>
            </a:r>
          </a:p>
          <a:p>
            <a:pPr algn="ctr" eaLnBrk="1" hangingPunct="1">
              <a:lnSpc>
                <a:spcPct val="90000"/>
              </a:lnSpc>
              <a:buClr>
                <a:srgbClr val="FFFF99"/>
              </a:buClr>
              <a:buSzPct val="75000"/>
              <a:buFont typeface="Wingdings 2" pitchFamily="18" charset="2"/>
              <a:buNone/>
              <a:defRPr/>
            </a:pPr>
            <a:r>
              <a:rPr lang="el-GR" sz="2800" dirty="0">
                <a:solidFill>
                  <a:schemeClr val="bg2"/>
                </a:solidFill>
                <a:latin typeface="Cambria Math" pitchFamily="18" charset="0"/>
              </a:rPr>
              <a:t> </a:t>
            </a:r>
            <a:endParaRPr lang="el-GR" sz="2800" dirty="0">
              <a:solidFill>
                <a:schemeClr val="bg2"/>
              </a:solidFill>
              <a:latin typeface="Cambria Math" pitchFamily="18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50825" y="188913"/>
            <a:ext cx="45196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2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Αδενοκαρκίνωμα  Παγκρέατος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70316"/>
            <a:ext cx="4283966" cy="291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175" y="3406477"/>
            <a:ext cx="46958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Όγκοι πεπτικού  </a:t>
            </a:r>
            <a:br>
              <a:rPr lang="el-GR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l-GR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Χειρουργική προσέγγιση </a:t>
            </a:r>
            <a:endParaRPr lang="el-GR" dirty="0">
              <a:solidFill>
                <a:srgbClr val="FFFF66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636912"/>
            <a:ext cx="6084168" cy="3382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Συχνότεροι Κακοήθεις Όγκοι Πεπτικού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l-GR" b="1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Αδενοκαρκίνωμα Στομάχου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Αδενοκαρκίνωμα Ήπατος, Χοληφόρων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Αδενοκαρκίνωμα Παγκρέατος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Αδενοκαρκίνωμα Παχέος Εντέρου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l-G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9542" y="2420888"/>
            <a:ext cx="3104458" cy="27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8229600" cy="735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Αντιμετώπιση</a:t>
            </a:r>
            <a:endParaRPr lang="el-GR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2060575"/>
            <a:ext cx="8642350" cy="4797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FFFF99"/>
              </a:buClr>
              <a:buSzPct val="75000"/>
              <a:buFont typeface="Wingdings 2" pitchFamily="18" charset="2"/>
              <a:buNone/>
              <a:defRPr/>
            </a:pPr>
            <a:r>
              <a:rPr lang="el-G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Χειρουργική εκτομή.</a:t>
            </a:r>
          </a:p>
          <a:p>
            <a:pPr eaLnBrk="1" hangingPunct="1">
              <a:lnSpc>
                <a:spcPct val="90000"/>
              </a:lnSpc>
              <a:buClr>
                <a:srgbClr val="FFFF99"/>
              </a:buClr>
              <a:buSzPct val="75000"/>
              <a:buFont typeface="Wingdings 2" pitchFamily="18" charset="2"/>
              <a:buNone/>
              <a:defRPr/>
            </a:pPr>
            <a:r>
              <a:rPr lang="el-GR" sz="2800" dirty="0">
                <a:solidFill>
                  <a:schemeClr val="bg2"/>
                </a:solidFill>
                <a:latin typeface="Cambria Math" pitchFamily="18" charset="0"/>
              </a:rPr>
              <a:t> Ριζική χειρουργική </a:t>
            </a:r>
            <a:r>
              <a:rPr lang="el-GR" sz="2800" dirty="0" err="1">
                <a:solidFill>
                  <a:schemeClr val="bg2"/>
                </a:solidFill>
                <a:latin typeface="Cambria Math" pitchFamily="18" charset="0"/>
              </a:rPr>
              <a:t>εκτομή</a:t>
            </a:r>
            <a:r>
              <a:rPr lang="el-GR" sz="2800" dirty="0">
                <a:solidFill>
                  <a:schemeClr val="bg2"/>
                </a:solidFill>
                <a:latin typeface="Cambria Math" pitchFamily="18" charset="0"/>
              </a:rPr>
              <a:t> επιδέχεται: 				- 20% των όγκων της κεφαλής				- Σπανίως του σώματος και ουράς</a:t>
            </a:r>
          </a:p>
          <a:p>
            <a:pPr eaLnBrk="1" hangingPunct="1">
              <a:lnSpc>
                <a:spcPct val="90000"/>
              </a:lnSpc>
              <a:buClr>
                <a:srgbClr val="FFFF99"/>
              </a:buClr>
              <a:buSzPct val="75000"/>
              <a:buFont typeface="Wingdings" pitchFamily="2" charset="2"/>
              <a:buChar char="Ø"/>
              <a:defRPr/>
            </a:pPr>
            <a:r>
              <a:rPr lang="el-GR" sz="2800" dirty="0">
                <a:solidFill>
                  <a:schemeClr val="bg2"/>
                </a:solidFill>
                <a:latin typeface="Cambria Math" pitchFamily="18" charset="0"/>
              </a:rPr>
              <a:t> Το 15% των ασθενών με εντοπισμένη νόσο στον 	</a:t>
            </a:r>
            <a:r>
              <a:rPr lang="el-GR" sz="2800" dirty="0" err="1">
                <a:solidFill>
                  <a:schemeClr val="bg2"/>
                </a:solidFill>
                <a:latin typeface="Cambria Math" pitchFamily="18" charset="0"/>
              </a:rPr>
              <a:t>προεγχειρητικό</a:t>
            </a:r>
            <a:r>
              <a:rPr lang="el-GR" sz="2800" dirty="0">
                <a:solidFill>
                  <a:schemeClr val="bg2"/>
                </a:solidFill>
                <a:latin typeface="Cambria Math" pitchFamily="18" charset="0"/>
              </a:rPr>
              <a:t> έλεγχο, είναι ανεγχείρητο στη 	λαπαροτομία</a:t>
            </a:r>
          </a:p>
          <a:p>
            <a:pPr eaLnBrk="1" hangingPunct="1">
              <a:lnSpc>
                <a:spcPct val="90000"/>
              </a:lnSpc>
              <a:buClr>
                <a:srgbClr val="FFFF99"/>
              </a:buClr>
              <a:buSzPct val="75000"/>
              <a:buFont typeface="Wingdings" pitchFamily="2" charset="2"/>
              <a:buChar char="Ø"/>
              <a:defRPr/>
            </a:pPr>
            <a:r>
              <a:rPr lang="el-GR" sz="2800" dirty="0">
                <a:solidFill>
                  <a:schemeClr val="bg2"/>
                </a:solidFill>
                <a:latin typeface="Cambria Math" pitchFamily="18" charset="0"/>
              </a:rPr>
              <a:t> Διάγνωση: </a:t>
            </a:r>
            <a:r>
              <a:rPr lang="en-US" sz="2800" dirty="0">
                <a:solidFill>
                  <a:schemeClr val="bg2"/>
                </a:solidFill>
                <a:latin typeface="Cambria Math" pitchFamily="18" charset="0"/>
              </a:rPr>
              <a:t>FNA</a:t>
            </a:r>
            <a:r>
              <a:rPr lang="el-GR" sz="2800" dirty="0">
                <a:solidFill>
                  <a:schemeClr val="bg2"/>
                </a:solidFill>
                <a:latin typeface="Cambria Math" pitchFamily="18" charset="0"/>
              </a:rPr>
              <a:t> πολλές φορές αδύνατη </a:t>
            </a:r>
          </a:p>
          <a:p>
            <a:pPr eaLnBrk="1" hangingPunct="1">
              <a:lnSpc>
                <a:spcPct val="90000"/>
              </a:lnSpc>
              <a:buClr>
                <a:srgbClr val="FFFF99"/>
              </a:buClr>
              <a:buSzPct val="75000"/>
              <a:buFont typeface="Wingdings 2" pitchFamily="18" charset="2"/>
              <a:buNone/>
              <a:defRPr/>
            </a:pPr>
            <a:r>
              <a:rPr lang="el-GR" sz="2800" dirty="0">
                <a:solidFill>
                  <a:schemeClr val="bg2"/>
                </a:solidFill>
                <a:latin typeface="Cambria Math" pitchFamily="18" charset="0"/>
              </a:rPr>
              <a:t>		⇨  κλινική απόφαση με βάση έμμεσα στοιχεία</a:t>
            </a:r>
            <a:endParaRPr lang="el-GR" sz="2800" dirty="0">
              <a:solidFill>
                <a:schemeClr val="bg2"/>
              </a:solidFill>
              <a:latin typeface="Cambria Math" pitchFamily="18" charset="0"/>
              <a:ea typeface="Cambria Math" pitchFamily="18" charset="0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Clr>
                <a:srgbClr val="FFFF99"/>
              </a:buClr>
              <a:buSzPct val="75000"/>
              <a:buFont typeface="Wingdings" pitchFamily="2" charset="2"/>
              <a:buNone/>
              <a:defRPr/>
            </a:pPr>
            <a:r>
              <a:rPr lang="el-GR" sz="2800" dirty="0">
                <a:solidFill>
                  <a:schemeClr val="bg2"/>
                </a:solidFill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	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50825" y="188913"/>
            <a:ext cx="45196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2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Αδενοκαρκίνωμα  Παγκρέατος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214313" y="428625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Αντιμετώπιση</a:t>
            </a:r>
            <a:endParaRPr lang="el-GR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496" y="1899989"/>
            <a:ext cx="8424863" cy="1096963"/>
          </a:xfrm>
        </p:spPr>
        <p:txBody>
          <a:bodyPr/>
          <a:lstStyle/>
          <a:p>
            <a:pPr eaLnBrk="1" hangingPunct="1">
              <a:buClr>
                <a:srgbClr val="FFFF99"/>
              </a:buClr>
              <a:buSzPct val="8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 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Η </a:t>
            </a:r>
            <a:r>
              <a:rPr lang="el-G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εξαιρεσιμότητα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της βλάβης καθορίζεται από την </a:t>
            </a:r>
            <a:r>
              <a:rPr lang="el-G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απουσία όγκου</a:t>
            </a:r>
            <a:r>
              <a:rPr lang="el-GR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στις ακόλουθες περιοχές:</a:t>
            </a:r>
          </a:p>
          <a:p>
            <a:pPr eaLnBrk="1" hangingPunct="1">
              <a:buClr>
                <a:srgbClr val="FFFF99"/>
              </a:buClr>
              <a:buSzPct val="80000"/>
              <a:buFont typeface="Wingdings" pitchFamily="2" charset="2"/>
              <a:buNone/>
              <a:defRPr/>
            </a:pP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</a:endParaRPr>
          </a:p>
          <a:p>
            <a:pPr lvl="1" eaLnBrk="1" hangingPunct="1">
              <a:buClr>
                <a:srgbClr val="FFFF99"/>
              </a:buClr>
              <a:buSzPct val="80000"/>
              <a:buFont typeface="Wingdings" pitchFamily="2" charset="2"/>
              <a:buChar char="Ø"/>
              <a:defRPr/>
            </a:pP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</a:endParaRPr>
          </a:p>
          <a:p>
            <a:pPr eaLnBrk="1" hangingPunct="1">
              <a:buClr>
                <a:srgbClr val="FFFF99"/>
              </a:buClr>
              <a:buSzPct val="80000"/>
              <a:buFont typeface="Wingdings 2" pitchFamily="18" charset="2"/>
              <a:buNone/>
              <a:defRPr/>
            </a:pP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</a:endParaRPr>
          </a:p>
          <a:p>
            <a:pPr eaLnBrk="1" hangingPunct="1">
              <a:defRPr/>
            </a:pPr>
            <a:endParaRPr lang="el-GR" sz="2800" dirty="0">
              <a:effectLst>
                <a:outerShdw blurRad="38100" dist="38100" dir="2700000" algn="tl">
                  <a:srgbClr val="FFFFFF"/>
                </a:outerShdw>
              </a:effectLst>
              <a:latin typeface="Cambria Math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50825" y="188913"/>
            <a:ext cx="45196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2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Αδενοκαρκίνωμα  Παγκρέατος</a:t>
            </a:r>
          </a:p>
        </p:txBody>
      </p:sp>
      <p:sp>
        <p:nvSpPr>
          <p:cNvPr id="30725" name="6 - TextBox"/>
          <p:cNvSpPr txBox="1">
            <a:spLocks noChangeArrowheads="1"/>
          </p:cNvSpPr>
          <p:nvPr/>
        </p:nvSpPr>
        <p:spPr bwMode="auto">
          <a:xfrm>
            <a:off x="500063" y="5357813"/>
            <a:ext cx="8286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FF99"/>
              </a:buClr>
              <a:buSzPct val="80000"/>
              <a:defRPr/>
            </a:pPr>
            <a:r>
              <a:rPr lang="el-GR" sz="24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Διήθηση της πυλαίας σε έκταση &lt; 1,5 εκ., δεν αποτελεί αντένδειξη της </a:t>
            </a:r>
            <a:r>
              <a:rPr lang="el-GR" sz="2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εκτομής</a:t>
            </a:r>
            <a:r>
              <a:rPr lang="el-GR" sz="24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( </a:t>
            </a:r>
            <a:r>
              <a:rPr lang="el-GR" sz="2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en</a:t>
            </a:r>
            <a:r>
              <a:rPr lang="el-GR" sz="24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  <a:r>
              <a:rPr lang="el-GR" sz="2400" dirty="0" err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block</a:t>
            </a:r>
            <a:r>
              <a:rPr lang="el-GR" sz="24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αφαίρεση)</a:t>
            </a:r>
          </a:p>
        </p:txBody>
      </p:sp>
      <p:sp>
        <p:nvSpPr>
          <p:cNvPr id="30726" name="7 - TextBox"/>
          <p:cNvSpPr txBox="1">
            <a:spLocks noChangeArrowheads="1"/>
          </p:cNvSpPr>
          <p:nvPr/>
        </p:nvSpPr>
        <p:spPr bwMode="auto">
          <a:xfrm>
            <a:off x="-252536" y="2857922"/>
            <a:ext cx="7528321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buClr>
                <a:srgbClr val="FFFF99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Ηπατική αρτηρία πλησίον της </a:t>
            </a:r>
            <a:r>
              <a:rPr lang="el-G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έκφυσης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	της γαστρο12δακτυλικής αρτηρίας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</a:endParaRPr>
          </a:p>
          <a:p>
            <a:pPr lvl="1">
              <a:buClr>
                <a:srgbClr val="FFFF99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Άνω μεσεντέρια αγγεία και πυλαία (πίσω 	από το πάγκρεας).</a:t>
            </a:r>
          </a:p>
          <a:p>
            <a:pPr lvl="1">
              <a:buClr>
                <a:srgbClr val="FFFF99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Ήπαρ και </a:t>
            </a:r>
            <a:r>
              <a:rPr lang="el-G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περιοχικοί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λεμφαδένες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00034" y="5299620"/>
            <a:ext cx="35719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0"/>
            <a:ext cx="2587720" cy="197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Αντιμετώπιση - Επέμβαση εκλογής</a:t>
            </a:r>
            <a:r>
              <a:rPr lang="el-GR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75" y="1571625"/>
            <a:ext cx="8821738" cy="11811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FFFF99"/>
              </a:buClr>
              <a:buSzPct val="75000"/>
              <a:buFont typeface="Wingdings" pitchFamily="2" charset="2"/>
              <a:buChar char="Ø"/>
              <a:defRPr/>
            </a:pPr>
            <a:r>
              <a:rPr lang="el-GR" sz="28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 </a:t>
            </a:r>
            <a:r>
              <a:rPr lang="el-GR" sz="2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κεφαλής</a:t>
            </a:r>
            <a:r>
              <a:rPr lang="el-GR" sz="2800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r>
              <a:rPr lang="el-GR" sz="28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l-GR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Παγκρεατο12/εκτομή (επέμβαση </a:t>
            </a: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Whipple)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l-GR" sz="2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451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Αδενοκαρκίνωμα Παγκρέατος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85813" y="2214563"/>
            <a:ext cx="79549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CC99"/>
              </a:buClr>
              <a:buSzPct val="70000"/>
              <a:buFont typeface="Wingdings" pitchFamily="2" charset="2"/>
              <a:buNone/>
              <a:defRPr/>
            </a:pPr>
            <a:r>
              <a:rPr lang="el-G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Αφαίρεση 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en block</a:t>
            </a:r>
            <a:r>
              <a:rPr lang="el-G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</a:p>
          <a:p>
            <a:pPr>
              <a:buClr>
                <a:srgbClr val="FFCC99"/>
              </a:buClr>
              <a:buSzPct val="70000"/>
              <a:buFont typeface="Wingdings" pitchFamily="2" charset="2"/>
              <a:buChar char="ü"/>
              <a:defRPr/>
            </a:pPr>
            <a:r>
              <a:rPr lang="el-G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κεφαλής παγκρέατος</a:t>
            </a:r>
          </a:p>
          <a:p>
            <a:pPr>
              <a:buClr>
                <a:srgbClr val="FFCC99"/>
              </a:buClr>
              <a:buSzPct val="70000"/>
              <a:buFont typeface="Wingdings" pitchFamily="2" charset="2"/>
              <a:buChar char="ü"/>
              <a:defRPr/>
            </a:pPr>
            <a:r>
              <a:rPr lang="el-G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 12δακτύλου</a:t>
            </a:r>
          </a:p>
          <a:p>
            <a:pPr>
              <a:buClr>
                <a:srgbClr val="FFCC99"/>
              </a:buClr>
              <a:buSzPct val="70000"/>
              <a:buFont typeface="Wingdings" pitchFamily="2" charset="2"/>
              <a:buChar char="ü"/>
              <a:defRPr/>
            </a:pPr>
            <a:r>
              <a:rPr lang="el-G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χοληδόχου κύστης, χοληδόχου πόρου</a:t>
            </a:r>
          </a:p>
          <a:p>
            <a:pPr>
              <a:buClr>
                <a:srgbClr val="FFCC99"/>
              </a:buClr>
              <a:buSzPct val="70000"/>
              <a:buFont typeface="Wingdings" pitchFamily="2" charset="2"/>
              <a:buChar char="ü"/>
              <a:defRPr/>
            </a:pPr>
            <a:r>
              <a:rPr lang="el-GR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περιφερικού τμήματος στομάχου ή διατήρηση πυλωρού</a:t>
            </a:r>
          </a:p>
          <a:p>
            <a:pPr>
              <a:buClr>
                <a:srgbClr val="FFCC99"/>
              </a:buClr>
              <a:buSzPct val="70000"/>
              <a:buFont typeface="Wingdings" pitchFamily="2" charset="2"/>
              <a:buChar char="ü"/>
              <a:defRPr/>
            </a:pPr>
            <a:endParaRPr lang="el-GR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14313" y="4214813"/>
            <a:ext cx="80867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FF99"/>
              </a:buClr>
              <a:buSzPct val="70000"/>
              <a:buFont typeface="Wingdings" pitchFamily="2" charset="2"/>
              <a:buChar char="Ø"/>
              <a:defRPr/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 </a:t>
            </a:r>
            <a:r>
              <a:rPr lang="en-US" sz="2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Ca</a:t>
            </a:r>
            <a:r>
              <a:rPr lang="el-GR" sz="2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σώματος / ουράς</a:t>
            </a:r>
            <a:r>
              <a:rPr lang="el-GR" sz="2800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: </a:t>
            </a:r>
          </a:p>
          <a:p>
            <a:pPr>
              <a:buClr>
                <a:srgbClr val="FFFF99"/>
              </a:buClr>
              <a:buSzPct val="70000"/>
              <a:buFont typeface="Wingdings" pitchFamily="2" charset="2"/>
              <a:buNone/>
              <a:defRPr/>
            </a:pP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   	Περιφερική </a:t>
            </a:r>
            <a:r>
              <a:rPr lang="el-G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παγκρεατεκτομή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+ </a:t>
            </a:r>
            <a:r>
              <a:rPr lang="el-G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σπληνεκτομή</a:t>
            </a: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14313" y="5286375"/>
            <a:ext cx="7191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FF99"/>
              </a:buClr>
              <a:buSzPct val="70000"/>
              <a:buFont typeface="Wingdings" pitchFamily="2" charset="2"/>
              <a:buChar char="Ø"/>
              <a:defRPr/>
            </a:pPr>
            <a:r>
              <a:rPr lang="el-GR" sz="2800" b="1" i="1" dirty="0">
                <a:solidFill>
                  <a:srgbClr val="FDEAD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 </a:t>
            </a:r>
            <a:r>
              <a:rPr lang="el-GR" sz="2800" b="1" i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Πολυεστιακή</a:t>
            </a:r>
            <a:r>
              <a:rPr lang="el-GR" sz="2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εντόπιση</a:t>
            </a:r>
            <a:r>
              <a:rPr lang="el-GR" sz="2800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: </a:t>
            </a:r>
          </a:p>
          <a:p>
            <a:pPr>
              <a:defRPr/>
            </a:pP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   	Ολική </a:t>
            </a:r>
            <a:r>
              <a:rPr lang="el-G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παγκρεατεκτομή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+ </a:t>
            </a:r>
            <a:r>
              <a:rPr lang="el-G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σπληνεκτομή</a:t>
            </a: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Αντιμετώπιση - Ανεγχείρητη βλάβη</a:t>
            </a:r>
            <a:br>
              <a:rPr lang="el-GR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endParaRPr lang="el-GR" sz="32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28813"/>
            <a:ext cx="8686800" cy="3743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800" b="1" i="1" dirty="0">
                <a:solidFill>
                  <a:srgbClr val="FFC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Αντιμετώπιση </a:t>
            </a:r>
            <a:r>
              <a:rPr lang="el-GR" sz="2800" b="1" i="1" dirty="0" err="1">
                <a:solidFill>
                  <a:srgbClr val="FFC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ικτέρου</a:t>
            </a:r>
            <a:endParaRPr lang="el-GR" sz="2800" b="1" i="1" dirty="0">
              <a:solidFill>
                <a:srgbClr val="FFC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lvl="1" eaLnBrk="1" hangingPunct="1">
              <a:buClr>
                <a:srgbClr val="FFCC99"/>
              </a:buClr>
              <a:buSzPct val="85000"/>
              <a:buFont typeface="Wingdings" pitchFamily="2" charset="2"/>
              <a:buChar char="ü"/>
            </a:pPr>
            <a:r>
              <a:rPr lang="el-GR" sz="2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	</a:t>
            </a:r>
            <a:r>
              <a:rPr lang="el-GR" sz="24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Χολοκυστονηστιδοστομία</a:t>
            </a:r>
            <a:r>
              <a:rPr lang="el-GR" sz="2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, ή,</a:t>
            </a:r>
          </a:p>
          <a:p>
            <a:pPr lvl="1" eaLnBrk="1" hangingPunct="1">
              <a:buClr>
                <a:srgbClr val="FFCC99"/>
              </a:buClr>
              <a:buSzPct val="85000"/>
              <a:buFont typeface="Wingdings" pitchFamily="2" charset="2"/>
              <a:buChar char="ü"/>
            </a:pPr>
            <a:r>
              <a:rPr lang="el-GR" sz="2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	</a:t>
            </a:r>
            <a:r>
              <a:rPr lang="el-GR" sz="24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Χοληδόχονηστιδοστομία</a:t>
            </a:r>
            <a:r>
              <a:rPr lang="el-GR" sz="2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, ή,</a:t>
            </a:r>
          </a:p>
          <a:p>
            <a:pPr lvl="1" eaLnBrk="1" hangingPunct="1">
              <a:buClr>
                <a:srgbClr val="FFCC99"/>
              </a:buClr>
              <a:buSzPct val="85000"/>
              <a:buFont typeface="Wingdings" pitchFamily="2" charset="2"/>
              <a:buChar char="ü"/>
            </a:pPr>
            <a:r>
              <a:rPr lang="el-GR" sz="2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	</a:t>
            </a:r>
            <a:r>
              <a:rPr lang="el-GR" sz="24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Ενδοπρόθεση</a:t>
            </a:r>
            <a:r>
              <a:rPr lang="el-GR" sz="2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(</a:t>
            </a:r>
            <a:r>
              <a:rPr lang="en-US" sz="2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stent) </a:t>
            </a:r>
            <a:r>
              <a:rPr lang="el-GR" sz="2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ενδοσκοπικά / διαδερμικά</a:t>
            </a:r>
          </a:p>
          <a:p>
            <a:pPr eaLnBrk="1" hangingPunct="1">
              <a:buClr>
                <a:srgbClr val="FFCC99"/>
              </a:buClr>
              <a:buFont typeface="Wingdings" pitchFamily="2" charset="2"/>
              <a:buChar char="ü"/>
            </a:pPr>
            <a:endParaRPr lang="el-GR" sz="3200" dirty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buFontTx/>
              <a:buNone/>
            </a:pPr>
            <a:r>
              <a:rPr lang="el-GR" sz="2800" b="1" i="1" dirty="0">
                <a:solidFill>
                  <a:srgbClr val="FFC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Αντιμετώπιση απόφραξης 12δακτύλου</a:t>
            </a:r>
          </a:p>
          <a:p>
            <a:pPr lvl="1" eaLnBrk="1" hangingPunct="1">
              <a:buClr>
                <a:srgbClr val="FFCC99"/>
              </a:buClr>
              <a:buSzPct val="80000"/>
              <a:buFont typeface="Wingdings" pitchFamily="2" charset="2"/>
              <a:buChar char="ü"/>
            </a:pPr>
            <a:r>
              <a:rPr lang="el-GR" sz="2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	</a:t>
            </a:r>
            <a:r>
              <a:rPr lang="el-GR" sz="24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Γαστρονηστιδοστομία</a:t>
            </a:r>
            <a:r>
              <a:rPr lang="el-GR" sz="2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</a:p>
          <a:p>
            <a:pPr lvl="1" eaLnBrk="1" hangingPunct="1">
              <a:buClr>
                <a:srgbClr val="FFCC99"/>
              </a:buClr>
              <a:buSzPct val="80000"/>
              <a:buFont typeface="Wingdings" pitchFamily="2" charset="2"/>
              <a:buChar char="ü"/>
            </a:pPr>
            <a:r>
              <a:rPr lang="el-GR" sz="2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 </a:t>
            </a:r>
            <a:r>
              <a:rPr lang="el-GR" sz="24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Ενδοπρόθεση</a:t>
            </a:r>
            <a:r>
              <a:rPr lang="el-GR" sz="2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(</a:t>
            </a:r>
            <a:r>
              <a:rPr lang="en-US" sz="24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stent) </a:t>
            </a:r>
            <a:endParaRPr lang="el-GR" sz="2400" dirty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lvl="1" eaLnBrk="1" hangingPunct="1">
              <a:buClr>
                <a:srgbClr val="FFCC99"/>
              </a:buClr>
              <a:buSzPct val="80000"/>
              <a:buFont typeface="Wingdings" pitchFamily="2" charset="2"/>
              <a:buChar char="ü"/>
            </a:pPr>
            <a:endParaRPr lang="el-GR" sz="2400" dirty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lvl="1" eaLnBrk="1" hangingPunct="1">
              <a:buClr>
                <a:srgbClr val="FFCC99"/>
              </a:buClr>
              <a:buSzPct val="80000"/>
              <a:buFont typeface="Wingdings" pitchFamily="2" charset="2"/>
              <a:buNone/>
            </a:pPr>
            <a:endParaRPr lang="el-GR" sz="2400" dirty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0825" y="188913"/>
            <a:ext cx="451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Αδενοκαρκίνωμα  Παγκρέατος</a:t>
            </a:r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214313" y="5786438"/>
            <a:ext cx="532923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357188" y="5857875"/>
            <a:ext cx="8702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>
                <a:solidFill>
                  <a:srgbClr val="FFFF99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Λαπαροσκοπική  διερεύνηση  εγχειρησιμότητας  προεγχειρητικά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Πρόγνωση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525588"/>
            <a:ext cx="8893175" cy="5689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l-G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Μέση επιβίωση</a:t>
            </a:r>
          </a:p>
          <a:p>
            <a:pPr eaLnBrk="1" hangingPunct="1">
              <a:defRPr/>
            </a:pPr>
            <a:r>
              <a:rPr lang="el-GR" sz="2600" dirty="0" err="1">
                <a:solidFill>
                  <a:schemeClr val="bg1"/>
                </a:solidFill>
                <a:latin typeface="Cambria Math" pitchFamily="18" charset="0"/>
              </a:rPr>
              <a:t>Παρηγορική</a:t>
            </a:r>
            <a:r>
              <a:rPr lang="el-GR" sz="2600" dirty="0">
                <a:solidFill>
                  <a:schemeClr val="bg1"/>
                </a:solidFill>
                <a:latin typeface="Cambria Math" pitchFamily="18" charset="0"/>
              </a:rPr>
              <a:t> θεραπεία: 7 μήνες</a:t>
            </a:r>
          </a:p>
          <a:p>
            <a:pPr eaLnBrk="1" hangingPunct="1">
              <a:defRPr/>
            </a:pPr>
            <a:r>
              <a:rPr lang="en-US" sz="2600" dirty="0">
                <a:solidFill>
                  <a:schemeClr val="bg1"/>
                </a:solidFill>
                <a:latin typeface="Cambria Math" pitchFamily="18" charset="0"/>
              </a:rPr>
              <a:t>Whipple</a:t>
            </a:r>
            <a:r>
              <a:rPr lang="el-GR" sz="2600" dirty="0">
                <a:solidFill>
                  <a:schemeClr val="bg1"/>
                </a:solidFill>
                <a:latin typeface="Cambria Math" pitchFamily="18" charset="0"/>
              </a:rPr>
              <a:t>: 18 μήνες</a:t>
            </a:r>
          </a:p>
          <a:p>
            <a:pPr eaLnBrk="1" hangingPunct="1">
              <a:defRPr/>
            </a:pPr>
            <a:r>
              <a:rPr lang="el-GR" sz="2600" dirty="0">
                <a:solidFill>
                  <a:schemeClr val="bg1"/>
                </a:solidFill>
                <a:latin typeface="Cambria Math" pitchFamily="18" charset="0"/>
              </a:rPr>
              <a:t>Παράγοντες υποτροπής/βραχύτερης επιβίωσης</a:t>
            </a:r>
          </a:p>
          <a:p>
            <a:pPr lvl="3" eaLnBrk="1" hangingPunct="1">
              <a:buClr>
                <a:srgbClr val="FFCC99"/>
              </a:buClr>
              <a:buSzPct val="80000"/>
              <a:buFont typeface="Wingdings" pitchFamily="2" charset="2"/>
              <a:buChar char="ü"/>
              <a:defRPr/>
            </a:pPr>
            <a:r>
              <a:rPr lang="el-GR" sz="2400" dirty="0">
                <a:solidFill>
                  <a:schemeClr val="bg1"/>
                </a:solidFill>
                <a:latin typeface="Cambria Math" pitchFamily="18" charset="0"/>
              </a:rPr>
              <a:t>	Διήθηση λεμφαδένων</a:t>
            </a:r>
          </a:p>
          <a:p>
            <a:pPr lvl="3" eaLnBrk="1" hangingPunct="1">
              <a:buClr>
                <a:srgbClr val="FFCC99"/>
              </a:buClr>
              <a:buSzPct val="80000"/>
              <a:buFont typeface="Wingdings" pitchFamily="2" charset="2"/>
              <a:buChar char="ü"/>
              <a:defRPr/>
            </a:pPr>
            <a:r>
              <a:rPr lang="el-GR" sz="2400" dirty="0">
                <a:solidFill>
                  <a:schemeClr val="bg1"/>
                </a:solidFill>
                <a:latin typeface="Cambria Math" pitchFamily="18" charset="0"/>
              </a:rPr>
              <a:t>	Μέγεθος όγκου &gt;2,5 εκ.</a:t>
            </a:r>
          </a:p>
          <a:p>
            <a:pPr lvl="3" eaLnBrk="1" hangingPunct="1">
              <a:buClr>
                <a:srgbClr val="FFCC99"/>
              </a:buClr>
              <a:buSzPct val="80000"/>
              <a:buFont typeface="Wingdings" pitchFamily="2" charset="2"/>
              <a:buChar char="ü"/>
              <a:defRPr/>
            </a:pPr>
            <a:r>
              <a:rPr lang="el-GR" sz="2400" dirty="0">
                <a:solidFill>
                  <a:schemeClr val="bg1"/>
                </a:solidFill>
                <a:latin typeface="Cambria Math" pitchFamily="18" charset="0"/>
              </a:rPr>
              <a:t>	Διήθηση αγγείων</a:t>
            </a:r>
          </a:p>
          <a:p>
            <a:pPr lvl="3" eaLnBrk="1" hangingPunct="1">
              <a:buClr>
                <a:srgbClr val="FFCC99"/>
              </a:buClr>
              <a:buSzPct val="80000"/>
              <a:buFont typeface="Wingdings" pitchFamily="2" charset="2"/>
              <a:buChar char="ü"/>
              <a:defRPr/>
            </a:pPr>
            <a:r>
              <a:rPr lang="el-GR" sz="2400" dirty="0">
                <a:solidFill>
                  <a:schemeClr val="bg1"/>
                </a:solidFill>
                <a:latin typeface="Cambria Math" pitchFamily="18" charset="0"/>
              </a:rPr>
              <a:t>	Ποσότητα </a:t>
            </a:r>
            <a:r>
              <a:rPr lang="el-GR" sz="2400" dirty="0" err="1">
                <a:solidFill>
                  <a:schemeClr val="bg1"/>
                </a:solidFill>
                <a:latin typeface="Cambria Math" pitchFamily="18" charset="0"/>
              </a:rPr>
              <a:t>μεταγγισθέντος</a:t>
            </a:r>
            <a:r>
              <a:rPr lang="el-GR" sz="2400" dirty="0">
                <a:solidFill>
                  <a:schemeClr val="bg1"/>
                </a:solidFill>
                <a:latin typeface="Cambria Math" pitchFamily="18" charset="0"/>
              </a:rPr>
              <a:t> αίματος</a:t>
            </a:r>
          </a:p>
          <a:p>
            <a:pPr lvl="3" eaLnBrk="1" hangingPunct="1">
              <a:buClr>
                <a:srgbClr val="FFCC99"/>
              </a:buClr>
              <a:buSzPct val="80000"/>
              <a:buFont typeface="Wingdings" pitchFamily="2" charset="2"/>
              <a:buChar char="ü"/>
              <a:defRPr/>
            </a:pPr>
            <a:r>
              <a:rPr lang="el-GR" sz="2400" dirty="0">
                <a:solidFill>
                  <a:schemeClr val="bg1"/>
                </a:solidFill>
                <a:latin typeface="Cambria Math" pitchFamily="18" charset="0"/>
              </a:rPr>
              <a:t>	Διηθημένα όρια </a:t>
            </a:r>
            <a:r>
              <a:rPr lang="el-GR" sz="2400" dirty="0" err="1">
                <a:solidFill>
                  <a:schemeClr val="bg1"/>
                </a:solidFill>
                <a:latin typeface="Cambria Math" pitchFamily="18" charset="0"/>
              </a:rPr>
              <a:t>εκτομής</a:t>
            </a:r>
            <a:endParaRPr lang="el-GR" sz="2400" dirty="0">
              <a:solidFill>
                <a:schemeClr val="bg1"/>
              </a:solidFill>
              <a:latin typeface="Cambria Math" pitchFamily="18" charset="0"/>
            </a:endParaRPr>
          </a:p>
          <a:p>
            <a:pPr eaLnBrk="1" hangingPunct="1">
              <a:defRPr/>
            </a:pPr>
            <a:r>
              <a:rPr lang="el-GR" sz="2600" dirty="0">
                <a:solidFill>
                  <a:schemeClr val="bg1"/>
                </a:solidFill>
                <a:latin typeface="Cambria Math" pitchFamily="18" charset="0"/>
              </a:rPr>
              <a:t>Συνολική 5ετής επιβίωση: 10% (60% ελεύθερο νόσου)</a:t>
            </a:r>
          </a:p>
          <a:p>
            <a:pPr eaLnBrk="1" hangingPunct="1">
              <a:defRPr/>
            </a:pPr>
            <a:r>
              <a:rPr lang="el-GR" sz="2600" dirty="0">
                <a:solidFill>
                  <a:schemeClr val="bg1"/>
                </a:solidFill>
                <a:latin typeface="Cambria Math" pitchFamily="18" charset="0"/>
              </a:rPr>
              <a:t>Με ελεύθερα όρια εκτομής, το 20%,  επιβίωση &gt; 5 χρόνια</a:t>
            </a:r>
          </a:p>
          <a:p>
            <a:pPr eaLnBrk="1" hangingPunct="1">
              <a:defRPr/>
            </a:pPr>
            <a:endParaRPr lang="el-GR" sz="2800" dirty="0">
              <a:solidFill>
                <a:schemeClr val="bg1"/>
              </a:solidFill>
              <a:latin typeface="Cambria Math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115888"/>
            <a:ext cx="451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Αδενοκαρκίνωμα  Παγκρέατος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357313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3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Κυσταδενοκαρκίνωμα  Παγκρέατος</a:t>
            </a:r>
            <a:br>
              <a:rPr lang="el-GR" sz="3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endParaRPr lang="el-GR" sz="36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625" y="2571750"/>
            <a:ext cx="8507413" cy="4525963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FF99"/>
              </a:buClr>
              <a:buSzPct val="70000"/>
              <a:buFont typeface="Wingdings" pitchFamily="2" charset="2"/>
              <a:buChar char="Ø"/>
            </a:pPr>
            <a:r>
              <a:rPr lang="el-G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Κακοήθης εστία σε κυσταδένωμα </a:t>
            </a:r>
          </a:p>
          <a:p>
            <a:pPr eaLnBrk="1" hangingPunct="1">
              <a:buClr>
                <a:srgbClr val="FFFF99"/>
              </a:buClr>
              <a:buSzPct val="70000"/>
              <a:buFont typeface="Wingdings" pitchFamily="2" charset="2"/>
              <a:buChar char="Ø"/>
            </a:pPr>
            <a:r>
              <a:rPr lang="el-G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Συνήθως μεγάλος όγκος (10-20 εκ.)</a:t>
            </a:r>
          </a:p>
          <a:p>
            <a:pPr eaLnBrk="1" hangingPunct="1">
              <a:buClr>
                <a:srgbClr val="FFFF99"/>
              </a:buClr>
              <a:buSzPct val="70000"/>
              <a:buFont typeface="Wingdings" pitchFamily="2" charset="2"/>
              <a:buChar char="Ø"/>
            </a:pPr>
            <a:r>
              <a:rPr lang="el-G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Μεταστάσεις στο 25%</a:t>
            </a:r>
          </a:p>
          <a:p>
            <a:pPr eaLnBrk="1" hangingPunct="1">
              <a:buClr>
                <a:srgbClr val="FFFF99"/>
              </a:buClr>
              <a:buSzPct val="70000"/>
              <a:buFont typeface="Wingdings" pitchFamily="2" charset="2"/>
              <a:buChar char="Ø"/>
            </a:pPr>
            <a:r>
              <a:rPr lang="el-G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Ριζική εκτομή </a:t>
            </a:r>
            <a:r>
              <a:rPr lang="el-G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Arial Unicode MS" pitchFamily="34" charset="-128"/>
              </a:rPr>
              <a:t>⇨</a:t>
            </a:r>
            <a:r>
              <a:rPr lang="el-GR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70% πενταετής επιβίωση</a:t>
            </a:r>
          </a:p>
          <a:p>
            <a:pPr eaLnBrk="1" hangingPunct="1">
              <a:buClr>
                <a:srgbClr val="FFFF99"/>
              </a:buClr>
              <a:buSzPct val="70000"/>
              <a:buFont typeface="Wingdings" pitchFamily="2" charset="2"/>
              <a:buNone/>
            </a:pPr>
            <a:endParaRPr lang="el-GR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61436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Όγκοι πεπτικού  </a:t>
            </a:r>
            <a:b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Χειρουργική προσέγγιση </a:t>
            </a:r>
            <a:endParaRPr lang="el-GR" sz="105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Αδενοκαρκίνωμα</a:t>
            </a:r>
            <a:r>
              <a:rPr lang="en-US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  <a:r>
              <a:rPr lang="el-GR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Φύματος </a:t>
            </a:r>
            <a:r>
              <a:rPr lang="en-US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  <a:r>
              <a:rPr lang="en-US" sz="36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Vater</a:t>
            </a:r>
            <a:endParaRPr lang="el-GR" sz="36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l-G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Αντιμετώπιση</a:t>
            </a:r>
          </a:p>
          <a:p>
            <a:pPr eaLnBrk="1" hangingPunct="1">
              <a:buClr>
                <a:srgbClr val="FFFF99"/>
              </a:buClr>
              <a:buSzPct val="75000"/>
              <a:buFont typeface="Wingdings" pitchFamily="2" charset="2"/>
              <a:buChar char="Ø"/>
              <a:defRPr/>
            </a:pP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Παγκρεατο12/εκτομή (επέμβαση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Whipple)</a:t>
            </a: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</a:endParaRPr>
          </a:p>
          <a:p>
            <a:pPr eaLnBrk="1" hangingPunct="1">
              <a:buClr>
                <a:srgbClr val="FFFF99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		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Εγχειρητική θνητότητα 5%</a:t>
            </a:r>
          </a:p>
          <a:p>
            <a:pPr eaLnBrk="1" hangingPunct="1">
              <a:buClr>
                <a:srgbClr val="FFFF99"/>
              </a:buClr>
              <a:buSzPct val="75000"/>
              <a:buFont typeface="Wingdings" pitchFamily="2" charset="2"/>
              <a:buChar char="Ø"/>
              <a:defRPr/>
            </a:pP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Τοπική </a:t>
            </a:r>
            <a:r>
              <a:rPr lang="el-G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εκτομή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: σε μη διηθητικό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Ca,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σε ασθενείς υψηλού κινδύνου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.</a:t>
            </a:r>
          </a:p>
          <a:p>
            <a:pPr eaLnBrk="1" hangingPunct="1">
              <a:buClr>
                <a:srgbClr val="FFFF99"/>
              </a:buClr>
              <a:buSzPct val="75000"/>
              <a:buFont typeface="Wingdings" pitchFamily="2" charset="2"/>
              <a:buChar char="Ø"/>
              <a:defRPr/>
            </a:pP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Ενδοσκοπική </a:t>
            </a:r>
            <a:r>
              <a:rPr lang="el-G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σφιγκτ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/</a:t>
            </a:r>
            <a:r>
              <a:rPr lang="el-G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μή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+ stent 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σε ανεγχείρητο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Ca</a:t>
            </a:r>
          </a:p>
          <a:p>
            <a:pPr eaLnBrk="1" hangingPunct="1">
              <a:buClr>
                <a:srgbClr val="FFFF99"/>
              </a:buClr>
              <a:buSzPct val="75000"/>
              <a:buFont typeface="Wingdings" pitchFamily="2" charset="2"/>
              <a:buNone/>
              <a:defRPr/>
            </a:pPr>
            <a:r>
              <a:rPr lang="el-G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Πρόγνωση</a:t>
            </a:r>
          </a:p>
          <a:p>
            <a:pPr eaLnBrk="1" hangingPunct="1">
              <a:buClr>
                <a:srgbClr val="FFFF99"/>
              </a:buClr>
              <a:buSzPct val="75000"/>
              <a:buFont typeface="Wingdings" pitchFamily="2" charset="2"/>
              <a:buChar char="Ø"/>
              <a:defRPr/>
            </a:pP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Πενταετής επιβίωση μετά ριζική εκτομή: 50% </a:t>
            </a:r>
          </a:p>
          <a:p>
            <a:pPr eaLnBrk="1" hangingPunct="1">
              <a:buClr>
                <a:srgbClr val="FFFF99"/>
              </a:buClr>
              <a:buSzPct val="75000"/>
              <a:buFont typeface="Wingdings" pitchFamily="2" charset="2"/>
              <a:buNone/>
              <a:defRPr/>
            </a:pP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	Με διήθηση </a:t>
            </a:r>
            <a:r>
              <a:rPr lang="el-G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περιπαγκρεατικών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λεμφαδένων: 25% </a:t>
            </a:r>
          </a:p>
          <a:p>
            <a:pPr eaLnBrk="1" hangingPunct="1">
              <a:buClr>
                <a:srgbClr val="FFFF99"/>
              </a:buClr>
              <a:buSzPct val="75000"/>
              <a:buFont typeface="Wingdings" pitchFamily="2" charset="2"/>
              <a:buChar char="Ø"/>
              <a:defRPr/>
            </a:pP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Σε </a:t>
            </a:r>
            <a:r>
              <a:rPr lang="el-G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παρηγορική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θεραπεία, επιβίωση &lt; 1 έτους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</a:endParaRPr>
          </a:p>
          <a:p>
            <a:pPr eaLnBrk="1" hangingPunct="1">
              <a:defRPr/>
            </a:pPr>
            <a:endParaRPr lang="el-GR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61436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Όγκοι πεπτικού  </a:t>
            </a:r>
            <a:b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Χειρουργική προσέγγιση </a:t>
            </a:r>
            <a:endParaRPr lang="el-GR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500063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Καρκίνος Παχέος Εντέρου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61436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Όγκοι πεπτικού  </a:t>
            </a:r>
            <a:b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Χειρουργική προσέγγιση </a:t>
            </a:r>
            <a:endParaRPr lang="el-GR" sz="1050" dirty="0"/>
          </a:p>
        </p:txBody>
      </p:sp>
      <p:pic>
        <p:nvPicPr>
          <p:cNvPr id="6" name="Picture 4" descr="co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048672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500063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Καρκίνος Παχέος Εντέρου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57188" y="1857375"/>
            <a:ext cx="84582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2400" b="1" i="1" dirty="0">
                <a:solidFill>
                  <a:srgbClr val="FFC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Σταδιοποίηση / Επιλογή Χειρουργικής Επέμβασης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b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Εντόπιση όγκου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		-κόλον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		-ορθό (ύψος όγκου από πρωκτό).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b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Έκταση όγκου</a:t>
            </a:r>
            <a:endParaRPr lang="en-US" sz="2400" b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		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Τοπική: (δακτυλική, U/S, MRI,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για το ορθό)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		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Γενική: (CT, U/S, MRI)</a:t>
            </a:r>
          </a:p>
          <a:p>
            <a:pPr eaLnBrk="1" hangingPunct="1">
              <a:lnSpc>
                <a:spcPct val="80000"/>
              </a:lnSpc>
            </a:pPr>
            <a:endParaRPr lang="el-GR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b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Μορφολογία όγκου</a:t>
            </a:r>
            <a:r>
              <a:rPr lang="el-GR" sz="24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(</a:t>
            </a:r>
            <a:r>
              <a:rPr lang="el-G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πολυποειδής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, διηθητικός)</a:t>
            </a:r>
          </a:p>
          <a:p>
            <a:pPr eaLnBrk="1" hangingPunct="1">
              <a:lnSpc>
                <a:spcPct val="80000"/>
              </a:lnSpc>
            </a:pPr>
            <a:r>
              <a:rPr lang="el-GR" sz="2400" b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Βαθμός Διαφοροποίησης</a:t>
            </a:r>
          </a:p>
          <a:p>
            <a:pPr eaLnBrk="1" hangingPunct="1">
              <a:lnSpc>
                <a:spcPct val="80000"/>
              </a:lnSpc>
            </a:pPr>
            <a:endParaRPr lang="el-GR" sz="2400" b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Ηλικία, συνήθειες, γενική κατάσταση ασθενούς.</a:t>
            </a:r>
          </a:p>
          <a:p>
            <a:pPr eaLnBrk="1" hangingPunct="1">
              <a:lnSpc>
                <a:spcPct val="80000"/>
              </a:lnSpc>
            </a:pPr>
            <a:endParaRPr lang="en-GB" sz="2400" dirty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36868" name="Line 3"/>
          <p:cNvSpPr>
            <a:spLocks noChangeShapeType="1"/>
          </p:cNvSpPr>
          <p:nvPr/>
        </p:nvSpPr>
        <p:spPr bwMode="auto">
          <a:xfrm>
            <a:off x="285750" y="5715000"/>
            <a:ext cx="49434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61436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Όγκοι πεπτικού  </a:t>
            </a:r>
            <a:b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Χειρουργική προσέγγιση </a:t>
            </a:r>
            <a:endParaRPr lang="el-GR" sz="105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686800" cy="1143000"/>
          </a:xfrm>
        </p:spPr>
        <p:txBody>
          <a:bodyPr/>
          <a:lstStyle/>
          <a:p>
            <a:pPr eaLnBrk="1" hangingPunct="1"/>
            <a:r>
              <a:rPr lang="el-GR" sz="3600" b="1">
                <a:solidFill>
                  <a:srgbClr val="FFFF99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Καρκίνος Κόλου – Έκταση Εκτομής</a:t>
            </a:r>
          </a:p>
        </p:txBody>
      </p:sp>
      <p:pic>
        <p:nvPicPr>
          <p:cNvPr id="37891" name="Picture 3" descr="File0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50" y="1719263"/>
            <a:ext cx="5500688" cy="5138737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857500"/>
            <a:ext cx="6400800" cy="2303463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buClr>
                <a:srgbClr val="FFCC99"/>
              </a:buClr>
              <a:buSzPct val="80000"/>
              <a:buFont typeface="Wingdings" pitchFamily="2" charset="2"/>
              <a:buChar char="v"/>
              <a:defRPr/>
            </a:pPr>
            <a:r>
              <a:rPr lang="el-GR" sz="32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Αδενοκαρκίνωμα</a:t>
            </a:r>
          </a:p>
          <a:p>
            <a:pPr algn="l" eaLnBrk="1" hangingPunct="1">
              <a:lnSpc>
                <a:spcPct val="90000"/>
              </a:lnSpc>
              <a:buClr>
                <a:srgbClr val="FFCC99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  <a:r>
              <a:rPr lang="el-GR" sz="32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Λέμφωμα</a:t>
            </a:r>
          </a:p>
          <a:p>
            <a:pPr algn="l" eaLnBrk="1" hangingPunct="1">
              <a:lnSpc>
                <a:spcPct val="90000"/>
              </a:lnSpc>
              <a:buClr>
                <a:srgbClr val="FFCC99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  <a:r>
              <a:rPr lang="el-GR" sz="32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Καρκινοειδείς όγκοι</a:t>
            </a:r>
          </a:p>
          <a:p>
            <a:pPr algn="l" eaLnBrk="1" hangingPunct="1">
              <a:lnSpc>
                <a:spcPct val="90000"/>
              </a:lnSpc>
              <a:buClr>
                <a:srgbClr val="FFCC99"/>
              </a:buClr>
              <a:buSzPct val="80000"/>
              <a:buFont typeface="Wingdings" pitchFamily="2" charset="2"/>
              <a:buChar char="v"/>
              <a:defRPr/>
            </a:pPr>
            <a:r>
              <a:rPr lang="en-US" sz="32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  <a:r>
              <a:rPr lang="el-GR" sz="3200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Στρωματικοί όγκοι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08050"/>
            <a:ext cx="7772400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Κακοήθεις Όγκοι Στομάχου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61436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Όγκοι πεπτικού  </a:t>
            </a:r>
            <a:b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l-GR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Χειρουργική προσέγγιση </a:t>
            </a:r>
            <a:endParaRPr lang="el-GR" sz="105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609" t="19626" r="9210" b="14569"/>
          <a:stretch>
            <a:fillRect/>
          </a:stretch>
        </p:blipFill>
        <p:spPr bwMode="auto">
          <a:xfrm>
            <a:off x="5570984" y="2852936"/>
            <a:ext cx="357301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9" name="Group 3"/>
          <p:cNvGraphicFramePr>
            <a:graphicFrameLocks noGrp="1"/>
          </p:cNvGraphicFramePr>
          <p:nvPr>
            <p:ph type="tbl" idx="1"/>
          </p:nvPr>
        </p:nvGraphicFramePr>
        <p:xfrm>
          <a:off x="0" y="1219200"/>
          <a:ext cx="9144000" cy="9983661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Εντόπιση όγκου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Τυφλό ή Ανιόν Κόλον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(Δ) </a:t>
                      </a:r>
                      <a:r>
                        <a:rPr kumimoji="0" 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Κολική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καμπή  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(Δ) Εγκάρσιο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(Αρ) Εγκάρσιο  ή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(Αρ) </a:t>
                      </a:r>
                      <a:r>
                        <a:rPr kumimoji="0" 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Κολική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καμπή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Κατιόν  ή  εγγύς σιγμοειδές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Μέσο ή άπω σιγμοειδές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Τύπος  εγχείρησης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Δ) </a:t>
                      </a:r>
                      <a:r>
                        <a:rPr kumimoji="0" 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Ημικολεκτομή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Εκτεταμένη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Δ) </a:t>
                      </a:r>
                      <a:r>
                        <a:rPr kumimoji="0" 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Ημικολεκτομή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Εκτεταμένη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(Αρ) </a:t>
                      </a:r>
                      <a:r>
                        <a:rPr kumimoji="0" 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Ημικολεκτομή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(Αρ) </a:t>
                      </a:r>
                      <a:r>
                        <a:rPr kumimoji="0" 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Ημικολεκτομή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Σιγμοειδεκτομή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Λεμφαδενεκτομή</a:t>
                      </a:r>
                      <a:endParaRPr kumimoji="0" lang="el-G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Ειλεοκολική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+ (Δ) </a:t>
                      </a:r>
                      <a:r>
                        <a:rPr kumimoji="0" 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κολική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αρτηρία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Ειλεοκολική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+ (Δ) και μέση </a:t>
                      </a:r>
                      <a:r>
                        <a:rPr kumimoji="0" 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κολική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αρτηρία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(Α) </a:t>
                      </a:r>
                      <a:r>
                        <a:rPr kumimoji="0" 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Γαστρεπιπλοϊκή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Μέση + (Αρ) </a:t>
                      </a:r>
                      <a:r>
                        <a:rPr kumimoji="0" 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κολική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αρτηρία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Κάτω </a:t>
                      </a:r>
                      <a:r>
                        <a:rPr kumimoji="0" 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μεσεντέριος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αρτηρία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Κάτω </a:t>
                      </a:r>
                      <a:r>
                        <a:rPr kumimoji="0" lang="el-G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μεσεντέριος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αρτηρία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9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28" name="Line 17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8929" name="Line 18"/>
          <p:cNvSpPr>
            <a:spLocks noChangeShapeType="1"/>
          </p:cNvSpPr>
          <p:nvPr/>
        </p:nvSpPr>
        <p:spPr bwMode="auto">
          <a:xfrm flipH="1">
            <a:off x="0" y="3810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8930" name="Line 19"/>
          <p:cNvSpPr>
            <a:spLocks noChangeShapeType="1"/>
          </p:cNvSpPr>
          <p:nvPr/>
        </p:nvSpPr>
        <p:spPr bwMode="auto">
          <a:xfrm flipH="1">
            <a:off x="0" y="4953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8931" name="Line 20"/>
          <p:cNvSpPr>
            <a:spLocks noChangeShapeType="1"/>
          </p:cNvSpPr>
          <p:nvPr/>
        </p:nvSpPr>
        <p:spPr bwMode="auto">
          <a:xfrm>
            <a:off x="0" y="6019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8932" name="Rectangle 23"/>
          <p:cNvSpPr>
            <a:spLocks noGrp="1" noChangeArrowheads="1"/>
          </p:cNvSpPr>
          <p:nvPr>
            <p:ph type="title"/>
          </p:nvPr>
        </p:nvSpPr>
        <p:spPr>
          <a:xfrm>
            <a:off x="0" y="-214313"/>
            <a:ext cx="8686800" cy="1143001"/>
          </a:xfrm>
          <a:noFill/>
        </p:spPr>
        <p:txBody>
          <a:bodyPr/>
          <a:lstStyle/>
          <a:p>
            <a:pPr eaLnBrk="1" hangingPunct="1"/>
            <a:r>
              <a:rPr lang="el-GR" sz="3600" b="1">
                <a:solidFill>
                  <a:srgbClr val="FFFF99"/>
                </a:solidFill>
                <a:latin typeface="Cambria Math" pitchFamily="18" charset="0"/>
              </a:rPr>
              <a:t>Καρκίνος Κόλου – Έκταση Εκτομής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>
                <a:solidFill>
                  <a:srgbClr val="FFFF99"/>
                </a:solidFill>
                <a:latin typeface="Times New Roman" pitchFamily="18" charset="0"/>
              </a:rPr>
              <a:t>Χειρουργική Καρκίνου  Κόλου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636838"/>
            <a:ext cx="8229600" cy="2879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l-GR">
                <a:solidFill>
                  <a:schemeClr val="bg1"/>
                </a:solidFill>
                <a:latin typeface="Times New Roman" pitchFamily="18" charset="0"/>
              </a:rPr>
              <a:t>Η λαπαροσκοπική κολεκτομή </a:t>
            </a:r>
          </a:p>
          <a:p>
            <a:pPr algn="ctr" eaLnBrk="1" hangingPunct="1">
              <a:buFontTx/>
              <a:buNone/>
            </a:pPr>
            <a:r>
              <a:rPr lang="el-GR">
                <a:solidFill>
                  <a:schemeClr val="bg1"/>
                </a:solidFill>
                <a:latin typeface="Times New Roman" pitchFamily="18" charset="0"/>
              </a:rPr>
              <a:t>αποτελεί μια ασφαλή και αποδεκτή πρόταση </a:t>
            </a:r>
          </a:p>
          <a:p>
            <a:pPr algn="ctr" eaLnBrk="1" hangingPunct="1">
              <a:buFontTx/>
              <a:buNone/>
            </a:pPr>
            <a:r>
              <a:rPr lang="el-GR">
                <a:solidFill>
                  <a:schemeClr val="bg1"/>
                </a:solidFill>
                <a:latin typeface="Times New Roman" pitchFamily="18" charset="0"/>
              </a:rPr>
              <a:t>έναντι της ανοικτής χειρουργικής </a:t>
            </a:r>
          </a:p>
          <a:p>
            <a:pPr algn="ctr" eaLnBrk="1" hangingPunct="1">
              <a:buFontTx/>
              <a:buNone/>
            </a:pPr>
            <a:r>
              <a:rPr lang="el-GR">
                <a:solidFill>
                  <a:schemeClr val="bg1"/>
                </a:solidFill>
                <a:latin typeface="Times New Roman" pitchFamily="18" charset="0"/>
              </a:rPr>
              <a:t>για τον καρκίνο του κόλου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708400" y="5589588"/>
            <a:ext cx="459422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>
                <a:solidFill>
                  <a:srgbClr val="FFFF99"/>
                </a:solidFill>
              </a:rPr>
              <a:t>N Engl J Med 2004; 350:2050-2059</a:t>
            </a:r>
            <a:endParaRPr lang="el-GR" sz="2400">
              <a:solidFill>
                <a:srgbClr val="FFFF99"/>
              </a:solidFill>
            </a:endParaRPr>
          </a:p>
          <a:p>
            <a:pPr>
              <a:defRPr/>
            </a:pPr>
            <a:endParaRPr lang="el-G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347075" cy="1143000"/>
          </a:xfrm>
          <a:effectLst>
            <a:outerShdw dist="17961" dir="2700000" algn="ctr" rotWithShape="0">
              <a:schemeClr val="tx2"/>
            </a:outerShdw>
          </a:effectLst>
        </p:spPr>
        <p:txBody>
          <a:bodyPr lIns="90488" tIns="44450" rIns="90488" bIns="44450">
            <a:normAutofit/>
          </a:bodyPr>
          <a:lstStyle/>
          <a:p>
            <a:pPr eaLnBrk="1" hangingPunct="1">
              <a:lnSpc>
                <a:spcPct val="85000"/>
              </a:lnSpc>
              <a:tabLst>
                <a:tab pos="804863" algn="l"/>
              </a:tabLst>
            </a:pPr>
            <a:r>
              <a:rPr lang="el-GR" sz="3600" b="1">
                <a:solidFill>
                  <a:srgbClr val="FFFF99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Ανατομία  Ορθού</a:t>
            </a:r>
            <a:endParaRPr lang="en-GB" sz="3000">
              <a:solidFill>
                <a:srgbClr val="88A44D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4096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25" y="2251075"/>
            <a:ext cx="3984625" cy="417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64" name="Line 4"/>
          <p:cNvSpPr>
            <a:spLocks noChangeShapeType="1"/>
          </p:cNvSpPr>
          <p:nvPr/>
        </p:nvSpPr>
        <p:spPr bwMode="auto">
          <a:xfrm flipH="1">
            <a:off x="2657475" y="3868738"/>
            <a:ext cx="2562225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2419350" y="3097213"/>
            <a:ext cx="3400425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1946275" y="2268538"/>
            <a:ext cx="3203575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1922463" y="5954713"/>
            <a:ext cx="1847850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2901950" y="5492750"/>
            <a:ext cx="1192213" cy="0"/>
          </a:xfrm>
          <a:prstGeom prst="line">
            <a:avLst/>
          </a:prstGeom>
          <a:noFill/>
          <a:ln w="254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372225" y="2565400"/>
            <a:ext cx="1368425" cy="360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8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r>
              <a:rPr lang="el-G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Περιτόναιο</a:t>
            </a:r>
            <a:endParaRPr lang="en-GB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6173788" y="6069013"/>
            <a:ext cx="1382712" cy="25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r>
              <a:rPr lang="en-GB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Anal verge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4000500" y="3484563"/>
            <a:ext cx="1368425" cy="630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r>
              <a:rPr lang="el-GR" sz="1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Λύκηθος</a:t>
            </a:r>
          </a:p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r>
              <a:rPr lang="el-GR" sz="1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ορθού</a:t>
            </a:r>
            <a:endParaRPr lang="en-GB" sz="16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3114675" y="5538788"/>
            <a:ext cx="0" cy="38735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2790825" y="3914775"/>
            <a:ext cx="0" cy="20050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540000" y="3143250"/>
            <a:ext cx="0" cy="27701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3163888" y="5592763"/>
            <a:ext cx="334962" cy="25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r>
              <a:rPr lang="en-GB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2754313" y="4706938"/>
            <a:ext cx="334962" cy="25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r>
              <a:rPr lang="en-GB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</a:t>
            </a: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2459038" y="3440113"/>
            <a:ext cx="420687" cy="25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r>
              <a:rPr lang="en-GB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11</a:t>
            </a:r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2235200" y="2324100"/>
            <a:ext cx="0" cy="358933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2201863" y="2573338"/>
            <a:ext cx="420687" cy="255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r>
              <a:rPr lang="en-GB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15</a:t>
            </a:r>
          </a:p>
        </p:txBody>
      </p:sp>
      <p:sp>
        <p:nvSpPr>
          <p:cNvPr id="40980" name="Freeform 20"/>
          <p:cNvSpPr>
            <a:spLocks/>
          </p:cNvSpPr>
          <p:nvPr/>
        </p:nvSpPr>
        <p:spPr bwMode="auto">
          <a:xfrm>
            <a:off x="1808163" y="2263775"/>
            <a:ext cx="163512" cy="3249613"/>
          </a:xfrm>
          <a:custGeom>
            <a:avLst/>
            <a:gdLst>
              <a:gd name="T0" fmla="*/ 2147483647 w 103"/>
              <a:gd name="T1" fmla="*/ 0 h 2047"/>
              <a:gd name="T2" fmla="*/ 0 w 103"/>
              <a:gd name="T3" fmla="*/ 0 h 2047"/>
              <a:gd name="T4" fmla="*/ 0 w 103"/>
              <a:gd name="T5" fmla="*/ 2147483647 h 2047"/>
              <a:gd name="T6" fmla="*/ 2147483647 w 103"/>
              <a:gd name="T7" fmla="*/ 2147483647 h 2047"/>
              <a:gd name="T8" fmla="*/ 0 60000 65536"/>
              <a:gd name="T9" fmla="*/ 0 60000 65536"/>
              <a:gd name="T10" fmla="*/ 0 60000 65536"/>
              <a:gd name="T11" fmla="*/ 0 60000 65536"/>
              <a:gd name="T12" fmla="*/ 0 w 103"/>
              <a:gd name="T13" fmla="*/ 0 h 2047"/>
              <a:gd name="T14" fmla="*/ 103 w 103"/>
              <a:gd name="T15" fmla="*/ 2047 h 20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" h="2047">
                <a:moveTo>
                  <a:pt x="72" y="0"/>
                </a:moveTo>
                <a:lnTo>
                  <a:pt x="0" y="0"/>
                </a:lnTo>
                <a:lnTo>
                  <a:pt x="0" y="2046"/>
                </a:lnTo>
                <a:lnTo>
                  <a:pt x="102" y="2046"/>
                </a:lnTo>
              </a:path>
            </a:pathLst>
          </a:custGeom>
          <a:noFill/>
          <a:ln w="25400" cap="rnd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1833563" y="3101975"/>
            <a:ext cx="80962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1824038" y="3859213"/>
            <a:ext cx="80962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701675" y="2540000"/>
            <a:ext cx="1039813" cy="255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r>
              <a:rPr lang="el-GR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Άνω</a:t>
            </a:r>
            <a:r>
              <a:rPr lang="en-GB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1/3</a:t>
            </a:r>
          </a:p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endParaRPr lang="en-GB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endParaRPr lang="en-GB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endParaRPr lang="en-GB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endParaRPr lang="en-GB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r>
              <a:rPr lang="el-GR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Μέσο</a:t>
            </a:r>
            <a:r>
              <a:rPr lang="en-GB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1/3</a:t>
            </a:r>
          </a:p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endParaRPr lang="en-GB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endParaRPr lang="en-GB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endParaRPr lang="en-GB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endParaRPr lang="en-GB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endParaRPr lang="en-GB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endParaRPr lang="en-GB" sz="1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r>
              <a:rPr lang="el-GR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Κάτω</a:t>
            </a:r>
            <a:r>
              <a:rPr lang="en-GB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1/3</a:t>
            </a: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611188" y="1735138"/>
            <a:ext cx="982662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r>
              <a:rPr lang="el-G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Τμήματα</a:t>
            </a:r>
          </a:p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r>
              <a:rPr lang="el-G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ορθού</a:t>
            </a:r>
            <a:endParaRPr lang="en-GB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1782763" y="1820863"/>
            <a:ext cx="1030287" cy="331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r>
              <a:rPr lang="en-GB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cm from</a:t>
            </a:r>
          </a:p>
          <a:p>
            <a:pPr marL="342900" indent="-342900" algn="ctr" eaLnBrk="0" hangingPunct="0">
              <a:lnSpc>
                <a:spcPct val="95000"/>
              </a:lnSpc>
              <a:tabLst>
                <a:tab pos="1947863" algn="l"/>
                <a:tab pos="2344738" algn="l"/>
                <a:tab pos="3827463" algn="l"/>
                <a:tab pos="6113463" algn="l"/>
                <a:tab pos="6977063" algn="l"/>
              </a:tabLst>
              <a:defRPr/>
            </a:pPr>
            <a:r>
              <a:rPr lang="en-GB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anal verge</a:t>
            </a:r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 flipH="1">
            <a:off x="6227763" y="2852738"/>
            <a:ext cx="180975" cy="27940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0987" name="Freeform 27"/>
          <p:cNvSpPr>
            <a:spLocks/>
          </p:cNvSpPr>
          <p:nvPr/>
        </p:nvSpPr>
        <p:spPr bwMode="auto">
          <a:xfrm>
            <a:off x="5557838" y="6072188"/>
            <a:ext cx="806450" cy="150812"/>
          </a:xfrm>
          <a:custGeom>
            <a:avLst/>
            <a:gdLst>
              <a:gd name="T0" fmla="*/ 2147483647 w 508"/>
              <a:gd name="T1" fmla="*/ 2147483647 h 95"/>
              <a:gd name="T2" fmla="*/ 2147483647 w 508"/>
              <a:gd name="T3" fmla="*/ 2147483647 h 95"/>
              <a:gd name="T4" fmla="*/ 2147483647 w 508"/>
              <a:gd name="T5" fmla="*/ 2147483647 h 95"/>
              <a:gd name="T6" fmla="*/ 2147483647 w 508"/>
              <a:gd name="T7" fmla="*/ 2147483647 h 95"/>
              <a:gd name="T8" fmla="*/ 2147483647 w 508"/>
              <a:gd name="T9" fmla="*/ 2147483647 h 95"/>
              <a:gd name="T10" fmla="*/ 0 w 508"/>
              <a:gd name="T11" fmla="*/ 0 h 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"/>
              <a:gd name="T19" fmla="*/ 0 h 95"/>
              <a:gd name="T20" fmla="*/ 508 w 508"/>
              <a:gd name="T21" fmla="*/ 95 h 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" h="95">
                <a:moveTo>
                  <a:pt x="507" y="87"/>
                </a:moveTo>
                <a:lnTo>
                  <a:pt x="366" y="94"/>
                </a:lnTo>
                <a:lnTo>
                  <a:pt x="295" y="94"/>
                </a:lnTo>
                <a:lnTo>
                  <a:pt x="231" y="87"/>
                </a:lnTo>
                <a:lnTo>
                  <a:pt x="109" y="5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FF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8534400" cy="11160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b="1" dirty="0">
                <a:solidFill>
                  <a:srgbClr val="FFFF99"/>
                </a:solidFill>
                <a:latin typeface="Times New Roman" pitchFamily="18" charset="0"/>
              </a:rPr>
              <a:t>Καρκίνος Ορθού</a:t>
            </a:r>
            <a:r>
              <a:rPr lang="el-GR" sz="3600" dirty="0">
                <a:solidFill>
                  <a:srgbClr val="FFFF99"/>
                </a:solidFill>
                <a:latin typeface="Times New Roman" pitchFamily="18" charset="0"/>
              </a:rPr>
              <a:t> </a:t>
            </a:r>
            <a:br>
              <a:rPr lang="el-GR" sz="3600" dirty="0">
                <a:solidFill>
                  <a:srgbClr val="FFFF99"/>
                </a:solidFill>
                <a:latin typeface="Times New Roman" pitchFamily="18" charset="0"/>
              </a:rPr>
            </a:br>
            <a:r>
              <a:rPr lang="el-GR" sz="3600" b="1" dirty="0">
                <a:solidFill>
                  <a:srgbClr val="FFFF99"/>
                </a:solidFill>
                <a:latin typeface="Times New Roman" pitchFamily="18" charset="0"/>
              </a:rPr>
              <a:t>Χειρουργική Αντιμετώπιση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2482552"/>
            <a:ext cx="7772400" cy="4114800"/>
          </a:xfrm>
        </p:spPr>
        <p:txBody>
          <a:bodyPr/>
          <a:lstStyle/>
          <a:p>
            <a:pPr eaLnBrk="1" hangingPunct="1"/>
            <a:r>
              <a:rPr lang="el-GR" sz="2800" dirty="0">
                <a:solidFill>
                  <a:schemeClr val="bg1"/>
                </a:solidFill>
                <a:latin typeface="Times New Roman" pitchFamily="18" charset="0"/>
              </a:rPr>
              <a:t>Ανατομικά όρια αιμάτωσης και λεμφικής αποχέτευσης του ορθού ασαφή και περίπλοκα.</a:t>
            </a:r>
          </a:p>
          <a:p>
            <a:pPr eaLnBrk="1" hangingPunct="1">
              <a:buFont typeface="Wingdings 2" pitchFamily="18" charset="2"/>
              <a:buNone/>
            </a:pPr>
            <a:endParaRPr lang="el-GR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l-GR" sz="2800" dirty="0">
                <a:solidFill>
                  <a:schemeClr val="bg1"/>
                </a:solidFill>
                <a:latin typeface="Times New Roman" pitchFamily="18" charset="0"/>
              </a:rPr>
              <a:t>Απουσία ορογόνου</a:t>
            </a:r>
          </a:p>
          <a:p>
            <a:pPr eaLnBrk="1" hangingPunct="1">
              <a:buFontTx/>
              <a:buNone/>
            </a:pPr>
            <a:r>
              <a:rPr lang="el-GR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l-GR" sz="2800" dirty="0">
                <a:solidFill>
                  <a:schemeClr val="bg1"/>
                </a:solidFill>
                <a:latin typeface="Times New Roman" pitchFamily="18" charset="0"/>
              </a:rPr>
              <a:t>Σφιγκτήρας πρωκτού – δύσκολη η διατήρησή του σε εκτεταμένους τοπικά όγκους του κάτω τριτημορίου. </a:t>
            </a:r>
          </a:p>
          <a:p>
            <a:pPr eaLnBrk="1" hangingPunct="1">
              <a:buFontTx/>
              <a:buNone/>
            </a:pPr>
            <a:endParaRPr lang="el-GR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836113"/>
            <a:ext cx="5801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i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Ανατομικές Ιδιαιτερότητες Ορθού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Καρκίνος Ορθού</a:t>
            </a:r>
            <a:br>
              <a:rPr lang="el-GR" sz="3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el-GR" sz="36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Κύριες Επεμβάσεις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453" y="2203450"/>
            <a:ext cx="8208963" cy="46545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</a:pPr>
            <a:r>
              <a:rPr lang="el-G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Άνω τριτημόριο: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</a:t>
            </a:r>
            <a:r>
              <a:rPr lang="el-G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πρόσθια εκτομή ορθού.</a:t>
            </a:r>
          </a:p>
          <a:p>
            <a:pPr eaLnBrk="1" hangingPunct="1">
              <a:lnSpc>
                <a:spcPct val="70000"/>
              </a:lnSpc>
            </a:pPr>
            <a:endParaRPr lang="el-GR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l-G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Μέσο τριτημόριο: </a:t>
            </a: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χαμηλή πρόσθια  εκτομή ορθού, 				  με ολική εκτομή του </a:t>
            </a:r>
            <a:r>
              <a:rPr lang="el-G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μεσοορθού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.</a:t>
            </a:r>
          </a:p>
          <a:p>
            <a:pPr eaLnBrk="1" hangingPunct="1">
              <a:lnSpc>
                <a:spcPct val="70000"/>
              </a:lnSpc>
            </a:pPr>
            <a:endParaRPr lang="el-GR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l-G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Κάτω τριτημόριο: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	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χαμηλή πρόσθια  εκτομή ορθού, 				 με ολική εκτομή του </a:t>
            </a:r>
            <a:r>
              <a:rPr lang="el-G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μεσοορθού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endParaRPr lang="el-G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lnSpc>
                <a:spcPct val="70000"/>
              </a:lnSpc>
              <a:buNone/>
            </a:pPr>
            <a:r>
              <a:rPr lang="el-G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						ή</a:t>
            </a: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	 			 </a:t>
            </a:r>
            <a:r>
              <a:rPr lang="el-G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κοιλιοπερινεϊκή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εκτομή ορθού, 				 με ολική εκτομή του </a:t>
            </a:r>
            <a:r>
              <a:rPr lang="el-G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μεσοορθού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                                                               		               και μόνιμη κολοστομία 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l-GR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Τοπική εκτομή</a:t>
            </a:r>
          </a:p>
          <a:p>
            <a:pPr eaLnBrk="1" hangingPunct="1">
              <a:lnSpc>
                <a:spcPct val="70000"/>
              </a:lnSpc>
            </a:pPr>
            <a:endParaRPr lang="el-GR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Ανακουφιστικές επεμβάσεις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214282" y="5286386"/>
            <a:ext cx="4857784" cy="45719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l-G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1401" y="1988840"/>
            <a:ext cx="1767103" cy="302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65175"/>
            <a:ext cx="7772400" cy="1143000"/>
          </a:xfrm>
        </p:spPr>
        <p:txBody>
          <a:bodyPr/>
          <a:lstStyle/>
          <a:p>
            <a:pPr eaLnBrk="1" hangingPunct="1"/>
            <a:r>
              <a:rPr lang="el-GR" sz="4000" b="1">
                <a:solidFill>
                  <a:srgbClr val="FFFF99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Τοπική Εκτομή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346473"/>
            <a:ext cx="8229600" cy="4106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800" b="1" dirty="0">
                <a:solidFill>
                  <a:srgbClr val="FFCC99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Ενδείξεις</a:t>
            </a:r>
          </a:p>
          <a:p>
            <a:pPr eaLnBrk="1" hangingPunct="1"/>
            <a:r>
              <a:rPr lang="el-GR" sz="28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Ανακουφιστική θεραπεία</a:t>
            </a:r>
          </a:p>
          <a:p>
            <a:pPr eaLnBrk="1" hangingPunct="1"/>
            <a:r>
              <a:rPr lang="el-GR" sz="28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Οριστική θεραπεία σε ασθενείς υψηλού κινδύνου</a:t>
            </a:r>
          </a:p>
          <a:p>
            <a:pPr eaLnBrk="1" hangingPunct="1"/>
            <a:r>
              <a:rPr lang="el-GR" sz="28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Οριστική θεραπεία σε πρώιμους καρκίνους.</a:t>
            </a:r>
            <a:endParaRPr lang="el-GR" sz="28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0" y="0"/>
            <a:ext cx="27463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Καρκίνος Ορθού</a:t>
            </a:r>
          </a:p>
          <a:p>
            <a:endParaRPr lang="el-GR">
              <a:effectLst>
                <a:outerShdw blurRad="38100" dist="38100" dir="2700000" algn="tl">
                  <a:srgbClr val="FFFFFF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268288"/>
            <a:ext cx="860266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K</a:t>
            </a:r>
            <a:r>
              <a:rPr lang="el-GR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αρκίνος  παχέος  εντέρου </a:t>
            </a:r>
            <a:br>
              <a:rPr lang="en-US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el-GR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Επιβίωση ανά χειρουργικό στάδιο</a:t>
            </a:r>
            <a:endParaRPr lang="en-US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338138" y="1633538"/>
            <a:ext cx="3184525" cy="0"/>
          </a:xfrm>
          <a:prstGeom prst="line">
            <a:avLst/>
          </a:prstGeom>
          <a:noFill/>
          <a:ln w="12700">
            <a:noFill/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338138" y="1633538"/>
            <a:ext cx="0" cy="711200"/>
          </a:xfrm>
          <a:prstGeom prst="line">
            <a:avLst/>
          </a:prstGeom>
          <a:noFill/>
          <a:ln w="12700">
            <a:noFill/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3276600" y="1557338"/>
            <a:ext cx="0" cy="34559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338138" y="2344738"/>
            <a:ext cx="0" cy="711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38138" y="3055938"/>
            <a:ext cx="0" cy="711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338138" y="3767138"/>
            <a:ext cx="0" cy="711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338138" y="4478338"/>
            <a:ext cx="0" cy="711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338138" y="5189538"/>
            <a:ext cx="0" cy="7540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-252536" y="1557338"/>
            <a:ext cx="6948488" cy="341312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129088" algn="ctr"/>
              </a:tabLst>
            </a:pPr>
            <a:r>
              <a:rPr lang="el-GR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Χειρουργικό Στάδιο</a:t>
            </a:r>
            <a:r>
              <a:rPr lang="en-GB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	</a:t>
            </a:r>
            <a:r>
              <a:rPr lang="el-GR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5ετής επιβίωση</a:t>
            </a:r>
            <a:r>
              <a:rPr lang="en-GB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(%)</a:t>
            </a:r>
          </a:p>
          <a:p>
            <a:pPr eaLnBrk="0" hangingPunct="0">
              <a:tabLst>
                <a:tab pos="4129088" algn="ctr"/>
              </a:tabLst>
            </a:pPr>
            <a:endParaRPr lang="el-GR" sz="2400" b="1" dirty="0">
              <a:effectLst>
                <a:outerShdw blurRad="38100" dist="38100" dir="2700000" algn="tl">
                  <a:srgbClr val="FFFFFF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0" hangingPunct="0">
              <a:tabLst>
                <a:tab pos="4129088" algn="ctr"/>
              </a:tabLst>
            </a:pP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             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I	85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Arial" charset="0"/>
              </a:rPr>
              <a:t>–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95%</a:t>
            </a:r>
          </a:p>
          <a:p>
            <a:pPr eaLnBrk="0" hangingPunct="0">
              <a:tabLst>
                <a:tab pos="4129088" algn="ctr"/>
              </a:tabLst>
            </a:pP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0" hangingPunct="0">
              <a:tabLst>
                <a:tab pos="4129088" algn="ctr"/>
              </a:tabLst>
            </a:pPr>
            <a:r>
              <a:rPr lang="el-GR" sz="24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            </a:t>
            </a:r>
            <a:r>
              <a:rPr lang="en-GB" sz="24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II	60–80%</a:t>
            </a:r>
          </a:p>
          <a:p>
            <a:pPr eaLnBrk="0" hangingPunct="0">
              <a:tabLst>
                <a:tab pos="4129088" algn="ctr"/>
              </a:tabLst>
            </a:pPr>
            <a:endParaRPr lang="en-GB" sz="2400" b="1" dirty="0">
              <a:solidFill>
                <a:srgbClr val="66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0" hangingPunct="0">
              <a:tabLst>
                <a:tab pos="4129088" algn="ctr"/>
              </a:tabLst>
            </a:pPr>
            <a:r>
              <a:rPr lang="el-GR" sz="24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           </a:t>
            </a:r>
            <a:r>
              <a:rPr lang="en-GB" sz="24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III	30–60%</a:t>
            </a:r>
          </a:p>
          <a:p>
            <a:pPr eaLnBrk="0" hangingPunct="0">
              <a:tabLst>
                <a:tab pos="4129088" algn="ctr"/>
              </a:tabLst>
            </a:pPr>
            <a:endParaRPr lang="en-GB" sz="2400" b="1" dirty="0">
              <a:solidFill>
                <a:srgbClr val="66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0" hangingPunct="0">
              <a:tabLst>
                <a:tab pos="4129088" algn="ctr"/>
              </a:tabLst>
            </a:pPr>
            <a:r>
              <a:rPr lang="el-GR" sz="24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           </a:t>
            </a:r>
            <a:r>
              <a:rPr lang="en-GB" sz="24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IV	&lt;5%</a:t>
            </a:r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250825" y="2133600"/>
            <a:ext cx="602138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2840038" y="6388100"/>
            <a:ext cx="6051550" cy="37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r" eaLnBrk="0" hangingPunct="0"/>
            <a:r>
              <a:rPr lang="en-GB" b="1">
                <a:solidFill>
                  <a:srgbClr val="FFFF99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O’Connell In: ASCO Educational Book 1994</a:t>
            </a:r>
            <a:endParaRPr lang="en-US" b="1">
              <a:solidFill>
                <a:srgbClr val="FFFF99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427984" y="3068638"/>
            <a:ext cx="2903537" cy="1782762"/>
            <a:chOff x="4216" y="2353"/>
            <a:chExt cx="1829" cy="1123"/>
          </a:xfrm>
        </p:grpSpPr>
        <p:sp>
          <p:nvSpPr>
            <p:cNvPr id="45072" name="AutoShape 15"/>
            <p:cNvSpPr>
              <a:spLocks noChangeArrowheads="1"/>
            </p:cNvSpPr>
            <p:nvPr/>
          </p:nvSpPr>
          <p:spPr bwMode="auto">
            <a:xfrm rot="-5400000">
              <a:off x="4294" y="2406"/>
              <a:ext cx="370" cy="2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373 h 21600"/>
                <a:gd name="T20" fmla="*/ 1850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66FFCC"/>
            </a:solidFill>
            <a:ln w="6350" algn="ctr">
              <a:noFill/>
              <a:miter lim="800000"/>
              <a:headEnd/>
              <a:tailEnd/>
            </a:ln>
          </p:spPr>
          <p:txBody>
            <a:bodyPr vert="eaVert" wrap="none" lIns="90488" tIns="44450" rIns="90488" bIns="44450" anchor="ctr">
              <a:spAutoFit/>
            </a:bodyPr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45073" name="AutoShape 16"/>
            <p:cNvSpPr>
              <a:spLocks noChangeArrowheads="1"/>
            </p:cNvSpPr>
            <p:nvPr/>
          </p:nvSpPr>
          <p:spPr bwMode="auto">
            <a:xfrm rot="16200000" flipH="1">
              <a:off x="4294" y="3159"/>
              <a:ext cx="370" cy="2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373 h 21600"/>
                <a:gd name="T20" fmla="*/ 1850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66FFCC"/>
            </a:solidFill>
            <a:ln w="6350" algn="ctr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el-GR"/>
            </a:p>
          </p:txBody>
        </p:sp>
        <p:sp>
          <p:nvSpPr>
            <p:cNvPr id="45074" name="AutoShape 17"/>
            <p:cNvSpPr>
              <a:spLocks noChangeArrowheads="1"/>
            </p:cNvSpPr>
            <p:nvPr/>
          </p:nvSpPr>
          <p:spPr bwMode="auto">
            <a:xfrm rot="5400000">
              <a:off x="4377" y="2778"/>
              <a:ext cx="204" cy="264"/>
            </a:xfrm>
            <a:prstGeom prst="downArrow">
              <a:avLst>
                <a:gd name="adj1" fmla="val 50000"/>
                <a:gd name="adj2" fmla="val 32353"/>
              </a:avLst>
            </a:prstGeom>
            <a:solidFill>
              <a:srgbClr val="66FFCC"/>
            </a:solidFill>
            <a:ln w="6350" algn="ctr">
              <a:noFill/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l-GR"/>
            </a:p>
          </p:txBody>
        </p:sp>
        <p:sp>
          <p:nvSpPr>
            <p:cNvPr id="45075" name="Rectangle 18"/>
            <p:cNvSpPr>
              <a:spLocks noChangeArrowheads="1"/>
            </p:cNvSpPr>
            <p:nvPr/>
          </p:nvSpPr>
          <p:spPr bwMode="auto">
            <a:xfrm rot="5400000">
              <a:off x="4061" y="2871"/>
              <a:ext cx="1015" cy="94"/>
            </a:xfrm>
            <a:prstGeom prst="rect">
              <a:avLst/>
            </a:prstGeom>
            <a:solidFill>
              <a:srgbClr val="66FFCC"/>
            </a:solidFill>
            <a:ln w="6350" algn="ctr">
              <a:noFill/>
              <a:miter lim="800000"/>
              <a:headEnd/>
              <a:tailEnd/>
            </a:ln>
          </p:spPr>
          <p:txBody>
            <a:bodyPr rot="10800000" vert="eaVert" lIns="90488" tIns="44450" rIns="90488" bIns="44450" anchor="ctr">
              <a:spAutoFit/>
            </a:bodyPr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66579" name="Text Box 19"/>
            <p:cNvSpPr txBox="1">
              <a:spLocks noChangeArrowheads="1"/>
            </p:cNvSpPr>
            <p:nvPr/>
          </p:nvSpPr>
          <p:spPr bwMode="auto">
            <a:xfrm>
              <a:off x="4216" y="2545"/>
              <a:ext cx="1829" cy="689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l-GR" sz="2200" b="1">
                  <a:solidFill>
                    <a:srgbClr val="66FFCC"/>
                  </a:solidFill>
                </a:rPr>
                <a:t>   </a:t>
              </a:r>
              <a:r>
                <a:rPr lang="el-GR" sz="2200">
                  <a:solidFill>
                    <a:srgbClr val="66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Ένδειξη για</a:t>
              </a:r>
              <a:r>
                <a:rPr lang="en-GB" sz="2200">
                  <a:solidFill>
                    <a:srgbClr val="66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br>
                <a:rPr lang="en-GB" sz="2200">
                  <a:solidFill>
                    <a:srgbClr val="66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l-GR" sz="2200">
                  <a:solidFill>
                    <a:srgbClr val="66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συμπληρωματική*</a:t>
              </a:r>
            </a:p>
            <a:p>
              <a:pPr algn="ctr" eaLnBrk="0" hangingPunct="0">
                <a:defRPr/>
              </a:pPr>
              <a:r>
                <a:rPr lang="el-GR" sz="2200">
                  <a:solidFill>
                    <a:srgbClr val="66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θεραπεία</a:t>
              </a:r>
            </a:p>
          </p:txBody>
        </p:sp>
      </p:grp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-36512" y="5613226"/>
            <a:ext cx="8740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66FFFF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*Χημειοθεραπεία για τον καρκίνο του </a:t>
            </a:r>
            <a:r>
              <a:rPr lang="el-GR" sz="2400" dirty="0" err="1">
                <a:solidFill>
                  <a:srgbClr val="66FFFF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κόλου</a:t>
            </a:r>
            <a:r>
              <a:rPr lang="el-GR" sz="2400" dirty="0">
                <a:solidFill>
                  <a:srgbClr val="66FFFF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</a:p>
          <a:p>
            <a:r>
              <a:rPr lang="el-GR" sz="2400" dirty="0">
                <a:solidFill>
                  <a:srgbClr val="66FFFF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Χημειοθεραπεία και Ακτινοθεραπεία για τον καρκίνο του ορθού</a:t>
            </a:r>
            <a:endParaRPr lang="en-GB" sz="2400" dirty="0">
              <a:solidFill>
                <a:srgbClr val="66FFFF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endParaRPr lang="el-GR" sz="2400" dirty="0">
              <a:solidFill>
                <a:srgbClr val="66FFFF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780" y="1524636"/>
            <a:ext cx="286422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73" y="4264496"/>
            <a:ext cx="269133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268288"/>
            <a:ext cx="860266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K</a:t>
            </a:r>
            <a:r>
              <a:rPr lang="el-GR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αρκίνος  παχέος  εντέρου </a:t>
            </a:r>
            <a:br>
              <a:rPr lang="en-US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el-GR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Επιβίωση ανά χειρουργικό στάδιο</a:t>
            </a:r>
            <a:endParaRPr lang="en-US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338137" y="1633538"/>
            <a:ext cx="3184525" cy="0"/>
          </a:xfrm>
          <a:prstGeom prst="line">
            <a:avLst/>
          </a:prstGeom>
          <a:noFill/>
          <a:ln w="12700">
            <a:noFill/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338138" y="1633538"/>
            <a:ext cx="0" cy="711200"/>
          </a:xfrm>
          <a:prstGeom prst="line">
            <a:avLst/>
          </a:prstGeom>
          <a:noFill/>
          <a:ln w="12700">
            <a:noFill/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2843808" y="1629197"/>
            <a:ext cx="0" cy="34559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338138" y="2344738"/>
            <a:ext cx="0" cy="711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338138" y="3055938"/>
            <a:ext cx="0" cy="711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338138" y="3767138"/>
            <a:ext cx="0" cy="711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338138" y="4478338"/>
            <a:ext cx="0" cy="7112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338138" y="5189538"/>
            <a:ext cx="0" cy="75406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107504" y="2204864"/>
            <a:ext cx="602138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2840038" y="6388100"/>
            <a:ext cx="6051550" cy="37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r" eaLnBrk="0" hangingPunct="0"/>
            <a:r>
              <a:rPr lang="en-GB" b="1">
                <a:solidFill>
                  <a:srgbClr val="FFFF99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O’Connell In: ASCO Educational Book 1994</a:t>
            </a:r>
            <a:endParaRPr lang="en-US" b="1">
              <a:solidFill>
                <a:srgbClr val="FFFF99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116735" y="2996952"/>
            <a:ext cx="2903537" cy="1854199"/>
            <a:chOff x="4171" y="2308"/>
            <a:chExt cx="1829" cy="1168"/>
          </a:xfrm>
        </p:grpSpPr>
        <p:sp>
          <p:nvSpPr>
            <p:cNvPr id="45072" name="AutoShape 15"/>
            <p:cNvSpPr>
              <a:spLocks noChangeArrowheads="1"/>
            </p:cNvSpPr>
            <p:nvPr/>
          </p:nvSpPr>
          <p:spPr bwMode="auto">
            <a:xfrm rot="16200000">
              <a:off x="4294" y="2361"/>
              <a:ext cx="370" cy="2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373 h 21600"/>
                <a:gd name="T20" fmla="*/ 1850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66FFCC"/>
            </a:solidFill>
            <a:ln w="6350" algn="ctr">
              <a:noFill/>
              <a:miter lim="800000"/>
              <a:headEnd/>
              <a:tailEnd/>
            </a:ln>
          </p:spPr>
          <p:txBody>
            <a:bodyPr vert="eaVert" wrap="none" lIns="90488" tIns="44450" rIns="90488" bIns="44450" anchor="ctr">
              <a:spAutoFit/>
            </a:bodyPr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45073" name="AutoShape 16"/>
            <p:cNvSpPr>
              <a:spLocks noChangeArrowheads="1"/>
            </p:cNvSpPr>
            <p:nvPr/>
          </p:nvSpPr>
          <p:spPr bwMode="auto">
            <a:xfrm rot="16200000" flipH="1">
              <a:off x="4294" y="3159"/>
              <a:ext cx="370" cy="2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373 h 21600"/>
                <a:gd name="T20" fmla="*/ 1850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rgbClr val="66FFCC"/>
            </a:solidFill>
            <a:ln w="6350" algn="ctr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endParaRPr lang="el-GR"/>
            </a:p>
          </p:txBody>
        </p:sp>
        <p:sp>
          <p:nvSpPr>
            <p:cNvPr id="45074" name="AutoShape 17"/>
            <p:cNvSpPr>
              <a:spLocks noChangeArrowheads="1"/>
            </p:cNvSpPr>
            <p:nvPr/>
          </p:nvSpPr>
          <p:spPr bwMode="auto">
            <a:xfrm rot="5400000">
              <a:off x="4377" y="2778"/>
              <a:ext cx="204" cy="264"/>
            </a:xfrm>
            <a:prstGeom prst="downArrow">
              <a:avLst>
                <a:gd name="adj1" fmla="val 50000"/>
                <a:gd name="adj2" fmla="val 32353"/>
              </a:avLst>
            </a:prstGeom>
            <a:solidFill>
              <a:srgbClr val="66FFCC"/>
            </a:solidFill>
            <a:ln w="6350" algn="ctr">
              <a:noFill/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endParaRPr lang="el-GR"/>
            </a:p>
          </p:txBody>
        </p:sp>
        <p:sp>
          <p:nvSpPr>
            <p:cNvPr id="45075" name="Rectangle 18"/>
            <p:cNvSpPr>
              <a:spLocks noChangeArrowheads="1"/>
            </p:cNvSpPr>
            <p:nvPr/>
          </p:nvSpPr>
          <p:spPr bwMode="auto">
            <a:xfrm rot="5400000">
              <a:off x="4061" y="2814"/>
              <a:ext cx="1015" cy="94"/>
            </a:xfrm>
            <a:prstGeom prst="rect">
              <a:avLst/>
            </a:prstGeom>
            <a:solidFill>
              <a:srgbClr val="66FFCC"/>
            </a:solidFill>
            <a:ln w="6350" algn="ctr">
              <a:noFill/>
              <a:miter lim="800000"/>
              <a:headEnd/>
              <a:tailEnd/>
            </a:ln>
          </p:spPr>
          <p:txBody>
            <a:bodyPr rot="10800000" vert="eaVert" lIns="90488" tIns="44450" rIns="90488" bIns="44450" anchor="ctr">
              <a:spAutoFit/>
            </a:bodyPr>
            <a:lstStyle/>
            <a:p>
              <a:pPr algn="ctr"/>
              <a:endParaRPr lang="el-GR">
                <a:latin typeface="Arial" charset="0"/>
              </a:endParaRPr>
            </a:p>
          </p:txBody>
        </p:sp>
        <p:sp>
          <p:nvSpPr>
            <p:cNvPr id="66579" name="Text Box 19"/>
            <p:cNvSpPr txBox="1">
              <a:spLocks noChangeArrowheads="1"/>
            </p:cNvSpPr>
            <p:nvPr/>
          </p:nvSpPr>
          <p:spPr bwMode="auto">
            <a:xfrm>
              <a:off x="4171" y="2545"/>
              <a:ext cx="1829" cy="689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l-GR" sz="2200" b="1" dirty="0">
                  <a:solidFill>
                    <a:srgbClr val="66FFCC"/>
                  </a:solidFill>
                </a:rPr>
                <a:t>   </a:t>
              </a:r>
              <a:r>
                <a:rPr lang="el-GR" sz="2200" dirty="0">
                  <a:solidFill>
                    <a:srgbClr val="66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Ένδειξη για</a:t>
              </a:r>
              <a:r>
                <a:rPr lang="en-GB" sz="2200" dirty="0">
                  <a:solidFill>
                    <a:srgbClr val="66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br>
                <a:rPr lang="en-GB" sz="2200" dirty="0">
                  <a:solidFill>
                    <a:srgbClr val="66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l-GR" sz="2200" dirty="0">
                  <a:solidFill>
                    <a:srgbClr val="66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συμπληρωματική*</a:t>
              </a:r>
            </a:p>
            <a:p>
              <a:pPr algn="ctr" eaLnBrk="0" hangingPunct="0">
                <a:defRPr/>
              </a:pPr>
              <a:r>
                <a:rPr lang="el-GR" sz="2200" dirty="0">
                  <a:solidFill>
                    <a:srgbClr val="66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θεραπεία</a:t>
              </a:r>
            </a:p>
          </p:txBody>
        </p:sp>
      </p:grp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-36512" y="5613226"/>
            <a:ext cx="8740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66FFFF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*Χημειοθεραπεία για τον καρκίνο του </a:t>
            </a:r>
            <a:r>
              <a:rPr lang="el-GR" sz="2400" dirty="0" err="1">
                <a:solidFill>
                  <a:srgbClr val="66FFFF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κόλου</a:t>
            </a:r>
            <a:r>
              <a:rPr lang="el-GR" sz="2400" dirty="0">
                <a:solidFill>
                  <a:srgbClr val="66FFFF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</a:p>
          <a:p>
            <a:r>
              <a:rPr lang="el-GR" sz="2400" dirty="0">
                <a:solidFill>
                  <a:srgbClr val="66FFFF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Χημειοθεραπεία και Ακτινοθεραπεία για τον καρκίνο του ορθού</a:t>
            </a:r>
            <a:endParaRPr lang="en-GB" sz="2400" dirty="0">
              <a:solidFill>
                <a:srgbClr val="66FFFF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endParaRPr lang="el-GR" sz="2400" dirty="0">
              <a:solidFill>
                <a:srgbClr val="66FFFF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07504" y="1628800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tabLst>
                <a:tab pos="4129088" algn="ctr"/>
              </a:tabLst>
            </a:pPr>
            <a:r>
              <a:rPr lang="el-GR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Χειρουργικό Στάδιο</a:t>
            </a:r>
            <a:r>
              <a:rPr lang="en-GB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	</a:t>
            </a:r>
            <a:r>
              <a:rPr lang="el-GR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5ετής επιβίωση</a:t>
            </a:r>
            <a:r>
              <a:rPr lang="en-GB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(%)</a:t>
            </a:r>
          </a:p>
          <a:p>
            <a:pPr eaLnBrk="0" hangingPunct="0">
              <a:tabLst>
                <a:tab pos="4129088" algn="ctr"/>
              </a:tabLst>
            </a:pPr>
            <a:endParaRPr lang="el-GR" sz="2400" b="1" dirty="0">
              <a:effectLst>
                <a:outerShdw blurRad="38100" dist="38100" dir="2700000" algn="tl">
                  <a:srgbClr val="FFFFFF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-540568" y="1844824"/>
            <a:ext cx="6948488" cy="304442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4129088" algn="ctr"/>
              </a:tabLst>
            </a:pPr>
            <a:endParaRPr lang="el-GR" sz="2400" b="1" dirty="0">
              <a:effectLst>
                <a:outerShdw blurRad="38100" dist="38100" dir="2700000" algn="tl">
                  <a:srgbClr val="FFFFFF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0" hangingPunct="0">
              <a:tabLst>
                <a:tab pos="4129088" algn="ctr"/>
              </a:tabLst>
            </a:pPr>
            <a:r>
              <a:rPr 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             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I	85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Arial" charset="0"/>
              </a:rPr>
              <a:t>–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95%</a:t>
            </a:r>
          </a:p>
          <a:p>
            <a:pPr eaLnBrk="0" hangingPunct="0">
              <a:tabLst>
                <a:tab pos="4129088" algn="ctr"/>
              </a:tabLst>
            </a:pP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0" hangingPunct="0">
              <a:tabLst>
                <a:tab pos="4129088" algn="ctr"/>
              </a:tabLst>
            </a:pPr>
            <a:r>
              <a:rPr lang="el-GR" sz="24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            </a:t>
            </a:r>
            <a:r>
              <a:rPr lang="en-GB" sz="24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II	60–80%</a:t>
            </a:r>
          </a:p>
          <a:p>
            <a:pPr eaLnBrk="0" hangingPunct="0">
              <a:tabLst>
                <a:tab pos="4129088" algn="ctr"/>
              </a:tabLst>
            </a:pPr>
            <a:endParaRPr lang="en-GB" sz="2400" b="1" dirty="0">
              <a:solidFill>
                <a:srgbClr val="66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0" hangingPunct="0">
              <a:tabLst>
                <a:tab pos="4129088" algn="ctr"/>
              </a:tabLst>
            </a:pPr>
            <a:r>
              <a:rPr lang="el-GR" sz="24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           </a:t>
            </a:r>
            <a:r>
              <a:rPr lang="en-GB" sz="24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III	30–60%</a:t>
            </a:r>
          </a:p>
          <a:p>
            <a:pPr eaLnBrk="0" hangingPunct="0">
              <a:tabLst>
                <a:tab pos="4129088" algn="ctr"/>
              </a:tabLst>
            </a:pPr>
            <a:endParaRPr lang="en-GB" sz="2400" b="1" dirty="0">
              <a:solidFill>
                <a:srgbClr val="66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0" hangingPunct="0">
              <a:tabLst>
                <a:tab pos="4129088" algn="ctr"/>
              </a:tabLst>
            </a:pPr>
            <a:r>
              <a:rPr lang="el-GR" sz="24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           </a:t>
            </a:r>
            <a:r>
              <a:rPr lang="en-GB" sz="24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IV	&lt;5%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780" y="1524636"/>
            <a:ext cx="286422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49080"/>
            <a:ext cx="269133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992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55675"/>
            <a:ext cx="8534400" cy="758825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Καρκίνος Παχέος Εντέρου</a:t>
            </a:r>
            <a:br>
              <a:rPr lang="el-GR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el-GR" sz="32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Πρόγνωση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981200"/>
            <a:ext cx="8278813" cy="4114800"/>
          </a:xfrm>
        </p:spPr>
        <p:txBody>
          <a:bodyPr/>
          <a:lstStyle/>
          <a:p>
            <a:pPr eaLnBrk="1" hangingPunct="1"/>
            <a:r>
              <a:rPr lang="el-GR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10% των όγκων είναι ανεγχείρητοι</a:t>
            </a:r>
          </a:p>
          <a:p>
            <a:pPr eaLnBrk="1" hangingPunct="1"/>
            <a:r>
              <a:rPr lang="el-GR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20% έχουν ηπατικές ή άλλες μεταστάσεις</a:t>
            </a:r>
          </a:p>
          <a:p>
            <a:pPr eaLnBrk="1" hangingPunct="1"/>
            <a:r>
              <a:rPr lang="el-GR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Θεραπευτική εκτομή επιδέχεται το 70%</a:t>
            </a:r>
          </a:p>
          <a:p>
            <a:pPr eaLnBrk="1" hangingPunct="1"/>
            <a:r>
              <a:rPr lang="el-GR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Εγχειρητική θνητότητα 2-4 %</a:t>
            </a:r>
          </a:p>
          <a:p>
            <a:pPr eaLnBrk="1" hangingPunct="1"/>
            <a:r>
              <a:rPr lang="el-GR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Επιβίωση μετά θεραπευτική εκτομή 55%</a:t>
            </a:r>
          </a:p>
          <a:p>
            <a:pPr eaLnBrk="1" hangingPunct="1"/>
            <a:r>
              <a:rPr lang="el-GR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Συνολική επιβίωση (όλα τα σταδία μαζί) 35%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WordArt 2"/>
          <p:cNvSpPr>
            <a:spLocks noChangeArrowheads="1" noChangeShapeType="1" noTextEdit="1"/>
          </p:cNvSpPr>
          <p:nvPr/>
        </p:nvSpPr>
        <p:spPr bwMode="auto">
          <a:xfrm>
            <a:off x="5508625" y="4221163"/>
            <a:ext cx="29511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kern="10">
                <a:ln w="19050" cap="sq">
                  <a:solidFill>
                    <a:srgbClr val="99CCFF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" Screening "</a:t>
            </a:r>
            <a:endParaRPr lang="el-GR" sz="2400" kern="10">
              <a:ln w="19050" cap="sq">
                <a:solidFill>
                  <a:srgbClr val="99CCFF"/>
                </a:solidFill>
                <a:miter lim="800000"/>
                <a:headEnd type="none" w="sm" len="sm"/>
                <a:tailEnd type="none" w="sm" len="sm"/>
              </a:ln>
              <a:solidFill>
                <a:srgbClr val="FFFF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3779" name="AutoShape 3"/>
          <p:cNvSpPr>
            <a:spLocks noChangeArrowheads="1"/>
          </p:cNvSpPr>
          <p:nvPr/>
        </p:nvSpPr>
        <p:spPr bwMode="auto">
          <a:xfrm rot="1463581">
            <a:off x="4500563" y="3429000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1908581" y="115888"/>
            <a:ext cx="5247462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l-GR" sz="3600" dirty="0">
                <a:solidFill>
                  <a:srgbClr val="FFFF99"/>
                </a:solidFill>
              </a:rPr>
              <a:t>Καρκίνος Παχέος Εντέρου</a:t>
            </a:r>
            <a:r>
              <a:rPr lang="el-GR" sz="36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l-GR" sz="36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Πρόληψη </a:t>
            </a:r>
          </a:p>
        </p:txBody>
      </p:sp>
      <p:sp>
        <p:nvSpPr>
          <p:cNvPr id="203781" name="Rectangle 5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79388" y="2565400"/>
            <a:ext cx="3240087" cy="609600"/>
          </a:xfrm>
        </p:spPr>
        <p:txBody>
          <a:bodyPr anchor="b"/>
          <a:lstStyle/>
          <a:p>
            <a:pPr eaLnBrk="1" hangingPunct="1">
              <a:defRPr/>
            </a:pPr>
            <a:r>
              <a:rPr lang="el-GR" sz="28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Ενημέρωση &amp; Συμμόρφωση του Πληθυσμού</a:t>
            </a:r>
            <a:endParaRPr lang="en-GB" sz="2800" b="1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3782" name="Picture 6" descr="BD0554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57563"/>
            <a:ext cx="3338512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nimBg="1"/>
      <p:bldP spid="2037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2214563"/>
            <a:ext cx="5699125" cy="1152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dirty="0">
                <a:solidFill>
                  <a:schemeClr val="bg1"/>
                </a:solidFill>
                <a:latin typeface="Calibri" pitchFamily="34" charset="0"/>
              </a:rPr>
              <a:t>Χειρουργική εκτομή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dirty="0">
                <a:solidFill>
                  <a:schemeClr val="bg1"/>
                </a:solidFill>
                <a:latin typeface="Calibri" pitchFamily="34" charset="0"/>
              </a:rPr>
              <a:t>ο μόνος θεραπευτικός χειρισμός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l-G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255963" y="857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>
              <a:latin typeface="Arial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331913" y="692150"/>
            <a:ext cx="5832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3600" b="1" dirty="0">
                <a:solidFill>
                  <a:srgbClr val="FFFF99"/>
                </a:solidFill>
                <a:latin typeface="Cambria Math" pitchFamily="18" charset="0"/>
              </a:rPr>
              <a:t>Αντιμετώπιση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251520" y="4151313"/>
            <a:ext cx="5864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chemeClr val="bg1"/>
                </a:solidFill>
                <a:latin typeface="Calibri" pitchFamily="34" charset="0"/>
              </a:rPr>
              <a:t>50% των βλαβών είναι χειρουργήσιμες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1475656" y="5386388"/>
            <a:ext cx="4684712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2800" dirty="0">
                <a:solidFill>
                  <a:schemeClr val="bg1"/>
                </a:solidFill>
                <a:latin typeface="Calibri" pitchFamily="34" charset="0"/>
              </a:rPr>
              <a:t>Δυνητικά θεραπευτική εκτομή </a:t>
            </a:r>
          </a:p>
          <a:p>
            <a:pPr algn="ctr">
              <a:spcBef>
                <a:spcPct val="20000"/>
              </a:spcBef>
            </a:pPr>
            <a:r>
              <a:rPr lang="el-GR" sz="2800" dirty="0">
                <a:solidFill>
                  <a:schemeClr val="bg1"/>
                </a:solidFill>
                <a:latin typeface="Calibri" pitchFamily="34" charset="0"/>
              </a:rPr>
              <a:t>μόνο στο 50%</a:t>
            </a:r>
          </a:p>
          <a:p>
            <a:pPr algn="ctr"/>
            <a:endParaRPr lang="el-GR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12 - Βέλος προς τα κάτω"/>
          <p:cNvSpPr/>
          <p:nvPr/>
        </p:nvSpPr>
        <p:spPr>
          <a:xfrm>
            <a:off x="2987824" y="3429000"/>
            <a:ext cx="500062" cy="642938"/>
          </a:xfrm>
          <a:prstGeom prst="downArrow">
            <a:avLst>
              <a:gd name="adj1" fmla="val 3605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5" name="14 - Καμπύλο δεξιό βέλος"/>
          <p:cNvSpPr/>
          <p:nvPr/>
        </p:nvSpPr>
        <p:spPr>
          <a:xfrm rot="20125560">
            <a:off x="175358" y="4794250"/>
            <a:ext cx="1071563" cy="15986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214313"/>
            <a:ext cx="30003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Αδενοκαρκίνωμα Στομάχου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895702"/>
            <a:ext cx="3059832" cy="258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579137"/>
            <a:ext cx="3096344" cy="280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13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38"/>
          </a:xfrm>
        </p:spPr>
        <p:txBody>
          <a:bodyPr/>
          <a:lstStyle/>
          <a:p>
            <a:pPr eaLnBrk="1" hangingPunct="1"/>
            <a:br>
              <a:rPr lang="el-GR" sz="32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Προληπτικός έλεγχος</a:t>
            </a:r>
            <a:br>
              <a:rPr lang="el-GR" sz="32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l-GR" sz="32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l-GR" sz="32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</a:br>
            <a:endParaRPr lang="el-GR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 bwMode="auto">
          <a:xfrm>
            <a:off x="357188" y="1501899"/>
            <a:ext cx="8786812" cy="13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defRPr/>
            </a:pPr>
            <a:r>
              <a:rPr lang="el-GR" sz="3200" kern="0" dirty="0">
                <a:solidFill>
                  <a:schemeClr val="bg1"/>
                </a:solidFill>
                <a:cs typeface="Times New Roman" pitchFamily="18" charset="0"/>
              </a:rPr>
              <a:t>Η μοναδική αποτελεσματική </a:t>
            </a:r>
            <a:r>
              <a:rPr lang="el-GR" sz="3200" kern="0" dirty="0">
                <a:solidFill>
                  <a:srgbClr val="FFC000"/>
                </a:solidFill>
                <a:cs typeface="Times New Roman" pitchFamily="18" charset="0"/>
              </a:rPr>
              <a:t>διαγνωστικά </a:t>
            </a:r>
            <a:r>
              <a:rPr lang="el-GR" sz="3200" kern="0" dirty="0">
                <a:solidFill>
                  <a:schemeClr val="bg1"/>
                </a:solidFill>
                <a:cs typeface="Times New Roman" pitchFamily="18" charset="0"/>
              </a:rPr>
              <a:t>και </a:t>
            </a:r>
            <a:r>
              <a:rPr lang="el-GR" sz="3200" kern="0" dirty="0">
                <a:solidFill>
                  <a:srgbClr val="FFC000"/>
                </a:solidFill>
                <a:cs typeface="Times New Roman" pitchFamily="18" charset="0"/>
              </a:rPr>
              <a:t>θεραπευτικά</a:t>
            </a:r>
            <a:r>
              <a:rPr lang="el-GR" sz="3200" kern="0" dirty="0">
                <a:solidFill>
                  <a:schemeClr val="bg1"/>
                </a:solidFill>
                <a:cs typeface="Times New Roman" pitchFamily="18" charset="0"/>
              </a:rPr>
              <a:t> εξέταση του παχέος εντέρου.</a:t>
            </a:r>
          </a:p>
        </p:txBody>
      </p:sp>
      <p:pic>
        <p:nvPicPr>
          <p:cNvPr id="430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2708920"/>
            <a:ext cx="6358428" cy="4104456"/>
          </a:xfrm>
          <a:noFill/>
        </p:spPr>
      </p:pic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2786063" y="982688"/>
            <a:ext cx="3532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dirty="0">
                <a:solidFill>
                  <a:srgbClr val="FFFF66"/>
                </a:solidFill>
                <a:cs typeface="Times New Roman" pitchFamily="18" charset="0"/>
              </a:rPr>
              <a:t>Κολονοσκόπηση </a:t>
            </a:r>
            <a:endParaRPr lang="el-GR" sz="3600" dirty="0">
              <a:solidFill>
                <a:srgbClr val="FFFF66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252536" y="262389"/>
            <a:ext cx="9217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l-GR" sz="3600" dirty="0">
                <a:solidFill>
                  <a:srgbClr val="FFFF99"/>
                </a:solidFill>
              </a:rPr>
              <a:t>Καρκίνος Παχέος Εντέρου - </a:t>
            </a:r>
            <a:r>
              <a:rPr lang="el-GR" sz="36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Πρόληψη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l-GR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Προληπτικός έλεγχος</a:t>
            </a:r>
            <a:br>
              <a:rPr lang="el-GR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l-GR" sz="32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Κολονοσκόπηση</a:t>
            </a:r>
            <a:r>
              <a:rPr lang="el-GR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l-GR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l-GR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5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292846"/>
            <a:ext cx="3643313" cy="2000250"/>
          </a:xfrm>
        </p:spPr>
        <p:txBody>
          <a:bodyPr/>
          <a:lstStyle/>
          <a:p>
            <a:pPr eaLnBrk="1" hangingPunct="1"/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Δυνατότητα λήψης δειγμάτων για βιοψία</a:t>
            </a:r>
          </a:p>
          <a:p>
            <a:pPr eaLnBrk="1" hangingPunct="1"/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Δυνατότητα αφαίρεσης πολύποδα</a:t>
            </a:r>
          </a:p>
          <a:p>
            <a:pPr eaLnBrk="1" hangingPunct="1">
              <a:buFontTx/>
              <a:buNone/>
            </a:pP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1861220"/>
            <a:ext cx="4929187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0" y="5072063"/>
            <a:ext cx="7429500" cy="14716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l-GR" sz="2800" b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Επιπλοκές: </a:t>
            </a:r>
          </a:p>
          <a:p>
            <a:pPr marL="342900" indent="-342900" algn="l" eaLnBrk="1" hangingPunct="1">
              <a:spcBef>
                <a:spcPct val="20000"/>
              </a:spcBef>
              <a:defRPr/>
            </a:pPr>
            <a:r>
              <a:rPr lang="el-GR" sz="2800" b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Σοβαρή </a:t>
            </a:r>
            <a:r>
              <a:rPr lang="el-GR" sz="2800" b="1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αιμορραγία</a:t>
            </a:r>
            <a:r>
              <a:rPr lang="el-GR" sz="2800" b="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l-GR" sz="2800" b="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ή </a:t>
            </a:r>
            <a:r>
              <a:rPr lang="el-GR" sz="2800" b="1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διάτρηση</a:t>
            </a:r>
            <a:r>
              <a:rPr lang="el-GR" sz="2800" kern="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l-GR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του εντέρου </a:t>
            </a:r>
            <a:r>
              <a:rPr lang="el-GR" sz="2800" b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μπορεί να συμβεί σε 1/ 1.000 εξετάσεις.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4478337" cy="3784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1520" y="334397"/>
            <a:ext cx="88924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l-GR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Καρκίνος Παχέος Εντέρου - Πρόληψη </a:t>
            </a:r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2786063" y="982688"/>
            <a:ext cx="3532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Κολονοσκόπηση </a:t>
            </a:r>
            <a:endParaRPr lang="el-GR" sz="36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357313"/>
            <a:ext cx="5080620" cy="9286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Follow  up</a:t>
            </a:r>
            <a:endParaRPr lang="el-GR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3348757"/>
            <a:ext cx="8459787" cy="3176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CEA</a:t>
            </a:r>
          </a:p>
          <a:p>
            <a:pPr eaLnBrk="1" hangingPunct="1">
              <a:lnSpc>
                <a:spcPct val="80000"/>
              </a:lnSpc>
            </a:pPr>
            <a:r>
              <a:rPr lang="el-GR" sz="3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Εξέταση κοπράνων για αίμα</a:t>
            </a:r>
          </a:p>
          <a:p>
            <a:pPr eaLnBrk="1" hangingPunct="1">
              <a:lnSpc>
                <a:spcPct val="80000"/>
              </a:lnSpc>
            </a:pPr>
            <a:r>
              <a:rPr lang="el-GR" sz="3000" b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Κολονοσκόπηση</a:t>
            </a:r>
            <a:r>
              <a:rPr lang="el-GR" sz="3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(για ανακάλυψη αδενωμάτων ή τοπικής υποτροπής ή </a:t>
            </a:r>
            <a:r>
              <a:rPr lang="el-GR" sz="30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μετάχρονων</a:t>
            </a:r>
            <a:r>
              <a:rPr lang="el-GR" sz="3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καρκίνων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sz="3000" dirty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CT-scan</a:t>
            </a:r>
            <a:r>
              <a:rPr lang="el-GR" sz="3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κοιλίας </a:t>
            </a:r>
          </a:p>
          <a:p>
            <a:pPr eaLnBrk="1" hangingPunct="1">
              <a:lnSpc>
                <a:spcPct val="80000"/>
              </a:lnSpc>
            </a:pPr>
            <a:r>
              <a:rPr lang="el-GR" sz="3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Ακτινογραφία θώρακος ή </a:t>
            </a:r>
            <a:r>
              <a:rPr lang="en-US" sz="30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CT</a:t>
            </a:r>
            <a:endParaRPr lang="el-GR" sz="3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 flipV="1">
            <a:off x="5508105" y="5301208"/>
            <a:ext cx="0" cy="115212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7111" name="Text Box 5"/>
          <p:cNvSpPr txBox="1">
            <a:spLocks noChangeArrowheads="1"/>
          </p:cNvSpPr>
          <p:nvPr/>
        </p:nvSpPr>
        <p:spPr bwMode="auto">
          <a:xfrm>
            <a:off x="5652120" y="5616029"/>
            <a:ext cx="2430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000" dirty="0">
                <a:solidFill>
                  <a:schemeClr val="bg1"/>
                </a:solidFill>
              </a:rPr>
              <a:t>για μετάσταση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714375" y="-27384"/>
            <a:ext cx="7429500" cy="928687"/>
          </a:xfrm>
          <a:prstGeom prst="rect">
            <a:avLst/>
          </a:prstGeom>
          <a:noFill/>
          <a:ln/>
        </p:spPr>
        <p:txBody>
          <a:bodyPr anchor="b">
            <a:normAutofit/>
          </a:bodyPr>
          <a:lstStyle/>
          <a:p>
            <a:pPr algn="ctr"/>
            <a:r>
              <a:rPr lang="el-GR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Καρκίνος Παχέος Εντέρου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111" y="1124744"/>
            <a:ext cx="392088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0" name="WordArt 4"/>
          <p:cNvSpPr>
            <a:spLocks noChangeArrowheads="1" noChangeShapeType="1"/>
          </p:cNvSpPr>
          <p:nvPr/>
        </p:nvSpPr>
        <p:spPr bwMode="auto">
          <a:xfrm>
            <a:off x="2786063" y="2643188"/>
            <a:ext cx="3187700" cy="3773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l-GR" sz="3600" b="1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/>
                  </a:prstShdw>
                </a:effectLst>
                <a:latin typeface="Times New Roman"/>
                <a:cs typeface="Times New Roman"/>
              </a:rPr>
              <a:t>;</a:t>
            </a: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285750" y="1143000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el-GR" sz="4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Όγκοι πεπτικού  </a:t>
            </a:r>
            <a:br>
              <a:rPr lang="el-GR" sz="4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l-GR" sz="4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Χειρουργική προσέγγιση 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Αδενο</a:t>
            </a:r>
            <a:r>
              <a:rPr lang="el-GR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Ca </a:t>
            </a:r>
            <a:r>
              <a:rPr lang="el-GR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: Στομάχου, Ήπατος, Παγκρέατος</a:t>
            </a:r>
            <a:br>
              <a:rPr lang="el-GR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</a:br>
            <a:r>
              <a:rPr lang="el-GR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Συμπληρωματική Θεραπεία;;;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175" y="1124744"/>
            <a:ext cx="46958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46958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429000"/>
            <a:ext cx="46958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>
          <a:xfrm>
            <a:off x="1285875" y="285750"/>
            <a:ext cx="583247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Αντιμετώπιση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2132856"/>
            <a:ext cx="8075613" cy="1728192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l-GR" sz="28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Στόχοι χειρουργικής εκτομής</a:t>
            </a:r>
            <a:r>
              <a:rPr lang="el-G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Αφαίρεση του όγκου και των παρακείμενων δομών, όπου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,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</a:rPr>
              <a:t> μπορεί να υπάρχουν μεταστάσεις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14313"/>
            <a:ext cx="30003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Αδενοκαρκίνωμα Στομάχου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195736" y="4005064"/>
            <a:ext cx="44451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8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Ανεγχείρητο </a:t>
            </a:r>
          </a:p>
          <a:p>
            <a:pPr algn="ctr"/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Αν υπάρχουν μεταστάσεις </a:t>
            </a:r>
          </a:p>
          <a:p>
            <a:pPr algn="ctr"/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σε άλλα </a:t>
            </a:r>
            <a:r>
              <a:rPr lang="el-G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οργανα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 της κοιλιάς </a:t>
            </a:r>
          </a:p>
          <a:p>
            <a:pPr algn="ctr"/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ή στο περιτόναιο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492896"/>
            <a:ext cx="4589291" cy="344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825"/>
          </a:xfrm>
        </p:spPr>
        <p:txBody>
          <a:bodyPr/>
          <a:lstStyle/>
          <a:p>
            <a:r>
              <a:rPr lang="el-GR" sz="36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</a:rPr>
              <a:t>Αδενοκαρκίνωμα Στομάχου - </a:t>
            </a:r>
            <a:r>
              <a:rPr lang="el-GR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</a:rPr>
              <a:t>Αντιμετώπιση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860032" y="1957704"/>
            <a:ext cx="424847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CC99"/>
              </a:buClr>
              <a:buSzPct val="75000"/>
              <a:buFont typeface="Wingdings" pitchFamily="2" charset="2"/>
              <a:buChar char="ü"/>
              <a:defRPr/>
            </a:pPr>
            <a:endParaRPr lang="el-GR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CC99"/>
              </a:buClr>
              <a:buSzPct val="75000"/>
              <a:buFont typeface="Wingdings" pitchFamily="2" charset="2"/>
              <a:buChar char="ü"/>
              <a:defRPr/>
            </a:pP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Αφαίρεση του στομάχου</a:t>
            </a:r>
          </a:p>
          <a:p>
            <a:pPr>
              <a:buClr>
                <a:srgbClr val="FFCC99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Απώτερο τμήμα του κοιλιακού οισοφάγου</a:t>
            </a:r>
          </a:p>
          <a:p>
            <a:pPr>
              <a:buClr>
                <a:srgbClr val="FFCC99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Εγγύς τμήμα του 12δακτύλου</a:t>
            </a:r>
          </a:p>
          <a:p>
            <a:pPr>
              <a:buClr>
                <a:srgbClr val="FFCC99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Μείζον και έλασσον επίπλουν</a:t>
            </a:r>
          </a:p>
          <a:p>
            <a:pPr>
              <a:buClr>
                <a:srgbClr val="FFCC99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Περιοχικές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ομάδες λεμφαδένων</a:t>
            </a:r>
          </a:p>
          <a:p>
            <a:pPr>
              <a:defRPr/>
            </a:pPr>
            <a:endParaRPr lang="el-GR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rgbClr val="FFCC99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Τμήματα οργάνων, διηθημένων κατά συνέχεια ιστού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35496" y="1124744"/>
            <a:ext cx="9937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CC99"/>
              </a:buClr>
              <a:buSzPct val="75000"/>
              <a:defRPr/>
            </a:pPr>
            <a:r>
              <a:rPr lang="el-GR" sz="28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Σε εντόπιση όγκου στο σώμα ή θόλο:</a:t>
            </a:r>
            <a:r>
              <a:rPr lang="el-G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</a:t>
            </a:r>
            <a:r>
              <a:rPr lang="el-GR" sz="28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Ολική γαστρεκτομή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187718"/>
            <a:ext cx="4320481" cy="397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098" y="2204864"/>
            <a:ext cx="4304390" cy="396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</a:rPr>
              <a:t>Αδενοκαρκίνωμα Στομάχου - </a:t>
            </a:r>
            <a:r>
              <a:rPr lang="el-GR" sz="3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</a:rPr>
              <a:t>Αντιμετώπιση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1259632" y="1124744"/>
            <a:ext cx="6554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Ολική Γαστρεκτομή - Αποκατάσταση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Αντιμετώπιση  -  Πρόγνωση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392685"/>
            <a:ext cx="8675687" cy="676275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el-GR" sz="2800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Σε εντόπιση όγκου στο άντρο: Υφ’ ολική γαστρεκτομή</a:t>
            </a:r>
          </a:p>
          <a:p>
            <a:pPr eaLnBrk="1" hangingPunct="1">
              <a:buFontTx/>
              <a:buNone/>
              <a:defRPr/>
            </a:pPr>
            <a:endParaRPr lang="el-G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071563" y="3218855"/>
            <a:ext cx="73517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CC99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90% του στομάχου (6 εκ. κεντρικά του όγκου)</a:t>
            </a:r>
          </a:p>
          <a:p>
            <a:pPr>
              <a:buClr>
                <a:srgbClr val="FFCC99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3-4 εκ. του 12/δακτύλου</a:t>
            </a:r>
          </a:p>
          <a:p>
            <a:pPr>
              <a:buClr>
                <a:srgbClr val="FFCC99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Μείζον - έλασσον επίπλουν</a:t>
            </a:r>
          </a:p>
          <a:p>
            <a:pPr>
              <a:buClr>
                <a:srgbClr val="FFCC99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  <a:r>
              <a:rPr lang="el-G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Υποπυλωρικούς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, ηπατο/12δακτυλικούς λεμφαδένες</a:t>
            </a:r>
          </a:p>
          <a:p>
            <a:pPr>
              <a:buClr>
                <a:srgbClr val="FFCC99"/>
              </a:buClr>
              <a:buSzPct val="75000"/>
              <a:buFont typeface="Wingdings" pitchFamily="2" charset="2"/>
              <a:buChar char="ü"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Λεμφαδένες αρ. γαστρικής.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214313"/>
            <a:ext cx="30003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l-GR" sz="2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Αδενοκαρκίνωμα Στομάχου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516632"/>
            <a:ext cx="8534400" cy="464096"/>
          </a:xfrm>
        </p:spPr>
        <p:txBody>
          <a:bodyPr/>
          <a:lstStyle/>
          <a:p>
            <a:r>
              <a:rPr lang="el-GR" sz="3600" b="1" i="1" dirty="0">
                <a:solidFill>
                  <a:srgbClr val="FFFF99"/>
                </a:solidFill>
                <a:latin typeface="Cambria Math" pitchFamily="18" charset="0"/>
                <a:ea typeface="Cambria Math" pitchFamily="18" charset="0"/>
              </a:rPr>
              <a:t>Πρόγνωση </a:t>
            </a:r>
            <a:r>
              <a:rPr lang="el-GR" b="1" i="1" dirty="0">
                <a:solidFill>
                  <a:srgbClr val="FFFF66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l-GR" b="1" i="1" dirty="0">
                <a:solidFill>
                  <a:srgbClr val="FFFF99"/>
                </a:solidFill>
                <a:latin typeface="Cambria Math" pitchFamily="18" charset="0"/>
                <a:ea typeface="Cambria Math" pitchFamily="18" charset="0"/>
              </a:rPr>
              <a:t>κατά στάδια</a:t>
            </a: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899592" y="1397000"/>
          <a:ext cx="7200801" cy="5460999"/>
        </p:xfrm>
        <a:graphic>
          <a:graphicData uri="http://schemas.openxmlformats.org/drawingml/2006/table">
            <a:tbl>
              <a:tblPr/>
              <a:tblGrid>
                <a:gridCol w="240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077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Stage 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</a:rPr>
                        <a:t>TNM Stage 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chemeClr val="bg1"/>
                          </a:solidFill>
                        </a:rPr>
                        <a:t>5-Year Survival </a:t>
                      </a:r>
                      <a:endParaRPr lang="en-US" sz="1500">
                        <a:solidFill>
                          <a:schemeClr val="bg1"/>
                        </a:solidFill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192">
                <a:tc>
                  <a:txBody>
                    <a:bodyPr/>
                    <a:lstStyle/>
                    <a:p>
                      <a:pPr algn="ctr"/>
                      <a:r>
                        <a:rPr lang="el-GR" sz="15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78154" marR="78154" marT="39077" marB="390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T1N0M0, T1N1M0, or T2N0M0</a:t>
                      </a:r>
                    </a:p>
                  </a:txBody>
                  <a:tcPr marL="78154" marR="78154" marT="39077" marB="390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>
                          <a:solidFill>
                            <a:schemeClr val="bg1"/>
                          </a:solidFill>
                        </a:rPr>
                        <a:t>88%</a:t>
                      </a:r>
                    </a:p>
                  </a:txBody>
                  <a:tcPr marL="78154" marR="78154" marT="39077" marB="390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192">
                <a:tc>
                  <a:txBody>
                    <a:bodyPr/>
                    <a:lstStyle/>
                    <a:p>
                      <a:pPr algn="ctr"/>
                      <a:r>
                        <a:rPr lang="el-GR" sz="15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78154" marR="78154" marT="39077" marB="390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T1N2M0, T2N1M0, or T3N0M0</a:t>
                      </a:r>
                    </a:p>
                  </a:txBody>
                  <a:tcPr marL="78154" marR="78154" marT="39077" marB="390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 dirty="0">
                          <a:solidFill>
                            <a:schemeClr val="bg1"/>
                          </a:solidFill>
                        </a:rPr>
                        <a:t>65%</a:t>
                      </a:r>
                    </a:p>
                  </a:txBody>
                  <a:tcPr marL="78154" marR="78154" marT="39077" marB="390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19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3a</a:t>
                      </a:r>
                    </a:p>
                  </a:txBody>
                  <a:tcPr marL="78154" marR="78154" marT="39077" marB="390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T2N2M0, T3N1M0, or T4N0M0</a:t>
                      </a:r>
                    </a:p>
                  </a:txBody>
                  <a:tcPr marL="78154" marR="78154" marT="39077" marB="390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>
                          <a:solidFill>
                            <a:schemeClr val="bg1"/>
                          </a:solidFill>
                        </a:rPr>
                        <a:t>35%</a:t>
                      </a:r>
                    </a:p>
                  </a:txBody>
                  <a:tcPr marL="78154" marR="78154" marT="39077" marB="390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077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3b</a:t>
                      </a:r>
                    </a:p>
                  </a:txBody>
                  <a:tcPr marL="78154" marR="78154" marT="39077" marB="390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bg1"/>
                          </a:solidFill>
                        </a:rPr>
                        <a:t>T3N2M0</a:t>
                      </a:r>
                    </a:p>
                  </a:txBody>
                  <a:tcPr marL="78154" marR="78154" marT="39077" marB="390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>
                          <a:solidFill>
                            <a:schemeClr val="bg1"/>
                          </a:solidFill>
                        </a:rPr>
                        <a:t>35%</a:t>
                      </a:r>
                    </a:p>
                  </a:txBody>
                  <a:tcPr marL="78154" marR="78154" marT="39077" marB="390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0192">
                <a:tc>
                  <a:txBody>
                    <a:bodyPr/>
                    <a:lstStyle/>
                    <a:p>
                      <a:pPr algn="ctr"/>
                      <a:r>
                        <a:rPr lang="el-GR" sz="150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78154" marR="78154" marT="39077" marB="390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T4N1-3M0, TxN3M0, or TxNxM1*</a:t>
                      </a:r>
                    </a:p>
                  </a:txBody>
                  <a:tcPr marL="78154" marR="78154" marT="39077" marB="390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500">
                          <a:solidFill>
                            <a:schemeClr val="bg1"/>
                          </a:solidFill>
                        </a:rPr>
                        <a:t>5%</a:t>
                      </a:r>
                    </a:p>
                  </a:txBody>
                  <a:tcPr marL="78154" marR="78154" marT="39077" marB="390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077">
                <a:tc gridSpan="3"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*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Tx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 indicates any T stage; </a:t>
                      </a:r>
                      <a:r>
                        <a:rPr lang="en-US" sz="1500" dirty="0" err="1">
                          <a:solidFill>
                            <a:schemeClr val="bg1"/>
                          </a:solidFill>
                        </a:rPr>
                        <a:t>Nx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, any N stage.</a:t>
                      </a:r>
                    </a:p>
                  </a:txBody>
                  <a:tcPr marL="78154" marR="78154" marT="39077" marB="3907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Έλλειψη 2"/>
          <p:cNvSpPr/>
          <p:nvPr/>
        </p:nvSpPr>
        <p:spPr>
          <a:xfrm>
            <a:off x="763920" y="2564904"/>
            <a:ext cx="7632848" cy="1728192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l-GR" sz="30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</a:rPr>
              <a:t>5ετής επιβίωση : Συνολικά 12%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1422</TotalTime>
  <Words>1676</Words>
  <Application>Microsoft Office PowerPoint</Application>
  <PresentationFormat>On-screen Show (4:3)</PresentationFormat>
  <Paragraphs>391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Cambria Math</vt:lpstr>
      <vt:lpstr>Georgia</vt:lpstr>
      <vt:lpstr>Times New Roman</vt:lpstr>
      <vt:lpstr>Wingdings</vt:lpstr>
      <vt:lpstr>Wingdings 2</vt:lpstr>
      <vt:lpstr>Δημοτικός</vt:lpstr>
      <vt:lpstr>Όγκοι  Πεπτικού   Χειρουργική προσέγγιση </vt:lpstr>
      <vt:lpstr>Όγκοι πεπτικού   Χειρουργική προσέγγιση </vt:lpstr>
      <vt:lpstr>Κακοήθεις Όγκοι Στομάχου</vt:lpstr>
      <vt:lpstr>PowerPoint Presentation</vt:lpstr>
      <vt:lpstr>Αντιμετώπιση</vt:lpstr>
      <vt:lpstr>Αδενοκαρκίνωμα Στομάχου - Αντιμετώπιση</vt:lpstr>
      <vt:lpstr>Αδενοκαρκίνωμα Στομάχου - Αντιμετώπιση</vt:lpstr>
      <vt:lpstr>Αντιμετώπιση  -  Πρόγνωση</vt:lpstr>
      <vt:lpstr>Πρόγνωση  κατά στάδια</vt:lpstr>
      <vt:lpstr>Κακοήθεις Όγκοι 12δακτύλου</vt:lpstr>
      <vt:lpstr>Αντιμετώπιση</vt:lpstr>
      <vt:lpstr>Πρωτοπαθές  Ηπατικό Καρκίνωμα</vt:lpstr>
      <vt:lpstr>Πρωτοπαθές  Ηπατικό Καρκίνωμα</vt:lpstr>
      <vt:lpstr>Αντιμετώπιση</vt:lpstr>
      <vt:lpstr>Αντιμετώπιση</vt:lpstr>
      <vt:lpstr>Πρόγνωση</vt:lpstr>
      <vt:lpstr>Κακοήθη Νεοπλάσματα Παγκρέατος</vt:lpstr>
      <vt:lpstr>Αδενοκαρκίνωμα των πόρων</vt:lpstr>
      <vt:lpstr>Αντιμετώπιση</vt:lpstr>
      <vt:lpstr>Αντιμετώπιση</vt:lpstr>
      <vt:lpstr>Αντιμετώπιση</vt:lpstr>
      <vt:lpstr>Αντιμετώπιση - Επέμβαση εκλογής </vt:lpstr>
      <vt:lpstr>Αντιμετώπιση - Ανεγχείρητη βλάβη </vt:lpstr>
      <vt:lpstr>Πρόγνωση</vt:lpstr>
      <vt:lpstr>Κυσταδενοκαρκίνωμα  Παγκρέατος </vt:lpstr>
      <vt:lpstr>Αδενοκαρκίνωμα  Φύματος  Vater</vt:lpstr>
      <vt:lpstr>Καρκίνος Παχέος Εντέρου</vt:lpstr>
      <vt:lpstr>Καρκίνος Παχέος Εντέρου</vt:lpstr>
      <vt:lpstr>Καρκίνος Κόλου – Έκταση Εκτομής</vt:lpstr>
      <vt:lpstr>Καρκίνος Κόλου – Έκταση Εκτομής</vt:lpstr>
      <vt:lpstr>Χειρουργική Καρκίνου  Κόλου</vt:lpstr>
      <vt:lpstr>Ανατομία  Ορθού</vt:lpstr>
      <vt:lpstr>Καρκίνος Ορθού  Χειρουργική Αντιμετώπιση</vt:lpstr>
      <vt:lpstr>Καρκίνος Ορθού Κύριες Επεμβάσεις</vt:lpstr>
      <vt:lpstr>Τοπική Εκτομή</vt:lpstr>
      <vt:lpstr>Kαρκίνος  παχέος  εντέρου  Επιβίωση ανά χειρουργικό στάδιο</vt:lpstr>
      <vt:lpstr>Kαρκίνος  παχέος  εντέρου  Επιβίωση ανά χειρουργικό στάδιο</vt:lpstr>
      <vt:lpstr>Καρκίνος Παχέος Εντέρου Πρόγνωση</vt:lpstr>
      <vt:lpstr>Ενημέρωση &amp; Συμμόρφωση του Πληθυσμού</vt:lpstr>
      <vt:lpstr>   Προληπτικός έλεγχος   </vt:lpstr>
      <vt:lpstr> Προληπτικός έλεγχος Κολονοσκόπηση   </vt:lpstr>
      <vt:lpstr>Follow  up</vt:lpstr>
      <vt:lpstr>Όγκοι πεπτικού   Χειρουργική προσέγγιση </vt:lpstr>
      <vt:lpstr>PowerPoint Presentation</vt:lpstr>
      <vt:lpstr>Αδενο Ca : Στομάχου, Ήπατος, Παγκρέατος Συμπληρωματική Θεραπεία;;;</vt:lpstr>
    </vt:vector>
  </TitlesOfParts>
  <Company>PGNP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Κακοήθεις Όγκοι Στομάχου</dc:title>
  <dc:creator>Μιχάλης</dc:creator>
  <cp:lastModifiedBy>Μαρούλης Ιωάννης</cp:lastModifiedBy>
  <cp:revision>29</cp:revision>
  <dcterms:created xsi:type="dcterms:W3CDTF">2007-01-14T11:41:06Z</dcterms:created>
  <dcterms:modified xsi:type="dcterms:W3CDTF">2020-11-05T09:52:38Z</dcterms:modified>
</cp:coreProperties>
</file>