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310" r:id="rId2"/>
    <p:sldId id="321" r:id="rId3"/>
    <p:sldId id="327" r:id="rId4"/>
    <p:sldId id="291" r:id="rId5"/>
    <p:sldId id="326" r:id="rId6"/>
    <p:sldId id="323" r:id="rId7"/>
    <p:sldId id="289" r:id="rId8"/>
    <p:sldId id="319" r:id="rId9"/>
    <p:sldId id="322" r:id="rId10"/>
    <p:sldId id="320" r:id="rId11"/>
    <p:sldId id="290" r:id="rId12"/>
    <p:sldId id="329" r:id="rId13"/>
    <p:sldId id="318"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425" r:id="rId33"/>
    <p:sldId id="350" r:id="rId34"/>
    <p:sldId id="352" r:id="rId35"/>
    <p:sldId id="353" r:id="rId36"/>
    <p:sldId id="354" r:id="rId37"/>
    <p:sldId id="357" r:id="rId38"/>
    <p:sldId id="382" r:id="rId39"/>
    <p:sldId id="356" r:id="rId40"/>
    <p:sldId id="360" r:id="rId41"/>
    <p:sldId id="361" r:id="rId42"/>
    <p:sldId id="362" r:id="rId43"/>
    <p:sldId id="363" r:id="rId44"/>
    <p:sldId id="383" r:id="rId45"/>
    <p:sldId id="364" r:id="rId46"/>
    <p:sldId id="365" r:id="rId47"/>
    <p:sldId id="366" r:id="rId48"/>
    <p:sldId id="367" r:id="rId49"/>
    <p:sldId id="368" r:id="rId50"/>
    <p:sldId id="369" r:id="rId51"/>
    <p:sldId id="371" r:id="rId52"/>
    <p:sldId id="372" r:id="rId53"/>
    <p:sldId id="373" r:id="rId54"/>
    <p:sldId id="374" r:id="rId55"/>
    <p:sldId id="375" r:id="rId56"/>
    <p:sldId id="377" r:id="rId57"/>
    <p:sldId id="378" r:id="rId58"/>
    <p:sldId id="379" r:id="rId59"/>
    <p:sldId id="380" r:id="rId60"/>
    <p:sldId id="426" r:id="rId61"/>
    <p:sldId id="384" r:id="rId62"/>
    <p:sldId id="385" r:id="rId63"/>
    <p:sldId id="386" r:id="rId64"/>
    <p:sldId id="387" r:id="rId65"/>
    <p:sldId id="393" r:id="rId66"/>
    <p:sldId id="388" r:id="rId67"/>
    <p:sldId id="389" r:id="rId68"/>
    <p:sldId id="390" r:id="rId69"/>
    <p:sldId id="391" r:id="rId70"/>
    <p:sldId id="392" r:id="rId71"/>
    <p:sldId id="397" r:id="rId72"/>
    <p:sldId id="399" r:id="rId73"/>
    <p:sldId id="400" r:id="rId74"/>
    <p:sldId id="427" r:id="rId75"/>
    <p:sldId id="401" r:id="rId76"/>
    <p:sldId id="430" r:id="rId77"/>
    <p:sldId id="431" r:id="rId78"/>
    <p:sldId id="434" r:id="rId79"/>
    <p:sldId id="435" r:id="rId80"/>
    <p:sldId id="436" r:id="rId81"/>
    <p:sldId id="403" r:id="rId82"/>
    <p:sldId id="440" r:id="rId83"/>
    <p:sldId id="441" r:id="rId84"/>
    <p:sldId id="442" r:id="rId85"/>
    <p:sldId id="444" r:id="rId86"/>
    <p:sldId id="445" r:id="rId87"/>
    <p:sldId id="438" r:id="rId88"/>
    <p:sldId id="404" r:id="rId89"/>
    <p:sldId id="406" r:id="rId90"/>
    <p:sldId id="407" r:id="rId91"/>
    <p:sldId id="408" r:id="rId92"/>
    <p:sldId id="410" r:id="rId93"/>
    <p:sldId id="439" r:id="rId94"/>
    <p:sldId id="411" r:id="rId95"/>
    <p:sldId id="412" r:id="rId96"/>
    <p:sldId id="409" r:id="rId97"/>
    <p:sldId id="413" r:id="rId98"/>
    <p:sldId id="414" r:id="rId99"/>
    <p:sldId id="415" r:id="rId100"/>
    <p:sldId id="416" r:id="rId101"/>
    <p:sldId id="417" r:id="rId102"/>
    <p:sldId id="418" r:id="rId103"/>
    <p:sldId id="419" r:id="rId104"/>
    <p:sldId id="420" r:id="rId105"/>
    <p:sldId id="421" r:id="rId106"/>
    <p:sldId id="422" r:id="rId107"/>
    <p:sldId id="428" r:id="rId10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FD39"/>
    <a:srgbClr val="556A2C"/>
    <a:srgbClr val="CC4C95"/>
    <a:srgbClr val="091625"/>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D8E1C-B634-479D-BA3B-92BDCBB45708}" type="datetimeFigureOut">
              <a:rPr lang="el-GR" smtClean="0"/>
              <a:pPr/>
              <a:t>10/10/21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28A49-FF64-4E84-BC9B-DFCBAD6CE0E1}" type="slidenum">
              <a:rPr lang="el-GR" smtClean="0"/>
              <a:pPr/>
              <a:t>‹#›</a:t>
            </a:fld>
            <a:endParaRPr lang="el-GR"/>
          </a:p>
        </p:txBody>
      </p:sp>
    </p:spTree>
    <p:extLst>
      <p:ext uri="{BB962C8B-B14F-4D97-AF65-F5344CB8AC3E}">
        <p14:creationId xmlns:p14="http://schemas.microsoft.com/office/powerpoint/2010/main" val="80737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l-GR"/>
          </a:p>
        </p:txBody>
      </p:sp>
      <p:sp>
        <p:nvSpPr>
          <p:cNvPr id="4098" name="Text Box 2"/>
          <p:cNvSpPr txBox="1">
            <a:spLocks noGrp="1" noChangeArrowheads="1"/>
          </p:cNvSpPr>
          <p:nvPr>
            <p:ph type="body"/>
          </p:nvPr>
        </p:nvSpPr>
        <p:spPr bwMode="auto">
          <a:xfrm>
            <a:off x="1046163" y="4352925"/>
            <a:ext cx="4770437" cy="3478213"/>
          </a:xfrm>
          <a:ln>
            <a:round/>
            <a:headEnd/>
            <a:tailEnd/>
          </a:ln>
        </p:spPr>
        <p:txBody>
          <a:bodyPr lIns="0" tIns="0" rIns="0" bIns="0">
            <a:normAutofit lnSpcReduction="10000"/>
          </a:bodyPr>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defRPr/>
            </a:pPr>
            <a:r>
              <a:rPr lang="en-GB" dirty="0">
                <a:latin typeface="Arial" charset="0"/>
                <a:ea typeface="msgothic" charset="0"/>
                <a:cs typeface="msgothic" charset="0"/>
              </a:rPr>
              <a:t>Direct effects of neurotransmitters, </a:t>
            </a:r>
            <a:r>
              <a:rPr lang="en-GB" dirty="0" err="1">
                <a:latin typeface="Arial" charset="0"/>
                <a:ea typeface="msgothic" charset="0"/>
                <a:cs typeface="msgothic" charset="0"/>
              </a:rPr>
              <a:t>neuromodulators</a:t>
            </a:r>
            <a:r>
              <a:rPr lang="en-GB" dirty="0">
                <a:latin typeface="Arial" charset="0"/>
                <a:ea typeface="msgothic" charset="0"/>
                <a:cs typeface="msgothic" charset="0"/>
              </a:rPr>
              <a:t>, and peripheral hormones on the activity of </a:t>
            </a:r>
            <a:r>
              <a:rPr lang="en-GB" dirty="0" err="1">
                <a:latin typeface="Arial" charset="0"/>
                <a:ea typeface="msgothic" charset="0"/>
                <a:cs typeface="msgothic" charset="0"/>
              </a:rPr>
              <a:t>tuberoinfundibular</a:t>
            </a:r>
            <a:r>
              <a:rPr lang="en-GB" dirty="0">
                <a:latin typeface="Arial" charset="0"/>
                <a:ea typeface="msgothic" charset="0"/>
                <a:cs typeface="msgothic" charset="0"/>
              </a:rPr>
              <a:t> </a:t>
            </a:r>
            <a:r>
              <a:rPr lang="en-GB" dirty="0" err="1">
                <a:latin typeface="Arial" charset="0"/>
                <a:ea typeface="msgothic" charset="0"/>
                <a:cs typeface="msgothic" charset="0"/>
              </a:rPr>
              <a:t>dopaminergic</a:t>
            </a:r>
            <a:r>
              <a:rPr lang="en-GB" dirty="0">
                <a:latin typeface="Arial" charset="0"/>
                <a:ea typeface="msgothic" charset="0"/>
                <a:cs typeface="msgothic" charset="0"/>
              </a:rPr>
              <a:t> system (TIDA). The inhibitory agents (left) will promote an increase of </a:t>
            </a:r>
            <a:r>
              <a:rPr lang="en-GB" dirty="0" err="1">
                <a:latin typeface="Arial" charset="0"/>
                <a:ea typeface="msgothic" charset="0"/>
                <a:cs typeface="msgothic" charset="0"/>
              </a:rPr>
              <a:t>prolactin</a:t>
            </a:r>
            <a:r>
              <a:rPr lang="en-GB" dirty="0">
                <a:latin typeface="Arial" charset="0"/>
                <a:ea typeface="msgothic" charset="0"/>
                <a:cs typeface="msgothic" charset="0"/>
              </a:rPr>
              <a:t> secretion as a result of diminishing TIDA activity. On the other hand, the stimulatory neurotransmitters and progesterone (right) will tend to decrease </a:t>
            </a:r>
            <a:r>
              <a:rPr lang="en-GB" dirty="0" err="1">
                <a:latin typeface="Arial" charset="0"/>
                <a:ea typeface="msgothic" charset="0"/>
                <a:cs typeface="msgothic" charset="0"/>
              </a:rPr>
              <a:t>prolactin</a:t>
            </a:r>
            <a:r>
              <a:rPr lang="en-GB" dirty="0">
                <a:latin typeface="Arial" charset="0"/>
                <a:ea typeface="msgothic" charset="0"/>
                <a:cs typeface="msgothic" charset="0"/>
              </a:rPr>
              <a:t> secretion as a result of increasing output of TIDA neurons. It should be noted, however, that many of these agents have multiple levels of action, often with opposing biological effect. Therefore, in some cases (*), effects on PRF and/or directly at the </a:t>
            </a:r>
            <a:r>
              <a:rPr lang="en-GB" dirty="0" err="1">
                <a:latin typeface="Arial" charset="0"/>
                <a:ea typeface="msgothic" charset="0"/>
                <a:cs typeface="msgothic" charset="0"/>
              </a:rPr>
              <a:t>lactotrophs</a:t>
            </a:r>
            <a:r>
              <a:rPr lang="en-GB" dirty="0">
                <a:latin typeface="Arial" charset="0"/>
                <a:ea typeface="msgothic" charset="0"/>
                <a:cs typeface="msgothic" charset="0"/>
              </a:rPr>
              <a:t> will prevail over the influence on TIDA activity. See text for references and further details. 5-HT, serotonin; NE, </a:t>
            </a:r>
            <a:r>
              <a:rPr lang="en-GB" dirty="0" err="1">
                <a:latin typeface="Arial" charset="0"/>
                <a:ea typeface="msgothic" charset="0"/>
                <a:cs typeface="msgothic" charset="0"/>
              </a:rPr>
              <a:t>norepinephrine</a:t>
            </a:r>
            <a:r>
              <a:rPr lang="en-GB" dirty="0">
                <a:latin typeface="Arial" charset="0"/>
                <a:ea typeface="msgothic" charset="0"/>
                <a:cs typeface="msgothic" charset="0"/>
              </a:rPr>
              <a:t>; HA, histamine; EOP, endogenous </a:t>
            </a:r>
            <a:r>
              <a:rPr lang="en-GB" dirty="0" err="1">
                <a:latin typeface="Arial" charset="0"/>
                <a:ea typeface="msgothic" charset="0"/>
                <a:cs typeface="msgothic" charset="0"/>
              </a:rPr>
              <a:t>opioid</a:t>
            </a:r>
            <a:r>
              <a:rPr lang="en-GB" dirty="0">
                <a:latin typeface="Arial" charset="0"/>
                <a:ea typeface="msgothic" charset="0"/>
                <a:cs typeface="msgothic" charset="0"/>
              </a:rPr>
              <a:t> peptides (endorphin, </a:t>
            </a:r>
            <a:r>
              <a:rPr lang="en-GB" dirty="0" err="1">
                <a:latin typeface="Arial" charset="0"/>
                <a:ea typeface="msgothic" charset="0"/>
                <a:cs typeface="msgothic" charset="0"/>
              </a:rPr>
              <a:t>enkephalin</a:t>
            </a:r>
            <a:r>
              <a:rPr lang="en-GB" dirty="0">
                <a:latin typeface="Arial" charset="0"/>
                <a:ea typeface="msgothic" charset="0"/>
                <a:cs typeface="msgothic" charset="0"/>
              </a:rPr>
              <a:t>, </a:t>
            </a:r>
            <a:r>
              <a:rPr lang="en-GB" dirty="0" err="1">
                <a:latin typeface="Arial" charset="0"/>
                <a:ea typeface="msgothic" charset="0"/>
                <a:cs typeface="msgothic" charset="0"/>
              </a:rPr>
              <a:t>dynorphin</a:t>
            </a:r>
            <a:r>
              <a:rPr lang="en-GB" dirty="0">
                <a:latin typeface="Arial" charset="0"/>
                <a:ea typeface="msgothic" charset="0"/>
                <a:cs typeface="msgothic" charset="0"/>
              </a:rPr>
              <a:t>, </a:t>
            </a:r>
            <a:r>
              <a:rPr lang="en-GB" dirty="0" err="1">
                <a:latin typeface="Arial" charset="0"/>
                <a:ea typeface="msgothic" charset="0"/>
                <a:cs typeface="msgothic" charset="0"/>
              </a:rPr>
              <a:t>nociceptin</a:t>
            </a:r>
            <a:r>
              <a:rPr lang="en-GB" dirty="0">
                <a:latin typeface="Arial" charset="0"/>
                <a:ea typeface="msgothic" charset="0"/>
                <a:cs typeface="msgothic" charset="0"/>
              </a:rPr>
              <a:t>/</a:t>
            </a:r>
            <a:r>
              <a:rPr lang="en-GB" dirty="0" err="1">
                <a:latin typeface="Arial" charset="0"/>
                <a:ea typeface="msgothic" charset="0"/>
                <a:cs typeface="msgothic" charset="0"/>
              </a:rPr>
              <a:t>orphanin</a:t>
            </a:r>
            <a:r>
              <a:rPr lang="en-GB" dirty="0">
                <a:latin typeface="Arial" charset="0"/>
                <a:ea typeface="msgothic" charset="0"/>
                <a:cs typeface="msgothic" charset="0"/>
              </a:rPr>
              <a:t>); GAL, </a:t>
            </a:r>
            <a:r>
              <a:rPr lang="en-GB" dirty="0" err="1">
                <a:latin typeface="Arial" charset="0"/>
                <a:ea typeface="msgothic" charset="0"/>
                <a:cs typeface="msgothic" charset="0"/>
              </a:rPr>
              <a:t>galanin</a:t>
            </a:r>
            <a:r>
              <a:rPr lang="en-GB" dirty="0">
                <a:latin typeface="Arial" charset="0"/>
                <a:ea typeface="msgothic" charset="0"/>
                <a:cs typeface="msgothic" charset="0"/>
              </a:rPr>
              <a:t>; SST, </a:t>
            </a:r>
            <a:r>
              <a:rPr lang="en-GB" dirty="0" err="1">
                <a:latin typeface="Arial" charset="0"/>
                <a:ea typeface="msgothic" charset="0"/>
                <a:cs typeface="msgothic" charset="0"/>
              </a:rPr>
              <a:t>somatostatin</a:t>
            </a:r>
            <a:r>
              <a:rPr lang="en-GB" dirty="0">
                <a:latin typeface="Arial" charset="0"/>
                <a:ea typeface="msgothic" charset="0"/>
                <a:cs typeface="msgothic" charset="0"/>
              </a:rPr>
              <a:t>; CCK8, cholecystokinin-8; GABA, γ-</a:t>
            </a:r>
            <a:r>
              <a:rPr lang="en-GB" dirty="0" err="1">
                <a:latin typeface="Arial" charset="0"/>
                <a:ea typeface="msgothic" charset="0"/>
                <a:cs typeface="msgothic" charset="0"/>
              </a:rPr>
              <a:t>aminobutyric</a:t>
            </a:r>
            <a:r>
              <a:rPr lang="en-GB" dirty="0">
                <a:latin typeface="Arial" charset="0"/>
                <a:ea typeface="msgothic" charset="0"/>
                <a:cs typeface="msgothic" charset="0"/>
              </a:rPr>
              <a:t> acid; NO, nitric oxide; </a:t>
            </a:r>
            <a:r>
              <a:rPr lang="en-GB" dirty="0" err="1">
                <a:latin typeface="Arial" charset="0"/>
                <a:ea typeface="msgothic" charset="0"/>
                <a:cs typeface="msgothic" charset="0"/>
              </a:rPr>
              <a:t>ACh</a:t>
            </a:r>
            <a:r>
              <a:rPr lang="en-GB" dirty="0">
                <a:latin typeface="Arial" charset="0"/>
                <a:ea typeface="msgothic" charset="0"/>
                <a:cs typeface="msgothic" charset="0"/>
              </a:rPr>
              <a:t>, acetylcholine; TRH, </a:t>
            </a:r>
            <a:r>
              <a:rPr lang="en-GB" dirty="0" err="1">
                <a:latin typeface="Arial" charset="0"/>
                <a:ea typeface="msgothic" charset="0"/>
                <a:cs typeface="msgothic" charset="0"/>
              </a:rPr>
              <a:t>thyrotropin</a:t>
            </a:r>
            <a:r>
              <a:rPr lang="en-GB" dirty="0">
                <a:latin typeface="Arial" charset="0"/>
                <a:ea typeface="msgothic" charset="0"/>
                <a:cs typeface="msgothic" charset="0"/>
              </a:rPr>
              <a:t> releasing hormone; OT, </a:t>
            </a:r>
            <a:r>
              <a:rPr lang="en-GB" dirty="0" err="1">
                <a:latin typeface="Arial" charset="0"/>
                <a:ea typeface="msgothic" charset="0"/>
                <a:cs typeface="msgothic" charset="0"/>
              </a:rPr>
              <a:t>oxytocin</a:t>
            </a:r>
            <a:r>
              <a:rPr lang="en-GB" dirty="0">
                <a:latin typeface="Arial" charset="0"/>
                <a:ea typeface="msgothic" charset="0"/>
                <a:cs typeface="msgothic" charset="0"/>
              </a:rPr>
              <a:t>; VP, vasopressin; VIP, </a:t>
            </a:r>
            <a:r>
              <a:rPr lang="en-GB" dirty="0" err="1">
                <a:latin typeface="Arial" charset="0"/>
                <a:ea typeface="msgothic" charset="0"/>
                <a:cs typeface="msgothic" charset="0"/>
              </a:rPr>
              <a:t>vasoactive</a:t>
            </a:r>
            <a:r>
              <a:rPr lang="en-GB" dirty="0">
                <a:latin typeface="Arial" charset="0"/>
                <a:ea typeface="msgothic" charset="0"/>
                <a:cs typeface="msgothic" charset="0"/>
              </a:rPr>
              <a:t> intestinal polypeptide; PACAP, pituitary </a:t>
            </a:r>
            <a:r>
              <a:rPr lang="en-GB" dirty="0" err="1">
                <a:latin typeface="Arial" charset="0"/>
                <a:ea typeface="msgothic" charset="0"/>
                <a:cs typeface="msgothic" charset="0"/>
              </a:rPr>
              <a:t>adenylate</a:t>
            </a:r>
            <a:r>
              <a:rPr lang="en-GB" dirty="0">
                <a:latin typeface="Arial" charset="0"/>
                <a:ea typeface="msgothic" charset="0"/>
                <a:cs typeface="msgothic" charset="0"/>
              </a:rPr>
              <a:t> </a:t>
            </a:r>
            <a:r>
              <a:rPr lang="en-GB" dirty="0" err="1">
                <a:latin typeface="Arial" charset="0"/>
                <a:ea typeface="msgothic" charset="0"/>
                <a:cs typeface="msgothic" charset="0"/>
              </a:rPr>
              <a:t>cyclase</a:t>
            </a:r>
            <a:r>
              <a:rPr lang="en-GB" dirty="0">
                <a:latin typeface="Arial" charset="0"/>
                <a:ea typeface="msgothic" charset="0"/>
                <a:cs typeface="msgothic" charset="0"/>
              </a:rPr>
              <a:t>-activating peptide; ANG II, </a:t>
            </a:r>
            <a:r>
              <a:rPr lang="en-GB" dirty="0" err="1">
                <a:latin typeface="Arial" charset="0"/>
                <a:ea typeface="msgothic" charset="0"/>
                <a:cs typeface="msgothic" charset="0"/>
              </a:rPr>
              <a:t>angiotensin</a:t>
            </a:r>
            <a:r>
              <a:rPr lang="en-GB" dirty="0">
                <a:latin typeface="Arial" charset="0"/>
                <a:ea typeface="msgothic" charset="0"/>
                <a:cs typeface="msgothic" charset="0"/>
              </a:rPr>
              <a:t> II; NT, </a:t>
            </a:r>
            <a:r>
              <a:rPr lang="en-GB" dirty="0" err="1">
                <a:latin typeface="Arial" charset="0"/>
                <a:ea typeface="msgothic" charset="0"/>
                <a:cs typeface="msgothic" charset="0"/>
              </a:rPr>
              <a:t>neurotensin</a:t>
            </a:r>
            <a:r>
              <a:rPr lang="en-GB" dirty="0">
                <a:latin typeface="Arial" charset="0"/>
                <a:ea typeface="msgothic" charset="0"/>
                <a:cs typeface="msgothic" charset="0"/>
              </a:rPr>
              <a:t>; NPY, </a:t>
            </a:r>
            <a:r>
              <a:rPr lang="en-GB" dirty="0" err="1">
                <a:latin typeface="Arial" charset="0"/>
                <a:ea typeface="msgothic" charset="0"/>
                <a:cs typeface="msgothic" charset="0"/>
              </a:rPr>
              <a:t>neuropeptide</a:t>
            </a:r>
            <a:r>
              <a:rPr lang="en-GB" dirty="0">
                <a:latin typeface="Arial" charset="0"/>
                <a:ea typeface="msgothic" charset="0"/>
                <a:cs typeface="msgothic" charset="0"/>
              </a:rPr>
              <a:t> Y; CT, </a:t>
            </a:r>
            <a:r>
              <a:rPr lang="en-GB" dirty="0" err="1">
                <a:latin typeface="Arial" charset="0"/>
                <a:ea typeface="msgothic" charset="0"/>
                <a:cs typeface="msgothic" charset="0"/>
              </a:rPr>
              <a:t>calcitonin</a:t>
            </a:r>
            <a:r>
              <a:rPr lang="en-GB" dirty="0">
                <a:latin typeface="Arial" charset="0"/>
                <a:ea typeface="msgothic" charset="0"/>
                <a:cs typeface="msgothic" charset="0"/>
              </a:rPr>
              <a:t>; BOM, </a:t>
            </a:r>
            <a:r>
              <a:rPr lang="en-GB" dirty="0" err="1">
                <a:latin typeface="Arial" charset="0"/>
                <a:ea typeface="msgothic" charset="0"/>
                <a:cs typeface="msgothic" charset="0"/>
              </a:rPr>
              <a:t>bombesin</a:t>
            </a:r>
            <a:r>
              <a:rPr lang="en-GB" dirty="0">
                <a:latin typeface="Arial" charset="0"/>
                <a:ea typeface="msgothic" charset="0"/>
                <a:cs typeface="msgothic" charset="0"/>
              </a:rPr>
              <a:t>-like peptides (</a:t>
            </a:r>
            <a:r>
              <a:rPr lang="en-GB" dirty="0" err="1">
                <a:latin typeface="Arial" charset="0"/>
                <a:ea typeface="msgothic" charset="0"/>
                <a:cs typeface="msgothic" charset="0"/>
              </a:rPr>
              <a:t>gastrin</a:t>
            </a:r>
            <a:r>
              <a:rPr lang="en-GB" dirty="0">
                <a:latin typeface="Arial" charset="0"/>
                <a:ea typeface="msgothic" charset="0"/>
                <a:cs typeface="msgothic" charset="0"/>
              </a:rPr>
              <a:t>-releasing peptide, </a:t>
            </a:r>
            <a:r>
              <a:rPr lang="en-GB" dirty="0" err="1">
                <a:latin typeface="Arial" charset="0"/>
                <a:ea typeface="msgothic" charset="0"/>
                <a:cs typeface="msgothic" charset="0"/>
              </a:rPr>
              <a:t>neuromedin</a:t>
            </a:r>
            <a:r>
              <a:rPr lang="en-GB" dirty="0">
                <a:latin typeface="Arial" charset="0"/>
                <a:ea typeface="msgothic" charset="0"/>
                <a:cs typeface="msgothic" charset="0"/>
              </a:rPr>
              <a:t> B, </a:t>
            </a:r>
            <a:r>
              <a:rPr lang="en-GB" dirty="0" err="1">
                <a:latin typeface="Arial" charset="0"/>
                <a:ea typeface="msgothic" charset="0"/>
                <a:cs typeface="msgothic" charset="0"/>
              </a:rPr>
              <a:t>neuromedin</a:t>
            </a:r>
            <a:r>
              <a:rPr lang="en-GB" dirty="0">
                <a:latin typeface="Arial" charset="0"/>
                <a:ea typeface="msgothic" charset="0"/>
                <a:cs typeface="msgothic" charset="0"/>
              </a:rPr>
              <a:t> C); ANP, </a:t>
            </a:r>
            <a:r>
              <a:rPr lang="en-GB" dirty="0" err="1">
                <a:latin typeface="Arial" charset="0"/>
                <a:ea typeface="msgothic" charset="0"/>
                <a:cs typeface="msgothic" charset="0"/>
              </a:rPr>
              <a:t>atrial</a:t>
            </a:r>
            <a:r>
              <a:rPr lang="en-GB" dirty="0">
                <a:latin typeface="Arial" charset="0"/>
                <a:ea typeface="msgothic" charset="0"/>
                <a:cs typeface="msgothic" charset="0"/>
              </a:rPr>
              <a:t> </a:t>
            </a:r>
            <a:r>
              <a:rPr lang="en-GB" dirty="0" err="1">
                <a:latin typeface="Arial" charset="0"/>
                <a:ea typeface="msgothic" charset="0"/>
                <a:cs typeface="msgothic" charset="0"/>
              </a:rPr>
              <a:t>natriuretic</a:t>
            </a:r>
            <a:r>
              <a:rPr lang="en-GB" dirty="0">
                <a:latin typeface="Arial" charset="0"/>
                <a:ea typeface="msgothic" charset="0"/>
                <a:cs typeface="msgothic" charset="0"/>
              </a:rPr>
              <a:t> peptides.</a:t>
            </a:r>
          </a:p>
        </p:txBody>
      </p:sp>
    </p:spTree>
    <p:extLst>
      <p:ext uri="{BB962C8B-B14F-4D97-AF65-F5344CB8AC3E}">
        <p14:creationId xmlns:p14="http://schemas.microsoft.com/office/powerpoint/2010/main" val="210102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1628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7D509-16FE-41C6-9A4E-80D725A167D0}" type="slidenum">
              <a:rPr lang="el-GR" smtClean="0"/>
              <a:pPr fontAlgn="base">
                <a:spcBef>
                  <a:spcPct val="0"/>
                </a:spcBef>
                <a:spcAft>
                  <a:spcPct val="0"/>
                </a:spcAft>
                <a:defRPr/>
              </a:pPr>
              <a:t>72</a:t>
            </a:fld>
            <a:endParaRPr lang="el-GR"/>
          </a:p>
        </p:txBody>
      </p:sp>
    </p:spTree>
    <p:extLst>
      <p:ext uri="{BB962C8B-B14F-4D97-AF65-F5344CB8AC3E}">
        <p14:creationId xmlns:p14="http://schemas.microsoft.com/office/powerpoint/2010/main" val="83391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l-G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A, </a:t>
            </a:r>
            <a:r>
              <a:rPr lang="en-GB" dirty="0" err="1">
                <a:latin typeface="Arial" charset="0"/>
                <a:ea typeface="msgothic" charset="0"/>
                <a:cs typeface="msgothic" charset="0"/>
              </a:rPr>
              <a:t>Postcontrast</a:t>
            </a:r>
            <a:r>
              <a:rPr lang="en-GB" dirty="0">
                <a:latin typeface="Arial" charset="0"/>
                <a:ea typeface="msgothic" charset="0"/>
                <a:cs typeface="msgothic" charset="0"/>
              </a:rPr>
              <a:t> T1-weighted MR image of the brain at initial metastatic work-up demonstrates a normal pituitary gland and stalk. B, </a:t>
            </a:r>
            <a:r>
              <a:rPr lang="en-GB" dirty="0" err="1">
                <a:latin typeface="Arial" charset="0"/>
                <a:ea typeface="msgothic" charset="0"/>
                <a:cs typeface="msgothic" charset="0"/>
              </a:rPr>
              <a:t>Postcontrast</a:t>
            </a:r>
            <a:r>
              <a:rPr lang="en-GB" dirty="0">
                <a:latin typeface="Arial" charset="0"/>
                <a:ea typeface="msgothic" charset="0"/>
                <a:cs typeface="msgothic" charset="0"/>
              </a:rPr>
              <a:t> T1-weighted MR image of the brain after several doses of </a:t>
            </a:r>
            <a:r>
              <a:rPr lang="en-GB" dirty="0" err="1">
                <a:latin typeface="Arial" charset="0"/>
                <a:ea typeface="msgothic" charset="0"/>
                <a:cs typeface="msgothic" charset="0"/>
              </a:rPr>
              <a:t>ipilimumab</a:t>
            </a:r>
            <a:r>
              <a:rPr lang="en-GB" dirty="0">
                <a:latin typeface="Arial" charset="0"/>
                <a:ea typeface="msgothic" charset="0"/>
                <a:cs typeface="msgothic" charset="0"/>
              </a:rPr>
              <a:t> reveals diffuse enlargement of the pituitary gland and superior displacement of the </a:t>
            </a:r>
            <a:r>
              <a:rPr lang="en-GB" dirty="0" err="1">
                <a:latin typeface="Arial" charset="0"/>
                <a:ea typeface="msgothic" charset="0"/>
                <a:cs typeface="msgothic" charset="0"/>
              </a:rPr>
              <a:t>infundibulum</a:t>
            </a:r>
            <a:r>
              <a:rPr lang="en-GB" dirty="0">
                <a:latin typeface="Arial" charset="0"/>
                <a:ea typeface="msgothic" charset="0"/>
                <a:cs typeface="msgothic" charset="0"/>
              </a:rPr>
              <a:t>. Note the area of heterogeneous enhancement (arrow). C, </a:t>
            </a:r>
            <a:r>
              <a:rPr lang="en-GB" dirty="0" err="1">
                <a:latin typeface="Arial" charset="0"/>
                <a:ea typeface="msgothic" charset="0"/>
                <a:cs typeface="msgothic" charset="0"/>
              </a:rPr>
              <a:t>Postcontrast</a:t>
            </a:r>
            <a:r>
              <a:rPr lang="en-GB" dirty="0">
                <a:latin typeface="Arial" charset="0"/>
                <a:ea typeface="msgothic" charset="0"/>
                <a:cs typeface="msgothic" charset="0"/>
              </a:rPr>
              <a:t> T1-weighted MR image after discontinuation of </a:t>
            </a:r>
            <a:r>
              <a:rPr lang="en-GB" dirty="0" err="1">
                <a:latin typeface="Arial" charset="0"/>
                <a:ea typeface="msgothic" charset="0"/>
                <a:cs typeface="msgothic" charset="0"/>
              </a:rPr>
              <a:t>ipilimumab</a:t>
            </a:r>
            <a:r>
              <a:rPr lang="en-GB" dirty="0">
                <a:latin typeface="Arial" charset="0"/>
                <a:ea typeface="msgothic" charset="0"/>
                <a:cs typeface="msgothic" charset="0"/>
              </a:rPr>
              <a:t> and initiation of steroid replacement shows that the pituitary gland has returned to baseline.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716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ABA69-F67A-407C-888B-850FD9C4BC05}" type="slidenum">
              <a:rPr lang="el-GR" smtClean="0">
                <a:latin typeface="Arial" pitchFamily="34" charset="0"/>
                <a:cs typeface="Arial" pitchFamily="34" charset="0"/>
              </a:rPr>
              <a:pPr/>
              <a:t>88</a:t>
            </a:fld>
            <a:endParaRPr lang="el-GR">
              <a:latin typeface="Arial" pitchFamily="34" charset="0"/>
              <a:cs typeface="Arial" pitchFamily="34" charset="0"/>
            </a:endParaRPr>
          </a:p>
        </p:txBody>
      </p:sp>
    </p:spTree>
    <p:extLst>
      <p:ext uri="{BB962C8B-B14F-4D97-AF65-F5344CB8AC3E}">
        <p14:creationId xmlns:p14="http://schemas.microsoft.com/office/powerpoint/2010/main" val="121509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2F97822F-192B-45EC-B9A0-F3CCD3EF4174}"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p:txBody>
          <a:bodyPr/>
          <a:lstStyle>
            <a:lvl1pPr>
              <a:defRPr/>
            </a:lvl1pPr>
          </a:lstStyle>
          <a:p>
            <a:pPr>
              <a:defRPr/>
            </a:pPr>
            <a:endParaRPr lang="el-GR"/>
          </a:p>
        </p:txBody>
      </p:sp>
      <p:sp>
        <p:nvSpPr>
          <p:cNvPr id="8" name="Rectangle 5"/>
          <p:cNvSpPr>
            <a:spLocks noGrp="1" noChangeArrowheads="1"/>
          </p:cNvSpPr>
          <p:nvPr>
            <p:ph type="ftr" sz="quarter" idx="11"/>
          </p:nvPr>
        </p:nvSpPr>
        <p:spPr/>
        <p:txBody>
          <a:bodyPr/>
          <a:lstStyle>
            <a:lvl1pPr>
              <a:defRPr/>
            </a:lvl1pPr>
          </a:lstStyle>
          <a:p>
            <a:pPr>
              <a:defRPr/>
            </a:pPr>
            <a:endParaRPr lang="el-GR"/>
          </a:p>
        </p:txBody>
      </p:sp>
      <p:sp>
        <p:nvSpPr>
          <p:cNvPr id="9" name="Rectangle 6"/>
          <p:cNvSpPr>
            <a:spLocks noGrp="1" noChangeArrowheads="1"/>
          </p:cNvSpPr>
          <p:nvPr>
            <p:ph type="sldNum" sz="quarter" idx="12"/>
          </p:nvPr>
        </p:nvSpPr>
        <p:spPr/>
        <p:txBody>
          <a:bodyPr/>
          <a:lstStyle>
            <a:lvl1pPr>
              <a:defRPr/>
            </a:lvl1pPr>
          </a:lstStyle>
          <a:p>
            <a:pPr>
              <a:defRPr/>
            </a:pPr>
            <a:fld id="{552D8407-A205-4CD3-A0DC-F20ED0924B7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A5FDF2-06DF-4CBB-9644-64E95E9A2E8D}" type="datetimeFigureOut">
              <a:rPr lang="el-GR" smtClean="0"/>
              <a:pPr/>
              <a:t>10/10/21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1BD497-6ACE-489C-80DC-F690F3838DA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5FDF2-06DF-4CBB-9644-64E95E9A2E8D}" type="datetimeFigureOut">
              <a:rPr lang="el-GR" smtClean="0"/>
              <a:pPr/>
              <a:t>10/10/21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BD497-6ACE-489C-80DC-F690F3838DA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gr/url?sa=i&amp;rct=j&amp;q=&amp;esrc=s&amp;source=images&amp;cd=&amp;cad=rja&amp;uact=8&amp;ved=0ahUKEwivmq7q_-DKAhXBPRQKHT-UDnQQjRwIBw&amp;url=http://www.digititles.com/content/was-the-french-angel-maurice-tillet-the-model-for-shrek&amp;psig=AFQjCNFSqJJU0loeJauwNQHoW4FCqfnXDg&amp;ust=1454773944597567" TargetMode="External"/><Relationship Id="rId7" Type="http://schemas.openxmlformats.org/officeDocument/2006/relationships/hyperlink" Target="http://www.google.gr/url?sa=i&amp;rct=j&amp;q=&amp;esrc=s&amp;source=images&amp;cd=&amp;cad=rja&amp;uact=8&amp;ved=0ahUKEwjR3ffJkuHKAhXGtBQKHbO3A04QjRwIBw&amp;url=http://www.digititles.com/content/was-the-french-angel-maurice-tillet-the-model-for-shrek&amp;psig=AFQjCNHMP1j_ekQ86Zh0fD1kNjyfUb6w0w&amp;ust=1454779615879994"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2.bp.blogspot.com/-AgqMcIa_pRE/UkOXNUJAAiI/AAAAAAAAA6g/4kiD247wDeI/s1600/Maurice+Tillet+13.jpg"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source=images&amp;cd=&amp;cad=rja&amp;uact=8&amp;ved=0ahUKEwix54S_ucrKAhUITBQKHdIdA54QjRwIBw&amp;url=http://ctmriprocedures-kara.blogspot.com/2011/03/acromegaly.html&amp;psig=AFQjCNHMvdwVRIA-EI4p7RfaDxI5n_GLow&amp;ust=1453999663554495"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www.google.com/url?sa=i&amp;rct=j&amp;q=&amp;esrc=s&amp;source=images&amp;cd=&amp;cad=rja&amp;uact=8&amp;ved=0ahUKEwix54S_ucrKAhUITBQKHdIdA54QjRwIBw&amp;url=http://e-endo.com/?p=954&amp;psig=AFQjCNHMvdwVRIA-EI4p7RfaDxI5n_GLow&amp;ust=145399966355449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Mn-vQ-srKAhVMaxQKHXLwCYQQjRwIBw&amp;url=http://www.mayoclinic.org/diseases-conditions/acromegaly/diagnosis-treatment/treatment/txc-20177636&amp;psig=AFQjCNHVw8XF-rDJJiOqMftKJ-3dg9Lh8g&amp;ust=1454017096805673"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imgres?imgurl=http://slideplayer.com/5955231/20/images/10/acromegaly+gigantism.jpg&amp;imgrefurl=http://mtmtv.info/gigantism-acromegaly-e6433c5/&amp;docid=BsWGOiAPzlRvpM&amp;tbnid=pAERt8dAvinN3M:&amp;vet=12ahUKEwjiiN3BovzeAhVENOwKHa3ZBNU4yAEQMyg6MDp6BAgBEDw..i&amp;w=960&amp;h=720&amp;bih=650&amp;biw=1536&amp;q=GIGANTISM&amp;ved=2ahUKEwjiiN3BovzeAhVENOwKHa3ZBNU4yAEQMyg6MDp6BAgBEDw&amp;iact=mrc&amp;uact=8"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ixi-ednfzeAhVJsKQKHequAWkQjRx6BAgBEAU&amp;url=http://build-muscle-101.com/growth-hormone-deficiency/&amp;psig=AOvVaw2rHDewBEFpWEAXxuLK9QqE&amp;ust=1543671093225501"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2ahUKEwjZ84WkoPzeAhVEzaQKHVh5DMIQjRx6BAgBEAU&amp;url=https://www.britannica.com/science/growth-hormone&amp;psig=AOvVaw2rHDewBEFpWEAXxuLK9QqE&amp;ust=1543671093225501" TargetMode="External"/><Relationship Id="rId5" Type="http://schemas.openxmlformats.org/officeDocument/2006/relationships/image" Target="../media/image3.jpeg"/><Relationship Id="rId4" Type="http://schemas.openxmlformats.org/officeDocument/2006/relationships/hyperlink" Target="https://www.google.com/url?sa=i&amp;rct=j&amp;q=&amp;esrc=s&amp;source=images&amp;cd=&amp;cad=rja&amp;uact=8&amp;ved=2ahUKEwiM0YnZnfzeAhXRMewKHY0lDJQQjRx6BAgBEAU&amp;url=https://growthhormonecanada.com/understanding-growth-hormone-deficiency-in-adults/&amp;psig=AOvVaw2rHDewBEFpWEAXxuLK9QqE&amp;ust=1543671093225501" TargetMode="Externa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gr/url?sa=i&amp;rct=j&amp;q=&amp;esrc=s&amp;source=images&amp;cd=&amp;ved=2ahUKEwial53Jqv7eAhUFPFAKHdETATsQjRx6BAgBEAU&amp;url=https://library.med.utah.edu/kw/human_reprod/sophmoreorganman2004.htm&amp;psig=AOvVaw2WGzrrCpb47pm0vfF_eCrb&amp;ust=1543742420273803" TargetMode="Externa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s://www.google.gr/url?sa=i&amp;rct=j&amp;q=&amp;esrc=s&amp;source=images&amp;cd=&amp;ved=2ahUKEwjoypr6pv7eAhUMaFAKHfFZCF4QjRx6BAgBEAU&amp;url=https://slideplayer.com/slide/6253814/&amp;psig=AOvVaw2WGzrrCpb47pm0vfF_eCrb&amp;ust=1543742420273803"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8zdnTl_zeAhWGqaQKHWdCDPsQjRx6BAgBEAU&amp;url=https://slideplayer.com/slide/8888873/&amp;psig=AOvVaw2vYWfxsUlqqxnpk9Mhm_GZ&amp;ust=1543669592958923"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2ahUKEwjl4NiKmPzeAhV1wAIHHSOsDMQQjRx6BAgBEAU&amp;url=https://oncohemakey.com/endocrine-rhythms-the-sleep-wake-cycle-and-biological-clocks/&amp;psig=AOvVaw2vYWfxsUlqqxnpk9Mhm_GZ&amp;ust=154366959295892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jM_4DtlfzeAhUmwAIHHWIgBPIQjRx6BAgBEAU&amp;url=http://science.sciencemag.org/content/344/6185/703&amp;psig=AOvVaw2HleOVpOCujmLH_Mzq3_J8&amp;ust=1543669060852840"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6" Type="http://schemas.openxmlformats.org/officeDocument/2006/relationships/hyperlink" Target="http://translate.googleusercontent.com/translate_c?hl=el&amp;langpair=en|el&amp;rurl=translate.google.gr&amp;u=http://www.radiologyassistant.nl/en/485d7745cc720&amp;usg=ALkJrhjsQ7XuoDxvxhcHoBLi5U8d9imfEQ" TargetMode="External"/><Relationship Id="rId5" Type="http://schemas.openxmlformats.org/officeDocument/2006/relationships/image" Target="../media/image76.jpeg"/><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a:ln>
            <a:solidFill>
              <a:srgbClr val="00B050"/>
            </a:solidFill>
          </a:ln>
        </p:spPr>
        <p:txBody>
          <a:bodyPr>
            <a:normAutofit/>
          </a:bodyPr>
          <a:lstStyle/>
          <a:p>
            <a:r>
              <a:rPr lang="el-GR" sz="3600" b="1" dirty="0">
                <a:solidFill>
                  <a:schemeClr val="accent1">
                    <a:lumMod val="50000"/>
                  </a:schemeClr>
                </a:solidFill>
              </a:rPr>
              <a:t>ΑΥΞΗΤΙΚΗ ΟΡΜΟΝΗ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p:txBody>
          <a:bodyPr/>
          <a:lstStyle/>
          <a:p>
            <a:endParaRPr lang="el-GR"/>
          </a:p>
        </p:txBody>
      </p:sp>
      <p:pic>
        <p:nvPicPr>
          <p:cNvPr id="81923" name="Picture 2" descr="https://online.science.psu.edu/sites/default/files/biol141/Growth_Hormone_Growth_Promoting_Actions.jpg"/>
          <p:cNvPicPr>
            <a:picLocks noChangeAspect="1" noChangeArrowheads="1"/>
          </p:cNvPicPr>
          <p:nvPr/>
        </p:nvPicPr>
        <p:blipFill>
          <a:blip r:embed="rId2" cstate="print"/>
          <a:srcRect/>
          <a:stretch>
            <a:fillRect/>
          </a:stretch>
        </p:blipFill>
        <p:spPr bwMode="auto">
          <a:xfrm>
            <a:off x="827088" y="638175"/>
            <a:ext cx="7740650" cy="6219825"/>
          </a:xfrm>
          <a:prstGeom prst="rect">
            <a:avLst/>
          </a:prstGeom>
          <a:noFill/>
          <a:ln w="9525">
            <a:noFill/>
            <a:miter lim="800000"/>
            <a:headEnd/>
            <a:tailEnd/>
          </a:ln>
        </p:spPr>
      </p:pic>
      <p:sp>
        <p:nvSpPr>
          <p:cNvPr id="81924" name="3 - Ορθογώνιο"/>
          <p:cNvSpPr>
            <a:spLocks noChangeArrowheads="1"/>
          </p:cNvSpPr>
          <p:nvPr/>
        </p:nvSpPr>
        <p:spPr bwMode="auto">
          <a:xfrm>
            <a:off x="4140200" y="0"/>
            <a:ext cx="4572000" cy="646113"/>
          </a:xfrm>
          <a:prstGeom prst="rect">
            <a:avLst/>
          </a:prstGeom>
          <a:noFill/>
          <a:ln w="9525">
            <a:noFill/>
            <a:miter lim="800000"/>
            <a:headEnd/>
            <a:tailEnd/>
          </a:ln>
        </p:spPr>
        <p:txBody>
          <a:bodyPr>
            <a:spAutoFit/>
          </a:bodyPr>
          <a:lstStyle/>
          <a:p>
            <a:r>
              <a:rPr lang="en-US">
                <a:latin typeface="Calibri" pitchFamily="34" charset="0"/>
              </a:rPr>
              <a:t>Growth-Promoting and Metabolic Actions of Growth Hormone</a:t>
            </a:r>
            <a:endParaRPr lang="el-GR">
              <a:latin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16832"/>
            <a:ext cx="8229600" cy="1143000"/>
          </a:xfrm>
          <a:solidFill>
            <a:schemeClr val="accent2"/>
          </a:solidFill>
          <a:ln>
            <a:solidFill>
              <a:schemeClr val="accent2">
                <a:lumMod val="50000"/>
              </a:schemeClr>
            </a:solidFill>
          </a:ln>
        </p:spPr>
        <p:txBody>
          <a:bodyPr/>
          <a:lstStyle/>
          <a:p>
            <a:pPr>
              <a:defRPr/>
            </a:pPr>
            <a:r>
              <a:rPr lang="el-GR" sz="2400" b="1" dirty="0">
                <a:solidFill>
                  <a:srgbClr val="FFFF00"/>
                </a:solidFill>
                <a:latin typeface="Comic Sans MS" pitchFamily="66" charset="0"/>
              </a:rPr>
              <a:t>Εργαστηριακός έλεγχος</a:t>
            </a:r>
          </a:p>
        </p:txBody>
      </p:sp>
      <p:pic>
        <p:nvPicPr>
          <p:cNvPr id="3" name="Picture 2" descr="C:\Users\nadiagr\Pictures\imagesCAOPN0I5.jpg"/>
          <p:cNvPicPr>
            <a:picLocks noChangeAspect="1" noChangeArrowheads="1"/>
          </p:cNvPicPr>
          <p:nvPr/>
        </p:nvPicPr>
        <p:blipFill>
          <a:blip r:embed="rId2" cstate="print"/>
          <a:srcRect/>
          <a:stretch>
            <a:fillRect/>
          </a:stretch>
        </p:blipFill>
        <p:spPr bwMode="auto">
          <a:xfrm>
            <a:off x="4859338" y="3357563"/>
            <a:ext cx="3816350" cy="287972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7875"/>
          </a:xfrm>
          <a:solidFill>
            <a:schemeClr val="accent2">
              <a:lumMod val="60000"/>
              <a:lumOff val="40000"/>
            </a:schemeClr>
          </a:solidFill>
          <a:ln>
            <a:solidFill>
              <a:schemeClr val="accent2">
                <a:lumMod val="50000"/>
              </a:schemeClr>
            </a:solidFill>
          </a:ln>
        </p:spPr>
        <p:txBody>
          <a:bodyPr/>
          <a:lstStyle/>
          <a:p>
            <a:pPr eaLnBrk="1" hangingPunct="1">
              <a:defRPr/>
            </a:pPr>
            <a:r>
              <a:rPr lang="el-GR" sz="2000" b="1" dirty="0">
                <a:solidFill>
                  <a:schemeClr val="accent2">
                    <a:lumMod val="50000"/>
                  </a:schemeClr>
                </a:solidFill>
                <a:latin typeface="Comic Sans MS" pitchFamily="66" charset="0"/>
              </a:rPr>
              <a:t>ΠΕΡΙΣΤΑΤΙΚΟ (</a:t>
            </a:r>
            <a:r>
              <a:rPr lang="en-US" sz="2000" b="1" dirty="0">
                <a:solidFill>
                  <a:schemeClr val="accent2">
                    <a:lumMod val="50000"/>
                  </a:schemeClr>
                </a:solidFill>
                <a:latin typeface="Comic Sans MS" pitchFamily="66" charset="0"/>
              </a:rPr>
              <a:t>B</a:t>
            </a:r>
            <a:r>
              <a:rPr lang="el-GR" sz="2000" b="1" dirty="0">
                <a:solidFill>
                  <a:schemeClr val="accent2">
                    <a:lumMod val="50000"/>
                  </a:schemeClr>
                </a:solidFill>
                <a:latin typeface="Comic Sans MS" pitchFamily="66" charset="0"/>
              </a:rPr>
              <a:t>)</a:t>
            </a:r>
            <a:endParaRPr lang="el-GR" sz="2000" b="1" dirty="0">
              <a:solidFill>
                <a:schemeClr val="accent2">
                  <a:lumMod val="50000"/>
                </a:schemeClr>
              </a:solidFill>
            </a:endParaRPr>
          </a:p>
        </p:txBody>
      </p:sp>
      <p:sp>
        <p:nvSpPr>
          <p:cNvPr id="3" name="2 - Θέση περιεχομένου"/>
          <p:cNvSpPr>
            <a:spLocks noGrp="1"/>
          </p:cNvSpPr>
          <p:nvPr>
            <p:ph idx="1"/>
          </p:nvPr>
        </p:nvSpPr>
        <p:spPr>
          <a:xfrm>
            <a:off x="457200" y="1412875"/>
            <a:ext cx="8229600" cy="4713288"/>
          </a:xfrm>
          <a:ln>
            <a:solidFill>
              <a:schemeClr val="accent2">
                <a:lumMod val="50000"/>
              </a:schemeClr>
            </a:solidFill>
          </a:ln>
        </p:spPr>
        <p:txBody>
          <a:bodyPr/>
          <a:lstStyle/>
          <a:p>
            <a:pPr eaLnBrk="1" hangingPunct="1">
              <a:buFont typeface="Arial" charset="0"/>
              <a:buNone/>
              <a:defRPr/>
            </a:pPr>
            <a:r>
              <a:rPr lang="en-US" sz="2000" dirty="0">
                <a:solidFill>
                  <a:schemeClr val="accent4">
                    <a:lumMod val="50000"/>
                  </a:schemeClr>
                </a:solidFill>
                <a:latin typeface="Comic Sans MS" pitchFamily="66" charset="0"/>
              </a:rPr>
              <a:t>Laboratory testing was notable for the following: </a:t>
            </a:r>
          </a:p>
          <a:p>
            <a:pPr eaLnBrk="1" hangingPunct="1">
              <a:buFont typeface="Arial" charset="0"/>
              <a:buChar char="•"/>
              <a:defRPr/>
            </a:pPr>
            <a:r>
              <a:rPr lang="en-US" sz="2000" dirty="0">
                <a:solidFill>
                  <a:schemeClr val="accent4">
                    <a:lumMod val="50000"/>
                  </a:schemeClr>
                </a:solidFill>
                <a:latin typeface="Comic Sans MS" pitchFamily="66" charset="0"/>
              </a:rPr>
              <a:t>testosterone 150 </a:t>
            </a:r>
            <a:r>
              <a:rPr lang="en-US" sz="2000" dirty="0" err="1">
                <a:solidFill>
                  <a:schemeClr val="accent4">
                    <a:lumMod val="50000"/>
                  </a:schemeClr>
                </a:solidFill>
                <a:latin typeface="Comic Sans MS" pitchFamily="66" charset="0"/>
              </a:rPr>
              <a:t>ng</a:t>
            </a:r>
            <a:r>
              <a:rPr lang="en-US" sz="2000" dirty="0">
                <a:solidFill>
                  <a:schemeClr val="accent4">
                    <a:lumMod val="50000"/>
                  </a:schemeClr>
                </a:solidFill>
                <a:latin typeface="Comic Sans MS" pitchFamily="66" charset="0"/>
              </a:rPr>
              <a:t>/dl (normal, 300-1100 </a:t>
            </a:r>
            <a:r>
              <a:rPr lang="en-US" sz="2000" dirty="0" err="1">
                <a:solidFill>
                  <a:schemeClr val="accent4">
                    <a:lumMod val="50000"/>
                  </a:schemeClr>
                </a:solidFill>
                <a:latin typeface="Comic Sans MS" pitchFamily="66" charset="0"/>
              </a:rPr>
              <a:t>ng</a:t>
            </a:r>
            <a:r>
              <a:rPr lang="en-US" sz="2000" dirty="0">
                <a:solidFill>
                  <a:schemeClr val="accent4">
                    <a:lumMod val="50000"/>
                  </a:schemeClr>
                </a:solidFill>
                <a:latin typeface="Comic Sans MS" pitchFamily="66" charset="0"/>
              </a:rPr>
              <a:t>/dl), </a:t>
            </a:r>
          </a:p>
          <a:p>
            <a:pPr eaLnBrk="1" hangingPunct="1">
              <a:buFont typeface="Arial" charset="0"/>
              <a:buChar char="•"/>
              <a:defRPr/>
            </a:pPr>
            <a:r>
              <a:rPr lang="en-US" sz="2000" dirty="0">
                <a:solidFill>
                  <a:schemeClr val="accent4">
                    <a:lumMod val="50000"/>
                  </a:schemeClr>
                </a:solidFill>
                <a:latin typeface="Comic Sans MS" pitchFamily="66" charset="0"/>
              </a:rPr>
              <a:t>T4 </a:t>
            </a:r>
            <a:r>
              <a:rPr lang="el-GR" sz="2000" dirty="0">
                <a:solidFill>
                  <a:schemeClr val="accent4">
                    <a:lumMod val="50000"/>
                  </a:schemeClr>
                </a:solidFill>
                <a:latin typeface="Comic Sans MS" pitchFamily="66" charset="0"/>
              </a:rPr>
              <a:t> </a:t>
            </a:r>
            <a:r>
              <a:rPr lang="en-US" sz="2000" dirty="0">
                <a:solidFill>
                  <a:schemeClr val="accent4">
                    <a:lumMod val="50000"/>
                  </a:schemeClr>
                </a:solidFill>
                <a:latin typeface="Comic Sans MS" pitchFamily="66" charset="0"/>
              </a:rPr>
              <a:t>3-5 mcg/dl (4-12 mcg/dl), </a:t>
            </a:r>
          </a:p>
          <a:p>
            <a:pPr eaLnBrk="1" hangingPunct="1">
              <a:buFont typeface="Arial" charset="0"/>
              <a:buChar char="•"/>
              <a:defRPr/>
            </a:pPr>
            <a:r>
              <a:rPr lang="en-US" sz="2000" dirty="0">
                <a:solidFill>
                  <a:schemeClr val="accent4">
                    <a:lumMod val="50000"/>
                  </a:schemeClr>
                </a:solidFill>
                <a:latin typeface="Comic Sans MS" pitchFamily="66" charset="0"/>
              </a:rPr>
              <a:t>TSH</a:t>
            </a:r>
            <a:r>
              <a:rPr lang="el-GR" sz="2000" dirty="0">
                <a:solidFill>
                  <a:schemeClr val="accent4">
                    <a:lumMod val="50000"/>
                  </a:schemeClr>
                </a:solidFill>
                <a:latin typeface="Comic Sans MS" pitchFamily="66" charset="0"/>
              </a:rPr>
              <a:t>  </a:t>
            </a:r>
            <a:r>
              <a:rPr lang="en-US" sz="2000" dirty="0">
                <a:solidFill>
                  <a:schemeClr val="accent4">
                    <a:lumMod val="50000"/>
                  </a:schemeClr>
                </a:solidFill>
                <a:latin typeface="Comic Sans MS" pitchFamily="66" charset="0"/>
              </a:rPr>
              <a:t> 10 </a:t>
            </a:r>
            <a:r>
              <a:rPr lang="en-US" sz="2000" dirty="0" err="1">
                <a:solidFill>
                  <a:schemeClr val="accent4">
                    <a:lumMod val="50000"/>
                  </a:schemeClr>
                </a:solidFill>
                <a:latin typeface="Comic Sans MS" pitchFamily="66" charset="0"/>
              </a:rPr>
              <a:t>mU</a:t>
            </a:r>
            <a:r>
              <a:rPr lang="en-US" sz="2000" dirty="0">
                <a:solidFill>
                  <a:schemeClr val="accent4">
                    <a:lumMod val="50000"/>
                  </a:schemeClr>
                </a:solidFill>
                <a:latin typeface="Comic Sans MS" pitchFamily="66" charset="0"/>
              </a:rPr>
              <a:t>/ml (0.5-5.0 </a:t>
            </a:r>
            <a:r>
              <a:rPr lang="en-US" sz="2000" dirty="0" err="1">
                <a:solidFill>
                  <a:schemeClr val="accent4">
                    <a:lumMod val="50000"/>
                  </a:schemeClr>
                </a:solidFill>
                <a:latin typeface="Comic Sans MS" pitchFamily="66" charset="0"/>
              </a:rPr>
              <a:t>mU</a:t>
            </a:r>
            <a:r>
              <a:rPr lang="en-US" sz="2000" dirty="0">
                <a:solidFill>
                  <a:schemeClr val="accent4">
                    <a:lumMod val="50000"/>
                  </a:schemeClr>
                </a:solidFill>
                <a:latin typeface="Comic Sans MS" pitchFamily="66" charset="0"/>
              </a:rPr>
              <a:t>/ml), </a:t>
            </a:r>
          </a:p>
          <a:p>
            <a:pPr eaLnBrk="1" hangingPunct="1">
              <a:buFont typeface="Arial" charset="0"/>
              <a:buChar char="•"/>
              <a:defRPr/>
            </a:pPr>
            <a:r>
              <a:rPr lang="en-US" sz="2000" dirty="0" err="1">
                <a:solidFill>
                  <a:schemeClr val="accent4">
                    <a:lumMod val="50000"/>
                  </a:schemeClr>
                </a:solidFill>
                <a:latin typeface="Comic Sans MS" pitchFamily="66" charset="0"/>
              </a:rPr>
              <a:t>prolactin</a:t>
            </a:r>
            <a:r>
              <a:rPr lang="en-US" sz="2000" dirty="0">
                <a:solidFill>
                  <a:schemeClr val="accent4">
                    <a:lumMod val="50000"/>
                  </a:schemeClr>
                </a:solidFill>
                <a:latin typeface="Comic Sans MS" pitchFamily="66" charset="0"/>
              </a:rPr>
              <a:t> </a:t>
            </a:r>
            <a:r>
              <a:rPr lang="el-GR" sz="2000" dirty="0">
                <a:solidFill>
                  <a:schemeClr val="accent4">
                    <a:lumMod val="50000"/>
                  </a:schemeClr>
                </a:solidFill>
                <a:latin typeface="Comic Sans MS" pitchFamily="66" charset="0"/>
              </a:rPr>
              <a:t>   </a:t>
            </a:r>
            <a:r>
              <a:rPr lang="en-US" sz="2000" dirty="0">
                <a:solidFill>
                  <a:schemeClr val="accent4">
                    <a:lumMod val="50000"/>
                  </a:schemeClr>
                </a:solidFill>
                <a:latin typeface="Comic Sans MS" pitchFamily="66" charset="0"/>
              </a:rPr>
              <a:t>48 (less than 10 </a:t>
            </a:r>
            <a:r>
              <a:rPr lang="en-US" sz="2000" dirty="0" err="1">
                <a:solidFill>
                  <a:schemeClr val="accent4">
                    <a:lumMod val="50000"/>
                  </a:schemeClr>
                </a:solidFill>
                <a:latin typeface="Comic Sans MS" pitchFamily="66" charset="0"/>
              </a:rPr>
              <a:t>ng</a:t>
            </a:r>
            <a:r>
              <a:rPr lang="en-US" sz="2000" dirty="0">
                <a:solidFill>
                  <a:schemeClr val="accent4">
                    <a:lumMod val="50000"/>
                  </a:schemeClr>
                </a:solidFill>
                <a:latin typeface="Comic Sans MS" pitchFamily="66" charset="0"/>
              </a:rPr>
              <a:t>/ml). </a:t>
            </a:r>
          </a:p>
          <a:p>
            <a:pPr eaLnBrk="1" hangingPunct="1">
              <a:buFont typeface="Arial" charset="0"/>
              <a:buChar char="•"/>
              <a:defRPr/>
            </a:pPr>
            <a:r>
              <a:rPr lang="en-US" sz="2000" dirty="0">
                <a:solidFill>
                  <a:schemeClr val="accent4">
                    <a:lumMod val="50000"/>
                  </a:schemeClr>
                </a:solidFill>
                <a:latin typeface="Comic Sans MS" pitchFamily="66" charset="0"/>
              </a:rPr>
              <a:t>A </a:t>
            </a:r>
            <a:r>
              <a:rPr lang="en-US" sz="2000" dirty="0" err="1">
                <a:solidFill>
                  <a:schemeClr val="accent4">
                    <a:lumMod val="50000"/>
                  </a:schemeClr>
                </a:solidFill>
                <a:latin typeface="Comic Sans MS" pitchFamily="66" charset="0"/>
              </a:rPr>
              <a:t>cortrosyn</a:t>
            </a:r>
            <a:r>
              <a:rPr lang="en-US" sz="2000" dirty="0">
                <a:solidFill>
                  <a:schemeClr val="accent4">
                    <a:lumMod val="50000"/>
                  </a:schemeClr>
                </a:solidFill>
                <a:latin typeface="Comic Sans MS" pitchFamily="66" charset="0"/>
              </a:rPr>
              <a:t> stimulation test showed deficient </a:t>
            </a:r>
            <a:r>
              <a:rPr lang="en-US" sz="2000" dirty="0" err="1">
                <a:solidFill>
                  <a:schemeClr val="accent4">
                    <a:lumMod val="50000"/>
                  </a:schemeClr>
                </a:solidFill>
                <a:latin typeface="Comic Sans MS" pitchFamily="66" charset="0"/>
              </a:rPr>
              <a:t>cortisol</a:t>
            </a:r>
            <a:r>
              <a:rPr lang="en-US" sz="2000" dirty="0">
                <a:solidFill>
                  <a:schemeClr val="accent4">
                    <a:lumMod val="50000"/>
                  </a:schemeClr>
                </a:solidFill>
                <a:latin typeface="Comic Sans MS" pitchFamily="66" charset="0"/>
              </a:rPr>
              <a:t> reserve with </a:t>
            </a:r>
            <a:r>
              <a:rPr lang="en-US" sz="2000" dirty="0" err="1">
                <a:solidFill>
                  <a:schemeClr val="accent4">
                    <a:lumMod val="50000"/>
                  </a:schemeClr>
                </a:solidFill>
                <a:latin typeface="Comic Sans MS" pitchFamily="66" charset="0"/>
              </a:rPr>
              <a:t>pcak</a:t>
            </a:r>
            <a:r>
              <a:rPr lang="en-US" sz="2000" dirty="0">
                <a:solidFill>
                  <a:schemeClr val="accent4">
                    <a:lumMod val="50000"/>
                  </a:schemeClr>
                </a:solidFill>
                <a:latin typeface="Comic Sans MS" pitchFamily="66" charset="0"/>
              </a:rPr>
              <a:t> </a:t>
            </a:r>
            <a:r>
              <a:rPr lang="en-US" sz="2000" dirty="0" err="1">
                <a:solidFill>
                  <a:schemeClr val="accent4">
                    <a:lumMod val="50000"/>
                  </a:schemeClr>
                </a:solidFill>
                <a:latin typeface="Comic Sans MS" pitchFamily="66" charset="0"/>
              </a:rPr>
              <a:t>cortisol</a:t>
            </a:r>
            <a:r>
              <a:rPr lang="en-US" sz="2000" dirty="0">
                <a:solidFill>
                  <a:schemeClr val="accent4">
                    <a:lumMod val="50000"/>
                  </a:schemeClr>
                </a:solidFill>
                <a:latin typeface="Comic Sans MS" pitchFamily="66" charset="0"/>
              </a:rPr>
              <a:t> </a:t>
            </a:r>
            <a:r>
              <a:rPr lang="en-US" sz="2000" dirty="0" err="1">
                <a:solidFill>
                  <a:schemeClr val="accent4">
                    <a:lumMod val="50000"/>
                  </a:schemeClr>
                </a:solidFill>
                <a:latin typeface="Comic Sans MS" pitchFamily="66" charset="0"/>
              </a:rPr>
              <a:t>levcl</a:t>
            </a:r>
            <a:r>
              <a:rPr lang="en-US" sz="2000" dirty="0">
                <a:solidFill>
                  <a:schemeClr val="accent4">
                    <a:lumMod val="50000"/>
                  </a:schemeClr>
                </a:solidFill>
                <a:latin typeface="Comic Sans MS" pitchFamily="66" charset="0"/>
              </a:rPr>
              <a:t> of 10 mcg/dl. </a:t>
            </a:r>
          </a:p>
          <a:p>
            <a:pPr eaLnBrk="1" hangingPunct="1">
              <a:buFont typeface="Arial" charset="0"/>
              <a:buChar char="•"/>
              <a:defRPr/>
            </a:pPr>
            <a:r>
              <a:rPr lang="en-US" sz="2000" dirty="0">
                <a:solidFill>
                  <a:schemeClr val="accent4">
                    <a:lumMod val="50000"/>
                  </a:schemeClr>
                </a:solidFill>
                <a:latin typeface="Comic Sans MS" pitchFamily="66" charset="0"/>
              </a:rPr>
              <a:t>The </a:t>
            </a:r>
            <a:r>
              <a:rPr lang="en-US" sz="2000" dirty="0" err="1">
                <a:solidFill>
                  <a:schemeClr val="accent4">
                    <a:lumMod val="50000"/>
                  </a:schemeClr>
                </a:solidFill>
                <a:latin typeface="Comic Sans MS" pitchFamily="66" charset="0"/>
              </a:rPr>
              <a:t>somatomedin</a:t>
            </a:r>
            <a:r>
              <a:rPr lang="en-US" sz="2000" dirty="0">
                <a:solidFill>
                  <a:schemeClr val="accent4">
                    <a:lumMod val="50000"/>
                  </a:schemeClr>
                </a:solidFill>
                <a:latin typeface="Comic Sans MS" pitchFamily="66" charset="0"/>
              </a:rPr>
              <a:t> C level was normal. </a:t>
            </a:r>
          </a:p>
          <a:p>
            <a:pPr eaLnBrk="1" hangingPunct="1">
              <a:buFont typeface="Arial" charset="0"/>
              <a:buChar char="•"/>
              <a:defRPr/>
            </a:pPr>
            <a:r>
              <a:rPr lang="en-US" sz="2000" dirty="0">
                <a:solidFill>
                  <a:schemeClr val="accent4">
                    <a:lumMod val="50000"/>
                  </a:schemeClr>
                </a:solidFill>
                <a:latin typeface="Comic Sans MS" pitchFamily="66" charset="0"/>
              </a:rPr>
              <a:t>Visual field analysis demonstrated </a:t>
            </a:r>
            <a:r>
              <a:rPr lang="en-US" sz="2000" dirty="0" err="1">
                <a:solidFill>
                  <a:schemeClr val="accent4">
                    <a:lumMod val="50000"/>
                  </a:schemeClr>
                </a:solidFill>
                <a:latin typeface="Comic Sans MS" pitchFamily="66" charset="0"/>
              </a:rPr>
              <a:t>bitemporal</a:t>
            </a:r>
            <a:r>
              <a:rPr lang="en-US" sz="2000" dirty="0">
                <a:solidFill>
                  <a:schemeClr val="accent4">
                    <a:lumMod val="50000"/>
                  </a:schemeClr>
                </a:solidFill>
                <a:latin typeface="Comic Sans MS" pitchFamily="66" charset="0"/>
              </a:rPr>
              <a:t> </a:t>
            </a:r>
            <a:r>
              <a:rPr lang="en-US" sz="2000" dirty="0" err="1">
                <a:solidFill>
                  <a:schemeClr val="accent4">
                    <a:lumMod val="50000"/>
                  </a:schemeClr>
                </a:solidFill>
                <a:latin typeface="Comic Sans MS" pitchFamily="66" charset="0"/>
              </a:rPr>
              <a:t>hemianopsia</a:t>
            </a:r>
            <a:r>
              <a:rPr lang="en-US" sz="2000" dirty="0">
                <a:solidFill>
                  <a:schemeClr val="accent4">
                    <a:lumMod val="50000"/>
                  </a:schemeClr>
                </a:solidFill>
                <a:latin typeface="Comic Sans MS" pitchFamily="66" charset="0"/>
              </a:rPr>
              <a:t>. </a:t>
            </a:r>
          </a:p>
          <a:p>
            <a:pPr eaLnBrk="1" hangingPunct="1">
              <a:buFont typeface="Arial" charset="0"/>
              <a:buChar char="•"/>
              <a:defRPr/>
            </a:pPr>
            <a:endParaRPr lang="en-US" sz="2000" dirty="0">
              <a:solidFill>
                <a:schemeClr val="accent4">
                  <a:lumMod val="50000"/>
                </a:schemeClr>
              </a:solidFill>
              <a:latin typeface="Comic Sans MS" pitchFamily="66" charset="0"/>
            </a:endParaRPr>
          </a:p>
          <a:p>
            <a:pPr eaLnBrk="1" hangingPunct="1">
              <a:buFont typeface="Arial" charset="0"/>
              <a:buChar char="•"/>
              <a:defRPr/>
            </a:pPr>
            <a:endParaRPr lang="en-US" sz="2000" dirty="0">
              <a:solidFill>
                <a:schemeClr val="accent4">
                  <a:lumMod val="50000"/>
                </a:schemeClr>
              </a:solidFill>
              <a:latin typeface="Comic Sans MS" pitchFamily="66" charset="0"/>
            </a:endParaRPr>
          </a:p>
          <a:p>
            <a:pPr eaLnBrk="1" hangingPunct="1">
              <a:buFont typeface="Arial" charset="0"/>
              <a:buChar char="•"/>
              <a:defRPr/>
            </a:pPr>
            <a:r>
              <a:rPr lang="en-US" sz="2000" dirty="0">
                <a:solidFill>
                  <a:schemeClr val="accent4">
                    <a:lumMod val="50000"/>
                  </a:schemeClr>
                </a:solidFill>
                <a:latin typeface="Comic Sans MS" pitchFamily="66" charset="0"/>
              </a:rPr>
              <a:t>MRI</a:t>
            </a:r>
            <a:endParaRPr lang="el-GR" sz="2000" dirty="0">
              <a:solidFill>
                <a:schemeClr val="accent4">
                  <a:lumMod val="50000"/>
                </a:schemeClr>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0"/>
            <a:ext cx="8229600" cy="404813"/>
          </a:xfrm>
        </p:spPr>
        <p:txBody>
          <a:bodyPr/>
          <a:lstStyle/>
          <a:p>
            <a:pPr eaLnBrk="1" hangingPunct="1"/>
            <a:r>
              <a:rPr lang="el-GR" sz="1600" b="1" dirty="0">
                <a:solidFill>
                  <a:srgbClr val="002060"/>
                </a:solidFill>
              </a:rPr>
              <a:t>ΠΕΡΙΠΤΩΣΗ Γ</a:t>
            </a:r>
          </a:p>
        </p:txBody>
      </p:sp>
      <p:sp>
        <p:nvSpPr>
          <p:cNvPr id="3" name="2 - Θέση περιεχομένου"/>
          <p:cNvSpPr>
            <a:spLocks noGrp="1"/>
          </p:cNvSpPr>
          <p:nvPr>
            <p:ph idx="1"/>
          </p:nvPr>
        </p:nvSpPr>
        <p:spPr>
          <a:xfrm>
            <a:off x="0" y="476250"/>
            <a:ext cx="9144000" cy="6121400"/>
          </a:xfrm>
        </p:spPr>
        <p:txBody>
          <a:bodyPr rtlCol="0">
            <a:noAutofit/>
          </a:bodyPr>
          <a:lstStyle/>
          <a:p>
            <a:pPr eaLnBrk="1" fontAlgn="auto" hangingPunct="1">
              <a:spcAft>
                <a:spcPts val="0"/>
              </a:spcAft>
              <a:defRPr/>
            </a:pPr>
            <a:r>
              <a:rPr lang="en-US" sz="1800" dirty="0">
                <a:solidFill>
                  <a:schemeClr val="accent1">
                    <a:lumMod val="50000"/>
                  </a:schemeClr>
                </a:solidFill>
              </a:rPr>
              <a:t>A </a:t>
            </a:r>
            <a:r>
              <a:rPr lang="en-US" sz="1800" dirty="0">
                <a:solidFill>
                  <a:srgbClr val="C00000"/>
                </a:solidFill>
              </a:rPr>
              <a:t>32-year</a:t>
            </a:r>
            <a:r>
              <a:rPr lang="en-US" sz="1800" dirty="0">
                <a:solidFill>
                  <a:schemeClr val="accent1">
                    <a:lumMod val="50000"/>
                  </a:schemeClr>
                </a:solidFill>
              </a:rPr>
              <a:t>-old woman was evaluated because of </a:t>
            </a:r>
            <a:r>
              <a:rPr lang="en-US" sz="1800" dirty="0" err="1">
                <a:solidFill>
                  <a:srgbClr val="C00000"/>
                </a:solidFill>
              </a:rPr>
              <a:t>oligomenorrhea</a:t>
            </a:r>
            <a:r>
              <a:rPr lang="en-US" sz="1800" dirty="0">
                <a:solidFill>
                  <a:srgbClr val="C00000"/>
                </a:solidFill>
              </a:rPr>
              <a:t> and difficulty becoming pregnant.</a:t>
            </a:r>
            <a:r>
              <a:rPr lang="en-US" sz="1800" dirty="0">
                <a:solidFill>
                  <a:schemeClr val="accent1">
                    <a:lumMod val="50000"/>
                  </a:schemeClr>
                </a:solidFill>
              </a:rPr>
              <a:t> </a:t>
            </a:r>
          </a:p>
          <a:p>
            <a:pPr eaLnBrk="1" fontAlgn="auto" hangingPunct="1">
              <a:spcAft>
                <a:spcPts val="0"/>
              </a:spcAft>
              <a:defRPr/>
            </a:pPr>
            <a:r>
              <a:rPr lang="en-US" sz="1800" dirty="0">
                <a:solidFill>
                  <a:schemeClr val="accent1">
                    <a:lumMod val="50000"/>
                  </a:schemeClr>
                </a:solidFill>
              </a:rPr>
              <a:t>Menarche had occurred at 12 years of age and menses were regular until the patient began taking </a:t>
            </a:r>
            <a:r>
              <a:rPr lang="en-US" sz="1800" dirty="0">
                <a:solidFill>
                  <a:srgbClr val="C00000"/>
                </a:solidFill>
              </a:rPr>
              <a:t>oral contraceptives at 20 years </a:t>
            </a:r>
            <a:r>
              <a:rPr lang="en-US" sz="1800" dirty="0">
                <a:solidFill>
                  <a:schemeClr val="accent1">
                    <a:lumMod val="50000"/>
                  </a:schemeClr>
                </a:solidFill>
              </a:rPr>
              <a:t>of age.                                                                                  At </a:t>
            </a:r>
            <a:r>
              <a:rPr lang="en-US" sz="1800" dirty="0">
                <a:solidFill>
                  <a:srgbClr val="C00000"/>
                </a:solidFill>
              </a:rPr>
              <a:t>25 years of age, she discontinued oral contraceptives </a:t>
            </a:r>
            <a:r>
              <a:rPr lang="en-US" sz="1800" dirty="0">
                <a:solidFill>
                  <a:schemeClr val="accent1">
                    <a:lumMod val="50000"/>
                  </a:schemeClr>
                </a:solidFill>
              </a:rPr>
              <a:t>and </a:t>
            </a:r>
            <a:r>
              <a:rPr lang="en-US" sz="1800" dirty="0">
                <a:solidFill>
                  <a:srgbClr val="C00000"/>
                </a:solidFill>
              </a:rPr>
              <a:t>irregular menstrual cycles </a:t>
            </a:r>
            <a:r>
              <a:rPr lang="en-US" sz="1800" dirty="0">
                <a:solidFill>
                  <a:schemeClr val="accent1">
                    <a:lumMod val="50000"/>
                  </a:schemeClr>
                </a:solidFill>
              </a:rPr>
              <a:t>developed, ranging from 31 to 51 days. </a:t>
            </a:r>
          </a:p>
          <a:p>
            <a:pPr eaLnBrk="1" fontAlgn="auto" hangingPunct="1">
              <a:spcAft>
                <a:spcPts val="0"/>
              </a:spcAft>
              <a:defRPr/>
            </a:pPr>
            <a:r>
              <a:rPr lang="en-US" sz="1800" dirty="0">
                <a:solidFill>
                  <a:schemeClr val="accent1">
                    <a:lumMod val="50000"/>
                  </a:schemeClr>
                </a:solidFill>
              </a:rPr>
              <a:t>Between the ages of 28 and 32 years, she had unprotected coitus with her husband but did not conceive. At </a:t>
            </a:r>
            <a:r>
              <a:rPr lang="en-US" sz="1800" dirty="0">
                <a:solidFill>
                  <a:srgbClr val="C00000"/>
                </a:solidFill>
              </a:rPr>
              <a:t>32 years </a:t>
            </a:r>
            <a:r>
              <a:rPr lang="en-US" sz="1800" dirty="0">
                <a:solidFill>
                  <a:schemeClr val="accent1">
                    <a:lumMod val="50000"/>
                  </a:schemeClr>
                </a:solidFill>
              </a:rPr>
              <a:t>of age, referred to a gynecologist because of infertility. Pelvic examination revealed no abnormalities. </a:t>
            </a:r>
            <a:r>
              <a:rPr lang="el-GR" sz="1800" dirty="0">
                <a:solidFill>
                  <a:schemeClr val="accent1">
                    <a:lumMod val="50000"/>
                  </a:schemeClr>
                </a:solidFill>
              </a:rPr>
              <a:t> </a:t>
            </a:r>
            <a:r>
              <a:rPr lang="en-US" sz="1800" dirty="0">
                <a:solidFill>
                  <a:schemeClr val="accent1">
                    <a:lumMod val="50000"/>
                  </a:schemeClr>
                </a:solidFill>
              </a:rPr>
              <a:t>A </a:t>
            </a:r>
            <a:r>
              <a:rPr lang="en-US" sz="1800" dirty="0" err="1">
                <a:solidFill>
                  <a:schemeClr val="accent1">
                    <a:lumMod val="50000"/>
                  </a:schemeClr>
                </a:solidFill>
              </a:rPr>
              <a:t>hysterosalpingogram</a:t>
            </a:r>
            <a:r>
              <a:rPr lang="en-US" sz="1800" dirty="0">
                <a:solidFill>
                  <a:schemeClr val="accent1">
                    <a:lumMod val="50000"/>
                  </a:schemeClr>
                </a:solidFill>
              </a:rPr>
              <a:t> was normal.                                                         </a:t>
            </a:r>
            <a:r>
              <a:rPr lang="el-GR" sz="1800" dirty="0">
                <a:solidFill>
                  <a:schemeClr val="accent1">
                    <a:lumMod val="50000"/>
                  </a:schemeClr>
                </a:solidFill>
              </a:rPr>
              <a:t>                                          </a:t>
            </a:r>
            <a:r>
              <a:rPr lang="en-US" sz="1800" dirty="0">
                <a:solidFill>
                  <a:schemeClr val="accent1">
                    <a:lumMod val="50000"/>
                  </a:schemeClr>
                </a:solidFill>
              </a:rPr>
              <a:t>           Two months later, the patient was seen in the reproductive endocrine clinic of another hospital. She reported frequent acne and facial hair that she removed manually. </a:t>
            </a:r>
            <a:r>
              <a:rPr lang="en-US" sz="1800" dirty="0" err="1">
                <a:solidFill>
                  <a:schemeClr val="accent1">
                    <a:lumMod val="50000"/>
                  </a:schemeClr>
                </a:solidFill>
              </a:rPr>
              <a:t>Clomiphene</a:t>
            </a:r>
            <a:r>
              <a:rPr lang="en-US" sz="1800" dirty="0">
                <a:solidFill>
                  <a:schemeClr val="accent1">
                    <a:lumMod val="50000"/>
                  </a:schemeClr>
                </a:solidFill>
              </a:rPr>
              <a:t> citrate (150 mg) was administered (on days 5 through 9 of the cycle). Laboratory-test results are shown in Table 1. </a:t>
            </a:r>
          </a:p>
          <a:p>
            <a:pPr eaLnBrk="1" fontAlgn="auto" hangingPunct="1">
              <a:spcAft>
                <a:spcPts val="0"/>
              </a:spcAft>
              <a:defRPr/>
            </a:pPr>
            <a:r>
              <a:rPr lang="en-US" sz="1800" dirty="0">
                <a:solidFill>
                  <a:schemeClr val="accent1">
                    <a:lumMod val="50000"/>
                  </a:schemeClr>
                </a:solidFill>
              </a:rPr>
              <a:t>One month later, the serum level of human chorionic </a:t>
            </a:r>
            <a:r>
              <a:rPr lang="en-US" sz="1800" dirty="0" err="1">
                <a:solidFill>
                  <a:schemeClr val="accent1">
                    <a:lumMod val="50000"/>
                  </a:schemeClr>
                </a:solidFill>
              </a:rPr>
              <a:t>gonadotropin</a:t>
            </a:r>
            <a:r>
              <a:rPr lang="en-US" sz="1800" dirty="0">
                <a:solidFill>
                  <a:schemeClr val="accent1">
                    <a:lumMod val="50000"/>
                  </a:schemeClr>
                </a:solidFill>
              </a:rPr>
              <a:t> was elevated.  The </a:t>
            </a:r>
            <a:r>
              <a:rPr lang="en-US" sz="1800" dirty="0">
                <a:solidFill>
                  <a:srgbClr val="C00000"/>
                </a:solidFill>
              </a:rPr>
              <a:t>pregnancy w</a:t>
            </a:r>
            <a:r>
              <a:rPr lang="en-US" sz="1800" dirty="0">
                <a:solidFill>
                  <a:schemeClr val="accent1">
                    <a:lumMod val="50000"/>
                  </a:schemeClr>
                </a:solidFill>
              </a:rPr>
              <a:t>as complicated by </a:t>
            </a:r>
            <a:r>
              <a:rPr lang="en-US" sz="1800" dirty="0">
                <a:solidFill>
                  <a:srgbClr val="C00000"/>
                </a:solidFill>
              </a:rPr>
              <a:t>gestational diabetes mellitus</a:t>
            </a:r>
            <a:r>
              <a:rPr lang="en-US" sz="1800" dirty="0">
                <a:solidFill>
                  <a:schemeClr val="accent1">
                    <a:lumMod val="50000"/>
                  </a:schemeClr>
                </a:solidFill>
              </a:rPr>
              <a:t>, which was diet-controlled. After a 40-week gestation, the patient delivered a healthy infant by means of spontaneous vaginal delivery. She breast-fed her child for 12 months and had one spontaneous episode of menstrual flow during that time.                                                                                                                                                         </a:t>
            </a:r>
            <a:r>
              <a:rPr lang="en-US" sz="1800" dirty="0">
                <a:solidFill>
                  <a:srgbClr val="C00000"/>
                </a:solidFill>
              </a:rPr>
              <a:t>Glucose intolerance persisted</a:t>
            </a:r>
            <a:r>
              <a:rPr lang="en-US" sz="1800" dirty="0">
                <a:solidFill>
                  <a:schemeClr val="accent1">
                    <a:lumMod val="50000"/>
                  </a:schemeClr>
                </a:solidFill>
              </a:rPr>
              <a:t>, but she declined treatment. She had frequent headaches, attributed to sinusitis.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539750" y="981075"/>
            <a:ext cx="8208963" cy="4751388"/>
          </a:xfrm>
          <a:prstGeom prst="rect">
            <a:avLst/>
          </a:prstGeom>
          <a:noFill/>
          <a:ln w="9525">
            <a:noFill/>
            <a:miter lim="800000"/>
            <a:headEnd/>
            <a:tailEnd/>
          </a:ln>
        </p:spPr>
      </p:pic>
      <p:sp>
        <p:nvSpPr>
          <p:cNvPr id="14339" name="2 - Τίτλος"/>
          <p:cNvSpPr>
            <a:spLocks noGrp="1"/>
          </p:cNvSpPr>
          <p:nvPr>
            <p:ph type="title"/>
          </p:nvPr>
        </p:nvSpPr>
        <p:spPr>
          <a:xfrm>
            <a:off x="457200" y="274638"/>
            <a:ext cx="8229600" cy="490537"/>
          </a:xfrm>
        </p:spPr>
        <p:txBody>
          <a:bodyPr/>
          <a:lstStyle/>
          <a:p>
            <a:pPr eaLnBrk="1" hangingPunct="1"/>
            <a:r>
              <a:rPr lang="el-GR" sz="1800" b="1" dirty="0">
                <a:solidFill>
                  <a:srgbClr val="002060"/>
                </a:solidFill>
              </a:rPr>
              <a:t>ΠΕΡΙΠΤΩΣΗ Γ</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274638"/>
            <a:ext cx="8229600" cy="561975"/>
          </a:xfrm>
        </p:spPr>
        <p:txBody>
          <a:bodyPr/>
          <a:lstStyle/>
          <a:p>
            <a:pPr eaLnBrk="1" hangingPunct="1"/>
            <a:r>
              <a:rPr lang="el-GR" sz="2000" b="1" dirty="0">
                <a:solidFill>
                  <a:srgbClr val="002060"/>
                </a:solidFill>
              </a:rPr>
              <a:t>ΠΕΡΙΠΤΩΣΗ Γ</a:t>
            </a:r>
          </a:p>
        </p:txBody>
      </p:sp>
      <p:sp>
        <p:nvSpPr>
          <p:cNvPr id="3" name="2 - Θέση περιεχομένου"/>
          <p:cNvSpPr>
            <a:spLocks noGrp="1"/>
          </p:cNvSpPr>
          <p:nvPr>
            <p:ph idx="1"/>
          </p:nvPr>
        </p:nvSpPr>
        <p:spPr>
          <a:xfrm>
            <a:off x="539750" y="981075"/>
            <a:ext cx="8135938" cy="4895850"/>
          </a:xfrm>
        </p:spPr>
        <p:txBody>
          <a:bodyPr rtlCol="0">
            <a:normAutofit fontScale="85000" lnSpcReduction="10000"/>
          </a:bodyPr>
          <a:lstStyle/>
          <a:p>
            <a:pPr eaLnBrk="1" fontAlgn="auto" hangingPunct="1">
              <a:spcAft>
                <a:spcPts val="0"/>
              </a:spcAft>
              <a:defRPr/>
            </a:pPr>
            <a:r>
              <a:rPr lang="en-US" sz="3100" dirty="0">
                <a:solidFill>
                  <a:schemeClr val="accent1">
                    <a:lumMod val="50000"/>
                  </a:schemeClr>
                </a:solidFill>
              </a:rPr>
              <a:t>When the patient was </a:t>
            </a:r>
            <a:r>
              <a:rPr lang="en-US" sz="3100" dirty="0">
                <a:solidFill>
                  <a:srgbClr val="C00000"/>
                </a:solidFill>
              </a:rPr>
              <a:t>34 years </a:t>
            </a:r>
            <a:r>
              <a:rPr lang="en-US" sz="3100" dirty="0">
                <a:solidFill>
                  <a:schemeClr val="accent1">
                    <a:lumMod val="50000"/>
                  </a:schemeClr>
                </a:solidFill>
              </a:rPr>
              <a:t>of age, computed tomography (</a:t>
            </a:r>
            <a:r>
              <a:rPr lang="en-US" sz="3100" dirty="0">
                <a:solidFill>
                  <a:srgbClr val="C00000"/>
                </a:solidFill>
              </a:rPr>
              <a:t>CT) of the sinuses</a:t>
            </a:r>
            <a:r>
              <a:rPr lang="en-US" sz="3100" dirty="0">
                <a:solidFill>
                  <a:schemeClr val="accent1">
                    <a:lumMod val="50000"/>
                  </a:schemeClr>
                </a:solidFill>
              </a:rPr>
              <a:t>, performed because of persistent frontal headaches and nasal discharge, revealed </a:t>
            </a:r>
            <a:r>
              <a:rPr lang="en-US" sz="3100" dirty="0">
                <a:solidFill>
                  <a:srgbClr val="C00000"/>
                </a:solidFill>
              </a:rPr>
              <a:t>a lesion in the </a:t>
            </a:r>
            <a:r>
              <a:rPr lang="en-US" sz="3100" dirty="0" err="1">
                <a:solidFill>
                  <a:srgbClr val="C00000"/>
                </a:solidFill>
              </a:rPr>
              <a:t>sella</a:t>
            </a:r>
            <a:r>
              <a:rPr lang="en-US" sz="3100" dirty="0">
                <a:solidFill>
                  <a:schemeClr val="accent1">
                    <a:lumMod val="50000"/>
                  </a:schemeClr>
                </a:solidFill>
              </a:rPr>
              <a:t>. </a:t>
            </a:r>
          </a:p>
          <a:p>
            <a:pPr eaLnBrk="1" fontAlgn="auto" hangingPunct="1">
              <a:spcAft>
                <a:spcPts val="0"/>
              </a:spcAft>
              <a:defRPr/>
            </a:pPr>
            <a:endParaRPr lang="en-US" sz="3100" dirty="0">
              <a:solidFill>
                <a:schemeClr val="accent1">
                  <a:lumMod val="50000"/>
                </a:schemeClr>
              </a:solidFill>
            </a:endParaRPr>
          </a:p>
          <a:p>
            <a:pPr eaLnBrk="1" fontAlgn="auto" hangingPunct="1">
              <a:spcAft>
                <a:spcPts val="0"/>
              </a:spcAft>
              <a:defRPr/>
            </a:pPr>
            <a:r>
              <a:rPr lang="en-US" sz="3100" dirty="0">
                <a:solidFill>
                  <a:schemeClr val="accent1">
                    <a:lumMod val="50000"/>
                  </a:schemeClr>
                </a:solidFill>
              </a:rPr>
              <a:t>Magnetic resonance imaging (</a:t>
            </a:r>
            <a:r>
              <a:rPr lang="en-US" sz="3100" dirty="0">
                <a:solidFill>
                  <a:srgbClr val="C00000"/>
                </a:solidFill>
              </a:rPr>
              <a:t>MRI</a:t>
            </a:r>
            <a:r>
              <a:rPr lang="en-US" sz="3100" dirty="0">
                <a:solidFill>
                  <a:schemeClr val="accent1">
                    <a:lumMod val="50000"/>
                  </a:schemeClr>
                </a:solidFill>
              </a:rPr>
              <a:t>) performed 11 days later revealed a lesion (</a:t>
            </a:r>
            <a:r>
              <a:rPr lang="en-US" sz="3100" dirty="0">
                <a:solidFill>
                  <a:srgbClr val="C00000"/>
                </a:solidFill>
              </a:rPr>
              <a:t>2.8 cm by 2.4 cm by 2.4 cm</a:t>
            </a:r>
            <a:r>
              <a:rPr lang="en-US" sz="3100" dirty="0">
                <a:solidFill>
                  <a:schemeClr val="accent1">
                    <a:lumMod val="50000"/>
                  </a:schemeClr>
                </a:solidFill>
              </a:rPr>
              <a:t>) that </a:t>
            </a:r>
            <a:r>
              <a:rPr lang="en-US" sz="3100" dirty="0">
                <a:solidFill>
                  <a:srgbClr val="C00000"/>
                </a:solidFill>
              </a:rPr>
              <a:t>extended into the </a:t>
            </a:r>
            <a:r>
              <a:rPr lang="en-US" sz="3100" dirty="0" err="1">
                <a:solidFill>
                  <a:srgbClr val="C00000"/>
                </a:solidFill>
              </a:rPr>
              <a:t>suprasellar</a:t>
            </a:r>
            <a:r>
              <a:rPr lang="en-US" sz="3100" dirty="0">
                <a:solidFill>
                  <a:srgbClr val="C00000"/>
                </a:solidFill>
              </a:rPr>
              <a:t> region and abutted the optic chiasm</a:t>
            </a:r>
            <a:r>
              <a:rPr lang="en-US" sz="3100" dirty="0">
                <a:solidFill>
                  <a:schemeClr val="accent1">
                    <a:lumMod val="50000"/>
                  </a:schemeClr>
                </a:solidFill>
              </a:rPr>
              <a:t>, with mild compression and </a:t>
            </a:r>
            <a:r>
              <a:rPr lang="en-US" sz="3100" dirty="0">
                <a:solidFill>
                  <a:srgbClr val="C00000"/>
                </a:solidFill>
              </a:rPr>
              <a:t>possible invasion of the right cavernous sinus.</a:t>
            </a:r>
            <a:r>
              <a:rPr lang="en-US" sz="3100" dirty="0">
                <a:solidFill>
                  <a:schemeClr val="accent1">
                    <a:lumMod val="50000"/>
                  </a:schemeClr>
                </a:solidFill>
              </a:rPr>
              <a:t> </a:t>
            </a:r>
          </a:p>
          <a:p>
            <a:pPr eaLnBrk="1" fontAlgn="auto" hangingPunct="1">
              <a:spcAft>
                <a:spcPts val="0"/>
              </a:spcAft>
              <a:defRPr/>
            </a:pPr>
            <a:r>
              <a:rPr lang="en-US" sz="3100" dirty="0">
                <a:solidFill>
                  <a:schemeClr val="accent1">
                    <a:lumMod val="50000"/>
                  </a:schemeClr>
                </a:solidFill>
              </a:rPr>
              <a:t>The patient was referred to the </a:t>
            </a:r>
            <a:r>
              <a:rPr lang="en-US" sz="3100" dirty="0" err="1">
                <a:solidFill>
                  <a:schemeClr val="accent1">
                    <a:lumMod val="50000"/>
                  </a:schemeClr>
                </a:solidFill>
              </a:rPr>
              <a:t>neuroendocrinology</a:t>
            </a:r>
            <a:r>
              <a:rPr lang="en-US" sz="3100" dirty="0">
                <a:solidFill>
                  <a:schemeClr val="accent1">
                    <a:lumMod val="50000"/>
                  </a:schemeClr>
                </a:solidFill>
              </a:rPr>
              <a:t> clinic of this hospital.</a:t>
            </a:r>
            <a:endParaRPr lang="el-GR" sz="3100" dirty="0">
              <a:solidFill>
                <a:schemeClr val="accent1">
                  <a:lumMod val="50000"/>
                </a:schemeClr>
              </a:solidFill>
            </a:endParaRPr>
          </a:p>
          <a:p>
            <a:pPr eaLnBrk="1" fontAlgn="auto" hangingPunct="1">
              <a:spcAft>
                <a:spcPts val="0"/>
              </a:spcAft>
              <a:defRPr/>
            </a:pPr>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sz="2000" b="1">
                <a:solidFill>
                  <a:srgbClr val="FF33CC"/>
                </a:solidFill>
              </a:rPr>
              <a:t>ΠΟΙΑ ΕΡΩΤΗΜΑΤΑ ΟΦΕΙΛΑΝ ΝΑ ΕΙΧΑΝ ΓΙΝΕΙ ΓΙΑ ΠΙΟ ΕΓΚΑΙΡΗ ΔΙΑΓΝΩΣΗ?</a:t>
            </a:r>
          </a:p>
        </p:txBody>
      </p:sp>
      <p:pic>
        <p:nvPicPr>
          <p:cNvPr id="17411" name="Picture 2" descr="C:\Users\nadiagr\Pictures\imagesCAOPN0I5.jpg"/>
          <p:cNvPicPr>
            <a:picLocks noGrp="1" noChangeAspect="1" noChangeArrowheads="1"/>
          </p:cNvPicPr>
          <p:nvPr>
            <p:ph idx="1"/>
          </p:nvPr>
        </p:nvPicPr>
        <p:blipFill>
          <a:blip r:embed="rId2" cstate="print"/>
          <a:srcRect/>
          <a:stretch>
            <a:fillRect/>
          </a:stretch>
        </p:blipFill>
        <p:spPr>
          <a:xfrm>
            <a:off x="4859338" y="3357563"/>
            <a:ext cx="3816350" cy="2879725"/>
          </a:xfrm>
          <a:noFill/>
        </p:spPr>
      </p:pic>
      <p:pic>
        <p:nvPicPr>
          <p:cNvPr id="17412" name="Picture 4" descr="C:\Users\nadiagr\Pictures\imagesCAX002SF.jpg"/>
          <p:cNvPicPr>
            <a:picLocks noChangeAspect="1" noChangeArrowheads="1"/>
          </p:cNvPicPr>
          <p:nvPr/>
        </p:nvPicPr>
        <p:blipFill>
          <a:blip r:embed="rId3" cstate="print"/>
          <a:srcRect/>
          <a:stretch>
            <a:fillRect/>
          </a:stretch>
        </p:blipFill>
        <p:spPr bwMode="auto">
          <a:xfrm>
            <a:off x="1857375" y="2000250"/>
            <a:ext cx="2232025" cy="1944688"/>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a:xfrm>
            <a:off x="468313" y="0"/>
            <a:ext cx="8229600" cy="417513"/>
          </a:xfrm>
        </p:spPr>
        <p:txBody>
          <a:bodyPr/>
          <a:lstStyle/>
          <a:p>
            <a:pPr eaLnBrk="1" hangingPunct="1"/>
            <a:r>
              <a:rPr lang="el-GR" sz="1800" b="1" dirty="0">
                <a:solidFill>
                  <a:srgbClr val="002060"/>
                </a:solidFill>
              </a:rPr>
              <a:t>ΠΕΡΙΠΤΩΣΗ Γ</a:t>
            </a:r>
          </a:p>
        </p:txBody>
      </p:sp>
      <p:sp>
        <p:nvSpPr>
          <p:cNvPr id="18435" name="2 - Θέση περιεχομένου"/>
          <p:cNvSpPr>
            <a:spLocks noGrp="1"/>
          </p:cNvSpPr>
          <p:nvPr>
            <p:ph idx="1"/>
          </p:nvPr>
        </p:nvSpPr>
        <p:spPr>
          <a:xfrm>
            <a:off x="179388" y="620713"/>
            <a:ext cx="8713787" cy="5976937"/>
          </a:xfrm>
        </p:spPr>
        <p:txBody>
          <a:bodyPr/>
          <a:lstStyle/>
          <a:p>
            <a:pPr eaLnBrk="1" hangingPunct="1"/>
            <a:r>
              <a:rPr lang="en-US" sz="2000">
                <a:solidFill>
                  <a:srgbClr val="002060"/>
                </a:solidFill>
              </a:rPr>
              <a:t>The patient reported </a:t>
            </a:r>
            <a:r>
              <a:rPr lang="en-US" sz="2000">
                <a:solidFill>
                  <a:srgbClr val="C00000"/>
                </a:solidFill>
              </a:rPr>
              <a:t>decreased libido after </a:t>
            </a:r>
            <a:r>
              <a:rPr lang="el-GR" sz="2000">
                <a:solidFill>
                  <a:srgbClr val="C00000"/>
                </a:solidFill>
              </a:rPr>
              <a:t> </a:t>
            </a:r>
            <a:r>
              <a:rPr lang="en-US" sz="2000">
                <a:solidFill>
                  <a:srgbClr val="C00000"/>
                </a:solidFill>
              </a:rPr>
              <a:t>stopping oral contraceptives</a:t>
            </a:r>
            <a:r>
              <a:rPr lang="en-US" sz="2000">
                <a:solidFill>
                  <a:srgbClr val="002060"/>
                </a:solidFill>
              </a:rPr>
              <a:t>, intermittent hot </a:t>
            </a:r>
            <a:r>
              <a:rPr lang="el-GR" sz="2000">
                <a:solidFill>
                  <a:srgbClr val="002060"/>
                </a:solidFill>
              </a:rPr>
              <a:t> </a:t>
            </a:r>
            <a:r>
              <a:rPr lang="en-US" sz="2000">
                <a:solidFill>
                  <a:srgbClr val="002060"/>
                </a:solidFill>
              </a:rPr>
              <a:t>flashes accompanied by palpitations, and amen</a:t>
            </a:r>
            <a:r>
              <a:rPr lang="el-GR" sz="2000">
                <a:solidFill>
                  <a:srgbClr val="002060"/>
                </a:solidFill>
              </a:rPr>
              <a:t>ο</a:t>
            </a:r>
            <a:r>
              <a:rPr lang="en-US" sz="2000">
                <a:solidFill>
                  <a:srgbClr val="002060"/>
                </a:solidFill>
              </a:rPr>
              <a:t>rrhea for almost 1 year.</a:t>
            </a:r>
            <a:endParaRPr lang="el-GR" sz="2000">
              <a:solidFill>
                <a:srgbClr val="002060"/>
              </a:solidFill>
            </a:endParaRPr>
          </a:p>
          <a:p>
            <a:pPr eaLnBrk="1" hangingPunct="1"/>
            <a:r>
              <a:rPr lang="en-US" sz="2000">
                <a:solidFill>
                  <a:srgbClr val="002060"/>
                </a:solidFill>
              </a:rPr>
              <a:t> She had occasional </a:t>
            </a:r>
            <a:r>
              <a:rPr lang="en-US" sz="2000">
                <a:solidFill>
                  <a:srgbClr val="C00000"/>
                </a:solidFill>
              </a:rPr>
              <a:t>“floaters” in her vision </a:t>
            </a:r>
            <a:r>
              <a:rPr lang="en-US" sz="2000">
                <a:solidFill>
                  <a:srgbClr val="002060"/>
                </a:solidFill>
              </a:rPr>
              <a:t>but no loss of peripheral </a:t>
            </a:r>
            <a:r>
              <a:rPr lang="el-GR" sz="2000">
                <a:solidFill>
                  <a:srgbClr val="002060"/>
                </a:solidFill>
              </a:rPr>
              <a:t> </a:t>
            </a:r>
            <a:r>
              <a:rPr lang="en-US" sz="2000">
                <a:solidFill>
                  <a:srgbClr val="002060"/>
                </a:solidFill>
              </a:rPr>
              <a:t>vision. She had </a:t>
            </a:r>
            <a:r>
              <a:rPr lang="en-US" sz="2000">
                <a:solidFill>
                  <a:srgbClr val="C00000"/>
                </a:solidFill>
              </a:rPr>
              <a:t>chronic pain and stiffness in the knees, shoulders, and hands</a:t>
            </a:r>
            <a:r>
              <a:rPr lang="en-US" sz="2000">
                <a:solidFill>
                  <a:srgbClr val="002060"/>
                </a:solidFill>
              </a:rPr>
              <a:t>, as well as occasional numbness and tingling in the hands, which had been </a:t>
            </a:r>
            <a:r>
              <a:rPr lang="en-US" sz="2000">
                <a:solidFill>
                  <a:srgbClr val="C00000"/>
                </a:solidFill>
              </a:rPr>
              <a:t>occurring for approximately 13 years</a:t>
            </a:r>
            <a:r>
              <a:rPr lang="en-US" sz="2000">
                <a:solidFill>
                  <a:srgbClr val="002060"/>
                </a:solidFill>
              </a:rPr>
              <a:t>. </a:t>
            </a:r>
            <a:endParaRPr lang="el-GR" sz="2000">
              <a:solidFill>
                <a:srgbClr val="002060"/>
              </a:solidFill>
            </a:endParaRPr>
          </a:p>
          <a:p>
            <a:pPr eaLnBrk="1" hangingPunct="1"/>
            <a:r>
              <a:rPr lang="en-US" sz="2000">
                <a:solidFill>
                  <a:srgbClr val="002060"/>
                </a:solidFill>
              </a:rPr>
              <a:t>During the same period</a:t>
            </a:r>
            <a:r>
              <a:rPr lang="en-US" sz="2000">
                <a:solidFill>
                  <a:srgbClr val="C00000"/>
                </a:solidFill>
              </a:rPr>
              <a:t>, increasing numbers of coarse dark hairs </a:t>
            </a:r>
            <a:r>
              <a:rPr lang="en-US" sz="2000">
                <a:solidFill>
                  <a:srgbClr val="002060"/>
                </a:solidFill>
              </a:rPr>
              <a:t>grew on her face; </a:t>
            </a:r>
          </a:p>
          <a:p>
            <a:pPr eaLnBrk="1" hangingPunct="1"/>
            <a:r>
              <a:rPr lang="en-US" sz="2000">
                <a:solidFill>
                  <a:srgbClr val="002060"/>
                </a:solidFill>
              </a:rPr>
              <a:t>her weight had increased 18.1 kg; and </a:t>
            </a:r>
            <a:r>
              <a:rPr lang="en-US" sz="2000">
                <a:solidFill>
                  <a:srgbClr val="C00000"/>
                </a:solidFill>
              </a:rPr>
              <a:t>snoring, fatigue</a:t>
            </a:r>
            <a:r>
              <a:rPr lang="en-US" sz="2000">
                <a:solidFill>
                  <a:srgbClr val="002060"/>
                </a:solidFill>
              </a:rPr>
              <a:t>, and </a:t>
            </a:r>
            <a:r>
              <a:rPr lang="en-US" sz="2000">
                <a:solidFill>
                  <a:srgbClr val="C00000"/>
                </a:solidFill>
              </a:rPr>
              <a:t>occasional daytime somnolence</a:t>
            </a:r>
            <a:r>
              <a:rPr lang="en-US" sz="2000">
                <a:solidFill>
                  <a:srgbClr val="002060"/>
                </a:solidFill>
              </a:rPr>
              <a:t>, suggestive of obstructive sleep apnea, developed. </a:t>
            </a:r>
            <a:endParaRPr lang="el-GR" sz="2000">
              <a:solidFill>
                <a:srgbClr val="002060"/>
              </a:solidFill>
            </a:endParaRPr>
          </a:p>
          <a:p>
            <a:pPr eaLnBrk="1" hangingPunct="1"/>
            <a:r>
              <a:rPr lang="en-US" sz="2000">
                <a:solidFill>
                  <a:srgbClr val="002060"/>
                </a:solidFill>
              </a:rPr>
              <a:t>Her </a:t>
            </a:r>
            <a:r>
              <a:rPr lang="en-US" sz="2000">
                <a:solidFill>
                  <a:srgbClr val="C00000"/>
                </a:solidFill>
              </a:rPr>
              <a:t>shoe size </a:t>
            </a:r>
            <a:r>
              <a:rPr lang="en-US" sz="2000">
                <a:solidFill>
                  <a:srgbClr val="002060"/>
                </a:solidFill>
              </a:rPr>
              <a:t>had increased from </a:t>
            </a:r>
            <a:r>
              <a:rPr lang="en-US" sz="2000">
                <a:solidFill>
                  <a:srgbClr val="C00000"/>
                </a:solidFill>
              </a:rPr>
              <a:t>size 38</a:t>
            </a:r>
            <a:r>
              <a:rPr lang="el-GR" sz="2000">
                <a:solidFill>
                  <a:srgbClr val="C00000"/>
                </a:solidFill>
              </a:rPr>
              <a:t> </a:t>
            </a:r>
            <a:r>
              <a:rPr lang="en-US" sz="2000">
                <a:solidFill>
                  <a:srgbClr val="C00000"/>
                </a:solidFill>
              </a:rPr>
              <a:t>to size 39</a:t>
            </a:r>
            <a:r>
              <a:rPr lang="el-GR" sz="2000">
                <a:solidFill>
                  <a:srgbClr val="C00000"/>
                </a:solidFill>
              </a:rPr>
              <a:t> </a:t>
            </a:r>
            <a:r>
              <a:rPr lang="en-US" sz="2000">
                <a:solidFill>
                  <a:srgbClr val="002060"/>
                </a:solidFill>
              </a:rPr>
              <a:t>double-wide, her </a:t>
            </a:r>
            <a:r>
              <a:rPr lang="en-US" sz="2000">
                <a:solidFill>
                  <a:srgbClr val="C00000"/>
                </a:solidFill>
              </a:rPr>
              <a:t>ring size </a:t>
            </a:r>
            <a:r>
              <a:rPr lang="en-US" sz="2000">
                <a:solidFill>
                  <a:srgbClr val="002060"/>
                </a:solidFill>
              </a:rPr>
              <a:t>had also increased, and she thought that her nose had become larger. </a:t>
            </a:r>
          </a:p>
          <a:p>
            <a:pPr eaLnBrk="1" hangingPunct="1"/>
            <a:r>
              <a:rPr lang="en-US" sz="2000">
                <a:solidFill>
                  <a:srgbClr val="002060"/>
                </a:solidFill>
              </a:rPr>
              <a:t>The </a:t>
            </a:r>
            <a:r>
              <a:rPr lang="en-US" sz="2000">
                <a:solidFill>
                  <a:srgbClr val="C00000"/>
                </a:solidFill>
              </a:rPr>
              <a:t>face and nose were broad, </a:t>
            </a:r>
            <a:r>
              <a:rPr lang="en-US" sz="2000">
                <a:solidFill>
                  <a:srgbClr val="002060"/>
                </a:solidFill>
              </a:rPr>
              <a:t> there was no macroglossia. </a:t>
            </a:r>
          </a:p>
          <a:p>
            <a:pPr eaLnBrk="1" hangingPunct="1"/>
            <a:r>
              <a:rPr lang="en-US" sz="2000">
                <a:solidFill>
                  <a:srgbClr val="002060"/>
                </a:solidFill>
              </a:rPr>
              <a:t>There was facial acne, multiple skin tags, and acanthosis nigricans. </a:t>
            </a:r>
          </a:p>
          <a:p>
            <a:pPr eaLnBrk="1" hangingPunct="1"/>
            <a:r>
              <a:rPr lang="en-US" sz="2000">
                <a:solidFill>
                  <a:srgbClr val="C00000"/>
                </a:solidFill>
              </a:rPr>
              <a:t>The hands were large, and the fingers were thick</a:t>
            </a:r>
            <a:r>
              <a:rPr lang="en-US" sz="2000">
                <a:solidFill>
                  <a:srgbClr val="002060"/>
                </a:solidFill>
              </a:rPr>
              <a:t>. The remainder of the examination was normal.</a:t>
            </a:r>
            <a:endParaRPr lang="el-GR" sz="2000">
              <a:solidFill>
                <a:srgbClr val="00206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odel of GH/IGF-1 axis and its target organs. Negative feedback mechanism induced by IGF-1 regulates GH/IGF-1 axis: IGF-1 inhibits GH gene expression by stimulating somatostatin secretion. GHRH (growth hormone-releasing hormone) stimulates GH secretion, which stimulates IGF-1 secretion Â "/>
          <p:cNvPicPr>
            <a:picLocks noChangeAspect="1" noChangeArrowheads="1"/>
          </p:cNvPicPr>
          <p:nvPr/>
        </p:nvPicPr>
        <p:blipFill>
          <a:blip r:embed="rId2" cstate="print"/>
          <a:srcRect/>
          <a:stretch>
            <a:fillRect/>
          </a:stretch>
        </p:blipFill>
        <p:spPr bwMode="auto">
          <a:xfrm>
            <a:off x="539552" y="332656"/>
            <a:ext cx="7848872" cy="61926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sp>
        <p:nvSpPr>
          <p:cNvPr id="4" name="3 - Θέση κειμένου"/>
          <p:cNvSpPr>
            <a:spLocks noGrp="1"/>
          </p:cNvSpPr>
          <p:nvPr>
            <p:ph type="body" idx="1"/>
          </p:nvPr>
        </p:nvSpPr>
        <p:spPr>
          <a:xfrm>
            <a:off x="722313" y="3356992"/>
            <a:ext cx="7772400" cy="1049908"/>
          </a:xfrm>
          <a:ln>
            <a:solidFill>
              <a:schemeClr val="accent1">
                <a:lumMod val="50000"/>
              </a:schemeClr>
            </a:solidFill>
          </a:ln>
        </p:spPr>
        <p:txBody>
          <a:bodyPr>
            <a:normAutofit/>
          </a:bodyPr>
          <a:lstStyle/>
          <a:p>
            <a:r>
              <a:rPr lang="el-GR" sz="3200" b="1" dirty="0">
                <a:solidFill>
                  <a:schemeClr val="accent1">
                    <a:lumMod val="75000"/>
                  </a:schemeClr>
                </a:solidFill>
              </a:rPr>
              <a:t>ΜΕΓΑΛΑΚΡΙΑ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587573" y="2845022"/>
            <a:ext cx="2232025" cy="2952750"/>
          </a:xfrm>
          <a:prstGeom prst="rect">
            <a:avLst/>
          </a:prstGeom>
          <a:noFill/>
          <a:ln w="9525">
            <a:noFill/>
            <a:miter lim="800000"/>
            <a:headEnd/>
            <a:tailEnd/>
          </a:ln>
        </p:spPr>
      </p:pic>
      <p:sp>
        <p:nvSpPr>
          <p:cNvPr id="78851" name="4 - Ορθογώνιο"/>
          <p:cNvSpPr>
            <a:spLocks noChangeArrowheads="1"/>
          </p:cNvSpPr>
          <p:nvPr/>
        </p:nvSpPr>
        <p:spPr bwMode="auto">
          <a:xfrm>
            <a:off x="159245" y="6084735"/>
            <a:ext cx="3541713" cy="369887"/>
          </a:xfrm>
          <a:prstGeom prst="rect">
            <a:avLst/>
          </a:prstGeom>
          <a:noFill/>
          <a:ln w="9525">
            <a:noFill/>
            <a:miter lim="800000"/>
            <a:headEnd/>
            <a:tailEnd/>
          </a:ln>
        </p:spPr>
        <p:txBody>
          <a:bodyPr wrap="none">
            <a:spAutoFit/>
          </a:bodyPr>
          <a:lstStyle/>
          <a:p>
            <a:r>
              <a:rPr lang="en-US" dirty="0">
                <a:latin typeface="Calibri" pitchFamily="34" charset="0"/>
              </a:rPr>
              <a:t>Egyptian Akhenaten, circa 1365 BCE</a:t>
            </a:r>
            <a:endParaRPr lang="el-GR" dirty="0">
              <a:latin typeface="Calibri" pitchFamily="34" charset="0"/>
            </a:endParaRPr>
          </a:p>
        </p:txBody>
      </p:sp>
      <p:pic>
        <p:nvPicPr>
          <p:cNvPr id="78852" name="Picture 2" descr="http://media.digititles.com/content/cbac940bb9d2fcc27d5d142bea648104/1-maurice-tillet-shrek-profile-1365780655.jpeg">
            <a:hlinkClick r:id="rId3"/>
          </p:cNvPr>
          <p:cNvPicPr>
            <a:picLocks noChangeAspect="1" noChangeArrowheads="1"/>
          </p:cNvPicPr>
          <p:nvPr/>
        </p:nvPicPr>
        <p:blipFill>
          <a:blip r:embed="rId4" cstate="print"/>
          <a:srcRect/>
          <a:stretch>
            <a:fillRect/>
          </a:stretch>
        </p:blipFill>
        <p:spPr bwMode="auto">
          <a:xfrm>
            <a:off x="5292080" y="1966837"/>
            <a:ext cx="3408363" cy="1815430"/>
          </a:xfrm>
          <a:prstGeom prst="rect">
            <a:avLst/>
          </a:prstGeom>
          <a:noFill/>
          <a:ln w="9525">
            <a:noFill/>
            <a:miter lim="800000"/>
            <a:headEnd/>
            <a:tailEnd/>
          </a:ln>
        </p:spPr>
      </p:pic>
      <p:sp>
        <p:nvSpPr>
          <p:cNvPr id="78853" name="5 - Ορθογώνιο"/>
          <p:cNvSpPr>
            <a:spLocks noChangeArrowheads="1"/>
          </p:cNvSpPr>
          <p:nvPr/>
        </p:nvSpPr>
        <p:spPr bwMode="auto">
          <a:xfrm>
            <a:off x="4572000" y="5949950"/>
            <a:ext cx="3408363" cy="368300"/>
          </a:xfrm>
          <a:prstGeom prst="rect">
            <a:avLst/>
          </a:prstGeom>
          <a:noFill/>
          <a:ln w="9525">
            <a:noFill/>
            <a:miter lim="800000"/>
            <a:headEnd/>
            <a:tailEnd/>
          </a:ln>
        </p:spPr>
        <p:txBody>
          <a:bodyPr wrap="none">
            <a:spAutoFit/>
          </a:bodyPr>
          <a:lstStyle/>
          <a:p>
            <a:r>
              <a:rPr lang="en-US" b="1">
                <a:latin typeface="Calibri" pitchFamily="34" charset="0"/>
              </a:rPr>
              <a:t>“The French Angel” Maurice Tillet</a:t>
            </a:r>
            <a:endParaRPr lang="el-GR">
              <a:latin typeface="Calibri" pitchFamily="34" charset="0"/>
            </a:endParaRPr>
          </a:p>
        </p:txBody>
      </p:sp>
      <p:pic>
        <p:nvPicPr>
          <p:cNvPr id="78854" name="Picture 4" descr="https://images-blogger-opensocial.googleusercontent.com/gadgets/proxy?url=http%3A%2F%2F2.bp.blogspot.com%2F-AgqMcIa_pRE%2FUkOXNUJAAiI%2FAAAAAAAAA6g%2F4kiD247wDeI%2Fs1600%2FMaurice%2BTillet%2B13.jpg&amp;container=blogger&amp;gadget=a&amp;rewriteMime=image%2F*">
            <a:hlinkClick r:id="rId5"/>
          </p:cNvPr>
          <p:cNvPicPr>
            <a:picLocks noChangeAspect="1" noChangeArrowheads="1"/>
          </p:cNvPicPr>
          <p:nvPr/>
        </p:nvPicPr>
        <p:blipFill>
          <a:blip r:embed="rId6" cstate="print"/>
          <a:srcRect/>
          <a:stretch>
            <a:fillRect/>
          </a:stretch>
        </p:blipFill>
        <p:spPr bwMode="auto">
          <a:xfrm>
            <a:off x="5067026" y="3799448"/>
            <a:ext cx="2024063" cy="1865312"/>
          </a:xfrm>
          <a:prstGeom prst="rect">
            <a:avLst/>
          </a:prstGeom>
          <a:noFill/>
          <a:ln w="9525">
            <a:noFill/>
            <a:miter lim="800000"/>
            <a:headEnd/>
            <a:tailEnd/>
          </a:ln>
        </p:spPr>
      </p:pic>
      <p:pic>
        <p:nvPicPr>
          <p:cNvPr id="78855" name="Picture 6" descr="http://media.digititles.com/content/cbac940bb9d2fcc27d5d142bea648104/6-maurice-tillet-shrek-death-mask-1365780839.jpeg">
            <a:hlinkClick r:id="rId7"/>
          </p:cNvPr>
          <p:cNvPicPr>
            <a:picLocks noChangeAspect="1" noChangeArrowheads="1"/>
          </p:cNvPicPr>
          <p:nvPr/>
        </p:nvPicPr>
        <p:blipFill>
          <a:blip r:embed="rId8" cstate="print"/>
          <a:srcRect/>
          <a:stretch>
            <a:fillRect/>
          </a:stretch>
        </p:blipFill>
        <p:spPr bwMode="auto">
          <a:xfrm>
            <a:off x="7119937" y="4077071"/>
            <a:ext cx="1772543" cy="1450751"/>
          </a:xfrm>
          <a:prstGeom prst="rect">
            <a:avLst/>
          </a:prstGeom>
          <a:noFill/>
          <a:ln w="9525">
            <a:noFill/>
            <a:miter lim="800000"/>
            <a:headEnd/>
            <a:tailEnd/>
          </a:ln>
        </p:spPr>
      </p:pic>
      <p:sp>
        <p:nvSpPr>
          <p:cNvPr id="2" name="Τίτλος 1">
            <a:extLst>
              <a:ext uri="{FF2B5EF4-FFF2-40B4-BE49-F238E27FC236}">
                <a16:creationId xmlns:a16="http://schemas.microsoft.com/office/drawing/2014/main" id="{6C00A3CE-70AE-4768-A8FD-4025DFFC2A15}"/>
              </a:ext>
            </a:extLst>
          </p:cNvPr>
          <p:cNvSpPr>
            <a:spLocks noGrp="1"/>
          </p:cNvSpPr>
          <p:nvPr>
            <p:ph type="title"/>
          </p:nvPr>
        </p:nvSpPr>
        <p:spPr>
          <a:xfrm>
            <a:off x="1474392" y="535013"/>
            <a:ext cx="6195215" cy="460574"/>
          </a:xfrm>
          <a:solidFill>
            <a:schemeClr val="tx2">
              <a:lumMod val="60000"/>
              <a:lumOff val="40000"/>
            </a:schemeClr>
          </a:solidFill>
          <a:ln>
            <a:solidFill>
              <a:srgbClr val="FF0000"/>
            </a:solidFill>
          </a:ln>
        </p:spPr>
        <p:txBody>
          <a:bodyPr>
            <a:normAutofit fontScale="90000"/>
          </a:bodyPr>
          <a:lstStyle/>
          <a:p>
            <a:r>
              <a:rPr lang="el-GR" sz="3600" dirty="0">
                <a:solidFill>
                  <a:srgbClr val="FF0000"/>
                </a:solidFill>
                <a:latin typeface="Comic Sans MS" panose="030F0702030302020204" pitchFamily="66" charset="0"/>
              </a:rPr>
              <a:t>ΚΥΚΛΩΠΕΣ</a:t>
            </a:r>
          </a:p>
        </p:txBody>
      </p:sp>
      <p:sp>
        <p:nvSpPr>
          <p:cNvPr id="9" name="Τίτλος 1">
            <a:extLst>
              <a:ext uri="{FF2B5EF4-FFF2-40B4-BE49-F238E27FC236}">
                <a16:creationId xmlns:a16="http://schemas.microsoft.com/office/drawing/2014/main" id="{CD766FD3-E73C-4FA1-99F7-B0460B78E481}"/>
              </a:ext>
            </a:extLst>
          </p:cNvPr>
          <p:cNvSpPr txBox="1">
            <a:spLocks/>
          </p:cNvSpPr>
          <p:nvPr/>
        </p:nvSpPr>
        <p:spPr>
          <a:xfrm>
            <a:off x="323528" y="1506263"/>
            <a:ext cx="4608512" cy="460574"/>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dirty="0">
                <a:solidFill>
                  <a:schemeClr val="accent5">
                    <a:lumMod val="75000"/>
                  </a:schemeClr>
                </a:solidFill>
                <a:latin typeface="Comic Sans MS" panose="030F0702030302020204" pitchFamily="66" charset="0"/>
              </a:rPr>
              <a:t>ΓΟΛΙΑΘ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971550" y="1628775"/>
            <a:ext cx="7200900" cy="3313113"/>
          </a:xfrm>
          <a:ln w="28575">
            <a:solidFill>
              <a:schemeClr val="accent1"/>
            </a:solidFill>
          </a:ln>
        </p:spPr>
        <p:txBody>
          <a:bodyPr rtlCol="0">
            <a:normAutofit/>
          </a:bodyPr>
          <a:lstStyle/>
          <a:p>
            <a:pPr fontAlgn="auto">
              <a:spcAft>
                <a:spcPts val="0"/>
              </a:spcAft>
              <a:buFont typeface="Arial" pitchFamily="34" charset="0"/>
              <a:buChar char="•"/>
              <a:defRPr/>
            </a:pPr>
            <a:endParaRPr lang="el-GR" sz="2400" b="1" dirty="0">
              <a:solidFill>
                <a:schemeClr val="tx2">
                  <a:lumMod val="50000"/>
                </a:schemeClr>
              </a:solidFill>
            </a:endParaRPr>
          </a:p>
          <a:p>
            <a:pPr fontAlgn="auto">
              <a:spcAft>
                <a:spcPts val="0"/>
              </a:spcAft>
              <a:buFont typeface="Arial" pitchFamily="34" charset="0"/>
              <a:buChar char="•"/>
              <a:defRPr/>
            </a:pPr>
            <a:r>
              <a:rPr lang="el-GR" sz="2800" b="1" dirty="0">
                <a:solidFill>
                  <a:schemeClr val="tx2">
                    <a:lumMod val="50000"/>
                  </a:schemeClr>
                </a:solidFill>
              </a:rPr>
              <a:t>ΕΠΙΠΟΛΑΣΜΟΣ </a:t>
            </a:r>
            <a:r>
              <a:rPr lang="en-US" sz="2800" b="1" dirty="0">
                <a:solidFill>
                  <a:schemeClr val="tx2">
                    <a:lumMod val="50000"/>
                  </a:schemeClr>
                </a:solidFill>
              </a:rPr>
              <a:t>40 </a:t>
            </a:r>
            <a:r>
              <a:rPr lang="el-GR" sz="2800" b="1" dirty="0">
                <a:solidFill>
                  <a:schemeClr val="tx2">
                    <a:lumMod val="50000"/>
                  </a:schemeClr>
                </a:solidFill>
              </a:rPr>
              <a:t>-</a:t>
            </a:r>
            <a:r>
              <a:rPr lang="en-US" sz="2800" b="1" dirty="0">
                <a:solidFill>
                  <a:schemeClr val="tx2">
                    <a:lumMod val="50000"/>
                  </a:schemeClr>
                </a:solidFill>
              </a:rPr>
              <a:t> 125 </a:t>
            </a:r>
            <a:r>
              <a:rPr lang="el-GR" sz="2800" b="1" dirty="0">
                <a:solidFill>
                  <a:schemeClr val="tx2">
                    <a:lumMod val="50000"/>
                  </a:schemeClr>
                </a:solidFill>
              </a:rPr>
              <a:t>/1000000</a:t>
            </a:r>
          </a:p>
          <a:p>
            <a:pPr fontAlgn="auto">
              <a:spcAft>
                <a:spcPts val="0"/>
              </a:spcAft>
              <a:buFont typeface="Arial" pitchFamily="34" charset="0"/>
              <a:buChar char="•"/>
              <a:defRPr/>
            </a:pPr>
            <a:r>
              <a:rPr lang="el-GR" sz="2800" b="1" dirty="0">
                <a:solidFill>
                  <a:schemeClr val="tx2">
                    <a:lumMod val="50000"/>
                  </a:schemeClr>
                </a:solidFill>
              </a:rPr>
              <a:t>ΕΠΙΠΤΩΣΗ 3-4  νέες περιπτώσεις / 1000000</a:t>
            </a:r>
          </a:p>
          <a:p>
            <a:pPr fontAlgn="auto">
              <a:spcAft>
                <a:spcPts val="0"/>
              </a:spcAft>
              <a:buFont typeface="Arial" pitchFamily="34" charset="0"/>
              <a:buChar char="•"/>
              <a:defRPr/>
            </a:pPr>
            <a:r>
              <a:rPr lang="el-GR" sz="2800" b="1" dirty="0">
                <a:solidFill>
                  <a:schemeClr val="tx2">
                    <a:lumMod val="50000"/>
                  </a:schemeClr>
                </a:solidFill>
              </a:rPr>
              <a:t>4-5</a:t>
            </a:r>
            <a:r>
              <a:rPr lang="el-GR" sz="2800" b="1" baseline="30000" dirty="0">
                <a:solidFill>
                  <a:schemeClr val="tx2">
                    <a:lumMod val="50000"/>
                  </a:schemeClr>
                </a:solidFill>
              </a:rPr>
              <a:t>η</a:t>
            </a:r>
            <a:r>
              <a:rPr lang="el-GR" sz="2800" b="1" dirty="0">
                <a:solidFill>
                  <a:schemeClr val="tx2">
                    <a:lumMod val="50000"/>
                  </a:schemeClr>
                </a:solidFill>
              </a:rPr>
              <a:t> ΔΕΚΑΕΤΙΑ </a:t>
            </a:r>
          </a:p>
          <a:p>
            <a:pPr fontAlgn="auto">
              <a:spcAft>
                <a:spcPts val="0"/>
              </a:spcAft>
              <a:buFont typeface="Arial" pitchFamily="34" charset="0"/>
              <a:buChar char="•"/>
              <a:defRPr/>
            </a:pPr>
            <a:r>
              <a:rPr lang="el-GR" sz="2800" b="1" dirty="0">
                <a:solidFill>
                  <a:schemeClr val="tx2">
                    <a:lumMod val="50000"/>
                  </a:schemeClr>
                </a:solidFill>
              </a:rPr>
              <a:t>ΙΔΙΑ ΣΥΧΝΟΤΗΤΑ ΑΝΔΡΕΣ ΓΥΝΑΙΚΕΣ</a:t>
            </a:r>
          </a:p>
        </p:txBody>
      </p:sp>
      <p:pic>
        <p:nvPicPr>
          <p:cNvPr id="80899" name="Picture 2"/>
          <p:cNvPicPr>
            <a:picLocks noChangeAspect="1" noChangeArrowheads="1"/>
          </p:cNvPicPr>
          <p:nvPr/>
        </p:nvPicPr>
        <p:blipFill>
          <a:blip r:embed="rId2" cstate="print"/>
          <a:srcRect/>
          <a:stretch>
            <a:fillRect/>
          </a:stretch>
        </p:blipFill>
        <p:spPr bwMode="auto">
          <a:xfrm>
            <a:off x="3059113" y="5661025"/>
            <a:ext cx="4948237" cy="288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Τίτλος"/>
          <p:cNvSpPr>
            <a:spLocks noGrp="1"/>
          </p:cNvSpPr>
          <p:nvPr>
            <p:ph type="title"/>
          </p:nvPr>
        </p:nvSpPr>
        <p:spPr>
          <a:xfrm>
            <a:off x="468313" y="188913"/>
            <a:ext cx="8424862" cy="576262"/>
          </a:xfrm>
          <a:solidFill>
            <a:srgbClr val="7030A0"/>
          </a:solidFill>
          <a:ln>
            <a:solidFill>
              <a:schemeClr val="accent1"/>
            </a:solidFill>
          </a:ln>
        </p:spPr>
        <p:txBody>
          <a:bodyPr/>
          <a:lstStyle/>
          <a:p>
            <a:r>
              <a:rPr lang="el-GR" sz="2800" b="1">
                <a:solidFill>
                  <a:schemeClr val="bg1"/>
                </a:solidFill>
              </a:rPr>
              <a:t>ΑΙΤΙΑ ΜΕΓΑΛΑΚΡΙΑΣ </a:t>
            </a:r>
          </a:p>
        </p:txBody>
      </p:sp>
      <p:sp>
        <p:nvSpPr>
          <p:cNvPr id="82947" name="4 - Θέση περιεχομένου"/>
          <p:cNvSpPr>
            <a:spLocks noGrp="1"/>
          </p:cNvSpPr>
          <p:nvPr>
            <p:ph idx="1"/>
          </p:nvPr>
        </p:nvSpPr>
        <p:spPr/>
        <p:txBody>
          <a:bodyPr/>
          <a:lstStyle/>
          <a:p>
            <a:endParaRPr lang="el-GR"/>
          </a:p>
        </p:txBody>
      </p:sp>
      <p:pic>
        <p:nvPicPr>
          <p:cNvPr id="82948" name="Picture 3"/>
          <p:cNvPicPr>
            <a:picLocks noChangeAspect="1" noChangeArrowheads="1"/>
          </p:cNvPicPr>
          <p:nvPr/>
        </p:nvPicPr>
        <p:blipFill>
          <a:blip r:embed="rId2" cstate="print"/>
          <a:srcRect/>
          <a:stretch>
            <a:fillRect/>
          </a:stretch>
        </p:blipFill>
        <p:spPr bwMode="auto">
          <a:xfrm>
            <a:off x="395288" y="836613"/>
            <a:ext cx="8497887" cy="5113337"/>
          </a:xfrm>
          <a:prstGeom prst="rect">
            <a:avLst/>
          </a:prstGeom>
          <a:noFill/>
          <a:ln w="9525">
            <a:noFill/>
            <a:miter lim="800000"/>
            <a:headEnd/>
            <a:tailEnd/>
          </a:ln>
        </p:spPr>
      </p:pic>
      <p:pic>
        <p:nvPicPr>
          <p:cNvPr id="82949" name="Picture 4"/>
          <p:cNvPicPr>
            <a:picLocks noChangeAspect="1" noChangeArrowheads="1"/>
          </p:cNvPicPr>
          <p:nvPr/>
        </p:nvPicPr>
        <p:blipFill>
          <a:blip r:embed="rId3" cstate="print"/>
          <a:srcRect/>
          <a:stretch>
            <a:fillRect/>
          </a:stretch>
        </p:blipFill>
        <p:spPr bwMode="auto">
          <a:xfrm>
            <a:off x="971550" y="6370638"/>
            <a:ext cx="6769100" cy="487362"/>
          </a:xfrm>
          <a:prstGeom prst="rect">
            <a:avLst/>
          </a:prstGeom>
          <a:noFill/>
          <a:ln w="9525">
            <a:noFill/>
            <a:miter lim="800000"/>
            <a:headEnd/>
            <a:tailEnd/>
          </a:ln>
        </p:spPr>
      </p:pic>
      <p:pic>
        <p:nvPicPr>
          <p:cNvPr id="82950" name="Picture 5"/>
          <p:cNvPicPr>
            <a:picLocks noChangeAspect="1" noChangeArrowheads="1"/>
          </p:cNvPicPr>
          <p:nvPr/>
        </p:nvPicPr>
        <p:blipFill>
          <a:blip r:embed="rId4" cstate="print"/>
          <a:srcRect/>
          <a:stretch>
            <a:fillRect/>
          </a:stretch>
        </p:blipFill>
        <p:spPr bwMode="auto">
          <a:xfrm>
            <a:off x="7019925" y="6237288"/>
            <a:ext cx="1657350" cy="171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p:nvPr>
        </p:nvSpPr>
        <p:spPr>
          <a:xfrm>
            <a:off x="457200" y="274638"/>
            <a:ext cx="8229600" cy="633412"/>
          </a:xfrm>
          <a:solidFill>
            <a:srgbClr val="7030A0"/>
          </a:solidFill>
          <a:ln>
            <a:solidFill>
              <a:schemeClr val="accent1"/>
            </a:solidFill>
          </a:ln>
        </p:spPr>
        <p:txBody>
          <a:bodyPr/>
          <a:lstStyle/>
          <a:p>
            <a:r>
              <a:rPr lang="el-GR" sz="2800" b="1">
                <a:solidFill>
                  <a:schemeClr val="bg1"/>
                </a:solidFill>
              </a:rPr>
              <a:t>ΚΛΙΝΙΚΑ ΧΑΡΑΚΤΗΡΙΣΤΙΚΑ</a:t>
            </a:r>
            <a:endParaRPr lang="el-GR" sz="2800">
              <a:solidFill>
                <a:schemeClr val="bg1"/>
              </a:solidFill>
            </a:endParaRPr>
          </a:p>
        </p:txBody>
      </p:sp>
      <p:pic>
        <p:nvPicPr>
          <p:cNvPr id="83971" name="Picture 2"/>
          <p:cNvPicPr>
            <a:picLocks noChangeAspect="1" noChangeArrowheads="1"/>
          </p:cNvPicPr>
          <p:nvPr/>
        </p:nvPicPr>
        <p:blipFill>
          <a:blip r:embed="rId2" cstate="print"/>
          <a:srcRect/>
          <a:stretch>
            <a:fillRect/>
          </a:stretch>
        </p:blipFill>
        <p:spPr bwMode="auto">
          <a:xfrm>
            <a:off x="468313" y="1125538"/>
            <a:ext cx="8280400" cy="4967287"/>
          </a:xfrm>
          <a:prstGeom prst="rect">
            <a:avLst/>
          </a:prstGeom>
          <a:noFill/>
          <a:ln w="9525">
            <a:solidFill>
              <a:schemeClr val="accent1"/>
            </a:solidFill>
            <a:miter lim="800000"/>
            <a:headEnd/>
            <a:tailEnd/>
          </a:ln>
        </p:spPr>
      </p:pic>
      <p:pic>
        <p:nvPicPr>
          <p:cNvPr id="83972" name="Picture 3"/>
          <p:cNvPicPr>
            <a:picLocks noChangeAspect="1" noChangeArrowheads="1"/>
          </p:cNvPicPr>
          <p:nvPr/>
        </p:nvPicPr>
        <p:blipFill>
          <a:blip r:embed="rId3" cstate="print"/>
          <a:srcRect/>
          <a:stretch>
            <a:fillRect/>
          </a:stretch>
        </p:blipFill>
        <p:spPr bwMode="auto">
          <a:xfrm>
            <a:off x="755650" y="6143625"/>
            <a:ext cx="2724150" cy="714375"/>
          </a:xfrm>
          <a:prstGeom prst="rect">
            <a:avLst/>
          </a:prstGeom>
          <a:noFill/>
          <a:ln w="9525">
            <a:noFill/>
            <a:miter lim="800000"/>
            <a:headEnd/>
            <a:tailEnd/>
          </a:ln>
        </p:spPr>
      </p:pic>
      <p:pic>
        <p:nvPicPr>
          <p:cNvPr id="83973" name="Picture 4"/>
          <p:cNvPicPr>
            <a:picLocks noChangeAspect="1" noChangeArrowheads="1"/>
          </p:cNvPicPr>
          <p:nvPr/>
        </p:nvPicPr>
        <p:blipFill>
          <a:blip r:embed="rId4" cstate="print"/>
          <a:srcRect/>
          <a:stretch>
            <a:fillRect/>
          </a:stretch>
        </p:blipFill>
        <p:spPr bwMode="auto">
          <a:xfrm>
            <a:off x="5364163" y="6453188"/>
            <a:ext cx="3524250" cy="190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Τίτλος"/>
          <p:cNvSpPr>
            <a:spLocks noGrp="1"/>
          </p:cNvSpPr>
          <p:nvPr>
            <p:ph type="title"/>
          </p:nvPr>
        </p:nvSpPr>
        <p:spPr>
          <a:xfrm>
            <a:off x="468313" y="260350"/>
            <a:ext cx="8229600" cy="576263"/>
          </a:xfrm>
          <a:solidFill>
            <a:srgbClr val="7030A0"/>
          </a:solidFill>
        </p:spPr>
        <p:txBody>
          <a:bodyPr/>
          <a:lstStyle/>
          <a:p>
            <a:r>
              <a:rPr lang="el-GR" sz="2400" b="1">
                <a:solidFill>
                  <a:schemeClr val="bg1"/>
                </a:solidFill>
              </a:rPr>
              <a:t>ΚΛΙΝΙΚΑ ΧΑΡΑΚΤΗΡΙΣΤΙΚΑ</a:t>
            </a:r>
            <a:endParaRPr lang="el-GR" sz="2400"/>
          </a:p>
        </p:txBody>
      </p:sp>
      <p:pic>
        <p:nvPicPr>
          <p:cNvPr id="18434" name="Picture 2"/>
          <p:cNvPicPr>
            <a:picLocks noChangeAspect="1" noChangeArrowheads="1"/>
          </p:cNvPicPr>
          <p:nvPr/>
        </p:nvPicPr>
        <p:blipFill>
          <a:blip r:embed="rId2" cstate="print"/>
          <a:srcRect/>
          <a:stretch>
            <a:fillRect/>
          </a:stretch>
        </p:blipFill>
        <p:spPr bwMode="auto">
          <a:xfrm>
            <a:off x="250825" y="1628775"/>
            <a:ext cx="5581650" cy="4608513"/>
          </a:xfrm>
          <a:prstGeom prst="rect">
            <a:avLst/>
          </a:prstGeom>
          <a:solidFill>
            <a:schemeClr val="accent1">
              <a:lumMod val="60000"/>
              <a:lumOff val="40000"/>
            </a:schemeClr>
          </a:solidFill>
          <a:ln w="9525">
            <a:solidFill>
              <a:srgbClr val="00B0F0"/>
            </a:solidFill>
            <a:miter lim="800000"/>
            <a:headEnd/>
            <a:tailEnd/>
          </a:ln>
        </p:spPr>
      </p:pic>
      <p:pic>
        <p:nvPicPr>
          <p:cNvPr id="86020" name="Picture 4" descr="Image result for acromegaly symptoms"/>
          <p:cNvPicPr>
            <a:picLocks noChangeAspect="1" noChangeArrowheads="1"/>
          </p:cNvPicPr>
          <p:nvPr/>
        </p:nvPicPr>
        <p:blipFill>
          <a:blip r:embed="rId3" cstate="print"/>
          <a:srcRect/>
          <a:stretch>
            <a:fillRect/>
          </a:stretch>
        </p:blipFill>
        <p:spPr bwMode="auto">
          <a:xfrm>
            <a:off x="6011863" y="981075"/>
            <a:ext cx="2867025" cy="1600200"/>
          </a:xfrm>
          <a:prstGeom prst="rect">
            <a:avLst/>
          </a:prstGeom>
          <a:noFill/>
          <a:ln w="9525">
            <a:noFill/>
            <a:miter lim="800000"/>
            <a:headEnd/>
            <a:tailEnd/>
          </a:ln>
        </p:spPr>
      </p:pic>
      <p:pic>
        <p:nvPicPr>
          <p:cNvPr id="86021" name="Picture 8" descr="Image result for acromegaly symptoms"/>
          <p:cNvPicPr>
            <a:picLocks noChangeAspect="1" noChangeArrowheads="1"/>
          </p:cNvPicPr>
          <p:nvPr/>
        </p:nvPicPr>
        <p:blipFill>
          <a:blip r:embed="rId4" cstate="print"/>
          <a:srcRect/>
          <a:stretch>
            <a:fillRect/>
          </a:stretch>
        </p:blipFill>
        <p:spPr bwMode="auto">
          <a:xfrm>
            <a:off x="5148263" y="5157788"/>
            <a:ext cx="3209925" cy="1419225"/>
          </a:xfrm>
          <a:prstGeom prst="rect">
            <a:avLst/>
          </a:prstGeom>
          <a:noFill/>
          <a:ln w="9525">
            <a:noFill/>
            <a:miter lim="800000"/>
            <a:headEnd/>
            <a:tailEnd/>
          </a:ln>
        </p:spPr>
      </p:pic>
      <p:pic>
        <p:nvPicPr>
          <p:cNvPr id="86022" name="Picture 10" descr="Image result for acromegaly symptoms"/>
          <p:cNvPicPr>
            <a:picLocks noChangeAspect="1" noChangeArrowheads="1"/>
          </p:cNvPicPr>
          <p:nvPr/>
        </p:nvPicPr>
        <p:blipFill>
          <a:blip r:embed="rId5" cstate="print"/>
          <a:srcRect/>
          <a:stretch>
            <a:fillRect/>
          </a:stretch>
        </p:blipFill>
        <p:spPr bwMode="auto">
          <a:xfrm>
            <a:off x="7164388" y="2924175"/>
            <a:ext cx="1655762" cy="14414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7875"/>
          </a:xfrm>
          <a:solidFill>
            <a:srgbClr val="7030A0"/>
          </a:solidFill>
          <a:ln>
            <a:solidFill>
              <a:schemeClr val="tx2">
                <a:lumMod val="60000"/>
                <a:lumOff val="40000"/>
              </a:schemeClr>
            </a:solidFill>
          </a:ln>
        </p:spPr>
        <p:txBody>
          <a:bodyPr rtlCol="0">
            <a:normAutofit/>
          </a:bodyPr>
          <a:lstStyle/>
          <a:p>
            <a:pPr fontAlgn="auto">
              <a:spcAft>
                <a:spcPts val="0"/>
              </a:spcAft>
              <a:defRPr/>
            </a:pPr>
            <a:r>
              <a:rPr lang="el-GR" sz="2400" b="1" dirty="0">
                <a:solidFill>
                  <a:schemeClr val="bg1"/>
                </a:solidFill>
              </a:rPr>
              <a:t>ΚΛΙΝΙΚΑ ΧΑΡΑΚΤΗΡΙΣΤΙΚΑ</a:t>
            </a:r>
            <a:endParaRPr lang="el-GR" sz="2400" dirty="0"/>
          </a:p>
        </p:txBody>
      </p:sp>
      <p:pic>
        <p:nvPicPr>
          <p:cNvPr id="19458" name="Picture 2"/>
          <p:cNvPicPr>
            <a:picLocks noChangeAspect="1" noChangeArrowheads="1"/>
          </p:cNvPicPr>
          <p:nvPr/>
        </p:nvPicPr>
        <p:blipFill>
          <a:blip r:embed="rId2" cstate="print"/>
          <a:srcRect/>
          <a:stretch>
            <a:fillRect/>
          </a:stretch>
        </p:blipFill>
        <p:spPr bwMode="auto">
          <a:xfrm>
            <a:off x="1403350" y="1196975"/>
            <a:ext cx="5040313" cy="5327650"/>
          </a:xfrm>
          <a:prstGeom prst="rect">
            <a:avLst/>
          </a:prstGeom>
          <a:noFill/>
          <a:ln w="9525">
            <a:solidFill>
              <a:schemeClr val="tx2">
                <a:lumMod val="60000"/>
                <a:lumOff val="40000"/>
              </a:schemeClr>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Τίτλος"/>
          <p:cNvSpPr>
            <a:spLocks noGrp="1"/>
          </p:cNvSpPr>
          <p:nvPr>
            <p:ph type="title"/>
          </p:nvPr>
        </p:nvSpPr>
        <p:spPr>
          <a:xfrm>
            <a:off x="457200" y="274638"/>
            <a:ext cx="8229600" cy="922337"/>
          </a:xfrm>
          <a:solidFill>
            <a:srgbClr val="7030A0"/>
          </a:solidFill>
          <a:ln>
            <a:solidFill>
              <a:schemeClr val="tx2"/>
            </a:solidFill>
          </a:ln>
        </p:spPr>
        <p:txBody>
          <a:bodyPr/>
          <a:lstStyle/>
          <a:p>
            <a:r>
              <a:rPr lang="el-GR" sz="2800" b="1">
                <a:solidFill>
                  <a:schemeClr val="bg1"/>
                </a:solidFill>
              </a:rPr>
              <a:t>ΚΛΙΝΙΚΑ ΧΑΡΑΚΤΗΡΙΣΤΙΚΑ</a:t>
            </a:r>
            <a:endParaRPr lang="el-GR" sz="2800"/>
          </a:p>
        </p:txBody>
      </p:sp>
      <p:pic>
        <p:nvPicPr>
          <p:cNvPr id="88067" name="Picture 2"/>
          <p:cNvPicPr>
            <a:picLocks noChangeAspect="1" noChangeArrowheads="1"/>
          </p:cNvPicPr>
          <p:nvPr/>
        </p:nvPicPr>
        <p:blipFill>
          <a:blip r:embed="rId2" cstate="print"/>
          <a:srcRect/>
          <a:stretch>
            <a:fillRect/>
          </a:stretch>
        </p:blipFill>
        <p:spPr bwMode="auto">
          <a:xfrm>
            <a:off x="1908175" y="1844675"/>
            <a:ext cx="3384550" cy="4679950"/>
          </a:xfrm>
          <a:prstGeom prst="rect">
            <a:avLst/>
          </a:prstGeom>
          <a:noFill/>
          <a:ln w="12700">
            <a:solidFill>
              <a:srgbClr val="00B0F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ÏÎ­Î»ÎµÏÎ¼Î± ÎµÎ¹ÎºÏÎ½Î±Ï Î³Î¹Î± prolactin and growth hormone ÏÏÎ¿ÏÎµÎ¹Î½"/>
          <p:cNvPicPr>
            <a:picLocks noChangeAspect="1" noChangeArrowheads="1"/>
          </p:cNvPicPr>
          <p:nvPr/>
        </p:nvPicPr>
        <p:blipFill>
          <a:blip r:embed="rId2" cstate="print"/>
          <a:srcRect/>
          <a:stretch>
            <a:fillRect/>
          </a:stretch>
        </p:blipFill>
        <p:spPr bwMode="auto">
          <a:xfrm>
            <a:off x="251520" y="3573016"/>
            <a:ext cx="7344816" cy="3024336"/>
          </a:xfrm>
          <a:prstGeom prst="rect">
            <a:avLst/>
          </a:prstGeom>
          <a:noFill/>
        </p:spPr>
      </p:pic>
      <p:sp>
        <p:nvSpPr>
          <p:cNvPr id="8" name="7 - Τίτλος"/>
          <p:cNvSpPr>
            <a:spLocks noGrp="1"/>
          </p:cNvSpPr>
          <p:nvPr>
            <p:ph type="title"/>
          </p:nvPr>
        </p:nvSpPr>
        <p:spPr>
          <a:xfrm>
            <a:off x="179512" y="274638"/>
            <a:ext cx="8507288" cy="1143000"/>
          </a:xfrm>
          <a:ln>
            <a:solidFill>
              <a:schemeClr val="tx2">
                <a:lumMod val="50000"/>
              </a:schemeClr>
            </a:solidFill>
          </a:ln>
        </p:spPr>
        <p:txBody>
          <a:bodyPr>
            <a:normAutofit/>
          </a:bodyPr>
          <a:lstStyle/>
          <a:p>
            <a:r>
              <a:rPr lang="el-GR" sz="1800" b="1" dirty="0" err="1">
                <a:solidFill>
                  <a:schemeClr val="accent1">
                    <a:lumMod val="50000"/>
                  </a:schemeClr>
                </a:solidFill>
              </a:rPr>
              <a:t>Προλακτίνη</a:t>
            </a:r>
            <a:r>
              <a:rPr lang="el-GR" sz="1800" b="1" dirty="0">
                <a:solidFill>
                  <a:schemeClr val="accent1">
                    <a:lumMod val="50000"/>
                  </a:schemeClr>
                </a:solidFill>
              </a:rPr>
              <a:t> και αυξητική ορμόνη προέρχονται από ένα αρχέγονο μόριο (40% ομολογία).</a:t>
            </a:r>
          </a:p>
        </p:txBody>
      </p:sp>
      <p:sp>
        <p:nvSpPr>
          <p:cNvPr id="4" name="3 - Ορθογώνιο"/>
          <p:cNvSpPr/>
          <p:nvPr/>
        </p:nvSpPr>
        <p:spPr>
          <a:xfrm>
            <a:off x="179512" y="2060848"/>
            <a:ext cx="8640960" cy="923330"/>
          </a:xfrm>
          <a:prstGeom prst="rect">
            <a:avLst/>
          </a:prstGeom>
        </p:spPr>
        <p:txBody>
          <a:bodyPr wrap="square">
            <a:spAutoFit/>
          </a:bodyPr>
          <a:lstStyle/>
          <a:p>
            <a:r>
              <a:rPr lang="en-US" b="1" dirty="0">
                <a:solidFill>
                  <a:srgbClr val="0070C0"/>
                </a:solidFill>
              </a:rPr>
              <a:t>H GH </a:t>
            </a:r>
            <a:r>
              <a:rPr lang="el-GR" b="1" dirty="0">
                <a:solidFill>
                  <a:srgbClr val="0070C0"/>
                </a:solidFill>
              </a:rPr>
              <a:t>είναι μια </a:t>
            </a:r>
            <a:r>
              <a:rPr lang="el-GR" b="1" dirty="0" err="1">
                <a:solidFill>
                  <a:srgbClr val="0070C0"/>
                </a:solidFill>
              </a:rPr>
              <a:t>πρωτείνη</a:t>
            </a:r>
            <a:r>
              <a:rPr lang="el-GR" b="1" dirty="0">
                <a:solidFill>
                  <a:srgbClr val="0070C0"/>
                </a:solidFill>
              </a:rPr>
              <a:t> που αποτελείται από 191 αμινοξέα, και περιλαμβάνει 4 έλικες που είναι απαραίτητες για την σύνδεση με τον υποδοχέα της. </a:t>
            </a:r>
          </a:p>
          <a:p>
            <a:r>
              <a:rPr lang="el-GR" b="1" dirty="0">
                <a:solidFill>
                  <a:srgbClr val="0070C0"/>
                </a:solidFill>
              </a:rPr>
              <a:t>Το γονίδιο βρίσκεται στην περιοχή </a:t>
            </a:r>
            <a:r>
              <a:rPr lang="en-US" b="1" dirty="0">
                <a:solidFill>
                  <a:srgbClr val="0070C0"/>
                </a:solidFill>
              </a:rPr>
              <a:t>q22-24 </a:t>
            </a:r>
            <a:r>
              <a:rPr lang="el-GR" b="1" dirty="0">
                <a:solidFill>
                  <a:srgbClr val="0070C0"/>
                </a:solidFill>
              </a:rPr>
              <a:t>του χρωμοσώματος 17.</a:t>
            </a:r>
            <a:endParaRPr lang="en-US"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Τίτλος"/>
          <p:cNvSpPr>
            <a:spLocks noGrp="1"/>
          </p:cNvSpPr>
          <p:nvPr>
            <p:ph type="title"/>
          </p:nvPr>
        </p:nvSpPr>
        <p:spPr>
          <a:xfrm>
            <a:off x="395288" y="0"/>
            <a:ext cx="8229600" cy="647700"/>
          </a:xfrm>
          <a:solidFill>
            <a:srgbClr val="7030A0"/>
          </a:solidFill>
          <a:ln>
            <a:solidFill>
              <a:srgbClr val="00B0F0"/>
            </a:solidFill>
          </a:ln>
        </p:spPr>
        <p:txBody>
          <a:bodyPr/>
          <a:lstStyle/>
          <a:p>
            <a:r>
              <a:rPr lang="el-GR" sz="1800" b="1">
                <a:solidFill>
                  <a:schemeClr val="bg1"/>
                </a:solidFill>
              </a:rPr>
              <a:t>ΚΛΙΝΙΚΑ ΧΑΡΑΚΤΗΡΙΣΤΙΚΑ</a:t>
            </a:r>
            <a:endParaRPr lang="el-GR" sz="1800"/>
          </a:p>
        </p:txBody>
      </p:sp>
      <p:pic>
        <p:nvPicPr>
          <p:cNvPr id="21506" name="Picture 2"/>
          <p:cNvPicPr>
            <a:picLocks noChangeAspect="1" noChangeArrowheads="1"/>
          </p:cNvPicPr>
          <p:nvPr/>
        </p:nvPicPr>
        <p:blipFill>
          <a:blip r:embed="rId2" cstate="print"/>
          <a:srcRect/>
          <a:stretch>
            <a:fillRect/>
          </a:stretch>
        </p:blipFill>
        <p:spPr bwMode="auto">
          <a:xfrm>
            <a:off x="2195513" y="765175"/>
            <a:ext cx="4464050" cy="6092825"/>
          </a:xfrm>
          <a:prstGeom prst="rect">
            <a:avLst/>
          </a:prstGeom>
          <a:solidFill>
            <a:schemeClr val="accent1">
              <a:lumMod val="20000"/>
              <a:lumOff val="80000"/>
            </a:schemeClr>
          </a:solidFill>
          <a:ln w="9525">
            <a:solidFill>
              <a:srgbClr val="00B0F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2 - Τίτλος"/>
          <p:cNvSpPr>
            <a:spLocks noGrp="1"/>
          </p:cNvSpPr>
          <p:nvPr>
            <p:ph type="title"/>
          </p:nvPr>
        </p:nvSpPr>
        <p:spPr>
          <a:xfrm>
            <a:off x="457200" y="274638"/>
            <a:ext cx="8229600" cy="706437"/>
          </a:xfrm>
          <a:solidFill>
            <a:srgbClr val="7030A0"/>
          </a:solidFill>
        </p:spPr>
        <p:txBody>
          <a:bodyPr/>
          <a:lstStyle/>
          <a:p>
            <a:r>
              <a:rPr lang="el-GR" sz="2400" b="1">
                <a:solidFill>
                  <a:schemeClr val="bg1"/>
                </a:solidFill>
              </a:rPr>
              <a:t>ΕΝΔΟΚΡΙΝΙΚΕΣ ΔΙΑΤΑΡΑΧΕΣ</a:t>
            </a:r>
          </a:p>
        </p:txBody>
      </p:sp>
      <p:sp>
        <p:nvSpPr>
          <p:cNvPr id="4" name="3 - Θέση περιεχομένου"/>
          <p:cNvSpPr>
            <a:spLocks noGrp="1"/>
          </p:cNvSpPr>
          <p:nvPr>
            <p:ph idx="1"/>
          </p:nvPr>
        </p:nvSpPr>
        <p:spPr>
          <a:xfrm>
            <a:off x="323850" y="1412875"/>
            <a:ext cx="8569325" cy="4713288"/>
          </a:xfrm>
          <a:ln>
            <a:solidFill>
              <a:srgbClr val="0070C0"/>
            </a:solidFill>
          </a:ln>
        </p:spPr>
        <p:txBody>
          <a:bodyPr rtlCol="0">
            <a:normAutofit/>
          </a:bodyPr>
          <a:lstStyle/>
          <a:p>
            <a:pPr fontAlgn="auto">
              <a:spcAft>
                <a:spcPts val="0"/>
              </a:spcAft>
              <a:buFont typeface="Arial" pitchFamily="34" charset="0"/>
              <a:buChar char="•"/>
              <a:defRPr/>
            </a:pPr>
            <a:r>
              <a:rPr lang="el-GR" sz="2400" b="1" dirty="0">
                <a:solidFill>
                  <a:schemeClr val="tx2">
                    <a:lumMod val="50000"/>
                  </a:schemeClr>
                </a:solidFill>
              </a:rPr>
              <a:t>ΥΠΟΦΥΣΙΑΚΗ ΑΝΕΠΑΡΚΕΙΑ</a:t>
            </a:r>
          </a:p>
          <a:p>
            <a:pPr fontAlgn="auto">
              <a:spcAft>
                <a:spcPts val="0"/>
              </a:spcAft>
              <a:buFont typeface="Arial" pitchFamily="34" charset="0"/>
              <a:buNone/>
              <a:defRPr/>
            </a:pPr>
            <a:r>
              <a:rPr lang="el-GR" sz="2400" b="1" dirty="0">
                <a:solidFill>
                  <a:schemeClr val="tx2">
                    <a:lumMod val="50000"/>
                  </a:schemeClr>
                </a:solidFill>
              </a:rPr>
              <a:t>       ΕΛΛΕΙΨΗ </a:t>
            </a:r>
            <a:r>
              <a:rPr lang="en-US" sz="2400" b="1" dirty="0">
                <a:solidFill>
                  <a:schemeClr val="tx2">
                    <a:lumMod val="50000"/>
                  </a:schemeClr>
                </a:solidFill>
              </a:rPr>
              <a:t>ACTH 20%</a:t>
            </a:r>
          </a:p>
          <a:p>
            <a:pPr fontAlgn="auto">
              <a:spcAft>
                <a:spcPts val="0"/>
              </a:spcAft>
              <a:buFont typeface="Arial" pitchFamily="34" charset="0"/>
              <a:buNone/>
              <a:defRPr/>
            </a:pPr>
            <a:r>
              <a:rPr lang="en-US" sz="2400" b="1" dirty="0">
                <a:solidFill>
                  <a:schemeClr val="tx2">
                    <a:lumMod val="50000"/>
                  </a:schemeClr>
                </a:solidFill>
              </a:rPr>
              <a:t>       </a:t>
            </a:r>
            <a:r>
              <a:rPr lang="el-GR" sz="2400" b="1" dirty="0">
                <a:solidFill>
                  <a:schemeClr val="tx2">
                    <a:lumMod val="50000"/>
                  </a:schemeClr>
                </a:solidFill>
              </a:rPr>
              <a:t>ΕΛΛΕΙΨΗ</a:t>
            </a:r>
            <a:r>
              <a:rPr lang="en-US" sz="2400" b="1" dirty="0">
                <a:solidFill>
                  <a:schemeClr val="tx2">
                    <a:lumMod val="50000"/>
                  </a:schemeClr>
                </a:solidFill>
              </a:rPr>
              <a:t> TSH 9%</a:t>
            </a:r>
          </a:p>
          <a:p>
            <a:pPr fontAlgn="auto">
              <a:spcAft>
                <a:spcPts val="0"/>
              </a:spcAft>
              <a:buFont typeface="Arial" pitchFamily="34" charset="0"/>
              <a:buNone/>
              <a:defRPr/>
            </a:pPr>
            <a:r>
              <a:rPr lang="en-US" sz="2400" b="1" dirty="0">
                <a:solidFill>
                  <a:schemeClr val="tx2">
                    <a:lumMod val="50000"/>
                  </a:schemeClr>
                </a:solidFill>
              </a:rPr>
              <a:t>       </a:t>
            </a:r>
            <a:r>
              <a:rPr lang="el-GR" sz="2400" b="1" dirty="0">
                <a:solidFill>
                  <a:schemeClr val="tx2">
                    <a:lumMod val="50000"/>
                  </a:schemeClr>
                </a:solidFill>
              </a:rPr>
              <a:t>ΥΠΟΓΟΝΑΔΙΣΜΟΣ    </a:t>
            </a:r>
            <a:r>
              <a:rPr lang="el-GR" sz="2000" b="1" dirty="0">
                <a:solidFill>
                  <a:schemeClr val="tx2">
                    <a:lumMod val="50000"/>
                  </a:schemeClr>
                </a:solidFill>
              </a:rPr>
              <a:t>70% </a:t>
            </a:r>
            <a:r>
              <a:rPr lang="el-GR" sz="2000" b="1" dirty="0">
                <a:solidFill>
                  <a:schemeClr val="tx2">
                    <a:lumMod val="50000"/>
                  </a:schemeClr>
                </a:solidFill>
                <a:cs typeface="Arial"/>
              </a:rPr>
              <a:t>♀ σε αναπαραγωγική ηλικία (45% ↑</a:t>
            </a:r>
            <a:r>
              <a:rPr lang="en-US" sz="2000" b="1" dirty="0">
                <a:solidFill>
                  <a:schemeClr val="tx2">
                    <a:lumMod val="50000"/>
                  </a:schemeClr>
                </a:solidFill>
                <a:cs typeface="Arial"/>
              </a:rPr>
              <a:t>PRL)</a:t>
            </a:r>
            <a:endParaRPr lang="el-GR" sz="2000" b="1" dirty="0">
              <a:solidFill>
                <a:schemeClr val="tx2">
                  <a:lumMod val="50000"/>
                </a:schemeClr>
              </a:solidFill>
              <a:cs typeface="Arial"/>
            </a:endParaRPr>
          </a:p>
          <a:p>
            <a:pPr fontAlgn="auto">
              <a:spcAft>
                <a:spcPts val="0"/>
              </a:spcAft>
              <a:buFont typeface="Arial" pitchFamily="34" charset="0"/>
              <a:buNone/>
              <a:defRPr/>
            </a:pPr>
            <a:r>
              <a:rPr lang="en-US" sz="2000" b="1" dirty="0">
                <a:solidFill>
                  <a:schemeClr val="tx2">
                    <a:lumMod val="50000"/>
                  </a:schemeClr>
                </a:solidFill>
                <a:cs typeface="Arial"/>
              </a:rPr>
              <a:t>                                                    50% </a:t>
            </a:r>
            <a:r>
              <a:rPr lang="el-GR" sz="2000" b="1" dirty="0">
                <a:solidFill>
                  <a:schemeClr val="tx2">
                    <a:lumMod val="50000"/>
                  </a:schemeClr>
                </a:solidFill>
                <a:cs typeface="Arial"/>
              </a:rPr>
              <a:t>♂</a:t>
            </a:r>
            <a:r>
              <a:rPr lang="en-US" sz="2000" b="1" dirty="0">
                <a:solidFill>
                  <a:schemeClr val="tx2">
                    <a:lumMod val="50000"/>
                  </a:schemeClr>
                </a:solidFill>
                <a:cs typeface="Arial"/>
              </a:rPr>
              <a:t> </a:t>
            </a:r>
            <a:r>
              <a:rPr lang="el-GR" sz="2000" b="1" dirty="0">
                <a:solidFill>
                  <a:schemeClr val="tx2">
                    <a:lumMod val="50000"/>
                  </a:schemeClr>
                </a:solidFill>
                <a:cs typeface="Arial"/>
              </a:rPr>
              <a:t>έλλειψη τεστοστερόνης</a:t>
            </a:r>
          </a:p>
          <a:p>
            <a:pPr fontAlgn="auto">
              <a:spcAft>
                <a:spcPts val="0"/>
              </a:spcAft>
              <a:buFont typeface="Arial" pitchFamily="34" charset="0"/>
              <a:buNone/>
              <a:defRPr/>
            </a:pPr>
            <a:endParaRPr lang="el-GR" sz="2400" b="1" dirty="0">
              <a:solidFill>
                <a:schemeClr val="tx2">
                  <a:lumMod val="50000"/>
                </a:schemeClr>
              </a:solidFill>
              <a:cs typeface="Arial"/>
            </a:endParaRPr>
          </a:p>
          <a:p>
            <a:pPr fontAlgn="auto">
              <a:spcAft>
                <a:spcPts val="0"/>
              </a:spcAft>
              <a:buFont typeface="Arial" pitchFamily="34" charset="0"/>
              <a:buChar char="•"/>
              <a:defRPr/>
            </a:pPr>
            <a:r>
              <a:rPr lang="el-GR" sz="2400" b="1" dirty="0">
                <a:solidFill>
                  <a:schemeClr val="tx2">
                    <a:lumMod val="50000"/>
                  </a:schemeClr>
                </a:solidFill>
                <a:cs typeface="Arial"/>
              </a:rPr>
              <a:t>ΠΟΛΥΟΖΩΔΗΣ ΒΡΟΓΧΟΚΗΛΗ 73%</a:t>
            </a:r>
          </a:p>
          <a:p>
            <a:pPr fontAlgn="auto">
              <a:spcAft>
                <a:spcPts val="0"/>
              </a:spcAft>
              <a:buFont typeface="Arial" pitchFamily="34" charset="0"/>
              <a:buChar char="•"/>
              <a:defRPr/>
            </a:pPr>
            <a:endParaRPr lang="el-GR" sz="2400" b="1" dirty="0">
              <a:solidFill>
                <a:schemeClr val="tx2">
                  <a:lumMod val="50000"/>
                </a:schemeClr>
              </a:solidFill>
              <a:cs typeface="Arial"/>
            </a:endParaRPr>
          </a:p>
          <a:p>
            <a:pPr fontAlgn="auto">
              <a:spcAft>
                <a:spcPts val="0"/>
              </a:spcAft>
              <a:buFont typeface="Arial" pitchFamily="34" charset="0"/>
              <a:buChar char="•"/>
              <a:defRPr/>
            </a:pPr>
            <a:r>
              <a:rPr lang="el-GR" sz="2400" b="1" dirty="0">
                <a:solidFill>
                  <a:schemeClr val="tx2">
                    <a:lumMod val="50000"/>
                  </a:schemeClr>
                </a:solidFill>
                <a:cs typeface="Arial"/>
              </a:rPr>
              <a:t>ΥΠΕΡΘΥΡΕΟΕΙΔΙΣΜΟΣ 4-14% (</a:t>
            </a:r>
            <a:r>
              <a:rPr lang="el-GR" sz="2400" b="1" dirty="0" err="1">
                <a:solidFill>
                  <a:schemeClr val="tx2">
                    <a:lumMod val="50000"/>
                  </a:schemeClr>
                </a:solidFill>
                <a:cs typeface="Arial"/>
              </a:rPr>
              <a:t>συνέκκριση</a:t>
            </a:r>
            <a:r>
              <a:rPr lang="el-GR" sz="2400" b="1" dirty="0">
                <a:solidFill>
                  <a:schemeClr val="tx2">
                    <a:lumMod val="50000"/>
                  </a:schemeClr>
                </a:solidFill>
                <a:cs typeface="Arial"/>
              </a:rPr>
              <a:t> </a:t>
            </a:r>
            <a:r>
              <a:rPr lang="en-US" sz="2400" b="1" dirty="0">
                <a:solidFill>
                  <a:schemeClr val="tx2">
                    <a:lumMod val="50000"/>
                  </a:schemeClr>
                </a:solidFill>
                <a:cs typeface="Arial"/>
              </a:rPr>
              <a:t>TSH)</a:t>
            </a:r>
            <a:endParaRPr lang="el-GR" sz="2400" b="1" dirty="0">
              <a:solidFill>
                <a:schemeClr val="tx2">
                  <a:lumMod val="50000"/>
                </a:schemeClr>
              </a:solidFill>
            </a:endParaRPr>
          </a:p>
          <a:p>
            <a:pPr fontAlgn="auto">
              <a:spcAft>
                <a:spcPts val="0"/>
              </a:spcAft>
              <a:buFont typeface="Arial" pitchFamily="34" charset="0"/>
              <a:buNone/>
              <a:defRPr/>
            </a:pPr>
            <a:endParaRPr lang="el-GR" sz="2400" dirty="0">
              <a:cs typeface="Arial"/>
            </a:endParaRPr>
          </a:p>
          <a:p>
            <a:pPr fontAlgn="auto">
              <a:spcAft>
                <a:spcPts val="0"/>
              </a:spcAft>
              <a:buFont typeface="Arial" pitchFamily="34" charset="0"/>
              <a:buNone/>
              <a:defRPr/>
            </a:pPr>
            <a:endParaRPr lang="el-GR" sz="2400" dirty="0">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Τίτλος"/>
          <p:cNvSpPr>
            <a:spLocks noGrp="1"/>
          </p:cNvSpPr>
          <p:nvPr>
            <p:ph type="title"/>
          </p:nvPr>
        </p:nvSpPr>
        <p:spPr>
          <a:xfrm>
            <a:off x="457200" y="274638"/>
            <a:ext cx="8229600" cy="706437"/>
          </a:xfrm>
          <a:solidFill>
            <a:srgbClr val="7030A0"/>
          </a:solidFill>
        </p:spPr>
        <p:txBody>
          <a:bodyPr/>
          <a:lstStyle/>
          <a:p>
            <a:r>
              <a:rPr lang="el-GR" sz="2800" b="1">
                <a:solidFill>
                  <a:schemeClr val="bg1"/>
                </a:solidFill>
              </a:rPr>
              <a:t>ΣΥΜΠΤΩΜΑΤΑ ΑΠΟ  ΑΛΛΑ ΣΥΣΤΗΜΑΤΑ</a:t>
            </a:r>
          </a:p>
        </p:txBody>
      </p:sp>
      <p:sp>
        <p:nvSpPr>
          <p:cNvPr id="3" name="2 - Θέση περιεχομένου"/>
          <p:cNvSpPr>
            <a:spLocks noGrp="1"/>
          </p:cNvSpPr>
          <p:nvPr>
            <p:ph idx="1"/>
          </p:nvPr>
        </p:nvSpPr>
        <p:spPr>
          <a:xfrm>
            <a:off x="457200" y="1557338"/>
            <a:ext cx="8362950" cy="4568825"/>
          </a:xfrm>
          <a:ln>
            <a:solidFill>
              <a:srgbClr val="0070C0"/>
            </a:solidFill>
          </a:ln>
        </p:spPr>
        <p:txBody>
          <a:bodyPr rtlCol="0">
            <a:normAutofit/>
          </a:bodyPr>
          <a:lstStyle/>
          <a:p>
            <a:pPr fontAlgn="auto">
              <a:spcAft>
                <a:spcPts val="0"/>
              </a:spcAft>
              <a:buFont typeface="Arial" pitchFamily="34" charset="0"/>
              <a:buChar char="•"/>
              <a:defRPr/>
            </a:pPr>
            <a:endParaRPr lang="el-GR" sz="2400" b="1" dirty="0">
              <a:solidFill>
                <a:schemeClr val="tx2">
                  <a:lumMod val="50000"/>
                </a:schemeClr>
              </a:solidFill>
            </a:endParaRPr>
          </a:p>
          <a:p>
            <a:pPr fontAlgn="auto">
              <a:spcAft>
                <a:spcPts val="0"/>
              </a:spcAft>
              <a:buFont typeface="Arial" pitchFamily="34" charset="0"/>
              <a:buChar char="•"/>
              <a:defRPr/>
            </a:pPr>
            <a:r>
              <a:rPr lang="el-GR" sz="2400" b="1" dirty="0">
                <a:solidFill>
                  <a:schemeClr val="tx2">
                    <a:lumMod val="50000"/>
                  </a:schemeClr>
                </a:solidFill>
              </a:rPr>
              <a:t>ΔΙΑΤΑΡΑΧΕΣ ΣΥΝΑΙΣΘΗΜΑΤΟΣ  ΚΑΤΑΘΛΙΨΗ</a:t>
            </a:r>
          </a:p>
          <a:p>
            <a:pPr fontAlgn="auto">
              <a:spcAft>
                <a:spcPts val="0"/>
              </a:spcAft>
              <a:buFont typeface="Arial" pitchFamily="34" charset="0"/>
              <a:buChar char="•"/>
              <a:defRPr/>
            </a:pPr>
            <a:r>
              <a:rPr lang="el-GR" sz="2400" b="1" dirty="0">
                <a:solidFill>
                  <a:schemeClr val="tx2">
                    <a:lumMod val="50000"/>
                  </a:schemeClr>
                </a:solidFill>
              </a:rPr>
              <a:t>ΔΙΑΤΑΡΑΧΗ ΝΟΗΤΙΚΗΣ ΛΕΙΤΟΥΡΓΙΑΣ (ΜΝΗΜΗ, ΕΚΜΑΘΗΣΗ)</a:t>
            </a:r>
          </a:p>
          <a:p>
            <a:pPr fontAlgn="auto">
              <a:spcAft>
                <a:spcPts val="0"/>
              </a:spcAft>
              <a:buFont typeface="Arial" pitchFamily="34" charset="0"/>
              <a:buChar char="•"/>
              <a:defRPr/>
            </a:pPr>
            <a:endParaRPr lang="el-GR" sz="2400" b="1" dirty="0">
              <a:solidFill>
                <a:schemeClr val="tx2">
                  <a:lumMod val="50000"/>
                </a:schemeClr>
              </a:solidFill>
            </a:endParaRPr>
          </a:p>
          <a:p>
            <a:pPr fontAlgn="auto">
              <a:spcAft>
                <a:spcPts val="0"/>
              </a:spcAft>
              <a:buFont typeface="Arial" pitchFamily="34" charset="0"/>
              <a:buChar char="•"/>
              <a:defRPr/>
            </a:pPr>
            <a:r>
              <a:rPr lang="el-GR" sz="2400" b="1" dirty="0">
                <a:solidFill>
                  <a:schemeClr val="tx2">
                    <a:lumMod val="50000"/>
                  </a:schemeClr>
                </a:solidFill>
              </a:rPr>
              <a:t>ΝΕΟΠΛΑΣΙΕΣ</a:t>
            </a:r>
          </a:p>
          <a:p>
            <a:pPr fontAlgn="auto">
              <a:spcAft>
                <a:spcPts val="0"/>
              </a:spcAft>
              <a:buFont typeface="Arial" pitchFamily="34" charset="0"/>
              <a:buNone/>
              <a:defRPr/>
            </a:pPr>
            <a:r>
              <a:rPr lang="el-GR" sz="2400" b="1" dirty="0">
                <a:solidFill>
                  <a:schemeClr val="tx2">
                    <a:lumMod val="50000"/>
                  </a:schemeClr>
                </a:solidFill>
              </a:rPr>
              <a:t>       ΠΟΛΥΠΟΔΕΣ ΠΑΧΕΩΣ ΕΝΤΕΡΟΥ</a:t>
            </a:r>
          </a:p>
          <a:p>
            <a:pPr fontAlgn="auto">
              <a:spcAft>
                <a:spcPts val="0"/>
              </a:spcAft>
              <a:buFont typeface="Arial" pitchFamily="34" charset="0"/>
              <a:buNone/>
              <a:defRPr/>
            </a:pPr>
            <a:r>
              <a:rPr lang="el-GR" sz="2400" b="1" dirty="0">
                <a:solidFill>
                  <a:schemeClr val="tx2">
                    <a:lumMod val="50000"/>
                  </a:schemeClr>
                </a:solidFill>
              </a:rPr>
              <a:t>       Αυξημένος κίνδυνος για </a:t>
            </a:r>
            <a:r>
              <a:rPr lang="en-US" sz="2400" b="1" dirty="0">
                <a:solidFill>
                  <a:schemeClr val="tx2">
                    <a:lumMod val="50000"/>
                  </a:schemeClr>
                </a:solidFill>
              </a:rPr>
              <a:t>Ca </a:t>
            </a:r>
            <a:r>
              <a:rPr lang="el-GR" sz="2400" b="1" dirty="0" err="1">
                <a:solidFill>
                  <a:schemeClr val="tx2">
                    <a:lumMod val="50000"/>
                  </a:schemeClr>
                </a:solidFill>
              </a:rPr>
              <a:t>παχέως</a:t>
            </a:r>
            <a:r>
              <a:rPr lang="el-GR" sz="2400" b="1" dirty="0">
                <a:solidFill>
                  <a:schemeClr val="tx2">
                    <a:lumMod val="50000"/>
                  </a:schemeClr>
                </a:solidFill>
              </a:rPr>
              <a:t> εντέρου, με αυξημένη θνησιμότητα (</a:t>
            </a:r>
            <a:r>
              <a:rPr lang="el-GR" sz="2400" b="1" dirty="0" err="1">
                <a:solidFill>
                  <a:schemeClr val="tx2">
                    <a:lumMod val="50000"/>
                  </a:schemeClr>
                </a:solidFill>
              </a:rPr>
              <a:t>κολονσκοπηση</a:t>
            </a:r>
            <a:r>
              <a:rPr lang="el-GR" sz="2400" b="1" dirty="0">
                <a:solidFill>
                  <a:schemeClr val="tx2">
                    <a:lumMod val="50000"/>
                  </a:schemeClr>
                </a:solidFill>
              </a:rPr>
              <a:t>)</a:t>
            </a:r>
          </a:p>
          <a:p>
            <a:pPr fontAlgn="auto">
              <a:spcAft>
                <a:spcPts val="0"/>
              </a:spcAft>
              <a:buFont typeface="Arial" pitchFamily="34" charset="0"/>
              <a:buChar char="•"/>
              <a:defRPr/>
            </a:pPr>
            <a:r>
              <a:rPr lang="el-GR" sz="2400" b="1" dirty="0">
                <a:solidFill>
                  <a:schemeClr val="tx2">
                    <a:lumMod val="50000"/>
                  </a:schemeClr>
                </a:solidFill>
              </a:rPr>
              <a:t>ΑΥΞΗΜΕΝΗ ΕΠΙΠΤΩΣΗ ΕΓΚΕΦΑΛΙΚΩΝ ΑΝΕΥΡΙΣΜΑΤΩΝ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Τίτλος"/>
          <p:cNvSpPr>
            <a:spLocks noGrp="1"/>
          </p:cNvSpPr>
          <p:nvPr>
            <p:ph type="title"/>
          </p:nvPr>
        </p:nvSpPr>
        <p:spPr>
          <a:xfrm>
            <a:off x="457200" y="274638"/>
            <a:ext cx="8229600" cy="706437"/>
          </a:xfrm>
          <a:solidFill>
            <a:srgbClr val="7030A0"/>
          </a:solidFill>
          <a:ln>
            <a:solidFill>
              <a:srgbClr val="00B0F0"/>
            </a:solidFill>
          </a:ln>
        </p:spPr>
        <p:txBody>
          <a:bodyPr/>
          <a:lstStyle/>
          <a:p>
            <a:r>
              <a:rPr lang="el-GR" sz="2400" b="1">
                <a:solidFill>
                  <a:schemeClr val="bg1"/>
                </a:solidFill>
              </a:rPr>
              <a:t>ΔΙΑΓΝΩΣΗ</a:t>
            </a:r>
          </a:p>
        </p:txBody>
      </p:sp>
      <p:sp>
        <p:nvSpPr>
          <p:cNvPr id="3" name="2 - Θέση περιεχομένου"/>
          <p:cNvSpPr>
            <a:spLocks noGrp="1"/>
          </p:cNvSpPr>
          <p:nvPr>
            <p:ph idx="1"/>
          </p:nvPr>
        </p:nvSpPr>
        <p:spPr>
          <a:xfrm>
            <a:off x="468313" y="2133600"/>
            <a:ext cx="8229600" cy="2476500"/>
          </a:xfrm>
          <a:ln>
            <a:solidFill>
              <a:srgbClr val="0070C0"/>
            </a:solidFill>
          </a:ln>
        </p:spPr>
        <p:txBody>
          <a:bodyPr rtlCol="0">
            <a:normAutofit/>
          </a:bodyPr>
          <a:lstStyle/>
          <a:p>
            <a:pPr fontAlgn="auto">
              <a:spcAft>
                <a:spcPts val="0"/>
              </a:spcAft>
              <a:buFont typeface="Arial" pitchFamily="34" charset="0"/>
              <a:buChar char="•"/>
              <a:defRPr/>
            </a:pPr>
            <a:endParaRPr lang="el-GR" sz="2400" b="1" dirty="0">
              <a:solidFill>
                <a:schemeClr val="tx2">
                  <a:lumMod val="50000"/>
                </a:schemeClr>
              </a:solidFill>
              <a:latin typeface="+mj-lt"/>
            </a:endParaRPr>
          </a:p>
          <a:p>
            <a:pPr fontAlgn="auto">
              <a:spcAft>
                <a:spcPts val="0"/>
              </a:spcAft>
              <a:buFont typeface="Arial" pitchFamily="34" charset="0"/>
              <a:buChar char="•"/>
              <a:defRPr/>
            </a:pPr>
            <a:r>
              <a:rPr lang="el-GR" sz="2400" b="1" dirty="0">
                <a:solidFill>
                  <a:schemeClr val="tx2">
                    <a:lumMod val="50000"/>
                  </a:schemeClr>
                </a:solidFill>
                <a:latin typeface="+mj-lt"/>
              </a:rPr>
              <a:t>1. Τυχαία τιμή </a:t>
            </a:r>
            <a:r>
              <a:rPr lang="en-US" sz="2400" b="1" dirty="0">
                <a:solidFill>
                  <a:schemeClr val="tx2">
                    <a:lumMod val="50000"/>
                  </a:schemeClr>
                </a:solidFill>
                <a:latin typeface="+mj-lt"/>
              </a:rPr>
              <a:t>GH &lt; 0,4 </a:t>
            </a:r>
            <a:r>
              <a:rPr lang="el-GR" sz="2400" b="1" dirty="0">
                <a:solidFill>
                  <a:schemeClr val="tx2">
                    <a:lumMod val="50000"/>
                  </a:schemeClr>
                </a:solidFill>
                <a:latin typeface="+mj-lt"/>
              </a:rPr>
              <a:t>μ</a:t>
            </a:r>
            <a:r>
              <a:rPr lang="en-US" sz="2400" b="1" dirty="0">
                <a:solidFill>
                  <a:schemeClr val="tx2">
                    <a:lumMod val="50000"/>
                  </a:schemeClr>
                </a:solidFill>
                <a:latin typeface="+mj-lt"/>
              </a:rPr>
              <a:t>g/L </a:t>
            </a:r>
            <a:r>
              <a:rPr lang="el-GR" sz="2400" b="1" dirty="0">
                <a:solidFill>
                  <a:schemeClr val="tx2">
                    <a:lumMod val="50000"/>
                  </a:schemeClr>
                </a:solidFill>
                <a:latin typeface="+mj-lt"/>
              </a:rPr>
              <a:t>και φυσιολογικό Ι</a:t>
            </a:r>
            <a:r>
              <a:rPr lang="en-US" sz="2400" b="1" dirty="0">
                <a:solidFill>
                  <a:schemeClr val="tx2">
                    <a:lumMod val="50000"/>
                  </a:schemeClr>
                </a:solidFill>
                <a:latin typeface="+mj-lt"/>
              </a:rPr>
              <a:t>GF-I </a:t>
            </a:r>
          </a:p>
          <a:p>
            <a:pPr fontAlgn="auto">
              <a:spcAft>
                <a:spcPts val="0"/>
              </a:spcAft>
              <a:buFont typeface="Arial" pitchFamily="34" charset="0"/>
              <a:buChar char="•"/>
              <a:defRPr/>
            </a:pPr>
            <a:r>
              <a:rPr lang="en-US" sz="2400" b="1" dirty="0">
                <a:solidFill>
                  <a:schemeClr val="tx2">
                    <a:lumMod val="50000"/>
                  </a:schemeClr>
                </a:solidFill>
                <a:latin typeface="+mj-lt"/>
              </a:rPr>
              <a:t>2. </a:t>
            </a:r>
            <a:r>
              <a:rPr lang="el-GR" sz="2400" b="1" dirty="0">
                <a:solidFill>
                  <a:schemeClr val="tx2">
                    <a:lumMod val="50000"/>
                  </a:schemeClr>
                </a:solidFill>
                <a:latin typeface="+mj-lt"/>
              </a:rPr>
              <a:t>Ο</a:t>
            </a:r>
            <a:r>
              <a:rPr lang="en-US" sz="2400" b="1" dirty="0">
                <a:solidFill>
                  <a:schemeClr val="tx2">
                    <a:lumMod val="50000"/>
                  </a:schemeClr>
                </a:solidFill>
                <a:latin typeface="+mj-lt"/>
              </a:rPr>
              <a:t>GTT:  GH&lt;1 </a:t>
            </a:r>
            <a:r>
              <a:rPr lang="el-GR" sz="2400" b="1" dirty="0">
                <a:solidFill>
                  <a:schemeClr val="tx2">
                    <a:lumMod val="50000"/>
                  </a:schemeClr>
                </a:solidFill>
                <a:latin typeface="+mj-lt"/>
              </a:rPr>
              <a:t>μ</a:t>
            </a:r>
            <a:r>
              <a:rPr lang="en-US" sz="2400" b="1" dirty="0">
                <a:solidFill>
                  <a:schemeClr val="tx2">
                    <a:lumMod val="50000"/>
                  </a:schemeClr>
                </a:solidFill>
                <a:latin typeface="+mj-lt"/>
              </a:rPr>
              <a:t>g/L </a:t>
            </a:r>
            <a:r>
              <a:rPr lang="el-GR" sz="2400" b="1" dirty="0">
                <a:solidFill>
                  <a:schemeClr val="tx2">
                    <a:lumMod val="50000"/>
                  </a:schemeClr>
                </a:solidFill>
              </a:rPr>
              <a:t>και φυσιολογικό </a:t>
            </a:r>
            <a:r>
              <a:rPr lang="en-US" sz="2400" b="1" dirty="0">
                <a:solidFill>
                  <a:schemeClr val="tx2">
                    <a:lumMod val="50000"/>
                  </a:schemeClr>
                </a:solidFill>
                <a:latin typeface="+mj-lt"/>
              </a:rPr>
              <a:t>IGF-I </a:t>
            </a:r>
          </a:p>
          <a:p>
            <a:pPr fontAlgn="auto">
              <a:spcAft>
                <a:spcPts val="0"/>
              </a:spcAft>
              <a:buFont typeface="Arial" pitchFamily="34" charset="0"/>
              <a:buChar char="•"/>
              <a:defRPr/>
            </a:pPr>
            <a:r>
              <a:rPr lang="en-US" sz="2400" dirty="0">
                <a:solidFill>
                  <a:schemeClr val="tx2">
                    <a:lumMod val="50000"/>
                  </a:schemeClr>
                </a:solidFill>
                <a:latin typeface="+mj-lt"/>
              </a:rPr>
              <a:t>3. </a:t>
            </a:r>
            <a:r>
              <a:rPr lang="el-GR" sz="2400" dirty="0">
                <a:solidFill>
                  <a:schemeClr val="tx2">
                    <a:lumMod val="50000"/>
                  </a:schemeClr>
                </a:solidFill>
                <a:latin typeface="+mj-lt"/>
              </a:rPr>
              <a:t>Μέση τιμή </a:t>
            </a:r>
            <a:r>
              <a:rPr lang="en-US" sz="2400" dirty="0">
                <a:solidFill>
                  <a:schemeClr val="tx2">
                    <a:lumMod val="50000"/>
                  </a:schemeClr>
                </a:solidFill>
                <a:latin typeface="+mj-lt"/>
              </a:rPr>
              <a:t>GH &lt; 2.5 </a:t>
            </a:r>
            <a:r>
              <a:rPr lang="el-GR" sz="2400" dirty="0">
                <a:solidFill>
                  <a:srgbClr val="FF0000"/>
                </a:solidFill>
                <a:latin typeface="+mj-lt"/>
              </a:rPr>
              <a:t>ή 1 </a:t>
            </a:r>
            <a:r>
              <a:rPr lang="el-GR" sz="2400" dirty="0">
                <a:solidFill>
                  <a:schemeClr val="tx2">
                    <a:lumMod val="50000"/>
                  </a:schemeClr>
                </a:solidFill>
                <a:latin typeface="+mj-lt"/>
              </a:rPr>
              <a:t>μ</a:t>
            </a:r>
            <a:r>
              <a:rPr lang="en-US" sz="2400" dirty="0">
                <a:solidFill>
                  <a:schemeClr val="tx2">
                    <a:lumMod val="50000"/>
                  </a:schemeClr>
                </a:solidFill>
                <a:latin typeface="+mj-lt"/>
              </a:rPr>
              <a:t>g/L </a:t>
            </a:r>
            <a:r>
              <a:rPr lang="el-GR" sz="2400" dirty="0">
                <a:solidFill>
                  <a:schemeClr val="tx2">
                    <a:lumMod val="50000"/>
                  </a:schemeClr>
                </a:solidFill>
                <a:latin typeface="+mj-lt"/>
              </a:rPr>
              <a:t>μετά από διαδοχικές μετρήσεις στην διάρκεια 3 ωρών</a:t>
            </a:r>
            <a:r>
              <a:rPr lang="el-GR" sz="2400" dirty="0">
                <a:latin typeface="+mj-lt"/>
              </a:rPr>
              <a:t>. </a:t>
            </a:r>
          </a:p>
        </p:txBody>
      </p:sp>
      <p:pic>
        <p:nvPicPr>
          <p:cNvPr id="95236" name="Picture 3"/>
          <p:cNvPicPr>
            <a:picLocks noChangeAspect="1" noChangeArrowheads="1"/>
          </p:cNvPicPr>
          <p:nvPr/>
        </p:nvPicPr>
        <p:blipFill>
          <a:blip r:embed="rId2" cstate="print"/>
          <a:srcRect/>
          <a:stretch>
            <a:fillRect/>
          </a:stretch>
        </p:blipFill>
        <p:spPr bwMode="auto">
          <a:xfrm>
            <a:off x="3924300" y="6237288"/>
            <a:ext cx="4305300" cy="2857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Τίτλος"/>
          <p:cNvSpPr>
            <a:spLocks noGrp="1"/>
          </p:cNvSpPr>
          <p:nvPr>
            <p:ph type="title"/>
          </p:nvPr>
        </p:nvSpPr>
        <p:spPr>
          <a:xfrm>
            <a:off x="457200" y="274638"/>
            <a:ext cx="8229600" cy="654050"/>
          </a:xfrm>
          <a:solidFill>
            <a:srgbClr val="7030A0"/>
          </a:solidFill>
          <a:ln>
            <a:solidFill>
              <a:schemeClr val="accent1"/>
            </a:solidFill>
          </a:ln>
        </p:spPr>
        <p:txBody>
          <a:bodyPr/>
          <a:lstStyle/>
          <a:p>
            <a:r>
              <a:rPr lang="el-GR" sz="2400" b="1" dirty="0">
                <a:solidFill>
                  <a:schemeClr val="bg1"/>
                </a:solidFill>
              </a:rPr>
              <a:t>ΔΙΑΓΝΩΣΗ    </a:t>
            </a:r>
            <a:r>
              <a:rPr lang="en-US" sz="2400" b="1" dirty="0">
                <a:solidFill>
                  <a:schemeClr val="bg1"/>
                </a:solidFill>
              </a:rPr>
              <a:t>IGF1</a:t>
            </a:r>
            <a:endParaRPr lang="el-GR" sz="2400" dirty="0"/>
          </a:p>
        </p:txBody>
      </p:sp>
      <p:sp>
        <p:nvSpPr>
          <p:cNvPr id="3" name="2 - Θέση περιεχομένου"/>
          <p:cNvSpPr>
            <a:spLocks noGrp="1"/>
          </p:cNvSpPr>
          <p:nvPr>
            <p:ph sz="half" idx="1"/>
          </p:nvPr>
        </p:nvSpPr>
        <p:spPr>
          <a:xfrm>
            <a:off x="571500" y="1785938"/>
            <a:ext cx="7715250" cy="4000500"/>
          </a:xfrm>
          <a:ln>
            <a:solidFill>
              <a:schemeClr val="accent1"/>
            </a:solidFill>
          </a:ln>
        </p:spPr>
        <p:txBody>
          <a:bodyPr rtlCol="0">
            <a:normAutofit/>
          </a:bodyPr>
          <a:lstStyle/>
          <a:p>
            <a:pPr fontAlgn="auto">
              <a:spcAft>
                <a:spcPts val="0"/>
              </a:spcAft>
              <a:buFont typeface="Arial" pitchFamily="34" charset="0"/>
              <a:buNone/>
              <a:defRPr/>
            </a:pPr>
            <a:r>
              <a:rPr lang="en-US" sz="2400" b="1" dirty="0">
                <a:solidFill>
                  <a:srgbClr val="0070C0"/>
                </a:solidFill>
              </a:rPr>
              <a:t>IGF1</a:t>
            </a:r>
          </a:p>
          <a:p>
            <a:pPr fontAlgn="auto">
              <a:spcAft>
                <a:spcPts val="0"/>
              </a:spcAft>
              <a:buFont typeface="Arial" pitchFamily="34" charset="0"/>
              <a:buChar char="•"/>
              <a:defRPr/>
            </a:pPr>
            <a:r>
              <a:rPr lang="el-GR" sz="2000" b="1" dirty="0">
                <a:solidFill>
                  <a:schemeClr val="accent1">
                    <a:lumMod val="50000"/>
                  </a:schemeClr>
                </a:solidFill>
              </a:rPr>
              <a:t>Προσδιορίζει την συνολική έκκριση </a:t>
            </a:r>
            <a:r>
              <a:rPr lang="en-US" sz="2000" b="1" dirty="0">
                <a:solidFill>
                  <a:schemeClr val="accent1">
                    <a:lumMod val="50000"/>
                  </a:schemeClr>
                </a:solidFill>
              </a:rPr>
              <a:t>GH</a:t>
            </a:r>
          </a:p>
          <a:p>
            <a:pPr fontAlgn="auto">
              <a:spcAft>
                <a:spcPts val="0"/>
              </a:spcAft>
              <a:buFont typeface="Arial" pitchFamily="34" charset="0"/>
              <a:buChar char="•"/>
              <a:defRPr/>
            </a:pPr>
            <a:r>
              <a:rPr lang="el-GR" sz="2000" b="1" dirty="0">
                <a:solidFill>
                  <a:schemeClr val="accent1">
                    <a:lumMod val="50000"/>
                  </a:schemeClr>
                </a:solidFill>
              </a:rPr>
              <a:t>Προσδιορισμός οιανδήποτε ώρα της ημέρας.</a:t>
            </a:r>
          </a:p>
          <a:p>
            <a:pPr fontAlgn="auto">
              <a:spcAft>
                <a:spcPts val="0"/>
              </a:spcAft>
              <a:buFont typeface="Arial" pitchFamily="34" charset="0"/>
              <a:buChar char="•"/>
              <a:defRPr/>
            </a:pPr>
            <a:r>
              <a:rPr lang="el-GR" sz="2000" b="1" dirty="0" err="1">
                <a:solidFill>
                  <a:schemeClr val="accent1">
                    <a:lumMod val="50000"/>
                  </a:schemeClr>
                </a:solidFill>
              </a:rPr>
              <a:t>Κυρκάδιος</a:t>
            </a:r>
            <a:r>
              <a:rPr lang="el-GR" sz="2000" b="1" dirty="0">
                <a:solidFill>
                  <a:schemeClr val="accent1">
                    <a:lumMod val="50000"/>
                  </a:schemeClr>
                </a:solidFill>
              </a:rPr>
              <a:t> ρυθμός μικρότερος από </a:t>
            </a:r>
            <a:r>
              <a:rPr lang="en-US" sz="2000" b="1" dirty="0">
                <a:solidFill>
                  <a:schemeClr val="accent1">
                    <a:lumMod val="50000"/>
                  </a:schemeClr>
                </a:solidFill>
              </a:rPr>
              <a:t>GH</a:t>
            </a:r>
            <a:endParaRPr lang="el-GR" sz="2000" b="1" dirty="0">
              <a:solidFill>
                <a:schemeClr val="accent1">
                  <a:lumMod val="50000"/>
                </a:schemeClr>
              </a:solidFill>
            </a:endParaRPr>
          </a:p>
          <a:p>
            <a:pPr fontAlgn="auto">
              <a:spcAft>
                <a:spcPts val="0"/>
              </a:spcAft>
              <a:buFont typeface="Arial" pitchFamily="34" charset="0"/>
              <a:buChar char="•"/>
              <a:defRPr/>
            </a:pPr>
            <a:r>
              <a:rPr lang="el-GR" sz="2000" dirty="0">
                <a:solidFill>
                  <a:schemeClr val="accent1">
                    <a:lumMod val="50000"/>
                  </a:schemeClr>
                </a:solidFill>
              </a:rPr>
              <a:t>Ψευδώς θετικά στην κύηση.</a:t>
            </a:r>
          </a:p>
          <a:p>
            <a:pPr fontAlgn="auto">
              <a:spcAft>
                <a:spcPts val="0"/>
              </a:spcAft>
              <a:buFont typeface="Arial" pitchFamily="34" charset="0"/>
              <a:buChar char="•"/>
              <a:defRPr/>
            </a:pPr>
            <a:r>
              <a:rPr lang="el-GR" sz="2000" dirty="0">
                <a:solidFill>
                  <a:schemeClr val="accent1">
                    <a:lumMod val="50000"/>
                  </a:schemeClr>
                </a:solidFill>
              </a:rPr>
              <a:t>Ψευδώς αρνητικά σε συστηματικά νοσήματα, νεφρική και ηπατική ανεπάρκεια, υποσιτισμός, ΣΔ, οιστρογόνα </a:t>
            </a:r>
            <a:r>
              <a:rPr lang="en-US" sz="2000" dirty="0">
                <a:solidFill>
                  <a:schemeClr val="accent1">
                    <a:lumMod val="50000"/>
                  </a:schemeClr>
                </a:solidFill>
              </a:rPr>
              <a:t>per </a:t>
            </a:r>
            <a:r>
              <a:rPr lang="en-US" sz="2000" dirty="0" err="1">
                <a:solidFill>
                  <a:schemeClr val="accent1">
                    <a:lumMod val="50000"/>
                  </a:schemeClr>
                </a:solidFill>
              </a:rPr>
              <a:t>os</a:t>
            </a:r>
            <a:r>
              <a:rPr lang="en-US" sz="2000" dirty="0">
                <a:solidFill>
                  <a:schemeClr val="accent1">
                    <a:lumMod val="50000"/>
                  </a:schemeClr>
                </a:solidFill>
              </a:rPr>
              <a:t>. </a:t>
            </a:r>
          </a:p>
          <a:p>
            <a:pPr fontAlgn="auto">
              <a:spcAft>
                <a:spcPts val="0"/>
              </a:spcAft>
              <a:buFont typeface="Arial" pitchFamily="34" charset="0"/>
              <a:buChar char="•"/>
              <a:defRPr/>
            </a:pPr>
            <a:r>
              <a:rPr lang="el-GR" sz="2000" b="1" dirty="0">
                <a:solidFill>
                  <a:schemeClr val="accent1">
                    <a:lumMod val="50000"/>
                  </a:schemeClr>
                </a:solidFill>
              </a:rPr>
              <a:t>Οι τιμές θα πρέπει να ερμηνεύονται με ειδικά διαγράμματα πληθυσμού με βάσει την ηλικία και το φύλο.</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0"/>
            <a:ext cx="9144000" cy="500063"/>
          </a:xfrm>
          <a:solidFill>
            <a:srgbClr val="7030A0"/>
          </a:solidFill>
          <a:ln>
            <a:solidFill>
              <a:schemeClr val="accent1"/>
            </a:solidFill>
          </a:ln>
        </p:spPr>
        <p:txBody>
          <a:bodyPr rtlCol="0">
            <a:normAutofit fontScale="90000"/>
          </a:bodyPr>
          <a:lstStyle/>
          <a:p>
            <a:pPr fontAlgn="auto">
              <a:spcAft>
                <a:spcPts val="0"/>
              </a:spcAft>
              <a:defRPr/>
            </a:pPr>
            <a:r>
              <a:rPr lang="en-US" sz="2800" b="1" dirty="0">
                <a:solidFill>
                  <a:schemeClr val="bg1"/>
                </a:solidFill>
              </a:rPr>
              <a:t>MRI</a:t>
            </a:r>
            <a:endParaRPr lang="el-GR" sz="2800" b="1" dirty="0">
              <a:solidFill>
                <a:schemeClr val="bg1"/>
              </a:solidFill>
            </a:endParaRPr>
          </a:p>
        </p:txBody>
      </p:sp>
      <p:pic>
        <p:nvPicPr>
          <p:cNvPr id="100355" name="Picture 2" descr="https://lh4.googleusercontent.com/-4QHyiAv-6LQ/TYaTxWko7yI/AAAAAAAAAAY/A202tMQVly4/s1600/pic1.jpg">
            <a:hlinkClick r:id="rId2"/>
          </p:cNvPr>
          <p:cNvPicPr>
            <a:picLocks noChangeAspect="1" noChangeArrowheads="1"/>
          </p:cNvPicPr>
          <p:nvPr/>
        </p:nvPicPr>
        <p:blipFill>
          <a:blip r:embed="rId3" cstate="print"/>
          <a:srcRect/>
          <a:stretch>
            <a:fillRect/>
          </a:stretch>
        </p:blipFill>
        <p:spPr bwMode="auto">
          <a:xfrm>
            <a:off x="971550" y="692150"/>
            <a:ext cx="6480175" cy="2952750"/>
          </a:xfrm>
          <a:prstGeom prst="rect">
            <a:avLst/>
          </a:prstGeom>
          <a:noFill/>
          <a:ln w="9525">
            <a:noFill/>
            <a:miter lim="800000"/>
            <a:headEnd/>
            <a:tailEnd/>
          </a:ln>
        </p:spPr>
      </p:pic>
      <p:pic>
        <p:nvPicPr>
          <p:cNvPr id="100356" name="Picture 4" descr="http://e-endo.com/wp-content/uploads/2013/11/Acromegaly_imaging_macro2.jpg">
            <a:hlinkClick r:id="rId4"/>
          </p:cNvPr>
          <p:cNvPicPr>
            <a:picLocks noChangeAspect="1" noChangeArrowheads="1"/>
          </p:cNvPicPr>
          <p:nvPr/>
        </p:nvPicPr>
        <p:blipFill>
          <a:blip r:embed="rId5" cstate="print"/>
          <a:srcRect/>
          <a:stretch>
            <a:fillRect/>
          </a:stretch>
        </p:blipFill>
        <p:spPr bwMode="auto">
          <a:xfrm>
            <a:off x="1042988" y="3789363"/>
            <a:ext cx="6481762" cy="2879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640960" cy="504056"/>
          </a:xfrm>
          <a:solidFill>
            <a:srgbClr val="7030A0"/>
          </a:solidFill>
          <a:ln>
            <a:solidFill>
              <a:schemeClr val="accent1"/>
            </a:solidFill>
          </a:ln>
        </p:spPr>
        <p:txBody>
          <a:bodyPr rtlCol="0">
            <a:normAutofit/>
          </a:bodyPr>
          <a:lstStyle/>
          <a:p>
            <a:pPr fontAlgn="auto">
              <a:spcAft>
                <a:spcPts val="0"/>
              </a:spcAft>
              <a:defRPr/>
            </a:pPr>
            <a:r>
              <a:rPr lang="el-GR" sz="2400" b="1" dirty="0">
                <a:solidFill>
                  <a:schemeClr val="bg1"/>
                </a:solidFill>
                <a:effectLst>
                  <a:glow rad="63500">
                    <a:schemeClr val="accent1">
                      <a:satMod val="175000"/>
                      <a:alpha val="40000"/>
                    </a:schemeClr>
                  </a:glow>
                </a:effectLst>
              </a:rPr>
              <a:t>ΘΕΡΑΠΕΙΑ</a:t>
            </a:r>
          </a:p>
        </p:txBody>
      </p:sp>
      <p:sp>
        <p:nvSpPr>
          <p:cNvPr id="3" name="2 - Θέση περιεχομένου"/>
          <p:cNvSpPr>
            <a:spLocks noGrp="1"/>
          </p:cNvSpPr>
          <p:nvPr>
            <p:ph idx="1"/>
          </p:nvPr>
        </p:nvSpPr>
        <p:spPr>
          <a:xfrm>
            <a:off x="457200" y="1196752"/>
            <a:ext cx="8229600" cy="4929411"/>
          </a:xfrm>
          <a:ln w="28575">
            <a:solidFill>
              <a:srgbClr val="0070C0"/>
            </a:solidFill>
          </a:ln>
        </p:spPr>
        <p:txBody>
          <a:bodyPr rtlCol="0">
            <a:normAutofit/>
          </a:bodyPr>
          <a:lstStyle/>
          <a:p>
            <a:pPr fontAlgn="auto">
              <a:spcAft>
                <a:spcPts val="0"/>
              </a:spcAft>
              <a:buFont typeface="Arial" pitchFamily="34" charset="0"/>
              <a:buNone/>
              <a:defRPr/>
            </a:pPr>
            <a:r>
              <a:rPr lang="el-GR" sz="2400" b="1" dirty="0">
                <a:solidFill>
                  <a:schemeClr val="tx2">
                    <a:lumMod val="50000"/>
                  </a:schemeClr>
                </a:solidFill>
                <a:effectLst>
                  <a:glow rad="63500">
                    <a:schemeClr val="accent1">
                      <a:satMod val="175000"/>
                      <a:alpha val="40000"/>
                    </a:schemeClr>
                  </a:glow>
                </a:effectLst>
              </a:rPr>
              <a:t>ΣΤΟΧΟΙ</a:t>
            </a:r>
            <a:r>
              <a:rPr lang="en-US" sz="2400" b="1" dirty="0">
                <a:solidFill>
                  <a:schemeClr val="tx2">
                    <a:lumMod val="50000"/>
                  </a:schemeClr>
                </a:solidFill>
                <a:effectLst>
                  <a:glow rad="63500">
                    <a:schemeClr val="accent1">
                      <a:satMod val="175000"/>
                      <a:alpha val="40000"/>
                    </a:schemeClr>
                  </a:glow>
                </a:effectLst>
              </a:rPr>
              <a:t>:</a:t>
            </a:r>
            <a:r>
              <a:rPr lang="el-GR" sz="2400" b="1" dirty="0">
                <a:solidFill>
                  <a:schemeClr val="tx2">
                    <a:lumMod val="50000"/>
                  </a:schemeClr>
                </a:solidFill>
                <a:effectLst>
                  <a:glow rad="63500">
                    <a:schemeClr val="accent1">
                      <a:satMod val="175000"/>
                      <a:alpha val="40000"/>
                    </a:schemeClr>
                  </a:glow>
                </a:effectLst>
              </a:rPr>
              <a:t> </a:t>
            </a:r>
          </a:p>
          <a:p>
            <a:pPr fontAlgn="auto">
              <a:lnSpc>
                <a:spcPct val="50000"/>
              </a:lnSpc>
              <a:spcAft>
                <a:spcPts val="0"/>
              </a:spcAft>
              <a:buFont typeface="Arial" pitchFamily="34" charset="0"/>
              <a:buNone/>
              <a:defRPr/>
            </a:pPr>
            <a:endParaRPr lang="el-GR" sz="2400" b="1" dirty="0">
              <a:solidFill>
                <a:schemeClr val="tx2">
                  <a:lumMod val="50000"/>
                </a:schemeClr>
              </a:solidFill>
              <a:effectLst>
                <a:glow rad="63500">
                  <a:schemeClr val="accent1">
                    <a:satMod val="175000"/>
                    <a:alpha val="40000"/>
                  </a:schemeClr>
                </a:glow>
              </a:effectLst>
            </a:endParaRPr>
          </a:p>
          <a:p>
            <a:pPr marL="457200" indent="-457200" fontAlgn="auto">
              <a:lnSpc>
                <a:spcPct val="60000"/>
              </a:lnSpc>
              <a:spcAft>
                <a:spcPts val="0"/>
              </a:spcAft>
              <a:buFont typeface="Arial" pitchFamily="34" charset="0"/>
              <a:buAutoNum type="arabicPeriod"/>
              <a:defRPr/>
            </a:pPr>
            <a:r>
              <a:rPr lang="el-GR" sz="2400" b="1" dirty="0">
                <a:solidFill>
                  <a:schemeClr val="tx2">
                    <a:lumMod val="50000"/>
                  </a:schemeClr>
                </a:solidFill>
              </a:rPr>
              <a:t>Επίτευξη φυσιολογικών βιοχημικών δεικτών </a:t>
            </a:r>
            <a:r>
              <a:rPr lang="en-US" sz="2400" b="1" dirty="0">
                <a:solidFill>
                  <a:schemeClr val="tx2">
                    <a:lumMod val="50000"/>
                  </a:schemeClr>
                </a:solidFill>
              </a:rPr>
              <a:t>GH, IGF1. </a:t>
            </a:r>
            <a:endParaRPr lang="el-GR" sz="2400" b="1" dirty="0">
              <a:solidFill>
                <a:schemeClr val="tx2">
                  <a:lumMod val="50000"/>
                </a:schemeClr>
              </a:solidFill>
            </a:endParaRPr>
          </a:p>
          <a:p>
            <a:pPr marL="457200" indent="-457200" fontAlgn="auto">
              <a:lnSpc>
                <a:spcPct val="60000"/>
              </a:lnSpc>
              <a:spcAft>
                <a:spcPts val="0"/>
              </a:spcAft>
              <a:buFont typeface="Arial" pitchFamily="34" charset="0"/>
              <a:buAutoNum type="arabicPeriod"/>
              <a:defRPr/>
            </a:pPr>
            <a:endParaRPr lang="en-US" sz="2400" b="1" dirty="0">
              <a:solidFill>
                <a:schemeClr val="tx2">
                  <a:lumMod val="50000"/>
                </a:schemeClr>
              </a:solidFill>
            </a:endParaRPr>
          </a:p>
          <a:p>
            <a:pPr marL="457200" indent="-457200" fontAlgn="auto">
              <a:spcAft>
                <a:spcPts val="0"/>
              </a:spcAft>
              <a:buFont typeface="Arial" pitchFamily="34" charset="0"/>
              <a:buAutoNum type="arabicPeriod"/>
              <a:defRPr/>
            </a:pPr>
            <a:r>
              <a:rPr lang="el-GR" sz="2400" b="1" dirty="0">
                <a:solidFill>
                  <a:schemeClr val="tx2">
                    <a:lumMod val="50000"/>
                  </a:schemeClr>
                </a:solidFill>
              </a:rPr>
              <a:t>Έλεγχος του μεγέθους του αδενώματος και των πιεστικών φαινομένων.</a:t>
            </a:r>
          </a:p>
          <a:p>
            <a:pPr marL="457200" indent="-457200" fontAlgn="auto">
              <a:lnSpc>
                <a:spcPct val="50000"/>
              </a:lnSpc>
              <a:spcAft>
                <a:spcPts val="0"/>
              </a:spcAft>
              <a:buFont typeface="Arial" pitchFamily="34" charset="0"/>
              <a:buAutoNum type="arabicPeriod"/>
              <a:defRPr/>
            </a:pPr>
            <a:endParaRPr lang="el-GR" sz="2400" b="1" dirty="0">
              <a:solidFill>
                <a:schemeClr val="tx2">
                  <a:lumMod val="50000"/>
                </a:schemeClr>
              </a:solidFill>
            </a:endParaRPr>
          </a:p>
          <a:p>
            <a:pPr marL="457200" indent="-457200" fontAlgn="auto">
              <a:spcAft>
                <a:spcPts val="0"/>
              </a:spcAft>
              <a:buFont typeface="Arial" pitchFamily="34" charset="0"/>
              <a:buAutoNum type="arabicPeriod"/>
              <a:defRPr/>
            </a:pPr>
            <a:r>
              <a:rPr lang="el-GR" sz="2400" b="1" dirty="0">
                <a:solidFill>
                  <a:schemeClr val="tx2">
                    <a:lumMod val="50000"/>
                  </a:schemeClr>
                </a:solidFill>
              </a:rPr>
              <a:t>Μείωση των σημείων και συμπτωμάτων της νόσου.</a:t>
            </a:r>
          </a:p>
          <a:p>
            <a:pPr marL="457200" indent="-457200" fontAlgn="auto">
              <a:lnSpc>
                <a:spcPct val="50000"/>
              </a:lnSpc>
              <a:spcAft>
                <a:spcPts val="0"/>
              </a:spcAft>
              <a:buFont typeface="Arial" pitchFamily="34" charset="0"/>
              <a:buAutoNum type="arabicPeriod"/>
              <a:defRPr/>
            </a:pPr>
            <a:endParaRPr lang="el-GR" sz="2400" b="1" dirty="0">
              <a:solidFill>
                <a:schemeClr val="tx2">
                  <a:lumMod val="50000"/>
                </a:schemeClr>
              </a:solidFill>
            </a:endParaRPr>
          </a:p>
          <a:p>
            <a:pPr marL="457200" indent="-457200" fontAlgn="auto">
              <a:spcAft>
                <a:spcPts val="0"/>
              </a:spcAft>
              <a:buFont typeface="Arial" pitchFamily="34" charset="0"/>
              <a:buAutoNum type="arabicPeriod"/>
              <a:defRPr/>
            </a:pPr>
            <a:r>
              <a:rPr lang="el-GR" sz="2400" b="1" dirty="0">
                <a:solidFill>
                  <a:schemeClr val="tx2">
                    <a:lumMod val="50000"/>
                  </a:schemeClr>
                </a:solidFill>
              </a:rPr>
              <a:t>Εξάλειψη ή βελτίωση των συνοδών νοσηρών καταστάσεων.</a:t>
            </a:r>
          </a:p>
          <a:p>
            <a:pPr marL="457200" indent="-457200" fontAlgn="auto">
              <a:lnSpc>
                <a:spcPct val="50000"/>
              </a:lnSpc>
              <a:spcAft>
                <a:spcPts val="0"/>
              </a:spcAft>
              <a:buFont typeface="Arial" pitchFamily="34" charset="0"/>
              <a:buAutoNum type="arabicPeriod"/>
              <a:defRPr/>
            </a:pPr>
            <a:endParaRPr lang="el-GR" sz="2400" b="1" dirty="0">
              <a:solidFill>
                <a:schemeClr val="tx2">
                  <a:lumMod val="50000"/>
                </a:schemeClr>
              </a:solidFill>
            </a:endParaRPr>
          </a:p>
          <a:p>
            <a:pPr marL="457200" indent="-457200" fontAlgn="auto">
              <a:spcAft>
                <a:spcPts val="0"/>
              </a:spcAft>
              <a:buFont typeface="Arial" pitchFamily="34" charset="0"/>
              <a:buAutoNum type="arabicPeriod"/>
              <a:defRPr/>
            </a:pPr>
            <a:r>
              <a:rPr lang="el-GR" sz="2400" b="1" dirty="0">
                <a:solidFill>
                  <a:schemeClr val="tx2">
                    <a:lumMod val="50000"/>
                  </a:schemeClr>
                </a:solidFill>
              </a:rPr>
              <a:t>Πρόληψη της πρώιμης θνησιμότητας.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a:solidFill>
            <a:srgbClr val="7030A0"/>
          </a:solidFill>
          <a:ln>
            <a:solidFill>
              <a:srgbClr val="00B0F0"/>
            </a:solidFill>
          </a:ln>
        </p:spPr>
        <p:txBody>
          <a:bodyPr rtlCol="0">
            <a:normAutofit/>
          </a:bodyPr>
          <a:lstStyle/>
          <a:p>
            <a:pPr fontAlgn="auto">
              <a:spcAft>
                <a:spcPts val="0"/>
              </a:spcAft>
              <a:defRPr/>
            </a:pPr>
            <a:r>
              <a:rPr lang="el-GR" sz="2400" b="1" dirty="0">
                <a:solidFill>
                  <a:schemeClr val="bg1"/>
                </a:solidFill>
                <a:effectLst>
                  <a:glow rad="101600">
                    <a:schemeClr val="accent1">
                      <a:satMod val="175000"/>
                      <a:alpha val="40000"/>
                    </a:schemeClr>
                  </a:glow>
                </a:effectLst>
              </a:rPr>
              <a:t>ΔΙΑΣΦΗΝΟΕΙΔΙΚΗ ΠΡΟΣΠΕΛΑΣΗ</a:t>
            </a:r>
            <a:endParaRPr lang="el-GR" sz="2400" dirty="0"/>
          </a:p>
        </p:txBody>
      </p:sp>
      <p:sp>
        <p:nvSpPr>
          <p:cNvPr id="3" name="2 - Θέση περιεχομένου"/>
          <p:cNvSpPr>
            <a:spLocks noGrp="1"/>
          </p:cNvSpPr>
          <p:nvPr>
            <p:ph idx="1"/>
          </p:nvPr>
        </p:nvSpPr>
        <p:spPr>
          <a:xfrm>
            <a:off x="3635375" y="1196975"/>
            <a:ext cx="5329238" cy="5184775"/>
          </a:xfrm>
          <a:ln>
            <a:solidFill>
              <a:srgbClr val="00B0F0"/>
            </a:solidFill>
          </a:ln>
        </p:spPr>
        <p:txBody>
          <a:bodyPr rtlCol="0">
            <a:normAutofit/>
          </a:bodyPr>
          <a:lstStyle/>
          <a:p>
            <a:pPr fontAlgn="auto">
              <a:spcAft>
                <a:spcPts val="0"/>
              </a:spcAft>
              <a:buFont typeface="Arial" pitchFamily="34" charset="0"/>
              <a:buChar char="•"/>
              <a:defRPr/>
            </a:pPr>
            <a:r>
              <a:rPr lang="el-GR" sz="2000" b="1" dirty="0" err="1">
                <a:solidFill>
                  <a:schemeClr val="tx2">
                    <a:lumMod val="50000"/>
                  </a:schemeClr>
                </a:solidFill>
              </a:rPr>
              <a:t>Μικροαδενώματα</a:t>
            </a:r>
            <a:r>
              <a:rPr lang="el-GR" sz="2000" b="1" dirty="0">
                <a:solidFill>
                  <a:schemeClr val="tx2">
                    <a:lumMod val="50000"/>
                  </a:schemeClr>
                </a:solidFill>
              </a:rPr>
              <a:t> (χωρίς διήθηση σηραγγώδους κόλπου) και χαμηλά επίπεδα </a:t>
            </a:r>
            <a:r>
              <a:rPr lang="en-US" sz="2000" b="1" dirty="0">
                <a:solidFill>
                  <a:schemeClr val="tx2">
                    <a:lumMod val="50000"/>
                  </a:schemeClr>
                </a:solidFill>
              </a:rPr>
              <a:t>GH IGF1 → 80% </a:t>
            </a:r>
            <a:r>
              <a:rPr lang="el-GR" sz="2000" b="1" dirty="0">
                <a:solidFill>
                  <a:schemeClr val="tx2">
                    <a:lumMod val="50000"/>
                  </a:schemeClr>
                </a:solidFill>
              </a:rPr>
              <a:t>χειρουργική ίαση.</a:t>
            </a:r>
          </a:p>
          <a:p>
            <a:pPr fontAlgn="auto">
              <a:lnSpc>
                <a:spcPct val="50000"/>
              </a:lnSpc>
              <a:spcAft>
                <a:spcPts val="0"/>
              </a:spcAft>
              <a:buFont typeface="Arial" pitchFamily="34" charset="0"/>
              <a:buChar char="•"/>
              <a:defRPr/>
            </a:pPr>
            <a:endParaRPr lang="el-GR" sz="2000" b="1" dirty="0">
              <a:solidFill>
                <a:schemeClr val="tx2">
                  <a:lumMod val="50000"/>
                </a:schemeClr>
              </a:solidFill>
            </a:endParaRPr>
          </a:p>
          <a:p>
            <a:pPr fontAlgn="auto">
              <a:spcAft>
                <a:spcPts val="0"/>
              </a:spcAft>
              <a:buFont typeface="Arial" pitchFamily="34" charset="0"/>
              <a:buChar char="•"/>
              <a:defRPr/>
            </a:pPr>
            <a:r>
              <a:rPr lang="el-GR" sz="2000" b="1" dirty="0" err="1">
                <a:solidFill>
                  <a:schemeClr val="tx2">
                    <a:lumMod val="50000"/>
                  </a:schemeClr>
                </a:solidFill>
              </a:rPr>
              <a:t>Μακροαδενώματα</a:t>
            </a:r>
            <a:r>
              <a:rPr lang="el-GR" sz="2000" b="1" dirty="0">
                <a:solidFill>
                  <a:schemeClr val="tx2">
                    <a:lumMod val="50000"/>
                  </a:schemeClr>
                </a:solidFill>
              </a:rPr>
              <a:t> &gt; 2 </a:t>
            </a:r>
            <a:r>
              <a:rPr lang="en-US" sz="2000" b="1" dirty="0">
                <a:solidFill>
                  <a:schemeClr val="tx2">
                    <a:lumMod val="50000"/>
                  </a:schemeClr>
                </a:solidFill>
              </a:rPr>
              <a:t>cm</a:t>
            </a:r>
            <a:r>
              <a:rPr lang="el-GR" sz="2000" b="1" dirty="0">
                <a:solidFill>
                  <a:schemeClr val="tx2">
                    <a:lumMod val="50000"/>
                  </a:schemeClr>
                </a:solidFill>
              </a:rPr>
              <a:t> </a:t>
            </a:r>
            <a:r>
              <a:rPr lang="en-US" sz="2000" b="1" dirty="0">
                <a:solidFill>
                  <a:schemeClr val="tx2">
                    <a:lumMod val="50000"/>
                  </a:schemeClr>
                </a:solidFill>
              </a:rPr>
              <a:t>→</a:t>
            </a:r>
            <a:r>
              <a:rPr lang="el-GR" sz="2000" b="1" dirty="0">
                <a:solidFill>
                  <a:schemeClr val="tx2">
                    <a:lumMod val="50000"/>
                  </a:schemeClr>
                </a:solidFill>
              </a:rPr>
              <a:t> 40-50% χειρουργική ίαση.</a:t>
            </a:r>
          </a:p>
          <a:p>
            <a:pPr fontAlgn="auto">
              <a:lnSpc>
                <a:spcPct val="50000"/>
              </a:lnSpc>
              <a:spcAft>
                <a:spcPts val="0"/>
              </a:spcAft>
              <a:buFont typeface="Arial" pitchFamily="34" charset="0"/>
              <a:buChar char="•"/>
              <a:defRPr/>
            </a:pPr>
            <a:endParaRPr lang="el-GR" sz="2000" b="1" dirty="0">
              <a:solidFill>
                <a:schemeClr val="tx2">
                  <a:lumMod val="50000"/>
                </a:schemeClr>
              </a:solidFill>
            </a:endParaRPr>
          </a:p>
          <a:p>
            <a:pPr fontAlgn="auto">
              <a:spcAft>
                <a:spcPts val="0"/>
              </a:spcAft>
              <a:buFont typeface="Arial" pitchFamily="34" charset="0"/>
              <a:buChar char="•"/>
              <a:defRPr/>
            </a:pPr>
            <a:r>
              <a:rPr lang="el-GR" sz="2000" b="1" dirty="0" err="1">
                <a:solidFill>
                  <a:schemeClr val="tx2">
                    <a:lumMod val="50000"/>
                  </a:schemeClr>
                </a:solidFill>
              </a:rPr>
              <a:t>Προεγχειρητικά</a:t>
            </a:r>
            <a:r>
              <a:rPr lang="el-GR" sz="2000" b="1" dirty="0">
                <a:solidFill>
                  <a:schemeClr val="tx2">
                    <a:lumMod val="50000"/>
                  </a:schemeClr>
                </a:solidFill>
              </a:rPr>
              <a:t>  υψηλά επίπεδα </a:t>
            </a:r>
            <a:r>
              <a:rPr lang="en-US" sz="2000" b="1" dirty="0">
                <a:solidFill>
                  <a:schemeClr val="tx2">
                    <a:lumMod val="50000"/>
                  </a:schemeClr>
                </a:solidFill>
              </a:rPr>
              <a:t>GH IGF1 (GH &gt;30 </a:t>
            </a:r>
            <a:r>
              <a:rPr lang="en-US" sz="2000" b="1" dirty="0" err="1">
                <a:solidFill>
                  <a:schemeClr val="tx2">
                    <a:lumMod val="50000"/>
                  </a:schemeClr>
                </a:solidFill>
              </a:rPr>
              <a:t>ng</a:t>
            </a:r>
            <a:r>
              <a:rPr lang="en-US" sz="2000" b="1" dirty="0">
                <a:solidFill>
                  <a:schemeClr val="tx2">
                    <a:lumMod val="50000"/>
                  </a:schemeClr>
                </a:solidFill>
              </a:rPr>
              <a:t>/</a:t>
            </a:r>
            <a:r>
              <a:rPr lang="en-US" sz="2000" b="1" dirty="0" err="1">
                <a:solidFill>
                  <a:schemeClr val="tx2">
                    <a:lumMod val="50000"/>
                  </a:schemeClr>
                </a:solidFill>
              </a:rPr>
              <a:t>mL</a:t>
            </a:r>
            <a:r>
              <a:rPr lang="en-US" sz="2000" b="1" dirty="0">
                <a:solidFill>
                  <a:schemeClr val="tx2">
                    <a:lumMod val="50000"/>
                  </a:schemeClr>
                </a:solidFill>
              </a:rPr>
              <a:t>)</a:t>
            </a:r>
            <a:r>
              <a:rPr lang="el-GR" sz="2000" b="1" dirty="0">
                <a:solidFill>
                  <a:schemeClr val="tx2">
                    <a:lumMod val="50000"/>
                  </a:schemeClr>
                </a:solidFill>
              </a:rPr>
              <a:t> με διήθηση σηραγγώδους κόλπου </a:t>
            </a:r>
            <a:r>
              <a:rPr lang="en-US" sz="2000" b="1" dirty="0">
                <a:solidFill>
                  <a:schemeClr val="tx2">
                    <a:lumMod val="50000"/>
                  </a:schemeClr>
                </a:solidFill>
              </a:rPr>
              <a:t>→</a:t>
            </a:r>
            <a:r>
              <a:rPr lang="el-GR" sz="2000" b="1" dirty="0">
                <a:solidFill>
                  <a:schemeClr val="tx2">
                    <a:lumMod val="50000"/>
                  </a:schemeClr>
                </a:solidFill>
              </a:rPr>
              <a:t> 20-50% χειρουργική ίαση.</a:t>
            </a:r>
          </a:p>
          <a:p>
            <a:pPr fontAlgn="auto">
              <a:lnSpc>
                <a:spcPct val="50000"/>
              </a:lnSpc>
              <a:spcAft>
                <a:spcPts val="0"/>
              </a:spcAft>
              <a:buFont typeface="Arial" pitchFamily="34" charset="0"/>
              <a:buChar char="•"/>
              <a:defRPr/>
            </a:pPr>
            <a:endParaRPr lang="el-GR" sz="2000" b="1" dirty="0">
              <a:solidFill>
                <a:schemeClr val="tx2">
                  <a:lumMod val="50000"/>
                </a:schemeClr>
              </a:solidFill>
            </a:endParaRPr>
          </a:p>
          <a:p>
            <a:pPr fontAlgn="auto">
              <a:spcAft>
                <a:spcPts val="0"/>
              </a:spcAft>
              <a:buFont typeface="Arial" pitchFamily="34" charset="0"/>
              <a:buChar char="•"/>
              <a:defRPr/>
            </a:pPr>
            <a:r>
              <a:rPr lang="en-US" sz="2000" b="1" dirty="0">
                <a:solidFill>
                  <a:schemeClr val="tx2">
                    <a:lumMod val="50000"/>
                  </a:schemeClr>
                </a:solidFill>
              </a:rPr>
              <a:t>GH &gt;</a:t>
            </a:r>
            <a:r>
              <a:rPr lang="el-GR" sz="2000" b="1" dirty="0">
                <a:solidFill>
                  <a:schemeClr val="tx2">
                    <a:lumMod val="50000"/>
                  </a:schemeClr>
                </a:solidFill>
              </a:rPr>
              <a:t>20</a:t>
            </a:r>
            <a:r>
              <a:rPr lang="en-US" sz="2000" b="1" dirty="0">
                <a:solidFill>
                  <a:schemeClr val="tx2">
                    <a:lumMod val="50000"/>
                  </a:schemeClr>
                </a:solidFill>
              </a:rPr>
              <a:t>0 </a:t>
            </a:r>
            <a:r>
              <a:rPr lang="en-US" sz="2000" b="1" dirty="0" err="1">
                <a:solidFill>
                  <a:schemeClr val="tx2">
                    <a:lumMod val="50000"/>
                  </a:schemeClr>
                </a:solidFill>
              </a:rPr>
              <a:t>ng</a:t>
            </a:r>
            <a:r>
              <a:rPr lang="en-US" sz="2000" b="1" dirty="0">
                <a:solidFill>
                  <a:schemeClr val="tx2">
                    <a:lumMod val="50000"/>
                  </a:schemeClr>
                </a:solidFill>
              </a:rPr>
              <a:t>/</a:t>
            </a:r>
            <a:r>
              <a:rPr lang="en-US" sz="2000" b="1" dirty="0" err="1">
                <a:solidFill>
                  <a:schemeClr val="tx2">
                    <a:lumMod val="50000"/>
                  </a:schemeClr>
                </a:solidFill>
              </a:rPr>
              <a:t>mL</a:t>
            </a:r>
            <a:r>
              <a:rPr lang="el-GR" sz="2000" b="1" dirty="0">
                <a:solidFill>
                  <a:schemeClr val="tx2">
                    <a:lumMod val="50000"/>
                  </a:schemeClr>
                </a:solidFill>
              </a:rPr>
              <a:t> </a:t>
            </a:r>
            <a:r>
              <a:rPr lang="en-US" sz="2000" b="1" dirty="0">
                <a:solidFill>
                  <a:schemeClr val="tx2">
                    <a:lumMod val="50000"/>
                  </a:schemeClr>
                </a:solidFill>
              </a:rPr>
              <a:t>→</a:t>
            </a:r>
            <a:r>
              <a:rPr lang="el-GR" sz="2000" b="1" dirty="0">
                <a:solidFill>
                  <a:schemeClr val="tx2">
                    <a:lumMod val="50000"/>
                  </a:schemeClr>
                </a:solidFill>
              </a:rPr>
              <a:t> ελάχιστη επιτυχία.</a:t>
            </a:r>
          </a:p>
        </p:txBody>
      </p:sp>
      <p:pic>
        <p:nvPicPr>
          <p:cNvPr id="103428" name="Picture 2"/>
          <p:cNvPicPr>
            <a:picLocks noChangeAspect="1" noChangeArrowheads="1"/>
          </p:cNvPicPr>
          <p:nvPr/>
        </p:nvPicPr>
        <p:blipFill>
          <a:blip r:embed="rId2" cstate="print"/>
          <a:srcRect/>
          <a:stretch>
            <a:fillRect/>
          </a:stretch>
        </p:blipFill>
        <p:spPr bwMode="auto">
          <a:xfrm>
            <a:off x="755650" y="6381750"/>
            <a:ext cx="4305300" cy="257175"/>
          </a:xfrm>
          <a:prstGeom prst="rect">
            <a:avLst/>
          </a:prstGeom>
          <a:noFill/>
          <a:ln w="9525">
            <a:noFill/>
            <a:miter lim="800000"/>
            <a:headEnd/>
            <a:tailEnd/>
          </a:ln>
        </p:spPr>
      </p:pic>
      <p:pic>
        <p:nvPicPr>
          <p:cNvPr id="103429" name="Picture 4" descr="http://www.mayoclinic.org/~/media/kcms/gbs/patient%20consumer/images/2013/08/26/10/24/ds00478_im00169_mcdc7_transsphenoidalsurgthu_jpg.png">
            <a:hlinkClick r:id="rId3"/>
          </p:cNvPr>
          <p:cNvPicPr>
            <a:picLocks noChangeAspect="1" noChangeArrowheads="1"/>
          </p:cNvPicPr>
          <p:nvPr/>
        </p:nvPicPr>
        <p:blipFill>
          <a:blip r:embed="rId4" cstate="print"/>
          <a:srcRect/>
          <a:stretch>
            <a:fillRect/>
          </a:stretch>
        </p:blipFill>
        <p:spPr bwMode="auto">
          <a:xfrm>
            <a:off x="0" y="1484313"/>
            <a:ext cx="3492500" cy="37433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rgbClr val="7030A0"/>
          </a:solidFill>
          <a:ln>
            <a:solidFill>
              <a:srgbClr val="0070C0"/>
            </a:solidFill>
          </a:ln>
        </p:spPr>
        <p:txBody>
          <a:bodyPr rtlCol="0">
            <a:normAutofit/>
          </a:bodyPr>
          <a:lstStyle/>
          <a:p>
            <a:pPr fontAlgn="auto">
              <a:spcAft>
                <a:spcPts val="0"/>
              </a:spcAft>
              <a:defRPr/>
            </a:pPr>
            <a:r>
              <a:rPr lang="el-GR" sz="2400" b="1" dirty="0">
                <a:solidFill>
                  <a:schemeClr val="bg1"/>
                </a:solidFill>
                <a:effectLst>
                  <a:glow rad="63500">
                    <a:schemeClr val="accent1">
                      <a:satMod val="175000"/>
                      <a:alpha val="40000"/>
                    </a:schemeClr>
                  </a:glow>
                </a:effectLst>
              </a:rPr>
              <a:t>ΠΑΡΑΚΟΛΟΥΘΗΣΗ ΜΕΤΑ </a:t>
            </a:r>
            <a:r>
              <a:rPr lang="el-GR" sz="2400" b="1" dirty="0" err="1">
                <a:solidFill>
                  <a:schemeClr val="bg1"/>
                </a:solidFill>
                <a:effectLst>
                  <a:glow rad="63500">
                    <a:schemeClr val="accent1">
                      <a:satMod val="175000"/>
                      <a:alpha val="40000"/>
                    </a:schemeClr>
                  </a:glow>
                </a:effectLst>
              </a:rPr>
              <a:t>Τχ</a:t>
            </a:r>
            <a:endParaRPr lang="el-GR" sz="2400" dirty="0"/>
          </a:p>
        </p:txBody>
      </p:sp>
      <p:sp>
        <p:nvSpPr>
          <p:cNvPr id="3" name="2 - Θέση περιεχομένου"/>
          <p:cNvSpPr>
            <a:spLocks noGrp="1"/>
          </p:cNvSpPr>
          <p:nvPr>
            <p:ph idx="1"/>
          </p:nvPr>
        </p:nvSpPr>
        <p:spPr>
          <a:xfrm>
            <a:off x="457200" y="1484313"/>
            <a:ext cx="8291264" cy="5113039"/>
          </a:xfrm>
          <a:ln>
            <a:solidFill>
              <a:srgbClr val="0070C0"/>
            </a:solidFill>
          </a:ln>
        </p:spPr>
        <p:txBody>
          <a:bodyPr rtlCol="0">
            <a:normAutofit/>
          </a:bodyPr>
          <a:lstStyle/>
          <a:p>
            <a:pPr fontAlgn="auto">
              <a:spcAft>
                <a:spcPts val="0"/>
              </a:spcAft>
              <a:buNone/>
              <a:defRPr/>
            </a:pPr>
            <a:endParaRPr lang="el-GR" sz="2000" dirty="0">
              <a:solidFill>
                <a:schemeClr val="tx2">
                  <a:lumMod val="50000"/>
                </a:schemeClr>
              </a:solidFill>
            </a:endParaRPr>
          </a:p>
          <a:p>
            <a:pPr fontAlgn="auto">
              <a:spcAft>
                <a:spcPts val="0"/>
              </a:spcAft>
              <a:buFont typeface="Arial" pitchFamily="34" charset="0"/>
              <a:buChar char="•"/>
              <a:defRPr/>
            </a:pPr>
            <a:r>
              <a:rPr lang="el-GR" sz="2000" b="1" dirty="0">
                <a:solidFill>
                  <a:schemeClr val="tx2">
                    <a:lumMod val="50000"/>
                  </a:schemeClr>
                </a:solidFill>
              </a:rPr>
              <a:t>Έλεγχος οπίσθιας υπόφυσης για περίπου 2 εβδομάδες μετά </a:t>
            </a:r>
            <a:r>
              <a:rPr lang="el-GR" sz="2000" b="1" dirty="0" err="1">
                <a:solidFill>
                  <a:schemeClr val="tx2">
                    <a:lumMod val="50000"/>
                  </a:schemeClr>
                </a:solidFill>
              </a:rPr>
              <a:t>Τχ</a:t>
            </a:r>
            <a:r>
              <a:rPr lang="el-GR" sz="2000" b="1" dirty="0">
                <a:solidFill>
                  <a:schemeClr val="tx2">
                    <a:lumMod val="50000"/>
                  </a:schemeClr>
                </a:solidFill>
              </a:rPr>
              <a:t>. </a:t>
            </a:r>
          </a:p>
          <a:p>
            <a:pPr fontAlgn="auto">
              <a:spcAft>
                <a:spcPts val="0"/>
              </a:spcAft>
              <a:buFont typeface="Arial" pitchFamily="34" charset="0"/>
              <a:buNone/>
              <a:defRPr/>
            </a:pPr>
            <a:endParaRPr lang="el-GR" sz="1600" dirty="0">
              <a:solidFill>
                <a:schemeClr val="tx2">
                  <a:lumMod val="50000"/>
                </a:schemeClr>
              </a:solidFill>
            </a:endParaRPr>
          </a:p>
          <a:p>
            <a:pPr fontAlgn="auto">
              <a:spcAft>
                <a:spcPts val="0"/>
              </a:spcAft>
              <a:buFont typeface="Arial" pitchFamily="34" charset="0"/>
              <a:buChar char="•"/>
              <a:defRPr/>
            </a:pPr>
            <a:r>
              <a:rPr lang="el-GR" sz="2000" b="1" dirty="0">
                <a:solidFill>
                  <a:schemeClr val="tx2">
                    <a:lumMod val="50000"/>
                  </a:schemeClr>
                </a:solidFill>
              </a:rPr>
              <a:t>Έλεγχος </a:t>
            </a:r>
            <a:r>
              <a:rPr lang="el-GR" sz="2000" b="1" dirty="0" err="1">
                <a:solidFill>
                  <a:schemeClr val="tx2">
                    <a:lumMod val="50000"/>
                  </a:schemeClr>
                </a:solidFill>
              </a:rPr>
              <a:t>γονάδων</a:t>
            </a:r>
            <a:r>
              <a:rPr lang="el-GR" sz="2000" b="1" dirty="0">
                <a:solidFill>
                  <a:schemeClr val="tx2">
                    <a:lumMod val="50000"/>
                  </a:schemeClr>
                </a:solidFill>
              </a:rPr>
              <a:t> και θυρεοειδούς 6-12 εβδομάδες μετά. </a:t>
            </a:r>
          </a:p>
          <a:p>
            <a:pPr>
              <a:defRPr/>
            </a:pPr>
            <a:r>
              <a:rPr lang="el-GR" sz="2000" dirty="0">
                <a:solidFill>
                  <a:schemeClr val="tx2">
                    <a:lumMod val="50000"/>
                  </a:schemeClr>
                </a:solidFill>
              </a:rPr>
              <a:t>Βιοχημικός έλεγχος 3 και 6 μήνες μετά </a:t>
            </a:r>
            <a:r>
              <a:rPr lang="el-GR" sz="2000" dirty="0" err="1">
                <a:solidFill>
                  <a:schemeClr val="tx2">
                    <a:lumMod val="50000"/>
                  </a:schemeClr>
                </a:solidFill>
              </a:rPr>
              <a:t>Τχ</a:t>
            </a:r>
            <a:r>
              <a:rPr lang="el-GR" sz="2000" dirty="0">
                <a:solidFill>
                  <a:schemeClr val="tx2">
                    <a:lumMod val="50000"/>
                  </a:schemeClr>
                </a:solidFill>
              </a:rPr>
              <a:t>. </a:t>
            </a:r>
          </a:p>
          <a:p>
            <a:pPr>
              <a:defRPr/>
            </a:pPr>
            <a:r>
              <a:rPr lang="el-GR" sz="2000" b="1" dirty="0">
                <a:solidFill>
                  <a:srgbClr val="0070C0"/>
                </a:solidFill>
              </a:rPr>
              <a:t>Ύφεση της νόσου → </a:t>
            </a:r>
            <a:r>
              <a:rPr lang="en-US" sz="2000" b="1" dirty="0">
                <a:solidFill>
                  <a:srgbClr val="0070C0"/>
                </a:solidFill>
              </a:rPr>
              <a:t>GH </a:t>
            </a:r>
            <a:r>
              <a:rPr lang="el-GR" sz="2000" b="1" dirty="0">
                <a:solidFill>
                  <a:srgbClr val="0070C0"/>
                </a:solidFill>
              </a:rPr>
              <a:t>μετά </a:t>
            </a:r>
            <a:r>
              <a:rPr lang="en-US" sz="2000" b="1" dirty="0">
                <a:solidFill>
                  <a:srgbClr val="0070C0"/>
                </a:solidFill>
              </a:rPr>
              <a:t>OGTT &lt; 1.0 </a:t>
            </a:r>
            <a:r>
              <a:rPr lang="en-US" sz="2000" b="1" dirty="0" err="1">
                <a:solidFill>
                  <a:srgbClr val="0070C0"/>
                </a:solidFill>
              </a:rPr>
              <a:t>ng</a:t>
            </a:r>
            <a:r>
              <a:rPr lang="en-US" sz="2000" b="1" dirty="0">
                <a:solidFill>
                  <a:srgbClr val="0070C0"/>
                </a:solidFill>
              </a:rPr>
              <a:t>/</a:t>
            </a:r>
            <a:r>
              <a:rPr lang="en-US" sz="2000" b="1" dirty="0" err="1">
                <a:solidFill>
                  <a:srgbClr val="0070C0"/>
                </a:solidFill>
              </a:rPr>
              <a:t>mL</a:t>
            </a:r>
            <a:r>
              <a:rPr lang="en-US" sz="2000" b="1" dirty="0">
                <a:solidFill>
                  <a:srgbClr val="0070C0"/>
                </a:solidFill>
              </a:rPr>
              <a:t> (</a:t>
            </a:r>
            <a:r>
              <a:rPr lang="el-GR" sz="2000" b="1" dirty="0">
                <a:solidFill>
                  <a:srgbClr val="0070C0"/>
                </a:solidFill>
              </a:rPr>
              <a:t>ή 0,4 </a:t>
            </a:r>
            <a:r>
              <a:rPr lang="en-US" sz="2000" b="1" dirty="0" err="1">
                <a:solidFill>
                  <a:srgbClr val="0070C0"/>
                </a:solidFill>
              </a:rPr>
              <a:t>ng</a:t>
            </a:r>
            <a:r>
              <a:rPr lang="en-US" sz="2000" b="1" dirty="0">
                <a:solidFill>
                  <a:srgbClr val="0070C0"/>
                </a:solidFill>
              </a:rPr>
              <a:t>/</a:t>
            </a:r>
            <a:r>
              <a:rPr lang="en-US" sz="2000" b="1" dirty="0" err="1">
                <a:solidFill>
                  <a:srgbClr val="0070C0"/>
                </a:solidFill>
              </a:rPr>
              <a:t>mL</a:t>
            </a:r>
            <a:r>
              <a:rPr lang="el-GR" sz="2000" b="1" dirty="0">
                <a:solidFill>
                  <a:srgbClr val="0070C0"/>
                </a:solidFill>
              </a:rPr>
              <a:t>) και φυσιολογικά επίπεδα </a:t>
            </a:r>
            <a:r>
              <a:rPr lang="en-US" sz="2000" b="1" dirty="0">
                <a:solidFill>
                  <a:srgbClr val="0070C0"/>
                </a:solidFill>
              </a:rPr>
              <a:t>IGF1. </a:t>
            </a:r>
            <a:endParaRPr lang="el-GR" sz="2000" b="1" dirty="0">
              <a:solidFill>
                <a:srgbClr val="0070C0"/>
              </a:solidFill>
            </a:endParaRPr>
          </a:p>
          <a:p>
            <a:pPr>
              <a:lnSpc>
                <a:spcPct val="70000"/>
              </a:lnSpc>
              <a:defRPr/>
            </a:pPr>
            <a:endParaRPr lang="en-US" sz="2000" dirty="0">
              <a:solidFill>
                <a:schemeClr val="tx2">
                  <a:lumMod val="50000"/>
                </a:schemeClr>
              </a:solidFill>
            </a:endParaRPr>
          </a:p>
          <a:p>
            <a:pPr>
              <a:defRPr/>
            </a:pPr>
            <a:r>
              <a:rPr lang="en-US" sz="2000" dirty="0">
                <a:solidFill>
                  <a:schemeClr val="tx2">
                    <a:lumMod val="50000"/>
                  </a:schemeClr>
                </a:solidFill>
              </a:rPr>
              <a:t>30% </a:t>
            </a:r>
            <a:r>
              <a:rPr lang="el-GR" sz="2000" dirty="0">
                <a:solidFill>
                  <a:schemeClr val="tx2">
                    <a:lumMod val="50000"/>
                  </a:schemeClr>
                </a:solidFill>
              </a:rPr>
              <a:t>των ασθενών </a:t>
            </a:r>
            <a:r>
              <a:rPr lang="en-US" sz="2000" dirty="0">
                <a:solidFill>
                  <a:schemeClr val="tx2">
                    <a:lumMod val="50000"/>
                  </a:schemeClr>
                </a:solidFill>
              </a:rPr>
              <a:t>GH </a:t>
            </a:r>
            <a:r>
              <a:rPr lang="el-GR" sz="2000" dirty="0" err="1">
                <a:solidFill>
                  <a:schemeClr val="tx2">
                    <a:lumMod val="50000"/>
                  </a:schemeClr>
                </a:solidFill>
              </a:rPr>
              <a:t>κφ</a:t>
            </a:r>
            <a:r>
              <a:rPr lang="el-GR" sz="2000" dirty="0">
                <a:solidFill>
                  <a:schemeClr val="tx2">
                    <a:lumMod val="50000"/>
                  </a:schemeClr>
                </a:solidFill>
              </a:rPr>
              <a:t> και ↑</a:t>
            </a:r>
            <a:r>
              <a:rPr lang="en-US" sz="2000" dirty="0">
                <a:solidFill>
                  <a:schemeClr val="tx2">
                    <a:lumMod val="50000"/>
                  </a:schemeClr>
                </a:solidFill>
              </a:rPr>
              <a:t>IGF1. </a:t>
            </a:r>
            <a:r>
              <a:rPr lang="el-GR" sz="2000" dirty="0" err="1">
                <a:solidFill>
                  <a:schemeClr val="tx2">
                    <a:lumMod val="50000"/>
                  </a:schemeClr>
                </a:solidFill>
              </a:rPr>
              <a:t>Επανάλειψη</a:t>
            </a:r>
            <a:r>
              <a:rPr lang="el-GR" sz="2000" dirty="0">
                <a:solidFill>
                  <a:schemeClr val="tx2">
                    <a:lumMod val="50000"/>
                  </a:schemeClr>
                </a:solidFill>
              </a:rPr>
              <a:t> των δοκιμασιών, πιθανώς να υπάρχει ελάχιστη υπολειπόμενη νόσος. </a:t>
            </a:r>
          </a:p>
          <a:p>
            <a:pPr>
              <a:lnSpc>
                <a:spcPct val="70000"/>
              </a:lnSpc>
              <a:defRPr/>
            </a:pPr>
            <a:endParaRPr lang="el-GR" sz="2000" dirty="0">
              <a:solidFill>
                <a:schemeClr val="tx2">
                  <a:lumMod val="50000"/>
                </a:schemeClr>
              </a:solidFill>
            </a:endParaRPr>
          </a:p>
          <a:p>
            <a:pPr>
              <a:defRPr/>
            </a:pPr>
            <a:r>
              <a:rPr lang="el-GR" sz="2000" b="1" dirty="0">
                <a:solidFill>
                  <a:srgbClr val="0070C0"/>
                </a:solidFill>
              </a:rPr>
              <a:t>Ετήσιος προσδιορισμός </a:t>
            </a:r>
            <a:r>
              <a:rPr lang="en-US" sz="2000" b="1" dirty="0">
                <a:solidFill>
                  <a:srgbClr val="0070C0"/>
                </a:solidFill>
              </a:rPr>
              <a:t>IGF1</a:t>
            </a:r>
            <a:r>
              <a:rPr lang="el-GR" sz="2000" b="1" dirty="0">
                <a:solidFill>
                  <a:srgbClr val="0070C0"/>
                </a:solidFill>
              </a:rPr>
              <a:t> και </a:t>
            </a:r>
            <a:r>
              <a:rPr lang="en-US" sz="2000" b="1" dirty="0">
                <a:solidFill>
                  <a:srgbClr val="0070C0"/>
                </a:solidFill>
              </a:rPr>
              <a:t>GH </a:t>
            </a:r>
            <a:r>
              <a:rPr lang="el-GR" sz="2000" b="1" dirty="0">
                <a:solidFill>
                  <a:srgbClr val="0070C0"/>
                </a:solidFill>
              </a:rPr>
              <a:t>μετά </a:t>
            </a:r>
            <a:r>
              <a:rPr lang="en-US" sz="2000" b="1" dirty="0">
                <a:solidFill>
                  <a:srgbClr val="0070C0"/>
                </a:solidFill>
              </a:rPr>
              <a:t>OGTT</a:t>
            </a:r>
            <a:r>
              <a:rPr lang="el-GR" sz="2000" b="1" dirty="0">
                <a:solidFill>
                  <a:srgbClr val="0070C0"/>
                </a:solidFill>
              </a:rPr>
              <a:t>.</a:t>
            </a:r>
          </a:p>
          <a:p>
            <a:pPr>
              <a:defRPr/>
            </a:pPr>
            <a:r>
              <a:rPr lang="el-GR" sz="2000" b="1" dirty="0">
                <a:solidFill>
                  <a:srgbClr val="0070C0"/>
                </a:solidFill>
              </a:rPr>
              <a:t>ΥΠΟΤΡΟΠΗ ΜΕΤΑ 10-20 ΧΡΟΝΙΑ από την θεραπεία.</a:t>
            </a:r>
          </a:p>
          <a:p>
            <a:pPr fontAlgn="auto">
              <a:spcAft>
                <a:spcPts val="0"/>
              </a:spcAft>
              <a:buFont typeface="Arial" pitchFamily="34" charset="0"/>
              <a:buChar char="•"/>
              <a:defRPr/>
            </a:pPr>
            <a:endParaRPr lang="el-GR" sz="2000" dirty="0">
              <a:solidFill>
                <a:schemeClr val="tx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706090"/>
          </a:xfrm>
          <a:solidFill>
            <a:srgbClr val="7030A0"/>
          </a:solidFill>
        </p:spPr>
        <p:txBody>
          <a:bodyPr rtlCol="0">
            <a:normAutofit/>
          </a:bodyPr>
          <a:lstStyle/>
          <a:p>
            <a:pPr fontAlgn="auto">
              <a:spcAft>
                <a:spcPts val="0"/>
              </a:spcAft>
              <a:defRPr/>
            </a:pPr>
            <a:r>
              <a:rPr lang="el-GR" sz="2400" b="1" dirty="0">
                <a:solidFill>
                  <a:schemeClr val="bg1"/>
                </a:solidFill>
                <a:effectLst>
                  <a:glow rad="63500">
                    <a:schemeClr val="accent1">
                      <a:satMod val="175000"/>
                      <a:alpha val="40000"/>
                    </a:schemeClr>
                  </a:glow>
                </a:effectLst>
              </a:rPr>
              <a:t>ΘΕΡΑΠΕΙΑ ΜΕΓΑΛΑΚΡΙΑΣ</a:t>
            </a:r>
          </a:p>
        </p:txBody>
      </p:sp>
      <p:sp>
        <p:nvSpPr>
          <p:cNvPr id="4" name="3 - Θέση περιεχομένου"/>
          <p:cNvSpPr>
            <a:spLocks noGrp="1"/>
          </p:cNvSpPr>
          <p:nvPr>
            <p:ph idx="1"/>
          </p:nvPr>
        </p:nvSpPr>
        <p:spPr>
          <a:ln>
            <a:solidFill>
              <a:srgbClr val="0070C0"/>
            </a:solidFill>
          </a:ln>
        </p:spPr>
        <p:txBody>
          <a:bodyPr rtlCol="0">
            <a:normAutofit/>
          </a:bodyPr>
          <a:lstStyle/>
          <a:p>
            <a:pPr fontAlgn="auto">
              <a:spcAft>
                <a:spcPts val="0"/>
              </a:spcAft>
              <a:buFont typeface="Arial" pitchFamily="34" charset="0"/>
              <a:buNone/>
              <a:defRPr/>
            </a:pPr>
            <a:r>
              <a:rPr lang="el-GR" sz="2000" b="1" dirty="0">
                <a:effectLst>
                  <a:glow rad="63500">
                    <a:schemeClr val="accent1">
                      <a:satMod val="175000"/>
                      <a:alpha val="40000"/>
                    </a:schemeClr>
                  </a:glow>
                </a:effectLst>
              </a:rPr>
              <a:t>ΑΓΩΝΙΣΤΕΣ ΝΤΟΠΑΜΙΝΗΣ</a:t>
            </a:r>
          </a:p>
          <a:p>
            <a:pPr fontAlgn="auto">
              <a:spcAft>
                <a:spcPts val="0"/>
              </a:spcAft>
              <a:buFont typeface="Arial" pitchFamily="34" charset="0"/>
              <a:buChar char="•"/>
              <a:defRPr/>
            </a:pPr>
            <a:r>
              <a:rPr lang="el-GR" sz="2000" dirty="0"/>
              <a:t> </a:t>
            </a:r>
            <a:r>
              <a:rPr lang="en-US" sz="2000" b="1" dirty="0" err="1">
                <a:solidFill>
                  <a:schemeClr val="tx2">
                    <a:lumMod val="50000"/>
                  </a:schemeClr>
                </a:solidFill>
              </a:rPr>
              <a:t>Bromocryptine</a:t>
            </a:r>
            <a:endParaRPr lang="el-GR" sz="2000" b="1" dirty="0">
              <a:solidFill>
                <a:schemeClr val="tx2">
                  <a:lumMod val="50000"/>
                </a:schemeClr>
              </a:solidFill>
            </a:endParaRPr>
          </a:p>
          <a:p>
            <a:pPr fontAlgn="auto">
              <a:spcAft>
                <a:spcPts val="0"/>
              </a:spcAft>
              <a:buFont typeface="Arial" pitchFamily="34" charset="0"/>
              <a:buChar char="•"/>
              <a:defRPr/>
            </a:pPr>
            <a:r>
              <a:rPr lang="el-GR" sz="2000" b="1" dirty="0">
                <a:solidFill>
                  <a:schemeClr val="tx2">
                    <a:lumMod val="50000"/>
                  </a:schemeClr>
                </a:solidFill>
              </a:rPr>
              <a:t> </a:t>
            </a:r>
            <a:r>
              <a:rPr lang="en-US" sz="2000" b="1" dirty="0" err="1">
                <a:solidFill>
                  <a:schemeClr val="tx2">
                    <a:lumMod val="50000"/>
                  </a:schemeClr>
                </a:solidFill>
              </a:rPr>
              <a:t>Cabergoline</a:t>
            </a:r>
            <a:r>
              <a:rPr lang="en-US" sz="2000" b="1" dirty="0">
                <a:solidFill>
                  <a:schemeClr val="tx2">
                    <a:lumMod val="50000"/>
                  </a:schemeClr>
                </a:solidFill>
              </a:rPr>
              <a:t> </a:t>
            </a:r>
            <a:endParaRPr lang="el-GR" sz="2000" b="1" dirty="0">
              <a:solidFill>
                <a:schemeClr val="tx2">
                  <a:lumMod val="50000"/>
                </a:schemeClr>
              </a:solidFill>
            </a:endParaRPr>
          </a:p>
          <a:p>
            <a:pPr fontAlgn="auto">
              <a:spcAft>
                <a:spcPts val="0"/>
              </a:spcAft>
              <a:buFont typeface="Arial" pitchFamily="34" charset="0"/>
              <a:buNone/>
              <a:defRPr/>
            </a:pPr>
            <a:endParaRPr lang="el-GR" sz="2000" dirty="0"/>
          </a:p>
          <a:p>
            <a:pPr fontAlgn="auto">
              <a:spcAft>
                <a:spcPts val="0"/>
              </a:spcAft>
              <a:buFont typeface="Arial" pitchFamily="34" charset="0"/>
              <a:buNone/>
              <a:defRPr/>
            </a:pPr>
            <a:r>
              <a:rPr lang="el-GR" sz="2000" b="1" dirty="0">
                <a:effectLst>
                  <a:glow rad="63500">
                    <a:schemeClr val="accent1">
                      <a:satMod val="175000"/>
                      <a:alpha val="40000"/>
                    </a:schemeClr>
                  </a:glow>
                </a:effectLst>
              </a:rPr>
              <a:t>ΑΝΑΛΟΓΑ ΣΩΜΑΤΟΣΤΑΤΙΝΗΣ</a:t>
            </a:r>
          </a:p>
          <a:p>
            <a:pPr fontAlgn="auto">
              <a:spcAft>
                <a:spcPts val="0"/>
              </a:spcAft>
              <a:buFont typeface="Arial" pitchFamily="34" charset="0"/>
              <a:buChar char="•"/>
              <a:defRPr/>
            </a:pPr>
            <a:r>
              <a:rPr lang="en-US" sz="2000" b="1" dirty="0" err="1">
                <a:solidFill>
                  <a:schemeClr val="tx2">
                    <a:lumMod val="50000"/>
                  </a:schemeClr>
                </a:solidFill>
              </a:rPr>
              <a:t>Octreotide</a:t>
            </a:r>
            <a:r>
              <a:rPr lang="en-US" sz="2000" b="1" dirty="0">
                <a:solidFill>
                  <a:schemeClr val="tx2">
                    <a:lumMod val="50000"/>
                  </a:schemeClr>
                </a:solidFill>
              </a:rPr>
              <a:t> (</a:t>
            </a:r>
            <a:r>
              <a:rPr lang="en-US" sz="2000" b="1" dirty="0" err="1">
                <a:solidFill>
                  <a:schemeClr val="tx2">
                    <a:lumMod val="50000"/>
                  </a:schemeClr>
                </a:solidFill>
              </a:rPr>
              <a:t>inj</a:t>
            </a:r>
            <a:r>
              <a:rPr lang="en-US" sz="2000" b="1" dirty="0">
                <a:solidFill>
                  <a:schemeClr val="tx2">
                    <a:lumMod val="50000"/>
                  </a:schemeClr>
                </a:solidFill>
              </a:rPr>
              <a:t> </a:t>
            </a:r>
            <a:r>
              <a:rPr lang="en-US" sz="2000" b="1" dirty="0" err="1">
                <a:solidFill>
                  <a:schemeClr val="tx2">
                    <a:lumMod val="50000"/>
                  </a:schemeClr>
                </a:solidFill>
              </a:rPr>
              <a:t>Sandostatin</a:t>
            </a:r>
            <a:r>
              <a:rPr lang="en-US" sz="2000" b="1" dirty="0">
                <a:solidFill>
                  <a:schemeClr val="tx2">
                    <a:lumMod val="50000"/>
                  </a:schemeClr>
                </a:solidFill>
              </a:rPr>
              <a:t> LAR 10,20,30 mg)</a:t>
            </a:r>
          </a:p>
          <a:p>
            <a:pPr fontAlgn="auto">
              <a:spcAft>
                <a:spcPts val="0"/>
              </a:spcAft>
              <a:buFont typeface="Arial" pitchFamily="34" charset="0"/>
              <a:buChar char="•"/>
              <a:defRPr/>
            </a:pPr>
            <a:r>
              <a:rPr lang="en-US" sz="2000" b="1" dirty="0" err="1">
                <a:solidFill>
                  <a:schemeClr val="tx2">
                    <a:lumMod val="50000"/>
                  </a:schemeClr>
                </a:solidFill>
              </a:rPr>
              <a:t>Lanreotide</a:t>
            </a:r>
            <a:r>
              <a:rPr lang="en-US" sz="2000" b="1" dirty="0">
                <a:solidFill>
                  <a:schemeClr val="tx2">
                    <a:lumMod val="50000"/>
                  </a:schemeClr>
                </a:solidFill>
              </a:rPr>
              <a:t> (</a:t>
            </a:r>
            <a:r>
              <a:rPr lang="en-US" sz="2000" b="1" dirty="0" err="1">
                <a:solidFill>
                  <a:schemeClr val="tx2">
                    <a:lumMod val="50000"/>
                  </a:schemeClr>
                </a:solidFill>
              </a:rPr>
              <a:t>inj</a:t>
            </a:r>
            <a:r>
              <a:rPr lang="en-US" sz="2000" b="1" dirty="0">
                <a:solidFill>
                  <a:schemeClr val="tx2">
                    <a:lumMod val="50000"/>
                  </a:schemeClr>
                </a:solidFill>
              </a:rPr>
              <a:t> </a:t>
            </a:r>
            <a:r>
              <a:rPr lang="en-US" sz="2000" b="1" dirty="0" err="1">
                <a:solidFill>
                  <a:schemeClr val="tx2">
                    <a:lumMod val="50000"/>
                  </a:schemeClr>
                </a:solidFill>
              </a:rPr>
              <a:t>Somatuline</a:t>
            </a:r>
            <a:r>
              <a:rPr lang="en-US" sz="2000" b="1" dirty="0">
                <a:solidFill>
                  <a:schemeClr val="tx2">
                    <a:lumMod val="50000"/>
                  </a:schemeClr>
                </a:solidFill>
              </a:rPr>
              <a:t> </a:t>
            </a:r>
            <a:r>
              <a:rPr lang="en-US" sz="2000" b="1" dirty="0" err="1">
                <a:solidFill>
                  <a:schemeClr val="tx2">
                    <a:lumMod val="50000"/>
                  </a:schemeClr>
                </a:solidFill>
              </a:rPr>
              <a:t>autogel</a:t>
            </a:r>
            <a:r>
              <a:rPr lang="en-US" sz="2000" b="1" dirty="0">
                <a:solidFill>
                  <a:schemeClr val="tx2">
                    <a:lumMod val="50000"/>
                  </a:schemeClr>
                </a:solidFill>
              </a:rPr>
              <a:t> LAR</a:t>
            </a:r>
            <a:r>
              <a:rPr lang="el-GR" sz="2000" b="1" dirty="0">
                <a:solidFill>
                  <a:schemeClr val="tx2">
                    <a:lumMod val="50000"/>
                  </a:schemeClr>
                </a:solidFill>
              </a:rPr>
              <a:t> </a:t>
            </a:r>
            <a:r>
              <a:rPr lang="en-US" sz="2000" b="1" dirty="0">
                <a:solidFill>
                  <a:schemeClr val="tx2">
                    <a:lumMod val="50000"/>
                  </a:schemeClr>
                </a:solidFill>
              </a:rPr>
              <a:t>60,90,120 mg)</a:t>
            </a:r>
            <a:endParaRPr lang="el-GR" sz="2000" b="1" dirty="0">
              <a:solidFill>
                <a:schemeClr val="tx2">
                  <a:lumMod val="50000"/>
                </a:schemeClr>
              </a:solidFill>
            </a:endParaRPr>
          </a:p>
          <a:p>
            <a:pPr fontAlgn="auto">
              <a:spcAft>
                <a:spcPts val="0"/>
              </a:spcAft>
              <a:buFont typeface="Arial" pitchFamily="34" charset="0"/>
              <a:buNone/>
              <a:defRPr/>
            </a:pPr>
            <a:endParaRPr lang="el-GR" sz="2000" dirty="0"/>
          </a:p>
          <a:p>
            <a:pPr fontAlgn="auto">
              <a:spcAft>
                <a:spcPts val="0"/>
              </a:spcAft>
              <a:buFont typeface="Arial" pitchFamily="34" charset="0"/>
              <a:buNone/>
              <a:defRPr/>
            </a:pPr>
            <a:r>
              <a:rPr lang="el-GR" sz="2000" b="1" dirty="0">
                <a:effectLst>
                  <a:glow rad="63500">
                    <a:schemeClr val="accent1">
                      <a:satMod val="175000"/>
                      <a:alpha val="40000"/>
                    </a:schemeClr>
                  </a:glow>
                </a:effectLst>
              </a:rPr>
              <a:t>ΑΝΤΑΓΩΝΙΣΤΕΣ ΥΠΟΔΟΧΕΩΝ </a:t>
            </a:r>
            <a:r>
              <a:rPr lang="en-US" sz="2000" b="1" dirty="0">
                <a:effectLst>
                  <a:glow rad="63500">
                    <a:schemeClr val="accent1">
                      <a:satMod val="175000"/>
                      <a:alpha val="40000"/>
                    </a:schemeClr>
                  </a:glow>
                </a:effectLst>
              </a:rPr>
              <a:t>GH</a:t>
            </a:r>
          </a:p>
          <a:p>
            <a:pPr fontAlgn="auto">
              <a:spcAft>
                <a:spcPts val="0"/>
              </a:spcAft>
              <a:buFont typeface="Arial" pitchFamily="34" charset="0"/>
              <a:buChar char="•"/>
              <a:defRPr/>
            </a:pPr>
            <a:r>
              <a:rPr lang="en-US" sz="2000" dirty="0"/>
              <a:t> </a:t>
            </a:r>
            <a:r>
              <a:rPr lang="en-US" sz="2000" b="1" dirty="0" err="1">
                <a:solidFill>
                  <a:schemeClr val="tx2">
                    <a:lumMod val="50000"/>
                  </a:schemeClr>
                </a:solidFill>
              </a:rPr>
              <a:t>Pegvisomant</a:t>
            </a:r>
            <a:r>
              <a:rPr lang="en-US" sz="2000" b="1" dirty="0">
                <a:solidFill>
                  <a:schemeClr val="tx2">
                    <a:lumMod val="50000"/>
                  </a:schemeClr>
                </a:solidFill>
              </a:rPr>
              <a:t> (</a:t>
            </a:r>
            <a:r>
              <a:rPr lang="en-US" sz="2000" b="1" dirty="0" err="1">
                <a:solidFill>
                  <a:schemeClr val="tx2">
                    <a:lumMod val="50000"/>
                  </a:schemeClr>
                </a:solidFill>
              </a:rPr>
              <a:t>inj</a:t>
            </a:r>
            <a:r>
              <a:rPr lang="en-US" sz="2000" b="1" dirty="0">
                <a:solidFill>
                  <a:schemeClr val="tx2">
                    <a:lumMod val="50000"/>
                  </a:schemeClr>
                </a:solidFill>
              </a:rPr>
              <a:t> </a:t>
            </a:r>
            <a:r>
              <a:rPr lang="en-US" sz="2000" b="1" dirty="0" err="1">
                <a:solidFill>
                  <a:schemeClr val="tx2">
                    <a:lumMod val="50000"/>
                  </a:schemeClr>
                </a:solidFill>
              </a:rPr>
              <a:t>Somavert</a:t>
            </a:r>
            <a:r>
              <a:rPr lang="en-US" sz="2000" b="1" dirty="0">
                <a:solidFill>
                  <a:schemeClr val="tx2">
                    <a:lumMod val="50000"/>
                  </a:schemeClr>
                </a:solidFill>
              </a:rPr>
              <a:t> 10,15,20 mg/vial)</a:t>
            </a:r>
            <a:endParaRPr lang="el-GR" sz="2000" b="1"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9634" name="Picture 2" descr="Image result for gh deficiency">
            <a:hlinkClick r:id="rId2"/>
          </p:cNvPr>
          <p:cNvPicPr>
            <a:picLocks noChangeAspect="1" noChangeArrowheads="1"/>
          </p:cNvPicPr>
          <p:nvPr/>
        </p:nvPicPr>
        <p:blipFill>
          <a:blip r:embed="rId3" cstate="print"/>
          <a:srcRect/>
          <a:stretch>
            <a:fillRect/>
          </a:stretch>
        </p:blipFill>
        <p:spPr bwMode="auto">
          <a:xfrm>
            <a:off x="395536" y="2924944"/>
            <a:ext cx="3028950" cy="2708920"/>
          </a:xfrm>
          <a:prstGeom prst="rect">
            <a:avLst/>
          </a:prstGeom>
          <a:noFill/>
        </p:spPr>
      </p:pic>
      <p:pic>
        <p:nvPicPr>
          <p:cNvPr id="69638" name="Picture 6" descr="Image result for gh deficiency">
            <a:hlinkClick r:id="rId4"/>
          </p:cNvPr>
          <p:cNvPicPr>
            <a:picLocks noChangeAspect="1" noChangeArrowheads="1"/>
          </p:cNvPicPr>
          <p:nvPr/>
        </p:nvPicPr>
        <p:blipFill>
          <a:blip r:embed="rId5" cstate="print"/>
          <a:srcRect/>
          <a:stretch>
            <a:fillRect/>
          </a:stretch>
        </p:blipFill>
        <p:spPr bwMode="auto">
          <a:xfrm>
            <a:off x="5940152" y="0"/>
            <a:ext cx="1962150" cy="3390900"/>
          </a:xfrm>
          <a:prstGeom prst="rect">
            <a:avLst/>
          </a:prstGeom>
          <a:noFill/>
        </p:spPr>
      </p:pic>
      <p:pic>
        <p:nvPicPr>
          <p:cNvPr id="69642" name="Picture 10" descr="Image result for gh deficiency">
            <a:hlinkClick r:id="rId6"/>
          </p:cNvPr>
          <p:cNvPicPr>
            <a:picLocks noChangeAspect="1" noChangeArrowheads="1"/>
          </p:cNvPicPr>
          <p:nvPr/>
        </p:nvPicPr>
        <p:blipFill>
          <a:blip r:embed="rId7" cstate="print"/>
          <a:srcRect/>
          <a:stretch>
            <a:fillRect/>
          </a:stretch>
        </p:blipFill>
        <p:spPr bwMode="auto">
          <a:xfrm>
            <a:off x="611560" y="0"/>
            <a:ext cx="4176464" cy="2564904"/>
          </a:xfrm>
          <a:prstGeom prst="rect">
            <a:avLst/>
          </a:prstGeom>
          <a:noFill/>
        </p:spPr>
      </p:pic>
      <p:pic>
        <p:nvPicPr>
          <p:cNvPr id="69644" name="Picture 12" descr="Image result for GIGANTISM">
            <a:hlinkClick r:id="rId8"/>
          </p:cNvPr>
          <p:cNvPicPr>
            <a:picLocks noChangeAspect="1" noChangeArrowheads="1"/>
          </p:cNvPicPr>
          <p:nvPr/>
        </p:nvPicPr>
        <p:blipFill>
          <a:blip r:embed="rId9" cstate="print"/>
          <a:srcRect/>
          <a:stretch>
            <a:fillRect/>
          </a:stretch>
        </p:blipFill>
        <p:spPr bwMode="auto">
          <a:xfrm>
            <a:off x="3923928" y="3501008"/>
            <a:ext cx="4896544" cy="30243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7030A0"/>
          </a:solidFill>
          <a:ln>
            <a:solidFill>
              <a:srgbClr val="0070C0"/>
            </a:solidFill>
          </a:ln>
        </p:spPr>
        <p:txBody>
          <a:bodyPr rtlCol="0">
            <a:noAutofit/>
          </a:bodyPr>
          <a:lstStyle/>
          <a:p>
            <a:pPr fontAlgn="auto">
              <a:spcAft>
                <a:spcPts val="0"/>
              </a:spcAft>
              <a:defRPr/>
            </a:pPr>
            <a:r>
              <a:rPr lang="el-GR" sz="2000" b="1" dirty="0">
                <a:solidFill>
                  <a:schemeClr val="bg1"/>
                </a:solidFill>
                <a:effectLst>
                  <a:glow rad="63500">
                    <a:schemeClr val="accent1">
                      <a:satMod val="175000"/>
                      <a:alpha val="40000"/>
                    </a:schemeClr>
                  </a:glow>
                </a:effectLst>
              </a:rPr>
              <a:t>Μ</a:t>
            </a:r>
            <a:r>
              <a:rPr lang="en-US" sz="2000" b="1" dirty="0" err="1">
                <a:solidFill>
                  <a:schemeClr val="bg1"/>
                </a:solidFill>
                <a:effectLst>
                  <a:glow rad="63500">
                    <a:schemeClr val="accent1">
                      <a:satMod val="175000"/>
                      <a:alpha val="40000"/>
                    </a:schemeClr>
                  </a:glow>
                </a:effectLst>
              </a:rPr>
              <a:t>edical</a:t>
            </a:r>
            <a:r>
              <a:rPr lang="en-US" sz="2000" b="1" dirty="0">
                <a:solidFill>
                  <a:schemeClr val="bg1"/>
                </a:solidFill>
                <a:effectLst>
                  <a:glow rad="63500">
                    <a:schemeClr val="accent1">
                      <a:satMod val="175000"/>
                      <a:alpha val="40000"/>
                    </a:schemeClr>
                  </a:glow>
                </a:effectLst>
              </a:rPr>
              <a:t> therapy targets for </a:t>
            </a:r>
            <a:r>
              <a:rPr lang="en-US" sz="2000" b="1" dirty="0" err="1">
                <a:solidFill>
                  <a:schemeClr val="bg1"/>
                </a:solidFill>
                <a:effectLst>
                  <a:glow rad="63500">
                    <a:schemeClr val="accent1">
                      <a:satMod val="175000"/>
                      <a:alpha val="40000"/>
                    </a:schemeClr>
                  </a:glow>
                </a:effectLst>
              </a:rPr>
              <a:t>acromegaly</a:t>
            </a:r>
            <a:r>
              <a:rPr lang="en-US" sz="2000" b="1" dirty="0">
                <a:solidFill>
                  <a:schemeClr val="bg1"/>
                </a:solidFill>
                <a:effectLst>
                  <a:glow rad="63500">
                    <a:schemeClr val="accent1">
                      <a:satMod val="175000"/>
                      <a:alpha val="40000"/>
                    </a:schemeClr>
                  </a:glow>
                </a:effectLst>
              </a:rPr>
              <a:t> (</a:t>
            </a:r>
            <a:r>
              <a:rPr lang="en-US" sz="2000" b="1" dirty="0" err="1">
                <a:solidFill>
                  <a:schemeClr val="bg1"/>
                </a:solidFill>
                <a:effectLst>
                  <a:glow rad="63500">
                    <a:schemeClr val="accent1">
                      <a:satMod val="175000"/>
                      <a:alpha val="40000"/>
                    </a:schemeClr>
                  </a:glow>
                </a:effectLst>
              </a:rPr>
              <a:t>monotherapy</a:t>
            </a:r>
            <a:r>
              <a:rPr lang="en-US" sz="2000" b="1" dirty="0">
                <a:solidFill>
                  <a:schemeClr val="bg1"/>
                </a:solidFill>
                <a:effectLst>
                  <a:glow rad="63500">
                    <a:schemeClr val="accent1">
                      <a:satMod val="175000"/>
                      <a:alpha val="40000"/>
                    </a:schemeClr>
                  </a:glow>
                </a:effectLst>
              </a:rPr>
              <a:t> and combination therapies)</a:t>
            </a:r>
            <a:r>
              <a:rPr lang="en-US" sz="2000" dirty="0"/>
              <a:t>. </a:t>
            </a:r>
            <a:br>
              <a:rPr lang="el-GR" sz="1800" dirty="0"/>
            </a:br>
            <a:endParaRPr lang="el-GR" sz="1800" dirty="0"/>
          </a:p>
        </p:txBody>
      </p:sp>
      <p:pic>
        <p:nvPicPr>
          <p:cNvPr id="108547" name="Picture 2" descr="http://www.discoverymedicine.com/Maria-Fleseriu/files/2014/06/discovery_medicine_no_96_maria_fleseriu_figure_1.jpg"/>
          <p:cNvPicPr>
            <a:picLocks noChangeAspect="1" noChangeArrowheads="1"/>
          </p:cNvPicPr>
          <p:nvPr/>
        </p:nvPicPr>
        <p:blipFill>
          <a:blip r:embed="rId2" cstate="print"/>
          <a:srcRect/>
          <a:stretch>
            <a:fillRect/>
          </a:stretch>
        </p:blipFill>
        <p:spPr bwMode="auto">
          <a:xfrm>
            <a:off x="250825" y="620713"/>
            <a:ext cx="7345363" cy="5040312"/>
          </a:xfrm>
          <a:prstGeom prst="rect">
            <a:avLst/>
          </a:prstGeom>
          <a:noFill/>
          <a:ln w="9525">
            <a:noFill/>
            <a:miter lim="800000"/>
            <a:headEnd/>
            <a:tailEnd/>
          </a:ln>
        </p:spPr>
      </p:pic>
      <p:sp>
        <p:nvSpPr>
          <p:cNvPr id="108548" name="3 - Ορθογώνιο"/>
          <p:cNvSpPr>
            <a:spLocks noChangeArrowheads="1"/>
          </p:cNvSpPr>
          <p:nvPr/>
        </p:nvSpPr>
        <p:spPr bwMode="auto">
          <a:xfrm>
            <a:off x="5795963" y="6237288"/>
            <a:ext cx="3019425" cy="307975"/>
          </a:xfrm>
          <a:prstGeom prst="rect">
            <a:avLst/>
          </a:prstGeom>
          <a:noFill/>
          <a:ln w="9525">
            <a:noFill/>
            <a:miter lim="800000"/>
            <a:headEnd/>
            <a:tailEnd/>
          </a:ln>
        </p:spPr>
        <p:txBody>
          <a:bodyPr>
            <a:spAutoFit/>
          </a:bodyPr>
          <a:lstStyle/>
          <a:p>
            <a:r>
              <a:rPr lang="en-US" sz="1400" i="1">
                <a:latin typeface="Calibri" pitchFamily="34" charset="0"/>
              </a:rPr>
              <a:t>Neurosurg Focus</a:t>
            </a:r>
            <a:r>
              <a:rPr lang="en-US" sz="1400">
                <a:latin typeface="Calibri" pitchFamily="34" charset="0"/>
              </a:rPr>
              <a:t> 29:E15, 2010</a:t>
            </a:r>
            <a:endParaRPr lang="el-GR" sz="1400">
              <a:latin typeface="Calibri" pitchFamily="34" charset="0"/>
            </a:endParaRPr>
          </a:p>
        </p:txBody>
      </p:sp>
      <p:sp>
        <p:nvSpPr>
          <p:cNvPr id="5" name="4 - Ορθογώνιο"/>
          <p:cNvSpPr/>
          <p:nvPr/>
        </p:nvSpPr>
        <p:spPr>
          <a:xfrm>
            <a:off x="179388" y="5876925"/>
            <a:ext cx="8280400" cy="954088"/>
          </a:xfrm>
          <a:prstGeom prst="rect">
            <a:avLst/>
          </a:prstGeom>
        </p:spPr>
        <p:txBody>
          <a:bodyPr>
            <a:spAutoFit/>
          </a:bodyPr>
          <a:lstStyle/>
          <a:p>
            <a:pPr fontAlgn="auto">
              <a:spcBef>
                <a:spcPts val="0"/>
              </a:spcBef>
              <a:spcAft>
                <a:spcPts val="0"/>
              </a:spcAft>
              <a:defRPr/>
            </a:pPr>
            <a:r>
              <a:rPr lang="en-US" sz="1400" dirty="0">
                <a:solidFill>
                  <a:schemeClr val="tx2">
                    <a:lumMod val="50000"/>
                  </a:schemeClr>
                </a:solidFill>
                <a:latin typeface="+mn-lt"/>
              </a:rPr>
              <a:t>SRLs and DAs directly inhibit GH secretion at the pituitary level and control both GH and IGF-I levels with various efficacy </a:t>
            </a:r>
            <a:br>
              <a:rPr lang="el-GR" sz="1400" dirty="0">
                <a:solidFill>
                  <a:schemeClr val="tx2">
                    <a:lumMod val="50000"/>
                  </a:schemeClr>
                </a:solidFill>
                <a:latin typeface="+mn-lt"/>
              </a:rPr>
            </a:br>
            <a:r>
              <a:rPr lang="en-US" sz="1400" dirty="0" err="1">
                <a:solidFill>
                  <a:schemeClr val="tx2">
                    <a:lumMod val="50000"/>
                  </a:schemeClr>
                </a:solidFill>
                <a:latin typeface="+mn-lt"/>
              </a:rPr>
              <a:t>GHRa</a:t>
            </a:r>
            <a:r>
              <a:rPr lang="en-US" sz="1400" dirty="0">
                <a:solidFill>
                  <a:schemeClr val="tx2">
                    <a:lumMod val="50000"/>
                  </a:schemeClr>
                </a:solidFill>
                <a:latin typeface="+mn-lt"/>
              </a:rPr>
              <a:t> directly blocks peripheral GH-dependent release of IGF-I and thus GH effects (GH levels would not be affected per se); </a:t>
            </a:r>
            <a:r>
              <a:rPr lang="en-US" sz="1400" dirty="0" err="1">
                <a:solidFill>
                  <a:schemeClr val="tx2">
                    <a:lumMod val="50000"/>
                  </a:schemeClr>
                </a:solidFill>
                <a:latin typeface="+mn-lt"/>
              </a:rPr>
              <a:t>GHRa</a:t>
            </a:r>
            <a:r>
              <a:rPr lang="en-US" sz="1400" dirty="0">
                <a:solidFill>
                  <a:schemeClr val="tx2">
                    <a:lumMod val="50000"/>
                  </a:schemeClr>
                </a:solidFill>
                <a:latin typeface="+mn-lt"/>
              </a:rPr>
              <a:t> has no direct effects on the pituitary tumor </a:t>
            </a:r>
            <a:endParaRPr lang="el-GR" sz="1400" dirty="0">
              <a:solidFill>
                <a:schemeClr val="tx2">
                  <a:lumMod val="50000"/>
                </a:schemeClr>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725470"/>
          </a:xfrm>
          <a:solidFill>
            <a:srgbClr val="7030A0"/>
          </a:solidFill>
          <a:ln>
            <a:solidFill>
              <a:schemeClr val="accent1"/>
            </a:solidFill>
          </a:ln>
        </p:spPr>
        <p:txBody>
          <a:bodyPr rtlCol="0">
            <a:normAutofit/>
          </a:bodyPr>
          <a:lstStyle/>
          <a:p>
            <a:pPr fontAlgn="auto">
              <a:spcAft>
                <a:spcPts val="0"/>
              </a:spcAft>
              <a:defRPr/>
            </a:pPr>
            <a:r>
              <a:rPr lang="el-GR" sz="2400" b="1" dirty="0">
                <a:solidFill>
                  <a:schemeClr val="bg1"/>
                </a:solidFill>
                <a:effectLst>
                  <a:glow rad="63500">
                    <a:schemeClr val="accent1">
                      <a:satMod val="175000"/>
                      <a:alpha val="40000"/>
                    </a:schemeClr>
                  </a:glow>
                </a:effectLst>
              </a:rPr>
              <a:t>ΑΚΤΙΝΟΘΕΡΑΠΕΙΑ</a:t>
            </a:r>
            <a:r>
              <a:rPr lang="el-GR" sz="2400" dirty="0">
                <a:solidFill>
                  <a:schemeClr val="bg1"/>
                </a:solidFill>
                <a:effectLst>
                  <a:glow rad="63500">
                    <a:schemeClr val="accent1">
                      <a:satMod val="175000"/>
                      <a:alpha val="40000"/>
                    </a:schemeClr>
                  </a:glow>
                </a:effectLst>
              </a:rPr>
              <a:t> </a:t>
            </a:r>
            <a:r>
              <a:rPr lang="el-GR" sz="2000" b="1" dirty="0">
                <a:solidFill>
                  <a:schemeClr val="bg1"/>
                </a:solidFill>
                <a:effectLst>
                  <a:glow rad="63500">
                    <a:schemeClr val="accent1">
                      <a:satMod val="175000"/>
                      <a:alpha val="40000"/>
                    </a:schemeClr>
                  </a:glow>
                </a:effectLst>
              </a:rPr>
              <a:t>ΣΥΜΒΑΤΙΚΗ - ΣΤΕΡΕΟΤΑΚΤΙΚΗ</a:t>
            </a:r>
          </a:p>
        </p:txBody>
      </p:sp>
      <p:sp>
        <p:nvSpPr>
          <p:cNvPr id="4" name="3 - Θέση περιεχομένου"/>
          <p:cNvSpPr>
            <a:spLocks noGrp="1"/>
          </p:cNvSpPr>
          <p:nvPr>
            <p:ph idx="1"/>
          </p:nvPr>
        </p:nvSpPr>
        <p:spPr>
          <a:xfrm>
            <a:off x="1500188" y="1928813"/>
            <a:ext cx="6500812" cy="3143250"/>
          </a:xfrm>
          <a:ln>
            <a:solidFill>
              <a:schemeClr val="accent1"/>
            </a:solidFill>
          </a:ln>
        </p:spPr>
        <p:txBody>
          <a:bodyPr rtlCol="0">
            <a:normAutofit/>
          </a:bodyPr>
          <a:lstStyle/>
          <a:p>
            <a:pPr fontAlgn="auto">
              <a:spcAft>
                <a:spcPts val="0"/>
              </a:spcAft>
              <a:buFont typeface="Arial" pitchFamily="34" charset="0"/>
              <a:buNone/>
              <a:defRPr/>
            </a:pPr>
            <a:r>
              <a:rPr lang="el-GR" sz="2000" b="1" dirty="0">
                <a:solidFill>
                  <a:schemeClr val="tx2">
                    <a:lumMod val="50000"/>
                  </a:schemeClr>
                </a:solidFill>
              </a:rPr>
              <a:t>      Βραδεία δράση (5-10 έτη)</a:t>
            </a:r>
            <a:br>
              <a:rPr lang="el-GR" sz="2000" b="1" dirty="0">
                <a:solidFill>
                  <a:schemeClr val="tx2">
                    <a:lumMod val="50000"/>
                  </a:schemeClr>
                </a:solidFill>
              </a:rPr>
            </a:br>
            <a:r>
              <a:rPr lang="el-GR" sz="2000" b="1" dirty="0">
                <a:solidFill>
                  <a:schemeClr val="tx2">
                    <a:lumMod val="50000"/>
                  </a:schemeClr>
                </a:solidFill>
              </a:rPr>
              <a:t>Ελάττωση μεγέθους όγκου &lt;40%</a:t>
            </a:r>
            <a:br>
              <a:rPr lang="el-GR" sz="2000" b="1" dirty="0">
                <a:solidFill>
                  <a:schemeClr val="tx2">
                    <a:lumMod val="50000"/>
                  </a:schemeClr>
                </a:solidFill>
              </a:rPr>
            </a:br>
            <a:br>
              <a:rPr lang="el-GR" sz="2000" b="1" dirty="0">
                <a:solidFill>
                  <a:schemeClr val="tx2">
                    <a:lumMod val="50000"/>
                  </a:schemeClr>
                </a:solidFill>
              </a:rPr>
            </a:br>
            <a:r>
              <a:rPr lang="el-GR" sz="2000" b="1" dirty="0">
                <a:solidFill>
                  <a:schemeClr val="tx2">
                    <a:lumMod val="50000"/>
                  </a:schemeClr>
                </a:solidFill>
              </a:rPr>
              <a:t>Υποτροπή 2-18%</a:t>
            </a:r>
            <a:br>
              <a:rPr lang="el-GR" sz="2000" b="1" dirty="0">
                <a:solidFill>
                  <a:schemeClr val="tx2">
                    <a:lumMod val="50000"/>
                  </a:schemeClr>
                </a:solidFill>
              </a:rPr>
            </a:br>
            <a:r>
              <a:rPr lang="el-GR" sz="2000" b="1" dirty="0">
                <a:solidFill>
                  <a:schemeClr val="tx2">
                    <a:lumMod val="50000"/>
                  </a:schemeClr>
                </a:solidFill>
              </a:rPr>
              <a:t>Υποφυσιακή ανεπάρκεια 28.8-92%</a:t>
            </a:r>
            <a:br>
              <a:rPr lang="el-GR" sz="2000" b="1" dirty="0">
                <a:solidFill>
                  <a:schemeClr val="tx2">
                    <a:lumMod val="50000"/>
                  </a:schemeClr>
                </a:solidFill>
              </a:rPr>
            </a:br>
            <a:r>
              <a:rPr lang="el-GR" sz="2000" b="1" dirty="0">
                <a:solidFill>
                  <a:schemeClr val="tx2">
                    <a:lumMod val="50000"/>
                  </a:schemeClr>
                </a:solidFill>
              </a:rPr>
              <a:t>Βλάβη οπτικού νεύρου 1 -5%</a:t>
            </a:r>
            <a:br>
              <a:rPr lang="el-GR" sz="2000" b="1" dirty="0">
                <a:solidFill>
                  <a:schemeClr val="tx2">
                    <a:lumMod val="50000"/>
                  </a:schemeClr>
                </a:solidFill>
              </a:rPr>
            </a:br>
            <a:br>
              <a:rPr lang="el-GR" sz="2000" b="1" dirty="0">
                <a:solidFill>
                  <a:schemeClr val="tx2">
                    <a:lumMod val="50000"/>
                  </a:schemeClr>
                </a:solidFill>
              </a:rPr>
            </a:br>
            <a:r>
              <a:rPr lang="el-GR" sz="2000" b="1" dirty="0">
                <a:solidFill>
                  <a:schemeClr val="tx2">
                    <a:lumMod val="50000"/>
                  </a:schemeClr>
                </a:solidFill>
              </a:rPr>
              <a:t>Νέοι όγκοι ?</a:t>
            </a:r>
            <a:br>
              <a:rPr lang="el-GR" sz="2000" b="1" dirty="0">
                <a:solidFill>
                  <a:schemeClr val="tx2">
                    <a:lumMod val="50000"/>
                  </a:schemeClr>
                </a:solidFill>
              </a:rPr>
            </a:br>
            <a:endParaRPr lang="el-GR" sz="2000" b="1" dirty="0">
              <a:solidFill>
                <a:schemeClr val="tx2">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5" name="4 - Θέση κειμένου"/>
          <p:cNvSpPr>
            <a:spLocks noGrp="1"/>
          </p:cNvSpPr>
          <p:nvPr>
            <p:ph type="body" idx="1"/>
          </p:nvPr>
        </p:nvSpPr>
        <p:spPr>
          <a:xfrm>
            <a:off x="722313" y="3356992"/>
            <a:ext cx="7772400" cy="1049908"/>
          </a:xfrm>
          <a:ln>
            <a:solidFill>
              <a:schemeClr val="tx2">
                <a:lumMod val="75000"/>
              </a:schemeClr>
            </a:solidFill>
          </a:ln>
        </p:spPr>
        <p:txBody>
          <a:bodyPr>
            <a:normAutofit/>
          </a:bodyPr>
          <a:lstStyle/>
          <a:p>
            <a:r>
              <a:rPr lang="el-GR" sz="3600" b="1" dirty="0">
                <a:solidFill>
                  <a:schemeClr val="tx2">
                    <a:lumMod val="75000"/>
                  </a:schemeClr>
                </a:solidFill>
              </a:rPr>
              <a:t>ΠΡΟΛΑΚΤΙΝΗ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Image result for PROLACTIN MOLECULE">
            <a:hlinkClick r:id="rId2"/>
          </p:cNvPr>
          <p:cNvPicPr>
            <a:picLocks noChangeAspect="1" noChangeArrowheads="1"/>
          </p:cNvPicPr>
          <p:nvPr/>
        </p:nvPicPr>
        <p:blipFill>
          <a:blip r:embed="rId3" cstate="print"/>
          <a:srcRect/>
          <a:stretch>
            <a:fillRect/>
          </a:stretch>
        </p:blipFill>
        <p:spPr bwMode="auto">
          <a:xfrm>
            <a:off x="3491880" y="3789040"/>
            <a:ext cx="4392488" cy="3068960"/>
          </a:xfrm>
          <a:prstGeom prst="rect">
            <a:avLst/>
          </a:prstGeom>
          <a:solidFill>
            <a:srgbClr val="002060"/>
          </a:solidFill>
        </p:spPr>
      </p:pic>
      <p:pic>
        <p:nvPicPr>
          <p:cNvPr id="4" name="Picture 2" descr="Image result for PROLACTIN MOLECULE">
            <a:hlinkClick r:id="rId4"/>
          </p:cNvPr>
          <p:cNvPicPr>
            <a:picLocks noChangeAspect="1" noChangeArrowheads="1"/>
          </p:cNvPicPr>
          <p:nvPr/>
        </p:nvPicPr>
        <p:blipFill>
          <a:blip r:embed="rId5" cstate="print"/>
          <a:srcRect/>
          <a:stretch>
            <a:fillRect/>
          </a:stretch>
        </p:blipFill>
        <p:spPr bwMode="auto">
          <a:xfrm>
            <a:off x="323528" y="188640"/>
            <a:ext cx="6552728" cy="3456384"/>
          </a:xfrm>
          <a:prstGeom prst="rect">
            <a:avLst/>
          </a:prstGeom>
          <a:solidFill>
            <a:srgbClr val="002060"/>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n-v16n1-image03.jpg"/>
          <p:cNvPicPr>
            <a:picLocks noChangeAspect="1" noChangeArrowheads="1"/>
          </p:cNvPicPr>
          <p:nvPr/>
        </p:nvPicPr>
        <p:blipFill>
          <a:blip r:embed="rId2" cstate="print"/>
          <a:srcRect/>
          <a:stretch>
            <a:fillRect/>
          </a:stretch>
        </p:blipFill>
        <p:spPr bwMode="auto">
          <a:xfrm>
            <a:off x="1403648" y="1313384"/>
            <a:ext cx="6264696" cy="5544616"/>
          </a:xfrm>
          <a:prstGeom prst="rect">
            <a:avLst/>
          </a:prstGeom>
          <a:noFill/>
        </p:spPr>
      </p:pic>
      <p:sp>
        <p:nvSpPr>
          <p:cNvPr id="3" name="2 - Ορθογώνιο"/>
          <p:cNvSpPr/>
          <p:nvPr/>
        </p:nvSpPr>
        <p:spPr>
          <a:xfrm>
            <a:off x="3491880" y="404664"/>
            <a:ext cx="2294603" cy="461665"/>
          </a:xfrm>
          <a:prstGeom prst="rect">
            <a:avLst/>
          </a:prstGeom>
        </p:spPr>
        <p:txBody>
          <a:bodyPr wrap="none">
            <a:spAutoFit/>
          </a:bodyPr>
          <a:lstStyle/>
          <a:p>
            <a:r>
              <a:rPr lang="el-GR" sz="2400" b="1" dirty="0">
                <a:solidFill>
                  <a:srgbClr val="002060"/>
                </a:solidFill>
              </a:rPr>
              <a:t>ΥΠΟΔΟΧΕΑΣ </a:t>
            </a:r>
            <a:r>
              <a:rPr lang="en-US" sz="2400" b="1" dirty="0">
                <a:solidFill>
                  <a:srgbClr val="002060"/>
                </a:solidFill>
              </a:rPr>
              <a:t>PRL</a:t>
            </a:r>
            <a:endParaRPr lang="el-G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95536" y="908721"/>
            <a:ext cx="8352928" cy="423001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Dopamine (-) &amp; Estrogen (+). High levels of prolactin will suppress estrogen via suppression of gonadotroph fx"/>
          <p:cNvPicPr>
            <a:picLocks noChangeAspect="1" noChangeArrowheads="1"/>
          </p:cNvPicPr>
          <p:nvPr/>
        </p:nvPicPr>
        <p:blipFill>
          <a:blip r:embed="rId2" cstate="print"/>
          <a:srcRect/>
          <a:stretch>
            <a:fillRect/>
          </a:stretch>
        </p:blipFill>
        <p:spPr bwMode="auto">
          <a:xfrm>
            <a:off x="1115616" y="692696"/>
            <a:ext cx="6552728" cy="562850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95288" y="188913"/>
            <a:ext cx="8493125" cy="547687"/>
          </a:xfrm>
          <a:prstGeom prst="rect">
            <a:avLst/>
          </a:prstGeom>
          <a:solidFill>
            <a:schemeClr val="tx2">
              <a:lumMod val="20000"/>
              <a:lumOff val="80000"/>
            </a:schemeClr>
          </a:solidFill>
          <a:ln w="9525">
            <a:solidFill>
              <a:srgbClr val="003399"/>
            </a:solid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1500" b="1" dirty="0">
                <a:solidFill>
                  <a:schemeClr val="tx2">
                    <a:lumMod val="75000"/>
                  </a:schemeClr>
                </a:solidFill>
                <a:latin typeface="Arial" charset="0"/>
                <a:ea typeface="msgothic" charset="0"/>
                <a:cs typeface="msgothic" charset="0"/>
              </a:rPr>
              <a:t>Direct effects of neurotransmitters, </a:t>
            </a:r>
            <a:r>
              <a:rPr lang="en-GB" sz="1500" b="1" dirty="0" err="1">
                <a:solidFill>
                  <a:schemeClr val="tx2">
                    <a:lumMod val="75000"/>
                  </a:schemeClr>
                </a:solidFill>
                <a:latin typeface="Arial" charset="0"/>
                <a:ea typeface="msgothic" charset="0"/>
                <a:cs typeface="msgothic" charset="0"/>
              </a:rPr>
              <a:t>neuromodulators</a:t>
            </a:r>
            <a:r>
              <a:rPr lang="en-GB" sz="1500" b="1" dirty="0">
                <a:solidFill>
                  <a:schemeClr val="tx2">
                    <a:lumMod val="75000"/>
                  </a:schemeClr>
                </a:solidFill>
                <a:latin typeface="Arial" charset="0"/>
                <a:ea typeface="msgothic" charset="0"/>
                <a:cs typeface="msgothic" charset="0"/>
              </a:rPr>
              <a:t>, and peripheral hormones on the activity of </a:t>
            </a:r>
            <a:r>
              <a:rPr lang="en-GB" sz="1500" b="1" dirty="0" err="1">
                <a:solidFill>
                  <a:schemeClr val="tx2">
                    <a:lumMod val="75000"/>
                  </a:schemeClr>
                </a:solidFill>
                <a:latin typeface="Arial" charset="0"/>
                <a:ea typeface="msgothic" charset="0"/>
                <a:cs typeface="msgothic" charset="0"/>
              </a:rPr>
              <a:t>tuberoinfundibular</a:t>
            </a:r>
            <a:r>
              <a:rPr lang="en-GB" sz="1500" b="1" dirty="0">
                <a:solidFill>
                  <a:schemeClr val="tx2">
                    <a:lumMod val="75000"/>
                  </a:schemeClr>
                </a:solidFill>
                <a:latin typeface="Arial" charset="0"/>
                <a:ea typeface="msgothic" charset="0"/>
                <a:cs typeface="msgothic" charset="0"/>
              </a:rPr>
              <a:t> </a:t>
            </a:r>
            <a:r>
              <a:rPr lang="en-GB" sz="1500" b="1" dirty="0" err="1">
                <a:solidFill>
                  <a:schemeClr val="tx2">
                    <a:lumMod val="75000"/>
                  </a:schemeClr>
                </a:solidFill>
                <a:latin typeface="Arial" charset="0"/>
                <a:ea typeface="msgothic" charset="0"/>
                <a:cs typeface="msgothic" charset="0"/>
              </a:rPr>
              <a:t>dopaminergic</a:t>
            </a:r>
            <a:r>
              <a:rPr lang="en-GB" sz="1500" b="1" dirty="0">
                <a:solidFill>
                  <a:schemeClr val="tx2">
                    <a:lumMod val="75000"/>
                  </a:schemeClr>
                </a:solidFill>
                <a:latin typeface="Arial" charset="0"/>
                <a:ea typeface="msgothic" charset="0"/>
                <a:cs typeface="msgothic" charset="0"/>
              </a:rPr>
              <a:t> system (TIDA). </a:t>
            </a:r>
          </a:p>
        </p:txBody>
      </p:sp>
      <p:pic>
        <p:nvPicPr>
          <p:cNvPr id="8195" name="Picture 2"/>
          <p:cNvPicPr>
            <a:picLocks noChangeAspect="1" noChangeArrowheads="1"/>
          </p:cNvPicPr>
          <p:nvPr/>
        </p:nvPicPr>
        <p:blipFill>
          <a:blip r:embed="rId3" cstate="print"/>
          <a:srcRect/>
          <a:stretch>
            <a:fillRect/>
          </a:stretch>
        </p:blipFill>
        <p:spPr bwMode="auto">
          <a:xfrm>
            <a:off x="6588224" y="6381750"/>
            <a:ext cx="2087562" cy="476250"/>
          </a:xfrm>
          <a:prstGeom prst="rect">
            <a:avLst/>
          </a:prstGeom>
          <a:noFill/>
          <a:ln w="9525">
            <a:noFill/>
            <a:round/>
            <a:headEnd/>
            <a:tailEnd/>
          </a:ln>
        </p:spPr>
      </p:pic>
      <p:pic>
        <p:nvPicPr>
          <p:cNvPr id="8196" name="Picture 3"/>
          <p:cNvPicPr>
            <a:picLocks noChangeAspect="1" noChangeArrowheads="1"/>
          </p:cNvPicPr>
          <p:nvPr/>
        </p:nvPicPr>
        <p:blipFill>
          <a:blip r:embed="rId4" cstate="print"/>
          <a:srcRect/>
          <a:stretch>
            <a:fillRect/>
          </a:stretch>
        </p:blipFill>
        <p:spPr bwMode="auto">
          <a:xfrm>
            <a:off x="1476375" y="979488"/>
            <a:ext cx="5543550" cy="5473700"/>
          </a:xfrm>
          <a:prstGeom prst="rect">
            <a:avLst/>
          </a:prstGeom>
          <a:noFill/>
          <a:ln w="9525">
            <a:noFill/>
            <a:round/>
            <a:headEnd/>
            <a:tailEnd/>
          </a:ln>
        </p:spPr>
      </p:pic>
      <p:sp>
        <p:nvSpPr>
          <p:cNvPr id="8197" name="Text Box 4"/>
          <p:cNvSpPr txBox="1">
            <a:spLocks noChangeArrowheads="1"/>
          </p:cNvSpPr>
          <p:nvPr/>
        </p:nvSpPr>
        <p:spPr bwMode="auto">
          <a:xfrm>
            <a:off x="2843213" y="6626225"/>
            <a:ext cx="3919537"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ea typeface="msgothic"/>
                <a:cs typeface="msgothic"/>
              </a:rPr>
              <a:t>Marc E. Freeman et al. Physiol Rev 2000;80:1523-1631</a:t>
            </a:r>
          </a:p>
        </p:txBody>
      </p:sp>
      <p:sp>
        <p:nvSpPr>
          <p:cNvPr id="8198"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ea typeface="msgothic"/>
                <a:cs typeface="msgothic"/>
              </a:rPr>
              <a:t>©2000 by American Physiological Society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gulation of the Hypothalamic-Pituitary-Prolactin Axis CNS, Central nervous system; GABA, γ-aminobutyric acid [150]. "/>
          <p:cNvPicPr>
            <a:picLocks noChangeAspect="1" noChangeArrowheads="1"/>
          </p:cNvPicPr>
          <p:nvPr/>
        </p:nvPicPr>
        <p:blipFill>
          <a:blip r:embed="rId2" cstate="print"/>
          <a:srcRect/>
          <a:stretch>
            <a:fillRect/>
          </a:stretch>
        </p:blipFill>
        <p:spPr bwMode="auto">
          <a:xfrm>
            <a:off x="1547664" y="188640"/>
            <a:ext cx="5976664" cy="66693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jasn.asnjournals.org/content/jnephrol/12/6/1297/F1.large.jpg?width=800&amp;height=600&amp;carousel=1"/>
          <p:cNvPicPr>
            <a:picLocks noChangeAspect="1" noChangeArrowheads="1"/>
          </p:cNvPicPr>
          <p:nvPr/>
        </p:nvPicPr>
        <p:blipFill>
          <a:blip r:embed="rId2" cstate="print"/>
          <a:srcRect/>
          <a:stretch>
            <a:fillRect/>
          </a:stretch>
        </p:blipFill>
        <p:spPr bwMode="auto">
          <a:xfrm>
            <a:off x="1331640" y="332656"/>
            <a:ext cx="5616624" cy="6264696"/>
          </a:xfrm>
          <a:prstGeom prst="rect">
            <a:avLst/>
          </a:prstGeom>
          <a:noFill/>
          <a:ln>
            <a:solidFill>
              <a:schemeClr val="accent1">
                <a:lumMod val="75000"/>
              </a:schemeClr>
            </a:solidFill>
          </a:ln>
        </p:spPr>
      </p:pic>
      <p:sp>
        <p:nvSpPr>
          <p:cNvPr id="4" name="3 - Ορθογώνιο"/>
          <p:cNvSpPr/>
          <p:nvPr/>
        </p:nvSpPr>
        <p:spPr>
          <a:xfrm>
            <a:off x="7164288" y="548680"/>
            <a:ext cx="1781944" cy="6093976"/>
          </a:xfrm>
          <a:prstGeom prst="rect">
            <a:avLst/>
          </a:prstGeom>
        </p:spPr>
        <p:txBody>
          <a:bodyPr wrap="square">
            <a:spAutoFit/>
          </a:bodyPr>
          <a:lstStyle/>
          <a:p>
            <a:r>
              <a:rPr lang="en-US" sz="1000" dirty="0">
                <a:solidFill>
                  <a:prstClr val="black"/>
                </a:solidFill>
              </a:rPr>
              <a:t>The </a:t>
            </a:r>
            <a:r>
              <a:rPr lang="en-US" sz="1000" dirty="0" err="1">
                <a:solidFill>
                  <a:prstClr val="black"/>
                </a:solidFill>
              </a:rPr>
              <a:t>somatotropic</a:t>
            </a:r>
            <a:r>
              <a:rPr lang="en-US" sz="1000" dirty="0">
                <a:solidFill>
                  <a:prstClr val="black"/>
                </a:solidFill>
              </a:rPr>
              <a:t> axis. The synthesis and release of growth hormone (GH) from the pituitary are controlled by the hypothalamic hormones GH-releasing hormone (GHRH) and </a:t>
            </a:r>
            <a:r>
              <a:rPr lang="en-US" sz="1000" dirty="0" err="1">
                <a:solidFill>
                  <a:prstClr val="black"/>
                </a:solidFill>
              </a:rPr>
              <a:t>somatostatin</a:t>
            </a:r>
            <a:r>
              <a:rPr lang="en-US" sz="1000" dirty="0">
                <a:solidFill>
                  <a:prstClr val="black"/>
                </a:solidFill>
              </a:rPr>
              <a:t> (SRIF), which in turn are regulated by feedback (dashed lines) from blood GH and insulin-like growth factor-I (IGF-I) concentrations. The recently discovered endogenous GH-releasing peptide, called </a:t>
            </a:r>
            <a:r>
              <a:rPr lang="en-US" sz="1000" dirty="0" err="1">
                <a:solidFill>
                  <a:prstClr val="black"/>
                </a:solidFill>
              </a:rPr>
              <a:t>ghrelin</a:t>
            </a:r>
            <a:r>
              <a:rPr lang="en-US" sz="1000" dirty="0">
                <a:solidFill>
                  <a:prstClr val="black"/>
                </a:solidFill>
              </a:rPr>
              <a:t>, also stimulates GH release. Circulating GH acts directly on many organs to stimulate IGF-I production, with IGF-I production in the liver providing the main source of blood IGF-I. Most of the IGF-I in the circulation is bound to IGF-binding protein-3 (IGFBP-3) in a ternary complex with acid-labile subunit (ALS); a smaller fraction is bound to the five other IGFBP. A small fraction of the total IGF-I in blood is in a bioactive-free fraction. In the kidney, IGF-I increases renal plasma flow and GFR, whereas on bone it acts on the </a:t>
            </a:r>
            <a:r>
              <a:rPr lang="en-US" sz="1000" dirty="0" err="1">
                <a:solidFill>
                  <a:prstClr val="black"/>
                </a:solidFill>
              </a:rPr>
              <a:t>epiphysial</a:t>
            </a:r>
            <a:r>
              <a:rPr lang="en-US" sz="1000" dirty="0">
                <a:solidFill>
                  <a:prstClr val="black"/>
                </a:solidFill>
              </a:rPr>
              <a:t> plate, which leads to longitudinal bone growth. As illustrated, GH also has direct effects on many organs, including kidney and cartilage, which can be independent of IGF-I action</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274638"/>
            <a:ext cx="8229600" cy="633412"/>
          </a:xfrm>
          <a:solidFill>
            <a:schemeClr val="tx2">
              <a:lumMod val="20000"/>
              <a:lumOff val="80000"/>
            </a:schemeClr>
          </a:solidFill>
          <a:ln>
            <a:solidFill>
              <a:srgbClr val="002060"/>
            </a:solidFill>
          </a:ln>
        </p:spPr>
        <p:txBody>
          <a:bodyPr rtlCol="0">
            <a:normAutofit/>
          </a:bodyPr>
          <a:lstStyle/>
          <a:p>
            <a:pPr fontAlgn="auto">
              <a:spcAft>
                <a:spcPts val="0"/>
              </a:spcAft>
              <a:defRPr/>
            </a:pPr>
            <a:r>
              <a:rPr lang="el-GR" sz="2400" b="1" dirty="0">
                <a:solidFill>
                  <a:schemeClr val="tx2">
                    <a:lumMod val="50000"/>
                  </a:schemeClr>
                </a:solidFill>
                <a:effectLst>
                  <a:glow rad="139700">
                    <a:schemeClr val="accent1">
                      <a:satMod val="175000"/>
                      <a:alpha val="40000"/>
                    </a:schemeClr>
                  </a:glow>
                </a:effectLst>
                <a:latin typeface="Comic Sans MS" pitchFamily="66" charset="0"/>
              </a:rPr>
              <a:t>ΑΙΤΙΑ ΥΠΕΡΠΡΟΛΑΚΤΙΝΑΙΜΙΑΣ</a:t>
            </a:r>
            <a:endParaRPr lang="en-US" sz="2400" b="1" dirty="0">
              <a:solidFill>
                <a:schemeClr val="tx2">
                  <a:lumMod val="50000"/>
                </a:schemeClr>
              </a:solidFill>
              <a:effectLst>
                <a:glow rad="139700">
                  <a:schemeClr val="accent1">
                    <a:satMod val="175000"/>
                    <a:alpha val="40000"/>
                  </a:schemeClr>
                </a:glow>
              </a:effectLst>
              <a:latin typeface="Comic Sans MS" pitchFamily="66" charset="0"/>
            </a:endParaRPr>
          </a:p>
        </p:txBody>
      </p:sp>
      <p:pic>
        <p:nvPicPr>
          <p:cNvPr id="35843" name="Picture 2"/>
          <p:cNvPicPr>
            <a:picLocks noGrp="1" noChangeAspect="1" noChangeArrowheads="1"/>
          </p:cNvPicPr>
          <p:nvPr>
            <p:ph idx="1"/>
          </p:nvPr>
        </p:nvPicPr>
        <p:blipFill>
          <a:blip r:embed="rId2" cstate="print"/>
          <a:srcRect/>
          <a:stretch>
            <a:fillRect/>
          </a:stretch>
        </p:blipFill>
        <p:spPr>
          <a:xfrm>
            <a:off x="250825" y="1197000"/>
            <a:ext cx="8713788" cy="504031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rtlCol="0">
            <a:normAutofit fontScale="90000"/>
          </a:bodyPr>
          <a:lstStyle/>
          <a:p>
            <a:pPr fontAlgn="auto">
              <a:spcAft>
                <a:spcPts val="0"/>
              </a:spcAft>
              <a:defRPr/>
            </a:pPr>
            <a:r>
              <a:rPr lang="el-GR" sz="2400" b="1" i="1" dirty="0">
                <a:solidFill>
                  <a:schemeClr val="tx2">
                    <a:lumMod val="50000"/>
                  </a:schemeClr>
                </a:solidFill>
                <a:effectLst>
                  <a:glow rad="139700">
                    <a:schemeClr val="accent1">
                      <a:satMod val="175000"/>
                      <a:alpha val="40000"/>
                    </a:schemeClr>
                  </a:glow>
                </a:effectLst>
                <a:latin typeface="Comic Sans MS" pitchFamily="66" charset="0"/>
              </a:rPr>
              <a:t>Η ανίχνευση αυξημένης </a:t>
            </a:r>
            <a:r>
              <a:rPr lang="en-US" sz="2400" b="1" i="1" dirty="0">
                <a:solidFill>
                  <a:schemeClr val="tx2">
                    <a:lumMod val="50000"/>
                  </a:schemeClr>
                </a:solidFill>
                <a:effectLst>
                  <a:glow rad="139700">
                    <a:schemeClr val="accent1">
                      <a:satMod val="175000"/>
                      <a:alpha val="40000"/>
                    </a:schemeClr>
                  </a:glow>
                </a:effectLst>
                <a:latin typeface="Comic Sans MS" pitchFamily="66" charset="0"/>
              </a:rPr>
              <a:t>PRL </a:t>
            </a:r>
            <a:r>
              <a:rPr lang="el-GR" sz="2400" b="1" i="1" dirty="0">
                <a:solidFill>
                  <a:schemeClr val="tx2">
                    <a:lumMod val="50000"/>
                  </a:schemeClr>
                </a:solidFill>
                <a:effectLst>
                  <a:glow rad="139700">
                    <a:schemeClr val="accent1">
                      <a:satMod val="175000"/>
                      <a:alpha val="40000"/>
                    </a:schemeClr>
                  </a:glow>
                </a:effectLst>
                <a:latin typeface="Comic Sans MS" pitchFamily="66" charset="0"/>
              </a:rPr>
              <a:t>αποτελεί  την έναρξη της διαγνωστικής προσπέλασης και δεν θέτει την οριστική διάγνωση.</a:t>
            </a:r>
          </a:p>
        </p:txBody>
      </p:sp>
      <p:pic>
        <p:nvPicPr>
          <p:cNvPr id="37891" name="Picture 2"/>
          <p:cNvPicPr>
            <a:picLocks noGrp="1" noChangeAspect="1" noChangeArrowheads="1"/>
          </p:cNvPicPr>
          <p:nvPr>
            <p:ph idx="1"/>
          </p:nvPr>
        </p:nvPicPr>
        <p:blipFill>
          <a:blip r:embed="rId2" cstate="print"/>
          <a:srcRect/>
          <a:stretch>
            <a:fillRect/>
          </a:stretch>
        </p:blipFill>
        <p:spPr>
          <a:xfrm>
            <a:off x="0" y="1557338"/>
            <a:ext cx="9144000" cy="2663825"/>
          </a:xfrm>
        </p:spPr>
      </p:pic>
      <p:sp>
        <p:nvSpPr>
          <p:cNvPr id="4" name="3 - Ορθογώνιο"/>
          <p:cNvSpPr/>
          <p:nvPr/>
        </p:nvSpPr>
        <p:spPr>
          <a:xfrm>
            <a:off x="250825" y="4868863"/>
            <a:ext cx="8281988" cy="1754187"/>
          </a:xfrm>
          <a:prstGeom prst="rect">
            <a:avLst/>
          </a:prstGeom>
          <a:ln>
            <a:solidFill>
              <a:schemeClr val="accent1"/>
            </a:solidFill>
          </a:ln>
        </p:spPr>
        <p:txBody>
          <a:bodyPr>
            <a:spAutoFit/>
          </a:bodyPr>
          <a:lstStyle/>
          <a:p>
            <a:pPr fontAlgn="auto">
              <a:spcBef>
                <a:spcPts val="0"/>
              </a:spcBef>
              <a:spcAft>
                <a:spcPts val="0"/>
              </a:spcAft>
              <a:defRPr/>
            </a:pPr>
            <a:r>
              <a:rPr lang="el-GR" b="1" i="1" dirty="0">
                <a:solidFill>
                  <a:schemeClr val="tx2">
                    <a:lumMod val="50000"/>
                  </a:schemeClr>
                </a:solidFill>
                <a:latin typeface="Comic Sans MS" pitchFamily="66" charset="0"/>
              </a:rPr>
              <a:t>ΜΑΚΡΟΠΡΟΛΑΚΤΙΝΑΙΜΙΑ</a:t>
            </a:r>
          </a:p>
          <a:p>
            <a:pPr fontAlgn="auto">
              <a:spcBef>
                <a:spcPts val="0"/>
              </a:spcBef>
              <a:spcAft>
                <a:spcPts val="0"/>
              </a:spcAft>
              <a:defRPr/>
            </a:pPr>
            <a:r>
              <a:rPr lang="en-US" dirty="0">
                <a:solidFill>
                  <a:schemeClr val="tx2">
                    <a:lumMod val="50000"/>
                  </a:schemeClr>
                </a:solidFill>
                <a:latin typeface="Comic Sans MS" pitchFamily="66" charset="0"/>
              </a:rPr>
              <a:t>PRL </a:t>
            </a:r>
            <a:r>
              <a:rPr lang="el-GR" dirty="0">
                <a:solidFill>
                  <a:schemeClr val="tx2">
                    <a:lumMod val="50000"/>
                  </a:schemeClr>
                </a:solidFill>
                <a:latin typeface="Comic Sans MS" pitchFamily="66" charset="0"/>
              </a:rPr>
              <a:t>μεγάλου ΜΒ, χαμηλή βιολογική δραστηριότητα, καθυστερημένη </a:t>
            </a:r>
            <a:r>
              <a:rPr lang="en-US" dirty="0">
                <a:solidFill>
                  <a:schemeClr val="tx2">
                    <a:lumMod val="50000"/>
                  </a:schemeClr>
                </a:solidFill>
                <a:latin typeface="Comic Sans MS" pitchFamily="66" charset="0"/>
              </a:rPr>
              <a:t>clearance.</a:t>
            </a:r>
          </a:p>
          <a:p>
            <a:pPr fontAlgn="auto">
              <a:spcBef>
                <a:spcPts val="0"/>
              </a:spcBef>
              <a:spcAft>
                <a:spcPts val="0"/>
              </a:spcAft>
              <a:defRPr/>
            </a:pPr>
            <a:r>
              <a:rPr lang="el-GR" dirty="0">
                <a:solidFill>
                  <a:schemeClr val="tx2">
                    <a:lumMod val="50000"/>
                  </a:schemeClr>
                </a:solidFill>
                <a:latin typeface="Comic Sans MS" pitchFamily="66" charset="0"/>
              </a:rPr>
              <a:t>Απουσία συμπτωμάτων</a:t>
            </a:r>
          </a:p>
          <a:p>
            <a:pPr fontAlgn="auto">
              <a:spcBef>
                <a:spcPts val="0"/>
              </a:spcBef>
              <a:spcAft>
                <a:spcPts val="0"/>
              </a:spcAft>
              <a:defRPr/>
            </a:pPr>
            <a:r>
              <a:rPr lang="en-US" dirty="0">
                <a:solidFill>
                  <a:schemeClr val="tx2">
                    <a:lumMod val="50000"/>
                  </a:schemeClr>
                </a:solidFill>
                <a:latin typeface="Comic Sans MS" pitchFamily="66" charset="0"/>
              </a:rPr>
              <a:t>Prevalence 3,7% </a:t>
            </a:r>
            <a:r>
              <a:rPr lang="el-GR" dirty="0">
                <a:solidFill>
                  <a:schemeClr val="tx2">
                    <a:lumMod val="50000"/>
                  </a:schemeClr>
                </a:solidFill>
                <a:latin typeface="Comic Sans MS" pitchFamily="66" charset="0"/>
              </a:rPr>
              <a:t>στο γενικό πληθυσμό</a:t>
            </a:r>
          </a:p>
          <a:p>
            <a:pPr fontAlgn="auto">
              <a:spcBef>
                <a:spcPts val="0"/>
              </a:spcBef>
              <a:spcAft>
                <a:spcPts val="0"/>
              </a:spcAft>
              <a:defRPr/>
            </a:pPr>
            <a:r>
              <a:rPr lang="el-GR" dirty="0">
                <a:solidFill>
                  <a:schemeClr val="tx2">
                    <a:lumMod val="50000"/>
                  </a:schemeClr>
                </a:solidFill>
                <a:latin typeface="Comic Sans MS" pitchFamily="66" charset="0"/>
              </a:rPr>
              <a:t>10-20% σε άτομα με </a:t>
            </a:r>
            <a:r>
              <a:rPr lang="el-GR" dirty="0" err="1">
                <a:solidFill>
                  <a:schemeClr val="tx2">
                    <a:lumMod val="50000"/>
                  </a:schemeClr>
                </a:solidFill>
                <a:latin typeface="Comic Sans MS" pitchFamily="66" charset="0"/>
              </a:rPr>
              <a:t>υπερπρολακτιναιμία</a:t>
            </a:r>
            <a:endParaRPr lang="el-GR" dirty="0">
              <a:solidFill>
                <a:schemeClr val="tx2">
                  <a:lumMod val="50000"/>
                </a:schemeClr>
              </a:solidFill>
              <a:latin typeface="Comic Sans MS" pitchFamily="66" charset="0"/>
            </a:endParaRPr>
          </a:p>
          <a:p>
            <a:pPr fontAlgn="auto">
              <a:spcBef>
                <a:spcPts val="0"/>
              </a:spcBef>
              <a:spcAft>
                <a:spcPts val="0"/>
              </a:spcAft>
              <a:defRPr/>
            </a:pPr>
            <a:r>
              <a:rPr lang="en-US" dirty="0">
                <a:solidFill>
                  <a:schemeClr val="tx2">
                    <a:lumMod val="50000"/>
                  </a:schemeClr>
                </a:solidFill>
                <a:latin typeface="Comic Sans MS" pitchFamily="66" charset="0"/>
              </a:rPr>
              <a:t>Polyethylene-glycol (PEG) precipitation </a:t>
            </a:r>
            <a:endParaRPr lang="el-GR"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5157788"/>
            <a:ext cx="8229600" cy="1143000"/>
          </a:xfrm>
          <a:ln>
            <a:solidFill>
              <a:srgbClr val="00B0F0"/>
            </a:solidFill>
          </a:ln>
        </p:spPr>
        <p:txBody>
          <a:bodyPr rtlCol="0">
            <a:normAutofit fontScale="90000"/>
          </a:bodyPr>
          <a:lstStyle/>
          <a:p>
            <a:pPr fontAlgn="auto">
              <a:spcAft>
                <a:spcPts val="0"/>
              </a:spcAft>
              <a:defRPr/>
            </a:pPr>
            <a:r>
              <a:rPr lang="en-US" sz="2800" dirty="0">
                <a:solidFill>
                  <a:schemeClr val="tx2">
                    <a:lumMod val="75000"/>
                  </a:schemeClr>
                </a:solidFill>
              </a:rPr>
              <a:t>PRL &gt; 250 </a:t>
            </a:r>
            <a:r>
              <a:rPr lang="el-GR" sz="2800" dirty="0">
                <a:solidFill>
                  <a:schemeClr val="tx2">
                    <a:lumMod val="75000"/>
                  </a:schemeClr>
                </a:solidFill>
              </a:rPr>
              <a:t>μ</a:t>
            </a:r>
            <a:r>
              <a:rPr lang="en-US" sz="2800" dirty="0">
                <a:solidFill>
                  <a:schemeClr val="tx2">
                    <a:lumMod val="75000"/>
                  </a:schemeClr>
                </a:solidFill>
              </a:rPr>
              <a:t>g/l → </a:t>
            </a:r>
            <a:r>
              <a:rPr lang="el-GR" sz="2800" dirty="0">
                <a:solidFill>
                  <a:schemeClr val="tx2">
                    <a:lumMod val="75000"/>
                  </a:schemeClr>
                </a:solidFill>
              </a:rPr>
              <a:t>αδένωμα</a:t>
            </a:r>
            <a:br>
              <a:rPr lang="en-US" sz="2800" dirty="0">
                <a:solidFill>
                  <a:schemeClr val="tx2">
                    <a:lumMod val="75000"/>
                  </a:schemeClr>
                </a:solidFill>
              </a:rPr>
            </a:br>
            <a:r>
              <a:rPr lang="en-US" sz="2800" dirty="0">
                <a:solidFill>
                  <a:schemeClr val="tx2">
                    <a:lumMod val="75000"/>
                  </a:schemeClr>
                </a:solidFill>
              </a:rPr>
              <a:t>PRL &gt; 500 </a:t>
            </a:r>
            <a:r>
              <a:rPr lang="el-GR" sz="2800" dirty="0">
                <a:solidFill>
                  <a:schemeClr val="tx2">
                    <a:lumMod val="75000"/>
                  </a:schemeClr>
                </a:solidFill>
              </a:rPr>
              <a:t>μ</a:t>
            </a:r>
            <a:r>
              <a:rPr lang="en-US" sz="2800" dirty="0">
                <a:solidFill>
                  <a:schemeClr val="tx2">
                    <a:lumMod val="75000"/>
                  </a:schemeClr>
                </a:solidFill>
              </a:rPr>
              <a:t>g/l →</a:t>
            </a:r>
            <a:r>
              <a:rPr lang="el-GR" sz="2800" dirty="0">
                <a:solidFill>
                  <a:schemeClr val="tx2">
                    <a:lumMod val="75000"/>
                  </a:schemeClr>
                </a:solidFill>
              </a:rPr>
              <a:t> </a:t>
            </a:r>
            <a:r>
              <a:rPr lang="el-GR" sz="2800" dirty="0" err="1">
                <a:solidFill>
                  <a:schemeClr val="tx2">
                    <a:lumMod val="75000"/>
                  </a:schemeClr>
                </a:solidFill>
              </a:rPr>
              <a:t>μακροπρολακτίνωμα</a:t>
            </a:r>
            <a:br>
              <a:rPr lang="el-GR" sz="2800" dirty="0">
                <a:solidFill>
                  <a:schemeClr val="tx2">
                    <a:lumMod val="75000"/>
                  </a:schemeClr>
                </a:solidFill>
              </a:rPr>
            </a:br>
            <a:r>
              <a:rPr lang="el-GR" sz="2800" dirty="0">
                <a:solidFill>
                  <a:schemeClr val="tx2">
                    <a:lumMod val="75000"/>
                  </a:schemeClr>
                </a:solidFill>
              </a:rPr>
              <a:t>(</a:t>
            </a:r>
            <a:r>
              <a:rPr lang="en-US" sz="2800" dirty="0">
                <a:solidFill>
                  <a:schemeClr val="tx2">
                    <a:lumMod val="75000"/>
                  </a:schemeClr>
                </a:solidFill>
              </a:rPr>
              <a:t>Endocrine Society guidelines 2011)</a:t>
            </a:r>
            <a:endParaRPr lang="el-GR" sz="2800" dirty="0">
              <a:solidFill>
                <a:schemeClr val="tx2">
                  <a:lumMod val="75000"/>
                </a:schemeClr>
              </a:solidFill>
            </a:endParaRPr>
          </a:p>
        </p:txBody>
      </p:sp>
      <p:pic>
        <p:nvPicPr>
          <p:cNvPr id="38915" name="Picture 2"/>
          <p:cNvPicPr>
            <a:picLocks noGrp="1" noChangeAspect="1" noChangeArrowheads="1"/>
          </p:cNvPicPr>
          <p:nvPr>
            <p:ph idx="1"/>
          </p:nvPr>
        </p:nvPicPr>
        <p:blipFill>
          <a:blip r:embed="rId2" cstate="print"/>
          <a:srcRect/>
          <a:stretch>
            <a:fillRect/>
          </a:stretch>
        </p:blipFill>
        <p:spPr>
          <a:xfrm>
            <a:off x="1403350" y="476250"/>
            <a:ext cx="5400675" cy="4297363"/>
          </a:xfrm>
          <a:ln>
            <a:solidFill>
              <a:srgbClr val="002060"/>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250825" y="274638"/>
            <a:ext cx="8435975" cy="850900"/>
          </a:xfrm>
          <a:solidFill>
            <a:schemeClr val="tx2">
              <a:lumMod val="20000"/>
              <a:lumOff val="80000"/>
            </a:schemeClr>
          </a:solidFill>
          <a:ln>
            <a:solidFill>
              <a:srgbClr val="002060"/>
            </a:solidFill>
          </a:ln>
        </p:spPr>
        <p:txBody>
          <a:bodyPr rtlCol="0">
            <a:normAutofit/>
          </a:bodyPr>
          <a:lstStyle/>
          <a:p>
            <a:pPr fontAlgn="auto">
              <a:spcAft>
                <a:spcPts val="0"/>
              </a:spcAft>
              <a:defRPr/>
            </a:pPr>
            <a:r>
              <a:rPr lang="el-GR" sz="2400" b="1" dirty="0">
                <a:solidFill>
                  <a:schemeClr val="tx2">
                    <a:lumMod val="50000"/>
                  </a:schemeClr>
                </a:solidFill>
                <a:effectLst>
                  <a:glow rad="139700">
                    <a:schemeClr val="accent1">
                      <a:satMod val="175000"/>
                      <a:alpha val="40000"/>
                    </a:schemeClr>
                  </a:glow>
                </a:effectLst>
                <a:latin typeface="Comic Sans MS" pitchFamily="66" charset="0"/>
              </a:rPr>
              <a:t>ΚΛΙΝΙΚΗ ΕΚΔΗΛΩΣΗ ΠΡΟΛΑΚΤΙΝΩΜΑΤΩΝ</a:t>
            </a:r>
            <a:endParaRPr lang="en-US" sz="2400" b="1" dirty="0">
              <a:solidFill>
                <a:schemeClr val="tx2">
                  <a:lumMod val="50000"/>
                </a:schemeClr>
              </a:solidFill>
              <a:effectLst>
                <a:glow rad="139700">
                  <a:schemeClr val="accent1">
                    <a:satMod val="175000"/>
                    <a:alpha val="40000"/>
                  </a:schemeClr>
                </a:glow>
              </a:effectLst>
              <a:latin typeface="Comic Sans MS" pitchFamily="66" charset="0"/>
            </a:endParaRPr>
          </a:p>
        </p:txBody>
      </p:sp>
      <p:pic>
        <p:nvPicPr>
          <p:cNvPr id="39939" name="Picture 2"/>
          <p:cNvPicPr>
            <a:picLocks noGrp="1" noChangeAspect="1" noChangeArrowheads="1"/>
          </p:cNvPicPr>
          <p:nvPr>
            <p:ph idx="1"/>
          </p:nvPr>
        </p:nvPicPr>
        <p:blipFill>
          <a:blip r:embed="rId2" cstate="print"/>
          <a:srcRect/>
          <a:stretch>
            <a:fillRect/>
          </a:stretch>
        </p:blipFill>
        <p:spPr>
          <a:xfrm>
            <a:off x="827088" y="1341438"/>
            <a:ext cx="7524750" cy="4681537"/>
          </a:xfrm>
          <a:ln>
            <a:solidFill>
              <a:srgbClr val="003366"/>
            </a:solidFill>
          </a:ln>
        </p:spPr>
      </p:pic>
      <p:pic>
        <p:nvPicPr>
          <p:cNvPr id="39940" name="Picture 8"/>
          <p:cNvPicPr>
            <a:picLocks noChangeAspect="1" noChangeArrowheads="1"/>
          </p:cNvPicPr>
          <p:nvPr/>
        </p:nvPicPr>
        <p:blipFill>
          <a:blip r:embed="rId3" cstate="print"/>
          <a:srcRect/>
          <a:stretch>
            <a:fillRect/>
          </a:stretch>
        </p:blipFill>
        <p:spPr bwMode="auto">
          <a:xfrm>
            <a:off x="1331913" y="6165850"/>
            <a:ext cx="5191125" cy="2476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634082"/>
          </a:xfrm>
        </p:spPr>
        <p:txBody>
          <a:bodyPr>
            <a:normAutofit/>
          </a:bodyPr>
          <a:lstStyle/>
          <a:p>
            <a:r>
              <a:rPr lang="el-GR" sz="1800" b="1" dirty="0">
                <a:solidFill>
                  <a:srgbClr val="002060"/>
                </a:solidFill>
              </a:rPr>
              <a:t>ΥΠΕΡΠΡΟΛΑΚΤΙΝΑΙΜΙΑ ΚΑΙ ΓΟΝΑΔΕΣ</a:t>
            </a:r>
          </a:p>
        </p:txBody>
      </p:sp>
      <p:pic>
        <p:nvPicPr>
          <p:cNvPr id="130050" name="Picture 2" descr="Figure 4 | Model of mechanisms of hyperprolactinaemia-induced anovulatory infertility. As PRL-Rs are not expressed on GnRH-I neurons, hyperprolactinaemia induces infertility via its actions on nearby cells. Increased serum levels of"/>
          <p:cNvPicPr>
            <a:picLocks noChangeAspect="1" noChangeArrowheads="1"/>
          </p:cNvPicPr>
          <p:nvPr/>
        </p:nvPicPr>
        <p:blipFill>
          <a:blip r:embed="rId2" cstate="print"/>
          <a:srcRect/>
          <a:stretch>
            <a:fillRect/>
          </a:stretch>
        </p:blipFill>
        <p:spPr bwMode="auto">
          <a:xfrm>
            <a:off x="2339752" y="908720"/>
            <a:ext cx="5112568" cy="59492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274638"/>
            <a:ext cx="8229600" cy="922114"/>
          </a:xfrm>
          <a:solidFill>
            <a:schemeClr val="tx2">
              <a:lumMod val="20000"/>
              <a:lumOff val="80000"/>
            </a:schemeClr>
          </a:solidFill>
          <a:ln>
            <a:solidFill>
              <a:srgbClr val="002060"/>
            </a:solidFill>
          </a:ln>
        </p:spPr>
        <p:txBody>
          <a:bodyPr rtlCol="0">
            <a:normAutofit fontScale="90000"/>
          </a:bodyPr>
          <a:lstStyle/>
          <a:p>
            <a:pPr fontAlgn="auto">
              <a:spcAft>
                <a:spcPts val="0"/>
              </a:spcAft>
              <a:defRPr/>
            </a:pPr>
            <a:r>
              <a:rPr lang="el-GR" sz="2800" b="1" dirty="0">
                <a:solidFill>
                  <a:schemeClr val="tx2">
                    <a:lumMod val="50000"/>
                  </a:schemeClr>
                </a:solidFill>
                <a:effectLst>
                  <a:glow rad="139700">
                    <a:schemeClr val="accent1">
                      <a:satMod val="175000"/>
                      <a:alpha val="40000"/>
                    </a:schemeClr>
                  </a:glow>
                </a:effectLst>
                <a:latin typeface="Comic Sans MS" pitchFamily="66" charset="0"/>
              </a:rPr>
              <a:t>ΘΕΡΑΠΕΙΑ ΠΡΟΛΑΚΤΙΝΩΜΑΤΩΝ</a:t>
            </a:r>
            <a:br>
              <a:rPr lang="el-GR" sz="2800" b="1" dirty="0">
                <a:solidFill>
                  <a:schemeClr val="tx2">
                    <a:lumMod val="50000"/>
                  </a:schemeClr>
                </a:solidFill>
                <a:effectLst>
                  <a:glow rad="139700">
                    <a:schemeClr val="accent1">
                      <a:satMod val="175000"/>
                      <a:alpha val="40000"/>
                    </a:schemeClr>
                  </a:glow>
                </a:effectLst>
                <a:latin typeface="Comic Sans MS" pitchFamily="66" charset="0"/>
              </a:rPr>
            </a:br>
            <a:r>
              <a:rPr lang="el-GR" sz="2800" b="1" dirty="0">
                <a:solidFill>
                  <a:srgbClr val="CC4C95"/>
                </a:solidFill>
                <a:effectLst>
                  <a:glow rad="139700">
                    <a:schemeClr val="accent1">
                      <a:satMod val="175000"/>
                      <a:alpha val="40000"/>
                    </a:schemeClr>
                  </a:glow>
                </a:effectLst>
                <a:latin typeface="Comic Sans MS" pitchFamily="66" charset="0"/>
              </a:rPr>
              <a:t> </a:t>
            </a:r>
            <a:r>
              <a:rPr lang="el-GR" sz="2200" b="1" dirty="0">
                <a:solidFill>
                  <a:srgbClr val="CC4C95"/>
                </a:solidFill>
                <a:effectLst>
                  <a:glow rad="139700">
                    <a:schemeClr val="accent1">
                      <a:satMod val="175000"/>
                      <a:alpha val="40000"/>
                    </a:schemeClr>
                  </a:glow>
                </a:effectLst>
                <a:latin typeface="Comic Sans MS" pitchFamily="66" charset="0"/>
              </a:rPr>
              <a:t>ΣΠΑΝΙΩΣ ΧΡΗΖΟΥΝ ΧΕΙΡΟΥΡΓΙΚΗΣ ΑΝΤΙΜΕΤΩΠΙΣΗΣ</a:t>
            </a:r>
            <a:r>
              <a:rPr lang="en-US" sz="2200" b="1" dirty="0">
                <a:solidFill>
                  <a:schemeClr val="tx2">
                    <a:lumMod val="50000"/>
                  </a:schemeClr>
                </a:solidFill>
                <a:effectLst>
                  <a:glow rad="139700">
                    <a:schemeClr val="accent1">
                      <a:satMod val="175000"/>
                      <a:alpha val="40000"/>
                    </a:schemeClr>
                  </a:glow>
                </a:effectLst>
                <a:latin typeface="Comic Sans MS" pitchFamily="66" charset="0"/>
              </a:rPr>
              <a:t> </a:t>
            </a:r>
          </a:p>
        </p:txBody>
      </p:sp>
      <p:pic>
        <p:nvPicPr>
          <p:cNvPr id="40963" name="Picture 2"/>
          <p:cNvPicPr>
            <a:picLocks noGrp="1" noChangeAspect="1" noChangeArrowheads="1"/>
          </p:cNvPicPr>
          <p:nvPr>
            <p:ph idx="1"/>
          </p:nvPr>
        </p:nvPicPr>
        <p:blipFill>
          <a:blip r:embed="rId2" cstate="print"/>
          <a:srcRect/>
          <a:stretch>
            <a:fillRect/>
          </a:stretch>
        </p:blipFill>
        <p:spPr>
          <a:xfrm>
            <a:off x="395288" y="1700213"/>
            <a:ext cx="8353425" cy="4392612"/>
          </a:xfrm>
        </p:spPr>
      </p:pic>
      <p:pic>
        <p:nvPicPr>
          <p:cNvPr id="40964" name="Picture 8"/>
          <p:cNvPicPr>
            <a:picLocks noChangeAspect="1" noChangeArrowheads="1"/>
          </p:cNvPicPr>
          <p:nvPr/>
        </p:nvPicPr>
        <p:blipFill>
          <a:blip r:embed="rId3" cstate="print"/>
          <a:srcRect/>
          <a:stretch>
            <a:fillRect/>
          </a:stretch>
        </p:blipFill>
        <p:spPr bwMode="auto">
          <a:xfrm>
            <a:off x="428625" y="6357938"/>
            <a:ext cx="5191125" cy="2476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04813"/>
            <a:ext cx="8435975" cy="360362"/>
          </a:xfrm>
        </p:spPr>
        <p:txBody>
          <a:bodyPr rtlCol="0">
            <a:normAutofit fontScale="90000"/>
          </a:bodyPr>
          <a:lstStyle/>
          <a:p>
            <a:pPr fontAlgn="auto">
              <a:spcAft>
                <a:spcPts val="0"/>
              </a:spcAft>
              <a:defRPr/>
            </a:pPr>
            <a:r>
              <a:rPr lang="el-GR" sz="2800" b="1" dirty="0">
                <a:solidFill>
                  <a:schemeClr val="tx2">
                    <a:lumMod val="50000"/>
                  </a:schemeClr>
                </a:solidFill>
                <a:effectLst>
                  <a:glow rad="139700">
                    <a:schemeClr val="accent1">
                      <a:satMod val="175000"/>
                      <a:alpha val="40000"/>
                    </a:schemeClr>
                  </a:glow>
                </a:effectLst>
                <a:latin typeface="Comic Sans MS" pitchFamily="66" charset="0"/>
              </a:rPr>
              <a:t>ΑΓΩΝΙΣΤΕΣ ΝΤΟΠΑΜΙΝΗΣ</a:t>
            </a:r>
          </a:p>
        </p:txBody>
      </p:sp>
      <p:sp>
        <p:nvSpPr>
          <p:cNvPr id="41987" name="Rectangle 3"/>
          <p:cNvSpPr>
            <a:spLocks noGrp="1" noChangeArrowheads="1"/>
          </p:cNvSpPr>
          <p:nvPr>
            <p:ph type="body" idx="1"/>
          </p:nvPr>
        </p:nvSpPr>
        <p:spPr>
          <a:xfrm>
            <a:off x="179388" y="1125538"/>
            <a:ext cx="8785225" cy="5000625"/>
          </a:xfrm>
          <a:solidFill>
            <a:srgbClr val="FFEFF3"/>
          </a:solidFill>
        </p:spPr>
        <p:txBody>
          <a:bodyPr/>
          <a:lstStyle/>
          <a:p>
            <a:r>
              <a:rPr lang="en-US" sz="2800" b="1">
                <a:solidFill>
                  <a:srgbClr val="003366"/>
                </a:solidFill>
                <a:latin typeface="Comic Sans MS" pitchFamily="66" charset="0"/>
              </a:rPr>
              <a:t>E</a:t>
            </a:r>
            <a:r>
              <a:rPr lang="el-GR" sz="2800" b="1">
                <a:solidFill>
                  <a:srgbClr val="003366"/>
                </a:solidFill>
                <a:latin typeface="Comic Sans MS" pitchFamily="66" charset="0"/>
              </a:rPr>
              <a:t>ίναι παράγωγα εργοταμίνης που περιλαμβάνουν μια ομάδα </a:t>
            </a:r>
            <a:r>
              <a:rPr lang="en-US" sz="2800" b="1">
                <a:solidFill>
                  <a:srgbClr val="003366"/>
                </a:solidFill>
                <a:latin typeface="Comic Sans MS" pitchFamily="66" charset="0"/>
              </a:rPr>
              <a:t>indole alkaloids, </a:t>
            </a:r>
            <a:r>
              <a:rPr lang="el-GR" sz="2800" b="1">
                <a:solidFill>
                  <a:srgbClr val="003366"/>
                </a:solidFill>
                <a:latin typeface="Comic Sans MS" pitchFamily="66" charset="0"/>
              </a:rPr>
              <a:t> και βρίσκονται σε διάφορα είδη του ascomycete Claviceps. </a:t>
            </a:r>
          </a:p>
          <a:p>
            <a:r>
              <a:rPr lang="el-GR" sz="2800" b="1">
                <a:solidFill>
                  <a:srgbClr val="003366"/>
                </a:solidFill>
                <a:latin typeface="Comic Sans MS" pitchFamily="66" charset="0"/>
              </a:rPr>
              <a:t>Τα αλκαλοειδή εργοταμίνης</a:t>
            </a:r>
            <a:r>
              <a:rPr lang="en-US" sz="2800" b="1">
                <a:solidFill>
                  <a:srgbClr val="003366"/>
                </a:solidFill>
                <a:latin typeface="Comic Sans MS" pitchFamily="66" charset="0"/>
              </a:rPr>
              <a:t> </a:t>
            </a:r>
            <a:r>
              <a:rPr lang="el-GR" sz="2800" b="1">
                <a:solidFill>
                  <a:srgbClr val="003366"/>
                </a:solidFill>
                <a:latin typeface="Comic Sans MS" pitchFamily="66" charset="0"/>
              </a:rPr>
              <a:t>και τα παράγωγά τους ασκούν κεντρικές νευρορυθμιστικές και περιφερικές δράσεις, δια μέσου υποδοχέων </a:t>
            </a:r>
            <a:r>
              <a:rPr lang="el-GR" sz="2800" b="1">
                <a:solidFill>
                  <a:srgbClr val="D60093"/>
                </a:solidFill>
                <a:latin typeface="Comic Sans MS" pitchFamily="66" charset="0"/>
              </a:rPr>
              <a:t>νορεπινεφρίνης</a:t>
            </a:r>
            <a:r>
              <a:rPr lang="el-GR" sz="2800" b="1">
                <a:latin typeface="Comic Sans MS" pitchFamily="66" charset="0"/>
              </a:rPr>
              <a:t>, </a:t>
            </a:r>
            <a:r>
              <a:rPr lang="el-GR" sz="2800" b="1">
                <a:solidFill>
                  <a:srgbClr val="D60093"/>
                </a:solidFill>
                <a:latin typeface="Comic Sans MS" pitchFamily="66" charset="0"/>
              </a:rPr>
              <a:t>σεροτονίνης</a:t>
            </a:r>
            <a:r>
              <a:rPr lang="el-GR" sz="2800" b="1">
                <a:latin typeface="Comic Sans MS" pitchFamily="66" charset="0"/>
              </a:rPr>
              <a:t> </a:t>
            </a:r>
            <a:r>
              <a:rPr lang="el-GR" sz="2800" b="1">
                <a:solidFill>
                  <a:srgbClr val="003366"/>
                </a:solidFill>
                <a:latin typeface="Comic Sans MS" pitchFamily="66" charset="0"/>
              </a:rPr>
              <a:t>και</a:t>
            </a:r>
            <a:r>
              <a:rPr lang="el-GR" sz="2800" b="1">
                <a:latin typeface="Comic Sans MS" pitchFamily="66" charset="0"/>
              </a:rPr>
              <a:t> </a:t>
            </a:r>
            <a:r>
              <a:rPr lang="el-GR" sz="2800" b="1">
                <a:solidFill>
                  <a:srgbClr val="D60093"/>
                </a:solidFill>
                <a:latin typeface="Comic Sans MS" pitchFamily="66" charset="0"/>
              </a:rPr>
              <a:t>ντοπαμίνης</a:t>
            </a:r>
            <a:r>
              <a:rPr lang="el-GR" sz="2800" b="1">
                <a:latin typeface="Comic Sans MS" pitchFamily="66" charset="0"/>
              </a:rPr>
              <a:t>. </a:t>
            </a:r>
          </a:p>
          <a:p>
            <a:r>
              <a:rPr lang="el-GR" sz="2800" b="1">
                <a:solidFill>
                  <a:srgbClr val="003366"/>
                </a:solidFill>
                <a:latin typeface="Comic Sans MS" pitchFamily="66" charset="0"/>
              </a:rPr>
              <a:t>Οι υποδοχείς αυτοί βρίσκονται σε διάφορες θέσεις και για τον λόγο αυτό εμφανίζουν αρκετές παρενέργειες.</a:t>
            </a:r>
            <a:r>
              <a:rPr lang="en-US" sz="2800" b="1">
                <a:solidFill>
                  <a:srgbClr val="003366"/>
                </a:solidFill>
                <a:latin typeface="Comic Sans MS" pitchFamily="66" charset="0"/>
              </a:rPr>
              <a:t> </a:t>
            </a:r>
            <a:endParaRPr lang="el-GR" sz="2800" b="1">
              <a:solidFill>
                <a:srgbClr val="003366"/>
              </a:solidFill>
              <a:latin typeface="Comic Sans MS" pitchFamily="66" charset="0"/>
            </a:endParaRPr>
          </a:p>
        </p:txBody>
      </p:sp>
      <p:sp>
        <p:nvSpPr>
          <p:cNvPr id="41988" name="Rectangle 4"/>
          <p:cNvSpPr>
            <a:spLocks noChangeArrowheads="1"/>
          </p:cNvSpPr>
          <p:nvPr/>
        </p:nvSpPr>
        <p:spPr bwMode="auto">
          <a:xfrm>
            <a:off x="179388" y="1125538"/>
            <a:ext cx="8713787" cy="5111750"/>
          </a:xfrm>
          <a:prstGeom prst="rect">
            <a:avLst/>
          </a:prstGeom>
          <a:noFill/>
          <a:ln w="28575">
            <a:solidFill>
              <a:srgbClr val="000066"/>
            </a:solidFill>
            <a:miter lim="800000"/>
            <a:headEnd/>
            <a:tailEnd/>
          </a:ln>
        </p:spPr>
        <p:txBody>
          <a:bodyPr wrap="none" anchor="ctr"/>
          <a:lstStyle/>
          <a:p>
            <a:endParaRPr lang="el-GR">
              <a:latin typeface="Calibri" pitchFamily="34" charset="0"/>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 y="908050"/>
            <a:ext cx="8208963" cy="5184775"/>
          </a:xfrm>
          <a:prstGeom prst="rect">
            <a:avLst/>
          </a:prstGeom>
          <a:noFill/>
          <a:ln w="9525">
            <a:noFill/>
            <a:miter lim="800000"/>
            <a:headEnd/>
            <a:tailEnd/>
          </a:ln>
        </p:spPr>
      </p:pic>
      <p:sp>
        <p:nvSpPr>
          <p:cNvPr id="43011" name="Rectangle 3"/>
          <p:cNvSpPr>
            <a:spLocks noChangeArrowheads="1"/>
          </p:cNvSpPr>
          <p:nvPr/>
        </p:nvSpPr>
        <p:spPr bwMode="auto">
          <a:xfrm>
            <a:off x="468313" y="476250"/>
            <a:ext cx="8207375" cy="5761038"/>
          </a:xfrm>
          <a:prstGeom prst="rect">
            <a:avLst/>
          </a:prstGeom>
          <a:noFill/>
          <a:ln w="19050">
            <a:solidFill>
              <a:srgbClr val="33CCCC"/>
            </a:solidFill>
            <a:miter lim="800000"/>
            <a:headEnd/>
            <a:tailEnd/>
          </a:ln>
        </p:spPr>
        <p:txBody>
          <a:bodyPr wrap="none" anchor="ctr"/>
          <a:lstStyle/>
          <a:p>
            <a:endParaRPr lang="el-GR">
              <a:latin typeface="Calibri"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503237"/>
          </a:xfrm>
          <a:solidFill>
            <a:schemeClr val="tx2">
              <a:lumMod val="20000"/>
              <a:lumOff val="80000"/>
            </a:schemeClr>
          </a:solidFill>
          <a:ln>
            <a:solidFill>
              <a:srgbClr val="002060"/>
            </a:solidFill>
          </a:ln>
        </p:spPr>
        <p:txBody>
          <a:bodyPr rtlCol="0">
            <a:normAutofit/>
          </a:bodyPr>
          <a:lstStyle/>
          <a:p>
            <a:pPr fontAlgn="auto">
              <a:spcAft>
                <a:spcPts val="0"/>
              </a:spcAft>
              <a:defRPr/>
            </a:pPr>
            <a:r>
              <a:rPr lang="el-GR" sz="2400" b="1" dirty="0">
                <a:solidFill>
                  <a:srgbClr val="003399"/>
                </a:solidFill>
                <a:effectLst>
                  <a:glow rad="139700">
                    <a:schemeClr val="accent1">
                      <a:satMod val="175000"/>
                      <a:alpha val="40000"/>
                    </a:schemeClr>
                  </a:glow>
                </a:effectLst>
                <a:latin typeface="Comic Sans MS" pitchFamily="66" charset="0"/>
              </a:rPr>
              <a:t>ΤΡΟΠΟΣ ΔΡΑΣΗΣ ΑΓΩΝΙΣΤΩΝ ΝΤΟΠΑΜΙΝΗΣ</a:t>
            </a:r>
          </a:p>
        </p:txBody>
      </p:sp>
      <p:sp>
        <p:nvSpPr>
          <p:cNvPr id="44035" name="Rectangle 3"/>
          <p:cNvSpPr>
            <a:spLocks noGrp="1" noChangeArrowheads="1"/>
          </p:cNvSpPr>
          <p:nvPr>
            <p:ph type="body" sz="half" idx="1"/>
          </p:nvPr>
        </p:nvSpPr>
        <p:spPr>
          <a:xfrm>
            <a:off x="179388" y="1341438"/>
            <a:ext cx="3887787" cy="5183187"/>
          </a:xfrm>
          <a:solidFill>
            <a:srgbClr val="FFEFF3"/>
          </a:solidFill>
        </p:spPr>
        <p:txBody>
          <a:bodyPr/>
          <a:lstStyle/>
          <a:p>
            <a:pPr>
              <a:lnSpc>
                <a:spcPct val="90000"/>
              </a:lnSpc>
            </a:pPr>
            <a:r>
              <a:rPr lang="en-US" sz="2400" b="1">
                <a:solidFill>
                  <a:srgbClr val="FF0066"/>
                </a:solidFill>
                <a:latin typeface="Comic Sans MS" pitchFamily="66" charset="0"/>
              </a:rPr>
              <a:t>D1</a:t>
            </a:r>
            <a:r>
              <a:rPr lang="el-GR" sz="2400" b="1">
                <a:solidFill>
                  <a:srgbClr val="FF0066"/>
                </a:solidFill>
                <a:latin typeface="Comic Sans MS" pitchFamily="66" charset="0"/>
              </a:rPr>
              <a:t> </a:t>
            </a:r>
            <a:r>
              <a:rPr lang="el-GR" sz="2400" b="1">
                <a:solidFill>
                  <a:srgbClr val="003399"/>
                </a:solidFill>
                <a:latin typeface="Comic Sans MS" pitchFamily="66" charset="0"/>
              </a:rPr>
              <a:t>διεγείρουν την δραστηριότητα αδενυλικής κυκλάσης</a:t>
            </a:r>
          </a:p>
          <a:p>
            <a:pPr>
              <a:lnSpc>
                <a:spcPct val="90000"/>
              </a:lnSpc>
            </a:pPr>
            <a:endParaRPr lang="el-GR" sz="2400" b="1">
              <a:solidFill>
                <a:srgbClr val="003399"/>
              </a:solidFill>
              <a:latin typeface="Comic Sans MS" pitchFamily="66" charset="0"/>
            </a:endParaRPr>
          </a:p>
          <a:p>
            <a:pPr>
              <a:lnSpc>
                <a:spcPct val="90000"/>
              </a:lnSpc>
            </a:pPr>
            <a:r>
              <a:rPr lang="en-US" sz="2400" b="1">
                <a:solidFill>
                  <a:srgbClr val="FF0066"/>
                </a:solidFill>
                <a:latin typeface="Comic Sans MS" pitchFamily="66" charset="0"/>
              </a:rPr>
              <a:t>D</a:t>
            </a:r>
            <a:r>
              <a:rPr lang="el-GR" sz="2400" b="1">
                <a:solidFill>
                  <a:srgbClr val="FF0066"/>
                </a:solidFill>
                <a:latin typeface="Comic Sans MS" pitchFamily="66" charset="0"/>
              </a:rPr>
              <a:t>2</a:t>
            </a:r>
            <a:r>
              <a:rPr lang="el-GR" sz="2400" b="1">
                <a:latin typeface="Comic Sans MS" pitchFamily="66" charset="0"/>
              </a:rPr>
              <a:t> </a:t>
            </a:r>
            <a:r>
              <a:rPr lang="el-GR" sz="2400" b="1">
                <a:solidFill>
                  <a:srgbClr val="003399"/>
                </a:solidFill>
                <a:latin typeface="Comic Sans MS" pitchFamily="66" charset="0"/>
              </a:rPr>
              <a:t>αναστέλλουν την δραστηριότητα αδενυλικής κυκλάσης</a:t>
            </a:r>
          </a:p>
          <a:p>
            <a:pPr>
              <a:lnSpc>
                <a:spcPct val="90000"/>
              </a:lnSpc>
            </a:pPr>
            <a:endParaRPr lang="el-GR" sz="2400" b="1">
              <a:solidFill>
                <a:srgbClr val="003399"/>
              </a:solidFill>
              <a:latin typeface="Comic Sans MS" pitchFamily="66" charset="0"/>
            </a:endParaRPr>
          </a:p>
          <a:p>
            <a:pPr>
              <a:lnSpc>
                <a:spcPct val="90000"/>
              </a:lnSpc>
            </a:pPr>
            <a:r>
              <a:rPr lang="en-US" sz="2400" b="1">
                <a:solidFill>
                  <a:srgbClr val="D60093"/>
                </a:solidFill>
                <a:latin typeface="Comic Sans MS" pitchFamily="66" charset="0"/>
              </a:rPr>
              <a:t>D</a:t>
            </a:r>
            <a:r>
              <a:rPr lang="el-GR" sz="2400" b="1">
                <a:solidFill>
                  <a:srgbClr val="D60093"/>
                </a:solidFill>
                <a:latin typeface="Comic Sans MS" pitchFamily="66" charset="0"/>
              </a:rPr>
              <a:t>3 , </a:t>
            </a:r>
            <a:r>
              <a:rPr lang="en-US" sz="2400" b="1">
                <a:solidFill>
                  <a:srgbClr val="D60093"/>
                </a:solidFill>
                <a:latin typeface="Comic Sans MS" pitchFamily="66" charset="0"/>
              </a:rPr>
              <a:t>D</a:t>
            </a:r>
            <a:r>
              <a:rPr lang="el-GR" sz="2400" b="1">
                <a:solidFill>
                  <a:srgbClr val="D60093"/>
                </a:solidFill>
                <a:latin typeface="Comic Sans MS" pitchFamily="66" charset="0"/>
              </a:rPr>
              <a:t>4, </a:t>
            </a:r>
            <a:r>
              <a:rPr lang="en-US" sz="2400" b="1">
                <a:solidFill>
                  <a:srgbClr val="D60093"/>
                </a:solidFill>
                <a:latin typeface="Comic Sans MS" pitchFamily="66" charset="0"/>
              </a:rPr>
              <a:t>D</a:t>
            </a:r>
            <a:r>
              <a:rPr lang="el-GR" sz="2400" b="1">
                <a:solidFill>
                  <a:srgbClr val="D60093"/>
                </a:solidFill>
                <a:latin typeface="Comic Sans MS" pitchFamily="66" charset="0"/>
              </a:rPr>
              <a:t>5</a:t>
            </a:r>
            <a:r>
              <a:rPr lang="el-GR" sz="2400" b="1">
                <a:latin typeface="Comic Sans MS" pitchFamily="66" charset="0"/>
              </a:rPr>
              <a:t> </a:t>
            </a:r>
            <a:r>
              <a:rPr lang="el-GR" sz="2400" b="1">
                <a:solidFill>
                  <a:srgbClr val="003399"/>
                </a:solidFill>
                <a:latin typeface="Comic Sans MS" pitchFamily="66" charset="0"/>
              </a:rPr>
              <a:t>με μικρή δράση στην </a:t>
            </a:r>
            <a:r>
              <a:rPr lang="en-US" sz="2400" b="1">
                <a:solidFill>
                  <a:srgbClr val="003399"/>
                </a:solidFill>
                <a:latin typeface="Comic Sans MS" pitchFamily="66" charset="0"/>
              </a:rPr>
              <a:t>PRL.</a:t>
            </a:r>
          </a:p>
          <a:p>
            <a:pPr>
              <a:lnSpc>
                <a:spcPct val="90000"/>
              </a:lnSpc>
            </a:pPr>
            <a:endParaRPr lang="el-GR" sz="2400"/>
          </a:p>
        </p:txBody>
      </p:sp>
      <p:pic>
        <p:nvPicPr>
          <p:cNvPr id="44036" name="Picture 4"/>
          <p:cNvPicPr>
            <a:picLocks noGrp="1" noChangeAspect="1" noChangeArrowheads="1"/>
          </p:cNvPicPr>
          <p:nvPr>
            <p:ph sz="half" idx="2"/>
          </p:nvPr>
        </p:nvPicPr>
        <p:blipFill>
          <a:blip r:embed="rId2" cstate="print"/>
          <a:srcRect/>
          <a:stretch>
            <a:fillRect/>
          </a:stretch>
        </p:blipFill>
        <p:spPr>
          <a:xfrm>
            <a:off x="4787900" y="836613"/>
            <a:ext cx="4038600" cy="2973387"/>
          </a:xfrm>
        </p:spPr>
      </p:pic>
      <p:pic>
        <p:nvPicPr>
          <p:cNvPr id="44037" name="Picture 5"/>
          <p:cNvPicPr>
            <a:picLocks noGrp="1" noChangeAspect="1" noChangeArrowheads="1"/>
          </p:cNvPicPr>
          <p:nvPr>
            <p:ph sz="half" idx="4294967295"/>
          </p:nvPr>
        </p:nvPicPr>
        <p:blipFill>
          <a:blip r:embed="rId3" cstate="print"/>
          <a:srcRect/>
          <a:stretch>
            <a:fillRect/>
          </a:stretch>
        </p:blipFill>
        <p:spPr>
          <a:xfrm>
            <a:off x="4932363" y="3716338"/>
            <a:ext cx="3933825" cy="294322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331913" y="476250"/>
            <a:ext cx="6408737" cy="4392613"/>
          </a:xfrm>
          <a:prstGeom prst="rect">
            <a:avLst/>
          </a:prstGeom>
          <a:solidFill>
            <a:srgbClr val="FFFFCC"/>
          </a:solid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395288" y="4868863"/>
            <a:ext cx="4229100" cy="1762125"/>
          </a:xfrm>
          <a:prstGeom prst="rect">
            <a:avLst/>
          </a:prstGeom>
          <a:noFill/>
          <a:ln w="9525">
            <a:noFill/>
            <a:miter lim="800000"/>
            <a:headEnd/>
            <a:tailEnd/>
          </a:ln>
        </p:spPr>
      </p:pic>
      <p:sp>
        <p:nvSpPr>
          <p:cNvPr id="45060" name="Oval 4"/>
          <p:cNvSpPr>
            <a:spLocks noChangeArrowheads="1"/>
          </p:cNvSpPr>
          <p:nvPr/>
        </p:nvSpPr>
        <p:spPr bwMode="auto">
          <a:xfrm>
            <a:off x="5508625" y="1773238"/>
            <a:ext cx="914400" cy="914400"/>
          </a:xfrm>
          <a:prstGeom prst="ellipse">
            <a:avLst/>
          </a:prstGeom>
          <a:noFill/>
          <a:ln w="9525">
            <a:solidFill>
              <a:srgbClr val="FF0066"/>
            </a:solidFill>
            <a:round/>
            <a:headEnd/>
            <a:tailEnd/>
          </a:ln>
        </p:spPr>
        <p:txBody>
          <a:bodyPr wrap="none" anchor="ctr"/>
          <a:lstStyle/>
          <a:p>
            <a:endParaRPr lang="el-GR">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age result for gh circadian rhythm">
            <a:hlinkClick r:id="rId2"/>
          </p:cNvPr>
          <p:cNvPicPr>
            <a:picLocks noChangeAspect="1" noChangeArrowheads="1"/>
          </p:cNvPicPr>
          <p:nvPr/>
        </p:nvPicPr>
        <p:blipFill>
          <a:blip r:embed="rId3" cstate="print"/>
          <a:srcRect/>
          <a:stretch>
            <a:fillRect/>
          </a:stretch>
        </p:blipFill>
        <p:spPr bwMode="auto">
          <a:xfrm>
            <a:off x="251520" y="0"/>
            <a:ext cx="6480720" cy="3717032"/>
          </a:xfrm>
          <a:prstGeom prst="rect">
            <a:avLst/>
          </a:prstGeom>
          <a:noFill/>
          <a:ln>
            <a:solidFill>
              <a:schemeClr val="tx2">
                <a:lumMod val="50000"/>
              </a:schemeClr>
            </a:solidFill>
          </a:ln>
        </p:spPr>
      </p:pic>
      <p:pic>
        <p:nvPicPr>
          <p:cNvPr id="66564" name="Picture 4" descr="Image result for gh circadian rhythm">
            <a:hlinkClick r:id="rId4"/>
          </p:cNvPr>
          <p:cNvPicPr>
            <a:picLocks noChangeAspect="1" noChangeArrowheads="1"/>
          </p:cNvPicPr>
          <p:nvPr/>
        </p:nvPicPr>
        <p:blipFill>
          <a:blip r:embed="rId5" cstate="print"/>
          <a:srcRect/>
          <a:stretch>
            <a:fillRect/>
          </a:stretch>
        </p:blipFill>
        <p:spPr bwMode="auto">
          <a:xfrm>
            <a:off x="3347864" y="3789040"/>
            <a:ext cx="4896544" cy="2448272"/>
          </a:xfrm>
          <a:prstGeom prst="rect">
            <a:avLst/>
          </a:prstGeom>
          <a:noFill/>
        </p:spPr>
      </p:pic>
      <p:sp>
        <p:nvSpPr>
          <p:cNvPr id="8" name="7 - Ορθογώνιο"/>
          <p:cNvSpPr/>
          <p:nvPr/>
        </p:nvSpPr>
        <p:spPr>
          <a:xfrm>
            <a:off x="0" y="5157192"/>
            <a:ext cx="4572000" cy="1508105"/>
          </a:xfrm>
          <a:prstGeom prst="rect">
            <a:avLst/>
          </a:prstGeom>
        </p:spPr>
        <p:txBody>
          <a:bodyPr>
            <a:spAutoFit/>
          </a:bodyPr>
          <a:lstStyle/>
          <a:p>
            <a:pPr fontAlgn="auto">
              <a:spcAft>
                <a:spcPts val="0"/>
              </a:spcAft>
              <a:buFont typeface="Arial" pitchFamily="34" charset="0"/>
              <a:buNone/>
              <a:defRPr/>
            </a:pPr>
            <a:r>
              <a:rPr lang="en-US" sz="2000" b="1" dirty="0">
                <a:solidFill>
                  <a:srgbClr val="0070C0"/>
                </a:solidFill>
              </a:rPr>
              <a:t>GH</a:t>
            </a:r>
          </a:p>
          <a:p>
            <a:pPr fontAlgn="auto">
              <a:spcAft>
                <a:spcPts val="0"/>
              </a:spcAft>
              <a:buFont typeface="Arial" pitchFamily="34" charset="0"/>
              <a:buChar char="•"/>
              <a:defRPr/>
            </a:pPr>
            <a:r>
              <a:rPr lang="el-GR" b="1" dirty="0">
                <a:solidFill>
                  <a:schemeClr val="accent1">
                    <a:lumMod val="75000"/>
                  </a:schemeClr>
                </a:solidFill>
              </a:rPr>
              <a:t>Εκκρίνεται ανά ώσεις</a:t>
            </a:r>
          </a:p>
          <a:p>
            <a:pPr fontAlgn="auto">
              <a:spcAft>
                <a:spcPts val="0"/>
              </a:spcAft>
              <a:buFont typeface="Arial" pitchFamily="34" charset="0"/>
              <a:buChar char="•"/>
              <a:defRPr/>
            </a:pPr>
            <a:r>
              <a:rPr lang="el-GR" b="1" dirty="0">
                <a:solidFill>
                  <a:schemeClr val="accent1">
                    <a:lumMod val="75000"/>
                  </a:schemeClr>
                </a:solidFill>
              </a:rPr>
              <a:t>Διεγείρεται από άσκηση – ύπνο</a:t>
            </a:r>
          </a:p>
          <a:p>
            <a:pPr fontAlgn="auto">
              <a:spcAft>
                <a:spcPts val="0"/>
              </a:spcAft>
              <a:buFont typeface="Arial" pitchFamily="34" charset="0"/>
              <a:buChar char="•"/>
              <a:defRPr/>
            </a:pPr>
            <a:r>
              <a:rPr lang="el-GR" b="1" dirty="0">
                <a:solidFill>
                  <a:schemeClr val="accent1">
                    <a:lumMod val="75000"/>
                  </a:schemeClr>
                </a:solidFill>
              </a:rPr>
              <a:t>Χρόνος ημίσειας ζωής 20 </a:t>
            </a:r>
            <a:r>
              <a:rPr lang="en-US" b="1" dirty="0">
                <a:solidFill>
                  <a:schemeClr val="accent1">
                    <a:lumMod val="75000"/>
                  </a:schemeClr>
                </a:solidFill>
              </a:rPr>
              <a:t>min</a:t>
            </a:r>
          </a:p>
          <a:p>
            <a:pPr fontAlgn="auto">
              <a:spcAft>
                <a:spcPts val="0"/>
              </a:spcAft>
              <a:defRPr/>
            </a:pPr>
            <a:endParaRPr lang="el-GR" b="1" dirty="0">
              <a:solidFill>
                <a:schemeClr val="tx2">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a:xfrm>
            <a:off x="250825" y="333375"/>
            <a:ext cx="8497888" cy="304800"/>
          </a:xfrm>
        </p:spPr>
        <p:txBody>
          <a:bodyPr rtlCol="0">
            <a:normAutofit fontScale="90000"/>
          </a:bodyPr>
          <a:lstStyle/>
          <a:p>
            <a:pPr fontAlgn="auto">
              <a:spcAft>
                <a:spcPts val="0"/>
              </a:spcAft>
              <a:defRPr/>
            </a:pPr>
            <a:br>
              <a:rPr lang="el-GR" sz="1400" b="1"/>
            </a:br>
            <a:br>
              <a:rPr lang="el-GR" sz="1400" b="1"/>
            </a:br>
            <a:r>
              <a:rPr lang="el-GR" sz="1400" b="1">
                <a:solidFill>
                  <a:srgbClr val="00B0F0"/>
                </a:solidFill>
                <a:latin typeface="Comic Sans MS" pitchFamily="66" charset="0"/>
              </a:rPr>
              <a:t>ΒΡΩΜΟΚΡΥΠΤΙΝΗ</a:t>
            </a:r>
            <a:br>
              <a:rPr lang="el-GR" sz="1400" b="1">
                <a:latin typeface="Comic Sans MS" pitchFamily="66" charset="0"/>
              </a:rPr>
            </a:br>
            <a:r>
              <a:rPr lang="el-GR" sz="1400" b="1">
                <a:solidFill>
                  <a:schemeClr val="hlink"/>
                </a:solidFill>
                <a:latin typeface="Comic Sans MS" pitchFamily="66" charset="0"/>
              </a:rPr>
              <a:t>&gt;12% των ασθενών δεν μπορεί να ανεχθεί τις παρενέργειες από την βρωμοκτυπτίνη</a:t>
            </a:r>
            <a:br>
              <a:rPr lang="el-GR" sz="1400" b="1">
                <a:latin typeface="Comic Sans MS" pitchFamily="66" charset="0"/>
              </a:rPr>
            </a:br>
            <a:r>
              <a:rPr lang="el-GR" sz="1400" b="1">
                <a:latin typeface="Comic Sans MS" pitchFamily="66" charset="0"/>
              </a:rPr>
              <a:t> </a:t>
            </a:r>
            <a:r>
              <a:rPr lang="el-GR" sz="1400">
                <a:latin typeface="Comic Sans MS" pitchFamily="66" charset="0"/>
              </a:rPr>
              <a:t>Τα συμπτώματα εμφανίζονται </a:t>
            </a:r>
            <a:r>
              <a:rPr lang="el-GR" sz="1400" b="1">
                <a:solidFill>
                  <a:srgbClr val="D60093"/>
                </a:solidFill>
                <a:latin typeface="Comic Sans MS" pitchFamily="66" charset="0"/>
              </a:rPr>
              <a:t>με την πρώτη δόση</a:t>
            </a:r>
            <a:r>
              <a:rPr lang="el-GR" sz="1400">
                <a:latin typeface="Comic Sans MS" pitchFamily="66" charset="0"/>
              </a:rPr>
              <a:t> και επιδεινώνται με την αύξηση της δοσολογίας αλλά μπορεί να</a:t>
            </a:r>
            <a:r>
              <a:rPr lang="el-GR" sz="1400">
                <a:solidFill>
                  <a:srgbClr val="D60093"/>
                </a:solidFill>
                <a:latin typeface="Comic Sans MS" pitchFamily="66" charset="0"/>
              </a:rPr>
              <a:t> ελαχιστοποιηθού</a:t>
            </a:r>
            <a:r>
              <a:rPr lang="el-GR" sz="1400">
                <a:latin typeface="Comic Sans MS" pitchFamily="66" charset="0"/>
              </a:rPr>
              <a:t>ν αν το φάρμακο λαμβάνεται στην </a:t>
            </a:r>
            <a:r>
              <a:rPr lang="el-GR" sz="1400">
                <a:solidFill>
                  <a:srgbClr val="D60093"/>
                </a:solidFill>
                <a:latin typeface="Comic Sans MS" pitchFamily="66" charset="0"/>
              </a:rPr>
              <a:t>κατάκλιση,</a:t>
            </a:r>
            <a:r>
              <a:rPr lang="el-GR" sz="1400">
                <a:latin typeface="Comic Sans MS" pitchFamily="66" charset="0"/>
              </a:rPr>
              <a:t> </a:t>
            </a:r>
            <a:r>
              <a:rPr lang="el-GR" sz="1400">
                <a:solidFill>
                  <a:srgbClr val="D60093"/>
                </a:solidFill>
                <a:latin typeface="Comic Sans MS" pitchFamily="66" charset="0"/>
              </a:rPr>
              <a:t>μαζι με τροφή</a:t>
            </a:r>
            <a:r>
              <a:rPr lang="el-GR" sz="1400">
                <a:latin typeface="Comic Sans MS" pitchFamily="66" charset="0"/>
              </a:rPr>
              <a:t> και η αύξηση της δοσολογίας είναι προοδευτική.</a:t>
            </a:r>
            <a:br>
              <a:rPr lang="el-GR" sz="1400">
                <a:latin typeface="Comic Sans MS" pitchFamily="66" charset="0"/>
              </a:rPr>
            </a:br>
            <a:endParaRPr lang="el-GR" sz="1400">
              <a:latin typeface="Comic Sans MS" pitchFamily="66" charset="0"/>
            </a:endParaRPr>
          </a:p>
        </p:txBody>
      </p:sp>
      <p:sp>
        <p:nvSpPr>
          <p:cNvPr id="18435" name="Rectangle 3"/>
          <p:cNvSpPr>
            <a:spLocks noGrp="1" noChangeArrowheads="1"/>
          </p:cNvSpPr>
          <p:nvPr>
            <p:ph sz="quarter" idx="1"/>
          </p:nvPr>
        </p:nvSpPr>
        <p:spPr>
          <a:xfrm>
            <a:off x="395288" y="1341438"/>
            <a:ext cx="3106737" cy="2185987"/>
          </a:xfrm>
          <a:solidFill>
            <a:srgbClr val="FFEFF3"/>
          </a:solidFill>
        </p:spPr>
        <p:txBody>
          <a:bodyPr rtlCol="0">
            <a:normAutofit/>
          </a:bodyPr>
          <a:lstStyle/>
          <a:p>
            <a:pPr fontAlgn="auto">
              <a:spcAft>
                <a:spcPts val="0"/>
              </a:spcAft>
              <a:buFontTx/>
              <a:buNone/>
              <a:defRPr/>
            </a:pPr>
            <a:r>
              <a:rPr lang="el-GR" sz="1600" dirty="0">
                <a:solidFill>
                  <a:schemeClr val="tx2">
                    <a:lumMod val="50000"/>
                  </a:schemeClr>
                </a:solidFill>
              </a:rPr>
              <a:t>          </a:t>
            </a:r>
            <a:r>
              <a:rPr lang="el-GR" sz="1600" b="1" dirty="0">
                <a:solidFill>
                  <a:schemeClr val="tx2">
                    <a:lumMod val="50000"/>
                  </a:schemeClr>
                </a:solidFill>
                <a:latin typeface="Comic Sans MS" pitchFamily="66" charset="0"/>
              </a:rPr>
              <a:t>ΓΑΣΤΡΕΝΤΕΡΙΚΟ</a:t>
            </a:r>
          </a:p>
          <a:p>
            <a:pPr fontAlgn="auto">
              <a:spcAft>
                <a:spcPts val="0"/>
              </a:spcAft>
              <a:buFontTx/>
              <a:buNone/>
              <a:defRPr/>
            </a:pPr>
            <a:r>
              <a:rPr lang="el-GR" sz="1600" dirty="0">
                <a:solidFill>
                  <a:schemeClr val="tx2">
                    <a:lumMod val="50000"/>
                  </a:schemeClr>
                </a:solidFill>
                <a:latin typeface="Comic Sans MS" pitchFamily="66" charset="0"/>
              </a:rPr>
              <a:t>ναυτία (30%), </a:t>
            </a:r>
          </a:p>
          <a:p>
            <a:pPr fontAlgn="auto">
              <a:spcAft>
                <a:spcPts val="0"/>
              </a:spcAft>
              <a:buFontTx/>
              <a:buNone/>
              <a:defRPr/>
            </a:pPr>
            <a:r>
              <a:rPr lang="el-GR" sz="1600" dirty="0">
                <a:solidFill>
                  <a:schemeClr val="tx2">
                    <a:lumMod val="50000"/>
                  </a:schemeClr>
                </a:solidFill>
                <a:latin typeface="Comic Sans MS" pitchFamily="66" charset="0"/>
              </a:rPr>
              <a:t>έμετος (20%), </a:t>
            </a:r>
          </a:p>
          <a:p>
            <a:pPr fontAlgn="auto">
              <a:spcAft>
                <a:spcPts val="0"/>
              </a:spcAft>
              <a:buFontTx/>
              <a:buNone/>
              <a:defRPr/>
            </a:pPr>
            <a:r>
              <a:rPr lang="el-GR" sz="1600" dirty="0" err="1">
                <a:solidFill>
                  <a:schemeClr val="tx2">
                    <a:lumMod val="50000"/>
                  </a:schemeClr>
                </a:solidFill>
                <a:latin typeface="Comic Sans MS" pitchFamily="66" charset="0"/>
              </a:rPr>
              <a:t>δυσκιλιότης</a:t>
            </a:r>
            <a:r>
              <a:rPr lang="el-GR" sz="1600" dirty="0">
                <a:solidFill>
                  <a:schemeClr val="tx2">
                    <a:lumMod val="50000"/>
                  </a:schemeClr>
                </a:solidFill>
                <a:latin typeface="Comic Sans MS" pitchFamily="66" charset="0"/>
              </a:rPr>
              <a:t> (10%), </a:t>
            </a:r>
          </a:p>
          <a:p>
            <a:pPr fontAlgn="auto">
              <a:spcAft>
                <a:spcPts val="0"/>
              </a:spcAft>
              <a:buFontTx/>
              <a:buNone/>
              <a:defRPr/>
            </a:pPr>
            <a:r>
              <a:rPr lang="el-GR" sz="1600" dirty="0">
                <a:solidFill>
                  <a:schemeClr val="tx2">
                    <a:lumMod val="50000"/>
                  </a:schemeClr>
                </a:solidFill>
                <a:latin typeface="Comic Sans MS" pitchFamily="66" charset="0"/>
              </a:rPr>
              <a:t>ξηροστομία, δυσπεψία,</a:t>
            </a:r>
          </a:p>
          <a:p>
            <a:pPr fontAlgn="auto">
              <a:spcAft>
                <a:spcPts val="0"/>
              </a:spcAft>
              <a:buFontTx/>
              <a:buNone/>
              <a:defRPr/>
            </a:pPr>
            <a:r>
              <a:rPr lang="el-GR" sz="1600" dirty="0">
                <a:solidFill>
                  <a:schemeClr val="tx2">
                    <a:lumMod val="50000"/>
                  </a:schemeClr>
                </a:solidFill>
                <a:latin typeface="Comic Sans MS" pitchFamily="66" charset="0"/>
              </a:rPr>
              <a:t>σημεία </a:t>
            </a:r>
            <a:r>
              <a:rPr lang="el-GR" sz="1600" dirty="0" err="1">
                <a:solidFill>
                  <a:schemeClr val="tx2">
                    <a:lumMod val="50000"/>
                  </a:schemeClr>
                </a:solidFill>
                <a:latin typeface="Comic Sans MS" pitchFamily="66" charset="0"/>
              </a:rPr>
              <a:t>γαστροοισοφαγικής</a:t>
            </a:r>
            <a:r>
              <a:rPr lang="el-GR" sz="1600" dirty="0">
                <a:solidFill>
                  <a:schemeClr val="tx2">
                    <a:lumMod val="50000"/>
                  </a:schemeClr>
                </a:solidFill>
                <a:latin typeface="Comic Sans MS" pitchFamily="66" charset="0"/>
              </a:rPr>
              <a:t> </a:t>
            </a:r>
          </a:p>
          <a:p>
            <a:pPr fontAlgn="auto">
              <a:spcAft>
                <a:spcPts val="0"/>
              </a:spcAft>
              <a:buFontTx/>
              <a:buNone/>
              <a:defRPr/>
            </a:pPr>
            <a:r>
              <a:rPr lang="el-GR" sz="1600" dirty="0">
                <a:solidFill>
                  <a:schemeClr val="tx2">
                    <a:lumMod val="50000"/>
                  </a:schemeClr>
                </a:solidFill>
                <a:latin typeface="Comic Sans MS" pitchFamily="66" charset="0"/>
              </a:rPr>
              <a:t>παλινδρόμησης.</a:t>
            </a:r>
          </a:p>
        </p:txBody>
      </p:sp>
      <p:sp>
        <p:nvSpPr>
          <p:cNvPr id="18436" name="Rectangle 4"/>
          <p:cNvSpPr>
            <a:spLocks noGrp="1" noChangeArrowheads="1"/>
          </p:cNvSpPr>
          <p:nvPr>
            <p:ph sz="quarter" idx="2"/>
          </p:nvPr>
        </p:nvSpPr>
        <p:spPr>
          <a:xfrm>
            <a:off x="3995738" y="1412875"/>
            <a:ext cx="5148262" cy="2185988"/>
          </a:xfrm>
          <a:solidFill>
            <a:srgbClr val="FFEFF3"/>
          </a:solidFill>
        </p:spPr>
        <p:txBody>
          <a:bodyPr rtlCol="0">
            <a:normAutofit/>
          </a:bodyPr>
          <a:lstStyle/>
          <a:p>
            <a:pPr fontAlgn="auto">
              <a:spcAft>
                <a:spcPts val="0"/>
              </a:spcAft>
              <a:buFontTx/>
              <a:buNone/>
              <a:defRPr/>
            </a:pPr>
            <a:r>
              <a:rPr lang="el-GR" sz="1600" b="1" dirty="0">
                <a:solidFill>
                  <a:schemeClr val="tx2">
                    <a:lumMod val="50000"/>
                  </a:schemeClr>
                </a:solidFill>
                <a:latin typeface="Comic Sans MS" pitchFamily="66" charset="0"/>
              </a:rPr>
              <a:t>ΚΑΡΔΙΟΑΓΓΕΙΑΚΟ</a:t>
            </a:r>
            <a:r>
              <a:rPr lang="el-GR" sz="1600" dirty="0">
                <a:solidFill>
                  <a:schemeClr val="tx2">
                    <a:lumMod val="50000"/>
                  </a:schemeClr>
                </a:solidFill>
                <a:latin typeface="Comic Sans MS" pitchFamily="66" charset="0"/>
              </a:rPr>
              <a:t> </a:t>
            </a:r>
          </a:p>
          <a:p>
            <a:pPr fontAlgn="auto">
              <a:spcAft>
                <a:spcPts val="0"/>
              </a:spcAft>
              <a:buFontTx/>
              <a:buNone/>
              <a:defRPr/>
            </a:pPr>
            <a:r>
              <a:rPr lang="el-GR" sz="1600" dirty="0" err="1">
                <a:solidFill>
                  <a:schemeClr val="tx2">
                    <a:lumMod val="50000"/>
                  </a:schemeClr>
                </a:solidFill>
                <a:latin typeface="Comic Sans MS" pitchFamily="66" charset="0"/>
              </a:rPr>
              <a:t>Ορθοστατική</a:t>
            </a:r>
            <a:r>
              <a:rPr lang="el-GR" sz="1600" dirty="0">
                <a:solidFill>
                  <a:schemeClr val="tx2">
                    <a:lumMod val="50000"/>
                  </a:schemeClr>
                </a:solidFill>
                <a:latin typeface="Comic Sans MS" pitchFamily="66" charset="0"/>
              </a:rPr>
              <a:t> υπόταση (25%) , ζάλη, συγκοπή.</a:t>
            </a:r>
          </a:p>
          <a:p>
            <a:pPr fontAlgn="auto">
              <a:spcAft>
                <a:spcPts val="0"/>
              </a:spcAft>
              <a:buFontTx/>
              <a:buNone/>
              <a:defRPr/>
            </a:pPr>
            <a:r>
              <a:rPr lang="el-GR" sz="1600" dirty="0">
                <a:solidFill>
                  <a:schemeClr val="tx2">
                    <a:lumMod val="50000"/>
                  </a:schemeClr>
                </a:solidFill>
                <a:latin typeface="Comic Sans MS" pitchFamily="66" charset="0"/>
              </a:rPr>
              <a:t>Επώδυνος </a:t>
            </a:r>
            <a:r>
              <a:rPr lang="el-GR" sz="1600" dirty="0" err="1">
                <a:solidFill>
                  <a:schemeClr val="tx2">
                    <a:lumMod val="50000"/>
                  </a:schemeClr>
                </a:solidFill>
                <a:latin typeface="Comic Sans MS" pitchFamily="66" charset="0"/>
              </a:rPr>
              <a:t>αγγειόσπασμος</a:t>
            </a:r>
            <a:r>
              <a:rPr lang="el-GR" sz="1600" dirty="0">
                <a:solidFill>
                  <a:schemeClr val="tx2">
                    <a:lumMod val="50000"/>
                  </a:schemeClr>
                </a:solidFill>
                <a:latin typeface="Comic Sans MS" pitchFamily="66" charset="0"/>
              </a:rPr>
              <a:t> των άκρων σε</a:t>
            </a:r>
          </a:p>
          <a:p>
            <a:pPr fontAlgn="auto">
              <a:spcAft>
                <a:spcPts val="0"/>
              </a:spcAft>
              <a:buFontTx/>
              <a:buNone/>
              <a:defRPr/>
            </a:pPr>
            <a:r>
              <a:rPr lang="el-GR" sz="1600" dirty="0">
                <a:solidFill>
                  <a:schemeClr val="tx2">
                    <a:lumMod val="50000"/>
                  </a:schemeClr>
                </a:solidFill>
                <a:latin typeface="Comic Sans MS" pitchFamily="66" charset="0"/>
              </a:rPr>
              <a:t>απάντηση στο κρύο με υψηλές δόσεις 30 </a:t>
            </a:r>
            <a:r>
              <a:rPr lang="el-GR" sz="1600" dirty="0" err="1">
                <a:solidFill>
                  <a:schemeClr val="tx2">
                    <a:lumMod val="50000"/>
                  </a:schemeClr>
                </a:solidFill>
                <a:latin typeface="Comic Sans MS" pitchFamily="66" charset="0"/>
              </a:rPr>
              <a:t>to</a:t>
            </a:r>
            <a:r>
              <a:rPr lang="el-GR" sz="1600" dirty="0">
                <a:solidFill>
                  <a:schemeClr val="tx2">
                    <a:lumMod val="50000"/>
                  </a:schemeClr>
                </a:solidFill>
                <a:latin typeface="Comic Sans MS" pitchFamily="66" charset="0"/>
              </a:rPr>
              <a:t> 75 </a:t>
            </a:r>
            <a:r>
              <a:rPr lang="en-US" sz="1600" dirty="0">
                <a:solidFill>
                  <a:schemeClr val="tx2">
                    <a:lumMod val="50000"/>
                  </a:schemeClr>
                </a:solidFill>
                <a:latin typeface="Comic Sans MS" pitchFamily="66" charset="0"/>
              </a:rPr>
              <a:t>m</a:t>
            </a:r>
            <a:r>
              <a:rPr lang="el-GR" sz="1600" dirty="0">
                <a:solidFill>
                  <a:schemeClr val="tx2">
                    <a:lumMod val="50000"/>
                  </a:schemeClr>
                </a:solidFill>
                <a:latin typeface="Comic Sans MS" pitchFamily="66" charset="0"/>
              </a:rPr>
              <a:t>g/d. </a:t>
            </a:r>
            <a:endParaRPr lang="en-US" sz="1600" dirty="0">
              <a:solidFill>
                <a:schemeClr val="tx2">
                  <a:lumMod val="50000"/>
                </a:schemeClr>
              </a:solidFill>
              <a:latin typeface="Comic Sans MS" pitchFamily="66" charset="0"/>
            </a:endParaRPr>
          </a:p>
          <a:p>
            <a:pPr fontAlgn="auto">
              <a:spcAft>
                <a:spcPts val="0"/>
              </a:spcAft>
              <a:buFontTx/>
              <a:buNone/>
              <a:defRPr/>
            </a:pPr>
            <a:r>
              <a:rPr lang="el-GR" sz="1600" dirty="0">
                <a:solidFill>
                  <a:schemeClr val="tx2">
                    <a:lumMod val="50000"/>
                  </a:schemeClr>
                </a:solidFill>
                <a:latin typeface="Comic Sans MS" pitchFamily="66" charset="0"/>
              </a:rPr>
              <a:t>κράμπες των κάτω άκρων, </a:t>
            </a:r>
            <a:endParaRPr lang="en-US" sz="1600" dirty="0">
              <a:solidFill>
                <a:schemeClr val="tx2">
                  <a:lumMod val="50000"/>
                </a:schemeClr>
              </a:solidFill>
              <a:latin typeface="Comic Sans MS" pitchFamily="66" charset="0"/>
            </a:endParaRPr>
          </a:p>
          <a:p>
            <a:pPr fontAlgn="auto">
              <a:spcAft>
                <a:spcPts val="0"/>
              </a:spcAft>
              <a:buFontTx/>
              <a:buNone/>
              <a:defRPr/>
            </a:pPr>
            <a:r>
              <a:rPr lang="en-US" sz="1600" dirty="0">
                <a:solidFill>
                  <a:schemeClr val="tx2">
                    <a:lumMod val="50000"/>
                  </a:schemeClr>
                </a:solidFill>
                <a:latin typeface="Comic Sans MS" pitchFamily="66" charset="0"/>
              </a:rPr>
              <a:t>flushing </a:t>
            </a:r>
          </a:p>
          <a:p>
            <a:pPr fontAlgn="auto">
              <a:spcAft>
                <a:spcPts val="0"/>
              </a:spcAft>
              <a:buFontTx/>
              <a:buNone/>
              <a:defRPr/>
            </a:pPr>
            <a:r>
              <a:rPr lang="el-GR" sz="1600" dirty="0">
                <a:solidFill>
                  <a:schemeClr val="tx2">
                    <a:lumMod val="50000"/>
                  </a:schemeClr>
                </a:solidFill>
                <a:latin typeface="Comic Sans MS" pitchFamily="66" charset="0"/>
              </a:rPr>
              <a:t>συμφόρηση της μύτης</a:t>
            </a:r>
            <a:r>
              <a:rPr lang="el-GR" sz="1600" dirty="0">
                <a:solidFill>
                  <a:schemeClr val="accent6">
                    <a:lumMod val="50000"/>
                  </a:schemeClr>
                </a:solidFill>
                <a:latin typeface="Comic Sans MS" pitchFamily="66" charset="0"/>
              </a:rPr>
              <a:t>.</a:t>
            </a:r>
          </a:p>
        </p:txBody>
      </p:sp>
      <p:sp>
        <p:nvSpPr>
          <p:cNvPr id="18437" name="Rectangle 5"/>
          <p:cNvSpPr>
            <a:spLocks noGrp="1" noChangeArrowheads="1"/>
          </p:cNvSpPr>
          <p:nvPr>
            <p:ph sz="quarter" idx="3"/>
          </p:nvPr>
        </p:nvSpPr>
        <p:spPr>
          <a:xfrm>
            <a:off x="358775" y="3933825"/>
            <a:ext cx="8785225" cy="2187575"/>
          </a:xfrm>
          <a:solidFill>
            <a:srgbClr val="FFEFF3"/>
          </a:solidFill>
        </p:spPr>
        <p:txBody>
          <a:bodyPr rtlCol="0">
            <a:normAutofit lnSpcReduction="10000"/>
          </a:bodyPr>
          <a:lstStyle/>
          <a:p>
            <a:pPr fontAlgn="auto">
              <a:spcAft>
                <a:spcPts val="0"/>
              </a:spcAft>
              <a:buFontTx/>
              <a:buNone/>
              <a:defRPr/>
            </a:pPr>
            <a:r>
              <a:rPr lang="en-US" sz="1600" b="1" dirty="0">
                <a:solidFill>
                  <a:schemeClr val="tx2">
                    <a:lumMod val="50000"/>
                  </a:schemeClr>
                </a:solidFill>
              </a:rPr>
              <a:t>              </a:t>
            </a:r>
            <a:r>
              <a:rPr lang="el-GR" sz="1600" b="1" dirty="0">
                <a:solidFill>
                  <a:schemeClr val="tx2">
                    <a:lumMod val="50000"/>
                  </a:schemeClr>
                </a:solidFill>
                <a:latin typeface="Comic Sans MS" pitchFamily="66" charset="0"/>
              </a:rPr>
              <a:t>ΝΕΥΡΙΚΟ </a:t>
            </a:r>
            <a:endParaRPr lang="en-US" sz="1600" b="1" dirty="0">
              <a:solidFill>
                <a:schemeClr val="tx2">
                  <a:lumMod val="50000"/>
                </a:schemeClr>
              </a:solidFill>
              <a:latin typeface="Comic Sans MS" pitchFamily="66" charset="0"/>
            </a:endParaRPr>
          </a:p>
          <a:p>
            <a:pPr fontAlgn="auto">
              <a:spcAft>
                <a:spcPts val="0"/>
              </a:spcAft>
              <a:buFontTx/>
              <a:buNone/>
              <a:defRPr/>
            </a:pPr>
            <a:r>
              <a:rPr lang="el-GR" sz="1600" dirty="0">
                <a:solidFill>
                  <a:schemeClr val="tx2">
                    <a:lumMod val="50000"/>
                  </a:schemeClr>
                </a:solidFill>
                <a:latin typeface="Comic Sans MS" pitchFamily="66" charset="0"/>
              </a:rPr>
              <a:t>κεφαλαλγία και ζάλη. </a:t>
            </a:r>
            <a:endParaRPr lang="en-US" sz="1600" dirty="0">
              <a:solidFill>
                <a:schemeClr val="tx2">
                  <a:lumMod val="50000"/>
                </a:schemeClr>
              </a:solidFill>
              <a:latin typeface="Comic Sans MS" pitchFamily="66" charset="0"/>
            </a:endParaRPr>
          </a:p>
          <a:p>
            <a:pPr fontAlgn="auto">
              <a:spcAft>
                <a:spcPts val="0"/>
              </a:spcAft>
              <a:buFontTx/>
              <a:buNone/>
              <a:defRPr/>
            </a:pPr>
            <a:r>
              <a:rPr lang="el-GR" sz="1600" dirty="0">
                <a:solidFill>
                  <a:schemeClr val="tx2">
                    <a:lumMod val="50000"/>
                  </a:schemeClr>
                </a:solidFill>
                <a:latin typeface="Comic Sans MS" pitchFamily="66" charset="0"/>
              </a:rPr>
              <a:t>Ψυχιατρικές διαταραχές με υψηλές δόσεις</a:t>
            </a:r>
          </a:p>
          <a:p>
            <a:pPr fontAlgn="auto">
              <a:spcAft>
                <a:spcPts val="0"/>
              </a:spcAft>
              <a:buFontTx/>
              <a:buNone/>
              <a:defRPr/>
            </a:pPr>
            <a:r>
              <a:rPr lang="el-GR" sz="1600" dirty="0">
                <a:solidFill>
                  <a:schemeClr val="tx2">
                    <a:lumMod val="50000"/>
                  </a:schemeClr>
                </a:solidFill>
                <a:latin typeface="Comic Sans MS" pitchFamily="66" charset="0"/>
              </a:rPr>
              <a:t>Περιπτώσεις </a:t>
            </a:r>
            <a:r>
              <a:rPr lang="en-US" sz="1600" dirty="0">
                <a:solidFill>
                  <a:schemeClr val="tx2">
                    <a:lumMod val="50000"/>
                  </a:schemeClr>
                </a:solidFill>
                <a:latin typeface="Comic Sans MS" pitchFamily="66" charset="0"/>
              </a:rPr>
              <a:t>de novo </a:t>
            </a:r>
            <a:r>
              <a:rPr lang="el-GR" sz="1600" dirty="0">
                <a:solidFill>
                  <a:schemeClr val="tx2">
                    <a:lumMod val="50000"/>
                  </a:schemeClr>
                </a:solidFill>
                <a:latin typeface="Comic Sans MS" pitchFamily="66" charset="0"/>
              </a:rPr>
              <a:t>ψύχωσης όπως ακουστικές ψευδαισθήσεις, αλλαγές </a:t>
            </a:r>
            <a:r>
              <a:rPr lang="en-US" sz="1600" dirty="0">
                <a:solidFill>
                  <a:schemeClr val="tx2">
                    <a:lumMod val="50000"/>
                  </a:schemeClr>
                </a:solidFill>
                <a:latin typeface="Comic Sans MS" pitchFamily="66" charset="0"/>
              </a:rPr>
              <a:t> </a:t>
            </a:r>
            <a:r>
              <a:rPr lang="el-GR" sz="1600" dirty="0">
                <a:solidFill>
                  <a:schemeClr val="tx2">
                    <a:lumMod val="50000"/>
                  </a:schemeClr>
                </a:solidFill>
                <a:latin typeface="Comic Sans MS" pitchFamily="66" charset="0"/>
              </a:rPr>
              <a:t>διάθεσης και </a:t>
            </a:r>
          </a:p>
          <a:p>
            <a:pPr fontAlgn="auto">
              <a:spcAft>
                <a:spcPts val="0"/>
              </a:spcAft>
              <a:buFontTx/>
              <a:buNone/>
              <a:defRPr/>
            </a:pPr>
            <a:r>
              <a:rPr lang="el-GR" sz="1600" dirty="0">
                <a:solidFill>
                  <a:schemeClr val="tx2">
                    <a:lumMod val="50000"/>
                  </a:schemeClr>
                </a:solidFill>
                <a:latin typeface="Comic Sans MS" pitchFamily="66" charset="0"/>
              </a:rPr>
              <a:t>ιδέες απογοήτευσης (υπέστρεψαν όλες με την διακοπή της αγωγής). </a:t>
            </a:r>
            <a:endParaRPr lang="en-US" sz="1600" dirty="0">
              <a:solidFill>
                <a:schemeClr val="tx2">
                  <a:lumMod val="50000"/>
                </a:schemeClr>
              </a:solidFill>
              <a:latin typeface="Comic Sans MS" pitchFamily="66" charset="0"/>
            </a:endParaRPr>
          </a:p>
          <a:p>
            <a:pPr fontAlgn="auto">
              <a:spcAft>
                <a:spcPts val="0"/>
              </a:spcAft>
              <a:buFontTx/>
              <a:buNone/>
              <a:defRPr/>
            </a:pPr>
            <a:r>
              <a:rPr lang="el-GR" sz="1600" dirty="0">
                <a:solidFill>
                  <a:schemeClr val="tx2">
                    <a:lumMod val="50000"/>
                  </a:schemeClr>
                </a:solidFill>
                <a:latin typeface="Comic Sans MS" pitchFamily="66" charset="0"/>
              </a:rPr>
              <a:t>Υποτροπή ή και επιδείνωση </a:t>
            </a:r>
            <a:r>
              <a:rPr lang="el-GR" sz="1600" dirty="0" err="1">
                <a:solidFill>
                  <a:schemeClr val="tx2">
                    <a:lumMod val="50000"/>
                  </a:schemeClr>
                </a:solidFill>
                <a:latin typeface="Comic Sans MS" pitchFamily="66" charset="0"/>
              </a:rPr>
              <a:t>προυπάρχουσας</a:t>
            </a:r>
            <a:r>
              <a:rPr lang="el-GR" sz="1600" dirty="0">
                <a:solidFill>
                  <a:schemeClr val="tx2">
                    <a:lumMod val="50000"/>
                  </a:schemeClr>
                </a:solidFill>
                <a:latin typeface="Comic Sans MS" pitchFamily="66" charset="0"/>
              </a:rPr>
              <a:t> ψύχωσης. </a:t>
            </a:r>
          </a:p>
          <a:p>
            <a:pPr fontAlgn="auto">
              <a:spcAft>
                <a:spcPts val="0"/>
              </a:spcAft>
              <a:buFontTx/>
              <a:buNone/>
              <a:defRPr/>
            </a:pPr>
            <a:r>
              <a:rPr lang="el-GR" sz="1600" dirty="0">
                <a:solidFill>
                  <a:schemeClr val="tx2">
                    <a:lumMod val="50000"/>
                  </a:schemeClr>
                </a:solidFill>
                <a:latin typeface="Comic Sans MS" pitchFamily="66" charset="0"/>
              </a:rPr>
              <a:t>Γενικά φαίνεται ότι</a:t>
            </a:r>
            <a:r>
              <a:rPr lang="en-US" sz="1600" dirty="0">
                <a:solidFill>
                  <a:schemeClr val="tx2">
                    <a:lumMod val="50000"/>
                  </a:schemeClr>
                </a:solidFill>
                <a:latin typeface="Comic Sans MS" pitchFamily="66" charset="0"/>
              </a:rPr>
              <a:t> </a:t>
            </a:r>
            <a:r>
              <a:rPr lang="el-GR" sz="1600" dirty="0">
                <a:solidFill>
                  <a:schemeClr val="tx2">
                    <a:lumMod val="50000"/>
                  </a:schemeClr>
                </a:solidFill>
                <a:latin typeface="Comic Sans MS" pitchFamily="66" charset="0"/>
              </a:rPr>
              <a:t>η </a:t>
            </a:r>
            <a:r>
              <a:rPr lang="el-GR" sz="1600" dirty="0" err="1">
                <a:solidFill>
                  <a:schemeClr val="tx2">
                    <a:lumMod val="50000"/>
                  </a:schemeClr>
                </a:solidFill>
                <a:latin typeface="Comic Sans MS" pitchFamily="66" charset="0"/>
              </a:rPr>
              <a:t>βρωμοκρυπτίνη</a:t>
            </a:r>
            <a:r>
              <a:rPr lang="el-GR" sz="1600" dirty="0">
                <a:solidFill>
                  <a:schemeClr val="tx2">
                    <a:lumMod val="50000"/>
                  </a:schemeClr>
                </a:solidFill>
                <a:latin typeface="Comic Sans MS" pitchFamily="66" charset="0"/>
              </a:rPr>
              <a:t> δεν προκαλεί υποτροπή των ψυχώσεων σε ασθενείς που</a:t>
            </a:r>
            <a:r>
              <a:rPr lang="en-US" sz="1600" dirty="0">
                <a:solidFill>
                  <a:schemeClr val="tx2">
                    <a:lumMod val="50000"/>
                  </a:schemeClr>
                </a:solidFill>
                <a:latin typeface="Comic Sans MS" pitchFamily="66" charset="0"/>
              </a:rPr>
              <a:t> </a:t>
            </a:r>
            <a:r>
              <a:rPr lang="el-GR" sz="1600" dirty="0">
                <a:solidFill>
                  <a:schemeClr val="tx2">
                    <a:lumMod val="50000"/>
                  </a:schemeClr>
                </a:solidFill>
                <a:latin typeface="Comic Sans MS" pitchFamily="66" charset="0"/>
              </a:rPr>
              <a:t>λαμβάνουν φαρμακευτική αγωγή, αν και χρειάζονται ιδιαίτερη προσοχή</a:t>
            </a:r>
            <a:r>
              <a:rPr lang="el-GR" sz="1600" dirty="0">
                <a:solidFill>
                  <a:schemeClr val="accent6">
                    <a:lumMod val="50000"/>
                  </a:schemeClr>
                </a:solidFill>
                <a:latin typeface="Comic Sans MS" pitchFamily="66" charset="0"/>
              </a:rPr>
              <a:t>.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rtlCol="0">
            <a:normAutofit/>
          </a:bodyPr>
          <a:lstStyle/>
          <a:p>
            <a:pPr fontAlgn="auto">
              <a:spcAft>
                <a:spcPts val="0"/>
              </a:spcAft>
              <a:defRPr/>
            </a:pPr>
            <a:r>
              <a:rPr lang="el-GR" sz="2800" b="1" dirty="0">
                <a:solidFill>
                  <a:srgbClr val="000099"/>
                </a:solidFill>
                <a:effectLst>
                  <a:glow rad="139700">
                    <a:schemeClr val="accent1">
                      <a:satMod val="175000"/>
                      <a:alpha val="40000"/>
                    </a:schemeClr>
                  </a:glow>
                </a:effectLst>
              </a:rPr>
              <a:t>ΕΠΙΤΥΧΙΑ ΧΕΙΡΟΥΡΓΙΚΗΣ ΑΝΤΙΜΕΤΩΠΙΣΗΣ</a:t>
            </a:r>
          </a:p>
        </p:txBody>
      </p:sp>
      <p:sp>
        <p:nvSpPr>
          <p:cNvPr id="64515" name="Rectangle 3"/>
          <p:cNvSpPr>
            <a:spLocks noGrp="1" noChangeArrowheads="1"/>
          </p:cNvSpPr>
          <p:nvPr>
            <p:ph type="body" idx="1"/>
          </p:nvPr>
        </p:nvSpPr>
        <p:spPr/>
        <p:txBody>
          <a:bodyPr/>
          <a:lstStyle/>
          <a:p>
            <a:endParaRPr lang="el-GR" sz="2400">
              <a:solidFill>
                <a:srgbClr val="000099"/>
              </a:solidFill>
            </a:endParaRPr>
          </a:p>
          <a:p>
            <a:r>
              <a:rPr lang="el-GR" sz="2400">
                <a:solidFill>
                  <a:srgbClr val="000099"/>
                </a:solidFill>
              </a:rPr>
              <a:t>ΜΙΚΡΟΑΔΕΝΩΜΑΤΑ  80-90%</a:t>
            </a:r>
          </a:p>
          <a:p>
            <a:r>
              <a:rPr lang="el-GR" sz="2400">
                <a:solidFill>
                  <a:srgbClr val="000099"/>
                </a:solidFill>
              </a:rPr>
              <a:t>ΜΑΚΡΟΑΔΕΝΩΜΑΤΑ     50%</a:t>
            </a:r>
          </a:p>
          <a:p>
            <a:endParaRPr lang="el-GR" sz="2400">
              <a:solidFill>
                <a:srgbClr val="000099"/>
              </a:solidFill>
            </a:endParaRPr>
          </a:p>
          <a:p>
            <a:r>
              <a:rPr lang="el-GR" sz="2400">
                <a:solidFill>
                  <a:srgbClr val="D60093"/>
                </a:solidFill>
              </a:rPr>
              <a:t>ΥΠΟΤΡΟΠΗ ΥΠΕΡΠΡΟΛΑΚΤΙΝΑΙΝΙΑΣ σε ΜΑΚΡΟΑΔΕΝΩΜΑΤΑ &gt; 80%</a:t>
            </a:r>
          </a:p>
        </p:txBody>
      </p:sp>
      <p:sp>
        <p:nvSpPr>
          <p:cNvPr id="64516" name="Rectangle 4"/>
          <p:cNvSpPr>
            <a:spLocks noChangeArrowheads="1"/>
          </p:cNvSpPr>
          <p:nvPr/>
        </p:nvSpPr>
        <p:spPr bwMode="auto">
          <a:xfrm>
            <a:off x="323850" y="1484313"/>
            <a:ext cx="8424863" cy="3673475"/>
          </a:xfrm>
          <a:prstGeom prst="rect">
            <a:avLst/>
          </a:prstGeom>
          <a:noFill/>
          <a:ln w="19050">
            <a:solidFill>
              <a:srgbClr val="33CCCC"/>
            </a:solidFill>
            <a:miter lim="800000"/>
            <a:headEnd/>
            <a:tailEnd/>
          </a:ln>
        </p:spPr>
        <p:txBody>
          <a:bodyPr wrap="none" anchor="ctr"/>
          <a:lstStyle/>
          <a:p>
            <a:endParaRPr lang="el-GR">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276475"/>
            <a:ext cx="8229600" cy="1143000"/>
          </a:xfrm>
          <a:solidFill>
            <a:schemeClr val="tx2">
              <a:lumMod val="20000"/>
              <a:lumOff val="80000"/>
            </a:schemeClr>
          </a:solidFill>
          <a:ln>
            <a:solidFill>
              <a:srgbClr val="002060"/>
            </a:solidFill>
          </a:ln>
        </p:spPr>
        <p:txBody>
          <a:bodyPr rtlCol="0">
            <a:normAutofit/>
          </a:bodyPr>
          <a:lstStyle/>
          <a:p>
            <a:pPr fontAlgn="auto">
              <a:spcAft>
                <a:spcPts val="0"/>
              </a:spcAft>
              <a:defRPr/>
            </a:pPr>
            <a:r>
              <a:rPr lang="el-GR" sz="3200" b="1" dirty="0">
                <a:solidFill>
                  <a:srgbClr val="003366"/>
                </a:solidFill>
                <a:effectLst>
                  <a:glow rad="139700">
                    <a:schemeClr val="accent1">
                      <a:satMod val="175000"/>
                      <a:alpha val="40000"/>
                    </a:schemeClr>
                  </a:glow>
                </a:effectLst>
                <a:latin typeface="Comic Sans MS" pitchFamily="66" charset="0"/>
              </a:rPr>
              <a:t>ΚΥΗΣΗ ΚΑΙ ΠΡΟΛΑΚΤΙΝΩΜΑΤΑ</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Grp="1" noChangeAspect="1" noChangeArrowheads="1"/>
          </p:cNvPicPr>
          <p:nvPr>
            <p:ph idx="1"/>
          </p:nvPr>
        </p:nvPicPr>
        <p:blipFill>
          <a:blip r:embed="rId2" cstate="print"/>
          <a:srcRect/>
          <a:stretch>
            <a:fillRect/>
          </a:stretch>
        </p:blipFill>
        <p:spPr>
          <a:xfrm>
            <a:off x="395288" y="1052513"/>
            <a:ext cx="8424862" cy="4464050"/>
          </a:xfrm>
        </p:spPr>
      </p:pic>
      <p:pic>
        <p:nvPicPr>
          <p:cNvPr id="66563" name="Picture 8"/>
          <p:cNvPicPr>
            <a:picLocks noChangeAspect="1" noChangeArrowheads="1"/>
          </p:cNvPicPr>
          <p:nvPr/>
        </p:nvPicPr>
        <p:blipFill>
          <a:blip r:embed="rId3" cstate="print"/>
          <a:srcRect/>
          <a:stretch>
            <a:fillRect/>
          </a:stretch>
        </p:blipFill>
        <p:spPr bwMode="auto">
          <a:xfrm>
            <a:off x="1331913" y="6165850"/>
            <a:ext cx="5191125" cy="247650"/>
          </a:xfrm>
          <a:prstGeom prst="rect">
            <a:avLst/>
          </a:prstGeom>
          <a:noFill/>
          <a:ln w="9525">
            <a:noFill/>
            <a:miter lim="800000"/>
            <a:headEnd/>
            <a:tailEnd/>
          </a:ln>
        </p:spPr>
      </p:pic>
      <p:sp>
        <p:nvSpPr>
          <p:cNvPr id="66564" name="Rectangle 7"/>
          <p:cNvSpPr>
            <a:spLocks noChangeArrowheads="1"/>
          </p:cNvSpPr>
          <p:nvPr/>
        </p:nvSpPr>
        <p:spPr bwMode="auto">
          <a:xfrm>
            <a:off x="323850" y="404813"/>
            <a:ext cx="8424863" cy="5616575"/>
          </a:xfrm>
          <a:prstGeom prst="rect">
            <a:avLst/>
          </a:prstGeom>
          <a:noFill/>
          <a:ln w="28575">
            <a:solidFill>
              <a:schemeClr val="tx1"/>
            </a:solidFill>
            <a:miter lim="800000"/>
            <a:headEnd/>
            <a:tailEnd/>
          </a:ln>
        </p:spPr>
        <p:txBody>
          <a:bodyPr wrap="none" anchor="ctr"/>
          <a:lstStyle/>
          <a:p>
            <a:pPr algn="ctr"/>
            <a:endParaRPr lang="el-GR">
              <a:solidFill>
                <a:schemeClr val="accent2"/>
              </a:solidFill>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Grp="1" noChangeAspect="1" noChangeArrowheads="1"/>
          </p:cNvPicPr>
          <p:nvPr>
            <p:ph type="body" idx="4294967295"/>
          </p:nvPr>
        </p:nvPicPr>
        <p:blipFill>
          <a:blip r:embed="rId2" cstate="print">
            <a:duotone>
              <a:prstClr val="black"/>
              <a:srgbClr val="FFFBFF">
                <a:tint val="45000"/>
                <a:satMod val="400000"/>
              </a:srgbClr>
            </a:duotone>
          </a:blip>
          <a:srcRect/>
          <a:stretch>
            <a:fillRect/>
          </a:stretch>
        </p:blipFill>
        <p:spPr>
          <a:xfrm>
            <a:off x="539552" y="260648"/>
            <a:ext cx="8136904" cy="5976664"/>
          </a:xfrm>
          <a:solidFill>
            <a:srgbClr val="66CCFF"/>
          </a:solidFill>
        </p:spPr>
      </p:pic>
      <p:pic>
        <p:nvPicPr>
          <p:cNvPr id="67587" name="Picture 4"/>
          <p:cNvPicPr>
            <a:picLocks noGrp="1" noChangeAspect="1" noChangeArrowheads="1"/>
          </p:cNvPicPr>
          <p:nvPr>
            <p:ph idx="1"/>
          </p:nvPr>
        </p:nvPicPr>
        <p:blipFill>
          <a:blip r:embed="rId3" cstate="print"/>
          <a:srcRect/>
          <a:stretch>
            <a:fillRect/>
          </a:stretch>
        </p:blipFill>
        <p:spPr>
          <a:xfrm>
            <a:off x="684213" y="5589588"/>
            <a:ext cx="3133725" cy="1009650"/>
          </a:xfrm>
        </p:spPr>
      </p:pic>
      <p:sp>
        <p:nvSpPr>
          <p:cNvPr id="67588" name="Rectangle 9"/>
          <p:cNvSpPr>
            <a:spLocks noChangeArrowheads="1"/>
          </p:cNvSpPr>
          <p:nvPr/>
        </p:nvSpPr>
        <p:spPr bwMode="auto">
          <a:xfrm>
            <a:off x="611188" y="260350"/>
            <a:ext cx="8064500" cy="6337002"/>
          </a:xfrm>
          <a:prstGeom prst="rect">
            <a:avLst/>
          </a:prstGeom>
          <a:noFill/>
          <a:ln w="28575">
            <a:solidFill>
              <a:schemeClr val="accent1"/>
            </a:solidFill>
            <a:miter lim="800000"/>
            <a:headEnd/>
            <a:tailEnd/>
          </a:ln>
        </p:spPr>
        <p:txBody>
          <a:bodyPr wrap="none" anchor="ctr"/>
          <a:lstStyle/>
          <a:p>
            <a:pPr algn="ctr"/>
            <a:endParaRPr lang="el-GR">
              <a:solidFill>
                <a:schemeClr val="accent2"/>
              </a:solidFill>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2204864"/>
            <a:ext cx="8229600" cy="1143000"/>
          </a:xfrm>
          <a:ln>
            <a:solidFill>
              <a:srgbClr val="002060"/>
            </a:solidFill>
          </a:ln>
        </p:spPr>
        <p:txBody>
          <a:bodyPr>
            <a:noAutofit/>
          </a:bodyPr>
          <a:lstStyle/>
          <a:p>
            <a:r>
              <a:rPr lang="el-GR" sz="2400" b="1" dirty="0">
                <a:solidFill>
                  <a:srgbClr val="002060"/>
                </a:solidFill>
              </a:rPr>
              <a:t>ΚΥΗΣΗ ΚΑΙ ΠΡΟΛΑΚΤΙΝΩΜΑ</a:t>
            </a:r>
            <a:br>
              <a:rPr lang="el-GR" sz="2400" b="1" dirty="0">
                <a:solidFill>
                  <a:srgbClr val="002060"/>
                </a:solidFill>
              </a:rPr>
            </a:br>
            <a:r>
              <a:rPr lang="el-GR" sz="2400" b="1" dirty="0">
                <a:solidFill>
                  <a:srgbClr val="002060"/>
                </a:solidFill>
              </a:rPr>
              <a:t>ΟΧΙ ΔΙΑΚΟΠΗ ΦΑΡΜΑΚΕΥΤΙΚΗΣ ΑΓΩΓΗΣ, ΕΝΗΜΕΡΩΣΗ ΘΕΡΑΠΟΝΤΟΣ ΙΑΤΡΟΥ</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Grp="1" noChangeAspect="1" noChangeArrowheads="1"/>
          </p:cNvPicPr>
          <p:nvPr>
            <p:ph idx="1"/>
          </p:nvPr>
        </p:nvPicPr>
        <p:blipFill>
          <a:blip r:embed="rId2" cstate="print">
            <a:duotone>
              <a:prstClr val="black"/>
              <a:srgbClr val="FFFBFF">
                <a:tint val="45000"/>
                <a:satMod val="400000"/>
              </a:srgbClr>
            </a:duotone>
          </a:blip>
          <a:srcRect/>
          <a:stretch>
            <a:fillRect/>
          </a:stretch>
        </p:blipFill>
        <p:spPr>
          <a:xfrm>
            <a:off x="1475656" y="188913"/>
            <a:ext cx="6120680" cy="6408737"/>
          </a:xfrm>
          <a:ln>
            <a:solidFill>
              <a:srgbClr val="002060"/>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Grp="1" noChangeAspect="1" noChangeArrowheads="1"/>
          </p:cNvPicPr>
          <p:nvPr>
            <p:ph type="body" idx="1"/>
          </p:nvPr>
        </p:nvPicPr>
        <p:blipFill>
          <a:blip r:embed="rId2" cstate="print"/>
          <a:srcRect/>
          <a:stretch>
            <a:fillRect/>
          </a:stretch>
        </p:blipFill>
        <p:spPr>
          <a:xfrm>
            <a:off x="457200" y="476672"/>
            <a:ext cx="8229600" cy="6048672"/>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765175"/>
            <a:ext cx="8229600" cy="1143000"/>
          </a:xfrm>
        </p:spPr>
        <p:txBody>
          <a:bodyPr rtlCol="0">
            <a:normAutofit/>
          </a:bodyPr>
          <a:lstStyle/>
          <a:p>
            <a:pPr fontAlgn="auto">
              <a:spcAft>
                <a:spcPts val="0"/>
              </a:spcAft>
              <a:defRPr/>
            </a:pPr>
            <a:r>
              <a:rPr lang="el-GR" sz="2800" b="1" dirty="0">
                <a:solidFill>
                  <a:srgbClr val="000099"/>
                </a:solidFill>
                <a:effectLst>
                  <a:glow rad="139700">
                    <a:schemeClr val="accent1">
                      <a:satMod val="175000"/>
                      <a:alpha val="40000"/>
                    </a:schemeClr>
                  </a:glow>
                </a:effectLst>
                <a:latin typeface="Comic Sans MS" pitchFamily="66" charset="0"/>
              </a:rPr>
              <a:t>Θηλασμός?</a:t>
            </a:r>
          </a:p>
        </p:txBody>
      </p:sp>
      <p:sp>
        <p:nvSpPr>
          <p:cNvPr id="75779" name="Rectangle 3"/>
          <p:cNvSpPr>
            <a:spLocks noGrp="1" noChangeArrowheads="1"/>
          </p:cNvSpPr>
          <p:nvPr>
            <p:ph type="body" idx="1"/>
          </p:nvPr>
        </p:nvSpPr>
        <p:spPr>
          <a:xfrm>
            <a:off x="539750" y="2060575"/>
            <a:ext cx="8137525" cy="3167063"/>
          </a:xfrm>
          <a:solidFill>
            <a:srgbClr val="FFEBFF"/>
          </a:solidFill>
          <a:ln w="28575">
            <a:solidFill>
              <a:srgbClr val="002060"/>
            </a:solidFill>
          </a:ln>
        </p:spPr>
        <p:txBody>
          <a:bodyPr/>
          <a:lstStyle/>
          <a:p>
            <a:r>
              <a:rPr lang="el-GR" sz="2800">
                <a:solidFill>
                  <a:srgbClr val="003366"/>
                </a:solidFill>
                <a:latin typeface="Comic Sans MS" pitchFamily="66" charset="0"/>
              </a:rPr>
              <a:t>Δεν υπάρχουν δεδομένα ότι ο θηλασμός μπορεί να προκαλέσει αύξηση του μεγέθους του αδενώματος.</a:t>
            </a:r>
          </a:p>
          <a:p>
            <a:pPr>
              <a:buFontTx/>
              <a:buNone/>
            </a:pPr>
            <a:endParaRPr lang="el-GR" sz="2800">
              <a:solidFill>
                <a:srgbClr val="003366"/>
              </a:solidFill>
              <a:latin typeface="Comic Sans MS" pitchFamily="66" charset="0"/>
            </a:endParaRPr>
          </a:p>
          <a:p>
            <a:r>
              <a:rPr lang="el-GR" sz="2800">
                <a:solidFill>
                  <a:srgbClr val="003366"/>
                </a:solidFill>
                <a:latin typeface="Comic Sans MS" pitchFamily="66" charset="0"/>
              </a:rPr>
              <a:t>Αν το αδένωμα είναι σταθερό σε μέγεθος επιτρέπεται ο θηλασμός.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468313" y="1268413"/>
            <a:ext cx="8229600" cy="4525962"/>
          </a:xfrm>
          <a:solidFill>
            <a:srgbClr val="FFEBF0"/>
          </a:solidFill>
          <a:ln w="28575">
            <a:solidFill>
              <a:srgbClr val="002060"/>
            </a:solidFill>
          </a:ln>
        </p:spPr>
        <p:txBody>
          <a:bodyPr/>
          <a:lstStyle/>
          <a:p>
            <a:r>
              <a:rPr lang="el-GR" sz="2800" b="1">
                <a:solidFill>
                  <a:srgbClr val="003399"/>
                </a:solidFill>
                <a:latin typeface="Comic Sans MS" pitchFamily="66" charset="0"/>
              </a:rPr>
              <a:t>Ενημέρωση των ασθενών που βρίσκονται σε αναπαραγωγική ηλικία και πρόκειται να κυοφορήσουν.</a:t>
            </a:r>
            <a:endParaRPr lang="en-US" sz="2800" b="1">
              <a:solidFill>
                <a:srgbClr val="003399"/>
              </a:solidFill>
              <a:latin typeface="Comic Sans MS" pitchFamily="66" charset="0"/>
            </a:endParaRPr>
          </a:p>
          <a:p>
            <a:pPr>
              <a:buFontTx/>
              <a:buNone/>
            </a:pPr>
            <a:endParaRPr lang="el-GR" sz="2800" b="1">
              <a:solidFill>
                <a:srgbClr val="003399"/>
              </a:solidFill>
              <a:latin typeface="Comic Sans MS" pitchFamily="66" charset="0"/>
            </a:endParaRPr>
          </a:p>
          <a:p>
            <a:r>
              <a:rPr lang="el-GR" sz="2800" b="1">
                <a:solidFill>
                  <a:srgbClr val="003399"/>
                </a:solidFill>
                <a:latin typeface="Comic Sans MS" pitchFamily="66" charset="0"/>
              </a:rPr>
              <a:t>Σε περίπτωση μακροαδενώματος, χορήγηση φαρμακευτικής αγωγής για τουλάχιστον 1 χρόνο και έλεγχο του μεγέθους αδενώματος.</a:t>
            </a:r>
            <a:endParaRPr lang="en-US" sz="2800" b="1">
              <a:solidFill>
                <a:srgbClr val="003399"/>
              </a:solidFill>
              <a:latin typeface="Comic Sans MS" pitchFamily="66" charset="0"/>
            </a:endParaRPr>
          </a:p>
          <a:p>
            <a:pPr>
              <a:buFontTx/>
              <a:buNone/>
            </a:pPr>
            <a:r>
              <a:rPr lang="el-GR" sz="2800" b="1">
                <a:solidFill>
                  <a:srgbClr val="003399"/>
                </a:solidFill>
                <a:latin typeface="Comic Sans MS" pitchFamily="66" charset="0"/>
              </a:rPr>
              <a:t> </a:t>
            </a:r>
            <a:endParaRPr lang="en-US" sz="2800" b="1">
              <a:solidFill>
                <a:srgbClr val="003399"/>
              </a:solidFill>
              <a:latin typeface="Comic Sans MS" pitchFamily="66" charset="0"/>
            </a:endParaRPr>
          </a:p>
          <a:p>
            <a:r>
              <a:rPr lang="el-GR" sz="2800" b="1">
                <a:solidFill>
                  <a:srgbClr val="003399"/>
                </a:solidFill>
                <a:latin typeface="Comic Sans MS" pitchFamily="66" charset="0"/>
              </a:rPr>
              <a:t>Χορήγηση βρωμοκρυπτίνης</a:t>
            </a:r>
            <a:r>
              <a:rPr lang="el-GR" sz="2800">
                <a:solidFill>
                  <a:srgbClr val="003399"/>
                </a:solidFill>
                <a:latin typeface="Comic Sans MS" pitchFamily="66"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for gh receptor dimerization">
            <a:hlinkClick r:id="rId2"/>
          </p:cNvPr>
          <p:cNvPicPr>
            <a:picLocks noChangeAspect="1" noChangeArrowheads="1"/>
          </p:cNvPicPr>
          <p:nvPr/>
        </p:nvPicPr>
        <p:blipFill>
          <a:blip r:embed="rId3" cstate="print"/>
          <a:srcRect/>
          <a:stretch>
            <a:fillRect/>
          </a:stretch>
        </p:blipFill>
        <p:spPr bwMode="auto">
          <a:xfrm>
            <a:off x="827584" y="1340768"/>
            <a:ext cx="7704856" cy="5040560"/>
          </a:xfrm>
          <a:prstGeom prst="rect">
            <a:avLst/>
          </a:prstGeom>
          <a:noFill/>
        </p:spPr>
      </p:pic>
      <p:sp>
        <p:nvSpPr>
          <p:cNvPr id="3" name="2 - Τίτλος"/>
          <p:cNvSpPr>
            <a:spLocks noGrp="1"/>
          </p:cNvSpPr>
          <p:nvPr>
            <p:ph type="title"/>
          </p:nvPr>
        </p:nvSpPr>
        <p:spPr>
          <a:xfrm>
            <a:off x="457200" y="274638"/>
            <a:ext cx="8229600" cy="634082"/>
          </a:xfrm>
        </p:spPr>
        <p:txBody>
          <a:bodyPr>
            <a:normAutofit/>
          </a:bodyPr>
          <a:lstStyle/>
          <a:p>
            <a:r>
              <a:rPr lang="el-GR" sz="2000" b="1" dirty="0">
                <a:solidFill>
                  <a:schemeClr val="accent1">
                    <a:lumMod val="50000"/>
                  </a:schemeClr>
                </a:solidFill>
              </a:rPr>
              <a:t>ΥΠΟΔΟΧΕΑΣ </a:t>
            </a:r>
            <a:r>
              <a:rPr lang="en-US" sz="2000" b="1" dirty="0">
                <a:solidFill>
                  <a:schemeClr val="accent1">
                    <a:lumMod val="50000"/>
                  </a:schemeClr>
                </a:solidFill>
              </a:rPr>
              <a:t>GH</a:t>
            </a:r>
            <a:endParaRPr lang="el-GR" sz="2000" b="1" dirty="0">
              <a:solidFill>
                <a:schemeClr val="accent1">
                  <a:lumMod val="5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1340768"/>
            <a:ext cx="8229600" cy="868958"/>
          </a:xfrm>
          <a:solidFill>
            <a:schemeClr val="accent1">
              <a:lumMod val="75000"/>
            </a:schemeClr>
          </a:solidFill>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ΜΗ ΟΡΜΟΝΟΕΚΚΡΙΤΙΚΑ ΥΠΟΦΥΣΙΑΚΑ ΑΔΕΝΩΜΑΤΑ</a:t>
            </a:r>
            <a:endParaRPr lang="el-GR"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solidFill>
            <a:schemeClr val="accent1">
              <a:lumMod val="75000"/>
            </a:schemeClr>
          </a:solidFill>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ΜΗ ΟΡΜΟΝΟΕΚΚΡΙΤΙΚΑ ΥΠΟΦΥΣΙΑΚΑ ΑΔΕΝΩΜΑΤΑ</a:t>
            </a:r>
            <a:endParaRPr lang="el-GR" sz="2400" dirty="0"/>
          </a:p>
        </p:txBody>
      </p:sp>
      <p:sp>
        <p:nvSpPr>
          <p:cNvPr id="16387" name="2 - Θέση περιεχομένου"/>
          <p:cNvSpPr>
            <a:spLocks noGrp="1"/>
          </p:cNvSpPr>
          <p:nvPr>
            <p:ph idx="1"/>
          </p:nvPr>
        </p:nvSpPr>
        <p:spPr>
          <a:xfrm>
            <a:off x="755650" y="1844675"/>
            <a:ext cx="7561263" cy="4310063"/>
          </a:xfrm>
          <a:ln>
            <a:solidFill>
              <a:srgbClr val="002060"/>
            </a:solidFill>
          </a:ln>
        </p:spPr>
        <p:txBody>
          <a:bodyPr/>
          <a:lstStyle/>
          <a:p>
            <a:pPr eaLnBrk="1" hangingPunct="1"/>
            <a:r>
              <a:rPr lang="el-GR" sz="2400" b="1">
                <a:solidFill>
                  <a:srgbClr val="002060"/>
                </a:solidFill>
                <a:cs typeface="Calibri" pitchFamily="34" charset="0"/>
              </a:rPr>
              <a:t>Πρόκειται για καλοήθη νεοπλάσματα που προέρχονται από τα κύτταρα της υπόφυσης, αλλά δεν έχουν την ικανότητα έκκρισης κάποιας ορμόνης που μπορεί να ανιχνεύεται στην περιφέρεια.</a:t>
            </a:r>
            <a:endParaRPr lang="en-US" sz="2400" b="1">
              <a:solidFill>
                <a:srgbClr val="002060"/>
              </a:solidFill>
              <a:cs typeface="Calibri" pitchFamily="34" charset="0"/>
            </a:endParaRPr>
          </a:p>
          <a:p>
            <a:pPr eaLnBrk="1" hangingPunct="1"/>
            <a:endParaRPr lang="en-US" sz="2400" b="1">
              <a:solidFill>
                <a:srgbClr val="002060"/>
              </a:solidFill>
              <a:cs typeface="Calibri" pitchFamily="34" charset="0"/>
            </a:endParaRPr>
          </a:p>
          <a:p>
            <a:pPr eaLnBrk="1" hangingPunct="1"/>
            <a:endParaRPr lang="en-US" sz="2400" b="1">
              <a:solidFill>
                <a:srgbClr val="002060"/>
              </a:solidFill>
              <a:cs typeface="Calibri" pitchFamily="34" charset="0"/>
            </a:endParaRPr>
          </a:p>
          <a:p>
            <a:pPr eaLnBrk="1" hangingPunct="1"/>
            <a:r>
              <a:rPr lang="el-GR" sz="2400" b="1">
                <a:solidFill>
                  <a:srgbClr val="002060"/>
                </a:solidFill>
                <a:cs typeface="Calibri" pitchFamily="34" charset="0"/>
              </a:rPr>
              <a:t>Αποτελούν το 25-30% των υποφυσιακών αδενωμάτων είναι μη ορμονοεκκριτικά.</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0648"/>
            <a:ext cx="8229600" cy="720080"/>
          </a:xfrm>
          <a:solidFill>
            <a:schemeClr val="accent1">
              <a:lumMod val="75000"/>
            </a:schemeClr>
          </a:solidFill>
          <a:ln>
            <a:solidFill>
              <a:srgbClr val="002060"/>
            </a:solidFill>
          </a:ln>
        </p:spPr>
        <p:txBody>
          <a:bodyPr rtlCol="0">
            <a:normAutofit/>
          </a:bodyPr>
          <a:lstStyle/>
          <a:p>
            <a:pPr eaLnBrk="1" fontAlgn="auto" hangingPunct="1">
              <a:spcAft>
                <a:spcPts val="0"/>
              </a:spcAft>
              <a:defRPr/>
            </a:pPr>
            <a:r>
              <a:rPr lang="en-US" sz="2400" b="1" dirty="0">
                <a:solidFill>
                  <a:schemeClr val="tx2">
                    <a:lumMod val="20000"/>
                    <a:lumOff val="80000"/>
                  </a:schemeClr>
                </a:solidFill>
                <a:effectLst>
                  <a:glow rad="101600">
                    <a:schemeClr val="accent1">
                      <a:satMod val="175000"/>
                      <a:alpha val="40000"/>
                    </a:schemeClr>
                  </a:glow>
                </a:effectLst>
              </a:rPr>
              <a:t>ANATOMO</a:t>
            </a:r>
            <a:r>
              <a:rPr lang="el-GR" sz="2400" b="1" dirty="0">
                <a:solidFill>
                  <a:schemeClr val="tx2">
                    <a:lumMod val="20000"/>
                    <a:lumOff val="80000"/>
                  </a:schemeClr>
                </a:solidFill>
                <a:effectLst>
                  <a:glow rad="101600">
                    <a:schemeClr val="accent1">
                      <a:satMod val="175000"/>
                      <a:alpha val="40000"/>
                    </a:schemeClr>
                  </a:glow>
                </a:effectLst>
              </a:rPr>
              <a:t>ΠΑΘΟΛΟΓΙΚΑ</a:t>
            </a:r>
            <a:endParaRPr lang="el-GR" sz="2400" dirty="0"/>
          </a:p>
        </p:txBody>
      </p:sp>
      <p:sp>
        <p:nvSpPr>
          <p:cNvPr id="17411" name="2 - Θέση περιεχομένου"/>
          <p:cNvSpPr>
            <a:spLocks noGrp="1"/>
          </p:cNvSpPr>
          <p:nvPr>
            <p:ph idx="1"/>
          </p:nvPr>
        </p:nvSpPr>
        <p:spPr>
          <a:xfrm>
            <a:off x="323850" y="1268412"/>
            <a:ext cx="8424863" cy="5400947"/>
          </a:xfrm>
          <a:ln>
            <a:solidFill>
              <a:srgbClr val="002060"/>
            </a:solidFill>
          </a:ln>
        </p:spPr>
        <p:txBody>
          <a:bodyPr/>
          <a:lstStyle/>
          <a:p>
            <a:pPr eaLnBrk="1" hangingPunct="1">
              <a:lnSpc>
                <a:spcPct val="60000"/>
              </a:lnSpc>
              <a:buFontTx/>
              <a:buNone/>
            </a:pPr>
            <a:r>
              <a:rPr lang="en-US" sz="1600" dirty="0">
                <a:solidFill>
                  <a:srgbClr val="3E3F68"/>
                </a:solidFill>
                <a:cs typeface="Calibri" pitchFamily="34" charset="0"/>
              </a:rPr>
              <a:t>H </a:t>
            </a:r>
            <a:r>
              <a:rPr lang="el-GR" sz="1600" dirty="0">
                <a:solidFill>
                  <a:srgbClr val="3E3F68"/>
                </a:solidFill>
                <a:cs typeface="Calibri" pitchFamily="34" charset="0"/>
              </a:rPr>
              <a:t>ορολογία μη </a:t>
            </a:r>
            <a:r>
              <a:rPr lang="el-GR" sz="1600" dirty="0" err="1">
                <a:solidFill>
                  <a:srgbClr val="3E3F68"/>
                </a:solidFill>
                <a:cs typeface="Calibri" pitchFamily="34" charset="0"/>
              </a:rPr>
              <a:t>ορμονοεκκριτικά</a:t>
            </a:r>
            <a:r>
              <a:rPr lang="el-GR" sz="1600" dirty="0">
                <a:solidFill>
                  <a:srgbClr val="3E3F68"/>
                </a:solidFill>
                <a:cs typeface="Calibri" pitchFamily="34" charset="0"/>
              </a:rPr>
              <a:t> είναι ένας κλινικός ορισμός, αφού από τις</a:t>
            </a:r>
          </a:p>
          <a:p>
            <a:pPr eaLnBrk="1" hangingPunct="1">
              <a:lnSpc>
                <a:spcPct val="60000"/>
              </a:lnSpc>
              <a:buFontTx/>
              <a:buNone/>
            </a:pPr>
            <a:r>
              <a:rPr lang="el-GR" sz="1600" dirty="0">
                <a:solidFill>
                  <a:srgbClr val="3E3F68"/>
                </a:solidFill>
                <a:cs typeface="Calibri" pitchFamily="34" charset="0"/>
              </a:rPr>
              <a:t> </a:t>
            </a:r>
            <a:r>
              <a:rPr lang="el-GR" sz="1600" dirty="0" err="1">
                <a:solidFill>
                  <a:srgbClr val="3E3F68"/>
                </a:solidFill>
                <a:cs typeface="Calibri" pitchFamily="34" charset="0"/>
              </a:rPr>
              <a:t>ανοσοϊστοχημικές</a:t>
            </a:r>
            <a:r>
              <a:rPr lang="el-GR" sz="1600" dirty="0">
                <a:solidFill>
                  <a:srgbClr val="3E3F68"/>
                </a:solidFill>
                <a:cs typeface="Calibri" pitchFamily="34" charset="0"/>
              </a:rPr>
              <a:t> μελέτες φάνηκε ότι η πλειονότητα αυτών των αδενωμάτων έχουν</a:t>
            </a:r>
          </a:p>
          <a:p>
            <a:pPr eaLnBrk="1" hangingPunct="1">
              <a:lnSpc>
                <a:spcPct val="60000"/>
              </a:lnSpc>
              <a:buFontTx/>
              <a:buNone/>
            </a:pPr>
            <a:r>
              <a:rPr lang="el-GR" sz="1600" dirty="0">
                <a:solidFill>
                  <a:srgbClr val="3E3F68"/>
                </a:solidFill>
                <a:cs typeface="Calibri" pitchFamily="34" charset="0"/>
              </a:rPr>
              <a:t> την ικανότητα να συνθέτουν ορμόνες και μερικές φορές μάλιστα να τις εκκρίνουν. </a:t>
            </a:r>
          </a:p>
          <a:p>
            <a:pPr eaLnBrk="1" hangingPunct="1">
              <a:lnSpc>
                <a:spcPct val="60000"/>
              </a:lnSpc>
              <a:buFontTx/>
              <a:buNone/>
            </a:pPr>
            <a:r>
              <a:rPr lang="el-GR" sz="1600" dirty="0">
                <a:solidFill>
                  <a:srgbClr val="3E3F68"/>
                </a:solidFill>
                <a:cs typeface="Calibri" pitchFamily="34" charset="0"/>
              </a:rPr>
              <a:t>    Πρόκειται κυρίως για  </a:t>
            </a:r>
            <a:r>
              <a:rPr lang="el-GR" sz="1600" b="1" dirty="0" err="1">
                <a:solidFill>
                  <a:srgbClr val="00B0F0"/>
                </a:solidFill>
                <a:cs typeface="Calibri" pitchFamily="34" charset="0"/>
              </a:rPr>
              <a:t>υπομονάδες</a:t>
            </a:r>
            <a:r>
              <a:rPr lang="el-GR" sz="1600" b="1" dirty="0">
                <a:solidFill>
                  <a:srgbClr val="00B0F0"/>
                </a:solidFill>
                <a:cs typeface="Calibri" pitchFamily="34" charset="0"/>
              </a:rPr>
              <a:t> των </a:t>
            </a:r>
            <a:r>
              <a:rPr lang="el-GR" sz="1600" b="1" dirty="0" err="1">
                <a:solidFill>
                  <a:srgbClr val="00B0F0"/>
                </a:solidFill>
                <a:cs typeface="Calibri" pitchFamily="34" charset="0"/>
              </a:rPr>
              <a:t>γλυκοπρωτεϊνικών</a:t>
            </a:r>
            <a:r>
              <a:rPr lang="el-GR" sz="1600" b="1" dirty="0">
                <a:solidFill>
                  <a:srgbClr val="00B0F0"/>
                </a:solidFill>
                <a:cs typeface="Calibri" pitchFamily="34" charset="0"/>
              </a:rPr>
              <a:t> ορμονών (β</a:t>
            </a:r>
            <a:r>
              <a:rPr lang="en-US" sz="1600" b="1" dirty="0">
                <a:solidFill>
                  <a:srgbClr val="00B0F0"/>
                </a:solidFill>
                <a:cs typeface="Calibri" pitchFamily="34" charset="0"/>
              </a:rPr>
              <a:t>-FSH, </a:t>
            </a:r>
            <a:r>
              <a:rPr lang="el-GR" sz="1600" b="1" dirty="0">
                <a:solidFill>
                  <a:srgbClr val="00B0F0"/>
                </a:solidFill>
                <a:cs typeface="Calibri" pitchFamily="34" charset="0"/>
              </a:rPr>
              <a:t>β-</a:t>
            </a:r>
            <a:r>
              <a:rPr lang="en-US" sz="1600" b="1" dirty="0">
                <a:solidFill>
                  <a:srgbClr val="00B0F0"/>
                </a:solidFill>
                <a:cs typeface="Calibri" pitchFamily="34" charset="0"/>
              </a:rPr>
              <a:t>LH, </a:t>
            </a:r>
            <a:endParaRPr lang="el-GR" sz="1600" b="1" dirty="0">
              <a:solidFill>
                <a:srgbClr val="00B0F0"/>
              </a:solidFill>
              <a:cs typeface="Calibri" pitchFamily="34" charset="0"/>
            </a:endParaRPr>
          </a:p>
          <a:p>
            <a:pPr eaLnBrk="1" hangingPunct="1">
              <a:lnSpc>
                <a:spcPct val="60000"/>
              </a:lnSpc>
              <a:buFontTx/>
              <a:buNone/>
            </a:pPr>
            <a:r>
              <a:rPr lang="el-GR" sz="1600" b="1" dirty="0">
                <a:solidFill>
                  <a:srgbClr val="00B0F0"/>
                </a:solidFill>
                <a:cs typeface="Calibri" pitchFamily="34" charset="0"/>
              </a:rPr>
              <a:t>β-</a:t>
            </a:r>
            <a:r>
              <a:rPr lang="en-US" sz="1600" b="1" dirty="0">
                <a:solidFill>
                  <a:srgbClr val="00B0F0"/>
                </a:solidFill>
                <a:cs typeface="Calibri" pitchFamily="34" charset="0"/>
              </a:rPr>
              <a:t>TSH</a:t>
            </a:r>
            <a:r>
              <a:rPr lang="el-GR" sz="1600" b="1" dirty="0">
                <a:solidFill>
                  <a:srgbClr val="00B0F0"/>
                </a:solidFill>
                <a:cs typeface="Calibri" pitchFamily="34" charset="0"/>
              </a:rPr>
              <a:t> ή α-</a:t>
            </a:r>
            <a:r>
              <a:rPr lang="el-GR" sz="1600" b="1" dirty="0" err="1">
                <a:solidFill>
                  <a:srgbClr val="00B0F0"/>
                </a:solidFill>
                <a:cs typeface="Calibri" pitchFamily="34" charset="0"/>
              </a:rPr>
              <a:t>υπομονάδα</a:t>
            </a:r>
            <a:r>
              <a:rPr lang="el-GR" sz="1600" b="1" dirty="0">
                <a:solidFill>
                  <a:srgbClr val="00B0F0"/>
                </a:solidFill>
                <a:cs typeface="Calibri" pitchFamily="34" charset="0"/>
              </a:rPr>
              <a:t>).</a:t>
            </a:r>
          </a:p>
          <a:p>
            <a:pPr eaLnBrk="1" hangingPunct="1">
              <a:lnSpc>
                <a:spcPct val="60000"/>
              </a:lnSpc>
              <a:buFontTx/>
              <a:buNone/>
            </a:pPr>
            <a:endParaRPr lang="el-GR" sz="1200" b="1" dirty="0">
              <a:solidFill>
                <a:srgbClr val="00B0F0"/>
              </a:solidFill>
              <a:cs typeface="Calibri" pitchFamily="34" charset="0"/>
            </a:endParaRPr>
          </a:p>
          <a:p>
            <a:pPr eaLnBrk="1" hangingPunct="1">
              <a:lnSpc>
                <a:spcPct val="60000"/>
              </a:lnSpc>
            </a:pPr>
            <a:endParaRPr lang="en-US" sz="1300" dirty="0">
              <a:solidFill>
                <a:srgbClr val="313340"/>
              </a:solidFill>
              <a:cs typeface="Calibri" pitchFamily="34" charset="0"/>
            </a:endParaRPr>
          </a:p>
          <a:p>
            <a:pPr eaLnBrk="1" hangingPunct="1">
              <a:lnSpc>
                <a:spcPct val="60000"/>
              </a:lnSpc>
            </a:pPr>
            <a:r>
              <a:rPr lang="el-GR" sz="2000" b="1" dirty="0">
                <a:solidFill>
                  <a:srgbClr val="3E3F68"/>
                </a:solidFill>
                <a:cs typeface="Calibri" pitchFamily="34" charset="0"/>
              </a:rPr>
              <a:t>ΓΟΝΑΔΟΤΡΟΠΑ ΑΔΕΝΩΜΑΤΑ</a:t>
            </a:r>
          </a:p>
          <a:p>
            <a:pPr eaLnBrk="1" hangingPunct="1">
              <a:lnSpc>
                <a:spcPct val="60000"/>
              </a:lnSpc>
              <a:buFontTx/>
              <a:buNone/>
            </a:pPr>
            <a:r>
              <a:rPr lang="el-GR" sz="2000" dirty="0">
                <a:solidFill>
                  <a:srgbClr val="3E3F68"/>
                </a:solidFill>
                <a:cs typeface="Calibri" pitchFamily="34" charset="0"/>
              </a:rPr>
              <a:t>Εμφανίζουν </a:t>
            </a:r>
            <a:r>
              <a:rPr lang="el-GR" sz="2000" dirty="0" err="1">
                <a:solidFill>
                  <a:srgbClr val="3E3F68"/>
                </a:solidFill>
                <a:cs typeface="Calibri" pitchFamily="34" charset="0"/>
              </a:rPr>
              <a:t>ανοσοθετικότητα</a:t>
            </a:r>
            <a:r>
              <a:rPr lang="el-GR" sz="2000" dirty="0">
                <a:solidFill>
                  <a:srgbClr val="3E3F68"/>
                </a:solidFill>
                <a:cs typeface="Calibri" pitchFamily="34" charset="0"/>
              </a:rPr>
              <a:t> για </a:t>
            </a:r>
            <a:r>
              <a:rPr lang="el-GR" sz="2000" dirty="0" err="1">
                <a:solidFill>
                  <a:srgbClr val="3E3F68"/>
                </a:solidFill>
                <a:cs typeface="Calibri" pitchFamily="34" charset="0"/>
              </a:rPr>
              <a:t>γλυκοπρωτεϊνικές</a:t>
            </a:r>
            <a:r>
              <a:rPr lang="el-GR" sz="2000" dirty="0">
                <a:solidFill>
                  <a:srgbClr val="3E3F68"/>
                </a:solidFill>
                <a:cs typeface="Calibri" pitchFamily="34" charset="0"/>
              </a:rPr>
              <a:t> ορμόνες β-</a:t>
            </a:r>
            <a:r>
              <a:rPr lang="en-US" sz="2000" dirty="0">
                <a:solidFill>
                  <a:srgbClr val="3E3F68"/>
                </a:solidFill>
                <a:cs typeface="Calibri" pitchFamily="34" charset="0"/>
              </a:rPr>
              <a:t>FSH, </a:t>
            </a:r>
            <a:r>
              <a:rPr lang="el-GR" sz="2000" dirty="0">
                <a:solidFill>
                  <a:srgbClr val="3E3F68"/>
                </a:solidFill>
                <a:cs typeface="Calibri" pitchFamily="34" charset="0"/>
              </a:rPr>
              <a:t>β</a:t>
            </a:r>
            <a:r>
              <a:rPr lang="en-US" sz="2000" dirty="0">
                <a:solidFill>
                  <a:srgbClr val="3E3F68"/>
                </a:solidFill>
                <a:cs typeface="Calibri" pitchFamily="34" charset="0"/>
              </a:rPr>
              <a:t>-LH </a:t>
            </a:r>
            <a:r>
              <a:rPr lang="el-GR" sz="2000" dirty="0">
                <a:solidFill>
                  <a:srgbClr val="3E3F68"/>
                </a:solidFill>
                <a:cs typeface="Calibri" pitchFamily="34" charset="0"/>
              </a:rPr>
              <a:t>και</a:t>
            </a:r>
          </a:p>
          <a:p>
            <a:pPr eaLnBrk="1" hangingPunct="1">
              <a:lnSpc>
                <a:spcPct val="60000"/>
              </a:lnSpc>
              <a:buFontTx/>
              <a:buNone/>
            </a:pPr>
            <a:r>
              <a:rPr lang="el-GR" sz="2000" dirty="0">
                <a:solidFill>
                  <a:srgbClr val="3E3F68"/>
                </a:solidFill>
                <a:cs typeface="Calibri" pitchFamily="34" charset="0"/>
              </a:rPr>
              <a:t> α-</a:t>
            </a:r>
            <a:r>
              <a:rPr lang="en-US" sz="2000" dirty="0">
                <a:solidFill>
                  <a:srgbClr val="3E3F68"/>
                </a:solidFill>
                <a:cs typeface="Calibri" pitchFamily="34" charset="0"/>
              </a:rPr>
              <a:t>subunit.</a:t>
            </a:r>
          </a:p>
          <a:p>
            <a:pPr eaLnBrk="1" hangingPunct="1">
              <a:lnSpc>
                <a:spcPct val="60000"/>
              </a:lnSpc>
              <a:buFontTx/>
              <a:buNone/>
            </a:pPr>
            <a:r>
              <a:rPr lang="el-GR" sz="2000" dirty="0">
                <a:solidFill>
                  <a:srgbClr val="3E3F68"/>
                </a:solidFill>
                <a:cs typeface="Calibri" pitchFamily="34" charset="0"/>
              </a:rPr>
              <a:t>Συχνότερα μετά την 4η δεκαετία, χωρίς διαφορές φύλου, αποτελούν το 20-</a:t>
            </a:r>
          </a:p>
          <a:p>
            <a:pPr eaLnBrk="1" hangingPunct="1">
              <a:lnSpc>
                <a:spcPct val="60000"/>
              </a:lnSpc>
              <a:buFontTx/>
              <a:buNone/>
            </a:pPr>
            <a:r>
              <a:rPr lang="el-GR" sz="2000" dirty="0">
                <a:solidFill>
                  <a:srgbClr val="3E3F68"/>
                </a:solidFill>
                <a:cs typeface="Calibri" pitchFamily="34" charset="0"/>
              </a:rPr>
              <a:t>25% των αδενωμάτων.</a:t>
            </a:r>
          </a:p>
          <a:p>
            <a:pPr eaLnBrk="1" hangingPunct="1">
              <a:lnSpc>
                <a:spcPct val="60000"/>
              </a:lnSpc>
              <a:buFontTx/>
              <a:buNone/>
            </a:pPr>
            <a:r>
              <a:rPr lang="el-GR" sz="2000" dirty="0">
                <a:solidFill>
                  <a:srgbClr val="3E3F68"/>
                </a:solidFill>
                <a:cs typeface="Calibri" pitchFamily="34" charset="0"/>
              </a:rPr>
              <a:t>Διαγιγνώσκονται συνήθως ως </a:t>
            </a:r>
            <a:r>
              <a:rPr lang="el-GR" sz="2000" dirty="0" err="1">
                <a:solidFill>
                  <a:srgbClr val="3E3F68"/>
                </a:solidFill>
                <a:cs typeface="Calibri" pitchFamily="34" charset="0"/>
              </a:rPr>
              <a:t>μακροαδενώματα</a:t>
            </a:r>
            <a:r>
              <a:rPr lang="el-GR" sz="2000" dirty="0">
                <a:solidFill>
                  <a:srgbClr val="3E3F68"/>
                </a:solidFill>
                <a:cs typeface="Calibri" pitchFamily="34" charset="0"/>
              </a:rPr>
              <a:t> λόγω των πιεστικών </a:t>
            </a:r>
          </a:p>
          <a:p>
            <a:pPr eaLnBrk="1" hangingPunct="1">
              <a:lnSpc>
                <a:spcPct val="60000"/>
              </a:lnSpc>
              <a:buFontTx/>
              <a:buNone/>
            </a:pPr>
            <a:r>
              <a:rPr lang="el-GR" sz="2000" dirty="0">
                <a:solidFill>
                  <a:srgbClr val="3E3F68"/>
                </a:solidFill>
                <a:cs typeface="Calibri" pitchFamily="34" charset="0"/>
              </a:rPr>
              <a:t>φαινομένων που προκαλούν.</a:t>
            </a:r>
          </a:p>
          <a:p>
            <a:pPr eaLnBrk="1" hangingPunct="1">
              <a:lnSpc>
                <a:spcPct val="60000"/>
              </a:lnSpc>
              <a:buFontTx/>
              <a:buNone/>
            </a:pPr>
            <a:endParaRPr lang="el-GR" sz="2000" dirty="0">
              <a:solidFill>
                <a:srgbClr val="3E3F68"/>
              </a:solidFill>
              <a:cs typeface="Calibri" pitchFamily="34" charset="0"/>
            </a:endParaRPr>
          </a:p>
          <a:p>
            <a:pPr eaLnBrk="1" hangingPunct="1">
              <a:lnSpc>
                <a:spcPct val="60000"/>
              </a:lnSpc>
              <a:buFontTx/>
              <a:buNone/>
            </a:pPr>
            <a:endParaRPr lang="en-US" sz="2000" dirty="0">
              <a:solidFill>
                <a:srgbClr val="3E3F68"/>
              </a:solidFill>
              <a:cs typeface="Calibri" pitchFamily="34" charset="0"/>
            </a:endParaRPr>
          </a:p>
          <a:p>
            <a:pPr eaLnBrk="1" hangingPunct="1">
              <a:lnSpc>
                <a:spcPct val="60000"/>
              </a:lnSpc>
            </a:pPr>
            <a:r>
              <a:rPr lang="el-GR" sz="2000" b="1" dirty="0">
                <a:solidFill>
                  <a:srgbClr val="3E3F68"/>
                </a:solidFill>
                <a:cs typeface="Calibri" pitchFamily="34" charset="0"/>
              </a:rPr>
              <a:t>ΣΙΩΠΗΛΑ ΚΟΡΤΙΚΟΤΡΟΦΑ ΑΔΕΝΩΜΑΤΑ</a:t>
            </a:r>
          </a:p>
          <a:p>
            <a:pPr eaLnBrk="1" hangingPunct="1">
              <a:lnSpc>
                <a:spcPct val="60000"/>
              </a:lnSpc>
              <a:buFontTx/>
              <a:buNone/>
            </a:pPr>
            <a:r>
              <a:rPr lang="el-GR" sz="2000" dirty="0">
                <a:solidFill>
                  <a:srgbClr val="3E3F68"/>
                </a:solidFill>
                <a:cs typeface="Calibri" pitchFamily="34" charset="0"/>
              </a:rPr>
              <a:t>Δεν υπάρχει κλινική ή εργαστηριακή υποψία υπερπαραγωγής </a:t>
            </a:r>
            <a:r>
              <a:rPr lang="en-US" sz="2000" dirty="0">
                <a:solidFill>
                  <a:srgbClr val="3E3F68"/>
                </a:solidFill>
                <a:cs typeface="Calibri" pitchFamily="34" charset="0"/>
              </a:rPr>
              <a:t>ACTH.</a:t>
            </a:r>
            <a:endParaRPr lang="el-GR" sz="2000" dirty="0">
              <a:solidFill>
                <a:srgbClr val="3E3F68"/>
              </a:solidFill>
              <a:cs typeface="Calibri" pitchFamily="34" charset="0"/>
            </a:endParaRPr>
          </a:p>
          <a:p>
            <a:pPr eaLnBrk="1" hangingPunct="1">
              <a:lnSpc>
                <a:spcPct val="60000"/>
              </a:lnSpc>
              <a:buFontTx/>
              <a:buNone/>
            </a:pPr>
            <a:endParaRPr lang="el-GR" sz="2000" dirty="0">
              <a:solidFill>
                <a:srgbClr val="3E3F68"/>
              </a:solidFill>
              <a:cs typeface="Calibri" pitchFamily="34" charset="0"/>
            </a:endParaRPr>
          </a:p>
          <a:p>
            <a:pPr eaLnBrk="1" hangingPunct="1">
              <a:lnSpc>
                <a:spcPct val="60000"/>
              </a:lnSpc>
              <a:buFontTx/>
              <a:buNone/>
            </a:pPr>
            <a:endParaRPr lang="el-GR" sz="2000" dirty="0">
              <a:solidFill>
                <a:srgbClr val="3E3F68"/>
              </a:solidFill>
              <a:cs typeface="Calibri" pitchFamily="34" charset="0"/>
            </a:endParaRPr>
          </a:p>
          <a:p>
            <a:pPr eaLnBrk="1" hangingPunct="1">
              <a:lnSpc>
                <a:spcPct val="60000"/>
              </a:lnSpc>
            </a:pPr>
            <a:r>
              <a:rPr lang="en-US" sz="2000" b="1" dirty="0">
                <a:solidFill>
                  <a:srgbClr val="3E3F68"/>
                </a:solidFill>
                <a:cs typeface="Calibri" pitchFamily="34" charset="0"/>
              </a:rPr>
              <a:t>NULL CELL </a:t>
            </a:r>
            <a:r>
              <a:rPr lang="el-GR" sz="2000" b="1" dirty="0">
                <a:solidFill>
                  <a:srgbClr val="3E3F68"/>
                </a:solidFill>
                <a:cs typeface="Calibri" pitchFamily="34" charset="0"/>
              </a:rPr>
              <a:t>ΑΔΕΝΩΜΑΤΑ</a:t>
            </a:r>
          </a:p>
          <a:p>
            <a:pPr eaLnBrk="1" hangingPunct="1">
              <a:lnSpc>
                <a:spcPct val="60000"/>
              </a:lnSpc>
              <a:buFontTx/>
              <a:buNone/>
            </a:pPr>
            <a:r>
              <a:rPr lang="el-GR" sz="2000" dirty="0">
                <a:solidFill>
                  <a:srgbClr val="3E3F68"/>
                </a:solidFill>
                <a:cs typeface="Calibri" pitchFamily="34" charset="0"/>
              </a:rPr>
              <a:t>Αποτελούν πολύ μικρό μέρος των μη λειτουργικών αδενωμάτων που</a:t>
            </a:r>
          </a:p>
          <a:p>
            <a:pPr eaLnBrk="1" hangingPunct="1">
              <a:lnSpc>
                <a:spcPct val="60000"/>
              </a:lnSpc>
              <a:buFontTx/>
              <a:buNone/>
            </a:pPr>
            <a:r>
              <a:rPr lang="el-GR" sz="2000" dirty="0">
                <a:solidFill>
                  <a:srgbClr val="3E3F68"/>
                </a:solidFill>
                <a:cs typeface="Calibri" pitchFamily="34" charset="0"/>
              </a:rPr>
              <a:t> </a:t>
            </a:r>
            <a:r>
              <a:rPr lang="el-GR" sz="2000" dirty="0" err="1">
                <a:solidFill>
                  <a:srgbClr val="3E3F68"/>
                </a:solidFill>
                <a:cs typeface="Calibri" pitchFamily="34" charset="0"/>
              </a:rPr>
              <a:t>ανοσοϊστοχημικά</a:t>
            </a:r>
            <a:r>
              <a:rPr lang="el-GR" sz="2000" dirty="0">
                <a:solidFill>
                  <a:srgbClr val="3E3F68"/>
                </a:solidFill>
                <a:cs typeface="Calibri" pitchFamily="34" charset="0"/>
              </a:rPr>
              <a:t> είναι αρνητικά για ορμονική παραγωγή.</a:t>
            </a:r>
          </a:p>
          <a:p>
            <a:pPr eaLnBrk="1" hangingPunct="1">
              <a:lnSpc>
                <a:spcPct val="80000"/>
              </a:lnSpc>
            </a:pPr>
            <a:endParaRPr lang="el-GR" sz="13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a:solidFill>
            <a:schemeClr val="accent1">
              <a:lumMod val="75000"/>
            </a:schemeClr>
          </a:solidFill>
          <a:ln>
            <a:solidFill>
              <a:srgbClr val="002060"/>
            </a:solidFill>
          </a:ln>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 ΣΥΜΠΤΩΜΑΤΟΛΟΓΙΑ</a:t>
            </a:r>
            <a:endParaRPr lang="el-GR" sz="2400" dirty="0"/>
          </a:p>
        </p:txBody>
      </p:sp>
      <p:pic>
        <p:nvPicPr>
          <p:cNvPr id="20483" name="Picture 4" descr="Scan10003"/>
          <p:cNvPicPr>
            <a:picLocks noGrp="1" noChangeAspect="1" noChangeArrowheads="1"/>
          </p:cNvPicPr>
          <p:nvPr>
            <p:ph idx="1"/>
          </p:nvPr>
        </p:nvPicPr>
        <p:blipFill>
          <a:blip r:embed="rId2" cstate="print"/>
          <a:srcRect/>
          <a:stretch>
            <a:fillRect/>
          </a:stretch>
        </p:blipFill>
        <p:spPr>
          <a:xfrm>
            <a:off x="1187450" y="1773238"/>
            <a:ext cx="6769100" cy="4535487"/>
          </a:xfrm>
          <a:ln>
            <a:solidFill>
              <a:srgbClr val="002060"/>
            </a:solid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solidFill>
            <a:schemeClr val="accent1">
              <a:lumMod val="75000"/>
            </a:schemeClr>
          </a:solidFill>
          <a:ln>
            <a:solidFill>
              <a:schemeClr val="tx2">
                <a:lumMod val="50000"/>
              </a:schemeClr>
            </a:solidFill>
          </a:ln>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ΣΥΜΠΤΩΜΑΤΟΛΟΓΙΑ</a:t>
            </a:r>
            <a:endParaRPr lang="el-GR" sz="2400" dirty="0"/>
          </a:p>
        </p:txBody>
      </p:sp>
      <p:sp>
        <p:nvSpPr>
          <p:cNvPr id="3" name="2 - Θέση περιεχομένου"/>
          <p:cNvSpPr>
            <a:spLocks noGrp="1"/>
          </p:cNvSpPr>
          <p:nvPr>
            <p:ph sz="half" idx="1"/>
          </p:nvPr>
        </p:nvSpPr>
        <p:spPr>
          <a:ln>
            <a:solidFill>
              <a:schemeClr val="accent1">
                <a:lumMod val="75000"/>
              </a:schemeClr>
            </a:solidFill>
          </a:ln>
        </p:spPr>
        <p:txBody>
          <a:bodyPr rtlCol="0">
            <a:normAutofit/>
          </a:bodyPr>
          <a:lstStyle/>
          <a:p>
            <a:pPr eaLnBrk="1" fontAlgn="auto" hangingPunct="1">
              <a:spcAft>
                <a:spcPts val="0"/>
              </a:spcAft>
              <a:defRPr/>
            </a:pPr>
            <a:r>
              <a:rPr lang="el-GR" sz="2400" b="1" dirty="0">
                <a:solidFill>
                  <a:srgbClr val="002060"/>
                </a:solidFill>
              </a:rPr>
              <a:t>Κεφαλαλγία *</a:t>
            </a:r>
          </a:p>
          <a:p>
            <a:pPr eaLnBrk="1" fontAlgn="auto" hangingPunct="1">
              <a:spcAft>
                <a:spcPts val="0"/>
              </a:spcAft>
              <a:defRPr/>
            </a:pPr>
            <a:r>
              <a:rPr lang="el-GR" sz="2400" b="1" dirty="0">
                <a:solidFill>
                  <a:srgbClr val="002060"/>
                </a:solidFill>
              </a:rPr>
              <a:t>Οπτικές διαταραχές *</a:t>
            </a:r>
          </a:p>
          <a:p>
            <a:pPr>
              <a:defRPr/>
            </a:pPr>
            <a:r>
              <a:rPr lang="el-GR" sz="2400" b="1" dirty="0" err="1">
                <a:solidFill>
                  <a:srgbClr val="002060"/>
                </a:solidFill>
              </a:rPr>
              <a:t>Οφθαλμοπληγία</a:t>
            </a:r>
            <a:endParaRPr lang="el-GR" sz="2400" b="1" dirty="0">
              <a:solidFill>
                <a:srgbClr val="002060"/>
              </a:solidFill>
            </a:endParaRPr>
          </a:p>
          <a:p>
            <a:pPr>
              <a:defRPr/>
            </a:pPr>
            <a:r>
              <a:rPr lang="el-GR" sz="2400" b="1" dirty="0">
                <a:solidFill>
                  <a:srgbClr val="002060"/>
                </a:solidFill>
              </a:rPr>
              <a:t>Υπογοναδισμός *</a:t>
            </a:r>
          </a:p>
          <a:p>
            <a:pPr>
              <a:defRPr/>
            </a:pPr>
            <a:r>
              <a:rPr lang="el-GR" sz="2400" b="1" dirty="0">
                <a:solidFill>
                  <a:srgbClr val="002060"/>
                </a:solidFill>
              </a:rPr>
              <a:t>Ανεπάρκεια </a:t>
            </a:r>
            <a:r>
              <a:rPr lang="en-US" sz="2400" b="1" dirty="0">
                <a:solidFill>
                  <a:srgbClr val="002060"/>
                </a:solidFill>
              </a:rPr>
              <a:t>GH</a:t>
            </a:r>
          </a:p>
          <a:p>
            <a:pPr>
              <a:defRPr/>
            </a:pPr>
            <a:r>
              <a:rPr lang="el-GR" sz="2400" b="1" dirty="0" err="1">
                <a:solidFill>
                  <a:srgbClr val="002060"/>
                </a:solidFill>
              </a:rPr>
              <a:t>Υπερ</a:t>
            </a:r>
            <a:r>
              <a:rPr lang="el-GR" sz="2400" b="1" dirty="0">
                <a:solidFill>
                  <a:srgbClr val="002060"/>
                </a:solidFill>
              </a:rPr>
              <a:t> </a:t>
            </a:r>
            <a:r>
              <a:rPr lang="en-US" sz="2400" b="1" dirty="0">
                <a:solidFill>
                  <a:srgbClr val="002060"/>
                </a:solidFill>
              </a:rPr>
              <a:t>PRL</a:t>
            </a:r>
          </a:p>
          <a:p>
            <a:pPr>
              <a:defRPr/>
            </a:pPr>
            <a:r>
              <a:rPr lang="en-US" sz="2400" b="1" dirty="0">
                <a:solidFill>
                  <a:srgbClr val="002060"/>
                </a:solidFill>
              </a:rPr>
              <a:t>E</a:t>
            </a:r>
            <a:r>
              <a:rPr lang="el-GR" sz="2400" b="1" dirty="0" err="1">
                <a:solidFill>
                  <a:srgbClr val="002060"/>
                </a:solidFill>
              </a:rPr>
              <a:t>πινεφριδιακή</a:t>
            </a:r>
            <a:r>
              <a:rPr lang="el-GR" sz="2400" b="1" dirty="0">
                <a:solidFill>
                  <a:srgbClr val="002060"/>
                </a:solidFill>
              </a:rPr>
              <a:t> ανεπάρκεια </a:t>
            </a:r>
          </a:p>
          <a:p>
            <a:pPr>
              <a:buNone/>
              <a:defRPr/>
            </a:pPr>
            <a:r>
              <a:rPr lang="el-GR" sz="2400" b="1" dirty="0">
                <a:solidFill>
                  <a:srgbClr val="002060"/>
                </a:solidFill>
              </a:rPr>
              <a:t>       οξεία/χρόνια</a:t>
            </a:r>
          </a:p>
          <a:p>
            <a:pPr>
              <a:defRPr/>
            </a:pPr>
            <a:r>
              <a:rPr lang="el-GR" sz="2400" b="1" dirty="0">
                <a:solidFill>
                  <a:srgbClr val="002060"/>
                </a:solidFill>
              </a:rPr>
              <a:t>Υποθυρεοειδισμός </a:t>
            </a:r>
          </a:p>
          <a:p>
            <a:pPr>
              <a:defRPr/>
            </a:pPr>
            <a:r>
              <a:rPr lang="el-GR" sz="2400" b="1" dirty="0" err="1">
                <a:solidFill>
                  <a:srgbClr val="002060"/>
                </a:solidFill>
              </a:rPr>
              <a:t>Άποιος</a:t>
            </a:r>
            <a:r>
              <a:rPr lang="el-GR" sz="2400" b="1" dirty="0">
                <a:solidFill>
                  <a:srgbClr val="002060"/>
                </a:solidFill>
              </a:rPr>
              <a:t> διαβήτης</a:t>
            </a:r>
          </a:p>
          <a:p>
            <a:pPr>
              <a:defRPr/>
            </a:pPr>
            <a:endParaRPr lang="el-GR" sz="2400" b="1" dirty="0">
              <a:solidFill>
                <a:srgbClr val="002060"/>
              </a:solidFill>
            </a:endParaRPr>
          </a:p>
          <a:p>
            <a:pPr eaLnBrk="1" fontAlgn="auto" hangingPunct="1">
              <a:spcAft>
                <a:spcPts val="0"/>
              </a:spcAft>
              <a:defRPr/>
            </a:pPr>
            <a:endParaRPr lang="el-GR" sz="2400" b="1" dirty="0">
              <a:solidFill>
                <a:srgbClr val="002060"/>
              </a:solidFill>
            </a:endParaRPr>
          </a:p>
        </p:txBody>
      </p:sp>
      <p:sp>
        <p:nvSpPr>
          <p:cNvPr id="4" name="3 - Θέση περιεχομένου"/>
          <p:cNvSpPr>
            <a:spLocks noGrp="1"/>
          </p:cNvSpPr>
          <p:nvPr>
            <p:ph sz="half" idx="2"/>
          </p:nvPr>
        </p:nvSpPr>
        <p:spPr>
          <a:ln>
            <a:solidFill>
              <a:schemeClr val="accent1">
                <a:lumMod val="75000"/>
              </a:schemeClr>
            </a:solidFill>
          </a:ln>
        </p:spPr>
        <p:txBody>
          <a:bodyPr rtlCol="0">
            <a:normAutofit/>
          </a:bodyPr>
          <a:lstStyle/>
          <a:p>
            <a:pPr>
              <a:buNone/>
              <a:defRPr/>
            </a:pPr>
            <a:r>
              <a:rPr lang="el-GR" sz="2400" b="1" dirty="0">
                <a:solidFill>
                  <a:srgbClr val="00B0F0"/>
                </a:solidFill>
              </a:rPr>
              <a:t>ΑΠΟΠΛΗΞΙΑ</a:t>
            </a:r>
          </a:p>
          <a:p>
            <a:pPr>
              <a:buNone/>
              <a:defRPr/>
            </a:pPr>
            <a:endParaRPr lang="el-GR" sz="2400" b="1" dirty="0">
              <a:solidFill>
                <a:srgbClr val="00B0F0"/>
              </a:solidFill>
            </a:endParaRPr>
          </a:p>
          <a:p>
            <a:pPr>
              <a:defRPr/>
            </a:pPr>
            <a:r>
              <a:rPr lang="el-GR" sz="2400" b="1" dirty="0">
                <a:solidFill>
                  <a:srgbClr val="00B0F0"/>
                </a:solidFill>
              </a:rPr>
              <a:t>Ναυτία / έμετος </a:t>
            </a:r>
          </a:p>
          <a:p>
            <a:pPr>
              <a:defRPr/>
            </a:pPr>
            <a:r>
              <a:rPr lang="el-GR" sz="2400" b="1" dirty="0">
                <a:solidFill>
                  <a:srgbClr val="00B0F0"/>
                </a:solidFill>
              </a:rPr>
              <a:t>Διαταραχή επιπέδου συνείδησης</a:t>
            </a:r>
          </a:p>
          <a:p>
            <a:pPr>
              <a:defRPr/>
            </a:pPr>
            <a:r>
              <a:rPr lang="el-GR" sz="2400" b="1" dirty="0" err="1">
                <a:solidFill>
                  <a:srgbClr val="00B0F0"/>
                </a:solidFill>
              </a:rPr>
              <a:t>Μηνιγγισμός</a:t>
            </a:r>
            <a:endParaRPr lang="el-GR" sz="2400" b="1" dirty="0">
              <a:solidFill>
                <a:srgbClr val="00B0F0"/>
              </a:solidFill>
            </a:endParaRPr>
          </a:p>
          <a:p>
            <a:pPr>
              <a:defRPr/>
            </a:pPr>
            <a:r>
              <a:rPr lang="el-GR" sz="2400" b="1" dirty="0" err="1">
                <a:solidFill>
                  <a:srgbClr val="00B0F0"/>
                </a:solidFill>
              </a:rPr>
              <a:t>Ημιπάρεση</a:t>
            </a:r>
            <a:endParaRPr lang="el-GR" sz="2400" b="1" dirty="0">
              <a:solidFill>
                <a:srgbClr val="00B0F0"/>
              </a:solidFill>
            </a:endParaRPr>
          </a:p>
          <a:p>
            <a:pPr>
              <a:defRPr/>
            </a:pPr>
            <a:r>
              <a:rPr lang="el-GR" sz="2400" b="1" dirty="0">
                <a:solidFill>
                  <a:srgbClr val="00B0F0"/>
                </a:solidFill>
              </a:rPr>
              <a:t>Πυρετός</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922114"/>
          </a:xfrm>
          <a:solidFill>
            <a:schemeClr val="accent1">
              <a:lumMod val="75000"/>
            </a:schemeClr>
          </a:solidFill>
          <a:ln>
            <a:solidFill>
              <a:schemeClr val="tx2">
                <a:lumMod val="50000"/>
              </a:schemeClr>
            </a:solidFill>
          </a:ln>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ΔΙΑΓΝΩΣΗ</a:t>
            </a:r>
            <a:endParaRPr lang="el-GR" sz="2400" dirty="0"/>
          </a:p>
        </p:txBody>
      </p:sp>
      <p:sp>
        <p:nvSpPr>
          <p:cNvPr id="6" name="5 - Θέση περιεχομένου"/>
          <p:cNvSpPr>
            <a:spLocks noGrp="1"/>
          </p:cNvSpPr>
          <p:nvPr>
            <p:ph idx="1"/>
          </p:nvPr>
        </p:nvSpPr>
        <p:spPr>
          <a:ln>
            <a:solidFill>
              <a:schemeClr val="accent1">
                <a:lumMod val="75000"/>
              </a:schemeClr>
            </a:solidFill>
          </a:ln>
        </p:spPr>
        <p:txBody>
          <a:bodyPr>
            <a:normAutofit/>
          </a:bodyPr>
          <a:lstStyle/>
          <a:p>
            <a:pPr eaLnBrk="1" hangingPunct="1">
              <a:lnSpc>
                <a:spcPct val="80000"/>
              </a:lnSpc>
              <a:buFont typeface="Arial" charset="0"/>
              <a:buChar char="•"/>
              <a:defRPr/>
            </a:pPr>
            <a:r>
              <a:rPr lang="el-GR" sz="2500" b="1">
                <a:solidFill>
                  <a:srgbClr val="17375E"/>
                </a:solidFill>
                <a:cs typeface="Calibri" pitchFamily="34" charset="0"/>
              </a:rPr>
              <a:t>Κλινική εξέταση </a:t>
            </a:r>
          </a:p>
          <a:p>
            <a:pPr eaLnBrk="1" hangingPunct="1">
              <a:lnSpc>
                <a:spcPct val="80000"/>
              </a:lnSpc>
              <a:buFont typeface="Arial" charset="0"/>
              <a:buChar char="•"/>
              <a:defRPr/>
            </a:pPr>
            <a:r>
              <a:rPr lang="el-GR" sz="2500" b="1">
                <a:solidFill>
                  <a:srgbClr val="17375E"/>
                </a:solidFill>
                <a:cs typeface="Calibri" pitchFamily="34" charset="0"/>
              </a:rPr>
              <a:t>Εργαστηριακή διερεύνηση για προσδιορισμό</a:t>
            </a:r>
            <a:r>
              <a:rPr lang="en-US" sz="2500" b="1">
                <a:solidFill>
                  <a:srgbClr val="17375E"/>
                </a:solidFill>
                <a:cs typeface="Calibri" pitchFamily="34" charset="0"/>
              </a:rPr>
              <a:t>:</a:t>
            </a:r>
          </a:p>
          <a:p>
            <a:pPr eaLnBrk="1" hangingPunct="1">
              <a:lnSpc>
                <a:spcPct val="80000"/>
              </a:lnSpc>
              <a:buFontTx/>
              <a:buNone/>
              <a:defRPr/>
            </a:pPr>
            <a:r>
              <a:rPr lang="en-US" sz="2500" b="1">
                <a:solidFill>
                  <a:srgbClr val="17375E"/>
                </a:solidFill>
                <a:cs typeface="Calibri" pitchFamily="34" charset="0"/>
              </a:rPr>
              <a:t>                                     PRL</a:t>
            </a:r>
          </a:p>
          <a:p>
            <a:pPr eaLnBrk="1" hangingPunct="1">
              <a:lnSpc>
                <a:spcPct val="80000"/>
              </a:lnSpc>
              <a:buFontTx/>
              <a:buNone/>
              <a:defRPr/>
            </a:pPr>
            <a:r>
              <a:rPr lang="en-US" sz="2500" b="1">
                <a:solidFill>
                  <a:srgbClr val="17375E"/>
                </a:solidFill>
                <a:cs typeface="Calibri" pitchFamily="34" charset="0"/>
              </a:rPr>
              <a:t>                                     TSH</a:t>
            </a:r>
          </a:p>
          <a:p>
            <a:pPr eaLnBrk="1" hangingPunct="1">
              <a:lnSpc>
                <a:spcPct val="80000"/>
              </a:lnSpc>
              <a:buFontTx/>
              <a:buNone/>
              <a:defRPr/>
            </a:pPr>
            <a:r>
              <a:rPr lang="en-US" sz="2500" b="1">
                <a:solidFill>
                  <a:srgbClr val="17375E"/>
                </a:solidFill>
                <a:cs typeface="Calibri" pitchFamily="34" charset="0"/>
              </a:rPr>
              <a:t>                                     LH</a:t>
            </a:r>
          </a:p>
          <a:p>
            <a:pPr eaLnBrk="1" hangingPunct="1">
              <a:lnSpc>
                <a:spcPct val="80000"/>
              </a:lnSpc>
              <a:buFontTx/>
              <a:buNone/>
              <a:defRPr/>
            </a:pPr>
            <a:r>
              <a:rPr lang="en-US" sz="2500" b="1">
                <a:solidFill>
                  <a:srgbClr val="17375E"/>
                </a:solidFill>
                <a:cs typeface="Calibri" pitchFamily="34" charset="0"/>
              </a:rPr>
              <a:t>                                     FSH</a:t>
            </a:r>
          </a:p>
          <a:p>
            <a:pPr eaLnBrk="1" hangingPunct="1">
              <a:lnSpc>
                <a:spcPct val="80000"/>
              </a:lnSpc>
              <a:buFontTx/>
              <a:buNone/>
              <a:defRPr/>
            </a:pPr>
            <a:r>
              <a:rPr lang="en-US" sz="2500" b="1">
                <a:solidFill>
                  <a:srgbClr val="17375E"/>
                </a:solidFill>
                <a:cs typeface="Calibri" pitchFamily="34" charset="0"/>
              </a:rPr>
              <a:t>                                     Testosterone (</a:t>
            </a:r>
            <a:r>
              <a:rPr lang="el-GR" sz="2500" b="1">
                <a:solidFill>
                  <a:srgbClr val="17375E"/>
                </a:solidFill>
                <a:cs typeface="Calibri" pitchFamily="34" charset="0"/>
              </a:rPr>
              <a:t>άνδρες)</a:t>
            </a:r>
          </a:p>
          <a:p>
            <a:pPr eaLnBrk="1" hangingPunct="1">
              <a:lnSpc>
                <a:spcPct val="80000"/>
              </a:lnSpc>
              <a:buFontTx/>
              <a:buNone/>
              <a:defRPr/>
            </a:pPr>
            <a:r>
              <a:rPr lang="el-GR" sz="2500" b="1">
                <a:solidFill>
                  <a:srgbClr val="17375E"/>
                </a:solidFill>
                <a:cs typeface="Calibri" pitchFamily="34" charset="0"/>
              </a:rPr>
              <a:t>                                     ελεύθερη κορτιζόλη ούρων</a:t>
            </a:r>
            <a:r>
              <a:rPr lang="en-US" sz="2500" b="1">
                <a:solidFill>
                  <a:srgbClr val="17375E"/>
                </a:solidFill>
                <a:cs typeface="Calibri" pitchFamily="34" charset="0"/>
              </a:rPr>
              <a:t> 24</a:t>
            </a:r>
            <a:r>
              <a:rPr lang="el-GR" sz="2500" b="1">
                <a:solidFill>
                  <a:srgbClr val="17375E"/>
                </a:solidFill>
                <a:cs typeface="Calibri" pitchFamily="34" charset="0"/>
              </a:rPr>
              <a:t>ωρου</a:t>
            </a:r>
          </a:p>
          <a:p>
            <a:pPr eaLnBrk="1" hangingPunct="1">
              <a:lnSpc>
                <a:spcPct val="80000"/>
              </a:lnSpc>
              <a:buFontTx/>
              <a:buNone/>
              <a:defRPr/>
            </a:pPr>
            <a:r>
              <a:rPr lang="el-GR" sz="2500" b="1">
                <a:solidFill>
                  <a:srgbClr val="17375E"/>
                </a:solidFill>
                <a:cs typeface="Calibri" pitchFamily="34" charset="0"/>
              </a:rPr>
              <a:t>                                     α-</a:t>
            </a:r>
            <a:r>
              <a:rPr lang="en-US" sz="2500" b="1">
                <a:solidFill>
                  <a:srgbClr val="17375E"/>
                </a:solidFill>
                <a:cs typeface="Calibri" pitchFamily="34" charset="0"/>
              </a:rPr>
              <a:t>subunit         </a:t>
            </a:r>
            <a:endParaRPr lang="el-GR" sz="2500" b="1">
              <a:solidFill>
                <a:srgbClr val="17375E"/>
              </a:solidFill>
              <a:cs typeface="Calibri" pitchFamily="34" charset="0"/>
            </a:endParaRPr>
          </a:p>
          <a:p>
            <a:pPr eaLnBrk="1" hangingPunct="1">
              <a:lnSpc>
                <a:spcPct val="80000"/>
              </a:lnSpc>
              <a:buFont typeface="Arial" charset="0"/>
              <a:buChar char="•"/>
              <a:defRPr/>
            </a:pPr>
            <a:endParaRPr lang="el-GR" sz="2500" b="1">
              <a:solidFill>
                <a:srgbClr val="17375E"/>
              </a:solidFill>
              <a:cs typeface="Calibri" pitchFamily="34" charset="0"/>
            </a:endParaRPr>
          </a:p>
          <a:p>
            <a:pPr eaLnBrk="1" hangingPunct="1">
              <a:lnSpc>
                <a:spcPct val="80000"/>
              </a:lnSpc>
              <a:buFont typeface="Arial" charset="0"/>
              <a:buChar char="•"/>
              <a:defRPr/>
            </a:pPr>
            <a:r>
              <a:rPr lang="el-GR" sz="2500" b="1">
                <a:solidFill>
                  <a:srgbClr val="17375E"/>
                </a:solidFill>
                <a:cs typeface="Calibri" pitchFamily="34" charset="0"/>
              </a:rPr>
              <a:t>Απεικονιστικός έλεγχος με </a:t>
            </a:r>
            <a:r>
              <a:rPr lang="en-US" sz="2500" b="1">
                <a:solidFill>
                  <a:srgbClr val="17375E"/>
                </a:solidFill>
                <a:cs typeface="Calibri" pitchFamily="34" charset="0"/>
              </a:rPr>
              <a:t>MRI.</a:t>
            </a:r>
          </a:p>
          <a:p>
            <a:pPr eaLnBrk="1" hangingPunct="1">
              <a:lnSpc>
                <a:spcPct val="80000"/>
              </a:lnSpc>
              <a:buFont typeface="Arial" charset="0"/>
              <a:buChar char="•"/>
              <a:defRPr/>
            </a:pPr>
            <a:endParaRPr lang="el-GR" sz="25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a:solidFill>
            <a:schemeClr val="accent1">
              <a:lumMod val="75000"/>
            </a:schemeClr>
          </a:solidFill>
          <a:ln>
            <a:solidFill>
              <a:srgbClr val="002060"/>
            </a:solidFill>
          </a:ln>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ΘΕΡΑΠΕΙΑ ΜΗ ΟΡΜΟΝΟΕΚΚΡΙΤΙΚΩΝ ΑΔΕΝΩΜΑΤΩΝ</a:t>
            </a:r>
            <a:endParaRPr lang="el-GR" sz="2400" dirty="0"/>
          </a:p>
        </p:txBody>
      </p:sp>
      <p:sp>
        <p:nvSpPr>
          <p:cNvPr id="3" name="2 - Θέση περιεχομένου"/>
          <p:cNvSpPr>
            <a:spLocks noGrp="1"/>
          </p:cNvSpPr>
          <p:nvPr>
            <p:ph idx="1"/>
          </p:nvPr>
        </p:nvSpPr>
        <p:spPr>
          <a:xfrm>
            <a:off x="457200" y="1773238"/>
            <a:ext cx="8229600" cy="4352925"/>
          </a:xfrm>
          <a:ln>
            <a:solidFill>
              <a:schemeClr val="tx2">
                <a:lumMod val="60000"/>
                <a:lumOff val="40000"/>
              </a:schemeClr>
            </a:solidFill>
          </a:ln>
        </p:spPr>
        <p:txBody>
          <a:bodyPr rtlCol="0">
            <a:normAutofit/>
          </a:bodyPr>
          <a:lstStyle/>
          <a:p>
            <a:pPr marL="457200" indent="-457200" eaLnBrk="1" fontAlgn="auto" hangingPunct="1">
              <a:spcAft>
                <a:spcPts val="0"/>
              </a:spcAft>
              <a:buFont typeface="+mj-lt"/>
              <a:buAutoNum type="arabicPeriod"/>
              <a:defRPr/>
            </a:pPr>
            <a:r>
              <a:rPr lang="el-GR" sz="2400" b="1" dirty="0">
                <a:solidFill>
                  <a:srgbClr val="002060"/>
                </a:solidFill>
              </a:rPr>
              <a:t>ΔΙΑΣΦΗΝΟΕΙΔΙΚΗ ΑΦΑΙΡΕΣΗ</a:t>
            </a:r>
          </a:p>
          <a:p>
            <a:pPr marL="457200" indent="-457200" eaLnBrk="1" fontAlgn="auto" hangingPunct="1">
              <a:spcAft>
                <a:spcPts val="0"/>
              </a:spcAft>
              <a:buFont typeface="+mj-lt"/>
              <a:buAutoNum type="arabicPeriod"/>
              <a:defRPr/>
            </a:pPr>
            <a:endParaRPr lang="el-GR" sz="2400" b="1" dirty="0">
              <a:solidFill>
                <a:srgbClr val="002060"/>
              </a:solidFill>
            </a:endParaRPr>
          </a:p>
          <a:p>
            <a:pPr marL="457200" indent="-457200" eaLnBrk="1" fontAlgn="auto" hangingPunct="1">
              <a:spcAft>
                <a:spcPts val="0"/>
              </a:spcAft>
              <a:buFont typeface="+mj-lt"/>
              <a:buAutoNum type="arabicPeriod"/>
              <a:defRPr/>
            </a:pPr>
            <a:r>
              <a:rPr lang="el-GR" sz="2400" b="1" dirty="0">
                <a:solidFill>
                  <a:srgbClr val="002060"/>
                </a:solidFill>
              </a:rPr>
              <a:t>ΑΚΤΙΝΟΒΟΛΙΑ</a:t>
            </a:r>
          </a:p>
          <a:p>
            <a:pPr marL="457200" indent="-457200" eaLnBrk="1" fontAlgn="auto" hangingPunct="1">
              <a:spcAft>
                <a:spcPts val="0"/>
              </a:spcAft>
              <a:buFont typeface="+mj-lt"/>
              <a:buAutoNum type="arabicPeriod"/>
              <a:defRPr/>
            </a:pPr>
            <a:endParaRPr lang="el-GR" sz="2400" b="1" dirty="0">
              <a:solidFill>
                <a:srgbClr val="002060"/>
              </a:solidFill>
            </a:endParaRPr>
          </a:p>
          <a:p>
            <a:pPr marL="457200" indent="-457200" eaLnBrk="1" fontAlgn="auto" hangingPunct="1">
              <a:spcAft>
                <a:spcPts val="0"/>
              </a:spcAft>
              <a:buFont typeface="+mj-lt"/>
              <a:buAutoNum type="arabicPeriod"/>
              <a:defRPr/>
            </a:pPr>
            <a:r>
              <a:rPr lang="el-GR" sz="2400" b="1" dirty="0">
                <a:solidFill>
                  <a:srgbClr val="002060"/>
                </a:solidFill>
              </a:rPr>
              <a:t>ΦΑΡΜΑΚΕΥΤΙΚΗ ΑΓΩΓΗ</a:t>
            </a:r>
            <a:r>
              <a:rPr lang="en-US" sz="2400" b="1" dirty="0">
                <a:solidFill>
                  <a:srgbClr val="002060"/>
                </a:solidFill>
              </a:rPr>
              <a:t> </a:t>
            </a:r>
            <a:r>
              <a:rPr lang="el-GR" sz="2400" b="1" dirty="0">
                <a:solidFill>
                  <a:srgbClr val="FF0000"/>
                </a:solidFill>
              </a:rPr>
              <a:t>?</a:t>
            </a:r>
          </a:p>
          <a:p>
            <a:pPr marL="457200" indent="-457200" eaLnBrk="1" fontAlgn="auto" hangingPunct="1">
              <a:spcAft>
                <a:spcPts val="0"/>
              </a:spcAft>
              <a:buFont typeface="Arial" pitchFamily="34" charset="0"/>
              <a:buNone/>
              <a:defRPr/>
            </a:pPr>
            <a:r>
              <a:rPr lang="el-GR" sz="2400" b="1" dirty="0">
                <a:solidFill>
                  <a:srgbClr val="FF0000"/>
                </a:solidFill>
              </a:rPr>
              <a:t>       </a:t>
            </a:r>
            <a:r>
              <a:rPr lang="el-GR" sz="2400" b="1" dirty="0">
                <a:solidFill>
                  <a:schemeClr val="tx2">
                    <a:lumMod val="60000"/>
                    <a:lumOff val="40000"/>
                  </a:schemeClr>
                </a:solidFill>
              </a:rPr>
              <a:t>ΑΓΩΝΙΣΤΕΣ ΝΤΟΠΑΜΙΝΗΣ</a:t>
            </a:r>
          </a:p>
          <a:p>
            <a:pPr marL="457200" indent="-457200" eaLnBrk="1" fontAlgn="auto" hangingPunct="1">
              <a:spcAft>
                <a:spcPts val="0"/>
              </a:spcAft>
              <a:buFont typeface="Arial" pitchFamily="34" charset="0"/>
              <a:buNone/>
              <a:defRPr/>
            </a:pPr>
            <a:r>
              <a:rPr lang="el-GR" sz="2400" b="1" dirty="0">
                <a:solidFill>
                  <a:schemeClr val="tx2">
                    <a:lumMod val="60000"/>
                    <a:lumOff val="40000"/>
                  </a:schemeClr>
                </a:solidFill>
              </a:rPr>
              <a:t>       ΑΝΑΛΟΓΑ </a:t>
            </a:r>
            <a:r>
              <a:rPr lang="en-US" sz="2400" b="1" dirty="0">
                <a:solidFill>
                  <a:schemeClr val="tx2">
                    <a:lumMod val="60000"/>
                    <a:lumOff val="40000"/>
                  </a:schemeClr>
                </a:solidFill>
              </a:rPr>
              <a:t>SSA</a:t>
            </a:r>
            <a:r>
              <a:rPr lang="el-GR" sz="2400" b="1" dirty="0">
                <a:solidFill>
                  <a:srgbClr val="FF0000"/>
                </a:solidFill>
              </a:rPr>
              <a:t>  </a:t>
            </a:r>
          </a:p>
          <a:p>
            <a:pPr marL="457200" indent="-457200" eaLnBrk="1" fontAlgn="auto" hangingPunct="1">
              <a:spcAft>
                <a:spcPts val="0"/>
              </a:spcAft>
              <a:buFont typeface="Arial" pitchFamily="34" charset="0"/>
              <a:buNone/>
              <a:defRPr/>
            </a:pPr>
            <a:r>
              <a:rPr lang="el-GR" sz="2400" b="1" dirty="0">
                <a:solidFill>
                  <a:srgbClr val="FF0000"/>
                </a:solidFill>
              </a:rPr>
              <a:t>       </a:t>
            </a:r>
            <a:r>
              <a:rPr lang="el-GR" sz="2400" dirty="0">
                <a:solidFill>
                  <a:schemeClr val="tx2">
                    <a:lumMod val="75000"/>
                  </a:schemeClr>
                </a:solidFill>
              </a:rPr>
              <a:t>(λίγες μελέτες, δεν υπάρχουν συγκρίσεις με </a:t>
            </a:r>
            <a:r>
              <a:rPr lang="en-US" sz="2400" dirty="0">
                <a:solidFill>
                  <a:schemeClr val="tx2">
                    <a:lumMod val="75000"/>
                  </a:schemeClr>
                </a:solidFill>
              </a:rPr>
              <a:t>controls)</a:t>
            </a:r>
            <a:endParaRPr lang="el-GR" sz="2400" dirty="0">
              <a:solidFill>
                <a:schemeClr val="tx2">
                  <a:lumMod val="7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a:solidFill>
            <a:schemeClr val="accent1">
              <a:lumMod val="75000"/>
            </a:schemeClr>
          </a:solidFill>
          <a:ln>
            <a:solidFill>
              <a:srgbClr val="002060"/>
            </a:solidFill>
          </a:ln>
        </p:spPr>
        <p:txBody>
          <a:bodyPr rtlCol="0">
            <a:normAutofit/>
          </a:bodyPr>
          <a:lstStyle/>
          <a:p>
            <a:pPr eaLnBrk="1" fontAlgn="auto" hangingPunct="1">
              <a:spcAft>
                <a:spcPts val="0"/>
              </a:spcAft>
              <a:defRPr/>
            </a:pPr>
            <a:r>
              <a:rPr lang="el-GR" sz="2400" b="1" dirty="0">
                <a:solidFill>
                  <a:schemeClr val="tx2">
                    <a:lumMod val="20000"/>
                    <a:lumOff val="80000"/>
                  </a:schemeClr>
                </a:solidFill>
                <a:effectLst>
                  <a:glow rad="101600">
                    <a:schemeClr val="accent1">
                      <a:satMod val="175000"/>
                      <a:alpha val="40000"/>
                    </a:schemeClr>
                  </a:glow>
                </a:effectLst>
              </a:rPr>
              <a:t>ΑΚΤΙΝΟΘΕΡΑΠΕΙΑ</a:t>
            </a:r>
            <a:endParaRPr lang="el-GR" sz="2400" dirty="0"/>
          </a:p>
        </p:txBody>
      </p:sp>
      <p:sp>
        <p:nvSpPr>
          <p:cNvPr id="3" name="2 - Θέση περιεχομένου"/>
          <p:cNvSpPr>
            <a:spLocks noGrp="1"/>
          </p:cNvSpPr>
          <p:nvPr>
            <p:ph idx="1"/>
          </p:nvPr>
        </p:nvSpPr>
        <p:spPr>
          <a:xfrm>
            <a:off x="457200" y="2492375"/>
            <a:ext cx="8229600" cy="1657350"/>
          </a:xfrm>
          <a:ln>
            <a:solidFill>
              <a:schemeClr val="tx2">
                <a:lumMod val="60000"/>
                <a:lumOff val="40000"/>
              </a:schemeClr>
            </a:solidFill>
          </a:ln>
        </p:spPr>
        <p:txBody>
          <a:bodyPr rtlCol="0">
            <a:normAutofit/>
          </a:bodyPr>
          <a:lstStyle/>
          <a:p>
            <a:pPr eaLnBrk="1" fontAlgn="auto" hangingPunct="1">
              <a:spcAft>
                <a:spcPts val="0"/>
              </a:spcAft>
              <a:defRPr/>
            </a:pPr>
            <a:r>
              <a:rPr lang="el-GR" sz="2000" b="1" dirty="0">
                <a:solidFill>
                  <a:schemeClr val="tx2">
                    <a:lumMod val="75000"/>
                  </a:schemeClr>
                </a:solidFill>
              </a:rPr>
              <a:t>Διχογνωμίες όσο αναφορά την χρήση της. </a:t>
            </a:r>
          </a:p>
          <a:p>
            <a:pPr eaLnBrk="1" fontAlgn="auto" hangingPunct="1">
              <a:spcAft>
                <a:spcPts val="0"/>
              </a:spcAft>
              <a:defRPr/>
            </a:pPr>
            <a:r>
              <a:rPr lang="el-GR" sz="2000" b="1" dirty="0">
                <a:solidFill>
                  <a:schemeClr val="tx2">
                    <a:lumMod val="75000"/>
                  </a:schemeClr>
                </a:solidFill>
              </a:rPr>
              <a:t>Αν ο υπολειπόμενος όγκος μετά </a:t>
            </a:r>
            <a:r>
              <a:rPr lang="el-GR" sz="2000" b="1" dirty="0" err="1">
                <a:solidFill>
                  <a:schemeClr val="tx2">
                    <a:lumMod val="75000"/>
                  </a:schemeClr>
                </a:solidFill>
              </a:rPr>
              <a:t>Τχ</a:t>
            </a:r>
            <a:r>
              <a:rPr lang="el-GR" sz="2000" b="1" dirty="0">
                <a:solidFill>
                  <a:schemeClr val="tx2">
                    <a:lumMod val="75000"/>
                  </a:schemeClr>
                </a:solidFill>
              </a:rPr>
              <a:t> μικρός → 75% </a:t>
            </a:r>
            <a:r>
              <a:rPr lang="en-US" sz="2000" b="1" dirty="0" err="1">
                <a:solidFill>
                  <a:schemeClr val="tx2">
                    <a:lumMod val="75000"/>
                  </a:schemeClr>
                </a:solidFill>
              </a:rPr>
              <a:t>regrowth</a:t>
            </a:r>
            <a:r>
              <a:rPr lang="en-US" sz="2000" b="1" dirty="0">
                <a:solidFill>
                  <a:schemeClr val="tx2">
                    <a:lumMod val="75000"/>
                  </a:schemeClr>
                </a:solidFill>
              </a:rPr>
              <a:t> free survival  10 y. </a:t>
            </a:r>
            <a:r>
              <a:rPr lang="en-US" sz="2000" i="1" dirty="0" err="1">
                <a:solidFill>
                  <a:schemeClr val="tx2">
                    <a:lumMod val="75000"/>
                  </a:schemeClr>
                </a:solidFill>
              </a:rPr>
              <a:t>Dekkers</a:t>
            </a:r>
            <a:r>
              <a:rPr lang="en-US" sz="2000" i="1" dirty="0">
                <a:solidFill>
                  <a:schemeClr val="tx2">
                    <a:lumMod val="75000"/>
                  </a:schemeClr>
                </a:solidFill>
              </a:rPr>
              <a:t> </a:t>
            </a:r>
            <a:r>
              <a:rPr lang="it-IT" sz="2000" i="1" dirty="0">
                <a:solidFill>
                  <a:schemeClr val="tx2">
                    <a:lumMod val="75000"/>
                  </a:schemeClr>
                </a:solidFill>
              </a:rPr>
              <a:t>JCEM 91:1796–1801.</a:t>
            </a:r>
          </a:p>
          <a:p>
            <a:pPr eaLnBrk="1" fontAlgn="auto" hangingPunct="1">
              <a:spcAft>
                <a:spcPts val="0"/>
              </a:spcAft>
              <a:defRPr/>
            </a:pPr>
            <a:r>
              <a:rPr lang="el-GR" sz="2000" dirty="0">
                <a:solidFill>
                  <a:schemeClr val="tx2">
                    <a:lumMod val="75000"/>
                  </a:schemeClr>
                </a:solidFill>
              </a:rPr>
              <a:t>Υποφυσιακή ανεπάρκεια</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250825" y="333375"/>
            <a:ext cx="8713788" cy="6119813"/>
          </a:xfrm>
          <a:prstGeom prst="rect">
            <a:avLst/>
          </a:prstGeom>
          <a:noFill/>
          <a:ln w="9525">
            <a:solidFill>
              <a:schemeClr val="tx2">
                <a:lumMod val="40000"/>
                <a:lumOff val="60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ure 1"/>
          <p:cNvPicPr>
            <a:picLocks noChangeAspect="1" noChangeArrowheads="1"/>
          </p:cNvPicPr>
          <p:nvPr/>
        </p:nvPicPr>
        <p:blipFill>
          <a:blip r:embed="rId2" cstate="print"/>
          <a:srcRect/>
          <a:stretch>
            <a:fillRect/>
          </a:stretch>
        </p:blipFill>
        <p:spPr bwMode="auto">
          <a:xfrm>
            <a:off x="827584" y="1196752"/>
            <a:ext cx="7272808" cy="4680520"/>
          </a:xfrm>
          <a:prstGeom prst="rect">
            <a:avLst/>
          </a:prstGeom>
          <a:noFill/>
          <a:ln>
            <a:solidFill>
              <a:schemeClr val="tx2">
                <a:lumMod val="75000"/>
              </a:schemeClr>
            </a:solidFill>
          </a:ln>
        </p:spPr>
      </p:pic>
      <p:sp>
        <p:nvSpPr>
          <p:cNvPr id="3" name="2 - Τίτλος"/>
          <p:cNvSpPr>
            <a:spLocks noGrp="1"/>
          </p:cNvSpPr>
          <p:nvPr>
            <p:ph type="title"/>
          </p:nvPr>
        </p:nvSpPr>
        <p:spPr>
          <a:xfrm>
            <a:off x="457200" y="274638"/>
            <a:ext cx="8229600" cy="778098"/>
          </a:xfrm>
        </p:spPr>
        <p:txBody>
          <a:bodyPr>
            <a:normAutofit/>
          </a:bodyPr>
          <a:lstStyle/>
          <a:p>
            <a:r>
              <a:rPr lang="el-GR" sz="2000" b="1" dirty="0">
                <a:solidFill>
                  <a:schemeClr val="accent1">
                    <a:lumMod val="50000"/>
                  </a:schemeClr>
                </a:solidFill>
              </a:rPr>
              <a:t>ΥΠΟΔΟΧΕΑΣ </a:t>
            </a:r>
            <a:r>
              <a:rPr lang="en-US" sz="2000" b="1" dirty="0">
                <a:solidFill>
                  <a:schemeClr val="accent1">
                    <a:lumMod val="50000"/>
                  </a:schemeClr>
                </a:solidFill>
              </a:rPr>
              <a:t>IGF1</a:t>
            </a:r>
            <a:endParaRPr lang="el-GR" sz="2000" b="1" dirty="0">
              <a:solidFill>
                <a:schemeClr val="accent1">
                  <a:lumMod val="50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468313" y="476250"/>
            <a:ext cx="8229600" cy="633413"/>
          </a:xfrm>
          <a:solidFill>
            <a:schemeClr val="accent2">
              <a:lumMod val="60000"/>
              <a:lumOff val="40000"/>
            </a:schemeClr>
          </a:solidFill>
          <a:ln>
            <a:solidFill>
              <a:schemeClr val="accent2">
                <a:lumMod val="50000"/>
              </a:schemeClr>
            </a:solidFill>
          </a:ln>
        </p:spPr>
        <p:txBody>
          <a:bodyPr/>
          <a:lstStyle/>
          <a:p>
            <a:pPr eaLnBrk="1" hangingPunct="1">
              <a:defRPr/>
            </a:pPr>
            <a:r>
              <a:rPr lang="el-GR" sz="2000" b="1" dirty="0">
                <a:solidFill>
                  <a:schemeClr val="accent2">
                    <a:lumMod val="50000"/>
                  </a:schemeClr>
                </a:solidFill>
              </a:rPr>
              <a:t>ΜΑΚΡΟΑΔΕΝΟΜΑ ΜΕΤΑ ΧΕΙΡΟΥΡΓΕΙΟ</a:t>
            </a:r>
          </a:p>
        </p:txBody>
      </p:sp>
      <p:pic>
        <p:nvPicPr>
          <p:cNvPr id="36867" name="Picture 2"/>
          <p:cNvPicPr>
            <a:picLocks noGrp="1" noChangeAspect="1" noChangeArrowheads="1"/>
          </p:cNvPicPr>
          <p:nvPr>
            <p:ph idx="1"/>
          </p:nvPr>
        </p:nvPicPr>
        <p:blipFill>
          <a:blip r:embed="rId2" cstate="print"/>
          <a:srcRect/>
          <a:stretch>
            <a:fillRect/>
          </a:stretch>
        </p:blipFill>
        <p:spPr>
          <a:xfrm>
            <a:off x="250825" y="2420938"/>
            <a:ext cx="4206875" cy="3816350"/>
          </a:xfrm>
          <a:noFill/>
        </p:spPr>
      </p:pic>
      <p:pic>
        <p:nvPicPr>
          <p:cNvPr id="36868" name="Picture 3"/>
          <p:cNvPicPr>
            <a:picLocks noChangeAspect="1" noChangeArrowheads="1"/>
          </p:cNvPicPr>
          <p:nvPr/>
        </p:nvPicPr>
        <p:blipFill>
          <a:blip r:embed="rId3" cstate="print"/>
          <a:srcRect/>
          <a:stretch>
            <a:fillRect/>
          </a:stretch>
        </p:blipFill>
        <p:spPr bwMode="auto">
          <a:xfrm>
            <a:off x="4787900" y="2565400"/>
            <a:ext cx="4038600" cy="362108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pPr eaLnBrk="1" hangingPunct="1"/>
            <a:endParaRPr lang="el-GR"/>
          </a:p>
        </p:txBody>
      </p:sp>
      <p:pic>
        <p:nvPicPr>
          <p:cNvPr id="46083" name="Picture 2"/>
          <p:cNvPicPr>
            <a:picLocks noGrp="1" noChangeAspect="1" noChangeArrowheads="1"/>
          </p:cNvPicPr>
          <p:nvPr>
            <p:ph idx="1"/>
          </p:nvPr>
        </p:nvPicPr>
        <p:blipFill>
          <a:blip r:embed="rId2" cstate="print"/>
          <a:srcRect/>
          <a:stretch>
            <a:fillRect/>
          </a:stretch>
        </p:blipFill>
        <p:spPr>
          <a:xfrm>
            <a:off x="1116013" y="692150"/>
            <a:ext cx="6551612" cy="5473700"/>
          </a:xfr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115888"/>
            <a:ext cx="8229600" cy="504825"/>
          </a:xfrm>
          <a:solidFill>
            <a:schemeClr val="accent4">
              <a:lumMod val="40000"/>
              <a:lumOff val="60000"/>
            </a:schemeClr>
          </a:solidFill>
          <a:ln>
            <a:solidFill>
              <a:srgbClr val="CC4C95"/>
            </a:solidFill>
          </a:ln>
        </p:spPr>
        <p:txBody>
          <a:bodyPr rtlCol="0">
            <a:normAutofit/>
          </a:bodyPr>
          <a:lstStyle/>
          <a:p>
            <a:pPr eaLnBrk="1" fontAlgn="auto" hangingPunct="1">
              <a:spcAft>
                <a:spcPts val="0"/>
              </a:spcAft>
              <a:defRPr/>
            </a:pPr>
            <a:r>
              <a:rPr lang="el-GR" sz="2400" b="1" dirty="0">
                <a:solidFill>
                  <a:srgbClr val="002060"/>
                </a:solidFill>
                <a:effectLst>
                  <a:glow rad="63500">
                    <a:schemeClr val="accent2">
                      <a:satMod val="175000"/>
                      <a:alpha val="40000"/>
                    </a:schemeClr>
                  </a:glow>
                </a:effectLst>
              </a:rPr>
              <a:t>ΑΝΑΤΟΜΙΚΕΣ ΒΛΑΒΕΣ ΣΤΗΝ ΥΠΟΦΥΣΗ</a:t>
            </a:r>
            <a:r>
              <a:rPr lang="en-US" sz="2400" b="1" dirty="0">
                <a:solidFill>
                  <a:srgbClr val="002060"/>
                </a:solidFill>
                <a:effectLst>
                  <a:glow rad="63500">
                    <a:schemeClr val="accent2">
                      <a:satMod val="175000"/>
                      <a:alpha val="40000"/>
                    </a:schemeClr>
                  </a:glow>
                </a:effectLst>
              </a:rPr>
              <a:t> (1)</a:t>
            </a:r>
            <a:endParaRPr lang="el-GR" sz="2400" b="1" dirty="0">
              <a:solidFill>
                <a:srgbClr val="002060"/>
              </a:solidFill>
              <a:effectLst>
                <a:glow rad="63500">
                  <a:schemeClr val="accent2">
                    <a:satMod val="175000"/>
                    <a:alpha val="40000"/>
                  </a:schemeClr>
                </a:glow>
              </a:effectLst>
            </a:endParaRPr>
          </a:p>
        </p:txBody>
      </p:sp>
      <p:sp>
        <p:nvSpPr>
          <p:cNvPr id="6147" name="2 - Θέση περιεχομένου"/>
          <p:cNvSpPr>
            <a:spLocks noGrp="1"/>
          </p:cNvSpPr>
          <p:nvPr>
            <p:ph type="body" sz="half" idx="1"/>
          </p:nvPr>
        </p:nvSpPr>
        <p:spPr>
          <a:xfrm>
            <a:off x="323850" y="1052513"/>
            <a:ext cx="4032250" cy="5073650"/>
          </a:xfrm>
        </p:spPr>
        <p:txBody>
          <a:bodyPr rtlCol="0">
            <a:normAutofit lnSpcReduction="10000"/>
          </a:bodyPr>
          <a:lstStyle/>
          <a:p>
            <a:pPr eaLnBrk="1" fontAlgn="auto" hangingPunct="1">
              <a:spcAft>
                <a:spcPts val="0"/>
              </a:spcAft>
              <a:defRPr/>
            </a:pPr>
            <a:r>
              <a:rPr lang="el-GR" sz="1800" b="1" dirty="0"/>
              <a:t> </a:t>
            </a:r>
            <a:r>
              <a:rPr lang="el-GR" sz="2000" b="1" dirty="0" err="1">
                <a:solidFill>
                  <a:srgbClr val="002060"/>
                </a:solidFill>
              </a:rPr>
              <a:t>Μικροαδένωμα</a:t>
            </a:r>
            <a:r>
              <a:rPr lang="el-GR" sz="2000" b="1" dirty="0">
                <a:solidFill>
                  <a:srgbClr val="002060"/>
                </a:solidFill>
              </a:rPr>
              <a:t> υπόφυσης</a:t>
            </a:r>
            <a:endParaRPr lang="en-US" sz="2000" b="1" dirty="0">
              <a:solidFill>
                <a:srgbClr val="002060"/>
              </a:solidFill>
            </a:endParaRPr>
          </a:p>
          <a:p>
            <a:pPr eaLnBrk="1" fontAlgn="auto" hangingPunct="1">
              <a:spcAft>
                <a:spcPts val="0"/>
              </a:spcAft>
              <a:defRPr/>
            </a:pPr>
            <a:endParaRPr lang="el-GR" sz="2000" b="1" u="sng" dirty="0">
              <a:solidFill>
                <a:srgbClr val="002060"/>
              </a:solidFill>
            </a:endParaRPr>
          </a:p>
          <a:p>
            <a:pPr eaLnBrk="1" fontAlgn="auto" hangingPunct="1">
              <a:spcAft>
                <a:spcPts val="0"/>
              </a:spcAft>
              <a:defRPr/>
            </a:pPr>
            <a:r>
              <a:rPr lang="el-GR" sz="2000" b="1" dirty="0" err="1">
                <a:solidFill>
                  <a:srgbClr val="002060"/>
                </a:solidFill>
              </a:rPr>
              <a:t>Μακροαδένωμα</a:t>
            </a:r>
            <a:r>
              <a:rPr lang="el-GR" sz="2000" b="1" dirty="0">
                <a:solidFill>
                  <a:srgbClr val="002060"/>
                </a:solidFill>
              </a:rPr>
              <a:t> υπόφυσης</a:t>
            </a:r>
            <a:endParaRPr lang="en-US" sz="2000" b="1" dirty="0">
              <a:solidFill>
                <a:srgbClr val="002060"/>
              </a:solidFill>
            </a:endParaRPr>
          </a:p>
          <a:p>
            <a:pPr eaLnBrk="1" fontAlgn="auto" hangingPunct="1">
              <a:spcAft>
                <a:spcPts val="0"/>
              </a:spcAft>
              <a:defRPr/>
            </a:pPr>
            <a:endParaRPr lang="el-GR" sz="2000" u="sng" dirty="0">
              <a:solidFill>
                <a:srgbClr val="002060"/>
              </a:solidFill>
            </a:endParaRPr>
          </a:p>
          <a:p>
            <a:pPr eaLnBrk="1" fontAlgn="auto" hangingPunct="1">
              <a:spcAft>
                <a:spcPts val="0"/>
              </a:spcAft>
              <a:defRPr/>
            </a:pPr>
            <a:r>
              <a:rPr lang="el-GR" sz="2000" b="1" dirty="0">
                <a:solidFill>
                  <a:srgbClr val="002060"/>
                </a:solidFill>
              </a:rPr>
              <a:t>Κύστη </a:t>
            </a:r>
            <a:r>
              <a:rPr lang="en-US" sz="2000" b="1" dirty="0" err="1">
                <a:solidFill>
                  <a:srgbClr val="002060"/>
                </a:solidFill>
              </a:rPr>
              <a:t>Rathke</a:t>
            </a:r>
            <a:r>
              <a:rPr lang="en-US" sz="2000" b="1" dirty="0">
                <a:solidFill>
                  <a:srgbClr val="002060"/>
                </a:solidFill>
              </a:rPr>
              <a:t> </a:t>
            </a:r>
          </a:p>
          <a:p>
            <a:pPr eaLnBrk="1" fontAlgn="auto" hangingPunct="1">
              <a:spcAft>
                <a:spcPts val="0"/>
              </a:spcAft>
              <a:defRPr/>
            </a:pPr>
            <a:endParaRPr lang="el-GR" sz="2000" u="sng" dirty="0">
              <a:solidFill>
                <a:srgbClr val="002060"/>
              </a:solidFill>
            </a:endParaRPr>
          </a:p>
          <a:p>
            <a:pPr eaLnBrk="1" fontAlgn="auto" hangingPunct="1">
              <a:spcAft>
                <a:spcPts val="0"/>
              </a:spcAft>
              <a:defRPr/>
            </a:pPr>
            <a:r>
              <a:rPr lang="el-GR" sz="2000" b="1" dirty="0" err="1">
                <a:solidFill>
                  <a:srgbClr val="002060"/>
                </a:solidFill>
              </a:rPr>
              <a:t>Κρανυοφαρυγγίωμα</a:t>
            </a:r>
            <a:r>
              <a:rPr lang="el-GR" sz="2000" b="1" dirty="0">
                <a:solidFill>
                  <a:srgbClr val="002060"/>
                </a:solidFill>
              </a:rPr>
              <a:t> </a:t>
            </a:r>
            <a:endParaRPr lang="en-US" sz="2000" b="1" dirty="0">
              <a:solidFill>
                <a:srgbClr val="002060"/>
              </a:solidFill>
            </a:endParaRPr>
          </a:p>
          <a:p>
            <a:pPr eaLnBrk="1" fontAlgn="auto" hangingPunct="1">
              <a:spcAft>
                <a:spcPts val="0"/>
              </a:spcAft>
              <a:defRPr/>
            </a:pPr>
            <a:endParaRPr lang="el-GR" sz="2000" dirty="0">
              <a:solidFill>
                <a:srgbClr val="002060"/>
              </a:solidFill>
            </a:endParaRPr>
          </a:p>
          <a:p>
            <a:pPr eaLnBrk="1" fontAlgn="auto" hangingPunct="1">
              <a:spcAft>
                <a:spcPts val="0"/>
              </a:spcAft>
              <a:defRPr/>
            </a:pPr>
            <a:r>
              <a:rPr lang="el-GR" sz="2000" b="1" dirty="0" err="1">
                <a:solidFill>
                  <a:srgbClr val="002060"/>
                </a:solidFill>
              </a:rPr>
              <a:t>Γερμίνωμα</a:t>
            </a:r>
            <a:r>
              <a:rPr lang="el-GR" sz="2000" b="1" dirty="0">
                <a:solidFill>
                  <a:srgbClr val="002060"/>
                </a:solidFill>
              </a:rPr>
              <a:t> </a:t>
            </a:r>
            <a:endParaRPr lang="en-US" sz="2000" b="1" dirty="0">
              <a:solidFill>
                <a:srgbClr val="002060"/>
              </a:solidFill>
            </a:endParaRPr>
          </a:p>
          <a:p>
            <a:pPr eaLnBrk="1" fontAlgn="auto" hangingPunct="1">
              <a:spcAft>
                <a:spcPts val="0"/>
              </a:spcAft>
              <a:defRPr/>
            </a:pPr>
            <a:endParaRPr lang="el-GR" sz="2000" dirty="0">
              <a:solidFill>
                <a:srgbClr val="002060"/>
              </a:solidFill>
            </a:endParaRPr>
          </a:p>
          <a:p>
            <a:pPr eaLnBrk="1" fontAlgn="auto" hangingPunct="1">
              <a:spcAft>
                <a:spcPts val="0"/>
              </a:spcAft>
              <a:defRPr/>
            </a:pPr>
            <a:r>
              <a:rPr lang="el-GR" sz="2000" b="1" dirty="0">
                <a:solidFill>
                  <a:srgbClr val="002060"/>
                </a:solidFill>
              </a:rPr>
              <a:t>Γλοίωμα υποθαλάμου και χιάσματος</a:t>
            </a:r>
            <a:endParaRPr lang="en-US" sz="2000" b="1" dirty="0">
              <a:solidFill>
                <a:srgbClr val="002060"/>
              </a:solidFill>
            </a:endParaRPr>
          </a:p>
          <a:p>
            <a:pPr eaLnBrk="1" fontAlgn="auto" hangingPunct="1">
              <a:spcAft>
                <a:spcPts val="0"/>
              </a:spcAft>
              <a:defRPr/>
            </a:pPr>
            <a:endParaRPr lang="el-GR" sz="2000" dirty="0">
              <a:solidFill>
                <a:srgbClr val="002060"/>
              </a:solidFill>
            </a:endParaRPr>
          </a:p>
          <a:p>
            <a:pPr eaLnBrk="1" fontAlgn="auto" hangingPunct="1">
              <a:spcAft>
                <a:spcPts val="0"/>
              </a:spcAft>
              <a:defRPr/>
            </a:pPr>
            <a:r>
              <a:rPr lang="el-GR" sz="2000" b="1" dirty="0" err="1">
                <a:solidFill>
                  <a:srgbClr val="002060"/>
                </a:solidFill>
              </a:rPr>
              <a:t>Αμάρτωμα</a:t>
            </a:r>
            <a:r>
              <a:rPr lang="el-GR" sz="2000" b="1" dirty="0">
                <a:solidFill>
                  <a:srgbClr val="002060"/>
                </a:solidFill>
              </a:rPr>
              <a:t> </a:t>
            </a:r>
            <a:endParaRPr lang="el-GR" sz="2000" dirty="0">
              <a:solidFill>
                <a:srgbClr val="002060"/>
              </a:solidFill>
            </a:endParaRPr>
          </a:p>
        </p:txBody>
      </p:sp>
      <p:pic>
        <p:nvPicPr>
          <p:cNvPr id="8196" name="img4881a98d89b9e" descr="http://www.radiologyassistant.nl/images/thmb_4882eb2202828_TEK-pit-gland.jpg"/>
          <p:cNvPicPr>
            <a:picLocks noGrp="1" noChangeAspect="1" noChangeArrowheads="1"/>
          </p:cNvPicPr>
          <p:nvPr>
            <p:ph sz="half" idx="2"/>
          </p:nvPr>
        </p:nvPicPr>
        <p:blipFill>
          <a:blip r:embed="rId3" cstate="print"/>
          <a:srcRect/>
          <a:stretch>
            <a:fillRect/>
          </a:stretch>
        </p:blipFill>
        <p:spPr>
          <a:xfrm>
            <a:off x="4500563" y="1052513"/>
            <a:ext cx="4249737" cy="1441450"/>
          </a:xfrm>
        </p:spPr>
      </p:pic>
      <p:pic>
        <p:nvPicPr>
          <p:cNvPr id="8197" name="img4881ae3d783bd" descr="http://www.radiologyassistant.nl/images/thmb_489563589fd33_TEK-stalk.png"/>
          <p:cNvPicPr>
            <a:picLocks noChangeAspect="1" noChangeArrowheads="1"/>
          </p:cNvPicPr>
          <p:nvPr/>
        </p:nvPicPr>
        <p:blipFill>
          <a:blip r:embed="rId4" cstate="print"/>
          <a:srcRect/>
          <a:stretch>
            <a:fillRect/>
          </a:stretch>
        </p:blipFill>
        <p:spPr bwMode="auto">
          <a:xfrm>
            <a:off x="4500563" y="2852738"/>
            <a:ext cx="4321175" cy="1439862"/>
          </a:xfrm>
          <a:prstGeom prst="rect">
            <a:avLst/>
          </a:prstGeom>
          <a:noFill/>
          <a:ln w="9525">
            <a:noFill/>
            <a:miter lim="800000"/>
            <a:headEnd/>
            <a:tailEnd/>
          </a:ln>
        </p:spPr>
      </p:pic>
      <p:pic>
        <p:nvPicPr>
          <p:cNvPr id="8198" name="img4891fcf59ed21" descr="http://www.radiologyassistant.nl/images/thmb_4891fd123f722_TEK-hypothal.jpg"/>
          <p:cNvPicPr>
            <a:picLocks noChangeAspect="1" noChangeArrowheads="1"/>
          </p:cNvPicPr>
          <p:nvPr/>
        </p:nvPicPr>
        <p:blipFill>
          <a:blip r:embed="rId5" cstate="print"/>
          <a:srcRect/>
          <a:stretch>
            <a:fillRect/>
          </a:stretch>
        </p:blipFill>
        <p:spPr bwMode="auto">
          <a:xfrm>
            <a:off x="4500563" y="4508500"/>
            <a:ext cx="4321175" cy="1584325"/>
          </a:xfrm>
          <a:prstGeom prst="rect">
            <a:avLst/>
          </a:prstGeom>
          <a:noFill/>
          <a:ln w="9525">
            <a:noFill/>
            <a:miter lim="800000"/>
            <a:headEnd/>
            <a:tailEnd/>
          </a:ln>
        </p:spPr>
      </p:pic>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115888"/>
            <a:ext cx="8229600" cy="649287"/>
          </a:xfrm>
          <a:solidFill>
            <a:schemeClr val="accent4">
              <a:lumMod val="40000"/>
              <a:lumOff val="60000"/>
            </a:schemeClr>
          </a:solidFill>
          <a:ln>
            <a:solidFill>
              <a:srgbClr val="CC4C95"/>
            </a:solidFill>
          </a:ln>
        </p:spPr>
        <p:txBody>
          <a:bodyPr rtlCol="0">
            <a:normAutofit/>
          </a:bodyPr>
          <a:lstStyle/>
          <a:p>
            <a:pPr eaLnBrk="1" fontAlgn="auto" hangingPunct="1">
              <a:spcAft>
                <a:spcPts val="0"/>
              </a:spcAft>
              <a:defRPr/>
            </a:pPr>
            <a:r>
              <a:rPr lang="el-GR" sz="2400" b="1" dirty="0">
                <a:solidFill>
                  <a:srgbClr val="002060"/>
                </a:solidFill>
                <a:effectLst>
                  <a:glow rad="63500">
                    <a:schemeClr val="accent2">
                      <a:satMod val="175000"/>
                      <a:alpha val="40000"/>
                    </a:schemeClr>
                  </a:glow>
                </a:effectLst>
              </a:rPr>
              <a:t>ΑΝΑΤΟΜΙΚΕΣ ΒΛΑΒΕΣ ΣΤΗΝ ΥΠΟΦΥΣΗ</a:t>
            </a:r>
            <a:r>
              <a:rPr lang="en-US" sz="2400" b="1" dirty="0">
                <a:solidFill>
                  <a:srgbClr val="002060"/>
                </a:solidFill>
                <a:effectLst>
                  <a:glow rad="63500">
                    <a:schemeClr val="accent2">
                      <a:satMod val="175000"/>
                      <a:alpha val="40000"/>
                    </a:schemeClr>
                  </a:glow>
                </a:effectLst>
              </a:rPr>
              <a:t> (2)</a:t>
            </a:r>
            <a:endParaRPr lang="el-GR" sz="2400" dirty="0">
              <a:solidFill>
                <a:srgbClr val="002060"/>
              </a:solidFill>
              <a:effectLst>
                <a:glow rad="63500">
                  <a:schemeClr val="accent2">
                    <a:satMod val="175000"/>
                    <a:alpha val="40000"/>
                  </a:schemeClr>
                </a:glow>
              </a:effectLst>
            </a:endParaRPr>
          </a:p>
        </p:txBody>
      </p:sp>
      <p:pic>
        <p:nvPicPr>
          <p:cNvPr id="9219" name="img48863c0d82efe" descr="http://www.radiologyassistant.nl/images/thmb_4894dee417009_TEK-mening2.jpg"/>
          <p:cNvPicPr>
            <a:picLocks noChangeAspect="1" noChangeArrowheads="1"/>
          </p:cNvPicPr>
          <p:nvPr/>
        </p:nvPicPr>
        <p:blipFill>
          <a:blip r:embed="rId2" cstate="print"/>
          <a:srcRect/>
          <a:stretch>
            <a:fillRect/>
          </a:stretch>
        </p:blipFill>
        <p:spPr bwMode="auto">
          <a:xfrm>
            <a:off x="4356100" y="836613"/>
            <a:ext cx="3744913" cy="1296987"/>
          </a:xfrm>
          <a:prstGeom prst="rect">
            <a:avLst/>
          </a:prstGeom>
          <a:noFill/>
          <a:ln w="9525">
            <a:noFill/>
            <a:miter lim="800000"/>
            <a:headEnd/>
            <a:tailEnd/>
          </a:ln>
        </p:spPr>
      </p:pic>
      <p:pic>
        <p:nvPicPr>
          <p:cNvPr id="9220" name="img4891fea364454" descr="http://www.radiologyassistant.nl/images/thmb_4894df978d455_TEK-spenoid-s.jpg"/>
          <p:cNvPicPr>
            <a:picLocks noChangeAspect="1" noChangeArrowheads="1"/>
          </p:cNvPicPr>
          <p:nvPr/>
        </p:nvPicPr>
        <p:blipFill>
          <a:blip r:embed="rId3" cstate="print"/>
          <a:srcRect/>
          <a:stretch>
            <a:fillRect/>
          </a:stretch>
        </p:blipFill>
        <p:spPr bwMode="auto">
          <a:xfrm>
            <a:off x="4356100" y="3644900"/>
            <a:ext cx="3744913" cy="1295400"/>
          </a:xfrm>
          <a:prstGeom prst="rect">
            <a:avLst/>
          </a:prstGeom>
          <a:noFill/>
          <a:ln w="9525">
            <a:noFill/>
            <a:miter lim="800000"/>
            <a:headEnd/>
            <a:tailEnd/>
          </a:ln>
        </p:spPr>
      </p:pic>
      <p:pic>
        <p:nvPicPr>
          <p:cNvPr id="9221" name="img4891fcf4ac7b0" descr="http://www.radiologyassistant.nl/images/thmb_4891fe91b4254_TEK-cav-sinus.jpg"/>
          <p:cNvPicPr>
            <a:picLocks noChangeAspect="1" noChangeArrowheads="1"/>
          </p:cNvPicPr>
          <p:nvPr/>
        </p:nvPicPr>
        <p:blipFill>
          <a:blip r:embed="rId4" cstate="print"/>
          <a:srcRect/>
          <a:stretch>
            <a:fillRect/>
          </a:stretch>
        </p:blipFill>
        <p:spPr bwMode="auto">
          <a:xfrm>
            <a:off x="4356100" y="5157788"/>
            <a:ext cx="3673475" cy="1441450"/>
          </a:xfrm>
          <a:prstGeom prst="rect">
            <a:avLst/>
          </a:prstGeom>
          <a:noFill/>
          <a:ln w="9525">
            <a:noFill/>
            <a:miter lim="800000"/>
            <a:headEnd/>
            <a:tailEnd/>
          </a:ln>
        </p:spPr>
      </p:pic>
      <p:pic>
        <p:nvPicPr>
          <p:cNvPr id="9222" name="img4881c0ebd13ee" descr="http://www.radiologyassistant.nl/images/thmb_4891fe91ac555_TEK-carot.jpg"/>
          <p:cNvPicPr>
            <a:picLocks noChangeAspect="1" noChangeArrowheads="1"/>
          </p:cNvPicPr>
          <p:nvPr/>
        </p:nvPicPr>
        <p:blipFill>
          <a:blip r:embed="rId5" cstate="print"/>
          <a:srcRect/>
          <a:stretch>
            <a:fillRect/>
          </a:stretch>
        </p:blipFill>
        <p:spPr bwMode="auto">
          <a:xfrm>
            <a:off x="4356100" y="2276475"/>
            <a:ext cx="3744913" cy="1223963"/>
          </a:xfrm>
          <a:prstGeom prst="rect">
            <a:avLst/>
          </a:prstGeom>
          <a:noFill/>
          <a:ln w="9525">
            <a:noFill/>
            <a:miter lim="800000"/>
            <a:headEnd/>
            <a:tailEnd/>
          </a:ln>
        </p:spPr>
      </p:pic>
      <p:sp>
        <p:nvSpPr>
          <p:cNvPr id="9223" name="6 - Ορθογώνιο"/>
          <p:cNvSpPr>
            <a:spLocks noChangeArrowheads="1"/>
          </p:cNvSpPr>
          <p:nvPr/>
        </p:nvSpPr>
        <p:spPr bwMode="auto">
          <a:xfrm>
            <a:off x="1258888" y="1125538"/>
            <a:ext cx="2089150" cy="2524125"/>
          </a:xfrm>
          <a:prstGeom prst="rect">
            <a:avLst/>
          </a:prstGeom>
          <a:noFill/>
          <a:ln w="9525">
            <a:noFill/>
            <a:miter lim="800000"/>
            <a:headEnd/>
            <a:tailEnd/>
          </a:ln>
        </p:spPr>
        <p:txBody>
          <a:bodyPr>
            <a:spAutoFit/>
          </a:bodyPr>
          <a:lstStyle/>
          <a:p>
            <a:endParaRPr lang="el-GR">
              <a:latin typeface="Calibri" pitchFamily="34" charset="0"/>
            </a:endParaRPr>
          </a:p>
          <a:p>
            <a:r>
              <a:rPr lang="el-GR" sz="2000" b="1" u="sng">
                <a:latin typeface="Calibri" pitchFamily="34" charset="0"/>
                <a:hlinkClick r:id="rId6"/>
              </a:rPr>
              <a:t>Μηνιγγίωμα</a:t>
            </a:r>
            <a:r>
              <a:rPr lang="el-GR" sz="2000" b="1" u="sng">
                <a:latin typeface="Calibri" pitchFamily="34" charset="0"/>
              </a:rPr>
              <a:t> </a:t>
            </a:r>
            <a:endParaRPr lang="en-US" sz="2000" b="1" u="sng">
              <a:latin typeface="Calibri" pitchFamily="34" charset="0"/>
            </a:endParaRPr>
          </a:p>
          <a:p>
            <a:endParaRPr lang="el-GR" sz="2000" u="sng">
              <a:latin typeface="Calibri" pitchFamily="34" charset="0"/>
            </a:endParaRPr>
          </a:p>
          <a:p>
            <a:r>
              <a:rPr lang="el-GR" sz="2000" b="1" u="sng">
                <a:latin typeface="Calibri" pitchFamily="34" charset="0"/>
                <a:hlinkClick r:id="rId6"/>
              </a:rPr>
              <a:t>Ανεύρυσμα</a:t>
            </a:r>
            <a:r>
              <a:rPr lang="el-GR" sz="2000" b="1" u="sng">
                <a:latin typeface="Calibri" pitchFamily="34" charset="0"/>
              </a:rPr>
              <a:t> </a:t>
            </a:r>
            <a:endParaRPr lang="en-US" sz="2000" b="1" u="sng">
              <a:latin typeface="Calibri" pitchFamily="34" charset="0"/>
            </a:endParaRPr>
          </a:p>
          <a:p>
            <a:endParaRPr lang="el-GR" sz="2000" u="sng">
              <a:latin typeface="Calibri" pitchFamily="34" charset="0"/>
            </a:endParaRPr>
          </a:p>
          <a:p>
            <a:r>
              <a:rPr lang="el-GR" sz="2000" b="1" u="sng">
                <a:latin typeface="Calibri" pitchFamily="34" charset="0"/>
                <a:hlinkClick r:id="rId6"/>
              </a:rPr>
              <a:t>Χόρδωμα</a:t>
            </a:r>
            <a:r>
              <a:rPr lang="el-GR" sz="2000" b="1" u="sng">
                <a:latin typeface="Calibri" pitchFamily="34" charset="0"/>
              </a:rPr>
              <a:t> </a:t>
            </a:r>
            <a:endParaRPr lang="en-US" sz="2000" b="1" u="sng">
              <a:latin typeface="Calibri" pitchFamily="34" charset="0"/>
            </a:endParaRPr>
          </a:p>
          <a:p>
            <a:endParaRPr lang="el-GR" sz="2000" u="sng">
              <a:latin typeface="Calibri" pitchFamily="34" charset="0"/>
            </a:endParaRPr>
          </a:p>
          <a:p>
            <a:r>
              <a:rPr lang="el-GR" sz="2000" b="1" u="sng">
                <a:latin typeface="Calibri" pitchFamily="34" charset="0"/>
                <a:hlinkClick r:id="rId6"/>
              </a:rPr>
              <a:t>Μεταστάσεις</a:t>
            </a:r>
            <a:endParaRPr lang="el-GR" sz="2000" u="sng">
              <a:latin typeface="Calibri" pitchFamily="34" charset="0"/>
            </a:endParaRPr>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vivo.colostate.edu/hbooks/pathphys/endocrine/basics/baloo.jpg"/>
          <p:cNvPicPr>
            <a:picLocks noChangeAspect="1" noChangeArrowheads="1"/>
          </p:cNvPicPr>
          <p:nvPr/>
        </p:nvPicPr>
        <p:blipFill>
          <a:blip r:embed="rId2" cstate="print"/>
          <a:srcRect/>
          <a:stretch>
            <a:fillRect/>
          </a:stretch>
        </p:blipFill>
        <p:spPr bwMode="auto">
          <a:xfrm>
            <a:off x="1187624" y="404664"/>
            <a:ext cx="6408712" cy="5904656"/>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2708275"/>
            <a:ext cx="8229600" cy="1143000"/>
          </a:xfrm>
          <a:solidFill>
            <a:schemeClr val="accent3">
              <a:lumMod val="20000"/>
              <a:lumOff val="80000"/>
            </a:schemeClr>
          </a:solidFill>
          <a:ln>
            <a:solidFill>
              <a:schemeClr val="accent3">
                <a:lumMod val="60000"/>
                <a:lumOff val="40000"/>
              </a:schemeClr>
            </a:solidFill>
          </a:ln>
        </p:spPr>
        <p:txBody>
          <a:bodyPr/>
          <a:lstStyle/>
          <a:p>
            <a:pPr>
              <a:defRPr/>
            </a:pPr>
            <a:r>
              <a:rPr lang="el-GR" sz="2800" b="1" dirty="0">
                <a:solidFill>
                  <a:srgbClr val="556A2C"/>
                </a:solidFill>
              </a:rPr>
              <a:t>ΥΠΟΦΥΣΙΑΚΗ ΑΝΕΠΑΡΚΕΙΑ</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48" y="692696"/>
            <a:ext cx="7886700" cy="821655"/>
          </a:xfrm>
          <a:ln>
            <a:solidFill>
              <a:schemeClr val="accent1"/>
            </a:solidFill>
          </a:ln>
        </p:spPr>
        <p:txBody>
          <a:bodyPr>
            <a:normAutofit/>
          </a:bodyPr>
          <a:lstStyle/>
          <a:p>
            <a:r>
              <a:rPr lang="el-GR" sz="2100" b="1" dirty="0"/>
              <a:t>ΥΠΟΦΥΣΙΑΚΗ ΑΝΕΠΑΡΚΕΙΑ</a:t>
            </a:r>
            <a:endParaRPr lang="en-US" sz="2100" b="1" dirty="0"/>
          </a:p>
        </p:txBody>
      </p:sp>
      <p:sp>
        <p:nvSpPr>
          <p:cNvPr id="3" name="Content Placeholder 2"/>
          <p:cNvSpPr>
            <a:spLocks noGrp="1"/>
          </p:cNvSpPr>
          <p:nvPr>
            <p:ph sz="quarter" idx="4294967295"/>
          </p:nvPr>
        </p:nvSpPr>
        <p:spPr>
          <a:xfrm>
            <a:off x="251521" y="1844824"/>
            <a:ext cx="8640960" cy="4752528"/>
          </a:xfrm>
          <a:prstGeom prst="rect">
            <a:avLst/>
          </a:prstGeom>
          <a:ln>
            <a:solidFill>
              <a:schemeClr val="accent1"/>
            </a:solidFill>
          </a:ln>
        </p:spPr>
        <p:txBody>
          <a:bodyPr>
            <a:noAutofit/>
          </a:bodyPr>
          <a:lstStyle/>
          <a:p>
            <a:r>
              <a:rPr lang="el-GR" sz="1800" dirty="0">
                <a:solidFill>
                  <a:schemeClr val="tx2">
                    <a:lumMod val="50000"/>
                  </a:schemeClr>
                </a:solidFill>
                <a:latin typeface="Calibri" charset="0"/>
                <a:ea typeface="Calibri" charset="0"/>
                <a:cs typeface="Calibri" charset="0"/>
              </a:rPr>
              <a:t>Υποφυσιακή ανεπάρκεια είναι η κατάσταση εκείνη κατά την οποία υπάρχει μείωση της λειτουργίας της υπόφυσης. </a:t>
            </a:r>
          </a:p>
          <a:p>
            <a:r>
              <a:rPr lang="el-GR" sz="1800" dirty="0" err="1">
                <a:solidFill>
                  <a:schemeClr val="tx2">
                    <a:lumMod val="50000"/>
                  </a:schemeClr>
                </a:solidFill>
                <a:latin typeface="Calibri" charset="0"/>
                <a:ea typeface="Calibri" charset="0"/>
                <a:cs typeface="Calibri" charset="0"/>
              </a:rPr>
              <a:t>Περιγράφηκε</a:t>
            </a:r>
            <a:r>
              <a:rPr lang="el-GR" sz="1800" dirty="0">
                <a:solidFill>
                  <a:schemeClr val="tx2">
                    <a:lumMod val="50000"/>
                  </a:schemeClr>
                </a:solidFill>
                <a:latin typeface="Calibri" charset="0"/>
                <a:ea typeface="Calibri" charset="0"/>
                <a:cs typeface="Calibri" charset="0"/>
              </a:rPr>
              <a:t> για πρώτη φορά το </a:t>
            </a:r>
            <a:r>
              <a:rPr lang="en-US" sz="1800" dirty="0">
                <a:solidFill>
                  <a:schemeClr val="tx2">
                    <a:lumMod val="50000"/>
                  </a:schemeClr>
                </a:solidFill>
                <a:latin typeface="Calibri" charset="0"/>
                <a:ea typeface="Calibri" charset="0"/>
                <a:cs typeface="Calibri" charset="0"/>
              </a:rPr>
              <a:t>1914 </a:t>
            </a:r>
            <a:r>
              <a:rPr lang="el-GR" sz="1800" dirty="0">
                <a:solidFill>
                  <a:schemeClr val="tx2">
                    <a:lumMod val="50000"/>
                  </a:schemeClr>
                </a:solidFill>
                <a:latin typeface="Calibri" charset="0"/>
                <a:ea typeface="Calibri" charset="0"/>
                <a:cs typeface="Calibri" charset="0"/>
              </a:rPr>
              <a:t>από</a:t>
            </a:r>
            <a:r>
              <a:rPr lang="en-US" sz="1800" dirty="0">
                <a:solidFill>
                  <a:schemeClr val="tx2">
                    <a:lumMod val="50000"/>
                  </a:schemeClr>
                </a:solidFill>
                <a:latin typeface="Calibri" charset="0"/>
                <a:ea typeface="Calibri" charset="0"/>
                <a:cs typeface="Calibri" charset="0"/>
              </a:rPr>
              <a:t> Simmonds, Simmonds’ disease. </a:t>
            </a:r>
            <a:endParaRPr lang="el-GR" sz="1800" dirty="0">
              <a:solidFill>
                <a:schemeClr val="tx2">
                  <a:lumMod val="50000"/>
                </a:schemeClr>
              </a:solidFill>
              <a:latin typeface="Calibri" charset="0"/>
              <a:ea typeface="Calibri" charset="0"/>
              <a:cs typeface="Calibri" charset="0"/>
            </a:endParaRPr>
          </a:p>
          <a:p>
            <a:pPr marL="0" indent="0">
              <a:buNone/>
            </a:pPr>
            <a:endParaRPr lang="el-GR" sz="1800" dirty="0">
              <a:solidFill>
                <a:schemeClr val="tx2">
                  <a:lumMod val="50000"/>
                </a:schemeClr>
              </a:solidFill>
              <a:latin typeface="Calibri" charset="0"/>
              <a:ea typeface="Calibri" charset="0"/>
              <a:cs typeface="Calibri" charset="0"/>
            </a:endParaRPr>
          </a:p>
          <a:p>
            <a:pPr marL="0" indent="0">
              <a:buNone/>
            </a:pPr>
            <a:r>
              <a:rPr lang="el-GR" sz="1800" dirty="0">
                <a:solidFill>
                  <a:schemeClr val="tx2">
                    <a:lumMod val="50000"/>
                  </a:schemeClr>
                </a:solidFill>
                <a:latin typeface="Calibri" charset="0"/>
                <a:ea typeface="Calibri" charset="0"/>
                <a:cs typeface="Calibri" charset="0"/>
              </a:rPr>
              <a:t>προέρχεται</a:t>
            </a:r>
            <a:r>
              <a:rPr lang="en-US" sz="1800" dirty="0">
                <a:solidFill>
                  <a:schemeClr val="tx2">
                    <a:lumMod val="50000"/>
                  </a:schemeClr>
                </a:solidFill>
                <a:latin typeface="Calibri" charset="0"/>
                <a:ea typeface="Calibri" charset="0"/>
                <a:cs typeface="Calibri" charset="0"/>
              </a:rPr>
              <a:t>:</a:t>
            </a:r>
          </a:p>
          <a:p>
            <a:pPr marL="385763" indent="-385763">
              <a:buFont typeface="+mj-lt"/>
              <a:buAutoNum type="arabicPeriod"/>
            </a:pPr>
            <a:r>
              <a:rPr lang="el-GR" sz="1800" b="1" i="1" dirty="0">
                <a:solidFill>
                  <a:schemeClr val="tx2">
                    <a:lumMod val="60000"/>
                    <a:lumOff val="40000"/>
                  </a:schemeClr>
                </a:solidFill>
                <a:latin typeface="Calibri" charset="0"/>
                <a:ea typeface="Calibri" charset="0"/>
                <a:cs typeface="Calibri" charset="0"/>
              </a:rPr>
              <a:t>Βλάβη της υπόφυσης</a:t>
            </a:r>
          </a:p>
          <a:p>
            <a:pPr marL="385763" indent="-385763">
              <a:buFont typeface="+mj-lt"/>
              <a:buAutoNum type="arabicPeriod"/>
            </a:pPr>
            <a:r>
              <a:rPr lang="el-GR" sz="1800" b="1" i="1" dirty="0">
                <a:solidFill>
                  <a:schemeClr val="tx2">
                    <a:lumMod val="60000"/>
                    <a:lumOff val="40000"/>
                  </a:schemeClr>
                </a:solidFill>
                <a:latin typeface="Calibri" charset="0"/>
                <a:ea typeface="Calibri" charset="0"/>
                <a:cs typeface="Calibri" charset="0"/>
              </a:rPr>
              <a:t>Βλάβη του υποθαλάμου</a:t>
            </a:r>
          </a:p>
          <a:p>
            <a:endParaRPr lang="el-GR" sz="1800" dirty="0">
              <a:solidFill>
                <a:schemeClr val="tx2">
                  <a:lumMod val="50000"/>
                </a:schemeClr>
              </a:solidFill>
              <a:latin typeface="Calibri" charset="0"/>
              <a:ea typeface="Calibri" charset="0"/>
              <a:cs typeface="Calibri" charset="0"/>
            </a:endParaRPr>
          </a:p>
          <a:p>
            <a:r>
              <a:rPr lang="el-GR" sz="1800" b="1" dirty="0">
                <a:solidFill>
                  <a:schemeClr val="tx2">
                    <a:lumMod val="50000"/>
                  </a:schemeClr>
                </a:solidFill>
                <a:latin typeface="Calibri" charset="0"/>
                <a:ea typeface="Calibri" charset="0"/>
                <a:cs typeface="Calibri" charset="0"/>
              </a:rPr>
              <a:t>ΜΕΜΟΝΩΜΕΝΗ ΥΠΟΦΥΣΙΑΚΗ ΑΝΕΠΑΡΚΕΙΑ </a:t>
            </a:r>
            <a:r>
              <a:rPr lang="el-GR" sz="1800" dirty="0">
                <a:solidFill>
                  <a:schemeClr val="tx2">
                    <a:lumMod val="50000"/>
                  </a:schemeClr>
                </a:solidFill>
                <a:latin typeface="Calibri" charset="0"/>
                <a:ea typeface="Calibri" charset="0"/>
                <a:cs typeface="Calibri" charset="0"/>
              </a:rPr>
              <a:t>υπάρχει έλλειψη μιας ορμόνης</a:t>
            </a:r>
          </a:p>
          <a:p>
            <a:endParaRPr lang="el-GR" sz="1800" dirty="0">
              <a:solidFill>
                <a:schemeClr val="tx2">
                  <a:lumMod val="50000"/>
                </a:schemeClr>
              </a:solidFill>
              <a:latin typeface="Calibri" charset="0"/>
              <a:ea typeface="Calibri" charset="0"/>
              <a:cs typeface="Calibri" charset="0"/>
            </a:endParaRPr>
          </a:p>
          <a:p>
            <a:r>
              <a:rPr lang="el-GR" sz="1800" b="1" dirty="0">
                <a:solidFill>
                  <a:schemeClr val="tx2">
                    <a:lumMod val="50000"/>
                  </a:schemeClr>
                </a:solidFill>
                <a:latin typeface="Calibri" charset="0"/>
                <a:ea typeface="Calibri" charset="0"/>
                <a:cs typeface="Calibri" charset="0"/>
              </a:rPr>
              <a:t>ΠΟΛΛΑΠΛΗ ΥΠΟΦΥΣΙΑΚΗ ΑΝΕΠΑΡΚΕΙΑ </a:t>
            </a:r>
            <a:r>
              <a:rPr lang="el-GR" sz="1800" dirty="0">
                <a:solidFill>
                  <a:schemeClr val="tx2">
                    <a:lumMod val="50000"/>
                  </a:schemeClr>
                </a:solidFill>
                <a:latin typeface="Calibri" charset="0"/>
                <a:ea typeface="Calibri" charset="0"/>
                <a:cs typeface="Calibri" charset="0"/>
              </a:rPr>
              <a:t>έλλειψη 2 ή περισσότερων ορμονών</a:t>
            </a:r>
          </a:p>
          <a:p>
            <a:endParaRPr lang="el-GR" sz="1800" dirty="0">
              <a:solidFill>
                <a:schemeClr val="tx2">
                  <a:lumMod val="50000"/>
                </a:schemeClr>
              </a:solidFill>
              <a:latin typeface="Calibri" charset="0"/>
              <a:ea typeface="Calibri" charset="0"/>
              <a:cs typeface="Calibri" charset="0"/>
            </a:endParaRPr>
          </a:p>
          <a:p>
            <a:r>
              <a:rPr lang="el-GR" sz="1800" b="1" dirty="0">
                <a:solidFill>
                  <a:schemeClr val="tx2">
                    <a:lumMod val="50000"/>
                  </a:schemeClr>
                </a:solidFill>
                <a:latin typeface="Calibri" charset="0"/>
                <a:ea typeface="Calibri" charset="0"/>
                <a:cs typeface="Calibri" charset="0"/>
              </a:rPr>
              <a:t>ΠΑΝΥΠΟΦΥΣΙΣΜΟΣ</a:t>
            </a:r>
            <a:r>
              <a:rPr lang="el-GR" sz="1800" dirty="0">
                <a:solidFill>
                  <a:schemeClr val="tx2">
                    <a:lumMod val="50000"/>
                  </a:schemeClr>
                </a:solidFill>
                <a:latin typeface="Calibri" charset="0"/>
                <a:ea typeface="Calibri" charset="0"/>
                <a:cs typeface="Calibri" charset="0"/>
              </a:rPr>
              <a:t> έλλειψη όλων των υποφυσιακών ορμονών</a:t>
            </a:r>
          </a:p>
          <a:p>
            <a:endParaRPr lang="en-US" sz="1800" dirty="0"/>
          </a:p>
        </p:txBody>
      </p:sp>
    </p:spTree>
    <p:extLst>
      <p:ext uri="{BB962C8B-B14F-4D97-AF65-F5344CB8AC3E}">
        <p14:creationId xmlns:p14="http://schemas.microsoft.com/office/powerpoint/2010/main" val="989747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680"/>
            <a:ext cx="7886700" cy="1119062"/>
          </a:xfrm>
        </p:spPr>
        <p:txBody>
          <a:bodyPr>
            <a:normAutofit/>
          </a:bodyPr>
          <a:lstStyle/>
          <a:p>
            <a:r>
              <a:rPr lang="el-GR" sz="2000" b="1" dirty="0"/>
              <a:t>ΑΙΤΙΑ ΥΠΟΦΥΣΙΑΚΗ ΑΝΕΠΑΡΚΕΙΑ</a:t>
            </a:r>
            <a:endParaRPr lang="en-US" sz="2000" dirty="0"/>
          </a:p>
        </p:txBody>
      </p:sp>
      <p:pic>
        <p:nvPicPr>
          <p:cNvPr id="4" name="Content Placeholder 3"/>
          <p:cNvPicPr>
            <a:picLocks noGrp="1" noChangeAspect="1"/>
          </p:cNvPicPr>
          <p:nvPr>
            <p:ph sz="quarter" idx="4294967295"/>
          </p:nvPr>
        </p:nvPicPr>
        <p:blipFill>
          <a:blip r:embed="rId2" cstate="print"/>
          <a:stretch>
            <a:fillRect/>
          </a:stretch>
        </p:blipFill>
        <p:spPr>
          <a:xfrm>
            <a:off x="899592" y="1970562"/>
            <a:ext cx="7632848" cy="4122734"/>
          </a:xfrm>
          <a:prstGeom prst="rect">
            <a:avLst/>
          </a:prstGeom>
        </p:spPr>
      </p:pic>
    </p:spTree>
    <p:extLst>
      <p:ext uri="{BB962C8B-B14F-4D97-AF65-F5344CB8AC3E}">
        <p14:creationId xmlns:p14="http://schemas.microsoft.com/office/powerpoint/2010/main" val="12020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886700" cy="661338"/>
          </a:xfrm>
        </p:spPr>
        <p:txBody>
          <a:bodyPr>
            <a:normAutofit/>
          </a:bodyPr>
          <a:lstStyle/>
          <a:p>
            <a:r>
              <a:rPr lang="el-GR" sz="2400" b="1" dirty="0">
                <a:solidFill>
                  <a:schemeClr val="accent1">
                    <a:lumMod val="50000"/>
                  </a:schemeClr>
                </a:solidFill>
              </a:rPr>
              <a:t>ΑΙΤΙΑ ΥΠΟΦΥΣΙΑΚΗ ΑΝΕΠΑΡΚΕΙΑ</a:t>
            </a:r>
            <a:endParaRPr lang="en-US" sz="2400" dirty="0">
              <a:solidFill>
                <a:schemeClr val="accent1">
                  <a:lumMod val="50000"/>
                </a:schemeClr>
              </a:solidFill>
            </a:endParaRPr>
          </a:p>
        </p:txBody>
      </p:sp>
      <p:pic>
        <p:nvPicPr>
          <p:cNvPr id="4" name="Content Placeholder 3"/>
          <p:cNvPicPr>
            <a:picLocks noGrp="1" noChangeAspect="1"/>
          </p:cNvPicPr>
          <p:nvPr>
            <p:ph sz="quarter" idx="4294967295"/>
          </p:nvPr>
        </p:nvPicPr>
        <p:blipFill>
          <a:blip r:embed="rId2" cstate="print"/>
          <a:stretch>
            <a:fillRect/>
          </a:stretch>
        </p:blipFill>
        <p:spPr>
          <a:xfrm>
            <a:off x="683568" y="1484784"/>
            <a:ext cx="7632848" cy="5112568"/>
          </a:xfrm>
          <a:prstGeom prst="rect">
            <a:avLst/>
          </a:prstGeom>
        </p:spPr>
      </p:pic>
    </p:spTree>
    <p:extLst>
      <p:ext uri="{BB962C8B-B14F-4D97-AF65-F5344CB8AC3E}">
        <p14:creationId xmlns:p14="http://schemas.microsoft.com/office/powerpoint/2010/main" val="398627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40675"/>
            <a:ext cx="8496944" cy="855023"/>
          </a:xfrm>
          <a:ln>
            <a:solidFill>
              <a:schemeClr val="accent1"/>
            </a:solidFill>
          </a:ln>
        </p:spPr>
        <p:txBody>
          <a:bodyPr>
            <a:normAutofit/>
          </a:bodyPr>
          <a:lstStyle/>
          <a:p>
            <a:r>
              <a:rPr lang="el-GR" sz="2100" b="1" dirty="0">
                <a:solidFill>
                  <a:schemeClr val="accent1">
                    <a:lumMod val="50000"/>
                  </a:schemeClr>
                </a:solidFill>
                <a:latin typeface="Calibri" charset="0"/>
                <a:ea typeface="Calibri" charset="0"/>
                <a:cs typeface="Calibri" charset="0"/>
              </a:rPr>
              <a:t>ΠΑΡΑΓΟΝΤΕΣ ΠΟΥ ΕΥΘΥΝΟΝΤΑΙ ΓΙΑ ΤΗΝ ΥΠΟΦΥΣΙΑΚΗ ΑΝΕΠΑΡΚΕΙΑ (1)</a:t>
            </a:r>
            <a:endParaRPr lang="en-US" sz="2100" b="1" dirty="0">
              <a:solidFill>
                <a:schemeClr val="accent1">
                  <a:lumMod val="50000"/>
                </a:schemeClr>
              </a:solidFill>
              <a:latin typeface="Calibri" charset="0"/>
              <a:ea typeface="Calibri" charset="0"/>
              <a:cs typeface="Calibri" charset="0"/>
            </a:endParaRPr>
          </a:p>
        </p:txBody>
      </p:sp>
      <p:sp>
        <p:nvSpPr>
          <p:cNvPr id="3" name="Content Placeholder 2"/>
          <p:cNvSpPr>
            <a:spLocks noGrp="1"/>
          </p:cNvSpPr>
          <p:nvPr>
            <p:ph sz="quarter" idx="4294967295"/>
          </p:nvPr>
        </p:nvSpPr>
        <p:spPr>
          <a:xfrm>
            <a:off x="0" y="1412776"/>
            <a:ext cx="8458200" cy="4292929"/>
          </a:xfrm>
          <a:prstGeom prst="rect">
            <a:avLst/>
          </a:prstGeom>
        </p:spPr>
        <p:txBody>
          <a:bodyPr>
            <a:normAutofit/>
          </a:bodyPr>
          <a:lstStyle/>
          <a:p>
            <a:pPr marL="0" indent="0">
              <a:buNone/>
            </a:pPr>
            <a:r>
              <a:rPr lang="el-GR" sz="2000" b="1" dirty="0">
                <a:solidFill>
                  <a:srgbClr val="C00000"/>
                </a:solidFill>
                <a:latin typeface="Calibri" charset="0"/>
                <a:ea typeface="Calibri" charset="0"/>
                <a:cs typeface="Calibri" charset="0"/>
              </a:rPr>
              <a:t>ΔΙΑΤΑΡΑΧΕΣ ΣΤΗΝ ΑΙΜΑΤΩΣΗ ΤΗΣ ΥΠΟΦΥΣΗΣ</a:t>
            </a:r>
            <a:endParaRPr lang="en-US" sz="2000" b="1" dirty="0">
              <a:solidFill>
                <a:srgbClr val="C00000"/>
              </a:solidFill>
              <a:latin typeface="Calibri" charset="0"/>
              <a:ea typeface="Calibri" charset="0"/>
              <a:cs typeface="Calibri" charset="0"/>
            </a:endParaRPr>
          </a:p>
          <a:p>
            <a:pPr marL="0" indent="0">
              <a:buNone/>
            </a:pPr>
            <a:endParaRPr lang="el-GR" sz="2000" dirty="0">
              <a:latin typeface="Calibri" charset="0"/>
              <a:ea typeface="Calibri" charset="0"/>
              <a:cs typeface="Calibri" charset="0"/>
            </a:endParaRPr>
          </a:p>
          <a:p>
            <a:pPr marL="257175" indent="-257175">
              <a:buFont typeface="+mj-lt"/>
              <a:buAutoNum type="arabicPeriod"/>
            </a:pPr>
            <a:r>
              <a:rPr lang="el-GR" sz="2000" dirty="0">
                <a:solidFill>
                  <a:schemeClr val="tx2">
                    <a:lumMod val="50000"/>
                  </a:schemeClr>
                </a:solidFill>
                <a:latin typeface="Calibri" charset="0"/>
                <a:ea typeface="Calibri" charset="0"/>
                <a:cs typeface="Calibri" charset="0"/>
              </a:rPr>
              <a:t>Σύνδρομο </a:t>
            </a:r>
            <a:r>
              <a:rPr lang="en-US" sz="2000" dirty="0" err="1">
                <a:solidFill>
                  <a:schemeClr val="tx2">
                    <a:lumMod val="50000"/>
                  </a:schemeClr>
                </a:solidFill>
                <a:latin typeface="Calibri" charset="0"/>
                <a:ea typeface="Calibri" charset="0"/>
                <a:cs typeface="Calibri" charset="0"/>
              </a:rPr>
              <a:t>sheehan</a:t>
            </a:r>
            <a:endParaRPr lang="en-US" sz="2000" dirty="0">
              <a:solidFill>
                <a:schemeClr val="tx2">
                  <a:lumMod val="50000"/>
                </a:schemeClr>
              </a:solidFill>
              <a:latin typeface="Calibri" charset="0"/>
              <a:ea typeface="Calibri" charset="0"/>
              <a:cs typeface="Calibri" charset="0"/>
            </a:endParaRPr>
          </a:p>
          <a:p>
            <a:pPr marL="257175" indent="-257175">
              <a:buFont typeface="+mj-lt"/>
              <a:buAutoNum type="arabicPeriod"/>
            </a:pPr>
            <a:r>
              <a:rPr lang="el-GR" sz="2000" dirty="0" err="1">
                <a:solidFill>
                  <a:schemeClr val="tx2">
                    <a:lumMod val="50000"/>
                  </a:schemeClr>
                </a:solidFill>
                <a:latin typeface="Calibri" charset="0"/>
                <a:ea typeface="Calibri" charset="0"/>
                <a:cs typeface="Calibri" charset="0"/>
              </a:rPr>
              <a:t>Κρανιοεγκεφαλικη</a:t>
            </a:r>
            <a:r>
              <a:rPr lang="el-GR" sz="2000" dirty="0">
                <a:solidFill>
                  <a:schemeClr val="tx2">
                    <a:lumMod val="50000"/>
                  </a:schemeClr>
                </a:solidFill>
                <a:latin typeface="Calibri" charset="0"/>
                <a:ea typeface="Calibri" charset="0"/>
                <a:cs typeface="Calibri" charset="0"/>
              </a:rPr>
              <a:t> </a:t>
            </a:r>
            <a:r>
              <a:rPr lang="el-GR" sz="2000" dirty="0" err="1">
                <a:solidFill>
                  <a:schemeClr val="tx2">
                    <a:lumMod val="50000"/>
                  </a:schemeClr>
                </a:solidFill>
                <a:latin typeface="Calibri" charset="0"/>
                <a:ea typeface="Calibri" charset="0"/>
                <a:cs typeface="Calibri" charset="0"/>
              </a:rPr>
              <a:t>κακωση</a:t>
            </a:r>
            <a:r>
              <a:rPr lang="el-GR" sz="2000" dirty="0">
                <a:solidFill>
                  <a:schemeClr val="tx2">
                    <a:lumMod val="50000"/>
                  </a:schemeClr>
                </a:solidFill>
                <a:latin typeface="Calibri" charset="0"/>
                <a:ea typeface="Calibri" charset="0"/>
                <a:cs typeface="Calibri" charset="0"/>
              </a:rPr>
              <a:t> (ΑΜΕΣΗ ΒΛΑΒΗ Η ΠΙΕΣΗ ΑΠΟ ΟΙΔΗΜΑ)</a:t>
            </a:r>
          </a:p>
          <a:p>
            <a:pPr marL="257175" indent="-257175">
              <a:buFont typeface="+mj-lt"/>
              <a:buAutoNum type="arabicPeriod"/>
            </a:pPr>
            <a:r>
              <a:rPr lang="el-GR" sz="2000" dirty="0">
                <a:solidFill>
                  <a:schemeClr val="tx2">
                    <a:lumMod val="50000"/>
                  </a:schemeClr>
                </a:solidFill>
                <a:latin typeface="Calibri" charset="0"/>
                <a:ea typeface="Calibri" charset="0"/>
                <a:cs typeface="Calibri" charset="0"/>
              </a:rPr>
              <a:t>ΥΠΑΡΑΧΝΟΕΙΔΗΣ ΑΙΜΟΡΡΑΓΙΑ</a:t>
            </a:r>
          </a:p>
          <a:p>
            <a:pPr marL="257175" indent="-257175">
              <a:buFont typeface="+mj-lt"/>
              <a:buAutoNum type="arabicPeriod"/>
            </a:pPr>
            <a:r>
              <a:rPr lang="el-GR" sz="2000" dirty="0">
                <a:solidFill>
                  <a:schemeClr val="tx2">
                    <a:lumMod val="50000"/>
                  </a:schemeClr>
                </a:solidFill>
                <a:latin typeface="Calibri" charset="0"/>
                <a:ea typeface="Calibri" charset="0"/>
                <a:cs typeface="Calibri" charset="0"/>
              </a:rPr>
              <a:t>ΑΓΓΕΙΑΚΟ ΕΓΚΕΦΑΛΙΚΟ ΕΠΕΙΣΟΔΙΟ</a:t>
            </a:r>
            <a:endParaRPr lang="en-US" sz="2000" dirty="0">
              <a:solidFill>
                <a:schemeClr val="tx2">
                  <a:lumMod val="50000"/>
                </a:schemeClr>
              </a:solidFill>
              <a:latin typeface="Calibri" charset="0"/>
              <a:ea typeface="Calibri" charset="0"/>
              <a:cs typeface="Calibri" charset="0"/>
            </a:endParaRPr>
          </a:p>
          <a:p>
            <a:pPr marL="257175" indent="-257175">
              <a:buFont typeface="+mj-lt"/>
              <a:buAutoNum type="arabicPeriod"/>
            </a:pPr>
            <a:r>
              <a:rPr lang="en-US" sz="2000" dirty="0">
                <a:solidFill>
                  <a:schemeClr val="tx2">
                    <a:lumMod val="50000"/>
                  </a:schemeClr>
                </a:solidFill>
                <a:latin typeface="Calibri" charset="0"/>
                <a:ea typeface="Calibri" charset="0"/>
                <a:cs typeface="Calibri" charset="0"/>
              </a:rPr>
              <a:t>A</a:t>
            </a:r>
            <a:r>
              <a:rPr lang="el-GR" sz="2000" dirty="0" err="1">
                <a:solidFill>
                  <a:schemeClr val="tx2">
                    <a:lumMod val="50000"/>
                  </a:schemeClr>
                </a:solidFill>
                <a:latin typeface="Calibri" charset="0"/>
                <a:ea typeface="Calibri" charset="0"/>
                <a:cs typeface="Calibri" charset="0"/>
              </a:rPr>
              <a:t>κτινοβολία</a:t>
            </a:r>
            <a:r>
              <a:rPr lang="el-GR" sz="2000" dirty="0">
                <a:solidFill>
                  <a:schemeClr val="tx2">
                    <a:lumMod val="50000"/>
                  </a:schemeClr>
                </a:solidFill>
                <a:latin typeface="Calibri" charset="0"/>
                <a:ea typeface="Calibri" charset="0"/>
                <a:cs typeface="Calibri" charset="0"/>
              </a:rPr>
              <a:t> κρανίου η/και τραχήλου</a:t>
            </a:r>
          </a:p>
          <a:p>
            <a:endParaRPr lang="en-US" sz="2000" dirty="0"/>
          </a:p>
        </p:txBody>
      </p:sp>
      <p:pic>
        <p:nvPicPr>
          <p:cNvPr id="5" name="Picture 3" descr="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616" y="3012622"/>
            <a:ext cx="3455720" cy="298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8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836712"/>
          </a:xfrm>
        </p:spPr>
        <p:txBody>
          <a:bodyPr>
            <a:normAutofit/>
          </a:bodyPr>
          <a:lstStyle/>
          <a:p>
            <a:r>
              <a:rPr lang="el-GR" sz="2800" b="1" dirty="0">
                <a:solidFill>
                  <a:schemeClr val="accent1">
                    <a:lumMod val="50000"/>
                  </a:schemeClr>
                </a:solidFill>
              </a:rPr>
              <a:t>ΔΡΑΣΕΙΣ </a:t>
            </a:r>
            <a:r>
              <a:rPr lang="en-US" sz="2800" b="1" dirty="0">
                <a:solidFill>
                  <a:schemeClr val="accent1">
                    <a:lumMod val="50000"/>
                  </a:schemeClr>
                </a:solidFill>
              </a:rPr>
              <a:t>GH</a:t>
            </a:r>
            <a:endParaRPr lang="el-GR" sz="2800" b="1" dirty="0">
              <a:solidFill>
                <a:schemeClr val="accent1">
                  <a:lumMod val="50000"/>
                </a:schemeClr>
              </a:solidFill>
            </a:endParaRPr>
          </a:p>
        </p:txBody>
      </p:sp>
      <p:sp>
        <p:nvSpPr>
          <p:cNvPr id="3" name="2 - Θέση περιεχομένου"/>
          <p:cNvSpPr>
            <a:spLocks noGrp="1"/>
          </p:cNvSpPr>
          <p:nvPr>
            <p:ph idx="1"/>
          </p:nvPr>
        </p:nvSpPr>
        <p:spPr>
          <a:xfrm>
            <a:off x="539552" y="836712"/>
            <a:ext cx="8147248" cy="5289451"/>
          </a:xfrm>
        </p:spPr>
        <p:txBody>
          <a:bodyPr>
            <a:normAutofit/>
          </a:bodyPr>
          <a:lstStyle/>
          <a:p>
            <a:pPr>
              <a:buNone/>
            </a:pPr>
            <a:r>
              <a:rPr lang="el-GR" sz="2000" b="1" dirty="0">
                <a:solidFill>
                  <a:schemeClr val="accent1">
                    <a:lumMod val="50000"/>
                  </a:schemeClr>
                </a:solidFill>
              </a:rPr>
              <a:t>ΑΜΕΣΕΣ ΔΡΑΣΕΙΣ </a:t>
            </a:r>
            <a:r>
              <a:rPr lang="en-US" sz="2000" b="1" dirty="0">
                <a:solidFill>
                  <a:schemeClr val="accent1">
                    <a:lumMod val="50000"/>
                  </a:schemeClr>
                </a:solidFill>
              </a:rPr>
              <a:t>GH </a:t>
            </a:r>
          </a:p>
          <a:p>
            <a:r>
              <a:rPr lang="en-US" sz="2000" b="1" dirty="0">
                <a:solidFill>
                  <a:schemeClr val="accent1">
                    <a:lumMod val="50000"/>
                  </a:schemeClr>
                </a:solidFill>
              </a:rPr>
              <a:t>H </a:t>
            </a:r>
            <a:r>
              <a:rPr lang="el-GR" sz="2000" b="1" dirty="0">
                <a:solidFill>
                  <a:schemeClr val="accent1">
                    <a:lumMod val="50000"/>
                  </a:schemeClr>
                </a:solidFill>
              </a:rPr>
              <a:t>κυριότερη αναβολική ορμόνη κατά την διάρκεια της νηστείας και του </a:t>
            </a:r>
            <a:r>
              <a:rPr lang="en-US" sz="2000" b="1" dirty="0">
                <a:solidFill>
                  <a:schemeClr val="accent1">
                    <a:lumMod val="50000"/>
                  </a:schemeClr>
                </a:solidFill>
              </a:rPr>
              <a:t>stress.</a:t>
            </a:r>
          </a:p>
          <a:p>
            <a:r>
              <a:rPr lang="el-GR" sz="2000" b="1" dirty="0">
                <a:solidFill>
                  <a:schemeClr val="accent1">
                    <a:lumMod val="50000"/>
                  </a:schemeClr>
                </a:solidFill>
              </a:rPr>
              <a:t>Ανταγωνίζεται την δράση της ινσουλίνης στο μεταβολισμό γλυκόζης στο ήπαρ και στην περιφέρεια. </a:t>
            </a:r>
          </a:p>
          <a:p>
            <a:endParaRPr lang="el-GR" sz="2000" b="1" dirty="0">
              <a:solidFill>
                <a:schemeClr val="accent1">
                  <a:lumMod val="50000"/>
                </a:schemeClr>
              </a:solidFill>
            </a:endParaRPr>
          </a:p>
          <a:p>
            <a:r>
              <a:rPr lang="el-GR" sz="2000" b="1" dirty="0">
                <a:solidFill>
                  <a:schemeClr val="accent1">
                    <a:lumMod val="50000"/>
                  </a:schemeClr>
                </a:solidFill>
              </a:rPr>
              <a:t>Αυξάνει την απελευθέρωση λιπαρών οξέων από τον λιπώδη ιστό.</a:t>
            </a:r>
          </a:p>
          <a:p>
            <a:r>
              <a:rPr lang="el-GR" sz="2000" b="1" dirty="0" err="1">
                <a:solidFill>
                  <a:schemeClr val="accent1">
                    <a:lumMod val="50000"/>
                  </a:schemeClr>
                </a:solidFill>
              </a:rPr>
              <a:t>Αντιινσουλινικές</a:t>
            </a:r>
            <a:r>
              <a:rPr lang="el-GR" sz="2000" b="1" dirty="0">
                <a:solidFill>
                  <a:schemeClr val="accent1">
                    <a:lumMod val="50000"/>
                  </a:schemeClr>
                </a:solidFill>
              </a:rPr>
              <a:t> δράσεις, αύξηση γλυκόζης αίματος.</a:t>
            </a:r>
            <a:endParaRPr lang="en-US" sz="2000" b="1" dirty="0">
              <a:solidFill>
                <a:schemeClr val="accent1">
                  <a:lumMod val="50000"/>
                </a:schemeClr>
              </a:solidFill>
            </a:endParaRPr>
          </a:p>
          <a:p>
            <a:pPr>
              <a:buNone/>
            </a:pPr>
            <a:endParaRPr lang="el-GR" sz="2000" b="1" dirty="0">
              <a:solidFill>
                <a:schemeClr val="accent1">
                  <a:lumMod val="50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1259632" y="4149080"/>
            <a:ext cx="5976664" cy="2448272"/>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352928" cy="747395"/>
          </a:xfrm>
          <a:ln>
            <a:solidFill>
              <a:schemeClr val="accent1"/>
            </a:solidFill>
          </a:ln>
        </p:spPr>
        <p:txBody>
          <a:bodyPr>
            <a:normAutofit/>
          </a:bodyPr>
          <a:lstStyle/>
          <a:p>
            <a:r>
              <a:rPr lang="el-GR" sz="2100" b="1" dirty="0">
                <a:solidFill>
                  <a:schemeClr val="tx2">
                    <a:lumMod val="50000"/>
                  </a:schemeClr>
                </a:solidFill>
                <a:latin typeface="Calibri" charset="0"/>
                <a:ea typeface="Calibri" charset="0"/>
                <a:cs typeface="Calibri" charset="0"/>
              </a:rPr>
              <a:t>ΠΑΡΑΓΟΝΤΕΣ ΠΟΥ ΕΥΘΥΝΟΝΤΑΙ ΓΙΑ ΤΗΝ ΥΠΟΦΥΣΙΑΚΗ ΑΝΕΠΑΡΚΕΙΑ (2)</a:t>
            </a:r>
            <a:endParaRPr lang="en-US" sz="2100" b="1" dirty="0">
              <a:solidFill>
                <a:schemeClr val="tx2">
                  <a:lumMod val="50000"/>
                </a:schemeClr>
              </a:solidFill>
            </a:endParaRPr>
          </a:p>
        </p:txBody>
      </p:sp>
      <p:sp>
        <p:nvSpPr>
          <p:cNvPr id="3" name="Content Placeholder 2"/>
          <p:cNvSpPr>
            <a:spLocks noGrp="1"/>
          </p:cNvSpPr>
          <p:nvPr>
            <p:ph sz="quarter" idx="4294967295"/>
          </p:nvPr>
        </p:nvSpPr>
        <p:spPr>
          <a:xfrm>
            <a:off x="467544" y="1772816"/>
            <a:ext cx="8280920" cy="4392488"/>
          </a:xfrm>
          <a:prstGeom prst="rect">
            <a:avLst/>
          </a:prstGeom>
          <a:ln>
            <a:solidFill>
              <a:schemeClr val="accent1"/>
            </a:solidFill>
          </a:ln>
        </p:spPr>
        <p:txBody>
          <a:bodyPr/>
          <a:lstStyle/>
          <a:p>
            <a:pPr marL="0" indent="0">
              <a:buNone/>
            </a:pPr>
            <a:endParaRPr lang="en-US" sz="2400" dirty="0">
              <a:latin typeface="Calibri" charset="0"/>
              <a:ea typeface="Calibri" charset="0"/>
              <a:cs typeface="Calibri" charset="0"/>
            </a:endParaRPr>
          </a:p>
          <a:p>
            <a:pPr marL="0" indent="0">
              <a:buNone/>
            </a:pPr>
            <a:r>
              <a:rPr lang="el-GR" sz="2400" b="1" dirty="0">
                <a:solidFill>
                  <a:schemeClr val="tx2">
                    <a:lumMod val="60000"/>
                    <a:lumOff val="40000"/>
                  </a:schemeClr>
                </a:solidFill>
                <a:latin typeface="Calibri" charset="0"/>
                <a:ea typeface="Calibri" charset="0"/>
                <a:cs typeface="Calibri" charset="0"/>
              </a:rPr>
              <a:t>Αντισώματα κατά της υπόφυσης ή κατά του υποθαλάμου</a:t>
            </a:r>
          </a:p>
          <a:p>
            <a:pPr>
              <a:buFont typeface="+mj-lt"/>
              <a:buAutoNum type="arabicPeriod"/>
            </a:pPr>
            <a:r>
              <a:rPr lang="el-GR" sz="2400" dirty="0" err="1">
                <a:solidFill>
                  <a:schemeClr val="tx2">
                    <a:lumMod val="50000"/>
                  </a:schemeClr>
                </a:solidFill>
                <a:latin typeface="Calibri" charset="0"/>
                <a:ea typeface="Calibri" charset="0"/>
                <a:cs typeface="Calibri" charset="0"/>
              </a:rPr>
              <a:t>Αυτοάνοση</a:t>
            </a:r>
            <a:r>
              <a:rPr lang="el-GR" sz="2400" dirty="0">
                <a:solidFill>
                  <a:schemeClr val="tx2">
                    <a:lumMod val="50000"/>
                  </a:schemeClr>
                </a:solidFill>
                <a:latin typeface="Calibri" charset="0"/>
                <a:ea typeface="Calibri" charset="0"/>
                <a:cs typeface="Calibri" charset="0"/>
              </a:rPr>
              <a:t> </a:t>
            </a:r>
            <a:r>
              <a:rPr lang="el-GR" sz="2400" dirty="0" err="1">
                <a:solidFill>
                  <a:schemeClr val="tx2">
                    <a:lumMod val="50000"/>
                  </a:schemeClr>
                </a:solidFill>
                <a:latin typeface="Calibri" charset="0"/>
                <a:ea typeface="Calibri" charset="0"/>
                <a:cs typeface="Calibri" charset="0"/>
              </a:rPr>
              <a:t>υποφυσίτιδα</a:t>
            </a:r>
            <a:r>
              <a:rPr lang="el-GR" sz="2400" dirty="0">
                <a:solidFill>
                  <a:schemeClr val="tx2">
                    <a:lumMod val="50000"/>
                  </a:schemeClr>
                </a:solidFill>
                <a:latin typeface="Calibri" charset="0"/>
                <a:ea typeface="Calibri" charset="0"/>
                <a:cs typeface="Calibri" charset="0"/>
              </a:rPr>
              <a:t> ή λεμφοκυτταρική </a:t>
            </a:r>
            <a:r>
              <a:rPr lang="el-GR" sz="2400" dirty="0" err="1">
                <a:solidFill>
                  <a:schemeClr val="tx2">
                    <a:lumMod val="50000"/>
                  </a:schemeClr>
                </a:solidFill>
                <a:latin typeface="Calibri" charset="0"/>
                <a:ea typeface="Calibri" charset="0"/>
                <a:cs typeface="Calibri" charset="0"/>
              </a:rPr>
              <a:t>υποφυσίτιδα</a:t>
            </a:r>
            <a:endParaRPr lang="el-GR" sz="2400" dirty="0">
              <a:solidFill>
                <a:schemeClr val="tx2">
                  <a:lumMod val="50000"/>
                </a:schemeClr>
              </a:solidFill>
              <a:latin typeface="Calibri" charset="0"/>
              <a:ea typeface="Calibri" charset="0"/>
              <a:cs typeface="Calibri" charset="0"/>
            </a:endParaRPr>
          </a:p>
          <a:p>
            <a:pPr>
              <a:buFont typeface="+mj-lt"/>
              <a:buAutoNum type="arabicPeriod"/>
            </a:pPr>
            <a:r>
              <a:rPr lang="el-GR" sz="2400" dirty="0">
                <a:solidFill>
                  <a:schemeClr val="tx2">
                    <a:lumMod val="50000"/>
                  </a:schemeClr>
                </a:solidFill>
                <a:latin typeface="Calibri" charset="0"/>
                <a:ea typeface="Calibri" charset="0"/>
                <a:cs typeface="Calibri" charset="0"/>
              </a:rPr>
              <a:t>Ιδιοπαθής υποφυσιακή ανεπάρκεια (υποθάλαμος? </a:t>
            </a:r>
            <a:r>
              <a:rPr lang="en-US" sz="2400" dirty="0">
                <a:solidFill>
                  <a:schemeClr val="tx2">
                    <a:lumMod val="50000"/>
                  </a:schemeClr>
                </a:solidFill>
                <a:latin typeface="Calibri" charset="0"/>
                <a:ea typeface="Calibri" charset="0"/>
                <a:cs typeface="Calibri" charset="0"/>
              </a:rPr>
              <a:t>CRH?)</a:t>
            </a:r>
          </a:p>
          <a:p>
            <a:pPr>
              <a:buFont typeface="+mj-lt"/>
              <a:buAutoNum type="arabicPeriod"/>
            </a:pPr>
            <a:endParaRPr lang="en-US" sz="2400" dirty="0">
              <a:solidFill>
                <a:schemeClr val="tx2">
                  <a:lumMod val="50000"/>
                </a:schemeClr>
              </a:solidFill>
              <a:latin typeface="Calibri" charset="0"/>
              <a:ea typeface="Calibri" charset="0"/>
              <a:cs typeface="Calibri" charset="0"/>
            </a:endParaRPr>
          </a:p>
          <a:p>
            <a:pPr marL="0" indent="0">
              <a:buNone/>
            </a:pPr>
            <a:r>
              <a:rPr lang="el-GR" sz="2400" b="1" dirty="0">
                <a:solidFill>
                  <a:schemeClr val="tx2">
                    <a:lumMod val="60000"/>
                    <a:lumOff val="40000"/>
                  </a:schemeClr>
                </a:solidFill>
                <a:latin typeface="Calibri" charset="0"/>
                <a:ea typeface="Calibri" charset="0"/>
                <a:cs typeface="Calibri" charset="0"/>
              </a:rPr>
              <a:t>Υποφυσιακή ανεπάρκεια από φάρμακα</a:t>
            </a:r>
          </a:p>
          <a:p>
            <a:pPr marL="0" indent="0">
              <a:buNone/>
            </a:pPr>
            <a:r>
              <a:rPr lang="el-GR" sz="2400" dirty="0">
                <a:solidFill>
                  <a:schemeClr val="tx2">
                    <a:lumMod val="50000"/>
                  </a:schemeClr>
                </a:solidFill>
                <a:latin typeface="Calibri" charset="0"/>
                <a:ea typeface="Calibri" charset="0"/>
                <a:cs typeface="Calibri" charset="0"/>
              </a:rPr>
              <a:t>Αντικαρκινικά φάρμακα </a:t>
            </a:r>
            <a:r>
              <a:rPr lang="en-US" sz="2400" dirty="0">
                <a:solidFill>
                  <a:schemeClr val="tx2">
                    <a:lumMod val="50000"/>
                  </a:schemeClr>
                </a:solidFill>
                <a:latin typeface="Calibri" charset="0"/>
                <a:ea typeface="Calibri" charset="0"/>
                <a:cs typeface="Calibri" charset="0"/>
              </a:rPr>
              <a:t>-</a:t>
            </a:r>
            <a:r>
              <a:rPr lang="en-US" sz="2400" dirty="0" err="1">
                <a:solidFill>
                  <a:schemeClr val="tx2">
                    <a:lumMod val="50000"/>
                  </a:schemeClr>
                </a:solidFill>
                <a:latin typeface="Calibri" charset="0"/>
                <a:ea typeface="Calibri" charset="0"/>
                <a:cs typeface="Calibri" charset="0"/>
              </a:rPr>
              <a:t>ipilibumam</a:t>
            </a:r>
            <a:r>
              <a:rPr lang="en-US" sz="2400" dirty="0">
                <a:solidFill>
                  <a:schemeClr val="tx2">
                    <a:lumMod val="50000"/>
                  </a:schemeClr>
                </a:solidFill>
                <a:latin typeface="Calibri" charset="0"/>
                <a:ea typeface="Calibri" charset="0"/>
                <a:cs typeface="Calibri" charset="0"/>
              </a:rPr>
              <a:t>-, </a:t>
            </a:r>
            <a:r>
              <a:rPr lang="el-GR" sz="2400" dirty="0">
                <a:solidFill>
                  <a:schemeClr val="tx2">
                    <a:lumMod val="50000"/>
                  </a:schemeClr>
                </a:solidFill>
                <a:latin typeface="Calibri" charset="0"/>
                <a:ea typeface="Calibri" charset="0"/>
                <a:cs typeface="Calibri" charset="0"/>
              </a:rPr>
              <a:t>πιθανώς επάγουν </a:t>
            </a:r>
            <a:r>
              <a:rPr lang="el-GR" sz="2400" dirty="0" err="1">
                <a:solidFill>
                  <a:schemeClr val="tx2">
                    <a:lumMod val="50000"/>
                  </a:schemeClr>
                </a:solidFill>
                <a:latin typeface="Calibri" charset="0"/>
                <a:ea typeface="Calibri" charset="0"/>
                <a:cs typeface="Calibri" charset="0"/>
              </a:rPr>
              <a:t>αυτοάνοση</a:t>
            </a:r>
            <a:r>
              <a:rPr lang="el-GR" sz="2400" dirty="0">
                <a:solidFill>
                  <a:schemeClr val="tx2">
                    <a:lumMod val="50000"/>
                  </a:schemeClr>
                </a:solidFill>
                <a:latin typeface="Calibri" charset="0"/>
                <a:ea typeface="Calibri" charset="0"/>
                <a:cs typeface="Calibri" charset="0"/>
              </a:rPr>
              <a:t> </a:t>
            </a:r>
            <a:r>
              <a:rPr lang="el-GR" sz="2400" dirty="0" err="1">
                <a:solidFill>
                  <a:schemeClr val="tx2">
                    <a:lumMod val="50000"/>
                  </a:schemeClr>
                </a:solidFill>
                <a:latin typeface="Calibri" charset="0"/>
                <a:ea typeface="Calibri" charset="0"/>
                <a:cs typeface="Calibri" charset="0"/>
              </a:rPr>
              <a:t>υποφυσίτιδα</a:t>
            </a:r>
            <a:r>
              <a:rPr lang="el-GR" sz="2400" dirty="0">
                <a:solidFill>
                  <a:schemeClr val="tx2">
                    <a:lumMod val="50000"/>
                  </a:schemeClr>
                </a:solidFill>
                <a:latin typeface="Calibri" charset="0"/>
                <a:ea typeface="Calibri" charset="0"/>
                <a:cs typeface="Calibri" charset="0"/>
              </a:rPr>
              <a:t>, 9 </a:t>
            </a:r>
            <a:r>
              <a:rPr lang="el-GR" sz="2400" dirty="0" err="1">
                <a:solidFill>
                  <a:schemeClr val="tx2">
                    <a:lumMod val="50000"/>
                  </a:schemeClr>
                </a:solidFill>
                <a:latin typeface="Calibri" charset="0"/>
                <a:ea typeface="Calibri" charset="0"/>
                <a:cs typeface="Calibri" charset="0"/>
              </a:rPr>
              <a:t>εβδομαδες</a:t>
            </a:r>
            <a:r>
              <a:rPr lang="el-GR" sz="2400" dirty="0">
                <a:solidFill>
                  <a:schemeClr val="tx2">
                    <a:lumMod val="50000"/>
                  </a:schemeClr>
                </a:solidFill>
                <a:latin typeface="Calibri" charset="0"/>
                <a:ea typeface="Calibri" charset="0"/>
                <a:cs typeface="Calibri" charset="0"/>
              </a:rPr>
              <a:t> μετά έναρξη αγωγής (&lt;10%).</a:t>
            </a:r>
            <a:endParaRPr lang="en-US" sz="2400" dirty="0">
              <a:solidFill>
                <a:schemeClr val="tx2">
                  <a:lumMod val="50000"/>
                </a:schemeClr>
              </a:solidFill>
              <a:latin typeface="Calibri" charset="0"/>
              <a:ea typeface="Calibri" charset="0"/>
              <a:cs typeface="Calibri" charset="0"/>
            </a:endParaRPr>
          </a:p>
          <a:p>
            <a:pPr marL="0" indent="0">
              <a:buNone/>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201364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825" y="274638"/>
            <a:ext cx="8569325" cy="1138138"/>
          </a:xfrm>
          <a:solidFill>
            <a:schemeClr val="accent3">
              <a:lumMod val="20000"/>
              <a:lumOff val="80000"/>
            </a:schemeClr>
          </a:solidFill>
        </p:spPr>
        <p:txBody>
          <a:bodyPr/>
          <a:lstStyle/>
          <a:p>
            <a:pPr>
              <a:defRPr/>
            </a:pPr>
            <a:r>
              <a:rPr lang="el-GR" sz="2400" b="1" dirty="0">
                <a:solidFill>
                  <a:schemeClr val="accent3">
                    <a:lumMod val="75000"/>
                  </a:schemeClr>
                </a:solidFill>
              </a:rPr>
              <a:t>ΥΠΟΦΥΣΙΑΚΗ ΑΝΕΠΑΡΚΕΙΑ</a:t>
            </a:r>
            <a:endParaRPr lang="el-GR" sz="2400" dirty="0"/>
          </a:p>
        </p:txBody>
      </p:sp>
      <p:sp>
        <p:nvSpPr>
          <p:cNvPr id="61443" name="2 - Θέση περιεχομένου"/>
          <p:cNvSpPr>
            <a:spLocks noGrp="1"/>
          </p:cNvSpPr>
          <p:nvPr>
            <p:ph sz="half" idx="1"/>
          </p:nvPr>
        </p:nvSpPr>
        <p:spPr>
          <a:xfrm>
            <a:off x="250825" y="1412776"/>
            <a:ext cx="8569325" cy="2160240"/>
          </a:xfrm>
          <a:ln>
            <a:solidFill>
              <a:schemeClr val="accent1"/>
            </a:solidFill>
          </a:ln>
        </p:spPr>
        <p:txBody>
          <a:bodyPr/>
          <a:lstStyle/>
          <a:p>
            <a:pPr eaLnBrk="1" hangingPunct="1"/>
            <a:endParaRPr lang="el-GR" sz="2400" dirty="0">
              <a:solidFill>
                <a:srgbClr val="002060"/>
              </a:solidFill>
            </a:endParaRPr>
          </a:p>
          <a:p>
            <a:pPr eaLnBrk="1" hangingPunct="1"/>
            <a:endParaRPr lang="el-GR" sz="2400" dirty="0">
              <a:solidFill>
                <a:srgbClr val="002060"/>
              </a:solidFill>
            </a:endParaRPr>
          </a:p>
          <a:p>
            <a:pPr eaLnBrk="1" hangingPunct="1"/>
            <a:r>
              <a:rPr lang="el-GR" sz="2400" dirty="0">
                <a:solidFill>
                  <a:srgbClr val="002060"/>
                </a:solidFill>
              </a:rPr>
              <a:t>Η επίπτωση ποικίλλει από 12-42 /1000000 ανά έτος, αλλά είναι πολύ μεγαλύτερο αν συμπεριλάβουμε και τα άτομα με </a:t>
            </a:r>
            <a:r>
              <a:rPr lang="el-GR" sz="2400" dirty="0" err="1">
                <a:solidFill>
                  <a:srgbClr val="002060"/>
                </a:solidFill>
              </a:rPr>
              <a:t>κρανιοεγκεφαλική</a:t>
            </a:r>
            <a:r>
              <a:rPr lang="el-GR" sz="2400" dirty="0">
                <a:solidFill>
                  <a:srgbClr val="002060"/>
                </a:solidFill>
              </a:rPr>
              <a:t> κάκωση. </a:t>
            </a:r>
          </a:p>
          <a:p>
            <a:endParaRPr lang="el-GR" sz="2000" dirty="0"/>
          </a:p>
        </p:txBody>
      </p:sp>
      <p:sp>
        <p:nvSpPr>
          <p:cNvPr id="61444" name="3 - Θέση περιεχομένου"/>
          <p:cNvSpPr>
            <a:spLocks noGrp="1"/>
          </p:cNvSpPr>
          <p:nvPr>
            <p:ph sz="half" idx="2"/>
          </p:nvPr>
        </p:nvSpPr>
        <p:spPr>
          <a:xfrm>
            <a:off x="1619672" y="4293096"/>
            <a:ext cx="5545137" cy="1582737"/>
          </a:xfrm>
          <a:solidFill>
            <a:srgbClr val="A4F2F0"/>
          </a:solidFill>
        </p:spPr>
        <p:txBody>
          <a:bodyPr/>
          <a:lstStyle/>
          <a:p>
            <a:endParaRPr lang="el-GR" sz="2000" b="1"/>
          </a:p>
          <a:p>
            <a:pPr>
              <a:buFont typeface="Arial" pitchFamily="34" charset="0"/>
              <a:buNone/>
            </a:pPr>
            <a:r>
              <a:rPr lang="el-GR" sz="2000" b="1">
                <a:solidFill>
                  <a:srgbClr val="0070C0"/>
                </a:solidFill>
              </a:rPr>
              <a:t>                                        </a:t>
            </a:r>
            <a:r>
              <a:rPr lang="el-GR" b="1">
                <a:solidFill>
                  <a:srgbClr val="0070C0"/>
                </a:solidFill>
              </a:rPr>
              <a:t>ΟΞΕΙΑ </a:t>
            </a:r>
          </a:p>
          <a:p>
            <a:pPr>
              <a:buFont typeface="Arial" pitchFamily="34" charset="0"/>
              <a:buNone/>
            </a:pPr>
            <a:r>
              <a:rPr lang="el-GR" sz="2000" b="1">
                <a:solidFill>
                  <a:srgbClr val="0070C0"/>
                </a:solidFill>
              </a:rPr>
              <a:t>                                      </a:t>
            </a:r>
            <a:r>
              <a:rPr lang="el-GR" b="1">
                <a:solidFill>
                  <a:srgbClr val="0070C0"/>
                </a:solidFill>
              </a:rPr>
              <a:t>ΧΡΟΝΙΑ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0" y="692696"/>
            <a:ext cx="9144000" cy="4680520"/>
          </a:xfrm>
          <a:prstGeom prst="rect">
            <a:avLst/>
          </a:prstGeom>
        </p:spPr>
      </p:pic>
    </p:spTree>
    <p:extLst>
      <p:ext uri="{BB962C8B-B14F-4D97-AF65-F5344CB8AC3E}">
        <p14:creationId xmlns:p14="http://schemas.microsoft.com/office/powerpoint/2010/main" val="1981633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Αποτέλεσμα εικόνας για mri εμπτυ σελλα συνδρομε"/>
          <p:cNvPicPr>
            <a:picLocks noChangeAspect="1" noChangeArrowheads="1"/>
          </p:cNvPicPr>
          <p:nvPr/>
        </p:nvPicPr>
        <p:blipFill>
          <a:blip r:embed="rId2" cstate="print"/>
          <a:srcRect/>
          <a:stretch>
            <a:fillRect/>
          </a:stretch>
        </p:blipFill>
        <p:spPr bwMode="auto">
          <a:xfrm>
            <a:off x="395536" y="476672"/>
            <a:ext cx="8136904" cy="597666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prod-images.static.radiopaedia.org/images/358084/cfa808c70682514af05cc106a06661_thumb.jpg"/>
          <p:cNvPicPr>
            <a:picLocks noChangeAspect="1" noChangeArrowheads="1"/>
          </p:cNvPicPr>
          <p:nvPr/>
        </p:nvPicPr>
        <p:blipFill>
          <a:blip r:embed="rId2" cstate="print"/>
          <a:srcRect/>
          <a:stretch>
            <a:fillRect/>
          </a:stretch>
        </p:blipFill>
        <p:spPr bwMode="auto">
          <a:xfrm>
            <a:off x="1547664" y="1124744"/>
            <a:ext cx="6120680" cy="4176464"/>
          </a:xfrm>
          <a:prstGeom prst="rect">
            <a:avLst/>
          </a:prstGeom>
          <a:noFill/>
        </p:spPr>
      </p:pic>
      <p:sp>
        <p:nvSpPr>
          <p:cNvPr id="5" name="4 - Τίτλος"/>
          <p:cNvSpPr>
            <a:spLocks noGrp="1"/>
          </p:cNvSpPr>
          <p:nvPr>
            <p:ph type="title"/>
          </p:nvPr>
        </p:nvSpPr>
        <p:spPr>
          <a:xfrm>
            <a:off x="251520" y="5877272"/>
            <a:ext cx="8229600" cy="724942"/>
          </a:xfrm>
        </p:spPr>
        <p:txBody>
          <a:bodyPr>
            <a:normAutofit/>
          </a:bodyPr>
          <a:lstStyle/>
          <a:p>
            <a:r>
              <a:rPr lang="el-GR" sz="1800" dirty="0"/>
              <a:t>Λεμφοκυτταρική </a:t>
            </a:r>
            <a:r>
              <a:rPr lang="el-GR" sz="1800" dirty="0" err="1"/>
              <a:t>υποφυσίτιδα</a:t>
            </a:r>
            <a:endParaRPr lang="el-GR" sz="1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A, </a:t>
            </a:r>
            <a:r>
              <a:rPr lang="en-GB" sz="1500" b="1" dirty="0" err="1">
                <a:solidFill>
                  <a:srgbClr val="000000"/>
                </a:solidFill>
                <a:latin typeface="Arial" charset="0"/>
                <a:ea typeface="msgothic" charset="0"/>
                <a:cs typeface="msgothic" charset="0"/>
              </a:rPr>
              <a:t>Postcontrast</a:t>
            </a:r>
            <a:r>
              <a:rPr lang="en-GB" sz="1500" b="1" dirty="0">
                <a:solidFill>
                  <a:srgbClr val="000000"/>
                </a:solidFill>
                <a:latin typeface="Arial" charset="0"/>
                <a:ea typeface="msgothic" charset="0"/>
                <a:cs typeface="msgothic" charset="0"/>
              </a:rPr>
              <a:t> T1-weighted MR image of the brain at initial metastatic work-up demonstrates a normal pituitary gland and stalk. </a:t>
            </a:r>
          </a:p>
        </p:txBody>
      </p:sp>
      <p:pic>
        <p:nvPicPr>
          <p:cNvPr id="3074" name="Picture 2"/>
          <p:cNvPicPr>
            <a:picLocks noChangeAspect="1" noChangeArrowheads="1"/>
          </p:cNvPicPr>
          <p:nvPr/>
        </p:nvPicPr>
        <p:blipFill>
          <a:blip r:embed="rId3" cstate="print"/>
          <a:srcRect/>
          <a:stretch>
            <a:fillRect/>
          </a:stretch>
        </p:blipFill>
        <p:spPr bwMode="auto">
          <a:xfrm>
            <a:off x="5785920" y="6002550"/>
            <a:ext cx="2921760" cy="633667"/>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0" y="1844824"/>
            <a:ext cx="9144000" cy="3240360"/>
          </a:xfrm>
          <a:prstGeom prst="rect">
            <a:avLst/>
          </a:prstGeom>
          <a:noFill/>
          <a:ln w="9525">
            <a:noFill/>
            <a:round/>
            <a:headEnd/>
            <a:tailEnd/>
          </a:ln>
          <a:effectLst/>
        </p:spPr>
      </p:pic>
      <p:sp>
        <p:nvSpPr>
          <p:cNvPr id="3076" name="Text Box 4"/>
          <p:cNvSpPr txBox="1">
            <a:spLocks noChangeArrowheads="1"/>
          </p:cNvSpPr>
          <p:nvPr/>
        </p:nvSpPr>
        <p:spPr bwMode="auto">
          <a:xfrm>
            <a:off x="671040" y="5972307"/>
            <a:ext cx="3918240" cy="3096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K.J. Carpenter et al. AJNR Am J </a:t>
            </a:r>
            <a:r>
              <a:rPr lang="en-GB" sz="1100" b="1" dirty="0" err="1">
                <a:solidFill>
                  <a:srgbClr val="000000"/>
                </a:solidFill>
                <a:latin typeface="Arial" charset="0"/>
                <a:ea typeface="msgothic" charset="0"/>
                <a:cs typeface="msgothic" charset="0"/>
              </a:rPr>
              <a:t>Neuroradiol</a:t>
            </a:r>
            <a:r>
              <a:rPr lang="en-GB" sz="1100" b="1" dirty="0">
                <a:solidFill>
                  <a:srgbClr val="000000"/>
                </a:solidFill>
                <a:latin typeface="Arial" charset="0"/>
                <a:ea typeface="msgothic" charset="0"/>
                <a:cs typeface="msgothic" charset="0"/>
              </a:rPr>
              <a:t> 2009;30:1751-1753</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©2009 by American Society of </a:t>
            </a:r>
            <a:r>
              <a:rPr lang="en-GB" sz="900" dirty="0" err="1">
                <a:solidFill>
                  <a:srgbClr val="000000"/>
                </a:solidFill>
                <a:latin typeface="Arial" charset="0"/>
                <a:ea typeface="msgothic" charset="0"/>
                <a:cs typeface="msgothic" charset="0"/>
              </a:rPr>
              <a:t>Neuroradiology</a:t>
            </a:r>
            <a:endParaRPr lang="en-GB" sz="900" dirty="0">
              <a:solidFill>
                <a:srgbClr val="000000"/>
              </a:solidFill>
              <a:latin typeface="Arial"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032B2A-FD5D-F142-8E2E-5ECC28305B0B}"/>
              </a:ext>
            </a:extLst>
          </p:cNvPr>
          <p:cNvSpPr>
            <a:spLocks noGrp="1"/>
          </p:cNvSpPr>
          <p:nvPr>
            <p:ph type="title"/>
          </p:nvPr>
        </p:nvSpPr>
        <p:spPr>
          <a:ln>
            <a:solidFill>
              <a:schemeClr val="accent1"/>
            </a:solidFill>
          </a:ln>
        </p:spPr>
        <p:txBody>
          <a:bodyPr>
            <a:normAutofit/>
          </a:bodyPr>
          <a:lstStyle/>
          <a:p>
            <a:r>
              <a:rPr lang="el-GR" sz="2400" b="1" dirty="0">
                <a:solidFill>
                  <a:schemeClr val="accent5">
                    <a:lumMod val="75000"/>
                  </a:schemeClr>
                </a:solidFill>
              </a:rPr>
              <a:t>ΔΙΑΓΝΩΣΗ ΥΠΟΦΥΣΙΑΚΗΣ ΑΝΕΠΑΡΚΕΙΑΣ</a:t>
            </a:r>
          </a:p>
        </p:txBody>
      </p:sp>
      <p:sp>
        <p:nvSpPr>
          <p:cNvPr id="3" name="Θέση περιεχομένου 2">
            <a:extLst>
              <a:ext uri="{FF2B5EF4-FFF2-40B4-BE49-F238E27FC236}">
                <a16:creationId xmlns:a16="http://schemas.microsoft.com/office/drawing/2014/main" id="{0A236480-BFB0-734B-B670-590AE8354B60}"/>
              </a:ext>
            </a:extLst>
          </p:cNvPr>
          <p:cNvSpPr>
            <a:spLocks noGrp="1"/>
          </p:cNvSpPr>
          <p:nvPr>
            <p:ph idx="1"/>
          </p:nvPr>
        </p:nvSpPr>
        <p:spPr>
          <a:ln>
            <a:solidFill>
              <a:schemeClr val="accent1"/>
            </a:solidFill>
          </a:ln>
        </p:spPr>
        <p:txBody>
          <a:bodyPr>
            <a:normAutofit/>
          </a:bodyPr>
          <a:lstStyle/>
          <a:p>
            <a:r>
              <a:rPr lang="el-GR" sz="2800" b="1" dirty="0">
                <a:solidFill>
                  <a:schemeClr val="tx2"/>
                </a:solidFill>
              </a:rPr>
              <a:t>Α</a:t>
            </a:r>
            <a:r>
              <a:rPr lang="en-US" sz="2800" b="1" dirty="0">
                <a:solidFill>
                  <a:schemeClr val="tx2"/>
                </a:solidFill>
              </a:rPr>
              <a:t>CTH, </a:t>
            </a:r>
            <a:r>
              <a:rPr lang="el-GR" sz="2800" b="1" dirty="0" err="1">
                <a:solidFill>
                  <a:schemeClr val="tx2"/>
                </a:solidFill>
              </a:rPr>
              <a:t>κορτιζ</a:t>
            </a:r>
            <a:r>
              <a:rPr lang="en-US" sz="2800" b="1" dirty="0" err="1">
                <a:solidFill>
                  <a:schemeClr val="tx2"/>
                </a:solidFill>
              </a:rPr>
              <a:t>ό</a:t>
            </a:r>
            <a:r>
              <a:rPr lang="el-GR" sz="2800" b="1" dirty="0" err="1">
                <a:solidFill>
                  <a:schemeClr val="tx2"/>
                </a:solidFill>
              </a:rPr>
              <a:t>λη</a:t>
            </a:r>
            <a:endParaRPr lang="el-GR" sz="2800" b="1" dirty="0">
              <a:solidFill>
                <a:schemeClr val="tx2"/>
              </a:solidFill>
            </a:endParaRPr>
          </a:p>
          <a:p>
            <a:pPr marL="0" indent="0">
              <a:buNone/>
            </a:pPr>
            <a:r>
              <a:rPr lang="el-GR" sz="2800" b="1" dirty="0">
                <a:solidFill>
                  <a:schemeClr val="tx2"/>
                </a:solidFill>
              </a:rPr>
              <a:t>    </a:t>
            </a:r>
            <a:r>
              <a:rPr lang="en-US" sz="2800" b="1" dirty="0" err="1">
                <a:solidFill>
                  <a:schemeClr val="tx2"/>
                </a:solidFill>
              </a:rPr>
              <a:t>synacthen</a:t>
            </a:r>
            <a:r>
              <a:rPr lang="en-US" sz="2800" b="1" dirty="0">
                <a:solidFill>
                  <a:schemeClr val="tx2"/>
                </a:solidFill>
              </a:rPr>
              <a:t> test</a:t>
            </a:r>
          </a:p>
          <a:p>
            <a:r>
              <a:rPr lang="en-US" sz="2800" b="1" dirty="0">
                <a:solidFill>
                  <a:schemeClr val="tx2"/>
                </a:solidFill>
              </a:rPr>
              <a:t>T3, T4</a:t>
            </a:r>
          </a:p>
          <a:p>
            <a:r>
              <a:rPr lang="en-US" sz="2800" b="1" dirty="0">
                <a:solidFill>
                  <a:schemeClr val="tx2"/>
                </a:solidFill>
              </a:rPr>
              <a:t>FSH, LH, </a:t>
            </a:r>
            <a:r>
              <a:rPr lang="el-GR" sz="2800" b="1" dirty="0" err="1">
                <a:solidFill>
                  <a:schemeClr val="tx2"/>
                </a:solidFill>
              </a:rPr>
              <a:t>οιστρογ</a:t>
            </a:r>
            <a:r>
              <a:rPr lang="en-US" sz="2800" b="1" dirty="0" err="1">
                <a:solidFill>
                  <a:schemeClr val="tx2"/>
                </a:solidFill>
              </a:rPr>
              <a:t>ό</a:t>
            </a:r>
            <a:r>
              <a:rPr lang="el-GR" sz="2800" b="1" dirty="0">
                <a:solidFill>
                  <a:schemeClr val="tx2"/>
                </a:solidFill>
              </a:rPr>
              <a:t>να</a:t>
            </a:r>
          </a:p>
          <a:p>
            <a:r>
              <a:rPr lang="en-US" sz="2800" b="1" dirty="0">
                <a:solidFill>
                  <a:schemeClr val="tx2"/>
                </a:solidFill>
              </a:rPr>
              <a:t>FSH, LH</a:t>
            </a:r>
            <a:r>
              <a:rPr lang="el-GR" sz="2800" b="1" dirty="0">
                <a:solidFill>
                  <a:schemeClr val="tx2"/>
                </a:solidFill>
              </a:rPr>
              <a:t>, τεστοστερόνη, </a:t>
            </a:r>
            <a:r>
              <a:rPr lang="en-US" sz="2800" b="1" dirty="0">
                <a:solidFill>
                  <a:schemeClr val="tx2"/>
                </a:solidFill>
              </a:rPr>
              <a:t>GnRH test</a:t>
            </a:r>
          </a:p>
          <a:p>
            <a:r>
              <a:rPr lang="en-US" sz="2800" b="1" dirty="0">
                <a:solidFill>
                  <a:schemeClr val="tx2"/>
                </a:solidFill>
              </a:rPr>
              <a:t>PRL</a:t>
            </a:r>
          </a:p>
          <a:p>
            <a:r>
              <a:rPr lang="en-US" sz="2800" b="1" dirty="0">
                <a:solidFill>
                  <a:schemeClr val="tx2"/>
                </a:solidFill>
              </a:rPr>
              <a:t>GH, IGF1, test </a:t>
            </a:r>
            <a:r>
              <a:rPr lang="el-GR" sz="2800" b="1" dirty="0" err="1">
                <a:solidFill>
                  <a:schemeClr val="tx2"/>
                </a:solidFill>
              </a:rPr>
              <a:t>υπογλυκαιμ</a:t>
            </a:r>
            <a:r>
              <a:rPr lang="en-US" sz="2800" b="1" dirty="0" err="1">
                <a:solidFill>
                  <a:schemeClr val="tx2"/>
                </a:solidFill>
              </a:rPr>
              <a:t>ί</a:t>
            </a:r>
            <a:r>
              <a:rPr lang="el-GR" sz="2800" b="1" dirty="0">
                <a:solidFill>
                  <a:schemeClr val="tx2"/>
                </a:solidFill>
              </a:rPr>
              <a:t>ας</a:t>
            </a:r>
          </a:p>
          <a:p>
            <a:r>
              <a:rPr lang="el-GR" sz="2800" b="1" dirty="0">
                <a:solidFill>
                  <a:schemeClr val="tx2"/>
                </a:solidFill>
              </a:rPr>
              <a:t>Στέρηση ύδατος</a:t>
            </a:r>
          </a:p>
        </p:txBody>
      </p:sp>
    </p:spTree>
    <p:extLst>
      <p:ext uri="{BB962C8B-B14F-4D97-AF65-F5344CB8AC3E}">
        <p14:creationId xmlns:p14="http://schemas.microsoft.com/office/powerpoint/2010/main" val="598215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alibri" charset="0"/>
              <a:ea typeface="Calibri" charset="0"/>
              <a:cs typeface="Calibri" charset="0"/>
            </a:endParaRPr>
          </a:p>
        </p:txBody>
      </p:sp>
      <p:pic>
        <p:nvPicPr>
          <p:cNvPr id="4" name="Content Placeholder 3"/>
          <p:cNvPicPr>
            <a:picLocks noGrp="1" noChangeAspect="1"/>
          </p:cNvPicPr>
          <p:nvPr>
            <p:ph sz="quarter" idx="4294967295"/>
          </p:nvPr>
        </p:nvPicPr>
        <p:blipFill>
          <a:blip r:embed="rId2" cstate="print"/>
          <a:stretch>
            <a:fillRect/>
          </a:stretch>
        </p:blipFill>
        <p:spPr>
          <a:xfrm>
            <a:off x="899592" y="274638"/>
            <a:ext cx="7488832" cy="6178698"/>
          </a:xfrm>
          <a:prstGeom prst="rect">
            <a:avLst/>
          </a:prstGeom>
        </p:spPr>
      </p:pic>
    </p:spTree>
    <p:extLst>
      <p:ext uri="{BB962C8B-B14F-4D97-AF65-F5344CB8AC3E}">
        <p14:creationId xmlns:p14="http://schemas.microsoft.com/office/powerpoint/2010/main" val="4337926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3775"/>
          </a:xfrm>
          <a:solidFill>
            <a:schemeClr val="accent3">
              <a:lumMod val="20000"/>
              <a:lumOff val="80000"/>
            </a:schemeClr>
          </a:solidFill>
        </p:spPr>
        <p:txBody>
          <a:bodyPr/>
          <a:lstStyle/>
          <a:p>
            <a:pPr>
              <a:defRPr/>
            </a:pPr>
            <a:r>
              <a:rPr lang="el-GR" sz="2400" b="1" dirty="0">
                <a:solidFill>
                  <a:schemeClr val="accent3">
                    <a:lumMod val="75000"/>
                  </a:schemeClr>
                </a:solidFill>
              </a:rPr>
              <a:t>ΑΠΟΠΛΗΞΙΑ ΤΗΣ ΥΠΟΦΥΣΗΣ</a:t>
            </a:r>
          </a:p>
        </p:txBody>
      </p:sp>
      <p:sp>
        <p:nvSpPr>
          <p:cNvPr id="3" name="2 - Θέση περιεχομένου"/>
          <p:cNvSpPr>
            <a:spLocks noGrp="1"/>
          </p:cNvSpPr>
          <p:nvPr>
            <p:ph idx="1"/>
          </p:nvPr>
        </p:nvSpPr>
        <p:spPr>
          <a:xfrm>
            <a:off x="457200" y="1268413"/>
            <a:ext cx="8229600" cy="5113337"/>
          </a:xfrm>
          <a:ln>
            <a:solidFill>
              <a:schemeClr val="accent3">
                <a:lumMod val="75000"/>
              </a:schemeClr>
            </a:solidFill>
          </a:ln>
        </p:spPr>
        <p:txBody>
          <a:bodyPr/>
          <a:lstStyle/>
          <a:p>
            <a:pPr eaLnBrk="1" fontAlgn="auto" hangingPunct="1">
              <a:spcAft>
                <a:spcPts val="0"/>
              </a:spcAft>
              <a:defRPr/>
            </a:pPr>
            <a:endParaRPr lang="el-GR" sz="2400" dirty="0">
              <a:solidFill>
                <a:srgbClr val="002060"/>
              </a:solidFill>
            </a:endParaRPr>
          </a:p>
          <a:p>
            <a:pPr eaLnBrk="1" fontAlgn="auto" hangingPunct="1">
              <a:spcAft>
                <a:spcPts val="0"/>
              </a:spcAft>
              <a:defRPr/>
            </a:pPr>
            <a:r>
              <a:rPr lang="el-GR" sz="2400" dirty="0">
                <a:solidFill>
                  <a:srgbClr val="002060"/>
                </a:solidFill>
              </a:rPr>
              <a:t>Είναι ένα οξύ κλινικό σύνδρομο που χαρακτηρίζεται από </a:t>
            </a:r>
          </a:p>
          <a:p>
            <a:pPr eaLnBrk="1" fontAlgn="auto" hangingPunct="1">
              <a:spcAft>
                <a:spcPts val="0"/>
              </a:spcAft>
              <a:buFont typeface="Wingdings" pitchFamily="2" charset="2"/>
              <a:buChar char="ü"/>
              <a:defRPr/>
            </a:pPr>
            <a:r>
              <a:rPr lang="el-GR" sz="2400" dirty="0">
                <a:solidFill>
                  <a:srgbClr val="002060"/>
                </a:solidFill>
              </a:rPr>
              <a:t>αιφνίδια κεφαλαλγία, </a:t>
            </a:r>
          </a:p>
          <a:p>
            <a:pPr eaLnBrk="1" fontAlgn="auto" hangingPunct="1">
              <a:spcAft>
                <a:spcPts val="0"/>
              </a:spcAft>
              <a:buFont typeface="Wingdings" pitchFamily="2" charset="2"/>
              <a:buChar char="ü"/>
              <a:defRPr/>
            </a:pPr>
            <a:r>
              <a:rPr lang="el-GR" sz="2400" dirty="0">
                <a:solidFill>
                  <a:srgbClr val="002060"/>
                </a:solidFill>
              </a:rPr>
              <a:t>ναυτία, έμετο, </a:t>
            </a:r>
          </a:p>
          <a:p>
            <a:pPr eaLnBrk="1" fontAlgn="auto" hangingPunct="1">
              <a:spcAft>
                <a:spcPts val="0"/>
              </a:spcAft>
              <a:buFont typeface="Wingdings" pitchFamily="2" charset="2"/>
              <a:buChar char="ü"/>
              <a:defRPr/>
            </a:pPr>
            <a:r>
              <a:rPr lang="el-GR" sz="2400" dirty="0">
                <a:solidFill>
                  <a:srgbClr val="002060"/>
                </a:solidFill>
              </a:rPr>
              <a:t>οπτικές διαταραχές, </a:t>
            </a:r>
          </a:p>
          <a:p>
            <a:pPr eaLnBrk="1" fontAlgn="auto" hangingPunct="1">
              <a:spcAft>
                <a:spcPts val="0"/>
              </a:spcAft>
              <a:buFont typeface="Wingdings" pitchFamily="2" charset="2"/>
              <a:buChar char="ü"/>
              <a:defRPr/>
            </a:pPr>
            <a:r>
              <a:rPr lang="el-GR" sz="2400" dirty="0" err="1">
                <a:solidFill>
                  <a:srgbClr val="002060"/>
                </a:solidFill>
              </a:rPr>
              <a:t>οφθαλμοπληγία</a:t>
            </a:r>
            <a:r>
              <a:rPr lang="el-GR" sz="2400" dirty="0">
                <a:solidFill>
                  <a:srgbClr val="002060"/>
                </a:solidFill>
              </a:rPr>
              <a:t> </a:t>
            </a:r>
          </a:p>
          <a:p>
            <a:pPr eaLnBrk="1" fontAlgn="auto" hangingPunct="1">
              <a:spcAft>
                <a:spcPts val="0"/>
              </a:spcAft>
              <a:buFont typeface="Wingdings" pitchFamily="2" charset="2"/>
              <a:buChar char="ü"/>
              <a:defRPr/>
            </a:pPr>
            <a:r>
              <a:rPr lang="el-GR" sz="2400" dirty="0">
                <a:solidFill>
                  <a:srgbClr val="002060"/>
                </a:solidFill>
              </a:rPr>
              <a:t>διαταραχές του επιπέδου συνείδησης. </a:t>
            </a:r>
          </a:p>
          <a:p>
            <a:pPr eaLnBrk="1" fontAlgn="auto" hangingPunct="1">
              <a:spcAft>
                <a:spcPts val="0"/>
              </a:spcAft>
              <a:defRPr/>
            </a:pPr>
            <a:endParaRPr lang="el-GR" sz="2400" dirty="0">
              <a:solidFill>
                <a:srgbClr val="002060"/>
              </a:solidFill>
            </a:endParaRPr>
          </a:p>
          <a:p>
            <a:pPr eaLnBrk="1" fontAlgn="auto" hangingPunct="1">
              <a:spcAft>
                <a:spcPts val="0"/>
              </a:spcAft>
              <a:defRPr/>
            </a:pPr>
            <a:r>
              <a:rPr lang="el-GR" sz="2400" dirty="0">
                <a:solidFill>
                  <a:srgbClr val="002060"/>
                </a:solidFill>
              </a:rPr>
              <a:t>Συμβαίνει κυρίως σε ασθενείς που </a:t>
            </a:r>
            <a:r>
              <a:rPr lang="el-GR" sz="2400" dirty="0" err="1">
                <a:solidFill>
                  <a:srgbClr val="002060"/>
                </a:solidFill>
              </a:rPr>
              <a:t>προυπάρχει</a:t>
            </a:r>
            <a:r>
              <a:rPr lang="el-GR" sz="2400" dirty="0">
                <a:solidFill>
                  <a:srgbClr val="002060"/>
                </a:solidFill>
              </a:rPr>
              <a:t> ένα αδένωμα στην υπόφυση στο οποίο γίνεται εκτεταμένη νέκρωση ή αιμορραγία.  Σπάνια μπορεί να συμβεί σε μια φυσιολογική υπόφυση. </a:t>
            </a:r>
          </a:p>
          <a:p>
            <a:pPr>
              <a:buFont typeface="Arial" charset="0"/>
              <a:buChar char="•"/>
              <a:defRPr/>
            </a:pPr>
            <a:endParaRPr lang="el-GR" sz="2400" dirty="0">
              <a:solidFill>
                <a:srgbClr val="00206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p:nvPr>
        </p:nvSpPr>
        <p:spPr>
          <a:xfrm>
            <a:off x="457200" y="0"/>
            <a:ext cx="8291513" cy="620713"/>
          </a:xfrm>
        </p:spPr>
        <p:txBody>
          <a:bodyPr/>
          <a:lstStyle/>
          <a:p>
            <a:pPr eaLnBrk="1" hangingPunct="1"/>
            <a:r>
              <a:rPr lang="el-GR" sz="1800" b="1" dirty="0">
                <a:solidFill>
                  <a:srgbClr val="002060"/>
                </a:solidFill>
              </a:rPr>
              <a:t>ΠΕΡΙΠΤΩΣΗ </a:t>
            </a:r>
            <a:r>
              <a:rPr lang="en-US" sz="1800" b="1" dirty="0">
                <a:solidFill>
                  <a:srgbClr val="002060"/>
                </a:solidFill>
              </a:rPr>
              <a:t>A</a:t>
            </a:r>
            <a:endParaRPr lang="el-GR" sz="1800" b="1" dirty="0">
              <a:solidFill>
                <a:srgbClr val="002060"/>
              </a:solidFill>
            </a:endParaRPr>
          </a:p>
        </p:txBody>
      </p:sp>
      <p:sp>
        <p:nvSpPr>
          <p:cNvPr id="55299" name="2 - Θέση περιεχομένου"/>
          <p:cNvSpPr>
            <a:spLocks noGrp="1"/>
          </p:cNvSpPr>
          <p:nvPr>
            <p:ph idx="1"/>
          </p:nvPr>
        </p:nvSpPr>
        <p:spPr>
          <a:xfrm>
            <a:off x="0" y="765175"/>
            <a:ext cx="9144000" cy="5903913"/>
          </a:xfrm>
        </p:spPr>
        <p:txBody>
          <a:bodyPr/>
          <a:lstStyle/>
          <a:p>
            <a:pPr eaLnBrk="1" hangingPunct="1"/>
            <a:r>
              <a:rPr lang="en-US" sz="2000" dirty="0">
                <a:solidFill>
                  <a:srgbClr val="002060"/>
                </a:solidFill>
              </a:rPr>
              <a:t>A </a:t>
            </a:r>
            <a:r>
              <a:rPr lang="en-US" sz="2000" dirty="0">
                <a:solidFill>
                  <a:srgbClr val="C00000"/>
                </a:solidFill>
              </a:rPr>
              <a:t>72-year-old man </a:t>
            </a:r>
            <a:r>
              <a:rPr lang="en-US" sz="2000" dirty="0">
                <a:solidFill>
                  <a:srgbClr val="002060"/>
                </a:solidFill>
              </a:rPr>
              <a:t>was admitted to the hospital because of </a:t>
            </a:r>
            <a:r>
              <a:rPr lang="en-US" sz="2000" dirty="0">
                <a:solidFill>
                  <a:srgbClr val="C00000"/>
                </a:solidFill>
              </a:rPr>
              <a:t>persistent fever and hypotension</a:t>
            </a:r>
            <a:r>
              <a:rPr lang="en-US" sz="2000" dirty="0">
                <a:solidFill>
                  <a:srgbClr val="002060"/>
                </a:solidFill>
              </a:rPr>
              <a:t>.</a:t>
            </a:r>
            <a:r>
              <a:rPr lang="el-GR" sz="2000" dirty="0">
                <a:solidFill>
                  <a:srgbClr val="002060"/>
                </a:solidFill>
              </a:rPr>
              <a:t> </a:t>
            </a:r>
          </a:p>
          <a:p>
            <a:pPr eaLnBrk="1" hangingPunct="1"/>
            <a:r>
              <a:rPr lang="en-US" sz="2000" dirty="0">
                <a:solidFill>
                  <a:srgbClr val="002060"/>
                </a:solidFill>
              </a:rPr>
              <a:t>The patient had </a:t>
            </a:r>
            <a:r>
              <a:rPr lang="en-US" sz="2000" dirty="0">
                <a:solidFill>
                  <a:srgbClr val="00B050"/>
                </a:solidFill>
              </a:rPr>
              <a:t>been well until eight days earlier</a:t>
            </a:r>
            <a:r>
              <a:rPr lang="en-US" sz="2000" dirty="0">
                <a:solidFill>
                  <a:srgbClr val="002060"/>
                </a:solidFill>
              </a:rPr>
              <a:t>,</a:t>
            </a:r>
            <a:r>
              <a:rPr lang="el-GR" sz="2000" dirty="0">
                <a:solidFill>
                  <a:srgbClr val="002060"/>
                </a:solidFill>
              </a:rPr>
              <a:t> </a:t>
            </a:r>
            <a:r>
              <a:rPr lang="en-US" sz="2000" dirty="0">
                <a:solidFill>
                  <a:srgbClr val="002060"/>
                </a:solidFill>
              </a:rPr>
              <a:t>when </a:t>
            </a:r>
            <a:r>
              <a:rPr lang="en-US" sz="2000" dirty="0">
                <a:solidFill>
                  <a:srgbClr val="C00000"/>
                </a:solidFill>
              </a:rPr>
              <a:t>nausea and vomiting </a:t>
            </a:r>
            <a:r>
              <a:rPr lang="en-US" sz="2000" dirty="0">
                <a:solidFill>
                  <a:srgbClr val="002060"/>
                </a:solidFill>
              </a:rPr>
              <a:t>developed, with </a:t>
            </a:r>
            <a:r>
              <a:rPr lang="en-US" sz="2000" dirty="0">
                <a:solidFill>
                  <a:srgbClr val="C00000"/>
                </a:solidFill>
              </a:rPr>
              <a:t>lower abdominal pain</a:t>
            </a:r>
            <a:r>
              <a:rPr lang="en-US" sz="2000" dirty="0">
                <a:solidFill>
                  <a:srgbClr val="002060"/>
                </a:solidFill>
              </a:rPr>
              <a:t>. </a:t>
            </a:r>
            <a:endParaRPr lang="el-GR" sz="2000" dirty="0">
              <a:solidFill>
                <a:srgbClr val="002060"/>
              </a:solidFill>
            </a:endParaRPr>
          </a:p>
          <a:p>
            <a:pPr eaLnBrk="1" hangingPunct="1"/>
            <a:r>
              <a:rPr lang="en-US" sz="2000" dirty="0">
                <a:solidFill>
                  <a:srgbClr val="00B050"/>
                </a:solidFill>
              </a:rPr>
              <a:t>The next day</a:t>
            </a:r>
            <a:r>
              <a:rPr lang="en-US" sz="2000" dirty="0">
                <a:solidFill>
                  <a:srgbClr val="002060"/>
                </a:solidFill>
              </a:rPr>
              <a:t>, he was admitted to another hospital with </a:t>
            </a:r>
            <a:r>
              <a:rPr lang="en-US" sz="2000" dirty="0">
                <a:solidFill>
                  <a:srgbClr val="00B050"/>
                </a:solidFill>
              </a:rPr>
              <a:t>persistent nausea and vomiting</a:t>
            </a:r>
            <a:r>
              <a:rPr lang="en-US" sz="2000" dirty="0">
                <a:solidFill>
                  <a:srgbClr val="002060"/>
                </a:solidFill>
              </a:rPr>
              <a:t>; </a:t>
            </a:r>
            <a:r>
              <a:rPr lang="el-GR" sz="2000" dirty="0">
                <a:solidFill>
                  <a:srgbClr val="002060"/>
                </a:solidFill>
              </a:rPr>
              <a:t> </a:t>
            </a:r>
            <a:r>
              <a:rPr lang="en-US" sz="2000" dirty="0">
                <a:solidFill>
                  <a:srgbClr val="002060"/>
                </a:solidFill>
              </a:rPr>
              <a:t>The</a:t>
            </a:r>
            <a:r>
              <a:rPr lang="el-GR" sz="2000" dirty="0">
                <a:solidFill>
                  <a:srgbClr val="002060"/>
                </a:solidFill>
              </a:rPr>
              <a:t> </a:t>
            </a:r>
            <a:r>
              <a:rPr lang="en-US" sz="2000" dirty="0">
                <a:solidFill>
                  <a:srgbClr val="002060"/>
                </a:solidFill>
              </a:rPr>
              <a:t>temperature was </a:t>
            </a:r>
            <a:r>
              <a:rPr lang="en-US" sz="2000" dirty="0">
                <a:solidFill>
                  <a:srgbClr val="C00000"/>
                </a:solidFill>
              </a:rPr>
              <a:t>40°C</a:t>
            </a:r>
            <a:r>
              <a:rPr lang="en-US" sz="2000" dirty="0">
                <a:solidFill>
                  <a:srgbClr val="002060"/>
                </a:solidFill>
              </a:rPr>
              <a:t>, and the blood pressure was</a:t>
            </a:r>
            <a:r>
              <a:rPr lang="el-GR" sz="2000" dirty="0">
                <a:solidFill>
                  <a:srgbClr val="002060"/>
                </a:solidFill>
              </a:rPr>
              <a:t> </a:t>
            </a:r>
            <a:r>
              <a:rPr lang="en-US" sz="2000" dirty="0">
                <a:solidFill>
                  <a:srgbClr val="C00000"/>
                </a:solidFill>
              </a:rPr>
              <a:t>100/55 m</a:t>
            </a:r>
            <a:r>
              <a:rPr lang="en-US" sz="2000" dirty="0">
                <a:solidFill>
                  <a:srgbClr val="002060"/>
                </a:solidFill>
              </a:rPr>
              <a:t>m Hg. </a:t>
            </a:r>
            <a:r>
              <a:rPr lang="el-GR" sz="2000" dirty="0">
                <a:solidFill>
                  <a:srgbClr val="002060"/>
                </a:solidFill>
              </a:rPr>
              <a:t>                                                </a:t>
            </a:r>
            <a:r>
              <a:rPr lang="en-US" sz="2000" dirty="0">
                <a:solidFill>
                  <a:srgbClr val="002060"/>
                </a:solidFill>
              </a:rPr>
              <a:t>The </a:t>
            </a:r>
            <a:r>
              <a:rPr lang="en-US" sz="2000" dirty="0" err="1">
                <a:solidFill>
                  <a:srgbClr val="002060"/>
                </a:solidFill>
              </a:rPr>
              <a:t>hematocrit</a:t>
            </a:r>
            <a:r>
              <a:rPr lang="en-US" sz="2000" dirty="0">
                <a:solidFill>
                  <a:srgbClr val="002060"/>
                </a:solidFill>
              </a:rPr>
              <a:t> was 33.5 percent,</a:t>
            </a:r>
            <a:r>
              <a:rPr lang="el-GR" sz="2000" dirty="0">
                <a:solidFill>
                  <a:srgbClr val="002060"/>
                </a:solidFill>
              </a:rPr>
              <a:t> </a:t>
            </a:r>
            <a:r>
              <a:rPr lang="en-US" sz="2000" dirty="0">
                <a:solidFill>
                  <a:srgbClr val="002060"/>
                </a:solidFill>
              </a:rPr>
              <a:t>and the white-cell count was </a:t>
            </a:r>
            <a:r>
              <a:rPr lang="en-US" sz="2000" dirty="0">
                <a:solidFill>
                  <a:srgbClr val="00B050"/>
                </a:solidFill>
              </a:rPr>
              <a:t>17,600</a:t>
            </a:r>
            <a:r>
              <a:rPr lang="en-US" sz="2000" dirty="0">
                <a:solidFill>
                  <a:srgbClr val="002060"/>
                </a:solidFill>
              </a:rPr>
              <a:t> per cubic millimeter. </a:t>
            </a:r>
            <a:r>
              <a:rPr lang="el-GR" sz="2000" dirty="0">
                <a:solidFill>
                  <a:srgbClr val="002060"/>
                </a:solidFill>
              </a:rPr>
              <a:t>  </a:t>
            </a:r>
            <a:r>
              <a:rPr lang="en-US" sz="2000" dirty="0">
                <a:solidFill>
                  <a:srgbClr val="002060"/>
                </a:solidFill>
              </a:rPr>
              <a:t>The amylase level was 190 U per liter. </a:t>
            </a:r>
            <a:r>
              <a:rPr lang="el-GR" sz="2000" dirty="0">
                <a:solidFill>
                  <a:srgbClr val="002060"/>
                </a:solidFill>
              </a:rPr>
              <a:t>                                                                                                                                   </a:t>
            </a:r>
            <a:r>
              <a:rPr lang="en-US" sz="2000" dirty="0">
                <a:solidFill>
                  <a:srgbClr val="002060"/>
                </a:solidFill>
              </a:rPr>
              <a:t>The blood</a:t>
            </a:r>
            <a:r>
              <a:rPr lang="el-GR" sz="2000" dirty="0">
                <a:solidFill>
                  <a:srgbClr val="002060"/>
                </a:solidFill>
              </a:rPr>
              <a:t> </a:t>
            </a:r>
            <a:r>
              <a:rPr lang="en-US" sz="2000" dirty="0">
                <a:solidFill>
                  <a:srgbClr val="002060"/>
                </a:solidFill>
              </a:rPr>
              <a:t>pressure subsequently fell to </a:t>
            </a:r>
            <a:r>
              <a:rPr lang="en-US" sz="2000" dirty="0">
                <a:solidFill>
                  <a:srgbClr val="00B050"/>
                </a:solidFill>
              </a:rPr>
              <a:t>75/45 mm Hg</a:t>
            </a:r>
            <a:r>
              <a:rPr lang="en-US" sz="2000" dirty="0">
                <a:solidFill>
                  <a:srgbClr val="002060"/>
                </a:solidFill>
              </a:rPr>
              <a:t>. </a:t>
            </a:r>
            <a:r>
              <a:rPr lang="el-GR" sz="2000" dirty="0">
                <a:solidFill>
                  <a:srgbClr val="002060"/>
                </a:solidFill>
              </a:rPr>
              <a:t>                                                                                   </a:t>
            </a:r>
            <a:r>
              <a:rPr lang="en-US" sz="2000" dirty="0">
                <a:solidFill>
                  <a:srgbClr val="002060"/>
                </a:solidFill>
              </a:rPr>
              <a:t>Treatment with a dopamine infusion and </a:t>
            </a:r>
            <a:r>
              <a:rPr lang="en-US" sz="2000" dirty="0" err="1">
                <a:solidFill>
                  <a:srgbClr val="002060"/>
                </a:solidFill>
              </a:rPr>
              <a:t>ceftriaxone</a:t>
            </a:r>
            <a:r>
              <a:rPr lang="en-US" sz="2000" dirty="0">
                <a:solidFill>
                  <a:srgbClr val="002060"/>
                </a:solidFill>
              </a:rPr>
              <a:t> was</a:t>
            </a:r>
            <a:r>
              <a:rPr lang="el-GR" sz="2000" dirty="0">
                <a:solidFill>
                  <a:srgbClr val="002060"/>
                </a:solidFill>
              </a:rPr>
              <a:t> </a:t>
            </a:r>
            <a:r>
              <a:rPr lang="en-US" sz="2000" dirty="0">
                <a:solidFill>
                  <a:srgbClr val="002060"/>
                </a:solidFill>
              </a:rPr>
              <a:t>begun. </a:t>
            </a:r>
            <a:r>
              <a:rPr lang="en-US" sz="2000" dirty="0" err="1">
                <a:solidFill>
                  <a:srgbClr val="002060"/>
                </a:solidFill>
              </a:rPr>
              <a:t>Ultrasonographic</a:t>
            </a:r>
            <a:r>
              <a:rPr lang="en-US" sz="2000" dirty="0">
                <a:solidFill>
                  <a:srgbClr val="002060"/>
                </a:solidFill>
              </a:rPr>
              <a:t> examination and computed</a:t>
            </a:r>
            <a:r>
              <a:rPr lang="el-GR" sz="2000" dirty="0">
                <a:solidFill>
                  <a:srgbClr val="002060"/>
                </a:solidFill>
              </a:rPr>
              <a:t> </a:t>
            </a:r>
            <a:r>
              <a:rPr lang="en-US" sz="2000" dirty="0" err="1">
                <a:solidFill>
                  <a:srgbClr val="002060"/>
                </a:solidFill>
              </a:rPr>
              <a:t>tomographic</a:t>
            </a:r>
            <a:r>
              <a:rPr lang="en-US" sz="2000" dirty="0">
                <a:solidFill>
                  <a:srgbClr val="002060"/>
                </a:solidFill>
              </a:rPr>
              <a:t> (CT) scanning of the abdomen revealed</a:t>
            </a:r>
            <a:r>
              <a:rPr lang="el-GR" sz="2000" dirty="0">
                <a:solidFill>
                  <a:srgbClr val="002060"/>
                </a:solidFill>
              </a:rPr>
              <a:t> </a:t>
            </a:r>
            <a:r>
              <a:rPr lang="en-US" sz="2000" dirty="0">
                <a:solidFill>
                  <a:srgbClr val="002060"/>
                </a:solidFill>
              </a:rPr>
              <a:t>no abnormalities. </a:t>
            </a:r>
            <a:endParaRPr lang="el-GR" sz="2000" dirty="0">
              <a:solidFill>
                <a:srgbClr val="002060"/>
              </a:solidFill>
            </a:endParaRPr>
          </a:p>
          <a:p>
            <a:pPr eaLnBrk="1" hangingPunct="1"/>
            <a:r>
              <a:rPr lang="en-US" sz="2000" dirty="0">
                <a:solidFill>
                  <a:srgbClr val="00B050"/>
                </a:solidFill>
              </a:rPr>
              <a:t>On the third hospital </a:t>
            </a:r>
            <a:r>
              <a:rPr lang="en-US" sz="2000" dirty="0">
                <a:solidFill>
                  <a:srgbClr val="002060"/>
                </a:solidFill>
              </a:rPr>
              <a:t>day, </a:t>
            </a:r>
            <a:r>
              <a:rPr lang="en-US" sz="2000" dirty="0" err="1">
                <a:solidFill>
                  <a:srgbClr val="00B050"/>
                </a:solidFill>
              </a:rPr>
              <a:t>atrial</a:t>
            </a:r>
            <a:r>
              <a:rPr lang="en-US" sz="2000" dirty="0">
                <a:solidFill>
                  <a:srgbClr val="00B050"/>
                </a:solidFill>
              </a:rPr>
              <a:t> fibrillation </a:t>
            </a:r>
            <a:r>
              <a:rPr lang="en-US" sz="2000" dirty="0">
                <a:solidFill>
                  <a:srgbClr val="002060"/>
                </a:solidFill>
              </a:rPr>
              <a:t>occurred and reverted after electrical </a:t>
            </a:r>
            <a:r>
              <a:rPr lang="en-US" sz="2000" dirty="0" err="1">
                <a:solidFill>
                  <a:srgbClr val="002060"/>
                </a:solidFill>
              </a:rPr>
              <a:t>cardioversion</a:t>
            </a:r>
            <a:r>
              <a:rPr lang="en-US" sz="2000" dirty="0">
                <a:solidFill>
                  <a:srgbClr val="002060"/>
                </a:solidFill>
              </a:rPr>
              <a:t>. Heparin, </a:t>
            </a:r>
            <a:r>
              <a:rPr lang="en-US" sz="2000" dirty="0" err="1">
                <a:solidFill>
                  <a:srgbClr val="002060"/>
                </a:solidFill>
              </a:rPr>
              <a:t>digoxin</a:t>
            </a:r>
            <a:r>
              <a:rPr lang="en-US" sz="2000" dirty="0">
                <a:solidFill>
                  <a:srgbClr val="002060"/>
                </a:solidFill>
              </a:rPr>
              <a:t>, and </a:t>
            </a:r>
            <a:r>
              <a:rPr lang="en-US" sz="2000" dirty="0" err="1">
                <a:solidFill>
                  <a:srgbClr val="002060"/>
                </a:solidFill>
              </a:rPr>
              <a:t>sotalol</a:t>
            </a:r>
            <a:r>
              <a:rPr lang="en-US" sz="2000" dirty="0">
                <a:solidFill>
                  <a:srgbClr val="002060"/>
                </a:solidFill>
              </a:rPr>
              <a:t> were administered. </a:t>
            </a:r>
            <a:endParaRPr lang="el-GR" sz="2000" dirty="0">
              <a:solidFill>
                <a:srgbClr val="002060"/>
              </a:solidFill>
            </a:endParaRPr>
          </a:p>
          <a:p>
            <a:pPr eaLnBrk="1" hangingPunct="1"/>
            <a:r>
              <a:rPr lang="en-US" sz="2000" dirty="0">
                <a:solidFill>
                  <a:srgbClr val="002060"/>
                </a:solidFill>
              </a:rPr>
              <a:t>On the fifth day, the blood pressure rose. </a:t>
            </a:r>
            <a:endParaRPr lang="el-GR" sz="2000" dirty="0">
              <a:solidFill>
                <a:srgbClr val="002060"/>
              </a:solidFill>
            </a:endParaRPr>
          </a:p>
          <a:p>
            <a:pPr eaLnBrk="1" hangingPunct="1"/>
            <a:r>
              <a:rPr lang="en-US" sz="2000" dirty="0">
                <a:solidFill>
                  <a:srgbClr val="002060"/>
                </a:solidFill>
              </a:rPr>
              <a:t>On</a:t>
            </a:r>
            <a:r>
              <a:rPr lang="el-GR" sz="2000" dirty="0">
                <a:solidFill>
                  <a:srgbClr val="002060"/>
                </a:solidFill>
              </a:rPr>
              <a:t> </a:t>
            </a:r>
            <a:r>
              <a:rPr lang="en-US" sz="2000" dirty="0">
                <a:solidFill>
                  <a:srgbClr val="002060"/>
                </a:solidFill>
              </a:rPr>
              <a:t>the </a:t>
            </a:r>
            <a:r>
              <a:rPr lang="en-US" sz="2000" dirty="0">
                <a:solidFill>
                  <a:srgbClr val="00B050"/>
                </a:solidFill>
              </a:rPr>
              <a:t>sixth day, </a:t>
            </a:r>
            <a:r>
              <a:rPr lang="en-US" sz="2000" dirty="0">
                <a:solidFill>
                  <a:srgbClr val="002060"/>
                </a:solidFill>
              </a:rPr>
              <a:t>there was an episode </a:t>
            </a:r>
            <a:r>
              <a:rPr lang="en-US" sz="2000" dirty="0">
                <a:solidFill>
                  <a:srgbClr val="00B050"/>
                </a:solidFill>
              </a:rPr>
              <a:t>of </a:t>
            </a:r>
            <a:r>
              <a:rPr lang="en-US" sz="2000" dirty="0" err="1">
                <a:solidFill>
                  <a:srgbClr val="00B050"/>
                </a:solidFill>
              </a:rPr>
              <a:t>bradycardia</a:t>
            </a:r>
            <a:r>
              <a:rPr lang="en-US" sz="2000" dirty="0">
                <a:solidFill>
                  <a:srgbClr val="00B050"/>
                </a:solidFill>
              </a:rPr>
              <a:t> and</a:t>
            </a:r>
            <a:r>
              <a:rPr lang="el-GR" sz="2000" dirty="0">
                <a:solidFill>
                  <a:srgbClr val="00B050"/>
                </a:solidFill>
              </a:rPr>
              <a:t> </a:t>
            </a:r>
            <a:r>
              <a:rPr lang="en-US" sz="2000" dirty="0">
                <a:solidFill>
                  <a:srgbClr val="00B050"/>
                </a:solidFill>
              </a:rPr>
              <a:t>vomiting</a:t>
            </a:r>
            <a:r>
              <a:rPr lang="en-US" sz="2000" dirty="0">
                <a:solidFill>
                  <a:srgbClr val="002060"/>
                </a:solidFill>
              </a:rPr>
              <a:t>, which improved after the administration of</a:t>
            </a:r>
            <a:r>
              <a:rPr lang="el-GR" sz="2000" dirty="0">
                <a:solidFill>
                  <a:srgbClr val="002060"/>
                </a:solidFill>
              </a:rPr>
              <a:t> </a:t>
            </a:r>
            <a:r>
              <a:rPr lang="en-US" sz="2000" dirty="0">
                <a:solidFill>
                  <a:srgbClr val="002060"/>
                </a:solidFill>
              </a:rPr>
              <a:t>atropine.</a:t>
            </a:r>
            <a:endParaRPr lang="el-GR" sz="2000" dirty="0">
              <a:solidFill>
                <a:srgbClr val="002060"/>
              </a:solidFill>
            </a:endParaRPr>
          </a:p>
          <a:p>
            <a:pPr eaLnBrk="1" hangingPunct="1"/>
            <a:endParaRPr lang="el-GR" sz="20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260648"/>
            <a:ext cx="6768752" cy="4392488"/>
          </a:xfrm>
          <a:prstGeom prst="rect">
            <a:avLst/>
          </a:prstGeom>
          <a:noFill/>
          <a:ln w="9525">
            <a:solidFill>
              <a:srgbClr val="002060"/>
            </a:solidFill>
            <a:miter lim="800000"/>
            <a:headEnd/>
            <a:tailEnd/>
          </a:ln>
        </p:spPr>
      </p:pic>
      <p:sp>
        <p:nvSpPr>
          <p:cNvPr id="4" name="3 - Ορθογώνιο"/>
          <p:cNvSpPr/>
          <p:nvPr/>
        </p:nvSpPr>
        <p:spPr>
          <a:xfrm>
            <a:off x="971600" y="5301208"/>
            <a:ext cx="6192688" cy="1277273"/>
          </a:xfrm>
          <a:prstGeom prst="rect">
            <a:avLst/>
          </a:prstGeom>
        </p:spPr>
        <p:txBody>
          <a:bodyPr wrap="square">
            <a:spAutoFit/>
          </a:bodyPr>
          <a:lstStyle/>
          <a:p>
            <a:pPr lvl="0"/>
            <a:r>
              <a:rPr lang="en-US" sz="1100" dirty="0">
                <a:solidFill>
                  <a:srgbClr val="1F497D">
                    <a:lumMod val="75000"/>
                  </a:srgbClr>
                </a:solidFill>
              </a:rPr>
              <a:t>A modified version of the feast-famine cycle including variations</a:t>
            </a:r>
          </a:p>
          <a:p>
            <a:pPr lvl="0"/>
            <a:r>
              <a:rPr lang="en-US" sz="1100" dirty="0">
                <a:solidFill>
                  <a:srgbClr val="1F497D">
                    <a:lumMod val="75000"/>
                  </a:srgbClr>
                </a:solidFill>
              </a:rPr>
              <a:t>in the secretion and action of insulin and GH and the ensuing</a:t>
            </a:r>
          </a:p>
          <a:p>
            <a:pPr lvl="0"/>
            <a:r>
              <a:rPr lang="en-US" sz="1100" dirty="0">
                <a:solidFill>
                  <a:srgbClr val="1F497D">
                    <a:lumMod val="75000"/>
                  </a:srgbClr>
                </a:solidFill>
              </a:rPr>
              <a:t>changes in IGFBP-1 and IGF-I. In the immediate postprandial period,</a:t>
            </a:r>
          </a:p>
          <a:p>
            <a:pPr lvl="0"/>
            <a:r>
              <a:rPr lang="en-US" sz="1100" dirty="0">
                <a:solidFill>
                  <a:srgbClr val="1F497D">
                    <a:lumMod val="75000"/>
                  </a:srgbClr>
                </a:solidFill>
              </a:rPr>
              <a:t>insulin acts alone to promote storage of glucose. In the remote </a:t>
            </a:r>
            <a:r>
              <a:rPr lang="en-US" sz="1100" dirty="0" err="1">
                <a:solidFill>
                  <a:srgbClr val="1F497D">
                    <a:lumMod val="75000"/>
                  </a:srgbClr>
                </a:solidFill>
              </a:rPr>
              <a:t>postabsorptive</a:t>
            </a:r>
            <a:endParaRPr lang="en-US" sz="1100" dirty="0">
              <a:solidFill>
                <a:srgbClr val="1F497D">
                  <a:lumMod val="75000"/>
                </a:srgbClr>
              </a:solidFill>
            </a:endParaRPr>
          </a:p>
          <a:p>
            <a:pPr lvl="0"/>
            <a:r>
              <a:rPr lang="en-US" sz="1100" dirty="0">
                <a:solidFill>
                  <a:srgbClr val="1F497D">
                    <a:lumMod val="75000"/>
                  </a:srgbClr>
                </a:solidFill>
              </a:rPr>
              <a:t>or fasting state, GH acts alone to promote </a:t>
            </a:r>
            <a:r>
              <a:rPr lang="en-US" sz="1100" dirty="0" err="1">
                <a:solidFill>
                  <a:srgbClr val="1F497D">
                    <a:lumMod val="75000"/>
                  </a:srgbClr>
                </a:solidFill>
              </a:rPr>
              <a:t>lipolysis</a:t>
            </a:r>
            <a:r>
              <a:rPr lang="en-US" sz="1100" dirty="0">
                <a:solidFill>
                  <a:srgbClr val="1F497D">
                    <a:lumMod val="75000"/>
                  </a:srgbClr>
                </a:solidFill>
              </a:rPr>
              <a:t>. In the</a:t>
            </a:r>
          </a:p>
          <a:p>
            <a:pPr lvl="0"/>
            <a:r>
              <a:rPr lang="en-US" sz="1100" dirty="0">
                <a:solidFill>
                  <a:srgbClr val="1F497D">
                    <a:lumMod val="75000"/>
                  </a:srgbClr>
                </a:solidFill>
              </a:rPr>
              <a:t>intermediate phase, insulin and GH act in synergy to promote IGF-I</a:t>
            </a:r>
          </a:p>
          <a:p>
            <a:pPr lvl="0"/>
            <a:r>
              <a:rPr lang="en-US" sz="1100" dirty="0">
                <a:solidFill>
                  <a:srgbClr val="1F497D">
                    <a:lumMod val="75000"/>
                  </a:srgbClr>
                </a:solidFill>
              </a:rPr>
              <a:t>production and bioactivity and subsequent protein synthesis.</a:t>
            </a:r>
            <a:endParaRPr lang="el-GR" sz="1100" dirty="0">
              <a:solidFill>
                <a:srgbClr val="1F497D">
                  <a:lumMod val="75000"/>
                </a:srgb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457200" y="0"/>
            <a:ext cx="8229600" cy="476250"/>
          </a:xfrm>
        </p:spPr>
        <p:txBody>
          <a:bodyPr/>
          <a:lstStyle/>
          <a:p>
            <a:pPr eaLnBrk="1" hangingPunct="1"/>
            <a:r>
              <a:rPr lang="el-GR" sz="2000" b="1" dirty="0">
                <a:solidFill>
                  <a:srgbClr val="002060"/>
                </a:solidFill>
              </a:rPr>
              <a:t>ΠΕΡΙΠΤΩΣΗ </a:t>
            </a:r>
            <a:r>
              <a:rPr lang="en-US" sz="2000" b="1" dirty="0">
                <a:solidFill>
                  <a:srgbClr val="002060"/>
                </a:solidFill>
              </a:rPr>
              <a:t>A</a:t>
            </a:r>
            <a:endParaRPr lang="el-GR" sz="2000" b="1" dirty="0">
              <a:solidFill>
                <a:srgbClr val="002060"/>
              </a:solidFill>
            </a:endParaRPr>
          </a:p>
        </p:txBody>
      </p:sp>
      <p:sp>
        <p:nvSpPr>
          <p:cNvPr id="56323" name="2 - Θέση περιεχομένου"/>
          <p:cNvSpPr>
            <a:spLocks noGrp="1"/>
          </p:cNvSpPr>
          <p:nvPr>
            <p:ph idx="1"/>
          </p:nvPr>
        </p:nvSpPr>
        <p:spPr>
          <a:xfrm>
            <a:off x="0" y="333375"/>
            <a:ext cx="9144000" cy="6524625"/>
          </a:xfrm>
        </p:spPr>
        <p:txBody>
          <a:bodyPr/>
          <a:lstStyle/>
          <a:p>
            <a:pPr eaLnBrk="1" hangingPunct="1">
              <a:lnSpc>
                <a:spcPct val="90000"/>
              </a:lnSpc>
              <a:tabLst>
                <a:tab pos="1519238" algn="l"/>
              </a:tabLst>
            </a:pPr>
            <a:r>
              <a:rPr lang="en-US" sz="2100">
                <a:solidFill>
                  <a:srgbClr val="002060"/>
                </a:solidFill>
              </a:rPr>
              <a:t>On the </a:t>
            </a:r>
            <a:r>
              <a:rPr lang="en-US" sz="2100">
                <a:solidFill>
                  <a:srgbClr val="00B050"/>
                </a:solidFill>
              </a:rPr>
              <a:t>seventh day</a:t>
            </a:r>
            <a:r>
              <a:rPr lang="en-US" sz="2100">
                <a:solidFill>
                  <a:srgbClr val="002060"/>
                </a:solidFill>
              </a:rPr>
              <a:t>, the patient became </a:t>
            </a:r>
            <a:r>
              <a:rPr lang="en-US" sz="2100">
                <a:solidFill>
                  <a:srgbClr val="C00000"/>
                </a:solidFill>
              </a:rPr>
              <a:t>hypotensive and obtunded </a:t>
            </a:r>
            <a:r>
              <a:rPr lang="en-US" sz="2100">
                <a:solidFill>
                  <a:srgbClr val="002060"/>
                </a:solidFill>
              </a:rPr>
              <a:t>but was arousable. Dopamine</a:t>
            </a:r>
            <a:r>
              <a:rPr lang="el-GR" sz="2100">
                <a:solidFill>
                  <a:srgbClr val="002060"/>
                </a:solidFill>
              </a:rPr>
              <a:t> </a:t>
            </a:r>
            <a:r>
              <a:rPr lang="en-US" sz="2100">
                <a:solidFill>
                  <a:srgbClr val="002060"/>
                </a:solidFill>
              </a:rPr>
              <a:t>was infused, clindamycin was administered intravenously, and heparin was discontinued. The blood presure was 90/50 mm Hg. </a:t>
            </a:r>
            <a:endParaRPr lang="el-GR" sz="2100">
              <a:solidFill>
                <a:srgbClr val="002060"/>
              </a:solidFill>
            </a:endParaRPr>
          </a:p>
          <a:p>
            <a:pPr eaLnBrk="1" hangingPunct="1">
              <a:lnSpc>
                <a:spcPct val="90000"/>
              </a:lnSpc>
              <a:tabLst>
                <a:tab pos="1519238" algn="l"/>
              </a:tabLst>
            </a:pPr>
            <a:r>
              <a:rPr lang="en-US" sz="2100">
                <a:solidFill>
                  <a:srgbClr val="002060"/>
                </a:solidFill>
              </a:rPr>
              <a:t>The patient was transferred</a:t>
            </a:r>
            <a:r>
              <a:rPr lang="el-GR" sz="2100">
                <a:solidFill>
                  <a:srgbClr val="002060"/>
                </a:solidFill>
              </a:rPr>
              <a:t> </a:t>
            </a:r>
            <a:r>
              <a:rPr lang="en-US" sz="2100">
                <a:solidFill>
                  <a:srgbClr val="002060"/>
                </a:solidFill>
              </a:rPr>
              <a:t>to this hospital.</a:t>
            </a:r>
            <a:r>
              <a:rPr lang="el-GR" sz="2100">
                <a:solidFill>
                  <a:srgbClr val="002060"/>
                </a:solidFill>
              </a:rPr>
              <a:t> </a:t>
            </a:r>
          </a:p>
          <a:p>
            <a:pPr eaLnBrk="1" hangingPunct="1">
              <a:lnSpc>
                <a:spcPct val="90000"/>
              </a:lnSpc>
              <a:tabLst>
                <a:tab pos="1519238" algn="l"/>
              </a:tabLst>
            </a:pPr>
            <a:r>
              <a:rPr lang="en-US" sz="2100" i="1">
                <a:solidFill>
                  <a:srgbClr val="3399FF"/>
                </a:solidFill>
              </a:rPr>
              <a:t>The patient had a history of </a:t>
            </a:r>
            <a:r>
              <a:rPr lang="en-US" sz="2100" i="1">
                <a:solidFill>
                  <a:srgbClr val="FF3399"/>
                </a:solidFill>
              </a:rPr>
              <a:t>type 2 diabetes</a:t>
            </a:r>
            <a:r>
              <a:rPr lang="en-US" sz="2100" i="1">
                <a:solidFill>
                  <a:srgbClr val="3399FF"/>
                </a:solidFill>
              </a:rPr>
              <a:t> mellitus that was controlled by </a:t>
            </a:r>
            <a:r>
              <a:rPr lang="en-US" sz="2100" i="1">
                <a:solidFill>
                  <a:srgbClr val="FF3399"/>
                </a:solidFill>
              </a:rPr>
              <a:t>diet</a:t>
            </a:r>
            <a:r>
              <a:rPr lang="en-US" sz="2100" i="1">
                <a:solidFill>
                  <a:srgbClr val="3399FF"/>
                </a:solidFill>
              </a:rPr>
              <a:t>.</a:t>
            </a:r>
            <a:r>
              <a:rPr lang="el-GR" sz="2100" i="1">
                <a:solidFill>
                  <a:srgbClr val="3399FF"/>
                </a:solidFill>
              </a:rPr>
              <a:t> </a:t>
            </a:r>
            <a:r>
              <a:rPr lang="en-US" sz="2100" i="1">
                <a:solidFill>
                  <a:srgbClr val="3399FF"/>
                </a:solidFill>
              </a:rPr>
              <a:t>He had </a:t>
            </a:r>
            <a:r>
              <a:rPr lang="en-US" sz="2100" i="1">
                <a:solidFill>
                  <a:srgbClr val="FF3399"/>
                </a:solidFill>
              </a:rPr>
              <a:t>coronary artery disease</a:t>
            </a:r>
            <a:r>
              <a:rPr lang="en-US" sz="2100" i="1">
                <a:solidFill>
                  <a:srgbClr val="3399FF"/>
                </a:solidFill>
              </a:rPr>
              <a:t>, for which double coronary-artery bypass</a:t>
            </a:r>
            <a:r>
              <a:rPr lang="el-GR" sz="2100" i="1">
                <a:solidFill>
                  <a:srgbClr val="3399FF"/>
                </a:solidFill>
              </a:rPr>
              <a:t> </a:t>
            </a:r>
            <a:r>
              <a:rPr lang="en-US" sz="2100" i="1">
                <a:solidFill>
                  <a:srgbClr val="3399FF"/>
                </a:solidFill>
              </a:rPr>
              <a:t>grafting had been performed.</a:t>
            </a:r>
            <a:r>
              <a:rPr lang="en-US" sz="2100">
                <a:solidFill>
                  <a:srgbClr val="002060"/>
                </a:solidFill>
              </a:rPr>
              <a:t> </a:t>
            </a:r>
            <a:r>
              <a:rPr lang="el-GR" sz="2100">
                <a:solidFill>
                  <a:srgbClr val="002060"/>
                </a:solidFill>
              </a:rPr>
              <a:t>                                                                                                </a:t>
            </a:r>
            <a:r>
              <a:rPr lang="en-US" sz="2100" i="1">
                <a:solidFill>
                  <a:srgbClr val="3399FF"/>
                </a:solidFill>
              </a:rPr>
              <a:t>He had been </a:t>
            </a:r>
            <a:r>
              <a:rPr lang="en-US" sz="2100" i="1">
                <a:solidFill>
                  <a:srgbClr val="FF3399"/>
                </a:solidFill>
              </a:rPr>
              <a:t>fatigued</a:t>
            </a:r>
            <a:r>
              <a:rPr lang="el-GR" sz="2100" i="1">
                <a:solidFill>
                  <a:srgbClr val="FF3399"/>
                </a:solidFill>
              </a:rPr>
              <a:t> </a:t>
            </a:r>
            <a:r>
              <a:rPr lang="en-US" sz="2100" i="1">
                <a:solidFill>
                  <a:srgbClr val="FF3399"/>
                </a:solidFill>
              </a:rPr>
              <a:t>in recent years and had lost 4.5 kg</a:t>
            </a:r>
            <a:r>
              <a:rPr lang="en-US" sz="2100" i="1">
                <a:solidFill>
                  <a:srgbClr val="3399FF"/>
                </a:solidFill>
              </a:rPr>
              <a:t> in weight during</a:t>
            </a:r>
            <a:r>
              <a:rPr lang="el-GR" sz="2100" i="1">
                <a:solidFill>
                  <a:srgbClr val="3399FF"/>
                </a:solidFill>
              </a:rPr>
              <a:t>  </a:t>
            </a:r>
            <a:r>
              <a:rPr lang="en-US" sz="2100" i="1">
                <a:solidFill>
                  <a:srgbClr val="3399FF"/>
                </a:solidFill>
              </a:rPr>
              <a:t>the current illness.</a:t>
            </a:r>
            <a:r>
              <a:rPr lang="el-GR" sz="2100">
                <a:solidFill>
                  <a:srgbClr val="002060"/>
                </a:solidFill>
              </a:rPr>
              <a:t> </a:t>
            </a:r>
          </a:p>
          <a:p>
            <a:pPr eaLnBrk="1" hangingPunct="1">
              <a:lnSpc>
                <a:spcPct val="90000"/>
              </a:lnSpc>
              <a:tabLst>
                <a:tab pos="1519238" algn="l"/>
              </a:tabLst>
            </a:pPr>
            <a:r>
              <a:rPr lang="en-US" sz="2100">
                <a:solidFill>
                  <a:srgbClr val="002060"/>
                </a:solidFill>
              </a:rPr>
              <a:t>The temperature was </a:t>
            </a:r>
            <a:r>
              <a:rPr lang="en-US" sz="2100">
                <a:solidFill>
                  <a:srgbClr val="C00000"/>
                </a:solidFill>
              </a:rPr>
              <a:t>38.9°</a:t>
            </a:r>
            <a:r>
              <a:rPr lang="en-US" sz="2100">
                <a:solidFill>
                  <a:srgbClr val="002060"/>
                </a:solidFill>
              </a:rPr>
              <a:t>C, the pulse was 115,</a:t>
            </a:r>
            <a:r>
              <a:rPr lang="el-GR" sz="2100">
                <a:solidFill>
                  <a:srgbClr val="002060"/>
                </a:solidFill>
              </a:rPr>
              <a:t> </a:t>
            </a:r>
            <a:r>
              <a:rPr lang="en-US" sz="2100">
                <a:solidFill>
                  <a:srgbClr val="002060"/>
                </a:solidFill>
              </a:rPr>
              <a:t>and the respirations were 24. The blood pressure was</a:t>
            </a:r>
            <a:r>
              <a:rPr lang="el-GR" sz="2100">
                <a:solidFill>
                  <a:srgbClr val="002060"/>
                </a:solidFill>
              </a:rPr>
              <a:t> </a:t>
            </a:r>
            <a:r>
              <a:rPr lang="en-US" sz="2100">
                <a:solidFill>
                  <a:srgbClr val="002060"/>
                </a:solidFill>
              </a:rPr>
              <a:t>95/55 mm Hg. </a:t>
            </a:r>
            <a:endParaRPr lang="el-GR" sz="2100">
              <a:solidFill>
                <a:srgbClr val="002060"/>
              </a:solidFill>
            </a:endParaRPr>
          </a:p>
          <a:p>
            <a:pPr eaLnBrk="1" hangingPunct="1">
              <a:lnSpc>
                <a:spcPct val="90000"/>
              </a:lnSpc>
              <a:tabLst>
                <a:tab pos="1519238" algn="l"/>
              </a:tabLst>
            </a:pPr>
            <a:r>
              <a:rPr lang="en-US" sz="2100">
                <a:solidFill>
                  <a:srgbClr val="002060"/>
                </a:solidFill>
              </a:rPr>
              <a:t>On examination, the patient was </a:t>
            </a:r>
            <a:r>
              <a:rPr lang="en-US" sz="2100">
                <a:solidFill>
                  <a:srgbClr val="C00000"/>
                </a:solidFill>
              </a:rPr>
              <a:t>obtunded</a:t>
            </a:r>
            <a:r>
              <a:rPr lang="en-US" sz="2100">
                <a:solidFill>
                  <a:srgbClr val="002060"/>
                </a:solidFill>
              </a:rPr>
              <a:t>. His </a:t>
            </a:r>
            <a:r>
              <a:rPr lang="en-US" sz="2100">
                <a:solidFill>
                  <a:srgbClr val="C00000"/>
                </a:solidFill>
              </a:rPr>
              <a:t>neck was stiff</a:t>
            </a:r>
            <a:r>
              <a:rPr lang="en-US" sz="2100">
                <a:solidFill>
                  <a:srgbClr val="002060"/>
                </a:solidFill>
              </a:rPr>
              <a:t>, and the jugular venous</a:t>
            </a:r>
            <a:r>
              <a:rPr lang="el-GR" sz="2100">
                <a:solidFill>
                  <a:srgbClr val="002060"/>
                </a:solidFill>
              </a:rPr>
              <a:t> </a:t>
            </a:r>
            <a:r>
              <a:rPr lang="en-US" sz="2100">
                <a:solidFill>
                  <a:srgbClr val="002060"/>
                </a:solidFill>
              </a:rPr>
              <a:t>pressure was low. Rhonchi were heard in both lungs</a:t>
            </a:r>
            <a:r>
              <a:rPr lang="en-US" sz="1800">
                <a:solidFill>
                  <a:srgbClr val="002060"/>
                </a:solidFill>
              </a:rPr>
              <a:t>.</a:t>
            </a:r>
            <a:r>
              <a:rPr lang="el-GR" sz="1800">
                <a:solidFill>
                  <a:srgbClr val="002060"/>
                </a:solidFill>
              </a:rPr>
              <a:t> </a:t>
            </a:r>
          </a:p>
          <a:p>
            <a:pPr eaLnBrk="1" hangingPunct="1">
              <a:lnSpc>
                <a:spcPct val="90000"/>
              </a:lnSpc>
              <a:tabLst>
                <a:tab pos="1519238" algn="l"/>
              </a:tabLst>
            </a:pPr>
            <a:r>
              <a:rPr lang="en-US" sz="2000">
                <a:solidFill>
                  <a:srgbClr val="002060"/>
                </a:solidFill>
              </a:rPr>
              <a:t>The urine was positive for bilirubin and ketones</a:t>
            </a:r>
            <a:r>
              <a:rPr lang="el-GR" sz="2000">
                <a:solidFill>
                  <a:srgbClr val="002060"/>
                </a:solidFill>
              </a:rPr>
              <a:t> </a:t>
            </a:r>
            <a:r>
              <a:rPr lang="en-US" sz="2000">
                <a:solidFill>
                  <a:srgbClr val="002060"/>
                </a:solidFill>
              </a:rPr>
              <a:t>(++) and for protein (+); </a:t>
            </a:r>
            <a:endParaRPr lang="el-GR" sz="2000">
              <a:solidFill>
                <a:srgbClr val="002060"/>
              </a:solidFill>
            </a:endParaRPr>
          </a:p>
          <a:p>
            <a:pPr eaLnBrk="1" hangingPunct="1">
              <a:lnSpc>
                <a:spcPct val="90000"/>
              </a:lnSpc>
              <a:tabLst>
                <a:tab pos="1519238" algn="l"/>
              </a:tabLst>
            </a:pPr>
            <a:r>
              <a:rPr lang="en-US" sz="2000">
                <a:solidFill>
                  <a:srgbClr val="002060"/>
                </a:solidFill>
              </a:rPr>
              <a:t>An</a:t>
            </a:r>
            <a:r>
              <a:rPr lang="el-GR" sz="2000">
                <a:solidFill>
                  <a:srgbClr val="002060"/>
                </a:solidFill>
              </a:rPr>
              <a:t>  </a:t>
            </a:r>
            <a:r>
              <a:rPr lang="en-US" sz="2000">
                <a:solidFill>
                  <a:srgbClr val="002060"/>
                </a:solidFill>
              </a:rPr>
              <a:t>electrocardiogram showed atrial fibrillation.</a:t>
            </a:r>
            <a:r>
              <a:rPr lang="el-GR" sz="2000">
                <a:solidFill>
                  <a:srgbClr val="002060"/>
                </a:solidFill>
              </a:rPr>
              <a:t> </a:t>
            </a:r>
          </a:p>
          <a:p>
            <a:pPr eaLnBrk="1" hangingPunct="1">
              <a:lnSpc>
                <a:spcPct val="90000"/>
              </a:lnSpc>
              <a:tabLst>
                <a:tab pos="1519238" algn="l"/>
              </a:tabLst>
            </a:pPr>
            <a:r>
              <a:rPr lang="en-US" sz="2000">
                <a:solidFill>
                  <a:srgbClr val="002060"/>
                </a:solidFill>
              </a:rPr>
              <a:t>A radiograph of the chest showed no abnormalities.</a:t>
            </a:r>
            <a:r>
              <a:rPr lang="el-GR" sz="2000">
                <a:solidFill>
                  <a:srgbClr val="002060"/>
                </a:solidFill>
              </a:rPr>
              <a:t> </a:t>
            </a:r>
          </a:p>
          <a:p>
            <a:pPr eaLnBrk="1" hangingPunct="1">
              <a:lnSpc>
                <a:spcPct val="90000"/>
              </a:lnSpc>
              <a:tabLst>
                <a:tab pos="1519238" algn="l"/>
              </a:tabLst>
            </a:pPr>
            <a:r>
              <a:rPr lang="en-US" sz="2000">
                <a:solidFill>
                  <a:srgbClr val="002060"/>
                </a:solidFill>
              </a:rPr>
              <a:t>Ampicillin, metronidazole, ceftriaxone, digoxin, verapamil, and ranitidine were given;</a:t>
            </a:r>
            <a:r>
              <a:rPr lang="el-GR" sz="2000">
                <a:solidFill>
                  <a:srgbClr val="002060"/>
                </a:solidFill>
              </a:rPr>
              <a:t> </a:t>
            </a:r>
            <a:r>
              <a:rPr lang="en-US" sz="2000">
                <a:solidFill>
                  <a:srgbClr val="002060"/>
                </a:solidFill>
              </a:rPr>
              <a:t>heparin was administered subcutaneously; and norepinephrine was infused intravenously.</a:t>
            </a:r>
            <a:endParaRPr lang="el-GR" sz="2000">
              <a:solidFill>
                <a:srgbClr val="002060"/>
              </a:solidFill>
            </a:endParaRPr>
          </a:p>
          <a:p>
            <a:pPr eaLnBrk="1" hangingPunct="1">
              <a:lnSpc>
                <a:spcPct val="90000"/>
              </a:lnSpc>
              <a:tabLst>
                <a:tab pos="1519238" algn="l"/>
              </a:tabLst>
            </a:pPr>
            <a:r>
              <a:rPr lang="en-US" sz="1800">
                <a:solidFill>
                  <a:srgbClr val="002060"/>
                </a:solidFill>
              </a:rPr>
              <a:t>Laboratory tests were performed (Tables 1</a:t>
            </a:r>
            <a:r>
              <a:rPr lang="el-GR" sz="1800">
                <a:solidFill>
                  <a:srgbClr val="002060"/>
                </a:solidFill>
              </a:rPr>
              <a:t> </a:t>
            </a:r>
            <a:r>
              <a:rPr lang="en-US" sz="1800">
                <a:solidFill>
                  <a:srgbClr val="002060"/>
                </a:solidFill>
              </a:rPr>
              <a:t>and 2).</a:t>
            </a:r>
            <a:endParaRPr lang="el-GR" sz="1800">
              <a:solidFill>
                <a:srgbClr val="002060"/>
              </a:solidFill>
            </a:endParaRPr>
          </a:p>
          <a:p>
            <a:pPr eaLnBrk="1" hangingPunct="1">
              <a:lnSpc>
                <a:spcPct val="90000"/>
              </a:lnSpc>
              <a:tabLst>
                <a:tab pos="1519238" algn="l"/>
              </a:tabLst>
            </a:pPr>
            <a:endParaRPr lang="el-GR" sz="1800">
              <a:solidFill>
                <a:srgbClr val="00206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a:spLocks noGrp="1"/>
          </p:cNvSpPr>
          <p:nvPr>
            <p:ph type="title"/>
          </p:nvPr>
        </p:nvSpPr>
        <p:spPr>
          <a:xfrm>
            <a:off x="457200" y="0"/>
            <a:ext cx="8229600" cy="549275"/>
          </a:xfrm>
        </p:spPr>
        <p:txBody>
          <a:bodyPr/>
          <a:lstStyle/>
          <a:p>
            <a:pPr eaLnBrk="1" hangingPunct="1"/>
            <a:r>
              <a:rPr lang="el-GR" sz="2000" b="1" dirty="0">
                <a:solidFill>
                  <a:srgbClr val="002060"/>
                </a:solidFill>
              </a:rPr>
              <a:t>ΠΕΡΙΠΤΩΣΗ </a:t>
            </a:r>
            <a:r>
              <a:rPr lang="en-US" sz="2000" b="1" dirty="0">
                <a:solidFill>
                  <a:srgbClr val="002060"/>
                </a:solidFill>
              </a:rPr>
              <a:t>A</a:t>
            </a:r>
            <a:endParaRPr lang="el-GR" sz="2000" b="1" dirty="0">
              <a:solidFill>
                <a:srgbClr val="002060"/>
              </a:solidFill>
            </a:endParaRPr>
          </a:p>
        </p:txBody>
      </p:sp>
      <p:pic>
        <p:nvPicPr>
          <p:cNvPr id="57347" name="Picture 2"/>
          <p:cNvPicPr>
            <a:picLocks noGrp="1" noChangeAspect="1" noChangeArrowheads="1"/>
          </p:cNvPicPr>
          <p:nvPr>
            <p:ph idx="1"/>
          </p:nvPr>
        </p:nvPicPr>
        <p:blipFill>
          <a:blip r:embed="rId2" cstate="print"/>
          <a:srcRect/>
          <a:stretch>
            <a:fillRect/>
          </a:stretch>
        </p:blipFill>
        <p:spPr>
          <a:xfrm>
            <a:off x="0" y="692150"/>
            <a:ext cx="3779838" cy="4105275"/>
          </a:xfrm>
        </p:spPr>
      </p:pic>
      <p:pic>
        <p:nvPicPr>
          <p:cNvPr id="57348" name="Picture 3"/>
          <p:cNvPicPr>
            <a:picLocks noChangeAspect="1" noChangeArrowheads="1"/>
          </p:cNvPicPr>
          <p:nvPr/>
        </p:nvPicPr>
        <p:blipFill>
          <a:blip r:embed="rId3" cstate="print"/>
          <a:srcRect/>
          <a:stretch>
            <a:fillRect/>
          </a:stretch>
        </p:blipFill>
        <p:spPr bwMode="auto">
          <a:xfrm>
            <a:off x="4427538" y="476250"/>
            <a:ext cx="3960812" cy="6192838"/>
          </a:xfrm>
          <a:prstGeom prst="rect">
            <a:avLst/>
          </a:prstGeom>
          <a:noFill/>
          <a:ln w="9525">
            <a:noFill/>
            <a:miter lim="800000"/>
            <a:headEnd/>
            <a:tailEnd/>
          </a:ln>
        </p:spPr>
      </p:pic>
      <p:pic>
        <p:nvPicPr>
          <p:cNvPr id="57349" name="Picture 4"/>
          <p:cNvPicPr>
            <a:picLocks noChangeAspect="1" noChangeArrowheads="1"/>
          </p:cNvPicPr>
          <p:nvPr/>
        </p:nvPicPr>
        <p:blipFill>
          <a:blip r:embed="rId4" cstate="print"/>
          <a:srcRect/>
          <a:stretch>
            <a:fillRect/>
          </a:stretch>
        </p:blipFill>
        <p:spPr bwMode="auto">
          <a:xfrm>
            <a:off x="1187450" y="5157788"/>
            <a:ext cx="3009900" cy="123825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a:xfrm>
            <a:off x="457200" y="0"/>
            <a:ext cx="8229600" cy="476250"/>
          </a:xfrm>
        </p:spPr>
        <p:txBody>
          <a:bodyPr/>
          <a:lstStyle/>
          <a:p>
            <a:pPr eaLnBrk="1" hangingPunct="1"/>
            <a:r>
              <a:rPr lang="el-GR" sz="2000" b="1" dirty="0">
                <a:solidFill>
                  <a:srgbClr val="002060"/>
                </a:solidFill>
              </a:rPr>
              <a:t>ΠΕΡΙΠΤΩΣΗ </a:t>
            </a:r>
            <a:r>
              <a:rPr lang="en-US" sz="2000" b="1" dirty="0">
                <a:solidFill>
                  <a:srgbClr val="002060"/>
                </a:solidFill>
              </a:rPr>
              <a:t>A</a:t>
            </a:r>
            <a:endParaRPr lang="el-GR" sz="2000" b="1" dirty="0">
              <a:solidFill>
                <a:srgbClr val="002060"/>
              </a:solidFill>
            </a:endParaRPr>
          </a:p>
        </p:txBody>
      </p:sp>
      <p:sp>
        <p:nvSpPr>
          <p:cNvPr id="59395" name="2 - Θέση περιεχομένου"/>
          <p:cNvSpPr>
            <a:spLocks noGrp="1"/>
          </p:cNvSpPr>
          <p:nvPr>
            <p:ph idx="1"/>
          </p:nvPr>
        </p:nvSpPr>
        <p:spPr>
          <a:xfrm>
            <a:off x="0" y="1124744"/>
            <a:ext cx="9144000" cy="5257006"/>
          </a:xfrm>
        </p:spPr>
        <p:txBody>
          <a:bodyPr/>
          <a:lstStyle/>
          <a:p>
            <a:pPr eaLnBrk="1" hangingPunct="1"/>
            <a:r>
              <a:rPr lang="en-US" sz="2000" dirty="0">
                <a:solidFill>
                  <a:srgbClr val="002060"/>
                </a:solidFill>
              </a:rPr>
              <a:t>On the </a:t>
            </a:r>
            <a:r>
              <a:rPr lang="en-US" sz="2000" dirty="0">
                <a:solidFill>
                  <a:srgbClr val="00B050"/>
                </a:solidFill>
              </a:rPr>
              <a:t>second hospital day</a:t>
            </a:r>
            <a:r>
              <a:rPr lang="en-US" sz="2000" dirty="0">
                <a:solidFill>
                  <a:srgbClr val="002060"/>
                </a:solidFill>
              </a:rPr>
              <a:t>, an </a:t>
            </a:r>
            <a:r>
              <a:rPr lang="en-US" sz="2000" dirty="0">
                <a:solidFill>
                  <a:srgbClr val="00B050"/>
                </a:solidFill>
              </a:rPr>
              <a:t>abdominal CT scan</a:t>
            </a:r>
            <a:r>
              <a:rPr lang="el-GR" sz="2000" dirty="0">
                <a:solidFill>
                  <a:srgbClr val="00B050"/>
                </a:solidFill>
              </a:rPr>
              <a:t> </a:t>
            </a:r>
            <a:r>
              <a:rPr lang="en-US" sz="2000" dirty="0">
                <a:solidFill>
                  <a:srgbClr val="002060"/>
                </a:solidFill>
              </a:rPr>
              <a:t>showed slight stranding of the </a:t>
            </a:r>
            <a:r>
              <a:rPr lang="en-US" sz="2000" dirty="0" err="1">
                <a:solidFill>
                  <a:srgbClr val="002060"/>
                </a:solidFill>
              </a:rPr>
              <a:t>peripancreatic</a:t>
            </a:r>
            <a:r>
              <a:rPr lang="en-US" sz="2000" dirty="0">
                <a:solidFill>
                  <a:srgbClr val="002060"/>
                </a:solidFill>
              </a:rPr>
              <a:t> tissue,</a:t>
            </a:r>
            <a:r>
              <a:rPr lang="el-GR" sz="2000" dirty="0">
                <a:solidFill>
                  <a:srgbClr val="002060"/>
                </a:solidFill>
              </a:rPr>
              <a:t> </a:t>
            </a:r>
            <a:r>
              <a:rPr lang="en-US" sz="2000" dirty="0">
                <a:solidFill>
                  <a:srgbClr val="002060"/>
                </a:solidFill>
              </a:rPr>
              <a:t>a finding consistent with the presence </a:t>
            </a:r>
            <a:r>
              <a:rPr lang="en-US" sz="2000" dirty="0">
                <a:solidFill>
                  <a:srgbClr val="00B050"/>
                </a:solidFill>
              </a:rPr>
              <a:t>of mild pancreatitis</a:t>
            </a:r>
            <a:r>
              <a:rPr lang="en-US" sz="2000" dirty="0">
                <a:solidFill>
                  <a:srgbClr val="002060"/>
                </a:solidFill>
              </a:rPr>
              <a:t>. </a:t>
            </a:r>
            <a:endParaRPr lang="el-GR" sz="2000" dirty="0">
              <a:solidFill>
                <a:srgbClr val="002060"/>
              </a:solidFill>
            </a:endParaRPr>
          </a:p>
          <a:p>
            <a:pPr eaLnBrk="1" hangingPunct="1"/>
            <a:r>
              <a:rPr lang="en-US" sz="2000" dirty="0">
                <a:solidFill>
                  <a:srgbClr val="00B050"/>
                </a:solidFill>
              </a:rPr>
              <a:t>Physical examination </a:t>
            </a:r>
            <a:r>
              <a:rPr lang="en-US" sz="2000" dirty="0">
                <a:solidFill>
                  <a:srgbClr val="002060"/>
                </a:solidFill>
              </a:rPr>
              <a:t>showed </a:t>
            </a:r>
            <a:r>
              <a:rPr lang="en-US" sz="2000" dirty="0">
                <a:solidFill>
                  <a:srgbClr val="C00000"/>
                </a:solidFill>
              </a:rPr>
              <a:t>rigidity of the</a:t>
            </a:r>
            <a:r>
              <a:rPr lang="el-GR" sz="2000" dirty="0">
                <a:solidFill>
                  <a:srgbClr val="C00000"/>
                </a:solidFill>
              </a:rPr>
              <a:t> </a:t>
            </a:r>
            <a:r>
              <a:rPr lang="en-US" sz="2000" dirty="0">
                <a:solidFill>
                  <a:srgbClr val="C00000"/>
                </a:solidFill>
              </a:rPr>
              <a:t>neck</a:t>
            </a:r>
            <a:r>
              <a:rPr lang="en-US" sz="2000" dirty="0">
                <a:solidFill>
                  <a:srgbClr val="002060"/>
                </a:solidFill>
              </a:rPr>
              <a:t>. The </a:t>
            </a:r>
            <a:r>
              <a:rPr lang="en-US" sz="2000" dirty="0">
                <a:solidFill>
                  <a:srgbClr val="C00000"/>
                </a:solidFill>
              </a:rPr>
              <a:t>arms and legs had a mottled appearance </a:t>
            </a:r>
            <a:r>
              <a:rPr lang="en-US" sz="2000" dirty="0">
                <a:solidFill>
                  <a:srgbClr val="002060"/>
                </a:solidFill>
              </a:rPr>
              <a:t>and</a:t>
            </a:r>
            <a:r>
              <a:rPr lang="el-GR" sz="2000" dirty="0">
                <a:solidFill>
                  <a:srgbClr val="002060"/>
                </a:solidFill>
              </a:rPr>
              <a:t> </a:t>
            </a:r>
            <a:r>
              <a:rPr lang="en-US" sz="2000" dirty="0">
                <a:solidFill>
                  <a:srgbClr val="002060"/>
                </a:solidFill>
              </a:rPr>
              <a:t>were cool. There were occasional spontaneous movements of the legs but not of the arms. Adduction and</a:t>
            </a:r>
            <a:r>
              <a:rPr lang="el-GR" sz="2000" dirty="0">
                <a:solidFill>
                  <a:srgbClr val="002060"/>
                </a:solidFill>
              </a:rPr>
              <a:t> </a:t>
            </a:r>
            <a:r>
              <a:rPr lang="en-US" sz="2000" dirty="0">
                <a:solidFill>
                  <a:srgbClr val="002060"/>
                </a:solidFill>
              </a:rPr>
              <a:t>abduction of the left eye in response to verbal orders</a:t>
            </a:r>
            <a:r>
              <a:rPr lang="el-GR" sz="2000" dirty="0">
                <a:solidFill>
                  <a:srgbClr val="002060"/>
                </a:solidFill>
              </a:rPr>
              <a:t> </a:t>
            </a:r>
            <a:r>
              <a:rPr lang="en-US" sz="2000" dirty="0">
                <a:solidFill>
                  <a:srgbClr val="002060"/>
                </a:solidFill>
              </a:rPr>
              <a:t>and the doll’s-head maneuver were normal; the </a:t>
            </a:r>
            <a:r>
              <a:rPr lang="en-US" sz="2000" dirty="0">
                <a:solidFill>
                  <a:srgbClr val="C00000"/>
                </a:solidFill>
              </a:rPr>
              <a:t>right</a:t>
            </a:r>
            <a:r>
              <a:rPr lang="el-GR" sz="2000" dirty="0">
                <a:solidFill>
                  <a:srgbClr val="C00000"/>
                </a:solidFill>
              </a:rPr>
              <a:t> </a:t>
            </a:r>
            <a:r>
              <a:rPr lang="en-US" sz="2000" dirty="0">
                <a:solidFill>
                  <a:srgbClr val="C00000"/>
                </a:solidFill>
              </a:rPr>
              <a:t>eye was immobile</a:t>
            </a:r>
            <a:r>
              <a:rPr lang="en-US" sz="2000" dirty="0">
                <a:solidFill>
                  <a:srgbClr val="002060"/>
                </a:solidFill>
              </a:rPr>
              <a:t>. The left pupil was 4 mm in diameter and constricted to 3.5 mm on exposure to light;</a:t>
            </a:r>
            <a:r>
              <a:rPr lang="el-GR" sz="2000" dirty="0">
                <a:solidFill>
                  <a:srgbClr val="002060"/>
                </a:solidFill>
              </a:rPr>
              <a:t> </a:t>
            </a:r>
            <a:r>
              <a:rPr lang="en-US" sz="2000" dirty="0">
                <a:solidFill>
                  <a:srgbClr val="002060"/>
                </a:solidFill>
              </a:rPr>
              <a:t>the </a:t>
            </a:r>
            <a:r>
              <a:rPr lang="en-US" sz="2000" dirty="0">
                <a:solidFill>
                  <a:srgbClr val="C00000"/>
                </a:solidFill>
              </a:rPr>
              <a:t>right pupil was unreactive</a:t>
            </a:r>
            <a:r>
              <a:rPr lang="en-US" sz="2000" dirty="0">
                <a:solidFill>
                  <a:srgbClr val="002060"/>
                </a:solidFill>
              </a:rPr>
              <a:t>. There was a minimal</a:t>
            </a:r>
            <a:r>
              <a:rPr lang="el-GR" sz="2000" dirty="0">
                <a:solidFill>
                  <a:srgbClr val="002060"/>
                </a:solidFill>
              </a:rPr>
              <a:t> </a:t>
            </a:r>
            <a:r>
              <a:rPr lang="en-US" sz="2000" dirty="0">
                <a:solidFill>
                  <a:srgbClr val="002060"/>
                </a:solidFill>
              </a:rPr>
              <a:t>corneal reflex in the left eye and a sluggish response</a:t>
            </a:r>
            <a:r>
              <a:rPr lang="el-GR" sz="2000" dirty="0">
                <a:solidFill>
                  <a:srgbClr val="002060"/>
                </a:solidFill>
              </a:rPr>
              <a:t> </a:t>
            </a:r>
            <a:r>
              <a:rPr lang="en-US" sz="2000" dirty="0">
                <a:solidFill>
                  <a:srgbClr val="002060"/>
                </a:solidFill>
              </a:rPr>
              <a:t>in the right eye. The patient was more aware of a</a:t>
            </a:r>
            <a:r>
              <a:rPr lang="el-GR" sz="2000" dirty="0">
                <a:solidFill>
                  <a:srgbClr val="002060"/>
                </a:solidFill>
              </a:rPr>
              <a:t> </a:t>
            </a:r>
            <a:r>
              <a:rPr lang="en-US" sz="2000" dirty="0">
                <a:solidFill>
                  <a:srgbClr val="002060"/>
                </a:solidFill>
              </a:rPr>
              <a:t>tickle on the left side of the face than on the right side.</a:t>
            </a:r>
            <a:r>
              <a:rPr lang="el-GR" sz="2000" dirty="0">
                <a:solidFill>
                  <a:srgbClr val="002060"/>
                </a:solidFill>
              </a:rPr>
              <a:t> </a:t>
            </a:r>
          </a:p>
          <a:p>
            <a:pPr eaLnBrk="1" hangingPunct="1"/>
            <a:endParaRPr lang="en-US" sz="2000" dirty="0">
              <a:solidFill>
                <a:srgbClr val="00B050"/>
              </a:solidFill>
            </a:endParaRPr>
          </a:p>
          <a:p>
            <a:pPr eaLnBrk="1" hangingPunct="1"/>
            <a:r>
              <a:rPr lang="en-US" sz="2000" dirty="0">
                <a:solidFill>
                  <a:srgbClr val="00B050"/>
                </a:solidFill>
              </a:rPr>
              <a:t>On the evening of the</a:t>
            </a:r>
            <a:r>
              <a:rPr lang="el-GR" sz="2000" dirty="0">
                <a:solidFill>
                  <a:srgbClr val="00B050"/>
                </a:solidFill>
              </a:rPr>
              <a:t> </a:t>
            </a:r>
            <a:r>
              <a:rPr lang="en-US" sz="2000" dirty="0">
                <a:solidFill>
                  <a:srgbClr val="00B050"/>
                </a:solidFill>
              </a:rPr>
              <a:t>second day</a:t>
            </a:r>
            <a:r>
              <a:rPr lang="en-US" sz="2000" dirty="0">
                <a:solidFill>
                  <a:srgbClr val="002060"/>
                </a:solidFill>
              </a:rPr>
              <a:t>, while the patient was breathing ambient</a:t>
            </a:r>
            <a:r>
              <a:rPr lang="el-GR" sz="2000" dirty="0">
                <a:solidFill>
                  <a:srgbClr val="002060"/>
                </a:solidFill>
              </a:rPr>
              <a:t> </a:t>
            </a:r>
            <a:r>
              <a:rPr lang="en-US" sz="2000" dirty="0">
                <a:solidFill>
                  <a:srgbClr val="002060"/>
                </a:solidFill>
              </a:rPr>
              <a:t>air, </a:t>
            </a:r>
            <a:r>
              <a:rPr lang="en-US" sz="2000" dirty="0">
                <a:solidFill>
                  <a:srgbClr val="00B050"/>
                </a:solidFill>
              </a:rPr>
              <a:t>the partial pressure of oxygen fell to 88 mm Hg</a:t>
            </a:r>
            <a:r>
              <a:rPr lang="en-US" sz="2000" dirty="0">
                <a:solidFill>
                  <a:srgbClr val="002060"/>
                </a:solidFill>
              </a:rPr>
              <a:t>;</a:t>
            </a:r>
            <a:r>
              <a:rPr lang="el-GR" sz="2000" dirty="0">
                <a:solidFill>
                  <a:srgbClr val="002060"/>
                </a:solidFill>
              </a:rPr>
              <a:t> </a:t>
            </a:r>
            <a:r>
              <a:rPr lang="en-US" sz="2000" dirty="0">
                <a:solidFill>
                  <a:srgbClr val="002060"/>
                </a:solidFill>
              </a:rPr>
              <a:t>the partial pressure of carbon dioxide was 26 mm Hg,</a:t>
            </a:r>
            <a:r>
              <a:rPr lang="el-GR" sz="2000" dirty="0">
                <a:solidFill>
                  <a:srgbClr val="002060"/>
                </a:solidFill>
              </a:rPr>
              <a:t> </a:t>
            </a:r>
            <a:r>
              <a:rPr lang="en-US" sz="2000" dirty="0">
                <a:solidFill>
                  <a:srgbClr val="002060"/>
                </a:solidFill>
              </a:rPr>
              <a:t>and the pH 7.28. </a:t>
            </a:r>
            <a:r>
              <a:rPr lang="en-US" sz="2000" dirty="0">
                <a:solidFill>
                  <a:srgbClr val="00B050"/>
                </a:solidFill>
              </a:rPr>
              <a:t>An endotracheal tube was inserted</a:t>
            </a:r>
            <a:r>
              <a:rPr lang="en-US" sz="2000" dirty="0">
                <a:solidFill>
                  <a:srgbClr val="002060"/>
                </a:solidFill>
              </a:rPr>
              <a:t>,</a:t>
            </a:r>
            <a:r>
              <a:rPr lang="el-GR" sz="2000" dirty="0">
                <a:solidFill>
                  <a:srgbClr val="002060"/>
                </a:solidFill>
              </a:rPr>
              <a:t> </a:t>
            </a:r>
            <a:r>
              <a:rPr lang="en-US" sz="2000" dirty="0">
                <a:solidFill>
                  <a:srgbClr val="002060"/>
                </a:solidFill>
              </a:rPr>
              <a:t>and </a:t>
            </a:r>
            <a:r>
              <a:rPr lang="en-US" sz="2000" dirty="0" err="1">
                <a:solidFill>
                  <a:srgbClr val="002060"/>
                </a:solidFill>
              </a:rPr>
              <a:t>ventilatory</a:t>
            </a:r>
            <a:r>
              <a:rPr lang="en-US" sz="2000" dirty="0">
                <a:solidFill>
                  <a:srgbClr val="002060"/>
                </a:solidFill>
              </a:rPr>
              <a:t> assistance was provided.</a:t>
            </a:r>
            <a:endParaRPr lang="el-GR" sz="2000" dirty="0">
              <a:solidFill>
                <a:srgbClr val="00206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a:solidFill>
                  <a:srgbClr val="002060"/>
                </a:solidFill>
              </a:rPr>
              <a:t>ΠΕΡΙΠΤΩΣΗ </a:t>
            </a:r>
            <a:r>
              <a:rPr lang="en-US" sz="2800" b="1" dirty="0">
                <a:solidFill>
                  <a:srgbClr val="002060"/>
                </a:solidFill>
              </a:rPr>
              <a:t>A</a:t>
            </a:r>
            <a:endParaRPr lang="en-US" sz="2800" dirty="0"/>
          </a:p>
        </p:txBody>
      </p:sp>
      <p:sp>
        <p:nvSpPr>
          <p:cNvPr id="3" name="Content Placeholder 2"/>
          <p:cNvSpPr>
            <a:spLocks noGrp="1"/>
          </p:cNvSpPr>
          <p:nvPr>
            <p:ph idx="1"/>
          </p:nvPr>
        </p:nvSpPr>
        <p:spPr>
          <a:xfrm>
            <a:off x="457200" y="1600201"/>
            <a:ext cx="8229600" cy="2548880"/>
          </a:xfrm>
        </p:spPr>
        <p:txBody>
          <a:bodyPr>
            <a:normAutofit/>
          </a:bodyPr>
          <a:lstStyle/>
          <a:p>
            <a:r>
              <a:rPr lang="en-US" sz="2400" dirty="0">
                <a:solidFill>
                  <a:srgbClr val="002060"/>
                </a:solidFill>
              </a:rPr>
              <a:t>A </a:t>
            </a:r>
            <a:r>
              <a:rPr lang="en-US" sz="2400" dirty="0">
                <a:solidFill>
                  <a:srgbClr val="C00000"/>
                </a:solidFill>
              </a:rPr>
              <a:t>cranial CT scan </a:t>
            </a:r>
            <a:r>
              <a:rPr lang="en-US" sz="2400" dirty="0">
                <a:solidFill>
                  <a:srgbClr val="002060"/>
                </a:solidFill>
              </a:rPr>
              <a:t>, obtained without the</a:t>
            </a:r>
            <a:r>
              <a:rPr lang="el-GR" sz="2400" dirty="0">
                <a:solidFill>
                  <a:srgbClr val="002060"/>
                </a:solidFill>
              </a:rPr>
              <a:t> </a:t>
            </a:r>
            <a:r>
              <a:rPr lang="en-US" sz="2400" dirty="0">
                <a:solidFill>
                  <a:srgbClr val="002060"/>
                </a:solidFill>
              </a:rPr>
              <a:t>administration of contrast material, showed </a:t>
            </a:r>
            <a:r>
              <a:rPr lang="en-US" sz="2400" dirty="0">
                <a:solidFill>
                  <a:srgbClr val="C00000"/>
                </a:solidFill>
              </a:rPr>
              <a:t>enlargement of the pituitary gland (1.2 by 2.6 cm), </a:t>
            </a:r>
            <a:r>
              <a:rPr lang="en-US" sz="2400" dirty="0">
                <a:solidFill>
                  <a:srgbClr val="002060"/>
                </a:solidFill>
              </a:rPr>
              <a:t>with </a:t>
            </a:r>
            <a:r>
              <a:rPr lang="en-US" sz="2400" dirty="0">
                <a:solidFill>
                  <a:srgbClr val="C00000"/>
                </a:solidFill>
              </a:rPr>
              <a:t>extension into the </a:t>
            </a:r>
            <a:r>
              <a:rPr lang="en-US" sz="2400" dirty="0" err="1">
                <a:solidFill>
                  <a:srgbClr val="C00000"/>
                </a:solidFill>
              </a:rPr>
              <a:t>suprasellar</a:t>
            </a:r>
            <a:r>
              <a:rPr lang="en-US" sz="2400" dirty="0">
                <a:solidFill>
                  <a:srgbClr val="C00000"/>
                </a:solidFill>
              </a:rPr>
              <a:t> cistern </a:t>
            </a:r>
            <a:r>
              <a:rPr lang="en-US" sz="2400" dirty="0">
                <a:solidFill>
                  <a:srgbClr val="002060"/>
                </a:solidFill>
              </a:rPr>
              <a:t>and with remodeling of the </a:t>
            </a:r>
            <a:r>
              <a:rPr lang="en-US" sz="2400" dirty="0" err="1">
                <a:solidFill>
                  <a:srgbClr val="002060"/>
                </a:solidFill>
              </a:rPr>
              <a:t>sella</a:t>
            </a:r>
            <a:r>
              <a:rPr lang="en-US" sz="2400" dirty="0">
                <a:solidFill>
                  <a:srgbClr val="002060"/>
                </a:solidFill>
              </a:rPr>
              <a:t> </a:t>
            </a:r>
            <a:r>
              <a:rPr lang="en-US" sz="2400" dirty="0" err="1">
                <a:solidFill>
                  <a:srgbClr val="002060"/>
                </a:solidFill>
              </a:rPr>
              <a:t>turcica</a:t>
            </a:r>
            <a:r>
              <a:rPr lang="en-US" sz="2400" dirty="0">
                <a:solidFill>
                  <a:srgbClr val="002060"/>
                </a:solidFill>
              </a:rPr>
              <a:t> but no destruction of bone.</a:t>
            </a:r>
            <a:r>
              <a:rPr lang="el-GR" sz="2400" dirty="0">
                <a:solidFill>
                  <a:srgbClr val="002060"/>
                </a:solidFill>
              </a:rPr>
              <a:t> </a:t>
            </a:r>
          </a:p>
          <a:p>
            <a:endParaRPr lang="en-US" sz="2400" dirty="0"/>
          </a:p>
        </p:txBody>
      </p:sp>
    </p:spTree>
    <p:extLst>
      <p:ext uri="{BB962C8B-B14F-4D97-AF65-F5344CB8AC3E}">
        <p14:creationId xmlns:p14="http://schemas.microsoft.com/office/powerpoint/2010/main" val="722483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457200" y="274638"/>
            <a:ext cx="8229600" cy="561975"/>
          </a:xfrm>
        </p:spPr>
        <p:txBody>
          <a:bodyPr/>
          <a:lstStyle/>
          <a:p>
            <a:pPr eaLnBrk="1" hangingPunct="1"/>
            <a:r>
              <a:rPr lang="el-GR" sz="1600" dirty="0"/>
              <a:t>ΠΕΡΙΠΤΩΣΗ </a:t>
            </a:r>
            <a:r>
              <a:rPr lang="en-US" sz="1600" dirty="0"/>
              <a:t>A</a:t>
            </a:r>
            <a:endParaRPr lang="el-GR" sz="1600" dirty="0"/>
          </a:p>
        </p:txBody>
      </p:sp>
      <p:pic>
        <p:nvPicPr>
          <p:cNvPr id="60419" name="Picture 2"/>
          <p:cNvPicPr>
            <a:picLocks noGrp="1" noChangeAspect="1" noChangeArrowheads="1"/>
          </p:cNvPicPr>
          <p:nvPr>
            <p:ph idx="1"/>
          </p:nvPr>
        </p:nvPicPr>
        <p:blipFill>
          <a:blip r:embed="rId2" cstate="print"/>
          <a:srcRect/>
          <a:stretch>
            <a:fillRect/>
          </a:stretch>
        </p:blipFill>
        <p:spPr>
          <a:xfrm>
            <a:off x="468313" y="1125538"/>
            <a:ext cx="8207375" cy="4464050"/>
          </a:xfrm>
        </p:spPr>
      </p:pic>
      <p:pic>
        <p:nvPicPr>
          <p:cNvPr id="60420" name="Picture 3"/>
          <p:cNvPicPr>
            <a:picLocks noChangeAspect="1" noChangeArrowheads="1"/>
          </p:cNvPicPr>
          <p:nvPr/>
        </p:nvPicPr>
        <p:blipFill>
          <a:blip r:embed="rId3" cstate="print"/>
          <a:srcRect/>
          <a:stretch>
            <a:fillRect/>
          </a:stretch>
        </p:blipFill>
        <p:spPr bwMode="auto">
          <a:xfrm>
            <a:off x="755650" y="5876925"/>
            <a:ext cx="7448550" cy="50482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Τίτλος"/>
          <p:cNvSpPr>
            <a:spLocks noGrp="1"/>
          </p:cNvSpPr>
          <p:nvPr>
            <p:ph type="title"/>
          </p:nvPr>
        </p:nvSpPr>
        <p:spPr>
          <a:xfrm>
            <a:off x="457200" y="0"/>
            <a:ext cx="8229600" cy="620713"/>
          </a:xfrm>
        </p:spPr>
        <p:txBody>
          <a:bodyPr/>
          <a:lstStyle/>
          <a:p>
            <a:pPr eaLnBrk="1" hangingPunct="1"/>
            <a:r>
              <a:rPr lang="el-GR" sz="1600" dirty="0"/>
              <a:t>ΠΕΡΙΠΤΩΣΗ </a:t>
            </a:r>
            <a:r>
              <a:rPr lang="en-US" sz="1600" dirty="0"/>
              <a:t>A</a:t>
            </a:r>
            <a:endParaRPr lang="el-GR" sz="1600" dirty="0"/>
          </a:p>
        </p:txBody>
      </p:sp>
      <p:pic>
        <p:nvPicPr>
          <p:cNvPr id="61443" name="Picture 2"/>
          <p:cNvPicPr>
            <a:picLocks noGrp="1" noChangeAspect="1" noChangeArrowheads="1"/>
          </p:cNvPicPr>
          <p:nvPr>
            <p:ph idx="1"/>
          </p:nvPr>
        </p:nvPicPr>
        <p:blipFill>
          <a:blip r:embed="rId2" cstate="print"/>
          <a:srcRect/>
          <a:stretch>
            <a:fillRect/>
          </a:stretch>
        </p:blipFill>
        <p:spPr>
          <a:xfrm>
            <a:off x="468313" y="908050"/>
            <a:ext cx="3921125" cy="4033838"/>
          </a:xfrm>
        </p:spPr>
      </p:pic>
      <p:pic>
        <p:nvPicPr>
          <p:cNvPr id="61444" name="Picture 3"/>
          <p:cNvPicPr>
            <a:picLocks noChangeAspect="1" noChangeArrowheads="1"/>
          </p:cNvPicPr>
          <p:nvPr/>
        </p:nvPicPr>
        <p:blipFill>
          <a:blip r:embed="rId3" cstate="print"/>
          <a:srcRect/>
          <a:stretch>
            <a:fillRect/>
          </a:stretch>
        </p:blipFill>
        <p:spPr bwMode="auto">
          <a:xfrm>
            <a:off x="4859338" y="981075"/>
            <a:ext cx="3803650" cy="3960813"/>
          </a:xfrm>
          <a:prstGeom prst="rect">
            <a:avLst/>
          </a:prstGeom>
          <a:noFill/>
          <a:ln w="9525">
            <a:noFill/>
            <a:miter lim="800000"/>
            <a:headEnd/>
            <a:tailEnd/>
          </a:ln>
        </p:spPr>
      </p:pic>
      <p:pic>
        <p:nvPicPr>
          <p:cNvPr id="61445" name="Picture 4"/>
          <p:cNvPicPr>
            <a:picLocks noChangeAspect="1" noChangeArrowheads="1"/>
          </p:cNvPicPr>
          <p:nvPr/>
        </p:nvPicPr>
        <p:blipFill>
          <a:blip r:embed="rId4" cstate="print"/>
          <a:srcRect/>
          <a:stretch>
            <a:fillRect/>
          </a:stretch>
        </p:blipFill>
        <p:spPr bwMode="auto">
          <a:xfrm>
            <a:off x="4932363" y="5445125"/>
            <a:ext cx="3600450" cy="590550"/>
          </a:xfrm>
          <a:prstGeom prst="rect">
            <a:avLst/>
          </a:prstGeom>
          <a:noFill/>
          <a:ln w="9525">
            <a:noFill/>
            <a:miter lim="800000"/>
            <a:headEnd/>
            <a:tailEnd/>
          </a:ln>
        </p:spPr>
      </p:pic>
      <p:pic>
        <p:nvPicPr>
          <p:cNvPr id="61446" name="Picture 5"/>
          <p:cNvPicPr>
            <a:picLocks noChangeAspect="1" noChangeArrowheads="1"/>
          </p:cNvPicPr>
          <p:nvPr/>
        </p:nvPicPr>
        <p:blipFill>
          <a:blip r:embed="rId5" cstate="print"/>
          <a:srcRect/>
          <a:stretch>
            <a:fillRect/>
          </a:stretch>
        </p:blipFill>
        <p:spPr bwMode="auto">
          <a:xfrm>
            <a:off x="468313" y="5445125"/>
            <a:ext cx="3638550" cy="7239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C:\Users\nadiagr\Pictures\imagesCAX002SF.jpg"/>
          <p:cNvPicPr>
            <a:picLocks noGrp="1" noChangeAspect="1" noChangeArrowheads="1"/>
          </p:cNvPicPr>
          <p:nvPr>
            <p:ph idx="1"/>
          </p:nvPr>
        </p:nvPicPr>
        <p:blipFill>
          <a:blip r:embed="rId2" cstate="print"/>
          <a:srcRect/>
          <a:stretch>
            <a:fillRect/>
          </a:stretch>
        </p:blipFill>
        <p:spPr>
          <a:xfrm>
            <a:off x="1042988" y="1484313"/>
            <a:ext cx="1728787" cy="1368425"/>
          </a:xfrm>
          <a:noFill/>
        </p:spPr>
      </p:pic>
      <p:pic>
        <p:nvPicPr>
          <p:cNvPr id="58371" name="Picture 2" descr="C:\Users\nadiagr\Pictures\imagesCAOPN0I5.jpg"/>
          <p:cNvPicPr>
            <a:picLocks noChangeAspect="1" noChangeArrowheads="1"/>
          </p:cNvPicPr>
          <p:nvPr/>
        </p:nvPicPr>
        <p:blipFill>
          <a:blip r:embed="rId3" cstate="print"/>
          <a:srcRect/>
          <a:stretch>
            <a:fillRect/>
          </a:stretch>
        </p:blipFill>
        <p:spPr bwMode="auto">
          <a:xfrm>
            <a:off x="4859338" y="3357563"/>
            <a:ext cx="3816350" cy="287972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Τίτλος"/>
          <p:cNvSpPr>
            <a:spLocks noGrp="1"/>
          </p:cNvSpPr>
          <p:nvPr>
            <p:ph type="title"/>
          </p:nvPr>
        </p:nvSpPr>
        <p:spPr>
          <a:xfrm>
            <a:off x="457200" y="0"/>
            <a:ext cx="8229600" cy="476250"/>
          </a:xfrm>
        </p:spPr>
        <p:txBody>
          <a:bodyPr/>
          <a:lstStyle/>
          <a:p>
            <a:r>
              <a:rPr lang="el-GR" sz="1800" b="1" dirty="0">
                <a:solidFill>
                  <a:srgbClr val="002060"/>
                </a:solidFill>
              </a:rPr>
              <a:t>ΠΕΡΙΠΤΩΣΗ </a:t>
            </a:r>
            <a:r>
              <a:rPr lang="en-US" sz="1800" b="1" dirty="0">
                <a:solidFill>
                  <a:srgbClr val="002060"/>
                </a:solidFill>
              </a:rPr>
              <a:t>A</a:t>
            </a:r>
            <a:endParaRPr lang="el-GR" sz="1800" b="1" dirty="0">
              <a:solidFill>
                <a:srgbClr val="002060"/>
              </a:solidFill>
            </a:endParaRPr>
          </a:p>
        </p:txBody>
      </p:sp>
      <p:sp>
        <p:nvSpPr>
          <p:cNvPr id="62467" name="2 - Θέση περιεχομένου"/>
          <p:cNvSpPr>
            <a:spLocks noGrp="1"/>
          </p:cNvSpPr>
          <p:nvPr>
            <p:ph idx="1"/>
          </p:nvPr>
        </p:nvSpPr>
        <p:spPr>
          <a:xfrm>
            <a:off x="250825" y="620713"/>
            <a:ext cx="8642350" cy="5976937"/>
          </a:xfrm>
        </p:spPr>
        <p:txBody>
          <a:bodyPr/>
          <a:lstStyle/>
          <a:p>
            <a:r>
              <a:rPr lang="el-GR" sz="2000">
                <a:solidFill>
                  <a:srgbClr val="002060"/>
                </a:solidFill>
              </a:rPr>
              <a:t>Ο ασθενής αυτός είχε ένα </a:t>
            </a:r>
            <a:r>
              <a:rPr lang="el-GR" sz="2000">
                <a:solidFill>
                  <a:srgbClr val="FF33CC"/>
                </a:solidFill>
              </a:rPr>
              <a:t>μακροαδένωμα μη ορμονοεκκριτικό </a:t>
            </a:r>
            <a:r>
              <a:rPr lang="el-GR" sz="2000">
                <a:solidFill>
                  <a:srgbClr val="002060"/>
                </a:solidFill>
              </a:rPr>
              <a:t>αφού δεν είχε κλινικά σημεία υπερπαραγωγής κάποιας ορμόνης. </a:t>
            </a:r>
          </a:p>
          <a:p>
            <a:r>
              <a:rPr lang="el-GR" sz="2000">
                <a:solidFill>
                  <a:srgbClr val="002060"/>
                </a:solidFill>
              </a:rPr>
              <a:t>Τα επίπεδα </a:t>
            </a:r>
            <a:r>
              <a:rPr lang="el-GR" sz="2000">
                <a:solidFill>
                  <a:srgbClr val="FF33CC"/>
                </a:solidFill>
              </a:rPr>
              <a:t>κορτιζόλης ήταν χαμηλά </a:t>
            </a:r>
            <a:r>
              <a:rPr lang="el-GR" sz="2000">
                <a:solidFill>
                  <a:srgbClr val="002060"/>
                </a:solidFill>
              </a:rPr>
              <a:t>και δεν απάντησαν στην δοκιμασία διέγερσης, γεγονός που υποδηλώνει χρόνια δευτεροπαθή επινεφριδιακή ανεπάρκεια. </a:t>
            </a:r>
            <a:endParaRPr lang="en-US" sz="2000">
              <a:solidFill>
                <a:srgbClr val="002060"/>
              </a:solidFill>
            </a:endParaRPr>
          </a:p>
          <a:p>
            <a:r>
              <a:rPr lang="el-GR" sz="2000">
                <a:solidFill>
                  <a:srgbClr val="002060"/>
                </a:solidFill>
              </a:rPr>
              <a:t>Τα επίπεδα </a:t>
            </a:r>
            <a:r>
              <a:rPr lang="el-GR" sz="2000">
                <a:solidFill>
                  <a:srgbClr val="FF33CC"/>
                </a:solidFill>
              </a:rPr>
              <a:t>θυρεοειδικών ορμονών και </a:t>
            </a:r>
            <a:r>
              <a:rPr lang="en-US" sz="2000">
                <a:solidFill>
                  <a:srgbClr val="FF33CC"/>
                </a:solidFill>
              </a:rPr>
              <a:t>TSH </a:t>
            </a:r>
            <a:r>
              <a:rPr lang="el-GR" sz="2000">
                <a:solidFill>
                  <a:srgbClr val="FF33CC"/>
                </a:solidFill>
              </a:rPr>
              <a:t>ήταν χαμηλ</a:t>
            </a:r>
            <a:r>
              <a:rPr lang="el-GR" sz="2000">
                <a:solidFill>
                  <a:srgbClr val="002060"/>
                </a:solidFill>
              </a:rPr>
              <a:t>ά. </a:t>
            </a:r>
          </a:p>
          <a:p>
            <a:r>
              <a:rPr lang="el-GR" sz="2000">
                <a:solidFill>
                  <a:srgbClr val="002060"/>
                </a:solidFill>
              </a:rPr>
              <a:t>Τα ευρήματα της </a:t>
            </a:r>
            <a:r>
              <a:rPr lang="en-US" sz="2000">
                <a:solidFill>
                  <a:srgbClr val="FF33CC"/>
                </a:solidFill>
              </a:rPr>
              <a:t>MRI </a:t>
            </a:r>
            <a:r>
              <a:rPr lang="el-GR" sz="2000">
                <a:solidFill>
                  <a:srgbClr val="FF33CC"/>
                </a:solidFill>
              </a:rPr>
              <a:t>ήταν αιμορραγία στην υπόφυση</a:t>
            </a:r>
            <a:r>
              <a:rPr lang="en-US" sz="2000">
                <a:solidFill>
                  <a:srgbClr val="002060"/>
                </a:solidFill>
              </a:rPr>
              <a:t>.</a:t>
            </a:r>
          </a:p>
          <a:p>
            <a:endParaRPr lang="el-GR" sz="2000">
              <a:solidFill>
                <a:srgbClr val="002060"/>
              </a:solidFill>
            </a:endParaRPr>
          </a:p>
          <a:p>
            <a:r>
              <a:rPr lang="el-GR" sz="2000">
                <a:solidFill>
                  <a:srgbClr val="002060"/>
                </a:solidFill>
              </a:rPr>
              <a:t>Έγινε </a:t>
            </a:r>
            <a:r>
              <a:rPr lang="el-GR" sz="2000" b="1">
                <a:solidFill>
                  <a:srgbClr val="002060"/>
                </a:solidFill>
              </a:rPr>
              <a:t>διασφηνοειδική αφαίρεση.</a:t>
            </a:r>
          </a:p>
          <a:p>
            <a:r>
              <a:rPr lang="el-GR" sz="2000">
                <a:solidFill>
                  <a:srgbClr val="002060"/>
                </a:solidFill>
              </a:rPr>
              <a:t>Βελτιώθηκε η πτώση βλεφάρου και οι άλλες ανωμαλίες αλλά παρέμεινε η διπλωπία. </a:t>
            </a:r>
            <a:endParaRPr lang="en-US" sz="2000">
              <a:solidFill>
                <a:srgbClr val="002060"/>
              </a:solidFill>
            </a:endParaRPr>
          </a:p>
          <a:p>
            <a:endParaRPr lang="el-GR" sz="2000">
              <a:solidFill>
                <a:srgbClr val="002060"/>
              </a:solidFill>
            </a:endParaRPr>
          </a:p>
          <a:p>
            <a:pPr>
              <a:buFont typeface="Arial" pitchFamily="34" charset="0"/>
              <a:buNone/>
            </a:pPr>
            <a:r>
              <a:rPr lang="el-GR" sz="2000">
                <a:solidFill>
                  <a:srgbClr val="002060"/>
                </a:solidFill>
              </a:rPr>
              <a:t>Από το λεπτομερές ιστορικό αργότερα φάνηκε ότι </a:t>
            </a:r>
            <a:endParaRPr lang="en-US" sz="2000">
              <a:solidFill>
                <a:srgbClr val="002060"/>
              </a:solidFill>
            </a:endParaRPr>
          </a:p>
          <a:p>
            <a:r>
              <a:rPr lang="el-GR" sz="2000">
                <a:solidFill>
                  <a:srgbClr val="002060"/>
                </a:solidFill>
              </a:rPr>
              <a:t>από </a:t>
            </a:r>
            <a:r>
              <a:rPr lang="el-GR" sz="2000" b="1">
                <a:solidFill>
                  <a:srgbClr val="9966FF"/>
                </a:solidFill>
              </a:rPr>
              <a:t>10 ετίας είχε μειωμένη </a:t>
            </a:r>
            <a:r>
              <a:rPr lang="en-US" sz="2000" b="1">
                <a:solidFill>
                  <a:srgbClr val="9966FF"/>
                </a:solidFill>
              </a:rPr>
              <a:t>limbido</a:t>
            </a:r>
          </a:p>
          <a:p>
            <a:r>
              <a:rPr lang="el-GR" sz="2000">
                <a:solidFill>
                  <a:srgbClr val="002060"/>
                </a:solidFill>
              </a:rPr>
              <a:t> η εξέταση των </a:t>
            </a:r>
            <a:r>
              <a:rPr lang="el-GR" sz="2000" b="1">
                <a:solidFill>
                  <a:srgbClr val="9966FF"/>
                </a:solidFill>
              </a:rPr>
              <a:t>όρχεων </a:t>
            </a:r>
            <a:r>
              <a:rPr lang="el-GR" sz="2000">
                <a:solidFill>
                  <a:srgbClr val="002060"/>
                </a:solidFill>
              </a:rPr>
              <a:t>έδειξε μείωση του όγκου σε </a:t>
            </a:r>
            <a:r>
              <a:rPr lang="el-GR" sz="2000" b="1">
                <a:solidFill>
                  <a:srgbClr val="9966FF"/>
                </a:solidFill>
              </a:rPr>
              <a:t>10-15 </a:t>
            </a:r>
            <a:r>
              <a:rPr lang="en-US" sz="2000" b="1">
                <a:solidFill>
                  <a:srgbClr val="9966FF"/>
                </a:solidFill>
              </a:rPr>
              <a:t>ml</a:t>
            </a:r>
          </a:p>
          <a:p>
            <a:r>
              <a:rPr lang="el-GR" sz="2000">
                <a:solidFill>
                  <a:srgbClr val="002060"/>
                </a:solidFill>
              </a:rPr>
              <a:t>ένα χρόνο πρό της εισαγωγής του είχε </a:t>
            </a:r>
            <a:r>
              <a:rPr lang="el-GR" sz="2000" b="1">
                <a:solidFill>
                  <a:srgbClr val="9966FF"/>
                </a:solidFill>
              </a:rPr>
              <a:t>καταβολή, αδυναμία και δυσανεξία στο κρύο</a:t>
            </a:r>
            <a:r>
              <a:rPr lang="en-US" sz="2000">
                <a:solidFill>
                  <a:srgbClr val="002060"/>
                </a:solidFill>
              </a:rPr>
              <a:t>.</a:t>
            </a:r>
            <a:endParaRPr lang="el-GR" sz="2000">
              <a:solidFill>
                <a:srgbClr val="00206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 Τίτλος"/>
          <p:cNvSpPr>
            <a:spLocks noGrp="1"/>
          </p:cNvSpPr>
          <p:nvPr>
            <p:ph type="title"/>
          </p:nvPr>
        </p:nvSpPr>
        <p:spPr>
          <a:xfrm>
            <a:off x="468313" y="260350"/>
            <a:ext cx="8229600" cy="720725"/>
          </a:xfrm>
          <a:solidFill>
            <a:schemeClr val="accent2">
              <a:lumMod val="40000"/>
              <a:lumOff val="60000"/>
            </a:schemeClr>
          </a:solidFill>
          <a:ln w="19050">
            <a:solidFill>
              <a:srgbClr val="CC4C95"/>
            </a:solidFill>
          </a:ln>
        </p:spPr>
        <p:txBody>
          <a:bodyPr/>
          <a:lstStyle/>
          <a:p>
            <a:pPr eaLnBrk="1" hangingPunct="1">
              <a:defRPr/>
            </a:pPr>
            <a:r>
              <a:rPr lang="el-GR" sz="2400" b="1" dirty="0">
                <a:solidFill>
                  <a:schemeClr val="accent2">
                    <a:lumMod val="50000"/>
                  </a:schemeClr>
                </a:solidFill>
              </a:rPr>
              <a:t>ΠΕΡΙΣΤΑΤΙΚΟ (</a:t>
            </a:r>
            <a:r>
              <a:rPr lang="en-US" sz="2400" b="1" dirty="0">
                <a:solidFill>
                  <a:schemeClr val="accent2">
                    <a:lumMod val="50000"/>
                  </a:schemeClr>
                </a:solidFill>
              </a:rPr>
              <a:t>B</a:t>
            </a:r>
            <a:r>
              <a:rPr lang="el-GR" sz="2400" b="1" dirty="0">
                <a:solidFill>
                  <a:schemeClr val="accent2">
                    <a:lumMod val="50000"/>
                  </a:schemeClr>
                </a:solidFill>
              </a:rPr>
              <a:t>)</a:t>
            </a:r>
          </a:p>
        </p:txBody>
      </p:sp>
      <p:sp>
        <p:nvSpPr>
          <p:cNvPr id="16387" name="5 - Θέση περιεχομένου"/>
          <p:cNvSpPr>
            <a:spLocks noGrp="1"/>
          </p:cNvSpPr>
          <p:nvPr>
            <p:ph idx="1"/>
          </p:nvPr>
        </p:nvSpPr>
        <p:spPr>
          <a:xfrm>
            <a:off x="323850" y="1773238"/>
            <a:ext cx="8569325" cy="3384550"/>
          </a:xfrm>
          <a:ln w="12700">
            <a:solidFill>
              <a:srgbClr val="CC4C95"/>
            </a:solidFill>
          </a:ln>
        </p:spPr>
        <p:txBody>
          <a:bodyPr/>
          <a:lstStyle/>
          <a:p>
            <a:pPr eaLnBrk="1" hangingPunct="1">
              <a:buFont typeface="Arial" charset="0"/>
              <a:buChar char="•"/>
              <a:defRPr/>
            </a:pPr>
            <a:endParaRPr lang="el-GR" sz="1800" dirty="0"/>
          </a:p>
          <a:p>
            <a:pPr eaLnBrk="1" hangingPunct="1">
              <a:buFont typeface="Arial" charset="0"/>
              <a:buChar char="•"/>
              <a:defRPr/>
            </a:pPr>
            <a:r>
              <a:rPr lang="el-GR" sz="2400" dirty="0">
                <a:solidFill>
                  <a:schemeClr val="accent4">
                    <a:lumMod val="50000"/>
                  </a:schemeClr>
                </a:solidFill>
              </a:rPr>
              <a:t>Α</a:t>
            </a:r>
            <a:r>
              <a:rPr lang="en-US" sz="2400" dirty="0">
                <a:solidFill>
                  <a:schemeClr val="accent4">
                    <a:lumMod val="50000"/>
                  </a:schemeClr>
                </a:solidFill>
              </a:rPr>
              <a:t> 54 year old male presented with a chief complaint of </a:t>
            </a:r>
            <a:r>
              <a:rPr lang="en-US" sz="2400" b="1" dirty="0">
                <a:solidFill>
                  <a:schemeClr val="accent4">
                    <a:lumMod val="50000"/>
                  </a:schemeClr>
                </a:solidFill>
              </a:rPr>
              <a:t>recent severe headaches </a:t>
            </a:r>
            <a:r>
              <a:rPr lang="en-US" sz="2400" dirty="0">
                <a:solidFill>
                  <a:schemeClr val="accent4">
                    <a:lumMod val="50000"/>
                  </a:schemeClr>
                </a:solidFill>
              </a:rPr>
              <a:t>and </a:t>
            </a:r>
            <a:r>
              <a:rPr lang="en-US" sz="2400" b="1" dirty="0">
                <a:solidFill>
                  <a:schemeClr val="accent4">
                    <a:lumMod val="50000"/>
                  </a:schemeClr>
                </a:solidFill>
              </a:rPr>
              <a:t>visual blurring. </a:t>
            </a:r>
            <a:endParaRPr lang="el-GR" sz="2400" b="1" dirty="0">
              <a:solidFill>
                <a:schemeClr val="accent4">
                  <a:lumMod val="50000"/>
                </a:schemeClr>
              </a:solidFill>
            </a:endParaRPr>
          </a:p>
          <a:p>
            <a:pPr eaLnBrk="1" hangingPunct="1">
              <a:buFont typeface="Arial" charset="0"/>
              <a:buChar char="•"/>
              <a:defRPr/>
            </a:pPr>
            <a:r>
              <a:rPr lang="en-US" sz="2400" dirty="0">
                <a:solidFill>
                  <a:schemeClr val="accent4">
                    <a:lumMod val="50000"/>
                  </a:schemeClr>
                </a:solidFill>
              </a:rPr>
              <a:t>The history was notable for approximately 6 months of </a:t>
            </a:r>
            <a:r>
              <a:rPr lang="en-US" sz="2400" b="1" dirty="0">
                <a:solidFill>
                  <a:schemeClr val="accent4">
                    <a:lumMod val="50000"/>
                  </a:schemeClr>
                </a:solidFill>
              </a:rPr>
              <a:t>diminished libido </a:t>
            </a:r>
            <a:r>
              <a:rPr lang="en-US" sz="2400" dirty="0">
                <a:solidFill>
                  <a:schemeClr val="accent4">
                    <a:lumMod val="50000"/>
                  </a:schemeClr>
                </a:solidFill>
              </a:rPr>
              <a:t>and progressive impotence. </a:t>
            </a:r>
            <a:endParaRPr lang="el-GR" sz="2400" dirty="0">
              <a:solidFill>
                <a:schemeClr val="accent4">
                  <a:lumMod val="50000"/>
                </a:schemeClr>
              </a:solidFill>
            </a:endParaRPr>
          </a:p>
          <a:p>
            <a:pPr eaLnBrk="1" hangingPunct="1">
              <a:buFont typeface="Arial" charset="0"/>
              <a:buChar char="•"/>
              <a:defRPr/>
            </a:pPr>
            <a:r>
              <a:rPr lang="en-US" sz="2400" dirty="0">
                <a:solidFill>
                  <a:schemeClr val="accent4">
                    <a:lumMod val="50000"/>
                  </a:schemeClr>
                </a:solidFill>
              </a:rPr>
              <a:t>He also complained of </a:t>
            </a:r>
            <a:r>
              <a:rPr lang="en-US" sz="2400" b="1" dirty="0">
                <a:solidFill>
                  <a:schemeClr val="accent4">
                    <a:lumMod val="50000"/>
                  </a:schemeClr>
                </a:solidFill>
              </a:rPr>
              <a:t>generalized fatigue</a:t>
            </a:r>
            <a:r>
              <a:rPr lang="en-US" sz="2400" dirty="0">
                <a:solidFill>
                  <a:schemeClr val="accent4">
                    <a:lumMod val="50000"/>
                  </a:schemeClr>
                </a:solidFill>
              </a:rPr>
              <a:t>, </a:t>
            </a:r>
            <a:r>
              <a:rPr lang="en-US" sz="2400" b="1" dirty="0">
                <a:solidFill>
                  <a:schemeClr val="accent4">
                    <a:lumMod val="50000"/>
                  </a:schemeClr>
                </a:solidFill>
              </a:rPr>
              <a:t>mild cold intolerance </a:t>
            </a:r>
            <a:r>
              <a:rPr lang="en-US" sz="2400" dirty="0">
                <a:solidFill>
                  <a:schemeClr val="accent4">
                    <a:lumMod val="50000"/>
                  </a:schemeClr>
                </a:solidFill>
              </a:rPr>
              <a:t>and </a:t>
            </a:r>
            <a:r>
              <a:rPr lang="en-US" sz="2400" b="1" dirty="0">
                <a:solidFill>
                  <a:schemeClr val="accent4">
                    <a:lumMod val="50000"/>
                  </a:schemeClr>
                </a:solidFill>
              </a:rPr>
              <a:t>decreased appetite</a:t>
            </a:r>
            <a:r>
              <a:rPr lang="en-US" sz="2400" dirty="0">
                <a:solidFill>
                  <a:schemeClr val="accent4">
                    <a:lumMod val="50000"/>
                  </a:schemeClr>
                </a:solidFill>
              </a:rPr>
              <a:t>. </a:t>
            </a:r>
            <a:endParaRPr lang="el-GR" sz="2400" dirty="0">
              <a:solidFill>
                <a:schemeClr val="accent4">
                  <a:lumMod val="50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a:ln w="12700">
            <a:solidFill>
              <a:schemeClr val="accent2">
                <a:lumMod val="50000"/>
              </a:schemeClr>
            </a:solidFill>
          </a:ln>
        </p:spPr>
        <p:txBody>
          <a:bodyPr/>
          <a:lstStyle/>
          <a:p>
            <a:pPr eaLnBrk="1" hangingPunct="1">
              <a:defRPr/>
            </a:pPr>
            <a:r>
              <a:rPr lang="el-GR" sz="2000" b="1" dirty="0">
                <a:solidFill>
                  <a:schemeClr val="accent2">
                    <a:lumMod val="50000"/>
                  </a:schemeClr>
                </a:solidFill>
                <a:latin typeface="Comic Sans MS" pitchFamily="66" charset="0"/>
              </a:rPr>
              <a:t>ΠΕΡΙΣΤΑΤΙΚΟ (</a:t>
            </a:r>
            <a:r>
              <a:rPr lang="en-US" sz="2000" b="1" dirty="0">
                <a:solidFill>
                  <a:schemeClr val="accent2">
                    <a:lumMod val="50000"/>
                  </a:schemeClr>
                </a:solidFill>
                <a:latin typeface="Comic Sans MS" pitchFamily="66" charset="0"/>
              </a:rPr>
              <a:t>B</a:t>
            </a:r>
            <a:r>
              <a:rPr lang="el-GR" sz="2000" b="1" dirty="0">
                <a:solidFill>
                  <a:schemeClr val="accent2">
                    <a:lumMod val="50000"/>
                  </a:schemeClr>
                </a:solidFill>
                <a:latin typeface="Comic Sans MS" pitchFamily="66" charset="0"/>
              </a:rPr>
              <a:t>)</a:t>
            </a:r>
          </a:p>
        </p:txBody>
      </p:sp>
      <p:sp>
        <p:nvSpPr>
          <p:cNvPr id="19459" name="2 - Θέση περιεχομένου"/>
          <p:cNvSpPr>
            <a:spLocks noGrp="1"/>
          </p:cNvSpPr>
          <p:nvPr>
            <p:ph idx="1"/>
          </p:nvPr>
        </p:nvSpPr>
        <p:spPr>
          <a:xfrm>
            <a:off x="468313" y="2060575"/>
            <a:ext cx="8229600" cy="2909888"/>
          </a:xfrm>
          <a:ln>
            <a:solidFill>
              <a:schemeClr val="accent2">
                <a:lumMod val="50000"/>
              </a:schemeClr>
            </a:solidFill>
          </a:ln>
        </p:spPr>
        <p:txBody>
          <a:bodyPr/>
          <a:lstStyle/>
          <a:p>
            <a:pPr eaLnBrk="1" hangingPunct="1">
              <a:buFont typeface="Arial" charset="0"/>
              <a:buChar char="•"/>
              <a:defRPr/>
            </a:pPr>
            <a:endParaRPr lang="en-US" sz="1800" dirty="0">
              <a:solidFill>
                <a:srgbClr val="0070C0"/>
              </a:solidFill>
              <a:latin typeface="Comic Sans MS" pitchFamily="66" charset="0"/>
            </a:endParaRPr>
          </a:p>
          <a:p>
            <a:pPr eaLnBrk="1" hangingPunct="1">
              <a:buFont typeface="Arial" charset="0"/>
              <a:buNone/>
              <a:defRPr/>
            </a:pPr>
            <a:r>
              <a:rPr lang="en-US" sz="1800" dirty="0">
                <a:solidFill>
                  <a:schemeClr val="accent4">
                    <a:lumMod val="50000"/>
                  </a:schemeClr>
                </a:solidFill>
                <a:latin typeface="Comic Sans MS" pitchFamily="66" charset="0"/>
              </a:rPr>
              <a:t>Physical exam</a:t>
            </a:r>
            <a:r>
              <a:rPr lang="el-GR" sz="1800" dirty="0">
                <a:solidFill>
                  <a:schemeClr val="accent4">
                    <a:lumMod val="50000"/>
                  </a:schemeClr>
                </a:solidFill>
                <a:latin typeface="Comic Sans MS" pitchFamily="66" charset="0"/>
              </a:rPr>
              <a:t>ι</a:t>
            </a:r>
            <a:r>
              <a:rPr lang="en-US" sz="1800" dirty="0" err="1">
                <a:solidFill>
                  <a:schemeClr val="accent4">
                    <a:lumMod val="50000"/>
                  </a:schemeClr>
                </a:solidFill>
                <a:latin typeface="Comic Sans MS" pitchFamily="66" charset="0"/>
              </a:rPr>
              <a:t>mination</a:t>
            </a:r>
            <a:endParaRPr lang="en-US" sz="1800" dirty="0">
              <a:solidFill>
                <a:schemeClr val="accent4">
                  <a:lumMod val="50000"/>
                </a:schemeClr>
              </a:solidFill>
              <a:latin typeface="Comic Sans MS" pitchFamily="66" charset="0"/>
            </a:endParaRPr>
          </a:p>
          <a:p>
            <a:pPr eaLnBrk="1" hangingPunct="1">
              <a:buFont typeface="Arial" charset="0"/>
              <a:buChar char="•"/>
              <a:defRPr/>
            </a:pPr>
            <a:r>
              <a:rPr lang="en-US" sz="1800" dirty="0">
                <a:solidFill>
                  <a:schemeClr val="accent4">
                    <a:lumMod val="50000"/>
                  </a:schemeClr>
                </a:solidFill>
                <a:latin typeface="Comic Sans MS" pitchFamily="66" charset="0"/>
              </a:rPr>
              <a:t>BP of 105/60, pulse of 60 (with significant orthostatic changes), </a:t>
            </a:r>
          </a:p>
          <a:p>
            <a:pPr eaLnBrk="1" hangingPunct="1">
              <a:buFont typeface="Arial" charset="0"/>
              <a:buChar char="•"/>
              <a:defRPr/>
            </a:pPr>
            <a:r>
              <a:rPr lang="en-US" sz="1800" dirty="0">
                <a:solidFill>
                  <a:schemeClr val="accent4">
                    <a:lumMod val="50000"/>
                  </a:schemeClr>
                </a:solidFill>
                <a:latin typeface="Comic Sans MS" pitchFamily="66" charset="0"/>
              </a:rPr>
              <a:t>pallor, </a:t>
            </a:r>
          </a:p>
          <a:p>
            <a:pPr eaLnBrk="1" hangingPunct="1">
              <a:buFont typeface="Arial" charset="0"/>
              <a:buChar char="•"/>
              <a:defRPr/>
            </a:pPr>
            <a:r>
              <a:rPr lang="en-US" sz="1800" dirty="0">
                <a:solidFill>
                  <a:schemeClr val="accent4">
                    <a:lumMod val="50000"/>
                  </a:schemeClr>
                </a:solidFill>
                <a:latin typeface="Comic Sans MS" pitchFamily="66" charset="0"/>
              </a:rPr>
              <a:t>bilateral </a:t>
            </a:r>
            <a:r>
              <a:rPr lang="en-US" sz="1800" dirty="0" err="1">
                <a:solidFill>
                  <a:schemeClr val="accent4">
                    <a:lumMod val="50000"/>
                  </a:schemeClr>
                </a:solidFill>
                <a:latin typeface="Comic Sans MS" pitchFamily="66" charset="0"/>
              </a:rPr>
              <a:t>gynecomastia</a:t>
            </a:r>
            <a:r>
              <a:rPr lang="en-US" sz="1800" dirty="0">
                <a:solidFill>
                  <a:schemeClr val="accent4">
                    <a:lumMod val="50000"/>
                  </a:schemeClr>
                </a:solidFill>
                <a:latin typeface="Comic Sans MS" pitchFamily="66" charset="0"/>
              </a:rPr>
              <a:t>, </a:t>
            </a:r>
          </a:p>
          <a:p>
            <a:pPr eaLnBrk="1" hangingPunct="1">
              <a:buFont typeface="Arial" charset="0"/>
              <a:buChar char="•"/>
              <a:defRPr/>
            </a:pPr>
            <a:r>
              <a:rPr lang="en-US" sz="1800" dirty="0">
                <a:solidFill>
                  <a:schemeClr val="accent4">
                    <a:lumMod val="50000"/>
                  </a:schemeClr>
                </a:solidFill>
                <a:latin typeface="Comic Sans MS" pitchFamily="66" charset="0"/>
              </a:rPr>
              <a:t>decreased testicle size at 10 ml bilaterally, </a:t>
            </a:r>
          </a:p>
          <a:p>
            <a:pPr eaLnBrk="1" hangingPunct="1">
              <a:buFont typeface="Arial" charset="0"/>
              <a:buChar char="•"/>
              <a:defRPr/>
            </a:pPr>
            <a:r>
              <a:rPr lang="en-US" sz="1800" dirty="0">
                <a:solidFill>
                  <a:schemeClr val="accent4">
                    <a:lumMod val="50000"/>
                  </a:schemeClr>
                </a:solidFill>
                <a:latin typeface="Comic Sans MS" pitchFamily="66" charset="0"/>
              </a:rPr>
              <a:t>the absence of </a:t>
            </a:r>
            <a:r>
              <a:rPr lang="en-US" sz="1800" dirty="0" err="1">
                <a:solidFill>
                  <a:schemeClr val="accent4">
                    <a:lumMod val="50000"/>
                  </a:schemeClr>
                </a:solidFill>
                <a:latin typeface="Comic Sans MS" pitchFamily="66" charset="0"/>
              </a:rPr>
              <a:t>Cushingoid</a:t>
            </a:r>
            <a:r>
              <a:rPr lang="en-US" sz="1800" dirty="0">
                <a:solidFill>
                  <a:schemeClr val="accent4">
                    <a:lumMod val="50000"/>
                  </a:schemeClr>
                </a:solidFill>
                <a:latin typeface="Comic Sans MS" pitchFamily="66" charset="0"/>
              </a:rPr>
              <a:t> or </a:t>
            </a:r>
            <a:r>
              <a:rPr lang="en-US" sz="1800" dirty="0" err="1">
                <a:solidFill>
                  <a:schemeClr val="accent4">
                    <a:lumMod val="50000"/>
                  </a:schemeClr>
                </a:solidFill>
                <a:latin typeface="Comic Sans MS" pitchFamily="66" charset="0"/>
              </a:rPr>
              <a:t>acromegalic</a:t>
            </a:r>
            <a:r>
              <a:rPr lang="en-US" sz="1800" dirty="0">
                <a:solidFill>
                  <a:schemeClr val="accent4">
                    <a:lumMod val="50000"/>
                  </a:schemeClr>
                </a:solidFill>
                <a:latin typeface="Comic Sans MS" pitchFamily="66" charset="0"/>
              </a:rPr>
              <a:t> features </a:t>
            </a:r>
          </a:p>
          <a:p>
            <a:pPr eaLnBrk="1" hangingPunct="1">
              <a:buFont typeface="Arial" charset="0"/>
              <a:buChar char="•"/>
              <a:defRPr/>
            </a:pPr>
            <a:r>
              <a:rPr lang="en-US" sz="1800" dirty="0">
                <a:solidFill>
                  <a:schemeClr val="accent4">
                    <a:lumMod val="50000"/>
                  </a:schemeClr>
                </a:solidFill>
                <a:latin typeface="Comic Sans MS" pitchFamily="66" charset="0"/>
              </a:rPr>
              <a:t>delayed deep tendon</a:t>
            </a:r>
            <a:r>
              <a:rPr lang="el-GR" sz="1800" dirty="0">
                <a:solidFill>
                  <a:schemeClr val="accent4">
                    <a:lumMod val="50000"/>
                  </a:schemeClr>
                </a:solidFill>
                <a:latin typeface="Comic Sans MS" pitchFamily="66" charset="0"/>
              </a:rPr>
              <a:t> </a:t>
            </a:r>
            <a:r>
              <a:rPr lang="en-US" sz="1800" dirty="0">
                <a:solidFill>
                  <a:schemeClr val="accent4">
                    <a:lumMod val="50000"/>
                  </a:schemeClr>
                </a:solidFill>
                <a:latin typeface="Comic Sans MS" pitchFamily="66" charset="0"/>
              </a:rPr>
              <a:t>reflexes</a:t>
            </a:r>
            <a:r>
              <a:rPr lang="el-GR" sz="1800" dirty="0">
                <a:solidFill>
                  <a:schemeClr val="accent4">
                    <a:lumMod val="50000"/>
                  </a:schemeClr>
                </a:solidFill>
                <a:latin typeface="Comic Sans MS" pitchFamily="66" charset="0"/>
              </a:rPr>
              <a:t>. </a:t>
            </a:r>
          </a:p>
          <a:p>
            <a:pPr eaLnBrk="1" hangingPunct="1">
              <a:buFont typeface="Arial" charset="0"/>
              <a:buChar char="•"/>
              <a:defRPr/>
            </a:pPr>
            <a:endParaRPr lang="el-GR" sz="1600" dirty="0"/>
          </a:p>
          <a:p>
            <a:pPr eaLnBrk="1" hangingPunct="1">
              <a:buFont typeface="Arial" charset="0"/>
              <a:buChar char="•"/>
              <a:defRPr/>
            </a:pPr>
            <a:endParaRPr lang="el-GR" sz="1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3962</TotalTime>
  <Words>4019</Words>
  <Application>Microsoft Macintosh PowerPoint</Application>
  <PresentationFormat>Προβολή στην οθόνη (4:3)</PresentationFormat>
  <Paragraphs>442</Paragraphs>
  <Slides>107</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107</vt:i4>
      </vt:variant>
    </vt:vector>
  </HeadingPairs>
  <TitlesOfParts>
    <vt:vector size="113" baseType="lpstr">
      <vt:lpstr>Arial</vt:lpstr>
      <vt:lpstr>Calibri</vt:lpstr>
      <vt:lpstr>Comic Sans MS</vt:lpstr>
      <vt:lpstr>msgothic</vt:lpstr>
      <vt:lpstr>Wingdings</vt:lpstr>
      <vt:lpstr>Θέμα του Office</vt:lpstr>
      <vt:lpstr>Παρουσίαση του PowerPoint</vt:lpstr>
      <vt:lpstr>Προλακτίνη και αυξητική ορμόνη προέρχονται από ένα αρχέγονο μόριο (40% ομολογία).</vt:lpstr>
      <vt:lpstr>Παρουσίαση του PowerPoint</vt:lpstr>
      <vt:lpstr>Παρουσίαση του PowerPoint</vt:lpstr>
      <vt:lpstr>Παρουσίαση του PowerPoint</vt:lpstr>
      <vt:lpstr>ΥΠΟΔΟΧΕΑΣ GH</vt:lpstr>
      <vt:lpstr>ΥΠΟΔΟΧΕΑΣ IGF1</vt:lpstr>
      <vt:lpstr>ΔΡΑΣΕΙΣ GH</vt:lpstr>
      <vt:lpstr>Παρουσίαση του PowerPoint</vt:lpstr>
      <vt:lpstr>Παρουσίαση του PowerPoint</vt:lpstr>
      <vt:lpstr>Παρουσίαση του PowerPoint</vt:lpstr>
      <vt:lpstr>Παρουσίαση του PowerPoint</vt:lpstr>
      <vt:lpstr>ΚΥΚΛΩΠΕΣ</vt:lpstr>
      <vt:lpstr>Παρουσίαση του PowerPoint</vt:lpstr>
      <vt:lpstr>ΑΙΤΙΑ ΜΕΓΑΛΑΚΡΙΑΣ </vt:lpstr>
      <vt:lpstr>ΚΛΙΝΙΚΑ ΧΑΡΑΚΤΗΡΙΣΤΙΚΑ</vt:lpstr>
      <vt:lpstr>ΚΛΙΝΙΚΑ ΧΑΡΑΚΤΗΡΙΣΤΙΚΑ</vt:lpstr>
      <vt:lpstr>ΚΛΙΝΙΚΑ ΧΑΡΑΚΤΗΡΙΣΤΙΚΑ</vt:lpstr>
      <vt:lpstr>ΚΛΙΝΙΚΑ ΧΑΡΑΚΤΗΡΙΣΤΙΚΑ</vt:lpstr>
      <vt:lpstr>ΚΛΙΝΙΚΑ ΧΑΡΑΚΤΗΡΙΣΤΙΚΑ</vt:lpstr>
      <vt:lpstr>ΕΝΔΟΚΡΙΝΙΚΕΣ ΔΙΑΤΑΡΑΧΕΣ</vt:lpstr>
      <vt:lpstr>ΣΥΜΠΤΩΜΑΤΑ ΑΠΟ  ΑΛΛΑ ΣΥΣΤΗΜΑΤΑ</vt:lpstr>
      <vt:lpstr>ΔΙΑΓΝΩΣΗ</vt:lpstr>
      <vt:lpstr>ΔΙΑΓΝΩΣΗ    IGF1</vt:lpstr>
      <vt:lpstr>MRI</vt:lpstr>
      <vt:lpstr>ΘΕΡΑΠΕΙΑ</vt:lpstr>
      <vt:lpstr>ΔΙΑΣΦΗΝΟΕΙΔΙΚΗ ΠΡΟΣΠΕΛΑΣΗ</vt:lpstr>
      <vt:lpstr>ΠΑΡΑΚΟΛΟΥΘΗΣΗ ΜΕΤΑ Τχ</vt:lpstr>
      <vt:lpstr>ΘΕΡΑΠΕΙΑ ΜΕΓΑΛΑΚΡΙΑΣ</vt:lpstr>
      <vt:lpstr>Μedical therapy targets for acromegaly (monotherapy and combination therapies).  </vt:lpstr>
      <vt:lpstr>ΑΚΤΙΝΟΘΕΡΑΠΕΙΑ ΣΥΜΒΑΤΙΚΗ - ΣΤΕΡΕΟΤΑΚΤΙΚΗ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ΑΙΤΙΑ ΥΠΕΡΠΡΟΛΑΚΤΙΝΑΙΜΙΑΣ</vt:lpstr>
      <vt:lpstr>Η ανίχνευση αυξημένης PRL αποτελεί  την έναρξη της διαγνωστικής προσπέλασης και δεν θέτει την οριστική διάγνωση.</vt:lpstr>
      <vt:lpstr>PRL &gt; 250 μg/l → αδένωμα PRL &gt; 500 μg/l → μακροπρολακτίνωμα (Endocrine Society guidelines 2011)</vt:lpstr>
      <vt:lpstr>ΚΛΙΝΙΚΗ ΕΚΔΗΛΩΣΗ ΠΡΟΛΑΚΤΙΝΩΜΑΤΩΝ</vt:lpstr>
      <vt:lpstr>ΥΠΕΡΠΡΟΛΑΚΤΙΝΑΙΜΙΑ ΚΑΙ ΓΟΝΑΔΕΣ</vt:lpstr>
      <vt:lpstr>ΘΕΡΑΠΕΙΑ ΠΡΟΛΑΚΤΙΝΩΜΑΤΩΝ  ΣΠΑΝΙΩΣ ΧΡΗΖΟΥΝ ΧΕΙΡΟΥΡΓΙΚΗΣ ΑΝΤΙΜΕΤΩΠΙΣΗΣ </vt:lpstr>
      <vt:lpstr>ΑΓΩΝΙΣΤΕΣ ΝΤΟΠΑΜΙΝΗΣ</vt:lpstr>
      <vt:lpstr>Παρουσίαση του PowerPoint</vt:lpstr>
      <vt:lpstr>ΤΡΟΠΟΣ ΔΡΑΣΗΣ ΑΓΩΝΙΣΤΩΝ ΝΤΟΠΑΜΙΝΗΣ</vt:lpstr>
      <vt:lpstr>Παρουσίαση του PowerPoint</vt:lpstr>
      <vt:lpstr>  ΒΡΩΜΟΚΡΥΠΤΙΝΗ &gt;12% των ασθενών δεν μπορεί να ανεχθεί τις παρενέργειες από την βρωμοκτυπτίνη  Τα συμπτώματα εμφανίζονται με την πρώτη δόση και επιδεινώνται με την αύξηση της δοσολογίας αλλά μπορεί να ελαχιστοποιηθούν αν το φάρμακο λαμβάνεται στην κατάκλιση, μαζι με τροφή και η αύξηση της δοσολογίας είναι προοδευτική. </vt:lpstr>
      <vt:lpstr>ΕΠΙΤΥΧΙΑ ΧΕΙΡΟΥΡΓΙΚΗΣ ΑΝΤΙΜΕΤΩΠΙΣΗΣ</vt:lpstr>
      <vt:lpstr>ΚΥΗΣΗ ΚΑΙ ΠΡΟΛΑΚΤΙΝΩΜΑΤΑ</vt:lpstr>
      <vt:lpstr>Παρουσίαση του PowerPoint</vt:lpstr>
      <vt:lpstr>Παρουσίαση του PowerPoint</vt:lpstr>
      <vt:lpstr>ΚΥΗΣΗ ΚΑΙ ΠΡΟΛΑΚΤΙΝΩΜΑ ΟΧΙ ΔΙΑΚΟΠΗ ΦΑΡΜΑΚΕΥΤΙΚΗΣ ΑΓΩΓΗΣ, ΕΝΗΜΕΡΩΣΗ ΘΕΡΑΠΟΝΤΟΣ ΙΑΤΡΟΥ</vt:lpstr>
      <vt:lpstr>Παρουσίαση του PowerPoint</vt:lpstr>
      <vt:lpstr>Παρουσίαση του PowerPoint</vt:lpstr>
      <vt:lpstr>Θηλασμός?</vt:lpstr>
      <vt:lpstr>Παρουσίαση του PowerPoint</vt:lpstr>
      <vt:lpstr>Παρουσίαση του PowerPoint</vt:lpstr>
      <vt:lpstr>ΜΗ ΟΡΜΟΝΟΕΚΚΡΙΤΙΚΑ ΥΠΟΦΥΣΙΑΚΑ ΑΔΕΝΩΜΑΤΑ</vt:lpstr>
      <vt:lpstr>ΜΗ ΟΡΜΟΝΟΕΚΚΡΙΤΙΚΑ ΥΠΟΦΥΣΙΑΚΑ ΑΔΕΝΩΜΑΤΑ</vt:lpstr>
      <vt:lpstr>ANATOMOΠΑΘΟΛΟΓΙΚΑ</vt:lpstr>
      <vt:lpstr> ΣΥΜΠΤΩΜΑΤΟΛΟΓΙΑ</vt:lpstr>
      <vt:lpstr>ΣΥΜΠΤΩΜΑΤΟΛΟΓΙΑ</vt:lpstr>
      <vt:lpstr>ΔΙΑΓΝΩΣΗ</vt:lpstr>
      <vt:lpstr>ΘΕΡΑΠΕΙΑ ΜΗ ΟΡΜΟΝΟΕΚΚΡΙΤΙΚΩΝ ΑΔΕΝΩΜΑΤΩΝ</vt:lpstr>
      <vt:lpstr>ΑΚΤΙΝΟΘΕΡΑΠΕΙΑ</vt:lpstr>
      <vt:lpstr>Παρουσίαση του PowerPoint</vt:lpstr>
      <vt:lpstr>ΜΑΚΡΟΑΔΕΝΟΜΑ ΜΕΤΑ ΧΕΙΡΟΥΡΓΕΙΟ</vt:lpstr>
      <vt:lpstr>Παρουσίαση του PowerPoint</vt:lpstr>
      <vt:lpstr>ΑΝΑΤΟΜΙΚΕΣ ΒΛΑΒΕΣ ΣΤΗΝ ΥΠΟΦΥΣΗ (1)</vt:lpstr>
      <vt:lpstr>ΑΝΑΤΟΜΙΚΕΣ ΒΛΑΒΕΣ ΣΤΗΝ ΥΠΟΦΥΣΗ (2)</vt:lpstr>
      <vt:lpstr>Παρουσίαση του PowerPoint</vt:lpstr>
      <vt:lpstr>ΥΠΟΦΥΣΙΑΚΗ ΑΝΕΠΑΡΚΕΙΑ</vt:lpstr>
      <vt:lpstr>ΥΠΟΦΥΣΙΑΚΗ ΑΝΕΠΑΡΚΕΙΑ</vt:lpstr>
      <vt:lpstr>ΑΙΤΙΑ ΥΠΟΦΥΣΙΑΚΗ ΑΝΕΠΑΡΚΕΙΑ</vt:lpstr>
      <vt:lpstr>ΑΙΤΙΑ ΥΠΟΦΥΣΙΑΚΗ ΑΝΕΠΑΡΚΕΙΑ</vt:lpstr>
      <vt:lpstr>ΠΑΡΑΓΟΝΤΕΣ ΠΟΥ ΕΥΘΥΝΟΝΤΑΙ ΓΙΑ ΤΗΝ ΥΠΟΦΥΣΙΑΚΗ ΑΝΕΠΑΡΚΕΙΑ (1)</vt:lpstr>
      <vt:lpstr>ΠΑΡΑΓΟΝΤΕΣ ΠΟΥ ΕΥΘΥΝΟΝΤΑΙ ΓΙΑ ΤΗΝ ΥΠΟΦΥΣΙΑΚΗ ΑΝΕΠΑΡΚΕΙΑ (2)</vt:lpstr>
      <vt:lpstr>ΥΠΟΦΥΣΙΑΚΗ ΑΝΕΠΑΡΚΕΙΑ</vt:lpstr>
      <vt:lpstr>Παρουσίαση του PowerPoint</vt:lpstr>
      <vt:lpstr>Παρουσίαση του PowerPoint</vt:lpstr>
      <vt:lpstr>Λεμφοκυτταρική υποφυσίτιδα</vt:lpstr>
      <vt:lpstr>Παρουσίαση του PowerPoint</vt:lpstr>
      <vt:lpstr>ΔΙΑΓΝΩΣΗ ΥΠΟΦΥΣΙΑΚΗΣ ΑΝΕΠΑΡΚΕΙΑΣ</vt:lpstr>
      <vt:lpstr>Παρουσίαση του PowerPoint</vt:lpstr>
      <vt:lpstr>ΑΠΟΠΛΗΞΙΑ ΤΗΣ ΥΠΟΦΥΣΗΣ</vt:lpstr>
      <vt:lpstr>ΠΕΡΙΠΤΩΣΗ A</vt:lpstr>
      <vt:lpstr>ΠΕΡΙΠΤΩΣΗ A</vt:lpstr>
      <vt:lpstr>ΠΕΡΙΠΤΩΣΗ A</vt:lpstr>
      <vt:lpstr>ΠΕΡΙΠΤΩΣΗ A</vt:lpstr>
      <vt:lpstr>ΠΕΡΙΠΤΩΣΗ A</vt:lpstr>
      <vt:lpstr>ΠΕΡΙΠΤΩΣΗ A</vt:lpstr>
      <vt:lpstr>ΠΕΡΙΠΤΩΣΗ A</vt:lpstr>
      <vt:lpstr>Παρουσίαση του PowerPoint</vt:lpstr>
      <vt:lpstr>ΠΕΡΙΠΤΩΣΗ A</vt:lpstr>
      <vt:lpstr>ΠΕΡΙΣΤΑΤΙΚΟ (B)</vt:lpstr>
      <vt:lpstr>ΠΕΡΙΣΤΑΤΙΚΟ (B)</vt:lpstr>
      <vt:lpstr>Εργαστηριακός έλεγχος</vt:lpstr>
      <vt:lpstr>ΠΕΡΙΣΤΑΤΙΚΟ (B)</vt:lpstr>
      <vt:lpstr>ΠΕΡΙΠΤΩΣΗ Γ</vt:lpstr>
      <vt:lpstr>ΠΕΡΙΠΤΩΣΗ Γ</vt:lpstr>
      <vt:lpstr>ΠΕΡΙΠΤΩΣΗ Γ</vt:lpstr>
      <vt:lpstr>ΠΟΙΑ ΕΡΩΤΗΜΑΤΑ ΟΦΕΙΛΑΝ ΝΑ ΕΙΧΑΝ ΓΙΝΕΙ ΓΙΑ ΠΙΟ ΕΓΚΑΙΡΗ ΔΙΑΓΝΩΣΗ?</vt:lpstr>
      <vt:lpstr>ΠΕΡΙΠΤΩΣΗ Γ</vt:lpstr>
      <vt:lpstr>Παρουσίαση του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NANTIA</dc:creator>
  <cp:lastModifiedBy>Microsoft Office User</cp:lastModifiedBy>
  <cp:revision>209</cp:revision>
  <dcterms:created xsi:type="dcterms:W3CDTF">2018-11-27T17:07:15Z</dcterms:created>
  <dcterms:modified xsi:type="dcterms:W3CDTF">2021-10-10T19:25:59Z</dcterms:modified>
</cp:coreProperties>
</file>