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5" r:id="rId2"/>
    <p:sldMasterId id="2147483753" r:id="rId3"/>
  </p:sldMasterIdLst>
  <p:notesMasterIdLst>
    <p:notesMasterId r:id="rId73"/>
  </p:notesMasterIdLst>
  <p:sldIdLst>
    <p:sldId id="531" r:id="rId4"/>
    <p:sldId id="529" r:id="rId5"/>
    <p:sldId id="530" r:id="rId6"/>
    <p:sldId id="387" r:id="rId7"/>
    <p:sldId id="390" r:id="rId8"/>
    <p:sldId id="512" r:id="rId9"/>
    <p:sldId id="532" r:id="rId10"/>
    <p:sldId id="510" r:id="rId11"/>
    <p:sldId id="403" r:id="rId12"/>
    <p:sldId id="404" r:id="rId13"/>
    <p:sldId id="405" r:id="rId14"/>
    <p:sldId id="406" r:id="rId15"/>
    <p:sldId id="395" r:id="rId16"/>
    <p:sldId id="396" r:id="rId17"/>
    <p:sldId id="397" r:id="rId18"/>
    <p:sldId id="398" r:id="rId19"/>
    <p:sldId id="513" r:id="rId20"/>
    <p:sldId id="515" r:id="rId21"/>
    <p:sldId id="426" r:id="rId22"/>
    <p:sldId id="511" r:id="rId23"/>
    <p:sldId id="410" r:id="rId24"/>
    <p:sldId id="490" r:id="rId25"/>
    <p:sldId id="489" r:id="rId26"/>
    <p:sldId id="491" r:id="rId27"/>
    <p:sldId id="492" r:id="rId28"/>
    <p:sldId id="493" r:id="rId29"/>
    <p:sldId id="495" r:id="rId30"/>
    <p:sldId id="441" r:id="rId31"/>
    <p:sldId id="386" r:id="rId32"/>
    <p:sldId id="263" r:id="rId33"/>
    <p:sldId id="360" r:id="rId34"/>
    <p:sldId id="331" r:id="rId35"/>
    <p:sldId id="326" r:id="rId36"/>
    <p:sldId id="322" r:id="rId37"/>
    <p:sldId id="333" r:id="rId38"/>
    <p:sldId id="334" r:id="rId39"/>
    <p:sldId id="332" r:id="rId40"/>
    <p:sldId id="533" r:id="rId41"/>
    <p:sldId id="534" r:id="rId42"/>
    <p:sldId id="335" r:id="rId43"/>
    <p:sldId id="339" r:id="rId44"/>
    <p:sldId id="336" r:id="rId45"/>
    <p:sldId id="516" r:id="rId46"/>
    <p:sldId id="523" r:id="rId47"/>
    <p:sldId id="449" r:id="rId48"/>
    <p:sldId id="474" r:id="rId49"/>
    <p:sldId id="498" r:id="rId50"/>
    <p:sldId id="500" r:id="rId51"/>
    <p:sldId id="517" r:id="rId52"/>
    <p:sldId id="519" r:id="rId53"/>
    <p:sldId id="521" r:id="rId54"/>
    <p:sldId id="522" r:id="rId55"/>
    <p:sldId id="503" r:id="rId56"/>
    <p:sldId id="257" r:id="rId57"/>
    <p:sldId id="502" r:id="rId58"/>
    <p:sldId id="460" r:id="rId59"/>
    <p:sldId id="507" r:id="rId60"/>
    <p:sldId id="508" r:id="rId61"/>
    <p:sldId id="472" r:id="rId62"/>
    <p:sldId id="473" r:id="rId63"/>
    <p:sldId id="518" r:id="rId64"/>
    <p:sldId id="353" r:id="rId65"/>
    <p:sldId id="350" r:id="rId66"/>
    <p:sldId id="446" r:id="rId67"/>
    <p:sldId id="447" r:id="rId68"/>
    <p:sldId id="528" r:id="rId69"/>
    <p:sldId id="535" r:id="rId70"/>
    <p:sldId id="536" r:id="rId71"/>
    <p:sldId id="537" r:id="rId7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84570" autoAdjust="0"/>
  </p:normalViewPr>
  <p:slideViewPr>
    <p:cSldViewPr>
      <p:cViewPr varScale="1">
        <p:scale>
          <a:sx n="96" d="100"/>
          <a:sy n="96" d="100"/>
        </p:scale>
        <p:origin x="11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173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A77FC-C907-4B4A-89B3-B4EBB81B4811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0201B-1AA8-4DB4-A613-510B4D5EB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62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9258B-AE9B-42A7-825D-DA3440FB71C7}" type="slidenum">
              <a:rPr lang="el-GR" altLang="el-GR"/>
              <a:pPr/>
              <a:t>9</a:t>
            </a:fld>
            <a:endParaRPr lang="el-GR" altLang="el-GR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1694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C1F52-A956-4644-BBCF-DED30DEC77A4}" type="slidenum">
              <a:rPr lang="el-GR" altLang="el-GR"/>
              <a:pPr/>
              <a:t>11</a:t>
            </a:fld>
            <a:endParaRPr lang="el-GR" altLang="el-G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034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84BC0-6492-4B93-AC3B-C2A80C56BBE9}" type="slidenum">
              <a:rPr lang="el-GR" altLang="el-GR"/>
              <a:pPr/>
              <a:t>12</a:t>
            </a:fld>
            <a:endParaRPr lang="el-GR" altLang="el-G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0028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0201B-1AA8-4DB4-A613-510B4D5EBCC7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95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0201B-1AA8-4DB4-A613-510B4D5EBCC7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10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4F23-70C5-4D16-AC85-F32E63506542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5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CE53-1233-431B-9652-2A35049A8A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FA2C-299B-4B17-BEAB-50CE46E7FD33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0A46-EE03-4E70-B80F-2B36129CBC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1C486-F78A-4829-8D78-23CA5B673982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7185-65F8-456B-8B40-7E0573C252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0DA2-0886-41D8-B588-438099926662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5077-B138-470D-B5E0-E30D84E7ED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19280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45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l-GR" noProof="0"/>
              <a:t>Κάντε κλικ για επεξεργασία του τίτλου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B0BD1-19A8-4FB0-9BD5-EDEAEF7932B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3465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42F7A-493F-4A8F-AD96-98EBA05D2DF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979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5FCB4-C241-4B94-AA10-1A484F230E5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5309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05DE7-55FF-4278-9493-939755FB722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7024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BDAB2-533B-42B3-B9AD-5DD2E89FFE2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5201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90766-E711-43EA-B31D-A4DA7DC8AD0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7446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56235-A74D-4ECA-831E-57ED5E0B347E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350F-DDCC-410F-8D77-7AADF515BE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FC5C3-17AE-4397-9684-C897AB7C415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0032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1B7AC-990A-46E3-9CA8-335077CE389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825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F44C0-1392-4E93-8F41-FD65677CDFA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66719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2AF5F-5D10-4C6D-9824-3FA32224A43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42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58831-E538-438C-BCAD-5375F7E0D8F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848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02C1C-9DA0-4841-9EE1-AA628202C34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29550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F0455-0F21-4BEC-B6EF-21806F2DAB1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46227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60" y="39688"/>
            <a:ext cx="8686800" cy="10112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8" y="1250261"/>
            <a:ext cx="8686800" cy="4389120"/>
          </a:xfrm>
        </p:spPr>
        <p:txBody>
          <a:bodyPr>
            <a:noAutofit/>
          </a:bodyPr>
          <a:lstStyle>
            <a:lvl1pPr marL="342900" indent="-342900">
              <a:buClr>
                <a:srgbClr val="FFC000"/>
              </a:buClr>
              <a:buFont typeface="Arial" pitchFamily="34" charset="0"/>
              <a:buChar char="●"/>
              <a:defRPr sz="2200" b="0"/>
            </a:lvl1pPr>
            <a:lvl2pPr marL="795338" indent="-342900">
              <a:buClr>
                <a:srgbClr val="FFC000"/>
              </a:buClr>
              <a:buFont typeface="Arial" pitchFamily="34" charset="0"/>
              <a:buChar char="–"/>
              <a:defRPr sz="2000" b="0"/>
            </a:lvl2pPr>
            <a:lvl3pPr marL="1084263" indent="-277813">
              <a:buClr>
                <a:srgbClr val="FFC000"/>
              </a:buClr>
              <a:buFont typeface="Arial" pitchFamily="34" charset="0"/>
              <a:buChar char="•"/>
              <a:defRPr sz="1800"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2250" y="6492240"/>
            <a:ext cx="8229600" cy="246221"/>
          </a:xfrm>
        </p:spPr>
        <p:txBody>
          <a:bodyPr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D86486-F361-450B-83EC-999F0975878C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41300" y="6691313"/>
            <a:ext cx="6675438" cy="182562"/>
          </a:xfrm>
        </p:spPr>
        <p:txBody>
          <a:bodyPr/>
          <a:lstStyle>
            <a:lvl1pPr eaLnBrk="0" hangingPunct="0">
              <a:defRPr sz="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/>
              <a:t>Strictly Confidential. Proprietary information of Novartis. For internal use ONLY. </a:t>
            </a:r>
          </a:p>
        </p:txBody>
      </p:sp>
    </p:spTree>
    <p:extLst>
      <p:ext uri="{BB962C8B-B14F-4D97-AF65-F5344CB8AC3E}">
        <p14:creationId xmlns:p14="http://schemas.microsoft.com/office/powerpoint/2010/main" val="1546707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408751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42BC-3B05-448A-AA22-F13E499FD8C5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57C9-D94C-4543-B5DA-3D96FEBD79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8200-9EA4-46D9-B833-2AEC585FA140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6E98-8525-4D3E-85FE-02840E84DD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5C09-64AF-439E-ADCE-DFDB616C293F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8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6A81-3689-4570-B122-2D905C676F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F157-36CC-4244-9D84-355CE5DE9543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C1D-D42B-469C-BE7F-34D72394E7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8530-FA74-48FC-A239-B03547DA6B73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4AF9-380D-49E9-ADD7-ABF95C8668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E275-19A1-4052-8398-7789FF75B31A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401B-EE55-4D11-ACCB-969A179237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Ψαλίδισμα και στρογγύλεμα μίας γωνίας του ορθογωνίου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- Ορθογώνιο τρίγωνο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A2A46-D557-48FF-BF67-8309D6DA5C4C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10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039C-34D8-4A5A-BDCD-F6FC6DB3F2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ADF126-0F04-4D70-A0B3-7785284E4F94}" type="datetimeFigureOut">
              <a:rPr lang="el-GR"/>
              <a:pPr>
                <a:defRPr/>
              </a:pPr>
              <a:t>17/10/2021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B65C3-A9B9-4D85-8A97-F895ED2FE2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33" name="1 - Ομάδα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64" r:id="rId12"/>
    <p:sldLayoutId id="214748375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rgbClr val="0070C0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6B87F8-4367-4D73-A12E-7EA8E8D0602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07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B0B0-7D0B-4081-AF17-E1518D1D8242}" type="datetime1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Copyrights apply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6622-C519-4C69-9716-EA6F1F6E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CBC707-034E-4C5D-8414-0FE2CEA2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27E833-870F-41AF-8893-273399E20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C9F441C-DE9C-4388-9E7E-EB404C97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" y="0"/>
            <a:ext cx="620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7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</p:spPr>
        <p:txBody>
          <a:bodyPr/>
          <a:lstStyle/>
          <a:p>
            <a:pPr algn="ctr"/>
            <a:r>
              <a:rPr lang="el-GR" altLang="el-G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Διαταραχές του ενδοθηλίου στον Σ. Διαβήτη (2)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33400" y="1516063"/>
            <a:ext cx="80772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 startAt="6"/>
            </a:pPr>
            <a:r>
              <a:rPr lang="el-GR" altLang="el-GR" dirty="0">
                <a:latin typeface="Arial" panose="020B0604020202020204" pitchFamily="34" charset="0"/>
              </a:rPr>
              <a:t>Αυξημένη πηκτική δραστηριότητα του ενδοθηλίου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 startAt="6"/>
            </a:pPr>
            <a:r>
              <a:rPr lang="el-GR" altLang="el-GR" dirty="0">
                <a:latin typeface="Arial" panose="020B0604020202020204" pitchFamily="34" charset="0"/>
              </a:rPr>
              <a:t>Μειωμένη αποδόμηση του </a:t>
            </a:r>
            <a:r>
              <a:rPr lang="el-GR" altLang="el-GR" dirty="0" err="1">
                <a:latin typeface="Arial" panose="020B0604020202020204" pitchFamily="34" charset="0"/>
              </a:rPr>
              <a:t>γλυκοζυλιωμένου</a:t>
            </a:r>
            <a:r>
              <a:rPr lang="el-GR" altLang="el-GR" dirty="0">
                <a:latin typeface="Arial" panose="020B0604020202020204" pitchFamily="34" charset="0"/>
              </a:rPr>
              <a:t> ινώδους από την πλασμίνη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 startAt="6"/>
            </a:pPr>
            <a:r>
              <a:rPr lang="el-GR" altLang="el-GR" dirty="0">
                <a:latin typeface="Arial" panose="020B0604020202020204" pitchFamily="34" charset="0"/>
              </a:rPr>
              <a:t>Αυξημένα επίπεδα </a:t>
            </a:r>
            <a:r>
              <a:rPr lang="en-US" altLang="el-GR" dirty="0">
                <a:latin typeface="Arial" panose="020B0604020202020204" pitchFamily="34" charset="0"/>
              </a:rPr>
              <a:t>AGEs</a:t>
            </a:r>
            <a:endParaRPr lang="el-GR" altLang="el-G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 startAt="6"/>
            </a:pPr>
            <a:r>
              <a:rPr lang="el-GR" altLang="el-GR" dirty="0">
                <a:latin typeface="Arial" panose="020B0604020202020204" pitchFamily="34" charset="0"/>
              </a:rPr>
              <a:t>Αυξημένη παραγωγή ανιόντος του υπεροξειδίου και καταστροφή του ΝΟ</a:t>
            </a:r>
            <a:endParaRPr lang="en-US" altLang="el-G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 startAt="6"/>
            </a:pPr>
            <a:r>
              <a:rPr lang="el-GR" altLang="el-GR" dirty="0">
                <a:latin typeface="Arial" panose="020B0604020202020204" pitchFamily="34" charset="0"/>
              </a:rPr>
              <a:t>Αυξημένη έκφραση μορίων προσκόλλησης</a:t>
            </a:r>
          </a:p>
        </p:txBody>
      </p:sp>
    </p:spTree>
    <p:extLst>
      <p:ext uri="{BB962C8B-B14F-4D97-AF65-F5344CB8AC3E}">
        <p14:creationId xmlns:p14="http://schemas.microsoft.com/office/powerpoint/2010/main" val="8687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2216"/>
            <a:ext cx="8153400" cy="990600"/>
          </a:xfrm>
        </p:spPr>
        <p:txBody>
          <a:bodyPr/>
          <a:lstStyle/>
          <a:p>
            <a:pPr algn="ctr"/>
            <a:r>
              <a:rPr lang="el-GR" altLang="el-G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Διαταραχές της λειτουργίας των αιμοπεταλίων στον Σ. Διαβήτη </a:t>
            </a:r>
            <a:endParaRPr lang="el-GR" altLang="el-GR" sz="2800" dirty="0">
              <a:solidFill>
                <a:srgbClr val="7030A0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271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 sz="240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98525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 sz="240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85800" y="1908175"/>
            <a:ext cx="82296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Αυξημένη </a:t>
            </a:r>
            <a:r>
              <a:rPr lang="el-GR" altLang="el-GR" dirty="0" err="1">
                <a:latin typeface="Arial" panose="020B0604020202020204" pitchFamily="34" charset="0"/>
              </a:rPr>
              <a:t>προσκολητικότητα</a:t>
            </a:r>
            <a:r>
              <a:rPr lang="el-GR" altLang="el-GR" dirty="0">
                <a:latin typeface="Arial" panose="020B0604020202020204" pitchFamily="34" charset="0"/>
              </a:rPr>
              <a:t> και συσσώρευση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Αυξημένη παραγωγή </a:t>
            </a:r>
            <a:r>
              <a:rPr lang="el-GR" altLang="el-GR" dirty="0" err="1">
                <a:latin typeface="Arial" panose="020B0604020202020204" pitchFamily="34" charset="0"/>
              </a:rPr>
              <a:t>αγγειοσυσπαστικών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l-GR" altLang="el-GR" dirty="0" err="1">
                <a:latin typeface="Arial" panose="020B0604020202020204" pitchFamily="34" charset="0"/>
              </a:rPr>
              <a:t>προστανοειδών</a:t>
            </a:r>
            <a:endParaRPr lang="el-GR" altLang="el-G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Μειωμένη παραγωγή </a:t>
            </a:r>
            <a:r>
              <a:rPr lang="el-GR" altLang="el-GR" dirty="0" err="1">
                <a:latin typeface="Arial" panose="020B0604020202020204" pitchFamily="34" charset="0"/>
              </a:rPr>
              <a:t>προστακυκλίνης</a:t>
            </a:r>
            <a:r>
              <a:rPr lang="el-GR" altLang="el-GR" dirty="0">
                <a:latin typeface="Arial" panose="020B0604020202020204" pitchFamily="34" charset="0"/>
              </a:rPr>
              <a:t> και άλλων αγγειοδιασταλτικών </a:t>
            </a:r>
            <a:r>
              <a:rPr lang="el-GR" altLang="el-GR" dirty="0" err="1">
                <a:latin typeface="Arial" panose="020B0604020202020204" pitchFamily="34" charset="0"/>
              </a:rPr>
              <a:t>προστανοειδών</a:t>
            </a:r>
            <a:endParaRPr lang="el-GR" altLang="el-G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Αυξημένη μη </a:t>
            </a:r>
            <a:r>
              <a:rPr lang="el-GR" altLang="el-GR" dirty="0" err="1">
                <a:latin typeface="Arial" panose="020B0604020202020204" pitchFamily="34" charset="0"/>
              </a:rPr>
              <a:t>ενζυματική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l-GR" altLang="el-GR" dirty="0" err="1">
                <a:latin typeface="Arial" panose="020B0604020202020204" pitchFamily="34" charset="0"/>
              </a:rPr>
              <a:t>γλυκοζυλίωση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l-GR" altLang="el-GR" dirty="0" err="1">
                <a:latin typeface="Arial" panose="020B0604020202020204" pitchFamily="34" charset="0"/>
              </a:rPr>
              <a:t>αιμοπεταλιακών</a:t>
            </a:r>
            <a:r>
              <a:rPr lang="el-GR" altLang="el-GR" dirty="0">
                <a:latin typeface="Arial" panose="020B0604020202020204" pitchFamily="34" charset="0"/>
              </a:rPr>
              <a:t> πρωτεϊνών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Μειωμένη παραγωγή ΝΟ</a:t>
            </a:r>
          </a:p>
        </p:txBody>
      </p:sp>
    </p:spTree>
    <p:extLst>
      <p:ext uri="{BB962C8B-B14F-4D97-AF65-F5344CB8AC3E}">
        <p14:creationId xmlns:p14="http://schemas.microsoft.com/office/powerpoint/2010/main" val="175070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algn="ctr"/>
            <a:r>
              <a:rPr lang="el-GR" altLang="el-G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Διαταραχές της πήξης και της </a:t>
            </a:r>
            <a:r>
              <a:rPr lang="el-GR" altLang="el-GR" sz="2800" b="1" dirty="0" err="1">
                <a:solidFill>
                  <a:srgbClr val="7030A0"/>
                </a:solidFill>
                <a:latin typeface="Arial" panose="020B0604020202020204" pitchFamily="34" charset="0"/>
              </a:rPr>
              <a:t>ινωδόλυσης</a:t>
            </a:r>
            <a:r>
              <a:rPr lang="el-GR" altLang="el-G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 στον</a:t>
            </a:r>
            <a:r>
              <a:rPr lang="en-US" altLang="el-G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Σ. Διαβήτη 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09600" y="1558925"/>
            <a:ext cx="8001000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Αύξηση των παραγόντων </a:t>
            </a:r>
            <a:r>
              <a:rPr lang="en-US" altLang="el-GR" dirty="0">
                <a:latin typeface="Arial" panose="020B0604020202020204" pitchFamily="34" charset="0"/>
              </a:rPr>
              <a:t>VII </a:t>
            </a:r>
            <a:r>
              <a:rPr lang="el-GR" altLang="el-GR" dirty="0">
                <a:latin typeface="Arial" panose="020B0604020202020204" pitchFamily="34" charset="0"/>
              </a:rPr>
              <a:t>και </a:t>
            </a:r>
            <a:r>
              <a:rPr lang="en-US" altLang="el-GR" dirty="0">
                <a:latin typeface="Arial" panose="020B0604020202020204" pitchFamily="34" charset="0"/>
              </a:rPr>
              <a:t>VIII</a:t>
            </a:r>
            <a:endParaRPr lang="el-GR" altLang="el-G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Αύξηση </a:t>
            </a:r>
            <a:r>
              <a:rPr lang="el-GR" altLang="el-GR" dirty="0" err="1">
                <a:latin typeface="Arial" panose="020B0604020202020204" pitchFamily="34" charset="0"/>
              </a:rPr>
              <a:t>ινωδογόνου</a:t>
            </a:r>
            <a:r>
              <a:rPr lang="el-GR" altLang="el-GR" dirty="0">
                <a:latin typeface="Arial" panose="020B0604020202020204" pitchFamily="34" charset="0"/>
              </a:rPr>
              <a:t> και ΡΑΙ-1</a:t>
            </a: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Αύξηση συμπλεγμάτων θρομβίνης-</a:t>
            </a:r>
            <a:r>
              <a:rPr lang="el-GR" altLang="el-GR" dirty="0" err="1">
                <a:latin typeface="Arial" panose="020B0604020202020204" pitchFamily="34" charset="0"/>
              </a:rPr>
              <a:t>αντιθρομβίνης</a:t>
            </a:r>
            <a:endParaRPr lang="el-GR" altLang="el-G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Μείωση επιπέδων </a:t>
            </a:r>
            <a:r>
              <a:rPr lang="el-GR" altLang="el-GR" dirty="0" err="1">
                <a:latin typeface="Arial" panose="020B0604020202020204" pitchFamily="34" charset="0"/>
              </a:rPr>
              <a:t>αντιθρομβίνης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n-US" altLang="el-GR" dirty="0">
                <a:latin typeface="Arial" panose="020B0604020202020204" pitchFamily="34" charset="0"/>
              </a:rPr>
              <a:t>II, </a:t>
            </a:r>
            <a:r>
              <a:rPr lang="el-GR" altLang="el-GR" dirty="0">
                <a:latin typeface="Arial" panose="020B0604020202020204" pitchFamily="34" charset="0"/>
              </a:rPr>
              <a:t>πρωτεϊνών </a:t>
            </a:r>
            <a:r>
              <a:rPr lang="en-US" altLang="el-GR" dirty="0">
                <a:latin typeface="Arial" panose="020B0604020202020204" pitchFamily="34" charset="0"/>
              </a:rPr>
              <a:t>C</a:t>
            </a:r>
            <a:r>
              <a:rPr lang="el-GR" altLang="el-GR" dirty="0">
                <a:latin typeface="Arial" panose="020B0604020202020204" pitchFamily="34" charset="0"/>
              </a:rPr>
              <a:t> και </a:t>
            </a:r>
            <a:r>
              <a:rPr lang="en-US" altLang="el-GR" dirty="0">
                <a:latin typeface="Arial" panose="020B0604020202020204" pitchFamily="34" charset="0"/>
              </a:rPr>
              <a:t>S</a:t>
            </a:r>
            <a:endParaRPr lang="el-GR" altLang="el-G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Μείωση των </a:t>
            </a:r>
            <a:r>
              <a:rPr lang="el-GR" altLang="el-GR" dirty="0" err="1">
                <a:latin typeface="Arial" panose="020B0604020202020204" pitchFamily="34" charset="0"/>
              </a:rPr>
              <a:t>ενεργοποιητών</a:t>
            </a:r>
            <a:r>
              <a:rPr lang="el-GR" altLang="el-GR" dirty="0">
                <a:latin typeface="Arial" panose="020B0604020202020204" pitchFamily="34" charset="0"/>
              </a:rPr>
              <a:t> του </a:t>
            </a:r>
            <a:r>
              <a:rPr lang="el-GR" altLang="el-GR" dirty="0" err="1">
                <a:latin typeface="Arial" panose="020B0604020202020204" pitchFamily="34" charset="0"/>
              </a:rPr>
              <a:t>πλασμινογόνου</a:t>
            </a:r>
            <a:r>
              <a:rPr lang="el-GR" altLang="el-GR" dirty="0">
                <a:latin typeface="Arial" panose="020B0604020202020204" pitchFamily="34" charset="0"/>
              </a:rPr>
              <a:t> και της </a:t>
            </a:r>
            <a:r>
              <a:rPr lang="el-GR" altLang="el-GR" dirty="0" err="1">
                <a:latin typeface="Arial" panose="020B0604020202020204" pitchFamily="34" charset="0"/>
              </a:rPr>
              <a:t>ινωδολυτικής</a:t>
            </a:r>
            <a:r>
              <a:rPr lang="el-GR" altLang="el-GR" dirty="0">
                <a:latin typeface="Arial" panose="020B0604020202020204" pitchFamily="34" charset="0"/>
              </a:rPr>
              <a:t> δραστηριότητας</a:t>
            </a: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Αυξημένη έκφραση μορίων προσκόλλησης από τα ενδοθηλιακά κύτταρα </a:t>
            </a:r>
            <a:endParaRPr lang="en-US" altLang="el-G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Αυξημένη </a:t>
            </a:r>
            <a:r>
              <a:rPr lang="el-GR" altLang="el-GR" dirty="0" err="1">
                <a:latin typeface="Arial" panose="020B0604020202020204" pitchFamily="34" charset="0"/>
              </a:rPr>
              <a:t>προσκολητικότητα</a:t>
            </a:r>
            <a:r>
              <a:rPr lang="el-GR" altLang="el-GR" dirty="0">
                <a:latin typeface="Arial" panose="020B0604020202020204" pitchFamily="34" charset="0"/>
              </a:rPr>
              <a:t> αιμοπεταλίων και λευκοκυττάρων στο ενδοθήλιο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664651-6C7F-4B8A-BEFE-6ADC743FB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409575"/>
            <a:ext cx="818197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0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772400" cy="2226568"/>
          </a:xfrm>
        </p:spPr>
        <p:txBody>
          <a:bodyPr>
            <a:normAutofit/>
          </a:bodyPr>
          <a:lstStyle/>
          <a:p>
            <a:pPr algn="ctr"/>
            <a:r>
              <a:rPr lang="el-GR" altLang="el-GR" sz="4000" b="1" dirty="0">
                <a:solidFill>
                  <a:schemeClr val="accent1">
                    <a:lumMod val="75000"/>
                  </a:schemeClr>
                </a:solidFill>
              </a:rPr>
              <a:t>ΔΙΑΒΗΤΙΚΗ</a:t>
            </a:r>
            <a:br>
              <a:rPr lang="el-GR" altLang="el-GR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altLang="el-GR" sz="4000" b="1" dirty="0">
                <a:solidFill>
                  <a:schemeClr val="accent1">
                    <a:lumMod val="75000"/>
                  </a:schemeClr>
                </a:solidFill>
              </a:rPr>
              <a:t>ΑΜΦΙΒΛΗΣΤΡΟΕΙΔΟΠΑΘΕΙΑ</a:t>
            </a:r>
          </a:p>
        </p:txBody>
      </p:sp>
    </p:spTree>
    <p:extLst>
      <p:ext uri="{BB962C8B-B14F-4D97-AF65-F5344CB8AC3E}">
        <p14:creationId xmlns:p14="http://schemas.microsoft.com/office/powerpoint/2010/main" val="301761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altLang="el-GR" sz="2800" b="1" dirty="0">
                <a:solidFill>
                  <a:schemeClr val="accent1">
                    <a:lumMod val="75000"/>
                  </a:schemeClr>
                </a:solidFill>
              </a:rPr>
              <a:t>ΑΠΩΛΕΙΑ ΟΡΑΣΗΣ ΣΤΟΝ ΣΑΚΧΑΡΩΔΗ ΔΙΑΒΗΤΗ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305800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AutoNum type="arabicPeriod"/>
            </a:pPr>
            <a:r>
              <a:rPr lang="el-GR" altLang="el-GR" b="1" dirty="0"/>
              <a:t>ΔΙΑΒΗΤΙΚΗ ΑΜΦΙΒΛΗΣΤΡΟΕΙΔΟΠΑΘΕΙΑ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l-GR" altLang="el-GR" b="1" dirty="0"/>
              <a:t>ΚΑΤΑΡΡΑΚΤΗΣ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l-GR" altLang="el-GR" b="1" dirty="0"/>
              <a:t>ΓΛΑΥΚΩΜΑ</a:t>
            </a:r>
          </a:p>
          <a:p>
            <a:pPr>
              <a:spcBef>
                <a:spcPct val="30000"/>
              </a:spcBef>
            </a:pPr>
            <a:endParaRPr lang="el-GR" altLang="el-GR" b="1" dirty="0"/>
          </a:p>
          <a:p>
            <a:pPr>
              <a:spcBef>
                <a:spcPct val="30000"/>
              </a:spcBef>
            </a:pPr>
            <a:r>
              <a:rPr lang="el-GR" altLang="el-GR" b="1" dirty="0">
                <a:solidFill>
                  <a:srgbClr val="002060"/>
                </a:solidFill>
              </a:rPr>
              <a:t>Συνολικά η ΔΑ είναι η πιο συχνή αιτία τύφλωσης σε ενήλικες</a:t>
            </a:r>
            <a:r>
              <a:rPr lang="en-US" altLang="el-GR" b="1" dirty="0">
                <a:solidFill>
                  <a:srgbClr val="002060"/>
                </a:solidFill>
              </a:rPr>
              <a:t> </a:t>
            </a:r>
            <a:r>
              <a:rPr lang="el-GR" altLang="el-GR" b="1" dirty="0">
                <a:solidFill>
                  <a:srgbClr val="002060"/>
                </a:solidFill>
              </a:rPr>
              <a:t>20-74 ετών</a:t>
            </a:r>
          </a:p>
        </p:txBody>
      </p:sp>
    </p:spTree>
    <p:extLst>
      <p:ext uri="{BB962C8B-B14F-4D97-AF65-F5344CB8AC3E}">
        <p14:creationId xmlns:p14="http://schemas.microsoft.com/office/powerpoint/2010/main" val="176641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13792"/>
            <a:ext cx="7848600" cy="1143000"/>
          </a:xfrm>
        </p:spPr>
        <p:txBody>
          <a:bodyPr/>
          <a:lstStyle/>
          <a:p>
            <a:pPr algn="ctr"/>
            <a:r>
              <a:rPr lang="el-GR" altLang="el-GR" sz="2800" b="1" dirty="0">
                <a:solidFill>
                  <a:srgbClr val="002060"/>
                </a:solidFill>
              </a:rPr>
              <a:t>ΔΙΑΒΗΤΙΚΗ ΑΜΦΙΒΛΗΣΤΡΟΕΙΔΟΠΑΘΕΙΑ ΕΠΙΔΗΜΙΟΛΟΓΙΑ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08125" y="1565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 sz="24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8001000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30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l-GR" altLang="el-GR" b="1" dirty="0"/>
              <a:t>ΣΔ1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l-GR" altLang="el-GR" dirty="0"/>
              <a:t>Δεν εμφανίζουν ΔΑ τα πρώτα 3-5 έτη ΣΔ ή πριν από την ήβη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l-GR" altLang="el-GR" dirty="0"/>
              <a:t>Στην 10ετία εμφανίζουν ΔΑ &gt;50%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l-GR" altLang="el-GR" dirty="0"/>
              <a:t>Στην 20ετία σχεδόν όλοι, ενώ παραγωγική ΔΑ εμφανίζουν 40% έως 60%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l-GR" altLang="el-GR" dirty="0"/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b="1" dirty="0"/>
              <a:t>ΣΔ2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l-GR" altLang="el-GR" dirty="0"/>
              <a:t>Κατά την διάγνωση, ΔΑ εμφανίζει το 21% των ασθενών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l-GR" altLang="el-GR" dirty="0"/>
              <a:t>Στην 20ετία ΔΑ εμφανίζουν 60-80%, ενώ παραγωγική ΔΑ εμφανίζουν 10% έως 20%</a:t>
            </a:r>
          </a:p>
        </p:txBody>
      </p:sp>
    </p:spTree>
    <p:extLst>
      <p:ext uri="{BB962C8B-B14F-4D97-AF65-F5344CB8AC3E}">
        <p14:creationId xmlns:p14="http://schemas.microsoft.com/office/powerpoint/2010/main" val="258892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15008"/>
            <a:ext cx="7772400" cy="685800"/>
          </a:xfrm>
        </p:spPr>
        <p:txBody>
          <a:bodyPr/>
          <a:lstStyle/>
          <a:p>
            <a:pPr algn="ctr"/>
            <a:r>
              <a:rPr lang="el-GR" altLang="el-GR" sz="2800" b="1" dirty="0">
                <a:solidFill>
                  <a:schemeClr val="accent1">
                    <a:lumMod val="75000"/>
                  </a:schemeClr>
                </a:solidFill>
              </a:rPr>
              <a:t>ΠΑΡΑΓΟΝΤΕΣ ΚΙΝΔΥΝΟΥ ΔΑ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34021" y="2060848"/>
            <a:ext cx="7070427" cy="400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495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495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66900" indent="-495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24100" indent="-495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813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385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957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29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l-GR" altLang="el-GR" dirty="0"/>
              <a:t>Διάρκεια του Σ. Διαβήτη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l-GR" altLang="el-GR" dirty="0"/>
              <a:t>Επίπεδα γλυκόζης (</a:t>
            </a:r>
            <a:r>
              <a:rPr lang="en-US" altLang="el-GR" dirty="0"/>
              <a:t>HbA1c)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l-GR" altLang="el-GR" dirty="0"/>
              <a:t>Ηλικία, ήβη</a:t>
            </a:r>
            <a:r>
              <a:rPr lang="en-US" altLang="el-GR" dirty="0"/>
              <a:t>,</a:t>
            </a:r>
            <a:r>
              <a:rPr lang="el-GR" altLang="el-GR" dirty="0"/>
              <a:t> εγκυμοσύνη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l-GR" altLang="el-GR" dirty="0"/>
              <a:t>Υπέρταση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l-GR" altLang="el-GR" dirty="0" err="1"/>
              <a:t>Λευκωματινουρία</a:t>
            </a:r>
            <a:r>
              <a:rPr lang="el-GR" altLang="el-GR" dirty="0"/>
              <a:t>-νεφροπάθεια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l-GR" altLang="el-GR" dirty="0" err="1"/>
              <a:t>Δυσλιπιδαιμία</a:t>
            </a:r>
            <a:endParaRPr lang="el-GR" altLang="el-GR" dirty="0"/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l-GR" altLang="el-GR" dirty="0"/>
              <a:t>Κάπνισμα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l-GR" altLang="el-GR" dirty="0"/>
              <a:t>Αυξημένα επίπεδα </a:t>
            </a:r>
            <a:r>
              <a:rPr lang="el-GR" altLang="el-GR" dirty="0" err="1"/>
              <a:t>ομοκυστεΐνης</a:t>
            </a:r>
            <a:endParaRPr lang="el-GR" altLang="el-GR" dirty="0"/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l-GR" altLang="el-GR" dirty="0"/>
              <a:t>Γενετικοί παράγοντες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919B42-5030-4599-9444-154532DA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219075"/>
            <a:ext cx="82581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8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0"/>
            <a:ext cx="59817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0"/>
            <a:ext cx="6121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21460"/>
            <a:ext cx="6453336" cy="762000"/>
          </a:xfrm>
        </p:spPr>
        <p:txBody>
          <a:bodyPr/>
          <a:lstStyle/>
          <a:p>
            <a:pPr algn="ctr"/>
            <a:r>
              <a:rPr lang="el-GR" altLang="el-GR" sz="2800" b="1" dirty="0">
                <a:solidFill>
                  <a:srgbClr val="7030A0"/>
                </a:solidFill>
              </a:rPr>
              <a:t>ΜΕΙΩΣΗ ΤΗΣ ΟΡΑΣΗΣ ΣΤΗΝ ΔΑ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09600" y="1777805"/>
            <a:ext cx="8138864" cy="33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/>
              <a:t>Η κεντρική όραση παραβλάπτεται από οίδημα της </a:t>
            </a:r>
            <a:r>
              <a:rPr lang="el-GR" altLang="el-GR" dirty="0" err="1"/>
              <a:t>ωχράς</a:t>
            </a:r>
            <a:r>
              <a:rPr lang="el-GR" altLang="el-GR" dirty="0"/>
              <a:t> ή από απουσία τριχοειδικής </a:t>
            </a:r>
            <a:r>
              <a:rPr lang="el-GR" altLang="el-GR" dirty="0" err="1"/>
              <a:t>αγγείωσης</a:t>
            </a:r>
            <a:endParaRPr lang="el-GR" altLang="el-GR" dirty="0"/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/>
              <a:t>Τα </a:t>
            </a:r>
            <a:r>
              <a:rPr lang="el-GR" altLang="el-GR" dirty="0" err="1"/>
              <a:t>νεοαγγεία</a:t>
            </a:r>
            <a:r>
              <a:rPr lang="el-GR" altLang="el-GR" dirty="0"/>
              <a:t> της παραγωγικής ΔΑ και η ρίκνωση του ινώδους ιστού ρυτιδώνουν την επιφάνεια του αμφιβληστροειδούς και οδηγούν σε αποκόλλησή του</a:t>
            </a: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/>
              <a:t>Τα </a:t>
            </a:r>
            <a:r>
              <a:rPr lang="el-GR" altLang="el-GR" dirty="0" err="1"/>
              <a:t>νεοαγγεία</a:t>
            </a:r>
            <a:r>
              <a:rPr lang="el-GR" altLang="el-GR" dirty="0"/>
              <a:t> αιμορραγούν και δημιουργούν αιμορραγίες του υαλοειδούς καθώς και </a:t>
            </a:r>
            <a:r>
              <a:rPr lang="el-GR" altLang="el-GR" dirty="0" err="1"/>
              <a:t>προαμφιβληστροειδικές</a:t>
            </a:r>
            <a:endParaRPr lang="el-GR" altLang="el-GR" dirty="0"/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el-GR" altLang="el-GR" dirty="0" err="1"/>
              <a:t>Νεοαγγείωση</a:t>
            </a:r>
            <a:r>
              <a:rPr lang="el-GR" altLang="el-GR" dirty="0"/>
              <a:t> της ίριδας</a:t>
            </a:r>
          </a:p>
        </p:txBody>
      </p:sp>
    </p:spTree>
    <p:extLst>
      <p:ext uri="{BB962C8B-B14F-4D97-AF65-F5344CB8AC3E}">
        <p14:creationId xmlns:p14="http://schemas.microsoft.com/office/powerpoint/2010/main" val="269366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A4E5FD-997A-4777-A6E7-6A41C97A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0C9CD37-72F2-4D79-8655-1918800D5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2324894"/>
            <a:ext cx="7239000" cy="3609975"/>
          </a:xfrm>
        </p:spPr>
      </p:pic>
    </p:spTree>
    <p:extLst>
      <p:ext uri="{BB962C8B-B14F-4D97-AF65-F5344CB8AC3E}">
        <p14:creationId xmlns:p14="http://schemas.microsoft.com/office/powerpoint/2010/main" val="323750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BCF8B3-0E5D-4C20-A613-C9B8D82C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3027DEA-001D-4435-B976-0717DF57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0"/>
            <a:ext cx="6408712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685800"/>
          </a:xfrm>
        </p:spPr>
        <p:txBody>
          <a:bodyPr/>
          <a:lstStyle/>
          <a:p>
            <a:pPr algn="ctr"/>
            <a:r>
              <a:rPr lang="el-GR" altLang="el-GR" sz="2800" b="1" dirty="0">
                <a:solidFill>
                  <a:srgbClr val="7030A0"/>
                </a:solidFill>
              </a:rPr>
              <a:t>ΦΥΣΙΟΛΟΓΙΚΟΣ ΒΥΘΟΣ</a:t>
            </a: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57566"/>
              </p:ext>
            </p:extLst>
          </p:nvPr>
        </p:nvGraphicFramePr>
        <p:xfrm>
          <a:off x="1331640" y="-37443"/>
          <a:ext cx="6912768" cy="686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Φωτογραφία του Photo Editor" r:id="rId2" imgW="5723810" imgH="5687219" progId="MSPhotoEd.3">
                  <p:embed/>
                </p:oleObj>
              </mc:Choice>
              <mc:Fallback>
                <p:oleObj name="Φωτογραφία του Photo Editor" r:id="rId2" imgW="5723810" imgH="5687219" progId="MSPhotoEd.3">
                  <p:embed/>
                  <p:pic>
                    <p:nvPicPr>
                      <p:cNvPr id="3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contras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-37443"/>
                        <a:ext cx="6912768" cy="6868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499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-1"/>
            <a:ext cx="7587166" cy="66980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00" y="0"/>
            <a:ext cx="7423500" cy="67356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0"/>
            <a:ext cx="6578600" cy="62357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-1"/>
            <a:ext cx="7290249" cy="67413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72"/>
            <a:ext cx="9060620" cy="59629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4887"/>
            <a:ext cx="5112568" cy="6855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29D2F-969A-46C8-958B-B5F952866D53}"/>
              </a:ext>
            </a:extLst>
          </p:cNvPr>
          <p:cNvSpPr txBox="1"/>
          <p:nvPr/>
        </p:nvSpPr>
        <p:spPr>
          <a:xfrm>
            <a:off x="0" y="836712"/>
            <a:ext cx="406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Οφθαλμολογική παρακολούθηση ασθενών με σακχαρώδη διαβήτη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el-GR" altLang="el-GR" sz="3200" b="1" dirty="0">
                <a:solidFill>
                  <a:srgbClr val="7030A0"/>
                </a:solidFill>
              </a:rPr>
              <a:t>ΘΕΡΑΠΕΙΑ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896543"/>
          </a:xfrm>
        </p:spPr>
        <p:txBody>
          <a:bodyPr/>
          <a:lstStyle/>
          <a:p>
            <a:r>
              <a:rPr lang="el-GR" dirty="0"/>
              <a:t>Σωστή διατροφή</a:t>
            </a:r>
          </a:p>
          <a:p>
            <a:r>
              <a:rPr lang="el-GR" dirty="0"/>
              <a:t>Μείωση βάρους</a:t>
            </a:r>
          </a:p>
          <a:p>
            <a:r>
              <a:rPr lang="el-GR" dirty="0"/>
              <a:t>Άσκηση</a:t>
            </a:r>
          </a:p>
          <a:p>
            <a:r>
              <a:rPr lang="el-GR" dirty="0"/>
              <a:t>Καλή ρύθμιση του σακχάρου</a:t>
            </a:r>
          </a:p>
          <a:p>
            <a:r>
              <a:rPr lang="el-GR" dirty="0"/>
              <a:t>Καλή ρύθμιση της αρτηριακής πίεσης</a:t>
            </a:r>
          </a:p>
          <a:p>
            <a:r>
              <a:rPr lang="el-GR" dirty="0"/>
              <a:t>Διακοπή καπνίσματος</a:t>
            </a:r>
          </a:p>
          <a:p>
            <a:r>
              <a:rPr lang="el-GR" dirty="0"/>
              <a:t>Αντιμετώπιση της </a:t>
            </a:r>
            <a:r>
              <a:rPr lang="el-GR" dirty="0" err="1"/>
              <a:t>δυσλιπιδαιμίας</a:t>
            </a:r>
            <a:r>
              <a:rPr lang="el-GR" dirty="0"/>
              <a:t> (</a:t>
            </a:r>
            <a:r>
              <a:rPr lang="el-GR" dirty="0" err="1"/>
              <a:t>φιμπράτες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 err="1"/>
              <a:t>Φωτοπηξία</a:t>
            </a:r>
            <a:r>
              <a:rPr lang="el-GR" dirty="0"/>
              <a:t> με </a:t>
            </a:r>
            <a:r>
              <a:rPr lang="en-US" dirty="0"/>
              <a:t>LASER</a:t>
            </a:r>
          </a:p>
          <a:p>
            <a:r>
              <a:rPr lang="en-US" dirty="0"/>
              <a:t>Anti-VEGF </a:t>
            </a:r>
            <a:r>
              <a:rPr lang="el-GR" dirty="0"/>
              <a:t>παράγοντες</a:t>
            </a:r>
          </a:p>
          <a:p>
            <a:r>
              <a:rPr lang="el-GR" dirty="0"/>
              <a:t>Υαλοειδεκτομή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87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7503368" cy="1584176"/>
          </a:xfrm>
        </p:spPr>
        <p:txBody>
          <a:bodyPr>
            <a:normAutofit/>
          </a:bodyPr>
          <a:lstStyle/>
          <a:p>
            <a:r>
              <a:rPr lang="el-G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Διαβητική Νευροπάθεια</a:t>
            </a:r>
          </a:p>
        </p:txBody>
      </p:sp>
    </p:spTree>
    <p:extLst>
      <p:ext uri="{BB962C8B-B14F-4D97-AF65-F5344CB8AC3E}">
        <p14:creationId xmlns:p14="http://schemas.microsoft.com/office/powerpoint/2010/main" val="379641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3D57D0-6198-4882-B63B-CE4F8595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94DB3B-F0A1-4623-A64E-03BE52932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457200" y="620389"/>
            <a:ext cx="8229600" cy="1081088"/>
          </a:xfrm>
        </p:spPr>
        <p:txBody>
          <a:bodyPr/>
          <a:lstStyle/>
          <a:p>
            <a:pPr algn="ctr" eaLnBrk="1" hangingPunct="1"/>
            <a:r>
              <a:rPr lang="el-GR" sz="3600" dirty="0"/>
              <a:t>Διαβητική Νευροπάθεια - Ορισμός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435280" cy="4032448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sz="2400" dirty="0">
                <a:latin typeface="+mj-lt"/>
              </a:rPr>
              <a:t>Βλάβη των νεύρων, η οποία προκαλείται από τον ΣΔ, </a:t>
            </a:r>
            <a:r>
              <a:rPr lang="el-GR" sz="2400" b="1" i="1" u="sng" dirty="0">
                <a:latin typeface="+mj-lt"/>
              </a:rPr>
              <a:t>χωρίς να συνυπάρχουν άλλες αιτίες περιφερικής νευροπάθειας</a:t>
            </a:r>
            <a:r>
              <a:rPr lang="el-GR" sz="2800" b="1" i="1" u="sng" dirty="0">
                <a:latin typeface="+mj-lt"/>
              </a:rPr>
              <a:t> </a:t>
            </a:r>
            <a:endParaRPr lang="en-US" sz="2400" b="1" i="1" u="sng" dirty="0">
              <a:latin typeface="+mj-lt"/>
            </a:endParaRPr>
          </a:p>
          <a:p>
            <a:pPr eaLnBrk="1" hangingPunct="1">
              <a:spcBef>
                <a:spcPts val="1200"/>
              </a:spcBef>
            </a:pPr>
            <a:r>
              <a:rPr lang="el-GR" sz="2400" dirty="0">
                <a:latin typeface="+mj-lt"/>
              </a:rPr>
              <a:t>Η νευροπαθητική διαταραχή περιλαμβάνει εκδηλώσεις από το σωματικό και από τα αυτόνομο περιφερικό νευρικό σύστημα</a:t>
            </a:r>
            <a:endParaRPr lang="en-US" sz="2800" dirty="0">
              <a:latin typeface="+mj-lt"/>
            </a:endParaRPr>
          </a:p>
          <a:p>
            <a:pPr eaLnBrk="1" hangingPunct="1">
              <a:spcBef>
                <a:spcPts val="1200"/>
              </a:spcBef>
            </a:pPr>
            <a:r>
              <a:rPr lang="el-GR" sz="2400" dirty="0">
                <a:latin typeface="+mj-lt"/>
              </a:rPr>
              <a:t>Είναι η συχνότερη αιτία νευροπάθειας στις αναπτυγμένες χώρες</a:t>
            </a:r>
            <a:endParaRPr lang="en-US" sz="2400" dirty="0">
              <a:latin typeface="+mj-lt"/>
            </a:endParaRPr>
          </a:p>
          <a:p>
            <a:pPr eaLnBrk="1" hangingPunct="1">
              <a:spcBef>
                <a:spcPts val="1200"/>
              </a:spcBef>
            </a:pPr>
            <a:r>
              <a:rPr lang="el-GR" sz="2400" dirty="0">
                <a:latin typeface="+mj-lt"/>
              </a:rPr>
              <a:t>Είναι η πιο συχνή επιπλοκή του διαβήτη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Διαβητική νευροπάθεια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Συμπτώματα νευροπάθειας (άλγος, μουδιάσματα, μυρμηγκιάσματα, αίσθημα καύσους – 20-25%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Ευρήματα νευροπάθειας στην φυσική εξέταση – 50%</a:t>
            </a:r>
          </a:p>
          <a:p>
            <a:pPr>
              <a:lnSpc>
                <a:spcPct val="150000"/>
              </a:lnSpc>
            </a:pPr>
            <a:r>
              <a:rPr lang="el-GR" sz="2800" dirty="0" err="1"/>
              <a:t>Ηλεκτροφυσιολογικά</a:t>
            </a:r>
            <a:r>
              <a:rPr lang="el-GR" sz="2800" dirty="0"/>
              <a:t> ευρήματα – 100%</a:t>
            </a:r>
          </a:p>
        </p:txBody>
      </p:sp>
    </p:spTree>
    <p:extLst>
      <p:ext uri="{BB962C8B-B14F-4D97-AF65-F5344CB8AC3E}">
        <p14:creationId xmlns:p14="http://schemas.microsoft.com/office/powerpoint/2010/main" val="4278678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47664" y="704850"/>
            <a:ext cx="7139136" cy="707926"/>
          </a:xfrm>
        </p:spPr>
        <p:txBody>
          <a:bodyPr/>
          <a:lstStyle/>
          <a:p>
            <a:r>
              <a:rPr lang="el-GR" sz="3600" dirty="0"/>
              <a:t>Παράγοντες κινδύνου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47664" y="1935163"/>
            <a:ext cx="7139136" cy="4389437"/>
          </a:xfrm>
        </p:spPr>
        <p:txBody>
          <a:bodyPr/>
          <a:lstStyle/>
          <a:p>
            <a:r>
              <a:rPr lang="el-GR" dirty="0"/>
              <a:t>Διάρκεια του ΣΔ</a:t>
            </a:r>
          </a:p>
          <a:p>
            <a:r>
              <a:rPr lang="el-GR" dirty="0"/>
              <a:t>Πτωχή </a:t>
            </a:r>
            <a:r>
              <a:rPr lang="el-GR" dirty="0" err="1"/>
              <a:t>γλυκαιμική</a:t>
            </a:r>
            <a:r>
              <a:rPr lang="el-GR" dirty="0"/>
              <a:t> ρύθμιση</a:t>
            </a:r>
          </a:p>
          <a:p>
            <a:r>
              <a:rPr lang="el-GR" dirty="0"/>
              <a:t>Ηλικία</a:t>
            </a:r>
          </a:p>
          <a:p>
            <a:r>
              <a:rPr lang="el-GR" dirty="0"/>
              <a:t>Κεντρική παχυσαρκία</a:t>
            </a:r>
          </a:p>
          <a:p>
            <a:r>
              <a:rPr lang="el-GR" dirty="0"/>
              <a:t>Ύψος</a:t>
            </a:r>
          </a:p>
          <a:p>
            <a:r>
              <a:rPr lang="el-GR" dirty="0"/>
              <a:t>Υπέρταση</a:t>
            </a:r>
          </a:p>
          <a:p>
            <a:r>
              <a:rPr lang="el-GR" dirty="0" err="1"/>
              <a:t>Υπερλιπιδαιμία</a:t>
            </a:r>
            <a:endParaRPr lang="el-GR" dirty="0"/>
          </a:p>
          <a:p>
            <a:r>
              <a:rPr lang="el-GR" dirty="0"/>
              <a:t>Κάπνισμα </a:t>
            </a:r>
          </a:p>
          <a:p>
            <a:r>
              <a:rPr lang="el-GR" dirty="0"/>
              <a:t>Έλλειψη ινσουλίνης </a:t>
            </a:r>
          </a:p>
        </p:txBody>
      </p:sp>
    </p:spTree>
    <p:extLst>
      <p:ext uri="{BB962C8B-B14F-4D97-AF65-F5344CB8AC3E}">
        <p14:creationId xmlns:p14="http://schemas.microsoft.com/office/powerpoint/2010/main" val="3930755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07504" y="692696"/>
            <a:ext cx="8712968" cy="504056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Ταξινόμηση διαβητικής νευροπάθειας (1)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16624"/>
          </a:xfrm>
        </p:spPr>
        <p:txBody>
          <a:bodyPr/>
          <a:lstStyle/>
          <a:p>
            <a:pPr marL="355600" eaLnBrk="1" fontAlgn="t" hangingPunct="1">
              <a:buClrTx/>
              <a:buSzPct val="100000"/>
              <a:buFont typeface="+mj-lt"/>
              <a:buAutoNum type="arabicPeriod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Διάχυτες, εξελισσόμενες νευροπάθειες (&gt;50%)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0" eaLnBrk="1" fontAlgn="t" hangingPunct="1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Άπω συμμετρική αισθητικοκινητική νευροπάθεια (περιφερική νευροπάθεια)</a:t>
            </a:r>
          </a:p>
          <a:p>
            <a:pPr marL="355600" lvl="1" indent="0" eaLnBrk="1" fontAlgn="t" hangingPunct="1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Νευροπάθεια Αυτονόμου Νευρικού Συστήματος</a:t>
            </a:r>
          </a:p>
          <a:p>
            <a:pPr marL="355600" eaLnBrk="1" fontAlgn="t" hangingPunct="1">
              <a:lnSpc>
                <a:spcPct val="200000"/>
              </a:lnSpc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Εστιακές νευροπάθειες (15-30%)</a:t>
            </a:r>
          </a:p>
          <a:p>
            <a:pPr marL="355600" lvl="1" indent="0" eaLnBrk="1" fontAlgn="t" hangingPunct="1">
              <a:buNone/>
            </a:pP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Προοδευτικά επιδεινούμενες</a:t>
            </a:r>
          </a:p>
          <a:p>
            <a:pPr marL="355600" lvl="2" indent="0" eaLnBrk="1" fontAlgn="t" hangingPunct="1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	Σύνδρομο καρπιαίου σωλήνα</a:t>
            </a:r>
          </a:p>
          <a:p>
            <a:pPr marL="355600" lvl="2" indent="0" eaLnBrk="1" fontAlgn="t" hangingPunct="1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	Άλλες νευροπάθειες από παγίδευση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0" indent="-355600" eaLnBrk="1" fontAlgn="t" hangingPunct="1">
              <a:buClrTx/>
              <a:buSzPct val="100000"/>
              <a:buFont typeface="+mj-lt"/>
              <a:buAutoNum type="arabicPeriod" startAt="3"/>
            </a:pP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Οξείες αναστρέψιμες</a:t>
            </a:r>
          </a:p>
          <a:p>
            <a:pPr marL="366713" lvl="1" indent="0" eaLnBrk="1" fontAlgn="t" hangingPunct="1">
              <a:buClr>
                <a:srgbClr val="0F6FC6"/>
              </a:buClr>
              <a:buNone/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Κρανιακές </a:t>
            </a:r>
            <a:r>
              <a:rPr lang="el-GR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μονονευρίτιδες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6713" lvl="1" indent="0" eaLnBrk="1" fontAlgn="t" hangingPunct="1">
              <a:buClr>
                <a:srgbClr val="0F6FC6"/>
              </a:buClr>
              <a:buNone/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Άλλες </a:t>
            </a:r>
            <a:r>
              <a:rPr lang="el-GR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μονονευρίτιδες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6713" lvl="1" indent="0" eaLnBrk="1" fontAlgn="t" hangingPunct="1">
              <a:buClr>
                <a:srgbClr val="0F6FC6"/>
              </a:buClr>
              <a:buNone/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Διαβητική μυατροφία</a:t>
            </a:r>
          </a:p>
          <a:p>
            <a:pPr marL="355600" lvl="2" indent="0" eaLnBrk="1" fontAlgn="t" hangingPunct="1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2" indent="0" eaLnBrk="1" fontAlgn="t" hangingPunct="1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88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1043607" y="693564"/>
            <a:ext cx="7654305" cy="792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3600" b="1" dirty="0"/>
              <a:t>Διάχυτες νευροπάθειες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79512" y="1773535"/>
            <a:ext cx="8784976" cy="4607793"/>
          </a:xfrm>
        </p:spPr>
        <p:txBody>
          <a:bodyPr/>
          <a:lstStyle/>
          <a:p>
            <a:pPr marL="538163" lvl="1" indent="-363538">
              <a:spcBef>
                <a:spcPts val="1200"/>
              </a:spcBef>
              <a:buFont typeface="Wingdings" pitchFamily="2" charset="2"/>
              <a:buChar char="v"/>
            </a:pPr>
            <a:r>
              <a:rPr lang="el-GR" b="1" dirty="0">
                <a:latin typeface="+mj-lt"/>
              </a:rPr>
              <a:t>Περιφερική συμμετρική αισθητικοκινητική </a:t>
            </a:r>
            <a:r>
              <a:rPr lang="el-GR" b="1" dirty="0" err="1">
                <a:latin typeface="+mj-lt"/>
              </a:rPr>
              <a:t>πολυνευροπάθεια</a:t>
            </a:r>
            <a:endParaRPr lang="el-GR" b="1" dirty="0">
              <a:latin typeface="+mj-lt"/>
            </a:endParaRPr>
          </a:p>
          <a:p>
            <a:pPr marL="806450" lvl="2" indent="-361950"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latin typeface="+mj-lt"/>
              </a:rPr>
              <a:t>Είναι η συχνότερη μορφή διαβητικής νευροπάθειας (&gt;50%)</a:t>
            </a:r>
          </a:p>
          <a:p>
            <a:pPr marL="806450" lvl="2" indent="-361950"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latin typeface="+mj-lt"/>
              </a:rPr>
              <a:t>Αρχικά επηρεάζει κυρίως τις μικρές αισθητικές ίνες (αίσθηση πόνου και θερμοκρασίας)</a:t>
            </a:r>
          </a:p>
          <a:p>
            <a:pPr marL="806450" lvl="2" indent="-361950"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latin typeface="+mj-lt"/>
              </a:rPr>
              <a:t>Αργότερα και τις μεγάλες ίνες (λοιπές αισθήσεις)</a:t>
            </a:r>
          </a:p>
          <a:p>
            <a:pPr marL="806450" lvl="2" indent="-361950"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latin typeface="+mj-lt"/>
              </a:rPr>
              <a:t>Τέλος τις κινητικές ίνες (</a:t>
            </a:r>
            <a:r>
              <a:rPr lang="el-GR" sz="2400" dirty="0" err="1">
                <a:latin typeface="+mj-lt"/>
              </a:rPr>
              <a:t>τενόντια</a:t>
            </a:r>
            <a:r>
              <a:rPr lang="el-GR" sz="2400" dirty="0">
                <a:latin typeface="+mj-lt"/>
              </a:rPr>
              <a:t> αντανακλαστικά, μυϊκή ισχύ </a:t>
            </a:r>
            <a:r>
              <a:rPr lang="el-GR" sz="2400" dirty="0" err="1">
                <a:latin typeface="+mj-lt"/>
              </a:rPr>
              <a:t>κλπ</a:t>
            </a:r>
            <a:r>
              <a:rPr lang="el-GR" sz="2400" dirty="0">
                <a:latin typeface="+mj-lt"/>
              </a:rPr>
              <a:t>)</a:t>
            </a:r>
          </a:p>
          <a:p>
            <a:pPr marL="806450" lvl="2" indent="-361950"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latin typeface="+mj-lt"/>
              </a:rPr>
              <a:t>Μπορεί να είναι μεικτού τύπου από την αρχή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704850"/>
            <a:ext cx="7499176" cy="851942"/>
          </a:xfrm>
        </p:spPr>
        <p:txBody>
          <a:bodyPr/>
          <a:lstStyle/>
          <a:p>
            <a:r>
              <a:rPr lang="el-GR" sz="3600" b="1" dirty="0">
                <a:solidFill>
                  <a:srgbClr val="04617B"/>
                </a:solidFill>
              </a:rPr>
              <a:t>Διάχυτες νευροπάθειες</a:t>
            </a:r>
            <a:endParaRPr lang="el-GR" sz="4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008" y="1844824"/>
            <a:ext cx="8614792" cy="4752529"/>
          </a:xfrm>
        </p:spPr>
        <p:txBody>
          <a:bodyPr/>
          <a:lstStyle/>
          <a:p>
            <a:pPr marL="444500" lvl="1" indent="-350838">
              <a:spcBef>
                <a:spcPts val="1200"/>
              </a:spcBef>
              <a:buClr>
                <a:srgbClr val="0F6FC6"/>
              </a:buClr>
              <a:buFont typeface="Wingdings" pitchFamily="2" charset="2"/>
              <a:buChar char="v"/>
            </a:pPr>
            <a:r>
              <a:rPr lang="el-GR" b="1" dirty="0">
                <a:solidFill>
                  <a:prstClr val="black"/>
                </a:solidFill>
                <a:latin typeface="+mj-lt"/>
              </a:rPr>
              <a:t>Περιφερική συμμετρική αισθητικοκινητική </a:t>
            </a:r>
            <a:r>
              <a:rPr lang="el-GR" b="1" dirty="0" err="1">
                <a:solidFill>
                  <a:prstClr val="black"/>
                </a:solidFill>
                <a:latin typeface="+mj-lt"/>
              </a:rPr>
              <a:t>πολυνευροπάθεια</a:t>
            </a:r>
            <a:endParaRPr lang="el-GR" dirty="0">
              <a:latin typeface="+mj-lt"/>
            </a:endParaRPr>
          </a:p>
          <a:p>
            <a:pPr marL="806450" lvl="2" indent="-3619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latin typeface="+mj-lt"/>
              </a:rPr>
              <a:t>Στις περισσότερες περιπτώσεις δεν υπάρχουν κλινικά συμπτώματα</a:t>
            </a:r>
          </a:p>
          <a:p>
            <a:pPr marL="806450" lvl="2" indent="-3619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latin typeface="+mj-lt"/>
              </a:rPr>
              <a:t>Αναπτύσσεται βαθμιαία και ύπουλα</a:t>
            </a:r>
          </a:p>
          <a:p>
            <a:pPr marL="806450" lvl="2" indent="-3619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latin typeface="+mj-lt"/>
              </a:rPr>
              <a:t>Ξεκινάει από τα </a:t>
            </a:r>
            <a:r>
              <a:rPr lang="el-GR" sz="2400" dirty="0" err="1">
                <a:latin typeface="+mj-lt"/>
              </a:rPr>
              <a:t>περιφερικότερα</a:t>
            </a:r>
            <a:r>
              <a:rPr lang="el-GR" sz="2400" dirty="0">
                <a:latin typeface="+mj-lt"/>
              </a:rPr>
              <a:t> τμήματα των κάτω άκρων και προχωρά αργά κεντρομόλα</a:t>
            </a:r>
          </a:p>
          <a:p>
            <a:pPr marL="806450" lvl="2" indent="-361950">
              <a:lnSpc>
                <a:spcPct val="90000"/>
              </a:lnSpc>
              <a:spcBef>
                <a:spcPts val="1200"/>
              </a:spcBef>
              <a:buClr>
                <a:srgbClr val="009DD9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Κατανομή κάλτσας - γαντιού</a:t>
            </a:r>
            <a:endParaRPr lang="el-GR" sz="2400" dirty="0">
              <a:latin typeface="+mj-lt"/>
            </a:endParaRPr>
          </a:p>
          <a:p>
            <a:pPr marL="806450" lvl="2" indent="-3619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latin typeface="+mj-lt"/>
              </a:rPr>
              <a:t>Στην προχωρημένη της μορφή προσβάλλονται και τα άνω άκρα</a:t>
            </a:r>
          </a:p>
          <a:p>
            <a:pPr marL="806450" lvl="2" indent="-3619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latin typeface="+mj-lt"/>
              </a:rPr>
              <a:t>Είναι συμμετρική και </a:t>
            </a:r>
            <a:r>
              <a:rPr lang="el-GR" sz="2400" dirty="0" err="1">
                <a:latin typeface="+mj-lt"/>
              </a:rPr>
              <a:t>αμφοτερόπλευρη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4067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704850"/>
            <a:ext cx="7643192" cy="491902"/>
          </a:xfrm>
        </p:spPr>
        <p:txBody>
          <a:bodyPr/>
          <a:lstStyle/>
          <a:p>
            <a:r>
              <a:rPr lang="el-GR" sz="3600" b="1" dirty="0">
                <a:solidFill>
                  <a:srgbClr val="04617B"/>
                </a:solidFill>
              </a:rPr>
              <a:t>Διάχυτες νευροπάθειες</a:t>
            </a:r>
            <a:endParaRPr lang="el-GR" sz="4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9"/>
            <a:ext cx="8435280" cy="5328592"/>
          </a:xfrm>
        </p:spPr>
        <p:txBody>
          <a:bodyPr/>
          <a:lstStyle/>
          <a:p>
            <a:pPr marL="444500" indent="-444500">
              <a:buFont typeface="Wingdings" panose="05000000000000000000" pitchFamily="2" charset="2"/>
              <a:buChar char="v"/>
            </a:pPr>
            <a:r>
              <a:rPr lang="el-GR" b="1" dirty="0">
                <a:solidFill>
                  <a:prstClr val="black"/>
                </a:solidFill>
              </a:rPr>
              <a:t>Περιφερική συμμετρική αισθητικοκινητική </a:t>
            </a:r>
            <a:r>
              <a:rPr lang="el-GR" b="1" dirty="0" err="1">
                <a:solidFill>
                  <a:prstClr val="black"/>
                </a:solidFill>
              </a:rPr>
              <a:t>πολυνευροπάθεια</a:t>
            </a:r>
            <a:endParaRPr lang="el-GR" dirty="0"/>
          </a:p>
          <a:p>
            <a:pPr marL="806450" lvl="2" indent="-361950">
              <a:lnSpc>
                <a:spcPct val="90000"/>
              </a:lnSpc>
              <a:spcBef>
                <a:spcPts val="1200"/>
              </a:spcBef>
              <a:buClr>
                <a:srgbClr val="009DD9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+mj-lt"/>
              </a:rPr>
              <a:t>Ο  ασθενής παραπονείται ότι τα πόδια του είναι βαριά ή σαν ξένα, ότι είναι σαν να βαδίζει σε πάπλωμα</a:t>
            </a:r>
          </a:p>
          <a:p>
            <a:pPr marL="806450" lvl="2" indent="-361950">
              <a:lnSpc>
                <a:spcPct val="90000"/>
              </a:lnSpc>
              <a:spcBef>
                <a:spcPts val="1200"/>
              </a:spcBef>
              <a:buClr>
                <a:srgbClr val="009DD9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latin typeface="+mj-lt"/>
              </a:rPr>
              <a:t>Αίσθημα αστάθειας των ποδιών</a:t>
            </a:r>
          </a:p>
          <a:p>
            <a:pPr marL="806450" lvl="2" indent="-361950">
              <a:lnSpc>
                <a:spcPct val="90000"/>
              </a:lnSpc>
              <a:spcBef>
                <a:spcPts val="1200"/>
              </a:spcBef>
              <a:buClr>
                <a:srgbClr val="009DD9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latin typeface="+mj-lt"/>
              </a:rPr>
              <a:t>Τα εντονότερα συμπτώματα περιλαμβάνουν αιμωδίες, δυσαισθησία και παραισθησίες στα πόδια, τα οποία καταλήγουν, στην πιο ακραία τους έκφανση, στην επώδυνη νευροπάθεια</a:t>
            </a:r>
          </a:p>
          <a:p>
            <a:pPr marL="806450" lvl="2" indent="-361950">
              <a:lnSpc>
                <a:spcPct val="90000"/>
              </a:lnSpc>
              <a:spcBef>
                <a:spcPts val="1200"/>
              </a:spcBef>
              <a:buClr>
                <a:srgbClr val="009DD9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latin typeface="+mj-lt"/>
              </a:rPr>
              <a:t>Στην κλινική εξέταση διαπιστώνονται κυρίως αισθητικά, σε πιο προχωρημένες περιπτώσεις και κινητικά, νευρολογικά ελλείμματα</a:t>
            </a:r>
          </a:p>
        </p:txBody>
      </p:sp>
    </p:spTree>
    <p:extLst>
      <p:ext uri="{BB962C8B-B14F-4D97-AF65-F5344CB8AC3E}">
        <p14:creationId xmlns:p14="http://schemas.microsoft.com/office/powerpoint/2010/main" val="463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704850"/>
            <a:ext cx="7499176" cy="779934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04617B"/>
                </a:solidFill>
              </a:rPr>
              <a:t>Διάχυτες νευροπάθειες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6024" y="1700808"/>
            <a:ext cx="8820472" cy="4824536"/>
          </a:xfrm>
        </p:spPr>
        <p:txBody>
          <a:bodyPr/>
          <a:lstStyle/>
          <a:p>
            <a:pPr marL="444500" lvl="1" indent="-269875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b="1" dirty="0">
                <a:latin typeface="+mj-lt"/>
              </a:rPr>
              <a:t>Νευροπάθεια αυτόνομου νευρικού συστήματος </a:t>
            </a:r>
          </a:p>
          <a:p>
            <a:pPr marL="712788" lvl="2" indent="-268288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i="1" dirty="0">
                <a:latin typeface="+mj-lt"/>
              </a:rPr>
              <a:t>Διαταραχές εφίδρωσης</a:t>
            </a:r>
            <a:r>
              <a:rPr lang="el-GR" sz="2400" dirty="0">
                <a:latin typeface="+mj-lt"/>
              </a:rPr>
              <a:t> (γευστική εφίδρωση, μείωση της εφίδρωσης στα κάτω άκρα)</a:t>
            </a:r>
          </a:p>
          <a:p>
            <a:pPr marL="712788" lvl="2" indent="-268288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latin typeface="+mj-lt"/>
              </a:rPr>
              <a:t>Διαταραχή λειτουργίας κόρης οφθαλμού (μύσης/μυδρίασης)</a:t>
            </a:r>
          </a:p>
          <a:p>
            <a:pPr marL="712788" lvl="2" indent="-268288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latin typeface="+mj-lt"/>
              </a:rPr>
              <a:t>Καρδιαγγειακού (έλλειψη μεταβλητότητας του καρδιακού ρυθμού, ταχυκαρδία σε ηρεμία, </a:t>
            </a:r>
            <a:r>
              <a:rPr lang="el-GR" sz="2400" dirty="0" err="1">
                <a:latin typeface="+mj-lt"/>
              </a:rPr>
              <a:t>ορθοστατική</a:t>
            </a:r>
            <a:r>
              <a:rPr lang="el-GR" sz="2400" dirty="0">
                <a:latin typeface="+mj-lt"/>
              </a:rPr>
              <a:t> υπόταση και μειωμένη αντοχή στην κόπωση)</a:t>
            </a:r>
          </a:p>
          <a:p>
            <a:pPr marL="712788" lvl="2" indent="-268288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latin typeface="+mj-lt"/>
              </a:rPr>
              <a:t>Ουροποιογεννητικού (διαταραχή κένωσης της ουροδόχου κύστης, στυτική δυσλειτουργία)</a:t>
            </a:r>
          </a:p>
          <a:p>
            <a:pPr marL="712788" lvl="2" indent="-268288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latin typeface="+mj-lt"/>
              </a:rPr>
              <a:t>Γαστρεντερικού (</a:t>
            </a:r>
            <a:r>
              <a:rPr lang="el-GR" sz="2400" dirty="0" err="1">
                <a:latin typeface="+mj-lt"/>
              </a:rPr>
              <a:t>γαστροπάρεση</a:t>
            </a:r>
            <a:r>
              <a:rPr lang="el-GR" sz="2400" dirty="0">
                <a:latin typeface="+mj-lt"/>
              </a:rPr>
              <a:t>, διάρροιες, δυσκοιλιότητα)</a:t>
            </a:r>
          </a:p>
          <a:p>
            <a:pPr marL="712788" lvl="2" indent="-268288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latin typeface="+mj-lt"/>
              </a:rPr>
              <a:t>Ανεπίγνωστη υπογλυκαιμία</a:t>
            </a:r>
          </a:p>
        </p:txBody>
      </p:sp>
    </p:spTree>
    <p:extLst>
      <p:ext uri="{BB962C8B-B14F-4D97-AF65-F5344CB8AC3E}">
        <p14:creationId xmlns:p14="http://schemas.microsoft.com/office/powerpoint/2010/main" val="3341696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78C9E45-960C-4114-9892-2132E92F492B}"/>
              </a:ext>
            </a:extLst>
          </p:cNvPr>
          <p:cNvSpPr/>
          <p:nvPr/>
        </p:nvSpPr>
        <p:spPr>
          <a:xfrm>
            <a:off x="4716016" y="-99392"/>
            <a:ext cx="42484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effectLst/>
                <a:latin typeface="Source Sans Pro" panose="020B0503030403020204" pitchFamily="34" charset="0"/>
              </a:rPr>
              <a:t>Symptoms and Signs Associated with Diabetic Autonomic Neuropathy</a:t>
            </a:r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4ECEEE6-7238-4CA6-B4AB-B86C6EFB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3" y="0"/>
            <a:ext cx="465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89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1817B4C-C0B9-4122-9ECC-C90832E4A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3902386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84725B3-95BE-4D98-B07D-C99C4D7A2B4E}"/>
              </a:ext>
            </a:extLst>
          </p:cNvPr>
          <p:cNvSpPr/>
          <p:nvPr/>
        </p:nvSpPr>
        <p:spPr>
          <a:xfrm>
            <a:off x="395536" y="548680"/>
            <a:ext cx="85689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effectLst/>
                <a:latin typeface="Source Sans Pro" panose="020B0503030403020204" pitchFamily="34" charset="0"/>
              </a:rPr>
              <a:t>Symptoms and Signs Associated with Diabetic Autonomic Neuropathy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4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40437"/>
          </a:xfrm>
        </p:spPr>
        <p:txBody>
          <a:bodyPr/>
          <a:lstStyle/>
          <a:p>
            <a:r>
              <a:rPr lang="el-GR" sz="3200" dirty="0" err="1">
                <a:solidFill>
                  <a:srgbClr val="FF0000"/>
                </a:solidFill>
              </a:rPr>
              <a:t>Μικροαγγειακές</a:t>
            </a:r>
            <a:r>
              <a:rPr lang="el-GR" sz="3200" dirty="0">
                <a:solidFill>
                  <a:srgbClr val="FF0000"/>
                </a:solidFill>
              </a:rPr>
              <a:t> επιπλοκές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980728"/>
            <a:ext cx="9001000" cy="5688631"/>
          </a:xfrm>
        </p:spPr>
        <p:txBody>
          <a:bodyPr/>
          <a:lstStyle/>
          <a:p>
            <a:pPr lvl="1"/>
            <a:r>
              <a:rPr lang="el-GR" dirty="0"/>
              <a:t>Διαβητική </a:t>
            </a:r>
            <a:r>
              <a:rPr lang="el-GR" dirty="0" err="1"/>
              <a:t>αμφιβληστροειδοπάθεια</a:t>
            </a:r>
            <a:endParaRPr lang="el-GR" dirty="0"/>
          </a:p>
          <a:p>
            <a:pPr lvl="1"/>
            <a:r>
              <a:rPr lang="el-GR" dirty="0"/>
              <a:t>Διαβητική νευροπάθεια</a:t>
            </a:r>
          </a:p>
          <a:p>
            <a:pPr lvl="1"/>
            <a:r>
              <a:rPr lang="el-GR" dirty="0"/>
              <a:t>Διαβητική νεφροπάθεια</a:t>
            </a:r>
          </a:p>
          <a:p>
            <a:pPr lvl="1"/>
            <a:endParaRPr lang="el-GR" dirty="0"/>
          </a:p>
          <a:p>
            <a:r>
              <a:rPr lang="el-GR" dirty="0"/>
              <a:t>Συμβάλλουν στην εμφάνιση τους</a:t>
            </a:r>
          </a:p>
          <a:p>
            <a:pPr lvl="1"/>
            <a:r>
              <a:rPr lang="el-GR" dirty="0"/>
              <a:t>Διάρκεια Σ. Διαβήτη</a:t>
            </a:r>
          </a:p>
          <a:p>
            <a:pPr lvl="1"/>
            <a:r>
              <a:rPr lang="el-GR" dirty="0"/>
              <a:t>Πτωχή </a:t>
            </a:r>
            <a:r>
              <a:rPr lang="el-GR" dirty="0" err="1"/>
              <a:t>γλυκαιμική</a:t>
            </a:r>
            <a:r>
              <a:rPr lang="el-GR" dirty="0"/>
              <a:t> ρύθμιση</a:t>
            </a:r>
          </a:p>
          <a:p>
            <a:pPr lvl="1"/>
            <a:r>
              <a:rPr lang="el-GR" dirty="0"/>
              <a:t>Κεντρικού τύπου παχυσαρκία</a:t>
            </a:r>
          </a:p>
          <a:p>
            <a:pPr lvl="1"/>
            <a:r>
              <a:rPr lang="el-GR" dirty="0"/>
              <a:t>Αντίσταση στην ινσουλίνη</a:t>
            </a:r>
          </a:p>
          <a:p>
            <a:pPr lvl="1"/>
            <a:r>
              <a:rPr lang="el-GR" dirty="0"/>
              <a:t>Υπέρταση</a:t>
            </a:r>
          </a:p>
          <a:p>
            <a:pPr lvl="1"/>
            <a:r>
              <a:rPr lang="el-GR" dirty="0" err="1"/>
              <a:t>Δυσλιπιδαιμία</a:t>
            </a:r>
            <a:endParaRPr lang="el-GR" dirty="0"/>
          </a:p>
          <a:p>
            <a:pPr lvl="1"/>
            <a:r>
              <a:rPr lang="el-GR" dirty="0"/>
              <a:t>Ηλικία</a:t>
            </a:r>
          </a:p>
          <a:p>
            <a:pPr lvl="1"/>
            <a:r>
              <a:rPr lang="el-GR" dirty="0"/>
              <a:t>Κάπνισμα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237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1640" y="704850"/>
            <a:ext cx="7355160" cy="779934"/>
          </a:xfrm>
        </p:spPr>
        <p:txBody>
          <a:bodyPr/>
          <a:lstStyle/>
          <a:p>
            <a:r>
              <a:rPr lang="el-GR" sz="3600" b="1" dirty="0"/>
              <a:t>Κρανιακές νευροπάθειες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916833"/>
            <a:ext cx="8003232" cy="440776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dirty="0"/>
              <a:t>Συχνότερα προσβάλλονται τα </a:t>
            </a:r>
            <a:r>
              <a:rPr lang="el-GR" dirty="0" err="1"/>
              <a:t>οφθαλμοκινητικά</a:t>
            </a:r>
            <a:r>
              <a:rPr lang="el-GR" dirty="0"/>
              <a:t> νεύρα (κοινό κινητικό, </a:t>
            </a:r>
            <a:r>
              <a:rPr lang="el-GR" dirty="0" err="1"/>
              <a:t>τροχυλιακό</a:t>
            </a:r>
            <a:r>
              <a:rPr lang="el-GR" dirty="0"/>
              <a:t>, </a:t>
            </a:r>
            <a:r>
              <a:rPr lang="el-GR" dirty="0" err="1"/>
              <a:t>απαγωγό</a:t>
            </a:r>
            <a:r>
              <a:rPr lang="el-GR" dirty="0"/>
              <a:t>, διατηρείται η λειτουργία της κόρης), λιγότερο η πάρεση του προσωπικού νεύρου και σπανιότερα του ακουστικού νεύρου</a:t>
            </a:r>
          </a:p>
          <a:p>
            <a:pPr>
              <a:spcBef>
                <a:spcPts val="1200"/>
              </a:spcBef>
            </a:pPr>
            <a:r>
              <a:rPr lang="el-GR" dirty="0"/>
              <a:t>Υποτροπιάζουν</a:t>
            </a:r>
          </a:p>
          <a:p>
            <a:pPr>
              <a:spcBef>
                <a:spcPts val="1200"/>
              </a:spcBef>
            </a:pPr>
            <a:r>
              <a:rPr lang="el-GR" dirty="0"/>
              <a:t>Μερικές φορές είναι </a:t>
            </a:r>
            <a:r>
              <a:rPr lang="el-GR" dirty="0" err="1"/>
              <a:t>αμφοτερόπλευρες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Μπορεί να υπάρχει ταυτόχρονη προσβολή περισσότερων κρανιακών νεύρων</a:t>
            </a:r>
          </a:p>
        </p:txBody>
      </p:sp>
    </p:spTree>
    <p:extLst>
      <p:ext uri="{BB962C8B-B14F-4D97-AF65-F5344CB8AC3E}">
        <p14:creationId xmlns:p14="http://schemas.microsoft.com/office/powerpoint/2010/main" val="3743939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704850"/>
            <a:ext cx="7643192" cy="779934"/>
          </a:xfrm>
        </p:spPr>
        <p:txBody>
          <a:bodyPr/>
          <a:lstStyle/>
          <a:p>
            <a:r>
              <a:rPr lang="el-GR" sz="3600" dirty="0"/>
              <a:t>Νευροπάθειες από πίεση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1628801"/>
            <a:ext cx="7787208" cy="46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 dirty="0"/>
              <a:t>Σύνδρομο καρπιαίου σωλήνα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Σύνδρομο </a:t>
            </a:r>
            <a:r>
              <a:rPr lang="el-GR" sz="2400" dirty="0" err="1"/>
              <a:t>ταρσιαίου</a:t>
            </a:r>
            <a:r>
              <a:rPr lang="el-GR" sz="2400" dirty="0"/>
              <a:t> σωλήνα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Παραισθητική μηραλγία από πίεση του έξω </a:t>
            </a:r>
            <a:r>
              <a:rPr lang="el-GR" sz="2400" dirty="0" err="1"/>
              <a:t>μηροδερμα</a:t>
            </a:r>
            <a:r>
              <a:rPr lang="el-GR" sz="2400" dirty="0"/>
              <a:t>- </a:t>
            </a:r>
            <a:r>
              <a:rPr lang="el-GR" sz="2400" dirty="0" err="1"/>
              <a:t>τικού</a:t>
            </a:r>
            <a:r>
              <a:rPr lang="el-GR" sz="2400" dirty="0"/>
              <a:t> νεύρου με </a:t>
            </a:r>
            <a:r>
              <a:rPr lang="el-GR" sz="2400" dirty="0" err="1"/>
              <a:t>εκσεσημασμένη</a:t>
            </a:r>
            <a:r>
              <a:rPr lang="el-GR" sz="2400" dirty="0"/>
              <a:t> δερματική </a:t>
            </a:r>
            <a:r>
              <a:rPr lang="el-GR" sz="2400" dirty="0" err="1"/>
              <a:t>υπερ</a:t>
            </a:r>
            <a:r>
              <a:rPr lang="el-GR" sz="2400" dirty="0"/>
              <a:t>-ευαισθησία, νευραλγίες και αισθητικό έλλειμμα στο έξω τμήμα του μηρού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Πίεση </a:t>
            </a:r>
            <a:r>
              <a:rPr lang="el-GR" sz="2400" dirty="0" err="1"/>
              <a:t>ωλενίου</a:t>
            </a:r>
            <a:r>
              <a:rPr lang="el-GR" sz="2400" dirty="0"/>
              <a:t> νεύρου, </a:t>
            </a:r>
            <a:r>
              <a:rPr lang="el-GR" sz="2400" dirty="0" err="1"/>
              <a:t>κερκιδικού</a:t>
            </a:r>
            <a:r>
              <a:rPr lang="el-GR" sz="2400" dirty="0"/>
              <a:t>, </a:t>
            </a:r>
            <a:r>
              <a:rPr lang="el-GR" sz="2400" dirty="0" err="1"/>
              <a:t>περονιαίου</a:t>
            </a:r>
            <a:r>
              <a:rPr lang="el-GR" sz="2400" dirty="0"/>
              <a:t> και σπανιότερα του ισχιακού νεύρου</a:t>
            </a:r>
          </a:p>
          <a:p>
            <a:pPr>
              <a:spcBef>
                <a:spcPts val="1200"/>
              </a:spcBef>
            </a:pPr>
            <a:r>
              <a:rPr lang="el-GR" sz="2400" dirty="0">
                <a:ea typeface="Calibri" panose="020F0502020204030204" pitchFamily="34" charset="0"/>
              </a:rPr>
              <a:t>Προοδευτική έναρξη και επιδείνωση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Δεν περιγράφεται αυτόματη ύφεση</a:t>
            </a:r>
          </a:p>
        </p:txBody>
      </p:sp>
    </p:spTree>
    <p:extLst>
      <p:ext uri="{BB962C8B-B14F-4D97-AF65-F5344CB8AC3E}">
        <p14:creationId xmlns:p14="http://schemas.microsoft.com/office/powerpoint/2010/main" val="3502171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704850"/>
            <a:ext cx="7715200" cy="563910"/>
          </a:xfrm>
        </p:spPr>
        <p:txBody>
          <a:bodyPr/>
          <a:lstStyle/>
          <a:p>
            <a:r>
              <a:rPr lang="el-GR" sz="3600" b="1" dirty="0"/>
              <a:t>Διαβητική μυατροφία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1"/>
            <a:ext cx="8507288" cy="4752527"/>
          </a:xfrm>
        </p:spPr>
        <p:txBody>
          <a:bodyPr/>
          <a:lstStyle/>
          <a:p>
            <a:r>
              <a:rPr lang="el-GR" sz="2200" b="1" dirty="0">
                <a:latin typeface="+mj-lt"/>
              </a:rPr>
              <a:t>Ονομάζεται και μηριαία νευροπάθεια, νευροπαθητική καχεξία, ασύμμετρη </a:t>
            </a:r>
            <a:r>
              <a:rPr lang="el-GR" sz="2200" b="1" dirty="0" err="1">
                <a:latin typeface="+mj-lt"/>
              </a:rPr>
              <a:t>κεντρομελική</a:t>
            </a:r>
            <a:r>
              <a:rPr lang="el-GR" sz="2200" b="1" dirty="0">
                <a:latin typeface="+mj-lt"/>
              </a:rPr>
              <a:t> νευροπάθεια </a:t>
            </a:r>
          </a:p>
          <a:p>
            <a:r>
              <a:rPr lang="el-GR" sz="2200" b="1" dirty="0">
                <a:latin typeface="+mj-lt"/>
              </a:rPr>
              <a:t>Η εισβολή της είναι οξεία ή </a:t>
            </a:r>
            <a:r>
              <a:rPr lang="el-GR" sz="2200" b="1" dirty="0" err="1">
                <a:latin typeface="+mj-lt"/>
              </a:rPr>
              <a:t>υποξεία</a:t>
            </a:r>
            <a:r>
              <a:rPr lang="el-GR" sz="2200" b="1" dirty="0">
                <a:latin typeface="+mj-lt"/>
              </a:rPr>
              <a:t>, ενώ παρατηρείται και επιδείνωση κατά ώσεις </a:t>
            </a:r>
          </a:p>
          <a:p>
            <a:r>
              <a:rPr lang="el-GR" sz="2200" b="1" dirty="0">
                <a:latin typeface="+mj-lt"/>
              </a:rPr>
              <a:t>Η εντόπισή της είναι </a:t>
            </a:r>
            <a:r>
              <a:rPr lang="el-GR" sz="2200" b="1" dirty="0" err="1">
                <a:latin typeface="+mj-lt"/>
              </a:rPr>
              <a:t>ετερόπλευρη</a:t>
            </a:r>
            <a:r>
              <a:rPr lang="el-GR" sz="2200" b="1" dirty="0">
                <a:latin typeface="+mj-lt"/>
              </a:rPr>
              <a:t> ή ασύμμετρα </a:t>
            </a:r>
            <a:r>
              <a:rPr lang="el-GR" sz="2200" b="1" dirty="0" err="1">
                <a:latin typeface="+mj-lt"/>
              </a:rPr>
              <a:t>αμφοτερόπλευρη</a:t>
            </a:r>
            <a:endParaRPr lang="el-GR" sz="2200" b="1" dirty="0">
              <a:latin typeface="+mj-lt"/>
            </a:endParaRPr>
          </a:p>
          <a:p>
            <a:r>
              <a:rPr lang="el-GR" sz="2200" b="1" dirty="0" err="1">
                <a:latin typeface="+mj-lt"/>
              </a:rPr>
              <a:t>Κεντρομελική</a:t>
            </a:r>
            <a:endParaRPr lang="el-GR" sz="2200" b="1" dirty="0">
              <a:latin typeface="+mj-lt"/>
            </a:endParaRPr>
          </a:p>
          <a:p>
            <a:r>
              <a:rPr lang="el-GR" sz="2200" b="1" dirty="0">
                <a:latin typeface="+mj-lt"/>
              </a:rPr>
              <a:t>Χαρακτηρίζεται από ανυπόφορο άλγος με χαρακτήρες δυσαισθησίας και εντόπιση ιδίως στην πρόσθια επιφάνεια του μηρού και της κνήμης. </a:t>
            </a:r>
          </a:p>
          <a:p>
            <a:r>
              <a:rPr lang="el-GR" sz="2200" b="1" dirty="0">
                <a:latin typeface="+mj-lt"/>
              </a:rPr>
              <a:t>Τις επόμενες 5-10 ημέρες προστίθεται </a:t>
            </a:r>
            <a:r>
              <a:rPr lang="el-GR" sz="2200" b="1" dirty="0" err="1">
                <a:latin typeface="+mj-lt"/>
              </a:rPr>
              <a:t>κεντρομελική</a:t>
            </a:r>
            <a:r>
              <a:rPr lang="el-GR" sz="2200" b="1" dirty="0">
                <a:latin typeface="+mj-lt"/>
              </a:rPr>
              <a:t> αδυναμία και μυϊκή ατροφία </a:t>
            </a:r>
            <a:r>
              <a:rPr lang="el-GR" sz="2200" b="1" dirty="0" err="1">
                <a:latin typeface="+mj-lt"/>
              </a:rPr>
              <a:t>τετρακεφάλου</a:t>
            </a:r>
            <a:endParaRPr lang="el-GR" sz="2200" b="1" dirty="0">
              <a:latin typeface="+mj-lt"/>
            </a:endParaRPr>
          </a:p>
          <a:p>
            <a:r>
              <a:rPr lang="el-GR" sz="2200" b="1" dirty="0">
                <a:latin typeface="+mj-lt"/>
              </a:rPr>
              <a:t>Συνοδεύεται από  έκδηλη απώλεια βάρους</a:t>
            </a:r>
          </a:p>
        </p:txBody>
      </p:sp>
    </p:spTree>
    <p:extLst>
      <p:ext uri="{BB962C8B-B14F-4D97-AF65-F5344CB8AC3E}">
        <p14:creationId xmlns:p14="http://schemas.microsoft.com/office/powerpoint/2010/main" val="3254103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04FFC8-D3AE-4B3E-9F23-DFE1106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58BAAA-776B-457F-8DF9-25258934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44E36FC-7286-4A36-9F45-A6E4E0C6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341"/>
            <a:ext cx="9144000" cy="49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4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0"/>
            <a:ext cx="4787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20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"/>
            <a:ext cx="8928992" cy="692695"/>
          </a:xfrm>
        </p:spPr>
        <p:txBody>
          <a:bodyPr>
            <a:normAutofit fontScale="90000"/>
          </a:bodyPr>
          <a:lstStyle/>
          <a:p>
            <a:r>
              <a:rPr lang="el-G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Διαβητική νεφροπάθεια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B732B9C-8414-4ED2-A6ED-C0F08156B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292"/>
            <a:ext cx="9144000" cy="509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9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30616"/>
          </a:xfrm>
        </p:spPr>
        <p:txBody>
          <a:bodyPr/>
          <a:lstStyle/>
          <a:p>
            <a:r>
              <a:rPr lang="el-GR" dirty="0"/>
              <a:t>Η Διαβητική Νεφροπάθεια είναι μια από τις µ</a:t>
            </a:r>
            <a:r>
              <a:rPr lang="el-GR" dirty="0" err="1"/>
              <a:t>ικροαγγειοπαθητικές</a:t>
            </a:r>
            <a:r>
              <a:rPr lang="el-GR" dirty="0"/>
              <a:t> επιπλοκές του σακχαρώδη διαβήτη που χαρακτηρίζεται από </a:t>
            </a:r>
            <a:r>
              <a:rPr lang="en-US" dirty="0"/>
              <a:t>:</a:t>
            </a:r>
          </a:p>
          <a:p>
            <a:r>
              <a:rPr lang="el-GR" dirty="0"/>
              <a:t>Η πιο συχνή ανωμαλία είναι </a:t>
            </a:r>
            <a:r>
              <a:rPr lang="el-GR" dirty="0" err="1"/>
              <a:t>λευκωµατινουρία</a:t>
            </a:r>
            <a:r>
              <a:rPr lang="el-GR" dirty="0"/>
              <a:t> αλλά δεν είναι απαραίτητη για τη διάγνωση</a:t>
            </a:r>
          </a:p>
          <a:p>
            <a:r>
              <a:rPr lang="el-GR" dirty="0"/>
              <a:t>Το ίζημα των ούρων είναι χωρίς ιδιαίτερα ευρήματα (η μικροσκοπική αιματουρία είναι σπάνια)</a:t>
            </a:r>
          </a:p>
          <a:p>
            <a:r>
              <a:rPr lang="el-GR" dirty="0"/>
              <a:t>Σε πολλούς ασθενείς προοδευτική επιδείνωση της νεφρικής λειτουργίας μέχρι την νεφρική ανεπάρκεια τελικού σταδίου</a:t>
            </a:r>
          </a:p>
          <a:p>
            <a:r>
              <a:rPr lang="el-GR" dirty="0"/>
              <a:t>Αποτελεί κλινική διάγνωση (σπάνια γίνεται βιοψία νεφρού)</a:t>
            </a:r>
          </a:p>
          <a:p>
            <a:r>
              <a:rPr lang="el-GR" dirty="0"/>
              <a:t>Αποκλεισμό άλλων αιτίων (κύλινδροι, συστηματικά νοσήματα, αιφνίδια επιδείνωση λευκωματουρίας η πτώση του </a:t>
            </a:r>
            <a:r>
              <a:rPr lang="en-US" dirty="0"/>
              <a:t>GFR)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5224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7904-B673-48C5-91D8-FF61093C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el-GR" sz="2800" b="1" dirty="0"/>
              <a:t>Ιστολογικές αλλοιώσεις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2545-529D-42C8-9A47-7815A4ED7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8253"/>
            <a:ext cx="8229600" cy="2302836"/>
          </a:xfrm>
        </p:spPr>
        <p:txBody>
          <a:bodyPr/>
          <a:lstStyle/>
          <a:p>
            <a:r>
              <a:rPr lang="el-GR" dirty="0"/>
              <a:t>Αύξηση του μεσαγγείου</a:t>
            </a:r>
          </a:p>
          <a:p>
            <a:r>
              <a:rPr lang="el-GR" dirty="0"/>
              <a:t>Πάχυνση της βασικής μεμβράνης</a:t>
            </a:r>
          </a:p>
          <a:p>
            <a:r>
              <a:rPr lang="el-GR" dirty="0"/>
              <a:t>Βλάβη των ποδοκυττάρων </a:t>
            </a:r>
          </a:p>
          <a:p>
            <a:r>
              <a:rPr lang="el-GR" dirty="0"/>
              <a:t>Σκλήρυνση των σπειραμάτων συνήθως οζώδης(</a:t>
            </a:r>
            <a:r>
              <a:rPr lang="en-US" dirty="0" err="1"/>
              <a:t>Kimmelstiel</a:t>
            </a:r>
            <a:r>
              <a:rPr lang="en-US" dirty="0"/>
              <a:t>-Wilson</a:t>
            </a:r>
            <a:r>
              <a:rPr lang="el-G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39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E65D-6DFF-4F99-827C-5FA9192C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el-GR" sz="2800" b="1" dirty="0"/>
              <a:t>Παθογένεια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51187-3F5F-4D24-B698-0D4757A98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Σπειραματική υπερδιήθηση(ευεργετική η δράση φαρμάκων που μπλοκάρουν τη δράση του συστήματος ρενίνης αγγειοτενσίνης)</a:t>
            </a:r>
          </a:p>
          <a:p>
            <a:r>
              <a:rPr lang="el-GR" dirty="0"/>
              <a:t>Υπεργλυκαιμία και </a:t>
            </a:r>
            <a:r>
              <a:rPr lang="en-US" dirty="0"/>
              <a:t>AGEs</a:t>
            </a:r>
          </a:p>
          <a:p>
            <a:r>
              <a:rPr lang="el-GR" dirty="0"/>
              <a:t>Κυτταροκίνες(</a:t>
            </a:r>
            <a:r>
              <a:rPr lang="en-US" dirty="0"/>
              <a:t>VEGF, TGF-beta)</a:t>
            </a:r>
          </a:p>
          <a:p>
            <a:r>
              <a:rPr lang="el-GR" dirty="0"/>
              <a:t>Μειωμένη έκφραση νεφρίνης</a:t>
            </a:r>
          </a:p>
          <a:p>
            <a:r>
              <a:rPr lang="el-GR" dirty="0"/>
              <a:t>Διαταραχή σηματοδότησης ινσουλίνης στα ποδοκύτταρα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21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CBC853-5CF1-4855-B842-B612B62B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300846-F701-4C7E-AFB0-59FBBC260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747DCE-4CB1-4476-89A0-5C3BC867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419"/>
            <a:ext cx="9144000" cy="21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el-GR" sz="3600" dirty="0"/>
              <a:t>Κύτταρα που προσβάλλονται περισσότερο από την υπεργλυκαιμία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r>
              <a:rPr lang="el-GR" dirty="0"/>
              <a:t>Ενδοθηλιακά κύτταρα των τριχοειδών</a:t>
            </a:r>
          </a:p>
          <a:p>
            <a:r>
              <a:rPr lang="el-GR" dirty="0" err="1"/>
              <a:t>Μεσαγγειακά</a:t>
            </a:r>
            <a:r>
              <a:rPr lang="el-GR" dirty="0"/>
              <a:t> κύτταρα του νεφρικού σπειράματος</a:t>
            </a:r>
          </a:p>
          <a:p>
            <a:r>
              <a:rPr lang="el-GR" dirty="0"/>
              <a:t>Νευρώνες και κύτταρα του </a:t>
            </a:r>
            <a:r>
              <a:rPr lang="en-US" dirty="0"/>
              <a:t>Schwann</a:t>
            </a:r>
            <a:endParaRPr lang="el-GR" dirty="0"/>
          </a:p>
          <a:p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Αιτία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Η ανεμπόδιστη είσοδος γλυκόζης παρουσία υπεργλυκαιμίας</a:t>
            </a:r>
          </a:p>
        </p:txBody>
      </p:sp>
    </p:spTree>
    <p:extLst>
      <p:ext uri="{BB962C8B-B14F-4D97-AF65-F5344CB8AC3E}">
        <p14:creationId xmlns:p14="http://schemas.microsoft.com/office/powerpoint/2010/main" val="3979628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1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0"/>
            <a:ext cx="5562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10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0"/>
            <a:ext cx="61087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24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0"/>
            <a:ext cx="6502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0"/>
            <a:ext cx="6578600" cy="5842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0"/>
            <a:ext cx="6578600" cy="59563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800">
                <a:solidFill>
                  <a:schemeClr val="accent1"/>
                </a:solidFill>
              </a:rPr>
              <a:t>ΔΙΑΒΗΤΙΚΗ  ΝΕΦΡΟΠΑΘΕΙΑ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14400" y="1143001"/>
            <a:ext cx="2906713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u="sng" dirty="0">
                <a:solidFill>
                  <a:srgbClr val="FF0000"/>
                </a:solidFill>
              </a:rPr>
              <a:t>Πρώιμο στάδιο</a:t>
            </a:r>
            <a:r>
              <a:rPr lang="en-US" altLang="el-GR" sz="2000" u="sng" dirty="0">
                <a:solidFill>
                  <a:srgbClr val="FF0000"/>
                </a:solidFill>
              </a:rPr>
              <a:t> </a:t>
            </a:r>
            <a:endParaRPr lang="el-GR" altLang="el-GR" sz="2000" u="sng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l-GR" altLang="el-GR" dirty="0"/>
              <a:t>  </a:t>
            </a:r>
            <a:r>
              <a:rPr lang="el-GR" altLang="el-GR" b="0" dirty="0"/>
              <a:t>νεφρική υπερτροφία </a:t>
            </a:r>
          </a:p>
          <a:p>
            <a:pPr>
              <a:buFontTx/>
              <a:buChar char="•"/>
            </a:pPr>
            <a:r>
              <a:rPr lang="el-GR" altLang="el-GR" b="0" dirty="0"/>
              <a:t>  </a:t>
            </a:r>
            <a:r>
              <a:rPr lang="el-GR" altLang="el-GR" b="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l-GR" altLang="el-GR" b="0" dirty="0"/>
              <a:t>  </a:t>
            </a:r>
            <a:r>
              <a:rPr lang="en-US" altLang="el-GR" b="0" dirty="0"/>
              <a:t>GFR</a:t>
            </a:r>
          </a:p>
          <a:p>
            <a:pPr>
              <a:buFontTx/>
              <a:buChar char="•"/>
            </a:pPr>
            <a:r>
              <a:rPr lang="el-GR" altLang="el-GR" b="0" dirty="0"/>
              <a:t> υπερτροφία σπειράματος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 flipH="1">
            <a:off x="914400" y="32766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l-GR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14400" y="4800600"/>
            <a:ext cx="76962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u="sng" dirty="0">
                <a:solidFill>
                  <a:srgbClr val="FF0000"/>
                </a:solidFill>
              </a:rPr>
              <a:t>Τελικό στάδιο</a:t>
            </a:r>
          </a:p>
          <a:p>
            <a:pPr>
              <a:buFontTx/>
              <a:buChar char="•"/>
            </a:pPr>
            <a:r>
              <a:rPr lang="el-GR" altLang="el-GR" b="0" dirty="0"/>
              <a:t> διάχυτη ή οζώδης </a:t>
            </a:r>
            <a:r>
              <a:rPr lang="el-GR" altLang="el-GR" b="0" dirty="0" err="1"/>
              <a:t>σπειραματοσκλήρυνση</a:t>
            </a:r>
            <a:r>
              <a:rPr lang="el-GR" altLang="el-GR" b="0" dirty="0"/>
              <a:t> </a:t>
            </a:r>
          </a:p>
          <a:p>
            <a:pPr>
              <a:buFontTx/>
              <a:buChar char="•"/>
            </a:pPr>
            <a:r>
              <a:rPr lang="el-GR" altLang="el-GR" b="0" dirty="0"/>
              <a:t> </a:t>
            </a:r>
            <a:r>
              <a:rPr lang="el-GR" altLang="el-GR" b="0" dirty="0" err="1"/>
              <a:t>υαλινοποίηση</a:t>
            </a:r>
            <a:r>
              <a:rPr lang="el-GR" altLang="el-GR" b="0" dirty="0"/>
              <a:t> </a:t>
            </a:r>
            <a:r>
              <a:rPr lang="el-GR" altLang="el-GR" b="0" dirty="0" err="1"/>
              <a:t>αρτηριολίων</a:t>
            </a:r>
            <a:r>
              <a:rPr lang="el-GR" altLang="el-GR" b="0" dirty="0"/>
              <a:t> </a:t>
            </a:r>
            <a:r>
              <a:rPr lang="el-GR" altLang="el-GR" b="0" dirty="0" err="1"/>
              <a:t>νεφρώνων</a:t>
            </a:r>
            <a:endParaRPr lang="el-GR" altLang="el-GR" b="0" dirty="0"/>
          </a:p>
          <a:p>
            <a:pPr>
              <a:buFontTx/>
              <a:buChar char="•"/>
            </a:pPr>
            <a:r>
              <a:rPr lang="el-GR" altLang="el-GR" b="0" dirty="0"/>
              <a:t> καταστροφή </a:t>
            </a:r>
            <a:r>
              <a:rPr lang="el-GR" altLang="el-GR" b="0" dirty="0" err="1"/>
              <a:t>νεφρώνων</a:t>
            </a:r>
            <a:endParaRPr lang="el-GR" altLang="el-GR" b="0" dirty="0"/>
          </a:p>
          <a:p>
            <a:endParaRPr lang="el-GR" altLang="el-GR" b="0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495800" y="1219200"/>
            <a:ext cx="153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l-GR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38200" y="2743200"/>
            <a:ext cx="5851525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u="sng" dirty="0">
                <a:solidFill>
                  <a:srgbClr val="FF0000"/>
                </a:solidFill>
              </a:rPr>
              <a:t>Εξελικτικό στάδιο</a:t>
            </a:r>
          </a:p>
          <a:p>
            <a:pPr>
              <a:buFontTx/>
              <a:buChar char="•"/>
            </a:pPr>
            <a:r>
              <a:rPr lang="el-GR" altLang="el-GR" b="0" dirty="0"/>
              <a:t> διάταση </a:t>
            </a:r>
            <a:r>
              <a:rPr lang="el-GR" altLang="el-GR" b="0" dirty="0" err="1"/>
              <a:t>μεσαγγείου</a:t>
            </a:r>
            <a:r>
              <a:rPr lang="el-GR" altLang="el-GR" b="0" dirty="0"/>
              <a:t> </a:t>
            </a:r>
            <a:r>
              <a:rPr lang="el-GR" altLang="el-GR" u="sng" dirty="0">
                <a:solidFill>
                  <a:schemeClr val="folHlink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l-GR" altLang="el-GR" b="0" dirty="0"/>
              <a:t> πάχυνση βασικής μεμβράνης τριχοειδών σπειράματος</a:t>
            </a:r>
          </a:p>
          <a:p>
            <a:pPr>
              <a:buFontTx/>
              <a:buChar char="•"/>
            </a:pPr>
            <a:r>
              <a:rPr lang="el-GR" altLang="el-GR" b="0" dirty="0"/>
              <a:t> </a:t>
            </a:r>
            <a:r>
              <a:rPr lang="el-GR" altLang="el-GR" b="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l-GR" altLang="el-GR" b="0" dirty="0"/>
              <a:t> ρυθμού απέκκρισης </a:t>
            </a:r>
            <a:r>
              <a:rPr lang="el-GR" altLang="el-GR" b="0" dirty="0" err="1"/>
              <a:t>λευκωματίνης</a:t>
            </a:r>
            <a:endParaRPr lang="el-GR" altLang="el-GR" b="0" dirty="0"/>
          </a:p>
          <a:p>
            <a:pPr>
              <a:buFontTx/>
              <a:buChar char="•"/>
            </a:pPr>
            <a:r>
              <a:rPr lang="el-GR" altLang="el-GR" b="0" dirty="0"/>
              <a:t> </a:t>
            </a:r>
            <a:r>
              <a:rPr lang="el-GR" altLang="el-GR" b="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l-GR" altLang="el-GR" b="0" dirty="0"/>
              <a:t> </a:t>
            </a:r>
            <a:r>
              <a:rPr lang="en-US" altLang="el-GR" b="0" dirty="0"/>
              <a:t>GFR</a:t>
            </a:r>
          </a:p>
          <a:p>
            <a:pPr>
              <a:buFontTx/>
              <a:buChar char="•"/>
            </a:pPr>
            <a:endParaRPr lang="el-GR" altLang="el-GR" b="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7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196" y="0"/>
            <a:ext cx="4432300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7BF36E-415F-4892-9D6C-7EB3820E97CA}"/>
              </a:ext>
            </a:extLst>
          </p:cNvPr>
          <p:cNvSpPr txBox="1"/>
          <p:nvPr/>
        </p:nvSpPr>
        <p:spPr>
          <a:xfrm>
            <a:off x="899592" y="1268760"/>
            <a:ext cx="397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Κατάταξη χρονίας νεφρικής νόσου</a:t>
            </a:r>
            <a:endParaRPr lang="en-US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980B91-2E3B-481A-BDC6-B10567F503CA}"/>
              </a:ext>
            </a:extLst>
          </p:cNvPr>
          <p:cNvSpPr txBox="1"/>
          <p:nvPr/>
        </p:nvSpPr>
        <p:spPr>
          <a:xfrm>
            <a:off x="35496" y="404664"/>
            <a:ext cx="886370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Επιδημιολογία</a:t>
            </a:r>
          </a:p>
          <a:p>
            <a:endParaRPr lang="en-US" sz="3200" dirty="0"/>
          </a:p>
          <a:p>
            <a:r>
              <a:rPr lang="el-GR" dirty="0">
                <a:solidFill>
                  <a:srgbClr val="232323"/>
                </a:solidFill>
                <a:latin typeface="+mn-lt"/>
              </a:rPr>
              <a:t>Ο ΣΔ αποτελεί την κύρια αιτία χρόνιας νεφρικής νόσου και τελικού σταδίου νεφρικής νόσου</a:t>
            </a:r>
          </a:p>
          <a:p>
            <a:endParaRPr lang="el-GR" dirty="0">
              <a:latin typeface="+mn-lt"/>
            </a:endParaRPr>
          </a:p>
          <a:p>
            <a:r>
              <a:rPr lang="el-GR" b="1" dirty="0">
                <a:latin typeface="+mn-lt"/>
              </a:rPr>
              <a:t>Σακχαρώδης διαβήτης τύπου 1</a:t>
            </a:r>
          </a:p>
          <a:p>
            <a:r>
              <a:rPr lang="el-GR" dirty="0">
                <a:latin typeface="+mn-lt"/>
              </a:rPr>
              <a:t>20-30% έχουν μικροαλβουμινουρία  μετά 15 έτη</a:t>
            </a:r>
          </a:p>
          <a:p>
            <a:r>
              <a:rPr lang="el-GR" dirty="0">
                <a:latin typeface="+mn-lt"/>
              </a:rPr>
              <a:t>50% απο αυτούς εξελίσσονται σε προχωρημένη νόσο</a:t>
            </a:r>
          </a:p>
          <a:p>
            <a:r>
              <a:rPr lang="el-GR" dirty="0">
                <a:latin typeface="+mn-lt"/>
              </a:rPr>
              <a:t>Μακροαλβουμινουρία δεν εξελίσεται πάντα σε τελικού σταδίου νεφρική νόσο</a:t>
            </a:r>
          </a:p>
          <a:p>
            <a:endParaRPr lang="el-GR" dirty="0">
              <a:latin typeface="+mn-lt"/>
            </a:endParaRPr>
          </a:p>
          <a:p>
            <a:r>
              <a:rPr lang="el-GR" b="1" dirty="0">
                <a:latin typeface="+mn-lt"/>
              </a:rPr>
              <a:t>Σακχαρώδης διαβήτης τύπου 2</a:t>
            </a:r>
            <a:r>
              <a:rPr lang="en-US" b="1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(απο τη μελέτη </a:t>
            </a:r>
            <a:r>
              <a:rPr lang="en-US" b="1" dirty="0">
                <a:latin typeface="+mn-lt"/>
              </a:rPr>
              <a:t>UKPDS</a:t>
            </a:r>
            <a:r>
              <a:rPr lang="el-GR" b="1" dirty="0">
                <a:latin typeface="+mn-lt"/>
              </a:rPr>
              <a:t>)</a:t>
            </a:r>
          </a:p>
          <a:p>
            <a:r>
              <a:rPr lang="en-US" dirty="0">
                <a:latin typeface="+mn-lt"/>
              </a:rPr>
              <a:t>10 </a:t>
            </a:r>
            <a:r>
              <a:rPr lang="el-GR" dirty="0">
                <a:latin typeface="+mn-lt"/>
              </a:rPr>
              <a:t>χρόνια μετά τη διάγνωση ο επιπολασμός 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μικροαλβουμινουρίας, </a:t>
            </a:r>
          </a:p>
          <a:p>
            <a:r>
              <a:rPr lang="el-GR" dirty="0">
                <a:solidFill>
                  <a:prstClr val="black"/>
                </a:solidFill>
                <a:latin typeface="+mn-lt"/>
              </a:rPr>
              <a:t>μακροαλβουμινουρίας και κρεατινίνης &gt;2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mg/dl, 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ήταν 25, 5 , και 0.8 %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αντίστοιχα.</a:t>
            </a:r>
          </a:p>
          <a:p>
            <a:r>
              <a:rPr lang="el-GR" dirty="0">
                <a:solidFill>
                  <a:prstClr val="black"/>
                </a:solidFill>
                <a:latin typeface="+mn-lt"/>
              </a:rPr>
              <a:t>Ο ετήσιος ρυθμός αλλαγής σταδίου υπολογίζεται σε 2%, 2.8% και 2.3%</a:t>
            </a:r>
          </a:p>
          <a:p>
            <a:r>
              <a:rPr lang="el-GR" dirty="0">
                <a:solidFill>
                  <a:prstClr val="black"/>
                </a:solidFill>
                <a:latin typeface="+mn-lt"/>
              </a:rPr>
              <a:t>Σε άτομα με κρεατινίνης &gt;2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mg/dl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 ο μέσος χρόνος μέχρι την αιμοκάθαρση</a:t>
            </a:r>
          </a:p>
          <a:p>
            <a:r>
              <a:rPr lang="el-GR" dirty="0">
                <a:solidFill>
                  <a:prstClr val="black"/>
                </a:solidFill>
                <a:latin typeface="+mn-lt"/>
              </a:rPr>
              <a:t> ήταν 2.5 χρόνια</a:t>
            </a:r>
            <a:endParaRPr lang="el-GR" dirty="0">
              <a:latin typeface="+mn-lt"/>
            </a:endParaRPr>
          </a:p>
          <a:p>
            <a:endParaRPr lang="el-GR" sz="1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200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/>
              <a:t>Προδιαθεσικοί</a:t>
            </a:r>
            <a:r>
              <a:rPr lang="el-GR" sz="2800" dirty="0"/>
              <a:t> παράγοντες Διαβητικής Νεφροπάθειας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554115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Γενετικοί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Διάρκεια του Σακχαρώδη Διαβήτη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ρύθμιση του Σακχάρου</a:t>
            </a:r>
          </a:p>
          <a:p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Λευκωματινουρία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Αρτηριακή Υπέρταση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Ηλικία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Άρρεν φύλο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Φυλή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κάπνισμα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2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6E4613-DC49-4D12-8AD0-FC88E381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" y="406489"/>
            <a:ext cx="9144000" cy="6045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566421-A74D-45D6-A5C5-52ADF57ED51B}"/>
              </a:ext>
            </a:extLst>
          </p:cNvPr>
          <p:cNvSpPr txBox="1"/>
          <p:nvPr/>
        </p:nvSpPr>
        <p:spPr>
          <a:xfrm>
            <a:off x="3086406" y="6372036"/>
            <a:ext cx="4581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005581"/>
                </a:solidFill>
                <a:effectLst/>
                <a:latin typeface="Source Sans Pro" panose="020B0503030403020204" pitchFamily="34" charset="0"/>
              </a:rPr>
              <a:t>Mitochondrial Overproduction of ROS</a:t>
            </a:r>
          </a:p>
        </p:txBody>
      </p:sp>
    </p:spTree>
    <p:extLst>
      <p:ext uri="{BB962C8B-B14F-4D97-AF65-F5344CB8AC3E}">
        <p14:creationId xmlns:p14="http://schemas.microsoft.com/office/powerpoint/2010/main" val="2441808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0013" y="980727"/>
            <a:ext cx="7313612" cy="463897"/>
          </a:xfrm>
        </p:spPr>
        <p:txBody>
          <a:bodyPr/>
          <a:lstStyle/>
          <a:p>
            <a:r>
              <a:rPr lang="el-GR" dirty="0"/>
              <a:t>Θεραπεία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καλή ρύθμιση του σακχάρου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Διατήρηση της αρτηριακής πίεσης &lt;130/80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mmHg (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αΜΕΑ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ΑΤ1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αποκλειστές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Μείωση του προσλαμβανόμενου λευκώματος στα 0,8/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Kg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Σ.Β./ημέρα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Διακοπή του καπνίσματος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Αντιμετώπιση της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υπερλιπιδαιμίας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25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49484A-8158-4619-975A-86422399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Διαβητικό πόδι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730C01-8945-440F-A8D3-B364959B3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Περιφερική </a:t>
            </a:r>
            <a:r>
              <a:rPr lang="el-GR" dirty="0" err="1"/>
              <a:t>αγγειοπάθεια</a:t>
            </a:r>
            <a:endParaRPr lang="el-GR" dirty="0"/>
          </a:p>
          <a:p>
            <a:r>
              <a:rPr lang="el-GR" dirty="0"/>
              <a:t>Νευροπάθεια</a:t>
            </a:r>
          </a:p>
          <a:p>
            <a:r>
              <a:rPr lang="el-GR" dirty="0"/>
              <a:t>Λοιμώξεις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965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/>
              <a:t>Ετήσιος έλεγχος κάτω άκρων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9503"/>
            <a:ext cx="8229600" cy="505584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800" dirty="0"/>
              <a:t>Επισκόπηση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Ψηλάφηση ραχιαίας αρτηρίας και οπίσθιας </a:t>
            </a:r>
            <a:r>
              <a:rPr lang="el-GR" sz="2800" dirty="0" err="1"/>
              <a:t>κνημιαίας</a:t>
            </a:r>
            <a:endParaRPr lang="el-GR" sz="2800" dirty="0"/>
          </a:p>
          <a:p>
            <a:pPr>
              <a:spcBef>
                <a:spcPts val="1200"/>
              </a:spcBef>
            </a:pPr>
            <a:r>
              <a:rPr lang="el-GR" sz="2800" dirty="0"/>
              <a:t>Έλεγχος </a:t>
            </a:r>
            <a:r>
              <a:rPr lang="el-GR" sz="2800" dirty="0" err="1"/>
              <a:t>επιγονατιδικών</a:t>
            </a:r>
            <a:r>
              <a:rPr lang="el-GR" sz="2800" dirty="0"/>
              <a:t> και Αχίλλειων αντανακλαστικών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Έλεγχος ιδιοδεκτικής αισθητικότητας (θέση)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Παλλαισθησίας (διαπασών)</a:t>
            </a:r>
          </a:p>
          <a:p>
            <a:pPr>
              <a:spcBef>
                <a:spcPts val="1200"/>
              </a:spcBef>
            </a:pPr>
            <a:r>
              <a:rPr lang="el-GR" sz="2800" dirty="0" err="1"/>
              <a:t>Επιπολής</a:t>
            </a:r>
            <a:r>
              <a:rPr lang="el-GR" sz="2800" dirty="0"/>
              <a:t> αισθητικότητας (</a:t>
            </a:r>
            <a:r>
              <a:rPr lang="el-GR" dirty="0"/>
              <a:t>π</a:t>
            </a:r>
            <a:r>
              <a:rPr lang="el-GR" sz="2600" dirty="0"/>
              <a:t>ίεσης με το </a:t>
            </a:r>
            <a:r>
              <a:rPr lang="el-GR" sz="2600" dirty="0" err="1"/>
              <a:t>μονοινίδιο</a:t>
            </a:r>
            <a:r>
              <a:rPr lang="el-GR" sz="2600" dirty="0"/>
              <a:t>, αφής, θερμού-ψυχρού, </a:t>
            </a:r>
            <a:r>
              <a:rPr lang="el-GR" sz="2600" dirty="0" err="1"/>
              <a:t>επιπολής</a:t>
            </a:r>
            <a:r>
              <a:rPr lang="el-GR" sz="2600" dirty="0"/>
              <a:t> άλγους)</a:t>
            </a:r>
          </a:p>
        </p:txBody>
      </p:sp>
    </p:spTree>
    <p:extLst>
      <p:ext uri="{BB962C8B-B14F-4D97-AF65-F5344CB8AC3E}">
        <p14:creationId xmlns:p14="http://schemas.microsoft.com/office/powerpoint/2010/main" val="36393289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 1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44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503368" cy="636680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Διαπασών</a:t>
            </a:r>
          </a:p>
        </p:txBody>
      </p:sp>
      <p:pic>
        <p:nvPicPr>
          <p:cNvPr id="1026" name="Picture 2" descr="Αποτέλεσμα εικόνας για tune f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79" y="1847088"/>
            <a:ext cx="5488251" cy="45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483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Θεραπεία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el-GR" dirty="0"/>
              <a:t>Καλή ρύθμιση του Σ. Διαβήτη</a:t>
            </a:r>
          </a:p>
          <a:p>
            <a:r>
              <a:rPr lang="el-GR" dirty="0"/>
              <a:t>Δίαιτα</a:t>
            </a:r>
          </a:p>
          <a:p>
            <a:r>
              <a:rPr lang="el-GR" dirty="0"/>
              <a:t>Άσκηση</a:t>
            </a:r>
          </a:p>
          <a:p>
            <a:r>
              <a:rPr lang="el-GR" dirty="0"/>
              <a:t>Αντιμετώπιση του νευροπαθητικού πόνου</a:t>
            </a:r>
            <a:endParaRPr lang="en-US" dirty="0"/>
          </a:p>
          <a:p>
            <a:r>
              <a:rPr lang="el-GR" dirty="0"/>
              <a:t>Αποφυγή αλκοόλ και καπνίσματος</a:t>
            </a:r>
          </a:p>
          <a:p>
            <a:r>
              <a:rPr lang="el-GR" dirty="0"/>
              <a:t>Κορτικοειδή και </a:t>
            </a:r>
            <a:r>
              <a:rPr lang="el-GR" dirty="0" err="1"/>
              <a:t>ανοσοκατασταλτικά</a:t>
            </a:r>
            <a:r>
              <a:rPr lang="el-GR" dirty="0"/>
              <a:t> στην διαβητική μυατροφία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32169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D0C67A-EF75-441A-9D0D-8B50F944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16633"/>
            <a:ext cx="7313612" cy="504056"/>
          </a:xfrm>
        </p:spPr>
        <p:txBody>
          <a:bodyPr/>
          <a:lstStyle/>
          <a:p>
            <a:r>
              <a:rPr lang="el-GR" sz="2400" dirty="0"/>
              <a:t>Σακχαρώδης διαβήτης και στεφανιαία νόσος</a:t>
            </a:r>
            <a:endParaRPr lang="en-US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26A644-87B0-46AA-9EDD-BBAB6EEC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980729"/>
            <a:ext cx="7313612" cy="3600400"/>
          </a:xfrm>
        </p:spPr>
        <p:txBody>
          <a:bodyPr/>
          <a:lstStyle/>
          <a:p>
            <a:endParaRPr lang="el-GR" dirty="0"/>
          </a:p>
          <a:p>
            <a:r>
              <a:rPr lang="el-GR" sz="1800" dirty="0"/>
              <a:t>Διαβητικοί ασθενείς παρουσιάζουν</a:t>
            </a:r>
          </a:p>
          <a:p>
            <a:endParaRPr lang="el-GR" sz="1800" dirty="0"/>
          </a:p>
          <a:p>
            <a:r>
              <a:rPr lang="el-GR" sz="1800" dirty="0"/>
              <a:t>Αυξημένο </a:t>
            </a:r>
            <a:r>
              <a:rPr lang="el-GR" sz="1800" dirty="0" err="1"/>
              <a:t>επιπολασμό</a:t>
            </a:r>
            <a:r>
              <a:rPr lang="el-GR" sz="1800" dirty="0"/>
              <a:t> στεφανιαίας νόσου, στηθάγχης, ΜΙ, ανώδυνης ισχαιμίας μυοκαρδίου</a:t>
            </a:r>
          </a:p>
          <a:p>
            <a:r>
              <a:rPr lang="el-GR" sz="1800" dirty="0"/>
              <a:t>Έχουν </a:t>
            </a:r>
            <a:r>
              <a:rPr lang="el-GR" sz="1800" dirty="0" err="1"/>
              <a:t>αθηρογόνους</a:t>
            </a:r>
            <a:r>
              <a:rPr lang="el-GR" sz="1800" dirty="0"/>
              <a:t> παράγοντες κινδύνου(παχυσαρκία, υπέρταση, διαταραχές λιπιδίων, </a:t>
            </a:r>
            <a:r>
              <a:rPr lang="el-GR" sz="1800" dirty="0" err="1"/>
              <a:t>μικρολευκωματινουρία</a:t>
            </a:r>
            <a:r>
              <a:rPr lang="el-GR" sz="1800" dirty="0"/>
              <a:t>, κάπνισμα)</a:t>
            </a:r>
          </a:p>
          <a:p>
            <a:r>
              <a:rPr lang="el-GR" sz="1800" dirty="0"/>
              <a:t>Μηχανισμοί</a:t>
            </a:r>
            <a:r>
              <a:rPr lang="en-US" sz="1800" dirty="0"/>
              <a:t>:</a:t>
            </a:r>
            <a:r>
              <a:rPr lang="el-GR" sz="1800" dirty="0"/>
              <a:t> ενδοθηλιακή δυσλειτουργία, ενεργοποίηση αιμοπεταλίων, διαταραχές πήξης, σύνθεση πλάκας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524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102916-A796-42AC-8458-77C3C2E3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65FCAB-BC78-44DE-A38A-A0776381D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5802BB9-D7DE-421C-8B2E-2EAA6BC0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"/>
            <a:ext cx="8841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236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42E8FF-3E90-4B5C-A9EC-8B229852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0123AA-D37E-459E-90E6-C6C20928D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C50C1D3-9D1A-4129-BC6E-533364CF0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24"/>
            <a:ext cx="9144000" cy="59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62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457520-8D2E-46AB-B121-DCB70942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35FA47-8D0B-4F29-945F-D8E41BCC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AF825A4-397D-4F6E-92FF-A12B1D060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226"/>
            <a:ext cx="9144000" cy="58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4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F13FDA7-3A2C-4A27-BD8C-44979255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7" y="0"/>
            <a:ext cx="7980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0"/>
            <a:ext cx="8509000" cy="469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22784"/>
            <a:ext cx="8534400" cy="762000"/>
          </a:xfrm>
        </p:spPr>
        <p:txBody>
          <a:bodyPr/>
          <a:lstStyle/>
          <a:p>
            <a:pPr algn="ctr"/>
            <a:r>
              <a:rPr lang="el-GR" altLang="el-G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Διαταραχές του ενδοθηλίου στον Σ. Διαβήτη (1)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09600" y="2070075"/>
            <a:ext cx="77724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Αυξημένα επίπεδα</a:t>
            </a:r>
            <a:r>
              <a:rPr lang="en-US" altLang="el-GR" dirty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του</a:t>
            </a:r>
            <a:r>
              <a:rPr lang="en-US" altLang="el-GR" dirty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παράγοντα </a:t>
            </a:r>
            <a:r>
              <a:rPr lang="en-US" altLang="el-GR" dirty="0" err="1">
                <a:latin typeface="Arial" panose="020B0604020202020204" pitchFamily="34" charset="0"/>
              </a:rPr>
              <a:t>vWF</a:t>
            </a:r>
            <a:endParaRPr lang="el-GR" altLang="el-G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Αύξηση της </a:t>
            </a:r>
            <a:r>
              <a:rPr lang="el-GR" altLang="el-GR" dirty="0" err="1">
                <a:latin typeface="Arial" panose="020B0604020202020204" pitchFamily="34" charset="0"/>
              </a:rPr>
              <a:t>ενδοθηλίνης</a:t>
            </a:r>
            <a:endParaRPr lang="el-GR" altLang="el-G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Μειωμένη παραγωγή </a:t>
            </a:r>
            <a:r>
              <a:rPr lang="el-GR" altLang="el-GR" dirty="0" err="1">
                <a:latin typeface="Arial" panose="020B0604020202020204" pitchFamily="34" charset="0"/>
              </a:rPr>
              <a:t>προστακυκλίνης</a:t>
            </a:r>
            <a:endParaRPr lang="el-GR" altLang="el-G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Μειωμένη απελευθέρωση ΝΟ και μειωμένη απάντηση του ενδοθηλίου στο ΝΟ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>
                <a:latin typeface="Arial" panose="020B0604020202020204" pitchFamily="34" charset="0"/>
              </a:rPr>
              <a:t>Επηρεασμένη </a:t>
            </a:r>
            <a:r>
              <a:rPr lang="el-GR" altLang="el-GR" dirty="0" err="1">
                <a:latin typeface="Arial" panose="020B0604020202020204" pitchFamily="34" charset="0"/>
              </a:rPr>
              <a:t>ινωδολυτική</a:t>
            </a:r>
            <a:r>
              <a:rPr lang="el-GR" altLang="el-GR" dirty="0">
                <a:latin typeface="Arial" panose="020B0604020202020204" pitchFamily="34" charset="0"/>
              </a:rPr>
              <a:t> δραστηριότητα</a:t>
            </a:r>
          </a:p>
        </p:txBody>
      </p:sp>
    </p:spTree>
    <p:extLst>
      <p:ext uri="{BB962C8B-B14F-4D97-AF65-F5344CB8AC3E}">
        <p14:creationId xmlns:p14="http://schemas.microsoft.com/office/powerpoint/2010/main" val="2097389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Έκλειψη">
  <a:themeElements>
    <a:clrScheme name="Έκλειψη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Έκλειψη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Έκλειψη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4711</TotalTime>
  <Words>1496</Words>
  <Application>Microsoft Office PowerPoint</Application>
  <PresentationFormat>Προβολή στην οθόνη (4:3)</PresentationFormat>
  <Paragraphs>272</Paragraphs>
  <Slides>69</Slides>
  <Notes>5</Notes>
  <HiddenSlides>1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82" baseType="lpstr">
      <vt:lpstr>Arial</vt:lpstr>
      <vt:lpstr>Calibri</vt:lpstr>
      <vt:lpstr>Calibri Light</vt:lpstr>
      <vt:lpstr>Constantia</vt:lpstr>
      <vt:lpstr>Source Sans Pro</vt:lpstr>
      <vt:lpstr>Times New Roman</vt:lpstr>
      <vt:lpstr>Verdana</vt:lpstr>
      <vt:lpstr>Wingdings</vt:lpstr>
      <vt:lpstr>Wingdings 2</vt:lpstr>
      <vt:lpstr>Ροή</vt:lpstr>
      <vt:lpstr>Έκλειψη</vt:lpstr>
      <vt:lpstr>1_Custom Design</vt:lpstr>
      <vt:lpstr>Φωτογραφία του Photo Editor</vt:lpstr>
      <vt:lpstr>Παρουσίαση του PowerPoint</vt:lpstr>
      <vt:lpstr>Παρουσίαση του PowerPoint</vt:lpstr>
      <vt:lpstr>Παρουσίαση του PowerPoint</vt:lpstr>
      <vt:lpstr>Μικροαγγειακές επιπλοκές</vt:lpstr>
      <vt:lpstr>Κύτταρα που προσβάλλονται περισσότερο από την υπεργλυκαιμία</vt:lpstr>
      <vt:lpstr>Παρουσίαση του PowerPoint</vt:lpstr>
      <vt:lpstr>Παρουσίαση του PowerPoint</vt:lpstr>
      <vt:lpstr>Παρουσίαση του PowerPoint</vt:lpstr>
      <vt:lpstr>Διαταραχές του ενδοθηλίου στον Σ. Διαβήτη (1)</vt:lpstr>
      <vt:lpstr>Διαταραχές του ενδοθηλίου στον Σ. Διαβήτη (2)</vt:lpstr>
      <vt:lpstr>Διαταραχές της λειτουργίας των αιμοπεταλίων στον Σ. Διαβήτη </vt:lpstr>
      <vt:lpstr>Διαταραχές της πήξης και της ινωδόλυσης στον Σ. Διαβήτη </vt:lpstr>
      <vt:lpstr>ΔΙΑΒΗΤΙΚΗ ΑΜΦΙΒΛΗΣΤΡΟΕΙΔΟΠΑΘΕΙΑ</vt:lpstr>
      <vt:lpstr>ΑΠΩΛΕΙΑ ΟΡΑΣΗΣ ΣΤΟΝ ΣΑΚΧΑΡΩΔΗ ΔΙΑΒΗΤΗ</vt:lpstr>
      <vt:lpstr>ΔΙΑΒΗΤΙΚΗ ΑΜΦΙΒΛΗΣΤΡΟΕΙΔΟΠΑΘΕΙΑ ΕΠΙΔΗΜΙΟΛΟΓΙΑ</vt:lpstr>
      <vt:lpstr>ΠΑΡΑΓΟΝΤΕΣ ΚΙΝΔΥΝΟΥ ΔΑ</vt:lpstr>
      <vt:lpstr>Παρουσίαση του PowerPoint</vt:lpstr>
      <vt:lpstr>Παρουσίαση του PowerPoint</vt:lpstr>
      <vt:lpstr>ΜΕΙΩΣΗ ΤΗΣ ΟΡΑΣΗΣ ΣΤΗΝ ΔΑ</vt:lpstr>
      <vt:lpstr>Παρουσίαση του PowerPoint</vt:lpstr>
      <vt:lpstr>ΦΥΣΙΟΛΟΓΙΚΟΣ ΒΥΘΟΣ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ΘΕΡΑΠΕΙΑ</vt:lpstr>
      <vt:lpstr>Διαβητική Νευροπάθεια</vt:lpstr>
      <vt:lpstr>Διαβητική Νευροπάθεια - Ορισμός</vt:lpstr>
      <vt:lpstr>Διαβητική νευροπάθεια</vt:lpstr>
      <vt:lpstr>Παράγοντες κινδύνου</vt:lpstr>
      <vt:lpstr>Ταξινόμηση διαβητικής νευροπάθειας (1)</vt:lpstr>
      <vt:lpstr>Διάχυτες νευροπάθειες</vt:lpstr>
      <vt:lpstr>Διάχυτες νευροπάθειες</vt:lpstr>
      <vt:lpstr>Διάχυτες νευροπάθειες</vt:lpstr>
      <vt:lpstr>Διάχυτες νευροπάθειες</vt:lpstr>
      <vt:lpstr>Παρουσίαση του PowerPoint</vt:lpstr>
      <vt:lpstr>Παρουσίαση του PowerPoint</vt:lpstr>
      <vt:lpstr>Κρανιακές νευροπάθειες</vt:lpstr>
      <vt:lpstr>Νευροπάθειες από πίεση</vt:lpstr>
      <vt:lpstr>Διαβητική μυατροφία</vt:lpstr>
      <vt:lpstr>Παρουσίαση του PowerPoint</vt:lpstr>
      <vt:lpstr>Παρουσίαση του PowerPoint</vt:lpstr>
      <vt:lpstr>Διαβητική νεφροπάθεια</vt:lpstr>
      <vt:lpstr>Παρουσίαση του PowerPoint</vt:lpstr>
      <vt:lpstr>Ιστολογικές αλλοιώσεις</vt:lpstr>
      <vt:lpstr>Παθογένεια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Προδιαθεσικοί παράγοντες Διαβητικής Νεφροπάθειας</vt:lpstr>
      <vt:lpstr>Θεραπεία</vt:lpstr>
      <vt:lpstr>Διαβητικό πόδι</vt:lpstr>
      <vt:lpstr>Ετήσιος έλεγχος κάτω άκρων</vt:lpstr>
      <vt:lpstr>Παρουσίαση του PowerPoint</vt:lpstr>
      <vt:lpstr>Διαπασών</vt:lpstr>
      <vt:lpstr>Θεραπεία</vt:lpstr>
      <vt:lpstr>Σακχαρώδης διαβήτης και στεφανιαία νόσος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Διαβητική Μυατροφία</dc:title>
  <dc:creator>ΒΙΡΓΙΝΙΑ ΙΩΑΝΝΙΔΟΥ</dc:creator>
  <cp:lastModifiedBy>Χαμπαίος Ιωάννης</cp:lastModifiedBy>
  <cp:revision>332</cp:revision>
  <dcterms:modified xsi:type="dcterms:W3CDTF">2021-10-17T05:30:54Z</dcterms:modified>
</cp:coreProperties>
</file>