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3"/>
  </p:notesMasterIdLst>
  <p:sldIdLst>
    <p:sldId id="256" r:id="rId2"/>
    <p:sldId id="341" r:id="rId3"/>
    <p:sldId id="316" r:id="rId4"/>
    <p:sldId id="317" r:id="rId5"/>
    <p:sldId id="340" r:id="rId6"/>
    <p:sldId id="325" r:id="rId7"/>
    <p:sldId id="266" r:id="rId8"/>
    <p:sldId id="267" r:id="rId9"/>
    <p:sldId id="342" r:id="rId10"/>
    <p:sldId id="343" r:id="rId11"/>
    <p:sldId id="344" r:id="rId12"/>
    <p:sldId id="345" r:id="rId13"/>
    <p:sldId id="258" r:id="rId14"/>
    <p:sldId id="346" r:id="rId15"/>
    <p:sldId id="347" r:id="rId16"/>
    <p:sldId id="348" r:id="rId17"/>
    <p:sldId id="262" r:id="rId18"/>
    <p:sldId id="270" r:id="rId19"/>
    <p:sldId id="269" r:id="rId20"/>
    <p:sldId id="320" r:id="rId21"/>
    <p:sldId id="271" r:id="rId22"/>
    <p:sldId id="272" r:id="rId23"/>
    <p:sldId id="273" r:id="rId24"/>
    <p:sldId id="285" r:id="rId25"/>
    <p:sldId id="321" r:id="rId26"/>
    <p:sldId id="334" r:id="rId27"/>
    <p:sldId id="335" r:id="rId28"/>
    <p:sldId id="336" r:id="rId29"/>
    <p:sldId id="338" r:id="rId30"/>
    <p:sldId id="319" r:id="rId31"/>
    <p:sldId id="286" r:id="rId32"/>
    <p:sldId id="287" r:id="rId33"/>
    <p:sldId id="291" r:id="rId34"/>
    <p:sldId id="292" r:id="rId35"/>
    <p:sldId id="288" r:id="rId36"/>
    <p:sldId id="289" r:id="rId37"/>
    <p:sldId id="290" r:id="rId38"/>
    <p:sldId id="293" r:id="rId39"/>
    <p:sldId id="294" r:id="rId40"/>
    <p:sldId id="295" r:id="rId41"/>
    <p:sldId id="318" r:id="rId42"/>
    <p:sldId id="296" r:id="rId43"/>
    <p:sldId id="297" r:id="rId44"/>
    <p:sldId id="356" r:id="rId45"/>
    <p:sldId id="298" r:id="rId46"/>
    <p:sldId id="299" r:id="rId47"/>
    <p:sldId id="300" r:id="rId48"/>
    <p:sldId id="301" r:id="rId49"/>
    <p:sldId id="304" r:id="rId50"/>
    <p:sldId id="309" r:id="rId51"/>
    <p:sldId id="308" r:id="rId52"/>
    <p:sldId id="354" r:id="rId53"/>
    <p:sldId id="355" r:id="rId54"/>
    <p:sldId id="326" r:id="rId55"/>
    <p:sldId id="327" r:id="rId56"/>
    <p:sldId id="328" r:id="rId57"/>
    <p:sldId id="329" r:id="rId58"/>
    <p:sldId id="339" r:id="rId59"/>
    <p:sldId id="357" r:id="rId60"/>
    <p:sldId id="330" r:id="rId61"/>
    <p:sldId id="324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2178" y="-8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CC587A-8D49-4215-A6E4-EC998FCDF64D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F5E99DC0-680C-4348-9B71-279DA8C18756}">
      <dgm:prSet phldrT="[Text]"/>
      <dgm:spPr/>
      <dgm:t>
        <a:bodyPr/>
        <a:lstStyle/>
        <a:p>
          <a:r>
            <a:rPr lang="el-GR" dirty="0" smtClean="0"/>
            <a:t>απώλεια – χαμηλό ΒΣ</a:t>
          </a:r>
          <a:endParaRPr lang="en-GB" dirty="0"/>
        </a:p>
      </dgm:t>
    </dgm:pt>
    <dgm:pt modelId="{A021BD4F-9882-4DF4-B8D5-4FF25796490D}" type="parTrans" cxnId="{E913B4CE-88FC-45DB-8967-37C2776567F3}">
      <dgm:prSet/>
      <dgm:spPr/>
      <dgm:t>
        <a:bodyPr/>
        <a:lstStyle/>
        <a:p>
          <a:endParaRPr lang="en-GB"/>
        </a:p>
      </dgm:t>
    </dgm:pt>
    <dgm:pt modelId="{0550C809-7B2E-466A-BC53-84494770697C}" type="sibTrans" cxnId="{E913B4CE-88FC-45DB-8967-37C2776567F3}">
      <dgm:prSet/>
      <dgm:spPr/>
      <dgm:t>
        <a:bodyPr/>
        <a:lstStyle/>
        <a:p>
          <a:endParaRPr lang="en-GB"/>
        </a:p>
      </dgm:t>
    </dgm:pt>
    <dgm:pt modelId="{D92CF1B9-5A9D-42CC-A586-983CE3D37D19}">
      <dgm:prSet phldrT="[Text]"/>
      <dgm:spPr/>
      <dgm:t>
        <a:bodyPr/>
        <a:lstStyle/>
        <a:p>
          <a:r>
            <a:rPr lang="el-GR" dirty="0" smtClean="0"/>
            <a:t>έντονο </a:t>
          </a:r>
          <a:r>
            <a:rPr lang="en-GB" dirty="0" smtClean="0">
              <a:latin typeface="Calibri" panose="020F0502020204030204" pitchFamily="34" charset="0"/>
            </a:rPr>
            <a:t>stress</a:t>
          </a:r>
          <a:r>
            <a:rPr lang="en-GB" dirty="0" smtClean="0"/>
            <a:t> </a:t>
          </a:r>
          <a:endParaRPr lang="en-GB" dirty="0"/>
        </a:p>
      </dgm:t>
    </dgm:pt>
    <dgm:pt modelId="{F723D317-C979-45D1-AED0-4A540FB79D98}" type="parTrans" cxnId="{B286463A-CC23-4C04-A126-9BCA127586FE}">
      <dgm:prSet/>
      <dgm:spPr/>
      <dgm:t>
        <a:bodyPr/>
        <a:lstStyle/>
        <a:p>
          <a:endParaRPr lang="en-GB"/>
        </a:p>
      </dgm:t>
    </dgm:pt>
    <dgm:pt modelId="{093C808C-CC7C-42FE-BFC1-60F1008827F1}" type="sibTrans" cxnId="{B286463A-CC23-4C04-A126-9BCA127586FE}">
      <dgm:prSet/>
      <dgm:spPr/>
      <dgm:t>
        <a:bodyPr/>
        <a:lstStyle/>
        <a:p>
          <a:endParaRPr lang="en-GB"/>
        </a:p>
      </dgm:t>
    </dgm:pt>
    <dgm:pt modelId="{15EA2F3C-79AA-4E00-8E45-9B57083E8ADE}">
      <dgm:prSet phldrT="[Text]"/>
      <dgm:spPr/>
      <dgm:t>
        <a:bodyPr/>
        <a:lstStyle/>
        <a:p>
          <a:r>
            <a:rPr lang="el-GR" dirty="0" smtClean="0"/>
            <a:t>εντατική φυσική άσκηση</a:t>
          </a:r>
          <a:endParaRPr lang="en-GB" dirty="0"/>
        </a:p>
      </dgm:t>
    </dgm:pt>
    <dgm:pt modelId="{E55ED4BE-7B73-434B-B292-22864D438A87}" type="parTrans" cxnId="{E3735AA8-5BAE-4AAB-90BD-19A146D9C3E6}">
      <dgm:prSet/>
      <dgm:spPr/>
      <dgm:t>
        <a:bodyPr/>
        <a:lstStyle/>
        <a:p>
          <a:endParaRPr lang="en-GB"/>
        </a:p>
      </dgm:t>
    </dgm:pt>
    <dgm:pt modelId="{9EB2D9C6-02B4-4A7C-9782-4B1D37355CDF}" type="sibTrans" cxnId="{E3735AA8-5BAE-4AAB-90BD-19A146D9C3E6}">
      <dgm:prSet/>
      <dgm:spPr/>
      <dgm:t>
        <a:bodyPr/>
        <a:lstStyle/>
        <a:p>
          <a:endParaRPr lang="en-GB"/>
        </a:p>
      </dgm:t>
    </dgm:pt>
    <dgm:pt modelId="{BB5F8507-CDE4-4389-A9A7-4A34B1C08C1E}" type="pres">
      <dgm:prSet presAssocID="{87CC587A-8D49-4215-A6E4-EC998FCDF64D}" presName="compositeShape" presStyleCnt="0">
        <dgm:presLayoutVars>
          <dgm:chMax val="7"/>
          <dgm:dir/>
          <dgm:resizeHandles val="exact"/>
        </dgm:presLayoutVars>
      </dgm:prSet>
      <dgm:spPr/>
    </dgm:pt>
    <dgm:pt modelId="{1ABC793E-633C-4A03-953B-A22B28D6ACE3}" type="pres">
      <dgm:prSet presAssocID="{F5E99DC0-680C-4348-9B71-279DA8C18756}" presName="circ1" presStyleLbl="vennNode1" presStyleIdx="0" presStyleCnt="3"/>
      <dgm:spPr/>
      <dgm:t>
        <a:bodyPr/>
        <a:lstStyle/>
        <a:p>
          <a:endParaRPr lang="en-GB"/>
        </a:p>
      </dgm:t>
    </dgm:pt>
    <dgm:pt modelId="{AF070859-71C0-4291-A7D0-78C60FACA0A1}" type="pres">
      <dgm:prSet presAssocID="{F5E99DC0-680C-4348-9B71-279DA8C1875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1FAA60-C048-4628-984C-180D7C8CE83E}" type="pres">
      <dgm:prSet presAssocID="{D92CF1B9-5A9D-42CC-A586-983CE3D37D19}" presName="circ2" presStyleLbl="vennNode1" presStyleIdx="1" presStyleCnt="3"/>
      <dgm:spPr/>
      <dgm:t>
        <a:bodyPr/>
        <a:lstStyle/>
        <a:p>
          <a:endParaRPr lang="en-GB"/>
        </a:p>
      </dgm:t>
    </dgm:pt>
    <dgm:pt modelId="{D73EE3AA-EE06-4978-AF85-54974B5119EF}" type="pres">
      <dgm:prSet presAssocID="{D92CF1B9-5A9D-42CC-A586-983CE3D37D1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4B7FD7-6B12-4D0B-B826-4A487951D52C}" type="pres">
      <dgm:prSet presAssocID="{15EA2F3C-79AA-4E00-8E45-9B57083E8ADE}" presName="circ3" presStyleLbl="vennNode1" presStyleIdx="2" presStyleCnt="3"/>
      <dgm:spPr/>
      <dgm:t>
        <a:bodyPr/>
        <a:lstStyle/>
        <a:p>
          <a:endParaRPr lang="en-GB"/>
        </a:p>
      </dgm:t>
    </dgm:pt>
    <dgm:pt modelId="{97CF8CF3-3DE5-47B0-8C9A-C0693015C212}" type="pres">
      <dgm:prSet presAssocID="{15EA2F3C-79AA-4E00-8E45-9B57083E8AD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286463A-CC23-4C04-A126-9BCA127586FE}" srcId="{87CC587A-8D49-4215-A6E4-EC998FCDF64D}" destId="{D92CF1B9-5A9D-42CC-A586-983CE3D37D19}" srcOrd="1" destOrd="0" parTransId="{F723D317-C979-45D1-AED0-4A540FB79D98}" sibTransId="{093C808C-CC7C-42FE-BFC1-60F1008827F1}"/>
    <dgm:cxn modelId="{94CE905B-F8A6-4498-B56E-BCEA97E605C3}" type="presOf" srcId="{F5E99DC0-680C-4348-9B71-279DA8C18756}" destId="{1ABC793E-633C-4A03-953B-A22B28D6ACE3}" srcOrd="0" destOrd="0" presId="urn:microsoft.com/office/officeart/2005/8/layout/venn1"/>
    <dgm:cxn modelId="{E913B4CE-88FC-45DB-8967-37C2776567F3}" srcId="{87CC587A-8D49-4215-A6E4-EC998FCDF64D}" destId="{F5E99DC0-680C-4348-9B71-279DA8C18756}" srcOrd="0" destOrd="0" parTransId="{A021BD4F-9882-4DF4-B8D5-4FF25796490D}" sibTransId="{0550C809-7B2E-466A-BC53-84494770697C}"/>
    <dgm:cxn modelId="{FFFC25F4-116D-41A0-B61C-EFDE6107F227}" type="presOf" srcId="{D92CF1B9-5A9D-42CC-A586-983CE3D37D19}" destId="{D73EE3AA-EE06-4978-AF85-54974B5119EF}" srcOrd="1" destOrd="0" presId="urn:microsoft.com/office/officeart/2005/8/layout/venn1"/>
    <dgm:cxn modelId="{4D87AA18-6B79-4B19-9837-BB945FCFCCD8}" type="presOf" srcId="{D92CF1B9-5A9D-42CC-A586-983CE3D37D19}" destId="{AC1FAA60-C048-4628-984C-180D7C8CE83E}" srcOrd="0" destOrd="0" presId="urn:microsoft.com/office/officeart/2005/8/layout/venn1"/>
    <dgm:cxn modelId="{E3735AA8-5BAE-4AAB-90BD-19A146D9C3E6}" srcId="{87CC587A-8D49-4215-A6E4-EC998FCDF64D}" destId="{15EA2F3C-79AA-4E00-8E45-9B57083E8ADE}" srcOrd="2" destOrd="0" parTransId="{E55ED4BE-7B73-434B-B292-22864D438A87}" sibTransId="{9EB2D9C6-02B4-4A7C-9782-4B1D37355CDF}"/>
    <dgm:cxn modelId="{CD06CBA3-25E8-4358-968E-9318139E089E}" type="presOf" srcId="{15EA2F3C-79AA-4E00-8E45-9B57083E8ADE}" destId="{97CF8CF3-3DE5-47B0-8C9A-C0693015C212}" srcOrd="1" destOrd="0" presId="urn:microsoft.com/office/officeart/2005/8/layout/venn1"/>
    <dgm:cxn modelId="{202E44D2-8EDA-486C-B43C-3A071E530F1E}" type="presOf" srcId="{87CC587A-8D49-4215-A6E4-EC998FCDF64D}" destId="{BB5F8507-CDE4-4389-A9A7-4A34B1C08C1E}" srcOrd="0" destOrd="0" presId="urn:microsoft.com/office/officeart/2005/8/layout/venn1"/>
    <dgm:cxn modelId="{5A9CC1E6-44B6-4141-9010-11FE18049D8A}" type="presOf" srcId="{F5E99DC0-680C-4348-9B71-279DA8C18756}" destId="{AF070859-71C0-4291-A7D0-78C60FACA0A1}" srcOrd="1" destOrd="0" presId="urn:microsoft.com/office/officeart/2005/8/layout/venn1"/>
    <dgm:cxn modelId="{9B9A7ED5-ED7A-430A-879A-82CE1DAF65C4}" type="presOf" srcId="{15EA2F3C-79AA-4E00-8E45-9B57083E8ADE}" destId="{474B7FD7-6B12-4D0B-B826-4A487951D52C}" srcOrd="0" destOrd="0" presId="urn:microsoft.com/office/officeart/2005/8/layout/venn1"/>
    <dgm:cxn modelId="{E1472DD0-DACF-4F30-8D94-A3AF1C7D3F3E}" type="presParOf" srcId="{BB5F8507-CDE4-4389-A9A7-4A34B1C08C1E}" destId="{1ABC793E-633C-4A03-953B-A22B28D6ACE3}" srcOrd="0" destOrd="0" presId="urn:microsoft.com/office/officeart/2005/8/layout/venn1"/>
    <dgm:cxn modelId="{61A92762-8FAF-48D5-944B-8BD9A4AD898D}" type="presParOf" srcId="{BB5F8507-CDE4-4389-A9A7-4A34B1C08C1E}" destId="{AF070859-71C0-4291-A7D0-78C60FACA0A1}" srcOrd="1" destOrd="0" presId="urn:microsoft.com/office/officeart/2005/8/layout/venn1"/>
    <dgm:cxn modelId="{53DD1660-F4AE-4749-A268-5453A18B3F22}" type="presParOf" srcId="{BB5F8507-CDE4-4389-A9A7-4A34B1C08C1E}" destId="{AC1FAA60-C048-4628-984C-180D7C8CE83E}" srcOrd="2" destOrd="0" presId="urn:microsoft.com/office/officeart/2005/8/layout/venn1"/>
    <dgm:cxn modelId="{DD0A7B19-1FCE-481A-B00C-944219A8D455}" type="presParOf" srcId="{BB5F8507-CDE4-4389-A9A7-4A34B1C08C1E}" destId="{D73EE3AA-EE06-4978-AF85-54974B5119EF}" srcOrd="3" destOrd="0" presId="urn:microsoft.com/office/officeart/2005/8/layout/venn1"/>
    <dgm:cxn modelId="{D47C57A3-BF58-4EFF-B75C-32033D4A5F19}" type="presParOf" srcId="{BB5F8507-CDE4-4389-A9A7-4A34B1C08C1E}" destId="{474B7FD7-6B12-4D0B-B826-4A487951D52C}" srcOrd="4" destOrd="0" presId="urn:microsoft.com/office/officeart/2005/8/layout/venn1"/>
    <dgm:cxn modelId="{31E7412E-D003-4F8A-BB92-06BA6D8BAA04}" type="presParOf" srcId="{BB5F8507-CDE4-4389-A9A7-4A34B1C08C1E}" destId="{97CF8CF3-3DE5-47B0-8C9A-C0693015C21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C793E-633C-4A03-953B-A22B28D6ACE3}">
      <dsp:nvSpPr>
        <dsp:cNvPr id="0" name=""/>
        <dsp:cNvSpPr/>
      </dsp:nvSpPr>
      <dsp:spPr>
        <a:xfrm>
          <a:off x="2757011" y="56574"/>
          <a:ext cx="2715577" cy="271557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500" kern="1200" dirty="0" smtClean="0"/>
            <a:t>απώλεια – χαμηλό ΒΣ</a:t>
          </a:r>
          <a:endParaRPr lang="en-GB" sz="3500" kern="1200" dirty="0"/>
        </a:p>
      </dsp:txBody>
      <dsp:txXfrm>
        <a:off x="3119088" y="531800"/>
        <a:ext cx="1991423" cy="1222010"/>
      </dsp:txXfrm>
    </dsp:sp>
    <dsp:sp modelId="{AC1FAA60-C048-4628-984C-180D7C8CE83E}">
      <dsp:nvSpPr>
        <dsp:cNvPr id="0" name=""/>
        <dsp:cNvSpPr/>
      </dsp:nvSpPr>
      <dsp:spPr>
        <a:xfrm>
          <a:off x="3736882" y="1753810"/>
          <a:ext cx="2715577" cy="2715577"/>
        </a:xfrm>
        <a:prstGeom prst="ellipse">
          <a:avLst/>
        </a:prstGeom>
        <a:solidFill>
          <a:schemeClr val="accent4">
            <a:alpha val="50000"/>
            <a:hueOff val="-2900276"/>
            <a:satOff val="42783"/>
            <a:lumOff val="-3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500" kern="1200" dirty="0" smtClean="0"/>
            <a:t>έντονο </a:t>
          </a:r>
          <a:r>
            <a:rPr lang="en-GB" sz="3500" kern="1200" dirty="0" smtClean="0">
              <a:latin typeface="Calibri" panose="020F0502020204030204" pitchFamily="34" charset="0"/>
            </a:rPr>
            <a:t>stress</a:t>
          </a:r>
          <a:r>
            <a:rPr lang="en-GB" sz="3500" kern="1200" dirty="0" smtClean="0"/>
            <a:t> </a:t>
          </a:r>
          <a:endParaRPr lang="en-GB" sz="3500" kern="1200" dirty="0"/>
        </a:p>
      </dsp:txBody>
      <dsp:txXfrm>
        <a:off x="4567396" y="2455334"/>
        <a:ext cx="1629346" cy="1493567"/>
      </dsp:txXfrm>
    </dsp:sp>
    <dsp:sp modelId="{474B7FD7-6B12-4D0B-B826-4A487951D52C}">
      <dsp:nvSpPr>
        <dsp:cNvPr id="0" name=""/>
        <dsp:cNvSpPr/>
      </dsp:nvSpPr>
      <dsp:spPr>
        <a:xfrm>
          <a:off x="1777140" y="1753810"/>
          <a:ext cx="2715577" cy="2715577"/>
        </a:xfrm>
        <a:prstGeom prst="ellipse">
          <a:avLst/>
        </a:prstGeom>
        <a:solidFill>
          <a:schemeClr val="accent4">
            <a:alpha val="50000"/>
            <a:hueOff val="-5800551"/>
            <a:satOff val="85567"/>
            <a:lumOff val="-64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500" kern="1200" dirty="0" smtClean="0"/>
            <a:t>εντατική φυσική άσκηση</a:t>
          </a:r>
          <a:endParaRPr lang="en-GB" sz="3500" kern="1200" dirty="0"/>
        </a:p>
      </dsp:txBody>
      <dsp:txXfrm>
        <a:off x="2032857" y="2455334"/>
        <a:ext cx="1629346" cy="1493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7A6DE-6E22-4BF4-97B1-BCF64D692C62}" type="datetimeFigureOut">
              <a:rPr lang="el-GR" smtClean="0"/>
              <a:pPr/>
              <a:t>4/10/2020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FAA48-6338-4F11-8016-F3096B0D8AB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839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1E1037-0FB2-4BB7-A134-5AE8BCE87744}" type="slidenum">
              <a:rPr lang="el-GR"/>
              <a:pPr>
                <a:defRPr/>
              </a:pPr>
              <a:t>25</a:t>
            </a:fld>
            <a:endParaRPr lang="el-GR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l-GR" sz="1000" dirty="0" smtClean="0">
                <a:latin typeface="Comic Sans MS" pitchFamily="66" charset="0"/>
              </a:rPr>
              <a:t>Αερόβια άσκηση, όπου η ενέργεια που καταναλώνεται αφορά οξείδωση της γλυκόζης και ελεύθερων λιπαρών οξέων (Ε.Λ.Ο.) μέσω του κύκλου του </a:t>
            </a:r>
            <a:r>
              <a:rPr lang="en-US" sz="1000" dirty="0" smtClean="0">
                <a:latin typeface="Comic Sans MS" pitchFamily="66" charset="0"/>
              </a:rPr>
              <a:t>Krebs.</a:t>
            </a:r>
            <a:endParaRPr lang="el-GR" sz="1000" dirty="0" smtClean="0">
              <a:latin typeface="Comic Sans MS" pitchFamily="66" charset="0"/>
            </a:endParaRPr>
          </a:p>
          <a:p>
            <a:pPr algn="just"/>
            <a:r>
              <a:rPr lang="el-GR" sz="1000" dirty="0" smtClean="0">
                <a:latin typeface="Comic Sans MS" pitchFamily="66" charset="0"/>
              </a:rPr>
              <a:t>Αναερόβια άσκηση: η ενέργεια που καταναλώνεται αφορά γλυκογονόλυση, γλυκόλυση και παραγωγή γαλακτικού οξέος. </a:t>
            </a:r>
          </a:p>
          <a:p>
            <a:pPr algn="just"/>
            <a:r>
              <a:rPr lang="el-GR" sz="1000" dirty="0" smtClean="0">
                <a:latin typeface="Comic Sans MS" pitchFamily="66" charset="0"/>
              </a:rPr>
              <a:t> </a:t>
            </a:r>
          </a:p>
          <a:p>
            <a:endParaRPr lang="el-G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DBCC71E-4924-4C97-AECA-EA00D0703287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CF26871-EDE1-4936-B49E-DA9E53A95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hyperlink" Target="http://www.google.gr/url?sa=i&amp;rct=j&amp;q=albatros+fishing+squid&amp;source=images&amp;cd=&amp;cad=rja&amp;docid=7i8gVu-nudKZDM&amp;tbnid=qMrxt68G0PsngM:&amp;ved=0CAUQjRw&amp;url=http://bruny-islandlife.blogspot.com/2010_12_01_archive.html&amp;ei=ErhZUc3rJOPE0QXppoCQCA&amp;bvm=bv.44442042,d.d2k&amp;psig=AFQjCNFHt3v9n4_C0A__z1PN4IOiIRsw4Q&amp;ust=136492064452502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gr/url?sa=i&amp;rct=j&amp;q=albatros+nesting&amp;source=images&amp;cd=&amp;cad=rja&amp;docid=nH8fORzB9URrwM&amp;tbnid=94bhEZ7XNru_-M:&amp;ved=0CAUQjRw&amp;url=http://wwf.panda.org/what_we_do/endangered_species/albatross/&amp;ei=WLdZUfyVI7Cp0AWW5ICgAg&amp;bvm=bv.44442042,d.d2k&amp;psig=AFQjCNFsVXl4XCuEZfwOizqpe1R9xJfj3Q&amp;ust=1364920412144425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://www.google.gr/url?sa=i&amp;rct=j&amp;q=albatross+nesting+&amp;source=images&amp;cd=&amp;cad=rja&amp;docid=SrzrtPC6iqfaFM&amp;tbnid=QZl3Wbt5_vtyQM:&amp;ved=0CAUQjRw&amp;url=http://www.barrymead-photography.com/pages/galleries/falklands.php?gall_id=27&amp;ei=1bhZUenxMuK-0QXQxIGIAw&amp;bvm=bv.44442042,d.d2k&amp;psig=AFQjCNHmmLKXFbwy0Nj0PumbVsrQrzt1rQ&amp;ust=136492089452853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rds.yahoo.com/_ylt=A9G_bF6CMOpHutEArsmJzbkF;_ylu=X3oDMTBqNnNjYTNyBHBvcwM0NgRzZWMDc3IEdnRpZAM-/SIG=1nnfmvm9r/EXP=1206616578/**http:/images.search.yahoo.com/images/view?back=http://images.search.yahoo.com/search/images?p=bacteria+replication&amp;js=1&amp;ni=21&amp;ei=utf-8&amp;fr=yfp-t-501-s&amp;xargs=0&amp;pstart=1&amp;b=43&amp;w=500&amp;h=397&amp;imgurl=bhs.smuhsd.org/bhsnew/academicprog/science/vaughn/Student%20Projects/Paul%20&amp;amp;%20Marcus/binaryfission.jpg&amp;rurl=http://bhs.smuhsd.org/bhsnew/academicprog/science/vaughn/Student%20Projects/Paul%20&amp;amp;%20Marcus/Cell_Replication.html&amp;size=27.7kB&amp;name=binaryfission.jpg&amp;p=bacteria%20replication&amp;type=JPG&amp;oid=bb96f0b210e92fe0&amp;no=46&amp;tt=9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hyperlink" Target="http://www.google.gr/url?sa=i&amp;rct=j&amp;q=the+evolution+of+life+on+earth&amp;source=images&amp;cd=&amp;cad=rja&amp;docid=sI2h-Lg8j4cnzM&amp;tbnid=ia6yBsGPJlfdcM:&amp;ved=0CAUQjRw&amp;url=http://www.rmg.co.uk/server/show/ConWebDoc.25751&amp;ei=YWZYUcfHLYGNO5DdgKgN&amp;psig=AFQjCNE3ispUPqztWg_kG6b86olyKVMVJw&amp;ust=1364834004078830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hyperlink" Target="http://www.google.gr/url?sa=i&amp;rct=j&amp;q=albatros&amp;source=images&amp;cd=&amp;cad=rja&amp;docid=Cpl2mNecm9QxSM&amp;tbnid=oGpmB7KY8tOHJM:&amp;ved=0CAUQjRw&amp;url=http://www.cocuksitesi.net/html/d_albatros.html&amp;ei=fLZZUYPiO4LX0QXh1ID4Cg&amp;bvm=bv.44442042,d.d2k&amp;psig=AFQjCNHaQ7oid9jnyA2nBL2uQPEO8HhTjg&amp;ust=1364920252762316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hyperlink" Target="http://www.google.gr/url?sa=i&amp;rct=j&amp;q=albatros&amp;source=images&amp;cd=&amp;cad=rja&amp;docid=Cpl2mNecm9QxSM&amp;tbnid=oGpmB7KY8tOHJM:&amp;ved=0CAUQjRw&amp;url=http://www.birdsofeden.co.za/index.php?comp=article&amp;category=18&amp;limit=5&amp;limitstart=90&amp;ei=WrZZUaSxEeaN0AXG3YCABw&amp;bvm=bv.44442042,d.d2k&amp;psig=AFQjCNHaQ7oid9jnyA2nBL2uQPEO8HhTjg&amp;ust=1364920252762316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openxmlformats.org/officeDocument/2006/relationships/hyperlink" Target="http://www.google.gr/url?sa=i&amp;rct=j&amp;q=albatros+nesting&amp;source=images&amp;cd=&amp;cad=rja&amp;docid=F-yyWAFjahrPzM&amp;tbnid=Vb_xwMyqJrxPaM:&amp;ved=0CAUQjRw&amp;url=http://www.acap.aq/index.php/en/news/news-archive/22-2009-news-archive/503-vagrant-mollymawk-albatrosses-attempt-to-breed-outside-their-normal-ranges&amp;ei=5bZZUZGYAsad0AXi0YDwCQ&amp;bvm=bv.44442042,d.d2k&amp;psig=AFQjCNFsVXl4XCuEZfwOizqpe1R9xJfj3Q&amp;ust=136492041214442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12576" y="2276872"/>
            <a:ext cx="6507832" cy="1223566"/>
          </a:xfrm>
        </p:spPr>
        <p:txBody>
          <a:bodyPr>
            <a:noAutofit/>
          </a:bodyPr>
          <a:lstStyle/>
          <a:p>
            <a:pPr algn="ctr"/>
            <a:r>
              <a:rPr lang="el-GR" sz="2800" dirty="0" smtClean="0"/>
              <a:t>Νεοκλής Α. Γεωργόπουλος  </a:t>
            </a:r>
          </a:p>
          <a:p>
            <a:pPr algn="ctr"/>
            <a:r>
              <a:rPr lang="el-GR" sz="2800" dirty="0" smtClean="0"/>
              <a:t>Ενδοκρινολόγος</a:t>
            </a:r>
          </a:p>
          <a:p>
            <a:pPr algn="ctr"/>
            <a:endParaRPr lang="el-GR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395536" y="692696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/>
              <a:t>Η επίδραση της άσκησης στο γυναικείο αναπαραγωγικό σύστημα</a:t>
            </a:r>
          </a:p>
        </p:txBody>
      </p:sp>
    </p:spTree>
    <p:extLst>
      <p:ext uri="{BB962C8B-B14F-4D97-AF65-F5344CB8AC3E}">
        <p14:creationId xmlns:p14="http://schemas.microsoft.com/office/powerpoint/2010/main" xmlns="" val="1260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417647" y="97267"/>
            <a:ext cx="4537075" cy="10772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3200" dirty="0">
                <a:latin typeface="+mn-lt"/>
              </a:rPr>
              <a:t>Φωτοπεριοδικότητα και </a:t>
            </a:r>
            <a:r>
              <a:rPr lang="el-GR" sz="3200" dirty="0" smtClean="0">
                <a:latin typeface="+mn-lt"/>
              </a:rPr>
              <a:t>διαθεσιμότητα ενέργειας</a:t>
            </a:r>
            <a:endParaRPr lang="el-GR" sz="3200" dirty="0">
              <a:latin typeface="+mn-lt"/>
            </a:endParaRPr>
          </a:p>
        </p:txBody>
      </p:sp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3419475" y="6269038"/>
            <a:ext cx="5724525" cy="588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3200" dirty="0">
                <a:latin typeface="Calibri" pitchFamily="34" charset="0"/>
              </a:rPr>
              <a:t>Τα άλμπατρος του Ατλαντικού</a:t>
            </a:r>
          </a:p>
        </p:txBody>
      </p:sp>
      <p:pic>
        <p:nvPicPr>
          <p:cNvPr id="53252" name="Picture 12" descr="albatross%2Bbruny%2Bisla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38100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4" descr="albatross_bonding_by_nes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9" y="1261509"/>
            <a:ext cx="4464049" cy="277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5" descr="black_browed_albatross_1_35990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4464050" cy="2214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574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a.media-imdb.com/images/M/MV5BMTM1NDc5MDYxMl5BMl5BanBnXkFtZTcwMjMzNDAzMQ@@._V1_SY317_CR0,0,214,31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20383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http://images3.wikia.nocookie.net/__cb20120823231242/frozenpediathepenguin/images/6/66/000PENGUINF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3357563"/>
            <a:ext cx="3048000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 descr="http://3.bp.blogspot.com/-2rt0nzk9kJU/TlS-45lz2bI/AAAAAAAABIc/-RWIliRke3U/s1600/Emperor+Penguin+Colony%252C+Cape+Roget%252C+Ross+Sea%252C+Antarct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357313"/>
            <a:ext cx="2967037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8" descr="http://content-mcdn.imerisia.gr/filesystem/images/20130104/low/assets_LARGE_t_942_434703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357688"/>
            <a:ext cx="363378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0" descr="http://files.myopera.com/Kalender/albums/171942/penguin-wallpaper-1600x1200-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357313"/>
            <a:ext cx="299085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 Box 2"/>
          <p:cNvSpPr txBox="1">
            <a:spLocks noChangeArrowheads="1"/>
          </p:cNvSpPr>
          <p:nvPr/>
        </p:nvSpPr>
        <p:spPr bwMode="auto">
          <a:xfrm>
            <a:off x="3708400" y="3716338"/>
            <a:ext cx="5040313" cy="588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3200" dirty="0">
                <a:latin typeface="+mn-lt"/>
              </a:rPr>
              <a:t>Η πορεία των πιγκουίνων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417647" y="97267"/>
            <a:ext cx="4537075" cy="10772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3200" dirty="0">
                <a:latin typeface="+mn-lt"/>
              </a:rPr>
              <a:t>Φωτοπεριοδικότητα και </a:t>
            </a:r>
            <a:r>
              <a:rPr lang="el-GR" sz="3200" dirty="0" smtClean="0">
                <a:latin typeface="+mn-lt"/>
              </a:rPr>
              <a:t>διαθεσιμότητα ενέργειας</a:t>
            </a:r>
            <a:endParaRPr lang="el-GR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0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actionbioscience.org/figures/EmperorPengui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5643563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http://www.theworld.org/wp-content/uploads/emperor-colonies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428750"/>
            <a:ext cx="222408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 descr="http://kirkoftheantarctic.files.wordpress.com/2009/12/emporer-colon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929188"/>
            <a:ext cx="309562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8" descr="http://cdn2.arkive.org/media/E0/E0CB5710-569B-41A3-BC00-7EB35A70C5CF/Presentation.Small/Emperor-penguins-entering-water-en-mas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143250"/>
            <a:ext cx="27559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2"/>
          <p:cNvSpPr txBox="1">
            <a:spLocks noChangeArrowheads="1"/>
          </p:cNvSpPr>
          <p:nvPr/>
        </p:nvSpPr>
        <p:spPr bwMode="auto">
          <a:xfrm>
            <a:off x="539750" y="5949950"/>
            <a:ext cx="5040313" cy="588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3200" dirty="0">
                <a:latin typeface="+mn-lt"/>
              </a:rPr>
              <a:t>Η πορεία των πιγκουίνων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11413" y="188913"/>
            <a:ext cx="4537075" cy="10772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3200" dirty="0" smtClean="0">
                <a:latin typeface="Calibri" pitchFamily="34" charset="0"/>
              </a:rPr>
              <a:t>Αναπαραγωγή και διαθεσιμότητα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l-GR" sz="3200" dirty="0" smtClean="0">
                <a:latin typeface="Calibri" pitchFamily="34" charset="0"/>
              </a:rPr>
              <a:t>ενέργειας</a:t>
            </a:r>
            <a:endParaRPr lang="el-GR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9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ΑΞΟΝΑΣ ΥΠΟΘΑΛΑΜΟΣ-ΥΠΟΦΥΣΗ-ΩΟΘΗΚΗ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760394"/>
            <a:ext cx="6552728" cy="4717066"/>
          </a:xfrm>
        </p:spPr>
      </p:pic>
    </p:spTree>
    <p:extLst>
      <p:ext uri="{BB962C8B-B14F-4D97-AF65-F5344CB8AC3E}">
        <p14:creationId xmlns:p14="http://schemas.microsoft.com/office/powerpoint/2010/main" xmlns="" val="26494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331913" y="333375"/>
            <a:ext cx="6734175" cy="10772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/>
              <a:t>Ενεργειακό ισοζύγιο και ο άξονας Υποθάλαμος-Υπόφυση-Γονάδες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979625" y="1557338"/>
            <a:ext cx="5329212" cy="588962"/>
          </a:xfrm>
          <a:prstGeom prst="rect">
            <a:avLst/>
          </a:prstGeom>
          <a:solidFill>
            <a:srgbClr val="9999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/>
              <a:t>Δράση στην έκκριση της </a:t>
            </a:r>
            <a:r>
              <a:rPr lang="en-US" sz="3200"/>
              <a:t>GnRH</a:t>
            </a:r>
            <a:endParaRPr lang="el-GR" sz="3200"/>
          </a:p>
        </p:txBody>
      </p:sp>
      <p:pic>
        <p:nvPicPr>
          <p:cNvPr id="36869" name="Picture 5" descr="LH%20induction%20with%20refeeding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8497887" cy="41767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mouse 2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21388"/>
            <a:ext cx="1295400" cy="5762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1531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331913" y="333375"/>
            <a:ext cx="6734175" cy="10772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latin typeface="Calibri" pitchFamily="34" charset="0"/>
              </a:rPr>
              <a:t>Ενεργειακό ισοζύγιο και ο άξονας Υποθάλαμος-Υπόφυση-Γονάδες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979179" y="1597926"/>
            <a:ext cx="5041180" cy="1076325"/>
          </a:xfrm>
          <a:prstGeom prst="rect">
            <a:avLst/>
          </a:prstGeom>
          <a:solidFill>
            <a:srgbClr val="9999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/>
              <a:t>Δράση στην ευαισθησία των γοναδοτροφινών στη  </a:t>
            </a:r>
            <a:r>
              <a:rPr lang="en-US" sz="3200"/>
              <a:t>GnRH</a:t>
            </a:r>
            <a:endParaRPr lang="el-GR" sz="3200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95288" y="3068638"/>
            <a:ext cx="8208962" cy="30908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800"/>
              <a:t>         Η θεραπεία με κατά ώσεις χορήγηση </a:t>
            </a:r>
            <a:r>
              <a:rPr lang="en-US" sz="2800"/>
              <a:t>GnRH</a:t>
            </a:r>
            <a:r>
              <a:rPr lang="el-GR" sz="2800"/>
              <a:t> επαναφέρει τη κατά ώσεις έκκριση της </a:t>
            </a:r>
            <a:r>
              <a:rPr lang="en-US" sz="2800"/>
              <a:t>LH</a:t>
            </a:r>
            <a:r>
              <a:rPr lang="el-GR" sz="2800"/>
              <a:t> σε συνθήκες αρνητικού ενεργειακού ισοζυγίου, αλλά απαιτούνται δόσεις μεγαλύτερες του φυσιολογικού</a:t>
            </a:r>
          </a:p>
          <a:p>
            <a:pPr algn="ctr"/>
            <a:r>
              <a:rPr lang="el-GR" sz="2800"/>
              <a:t>        Μείωση της ευαισθησίας των υποφυσιακών γοναδοτροφινών σε συνθήκες στέρησης τροφής παρατηρείται στα μικρότερα θηλαστικά</a:t>
            </a: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539750" y="3357563"/>
            <a:ext cx="790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539750" y="5084763"/>
            <a:ext cx="790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830" y="1837638"/>
            <a:ext cx="13176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4385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amster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728788" cy="9255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268538" y="333375"/>
            <a:ext cx="5014578" cy="584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/>
              <a:t>Οίστρος και στέρηση τροφής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51578" y="1255723"/>
            <a:ext cx="8239307" cy="39703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l-GR" sz="2800"/>
              <a:t>     Η χορήγηση μεγάλων δόσεων οιστρογόνων </a:t>
            </a:r>
            <a:endParaRPr lang="en-US" sz="2800"/>
          </a:p>
          <a:p>
            <a:pPr algn="ctr" eaLnBrk="0" hangingPunct="0">
              <a:buFont typeface="Symbol" pitchFamily="18" charset="2"/>
              <a:buNone/>
            </a:pPr>
            <a:r>
              <a:rPr lang="el-GR" sz="2800"/>
              <a:t>σε ωοθηκεκτομηθέντα χοιρίδια </a:t>
            </a:r>
            <a:endParaRPr lang="en-US" sz="2800"/>
          </a:p>
          <a:p>
            <a:pPr algn="ctr" eaLnBrk="0" hangingPunct="0">
              <a:buFont typeface="Symbol" pitchFamily="18" charset="2"/>
              <a:buNone/>
            </a:pPr>
            <a:r>
              <a:rPr lang="el-GR" sz="2800"/>
              <a:t>επαναφέρει τη λόρδωση παρά τη στέρηση τροφής.</a:t>
            </a:r>
            <a:endParaRPr lang="en-US" sz="2800"/>
          </a:p>
          <a:p>
            <a:pPr algn="ctr" eaLnBrk="0" hangingPunct="0">
              <a:buFont typeface="Symbol" pitchFamily="18" charset="2"/>
              <a:buNone/>
            </a:pPr>
            <a:r>
              <a:rPr lang="el-GR" sz="2800"/>
              <a:t>Τα επίπεδα κυκλοφορούντων οιστρογόνων</a:t>
            </a:r>
            <a:endParaRPr lang="en-US" sz="2800"/>
          </a:p>
          <a:p>
            <a:pPr algn="ctr" eaLnBrk="0" hangingPunct="0">
              <a:buFont typeface="Symbol" pitchFamily="18" charset="2"/>
              <a:buNone/>
            </a:pPr>
            <a:r>
              <a:rPr lang="el-GR" sz="2800"/>
              <a:t> που απαιτούνται είναι πολύ υψηλότερα </a:t>
            </a:r>
            <a:endParaRPr lang="en-US" sz="2800"/>
          </a:p>
          <a:p>
            <a:pPr algn="ctr" eaLnBrk="0" hangingPunct="0">
              <a:buFont typeface="Symbol" pitchFamily="18" charset="2"/>
              <a:buNone/>
            </a:pPr>
            <a:r>
              <a:rPr lang="el-GR" sz="2800"/>
              <a:t>από αυτά που παρατηρούνται στο φυσιολογικό οίστρο</a:t>
            </a:r>
            <a:endParaRPr lang="en-US" sz="2800"/>
          </a:p>
          <a:p>
            <a:pPr algn="ctr" eaLnBrk="0" hangingPunct="0">
              <a:buFont typeface="Symbol" pitchFamily="18" charset="2"/>
              <a:buNone/>
            </a:pPr>
            <a:r>
              <a:rPr lang="el-GR" sz="2800"/>
              <a:t> γεγονός που υποδηλώνει ότι η στέρηση τροφής </a:t>
            </a:r>
            <a:endParaRPr lang="en-US" sz="2800"/>
          </a:p>
          <a:p>
            <a:pPr algn="ctr" eaLnBrk="0" hangingPunct="0">
              <a:buFont typeface="Symbol" pitchFamily="18" charset="2"/>
              <a:buNone/>
            </a:pPr>
            <a:r>
              <a:rPr lang="el-GR" sz="2800"/>
              <a:t>προκαλεί μερική νευρική απευαισθητοποίηση </a:t>
            </a:r>
            <a:endParaRPr lang="en-US" sz="2800"/>
          </a:p>
          <a:p>
            <a:pPr algn="ctr" eaLnBrk="0" hangingPunct="0">
              <a:buFont typeface="Symbol" pitchFamily="18" charset="2"/>
              <a:buNone/>
            </a:pPr>
            <a:r>
              <a:rPr lang="el-GR" sz="2800"/>
              <a:t>στη δράση των οιστρογόνων </a:t>
            </a:r>
          </a:p>
        </p:txBody>
      </p:sp>
      <p:pic>
        <p:nvPicPr>
          <p:cNvPr id="20485" name="Picture 5" descr="mouse 1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229225"/>
            <a:ext cx="4981575" cy="13684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539750" y="1557338"/>
            <a:ext cx="790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539750" y="2852738"/>
            <a:ext cx="790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84041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el-GR" dirty="0" smtClean="0"/>
              <a:t>Άσκηση και Αναπαραγωγή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6768526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585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Ο ΛΙΠΩΔΗΣ ΙΣΤΟΣ ΩΣ ΡΥΘΜΙΣΤΗΣ ΤΗΣ ΓΥΝΑΙΚΕΙΑΣ ΑΝΑΠΑΡΑΓΩΓΙΚΗΣ ΛΕΙΤΟΥΡΓΙΑΣ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412976"/>
          </a:xfrm>
        </p:spPr>
        <p:txBody>
          <a:bodyPr/>
          <a:lstStyle/>
          <a:p>
            <a:pPr marL="0" indent="0" algn="ctr">
              <a:buNone/>
            </a:pPr>
            <a:r>
              <a:rPr lang="el-GR" dirty="0" smtClean="0"/>
              <a:t>ΕΠΑΡΚΕΙΑ ΕΝΕΡΓΕΙΑΣ</a:t>
            </a:r>
          </a:p>
          <a:p>
            <a:pPr marL="0" indent="0" algn="ctr">
              <a:buNone/>
            </a:pPr>
            <a:endParaRPr lang="el-GR" dirty="0" smtClean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 smtClean="0"/>
          </a:p>
          <a:p>
            <a:pPr marL="0" indent="0" algn="ctr">
              <a:buNone/>
            </a:pPr>
            <a:r>
              <a:rPr lang="el-GR" sz="2000" dirty="0" smtClean="0"/>
              <a:t>Περίσσευμα αποθεμάτων για αναπαραγωγική διαδικασία (εγκυμοσύνη, γαλουχία κλπ) 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268960"/>
          </a:xfrm>
        </p:spPr>
        <p:txBody>
          <a:bodyPr/>
          <a:lstStyle/>
          <a:p>
            <a:pPr marL="0" indent="0" algn="ctr">
              <a:buNone/>
            </a:pPr>
            <a:r>
              <a:rPr lang="el-GR" dirty="0" smtClean="0"/>
              <a:t>ΑΝΕΠΑΡΚΕΙΑ ΕΝΕΡΓΕΙΑΣ</a:t>
            </a:r>
          </a:p>
          <a:p>
            <a:pPr marL="0" indent="0" algn="ctr">
              <a:buNone/>
            </a:pPr>
            <a:endParaRPr lang="el-GR" dirty="0" smtClean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 smtClean="0"/>
          </a:p>
          <a:p>
            <a:pPr marL="0" indent="0" algn="ctr">
              <a:buNone/>
            </a:pPr>
            <a:r>
              <a:rPr lang="el-GR" sz="2000" dirty="0" smtClean="0"/>
              <a:t>Προφύλαξη αποθεμάτων με πρωταρχικό σκοπό την επιβίωση – αναστολή αναπαραγωγής</a:t>
            </a:r>
            <a:endParaRPr lang="en-GB" sz="2000" dirty="0"/>
          </a:p>
        </p:txBody>
      </p:sp>
      <p:sp>
        <p:nvSpPr>
          <p:cNvPr id="7" name="Down Arrow 6"/>
          <p:cNvSpPr/>
          <p:nvPr/>
        </p:nvSpPr>
        <p:spPr>
          <a:xfrm>
            <a:off x="2097436" y="2331646"/>
            <a:ext cx="484632" cy="97840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6621653" y="2331646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63572" y="497447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FFFF00"/>
                </a:solidFill>
              </a:rPr>
              <a:t>Αμηνόρροια = μηχανισμός προσαρμογής</a:t>
            </a:r>
            <a:r>
              <a:rPr lang="el-GR" sz="2400" dirty="0">
                <a:solidFill>
                  <a:srgbClr val="FFFF00"/>
                </a:solidFill>
              </a:rPr>
              <a:t>, ώστε να εμποδιστεί εγκυμοσύνη που δεν μπορεί να έλθει εις πέρας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6093295"/>
            <a:ext cx="5513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</a:rPr>
              <a:t>Rose E Frisch, Harvard </a:t>
            </a:r>
            <a:r>
              <a:rPr lang="en-GB" sz="1600" dirty="0" smtClean="0">
                <a:latin typeface="Calibri" panose="020F0502020204030204" pitchFamily="34" charset="0"/>
              </a:rPr>
              <a:t>Centre </a:t>
            </a:r>
            <a:r>
              <a:rPr lang="en-GB" sz="1600" dirty="0">
                <a:latin typeface="Calibri" panose="020F0502020204030204" pitchFamily="34" charset="0"/>
              </a:rPr>
              <a:t>for population studies</a:t>
            </a:r>
          </a:p>
          <a:p>
            <a:r>
              <a:rPr lang="en-GB" sz="1600" dirty="0">
                <a:latin typeface="Calibri" panose="020F0502020204030204" pitchFamily="34" charset="0"/>
              </a:rPr>
              <a:t> Trends in Endocrinology and Metabolism 1991, vol2 No5</a:t>
            </a:r>
          </a:p>
        </p:txBody>
      </p:sp>
    </p:spTree>
    <p:extLst>
      <p:ext uri="{BB962C8B-B14F-4D97-AF65-F5344CB8AC3E}">
        <p14:creationId xmlns:p14="http://schemas.microsoft.com/office/powerpoint/2010/main" xmlns="" val="52297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Ο ΛΙΠΩΔΗΣ ΙΣΤΟΣ ΩΣ ΡΥΘΜΙΣΤΗΣ ΤΗΣ ΓΥΝΑΙΚΕΙΑΣ ΑΝΑΠΑΡΑΓΩΓΙΚΗΣ ΛΕΙΤΟΥΡΓΙΑΣ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>
                <a:solidFill>
                  <a:srgbClr val="FFFF00"/>
                </a:solidFill>
              </a:rPr>
              <a:t>≈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2</a:t>
            </a:r>
            <a:r>
              <a:rPr lang="en-GB" dirty="0">
                <a:solidFill>
                  <a:srgbClr val="FFFF00"/>
                </a:solidFill>
                <a:latin typeface="Calibri" panose="020F0502020204030204" pitchFamily="34" charset="0"/>
              </a:rPr>
              <a:t>2</a:t>
            </a:r>
            <a:r>
              <a:rPr lang="el-GR" dirty="0" smtClean="0">
                <a:solidFill>
                  <a:srgbClr val="FFFF00"/>
                </a:solidFill>
              </a:rPr>
              <a:t>% </a:t>
            </a:r>
            <a:r>
              <a:rPr lang="el-GR" dirty="0">
                <a:solidFill>
                  <a:srgbClr val="FFFF00"/>
                </a:solidFill>
              </a:rPr>
              <a:t>λίπους είναι απαραίτητο για </a:t>
            </a:r>
            <a:r>
              <a:rPr lang="el-GR" dirty="0" smtClean="0">
                <a:solidFill>
                  <a:srgbClr val="FFFF00"/>
                </a:solidFill>
              </a:rPr>
              <a:t>ωορρηξία (</a:t>
            </a:r>
            <a:r>
              <a:rPr lang="en-GB" dirty="0" smtClean="0">
                <a:solidFill>
                  <a:srgbClr val="FFFF00"/>
                </a:solidFill>
              </a:rPr>
              <a:t>“</a:t>
            </a:r>
            <a:r>
              <a:rPr lang="en-GB" dirty="0" smtClean="0">
                <a:solidFill>
                  <a:srgbClr val="FFFF00"/>
                </a:solidFill>
                <a:latin typeface="Calibri" panose="020F0502020204030204" pitchFamily="34" charset="0"/>
              </a:rPr>
              <a:t>critical mass</a:t>
            </a:r>
            <a:r>
              <a:rPr lang="en-GB" dirty="0" smtClean="0">
                <a:solidFill>
                  <a:srgbClr val="FFFF00"/>
                </a:solidFill>
              </a:rPr>
              <a:t>”)</a:t>
            </a:r>
            <a:endParaRPr lang="el-GR" dirty="0">
              <a:solidFill>
                <a:srgbClr val="FFFF00"/>
              </a:solidFill>
            </a:endParaRPr>
          </a:p>
          <a:p>
            <a:r>
              <a:rPr lang="el-GR" dirty="0"/>
              <a:t>16 Κg αποθήκες = </a:t>
            </a:r>
            <a:r>
              <a:rPr lang="el-GR" dirty="0" smtClean="0"/>
              <a:t>144.000</a:t>
            </a:r>
            <a:r>
              <a:rPr lang="en-GB" dirty="0" smtClean="0"/>
              <a:t>k</a:t>
            </a:r>
            <a:r>
              <a:rPr lang="el-GR" dirty="0" smtClean="0"/>
              <a:t>cal</a:t>
            </a:r>
            <a:endParaRPr lang="el-GR" dirty="0"/>
          </a:p>
          <a:p>
            <a:r>
              <a:rPr lang="el-GR" dirty="0" smtClean="0"/>
              <a:t>Κάλυψη </a:t>
            </a:r>
            <a:r>
              <a:rPr lang="el-GR" dirty="0"/>
              <a:t>εγκυμοσύνης: </a:t>
            </a:r>
            <a:r>
              <a:rPr lang="el-GR" dirty="0" smtClean="0"/>
              <a:t>50</a:t>
            </a:r>
            <a:r>
              <a:rPr lang="en-GB" dirty="0" smtClean="0"/>
              <a:t>.</a:t>
            </a:r>
            <a:r>
              <a:rPr lang="el-GR" dirty="0" smtClean="0"/>
              <a:t>000</a:t>
            </a:r>
            <a:r>
              <a:rPr lang="en-GB" dirty="0" smtClean="0"/>
              <a:t>k</a:t>
            </a:r>
            <a:r>
              <a:rPr lang="el-GR" dirty="0" smtClean="0"/>
              <a:t>cal </a:t>
            </a:r>
            <a:r>
              <a:rPr lang="el-GR" dirty="0"/>
              <a:t>και 3μηνη γαλουχία </a:t>
            </a:r>
            <a:r>
              <a:rPr lang="el-GR" dirty="0" smtClean="0"/>
              <a:t>1000</a:t>
            </a:r>
            <a:r>
              <a:rPr lang="en-GB" dirty="0" smtClean="0"/>
              <a:t>k</a:t>
            </a:r>
            <a:r>
              <a:rPr lang="el-GR" dirty="0" smtClean="0"/>
              <a:t>cal/d</a:t>
            </a:r>
            <a:endParaRPr lang="el-GR" dirty="0"/>
          </a:p>
          <a:p>
            <a:r>
              <a:rPr lang="el-GR" dirty="0"/>
              <a:t>20 ετών γυναίκα 165εκ, χρειάζεται να είναι min 49 κιλά  για να έχει κύκλο</a:t>
            </a:r>
          </a:p>
          <a:p>
            <a:pPr marL="0" indent="0" algn="ctr">
              <a:buNone/>
            </a:pPr>
            <a:endParaRPr lang="el-GR" dirty="0" smtClean="0"/>
          </a:p>
          <a:p>
            <a:pPr marL="0" indent="0" algn="ctr">
              <a:buNone/>
            </a:pPr>
            <a:r>
              <a:rPr lang="el-GR" dirty="0" smtClean="0">
                <a:solidFill>
                  <a:srgbClr val="FFFF00"/>
                </a:solidFill>
              </a:rPr>
              <a:t>ΣΗΜΑΣΙΑ ΛΙΠΩΔΟΥΣ ΙΣΤΟΥ</a:t>
            </a:r>
            <a:endParaRPr lang="el-GR" dirty="0">
              <a:solidFill>
                <a:srgbClr val="FFFF00"/>
              </a:solidFill>
            </a:endParaRPr>
          </a:p>
          <a:p>
            <a:r>
              <a:rPr lang="el-GR" dirty="0" smtClean="0"/>
              <a:t>Εξωγοναδική </a:t>
            </a:r>
            <a:r>
              <a:rPr lang="el-GR" dirty="0"/>
              <a:t>πηγή δραστικών  και ελευθέρων οιστρογόνων (1/3) </a:t>
            </a:r>
          </a:p>
          <a:p>
            <a:r>
              <a:rPr lang="el-GR" dirty="0"/>
              <a:t>Αποθήκη στεροειδών ορμονών</a:t>
            </a:r>
          </a:p>
          <a:p>
            <a:pPr marL="0" indent="0" algn="ctr">
              <a:buNone/>
            </a:pPr>
            <a:endParaRPr lang="el-GR" dirty="0" smtClean="0"/>
          </a:p>
          <a:p>
            <a:pPr marL="0" indent="0" algn="ctr">
              <a:buNone/>
            </a:pPr>
            <a:r>
              <a:rPr lang="el-GR" dirty="0" smtClean="0">
                <a:solidFill>
                  <a:srgbClr val="FFFF00"/>
                </a:solidFill>
              </a:rPr>
              <a:t>ΜΕΙΩΣΗ ΛΙΠΟΥΣ → ΑΡΝΗΤΙΚΗ ΡΥΘΜΙΣΗ ΥΠΟΘΑΛΑΜΟΥ ΟΣΟΝ ΑΦΟΡΑ ΤΗΝ ΕΚΚΡΙΣΗ </a:t>
            </a:r>
            <a:r>
              <a:rPr lang="en-GB" dirty="0" smtClean="0">
                <a:solidFill>
                  <a:srgbClr val="FFFF00"/>
                </a:solidFill>
              </a:rPr>
              <a:t>GnRH </a:t>
            </a:r>
            <a:r>
              <a:rPr lang="en-GB" dirty="0" smtClean="0">
                <a:solidFill>
                  <a:srgbClr val="FFFF00"/>
                </a:solidFill>
                <a:latin typeface="Calibri"/>
              </a:rPr>
              <a:t>→ </a:t>
            </a:r>
            <a:r>
              <a:rPr lang="el-GR" dirty="0" smtClean="0">
                <a:solidFill>
                  <a:srgbClr val="FFFF00"/>
                </a:solidFill>
                <a:latin typeface="Calibri"/>
              </a:rPr>
              <a:t>ΑΜΗΝΟΡΡΟΙΑ</a:t>
            </a:r>
            <a:endParaRPr lang="el-GR" dirty="0">
              <a:solidFill>
                <a:srgbClr val="FFFF00"/>
              </a:solidFill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23928" y="6093295"/>
            <a:ext cx="5513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</a:rPr>
              <a:t>Rose E Frisch, Harvard </a:t>
            </a:r>
            <a:r>
              <a:rPr lang="en-GB" sz="1600" dirty="0" smtClean="0">
                <a:latin typeface="Calibri" panose="020F0502020204030204" pitchFamily="34" charset="0"/>
              </a:rPr>
              <a:t>Centre </a:t>
            </a:r>
            <a:r>
              <a:rPr lang="en-GB" sz="1600" dirty="0">
                <a:latin typeface="Calibri" panose="020F0502020204030204" pitchFamily="34" charset="0"/>
              </a:rPr>
              <a:t>for population studies</a:t>
            </a:r>
          </a:p>
          <a:p>
            <a:r>
              <a:rPr lang="en-GB" sz="1600" dirty="0">
                <a:latin typeface="Calibri" panose="020F0502020204030204" pitchFamily="34" charset="0"/>
              </a:rPr>
              <a:t> Trends in Endocrinology and Metabolism 1991, vol2 No5</a:t>
            </a:r>
          </a:p>
        </p:txBody>
      </p:sp>
    </p:spTree>
    <p:extLst>
      <p:ext uri="{BB962C8B-B14F-4D97-AF65-F5344CB8AC3E}">
        <p14:creationId xmlns:p14="http://schemas.microsoft.com/office/powerpoint/2010/main" xmlns="" val="173920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6768"/>
            <a:ext cx="258342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85628" y="404664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400" dirty="0" smtClean="0">
                <a:latin typeface="Calibri" pitchFamily="34" charset="0"/>
              </a:rPr>
              <a:t>Τ</a:t>
            </a:r>
            <a:r>
              <a:rPr lang="en-US" sz="2400" dirty="0" smtClean="0">
                <a:latin typeface="Calibri" pitchFamily="34" charset="0"/>
              </a:rPr>
              <a:t>he </a:t>
            </a:r>
            <a:r>
              <a:rPr lang="en-US" sz="2400" dirty="0">
                <a:latin typeface="Calibri" pitchFamily="34" charset="0"/>
              </a:rPr>
              <a:t>book is divided into two sections, </a:t>
            </a: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latin typeface="Calibri" pitchFamily="34" charset="0"/>
              </a:rPr>
              <a:t>energy 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body</a:t>
            </a:r>
            <a:r>
              <a:rPr lang="en-US" sz="2400" dirty="0" smtClean="0">
                <a:latin typeface="Calibri" pitchFamily="34" charset="0"/>
              </a:rPr>
              <a:t>.</a:t>
            </a:r>
          </a:p>
          <a:p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In order to accomplish its goal, the book starts with </a:t>
            </a:r>
            <a:r>
              <a:rPr lang="en-US" sz="2400" dirty="0" smtClean="0">
                <a:latin typeface="Calibri" pitchFamily="34" charset="0"/>
              </a:rPr>
              <a:t>discussions </a:t>
            </a:r>
            <a:r>
              <a:rPr lang="en-US" sz="2400" dirty="0">
                <a:latin typeface="Calibri" pitchFamily="34" charset="0"/>
              </a:rPr>
              <a:t>about energy and how these can be used to single out human from other living systems, or even living systems from non-living matter, what differentiates a rock from an </a:t>
            </a:r>
            <a:r>
              <a:rPr lang="en-US" sz="2400" dirty="0" smtClean="0">
                <a:latin typeface="Calibri" pitchFamily="34" charset="0"/>
              </a:rPr>
              <a:t>oyster</a:t>
            </a:r>
            <a:r>
              <a:rPr lang="el-GR" sz="2400" dirty="0" smtClean="0">
                <a:latin typeface="Calibri" pitchFamily="34" charset="0"/>
              </a:rPr>
              <a:t>.</a:t>
            </a:r>
            <a:endParaRPr lang="el-GR" sz="2400" dirty="0">
              <a:latin typeface="Calibri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156" y="4341309"/>
            <a:ext cx="223224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4605" y="4503616"/>
            <a:ext cx="1255715" cy="20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11386"/>
            <a:ext cx="1255960" cy="203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517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476375" y="549275"/>
            <a:ext cx="5472113" cy="519113"/>
          </a:xfrm>
          <a:prstGeom prst="rect">
            <a:avLst/>
          </a:prstGeom>
          <a:solidFill>
            <a:srgbClr val="99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800" b="0">
                <a:solidFill>
                  <a:schemeClr val="bg1"/>
                </a:solidFill>
              </a:rPr>
              <a:t>Energy deprivation states</a:t>
            </a:r>
          </a:p>
        </p:txBody>
      </p:sp>
      <p:pic>
        <p:nvPicPr>
          <p:cNvPr id="17411" name="Picture 3" descr="Rhythmic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1817688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Artistic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437063"/>
            <a:ext cx="1406525" cy="2179637"/>
          </a:xfrm>
          <a:prstGeom prst="rect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mummy11_filte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475163"/>
            <a:ext cx="259238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13821811629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508500"/>
            <a:ext cx="15367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Line 7"/>
          <p:cNvSpPr>
            <a:spLocks noChangeShapeType="1"/>
          </p:cNvSpPr>
          <p:nvPr/>
        </p:nvSpPr>
        <p:spPr bwMode="auto">
          <a:xfrm flipH="1">
            <a:off x="1547813" y="1052513"/>
            <a:ext cx="2520950" cy="20161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3708400" y="1052513"/>
            <a:ext cx="358775" cy="20161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4067175" y="1052513"/>
            <a:ext cx="936625" cy="19446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4067175" y="1052513"/>
            <a:ext cx="3529013" cy="19446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68313" y="3213100"/>
            <a:ext cx="1512887" cy="701675"/>
          </a:xfrm>
          <a:prstGeom prst="rect">
            <a:avLst/>
          </a:prstGeom>
          <a:solidFill>
            <a:srgbClr val="99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</a:rPr>
              <a:t>Rhythmic gymnasts</a:t>
            </a:r>
            <a:endParaRPr lang="el-GR" sz="2000" b="0">
              <a:solidFill>
                <a:schemeClr val="bg1"/>
              </a:solidFill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7092950" y="3141663"/>
            <a:ext cx="1512888" cy="701675"/>
          </a:xfrm>
          <a:prstGeom prst="rect">
            <a:avLst/>
          </a:prstGeom>
          <a:solidFill>
            <a:srgbClr val="99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</a:rPr>
              <a:t>Normal controls</a:t>
            </a:r>
            <a:endParaRPr lang="el-GR" sz="2000" b="0">
              <a:solidFill>
                <a:schemeClr val="bg1"/>
              </a:solidFill>
            </a:endParaRP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4643438" y="3213100"/>
            <a:ext cx="1512887" cy="701675"/>
          </a:xfrm>
          <a:prstGeom prst="rect">
            <a:avLst/>
          </a:prstGeom>
          <a:solidFill>
            <a:srgbClr val="99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</a:rPr>
              <a:t>Anorexia nervosa</a:t>
            </a:r>
            <a:endParaRPr lang="el-GR" sz="2000" b="0">
              <a:solidFill>
                <a:schemeClr val="bg1"/>
              </a:solidFill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2555875" y="3213100"/>
            <a:ext cx="1512888" cy="701675"/>
          </a:xfrm>
          <a:prstGeom prst="rect">
            <a:avLst/>
          </a:prstGeom>
          <a:solidFill>
            <a:srgbClr val="99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</a:rPr>
              <a:t>Artistic gymnasts</a:t>
            </a:r>
            <a:endParaRPr lang="el-GR" sz="2000" b="0">
              <a:solidFill>
                <a:schemeClr val="bg1"/>
              </a:solidFill>
            </a:endParaRP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323850" y="4076700"/>
            <a:ext cx="1584325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rgbClr val="FF3300"/>
                </a:solidFill>
              </a:rPr>
              <a:t>Low Energy Input</a:t>
            </a:r>
            <a:endParaRPr lang="en-GB" sz="1200">
              <a:solidFill>
                <a:srgbClr val="FF3300"/>
              </a:solidFill>
            </a:endParaRP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2411413" y="4149725"/>
            <a:ext cx="1692275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rgbClr val="FF3300"/>
                </a:solidFill>
              </a:rPr>
              <a:t>High Energy Output</a:t>
            </a:r>
            <a:endParaRPr lang="en-GB" sz="1200">
              <a:solidFill>
                <a:srgbClr val="FF3300"/>
              </a:solidFill>
            </a:endParaRP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4572000" y="4149725"/>
            <a:ext cx="1944688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rgbClr val="FF3300"/>
                </a:solidFill>
              </a:rPr>
              <a:t>Very Low Energy Input</a:t>
            </a:r>
            <a:endParaRPr lang="en-GB" sz="1200">
              <a:solidFill>
                <a:srgbClr val="FF3300"/>
              </a:solidFill>
            </a:endParaRP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7019925" y="4076700"/>
            <a:ext cx="1584325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rgbClr val="FF3300"/>
                </a:solidFill>
              </a:rPr>
              <a:t>Normal Energy Input and output</a:t>
            </a:r>
            <a:endParaRPr lang="en-GB" sz="1200">
              <a:solidFill>
                <a:srgbClr val="FF3300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79388" y="1268413"/>
            <a:ext cx="1511300" cy="8636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</a:rPr>
              <a:t>Physical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</a:rPr>
              <a:t>STRESS</a:t>
            </a:r>
            <a:endParaRPr lang="en-GB" sz="2000">
              <a:solidFill>
                <a:srgbClr val="FF3300"/>
              </a:solidFill>
            </a:endParaRPr>
          </a:p>
        </p:txBody>
      </p:sp>
      <p:sp>
        <p:nvSpPr>
          <p:cNvPr id="17428" name="AutoShape 20"/>
          <p:cNvSpPr>
            <a:spLocks noChangeArrowheads="1"/>
          </p:cNvSpPr>
          <p:nvPr/>
        </p:nvSpPr>
        <p:spPr bwMode="auto">
          <a:xfrm>
            <a:off x="1763713" y="1557338"/>
            <a:ext cx="1439862" cy="865187"/>
          </a:xfrm>
          <a:prstGeom prst="lightningBol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7429" name="AutoShape 21"/>
          <p:cNvSpPr>
            <a:spLocks noChangeArrowheads="1"/>
          </p:cNvSpPr>
          <p:nvPr/>
        </p:nvSpPr>
        <p:spPr bwMode="auto">
          <a:xfrm>
            <a:off x="395288" y="2133600"/>
            <a:ext cx="1008062" cy="1008063"/>
          </a:xfrm>
          <a:prstGeom prst="lightningBol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6877050" y="1196975"/>
            <a:ext cx="1511300" cy="8636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</a:rPr>
              <a:t>Mental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</a:rPr>
              <a:t>STRESS</a:t>
            </a:r>
            <a:endParaRPr lang="en-GB" sz="2000">
              <a:solidFill>
                <a:srgbClr val="FF3300"/>
              </a:solidFill>
            </a:endParaRPr>
          </a:p>
        </p:txBody>
      </p:sp>
      <p:sp>
        <p:nvSpPr>
          <p:cNvPr id="17431" name="AutoShape 23"/>
          <p:cNvSpPr>
            <a:spLocks noChangeArrowheads="1"/>
          </p:cNvSpPr>
          <p:nvPr/>
        </p:nvSpPr>
        <p:spPr bwMode="auto">
          <a:xfrm flipH="1">
            <a:off x="5795963" y="2060575"/>
            <a:ext cx="1081087" cy="936625"/>
          </a:xfrm>
          <a:prstGeom prst="lightningBol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32719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ΥΠΟΘΑΛΑΜΟΣ ΚΑΙ ΕΛΕΓΧΟΣ ΤΗΣ ΟΡΕΞΗΣ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5712447" cy="360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85908"/>
            <a:ext cx="9271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85908"/>
            <a:ext cx="1639887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126" y="1285579"/>
            <a:ext cx="3365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FFFF00"/>
                </a:solidFill>
              </a:rPr>
              <a:t>Κέντρο κορεσμού</a:t>
            </a:r>
          </a:p>
          <a:p>
            <a:pPr algn="ctr"/>
            <a:r>
              <a:rPr lang="el-GR" sz="2400" dirty="0" smtClean="0">
                <a:solidFill>
                  <a:srgbClr val="FFFF00"/>
                </a:solidFill>
              </a:rPr>
              <a:t>Μεσοκοιλιακός πυρήνας </a:t>
            </a:r>
            <a:r>
              <a:rPr lang="en-GB" sz="2400" dirty="0" smtClean="0">
                <a:solidFill>
                  <a:srgbClr val="FFFF00"/>
                </a:solidFill>
              </a:rPr>
              <a:t>(VMN)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1654911"/>
            <a:ext cx="3612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FFFF00"/>
                </a:solidFill>
              </a:rPr>
              <a:t>Κέντρο πείνας</a:t>
            </a:r>
          </a:p>
          <a:p>
            <a:pPr algn="ctr"/>
            <a:r>
              <a:rPr lang="el-GR" sz="2400" dirty="0" smtClean="0">
                <a:solidFill>
                  <a:srgbClr val="FFFF00"/>
                </a:solidFill>
              </a:rPr>
              <a:t>Πλάγιος υποθάλαμος (</a:t>
            </a:r>
            <a:r>
              <a:rPr lang="en-GB" sz="2400" dirty="0" smtClean="0">
                <a:solidFill>
                  <a:srgbClr val="FFFF00"/>
                </a:solidFill>
              </a:rPr>
              <a:t>LHA)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3212976"/>
            <a:ext cx="28083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2800" dirty="0" smtClean="0"/>
              <a:t>Λεπτίνη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2800" dirty="0" smtClean="0"/>
              <a:t>Γκρελίνη</a:t>
            </a:r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/>
              <a:t>Διέγερση / Αναστολή ορεξιογόνων και ανορεξιογόνων νευροπεπτιδίων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234501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ΑΛΛΗΛΕΠΙΔΡΑΣΗ ΛΙΠΩΔΟΥΣ ΙΣΤΟΥ - ΥΠΟΘΑΛΑΜΟΥ</a:t>
            </a:r>
            <a:endParaRPr lang="en-GB" sz="2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694" y="1988840"/>
            <a:ext cx="4978897" cy="454408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266380"/>
            <a:ext cx="3133824" cy="4320480"/>
          </a:xfrm>
        </p:spPr>
      </p:pic>
      <p:sp>
        <p:nvSpPr>
          <p:cNvPr id="12" name="TextBox 11"/>
          <p:cNvSpPr txBox="1"/>
          <p:nvPr/>
        </p:nvSpPr>
        <p:spPr>
          <a:xfrm>
            <a:off x="467544" y="1065943"/>
            <a:ext cx="3693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92D050"/>
                </a:solidFill>
              </a:rPr>
              <a:t>Λεπτίνη = σήμα κορεσμού</a:t>
            </a:r>
          </a:p>
          <a:p>
            <a:pPr algn="ctr"/>
            <a:r>
              <a:rPr lang="el-GR" sz="2000" dirty="0" smtClean="0">
                <a:solidFill>
                  <a:srgbClr val="92D050"/>
                </a:solidFill>
              </a:rPr>
              <a:t>(-) </a:t>
            </a:r>
            <a:r>
              <a:rPr lang="en-GB" sz="2000" dirty="0" smtClean="0">
                <a:solidFill>
                  <a:srgbClr val="92D050"/>
                </a:solidFill>
              </a:rPr>
              <a:t>NPY, </a:t>
            </a:r>
            <a:r>
              <a:rPr lang="en-GB" sz="2000" dirty="0" err="1" smtClean="0">
                <a:solidFill>
                  <a:srgbClr val="92D050"/>
                </a:solidFill>
              </a:rPr>
              <a:t>AgrP</a:t>
            </a:r>
            <a:r>
              <a:rPr lang="en-GB" sz="2000" dirty="0" smtClean="0">
                <a:solidFill>
                  <a:srgbClr val="92D050"/>
                </a:solidFill>
              </a:rPr>
              <a:t> / (+) a-MSH, POMC</a:t>
            </a:r>
            <a:endParaRPr lang="en-GB" sz="2000" dirty="0">
              <a:solidFill>
                <a:srgbClr val="92D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6182" y="5791400"/>
            <a:ext cx="3693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FF0000"/>
                </a:solidFill>
              </a:rPr>
              <a:t>Γκρελίνη = σήμα πείνας</a:t>
            </a: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FF0000"/>
                </a:solidFill>
              </a:rPr>
              <a:t>(+) NPY, </a:t>
            </a:r>
            <a:r>
              <a:rPr lang="en-GB" sz="2000" dirty="0" err="1" smtClean="0">
                <a:solidFill>
                  <a:srgbClr val="FF0000"/>
                </a:solidFill>
              </a:rPr>
              <a:t>AgrP</a:t>
            </a:r>
            <a:r>
              <a:rPr lang="en-GB" sz="2000" dirty="0" smtClean="0">
                <a:solidFill>
                  <a:srgbClr val="FF0000"/>
                </a:solidFill>
              </a:rPr>
              <a:t> / (-) a-MSH, POMC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857632">
            <a:off x="917123" y="5334200"/>
            <a:ext cx="1507973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145764" y="1320876"/>
            <a:ext cx="882619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812360" y="4365104"/>
            <a:ext cx="720081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405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en-GB" dirty="0" smtClean="0">
                <a:latin typeface="Calibri" panose="020F0502020204030204" pitchFamily="34" charset="0"/>
              </a:rPr>
              <a:t>STRESS </a:t>
            </a:r>
            <a:r>
              <a:rPr lang="el-GR" dirty="0" smtClean="0">
                <a:latin typeface="Calibri" panose="020F0502020204030204" pitchFamily="34" charset="0"/>
              </a:rPr>
              <a:t>ΚΑΙ ΥΠΟΘΑΛΑΜΟΣ</a:t>
            </a:r>
            <a:r>
              <a:rPr lang="en-GB" dirty="0" smtClean="0">
                <a:latin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75" y="1196752"/>
            <a:ext cx="4752551" cy="4551526"/>
          </a:xfrm>
          <a:ln>
            <a:solidFill>
              <a:schemeClr val="bg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3126" y="1196752"/>
            <a:ext cx="4320480" cy="45515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896" y="5748278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dirty="0" smtClean="0">
                <a:solidFill>
                  <a:srgbClr val="FFFF00"/>
                </a:solidFill>
              </a:rPr>
              <a:t>ΣΝΣ &amp; ΑΞΟΝΑΣ ΥΥΕ </a:t>
            </a:r>
            <a:r>
              <a:rPr lang="el-GR" sz="2200" dirty="0" smtClean="0">
                <a:solidFill>
                  <a:srgbClr val="FFFF00"/>
                </a:solidFill>
                <a:latin typeface="Calibri"/>
              </a:rPr>
              <a:t>→ Συνδυαστικές κατασταλτικές δράσεις σε πολλαπλά σημεία του αναπαραγωγικού άξονα </a:t>
            </a:r>
            <a:endParaRPr lang="en-GB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97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400" dirty="0" smtClean="0"/>
              <a:t>ΑΜΗΝΟΡΡΟΙΑ ΑΣΚΗΣΗΣ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xmlns="" val="389486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5627688" cy="1143000"/>
          </a:xfrm>
          <a:noFill/>
        </p:spPr>
        <p:txBody>
          <a:bodyPr/>
          <a:lstStyle/>
          <a:p>
            <a:r>
              <a:rPr lang="el-GR" sz="4000" dirty="0" smtClean="0">
                <a:solidFill>
                  <a:schemeClr val="accent2"/>
                </a:solidFill>
                <a:latin typeface="Comic Sans MS" pitchFamily="66" charset="0"/>
              </a:rPr>
              <a:t>Άσκηση </a:t>
            </a:r>
          </a:p>
        </p:txBody>
      </p:sp>
      <p:sp>
        <p:nvSpPr>
          <p:cNvPr id="3379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713788" cy="2376487"/>
          </a:xfrm>
          <a:noFill/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l-GR" sz="2800" dirty="0" smtClean="0">
                <a:solidFill>
                  <a:schemeClr val="tx1"/>
                </a:solidFill>
                <a:latin typeface="Comic Sans MS" pitchFamily="66" charset="0"/>
              </a:rPr>
              <a:t>Ορισμός: ως «φυσική δραστηριότητα ή άσκηση» ορίζεται κάθε ρυθμική δραστηριότητα που αυξάνει τον καρδιακό ρυθμό, με τη χρήση μιας μεγάλης ομάδας μυών ή με τη συγχρονισμένη λειτουργία πολλών ομάδων μυών. </a:t>
            </a:r>
          </a:p>
        </p:txBody>
      </p:sp>
      <p:sp>
        <p:nvSpPr>
          <p:cNvPr id="33796" name="Rectangle 10"/>
          <p:cNvSpPr>
            <a:spLocks noChangeArrowheads="1"/>
          </p:cNvSpPr>
          <p:nvPr/>
        </p:nvSpPr>
        <p:spPr bwMode="auto">
          <a:xfrm>
            <a:off x="3131840" y="4087789"/>
            <a:ext cx="5799886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0000"/>
            </a:pPr>
            <a:r>
              <a:rPr lang="el-GR" sz="2400" u="sng" dirty="0"/>
              <a:t>Αερόβια</a:t>
            </a:r>
            <a:r>
              <a:rPr lang="el-GR" sz="2400" dirty="0"/>
              <a:t>: </a:t>
            </a:r>
            <a:r>
              <a:rPr lang="el-GR" sz="2400" dirty="0" smtClean="0"/>
              <a:t>Οξείδωση </a:t>
            </a:r>
            <a:r>
              <a:rPr lang="el-GR" sz="2400" dirty="0"/>
              <a:t>της γλυκόζης και ελεύθερων λιπαρών οξέων </a:t>
            </a:r>
            <a:r>
              <a:rPr lang="el-GR" sz="2400" dirty="0" smtClean="0"/>
              <a:t>μέσω </a:t>
            </a:r>
            <a:r>
              <a:rPr lang="el-GR" sz="2400" dirty="0"/>
              <a:t>του κύκλου του </a:t>
            </a:r>
            <a:r>
              <a:rPr lang="el-GR" sz="2400" dirty="0" smtClean="0"/>
              <a:t>Krebs. Άσκήση </a:t>
            </a:r>
            <a:r>
              <a:rPr lang="el-GR" sz="2400" dirty="0"/>
              <a:t>αντοχής, όπως περπάτημα, τρέξιμο, κολύμβηση, κ.λπ.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0000"/>
            </a:pPr>
            <a:r>
              <a:rPr lang="el-GR" sz="2400" u="sng" dirty="0"/>
              <a:t>Αναερόβια</a:t>
            </a:r>
            <a:r>
              <a:rPr lang="el-GR" sz="2400" dirty="0"/>
              <a:t>: </a:t>
            </a:r>
            <a:r>
              <a:rPr lang="el-GR" sz="2400" dirty="0" smtClean="0"/>
              <a:t>Γλυκογονόλυση</a:t>
            </a:r>
            <a:r>
              <a:rPr lang="el-GR" sz="2400" dirty="0"/>
              <a:t>, γλυκόλυση και παραγωγή γαλακτικού οξέος. </a:t>
            </a:r>
            <a:r>
              <a:rPr lang="el-GR" sz="2400" dirty="0" smtClean="0"/>
              <a:t>Άσκηση </a:t>
            </a:r>
            <a:r>
              <a:rPr lang="el-GR" sz="2400" dirty="0"/>
              <a:t>αντίστασης ή μυϊκής διάτασης (</a:t>
            </a:r>
            <a:r>
              <a:rPr lang="el-GR" sz="2400" dirty="0" smtClean="0"/>
              <a:t>άρση βαρών</a:t>
            </a:r>
            <a:r>
              <a:rPr lang="el-GR" sz="2400" dirty="0"/>
              <a:t>)</a:t>
            </a:r>
          </a:p>
        </p:txBody>
      </p:sp>
      <p:pic>
        <p:nvPicPr>
          <p:cNvPr id="33797" name="Picture 11" descr="Slide44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lum bright="-4000" contrast="1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80" t="36745" r="57480" b="31496"/>
          <a:stretch>
            <a:fillRect/>
          </a:stretch>
        </p:blipFill>
        <p:spPr bwMode="auto">
          <a:xfrm>
            <a:off x="179388" y="4437063"/>
            <a:ext cx="2952452" cy="2305050"/>
          </a:xfrm>
          <a:prstGeom prst="rect">
            <a:avLst/>
          </a:prstGeom>
          <a:noFill/>
          <a:ln w="317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Text Box 12"/>
          <p:cNvSpPr txBox="1">
            <a:spLocks noChangeArrowheads="1"/>
          </p:cNvSpPr>
          <p:nvPr/>
        </p:nvSpPr>
        <p:spPr bwMode="auto">
          <a:xfrm>
            <a:off x="7956550" y="3716338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2"/>
                </a:solidFill>
              </a:rPr>
              <a:t>WHO</a:t>
            </a:r>
            <a:endParaRPr lang="el-GR">
              <a:solidFill>
                <a:schemeClr val="bg2"/>
              </a:solidFill>
            </a:endParaRPr>
          </a:p>
        </p:txBody>
      </p:sp>
      <p:pic>
        <p:nvPicPr>
          <p:cNvPr id="33799" name="Picture 13" descr="Untitled-7"/>
          <p:cNvPicPr>
            <a:picLocks noChangeAspect="1" noChangeArrowheads="1"/>
          </p:cNvPicPr>
          <p:nvPr/>
        </p:nvPicPr>
        <p:blipFill>
          <a:blip r:embed="rId5" cstate="print">
            <a:lum bright="-4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5" b="2895"/>
          <a:stretch>
            <a:fillRect/>
          </a:stretch>
        </p:blipFill>
        <p:spPr bwMode="auto">
          <a:xfrm>
            <a:off x="7019925" y="115888"/>
            <a:ext cx="1944688" cy="1917700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567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5254" y="404664"/>
            <a:ext cx="8267001" cy="691724"/>
          </a:xfrm>
        </p:spPr>
        <p:txBody>
          <a:bodyPr>
            <a:normAutofit/>
          </a:bodyPr>
          <a:lstStyle/>
          <a:p>
            <a:r>
              <a:rPr lang="el-GR" altLang="el-GR" dirty="0">
                <a:solidFill>
                  <a:srgbClr val="FFFF00"/>
                </a:solidFill>
              </a:rPr>
              <a:t>Βασικά σημεία</a:t>
            </a:r>
            <a:r>
              <a:rPr lang="en-GB" altLang="el-GR" b="1" dirty="0">
                <a:solidFill>
                  <a:srgbClr val="FFFF00"/>
                </a:solidFill>
              </a:rPr>
              <a:t>: </a:t>
            </a:r>
            <a:r>
              <a:rPr lang="el-GR" altLang="el-GR" b="1" dirty="0">
                <a:solidFill>
                  <a:srgbClr val="FFFF00"/>
                </a:solidFill>
              </a:rPr>
              <a:t>Αερόβιος Μεταβολισμός</a:t>
            </a:r>
            <a:endParaRPr lang="en-GB" altLang="el-GR" b="1" dirty="0">
              <a:solidFill>
                <a:srgbClr val="FFFF00"/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47261" y="1423283"/>
            <a:ext cx="4001494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l-GR" sz="2400" dirty="0"/>
              <a:t>ύρια πηγή ενέργειας σε παρατεταμένη άσκηση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/>
              <a:t> </a:t>
            </a:r>
            <a:r>
              <a:rPr lang="el-GR" sz="2400" dirty="0"/>
              <a:t>κύρια καύσιμα</a:t>
            </a:r>
            <a:r>
              <a:rPr lang="en-US" sz="2400" dirty="0"/>
              <a:t>:</a:t>
            </a:r>
            <a:r>
              <a:rPr lang="el-GR" sz="2400" dirty="0"/>
              <a:t> λίπος </a:t>
            </a:r>
            <a:r>
              <a:rPr lang="en-US" sz="2400" dirty="0"/>
              <a:t>&amp;</a:t>
            </a:r>
            <a:r>
              <a:rPr lang="el-GR" sz="2400" dirty="0"/>
              <a:t> υδατάνθρακες, με μικρή συμβολή από πρωτεΐνες (~5% </a:t>
            </a:r>
            <a:r>
              <a:rPr lang="en-US" sz="2400" dirty="0"/>
              <a:t>of total energy)</a:t>
            </a:r>
            <a:endParaRPr lang="el-GR" sz="2400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Υδατάνθρακες</a:t>
            </a:r>
            <a:r>
              <a:rPr lang="en-US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/>
              <a:t>μυικό &amp; ηπατικό γλυκογόνο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l-GR" sz="2400" dirty="0"/>
              <a:t>Λίπος</a:t>
            </a:r>
            <a:r>
              <a:rPr lang="en-US" sz="2400" dirty="0"/>
              <a:t>:</a:t>
            </a:r>
            <a:r>
              <a:rPr lang="el-GR" sz="2400" dirty="0"/>
              <a:t> τριγλυκερίδια  στον λιπώδη ιστό, με μικρές ποσότητες τριγλυκεριδίων στους μυς</a:t>
            </a:r>
            <a:endParaRPr lang="en-US" sz="2400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en-GB" altLang="el-G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088" y="1963973"/>
            <a:ext cx="3826001" cy="30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4011811"/>
      </p:ext>
    </p:extLst>
  </p:cSld>
  <p:clrMapOvr>
    <a:masterClrMapping/>
  </p:clrMapOvr>
  <p:transition advTm="74668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69" y="266688"/>
            <a:ext cx="8229600" cy="790837"/>
          </a:xfrm>
        </p:spPr>
        <p:txBody>
          <a:bodyPr/>
          <a:lstStyle/>
          <a:p>
            <a:r>
              <a:rPr lang="el-GR" altLang="el-GR" dirty="0">
                <a:solidFill>
                  <a:srgbClr val="FFFF00"/>
                </a:solidFill>
              </a:rPr>
              <a:t>Βασικά σημεία</a:t>
            </a:r>
            <a:r>
              <a:rPr lang="en-GB" altLang="el-GR" dirty="0">
                <a:solidFill>
                  <a:srgbClr val="FFFF00"/>
                </a:solidFill>
              </a:rPr>
              <a:t>: </a:t>
            </a:r>
            <a:r>
              <a:rPr lang="el-GR" altLang="el-GR" dirty="0">
                <a:solidFill>
                  <a:srgbClr val="FFFF00"/>
                </a:solidFill>
              </a:rPr>
              <a:t>Αερόβιος Μεταβολισμός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78125" y="1393468"/>
            <a:ext cx="3898127" cy="48324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1393468"/>
            <a:ext cx="4359302" cy="4832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l-GR" dirty="0">
                <a:solidFill>
                  <a:schemeClr val="tx1"/>
                </a:solidFill>
              </a:rPr>
              <a:t>ξάντληση του μυικού γλυκογόνου στην άσκηση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el-GR" dirty="0">
                <a:solidFill>
                  <a:schemeClr val="tx1"/>
                </a:solidFill>
              </a:rPr>
              <a:t>  αιτία κόπωσης στην παρατεταμένη άσκηση.</a:t>
            </a:r>
            <a:br>
              <a:rPr lang="el-GR" dirty="0">
                <a:solidFill>
                  <a:schemeClr val="tx1"/>
                </a:solidFill>
              </a:rPr>
            </a:br>
            <a:r>
              <a:rPr lang="el-GR" dirty="0">
                <a:solidFill>
                  <a:schemeClr val="tx1"/>
                </a:solidFill>
              </a:rPr>
              <a:t/>
            </a:r>
            <a:br>
              <a:rPr lang="el-GR" dirty="0">
                <a:solidFill>
                  <a:schemeClr val="tx1"/>
                </a:solidFill>
              </a:rPr>
            </a:br>
            <a:r>
              <a:rPr lang="el-GR" dirty="0">
                <a:solidFill>
                  <a:schemeClr val="tx1"/>
                </a:solidFill>
              </a:rPr>
              <a:t>Η διατροφή επηρεάζει την αποθήκευση γλυκογόνου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tx1"/>
                </a:solidFill>
              </a:rPr>
              <a:t>Τα επίπεδα μυϊκού γλυκογόνου πριν την άσκηση επηρεάζουν την ικανότητα άσκησης.</a:t>
            </a:r>
            <a:endParaRPr lang="en-GB" altLang="el-GR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76694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4868" y="188640"/>
            <a:ext cx="8543994" cy="546612"/>
          </a:xfrm>
        </p:spPr>
        <p:txBody>
          <a:bodyPr>
            <a:normAutofit fontScale="90000"/>
          </a:bodyPr>
          <a:lstStyle/>
          <a:p>
            <a:r>
              <a:rPr lang="el-GR" altLang="el-GR" dirty="0">
                <a:solidFill>
                  <a:srgbClr val="FFFF00"/>
                </a:solidFill>
              </a:rPr>
              <a:t>Βασικά σημεία</a:t>
            </a:r>
            <a:r>
              <a:rPr lang="en-GB" altLang="el-GR" dirty="0">
                <a:solidFill>
                  <a:srgbClr val="FFFF00"/>
                </a:solidFill>
              </a:rPr>
              <a:t>: </a:t>
            </a:r>
            <a:r>
              <a:rPr lang="el-GR" altLang="el-GR" dirty="0">
                <a:solidFill>
                  <a:srgbClr val="FFFF00"/>
                </a:solidFill>
              </a:rPr>
              <a:t>Αναερόβιος Μεταβολισμός</a:t>
            </a:r>
            <a:endParaRPr lang="en-GB" altLang="el-GR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9123" y="1225690"/>
            <a:ext cx="4497233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400" dirty="0"/>
              <a:t> Κυριαρχεί στην έναρξη της άσκησης </a:t>
            </a:r>
            <a:r>
              <a:rPr lang="el-GR" sz="2400" dirty="0" smtClean="0"/>
              <a:t>&amp; </a:t>
            </a:r>
            <a:r>
              <a:rPr lang="el-GR" sz="2400" dirty="0"/>
              <a:t>στην άσκηση υψηλής </a:t>
            </a:r>
            <a:r>
              <a:rPr lang="el-GR" sz="2400" dirty="0" smtClean="0"/>
              <a:t>έντασης</a:t>
            </a:r>
            <a:endParaRPr lang="en-US" sz="2400" dirty="0"/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400" dirty="0"/>
              <a:t>Οι αναερόβιοι μηχανισμοί για την ανασύνθεση ΑΤΡ έχουν ένα δυναμικό υψηλής ισχύος, αλλά χαμηλή χωρητικότητα</a:t>
            </a:r>
            <a:r>
              <a:rPr lang="en-US" sz="2400" dirty="0"/>
              <a:t> (low capacity</a:t>
            </a:r>
            <a:r>
              <a:rPr lang="en-US" sz="2400" dirty="0" smtClean="0"/>
              <a:t>)</a:t>
            </a:r>
            <a:endParaRPr lang="el-GR" sz="2400" dirty="0"/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400" dirty="0"/>
              <a:t>Η μεταβολική αντίδραση </a:t>
            </a:r>
            <a:r>
              <a:rPr lang="en-US" sz="2400" dirty="0"/>
              <a:t>(response) </a:t>
            </a:r>
            <a:r>
              <a:rPr lang="el-GR" sz="2400" dirty="0"/>
              <a:t>στην άσκηση υπαγορεύεται από </a:t>
            </a:r>
            <a:r>
              <a:rPr lang="el-GR" sz="2400" dirty="0" smtClean="0"/>
              <a:t>τη</a:t>
            </a:r>
            <a:r>
              <a:rPr lang="el-GR" sz="2400" dirty="0"/>
              <a:t>ν</a:t>
            </a:r>
            <a:r>
              <a:rPr lang="en-US" sz="2400" dirty="0" smtClean="0"/>
              <a:t> </a:t>
            </a:r>
            <a:r>
              <a:rPr lang="el-GR" sz="2400" dirty="0"/>
              <a:t>παροχή ενέργειας ( </a:t>
            </a:r>
            <a:r>
              <a:rPr lang="en-US" sz="2400" dirty="0"/>
              <a:t>energy demand)</a:t>
            </a:r>
            <a:endParaRPr lang="en-GB" alt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22723" y="1549213"/>
            <a:ext cx="3980393" cy="33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50780"/>
      </p:ext>
    </p:extLst>
  </p:cSld>
  <p:clrMapOvr>
    <a:masterClrMapping/>
  </p:clrMapOvr>
  <p:transition advTm="107037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2941" y="206734"/>
            <a:ext cx="8014853" cy="920363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FFFF00"/>
                </a:solidFill>
              </a:rPr>
              <a:t>Διατροφικοί παράγοντες που σχετίζονται με την κόπωση</a:t>
            </a:r>
            <a:endParaRPr lang="en-GB" altLang="el-G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11480" y="1541313"/>
            <a:ext cx="5915771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800" dirty="0"/>
              <a:t>Εξάντληση του γλυκογόνου</a:t>
            </a:r>
            <a:endParaRPr lang="en-US" sz="2800" dirty="0"/>
          </a:p>
          <a:p>
            <a:pPr eaLnBrk="0" hangingPunct="0">
              <a:spcBef>
                <a:spcPct val="50000"/>
              </a:spcBef>
            </a:pPr>
            <a:r>
              <a:rPr lang="el-GR" sz="2800" dirty="0"/>
              <a:t>Υπογλυκαιμία</a:t>
            </a:r>
            <a:endParaRPr lang="en-US" sz="2800" dirty="0"/>
          </a:p>
          <a:p>
            <a:pPr eaLnBrk="0" hangingPunct="0">
              <a:spcBef>
                <a:spcPct val="50000"/>
              </a:spcBef>
            </a:pPr>
            <a:r>
              <a:rPr lang="el-GR" sz="2800" dirty="0"/>
              <a:t>Εξάντληση φωσφοκρεατίνης</a:t>
            </a:r>
            <a:endParaRPr lang="en-US" sz="2800" dirty="0"/>
          </a:p>
          <a:p>
            <a:pPr eaLnBrk="0" hangingPunct="0">
              <a:spcBef>
                <a:spcPct val="50000"/>
              </a:spcBef>
            </a:pPr>
            <a:r>
              <a:rPr lang="el-GR" sz="2800" dirty="0"/>
              <a:t>Μείωση του pH</a:t>
            </a:r>
            <a:endParaRPr lang="en-US" sz="2800" dirty="0"/>
          </a:p>
          <a:p>
            <a:pPr eaLnBrk="0" hangingPunct="0">
              <a:spcBef>
                <a:spcPct val="50000"/>
              </a:spcBef>
            </a:pPr>
            <a:r>
              <a:rPr lang="el-GR" sz="2800" dirty="0"/>
              <a:t>Ηλεκτρολυτική ανισορροπία (Αφυδάτωση, υπονατριαιμία)</a:t>
            </a:r>
            <a:endParaRPr lang="en-US" sz="2800" dirty="0"/>
          </a:p>
          <a:p>
            <a:pPr eaLnBrk="0" hangingPunct="0">
              <a:spcBef>
                <a:spcPct val="50000"/>
              </a:spcBef>
            </a:pPr>
            <a:r>
              <a:rPr lang="el-GR" sz="2800" dirty="0"/>
              <a:t>Γαστρεντερική δυσφορία και αναστάτωση</a:t>
            </a:r>
            <a:endParaRPr lang="en-GB" altLang="el-G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2" name="Picture 6" descr="_39986094_road_getty3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952"/>
          <a:stretch/>
        </p:blipFill>
        <p:spPr bwMode="auto">
          <a:xfrm>
            <a:off x="6428566" y="2147298"/>
            <a:ext cx="1985840" cy="29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2843638"/>
      </p:ext>
    </p:extLst>
  </p:cSld>
  <p:clrMapOvr>
    <a:masterClrMapping/>
  </p:clrMapOvr>
  <p:transition advTm="80568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96752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ΤΙ ΕΙΝΑΙ ΖΩΗ</a:t>
            </a:r>
            <a:r>
              <a:rPr lang="el-GR" dirty="0" smtClean="0"/>
              <a:t>?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2823"/>
            <a:ext cx="3528393" cy="224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0648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Αποτέλεσμα εικόνας για life and energy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647" y="3932823"/>
            <a:ext cx="2993788" cy="224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661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051050" y="260350"/>
            <a:ext cx="5322888" cy="519113"/>
          </a:xfrm>
          <a:prstGeom prst="rect">
            <a:avLst/>
          </a:prstGeom>
          <a:solidFill>
            <a:srgbClr val="99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b="0">
                <a:solidFill>
                  <a:schemeClr val="bg1"/>
                </a:solidFill>
              </a:rPr>
              <a:t>ΑΘΛΗΤΙΣΜΟΣ</a:t>
            </a:r>
            <a:endParaRPr lang="en-GB" sz="2800" b="0">
              <a:solidFill>
                <a:schemeClr val="bg1"/>
              </a:solidFill>
            </a:endParaRPr>
          </a:p>
        </p:txBody>
      </p:sp>
      <p:pic>
        <p:nvPicPr>
          <p:cNvPr id="12291" name="Picture 3" descr="bd0002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18288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2133600" y="2438400"/>
            <a:ext cx="1143000" cy="1600200"/>
          </a:xfrm>
          <a:prstGeom prst="lightningBol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 sz="2400" b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1052513"/>
            <a:ext cx="2133600" cy="2052637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</a:rPr>
              <a:t>Low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</a:rPr>
              <a:t>Energy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</a:rPr>
              <a:t>Input</a:t>
            </a:r>
            <a:endParaRPr lang="en-GB" sz="3200">
              <a:solidFill>
                <a:srgbClr val="FF3300"/>
              </a:solidFill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0" y="4805363"/>
            <a:ext cx="2209800" cy="2052637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</a:rPr>
              <a:t>High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</a:rPr>
              <a:t>Energy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</a:rPr>
              <a:t>Output</a:t>
            </a:r>
            <a:endParaRPr lang="en-GB" sz="3200">
              <a:solidFill>
                <a:srgbClr val="FF3300"/>
              </a:solidFill>
            </a:endParaRP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 flipV="1">
            <a:off x="2209800" y="4343400"/>
            <a:ext cx="1371600" cy="1066800"/>
          </a:xfrm>
          <a:prstGeom prst="lightningBol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2296" name="Text Box 9"/>
          <p:cNvSpPr txBox="1">
            <a:spLocks noChangeArrowheads="1"/>
          </p:cNvSpPr>
          <p:nvPr/>
        </p:nvSpPr>
        <p:spPr bwMode="auto">
          <a:xfrm>
            <a:off x="2627313" y="5661025"/>
            <a:ext cx="2286000" cy="58896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</a:rPr>
              <a:t>STRESS</a:t>
            </a:r>
            <a:endParaRPr lang="en-GB" sz="3200">
              <a:solidFill>
                <a:srgbClr val="FF3300"/>
              </a:solidFill>
            </a:endParaRPr>
          </a:p>
        </p:txBody>
      </p:sp>
      <p:sp>
        <p:nvSpPr>
          <p:cNvPr id="12297" name="AutoShape 10"/>
          <p:cNvSpPr>
            <a:spLocks noChangeArrowheads="1"/>
          </p:cNvSpPr>
          <p:nvPr/>
        </p:nvSpPr>
        <p:spPr bwMode="auto">
          <a:xfrm flipV="1">
            <a:off x="3708400" y="4365625"/>
            <a:ext cx="1371600" cy="1066800"/>
          </a:xfrm>
          <a:prstGeom prst="lightningBol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12298" name="Picture 11" descr="Rhythmic_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557338"/>
            <a:ext cx="3030537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23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el-GR" dirty="0" smtClean="0"/>
              <a:t>ΑΜΗΝΟΡΡΟΙΑ ΑΣΚΗΣΗΣ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7088" y="1340768"/>
            <a:ext cx="1964599" cy="28083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4365104"/>
            <a:ext cx="2593537" cy="1908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1412776"/>
            <a:ext cx="518457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6-79% αθλητριών εμφανίζουν διαταραχές αναπαραγωγής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Συγκεκριμένα σπορ «υψηλού κινδύνου»: τένις, δρόμοι, κολύμβηση, γυμναστική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Ευρύ φάσμα κλινικής εικόνας </a:t>
            </a:r>
            <a:r>
              <a:rPr lang="el-GR" sz="2000" dirty="0" smtClean="0"/>
              <a:t>(καθυστέρηση εμμηναρχής/ 1παθής αμηνόρροια, ωχρινική ανεπάρκεια, ανωοθυλακιορρηξία, 2παθής αμηνόρροια)</a:t>
            </a: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7657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ΑΜΗΝΟΡΡΟΙΑ ΑΣΚΗΣΗΣ - ΜΗΧΑΝΙΣΜΟΙ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1565"/>
            <a:ext cx="8229600" cy="452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15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pPr algn="ctr"/>
            <a:r>
              <a:rPr lang="el-GR" sz="3200" dirty="0" smtClean="0"/>
              <a:t>ΑΜΗΝΟΡΡΟΙΑ </a:t>
            </a:r>
            <a:r>
              <a:rPr lang="el-GR" sz="3200" dirty="0"/>
              <a:t>ΑΣΚΗΣΗΣ – ΕΝΗΒΩΣΗ </a:t>
            </a:r>
            <a:br>
              <a:rPr lang="el-GR" sz="3200" dirty="0"/>
            </a:br>
            <a:r>
              <a:rPr lang="el-GR" sz="3200" dirty="0" smtClean="0"/>
              <a:t>ΓΥΜΝΑΣΤΡΙΕΣ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32857"/>
            <a:ext cx="8229600" cy="2232247"/>
          </a:xfrm>
        </p:spPr>
        <p:txBody>
          <a:bodyPr/>
          <a:lstStyle/>
          <a:p>
            <a:r>
              <a:rPr lang="el-GR" dirty="0" smtClean="0"/>
              <a:t>Επιμήκυνση προεφηβικού σταδίου</a:t>
            </a:r>
            <a:endParaRPr lang="el-GR" dirty="0"/>
          </a:p>
          <a:p>
            <a:r>
              <a:rPr lang="el-GR" dirty="0" smtClean="0"/>
              <a:t>Καθυστέρηση ανάπτυξης 2γενών χαρακτηριστικών φύλου</a:t>
            </a:r>
            <a:endParaRPr lang="el-GR" dirty="0"/>
          </a:p>
          <a:p>
            <a:r>
              <a:rPr lang="el-GR" dirty="0" smtClean="0"/>
              <a:t>Φυσιολογικού ρυθμού αλλά καθυστερημένη ενήβωση </a:t>
            </a:r>
            <a:endParaRPr lang="el-GR" dirty="0"/>
          </a:p>
          <a:p>
            <a:r>
              <a:rPr lang="el-GR" dirty="0" smtClean="0"/>
              <a:t>Συσχέτιση με την οστική και όχι τη χρονολογική ηλικία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5832649" cy="21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43575" y="6428075"/>
            <a:ext cx="4335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Georgopoulos</a:t>
            </a:r>
            <a:r>
              <a:rPr lang="en-US" altLang="en-US" sz="1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 N</a:t>
            </a:r>
            <a:r>
              <a:rPr lang="el-GR" altLang="en-US" sz="1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Α</a:t>
            </a:r>
            <a:r>
              <a:rPr lang="en-US" altLang="en-US" sz="1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 et al, J</a:t>
            </a:r>
            <a:r>
              <a:rPr lang="en-GB" altLang="en-US" sz="1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CEM </a:t>
            </a:r>
            <a:r>
              <a:rPr lang="en-GB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1999;</a:t>
            </a:r>
            <a:r>
              <a:rPr lang="el-GR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84: 4525-4530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141594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ΑΜΗΝΟΡΡΟΙΑ ΑΣΚΗΣΗΣ – ΕΝΗΒΩΣΗ </a:t>
            </a:r>
            <a:br>
              <a:rPr lang="el-GR" dirty="0"/>
            </a:br>
            <a:r>
              <a:rPr lang="el-GR" dirty="0"/>
              <a:t>ΓΥΜΝΑΣΤΡΙΕΣ</a:t>
            </a:r>
            <a:endParaRPr lang="en-GB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248472" cy="41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320480" cy="41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1151" y="2210235"/>
            <a:ext cx="1285929" cy="461665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FF00"/>
                </a:solidFill>
              </a:rPr>
              <a:t>Εφήβαιο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8764" y="2193351"/>
            <a:ext cx="1190967" cy="461665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FF00"/>
                </a:solidFill>
              </a:rPr>
              <a:t>Μαστός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3575" y="6381328"/>
            <a:ext cx="4335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Georgopoulos</a:t>
            </a:r>
            <a:r>
              <a:rPr lang="en-US" altLang="en-US" sz="1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 N</a:t>
            </a:r>
            <a:r>
              <a:rPr lang="el-GR" altLang="en-US" sz="1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Α</a:t>
            </a:r>
            <a:r>
              <a:rPr lang="en-US" altLang="en-US" sz="1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 et al, J</a:t>
            </a:r>
            <a:r>
              <a:rPr lang="en-GB" altLang="en-US" sz="1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CEM </a:t>
            </a:r>
            <a:r>
              <a:rPr lang="en-GB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1999;</a:t>
            </a:r>
            <a:r>
              <a:rPr lang="el-GR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84: 4525-4530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32487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ΑΜΗΝΟΡΡΟΙΑ ΑΣΚΗΣΗΣ - ΕΜΜΗΝΑΡΧΗ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96855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306961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63437"/>
            <a:ext cx="3304745" cy="235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248345"/>
            <a:ext cx="5056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</a:rPr>
              <a:t>Baxter-Jones ADG et al, Annals Hum </a:t>
            </a:r>
            <a:r>
              <a:rPr lang="en-GB" sz="1600" dirty="0" err="1" smtClean="0">
                <a:latin typeface="Calibri" panose="020F0502020204030204" pitchFamily="34" charset="0"/>
              </a:rPr>
              <a:t>Biol</a:t>
            </a:r>
            <a:r>
              <a:rPr lang="en-GB" sz="1600" dirty="0" smtClean="0">
                <a:latin typeface="Calibri" panose="020F0502020204030204" pitchFamily="34" charset="0"/>
              </a:rPr>
              <a:t> 1994;21: 407-415</a:t>
            </a:r>
            <a:endParaRPr lang="en-GB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08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l-GR" dirty="0"/>
              <a:t>ΑΜΗΝΟΡΡΟΙΑ ΑΣΚΗΣΗΣ - ΕΜΜΗΝΑΡΧΗ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737" y="1124744"/>
            <a:ext cx="8229600" cy="964703"/>
          </a:xfrm>
        </p:spPr>
        <p:txBody>
          <a:bodyPr/>
          <a:lstStyle/>
          <a:p>
            <a:pPr marL="0" indent="0" algn="ctr">
              <a:buNone/>
            </a:pPr>
            <a:r>
              <a:rPr lang="el-GR" dirty="0" smtClean="0"/>
              <a:t>Ηλικία εμμηναρχής πρωταθλητριών ρυθμικής γυμναστικής – Σύγκριση με τις μητέρες και τις αδελφές τους  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204864"/>
            <a:ext cx="2448272" cy="1665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2238037"/>
            <a:ext cx="2376264" cy="1635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2238036"/>
            <a:ext cx="2483346" cy="1635113"/>
          </a:xfrm>
          <a:prstGeom prst="rect">
            <a:avLst/>
          </a:prstGeom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2472578"/>
              </p:ext>
            </p:extLst>
          </p:nvPr>
        </p:nvGraphicFramePr>
        <p:xfrm>
          <a:off x="510356" y="4237241"/>
          <a:ext cx="8166100" cy="2103437"/>
        </p:xfrm>
        <a:graphic>
          <a:graphicData uri="http://schemas.openxmlformats.org/drawingml/2006/table">
            <a:tbl>
              <a:tblPr/>
              <a:tblGrid>
                <a:gridCol w="1800002"/>
                <a:gridCol w="1590898"/>
                <a:gridCol w="2447925"/>
                <a:gridCol w="2327275"/>
              </a:tblGrid>
              <a:tr h="82308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Αθλήτριες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Μητέρες αθλητριών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Αδελφές αθλητριών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82308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E</a:t>
                      </a: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μμηναρχή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14.3±1.5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13.7±1.5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13.7±1.5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457269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p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0.008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Arial" pitchFamily="34" charset="0"/>
                        </a:rPr>
                        <a:t>0.05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39952" y="6340678"/>
            <a:ext cx="485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Calibri" panose="020F0502020204030204" pitchFamily="34" charset="0"/>
              </a:rPr>
              <a:t>Georgopoulos</a:t>
            </a:r>
            <a:r>
              <a:rPr lang="en-GB" dirty="0" smtClean="0">
                <a:latin typeface="Calibri" panose="020F0502020204030204" pitchFamily="34" charset="0"/>
              </a:rPr>
              <a:t> NA et al, JCEM 2001;86: 5159-</a:t>
            </a:r>
            <a:r>
              <a:rPr lang="el-GR" dirty="0" smtClean="0">
                <a:latin typeface="Calibri" panose="020F0502020204030204" pitchFamily="34" charset="0"/>
              </a:rPr>
              <a:t>51</a:t>
            </a:r>
            <a:r>
              <a:rPr lang="en-GB" dirty="0" smtClean="0">
                <a:latin typeface="Calibri" panose="020F0502020204030204" pitchFamily="34" charset="0"/>
              </a:rPr>
              <a:t>64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1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l-GR" dirty="0"/>
              <a:t>ΑΜΗΝΟΡΡΟΙΑ ΑΣΚΗΣΗΣ - ΕΜΜΗΝΑΡΧΗ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72007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l-GR" dirty="0" smtClean="0"/>
              <a:t>Εμμηναρχή αθλητριών ρυθμικής και ενόργανης γυμναστικής - Συσχετίσεις</a:t>
            </a:r>
            <a:endParaRPr lang="en-GB" dirty="0"/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1124392"/>
              </p:ext>
            </p:extLst>
          </p:nvPr>
        </p:nvGraphicFramePr>
        <p:xfrm>
          <a:off x="2627784" y="1844824"/>
          <a:ext cx="6143600" cy="4437856"/>
        </p:xfrm>
        <a:graphic>
          <a:graphicData uri="http://schemas.openxmlformats.org/drawingml/2006/table">
            <a:tbl>
              <a:tblPr/>
              <a:tblGrid>
                <a:gridCol w="1800813"/>
                <a:gridCol w="958449"/>
                <a:gridCol w="1111742"/>
                <a:gridCol w="1312659"/>
                <a:gridCol w="959937"/>
              </a:tblGrid>
              <a:tr h="5992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5992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Rhythmic</a:t>
                      </a:r>
                      <a:endParaRPr kumimoji="0" lang="el-GR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Artistic</a:t>
                      </a:r>
                      <a:endParaRPr kumimoji="0" lang="el-GR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0792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Σωματικό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λίπος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- 0.36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&lt;0.001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- 0.28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1080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Βάρος</a:t>
                      </a: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SDS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0.030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10792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BMI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- 0</a:t>
                      </a: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0.036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194421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6406263"/>
            <a:ext cx="4335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Georgopoulos</a:t>
            </a:r>
            <a:r>
              <a:rPr lang="en-US" altLang="en-US" sz="1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 N</a:t>
            </a:r>
            <a:r>
              <a:rPr lang="el-GR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Α</a:t>
            </a:r>
            <a:r>
              <a:rPr lang="en-US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et al, </a:t>
            </a:r>
            <a:r>
              <a:rPr lang="en-US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J</a:t>
            </a:r>
            <a:r>
              <a:rPr lang="en-GB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CEM 1999;</a:t>
            </a:r>
            <a:r>
              <a:rPr lang="en-US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87:</a:t>
            </a:r>
            <a:r>
              <a:rPr lang="el-GR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60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</a:rPr>
              <a:t>3169-3173</a:t>
            </a:r>
            <a:endParaRPr lang="en-GB" sz="16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0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ΑΜΗΝΟΡΡΟΙΑ ΑΣΚΗΣΗΣ - ΠΑΘΟΦΥΣΙΟΛΟΓΙΑ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660" y="1412776"/>
            <a:ext cx="2962672" cy="7486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800" b="1" dirty="0" smtClean="0">
                <a:solidFill>
                  <a:srgbClr val="FFFF00"/>
                </a:solidFill>
              </a:rPr>
              <a:t>ΕΚΚΡΙΣΗ </a:t>
            </a:r>
            <a:r>
              <a:rPr lang="en-GB" sz="2800" b="1" dirty="0" smtClean="0">
                <a:solidFill>
                  <a:srgbClr val="FFFF00"/>
                </a:solidFill>
              </a:rPr>
              <a:t>LH (GnRH)</a:t>
            </a:r>
            <a:endParaRPr lang="en-GB" sz="2800" b="1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402704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992" y="2420888"/>
            <a:ext cx="4148008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734" y="6190838"/>
            <a:ext cx="402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Calibri" panose="020F0502020204030204" pitchFamily="34" charset="0"/>
              </a:rPr>
              <a:t>Loucks</a:t>
            </a:r>
            <a:r>
              <a:rPr lang="en-GB" dirty="0">
                <a:latin typeface="Calibri" panose="020F0502020204030204" pitchFamily="34" charset="0"/>
              </a:rPr>
              <a:t> AB et al, JCEM </a:t>
            </a:r>
            <a:r>
              <a:rPr lang="en-GB" dirty="0" smtClean="0">
                <a:latin typeface="Calibri" panose="020F0502020204030204" pitchFamily="34" charset="0"/>
              </a:rPr>
              <a:t>1989;68</a:t>
            </a:r>
            <a:r>
              <a:rPr lang="en-GB" dirty="0">
                <a:latin typeface="Calibri" panose="020F0502020204030204" pitchFamily="34" charset="0"/>
              </a:rPr>
              <a:t>: </a:t>
            </a:r>
            <a:r>
              <a:rPr lang="en-GB" dirty="0" smtClean="0">
                <a:latin typeface="Calibri" panose="020F0502020204030204" pitchFamily="34" charset="0"/>
              </a:rPr>
              <a:t>402-411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12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ΑΜΗΝΟΡΡΟΙΑ ΑΣΚΗΣΗΣ - ΠΑΘΟΦΥΣΙΟΛΟΓΙΑ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el-GR" dirty="0" smtClean="0"/>
              <a:t>ΑΡΝΗΤΙΚΟ ΕΝΕΡΓΕΙΑΚΟ ΙΣΟΖΥΓΙΟ = ΚΕΝΤΡΙΚΟΣ ΡΟΛΟΣ</a:t>
            </a:r>
          </a:p>
          <a:p>
            <a:endParaRPr lang="el-GR" dirty="0"/>
          </a:p>
          <a:p>
            <a:r>
              <a:rPr lang="el-GR" dirty="0" smtClean="0"/>
              <a:t>Η ΑΣΚΗΣΗ ΔΕΝ ΕΧΕΙ ΕΓΓΕΝΗ ΑΡΝΗΤΙΚΗ ΕΠΙΠΤΩΣΗ ΣΤΗ ΛΕΙΤΟΥΡΓΙΑ ΤΟΥ ΑΝΑΠΑΡΑΓΩΓΙΚΟΥ ΣΥΣΤΗΜΑΤΟΣ</a:t>
            </a:r>
          </a:p>
          <a:p>
            <a:endParaRPr lang="el-GR" dirty="0"/>
          </a:p>
          <a:p>
            <a:r>
              <a:rPr lang="el-GR" dirty="0" smtClean="0"/>
              <a:t>ΑΠΟΚΑΤΑΣΤΑΣΗ ΕΡ ΜΕ ΘΕΡΜΙΔΙΚΗ ΑΝΑΠΛΗΡΩΣΗ ΜΟΝΟ</a:t>
            </a:r>
          </a:p>
          <a:p>
            <a:endParaRPr lang="el-GR" dirty="0"/>
          </a:p>
          <a:p>
            <a:r>
              <a:rPr lang="el-GR" dirty="0" smtClean="0"/>
              <a:t>ΔΙΑΜΕΣΟΛΑΒΗΤΕΣ ???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996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ΕΙΝΑΙ ΖΩΗ</a:t>
            </a:r>
            <a:r>
              <a:rPr lang="el-GR" dirty="0" smtClean="0"/>
              <a:t>??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6552728" cy="441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Αποτέλεσμα εικόνας για αρχέγονη γή πριν 3 δισεκατομμύρια χρόνι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5624" y="47625"/>
            <a:ext cx="3239863" cy="20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Σχετική εικόν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086400"/>
            <a:ext cx="3221360" cy="16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Σχετική εικόν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8644" y="2492896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99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ΑΜΗΝΟΡΡΟΙΑ ΑΣΚΗΣΗΣ </a:t>
            </a:r>
            <a:r>
              <a:rPr lang="el-GR" dirty="0" smtClean="0"/>
              <a:t>– ΕΝΕΡΓΕΙΑΚΗ ΠΡΟΣΛΗΨΗ </a:t>
            </a:r>
            <a:r>
              <a:rPr lang="en-GB" dirty="0" smtClean="0"/>
              <a:t>(</a:t>
            </a:r>
            <a:r>
              <a:rPr lang="en-GB" dirty="0" smtClean="0">
                <a:latin typeface="Calibri" panose="020F0502020204030204" pitchFamily="34" charset="0"/>
              </a:rPr>
              <a:t>Kcal/kg lean body mass)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88302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467" y="3645024"/>
            <a:ext cx="8302253" cy="294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2593" y="1628800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92D050"/>
                </a:solidFill>
              </a:rPr>
              <a:t>←Ισορροπημένη</a:t>
            </a:r>
            <a:endParaRPr lang="en-GB" sz="2400" dirty="0">
              <a:solidFill>
                <a:srgbClr val="92D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3038314"/>
            <a:ext cx="1917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Calibri"/>
              </a:rPr>
              <a:t>↓</a:t>
            </a:r>
            <a:r>
              <a:rPr lang="el-GR" sz="2400" dirty="0" smtClean="0">
                <a:solidFill>
                  <a:srgbClr val="FF0000"/>
                </a:solidFill>
                <a:latin typeface="Calibri"/>
              </a:rPr>
              <a:t> Ανεπαρκής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8071" y="3149747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min</a:t>
            </a:r>
            <a:endParaRPr lang="en-GB" sz="24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1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ΑΜΗΝΟΡΡΟΙΑ ΑΣΚΗΣΗΣ - ΠΑΘΟΦΥΣΙΟΛΟΓΙΑ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1714488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FF00"/>
                </a:solidFill>
              </a:rPr>
              <a:t>ΛΕΠΤΙΝΗ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5" name="HYPOTHALAMUS"/>
          <p:cNvSpPr/>
          <p:nvPr/>
        </p:nvSpPr>
        <p:spPr>
          <a:xfrm>
            <a:off x="3064962" y="1414486"/>
            <a:ext cx="4225571" cy="3412815"/>
          </a:xfrm>
          <a:custGeom>
            <a:avLst/>
            <a:gdLst>
              <a:gd name="connsiteX0" fmla="*/ 0 w 4716016"/>
              <a:gd name="connsiteY0" fmla="*/ 0 h 2376264"/>
              <a:gd name="connsiteX1" fmla="*/ 4716016 w 4716016"/>
              <a:gd name="connsiteY1" fmla="*/ 0 h 2376264"/>
              <a:gd name="connsiteX2" fmla="*/ 4716016 w 4716016"/>
              <a:gd name="connsiteY2" fmla="*/ 2376264 h 2376264"/>
              <a:gd name="connsiteX3" fmla="*/ 0 w 4716016"/>
              <a:gd name="connsiteY3" fmla="*/ 2376264 h 2376264"/>
              <a:gd name="connsiteX4" fmla="*/ 0 w 4716016"/>
              <a:gd name="connsiteY4" fmla="*/ 0 h 2376264"/>
              <a:gd name="connsiteX0" fmla="*/ 539552 w 4716016"/>
              <a:gd name="connsiteY0" fmla="*/ 720080 h 2376264"/>
              <a:gd name="connsiteX1" fmla="*/ 4716016 w 4716016"/>
              <a:gd name="connsiteY1" fmla="*/ 0 h 2376264"/>
              <a:gd name="connsiteX2" fmla="*/ 4716016 w 4716016"/>
              <a:gd name="connsiteY2" fmla="*/ 2376264 h 2376264"/>
              <a:gd name="connsiteX3" fmla="*/ 0 w 4716016"/>
              <a:gd name="connsiteY3" fmla="*/ 2376264 h 2376264"/>
              <a:gd name="connsiteX4" fmla="*/ 539552 w 4716016"/>
              <a:gd name="connsiteY4" fmla="*/ 720080 h 2376264"/>
              <a:gd name="connsiteX0" fmla="*/ 539552 w 4716016"/>
              <a:gd name="connsiteY0" fmla="*/ 720080 h 2376264"/>
              <a:gd name="connsiteX1" fmla="*/ 4716016 w 4716016"/>
              <a:gd name="connsiteY1" fmla="*/ 0 h 2376264"/>
              <a:gd name="connsiteX2" fmla="*/ 4716016 w 4716016"/>
              <a:gd name="connsiteY2" fmla="*/ 2376264 h 2376264"/>
              <a:gd name="connsiteX3" fmla="*/ 0 w 4716016"/>
              <a:gd name="connsiteY3" fmla="*/ 2376264 h 2376264"/>
              <a:gd name="connsiteX4" fmla="*/ 539552 w 4716016"/>
              <a:gd name="connsiteY4" fmla="*/ 720080 h 2376264"/>
              <a:gd name="connsiteX0" fmla="*/ 539552 w 4716016"/>
              <a:gd name="connsiteY0" fmla="*/ 1104810 h 2760994"/>
              <a:gd name="connsiteX1" fmla="*/ 4716016 w 4716016"/>
              <a:gd name="connsiteY1" fmla="*/ 384730 h 2760994"/>
              <a:gd name="connsiteX2" fmla="*/ 4716016 w 4716016"/>
              <a:gd name="connsiteY2" fmla="*/ 2760994 h 2760994"/>
              <a:gd name="connsiteX3" fmla="*/ 0 w 4716016"/>
              <a:gd name="connsiteY3" fmla="*/ 2760994 h 2760994"/>
              <a:gd name="connsiteX4" fmla="*/ 539552 w 4716016"/>
              <a:gd name="connsiteY4" fmla="*/ 1104810 h 2760994"/>
              <a:gd name="connsiteX0" fmla="*/ 539552 w 4716016"/>
              <a:gd name="connsiteY0" fmla="*/ 1101705 h 2757889"/>
              <a:gd name="connsiteX1" fmla="*/ 1547664 w 4716016"/>
              <a:gd name="connsiteY1" fmla="*/ 381625 h 2757889"/>
              <a:gd name="connsiteX2" fmla="*/ 4716016 w 4716016"/>
              <a:gd name="connsiteY2" fmla="*/ 381625 h 2757889"/>
              <a:gd name="connsiteX3" fmla="*/ 4716016 w 4716016"/>
              <a:gd name="connsiteY3" fmla="*/ 2757889 h 2757889"/>
              <a:gd name="connsiteX4" fmla="*/ 0 w 4716016"/>
              <a:gd name="connsiteY4" fmla="*/ 2757889 h 2757889"/>
              <a:gd name="connsiteX5" fmla="*/ 539552 w 4716016"/>
              <a:gd name="connsiteY5" fmla="*/ 1101705 h 2757889"/>
              <a:gd name="connsiteX0" fmla="*/ 539552 w 4716016"/>
              <a:gd name="connsiteY0" fmla="*/ 1101705 h 2757889"/>
              <a:gd name="connsiteX1" fmla="*/ 1979712 w 4716016"/>
              <a:gd name="connsiteY1" fmla="*/ 381625 h 2757889"/>
              <a:gd name="connsiteX2" fmla="*/ 4716016 w 4716016"/>
              <a:gd name="connsiteY2" fmla="*/ 381625 h 2757889"/>
              <a:gd name="connsiteX3" fmla="*/ 4716016 w 4716016"/>
              <a:gd name="connsiteY3" fmla="*/ 2757889 h 2757889"/>
              <a:gd name="connsiteX4" fmla="*/ 0 w 4716016"/>
              <a:gd name="connsiteY4" fmla="*/ 2757889 h 2757889"/>
              <a:gd name="connsiteX5" fmla="*/ 539552 w 4716016"/>
              <a:gd name="connsiteY5" fmla="*/ 1101705 h 2757889"/>
              <a:gd name="connsiteX0" fmla="*/ 539552 w 4716016"/>
              <a:gd name="connsiteY0" fmla="*/ 1101705 h 2757889"/>
              <a:gd name="connsiteX1" fmla="*/ 1979712 w 4716016"/>
              <a:gd name="connsiteY1" fmla="*/ 381625 h 2757889"/>
              <a:gd name="connsiteX2" fmla="*/ 4716016 w 4716016"/>
              <a:gd name="connsiteY2" fmla="*/ 381625 h 2757889"/>
              <a:gd name="connsiteX3" fmla="*/ 4716016 w 4716016"/>
              <a:gd name="connsiteY3" fmla="*/ 2757889 h 2757889"/>
              <a:gd name="connsiteX4" fmla="*/ 0 w 4716016"/>
              <a:gd name="connsiteY4" fmla="*/ 2757889 h 2757889"/>
              <a:gd name="connsiteX5" fmla="*/ 539552 w 4716016"/>
              <a:gd name="connsiteY5" fmla="*/ 1101705 h 2757889"/>
              <a:gd name="connsiteX0" fmla="*/ 539552 w 4716016"/>
              <a:gd name="connsiteY0" fmla="*/ 1136682 h 2792866"/>
              <a:gd name="connsiteX1" fmla="*/ 1979712 w 4716016"/>
              <a:gd name="connsiteY1" fmla="*/ 416602 h 2792866"/>
              <a:gd name="connsiteX2" fmla="*/ 3347864 w 4716016"/>
              <a:gd name="connsiteY2" fmla="*/ 848650 h 2792866"/>
              <a:gd name="connsiteX3" fmla="*/ 4716016 w 4716016"/>
              <a:gd name="connsiteY3" fmla="*/ 416602 h 2792866"/>
              <a:gd name="connsiteX4" fmla="*/ 4716016 w 4716016"/>
              <a:gd name="connsiteY4" fmla="*/ 2792866 h 2792866"/>
              <a:gd name="connsiteX5" fmla="*/ 0 w 4716016"/>
              <a:gd name="connsiteY5" fmla="*/ 2792866 h 2792866"/>
              <a:gd name="connsiteX6" fmla="*/ 539552 w 4716016"/>
              <a:gd name="connsiteY6" fmla="*/ 1136682 h 2792866"/>
              <a:gd name="connsiteX0" fmla="*/ 539552 w 4716016"/>
              <a:gd name="connsiteY0" fmla="*/ 860651 h 2516835"/>
              <a:gd name="connsiteX1" fmla="*/ 1979712 w 4716016"/>
              <a:gd name="connsiteY1" fmla="*/ 140571 h 2516835"/>
              <a:gd name="connsiteX2" fmla="*/ 3347864 w 4716016"/>
              <a:gd name="connsiteY2" fmla="*/ 572619 h 2516835"/>
              <a:gd name="connsiteX3" fmla="*/ 4355976 w 4716016"/>
              <a:gd name="connsiteY3" fmla="*/ 860651 h 2516835"/>
              <a:gd name="connsiteX4" fmla="*/ 4716016 w 4716016"/>
              <a:gd name="connsiteY4" fmla="*/ 2516835 h 2516835"/>
              <a:gd name="connsiteX5" fmla="*/ 0 w 4716016"/>
              <a:gd name="connsiteY5" fmla="*/ 2516835 h 2516835"/>
              <a:gd name="connsiteX6" fmla="*/ 539552 w 4716016"/>
              <a:gd name="connsiteY6" fmla="*/ 860651 h 2516835"/>
              <a:gd name="connsiteX0" fmla="*/ 539552 w 4355976"/>
              <a:gd name="connsiteY0" fmla="*/ 860651 h 2516835"/>
              <a:gd name="connsiteX1" fmla="*/ 1979712 w 4355976"/>
              <a:gd name="connsiteY1" fmla="*/ 140571 h 2516835"/>
              <a:gd name="connsiteX2" fmla="*/ 3347864 w 4355976"/>
              <a:gd name="connsiteY2" fmla="*/ 572619 h 2516835"/>
              <a:gd name="connsiteX3" fmla="*/ 4355976 w 4355976"/>
              <a:gd name="connsiteY3" fmla="*/ 860651 h 2516835"/>
              <a:gd name="connsiteX4" fmla="*/ 4355976 w 4355976"/>
              <a:gd name="connsiteY4" fmla="*/ 1004667 h 2516835"/>
              <a:gd name="connsiteX5" fmla="*/ 0 w 4355976"/>
              <a:gd name="connsiteY5" fmla="*/ 2516835 h 2516835"/>
              <a:gd name="connsiteX6" fmla="*/ 539552 w 4355976"/>
              <a:gd name="connsiteY6" fmla="*/ 860651 h 2516835"/>
              <a:gd name="connsiteX0" fmla="*/ 539552 w 4355976"/>
              <a:gd name="connsiteY0" fmla="*/ 860651 h 2516835"/>
              <a:gd name="connsiteX1" fmla="*/ 1979712 w 4355976"/>
              <a:gd name="connsiteY1" fmla="*/ 140571 h 2516835"/>
              <a:gd name="connsiteX2" fmla="*/ 3347864 w 4355976"/>
              <a:gd name="connsiteY2" fmla="*/ 572619 h 2516835"/>
              <a:gd name="connsiteX3" fmla="*/ 4355976 w 4355976"/>
              <a:gd name="connsiteY3" fmla="*/ 860651 h 2516835"/>
              <a:gd name="connsiteX4" fmla="*/ 4355976 w 4355976"/>
              <a:gd name="connsiteY4" fmla="*/ 1004667 h 2516835"/>
              <a:gd name="connsiteX5" fmla="*/ 4067944 w 4355976"/>
              <a:gd name="connsiteY5" fmla="*/ 1004667 h 2516835"/>
              <a:gd name="connsiteX6" fmla="*/ 0 w 4355976"/>
              <a:gd name="connsiteY6" fmla="*/ 2516835 h 2516835"/>
              <a:gd name="connsiteX7" fmla="*/ 539552 w 4355976"/>
              <a:gd name="connsiteY7" fmla="*/ 860651 h 2516835"/>
              <a:gd name="connsiteX0" fmla="*/ 539552 w 4355976"/>
              <a:gd name="connsiteY0" fmla="*/ 860651 h 2516835"/>
              <a:gd name="connsiteX1" fmla="*/ 1979712 w 4355976"/>
              <a:gd name="connsiteY1" fmla="*/ 140571 h 2516835"/>
              <a:gd name="connsiteX2" fmla="*/ 3347864 w 4355976"/>
              <a:gd name="connsiteY2" fmla="*/ 572619 h 2516835"/>
              <a:gd name="connsiteX3" fmla="*/ 4355976 w 4355976"/>
              <a:gd name="connsiteY3" fmla="*/ 860651 h 2516835"/>
              <a:gd name="connsiteX4" fmla="*/ 4355976 w 4355976"/>
              <a:gd name="connsiteY4" fmla="*/ 1004667 h 2516835"/>
              <a:gd name="connsiteX5" fmla="*/ 4067944 w 4355976"/>
              <a:gd name="connsiteY5" fmla="*/ 1004667 h 2516835"/>
              <a:gd name="connsiteX6" fmla="*/ 0 w 4355976"/>
              <a:gd name="connsiteY6" fmla="*/ 2516835 h 2516835"/>
              <a:gd name="connsiteX7" fmla="*/ 539552 w 4355976"/>
              <a:gd name="connsiteY7" fmla="*/ 860651 h 2516835"/>
              <a:gd name="connsiteX0" fmla="*/ 539552 w 4355976"/>
              <a:gd name="connsiteY0" fmla="*/ 860651 h 2603615"/>
              <a:gd name="connsiteX1" fmla="*/ 1979712 w 4355976"/>
              <a:gd name="connsiteY1" fmla="*/ 140571 h 2603615"/>
              <a:gd name="connsiteX2" fmla="*/ 3347864 w 4355976"/>
              <a:gd name="connsiteY2" fmla="*/ 572619 h 2603615"/>
              <a:gd name="connsiteX3" fmla="*/ 4355976 w 4355976"/>
              <a:gd name="connsiteY3" fmla="*/ 860651 h 2603615"/>
              <a:gd name="connsiteX4" fmla="*/ 4355976 w 4355976"/>
              <a:gd name="connsiteY4" fmla="*/ 1004667 h 2603615"/>
              <a:gd name="connsiteX5" fmla="*/ 4067944 w 4355976"/>
              <a:gd name="connsiteY5" fmla="*/ 1004667 h 2603615"/>
              <a:gd name="connsiteX6" fmla="*/ 3059832 w 4355976"/>
              <a:gd name="connsiteY6" fmla="*/ 1364707 h 2603615"/>
              <a:gd name="connsiteX7" fmla="*/ 0 w 4355976"/>
              <a:gd name="connsiteY7" fmla="*/ 2516835 h 2603615"/>
              <a:gd name="connsiteX8" fmla="*/ 539552 w 4355976"/>
              <a:gd name="connsiteY8" fmla="*/ 860651 h 2603615"/>
              <a:gd name="connsiteX0" fmla="*/ 539552 w 4355976"/>
              <a:gd name="connsiteY0" fmla="*/ 860651 h 2603615"/>
              <a:gd name="connsiteX1" fmla="*/ 1979712 w 4355976"/>
              <a:gd name="connsiteY1" fmla="*/ 140571 h 2603615"/>
              <a:gd name="connsiteX2" fmla="*/ 3347864 w 4355976"/>
              <a:gd name="connsiteY2" fmla="*/ 572619 h 2603615"/>
              <a:gd name="connsiteX3" fmla="*/ 4355976 w 4355976"/>
              <a:gd name="connsiteY3" fmla="*/ 860651 h 2603615"/>
              <a:gd name="connsiteX4" fmla="*/ 4355976 w 4355976"/>
              <a:gd name="connsiteY4" fmla="*/ 1004667 h 2603615"/>
              <a:gd name="connsiteX5" fmla="*/ 4067944 w 4355976"/>
              <a:gd name="connsiteY5" fmla="*/ 1004667 h 2603615"/>
              <a:gd name="connsiteX6" fmla="*/ 3059832 w 4355976"/>
              <a:gd name="connsiteY6" fmla="*/ 1364707 h 2603615"/>
              <a:gd name="connsiteX7" fmla="*/ 0 w 4355976"/>
              <a:gd name="connsiteY7" fmla="*/ 2516835 h 2603615"/>
              <a:gd name="connsiteX8" fmla="*/ 539552 w 4355976"/>
              <a:gd name="connsiteY8" fmla="*/ 860651 h 2603615"/>
              <a:gd name="connsiteX0" fmla="*/ 539552 w 4355976"/>
              <a:gd name="connsiteY0" fmla="*/ 860651 h 2603615"/>
              <a:gd name="connsiteX1" fmla="*/ 1979712 w 4355976"/>
              <a:gd name="connsiteY1" fmla="*/ 140571 h 2603615"/>
              <a:gd name="connsiteX2" fmla="*/ 3347864 w 4355976"/>
              <a:gd name="connsiteY2" fmla="*/ 572619 h 2603615"/>
              <a:gd name="connsiteX3" fmla="*/ 4355976 w 4355976"/>
              <a:gd name="connsiteY3" fmla="*/ 860651 h 2603615"/>
              <a:gd name="connsiteX4" fmla="*/ 4355976 w 4355976"/>
              <a:gd name="connsiteY4" fmla="*/ 1004667 h 2603615"/>
              <a:gd name="connsiteX5" fmla="*/ 4067944 w 4355976"/>
              <a:gd name="connsiteY5" fmla="*/ 1004667 h 2603615"/>
              <a:gd name="connsiteX6" fmla="*/ 2915816 w 4355976"/>
              <a:gd name="connsiteY6" fmla="*/ 1436715 h 2603615"/>
              <a:gd name="connsiteX7" fmla="*/ 0 w 4355976"/>
              <a:gd name="connsiteY7" fmla="*/ 2516835 h 2603615"/>
              <a:gd name="connsiteX8" fmla="*/ 539552 w 4355976"/>
              <a:gd name="connsiteY8" fmla="*/ 860651 h 2603615"/>
              <a:gd name="connsiteX0" fmla="*/ 216024 w 4032448"/>
              <a:gd name="connsiteY0" fmla="*/ 860651 h 2243575"/>
              <a:gd name="connsiteX1" fmla="*/ 1656184 w 4032448"/>
              <a:gd name="connsiteY1" fmla="*/ 140571 h 2243575"/>
              <a:gd name="connsiteX2" fmla="*/ 3024336 w 4032448"/>
              <a:gd name="connsiteY2" fmla="*/ 572619 h 2243575"/>
              <a:gd name="connsiteX3" fmla="*/ 4032448 w 4032448"/>
              <a:gd name="connsiteY3" fmla="*/ 860651 h 2243575"/>
              <a:gd name="connsiteX4" fmla="*/ 4032448 w 4032448"/>
              <a:gd name="connsiteY4" fmla="*/ 1004667 h 2243575"/>
              <a:gd name="connsiteX5" fmla="*/ 3744416 w 4032448"/>
              <a:gd name="connsiteY5" fmla="*/ 1004667 h 2243575"/>
              <a:gd name="connsiteX6" fmla="*/ 2592288 w 4032448"/>
              <a:gd name="connsiteY6" fmla="*/ 1436715 h 2243575"/>
              <a:gd name="connsiteX7" fmla="*/ 0 w 4032448"/>
              <a:gd name="connsiteY7" fmla="*/ 2156795 h 2243575"/>
              <a:gd name="connsiteX8" fmla="*/ 216024 w 4032448"/>
              <a:gd name="connsiteY8" fmla="*/ 860651 h 2243575"/>
              <a:gd name="connsiteX0" fmla="*/ 216024 w 4032448"/>
              <a:gd name="connsiteY0" fmla="*/ 860651 h 2156795"/>
              <a:gd name="connsiteX1" fmla="*/ 1656184 w 4032448"/>
              <a:gd name="connsiteY1" fmla="*/ 140571 h 2156795"/>
              <a:gd name="connsiteX2" fmla="*/ 3024336 w 4032448"/>
              <a:gd name="connsiteY2" fmla="*/ 572619 h 2156795"/>
              <a:gd name="connsiteX3" fmla="*/ 4032448 w 4032448"/>
              <a:gd name="connsiteY3" fmla="*/ 860651 h 2156795"/>
              <a:gd name="connsiteX4" fmla="*/ 4032448 w 4032448"/>
              <a:gd name="connsiteY4" fmla="*/ 1004667 h 2156795"/>
              <a:gd name="connsiteX5" fmla="*/ 3744416 w 4032448"/>
              <a:gd name="connsiteY5" fmla="*/ 1004667 h 2156795"/>
              <a:gd name="connsiteX6" fmla="*/ 2592288 w 4032448"/>
              <a:gd name="connsiteY6" fmla="*/ 1436715 h 2156795"/>
              <a:gd name="connsiteX7" fmla="*/ 0 w 4032448"/>
              <a:gd name="connsiteY7" fmla="*/ 2156795 h 2156795"/>
              <a:gd name="connsiteX8" fmla="*/ 216024 w 4032448"/>
              <a:gd name="connsiteY8" fmla="*/ 860651 h 2156795"/>
              <a:gd name="connsiteX0" fmla="*/ 288032 w 4104456"/>
              <a:gd name="connsiteY0" fmla="*/ 860651 h 2313529"/>
              <a:gd name="connsiteX1" fmla="*/ 1728192 w 4104456"/>
              <a:gd name="connsiteY1" fmla="*/ 140571 h 2313529"/>
              <a:gd name="connsiteX2" fmla="*/ 3096344 w 4104456"/>
              <a:gd name="connsiteY2" fmla="*/ 572619 h 2313529"/>
              <a:gd name="connsiteX3" fmla="*/ 4104456 w 4104456"/>
              <a:gd name="connsiteY3" fmla="*/ 860651 h 2313529"/>
              <a:gd name="connsiteX4" fmla="*/ 4104456 w 4104456"/>
              <a:gd name="connsiteY4" fmla="*/ 1004667 h 2313529"/>
              <a:gd name="connsiteX5" fmla="*/ 3816424 w 4104456"/>
              <a:gd name="connsiteY5" fmla="*/ 1004667 h 2313529"/>
              <a:gd name="connsiteX6" fmla="*/ 2664296 w 4104456"/>
              <a:gd name="connsiteY6" fmla="*/ 1436715 h 2313529"/>
              <a:gd name="connsiteX7" fmla="*/ 432048 w 4104456"/>
              <a:gd name="connsiteY7" fmla="*/ 1868763 h 2313529"/>
              <a:gd name="connsiteX8" fmla="*/ 72008 w 4104456"/>
              <a:gd name="connsiteY8" fmla="*/ 2156795 h 2313529"/>
              <a:gd name="connsiteX9" fmla="*/ 288032 w 4104456"/>
              <a:gd name="connsiteY9" fmla="*/ 860651 h 2313529"/>
              <a:gd name="connsiteX0" fmla="*/ 216024 w 4032448"/>
              <a:gd name="connsiteY0" fmla="*/ 860651 h 2313529"/>
              <a:gd name="connsiteX1" fmla="*/ 1656184 w 4032448"/>
              <a:gd name="connsiteY1" fmla="*/ 140571 h 2313529"/>
              <a:gd name="connsiteX2" fmla="*/ 3024336 w 4032448"/>
              <a:gd name="connsiteY2" fmla="*/ 572619 h 2313529"/>
              <a:gd name="connsiteX3" fmla="*/ 4032448 w 4032448"/>
              <a:gd name="connsiteY3" fmla="*/ 860651 h 2313529"/>
              <a:gd name="connsiteX4" fmla="*/ 4032448 w 4032448"/>
              <a:gd name="connsiteY4" fmla="*/ 1004667 h 2313529"/>
              <a:gd name="connsiteX5" fmla="*/ 3744416 w 4032448"/>
              <a:gd name="connsiteY5" fmla="*/ 1004667 h 2313529"/>
              <a:gd name="connsiteX6" fmla="*/ 2592288 w 4032448"/>
              <a:gd name="connsiteY6" fmla="*/ 1436715 h 2313529"/>
              <a:gd name="connsiteX7" fmla="*/ 1440160 w 4032448"/>
              <a:gd name="connsiteY7" fmla="*/ 2012779 h 2313529"/>
              <a:gd name="connsiteX8" fmla="*/ 360040 w 4032448"/>
              <a:gd name="connsiteY8" fmla="*/ 1868763 h 2313529"/>
              <a:gd name="connsiteX9" fmla="*/ 0 w 4032448"/>
              <a:gd name="connsiteY9" fmla="*/ 2156795 h 2313529"/>
              <a:gd name="connsiteX10" fmla="*/ 216024 w 4032448"/>
              <a:gd name="connsiteY10" fmla="*/ 860651 h 2313529"/>
              <a:gd name="connsiteX0" fmla="*/ 216024 w 4032448"/>
              <a:gd name="connsiteY0" fmla="*/ 860651 h 2396822"/>
              <a:gd name="connsiteX1" fmla="*/ 1656184 w 4032448"/>
              <a:gd name="connsiteY1" fmla="*/ 140571 h 2396822"/>
              <a:gd name="connsiteX2" fmla="*/ 3024336 w 4032448"/>
              <a:gd name="connsiteY2" fmla="*/ 572619 h 2396822"/>
              <a:gd name="connsiteX3" fmla="*/ 4032448 w 4032448"/>
              <a:gd name="connsiteY3" fmla="*/ 860651 h 2396822"/>
              <a:gd name="connsiteX4" fmla="*/ 4032448 w 4032448"/>
              <a:gd name="connsiteY4" fmla="*/ 1004667 h 2396822"/>
              <a:gd name="connsiteX5" fmla="*/ 3744416 w 4032448"/>
              <a:gd name="connsiteY5" fmla="*/ 1004667 h 2396822"/>
              <a:gd name="connsiteX6" fmla="*/ 2592288 w 4032448"/>
              <a:gd name="connsiteY6" fmla="*/ 1436715 h 2396822"/>
              <a:gd name="connsiteX7" fmla="*/ 1440160 w 4032448"/>
              <a:gd name="connsiteY7" fmla="*/ 2012779 h 2396822"/>
              <a:gd name="connsiteX8" fmla="*/ 432048 w 4032448"/>
              <a:gd name="connsiteY8" fmla="*/ 2372819 h 2396822"/>
              <a:gd name="connsiteX9" fmla="*/ 360040 w 4032448"/>
              <a:gd name="connsiteY9" fmla="*/ 1868763 h 2396822"/>
              <a:gd name="connsiteX10" fmla="*/ 0 w 4032448"/>
              <a:gd name="connsiteY10" fmla="*/ 2156795 h 2396822"/>
              <a:gd name="connsiteX11" fmla="*/ 216024 w 4032448"/>
              <a:gd name="connsiteY11" fmla="*/ 860651 h 2396822"/>
              <a:gd name="connsiteX0" fmla="*/ 216024 w 4032448"/>
              <a:gd name="connsiteY0" fmla="*/ 860651 h 2396822"/>
              <a:gd name="connsiteX1" fmla="*/ 1656184 w 4032448"/>
              <a:gd name="connsiteY1" fmla="*/ 140571 h 2396822"/>
              <a:gd name="connsiteX2" fmla="*/ 3024336 w 4032448"/>
              <a:gd name="connsiteY2" fmla="*/ 572619 h 2396822"/>
              <a:gd name="connsiteX3" fmla="*/ 4032448 w 4032448"/>
              <a:gd name="connsiteY3" fmla="*/ 860651 h 2396822"/>
              <a:gd name="connsiteX4" fmla="*/ 4032448 w 4032448"/>
              <a:gd name="connsiteY4" fmla="*/ 1004667 h 2396822"/>
              <a:gd name="connsiteX5" fmla="*/ 3744416 w 4032448"/>
              <a:gd name="connsiteY5" fmla="*/ 1004667 h 2396822"/>
              <a:gd name="connsiteX6" fmla="*/ 2592288 w 4032448"/>
              <a:gd name="connsiteY6" fmla="*/ 1436715 h 2396822"/>
              <a:gd name="connsiteX7" fmla="*/ 1440160 w 4032448"/>
              <a:gd name="connsiteY7" fmla="*/ 2012779 h 2396822"/>
              <a:gd name="connsiteX8" fmla="*/ 432048 w 4032448"/>
              <a:gd name="connsiteY8" fmla="*/ 2372819 h 2396822"/>
              <a:gd name="connsiteX9" fmla="*/ 504056 w 4032448"/>
              <a:gd name="connsiteY9" fmla="*/ 1940770 h 2396822"/>
              <a:gd name="connsiteX10" fmla="*/ 360040 w 4032448"/>
              <a:gd name="connsiteY10" fmla="*/ 1868763 h 2396822"/>
              <a:gd name="connsiteX11" fmla="*/ 0 w 4032448"/>
              <a:gd name="connsiteY11" fmla="*/ 2156795 h 2396822"/>
              <a:gd name="connsiteX12" fmla="*/ 216024 w 4032448"/>
              <a:gd name="connsiteY12" fmla="*/ 860651 h 2396822"/>
              <a:gd name="connsiteX0" fmla="*/ 216024 w 4032448"/>
              <a:gd name="connsiteY0" fmla="*/ 860651 h 2324813"/>
              <a:gd name="connsiteX1" fmla="*/ 1656184 w 4032448"/>
              <a:gd name="connsiteY1" fmla="*/ 140571 h 2324813"/>
              <a:gd name="connsiteX2" fmla="*/ 3024336 w 4032448"/>
              <a:gd name="connsiteY2" fmla="*/ 572619 h 2324813"/>
              <a:gd name="connsiteX3" fmla="*/ 4032448 w 4032448"/>
              <a:gd name="connsiteY3" fmla="*/ 860651 h 2324813"/>
              <a:gd name="connsiteX4" fmla="*/ 4032448 w 4032448"/>
              <a:gd name="connsiteY4" fmla="*/ 1004667 h 2324813"/>
              <a:gd name="connsiteX5" fmla="*/ 3744416 w 4032448"/>
              <a:gd name="connsiteY5" fmla="*/ 1004667 h 2324813"/>
              <a:gd name="connsiteX6" fmla="*/ 2592288 w 4032448"/>
              <a:gd name="connsiteY6" fmla="*/ 1436715 h 2324813"/>
              <a:gd name="connsiteX7" fmla="*/ 1440160 w 4032448"/>
              <a:gd name="connsiteY7" fmla="*/ 2012779 h 2324813"/>
              <a:gd name="connsiteX8" fmla="*/ 792088 w 4032448"/>
              <a:gd name="connsiteY8" fmla="*/ 2300810 h 2324813"/>
              <a:gd name="connsiteX9" fmla="*/ 504056 w 4032448"/>
              <a:gd name="connsiteY9" fmla="*/ 1940770 h 2324813"/>
              <a:gd name="connsiteX10" fmla="*/ 360040 w 4032448"/>
              <a:gd name="connsiteY10" fmla="*/ 1868763 h 2324813"/>
              <a:gd name="connsiteX11" fmla="*/ 0 w 4032448"/>
              <a:gd name="connsiteY11" fmla="*/ 2156795 h 2324813"/>
              <a:gd name="connsiteX12" fmla="*/ 216024 w 4032448"/>
              <a:gd name="connsiteY12" fmla="*/ 860651 h 2324813"/>
              <a:gd name="connsiteX0" fmla="*/ 216024 w 4032448"/>
              <a:gd name="connsiteY0" fmla="*/ 860651 h 2684854"/>
              <a:gd name="connsiteX1" fmla="*/ 1656184 w 4032448"/>
              <a:gd name="connsiteY1" fmla="*/ 140571 h 2684854"/>
              <a:gd name="connsiteX2" fmla="*/ 3024336 w 4032448"/>
              <a:gd name="connsiteY2" fmla="*/ 572619 h 2684854"/>
              <a:gd name="connsiteX3" fmla="*/ 4032448 w 4032448"/>
              <a:gd name="connsiteY3" fmla="*/ 860651 h 2684854"/>
              <a:gd name="connsiteX4" fmla="*/ 4032448 w 4032448"/>
              <a:gd name="connsiteY4" fmla="*/ 1004667 h 2684854"/>
              <a:gd name="connsiteX5" fmla="*/ 3744416 w 4032448"/>
              <a:gd name="connsiteY5" fmla="*/ 1004667 h 2684854"/>
              <a:gd name="connsiteX6" fmla="*/ 2592288 w 4032448"/>
              <a:gd name="connsiteY6" fmla="*/ 1436715 h 2684854"/>
              <a:gd name="connsiteX7" fmla="*/ 1440160 w 4032448"/>
              <a:gd name="connsiteY7" fmla="*/ 2012779 h 2684854"/>
              <a:gd name="connsiteX8" fmla="*/ 216024 w 4032448"/>
              <a:gd name="connsiteY8" fmla="*/ 2660851 h 2684854"/>
              <a:gd name="connsiteX9" fmla="*/ 504056 w 4032448"/>
              <a:gd name="connsiteY9" fmla="*/ 1940770 h 2684854"/>
              <a:gd name="connsiteX10" fmla="*/ 360040 w 4032448"/>
              <a:gd name="connsiteY10" fmla="*/ 1868763 h 2684854"/>
              <a:gd name="connsiteX11" fmla="*/ 0 w 4032448"/>
              <a:gd name="connsiteY11" fmla="*/ 2156795 h 2684854"/>
              <a:gd name="connsiteX12" fmla="*/ 216024 w 4032448"/>
              <a:gd name="connsiteY12" fmla="*/ 860651 h 2684854"/>
              <a:gd name="connsiteX0" fmla="*/ 216024 w 4032448"/>
              <a:gd name="connsiteY0" fmla="*/ 860651 h 2710508"/>
              <a:gd name="connsiteX1" fmla="*/ 1656184 w 4032448"/>
              <a:gd name="connsiteY1" fmla="*/ 140571 h 2710508"/>
              <a:gd name="connsiteX2" fmla="*/ 3024336 w 4032448"/>
              <a:gd name="connsiteY2" fmla="*/ 572619 h 2710508"/>
              <a:gd name="connsiteX3" fmla="*/ 4032448 w 4032448"/>
              <a:gd name="connsiteY3" fmla="*/ 860651 h 2710508"/>
              <a:gd name="connsiteX4" fmla="*/ 4032448 w 4032448"/>
              <a:gd name="connsiteY4" fmla="*/ 1004667 h 2710508"/>
              <a:gd name="connsiteX5" fmla="*/ 3744416 w 4032448"/>
              <a:gd name="connsiteY5" fmla="*/ 1004667 h 2710508"/>
              <a:gd name="connsiteX6" fmla="*/ 2592288 w 4032448"/>
              <a:gd name="connsiteY6" fmla="*/ 1436715 h 2710508"/>
              <a:gd name="connsiteX7" fmla="*/ 1440160 w 4032448"/>
              <a:gd name="connsiteY7" fmla="*/ 2012779 h 2710508"/>
              <a:gd name="connsiteX8" fmla="*/ 216024 w 4032448"/>
              <a:gd name="connsiteY8" fmla="*/ 2660851 h 2710508"/>
              <a:gd name="connsiteX9" fmla="*/ 576064 w 4032448"/>
              <a:gd name="connsiteY9" fmla="*/ 2228802 h 2710508"/>
              <a:gd name="connsiteX10" fmla="*/ 504056 w 4032448"/>
              <a:gd name="connsiteY10" fmla="*/ 1940770 h 2710508"/>
              <a:gd name="connsiteX11" fmla="*/ 360040 w 4032448"/>
              <a:gd name="connsiteY11" fmla="*/ 1868763 h 2710508"/>
              <a:gd name="connsiteX12" fmla="*/ 0 w 4032448"/>
              <a:gd name="connsiteY12" fmla="*/ 2156795 h 2710508"/>
              <a:gd name="connsiteX13" fmla="*/ 216024 w 4032448"/>
              <a:gd name="connsiteY13" fmla="*/ 860651 h 2710508"/>
              <a:gd name="connsiteX0" fmla="*/ 216024 w 4032448"/>
              <a:gd name="connsiteY0" fmla="*/ 860651 h 3416934"/>
              <a:gd name="connsiteX1" fmla="*/ 1656184 w 4032448"/>
              <a:gd name="connsiteY1" fmla="*/ 140571 h 3416934"/>
              <a:gd name="connsiteX2" fmla="*/ 3024336 w 4032448"/>
              <a:gd name="connsiteY2" fmla="*/ 572619 h 3416934"/>
              <a:gd name="connsiteX3" fmla="*/ 4032448 w 4032448"/>
              <a:gd name="connsiteY3" fmla="*/ 860651 h 3416934"/>
              <a:gd name="connsiteX4" fmla="*/ 4032448 w 4032448"/>
              <a:gd name="connsiteY4" fmla="*/ 1004667 h 3416934"/>
              <a:gd name="connsiteX5" fmla="*/ 3744416 w 4032448"/>
              <a:gd name="connsiteY5" fmla="*/ 1004667 h 3416934"/>
              <a:gd name="connsiteX6" fmla="*/ 2592288 w 4032448"/>
              <a:gd name="connsiteY6" fmla="*/ 1436715 h 3416934"/>
              <a:gd name="connsiteX7" fmla="*/ 1440160 w 4032448"/>
              <a:gd name="connsiteY7" fmla="*/ 2012779 h 3416934"/>
              <a:gd name="connsiteX8" fmla="*/ 216024 w 4032448"/>
              <a:gd name="connsiteY8" fmla="*/ 3308922 h 3416934"/>
              <a:gd name="connsiteX9" fmla="*/ 216024 w 4032448"/>
              <a:gd name="connsiteY9" fmla="*/ 2660851 h 3416934"/>
              <a:gd name="connsiteX10" fmla="*/ 576064 w 4032448"/>
              <a:gd name="connsiteY10" fmla="*/ 2228802 h 3416934"/>
              <a:gd name="connsiteX11" fmla="*/ 504056 w 4032448"/>
              <a:gd name="connsiteY11" fmla="*/ 1940770 h 3416934"/>
              <a:gd name="connsiteX12" fmla="*/ 360040 w 4032448"/>
              <a:gd name="connsiteY12" fmla="*/ 1868763 h 3416934"/>
              <a:gd name="connsiteX13" fmla="*/ 0 w 4032448"/>
              <a:gd name="connsiteY13" fmla="*/ 2156795 h 3416934"/>
              <a:gd name="connsiteX14" fmla="*/ 216024 w 4032448"/>
              <a:gd name="connsiteY14" fmla="*/ 860651 h 3416934"/>
              <a:gd name="connsiteX0" fmla="*/ 360040 w 4176464"/>
              <a:gd name="connsiteY0" fmla="*/ 860651 h 3478500"/>
              <a:gd name="connsiteX1" fmla="*/ 1800200 w 4176464"/>
              <a:gd name="connsiteY1" fmla="*/ 140571 h 3478500"/>
              <a:gd name="connsiteX2" fmla="*/ 3168352 w 4176464"/>
              <a:gd name="connsiteY2" fmla="*/ 572619 h 3478500"/>
              <a:gd name="connsiteX3" fmla="*/ 4176464 w 4176464"/>
              <a:gd name="connsiteY3" fmla="*/ 860651 h 3478500"/>
              <a:gd name="connsiteX4" fmla="*/ 4176464 w 4176464"/>
              <a:gd name="connsiteY4" fmla="*/ 1004667 h 3478500"/>
              <a:gd name="connsiteX5" fmla="*/ 3888432 w 4176464"/>
              <a:gd name="connsiteY5" fmla="*/ 1004667 h 3478500"/>
              <a:gd name="connsiteX6" fmla="*/ 2736304 w 4176464"/>
              <a:gd name="connsiteY6" fmla="*/ 1436715 h 3478500"/>
              <a:gd name="connsiteX7" fmla="*/ 1584176 w 4176464"/>
              <a:gd name="connsiteY7" fmla="*/ 2012779 h 3478500"/>
              <a:gd name="connsiteX8" fmla="*/ 360040 w 4176464"/>
              <a:gd name="connsiteY8" fmla="*/ 3308922 h 3478500"/>
              <a:gd name="connsiteX9" fmla="*/ 0 w 4176464"/>
              <a:gd name="connsiteY9" fmla="*/ 2948882 h 3478500"/>
              <a:gd name="connsiteX10" fmla="*/ 360040 w 4176464"/>
              <a:gd name="connsiteY10" fmla="*/ 2660851 h 3478500"/>
              <a:gd name="connsiteX11" fmla="*/ 720080 w 4176464"/>
              <a:gd name="connsiteY11" fmla="*/ 2228802 h 3478500"/>
              <a:gd name="connsiteX12" fmla="*/ 648072 w 4176464"/>
              <a:gd name="connsiteY12" fmla="*/ 1940770 h 3478500"/>
              <a:gd name="connsiteX13" fmla="*/ 504056 w 4176464"/>
              <a:gd name="connsiteY13" fmla="*/ 1868763 h 3478500"/>
              <a:gd name="connsiteX14" fmla="*/ 144016 w 4176464"/>
              <a:gd name="connsiteY14" fmla="*/ 2156795 h 3478500"/>
              <a:gd name="connsiteX15" fmla="*/ 360040 w 4176464"/>
              <a:gd name="connsiteY15" fmla="*/ 860651 h 3478500"/>
              <a:gd name="connsiteX0" fmla="*/ 372041 w 4188465"/>
              <a:gd name="connsiteY0" fmla="*/ 860651 h 3478500"/>
              <a:gd name="connsiteX1" fmla="*/ 1812201 w 4188465"/>
              <a:gd name="connsiteY1" fmla="*/ 140571 h 3478500"/>
              <a:gd name="connsiteX2" fmla="*/ 3180353 w 4188465"/>
              <a:gd name="connsiteY2" fmla="*/ 572619 h 3478500"/>
              <a:gd name="connsiteX3" fmla="*/ 4188465 w 4188465"/>
              <a:gd name="connsiteY3" fmla="*/ 860651 h 3478500"/>
              <a:gd name="connsiteX4" fmla="*/ 4188465 w 4188465"/>
              <a:gd name="connsiteY4" fmla="*/ 1004667 h 3478500"/>
              <a:gd name="connsiteX5" fmla="*/ 3900433 w 4188465"/>
              <a:gd name="connsiteY5" fmla="*/ 1004667 h 3478500"/>
              <a:gd name="connsiteX6" fmla="*/ 2748305 w 4188465"/>
              <a:gd name="connsiteY6" fmla="*/ 1436715 h 3478500"/>
              <a:gd name="connsiteX7" fmla="*/ 1596177 w 4188465"/>
              <a:gd name="connsiteY7" fmla="*/ 2012779 h 3478500"/>
              <a:gd name="connsiteX8" fmla="*/ 372041 w 4188465"/>
              <a:gd name="connsiteY8" fmla="*/ 3308922 h 3478500"/>
              <a:gd name="connsiteX9" fmla="*/ 12001 w 4188465"/>
              <a:gd name="connsiteY9" fmla="*/ 2948882 h 3478500"/>
              <a:gd name="connsiteX10" fmla="*/ 300033 w 4188465"/>
              <a:gd name="connsiteY10" fmla="*/ 2660850 h 3478500"/>
              <a:gd name="connsiteX11" fmla="*/ 732081 w 4188465"/>
              <a:gd name="connsiteY11" fmla="*/ 2228802 h 3478500"/>
              <a:gd name="connsiteX12" fmla="*/ 660073 w 4188465"/>
              <a:gd name="connsiteY12" fmla="*/ 1940770 h 3478500"/>
              <a:gd name="connsiteX13" fmla="*/ 516057 w 4188465"/>
              <a:gd name="connsiteY13" fmla="*/ 1868763 h 3478500"/>
              <a:gd name="connsiteX14" fmla="*/ 156017 w 4188465"/>
              <a:gd name="connsiteY14" fmla="*/ 2156795 h 3478500"/>
              <a:gd name="connsiteX15" fmla="*/ 372041 w 4188465"/>
              <a:gd name="connsiteY15" fmla="*/ 860651 h 3478500"/>
              <a:gd name="connsiteX0" fmla="*/ 372041 w 4188465"/>
              <a:gd name="connsiteY0" fmla="*/ 860651 h 3478500"/>
              <a:gd name="connsiteX1" fmla="*/ 1812201 w 4188465"/>
              <a:gd name="connsiteY1" fmla="*/ 140571 h 3478500"/>
              <a:gd name="connsiteX2" fmla="*/ 3180353 w 4188465"/>
              <a:gd name="connsiteY2" fmla="*/ 572619 h 3478500"/>
              <a:gd name="connsiteX3" fmla="*/ 4188465 w 4188465"/>
              <a:gd name="connsiteY3" fmla="*/ 860651 h 3478500"/>
              <a:gd name="connsiteX4" fmla="*/ 4188465 w 4188465"/>
              <a:gd name="connsiteY4" fmla="*/ 1004667 h 3478500"/>
              <a:gd name="connsiteX5" fmla="*/ 3900433 w 4188465"/>
              <a:gd name="connsiteY5" fmla="*/ 1004667 h 3478500"/>
              <a:gd name="connsiteX6" fmla="*/ 2748305 w 4188465"/>
              <a:gd name="connsiteY6" fmla="*/ 1436715 h 3478500"/>
              <a:gd name="connsiteX7" fmla="*/ 1596177 w 4188465"/>
              <a:gd name="connsiteY7" fmla="*/ 2012779 h 3478500"/>
              <a:gd name="connsiteX8" fmla="*/ 516058 w 4188465"/>
              <a:gd name="connsiteY8" fmla="*/ 3236914 h 3478500"/>
              <a:gd name="connsiteX9" fmla="*/ 372041 w 4188465"/>
              <a:gd name="connsiteY9" fmla="*/ 3308922 h 3478500"/>
              <a:gd name="connsiteX10" fmla="*/ 12001 w 4188465"/>
              <a:gd name="connsiteY10" fmla="*/ 2948882 h 3478500"/>
              <a:gd name="connsiteX11" fmla="*/ 300033 w 4188465"/>
              <a:gd name="connsiteY11" fmla="*/ 2660850 h 3478500"/>
              <a:gd name="connsiteX12" fmla="*/ 732081 w 4188465"/>
              <a:gd name="connsiteY12" fmla="*/ 2228802 h 3478500"/>
              <a:gd name="connsiteX13" fmla="*/ 660073 w 4188465"/>
              <a:gd name="connsiteY13" fmla="*/ 1940770 h 3478500"/>
              <a:gd name="connsiteX14" fmla="*/ 516057 w 4188465"/>
              <a:gd name="connsiteY14" fmla="*/ 1868763 h 3478500"/>
              <a:gd name="connsiteX15" fmla="*/ 156017 w 4188465"/>
              <a:gd name="connsiteY15" fmla="*/ 2156795 h 3478500"/>
              <a:gd name="connsiteX16" fmla="*/ 372041 w 4188465"/>
              <a:gd name="connsiteY16" fmla="*/ 860651 h 3478500"/>
              <a:gd name="connsiteX0" fmla="*/ 372041 w 4188465"/>
              <a:gd name="connsiteY0" fmla="*/ 860651 h 3512945"/>
              <a:gd name="connsiteX1" fmla="*/ 1812201 w 4188465"/>
              <a:gd name="connsiteY1" fmla="*/ 140571 h 3512945"/>
              <a:gd name="connsiteX2" fmla="*/ 3180353 w 4188465"/>
              <a:gd name="connsiteY2" fmla="*/ 572619 h 3512945"/>
              <a:gd name="connsiteX3" fmla="*/ 4188465 w 4188465"/>
              <a:gd name="connsiteY3" fmla="*/ 860651 h 3512945"/>
              <a:gd name="connsiteX4" fmla="*/ 4188465 w 4188465"/>
              <a:gd name="connsiteY4" fmla="*/ 1004667 h 3512945"/>
              <a:gd name="connsiteX5" fmla="*/ 3900433 w 4188465"/>
              <a:gd name="connsiteY5" fmla="*/ 1004667 h 3512945"/>
              <a:gd name="connsiteX6" fmla="*/ 2748305 w 4188465"/>
              <a:gd name="connsiteY6" fmla="*/ 1436715 h 3512945"/>
              <a:gd name="connsiteX7" fmla="*/ 1596177 w 4188465"/>
              <a:gd name="connsiteY7" fmla="*/ 2012779 h 3512945"/>
              <a:gd name="connsiteX8" fmla="*/ 1020114 w 4188465"/>
              <a:gd name="connsiteY8" fmla="*/ 3308922 h 3512945"/>
              <a:gd name="connsiteX9" fmla="*/ 516058 w 4188465"/>
              <a:gd name="connsiteY9" fmla="*/ 3236914 h 3512945"/>
              <a:gd name="connsiteX10" fmla="*/ 372041 w 4188465"/>
              <a:gd name="connsiteY10" fmla="*/ 3308922 h 3512945"/>
              <a:gd name="connsiteX11" fmla="*/ 12001 w 4188465"/>
              <a:gd name="connsiteY11" fmla="*/ 2948882 h 3512945"/>
              <a:gd name="connsiteX12" fmla="*/ 300033 w 4188465"/>
              <a:gd name="connsiteY12" fmla="*/ 2660850 h 3512945"/>
              <a:gd name="connsiteX13" fmla="*/ 732081 w 4188465"/>
              <a:gd name="connsiteY13" fmla="*/ 2228802 h 3512945"/>
              <a:gd name="connsiteX14" fmla="*/ 660073 w 4188465"/>
              <a:gd name="connsiteY14" fmla="*/ 1940770 h 3512945"/>
              <a:gd name="connsiteX15" fmla="*/ 516057 w 4188465"/>
              <a:gd name="connsiteY15" fmla="*/ 1868763 h 3512945"/>
              <a:gd name="connsiteX16" fmla="*/ 156017 w 4188465"/>
              <a:gd name="connsiteY16" fmla="*/ 2156795 h 3512945"/>
              <a:gd name="connsiteX17" fmla="*/ 372041 w 4188465"/>
              <a:gd name="connsiteY17" fmla="*/ 860651 h 3512945"/>
              <a:gd name="connsiteX0" fmla="*/ 372041 w 4188465"/>
              <a:gd name="connsiteY0" fmla="*/ 860651 h 3478500"/>
              <a:gd name="connsiteX1" fmla="*/ 1812201 w 4188465"/>
              <a:gd name="connsiteY1" fmla="*/ 140571 h 3478500"/>
              <a:gd name="connsiteX2" fmla="*/ 3180353 w 4188465"/>
              <a:gd name="connsiteY2" fmla="*/ 572619 h 3478500"/>
              <a:gd name="connsiteX3" fmla="*/ 4188465 w 4188465"/>
              <a:gd name="connsiteY3" fmla="*/ 860651 h 3478500"/>
              <a:gd name="connsiteX4" fmla="*/ 4188465 w 4188465"/>
              <a:gd name="connsiteY4" fmla="*/ 1004667 h 3478500"/>
              <a:gd name="connsiteX5" fmla="*/ 3900433 w 4188465"/>
              <a:gd name="connsiteY5" fmla="*/ 1004667 h 3478500"/>
              <a:gd name="connsiteX6" fmla="*/ 2748305 w 4188465"/>
              <a:gd name="connsiteY6" fmla="*/ 1436715 h 3478500"/>
              <a:gd name="connsiteX7" fmla="*/ 1596177 w 4188465"/>
              <a:gd name="connsiteY7" fmla="*/ 2012779 h 3478500"/>
              <a:gd name="connsiteX8" fmla="*/ 1164130 w 4188465"/>
              <a:gd name="connsiteY8" fmla="*/ 2948882 h 3478500"/>
              <a:gd name="connsiteX9" fmla="*/ 1020114 w 4188465"/>
              <a:gd name="connsiteY9" fmla="*/ 3308922 h 3478500"/>
              <a:gd name="connsiteX10" fmla="*/ 516058 w 4188465"/>
              <a:gd name="connsiteY10" fmla="*/ 3236914 h 3478500"/>
              <a:gd name="connsiteX11" fmla="*/ 372041 w 4188465"/>
              <a:gd name="connsiteY11" fmla="*/ 3308922 h 3478500"/>
              <a:gd name="connsiteX12" fmla="*/ 12001 w 4188465"/>
              <a:gd name="connsiteY12" fmla="*/ 2948882 h 3478500"/>
              <a:gd name="connsiteX13" fmla="*/ 300033 w 4188465"/>
              <a:gd name="connsiteY13" fmla="*/ 2660850 h 3478500"/>
              <a:gd name="connsiteX14" fmla="*/ 732081 w 4188465"/>
              <a:gd name="connsiteY14" fmla="*/ 2228802 h 3478500"/>
              <a:gd name="connsiteX15" fmla="*/ 660073 w 4188465"/>
              <a:gd name="connsiteY15" fmla="*/ 1940770 h 3478500"/>
              <a:gd name="connsiteX16" fmla="*/ 516057 w 4188465"/>
              <a:gd name="connsiteY16" fmla="*/ 1868763 h 3478500"/>
              <a:gd name="connsiteX17" fmla="*/ 156017 w 4188465"/>
              <a:gd name="connsiteY17" fmla="*/ 2156795 h 3478500"/>
              <a:gd name="connsiteX18" fmla="*/ 372041 w 4188465"/>
              <a:gd name="connsiteY18" fmla="*/ 860651 h 3478500"/>
              <a:gd name="connsiteX0" fmla="*/ 372041 w 4188465"/>
              <a:gd name="connsiteY0" fmla="*/ 860651 h 3478500"/>
              <a:gd name="connsiteX1" fmla="*/ 1812201 w 4188465"/>
              <a:gd name="connsiteY1" fmla="*/ 140571 h 3478500"/>
              <a:gd name="connsiteX2" fmla="*/ 3180353 w 4188465"/>
              <a:gd name="connsiteY2" fmla="*/ 572619 h 3478500"/>
              <a:gd name="connsiteX3" fmla="*/ 4188465 w 4188465"/>
              <a:gd name="connsiteY3" fmla="*/ 860651 h 3478500"/>
              <a:gd name="connsiteX4" fmla="*/ 4188465 w 4188465"/>
              <a:gd name="connsiteY4" fmla="*/ 1004667 h 3478500"/>
              <a:gd name="connsiteX5" fmla="*/ 3900433 w 4188465"/>
              <a:gd name="connsiteY5" fmla="*/ 1004667 h 3478500"/>
              <a:gd name="connsiteX6" fmla="*/ 2748305 w 4188465"/>
              <a:gd name="connsiteY6" fmla="*/ 1436715 h 3478500"/>
              <a:gd name="connsiteX7" fmla="*/ 1596177 w 4188465"/>
              <a:gd name="connsiteY7" fmla="*/ 2012779 h 3478500"/>
              <a:gd name="connsiteX8" fmla="*/ 876098 w 4188465"/>
              <a:gd name="connsiteY8" fmla="*/ 2228802 h 3478500"/>
              <a:gd name="connsiteX9" fmla="*/ 1164130 w 4188465"/>
              <a:gd name="connsiteY9" fmla="*/ 2948882 h 3478500"/>
              <a:gd name="connsiteX10" fmla="*/ 1020114 w 4188465"/>
              <a:gd name="connsiteY10" fmla="*/ 3308922 h 3478500"/>
              <a:gd name="connsiteX11" fmla="*/ 516058 w 4188465"/>
              <a:gd name="connsiteY11" fmla="*/ 3236914 h 3478500"/>
              <a:gd name="connsiteX12" fmla="*/ 372041 w 4188465"/>
              <a:gd name="connsiteY12" fmla="*/ 3308922 h 3478500"/>
              <a:gd name="connsiteX13" fmla="*/ 12001 w 4188465"/>
              <a:gd name="connsiteY13" fmla="*/ 2948882 h 3478500"/>
              <a:gd name="connsiteX14" fmla="*/ 300033 w 4188465"/>
              <a:gd name="connsiteY14" fmla="*/ 2660850 h 3478500"/>
              <a:gd name="connsiteX15" fmla="*/ 732081 w 4188465"/>
              <a:gd name="connsiteY15" fmla="*/ 2228802 h 3478500"/>
              <a:gd name="connsiteX16" fmla="*/ 660073 w 4188465"/>
              <a:gd name="connsiteY16" fmla="*/ 1940770 h 3478500"/>
              <a:gd name="connsiteX17" fmla="*/ 516057 w 4188465"/>
              <a:gd name="connsiteY17" fmla="*/ 1868763 h 3478500"/>
              <a:gd name="connsiteX18" fmla="*/ 156017 w 4188465"/>
              <a:gd name="connsiteY18" fmla="*/ 2156795 h 3478500"/>
              <a:gd name="connsiteX19" fmla="*/ 372041 w 4188465"/>
              <a:gd name="connsiteY19" fmla="*/ 860651 h 3478500"/>
              <a:gd name="connsiteX0" fmla="*/ 372041 w 4188465"/>
              <a:gd name="connsiteY0" fmla="*/ 860651 h 3478500"/>
              <a:gd name="connsiteX1" fmla="*/ 1812201 w 4188465"/>
              <a:gd name="connsiteY1" fmla="*/ 140571 h 3478500"/>
              <a:gd name="connsiteX2" fmla="*/ 3180353 w 4188465"/>
              <a:gd name="connsiteY2" fmla="*/ 572619 h 3478500"/>
              <a:gd name="connsiteX3" fmla="*/ 4188465 w 4188465"/>
              <a:gd name="connsiteY3" fmla="*/ 860651 h 3478500"/>
              <a:gd name="connsiteX4" fmla="*/ 4188465 w 4188465"/>
              <a:gd name="connsiteY4" fmla="*/ 1004667 h 3478500"/>
              <a:gd name="connsiteX5" fmla="*/ 3900433 w 4188465"/>
              <a:gd name="connsiteY5" fmla="*/ 1004667 h 3478500"/>
              <a:gd name="connsiteX6" fmla="*/ 2748305 w 4188465"/>
              <a:gd name="connsiteY6" fmla="*/ 1436715 h 3478500"/>
              <a:gd name="connsiteX7" fmla="*/ 1596177 w 4188465"/>
              <a:gd name="connsiteY7" fmla="*/ 2012779 h 3478500"/>
              <a:gd name="connsiteX8" fmla="*/ 1092122 w 4188465"/>
              <a:gd name="connsiteY8" fmla="*/ 2300810 h 3478500"/>
              <a:gd name="connsiteX9" fmla="*/ 876098 w 4188465"/>
              <a:gd name="connsiteY9" fmla="*/ 2228802 h 3478500"/>
              <a:gd name="connsiteX10" fmla="*/ 1164130 w 4188465"/>
              <a:gd name="connsiteY10" fmla="*/ 2948882 h 3478500"/>
              <a:gd name="connsiteX11" fmla="*/ 1020114 w 4188465"/>
              <a:gd name="connsiteY11" fmla="*/ 3308922 h 3478500"/>
              <a:gd name="connsiteX12" fmla="*/ 516058 w 4188465"/>
              <a:gd name="connsiteY12" fmla="*/ 3236914 h 3478500"/>
              <a:gd name="connsiteX13" fmla="*/ 372041 w 4188465"/>
              <a:gd name="connsiteY13" fmla="*/ 3308922 h 3478500"/>
              <a:gd name="connsiteX14" fmla="*/ 12001 w 4188465"/>
              <a:gd name="connsiteY14" fmla="*/ 2948882 h 3478500"/>
              <a:gd name="connsiteX15" fmla="*/ 300033 w 4188465"/>
              <a:gd name="connsiteY15" fmla="*/ 2660850 h 3478500"/>
              <a:gd name="connsiteX16" fmla="*/ 732081 w 4188465"/>
              <a:gd name="connsiteY16" fmla="*/ 2228802 h 3478500"/>
              <a:gd name="connsiteX17" fmla="*/ 660073 w 4188465"/>
              <a:gd name="connsiteY17" fmla="*/ 1940770 h 3478500"/>
              <a:gd name="connsiteX18" fmla="*/ 516057 w 4188465"/>
              <a:gd name="connsiteY18" fmla="*/ 1868763 h 3478500"/>
              <a:gd name="connsiteX19" fmla="*/ 156017 w 4188465"/>
              <a:gd name="connsiteY19" fmla="*/ 2156795 h 3478500"/>
              <a:gd name="connsiteX20" fmla="*/ 372041 w 4188465"/>
              <a:gd name="connsiteY20" fmla="*/ 860651 h 3478500"/>
              <a:gd name="connsiteX0" fmla="*/ 372041 w 4188465"/>
              <a:gd name="connsiteY0" fmla="*/ 860651 h 3478500"/>
              <a:gd name="connsiteX1" fmla="*/ 1812201 w 4188465"/>
              <a:gd name="connsiteY1" fmla="*/ 140571 h 3478500"/>
              <a:gd name="connsiteX2" fmla="*/ 3180353 w 4188465"/>
              <a:gd name="connsiteY2" fmla="*/ 572619 h 3478500"/>
              <a:gd name="connsiteX3" fmla="*/ 4188465 w 4188465"/>
              <a:gd name="connsiteY3" fmla="*/ 860651 h 3478500"/>
              <a:gd name="connsiteX4" fmla="*/ 4188465 w 4188465"/>
              <a:gd name="connsiteY4" fmla="*/ 1004667 h 3478500"/>
              <a:gd name="connsiteX5" fmla="*/ 3900433 w 4188465"/>
              <a:gd name="connsiteY5" fmla="*/ 1004667 h 3478500"/>
              <a:gd name="connsiteX6" fmla="*/ 2748305 w 4188465"/>
              <a:gd name="connsiteY6" fmla="*/ 1436715 h 3478500"/>
              <a:gd name="connsiteX7" fmla="*/ 1596178 w 4188465"/>
              <a:gd name="connsiteY7" fmla="*/ 2084786 h 3478500"/>
              <a:gd name="connsiteX8" fmla="*/ 1092122 w 4188465"/>
              <a:gd name="connsiteY8" fmla="*/ 2300810 h 3478500"/>
              <a:gd name="connsiteX9" fmla="*/ 876098 w 4188465"/>
              <a:gd name="connsiteY9" fmla="*/ 2228802 h 3478500"/>
              <a:gd name="connsiteX10" fmla="*/ 1164130 w 4188465"/>
              <a:gd name="connsiteY10" fmla="*/ 2948882 h 3478500"/>
              <a:gd name="connsiteX11" fmla="*/ 1020114 w 4188465"/>
              <a:gd name="connsiteY11" fmla="*/ 3308922 h 3478500"/>
              <a:gd name="connsiteX12" fmla="*/ 516058 w 4188465"/>
              <a:gd name="connsiteY12" fmla="*/ 3236914 h 3478500"/>
              <a:gd name="connsiteX13" fmla="*/ 372041 w 4188465"/>
              <a:gd name="connsiteY13" fmla="*/ 3308922 h 3478500"/>
              <a:gd name="connsiteX14" fmla="*/ 12001 w 4188465"/>
              <a:gd name="connsiteY14" fmla="*/ 2948882 h 3478500"/>
              <a:gd name="connsiteX15" fmla="*/ 300033 w 4188465"/>
              <a:gd name="connsiteY15" fmla="*/ 2660850 h 3478500"/>
              <a:gd name="connsiteX16" fmla="*/ 732081 w 4188465"/>
              <a:gd name="connsiteY16" fmla="*/ 2228802 h 3478500"/>
              <a:gd name="connsiteX17" fmla="*/ 660073 w 4188465"/>
              <a:gd name="connsiteY17" fmla="*/ 1940770 h 3478500"/>
              <a:gd name="connsiteX18" fmla="*/ 516057 w 4188465"/>
              <a:gd name="connsiteY18" fmla="*/ 1868763 h 3478500"/>
              <a:gd name="connsiteX19" fmla="*/ 156017 w 4188465"/>
              <a:gd name="connsiteY19" fmla="*/ 2156795 h 3478500"/>
              <a:gd name="connsiteX20" fmla="*/ 372041 w 4188465"/>
              <a:gd name="connsiteY20" fmla="*/ 860651 h 3478500"/>
              <a:gd name="connsiteX0" fmla="*/ 372041 w 4188465"/>
              <a:gd name="connsiteY0" fmla="*/ 860651 h 3478500"/>
              <a:gd name="connsiteX1" fmla="*/ 1812201 w 4188465"/>
              <a:gd name="connsiteY1" fmla="*/ 140571 h 3478500"/>
              <a:gd name="connsiteX2" fmla="*/ 3180353 w 4188465"/>
              <a:gd name="connsiteY2" fmla="*/ 572619 h 3478500"/>
              <a:gd name="connsiteX3" fmla="*/ 4188465 w 4188465"/>
              <a:gd name="connsiteY3" fmla="*/ 860651 h 3478500"/>
              <a:gd name="connsiteX4" fmla="*/ 4188465 w 4188465"/>
              <a:gd name="connsiteY4" fmla="*/ 1004667 h 3478500"/>
              <a:gd name="connsiteX5" fmla="*/ 3900433 w 4188465"/>
              <a:gd name="connsiteY5" fmla="*/ 1004667 h 3478500"/>
              <a:gd name="connsiteX6" fmla="*/ 2748305 w 4188465"/>
              <a:gd name="connsiteY6" fmla="*/ 1436715 h 3478500"/>
              <a:gd name="connsiteX7" fmla="*/ 2388266 w 4188465"/>
              <a:gd name="connsiteY7" fmla="*/ 1652738 h 3478500"/>
              <a:gd name="connsiteX8" fmla="*/ 1596178 w 4188465"/>
              <a:gd name="connsiteY8" fmla="*/ 2084786 h 3478500"/>
              <a:gd name="connsiteX9" fmla="*/ 1092122 w 4188465"/>
              <a:gd name="connsiteY9" fmla="*/ 2300810 h 3478500"/>
              <a:gd name="connsiteX10" fmla="*/ 876098 w 4188465"/>
              <a:gd name="connsiteY10" fmla="*/ 2228802 h 3478500"/>
              <a:gd name="connsiteX11" fmla="*/ 1164130 w 4188465"/>
              <a:gd name="connsiteY11" fmla="*/ 2948882 h 3478500"/>
              <a:gd name="connsiteX12" fmla="*/ 1020114 w 4188465"/>
              <a:gd name="connsiteY12" fmla="*/ 3308922 h 3478500"/>
              <a:gd name="connsiteX13" fmla="*/ 516058 w 4188465"/>
              <a:gd name="connsiteY13" fmla="*/ 3236914 h 3478500"/>
              <a:gd name="connsiteX14" fmla="*/ 372041 w 4188465"/>
              <a:gd name="connsiteY14" fmla="*/ 3308922 h 3478500"/>
              <a:gd name="connsiteX15" fmla="*/ 12001 w 4188465"/>
              <a:gd name="connsiteY15" fmla="*/ 2948882 h 3478500"/>
              <a:gd name="connsiteX16" fmla="*/ 300033 w 4188465"/>
              <a:gd name="connsiteY16" fmla="*/ 2660850 h 3478500"/>
              <a:gd name="connsiteX17" fmla="*/ 732081 w 4188465"/>
              <a:gd name="connsiteY17" fmla="*/ 2228802 h 3478500"/>
              <a:gd name="connsiteX18" fmla="*/ 660073 w 4188465"/>
              <a:gd name="connsiteY18" fmla="*/ 1940770 h 3478500"/>
              <a:gd name="connsiteX19" fmla="*/ 516057 w 4188465"/>
              <a:gd name="connsiteY19" fmla="*/ 1868763 h 3478500"/>
              <a:gd name="connsiteX20" fmla="*/ 156017 w 4188465"/>
              <a:gd name="connsiteY20" fmla="*/ 2156795 h 3478500"/>
              <a:gd name="connsiteX21" fmla="*/ 372041 w 4188465"/>
              <a:gd name="connsiteY21" fmla="*/ 860651 h 3478500"/>
              <a:gd name="connsiteX0" fmla="*/ 372041 w 4188465"/>
              <a:gd name="connsiteY0" fmla="*/ 860651 h 3478500"/>
              <a:gd name="connsiteX1" fmla="*/ 1812201 w 4188465"/>
              <a:gd name="connsiteY1" fmla="*/ 140571 h 3478500"/>
              <a:gd name="connsiteX2" fmla="*/ 3180353 w 4188465"/>
              <a:gd name="connsiteY2" fmla="*/ 572619 h 3478500"/>
              <a:gd name="connsiteX3" fmla="*/ 4188465 w 4188465"/>
              <a:gd name="connsiteY3" fmla="*/ 860651 h 3478500"/>
              <a:gd name="connsiteX4" fmla="*/ 4188465 w 4188465"/>
              <a:gd name="connsiteY4" fmla="*/ 1004667 h 3478500"/>
              <a:gd name="connsiteX5" fmla="*/ 3900433 w 4188465"/>
              <a:gd name="connsiteY5" fmla="*/ 1004667 h 3478500"/>
              <a:gd name="connsiteX6" fmla="*/ 2748305 w 4188465"/>
              <a:gd name="connsiteY6" fmla="*/ 1436715 h 3478500"/>
              <a:gd name="connsiteX7" fmla="*/ 2388266 w 4188465"/>
              <a:gd name="connsiteY7" fmla="*/ 1652738 h 3478500"/>
              <a:gd name="connsiteX8" fmla="*/ 1596178 w 4188465"/>
              <a:gd name="connsiteY8" fmla="*/ 2084786 h 3478500"/>
              <a:gd name="connsiteX9" fmla="*/ 1092122 w 4188465"/>
              <a:gd name="connsiteY9" fmla="*/ 2300810 h 3478500"/>
              <a:gd name="connsiteX10" fmla="*/ 876098 w 4188465"/>
              <a:gd name="connsiteY10" fmla="*/ 2228802 h 3478500"/>
              <a:gd name="connsiteX11" fmla="*/ 1164130 w 4188465"/>
              <a:gd name="connsiteY11" fmla="*/ 2948882 h 3478500"/>
              <a:gd name="connsiteX12" fmla="*/ 1020114 w 4188465"/>
              <a:gd name="connsiteY12" fmla="*/ 3308922 h 3478500"/>
              <a:gd name="connsiteX13" fmla="*/ 588066 w 4188465"/>
              <a:gd name="connsiteY13" fmla="*/ 3236914 h 3478500"/>
              <a:gd name="connsiteX14" fmla="*/ 372041 w 4188465"/>
              <a:gd name="connsiteY14" fmla="*/ 3308922 h 3478500"/>
              <a:gd name="connsiteX15" fmla="*/ 12001 w 4188465"/>
              <a:gd name="connsiteY15" fmla="*/ 2948882 h 3478500"/>
              <a:gd name="connsiteX16" fmla="*/ 300033 w 4188465"/>
              <a:gd name="connsiteY16" fmla="*/ 2660850 h 3478500"/>
              <a:gd name="connsiteX17" fmla="*/ 732081 w 4188465"/>
              <a:gd name="connsiteY17" fmla="*/ 2228802 h 3478500"/>
              <a:gd name="connsiteX18" fmla="*/ 660073 w 4188465"/>
              <a:gd name="connsiteY18" fmla="*/ 1940770 h 3478500"/>
              <a:gd name="connsiteX19" fmla="*/ 516057 w 4188465"/>
              <a:gd name="connsiteY19" fmla="*/ 1868763 h 3478500"/>
              <a:gd name="connsiteX20" fmla="*/ 156017 w 4188465"/>
              <a:gd name="connsiteY20" fmla="*/ 2156795 h 3478500"/>
              <a:gd name="connsiteX21" fmla="*/ 372041 w 4188465"/>
              <a:gd name="connsiteY21" fmla="*/ 860651 h 3478500"/>
              <a:gd name="connsiteX0" fmla="*/ 360040 w 4176464"/>
              <a:gd name="connsiteY0" fmla="*/ 860651 h 3478500"/>
              <a:gd name="connsiteX1" fmla="*/ 1800200 w 4176464"/>
              <a:gd name="connsiteY1" fmla="*/ 140571 h 3478500"/>
              <a:gd name="connsiteX2" fmla="*/ 3168352 w 4176464"/>
              <a:gd name="connsiteY2" fmla="*/ 572619 h 3478500"/>
              <a:gd name="connsiteX3" fmla="*/ 4176464 w 4176464"/>
              <a:gd name="connsiteY3" fmla="*/ 860651 h 3478500"/>
              <a:gd name="connsiteX4" fmla="*/ 4176464 w 4176464"/>
              <a:gd name="connsiteY4" fmla="*/ 1004667 h 3478500"/>
              <a:gd name="connsiteX5" fmla="*/ 3888432 w 4176464"/>
              <a:gd name="connsiteY5" fmla="*/ 1004667 h 3478500"/>
              <a:gd name="connsiteX6" fmla="*/ 2736304 w 4176464"/>
              <a:gd name="connsiteY6" fmla="*/ 1436715 h 3478500"/>
              <a:gd name="connsiteX7" fmla="*/ 2376265 w 4176464"/>
              <a:gd name="connsiteY7" fmla="*/ 1652738 h 3478500"/>
              <a:gd name="connsiteX8" fmla="*/ 1584177 w 4176464"/>
              <a:gd name="connsiteY8" fmla="*/ 2084786 h 3478500"/>
              <a:gd name="connsiteX9" fmla="*/ 1080121 w 4176464"/>
              <a:gd name="connsiteY9" fmla="*/ 2300810 h 3478500"/>
              <a:gd name="connsiteX10" fmla="*/ 864097 w 4176464"/>
              <a:gd name="connsiteY10" fmla="*/ 2228802 h 3478500"/>
              <a:gd name="connsiteX11" fmla="*/ 1152129 w 4176464"/>
              <a:gd name="connsiteY11" fmla="*/ 2948882 h 3478500"/>
              <a:gd name="connsiteX12" fmla="*/ 1008113 w 4176464"/>
              <a:gd name="connsiteY12" fmla="*/ 3308922 h 3478500"/>
              <a:gd name="connsiteX13" fmla="*/ 576065 w 4176464"/>
              <a:gd name="connsiteY13" fmla="*/ 3236914 h 3478500"/>
              <a:gd name="connsiteX14" fmla="*/ 360040 w 4176464"/>
              <a:gd name="connsiteY14" fmla="*/ 3308922 h 3478500"/>
              <a:gd name="connsiteX15" fmla="*/ 0 w 4176464"/>
              <a:gd name="connsiteY15" fmla="*/ 2948882 h 3478500"/>
              <a:gd name="connsiteX16" fmla="*/ 360041 w 4176464"/>
              <a:gd name="connsiteY16" fmla="*/ 2660850 h 3478500"/>
              <a:gd name="connsiteX17" fmla="*/ 720080 w 4176464"/>
              <a:gd name="connsiteY17" fmla="*/ 2228802 h 3478500"/>
              <a:gd name="connsiteX18" fmla="*/ 648072 w 4176464"/>
              <a:gd name="connsiteY18" fmla="*/ 1940770 h 3478500"/>
              <a:gd name="connsiteX19" fmla="*/ 504056 w 4176464"/>
              <a:gd name="connsiteY19" fmla="*/ 1868763 h 3478500"/>
              <a:gd name="connsiteX20" fmla="*/ 144016 w 4176464"/>
              <a:gd name="connsiteY20" fmla="*/ 2156795 h 3478500"/>
              <a:gd name="connsiteX21" fmla="*/ 360040 w 4176464"/>
              <a:gd name="connsiteY21" fmla="*/ 860651 h 3478500"/>
              <a:gd name="connsiteX0" fmla="*/ 360040 w 4176464"/>
              <a:gd name="connsiteY0" fmla="*/ 860651 h 3478500"/>
              <a:gd name="connsiteX1" fmla="*/ 1800200 w 4176464"/>
              <a:gd name="connsiteY1" fmla="*/ 140571 h 3478500"/>
              <a:gd name="connsiteX2" fmla="*/ 3168352 w 4176464"/>
              <a:gd name="connsiteY2" fmla="*/ 572619 h 3478500"/>
              <a:gd name="connsiteX3" fmla="*/ 4176464 w 4176464"/>
              <a:gd name="connsiteY3" fmla="*/ 860651 h 3478500"/>
              <a:gd name="connsiteX4" fmla="*/ 4176464 w 4176464"/>
              <a:gd name="connsiteY4" fmla="*/ 1004667 h 3478500"/>
              <a:gd name="connsiteX5" fmla="*/ 3888432 w 4176464"/>
              <a:gd name="connsiteY5" fmla="*/ 1004667 h 3478500"/>
              <a:gd name="connsiteX6" fmla="*/ 2736304 w 4176464"/>
              <a:gd name="connsiteY6" fmla="*/ 1436715 h 3478500"/>
              <a:gd name="connsiteX7" fmla="*/ 2376265 w 4176464"/>
              <a:gd name="connsiteY7" fmla="*/ 1652738 h 3478500"/>
              <a:gd name="connsiteX8" fmla="*/ 1584177 w 4176464"/>
              <a:gd name="connsiteY8" fmla="*/ 2084786 h 3478500"/>
              <a:gd name="connsiteX9" fmla="*/ 1080121 w 4176464"/>
              <a:gd name="connsiteY9" fmla="*/ 2300810 h 3478500"/>
              <a:gd name="connsiteX10" fmla="*/ 864097 w 4176464"/>
              <a:gd name="connsiteY10" fmla="*/ 2228802 h 3478500"/>
              <a:gd name="connsiteX11" fmla="*/ 1152129 w 4176464"/>
              <a:gd name="connsiteY11" fmla="*/ 2948882 h 3478500"/>
              <a:gd name="connsiteX12" fmla="*/ 1008113 w 4176464"/>
              <a:gd name="connsiteY12" fmla="*/ 3308922 h 3478500"/>
              <a:gd name="connsiteX13" fmla="*/ 576065 w 4176464"/>
              <a:gd name="connsiteY13" fmla="*/ 3236914 h 3478500"/>
              <a:gd name="connsiteX14" fmla="*/ 360040 w 4176464"/>
              <a:gd name="connsiteY14" fmla="*/ 3308922 h 3478500"/>
              <a:gd name="connsiteX15" fmla="*/ 0 w 4176464"/>
              <a:gd name="connsiteY15" fmla="*/ 2948882 h 3478500"/>
              <a:gd name="connsiteX16" fmla="*/ 360040 w 4176464"/>
              <a:gd name="connsiteY16" fmla="*/ 2588842 h 3478500"/>
              <a:gd name="connsiteX17" fmla="*/ 720080 w 4176464"/>
              <a:gd name="connsiteY17" fmla="*/ 2228802 h 3478500"/>
              <a:gd name="connsiteX18" fmla="*/ 648072 w 4176464"/>
              <a:gd name="connsiteY18" fmla="*/ 1940770 h 3478500"/>
              <a:gd name="connsiteX19" fmla="*/ 504056 w 4176464"/>
              <a:gd name="connsiteY19" fmla="*/ 1868763 h 3478500"/>
              <a:gd name="connsiteX20" fmla="*/ 144016 w 4176464"/>
              <a:gd name="connsiteY20" fmla="*/ 2156795 h 3478500"/>
              <a:gd name="connsiteX21" fmla="*/ 360040 w 4176464"/>
              <a:gd name="connsiteY21" fmla="*/ 860651 h 3478500"/>
              <a:gd name="connsiteX0" fmla="*/ 384043 w 4200467"/>
              <a:gd name="connsiteY0" fmla="*/ 860651 h 3478500"/>
              <a:gd name="connsiteX1" fmla="*/ 1824203 w 4200467"/>
              <a:gd name="connsiteY1" fmla="*/ 140571 h 3478500"/>
              <a:gd name="connsiteX2" fmla="*/ 3192355 w 4200467"/>
              <a:gd name="connsiteY2" fmla="*/ 572619 h 3478500"/>
              <a:gd name="connsiteX3" fmla="*/ 4200467 w 4200467"/>
              <a:gd name="connsiteY3" fmla="*/ 860651 h 3478500"/>
              <a:gd name="connsiteX4" fmla="*/ 4200467 w 4200467"/>
              <a:gd name="connsiteY4" fmla="*/ 1004667 h 3478500"/>
              <a:gd name="connsiteX5" fmla="*/ 3912435 w 4200467"/>
              <a:gd name="connsiteY5" fmla="*/ 1004667 h 3478500"/>
              <a:gd name="connsiteX6" fmla="*/ 2760307 w 4200467"/>
              <a:gd name="connsiteY6" fmla="*/ 1436715 h 3478500"/>
              <a:gd name="connsiteX7" fmla="*/ 2400268 w 4200467"/>
              <a:gd name="connsiteY7" fmla="*/ 1652738 h 3478500"/>
              <a:gd name="connsiteX8" fmla="*/ 1608180 w 4200467"/>
              <a:gd name="connsiteY8" fmla="*/ 2084786 h 3478500"/>
              <a:gd name="connsiteX9" fmla="*/ 1104124 w 4200467"/>
              <a:gd name="connsiteY9" fmla="*/ 2300810 h 3478500"/>
              <a:gd name="connsiteX10" fmla="*/ 888100 w 4200467"/>
              <a:gd name="connsiteY10" fmla="*/ 2228802 h 3478500"/>
              <a:gd name="connsiteX11" fmla="*/ 1176132 w 4200467"/>
              <a:gd name="connsiteY11" fmla="*/ 2948882 h 3478500"/>
              <a:gd name="connsiteX12" fmla="*/ 1032116 w 4200467"/>
              <a:gd name="connsiteY12" fmla="*/ 3308922 h 3478500"/>
              <a:gd name="connsiteX13" fmla="*/ 600068 w 4200467"/>
              <a:gd name="connsiteY13" fmla="*/ 3236914 h 3478500"/>
              <a:gd name="connsiteX14" fmla="*/ 384043 w 4200467"/>
              <a:gd name="connsiteY14" fmla="*/ 3308922 h 3478500"/>
              <a:gd name="connsiteX15" fmla="*/ 24003 w 4200467"/>
              <a:gd name="connsiteY15" fmla="*/ 2948882 h 3478500"/>
              <a:gd name="connsiteX16" fmla="*/ 240027 w 4200467"/>
              <a:gd name="connsiteY16" fmla="*/ 2732858 h 3478500"/>
              <a:gd name="connsiteX17" fmla="*/ 744083 w 4200467"/>
              <a:gd name="connsiteY17" fmla="*/ 2228802 h 3478500"/>
              <a:gd name="connsiteX18" fmla="*/ 672075 w 4200467"/>
              <a:gd name="connsiteY18" fmla="*/ 1940770 h 3478500"/>
              <a:gd name="connsiteX19" fmla="*/ 528059 w 4200467"/>
              <a:gd name="connsiteY19" fmla="*/ 1868763 h 3478500"/>
              <a:gd name="connsiteX20" fmla="*/ 168019 w 4200467"/>
              <a:gd name="connsiteY20" fmla="*/ 2156795 h 3478500"/>
              <a:gd name="connsiteX21" fmla="*/ 384043 w 4200467"/>
              <a:gd name="connsiteY21" fmla="*/ 860651 h 3478500"/>
              <a:gd name="connsiteX0" fmla="*/ 330534 w 4146958"/>
              <a:gd name="connsiteY0" fmla="*/ 860651 h 3478500"/>
              <a:gd name="connsiteX1" fmla="*/ 1770694 w 4146958"/>
              <a:gd name="connsiteY1" fmla="*/ 140571 h 3478500"/>
              <a:gd name="connsiteX2" fmla="*/ 3138846 w 4146958"/>
              <a:gd name="connsiteY2" fmla="*/ 572619 h 3478500"/>
              <a:gd name="connsiteX3" fmla="*/ 4146958 w 4146958"/>
              <a:gd name="connsiteY3" fmla="*/ 860651 h 3478500"/>
              <a:gd name="connsiteX4" fmla="*/ 4146958 w 4146958"/>
              <a:gd name="connsiteY4" fmla="*/ 1004667 h 3478500"/>
              <a:gd name="connsiteX5" fmla="*/ 3858926 w 4146958"/>
              <a:gd name="connsiteY5" fmla="*/ 1004667 h 3478500"/>
              <a:gd name="connsiteX6" fmla="*/ 2706798 w 4146958"/>
              <a:gd name="connsiteY6" fmla="*/ 1436715 h 3478500"/>
              <a:gd name="connsiteX7" fmla="*/ 2346759 w 4146958"/>
              <a:gd name="connsiteY7" fmla="*/ 1652738 h 3478500"/>
              <a:gd name="connsiteX8" fmla="*/ 1554671 w 4146958"/>
              <a:gd name="connsiteY8" fmla="*/ 2084786 h 3478500"/>
              <a:gd name="connsiteX9" fmla="*/ 1050615 w 4146958"/>
              <a:gd name="connsiteY9" fmla="*/ 2300810 h 3478500"/>
              <a:gd name="connsiteX10" fmla="*/ 834591 w 4146958"/>
              <a:gd name="connsiteY10" fmla="*/ 2228802 h 3478500"/>
              <a:gd name="connsiteX11" fmla="*/ 1122623 w 4146958"/>
              <a:gd name="connsiteY11" fmla="*/ 2948882 h 3478500"/>
              <a:gd name="connsiteX12" fmla="*/ 978607 w 4146958"/>
              <a:gd name="connsiteY12" fmla="*/ 3308922 h 3478500"/>
              <a:gd name="connsiteX13" fmla="*/ 546559 w 4146958"/>
              <a:gd name="connsiteY13" fmla="*/ 3236914 h 3478500"/>
              <a:gd name="connsiteX14" fmla="*/ 330534 w 4146958"/>
              <a:gd name="connsiteY14" fmla="*/ 3308922 h 3478500"/>
              <a:gd name="connsiteX15" fmla="*/ 42503 w 4146958"/>
              <a:gd name="connsiteY15" fmla="*/ 2948882 h 3478500"/>
              <a:gd name="connsiteX16" fmla="*/ 186518 w 4146958"/>
              <a:gd name="connsiteY16" fmla="*/ 2732858 h 3478500"/>
              <a:gd name="connsiteX17" fmla="*/ 690574 w 4146958"/>
              <a:gd name="connsiteY17" fmla="*/ 2228802 h 3478500"/>
              <a:gd name="connsiteX18" fmla="*/ 618566 w 4146958"/>
              <a:gd name="connsiteY18" fmla="*/ 1940770 h 3478500"/>
              <a:gd name="connsiteX19" fmla="*/ 474550 w 4146958"/>
              <a:gd name="connsiteY19" fmla="*/ 1868763 h 3478500"/>
              <a:gd name="connsiteX20" fmla="*/ 114510 w 4146958"/>
              <a:gd name="connsiteY20" fmla="*/ 2156795 h 3478500"/>
              <a:gd name="connsiteX21" fmla="*/ 330534 w 4146958"/>
              <a:gd name="connsiteY21" fmla="*/ 860651 h 3478500"/>
              <a:gd name="connsiteX0" fmla="*/ 348038 w 4164462"/>
              <a:gd name="connsiteY0" fmla="*/ 860651 h 3478500"/>
              <a:gd name="connsiteX1" fmla="*/ 1788198 w 4164462"/>
              <a:gd name="connsiteY1" fmla="*/ 140571 h 3478500"/>
              <a:gd name="connsiteX2" fmla="*/ 3156350 w 4164462"/>
              <a:gd name="connsiteY2" fmla="*/ 572619 h 3478500"/>
              <a:gd name="connsiteX3" fmla="*/ 4164462 w 4164462"/>
              <a:gd name="connsiteY3" fmla="*/ 860651 h 3478500"/>
              <a:gd name="connsiteX4" fmla="*/ 4164462 w 4164462"/>
              <a:gd name="connsiteY4" fmla="*/ 1004667 h 3478500"/>
              <a:gd name="connsiteX5" fmla="*/ 3876430 w 4164462"/>
              <a:gd name="connsiteY5" fmla="*/ 1004667 h 3478500"/>
              <a:gd name="connsiteX6" fmla="*/ 2724302 w 4164462"/>
              <a:gd name="connsiteY6" fmla="*/ 1436715 h 3478500"/>
              <a:gd name="connsiteX7" fmla="*/ 2364263 w 4164462"/>
              <a:gd name="connsiteY7" fmla="*/ 1652738 h 3478500"/>
              <a:gd name="connsiteX8" fmla="*/ 1572175 w 4164462"/>
              <a:gd name="connsiteY8" fmla="*/ 2084786 h 3478500"/>
              <a:gd name="connsiteX9" fmla="*/ 1068119 w 4164462"/>
              <a:gd name="connsiteY9" fmla="*/ 2300810 h 3478500"/>
              <a:gd name="connsiteX10" fmla="*/ 852095 w 4164462"/>
              <a:gd name="connsiteY10" fmla="*/ 2228802 h 3478500"/>
              <a:gd name="connsiteX11" fmla="*/ 1140127 w 4164462"/>
              <a:gd name="connsiteY11" fmla="*/ 2948882 h 3478500"/>
              <a:gd name="connsiteX12" fmla="*/ 996111 w 4164462"/>
              <a:gd name="connsiteY12" fmla="*/ 3308922 h 3478500"/>
              <a:gd name="connsiteX13" fmla="*/ 564063 w 4164462"/>
              <a:gd name="connsiteY13" fmla="*/ 3236914 h 3478500"/>
              <a:gd name="connsiteX14" fmla="*/ 348038 w 4164462"/>
              <a:gd name="connsiteY14" fmla="*/ 3308922 h 3478500"/>
              <a:gd name="connsiteX15" fmla="*/ 60007 w 4164462"/>
              <a:gd name="connsiteY15" fmla="*/ 2948882 h 3478500"/>
              <a:gd name="connsiteX16" fmla="*/ 708078 w 4164462"/>
              <a:gd name="connsiteY16" fmla="*/ 2228802 h 3478500"/>
              <a:gd name="connsiteX17" fmla="*/ 708078 w 4164462"/>
              <a:gd name="connsiteY17" fmla="*/ 2228802 h 3478500"/>
              <a:gd name="connsiteX18" fmla="*/ 636070 w 4164462"/>
              <a:gd name="connsiteY18" fmla="*/ 1940770 h 3478500"/>
              <a:gd name="connsiteX19" fmla="*/ 492054 w 4164462"/>
              <a:gd name="connsiteY19" fmla="*/ 1868763 h 3478500"/>
              <a:gd name="connsiteX20" fmla="*/ 132014 w 4164462"/>
              <a:gd name="connsiteY20" fmla="*/ 2156795 h 3478500"/>
              <a:gd name="connsiteX21" fmla="*/ 348038 w 4164462"/>
              <a:gd name="connsiteY21" fmla="*/ 860651 h 3478500"/>
              <a:gd name="connsiteX0" fmla="*/ 348038 w 4164462"/>
              <a:gd name="connsiteY0" fmla="*/ 860651 h 3478500"/>
              <a:gd name="connsiteX1" fmla="*/ 1788198 w 4164462"/>
              <a:gd name="connsiteY1" fmla="*/ 140571 h 3478500"/>
              <a:gd name="connsiteX2" fmla="*/ 3156350 w 4164462"/>
              <a:gd name="connsiteY2" fmla="*/ 572619 h 3478500"/>
              <a:gd name="connsiteX3" fmla="*/ 4164462 w 4164462"/>
              <a:gd name="connsiteY3" fmla="*/ 860651 h 3478500"/>
              <a:gd name="connsiteX4" fmla="*/ 4164462 w 4164462"/>
              <a:gd name="connsiteY4" fmla="*/ 1004667 h 3478500"/>
              <a:gd name="connsiteX5" fmla="*/ 3876430 w 4164462"/>
              <a:gd name="connsiteY5" fmla="*/ 1004667 h 3478500"/>
              <a:gd name="connsiteX6" fmla="*/ 2724302 w 4164462"/>
              <a:gd name="connsiteY6" fmla="*/ 1436715 h 3478500"/>
              <a:gd name="connsiteX7" fmla="*/ 2364263 w 4164462"/>
              <a:gd name="connsiteY7" fmla="*/ 1652738 h 3478500"/>
              <a:gd name="connsiteX8" fmla="*/ 1572175 w 4164462"/>
              <a:gd name="connsiteY8" fmla="*/ 2084786 h 3478500"/>
              <a:gd name="connsiteX9" fmla="*/ 1068119 w 4164462"/>
              <a:gd name="connsiteY9" fmla="*/ 2300810 h 3478500"/>
              <a:gd name="connsiteX10" fmla="*/ 852095 w 4164462"/>
              <a:gd name="connsiteY10" fmla="*/ 2228802 h 3478500"/>
              <a:gd name="connsiteX11" fmla="*/ 1140127 w 4164462"/>
              <a:gd name="connsiteY11" fmla="*/ 2948882 h 3478500"/>
              <a:gd name="connsiteX12" fmla="*/ 996111 w 4164462"/>
              <a:gd name="connsiteY12" fmla="*/ 3308922 h 3478500"/>
              <a:gd name="connsiteX13" fmla="*/ 564063 w 4164462"/>
              <a:gd name="connsiteY13" fmla="*/ 3236914 h 3478500"/>
              <a:gd name="connsiteX14" fmla="*/ 348038 w 4164462"/>
              <a:gd name="connsiteY14" fmla="*/ 3308922 h 3478500"/>
              <a:gd name="connsiteX15" fmla="*/ 60007 w 4164462"/>
              <a:gd name="connsiteY15" fmla="*/ 2948882 h 3478500"/>
              <a:gd name="connsiteX16" fmla="*/ 708078 w 4164462"/>
              <a:gd name="connsiteY16" fmla="*/ 2228802 h 3478500"/>
              <a:gd name="connsiteX17" fmla="*/ 708078 w 4164462"/>
              <a:gd name="connsiteY17" fmla="*/ 2228802 h 3478500"/>
              <a:gd name="connsiteX18" fmla="*/ 636070 w 4164462"/>
              <a:gd name="connsiteY18" fmla="*/ 1940770 h 3478500"/>
              <a:gd name="connsiteX19" fmla="*/ 492054 w 4164462"/>
              <a:gd name="connsiteY19" fmla="*/ 1868763 h 3478500"/>
              <a:gd name="connsiteX20" fmla="*/ 132014 w 4164462"/>
              <a:gd name="connsiteY20" fmla="*/ 2156795 h 3478500"/>
              <a:gd name="connsiteX21" fmla="*/ 348038 w 4164462"/>
              <a:gd name="connsiteY21" fmla="*/ 860651 h 3478500"/>
              <a:gd name="connsiteX0" fmla="*/ 348038 w 4164462"/>
              <a:gd name="connsiteY0" fmla="*/ 860651 h 3550508"/>
              <a:gd name="connsiteX1" fmla="*/ 1788198 w 4164462"/>
              <a:gd name="connsiteY1" fmla="*/ 140571 h 3550508"/>
              <a:gd name="connsiteX2" fmla="*/ 3156350 w 4164462"/>
              <a:gd name="connsiteY2" fmla="*/ 572619 h 3550508"/>
              <a:gd name="connsiteX3" fmla="*/ 4164462 w 4164462"/>
              <a:gd name="connsiteY3" fmla="*/ 860651 h 3550508"/>
              <a:gd name="connsiteX4" fmla="*/ 4164462 w 4164462"/>
              <a:gd name="connsiteY4" fmla="*/ 1004667 h 3550508"/>
              <a:gd name="connsiteX5" fmla="*/ 3876430 w 4164462"/>
              <a:gd name="connsiteY5" fmla="*/ 1004667 h 3550508"/>
              <a:gd name="connsiteX6" fmla="*/ 2724302 w 4164462"/>
              <a:gd name="connsiteY6" fmla="*/ 1436715 h 3550508"/>
              <a:gd name="connsiteX7" fmla="*/ 2364263 w 4164462"/>
              <a:gd name="connsiteY7" fmla="*/ 1652738 h 3550508"/>
              <a:gd name="connsiteX8" fmla="*/ 1572175 w 4164462"/>
              <a:gd name="connsiteY8" fmla="*/ 2084786 h 3550508"/>
              <a:gd name="connsiteX9" fmla="*/ 1068119 w 4164462"/>
              <a:gd name="connsiteY9" fmla="*/ 2300810 h 3550508"/>
              <a:gd name="connsiteX10" fmla="*/ 852095 w 4164462"/>
              <a:gd name="connsiteY10" fmla="*/ 2228802 h 3550508"/>
              <a:gd name="connsiteX11" fmla="*/ 1140127 w 4164462"/>
              <a:gd name="connsiteY11" fmla="*/ 2948882 h 3550508"/>
              <a:gd name="connsiteX12" fmla="*/ 996111 w 4164462"/>
              <a:gd name="connsiteY12" fmla="*/ 3308922 h 3550508"/>
              <a:gd name="connsiteX13" fmla="*/ 564063 w 4164462"/>
              <a:gd name="connsiteY13" fmla="*/ 3236914 h 3550508"/>
              <a:gd name="connsiteX14" fmla="*/ 348038 w 4164462"/>
              <a:gd name="connsiteY14" fmla="*/ 3380930 h 3550508"/>
              <a:gd name="connsiteX15" fmla="*/ 60007 w 4164462"/>
              <a:gd name="connsiteY15" fmla="*/ 2948882 h 3550508"/>
              <a:gd name="connsiteX16" fmla="*/ 708078 w 4164462"/>
              <a:gd name="connsiteY16" fmla="*/ 2228802 h 3550508"/>
              <a:gd name="connsiteX17" fmla="*/ 708078 w 4164462"/>
              <a:gd name="connsiteY17" fmla="*/ 2228802 h 3550508"/>
              <a:gd name="connsiteX18" fmla="*/ 636070 w 4164462"/>
              <a:gd name="connsiteY18" fmla="*/ 1940770 h 3550508"/>
              <a:gd name="connsiteX19" fmla="*/ 492054 w 4164462"/>
              <a:gd name="connsiteY19" fmla="*/ 1868763 h 3550508"/>
              <a:gd name="connsiteX20" fmla="*/ 132014 w 4164462"/>
              <a:gd name="connsiteY20" fmla="*/ 2156795 h 3550508"/>
              <a:gd name="connsiteX21" fmla="*/ 348038 w 4164462"/>
              <a:gd name="connsiteY21" fmla="*/ 860651 h 3550508"/>
              <a:gd name="connsiteX0" fmla="*/ 360039 w 4176463"/>
              <a:gd name="connsiteY0" fmla="*/ 860651 h 3478500"/>
              <a:gd name="connsiteX1" fmla="*/ 1800199 w 4176463"/>
              <a:gd name="connsiteY1" fmla="*/ 140571 h 3478500"/>
              <a:gd name="connsiteX2" fmla="*/ 3168351 w 4176463"/>
              <a:gd name="connsiteY2" fmla="*/ 572619 h 3478500"/>
              <a:gd name="connsiteX3" fmla="*/ 4176463 w 4176463"/>
              <a:gd name="connsiteY3" fmla="*/ 860651 h 3478500"/>
              <a:gd name="connsiteX4" fmla="*/ 4176463 w 4176463"/>
              <a:gd name="connsiteY4" fmla="*/ 1004667 h 3478500"/>
              <a:gd name="connsiteX5" fmla="*/ 3888431 w 4176463"/>
              <a:gd name="connsiteY5" fmla="*/ 1004667 h 3478500"/>
              <a:gd name="connsiteX6" fmla="*/ 2736303 w 4176463"/>
              <a:gd name="connsiteY6" fmla="*/ 1436715 h 3478500"/>
              <a:gd name="connsiteX7" fmla="*/ 2376264 w 4176463"/>
              <a:gd name="connsiteY7" fmla="*/ 1652738 h 3478500"/>
              <a:gd name="connsiteX8" fmla="*/ 1584176 w 4176463"/>
              <a:gd name="connsiteY8" fmla="*/ 2084786 h 3478500"/>
              <a:gd name="connsiteX9" fmla="*/ 1080120 w 4176463"/>
              <a:gd name="connsiteY9" fmla="*/ 2300810 h 3478500"/>
              <a:gd name="connsiteX10" fmla="*/ 864096 w 4176463"/>
              <a:gd name="connsiteY10" fmla="*/ 2228802 h 3478500"/>
              <a:gd name="connsiteX11" fmla="*/ 1152128 w 4176463"/>
              <a:gd name="connsiteY11" fmla="*/ 2948882 h 3478500"/>
              <a:gd name="connsiteX12" fmla="*/ 1008112 w 4176463"/>
              <a:gd name="connsiteY12" fmla="*/ 3308922 h 3478500"/>
              <a:gd name="connsiteX13" fmla="*/ 576064 w 4176463"/>
              <a:gd name="connsiteY13" fmla="*/ 3236914 h 3478500"/>
              <a:gd name="connsiteX14" fmla="*/ 288031 w 4176463"/>
              <a:gd name="connsiteY14" fmla="*/ 3308922 h 3478500"/>
              <a:gd name="connsiteX15" fmla="*/ 72008 w 4176463"/>
              <a:gd name="connsiteY15" fmla="*/ 2948882 h 3478500"/>
              <a:gd name="connsiteX16" fmla="*/ 720079 w 4176463"/>
              <a:gd name="connsiteY16" fmla="*/ 2228802 h 3478500"/>
              <a:gd name="connsiteX17" fmla="*/ 720079 w 4176463"/>
              <a:gd name="connsiteY17" fmla="*/ 2228802 h 3478500"/>
              <a:gd name="connsiteX18" fmla="*/ 648071 w 4176463"/>
              <a:gd name="connsiteY18" fmla="*/ 1940770 h 3478500"/>
              <a:gd name="connsiteX19" fmla="*/ 504055 w 4176463"/>
              <a:gd name="connsiteY19" fmla="*/ 1868763 h 3478500"/>
              <a:gd name="connsiteX20" fmla="*/ 144015 w 4176463"/>
              <a:gd name="connsiteY20" fmla="*/ 2156795 h 3478500"/>
              <a:gd name="connsiteX21" fmla="*/ 360039 w 4176463"/>
              <a:gd name="connsiteY21" fmla="*/ 860651 h 3478500"/>
              <a:gd name="connsiteX0" fmla="*/ 360039 w 4176463"/>
              <a:gd name="connsiteY0" fmla="*/ 860651 h 3478500"/>
              <a:gd name="connsiteX1" fmla="*/ 1800199 w 4176463"/>
              <a:gd name="connsiteY1" fmla="*/ 140571 h 3478500"/>
              <a:gd name="connsiteX2" fmla="*/ 3168351 w 4176463"/>
              <a:gd name="connsiteY2" fmla="*/ 572619 h 3478500"/>
              <a:gd name="connsiteX3" fmla="*/ 4176463 w 4176463"/>
              <a:gd name="connsiteY3" fmla="*/ 860651 h 3478500"/>
              <a:gd name="connsiteX4" fmla="*/ 4176463 w 4176463"/>
              <a:gd name="connsiteY4" fmla="*/ 1004667 h 3478500"/>
              <a:gd name="connsiteX5" fmla="*/ 3888431 w 4176463"/>
              <a:gd name="connsiteY5" fmla="*/ 1004667 h 3478500"/>
              <a:gd name="connsiteX6" fmla="*/ 2736303 w 4176463"/>
              <a:gd name="connsiteY6" fmla="*/ 1436715 h 3478500"/>
              <a:gd name="connsiteX7" fmla="*/ 2376264 w 4176463"/>
              <a:gd name="connsiteY7" fmla="*/ 1652738 h 3478500"/>
              <a:gd name="connsiteX8" fmla="*/ 1584176 w 4176463"/>
              <a:gd name="connsiteY8" fmla="*/ 2084786 h 3478500"/>
              <a:gd name="connsiteX9" fmla="*/ 1080120 w 4176463"/>
              <a:gd name="connsiteY9" fmla="*/ 2300810 h 3478500"/>
              <a:gd name="connsiteX10" fmla="*/ 864096 w 4176463"/>
              <a:gd name="connsiteY10" fmla="*/ 2228802 h 3478500"/>
              <a:gd name="connsiteX11" fmla="*/ 1152128 w 4176463"/>
              <a:gd name="connsiteY11" fmla="*/ 2948882 h 3478500"/>
              <a:gd name="connsiteX12" fmla="*/ 1008112 w 4176463"/>
              <a:gd name="connsiteY12" fmla="*/ 3308922 h 3478500"/>
              <a:gd name="connsiteX13" fmla="*/ 576064 w 4176463"/>
              <a:gd name="connsiteY13" fmla="*/ 3236914 h 3478500"/>
              <a:gd name="connsiteX14" fmla="*/ 288031 w 4176463"/>
              <a:gd name="connsiteY14" fmla="*/ 3308922 h 3478500"/>
              <a:gd name="connsiteX15" fmla="*/ 72008 w 4176463"/>
              <a:gd name="connsiteY15" fmla="*/ 2948882 h 3478500"/>
              <a:gd name="connsiteX16" fmla="*/ 720079 w 4176463"/>
              <a:gd name="connsiteY16" fmla="*/ 2228802 h 3478500"/>
              <a:gd name="connsiteX17" fmla="*/ 720079 w 4176463"/>
              <a:gd name="connsiteY17" fmla="*/ 2228802 h 3478500"/>
              <a:gd name="connsiteX18" fmla="*/ 648071 w 4176463"/>
              <a:gd name="connsiteY18" fmla="*/ 1940770 h 3478500"/>
              <a:gd name="connsiteX19" fmla="*/ 504055 w 4176463"/>
              <a:gd name="connsiteY19" fmla="*/ 1868763 h 3478500"/>
              <a:gd name="connsiteX20" fmla="*/ 144015 w 4176463"/>
              <a:gd name="connsiteY20" fmla="*/ 2156795 h 3478500"/>
              <a:gd name="connsiteX21" fmla="*/ 360039 w 4176463"/>
              <a:gd name="connsiteY21" fmla="*/ 860651 h 3478500"/>
              <a:gd name="connsiteX0" fmla="*/ 360039 w 4176463"/>
              <a:gd name="connsiteY0" fmla="*/ 860651 h 3420461"/>
              <a:gd name="connsiteX1" fmla="*/ 1800199 w 4176463"/>
              <a:gd name="connsiteY1" fmla="*/ 140571 h 3420461"/>
              <a:gd name="connsiteX2" fmla="*/ 3168351 w 4176463"/>
              <a:gd name="connsiteY2" fmla="*/ 572619 h 3420461"/>
              <a:gd name="connsiteX3" fmla="*/ 4176463 w 4176463"/>
              <a:gd name="connsiteY3" fmla="*/ 860651 h 3420461"/>
              <a:gd name="connsiteX4" fmla="*/ 4176463 w 4176463"/>
              <a:gd name="connsiteY4" fmla="*/ 1004667 h 3420461"/>
              <a:gd name="connsiteX5" fmla="*/ 3888431 w 4176463"/>
              <a:gd name="connsiteY5" fmla="*/ 1004667 h 3420461"/>
              <a:gd name="connsiteX6" fmla="*/ 2736303 w 4176463"/>
              <a:gd name="connsiteY6" fmla="*/ 1436715 h 3420461"/>
              <a:gd name="connsiteX7" fmla="*/ 2376264 w 4176463"/>
              <a:gd name="connsiteY7" fmla="*/ 1652738 h 3420461"/>
              <a:gd name="connsiteX8" fmla="*/ 1584176 w 4176463"/>
              <a:gd name="connsiteY8" fmla="*/ 2084786 h 3420461"/>
              <a:gd name="connsiteX9" fmla="*/ 1080120 w 4176463"/>
              <a:gd name="connsiteY9" fmla="*/ 2300810 h 3420461"/>
              <a:gd name="connsiteX10" fmla="*/ 864096 w 4176463"/>
              <a:gd name="connsiteY10" fmla="*/ 2228802 h 3420461"/>
              <a:gd name="connsiteX11" fmla="*/ 1152128 w 4176463"/>
              <a:gd name="connsiteY11" fmla="*/ 2948882 h 3420461"/>
              <a:gd name="connsiteX12" fmla="*/ 1008112 w 4176463"/>
              <a:gd name="connsiteY12" fmla="*/ 3308922 h 3420461"/>
              <a:gd name="connsiteX13" fmla="*/ 576064 w 4176463"/>
              <a:gd name="connsiteY13" fmla="*/ 3236914 h 3420461"/>
              <a:gd name="connsiteX14" fmla="*/ 288031 w 4176463"/>
              <a:gd name="connsiteY14" fmla="*/ 3308922 h 3420461"/>
              <a:gd name="connsiteX15" fmla="*/ 72008 w 4176463"/>
              <a:gd name="connsiteY15" fmla="*/ 2948882 h 3420461"/>
              <a:gd name="connsiteX16" fmla="*/ 720079 w 4176463"/>
              <a:gd name="connsiteY16" fmla="*/ 2228802 h 3420461"/>
              <a:gd name="connsiteX17" fmla="*/ 720079 w 4176463"/>
              <a:gd name="connsiteY17" fmla="*/ 2228802 h 3420461"/>
              <a:gd name="connsiteX18" fmla="*/ 648071 w 4176463"/>
              <a:gd name="connsiteY18" fmla="*/ 1940770 h 3420461"/>
              <a:gd name="connsiteX19" fmla="*/ 504055 w 4176463"/>
              <a:gd name="connsiteY19" fmla="*/ 1868763 h 3420461"/>
              <a:gd name="connsiteX20" fmla="*/ 144015 w 4176463"/>
              <a:gd name="connsiteY20" fmla="*/ 2156795 h 3420461"/>
              <a:gd name="connsiteX21" fmla="*/ 360039 w 4176463"/>
              <a:gd name="connsiteY21" fmla="*/ 860651 h 3420461"/>
              <a:gd name="connsiteX0" fmla="*/ 360039 w 4176463"/>
              <a:gd name="connsiteY0" fmla="*/ 860651 h 3356927"/>
              <a:gd name="connsiteX1" fmla="*/ 1800199 w 4176463"/>
              <a:gd name="connsiteY1" fmla="*/ 140571 h 3356927"/>
              <a:gd name="connsiteX2" fmla="*/ 3168351 w 4176463"/>
              <a:gd name="connsiteY2" fmla="*/ 572619 h 3356927"/>
              <a:gd name="connsiteX3" fmla="*/ 4176463 w 4176463"/>
              <a:gd name="connsiteY3" fmla="*/ 860651 h 3356927"/>
              <a:gd name="connsiteX4" fmla="*/ 4176463 w 4176463"/>
              <a:gd name="connsiteY4" fmla="*/ 1004667 h 3356927"/>
              <a:gd name="connsiteX5" fmla="*/ 3888431 w 4176463"/>
              <a:gd name="connsiteY5" fmla="*/ 1004667 h 3356927"/>
              <a:gd name="connsiteX6" fmla="*/ 2736303 w 4176463"/>
              <a:gd name="connsiteY6" fmla="*/ 1436715 h 3356927"/>
              <a:gd name="connsiteX7" fmla="*/ 2376264 w 4176463"/>
              <a:gd name="connsiteY7" fmla="*/ 1652738 h 3356927"/>
              <a:gd name="connsiteX8" fmla="*/ 1584176 w 4176463"/>
              <a:gd name="connsiteY8" fmla="*/ 2084786 h 3356927"/>
              <a:gd name="connsiteX9" fmla="*/ 1080120 w 4176463"/>
              <a:gd name="connsiteY9" fmla="*/ 2300810 h 3356927"/>
              <a:gd name="connsiteX10" fmla="*/ 864096 w 4176463"/>
              <a:gd name="connsiteY10" fmla="*/ 2228802 h 3356927"/>
              <a:gd name="connsiteX11" fmla="*/ 1152128 w 4176463"/>
              <a:gd name="connsiteY11" fmla="*/ 2948882 h 3356927"/>
              <a:gd name="connsiteX12" fmla="*/ 1008112 w 4176463"/>
              <a:gd name="connsiteY12" fmla="*/ 3308922 h 3356927"/>
              <a:gd name="connsiteX13" fmla="*/ 576064 w 4176463"/>
              <a:gd name="connsiteY13" fmla="*/ 3236914 h 3356927"/>
              <a:gd name="connsiteX14" fmla="*/ 288031 w 4176463"/>
              <a:gd name="connsiteY14" fmla="*/ 3308922 h 3356927"/>
              <a:gd name="connsiteX15" fmla="*/ 72008 w 4176463"/>
              <a:gd name="connsiteY15" fmla="*/ 2948882 h 3356927"/>
              <a:gd name="connsiteX16" fmla="*/ 720079 w 4176463"/>
              <a:gd name="connsiteY16" fmla="*/ 2228802 h 3356927"/>
              <a:gd name="connsiteX17" fmla="*/ 720079 w 4176463"/>
              <a:gd name="connsiteY17" fmla="*/ 2228802 h 3356927"/>
              <a:gd name="connsiteX18" fmla="*/ 648071 w 4176463"/>
              <a:gd name="connsiteY18" fmla="*/ 1940770 h 3356927"/>
              <a:gd name="connsiteX19" fmla="*/ 504055 w 4176463"/>
              <a:gd name="connsiteY19" fmla="*/ 1868763 h 3356927"/>
              <a:gd name="connsiteX20" fmla="*/ 144015 w 4176463"/>
              <a:gd name="connsiteY20" fmla="*/ 2156795 h 3356927"/>
              <a:gd name="connsiteX21" fmla="*/ 360039 w 4176463"/>
              <a:gd name="connsiteY21" fmla="*/ 860651 h 3356927"/>
              <a:gd name="connsiteX0" fmla="*/ 360039 w 4176463"/>
              <a:gd name="connsiteY0" fmla="*/ 860651 h 3344926"/>
              <a:gd name="connsiteX1" fmla="*/ 1800199 w 4176463"/>
              <a:gd name="connsiteY1" fmla="*/ 140571 h 3344926"/>
              <a:gd name="connsiteX2" fmla="*/ 3168351 w 4176463"/>
              <a:gd name="connsiteY2" fmla="*/ 572619 h 3344926"/>
              <a:gd name="connsiteX3" fmla="*/ 4176463 w 4176463"/>
              <a:gd name="connsiteY3" fmla="*/ 860651 h 3344926"/>
              <a:gd name="connsiteX4" fmla="*/ 4176463 w 4176463"/>
              <a:gd name="connsiteY4" fmla="*/ 1004667 h 3344926"/>
              <a:gd name="connsiteX5" fmla="*/ 3888431 w 4176463"/>
              <a:gd name="connsiteY5" fmla="*/ 1004667 h 3344926"/>
              <a:gd name="connsiteX6" fmla="*/ 2736303 w 4176463"/>
              <a:gd name="connsiteY6" fmla="*/ 1436715 h 3344926"/>
              <a:gd name="connsiteX7" fmla="*/ 2376264 w 4176463"/>
              <a:gd name="connsiteY7" fmla="*/ 1652738 h 3344926"/>
              <a:gd name="connsiteX8" fmla="*/ 1584176 w 4176463"/>
              <a:gd name="connsiteY8" fmla="*/ 2084786 h 3344926"/>
              <a:gd name="connsiteX9" fmla="*/ 1080120 w 4176463"/>
              <a:gd name="connsiteY9" fmla="*/ 2300810 h 3344926"/>
              <a:gd name="connsiteX10" fmla="*/ 864096 w 4176463"/>
              <a:gd name="connsiteY10" fmla="*/ 2228802 h 3344926"/>
              <a:gd name="connsiteX11" fmla="*/ 1152128 w 4176463"/>
              <a:gd name="connsiteY11" fmla="*/ 2948882 h 3344926"/>
              <a:gd name="connsiteX12" fmla="*/ 1008112 w 4176463"/>
              <a:gd name="connsiteY12" fmla="*/ 3308922 h 3344926"/>
              <a:gd name="connsiteX13" fmla="*/ 648072 w 4176463"/>
              <a:gd name="connsiteY13" fmla="*/ 3164907 h 3344926"/>
              <a:gd name="connsiteX14" fmla="*/ 288031 w 4176463"/>
              <a:gd name="connsiteY14" fmla="*/ 3308922 h 3344926"/>
              <a:gd name="connsiteX15" fmla="*/ 72008 w 4176463"/>
              <a:gd name="connsiteY15" fmla="*/ 2948882 h 3344926"/>
              <a:gd name="connsiteX16" fmla="*/ 720079 w 4176463"/>
              <a:gd name="connsiteY16" fmla="*/ 2228802 h 3344926"/>
              <a:gd name="connsiteX17" fmla="*/ 720079 w 4176463"/>
              <a:gd name="connsiteY17" fmla="*/ 2228802 h 3344926"/>
              <a:gd name="connsiteX18" fmla="*/ 648071 w 4176463"/>
              <a:gd name="connsiteY18" fmla="*/ 1940770 h 3344926"/>
              <a:gd name="connsiteX19" fmla="*/ 504055 w 4176463"/>
              <a:gd name="connsiteY19" fmla="*/ 1868763 h 3344926"/>
              <a:gd name="connsiteX20" fmla="*/ 144015 w 4176463"/>
              <a:gd name="connsiteY20" fmla="*/ 2156795 h 3344926"/>
              <a:gd name="connsiteX21" fmla="*/ 360039 w 4176463"/>
              <a:gd name="connsiteY21" fmla="*/ 860651 h 3344926"/>
              <a:gd name="connsiteX0" fmla="*/ 360039 w 4176463"/>
              <a:gd name="connsiteY0" fmla="*/ 860651 h 3412815"/>
              <a:gd name="connsiteX1" fmla="*/ 1800199 w 4176463"/>
              <a:gd name="connsiteY1" fmla="*/ 140571 h 3412815"/>
              <a:gd name="connsiteX2" fmla="*/ 3168351 w 4176463"/>
              <a:gd name="connsiteY2" fmla="*/ 572619 h 3412815"/>
              <a:gd name="connsiteX3" fmla="*/ 4176463 w 4176463"/>
              <a:gd name="connsiteY3" fmla="*/ 860651 h 3412815"/>
              <a:gd name="connsiteX4" fmla="*/ 4176463 w 4176463"/>
              <a:gd name="connsiteY4" fmla="*/ 1004667 h 3412815"/>
              <a:gd name="connsiteX5" fmla="*/ 3888431 w 4176463"/>
              <a:gd name="connsiteY5" fmla="*/ 1004667 h 3412815"/>
              <a:gd name="connsiteX6" fmla="*/ 2736303 w 4176463"/>
              <a:gd name="connsiteY6" fmla="*/ 1436715 h 3412815"/>
              <a:gd name="connsiteX7" fmla="*/ 2376264 w 4176463"/>
              <a:gd name="connsiteY7" fmla="*/ 1652738 h 3412815"/>
              <a:gd name="connsiteX8" fmla="*/ 1584176 w 4176463"/>
              <a:gd name="connsiteY8" fmla="*/ 2084786 h 3412815"/>
              <a:gd name="connsiteX9" fmla="*/ 1080120 w 4176463"/>
              <a:gd name="connsiteY9" fmla="*/ 2300810 h 3412815"/>
              <a:gd name="connsiteX10" fmla="*/ 864096 w 4176463"/>
              <a:gd name="connsiteY10" fmla="*/ 2228802 h 3412815"/>
              <a:gd name="connsiteX11" fmla="*/ 1152128 w 4176463"/>
              <a:gd name="connsiteY11" fmla="*/ 2948882 h 3412815"/>
              <a:gd name="connsiteX12" fmla="*/ 1008112 w 4176463"/>
              <a:gd name="connsiteY12" fmla="*/ 3308922 h 3412815"/>
              <a:gd name="connsiteX13" fmla="*/ 648072 w 4176463"/>
              <a:gd name="connsiteY13" fmla="*/ 3164907 h 3412815"/>
              <a:gd name="connsiteX14" fmla="*/ 288031 w 4176463"/>
              <a:gd name="connsiteY14" fmla="*/ 3308922 h 3412815"/>
              <a:gd name="connsiteX15" fmla="*/ 72008 w 4176463"/>
              <a:gd name="connsiteY15" fmla="*/ 2948882 h 3412815"/>
              <a:gd name="connsiteX16" fmla="*/ 720079 w 4176463"/>
              <a:gd name="connsiteY16" fmla="*/ 2228802 h 3412815"/>
              <a:gd name="connsiteX17" fmla="*/ 720079 w 4176463"/>
              <a:gd name="connsiteY17" fmla="*/ 2228802 h 3412815"/>
              <a:gd name="connsiteX18" fmla="*/ 648071 w 4176463"/>
              <a:gd name="connsiteY18" fmla="*/ 1940770 h 3412815"/>
              <a:gd name="connsiteX19" fmla="*/ 504055 w 4176463"/>
              <a:gd name="connsiteY19" fmla="*/ 1868763 h 3412815"/>
              <a:gd name="connsiteX20" fmla="*/ 144015 w 4176463"/>
              <a:gd name="connsiteY20" fmla="*/ 2156795 h 3412815"/>
              <a:gd name="connsiteX21" fmla="*/ 360039 w 4176463"/>
              <a:gd name="connsiteY21" fmla="*/ 860651 h 3412815"/>
              <a:gd name="connsiteX0" fmla="*/ 360039 w 4176463"/>
              <a:gd name="connsiteY0" fmla="*/ 860651 h 3412815"/>
              <a:gd name="connsiteX1" fmla="*/ 1800199 w 4176463"/>
              <a:gd name="connsiteY1" fmla="*/ 140571 h 3412815"/>
              <a:gd name="connsiteX2" fmla="*/ 3168351 w 4176463"/>
              <a:gd name="connsiteY2" fmla="*/ 572619 h 3412815"/>
              <a:gd name="connsiteX3" fmla="*/ 4176463 w 4176463"/>
              <a:gd name="connsiteY3" fmla="*/ 860651 h 3412815"/>
              <a:gd name="connsiteX4" fmla="*/ 4176463 w 4176463"/>
              <a:gd name="connsiteY4" fmla="*/ 1004667 h 3412815"/>
              <a:gd name="connsiteX5" fmla="*/ 3888431 w 4176463"/>
              <a:gd name="connsiteY5" fmla="*/ 1004667 h 3412815"/>
              <a:gd name="connsiteX6" fmla="*/ 2736303 w 4176463"/>
              <a:gd name="connsiteY6" fmla="*/ 1436715 h 3412815"/>
              <a:gd name="connsiteX7" fmla="*/ 2376264 w 4176463"/>
              <a:gd name="connsiteY7" fmla="*/ 1652738 h 3412815"/>
              <a:gd name="connsiteX8" fmla="*/ 1584176 w 4176463"/>
              <a:gd name="connsiteY8" fmla="*/ 2084786 h 3412815"/>
              <a:gd name="connsiteX9" fmla="*/ 1080120 w 4176463"/>
              <a:gd name="connsiteY9" fmla="*/ 2300810 h 3412815"/>
              <a:gd name="connsiteX10" fmla="*/ 864096 w 4176463"/>
              <a:gd name="connsiteY10" fmla="*/ 2228802 h 3412815"/>
              <a:gd name="connsiteX11" fmla="*/ 1152128 w 4176463"/>
              <a:gd name="connsiteY11" fmla="*/ 2948882 h 3412815"/>
              <a:gd name="connsiteX12" fmla="*/ 1008112 w 4176463"/>
              <a:gd name="connsiteY12" fmla="*/ 3308922 h 3412815"/>
              <a:gd name="connsiteX13" fmla="*/ 648072 w 4176463"/>
              <a:gd name="connsiteY13" fmla="*/ 3236915 h 3412815"/>
              <a:gd name="connsiteX14" fmla="*/ 288031 w 4176463"/>
              <a:gd name="connsiteY14" fmla="*/ 3308922 h 3412815"/>
              <a:gd name="connsiteX15" fmla="*/ 72008 w 4176463"/>
              <a:gd name="connsiteY15" fmla="*/ 2948882 h 3412815"/>
              <a:gd name="connsiteX16" fmla="*/ 720079 w 4176463"/>
              <a:gd name="connsiteY16" fmla="*/ 2228802 h 3412815"/>
              <a:gd name="connsiteX17" fmla="*/ 720079 w 4176463"/>
              <a:gd name="connsiteY17" fmla="*/ 2228802 h 3412815"/>
              <a:gd name="connsiteX18" fmla="*/ 648071 w 4176463"/>
              <a:gd name="connsiteY18" fmla="*/ 1940770 h 3412815"/>
              <a:gd name="connsiteX19" fmla="*/ 504055 w 4176463"/>
              <a:gd name="connsiteY19" fmla="*/ 1868763 h 3412815"/>
              <a:gd name="connsiteX20" fmla="*/ 144015 w 4176463"/>
              <a:gd name="connsiteY20" fmla="*/ 2156795 h 3412815"/>
              <a:gd name="connsiteX21" fmla="*/ 360039 w 4176463"/>
              <a:gd name="connsiteY21" fmla="*/ 860651 h 3412815"/>
              <a:gd name="connsiteX0" fmla="*/ 360039 w 4176463"/>
              <a:gd name="connsiteY0" fmla="*/ 860651 h 3412815"/>
              <a:gd name="connsiteX1" fmla="*/ 1800199 w 4176463"/>
              <a:gd name="connsiteY1" fmla="*/ 140571 h 3412815"/>
              <a:gd name="connsiteX2" fmla="*/ 3168351 w 4176463"/>
              <a:gd name="connsiteY2" fmla="*/ 572619 h 3412815"/>
              <a:gd name="connsiteX3" fmla="*/ 4176463 w 4176463"/>
              <a:gd name="connsiteY3" fmla="*/ 860651 h 3412815"/>
              <a:gd name="connsiteX4" fmla="*/ 4104456 w 4176463"/>
              <a:gd name="connsiteY4" fmla="*/ 1004667 h 3412815"/>
              <a:gd name="connsiteX5" fmla="*/ 3888431 w 4176463"/>
              <a:gd name="connsiteY5" fmla="*/ 1004667 h 3412815"/>
              <a:gd name="connsiteX6" fmla="*/ 2736303 w 4176463"/>
              <a:gd name="connsiteY6" fmla="*/ 1436715 h 3412815"/>
              <a:gd name="connsiteX7" fmla="*/ 2376264 w 4176463"/>
              <a:gd name="connsiteY7" fmla="*/ 1652738 h 3412815"/>
              <a:gd name="connsiteX8" fmla="*/ 1584176 w 4176463"/>
              <a:gd name="connsiteY8" fmla="*/ 2084786 h 3412815"/>
              <a:gd name="connsiteX9" fmla="*/ 1080120 w 4176463"/>
              <a:gd name="connsiteY9" fmla="*/ 2300810 h 3412815"/>
              <a:gd name="connsiteX10" fmla="*/ 864096 w 4176463"/>
              <a:gd name="connsiteY10" fmla="*/ 2228802 h 3412815"/>
              <a:gd name="connsiteX11" fmla="*/ 1152128 w 4176463"/>
              <a:gd name="connsiteY11" fmla="*/ 2948882 h 3412815"/>
              <a:gd name="connsiteX12" fmla="*/ 1008112 w 4176463"/>
              <a:gd name="connsiteY12" fmla="*/ 3308922 h 3412815"/>
              <a:gd name="connsiteX13" fmla="*/ 648072 w 4176463"/>
              <a:gd name="connsiteY13" fmla="*/ 3236915 h 3412815"/>
              <a:gd name="connsiteX14" fmla="*/ 288031 w 4176463"/>
              <a:gd name="connsiteY14" fmla="*/ 3308922 h 3412815"/>
              <a:gd name="connsiteX15" fmla="*/ 72008 w 4176463"/>
              <a:gd name="connsiteY15" fmla="*/ 2948882 h 3412815"/>
              <a:gd name="connsiteX16" fmla="*/ 720079 w 4176463"/>
              <a:gd name="connsiteY16" fmla="*/ 2228802 h 3412815"/>
              <a:gd name="connsiteX17" fmla="*/ 720079 w 4176463"/>
              <a:gd name="connsiteY17" fmla="*/ 2228802 h 3412815"/>
              <a:gd name="connsiteX18" fmla="*/ 648071 w 4176463"/>
              <a:gd name="connsiteY18" fmla="*/ 1940770 h 3412815"/>
              <a:gd name="connsiteX19" fmla="*/ 504055 w 4176463"/>
              <a:gd name="connsiteY19" fmla="*/ 1868763 h 3412815"/>
              <a:gd name="connsiteX20" fmla="*/ 144015 w 4176463"/>
              <a:gd name="connsiteY20" fmla="*/ 2156795 h 3412815"/>
              <a:gd name="connsiteX21" fmla="*/ 360039 w 4176463"/>
              <a:gd name="connsiteY21" fmla="*/ 860651 h 3412815"/>
              <a:gd name="connsiteX0" fmla="*/ 360039 w 4176463"/>
              <a:gd name="connsiteY0" fmla="*/ 860651 h 3412815"/>
              <a:gd name="connsiteX1" fmla="*/ 1800199 w 4176463"/>
              <a:gd name="connsiteY1" fmla="*/ 140571 h 3412815"/>
              <a:gd name="connsiteX2" fmla="*/ 3168351 w 4176463"/>
              <a:gd name="connsiteY2" fmla="*/ 572619 h 3412815"/>
              <a:gd name="connsiteX3" fmla="*/ 4176463 w 4176463"/>
              <a:gd name="connsiteY3" fmla="*/ 860651 h 3412815"/>
              <a:gd name="connsiteX4" fmla="*/ 4104456 w 4176463"/>
              <a:gd name="connsiteY4" fmla="*/ 1004667 h 3412815"/>
              <a:gd name="connsiteX5" fmla="*/ 3888431 w 4176463"/>
              <a:gd name="connsiteY5" fmla="*/ 1004667 h 3412815"/>
              <a:gd name="connsiteX6" fmla="*/ 2736303 w 4176463"/>
              <a:gd name="connsiteY6" fmla="*/ 1436715 h 3412815"/>
              <a:gd name="connsiteX7" fmla="*/ 2376264 w 4176463"/>
              <a:gd name="connsiteY7" fmla="*/ 1652738 h 3412815"/>
              <a:gd name="connsiteX8" fmla="*/ 1584176 w 4176463"/>
              <a:gd name="connsiteY8" fmla="*/ 2084786 h 3412815"/>
              <a:gd name="connsiteX9" fmla="*/ 1080120 w 4176463"/>
              <a:gd name="connsiteY9" fmla="*/ 2300810 h 3412815"/>
              <a:gd name="connsiteX10" fmla="*/ 864096 w 4176463"/>
              <a:gd name="connsiteY10" fmla="*/ 2228802 h 3412815"/>
              <a:gd name="connsiteX11" fmla="*/ 1152128 w 4176463"/>
              <a:gd name="connsiteY11" fmla="*/ 2948882 h 3412815"/>
              <a:gd name="connsiteX12" fmla="*/ 1008112 w 4176463"/>
              <a:gd name="connsiteY12" fmla="*/ 3308922 h 3412815"/>
              <a:gd name="connsiteX13" fmla="*/ 648072 w 4176463"/>
              <a:gd name="connsiteY13" fmla="*/ 3236915 h 3412815"/>
              <a:gd name="connsiteX14" fmla="*/ 288031 w 4176463"/>
              <a:gd name="connsiteY14" fmla="*/ 3308922 h 3412815"/>
              <a:gd name="connsiteX15" fmla="*/ 72008 w 4176463"/>
              <a:gd name="connsiteY15" fmla="*/ 2948882 h 3412815"/>
              <a:gd name="connsiteX16" fmla="*/ 720079 w 4176463"/>
              <a:gd name="connsiteY16" fmla="*/ 2228802 h 3412815"/>
              <a:gd name="connsiteX17" fmla="*/ 720079 w 4176463"/>
              <a:gd name="connsiteY17" fmla="*/ 2228802 h 3412815"/>
              <a:gd name="connsiteX18" fmla="*/ 648071 w 4176463"/>
              <a:gd name="connsiteY18" fmla="*/ 1940770 h 3412815"/>
              <a:gd name="connsiteX19" fmla="*/ 504055 w 4176463"/>
              <a:gd name="connsiteY19" fmla="*/ 1868763 h 3412815"/>
              <a:gd name="connsiteX20" fmla="*/ 144015 w 4176463"/>
              <a:gd name="connsiteY20" fmla="*/ 2156795 h 3412815"/>
              <a:gd name="connsiteX21" fmla="*/ 360039 w 4176463"/>
              <a:gd name="connsiteY21" fmla="*/ 860651 h 3412815"/>
              <a:gd name="connsiteX0" fmla="*/ 360039 w 4225571"/>
              <a:gd name="connsiteY0" fmla="*/ 860651 h 3412815"/>
              <a:gd name="connsiteX1" fmla="*/ 1800199 w 4225571"/>
              <a:gd name="connsiteY1" fmla="*/ 140571 h 3412815"/>
              <a:gd name="connsiteX2" fmla="*/ 3168351 w 4225571"/>
              <a:gd name="connsiteY2" fmla="*/ 572619 h 3412815"/>
              <a:gd name="connsiteX3" fmla="*/ 4176463 w 4225571"/>
              <a:gd name="connsiteY3" fmla="*/ 860651 h 3412815"/>
              <a:gd name="connsiteX4" fmla="*/ 4104456 w 4225571"/>
              <a:gd name="connsiteY4" fmla="*/ 1004667 h 3412815"/>
              <a:gd name="connsiteX5" fmla="*/ 3888431 w 4225571"/>
              <a:gd name="connsiteY5" fmla="*/ 1004667 h 3412815"/>
              <a:gd name="connsiteX6" fmla="*/ 2736303 w 4225571"/>
              <a:gd name="connsiteY6" fmla="*/ 1436715 h 3412815"/>
              <a:gd name="connsiteX7" fmla="*/ 2376264 w 4225571"/>
              <a:gd name="connsiteY7" fmla="*/ 1652738 h 3412815"/>
              <a:gd name="connsiteX8" fmla="*/ 1584176 w 4225571"/>
              <a:gd name="connsiteY8" fmla="*/ 2084786 h 3412815"/>
              <a:gd name="connsiteX9" fmla="*/ 1080120 w 4225571"/>
              <a:gd name="connsiteY9" fmla="*/ 2300810 h 3412815"/>
              <a:gd name="connsiteX10" fmla="*/ 864096 w 4225571"/>
              <a:gd name="connsiteY10" fmla="*/ 2228802 h 3412815"/>
              <a:gd name="connsiteX11" fmla="*/ 1152128 w 4225571"/>
              <a:gd name="connsiteY11" fmla="*/ 2948882 h 3412815"/>
              <a:gd name="connsiteX12" fmla="*/ 1008112 w 4225571"/>
              <a:gd name="connsiteY12" fmla="*/ 3308922 h 3412815"/>
              <a:gd name="connsiteX13" fmla="*/ 648072 w 4225571"/>
              <a:gd name="connsiteY13" fmla="*/ 3236915 h 3412815"/>
              <a:gd name="connsiteX14" fmla="*/ 288031 w 4225571"/>
              <a:gd name="connsiteY14" fmla="*/ 3308922 h 3412815"/>
              <a:gd name="connsiteX15" fmla="*/ 72008 w 4225571"/>
              <a:gd name="connsiteY15" fmla="*/ 2948882 h 3412815"/>
              <a:gd name="connsiteX16" fmla="*/ 720079 w 4225571"/>
              <a:gd name="connsiteY16" fmla="*/ 2228802 h 3412815"/>
              <a:gd name="connsiteX17" fmla="*/ 720079 w 4225571"/>
              <a:gd name="connsiteY17" fmla="*/ 2228802 h 3412815"/>
              <a:gd name="connsiteX18" fmla="*/ 648071 w 4225571"/>
              <a:gd name="connsiteY18" fmla="*/ 1940770 h 3412815"/>
              <a:gd name="connsiteX19" fmla="*/ 504055 w 4225571"/>
              <a:gd name="connsiteY19" fmla="*/ 1868763 h 3412815"/>
              <a:gd name="connsiteX20" fmla="*/ 144015 w 4225571"/>
              <a:gd name="connsiteY20" fmla="*/ 2156795 h 3412815"/>
              <a:gd name="connsiteX21" fmla="*/ 360039 w 4225571"/>
              <a:gd name="connsiteY21" fmla="*/ 860651 h 3412815"/>
              <a:gd name="connsiteX0" fmla="*/ 360039 w 4225571"/>
              <a:gd name="connsiteY0" fmla="*/ 860651 h 3412815"/>
              <a:gd name="connsiteX1" fmla="*/ 1800199 w 4225571"/>
              <a:gd name="connsiteY1" fmla="*/ 140571 h 3412815"/>
              <a:gd name="connsiteX2" fmla="*/ 3168351 w 4225571"/>
              <a:gd name="connsiteY2" fmla="*/ 572619 h 3412815"/>
              <a:gd name="connsiteX3" fmla="*/ 4176463 w 4225571"/>
              <a:gd name="connsiteY3" fmla="*/ 860651 h 3412815"/>
              <a:gd name="connsiteX4" fmla="*/ 4104456 w 4225571"/>
              <a:gd name="connsiteY4" fmla="*/ 1004667 h 3412815"/>
              <a:gd name="connsiteX5" fmla="*/ 3888431 w 4225571"/>
              <a:gd name="connsiteY5" fmla="*/ 1004667 h 3412815"/>
              <a:gd name="connsiteX6" fmla="*/ 2736303 w 4225571"/>
              <a:gd name="connsiteY6" fmla="*/ 1436715 h 3412815"/>
              <a:gd name="connsiteX7" fmla="*/ 2376264 w 4225571"/>
              <a:gd name="connsiteY7" fmla="*/ 1652738 h 3412815"/>
              <a:gd name="connsiteX8" fmla="*/ 1584176 w 4225571"/>
              <a:gd name="connsiteY8" fmla="*/ 2084786 h 3412815"/>
              <a:gd name="connsiteX9" fmla="*/ 1080120 w 4225571"/>
              <a:gd name="connsiteY9" fmla="*/ 2300810 h 3412815"/>
              <a:gd name="connsiteX10" fmla="*/ 864096 w 4225571"/>
              <a:gd name="connsiteY10" fmla="*/ 2228802 h 3412815"/>
              <a:gd name="connsiteX11" fmla="*/ 1152128 w 4225571"/>
              <a:gd name="connsiteY11" fmla="*/ 2948882 h 3412815"/>
              <a:gd name="connsiteX12" fmla="*/ 1008112 w 4225571"/>
              <a:gd name="connsiteY12" fmla="*/ 3308922 h 3412815"/>
              <a:gd name="connsiteX13" fmla="*/ 648072 w 4225571"/>
              <a:gd name="connsiteY13" fmla="*/ 3236915 h 3412815"/>
              <a:gd name="connsiteX14" fmla="*/ 288031 w 4225571"/>
              <a:gd name="connsiteY14" fmla="*/ 3308922 h 3412815"/>
              <a:gd name="connsiteX15" fmla="*/ 72008 w 4225571"/>
              <a:gd name="connsiteY15" fmla="*/ 2948882 h 3412815"/>
              <a:gd name="connsiteX16" fmla="*/ 720079 w 4225571"/>
              <a:gd name="connsiteY16" fmla="*/ 2228802 h 3412815"/>
              <a:gd name="connsiteX17" fmla="*/ 720079 w 4225571"/>
              <a:gd name="connsiteY17" fmla="*/ 2228802 h 3412815"/>
              <a:gd name="connsiteX18" fmla="*/ 648071 w 4225571"/>
              <a:gd name="connsiteY18" fmla="*/ 1940770 h 3412815"/>
              <a:gd name="connsiteX19" fmla="*/ 504055 w 4225571"/>
              <a:gd name="connsiteY19" fmla="*/ 1868763 h 3412815"/>
              <a:gd name="connsiteX20" fmla="*/ 144015 w 4225571"/>
              <a:gd name="connsiteY20" fmla="*/ 2156795 h 3412815"/>
              <a:gd name="connsiteX21" fmla="*/ 360039 w 4225571"/>
              <a:gd name="connsiteY21" fmla="*/ 860651 h 3412815"/>
              <a:gd name="connsiteX0" fmla="*/ 360039 w 4225571"/>
              <a:gd name="connsiteY0" fmla="*/ 860651 h 3412815"/>
              <a:gd name="connsiteX1" fmla="*/ 1800199 w 4225571"/>
              <a:gd name="connsiteY1" fmla="*/ 140571 h 3412815"/>
              <a:gd name="connsiteX2" fmla="*/ 3168351 w 4225571"/>
              <a:gd name="connsiteY2" fmla="*/ 572619 h 3412815"/>
              <a:gd name="connsiteX3" fmla="*/ 4176463 w 4225571"/>
              <a:gd name="connsiteY3" fmla="*/ 860651 h 3412815"/>
              <a:gd name="connsiteX4" fmla="*/ 4104456 w 4225571"/>
              <a:gd name="connsiteY4" fmla="*/ 1004667 h 3412815"/>
              <a:gd name="connsiteX5" fmla="*/ 3888431 w 4225571"/>
              <a:gd name="connsiteY5" fmla="*/ 1004667 h 3412815"/>
              <a:gd name="connsiteX6" fmla="*/ 2736303 w 4225571"/>
              <a:gd name="connsiteY6" fmla="*/ 1436715 h 3412815"/>
              <a:gd name="connsiteX7" fmla="*/ 2376264 w 4225571"/>
              <a:gd name="connsiteY7" fmla="*/ 1652738 h 3412815"/>
              <a:gd name="connsiteX8" fmla="*/ 1584176 w 4225571"/>
              <a:gd name="connsiteY8" fmla="*/ 2084786 h 3412815"/>
              <a:gd name="connsiteX9" fmla="*/ 1080120 w 4225571"/>
              <a:gd name="connsiteY9" fmla="*/ 2300810 h 3412815"/>
              <a:gd name="connsiteX10" fmla="*/ 864096 w 4225571"/>
              <a:gd name="connsiteY10" fmla="*/ 2228802 h 3412815"/>
              <a:gd name="connsiteX11" fmla="*/ 1152128 w 4225571"/>
              <a:gd name="connsiteY11" fmla="*/ 2948882 h 3412815"/>
              <a:gd name="connsiteX12" fmla="*/ 1008112 w 4225571"/>
              <a:gd name="connsiteY12" fmla="*/ 3308922 h 3412815"/>
              <a:gd name="connsiteX13" fmla="*/ 648072 w 4225571"/>
              <a:gd name="connsiteY13" fmla="*/ 3236915 h 3412815"/>
              <a:gd name="connsiteX14" fmla="*/ 288031 w 4225571"/>
              <a:gd name="connsiteY14" fmla="*/ 3308922 h 3412815"/>
              <a:gd name="connsiteX15" fmla="*/ 72008 w 4225571"/>
              <a:gd name="connsiteY15" fmla="*/ 2948882 h 3412815"/>
              <a:gd name="connsiteX16" fmla="*/ 720079 w 4225571"/>
              <a:gd name="connsiteY16" fmla="*/ 2228802 h 3412815"/>
              <a:gd name="connsiteX17" fmla="*/ 720079 w 4225571"/>
              <a:gd name="connsiteY17" fmla="*/ 2228802 h 3412815"/>
              <a:gd name="connsiteX18" fmla="*/ 648071 w 4225571"/>
              <a:gd name="connsiteY18" fmla="*/ 1940770 h 3412815"/>
              <a:gd name="connsiteX19" fmla="*/ 504055 w 4225571"/>
              <a:gd name="connsiteY19" fmla="*/ 1868763 h 3412815"/>
              <a:gd name="connsiteX20" fmla="*/ 144015 w 4225571"/>
              <a:gd name="connsiteY20" fmla="*/ 2156795 h 3412815"/>
              <a:gd name="connsiteX21" fmla="*/ 360039 w 4225571"/>
              <a:gd name="connsiteY21" fmla="*/ 860651 h 3412815"/>
              <a:gd name="connsiteX0" fmla="*/ 360039 w 4225571"/>
              <a:gd name="connsiteY0" fmla="*/ 860651 h 3412815"/>
              <a:gd name="connsiteX1" fmla="*/ 1800199 w 4225571"/>
              <a:gd name="connsiteY1" fmla="*/ 140571 h 3412815"/>
              <a:gd name="connsiteX2" fmla="*/ 3168351 w 4225571"/>
              <a:gd name="connsiteY2" fmla="*/ 572619 h 3412815"/>
              <a:gd name="connsiteX3" fmla="*/ 4176463 w 4225571"/>
              <a:gd name="connsiteY3" fmla="*/ 860651 h 3412815"/>
              <a:gd name="connsiteX4" fmla="*/ 4104456 w 4225571"/>
              <a:gd name="connsiteY4" fmla="*/ 1004667 h 3412815"/>
              <a:gd name="connsiteX5" fmla="*/ 3888431 w 4225571"/>
              <a:gd name="connsiteY5" fmla="*/ 1004667 h 3412815"/>
              <a:gd name="connsiteX6" fmla="*/ 2736303 w 4225571"/>
              <a:gd name="connsiteY6" fmla="*/ 1436715 h 3412815"/>
              <a:gd name="connsiteX7" fmla="*/ 2376264 w 4225571"/>
              <a:gd name="connsiteY7" fmla="*/ 1652738 h 3412815"/>
              <a:gd name="connsiteX8" fmla="*/ 1584176 w 4225571"/>
              <a:gd name="connsiteY8" fmla="*/ 2084786 h 3412815"/>
              <a:gd name="connsiteX9" fmla="*/ 1080120 w 4225571"/>
              <a:gd name="connsiteY9" fmla="*/ 2300810 h 3412815"/>
              <a:gd name="connsiteX10" fmla="*/ 864096 w 4225571"/>
              <a:gd name="connsiteY10" fmla="*/ 2228802 h 3412815"/>
              <a:gd name="connsiteX11" fmla="*/ 1152128 w 4225571"/>
              <a:gd name="connsiteY11" fmla="*/ 2948882 h 3412815"/>
              <a:gd name="connsiteX12" fmla="*/ 1008112 w 4225571"/>
              <a:gd name="connsiteY12" fmla="*/ 3308922 h 3412815"/>
              <a:gd name="connsiteX13" fmla="*/ 648072 w 4225571"/>
              <a:gd name="connsiteY13" fmla="*/ 3236915 h 3412815"/>
              <a:gd name="connsiteX14" fmla="*/ 288031 w 4225571"/>
              <a:gd name="connsiteY14" fmla="*/ 3308922 h 3412815"/>
              <a:gd name="connsiteX15" fmla="*/ 72008 w 4225571"/>
              <a:gd name="connsiteY15" fmla="*/ 2948882 h 3412815"/>
              <a:gd name="connsiteX16" fmla="*/ 720079 w 4225571"/>
              <a:gd name="connsiteY16" fmla="*/ 2228802 h 3412815"/>
              <a:gd name="connsiteX17" fmla="*/ 720079 w 4225571"/>
              <a:gd name="connsiteY17" fmla="*/ 2228802 h 3412815"/>
              <a:gd name="connsiteX18" fmla="*/ 648071 w 4225571"/>
              <a:gd name="connsiteY18" fmla="*/ 1940770 h 3412815"/>
              <a:gd name="connsiteX19" fmla="*/ 504055 w 4225571"/>
              <a:gd name="connsiteY19" fmla="*/ 1868763 h 3412815"/>
              <a:gd name="connsiteX20" fmla="*/ 144015 w 4225571"/>
              <a:gd name="connsiteY20" fmla="*/ 2156795 h 3412815"/>
              <a:gd name="connsiteX21" fmla="*/ 360039 w 4225571"/>
              <a:gd name="connsiteY21" fmla="*/ 860651 h 3412815"/>
              <a:gd name="connsiteX0" fmla="*/ 360039 w 4225571"/>
              <a:gd name="connsiteY0" fmla="*/ 860651 h 3412815"/>
              <a:gd name="connsiteX1" fmla="*/ 1800199 w 4225571"/>
              <a:gd name="connsiteY1" fmla="*/ 140571 h 3412815"/>
              <a:gd name="connsiteX2" fmla="*/ 3168351 w 4225571"/>
              <a:gd name="connsiteY2" fmla="*/ 572619 h 3412815"/>
              <a:gd name="connsiteX3" fmla="*/ 4176463 w 4225571"/>
              <a:gd name="connsiteY3" fmla="*/ 860651 h 3412815"/>
              <a:gd name="connsiteX4" fmla="*/ 4104456 w 4225571"/>
              <a:gd name="connsiteY4" fmla="*/ 1004667 h 3412815"/>
              <a:gd name="connsiteX5" fmla="*/ 3888431 w 4225571"/>
              <a:gd name="connsiteY5" fmla="*/ 1004667 h 3412815"/>
              <a:gd name="connsiteX6" fmla="*/ 2736303 w 4225571"/>
              <a:gd name="connsiteY6" fmla="*/ 1436715 h 3412815"/>
              <a:gd name="connsiteX7" fmla="*/ 2376264 w 4225571"/>
              <a:gd name="connsiteY7" fmla="*/ 1652738 h 3412815"/>
              <a:gd name="connsiteX8" fmla="*/ 1584176 w 4225571"/>
              <a:gd name="connsiteY8" fmla="*/ 2084786 h 3412815"/>
              <a:gd name="connsiteX9" fmla="*/ 1080120 w 4225571"/>
              <a:gd name="connsiteY9" fmla="*/ 2300810 h 3412815"/>
              <a:gd name="connsiteX10" fmla="*/ 864096 w 4225571"/>
              <a:gd name="connsiteY10" fmla="*/ 2228802 h 3412815"/>
              <a:gd name="connsiteX11" fmla="*/ 1152128 w 4225571"/>
              <a:gd name="connsiteY11" fmla="*/ 2948882 h 3412815"/>
              <a:gd name="connsiteX12" fmla="*/ 1008112 w 4225571"/>
              <a:gd name="connsiteY12" fmla="*/ 3308922 h 3412815"/>
              <a:gd name="connsiteX13" fmla="*/ 648072 w 4225571"/>
              <a:gd name="connsiteY13" fmla="*/ 3236915 h 3412815"/>
              <a:gd name="connsiteX14" fmla="*/ 288031 w 4225571"/>
              <a:gd name="connsiteY14" fmla="*/ 3308922 h 3412815"/>
              <a:gd name="connsiteX15" fmla="*/ 72008 w 4225571"/>
              <a:gd name="connsiteY15" fmla="*/ 2948882 h 3412815"/>
              <a:gd name="connsiteX16" fmla="*/ 720079 w 4225571"/>
              <a:gd name="connsiteY16" fmla="*/ 2228802 h 3412815"/>
              <a:gd name="connsiteX17" fmla="*/ 720079 w 4225571"/>
              <a:gd name="connsiteY17" fmla="*/ 2228802 h 3412815"/>
              <a:gd name="connsiteX18" fmla="*/ 648071 w 4225571"/>
              <a:gd name="connsiteY18" fmla="*/ 1940770 h 3412815"/>
              <a:gd name="connsiteX19" fmla="*/ 504055 w 4225571"/>
              <a:gd name="connsiteY19" fmla="*/ 1868763 h 3412815"/>
              <a:gd name="connsiteX20" fmla="*/ 144015 w 4225571"/>
              <a:gd name="connsiteY20" fmla="*/ 2156795 h 3412815"/>
              <a:gd name="connsiteX21" fmla="*/ 360039 w 4225571"/>
              <a:gd name="connsiteY21" fmla="*/ 860651 h 3412815"/>
              <a:gd name="connsiteX0" fmla="*/ 360039 w 4225571"/>
              <a:gd name="connsiteY0" fmla="*/ 860651 h 3412815"/>
              <a:gd name="connsiteX1" fmla="*/ 1800199 w 4225571"/>
              <a:gd name="connsiteY1" fmla="*/ 140571 h 3412815"/>
              <a:gd name="connsiteX2" fmla="*/ 3168351 w 4225571"/>
              <a:gd name="connsiteY2" fmla="*/ 572619 h 3412815"/>
              <a:gd name="connsiteX3" fmla="*/ 4176463 w 4225571"/>
              <a:gd name="connsiteY3" fmla="*/ 860651 h 3412815"/>
              <a:gd name="connsiteX4" fmla="*/ 4104456 w 4225571"/>
              <a:gd name="connsiteY4" fmla="*/ 1004667 h 3412815"/>
              <a:gd name="connsiteX5" fmla="*/ 3888431 w 4225571"/>
              <a:gd name="connsiteY5" fmla="*/ 1004667 h 3412815"/>
              <a:gd name="connsiteX6" fmla="*/ 2736303 w 4225571"/>
              <a:gd name="connsiteY6" fmla="*/ 1436715 h 3412815"/>
              <a:gd name="connsiteX7" fmla="*/ 2376264 w 4225571"/>
              <a:gd name="connsiteY7" fmla="*/ 1652738 h 3412815"/>
              <a:gd name="connsiteX8" fmla="*/ 1584176 w 4225571"/>
              <a:gd name="connsiteY8" fmla="*/ 2084786 h 3412815"/>
              <a:gd name="connsiteX9" fmla="*/ 1080120 w 4225571"/>
              <a:gd name="connsiteY9" fmla="*/ 2300810 h 3412815"/>
              <a:gd name="connsiteX10" fmla="*/ 864096 w 4225571"/>
              <a:gd name="connsiteY10" fmla="*/ 2228802 h 3412815"/>
              <a:gd name="connsiteX11" fmla="*/ 1152128 w 4225571"/>
              <a:gd name="connsiteY11" fmla="*/ 2948882 h 3412815"/>
              <a:gd name="connsiteX12" fmla="*/ 1008112 w 4225571"/>
              <a:gd name="connsiteY12" fmla="*/ 3308922 h 3412815"/>
              <a:gd name="connsiteX13" fmla="*/ 648072 w 4225571"/>
              <a:gd name="connsiteY13" fmla="*/ 3236915 h 3412815"/>
              <a:gd name="connsiteX14" fmla="*/ 288031 w 4225571"/>
              <a:gd name="connsiteY14" fmla="*/ 3308922 h 3412815"/>
              <a:gd name="connsiteX15" fmla="*/ 72008 w 4225571"/>
              <a:gd name="connsiteY15" fmla="*/ 2948882 h 3412815"/>
              <a:gd name="connsiteX16" fmla="*/ 720079 w 4225571"/>
              <a:gd name="connsiteY16" fmla="*/ 2228802 h 3412815"/>
              <a:gd name="connsiteX17" fmla="*/ 720079 w 4225571"/>
              <a:gd name="connsiteY17" fmla="*/ 2228802 h 3412815"/>
              <a:gd name="connsiteX18" fmla="*/ 648071 w 4225571"/>
              <a:gd name="connsiteY18" fmla="*/ 1940770 h 3412815"/>
              <a:gd name="connsiteX19" fmla="*/ 504055 w 4225571"/>
              <a:gd name="connsiteY19" fmla="*/ 1868763 h 3412815"/>
              <a:gd name="connsiteX20" fmla="*/ 144015 w 4225571"/>
              <a:gd name="connsiteY20" fmla="*/ 2156795 h 3412815"/>
              <a:gd name="connsiteX21" fmla="*/ 360039 w 4225571"/>
              <a:gd name="connsiteY21" fmla="*/ 860651 h 341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25571" h="3412815">
                <a:moveTo>
                  <a:pt x="360039" y="860651"/>
                </a:moveTo>
                <a:cubicBezTo>
                  <a:pt x="639855" y="479026"/>
                  <a:pt x="1104122" y="260584"/>
                  <a:pt x="1800199" y="140571"/>
                </a:cubicBezTo>
                <a:cubicBezTo>
                  <a:pt x="2202451" y="0"/>
                  <a:pt x="2772307" y="452606"/>
                  <a:pt x="3168351" y="572619"/>
                </a:cubicBezTo>
                <a:cubicBezTo>
                  <a:pt x="3564395" y="692632"/>
                  <a:pt x="3882637" y="444049"/>
                  <a:pt x="4176463" y="860651"/>
                </a:cubicBezTo>
                <a:cubicBezTo>
                  <a:pt x="4222570" y="912087"/>
                  <a:pt x="4225571" y="980831"/>
                  <a:pt x="4104456" y="1004667"/>
                </a:cubicBezTo>
                <a:cubicBezTo>
                  <a:pt x="4032448" y="1004667"/>
                  <a:pt x="4013108" y="945818"/>
                  <a:pt x="3888431" y="1004667"/>
                </a:cubicBezTo>
                <a:cubicBezTo>
                  <a:pt x="3400582" y="1140371"/>
                  <a:pt x="3120346" y="1292699"/>
                  <a:pt x="2736303" y="1436715"/>
                </a:cubicBezTo>
                <a:cubicBezTo>
                  <a:pt x="2480536" y="1534469"/>
                  <a:pt x="2568285" y="1544726"/>
                  <a:pt x="2376264" y="1652738"/>
                </a:cubicBezTo>
                <a:cubicBezTo>
                  <a:pt x="2184243" y="1760750"/>
                  <a:pt x="1796460" y="1966516"/>
                  <a:pt x="1584176" y="2084786"/>
                </a:cubicBezTo>
                <a:cubicBezTo>
                  <a:pt x="1330554" y="2200473"/>
                  <a:pt x="1200133" y="2276807"/>
                  <a:pt x="1080120" y="2300810"/>
                </a:cubicBezTo>
                <a:cubicBezTo>
                  <a:pt x="960107" y="2324813"/>
                  <a:pt x="852095" y="2120790"/>
                  <a:pt x="864096" y="2228802"/>
                </a:cubicBezTo>
                <a:cubicBezTo>
                  <a:pt x="876097" y="2336814"/>
                  <a:pt x="1128125" y="2768862"/>
                  <a:pt x="1152128" y="2948882"/>
                </a:cubicBezTo>
                <a:cubicBezTo>
                  <a:pt x="1176131" y="3128902"/>
                  <a:pt x="1092121" y="3272918"/>
                  <a:pt x="1008112" y="3308922"/>
                </a:cubicBezTo>
                <a:cubicBezTo>
                  <a:pt x="753032" y="3412815"/>
                  <a:pt x="768085" y="3236915"/>
                  <a:pt x="648072" y="3236915"/>
                </a:cubicBezTo>
                <a:cubicBezTo>
                  <a:pt x="528059" y="3236915"/>
                  <a:pt x="493843" y="3317528"/>
                  <a:pt x="288031" y="3308922"/>
                </a:cubicBezTo>
                <a:cubicBezTo>
                  <a:pt x="96370" y="3293510"/>
                  <a:pt x="0" y="3128902"/>
                  <a:pt x="72008" y="2948882"/>
                </a:cubicBezTo>
                <a:cubicBezTo>
                  <a:pt x="144016" y="2768862"/>
                  <a:pt x="642600" y="2362376"/>
                  <a:pt x="720079" y="2228802"/>
                </a:cubicBezTo>
                <a:lnTo>
                  <a:pt x="720079" y="2228802"/>
                </a:lnTo>
                <a:cubicBezTo>
                  <a:pt x="708078" y="2180797"/>
                  <a:pt x="684075" y="2000776"/>
                  <a:pt x="648071" y="1940770"/>
                </a:cubicBezTo>
                <a:cubicBezTo>
                  <a:pt x="612067" y="1880764"/>
                  <a:pt x="588064" y="1832759"/>
                  <a:pt x="504055" y="1868763"/>
                </a:cubicBezTo>
                <a:cubicBezTo>
                  <a:pt x="420046" y="1904767"/>
                  <a:pt x="198995" y="2313529"/>
                  <a:pt x="144015" y="2156795"/>
                </a:cubicBezTo>
                <a:lnTo>
                  <a:pt x="360039" y="860651"/>
                </a:lnTo>
                <a:close/>
              </a:path>
            </a:pathLst>
          </a:custGeom>
          <a:gradFill flip="none" rotWithShape="1">
            <a:gsLst>
              <a:gs pos="0">
                <a:srgbClr val="9D918B"/>
              </a:gs>
              <a:gs pos="50000">
                <a:srgbClr val="D2C5C0"/>
              </a:gs>
              <a:gs pos="100000">
                <a:srgbClr val="E1CAC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6" name="DMH"/>
          <p:cNvGrpSpPr/>
          <p:nvPr/>
        </p:nvGrpSpPr>
        <p:grpSpPr>
          <a:xfrm>
            <a:off x="4721146" y="1771081"/>
            <a:ext cx="864096" cy="547017"/>
            <a:chOff x="1835696" y="1268760"/>
            <a:chExt cx="864096" cy="547017"/>
          </a:xfrm>
        </p:grpSpPr>
        <p:sp>
          <p:nvSpPr>
            <p:cNvPr id="7" name="6 - Ελεύθερη σχεδίαση"/>
            <p:cNvSpPr/>
            <p:nvPr/>
          </p:nvSpPr>
          <p:spPr>
            <a:xfrm flipH="1">
              <a:off x="1835696" y="1268760"/>
              <a:ext cx="576064" cy="547017"/>
            </a:xfrm>
            <a:custGeom>
              <a:avLst/>
              <a:gdLst>
                <a:gd name="connsiteX0" fmla="*/ 0 w 720080"/>
                <a:gd name="connsiteY0" fmla="*/ 360040 h 360040"/>
                <a:gd name="connsiteX1" fmla="*/ 0 w 720080"/>
                <a:gd name="connsiteY1" fmla="*/ 0 h 360040"/>
                <a:gd name="connsiteX2" fmla="*/ 720080 w 720080"/>
                <a:gd name="connsiteY2" fmla="*/ 360040 h 360040"/>
                <a:gd name="connsiteX3" fmla="*/ 0 w 720080"/>
                <a:gd name="connsiteY3" fmla="*/ 360040 h 360040"/>
                <a:gd name="connsiteX0" fmla="*/ 0 w 720080"/>
                <a:gd name="connsiteY0" fmla="*/ 432048 h 432048"/>
                <a:gd name="connsiteX1" fmla="*/ 0 w 720080"/>
                <a:gd name="connsiteY1" fmla="*/ 0 h 432048"/>
                <a:gd name="connsiteX2" fmla="*/ 720080 w 720080"/>
                <a:gd name="connsiteY2" fmla="*/ 432048 h 432048"/>
                <a:gd name="connsiteX3" fmla="*/ 0 w 720080"/>
                <a:gd name="connsiteY3" fmla="*/ 432048 h 432048"/>
                <a:gd name="connsiteX0" fmla="*/ 207916 w 927996"/>
                <a:gd name="connsiteY0" fmla="*/ 562121 h 562121"/>
                <a:gd name="connsiteX1" fmla="*/ 207916 w 927996"/>
                <a:gd name="connsiteY1" fmla="*/ 130073 h 562121"/>
                <a:gd name="connsiteX2" fmla="*/ 927996 w 927996"/>
                <a:gd name="connsiteY2" fmla="*/ 562121 h 562121"/>
                <a:gd name="connsiteX3" fmla="*/ 207916 w 927996"/>
                <a:gd name="connsiteY3" fmla="*/ 562121 h 562121"/>
                <a:gd name="connsiteX0" fmla="*/ 144016 w 864096"/>
                <a:gd name="connsiteY0" fmla="*/ 473976 h 473976"/>
                <a:gd name="connsiteX1" fmla="*/ 0 w 864096"/>
                <a:gd name="connsiteY1" fmla="*/ 113937 h 473976"/>
                <a:gd name="connsiteX2" fmla="*/ 144016 w 864096"/>
                <a:gd name="connsiteY2" fmla="*/ 41928 h 473976"/>
                <a:gd name="connsiteX3" fmla="*/ 864096 w 864096"/>
                <a:gd name="connsiteY3" fmla="*/ 473976 h 473976"/>
                <a:gd name="connsiteX4" fmla="*/ 144016 w 864096"/>
                <a:gd name="connsiteY4" fmla="*/ 473976 h 473976"/>
                <a:gd name="connsiteX0" fmla="*/ 168019 w 888099"/>
                <a:gd name="connsiteY0" fmla="*/ 473976 h 533983"/>
                <a:gd name="connsiteX1" fmla="*/ 24003 w 888099"/>
                <a:gd name="connsiteY1" fmla="*/ 473976 h 533983"/>
                <a:gd name="connsiteX2" fmla="*/ 24003 w 888099"/>
                <a:gd name="connsiteY2" fmla="*/ 113937 h 533983"/>
                <a:gd name="connsiteX3" fmla="*/ 168019 w 888099"/>
                <a:gd name="connsiteY3" fmla="*/ 41928 h 533983"/>
                <a:gd name="connsiteX4" fmla="*/ 888099 w 888099"/>
                <a:gd name="connsiteY4" fmla="*/ 473976 h 533983"/>
                <a:gd name="connsiteX5" fmla="*/ 168019 w 888099"/>
                <a:gd name="connsiteY5" fmla="*/ 473976 h 533983"/>
                <a:gd name="connsiteX0" fmla="*/ 336037 w 912101"/>
                <a:gd name="connsiteY0" fmla="*/ 690000 h 690000"/>
                <a:gd name="connsiteX1" fmla="*/ 48005 w 912101"/>
                <a:gd name="connsiteY1" fmla="*/ 473976 h 690000"/>
                <a:gd name="connsiteX2" fmla="*/ 48005 w 912101"/>
                <a:gd name="connsiteY2" fmla="*/ 113937 h 690000"/>
                <a:gd name="connsiteX3" fmla="*/ 192021 w 912101"/>
                <a:gd name="connsiteY3" fmla="*/ 41928 h 690000"/>
                <a:gd name="connsiteX4" fmla="*/ 912101 w 912101"/>
                <a:gd name="connsiteY4" fmla="*/ 473976 h 690000"/>
                <a:gd name="connsiteX5" fmla="*/ 336037 w 912101"/>
                <a:gd name="connsiteY5" fmla="*/ 690000 h 690000"/>
                <a:gd name="connsiteX0" fmla="*/ 336037 w 912101"/>
                <a:gd name="connsiteY0" fmla="*/ 700656 h 700656"/>
                <a:gd name="connsiteX1" fmla="*/ 48005 w 912101"/>
                <a:gd name="connsiteY1" fmla="*/ 484632 h 700656"/>
                <a:gd name="connsiteX2" fmla="*/ 48005 w 912101"/>
                <a:gd name="connsiteY2" fmla="*/ 124593 h 700656"/>
                <a:gd name="connsiteX3" fmla="*/ 192021 w 912101"/>
                <a:gd name="connsiteY3" fmla="*/ 52584 h 700656"/>
                <a:gd name="connsiteX4" fmla="*/ 696077 w 912101"/>
                <a:gd name="connsiteY4" fmla="*/ 412623 h 700656"/>
                <a:gd name="connsiteX5" fmla="*/ 912101 w 912101"/>
                <a:gd name="connsiteY5" fmla="*/ 484632 h 700656"/>
                <a:gd name="connsiteX6" fmla="*/ 336037 w 912101"/>
                <a:gd name="connsiteY6" fmla="*/ 700656 h 700656"/>
                <a:gd name="connsiteX0" fmla="*/ 336037 w 840093"/>
                <a:gd name="connsiteY0" fmla="*/ 700656 h 700656"/>
                <a:gd name="connsiteX1" fmla="*/ 48005 w 840093"/>
                <a:gd name="connsiteY1" fmla="*/ 484632 h 700656"/>
                <a:gd name="connsiteX2" fmla="*/ 48005 w 840093"/>
                <a:gd name="connsiteY2" fmla="*/ 124593 h 700656"/>
                <a:gd name="connsiteX3" fmla="*/ 192021 w 840093"/>
                <a:gd name="connsiteY3" fmla="*/ 52584 h 700656"/>
                <a:gd name="connsiteX4" fmla="*/ 696077 w 840093"/>
                <a:gd name="connsiteY4" fmla="*/ 412623 h 700656"/>
                <a:gd name="connsiteX5" fmla="*/ 840093 w 840093"/>
                <a:gd name="connsiteY5" fmla="*/ 556639 h 700656"/>
                <a:gd name="connsiteX6" fmla="*/ 336037 w 840093"/>
                <a:gd name="connsiteY6" fmla="*/ 700656 h 700656"/>
                <a:gd name="connsiteX0" fmla="*/ 336037 w 840093"/>
                <a:gd name="connsiteY0" fmla="*/ 700656 h 700656"/>
                <a:gd name="connsiteX1" fmla="*/ 48005 w 840093"/>
                <a:gd name="connsiteY1" fmla="*/ 484632 h 700656"/>
                <a:gd name="connsiteX2" fmla="*/ 48005 w 840093"/>
                <a:gd name="connsiteY2" fmla="*/ 124593 h 700656"/>
                <a:gd name="connsiteX3" fmla="*/ 192021 w 840093"/>
                <a:gd name="connsiteY3" fmla="*/ 52584 h 700656"/>
                <a:gd name="connsiteX4" fmla="*/ 696077 w 840093"/>
                <a:gd name="connsiteY4" fmla="*/ 412623 h 700656"/>
                <a:gd name="connsiteX5" fmla="*/ 840093 w 840093"/>
                <a:gd name="connsiteY5" fmla="*/ 556639 h 700656"/>
                <a:gd name="connsiteX6" fmla="*/ 336037 w 840093"/>
                <a:gd name="connsiteY6" fmla="*/ 700656 h 700656"/>
                <a:gd name="connsiteX0" fmla="*/ 336037 w 840093"/>
                <a:gd name="connsiteY0" fmla="*/ 700656 h 700656"/>
                <a:gd name="connsiteX1" fmla="*/ 48005 w 840093"/>
                <a:gd name="connsiteY1" fmla="*/ 484632 h 700656"/>
                <a:gd name="connsiteX2" fmla="*/ 48005 w 840093"/>
                <a:gd name="connsiteY2" fmla="*/ 124593 h 700656"/>
                <a:gd name="connsiteX3" fmla="*/ 192021 w 840093"/>
                <a:gd name="connsiteY3" fmla="*/ 52584 h 700656"/>
                <a:gd name="connsiteX4" fmla="*/ 696077 w 840093"/>
                <a:gd name="connsiteY4" fmla="*/ 412623 h 700656"/>
                <a:gd name="connsiteX5" fmla="*/ 840093 w 840093"/>
                <a:gd name="connsiteY5" fmla="*/ 556639 h 700656"/>
                <a:gd name="connsiteX6" fmla="*/ 696077 w 840093"/>
                <a:gd name="connsiteY6" fmla="*/ 556639 h 700656"/>
                <a:gd name="connsiteX7" fmla="*/ 336037 w 840093"/>
                <a:gd name="connsiteY7" fmla="*/ 700656 h 700656"/>
                <a:gd name="connsiteX0" fmla="*/ 336037 w 768085"/>
                <a:gd name="connsiteY0" fmla="*/ 700656 h 700656"/>
                <a:gd name="connsiteX1" fmla="*/ 48005 w 768085"/>
                <a:gd name="connsiteY1" fmla="*/ 484632 h 700656"/>
                <a:gd name="connsiteX2" fmla="*/ 48005 w 768085"/>
                <a:gd name="connsiteY2" fmla="*/ 124593 h 700656"/>
                <a:gd name="connsiteX3" fmla="*/ 192021 w 768085"/>
                <a:gd name="connsiteY3" fmla="*/ 52584 h 700656"/>
                <a:gd name="connsiteX4" fmla="*/ 696077 w 768085"/>
                <a:gd name="connsiteY4" fmla="*/ 412623 h 700656"/>
                <a:gd name="connsiteX5" fmla="*/ 768085 w 768085"/>
                <a:gd name="connsiteY5" fmla="*/ 556639 h 700656"/>
                <a:gd name="connsiteX6" fmla="*/ 696077 w 768085"/>
                <a:gd name="connsiteY6" fmla="*/ 556639 h 700656"/>
                <a:gd name="connsiteX7" fmla="*/ 336037 w 768085"/>
                <a:gd name="connsiteY7" fmla="*/ 700656 h 700656"/>
                <a:gd name="connsiteX0" fmla="*/ 336037 w 768085"/>
                <a:gd name="connsiteY0" fmla="*/ 700656 h 700656"/>
                <a:gd name="connsiteX1" fmla="*/ 48005 w 768085"/>
                <a:gd name="connsiteY1" fmla="*/ 484632 h 700656"/>
                <a:gd name="connsiteX2" fmla="*/ 48005 w 768085"/>
                <a:gd name="connsiteY2" fmla="*/ 124593 h 700656"/>
                <a:gd name="connsiteX3" fmla="*/ 192021 w 768085"/>
                <a:gd name="connsiteY3" fmla="*/ 52584 h 700656"/>
                <a:gd name="connsiteX4" fmla="*/ 696077 w 768085"/>
                <a:gd name="connsiteY4" fmla="*/ 412623 h 700656"/>
                <a:gd name="connsiteX5" fmla="*/ 768085 w 768085"/>
                <a:gd name="connsiteY5" fmla="*/ 556639 h 700656"/>
                <a:gd name="connsiteX6" fmla="*/ 552061 w 768085"/>
                <a:gd name="connsiteY6" fmla="*/ 556639 h 700656"/>
                <a:gd name="connsiteX7" fmla="*/ 336037 w 768085"/>
                <a:gd name="connsiteY7" fmla="*/ 700656 h 700656"/>
                <a:gd name="connsiteX0" fmla="*/ 336037 w 768085"/>
                <a:gd name="connsiteY0" fmla="*/ 700656 h 700656"/>
                <a:gd name="connsiteX1" fmla="*/ 48005 w 768085"/>
                <a:gd name="connsiteY1" fmla="*/ 484632 h 700656"/>
                <a:gd name="connsiteX2" fmla="*/ 48005 w 768085"/>
                <a:gd name="connsiteY2" fmla="*/ 124593 h 700656"/>
                <a:gd name="connsiteX3" fmla="*/ 192021 w 768085"/>
                <a:gd name="connsiteY3" fmla="*/ 52584 h 700656"/>
                <a:gd name="connsiteX4" fmla="*/ 696077 w 768085"/>
                <a:gd name="connsiteY4" fmla="*/ 412623 h 700656"/>
                <a:gd name="connsiteX5" fmla="*/ 768085 w 768085"/>
                <a:gd name="connsiteY5" fmla="*/ 556639 h 700656"/>
                <a:gd name="connsiteX6" fmla="*/ 552061 w 768085"/>
                <a:gd name="connsiteY6" fmla="*/ 556639 h 700656"/>
                <a:gd name="connsiteX7" fmla="*/ 336037 w 768085"/>
                <a:gd name="connsiteY7" fmla="*/ 700656 h 700656"/>
                <a:gd name="connsiteX0" fmla="*/ 252028 w 756084"/>
                <a:gd name="connsiteY0" fmla="*/ 628647 h 628647"/>
                <a:gd name="connsiteX1" fmla="*/ 36004 w 756084"/>
                <a:gd name="connsiteY1" fmla="*/ 484632 h 628647"/>
                <a:gd name="connsiteX2" fmla="*/ 36004 w 756084"/>
                <a:gd name="connsiteY2" fmla="*/ 124593 h 628647"/>
                <a:gd name="connsiteX3" fmla="*/ 180020 w 756084"/>
                <a:gd name="connsiteY3" fmla="*/ 52584 h 628647"/>
                <a:gd name="connsiteX4" fmla="*/ 684076 w 756084"/>
                <a:gd name="connsiteY4" fmla="*/ 412623 h 628647"/>
                <a:gd name="connsiteX5" fmla="*/ 756084 w 756084"/>
                <a:gd name="connsiteY5" fmla="*/ 556639 h 628647"/>
                <a:gd name="connsiteX6" fmla="*/ 540060 w 756084"/>
                <a:gd name="connsiteY6" fmla="*/ 556639 h 628647"/>
                <a:gd name="connsiteX7" fmla="*/ 252028 w 756084"/>
                <a:gd name="connsiteY7" fmla="*/ 628647 h 628647"/>
                <a:gd name="connsiteX0" fmla="*/ 252028 w 756084"/>
                <a:gd name="connsiteY0" fmla="*/ 628647 h 628648"/>
                <a:gd name="connsiteX1" fmla="*/ 36004 w 756084"/>
                <a:gd name="connsiteY1" fmla="*/ 484632 h 628648"/>
                <a:gd name="connsiteX2" fmla="*/ 36004 w 756084"/>
                <a:gd name="connsiteY2" fmla="*/ 124593 h 628648"/>
                <a:gd name="connsiteX3" fmla="*/ 180020 w 756084"/>
                <a:gd name="connsiteY3" fmla="*/ 52584 h 628648"/>
                <a:gd name="connsiteX4" fmla="*/ 684076 w 756084"/>
                <a:gd name="connsiteY4" fmla="*/ 412623 h 628648"/>
                <a:gd name="connsiteX5" fmla="*/ 756084 w 756084"/>
                <a:gd name="connsiteY5" fmla="*/ 556639 h 628648"/>
                <a:gd name="connsiteX6" fmla="*/ 540060 w 756084"/>
                <a:gd name="connsiteY6" fmla="*/ 556639 h 628648"/>
                <a:gd name="connsiteX7" fmla="*/ 324036 w 756084"/>
                <a:gd name="connsiteY7" fmla="*/ 628648 h 628648"/>
                <a:gd name="connsiteX8" fmla="*/ 252028 w 756084"/>
                <a:gd name="connsiteY8" fmla="*/ 628647 h 628648"/>
                <a:gd name="connsiteX0" fmla="*/ 252028 w 756084"/>
                <a:gd name="connsiteY0" fmla="*/ 628647 h 628648"/>
                <a:gd name="connsiteX1" fmla="*/ 36004 w 756084"/>
                <a:gd name="connsiteY1" fmla="*/ 484632 h 628648"/>
                <a:gd name="connsiteX2" fmla="*/ 36004 w 756084"/>
                <a:gd name="connsiteY2" fmla="*/ 124593 h 628648"/>
                <a:gd name="connsiteX3" fmla="*/ 180020 w 756084"/>
                <a:gd name="connsiteY3" fmla="*/ 52584 h 628648"/>
                <a:gd name="connsiteX4" fmla="*/ 684076 w 756084"/>
                <a:gd name="connsiteY4" fmla="*/ 412623 h 628648"/>
                <a:gd name="connsiteX5" fmla="*/ 756084 w 756084"/>
                <a:gd name="connsiteY5" fmla="*/ 550067 h 628648"/>
                <a:gd name="connsiteX6" fmla="*/ 540060 w 756084"/>
                <a:gd name="connsiteY6" fmla="*/ 556639 h 628648"/>
                <a:gd name="connsiteX7" fmla="*/ 324036 w 756084"/>
                <a:gd name="connsiteY7" fmla="*/ 628648 h 628648"/>
                <a:gd name="connsiteX8" fmla="*/ 252028 w 756084"/>
                <a:gd name="connsiteY8" fmla="*/ 628647 h 628648"/>
                <a:gd name="connsiteX0" fmla="*/ 252028 w 756084"/>
                <a:gd name="connsiteY0" fmla="*/ 628647 h 628648"/>
                <a:gd name="connsiteX1" fmla="*/ 36004 w 756084"/>
                <a:gd name="connsiteY1" fmla="*/ 484632 h 628648"/>
                <a:gd name="connsiteX2" fmla="*/ 36004 w 756084"/>
                <a:gd name="connsiteY2" fmla="*/ 124593 h 628648"/>
                <a:gd name="connsiteX3" fmla="*/ 180020 w 756084"/>
                <a:gd name="connsiteY3" fmla="*/ 52584 h 628648"/>
                <a:gd name="connsiteX4" fmla="*/ 684076 w 756084"/>
                <a:gd name="connsiteY4" fmla="*/ 412623 h 628648"/>
                <a:gd name="connsiteX5" fmla="*/ 756084 w 756084"/>
                <a:gd name="connsiteY5" fmla="*/ 550067 h 628648"/>
                <a:gd name="connsiteX6" fmla="*/ 540060 w 756084"/>
                <a:gd name="connsiteY6" fmla="*/ 556639 h 628648"/>
                <a:gd name="connsiteX7" fmla="*/ 324036 w 756084"/>
                <a:gd name="connsiteY7" fmla="*/ 628648 h 628648"/>
                <a:gd name="connsiteX8" fmla="*/ 252028 w 756084"/>
                <a:gd name="connsiteY8" fmla="*/ 628647 h 628648"/>
                <a:gd name="connsiteX0" fmla="*/ 252028 w 756084"/>
                <a:gd name="connsiteY0" fmla="*/ 628647 h 628648"/>
                <a:gd name="connsiteX1" fmla="*/ 36004 w 756084"/>
                <a:gd name="connsiteY1" fmla="*/ 484632 h 628648"/>
                <a:gd name="connsiteX2" fmla="*/ 36004 w 756084"/>
                <a:gd name="connsiteY2" fmla="*/ 124593 h 628648"/>
                <a:gd name="connsiteX3" fmla="*/ 180020 w 756084"/>
                <a:gd name="connsiteY3" fmla="*/ 52584 h 628648"/>
                <a:gd name="connsiteX4" fmla="*/ 684076 w 756084"/>
                <a:gd name="connsiteY4" fmla="*/ 412623 h 628648"/>
                <a:gd name="connsiteX5" fmla="*/ 756084 w 756084"/>
                <a:gd name="connsiteY5" fmla="*/ 550067 h 628648"/>
                <a:gd name="connsiteX6" fmla="*/ 756084 w 756084"/>
                <a:gd name="connsiteY6" fmla="*/ 550066 h 628648"/>
                <a:gd name="connsiteX7" fmla="*/ 540060 w 756084"/>
                <a:gd name="connsiteY7" fmla="*/ 556639 h 628648"/>
                <a:gd name="connsiteX8" fmla="*/ 324036 w 756084"/>
                <a:gd name="connsiteY8" fmla="*/ 628648 h 628648"/>
                <a:gd name="connsiteX9" fmla="*/ 252028 w 756084"/>
                <a:gd name="connsiteY9" fmla="*/ 628647 h 628648"/>
                <a:gd name="connsiteX0" fmla="*/ 252028 w 756084"/>
                <a:gd name="connsiteY0" fmla="*/ 628647 h 675529"/>
                <a:gd name="connsiteX1" fmla="*/ 36004 w 756084"/>
                <a:gd name="connsiteY1" fmla="*/ 484632 h 675529"/>
                <a:gd name="connsiteX2" fmla="*/ 36004 w 756084"/>
                <a:gd name="connsiteY2" fmla="*/ 124593 h 675529"/>
                <a:gd name="connsiteX3" fmla="*/ 180020 w 756084"/>
                <a:gd name="connsiteY3" fmla="*/ 52584 h 675529"/>
                <a:gd name="connsiteX4" fmla="*/ 684076 w 756084"/>
                <a:gd name="connsiteY4" fmla="*/ 412623 h 675529"/>
                <a:gd name="connsiteX5" fmla="*/ 756084 w 756084"/>
                <a:gd name="connsiteY5" fmla="*/ 550067 h 675529"/>
                <a:gd name="connsiteX6" fmla="*/ 756084 w 756084"/>
                <a:gd name="connsiteY6" fmla="*/ 550066 h 675529"/>
                <a:gd name="connsiteX7" fmla="*/ 540060 w 756084"/>
                <a:gd name="connsiteY7" fmla="*/ 556639 h 675529"/>
                <a:gd name="connsiteX8" fmla="*/ 324036 w 756084"/>
                <a:gd name="connsiteY8" fmla="*/ 628648 h 675529"/>
                <a:gd name="connsiteX9" fmla="*/ 252028 w 756084"/>
                <a:gd name="connsiteY9" fmla="*/ 628647 h 675529"/>
                <a:gd name="connsiteX0" fmla="*/ 252028 w 756084"/>
                <a:gd name="connsiteY0" fmla="*/ 628647 h 675529"/>
                <a:gd name="connsiteX1" fmla="*/ 36004 w 756084"/>
                <a:gd name="connsiteY1" fmla="*/ 484632 h 675529"/>
                <a:gd name="connsiteX2" fmla="*/ 36004 w 756084"/>
                <a:gd name="connsiteY2" fmla="*/ 124593 h 675529"/>
                <a:gd name="connsiteX3" fmla="*/ 180020 w 756084"/>
                <a:gd name="connsiteY3" fmla="*/ 52584 h 675529"/>
                <a:gd name="connsiteX4" fmla="*/ 684076 w 756084"/>
                <a:gd name="connsiteY4" fmla="*/ 412623 h 675529"/>
                <a:gd name="connsiteX5" fmla="*/ 756084 w 756084"/>
                <a:gd name="connsiteY5" fmla="*/ 550067 h 675529"/>
                <a:gd name="connsiteX6" fmla="*/ 756084 w 756084"/>
                <a:gd name="connsiteY6" fmla="*/ 550066 h 675529"/>
                <a:gd name="connsiteX7" fmla="*/ 504056 w 756084"/>
                <a:gd name="connsiteY7" fmla="*/ 628647 h 675529"/>
                <a:gd name="connsiteX8" fmla="*/ 324036 w 756084"/>
                <a:gd name="connsiteY8" fmla="*/ 628648 h 675529"/>
                <a:gd name="connsiteX9" fmla="*/ 252028 w 756084"/>
                <a:gd name="connsiteY9" fmla="*/ 628647 h 675529"/>
                <a:gd name="connsiteX0" fmla="*/ 252028 w 756084"/>
                <a:gd name="connsiteY0" fmla="*/ 628647 h 675529"/>
                <a:gd name="connsiteX1" fmla="*/ 36004 w 756084"/>
                <a:gd name="connsiteY1" fmla="*/ 484632 h 675529"/>
                <a:gd name="connsiteX2" fmla="*/ 36004 w 756084"/>
                <a:gd name="connsiteY2" fmla="*/ 124593 h 675529"/>
                <a:gd name="connsiteX3" fmla="*/ 180020 w 756084"/>
                <a:gd name="connsiteY3" fmla="*/ 52584 h 675529"/>
                <a:gd name="connsiteX4" fmla="*/ 684076 w 756084"/>
                <a:gd name="connsiteY4" fmla="*/ 412623 h 675529"/>
                <a:gd name="connsiteX5" fmla="*/ 756084 w 756084"/>
                <a:gd name="connsiteY5" fmla="*/ 550067 h 675529"/>
                <a:gd name="connsiteX6" fmla="*/ 756084 w 756084"/>
                <a:gd name="connsiteY6" fmla="*/ 550066 h 675529"/>
                <a:gd name="connsiteX7" fmla="*/ 504056 w 756084"/>
                <a:gd name="connsiteY7" fmla="*/ 628647 h 675529"/>
                <a:gd name="connsiteX8" fmla="*/ 324036 w 756084"/>
                <a:gd name="connsiteY8" fmla="*/ 628648 h 675529"/>
                <a:gd name="connsiteX9" fmla="*/ 252028 w 756084"/>
                <a:gd name="connsiteY9" fmla="*/ 628647 h 6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84" h="675529">
                  <a:moveTo>
                    <a:pt x="252028" y="628647"/>
                  </a:moveTo>
                  <a:cubicBezTo>
                    <a:pt x="92622" y="652013"/>
                    <a:pt x="72008" y="568641"/>
                    <a:pt x="36004" y="484632"/>
                  </a:cubicBezTo>
                  <a:cubicBezTo>
                    <a:pt x="0" y="400623"/>
                    <a:pt x="12001" y="196601"/>
                    <a:pt x="36004" y="124593"/>
                  </a:cubicBezTo>
                  <a:cubicBezTo>
                    <a:pt x="60007" y="52585"/>
                    <a:pt x="44980" y="0"/>
                    <a:pt x="180020" y="52584"/>
                  </a:cubicBezTo>
                  <a:lnTo>
                    <a:pt x="684076" y="412623"/>
                  </a:lnTo>
                  <a:cubicBezTo>
                    <a:pt x="732081" y="460628"/>
                    <a:pt x="752235" y="474779"/>
                    <a:pt x="756084" y="550067"/>
                  </a:cubicBezTo>
                  <a:lnTo>
                    <a:pt x="756084" y="550066"/>
                  </a:lnTo>
                  <a:cubicBezTo>
                    <a:pt x="725695" y="675529"/>
                    <a:pt x="576064" y="626456"/>
                    <a:pt x="504056" y="628647"/>
                  </a:cubicBezTo>
                  <a:lnTo>
                    <a:pt x="324036" y="628648"/>
                  </a:lnTo>
                  <a:lnTo>
                    <a:pt x="252028" y="628647"/>
                  </a:lnTo>
                  <a:close/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8" name="7 - TextBox"/>
            <p:cNvSpPr txBox="1"/>
            <p:nvPr/>
          </p:nvSpPr>
          <p:spPr>
            <a:xfrm>
              <a:off x="1907704" y="1412776"/>
              <a:ext cx="7920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DMH</a:t>
              </a:r>
              <a:endParaRPr lang="el-GR" sz="1400" dirty="0"/>
            </a:p>
          </p:txBody>
        </p:sp>
      </p:grpSp>
      <p:grpSp>
        <p:nvGrpSpPr>
          <p:cNvPr id="9" name="vmh"/>
          <p:cNvGrpSpPr/>
          <p:nvPr/>
        </p:nvGrpSpPr>
        <p:grpSpPr>
          <a:xfrm>
            <a:off x="4505122" y="2278582"/>
            <a:ext cx="864096" cy="690936"/>
            <a:chOff x="1619672" y="1772816"/>
            <a:chExt cx="864096" cy="690936"/>
          </a:xfrm>
        </p:grpSpPr>
        <p:sp>
          <p:nvSpPr>
            <p:cNvPr id="10" name="vmh"/>
            <p:cNvSpPr/>
            <p:nvPr/>
          </p:nvSpPr>
          <p:spPr>
            <a:xfrm>
              <a:off x="1619672" y="1772816"/>
              <a:ext cx="807671" cy="690936"/>
            </a:xfrm>
            <a:custGeom>
              <a:avLst/>
              <a:gdLst>
                <a:gd name="connsiteX0" fmla="*/ 0 w 864096"/>
                <a:gd name="connsiteY0" fmla="*/ 0 h 720080"/>
                <a:gd name="connsiteX1" fmla="*/ 864096 w 864096"/>
                <a:gd name="connsiteY1" fmla="*/ 0 h 720080"/>
                <a:gd name="connsiteX2" fmla="*/ 864096 w 864096"/>
                <a:gd name="connsiteY2" fmla="*/ 720080 h 720080"/>
                <a:gd name="connsiteX3" fmla="*/ 0 w 864096"/>
                <a:gd name="connsiteY3" fmla="*/ 720080 h 720080"/>
                <a:gd name="connsiteX4" fmla="*/ 0 w 864096"/>
                <a:gd name="connsiteY4" fmla="*/ 0 h 720080"/>
                <a:gd name="connsiteX0" fmla="*/ 72008 w 864096"/>
                <a:gd name="connsiteY0" fmla="*/ 0 h 720080"/>
                <a:gd name="connsiteX1" fmla="*/ 864096 w 864096"/>
                <a:gd name="connsiteY1" fmla="*/ 0 h 720080"/>
                <a:gd name="connsiteX2" fmla="*/ 864096 w 864096"/>
                <a:gd name="connsiteY2" fmla="*/ 720080 h 720080"/>
                <a:gd name="connsiteX3" fmla="*/ 0 w 864096"/>
                <a:gd name="connsiteY3" fmla="*/ 720080 h 720080"/>
                <a:gd name="connsiteX4" fmla="*/ 72008 w 864096"/>
                <a:gd name="connsiteY4" fmla="*/ 0 h 720080"/>
                <a:gd name="connsiteX0" fmla="*/ 144016 w 936104"/>
                <a:gd name="connsiteY0" fmla="*/ 0 h 720080"/>
                <a:gd name="connsiteX1" fmla="*/ 936104 w 936104"/>
                <a:gd name="connsiteY1" fmla="*/ 0 h 720080"/>
                <a:gd name="connsiteX2" fmla="*/ 936104 w 936104"/>
                <a:gd name="connsiteY2" fmla="*/ 720080 h 720080"/>
                <a:gd name="connsiteX3" fmla="*/ 72008 w 936104"/>
                <a:gd name="connsiteY3" fmla="*/ 720080 h 720080"/>
                <a:gd name="connsiteX4" fmla="*/ 0 w 936104"/>
                <a:gd name="connsiteY4" fmla="*/ 288032 h 720080"/>
                <a:gd name="connsiteX5" fmla="*/ 144016 w 936104"/>
                <a:gd name="connsiteY5" fmla="*/ 0 h 720080"/>
                <a:gd name="connsiteX0" fmla="*/ 144016 w 936104"/>
                <a:gd name="connsiteY0" fmla="*/ 43002 h 763082"/>
                <a:gd name="connsiteX1" fmla="*/ 936104 w 936104"/>
                <a:gd name="connsiteY1" fmla="*/ 43002 h 763082"/>
                <a:gd name="connsiteX2" fmla="*/ 936104 w 936104"/>
                <a:gd name="connsiteY2" fmla="*/ 763082 h 763082"/>
                <a:gd name="connsiteX3" fmla="*/ 72008 w 936104"/>
                <a:gd name="connsiteY3" fmla="*/ 763082 h 763082"/>
                <a:gd name="connsiteX4" fmla="*/ 0 w 936104"/>
                <a:gd name="connsiteY4" fmla="*/ 331034 h 763082"/>
                <a:gd name="connsiteX5" fmla="*/ 144016 w 936104"/>
                <a:gd name="connsiteY5" fmla="*/ 43002 h 763082"/>
                <a:gd name="connsiteX0" fmla="*/ 144016 w 936104"/>
                <a:gd name="connsiteY0" fmla="*/ 43002 h 763082"/>
                <a:gd name="connsiteX1" fmla="*/ 936104 w 936104"/>
                <a:gd name="connsiteY1" fmla="*/ 43002 h 763082"/>
                <a:gd name="connsiteX2" fmla="*/ 936104 w 936104"/>
                <a:gd name="connsiteY2" fmla="*/ 763082 h 763082"/>
                <a:gd name="connsiteX3" fmla="*/ 72008 w 936104"/>
                <a:gd name="connsiteY3" fmla="*/ 763082 h 763082"/>
                <a:gd name="connsiteX4" fmla="*/ 0 w 936104"/>
                <a:gd name="connsiteY4" fmla="*/ 331034 h 763082"/>
                <a:gd name="connsiteX5" fmla="*/ 144016 w 936104"/>
                <a:gd name="connsiteY5" fmla="*/ 43002 h 763082"/>
                <a:gd name="connsiteX0" fmla="*/ 144016 w 936104"/>
                <a:gd name="connsiteY0" fmla="*/ 43002 h 763082"/>
                <a:gd name="connsiteX1" fmla="*/ 792088 w 936104"/>
                <a:gd name="connsiteY1" fmla="*/ 115010 h 763082"/>
                <a:gd name="connsiteX2" fmla="*/ 936104 w 936104"/>
                <a:gd name="connsiteY2" fmla="*/ 763082 h 763082"/>
                <a:gd name="connsiteX3" fmla="*/ 72008 w 936104"/>
                <a:gd name="connsiteY3" fmla="*/ 763082 h 763082"/>
                <a:gd name="connsiteX4" fmla="*/ 0 w 936104"/>
                <a:gd name="connsiteY4" fmla="*/ 331034 h 763082"/>
                <a:gd name="connsiteX5" fmla="*/ 144016 w 936104"/>
                <a:gd name="connsiteY5" fmla="*/ 43002 h 763082"/>
                <a:gd name="connsiteX0" fmla="*/ 144016 w 936104"/>
                <a:gd name="connsiteY0" fmla="*/ 43002 h 763082"/>
                <a:gd name="connsiteX1" fmla="*/ 792088 w 936104"/>
                <a:gd name="connsiteY1" fmla="*/ 115010 h 763082"/>
                <a:gd name="connsiteX2" fmla="*/ 936104 w 936104"/>
                <a:gd name="connsiteY2" fmla="*/ 763082 h 763082"/>
                <a:gd name="connsiteX3" fmla="*/ 72008 w 936104"/>
                <a:gd name="connsiteY3" fmla="*/ 763082 h 763082"/>
                <a:gd name="connsiteX4" fmla="*/ 0 w 936104"/>
                <a:gd name="connsiteY4" fmla="*/ 331034 h 763082"/>
                <a:gd name="connsiteX5" fmla="*/ 144016 w 936104"/>
                <a:gd name="connsiteY5" fmla="*/ 43002 h 763082"/>
                <a:gd name="connsiteX0" fmla="*/ 144016 w 936104"/>
                <a:gd name="connsiteY0" fmla="*/ 43002 h 763082"/>
                <a:gd name="connsiteX1" fmla="*/ 792088 w 936104"/>
                <a:gd name="connsiteY1" fmla="*/ 115010 h 763082"/>
                <a:gd name="connsiteX2" fmla="*/ 936104 w 936104"/>
                <a:gd name="connsiteY2" fmla="*/ 763082 h 763082"/>
                <a:gd name="connsiteX3" fmla="*/ 72008 w 936104"/>
                <a:gd name="connsiteY3" fmla="*/ 763082 h 763082"/>
                <a:gd name="connsiteX4" fmla="*/ 0 w 936104"/>
                <a:gd name="connsiteY4" fmla="*/ 331034 h 763082"/>
                <a:gd name="connsiteX5" fmla="*/ 144016 w 936104"/>
                <a:gd name="connsiteY5" fmla="*/ 43002 h 763082"/>
                <a:gd name="connsiteX0" fmla="*/ 144016 w 1072559"/>
                <a:gd name="connsiteY0" fmla="*/ 43002 h 763082"/>
                <a:gd name="connsiteX1" fmla="*/ 792088 w 1072559"/>
                <a:gd name="connsiteY1" fmla="*/ 115010 h 763082"/>
                <a:gd name="connsiteX2" fmla="*/ 648072 w 1072559"/>
                <a:gd name="connsiteY2" fmla="*/ 547058 h 763082"/>
                <a:gd name="connsiteX3" fmla="*/ 936104 w 1072559"/>
                <a:gd name="connsiteY3" fmla="*/ 763082 h 763082"/>
                <a:gd name="connsiteX4" fmla="*/ 72008 w 1072559"/>
                <a:gd name="connsiteY4" fmla="*/ 763082 h 763082"/>
                <a:gd name="connsiteX5" fmla="*/ 0 w 1072559"/>
                <a:gd name="connsiteY5" fmla="*/ 331034 h 763082"/>
                <a:gd name="connsiteX6" fmla="*/ 144016 w 1072559"/>
                <a:gd name="connsiteY6" fmla="*/ 43002 h 763082"/>
                <a:gd name="connsiteX0" fmla="*/ 144016 w 916541"/>
                <a:gd name="connsiteY0" fmla="*/ 43002 h 763082"/>
                <a:gd name="connsiteX1" fmla="*/ 792088 w 916541"/>
                <a:gd name="connsiteY1" fmla="*/ 115010 h 763082"/>
                <a:gd name="connsiteX2" fmla="*/ 648072 w 916541"/>
                <a:gd name="connsiteY2" fmla="*/ 547058 h 763082"/>
                <a:gd name="connsiteX3" fmla="*/ 360040 w 916541"/>
                <a:gd name="connsiteY3" fmla="*/ 547058 h 763082"/>
                <a:gd name="connsiteX4" fmla="*/ 72008 w 916541"/>
                <a:gd name="connsiteY4" fmla="*/ 763082 h 763082"/>
                <a:gd name="connsiteX5" fmla="*/ 0 w 916541"/>
                <a:gd name="connsiteY5" fmla="*/ 331034 h 763082"/>
                <a:gd name="connsiteX6" fmla="*/ 144016 w 916541"/>
                <a:gd name="connsiteY6" fmla="*/ 43002 h 763082"/>
                <a:gd name="connsiteX0" fmla="*/ 191683 w 964208"/>
                <a:gd name="connsiteY0" fmla="*/ 43002 h 763082"/>
                <a:gd name="connsiteX1" fmla="*/ 839755 w 964208"/>
                <a:gd name="connsiteY1" fmla="*/ 115010 h 763082"/>
                <a:gd name="connsiteX2" fmla="*/ 695739 w 964208"/>
                <a:gd name="connsiteY2" fmla="*/ 547058 h 763082"/>
                <a:gd name="connsiteX3" fmla="*/ 407707 w 964208"/>
                <a:gd name="connsiteY3" fmla="*/ 547058 h 763082"/>
                <a:gd name="connsiteX4" fmla="*/ 119675 w 964208"/>
                <a:gd name="connsiteY4" fmla="*/ 763082 h 763082"/>
                <a:gd name="connsiteX5" fmla="*/ 47667 w 964208"/>
                <a:gd name="connsiteY5" fmla="*/ 331034 h 763082"/>
                <a:gd name="connsiteX6" fmla="*/ 191683 w 964208"/>
                <a:gd name="connsiteY6" fmla="*/ 43002 h 763082"/>
                <a:gd name="connsiteX0" fmla="*/ 144016 w 916541"/>
                <a:gd name="connsiteY0" fmla="*/ 43002 h 691074"/>
                <a:gd name="connsiteX1" fmla="*/ 792088 w 916541"/>
                <a:gd name="connsiteY1" fmla="*/ 115010 h 691074"/>
                <a:gd name="connsiteX2" fmla="*/ 648072 w 916541"/>
                <a:gd name="connsiteY2" fmla="*/ 547058 h 691074"/>
                <a:gd name="connsiteX3" fmla="*/ 360040 w 916541"/>
                <a:gd name="connsiteY3" fmla="*/ 547058 h 691074"/>
                <a:gd name="connsiteX4" fmla="*/ 144016 w 916541"/>
                <a:gd name="connsiteY4" fmla="*/ 691074 h 691074"/>
                <a:gd name="connsiteX5" fmla="*/ 0 w 916541"/>
                <a:gd name="connsiteY5" fmla="*/ 331034 h 691074"/>
                <a:gd name="connsiteX6" fmla="*/ 144016 w 916541"/>
                <a:gd name="connsiteY6" fmla="*/ 43002 h 691074"/>
                <a:gd name="connsiteX0" fmla="*/ 144016 w 916541"/>
                <a:gd name="connsiteY0" fmla="*/ 43002 h 700505"/>
                <a:gd name="connsiteX1" fmla="*/ 792088 w 916541"/>
                <a:gd name="connsiteY1" fmla="*/ 115010 h 700505"/>
                <a:gd name="connsiteX2" fmla="*/ 648072 w 916541"/>
                <a:gd name="connsiteY2" fmla="*/ 547058 h 700505"/>
                <a:gd name="connsiteX3" fmla="*/ 360040 w 916541"/>
                <a:gd name="connsiteY3" fmla="*/ 547058 h 700505"/>
                <a:gd name="connsiteX4" fmla="*/ 144016 w 916541"/>
                <a:gd name="connsiteY4" fmla="*/ 691074 h 700505"/>
                <a:gd name="connsiteX5" fmla="*/ 0 w 916541"/>
                <a:gd name="connsiteY5" fmla="*/ 331034 h 700505"/>
                <a:gd name="connsiteX6" fmla="*/ 144016 w 916541"/>
                <a:gd name="connsiteY6" fmla="*/ 43002 h 700505"/>
                <a:gd name="connsiteX0" fmla="*/ 144016 w 916541"/>
                <a:gd name="connsiteY0" fmla="*/ 43002 h 733938"/>
                <a:gd name="connsiteX1" fmla="*/ 792088 w 916541"/>
                <a:gd name="connsiteY1" fmla="*/ 115010 h 733938"/>
                <a:gd name="connsiteX2" fmla="*/ 648072 w 916541"/>
                <a:gd name="connsiteY2" fmla="*/ 547058 h 733938"/>
                <a:gd name="connsiteX3" fmla="*/ 360040 w 916541"/>
                <a:gd name="connsiteY3" fmla="*/ 547058 h 733938"/>
                <a:gd name="connsiteX4" fmla="*/ 144016 w 916541"/>
                <a:gd name="connsiteY4" fmla="*/ 691074 h 733938"/>
                <a:gd name="connsiteX5" fmla="*/ 0 w 916541"/>
                <a:gd name="connsiteY5" fmla="*/ 331034 h 733938"/>
                <a:gd name="connsiteX6" fmla="*/ 144016 w 916541"/>
                <a:gd name="connsiteY6" fmla="*/ 43002 h 733938"/>
                <a:gd name="connsiteX0" fmla="*/ 144016 w 916541"/>
                <a:gd name="connsiteY0" fmla="*/ 43002 h 805945"/>
                <a:gd name="connsiteX1" fmla="*/ 792088 w 916541"/>
                <a:gd name="connsiteY1" fmla="*/ 115010 h 805945"/>
                <a:gd name="connsiteX2" fmla="*/ 648072 w 916541"/>
                <a:gd name="connsiteY2" fmla="*/ 547058 h 805945"/>
                <a:gd name="connsiteX3" fmla="*/ 360040 w 916541"/>
                <a:gd name="connsiteY3" fmla="*/ 547058 h 805945"/>
                <a:gd name="connsiteX4" fmla="*/ 144016 w 916541"/>
                <a:gd name="connsiteY4" fmla="*/ 763081 h 805945"/>
                <a:gd name="connsiteX5" fmla="*/ 0 w 916541"/>
                <a:gd name="connsiteY5" fmla="*/ 331034 h 805945"/>
                <a:gd name="connsiteX6" fmla="*/ 144016 w 916541"/>
                <a:gd name="connsiteY6" fmla="*/ 43002 h 805945"/>
                <a:gd name="connsiteX0" fmla="*/ 144016 w 916541"/>
                <a:gd name="connsiteY0" fmla="*/ 43002 h 733937"/>
                <a:gd name="connsiteX1" fmla="*/ 792088 w 916541"/>
                <a:gd name="connsiteY1" fmla="*/ 115010 h 733937"/>
                <a:gd name="connsiteX2" fmla="*/ 648072 w 916541"/>
                <a:gd name="connsiteY2" fmla="*/ 547058 h 733937"/>
                <a:gd name="connsiteX3" fmla="*/ 360040 w 916541"/>
                <a:gd name="connsiteY3" fmla="*/ 547058 h 733937"/>
                <a:gd name="connsiteX4" fmla="*/ 144016 w 916541"/>
                <a:gd name="connsiteY4" fmla="*/ 691073 h 733937"/>
                <a:gd name="connsiteX5" fmla="*/ 0 w 916541"/>
                <a:gd name="connsiteY5" fmla="*/ 331034 h 733937"/>
                <a:gd name="connsiteX6" fmla="*/ 144016 w 916541"/>
                <a:gd name="connsiteY6" fmla="*/ 43002 h 733937"/>
                <a:gd name="connsiteX0" fmla="*/ 159599 w 932124"/>
                <a:gd name="connsiteY0" fmla="*/ 43002 h 733937"/>
                <a:gd name="connsiteX1" fmla="*/ 807671 w 932124"/>
                <a:gd name="connsiteY1" fmla="*/ 115010 h 733937"/>
                <a:gd name="connsiteX2" fmla="*/ 663655 w 932124"/>
                <a:gd name="connsiteY2" fmla="*/ 547058 h 733937"/>
                <a:gd name="connsiteX3" fmla="*/ 375623 w 932124"/>
                <a:gd name="connsiteY3" fmla="*/ 547058 h 733937"/>
                <a:gd name="connsiteX4" fmla="*/ 159599 w 932124"/>
                <a:gd name="connsiteY4" fmla="*/ 691073 h 733937"/>
                <a:gd name="connsiteX5" fmla="*/ 15583 w 932124"/>
                <a:gd name="connsiteY5" fmla="*/ 331034 h 733937"/>
                <a:gd name="connsiteX6" fmla="*/ 159599 w 932124"/>
                <a:gd name="connsiteY6" fmla="*/ 43002 h 733937"/>
                <a:gd name="connsiteX0" fmla="*/ 159599 w 932124"/>
                <a:gd name="connsiteY0" fmla="*/ 43002 h 733937"/>
                <a:gd name="connsiteX1" fmla="*/ 433502 w 932124"/>
                <a:gd name="connsiteY1" fmla="*/ 76489 h 733937"/>
                <a:gd name="connsiteX2" fmla="*/ 807671 w 932124"/>
                <a:gd name="connsiteY2" fmla="*/ 115010 h 733937"/>
                <a:gd name="connsiteX3" fmla="*/ 663655 w 932124"/>
                <a:gd name="connsiteY3" fmla="*/ 547058 h 733937"/>
                <a:gd name="connsiteX4" fmla="*/ 375623 w 932124"/>
                <a:gd name="connsiteY4" fmla="*/ 547058 h 733937"/>
                <a:gd name="connsiteX5" fmla="*/ 159599 w 932124"/>
                <a:gd name="connsiteY5" fmla="*/ 691073 h 733937"/>
                <a:gd name="connsiteX6" fmla="*/ 15583 w 932124"/>
                <a:gd name="connsiteY6" fmla="*/ 331034 h 733937"/>
                <a:gd name="connsiteX7" fmla="*/ 159599 w 932124"/>
                <a:gd name="connsiteY7" fmla="*/ 43002 h 733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2124" h="733937">
                  <a:moveTo>
                    <a:pt x="159599" y="43002"/>
                  </a:moveTo>
                  <a:cubicBezTo>
                    <a:pt x="223332" y="5315"/>
                    <a:pt x="325490" y="64488"/>
                    <a:pt x="433502" y="76489"/>
                  </a:cubicBezTo>
                  <a:lnTo>
                    <a:pt x="807671" y="115010"/>
                  </a:lnTo>
                  <a:cubicBezTo>
                    <a:pt x="932124" y="174249"/>
                    <a:pt x="735663" y="475050"/>
                    <a:pt x="663655" y="547058"/>
                  </a:cubicBezTo>
                  <a:cubicBezTo>
                    <a:pt x="591647" y="619066"/>
                    <a:pt x="512078" y="486284"/>
                    <a:pt x="375623" y="547058"/>
                  </a:cubicBezTo>
                  <a:cubicBezTo>
                    <a:pt x="303615" y="595063"/>
                    <a:pt x="243245" y="700504"/>
                    <a:pt x="159599" y="691073"/>
                  </a:cubicBezTo>
                  <a:cubicBezTo>
                    <a:pt x="99326" y="733937"/>
                    <a:pt x="39586" y="475050"/>
                    <a:pt x="15583" y="331034"/>
                  </a:cubicBezTo>
                  <a:cubicBezTo>
                    <a:pt x="0" y="187278"/>
                    <a:pt x="74743" y="0"/>
                    <a:pt x="159599" y="43002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10 - TextBox"/>
            <p:cNvSpPr txBox="1"/>
            <p:nvPr/>
          </p:nvSpPr>
          <p:spPr>
            <a:xfrm>
              <a:off x="1691680" y="1916832"/>
              <a:ext cx="7920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VMH</a:t>
              </a:r>
              <a:endParaRPr lang="el-GR" sz="1400" dirty="0"/>
            </a:p>
          </p:txBody>
        </p:sp>
      </p:grpSp>
      <p:sp>
        <p:nvSpPr>
          <p:cNvPr id="12" name="FASOLI"/>
          <p:cNvSpPr/>
          <p:nvPr/>
        </p:nvSpPr>
        <p:spPr>
          <a:xfrm rot="3110360">
            <a:off x="3686669" y="1464206"/>
            <a:ext cx="512019" cy="1449237"/>
          </a:xfrm>
          <a:custGeom>
            <a:avLst/>
            <a:gdLst>
              <a:gd name="connsiteX0" fmla="*/ 0 w 376993"/>
              <a:gd name="connsiteY0" fmla="*/ 1066428 h 2132856"/>
              <a:gd name="connsiteX1" fmla="*/ 2877 w 376993"/>
              <a:gd name="connsiteY1" fmla="*/ 880808 h 2132856"/>
              <a:gd name="connsiteX2" fmla="*/ 188499 w 376993"/>
              <a:gd name="connsiteY2" fmla="*/ 0 h 2132856"/>
              <a:gd name="connsiteX3" fmla="*/ 374117 w 376993"/>
              <a:gd name="connsiteY3" fmla="*/ 880809 h 2132856"/>
              <a:gd name="connsiteX4" fmla="*/ 376994 w 376993"/>
              <a:gd name="connsiteY4" fmla="*/ 1066428 h 2132856"/>
              <a:gd name="connsiteX5" fmla="*/ 374117 w 376993"/>
              <a:gd name="connsiteY5" fmla="*/ 1252048 h 2132856"/>
              <a:gd name="connsiteX6" fmla="*/ 188497 w 376993"/>
              <a:gd name="connsiteY6" fmla="*/ 2132856 h 2132856"/>
              <a:gd name="connsiteX7" fmla="*/ 2878 w 376993"/>
              <a:gd name="connsiteY7" fmla="*/ 1252047 h 2132856"/>
              <a:gd name="connsiteX8" fmla="*/ 1 w 376993"/>
              <a:gd name="connsiteY8" fmla="*/ 1066427 h 2132856"/>
              <a:gd name="connsiteX9" fmla="*/ 0 w 376993"/>
              <a:gd name="connsiteY9" fmla="*/ 1066428 h 2132856"/>
              <a:gd name="connsiteX0" fmla="*/ 0 w 378557"/>
              <a:gd name="connsiteY0" fmla="*/ 1066433 h 2132862"/>
              <a:gd name="connsiteX1" fmla="*/ 2877 w 378557"/>
              <a:gd name="connsiteY1" fmla="*/ 880813 h 2132862"/>
              <a:gd name="connsiteX2" fmla="*/ 188499 w 378557"/>
              <a:gd name="connsiteY2" fmla="*/ 5 h 2132862"/>
              <a:gd name="connsiteX3" fmla="*/ 374117 w 378557"/>
              <a:gd name="connsiteY3" fmla="*/ 880814 h 2132862"/>
              <a:gd name="connsiteX4" fmla="*/ 376994 w 378557"/>
              <a:gd name="connsiteY4" fmla="*/ 1066433 h 2132862"/>
              <a:gd name="connsiteX5" fmla="*/ 374117 w 378557"/>
              <a:gd name="connsiteY5" fmla="*/ 1252053 h 2132862"/>
              <a:gd name="connsiteX6" fmla="*/ 287110 w 378557"/>
              <a:gd name="connsiteY6" fmla="*/ 2132860 h 2132862"/>
              <a:gd name="connsiteX7" fmla="*/ 2878 w 378557"/>
              <a:gd name="connsiteY7" fmla="*/ 1252052 h 2132862"/>
              <a:gd name="connsiteX8" fmla="*/ 1 w 378557"/>
              <a:gd name="connsiteY8" fmla="*/ 1066432 h 2132862"/>
              <a:gd name="connsiteX9" fmla="*/ 0 w 378557"/>
              <a:gd name="connsiteY9" fmla="*/ 1066433 h 2132862"/>
              <a:gd name="connsiteX0" fmla="*/ 0 w 386118"/>
              <a:gd name="connsiteY0" fmla="*/ 1066433 h 2156977"/>
              <a:gd name="connsiteX1" fmla="*/ 2877 w 386118"/>
              <a:gd name="connsiteY1" fmla="*/ 880813 h 2156977"/>
              <a:gd name="connsiteX2" fmla="*/ 188499 w 386118"/>
              <a:gd name="connsiteY2" fmla="*/ 5 h 2156977"/>
              <a:gd name="connsiteX3" fmla="*/ 374117 w 386118"/>
              <a:gd name="connsiteY3" fmla="*/ 880814 h 2156977"/>
              <a:gd name="connsiteX4" fmla="*/ 376994 w 386118"/>
              <a:gd name="connsiteY4" fmla="*/ 1066433 h 2156977"/>
              <a:gd name="connsiteX5" fmla="*/ 384204 w 386118"/>
              <a:gd name="connsiteY5" fmla="*/ 1396755 h 2156977"/>
              <a:gd name="connsiteX6" fmla="*/ 287110 w 386118"/>
              <a:gd name="connsiteY6" fmla="*/ 2132860 h 2156977"/>
              <a:gd name="connsiteX7" fmla="*/ 2878 w 386118"/>
              <a:gd name="connsiteY7" fmla="*/ 1252052 h 2156977"/>
              <a:gd name="connsiteX8" fmla="*/ 1 w 386118"/>
              <a:gd name="connsiteY8" fmla="*/ 1066432 h 2156977"/>
              <a:gd name="connsiteX9" fmla="*/ 0 w 386118"/>
              <a:gd name="connsiteY9" fmla="*/ 1066433 h 2156977"/>
              <a:gd name="connsiteX0" fmla="*/ 0 w 386118"/>
              <a:gd name="connsiteY0" fmla="*/ 1066433 h 2156977"/>
              <a:gd name="connsiteX1" fmla="*/ 2877 w 386118"/>
              <a:gd name="connsiteY1" fmla="*/ 880813 h 2156977"/>
              <a:gd name="connsiteX2" fmla="*/ 188499 w 386118"/>
              <a:gd name="connsiteY2" fmla="*/ 5 h 2156977"/>
              <a:gd name="connsiteX3" fmla="*/ 374117 w 386118"/>
              <a:gd name="connsiteY3" fmla="*/ 880814 h 2156977"/>
              <a:gd name="connsiteX4" fmla="*/ 315458 w 386118"/>
              <a:gd name="connsiteY4" fmla="*/ 1170251 h 2156977"/>
              <a:gd name="connsiteX5" fmla="*/ 384204 w 386118"/>
              <a:gd name="connsiteY5" fmla="*/ 1396755 h 2156977"/>
              <a:gd name="connsiteX6" fmla="*/ 287110 w 386118"/>
              <a:gd name="connsiteY6" fmla="*/ 2132860 h 2156977"/>
              <a:gd name="connsiteX7" fmla="*/ 2878 w 386118"/>
              <a:gd name="connsiteY7" fmla="*/ 1252052 h 2156977"/>
              <a:gd name="connsiteX8" fmla="*/ 1 w 386118"/>
              <a:gd name="connsiteY8" fmla="*/ 1066432 h 2156977"/>
              <a:gd name="connsiteX9" fmla="*/ 0 w 386118"/>
              <a:gd name="connsiteY9" fmla="*/ 1066433 h 2156977"/>
              <a:gd name="connsiteX0" fmla="*/ 0 w 386118"/>
              <a:gd name="connsiteY0" fmla="*/ 1126193 h 2216737"/>
              <a:gd name="connsiteX1" fmla="*/ 2877 w 386118"/>
              <a:gd name="connsiteY1" fmla="*/ 940573 h 2216737"/>
              <a:gd name="connsiteX2" fmla="*/ 188499 w 386118"/>
              <a:gd name="connsiteY2" fmla="*/ 59765 h 2216737"/>
              <a:gd name="connsiteX3" fmla="*/ 368060 w 386118"/>
              <a:gd name="connsiteY3" fmla="*/ 581984 h 2216737"/>
              <a:gd name="connsiteX4" fmla="*/ 315458 w 386118"/>
              <a:gd name="connsiteY4" fmla="*/ 1230011 h 2216737"/>
              <a:gd name="connsiteX5" fmla="*/ 384204 w 386118"/>
              <a:gd name="connsiteY5" fmla="*/ 1456515 h 2216737"/>
              <a:gd name="connsiteX6" fmla="*/ 287110 w 386118"/>
              <a:gd name="connsiteY6" fmla="*/ 2192620 h 2216737"/>
              <a:gd name="connsiteX7" fmla="*/ 2878 w 386118"/>
              <a:gd name="connsiteY7" fmla="*/ 1311812 h 2216737"/>
              <a:gd name="connsiteX8" fmla="*/ 1 w 386118"/>
              <a:gd name="connsiteY8" fmla="*/ 1126192 h 2216737"/>
              <a:gd name="connsiteX9" fmla="*/ 0 w 386118"/>
              <a:gd name="connsiteY9" fmla="*/ 1126193 h 2216737"/>
              <a:gd name="connsiteX0" fmla="*/ 0 w 386118"/>
              <a:gd name="connsiteY0" fmla="*/ 1123049 h 2213593"/>
              <a:gd name="connsiteX1" fmla="*/ 2877 w 386118"/>
              <a:gd name="connsiteY1" fmla="*/ 937429 h 2213593"/>
              <a:gd name="connsiteX2" fmla="*/ 188499 w 386118"/>
              <a:gd name="connsiteY2" fmla="*/ 56621 h 2213593"/>
              <a:gd name="connsiteX3" fmla="*/ 266950 w 386118"/>
              <a:gd name="connsiteY3" fmla="*/ 597705 h 2213593"/>
              <a:gd name="connsiteX4" fmla="*/ 315458 w 386118"/>
              <a:gd name="connsiteY4" fmla="*/ 1226867 h 2213593"/>
              <a:gd name="connsiteX5" fmla="*/ 384204 w 386118"/>
              <a:gd name="connsiteY5" fmla="*/ 1453371 h 2213593"/>
              <a:gd name="connsiteX6" fmla="*/ 287110 w 386118"/>
              <a:gd name="connsiteY6" fmla="*/ 2189476 h 2213593"/>
              <a:gd name="connsiteX7" fmla="*/ 2878 w 386118"/>
              <a:gd name="connsiteY7" fmla="*/ 1308668 h 2213593"/>
              <a:gd name="connsiteX8" fmla="*/ 1 w 386118"/>
              <a:gd name="connsiteY8" fmla="*/ 1123048 h 2213593"/>
              <a:gd name="connsiteX9" fmla="*/ 0 w 386118"/>
              <a:gd name="connsiteY9" fmla="*/ 1123049 h 2213593"/>
              <a:gd name="connsiteX0" fmla="*/ 0 w 386118"/>
              <a:gd name="connsiteY0" fmla="*/ 1123049 h 2213593"/>
              <a:gd name="connsiteX1" fmla="*/ 2877 w 386118"/>
              <a:gd name="connsiteY1" fmla="*/ 937429 h 2213593"/>
              <a:gd name="connsiteX2" fmla="*/ 188499 w 386118"/>
              <a:gd name="connsiteY2" fmla="*/ 56621 h 2213593"/>
              <a:gd name="connsiteX3" fmla="*/ 266950 w 386118"/>
              <a:gd name="connsiteY3" fmla="*/ 597705 h 2213593"/>
              <a:gd name="connsiteX4" fmla="*/ 214349 w 386118"/>
              <a:gd name="connsiteY4" fmla="*/ 1245731 h 2213593"/>
              <a:gd name="connsiteX5" fmla="*/ 384204 w 386118"/>
              <a:gd name="connsiteY5" fmla="*/ 1453371 h 2213593"/>
              <a:gd name="connsiteX6" fmla="*/ 287110 w 386118"/>
              <a:gd name="connsiteY6" fmla="*/ 2189476 h 2213593"/>
              <a:gd name="connsiteX7" fmla="*/ 2878 w 386118"/>
              <a:gd name="connsiteY7" fmla="*/ 1308668 h 2213593"/>
              <a:gd name="connsiteX8" fmla="*/ 1 w 386118"/>
              <a:gd name="connsiteY8" fmla="*/ 1123048 h 2213593"/>
              <a:gd name="connsiteX9" fmla="*/ 0 w 386118"/>
              <a:gd name="connsiteY9" fmla="*/ 1123049 h 2213593"/>
              <a:gd name="connsiteX0" fmla="*/ 0 w 335834"/>
              <a:gd name="connsiteY0" fmla="*/ 1123049 h 2242953"/>
              <a:gd name="connsiteX1" fmla="*/ 2877 w 335834"/>
              <a:gd name="connsiteY1" fmla="*/ 937429 h 2242953"/>
              <a:gd name="connsiteX2" fmla="*/ 188499 w 335834"/>
              <a:gd name="connsiteY2" fmla="*/ 56621 h 2242953"/>
              <a:gd name="connsiteX3" fmla="*/ 266950 w 335834"/>
              <a:gd name="connsiteY3" fmla="*/ 597705 h 2242953"/>
              <a:gd name="connsiteX4" fmla="*/ 214349 w 335834"/>
              <a:gd name="connsiteY4" fmla="*/ 1245731 h 2242953"/>
              <a:gd name="connsiteX5" fmla="*/ 295221 w 335834"/>
              <a:gd name="connsiteY5" fmla="*/ 1629525 h 2242953"/>
              <a:gd name="connsiteX6" fmla="*/ 287110 w 335834"/>
              <a:gd name="connsiteY6" fmla="*/ 2189476 h 2242953"/>
              <a:gd name="connsiteX7" fmla="*/ 2878 w 335834"/>
              <a:gd name="connsiteY7" fmla="*/ 1308668 h 2242953"/>
              <a:gd name="connsiteX8" fmla="*/ 1 w 335834"/>
              <a:gd name="connsiteY8" fmla="*/ 1123048 h 2242953"/>
              <a:gd name="connsiteX9" fmla="*/ 0 w 335834"/>
              <a:gd name="connsiteY9" fmla="*/ 1123049 h 2242953"/>
              <a:gd name="connsiteX0" fmla="*/ 0 w 454864"/>
              <a:gd name="connsiteY0" fmla="*/ 1123049 h 2251343"/>
              <a:gd name="connsiteX1" fmla="*/ 2877 w 454864"/>
              <a:gd name="connsiteY1" fmla="*/ 937429 h 2251343"/>
              <a:gd name="connsiteX2" fmla="*/ 188499 w 454864"/>
              <a:gd name="connsiteY2" fmla="*/ 56621 h 2251343"/>
              <a:gd name="connsiteX3" fmla="*/ 266950 w 454864"/>
              <a:gd name="connsiteY3" fmla="*/ 597705 h 2251343"/>
              <a:gd name="connsiteX4" fmla="*/ 214349 w 454864"/>
              <a:gd name="connsiteY4" fmla="*/ 1245731 h 2251343"/>
              <a:gd name="connsiteX5" fmla="*/ 452950 w 454864"/>
              <a:gd name="connsiteY5" fmla="*/ 1679873 h 2251343"/>
              <a:gd name="connsiteX6" fmla="*/ 287110 w 454864"/>
              <a:gd name="connsiteY6" fmla="*/ 2189476 h 2251343"/>
              <a:gd name="connsiteX7" fmla="*/ 2878 w 454864"/>
              <a:gd name="connsiteY7" fmla="*/ 1308668 h 2251343"/>
              <a:gd name="connsiteX8" fmla="*/ 1 w 454864"/>
              <a:gd name="connsiteY8" fmla="*/ 1123048 h 2251343"/>
              <a:gd name="connsiteX9" fmla="*/ 0 w 454864"/>
              <a:gd name="connsiteY9" fmla="*/ 1123049 h 2251343"/>
              <a:gd name="connsiteX0" fmla="*/ 0 w 613129"/>
              <a:gd name="connsiteY0" fmla="*/ 1123049 h 2251343"/>
              <a:gd name="connsiteX1" fmla="*/ 2877 w 613129"/>
              <a:gd name="connsiteY1" fmla="*/ 937429 h 2251343"/>
              <a:gd name="connsiteX2" fmla="*/ 188499 w 613129"/>
              <a:gd name="connsiteY2" fmla="*/ 56621 h 2251343"/>
              <a:gd name="connsiteX3" fmla="*/ 266950 w 613129"/>
              <a:gd name="connsiteY3" fmla="*/ 597705 h 2251343"/>
              <a:gd name="connsiteX4" fmla="*/ 214349 w 613129"/>
              <a:gd name="connsiteY4" fmla="*/ 1245731 h 2251343"/>
              <a:gd name="connsiteX5" fmla="*/ 452950 w 613129"/>
              <a:gd name="connsiteY5" fmla="*/ 1679873 h 2251343"/>
              <a:gd name="connsiteX6" fmla="*/ 287110 w 613129"/>
              <a:gd name="connsiteY6" fmla="*/ 2189476 h 2251343"/>
              <a:gd name="connsiteX7" fmla="*/ 2878 w 613129"/>
              <a:gd name="connsiteY7" fmla="*/ 1308668 h 2251343"/>
              <a:gd name="connsiteX8" fmla="*/ 1 w 613129"/>
              <a:gd name="connsiteY8" fmla="*/ 1123048 h 2251343"/>
              <a:gd name="connsiteX9" fmla="*/ 0 w 613129"/>
              <a:gd name="connsiteY9" fmla="*/ 1123049 h 2251343"/>
              <a:gd name="connsiteX0" fmla="*/ 0 w 512019"/>
              <a:gd name="connsiteY0" fmla="*/ 1123049 h 2254487"/>
              <a:gd name="connsiteX1" fmla="*/ 2877 w 512019"/>
              <a:gd name="connsiteY1" fmla="*/ 937429 h 2254487"/>
              <a:gd name="connsiteX2" fmla="*/ 188499 w 512019"/>
              <a:gd name="connsiteY2" fmla="*/ 56621 h 2254487"/>
              <a:gd name="connsiteX3" fmla="*/ 266950 w 512019"/>
              <a:gd name="connsiteY3" fmla="*/ 597705 h 2254487"/>
              <a:gd name="connsiteX4" fmla="*/ 214349 w 512019"/>
              <a:gd name="connsiteY4" fmla="*/ 1245731 h 2254487"/>
              <a:gd name="connsiteX5" fmla="*/ 351840 w 512019"/>
              <a:gd name="connsiteY5" fmla="*/ 1698737 h 2254487"/>
              <a:gd name="connsiteX6" fmla="*/ 287110 w 512019"/>
              <a:gd name="connsiteY6" fmla="*/ 2189476 h 2254487"/>
              <a:gd name="connsiteX7" fmla="*/ 2878 w 512019"/>
              <a:gd name="connsiteY7" fmla="*/ 1308668 h 2254487"/>
              <a:gd name="connsiteX8" fmla="*/ 1 w 512019"/>
              <a:gd name="connsiteY8" fmla="*/ 1123048 h 2254487"/>
              <a:gd name="connsiteX9" fmla="*/ 0 w 512019"/>
              <a:gd name="connsiteY9" fmla="*/ 1123049 h 2254487"/>
              <a:gd name="connsiteX0" fmla="*/ 0 w 512019"/>
              <a:gd name="connsiteY0" fmla="*/ 1123049 h 2254487"/>
              <a:gd name="connsiteX1" fmla="*/ 2877 w 512019"/>
              <a:gd name="connsiteY1" fmla="*/ 937429 h 2254487"/>
              <a:gd name="connsiteX2" fmla="*/ 188499 w 512019"/>
              <a:gd name="connsiteY2" fmla="*/ 56621 h 2254487"/>
              <a:gd name="connsiteX3" fmla="*/ 266950 w 512019"/>
              <a:gd name="connsiteY3" fmla="*/ 597705 h 2254487"/>
              <a:gd name="connsiteX4" fmla="*/ 214349 w 512019"/>
              <a:gd name="connsiteY4" fmla="*/ 1245731 h 2254487"/>
              <a:gd name="connsiteX5" fmla="*/ 351840 w 512019"/>
              <a:gd name="connsiteY5" fmla="*/ 1698737 h 2254487"/>
              <a:gd name="connsiteX6" fmla="*/ 287110 w 512019"/>
              <a:gd name="connsiteY6" fmla="*/ 2189476 h 2254487"/>
              <a:gd name="connsiteX7" fmla="*/ 2878 w 512019"/>
              <a:gd name="connsiteY7" fmla="*/ 1308668 h 2254487"/>
              <a:gd name="connsiteX8" fmla="*/ 1 w 512019"/>
              <a:gd name="connsiteY8" fmla="*/ 1123048 h 2254487"/>
              <a:gd name="connsiteX9" fmla="*/ 0 w 512019"/>
              <a:gd name="connsiteY9" fmla="*/ 1123049 h 2254487"/>
              <a:gd name="connsiteX0" fmla="*/ 0 w 512019"/>
              <a:gd name="connsiteY0" fmla="*/ 1123049 h 2254487"/>
              <a:gd name="connsiteX1" fmla="*/ 2877 w 512019"/>
              <a:gd name="connsiteY1" fmla="*/ 937429 h 2254487"/>
              <a:gd name="connsiteX2" fmla="*/ 188499 w 512019"/>
              <a:gd name="connsiteY2" fmla="*/ 56621 h 2254487"/>
              <a:gd name="connsiteX3" fmla="*/ 266950 w 512019"/>
              <a:gd name="connsiteY3" fmla="*/ 597705 h 2254487"/>
              <a:gd name="connsiteX4" fmla="*/ 214349 w 512019"/>
              <a:gd name="connsiteY4" fmla="*/ 1245731 h 2254487"/>
              <a:gd name="connsiteX5" fmla="*/ 351840 w 512019"/>
              <a:gd name="connsiteY5" fmla="*/ 1698737 h 2254487"/>
              <a:gd name="connsiteX6" fmla="*/ 287110 w 512019"/>
              <a:gd name="connsiteY6" fmla="*/ 2189476 h 2254487"/>
              <a:gd name="connsiteX7" fmla="*/ 2878 w 512019"/>
              <a:gd name="connsiteY7" fmla="*/ 1308668 h 2254487"/>
              <a:gd name="connsiteX8" fmla="*/ 1 w 512019"/>
              <a:gd name="connsiteY8" fmla="*/ 1123048 h 2254487"/>
              <a:gd name="connsiteX9" fmla="*/ 0 w 512019"/>
              <a:gd name="connsiteY9" fmla="*/ 1123049 h 22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019" h="2254487">
                <a:moveTo>
                  <a:pt x="0" y="1123049"/>
                </a:moveTo>
                <a:cubicBezTo>
                  <a:pt x="0" y="1060819"/>
                  <a:pt x="963" y="998709"/>
                  <a:pt x="2877" y="937429"/>
                </a:cubicBezTo>
                <a:cubicBezTo>
                  <a:pt x="18794" y="427959"/>
                  <a:pt x="144487" y="113242"/>
                  <a:pt x="188499" y="56621"/>
                </a:cubicBezTo>
                <a:cubicBezTo>
                  <a:pt x="232511" y="0"/>
                  <a:pt x="371758" y="180118"/>
                  <a:pt x="266950" y="597705"/>
                </a:cubicBezTo>
                <a:cubicBezTo>
                  <a:pt x="268865" y="658985"/>
                  <a:pt x="200201" y="1062226"/>
                  <a:pt x="214349" y="1245731"/>
                </a:cubicBezTo>
                <a:cubicBezTo>
                  <a:pt x="228497" y="1429236"/>
                  <a:pt x="249281" y="1574673"/>
                  <a:pt x="351840" y="1698737"/>
                </a:cubicBezTo>
                <a:cubicBezTo>
                  <a:pt x="512019" y="2050448"/>
                  <a:pt x="345270" y="2254487"/>
                  <a:pt x="287110" y="2189476"/>
                </a:cubicBezTo>
                <a:cubicBezTo>
                  <a:pt x="228950" y="2124465"/>
                  <a:pt x="18795" y="1818133"/>
                  <a:pt x="2878" y="1308668"/>
                </a:cubicBezTo>
                <a:cubicBezTo>
                  <a:pt x="963" y="1247388"/>
                  <a:pt x="1" y="1185278"/>
                  <a:pt x="1" y="1123048"/>
                </a:cubicBezTo>
                <a:lnTo>
                  <a:pt x="0" y="1123049"/>
                </a:lnTo>
                <a:close/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FASOLAKI1"/>
          <p:cNvSpPr/>
          <p:nvPr/>
        </p:nvSpPr>
        <p:spPr>
          <a:xfrm>
            <a:off x="3641027" y="2635177"/>
            <a:ext cx="360040" cy="305913"/>
          </a:xfrm>
          <a:custGeom>
            <a:avLst/>
            <a:gdLst>
              <a:gd name="connsiteX0" fmla="*/ 0 w 576064"/>
              <a:gd name="connsiteY0" fmla="*/ 180020 h 360040"/>
              <a:gd name="connsiteX1" fmla="*/ 135376 w 576064"/>
              <a:gd name="connsiteY1" fmla="*/ 27364 h 360040"/>
              <a:gd name="connsiteX2" fmla="*/ 288033 w 576064"/>
              <a:gd name="connsiteY2" fmla="*/ 1 h 360040"/>
              <a:gd name="connsiteX3" fmla="*/ 440690 w 576064"/>
              <a:gd name="connsiteY3" fmla="*/ 27364 h 360040"/>
              <a:gd name="connsiteX4" fmla="*/ 576065 w 576064"/>
              <a:gd name="connsiteY4" fmla="*/ 180021 h 360040"/>
              <a:gd name="connsiteX5" fmla="*/ 440690 w 576064"/>
              <a:gd name="connsiteY5" fmla="*/ 332678 h 360040"/>
              <a:gd name="connsiteX6" fmla="*/ 288033 w 576064"/>
              <a:gd name="connsiteY6" fmla="*/ 360041 h 360040"/>
              <a:gd name="connsiteX7" fmla="*/ 135376 w 576064"/>
              <a:gd name="connsiteY7" fmla="*/ 332678 h 360040"/>
              <a:gd name="connsiteX8" fmla="*/ 1 w 576064"/>
              <a:gd name="connsiteY8" fmla="*/ 180021 h 360040"/>
              <a:gd name="connsiteX9" fmla="*/ 0 w 576064"/>
              <a:gd name="connsiteY9" fmla="*/ 180020 h 360040"/>
              <a:gd name="connsiteX0" fmla="*/ 0 w 576065"/>
              <a:gd name="connsiteY0" fmla="*/ 180019 h 350559"/>
              <a:gd name="connsiteX1" fmla="*/ 135376 w 576065"/>
              <a:gd name="connsiteY1" fmla="*/ 27363 h 350559"/>
              <a:gd name="connsiteX2" fmla="*/ 288033 w 576065"/>
              <a:gd name="connsiteY2" fmla="*/ 0 h 350559"/>
              <a:gd name="connsiteX3" fmla="*/ 440690 w 576065"/>
              <a:gd name="connsiteY3" fmla="*/ 27363 h 350559"/>
              <a:gd name="connsiteX4" fmla="*/ 576065 w 576065"/>
              <a:gd name="connsiteY4" fmla="*/ 180020 h 350559"/>
              <a:gd name="connsiteX5" fmla="*/ 440690 w 576065"/>
              <a:gd name="connsiteY5" fmla="*/ 332677 h 350559"/>
              <a:gd name="connsiteX6" fmla="*/ 288032 w 576065"/>
              <a:gd name="connsiteY6" fmla="*/ 216023 h 350559"/>
              <a:gd name="connsiteX7" fmla="*/ 135376 w 576065"/>
              <a:gd name="connsiteY7" fmla="*/ 332677 h 350559"/>
              <a:gd name="connsiteX8" fmla="*/ 1 w 576065"/>
              <a:gd name="connsiteY8" fmla="*/ 180020 h 350559"/>
              <a:gd name="connsiteX9" fmla="*/ 0 w 576065"/>
              <a:gd name="connsiteY9" fmla="*/ 180019 h 350559"/>
              <a:gd name="connsiteX0" fmla="*/ 0 w 588271"/>
              <a:gd name="connsiteY0" fmla="*/ 180019 h 350558"/>
              <a:gd name="connsiteX1" fmla="*/ 135376 w 588271"/>
              <a:gd name="connsiteY1" fmla="*/ 27363 h 350558"/>
              <a:gd name="connsiteX2" fmla="*/ 288033 w 588271"/>
              <a:gd name="connsiteY2" fmla="*/ 0 h 350558"/>
              <a:gd name="connsiteX3" fmla="*/ 440690 w 588271"/>
              <a:gd name="connsiteY3" fmla="*/ 27363 h 350558"/>
              <a:gd name="connsiteX4" fmla="*/ 576065 w 588271"/>
              <a:gd name="connsiteY4" fmla="*/ 180020 h 350558"/>
              <a:gd name="connsiteX5" fmla="*/ 504056 w 588271"/>
              <a:gd name="connsiteY5" fmla="*/ 288031 h 350558"/>
              <a:gd name="connsiteX6" fmla="*/ 288032 w 588271"/>
              <a:gd name="connsiteY6" fmla="*/ 216023 h 350558"/>
              <a:gd name="connsiteX7" fmla="*/ 135376 w 588271"/>
              <a:gd name="connsiteY7" fmla="*/ 332677 h 350558"/>
              <a:gd name="connsiteX8" fmla="*/ 1 w 588271"/>
              <a:gd name="connsiteY8" fmla="*/ 180020 h 350558"/>
              <a:gd name="connsiteX9" fmla="*/ 0 w 588271"/>
              <a:gd name="connsiteY9" fmla="*/ 180019 h 350558"/>
              <a:gd name="connsiteX0" fmla="*/ 0 w 588271"/>
              <a:gd name="connsiteY0" fmla="*/ 180019 h 350558"/>
              <a:gd name="connsiteX1" fmla="*/ 135376 w 588271"/>
              <a:gd name="connsiteY1" fmla="*/ 27363 h 350558"/>
              <a:gd name="connsiteX2" fmla="*/ 288033 w 588271"/>
              <a:gd name="connsiteY2" fmla="*/ 0 h 350558"/>
              <a:gd name="connsiteX3" fmla="*/ 440690 w 588271"/>
              <a:gd name="connsiteY3" fmla="*/ 27363 h 350558"/>
              <a:gd name="connsiteX4" fmla="*/ 576065 w 588271"/>
              <a:gd name="connsiteY4" fmla="*/ 180020 h 350558"/>
              <a:gd name="connsiteX5" fmla="*/ 504056 w 588271"/>
              <a:gd name="connsiteY5" fmla="*/ 288031 h 350558"/>
              <a:gd name="connsiteX6" fmla="*/ 288032 w 588271"/>
              <a:gd name="connsiteY6" fmla="*/ 288031 h 350558"/>
              <a:gd name="connsiteX7" fmla="*/ 135376 w 588271"/>
              <a:gd name="connsiteY7" fmla="*/ 332677 h 350558"/>
              <a:gd name="connsiteX8" fmla="*/ 1 w 588271"/>
              <a:gd name="connsiteY8" fmla="*/ 180020 h 350558"/>
              <a:gd name="connsiteX9" fmla="*/ 0 w 588271"/>
              <a:gd name="connsiteY9" fmla="*/ 180019 h 350558"/>
              <a:gd name="connsiteX0" fmla="*/ 12207 w 600478"/>
              <a:gd name="connsiteY0" fmla="*/ 180019 h 449928"/>
              <a:gd name="connsiteX1" fmla="*/ 147583 w 600478"/>
              <a:gd name="connsiteY1" fmla="*/ 27363 h 449928"/>
              <a:gd name="connsiteX2" fmla="*/ 300240 w 600478"/>
              <a:gd name="connsiteY2" fmla="*/ 0 h 449928"/>
              <a:gd name="connsiteX3" fmla="*/ 452897 w 600478"/>
              <a:gd name="connsiteY3" fmla="*/ 27363 h 449928"/>
              <a:gd name="connsiteX4" fmla="*/ 588272 w 600478"/>
              <a:gd name="connsiteY4" fmla="*/ 180020 h 449928"/>
              <a:gd name="connsiteX5" fmla="*/ 516263 w 600478"/>
              <a:gd name="connsiteY5" fmla="*/ 288031 h 449928"/>
              <a:gd name="connsiteX6" fmla="*/ 300239 w 600478"/>
              <a:gd name="connsiteY6" fmla="*/ 288031 h 449928"/>
              <a:gd name="connsiteX7" fmla="*/ 84215 w 600478"/>
              <a:gd name="connsiteY7" fmla="*/ 432047 h 449928"/>
              <a:gd name="connsiteX8" fmla="*/ 12208 w 600478"/>
              <a:gd name="connsiteY8" fmla="*/ 180020 h 449928"/>
              <a:gd name="connsiteX9" fmla="*/ 12207 w 600478"/>
              <a:gd name="connsiteY9" fmla="*/ 180019 h 44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478" h="449928">
                <a:moveTo>
                  <a:pt x="12207" y="180019"/>
                </a:moveTo>
                <a:cubicBezTo>
                  <a:pt x="12207" y="117950"/>
                  <a:pt x="63367" y="60259"/>
                  <a:pt x="147583" y="27363"/>
                </a:cubicBezTo>
                <a:cubicBezTo>
                  <a:pt x="193360" y="9481"/>
                  <a:pt x="246257" y="0"/>
                  <a:pt x="300240" y="0"/>
                </a:cubicBezTo>
                <a:cubicBezTo>
                  <a:pt x="354223" y="0"/>
                  <a:pt x="407119" y="9482"/>
                  <a:pt x="452897" y="27363"/>
                </a:cubicBezTo>
                <a:cubicBezTo>
                  <a:pt x="537112" y="60260"/>
                  <a:pt x="577711" y="136575"/>
                  <a:pt x="588272" y="180020"/>
                </a:cubicBezTo>
                <a:cubicBezTo>
                  <a:pt x="598833" y="223465"/>
                  <a:pt x="600478" y="255134"/>
                  <a:pt x="516263" y="288031"/>
                </a:cubicBezTo>
                <a:cubicBezTo>
                  <a:pt x="470486" y="305913"/>
                  <a:pt x="372247" y="264028"/>
                  <a:pt x="300239" y="288031"/>
                </a:cubicBezTo>
                <a:cubicBezTo>
                  <a:pt x="228231" y="312034"/>
                  <a:pt x="129993" y="449928"/>
                  <a:pt x="84215" y="432047"/>
                </a:cubicBezTo>
                <a:cubicBezTo>
                  <a:pt x="0" y="399150"/>
                  <a:pt x="12208" y="242089"/>
                  <a:pt x="12208" y="180020"/>
                </a:cubicBezTo>
                <a:lnTo>
                  <a:pt x="12207" y="180019"/>
                </a:lnTo>
                <a:close/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FASOLAKI 2"/>
          <p:cNvSpPr/>
          <p:nvPr/>
        </p:nvSpPr>
        <p:spPr>
          <a:xfrm rot="21148222">
            <a:off x="3861976" y="2706861"/>
            <a:ext cx="648072" cy="291197"/>
          </a:xfrm>
          <a:custGeom>
            <a:avLst/>
            <a:gdLst>
              <a:gd name="connsiteX0" fmla="*/ 0 w 360040"/>
              <a:gd name="connsiteY0" fmla="*/ 144016 h 288032"/>
              <a:gd name="connsiteX1" fmla="*/ 67563 w 360040"/>
              <a:gd name="connsiteY1" fmla="*/ 31558 h 288032"/>
              <a:gd name="connsiteX2" fmla="*/ 180021 w 360040"/>
              <a:gd name="connsiteY2" fmla="*/ 0 h 288032"/>
              <a:gd name="connsiteX3" fmla="*/ 292479 w 360040"/>
              <a:gd name="connsiteY3" fmla="*/ 31559 h 288032"/>
              <a:gd name="connsiteX4" fmla="*/ 360041 w 360040"/>
              <a:gd name="connsiteY4" fmla="*/ 144017 h 288032"/>
              <a:gd name="connsiteX5" fmla="*/ 292479 w 360040"/>
              <a:gd name="connsiteY5" fmla="*/ 256475 h 288032"/>
              <a:gd name="connsiteX6" fmla="*/ 180021 w 360040"/>
              <a:gd name="connsiteY6" fmla="*/ 288033 h 288032"/>
              <a:gd name="connsiteX7" fmla="*/ 67563 w 360040"/>
              <a:gd name="connsiteY7" fmla="*/ 256475 h 288032"/>
              <a:gd name="connsiteX8" fmla="*/ 1 w 360040"/>
              <a:gd name="connsiteY8" fmla="*/ 144017 h 288032"/>
              <a:gd name="connsiteX9" fmla="*/ 0 w 360040"/>
              <a:gd name="connsiteY9" fmla="*/ 144016 h 288032"/>
              <a:gd name="connsiteX0" fmla="*/ 0 w 648073"/>
              <a:gd name="connsiteY0" fmla="*/ 216024 h 288033"/>
              <a:gd name="connsiteX1" fmla="*/ 355595 w 648073"/>
              <a:gd name="connsiteY1" fmla="*/ 31558 h 288033"/>
              <a:gd name="connsiteX2" fmla="*/ 468053 w 648073"/>
              <a:gd name="connsiteY2" fmla="*/ 0 h 288033"/>
              <a:gd name="connsiteX3" fmla="*/ 580511 w 648073"/>
              <a:gd name="connsiteY3" fmla="*/ 31559 h 288033"/>
              <a:gd name="connsiteX4" fmla="*/ 648073 w 648073"/>
              <a:gd name="connsiteY4" fmla="*/ 144017 h 288033"/>
              <a:gd name="connsiteX5" fmla="*/ 580511 w 648073"/>
              <a:gd name="connsiteY5" fmla="*/ 256475 h 288033"/>
              <a:gd name="connsiteX6" fmla="*/ 468053 w 648073"/>
              <a:gd name="connsiteY6" fmla="*/ 288033 h 288033"/>
              <a:gd name="connsiteX7" fmla="*/ 355595 w 648073"/>
              <a:gd name="connsiteY7" fmla="*/ 256475 h 288033"/>
              <a:gd name="connsiteX8" fmla="*/ 288033 w 648073"/>
              <a:gd name="connsiteY8" fmla="*/ 144017 h 288033"/>
              <a:gd name="connsiteX9" fmla="*/ 0 w 648073"/>
              <a:gd name="connsiteY9" fmla="*/ 216024 h 288033"/>
              <a:gd name="connsiteX0" fmla="*/ 0 w 648073"/>
              <a:gd name="connsiteY0" fmla="*/ 222766 h 294775"/>
              <a:gd name="connsiteX1" fmla="*/ 216024 w 648073"/>
              <a:gd name="connsiteY1" fmla="*/ 78750 h 294775"/>
              <a:gd name="connsiteX2" fmla="*/ 468053 w 648073"/>
              <a:gd name="connsiteY2" fmla="*/ 6742 h 294775"/>
              <a:gd name="connsiteX3" fmla="*/ 580511 w 648073"/>
              <a:gd name="connsiteY3" fmla="*/ 38301 h 294775"/>
              <a:gd name="connsiteX4" fmla="*/ 648073 w 648073"/>
              <a:gd name="connsiteY4" fmla="*/ 150759 h 294775"/>
              <a:gd name="connsiteX5" fmla="*/ 580511 w 648073"/>
              <a:gd name="connsiteY5" fmla="*/ 263217 h 294775"/>
              <a:gd name="connsiteX6" fmla="*/ 468053 w 648073"/>
              <a:gd name="connsiteY6" fmla="*/ 294775 h 294775"/>
              <a:gd name="connsiteX7" fmla="*/ 355595 w 648073"/>
              <a:gd name="connsiteY7" fmla="*/ 263217 h 294775"/>
              <a:gd name="connsiteX8" fmla="*/ 288033 w 648073"/>
              <a:gd name="connsiteY8" fmla="*/ 150759 h 294775"/>
              <a:gd name="connsiteX9" fmla="*/ 0 w 648073"/>
              <a:gd name="connsiteY9" fmla="*/ 222766 h 294775"/>
              <a:gd name="connsiteX0" fmla="*/ 0 w 648073"/>
              <a:gd name="connsiteY0" fmla="*/ 222766 h 294775"/>
              <a:gd name="connsiteX1" fmla="*/ 216024 w 648073"/>
              <a:gd name="connsiteY1" fmla="*/ 78750 h 294775"/>
              <a:gd name="connsiteX2" fmla="*/ 468053 w 648073"/>
              <a:gd name="connsiteY2" fmla="*/ 6742 h 294775"/>
              <a:gd name="connsiteX3" fmla="*/ 580511 w 648073"/>
              <a:gd name="connsiteY3" fmla="*/ 38301 h 294775"/>
              <a:gd name="connsiteX4" fmla="*/ 648073 w 648073"/>
              <a:gd name="connsiteY4" fmla="*/ 150759 h 294775"/>
              <a:gd name="connsiteX5" fmla="*/ 580511 w 648073"/>
              <a:gd name="connsiteY5" fmla="*/ 263217 h 294775"/>
              <a:gd name="connsiteX6" fmla="*/ 468053 w 648073"/>
              <a:gd name="connsiteY6" fmla="*/ 294775 h 294775"/>
              <a:gd name="connsiteX7" fmla="*/ 355595 w 648073"/>
              <a:gd name="connsiteY7" fmla="*/ 263217 h 294775"/>
              <a:gd name="connsiteX8" fmla="*/ 288033 w 648073"/>
              <a:gd name="connsiteY8" fmla="*/ 150759 h 294775"/>
              <a:gd name="connsiteX9" fmla="*/ 0 w 648073"/>
              <a:gd name="connsiteY9" fmla="*/ 222766 h 294775"/>
              <a:gd name="connsiteX0" fmla="*/ 0 w 648073"/>
              <a:gd name="connsiteY0" fmla="*/ 222766 h 294775"/>
              <a:gd name="connsiteX1" fmla="*/ 216024 w 648073"/>
              <a:gd name="connsiteY1" fmla="*/ 78750 h 294775"/>
              <a:gd name="connsiteX2" fmla="*/ 468053 w 648073"/>
              <a:gd name="connsiteY2" fmla="*/ 6742 h 294775"/>
              <a:gd name="connsiteX3" fmla="*/ 580511 w 648073"/>
              <a:gd name="connsiteY3" fmla="*/ 38301 h 294775"/>
              <a:gd name="connsiteX4" fmla="*/ 648073 w 648073"/>
              <a:gd name="connsiteY4" fmla="*/ 150759 h 294775"/>
              <a:gd name="connsiteX5" fmla="*/ 580511 w 648073"/>
              <a:gd name="connsiteY5" fmla="*/ 263217 h 294775"/>
              <a:gd name="connsiteX6" fmla="*/ 468053 w 648073"/>
              <a:gd name="connsiteY6" fmla="*/ 294775 h 294775"/>
              <a:gd name="connsiteX7" fmla="*/ 355595 w 648073"/>
              <a:gd name="connsiteY7" fmla="*/ 263217 h 294775"/>
              <a:gd name="connsiteX8" fmla="*/ 288033 w 648073"/>
              <a:gd name="connsiteY8" fmla="*/ 150759 h 294775"/>
              <a:gd name="connsiteX9" fmla="*/ 0 w 648073"/>
              <a:gd name="connsiteY9" fmla="*/ 222766 h 294775"/>
              <a:gd name="connsiteX0" fmla="*/ 0 w 648073"/>
              <a:gd name="connsiteY0" fmla="*/ 222766 h 294775"/>
              <a:gd name="connsiteX1" fmla="*/ 216024 w 648073"/>
              <a:gd name="connsiteY1" fmla="*/ 78750 h 294775"/>
              <a:gd name="connsiteX2" fmla="*/ 468053 w 648073"/>
              <a:gd name="connsiteY2" fmla="*/ 6742 h 294775"/>
              <a:gd name="connsiteX3" fmla="*/ 580511 w 648073"/>
              <a:gd name="connsiteY3" fmla="*/ 38301 h 294775"/>
              <a:gd name="connsiteX4" fmla="*/ 648073 w 648073"/>
              <a:gd name="connsiteY4" fmla="*/ 150759 h 294775"/>
              <a:gd name="connsiteX5" fmla="*/ 580511 w 648073"/>
              <a:gd name="connsiteY5" fmla="*/ 263217 h 294775"/>
              <a:gd name="connsiteX6" fmla="*/ 468053 w 648073"/>
              <a:gd name="connsiteY6" fmla="*/ 294775 h 294775"/>
              <a:gd name="connsiteX7" fmla="*/ 355595 w 648073"/>
              <a:gd name="connsiteY7" fmla="*/ 263217 h 294775"/>
              <a:gd name="connsiteX8" fmla="*/ 288033 w 648073"/>
              <a:gd name="connsiteY8" fmla="*/ 150759 h 294775"/>
              <a:gd name="connsiteX9" fmla="*/ 0 w 648073"/>
              <a:gd name="connsiteY9" fmla="*/ 222766 h 29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073" h="294775">
                <a:moveTo>
                  <a:pt x="0" y="222766"/>
                </a:moveTo>
                <a:cubicBezTo>
                  <a:pt x="0" y="179016"/>
                  <a:pt x="173320" y="106081"/>
                  <a:pt x="216024" y="78750"/>
                </a:cubicBezTo>
                <a:cubicBezTo>
                  <a:pt x="247944" y="58321"/>
                  <a:pt x="407305" y="13484"/>
                  <a:pt x="468053" y="6742"/>
                </a:cubicBezTo>
                <a:cubicBezTo>
                  <a:pt x="528801" y="0"/>
                  <a:pt x="548591" y="17872"/>
                  <a:pt x="580511" y="38301"/>
                </a:cubicBezTo>
                <a:cubicBezTo>
                  <a:pt x="623214" y="65631"/>
                  <a:pt x="648073" y="107009"/>
                  <a:pt x="648073" y="150759"/>
                </a:cubicBezTo>
                <a:cubicBezTo>
                  <a:pt x="648073" y="194509"/>
                  <a:pt x="623214" y="235886"/>
                  <a:pt x="580511" y="263217"/>
                </a:cubicBezTo>
                <a:cubicBezTo>
                  <a:pt x="548591" y="283646"/>
                  <a:pt x="508931" y="294775"/>
                  <a:pt x="468053" y="294775"/>
                </a:cubicBezTo>
                <a:cubicBezTo>
                  <a:pt x="427176" y="294775"/>
                  <a:pt x="387515" y="283645"/>
                  <a:pt x="355595" y="263217"/>
                </a:cubicBezTo>
                <a:cubicBezTo>
                  <a:pt x="312892" y="235887"/>
                  <a:pt x="317153" y="188218"/>
                  <a:pt x="288033" y="150759"/>
                </a:cubicBezTo>
                <a:cubicBezTo>
                  <a:pt x="278306" y="123604"/>
                  <a:pt x="96011" y="198764"/>
                  <a:pt x="0" y="222766"/>
                </a:cubicBezTo>
                <a:close/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5" name="ARC"/>
          <p:cNvGrpSpPr/>
          <p:nvPr/>
        </p:nvGrpSpPr>
        <p:grpSpPr>
          <a:xfrm>
            <a:off x="3708439" y="2999821"/>
            <a:ext cx="1443503" cy="842851"/>
            <a:chOff x="822989" y="2497500"/>
            <a:chExt cx="1443503" cy="842851"/>
          </a:xfrm>
          <a:solidFill>
            <a:srgbClr val="646189"/>
          </a:solidFill>
        </p:grpSpPr>
        <p:sp>
          <p:nvSpPr>
            <p:cNvPr id="16" name="15 - Ελεύθερη σχεδίαση"/>
            <p:cNvSpPr/>
            <p:nvPr/>
          </p:nvSpPr>
          <p:spPr>
            <a:xfrm rot="21187126" flipV="1">
              <a:off x="822989" y="2497500"/>
              <a:ext cx="1443503" cy="842851"/>
            </a:xfrm>
            <a:custGeom>
              <a:avLst/>
              <a:gdLst>
                <a:gd name="connsiteX0" fmla="*/ 0 w 1368152"/>
                <a:gd name="connsiteY0" fmla="*/ 720080 h 720080"/>
                <a:gd name="connsiteX1" fmla="*/ 0 w 1368152"/>
                <a:gd name="connsiteY1" fmla="*/ 0 h 720080"/>
                <a:gd name="connsiteX2" fmla="*/ 1368152 w 1368152"/>
                <a:gd name="connsiteY2" fmla="*/ 720080 h 720080"/>
                <a:gd name="connsiteX3" fmla="*/ 0 w 1368152"/>
                <a:gd name="connsiteY3" fmla="*/ 720080 h 720080"/>
                <a:gd name="connsiteX0" fmla="*/ 0 w 1368152"/>
                <a:gd name="connsiteY0" fmla="*/ 720080 h 936104"/>
                <a:gd name="connsiteX1" fmla="*/ 0 w 1368152"/>
                <a:gd name="connsiteY1" fmla="*/ 0 h 936104"/>
                <a:gd name="connsiteX2" fmla="*/ 1368152 w 1368152"/>
                <a:gd name="connsiteY2" fmla="*/ 720080 h 936104"/>
                <a:gd name="connsiteX3" fmla="*/ 288032 w 1368152"/>
                <a:gd name="connsiteY3" fmla="*/ 936104 h 936104"/>
                <a:gd name="connsiteX4" fmla="*/ 0 w 1368152"/>
                <a:gd name="connsiteY4" fmla="*/ 720080 h 936104"/>
                <a:gd name="connsiteX0" fmla="*/ 73820 w 1441972"/>
                <a:gd name="connsiteY0" fmla="*/ 720080 h 999749"/>
                <a:gd name="connsiteX1" fmla="*/ 73820 w 1441972"/>
                <a:gd name="connsiteY1" fmla="*/ 0 h 999749"/>
                <a:gd name="connsiteX2" fmla="*/ 1441972 w 1441972"/>
                <a:gd name="connsiteY2" fmla="*/ 720080 h 999749"/>
                <a:gd name="connsiteX3" fmla="*/ 361852 w 1441972"/>
                <a:gd name="connsiteY3" fmla="*/ 936104 h 999749"/>
                <a:gd name="connsiteX4" fmla="*/ 73820 w 1441972"/>
                <a:gd name="connsiteY4" fmla="*/ 720080 h 999749"/>
                <a:gd name="connsiteX0" fmla="*/ 145828 w 1441972"/>
                <a:gd name="connsiteY0" fmla="*/ 504055 h 999749"/>
                <a:gd name="connsiteX1" fmla="*/ 73820 w 1441972"/>
                <a:gd name="connsiteY1" fmla="*/ 0 h 999749"/>
                <a:gd name="connsiteX2" fmla="*/ 1441972 w 1441972"/>
                <a:gd name="connsiteY2" fmla="*/ 720080 h 999749"/>
                <a:gd name="connsiteX3" fmla="*/ 361852 w 1441972"/>
                <a:gd name="connsiteY3" fmla="*/ 936104 h 999749"/>
                <a:gd name="connsiteX4" fmla="*/ 145828 w 1441972"/>
                <a:gd name="connsiteY4" fmla="*/ 504055 h 999749"/>
                <a:gd name="connsiteX0" fmla="*/ 170925 w 1467069"/>
                <a:gd name="connsiteY0" fmla="*/ 504055 h 999749"/>
                <a:gd name="connsiteX1" fmla="*/ 98917 w 1467069"/>
                <a:gd name="connsiteY1" fmla="*/ 0 h 999749"/>
                <a:gd name="connsiteX2" fmla="*/ 1467069 w 1467069"/>
                <a:gd name="connsiteY2" fmla="*/ 720080 h 999749"/>
                <a:gd name="connsiteX3" fmla="*/ 386949 w 1467069"/>
                <a:gd name="connsiteY3" fmla="*/ 936104 h 999749"/>
                <a:gd name="connsiteX4" fmla="*/ 170925 w 1467069"/>
                <a:gd name="connsiteY4" fmla="*/ 504055 h 999749"/>
                <a:gd name="connsiteX0" fmla="*/ 235387 w 1531531"/>
                <a:gd name="connsiteY0" fmla="*/ 504055 h 999749"/>
                <a:gd name="connsiteX1" fmla="*/ 163379 w 1531531"/>
                <a:gd name="connsiteY1" fmla="*/ 0 h 999749"/>
                <a:gd name="connsiteX2" fmla="*/ 1531531 w 1531531"/>
                <a:gd name="connsiteY2" fmla="*/ 720080 h 999749"/>
                <a:gd name="connsiteX3" fmla="*/ 451411 w 1531531"/>
                <a:gd name="connsiteY3" fmla="*/ 936104 h 999749"/>
                <a:gd name="connsiteX4" fmla="*/ 235387 w 1531531"/>
                <a:gd name="connsiteY4" fmla="*/ 504055 h 999749"/>
                <a:gd name="connsiteX0" fmla="*/ 235387 w 1531531"/>
                <a:gd name="connsiteY0" fmla="*/ 504055 h 999749"/>
                <a:gd name="connsiteX1" fmla="*/ 163379 w 1531531"/>
                <a:gd name="connsiteY1" fmla="*/ 0 h 999749"/>
                <a:gd name="connsiteX2" fmla="*/ 1531531 w 1531531"/>
                <a:gd name="connsiteY2" fmla="*/ 720080 h 999749"/>
                <a:gd name="connsiteX3" fmla="*/ 451411 w 1531531"/>
                <a:gd name="connsiteY3" fmla="*/ 936104 h 999749"/>
                <a:gd name="connsiteX4" fmla="*/ 235387 w 1531531"/>
                <a:gd name="connsiteY4" fmla="*/ 504055 h 999749"/>
                <a:gd name="connsiteX0" fmla="*/ 235387 w 1638412"/>
                <a:gd name="connsiteY0" fmla="*/ 513149 h 1008843"/>
                <a:gd name="connsiteX1" fmla="*/ 163379 w 1638412"/>
                <a:gd name="connsiteY1" fmla="*/ 9094 h 1008843"/>
                <a:gd name="connsiteX2" fmla="*/ 883460 w 1638412"/>
                <a:gd name="connsiteY2" fmla="*/ 441141 h 1008843"/>
                <a:gd name="connsiteX3" fmla="*/ 1531531 w 1638412"/>
                <a:gd name="connsiteY3" fmla="*/ 729174 h 1008843"/>
                <a:gd name="connsiteX4" fmla="*/ 451411 w 1638412"/>
                <a:gd name="connsiteY4" fmla="*/ 945198 h 1008843"/>
                <a:gd name="connsiteX5" fmla="*/ 235387 w 1638412"/>
                <a:gd name="connsiteY5" fmla="*/ 513149 h 1008843"/>
                <a:gd name="connsiteX0" fmla="*/ 235387 w 1638412"/>
                <a:gd name="connsiteY0" fmla="*/ 513149 h 1008843"/>
                <a:gd name="connsiteX1" fmla="*/ 163379 w 1638412"/>
                <a:gd name="connsiteY1" fmla="*/ 9094 h 1008843"/>
                <a:gd name="connsiteX2" fmla="*/ 883460 w 1638412"/>
                <a:gd name="connsiteY2" fmla="*/ 441141 h 1008843"/>
                <a:gd name="connsiteX3" fmla="*/ 1531531 w 1638412"/>
                <a:gd name="connsiteY3" fmla="*/ 729174 h 1008843"/>
                <a:gd name="connsiteX4" fmla="*/ 451411 w 1638412"/>
                <a:gd name="connsiteY4" fmla="*/ 945198 h 1008843"/>
                <a:gd name="connsiteX5" fmla="*/ 235387 w 1638412"/>
                <a:gd name="connsiteY5" fmla="*/ 513149 h 1008843"/>
                <a:gd name="connsiteX0" fmla="*/ 235387 w 1638412"/>
                <a:gd name="connsiteY0" fmla="*/ 513149 h 1008843"/>
                <a:gd name="connsiteX1" fmla="*/ 163379 w 1638412"/>
                <a:gd name="connsiteY1" fmla="*/ 9094 h 1008843"/>
                <a:gd name="connsiteX2" fmla="*/ 883460 w 1638412"/>
                <a:gd name="connsiteY2" fmla="*/ 441141 h 1008843"/>
                <a:gd name="connsiteX3" fmla="*/ 1531531 w 1638412"/>
                <a:gd name="connsiteY3" fmla="*/ 729174 h 1008843"/>
                <a:gd name="connsiteX4" fmla="*/ 451411 w 1638412"/>
                <a:gd name="connsiteY4" fmla="*/ 945198 h 1008843"/>
                <a:gd name="connsiteX5" fmla="*/ 235387 w 1638412"/>
                <a:gd name="connsiteY5" fmla="*/ 513149 h 1008843"/>
                <a:gd name="connsiteX0" fmla="*/ 235387 w 1638412"/>
                <a:gd name="connsiteY0" fmla="*/ 513149 h 1008843"/>
                <a:gd name="connsiteX1" fmla="*/ 163379 w 1638412"/>
                <a:gd name="connsiteY1" fmla="*/ 9094 h 1008843"/>
                <a:gd name="connsiteX2" fmla="*/ 883460 w 1638412"/>
                <a:gd name="connsiteY2" fmla="*/ 441141 h 1008843"/>
                <a:gd name="connsiteX3" fmla="*/ 1531531 w 1638412"/>
                <a:gd name="connsiteY3" fmla="*/ 729174 h 1008843"/>
                <a:gd name="connsiteX4" fmla="*/ 998487 w 1638412"/>
                <a:gd name="connsiteY4" fmla="*/ 868481 h 1008843"/>
                <a:gd name="connsiteX5" fmla="*/ 451411 w 1638412"/>
                <a:gd name="connsiteY5" fmla="*/ 945198 h 1008843"/>
                <a:gd name="connsiteX6" fmla="*/ 235387 w 1638412"/>
                <a:gd name="connsiteY6" fmla="*/ 513149 h 1008843"/>
                <a:gd name="connsiteX0" fmla="*/ 235387 w 1638412"/>
                <a:gd name="connsiteY0" fmla="*/ 513149 h 1008843"/>
                <a:gd name="connsiteX1" fmla="*/ 163379 w 1638412"/>
                <a:gd name="connsiteY1" fmla="*/ 9094 h 1008843"/>
                <a:gd name="connsiteX2" fmla="*/ 883460 w 1638412"/>
                <a:gd name="connsiteY2" fmla="*/ 441141 h 1008843"/>
                <a:gd name="connsiteX3" fmla="*/ 1531531 w 1638412"/>
                <a:gd name="connsiteY3" fmla="*/ 729174 h 1008843"/>
                <a:gd name="connsiteX4" fmla="*/ 998487 w 1638412"/>
                <a:gd name="connsiteY4" fmla="*/ 868481 h 1008843"/>
                <a:gd name="connsiteX5" fmla="*/ 451411 w 1638412"/>
                <a:gd name="connsiteY5" fmla="*/ 945198 h 1008843"/>
                <a:gd name="connsiteX6" fmla="*/ 235387 w 1638412"/>
                <a:gd name="connsiteY6" fmla="*/ 513149 h 100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8412" h="1008843">
                  <a:moveTo>
                    <a:pt x="235387" y="513149"/>
                  </a:moveTo>
                  <a:cubicBezTo>
                    <a:pt x="64462" y="127084"/>
                    <a:pt x="0" y="22161"/>
                    <a:pt x="163379" y="9094"/>
                  </a:cubicBezTo>
                  <a:cubicBezTo>
                    <a:pt x="306264" y="0"/>
                    <a:pt x="655435" y="321128"/>
                    <a:pt x="883460" y="441141"/>
                  </a:cubicBezTo>
                  <a:cubicBezTo>
                    <a:pt x="1517394" y="466948"/>
                    <a:pt x="1638412" y="648072"/>
                    <a:pt x="1531531" y="729174"/>
                  </a:cubicBezTo>
                  <a:cubicBezTo>
                    <a:pt x="1242880" y="745421"/>
                    <a:pt x="1178507" y="832477"/>
                    <a:pt x="998487" y="868481"/>
                  </a:cubicBezTo>
                  <a:cubicBezTo>
                    <a:pt x="818467" y="904485"/>
                    <a:pt x="610722" y="988546"/>
                    <a:pt x="451411" y="945198"/>
                  </a:cubicBezTo>
                  <a:cubicBezTo>
                    <a:pt x="89559" y="1008843"/>
                    <a:pt x="331398" y="585157"/>
                    <a:pt x="235387" y="513149"/>
                  </a:cubicBezTo>
                  <a:close/>
                </a:path>
              </a:pathLst>
            </a:custGeom>
            <a:gradFill>
              <a:gsLst>
                <a:gs pos="0">
                  <a:srgbClr val="646189">
                    <a:shade val="30000"/>
                    <a:satMod val="115000"/>
                  </a:srgbClr>
                </a:gs>
                <a:gs pos="50000">
                  <a:srgbClr val="646189">
                    <a:shade val="67500"/>
                    <a:satMod val="115000"/>
                  </a:srgbClr>
                </a:gs>
                <a:gs pos="100000">
                  <a:srgbClr val="646189">
                    <a:shade val="100000"/>
                    <a:satMod val="115000"/>
                  </a:srgbClr>
                </a:gs>
              </a:gsLst>
              <a:lin ang="10800000" scaled="1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16 - TextBox"/>
            <p:cNvSpPr txBox="1"/>
            <p:nvPr/>
          </p:nvSpPr>
          <p:spPr>
            <a:xfrm>
              <a:off x="1147165" y="2623505"/>
              <a:ext cx="792088" cy="292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ARC</a:t>
              </a:r>
              <a:endParaRPr lang="el-GR" sz="1400" dirty="0"/>
            </a:p>
          </p:txBody>
        </p:sp>
      </p:grpSp>
      <p:sp>
        <p:nvSpPr>
          <p:cNvPr id="18" name="SUKWTAKI 1"/>
          <p:cNvSpPr/>
          <p:nvPr/>
        </p:nvSpPr>
        <p:spPr>
          <a:xfrm flipV="1">
            <a:off x="5297210" y="2181557"/>
            <a:ext cx="936104" cy="597636"/>
          </a:xfrm>
          <a:custGeom>
            <a:avLst/>
            <a:gdLst>
              <a:gd name="connsiteX0" fmla="*/ 0 w 864096"/>
              <a:gd name="connsiteY0" fmla="*/ 504056 h 504056"/>
              <a:gd name="connsiteX1" fmla="*/ 0 w 864096"/>
              <a:gd name="connsiteY1" fmla="*/ 0 h 504056"/>
              <a:gd name="connsiteX2" fmla="*/ 864096 w 864096"/>
              <a:gd name="connsiteY2" fmla="*/ 504056 h 504056"/>
              <a:gd name="connsiteX3" fmla="*/ 0 w 864096"/>
              <a:gd name="connsiteY3" fmla="*/ 504056 h 504056"/>
              <a:gd name="connsiteX0" fmla="*/ 0 w 864096"/>
              <a:gd name="connsiteY0" fmla="*/ 792088 h 792088"/>
              <a:gd name="connsiteX1" fmla="*/ 0 w 864096"/>
              <a:gd name="connsiteY1" fmla="*/ 0 h 792088"/>
              <a:gd name="connsiteX2" fmla="*/ 864096 w 864096"/>
              <a:gd name="connsiteY2" fmla="*/ 504056 h 792088"/>
              <a:gd name="connsiteX3" fmla="*/ 0 w 864096"/>
              <a:gd name="connsiteY3" fmla="*/ 792088 h 792088"/>
              <a:gd name="connsiteX0" fmla="*/ 0 w 864096"/>
              <a:gd name="connsiteY0" fmla="*/ 792088 h 891113"/>
              <a:gd name="connsiteX1" fmla="*/ 0 w 864096"/>
              <a:gd name="connsiteY1" fmla="*/ 0 h 891113"/>
              <a:gd name="connsiteX2" fmla="*/ 864096 w 864096"/>
              <a:gd name="connsiteY2" fmla="*/ 504056 h 891113"/>
              <a:gd name="connsiteX3" fmla="*/ 0 w 864096"/>
              <a:gd name="connsiteY3" fmla="*/ 792088 h 891113"/>
              <a:gd name="connsiteX0" fmla="*/ 0 w 1080120"/>
              <a:gd name="connsiteY0" fmla="*/ 792088 h 891113"/>
              <a:gd name="connsiteX1" fmla="*/ 0 w 1080120"/>
              <a:gd name="connsiteY1" fmla="*/ 0 h 891113"/>
              <a:gd name="connsiteX2" fmla="*/ 1080120 w 1080120"/>
              <a:gd name="connsiteY2" fmla="*/ 720079 h 891113"/>
              <a:gd name="connsiteX3" fmla="*/ 0 w 1080120"/>
              <a:gd name="connsiteY3" fmla="*/ 792088 h 891113"/>
              <a:gd name="connsiteX0" fmla="*/ 0 w 1080120"/>
              <a:gd name="connsiteY0" fmla="*/ 792088 h 948846"/>
              <a:gd name="connsiteX1" fmla="*/ 0 w 1080120"/>
              <a:gd name="connsiteY1" fmla="*/ 0 h 948846"/>
              <a:gd name="connsiteX2" fmla="*/ 1080120 w 1080120"/>
              <a:gd name="connsiteY2" fmla="*/ 720079 h 948846"/>
              <a:gd name="connsiteX3" fmla="*/ 0 w 1080120"/>
              <a:gd name="connsiteY3" fmla="*/ 792088 h 948846"/>
              <a:gd name="connsiteX0" fmla="*/ 0 w 1479304"/>
              <a:gd name="connsiteY0" fmla="*/ 792088 h 948846"/>
              <a:gd name="connsiteX1" fmla="*/ 0 w 1479304"/>
              <a:gd name="connsiteY1" fmla="*/ 0 h 948846"/>
              <a:gd name="connsiteX2" fmla="*/ 1080120 w 1479304"/>
              <a:gd name="connsiteY2" fmla="*/ 720079 h 948846"/>
              <a:gd name="connsiteX3" fmla="*/ 0 w 1479304"/>
              <a:gd name="connsiteY3" fmla="*/ 792088 h 948846"/>
              <a:gd name="connsiteX0" fmla="*/ 0 w 1190483"/>
              <a:gd name="connsiteY0" fmla="*/ 888315 h 1045073"/>
              <a:gd name="connsiteX1" fmla="*/ 0 w 1190483"/>
              <a:gd name="connsiteY1" fmla="*/ 96227 h 1045073"/>
              <a:gd name="connsiteX2" fmla="*/ 576064 w 1190483"/>
              <a:gd name="connsiteY2" fmla="*/ 600282 h 1045073"/>
              <a:gd name="connsiteX3" fmla="*/ 1080120 w 1190483"/>
              <a:gd name="connsiteY3" fmla="*/ 816306 h 1045073"/>
              <a:gd name="connsiteX4" fmla="*/ 0 w 1190483"/>
              <a:gd name="connsiteY4" fmla="*/ 888315 h 1045073"/>
              <a:gd name="connsiteX0" fmla="*/ 0 w 1190483"/>
              <a:gd name="connsiteY0" fmla="*/ 888315 h 1045073"/>
              <a:gd name="connsiteX1" fmla="*/ 0 w 1190483"/>
              <a:gd name="connsiteY1" fmla="*/ 96227 h 1045073"/>
              <a:gd name="connsiteX2" fmla="*/ 576064 w 1190483"/>
              <a:gd name="connsiteY2" fmla="*/ 600282 h 1045073"/>
              <a:gd name="connsiteX3" fmla="*/ 1080120 w 1190483"/>
              <a:gd name="connsiteY3" fmla="*/ 816306 h 1045073"/>
              <a:gd name="connsiteX4" fmla="*/ 0 w 1190483"/>
              <a:gd name="connsiteY4" fmla="*/ 888315 h 1045073"/>
              <a:gd name="connsiteX0" fmla="*/ 216023 w 1406506"/>
              <a:gd name="connsiteY0" fmla="*/ 672292 h 829050"/>
              <a:gd name="connsiteX1" fmla="*/ 0 w 1406506"/>
              <a:gd name="connsiteY1" fmla="*/ 96227 h 829050"/>
              <a:gd name="connsiteX2" fmla="*/ 792087 w 1406506"/>
              <a:gd name="connsiteY2" fmla="*/ 384259 h 829050"/>
              <a:gd name="connsiteX3" fmla="*/ 1296143 w 1406506"/>
              <a:gd name="connsiteY3" fmla="*/ 600283 h 829050"/>
              <a:gd name="connsiteX4" fmla="*/ 216023 w 1406506"/>
              <a:gd name="connsiteY4" fmla="*/ 672292 h 829050"/>
              <a:gd name="connsiteX0" fmla="*/ 216023 w 1406506"/>
              <a:gd name="connsiteY0" fmla="*/ 672292 h 829050"/>
              <a:gd name="connsiteX1" fmla="*/ 0 w 1406506"/>
              <a:gd name="connsiteY1" fmla="*/ 96227 h 829050"/>
              <a:gd name="connsiteX2" fmla="*/ 792087 w 1406506"/>
              <a:gd name="connsiteY2" fmla="*/ 384259 h 829050"/>
              <a:gd name="connsiteX3" fmla="*/ 1296143 w 1406506"/>
              <a:gd name="connsiteY3" fmla="*/ 600283 h 829050"/>
              <a:gd name="connsiteX4" fmla="*/ 216023 w 1406506"/>
              <a:gd name="connsiteY4" fmla="*/ 672292 h 829050"/>
              <a:gd name="connsiteX0" fmla="*/ 216023 w 1406506"/>
              <a:gd name="connsiteY0" fmla="*/ 672292 h 829050"/>
              <a:gd name="connsiteX1" fmla="*/ 0 w 1406506"/>
              <a:gd name="connsiteY1" fmla="*/ 96227 h 829050"/>
              <a:gd name="connsiteX2" fmla="*/ 792087 w 1406506"/>
              <a:gd name="connsiteY2" fmla="*/ 384259 h 829050"/>
              <a:gd name="connsiteX3" fmla="*/ 1296143 w 1406506"/>
              <a:gd name="connsiteY3" fmla="*/ 600283 h 829050"/>
              <a:gd name="connsiteX4" fmla="*/ 216023 w 1406506"/>
              <a:gd name="connsiteY4" fmla="*/ 672292 h 829050"/>
              <a:gd name="connsiteX0" fmla="*/ 216023 w 1445664"/>
              <a:gd name="connsiteY0" fmla="*/ 672292 h 829050"/>
              <a:gd name="connsiteX1" fmla="*/ 0 w 1445664"/>
              <a:gd name="connsiteY1" fmla="*/ 96227 h 829050"/>
              <a:gd name="connsiteX2" fmla="*/ 792087 w 1445664"/>
              <a:gd name="connsiteY2" fmla="*/ 384259 h 829050"/>
              <a:gd name="connsiteX3" fmla="*/ 1296143 w 1445664"/>
              <a:gd name="connsiteY3" fmla="*/ 600283 h 829050"/>
              <a:gd name="connsiteX4" fmla="*/ 216023 w 1445664"/>
              <a:gd name="connsiteY4" fmla="*/ 672292 h 829050"/>
              <a:gd name="connsiteX0" fmla="*/ 216023 w 1406506"/>
              <a:gd name="connsiteY0" fmla="*/ 672292 h 829050"/>
              <a:gd name="connsiteX1" fmla="*/ 0 w 1406506"/>
              <a:gd name="connsiteY1" fmla="*/ 96227 h 829050"/>
              <a:gd name="connsiteX2" fmla="*/ 648072 w 1406506"/>
              <a:gd name="connsiteY2" fmla="*/ 384259 h 829050"/>
              <a:gd name="connsiteX3" fmla="*/ 1296143 w 1406506"/>
              <a:gd name="connsiteY3" fmla="*/ 600283 h 829050"/>
              <a:gd name="connsiteX4" fmla="*/ 216023 w 1406506"/>
              <a:gd name="connsiteY4" fmla="*/ 672292 h 829050"/>
              <a:gd name="connsiteX0" fmla="*/ 216023 w 1406506"/>
              <a:gd name="connsiteY0" fmla="*/ 672292 h 829050"/>
              <a:gd name="connsiteX1" fmla="*/ 0 w 1406506"/>
              <a:gd name="connsiteY1" fmla="*/ 96227 h 829050"/>
              <a:gd name="connsiteX2" fmla="*/ 648072 w 1406506"/>
              <a:gd name="connsiteY2" fmla="*/ 384259 h 829050"/>
              <a:gd name="connsiteX3" fmla="*/ 1296143 w 1406506"/>
              <a:gd name="connsiteY3" fmla="*/ 600283 h 829050"/>
              <a:gd name="connsiteX4" fmla="*/ 216023 w 1406506"/>
              <a:gd name="connsiteY4" fmla="*/ 672292 h 829050"/>
              <a:gd name="connsiteX0" fmla="*/ 216023 w 1406506"/>
              <a:gd name="connsiteY0" fmla="*/ 672292 h 829050"/>
              <a:gd name="connsiteX1" fmla="*/ 0 w 1406506"/>
              <a:gd name="connsiteY1" fmla="*/ 96227 h 829050"/>
              <a:gd name="connsiteX2" fmla="*/ 648072 w 1406506"/>
              <a:gd name="connsiteY2" fmla="*/ 384259 h 829050"/>
              <a:gd name="connsiteX3" fmla="*/ 1296143 w 1406506"/>
              <a:gd name="connsiteY3" fmla="*/ 600283 h 829050"/>
              <a:gd name="connsiteX4" fmla="*/ 216023 w 1406506"/>
              <a:gd name="connsiteY4" fmla="*/ 672292 h 829050"/>
              <a:gd name="connsiteX0" fmla="*/ 216023 w 1296143"/>
              <a:gd name="connsiteY0" fmla="*/ 672292 h 829050"/>
              <a:gd name="connsiteX1" fmla="*/ 0 w 1296143"/>
              <a:gd name="connsiteY1" fmla="*/ 96227 h 829050"/>
              <a:gd name="connsiteX2" fmla="*/ 648072 w 1296143"/>
              <a:gd name="connsiteY2" fmla="*/ 384259 h 829050"/>
              <a:gd name="connsiteX3" fmla="*/ 1296143 w 1296143"/>
              <a:gd name="connsiteY3" fmla="*/ 600283 h 829050"/>
              <a:gd name="connsiteX4" fmla="*/ 216023 w 1296143"/>
              <a:gd name="connsiteY4" fmla="*/ 672292 h 829050"/>
              <a:gd name="connsiteX0" fmla="*/ 216023 w 1296143"/>
              <a:gd name="connsiteY0" fmla="*/ 672292 h 837878"/>
              <a:gd name="connsiteX1" fmla="*/ 0 w 1296143"/>
              <a:gd name="connsiteY1" fmla="*/ 96227 h 837878"/>
              <a:gd name="connsiteX2" fmla="*/ 648072 w 1296143"/>
              <a:gd name="connsiteY2" fmla="*/ 384259 h 837878"/>
              <a:gd name="connsiteX3" fmla="*/ 1296143 w 1296143"/>
              <a:gd name="connsiteY3" fmla="*/ 600283 h 837878"/>
              <a:gd name="connsiteX4" fmla="*/ 216023 w 1296143"/>
              <a:gd name="connsiteY4" fmla="*/ 672292 h 837878"/>
              <a:gd name="connsiteX0" fmla="*/ 216023 w 1296143"/>
              <a:gd name="connsiteY0" fmla="*/ 728043 h 893629"/>
              <a:gd name="connsiteX1" fmla="*/ 0 w 1296143"/>
              <a:gd name="connsiteY1" fmla="*/ 151978 h 893629"/>
              <a:gd name="connsiteX2" fmla="*/ 648072 w 1296143"/>
              <a:gd name="connsiteY2" fmla="*/ 440010 h 893629"/>
              <a:gd name="connsiteX3" fmla="*/ 1296143 w 1296143"/>
              <a:gd name="connsiteY3" fmla="*/ 656034 h 893629"/>
              <a:gd name="connsiteX4" fmla="*/ 216023 w 1296143"/>
              <a:gd name="connsiteY4" fmla="*/ 728043 h 893629"/>
              <a:gd name="connsiteX0" fmla="*/ 245705 w 1325825"/>
              <a:gd name="connsiteY0" fmla="*/ 728043 h 893629"/>
              <a:gd name="connsiteX1" fmla="*/ 29682 w 1325825"/>
              <a:gd name="connsiteY1" fmla="*/ 151978 h 893629"/>
              <a:gd name="connsiteX2" fmla="*/ 677754 w 1325825"/>
              <a:gd name="connsiteY2" fmla="*/ 440010 h 893629"/>
              <a:gd name="connsiteX3" fmla="*/ 1325825 w 1325825"/>
              <a:gd name="connsiteY3" fmla="*/ 656034 h 893629"/>
              <a:gd name="connsiteX4" fmla="*/ 245705 w 1325825"/>
              <a:gd name="connsiteY4" fmla="*/ 728043 h 89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825" h="893629">
                <a:moveTo>
                  <a:pt x="245705" y="728043"/>
                </a:moveTo>
                <a:cubicBezTo>
                  <a:pt x="173697" y="536021"/>
                  <a:pt x="0" y="329542"/>
                  <a:pt x="29682" y="151978"/>
                </a:cubicBezTo>
                <a:cubicBezTo>
                  <a:pt x="96021" y="0"/>
                  <a:pt x="372440" y="185009"/>
                  <a:pt x="677754" y="440010"/>
                </a:cubicBezTo>
                <a:cubicBezTo>
                  <a:pt x="786932" y="584959"/>
                  <a:pt x="1292522" y="408562"/>
                  <a:pt x="1325825" y="656034"/>
                </a:cubicBezTo>
                <a:cubicBezTo>
                  <a:pt x="995434" y="884801"/>
                  <a:pt x="400614" y="893629"/>
                  <a:pt x="245705" y="728043"/>
                </a:cubicBezTo>
                <a:close/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9" name="ΛΕΠΤΙΝΗ"/>
          <p:cNvGrpSpPr/>
          <p:nvPr/>
        </p:nvGrpSpPr>
        <p:grpSpPr>
          <a:xfrm>
            <a:off x="4649138" y="4222798"/>
            <a:ext cx="1008112" cy="936104"/>
            <a:chOff x="2987824" y="3861048"/>
            <a:chExt cx="1008112" cy="936104"/>
          </a:xfrm>
        </p:grpSpPr>
        <p:sp>
          <p:nvSpPr>
            <p:cNvPr id="20" name="19 - Έλλειψη"/>
            <p:cNvSpPr/>
            <p:nvPr/>
          </p:nvSpPr>
          <p:spPr>
            <a:xfrm>
              <a:off x="3059832" y="3861048"/>
              <a:ext cx="936104" cy="936104"/>
            </a:xfrm>
            <a:prstGeom prst="ellipse">
              <a:avLst/>
            </a:prstGeom>
            <a:gradFill flip="none" rotWithShape="1">
              <a:gsLst>
                <a:gs pos="0">
                  <a:srgbClr val="BADB17"/>
                </a:gs>
                <a:gs pos="50000">
                  <a:srgbClr val="A2BE14"/>
                </a:gs>
                <a:gs pos="100000">
                  <a:srgbClr val="778C0E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400" dirty="0"/>
            </a:p>
          </p:txBody>
        </p:sp>
        <p:sp>
          <p:nvSpPr>
            <p:cNvPr id="21" name="20 - TextBox"/>
            <p:cNvSpPr txBox="1"/>
            <p:nvPr/>
          </p:nvSpPr>
          <p:spPr>
            <a:xfrm>
              <a:off x="2987824" y="4149080"/>
              <a:ext cx="1008000" cy="28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l-GR" sz="1600" b="1" dirty="0" smtClean="0">
                  <a:solidFill>
                    <a:prstClr val="white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ΛΕΠΤΙΝΗ</a:t>
              </a:r>
            </a:p>
            <a:p>
              <a:endParaRPr lang="el-GR" sz="20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cxnSp>
        <p:nvCxnSpPr>
          <p:cNvPr id="22" name="leptin acitvate"/>
          <p:cNvCxnSpPr/>
          <p:nvPr/>
        </p:nvCxnSpPr>
        <p:spPr>
          <a:xfrm flipH="1" flipV="1">
            <a:off x="4194816" y="3570289"/>
            <a:ext cx="598338" cy="724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23" name="22 - Ομάδα"/>
          <p:cNvGrpSpPr/>
          <p:nvPr/>
        </p:nvGrpSpPr>
        <p:grpSpPr>
          <a:xfrm>
            <a:off x="3569018" y="3214686"/>
            <a:ext cx="792088" cy="340877"/>
            <a:chOff x="1979712" y="3140968"/>
            <a:chExt cx="792088" cy="340877"/>
          </a:xfrm>
        </p:grpSpPr>
        <p:sp>
          <p:nvSpPr>
            <p:cNvPr id="24" name="POMC"/>
            <p:cNvSpPr/>
            <p:nvPr/>
          </p:nvSpPr>
          <p:spPr>
            <a:xfrm rot="10186891" flipH="1">
              <a:off x="2140132" y="3157845"/>
              <a:ext cx="360000" cy="324000"/>
            </a:xfrm>
            <a:prstGeom prst="teardrop">
              <a:avLst>
                <a:gd name="adj" fmla="val 138611"/>
              </a:avLst>
            </a:prstGeom>
            <a:gradFill flip="none" rotWithShape="1">
              <a:gsLst>
                <a:gs pos="0">
                  <a:srgbClr val="BADB17">
                    <a:shade val="30000"/>
                    <a:satMod val="115000"/>
                  </a:srgbClr>
                </a:gs>
                <a:gs pos="50000">
                  <a:srgbClr val="BADB17">
                    <a:shade val="67500"/>
                    <a:satMod val="115000"/>
                  </a:srgbClr>
                </a:gs>
                <a:gs pos="100000">
                  <a:srgbClr val="BADB17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POMC"/>
            <p:cNvSpPr txBox="1"/>
            <p:nvPr/>
          </p:nvSpPr>
          <p:spPr>
            <a:xfrm>
              <a:off x="1979712" y="3140968"/>
              <a:ext cx="792088" cy="26161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POMC</a:t>
              </a:r>
              <a:endParaRPr lang="el-GR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6" name="ΓΚΡΕΛΙΝΗ"/>
          <p:cNvGrpSpPr/>
          <p:nvPr/>
        </p:nvGrpSpPr>
        <p:grpSpPr>
          <a:xfrm>
            <a:off x="5657250" y="3646734"/>
            <a:ext cx="1152000" cy="1180584"/>
            <a:chOff x="2987824" y="3861048"/>
            <a:chExt cx="1008000" cy="1180584"/>
          </a:xfrm>
        </p:grpSpPr>
        <p:sp>
          <p:nvSpPr>
            <p:cNvPr id="27" name="26 - Έλλειψη"/>
            <p:cNvSpPr/>
            <p:nvPr/>
          </p:nvSpPr>
          <p:spPr>
            <a:xfrm>
              <a:off x="3059832" y="3861048"/>
              <a:ext cx="873097" cy="93610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400" dirty="0"/>
            </a:p>
          </p:txBody>
        </p:sp>
        <p:sp>
          <p:nvSpPr>
            <p:cNvPr id="28" name="27 - TextBox"/>
            <p:cNvSpPr txBox="1"/>
            <p:nvPr/>
          </p:nvSpPr>
          <p:spPr>
            <a:xfrm>
              <a:off x="2987824" y="4149080"/>
              <a:ext cx="10080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l-GR" sz="1600" b="1" dirty="0" smtClean="0">
                  <a:solidFill>
                    <a:prstClr val="white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ΓΚΡΕΛΙΝΗ</a:t>
              </a:r>
            </a:p>
            <a:p>
              <a:endParaRPr lang="el-GR" sz="20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9" name="NPY"/>
          <p:cNvGrpSpPr/>
          <p:nvPr/>
        </p:nvGrpSpPr>
        <p:grpSpPr>
          <a:xfrm>
            <a:off x="4361106" y="3070670"/>
            <a:ext cx="792088" cy="407804"/>
            <a:chOff x="1907704" y="3089610"/>
            <a:chExt cx="792088" cy="407804"/>
          </a:xfrm>
        </p:grpSpPr>
        <p:sp>
          <p:nvSpPr>
            <p:cNvPr id="30" name="npy plaisio"/>
            <p:cNvSpPr/>
            <p:nvPr/>
          </p:nvSpPr>
          <p:spPr>
            <a:xfrm rot="9528283" flipH="1">
              <a:off x="2098032" y="3089610"/>
              <a:ext cx="396000" cy="396000"/>
            </a:xfrm>
            <a:prstGeom prst="teardrop">
              <a:avLst>
                <a:gd name="adj" fmla="val 11665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1" name="npy"/>
            <p:cNvSpPr txBox="1"/>
            <p:nvPr/>
          </p:nvSpPr>
          <p:spPr>
            <a:xfrm>
              <a:off x="1907704" y="3089610"/>
              <a:ext cx="792088" cy="40780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NPY/</a:t>
              </a:r>
            </a:p>
            <a:p>
              <a:pPr algn="ctr"/>
              <a:r>
                <a:rPr lang="en-US" sz="10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AgRP</a:t>
              </a:r>
              <a:endParaRPr lang="el-GR" sz="1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cxnSp>
        <p:nvCxnSpPr>
          <p:cNvPr id="32" name="grhelin activate"/>
          <p:cNvCxnSpPr/>
          <p:nvPr/>
        </p:nvCxnSpPr>
        <p:spPr>
          <a:xfrm flipH="1" flipV="1">
            <a:off x="5081186" y="3430710"/>
            <a:ext cx="576064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leptin inh"/>
          <p:cNvCxnSpPr/>
          <p:nvPr/>
        </p:nvCxnSpPr>
        <p:spPr>
          <a:xfrm flipH="1" flipV="1">
            <a:off x="4793154" y="3430712"/>
            <a:ext cx="144016" cy="72007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grelin inhibit"/>
          <p:cNvCxnSpPr/>
          <p:nvPr/>
        </p:nvCxnSpPr>
        <p:spPr>
          <a:xfrm flipH="1" flipV="1">
            <a:off x="4217090" y="3502719"/>
            <a:ext cx="1440160" cy="432047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5" name="+ green"/>
          <p:cNvGrpSpPr/>
          <p:nvPr/>
        </p:nvGrpSpPr>
        <p:grpSpPr>
          <a:xfrm>
            <a:off x="4865162" y="5230910"/>
            <a:ext cx="648032" cy="261610"/>
            <a:chOff x="2915816" y="5157192"/>
            <a:chExt cx="648032" cy="261610"/>
          </a:xfrm>
        </p:grpSpPr>
        <p:cxnSp>
          <p:nvCxnSpPr>
            <p:cNvPr id="36" name="35 - Ευθεία γραμμή σύνδεσης"/>
            <p:cNvCxnSpPr/>
            <p:nvPr/>
          </p:nvCxnSpPr>
          <p:spPr>
            <a:xfrm>
              <a:off x="2915816" y="5301208"/>
              <a:ext cx="288032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7" name="+green"/>
            <p:cNvSpPr txBox="1"/>
            <p:nvPr/>
          </p:nvSpPr>
          <p:spPr>
            <a:xfrm>
              <a:off x="3203848" y="5157192"/>
              <a:ext cx="360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BADB17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(+)</a:t>
              </a:r>
              <a:endParaRPr lang="el-GR" sz="1100" b="1" dirty="0">
                <a:solidFill>
                  <a:srgbClr val="BADB17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8" name="+ red"/>
          <p:cNvGrpSpPr/>
          <p:nvPr/>
        </p:nvGrpSpPr>
        <p:grpSpPr>
          <a:xfrm>
            <a:off x="6017290" y="4582838"/>
            <a:ext cx="648032" cy="276999"/>
            <a:chOff x="4427984" y="4509120"/>
            <a:chExt cx="648032" cy="276999"/>
          </a:xfrm>
        </p:grpSpPr>
        <p:cxnSp>
          <p:nvCxnSpPr>
            <p:cNvPr id="39" name="38 - Ευθεία γραμμή σύνδεσης"/>
            <p:cNvCxnSpPr/>
            <p:nvPr/>
          </p:nvCxnSpPr>
          <p:spPr>
            <a:xfrm>
              <a:off x="4427984" y="4653136"/>
              <a:ext cx="28803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40" name="+red"/>
            <p:cNvSpPr txBox="1"/>
            <p:nvPr/>
          </p:nvSpPr>
          <p:spPr>
            <a:xfrm>
              <a:off x="4716016" y="4509120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(+)</a:t>
              </a:r>
              <a:endParaRPr lang="el-GR" sz="1200" b="1" dirty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1" name="- red"/>
          <p:cNvGrpSpPr/>
          <p:nvPr/>
        </p:nvGrpSpPr>
        <p:grpSpPr>
          <a:xfrm>
            <a:off x="6017290" y="4798862"/>
            <a:ext cx="648032" cy="276999"/>
            <a:chOff x="4427984" y="4725144"/>
            <a:chExt cx="648032" cy="276999"/>
          </a:xfrm>
        </p:grpSpPr>
        <p:cxnSp>
          <p:nvCxnSpPr>
            <p:cNvPr id="42" name="41 - Ευθεία γραμμή σύνδεσης"/>
            <p:cNvCxnSpPr/>
            <p:nvPr/>
          </p:nvCxnSpPr>
          <p:spPr>
            <a:xfrm>
              <a:off x="4427984" y="4869160"/>
              <a:ext cx="288032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- red"/>
            <p:cNvSpPr txBox="1"/>
            <p:nvPr/>
          </p:nvSpPr>
          <p:spPr>
            <a:xfrm>
              <a:off x="4716016" y="472514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(-)</a:t>
              </a:r>
              <a:endParaRPr lang="el-GR" sz="1200" b="1" dirty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4" name="- green"/>
          <p:cNvGrpSpPr/>
          <p:nvPr/>
        </p:nvGrpSpPr>
        <p:grpSpPr>
          <a:xfrm>
            <a:off x="4865162" y="5374926"/>
            <a:ext cx="648032" cy="261610"/>
            <a:chOff x="2915816" y="5301208"/>
            <a:chExt cx="648032" cy="261610"/>
          </a:xfrm>
        </p:grpSpPr>
        <p:cxnSp>
          <p:nvCxnSpPr>
            <p:cNvPr id="45" name="44 - Ευθεία γραμμή σύνδεσης"/>
            <p:cNvCxnSpPr/>
            <p:nvPr/>
          </p:nvCxnSpPr>
          <p:spPr>
            <a:xfrm>
              <a:off x="2915816" y="5445224"/>
              <a:ext cx="288032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46" name="- green"/>
            <p:cNvSpPr txBox="1"/>
            <p:nvPr/>
          </p:nvSpPr>
          <p:spPr>
            <a:xfrm>
              <a:off x="3203848" y="5301208"/>
              <a:ext cx="360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BADB17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(-)</a:t>
              </a:r>
              <a:endParaRPr lang="el-GR" sz="1100" b="1" dirty="0">
                <a:solidFill>
                  <a:srgbClr val="BADB17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7" name="PVN"/>
          <p:cNvGrpSpPr/>
          <p:nvPr/>
        </p:nvGrpSpPr>
        <p:grpSpPr>
          <a:xfrm>
            <a:off x="4217090" y="1555057"/>
            <a:ext cx="1080120" cy="794864"/>
            <a:chOff x="2627784" y="1481339"/>
            <a:chExt cx="1080120" cy="794864"/>
          </a:xfrm>
        </p:grpSpPr>
        <p:sp>
          <p:nvSpPr>
            <p:cNvPr id="48" name="PVN"/>
            <p:cNvSpPr/>
            <p:nvPr/>
          </p:nvSpPr>
          <p:spPr>
            <a:xfrm rot="5400000">
              <a:off x="2753447" y="1355676"/>
              <a:ext cx="794864" cy="1046190"/>
            </a:xfrm>
            <a:custGeom>
              <a:avLst/>
              <a:gdLst>
                <a:gd name="connsiteX0" fmla="*/ 0 w 504056"/>
                <a:gd name="connsiteY0" fmla="*/ 504056 h 504056"/>
                <a:gd name="connsiteX1" fmla="*/ 0 w 504056"/>
                <a:gd name="connsiteY1" fmla="*/ 0 h 504056"/>
                <a:gd name="connsiteX2" fmla="*/ 504056 w 504056"/>
                <a:gd name="connsiteY2" fmla="*/ 504056 h 504056"/>
                <a:gd name="connsiteX3" fmla="*/ 0 w 504056"/>
                <a:gd name="connsiteY3" fmla="*/ 504056 h 504056"/>
                <a:gd name="connsiteX0" fmla="*/ 0 w 720080"/>
                <a:gd name="connsiteY0" fmla="*/ 504056 h 504056"/>
                <a:gd name="connsiteX1" fmla="*/ 216024 w 720080"/>
                <a:gd name="connsiteY1" fmla="*/ 0 h 504056"/>
                <a:gd name="connsiteX2" fmla="*/ 720080 w 720080"/>
                <a:gd name="connsiteY2" fmla="*/ 504056 h 504056"/>
                <a:gd name="connsiteX3" fmla="*/ 0 w 720080"/>
                <a:gd name="connsiteY3" fmla="*/ 504056 h 504056"/>
                <a:gd name="connsiteX0" fmla="*/ 150967 w 871047"/>
                <a:gd name="connsiteY0" fmla="*/ 504056 h 504056"/>
                <a:gd name="connsiteX1" fmla="*/ 366991 w 871047"/>
                <a:gd name="connsiteY1" fmla="*/ 0 h 504056"/>
                <a:gd name="connsiteX2" fmla="*/ 871047 w 871047"/>
                <a:gd name="connsiteY2" fmla="*/ 504056 h 504056"/>
                <a:gd name="connsiteX3" fmla="*/ 150967 w 871047"/>
                <a:gd name="connsiteY3" fmla="*/ 504056 h 504056"/>
                <a:gd name="connsiteX0" fmla="*/ 150967 w 871047"/>
                <a:gd name="connsiteY0" fmla="*/ 792089 h 792089"/>
                <a:gd name="connsiteX1" fmla="*/ 294986 w 871047"/>
                <a:gd name="connsiteY1" fmla="*/ 0 h 792089"/>
                <a:gd name="connsiteX2" fmla="*/ 871047 w 871047"/>
                <a:gd name="connsiteY2" fmla="*/ 792089 h 792089"/>
                <a:gd name="connsiteX3" fmla="*/ 150967 w 871047"/>
                <a:gd name="connsiteY3" fmla="*/ 792089 h 792089"/>
                <a:gd name="connsiteX0" fmla="*/ 150967 w 871047"/>
                <a:gd name="connsiteY0" fmla="*/ 816030 h 816030"/>
                <a:gd name="connsiteX1" fmla="*/ 294986 w 871047"/>
                <a:gd name="connsiteY1" fmla="*/ 23941 h 816030"/>
                <a:gd name="connsiteX2" fmla="*/ 871047 w 871047"/>
                <a:gd name="connsiteY2" fmla="*/ 816030 h 816030"/>
                <a:gd name="connsiteX3" fmla="*/ 150967 w 871047"/>
                <a:gd name="connsiteY3" fmla="*/ 816030 h 816030"/>
                <a:gd name="connsiteX0" fmla="*/ 150967 w 871047"/>
                <a:gd name="connsiteY0" fmla="*/ 816030 h 842896"/>
                <a:gd name="connsiteX1" fmla="*/ 294986 w 871047"/>
                <a:gd name="connsiteY1" fmla="*/ 23941 h 842896"/>
                <a:gd name="connsiteX2" fmla="*/ 871047 w 871047"/>
                <a:gd name="connsiteY2" fmla="*/ 816030 h 842896"/>
                <a:gd name="connsiteX3" fmla="*/ 150967 w 871047"/>
                <a:gd name="connsiteY3" fmla="*/ 816030 h 842896"/>
                <a:gd name="connsiteX0" fmla="*/ 150967 w 799037"/>
                <a:gd name="connsiteY0" fmla="*/ 600007 h 816030"/>
                <a:gd name="connsiteX1" fmla="*/ 222976 w 799037"/>
                <a:gd name="connsiteY1" fmla="*/ 23941 h 816030"/>
                <a:gd name="connsiteX2" fmla="*/ 799037 w 799037"/>
                <a:gd name="connsiteY2" fmla="*/ 816030 h 816030"/>
                <a:gd name="connsiteX3" fmla="*/ 150967 w 799037"/>
                <a:gd name="connsiteY3" fmla="*/ 600007 h 816030"/>
                <a:gd name="connsiteX0" fmla="*/ 150967 w 871045"/>
                <a:gd name="connsiteY0" fmla="*/ 527999 h 816030"/>
                <a:gd name="connsiteX1" fmla="*/ 294984 w 871045"/>
                <a:gd name="connsiteY1" fmla="*/ 23941 h 816030"/>
                <a:gd name="connsiteX2" fmla="*/ 871045 w 871045"/>
                <a:gd name="connsiteY2" fmla="*/ 816030 h 816030"/>
                <a:gd name="connsiteX3" fmla="*/ 150967 w 871045"/>
                <a:gd name="connsiteY3" fmla="*/ 527999 h 816030"/>
                <a:gd name="connsiteX0" fmla="*/ 150967 w 871045"/>
                <a:gd name="connsiteY0" fmla="*/ 527999 h 816030"/>
                <a:gd name="connsiteX1" fmla="*/ 294984 w 871045"/>
                <a:gd name="connsiteY1" fmla="*/ 23941 h 816030"/>
                <a:gd name="connsiteX2" fmla="*/ 871045 w 871045"/>
                <a:gd name="connsiteY2" fmla="*/ 816030 h 816030"/>
                <a:gd name="connsiteX3" fmla="*/ 150967 w 871045"/>
                <a:gd name="connsiteY3" fmla="*/ 527999 h 816030"/>
                <a:gd name="connsiteX0" fmla="*/ 74788 w 794866"/>
                <a:gd name="connsiteY0" fmla="*/ 527999 h 816030"/>
                <a:gd name="connsiteX1" fmla="*/ 218805 w 794866"/>
                <a:gd name="connsiteY1" fmla="*/ 23941 h 816030"/>
                <a:gd name="connsiteX2" fmla="*/ 794866 w 794866"/>
                <a:gd name="connsiteY2" fmla="*/ 816030 h 816030"/>
                <a:gd name="connsiteX3" fmla="*/ 74788 w 794866"/>
                <a:gd name="connsiteY3" fmla="*/ 527999 h 816030"/>
                <a:gd name="connsiteX0" fmla="*/ 74788 w 794866"/>
                <a:gd name="connsiteY0" fmla="*/ 455989 h 744020"/>
                <a:gd name="connsiteX1" fmla="*/ 290810 w 794866"/>
                <a:gd name="connsiteY1" fmla="*/ 23941 h 744020"/>
                <a:gd name="connsiteX2" fmla="*/ 794866 w 794866"/>
                <a:gd name="connsiteY2" fmla="*/ 744020 h 744020"/>
                <a:gd name="connsiteX3" fmla="*/ 74788 w 794866"/>
                <a:gd name="connsiteY3" fmla="*/ 455989 h 744020"/>
                <a:gd name="connsiteX0" fmla="*/ 74788 w 794866"/>
                <a:gd name="connsiteY0" fmla="*/ 552191 h 840222"/>
                <a:gd name="connsiteX1" fmla="*/ 290810 w 794866"/>
                <a:gd name="connsiteY1" fmla="*/ 120143 h 840222"/>
                <a:gd name="connsiteX2" fmla="*/ 794866 w 794866"/>
                <a:gd name="connsiteY2" fmla="*/ 840222 h 840222"/>
                <a:gd name="connsiteX3" fmla="*/ 74788 w 794866"/>
                <a:gd name="connsiteY3" fmla="*/ 552191 h 840222"/>
                <a:gd name="connsiteX0" fmla="*/ 74788 w 794866"/>
                <a:gd name="connsiteY0" fmla="*/ 552191 h 840222"/>
                <a:gd name="connsiteX1" fmla="*/ 290810 w 794866"/>
                <a:gd name="connsiteY1" fmla="*/ 120143 h 840222"/>
                <a:gd name="connsiteX2" fmla="*/ 794866 w 794866"/>
                <a:gd name="connsiteY2" fmla="*/ 840222 h 840222"/>
                <a:gd name="connsiteX3" fmla="*/ 74788 w 794866"/>
                <a:gd name="connsiteY3" fmla="*/ 552191 h 840222"/>
                <a:gd name="connsiteX0" fmla="*/ 74788 w 794866"/>
                <a:gd name="connsiteY0" fmla="*/ 552191 h 912231"/>
                <a:gd name="connsiteX1" fmla="*/ 290810 w 794866"/>
                <a:gd name="connsiteY1" fmla="*/ 120143 h 912231"/>
                <a:gd name="connsiteX2" fmla="*/ 794866 w 794866"/>
                <a:gd name="connsiteY2" fmla="*/ 912231 h 912231"/>
                <a:gd name="connsiteX3" fmla="*/ 74788 w 794866"/>
                <a:gd name="connsiteY3" fmla="*/ 552191 h 912231"/>
                <a:gd name="connsiteX0" fmla="*/ 74788 w 993105"/>
                <a:gd name="connsiteY0" fmla="*/ 552191 h 912231"/>
                <a:gd name="connsiteX1" fmla="*/ 290810 w 993105"/>
                <a:gd name="connsiteY1" fmla="*/ 120143 h 912231"/>
                <a:gd name="connsiteX2" fmla="*/ 794866 w 993105"/>
                <a:gd name="connsiteY2" fmla="*/ 912231 h 912231"/>
                <a:gd name="connsiteX3" fmla="*/ 74788 w 993105"/>
                <a:gd name="connsiteY3" fmla="*/ 552191 h 912231"/>
                <a:gd name="connsiteX0" fmla="*/ 74788 w 993105"/>
                <a:gd name="connsiteY0" fmla="*/ 552191 h 1009593"/>
                <a:gd name="connsiteX1" fmla="*/ 290810 w 993105"/>
                <a:gd name="connsiteY1" fmla="*/ 120143 h 1009593"/>
                <a:gd name="connsiteX2" fmla="*/ 794866 w 993105"/>
                <a:gd name="connsiteY2" fmla="*/ 912231 h 1009593"/>
                <a:gd name="connsiteX3" fmla="*/ 74788 w 993105"/>
                <a:gd name="connsiteY3" fmla="*/ 552191 h 1009593"/>
                <a:gd name="connsiteX0" fmla="*/ 74788 w 993105"/>
                <a:gd name="connsiteY0" fmla="*/ 552191 h 1094324"/>
                <a:gd name="connsiteX1" fmla="*/ 290810 w 993105"/>
                <a:gd name="connsiteY1" fmla="*/ 120143 h 1094324"/>
                <a:gd name="connsiteX2" fmla="*/ 794866 w 993105"/>
                <a:gd name="connsiteY2" fmla="*/ 912231 h 1094324"/>
                <a:gd name="connsiteX3" fmla="*/ 74788 w 993105"/>
                <a:gd name="connsiteY3" fmla="*/ 552191 h 1094324"/>
                <a:gd name="connsiteX0" fmla="*/ 74788 w 879812"/>
                <a:gd name="connsiteY0" fmla="*/ 552191 h 1094324"/>
                <a:gd name="connsiteX1" fmla="*/ 290810 w 879812"/>
                <a:gd name="connsiteY1" fmla="*/ 120143 h 1094324"/>
                <a:gd name="connsiteX2" fmla="*/ 794866 w 879812"/>
                <a:gd name="connsiteY2" fmla="*/ 912231 h 1094324"/>
                <a:gd name="connsiteX3" fmla="*/ 74788 w 879812"/>
                <a:gd name="connsiteY3" fmla="*/ 552191 h 1094324"/>
                <a:gd name="connsiteX0" fmla="*/ 74788 w 890437"/>
                <a:gd name="connsiteY0" fmla="*/ 552191 h 1094324"/>
                <a:gd name="connsiteX1" fmla="*/ 290810 w 890437"/>
                <a:gd name="connsiteY1" fmla="*/ 120143 h 1094324"/>
                <a:gd name="connsiteX2" fmla="*/ 578842 w 890437"/>
                <a:gd name="connsiteY2" fmla="*/ 552190 h 1094324"/>
                <a:gd name="connsiteX3" fmla="*/ 794866 w 890437"/>
                <a:gd name="connsiteY3" fmla="*/ 912231 h 1094324"/>
                <a:gd name="connsiteX4" fmla="*/ 74788 w 890437"/>
                <a:gd name="connsiteY4" fmla="*/ 552191 h 1094324"/>
                <a:gd name="connsiteX0" fmla="*/ 74788 w 890437"/>
                <a:gd name="connsiteY0" fmla="*/ 552191 h 1094324"/>
                <a:gd name="connsiteX1" fmla="*/ 290810 w 890437"/>
                <a:gd name="connsiteY1" fmla="*/ 120143 h 1094324"/>
                <a:gd name="connsiteX2" fmla="*/ 578842 w 890437"/>
                <a:gd name="connsiteY2" fmla="*/ 552190 h 1094324"/>
                <a:gd name="connsiteX3" fmla="*/ 794866 w 890437"/>
                <a:gd name="connsiteY3" fmla="*/ 912231 h 1094324"/>
                <a:gd name="connsiteX4" fmla="*/ 74788 w 890437"/>
                <a:gd name="connsiteY4" fmla="*/ 552191 h 1094324"/>
                <a:gd name="connsiteX0" fmla="*/ 74788 w 890437"/>
                <a:gd name="connsiteY0" fmla="*/ 552191 h 1094324"/>
                <a:gd name="connsiteX1" fmla="*/ 290810 w 890437"/>
                <a:gd name="connsiteY1" fmla="*/ 120143 h 1094324"/>
                <a:gd name="connsiteX2" fmla="*/ 578842 w 890437"/>
                <a:gd name="connsiteY2" fmla="*/ 552190 h 1094324"/>
                <a:gd name="connsiteX3" fmla="*/ 794866 w 890437"/>
                <a:gd name="connsiteY3" fmla="*/ 912231 h 1094324"/>
                <a:gd name="connsiteX4" fmla="*/ 74788 w 890437"/>
                <a:gd name="connsiteY4" fmla="*/ 552191 h 109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437" h="1094324">
                  <a:moveTo>
                    <a:pt x="74788" y="552191"/>
                  </a:moveTo>
                  <a:cubicBezTo>
                    <a:pt x="0" y="161970"/>
                    <a:pt x="129111" y="0"/>
                    <a:pt x="290810" y="120143"/>
                  </a:cubicBezTo>
                  <a:cubicBezTo>
                    <a:pt x="386381" y="118197"/>
                    <a:pt x="315578" y="457515"/>
                    <a:pt x="578842" y="552190"/>
                  </a:cubicBezTo>
                  <a:cubicBezTo>
                    <a:pt x="778970" y="659145"/>
                    <a:pt x="890437" y="910285"/>
                    <a:pt x="794866" y="912231"/>
                  </a:cubicBezTo>
                  <a:cubicBezTo>
                    <a:pt x="545140" y="1094324"/>
                    <a:pt x="98169" y="715826"/>
                    <a:pt x="74788" y="552191"/>
                  </a:cubicBezTo>
                  <a:close/>
                </a:path>
              </a:pathLst>
            </a:custGeom>
            <a:gradFill>
              <a:gsLst>
                <a:gs pos="0">
                  <a:srgbClr val="646189">
                    <a:shade val="30000"/>
                    <a:satMod val="115000"/>
                    <a:alpha val="70000"/>
                  </a:srgbClr>
                </a:gs>
                <a:gs pos="50000">
                  <a:srgbClr val="646189">
                    <a:shade val="67500"/>
                    <a:satMod val="115000"/>
                    <a:alpha val="70000"/>
                  </a:srgbClr>
                </a:gs>
                <a:gs pos="100000">
                  <a:srgbClr val="646189">
                    <a:shade val="100000"/>
                    <a:satMod val="115000"/>
                    <a:alpha val="70000"/>
                  </a:srgbClr>
                </a:gs>
              </a:gsLst>
              <a:lin ang="1080000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9" name="48 - TextBox"/>
            <p:cNvSpPr txBox="1"/>
            <p:nvPr/>
          </p:nvSpPr>
          <p:spPr>
            <a:xfrm>
              <a:off x="2915816" y="1556792"/>
              <a:ext cx="7920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CA" sz="1400" dirty="0" smtClean="0"/>
                <a:t>PVN</a:t>
              </a:r>
              <a:endParaRPr lang="el-GR" sz="1400" dirty="0"/>
            </a:p>
          </p:txBody>
        </p:sp>
      </p:grpSp>
      <p:grpSp>
        <p:nvGrpSpPr>
          <p:cNvPr id="50" name="ορεξινες"/>
          <p:cNvGrpSpPr/>
          <p:nvPr/>
        </p:nvGrpSpPr>
        <p:grpSpPr>
          <a:xfrm>
            <a:off x="5945282" y="2134566"/>
            <a:ext cx="1152128" cy="288032"/>
            <a:chOff x="4283968" y="2060848"/>
            <a:chExt cx="1152128" cy="288032"/>
          </a:xfrm>
        </p:grpSpPr>
        <p:sp>
          <p:nvSpPr>
            <p:cNvPr id="51" name="50 - Έλλειψη"/>
            <p:cNvSpPr/>
            <p:nvPr/>
          </p:nvSpPr>
          <p:spPr>
            <a:xfrm>
              <a:off x="4283968" y="2060848"/>
              <a:ext cx="648072" cy="288032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2" name="51 - TextBox"/>
            <p:cNvSpPr txBox="1"/>
            <p:nvPr/>
          </p:nvSpPr>
          <p:spPr>
            <a:xfrm>
              <a:off x="4283968" y="2060848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ορεξίνες</a:t>
              </a:r>
              <a:endParaRPr lang="el-G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53" name="βελος ορεξινες"/>
          <p:cNvSpPr/>
          <p:nvPr/>
        </p:nvSpPr>
        <p:spPr>
          <a:xfrm rot="17190107">
            <a:off x="4894906" y="2397244"/>
            <a:ext cx="1596695" cy="1404518"/>
          </a:xfrm>
          <a:prstGeom prst="arc">
            <a:avLst>
              <a:gd name="adj1" fmla="val 15569613"/>
              <a:gd name="adj2" fmla="val 0"/>
            </a:avLst>
          </a:prstGeom>
          <a:noFill/>
          <a:ln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4" name="leptin acitvate pvn"/>
          <p:cNvCxnSpPr/>
          <p:nvPr/>
        </p:nvCxnSpPr>
        <p:spPr>
          <a:xfrm flipV="1">
            <a:off x="3965062" y="1990551"/>
            <a:ext cx="540060" cy="1224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leptin acitvate undernutriotion"/>
          <p:cNvCxnSpPr/>
          <p:nvPr/>
        </p:nvCxnSpPr>
        <p:spPr>
          <a:xfrm flipV="1">
            <a:off x="4577130" y="1342478"/>
            <a:ext cx="0" cy="46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6" name="Picture 2" descr="Αποτέλεσμα εικόνας για adipose tissue 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9098" y="622398"/>
            <a:ext cx="639071" cy="634664"/>
          </a:xfrm>
          <a:prstGeom prst="rect">
            <a:avLst/>
          </a:prstGeom>
          <a:noFill/>
        </p:spPr>
      </p:pic>
      <p:pic>
        <p:nvPicPr>
          <p:cNvPr id="57" name="stop leptin pvn" descr="Αποτέλεσμα εικόνας για stop 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24395">
            <a:off x="4073074" y="2350590"/>
            <a:ext cx="360040" cy="360040"/>
          </a:xfrm>
          <a:prstGeom prst="rect">
            <a:avLst/>
          </a:prstGeom>
          <a:noFill/>
        </p:spPr>
      </p:pic>
      <p:pic>
        <p:nvPicPr>
          <p:cNvPr id="58" name="stop leptin malnutrition" descr="Αποτέλεσμα εικόνας για stop 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3114" y="1486494"/>
            <a:ext cx="288032" cy="288032"/>
          </a:xfrm>
          <a:prstGeom prst="rect">
            <a:avLst/>
          </a:prstGeom>
          <a:noFill/>
        </p:spPr>
      </p:pic>
      <p:pic>
        <p:nvPicPr>
          <p:cNvPr id="59" name="stop Picture 2" descr="Αποτέλεσμα εικόνας για stop ic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9098" y="622398"/>
            <a:ext cx="648072" cy="648072"/>
          </a:xfrm>
          <a:prstGeom prst="rect">
            <a:avLst/>
          </a:prstGeom>
          <a:noFill/>
        </p:spPr>
      </p:pic>
      <p:cxnSp>
        <p:nvCxnSpPr>
          <p:cNvPr id="60" name="oreksines activate"/>
          <p:cNvCxnSpPr/>
          <p:nvPr/>
        </p:nvCxnSpPr>
        <p:spPr>
          <a:xfrm flipV="1">
            <a:off x="6305322" y="1486494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1" name="oreksh" descr="Ghrelin11_burn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5282" y="694406"/>
            <a:ext cx="792088" cy="5935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2" name="stop oreksines" descr="Αποτέλεσμα εικόνας για stop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5009179" y="2278583"/>
            <a:ext cx="432048" cy="432048"/>
          </a:xfrm>
          <a:prstGeom prst="rect">
            <a:avLst/>
          </a:prstGeom>
          <a:noFill/>
        </p:spPr>
      </p:pic>
      <p:pic>
        <p:nvPicPr>
          <p:cNvPr id="63" name="stop apetite" descr="Αποτέλεσμα εικόνας για stop 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6161306" y="1702518"/>
            <a:ext cx="288000" cy="288000"/>
          </a:xfrm>
          <a:prstGeom prst="rect">
            <a:avLst/>
          </a:prstGeom>
          <a:noFill/>
        </p:spPr>
      </p:pic>
      <p:pic>
        <p:nvPicPr>
          <p:cNvPr id="64" name="stop apetite" descr="Αποτέλεσμα εικόνας για stop icon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873274" y="622398"/>
            <a:ext cx="936104" cy="783704"/>
          </a:xfrm>
          <a:prstGeom prst="rect">
            <a:avLst/>
          </a:prstGeom>
          <a:noFill/>
        </p:spPr>
      </p:pic>
      <p:sp>
        <p:nvSpPr>
          <p:cNvPr id="65" name="64 - TextBox"/>
          <p:cNvSpPr txBox="1"/>
          <p:nvPr/>
        </p:nvSpPr>
        <p:spPr>
          <a:xfrm rot="21104000">
            <a:off x="3217160" y="4180041"/>
            <a:ext cx="1224136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υπόφυση</a:t>
            </a:r>
            <a:endParaRPr lang="el-GR" b="1" dirty="0">
              <a:solidFill>
                <a:schemeClr val="tx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6" name="65 - TextBox"/>
          <p:cNvSpPr txBox="1"/>
          <p:nvPr/>
        </p:nvSpPr>
        <p:spPr>
          <a:xfrm rot="19566164">
            <a:off x="2919908" y="1796461"/>
            <a:ext cx="1224136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υποθάλαμος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7" name="66 - Ελεύθερη σχεδίαση"/>
          <p:cNvSpPr/>
          <p:nvPr/>
        </p:nvSpPr>
        <p:spPr>
          <a:xfrm>
            <a:off x="3929058" y="3214686"/>
            <a:ext cx="3331028" cy="2116183"/>
          </a:xfrm>
          <a:custGeom>
            <a:avLst/>
            <a:gdLst>
              <a:gd name="connsiteX0" fmla="*/ 0 w 3331028"/>
              <a:gd name="connsiteY0" fmla="*/ 2116183 h 2116183"/>
              <a:gd name="connsiteX1" fmla="*/ 1345474 w 3331028"/>
              <a:gd name="connsiteY1" fmla="*/ 744583 h 2116183"/>
              <a:gd name="connsiteX2" fmla="*/ 3331028 w 3331028"/>
              <a:gd name="connsiteY2" fmla="*/ 0 h 211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1028" h="2116183">
                <a:moveTo>
                  <a:pt x="0" y="2116183"/>
                </a:moveTo>
                <a:cubicBezTo>
                  <a:pt x="395151" y="1606731"/>
                  <a:pt x="790303" y="1097280"/>
                  <a:pt x="1345474" y="744583"/>
                </a:cubicBezTo>
                <a:cubicBezTo>
                  <a:pt x="1900645" y="391886"/>
                  <a:pt x="2615836" y="195943"/>
                  <a:pt x="3331028" y="0"/>
                </a:cubicBezTo>
              </a:path>
            </a:pathLst>
          </a:cu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8" name="67 - TextBox"/>
          <p:cNvSpPr txBox="1"/>
          <p:nvPr/>
        </p:nvSpPr>
        <p:spPr>
          <a:xfrm rot="18342761">
            <a:off x="2767327" y="5267463"/>
            <a:ext cx="2376264" cy="3077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l-GR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Αιματεγκεφαλικός</a:t>
            </a:r>
            <a:r>
              <a:rPr lang="el-G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φραγμός</a:t>
            </a:r>
            <a:endParaRPr lang="el-G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69" name="oreksη αυξηση"/>
          <p:cNvCxnSpPr/>
          <p:nvPr/>
        </p:nvCxnSpPr>
        <p:spPr>
          <a:xfrm flipV="1">
            <a:off x="5801266" y="694406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μειωση αναστολης oreksης"/>
          <p:cNvCxnSpPr/>
          <p:nvPr/>
        </p:nvCxnSpPr>
        <p:spPr>
          <a:xfrm>
            <a:off x="5801266" y="910430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1" name="αυξηση γκρελινησ"/>
          <p:cNvCxnSpPr/>
          <p:nvPr/>
        </p:nvCxnSpPr>
        <p:spPr>
          <a:xfrm flipV="1">
            <a:off x="6953394" y="3790750"/>
            <a:ext cx="0" cy="64807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2" name="μειωση λεπτιινησ"/>
          <p:cNvCxnSpPr/>
          <p:nvPr/>
        </p:nvCxnSpPr>
        <p:spPr>
          <a:xfrm flipH="1">
            <a:off x="5801266" y="4510830"/>
            <a:ext cx="0" cy="468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9969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3000" dirty="0" smtClean="0"/>
              <a:t>ΑΜΗΝΟΡΡΟΙΑ ΑΣΚΗΣΗΣ – ΧΟΡΗΓΗΣΗ ΛΕΠΤΙΝΗΣ</a:t>
            </a:r>
            <a:endParaRPr lang="en-GB" sz="30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272808" cy="495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4326" y="6390874"/>
            <a:ext cx="395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latin typeface="Calibri" panose="020F0502020204030204" pitchFamily="34" charset="0"/>
              </a:rPr>
              <a:t>Welt CK et al, </a:t>
            </a:r>
            <a:r>
              <a:rPr lang="da-DK" dirty="0" smtClean="0">
                <a:latin typeface="Calibri" panose="020F0502020204030204" pitchFamily="34" charset="0"/>
              </a:rPr>
              <a:t>NEJM</a:t>
            </a:r>
            <a:r>
              <a:rPr lang="el-GR" dirty="0" smtClean="0">
                <a:latin typeface="Calibri" panose="020F0502020204030204" pitchFamily="34" charset="0"/>
              </a:rPr>
              <a:t> 2004;</a:t>
            </a:r>
            <a:r>
              <a:rPr lang="da-DK" dirty="0" smtClean="0">
                <a:latin typeface="Calibri" panose="020F0502020204030204" pitchFamily="34" charset="0"/>
              </a:rPr>
              <a:t>351:</a:t>
            </a:r>
            <a:r>
              <a:rPr lang="el-GR" dirty="0" smtClean="0">
                <a:latin typeface="Calibri" panose="020F0502020204030204" pitchFamily="34" charset="0"/>
              </a:rPr>
              <a:t> </a:t>
            </a:r>
            <a:r>
              <a:rPr lang="da-DK" dirty="0" smtClean="0">
                <a:latin typeface="Calibri" panose="020F0502020204030204" pitchFamily="34" charset="0"/>
              </a:rPr>
              <a:t>987-997</a:t>
            </a:r>
            <a:endParaRPr lang="da-DK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0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l-GR" sz="3000" dirty="0"/>
              <a:t>ΑΜΗΝΟΡΡΟΙΑ ΑΣΚΗΣΗΣ – ΧΟΡΗΓΗΣΗ ΛΕΠΤΙΝΗΣ</a:t>
            </a:r>
            <a:endParaRPr lang="en-GB" sz="3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17591"/>
            <a:ext cx="7427273" cy="498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4326" y="6390874"/>
            <a:ext cx="395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latin typeface="Calibri" panose="020F0502020204030204" pitchFamily="34" charset="0"/>
              </a:rPr>
              <a:t>Welt CK et al, </a:t>
            </a:r>
            <a:r>
              <a:rPr lang="da-DK" dirty="0" smtClean="0">
                <a:latin typeface="Calibri" panose="020F0502020204030204" pitchFamily="34" charset="0"/>
              </a:rPr>
              <a:t>NEJM</a:t>
            </a:r>
            <a:r>
              <a:rPr lang="el-GR" dirty="0" smtClean="0">
                <a:latin typeface="Calibri" panose="020F0502020204030204" pitchFamily="34" charset="0"/>
              </a:rPr>
              <a:t> 2004;</a:t>
            </a:r>
            <a:r>
              <a:rPr lang="da-DK" dirty="0" smtClean="0">
                <a:latin typeface="Calibri" panose="020F0502020204030204" pitchFamily="34" charset="0"/>
              </a:rPr>
              <a:t>351:</a:t>
            </a:r>
            <a:r>
              <a:rPr lang="el-GR" dirty="0" smtClean="0">
                <a:latin typeface="Calibri" panose="020F0502020204030204" pitchFamily="34" charset="0"/>
              </a:rPr>
              <a:t> </a:t>
            </a:r>
            <a:r>
              <a:rPr lang="da-DK" dirty="0" smtClean="0">
                <a:latin typeface="Calibri" panose="020F0502020204030204" pitchFamily="34" charset="0"/>
              </a:rPr>
              <a:t>987-997</a:t>
            </a:r>
            <a:endParaRPr lang="da-DK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1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2555874" y="935365"/>
            <a:ext cx="3240261" cy="584775"/>
          </a:xfrm>
          <a:prstGeom prst="rect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sz="3200" dirty="0" smtClean="0">
                <a:latin typeface="+mj-lt"/>
              </a:rPr>
              <a:t>Αντιπονεκτίνη</a:t>
            </a:r>
            <a:endParaRPr lang="en-US" sz="3200" dirty="0">
              <a:latin typeface="+mj-lt"/>
            </a:endParaRPr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927" y="1635675"/>
            <a:ext cx="5395912" cy="473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Text Box 2"/>
          <p:cNvSpPr txBox="1">
            <a:spLocks noChangeArrowheads="1"/>
          </p:cNvSpPr>
          <p:nvPr/>
        </p:nvSpPr>
        <p:spPr bwMode="auto">
          <a:xfrm>
            <a:off x="6084167" y="6165850"/>
            <a:ext cx="300665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/>
              <a:t>Roupas</a:t>
            </a:r>
            <a:r>
              <a:rPr lang="en-US" sz="2000" b="1" dirty="0"/>
              <a:t> </a:t>
            </a:r>
            <a:r>
              <a:rPr lang="en-US" sz="2000" b="1" dirty="0" smtClean="0"/>
              <a:t>ND</a:t>
            </a:r>
            <a:r>
              <a:rPr lang="el-GR" sz="2000" b="1" dirty="0" smtClean="0"/>
              <a:t>, </a:t>
            </a:r>
            <a:r>
              <a:rPr lang="en-US" sz="2000" b="1" dirty="0" smtClean="0"/>
              <a:t>et al </a:t>
            </a:r>
            <a:r>
              <a:rPr lang="en-US" sz="2000" b="1" dirty="0"/>
              <a:t>2012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6247607" y="2349500"/>
            <a:ext cx="2843212" cy="1323439"/>
          </a:xfrm>
          <a:prstGeom prst="rect">
            <a:avLst/>
          </a:prstGeom>
          <a:solidFill>
            <a:srgbClr val="99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sz="2000" dirty="0" smtClean="0"/>
              <a:t>Αυξημένη </a:t>
            </a:r>
            <a:r>
              <a:rPr lang="el-GR" sz="2000" dirty="0" err="1" smtClean="0"/>
              <a:t>αντιπονεκτίνη</a:t>
            </a:r>
            <a:r>
              <a:rPr lang="el-GR" sz="2000" dirty="0" smtClean="0"/>
              <a:t> </a:t>
            </a:r>
            <a:r>
              <a:rPr lang="el-GR" sz="2000" dirty="0" smtClean="0"/>
              <a:t>στο σάλιο (p&lt;0.05)σε αθλήτριες Ρυθμικής Γυμναστικής</a:t>
            </a:r>
            <a:endParaRPr lang="el-GR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000" dirty="0" smtClean="0"/>
              <a:t>ΑΜΗΝΟΡΡΟΙΑ ΑΣΚΗΣΗΣ – ΛΙΠΟΚΙΝΕΣ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xmlns="" val="4209627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ΑΜΗΝΟΡΡΟΙΑ ΑΣΚΗΣΗΣ - ΤΡΟΠΟΠΟΙΗΤΕΣ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492896"/>
            <a:ext cx="5040560" cy="2116832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Βέλτιστος σωματότυπος αθλήματος</a:t>
            </a:r>
          </a:p>
          <a:p>
            <a:endParaRPr lang="el-GR" dirty="0"/>
          </a:p>
          <a:p>
            <a:r>
              <a:rPr lang="el-GR" dirty="0" smtClean="0"/>
              <a:t>Ειδικές συνθήκες &amp; απαιτήσεις</a:t>
            </a:r>
          </a:p>
          <a:p>
            <a:endParaRPr lang="el-GR" dirty="0"/>
          </a:p>
          <a:p>
            <a:r>
              <a:rPr lang="el-GR" dirty="0" smtClean="0"/>
              <a:t>Ηλικία έναρξης εντατικής άσκησης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2204864"/>
            <a:ext cx="328478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29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ΑΜΗΝΟΡΡΟΙΑ ΑΣΚΗΣΗΣ - ΤΡΟΠΟΠΟΙΗΤΕΣ</a:t>
            </a:r>
            <a:endParaRPr lang="en-GB" dirty="0"/>
          </a:p>
        </p:txBody>
      </p:sp>
      <p:pic>
        <p:nvPicPr>
          <p:cNvPr id="4" name="Picture 11" descr="mens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10" y="1844824"/>
            <a:ext cx="4948905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196752"/>
            <a:ext cx="3381840" cy="4509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1196752"/>
            <a:ext cx="1197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FF00"/>
                </a:solidFill>
              </a:rPr>
              <a:t>Δρομείς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9666" y="6293829"/>
            <a:ext cx="3738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>
                <a:latin typeface="Calibri" panose="020F0502020204030204" pitchFamily="34" charset="0"/>
              </a:rPr>
              <a:t>Frisch RE et </a:t>
            </a:r>
            <a:r>
              <a:rPr lang="da-DK" sz="1600" dirty="0" smtClean="0">
                <a:latin typeface="Calibri" panose="020F0502020204030204" pitchFamily="34" charset="0"/>
              </a:rPr>
              <a:t>al, JAMA</a:t>
            </a:r>
            <a:r>
              <a:rPr lang="el-GR" sz="1600" dirty="0" smtClean="0">
                <a:latin typeface="Calibri" panose="020F0502020204030204" pitchFamily="34" charset="0"/>
              </a:rPr>
              <a:t> 1981;</a:t>
            </a:r>
            <a:r>
              <a:rPr lang="da-DK" sz="1600" dirty="0" smtClean="0">
                <a:latin typeface="Calibri" panose="020F0502020204030204" pitchFamily="34" charset="0"/>
              </a:rPr>
              <a:t>246:</a:t>
            </a:r>
            <a:r>
              <a:rPr lang="el-GR" sz="1600" dirty="0" smtClean="0">
                <a:latin typeface="Calibri" panose="020F0502020204030204" pitchFamily="34" charset="0"/>
              </a:rPr>
              <a:t> </a:t>
            </a:r>
            <a:r>
              <a:rPr lang="da-DK" sz="1600" dirty="0" smtClean="0">
                <a:latin typeface="Calibri" panose="020F0502020204030204" pitchFamily="34" charset="0"/>
              </a:rPr>
              <a:t>1559-1563</a:t>
            </a:r>
            <a:endParaRPr lang="en-GB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8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ΟΡΜΟΝΙΚΟ ΠΡΟΦΙΛ ΑΜΗΝΟΡΡΟΙΚΩΝ ΑΘΛΗΤΡΙΩΝ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367" y="1700808"/>
            <a:ext cx="3970784" cy="3960440"/>
          </a:xfrm>
        </p:spPr>
        <p:txBody>
          <a:bodyPr>
            <a:normAutofit/>
          </a:bodyPr>
          <a:lstStyle/>
          <a:p>
            <a:r>
              <a:rPr lang="el-GR" sz="2800" dirty="0"/>
              <a:t> χαμηλή γλυκόζη</a:t>
            </a:r>
          </a:p>
          <a:p>
            <a:r>
              <a:rPr lang="el-GR" sz="2800" dirty="0"/>
              <a:t> χαμηλή ινσουλίνη</a:t>
            </a:r>
          </a:p>
          <a:p>
            <a:r>
              <a:rPr lang="el-GR" sz="2800" dirty="0"/>
              <a:t> αυξημένη GH</a:t>
            </a:r>
          </a:p>
          <a:p>
            <a:r>
              <a:rPr lang="el-GR" sz="2800" dirty="0" smtClean="0"/>
              <a:t> χαμηλό </a:t>
            </a:r>
            <a:r>
              <a:rPr lang="el-GR" sz="2800" dirty="0"/>
              <a:t>IGF-1</a:t>
            </a:r>
          </a:p>
          <a:p>
            <a:r>
              <a:rPr lang="el-GR" sz="2800" dirty="0" smtClean="0"/>
              <a:t>χαμηλή </a:t>
            </a:r>
            <a:r>
              <a:rPr lang="el-GR" sz="2800" dirty="0"/>
              <a:t>T3</a:t>
            </a:r>
          </a:p>
          <a:p>
            <a:r>
              <a:rPr lang="el-GR" sz="2800" dirty="0"/>
              <a:t> αυξημένη κορτιζόλη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944937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6210302"/>
            <a:ext cx="406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Calibri" panose="020F0502020204030204" pitchFamily="34" charset="0"/>
              </a:rPr>
              <a:t>Loucks</a:t>
            </a:r>
            <a:r>
              <a:rPr lang="en-GB" dirty="0">
                <a:latin typeface="Calibri" panose="020F0502020204030204" pitchFamily="34" charset="0"/>
              </a:rPr>
              <a:t> AB et </a:t>
            </a:r>
            <a:r>
              <a:rPr lang="en-GB" dirty="0" smtClean="0">
                <a:latin typeface="Calibri" panose="020F0502020204030204" pitchFamily="34" charset="0"/>
              </a:rPr>
              <a:t>al, </a:t>
            </a:r>
            <a:r>
              <a:rPr lang="en-GB" dirty="0">
                <a:latin typeface="Calibri" panose="020F0502020204030204" pitchFamily="34" charset="0"/>
              </a:rPr>
              <a:t>Trends </a:t>
            </a:r>
            <a:r>
              <a:rPr lang="el-GR" dirty="0" smtClean="0">
                <a:latin typeface="Calibri" panose="020F0502020204030204" pitchFamily="34" charset="0"/>
              </a:rPr>
              <a:t>2004;</a:t>
            </a:r>
            <a:r>
              <a:rPr lang="en-GB" dirty="0" smtClean="0">
                <a:latin typeface="Calibri" panose="020F0502020204030204" pitchFamily="34" charset="0"/>
              </a:rPr>
              <a:t>16</a:t>
            </a:r>
            <a:r>
              <a:rPr lang="en-GB" dirty="0">
                <a:latin typeface="Calibri" panose="020F0502020204030204" pitchFamily="34" charset="0"/>
              </a:rPr>
              <a:t>: 467-471</a:t>
            </a:r>
          </a:p>
        </p:txBody>
      </p:sp>
    </p:spTree>
    <p:extLst>
      <p:ext uri="{BB962C8B-B14F-4D97-AF65-F5344CB8AC3E}">
        <p14:creationId xmlns:p14="http://schemas.microsoft.com/office/powerpoint/2010/main" xmlns="" val="31021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ΑΜΗΝΟΡΡΟΙΑ ΑΣΚΗΣΗΣ - ΕΠΙΠΤΩΣΕΙΣ</a:t>
            </a:r>
            <a:endParaRPr lang="en-GB" dirty="0"/>
          </a:p>
        </p:txBody>
      </p:sp>
      <p:sp>
        <p:nvSpPr>
          <p:cNvPr id="4" name="Text Box 52"/>
          <p:cNvSpPr txBox="1">
            <a:spLocks noChangeArrowheads="1"/>
          </p:cNvSpPr>
          <p:nvPr/>
        </p:nvSpPr>
        <p:spPr bwMode="auto">
          <a:xfrm>
            <a:off x="2245923" y="1915145"/>
            <a:ext cx="4679950" cy="579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</a:rPr>
              <a:t>The female athlete triad</a:t>
            </a:r>
            <a:endParaRPr kumimoji="0" lang="el-GR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468313" y="2780928"/>
            <a:ext cx="8077200" cy="186213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el-GR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</a:rPr>
              <a:t>Δευτεροπαθής αμηνόρροια/ολιγομηνόρροια</a:t>
            </a:r>
            <a:endParaRPr kumimoji="0" lang="en-US" alt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</a:rPr>
              <a:t>Διαταραχές όρεξης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</a:rPr>
              <a:t>Οστεοπενία/οστεοπόρωση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576" y="4869160"/>
            <a:ext cx="2316224" cy="1746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0242" y="4842842"/>
            <a:ext cx="2553342" cy="1772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4842842"/>
            <a:ext cx="2612740" cy="1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27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67544" y="5445224"/>
            <a:ext cx="8305800" cy="414649"/>
          </a:xfrm>
        </p:spPr>
        <p:txBody>
          <a:bodyPr>
            <a:noAutofit/>
          </a:bodyPr>
          <a:lstStyle/>
          <a:p>
            <a:pPr algn="ctr"/>
            <a:r>
              <a:rPr lang="el-GR" sz="2800" dirty="0" smtClean="0"/>
              <a:t>ΑΝΤΙΜΕΤΩΠΙΣΗ 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837640"/>
          </a:xfrm>
        </p:spPr>
        <p:txBody>
          <a:bodyPr>
            <a:normAutofit/>
          </a:bodyPr>
          <a:lstStyle/>
          <a:p>
            <a:r>
              <a:rPr lang="el-GR" dirty="0" smtClean="0"/>
              <a:t>ΑΜΗΝΟΡΡΟΙΑ ΑΣΚΗΣΗΣ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459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79388" y="115888"/>
            <a:ext cx="59055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sz="3200" dirty="0">
                <a:latin typeface="+mn-lt"/>
              </a:rPr>
              <a:t>Αγενής </a:t>
            </a:r>
            <a:r>
              <a:rPr lang="el-GR" sz="3200" dirty="0" smtClean="0">
                <a:latin typeface="+mn-lt"/>
              </a:rPr>
              <a:t>Αναπαραγωγή-Σύζευξη</a:t>
            </a:r>
            <a:endParaRPr lang="el-GR" sz="3200" dirty="0">
              <a:latin typeface="+mn-lt"/>
            </a:endParaRPr>
          </a:p>
          <a:p>
            <a:pPr>
              <a:spcBef>
                <a:spcPct val="50000"/>
              </a:spcBef>
            </a:pPr>
            <a:endParaRPr lang="el-GR" sz="3200" dirty="0">
              <a:latin typeface="+mn-lt"/>
            </a:endParaRPr>
          </a:p>
        </p:txBody>
      </p:sp>
      <p:pic>
        <p:nvPicPr>
          <p:cNvPr id="8196" name="Picture 8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3744912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1116013" y="1341438"/>
            <a:ext cx="1657350" cy="519112"/>
          </a:xfrm>
          <a:prstGeom prst="rect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sz="2800" dirty="0">
                <a:latin typeface="+mj-lt"/>
              </a:rPr>
              <a:t>Βακτήρια</a:t>
            </a:r>
          </a:p>
        </p:txBody>
      </p:sp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4932363" y="1916113"/>
            <a:ext cx="3600450" cy="701675"/>
          </a:xfrm>
          <a:prstGeom prst="rect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sz="2000" dirty="0"/>
              <a:t>Η πρώτη μορφή </a:t>
            </a:r>
            <a:r>
              <a:rPr lang="en-US" sz="2000" dirty="0"/>
              <a:t>“</a:t>
            </a:r>
            <a:r>
              <a:rPr lang="el-GR" sz="2000" dirty="0"/>
              <a:t>σεξουαλικής αναπαραγωγής</a:t>
            </a:r>
            <a:r>
              <a:rPr lang="en-US" sz="2000" dirty="0"/>
              <a:t>”</a:t>
            </a:r>
            <a:endParaRPr lang="el-GR" sz="2000" dirty="0"/>
          </a:p>
        </p:txBody>
      </p:sp>
      <p:sp>
        <p:nvSpPr>
          <p:cNvPr id="8199" name="Text Box 13"/>
          <p:cNvSpPr txBox="1">
            <a:spLocks noChangeArrowheads="1"/>
          </p:cNvSpPr>
          <p:nvPr/>
        </p:nvSpPr>
        <p:spPr bwMode="auto">
          <a:xfrm>
            <a:off x="5795963" y="2708275"/>
            <a:ext cx="1511300" cy="396875"/>
          </a:xfrm>
          <a:prstGeom prst="rect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sz="2000">
                <a:solidFill>
                  <a:schemeClr val="bg1"/>
                </a:solidFill>
              </a:rPr>
              <a:t>1+1’=1’’+1</a:t>
            </a:r>
          </a:p>
        </p:txBody>
      </p:sp>
      <p:sp>
        <p:nvSpPr>
          <p:cNvPr id="8200" name="Text Box 14"/>
          <p:cNvSpPr txBox="1">
            <a:spLocks noChangeArrowheads="1"/>
          </p:cNvSpPr>
          <p:nvPr/>
        </p:nvSpPr>
        <p:spPr bwMode="auto">
          <a:xfrm>
            <a:off x="5003800" y="3213100"/>
            <a:ext cx="3600450" cy="1463675"/>
          </a:xfrm>
          <a:prstGeom prst="rect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sz="2000" dirty="0"/>
              <a:t>Γενετικός ανασυνδυασμός</a:t>
            </a:r>
          </a:p>
          <a:p>
            <a:pPr algn="ctr">
              <a:spcBef>
                <a:spcPct val="50000"/>
              </a:spcBef>
            </a:pPr>
            <a:r>
              <a:rPr lang="el-GR" sz="2000" dirty="0"/>
              <a:t>Ο δότης </a:t>
            </a:r>
            <a:r>
              <a:rPr lang="en-US" sz="2000" dirty="0"/>
              <a:t>(F+) </a:t>
            </a:r>
            <a:r>
              <a:rPr lang="el-GR" sz="2000" dirty="0"/>
              <a:t>εισάγει χρωμοσωμιακό υλικό στο λήπτη </a:t>
            </a:r>
            <a:r>
              <a:rPr lang="en-US" sz="2000" dirty="0"/>
              <a:t>(F-).</a:t>
            </a:r>
            <a:r>
              <a:rPr lang="el-GR" sz="2000" dirty="0"/>
              <a:t> </a:t>
            </a:r>
          </a:p>
        </p:txBody>
      </p:sp>
      <p:sp>
        <p:nvSpPr>
          <p:cNvPr id="8201" name="Text Box 15"/>
          <p:cNvSpPr txBox="1">
            <a:spLocks noChangeArrowheads="1"/>
          </p:cNvSpPr>
          <p:nvPr/>
        </p:nvSpPr>
        <p:spPr bwMode="auto">
          <a:xfrm>
            <a:off x="0" y="4941888"/>
            <a:ext cx="9144000" cy="2092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sz="2000" dirty="0"/>
              <a:t>Πρωτοκαρυωτικά κύτταρα, υπάρχουν από 3.800 εκατομμύρια χρόνια</a:t>
            </a:r>
          </a:p>
          <a:p>
            <a:pPr algn="just">
              <a:spcBef>
                <a:spcPct val="50000"/>
              </a:spcBef>
            </a:pPr>
            <a:r>
              <a:rPr lang="el-GR" sz="2000" dirty="0"/>
              <a:t>Από τη προκάμβρια εποχή, η ζωή πέρασε στην αερόβια φάση. Η φωτοσυνθετική δραστηριότητα των </a:t>
            </a:r>
            <a:r>
              <a:rPr lang="el-GR" sz="2000" b="1" dirty="0"/>
              <a:t>Κυανοβακτηριδίων</a:t>
            </a:r>
            <a:r>
              <a:rPr lang="el-GR" sz="2000" dirty="0"/>
              <a:t>, </a:t>
            </a:r>
            <a:r>
              <a:rPr lang="el-GR" sz="2000" b="1" dirty="0"/>
              <a:t>(3.5-2.5 δισεκατομμύρια έτη πριν)</a:t>
            </a:r>
            <a:r>
              <a:rPr lang="el-GR" sz="2000" dirty="0"/>
              <a:t>, οδήγησε στη μετάπτωση τού χαρακτήρα </a:t>
            </a:r>
            <a:r>
              <a:rPr lang="el-GR" sz="2000" dirty="0" smtClean="0"/>
              <a:t>τ</a:t>
            </a:r>
            <a:r>
              <a:rPr lang="el-GR" sz="2000" dirty="0"/>
              <a:t>η</a:t>
            </a:r>
            <a:r>
              <a:rPr lang="el-GR" sz="2000" dirty="0" smtClean="0"/>
              <a:t>ς </a:t>
            </a:r>
            <a:r>
              <a:rPr lang="el-GR" sz="2000" dirty="0"/>
              <a:t>ατμόσφαιρας σε οξειδωτικό, οδηγώντας σε θάνατο τούς αναερόβιους οργανισμούς. </a:t>
            </a:r>
          </a:p>
        </p:txBody>
      </p:sp>
      <p:pic>
        <p:nvPicPr>
          <p:cNvPr id="8202" name="Picture 17" descr="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0"/>
            <a:ext cx="305911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888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ΑΜΗΝΟΡΡΟΙΑ ΑΣΚΗΣΗΣ - ΑΝΤΙΜΕΤΩΠΙΣΗ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r>
              <a:rPr lang="el-GR" dirty="0" smtClean="0">
                <a:solidFill>
                  <a:srgbClr val="FFFF00"/>
                </a:solidFill>
              </a:rPr>
              <a:t>ΑΠΟΚΑΤΑΣΤΑΣΗ ΕΝΕΡΓΕΙΑΚΟΥ ΙΣΟΖΥΓΙΟΥ</a:t>
            </a:r>
          </a:p>
          <a:p>
            <a:pPr marL="0" indent="0">
              <a:buNone/>
            </a:pP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   </a:t>
            </a:r>
            <a:r>
              <a:rPr lang="el-GR" dirty="0" smtClean="0">
                <a:solidFill>
                  <a:schemeClr val="tx1">
                    <a:lumMod val="95000"/>
                  </a:schemeClr>
                </a:solidFill>
              </a:rPr>
              <a:t>- συχνά επαρκεί από μόνη της</a:t>
            </a:r>
          </a:p>
          <a:p>
            <a:pPr marL="0" indent="0">
              <a:buNone/>
            </a:pPr>
            <a:r>
              <a:rPr lang="el-GR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tx1">
                    <a:lumMod val="95000"/>
                  </a:schemeClr>
                </a:solidFill>
              </a:rPr>
              <a:t>   - ↑ θερμιδικής πρόσληψης (&gt; 30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 kcal/kg FFM)</a:t>
            </a:r>
          </a:p>
          <a:p>
            <a:pPr marL="0" indent="0">
              <a:buNone/>
            </a:pP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  - </a:t>
            </a:r>
            <a:r>
              <a:rPr lang="el-GR" dirty="0" smtClean="0">
                <a:solidFill>
                  <a:schemeClr val="tx1">
                    <a:lumMod val="95000"/>
                  </a:schemeClr>
                </a:solidFill>
                <a:latin typeface="Calibri"/>
              </a:rPr>
              <a:t>↓έντασης άσκησης</a:t>
            </a:r>
          </a:p>
          <a:p>
            <a:pPr marL="0" indent="0">
              <a:buNone/>
            </a:pPr>
            <a:endParaRPr lang="el-GR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  <a:p>
            <a:r>
              <a:rPr lang="el-GR" dirty="0" smtClean="0">
                <a:solidFill>
                  <a:schemeClr val="tx1">
                    <a:lumMod val="95000"/>
                  </a:schemeClr>
                </a:solidFill>
                <a:latin typeface="Calibri"/>
              </a:rPr>
              <a:t>ΒΑΡΙΕΣ ΠΕΡΙΠΤΩΣΕΙΣ ΠΑΡΑΤΕΤΑΜΕΝΗΣ ΑΜΗΝΟΡΡΟΙΑΣ → αντισυλληπτικά / ΘΟΥ 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0700" y="1988840"/>
            <a:ext cx="277374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192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6768752" cy="994122"/>
          </a:xfrm>
        </p:spPr>
        <p:txBody>
          <a:bodyPr/>
          <a:lstStyle/>
          <a:p>
            <a:pPr algn="ctr"/>
            <a:r>
              <a:rPr lang="el-GR" dirty="0" smtClean="0"/>
              <a:t>ΘΕΡΑΠΕΙΑ ΥΠΟΓΟΝΑΔΙΣΜΟΥ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629" y="2060848"/>
            <a:ext cx="8229600" cy="4133056"/>
          </a:xfrm>
        </p:spPr>
        <p:txBody>
          <a:bodyPr/>
          <a:lstStyle/>
          <a:p>
            <a:r>
              <a:rPr lang="el-GR" dirty="0" smtClean="0"/>
              <a:t>Αναλόγως βαρύτητας</a:t>
            </a:r>
          </a:p>
          <a:p>
            <a:endParaRPr lang="el-GR" dirty="0"/>
          </a:p>
          <a:p>
            <a:r>
              <a:rPr lang="el-GR" dirty="0" smtClean="0"/>
              <a:t>Κυκλική θεραπεία με προγεσταγόνο (π.χ. μεδροξυπρογεστερόνη 10-12 ημέρες το μήνα) – ήπιες περιπτώσεις με υπολειπόμενη οιστρογονική δράση</a:t>
            </a:r>
          </a:p>
          <a:p>
            <a:endParaRPr lang="el-GR" dirty="0"/>
          </a:p>
          <a:p>
            <a:r>
              <a:rPr lang="el-GR" dirty="0" smtClean="0"/>
              <a:t>Επίμονη </a:t>
            </a:r>
            <a:r>
              <a:rPr lang="el-GR" dirty="0"/>
              <a:t>αμηνόρροια &gt; 1 έτος: Υποοιστρογονικό περιβάλλον  με αυξημένο κίνδυνο για </a:t>
            </a:r>
            <a:r>
              <a:rPr lang="el-GR" dirty="0" smtClean="0">
                <a:latin typeface="Calibri"/>
              </a:rPr>
              <a:t>↓ </a:t>
            </a:r>
            <a:r>
              <a:rPr lang="en-GB" dirty="0" smtClean="0">
                <a:latin typeface="Calibri"/>
              </a:rPr>
              <a:t>BMD</a:t>
            </a:r>
            <a:r>
              <a:rPr lang="en-GB" dirty="0"/>
              <a:t> </a:t>
            </a:r>
            <a:r>
              <a:rPr lang="en-GB" dirty="0" smtClean="0"/>
              <a:t>– </a:t>
            </a:r>
            <a:r>
              <a:rPr lang="el-GR" dirty="0" smtClean="0"/>
              <a:t>οστεοπόρωση</a:t>
            </a:r>
            <a:r>
              <a:rPr lang="en-GB" dirty="0" smtClean="0"/>
              <a:t> </a:t>
            </a:r>
            <a:r>
              <a:rPr lang="en-GB" dirty="0" smtClean="0">
                <a:latin typeface="Calibri"/>
              </a:rPr>
              <a:t>→</a:t>
            </a:r>
            <a:r>
              <a:rPr lang="el-GR" dirty="0" smtClean="0"/>
              <a:t>  αντισυλληπτικά δισκία / ΘΟΥ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131840" y="5877272"/>
            <a:ext cx="3024336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Προτιμάται η ΘΟΥ</a:t>
            </a:r>
            <a:endParaRPr lang="el-G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576" y="1196752"/>
            <a:ext cx="84829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Administration of Oral Contraceptives (OC) assume that a resumption of menses increases and protects BMD.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We found no evidence that the use of OCs will significantly increase </a:t>
            </a:r>
            <a:r>
              <a:rPr lang="en-US" sz="2400" dirty="0" smtClean="0">
                <a:latin typeface="Calibri" pitchFamily="34" charset="0"/>
              </a:rPr>
              <a:t>BMD </a:t>
            </a:r>
            <a:r>
              <a:rPr lang="en-US" sz="2400" dirty="0">
                <a:latin typeface="Calibri" pitchFamily="34" charset="0"/>
              </a:rPr>
              <a:t>in women with AN.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Bisphosphonates and transdermal estrogen patches significantly increased BMD in women with AN.</a:t>
            </a:r>
            <a:endParaRPr lang="el-GR" sz="24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548" y="5589240"/>
            <a:ext cx="8986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Robinson L,</a:t>
            </a:r>
            <a:r>
              <a:rPr lang="el-GR" dirty="0" smtClean="0"/>
              <a:t> </a:t>
            </a:r>
            <a:r>
              <a:rPr lang="en-US" dirty="0" smtClean="0"/>
              <a:t>et al.</a:t>
            </a:r>
          </a:p>
          <a:p>
            <a:r>
              <a:rPr lang="en-US" dirty="0" smtClean="0"/>
              <a:t>Pharmacological </a:t>
            </a:r>
            <a:r>
              <a:rPr lang="en-US" dirty="0"/>
              <a:t>treatment options for low Bone Mineral Density and secondary osteoporosis in Anorexia Nervosa: A systematic review of the </a:t>
            </a:r>
            <a:r>
              <a:rPr lang="en-US" dirty="0" smtClean="0"/>
              <a:t>literature</a:t>
            </a:r>
            <a:endParaRPr lang="el-GR" dirty="0" smtClean="0"/>
          </a:p>
          <a:p>
            <a:r>
              <a:rPr lang="en-US" dirty="0"/>
              <a:t>Journal of Psychosomatic </a:t>
            </a:r>
            <a:r>
              <a:rPr lang="en-US" dirty="0" smtClean="0"/>
              <a:t>Research</a:t>
            </a:r>
            <a:r>
              <a:rPr lang="el-GR" dirty="0" smtClean="0"/>
              <a:t>, </a:t>
            </a:r>
            <a:r>
              <a:rPr lang="en-US" dirty="0" smtClean="0"/>
              <a:t>Volume </a:t>
            </a:r>
            <a:r>
              <a:rPr lang="en-US" dirty="0"/>
              <a:t>98, July 2017, Pages 87-97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47667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Αντισυλληπτικά ή διαδερμική ΘΟΥ;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xmlns="" val="31002351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4391" y="404664"/>
            <a:ext cx="7773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/>
              <a:t>ΑΠΟΚΑΤΑΣΤΑΣΗ ΕΝΕΡΓΕΙΑΚΟΥ ΙΣΟΖΥΓΙΟΥ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957466"/>
            <a:ext cx="2821880" cy="402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7392" y="1942482"/>
            <a:ext cx="2685578" cy="404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5818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13" y="404664"/>
            <a:ext cx="8952272" cy="880983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tx1"/>
                </a:solidFill>
              </a:rPr>
              <a:t>Παραδοσιακό μοντέλο Ενεργειακού ισοζυγίου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438" y="2780928"/>
            <a:ext cx="5515897" cy="3674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10" y="2435478"/>
            <a:ext cx="2236304" cy="2915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5469" y="1628800"/>
            <a:ext cx="839183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/>
              <a:t>Η κατανάλωση τροφής είναι ο συμπεριφορικός μηχανισμός που αποσκοπεί στην εξασφάλιση ενεργειακού ισοζυγίου μεταξύ πρόσληψης και δαπάνης.</a:t>
            </a:r>
          </a:p>
          <a:p>
            <a:endParaRPr lang="el-GR" sz="2000" dirty="0"/>
          </a:p>
          <a:p>
            <a:pPr>
              <a:buFontTx/>
              <a:buNone/>
            </a:pPr>
            <a:r>
              <a:rPr lang="en-GB" altLang="el-GR" b="1" dirty="0">
                <a:sym typeface="Symbol" panose="05050102010706020507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867089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580926"/>
          </a:xfrm>
        </p:spPr>
        <p:txBody>
          <a:bodyPr>
            <a:normAutofit/>
          </a:bodyPr>
          <a:lstStyle/>
          <a:p>
            <a:r>
              <a:rPr lang="el-GR" sz="3200" dirty="0"/>
              <a:t>Νέο μοντέλο ενεργειακού ισοζυγίου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73427" y="1560912"/>
            <a:ext cx="6368994" cy="4574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2280" y="61653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 </a:t>
            </a:r>
            <a:r>
              <a:rPr lang="en-US" dirty="0" err="1" smtClean="0"/>
              <a:t>Bernadot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212347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el-GR" dirty="0"/>
              <a:t>Ενεργειακό ισοζύγιο 24ώρου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391" y="1590995"/>
            <a:ext cx="6106538" cy="4544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2280" y="61653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 </a:t>
            </a:r>
            <a:r>
              <a:rPr lang="en-US" dirty="0" err="1" smtClean="0"/>
              <a:t>Bernadot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315405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2" y="188640"/>
            <a:ext cx="8928992" cy="652934"/>
          </a:xfrm>
        </p:spPr>
        <p:txBody>
          <a:bodyPr>
            <a:normAutofit fontScale="90000"/>
          </a:bodyPr>
          <a:lstStyle/>
          <a:p>
            <a:r>
              <a:rPr lang="el-GR" dirty="0"/>
              <a:t>Ενεργειακό ισοζύγιο </a:t>
            </a:r>
            <a:r>
              <a:rPr lang="el-GR" dirty="0" smtClean="0"/>
              <a:t>24ώρου–κανόνας+/-400 </a:t>
            </a:r>
            <a:r>
              <a:rPr lang="en-US" dirty="0" smtClean="0"/>
              <a:t>kcal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70" y="1907459"/>
            <a:ext cx="5577776" cy="3945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2280" y="61653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 </a:t>
            </a:r>
            <a:r>
              <a:rPr lang="en-US" dirty="0" err="1" smtClean="0"/>
              <a:t>Bernadot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0215045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2610410"/>
              </p:ext>
            </p:extLst>
          </p:nvPr>
        </p:nvGraphicFramePr>
        <p:xfrm>
          <a:off x="395594" y="1196752"/>
          <a:ext cx="3953786" cy="3125999"/>
        </p:xfrm>
        <a:graphic>
          <a:graphicData uri="http://schemas.openxmlformats.org/presentationml/2006/ole">
            <p:oleObj spid="_x0000_s2072" name="Slide" r:id="rId3" imgW="1681585" imgH="1259820" progId="PowerPoint.Slide.8">
              <p:embed/>
            </p:oleObj>
          </a:graphicData>
        </a:graphic>
      </p:graphicFrame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361336" y="188915"/>
            <a:ext cx="7451546" cy="1030287"/>
          </a:xfrm>
        </p:spPr>
        <p:txBody>
          <a:bodyPr>
            <a:normAutofit fontScale="90000"/>
          </a:bodyPr>
          <a:lstStyle/>
          <a:p>
            <a:r>
              <a:rPr lang="el-GR" altLang="el-GR" b="0" dirty="0">
                <a:solidFill>
                  <a:schemeClr val="tx1"/>
                </a:solidFill>
              </a:rPr>
              <a:t>Διαθεσιμότητα γλυκογόνου στον </a:t>
            </a:r>
            <a:r>
              <a:rPr lang="el-GR" altLang="el-GR" b="0" dirty="0">
                <a:solidFill>
                  <a:schemeClr val="tx1"/>
                </a:solidFill>
                <a:latin typeface="+mn-lt"/>
              </a:rPr>
              <a:t>μεταβολισμό</a:t>
            </a:r>
            <a:r>
              <a:rPr lang="el-GR" altLang="el-GR" b="0" dirty="0">
                <a:solidFill>
                  <a:schemeClr val="tx1"/>
                </a:solidFill>
              </a:rPr>
              <a:t> &amp; αθλητική απόδοση </a:t>
            </a:r>
            <a:endParaRPr lang="en-GB" altLang="el-GR" b="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062" y="4378235"/>
            <a:ext cx="8856984" cy="2479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/>
              <a:t>Η απόδοση αντοχής σχετίζεται με τη διαθεσιμότητα του γλυκογόνου στους μυς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l-GR" sz="2800" dirty="0"/>
              <a:t>Ηπατικό γλυκογόνο χρησιμοποιείται στα αρχικά στάδια της άσκησης, </a:t>
            </a:r>
            <a:r>
              <a:rPr lang="el-GR" sz="2800" b="1" dirty="0"/>
              <a:t>αλλά</a:t>
            </a:r>
            <a:r>
              <a:rPr lang="el-GR" sz="2800" dirty="0"/>
              <a:t> η </a:t>
            </a:r>
            <a:r>
              <a:rPr lang="el-GR" sz="2800" dirty="0" smtClean="0"/>
              <a:t>γλυκονεογένεση </a:t>
            </a:r>
            <a:r>
              <a:rPr lang="el-GR" sz="2800" dirty="0"/>
              <a:t>γίνεται πιο σημαντική σε παρατεταμένη άσκηση καθώς τα </a:t>
            </a:r>
            <a:r>
              <a:rPr lang="el-GR" sz="2800" dirty="0" smtClean="0"/>
              <a:t>επίπεδα γλυκογόνου </a:t>
            </a:r>
            <a:r>
              <a:rPr lang="el-GR" sz="2800" dirty="0"/>
              <a:t>πέφτουν.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759" y="1196752"/>
            <a:ext cx="427988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1870250"/>
      </p:ext>
    </p:extLst>
  </p:cSld>
  <p:clrMapOvr>
    <a:masterClrMapping/>
  </p:clrMapOvr>
  <p:transition advTm="62782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9"/>
          <p:cNvSpPr>
            <a:spLocks noChangeArrowheads="1"/>
          </p:cNvSpPr>
          <p:nvPr/>
        </p:nvSpPr>
        <p:spPr bwMode="invGray">
          <a:xfrm>
            <a:off x="0" y="1655763"/>
            <a:ext cx="9144000" cy="444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160" dir="5400000" algn="tl" rotWithShape="0">
              <a:srgbClr val="000000">
                <a:alpha val="5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47999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l-GR"/>
          </a:p>
        </p:txBody>
      </p:sp>
      <p:sp>
        <p:nvSpPr>
          <p:cNvPr id="184323" name="Rectangle 6"/>
          <p:cNvSpPr>
            <a:spLocks noChangeArrowheads="1"/>
          </p:cNvSpPr>
          <p:nvPr/>
        </p:nvSpPr>
        <p:spPr bwMode="ltGray">
          <a:xfrm>
            <a:off x="0" y="219075"/>
            <a:ext cx="9144000" cy="143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47999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l-GR"/>
          </a:p>
        </p:txBody>
      </p:sp>
      <p:pic>
        <p:nvPicPr>
          <p:cNvPr id="184324" name="Rectangl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13" y="542925"/>
            <a:ext cx="79613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Objec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100" y="2268538"/>
            <a:ext cx="57785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6" name="Text Box 4"/>
          <p:cNvSpPr txBox="1">
            <a:spLocks noChangeArrowheads="1"/>
          </p:cNvSpPr>
          <p:nvPr/>
        </p:nvSpPr>
        <p:spPr bwMode="auto">
          <a:xfrm rot="-5400000">
            <a:off x="-957263" y="4240213"/>
            <a:ext cx="2765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Exercise Intensity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84327" name="Text Box 5"/>
          <p:cNvSpPr txBox="1">
            <a:spLocks noChangeArrowheads="1"/>
          </p:cNvSpPr>
          <p:nvPr/>
        </p:nvSpPr>
        <p:spPr bwMode="auto">
          <a:xfrm>
            <a:off x="342900" y="1846263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Fuel Used by Muscle (Percent of Carbohydrate)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84328" name="TextBox 5"/>
          <p:cNvSpPr txBox="1">
            <a:spLocks noChangeArrowheads="1"/>
          </p:cNvSpPr>
          <p:nvPr/>
        </p:nvSpPr>
        <p:spPr bwMode="auto">
          <a:xfrm>
            <a:off x="203200" y="5997575"/>
            <a:ext cx="8747125" cy="641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l-GR" sz="1800" b="1">
                <a:solidFill>
                  <a:schemeClr val="bg1"/>
                </a:solidFill>
                <a:latin typeface="Corbel" pitchFamily="34" charset="0"/>
              </a:rPr>
              <a:t>Fear of carbohydrate with increased focus on protein causes performance problems. </a:t>
            </a:r>
            <a:endParaRPr lang="el-GR" sz="180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sz="1800" b="1">
                <a:solidFill>
                  <a:schemeClr val="bg1"/>
                </a:solidFill>
                <a:latin typeface="Corbel" pitchFamily="34" charset="0"/>
              </a:rPr>
              <a:t>Understanding the limitations of carbohydrate storage is critical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66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nergy%20balanc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813"/>
            <a:ext cx="410527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27305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2511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7837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Διαιτολόγιο ενεργειακού ισοζύγιου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5405" r="3169" b="20045"/>
          <a:stretch/>
        </p:blipFill>
        <p:spPr>
          <a:xfrm>
            <a:off x="2293159" y="1520120"/>
            <a:ext cx="4291757" cy="3094174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 flipH="1">
            <a:off x="293842" y="1009653"/>
            <a:ext cx="1755554" cy="1771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200" b="1" dirty="0">
                <a:solidFill>
                  <a:srgbClr val="FFFF00"/>
                </a:solidFill>
              </a:rPr>
              <a:t>ΠΡΙΝ</a:t>
            </a:r>
            <a:r>
              <a:rPr lang="en-US" sz="1200" dirty="0"/>
              <a:t>:</a:t>
            </a:r>
            <a:r>
              <a:rPr lang="el-GR" sz="1200" dirty="0"/>
              <a:t> Πρωινό/σνακ 30-60</a:t>
            </a:r>
            <a:r>
              <a:rPr lang="en-US" sz="1200" dirty="0"/>
              <a:t>min: </a:t>
            </a:r>
            <a:endParaRPr lang="el-GR" sz="1200" dirty="0"/>
          </a:p>
          <a:p>
            <a:r>
              <a:rPr lang="el-GR" sz="1200" dirty="0"/>
              <a:t>Πλούσιο σε </a:t>
            </a:r>
            <a:r>
              <a:rPr lang="en-US" sz="1200" dirty="0"/>
              <a:t>CHO</a:t>
            </a:r>
            <a:r>
              <a:rPr lang="el-GR" sz="1200" dirty="0"/>
              <a:t> </a:t>
            </a:r>
            <a:endParaRPr lang="en-US" sz="1200" dirty="0"/>
          </a:p>
          <a:p>
            <a:r>
              <a:rPr lang="el-GR" sz="1200" dirty="0"/>
              <a:t>Χαμηλό </a:t>
            </a:r>
            <a:r>
              <a:rPr lang="en-US" sz="1200" dirty="0"/>
              <a:t>: </a:t>
            </a:r>
            <a:r>
              <a:rPr lang="el-GR" sz="1200" dirty="0"/>
              <a:t>λιπαρά</a:t>
            </a:r>
            <a:r>
              <a:rPr lang="en-US" sz="1200" dirty="0"/>
              <a:t> &amp; </a:t>
            </a:r>
            <a:r>
              <a:rPr lang="el-GR" sz="1200" dirty="0"/>
              <a:t>φυτικές ίνες, πρωτείνη</a:t>
            </a:r>
            <a:r>
              <a:rPr lang="en-US" sz="1200" dirty="0"/>
              <a:t> </a:t>
            </a:r>
            <a:r>
              <a:rPr lang="el-GR" sz="1200" dirty="0"/>
              <a:t> (6-15γρ)</a:t>
            </a:r>
          </a:p>
          <a:p>
            <a:r>
              <a:rPr lang="el-GR" sz="1200" dirty="0"/>
              <a:t>Ισοτονικό</a:t>
            </a:r>
            <a:r>
              <a:rPr lang="en-US" sz="1200" dirty="0"/>
              <a:t>: </a:t>
            </a:r>
            <a:r>
              <a:rPr lang="el-GR" sz="1200" dirty="0"/>
              <a:t>καλά ενυδατωμένη</a:t>
            </a:r>
          </a:p>
          <a:p>
            <a:r>
              <a:rPr lang="en-US" sz="1200" dirty="0"/>
              <a:t>Ergogenic aids:</a:t>
            </a:r>
            <a:r>
              <a:rPr lang="el-GR" sz="1200" dirty="0"/>
              <a:t> καφείνη</a:t>
            </a:r>
          </a:p>
        </p:txBody>
      </p:sp>
      <p:sp>
        <p:nvSpPr>
          <p:cNvPr id="5" name="Rectangle: Rounded Corners 4"/>
          <p:cNvSpPr/>
          <p:nvPr/>
        </p:nvSpPr>
        <p:spPr>
          <a:xfrm flipH="1">
            <a:off x="245696" y="4407645"/>
            <a:ext cx="1558079" cy="1091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Σνακ/ισοτονικό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Συγκέντρωση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4-6%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Σνακ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↑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GI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υδατάνθρακες-</a:t>
            </a:r>
            <a:r>
              <a:rPr lang="en-US" sz="1200" dirty="0">
                <a:solidFill>
                  <a:prstClr val="white"/>
                </a:solidFill>
                <a:cs typeface="Calibri" panose="020F0502020204030204" pitchFamily="34" charset="0"/>
              </a:rPr>
              <a:t>30-60gr/</a:t>
            </a:r>
            <a:r>
              <a:rPr lang="el-GR" sz="1200" dirty="0">
                <a:solidFill>
                  <a:prstClr val="white"/>
                </a:solidFill>
                <a:cs typeface="Calibri" panose="020F0502020204030204" pitchFamily="34" charset="0"/>
              </a:rPr>
              <a:t>ώρα</a:t>
            </a:r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3707694" y="4260864"/>
            <a:ext cx="284028" cy="861228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2351494" y="4123083"/>
            <a:ext cx="677267" cy="12354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/>
          <p:cNvSpPr/>
          <p:nvPr/>
        </p:nvSpPr>
        <p:spPr>
          <a:xfrm flipH="1">
            <a:off x="5462356" y="5033345"/>
            <a:ext cx="1779101" cy="11494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200" dirty="0"/>
              <a:t>Επόμενες 2-4ώρες μετά</a:t>
            </a:r>
            <a:r>
              <a:rPr lang="en-US" sz="1200" dirty="0"/>
              <a:t>:</a:t>
            </a:r>
            <a:r>
              <a:rPr lang="el-GR" sz="1200" dirty="0"/>
              <a:t> Βασικό γεύμα</a:t>
            </a:r>
          </a:p>
          <a:p>
            <a:r>
              <a:rPr lang="en-US" sz="1200" dirty="0"/>
              <a:t> </a:t>
            </a:r>
            <a:r>
              <a:rPr lang="el-GR" sz="1200" dirty="0"/>
              <a:t>υδατάνθρακες (~1γρ/κ/ΣΒ κάθε ώρα)-πρωτείνη-ισοτονικό</a:t>
            </a:r>
          </a:p>
          <a:p>
            <a:pPr algn="ctr"/>
            <a:endParaRPr lang="el-GR" dirty="0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1868181" y="2129201"/>
            <a:ext cx="922727" cy="76715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1923720" y="3746706"/>
            <a:ext cx="779215" cy="10083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 flipH="1" flipV="1">
            <a:off x="4824383" y="4226569"/>
            <a:ext cx="927872" cy="806776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/>
          <p:cNvSpPr/>
          <p:nvPr/>
        </p:nvSpPr>
        <p:spPr>
          <a:xfrm flipH="1">
            <a:off x="1058130" y="5499316"/>
            <a:ext cx="1542856" cy="1170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During: </a:t>
            </a:r>
            <a:r>
              <a:rPr lang="el-GR" sz="1200" dirty="0">
                <a:solidFill>
                  <a:prstClr val="white"/>
                </a:solidFill>
                <a:cs typeface="Calibri" panose="020F0502020204030204" pitchFamily="34" charset="0"/>
              </a:rPr>
              <a:t>Σνακ/ισοτονικό (</a:t>
            </a:r>
            <a:endParaRPr lang="en-US" sz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l-GR" sz="1200" dirty="0">
                <a:solidFill>
                  <a:prstClr val="white"/>
                </a:solidFill>
                <a:cs typeface="Calibri" panose="020F0502020204030204" pitchFamily="34" charset="0"/>
              </a:rPr>
              <a:t>Σνακ</a:t>
            </a:r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1200" dirty="0">
                <a:solidFill>
                  <a:prstClr val="white"/>
                </a:solidFill>
                <a:cs typeface="Calibri" panose="020F0502020204030204" pitchFamily="34" charset="0"/>
              </a:rPr>
              <a:t> ↑</a:t>
            </a:r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 </a:t>
            </a:r>
            <a:r>
              <a:rPr lang="el-GR" sz="1200" dirty="0">
                <a:solidFill>
                  <a:prstClr val="white"/>
                </a:solidFill>
                <a:cs typeface="Calibri" panose="020F0502020204030204" pitchFamily="34" charset="0"/>
              </a:rPr>
              <a:t>υδατάνθρακες (κάθε 10-30 λεπτά)</a:t>
            </a:r>
          </a:p>
          <a:p>
            <a:pPr lvl="0"/>
            <a:r>
              <a:rPr lang="el-GR" sz="1200" dirty="0">
                <a:solidFill>
                  <a:prstClr val="white"/>
                </a:solidFill>
                <a:cs typeface="Calibri" panose="020F0502020204030204" pitchFamily="34" charset="0"/>
              </a:rPr>
              <a:t>Υγρά</a:t>
            </a:r>
            <a:r>
              <a:rPr lang="en-US" sz="1200" dirty="0">
                <a:solidFill>
                  <a:prstClr val="white"/>
                </a:solidFill>
                <a:cs typeface="Calibri" panose="020F0502020204030204" pitchFamily="34" charset="0"/>
              </a:rPr>
              <a:t>:</a:t>
            </a:r>
            <a:r>
              <a:rPr lang="el-GR" sz="1200" dirty="0">
                <a:solidFill>
                  <a:prstClr val="white"/>
                </a:solidFill>
                <a:cs typeface="Calibri" panose="020F0502020204030204" pitchFamily="34" charset="0"/>
              </a:rPr>
              <a:t>150-250</a:t>
            </a:r>
            <a:r>
              <a:rPr lang="en-US" sz="1200" dirty="0">
                <a:solidFill>
                  <a:prstClr val="white"/>
                </a:solidFill>
                <a:cs typeface="Calibri" panose="020F0502020204030204" pitchFamily="34" charset="0"/>
              </a:rPr>
              <a:t>ml</a:t>
            </a:r>
            <a:r>
              <a:rPr lang="el-GR" sz="1200" dirty="0">
                <a:solidFill>
                  <a:prstClr val="white"/>
                </a:solidFill>
                <a:cs typeface="Calibri" panose="020F0502020204030204" pitchFamily="34" charset="0"/>
              </a:rPr>
              <a:t>/15-20</a:t>
            </a:r>
            <a:r>
              <a:rPr lang="en-US" sz="1200" dirty="0">
                <a:solidFill>
                  <a:prstClr val="white"/>
                </a:solidFill>
                <a:cs typeface="Calibri" panose="020F0502020204030204" pitchFamily="34" charset="0"/>
              </a:rPr>
              <a:t>mins</a:t>
            </a:r>
            <a:endParaRPr lang="el-GR" sz="12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 flipH="1">
            <a:off x="3028759" y="5260648"/>
            <a:ext cx="2074145" cy="1273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200" dirty="0"/>
              <a:t>Μετά 1</a:t>
            </a:r>
            <a:r>
              <a:rPr lang="en-US" sz="1200" baseline="30000" dirty="0" err="1"/>
              <a:t>st</a:t>
            </a:r>
            <a:r>
              <a:rPr lang="en-US" sz="1200" baseline="30000" dirty="0"/>
              <a:t>  </a:t>
            </a:r>
            <a:r>
              <a:rPr lang="el-GR" sz="1200" dirty="0"/>
              <a:t>30 λεπτά</a:t>
            </a:r>
            <a:r>
              <a:rPr lang="en-US" sz="1200" dirty="0"/>
              <a:t>:</a:t>
            </a:r>
            <a:r>
              <a:rPr lang="el-GR" sz="1200" dirty="0"/>
              <a:t> Σνακ/ισοτονικό</a:t>
            </a:r>
          </a:p>
          <a:p>
            <a:r>
              <a:rPr lang="el-GR" sz="1200" dirty="0"/>
              <a:t>Αναπλήρωση</a:t>
            </a:r>
            <a:r>
              <a:rPr lang="en-US" sz="1200" dirty="0"/>
              <a:t>:</a:t>
            </a:r>
            <a:r>
              <a:rPr lang="el-GR" sz="1200" dirty="0"/>
              <a:t> υδατάνθρακες- 1γρ/κ/ΣΒ, πρωτείνη (λευκίνη)-20-25γρ &amp;</a:t>
            </a:r>
            <a:endParaRPr lang="en-US" sz="1200" dirty="0"/>
          </a:p>
          <a:p>
            <a:r>
              <a:rPr lang="el-GR" sz="1200" dirty="0"/>
              <a:t>υγρά- 150%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H="1" flipV="1">
            <a:off x="5104563" y="3486258"/>
            <a:ext cx="1974086" cy="83131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>
            <a:off x="5707049" y="1959997"/>
            <a:ext cx="1371600" cy="984227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</p:cNvCxnSpPr>
          <p:nvPr/>
        </p:nvCxnSpPr>
        <p:spPr>
          <a:xfrm flipH="1">
            <a:off x="5707049" y="2944223"/>
            <a:ext cx="1534409" cy="122984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/>
          <p:cNvSpPr/>
          <p:nvPr/>
        </p:nvSpPr>
        <p:spPr>
          <a:xfrm flipH="1">
            <a:off x="6731019" y="3725137"/>
            <a:ext cx="2174354" cy="1109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200" dirty="0"/>
              <a:t>Σνακ μετά ή μεταξύ προπονήσεων</a:t>
            </a:r>
            <a:r>
              <a:rPr lang="en-US" sz="1200" dirty="0"/>
              <a:t>:</a:t>
            </a:r>
          </a:p>
          <a:p>
            <a:r>
              <a:rPr lang="en-US" sz="1200" dirty="0"/>
              <a:t> </a:t>
            </a:r>
            <a:r>
              <a:rPr lang="el-GR" sz="1200" dirty="0"/>
              <a:t>ενυδάτωση-αναπλήρωση-αναδόμηση</a:t>
            </a:r>
          </a:p>
          <a:p>
            <a:r>
              <a:rPr lang="el-GR" sz="1200" dirty="0"/>
              <a:t>0.25γρ πρωτείνης /3-4 ώρες</a:t>
            </a:r>
          </a:p>
        </p:txBody>
      </p:sp>
      <p:sp>
        <p:nvSpPr>
          <p:cNvPr id="50" name="Rectangle: Rounded Corners 49"/>
          <p:cNvSpPr/>
          <p:nvPr/>
        </p:nvSpPr>
        <p:spPr>
          <a:xfrm flipH="1">
            <a:off x="7036447" y="980855"/>
            <a:ext cx="1741607" cy="1296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200" dirty="0"/>
              <a:t>Διατροφικά στοιχεία</a:t>
            </a:r>
            <a:r>
              <a:rPr lang="en-US" sz="1200" dirty="0"/>
              <a:t>:</a:t>
            </a:r>
            <a:r>
              <a:rPr lang="el-GR" sz="1200" dirty="0"/>
              <a:t> αντιοξειδωτικα</a:t>
            </a:r>
            <a:r>
              <a:rPr lang="en-US" sz="1200" dirty="0"/>
              <a:t>: </a:t>
            </a:r>
            <a:r>
              <a:rPr lang="el-GR" sz="1200" dirty="0"/>
              <a:t>Α-</a:t>
            </a:r>
            <a:r>
              <a:rPr lang="en-US" sz="1200" dirty="0"/>
              <a:t>C-E</a:t>
            </a:r>
            <a:endParaRPr lang="el-GR" sz="1200" dirty="0"/>
          </a:p>
          <a:p>
            <a:r>
              <a:rPr lang="el-GR" sz="1200" dirty="0"/>
              <a:t>Αντιφλεγμονώδη</a:t>
            </a:r>
            <a:r>
              <a:rPr lang="en-US" sz="1200" dirty="0"/>
              <a:t>:EPA-DHA</a:t>
            </a:r>
          </a:p>
          <a:p>
            <a:r>
              <a:rPr lang="el-GR" sz="1200" dirty="0"/>
              <a:t>Άλλα</a:t>
            </a:r>
            <a:r>
              <a:rPr lang="en-US" sz="1200" dirty="0"/>
              <a:t>:Fe, D, Se, </a:t>
            </a:r>
            <a:r>
              <a:rPr lang="en-US" sz="1200" dirty="0" err="1"/>
              <a:t>Zc</a:t>
            </a:r>
            <a:r>
              <a:rPr lang="en-US" sz="1200" dirty="0"/>
              <a:t>, Mg</a:t>
            </a:r>
            <a:r>
              <a:rPr lang="el-GR" sz="1200" dirty="0"/>
              <a:t>, σουλφαροφάνη,</a:t>
            </a:r>
            <a:r>
              <a:rPr lang="en-US" sz="1200" dirty="0"/>
              <a:t> DIM etc.</a:t>
            </a:r>
            <a:endParaRPr lang="el-GR" sz="1200" dirty="0"/>
          </a:p>
        </p:txBody>
      </p:sp>
      <p:sp>
        <p:nvSpPr>
          <p:cNvPr id="51" name="Rectangle: Rounded Corners 50"/>
          <p:cNvSpPr/>
          <p:nvPr/>
        </p:nvSpPr>
        <p:spPr>
          <a:xfrm flipH="1">
            <a:off x="7305261" y="2548181"/>
            <a:ext cx="1358387" cy="736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200" dirty="0"/>
              <a:t>Α</a:t>
            </a:r>
            <a:r>
              <a:rPr lang="en-US" sz="1200" dirty="0" err="1"/>
              <a:t>fter</a:t>
            </a:r>
            <a:r>
              <a:rPr lang="el-GR" sz="1200" dirty="0"/>
              <a:t> /Προ ύπνου</a:t>
            </a:r>
            <a:r>
              <a:rPr lang="en-US" sz="1200" dirty="0"/>
              <a:t>:</a:t>
            </a:r>
            <a:r>
              <a:rPr lang="el-GR" sz="1200" dirty="0"/>
              <a:t> 15-20 γρ πρωτείνης χαμήλα λιπαρά</a:t>
            </a:r>
          </a:p>
        </p:txBody>
      </p:sp>
      <p:sp>
        <p:nvSpPr>
          <p:cNvPr id="24" name="Rectangle: Rounded Corners 23"/>
          <p:cNvSpPr/>
          <p:nvPr/>
        </p:nvSpPr>
        <p:spPr>
          <a:xfrm flipH="1">
            <a:off x="263746" y="2852669"/>
            <a:ext cx="1755554" cy="1554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200" b="1" dirty="0">
                <a:solidFill>
                  <a:srgbClr val="FFFF00"/>
                </a:solidFill>
              </a:rPr>
              <a:t>ΠΡΙΝ</a:t>
            </a:r>
            <a:r>
              <a:rPr lang="en-US" sz="1200" dirty="0"/>
              <a:t>:</a:t>
            </a:r>
            <a:r>
              <a:rPr lang="el-GR" sz="1200" dirty="0"/>
              <a:t> γεύμα 2-4ώρες</a:t>
            </a:r>
            <a:r>
              <a:rPr lang="en-US" sz="1200" dirty="0"/>
              <a:t>: </a:t>
            </a:r>
            <a:endParaRPr lang="el-GR" sz="1200" dirty="0"/>
          </a:p>
          <a:p>
            <a:r>
              <a:rPr lang="el-GR" sz="1200" dirty="0"/>
              <a:t>Πλούσιο σε </a:t>
            </a:r>
            <a:r>
              <a:rPr lang="en-US" sz="1200" dirty="0"/>
              <a:t>CHO</a:t>
            </a:r>
          </a:p>
          <a:p>
            <a:r>
              <a:rPr lang="el-GR" sz="1200" dirty="0"/>
              <a:t>Χαμηλό </a:t>
            </a:r>
            <a:r>
              <a:rPr lang="en-US" sz="1200" dirty="0"/>
              <a:t>: </a:t>
            </a:r>
            <a:r>
              <a:rPr lang="el-GR" sz="1200" dirty="0"/>
              <a:t>λιπαρά</a:t>
            </a:r>
            <a:r>
              <a:rPr lang="en-US" sz="1200" dirty="0"/>
              <a:t> &amp; </a:t>
            </a:r>
            <a:r>
              <a:rPr lang="el-GR" sz="1200" dirty="0"/>
              <a:t>φυτικές ίνες, πρωτείνη</a:t>
            </a:r>
            <a:r>
              <a:rPr lang="en-US" sz="1200" dirty="0"/>
              <a:t> </a:t>
            </a:r>
            <a:r>
              <a:rPr lang="el-GR" sz="1200" dirty="0"/>
              <a:t> </a:t>
            </a:r>
          </a:p>
          <a:p>
            <a:r>
              <a:rPr lang="el-GR" sz="1200" dirty="0"/>
              <a:t>Ισοτονικό</a:t>
            </a:r>
            <a:r>
              <a:rPr lang="en-US" sz="1200" dirty="0"/>
              <a:t>: </a:t>
            </a:r>
            <a:r>
              <a:rPr lang="el-GR" sz="1200" dirty="0"/>
              <a:t>καλά ενυδατωμένη</a:t>
            </a:r>
          </a:p>
          <a:p>
            <a:r>
              <a:rPr lang="en-US" sz="1200" dirty="0"/>
              <a:t>Ergogenic aids:</a:t>
            </a:r>
            <a:r>
              <a:rPr lang="el-GR" sz="1200" dirty="0"/>
              <a:t> κ</a:t>
            </a:r>
            <a:r>
              <a:rPr lang="en-US" sz="1200" dirty="0"/>
              <a:t>inorganic nitrate</a:t>
            </a:r>
            <a:endParaRPr lang="el-GR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092280" y="61653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Τζίνα Τσιχλιά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5643146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39950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/>
              <a:t>ΕΥΧΑΡΙΣΤΩ</a:t>
            </a:r>
            <a:endParaRPr lang="el-GR" sz="4000" dirty="0"/>
          </a:p>
        </p:txBody>
      </p:sp>
      <p:pic>
        <p:nvPicPr>
          <p:cNvPr id="1026" name="Picture 2" descr="C:\Users\Neoklis\Pictures\Κινητό 2016-2019\IMG_20181020_175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9202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778098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ΑΝΑΠΑΡΑΓΩΓΗ = ΕΝΕΡΓΟΒΟΡΟΣ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</a:t>
            </a:r>
            <a:r>
              <a:rPr lang="el-GR" dirty="0" smtClean="0"/>
              <a:t>δαφική </a:t>
            </a:r>
            <a:r>
              <a:rPr lang="el-GR" dirty="0"/>
              <a:t>κυριαρχία, </a:t>
            </a:r>
            <a:r>
              <a:rPr lang="el-GR" dirty="0" smtClean="0"/>
              <a:t>ερωτοτροπία, ερωτική </a:t>
            </a:r>
            <a:r>
              <a:rPr lang="el-GR" dirty="0"/>
              <a:t>συνεύρεση, μητρική </a:t>
            </a:r>
            <a:r>
              <a:rPr lang="el-GR" dirty="0" smtClean="0"/>
              <a:t>φροντίδα</a:t>
            </a:r>
          </a:p>
          <a:p>
            <a:endParaRPr lang="el-GR" dirty="0"/>
          </a:p>
          <a:p>
            <a:r>
              <a:rPr lang="el-GR" dirty="0"/>
              <a:t>H διατήρηση σταθερού ισοζυγίου </a:t>
            </a:r>
            <a:r>
              <a:rPr lang="el-GR" dirty="0" smtClean="0"/>
              <a:t>ενέργειας αποτελεί </a:t>
            </a:r>
            <a:r>
              <a:rPr lang="el-GR" dirty="0"/>
              <a:t>απαραίτητη προϋπόθεση για την ευόδωση της ικανότητας </a:t>
            </a:r>
            <a:r>
              <a:rPr lang="el-GR" dirty="0" smtClean="0"/>
              <a:t>αναπαραγωγής</a:t>
            </a:r>
          </a:p>
          <a:p>
            <a:endParaRPr lang="el-GR" dirty="0"/>
          </a:p>
          <a:p>
            <a:r>
              <a:rPr lang="el-GR" dirty="0"/>
              <a:t>Η σταδιακή ανάπτυξη της ικανότητας </a:t>
            </a:r>
            <a:r>
              <a:rPr lang="el-GR" b="1" dirty="0"/>
              <a:t>αποθήκευσης</a:t>
            </a:r>
            <a:r>
              <a:rPr lang="el-GR" dirty="0"/>
              <a:t> σημαντικών ποσοτήτων ενέργειας στον </a:t>
            </a:r>
            <a:r>
              <a:rPr lang="el-GR" b="1" dirty="0"/>
              <a:t>λιπώδη ιστό </a:t>
            </a:r>
            <a:r>
              <a:rPr lang="el-GR" dirty="0"/>
              <a:t>επέτρεψε τη «σπατάλη» ενέργειας για την ολοκλήρωση της διαδικασίας </a:t>
            </a:r>
            <a:r>
              <a:rPr lang="el-GR" dirty="0" smtClean="0"/>
              <a:t>αναπαραγωγής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55775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85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4372523" y="226566"/>
            <a:ext cx="4179349" cy="10772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dirty="0">
                <a:latin typeface="Calibri" pitchFamily="34" charset="0"/>
              </a:rPr>
              <a:t>Charles Darwin </a:t>
            </a:r>
            <a:endParaRPr lang="el-GR" altLang="en-US" sz="3200" dirty="0">
              <a:latin typeface="Calibri" pitchFamily="34" charset="0"/>
            </a:endParaRPr>
          </a:p>
          <a:p>
            <a:pPr algn="ctr"/>
            <a:r>
              <a:rPr lang="en-US" altLang="en-US" sz="3200" dirty="0">
                <a:latin typeface="Calibri" pitchFamily="34" charset="0"/>
              </a:rPr>
              <a:t> The origin of Species</a:t>
            </a:r>
            <a:endParaRPr lang="el-GR" altLang="en-US" sz="3200" dirty="0">
              <a:latin typeface="Calibri" pitchFamily="34" charset="0"/>
            </a:endParaRPr>
          </a:p>
        </p:txBody>
      </p:sp>
      <p:pic>
        <p:nvPicPr>
          <p:cNvPr id="116739" name="Picture 3" descr="darw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0975" y="1344331"/>
            <a:ext cx="266223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051720" y="5085184"/>
            <a:ext cx="5184576" cy="15696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dirty="0" smtClean="0">
                <a:latin typeface="Calibri" pitchFamily="34" charset="0"/>
              </a:rPr>
              <a:t>“hard </a:t>
            </a:r>
            <a:r>
              <a:rPr lang="en-US" altLang="en-US" sz="3200" dirty="0">
                <a:latin typeface="Calibri" pitchFamily="34" charset="0"/>
              </a:rPr>
              <a:t>living retards</a:t>
            </a:r>
            <a:endParaRPr lang="el-GR" altLang="en-US" sz="3200" dirty="0">
              <a:latin typeface="Calibri" pitchFamily="34" charset="0"/>
            </a:endParaRPr>
          </a:p>
          <a:p>
            <a:pPr algn="ctr"/>
            <a:r>
              <a:rPr lang="en-US" altLang="en-US" sz="3200" dirty="0">
                <a:latin typeface="Calibri" pitchFamily="34" charset="0"/>
              </a:rPr>
              <a:t> the period at  </a:t>
            </a:r>
            <a:endParaRPr lang="el-GR" altLang="en-US" sz="3200" dirty="0">
              <a:latin typeface="Calibri" pitchFamily="34" charset="0"/>
            </a:endParaRPr>
          </a:p>
          <a:p>
            <a:pPr algn="ctr"/>
            <a:r>
              <a:rPr lang="en-US" altLang="en-US" sz="3200" dirty="0">
                <a:latin typeface="Calibri" pitchFamily="34" charset="0"/>
              </a:rPr>
              <a:t>which animals conceive</a:t>
            </a:r>
            <a:r>
              <a:rPr lang="el-GR" altLang="en-US" sz="3200" dirty="0">
                <a:latin typeface="Calibri" pitchFamily="34" charset="0"/>
              </a:rPr>
              <a:t>”  </a:t>
            </a:r>
          </a:p>
        </p:txBody>
      </p:sp>
      <p:pic>
        <p:nvPicPr>
          <p:cNvPr id="116741" name="Picture 5" descr="afarensis+ba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641" y="633557"/>
            <a:ext cx="305911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03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411413" y="188913"/>
            <a:ext cx="4537075" cy="10772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3200" dirty="0" smtClean="0">
                <a:latin typeface="Calibri" pitchFamily="34" charset="0"/>
              </a:rPr>
              <a:t>Αναπαραγωγή και διαθεσιμότητα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l-GR" sz="3200" dirty="0" smtClean="0">
                <a:latin typeface="Calibri" pitchFamily="34" charset="0"/>
              </a:rPr>
              <a:t>ενέργειας</a:t>
            </a:r>
            <a:endParaRPr lang="el-GR" sz="3200" dirty="0">
              <a:latin typeface="Calibri" pitchFamily="34" charset="0"/>
            </a:endParaRPr>
          </a:p>
        </p:txBody>
      </p:sp>
      <p:pic>
        <p:nvPicPr>
          <p:cNvPr id="52227" name="Picture 3" descr="Albatros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7705725" cy="49704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Albatros-map2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34194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 descr="gwb_albatros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14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2"/>
          <p:cNvSpPr txBox="1">
            <a:spLocks noChangeArrowheads="1"/>
          </p:cNvSpPr>
          <p:nvPr/>
        </p:nvSpPr>
        <p:spPr bwMode="auto">
          <a:xfrm>
            <a:off x="3442216" y="5857366"/>
            <a:ext cx="5306498" cy="588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3200" dirty="0">
                <a:latin typeface="+mj-lt"/>
              </a:rPr>
              <a:t>Τα άλμπατρος του Ατλαντικού</a:t>
            </a:r>
          </a:p>
        </p:txBody>
      </p:sp>
      <p:pic>
        <p:nvPicPr>
          <p:cNvPr id="52231" name="Picture 9" descr="albatro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24034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1" descr="albatros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4114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3" descr="White-capped%20Albatross%20nest%20byDavid%20Thompso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0"/>
            <a:ext cx="219551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61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Documents and Settings\796ntuser\Desktop\FINAL PRESENTS 4_16\Europe TrofimukA_v8\Slide44.JPG"/>
</p:tagLst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6596</TotalTime>
  <Words>1868</Words>
  <Application>Microsoft Office PowerPoint</Application>
  <PresentationFormat>Προβολή στην οθόνη (4:3)</PresentationFormat>
  <Paragraphs>349</Paragraphs>
  <Slides>61</Slides>
  <Notes>1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61</vt:i4>
      </vt:variant>
    </vt:vector>
  </HeadingPairs>
  <TitlesOfParts>
    <vt:vector size="63" baseType="lpstr">
      <vt:lpstr>Thatch</vt:lpstr>
      <vt:lpstr>Slide</vt:lpstr>
      <vt:lpstr>Διαφάνεια 1</vt:lpstr>
      <vt:lpstr>Διαφάνεια 2</vt:lpstr>
      <vt:lpstr>ΤΙ ΕΙΝΑΙ ΖΩΗ? </vt:lpstr>
      <vt:lpstr>ΤΙ ΕΙΝΑΙ ΖΩΗ??</vt:lpstr>
      <vt:lpstr>Διαφάνεια 5</vt:lpstr>
      <vt:lpstr>Διαφάνεια 6</vt:lpstr>
      <vt:lpstr>ΑΝΑΠΑΡΑΓΩΓΗ = ΕΝΕΡΓΟΒΟΡΟΣ</vt:lpstr>
      <vt:lpstr>Διαφάνεια 8</vt:lpstr>
      <vt:lpstr>Διαφάνεια 9</vt:lpstr>
      <vt:lpstr>Διαφάνεια 10</vt:lpstr>
      <vt:lpstr>Διαφάνεια 11</vt:lpstr>
      <vt:lpstr>Διαφάνεια 12</vt:lpstr>
      <vt:lpstr>ΑΞΟΝΑΣ ΥΠΟΘΑΛΑΜΟΣ-ΥΠΟΦΥΣΗ-ΩΟΘΗΚΗ</vt:lpstr>
      <vt:lpstr>Διαφάνεια 14</vt:lpstr>
      <vt:lpstr>Διαφάνεια 15</vt:lpstr>
      <vt:lpstr>Διαφάνεια 16</vt:lpstr>
      <vt:lpstr>Άσκηση και Αναπαραγωγή</vt:lpstr>
      <vt:lpstr>Ο ΛΙΠΩΔΗΣ ΙΣΤΟΣ ΩΣ ΡΥΘΜΙΣΤΗΣ ΤΗΣ ΓΥΝΑΙΚΕΙΑΣ ΑΝΑΠΑΡΑΓΩΓΙΚΗΣ ΛΕΙΤΟΥΡΓΙΑΣ</vt:lpstr>
      <vt:lpstr>Ο ΛΙΠΩΔΗΣ ΙΣΤΟΣ ΩΣ ΡΥΘΜΙΣΤΗΣ ΤΗΣ ΓΥΝΑΙΚΕΙΑΣ ΑΝΑΠΑΡΑΓΩΓΙΚΗΣ ΛΕΙΤΟΥΡΓΙΑΣ</vt:lpstr>
      <vt:lpstr>Διαφάνεια 20</vt:lpstr>
      <vt:lpstr>ΥΠΟΘΑΛΑΜΟΣ ΚΑΙ ΕΛΕΓΧΟΣ ΤΗΣ ΟΡΕΞΗΣ</vt:lpstr>
      <vt:lpstr>ΑΛΛΗΛΕΠΙΔΡΑΣΗ ΛΙΠΩΔΟΥΣ ΙΣΤΟΥ - ΥΠΟΘΑΛΑΜΟΥ</vt:lpstr>
      <vt:lpstr>STRESS ΚΑΙ ΥΠΟΘΑΛΑΜΟΣ </vt:lpstr>
      <vt:lpstr>ΑΜΗΝΟΡΡΟΙΑ ΑΣΚΗΣΗΣ</vt:lpstr>
      <vt:lpstr>Άσκηση </vt:lpstr>
      <vt:lpstr>Βασικά σημεία: Αερόβιος Μεταβολισμός</vt:lpstr>
      <vt:lpstr>Βασικά σημεία: Αερόβιος Μεταβολισμός</vt:lpstr>
      <vt:lpstr>Βασικά σημεία: Αναερόβιος Μεταβολισμός</vt:lpstr>
      <vt:lpstr>Διατροφικοί παράγοντες που σχετίζονται με την κόπωση</vt:lpstr>
      <vt:lpstr>Διαφάνεια 30</vt:lpstr>
      <vt:lpstr>ΑΜΗΝΟΡΡΟΙΑ ΑΣΚΗΣΗΣ</vt:lpstr>
      <vt:lpstr>ΑΜΗΝΟΡΡΟΙΑ ΑΣΚΗΣΗΣ - ΜΗΧΑΝΙΣΜΟΙ</vt:lpstr>
      <vt:lpstr>ΑΜΗΝΟΡΡΟΙΑ ΑΣΚΗΣΗΣ – ΕΝΗΒΩΣΗ  ΓΥΜΝΑΣΤΡΙΕΣ</vt:lpstr>
      <vt:lpstr>ΑΜΗΝΟΡΡΟΙΑ ΑΣΚΗΣΗΣ – ΕΝΗΒΩΣΗ  ΓΥΜΝΑΣΤΡΙΕΣ</vt:lpstr>
      <vt:lpstr>ΑΜΗΝΟΡΡΟΙΑ ΑΣΚΗΣΗΣ - ΕΜΜΗΝΑΡΧΗ</vt:lpstr>
      <vt:lpstr>ΑΜΗΝΟΡΡΟΙΑ ΑΣΚΗΣΗΣ - ΕΜΜΗΝΑΡΧΗ</vt:lpstr>
      <vt:lpstr>ΑΜΗΝΟΡΡΟΙΑ ΑΣΚΗΣΗΣ - ΕΜΜΗΝΑΡΧΗ</vt:lpstr>
      <vt:lpstr>ΑΜΗΝΟΡΡΟΙΑ ΑΣΚΗΣΗΣ - ΠΑΘΟΦΥΣΙΟΛΟΓΙΑ</vt:lpstr>
      <vt:lpstr>ΑΜΗΝΟΡΡΟΙΑ ΑΣΚΗΣΗΣ - ΠΑΘΟΦΥΣΙΟΛΟΓΙΑ</vt:lpstr>
      <vt:lpstr>ΑΜΗΝΟΡΡΟΙΑ ΑΣΚΗΣΗΣ – ΕΝΕΡΓΕΙΑΚΗ ΠΡΟΣΛΗΨΗ (Kcal/kg lean body mass)</vt:lpstr>
      <vt:lpstr>ΑΜΗΝΟΡΡΟΙΑ ΑΣΚΗΣΗΣ - ΠΑΘΟΦΥΣΙΟΛΟΓΙΑ</vt:lpstr>
      <vt:lpstr>ΑΜΗΝΟΡΡΟΙΑ ΑΣΚΗΣΗΣ – ΧΟΡΗΓΗΣΗ ΛΕΠΤΙΝΗΣ</vt:lpstr>
      <vt:lpstr>ΑΜΗΝΟΡΡΟΙΑ ΑΣΚΗΣΗΣ – ΧΟΡΗΓΗΣΗ ΛΕΠΤΙΝΗΣ</vt:lpstr>
      <vt:lpstr>Διαφάνεια 44</vt:lpstr>
      <vt:lpstr>ΑΜΗΝΟΡΡΟΙΑ ΑΣΚΗΣΗΣ - ΤΡΟΠΟΠΟΙΗΤΕΣ</vt:lpstr>
      <vt:lpstr>ΑΜΗΝΟΡΡΟΙΑ ΑΣΚΗΣΗΣ - ΤΡΟΠΟΠΟΙΗΤΕΣ</vt:lpstr>
      <vt:lpstr>ΟΡΜΟΝΙΚΟ ΠΡΟΦΙΛ ΑΜΗΝΟΡΡΟΙΚΩΝ ΑΘΛΗΤΡΙΩΝ</vt:lpstr>
      <vt:lpstr>ΑΜΗΝΟΡΡΟΙΑ ΑΣΚΗΣΗΣ - ΕΠΙΠΤΩΣΕΙΣ</vt:lpstr>
      <vt:lpstr>ΑΜΗΝΟΡΡΟΙΑ ΑΣΚΗΣΗΣ</vt:lpstr>
      <vt:lpstr>ΑΜΗΝΟΡΡΟΙΑ ΑΣΚΗΣΗΣ - ΑΝΤΙΜΕΤΩΠΙΣΗ</vt:lpstr>
      <vt:lpstr>ΘΕΡΑΠΕΙΑ ΥΠΟΓΟΝΑΔΙΣΜΟΥ</vt:lpstr>
      <vt:lpstr>Διαφάνεια 52</vt:lpstr>
      <vt:lpstr>Διαφάνεια 53</vt:lpstr>
      <vt:lpstr>Παραδοσιακό μοντέλο Ενεργειακού ισοζυγίου</vt:lpstr>
      <vt:lpstr>Νέο μοντέλο ενεργειακού ισοζυγίου</vt:lpstr>
      <vt:lpstr>Ενεργειακό ισοζύγιο 24ώρου</vt:lpstr>
      <vt:lpstr>Ενεργειακό ισοζύγιο 24ώρου–κανόνας+/-400 kcal</vt:lpstr>
      <vt:lpstr>Διαθεσιμότητα γλυκογόνου στον μεταβολισμό &amp; αθλητική απόδοση </vt:lpstr>
      <vt:lpstr>Διαφάνεια 59</vt:lpstr>
      <vt:lpstr>Διαιτολόγιο ενεργειακού ισοζύγιου</vt:lpstr>
      <vt:lpstr>Διαφάνεια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ΛΕΙΤΟΥΡΓΙΚΗ ΥΠΟΘΑΛΑΜΙΚΗ ΑΜΗΝΟΡΡΟΙΑ</dc:title>
  <dc:creator>George Markantes</dc:creator>
  <cp:lastModifiedBy>admin</cp:lastModifiedBy>
  <cp:revision>128</cp:revision>
  <dcterms:created xsi:type="dcterms:W3CDTF">2016-04-14T09:11:14Z</dcterms:created>
  <dcterms:modified xsi:type="dcterms:W3CDTF">2020-10-04T09:49:35Z</dcterms:modified>
</cp:coreProperties>
</file>