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62" r:id="rId5"/>
    <p:sldId id="297" r:id="rId6"/>
    <p:sldId id="259" r:id="rId7"/>
    <p:sldId id="298" r:id="rId8"/>
    <p:sldId id="260" r:id="rId9"/>
    <p:sldId id="261" r:id="rId10"/>
    <p:sldId id="299" r:id="rId11"/>
    <p:sldId id="300" r:id="rId12"/>
    <p:sldId id="304" r:id="rId13"/>
    <p:sldId id="305" r:id="rId14"/>
    <p:sldId id="308" r:id="rId15"/>
    <p:sldId id="329" r:id="rId16"/>
    <p:sldId id="307" r:id="rId17"/>
    <p:sldId id="301" r:id="rId18"/>
    <p:sldId id="302" r:id="rId19"/>
    <p:sldId id="303" r:id="rId20"/>
    <p:sldId id="306" r:id="rId21"/>
    <p:sldId id="314" r:id="rId22"/>
    <p:sldId id="264" r:id="rId23"/>
    <p:sldId id="265" r:id="rId24"/>
    <p:sldId id="311" r:id="rId25"/>
    <p:sldId id="281" r:id="rId26"/>
    <p:sldId id="322" r:id="rId27"/>
    <p:sldId id="320" r:id="rId28"/>
    <p:sldId id="284" r:id="rId29"/>
    <p:sldId id="324" r:id="rId30"/>
    <p:sldId id="325" r:id="rId31"/>
    <p:sldId id="318" r:id="rId32"/>
    <p:sldId id="327" r:id="rId33"/>
    <p:sldId id="328" r:id="rId34"/>
    <p:sldId id="333" r:id="rId35"/>
    <p:sldId id="330" r:id="rId36"/>
    <p:sldId id="326" r:id="rId37"/>
    <p:sldId id="335" r:id="rId38"/>
    <p:sldId id="334" r:id="rId39"/>
    <p:sldId id="331" r:id="rId40"/>
  </p:sldIdLst>
  <p:sldSz cx="9144000" cy="5143500" type="screen16x9"/>
  <p:notesSz cx="6858000" cy="9144000"/>
  <p:embeddedFontLst>
    <p:embeddedFont>
      <p:font typeface="Candara" pitchFamily="34" charset="0"/>
      <p:regular r:id="rId42"/>
      <p:bold r:id="rId43"/>
      <p:italic r:id="rId44"/>
      <p:boldItalic r:id="rId45"/>
    </p:embeddedFont>
    <p:embeddedFont>
      <p:font typeface="Dosis" charset="0"/>
      <p:regular r:id="rId46"/>
    </p:embeddedFont>
    <p:embeddedFont>
      <p:font typeface="Source Sans Pro" charset="0"/>
      <p:regular r:id="rId47"/>
    </p:embeddedFont>
    <p:embeddedFont>
      <p:font typeface="Calibri" pitchFamily="34" charset="0"/>
      <p:regular r:id="rId48"/>
      <p:bold r:id="rId49"/>
      <p:italic r:id="rId50"/>
      <p:boldItalic r:id="rId51"/>
    </p:embeddedFont>
    <p:embeddedFont>
      <p:font typeface="SimSun-ExtB" pitchFamily="49" charset="-122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c0d2a5a0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c0d2a5a0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c0d2a5a07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c0d2a5a07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c0d2a5a0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c0d2a5a0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c0d2a5a0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c0d2a5a0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1">
                <a:solidFill>
                  <a:schemeClr val="dk2"/>
                </a:solidFill>
              </a:rPr>
              <a:t>”</a:t>
            </a:r>
            <a:endParaRPr sz="7200" b="1">
              <a:solidFill>
                <a:schemeClr val="dk2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44425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818123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2400"/>
            </a:lvl1pPr>
            <a:lvl2pPr lvl="1">
              <a:buNone/>
              <a:defRPr sz="2400"/>
            </a:lvl2pPr>
            <a:lvl3pPr lvl="2">
              <a:buNone/>
              <a:defRPr sz="2400"/>
            </a:lvl3pPr>
            <a:lvl4pPr lvl="3">
              <a:buNone/>
              <a:defRPr sz="2400"/>
            </a:lvl4pPr>
            <a:lvl5pPr lvl="4">
              <a:buNone/>
              <a:defRPr sz="2400"/>
            </a:lvl5pPr>
            <a:lvl6pPr lvl="5">
              <a:buNone/>
              <a:defRPr sz="2400"/>
            </a:lvl6pPr>
            <a:lvl7pPr lvl="6">
              <a:buNone/>
              <a:defRPr sz="2400"/>
            </a:lvl7pPr>
            <a:lvl8pPr lvl="7">
              <a:buNone/>
              <a:defRPr sz="2400"/>
            </a:lvl8pPr>
            <a:lvl9pPr lvl="8"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44425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861613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78801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background">
  <p:cSld name="TITLE_ONLY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DB7C4">
              <a:alpha val="3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 flipH="1">
            <a:off x="-75" y="0"/>
            <a:ext cx="1851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235225" y="1292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1851600" cy="114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/>
          <p:nvPr/>
        </p:nvSpPr>
        <p:spPr>
          <a:xfrm flipH="1">
            <a:off x="-75" y="0"/>
            <a:ext cx="1851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1851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223150" y="1284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 panose="020B0503030403020204"/>
              <a:buChar char="▹"/>
              <a:defRPr sz="30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 panose="020B0503030403020204"/>
              <a:buChar char="▸"/>
              <a:defRPr sz="24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 panose="020B0503030403020204"/>
              <a:buChar char="⬩"/>
              <a:defRPr sz="24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 panose="020B0503030403020204"/>
              <a:buChar char="⬞"/>
              <a:defRPr sz="18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 panose="020B0503030403020204"/>
              <a:buChar char="○"/>
              <a:defRPr sz="18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 panose="020B0503030403020204"/>
              <a:buChar char="■"/>
              <a:defRPr sz="18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 panose="020B0503030403020204"/>
              <a:buChar char="●"/>
              <a:defRPr sz="18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 panose="020B0503030403020204"/>
              <a:buChar char="○"/>
              <a:defRPr sz="18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 panose="020B0503030403020204"/>
              <a:buChar char="■"/>
              <a:defRPr sz="18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459740" y="1085850"/>
            <a:ext cx="5375910" cy="22434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altLang="en-GB" sz="5400" b="1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ΟΞΕΟΒΑΣΙΚΗ ΙΣΟΡΡΟΠΙΑ</a:t>
            </a:r>
          </a:p>
        </p:txBody>
      </p:sp>
      <p:grpSp>
        <p:nvGrpSpPr>
          <p:cNvPr id="73" name="Google Shape;73;p12"/>
          <p:cNvGrpSpPr/>
          <p:nvPr/>
        </p:nvGrpSpPr>
        <p:grpSpPr>
          <a:xfrm>
            <a:off x="449884" y="1833951"/>
            <a:ext cx="433800" cy="433800"/>
            <a:chOff x="5382800" y="412975"/>
            <a:chExt cx="433800" cy="433800"/>
          </a:xfrm>
        </p:grpSpPr>
        <p:sp>
          <p:nvSpPr>
            <p:cNvPr id="74" name="Google Shape;74;p12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2108200" y="4112895"/>
            <a:ext cx="4659630" cy="9347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 eaLnBrk="1" hangingPunct="1">
              <a:buClr>
                <a:srgbClr val="A50021"/>
              </a:buClr>
              <a:buSzPct val="75000"/>
            </a:pPr>
            <a:r>
              <a:rPr lang="el-GR" altLang="x-none" sz="2000" i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Μπέλλου Αγγελική</a:t>
            </a:r>
            <a:endParaRPr lang="el-GR" altLang="x-none" sz="200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eaLnBrk="1" hangingPunct="1">
              <a:buClr>
                <a:srgbClr val="A50021"/>
              </a:buClr>
              <a:buSzPct val="75000"/>
            </a:pPr>
            <a:r>
              <a:rPr lang="el-GR" altLang="x-none" sz="2000" i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Πνευμονολόγος-Φυματιολόγος</a:t>
            </a:r>
            <a:endParaRPr lang="el-GR" altLang="x-none" sz="200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eaLnBrk="1" hangingPunct="1">
              <a:buClr>
                <a:srgbClr val="A50021"/>
              </a:buClr>
              <a:buSzPct val="75000"/>
            </a:pPr>
            <a:r>
              <a:rPr lang="el-GR" altLang="x-none" sz="2000" i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Επιμ. Β’ ΜΕΘ ΠΓΝΠ</a:t>
            </a:r>
          </a:p>
        </p:txBody>
      </p:sp>
      <p:pic>
        <p:nvPicPr>
          <p:cNvPr id="3" name="Picture 2" descr="Χωρίς τίτλ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905" y="1347470"/>
            <a:ext cx="2881630" cy="212979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5715"/>
            <a:ext cx="7917180" cy="688975"/>
          </a:xfrm>
        </p:spPr>
        <p:txBody>
          <a:bodyPr/>
          <a:lstStyle/>
          <a:p>
            <a:pPr algn="ctr"/>
            <a:r>
              <a:rPr lang="el-GR" altLang="en-US" b="1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ΑΙΤΙΑ ΜΕΤΑΒΟΛΙΚΗΣ ΟΞΕΩΣΗΣ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657225" y="750570"/>
            <a:ext cx="3969385" cy="430339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charset="0"/>
              <a:buNone/>
            </a:pPr>
            <a:r>
              <a:rPr lang="el-GR" altLang="en-US" sz="1800" b="1">
                <a:latin typeface="Candara" panose="020E0502030303020204" charset="0"/>
                <a:cs typeface="Candara" panose="020E0502030303020204" charset="0"/>
              </a:rPr>
              <a:t>Προσθήκη οξέων</a:t>
            </a:r>
            <a:endParaRPr lang="el-GR" altLang="en-US" sz="1400" b="1">
              <a:latin typeface="Candara" panose="020E0502030303020204" charset="0"/>
              <a:cs typeface="Candara" panose="020E0502030303020204" charset="0"/>
            </a:endParaRPr>
          </a:p>
          <a:p>
            <a:pPr>
              <a:buNone/>
            </a:pPr>
            <a:r>
              <a:rPr lang="el-G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ΕΞΩΓΕΝΩΣ</a:t>
            </a:r>
          </a:p>
          <a:p>
            <a:pPr>
              <a:buNone/>
            </a:pPr>
            <a:r>
              <a:rPr lang="el-GR" altLang="en-US" sz="1400">
                <a:latin typeface="Candara" panose="020E0502030303020204" charset="0"/>
                <a:cs typeface="Candara" panose="020E0502030303020204" charset="0"/>
              </a:rPr>
              <a:t>1. Φάρμακα (δηλητηρίαση από σαλικυλικά, μεθανόλη, αιθυλενογλυκόλη)</a:t>
            </a:r>
          </a:p>
          <a:p>
            <a:pPr>
              <a:buNone/>
            </a:pPr>
            <a:r>
              <a:rPr lang="el-GR" altLang="en-US" sz="1400">
                <a:latin typeface="Candara" panose="020E0502030303020204" charset="0"/>
                <a:cs typeface="Candara" panose="020E0502030303020204" charset="0"/>
              </a:rPr>
              <a:t>2. Παρεντερική χορήγηση αμινοξέων</a:t>
            </a:r>
          </a:p>
          <a:p>
            <a:pPr>
              <a:buNone/>
            </a:pPr>
            <a:endParaRPr lang="el-GR" altLang="en-US" sz="1400" b="1">
              <a:latin typeface="Candara" panose="020E0502030303020204" charset="0"/>
              <a:cs typeface="Candara" panose="020E0502030303020204" charset="0"/>
            </a:endParaRPr>
          </a:p>
          <a:p>
            <a:pPr>
              <a:buNone/>
            </a:pPr>
            <a:r>
              <a:rPr lang="el-G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ΑΥΞΗΜΕΝΗ ΠΑΡΑΓΩΓΗ ΟΡΓΑΝΙΚΩΝ ΟΞΕΩΝ</a:t>
            </a:r>
          </a:p>
          <a:p>
            <a:pPr>
              <a:buNone/>
            </a:pPr>
            <a:r>
              <a:rPr lang="el-GR" altLang="en-US" sz="1400">
                <a:latin typeface="Candara" panose="020E0502030303020204" charset="0"/>
                <a:cs typeface="Candara" panose="020E0502030303020204" charset="0"/>
              </a:rPr>
              <a:t>1. Γαλακτική οξέωση</a:t>
            </a:r>
          </a:p>
          <a:p>
            <a:pPr>
              <a:buNone/>
            </a:pPr>
            <a:r>
              <a:rPr lang="el-GR" altLang="en-US" sz="1400">
                <a:latin typeface="Candara" panose="020E0502030303020204" charset="0"/>
                <a:cs typeface="Candara" panose="020E0502030303020204" charset="0"/>
              </a:rPr>
              <a:t>2. Διαβητική κετοξέωση (ακετοξικό, β-υδροξυβουτυρικό)</a:t>
            </a:r>
          </a:p>
          <a:p>
            <a:pPr>
              <a:buNone/>
            </a:pPr>
            <a:r>
              <a:rPr lang="el-GR" altLang="en-US" sz="1400">
                <a:latin typeface="Candara" panose="020E0502030303020204" charset="0"/>
                <a:cs typeface="Candara" panose="020E0502030303020204" charset="0"/>
              </a:rPr>
              <a:t>3. Ραβδομυολυση</a:t>
            </a:r>
          </a:p>
          <a:p>
            <a:pPr>
              <a:buNone/>
            </a:pPr>
            <a:r>
              <a:rPr lang="el-GR" altLang="en-US" sz="1400">
                <a:latin typeface="Candara" panose="020E0502030303020204" charset="0"/>
                <a:cs typeface="Candara" panose="020E0502030303020204" charset="0"/>
              </a:rPr>
              <a:t>4. Ασιτία/αλκοόλ</a:t>
            </a:r>
          </a:p>
          <a:p>
            <a:pPr>
              <a:buNone/>
            </a:pPr>
            <a:endParaRPr lang="el-GR" altLang="en-US" sz="1400">
              <a:latin typeface="Candara" panose="020E0502030303020204" charset="0"/>
              <a:cs typeface="Candara" panose="020E0502030303020204" charset="0"/>
            </a:endParaRPr>
          </a:p>
          <a:p>
            <a:pPr>
              <a:buNone/>
            </a:pPr>
            <a:r>
              <a:rPr lang="el-G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ΜΕΙΩΜΕΝΗ ΝΕΦΡΙΚΗ ΑΠΕΚΚΡΙΣΗ Η</a:t>
            </a:r>
            <a:r>
              <a:rPr lang="el-GR" altLang="en-US" sz="14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+</a:t>
            </a:r>
            <a:endParaRPr lang="el-GR" alt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charset="0"/>
              <a:cs typeface="Candara" panose="020E0502030303020204" charset="0"/>
            </a:endParaRPr>
          </a:p>
          <a:p>
            <a:pPr>
              <a:buNone/>
            </a:pPr>
            <a:r>
              <a:rPr lang="el-GR" altLang="en-US" sz="1400">
                <a:latin typeface="Candara" panose="020E0502030303020204" charset="0"/>
                <a:cs typeface="Candara" panose="020E0502030303020204" charset="0"/>
              </a:rPr>
              <a:t>1. Νεφρική ανεπάρκεια</a:t>
            </a:r>
          </a:p>
          <a:p>
            <a:pPr>
              <a:buNone/>
            </a:pPr>
            <a:r>
              <a:rPr lang="el-GR" altLang="en-US" sz="1400">
                <a:latin typeface="Candara" panose="020E0502030303020204" charset="0"/>
                <a:cs typeface="Candara" panose="020E0502030303020204" charset="0"/>
              </a:rPr>
              <a:t>2. ΝΣΟ Ι</a:t>
            </a:r>
            <a:r>
              <a:rPr lang="en-US" altLang="el-GR" sz="1400">
                <a:latin typeface="Candara" panose="020E0502030303020204" charset="0"/>
                <a:cs typeface="Candara" panose="020E0502030303020204" charset="0"/>
              </a:rPr>
              <a:t> </a:t>
            </a:r>
            <a:r>
              <a:rPr lang="el-GR" altLang="el-GR" sz="1400">
                <a:latin typeface="Candara" panose="020E0502030303020204" charset="0"/>
                <a:cs typeface="Candara" panose="020E0502030303020204" charset="0"/>
              </a:rPr>
              <a:t>ή </a:t>
            </a:r>
            <a:r>
              <a:rPr lang="en-US" altLang="el-GR" sz="1400">
                <a:latin typeface="Candara" panose="020E0502030303020204" charset="0"/>
                <a:cs typeface="Candara" panose="020E0502030303020204" charset="0"/>
              </a:rPr>
              <a:t>IV</a:t>
            </a:r>
          </a:p>
          <a:p>
            <a:pPr>
              <a:buNone/>
            </a:pPr>
            <a:r>
              <a:rPr lang="el-GR" altLang="el-GR" sz="1400">
                <a:latin typeface="Candara" panose="020E0502030303020204" charset="0"/>
                <a:cs typeface="Candara" panose="020E0502030303020204" charset="0"/>
              </a:rPr>
              <a:t>3. Υποαλδοστερονισμός</a:t>
            </a:r>
            <a:endParaRPr lang="el-GR" altLang="en-US" sz="1400">
              <a:latin typeface="Candara" panose="020E0502030303020204" charset="0"/>
              <a:cs typeface="Candara" panose="020E0502030303020204" charset="0"/>
            </a:endParaRPr>
          </a:p>
          <a:p>
            <a:pPr marL="0" indent="0">
              <a:buNone/>
            </a:pPr>
            <a:endParaRPr lang="el-GR" altLang="en-US" sz="1600"/>
          </a:p>
          <a:p>
            <a:pPr marL="0" indent="0">
              <a:buNone/>
            </a:pPr>
            <a:endParaRPr lang="el-GR" altLang="en-US" sz="1600" b="1" u="sng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92065" y="674370"/>
            <a:ext cx="3615690" cy="4302760"/>
          </a:xfrm>
        </p:spPr>
        <p:txBody>
          <a:bodyPr/>
          <a:lstStyle/>
          <a:p>
            <a:pPr marL="38100" indent="0">
              <a:buFont typeface="Wingdings" panose="05000000000000000000" charset="0"/>
              <a:buNone/>
            </a:pPr>
            <a:r>
              <a:rPr lang="el-GR" altLang="en-US" sz="1800" b="1">
                <a:latin typeface="Candara" panose="020E0502030303020204" charset="0"/>
                <a:cs typeface="Candara" panose="020E0502030303020204" charset="0"/>
              </a:rPr>
              <a:t>Αποβολή </a:t>
            </a:r>
            <a:r>
              <a:rPr lang="en-US" altLang="en-US" sz="1800" b="1">
                <a:latin typeface="Candara" panose="020E0502030303020204" charset="0"/>
                <a:cs typeface="Candara" panose="020E0502030303020204" charset="0"/>
              </a:rPr>
              <a:t>HCO</a:t>
            </a:r>
            <a:r>
              <a:rPr lang="en-US" altLang="en-US" sz="1800" b="1" baseline="-25000">
                <a:latin typeface="Candara" panose="020E0502030303020204" charset="0"/>
                <a:cs typeface="Candara" panose="020E0502030303020204" charset="0"/>
              </a:rPr>
              <a:t>3</a:t>
            </a:r>
            <a:r>
              <a:rPr lang="en-US" altLang="en-US" sz="1800" b="1" baseline="30000">
                <a:latin typeface="Candara" panose="020E0502030303020204" charset="0"/>
                <a:cs typeface="Candara" panose="020E0502030303020204" charset="0"/>
              </a:rPr>
              <a:t>-</a:t>
            </a:r>
            <a:endParaRPr lang="el-GR" altLang="en-US" sz="1800" b="1">
              <a:latin typeface="Candara" panose="020E0502030303020204" charset="0"/>
              <a:cs typeface="Candara" panose="020E0502030303020204" charset="0"/>
            </a:endParaRPr>
          </a:p>
          <a:p>
            <a:pPr marL="0" indent="0">
              <a:buNone/>
            </a:pPr>
            <a:r>
              <a:rPr lang="el-G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ΓΕΣ  </a:t>
            </a:r>
          </a:p>
          <a:p>
            <a:pPr marL="0" indent="0">
              <a:buNone/>
            </a:pPr>
            <a:r>
              <a:rPr lang="el-GR" sz="1600">
                <a:latin typeface="Candara" panose="020E0502030303020204" charset="0"/>
                <a:cs typeface="Candara" panose="020E0502030303020204" charset="0"/>
              </a:rPr>
              <a:t>1. Διάρροιες*</a:t>
            </a:r>
          </a:p>
          <a:p>
            <a:pPr marL="0" indent="0">
              <a:buNone/>
            </a:pPr>
            <a:r>
              <a:rPr lang="el-GR" sz="1600">
                <a:latin typeface="Candara" panose="020E0502030303020204" charset="0"/>
                <a:cs typeface="Candara" panose="020E0502030303020204" charset="0"/>
              </a:rPr>
              <a:t>2. Συρίγγια (παγκρεατικά, χοληφόρα, εντερικά)</a:t>
            </a:r>
          </a:p>
          <a:p>
            <a:pPr marL="0" indent="0">
              <a:buNone/>
            </a:pPr>
            <a:r>
              <a:rPr lang="el-GR" sz="1600">
                <a:latin typeface="Candara" panose="020E0502030303020204" charset="0"/>
                <a:cs typeface="Candara" panose="020E0502030303020204" charset="0"/>
              </a:rPr>
              <a:t>3. Ουρητηροσιγμοειδοστομία</a:t>
            </a:r>
          </a:p>
          <a:p>
            <a:pPr marL="0" indent="0">
              <a:buNone/>
            </a:pPr>
            <a:endParaRPr lang="el-GR" sz="1600">
              <a:latin typeface="Candara" panose="020E0502030303020204" charset="0"/>
              <a:cs typeface="Candara" panose="020E0502030303020204" charset="0"/>
            </a:endParaRPr>
          </a:p>
          <a:p>
            <a:pPr marL="0" indent="0">
              <a:buNone/>
            </a:pPr>
            <a:r>
              <a:rPr lang="el-G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ΝΕΦΡΟΙ</a:t>
            </a:r>
          </a:p>
          <a:p>
            <a:pPr marL="0" indent="0">
              <a:buNone/>
            </a:pPr>
            <a:r>
              <a:rPr lang="el-GR" sz="1600">
                <a:latin typeface="Candara" panose="020E0502030303020204" charset="0"/>
                <a:cs typeface="Candara" panose="020E0502030303020204" charset="0"/>
              </a:rPr>
              <a:t>1.ΝΣΟ ΙΙ</a:t>
            </a:r>
          </a:p>
          <a:p>
            <a:pPr marL="0" indent="0">
              <a:buNone/>
            </a:pPr>
            <a:r>
              <a:rPr lang="el-GR" sz="1600">
                <a:latin typeface="Candara" panose="020E0502030303020204" charset="0"/>
                <a:cs typeface="Candara" panose="020E0502030303020204" charset="0"/>
              </a:rPr>
              <a:t>2. Αναστολείς της ανθρακικής ανυδράσης.</a:t>
            </a:r>
          </a:p>
          <a:p>
            <a:pPr marL="0" indent="0">
              <a:buNone/>
            </a:pPr>
            <a:endParaRPr lang="el-GR" sz="1600">
              <a:latin typeface="Candara" panose="020E0502030303020204" charset="0"/>
              <a:cs typeface="Candara" panose="020E0502030303020204" charset="0"/>
            </a:endParaRPr>
          </a:p>
          <a:p>
            <a:pPr marL="0" indent="0">
              <a:buNone/>
            </a:pPr>
            <a:r>
              <a:rPr lang="el-GR" sz="1600" i="1">
                <a:latin typeface="Candara" panose="020E0502030303020204" charset="0"/>
                <a:cs typeface="Candara" panose="020E0502030303020204" charset="0"/>
              </a:rPr>
              <a:t>*Οι εντερικές εκκρίσεις είναι πλούσιες σε</a:t>
            </a:r>
            <a:r>
              <a:rPr lang="en-US" altLang="el-GR" sz="1600" i="1">
                <a:latin typeface="Candara" panose="020E0502030303020204" charset="0"/>
                <a:cs typeface="Candara" panose="020E0502030303020204" charset="0"/>
              </a:rPr>
              <a:t> HCO</a:t>
            </a:r>
            <a:r>
              <a:rPr lang="en-US" altLang="el-GR" sz="1600" i="1" baseline="-25000">
                <a:latin typeface="Candara" panose="020E0502030303020204" charset="0"/>
                <a:cs typeface="Candara" panose="020E0502030303020204" charset="0"/>
              </a:rPr>
              <a:t>3</a:t>
            </a:r>
            <a:r>
              <a:rPr lang="en-US" altLang="el-GR" sz="1600" i="1" baseline="30000">
                <a:latin typeface="Candara" panose="020E0502030303020204" charset="0"/>
                <a:cs typeface="Candara" panose="020E0502030303020204" charset="0"/>
              </a:rPr>
              <a:t>-</a:t>
            </a:r>
            <a:r>
              <a:rPr lang="en-US" altLang="el-GR" sz="1600" i="1">
                <a:latin typeface="Candara" panose="020E0502030303020204" charset="0"/>
                <a:cs typeface="Candara" panose="020E0502030303020204" charset="0"/>
              </a:rPr>
              <a:t>. </a:t>
            </a:r>
            <a:r>
              <a:rPr lang="el-GR" altLang="en-US" sz="1600" i="1">
                <a:latin typeface="Candara" panose="020E0502030303020204" charset="0"/>
                <a:cs typeface="Candara" panose="020E0502030303020204" charset="0"/>
              </a:rPr>
              <a:t>Από τα συνηθέστερα αίτια. 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5715"/>
            <a:ext cx="8100695" cy="535305"/>
          </a:xfrm>
        </p:spPr>
        <p:txBody>
          <a:bodyPr/>
          <a:lstStyle/>
          <a:p>
            <a:pPr algn="ctr"/>
            <a:r>
              <a:rPr lang="el-GR" altLang="en-US" sz="2800" b="1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ΧΑΣΜΑ ΑΝΙΟΝΤΩΝ ΟΡΟΥ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589915"/>
            <a:ext cx="8101330" cy="4335780"/>
          </a:xfrm>
        </p:spPr>
        <p:txBody>
          <a:bodyPr/>
          <a:lstStyle/>
          <a:p>
            <a:pPr marL="0" indent="0" algn="ctr" eaLnBrk="1" hangingPunct="1">
              <a:buFont typeface="Wingdings" panose="05000000000000000000" charset="0"/>
              <a:buNone/>
            </a:pPr>
            <a:r>
              <a:rPr lang="el-GR" altLang="es-ES_tradnl" b="1" dirty="0">
                <a:latin typeface="Candara" panose="020E0502030303020204" charset="0"/>
                <a:cs typeface="Candara" panose="020E0502030303020204" charset="0"/>
                <a:sym typeface="+mn-ea"/>
              </a:rPr>
              <a:t>[</a:t>
            </a:r>
            <a:r>
              <a:rPr lang="es-ES_tradnl" altLang="x-none" b="1" dirty="0">
                <a:latin typeface="Candara" panose="020E0502030303020204" charset="0"/>
                <a:cs typeface="Candara" panose="020E0502030303020204" charset="0"/>
                <a:sym typeface="+mn-ea"/>
              </a:rPr>
              <a:t>Na</a:t>
            </a:r>
            <a:r>
              <a:rPr lang="es-ES_tradnl" altLang="x-none" b="1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+</a:t>
            </a:r>
            <a:r>
              <a:rPr lang="el-GR" altLang="x-none" b="1" dirty="0">
                <a:latin typeface="Candara" panose="020E0502030303020204" charset="0"/>
                <a:cs typeface="Candara" panose="020E0502030303020204" charset="0"/>
                <a:sym typeface="+mn-ea"/>
              </a:rPr>
              <a:t> +Κ</a:t>
            </a:r>
            <a:r>
              <a:rPr lang="el-GR" altLang="x-none" b="1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+</a:t>
            </a:r>
            <a:r>
              <a:rPr lang="el-GR" altLang="x-none" b="1" dirty="0">
                <a:latin typeface="Candara" panose="020E0502030303020204" charset="0"/>
                <a:cs typeface="Candara" panose="020E0502030303020204" charset="0"/>
                <a:sym typeface="+mn-ea"/>
              </a:rPr>
              <a:t>+</a:t>
            </a:r>
            <a:r>
              <a:rPr lang="en-US" altLang="el-GR" b="1" dirty="0">
                <a:latin typeface="Candara" panose="020E0502030303020204" charset="0"/>
                <a:cs typeface="Candara" panose="020E0502030303020204" charset="0"/>
                <a:sym typeface="+mn-ea"/>
              </a:rPr>
              <a:t>Mg</a:t>
            </a:r>
            <a:r>
              <a:rPr lang="en-US" altLang="el-GR" b="1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+</a:t>
            </a:r>
            <a:r>
              <a:rPr lang="en-US" altLang="el-GR" b="1" dirty="0">
                <a:latin typeface="Candara" panose="020E0502030303020204" charset="0"/>
                <a:cs typeface="Candara" panose="020E0502030303020204" charset="0"/>
                <a:sym typeface="+mn-ea"/>
              </a:rPr>
              <a:t>+Ca</a:t>
            </a:r>
            <a:r>
              <a:rPr lang="en-US" altLang="el-GR" b="1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2+</a:t>
            </a:r>
            <a:r>
              <a:rPr lang="el-GR" altLang="en-US" b="1" dirty="0">
                <a:latin typeface="Candara" panose="020E0502030303020204" charset="0"/>
                <a:cs typeface="Candara" panose="020E0502030303020204" charset="0"/>
                <a:sym typeface="+mn-ea"/>
              </a:rPr>
              <a:t>]</a:t>
            </a:r>
            <a:r>
              <a:rPr lang="el-GR" altLang="x-none" b="1" dirty="0">
                <a:latin typeface="Candara" panose="020E0502030303020204" charset="0"/>
                <a:cs typeface="Candara" panose="020E0502030303020204" charset="0"/>
                <a:sym typeface="+mn-ea"/>
              </a:rPr>
              <a:t>- [</a:t>
            </a:r>
            <a:r>
              <a:rPr lang="es-ES_tradnl" altLang="x-none" b="1" dirty="0">
                <a:latin typeface="Candara" panose="020E0502030303020204" charset="0"/>
                <a:cs typeface="Candara" panose="020E0502030303020204" charset="0"/>
                <a:sym typeface="+mn-ea"/>
              </a:rPr>
              <a:t>HCO</a:t>
            </a:r>
            <a:r>
              <a:rPr lang="es-ES_tradnl" altLang="x-none" b="1" baseline="-25000" dirty="0">
                <a:latin typeface="Candara" panose="020E0502030303020204" charset="0"/>
                <a:cs typeface="Candara" panose="020E0502030303020204" charset="0"/>
                <a:sym typeface="+mn-ea"/>
              </a:rPr>
              <a:t>3</a:t>
            </a:r>
            <a:r>
              <a:rPr lang="es-ES_tradnl" altLang="x-none" b="1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-</a:t>
            </a:r>
            <a:r>
              <a:rPr lang="el-GR" altLang="x-none" b="1" dirty="0">
                <a:latin typeface="Candara" panose="020E0502030303020204" charset="0"/>
                <a:cs typeface="Candara" panose="020E0502030303020204" charset="0"/>
                <a:sym typeface="+mn-ea"/>
              </a:rPr>
              <a:t> + </a:t>
            </a:r>
            <a:r>
              <a:rPr b="1" dirty="0">
                <a:latin typeface="Candara" panose="020E0502030303020204" charset="0"/>
                <a:cs typeface="Candara" panose="020E0502030303020204" charset="0"/>
                <a:sym typeface="+mn-ea"/>
              </a:rPr>
              <a:t>Cl</a:t>
            </a:r>
            <a:r>
              <a:rPr b="1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-</a:t>
            </a:r>
            <a:r>
              <a:rPr b="1" dirty="0">
                <a:latin typeface="Candara" panose="020E0502030303020204" charset="0"/>
                <a:cs typeface="Candara" panose="020E0502030303020204" charset="0"/>
                <a:sym typeface="+mn-ea"/>
              </a:rPr>
              <a:t>]</a:t>
            </a:r>
            <a:r>
              <a:rPr lang="el-GR" altLang="x-none" b="1" dirty="0">
                <a:latin typeface="Candara" panose="020E0502030303020204" charset="0"/>
                <a:cs typeface="Candara" panose="020E0502030303020204" charset="0"/>
                <a:sym typeface="+mn-ea"/>
              </a:rPr>
              <a:t>   </a:t>
            </a:r>
          </a:p>
          <a:p>
            <a:pPr marL="0" indent="0" algn="ctr" eaLnBrk="1" hangingPunct="1">
              <a:buFont typeface="Wingdings" panose="05000000000000000000" charset="0"/>
              <a:buNone/>
            </a:pPr>
            <a:r>
              <a:rPr lang="el-GR" altLang="x-none" b="1" dirty="0">
                <a:latin typeface="Candara" panose="020E0502030303020204" charset="0"/>
                <a:cs typeface="Candara" panose="020E0502030303020204" charset="0"/>
                <a:sym typeface="+mn-ea"/>
              </a:rPr>
              <a:t>Φ.Τ. 12 (±4) </a:t>
            </a:r>
            <a:r>
              <a:rPr b="1" dirty="0">
                <a:latin typeface="Candara" panose="020E0502030303020204" charset="0"/>
                <a:cs typeface="Candara" panose="020E0502030303020204" charset="0"/>
                <a:sym typeface="+mn-ea"/>
              </a:rPr>
              <a:t>mEq/L</a:t>
            </a:r>
            <a:r>
              <a:rPr lang="el-GR" b="1" dirty="0">
                <a:latin typeface="Candara" panose="020E0502030303020204" charset="0"/>
                <a:cs typeface="Candara" panose="020E0502030303020204" charset="0"/>
                <a:sym typeface="+mn-ea"/>
              </a:rPr>
              <a:t>*</a:t>
            </a:r>
            <a:endParaRPr lang="el-GR" altLang="x-none" sz="1800" dirty="0">
              <a:latin typeface="Candara" panose="020E0502030303020204" charset="0"/>
              <a:cs typeface="Candara" panose="020E0502030303020204" charset="0"/>
            </a:endParaRPr>
          </a:p>
          <a:p>
            <a:pPr marL="0" indent="0" algn="l" eaLnBrk="1" hangingPunct="1">
              <a:buFont typeface="Wingdings" panose="05000000000000000000" charset="0"/>
              <a:buNone/>
            </a:pPr>
            <a:endParaRPr lang="el-GR" altLang="x-none" sz="1600" dirty="0">
              <a:latin typeface="Candara" panose="020E0502030303020204" charset="0"/>
              <a:cs typeface="Candara" panose="020E0502030303020204" charset="0"/>
            </a:endParaRPr>
          </a:p>
          <a:p>
            <a:pPr algn="just" eaLnBrk="1" hangingPunct="1">
              <a:buFont typeface="Wingdings" panose="05000000000000000000" charset="0"/>
              <a:buChar char="ü"/>
            </a:pPr>
            <a:r>
              <a:rPr lang="el-GR" altLang="x-none" sz="1800" b="1" dirty="0">
                <a:latin typeface="Candara" panose="020E0502030303020204" charset="0"/>
                <a:cs typeface="Candara" panose="020E0502030303020204" charset="0"/>
                <a:sym typeface="+mn-ea"/>
              </a:rPr>
              <a:t>Τι δείχνει το χάσμα ανιόντων;</a:t>
            </a:r>
            <a:endParaRPr lang="el-GR" altLang="x-none" sz="1800" b="1" dirty="0">
              <a:latin typeface="Candara" panose="020E0502030303020204" charset="0"/>
              <a:cs typeface="Candara" panose="020E0502030303020204" charset="0"/>
            </a:endParaRPr>
          </a:p>
          <a:p>
            <a:pPr marL="0" indent="0" algn="just" eaLnBrk="1" hangingPunct="1">
              <a:buFont typeface="Wingdings" panose="05000000000000000000" charset="0"/>
              <a:buNone/>
            </a:pPr>
            <a:r>
              <a:rPr lang="el-GR" altLang="x-none" sz="1600" dirty="0">
                <a:latin typeface="Candara" panose="020E0502030303020204" charset="0"/>
                <a:cs typeface="Candara" panose="020E0502030303020204" charset="0"/>
                <a:sym typeface="+mn-ea"/>
              </a:rPr>
              <a:t>Αντιπροσωπεύει τα ανιόντα που υπάρχουν στο πλάσμα, αλλά δεν προσδιορίζονται με τις συνήθεις μεθόδους (πρωτεΐνες, θειϊκα, φωσφορικά και οργανικά ανιόντα). </a:t>
            </a:r>
            <a:endParaRPr lang="el-GR" altLang="x-none" sz="1600" dirty="0">
              <a:latin typeface="Candara" panose="020E0502030303020204" charset="0"/>
              <a:cs typeface="Candara" panose="020E0502030303020204" charset="0"/>
            </a:endParaRPr>
          </a:p>
          <a:p>
            <a:pPr marL="285750" indent="-285750" algn="just" eaLnBrk="1" hangingPunct="1">
              <a:buFont typeface="Wingdings" panose="05000000000000000000" charset="0"/>
              <a:buChar char="ü"/>
            </a:pPr>
            <a:endParaRPr lang="el-GR" altLang="x-none" sz="1600" dirty="0">
              <a:latin typeface="Candara" panose="020E0502030303020204" charset="0"/>
              <a:cs typeface="Candara" panose="020E0502030303020204" charset="0"/>
            </a:endParaRPr>
          </a:p>
          <a:p>
            <a:pPr algn="just" eaLnBrk="1" hangingPunct="1">
              <a:buFont typeface="Wingdings" panose="05000000000000000000" charset="0"/>
              <a:buChar char="ü"/>
            </a:pPr>
            <a:r>
              <a:rPr lang="el-GR" altLang="x-none" sz="1800" b="1" dirty="0">
                <a:latin typeface="Candara" panose="020E0502030303020204" charset="0"/>
                <a:cs typeface="Candara" panose="020E0502030303020204" charset="0"/>
                <a:sym typeface="+mn-ea"/>
              </a:rPr>
              <a:t>Πώς με βοηθάει στην ερμηνεία της ΜΟ;</a:t>
            </a:r>
            <a:endParaRPr lang="el-GR" altLang="x-none" sz="1800" b="1" dirty="0">
              <a:latin typeface="Candara" panose="020E0502030303020204" charset="0"/>
              <a:cs typeface="Candara" panose="020E0502030303020204" charset="0"/>
            </a:endParaRPr>
          </a:p>
          <a:p>
            <a:pPr marL="0" indent="0" algn="just" eaLnBrk="1" hangingPunct="1">
              <a:buFont typeface="Wingdings" panose="05000000000000000000" charset="0"/>
              <a:buNone/>
            </a:pPr>
            <a:r>
              <a:rPr lang="el-GR" altLang="x-none" sz="1600" dirty="0">
                <a:latin typeface="Candara" panose="020E0502030303020204" charset="0"/>
                <a:cs typeface="Candara" panose="020E0502030303020204" charset="0"/>
                <a:sym typeface="+mn-ea"/>
              </a:rPr>
              <a:t>Αν μια μεταβολική οξέωση οφείλεται σε </a:t>
            </a:r>
            <a:r>
              <a:rPr lang="el-GR" altLang="x-none" sz="1600" dirty="0">
                <a:solidFill>
                  <a:srgbClr val="FF3300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  <a:t>προσθήκη οξέων</a:t>
            </a:r>
            <a:r>
              <a:rPr lang="el-GR" altLang="x-none" sz="1600" dirty="0">
                <a:latin typeface="Candara" panose="020E0502030303020204" charset="0"/>
                <a:cs typeface="Candara" panose="020E0502030303020204" charset="0"/>
                <a:sym typeface="+mn-ea"/>
              </a:rPr>
              <a:t> έχει αυξημένο Χ.Α. ενώ σε </a:t>
            </a:r>
            <a:r>
              <a:rPr lang="el-GR" altLang="x-none" sz="1600" dirty="0">
                <a:solidFill>
                  <a:srgbClr val="FF3300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  <a:t>απώλεια </a:t>
            </a:r>
            <a:r>
              <a:rPr lang="es-ES_tradnl" altLang="x-none" sz="1600" dirty="0">
                <a:solidFill>
                  <a:srgbClr val="FF3300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  <a:t>HCO3</a:t>
            </a:r>
            <a:r>
              <a:rPr lang="es-ES_tradnl" altLang="x-none" sz="1600" baseline="30000" dirty="0">
                <a:solidFill>
                  <a:srgbClr val="FF3300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  <a:t>-</a:t>
            </a:r>
            <a:r>
              <a:rPr lang="el-GR" altLang="x-none" sz="1600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 </a:t>
            </a:r>
            <a:r>
              <a:rPr lang="el-GR" altLang="x-none" sz="1600" dirty="0">
                <a:latin typeface="Candara" panose="020E0502030303020204" charset="0"/>
                <a:cs typeface="Candara" panose="020E0502030303020204" charset="0"/>
                <a:sym typeface="+mn-ea"/>
              </a:rPr>
              <a:t> το Χ.Α παραμένει αμετάβλητο/μειωμένο.</a:t>
            </a:r>
            <a:endParaRPr lang="el-GR" altLang="x-none" sz="1600" dirty="0">
              <a:latin typeface="Candara" panose="020E0502030303020204" charset="0"/>
              <a:cs typeface="Candara" panose="020E0502030303020204" charset="0"/>
            </a:endParaRPr>
          </a:p>
          <a:p>
            <a:pPr marL="285750" indent="-285750" algn="just" eaLnBrk="1" hangingPunct="1">
              <a:buFont typeface="Wingdings" panose="05000000000000000000" charset="0"/>
              <a:buChar char="ü"/>
            </a:pPr>
            <a:endParaRPr lang="el-GR" altLang="x-none" sz="1600" baseline="30000" dirty="0">
              <a:latin typeface="Candara" panose="020E0502030303020204" charset="0"/>
              <a:cs typeface="Candara" panose="020E0502030303020204" charset="0"/>
            </a:endParaRPr>
          </a:p>
          <a:p>
            <a:pPr algn="just" eaLnBrk="1" hangingPunct="1">
              <a:buFont typeface="Wingdings" panose="05000000000000000000" charset="0"/>
              <a:buChar char="ü"/>
            </a:pPr>
            <a:r>
              <a:rPr lang="el-GR" altLang="x-none" sz="1800" b="1" dirty="0">
                <a:latin typeface="Candara" panose="020E0502030303020204" charset="0"/>
                <a:cs typeface="Candara" panose="020E0502030303020204" charset="0"/>
                <a:sym typeface="+mn-ea"/>
              </a:rPr>
              <a:t>Σε υπολευκωματιναιμία διορθώνω:</a:t>
            </a:r>
            <a:endParaRPr lang="el-GR" altLang="x-none" sz="1800" b="1" dirty="0">
              <a:latin typeface="Candara" panose="020E0502030303020204" charset="0"/>
              <a:cs typeface="Candara" panose="020E0502030303020204" charset="0"/>
            </a:endParaRPr>
          </a:p>
          <a:p>
            <a:pPr marL="0" indent="0" algn="just" eaLnBrk="1" hangingPunct="1">
              <a:buFont typeface="Wingdings" panose="05000000000000000000" charset="0"/>
              <a:buNone/>
            </a:pPr>
            <a:r>
              <a:rPr lang="en-US" altLang="el-GR" sz="1600" dirty="0">
                <a:latin typeface="Candara" panose="020E0502030303020204" charset="0"/>
                <a:cs typeface="Candara" panose="020E0502030303020204" charset="0"/>
                <a:sym typeface="+mn-ea"/>
              </a:rPr>
              <a:t>*</a:t>
            </a:r>
            <a:r>
              <a:rPr lang="el-GR" altLang="x-none" sz="1600" dirty="0">
                <a:latin typeface="Candara" panose="020E0502030303020204" charset="0"/>
                <a:cs typeface="Candara" panose="020E0502030303020204" charset="0"/>
                <a:sym typeface="+mn-ea"/>
              </a:rPr>
              <a:t>Για μείωση της αλβουμίνης κατά 1</a:t>
            </a:r>
            <a:r>
              <a:rPr lang="en-US" altLang="el-GR" sz="1600" dirty="0">
                <a:latin typeface="Candara" panose="020E0502030303020204" charset="0"/>
                <a:cs typeface="Candara" panose="020E0502030303020204" charset="0"/>
                <a:sym typeface="+mn-ea"/>
              </a:rPr>
              <a:t>g/dl </a:t>
            </a:r>
            <a:r>
              <a:rPr lang="el-GR" altLang="el-GR" sz="1600" dirty="0">
                <a:latin typeface="Candara" panose="020E0502030303020204" charset="0"/>
                <a:cs typeface="Candara" panose="020E0502030303020204" charset="0"/>
                <a:sym typeface="+mn-ea"/>
              </a:rPr>
              <a:t>πέφτει το Χ.Α. κατά 2,5</a:t>
            </a:r>
            <a:r>
              <a:rPr lang="en-US" altLang="el-GR" sz="1600" dirty="0">
                <a:latin typeface="Candara" panose="020E0502030303020204" charset="0"/>
                <a:cs typeface="Candara" panose="020E0502030303020204" charset="0"/>
                <a:sym typeface="+mn-ea"/>
              </a:rPr>
              <a:t>meq/L.</a:t>
            </a:r>
            <a:endParaRPr lang="en-US" altLang="el-GR" sz="1600" dirty="0">
              <a:latin typeface="Candara" panose="020E0502030303020204" charset="0"/>
              <a:cs typeface="Candara" panose="020E0502030303020204" charset="0"/>
            </a:endParaRPr>
          </a:p>
          <a:p>
            <a:endParaRPr lang="en-US" altLang="el-GR" sz="1600" dirty="0">
              <a:latin typeface="Candara" panose="020E0502030303020204" charset="0"/>
              <a:cs typeface="Candara" panose="020E0502030303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GB"/>
          </a:p>
        </p:txBody>
      </p:sp>
      <p:pic>
        <p:nvPicPr>
          <p:cNvPr id="9" name="Picture 8" descr="Χωρίς τίτλ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005" y="541020"/>
            <a:ext cx="1861820" cy="557530"/>
          </a:xfrm>
          <a:prstGeom prst="rect">
            <a:avLst/>
          </a:prstGeom>
        </p:spPr>
      </p:pic>
      <p:pic>
        <p:nvPicPr>
          <p:cNvPr id="5" name="Content Placeholder 3" descr="Χωρίς τίτλ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60" y="51435"/>
            <a:ext cx="1609090" cy="13658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5715"/>
            <a:ext cx="7885430" cy="619125"/>
          </a:xfrm>
        </p:spPr>
        <p:txBody>
          <a:bodyPr/>
          <a:lstStyle/>
          <a:p>
            <a:pPr algn="ctr"/>
            <a:r>
              <a:rPr lang="el-GR" altLang="en-US" sz="2800" b="1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ΥΠΕΡΧΛΩΡΑΙΜΙΚΗ ΜΕΤΑΒΟΛΙΚΗ ΟΞΕΩΣΗ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795" y="627380"/>
            <a:ext cx="7711440" cy="4094480"/>
          </a:xfrm>
        </p:spPr>
        <p:txBody>
          <a:bodyPr/>
          <a:lstStyle/>
          <a:p>
            <a:pPr marL="0" indent="0">
              <a:buNone/>
            </a:pPr>
            <a:r>
              <a:rPr lang="el-GR" altLang="en-US" sz="1800" b="1">
                <a:latin typeface="Candara" panose="020E0502030303020204" charset="0"/>
                <a:cs typeface="Candara" panose="020E0502030303020204" charset="0"/>
              </a:rPr>
              <a:t>Η Μ.Ο. με φυσιολογικό Χ.Α. ονομάζεται και υπερχλωραιμική επειδή στους νεφρούς μαζί με το</a:t>
            </a:r>
            <a:r>
              <a:rPr lang="en-US" altLang="en-US" sz="1800" b="1">
                <a:latin typeface="Candara" panose="020E0502030303020204" charset="0"/>
                <a:cs typeface="Candara" panose="020E0502030303020204" charset="0"/>
              </a:rPr>
              <a:t> Na+</a:t>
            </a:r>
            <a:r>
              <a:rPr lang="el-GR" altLang="en-US" sz="1800" b="1">
                <a:latin typeface="Candara" panose="020E0502030303020204" charset="0"/>
                <a:cs typeface="Candara" panose="020E0502030303020204" charset="0"/>
              </a:rPr>
              <a:t>, αντί των </a:t>
            </a:r>
            <a:r>
              <a:rPr lang="en-US" altLang="en-US" sz="1800" b="1">
                <a:latin typeface="Candara" panose="020E0502030303020204" charset="0"/>
                <a:cs typeface="Candara" panose="020E0502030303020204" charset="0"/>
              </a:rPr>
              <a:t>HCO3- </a:t>
            </a:r>
            <a:r>
              <a:rPr lang="el-GR" altLang="en-US" sz="1800" b="1">
                <a:latin typeface="Candara" panose="020E0502030303020204" charset="0"/>
                <a:cs typeface="Candara" panose="020E0502030303020204" charset="0"/>
              </a:rPr>
              <a:t>επαναρροφάται </a:t>
            </a:r>
            <a:r>
              <a:rPr lang="en-US" altLang="el-GR" sz="1800" b="1">
                <a:latin typeface="Candara" panose="020E0502030303020204" charset="0"/>
                <a:cs typeface="Candara" panose="020E0502030303020204" charset="0"/>
              </a:rPr>
              <a:t>Cl-. </a:t>
            </a:r>
            <a:endParaRPr lang="el-GR" altLang="en-US" sz="1800" b="1">
              <a:latin typeface="Candara" panose="020E0502030303020204" charset="0"/>
              <a:cs typeface="Candara" panose="020E0502030303020204" charset="0"/>
            </a:endParaRPr>
          </a:p>
          <a:p>
            <a:pPr marL="0" indent="0">
              <a:buNone/>
            </a:pPr>
            <a:endParaRPr lang="el-GR" altLang="en-US" sz="1800" b="1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marL="0" indent="0">
              <a:buNone/>
            </a:pPr>
            <a:r>
              <a:rPr lang="el-GR" altLang="en-US" sz="2000" b="1" u="sng">
                <a:latin typeface="Candara" panose="020E0502030303020204" charset="0"/>
                <a:cs typeface="Candara" panose="020E0502030303020204" charset="0"/>
                <a:sym typeface="+mn-ea"/>
              </a:rPr>
              <a:t>Αίτια</a:t>
            </a:r>
            <a:endParaRPr lang="el-GR" altLang="en-US" sz="1800" b="1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marL="0" indent="0">
              <a:buNone/>
            </a:pPr>
            <a:r>
              <a:rPr lang="el-GR" altLang="en-US" sz="1800">
                <a:latin typeface="Candara" panose="020E0502030303020204" charset="0"/>
                <a:cs typeface="Candara" panose="020E0502030303020204" charset="0"/>
                <a:sym typeface="+mn-ea"/>
              </a:rPr>
              <a:t>1. Αποβολή </a:t>
            </a:r>
            <a:r>
              <a:rPr lang="es-ES_tradnl" altLang="x-none" sz="1800" b="1" dirty="0">
                <a:latin typeface="Candara" panose="020E0502030303020204" charset="0"/>
                <a:cs typeface="Candara" panose="020E0502030303020204" charset="0"/>
                <a:sym typeface="+mn-ea"/>
              </a:rPr>
              <a:t>HCO</a:t>
            </a:r>
            <a:r>
              <a:rPr lang="es-ES_tradnl" altLang="x-none" sz="1800" b="1" baseline="-25000" dirty="0">
                <a:latin typeface="Candara" panose="020E0502030303020204" charset="0"/>
                <a:cs typeface="Candara" panose="020E0502030303020204" charset="0"/>
                <a:sym typeface="+mn-ea"/>
              </a:rPr>
              <a:t>3</a:t>
            </a:r>
            <a:r>
              <a:rPr lang="es-ES_tradnl" altLang="x-none" sz="1800" b="1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-</a:t>
            </a:r>
            <a:r>
              <a:rPr lang="el-GR" altLang="en-US" sz="1800">
                <a:latin typeface="Candara" panose="020E0502030303020204" charset="0"/>
                <a:cs typeface="Candara" panose="020E0502030303020204" charset="0"/>
                <a:sym typeface="+mn-ea"/>
              </a:rPr>
              <a:t>  από το ΓΕΣ/Νεφρούς (αντιστάθμιση με υπερχλωραιμία)</a:t>
            </a:r>
          </a:p>
          <a:p>
            <a:pPr marL="0" indent="0">
              <a:buNone/>
            </a:pPr>
            <a:endParaRPr lang="el-GR" altLang="en-US" sz="180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marL="0" indent="0">
              <a:buNone/>
            </a:pPr>
            <a:r>
              <a:rPr lang="el-GR" altLang="en-US" sz="1800">
                <a:latin typeface="Candara" panose="020E0502030303020204" charset="0"/>
                <a:cs typeface="Candara" panose="020E0502030303020204" charset="0"/>
                <a:sym typeface="+mn-ea"/>
              </a:rPr>
              <a:t>2. ΝΣΟ</a:t>
            </a:r>
          </a:p>
          <a:p>
            <a:pPr marL="0" indent="0">
              <a:buNone/>
            </a:pPr>
            <a:endParaRPr lang="el-GR" altLang="en-US" sz="180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marL="0" indent="0">
              <a:buNone/>
            </a:pPr>
            <a:r>
              <a:rPr lang="el-GR" altLang="en-US" sz="1800">
                <a:latin typeface="Candara" panose="020E0502030303020204" charset="0"/>
                <a:cs typeface="Candara" panose="020E0502030303020204" charset="0"/>
                <a:sym typeface="+mn-ea"/>
              </a:rPr>
              <a:t>3. Χορήγηση οξέων που περιέχουν </a:t>
            </a:r>
            <a:r>
              <a:rPr lang="en-US" altLang="en-US" sz="1800">
                <a:latin typeface="Candara" panose="020E0502030303020204" charset="0"/>
                <a:cs typeface="Candara" panose="020E0502030303020204" charset="0"/>
                <a:sym typeface="+mn-ea"/>
              </a:rPr>
              <a:t>Cl</a:t>
            </a:r>
            <a:r>
              <a:rPr lang="en-US" altLang="en-US" sz="1800" baseline="30000">
                <a:latin typeface="Candara" panose="020E0502030303020204" charset="0"/>
                <a:cs typeface="Candara" panose="020E0502030303020204" charset="0"/>
                <a:sym typeface="+mn-ea"/>
              </a:rPr>
              <a:t>-</a:t>
            </a:r>
            <a:r>
              <a:rPr lang="en-US" altLang="en-US" sz="1800">
                <a:latin typeface="Candara" panose="020E0502030303020204" charset="0"/>
                <a:cs typeface="Candara" panose="020E0502030303020204" charset="0"/>
                <a:sym typeface="+mn-ea"/>
              </a:rPr>
              <a:t> </a:t>
            </a:r>
            <a:r>
              <a:rPr lang="el-GR" altLang="en-US" sz="1800">
                <a:latin typeface="Candara" panose="020E0502030303020204" charset="0"/>
                <a:cs typeface="Candara" panose="020E0502030303020204" charset="0"/>
                <a:sym typeface="+mn-ea"/>
              </a:rPr>
              <a:t>(</a:t>
            </a:r>
            <a:r>
              <a:rPr lang="en-US" altLang="en-US" sz="1800">
                <a:latin typeface="Candara" panose="020E0502030303020204" charset="0"/>
                <a:cs typeface="Candara" panose="020E0502030303020204" charset="0"/>
                <a:sym typeface="+mn-ea"/>
              </a:rPr>
              <a:t>HCl, NH</a:t>
            </a:r>
            <a:r>
              <a:rPr lang="en-US" altLang="en-US" sz="1800" baseline="-25000">
                <a:latin typeface="Candara" panose="020E0502030303020204" charset="0"/>
                <a:cs typeface="Candara" panose="020E0502030303020204" charset="0"/>
                <a:sym typeface="+mn-ea"/>
              </a:rPr>
              <a:t>4</a:t>
            </a:r>
            <a:r>
              <a:rPr lang="en-US" altLang="en-US" sz="1800">
                <a:latin typeface="Candara" panose="020E0502030303020204" charset="0"/>
                <a:cs typeface="Candara" panose="020E0502030303020204" charset="0"/>
                <a:sym typeface="+mn-ea"/>
              </a:rPr>
              <a:t>Cl, </a:t>
            </a:r>
            <a:r>
              <a:rPr lang="el-GR" altLang="en-US" sz="1800">
                <a:latin typeface="Candara" panose="020E0502030303020204" charset="0"/>
                <a:cs typeface="Candara" panose="020E0502030303020204" charset="0"/>
                <a:sym typeface="+mn-ea"/>
              </a:rPr>
              <a:t>υδροχλωτικά άλατα αμινοξέων)</a:t>
            </a:r>
            <a:endParaRPr lang="el-GR" altLang="en-US" sz="1800">
              <a:latin typeface="Candara" panose="020E0502030303020204" charset="0"/>
              <a:cs typeface="Candara" panose="020E0502030303020204" charset="0"/>
            </a:endParaRPr>
          </a:p>
          <a:p>
            <a:pPr marL="76200" indent="0" algn="just">
              <a:buFont typeface="Wingdings" panose="05000000000000000000" charset="0"/>
              <a:buNone/>
            </a:pPr>
            <a:endParaRPr lang="el-GR" altLang="en-U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charset="0"/>
              <a:cs typeface="Candara" panose="020E0502030303020204" charset="0"/>
            </a:endParaRPr>
          </a:p>
          <a:p>
            <a:pPr marL="76200" indent="0" algn="just">
              <a:buFont typeface="Wingdings" panose="05000000000000000000" charset="0"/>
              <a:buNone/>
            </a:pPr>
            <a:endParaRPr lang="el-GR" altLang="en-U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charset="0"/>
              <a:cs typeface="Candara" panose="020E0502030303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635" y="5715"/>
            <a:ext cx="6880860" cy="889000"/>
          </a:xfrm>
        </p:spPr>
        <p:txBody>
          <a:bodyPr/>
          <a:lstStyle/>
          <a:p>
            <a:pPr algn="ctr"/>
            <a:r>
              <a:rPr lang="el-GR" altLang="en-US" sz="320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ΧΑΣΜΑ ΑΝΙΟΝΤΩΝ ΟΥΡΩΝ</a:t>
            </a:r>
            <a:r>
              <a:rPr lang="en-US" altLang="el-GR" sz="320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 (UAG)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1085215"/>
            <a:ext cx="7799705" cy="3948430"/>
          </a:xfrm>
        </p:spPr>
        <p:txBody>
          <a:bodyPr/>
          <a:lstStyle/>
          <a:p>
            <a:pPr marL="76200" indent="0" algn="just">
              <a:buNone/>
            </a:pPr>
            <a:r>
              <a:rPr lang="en-US" altLang="en-US" sz="1600">
                <a:latin typeface="Candara" panose="020E0502030303020204" charset="0"/>
                <a:cs typeface="Candara" panose="020E0502030303020204" charset="0"/>
                <a:sym typeface="+mn-ea"/>
              </a:rPr>
              <a:t>Διακρίνει μεταξύ απώλειας των HCO3- ως αίτιο υπερχλωραιμικής οξέωσης από το γαστρεντερικό ή από το ουροποιητικό, εκτιμώντας έμμεσα τα επίπεδα NH4+ στα ούρα</a:t>
            </a:r>
            <a:r>
              <a:rPr lang="el-GR" altLang="en-US" sz="1600">
                <a:latin typeface="Candara" panose="020E0502030303020204" charset="0"/>
                <a:cs typeface="Candara" panose="020E0502030303020204" charset="0"/>
                <a:sym typeface="+mn-ea"/>
              </a:rPr>
              <a:t>. </a:t>
            </a:r>
          </a:p>
          <a:p>
            <a:pPr algn="just"/>
            <a:r>
              <a:rPr lang="el-GR" altLang="en-US" sz="1600">
                <a:latin typeface="Candara" panose="020E0502030303020204" charset="0"/>
                <a:cs typeface="Candara" panose="020E0502030303020204" charset="0"/>
                <a:sym typeface="+mn-ea"/>
              </a:rPr>
              <a:t>Μέτρο της οξινοποιητικής ικανότητας των νεφρών:</a:t>
            </a:r>
            <a:endParaRPr lang="el-GR" altLang="en-US" sz="1600">
              <a:latin typeface="Candara" panose="020E0502030303020204" charset="0"/>
              <a:cs typeface="Candara" panose="020E0502030303020204" charset="0"/>
            </a:endParaRPr>
          </a:p>
          <a:p>
            <a:pPr marL="0" indent="0" algn="just">
              <a:buNone/>
            </a:pPr>
            <a:r>
              <a:rPr lang="en-US" altLang="en-US" sz="1600">
                <a:latin typeface="Candara" panose="020E0502030303020204" charset="0"/>
                <a:cs typeface="Candara" panose="020E0502030303020204" charset="0"/>
                <a:sym typeface="+mn-ea"/>
              </a:rPr>
              <a:t>                                </a:t>
            </a:r>
            <a:r>
              <a:rPr lang="en-US" altLang="en-US" sz="1800">
                <a:latin typeface="Candara" panose="020E0502030303020204" charset="0"/>
                <a:cs typeface="Candara" panose="020E0502030303020204" charset="0"/>
                <a:sym typeface="+mn-ea"/>
              </a:rPr>
              <a:t>  </a:t>
            </a:r>
            <a:r>
              <a:rPr lang="en-US" altLang="en-US" sz="1800" b="1">
                <a:latin typeface="Candara" panose="020E0502030303020204" charset="0"/>
                <a:cs typeface="Candara" panose="020E0502030303020204" charset="0"/>
                <a:sym typeface="+mn-ea"/>
              </a:rPr>
              <a:t>Na</a:t>
            </a:r>
            <a:r>
              <a:rPr lang="en-US" altLang="en-US" sz="1800" b="1" baseline="30000">
                <a:latin typeface="Candara" panose="020E0502030303020204" charset="0"/>
                <a:cs typeface="Candara" panose="020E0502030303020204" charset="0"/>
                <a:sym typeface="+mn-ea"/>
              </a:rPr>
              <a:t>+</a:t>
            </a:r>
            <a:r>
              <a:rPr lang="en-US" altLang="en-US" sz="1800" b="1">
                <a:latin typeface="Candara" panose="020E0502030303020204" charset="0"/>
                <a:cs typeface="Candara" panose="020E0502030303020204" charset="0"/>
                <a:sym typeface="+mn-ea"/>
              </a:rPr>
              <a:t>+K</a:t>
            </a:r>
            <a:r>
              <a:rPr lang="en-US" altLang="en-US" sz="1800" b="1" baseline="30000">
                <a:latin typeface="Candara" panose="020E0502030303020204" charset="0"/>
                <a:cs typeface="Candara" panose="020E0502030303020204" charset="0"/>
                <a:sym typeface="+mn-ea"/>
              </a:rPr>
              <a:t>+</a:t>
            </a:r>
            <a:r>
              <a:rPr lang="en-US" altLang="en-US" sz="1800" b="1">
                <a:latin typeface="Candara" panose="020E0502030303020204" charset="0"/>
                <a:cs typeface="Candara" panose="020E0502030303020204" charset="0"/>
                <a:sym typeface="+mn-ea"/>
              </a:rPr>
              <a:t>-Cl</a:t>
            </a:r>
            <a:r>
              <a:rPr lang="en-US" altLang="en-US" sz="1800" b="1" baseline="30000">
                <a:latin typeface="Candara" panose="020E0502030303020204" charset="0"/>
                <a:cs typeface="Candara" panose="020E0502030303020204" charset="0"/>
                <a:sym typeface="+mn-ea"/>
              </a:rPr>
              <a:t>-</a:t>
            </a:r>
            <a:endParaRPr lang="en-US" altLang="en-US" sz="1600" b="1" baseline="30000">
              <a:latin typeface="Candara" panose="020E0502030303020204" charset="0"/>
              <a:cs typeface="Candara" panose="020E0502030303020204" charset="0"/>
            </a:endParaRPr>
          </a:p>
          <a:p>
            <a:pPr algn="just">
              <a:buFont typeface="Wingdings" panose="05000000000000000000" charset="0"/>
              <a:buChar char="Ø"/>
            </a:pPr>
            <a:endParaRPr lang="el-GR" altLang="en-US" sz="1600">
              <a:latin typeface="Candara" panose="020E0502030303020204" charset="0"/>
              <a:cs typeface="Candara" panose="020E050203030302020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altLang="en-US" sz="1600">
                <a:latin typeface="Candara" panose="020E0502030303020204" charset="0"/>
                <a:cs typeface="Candara" panose="020E0502030303020204" charset="0"/>
                <a:sym typeface="+mn-ea"/>
              </a:rPr>
              <a:t>Σε φυσιολογική οξινοποιητική ικανότητα του νεφρού, υπάρχει αυξημένη απέκκριση  </a:t>
            </a:r>
            <a:r>
              <a:rPr lang="en-US" altLang="en-US" sz="1600">
                <a:latin typeface="Candara" panose="020E0502030303020204" charset="0"/>
                <a:cs typeface="Candara" panose="020E0502030303020204" charset="0"/>
                <a:sym typeface="+mn-ea"/>
              </a:rPr>
              <a:t>Cl </a:t>
            </a:r>
            <a:r>
              <a:rPr lang="el-GR" altLang="en-US" sz="1600">
                <a:latin typeface="Candara" panose="020E0502030303020204" charset="0"/>
                <a:cs typeface="Candara" panose="020E0502030303020204" charset="0"/>
                <a:sym typeface="+mn-ea"/>
              </a:rPr>
              <a:t>οπότε το </a:t>
            </a:r>
            <a:r>
              <a:rPr lang="en-US" altLang="en-US" sz="1600">
                <a:latin typeface="Candara" panose="020E0502030303020204" charset="0"/>
                <a:cs typeface="Candara" panose="020E0502030303020204" charset="0"/>
                <a:sym typeface="+mn-ea"/>
              </a:rPr>
              <a:t>UAG </a:t>
            </a:r>
            <a:r>
              <a:rPr lang="el-GR" altLang="en-US" sz="1600">
                <a:latin typeface="Candara" panose="020E0502030303020204" charset="0"/>
                <a:cs typeface="Candara" panose="020E0502030303020204" charset="0"/>
                <a:sym typeface="+mn-ea"/>
              </a:rPr>
              <a:t>έχει αρνητικές τιμές&lt;</a:t>
            </a:r>
            <a:r>
              <a:rPr lang="en-US" altLang="el-GR" sz="1600">
                <a:latin typeface="Candara" panose="020E0502030303020204" charset="0"/>
                <a:cs typeface="Candara" panose="020E0502030303020204" charset="0"/>
                <a:sym typeface="+mn-ea"/>
              </a:rPr>
              <a:t> </a:t>
            </a:r>
            <a:r>
              <a:rPr lang="el-GR" altLang="en-US" sz="1600">
                <a:latin typeface="Candara" panose="020E0502030303020204" charset="0"/>
                <a:cs typeface="Candara" panose="020E0502030303020204" charset="0"/>
                <a:sym typeface="+mn-ea"/>
              </a:rPr>
              <a:t>-30</a:t>
            </a:r>
            <a:r>
              <a:rPr lang="en-US" altLang="en-US" sz="1600">
                <a:latin typeface="Candara" panose="020E0502030303020204" charset="0"/>
                <a:cs typeface="Candara" panose="020E0502030303020204" charset="0"/>
                <a:sym typeface="+mn-ea"/>
              </a:rPr>
              <a:t>meq/L.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altLang="en-US" sz="1600">
                <a:latin typeface="Candara" panose="020E0502030303020204" charset="0"/>
                <a:cs typeface="Candara" panose="020E0502030303020204" charset="0"/>
                <a:sym typeface="+mn-ea"/>
              </a:rPr>
              <a:t>Σε διαταραχή της οξινοποιητικής ικανότητας των νεφρών το Χ.Α. ούρων έχει θετικές τιμές.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l-GR" altLang="en-US" sz="160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algn="just">
              <a:buFont typeface="Wingdings" panose="05000000000000000000" charset="0"/>
              <a:buChar char="Ø"/>
            </a:pPr>
            <a:r>
              <a:rPr lang="el-GR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Αρνητικό </a:t>
            </a:r>
            <a:r>
              <a:rPr lang="en-US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UAG</a:t>
            </a:r>
            <a:r>
              <a:rPr lang="el-GR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: απώλειες από το πεπτικό</a:t>
            </a:r>
          </a:p>
          <a:p>
            <a:pPr algn="just">
              <a:buFont typeface="Wingdings" panose="05000000000000000000" charset="0"/>
              <a:buChar char="Ø"/>
            </a:pPr>
            <a:r>
              <a:rPr lang="el-GR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Θετικό  </a:t>
            </a:r>
            <a:r>
              <a:rPr lang="en-US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UAG</a:t>
            </a:r>
            <a:r>
              <a:rPr lang="el-GR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:</a:t>
            </a:r>
            <a:r>
              <a:rPr lang="en-US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 </a:t>
            </a:r>
            <a:r>
              <a:rPr lang="el-GR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απώλειες από το νεφρό. </a:t>
            </a:r>
          </a:p>
          <a:p>
            <a:pPr marL="76200" indent="0">
              <a:buNone/>
            </a:pPr>
            <a:endParaRPr lang="el-GR" alt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GB"/>
          </a:p>
        </p:txBody>
      </p:sp>
      <p:pic>
        <p:nvPicPr>
          <p:cNvPr id="5" name="Content Placeholder 3" descr="Χωρίς τίτλ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015" y="51435"/>
            <a:ext cx="1343660" cy="114046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" name="Table 6"/>
          <p:cNvGraphicFramePr/>
          <p:nvPr>
            <p:custDataLst>
              <p:tags r:id="rId1"/>
            </p:custDataLst>
          </p:nvPr>
        </p:nvGraphicFramePr>
        <p:xfrm>
          <a:off x="5940425" y="4011930"/>
          <a:ext cx="2898140" cy="66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8140"/>
              </a:tblGrid>
              <a:tr h="3314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altLang="en-US">
                          <a:solidFill>
                            <a:schemeClr val="tx1"/>
                          </a:solidFill>
                        </a:rPr>
                        <a:t>Να μην υπολογίζεται σε:</a:t>
                      </a:r>
                    </a:p>
                  </a:txBody>
                  <a:tcPr/>
                </a:tc>
              </a:tr>
              <a:tr h="3314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altLang="en-US"/>
                        <a:t>1. Λοίμωξη από </a:t>
                      </a:r>
                      <a:r>
                        <a:rPr lang="en-US" altLang="en-US"/>
                        <a:t>Proteus</a:t>
                      </a:r>
                    </a:p>
                    <a:p>
                      <a:pPr>
                        <a:buNone/>
                      </a:pPr>
                      <a:r>
                        <a:rPr lang="en-US" altLang="en-US"/>
                        <a:t>2. </a:t>
                      </a:r>
                      <a:r>
                        <a:rPr lang="el-GR" altLang="en-US"/>
                        <a:t>Υπογκαιμία</a:t>
                      </a:r>
                    </a:p>
                    <a:p>
                      <a:pPr>
                        <a:buNone/>
                      </a:pPr>
                      <a:r>
                        <a:rPr lang="el-GR" altLang="en-US"/>
                        <a:t>2. ΔΚΟ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5715"/>
            <a:ext cx="7996555" cy="576580"/>
          </a:xfrm>
        </p:spPr>
        <p:txBody>
          <a:bodyPr/>
          <a:lstStyle/>
          <a:p>
            <a:pPr algn="ctr"/>
            <a:r>
              <a:rPr lang="el-GR" sz="2800" b="1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ΓΑΛΑΚΤΙΚΗ ΟΞΕΩΣΗ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GB"/>
          </a:p>
        </p:txBody>
      </p:sp>
      <p:sp>
        <p:nvSpPr>
          <p:cNvPr id="5" name="Content Placeholder 3"/>
          <p:cNvSpPr>
            <a:spLocks noGrp="1"/>
          </p:cNvSpPr>
          <p:nvPr/>
        </p:nvSpPr>
        <p:spPr>
          <a:xfrm>
            <a:off x="598805" y="1139825"/>
            <a:ext cx="3434080" cy="271907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800" b="1">
                <a:latin typeface="Candara" panose="020E0502030303020204" charset="0"/>
                <a:cs typeface="Candara" panose="020E0502030303020204" charset="0"/>
              </a:rPr>
              <a:t>Τύπου Α</a:t>
            </a:r>
          </a:p>
          <a:p>
            <a:pPr marL="0" indent="0">
              <a:buNone/>
            </a:pPr>
            <a:r>
              <a:rPr lang="el-GR" altLang="en-US" sz="1600">
                <a:latin typeface="Candara" panose="020E0502030303020204" charset="0"/>
                <a:cs typeface="Candara" panose="020E0502030303020204" charset="0"/>
              </a:rPr>
              <a:t>(μείωση της αιμάτωσης και οξυγόνωσης των ιστών)</a:t>
            </a:r>
          </a:p>
          <a:p>
            <a:pPr>
              <a:buFont typeface="Wingdings" panose="05000000000000000000" charset="0"/>
              <a:buChar char="Ø"/>
            </a:pPr>
            <a:r>
              <a:rPr lang="el-GR" altLang="en-US" sz="1600">
                <a:latin typeface="Candara" panose="020E0502030303020204" charset="0"/>
                <a:cs typeface="Candara" panose="020E0502030303020204" charset="0"/>
              </a:rPr>
              <a:t>Καταπληξία</a:t>
            </a:r>
          </a:p>
          <a:p>
            <a:pPr>
              <a:buFont typeface="Wingdings" panose="05000000000000000000" charset="0"/>
              <a:buChar char="Ø"/>
            </a:pPr>
            <a:r>
              <a:rPr lang="el-GR" altLang="en-US" sz="1600">
                <a:latin typeface="Candara" panose="020E0502030303020204" charset="0"/>
                <a:cs typeface="Candara" panose="020E0502030303020204" charset="0"/>
              </a:rPr>
              <a:t>Σοβαρή υποξαιμία</a:t>
            </a:r>
          </a:p>
          <a:p>
            <a:pPr>
              <a:buFont typeface="Wingdings" panose="05000000000000000000" charset="0"/>
              <a:buChar char="Ø"/>
            </a:pPr>
            <a:r>
              <a:rPr lang="el-GR" altLang="en-US" sz="1600">
                <a:latin typeface="Candara" panose="020E0502030303020204" charset="0"/>
                <a:cs typeface="Candara" panose="020E0502030303020204" charset="0"/>
              </a:rPr>
              <a:t>Ισχαιμία εντέρου</a:t>
            </a:r>
          </a:p>
          <a:p>
            <a:pPr>
              <a:buFont typeface="Wingdings" panose="05000000000000000000" charset="0"/>
              <a:buChar char="Ø"/>
            </a:pPr>
            <a:r>
              <a:rPr lang="el-GR" altLang="en-US" sz="1600">
                <a:latin typeface="Candara" panose="020E0502030303020204" charset="0"/>
                <a:cs typeface="Candara" panose="020E0502030303020204" charset="0"/>
              </a:rPr>
              <a:t>ΟΠΟ</a:t>
            </a:r>
          </a:p>
          <a:p>
            <a:pPr>
              <a:buFont typeface="Wingdings" panose="05000000000000000000" charset="0"/>
              <a:buChar char="Ø"/>
            </a:pPr>
            <a:r>
              <a:rPr lang="el-GR" altLang="en-US" sz="1600">
                <a:latin typeface="Candara" panose="020E0502030303020204" charset="0"/>
                <a:cs typeface="Candara" panose="020E0502030303020204" charset="0"/>
              </a:rPr>
              <a:t>Δηλητηρίαση με </a:t>
            </a:r>
            <a:r>
              <a:rPr lang="en-US" altLang="en-US" sz="1600">
                <a:latin typeface="Candara" panose="020E0502030303020204" charset="0"/>
                <a:cs typeface="Candara" panose="020E0502030303020204" charset="0"/>
              </a:rPr>
              <a:t>CO</a:t>
            </a:r>
          </a:p>
          <a:p>
            <a:pPr>
              <a:buFont typeface="Wingdings" panose="05000000000000000000" charset="0"/>
              <a:buChar char="Ø"/>
            </a:pPr>
            <a:r>
              <a:rPr lang="el-GR" altLang="en-US" sz="1600">
                <a:latin typeface="Candara" panose="020E0502030303020204" charset="0"/>
                <a:cs typeface="Candara" panose="020E0502030303020204" charset="0"/>
              </a:rPr>
              <a:t>Ανακοπή</a:t>
            </a:r>
            <a:endParaRPr lang="en-US" altLang="en-US" sz="1600">
              <a:latin typeface="Candara" panose="020E0502030303020204" charset="0"/>
              <a:cs typeface="Candara" panose="020E0502030303020204" charset="0"/>
            </a:endParaRPr>
          </a:p>
          <a:p>
            <a:pPr marL="0" indent="0">
              <a:buNone/>
            </a:pPr>
            <a:endParaRPr lang="en-US" altLang="en-US" sz="1600">
              <a:latin typeface="Candara" panose="020E0502030303020204" charset="0"/>
              <a:cs typeface="Candara" panose="020E0502030303020204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/>
        </p:nvSpPr>
        <p:spPr>
          <a:xfrm>
            <a:off x="5973445" y="1047115"/>
            <a:ext cx="2867660" cy="380936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l-GR" sz="1800" b="1">
                <a:latin typeface="Candara" panose="020E0502030303020204" charset="0"/>
                <a:cs typeface="Candara" panose="020E0502030303020204" charset="0"/>
              </a:rPr>
              <a:t>Τύπου Β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el-GR" sz="1600">
                <a:latin typeface="Candara" panose="020E0502030303020204" charset="0"/>
                <a:cs typeface="Candara" panose="020E0502030303020204" charset="0"/>
              </a:rPr>
              <a:t>Συστηματικά νοσήματα</a:t>
            </a:r>
          </a:p>
          <a:p>
            <a:pPr>
              <a:buFont typeface="Wingdings" panose="05000000000000000000" charset="0"/>
              <a:buChar char="Ø"/>
            </a:pPr>
            <a:r>
              <a:rPr lang="el-GR" sz="1600">
                <a:latin typeface="Candara" panose="020E0502030303020204" charset="0"/>
                <a:cs typeface="Candara" panose="020E0502030303020204" charset="0"/>
              </a:rPr>
              <a:t>ΣΔ</a:t>
            </a:r>
          </a:p>
          <a:p>
            <a:pPr>
              <a:buFont typeface="Wingdings" panose="05000000000000000000" charset="0"/>
              <a:buChar char="Ø"/>
            </a:pPr>
            <a:r>
              <a:rPr lang="el-GR" sz="1600">
                <a:latin typeface="Candara" panose="020E0502030303020204" charset="0"/>
                <a:cs typeface="Candara" panose="020E0502030303020204" charset="0"/>
              </a:rPr>
              <a:t>Ηπατοπάθειες</a:t>
            </a:r>
          </a:p>
          <a:p>
            <a:pPr>
              <a:buFont typeface="Wingdings" panose="05000000000000000000" charset="0"/>
              <a:buChar char="Ø"/>
            </a:pPr>
            <a:r>
              <a:rPr lang="el-GR" sz="1600">
                <a:latin typeface="Candara" panose="020E0502030303020204" charset="0"/>
                <a:cs typeface="Candara" panose="020E0502030303020204" charset="0"/>
              </a:rPr>
              <a:t>Κακοήθειες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el-GR" sz="1600">
                <a:latin typeface="Candara" panose="020E0502030303020204" charset="0"/>
                <a:cs typeface="Candara" panose="020E0502030303020204" charset="0"/>
              </a:rPr>
              <a:t>Φάρμακα</a:t>
            </a:r>
          </a:p>
          <a:p>
            <a:pPr>
              <a:buFont typeface="Wingdings" panose="05000000000000000000" charset="0"/>
              <a:buChar char="Ø"/>
            </a:pPr>
            <a:r>
              <a:rPr lang="el-GR" sz="1600">
                <a:latin typeface="Candara" panose="020E0502030303020204" charset="0"/>
                <a:cs typeface="Candara" panose="020E0502030303020204" charset="0"/>
              </a:rPr>
              <a:t>Μετφορμίνη</a:t>
            </a:r>
          </a:p>
          <a:p>
            <a:pPr>
              <a:buFont typeface="Wingdings" panose="05000000000000000000" charset="0"/>
              <a:buChar char="Ø"/>
            </a:pPr>
            <a:r>
              <a:rPr lang="el-GR" sz="1600">
                <a:latin typeface="Candara" panose="020E0502030303020204" charset="0"/>
                <a:cs typeface="Candara" panose="020E0502030303020204" charset="0"/>
              </a:rPr>
              <a:t>Σαλικυλικά</a:t>
            </a:r>
          </a:p>
          <a:p>
            <a:pPr>
              <a:buFont typeface="Wingdings" panose="05000000000000000000" charset="0"/>
              <a:buChar char="Ø"/>
            </a:pPr>
            <a:r>
              <a:rPr lang="el-GR" sz="1600">
                <a:latin typeface="Candara" panose="020E0502030303020204" charset="0"/>
                <a:cs typeface="Candara" panose="020E0502030303020204" charset="0"/>
              </a:rPr>
              <a:t>Ισονιαζίδη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el-GR" sz="1600">
                <a:latin typeface="Candara" panose="020E0502030303020204" charset="0"/>
                <a:cs typeface="Candara" panose="020E0502030303020204" charset="0"/>
              </a:rPr>
              <a:t>Αύξηση μεταβολικού ρυθμού</a:t>
            </a:r>
          </a:p>
          <a:p>
            <a:pPr>
              <a:buFont typeface="Wingdings" panose="05000000000000000000" charset="0"/>
              <a:buChar char="Ø"/>
            </a:pPr>
            <a:r>
              <a:rPr lang="el-GR" sz="1600">
                <a:latin typeface="Candara" panose="020E0502030303020204" charset="0"/>
                <a:cs typeface="Candara" panose="020E0502030303020204" charset="0"/>
              </a:rPr>
              <a:t>“Ε”, </a:t>
            </a:r>
            <a:r>
              <a:rPr lang="en-US" altLang="el-GR" sz="1600">
                <a:latin typeface="Candara" panose="020E0502030303020204" charset="0"/>
                <a:cs typeface="Candara" panose="020E0502030303020204" charset="0"/>
              </a:rPr>
              <a:t> (</a:t>
            </a:r>
            <a:r>
              <a:rPr lang="el-GR" sz="1600">
                <a:latin typeface="Candara" panose="020E0502030303020204" charset="0"/>
                <a:cs typeface="Candara" panose="020E0502030303020204" charset="0"/>
              </a:rPr>
              <a:t>Άσκηση</a:t>
            </a:r>
            <a:r>
              <a:rPr lang="en-US" altLang="el-GR" sz="1600">
                <a:latin typeface="Candara" panose="020E0502030303020204" charset="0"/>
                <a:cs typeface="Candara" panose="020E0502030303020204" charset="0"/>
              </a:rPr>
              <a:t>***)</a:t>
            </a:r>
            <a:endParaRPr lang="el-GR" sz="1600">
              <a:latin typeface="Candara" panose="020E0502030303020204" charset="0"/>
              <a:cs typeface="Candara" panose="020E0502030303020204" charset="0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l-GR" sz="1600">
                <a:latin typeface="Candara" panose="020E0502030303020204" charset="0"/>
                <a:cs typeface="Candara" panose="020E0502030303020204" charset="0"/>
              </a:rPr>
              <a:t>Κληρονομικά αίτια</a:t>
            </a:r>
          </a:p>
          <a:p>
            <a:pPr>
              <a:buFont typeface="Wingdings" panose="05000000000000000000" charset="0"/>
              <a:buChar char="Ø"/>
            </a:pPr>
            <a:r>
              <a:rPr lang="el-GR" sz="1600">
                <a:latin typeface="Candara" panose="020E0502030303020204" charset="0"/>
                <a:cs typeface="Candara" panose="020E0502030303020204" charset="0"/>
              </a:rPr>
              <a:t>Ανεπάρκεια </a:t>
            </a:r>
            <a:r>
              <a:rPr lang="en-US" sz="1600">
                <a:latin typeface="Candara" panose="020E0502030303020204" charset="0"/>
                <a:cs typeface="Candara" panose="020E0502030303020204" charset="0"/>
              </a:rPr>
              <a:t>G6PD</a:t>
            </a:r>
            <a:endParaRPr lang="el-GR" sz="1600">
              <a:latin typeface="Candara" panose="020E0502030303020204" charset="0"/>
              <a:cs typeface="Candara" panose="020E0502030303020204" charset="0"/>
            </a:endParaRPr>
          </a:p>
          <a:p>
            <a:pPr marL="0" indent="0">
              <a:buFont typeface="Wingdings" panose="05000000000000000000" charset="0"/>
              <a:buNone/>
            </a:pPr>
            <a:endParaRPr lang="el-GR" sz="1600">
              <a:latin typeface="Candara" panose="020E0502030303020204" charset="0"/>
              <a:cs typeface="Candara" panose="020E050203030302020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43915" y="581660"/>
            <a:ext cx="6772275" cy="429260"/>
          </a:xfrm>
        </p:spPr>
        <p:txBody>
          <a:bodyPr/>
          <a:lstStyle/>
          <a:p>
            <a:pPr marL="342900" indent="-342900" algn="ctr">
              <a:buFont typeface="Wingdings" panose="05000000000000000000" charset="0"/>
              <a:buChar char="Ø"/>
            </a:pPr>
            <a:r>
              <a:rPr lang="en-US" altLang="el-GR" sz="2000" b="1" u="sng">
                <a:latin typeface="Candara" panose="020E0502030303020204" charset="0"/>
                <a:cs typeface="Candara" panose="020E0502030303020204" charset="0"/>
              </a:rPr>
              <a:t>Lac &gt;4-5 (</a:t>
            </a:r>
            <a:r>
              <a:rPr lang="el-GR" altLang="el-GR" sz="2000" b="1" u="sng">
                <a:latin typeface="Candara" panose="020E0502030303020204" charset="0"/>
                <a:cs typeface="Candara" panose="020E0502030303020204" charset="0"/>
              </a:rPr>
              <a:t>κ.φ. 0,5-1,5</a:t>
            </a:r>
            <a:r>
              <a:rPr lang="en-US" altLang="el-GR" sz="2000" b="1" u="sng">
                <a:latin typeface="Candara" panose="020E0502030303020204" charset="0"/>
                <a:cs typeface="Candara" panose="020E0502030303020204" charset="0"/>
              </a:rPr>
              <a:t>meq/L)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340" y="1851660"/>
            <a:ext cx="2999105" cy="188976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-20320"/>
            <a:ext cx="7820660" cy="684530"/>
          </a:xfrm>
        </p:spPr>
        <p:txBody>
          <a:bodyPr/>
          <a:lstStyle/>
          <a:p>
            <a:pPr algn="ctr"/>
            <a:r>
              <a:rPr lang="en-US" sz="2800" b="1" u="sng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GAP-GAP </a:t>
            </a:r>
            <a:r>
              <a:rPr lang="el-GR" sz="2800" b="1" u="sng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ή </a:t>
            </a:r>
            <a:r>
              <a:rPr lang="en-US" sz="2800" b="1" u="sng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Delta-Delta</a:t>
            </a:r>
            <a:r>
              <a:rPr lang="en-US" sz="2800" b="1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445" y="1859280"/>
            <a:ext cx="7624445" cy="681355"/>
          </a:xfrm>
        </p:spPr>
        <p:txBody>
          <a:bodyPr/>
          <a:lstStyle/>
          <a:p>
            <a:pPr algn="just"/>
            <a:r>
              <a:rPr lang="el-GR" altLang="en-US" sz="1600">
                <a:latin typeface="Candara" panose="020E0502030303020204" charset="0"/>
                <a:cs typeface="Candara" panose="020E0502030303020204" charset="0"/>
              </a:rPr>
              <a:t>Χρησιμοποιείται για την ΔΔχ ΜΟ με αυξημένο χάσμα ανιόντων, ώστε να εκτιμηθεί </a:t>
            </a:r>
            <a:r>
              <a:rPr lang="el-GR" altLang="en-US" sz="1600" u="sng">
                <a:latin typeface="Candara" panose="020E0502030303020204" charset="0"/>
                <a:cs typeface="Candara" panose="020E0502030303020204" charset="0"/>
              </a:rPr>
              <a:t>αν υπάρχει πρόσθετη μεταβολική διαταραχή.</a:t>
            </a:r>
            <a:r>
              <a:rPr lang="el-GR" altLang="en-US" sz="1800">
                <a:latin typeface="Candara" panose="020E0502030303020204" charset="0"/>
                <a:cs typeface="Candara" panose="020E0502030303020204" charset="0"/>
              </a:rPr>
              <a:t> </a:t>
            </a:r>
          </a:p>
          <a:p>
            <a:endParaRPr lang="el-GR" altLang="en-US" sz="1800">
              <a:latin typeface="Candara" panose="020E0502030303020204" charset="0"/>
              <a:cs typeface="Candara" panose="020E0502030303020204" charset="0"/>
            </a:endParaRPr>
          </a:p>
          <a:p>
            <a:endParaRPr lang="el-GR" altLang="en-US" sz="1800">
              <a:latin typeface="Candara" panose="020E0502030303020204" charset="0"/>
              <a:cs typeface="Candara" panose="020E0502030303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65" y="699770"/>
            <a:ext cx="3107690" cy="1055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430" y="51435"/>
            <a:ext cx="1258570" cy="1087755"/>
          </a:xfrm>
          <a:prstGeom prst="rect">
            <a:avLst/>
          </a:prstGeom>
        </p:spPr>
      </p:pic>
      <p:graphicFrame>
        <p:nvGraphicFramePr>
          <p:cNvPr id="8" name="Table 7"/>
          <p:cNvGraphicFramePr/>
          <p:nvPr>
            <p:custDataLst>
              <p:tags r:id="rId1"/>
            </p:custDataLst>
          </p:nvPr>
        </p:nvGraphicFramePr>
        <p:xfrm>
          <a:off x="1187450" y="2540635"/>
          <a:ext cx="7284085" cy="2505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515"/>
                <a:gridCol w="6084570"/>
              </a:tblGrid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Candara" panose="020E0502030303020204" charset="0"/>
                          <a:cs typeface="Candara" panose="020E0502030303020204" charset="0"/>
                        </a:rPr>
                        <a:t>Gap-Gap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Candara" panose="020E0502030303020204" charset="0"/>
                          <a:cs typeface="Candara" panose="020E0502030303020204" charset="0"/>
                        </a:rPr>
                        <a:t>Acid-Base disturbance</a:t>
                      </a:r>
                    </a:p>
                  </a:txBody>
                  <a:tcPr/>
                </a:tc>
              </a:tr>
              <a:tr h="3409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  <a:latin typeface="Candara" panose="020E0502030303020204" charset="0"/>
                          <a:cs typeface="Candara" panose="020E0502030303020204" charset="0"/>
                        </a:rPr>
                        <a:t>&lt;0.4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l-GR" altLang="en-US" b="1">
                          <a:solidFill>
                            <a:schemeClr val="tx1"/>
                          </a:solidFill>
                          <a:latin typeface="Candara" panose="020E0502030303020204" charset="0"/>
                          <a:cs typeface="Candara" panose="020E0502030303020204" charset="0"/>
                        </a:rPr>
                        <a:t>Υπερχλωραιμική οξέωση με φυσιολογικό Χ.Α. 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altLang="en-US" b="1">
                          <a:solidFill>
                            <a:schemeClr val="tx1"/>
                          </a:solidFill>
                          <a:latin typeface="Candara" panose="020E0502030303020204" charset="0"/>
                          <a:cs typeface="Candara" panose="020E0502030303020204" charset="0"/>
                        </a:rPr>
                        <a:t>&lt;1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l-GR" altLang="en-US" b="1">
                          <a:solidFill>
                            <a:schemeClr val="tx1"/>
                          </a:solidFill>
                          <a:latin typeface="Candara" panose="020E0502030303020204" charset="0"/>
                          <a:cs typeface="Candara" panose="020E0502030303020204" charset="0"/>
                        </a:rPr>
                        <a:t>Μεταβολική οξέωση με φυσιολογικό Χ.Α. και με αυξημένο Χ.Α.</a:t>
                      </a:r>
                    </a:p>
                  </a:txBody>
                  <a:tcPr/>
                </a:tc>
              </a:tr>
              <a:tr h="944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altLang="en-US" b="1">
                          <a:solidFill>
                            <a:schemeClr val="tx1"/>
                          </a:solidFill>
                          <a:latin typeface="Candara" panose="020E0502030303020204" charset="0"/>
                          <a:cs typeface="Candara" panose="020E0502030303020204" charset="0"/>
                        </a:rPr>
                        <a:t>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l-GR" altLang="en-US" b="1">
                          <a:solidFill>
                            <a:schemeClr val="tx1"/>
                          </a:solidFill>
                          <a:latin typeface="Candara" panose="020E0502030303020204" charset="0"/>
                          <a:cs typeface="Candara" panose="020E0502030303020204" charset="0"/>
                        </a:rPr>
                        <a:t>Αμιγής οξέωση με αυξημένο χάσμα</a:t>
                      </a:r>
                    </a:p>
                    <a:p>
                      <a:pPr algn="just">
                        <a:buNone/>
                      </a:pPr>
                      <a:r>
                        <a:rPr lang="el-GR" altLang="en-US" b="1">
                          <a:solidFill>
                            <a:schemeClr val="tx1"/>
                          </a:solidFill>
                          <a:latin typeface="Candara" panose="020E0502030303020204" charset="0"/>
                          <a:cs typeface="Candara" panose="020E0502030303020204" charset="0"/>
                        </a:rPr>
                        <a:t>Γαλακτική οξέωση: περίπου 1,6</a:t>
                      </a:r>
                    </a:p>
                    <a:p>
                      <a:pPr algn="just">
                        <a:buNone/>
                      </a:pPr>
                      <a:r>
                        <a:rPr lang="el-GR" altLang="en-US" b="1">
                          <a:solidFill>
                            <a:schemeClr val="tx1"/>
                          </a:solidFill>
                          <a:latin typeface="Candara" panose="020E0502030303020204" charset="0"/>
                          <a:cs typeface="Candara" panose="020E0502030303020204" charset="0"/>
                        </a:rPr>
                        <a:t>ΔΚΟ πιο πιθανά ο λόγος να είναι 1 λόγω απώλειών κετονών από τα ούρα. </a:t>
                      </a: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altLang="en-US" b="1">
                          <a:solidFill>
                            <a:schemeClr val="tx1"/>
                          </a:solidFill>
                          <a:latin typeface="Candara" panose="020E0502030303020204" charset="0"/>
                          <a:cs typeface="Candara" panose="020E0502030303020204" charset="0"/>
                        </a:rPr>
                        <a:t>&gt;2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l-GR" altLang="en-US" b="1">
                          <a:solidFill>
                            <a:schemeClr val="tx1"/>
                          </a:solidFill>
                          <a:latin typeface="Candara" panose="020E0502030303020204" charset="0"/>
                          <a:cs typeface="Candara" panose="020E0502030303020204" charset="0"/>
                        </a:rPr>
                        <a:t>Μ.Ο. με αυξημένο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  <a:latin typeface="Candara" panose="020E0502030303020204" charset="0"/>
                          <a:cs typeface="Candara" panose="020E0502030303020204" charset="0"/>
                        </a:rPr>
                        <a:t>AG </a:t>
                      </a:r>
                      <a:r>
                        <a:rPr lang="el-GR" altLang="en-US" b="1">
                          <a:solidFill>
                            <a:schemeClr val="tx1"/>
                          </a:solidFill>
                          <a:latin typeface="Candara" panose="020E0502030303020204" charset="0"/>
                          <a:cs typeface="Candara" panose="020E0502030303020204" charset="0"/>
                        </a:rPr>
                        <a:t>και ταυτόχρονη Μ.Α. ή προϋπάρχουσα αντιρροπούμενη Α.Ο.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30" y="84455"/>
            <a:ext cx="8258810" cy="611505"/>
          </a:xfrm>
        </p:spPr>
        <p:txBody>
          <a:bodyPr/>
          <a:lstStyle/>
          <a:p>
            <a:pPr algn="ctr"/>
            <a:r>
              <a:rPr lang="el-GR" altLang="en-US" b="1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ΑΛΓΟΡΙΘΜΟΣ ΠΡΟΣΕΓΓΙΣΗΣ ΜΕΤΑΒΟΛΙΚΗΣ ΟΞΕΩΣΗΣ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GB"/>
          </a:p>
        </p:txBody>
      </p:sp>
      <p:sp>
        <p:nvSpPr>
          <p:cNvPr id="5" name="Rectangles 4"/>
          <p:cNvSpPr/>
          <p:nvPr/>
        </p:nvSpPr>
        <p:spPr>
          <a:xfrm>
            <a:off x="2771775" y="772795"/>
            <a:ext cx="4032250" cy="49911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n-US">
                <a:ln>
                  <a:solidFill>
                    <a:schemeClr val="tx1"/>
                  </a:solidFill>
                </a:ln>
                <a:noFill/>
              </a:rPr>
              <a:t>ΧΑΜΗΛΗ [</a:t>
            </a:r>
            <a:r>
              <a:rPr lang="en-US" altLang="en-US">
                <a:ln>
                  <a:solidFill>
                    <a:schemeClr val="tx1"/>
                  </a:solidFill>
                </a:ln>
                <a:noFill/>
              </a:rPr>
              <a:t>HCO3-]</a:t>
            </a:r>
          </a:p>
        </p:txBody>
      </p:sp>
      <p:sp>
        <p:nvSpPr>
          <p:cNvPr id="6" name="Down Arrow 5"/>
          <p:cNvSpPr/>
          <p:nvPr/>
        </p:nvSpPr>
        <p:spPr>
          <a:xfrm>
            <a:off x="4779645" y="1275715"/>
            <a:ext cx="113665" cy="36004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1692275" y="1663700"/>
            <a:ext cx="6193155" cy="4279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ΕΛΕΓΧΩ ΓΙΑ ΑΝΤΙΡΡΟΠΗΣΗ (π.χ. </a:t>
            </a:r>
            <a:r>
              <a: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formula Winter)</a:t>
            </a:r>
          </a:p>
          <a:p>
            <a:pPr algn="ctr"/>
            <a:r>
              <a:rPr lang="el-GR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ΥΠΟΛΟΓΙΖΩ ΧΑΣΜΑ ΑΝΙΟΝΤΩΝ ΟΡΟΥ</a:t>
            </a:r>
          </a:p>
        </p:txBody>
      </p:sp>
      <p:sp>
        <p:nvSpPr>
          <p:cNvPr id="8" name="Rectangles 7"/>
          <p:cNvSpPr/>
          <p:nvPr/>
        </p:nvSpPr>
        <p:spPr>
          <a:xfrm>
            <a:off x="233680" y="2284095"/>
            <a:ext cx="1772285" cy="6184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ΦΥΣΙΟΛΟΓΙΚΟ ΧΑΣΜΑ ΑΝΙΟΝΤΩΝ </a:t>
            </a:r>
          </a:p>
        </p:txBody>
      </p:sp>
      <p:sp>
        <p:nvSpPr>
          <p:cNvPr id="9" name="Rectangles 8"/>
          <p:cNvSpPr/>
          <p:nvPr/>
        </p:nvSpPr>
        <p:spPr>
          <a:xfrm>
            <a:off x="7306945" y="2244090"/>
            <a:ext cx="1674495" cy="65849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ΑΥΞΗΜΕΝΟ ΧΑΣΜΑ ΑΝΙΟΝΤΩΝ </a:t>
            </a:r>
          </a:p>
        </p:txBody>
      </p:sp>
      <p:sp>
        <p:nvSpPr>
          <p:cNvPr id="10" name="Down Arrow 9"/>
          <p:cNvSpPr/>
          <p:nvPr/>
        </p:nvSpPr>
        <p:spPr>
          <a:xfrm>
            <a:off x="1043305" y="3002915"/>
            <a:ext cx="75565" cy="21653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514985" y="3219450"/>
            <a:ext cx="1177290" cy="45847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l-GR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UAG</a:t>
            </a:r>
            <a:r>
              <a:rPr lang="el-GR" altLang="en-US"/>
              <a:t> </a:t>
            </a:r>
          </a:p>
        </p:txBody>
      </p:sp>
      <p:graphicFrame>
        <p:nvGraphicFramePr>
          <p:cNvPr id="12" name="Table 11"/>
          <p:cNvGraphicFramePr/>
          <p:nvPr>
            <p:custDataLst>
              <p:tags r:id="rId1"/>
            </p:custDataLst>
          </p:nvPr>
        </p:nvGraphicFramePr>
        <p:xfrm>
          <a:off x="233045" y="3776345"/>
          <a:ext cx="2695575" cy="1226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75"/>
              </a:tblGrid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>
                          <a:solidFill>
                            <a:schemeClr val="tx1"/>
                          </a:solidFill>
                        </a:rPr>
                        <a:t>ΘΕΤΙΚΟ </a:t>
                      </a:r>
                      <a:r>
                        <a:rPr lang="en-US">
                          <a:solidFill>
                            <a:schemeClr val="tx1"/>
                          </a:solidFill>
                        </a:rPr>
                        <a:t>UAG</a:t>
                      </a:r>
                    </a:p>
                  </a:txBody>
                  <a:tcPr/>
                </a:tc>
              </a:tr>
              <a:tr h="9213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1. </a:t>
                      </a:r>
                      <a:r>
                        <a:rPr lang="el-GR" sz="1000"/>
                        <a:t>ΝΣΟ ΙΙ</a:t>
                      </a:r>
                    </a:p>
                    <a:p>
                      <a:pPr>
                        <a:buNone/>
                      </a:pPr>
                      <a:r>
                        <a:rPr lang="el-GR" sz="1000"/>
                        <a:t>2. υποκαλιαιμική άπω ΝΣΟ, τύπου ΙΙ</a:t>
                      </a:r>
                    </a:p>
                    <a:p>
                      <a:pPr>
                        <a:buNone/>
                      </a:pPr>
                      <a:r>
                        <a:rPr lang="en-US" altLang="el-GR" sz="1000"/>
                        <a:t>3. </a:t>
                      </a:r>
                      <a:r>
                        <a:rPr lang="el-GR" sz="1000"/>
                        <a:t>υπερκαλιαιμική απώ, τύπου </a:t>
                      </a:r>
                      <a:r>
                        <a:rPr lang="en-US" altLang="el-GR" sz="1000"/>
                        <a:t>IV</a:t>
                      </a:r>
                    </a:p>
                    <a:p>
                      <a:pPr>
                        <a:buNone/>
                      </a:pPr>
                      <a:r>
                        <a:rPr lang="en-US" altLang="el-GR" sz="1000"/>
                        <a:t>4. </a:t>
                      </a:r>
                      <a:r>
                        <a:rPr lang="el-GR" altLang="el-GR" sz="1000"/>
                        <a:t>νεφρική ανεπάρκεια </a:t>
                      </a:r>
                      <a:r>
                        <a:rPr lang="en-US" altLang="el-GR" sz="1000"/>
                        <a:t>GFR &gt;15-20ml/min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/>
          <p:nvPr>
            <p:custDataLst>
              <p:tags r:id="rId2"/>
            </p:custDataLst>
          </p:nvPr>
        </p:nvGraphicFramePr>
        <p:xfrm>
          <a:off x="3028950" y="3798570"/>
          <a:ext cx="2180590" cy="1157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590"/>
              </a:tblGrid>
              <a:tr h="2787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>
                          <a:solidFill>
                            <a:schemeClr val="tx1"/>
                          </a:solidFill>
                        </a:rPr>
                        <a:t>ΑΡΝΗΤΙΚΟ </a:t>
                      </a:r>
                      <a:r>
                        <a:rPr lang="en-US">
                          <a:solidFill>
                            <a:schemeClr val="tx1"/>
                          </a:solidFill>
                        </a:rPr>
                        <a:t>UAG</a:t>
                      </a:r>
                    </a:p>
                  </a:txBody>
                  <a:tcPr/>
                </a:tc>
              </a:tr>
              <a:tr h="8528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l-GR" sz="1000"/>
                        <a:t>1. </a:t>
                      </a:r>
                      <a:r>
                        <a:rPr lang="el-GR" altLang="el-GR" sz="1000"/>
                        <a:t>Διάρροια</a:t>
                      </a:r>
                    </a:p>
                    <a:p>
                      <a:pPr>
                        <a:buNone/>
                      </a:pPr>
                      <a:r>
                        <a:rPr lang="el-GR" altLang="el-GR" sz="1000"/>
                        <a:t>2 Συρίγγια</a:t>
                      </a:r>
                    </a:p>
                    <a:p>
                      <a:pPr>
                        <a:buNone/>
                      </a:pPr>
                      <a:r>
                        <a:rPr lang="el-GR" altLang="el-GR" sz="1000"/>
                        <a:t>3. Στομίες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Left Arrow 13"/>
          <p:cNvSpPr/>
          <p:nvPr/>
        </p:nvSpPr>
        <p:spPr>
          <a:xfrm>
            <a:off x="5398135" y="2571750"/>
            <a:ext cx="1877060" cy="247015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3707765" y="2427605"/>
            <a:ext cx="1656715" cy="97536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n-US">
                <a:solidFill>
                  <a:schemeClr val="tx1"/>
                </a:solidFill>
              </a:rPr>
              <a:t>Νεφρική προέλευση</a:t>
            </a:r>
          </a:p>
          <a:p>
            <a:pPr algn="ctr"/>
            <a:r>
              <a:rPr lang="el-GR" altLang="en-US">
                <a:solidFill>
                  <a:schemeClr val="tx1"/>
                </a:solidFill>
              </a:rPr>
              <a:t>ουραιμική οξέωση </a:t>
            </a:r>
            <a:r>
              <a:rPr lang="en-US" altLang="en-US">
                <a:solidFill>
                  <a:schemeClr val="tx1"/>
                </a:solidFill>
              </a:rPr>
              <a:t>GFR&lt;15-20ml/min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8028305" y="2931795"/>
            <a:ext cx="144145" cy="64833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/>
          <p:nvPr>
            <p:custDataLst>
              <p:tags r:id="rId3"/>
            </p:custDataLst>
          </p:nvPr>
        </p:nvGraphicFramePr>
        <p:xfrm>
          <a:off x="5852160" y="3609340"/>
          <a:ext cx="3071495" cy="1226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495"/>
              </a:tblGrid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>
                          <a:solidFill>
                            <a:schemeClr val="tx1"/>
                          </a:solidFill>
                        </a:rPr>
                        <a:t>ΕΞΩΝΕΦΡΙΚΗ ΠΡΟΕΛΕΥΣΗ</a:t>
                      </a:r>
                    </a:p>
                  </a:txBody>
                  <a:tcPr/>
                </a:tc>
              </a:tr>
              <a:tr h="9213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altLang="en-US" sz="1000"/>
                        <a:t>1. Γαλακτική οξέωση</a:t>
                      </a:r>
                    </a:p>
                    <a:p>
                      <a:pPr>
                        <a:buNone/>
                      </a:pPr>
                      <a:r>
                        <a:rPr lang="el-GR" altLang="en-US" sz="1000"/>
                        <a:t>2. ΔΚΟ</a:t>
                      </a:r>
                    </a:p>
                    <a:p>
                      <a:pPr>
                        <a:buNone/>
                      </a:pPr>
                      <a:r>
                        <a:rPr lang="el-GR" altLang="en-US" sz="1000"/>
                        <a:t>3. Ασιτία</a:t>
                      </a:r>
                    </a:p>
                    <a:p>
                      <a:pPr>
                        <a:buNone/>
                      </a:pPr>
                      <a:r>
                        <a:rPr lang="el-GR" altLang="en-US" sz="1000"/>
                        <a:t>4. αλκοολική κετοξέωση</a:t>
                      </a:r>
                    </a:p>
                    <a:p>
                      <a:pPr>
                        <a:buNone/>
                      </a:pPr>
                      <a:r>
                        <a:rPr lang="el-GR" altLang="en-US" sz="1000"/>
                        <a:t>5. Δηλητηρίαση από φάρμακα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5715"/>
            <a:ext cx="7964805" cy="537210"/>
          </a:xfrm>
        </p:spPr>
        <p:txBody>
          <a:bodyPr/>
          <a:lstStyle/>
          <a:p>
            <a:pPr algn="ctr"/>
            <a:r>
              <a:rPr lang="el-GR" altLang="en-US" sz="3200" b="1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ΚΛΙΝΙΚΗ ΕΙΚΟΝΑ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996690"/>
            <a:ext cx="7752080" cy="1076960"/>
          </a:xfrm>
        </p:spPr>
        <p:txBody>
          <a:bodyPr/>
          <a:lstStyle/>
          <a:p>
            <a:pPr marL="76200" indent="0" algn="just">
              <a:buFont typeface="Wingdings" panose="05000000000000000000" charset="0"/>
              <a:buNone/>
            </a:pPr>
            <a:r>
              <a:rPr lang="el-GR" altLang="en-US" sz="1200">
                <a:latin typeface="Candara" panose="020E0502030303020204" charset="0"/>
                <a:cs typeface="Candara" panose="020E0502030303020204" charset="0"/>
                <a:sym typeface="+mn-ea"/>
              </a:rPr>
              <a:t>Διέγερση συμπαθητικού με αύξηση των κατεχολαμινών, μειωμένη συσταλτικότητα του μυοκαρδίου και μείωση των περιφερικών αγγειακών αντιστάσεων/αγγειοδιαστολή. </a:t>
            </a:r>
          </a:p>
          <a:p>
            <a:pPr marL="76200" indent="0" algn="just">
              <a:buFont typeface="Wingdings" panose="05000000000000000000" charset="0"/>
              <a:buNone/>
            </a:pPr>
            <a:endParaRPr lang="el-GR" altLang="en-US" sz="120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marL="76200" indent="0" algn="just">
              <a:buFont typeface="Wingdings" panose="05000000000000000000" charset="0"/>
              <a:buNone/>
            </a:pPr>
            <a:r>
              <a:rPr lang="el-GR" altLang="en-US" sz="1200">
                <a:latin typeface="Candara" panose="020E0502030303020204" charset="0"/>
                <a:cs typeface="Candara" panose="020E0502030303020204" charset="0"/>
                <a:sym typeface="+mn-ea"/>
              </a:rPr>
              <a:t>Οι νευρολογικές επιπτώσεις αποδίδονται σε δυσανάλογα μεγαλύτερη πτώση του </a:t>
            </a:r>
            <a:r>
              <a:rPr lang="en-US" altLang="en-US" sz="1200">
                <a:latin typeface="Candara" panose="020E0502030303020204" charset="0"/>
                <a:cs typeface="Candara" panose="020E0502030303020204" charset="0"/>
                <a:sym typeface="+mn-ea"/>
              </a:rPr>
              <a:t>pH </a:t>
            </a:r>
            <a:r>
              <a:rPr lang="el-GR" altLang="en-US" sz="1200">
                <a:latin typeface="Candara" panose="020E0502030303020204" charset="0"/>
                <a:cs typeface="Candara" panose="020E0502030303020204" charset="0"/>
                <a:sym typeface="+mn-ea"/>
              </a:rPr>
              <a:t>στο ΕΝΥ σε σχέση με το πλάσμα.</a:t>
            </a:r>
            <a:endParaRPr lang="el-GR" altLang="en-US" sz="1200">
              <a:latin typeface="Candara" panose="020E0502030303020204" charset="0"/>
              <a:cs typeface="Candara" panose="020E0502030303020204" charset="0"/>
            </a:endParaRPr>
          </a:p>
          <a:p>
            <a:pPr marL="76200" indent="0">
              <a:buNone/>
            </a:pPr>
            <a:endParaRPr lang="el-GR" altLang="en-US" sz="1200">
              <a:latin typeface="Candara" panose="020E0502030303020204" charset="0"/>
              <a:cs typeface="Candara" panose="020E0502030303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GB"/>
          </a:p>
        </p:txBody>
      </p:sp>
      <p:pic>
        <p:nvPicPr>
          <p:cNvPr id="6" name="Content Placeholder 4" descr="Χωρίς τίτλ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315" y="627380"/>
            <a:ext cx="6795770" cy="3314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5715"/>
            <a:ext cx="7756525" cy="751840"/>
          </a:xfrm>
        </p:spPr>
        <p:txBody>
          <a:bodyPr/>
          <a:lstStyle/>
          <a:p>
            <a:pPr algn="ctr"/>
            <a:r>
              <a:rPr lang="el-GR" altLang="en-US" sz="2800" b="1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ΘΕΡΑΠΕΥΤΙΚΑ ΜΕΤΡΑ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290" y="1241425"/>
            <a:ext cx="7005955" cy="3344545"/>
          </a:xfrm>
        </p:spPr>
        <p:txBody>
          <a:bodyPr/>
          <a:lstStyle/>
          <a:p>
            <a:r>
              <a:rPr lang="el-GR" altLang="en-US">
                <a:latin typeface="Candara" panose="020E0502030303020204" charset="0"/>
                <a:cs typeface="Candara" panose="020E0502030303020204" charset="0"/>
              </a:rPr>
              <a:t>Αντιμετώπιση υποκείμενης αιτίας.</a:t>
            </a:r>
          </a:p>
          <a:p>
            <a:endParaRPr lang="el-GR" altLang="en-US">
              <a:latin typeface="Candara" panose="020E0502030303020204" charset="0"/>
              <a:cs typeface="Candara" panose="020E0502030303020204" charset="0"/>
            </a:endParaRPr>
          </a:p>
          <a:p>
            <a:r>
              <a:rPr lang="el-GR" altLang="en-US">
                <a:latin typeface="Candara" panose="020E0502030303020204" charset="0"/>
                <a:cs typeface="Candara" panose="020E0502030303020204" charset="0"/>
              </a:rPr>
              <a:t>Διόρθωση ισοζυγίου υγρών και ηλεκτρολυτών.</a:t>
            </a:r>
          </a:p>
          <a:p>
            <a:pPr marL="76200" indent="0">
              <a:buNone/>
            </a:pPr>
            <a:r>
              <a:rPr lang="el-GR" altLang="en-US">
                <a:latin typeface="Candara" panose="020E0502030303020204" charset="0"/>
                <a:cs typeface="Candara" panose="020E0502030303020204" charset="0"/>
              </a:rPr>
              <a:t> </a:t>
            </a:r>
          </a:p>
          <a:p>
            <a:r>
              <a:rPr lang="el-GR" altLang="en-US">
                <a:latin typeface="Candara" panose="020E0502030303020204" charset="0"/>
                <a:cs typeface="Candara" panose="020E0502030303020204" charset="0"/>
              </a:rPr>
              <a:t>Μείωση του καταβολισμού.</a:t>
            </a:r>
          </a:p>
          <a:p>
            <a:endParaRPr lang="el-GR" altLang="en-US">
              <a:latin typeface="Candara" panose="020E0502030303020204" charset="0"/>
              <a:cs typeface="Candara" panose="020E0502030303020204" charset="0"/>
            </a:endParaRPr>
          </a:p>
          <a:p>
            <a:r>
              <a:rPr lang="el-GR" altLang="en-US">
                <a:latin typeface="Candara" panose="020E0502030303020204" charset="0"/>
                <a:cs typeface="Candara" panose="020E0502030303020204" charset="0"/>
              </a:rPr>
              <a:t>Υποστήριξη της αναπνοής.</a:t>
            </a:r>
            <a:r>
              <a:rPr lang="el-GR" altLang="en-US"/>
              <a:t> </a:t>
            </a:r>
          </a:p>
          <a:p>
            <a:endParaRPr lang="el-GR" altLang="en-US"/>
          </a:p>
          <a:p>
            <a:pPr marL="76200" indent="0">
              <a:buNone/>
            </a:pPr>
            <a:endParaRPr lang="el-GR" altLang="el-GR" b="1">
              <a:latin typeface="Candara" panose="020E0502030303020204" charset="0"/>
              <a:cs typeface="Candara" panose="020E0502030303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GB"/>
          </a:p>
        </p:txBody>
      </p:sp>
      <p:pic>
        <p:nvPicPr>
          <p:cNvPr id="5" name="Content Placeholder 3" descr="Χωρίς τίτλ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420" y="123190"/>
            <a:ext cx="1338580" cy="1016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100" y="2706370"/>
            <a:ext cx="1245235" cy="2371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100" y="1275715"/>
            <a:ext cx="1302385" cy="119761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5715"/>
            <a:ext cx="7925435" cy="733425"/>
          </a:xfrm>
        </p:spPr>
        <p:txBody>
          <a:bodyPr/>
          <a:lstStyle/>
          <a:p>
            <a:pPr algn="ctr"/>
            <a:r>
              <a:rPr lang="el-GR" altLang="en-US" sz="3200" b="1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  <a:t>Πότε χορηγώ </a:t>
            </a:r>
            <a:r>
              <a:rPr lang="en-US" altLang="el-GR" sz="3200" b="1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  <a:t>NaHCO3?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290" y="738505"/>
            <a:ext cx="8017510" cy="4349750"/>
          </a:xfrm>
        </p:spPr>
        <p:txBody>
          <a:bodyPr/>
          <a:lstStyle/>
          <a:p>
            <a:pPr algn="just">
              <a:buFont typeface="Wingdings" panose="05000000000000000000" charset="0"/>
              <a:buChar char="§"/>
            </a:pPr>
            <a:r>
              <a:rPr lang="el-GR" altLang="en-US" baseline="-25000">
                <a:latin typeface="Candara" panose="020E0502030303020204" charset="0"/>
                <a:cs typeface="Candara" panose="020E0502030303020204" charset="0"/>
                <a:sym typeface="+mn-ea"/>
              </a:rPr>
              <a:t>Σε ασθενείς με σοβαρή οξέωση δηλ. </a:t>
            </a:r>
            <a:r>
              <a:rPr lang="en-US" altLang="en-US" baseline="-25000">
                <a:latin typeface="Candara" panose="020E0502030303020204" charset="0"/>
                <a:cs typeface="Candara" panose="020E0502030303020204" charset="0"/>
                <a:sym typeface="+mn-ea"/>
              </a:rPr>
              <a:t>pH &lt;7.20</a:t>
            </a:r>
            <a:r>
              <a:rPr lang="el-GR" altLang="en-US" baseline="-25000">
                <a:latin typeface="Candara" panose="020E0502030303020204" charset="0"/>
                <a:cs typeface="Candara" panose="020E0502030303020204" charset="0"/>
                <a:sym typeface="+mn-ea"/>
              </a:rPr>
              <a:t> και </a:t>
            </a:r>
            <a:r>
              <a:rPr lang="en-US" altLang="en-US" baseline="-25000">
                <a:latin typeface="Candara" panose="020E0502030303020204" charset="0"/>
                <a:cs typeface="Candara" panose="020E0502030303020204" charset="0"/>
                <a:sym typeface="+mn-ea"/>
              </a:rPr>
              <a:t>HCO3-&lt;10meq/L, </a:t>
            </a:r>
            <a:r>
              <a:rPr lang="el-GR" altLang="en-US" baseline="-25000">
                <a:latin typeface="Candara" panose="020E0502030303020204" charset="0"/>
                <a:cs typeface="Candara" panose="020E0502030303020204" charset="0"/>
                <a:sym typeface="+mn-ea"/>
              </a:rPr>
              <a:t>οι οποίοι διατρέχουν τον κίνδυνο σοβαρών αρρυθμιών και καρδιαγγειακών διαταραχών.</a:t>
            </a:r>
          </a:p>
          <a:p>
            <a:pPr marL="76200" indent="0" algn="just">
              <a:buFont typeface="Wingdings" panose="05000000000000000000" charset="0"/>
              <a:buNone/>
            </a:pPr>
            <a:r>
              <a:rPr lang="el-GR" altLang="en-US" baseline="-25000">
                <a:latin typeface="Candara" panose="020E0502030303020204" charset="0"/>
                <a:cs typeface="Candara" panose="020E0502030303020204" charset="0"/>
                <a:sym typeface="+mn-ea"/>
              </a:rPr>
              <a:t> </a:t>
            </a:r>
            <a:endParaRPr lang="el-GR" altLang="en-US" baseline="-25000">
              <a:latin typeface="Candara" panose="020E0502030303020204" charset="0"/>
              <a:cs typeface="Candara" panose="020E0502030303020204" charset="0"/>
            </a:endParaRPr>
          </a:p>
          <a:p>
            <a:pPr algn="just">
              <a:buFont typeface="Wingdings" panose="05000000000000000000" charset="0"/>
              <a:buChar char="§"/>
            </a:pPr>
            <a:r>
              <a:rPr lang="el-GR" altLang="en-US" baseline="-25000">
                <a:latin typeface="Candara" panose="020E0502030303020204" charset="0"/>
                <a:cs typeface="Candara" panose="020E0502030303020204" charset="0"/>
                <a:sym typeface="+mn-ea"/>
              </a:rPr>
              <a:t>Δεν αποσκοπεί στην αποκατάσταση του </a:t>
            </a:r>
            <a:r>
              <a:rPr lang="en-US" altLang="en-US" baseline="-25000">
                <a:latin typeface="Candara" panose="020E0502030303020204" charset="0"/>
                <a:cs typeface="Candara" panose="020E0502030303020204" charset="0"/>
                <a:sym typeface="+mn-ea"/>
              </a:rPr>
              <a:t>ph </a:t>
            </a:r>
            <a:r>
              <a:rPr lang="el-GR" altLang="en-US" baseline="-25000">
                <a:latin typeface="Candara" panose="020E0502030303020204" charset="0"/>
                <a:cs typeface="Candara" panose="020E0502030303020204" charset="0"/>
                <a:sym typeface="+mn-ea"/>
              </a:rPr>
              <a:t>στο φυσιολογικό, αλλά στη σταθεροποίησή του.</a:t>
            </a:r>
          </a:p>
          <a:p>
            <a:pPr marL="76200" indent="0" algn="just">
              <a:buFont typeface="Wingdings" panose="05000000000000000000" charset="0"/>
              <a:buNone/>
            </a:pPr>
            <a:r>
              <a:rPr lang="el-GR" altLang="en-US" baseline="-25000">
                <a:latin typeface="Candara" panose="020E0502030303020204" charset="0"/>
                <a:cs typeface="Candara" panose="020E0502030303020204" charset="0"/>
                <a:sym typeface="+mn-ea"/>
              </a:rPr>
              <a:t> </a:t>
            </a:r>
          </a:p>
          <a:p>
            <a:pPr algn="just">
              <a:buFont typeface="Wingdings" panose="05000000000000000000" charset="0"/>
              <a:buChar char="§"/>
            </a:pPr>
            <a:r>
              <a:rPr lang="el-GR" altLang="en-US" baseline="-25000">
                <a:latin typeface="Candara" panose="020E0502030303020204" charset="0"/>
                <a:cs typeface="Candara" panose="020E0502030303020204" charset="0"/>
                <a:sym typeface="+mn-ea"/>
              </a:rPr>
              <a:t>Στο εμπόριο κυκλοφορούν ως διαλύματα 4% και 8,4% (1</a:t>
            </a:r>
            <a:r>
              <a:rPr lang="en-US" altLang="en-US" baseline="-25000">
                <a:latin typeface="Candara" panose="020E0502030303020204" charset="0"/>
                <a:cs typeface="Candara" panose="020E0502030303020204" charset="0"/>
                <a:sym typeface="+mn-ea"/>
              </a:rPr>
              <a:t>ml </a:t>
            </a:r>
            <a:r>
              <a:rPr lang="el-GR" altLang="en-US" baseline="-25000">
                <a:latin typeface="Candara" panose="020E0502030303020204" charset="0"/>
                <a:cs typeface="Candara" panose="020E0502030303020204" charset="0"/>
                <a:sym typeface="+mn-ea"/>
              </a:rPr>
              <a:t>περιέχει περί τα 0,5</a:t>
            </a:r>
            <a:r>
              <a:rPr lang="en-US" altLang="en-US" baseline="-25000">
                <a:latin typeface="Candara" panose="020E0502030303020204" charset="0"/>
                <a:cs typeface="Candara" panose="020E0502030303020204" charset="0"/>
                <a:sym typeface="+mn-ea"/>
              </a:rPr>
              <a:t>meq </a:t>
            </a:r>
            <a:r>
              <a:rPr lang="el-GR" altLang="en-US" baseline="-25000">
                <a:latin typeface="Candara" panose="020E0502030303020204" charset="0"/>
                <a:cs typeface="Candara" panose="020E0502030303020204" charset="0"/>
                <a:sym typeface="+mn-ea"/>
              </a:rPr>
              <a:t>ή 1</a:t>
            </a:r>
            <a:r>
              <a:rPr lang="en-US" altLang="en-US" baseline="-25000">
                <a:latin typeface="Candara" panose="020E0502030303020204" charset="0"/>
                <a:cs typeface="Candara" panose="020E0502030303020204" charset="0"/>
                <a:sym typeface="+mn-ea"/>
              </a:rPr>
              <a:t>meq</a:t>
            </a:r>
            <a:r>
              <a:rPr lang="el-GR" altLang="en-US" baseline="-25000">
                <a:latin typeface="Candara" panose="020E0502030303020204" charset="0"/>
                <a:cs typeface="Candara" panose="020E0502030303020204" charset="0"/>
                <a:sym typeface="+mn-ea"/>
              </a:rPr>
              <a:t>, αντίστοιχα). Το 1/2 χορηγείται σε 15</a:t>
            </a:r>
            <a:r>
              <a:rPr lang="en-US" altLang="el-GR" baseline="-25000">
                <a:latin typeface="Candara" panose="020E0502030303020204" charset="0"/>
                <a:cs typeface="Candara" panose="020E0502030303020204" charset="0"/>
                <a:sym typeface="+mn-ea"/>
              </a:rPr>
              <a:t>min </a:t>
            </a:r>
            <a:r>
              <a:rPr lang="el-GR" altLang="el-GR" baseline="-25000">
                <a:latin typeface="Candara" panose="020E0502030303020204" charset="0"/>
                <a:cs typeface="Candara" panose="020E0502030303020204" charset="0"/>
                <a:sym typeface="+mn-ea"/>
              </a:rPr>
              <a:t>και το υπόλοιπο σε 1-2 </a:t>
            </a:r>
            <a:r>
              <a:rPr lang="en-US" altLang="el-GR" baseline="-25000">
                <a:latin typeface="Candara" panose="020E0502030303020204" charset="0"/>
                <a:cs typeface="Candara" panose="020E0502030303020204" charset="0"/>
                <a:sym typeface="+mn-ea"/>
              </a:rPr>
              <a:t>hrs. </a:t>
            </a:r>
          </a:p>
          <a:p>
            <a:pPr marL="76200" indent="0" algn="just">
              <a:buFont typeface="Wingdings" panose="05000000000000000000" charset="0"/>
              <a:buNone/>
            </a:pPr>
            <a:endParaRPr lang="en-US" altLang="en-US" baseline="-25000">
              <a:cs typeface="+mn-lt"/>
            </a:endParaRPr>
          </a:p>
          <a:p>
            <a:pPr marL="7620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GB"/>
          </a:p>
        </p:txBody>
      </p:sp>
      <p:graphicFrame>
        <p:nvGraphicFramePr>
          <p:cNvPr id="5" name="Table 4"/>
          <p:cNvGraphicFramePr/>
          <p:nvPr>
            <p:custDataLst>
              <p:tags r:id="rId1"/>
            </p:custDataLst>
          </p:nvPr>
        </p:nvGraphicFramePr>
        <p:xfrm>
          <a:off x="1371600" y="3526790"/>
          <a:ext cx="5224780" cy="156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4780"/>
              </a:tblGrid>
              <a:tr h="4038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altLang="en-US" sz="1600">
                          <a:solidFill>
                            <a:schemeClr val="tx1"/>
                          </a:solidFill>
                          <a:latin typeface="Candara" panose="020E0502030303020204" charset="0"/>
                          <a:cs typeface="Candara" panose="020E0502030303020204" charset="0"/>
                        </a:rPr>
                        <a:t>Παρενέργειες </a:t>
                      </a:r>
                      <a:r>
                        <a:rPr lang="en-US" altLang="en-US" sz="1600">
                          <a:solidFill>
                            <a:schemeClr val="tx1"/>
                          </a:solidFill>
                          <a:latin typeface="Candara" panose="020E0502030303020204" charset="0"/>
                          <a:cs typeface="Candara" panose="020E0502030303020204" charset="0"/>
                        </a:rPr>
                        <a:t>NaHCO</a:t>
                      </a:r>
                      <a:r>
                        <a:rPr lang="en-US" altLang="en-US" sz="1600" baseline="-25000">
                          <a:solidFill>
                            <a:schemeClr val="tx1"/>
                          </a:solidFill>
                          <a:latin typeface="Candara" panose="020E0502030303020204" charset="0"/>
                          <a:cs typeface="Candara" panose="020E0502030303020204" charset="0"/>
                        </a:rPr>
                        <a:t>3</a:t>
                      </a:r>
                      <a:r>
                        <a:rPr lang="en-US" altLang="en-US" sz="1600" baseline="30000">
                          <a:solidFill>
                            <a:schemeClr val="tx1"/>
                          </a:solidFill>
                          <a:latin typeface="Candara" panose="020E0502030303020204" charset="0"/>
                          <a:cs typeface="Candara" panose="020E0502030303020204" charset="0"/>
                        </a:rPr>
                        <a:t>-</a:t>
                      </a:r>
                    </a:p>
                  </a:txBody>
                  <a:tcPr/>
                </a:tc>
              </a:tr>
              <a:tr h="11582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l-GR">
                          <a:latin typeface="Candara" panose="020E0502030303020204" charset="0"/>
                          <a:cs typeface="Candara" panose="020E0502030303020204" charset="0"/>
                        </a:rPr>
                        <a:t>Αντιρροπιστική μεταβολική αλκάλωση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l-GR">
                          <a:latin typeface="Candara" panose="020E0502030303020204" charset="0"/>
                          <a:cs typeface="Candara" panose="020E0502030303020204" charset="0"/>
                        </a:rPr>
                        <a:t>Μείωση του καλίου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l-GR">
                          <a:latin typeface="Candara" panose="020E0502030303020204" charset="0"/>
                          <a:cs typeface="Candara" panose="020E0502030303020204" charset="0"/>
                        </a:rPr>
                        <a:t>Μείωση της απελευθέρωσης οξυγόνου στους ιστούς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l-GR">
                          <a:latin typeface="Candara" panose="020E0502030303020204" charset="0"/>
                          <a:cs typeface="Candara" panose="020E0502030303020204" charset="0"/>
                        </a:rPr>
                        <a:t>Υπερνατριαιμία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l-GR">
                          <a:latin typeface="Candara" panose="020E0502030303020204" charset="0"/>
                          <a:cs typeface="Candara" panose="020E0502030303020204" charset="0"/>
                        </a:rPr>
                        <a:t>Υπερφόρτωση ύδατος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Content Placeholder 3" descr="Χωρίς τίτλ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025" y="3435985"/>
            <a:ext cx="2169160" cy="1581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2"/>
          </p:nvPr>
        </p:nvSpPr>
        <p:spPr>
          <a:xfrm>
            <a:off x="844550" y="1626870"/>
            <a:ext cx="4236085" cy="3017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buFont typeface="Wingdings" panose="05000000000000000000" charset="0"/>
              <a:buChar char="Ø"/>
            </a:pPr>
            <a:r>
              <a:rPr lang="el-GR" altLang="x-none" sz="1600" b="1" dirty="0">
                <a:latin typeface="Candara" panose="020E0502030303020204" charset="0"/>
                <a:cs typeface="Candara" panose="020E0502030303020204" charset="0"/>
                <a:sym typeface="+mn-ea"/>
              </a:rPr>
              <a:t>Λαμβάνονται από αρτηρία </a:t>
            </a:r>
            <a:r>
              <a:rPr sz="1600" b="1" dirty="0">
                <a:latin typeface="Candara" panose="020E0502030303020204" charset="0"/>
                <a:cs typeface="Candara" panose="020E0502030303020204" charset="0"/>
                <a:sym typeface="+mn-ea"/>
              </a:rPr>
              <a:t>– </a:t>
            </a:r>
            <a:r>
              <a:rPr lang="el-GR" altLang="x-none" sz="1600" b="1" dirty="0">
                <a:latin typeface="Candara" panose="020E0502030303020204" charset="0"/>
                <a:cs typeface="Candara" panose="020E0502030303020204" charset="0"/>
                <a:sym typeface="+mn-ea"/>
              </a:rPr>
              <a:t>κερκιδική, βραχιόνιο</a:t>
            </a:r>
            <a:r>
              <a:rPr sz="1600" b="1" dirty="0">
                <a:latin typeface="Candara" panose="020E0502030303020204" charset="0"/>
                <a:cs typeface="Candara" panose="020E0502030303020204" charset="0"/>
                <a:sym typeface="+mn-ea"/>
              </a:rPr>
              <a:t>, </a:t>
            </a:r>
            <a:r>
              <a:rPr lang="el-GR" sz="1600" b="1" dirty="0">
                <a:latin typeface="Candara" panose="020E0502030303020204" charset="0"/>
                <a:cs typeface="Candara" panose="020E0502030303020204" charset="0"/>
                <a:sym typeface="+mn-ea"/>
              </a:rPr>
              <a:t>ραχιαία του ποδός, </a:t>
            </a:r>
            <a:r>
              <a:rPr lang="el-GR" altLang="x-none" sz="1600" b="1" dirty="0">
                <a:latin typeface="Candara" panose="020E0502030303020204" charset="0"/>
                <a:cs typeface="Candara" panose="020E0502030303020204" charset="0"/>
                <a:sym typeface="+mn-ea"/>
              </a:rPr>
              <a:t>μηριαία.</a:t>
            </a:r>
            <a:endParaRPr sz="1600" b="1" dirty="0">
              <a:latin typeface="Candara" panose="020E0502030303020204" charset="0"/>
              <a:cs typeface="Candara" panose="020E0502030303020204" charset="0"/>
            </a:endParaRPr>
          </a:p>
          <a:p>
            <a:pPr marL="342900" indent="-342900" algn="just">
              <a:buFont typeface="Wingdings" panose="05000000000000000000" charset="0"/>
              <a:buChar char="Ø"/>
            </a:pPr>
            <a:endParaRPr sz="1600" b="1" dirty="0">
              <a:latin typeface="Candara" panose="020E0502030303020204" charset="0"/>
              <a:cs typeface="Candara" panose="020E0502030303020204" charset="0"/>
            </a:endParaRPr>
          </a:p>
          <a:p>
            <a:pPr marL="342900" indent="-342900" algn="just">
              <a:buFont typeface="Wingdings" panose="05000000000000000000" charset="0"/>
              <a:buChar char="Ø"/>
            </a:pPr>
            <a:r>
              <a:rPr lang="el-GR" altLang="x-none" sz="1600" b="1" dirty="0">
                <a:latin typeface="Candara" panose="020E0502030303020204" charset="0"/>
                <a:cs typeface="Candara" panose="020E0502030303020204" charset="0"/>
                <a:sym typeface="+mn-ea"/>
              </a:rPr>
              <a:t>Είναι παρεμβατική μέθοδος.</a:t>
            </a:r>
            <a:endParaRPr sz="1600" b="1" dirty="0">
              <a:latin typeface="Candara" panose="020E0502030303020204" charset="0"/>
              <a:cs typeface="Candara" panose="020E0502030303020204" charset="0"/>
            </a:endParaRPr>
          </a:p>
          <a:p>
            <a:pPr marL="0" indent="0" algn="just">
              <a:buFont typeface="Wingdings" panose="05000000000000000000" charset="0"/>
              <a:buNone/>
            </a:pPr>
            <a:endParaRPr sz="1600" b="1" dirty="0">
              <a:latin typeface="Candara" panose="020E0502030303020204" charset="0"/>
              <a:cs typeface="Candara" panose="020E0502030303020204" charset="0"/>
            </a:endParaRPr>
          </a:p>
          <a:p>
            <a:pPr marL="342900" indent="-342900" algn="just">
              <a:buFont typeface="Wingdings" panose="05000000000000000000" charset="0"/>
              <a:buChar char="Ø"/>
            </a:pPr>
            <a:r>
              <a:rPr lang="el-GR" altLang="x-none" sz="1600" b="1" dirty="0">
                <a:latin typeface="Candara" panose="020E0502030303020204" charset="0"/>
                <a:cs typeface="Candara" panose="020E0502030303020204" charset="0"/>
                <a:sym typeface="+mn-ea"/>
              </a:rPr>
              <a:t>Προσοχή σε όσους παίρνουν αντιπηκτικά/θρομβοπενία</a:t>
            </a:r>
            <a:r>
              <a:rPr lang="en-US" altLang="el-GR" sz="1600" b="1" dirty="0">
                <a:latin typeface="Candara" panose="020E0502030303020204" charset="0"/>
                <a:cs typeface="Candara" panose="020E0502030303020204" charset="0"/>
                <a:sym typeface="+mn-ea"/>
              </a:rPr>
              <a:t>.</a:t>
            </a:r>
            <a:endParaRPr lang="en-US" sz="1600" b="1" dirty="0">
              <a:latin typeface="Candara" panose="020E0502030303020204" charset="0"/>
              <a:cs typeface="Candara" panose="020E0502030303020204" charset="0"/>
            </a:endParaRPr>
          </a:p>
          <a:p>
            <a:pPr marL="0" indent="0" algn="just">
              <a:buFont typeface="Wingdings" panose="05000000000000000000" charset="0"/>
              <a:buNone/>
            </a:pPr>
            <a:endParaRPr lang="en-US" sz="1600" b="1" dirty="0">
              <a:latin typeface="Candara" panose="020E0502030303020204" charset="0"/>
              <a:cs typeface="Candara" panose="020E0502030303020204" charset="0"/>
            </a:endParaRPr>
          </a:p>
          <a:p>
            <a:pPr marL="342900" indent="-342900" algn="just">
              <a:buFont typeface="Wingdings" panose="05000000000000000000" charset="0"/>
              <a:buChar char="Ø"/>
            </a:pPr>
            <a:r>
              <a:rPr lang="el-GR" sz="1600" b="1" dirty="0">
                <a:latin typeface="Candara" panose="020E0502030303020204" charset="0"/>
                <a:cs typeface="Candara" panose="020E0502030303020204" charset="0"/>
                <a:sym typeface="+mn-ea"/>
              </a:rPr>
              <a:t>Γιατί όχι φλεβικό αίμα???</a:t>
            </a:r>
            <a:endParaRPr sz="1600" b="1" dirty="0">
              <a:latin typeface="Candara" panose="020E0502030303020204" charset="0"/>
              <a:cs typeface="Candara" panose="020E050203030302020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600" b="1" dirty="0">
              <a:solidFill>
                <a:schemeClr val="dk2"/>
              </a:solidFill>
              <a:latin typeface="Candara" panose="020E0502030303020204" charset="0"/>
              <a:cs typeface="Candara" panose="020E0502030303020204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4550" y="262890"/>
            <a:ext cx="7956550" cy="796290"/>
          </a:xfrm>
        </p:spPr>
        <p:txBody>
          <a:bodyPr/>
          <a:lstStyle/>
          <a:p>
            <a:pPr algn="ctr"/>
            <a:r>
              <a:rPr lang="en-US" altLang="en-US" sz="360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ABGs, Arterial Blood Gases</a:t>
            </a:r>
          </a:p>
        </p:txBody>
      </p:sp>
      <p:pic>
        <p:nvPicPr>
          <p:cNvPr id="4" name="Content Placeholder 1" descr="Χωρίς τίτλ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550" y="116205"/>
            <a:ext cx="1082675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Content Placeholder 3" descr="Χωρίς τίτλ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845" y="1923415"/>
            <a:ext cx="3544570" cy="23342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616710" y="274955"/>
            <a:ext cx="6492240" cy="1770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altLang="en-GB" sz="440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ΜΕΤΑΒΟΛΙΚΗ ΑΛΚΑΛΩΣΗ</a:t>
            </a:r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GB"/>
          </a:p>
        </p:txBody>
      </p:sp>
      <p:sp>
        <p:nvSpPr>
          <p:cNvPr id="112" name="Google Shape;112;p17"/>
          <p:cNvSpPr txBox="1"/>
          <p:nvPr/>
        </p:nvSpPr>
        <p:spPr>
          <a:xfrm>
            <a:off x="899795" y="2094230"/>
            <a:ext cx="7264400" cy="14725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 panose="020B0503030403020204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 panose="020B0503030403020204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 panose="020B0503030403020204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altLang="en-GB"/>
              <a:t>ΜΕΤΑΒΟΛΙΚΗ ΑΛΚΑΛΩΣΗ ΕΧΩ ΟΤΑΝ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l-GR" altLang="en-GB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en-GB" b="1"/>
              <a:t>PH&gt;7.45 </a:t>
            </a:r>
            <a:r>
              <a:rPr lang="el-GR" altLang="en-GB" b="1"/>
              <a:t>και </a:t>
            </a:r>
            <a:r>
              <a:rPr lang="en-US" altLang="en-GB" b="1"/>
              <a:t>[HCO3</a:t>
            </a:r>
            <a:r>
              <a:rPr lang="en-US" altLang="en-GB" b="1" baseline="30000"/>
              <a:t>-</a:t>
            </a:r>
            <a:r>
              <a:rPr lang="en-US" altLang="en-GB" b="1"/>
              <a:t>] &gt;26meq/L </a:t>
            </a:r>
            <a:r>
              <a:rPr lang="el-GR" altLang="en-GB" b="1"/>
              <a:t>και </a:t>
            </a:r>
            <a:r>
              <a:rPr lang="en-US" altLang="el-GR" b="1"/>
              <a:t>SBE&gt;+2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5715"/>
            <a:ext cx="7205345" cy="672465"/>
          </a:xfrm>
        </p:spPr>
        <p:txBody>
          <a:bodyPr/>
          <a:lstStyle/>
          <a:p>
            <a:pPr algn="ctr"/>
            <a:r>
              <a:rPr lang="el-GR" sz="320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ΜΕΤΑΒΟΛΙΚΗ ΑΛΚΑΛΩΣΗ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-GB"/>
          </a:p>
        </p:txBody>
      </p:sp>
      <p:pic>
        <p:nvPicPr>
          <p:cNvPr id="5" name="Content Placeholder 2" descr="Χωρίς τίτλ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70" y="915670"/>
            <a:ext cx="6994525" cy="3084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1" name="Google Shape;181;p20"/>
          <p:cNvSpPr txBox="1">
            <a:spLocks noGrp="1"/>
          </p:cNvSpPr>
          <p:nvPr>
            <p:ph type="body" idx="1"/>
          </p:nvPr>
        </p:nvSpPr>
        <p:spPr>
          <a:xfrm>
            <a:off x="1065530" y="4147820"/>
            <a:ext cx="7031355" cy="843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buFont typeface="Wingdings" panose="05000000000000000000" charset="0"/>
              <a:buChar char="Ø"/>
            </a:pPr>
            <a:endParaRPr lang="el-GR" altLang="en-US" sz="1600" b="1">
              <a:latin typeface="Candara" panose="020E0502030303020204" charset="0"/>
              <a:cs typeface="Candara" panose="020E0502030303020204" charset="0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l-GR" altLang="en-US" sz="1600" b="1" u="sng">
                <a:latin typeface="Candara" panose="020E0502030303020204" charset="0"/>
                <a:cs typeface="Candara" panose="020E0502030303020204" charset="0"/>
              </a:rPr>
              <a:t>Πλήρης αναπνευστική αντιρρόπηση συμβαίνει σε 24 ως 36 ώρες. 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844550" y="5715"/>
            <a:ext cx="7973060" cy="5943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altLang="en-GB" sz="280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ΑΙΤΙΑ ΜΕΤΑΒΟΛΙΚΗΣ ΑΛΚΑΛΩΣΗΣ</a:t>
            </a:r>
          </a:p>
        </p:txBody>
      </p:sp>
      <p:sp>
        <p:nvSpPr>
          <p:cNvPr id="181" name="Google Shape;181;p20"/>
          <p:cNvSpPr txBox="1">
            <a:spLocks noGrp="1"/>
          </p:cNvSpPr>
          <p:nvPr>
            <p:ph type="body" idx="1"/>
          </p:nvPr>
        </p:nvSpPr>
        <p:spPr>
          <a:xfrm>
            <a:off x="844550" y="600075"/>
            <a:ext cx="3640455" cy="44900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Wingdings" panose="05000000000000000000" charset="0"/>
              <a:buChar char="Ø"/>
            </a:pPr>
            <a:r>
              <a:rPr lang="el-GR" altLang="en-US" sz="1600" b="1">
                <a:latin typeface="Candara" panose="020E0502030303020204" charset="0"/>
                <a:cs typeface="Candara" panose="020E0502030303020204" charset="0"/>
                <a:sym typeface="+mn-ea"/>
              </a:rPr>
              <a:t>Απώλεια Η</a:t>
            </a:r>
            <a:r>
              <a:rPr lang="el-GR" altLang="en-US" sz="1600" b="1" baseline="30000">
                <a:latin typeface="Candara" panose="020E0502030303020204" charset="0"/>
                <a:cs typeface="Candara" panose="020E0502030303020204" charset="0"/>
                <a:sym typeface="+mn-ea"/>
              </a:rPr>
              <a:t>+ </a:t>
            </a:r>
            <a:r>
              <a:rPr lang="el-GR" altLang="en-US" sz="1600" b="1">
                <a:latin typeface="Candara" panose="020E0502030303020204" charset="0"/>
                <a:cs typeface="Candara" panose="020E0502030303020204" charset="0"/>
                <a:sym typeface="+mn-ea"/>
              </a:rPr>
              <a:t>από το </a:t>
            </a:r>
            <a:r>
              <a:rPr lang="en-US" altLang="en-US" sz="1600" b="1">
                <a:latin typeface="Candara" panose="020E0502030303020204" charset="0"/>
                <a:cs typeface="Candara" panose="020E0502030303020204" charset="0"/>
                <a:sym typeface="+mn-ea"/>
              </a:rPr>
              <a:t>ECF</a:t>
            </a:r>
            <a:endParaRPr lang="en-US" altLang="en-US" sz="1600" b="1">
              <a:latin typeface="Candara" panose="020E0502030303020204" charset="0"/>
              <a:cs typeface="Candara" panose="020E0502030303020204" charset="0"/>
            </a:endParaRPr>
          </a:p>
          <a:p>
            <a:pPr marL="0" indent="0" algn="l">
              <a:buFont typeface="Wingdings" panose="05000000000000000000" charset="0"/>
              <a:buNone/>
            </a:pPr>
            <a:r>
              <a:rPr lang="el-GR" altLang="en-US" sz="1400" b="1">
                <a:latin typeface="Candara" panose="020E0502030303020204" charset="0"/>
                <a:cs typeface="Candara" panose="020E0502030303020204" charset="0"/>
                <a:sym typeface="+mn-ea"/>
              </a:rPr>
              <a:t>ΓΕΣ </a:t>
            </a:r>
            <a:endParaRPr lang="el-GR" altLang="en-US" sz="1400" b="1">
              <a:latin typeface="Candara" panose="020E0502030303020204" charset="0"/>
              <a:cs typeface="Candara" panose="020E0502030303020204" charset="0"/>
            </a:endParaRPr>
          </a:p>
          <a:p>
            <a:pPr marL="0" indent="0" algn="l">
              <a:buFont typeface="Wingdings" panose="05000000000000000000" charset="0"/>
              <a:buNone/>
            </a:pPr>
            <a:r>
              <a:rPr lang="el-GR" altLang="en-US" sz="1400">
                <a:latin typeface="Candara" panose="020E0502030303020204" charset="0"/>
                <a:cs typeface="Candara" panose="020E0502030303020204" charset="0"/>
                <a:sym typeface="+mn-ea"/>
              </a:rPr>
              <a:t>1. έμετοι, γαστρικές αναρροφήσεις, συρίγγια</a:t>
            </a:r>
            <a:endParaRPr lang="el-GR" altLang="en-US" sz="1400">
              <a:latin typeface="Candara" panose="020E0502030303020204" charset="0"/>
              <a:cs typeface="Candara" panose="020E0502030303020204" charset="0"/>
            </a:endParaRPr>
          </a:p>
          <a:p>
            <a:pPr marL="0" indent="0" algn="l">
              <a:buFont typeface="Wingdings" panose="05000000000000000000" charset="0"/>
              <a:buNone/>
            </a:pPr>
            <a:r>
              <a:rPr lang="el-GR" altLang="en-US" sz="1400">
                <a:latin typeface="Candara" panose="020E0502030303020204" charset="0"/>
                <a:cs typeface="Candara" panose="020E0502030303020204" charset="0"/>
                <a:sym typeface="+mn-ea"/>
              </a:rPr>
              <a:t>2. θηλώδη αδενώματα παχέος εντέρου</a:t>
            </a:r>
          </a:p>
          <a:p>
            <a:pPr marL="0" indent="0" algn="l">
              <a:buFont typeface="Wingdings" panose="05000000000000000000" charset="0"/>
              <a:buNone/>
            </a:pPr>
            <a:endParaRPr lang="el-GR" altLang="en-US" sz="1400">
              <a:latin typeface="Candara" panose="020E0502030303020204" charset="0"/>
              <a:cs typeface="Candara" panose="020E0502030303020204" charset="0"/>
            </a:endParaRPr>
          </a:p>
          <a:p>
            <a:pPr marL="0" indent="0" algn="l">
              <a:buFont typeface="Wingdings" panose="05000000000000000000" charset="0"/>
              <a:buNone/>
            </a:pPr>
            <a:r>
              <a:rPr lang="el-GR" altLang="en-US" sz="1400" b="1">
                <a:latin typeface="Candara" panose="020E0502030303020204" charset="0"/>
                <a:cs typeface="Candara" panose="020E0502030303020204" charset="0"/>
                <a:sym typeface="+mn-ea"/>
              </a:rPr>
              <a:t>ΝΕΦΡΟΙ (απώλεια Κ+, </a:t>
            </a:r>
            <a:r>
              <a:rPr lang="en-US" altLang="en-US" sz="1400" b="1">
                <a:latin typeface="Candara" panose="020E0502030303020204" charset="0"/>
                <a:cs typeface="Candara" panose="020E0502030303020204" charset="0"/>
                <a:sym typeface="+mn-ea"/>
              </a:rPr>
              <a:t>Cl-,</a:t>
            </a:r>
            <a:r>
              <a:rPr lang="el-GR" altLang="en-US" sz="1400" b="1">
                <a:latin typeface="Candara" panose="020E0502030303020204" charset="0"/>
                <a:cs typeface="Candara" panose="020E0502030303020204" charset="0"/>
                <a:sym typeface="+mn-ea"/>
              </a:rPr>
              <a:t> ύδατος)</a:t>
            </a:r>
            <a:endParaRPr lang="el-GR" altLang="en-US" sz="1400" b="1">
              <a:latin typeface="Candara" panose="020E0502030303020204" charset="0"/>
              <a:cs typeface="Candara" panose="020E0502030303020204" charset="0"/>
            </a:endParaRPr>
          </a:p>
          <a:p>
            <a:pPr marL="0" indent="0" algn="l">
              <a:buFont typeface="Wingdings" panose="05000000000000000000" charset="0"/>
              <a:buNone/>
            </a:pPr>
            <a:r>
              <a:rPr lang="el-GR" altLang="en-US" sz="1400">
                <a:latin typeface="Candara" panose="020E0502030303020204" charset="0"/>
                <a:cs typeface="Candara" panose="020E0502030303020204" charset="0"/>
                <a:sym typeface="+mn-ea"/>
              </a:rPr>
              <a:t>1. διουρητικά κυρίως θειαζιδικά</a:t>
            </a:r>
            <a:endParaRPr lang="el-GR" altLang="en-US" sz="1400">
              <a:latin typeface="Candara" panose="020E0502030303020204" charset="0"/>
              <a:cs typeface="Candara" panose="020E0502030303020204" charset="0"/>
            </a:endParaRPr>
          </a:p>
          <a:p>
            <a:pPr marL="0" indent="0" algn="l">
              <a:buFont typeface="Wingdings" panose="05000000000000000000" charset="0"/>
              <a:buNone/>
            </a:pPr>
            <a:r>
              <a:rPr lang="el-GR" altLang="en-US" sz="1400">
                <a:latin typeface="Candara" panose="020E0502030303020204" charset="0"/>
                <a:cs typeface="Candara" panose="020E0502030303020204" charset="0"/>
                <a:sym typeface="+mn-ea"/>
              </a:rPr>
              <a:t>2. Υπερέκκριση αλατοκορτικοειδών (σύνδρομο </a:t>
            </a:r>
            <a:r>
              <a:rPr lang="en-US" altLang="en-US" sz="1400">
                <a:latin typeface="Candara" panose="020E0502030303020204" charset="0"/>
                <a:cs typeface="Candara" panose="020E0502030303020204" charset="0"/>
                <a:sym typeface="+mn-ea"/>
              </a:rPr>
              <a:t>Barter, </a:t>
            </a:r>
            <a:r>
              <a:rPr lang="el-GR" altLang="en-US" sz="1400">
                <a:latin typeface="Candara" panose="020E0502030303020204" charset="0"/>
                <a:cs typeface="Candara" panose="020E0502030303020204" charset="0"/>
                <a:sym typeface="+mn-ea"/>
              </a:rPr>
              <a:t>πρωτοπαθής ή δευτεροπαθής υπεραλδοστερονισμός)*</a:t>
            </a:r>
            <a:endParaRPr lang="el-GR" altLang="en-US" sz="1400">
              <a:latin typeface="Candara" panose="020E0502030303020204" charset="0"/>
              <a:cs typeface="Candara" panose="020E0502030303020204" charset="0"/>
            </a:endParaRPr>
          </a:p>
          <a:p>
            <a:pPr marL="0" indent="0" algn="l">
              <a:buFont typeface="Wingdings" panose="05000000000000000000" charset="0"/>
              <a:buNone/>
            </a:pPr>
            <a:endParaRPr lang="el-GR" altLang="en-US" sz="1400">
              <a:latin typeface="Candara" panose="020E0502030303020204" charset="0"/>
              <a:cs typeface="Candara" panose="020E0502030303020204" charset="0"/>
            </a:endParaRPr>
          </a:p>
          <a:p>
            <a:pPr marL="0" indent="0" algn="l">
              <a:buFont typeface="Wingdings" panose="05000000000000000000" charset="0"/>
              <a:buNone/>
            </a:pPr>
            <a:r>
              <a:rPr lang="el-GR" altLang="en-US" sz="1400">
                <a:latin typeface="Candara" panose="020E0502030303020204" charset="0"/>
                <a:cs typeface="Candara" panose="020E0502030303020204" charset="0"/>
                <a:sym typeface="+mn-ea"/>
              </a:rPr>
              <a:t>ΥΠΟΚΑΛΙΑΙΜΙΑ (είσοδος Η</a:t>
            </a:r>
            <a:r>
              <a:rPr lang="el-GR" altLang="en-US" sz="1400" baseline="30000">
                <a:latin typeface="Candara" panose="020E0502030303020204" charset="0"/>
                <a:cs typeface="Candara" panose="020E0502030303020204" charset="0"/>
                <a:sym typeface="+mn-ea"/>
              </a:rPr>
              <a:t>+ </a:t>
            </a:r>
            <a:r>
              <a:rPr lang="el-GR" altLang="en-US" sz="1400">
                <a:latin typeface="Candara" panose="020E0502030303020204" charset="0"/>
                <a:cs typeface="Candara" panose="020E0502030303020204" charset="0"/>
                <a:sym typeface="+mn-ea"/>
              </a:rPr>
              <a:t>στα κύτταρα)</a:t>
            </a:r>
            <a:endParaRPr lang="el-GR" altLang="en-US" sz="1400">
              <a:latin typeface="Candara" panose="020E0502030303020204" charset="0"/>
              <a:cs typeface="Candara" panose="020E0502030303020204" charset="0"/>
            </a:endParaRPr>
          </a:p>
          <a:p>
            <a:pPr algn="l">
              <a:buNone/>
            </a:pPr>
            <a:endParaRPr lang="el-GR" altLang="en-US" sz="1400">
              <a:latin typeface="Candara" panose="020E0502030303020204" charset="0"/>
              <a:cs typeface="Candara" panose="020E0502030303020204" charset="0"/>
            </a:endParaRPr>
          </a:p>
          <a:p>
            <a:pPr marL="0" indent="0" algn="l">
              <a:buNone/>
            </a:pPr>
            <a:r>
              <a:rPr lang="el-GR" altLang="en-US" sz="1400" b="1" u="sng">
                <a:latin typeface="Candara" panose="020E0502030303020204" charset="0"/>
                <a:cs typeface="Candara" panose="020E0502030303020204" charset="0"/>
                <a:sym typeface="+mn-ea"/>
              </a:rPr>
              <a:t>*Τα αλατοκορτικοειδή αυξάνουν την επαναρρόφηση Να</a:t>
            </a:r>
            <a:r>
              <a:rPr lang="el-GR" altLang="en-US" sz="1400" b="1" u="sng" baseline="30000">
                <a:latin typeface="Candara" panose="020E0502030303020204" charset="0"/>
                <a:cs typeface="Candara" panose="020E0502030303020204" charset="0"/>
                <a:sym typeface="+mn-ea"/>
              </a:rPr>
              <a:t>+</a:t>
            </a:r>
            <a:r>
              <a:rPr lang="el-GR" altLang="en-US" sz="1400" b="1" u="sng">
                <a:latin typeface="Candara" panose="020E0502030303020204" charset="0"/>
                <a:cs typeface="Candara" panose="020E0502030303020204" charset="0"/>
                <a:sym typeface="+mn-ea"/>
              </a:rPr>
              <a:t>, απεκκρίνοντας Η</a:t>
            </a:r>
            <a:r>
              <a:rPr lang="el-GR" altLang="en-US" sz="1400" b="1" u="sng" baseline="30000">
                <a:latin typeface="Candara" panose="020E0502030303020204" charset="0"/>
                <a:cs typeface="Candara" panose="020E0502030303020204" charset="0"/>
                <a:sym typeface="+mn-ea"/>
              </a:rPr>
              <a:t>+</a:t>
            </a:r>
            <a:r>
              <a:rPr lang="el-GR" altLang="en-US" sz="1400" b="1" u="sng">
                <a:latin typeface="Candara" panose="020E0502030303020204" charset="0"/>
                <a:cs typeface="Candara" panose="020E0502030303020204" charset="0"/>
                <a:sym typeface="+mn-ea"/>
              </a:rPr>
              <a:t>/Κ+.</a:t>
            </a:r>
            <a:endParaRPr lang="el-GR" altLang="en-US" sz="1400" b="1" u="sng">
              <a:latin typeface="Candara" panose="020E0502030303020204" charset="0"/>
              <a:cs typeface="Candara" panose="020E0502030303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l-GR" altLang="en-US" sz="1400" b="1" u="sng">
              <a:latin typeface="Candara" panose="020E0502030303020204" charset="0"/>
              <a:cs typeface="Candara" panose="020E0502030303020204" charset="0"/>
            </a:endParaRPr>
          </a:p>
        </p:txBody>
      </p:sp>
      <p:sp>
        <p:nvSpPr>
          <p:cNvPr id="183" name="Google Shape;183;p20"/>
          <p:cNvSpPr txBox="1">
            <a:spLocks noGrp="1"/>
          </p:cNvSpPr>
          <p:nvPr>
            <p:ph type="body" idx="3"/>
          </p:nvPr>
        </p:nvSpPr>
        <p:spPr>
          <a:xfrm>
            <a:off x="5074920" y="916305"/>
            <a:ext cx="3634740" cy="3857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charset="0"/>
              <a:buChar char="Ø"/>
            </a:pPr>
            <a:r>
              <a:rPr lang="el-GR" sz="1600" b="1">
                <a:latin typeface="Candara" panose="020E0502030303020204" charset="0"/>
                <a:cs typeface="Candara" panose="020E0502030303020204" charset="0"/>
                <a:sym typeface="+mn-ea"/>
              </a:rPr>
              <a:t>Κατακράτηση </a:t>
            </a:r>
            <a:r>
              <a:rPr lang="en-US" sz="1600" b="1">
                <a:latin typeface="Candara" panose="020E0502030303020204" charset="0"/>
                <a:cs typeface="Candara" panose="020E0502030303020204" charset="0"/>
                <a:sym typeface="+mn-ea"/>
              </a:rPr>
              <a:t>HCO</a:t>
            </a:r>
            <a:r>
              <a:rPr lang="en-US" sz="1600" b="1" baseline="-25000">
                <a:latin typeface="Candara" panose="020E0502030303020204" charset="0"/>
                <a:cs typeface="Candara" panose="020E0502030303020204" charset="0"/>
                <a:sym typeface="+mn-ea"/>
              </a:rPr>
              <a:t>3</a:t>
            </a:r>
            <a:r>
              <a:rPr lang="en-US" sz="1600" b="1" baseline="30000">
                <a:latin typeface="Candara" panose="020E0502030303020204" charset="0"/>
                <a:cs typeface="Candara" panose="020E0502030303020204" charset="0"/>
                <a:sym typeface="+mn-ea"/>
              </a:rPr>
              <a:t>-</a:t>
            </a:r>
            <a:endParaRPr lang="en-US" sz="1600" baseline="30000">
              <a:latin typeface="Candara" panose="020E0502030303020204" charset="0"/>
              <a:cs typeface="Candara" panose="020E0502030303020204" charset="0"/>
            </a:endParaRPr>
          </a:p>
          <a:p>
            <a:pPr>
              <a:buFont typeface="Wingdings" panose="05000000000000000000" charset="0"/>
              <a:buAutoNum type="arabicPeriod"/>
            </a:pPr>
            <a:r>
              <a:rPr lang="el-GR" sz="1600">
                <a:latin typeface="Candara" panose="020E0502030303020204" charset="0"/>
                <a:cs typeface="Candara" panose="020E0502030303020204" charset="0"/>
                <a:sym typeface="+mn-ea"/>
              </a:rPr>
              <a:t>Χορήγηση </a:t>
            </a:r>
            <a:r>
              <a:rPr lang="en-US" sz="1600">
                <a:latin typeface="Candara" panose="020E0502030303020204" charset="0"/>
                <a:cs typeface="Candara" panose="020E0502030303020204" charset="0"/>
                <a:sym typeface="+mn-ea"/>
              </a:rPr>
              <a:t>NaHCO</a:t>
            </a:r>
            <a:r>
              <a:rPr lang="el-GR" altLang="en-US" sz="1600" baseline="-25000">
                <a:latin typeface="Candara" panose="020E0502030303020204" charset="0"/>
                <a:cs typeface="Candara" panose="020E0502030303020204" charset="0"/>
                <a:sym typeface="+mn-ea"/>
              </a:rPr>
              <a:t>3</a:t>
            </a:r>
            <a:r>
              <a:rPr lang="el-GR" altLang="en-US" sz="1600" baseline="30000">
                <a:latin typeface="Candara" panose="020E0502030303020204" charset="0"/>
                <a:cs typeface="Candara" panose="020E0502030303020204" charset="0"/>
                <a:sym typeface="+mn-ea"/>
              </a:rPr>
              <a:t>-</a:t>
            </a:r>
            <a:endParaRPr lang="en-US" sz="1600" baseline="-25000">
              <a:latin typeface="Candara" panose="020E0502030303020204" charset="0"/>
              <a:cs typeface="Candara" panose="020E0502030303020204" charset="0"/>
            </a:endParaRPr>
          </a:p>
          <a:p>
            <a:pPr>
              <a:buFont typeface="Wingdings" panose="05000000000000000000" charset="0"/>
              <a:buAutoNum type="arabicPeriod"/>
            </a:pPr>
            <a:r>
              <a:rPr lang="el-GR" sz="1600">
                <a:latin typeface="Candara" panose="020E0502030303020204" charset="0"/>
                <a:cs typeface="Candara" panose="020E0502030303020204" charset="0"/>
                <a:sym typeface="+mn-ea"/>
              </a:rPr>
              <a:t>Θεραπεία με κιτρικά</a:t>
            </a:r>
            <a:endParaRPr lang="el-GR" sz="1600">
              <a:latin typeface="Candara" panose="020E0502030303020204" charset="0"/>
              <a:cs typeface="Candara" panose="020E0502030303020204" charset="0"/>
            </a:endParaRPr>
          </a:p>
          <a:p>
            <a:pPr>
              <a:buFont typeface="Wingdings" panose="05000000000000000000" charset="0"/>
              <a:buAutoNum type="arabicPeriod"/>
            </a:pPr>
            <a:r>
              <a:rPr lang="el-GR" sz="1600">
                <a:latin typeface="Candara" panose="020E0502030303020204" charset="0"/>
                <a:cs typeface="Candara" panose="020E0502030303020204" charset="0"/>
                <a:sym typeface="+mn-ea"/>
              </a:rPr>
              <a:t>Μαζικές μεταγγίσεις αίματος και παραγώγων</a:t>
            </a:r>
          </a:p>
          <a:p>
            <a:pPr>
              <a:buFont typeface="Wingdings" panose="05000000000000000000" charset="0"/>
              <a:buAutoNum type="arabicPeriod"/>
            </a:pPr>
            <a:r>
              <a:rPr lang="el-GR" sz="1600">
                <a:latin typeface="Candara" panose="020E0502030303020204" charset="0"/>
                <a:cs typeface="Candara" panose="020E0502030303020204" charset="0"/>
                <a:sym typeface="+mn-ea"/>
              </a:rPr>
              <a:t>Μεθυπερκαπνική αλκάλωση</a:t>
            </a:r>
          </a:p>
          <a:p>
            <a:pPr>
              <a:buFont typeface="Wingdings" panose="05000000000000000000" charset="0"/>
              <a:buAutoNum type="arabicPeriod"/>
            </a:pPr>
            <a:r>
              <a:rPr lang="el-GR" sz="1600">
                <a:latin typeface="Candara" panose="020E0502030303020204" charset="0"/>
                <a:cs typeface="Candara" panose="020E0502030303020204" charset="0"/>
                <a:sym typeface="+mn-ea"/>
              </a:rPr>
              <a:t>Αντιόξινα, αλκαλικά γεύματα </a:t>
            </a:r>
            <a:endParaRPr lang="el-GR" altLang="en-US" sz="1600">
              <a:latin typeface="Candara" panose="020E0502030303020204" charset="0"/>
              <a:cs typeface="Candara" panose="020E0502030303020204" charset="0"/>
            </a:endParaRPr>
          </a:p>
          <a:p>
            <a:pPr>
              <a:buFont typeface="Wingdings" panose="05000000000000000000" charset="0"/>
              <a:buChar char="Ø"/>
            </a:pPr>
            <a:endParaRPr lang="el-GR" altLang="en-US" sz="1600">
              <a:latin typeface="Candara" panose="020E0502030303020204" charset="0"/>
              <a:cs typeface="Candara" panose="020E0502030303020204" charset="0"/>
            </a:endParaRPr>
          </a:p>
          <a:p>
            <a:pPr marL="0" indent="0">
              <a:buFont typeface="Wingdings" panose="05000000000000000000" charset="0"/>
              <a:buNone/>
            </a:pPr>
            <a:endParaRPr lang="el-GR" altLang="en-US" sz="1600">
              <a:latin typeface="Candara" panose="020E0502030303020204" charset="0"/>
              <a:cs typeface="Candara" panose="020E0502030303020204" charset="0"/>
            </a:endParaRPr>
          </a:p>
          <a:p>
            <a:pPr>
              <a:buFont typeface="Wingdings" panose="05000000000000000000" charset="0"/>
              <a:buChar char="Ø"/>
            </a:pPr>
            <a:r>
              <a:rPr lang="el-GR" altLang="en-US" sz="1600" b="1">
                <a:latin typeface="Candara" panose="020E0502030303020204" charset="0"/>
                <a:cs typeface="Candara" panose="020E0502030303020204" charset="0"/>
                <a:sym typeface="+mn-ea"/>
              </a:rPr>
              <a:t>Απώλεια υγρών πλούσιων σε </a:t>
            </a:r>
            <a:r>
              <a:rPr lang="en-US" altLang="en-US" sz="1600" b="1">
                <a:latin typeface="Candara" panose="020E0502030303020204" charset="0"/>
                <a:cs typeface="Candara" panose="020E0502030303020204" charset="0"/>
                <a:sym typeface="+mn-ea"/>
              </a:rPr>
              <a:t>Cl</a:t>
            </a:r>
            <a:r>
              <a:rPr lang="el-GR" altLang="en-US" sz="1600" b="1" baseline="30000">
                <a:latin typeface="Candara" panose="020E0502030303020204" charset="0"/>
                <a:cs typeface="Candara" panose="020E0502030303020204" charset="0"/>
                <a:sym typeface="+mn-ea"/>
              </a:rPr>
              <a:t>-</a:t>
            </a:r>
            <a:r>
              <a:rPr lang="en-US" altLang="en-US" sz="1600" b="1">
                <a:latin typeface="Candara" panose="020E0502030303020204" charset="0"/>
                <a:cs typeface="Candara" panose="020E0502030303020204" charset="0"/>
                <a:sym typeface="+mn-ea"/>
              </a:rPr>
              <a:t>.</a:t>
            </a:r>
            <a:r>
              <a:rPr lang="en-US" altLang="en-US" sz="1600">
                <a:latin typeface="Candara" panose="020E0502030303020204" charset="0"/>
                <a:cs typeface="Candara" panose="020E0502030303020204" charset="0"/>
                <a:sym typeface="+mn-ea"/>
              </a:rPr>
              <a:t> </a:t>
            </a:r>
            <a:endParaRPr lang="en-US" altLang="en-US" sz="1600">
              <a:latin typeface="Candara" panose="020E0502030303020204" charset="0"/>
              <a:cs typeface="Candara" panose="020E0502030303020204" charset="0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en-US" sz="1600">
                <a:latin typeface="Candara" panose="020E0502030303020204" charset="0"/>
                <a:cs typeface="Candara" panose="020E0502030303020204" charset="0"/>
                <a:sym typeface="+mn-ea"/>
              </a:rPr>
              <a:t>      </a:t>
            </a:r>
            <a:r>
              <a:rPr lang="en-US" altLang="en-US" sz="1400">
                <a:latin typeface="Candara" panose="020E0502030303020204" charset="0"/>
                <a:cs typeface="Candara" panose="020E0502030303020204" charset="0"/>
                <a:sym typeface="+mn-ea"/>
              </a:rPr>
              <a:t> contraction alkalosis</a:t>
            </a:r>
          </a:p>
        </p:txBody>
      </p:sp>
      <p:sp>
        <p:nvSpPr>
          <p:cNvPr id="184" name="Google Shape;184;p20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>
            <a:spLocks noGrp="1"/>
          </p:cNvSpPr>
          <p:nvPr>
            <p:ph type="title"/>
          </p:nvPr>
        </p:nvSpPr>
        <p:spPr>
          <a:xfrm>
            <a:off x="844550" y="5715"/>
            <a:ext cx="8136255" cy="5702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altLang="en-GB">
                <a:solidFill>
                  <a:schemeClr val="tx1"/>
                </a:solidFill>
              </a:rPr>
              <a:t>ΚΛΙΝΙΚΗ ΕΙΚΟΝΑ</a:t>
            </a:r>
          </a:p>
        </p:txBody>
      </p:sp>
      <p:sp>
        <p:nvSpPr>
          <p:cNvPr id="205" name="Google Shape;205;p21"/>
          <p:cNvSpPr txBox="1">
            <a:spLocks noGrp="1"/>
          </p:cNvSpPr>
          <p:nvPr>
            <p:ph type="body" idx="1"/>
          </p:nvPr>
        </p:nvSpPr>
        <p:spPr>
          <a:xfrm>
            <a:off x="844550" y="864870"/>
            <a:ext cx="3768090" cy="3521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altLang="en-GB" sz="1600">
                <a:latin typeface="Candara" panose="020E0502030303020204" charset="0"/>
                <a:cs typeface="Candara" panose="020E0502030303020204" charset="0"/>
              </a:rPr>
              <a:t>Τα συμπτώματα είναι συνήθως αποτέλεσμα της </a:t>
            </a:r>
            <a:r>
              <a:rPr lang="el-GR" altLang="en-GB" sz="1600" b="1">
                <a:latin typeface="Candara" panose="020E0502030303020204" charset="0"/>
                <a:cs typeface="Candara" panose="020E0502030303020204" charset="0"/>
              </a:rPr>
              <a:t>μείωσης του ιονισμένου ασβεστίου</a:t>
            </a:r>
            <a:r>
              <a:rPr lang="el-GR" altLang="en-GB" sz="1600">
                <a:latin typeface="Candara" panose="020E0502030303020204" charset="0"/>
                <a:cs typeface="Candara" panose="020E0502030303020204" charset="0"/>
              </a:rPr>
              <a:t> με αποτέλεσμα ευερεθιστότητα του περιφερικού και κεντρικού ΚΝΣ. </a:t>
            </a:r>
          </a:p>
          <a:p>
            <a:pPr marL="342900" lvl="0" indent="-342900" algn="just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l-GR" altLang="en-GB" sz="1600">
              <a:latin typeface="Candara" panose="020E0502030303020204" charset="0"/>
              <a:cs typeface="Candara" panose="020E0502030303020204" charset="0"/>
            </a:endParaRPr>
          </a:p>
          <a:p>
            <a:pPr marL="342900" lvl="0" indent="-342900" algn="just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altLang="en-GB" sz="1600">
                <a:latin typeface="Candara" panose="020E0502030303020204" charset="0"/>
                <a:cs typeface="Candara" panose="020E0502030303020204" charset="0"/>
              </a:rPr>
              <a:t>Οι ΚΔ διαταραχές προκύπτουν από τις </a:t>
            </a:r>
            <a:r>
              <a:rPr lang="el-GR" altLang="en-GB" sz="1600" b="1">
                <a:latin typeface="Candara" panose="020E0502030303020204" charset="0"/>
                <a:cs typeface="Candara" panose="020E0502030303020204" charset="0"/>
              </a:rPr>
              <a:t>ηλεκτρολυτικές διαταραχές</a:t>
            </a:r>
            <a:r>
              <a:rPr lang="el-GR" altLang="en-GB" sz="1600">
                <a:latin typeface="Candara" panose="020E0502030303020204" charset="0"/>
                <a:cs typeface="Candara" panose="020E0502030303020204" charset="0"/>
              </a:rPr>
              <a:t>. </a:t>
            </a:r>
          </a:p>
          <a:p>
            <a:pPr marL="342900" lvl="0" indent="-342900" algn="just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l-GR" altLang="en-GB" sz="1600">
              <a:latin typeface="Candara" panose="020E0502030303020204" charset="0"/>
              <a:cs typeface="Candara" panose="020E0502030303020204" charset="0"/>
            </a:endParaRPr>
          </a:p>
          <a:p>
            <a:pPr marL="342900" lvl="0" indent="-342900" algn="just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altLang="en-US" sz="1600">
                <a:latin typeface="Candara" panose="020E0502030303020204" charset="0"/>
                <a:cs typeface="Candara" panose="020E0502030303020204" charset="0"/>
                <a:sym typeface="+mn-ea"/>
              </a:rPr>
              <a:t>Συνήθως</a:t>
            </a:r>
            <a:r>
              <a:rPr lang="en-US" altLang="el-GR" sz="1600">
                <a:latin typeface="Candara" panose="020E0502030303020204" charset="0"/>
                <a:cs typeface="Candara" panose="020E0502030303020204" charset="0"/>
                <a:sym typeface="+mn-ea"/>
              </a:rPr>
              <a:t>,</a:t>
            </a:r>
            <a:r>
              <a:rPr lang="el-GR" altLang="en-US" sz="1600">
                <a:latin typeface="Candara" panose="020E0502030303020204" charset="0"/>
                <a:cs typeface="Candara" panose="020E0502030303020204" charset="0"/>
                <a:sym typeface="+mn-ea"/>
              </a:rPr>
              <a:t> υπάρχουν συμπτώματα όταν το </a:t>
            </a:r>
            <a:r>
              <a:rPr lang="en-US" altLang="en-US" sz="1600">
                <a:latin typeface="Candara" panose="020E0502030303020204" charset="0"/>
                <a:cs typeface="Candara" panose="020E0502030303020204" charset="0"/>
                <a:sym typeface="+mn-ea"/>
              </a:rPr>
              <a:t>pH &gt;7.55</a:t>
            </a:r>
            <a:endParaRPr lang="en-US" altLang="en-US" sz="1600">
              <a:latin typeface="Candara" panose="020E0502030303020204" charset="0"/>
              <a:cs typeface="Candara" panose="020E0502030303020204" charset="0"/>
            </a:endParaRPr>
          </a:p>
          <a:p>
            <a:pPr marL="342900" lvl="0" indent="-342900" algn="just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l-GR" altLang="en-GB" sz="1600">
              <a:latin typeface="Candara" panose="020E0502030303020204" charset="0"/>
              <a:cs typeface="Candara" panose="020E0502030303020204" charset="0"/>
            </a:endParaRPr>
          </a:p>
        </p:txBody>
      </p:sp>
      <p:sp>
        <p:nvSpPr>
          <p:cNvPr id="206" name="Google Shape;206;p2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-GB"/>
          </a:p>
        </p:txBody>
      </p:sp>
      <p:pic>
        <p:nvPicPr>
          <p:cNvPr id="5" name="Content Placeholder 4" descr="Χωρίς τίτλ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540" y="627380"/>
            <a:ext cx="4356100" cy="38360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5715"/>
            <a:ext cx="7979410" cy="678180"/>
          </a:xfrm>
        </p:spPr>
        <p:txBody>
          <a:bodyPr/>
          <a:lstStyle/>
          <a:p>
            <a:pPr algn="ctr"/>
            <a:r>
              <a:rPr lang="el-GR" b="1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ΔΙΑΓΝΩΣΤΙΚΗ ΠΡΟΣΠΕΛΑΣΗ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4652010"/>
            <a:ext cx="7496175" cy="398145"/>
          </a:xfrm>
        </p:spPr>
        <p:txBody>
          <a:bodyPr/>
          <a:lstStyle/>
          <a:p>
            <a:pPr marL="76200" indent="0">
              <a:buNone/>
            </a:pPr>
            <a:r>
              <a:rPr lang="en-US" altLang="en-US" sz="900">
                <a:latin typeface="Candara" panose="020E0502030303020204" charset="0"/>
                <a:cs typeface="Candara" panose="020E0502030303020204" charset="0"/>
              </a:rPr>
              <a:t>Gennari FJ. Pathophysiology of metabolic alkalosis: a new classification based on the centrality of stimulated collecting duct ion transport. Am J Kidney Dis. 2011 Oct;58(4):626-36.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65" y="837565"/>
            <a:ext cx="7242810" cy="37750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7"/>
          <p:cNvSpPr txBox="1">
            <a:spLocks noGrp="1"/>
          </p:cNvSpPr>
          <p:nvPr>
            <p:ph type="ctrTitle"/>
          </p:nvPr>
        </p:nvSpPr>
        <p:spPr>
          <a:xfrm>
            <a:off x="685800" y="1148080"/>
            <a:ext cx="7502525" cy="14871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/>
            </a:r>
            <a:br>
              <a:rPr lang="en-GB"/>
            </a:br>
            <a:r>
              <a:rPr lang="el-GR" altLang="en-GB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ΑΝΑΠΝΕΥΣΤΙΚΗ ΟΞΕΩΣΗ</a:t>
            </a:r>
          </a:p>
        </p:txBody>
      </p:sp>
      <p:sp>
        <p:nvSpPr>
          <p:cNvPr id="406" name="Google Shape;406;p37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ph&lt;7.35 </a:t>
            </a:r>
            <a:r>
              <a:rPr lang="el-GR" altLang="en-GB"/>
              <a:t>και </a:t>
            </a:r>
            <a:r>
              <a:rPr lang="en-US" altLang="en-GB"/>
              <a:t>PCO2&gt;45mmHg. </a:t>
            </a:r>
          </a:p>
        </p:txBody>
      </p:sp>
      <p:sp>
        <p:nvSpPr>
          <p:cNvPr id="3" name="Text Placeholder 2"/>
          <p:cNvSpPr/>
          <p:nvPr/>
        </p:nvSpPr>
        <p:spPr>
          <a:xfrm>
            <a:off x="555625" y="3898900"/>
            <a:ext cx="7785100" cy="11512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 panose="020B0503030403020204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 panose="020B0503030403020204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 panose="020B0503030403020204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>
            <a:pPr marL="76200" indent="0">
              <a:buNone/>
            </a:pPr>
            <a:r>
              <a:rPr lang="en-US" altLang="en-US" sz="1800">
                <a:latin typeface="Candara" panose="020E0502030303020204" charset="0"/>
                <a:cs typeface="Candara" panose="020E0502030303020204" charset="0"/>
              </a:rPr>
              <a:t>Τ</a:t>
            </a:r>
            <a:r>
              <a:rPr lang="el-GR" altLang="en-US" sz="1800">
                <a:latin typeface="Candara" panose="020E0502030303020204" charset="0"/>
                <a:cs typeface="Candara" panose="020E0502030303020204" charset="0"/>
              </a:rPr>
              <a:t>α</a:t>
            </a:r>
            <a:r>
              <a:rPr lang="en-US" altLang="en-US" sz="1800">
                <a:latin typeface="Candara" panose="020E0502030303020204" charset="0"/>
                <a:cs typeface="Candara" panose="020E0502030303020204" charset="0"/>
              </a:rPr>
              <a:t> κύρι</a:t>
            </a:r>
            <a:r>
              <a:rPr lang="el-GR" altLang="en-US" sz="1800">
                <a:latin typeface="Candara" panose="020E0502030303020204" charset="0"/>
                <a:cs typeface="Candara" panose="020E0502030303020204" charset="0"/>
              </a:rPr>
              <a:t>α</a:t>
            </a:r>
            <a:r>
              <a:rPr lang="en-US" altLang="en-US" sz="1800">
                <a:latin typeface="Candara" panose="020E0502030303020204" charset="0"/>
                <a:cs typeface="Candara" panose="020E0502030303020204" charset="0"/>
              </a:rPr>
              <a:t> ερ</a:t>
            </a:r>
            <a:r>
              <a:rPr lang="el-GR" altLang="en-US" sz="1800">
                <a:latin typeface="Candara" panose="020E0502030303020204" charset="0"/>
                <a:cs typeface="Candara" panose="020E0502030303020204" charset="0"/>
              </a:rPr>
              <a:t>εθίσματα</a:t>
            </a:r>
            <a:r>
              <a:rPr lang="en-US" altLang="en-US" sz="1800">
                <a:latin typeface="Candara" panose="020E0502030303020204" charset="0"/>
                <a:cs typeface="Candara" panose="020E0502030303020204" charset="0"/>
              </a:rPr>
              <a:t> για τον αερισμό είναι</a:t>
            </a:r>
            <a:r>
              <a:rPr lang="el-GR" altLang="en-US" sz="1800">
                <a:latin typeface="Candara" panose="020E0502030303020204" charset="0"/>
                <a:cs typeface="Candara" panose="020E0502030303020204" charset="0"/>
              </a:rPr>
              <a:t>:</a:t>
            </a:r>
          </a:p>
          <a:p>
            <a:pPr marL="76200" indent="0">
              <a:buNone/>
            </a:pPr>
            <a:r>
              <a:rPr lang="el-GR" altLang="en-US" sz="1800">
                <a:latin typeface="Candara" panose="020E0502030303020204" charset="0"/>
                <a:cs typeface="Candara" panose="020E0502030303020204" charset="0"/>
              </a:rPr>
              <a:t>1. Η</a:t>
            </a:r>
            <a:r>
              <a:rPr lang="en-US" altLang="en-US" sz="1800">
                <a:latin typeface="Candara" panose="020E0502030303020204" charset="0"/>
                <a:cs typeface="Candara" panose="020E0502030303020204" charset="0"/>
              </a:rPr>
              <a:t> μείωση του PO2 και </a:t>
            </a:r>
          </a:p>
          <a:p>
            <a:pPr marL="76200" indent="0">
              <a:buNone/>
            </a:pPr>
            <a:r>
              <a:rPr lang="el-GR" altLang="en-US" sz="1800">
                <a:latin typeface="Candara" panose="020E0502030303020204" charset="0"/>
                <a:cs typeface="Candara" panose="020E0502030303020204" charset="0"/>
              </a:rPr>
              <a:t>2. Η</a:t>
            </a:r>
            <a:r>
              <a:rPr lang="en-US" altLang="en-US" sz="1800">
                <a:latin typeface="Candara" panose="020E0502030303020204" charset="0"/>
                <a:cs typeface="Candara" panose="020E0502030303020204" charset="0"/>
              </a:rPr>
              <a:t> αύξηση του PCO2.</a:t>
            </a: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5715"/>
            <a:ext cx="7813040" cy="685165"/>
          </a:xfrm>
        </p:spPr>
        <p:txBody>
          <a:bodyPr/>
          <a:lstStyle/>
          <a:p>
            <a:pPr algn="ctr"/>
            <a:r>
              <a:rPr lang="el-GR" altLang="en-US" sz="3200" b="1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ΑΝΑΠΝΕΥΣΤΙΚΗ ΟΞΕΩΣΗ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-GB"/>
          </a:p>
        </p:txBody>
      </p:sp>
      <p:sp>
        <p:nvSpPr>
          <p:cNvPr id="5" name="Text Box 4"/>
          <p:cNvSpPr txBox="1"/>
          <p:nvPr/>
        </p:nvSpPr>
        <p:spPr>
          <a:xfrm>
            <a:off x="827405" y="835025"/>
            <a:ext cx="7940040" cy="4165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pH </a:t>
            </a:r>
            <a:r>
              <a:rPr lang="el-GR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&lt;</a:t>
            </a:r>
            <a:r>
              <a:rPr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7</a:t>
            </a:r>
            <a:r>
              <a:rPr lang="el-GR" altLang="x-none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.4 </a:t>
            </a:r>
            <a:r>
              <a:rPr lang="en-US" altLang="el-GR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 </a:t>
            </a:r>
            <a:r>
              <a:rPr lang="el-GR" altLang="en-US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    </a:t>
            </a:r>
            <a:r>
              <a:rPr lang="el-GR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(↑</a:t>
            </a:r>
            <a:r>
              <a:rPr lang="en-US" sz="2000" b="1" dirty="0">
                <a:latin typeface="Candara" panose="020E0502030303020204" charset="0"/>
                <a:ea typeface="SimSun-ExtB" panose="02010609060101010101" charset="-122"/>
                <a:cs typeface="Candara" panose="020E0502030303020204" charset="0"/>
                <a:sym typeface="+mn-ea"/>
              </a:rPr>
              <a:t>PCO</a:t>
            </a:r>
            <a:r>
              <a:rPr lang="en-US" sz="2000" b="1" baseline="-25000" dirty="0">
                <a:latin typeface="Candara" panose="020E0502030303020204" charset="0"/>
                <a:ea typeface="SimSun-ExtB" panose="02010609060101010101" charset="-122"/>
                <a:cs typeface="Candara" panose="020E0502030303020204" charset="0"/>
                <a:sym typeface="+mn-ea"/>
              </a:rPr>
              <a:t>2</a:t>
            </a:r>
            <a:r>
              <a:rPr lang="en-US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)</a:t>
            </a:r>
            <a:r>
              <a:rPr lang="el-GR" altLang="en-US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        </a:t>
            </a:r>
            <a:r>
              <a:rPr lang="el-GR" altLang="x-none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[↑Η</a:t>
            </a:r>
            <a:r>
              <a:rPr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CO</a:t>
            </a:r>
            <a:r>
              <a:rPr sz="2000" b="1" baseline="-25000" dirty="0">
                <a:latin typeface="Candara" panose="020E0502030303020204" charset="0"/>
                <a:cs typeface="Candara" panose="020E0502030303020204" charset="0"/>
                <a:sym typeface="+mn-ea"/>
              </a:rPr>
              <a:t>3</a:t>
            </a:r>
            <a:r>
              <a:rPr sz="2000" b="1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-</a:t>
            </a:r>
            <a:r>
              <a:rPr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]</a:t>
            </a:r>
            <a:r>
              <a:rPr lang="el-GR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 </a:t>
            </a:r>
            <a:r>
              <a:rPr 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     </a:t>
            </a:r>
          </a:p>
          <a:p>
            <a:pPr algn="just" eaLnBrk="1" hangingPunct="1"/>
            <a:endParaRPr lang="el-GR" sz="2000" dirty="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algn="just" eaLnBrk="1" hangingPunct="1"/>
            <a:r>
              <a:rPr lang="el-GR" sz="2000" b="1" u="sng" dirty="0">
                <a:latin typeface="Candara" panose="020E0502030303020204" charset="0"/>
                <a:cs typeface="Candara" panose="020E0502030303020204" charset="0"/>
                <a:sym typeface="+mn-ea"/>
              </a:rPr>
              <a:t>Οξεία:</a:t>
            </a:r>
            <a:r>
              <a:rPr 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 για κάθε 10</a:t>
            </a:r>
            <a:r>
              <a:rPr lang="en-US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mmHg </a:t>
            </a:r>
            <a:r>
              <a:rPr 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 </a:t>
            </a:r>
            <a:r>
              <a:rPr lang="el-GR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↑</a:t>
            </a:r>
            <a:r>
              <a:rPr lang="en-US" sz="2000" b="1" dirty="0">
                <a:latin typeface="Candara" panose="020E0502030303020204" charset="0"/>
                <a:ea typeface="SimSun-ExtB" panose="02010609060101010101" charset="-122"/>
                <a:cs typeface="Candara" panose="020E0502030303020204" charset="0"/>
                <a:sym typeface="+mn-ea"/>
              </a:rPr>
              <a:t>PCO</a:t>
            </a:r>
            <a:r>
              <a:rPr lang="en-US" sz="2000" b="1" baseline="-25000" dirty="0">
                <a:latin typeface="Candara" panose="020E0502030303020204" charset="0"/>
                <a:ea typeface="SimSun-ExtB" panose="02010609060101010101" charset="-122"/>
                <a:cs typeface="Candara" panose="020E0502030303020204" charset="0"/>
                <a:sym typeface="+mn-ea"/>
              </a:rPr>
              <a:t>2</a:t>
            </a:r>
            <a:r>
              <a:rPr 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 έχουμε  </a:t>
            </a:r>
            <a:r>
              <a:rPr lang="el-GR" altLang="x-none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↑Η</a:t>
            </a:r>
            <a:r>
              <a:rPr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CO</a:t>
            </a:r>
            <a:r>
              <a:rPr sz="2000" b="1" baseline="-25000" dirty="0">
                <a:latin typeface="Candara" panose="020E0502030303020204" charset="0"/>
                <a:cs typeface="Candara" panose="020E0502030303020204" charset="0"/>
                <a:sym typeface="+mn-ea"/>
              </a:rPr>
              <a:t>3</a:t>
            </a:r>
            <a:r>
              <a:rPr sz="2000" b="1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-</a:t>
            </a:r>
            <a:r>
              <a:rPr lang="el-GR" sz="2000" b="1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 </a:t>
            </a:r>
            <a:r>
              <a:rPr 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κατά 1</a:t>
            </a:r>
            <a:r>
              <a:rPr lang="en-US" alt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*</a:t>
            </a:r>
          </a:p>
          <a:p>
            <a:pPr algn="just" eaLnBrk="1" hangingPunct="1"/>
            <a:endParaRPr lang="en-US" altLang="el-GR" sz="2000" dirty="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algn="just" eaLnBrk="1" hangingPunct="1"/>
            <a:r>
              <a:rPr lang="en-US" altLang="el-GR" sz="2000" i="1" dirty="0">
                <a:latin typeface="Candara" panose="020E0502030303020204" charset="0"/>
                <a:cs typeface="Candara" panose="020E0502030303020204" charset="0"/>
                <a:sym typeface="+mn-ea"/>
              </a:rPr>
              <a:t>*</a:t>
            </a:r>
            <a:r>
              <a:rPr lang="el-GR" altLang="en-US" sz="2000" i="1" dirty="0">
                <a:latin typeface="Candara" panose="020E0502030303020204" charset="0"/>
                <a:cs typeface="Candara" panose="020E0502030303020204" charset="0"/>
                <a:sym typeface="+mn-ea"/>
              </a:rPr>
              <a:t>Αντιρρόπηση μόνο από τα ενδοκυττάρια Ρ.Δ. (πρωτεΐνες, </a:t>
            </a:r>
            <a:r>
              <a:rPr lang="en-US" altLang="en-US" sz="2000" i="1" dirty="0">
                <a:latin typeface="Candara" panose="020E0502030303020204" charset="0"/>
                <a:cs typeface="Candara" panose="020E0502030303020204" charset="0"/>
                <a:sym typeface="+mn-ea"/>
              </a:rPr>
              <a:t>Hb, PO</a:t>
            </a:r>
            <a:r>
              <a:rPr lang="en-US" altLang="en-US" sz="2000" i="1" baseline="-25000" dirty="0">
                <a:latin typeface="Candara" panose="020E0502030303020204" charset="0"/>
                <a:cs typeface="Candara" panose="020E0502030303020204" charset="0"/>
                <a:sym typeface="+mn-ea"/>
              </a:rPr>
              <a:t>4</a:t>
            </a:r>
            <a:r>
              <a:rPr lang="en-US" altLang="en-US" sz="2000" i="1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3-</a:t>
            </a:r>
            <a:r>
              <a:rPr lang="en-US" altLang="en-US" sz="2000" i="1" dirty="0">
                <a:latin typeface="Candara" panose="020E0502030303020204" charset="0"/>
                <a:cs typeface="Candara" panose="020E0502030303020204" charset="0"/>
                <a:sym typeface="+mn-ea"/>
              </a:rPr>
              <a:t>)</a:t>
            </a:r>
            <a:endParaRPr lang="el-GR" sz="2000" i="1" dirty="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algn="just" eaLnBrk="1" hangingPunct="1"/>
            <a:endParaRPr lang="el-GR" sz="2000" dirty="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algn="just" eaLnBrk="1" hangingPunct="1"/>
            <a:endParaRPr lang="el-GR" sz="2000" dirty="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algn="just" eaLnBrk="1" hangingPunct="1"/>
            <a:r>
              <a:rPr lang="el-GR" sz="2000" b="1" u="sng" dirty="0">
                <a:latin typeface="Candara" panose="020E0502030303020204" charset="0"/>
                <a:cs typeface="Candara" panose="020E0502030303020204" charset="0"/>
                <a:sym typeface="+mn-ea"/>
              </a:rPr>
              <a:t>Χρόνια:</a:t>
            </a:r>
            <a:r>
              <a:rPr lang="el-GR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 </a:t>
            </a:r>
            <a:r>
              <a:rPr 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για κάθε 10</a:t>
            </a:r>
            <a:r>
              <a:rPr lang="en-US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mmHg </a:t>
            </a:r>
            <a:r>
              <a:rPr 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 </a:t>
            </a:r>
            <a:r>
              <a:rPr lang="el-GR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↑</a:t>
            </a:r>
            <a:r>
              <a:rPr lang="en-US" sz="2000" b="1" dirty="0">
                <a:latin typeface="Candara" panose="020E0502030303020204" charset="0"/>
                <a:ea typeface="SimSun-ExtB" panose="02010609060101010101" charset="-122"/>
                <a:cs typeface="Candara" panose="020E0502030303020204" charset="0"/>
                <a:sym typeface="+mn-ea"/>
              </a:rPr>
              <a:t>PCO</a:t>
            </a:r>
            <a:r>
              <a:rPr lang="en-US" sz="2000" b="1" baseline="-25000" dirty="0">
                <a:latin typeface="Candara" panose="020E0502030303020204" charset="0"/>
                <a:ea typeface="SimSun-ExtB" panose="02010609060101010101" charset="-122"/>
                <a:cs typeface="Candara" panose="020E0502030303020204" charset="0"/>
                <a:sym typeface="+mn-ea"/>
              </a:rPr>
              <a:t>2</a:t>
            </a:r>
            <a:r>
              <a:rPr 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 έχουμε  </a:t>
            </a:r>
            <a:r>
              <a:rPr lang="el-GR" altLang="x-none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↑Η</a:t>
            </a:r>
            <a:r>
              <a:rPr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CO</a:t>
            </a:r>
            <a:r>
              <a:rPr sz="2000" b="1" baseline="-25000" dirty="0">
                <a:latin typeface="Candara" panose="020E0502030303020204" charset="0"/>
                <a:cs typeface="Candara" panose="020E0502030303020204" charset="0"/>
                <a:sym typeface="+mn-ea"/>
              </a:rPr>
              <a:t>3</a:t>
            </a:r>
            <a:r>
              <a:rPr sz="2000" b="1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-</a:t>
            </a:r>
            <a:r>
              <a:rPr lang="el-GR" sz="2000" b="1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 </a:t>
            </a:r>
            <a:r>
              <a:rPr 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κατά 4</a:t>
            </a:r>
            <a:r>
              <a:rPr lang="en-US" alt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**</a:t>
            </a:r>
          </a:p>
          <a:p>
            <a:pPr algn="just" eaLnBrk="1" hangingPunct="1"/>
            <a:endParaRPr lang="en-US" altLang="el-GR" sz="2000" dirty="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algn="just" eaLnBrk="1" hangingPunct="1"/>
            <a:r>
              <a:rPr lang="en-US" altLang="el-GR" sz="2000" i="1" dirty="0">
                <a:latin typeface="Candara" panose="020E0502030303020204" charset="0"/>
                <a:cs typeface="Candara" panose="020E0502030303020204" charset="0"/>
                <a:sym typeface="+mn-ea"/>
              </a:rPr>
              <a:t>*</a:t>
            </a:r>
            <a:r>
              <a:rPr lang="el-GR" altLang="en-US" sz="2000" i="1" dirty="0">
                <a:latin typeface="Candara" panose="020E0502030303020204" charset="0"/>
                <a:cs typeface="Candara" panose="020E0502030303020204" charset="0"/>
                <a:sym typeface="+mn-ea"/>
              </a:rPr>
              <a:t>Αντιρρόπηση</a:t>
            </a:r>
            <a:r>
              <a:rPr lang="el-GR" altLang="en-US" sz="2000" b="1" i="1" dirty="0">
                <a:latin typeface="Candara" panose="020E0502030303020204" charset="0"/>
                <a:cs typeface="Candara" panose="020E0502030303020204" charset="0"/>
                <a:sym typeface="+mn-ea"/>
              </a:rPr>
              <a:t> και από τους νεφρούς</a:t>
            </a:r>
            <a:r>
              <a:rPr lang="el-GR" altLang="en-US" sz="2000" i="1" dirty="0">
                <a:latin typeface="Candara" panose="020E0502030303020204" charset="0"/>
                <a:cs typeface="Candara" panose="020E0502030303020204" charset="0"/>
                <a:sym typeface="+mn-ea"/>
              </a:rPr>
              <a:t> με επαναρρόφηση </a:t>
            </a:r>
            <a:r>
              <a:rPr lang="en-US" altLang="en-US" sz="2000" i="1" dirty="0">
                <a:latin typeface="Candara" panose="020E0502030303020204" charset="0"/>
                <a:cs typeface="Candara" panose="020E0502030303020204" charset="0"/>
                <a:sym typeface="+mn-ea"/>
              </a:rPr>
              <a:t>HCO</a:t>
            </a:r>
            <a:r>
              <a:rPr lang="en-US" altLang="en-US" sz="2000" i="1" baseline="-25000" dirty="0">
                <a:latin typeface="Candara" panose="020E0502030303020204" charset="0"/>
                <a:cs typeface="Candara" panose="020E0502030303020204" charset="0"/>
                <a:sym typeface="+mn-ea"/>
              </a:rPr>
              <a:t>3</a:t>
            </a:r>
            <a:r>
              <a:rPr lang="en-US" altLang="en-US" sz="2000" i="1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- </a:t>
            </a:r>
            <a:r>
              <a:rPr lang="el-GR" altLang="en-US" sz="2000" i="1" dirty="0">
                <a:latin typeface="Candara" panose="020E0502030303020204" charset="0"/>
                <a:cs typeface="Candara" panose="020E0502030303020204" charset="0"/>
                <a:sym typeface="+mn-ea"/>
              </a:rPr>
              <a:t>από τα ουροφόρα σωληνάρια. </a:t>
            </a:r>
          </a:p>
          <a:p>
            <a:pPr algn="just" eaLnBrk="1" hangingPunct="1"/>
            <a:endParaRPr lang="el-GR" altLang="en-US" sz="2000" i="1" dirty="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algn="just" eaLnBrk="1" hangingPunct="1"/>
            <a:r>
              <a:rPr lang="en-US" alt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E</a:t>
            </a:r>
            <a:r>
              <a:rPr 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ξίσωση του κυψελιδικού αερισμού </a:t>
            </a:r>
            <a:r>
              <a:rPr lang="en-US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Va=VCO</a:t>
            </a:r>
            <a:r>
              <a:rPr lang="en-US" sz="2000" b="1" baseline="-25000" dirty="0">
                <a:latin typeface="Candara" panose="020E0502030303020204" charset="0"/>
                <a:cs typeface="Candara" panose="020E0502030303020204" charset="0"/>
                <a:sym typeface="+mn-ea"/>
              </a:rPr>
              <a:t>2</a:t>
            </a:r>
            <a:r>
              <a:rPr lang="en-US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/PaCO</a:t>
            </a:r>
            <a:r>
              <a:rPr lang="en-US" sz="2000" b="1" baseline="-25000" dirty="0">
                <a:latin typeface="Candara" panose="020E0502030303020204" charset="0"/>
                <a:cs typeface="Candara" panose="020E0502030303020204" charset="0"/>
                <a:sym typeface="+mn-ea"/>
              </a:rPr>
              <a:t>2</a:t>
            </a:r>
            <a:endParaRPr lang="el-GR" sz="2000" dirty="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algn="just" eaLnBrk="1" hangingPunct="1"/>
            <a:endParaRPr lang="el-GR" sz="2000" i="1" dirty="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algn="just" eaLnBrk="1" hangingPunct="1"/>
            <a:endParaRPr lang="el-GR" sz="24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just" eaLnBrk="1" hangingPunct="1"/>
            <a:endParaRPr lang="el-GR" sz="2000" dirty="0">
              <a:latin typeface="Candara" panose="020E0502030303020204" charset="0"/>
              <a:cs typeface="Candara" panose="020E0502030303020204" charset="0"/>
              <a:sym typeface="+mn-e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7405" y="4516120"/>
            <a:ext cx="5977255" cy="431800"/>
          </a:xfrm>
          <a:prstGeom prst="roundRect">
            <a:avLst/>
          </a:prstGeom>
          <a:noFill/>
          <a:ln>
            <a:solidFill>
              <a:schemeClr val="bg2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5715"/>
            <a:ext cx="7117715" cy="752475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Alveolar–Arterial Gradient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-GB"/>
          </a:p>
        </p:txBody>
      </p:sp>
      <p:sp>
        <p:nvSpPr>
          <p:cNvPr id="11267" name="Text Box 3"/>
          <p:cNvSpPr txBox="1"/>
          <p:nvPr/>
        </p:nvSpPr>
        <p:spPr>
          <a:xfrm>
            <a:off x="824865" y="904875"/>
            <a:ext cx="8191500" cy="4046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el-GR" sz="1800" dirty="0">
                <a:latin typeface="Candara" panose="020E0502030303020204" charset="0"/>
                <a:cs typeface="Candara" panose="020E0502030303020204" charset="0"/>
              </a:rPr>
              <a:t>Κυψελιδοαρτηριακή διαφορά οξυγόνου (Α</a:t>
            </a:r>
            <a:r>
              <a:rPr lang="en-US" altLang="el-GR" sz="1800" dirty="0">
                <a:latin typeface="Candara" panose="020E0502030303020204" charset="0"/>
                <a:cs typeface="Candara" panose="020E0502030303020204" charset="0"/>
              </a:rPr>
              <a:t>-a dif)</a:t>
            </a:r>
            <a:r>
              <a:rPr lang="el-GR" altLang="el-GR" sz="1800" dirty="0">
                <a:latin typeface="Candara" panose="020E0502030303020204" charset="0"/>
                <a:cs typeface="Candara" panose="020E0502030303020204" charset="0"/>
              </a:rPr>
              <a:t>: </a:t>
            </a:r>
            <a:r>
              <a:rPr lang="el-GR" sz="1800" dirty="0">
                <a:latin typeface="Candara" panose="020E0502030303020204" charset="0"/>
                <a:cs typeface="Candara" panose="020E0502030303020204" charset="0"/>
              </a:rPr>
              <a:t>Η διαφορά μεταξύ της κυψελιδικής από την αρτηριακή συγκέντρωση οξυγόνου.</a:t>
            </a:r>
          </a:p>
          <a:p>
            <a:pPr algn="ctr"/>
            <a:endPara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charset="0"/>
              <a:cs typeface="Candara" panose="020E0502030303020204" charset="0"/>
            </a:endParaRPr>
          </a:p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A-a dif</a:t>
            </a:r>
            <a:r>
              <a:rPr lang="el-G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=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P</a:t>
            </a:r>
            <a:r>
              <a:rPr lang="en-US" sz="1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A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O</a:t>
            </a:r>
            <a:r>
              <a:rPr lang="en-US" sz="1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2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-P</a:t>
            </a:r>
            <a:r>
              <a:rPr lang="en-US" sz="1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a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O</a:t>
            </a:r>
            <a:r>
              <a:rPr lang="en-US" sz="1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2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charset="0"/>
              <a:cs typeface="Candara" panose="020E0502030303020204" charset="0"/>
            </a:endParaRPr>
          </a:p>
          <a:p>
            <a:r>
              <a:rPr sz="1800" dirty="0">
                <a:latin typeface="Candara" panose="020E0502030303020204" charset="0"/>
                <a:cs typeface="Candara" panose="020E0502030303020204" charset="0"/>
              </a:rPr>
              <a:t>PAO2 = PIO2 – PaCO2/R</a:t>
            </a:r>
          </a:p>
          <a:p>
            <a:endParaRPr sz="1000" i="1" dirty="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r>
              <a:rPr sz="1000" i="1" dirty="0">
                <a:latin typeface="Candara" panose="020E0502030303020204" charset="0"/>
                <a:cs typeface="Candara" panose="020E0502030303020204" charset="0"/>
                <a:sym typeface="+mn-ea"/>
              </a:rPr>
              <a:t>Partial pressure of O2 in arterial blood (PaO2)</a:t>
            </a:r>
            <a:endParaRPr sz="1000" i="1" dirty="0">
              <a:latin typeface="Candara" panose="020E0502030303020204" charset="0"/>
              <a:cs typeface="Candara" panose="020E0502030303020204" charset="0"/>
            </a:endParaRPr>
          </a:p>
          <a:p>
            <a:r>
              <a:rPr sz="1000" i="1" dirty="0">
                <a:latin typeface="Candara" panose="020E0502030303020204" charset="0"/>
                <a:cs typeface="Candara" panose="020E0502030303020204" charset="0"/>
                <a:sym typeface="+mn-ea"/>
              </a:rPr>
              <a:t>Partial pressure of O2 in Alveolar gas (PAO2)</a:t>
            </a:r>
            <a:endParaRPr sz="1000" i="1" dirty="0">
              <a:latin typeface="Candara" panose="020E0502030303020204" charset="0"/>
              <a:cs typeface="Candara" panose="020E0502030303020204" charset="0"/>
            </a:endParaRPr>
          </a:p>
          <a:p>
            <a:r>
              <a:rPr sz="1000" i="1" dirty="0">
                <a:latin typeface="Candara" panose="020E0502030303020204" charset="0"/>
                <a:cs typeface="Candara" panose="020E0502030303020204" charset="0"/>
                <a:sym typeface="+mn-ea"/>
              </a:rPr>
              <a:t>Partial pressure of O2 in Inspired gas (PIO2)</a:t>
            </a:r>
            <a:endParaRPr sz="1000" i="1" dirty="0">
              <a:latin typeface="Candara" panose="020E0502030303020204" charset="0"/>
              <a:cs typeface="Candara" panose="020E0502030303020204" charset="0"/>
            </a:endParaRPr>
          </a:p>
          <a:p>
            <a:r>
              <a:rPr sz="1000" i="1" dirty="0">
                <a:latin typeface="Candara" panose="020E0502030303020204" charset="0"/>
                <a:cs typeface="Candara" panose="020E0502030303020204" charset="0"/>
                <a:sym typeface="+mn-ea"/>
              </a:rPr>
              <a:t>Partial pressure of CO2 in arterial blood (PaCO2) = PACO2</a:t>
            </a:r>
          </a:p>
          <a:p>
            <a:endParaRPr sz="1600" b="1" u="sng" dirty="0">
              <a:latin typeface="Candara" panose="020E0502030303020204" charset="0"/>
              <a:cs typeface="Candara" panose="020E0502030303020204" charset="0"/>
            </a:endParaRPr>
          </a:p>
          <a:p>
            <a:r>
              <a:rPr sz="1800" dirty="0">
                <a:latin typeface="Candara" panose="020E0502030303020204" charset="0"/>
                <a:cs typeface="Candara" panose="020E0502030303020204" charset="0"/>
              </a:rPr>
              <a:t>PIO2 = Patm * FIO2 = (76</a:t>
            </a:r>
            <a:r>
              <a:rPr lang="en-US" sz="1800" dirty="0">
                <a:latin typeface="Candara" panose="020E0502030303020204" charset="0"/>
                <a:cs typeface="Candara" panose="020E0502030303020204" charset="0"/>
              </a:rPr>
              <a:t>0</a:t>
            </a:r>
            <a:r>
              <a:rPr sz="1800" dirty="0">
                <a:latin typeface="Candara" panose="020E0502030303020204" charset="0"/>
                <a:cs typeface="Candara" panose="020E0502030303020204" charset="0"/>
              </a:rPr>
              <a:t> – 48) * FIO2 = 714 * FIO2 </a:t>
            </a:r>
          </a:p>
          <a:p>
            <a:r>
              <a:rPr sz="1800" dirty="0">
                <a:latin typeface="Candara" panose="020E0502030303020204" charset="0"/>
                <a:cs typeface="Candara" panose="020E0502030303020204" charset="0"/>
              </a:rPr>
              <a:t>PaCO2/R = PaCO2/0,80 = PaCO2 * 1,25</a:t>
            </a:r>
          </a:p>
          <a:p>
            <a:endParaRPr lang="el-GR" altLang="x-none" sz="1800" dirty="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r>
              <a:rPr lang="el-GR" altLang="x-none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Φυσιολογική </a:t>
            </a:r>
            <a:r>
              <a:rPr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A-a O2D </a:t>
            </a:r>
            <a:r>
              <a:rPr lang="el-GR" altLang="x-none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≤ </a:t>
            </a:r>
            <a:r>
              <a:rPr lang="el-GR" altLang="x-none" sz="1800" b="1" dirty="0">
                <a:latin typeface="Candara" panose="020E0502030303020204" charset="0"/>
                <a:cs typeface="Candara" panose="020E0502030303020204" charset="0"/>
                <a:sym typeface="+mn-ea"/>
              </a:rPr>
              <a:t>15 </a:t>
            </a:r>
            <a:r>
              <a:rPr sz="1800" b="1" dirty="0">
                <a:latin typeface="Candara" panose="020E0502030303020204" charset="0"/>
                <a:cs typeface="Candara" panose="020E0502030303020204" charset="0"/>
                <a:sym typeface="+mn-ea"/>
              </a:rPr>
              <a:t>mmHg</a:t>
            </a:r>
            <a:endParaRPr sz="1800" b="1" dirty="0">
              <a:latin typeface="Candara" panose="020E0502030303020204" charset="0"/>
              <a:cs typeface="Candara" panose="020E0502030303020204" charset="0"/>
            </a:endParaRPr>
          </a:p>
          <a:p>
            <a:endParaRPr lang="el-GR" altLang="x-none" sz="1800" dirty="0">
              <a:latin typeface="Candara" panose="020E0502030303020204" charset="0"/>
              <a:cs typeface="Candara" panose="020E0502030303020204" charset="0"/>
            </a:endParaRPr>
          </a:p>
          <a:p>
            <a:r>
              <a:rPr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A-a O2D &gt;</a:t>
            </a:r>
            <a:r>
              <a:rPr lang="el-GR" altLang="x-none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 15 </a:t>
            </a:r>
            <a:r>
              <a:rPr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mmHg</a:t>
            </a:r>
            <a:r>
              <a:rPr lang="el-GR" altLang="x-none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 → </a:t>
            </a:r>
            <a:r>
              <a:rPr lang="el-GR" altLang="x-none" sz="1800" b="1" dirty="0">
                <a:latin typeface="Candara" panose="020E0502030303020204" charset="0"/>
                <a:cs typeface="Candara" panose="020E0502030303020204" charset="0"/>
                <a:sym typeface="+mn-ea"/>
              </a:rPr>
              <a:t>ο πνεύμονας έχει πρόβλημα </a:t>
            </a:r>
            <a:endParaRPr lang="el-GR" altLang="x-none" sz="1800" b="1" dirty="0">
              <a:latin typeface="Candara" panose="020E0502030303020204" charset="0"/>
              <a:cs typeface="Candara" panose="020E0502030303020204" charset="0"/>
            </a:endParaRPr>
          </a:p>
          <a:p>
            <a:endParaRPr lang="el-GR" altLang="x-none" sz="1800" b="1" dirty="0">
              <a:latin typeface="Candara" panose="020E0502030303020204" charset="0"/>
              <a:cs typeface="Candara" panose="020E0502030303020204" charset="0"/>
            </a:endParaRPr>
          </a:p>
        </p:txBody>
      </p:sp>
      <p:graphicFrame>
        <p:nvGraphicFramePr>
          <p:cNvPr id="5" name="Table 4"/>
          <p:cNvGraphicFramePr/>
          <p:nvPr>
            <p:custDataLst>
              <p:tags r:id="rId1"/>
            </p:custDataLst>
          </p:nvPr>
        </p:nvGraphicFramePr>
        <p:xfrm>
          <a:off x="6153150" y="2598420"/>
          <a:ext cx="2660015" cy="1421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015"/>
              </a:tblGrid>
              <a:tr h="4762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>
                          <a:solidFill>
                            <a:schemeClr val="tx1"/>
                          </a:solidFill>
                        </a:rPr>
                        <a:t>High A-a gradient</a:t>
                      </a:r>
                    </a:p>
                  </a:txBody>
                  <a:tcPr/>
                </a:tc>
              </a:tr>
              <a:tr h="944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1. </a:t>
                      </a:r>
                      <a:r>
                        <a:rPr lang="el-GR" altLang="en-US"/>
                        <a:t>Δ</a:t>
                      </a:r>
                      <a:r>
                        <a:rPr lang="el-GR"/>
                        <a:t>ιαταραχές διάχυσης</a:t>
                      </a:r>
                    </a:p>
                    <a:p>
                      <a:pPr>
                        <a:buNone/>
                      </a:pPr>
                      <a:r>
                        <a:rPr lang="el-GR"/>
                        <a:t>2. </a:t>
                      </a:r>
                      <a:r>
                        <a:rPr lang="en-US"/>
                        <a:t>V/Q mismatch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3. Right to Left shunt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4. </a:t>
                      </a:r>
                      <a:r>
                        <a:rPr lang="el-GR"/>
                        <a:t>αυξημένη εξαγωγή Ο2.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0"/>
          <p:cNvSpPr txBox="1">
            <a:spLocks noGrp="1"/>
          </p:cNvSpPr>
          <p:nvPr>
            <p:ph type="title"/>
          </p:nvPr>
        </p:nvSpPr>
        <p:spPr>
          <a:xfrm>
            <a:off x="844550" y="5715"/>
            <a:ext cx="5913120" cy="8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altLang="en-GB" sz="280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ΑΙΤΙΑ ΑΝΑΠΝΕΥΣΤΙΚΗΣ ΟΞΕΩΣΗΣ</a:t>
            </a:r>
          </a:p>
        </p:txBody>
      </p:sp>
      <p:sp>
        <p:nvSpPr>
          <p:cNvPr id="487" name="Google Shape;487;p40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05" y="1635760"/>
            <a:ext cx="6449060" cy="3361690"/>
          </a:xfrm>
          <a:prstGeom prst="rect">
            <a:avLst/>
          </a:prstGeom>
        </p:spPr>
      </p:pic>
      <p:pic>
        <p:nvPicPr>
          <p:cNvPr id="4" name="Content Placeholder 2" descr="Χωρίς τίτλο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6859905" y="123190"/>
            <a:ext cx="2269490" cy="137350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Table 1"/>
          <p:cNvGraphicFramePr/>
          <p:nvPr>
            <p:custDataLst>
              <p:tags r:id="rId1"/>
            </p:custDataLst>
          </p:nvPr>
        </p:nvGraphicFramePr>
        <p:xfrm>
          <a:off x="6659880" y="1898015"/>
          <a:ext cx="2369820" cy="2437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820"/>
              </a:tblGrid>
              <a:tr h="6153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altLang="en-US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charset="0"/>
                          <a:cs typeface="Candara" panose="020E0502030303020204" charset="0"/>
                        </a:rPr>
                        <a:t>Αυξημένη Παραγωγή 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charset="0"/>
                          <a:cs typeface="Candara" panose="020E0502030303020204" charset="0"/>
                        </a:rPr>
                        <a:t>CO2</a:t>
                      </a:r>
                    </a:p>
                  </a:txBody>
                  <a:tcPr/>
                </a:tc>
              </a:tr>
              <a:tr h="182245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/>
                        <a:t>1. </a:t>
                      </a:r>
                      <a:r>
                        <a:rPr lang="el-GR" altLang="en-US"/>
                        <a:t>Υπερκαταβολικές καταστάσεις π.χ. κακοήθης υπερθερμία</a:t>
                      </a:r>
                    </a:p>
                    <a:p>
                      <a:pPr algn="just">
                        <a:buNone/>
                      </a:pPr>
                      <a:r>
                        <a:rPr lang="el-GR" altLang="en-US"/>
                        <a:t>2. Αυξημένη χορήγηση </a:t>
                      </a:r>
                      <a:r>
                        <a:rPr lang="en-US" altLang="en-US"/>
                        <a:t>PN </a:t>
                      </a:r>
                      <a:r>
                        <a:rPr lang="el-GR" altLang="en-US"/>
                        <a:t>γλυκόζης</a:t>
                      </a:r>
                    </a:p>
                    <a:p>
                      <a:pPr algn="just">
                        <a:buNone/>
                      </a:pPr>
                      <a:r>
                        <a:rPr lang="el-GR" altLang="en-US"/>
                        <a:t>3. Ταχεία χορήγηση </a:t>
                      </a:r>
                      <a:r>
                        <a:rPr lang="en-US" altLang="en-US"/>
                        <a:t>HCO3-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s 2"/>
          <p:cNvSpPr/>
          <p:nvPr/>
        </p:nvSpPr>
        <p:spPr>
          <a:xfrm>
            <a:off x="827405" y="1202055"/>
            <a:ext cx="5184775" cy="3517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Ανεπαρκής απομάκρυνση </a:t>
            </a:r>
            <a:r>
              <a:rPr lang="en-US" sz="1600" b="1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CO2</a:t>
            </a: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5715"/>
            <a:ext cx="7796530" cy="706755"/>
          </a:xfrm>
        </p:spPr>
        <p:txBody>
          <a:bodyPr/>
          <a:lstStyle/>
          <a:p>
            <a:pPr algn="ctr"/>
            <a:r>
              <a:rPr lang="el-GR" altLang="en-US" sz="2800" b="1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ΘΕΡΑΠΕΙΑ ΑΝΑΠΝΕΥΣΤΙΚΗΣ ΟΞΕΩΣΗΣ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888365"/>
            <a:ext cx="7279005" cy="4037330"/>
          </a:xfrm>
        </p:spPr>
        <p:txBody>
          <a:bodyPr/>
          <a:lstStyle/>
          <a:p>
            <a:r>
              <a:rPr lang="en-US" altLang="en-US" sz="2000">
                <a:latin typeface="Candara" panose="020E0502030303020204" charset="0"/>
                <a:cs typeface="Candara" panose="020E0502030303020204" charset="0"/>
              </a:rPr>
              <a:t>NIV </a:t>
            </a:r>
            <a:r>
              <a:rPr lang="el-GR" altLang="en-US" sz="2000">
                <a:latin typeface="Candara" panose="020E0502030303020204" charset="0"/>
                <a:cs typeface="Candara" panose="020E0502030303020204" charset="0"/>
              </a:rPr>
              <a:t>ή ΜΑ</a:t>
            </a:r>
            <a:r>
              <a:rPr lang="en-US" altLang="el-GR" sz="2000">
                <a:latin typeface="Candara" panose="020E0502030303020204" charset="0"/>
                <a:cs typeface="Candara" panose="020E0502030303020204" charset="0"/>
              </a:rPr>
              <a:t>. </a:t>
            </a:r>
          </a:p>
          <a:p>
            <a:pPr marL="76200" indent="0">
              <a:buNone/>
            </a:pPr>
            <a:endParaRPr lang="en-US" altLang="el-GR" sz="2000">
              <a:latin typeface="Candara" panose="020E0502030303020204" charset="0"/>
              <a:cs typeface="Candara" panose="020E0502030303020204" charset="0"/>
            </a:endParaRPr>
          </a:p>
          <a:p>
            <a:r>
              <a:rPr lang="el-GR" altLang="el-GR" sz="2000">
                <a:latin typeface="Candara" panose="020E0502030303020204" charset="0"/>
                <a:cs typeface="Candara" panose="020E0502030303020204" charset="0"/>
              </a:rPr>
              <a:t>Αντιμετώπιση υποκείμενης αιτίας.</a:t>
            </a:r>
          </a:p>
          <a:p>
            <a:pPr marL="76200" indent="0">
              <a:buNone/>
            </a:pPr>
            <a:r>
              <a:rPr lang="el-GR" altLang="el-GR" sz="2000">
                <a:latin typeface="Candara" panose="020E0502030303020204" charset="0"/>
                <a:cs typeface="Candara" panose="020E0502030303020204" charset="0"/>
              </a:rPr>
              <a:t> </a:t>
            </a:r>
            <a:endParaRPr lang="en-US" altLang="el-GR" sz="2000">
              <a:latin typeface="Candara" panose="020E0502030303020204" charset="0"/>
              <a:cs typeface="Candara" panose="020E0502030303020204" charset="0"/>
            </a:endParaRPr>
          </a:p>
          <a:p>
            <a:r>
              <a:rPr lang="el-GR" altLang="el-GR" sz="2000">
                <a:latin typeface="Candara" panose="020E0502030303020204" charset="0"/>
                <a:cs typeface="Candara" panose="020E0502030303020204" charset="0"/>
              </a:rPr>
              <a:t>Διττανθρακικά ΜΟΝΟ σε οξεία ΑΟ και σοβαρή οξυαιμία (</a:t>
            </a:r>
            <a:r>
              <a:rPr lang="en-US" altLang="el-GR" sz="2000">
                <a:latin typeface="Candara" panose="020E0502030303020204" charset="0"/>
                <a:cs typeface="Candara" panose="020E0502030303020204" charset="0"/>
              </a:rPr>
              <a:t>ph&lt;7.15). </a:t>
            </a:r>
          </a:p>
          <a:p>
            <a:endParaRPr lang="en-US" altLang="el-GR" sz="2000">
              <a:latin typeface="Candara" panose="020E0502030303020204" charset="0"/>
              <a:cs typeface="Candara" panose="020E0502030303020204" charset="0"/>
            </a:endParaRPr>
          </a:p>
          <a:p>
            <a:r>
              <a:rPr lang="el-GR" altLang="en-US" sz="2000">
                <a:latin typeface="Candara" panose="020E0502030303020204" charset="0"/>
                <a:cs typeface="Candara" panose="020E0502030303020204" charset="0"/>
              </a:rPr>
              <a:t>Διατροφή χαμηλή σε υδατάνθρακες για τη μείωση της παραγωγής </a:t>
            </a:r>
            <a:r>
              <a:rPr lang="en-US" altLang="en-US" sz="2000">
                <a:latin typeface="Candara" panose="020E0502030303020204" charset="0"/>
                <a:cs typeface="Candara" panose="020E0502030303020204" charset="0"/>
              </a:rPr>
              <a:t>CO2. </a:t>
            </a:r>
          </a:p>
          <a:p>
            <a:endParaRPr lang="en-US" altLang="en-US" sz="2000">
              <a:latin typeface="Candara" panose="020E0502030303020204" charset="0"/>
              <a:cs typeface="Candara" panose="020E0502030303020204" charset="0"/>
            </a:endParaRPr>
          </a:p>
          <a:p>
            <a:r>
              <a:rPr lang="el-GR" altLang="en-US" sz="2000">
                <a:latin typeface="Candara" panose="020E0502030303020204" charset="0"/>
                <a:cs typeface="Candara" panose="020E0502030303020204" charset="0"/>
              </a:rPr>
              <a:t>Απώλεια ΣΒ.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922020" y="226060"/>
            <a:ext cx="7904480" cy="809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latin typeface="Candara" panose="020E0502030303020204" charset="0"/>
                <a:cs typeface="Candara" panose="020E0502030303020204" charset="0"/>
              </a:rPr>
              <a:t>ΕΥΡΟΣ ΤΩΝ ΦΥΣΙΟΛΟΓΙΚΩΝ ΤΙΜΩΝ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GB"/>
          </a:p>
        </p:txBody>
      </p:sp>
      <p:pic>
        <p:nvPicPr>
          <p:cNvPr id="2" name="Content Placeholder 1" descr="Χωρίς τίτλ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1363345"/>
            <a:ext cx="3770630" cy="32346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4142740" y="1264920"/>
            <a:ext cx="4923790" cy="34321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pH		7.35 </a:t>
            </a:r>
            <a:r>
              <a:rPr 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-</a:t>
            </a:r>
            <a:r>
              <a:rPr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 7.45</a:t>
            </a:r>
            <a:endParaRPr sz="2000" dirty="0">
              <a:latin typeface="Candara" panose="020E0502030303020204" charset="0"/>
              <a:cs typeface="Candara" panose="020E0502030303020204" charset="0"/>
            </a:endParaRPr>
          </a:p>
          <a:p>
            <a:endParaRPr sz="2000" dirty="0">
              <a:latin typeface="Candara" panose="020E0502030303020204" charset="0"/>
              <a:cs typeface="Candara" panose="020E0502030303020204" charset="0"/>
            </a:endParaRPr>
          </a:p>
          <a:p>
            <a:r>
              <a:rPr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PCO</a:t>
            </a:r>
            <a:r>
              <a:rPr sz="2000" baseline="-25000" dirty="0">
                <a:latin typeface="Candara" panose="020E0502030303020204" charset="0"/>
                <a:cs typeface="Candara" panose="020E0502030303020204" charset="0"/>
                <a:sym typeface="+mn-ea"/>
              </a:rPr>
              <a:t>2		</a:t>
            </a:r>
            <a:r>
              <a:rPr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35 </a:t>
            </a:r>
            <a:r>
              <a:rPr 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-</a:t>
            </a:r>
            <a:r>
              <a:rPr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 45  mmHg</a:t>
            </a:r>
            <a:endParaRPr sz="2000" dirty="0">
              <a:latin typeface="Candara" panose="020E0502030303020204" charset="0"/>
              <a:cs typeface="Candara" panose="020E0502030303020204" charset="0"/>
            </a:endParaRPr>
          </a:p>
          <a:p>
            <a:endParaRPr sz="2000" dirty="0">
              <a:latin typeface="Candara" panose="020E0502030303020204" charset="0"/>
              <a:cs typeface="Candara" panose="020E0502030303020204" charset="0"/>
            </a:endParaRPr>
          </a:p>
          <a:p>
            <a:r>
              <a:rPr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PO</a:t>
            </a:r>
            <a:r>
              <a:rPr sz="2000" b="1" baseline="-25000" dirty="0">
                <a:latin typeface="Candara" panose="020E0502030303020204" charset="0"/>
                <a:cs typeface="Candara" panose="020E0502030303020204" charset="0"/>
                <a:sym typeface="+mn-ea"/>
              </a:rPr>
              <a:t>2		</a:t>
            </a:r>
            <a:r>
              <a:rPr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80 </a:t>
            </a:r>
            <a:r>
              <a:rPr lang="el-GR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-</a:t>
            </a:r>
            <a:r>
              <a:rPr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 100 mmHg</a:t>
            </a:r>
            <a:r>
              <a:rPr lang="en-US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 (FIO2=21%)</a:t>
            </a:r>
            <a:endParaRPr sz="2000" b="1" dirty="0">
              <a:latin typeface="Candara" panose="020E0502030303020204" charset="0"/>
              <a:cs typeface="Candara" panose="020E0502030303020204" charset="0"/>
            </a:endParaRPr>
          </a:p>
          <a:p>
            <a:endParaRPr sz="2000" dirty="0">
              <a:latin typeface="Candara" panose="020E0502030303020204" charset="0"/>
              <a:cs typeface="Candara" panose="020E0502030303020204" charset="0"/>
            </a:endParaRPr>
          </a:p>
          <a:p>
            <a:r>
              <a:rPr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HCO</a:t>
            </a:r>
            <a:r>
              <a:rPr sz="2000" baseline="-25000" dirty="0">
                <a:latin typeface="Candara" panose="020E0502030303020204" charset="0"/>
                <a:cs typeface="Candara" panose="020E0502030303020204" charset="0"/>
                <a:sym typeface="+mn-ea"/>
              </a:rPr>
              <a:t>3		</a:t>
            </a:r>
            <a:r>
              <a:rPr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22 </a:t>
            </a:r>
            <a:r>
              <a:rPr 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-</a:t>
            </a:r>
            <a:r>
              <a:rPr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 26 m</a:t>
            </a:r>
            <a:r>
              <a:rPr lang="en-US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eq</a:t>
            </a:r>
            <a:r>
              <a:rPr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/L</a:t>
            </a:r>
            <a:endParaRPr sz="2000" dirty="0">
              <a:latin typeface="Candara" panose="020E0502030303020204" charset="0"/>
              <a:cs typeface="Candara" panose="020E0502030303020204" charset="0"/>
            </a:endParaRPr>
          </a:p>
          <a:p>
            <a:endParaRPr sz="2000" dirty="0">
              <a:latin typeface="Candara" panose="020E0502030303020204" charset="0"/>
              <a:cs typeface="Candara" panose="020E0502030303020204" charset="0"/>
            </a:endParaRPr>
          </a:p>
          <a:p>
            <a:r>
              <a:rPr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BE		±</a:t>
            </a:r>
            <a:r>
              <a:rPr 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2</a:t>
            </a:r>
            <a:endParaRPr sz="2000" dirty="0">
              <a:latin typeface="Candara" panose="020E0502030303020204" charset="0"/>
              <a:cs typeface="Candara" panose="020E0502030303020204" charset="0"/>
            </a:endParaRPr>
          </a:p>
          <a:p>
            <a:endParaRPr sz="2000" b="1" dirty="0">
              <a:latin typeface="Candara" panose="020E0502030303020204" charset="0"/>
              <a:cs typeface="Candara" panose="020E0502030303020204" charset="0"/>
            </a:endParaRPr>
          </a:p>
          <a:p>
            <a:r>
              <a:rPr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SaO</a:t>
            </a:r>
            <a:r>
              <a:rPr sz="2000" b="1" baseline="-25000" dirty="0">
                <a:latin typeface="Candara" panose="020E0502030303020204" charset="0"/>
                <a:cs typeface="Candara" panose="020E0502030303020204" charset="0"/>
                <a:sym typeface="+mn-ea"/>
              </a:rPr>
              <a:t>2		</a:t>
            </a:r>
            <a:r>
              <a:rPr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&gt;95%</a:t>
            </a:r>
            <a:r>
              <a:rPr sz="2400" baseline="-25000" dirty="0">
                <a:latin typeface="Calibri" panose="020F0502020204030204" charset="0"/>
                <a:cs typeface="Calibri" panose="020F0502020204030204" charset="0"/>
                <a:sym typeface="+mn-ea"/>
              </a:rPr>
              <a:t>	</a:t>
            </a:r>
            <a:endParaRPr sz="24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7"/>
          <p:cNvSpPr txBox="1">
            <a:spLocks noGrp="1"/>
          </p:cNvSpPr>
          <p:nvPr>
            <p:ph type="ctrTitle"/>
          </p:nvPr>
        </p:nvSpPr>
        <p:spPr>
          <a:xfrm>
            <a:off x="685800" y="1148080"/>
            <a:ext cx="7502525" cy="14871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/>
            </a:r>
            <a:br>
              <a:rPr lang="en-GB"/>
            </a:br>
            <a:r>
              <a:rPr lang="el-GR" altLang="en-GB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ΑΝΑΠΝΕΥΣΤΙΚΗ ΑΛΚΑΛΩΣΗ</a:t>
            </a:r>
          </a:p>
        </p:txBody>
      </p:sp>
      <p:sp>
        <p:nvSpPr>
          <p:cNvPr id="406" name="Google Shape;406;p37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ph</a:t>
            </a:r>
            <a:r>
              <a:rPr lang="el-GR" altLang="en-US"/>
              <a:t>&gt;</a:t>
            </a:r>
            <a:r>
              <a:rPr lang="en-US" altLang="en-GB"/>
              <a:t>7.</a:t>
            </a:r>
            <a:r>
              <a:rPr lang="el-GR" altLang="en-US"/>
              <a:t>4</a:t>
            </a:r>
            <a:r>
              <a:rPr lang="en-US" altLang="en-GB"/>
              <a:t>5 </a:t>
            </a:r>
            <a:r>
              <a:rPr lang="el-GR" altLang="en-GB"/>
              <a:t>και </a:t>
            </a:r>
            <a:r>
              <a:rPr lang="en-US" altLang="en-GB"/>
              <a:t>PCO</a:t>
            </a:r>
            <a:r>
              <a:rPr lang="en-US" altLang="en-GB" baseline="-25000"/>
              <a:t>2</a:t>
            </a:r>
            <a:r>
              <a:rPr lang="el-GR" altLang="en-US"/>
              <a:t>&lt;3</a:t>
            </a:r>
            <a:r>
              <a:rPr lang="en-US" altLang="en-GB"/>
              <a:t>5mmHg. </a:t>
            </a:r>
          </a:p>
        </p:txBody>
      </p:sp>
      <p:sp>
        <p:nvSpPr>
          <p:cNvPr id="3" name="Text Placeholder 2"/>
          <p:cNvSpPr/>
          <p:nvPr/>
        </p:nvSpPr>
        <p:spPr>
          <a:xfrm>
            <a:off x="555625" y="3898900"/>
            <a:ext cx="7785100" cy="11512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 panose="020B0503030403020204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 panose="020B0503030403020204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 panose="020B0503030403020204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>
            <a:pPr marL="76200" indent="0">
              <a:buNone/>
            </a:pPr>
            <a:endParaRPr lang="en-US" altLang="en-US" sz="1800">
              <a:latin typeface="Candara" panose="020E0502030303020204" charset="0"/>
              <a:cs typeface="Candara" panose="020E050203030302020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3765" y="5715"/>
            <a:ext cx="7727315" cy="706755"/>
          </a:xfrm>
        </p:spPr>
        <p:txBody>
          <a:bodyPr/>
          <a:lstStyle/>
          <a:p>
            <a:pPr algn="ctr"/>
            <a:r>
              <a:rPr lang="el-GR" altLang="en-US" sz="2800" b="1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ΑΝΑΠΝΕΥΣΤΙΚΗ</a:t>
            </a:r>
            <a:r>
              <a:rPr lang="en-US" altLang="el-GR" sz="2800" b="1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 </a:t>
            </a:r>
            <a:r>
              <a:rPr lang="el-GR" altLang="en-US" sz="2800" b="1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ΑΛΚΑΛΩΣΗ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18185" y="913765"/>
            <a:ext cx="7696200" cy="37179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sz="2400" b="1" dirty="0">
                <a:latin typeface="Candara" panose="020E0502030303020204" charset="0"/>
                <a:cs typeface="Candara" panose="020E0502030303020204" charset="0"/>
                <a:sym typeface="+mn-ea"/>
              </a:rPr>
              <a:t>pH </a:t>
            </a:r>
            <a:r>
              <a:rPr lang="el-GR" sz="2400" b="1" dirty="0">
                <a:latin typeface="Candara" panose="020E0502030303020204" charset="0"/>
                <a:cs typeface="Candara" panose="020E0502030303020204" charset="0"/>
                <a:sym typeface="+mn-ea"/>
              </a:rPr>
              <a:t>&gt;</a:t>
            </a:r>
            <a:r>
              <a:rPr sz="2400" b="1" dirty="0">
                <a:latin typeface="Candara" panose="020E0502030303020204" charset="0"/>
                <a:cs typeface="Candara" panose="020E0502030303020204" charset="0"/>
                <a:sym typeface="+mn-ea"/>
              </a:rPr>
              <a:t>7</a:t>
            </a:r>
            <a:r>
              <a:rPr lang="el-GR" altLang="x-none" sz="2400" b="1" dirty="0">
                <a:latin typeface="Candara" panose="020E0502030303020204" charset="0"/>
                <a:cs typeface="Candara" panose="020E0502030303020204" charset="0"/>
                <a:sym typeface="+mn-ea"/>
              </a:rPr>
              <a:t>.4 </a:t>
            </a:r>
            <a:r>
              <a:rPr lang="en-US" altLang="el-GR" sz="2400" b="1" dirty="0">
                <a:latin typeface="Candara" panose="020E0502030303020204" charset="0"/>
                <a:cs typeface="Candara" panose="020E0502030303020204" charset="0"/>
                <a:sym typeface="+mn-ea"/>
              </a:rPr>
              <a:t> </a:t>
            </a:r>
            <a:r>
              <a:rPr lang="el-GR" altLang="en-US" sz="2400" b="1" dirty="0">
                <a:latin typeface="Candara" panose="020E0502030303020204" charset="0"/>
                <a:cs typeface="Candara" panose="020E0502030303020204" charset="0"/>
                <a:sym typeface="+mn-ea"/>
              </a:rPr>
              <a:t>    </a:t>
            </a:r>
            <a:r>
              <a:rPr lang="el-GR" sz="2400" b="1" dirty="0">
                <a:latin typeface="Candara" panose="020E0502030303020204" charset="0"/>
                <a:cs typeface="Candara" panose="020E0502030303020204" charset="0"/>
                <a:sym typeface="+mn-ea"/>
              </a:rPr>
              <a:t>(↓</a:t>
            </a:r>
            <a:r>
              <a:rPr lang="en-US" sz="2400" b="1" dirty="0">
                <a:latin typeface="Candara" panose="020E0502030303020204" charset="0"/>
                <a:ea typeface="SimSun-ExtB" panose="02010609060101010101" charset="-122"/>
                <a:cs typeface="Candara" panose="020E0502030303020204" charset="0"/>
                <a:sym typeface="+mn-ea"/>
              </a:rPr>
              <a:t>PCO</a:t>
            </a:r>
            <a:r>
              <a:rPr lang="en-US" sz="2400" b="1" baseline="-25000" dirty="0">
                <a:latin typeface="Candara" panose="020E0502030303020204" charset="0"/>
                <a:ea typeface="SimSun-ExtB" panose="02010609060101010101" charset="-122"/>
                <a:cs typeface="Candara" panose="020E0502030303020204" charset="0"/>
                <a:sym typeface="+mn-ea"/>
              </a:rPr>
              <a:t>2</a:t>
            </a:r>
            <a:r>
              <a:rPr lang="en-US" sz="2400" b="1" dirty="0">
                <a:latin typeface="Candara" panose="020E0502030303020204" charset="0"/>
                <a:cs typeface="Candara" panose="020E0502030303020204" charset="0"/>
                <a:sym typeface="+mn-ea"/>
              </a:rPr>
              <a:t>)</a:t>
            </a:r>
            <a:r>
              <a:rPr lang="el-GR" altLang="en-US" sz="2400" b="1" dirty="0">
                <a:latin typeface="Candara" panose="020E0502030303020204" charset="0"/>
                <a:cs typeface="Candara" panose="020E0502030303020204" charset="0"/>
                <a:sym typeface="+mn-ea"/>
              </a:rPr>
              <a:t>        </a:t>
            </a:r>
            <a:r>
              <a:rPr lang="el-GR" altLang="x-none" sz="2400" b="1" dirty="0">
                <a:latin typeface="Candara" panose="020E0502030303020204" charset="0"/>
                <a:cs typeface="Candara" panose="020E0502030303020204" charset="0"/>
                <a:sym typeface="+mn-ea"/>
              </a:rPr>
              <a:t>[↓Η</a:t>
            </a:r>
            <a:r>
              <a:rPr sz="2400" b="1" dirty="0">
                <a:latin typeface="Candara" panose="020E0502030303020204" charset="0"/>
                <a:cs typeface="Candara" panose="020E0502030303020204" charset="0"/>
                <a:sym typeface="+mn-ea"/>
              </a:rPr>
              <a:t>CO</a:t>
            </a:r>
            <a:r>
              <a:rPr sz="2400" b="1" baseline="-25000" dirty="0">
                <a:latin typeface="Candara" panose="020E0502030303020204" charset="0"/>
                <a:cs typeface="Candara" panose="020E0502030303020204" charset="0"/>
                <a:sym typeface="+mn-ea"/>
              </a:rPr>
              <a:t>3</a:t>
            </a:r>
            <a:r>
              <a:rPr sz="2400" b="1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-</a:t>
            </a:r>
            <a:r>
              <a:rPr sz="2400" b="1" dirty="0">
                <a:latin typeface="Candara" panose="020E0502030303020204" charset="0"/>
                <a:cs typeface="Candara" panose="020E0502030303020204" charset="0"/>
                <a:sym typeface="+mn-ea"/>
              </a:rPr>
              <a:t>]</a:t>
            </a:r>
            <a:r>
              <a:rPr lang="el-GR" sz="2400" b="1" dirty="0">
                <a:latin typeface="Candara" panose="020E0502030303020204" charset="0"/>
                <a:cs typeface="Candara" panose="020E0502030303020204" charset="0"/>
                <a:sym typeface="+mn-ea"/>
              </a:rPr>
              <a:t> </a:t>
            </a:r>
          </a:p>
          <a:p>
            <a:pPr algn="l">
              <a:buFont typeface="Arial" panose="020B0604020202020204" pitchFamily="34" charset="0"/>
            </a:pPr>
            <a:endParaRPr lang="el-GR" sz="2400" b="1" dirty="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l-GR" sz="2000" b="1" dirty="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marL="0" indent="0" algn="l">
              <a:buFont typeface="Wingdings" panose="05000000000000000000" pitchFamily="2" charset="2"/>
              <a:buNone/>
            </a:pPr>
            <a:r>
              <a:rPr lang="en-US" altLang="el-GR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O</a:t>
            </a:r>
            <a:r>
              <a:rPr lang="el-GR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ξεία:</a:t>
            </a:r>
            <a:r>
              <a:rPr 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 για κάθε 10</a:t>
            </a:r>
            <a:r>
              <a:rPr lang="en-US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mmHg </a:t>
            </a:r>
            <a:r>
              <a:rPr 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 ↓</a:t>
            </a:r>
            <a:r>
              <a:rPr lang="en-US" sz="2000" b="1" dirty="0">
                <a:latin typeface="Candara" panose="020E0502030303020204" charset="0"/>
                <a:ea typeface="SimSun-ExtB" panose="02010609060101010101" charset="-122"/>
                <a:cs typeface="Candara" panose="020E0502030303020204" charset="0"/>
                <a:sym typeface="+mn-ea"/>
              </a:rPr>
              <a:t>PCO</a:t>
            </a:r>
            <a:r>
              <a:rPr lang="en-US" sz="2000" b="1" baseline="-25000" dirty="0">
                <a:latin typeface="Candara" panose="020E0502030303020204" charset="0"/>
                <a:ea typeface="SimSun-ExtB" panose="02010609060101010101" charset="-122"/>
                <a:cs typeface="Candara" panose="020E0502030303020204" charset="0"/>
                <a:sym typeface="+mn-ea"/>
              </a:rPr>
              <a:t>2</a:t>
            </a:r>
            <a:r>
              <a:rPr 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 έχουμε  ↓</a:t>
            </a:r>
            <a:r>
              <a:rPr lang="el-GR" altLang="x-none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Η</a:t>
            </a:r>
            <a:r>
              <a:rPr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CO</a:t>
            </a:r>
            <a:r>
              <a:rPr sz="2000" b="1" baseline="-25000" dirty="0">
                <a:latin typeface="Candara" panose="020E0502030303020204" charset="0"/>
                <a:cs typeface="Candara" panose="020E0502030303020204" charset="0"/>
                <a:sym typeface="+mn-ea"/>
              </a:rPr>
              <a:t>3</a:t>
            </a:r>
            <a:r>
              <a:rPr sz="2000" b="1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-</a:t>
            </a:r>
            <a:r>
              <a:rPr lang="el-GR" sz="2000" b="1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 </a:t>
            </a:r>
            <a:r>
              <a:rPr 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κατά </a:t>
            </a:r>
            <a:r>
              <a:rPr lang="en-US" alt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2</a:t>
            </a:r>
            <a:endParaRPr lang="el-GR" sz="2000" dirty="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algn="just" eaLnBrk="1" hangingPunct="1"/>
            <a:endParaRPr lang="el-GR" sz="2000" dirty="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algn="just" eaLnBrk="1" hangingPunct="1"/>
            <a:r>
              <a:rPr lang="en-US" altLang="el-GR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X</a:t>
            </a:r>
            <a:r>
              <a:rPr lang="el-GR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ρόνια: </a:t>
            </a:r>
            <a:r>
              <a:rPr 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για κάθε 10</a:t>
            </a:r>
            <a:r>
              <a:rPr lang="en-US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mmHg </a:t>
            </a:r>
            <a:r>
              <a:rPr 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 ↓</a:t>
            </a:r>
            <a:r>
              <a:rPr lang="en-US" sz="2000" b="1" dirty="0">
                <a:latin typeface="Candara" panose="020E0502030303020204" charset="0"/>
                <a:ea typeface="SimSun-ExtB" panose="02010609060101010101" charset="-122"/>
                <a:cs typeface="Candara" panose="020E0502030303020204" charset="0"/>
                <a:sym typeface="+mn-ea"/>
              </a:rPr>
              <a:t>PCO</a:t>
            </a:r>
            <a:r>
              <a:rPr lang="en-US" sz="2000" b="1" baseline="-25000" dirty="0">
                <a:latin typeface="Candara" panose="020E0502030303020204" charset="0"/>
                <a:ea typeface="SimSun-ExtB" panose="02010609060101010101" charset="-122"/>
                <a:cs typeface="Candara" panose="020E0502030303020204" charset="0"/>
                <a:sym typeface="+mn-ea"/>
              </a:rPr>
              <a:t>2</a:t>
            </a:r>
            <a:r>
              <a:rPr 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 έχουμε  ↓</a:t>
            </a:r>
            <a:r>
              <a:rPr lang="el-GR" altLang="x-none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Η</a:t>
            </a:r>
            <a:r>
              <a:rPr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CO</a:t>
            </a:r>
            <a:r>
              <a:rPr sz="2000" b="1" baseline="-25000" dirty="0">
                <a:latin typeface="Candara" panose="020E0502030303020204" charset="0"/>
                <a:cs typeface="Candara" panose="020E0502030303020204" charset="0"/>
                <a:sym typeface="+mn-ea"/>
              </a:rPr>
              <a:t>3</a:t>
            </a:r>
            <a:r>
              <a:rPr sz="2000" b="1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-</a:t>
            </a:r>
            <a:r>
              <a:rPr lang="el-GR" sz="2000" b="1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 </a:t>
            </a:r>
            <a:r>
              <a:rPr lang="el-GR" sz="2000" dirty="0">
                <a:latin typeface="Candara" panose="020E0502030303020204" charset="0"/>
                <a:cs typeface="Candara" panose="020E0502030303020204" charset="0"/>
                <a:sym typeface="+mn-ea"/>
              </a:rPr>
              <a:t>κατά 4</a:t>
            </a:r>
          </a:p>
          <a:p>
            <a:pPr algn="just" eaLnBrk="1" hangingPunct="1"/>
            <a:endParaRPr lang="el-GR" sz="2000" dirty="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algn="just" eaLnBrk="1" hangingPunct="1"/>
            <a:r>
              <a:rPr lang="en-US" altLang="el-GR" sz="1600" i="1" dirty="0">
                <a:latin typeface="Candara" panose="020E0502030303020204" charset="0"/>
                <a:cs typeface="Candara" panose="020E0502030303020204" charset="0"/>
                <a:sym typeface="+mn-ea"/>
              </a:rPr>
              <a:t>*</a:t>
            </a:r>
            <a:r>
              <a:rPr lang="el-GR" altLang="el-GR" sz="1600" i="1" dirty="0">
                <a:latin typeface="Candara" panose="020E0502030303020204" charset="0"/>
                <a:cs typeface="Candara" panose="020E0502030303020204" charset="0"/>
                <a:sym typeface="+mn-ea"/>
              </a:rPr>
              <a:t>Αν η υποκαπνία διαρκέσει &gt;6</a:t>
            </a:r>
            <a:r>
              <a:rPr lang="en-US" altLang="el-GR" sz="1600" i="1" dirty="0">
                <a:latin typeface="Candara" panose="020E0502030303020204" charset="0"/>
                <a:cs typeface="Candara" panose="020E0502030303020204" charset="0"/>
                <a:sym typeface="+mn-ea"/>
              </a:rPr>
              <a:t>hrs </a:t>
            </a:r>
            <a:r>
              <a:rPr lang="el-GR" altLang="el-GR" sz="1600" i="1" dirty="0">
                <a:latin typeface="Candara" panose="020E0502030303020204" charset="0"/>
                <a:cs typeface="Candara" panose="020E0502030303020204" charset="0"/>
                <a:sym typeface="+mn-ea"/>
              </a:rPr>
              <a:t>αρχίζει και η νεφρική αντιρρόπηση η οποία ολοκληρώνεται σε 2-3 ημέρες:</a:t>
            </a:r>
          </a:p>
          <a:p>
            <a:pPr marL="342900" indent="-342900" algn="just" eaLnBrk="1" hangingPunct="1">
              <a:buFont typeface="Wingdings" panose="05000000000000000000" charset="0"/>
              <a:buChar char="Ø"/>
            </a:pPr>
            <a:r>
              <a:rPr lang="el-GR" altLang="el-GR" sz="1600" i="1" dirty="0">
                <a:latin typeface="Candara" panose="020E0502030303020204" charset="0"/>
                <a:cs typeface="Candara" panose="020E0502030303020204" charset="0"/>
                <a:sym typeface="+mn-ea"/>
              </a:rPr>
              <a:t>αποβολή μέρους των </a:t>
            </a:r>
            <a:r>
              <a:rPr lang="en-US" altLang="el-GR" sz="1600" i="1" dirty="0">
                <a:latin typeface="Candara" panose="020E0502030303020204" charset="0"/>
                <a:cs typeface="Candara" panose="020E0502030303020204" charset="0"/>
                <a:sym typeface="+mn-ea"/>
              </a:rPr>
              <a:t>HCO</a:t>
            </a:r>
            <a:r>
              <a:rPr lang="en-US" altLang="el-GR" sz="1600" i="1" baseline="-25000" dirty="0">
                <a:latin typeface="Candara" panose="020E0502030303020204" charset="0"/>
                <a:cs typeface="Candara" panose="020E0502030303020204" charset="0"/>
                <a:sym typeface="+mn-ea"/>
              </a:rPr>
              <a:t>3</a:t>
            </a:r>
            <a:r>
              <a:rPr lang="en-US" altLang="el-GR" sz="1600" i="1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-</a:t>
            </a:r>
            <a:endParaRPr lang="en-US" altLang="el-GR" sz="1600" i="1" dirty="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marL="342900" indent="-342900" algn="just" eaLnBrk="1" hangingPunct="1">
              <a:buFont typeface="Wingdings" panose="05000000000000000000" charset="0"/>
              <a:buChar char="Ø"/>
            </a:pPr>
            <a:r>
              <a:rPr lang="el-GR" sz="1600" i="1" dirty="0">
                <a:latin typeface="Candara" panose="020E0502030303020204" charset="0"/>
                <a:cs typeface="Candara" panose="020E0502030303020204" charset="0"/>
                <a:sym typeface="+mn-ea"/>
              </a:rPr>
              <a:t>απέκκριση Η</a:t>
            </a:r>
            <a:r>
              <a:rPr lang="el-GR" sz="1600" i="1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+ </a:t>
            </a:r>
            <a:r>
              <a:rPr lang="el-GR" sz="1600" i="1" dirty="0">
                <a:latin typeface="Candara" panose="020E0502030303020204" charset="0"/>
                <a:cs typeface="Candara" panose="020E0502030303020204" charset="0"/>
                <a:sym typeface="+mn-ea"/>
              </a:rPr>
              <a:t>υπό τη μορφή ΝΗ</a:t>
            </a:r>
            <a:r>
              <a:rPr lang="el-GR" sz="1600" i="1" baseline="-25000" dirty="0">
                <a:latin typeface="Candara" panose="020E0502030303020204" charset="0"/>
                <a:cs typeface="Candara" panose="020E0502030303020204" charset="0"/>
                <a:sym typeface="+mn-ea"/>
              </a:rPr>
              <a:t>4</a:t>
            </a:r>
            <a:r>
              <a:rPr lang="el-GR" sz="1600" i="1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-</a:t>
            </a: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699770"/>
            <a:ext cx="7675245" cy="431101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44550" y="5715"/>
            <a:ext cx="7796530" cy="706755"/>
          </a:xfrm>
        </p:spPr>
        <p:txBody>
          <a:bodyPr/>
          <a:lstStyle/>
          <a:p>
            <a:pPr algn="ctr"/>
            <a:r>
              <a:rPr lang="el-GR" altLang="en-US" sz="2800" b="1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ΑΙΤΙΑ ΑΝΑΠΝΕΥΣΤΙΚΗΣ ΑΛΚΑΛΩΣΗΣ</a:t>
            </a:r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5715"/>
            <a:ext cx="7140575" cy="681990"/>
          </a:xfrm>
        </p:spPr>
        <p:txBody>
          <a:bodyPr/>
          <a:lstStyle/>
          <a:p>
            <a:pPr algn="ctr"/>
            <a:r>
              <a:rPr lang="el-GR" altLang="en-US" sz="2800" b="1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ΚΛΙΝΙΚΗ ΕΙΚΟΝΑ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 lang="en-GB"/>
          </a:p>
        </p:txBody>
      </p:sp>
      <p:pic>
        <p:nvPicPr>
          <p:cNvPr id="4" name="Content Placeholder 3" descr="Χωρίς τίτλο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755" y="1059815"/>
            <a:ext cx="4443730" cy="356044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08965" y="942975"/>
            <a:ext cx="3801745" cy="39916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Candara" panose="020E0502030303020204" charset="0"/>
                <a:cs typeface="Candara" panose="020E0502030303020204" charset="0"/>
                <a:sym typeface="+mn-ea"/>
              </a:rPr>
              <a:t>H </a:t>
            </a:r>
            <a:r>
              <a:rPr lang="el-GR" altLang="en-US" sz="1600" dirty="0">
                <a:latin typeface="Candara" panose="020E0502030303020204" charset="0"/>
                <a:cs typeface="Candara" panose="020E0502030303020204" charset="0"/>
                <a:sym typeface="+mn-ea"/>
              </a:rPr>
              <a:t>αύξηση της νευρομυϊκής διεγερσιμότητας οφείλεται σε μείωση της τιμής του </a:t>
            </a:r>
            <a:r>
              <a:rPr lang="en-US" altLang="el-GR" sz="1600" dirty="0">
                <a:latin typeface="Candara" panose="020E0502030303020204" charset="0"/>
                <a:cs typeface="Candara" panose="020E0502030303020204" charset="0"/>
                <a:sym typeface="+mn-ea"/>
              </a:rPr>
              <a:t>iCa</a:t>
            </a:r>
            <a:r>
              <a:rPr lang="en-US" altLang="en-US" sz="1600" baseline="30000" dirty="0">
                <a:latin typeface="Candara" panose="020E0502030303020204" charset="0"/>
                <a:cs typeface="Candara" panose="020E0502030303020204" charset="0"/>
                <a:sym typeface="+mn-ea"/>
              </a:rPr>
              <a:t>2+ </a:t>
            </a:r>
            <a:r>
              <a:rPr lang="el-GR" altLang="en-US" sz="1600" dirty="0">
                <a:latin typeface="Candara" panose="020E0502030303020204" charset="0"/>
                <a:cs typeface="Candara" panose="020E0502030303020204" charset="0"/>
                <a:sym typeface="+mn-ea"/>
              </a:rPr>
              <a:t>και στη μείωση της εγκεφαλικής αιμάτωσης λόγω της υποκαπνίας. </a:t>
            </a:r>
            <a:endParaRPr lang="el-GR" altLang="en-US" sz="1600" dirty="0">
              <a:latin typeface="Candara" panose="020E0502030303020204" charset="0"/>
              <a:cs typeface="Candara" panose="020E0502030303020204" charset="0"/>
            </a:endParaRPr>
          </a:p>
          <a:p>
            <a:pPr algn="just">
              <a:buFont typeface="Wingdings" panose="05000000000000000000" pitchFamily="2" charset="2"/>
            </a:pPr>
            <a:endParaRPr lang="el-GR" altLang="en-US" sz="1600" dirty="0">
              <a:latin typeface="Candara" panose="020E0502030303020204" charset="0"/>
              <a:cs typeface="Candara" panose="020E050203030302020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altLang="en-US" sz="1600" dirty="0">
                <a:latin typeface="Candara" panose="020E0502030303020204" charset="0"/>
                <a:cs typeface="Candara" panose="020E0502030303020204" charset="0"/>
                <a:sym typeface="+mn-ea"/>
              </a:rPr>
              <a:t>Σε σοβαρή υποκαπνία με </a:t>
            </a:r>
            <a:r>
              <a:rPr lang="en-US" altLang="en-US" sz="1600" dirty="0">
                <a:latin typeface="Candara" panose="020E0502030303020204" charset="0"/>
                <a:cs typeface="Candara" panose="020E0502030303020204" charset="0"/>
                <a:sym typeface="+mn-ea"/>
              </a:rPr>
              <a:t>PCO</a:t>
            </a:r>
            <a:r>
              <a:rPr lang="en-US" altLang="en-US" sz="1600" baseline="-25000" dirty="0">
                <a:latin typeface="Candara" panose="020E0502030303020204" charset="0"/>
                <a:cs typeface="Candara" panose="020E0502030303020204" charset="0"/>
                <a:sym typeface="+mn-ea"/>
              </a:rPr>
              <a:t>2 </a:t>
            </a:r>
            <a:r>
              <a:rPr lang="en-US" altLang="en-US" sz="1600" dirty="0">
                <a:latin typeface="Candara" panose="020E0502030303020204" charset="0"/>
                <a:cs typeface="Candara" panose="020E0502030303020204" charset="0"/>
                <a:sym typeface="+mn-ea"/>
              </a:rPr>
              <a:t>&lt;20mmHg</a:t>
            </a:r>
            <a:r>
              <a:rPr lang="el-GR" altLang="en-US" sz="1600" dirty="0">
                <a:latin typeface="Candara" panose="020E0502030303020204" charset="0"/>
                <a:cs typeface="Candara" panose="020E0502030303020204" charset="0"/>
                <a:sym typeface="+mn-ea"/>
              </a:rPr>
              <a:t> έχουμε</a:t>
            </a:r>
            <a:r>
              <a:rPr lang="en-US" altLang="en-US" sz="1600" dirty="0">
                <a:latin typeface="Candara" panose="020E0502030303020204" charset="0"/>
                <a:cs typeface="Candara" panose="020E0502030303020204" charset="0"/>
                <a:sym typeface="+mn-ea"/>
              </a:rPr>
              <a:t> </a:t>
            </a:r>
            <a:r>
              <a:rPr lang="el-GR" altLang="en-US" sz="1600" dirty="0">
                <a:latin typeface="Candara" panose="020E0502030303020204" charset="0"/>
                <a:cs typeface="Candara" panose="020E0502030303020204" charset="0"/>
                <a:sym typeface="+mn-ea"/>
              </a:rPr>
              <a:t>μείωση της </a:t>
            </a:r>
            <a:r>
              <a:rPr lang="en-US" altLang="en-US" sz="1600" dirty="0">
                <a:latin typeface="Candara" panose="020E0502030303020204" charset="0"/>
                <a:cs typeface="Candara" panose="020E0502030303020204" charset="0"/>
                <a:sym typeface="+mn-ea"/>
              </a:rPr>
              <a:t>CBF </a:t>
            </a:r>
            <a:r>
              <a:rPr lang="el-GR" altLang="en-US" sz="1600" dirty="0">
                <a:latin typeface="Candara" panose="020E0502030303020204" charset="0"/>
                <a:cs typeface="Candara" panose="020E0502030303020204" charset="0"/>
                <a:sym typeface="+mn-ea"/>
              </a:rPr>
              <a:t>κατά 35-40%.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l-GR" altLang="en-US" sz="1600" dirty="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Candara" panose="020E0502030303020204" charset="0"/>
                <a:cs typeface="Candara" panose="020E0502030303020204" charset="0"/>
                <a:sym typeface="+mn-ea"/>
              </a:rPr>
              <a:t>Η υποξία, οδηγεί σε μετακίνηση της καμπύλης διάστασης του οξυγόνου προς τα αριστερά, με αποτέλεσμα μειωμένη απόδοση οξυγόνου και αυξημένο κίνδυνο αρρυθμίας.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sz="1600" dirty="0">
              <a:latin typeface="Candara" panose="020E0502030303020204" charset="0"/>
              <a:cs typeface="Candara" panose="020E0502030303020204" charset="0"/>
              <a:sym typeface="+mn-ea"/>
            </a:endParaRP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5715"/>
            <a:ext cx="8068945" cy="748665"/>
          </a:xfrm>
        </p:spPr>
        <p:txBody>
          <a:bodyPr/>
          <a:lstStyle/>
          <a:p>
            <a:r>
              <a:rPr lang="el-GR" altLang="en-US" b="1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ΑΛΓΟΡΙΘΜΟΣ ΔΙΑΧΕΙΡΙΣΗΣ ΤΗΣ ΑΝΑΠΝ. ΑΛΚΑΛΩΣΗΣ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 lang="en-GB"/>
          </a:p>
        </p:txBody>
      </p:sp>
      <p:sp>
        <p:nvSpPr>
          <p:cNvPr id="4" name="Rectangles 3"/>
          <p:cNvSpPr/>
          <p:nvPr/>
        </p:nvSpPr>
        <p:spPr>
          <a:xfrm>
            <a:off x="844550" y="1203325"/>
            <a:ext cx="1855470" cy="39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n-US">
                <a:solidFill>
                  <a:schemeClr val="tx1"/>
                </a:solidFill>
              </a:rPr>
              <a:t>Οξεια ΑΑ</a:t>
            </a:r>
          </a:p>
        </p:txBody>
      </p:sp>
      <p:sp>
        <p:nvSpPr>
          <p:cNvPr id="5" name="Rectangles 4"/>
          <p:cNvSpPr/>
          <p:nvPr/>
        </p:nvSpPr>
        <p:spPr>
          <a:xfrm>
            <a:off x="1187450" y="1986915"/>
            <a:ext cx="1212850" cy="2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>
                <a:solidFill>
                  <a:schemeClr val="tx1"/>
                </a:solidFill>
              </a:rPr>
              <a:t>Ph&gt;7.55</a:t>
            </a:r>
          </a:p>
        </p:txBody>
      </p:sp>
      <p:sp>
        <p:nvSpPr>
          <p:cNvPr id="6" name="Rectangles 5"/>
          <p:cNvSpPr/>
          <p:nvPr/>
        </p:nvSpPr>
        <p:spPr>
          <a:xfrm>
            <a:off x="827405" y="2715895"/>
            <a:ext cx="2818130" cy="7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>
                <a:solidFill>
                  <a:schemeClr val="tx1"/>
                </a:solidFill>
              </a:rPr>
              <a:t>ΑΜΔ αστάθεια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>
                <a:solidFill>
                  <a:schemeClr val="tx1"/>
                </a:solidFill>
              </a:rPr>
              <a:t>Δτρχ επιπέδου συνείδησης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>
                <a:solidFill>
                  <a:schemeClr val="tx1"/>
                </a:solidFill>
              </a:rPr>
              <a:t>Αρρυθμίες </a:t>
            </a:r>
          </a:p>
        </p:txBody>
      </p:sp>
      <p:sp>
        <p:nvSpPr>
          <p:cNvPr id="7" name="Rectangles 6"/>
          <p:cNvSpPr/>
          <p:nvPr/>
        </p:nvSpPr>
        <p:spPr>
          <a:xfrm>
            <a:off x="827405" y="3867785"/>
            <a:ext cx="3168650" cy="122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charset="0"/>
              <a:buChar char="Ø"/>
            </a:pPr>
            <a:r>
              <a:rPr lang="el-GR">
                <a:solidFill>
                  <a:schemeClr val="tx1"/>
                </a:solidFill>
              </a:rPr>
              <a:t>χαμηλά </a:t>
            </a:r>
            <a:r>
              <a:rPr lang="en-US">
                <a:solidFill>
                  <a:schemeClr val="tx1"/>
                </a:solidFill>
              </a:rPr>
              <a:t>HCO3-: </a:t>
            </a:r>
            <a:r>
              <a:rPr lang="el-GR">
                <a:solidFill>
                  <a:schemeClr val="tx1"/>
                </a:solidFill>
              </a:rPr>
              <a:t>ακεταζολαμίδη, </a:t>
            </a:r>
            <a:r>
              <a:rPr lang="en-US">
                <a:solidFill>
                  <a:schemeClr val="tx1"/>
                </a:solidFill>
              </a:rPr>
              <a:t>N/S 0.9%</a:t>
            </a:r>
          </a:p>
          <a:p>
            <a:pPr marL="285750" indent="-285750" algn="just">
              <a:buFont typeface="Wingdings" panose="05000000000000000000" charset="0"/>
              <a:buChar char="Ø"/>
            </a:pPr>
            <a:r>
              <a:rPr lang="el-GR">
                <a:solidFill>
                  <a:schemeClr val="tx1"/>
                </a:solidFill>
              </a:rPr>
              <a:t>αυξημένο </a:t>
            </a:r>
            <a:r>
              <a:rPr lang="en-US">
                <a:solidFill>
                  <a:schemeClr val="tx1"/>
                </a:solidFill>
              </a:rPr>
              <a:t>PCO2: </a:t>
            </a:r>
            <a:r>
              <a:rPr lang="el-GR">
                <a:solidFill>
                  <a:schemeClr val="tx1"/>
                </a:solidFill>
              </a:rPr>
              <a:t>αναπνοή σε κλειστό κύκλωμα, καταστολή, μυοχάλαση, μείωση του </a:t>
            </a:r>
            <a:r>
              <a:rPr lang="en-US">
                <a:solidFill>
                  <a:schemeClr val="tx1"/>
                </a:solidFill>
              </a:rPr>
              <a:t>MVe</a:t>
            </a:r>
          </a:p>
        </p:txBody>
      </p:sp>
      <p:sp>
        <p:nvSpPr>
          <p:cNvPr id="10" name="Down Arrow 9"/>
          <p:cNvSpPr/>
          <p:nvPr/>
        </p:nvSpPr>
        <p:spPr>
          <a:xfrm>
            <a:off x="1691640" y="1635760"/>
            <a:ext cx="75565" cy="28765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764030" y="2313940"/>
            <a:ext cx="76200" cy="37211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907540" y="3507740"/>
            <a:ext cx="75565" cy="28829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5127625" y="984885"/>
            <a:ext cx="3384550" cy="49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n-US">
                <a:solidFill>
                  <a:schemeClr val="tx1"/>
                </a:solidFill>
              </a:rPr>
              <a:t>Χρόνια ΑΑ</a:t>
            </a:r>
          </a:p>
        </p:txBody>
      </p:sp>
      <p:sp>
        <p:nvSpPr>
          <p:cNvPr id="14" name="Rectangles 13"/>
          <p:cNvSpPr/>
          <p:nvPr/>
        </p:nvSpPr>
        <p:spPr>
          <a:xfrm>
            <a:off x="5148580" y="1892935"/>
            <a:ext cx="3501390" cy="7931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n-US">
                <a:solidFill>
                  <a:schemeClr val="tx1"/>
                </a:solidFill>
              </a:rPr>
              <a:t>Αντιμετώπιση υποκείμενης νόσου</a:t>
            </a:r>
          </a:p>
          <a:p>
            <a:pPr algn="ctr"/>
            <a:r>
              <a:rPr lang="el-GR" altLang="en-US">
                <a:solidFill>
                  <a:schemeClr val="tx1"/>
                </a:solidFill>
              </a:rPr>
              <a:t>Δε χρειάζονται ειδικά μέτρα</a:t>
            </a:r>
          </a:p>
        </p:txBody>
      </p:sp>
      <p:sp>
        <p:nvSpPr>
          <p:cNvPr id="15" name="Rectangles 14"/>
          <p:cNvSpPr/>
          <p:nvPr/>
        </p:nvSpPr>
        <p:spPr>
          <a:xfrm>
            <a:off x="5121910" y="3219450"/>
            <a:ext cx="3510280" cy="87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altLang="en-US">
                <a:solidFill>
                  <a:schemeClr val="tx1"/>
                </a:solidFill>
              </a:rPr>
              <a:t>Αντιμετώπιση υποκείμενης διαταταχής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1"/>
                </a:solidFill>
              </a:rPr>
              <a:t>Rebreathing system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6804025" y="1503045"/>
            <a:ext cx="92075" cy="31051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820535" y="2715260"/>
            <a:ext cx="109220" cy="45974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411730" y="2062480"/>
            <a:ext cx="2664460" cy="19113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707765" y="3219450"/>
            <a:ext cx="1368425" cy="28829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Google Shape;406;p37"/>
          <p:cNvSpPr txBox="1">
            <a:spLocks noGrp="1"/>
          </p:cNvSpPr>
          <p:nvPr>
            <p:ph type="subTitle" idx="1"/>
          </p:nvPr>
        </p:nvSpPr>
        <p:spPr>
          <a:xfrm>
            <a:off x="3933190" y="3107690"/>
            <a:ext cx="667385" cy="150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altLang="en-US" sz="1800"/>
              <a:t>ΟΧΙ</a:t>
            </a:r>
            <a:r>
              <a:rPr lang="en-US" altLang="en-GB" sz="1800"/>
              <a:t> </a:t>
            </a:r>
          </a:p>
        </p:txBody>
      </p:sp>
      <p:sp>
        <p:nvSpPr>
          <p:cNvPr id="20" name="Google Shape;406;p37"/>
          <p:cNvSpPr txBox="1"/>
          <p:nvPr/>
        </p:nvSpPr>
        <p:spPr>
          <a:xfrm>
            <a:off x="3381375" y="1668780"/>
            <a:ext cx="614680" cy="542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 panose="020B0503030403020204"/>
              <a:buChar char="▹"/>
              <a:defRPr sz="30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 panose="020B0503030403020204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 panose="020B0503030403020204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 panose="020B0503030403020204"/>
              <a:buChar char="⬞"/>
              <a:defRPr sz="18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 panose="020B0503030403020204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 panose="020B0503030403020204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 panose="020B0503030403020204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 panose="020B0503030403020204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 panose="020B0503030403020204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altLang="en-US" sz="1800"/>
              <a:t>ΟΧΙ</a:t>
            </a:r>
            <a:r>
              <a:rPr lang="en-US" altLang="en-GB" sz="1800"/>
              <a:t> </a:t>
            </a:r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7"/>
          <p:cNvSpPr txBox="1">
            <a:spLocks noGrp="1"/>
          </p:cNvSpPr>
          <p:nvPr>
            <p:ph type="ctrTitle"/>
          </p:nvPr>
        </p:nvSpPr>
        <p:spPr>
          <a:xfrm>
            <a:off x="685800" y="1148080"/>
            <a:ext cx="7502525" cy="14871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/>
            </a:r>
            <a:br>
              <a:rPr lang="en-GB"/>
            </a:br>
            <a:r>
              <a:rPr lang="el-GR" altLang="en-GB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ΕΡΩΤΗΣΕΙΣ ΑΞΙΟΛΟΓΗΣΗΣ</a:t>
            </a:r>
          </a:p>
        </p:txBody>
      </p:sp>
      <p:sp>
        <p:nvSpPr>
          <p:cNvPr id="3" name="Text Placeholder 2"/>
          <p:cNvSpPr/>
          <p:nvPr/>
        </p:nvSpPr>
        <p:spPr>
          <a:xfrm>
            <a:off x="555625" y="3869690"/>
            <a:ext cx="8140700" cy="11804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 panose="020B0503030403020204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 panose="020B0503030403020204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 panose="020B0503030403020204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>
            <a:pPr marL="76200" indent="0">
              <a:buNone/>
            </a:pPr>
            <a:endParaRPr lang="en-US" altLang="en-US" sz="1800">
              <a:latin typeface="Candara" panose="020E0502030303020204" charset="0"/>
              <a:cs typeface="Candara" panose="020E0502030303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015" y="3291840"/>
            <a:ext cx="4062095" cy="161798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 lang="en-GB"/>
          </a:p>
        </p:txBody>
      </p:sp>
      <p:sp>
        <p:nvSpPr>
          <p:cNvPr id="2" name="Text Box 1"/>
          <p:cNvSpPr txBox="1"/>
          <p:nvPr/>
        </p:nvSpPr>
        <p:spPr>
          <a:xfrm>
            <a:off x="608965" y="252730"/>
            <a:ext cx="8341360" cy="44843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just">
              <a:buFont typeface="Wingdings" panose="05000000000000000000" pitchFamily="2" charset="2"/>
              <a:buNone/>
            </a:pPr>
            <a:r>
              <a:rPr lang="el-GR" sz="2000" b="1" dirty="0">
                <a:latin typeface="Candara" panose="020E0502030303020204" charset="0"/>
                <a:cs typeface="Candara" panose="020E0502030303020204" charset="0"/>
                <a:sym typeface="+mn-ea"/>
              </a:rPr>
              <a:t>Ποια αποτελούν αίτια μεταβολικής αλκάλωσης;</a:t>
            </a:r>
          </a:p>
          <a:p>
            <a:pPr indent="0" algn="just">
              <a:buFont typeface="Wingdings" panose="05000000000000000000" pitchFamily="2" charset="2"/>
              <a:buNone/>
            </a:pPr>
            <a:endParaRPr lang="el-GR" sz="2000" b="1" dirty="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indent="0" algn="just">
              <a:buFont typeface="Wingdings" panose="05000000000000000000" pitchFamily="2" charset="2"/>
              <a:buNone/>
            </a:pPr>
            <a:r>
              <a:rPr lang="el-GR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1. Έμετοι </a:t>
            </a:r>
          </a:p>
          <a:p>
            <a:pPr indent="0" algn="just">
              <a:buFont typeface="Wingdings" panose="05000000000000000000" pitchFamily="2" charset="2"/>
              <a:buNone/>
            </a:pPr>
            <a:r>
              <a:rPr lang="el-GR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2. Σύνδρομο </a:t>
            </a:r>
            <a:r>
              <a:rPr lang="en-US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Bartter</a:t>
            </a:r>
          </a:p>
          <a:p>
            <a:pPr indent="0" algn="just">
              <a:buFont typeface="Wingdings" panose="05000000000000000000" pitchFamily="2" charset="2"/>
              <a:buNone/>
            </a:pPr>
            <a:r>
              <a:rPr lang="el-GR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3. Εξωγενής χορήγηση βάσης</a:t>
            </a:r>
          </a:p>
          <a:p>
            <a:pPr indent="0" algn="just">
              <a:buFont typeface="Wingdings" panose="05000000000000000000" pitchFamily="2" charset="2"/>
              <a:buNone/>
            </a:pPr>
            <a:r>
              <a:rPr lang="el-GR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4. Χορήγηση διττανθρακικών</a:t>
            </a:r>
          </a:p>
          <a:p>
            <a:pPr indent="0" algn="just">
              <a:buFont typeface="Wingdings" panose="05000000000000000000" pitchFamily="2" charset="2"/>
              <a:buNone/>
            </a:pPr>
            <a:r>
              <a:rPr lang="el-GR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5. Όλα τα παραπάνω</a:t>
            </a:r>
          </a:p>
          <a:p>
            <a:pPr indent="0" algn="just">
              <a:buFont typeface="Wingdings" panose="05000000000000000000" pitchFamily="2" charset="2"/>
              <a:buNone/>
            </a:pPr>
            <a:endParaRPr lang="el-GR" sz="1800" dirty="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indent="0" algn="just">
              <a:buFont typeface="Wingdings" panose="05000000000000000000" pitchFamily="2" charset="2"/>
              <a:buNone/>
            </a:pPr>
            <a:r>
              <a:rPr lang="el-GR" sz="1800" b="1" dirty="0">
                <a:latin typeface="Candara" panose="020E0502030303020204" charset="0"/>
                <a:cs typeface="Candara" panose="020E0502030303020204" charset="0"/>
                <a:sym typeface="+mn-ea"/>
              </a:rPr>
              <a:t>Ποιο από τα παρακάτω έχει φυσιολογικό χάσμα ανιόντων</a:t>
            </a:r>
            <a:r>
              <a:rPr lang="el-GR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;</a:t>
            </a:r>
            <a:br>
              <a:rPr lang="el-GR" sz="1800" dirty="0">
                <a:latin typeface="Candara" panose="020E0502030303020204" charset="0"/>
                <a:cs typeface="Candara" panose="020E0502030303020204" charset="0"/>
                <a:sym typeface="+mn-ea"/>
              </a:rPr>
            </a:br>
            <a:endParaRPr lang="el-GR" sz="1800" dirty="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indent="0" algn="just">
              <a:buFont typeface="Wingdings" panose="05000000000000000000" pitchFamily="2" charset="2"/>
              <a:buNone/>
            </a:pPr>
            <a:r>
              <a:rPr lang="el-GR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1. Καρδιακή ανακοπή</a:t>
            </a:r>
          </a:p>
          <a:p>
            <a:pPr indent="0" algn="just">
              <a:buFont typeface="Wingdings" panose="05000000000000000000" pitchFamily="2" charset="2"/>
              <a:buNone/>
            </a:pPr>
            <a:r>
              <a:rPr lang="el-GR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2. Γαλακτική οξέωση</a:t>
            </a:r>
          </a:p>
          <a:p>
            <a:pPr indent="0" algn="just">
              <a:buFont typeface="Wingdings" panose="05000000000000000000" pitchFamily="2" charset="2"/>
              <a:buNone/>
            </a:pPr>
            <a:r>
              <a:rPr lang="el-GR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3. Διαβητική κετοξέωση</a:t>
            </a:r>
          </a:p>
          <a:p>
            <a:pPr indent="0" algn="just">
              <a:buFont typeface="Wingdings" panose="05000000000000000000" pitchFamily="2" charset="2"/>
              <a:buNone/>
            </a:pPr>
            <a:r>
              <a:rPr lang="el-GR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4. Παγκρεατικό συρίγγιο. </a:t>
            </a:r>
          </a:p>
          <a:p>
            <a:pPr indent="0" algn="just">
              <a:buFont typeface="Wingdings" panose="05000000000000000000" pitchFamily="2" charset="2"/>
              <a:buNone/>
            </a:pPr>
            <a:endParaRPr lang="el-GR" sz="1800" dirty="0">
              <a:latin typeface="Candara" panose="020E0502030303020204" charset="0"/>
              <a:cs typeface="Candara" panose="020E0502030303020204" charset="0"/>
              <a:sym typeface="+mn-ea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611505" y="1995805"/>
            <a:ext cx="2376805" cy="28829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683260" y="3921760"/>
            <a:ext cx="2665095" cy="32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 lang="en-GB"/>
          </a:p>
        </p:txBody>
      </p:sp>
      <p:sp>
        <p:nvSpPr>
          <p:cNvPr id="4" name="Text Box 3"/>
          <p:cNvSpPr txBox="1"/>
          <p:nvPr/>
        </p:nvSpPr>
        <p:spPr>
          <a:xfrm>
            <a:off x="853440" y="777240"/>
            <a:ext cx="8096885" cy="29248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just">
              <a:buFont typeface="Wingdings" panose="05000000000000000000" pitchFamily="2" charset="2"/>
              <a:buNone/>
            </a:pPr>
            <a:r>
              <a:rPr lang="el-GR" altLang="en-US" sz="180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  <a:t>Ασθενής 20 ετών σε ιστορικό ΣΔ, νοσηλευόμενη στη Χ/Κ λόγω πρόσφατης επέμβασης σκωληκοειδεκτομής, αναφέρει δύσπνοια. Ο εφημερεύων ιατρός της τοποθετεί μάσκα μη επανεισπνοής και λαμβάνει ΑΑΑ:</a:t>
            </a:r>
          </a:p>
          <a:p>
            <a:pPr indent="0" algn="just"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  <a:t>PO2=200, Ph=7.14, PCO2= 14mmHg, HCO3-=4 meq/L.</a:t>
            </a:r>
          </a:p>
          <a:p>
            <a:pPr indent="0" algn="just"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  <a:t> </a:t>
            </a:r>
            <a:br>
              <a:rPr lang="en-US" altLang="el-GR" sz="180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</a:br>
            <a:endParaRPr lang="en-US" altLang="el-GR" sz="1800">
              <a:solidFill>
                <a:schemeClr val="tx1"/>
              </a:solidFill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indent="0" algn="just"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  <a:t/>
            </a:r>
            <a:br>
              <a:rPr lang="en-US" altLang="el-GR" sz="180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</a:br>
            <a:r>
              <a:rPr lang="en-US" altLang="el-GR" sz="180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  <a:t>1. </a:t>
            </a:r>
            <a:r>
              <a:rPr lang="el-GR" altLang="el-GR" sz="180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  <a:t>Ποια είναι η διαταραχή της οξεοβασικής ισορροπίας?</a:t>
            </a:r>
          </a:p>
          <a:p>
            <a:pPr indent="0" algn="just"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  <a:t/>
            </a:r>
            <a:br>
              <a:rPr lang="el-GR" altLang="el-GR" sz="180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</a:br>
            <a:r>
              <a:rPr lang="en-US" altLang="el-GR" sz="180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  <a:t>2. </a:t>
            </a:r>
            <a:r>
              <a:rPr lang="el-GR" altLang="el-GR" sz="180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  <a:t>Ήταν ορθή η εφαρμογή μάσκας μη επανεισπνοής?</a:t>
            </a:r>
            <a:endParaRPr lang="el-GR" altLang="en-US" sz="1800" dirty="0">
              <a:latin typeface="Candara" panose="020E0502030303020204" charset="0"/>
              <a:cs typeface="Candara" panose="020E0502030303020204" charset="0"/>
              <a:sym typeface="+mn-ea"/>
            </a:endParaRPr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 lang="en-GB"/>
          </a:p>
        </p:txBody>
      </p:sp>
      <p:sp>
        <p:nvSpPr>
          <p:cNvPr id="4" name="Text Box 3"/>
          <p:cNvSpPr txBox="1"/>
          <p:nvPr/>
        </p:nvSpPr>
        <p:spPr>
          <a:xfrm>
            <a:off x="853440" y="252730"/>
            <a:ext cx="8096885" cy="44843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just">
              <a:buFont typeface="Wingdings" panose="05000000000000000000" pitchFamily="2" charset="2"/>
              <a:buNone/>
            </a:pPr>
            <a:r>
              <a:rPr lang="el-GR" altLang="el-GR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Ασθενής 50 ετών με ελεύθερο ατομικό ιστορικό εισάγεται στη ΜΕΘ σε </a:t>
            </a:r>
            <a:r>
              <a:rPr lang="en-US" altLang="el-GR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NIV </a:t>
            </a:r>
            <a:r>
              <a:rPr lang="el-GR" altLang="el-GR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λόγω σοβαρής πνευμονίας</a:t>
            </a:r>
            <a:r>
              <a:rPr lang="en-US" altLang="el-GR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. </a:t>
            </a:r>
            <a:r>
              <a:rPr lang="el-GR" altLang="en-US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Κατά την εισαγωγή ο ασθενής παρουσιάζει ΑΜΔ αστάθεια με ανάγκη χορήγησης αγγειοσυσπαστικών, είναι εμπύρετος και διεγερτικός, ενώ παραπονείται για δύσπνοια, παρά τα υψηλά μίγματα οξυγόνου. Λαμβάνονται αέρια αίματος:</a:t>
            </a:r>
          </a:p>
          <a:p>
            <a:pPr indent="0" algn="just">
              <a:buFont typeface="Wingdings" panose="05000000000000000000" pitchFamily="2" charset="2"/>
              <a:buNone/>
            </a:pPr>
            <a:r>
              <a:rPr lang="en-US" altLang="en-US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Ph=7.14, PCO2=20, HCO3-=16, SBE=-10</a:t>
            </a:r>
            <a:r>
              <a:rPr lang="el-GR" altLang="en-US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, </a:t>
            </a:r>
            <a:r>
              <a:rPr lang="en-US" altLang="en-US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Lac=5</a:t>
            </a:r>
          </a:p>
          <a:p>
            <a:pPr indent="0" algn="just">
              <a:buFont typeface="Wingdings" panose="05000000000000000000" pitchFamily="2" charset="2"/>
              <a:buNone/>
            </a:pPr>
            <a:endParaRPr lang="el-GR" altLang="en-US" sz="1800" dirty="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indent="0" algn="just">
              <a:buFont typeface="Wingdings" panose="05000000000000000000" pitchFamily="2" charset="2"/>
              <a:buNone/>
            </a:pPr>
            <a:r>
              <a:rPr lang="el-GR" altLang="el-GR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Από τον εργαστηριακό έλεγχο:</a:t>
            </a:r>
          </a:p>
          <a:p>
            <a:pPr indent="0" algn="just">
              <a:buFont typeface="Wingdings" panose="05000000000000000000" pitchFamily="2" charset="2"/>
              <a:buNone/>
            </a:pPr>
            <a:r>
              <a:rPr lang="en-US" altLang="el-GR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Na=134, Cl=94</a:t>
            </a:r>
            <a:r>
              <a:rPr lang="el-GR" altLang="en-US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 </a:t>
            </a:r>
            <a:r>
              <a:rPr lang="en-US" altLang="en-US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Glu=500</a:t>
            </a:r>
          </a:p>
          <a:p>
            <a:pPr indent="0" algn="just">
              <a:buFont typeface="Wingdings" panose="05000000000000000000" pitchFamily="2" charset="2"/>
              <a:buNone/>
            </a:pPr>
            <a:endParaRPr lang="en-US" altLang="en-US" sz="1800" dirty="0"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indent="0" algn="just">
              <a:buFont typeface="Wingdings" panose="05000000000000000000" pitchFamily="2" charset="2"/>
              <a:buNone/>
            </a:pPr>
            <a:r>
              <a:rPr lang="en-US" altLang="el-GR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1. </a:t>
            </a:r>
            <a:r>
              <a:rPr lang="el-GR" altLang="en-US" sz="1800" dirty="0">
                <a:latin typeface="Candara" panose="020E0502030303020204" charset="0"/>
                <a:cs typeface="Candara" panose="020E0502030303020204" charset="0"/>
                <a:sym typeface="+mn-ea"/>
              </a:rPr>
              <a:t>Ποιες διαταραχές της οξεοβασικής ισορροπίας υπάρχουν?</a:t>
            </a: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 lang="en-GB"/>
          </a:p>
        </p:txBody>
      </p:sp>
      <p:pic>
        <p:nvPicPr>
          <p:cNvPr id="5" name="Content Placeholder 4" descr="Χωρίς τίτλο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82700" y="555625"/>
            <a:ext cx="6944360" cy="4064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GB"/>
          </a:p>
        </p:txBody>
      </p:sp>
      <p:sp>
        <p:nvSpPr>
          <p:cNvPr id="2" name="Text Box 1"/>
          <p:cNvSpPr txBox="1"/>
          <p:nvPr/>
        </p:nvSpPr>
        <p:spPr>
          <a:xfrm>
            <a:off x="713740" y="910590"/>
            <a:ext cx="8138795" cy="4016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l-GR" sz="18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Κατά την καταβολική φάση των υδατανθράκων, των πρωτεϊνών και των λιπών παράγεται </a:t>
            </a:r>
            <a:r>
              <a:rPr lang="en-US" sz="18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CO</a:t>
            </a:r>
            <a:r>
              <a:rPr lang="el-GR" altLang="en-US" sz="1800" b="1" baseline="-25000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2 </a:t>
            </a:r>
            <a:r>
              <a:rPr lang="el-GR" sz="18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διά του κύκλου του </a:t>
            </a:r>
            <a:r>
              <a:rPr lang="en-US" sz="18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Krebs, </a:t>
            </a:r>
            <a:r>
              <a:rPr lang="el-GR" sz="18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μέσω του </a:t>
            </a:r>
            <a:r>
              <a:rPr lang="en-US" sz="18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AcCoA. </a:t>
            </a:r>
            <a:endParaRPr lang="en-US" sz="1800" b="1" dirty="0">
              <a:effectLst/>
              <a:latin typeface="Candara" panose="020E0502030303020204" charset="0"/>
              <a:cs typeface="Candara" panose="020E0502030303020204" charset="0"/>
            </a:endParaRPr>
          </a:p>
          <a:p>
            <a:endParaRPr lang="en-US" sz="1800" dirty="0">
              <a:effectLst/>
              <a:latin typeface="Candara" panose="020E0502030303020204" charset="0"/>
              <a:cs typeface="Candara" panose="020E0502030303020204" charset="0"/>
            </a:endParaRPr>
          </a:p>
          <a:p>
            <a:pPr algn="ctr"/>
            <a:r>
              <a:rPr lang="en-US" sz="18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CO</a:t>
            </a:r>
            <a:r>
              <a:rPr lang="el-GR" altLang="en-US" sz="1800" b="1" baseline="-25000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2</a:t>
            </a:r>
            <a:r>
              <a:rPr lang="en-US" sz="18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 + H</a:t>
            </a:r>
            <a:r>
              <a:rPr lang="el-GR" altLang="en-US" sz="1800" b="1" baseline="-25000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2</a:t>
            </a:r>
            <a:r>
              <a:rPr lang="en-US" sz="18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O &lt;-&gt; H</a:t>
            </a:r>
            <a:r>
              <a:rPr lang="el-GR" altLang="en-US" sz="1800" b="1" baseline="-25000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2</a:t>
            </a:r>
            <a:r>
              <a:rPr lang="en-US" sz="18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CO</a:t>
            </a:r>
            <a:r>
              <a:rPr lang="el-GR" altLang="en-US" sz="1800" b="1" baseline="-25000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3</a:t>
            </a:r>
            <a:r>
              <a:rPr lang="en-US" sz="18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 </a:t>
            </a:r>
            <a:r>
              <a:rPr lang="el-GR" altLang="en-US" sz="1800" b="1" baseline="30000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 </a:t>
            </a:r>
            <a:r>
              <a:rPr lang="en-US" sz="18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&lt;-&gt; H</a:t>
            </a:r>
            <a:r>
              <a:rPr lang="el-GR" altLang="en-US" sz="1800" b="1" baseline="30000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+</a:t>
            </a:r>
            <a:r>
              <a:rPr lang="en-US" sz="18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 + HCO</a:t>
            </a:r>
            <a:r>
              <a:rPr lang="el-GR" altLang="en-US" sz="1800" b="1" baseline="-25000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3</a:t>
            </a:r>
            <a:r>
              <a:rPr lang="el-GR" altLang="en-US" sz="1800" b="1" baseline="30000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-</a:t>
            </a:r>
            <a:endParaRPr lang="en-US" sz="1800" b="1" dirty="0">
              <a:effectLst/>
              <a:latin typeface="Candara" panose="020E0502030303020204" charset="0"/>
              <a:cs typeface="Candara" panose="020E0502030303020204" charset="0"/>
            </a:endParaRPr>
          </a:p>
          <a:p>
            <a:endParaRPr lang="en-US" sz="1800" dirty="0">
              <a:effectLst/>
              <a:latin typeface="Candara" panose="020E0502030303020204" charset="0"/>
              <a:cs typeface="Candara" panose="020E0502030303020204" charset="0"/>
            </a:endParaRPr>
          </a:p>
          <a:p>
            <a:r>
              <a:rPr lang="el-GR" i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Η αντίδραση καταλύεται από την ανθράκικη ανυδράση. </a:t>
            </a:r>
          </a:p>
          <a:p>
            <a:endParaRPr lang="el-GR" sz="1800" dirty="0">
              <a:effectLst/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marL="342900" indent="-342900" algn="just">
              <a:buFont typeface="Wingdings" panose="05000000000000000000" charset="0"/>
              <a:buChar char="ü"/>
            </a:pPr>
            <a:r>
              <a:rPr lang="el-GR" sz="16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Η [Η+] στο </a:t>
            </a:r>
            <a:r>
              <a:rPr lang="en-US" sz="16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ECF </a:t>
            </a:r>
            <a:r>
              <a:rPr lang="el-GR" sz="16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είναι 40</a:t>
            </a:r>
            <a:r>
              <a:rPr lang="en-US" sz="16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nEq/L</a:t>
            </a:r>
            <a:r>
              <a:rPr lang="el-GR" sz="16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. Αν και ελάχιστη</a:t>
            </a:r>
            <a:r>
              <a:rPr lang="en-US" altLang="el-GR" sz="16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,</a:t>
            </a:r>
            <a:r>
              <a:rPr lang="el-GR" sz="16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 πρέπει να διατηρείται σταθερή, διότι επηρέαζει ενδοκυττάριους μηχανισμούς π.χ. λειτουργία ενζύμων. </a:t>
            </a:r>
          </a:p>
          <a:p>
            <a:pPr marL="342900" indent="-342900" algn="just">
              <a:buFont typeface="Wingdings" panose="05000000000000000000" charset="0"/>
              <a:buChar char="ü"/>
            </a:pPr>
            <a:endParaRPr lang="el-GR" sz="1600" b="1" dirty="0">
              <a:effectLst/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marL="342900" indent="-342900" algn="just">
              <a:buFont typeface="Wingdings" panose="05000000000000000000" charset="0"/>
              <a:buChar char="ü"/>
            </a:pPr>
            <a:r>
              <a:rPr lang="el-GR" sz="16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Ρυθμιστικά διαλύματα είναι ενώσεις που δεσμεύουν και αποδεσμεύουν Η+ , ανάλογα με τις συγκεντρώσεις των [Η+] στο πλάσμα. </a:t>
            </a:r>
          </a:p>
          <a:p>
            <a:pPr marL="342900" indent="-342900" algn="just">
              <a:buFont typeface="Wingdings" panose="05000000000000000000" charset="0"/>
              <a:buChar char="ü"/>
            </a:pPr>
            <a:endParaRPr lang="el-GR" sz="1600" b="1" dirty="0">
              <a:effectLst/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marL="342900" indent="-342900" algn="just">
              <a:buFont typeface="Wingdings" panose="05000000000000000000" charset="0"/>
              <a:buChar char="ü"/>
            </a:pPr>
            <a:r>
              <a:rPr lang="el-GR" sz="16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Το σημαντικότερο Ρ/Δ είναι το </a:t>
            </a:r>
            <a:r>
              <a:rPr lang="en-US" sz="16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HCO3-/H2CO3. </a:t>
            </a:r>
            <a:endParaRPr lang="el-GR" sz="1600" b="1" dirty="0">
              <a:effectLst/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marL="342900" indent="-342900" algn="just">
              <a:buFont typeface="Wingdings" panose="05000000000000000000" charset="0"/>
              <a:buChar char="ü"/>
            </a:pP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charset="0"/>
              <a:cs typeface="Candara" panose="020E0502030303020204" charset="0"/>
            </a:endParaRPr>
          </a:p>
          <a:p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endParaRPr lang="el-GR" sz="2000" dirty="0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22531" name="Rectangle 3"/>
          <p:cNvSpPr>
            <a:spLocks noGrp="1"/>
          </p:cNvSpPr>
          <p:nvPr/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l-GR" b="1" dirty="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Βασικές αρχές της οξεοβασικής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831850" y="51435"/>
            <a:ext cx="7578090" cy="8496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altLang="en-GB" sz="360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ΑΝΤΙΡΡΟΠΙΣΤΙΚΟΙ ΜΗΧΑΝΙΣΜΟΙ</a:t>
            </a:r>
          </a:p>
        </p:txBody>
      </p:sp>
      <p:sp>
        <p:nvSpPr>
          <p:cNvPr id="219" name="Google Shape;219;p23"/>
          <p:cNvSpPr/>
          <p:nvPr/>
        </p:nvSpPr>
        <p:spPr>
          <a:xfrm>
            <a:off x="1037725" y="1644125"/>
            <a:ext cx="2539800" cy="2539800"/>
          </a:xfrm>
          <a:prstGeom prst="ellipse">
            <a:avLst/>
          </a:prstGeom>
          <a:solidFill>
            <a:srgbClr val="F24745"/>
          </a:solidFill>
          <a:ln w="9525" cap="flat" cmpd="sng">
            <a:solidFill>
              <a:srgbClr val="41566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>
                <a:solidFill>
                  <a:schemeClr val="tx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rPr>
              <a:t>Ρυθμιστικά διαλύματα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l-GR" sz="1800" b="1">
              <a:solidFill>
                <a:schemeClr val="tx1"/>
              </a:solidFill>
              <a:latin typeface="Source Sans Pro" panose="020B0503030403020204"/>
              <a:ea typeface="Source Sans Pro" panose="020B0503030403020204"/>
              <a:cs typeface="Source Sans Pro" panose="020B0503030403020204"/>
              <a:sym typeface="Source Sans Pro" panose="020B050303040302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>
                <a:solidFill>
                  <a:schemeClr val="tx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rPr>
              <a:t>(δεσμεύση/αποδέσμευση Η</a:t>
            </a:r>
            <a:r>
              <a:rPr lang="el-GR" sz="1800" b="1" baseline="30000">
                <a:solidFill>
                  <a:schemeClr val="tx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rPr>
              <a:t>+</a:t>
            </a:r>
            <a:r>
              <a:rPr lang="el-GR" sz="1800" b="1">
                <a:solidFill>
                  <a:schemeClr val="tx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rPr>
              <a:t>)</a:t>
            </a:r>
          </a:p>
        </p:txBody>
      </p:sp>
      <p:sp>
        <p:nvSpPr>
          <p:cNvPr id="220" name="Google Shape;220;p23"/>
          <p:cNvSpPr/>
          <p:nvPr/>
        </p:nvSpPr>
        <p:spPr>
          <a:xfrm>
            <a:off x="5394325" y="1644015"/>
            <a:ext cx="3015615" cy="2540000"/>
          </a:xfrm>
          <a:prstGeom prst="ellipse">
            <a:avLst/>
          </a:prstGeom>
          <a:solidFill>
            <a:srgbClr val="A9D039"/>
          </a:solidFill>
          <a:ln w="9525" cap="flat" cmpd="sng">
            <a:solidFill>
              <a:srgbClr val="41566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>
                <a:solidFill>
                  <a:schemeClr val="tx1"/>
                </a:solidFill>
                <a:latin typeface="Candara" panose="020E0502030303020204" charset="0"/>
                <a:ea typeface="Source Sans Pro" panose="020B0503030403020204"/>
                <a:cs typeface="Candara" panose="020E0502030303020204" charset="0"/>
                <a:sym typeface="Source Sans Pro" panose="020B0503030403020204"/>
              </a:rPr>
              <a:t>Νεφροί</a:t>
            </a:r>
            <a:r>
              <a:rPr lang="en-US" altLang="el-GR" sz="2000" b="1">
                <a:solidFill>
                  <a:schemeClr val="tx1"/>
                </a:solidFill>
                <a:latin typeface="Candara" panose="020E0502030303020204" charset="0"/>
                <a:ea typeface="Source Sans Pro" panose="020B0503030403020204"/>
                <a:cs typeface="Candara" panose="020E0502030303020204" charset="0"/>
                <a:sym typeface="Source Sans Pro" panose="020B0503030403020204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el-GR" sz="2000" b="1">
              <a:solidFill>
                <a:schemeClr val="tx1"/>
              </a:solidFill>
              <a:latin typeface="Candara" panose="020E0502030303020204" charset="0"/>
              <a:ea typeface="Source Sans Pro" panose="020B0503030403020204"/>
              <a:cs typeface="Candara" panose="020E0502030303020204" charset="0"/>
              <a:sym typeface="Source Sans Pro" panose="020B050303040302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l-GR" sz="2000" b="1">
                <a:solidFill>
                  <a:schemeClr val="tx1"/>
                </a:solidFill>
                <a:latin typeface="Candara" panose="020E0502030303020204" charset="0"/>
                <a:ea typeface="Source Sans Pro" panose="020B0503030403020204"/>
                <a:cs typeface="Candara" panose="020E0502030303020204" charset="0"/>
                <a:sym typeface="Source Sans Pro" panose="020B0503030403020204"/>
              </a:rPr>
              <a:t>(</a:t>
            </a:r>
            <a:r>
              <a:rPr lang="el-GR" altLang="el-GR" sz="2000" b="1">
                <a:solidFill>
                  <a:schemeClr val="tx1"/>
                </a:solidFill>
                <a:latin typeface="Candara" panose="020E0502030303020204" charset="0"/>
                <a:ea typeface="Source Sans Pro" panose="020B0503030403020204"/>
                <a:cs typeface="Candara" panose="020E0502030303020204" charset="0"/>
                <a:sym typeface="Source Sans Pro" panose="020B0503030403020204"/>
              </a:rPr>
              <a:t>αποβολή μη πτητικών οξέων)</a:t>
            </a:r>
          </a:p>
        </p:txBody>
      </p:sp>
      <p:sp>
        <p:nvSpPr>
          <p:cNvPr id="221" name="Google Shape;221;p2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GB"/>
          </a:p>
        </p:txBody>
      </p:sp>
      <p:sp>
        <p:nvSpPr>
          <p:cNvPr id="222" name="Google Shape;222;p23"/>
          <p:cNvSpPr/>
          <p:nvPr/>
        </p:nvSpPr>
        <p:spPr>
          <a:xfrm>
            <a:off x="3207385" y="1644015"/>
            <a:ext cx="2714625" cy="2540000"/>
          </a:xfrm>
          <a:prstGeom prst="ellipse">
            <a:avLst/>
          </a:prstGeom>
          <a:solidFill>
            <a:srgbClr val="0DB7C4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>
                <a:solidFill>
                  <a:schemeClr val="tx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rPr>
              <a:t>Πνεύμονες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l-GR" sz="2000" b="1">
              <a:solidFill>
                <a:schemeClr val="tx1"/>
              </a:solidFill>
              <a:latin typeface="Source Sans Pro" panose="020B0503030403020204"/>
              <a:ea typeface="Source Sans Pro" panose="020B0503030403020204"/>
              <a:cs typeface="Source Sans Pro" panose="020B0503030403020204"/>
              <a:sym typeface="Source Sans Pro" panose="020B050303040302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>
                <a:solidFill>
                  <a:schemeClr val="tx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rPr>
              <a:t>(αποβολή/κατακράτηση </a:t>
            </a:r>
            <a:r>
              <a:rPr lang="en-US" sz="2000" b="1">
                <a:solidFill>
                  <a:schemeClr val="tx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rPr>
              <a:t>CO2)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685800" y="3803015"/>
            <a:ext cx="7926705" cy="10528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l-GR" i="1" dirty="0">
                <a:solidFill>
                  <a:schemeClr val="tx1"/>
                </a:solidFill>
                <a:latin typeface="+mn-lt"/>
                <a:ea typeface="+mj-ea"/>
                <a:cs typeface="+mn-lt"/>
                <a:sym typeface="+mn-ea"/>
              </a:rPr>
              <a:t>“</a:t>
            </a:r>
            <a:r>
              <a:rPr lang="el-GR" altLang="x-none" i="1" dirty="0">
                <a:solidFill>
                  <a:schemeClr val="tx1"/>
                </a:solidFill>
                <a:latin typeface="+mn-lt"/>
                <a:ea typeface="+mj-ea"/>
                <a:cs typeface="+mn-lt"/>
                <a:sym typeface="+mn-ea"/>
              </a:rPr>
              <a:t>Οι διαταραχές της </a:t>
            </a:r>
            <a:r>
              <a:rPr lang="el-GR" altLang="x-none" b="1" i="1" dirty="0">
                <a:solidFill>
                  <a:schemeClr val="tx1"/>
                </a:solidFill>
                <a:latin typeface="+mn-lt"/>
                <a:ea typeface="+mj-ea"/>
                <a:cs typeface="+mn-lt"/>
                <a:sym typeface="+mn-ea"/>
              </a:rPr>
              <a:t>οξεοβασικής ισορροπίας</a:t>
            </a:r>
            <a:r>
              <a:rPr lang="el-GR" altLang="x-none" i="1" dirty="0">
                <a:solidFill>
                  <a:schemeClr val="tx1"/>
                </a:solidFill>
                <a:latin typeface="+mn-lt"/>
                <a:ea typeface="+mj-ea"/>
                <a:cs typeface="+mn-lt"/>
                <a:sym typeface="+mn-ea"/>
              </a:rPr>
              <a:t> αποτελούν συχνό κλινικό πρόβλημα και η ορθή θεραπευτική αντιμετώπισή τους, προϋποθέτει κατανόηση των φυσιολογικών τους μηχανισμών’’</a:t>
            </a:r>
            <a:endParaRPr lang="en-GB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GB"/>
          </a:p>
        </p:txBody>
      </p:sp>
      <p:pic>
        <p:nvPicPr>
          <p:cNvPr id="4" name="Picture 3" descr="Χωρίς τίτλ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685" y="51435"/>
            <a:ext cx="5295900" cy="292227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727710" y="1237615"/>
            <a:ext cx="3767455" cy="36182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/>
            <a:r>
              <a:rPr lang="el-GR" altLang="en-US" sz="18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Πρωτοπαθείς </a:t>
            </a:r>
            <a:r>
              <a:rPr lang="en-US" altLang="en-US" sz="18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vs </a:t>
            </a:r>
            <a:r>
              <a:rPr lang="el-GR" altLang="en-US" sz="1800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δευτεροπαθείς (ή αντιρροπιστικές)</a:t>
            </a:r>
          </a:p>
          <a:p>
            <a:pPr marL="101600" indent="0" algn="just" eaLnBrk="1" hangingPunct="1">
              <a:buNone/>
            </a:pPr>
            <a:endParaRPr lang="el-GR" altLang="en-US" sz="1600" b="1" dirty="0">
              <a:effectLst/>
              <a:latin typeface="Candara" panose="020E0502030303020204" charset="0"/>
              <a:cs typeface="Candara" panose="020E0502030303020204" charset="0"/>
            </a:endParaRPr>
          </a:p>
          <a:p>
            <a:pPr marL="0" indent="0" algn="just" eaLnBrk="1" hangingPunct="1">
              <a:buNone/>
            </a:pPr>
            <a:r>
              <a:rPr lang="el-GR" altLang="en-US" sz="1800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Οι δευτεροπαθείς αναπτύσσονται ως αντιρροπιστικός μηχανισμός έναντι μίας πρωτοπαθούς οξεοβασικής διαταραχής και αποβλέπουν στη διόρθωσή της. π.χ. σε Μ.Ο. οι ασθενείς αυξάνουν τον </a:t>
            </a:r>
            <a:r>
              <a:rPr lang="en-US" altLang="en-US" sz="1800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MVe </a:t>
            </a:r>
            <a:r>
              <a:rPr lang="el-GR" altLang="en-US" sz="1800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ώστε να βελτιωθεί το </a:t>
            </a:r>
            <a:r>
              <a:rPr lang="en-US" altLang="en-US" sz="1800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pH. </a:t>
            </a:r>
            <a:endParaRPr lang="el-GR" altLang="en-US" sz="1800" dirty="0">
              <a:effectLst/>
              <a:latin typeface="Candara" panose="020E0502030303020204" charset="0"/>
              <a:cs typeface="Candara" panose="020E0502030303020204" charset="0"/>
            </a:endParaRPr>
          </a:p>
          <a:p>
            <a:pPr marL="0" indent="0" algn="just" eaLnBrk="1" hangingPunct="1">
              <a:buNone/>
            </a:pPr>
            <a:endParaRPr lang="el-GR" altLang="en-US" b="1" dirty="0">
              <a:effectLst/>
            </a:endParaRPr>
          </a:p>
          <a:p>
            <a:pPr marL="0" indent="0" algn="just" eaLnBrk="1" hangingPunct="1">
              <a:buNone/>
            </a:pPr>
            <a:endParaRPr lang="el-GR" altLang="en-US" b="1" dirty="0">
              <a:effectLst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44550" y="5715"/>
            <a:ext cx="7501255" cy="9582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altLang="en-US" sz="3200" b="1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ΤΑΞΙΝΟΜΗΣΗ ΤΩΝ ΔΙΑΤΑΡΑΧΩΝ</a:t>
            </a:r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2"/>
          </p:nvPr>
        </p:nvSpPr>
        <p:spPr>
          <a:xfrm>
            <a:off x="5356860" y="1276985"/>
            <a:ext cx="3395345" cy="3578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/>
            <a:r>
              <a:rPr lang="el-GR" altLang="en-US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 Απλές </a:t>
            </a:r>
            <a:r>
              <a:rPr lang="en-US" altLang="en-US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vs </a:t>
            </a:r>
            <a:r>
              <a:rPr lang="el-GR" altLang="en-US" b="1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μικτές</a:t>
            </a:r>
          </a:p>
          <a:p>
            <a:pPr algn="just" eaLnBrk="1" hangingPunct="1"/>
            <a:endParaRPr lang="el-GR" altLang="en-US" b="1" dirty="0">
              <a:effectLst/>
              <a:latin typeface="Candara" panose="020E0502030303020204" charset="0"/>
              <a:cs typeface="Candara" panose="020E0502030303020204" charset="0"/>
            </a:endParaRPr>
          </a:p>
          <a:p>
            <a:pPr marL="0" indent="0" algn="just" eaLnBrk="1" hangingPunct="1">
              <a:buNone/>
            </a:pPr>
            <a:r>
              <a:rPr lang="el-GR" altLang="en-US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Πολυτραυματίας με πτώση του </a:t>
            </a:r>
            <a:r>
              <a:rPr lang="en-US" altLang="en-US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pH </a:t>
            </a:r>
            <a:r>
              <a:rPr lang="el-GR" altLang="en-US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και των </a:t>
            </a:r>
            <a:r>
              <a:rPr lang="en-US" altLang="en-US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HCO</a:t>
            </a:r>
            <a:r>
              <a:rPr lang="en-US" altLang="en-US" baseline="-25000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3</a:t>
            </a:r>
            <a:r>
              <a:rPr lang="en-US" altLang="en-US" baseline="30000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-</a:t>
            </a:r>
            <a:r>
              <a:rPr lang="en-US" altLang="en-US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 </a:t>
            </a:r>
            <a:r>
              <a:rPr lang="el-GR" altLang="en-US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και ταυτόχρονα αύξηση της </a:t>
            </a:r>
            <a:r>
              <a:rPr lang="en-US" altLang="en-US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Pco</a:t>
            </a:r>
            <a:r>
              <a:rPr lang="en-US" altLang="en-US" baseline="-25000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2 </a:t>
            </a:r>
            <a:r>
              <a:rPr lang="el-GR" altLang="en-US" dirty="0">
                <a:effectLst/>
                <a:latin typeface="Candara" panose="020E0502030303020204" charset="0"/>
                <a:cs typeface="Candara" panose="020E0502030303020204" charset="0"/>
                <a:sym typeface="+mn-ea"/>
              </a:rPr>
              <a:t>έχει αναπτύξει μικτή οξέωση (Μ.Ο. και Α.Ο.).</a:t>
            </a:r>
            <a:endParaRPr lang="el-GR" altLang="en-US" b="1" dirty="0">
              <a:effectLst/>
              <a:latin typeface="Candara" panose="020E0502030303020204" charset="0"/>
              <a:cs typeface="Candara" panose="020E0502030303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>
              <a:latin typeface="Candara" panose="020E0502030303020204" charset="0"/>
              <a:cs typeface="Candara" panose="020E0502030303020204" charset="0"/>
            </a:endParaRPr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GB"/>
          </a:p>
        </p:txBody>
      </p:sp>
      <p:grpSp>
        <p:nvGrpSpPr>
          <p:cNvPr id="168" name="Google Shape;168;p19"/>
          <p:cNvGrpSpPr/>
          <p:nvPr/>
        </p:nvGrpSpPr>
        <p:grpSpPr>
          <a:xfrm>
            <a:off x="738241" y="1329800"/>
            <a:ext cx="433800" cy="433800"/>
            <a:chOff x="5444475" y="717525"/>
            <a:chExt cx="433800" cy="433800"/>
          </a:xfrm>
        </p:grpSpPr>
        <p:sp>
          <p:nvSpPr>
            <p:cNvPr id="169" name="Google Shape;169;p19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5557157" y="83020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5606248" y="87929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19"/>
          <p:cNvGrpSpPr/>
          <p:nvPr/>
        </p:nvGrpSpPr>
        <p:grpSpPr>
          <a:xfrm>
            <a:off x="5347159" y="1379110"/>
            <a:ext cx="433800" cy="433800"/>
            <a:chOff x="5382800" y="412975"/>
            <a:chExt cx="433800" cy="433800"/>
          </a:xfrm>
        </p:grpSpPr>
        <p:sp>
          <p:nvSpPr>
            <p:cNvPr id="173" name="Google Shape;173;p19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616710" y="274955"/>
            <a:ext cx="5911215" cy="21380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altLang="en-GB" sz="440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ΜΕΤΑΒΟΛΙΚΗ ΟΞΕΩΣΗ</a:t>
            </a:r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GB"/>
          </a:p>
        </p:txBody>
      </p:sp>
      <p:sp>
        <p:nvSpPr>
          <p:cNvPr id="112" name="Google Shape;112;p17"/>
          <p:cNvSpPr txBox="1"/>
          <p:nvPr/>
        </p:nvSpPr>
        <p:spPr>
          <a:xfrm>
            <a:off x="844550" y="2094230"/>
            <a:ext cx="7264400" cy="14725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 panose="020B0503030403020204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 panose="020B0503030403020204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 panose="020B0503030403020204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altLang="en-GB"/>
              <a:t>ΜΕΤΑΒΟΛΙΚΗ ΟΞΕΩΣΗ ΕΧΩ ΟΤΑΝ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l-GR" altLang="en-GB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en-GB" b="1"/>
              <a:t>PH&lt;7.40 </a:t>
            </a:r>
            <a:r>
              <a:rPr lang="el-GR" altLang="en-GB" b="1"/>
              <a:t>και </a:t>
            </a:r>
            <a:r>
              <a:rPr lang="en-US" altLang="en-GB" b="1"/>
              <a:t>[HCO3</a:t>
            </a:r>
            <a:r>
              <a:rPr lang="en-US" altLang="en-GB" b="1" baseline="30000"/>
              <a:t>-</a:t>
            </a:r>
            <a:r>
              <a:rPr lang="en-US" altLang="en-GB" b="1"/>
              <a:t>] &lt;24meq/L </a:t>
            </a:r>
            <a:r>
              <a:rPr lang="el-GR" altLang="en-GB" b="1"/>
              <a:t>και </a:t>
            </a:r>
            <a:r>
              <a:rPr lang="en-US" altLang="el-GR" b="1"/>
              <a:t>SBE&lt;-2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550" y="5715"/>
            <a:ext cx="7925435" cy="8978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altLang="en-GB" sz="3200">
                <a:solidFill>
                  <a:schemeClr val="tx1"/>
                </a:solidFill>
                <a:latin typeface="Candara" panose="020E0502030303020204" charset="0"/>
                <a:cs typeface="Candara" panose="020E0502030303020204" charset="0"/>
              </a:rPr>
              <a:t>ΜΕΤΑΒΟΛΙΚΗ ΟΞΕΩΣΗ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GB"/>
          </a:p>
        </p:txBody>
      </p:sp>
      <p:sp>
        <p:nvSpPr>
          <p:cNvPr id="33795" name="Rectangle 3"/>
          <p:cNvSpPr>
            <a:spLocks noGrp="1"/>
          </p:cNvSpPr>
          <p:nvPr/>
        </p:nvSpPr>
        <p:spPr>
          <a:xfrm>
            <a:off x="742950" y="589280"/>
            <a:ext cx="7838440" cy="10642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None/>
            </a:pPr>
            <a:endParaRPr lang="el-GR" altLang="x-none" dirty="0"/>
          </a:p>
          <a:p>
            <a:pPr marL="0" indent="0" algn="ctr" eaLnBrk="1" hangingPunct="1">
              <a:buNone/>
            </a:pP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pH &lt; 7</a:t>
            </a:r>
            <a:r>
              <a:rPr lang="el-GR" altLang="x-non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.4 </a:t>
            </a:r>
            <a:r>
              <a:rPr lang="en-US" alt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 </a:t>
            </a:r>
            <a:r>
              <a:rPr lang="el-G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         </a:t>
            </a:r>
            <a:r>
              <a:rPr lang="en-US" alt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↓</a:t>
            </a:r>
            <a:r>
              <a:rPr lang="el-GR" altLang="x-non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[Η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CO</a:t>
            </a:r>
            <a:r>
              <a:rPr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3</a:t>
            </a:r>
            <a:r>
              <a:rPr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-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]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        (↓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PCO</a:t>
            </a:r>
            <a:r>
              <a:rPr 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)</a:t>
            </a:r>
          </a:p>
        </p:txBody>
      </p:sp>
      <p:pic>
        <p:nvPicPr>
          <p:cNvPr id="4" name="Content Placeholder 3" descr="Χωρίς τίτλ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120" y="1923415"/>
            <a:ext cx="5872480" cy="2045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485" y="4083685"/>
            <a:ext cx="4305300" cy="8667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28*52"/>
  <p:tag name="TABLE_ENDDRAG_RECT" val="381*303*228*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73*197"/>
  <p:tag name="TABLE_ENDDRAG_RECT" val="108*200*573*1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12*96"/>
  <p:tag name="TABLE_ENDDRAG_RECT" val="18*297*212*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71*96"/>
  <p:tag name="TABLE_ENDDRAG_RECT" val="238*299*171*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41*96"/>
  <p:tag name="TABLE_ENDDRAG_RECT" val="460*284*241*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11*123"/>
  <p:tag name="TABLE_ENDDRAG_RECT" val="108*277*411*1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09*110"/>
  <p:tag name="TABLE_ENDDRAG_RECT" val="484*204*209*1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86*191"/>
  <p:tag name="TABLE_ENDDRAG_RECT" val="525*149*186*191"/>
</p:tagLst>
</file>

<file path=ppt/theme/theme1.xml><?xml version="1.0" encoding="utf-8"?>
<a:theme xmlns:a="http://schemas.openxmlformats.org/drawingml/2006/main" name="Cerimon template">
  <a:themeElements>
    <a:clrScheme name="Custom 347">
      <a:dk1>
        <a:srgbClr val="415665"/>
      </a:dk1>
      <a:lt1>
        <a:srgbClr val="FFFFFF"/>
      </a:lt1>
      <a:dk2>
        <a:srgbClr val="0DB7C4"/>
      </a:dk2>
      <a:lt2>
        <a:srgbClr val="F6F6F6"/>
      </a:lt2>
      <a:accent1>
        <a:srgbClr val="0A95B0"/>
      </a:accent1>
      <a:accent2>
        <a:srgbClr val="A7E5E9"/>
      </a:accent2>
      <a:accent3>
        <a:srgbClr val="A9D039"/>
      </a:accent3>
      <a:accent4>
        <a:srgbClr val="FFBC00"/>
      </a:accent4>
      <a:accent5>
        <a:srgbClr val="F24745"/>
      </a:accent5>
      <a:accent6>
        <a:srgbClr val="B3B3B3"/>
      </a:accent6>
      <a:hlink>
        <a:srgbClr val="0DB7C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2007</Words>
  <Application>Microsoft Office PowerPoint</Application>
  <PresentationFormat>Προβολή στην οθόνη (16:9)</PresentationFormat>
  <Paragraphs>403</Paragraphs>
  <Slides>39</Slides>
  <Notes>16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8" baseType="lpstr">
      <vt:lpstr>Arial</vt:lpstr>
      <vt:lpstr>Candara</vt:lpstr>
      <vt:lpstr>Dosis</vt:lpstr>
      <vt:lpstr>Source Sans Pro</vt:lpstr>
      <vt:lpstr>Wingdings</vt:lpstr>
      <vt:lpstr>Calibri</vt:lpstr>
      <vt:lpstr>Times New Roman</vt:lpstr>
      <vt:lpstr>SimSun-ExtB</vt:lpstr>
      <vt:lpstr>Cerimon template</vt:lpstr>
      <vt:lpstr>ΟΞΕΟΒΑΣΙΚΗ ΙΣΟΡΡΟΠΙΑ</vt:lpstr>
      <vt:lpstr>ABGs, Arterial Blood Gases</vt:lpstr>
      <vt:lpstr>ΕΥΡΟΣ ΤΩΝ ΦΥΣΙΟΛΟΓΙΚΩΝ ΤΙΜΩΝ</vt:lpstr>
      <vt:lpstr>Διαφάνεια 4</vt:lpstr>
      <vt:lpstr>ΑΝΤΙΡΡΟΠΙΣΤΙΚΟΙ ΜΗΧΑΝΙΣΜΟΙ</vt:lpstr>
      <vt:lpstr>Διαφάνεια 6</vt:lpstr>
      <vt:lpstr>ΤΑΞΙΝΟΜΗΣΗ ΤΩΝ ΔΙΑΤΑΡΑΧΩΝ</vt:lpstr>
      <vt:lpstr>Διαφάνεια 8</vt:lpstr>
      <vt:lpstr>ΜΕΤΑΒΟΛΙΚΗ ΟΞΕΩΣΗ</vt:lpstr>
      <vt:lpstr>ΑΙΤΙΑ ΜΕΤΑΒΟΛΙΚΗΣ ΟΞΕΩΣΗΣ</vt:lpstr>
      <vt:lpstr>ΧΑΣΜΑ ΑΝΙΟΝΤΩΝ ΟΡΟΥ </vt:lpstr>
      <vt:lpstr>ΥΠΕΡΧΛΩΡΑΙΜΙΚΗ ΜΕΤΑΒΟΛΙΚΗ ΟΞΕΩΣΗ </vt:lpstr>
      <vt:lpstr>ΧΑΣΜΑ ΑΝΙΟΝΤΩΝ ΟΥΡΩΝ (UAG)</vt:lpstr>
      <vt:lpstr>ΓΑΛΑΚΤΙΚΗ ΟΞΕΩΣΗ</vt:lpstr>
      <vt:lpstr>GAP-GAP ή Delta-Delta </vt:lpstr>
      <vt:lpstr>ΑΛΓΟΡΙΘΜΟΣ ΠΡΟΣΕΓΓΙΣΗΣ ΜΕΤΑΒΟΛΙΚΗΣ ΟΞΕΩΣΗΣ</vt:lpstr>
      <vt:lpstr>ΚΛΙΝΙΚΗ ΕΙΚΟΝΑ</vt:lpstr>
      <vt:lpstr>ΘΕΡΑΠΕΥΤΙΚΑ ΜΕΤΡΑ</vt:lpstr>
      <vt:lpstr>Πότε χορηγώ NaHCO3?</vt:lpstr>
      <vt:lpstr>Διαφάνεια 20</vt:lpstr>
      <vt:lpstr>ΜΕΤΑΒΟΛΙΚΗ ΑΛΚΑΛΩΣΗ</vt:lpstr>
      <vt:lpstr>ΑΙΤΙΑ ΜΕΤΑΒΟΛΙΚΗΣ ΑΛΚΑΛΩΣΗΣ</vt:lpstr>
      <vt:lpstr>ΚΛΙΝΙΚΗ ΕΙΚΟΝΑ</vt:lpstr>
      <vt:lpstr>ΔΙΑΓΝΩΣΤΙΚΗ ΠΡΟΣΠΕΛΑΣΗ</vt:lpstr>
      <vt:lpstr> ΑΝΑΠΝΕΥΣΤΙΚΗ ΟΞΕΩΣΗ</vt:lpstr>
      <vt:lpstr>ΑΝΑΠΝΕΥΣΤΙΚΗ ΟΞΕΩΣΗ</vt:lpstr>
      <vt:lpstr>Alveolar–Arterial Gradient</vt:lpstr>
      <vt:lpstr>ΑΙΤΙΑ ΑΝΑΠΝΕΥΣΤΙΚΗΣ ΟΞΕΩΣΗΣ</vt:lpstr>
      <vt:lpstr>ΘΕΡΑΠΕΙΑ ΑΝΑΠΝΕΥΣΤΙΚΗΣ ΟΞΕΩΣΗΣ</vt:lpstr>
      <vt:lpstr> ΑΝΑΠΝΕΥΣΤΙΚΗ ΑΛΚΑΛΩΣΗ</vt:lpstr>
      <vt:lpstr>ΑΝΑΠΝΕΥΣΤΙΚΗ ΑΛΚΑΛΩΣΗ</vt:lpstr>
      <vt:lpstr>ΑΙΤΙΑ ΑΝΑΠΝΕΥΣΤΙΚΗΣ ΑΛΚΑΛΩΣΗΣ</vt:lpstr>
      <vt:lpstr>ΚΛΙΝΙΚΗ ΕΙΚΟΝΑ</vt:lpstr>
      <vt:lpstr>ΑΛΓΟΡΙΘΜΟΣ ΔΙΑΧΕΙΡΙΣΗΣ ΤΗΣ ΑΝΑΠΝ. ΑΛΚΑΛΩΣΗΣ</vt:lpstr>
      <vt:lpstr> ΕΡΩΤΗΣΕΙΣ ΑΞΙΟΛΟΓΗΣΗΣ</vt:lpstr>
      <vt:lpstr>Διαφάνεια 36</vt:lpstr>
      <vt:lpstr>Διαφάνεια 37</vt:lpstr>
      <vt:lpstr>Διαφάνεια 38</vt:lpstr>
      <vt:lpstr>Διαφάνεια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ΟΞΕΟΒΑΣΙΚΗ ΙΣΟΡΡΟΠΙΑ</dc:title>
  <dc:creator>Φλίγκου Φ.</dc:creator>
  <cp:lastModifiedBy>fflig</cp:lastModifiedBy>
  <cp:revision>31</cp:revision>
  <dcterms:created xsi:type="dcterms:W3CDTF">2025-05-16T10:04:00Z</dcterms:created>
  <dcterms:modified xsi:type="dcterms:W3CDTF">2025-05-26T07:49:05Z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186A60F240FD4AE48F19B45B6020A010_13</vt:lpwstr>
  </property>
  <property fmtid="{D5CDD505-2E9C-101B-9397-08002B2CF9AE}" pid="3" name="KSOProductBuildVer">
    <vt:lpwstr>1033-12.2.0.21179</vt:lpwstr>
  </property>
</Properties>
</file>