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6" r:id="rId2"/>
    <p:sldId id="312" r:id="rId3"/>
    <p:sldId id="313" r:id="rId4"/>
    <p:sldId id="314" r:id="rId5"/>
    <p:sldId id="315" r:id="rId6"/>
    <p:sldId id="316" r:id="rId7"/>
    <p:sldId id="317" r:id="rId8"/>
    <p:sldId id="318" r:id="rId9"/>
    <p:sldId id="319" r:id="rId10"/>
    <p:sldId id="320" r:id="rId11"/>
    <p:sldId id="321" r:id="rId12"/>
    <p:sldId id="330" r:id="rId13"/>
    <p:sldId id="322" r:id="rId14"/>
    <p:sldId id="323" r:id="rId15"/>
    <p:sldId id="324" r:id="rId16"/>
    <p:sldId id="340" r:id="rId17"/>
    <p:sldId id="326" r:id="rId18"/>
    <p:sldId id="327" r:id="rId19"/>
    <p:sldId id="341" r:id="rId20"/>
    <p:sldId id="328" r:id="rId21"/>
    <p:sldId id="332" r:id="rId22"/>
    <p:sldId id="333" r:id="rId23"/>
    <p:sldId id="334" r:id="rId24"/>
    <p:sldId id="335" r:id="rId25"/>
    <p:sldId id="336" r:id="rId26"/>
    <p:sldId id="337" r:id="rId27"/>
    <p:sldId id="338" r:id="rId28"/>
    <p:sldId id="339" r:id="rId29"/>
    <p:sldId id="329" r:id="rId3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2B2B2"/>
    <a:srgbClr val="CC3300"/>
    <a:srgbClr val="202020"/>
    <a:srgbClr val="323232"/>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B2466-EA1B-4F64-99BB-DE5CB8F1EDA6}" v="3" dt="2023-10-26T18:16:49.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249" autoAdjust="0"/>
  </p:normalViewPr>
  <p:slideViewPr>
    <p:cSldViewPr snapToGrid="0" showGuides="1">
      <p:cViewPr varScale="1">
        <p:scale>
          <a:sx n="111" d="100"/>
          <a:sy n="111" d="100"/>
        </p:scale>
        <p:origin x="750" y="96"/>
      </p:cViewPr>
      <p:guideLst>
        <p:guide orient="horz" pos="2160"/>
        <p:guide pos="3841"/>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enophon Sinopidis" userId="e08729f31dcd59d7" providerId="LiveId" clId="{729B2466-EA1B-4F64-99BB-DE5CB8F1EDA6}"/>
    <pc:docChg chg="custSel modSld">
      <pc:chgData name="Xenophon Sinopidis" userId="e08729f31dcd59d7" providerId="LiveId" clId="{729B2466-EA1B-4F64-99BB-DE5CB8F1EDA6}" dt="2023-10-26T18:18:07.284" v="2" actId="26606"/>
      <pc:docMkLst>
        <pc:docMk/>
      </pc:docMkLst>
      <pc:sldChg chg="delSp modSp mod">
        <pc:chgData name="Xenophon Sinopidis" userId="e08729f31dcd59d7" providerId="LiveId" clId="{729B2466-EA1B-4F64-99BB-DE5CB8F1EDA6}" dt="2023-10-26T18:15:39.557" v="1" actId="21"/>
        <pc:sldMkLst>
          <pc:docMk/>
          <pc:sldMk cId="0" sldId="256"/>
        </pc:sldMkLst>
        <pc:spChg chg="del mod">
          <ac:chgData name="Xenophon Sinopidis" userId="e08729f31dcd59d7" providerId="LiveId" clId="{729B2466-EA1B-4F64-99BB-DE5CB8F1EDA6}" dt="2023-10-26T18:15:39.557" v="1" actId="21"/>
          <ac:spMkLst>
            <pc:docMk/>
            <pc:sldMk cId="0" sldId="256"/>
            <ac:spMk id="5" creationId="{12DB73F3-1CD0-7D33-CAAE-BD00DEDFBC39}"/>
          </ac:spMkLst>
        </pc:spChg>
      </pc:sldChg>
      <pc:sldChg chg="addSp delSp modSp mod">
        <pc:chgData name="Xenophon Sinopidis" userId="e08729f31dcd59d7" providerId="LiveId" clId="{729B2466-EA1B-4F64-99BB-DE5CB8F1EDA6}" dt="2023-10-26T18:18:07.284" v="2" actId="26606"/>
        <pc:sldMkLst>
          <pc:docMk/>
          <pc:sldMk cId="2729730841" sldId="330"/>
        </pc:sldMkLst>
        <pc:spChg chg="del">
          <ac:chgData name="Xenophon Sinopidis" userId="e08729f31dcd59d7" providerId="LiveId" clId="{729B2466-EA1B-4F64-99BB-DE5CB8F1EDA6}" dt="2023-10-26T18:18:07.284" v="2" actId="26606"/>
          <ac:spMkLst>
            <pc:docMk/>
            <pc:sldMk cId="2729730841" sldId="330"/>
            <ac:spMk id="31" creationId="{5628E5CB-913B-4378-97CE-18C9F6410C53}"/>
          </ac:spMkLst>
        </pc:spChg>
        <pc:spChg chg="add">
          <ac:chgData name="Xenophon Sinopidis" userId="e08729f31dcd59d7" providerId="LiveId" clId="{729B2466-EA1B-4F64-99BB-DE5CB8F1EDA6}" dt="2023-10-26T18:18:07.284" v="2" actId="26606"/>
          <ac:spMkLst>
            <pc:docMk/>
            <pc:sldMk cId="2729730841" sldId="330"/>
            <ac:spMk id="36" creationId="{6C4028FD-8BAA-4A19-BFDE-594D991B7552}"/>
          </ac:spMkLst>
        </pc:spChg>
        <pc:graphicFrameChg chg="mod modGraphic">
          <ac:chgData name="Xenophon Sinopidis" userId="e08729f31dcd59d7" providerId="LiveId" clId="{729B2466-EA1B-4F64-99BB-DE5CB8F1EDA6}" dt="2023-10-26T18:18:07.284" v="2" actId="26606"/>
          <ac:graphicFrameMkLst>
            <pc:docMk/>
            <pc:sldMk cId="2729730841" sldId="330"/>
            <ac:graphicFrameMk id="26" creationId="{90E40F2B-9008-4B6C-D8DF-4AB39BEE9FD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34208-2CED-4781-88A6-D263FBCE4405}"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A729EFDC-8501-4BDC-AA32-1CC37A62CB24}">
      <dgm:prSet/>
      <dgm:spPr/>
      <dgm:t>
        <a:bodyPr/>
        <a:lstStyle/>
        <a:p>
          <a:r>
            <a:rPr lang="el-GR" b="0" i="0" baseline="0" dirty="0"/>
            <a:t>Έκθεση του ΠΟΥ (2017) αναφέρει σωματική κακοποίηση σε 23% των παιδιών, συναισθηματική σε 36%, παραμέληση σε 16%, σεξουαλική κακοποίηση σε 18% των κοριτσιών και 8% των αγοριών. </a:t>
          </a:r>
          <a:endParaRPr lang="en-US" dirty="0"/>
        </a:p>
      </dgm:t>
    </dgm:pt>
    <dgm:pt modelId="{1B4DEF4C-F989-4AAB-ADF0-4722FA509B1C}" type="parTrans" cxnId="{B0AEA115-951E-4DFF-BBB9-619FAD56583E}">
      <dgm:prSet/>
      <dgm:spPr/>
      <dgm:t>
        <a:bodyPr/>
        <a:lstStyle/>
        <a:p>
          <a:endParaRPr lang="en-US"/>
        </a:p>
      </dgm:t>
    </dgm:pt>
    <dgm:pt modelId="{A4FB63C7-D90B-4DC4-BAA8-B2F528366E0E}" type="sibTrans" cxnId="{B0AEA115-951E-4DFF-BBB9-619FAD56583E}">
      <dgm:prSet/>
      <dgm:spPr/>
      <dgm:t>
        <a:bodyPr/>
        <a:lstStyle/>
        <a:p>
          <a:endParaRPr lang="en-US"/>
        </a:p>
      </dgm:t>
    </dgm:pt>
    <dgm:pt modelId="{3D42C817-6F4F-4B57-BE1C-6C90ED66D231}">
      <dgm:prSet/>
      <dgm:spPr/>
      <dgm:t>
        <a:bodyPr/>
        <a:lstStyle/>
        <a:p>
          <a:r>
            <a:rPr lang="el-GR" b="0" i="0" baseline="0"/>
            <a:t>Έκθεση της UNICEF (2014) αναφέρει ότι ένα στα δέκα κορίτσια κάτω των 20 ετών υφίσταται σεξουαλική κακοποίηση. Η συχνότητα αντιστοιχεί σε 120.000.000 κορίτσια παγκοσμίως.</a:t>
          </a:r>
          <a:endParaRPr lang="en-US"/>
        </a:p>
      </dgm:t>
    </dgm:pt>
    <dgm:pt modelId="{CE3BE5FF-1EEB-454D-951A-2A6E4AC8E339}" type="parTrans" cxnId="{ABBE6260-3731-47BF-A0C7-C2BF50DAA997}">
      <dgm:prSet/>
      <dgm:spPr/>
      <dgm:t>
        <a:bodyPr/>
        <a:lstStyle/>
        <a:p>
          <a:endParaRPr lang="en-US"/>
        </a:p>
      </dgm:t>
    </dgm:pt>
    <dgm:pt modelId="{2ED8B297-1374-491E-9A96-70613134460B}" type="sibTrans" cxnId="{ABBE6260-3731-47BF-A0C7-C2BF50DAA997}">
      <dgm:prSet/>
      <dgm:spPr/>
      <dgm:t>
        <a:bodyPr/>
        <a:lstStyle/>
        <a:p>
          <a:endParaRPr lang="en-US"/>
        </a:p>
      </dgm:t>
    </dgm:pt>
    <dgm:pt modelId="{ED3FFDF4-B4CA-4D7F-8D4A-B0CE368A3132}">
      <dgm:prSet/>
      <dgm:spPr/>
      <dgm:t>
        <a:bodyPr/>
        <a:lstStyle/>
        <a:p>
          <a:r>
            <a:rPr lang="el-GR" b="0" i="0" baseline="0" dirty="0"/>
            <a:t>Στην Ευρώπη ο αριθμός των παιδιών με κακοποίηση υπολογίζεται σε 190.000.000, εκ των οποίων 44.000.000 έχουν υποστεί σωματική, 18.000.000 σεξουαλική και 55.000.000 συναισθηματική κακοποίηση. </a:t>
          </a:r>
          <a:endParaRPr lang="en-US" dirty="0"/>
        </a:p>
      </dgm:t>
    </dgm:pt>
    <dgm:pt modelId="{E3E5667A-751D-48CD-A187-1560A1C75059}" type="parTrans" cxnId="{666CB972-29B5-4246-B964-6A9CE04E38C5}">
      <dgm:prSet/>
      <dgm:spPr/>
      <dgm:t>
        <a:bodyPr/>
        <a:lstStyle/>
        <a:p>
          <a:endParaRPr lang="en-US"/>
        </a:p>
      </dgm:t>
    </dgm:pt>
    <dgm:pt modelId="{54CFADC2-3D25-4451-8DE4-60BF6D3432D2}" type="sibTrans" cxnId="{666CB972-29B5-4246-B964-6A9CE04E38C5}">
      <dgm:prSet/>
      <dgm:spPr/>
      <dgm:t>
        <a:bodyPr/>
        <a:lstStyle/>
        <a:p>
          <a:endParaRPr lang="en-US"/>
        </a:p>
      </dgm:t>
    </dgm:pt>
    <dgm:pt modelId="{28EB9210-DC6C-48AF-8783-A8DB16582C23}" type="pres">
      <dgm:prSet presAssocID="{55034208-2CED-4781-88A6-D263FBCE4405}" presName="linear" presStyleCnt="0">
        <dgm:presLayoutVars>
          <dgm:animLvl val="lvl"/>
          <dgm:resizeHandles val="exact"/>
        </dgm:presLayoutVars>
      </dgm:prSet>
      <dgm:spPr/>
    </dgm:pt>
    <dgm:pt modelId="{E18F2FC5-1B70-43B6-A50F-AC0B24C56775}" type="pres">
      <dgm:prSet presAssocID="{A729EFDC-8501-4BDC-AA32-1CC37A62CB24}" presName="parentText" presStyleLbl="node1" presStyleIdx="0" presStyleCnt="3">
        <dgm:presLayoutVars>
          <dgm:chMax val="0"/>
          <dgm:bulletEnabled val="1"/>
        </dgm:presLayoutVars>
      </dgm:prSet>
      <dgm:spPr/>
    </dgm:pt>
    <dgm:pt modelId="{712D257E-73D5-4B13-B9BF-1B058DB4FF11}" type="pres">
      <dgm:prSet presAssocID="{A4FB63C7-D90B-4DC4-BAA8-B2F528366E0E}" presName="spacer" presStyleCnt="0"/>
      <dgm:spPr/>
    </dgm:pt>
    <dgm:pt modelId="{D58DA4E4-B5F2-4438-BCC5-B56169CB3ED9}" type="pres">
      <dgm:prSet presAssocID="{3D42C817-6F4F-4B57-BE1C-6C90ED66D231}" presName="parentText" presStyleLbl="node1" presStyleIdx="1" presStyleCnt="3">
        <dgm:presLayoutVars>
          <dgm:chMax val="0"/>
          <dgm:bulletEnabled val="1"/>
        </dgm:presLayoutVars>
      </dgm:prSet>
      <dgm:spPr/>
    </dgm:pt>
    <dgm:pt modelId="{553FAE57-F71D-4404-9B62-C528A4A8D714}" type="pres">
      <dgm:prSet presAssocID="{2ED8B297-1374-491E-9A96-70613134460B}" presName="spacer" presStyleCnt="0"/>
      <dgm:spPr/>
    </dgm:pt>
    <dgm:pt modelId="{50100079-78A5-4558-9D08-C0B3D1547E9D}" type="pres">
      <dgm:prSet presAssocID="{ED3FFDF4-B4CA-4D7F-8D4A-B0CE368A3132}" presName="parentText" presStyleLbl="node1" presStyleIdx="2" presStyleCnt="3">
        <dgm:presLayoutVars>
          <dgm:chMax val="0"/>
          <dgm:bulletEnabled val="1"/>
        </dgm:presLayoutVars>
      </dgm:prSet>
      <dgm:spPr/>
    </dgm:pt>
  </dgm:ptLst>
  <dgm:cxnLst>
    <dgm:cxn modelId="{78D9B606-3057-4666-A771-6A78A8AC2274}" type="presOf" srcId="{55034208-2CED-4781-88A6-D263FBCE4405}" destId="{28EB9210-DC6C-48AF-8783-A8DB16582C23}" srcOrd="0" destOrd="0" presId="urn:microsoft.com/office/officeart/2005/8/layout/vList2"/>
    <dgm:cxn modelId="{B0AEA115-951E-4DFF-BBB9-619FAD56583E}" srcId="{55034208-2CED-4781-88A6-D263FBCE4405}" destId="{A729EFDC-8501-4BDC-AA32-1CC37A62CB24}" srcOrd="0" destOrd="0" parTransId="{1B4DEF4C-F989-4AAB-ADF0-4722FA509B1C}" sibTransId="{A4FB63C7-D90B-4DC4-BAA8-B2F528366E0E}"/>
    <dgm:cxn modelId="{ABBE6260-3731-47BF-A0C7-C2BF50DAA997}" srcId="{55034208-2CED-4781-88A6-D263FBCE4405}" destId="{3D42C817-6F4F-4B57-BE1C-6C90ED66D231}" srcOrd="1" destOrd="0" parTransId="{CE3BE5FF-1EEB-454D-951A-2A6E4AC8E339}" sibTransId="{2ED8B297-1374-491E-9A96-70613134460B}"/>
    <dgm:cxn modelId="{68397F6D-4086-42C8-8FF9-8533A79F004D}" type="presOf" srcId="{3D42C817-6F4F-4B57-BE1C-6C90ED66D231}" destId="{D58DA4E4-B5F2-4438-BCC5-B56169CB3ED9}" srcOrd="0" destOrd="0" presId="urn:microsoft.com/office/officeart/2005/8/layout/vList2"/>
    <dgm:cxn modelId="{666CB972-29B5-4246-B964-6A9CE04E38C5}" srcId="{55034208-2CED-4781-88A6-D263FBCE4405}" destId="{ED3FFDF4-B4CA-4D7F-8D4A-B0CE368A3132}" srcOrd="2" destOrd="0" parTransId="{E3E5667A-751D-48CD-A187-1560A1C75059}" sibTransId="{54CFADC2-3D25-4451-8DE4-60BF6D3432D2}"/>
    <dgm:cxn modelId="{8B3CB87F-E925-4071-9D40-12131162058C}" type="presOf" srcId="{A729EFDC-8501-4BDC-AA32-1CC37A62CB24}" destId="{E18F2FC5-1B70-43B6-A50F-AC0B24C56775}" srcOrd="0" destOrd="0" presId="urn:microsoft.com/office/officeart/2005/8/layout/vList2"/>
    <dgm:cxn modelId="{5C85D39F-71B3-4C01-A819-ADC94CE69AED}" type="presOf" srcId="{ED3FFDF4-B4CA-4D7F-8D4A-B0CE368A3132}" destId="{50100079-78A5-4558-9D08-C0B3D1547E9D}" srcOrd="0" destOrd="0" presId="urn:microsoft.com/office/officeart/2005/8/layout/vList2"/>
    <dgm:cxn modelId="{BA0089C9-508B-43A0-BCB9-AD1F509B82B3}" type="presParOf" srcId="{28EB9210-DC6C-48AF-8783-A8DB16582C23}" destId="{E18F2FC5-1B70-43B6-A50F-AC0B24C56775}" srcOrd="0" destOrd="0" presId="urn:microsoft.com/office/officeart/2005/8/layout/vList2"/>
    <dgm:cxn modelId="{C8DBD5A8-ED9B-45A7-AB96-B08D06AF042B}" type="presParOf" srcId="{28EB9210-DC6C-48AF-8783-A8DB16582C23}" destId="{712D257E-73D5-4B13-B9BF-1B058DB4FF11}" srcOrd="1" destOrd="0" presId="urn:microsoft.com/office/officeart/2005/8/layout/vList2"/>
    <dgm:cxn modelId="{DF425AC9-E4A9-4115-82B9-AAC214A68939}" type="presParOf" srcId="{28EB9210-DC6C-48AF-8783-A8DB16582C23}" destId="{D58DA4E4-B5F2-4438-BCC5-B56169CB3ED9}" srcOrd="2" destOrd="0" presId="urn:microsoft.com/office/officeart/2005/8/layout/vList2"/>
    <dgm:cxn modelId="{3AD27DC3-0241-4EF1-A88E-54DAAFB22C58}" type="presParOf" srcId="{28EB9210-DC6C-48AF-8783-A8DB16582C23}" destId="{553FAE57-F71D-4404-9B62-C528A4A8D714}" srcOrd="3" destOrd="0" presId="urn:microsoft.com/office/officeart/2005/8/layout/vList2"/>
    <dgm:cxn modelId="{8EAC6939-6315-4FCB-8177-4973C3CA84D0}" type="presParOf" srcId="{28EB9210-DC6C-48AF-8783-A8DB16582C23}" destId="{50100079-78A5-4558-9D08-C0B3D1547E9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84EFC8-A716-46F0-8F48-F3566E44C2CE}"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DAF4CD7-3F23-4376-95AC-914CF21A4B09}">
      <dgm:prSet/>
      <dgm:spPr/>
      <dgm:t>
        <a:bodyPr/>
        <a:lstStyle/>
        <a:p>
          <a:r>
            <a:rPr lang="el-GR" b="0" i="0" baseline="0"/>
            <a:t>Ασυνήθιστα συχνή επίσκεψη στο νοσοκομείο για τραυματισμούς </a:t>
          </a:r>
          <a:endParaRPr lang="en-US"/>
        </a:p>
      </dgm:t>
    </dgm:pt>
    <dgm:pt modelId="{67DE907B-CC43-430D-92AE-4F25DF646516}" type="parTrans" cxnId="{FBD77690-04CC-47AF-A3AF-EF693A9011D3}">
      <dgm:prSet/>
      <dgm:spPr/>
      <dgm:t>
        <a:bodyPr/>
        <a:lstStyle/>
        <a:p>
          <a:endParaRPr lang="en-US"/>
        </a:p>
      </dgm:t>
    </dgm:pt>
    <dgm:pt modelId="{DD9C5F9F-406A-48F9-9FA8-ED6E9189EA3A}" type="sibTrans" cxnId="{FBD77690-04CC-47AF-A3AF-EF693A9011D3}">
      <dgm:prSet/>
      <dgm:spPr/>
      <dgm:t>
        <a:bodyPr/>
        <a:lstStyle/>
        <a:p>
          <a:endParaRPr lang="en-US"/>
        </a:p>
      </dgm:t>
    </dgm:pt>
    <dgm:pt modelId="{BE7C3FF8-3A32-4814-87BE-81E7B2F6A02E}">
      <dgm:prSet/>
      <dgm:spPr/>
      <dgm:t>
        <a:bodyPr/>
        <a:lstStyle/>
        <a:p>
          <a:r>
            <a:rPr lang="el-GR" b="0" i="0" baseline="0"/>
            <a:t>Εμφάνιση των κακώσεων την περίοδο που ένας συγκεκριμένος γονέας είναι στο σπίτι</a:t>
          </a:r>
          <a:endParaRPr lang="en-US"/>
        </a:p>
      </dgm:t>
    </dgm:pt>
    <dgm:pt modelId="{32E5F0EA-EA7E-4463-9F43-7B025D3C2000}" type="parTrans" cxnId="{77DDA73B-E408-4CC6-BFC6-A95CEE09F8D1}">
      <dgm:prSet/>
      <dgm:spPr/>
      <dgm:t>
        <a:bodyPr/>
        <a:lstStyle/>
        <a:p>
          <a:endParaRPr lang="en-US"/>
        </a:p>
      </dgm:t>
    </dgm:pt>
    <dgm:pt modelId="{5BA0281B-B74D-4284-85F2-CC537725CB76}" type="sibTrans" cxnId="{77DDA73B-E408-4CC6-BFC6-A95CEE09F8D1}">
      <dgm:prSet/>
      <dgm:spPr/>
      <dgm:t>
        <a:bodyPr/>
        <a:lstStyle/>
        <a:p>
          <a:endParaRPr lang="en-US"/>
        </a:p>
      </dgm:t>
    </dgm:pt>
    <dgm:pt modelId="{22F25686-5E60-472F-8C91-6A5B90075D44}">
      <dgm:prSet/>
      <dgm:spPr/>
      <dgm:t>
        <a:bodyPr/>
        <a:lstStyle/>
        <a:p>
          <a:r>
            <a:rPr lang="el-GR" b="0" i="0" baseline="0"/>
            <a:t>Αδυναμία εφαρμογής της θεραπείας στο σπίτι</a:t>
          </a:r>
          <a:endParaRPr lang="en-US"/>
        </a:p>
      </dgm:t>
    </dgm:pt>
    <dgm:pt modelId="{5E17F9B3-3060-4BE7-9D43-6FD88550C585}" type="parTrans" cxnId="{70386B77-6903-4AB4-9C88-F31376B5D48F}">
      <dgm:prSet/>
      <dgm:spPr/>
      <dgm:t>
        <a:bodyPr/>
        <a:lstStyle/>
        <a:p>
          <a:endParaRPr lang="en-US"/>
        </a:p>
      </dgm:t>
    </dgm:pt>
    <dgm:pt modelId="{6EB4BB31-CD15-405D-87DF-26D4839FABEF}" type="sibTrans" cxnId="{70386B77-6903-4AB4-9C88-F31376B5D48F}">
      <dgm:prSet/>
      <dgm:spPr/>
      <dgm:t>
        <a:bodyPr/>
        <a:lstStyle/>
        <a:p>
          <a:endParaRPr lang="en-US"/>
        </a:p>
      </dgm:t>
    </dgm:pt>
    <dgm:pt modelId="{CB855B48-B6E9-4951-B17F-0B41F14D0B60}">
      <dgm:prSet/>
      <dgm:spPr/>
      <dgm:t>
        <a:bodyPr/>
        <a:lstStyle/>
        <a:p>
          <a:r>
            <a:rPr lang="el-GR" b="0" i="0" baseline="0" dirty="0"/>
            <a:t>Συνεχής εμφάνιση νέων συμπτωμάτων </a:t>
          </a:r>
          <a:endParaRPr lang="en-US" dirty="0"/>
        </a:p>
      </dgm:t>
    </dgm:pt>
    <dgm:pt modelId="{B6B2622E-49CC-48E3-B4E4-B6B6B43C0764}" type="parTrans" cxnId="{3441BA98-136E-4B8A-9E86-BA7F8DB59CE9}">
      <dgm:prSet/>
      <dgm:spPr/>
      <dgm:t>
        <a:bodyPr/>
        <a:lstStyle/>
        <a:p>
          <a:endParaRPr lang="en-US"/>
        </a:p>
      </dgm:t>
    </dgm:pt>
    <dgm:pt modelId="{9FD906E1-C5D7-4C13-9137-EC2D3AEE820E}" type="sibTrans" cxnId="{3441BA98-136E-4B8A-9E86-BA7F8DB59CE9}">
      <dgm:prSet/>
      <dgm:spPr/>
      <dgm:t>
        <a:bodyPr/>
        <a:lstStyle/>
        <a:p>
          <a:endParaRPr lang="en-US"/>
        </a:p>
      </dgm:t>
    </dgm:pt>
    <dgm:pt modelId="{D07DA6C9-F378-406A-B56A-03E59DB81192}">
      <dgm:prSet/>
      <dgm:spPr/>
      <dgm:t>
        <a:bodyPr/>
        <a:lstStyle/>
        <a:p>
          <a:r>
            <a:rPr lang="el-GR" b="0" i="0" baseline="0"/>
            <a:t>Οι γονείς που κακοποιούν επισκέπτονται συχνά διαφορετικές δομές υγείας για να μη διεγείρουν υποψίες </a:t>
          </a:r>
          <a:endParaRPr lang="en-US"/>
        </a:p>
      </dgm:t>
    </dgm:pt>
    <dgm:pt modelId="{9830AC34-0A98-42D9-A3CC-B8262664AD4E}" type="parTrans" cxnId="{8A76269C-ADE7-440E-B0FF-107419B2692F}">
      <dgm:prSet/>
      <dgm:spPr/>
      <dgm:t>
        <a:bodyPr/>
        <a:lstStyle/>
        <a:p>
          <a:endParaRPr lang="en-US"/>
        </a:p>
      </dgm:t>
    </dgm:pt>
    <dgm:pt modelId="{E97B5206-587F-4CAC-8B59-4893AA8FC79D}" type="sibTrans" cxnId="{8A76269C-ADE7-440E-B0FF-107419B2692F}">
      <dgm:prSet/>
      <dgm:spPr/>
      <dgm:t>
        <a:bodyPr/>
        <a:lstStyle/>
        <a:p>
          <a:endParaRPr lang="en-US"/>
        </a:p>
      </dgm:t>
    </dgm:pt>
    <dgm:pt modelId="{722EF26E-B0A3-4C0B-8DCB-A2FE857406BD}">
      <dgm:prSet/>
      <dgm:spPr/>
      <dgm:t>
        <a:bodyPr/>
        <a:lstStyle/>
        <a:p>
          <a:r>
            <a:rPr lang="el-GR" b="0" i="0" baseline="0" dirty="0"/>
            <a:t>Η συμπεριφορά του παιδιού στο σχολείο μπορεί να παρουσιάσει μεταβολές (έλλειψη προσοχής, απουσίες, συχνή εμφάνιση με γύψο, επίδεση ή ακόμη και αναπηρική καρέκλα) </a:t>
          </a:r>
        </a:p>
        <a:p>
          <a:r>
            <a:rPr lang="el-GR" b="0" i="0" baseline="0" dirty="0"/>
            <a:t>Η συμπεριφορά του στο νοσοκομείο μπορεί να είναι ιδιαίτερη</a:t>
          </a:r>
          <a:endParaRPr lang="en-US" dirty="0"/>
        </a:p>
      </dgm:t>
    </dgm:pt>
    <dgm:pt modelId="{178286C6-296F-4A83-8739-A3E47D03F51C}" type="parTrans" cxnId="{285905FF-4501-48C0-A078-AE877A4562CB}">
      <dgm:prSet/>
      <dgm:spPr/>
      <dgm:t>
        <a:bodyPr/>
        <a:lstStyle/>
        <a:p>
          <a:endParaRPr lang="en-US"/>
        </a:p>
      </dgm:t>
    </dgm:pt>
    <dgm:pt modelId="{25A82274-1E3F-4EDE-88F8-3AC9DB89B4F6}" type="sibTrans" cxnId="{285905FF-4501-48C0-A078-AE877A4562CB}">
      <dgm:prSet/>
      <dgm:spPr/>
      <dgm:t>
        <a:bodyPr/>
        <a:lstStyle/>
        <a:p>
          <a:endParaRPr lang="en-US"/>
        </a:p>
      </dgm:t>
    </dgm:pt>
    <dgm:pt modelId="{E1DBCAE5-3BA6-4EAB-BD85-D516DB23552D}" type="pres">
      <dgm:prSet presAssocID="{F784EFC8-A716-46F0-8F48-F3566E44C2CE}" presName="linear" presStyleCnt="0">
        <dgm:presLayoutVars>
          <dgm:animLvl val="lvl"/>
          <dgm:resizeHandles val="exact"/>
        </dgm:presLayoutVars>
      </dgm:prSet>
      <dgm:spPr/>
    </dgm:pt>
    <dgm:pt modelId="{A6F89C33-395D-4CD4-A33F-0018166162A8}" type="pres">
      <dgm:prSet presAssocID="{9DAF4CD7-3F23-4376-95AC-914CF21A4B09}" presName="parentText" presStyleLbl="node1" presStyleIdx="0" presStyleCnt="6">
        <dgm:presLayoutVars>
          <dgm:chMax val="0"/>
          <dgm:bulletEnabled val="1"/>
        </dgm:presLayoutVars>
      </dgm:prSet>
      <dgm:spPr/>
    </dgm:pt>
    <dgm:pt modelId="{41AA75A0-AC74-4A19-8690-9D4CDB6AE058}" type="pres">
      <dgm:prSet presAssocID="{DD9C5F9F-406A-48F9-9FA8-ED6E9189EA3A}" presName="spacer" presStyleCnt="0"/>
      <dgm:spPr/>
    </dgm:pt>
    <dgm:pt modelId="{76BC64A7-1D8C-4C22-B8EF-78677D025EC4}" type="pres">
      <dgm:prSet presAssocID="{BE7C3FF8-3A32-4814-87BE-81E7B2F6A02E}" presName="parentText" presStyleLbl="node1" presStyleIdx="1" presStyleCnt="6">
        <dgm:presLayoutVars>
          <dgm:chMax val="0"/>
          <dgm:bulletEnabled val="1"/>
        </dgm:presLayoutVars>
      </dgm:prSet>
      <dgm:spPr/>
    </dgm:pt>
    <dgm:pt modelId="{C52523C3-8AAB-4F9C-841A-1D8BD0FE8175}" type="pres">
      <dgm:prSet presAssocID="{5BA0281B-B74D-4284-85F2-CC537725CB76}" presName="spacer" presStyleCnt="0"/>
      <dgm:spPr/>
    </dgm:pt>
    <dgm:pt modelId="{3A8378F5-BE7B-4F64-A04C-F1C0782835C5}" type="pres">
      <dgm:prSet presAssocID="{22F25686-5E60-472F-8C91-6A5B90075D44}" presName="parentText" presStyleLbl="node1" presStyleIdx="2" presStyleCnt="6">
        <dgm:presLayoutVars>
          <dgm:chMax val="0"/>
          <dgm:bulletEnabled val="1"/>
        </dgm:presLayoutVars>
      </dgm:prSet>
      <dgm:spPr/>
    </dgm:pt>
    <dgm:pt modelId="{6D0D605E-D097-4041-BF45-477527ECE24C}" type="pres">
      <dgm:prSet presAssocID="{6EB4BB31-CD15-405D-87DF-26D4839FABEF}" presName="spacer" presStyleCnt="0"/>
      <dgm:spPr/>
    </dgm:pt>
    <dgm:pt modelId="{48498CB8-5C32-48FE-A0A4-00CD520D03DA}" type="pres">
      <dgm:prSet presAssocID="{CB855B48-B6E9-4951-B17F-0B41F14D0B60}" presName="parentText" presStyleLbl="node1" presStyleIdx="3" presStyleCnt="6">
        <dgm:presLayoutVars>
          <dgm:chMax val="0"/>
          <dgm:bulletEnabled val="1"/>
        </dgm:presLayoutVars>
      </dgm:prSet>
      <dgm:spPr/>
    </dgm:pt>
    <dgm:pt modelId="{A1BFE4E9-02DB-4E15-AD29-8D340C7147E1}" type="pres">
      <dgm:prSet presAssocID="{9FD906E1-C5D7-4C13-9137-EC2D3AEE820E}" presName="spacer" presStyleCnt="0"/>
      <dgm:spPr/>
    </dgm:pt>
    <dgm:pt modelId="{F0AD3103-E95E-4EB8-90AE-E33C3191BA3A}" type="pres">
      <dgm:prSet presAssocID="{D07DA6C9-F378-406A-B56A-03E59DB81192}" presName="parentText" presStyleLbl="node1" presStyleIdx="4" presStyleCnt="6">
        <dgm:presLayoutVars>
          <dgm:chMax val="0"/>
          <dgm:bulletEnabled val="1"/>
        </dgm:presLayoutVars>
      </dgm:prSet>
      <dgm:spPr/>
    </dgm:pt>
    <dgm:pt modelId="{BB163AA7-A120-43FC-9BD2-6FFCA05C1B9C}" type="pres">
      <dgm:prSet presAssocID="{E97B5206-587F-4CAC-8B59-4893AA8FC79D}" presName="spacer" presStyleCnt="0"/>
      <dgm:spPr/>
    </dgm:pt>
    <dgm:pt modelId="{905BD5D6-51F0-4AE7-A894-F435C3F6096E}" type="pres">
      <dgm:prSet presAssocID="{722EF26E-B0A3-4C0B-8DCB-A2FE857406BD}" presName="parentText" presStyleLbl="node1" presStyleIdx="5" presStyleCnt="6">
        <dgm:presLayoutVars>
          <dgm:chMax val="0"/>
          <dgm:bulletEnabled val="1"/>
        </dgm:presLayoutVars>
      </dgm:prSet>
      <dgm:spPr/>
    </dgm:pt>
  </dgm:ptLst>
  <dgm:cxnLst>
    <dgm:cxn modelId="{D6FBF20D-FB55-4E30-AAE6-6DF25101BBD6}" type="presOf" srcId="{D07DA6C9-F378-406A-B56A-03E59DB81192}" destId="{F0AD3103-E95E-4EB8-90AE-E33C3191BA3A}" srcOrd="0" destOrd="0" presId="urn:microsoft.com/office/officeart/2005/8/layout/vList2"/>
    <dgm:cxn modelId="{68603E12-802F-4ECE-BDB3-1547805DE9B5}" type="presOf" srcId="{BE7C3FF8-3A32-4814-87BE-81E7B2F6A02E}" destId="{76BC64A7-1D8C-4C22-B8EF-78677D025EC4}" srcOrd="0" destOrd="0" presId="urn:microsoft.com/office/officeart/2005/8/layout/vList2"/>
    <dgm:cxn modelId="{77DDA73B-E408-4CC6-BFC6-A95CEE09F8D1}" srcId="{F784EFC8-A716-46F0-8F48-F3566E44C2CE}" destId="{BE7C3FF8-3A32-4814-87BE-81E7B2F6A02E}" srcOrd="1" destOrd="0" parTransId="{32E5F0EA-EA7E-4463-9F43-7B025D3C2000}" sibTransId="{5BA0281B-B74D-4284-85F2-CC537725CB76}"/>
    <dgm:cxn modelId="{CE92956A-05E7-4451-A338-D14DA445A567}" type="presOf" srcId="{F784EFC8-A716-46F0-8F48-F3566E44C2CE}" destId="{E1DBCAE5-3BA6-4EAB-BD85-D516DB23552D}" srcOrd="0" destOrd="0" presId="urn:microsoft.com/office/officeart/2005/8/layout/vList2"/>
    <dgm:cxn modelId="{5D7DFE74-7C30-435A-BA8B-1043C47F69BC}" type="presOf" srcId="{722EF26E-B0A3-4C0B-8DCB-A2FE857406BD}" destId="{905BD5D6-51F0-4AE7-A894-F435C3F6096E}" srcOrd="0" destOrd="0" presId="urn:microsoft.com/office/officeart/2005/8/layout/vList2"/>
    <dgm:cxn modelId="{70386B77-6903-4AB4-9C88-F31376B5D48F}" srcId="{F784EFC8-A716-46F0-8F48-F3566E44C2CE}" destId="{22F25686-5E60-472F-8C91-6A5B90075D44}" srcOrd="2" destOrd="0" parTransId="{5E17F9B3-3060-4BE7-9D43-6FD88550C585}" sibTransId="{6EB4BB31-CD15-405D-87DF-26D4839FABEF}"/>
    <dgm:cxn modelId="{2F8E2F81-ECA1-4751-8253-41FE7BA28DDF}" type="presOf" srcId="{9DAF4CD7-3F23-4376-95AC-914CF21A4B09}" destId="{A6F89C33-395D-4CD4-A33F-0018166162A8}" srcOrd="0" destOrd="0" presId="urn:microsoft.com/office/officeart/2005/8/layout/vList2"/>
    <dgm:cxn modelId="{FBD77690-04CC-47AF-A3AF-EF693A9011D3}" srcId="{F784EFC8-A716-46F0-8F48-F3566E44C2CE}" destId="{9DAF4CD7-3F23-4376-95AC-914CF21A4B09}" srcOrd="0" destOrd="0" parTransId="{67DE907B-CC43-430D-92AE-4F25DF646516}" sibTransId="{DD9C5F9F-406A-48F9-9FA8-ED6E9189EA3A}"/>
    <dgm:cxn modelId="{3441BA98-136E-4B8A-9E86-BA7F8DB59CE9}" srcId="{F784EFC8-A716-46F0-8F48-F3566E44C2CE}" destId="{CB855B48-B6E9-4951-B17F-0B41F14D0B60}" srcOrd="3" destOrd="0" parTransId="{B6B2622E-49CC-48E3-B4E4-B6B6B43C0764}" sibTransId="{9FD906E1-C5D7-4C13-9137-EC2D3AEE820E}"/>
    <dgm:cxn modelId="{8A76269C-ADE7-440E-B0FF-107419B2692F}" srcId="{F784EFC8-A716-46F0-8F48-F3566E44C2CE}" destId="{D07DA6C9-F378-406A-B56A-03E59DB81192}" srcOrd="4" destOrd="0" parTransId="{9830AC34-0A98-42D9-A3CC-B8262664AD4E}" sibTransId="{E97B5206-587F-4CAC-8B59-4893AA8FC79D}"/>
    <dgm:cxn modelId="{51F871EB-DD1E-4E52-A4E0-F32F271DF161}" type="presOf" srcId="{CB855B48-B6E9-4951-B17F-0B41F14D0B60}" destId="{48498CB8-5C32-48FE-A0A4-00CD520D03DA}" srcOrd="0" destOrd="0" presId="urn:microsoft.com/office/officeart/2005/8/layout/vList2"/>
    <dgm:cxn modelId="{ACE07CFD-2084-4764-952D-11DE1B175256}" type="presOf" srcId="{22F25686-5E60-472F-8C91-6A5B90075D44}" destId="{3A8378F5-BE7B-4F64-A04C-F1C0782835C5}" srcOrd="0" destOrd="0" presId="urn:microsoft.com/office/officeart/2005/8/layout/vList2"/>
    <dgm:cxn modelId="{285905FF-4501-48C0-A078-AE877A4562CB}" srcId="{F784EFC8-A716-46F0-8F48-F3566E44C2CE}" destId="{722EF26E-B0A3-4C0B-8DCB-A2FE857406BD}" srcOrd="5" destOrd="0" parTransId="{178286C6-296F-4A83-8739-A3E47D03F51C}" sibTransId="{25A82274-1E3F-4EDE-88F8-3AC9DB89B4F6}"/>
    <dgm:cxn modelId="{060BF12E-4288-4F3F-88CD-AE442522D786}" type="presParOf" srcId="{E1DBCAE5-3BA6-4EAB-BD85-D516DB23552D}" destId="{A6F89C33-395D-4CD4-A33F-0018166162A8}" srcOrd="0" destOrd="0" presId="urn:microsoft.com/office/officeart/2005/8/layout/vList2"/>
    <dgm:cxn modelId="{AC1D4AA2-AFAE-4B3E-997E-7EA289F4A622}" type="presParOf" srcId="{E1DBCAE5-3BA6-4EAB-BD85-D516DB23552D}" destId="{41AA75A0-AC74-4A19-8690-9D4CDB6AE058}" srcOrd="1" destOrd="0" presId="urn:microsoft.com/office/officeart/2005/8/layout/vList2"/>
    <dgm:cxn modelId="{8E73EB5F-62FB-4CB6-9BB7-5B3989D82801}" type="presParOf" srcId="{E1DBCAE5-3BA6-4EAB-BD85-D516DB23552D}" destId="{76BC64A7-1D8C-4C22-B8EF-78677D025EC4}" srcOrd="2" destOrd="0" presId="urn:microsoft.com/office/officeart/2005/8/layout/vList2"/>
    <dgm:cxn modelId="{44C7A8F9-339F-41DB-818F-C90E1BB1CA2E}" type="presParOf" srcId="{E1DBCAE5-3BA6-4EAB-BD85-D516DB23552D}" destId="{C52523C3-8AAB-4F9C-841A-1D8BD0FE8175}" srcOrd="3" destOrd="0" presId="urn:microsoft.com/office/officeart/2005/8/layout/vList2"/>
    <dgm:cxn modelId="{5ACB71A9-245A-4F57-96F2-CDFB468D360B}" type="presParOf" srcId="{E1DBCAE5-3BA6-4EAB-BD85-D516DB23552D}" destId="{3A8378F5-BE7B-4F64-A04C-F1C0782835C5}" srcOrd="4" destOrd="0" presId="urn:microsoft.com/office/officeart/2005/8/layout/vList2"/>
    <dgm:cxn modelId="{5AAE58F1-E97F-4A26-968D-7D98BC91B8E5}" type="presParOf" srcId="{E1DBCAE5-3BA6-4EAB-BD85-D516DB23552D}" destId="{6D0D605E-D097-4041-BF45-477527ECE24C}" srcOrd="5" destOrd="0" presId="urn:microsoft.com/office/officeart/2005/8/layout/vList2"/>
    <dgm:cxn modelId="{A9E817E1-B9D7-4160-8275-1B3C0B9F52FD}" type="presParOf" srcId="{E1DBCAE5-3BA6-4EAB-BD85-D516DB23552D}" destId="{48498CB8-5C32-48FE-A0A4-00CD520D03DA}" srcOrd="6" destOrd="0" presId="urn:microsoft.com/office/officeart/2005/8/layout/vList2"/>
    <dgm:cxn modelId="{9DA6F853-DD86-4B95-8486-BB3B7C3AE22C}" type="presParOf" srcId="{E1DBCAE5-3BA6-4EAB-BD85-D516DB23552D}" destId="{A1BFE4E9-02DB-4E15-AD29-8D340C7147E1}" srcOrd="7" destOrd="0" presId="urn:microsoft.com/office/officeart/2005/8/layout/vList2"/>
    <dgm:cxn modelId="{C26F302C-DBE8-44A2-BC8F-2FCBC97C0CDE}" type="presParOf" srcId="{E1DBCAE5-3BA6-4EAB-BD85-D516DB23552D}" destId="{F0AD3103-E95E-4EB8-90AE-E33C3191BA3A}" srcOrd="8" destOrd="0" presId="urn:microsoft.com/office/officeart/2005/8/layout/vList2"/>
    <dgm:cxn modelId="{407592CA-81EC-4753-9FD6-B13AC70D5CE9}" type="presParOf" srcId="{E1DBCAE5-3BA6-4EAB-BD85-D516DB23552D}" destId="{BB163AA7-A120-43FC-9BD2-6FFCA05C1B9C}" srcOrd="9" destOrd="0" presId="urn:microsoft.com/office/officeart/2005/8/layout/vList2"/>
    <dgm:cxn modelId="{35378ADB-1AEB-43DC-8124-0CED3B709754}" type="presParOf" srcId="{E1DBCAE5-3BA6-4EAB-BD85-D516DB23552D}" destId="{905BD5D6-51F0-4AE7-A894-F435C3F6096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2BBE0F-6F7A-4E76-9F47-C84349ABEFE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43C9E3C-115D-4308-9033-C9AA4DB4B6EE}">
      <dgm:prSet/>
      <dgm:spPr/>
      <dgm:t>
        <a:bodyPr/>
        <a:lstStyle/>
        <a:p>
          <a:r>
            <a:rPr lang="el-GR"/>
            <a:t>Οι βλάβες εντοπίζονται στις γεννητικές και πρωκτικές περιοχές. </a:t>
          </a:r>
          <a:endParaRPr lang="en-US"/>
        </a:p>
      </dgm:t>
    </dgm:pt>
    <dgm:pt modelId="{5057C5B4-F41D-4DD6-AEBB-037742D8C354}" type="parTrans" cxnId="{5FC9DBD0-F24C-432C-954C-C6038DCE6EDA}">
      <dgm:prSet/>
      <dgm:spPr/>
      <dgm:t>
        <a:bodyPr/>
        <a:lstStyle/>
        <a:p>
          <a:endParaRPr lang="en-US"/>
        </a:p>
      </dgm:t>
    </dgm:pt>
    <dgm:pt modelId="{91198171-30A8-473F-BA00-3EAB5F75FCF2}" type="sibTrans" cxnId="{5FC9DBD0-F24C-432C-954C-C6038DCE6EDA}">
      <dgm:prSet/>
      <dgm:spPr/>
      <dgm:t>
        <a:bodyPr/>
        <a:lstStyle/>
        <a:p>
          <a:endParaRPr lang="en-US"/>
        </a:p>
      </dgm:t>
    </dgm:pt>
    <dgm:pt modelId="{B266E0E4-7D23-4C73-BFFD-8D91940AAF09}">
      <dgm:prSet/>
      <dgm:spPr/>
      <dgm:t>
        <a:bodyPr/>
        <a:lstStyle/>
        <a:p>
          <a:r>
            <a:rPr lang="el-GR" dirty="0"/>
            <a:t>Η σεξουαλική κακοποίηση συνήθως επαναλαμβάνεται. Αυτό έχει ως αποτέλεσμα την εμφάνιση κλινικών εκδηλώσεων όπως η αιμορραγία από τα γεννητικά όργανα ή τον πρωκτό, η δυσουρία ή η ακράτεια ούρων ή κοπράνων.  </a:t>
          </a:r>
          <a:endParaRPr lang="en-US" dirty="0"/>
        </a:p>
      </dgm:t>
    </dgm:pt>
    <dgm:pt modelId="{DEA441FA-4943-4CFC-9E2A-C1F98B95D2D7}" type="parTrans" cxnId="{A220D037-EE4A-448B-848D-4A82C0D48ED8}">
      <dgm:prSet/>
      <dgm:spPr/>
      <dgm:t>
        <a:bodyPr/>
        <a:lstStyle/>
        <a:p>
          <a:endParaRPr lang="en-US"/>
        </a:p>
      </dgm:t>
    </dgm:pt>
    <dgm:pt modelId="{F12A1C33-480A-4B53-AA77-706AF566EB5C}" type="sibTrans" cxnId="{A220D037-EE4A-448B-848D-4A82C0D48ED8}">
      <dgm:prSet/>
      <dgm:spPr/>
      <dgm:t>
        <a:bodyPr/>
        <a:lstStyle/>
        <a:p>
          <a:endParaRPr lang="en-US"/>
        </a:p>
      </dgm:t>
    </dgm:pt>
    <dgm:pt modelId="{4FFA5A80-4AD3-439D-ACE7-EB98AC26539D}">
      <dgm:prSet/>
      <dgm:spPr/>
      <dgm:t>
        <a:bodyPr/>
        <a:lstStyle/>
        <a:p>
          <a:r>
            <a:rPr lang="el-GR"/>
            <a:t>Η εισαγωγή ξένων σωμάτων στους αυλούς των αντίστοιχων περιοχών είναι επίσης </a:t>
          </a:r>
          <a:r>
            <a:rPr lang="el-GR" dirty="0"/>
            <a:t>ένδειξη σεξουαλικής κακοποίησης.</a:t>
          </a:r>
          <a:endParaRPr lang="en-US" dirty="0"/>
        </a:p>
      </dgm:t>
    </dgm:pt>
    <dgm:pt modelId="{BE42E498-6290-423D-B0B0-3EC67AA0BABE}" type="parTrans" cxnId="{5C171700-F4F5-4721-A062-9A04FAB4DC63}">
      <dgm:prSet/>
      <dgm:spPr/>
      <dgm:t>
        <a:bodyPr/>
        <a:lstStyle/>
        <a:p>
          <a:endParaRPr lang="en-US"/>
        </a:p>
      </dgm:t>
    </dgm:pt>
    <dgm:pt modelId="{C61523B3-8BD5-443B-AE2E-4F597F18A20F}" type="sibTrans" cxnId="{5C171700-F4F5-4721-A062-9A04FAB4DC63}">
      <dgm:prSet/>
      <dgm:spPr/>
      <dgm:t>
        <a:bodyPr/>
        <a:lstStyle/>
        <a:p>
          <a:endParaRPr lang="en-US"/>
        </a:p>
      </dgm:t>
    </dgm:pt>
    <dgm:pt modelId="{FF380BCF-BE00-48B5-A918-6D1CE6EFA9CF}">
      <dgm:prSet/>
      <dgm:spPr/>
      <dgm:t>
        <a:bodyPr/>
        <a:lstStyle/>
        <a:p>
          <a:r>
            <a:rPr lang="el-GR" dirty="0"/>
            <a:t>Σεξουαλικώς μεταδιδόμενα νοσήματα όπως το AIDS, ή βακτηριδιακοί μικροοργανισμοί είναι πολύ πιθανόν να μεταδοθούν από το δράστη στο θύμα. Σε κάποιες περιπτώσεις, τα συμπτώματα μπορεί να εμφανισθούν στο στόμα του παιδιού, ή ως γενικευμένα νοσήματα (σηπτική αρθρίτιδα της γονόρροιας).</a:t>
          </a:r>
          <a:endParaRPr lang="en-US" dirty="0"/>
        </a:p>
      </dgm:t>
    </dgm:pt>
    <dgm:pt modelId="{69F3F456-78DE-4BFA-BF8E-9ECFAE2E03AE}" type="parTrans" cxnId="{301CAD6D-CED3-454D-8692-1E623B3E847C}">
      <dgm:prSet/>
      <dgm:spPr/>
      <dgm:t>
        <a:bodyPr/>
        <a:lstStyle/>
        <a:p>
          <a:endParaRPr lang="en-US"/>
        </a:p>
      </dgm:t>
    </dgm:pt>
    <dgm:pt modelId="{40B08329-6AEE-491B-B674-462AF5A506A2}" type="sibTrans" cxnId="{301CAD6D-CED3-454D-8692-1E623B3E847C}">
      <dgm:prSet/>
      <dgm:spPr/>
      <dgm:t>
        <a:bodyPr/>
        <a:lstStyle/>
        <a:p>
          <a:endParaRPr lang="en-US"/>
        </a:p>
      </dgm:t>
    </dgm:pt>
    <dgm:pt modelId="{1330A3E3-1AC7-4036-AB5D-CE72700F8B0F}">
      <dgm:prSet/>
      <dgm:spPr/>
      <dgm:t>
        <a:bodyPr/>
        <a:lstStyle/>
        <a:p>
          <a:r>
            <a:rPr lang="el-GR"/>
            <a:t>Η κύηση είναι σοβαρή πιθανότητα σε περίπτωση κακοποιημένου κοριτσιού. Τέλος, η συμπεριφορά του παιδιού μεταβάλλεται, πολλές φορές ανεπανόρθωτα.</a:t>
          </a:r>
          <a:endParaRPr lang="en-US"/>
        </a:p>
      </dgm:t>
    </dgm:pt>
    <dgm:pt modelId="{19FC8A5A-06F1-4C50-ABA8-4B88F7B7222E}" type="parTrans" cxnId="{F9CC0C68-C6BF-41F3-8390-C727A2F924AE}">
      <dgm:prSet/>
      <dgm:spPr/>
      <dgm:t>
        <a:bodyPr/>
        <a:lstStyle/>
        <a:p>
          <a:endParaRPr lang="en-US"/>
        </a:p>
      </dgm:t>
    </dgm:pt>
    <dgm:pt modelId="{3E6B9D77-D278-4E60-A253-4C39B7BE601D}" type="sibTrans" cxnId="{F9CC0C68-C6BF-41F3-8390-C727A2F924AE}">
      <dgm:prSet/>
      <dgm:spPr/>
      <dgm:t>
        <a:bodyPr/>
        <a:lstStyle/>
        <a:p>
          <a:endParaRPr lang="en-US"/>
        </a:p>
      </dgm:t>
    </dgm:pt>
    <dgm:pt modelId="{AE0BF0CC-0FDA-45F8-B939-FF2647B04976}" type="pres">
      <dgm:prSet presAssocID="{242BBE0F-6F7A-4E76-9F47-C84349ABEFE5}" presName="linear" presStyleCnt="0">
        <dgm:presLayoutVars>
          <dgm:animLvl val="lvl"/>
          <dgm:resizeHandles val="exact"/>
        </dgm:presLayoutVars>
      </dgm:prSet>
      <dgm:spPr/>
    </dgm:pt>
    <dgm:pt modelId="{B1B4C630-9469-4665-823F-D10E4C727B12}" type="pres">
      <dgm:prSet presAssocID="{B43C9E3C-115D-4308-9033-C9AA4DB4B6EE}" presName="parentText" presStyleLbl="node1" presStyleIdx="0" presStyleCnt="5">
        <dgm:presLayoutVars>
          <dgm:chMax val="0"/>
          <dgm:bulletEnabled val="1"/>
        </dgm:presLayoutVars>
      </dgm:prSet>
      <dgm:spPr/>
    </dgm:pt>
    <dgm:pt modelId="{7D050812-4169-4E4E-B4EB-5BD1909C00EA}" type="pres">
      <dgm:prSet presAssocID="{91198171-30A8-473F-BA00-3EAB5F75FCF2}" presName="spacer" presStyleCnt="0"/>
      <dgm:spPr/>
    </dgm:pt>
    <dgm:pt modelId="{1F7749B6-CB78-4E06-B8E4-B9C92815F89A}" type="pres">
      <dgm:prSet presAssocID="{B266E0E4-7D23-4C73-BFFD-8D91940AAF09}" presName="parentText" presStyleLbl="node1" presStyleIdx="1" presStyleCnt="5">
        <dgm:presLayoutVars>
          <dgm:chMax val="0"/>
          <dgm:bulletEnabled val="1"/>
        </dgm:presLayoutVars>
      </dgm:prSet>
      <dgm:spPr/>
    </dgm:pt>
    <dgm:pt modelId="{691F924F-BCFD-482D-961C-B6B3F572DC6C}" type="pres">
      <dgm:prSet presAssocID="{F12A1C33-480A-4B53-AA77-706AF566EB5C}" presName="spacer" presStyleCnt="0"/>
      <dgm:spPr/>
    </dgm:pt>
    <dgm:pt modelId="{BF1AD685-4403-4CB8-B072-C929CA2BED46}" type="pres">
      <dgm:prSet presAssocID="{4FFA5A80-4AD3-439D-ACE7-EB98AC26539D}" presName="parentText" presStyleLbl="node1" presStyleIdx="2" presStyleCnt="5">
        <dgm:presLayoutVars>
          <dgm:chMax val="0"/>
          <dgm:bulletEnabled val="1"/>
        </dgm:presLayoutVars>
      </dgm:prSet>
      <dgm:spPr/>
    </dgm:pt>
    <dgm:pt modelId="{02FDC9D5-7A64-4C01-B923-B9D60E3ED771}" type="pres">
      <dgm:prSet presAssocID="{C61523B3-8BD5-443B-AE2E-4F597F18A20F}" presName="spacer" presStyleCnt="0"/>
      <dgm:spPr/>
    </dgm:pt>
    <dgm:pt modelId="{DEBAB2FF-C567-4714-81D5-2D77B7088420}" type="pres">
      <dgm:prSet presAssocID="{FF380BCF-BE00-48B5-A918-6D1CE6EFA9CF}" presName="parentText" presStyleLbl="node1" presStyleIdx="3" presStyleCnt="5">
        <dgm:presLayoutVars>
          <dgm:chMax val="0"/>
          <dgm:bulletEnabled val="1"/>
        </dgm:presLayoutVars>
      </dgm:prSet>
      <dgm:spPr/>
    </dgm:pt>
    <dgm:pt modelId="{014D06E2-9111-4580-93CB-F3C3B1DE1E2A}" type="pres">
      <dgm:prSet presAssocID="{40B08329-6AEE-491B-B674-462AF5A506A2}" presName="spacer" presStyleCnt="0"/>
      <dgm:spPr/>
    </dgm:pt>
    <dgm:pt modelId="{0998D24F-B6B4-4637-8B23-539D8D8070E8}" type="pres">
      <dgm:prSet presAssocID="{1330A3E3-1AC7-4036-AB5D-CE72700F8B0F}" presName="parentText" presStyleLbl="node1" presStyleIdx="4" presStyleCnt="5">
        <dgm:presLayoutVars>
          <dgm:chMax val="0"/>
          <dgm:bulletEnabled val="1"/>
        </dgm:presLayoutVars>
      </dgm:prSet>
      <dgm:spPr/>
    </dgm:pt>
  </dgm:ptLst>
  <dgm:cxnLst>
    <dgm:cxn modelId="{5C171700-F4F5-4721-A062-9A04FAB4DC63}" srcId="{242BBE0F-6F7A-4E76-9F47-C84349ABEFE5}" destId="{4FFA5A80-4AD3-439D-ACE7-EB98AC26539D}" srcOrd="2" destOrd="0" parTransId="{BE42E498-6290-423D-B0B0-3EC67AA0BABE}" sibTransId="{C61523B3-8BD5-443B-AE2E-4F597F18A20F}"/>
    <dgm:cxn modelId="{A220D037-EE4A-448B-848D-4A82C0D48ED8}" srcId="{242BBE0F-6F7A-4E76-9F47-C84349ABEFE5}" destId="{B266E0E4-7D23-4C73-BFFD-8D91940AAF09}" srcOrd="1" destOrd="0" parTransId="{DEA441FA-4943-4CFC-9E2A-C1F98B95D2D7}" sibTransId="{F12A1C33-480A-4B53-AA77-706AF566EB5C}"/>
    <dgm:cxn modelId="{F9CC0C68-C6BF-41F3-8390-C727A2F924AE}" srcId="{242BBE0F-6F7A-4E76-9F47-C84349ABEFE5}" destId="{1330A3E3-1AC7-4036-AB5D-CE72700F8B0F}" srcOrd="4" destOrd="0" parTransId="{19FC8A5A-06F1-4C50-ABA8-4B88F7B7222E}" sibTransId="{3E6B9D77-D278-4E60-A253-4C39B7BE601D}"/>
    <dgm:cxn modelId="{301CAD6D-CED3-454D-8692-1E623B3E847C}" srcId="{242BBE0F-6F7A-4E76-9F47-C84349ABEFE5}" destId="{FF380BCF-BE00-48B5-A918-6D1CE6EFA9CF}" srcOrd="3" destOrd="0" parTransId="{69F3F456-78DE-4BFA-BF8E-9ECFAE2E03AE}" sibTransId="{40B08329-6AEE-491B-B674-462AF5A506A2}"/>
    <dgm:cxn modelId="{5A14D291-A3FB-452E-BFB0-6BF0918BD8E2}" type="presOf" srcId="{242BBE0F-6F7A-4E76-9F47-C84349ABEFE5}" destId="{AE0BF0CC-0FDA-45F8-B939-FF2647B04976}" srcOrd="0" destOrd="0" presId="urn:microsoft.com/office/officeart/2005/8/layout/vList2"/>
    <dgm:cxn modelId="{BBD00B9C-A71D-43EA-B965-85A93CDEA498}" type="presOf" srcId="{FF380BCF-BE00-48B5-A918-6D1CE6EFA9CF}" destId="{DEBAB2FF-C567-4714-81D5-2D77B7088420}" srcOrd="0" destOrd="0" presId="urn:microsoft.com/office/officeart/2005/8/layout/vList2"/>
    <dgm:cxn modelId="{6E80A0AD-20F5-4A2D-ADB9-9D69DAB77D7C}" type="presOf" srcId="{4FFA5A80-4AD3-439D-ACE7-EB98AC26539D}" destId="{BF1AD685-4403-4CB8-B072-C929CA2BED46}" srcOrd="0" destOrd="0" presId="urn:microsoft.com/office/officeart/2005/8/layout/vList2"/>
    <dgm:cxn modelId="{52DBCBB5-2412-40C5-9387-8905A2696E6D}" type="presOf" srcId="{B43C9E3C-115D-4308-9033-C9AA4DB4B6EE}" destId="{B1B4C630-9469-4665-823F-D10E4C727B12}" srcOrd="0" destOrd="0" presId="urn:microsoft.com/office/officeart/2005/8/layout/vList2"/>
    <dgm:cxn modelId="{D1B5EBCE-8446-44AD-8E29-77DBD5E220D7}" type="presOf" srcId="{B266E0E4-7D23-4C73-BFFD-8D91940AAF09}" destId="{1F7749B6-CB78-4E06-B8E4-B9C92815F89A}" srcOrd="0" destOrd="0" presId="urn:microsoft.com/office/officeart/2005/8/layout/vList2"/>
    <dgm:cxn modelId="{5FC9DBD0-F24C-432C-954C-C6038DCE6EDA}" srcId="{242BBE0F-6F7A-4E76-9F47-C84349ABEFE5}" destId="{B43C9E3C-115D-4308-9033-C9AA4DB4B6EE}" srcOrd="0" destOrd="0" parTransId="{5057C5B4-F41D-4DD6-AEBB-037742D8C354}" sibTransId="{91198171-30A8-473F-BA00-3EAB5F75FCF2}"/>
    <dgm:cxn modelId="{84ED03D2-06BD-4F25-8C8D-414DF28E5B51}" type="presOf" srcId="{1330A3E3-1AC7-4036-AB5D-CE72700F8B0F}" destId="{0998D24F-B6B4-4637-8B23-539D8D8070E8}" srcOrd="0" destOrd="0" presId="urn:microsoft.com/office/officeart/2005/8/layout/vList2"/>
    <dgm:cxn modelId="{3E290CB5-7F65-4549-AC42-7D54B7A75E4C}" type="presParOf" srcId="{AE0BF0CC-0FDA-45F8-B939-FF2647B04976}" destId="{B1B4C630-9469-4665-823F-D10E4C727B12}" srcOrd="0" destOrd="0" presId="urn:microsoft.com/office/officeart/2005/8/layout/vList2"/>
    <dgm:cxn modelId="{63AA0A98-8F10-434B-A1CD-93E7E10D7EBE}" type="presParOf" srcId="{AE0BF0CC-0FDA-45F8-B939-FF2647B04976}" destId="{7D050812-4169-4E4E-B4EB-5BD1909C00EA}" srcOrd="1" destOrd="0" presId="urn:microsoft.com/office/officeart/2005/8/layout/vList2"/>
    <dgm:cxn modelId="{C010FE8E-328B-4CC8-8336-4426DDDBE9A1}" type="presParOf" srcId="{AE0BF0CC-0FDA-45F8-B939-FF2647B04976}" destId="{1F7749B6-CB78-4E06-B8E4-B9C92815F89A}" srcOrd="2" destOrd="0" presId="urn:microsoft.com/office/officeart/2005/8/layout/vList2"/>
    <dgm:cxn modelId="{1BF5D714-EAE5-4C9E-B2BD-4E065B4DB4A6}" type="presParOf" srcId="{AE0BF0CC-0FDA-45F8-B939-FF2647B04976}" destId="{691F924F-BCFD-482D-961C-B6B3F572DC6C}" srcOrd="3" destOrd="0" presId="urn:microsoft.com/office/officeart/2005/8/layout/vList2"/>
    <dgm:cxn modelId="{DF07CC86-1060-4705-81C4-1928D23E3EFE}" type="presParOf" srcId="{AE0BF0CC-0FDA-45F8-B939-FF2647B04976}" destId="{BF1AD685-4403-4CB8-B072-C929CA2BED46}" srcOrd="4" destOrd="0" presId="urn:microsoft.com/office/officeart/2005/8/layout/vList2"/>
    <dgm:cxn modelId="{54DF9313-C4BD-4242-93FB-7D0ED37F2D87}" type="presParOf" srcId="{AE0BF0CC-0FDA-45F8-B939-FF2647B04976}" destId="{02FDC9D5-7A64-4C01-B923-B9D60E3ED771}" srcOrd="5" destOrd="0" presId="urn:microsoft.com/office/officeart/2005/8/layout/vList2"/>
    <dgm:cxn modelId="{5335BAE6-D2A1-4E7A-8585-069027FCA0CB}" type="presParOf" srcId="{AE0BF0CC-0FDA-45F8-B939-FF2647B04976}" destId="{DEBAB2FF-C567-4714-81D5-2D77B7088420}" srcOrd="6" destOrd="0" presId="urn:microsoft.com/office/officeart/2005/8/layout/vList2"/>
    <dgm:cxn modelId="{F1B61D68-48A2-4D26-B553-403C8883A081}" type="presParOf" srcId="{AE0BF0CC-0FDA-45F8-B939-FF2647B04976}" destId="{014D06E2-9111-4580-93CB-F3C3B1DE1E2A}" srcOrd="7" destOrd="0" presId="urn:microsoft.com/office/officeart/2005/8/layout/vList2"/>
    <dgm:cxn modelId="{8D9A0F69-DD57-4D7A-A7D8-C8E14BDAEF8E}" type="presParOf" srcId="{AE0BF0CC-0FDA-45F8-B939-FF2647B04976}" destId="{0998D24F-B6B4-4637-8B23-539D8D8070E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3950EB-29F6-482C-9C20-416E82934A3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3E6BE55-DA0D-4252-B73A-84163D3F8D57}">
      <dgm:prSet/>
      <dgm:spPr/>
      <dgm:t>
        <a:bodyPr/>
        <a:lstStyle/>
        <a:p>
          <a:r>
            <a:rPr lang="el-GR"/>
            <a:t>Η επίμονη και επαναλαμβανόμενη ακατάλληλη συναισθηματική αντίδραση απέναντι στην έκφραση των συναισθημάτων και της συμπεριφοράς του παιδιού </a:t>
          </a:r>
          <a:endParaRPr lang="en-US"/>
        </a:p>
      </dgm:t>
    </dgm:pt>
    <dgm:pt modelId="{B70FDFDE-8440-4D99-88CE-88FA4789DA93}" type="parTrans" cxnId="{50D5D5B2-B14F-47E5-9B0C-F745F1F7E603}">
      <dgm:prSet/>
      <dgm:spPr/>
      <dgm:t>
        <a:bodyPr/>
        <a:lstStyle/>
        <a:p>
          <a:endParaRPr lang="en-US"/>
        </a:p>
      </dgm:t>
    </dgm:pt>
    <dgm:pt modelId="{2FD67B3D-263B-41FF-BE44-DFC1EC476C43}" type="sibTrans" cxnId="{50D5D5B2-B14F-47E5-9B0C-F745F1F7E603}">
      <dgm:prSet/>
      <dgm:spPr/>
      <dgm:t>
        <a:bodyPr/>
        <a:lstStyle/>
        <a:p>
          <a:endParaRPr lang="en-US"/>
        </a:p>
      </dgm:t>
    </dgm:pt>
    <dgm:pt modelId="{3D7B047C-9E50-4CAD-A1CC-22DB5A17A169}">
      <dgm:prSet/>
      <dgm:spPr/>
      <dgm:t>
        <a:bodyPr/>
        <a:lstStyle/>
        <a:p>
          <a:r>
            <a:rPr lang="el-GR"/>
            <a:t>Ζημιώνεται το συναίσθημα και η ικανότητα έκφρασης, αλλά και οι νοητικές (μνήμη, αντίληψη, προσοχή, γλώσσα, ηθική ανάπτυξη, ευφυΐα) δυνατότητες του παιδιού.</a:t>
          </a:r>
          <a:endParaRPr lang="en-US"/>
        </a:p>
      </dgm:t>
    </dgm:pt>
    <dgm:pt modelId="{781763EC-F1E5-4019-B316-1A3FAEDDCD99}" type="parTrans" cxnId="{A3D8748C-20DB-464C-91A8-94AAD0FD00E0}">
      <dgm:prSet/>
      <dgm:spPr/>
      <dgm:t>
        <a:bodyPr/>
        <a:lstStyle/>
        <a:p>
          <a:endParaRPr lang="en-US"/>
        </a:p>
      </dgm:t>
    </dgm:pt>
    <dgm:pt modelId="{C1D163E7-2C62-46B8-9D5B-6C298A3031A6}" type="sibTrans" cxnId="{A3D8748C-20DB-464C-91A8-94AAD0FD00E0}">
      <dgm:prSet/>
      <dgm:spPr/>
      <dgm:t>
        <a:bodyPr/>
        <a:lstStyle/>
        <a:p>
          <a:endParaRPr lang="en-US"/>
        </a:p>
      </dgm:t>
    </dgm:pt>
    <dgm:pt modelId="{EFF44D48-4343-4C05-B5BA-54E930735E0C}" type="pres">
      <dgm:prSet presAssocID="{283950EB-29F6-482C-9C20-416E82934A32}" presName="linear" presStyleCnt="0">
        <dgm:presLayoutVars>
          <dgm:animLvl val="lvl"/>
          <dgm:resizeHandles val="exact"/>
        </dgm:presLayoutVars>
      </dgm:prSet>
      <dgm:spPr/>
    </dgm:pt>
    <dgm:pt modelId="{13AB6A7E-01C3-4B49-8352-7F0CC29E6DDC}" type="pres">
      <dgm:prSet presAssocID="{03E6BE55-DA0D-4252-B73A-84163D3F8D57}" presName="parentText" presStyleLbl="node1" presStyleIdx="0" presStyleCnt="2">
        <dgm:presLayoutVars>
          <dgm:chMax val="0"/>
          <dgm:bulletEnabled val="1"/>
        </dgm:presLayoutVars>
      </dgm:prSet>
      <dgm:spPr/>
    </dgm:pt>
    <dgm:pt modelId="{93764DDA-C346-4E5E-AEA9-7A9200A699E3}" type="pres">
      <dgm:prSet presAssocID="{2FD67B3D-263B-41FF-BE44-DFC1EC476C43}" presName="spacer" presStyleCnt="0"/>
      <dgm:spPr/>
    </dgm:pt>
    <dgm:pt modelId="{293FE882-1CC6-4F12-8F09-DCFB8D46A0FE}" type="pres">
      <dgm:prSet presAssocID="{3D7B047C-9E50-4CAD-A1CC-22DB5A17A169}" presName="parentText" presStyleLbl="node1" presStyleIdx="1" presStyleCnt="2">
        <dgm:presLayoutVars>
          <dgm:chMax val="0"/>
          <dgm:bulletEnabled val="1"/>
        </dgm:presLayoutVars>
      </dgm:prSet>
      <dgm:spPr/>
    </dgm:pt>
  </dgm:ptLst>
  <dgm:cxnLst>
    <dgm:cxn modelId="{60AE2C1F-8758-4733-94BF-13589C3E66AF}" type="presOf" srcId="{03E6BE55-DA0D-4252-B73A-84163D3F8D57}" destId="{13AB6A7E-01C3-4B49-8352-7F0CC29E6DDC}" srcOrd="0" destOrd="0" presId="urn:microsoft.com/office/officeart/2005/8/layout/vList2"/>
    <dgm:cxn modelId="{F26CFC34-D8F6-4E23-BEB2-0FE67EF77C46}" type="presOf" srcId="{283950EB-29F6-482C-9C20-416E82934A32}" destId="{EFF44D48-4343-4C05-B5BA-54E930735E0C}" srcOrd="0" destOrd="0" presId="urn:microsoft.com/office/officeart/2005/8/layout/vList2"/>
    <dgm:cxn modelId="{EBB59057-2E7D-4C00-BB76-25FF540E69ED}" type="presOf" srcId="{3D7B047C-9E50-4CAD-A1CC-22DB5A17A169}" destId="{293FE882-1CC6-4F12-8F09-DCFB8D46A0FE}" srcOrd="0" destOrd="0" presId="urn:microsoft.com/office/officeart/2005/8/layout/vList2"/>
    <dgm:cxn modelId="{A3D8748C-20DB-464C-91A8-94AAD0FD00E0}" srcId="{283950EB-29F6-482C-9C20-416E82934A32}" destId="{3D7B047C-9E50-4CAD-A1CC-22DB5A17A169}" srcOrd="1" destOrd="0" parTransId="{781763EC-F1E5-4019-B316-1A3FAEDDCD99}" sibTransId="{C1D163E7-2C62-46B8-9D5B-6C298A3031A6}"/>
    <dgm:cxn modelId="{50D5D5B2-B14F-47E5-9B0C-F745F1F7E603}" srcId="{283950EB-29F6-482C-9C20-416E82934A32}" destId="{03E6BE55-DA0D-4252-B73A-84163D3F8D57}" srcOrd="0" destOrd="0" parTransId="{B70FDFDE-8440-4D99-88CE-88FA4789DA93}" sibTransId="{2FD67B3D-263B-41FF-BE44-DFC1EC476C43}"/>
    <dgm:cxn modelId="{3A98CDBF-BAEB-4D1C-A405-DED08F2030EE}" type="presParOf" srcId="{EFF44D48-4343-4C05-B5BA-54E930735E0C}" destId="{13AB6A7E-01C3-4B49-8352-7F0CC29E6DDC}" srcOrd="0" destOrd="0" presId="urn:microsoft.com/office/officeart/2005/8/layout/vList2"/>
    <dgm:cxn modelId="{C0E646D1-EB86-4442-9147-08D8CD21C6DD}" type="presParOf" srcId="{EFF44D48-4343-4C05-B5BA-54E930735E0C}" destId="{93764DDA-C346-4E5E-AEA9-7A9200A699E3}" srcOrd="1" destOrd="0" presId="urn:microsoft.com/office/officeart/2005/8/layout/vList2"/>
    <dgm:cxn modelId="{80E05345-EA49-43B1-B85C-420B6FB31E5B}" type="presParOf" srcId="{EFF44D48-4343-4C05-B5BA-54E930735E0C}" destId="{293FE882-1CC6-4F12-8F09-DCFB8D46A0F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EF6EF6-3B2E-4304-909F-58A2977335F5}"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BE468DC-54F5-4C14-B186-27CDED4AB7E4}">
      <dgm:prSet/>
      <dgm:spPr/>
      <dgm:t>
        <a:bodyPr/>
        <a:lstStyle/>
        <a:p>
          <a:r>
            <a:rPr lang="el-GR" b="0" i="0" baseline="0"/>
            <a:t>Θλιβερά όνειρα, εφιάλτες, επαναβίωση με παραισθήσεις ή και ψευδαισθήσεις.</a:t>
          </a:r>
          <a:endParaRPr lang="en-US"/>
        </a:p>
      </dgm:t>
    </dgm:pt>
    <dgm:pt modelId="{9EDDFDC7-6399-4B0D-9DD9-274B04FA1861}" type="parTrans" cxnId="{F6D88D0F-DFDC-4652-87AF-4BD1526554B8}">
      <dgm:prSet/>
      <dgm:spPr/>
      <dgm:t>
        <a:bodyPr/>
        <a:lstStyle/>
        <a:p>
          <a:endParaRPr lang="en-US"/>
        </a:p>
      </dgm:t>
    </dgm:pt>
    <dgm:pt modelId="{42A2F316-E2BD-455E-8BE6-91F67CC55C24}" type="sibTrans" cxnId="{F6D88D0F-DFDC-4652-87AF-4BD1526554B8}">
      <dgm:prSet/>
      <dgm:spPr/>
      <dgm:t>
        <a:bodyPr/>
        <a:lstStyle/>
        <a:p>
          <a:endParaRPr lang="en-US"/>
        </a:p>
      </dgm:t>
    </dgm:pt>
    <dgm:pt modelId="{DC558B08-C176-431D-A50A-063D939B92D4}">
      <dgm:prSet/>
      <dgm:spPr/>
      <dgm:t>
        <a:bodyPr/>
        <a:lstStyle/>
        <a:p>
          <a:r>
            <a:rPr lang="el-GR" b="0" i="0" baseline="0"/>
            <a:t>Απομόνωση από ανθρώπους, χώρους, συνομιλίες, δραστηριότητες, καταστάσεις. </a:t>
          </a:r>
          <a:endParaRPr lang="en-US"/>
        </a:p>
      </dgm:t>
    </dgm:pt>
    <dgm:pt modelId="{DB881ABF-0DDC-4D30-98AF-F6DE0DDD38DF}" type="parTrans" cxnId="{0CCE9B15-A405-4E31-BF48-0426D3A9BC7E}">
      <dgm:prSet/>
      <dgm:spPr/>
      <dgm:t>
        <a:bodyPr/>
        <a:lstStyle/>
        <a:p>
          <a:endParaRPr lang="en-US"/>
        </a:p>
      </dgm:t>
    </dgm:pt>
    <dgm:pt modelId="{65267F13-A53C-4509-8B5B-F599257DCC6E}" type="sibTrans" cxnId="{0CCE9B15-A405-4E31-BF48-0426D3A9BC7E}">
      <dgm:prSet/>
      <dgm:spPr/>
      <dgm:t>
        <a:bodyPr/>
        <a:lstStyle/>
        <a:p>
          <a:endParaRPr lang="en-US"/>
        </a:p>
      </dgm:t>
    </dgm:pt>
    <dgm:pt modelId="{7AC537C2-B455-4B89-A9DB-1E22F46DE6E0}">
      <dgm:prSet/>
      <dgm:spPr/>
      <dgm:t>
        <a:bodyPr/>
        <a:lstStyle/>
        <a:p>
          <a:r>
            <a:rPr lang="el-GR" b="0" i="0" baseline="0"/>
            <a:t>Αδυναμία μνήμης που εκφράζει την επιθυμία της αμνησίας των δυσάρεστων εμπειριών. </a:t>
          </a:r>
          <a:endParaRPr lang="en-US"/>
        </a:p>
      </dgm:t>
    </dgm:pt>
    <dgm:pt modelId="{4E8381AF-7C78-42F3-905C-65DD6DBDA8B2}" type="parTrans" cxnId="{E0BEE4AF-793B-488E-A245-637DCC1A3034}">
      <dgm:prSet/>
      <dgm:spPr/>
      <dgm:t>
        <a:bodyPr/>
        <a:lstStyle/>
        <a:p>
          <a:endParaRPr lang="en-US"/>
        </a:p>
      </dgm:t>
    </dgm:pt>
    <dgm:pt modelId="{0E693C8F-FB4C-4DB2-B58F-5C2D659A26D6}" type="sibTrans" cxnId="{E0BEE4AF-793B-488E-A245-637DCC1A3034}">
      <dgm:prSet/>
      <dgm:spPr/>
      <dgm:t>
        <a:bodyPr/>
        <a:lstStyle/>
        <a:p>
          <a:endParaRPr lang="en-US"/>
        </a:p>
      </dgm:t>
    </dgm:pt>
    <dgm:pt modelId="{79F53786-7784-4FDC-855A-38FABAD38C06}">
      <dgm:prSet/>
      <dgm:spPr/>
      <dgm:t>
        <a:bodyPr/>
        <a:lstStyle/>
        <a:p>
          <a:r>
            <a:rPr lang="el-GR" b="0" i="0" baseline="0" dirty="0">
              <a:solidFill>
                <a:schemeClr val="tx1"/>
              </a:solidFill>
            </a:rPr>
            <a:t>Σταδιακή υποβάθμιση του εαυτού του. Θεωρεί τον εαυτό του κακό, ότι καταστρέφεται, ότι βρίσκεται σε μόνιμο κίνδυνο. Διαστρεβλώνει την πραγματικότητα και κατηγορεί τον εαυτό του αλλά και άλλους γύρω του για την κατάσταση που περνάει.</a:t>
          </a:r>
          <a:endParaRPr lang="en-US" dirty="0">
            <a:solidFill>
              <a:schemeClr val="tx1"/>
            </a:solidFill>
          </a:endParaRPr>
        </a:p>
      </dgm:t>
    </dgm:pt>
    <dgm:pt modelId="{0EC286DC-00C8-496B-BDD3-0B8322ABB417}" type="parTrans" cxnId="{AFB90F61-3C67-492A-876C-1BD9AF587D3D}">
      <dgm:prSet/>
      <dgm:spPr/>
      <dgm:t>
        <a:bodyPr/>
        <a:lstStyle/>
        <a:p>
          <a:endParaRPr lang="en-US"/>
        </a:p>
      </dgm:t>
    </dgm:pt>
    <dgm:pt modelId="{B07AC22C-30A9-43B9-8EBF-C2AB41115C2D}" type="sibTrans" cxnId="{AFB90F61-3C67-492A-876C-1BD9AF587D3D}">
      <dgm:prSet/>
      <dgm:spPr/>
      <dgm:t>
        <a:bodyPr/>
        <a:lstStyle/>
        <a:p>
          <a:endParaRPr lang="en-US"/>
        </a:p>
      </dgm:t>
    </dgm:pt>
    <dgm:pt modelId="{AC6D5B43-823D-48C8-948E-805CC0A21F52}">
      <dgm:prSet/>
      <dgm:spPr/>
      <dgm:t>
        <a:bodyPr/>
        <a:lstStyle/>
        <a:p>
          <a:r>
            <a:rPr lang="el-GR" b="0" i="0" baseline="0" dirty="0">
              <a:solidFill>
                <a:schemeClr val="tx1"/>
              </a:solidFill>
            </a:rPr>
            <a:t>Ο φόβος και ο τρόμος εξελίσσονται σε ντροπή, ενοχή και τελικά σε θυμό. Χάνει το ενδιαφέρον του για πράγματα που άλλοτε ήταν σημαντικά για το ίδιο. Αδυνατεί να βιώσει θετικά συναισθήματα. </a:t>
          </a:r>
          <a:endParaRPr lang="en-US" dirty="0">
            <a:solidFill>
              <a:schemeClr val="tx1"/>
            </a:solidFill>
          </a:endParaRPr>
        </a:p>
      </dgm:t>
    </dgm:pt>
    <dgm:pt modelId="{89B36E95-5069-4AA4-AAC7-6CFE899CBD44}" type="parTrans" cxnId="{F4987A20-7850-405C-9628-B7EAF5606EF4}">
      <dgm:prSet/>
      <dgm:spPr/>
      <dgm:t>
        <a:bodyPr/>
        <a:lstStyle/>
        <a:p>
          <a:endParaRPr lang="en-US"/>
        </a:p>
      </dgm:t>
    </dgm:pt>
    <dgm:pt modelId="{08BBB7E6-7460-4E9B-8A2B-634EAFF5846D}" type="sibTrans" cxnId="{F4987A20-7850-405C-9628-B7EAF5606EF4}">
      <dgm:prSet/>
      <dgm:spPr/>
      <dgm:t>
        <a:bodyPr/>
        <a:lstStyle/>
        <a:p>
          <a:endParaRPr lang="en-US"/>
        </a:p>
      </dgm:t>
    </dgm:pt>
    <dgm:pt modelId="{F78B7802-AD82-4733-9E95-07FDF12B6E1E}">
      <dgm:prSet/>
      <dgm:spPr/>
      <dgm:t>
        <a:bodyPr/>
        <a:lstStyle/>
        <a:p>
          <a:r>
            <a:rPr lang="el-GR" b="0" i="0" baseline="0" dirty="0"/>
            <a:t>Ευερέθιστη συμπεριφορά, εκρήξεις θυμού με πρόκληση αλλά και χωρίς, λεκτικές και φυσικές επιθέσεις σε άλλα παιδιά ή ενήλικες, ανυπόφορη και αυτοκαταστροφική συμπεριφορά, διαταραχές του ύπνου, προβλήματα συγκέντρωσης είναι πιθανόν να εμφανιστούν. </a:t>
          </a:r>
          <a:endParaRPr lang="en-US" dirty="0"/>
        </a:p>
      </dgm:t>
    </dgm:pt>
    <dgm:pt modelId="{F8228FC5-6ED4-4057-AF7E-BA8082B8688A}" type="parTrans" cxnId="{A4778A7B-15E5-41E4-AC72-F406E07B2725}">
      <dgm:prSet/>
      <dgm:spPr/>
      <dgm:t>
        <a:bodyPr/>
        <a:lstStyle/>
        <a:p>
          <a:endParaRPr lang="en-US"/>
        </a:p>
      </dgm:t>
    </dgm:pt>
    <dgm:pt modelId="{2B8032FA-CC92-4C45-AA0E-2490A30AEFBC}" type="sibTrans" cxnId="{A4778A7B-15E5-41E4-AC72-F406E07B2725}">
      <dgm:prSet/>
      <dgm:spPr/>
      <dgm:t>
        <a:bodyPr/>
        <a:lstStyle/>
        <a:p>
          <a:endParaRPr lang="en-US"/>
        </a:p>
      </dgm:t>
    </dgm:pt>
    <dgm:pt modelId="{04E7A866-1C20-4BFF-970D-4FF61712FEBE}" type="pres">
      <dgm:prSet presAssocID="{2CEF6EF6-3B2E-4304-909F-58A2977335F5}" presName="diagram" presStyleCnt="0">
        <dgm:presLayoutVars>
          <dgm:dir/>
          <dgm:resizeHandles val="exact"/>
        </dgm:presLayoutVars>
      </dgm:prSet>
      <dgm:spPr/>
    </dgm:pt>
    <dgm:pt modelId="{8B806A95-B779-4B59-AE23-AA7F86D4F926}" type="pres">
      <dgm:prSet presAssocID="{ABE468DC-54F5-4C14-B186-27CDED4AB7E4}" presName="node" presStyleLbl="node1" presStyleIdx="0" presStyleCnt="6">
        <dgm:presLayoutVars>
          <dgm:bulletEnabled val="1"/>
        </dgm:presLayoutVars>
      </dgm:prSet>
      <dgm:spPr/>
    </dgm:pt>
    <dgm:pt modelId="{CF147C14-877E-412F-80B1-5CA217788CAA}" type="pres">
      <dgm:prSet presAssocID="{42A2F316-E2BD-455E-8BE6-91F67CC55C24}" presName="sibTrans" presStyleCnt="0"/>
      <dgm:spPr/>
    </dgm:pt>
    <dgm:pt modelId="{518275C4-36BF-498D-A48C-1C527D3E651A}" type="pres">
      <dgm:prSet presAssocID="{DC558B08-C176-431D-A50A-063D939B92D4}" presName="node" presStyleLbl="node1" presStyleIdx="1" presStyleCnt="6">
        <dgm:presLayoutVars>
          <dgm:bulletEnabled val="1"/>
        </dgm:presLayoutVars>
      </dgm:prSet>
      <dgm:spPr/>
    </dgm:pt>
    <dgm:pt modelId="{F6940322-95AC-4BD8-A58A-D2A19494702E}" type="pres">
      <dgm:prSet presAssocID="{65267F13-A53C-4509-8B5B-F599257DCC6E}" presName="sibTrans" presStyleCnt="0"/>
      <dgm:spPr/>
    </dgm:pt>
    <dgm:pt modelId="{583EE5D2-ED8D-4DB1-804C-A62E24FCBA62}" type="pres">
      <dgm:prSet presAssocID="{7AC537C2-B455-4B89-A9DB-1E22F46DE6E0}" presName="node" presStyleLbl="node1" presStyleIdx="2" presStyleCnt="6">
        <dgm:presLayoutVars>
          <dgm:bulletEnabled val="1"/>
        </dgm:presLayoutVars>
      </dgm:prSet>
      <dgm:spPr/>
    </dgm:pt>
    <dgm:pt modelId="{29AA855A-C351-4BE6-8DAE-A5DECC12D00E}" type="pres">
      <dgm:prSet presAssocID="{0E693C8F-FB4C-4DB2-B58F-5C2D659A26D6}" presName="sibTrans" presStyleCnt="0"/>
      <dgm:spPr/>
    </dgm:pt>
    <dgm:pt modelId="{E1708187-4821-40E6-AE27-EFB614E62330}" type="pres">
      <dgm:prSet presAssocID="{79F53786-7784-4FDC-855A-38FABAD38C06}" presName="node" presStyleLbl="node1" presStyleIdx="3" presStyleCnt="6">
        <dgm:presLayoutVars>
          <dgm:bulletEnabled val="1"/>
        </dgm:presLayoutVars>
      </dgm:prSet>
      <dgm:spPr/>
    </dgm:pt>
    <dgm:pt modelId="{3743E52C-5239-45AA-91D6-78F1E3010903}" type="pres">
      <dgm:prSet presAssocID="{B07AC22C-30A9-43B9-8EBF-C2AB41115C2D}" presName="sibTrans" presStyleCnt="0"/>
      <dgm:spPr/>
    </dgm:pt>
    <dgm:pt modelId="{9060DCB0-D4D6-4AE0-878A-A36E220204C1}" type="pres">
      <dgm:prSet presAssocID="{AC6D5B43-823D-48C8-948E-805CC0A21F52}" presName="node" presStyleLbl="node1" presStyleIdx="4" presStyleCnt="6">
        <dgm:presLayoutVars>
          <dgm:bulletEnabled val="1"/>
        </dgm:presLayoutVars>
      </dgm:prSet>
      <dgm:spPr/>
    </dgm:pt>
    <dgm:pt modelId="{1A2E1962-BA7C-4AE1-A4C1-993DBB4451D8}" type="pres">
      <dgm:prSet presAssocID="{08BBB7E6-7460-4E9B-8A2B-634EAFF5846D}" presName="sibTrans" presStyleCnt="0"/>
      <dgm:spPr/>
    </dgm:pt>
    <dgm:pt modelId="{D8ED3BF8-D565-4034-8DD2-2A012C59D683}" type="pres">
      <dgm:prSet presAssocID="{F78B7802-AD82-4733-9E95-07FDF12B6E1E}" presName="node" presStyleLbl="node1" presStyleIdx="5" presStyleCnt="6">
        <dgm:presLayoutVars>
          <dgm:bulletEnabled val="1"/>
        </dgm:presLayoutVars>
      </dgm:prSet>
      <dgm:spPr/>
    </dgm:pt>
  </dgm:ptLst>
  <dgm:cxnLst>
    <dgm:cxn modelId="{F6D88D0F-DFDC-4652-87AF-4BD1526554B8}" srcId="{2CEF6EF6-3B2E-4304-909F-58A2977335F5}" destId="{ABE468DC-54F5-4C14-B186-27CDED4AB7E4}" srcOrd="0" destOrd="0" parTransId="{9EDDFDC7-6399-4B0D-9DD9-274B04FA1861}" sibTransId="{42A2F316-E2BD-455E-8BE6-91F67CC55C24}"/>
    <dgm:cxn modelId="{0CCE9B15-A405-4E31-BF48-0426D3A9BC7E}" srcId="{2CEF6EF6-3B2E-4304-909F-58A2977335F5}" destId="{DC558B08-C176-431D-A50A-063D939B92D4}" srcOrd="1" destOrd="0" parTransId="{DB881ABF-0DDC-4D30-98AF-F6DE0DDD38DF}" sibTransId="{65267F13-A53C-4509-8B5B-F599257DCC6E}"/>
    <dgm:cxn modelId="{F4987A20-7850-405C-9628-B7EAF5606EF4}" srcId="{2CEF6EF6-3B2E-4304-909F-58A2977335F5}" destId="{AC6D5B43-823D-48C8-948E-805CC0A21F52}" srcOrd="4" destOrd="0" parTransId="{89B36E95-5069-4AA4-AAC7-6CFE899CBD44}" sibTransId="{08BBB7E6-7460-4E9B-8A2B-634EAFF5846D}"/>
    <dgm:cxn modelId="{C2C6C037-22B7-4ED9-81F0-20D3F43F5803}" type="presOf" srcId="{7AC537C2-B455-4B89-A9DB-1E22F46DE6E0}" destId="{583EE5D2-ED8D-4DB1-804C-A62E24FCBA62}" srcOrd="0" destOrd="0" presId="urn:microsoft.com/office/officeart/2005/8/layout/default"/>
    <dgm:cxn modelId="{AFB90F61-3C67-492A-876C-1BD9AF587D3D}" srcId="{2CEF6EF6-3B2E-4304-909F-58A2977335F5}" destId="{79F53786-7784-4FDC-855A-38FABAD38C06}" srcOrd="3" destOrd="0" parTransId="{0EC286DC-00C8-496B-BDD3-0B8322ABB417}" sibTransId="{B07AC22C-30A9-43B9-8EBF-C2AB41115C2D}"/>
    <dgm:cxn modelId="{E6FFDA53-53C7-4B1F-9232-AFD11B3D617A}" type="presOf" srcId="{79F53786-7784-4FDC-855A-38FABAD38C06}" destId="{E1708187-4821-40E6-AE27-EFB614E62330}" srcOrd="0" destOrd="0" presId="urn:microsoft.com/office/officeart/2005/8/layout/default"/>
    <dgm:cxn modelId="{398B355A-1763-47CF-99C9-BB249CED0B0E}" type="presOf" srcId="{2CEF6EF6-3B2E-4304-909F-58A2977335F5}" destId="{04E7A866-1C20-4BFF-970D-4FF61712FEBE}" srcOrd="0" destOrd="0" presId="urn:microsoft.com/office/officeart/2005/8/layout/default"/>
    <dgm:cxn modelId="{A4778A7B-15E5-41E4-AC72-F406E07B2725}" srcId="{2CEF6EF6-3B2E-4304-909F-58A2977335F5}" destId="{F78B7802-AD82-4733-9E95-07FDF12B6E1E}" srcOrd="5" destOrd="0" parTransId="{F8228FC5-6ED4-4057-AF7E-BA8082B8688A}" sibTransId="{2B8032FA-CC92-4C45-AA0E-2490A30AEFBC}"/>
    <dgm:cxn modelId="{27695D98-56A9-476D-9FDD-60A3FC40E64D}" type="presOf" srcId="{F78B7802-AD82-4733-9E95-07FDF12B6E1E}" destId="{D8ED3BF8-D565-4034-8DD2-2A012C59D683}" srcOrd="0" destOrd="0" presId="urn:microsoft.com/office/officeart/2005/8/layout/default"/>
    <dgm:cxn modelId="{E0BEE4AF-793B-488E-A245-637DCC1A3034}" srcId="{2CEF6EF6-3B2E-4304-909F-58A2977335F5}" destId="{7AC537C2-B455-4B89-A9DB-1E22F46DE6E0}" srcOrd="2" destOrd="0" parTransId="{4E8381AF-7C78-42F3-905C-65DD6DBDA8B2}" sibTransId="{0E693C8F-FB4C-4DB2-B58F-5C2D659A26D6}"/>
    <dgm:cxn modelId="{061F37B3-E6BC-4B40-87E6-7B4E6D501167}" type="presOf" srcId="{DC558B08-C176-431D-A50A-063D939B92D4}" destId="{518275C4-36BF-498D-A48C-1C527D3E651A}" srcOrd="0" destOrd="0" presId="urn:microsoft.com/office/officeart/2005/8/layout/default"/>
    <dgm:cxn modelId="{1D77E4C7-9D4C-4E1D-AFAE-4D7C580475F9}" type="presOf" srcId="{AC6D5B43-823D-48C8-948E-805CC0A21F52}" destId="{9060DCB0-D4D6-4AE0-878A-A36E220204C1}" srcOrd="0" destOrd="0" presId="urn:microsoft.com/office/officeart/2005/8/layout/default"/>
    <dgm:cxn modelId="{5D0969D6-2BE8-4003-A63C-430E6867FF75}" type="presOf" srcId="{ABE468DC-54F5-4C14-B186-27CDED4AB7E4}" destId="{8B806A95-B779-4B59-AE23-AA7F86D4F926}" srcOrd="0" destOrd="0" presId="urn:microsoft.com/office/officeart/2005/8/layout/default"/>
    <dgm:cxn modelId="{414B8A58-FDCB-4192-B1FE-61FCA90FE4A4}" type="presParOf" srcId="{04E7A866-1C20-4BFF-970D-4FF61712FEBE}" destId="{8B806A95-B779-4B59-AE23-AA7F86D4F926}" srcOrd="0" destOrd="0" presId="urn:microsoft.com/office/officeart/2005/8/layout/default"/>
    <dgm:cxn modelId="{EFA65ABB-B5BC-4991-A8A7-197286B20948}" type="presParOf" srcId="{04E7A866-1C20-4BFF-970D-4FF61712FEBE}" destId="{CF147C14-877E-412F-80B1-5CA217788CAA}" srcOrd="1" destOrd="0" presId="urn:microsoft.com/office/officeart/2005/8/layout/default"/>
    <dgm:cxn modelId="{CEE8C316-E55A-41D6-9D52-D08F90599B45}" type="presParOf" srcId="{04E7A866-1C20-4BFF-970D-4FF61712FEBE}" destId="{518275C4-36BF-498D-A48C-1C527D3E651A}" srcOrd="2" destOrd="0" presId="urn:microsoft.com/office/officeart/2005/8/layout/default"/>
    <dgm:cxn modelId="{B81D4921-9137-4012-A847-E47F238DF01E}" type="presParOf" srcId="{04E7A866-1C20-4BFF-970D-4FF61712FEBE}" destId="{F6940322-95AC-4BD8-A58A-D2A19494702E}" srcOrd="3" destOrd="0" presId="urn:microsoft.com/office/officeart/2005/8/layout/default"/>
    <dgm:cxn modelId="{5389E05D-3ACB-461E-B579-72C03A5230AD}" type="presParOf" srcId="{04E7A866-1C20-4BFF-970D-4FF61712FEBE}" destId="{583EE5D2-ED8D-4DB1-804C-A62E24FCBA62}" srcOrd="4" destOrd="0" presId="urn:microsoft.com/office/officeart/2005/8/layout/default"/>
    <dgm:cxn modelId="{16547B0F-A2BF-429C-B728-590327B37F4B}" type="presParOf" srcId="{04E7A866-1C20-4BFF-970D-4FF61712FEBE}" destId="{29AA855A-C351-4BE6-8DAE-A5DECC12D00E}" srcOrd="5" destOrd="0" presId="urn:microsoft.com/office/officeart/2005/8/layout/default"/>
    <dgm:cxn modelId="{C0F8A677-2844-4DD1-91D0-CF4D8F66006E}" type="presParOf" srcId="{04E7A866-1C20-4BFF-970D-4FF61712FEBE}" destId="{E1708187-4821-40E6-AE27-EFB614E62330}" srcOrd="6" destOrd="0" presId="urn:microsoft.com/office/officeart/2005/8/layout/default"/>
    <dgm:cxn modelId="{50200E5A-23D7-4069-B799-EAD3CA174ED7}" type="presParOf" srcId="{04E7A866-1C20-4BFF-970D-4FF61712FEBE}" destId="{3743E52C-5239-45AA-91D6-78F1E3010903}" srcOrd="7" destOrd="0" presId="urn:microsoft.com/office/officeart/2005/8/layout/default"/>
    <dgm:cxn modelId="{57CE5FB7-511A-4483-8063-51B532094E8C}" type="presParOf" srcId="{04E7A866-1C20-4BFF-970D-4FF61712FEBE}" destId="{9060DCB0-D4D6-4AE0-878A-A36E220204C1}" srcOrd="8" destOrd="0" presId="urn:microsoft.com/office/officeart/2005/8/layout/default"/>
    <dgm:cxn modelId="{0D666C20-3ED2-4B67-98D0-EB40B49144B3}" type="presParOf" srcId="{04E7A866-1C20-4BFF-970D-4FF61712FEBE}" destId="{1A2E1962-BA7C-4AE1-A4C1-993DBB4451D8}" srcOrd="9" destOrd="0" presId="urn:microsoft.com/office/officeart/2005/8/layout/default"/>
    <dgm:cxn modelId="{9A5B0AD3-EF6F-4B33-8062-B16B0C9A1DE1}" type="presParOf" srcId="{04E7A866-1C20-4BFF-970D-4FF61712FEBE}" destId="{D8ED3BF8-D565-4034-8DD2-2A012C59D68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F990C6A-10D8-4993-99AC-345D99EAE2A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29265A2-6F62-4E6A-92B2-6949F41940E5}">
      <dgm:prSet/>
      <dgm:spPr/>
      <dgm:t>
        <a:bodyPr/>
        <a:lstStyle/>
        <a:p>
          <a:r>
            <a:rPr lang="el-GR" b="0" i="0" baseline="0"/>
            <a:t>Παιδική εργασία</a:t>
          </a:r>
          <a:endParaRPr lang="en-US"/>
        </a:p>
      </dgm:t>
    </dgm:pt>
    <dgm:pt modelId="{235FD4C9-AE09-4131-957B-1014CE38C191}" type="parTrans" cxnId="{4E00FAA7-A550-45EA-825B-56CC0EA677A8}">
      <dgm:prSet/>
      <dgm:spPr/>
      <dgm:t>
        <a:bodyPr/>
        <a:lstStyle/>
        <a:p>
          <a:endParaRPr lang="en-US"/>
        </a:p>
      </dgm:t>
    </dgm:pt>
    <dgm:pt modelId="{55AFD81D-0A29-4E9D-BB07-3C01BEB441DC}" type="sibTrans" cxnId="{4E00FAA7-A550-45EA-825B-56CC0EA677A8}">
      <dgm:prSet/>
      <dgm:spPr/>
      <dgm:t>
        <a:bodyPr/>
        <a:lstStyle/>
        <a:p>
          <a:endParaRPr lang="en-US"/>
        </a:p>
      </dgm:t>
    </dgm:pt>
    <dgm:pt modelId="{EE71B314-0012-413C-80D6-1528A9AA8DD7}">
      <dgm:prSet/>
      <dgm:spPr/>
      <dgm:t>
        <a:bodyPr/>
        <a:lstStyle/>
        <a:p>
          <a:r>
            <a:rPr lang="el-GR" b="0" i="0" baseline="0"/>
            <a:t>Παιδική πορνεία</a:t>
          </a:r>
          <a:endParaRPr lang="en-US"/>
        </a:p>
      </dgm:t>
    </dgm:pt>
    <dgm:pt modelId="{7A79F293-5669-4864-BB25-DD3B293E3B27}" type="parTrans" cxnId="{E7942106-F2CA-440E-9A47-85EAABC3A21A}">
      <dgm:prSet/>
      <dgm:spPr/>
      <dgm:t>
        <a:bodyPr/>
        <a:lstStyle/>
        <a:p>
          <a:endParaRPr lang="en-US"/>
        </a:p>
      </dgm:t>
    </dgm:pt>
    <dgm:pt modelId="{B326CC3E-3494-41BD-BDDC-842CA8AC4784}" type="sibTrans" cxnId="{E7942106-F2CA-440E-9A47-85EAABC3A21A}">
      <dgm:prSet/>
      <dgm:spPr/>
      <dgm:t>
        <a:bodyPr/>
        <a:lstStyle/>
        <a:p>
          <a:endParaRPr lang="en-US"/>
        </a:p>
      </dgm:t>
    </dgm:pt>
    <dgm:pt modelId="{0910245D-A457-4738-B92A-5C3833EFE201}" type="pres">
      <dgm:prSet presAssocID="{BF990C6A-10D8-4993-99AC-345D99EAE2AA}" presName="linear" presStyleCnt="0">
        <dgm:presLayoutVars>
          <dgm:animLvl val="lvl"/>
          <dgm:resizeHandles val="exact"/>
        </dgm:presLayoutVars>
      </dgm:prSet>
      <dgm:spPr/>
    </dgm:pt>
    <dgm:pt modelId="{E47868FE-12C9-4DF3-9A67-2AAFCD0D7EE5}" type="pres">
      <dgm:prSet presAssocID="{529265A2-6F62-4E6A-92B2-6949F41940E5}" presName="parentText" presStyleLbl="node1" presStyleIdx="0" presStyleCnt="2">
        <dgm:presLayoutVars>
          <dgm:chMax val="0"/>
          <dgm:bulletEnabled val="1"/>
        </dgm:presLayoutVars>
      </dgm:prSet>
      <dgm:spPr/>
    </dgm:pt>
    <dgm:pt modelId="{6BC18F75-701E-492F-8FB6-1141BF42E6B9}" type="pres">
      <dgm:prSet presAssocID="{55AFD81D-0A29-4E9D-BB07-3C01BEB441DC}" presName="spacer" presStyleCnt="0"/>
      <dgm:spPr/>
    </dgm:pt>
    <dgm:pt modelId="{E1BDAF85-7279-4499-BCA7-165F0B02E2A4}" type="pres">
      <dgm:prSet presAssocID="{EE71B314-0012-413C-80D6-1528A9AA8DD7}" presName="parentText" presStyleLbl="node1" presStyleIdx="1" presStyleCnt="2">
        <dgm:presLayoutVars>
          <dgm:chMax val="0"/>
          <dgm:bulletEnabled val="1"/>
        </dgm:presLayoutVars>
      </dgm:prSet>
      <dgm:spPr/>
    </dgm:pt>
  </dgm:ptLst>
  <dgm:cxnLst>
    <dgm:cxn modelId="{58CAC805-360D-4D54-95F4-325D742AD91C}" type="presOf" srcId="{529265A2-6F62-4E6A-92B2-6949F41940E5}" destId="{E47868FE-12C9-4DF3-9A67-2AAFCD0D7EE5}" srcOrd="0" destOrd="0" presId="urn:microsoft.com/office/officeart/2005/8/layout/vList2"/>
    <dgm:cxn modelId="{E7942106-F2CA-440E-9A47-85EAABC3A21A}" srcId="{BF990C6A-10D8-4993-99AC-345D99EAE2AA}" destId="{EE71B314-0012-413C-80D6-1528A9AA8DD7}" srcOrd="1" destOrd="0" parTransId="{7A79F293-5669-4864-BB25-DD3B293E3B27}" sibTransId="{B326CC3E-3494-41BD-BDDC-842CA8AC4784}"/>
    <dgm:cxn modelId="{DE03DB7D-8C98-4082-875E-1C11729381AE}" type="presOf" srcId="{EE71B314-0012-413C-80D6-1528A9AA8DD7}" destId="{E1BDAF85-7279-4499-BCA7-165F0B02E2A4}" srcOrd="0" destOrd="0" presId="urn:microsoft.com/office/officeart/2005/8/layout/vList2"/>
    <dgm:cxn modelId="{F0025484-C525-40C7-AEEF-CC81DD7B5D72}" type="presOf" srcId="{BF990C6A-10D8-4993-99AC-345D99EAE2AA}" destId="{0910245D-A457-4738-B92A-5C3833EFE201}" srcOrd="0" destOrd="0" presId="urn:microsoft.com/office/officeart/2005/8/layout/vList2"/>
    <dgm:cxn modelId="{4E00FAA7-A550-45EA-825B-56CC0EA677A8}" srcId="{BF990C6A-10D8-4993-99AC-345D99EAE2AA}" destId="{529265A2-6F62-4E6A-92B2-6949F41940E5}" srcOrd="0" destOrd="0" parTransId="{235FD4C9-AE09-4131-957B-1014CE38C191}" sibTransId="{55AFD81D-0A29-4E9D-BB07-3C01BEB441DC}"/>
    <dgm:cxn modelId="{B50CD464-42C8-4617-B949-C60816CED18B}" type="presParOf" srcId="{0910245D-A457-4738-B92A-5C3833EFE201}" destId="{E47868FE-12C9-4DF3-9A67-2AAFCD0D7EE5}" srcOrd="0" destOrd="0" presId="urn:microsoft.com/office/officeart/2005/8/layout/vList2"/>
    <dgm:cxn modelId="{0B851AF1-B1D8-44FB-95F4-4CD14282518F}" type="presParOf" srcId="{0910245D-A457-4738-B92A-5C3833EFE201}" destId="{6BC18F75-701E-492F-8FB6-1141BF42E6B9}" srcOrd="1" destOrd="0" presId="urn:microsoft.com/office/officeart/2005/8/layout/vList2"/>
    <dgm:cxn modelId="{0EFF5F82-BBDD-4334-8B37-A1BE007B6E38}" type="presParOf" srcId="{0910245D-A457-4738-B92A-5C3833EFE201}" destId="{E1BDAF85-7279-4499-BCA7-165F0B02E2A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06B32B1-BCFA-4714-B18E-EAD6F84CA55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C2FF730-07A8-44FD-8B52-4094E84DEF59}">
      <dgm:prSet/>
      <dgm:spPr/>
      <dgm:t>
        <a:bodyPr/>
        <a:lstStyle/>
        <a:p>
          <a:r>
            <a:rPr lang="el-GR" b="0" i="0" baseline="0" dirty="0"/>
            <a:t>Ο υπεύθυνος πρέπει να συνειδητοποιήσει από την αρχή ότι αναλαμβάνει έαν δύσκολο έργο αλλά για το καλό ενός παιδιού. </a:t>
          </a:r>
          <a:endParaRPr lang="en-US" dirty="0"/>
        </a:p>
      </dgm:t>
    </dgm:pt>
    <dgm:pt modelId="{75E37B98-0B18-4E01-A4AD-106124A2EF65}" type="parTrans" cxnId="{1EB84304-706F-4EB9-ACAF-9E7BBA39EE32}">
      <dgm:prSet/>
      <dgm:spPr/>
      <dgm:t>
        <a:bodyPr/>
        <a:lstStyle/>
        <a:p>
          <a:endParaRPr lang="en-US"/>
        </a:p>
      </dgm:t>
    </dgm:pt>
    <dgm:pt modelId="{A1DC136F-52C6-4C25-AFFA-A7B6BFAA11F2}" type="sibTrans" cxnId="{1EB84304-706F-4EB9-ACAF-9E7BBA39EE32}">
      <dgm:prSet/>
      <dgm:spPr/>
      <dgm:t>
        <a:bodyPr/>
        <a:lstStyle/>
        <a:p>
          <a:endParaRPr lang="en-US"/>
        </a:p>
      </dgm:t>
    </dgm:pt>
    <dgm:pt modelId="{05F6F735-0318-4981-BE0A-932184C7ED60}">
      <dgm:prSet/>
      <dgm:spPr/>
      <dgm:t>
        <a:bodyPr/>
        <a:lstStyle/>
        <a:p>
          <a:r>
            <a:rPr lang="el-GR" b="0" i="0" baseline="0" dirty="0"/>
            <a:t>Η πρώτη προσέγγιση θα γίνει ενδεχόμενα με μια συνάντηση με τους γονείς, το ίδιο το παιδί ή και τις δύο πλευρές μαζί. </a:t>
          </a:r>
          <a:endParaRPr lang="en-US" dirty="0"/>
        </a:p>
      </dgm:t>
    </dgm:pt>
    <dgm:pt modelId="{B175BA5D-6F29-4A79-A5D5-1CF1BAFE0A35}" type="parTrans" cxnId="{BB382695-3BA2-4F53-A01D-5E4CE666F066}">
      <dgm:prSet/>
      <dgm:spPr/>
      <dgm:t>
        <a:bodyPr/>
        <a:lstStyle/>
        <a:p>
          <a:endParaRPr lang="en-US"/>
        </a:p>
      </dgm:t>
    </dgm:pt>
    <dgm:pt modelId="{820BD527-3114-4803-8DFD-188AF014918C}" type="sibTrans" cxnId="{BB382695-3BA2-4F53-A01D-5E4CE666F066}">
      <dgm:prSet/>
      <dgm:spPr/>
      <dgm:t>
        <a:bodyPr/>
        <a:lstStyle/>
        <a:p>
          <a:endParaRPr lang="en-US"/>
        </a:p>
      </dgm:t>
    </dgm:pt>
    <dgm:pt modelId="{109EE966-628C-4D8D-B4A2-64C0DC6CB43A}">
      <dgm:prSet/>
      <dgm:spPr/>
      <dgm:t>
        <a:bodyPr/>
        <a:lstStyle/>
        <a:p>
          <a:r>
            <a:rPr lang="el-GR" b="0" i="0" baseline="0" dirty="0"/>
            <a:t>Πριν αρχίσει την επικοινωνία θα πρέπει πρώτα να εξασφαλίσει την ασφάλεια του παιδιού, καθώς και τη συνεργασία και ασφαλή συμμετοχή στην επαφή των συναδέλφων του. </a:t>
          </a:r>
          <a:endParaRPr lang="en-US" dirty="0"/>
        </a:p>
      </dgm:t>
    </dgm:pt>
    <dgm:pt modelId="{478A3F72-BD74-40E4-8469-0954DDB396BD}" type="parTrans" cxnId="{C67AEC10-5043-493B-83C5-3CACD3BE2757}">
      <dgm:prSet/>
      <dgm:spPr/>
      <dgm:t>
        <a:bodyPr/>
        <a:lstStyle/>
        <a:p>
          <a:endParaRPr lang="en-US"/>
        </a:p>
      </dgm:t>
    </dgm:pt>
    <dgm:pt modelId="{87D9A10B-960B-460F-9DC6-A1C57E0BAAC5}" type="sibTrans" cxnId="{C67AEC10-5043-493B-83C5-3CACD3BE2757}">
      <dgm:prSet/>
      <dgm:spPr/>
      <dgm:t>
        <a:bodyPr/>
        <a:lstStyle/>
        <a:p>
          <a:endParaRPr lang="en-US"/>
        </a:p>
      </dgm:t>
    </dgm:pt>
    <dgm:pt modelId="{C5DDBC86-4F7F-4C8A-A0C5-AE27CBCBF265}">
      <dgm:prSet/>
      <dgm:spPr/>
      <dgm:t>
        <a:bodyPr/>
        <a:lstStyle/>
        <a:p>
          <a:r>
            <a:rPr lang="el-GR" b="0" i="0" baseline="0" dirty="0"/>
            <a:t>Αποφυγή επαναλαμβανόμενων ερωτήσεων, δημιουργία σχέσης εμπιστοσύνης, ήρεμο περιβάλλον, επεξήγηση της διαδικασίας, έκφραση πραγματικού ενδιαφέροντος, χρήση γλώσσας και ορολογίας με την οποία είναι εξοικειωμένο το παιδί είναι σημαντικοί παράγοντες για την επιτυχημένη ανάδυση της αλήθειας στην επιφάνεια. </a:t>
          </a:r>
          <a:endParaRPr lang="en-US" dirty="0"/>
        </a:p>
      </dgm:t>
    </dgm:pt>
    <dgm:pt modelId="{65E62224-20C3-4372-9391-8188AFB1DF95}" type="parTrans" cxnId="{306B3A5D-6741-4EAE-8F84-520A3DA293AB}">
      <dgm:prSet/>
      <dgm:spPr/>
      <dgm:t>
        <a:bodyPr/>
        <a:lstStyle/>
        <a:p>
          <a:endParaRPr lang="en-US"/>
        </a:p>
      </dgm:t>
    </dgm:pt>
    <dgm:pt modelId="{21DACFC7-BE57-4A20-89AE-1ABB88E94F6E}" type="sibTrans" cxnId="{306B3A5D-6741-4EAE-8F84-520A3DA293AB}">
      <dgm:prSet/>
      <dgm:spPr/>
      <dgm:t>
        <a:bodyPr/>
        <a:lstStyle/>
        <a:p>
          <a:endParaRPr lang="en-US"/>
        </a:p>
      </dgm:t>
    </dgm:pt>
    <dgm:pt modelId="{4015B856-5221-4874-8A08-048BC4C7EB59}">
      <dgm:prSet/>
      <dgm:spPr/>
      <dgm:t>
        <a:bodyPr/>
        <a:lstStyle/>
        <a:p>
          <a:r>
            <a:rPr lang="el-GR" b="0" i="0" baseline="0"/>
            <a:t>Θα πρέπει να περιμένει ενδεχόμενη αντίδραση οργής ή άρνησης από τους γονείς. Σε αυτήν την περίπτωση είναι σημαντικό να διατηρήσει την ηρεμία του. </a:t>
          </a:r>
          <a:endParaRPr lang="en-US"/>
        </a:p>
      </dgm:t>
    </dgm:pt>
    <dgm:pt modelId="{E4C16254-8635-41B1-A2F3-49BBE6EEF938}" type="parTrans" cxnId="{0F3BD040-E7FC-4674-884C-DBF79F15B7D9}">
      <dgm:prSet/>
      <dgm:spPr/>
      <dgm:t>
        <a:bodyPr/>
        <a:lstStyle/>
        <a:p>
          <a:endParaRPr lang="en-US"/>
        </a:p>
      </dgm:t>
    </dgm:pt>
    <dgm:pt modelId="{190AA3CB-1FDD-428F-8457-BD40786478DB}" type="sibTrans" cxnId="{0F3BD040-E7FC-4674-884C-DBF79F15B7D9}">
      <dgm:prSet/>
      <dgm:spPr/>
      <dgm:t>
        <a:bodyPr/>
        <a:lstStyle/>
        <a:p>
          <a:endParaRPr lang="en-US"/>
        </a:p>
      </dgm:t>
    </dgm:pt>
    <dgm:pt modelId="{B30493AC-6D10-4EA8-BF6C-3E2252978916}">
      <dgm:prSet/>
      <dgm:spPr/>
      <dgm:t>
        <a:bodyPr/>
        <a:lstStyle/>
        <a:p>
          <a:r>
            <a:rPr lang="el-GR" b="0" i="0" baseline="0"/>
            <a:t>Στο τέλος, η αναζήτηση βοήθειας από ανθρώπους που εξειδικεύονται στην κακοποίηση είναι απαραίτητη, όταν το γεγονός φανερώνεται, ή η υποψία είναι ισχυρή. </a:t>
          </a:r>
          <a:endParaRPr lang="en-US"/>
        </a:p>
      </dgm:t>
    </dgm:pt>
    <dgm:pt modelId="{12434445-E918-4707-B93A-1082CD25EF72}" type="parTrans" cxnId="{3681032B-B1EA-4505-B751-2B5A45DD19AF}">
      <dgm:prSet/>
      <dgm:spPr/>
      <dgm:t>
        <a:bodyPr/>
        <a:lstStyle/>
        <a:p>
          <a:endParaRPr lang="en-US"/>
        </a:p>
      </dgm:t>
    </dgm:pt>
    <dgm:pt modelId="{110C052A-A36B-4AB3-83E2-86B9BC8C6873}" type="sibTrans" cxnId="{3681032B-B1EA-4505-B751-2B5A45DD19AF}">
      <dgm:prSet/>
      <dgm:spPr/>
      <dgm:t>
        <a:bodyPr/>
        <a:lstStyle/>
        <a:p>
          <a:endParaRPr lang="en-US"/>
        </a:p>
      </dgm:t>
    </dgm:pt>
    <dgm:pt modelId="{5EEA25BA-6D01-44F6-B8D5-B8568643A9B7}" type="pres">
      <dgm:prSet presAssocID="{F06B32B1-BCFA-4714-B18E-EAD6F84CA55D}" presName="linear" presStyleCnt="0">
        <dgm:presLayoutVars>
          <dgm:animLvl val="lvl"/>
          <dgm:resizeHandles val="exact"/>
        </dgm:presLayoutVars>
      </dgm:prSet>
      <dgm:spPr/>
    </dgm:pt>
    <dgm:pt modelId="{5D452A2E-7B7A-44C3-85F1-5E8B64AF4A70}" type="pres">
      <dgm:prSet presAssocID="{2C2FF730-07A8-44FD-8B52-4094E84DEF59}" presName="parentText" presStyleLbl="node1" presStyleIdx="0" presStyleCnt="6">
        <dgm:presLayoutVars>
          <dgm:chMax val="0"/>
          <dgm:bulletEnabled val="1"/>
        </dgm:presLayoutVars>
      </dgm:prSet>
      <dgm:spPr/>
    </dgm:pt>
    <dgm:pt modelId="{6B904DC2-6C3F-4E84-833D-84F1C45E31BD}" type="pres">
      <dgm:prSet presAssocID="{A1DC136F-52C6-4C25-AFFA-A7B6BFAA11F2}" presName="spacer" presStyleCnt="0"/>
      <dgm:spPr/>
    </dgm:pt>
    <dgm:pt modelId="{4EDEC963-672B-4950-AAA6-C2CD7D6CA29E}" type="pres">
      <dgm:prSet presAssocID="{05F6F735-0318-4981-BE0A-932184C7ED60}" presName="parentText" presStyleLbl="node1" presStyleIdx="1" presStyleCnt="6">
        <dgm:presLayoutVars>
          <dgm:chMax val="0"/>
          <dgm:bulletEnabled val="1"/>
        </dgm:presLayoutVars>
      </dgm:prSet>
      <dgm:spPr/>
    </dgm:pt>
    <dgm:pt modelId="{5884686D-7257-4B10-A94D-11104456DD41}" type="pres">
      <dgm:prSet presAssocID="{820BD527-3114-4803-8DFD-188AF014918C}" presName="spacer" presStyleCnt="0"/>
      <dgm:spPr/>
    </dgm:pt>
    <dgm:pt modelId="{EA6C1B91-CB29-4706-9B53-436DF0CE3955}" type="pres">
      <dgm:prSet presAssocID="{109EE966-628C-4D8D-B4A2-64C0DC6CB43A}" presName="parentText" presStyleLbl="node1" presStyleIdx="2" presStyleCnt="6">
        <dgm:presLayoutVars>
          <dgm:chMax val="0"/>
          <dgm:bulletEnabled val="1"/>
        </dgm:presLayoutVars>
      </dgm:prSet>
      <dgm:spPr/>
    </dgm:pt>
    <dgm:pt modelId="{3131A08E-1AEE-405A-80E0-6AE4EED0E9FC}" type="pres">
      <dgm:prSet presAssocID="{87D9A10B-960B-460F-9DC6-A1C57E0BAAC5}" presName="spacer" presStyleCnt="0"/>
      <dgm:spPr/>
    </dgm:pt>
    <dgm:pt modelId="{61CCB5A3-FF68-4B9C-913D-A68144249313}" type="pres">
      <dgm:prSet presAssocID="{C5DDBC86-4F7F-4C8A-A0C5-AE27CBCBF265}" presName="parentText" presStyleLbl="node1" presStyleIdx="3" presStyleCnt="6">
        <dgm:presLayoutVars>
          <dgm:chMax val="0"/>
          <dgm:bulletEnabled val="1"/>
        </dgm:presLayoutVars>
      </dgm:prSet>
      <dgm:spPr/>
    </dgm:pt>
    <dgm:pt modelId="{C875420A-7986-4135-8F57-ADD361A158A1}" type="pres">
      <dgm:prSet presAssocID="{21DACFC7-BE57-4A20-89AE-1ABB88E94F6E}" presName="spacer" presStyleCnt="0"/>
      <dgm:spPr/>
    </dgm:pt>
    <dgm:pt modelId="{26C32FE1-D038-455F-9B3E-69C018C4CC5F}" type="pres">
      <dgm:prSet presAssocID="{4015B856-5221-4874-8A08-048BC4C7EB59}" presName="parentText" presStyleLbl="node1" presStyleIdx="4" presStyleCnt="6">
        <dgm:presLayoutVars>
          <dgm:chMax val="0"/>
          <dgm:bulletEnabled val="1"/>
        </dgm:presLayoutVars>
      </dgm:prSet>
      <dgm:spPr/>
    </dgm:pt>
    <dgm:pt modelId="{5448F873-F6C3-4CCC-83B4-1B5D323C6549}" type="pres">
      <dgm:prSet presAssocID="{190AA3CB-1FDD-428F-8457-BD40786478DB}" presName="spacer" presStyleCnt="0"/>
      <dgm:spPr/>
    </dgm:pt>
    <dgm:pt modelId="{BE52286B-3C39-4B67-B1F3-4C5DA1F48862}" type="pres">
      <dgm:prSet presAssocID="{B30493AC-6D10-4EA8-BF6C-3E2252978916}" presName="parentText" presStyleLbl="node1" presStyleIdx="5" presStyleCnt="6">
        <dgm:presLayoutVars>
          <dgm:chMax val="0"/>
          <dgm:bulletEnabled val="1"/>
        </dgm:presLayoutVars>
      </dgm:prSet>
      <dgm:spPr/>
    </dgm:pt>
  </dgm:ptLst>
  <dgm:cxnLst>
    <dgm:cxn modelId="{1EB84304-706F-4EB9-ACAF-9E7BBA39EE32}" srcId="{F06B32B1-BCFA-4714-B18E-EAD6F84CA55D}" destId="{2C2FF730-07A8-44FD-8B52-4094E84DEF59}" srcOrd="0" destOrd="0" parTransId="{75E37B98-0B18-4E01-A4AD-106124A2EF65}" sibTransId="{A1DC136F-52C6-4C25-AFFA-A7B6BFAA11F2}"/>
    <dgm:cxn modelId="{C67AEC10-5043-493B-83C5-3CACD3BE2757}" srcId="{F06B32B1-BCFA-4714-B18E-EAD6F84CA55D}" destId="{109EE966-628C-4D8D-B4A2-64C0DC6CB43A}" srcOrd="2" destOrd="0" parTransId="{478A3F72-BD74-40E4-8469-0954DDB396BD}" sibTransId="{87D9A10B-960B-460F-9DC6-A1C57E0BAAC5}"/>
    <dgm:cxn modelId="{3681032B-B1EA-4505-B751-2B5A45DD19AF}" srcId="{F06B32B1-BCFA-4714-B18E-EAD6F84CA55D}" destId="{B30493AC-6D10-4EA8-BF6C-3E2252978916}" srcOrd="5" destOrd="0" parTransId="{12434445-E918-4707-B93A-1082CD25EF72}" sibTransId="{110C052A-A36B-4AB3-83E2-86B9BC8C6873}"/>
    <dgm:cxn modelId="{0F3BD040-E7FC-4674-884C-DBF79F15B7D9}" srcId="{F06B32B1-BCFA-4714-B18E-EAD6F84CA55D}" destId="{4015B856-5221-4874-8A08-048BC4C7EB59}" srcOrd="4" destOrd="0" parTransId="{E4C16254-8635-41B1-A2F3-49BBE6EEF938}" sibTransId="{190AA3CB-1FDD-428F-8457-BD40786478DB}"/>
    <dgm:cxn modelId="{306B3A5D-6741-4EAE-8F84-520A3DA293AB}" srcId="{F06B32B1-BCFA-4714-B18E-EAD6F84CA55D}" destId="{C5DDBC86-4F7F-4C8A-A0C5-AE27CBCBF265}" srcOrd="3" destOrd="0" parTransId="{65E62224-20C3-4372-9391-8188AFB1DF95}" sibTransId="{21DACFC7-BE57-4A20-89AE-1ABB88E94F6E}"/>
    <dgm:cxn modelId="{511D6B73-9EDF-4E60-8600-D06BC8E5D8E9}" type="presOf" srcId="{05F6F735-0318-4981-BE0A-932184C7ED60}" destId="{4EDEC963-672B-4950-AAA6-C2CD7D6CA29E}" srcOrd="0" destOrd="0" presId="urn:microsoft.com/office/officeart/2005/8/layout/vList2"/>
    <dgm:cxn modelId="{C8BCE87F-A862-4801-962C-72D48F94D99A}" type="presOf" srcId="{F06B32B1-BCFA-4714-B18E-EAD6F84CA55D}" destId="{5EEA25BA-6D01-44F6-B8D5-B8568643A9B7}" srcOrd="0" destOrd="0" presId="urn:microsoft.com/office/officeart/2005/8/layout/vList2"/>
    <dgm:cxn modelId="{1FCC0785-C0CF-4CAB-98F7-85512D3E256B}" type="presOf" srcId="{B30493AC-6D10-4EA8-BF6C-3E2252978916}" destId="{BE52286B-3C39-4B67-B1F3-4C5DA1F48862}" srcOrd="0" destOrd="0" presId="urn:microsoft.com/office/officeart/2005/8/layout/vList2"/>
    <dgm:cxn modelId="{BB382695-3BA2-4F53-A01D-5E4CE666F066}" srcId="{F06B32B1-BCFA-4714-B18E-EAD6F84CA55D}" destId="{05F6F735-0318-4981-BE0A-932184C7ED60}" srcOrd="1" destOrd="0" parTransId="{B175BA5D-6F29-4A79-A5D5-1CF1BAFE0A35}" sibTransId="{820BD527-3114-4803-8DFD-188AF014918C}"/>
    <dgm:cxn modelId="{6DA0A5A6-94F3-4FAE-9958-65F9AE2C467D}" type="presOf" srcId="{2C2FF730-07A8-44FD-8B52-4094E84DEF59}" destId="{5D452A2E-7B7A-44C3-85F1-5E8B64AF4A70}" srcOrd="0" destOrd="0" presId="urn:microsoft.com/office/officeart/2005/8/layout/vList2"/>
    <dgm:cxn modelId="{A68CD4DA-3141-4033-8ADE-E66165D20457}" type="presOf" srcId="{C5DDBC86-4F7F-4C8A-A0C5-AE27CBCBF265}" destId="{61CCB5A3-FF68-4B9C-913D-A68144249313}" srcOrd="0" destOrd="0" presId="urn:microsoft.com/office/officeart/2005/8/layout/vList2"/>
    <dgm:cxn modelId="{E4CD33E0-AFD9-4A91-A0B8-9120D4A3F611}" type="presOf" srcId="{109EE966-628C-4D8D-B4A2-64C0DC6CB43A}" destId="{EA6C1B91-CB29-4706-9B53-436DF0CE3955}" srcOrd="0" destOrd="0" presId="urn:microsoft.com/office/officeart/2005/8/layout/vList2"/>
    <dgm:cxn modelId="{80C61EE3-027E-47B4-933C-B6A19103A3A5}" type="presOf" srcId="{4015B856-5221-4874-8A08-048BC4C7EB59}" destId="{26C32FE1-D038-455F-9B3E-69C018C4CC5F}" srcOrd="0" destOrd="0" presId="urn:microsoft.com/office/officeart/2005/8/layout/vList2"/>
    <dgm:cxn modelId="{E62F25AC-C745-4A1A-950C-8C45F50CF822}" type="presParOf" srcId="{5EEA25BA-6D01-44F6-B8D5-B8568643A9B7}" destId="{5D452A2E-7B7A-44C3-85F1-5E8B64AF4A70}" srcOrd="0" destOrd="0" presId="urn:microsoft.com/office/officeart/2005/8/layout/vList2"/>
    <dgm:cxn modelId="{9C73048F-8CA8-4053-9625-ED276B9B7C01}" type="presParOf" srcId="{5EEA25BA-6D01-44F6-B8D5-B8568643A9B7}" destId="{6B904DC2-6C3F-4E84-833D-84F1C45E31BD}" srcOrd="1" destOrd="0" presId="urn:microsoft.com/office/officeart/2005/8/layout/vList2"/>
    <dgm:cxn modelId="{5F1677B1-6857-4B00-A649-C307BDB18BE9}" type="presParOf" srcId="{5EEA25BA-6D01-44F6-B8D5-B8568643A9B7}" destId="{4EDEC963-672B-4950-AAA6-C2CD7D6CA29E}" srcOrd="2" destOrd="0" presId="urn:microsoft.com/office/officeart/2005/8/layout/vList2"/>
    <dgm:cxn modelId="{80CE87D1-5B87-48F4-820B-EC0BC57634F7}" type="presParOf" srcId="{5EEA25BA-6D01-44F6-B8D5-B8568643A9B7}" destId="{5884686D-7257-4B10-A94D-11104456DD41}" srcOrd="3" destOrd="0" presId="urn:microsoft.com/office/officeart/2005/8/layout/vList2"/>
    <dgm:cxn modelId="{8D4015D9-DBA5-4EB9-B587-868423078E83}" type="presParOf" srcId="{5EEA25BA-6D01-44F6-B8D5-B8568643A9B7}" destId="{EA6C1B91-CB29-4706-9B53-436DF0CE3955}" srcOrd="4" destOrd="0" presId="urn:microsoft.com/office/officeart/2005/8/layout/vList2"/>
    <dgm:cxn modelId="{CBF764EE-CDCD-4DAA-996B-746A9FCFE83E}" type="presParOf" srcId="{5EEA25BA-6D01-44F6-B8D5-B8568643A9B7}" destId="{3131A08E-1AEE-405A-80E0-6AE4EED0E9FC}" srcOrd="5" destOrd="0" presId="urn:microsoft.com/office/officeart/2005/8/layout/vList2"/>
    <dgm:cxn modelId="{F97F9434-2926-45C8-AE69-A3551F5921DE}" type="presParOf" srcId="{5EEA25BA-6D01-44F6-B8D5-B8568643A9B7}" destId="{61CCB5A3-FF68-4B9C-913D-A68144249313}" srcOrd="6" destOrd="0" presId="urn:microsoft.com/office/officeart/2005/8/layout/vList2"/>
    <dgm:cxn modelId="{F9890C9A-0A93-47F1-AA44-9F3B7CB6186C}" type="presParOf" srcId="{5EEA25BA-6D01-44F6-B8D5-B8568643A9B7}" destId="{C875420A-7986-4135-8F57-ADD361A158A1}" srcOrd="7" destOrd="0" presId="urn:microsoft.com/office/officeart/2005/8/layout/vList2"/>
    <dgm:cxn modelId="{27C8B50B-86CD-43BB-A30E-28DAC3DCECA4}" type="presParOf" srcId="{5EEA25BA-6D01-44F6-B8D5-B8568643A9B7}" destId="{26C32FE1-D038-455F-9B3E-69C018C4CC5F}" srcOrd="8" destOrd="0" presId="urn:microsoft.com/office/officeart/2005/8/layout/vList2"/>
    <dgm:cxn modelId="{DBB81B66-EA1D-44D4-928E-5DBE66E64AEF}" type="presParOf" srcId="{5EEA25BA-6D01-44F6-B8D5-B8568643A9B7}" destId="{5448F873-F6C3-4CCC-83B4-1B5D323C6549}" srcOrd="9" destOrd="0" presId="urn:microsoft.com/office/officeart/2005/8/layout/vList2"/>
    <dgm:cxn modelId="{3DD2143F-8B58-4312-A4B0-BF465FE6DDEF}" type="presParOf" srcId="{5EEA25BA-6D01-44F6-B8D5-B8568643A9B7}" destId="{BE52286B-3C39-4B67-B1F3-4C5DA1F4886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DC83B7-5A16-423D-AA29-6A3B96DCDFC3}"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AF338A6B-F7DF-4AD9-849B-FB2B93AB7C84}">
      <dgm:prSet/>
      <dgm:spPr/>
      <dgm:t>
        <a:bodyPr/>
        <a:lstStyle/>
        <a:p>
          <a:r>
            <a:rPr lang="el-GR" b="0" i="0" baseline="0"/>
            <a:t>Φυσική </a:t>
          </a:r>
          <a:endParaRPr lang="en-US"/>
        </a:p>
      </dgm:t>
    </dgm:pt>
    <dgm:pt modelId="{967204AB-646B-4B9C-8BC6-A4B13F63DD8D}" type="parTrans" cxnId="{B02CCD4C-359E-4E40-9D2F-1BDB418A2B82}">
      <dgm:prSet/>
      <dgm:spPr/>
      <dgm:t>
        <a:bodyPr/>
        <a:lstStyle/>
        <a:p>
          <a:endParaRPr lang="en-US"/>
        </a:p>
      </dgm:t>
    </dgm:pt>
    <dgm:pt modelId="{E1EE8A1E-A60D-4176-9D9B-ADA437163D0A}" type="sibTrans" cxnId="{B02CCD4C-359E-4E40-9D2F-1BDB418A2B82}">
      <dgm:prSet/>
      <dgm:spPr/>
      <dgm:t>
        <a:bodyPr/>
        <a:lstStyle/>
        <a:p>
          <a:endParaRPr lang="en-US"/>
        </a:p>
      </dgm:t>
    </dgm:pt>
    <dgm:pt modelId="{87C7B58E-146B-43FC-9119-E353373CED97}">
      <dgm:prSet/>
      <dgm:spPr/>
      <dgm:t>
        <a:bodyPr/>
        <a:lstStyle/>
        <a:p>
          <a:r>
            <a:rPr lang="el-GR" b="0" i="0" baseline="0" dirty="0"/>
            <a:t>Σεξουαλική </a:t>
          </a:r>
          <a:endParaRPr lang="en-US" dirty="0"/>
        </a:p>
      </dgm:t>
    </dgm:pt>
    <dgm:pt modelId="{8C62978E-D40D-4BA0-BD02-864ABBBF6F04}" type="parTrans" cxnId="{88AF7625-6BC7-4712-BF23-09B428E202FF}">
      <dgm:prSet/>
      <dgm:spPr/>
      <dgm:t>
        <a:bodyPr/>
        <a:lstStyle/>
        <a:p>
          <a:endParaRPr lang="en-US"/>
        </a:p>
      </dgm:t>
    </dgm:pt>
    <dgm:pt modelId="{98E6169C-0FBF-4889-AB50-3F17DCBB8FC4}" type="sibTrans" cxnId="{88AF7625-6BC7-4712-BF23-09B428E202FF}">
      <dgm:prSet/>
      <dgm:spPr/>
      <dgm:t>
        <a:bodyPr/>
        <a:lstStyle/>
        <a:p>
          <a:endParaRPr lang="en-US"/>
        </a:p>
      </dgm:t>
    </dgm:pt>
    <dgm:pt modelId="{71307906-2CFC-43ED-8E87-CF2EAAB21A26}">
      <dgm:prSet/>
      <dgm:spPr/>
      <dgm:t>
        <a:bodyPr/>
        <a:lstStyle/>
        <a:p>
          <a:r>
            <a:rPr lang="el-GR" b="0" i="0" baseline="0"/>
            <a:t>Συναισθηματική</a:t>
          </a:r>
          <a:endParaRPr lang="en-US"/>
        </a:p>
      </dgm:t>
    </dgm:pt>
    <dgm:pt modelId="{D3F09463-3FD5-4894-8B54-33CAB8DB9C1B}" type="parTrans" cxnId="{774096A8-810A-4C07-BA13-AAD92C11D7F4}">
      <dgm:prSet/>
      <dgm:spPr/>
      <dgm:t>
        <a:bodyPr/>
        <a:lstStyle/>
        <a:p>
          <a:endParaRPr lang="en-US"/>
        </a:p>
      </dgm:t>
    </dgm:pt>
    <dgm:pt modelId="{CD62E6D8-9CFF-46CC-8162-DEDB99C3C536}" type="sibTrans" cxnId="{774096A8-810A-4C07-BA13-AAD92C11D7F4}">
      <dgm:prSet/>
      <dgm:spPr/>
      <dgm:t>
        <a:bodyPr/>
        <a:lstStyle/>
        <a:p>
          <a:endParaRPr lang="en-US"/>
        </a:p>
      </dgm:t>
    </dgm:pt>
    <dgm:pt modelId="{2DCD6537-C43F-43AE-A97A-9C714E9559B6}">
      <dgm:prSet/>
      <dgm:spPr/>
      <dgm:t>
        <a:bodyPr/>
        <a:lstStyle/>
        <a:p>
          <a:r>
            <a:rPr lang="el-GR" b="0" i="0" baseline="0"/>
            <a:t>Παραμέληση</a:t>
          </a:r>
          <a:endParaRPr lang="en-US"/>
        </a:p>
      </dgm:t>
    </dgm:pt>
    <dgm:pt modelId="{03BE4752-234C-4B13-AE27-B5A3597A6592}" type="parTrans" cxnId="{43305AE3-EE53-4C27-A15F-8539C7BB40B3}">
      <dgm:prSet/>
      <dgm:spPr/>
      <dgm:t>
        <a:bodyPr/>
        <a:lstStyle/>
        <a:p>
          <a:endParaRPr lang="en-US"/>
        </a:p>
      </dgm:t>
    </dgm:pt>
    <dgm:pt modelId="{8246CE3C-4D84-49EE-A6D3-4E59934824F9}" type="sibTrans" cxnId="{43305AE3-EE53-4C27-A15F-8539C7BB40B3}">
      <dgm:prSet/>
      <dgm:spPr/>
      <dgm:t>
        <a:bodyPr/>
        <a:lstStyle/>
        <a:p>
          <a:endParaRPr lang="en-US"/>
        </a:p>
      </dgm:t>
    </dgm:pt>
    <dgm:pt modelId="{E8693774-06C9-4237-B27D-21D85983BCE1}">
      <dgm:prSet/>
      <dgm:spPr/>
      <dgm:t>
        <a:bodyPr/>
        <a:lstStyle/>
        <a:p>
          <a:r>
            <a:rPr lang="el-GR" b="0" i="0" baseline="0"/>
            <a:t>Εκμετάλλευση</a:t>
          </a:r>
          <a:endParaRPr lang="en-US"/>
        </a:p>
      </dgm:t>
    </dgm:pt>
    <dgm:pt modelId="{52802B72-825B-42B5-AC4F-4BED90F922BB}" type="parTrans" cxnId="{B2BF6936-8148-4323-9FA5-88796D6C6A22}">
      <dgm:prSet/>
      <dgm:spPr/>
      <dgm:t>
        <a:bodyPr/>
        <a:lstStyle/>
        <a:p>
          <a:endParaRPr lang="en-US"/>
        </a:p>
      </dgm:t>
    </dgm:pt>
    <dgm:pt modelId="{CB4E5C5D-C3AE-4767-B5F3-275F5C5CB678}" type="sibTrans" cxnId="{B2BF6936-8148-4323-9FA5-88796D6C6A22}">
      <dgm:prSet/>
      <dgm:spPr/>
      <dgm:t>
        <a:bodyPr/>
        <a:lstStyle/>
        <a:p>
          <a:endParaRPr lang="en-US"/>
        </a:p>
      </dgm:t>
    </dgm:pt>
    <dgm:pt modelId="{115A3AD9-254E-4A88-8236-DFF051B724A0}" type="pres">
      <dgm:prSet presAssocID="{E6DC83B7-5A16-423D-AA29-6A3B96DCDFC3}" presName="diagram" presStyleCnt="0">
        <dgm:presLayoutVars>
          <dgm:dir/>
          <dgm:resizeHandles val="exact"/>
        </dgm:presLayoutVars>
      </dgm:prSet>
      <dgm:spPr/>
    </dgm:pt>
    <dgm:pt modelId="{63480B14-CD75-42AC-B8C0-4191A1DB818D}" type="pres">
      <dgm:prSet presAssocID="{AF338A6B-F7DF-4AD9-849B-FB2B93AB7C84}" presName="node" presStyleLbl="node1" presStyleIdx="0" presStyleCnt="5">
        <dgm:presLayoutVars>
          <dgm:bulletEnabled val="1"/>
        </dgm:presLayoutVars>
      </dgm:prSet>
      <dgm:spPr/>
    </dgm:pt>
    <dgm:pt modelId="{4EBB22A9-3847-4F41-9E28-20FD194F492F}" type="pres">
      <dgm:prSet presAssocID="{E1EE8A1E-A60D-4176-9D9B-ADA437163D0A}" presName="sibTrans" presStyleCnt="0"/>
      <dgm:spPr/>
    </dgm:pt>
    <dgm:pt modelId="{26696BCB-ACC2-4D42-881F-B93A879B5C13}" type="pres">
      <dgm:prSet presAssocID="{87C7B58E-146B-43FC-9119-E353373CED97}" presName="node" presStyleLbl="node1" presStyleIdx="1" presStyleCnt="5">
        <dgm:presLayoutVars>
          <dgm:bulletEnabled val="1"/>
        </dgm:presLayoutVars>
      </dgm:prSet>
      <dgm:spPr/>
    </dgm:pt>
    <dgm:pt modelId="{B66E022F-5B0E-4A67-A500-0CCEC6519221}" type="pres">
      <dgm:prSet presAssocID="{98E6169C-0FBF-4889-AB50-3F17DCBB8FC4}" presName="sibTrans" presStyleCnt="0"/>
      <dgm:spPr/>
    </dgm:pt>
    <dgm:pt modelId="{0742102F-AD90-4433-9CBD-2EAF1194048F}" type="pres">
      <dgm:prSet presAssocID="{71307906-2CFC-43ED-8E87-CF2EAAB21A26}" presName="node" presStyleLbl="node1" presStyleIdx="2" presStyleCnt="5">
        <dgm:presLayoutVars>
          <dgm:bulletEnabled val="1"/>
        </dgm:presLayoutVars>
      </dgm:prSet>
      <dgm:spPr/>
    </dgm:pt>
    <dgm:pt modelId="{2E0FB364-03F9-4EEB-B1EC-197A5F639916}" type="pres">
      <dgm:prSet presAssocID="{CD62E6D8-9CFF-46CC-8162-DEDB99C3C536}" presName="sibTrans" presStyleCnt="0"/>
      <dgm:spPr/>
    </dgm:pt>
    <dgm:pt modelId="{623F3EB2-66CE-4A9F-AFEC-66FC239A699F}" type="pres">
      <dgm:prSet presAssocID="{2DCD6537-C43F-43AE-A97A-9C714E9559B6}" presName="node" presStyleLbl="node1" presStyleIdx="3" presStyleCnt="5">
        <dgm:presLayoutVars>
          <dgm:bulletEnabled val="1"/>
        </dgm:presLayoutVars>
      </dgm:prSet>
      <dgm:spPr/>
    </dgm:pt>
    <dgm:pt modelId="{116EA0DE-C797-4D8E-9C68-014FC01283F2}" type="pres">
      <dgm:prSet presAssocID="{8246CE3C-4D84-49EE-A6D3-4E59934824F9}" presName="sibTrans" presStyleCnt="0"/>
      <dgm:spPr/>
    </dgm:pt>
    <dgm:pt modelId="{B8F97EC4-0D00-403F-9335-58C1E0106C75}" type="pres">
      <dgm:prSet presAssocID="{E8693774-06C9-4237-B27D-21D85983BCE1}" presName="node" presStyleLbl="node1" presStyleIdx="4" presStyleCnt="5">
        <dgm:presLayoutVars>
          <dgm:bulletEnabled val="1"/>
        </dgm:presLayoutVars>
      </dgm:prSet>
      <dgm:spPr/>
    </dgm:pt>
  </dgm:ptLst>
  <dgm:cxnLst>
    <dgm:cxn modelId="{88AF7625-6BC7-4712-BF23-09B428E202FF}" srcId="{E6DC83B7-5A16-423D-AA29-6A3B96DCDFC3}" destId="{87C7B58E-146B-43FC-9119-E353373CED97}" srcOrd="1" destOrd="0" parTransId="{8C62978E-D40D-4BA0-BD02-864ABBBF6F04}" sibTransId="{98E6169C-0FBF-4889-AB50-3F17DCBB8FC4}"/>
    <dgm:cxn modelId="{14745927-AEA9-4121-8F3F-A8AA62179803}" type="presOf" srcId="{2DCD6537-C43F-43AE-A97A-9C714E9559B6}" destId="{623F3EB2-66CE-4A9F-AFEC-66FC239A699F}" srcOrd="0" destOrd="0" presId="urn:microsoft.com/office/officeart/2005/8/layout/default"/>
    <dgm:cxn modelId="{B2BF6936-8148-4323-9FA5-88796D6C6A22}" srcId="{E6DC83B7-5A16-423D-AA29-6A3B96DCDFC3}" destId="{E8693774-06C9-4237-B27D-21D85983BCE1}" srcOrd="4" destOrd="0" parTransId="{52802B72-825B-42B5-AC4F-4BED90F922BB}" sibTransId="{CB4E5C5D-C3AE-4767-B5F3-275F5C5CB678}"/>
    <dgm:cxn modelId="{CE133D38-F062-4E2B-A668-E3667B976BFF}" type="presOf" srcId="{E8693774-06C9-4237-B27D-21D85983BCE1}" destId="{B8F97EC4-0D00-403F-9335-58C1E0106C75}" srcOrd="0" destOrd="0" presId="urn:microsoft.com/office/officeart/2005/8/layout/default"/>
    <dgm:cxn modelId="{3B03343A-232B-405D-8AD6-F5CD30A7725C}" type="presOf" srcId="{E6DC83B7-5A16-423D-AA29-6A3B96DCDFC3}" destId="{115A3AD9-254E-4A88-8236-DFF051B724A0}" srcOrd="0" destOrd="0" presId="urn:microsoft.com/office/officeart/2005/8/layout/default"/>
    <dgm:cxn modelId="{B02CCD4C-359E-4E40-9D2F-1BDB418A2B82}" srcId="{E6DC83B7-5A16-423D-AA29-6A3B96DCDFC3}" destId="{AF338A6B-F7DF-4AD9-849B-FB2B93AB7C84}" srcOrd="0" destOrd="0" parTransId="{967204AB-646B-4B9C-8BC6-A4B13F63DD8D}" sibTransId="{E1EE8A1E-A60D-4176-9D9B-ADA437163D0A}"/>
    <dgm:cxn modelId="{DD5F536D-5BF7-4C63-B2A2-018FDC411207}" type="presOf" srcId="{87C7B58E-146B-43FC-9119-E353373CED97}" destId="{26696BCB-ACC2-4D42-881F-B93A879B5C13}" srcOrd="0" destOrd="0" presId="urn:microsoft.com/office/officeart/2005/8/layout/default"/>
    <dgm:cxn modelId="{B0F57A52-83DB-4D50-8FCF-BBC4B2AD05AC}" type="presOf" srcId="{71307906-2CFC-43ED-8E87-CF2EAAB21A26}" destId="{0742102F-AD90-4433-9CBD-2EAF1194048F}" srcOrd="0" destOrd="0" presId="urn:microsoft.com/office/officeart/2005/8/layout/default"/>
    <dgm:cxn modelId="{774096A8-810A-4C07-BA13-AAD92C11D7F4}" srcId="{E6DC83B7-5A16-423D-AA29-6A3B96DCDFC3}" destId="{71307906-2CFC-43ED-8E87-CF2EAAB21A26}" srcOrd="2" destOrd="0" parTransId="{D3F09463-3FD5-4894-8B54-33CAB8DB9C1B}" sibTransId="{CD62E6D8-9CFF-46CC-8162-DEDB99C3C536}"/>
    <dgm:cxn modelId="{43305AE3-EE53-4C27-A15F-8539C7BB40B3}" srcId="{E6DC83B7-5A16-423D-AA29-6A3B96DCDFC3}" destId="{2DCD6537-C43F-43AE-A97A-9C714E9559B6}" srcOrd="3" destOrd="0" parTransId="{03BE4752-234C-4B13-AE27-B5A3597A6592}" sibTransId="{8246CE3C-4D84-49EE-A6D3-4E59934824F9}"/>
    <dgm:cxn modelId="{78F8F0EA-36BC-4B8F-AB24-F6F224D9AAC6}" type="presOf" srcId="{AF338A6B-F7DF-4AD9-849B-FB2B93AB7C84}" destId="{63480B14-CD75-42AC-B8C0-4191A1DB818D}" srcOrd="0" destOrd="0" presId="urn:microsoft.com/office/officeart/2005/8/layout/default"/>
    <dgm:cxn modelId="{E1310F28-A83B-4BAF-8F85-3E4464421E8A}" type="presParOf" srcId="{115A3AD9-254E-4A88-8236-DFF051B724A0}" destId="{63480B14-CD75-42AC-B8C0-4191A1DB818D}" srcOrd="0" destOrd="0" presId="urn:microsoft.com/office/officeart/2005/8/layout/default"/>
    <dgm:cxn modelId="{C62EF8FA-DA2C-4542-A377-5BDA42767B4F}" type="presParOf" srcId="{115A3AD9-254E-4A88-8236-DFF051B724A0}" destId="{4EBB22A9-3847-4F41-9E28-20FD194F492F}" srcOrd="1" destOrd="0" presId="urn:microsoft.com/office/officeart/2005/8/layout/default"/>
    <dgm:cxn modelId="{4D2F40E4-285A-4023-8CD1-695B82871B0D}" type="presParOf" srcId="{115A3AD9-254E-4A88-8236-DFF051B724A0}" destId="{26696BCB-ACC2-4D42-881F-B93A879B5C13}" srcOrd="2" destOrd="0" presId="urn:microsoft.com/office/officeart/2005/8/layout/default"/>
    <dgm:cxn modelId="{102E53CE-9585-4D90-A035-73400B634492}" type="presParOf" srcId="{115A3AD9-254E-4A88-8236-DFF051B724A0}" destId="{B66E022F-5B0E-4A67-A500-0CCEC6519221}" srcOrd="3" destOrd="0" presId="urn:microsoft.com/office/officeart/2005/8/layout/default"/>
    <dgm:cxn modelId="{8CFD8324-CD78-4561-A769-A19456E13492}" type="presParOf" srcId="{115A3AD9-254E-4A88-8236-DFF051B724A0}" destId="{0742102F-AD90-4433-9CBD-2EAF1194048F}" srcOrd="4" destOrd="0" presId="urn:microsoft.com/office/officeart/2005/8/layout/default"/>
    <dgm:cxn modelId="{06D5E1F7-AB5F-4954-A08D-06A7F1909133}" type="presParOf" srcId="{115A3AD9-254E-4A88-8236-DFF051B724A0}" destId="{2E0FB364-03F9-4EEB-B1EC-197A5F639916}" srcOrd="5" destOrd="0" presId="urn:microsoft.com/office/officeart/2005/8/layout/default"/>
    <dgm:cxn modelId="{2CA83EC2-BBCA-4697-AC48-6AB134C59CE9}" type="presParOf" srcId="{115A3AD9-254E-4A88-8236-DFF051B724A0}" destId="{623F3EB2-66CE-4A9F-AFEC-66FC239A699F}" srcOrd="6" destOrd="0" presId="urn:microsoft.com/office/officeart/2005/8/layout/default"/>
    <dgm:cxn modelId="{2A5FC94C-CCCA-4B41-9B47-836048EB2B53}" type="presParOf" srcId="{115A3AD9-254E-4A88-8236-DFF051B724A0}" destId="{116EA0DE-C797-4D8E-9C68-014FC01283F2}" srcOrd="7" destOrd="0" presId="urn:microsoft.com/office/officeart/2005/8/layout/default"/>
    <dgm:cxn modelId="{863AAEFD-019A-418F-BC47-E152135B9E94}" type="presParOf" srcId="{115A3AD9-254E-4A88-8236-DFF051B724A0}" destId="{B8F97EC4-0D00-403F-9335-58C1E0106C7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72643-575A-4099-90DB-736A916F58A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9FD2C710-17B1-45C2-AF98-15A8C2626327}">
      <dgm:prSet/>
      <dgm:spPr/>
      <dgm:t>
        <a:bodyPr/>
        <a:lstStyle/>
        <a:p>
          <a:r>
            <a:rPr lang="el-GR" b="0" i="0" baseline="0"/>
            <a:t>Γεγονότα που αναφέρονται</a:t>
          </a:r>
          <a:endParaRPr lang="en-US"/>
        </a:p>
      </dgm:t>
    </dgm:pt>
    <dgm:pt modelId="{6EE761CC-7D78-4614-AD87-BC9299C768AA}" type="parTrans" cxnId="{57859AE0-B58D-41EB-A754-4FCA80F274BC}">
      <dgm:prSet/>
      <dgm:spPr/>
      <dgm:t>
        <a:bodyPr/>
        <a:lstStyle/>
        <a:p>
          <a:endParaRPr lang="en-US"/>
        </a:p>
      </dgm:t>
    </dgm:pt>
    <dgm:pt modelId="{825D4728-F659-4F22-B2E0-12208412536D}" type="sibTrans" cxnId="{57859AE0-B58D-41EB-A754-4FCA80F274BC}">
      <dgm:prSet phldrT="01"/>
      <dgm:spPr/>
      <dgm:t>
        <a:bodyPr/>
        <a:lstStyle/>
        <a:p>
          <a:r>
            <a:rPr lang="en-US"/>
            <a:t>01</a:t>
          </a:r>
        </a:p>
      </dgm:t>
    </dgm:pt>
    <dgm:pt modelId="{97B497CF-8F78-486F-8FB7-CD74E37C1C18}">
      <dgm:prSet/>
      <dgm:spPr/>
      <dgm:t>
        <a:bodyPr/>
        <a:lstStyle/>
        <a:p>
          <a:r>
            <a:rPr lang="el-GR" b="0" i="0" baseline="0" dirty="0"/>
            <a:t>Συμπτώματα που υπάρχουν</a:t>
          </a:r>
          <a:endParaRPr lang="en-US" dirty="0"/>
        </a:p>
      </dgm:t>
    </dgm:pt>
    <dgm:pt modelId="{416529C9-88C9-4E12-9979-C01707FC38D5}" type="parTrans" cxnId="{586E6F4D-BBDC-4110-8751-5BBD44529989}">
      <dgm:prSet/>
      <dgm:spPr/>
      <dgm:t>
        <a:bodyPr/>
        <a:lstStyle/>
        <a:p>
          <a:endParaRPr lang="en-US"/>
        </a:p>
      </dgm:t>
    </dgm:pt>
    <dgm:pt modelId="{8F287A89-3921-41FA-A11F-8924F36666DB}" type="sibTrans" cxnId="{586E6F4D-BBDC-4110-8751-5BBD44529989}">
      <dgm:prSet phldrT="02"/>
      <dgm:spPr/>
      <dgm:t>
        <a:bodyPr/>
        <a:lstStyle/>
        <a:p>
          <a:r>
            <a:rPr lang="en-US"/>
            <a:t>02</a:t>
          </a:r>
        </a:p>
      </dgm:t>
    </dgm:pt>
    <dgm:pt modelId="{0046558F-82F1-4845-A78D-DCE12B014E8D}">
      <dgm:prSet/>
      <dgm:spPr/>
      <dgm:t>
        <a:bodyPr/>
        <a:lstStyle/>
        <a:p>
          <a:r>
            <a:rPr lang="el-GR" b="0" i="0" baseline="0" dirty="0">
              <a:solidFill>
                <a:srgbClr val="CC3300"/>
              </a:solidFill>
            </a:rPr>
            <a:t>Χρονική περίοδος αναφοράς</a:t>
          </a:r>
          <a:endParaRPr lang="en-US" dirty="0">
            <a:solidFill>
              <a:srgbClr val="CC3300"/>
            </a:solidFill>
          </a:endParaRPr>
        </a:p>
      </dgm:t>
    </dgm:pt>
    <dgm:pt modelId="{B6D80785-1262-4DE6-8D0B-4DF3108A017F}" type="parTrans" cxnId="{268CAD9A-CCE3-494B-91C4-0798F103A3C2}">
      <dgm:prSet/>
      <dgm:spPr/>
      <dgm:t>
        <a:bodyPr/>
        <a:lstStyle/>
        <a:p>
          <a:endParaRPr lang="en-US"/>
        </a:p>
      </dgm:t>
    </dgm:pt>
    <dgm:pt modelId="{B58DFE23-4B2F-4A71-85F8-693820258492}" type="sibTrans" cxnId="{268CAD9A-CCE3-494B-91C4-0798F103A3C2}">
      <dgm:prSet phldrT="03"/>
      <dgm:spPr/>
      <dgm:t>
        <a:bodyPr/>
        <a:lstStyle/>
        <a:p>
          <a:pPr algn="l"/>
          <a:r>
            <a:rPr lang="en-US" dirty="0">
              <a:solidFill>
                <a:srgbClr val="CC3300"/>
              </a:solidFill>
            </a:rPr>
            <a:t>03</a:t>
          </a:r>
        </a:p>
      </dgm:t>
    </dgm:pt>
    <dgm:pt modelId="{55B17B95-3B75-4AA1-8418-6681AA45C106}" type="pres">
      <dgm:prSet presAssocID="{03E72643-575A-4099-90DB-736A916F58AD}" presName="Name0" presStyleCnt="0">
        <dgm:presLayoutVars>
          <dgm:animLvl val="lvl"/>
          <dgm:resizeHandles val="exact"/>
        </dgm:presLayoutVars>
      </dgm:prSet>
      <dgm:spPr/>
    </dgm:pt>
    <dgm:pt modelId="{549E1020-DE51-4B15-9CC8-0808CD6E5E36}" type="pres">
      <dgm:prSet presAssocID="{9FD2C710-17B1-45C2-AF98-15A8C2626327}" presName="compositeNode" presStyleCnt="0">
        <dgm:presLayoutVars>
          <dgm:bulletEnabled val="1"/>
        </dgm:presLayoutVars>
      </dgm:prSet>
      <dgm:spPr/>
    </dgm:pt>
    <dgm:pt modelId="{7AA267B9-3342-4DF6-83E0-1076E716FBCF}" type="pres">
      <dgm:prSet presAssocID="{9FD2C710-17B1-45C2-AF98-15A8C2626327}" presName="bgRect" presStyleLbl="alignNode1" presStyleIdx="0" presStyleCnt="3"/>
      <dgm:spPr/>
    </dgm:pt>
    <dgm:pt modelId="{A8461BFB-B6E7-4877-B8F4-4E1526929347}" type="pres">
      <dgm:prSet presAssocID="{825D4728-F659-4F22-B2E0-12208412536D}" presName="sibTransNodeRect" presStyleLbl="alignNode1" presStyleIdx="0" presStyleCnt="3">
        <dgm:presLayoutVars>
          <dgm:chMax val="0"/>
          <dgm:bulletEnabled val="1"/>
        </dgm:presLayoutVars>
      </dgm:prSet>
      <dgm:spPr/>
    </dgm:pt>
    <dgm:pt modelId="{16717CB1-4709-4838-8CC8-715BAEB1BB94}" type="pres">
      <dgm:prSet presAssocID="{9FD2C710-17B1-45C2-AF98-15A8C2626327}" presName="nodeRect" presStyleLbl="alignNode1" presStyleIdx="0" presStyleCnt="3">
        <dgm:presLayoutVars>
          <dgm:bulletEnabled val="1"/>
        </dgm:presLayoutVars>
      </dgm:prSet>
      <dgm:spPr/>
    </dgm:pt>
    <dgm:pt modelId="{67CA382B-6B63-4B89-840D-A6EF615CDC51}" type="pres">
      <dgm:prSet presAssocID="{825D4728-F659-4F22-B2E0-12208412536D}" presName="sibTrans" presStyleCnt="0"/>
      <dgm:spPr/>
    </dgm:pt>
    <dgm:pt modelId="{9819C894-C757-4241-8766-1C4F2B6DA8B1}" type="pres">
      <dgm:prSet presAssocID="{97B497CF-8F78-486F-8FB7-CD74E37C1C18}" presName="compositeNode" presStyleCnt="0">
        <dgm:presLayoutVars>
          <dgm:bulletEnabled val="1"/>
        </dgm:presLayoutVars>
      </dgm:prSet>
      <dgm:spPr/>
    </dgm:pt>
    <dgm:pt modelId="{FBEAD023-D5DD-440C-9A98-69939E68D41F}" type="pres">
      <dgm:prSet presAssocID="{97B497CF-8F78-486F-8FB7-CD74E37C1C18}" presName="bgRect" presStyleLbl="alignNode1" presStyleIdx="1" presStyleCnt="3"/>
      <dgm:spPr/>
    </dgm:pt>
    <dgm:pt modelId="{3CAC32A3-29DD-4A3E-8F9D-56ECD36158F9}" type="pres">
      <dgm:prSet presAssocID="{8F287A89-3921-41FA-A11F-8924F36666DB}" presName="sibTransNodeRect" presStyleLbl="alignNode1" presStyleIdx="1" presStyleCnt="3">
        <dgm:presLayoutVars>
          <dgm:chMax val="0"/>
          <dgm:bulletEnabled val="1"/>
        </dgm:presLayoutVars>
      </dgm:prSet>
      <dgm:spPr/>
    </dgm:pt>
    <dgm:pt modelId="{2B67ADC4-7E89-48AF-A0E2-2166F036A698}" type="pres">
      <dgm:prSet presAssocID="{97B497CF-8F78-486F-8FB7-CD74E37C1C18}" presName="nodeRect" presStyleLbl="alignNode1" presStyleIdx="1" presStyleCnt="3">
        <dgm:presLayoutVars>
          <dgm:bulletEnabled val="1"/>
        </dgm:presLayoutVars>
      </dgm:prSet>
      <dgm:spPr/>
    </dgm:pt>
    <dgm:pt modelId="{D9A62895-BD64-4548-84D8-CC8AB812CA6F}" type="pres">
      <dgm:prSet presAssocID="{8F287A89-3921-41FA-A11F-8924F36666DB}" presName="sibTrans" presStyleCnt="0"/>
      <dgm:spPr/>
    </dgm:pt>
    <dgm:pt modelId="{5EE627C9-A05E-41E3-A303-6C74AB94E563}" type="pres">
      <dgm:prSet presAssocID="{0046558F-82F1-4845-A78D-DCE12B014E8D}" presName="compositeNode" presStyleCnt="0">
        <dgm:presLayoutVars>
          <dgm:bulletEnabled val="1"/>
        </dgm:presLayoutVars>
      </dgm:prSet>
      <dgm:spPr/>
    </dgm:pt>
    <dgm:pt modelId="{1B7AA527-1EDA-4089-A672-C93472435082}" type="pres">
      <dgm:prSet presAssocID="{0046558F-82F1-4845-A78D-DCE12B014E8D}" presName="bgRect" presStyleLbl="alignNode1" presStyleIdx="2" presStyleCnt="3" custLinFactNeighborX="25" custLinFactNeighborY="-1871"/>
      <dgm:spPr/>
    </dgm:pt>
    <dgm:pt modelId="{26EC6CA2-513C-4F37-BDC6-172A94964C71}" type="pres">
      <dgm:prSet presAssocID="{B58DFE23-4B2F-4A71-85F8-693820258492}" presName="sibTransNodeRect" presStyleLbl="alignNode1" presStyleIdx="2" presStyleCnt="3">
        <dgm:presLayoutVars>
          <dgm:chMax val="0"/>
          <dgm:bulletEnabled val="1"/>
        </dgm:presLayoutVars>
      </dgm:prSet>
      <dgm:spPr/>
    </dgm:pt>
    <dgm:pt modelId="{1A30FACD-8BD0-4AC5-BA77-3D4BE3CB4D44}" type="pres">
      <dgm:prSet presAssocID="{0046558F-82F1-4845-A78D-DCE12B014E8D}" presName="nodeRect" presStyleLbl="alignNode1" presStyleIdx="2" presStyleCnt="3">
        <dgm:presLayoutVars>
          <dgm:bulletEnabled val="1"/>
        </dgm:presLayoutVars>
      </dgm:prSet>
      <dgm:spPr/>
    </dgm:pt>
  </dgm:ptLst>
  <dgm:cxnLst>
    <dgm:cxn modelId="{67D87326-BE3E-40A1-9C91-5B46FA24FFE4}" type="presOf" srcId="{03E72643-575A-4099-90DB-736A916F58AD}" destId="{55B17B95-3B75-4AA1-8418-6681AA45C106}" srcOrd="0" destOrd="0" presId="urn:microsoft.com/office/officeart/2016/7/layout/LinearBlockProcessNumbered"/>
    <dgm:cxn modelId="{1AB38D62-C1BC-4756-B20B-8289AF82BFD0}" type="presOf" srcId="{8F287A89-3921-41FA-A11F-8924F36666DB}" destId="{3CAC32A3-29DD-4A3E-8F9D-56ECD36158F9}" srcOrd="0" destOrd="0" presId="urn:microsoft.com/office/officeart/2016/7/layout/LinearBlockProcessNumbered"/>
    <dgm:cxn modelId="{925B0544-AA7D-438F-869F-72449AA13E40}" type="presOf" srcId="{97B497CF-8F78-486F-8FB7-CD74E37C1C18}" destId="{2B67ADC4-7E89-48AF-A0E2-2166F036A698}" srcOrd="1" destOrd="0" presId="urn:microsoft.com/office/officeart/2016/7/layout/LinearBlockProcessNumbered"/>
    <dgm:cxn modelId="{FD81D865-6EAE-4B93-8C02-D0BFC206F707}" type="presOf" srcId="{0046558F-82F1-4845-A78D-DCE12B014E8D}" destId="{1B7AA527-1EDA-4089-A672-C93472435082}" srcOrd="0" destOrd="0" presId="urn:microsoft.com/office/officeart/2016/7/layout/LinearBlockProcessNumbered"/>
    <dgm:cxn modelId="{586E6F4D-BBDC-4110-8751-5BBD44529989}" srcId="{03E72643-575A-4099-90DB-736A916F58AD}" destId="{97B497CF-8F78-486F-8FB7-CD74E37C1C18}" srcOrd="1" destOrd="0" parTransId="{416529C9-88C9-4E12-9979-C01707FC38D5}" sibTransId="{8F287A89-3921-41FA-A11F-8924F36666DB}"/>
    <dgm:cxn modelId="{8629FD4F-E5FA-4126-A12A-BC8A88785993}" type="presOf" srcId="{9FD2C710-17B1-45C2-AF98-15A8C2626327}" destId="{7AA267B9-3342-4DF6-83E0-1076E716FBCF}" srcOrd="0" destOrd="0" presId="urn:microsoft.com/office/officeart/2016/7/layout/LinearBlockProcessNumbered"/>
    <dgm:cxn modelId="{ED290E7C-5630-481D-BA38-D35D0CAEF2E6}" type="presOf" srcId="{B58DFE23-4B2F-4A71-85F8-693820258492}" destId="{26EC6CA2-513C-4F37-BDC6-172A94964C71}" srcOrd="0" destOrd="0" presId="urn:microsoft.com/office/officeart/2016/7/layout/LinearBlockProcessNumbered"/>
    <dgm:cxn modelId="{93CA9895-7039-400D-8482-A40966DBDAD2}" type="presOf" srcId="{9FD2C710-17B1-45C2-AF98-15A8C2626327}" destId="{16717CB1-4709-4838-8CC8-715BAEB1BB94}" srcOrd="1" destOrd="0" presId="urn:microsoft.com/office/officeart/2016/7/layout/LinearBlockProcessNumbered"/>
    <dgm:cxn modelId="{268CAD9A-CCE3-494B-91C4-0798F103A3C2}" srcId="{03E72643-575A-4099-90DB-736A916F58AD}" destId="{0046558F-82F1-4845-A78D-DCE12B014E8D}" srcOrd="2" destOrd="0" parTransId="{B6D80785-1262-4DE6-8D0B-4DF3108A017F}" sibTransId="{B58DFE23-4B2F-4A71-85F8-693820258492}"/>
    <dgm:cxn modelId="{32819DA2-E636-4BA2-8DEE-C058316FB257}" type="presOf" srcId="{825D4728-F659-4F22-B2E0-12208412536D}" destId="{A8461BFB-B6E7-4877-B8F4-4E1526929347}" srcOrd="0" destOrd="0" presId="urn:microsoft.com/office/officeart/2016/7/layout/LinearBlockProcessNumbered"/>
    <dgm:cxn modelId="{2C238FB1-07B4-49EB-9762-5219EB345E56}" type="presOf" srcId="{97B497CF-8F78-486F-8FB7-CD74E37C1C18}" destId="{FBEAD023-D5DD-440C-9A98-69939E68D41F}" srcOrd="0" destOrd="0" presId="urn:microsoft.com/office/officeart/2016/7/layout/LinearBlockProcessNumbered"/>
    <dgm:cxn modelId="{57859AE0-B58D-41EB-A754-4FCA80F274BC}" srcId="{03E72643-575A-4099-90DB-736A916F58AD}" destId="{9FD2C710-17B1-45C2-AF98-15A8C2626327}" srcOrd="0" destOrd="0" parTransId="{6EE761CC-7D78-4614-AD87-BC9299C768AA}" sibTransId="{825D4728-F659-4F22-B2E0-12208412536D}"/>
    <dgm:cxn modelId="{075EF8F3-938F-4AC4-869E-254D9A7C8502}" type="presOf" srcId="{0046558F-82F1-4845-A78D-DCE12B014E8D}" destId="{1A30FACD-8BD0-4AC5-BA77-3D4BE3CB4D44}" srcOrd="1" destOrd="0" presId="urn:microsoft.com/office/officeart/2016/7/layout/LinearBlockProcessNumbered"/>
    <dgm:cxn modelId="{4D3365B7-D0E2-4279-A2B2-370AA9DADA9F}" type="presParOf" srcId="{55B17B95-3B75-4AA1-8418-6681AA45C106}" destId="{549E1020-DE51-4B15-9CC8-0808CD6E5E36}" srcOrd="0" destOrd="0" presId="urn:microsoft.com/office/officeart/2016/7/layout/LinearBlockProcessNumbered"/>
    <dgm:cxn modelId="{A33730EE-1D03-4F38-BDF1-1ADC54983EBB}" type="presParOf" srcId="{549E1020-DE51-4B15-9CC8-0808CD6E5E36}" destId="{7AA267B9-3342-4DF6-83E0-1076E716FBCF}" srcOrd="0" destOrd="0" presId="urn:microsoft.com/office/officeart/2016/7/layout/LinearBlockProcessNumbered"/>
    <dgm:cxn modelId="{FF8FC717-66E5-4C6E-AD3D-EB9E62D9544D}" type="presParOf" srcId="{549E1020-DE51-4B15-9CC8-0808CD6E5E36}" destId="{A8461BFB-B6E7-4877-B8F4-4E1526929347}" srcOrd="1" destOrd="0" presId="urn:microsoft.com/office/officeart/2016/7/layout/LinearBlockProcessNumbered"/>
    <dgm:cxn modelId="{455E18E8-D4AB-43E5-96D5-9F62B6CC5761}" type="presParOf" srcId="{549E1020-DE51-4B15-9CC8-0808CD6E5E36}" destId="{16717CB1-4709-4838-8CC8-715BAEB1BB94}" srcOrd="2" destOrd="0" presId="urn:microsoft.com/office/officeart/2016/7/layout/LinearBlockProcessNumbered"/>
    <dgm:cxn modelId="{37B0F01E-ACBB-4290-8ACB-C7DF3E9628EC}" type="presParOf" srcId="{55B17B95-3B75-4AA1-8418-6681AA45C106}" destId="{67CA382B-6B63-4B89-840D-A6EF615CDC51}" srcOrd="1" destOrd="0" presId="urn:microsoft.com/office/officeart/2016/7/layout/LinearBlockProcessNumbered"/>
    <dgm:cxn modelId="{924AF8B5-043E-4E8A-829C-1E552200AD83}" type="presParOf" srcId="{55B17B95-3B75-4AA1-8418-6681AA45C106}" destId="{9819C894-C757-4241-8766-1C4F2B6DA8B1}" srcOrd="2" destOrd="0" presId="urn:microsoft.com/office/officeart/2016/7/layout/LinearBlockProcessNumbered"/>
    <dgm:cxn modelId="{246309E2-BE27-44C8-9EAF-B6EE1C6666BC}" type="presParOf" srcId="{9819C894-C757-4241-8766-1C4F2B6DA8B1}" destId="{FBEAD023-D5DD-440C-9A98-69939E68D41F}" srcOrd="0" destOrd="0" presId="urn:microsoft.com/office/officeart/2016/7/layout/LinearBlockProcessNumbered"/>
    <dgm:cxn modelId="{13A6ABE5-0E93-45D2-9AAC-502211F3D07F}" type="presParOf" srcId="{9819C894-C757-4241-8766-1C4F2B6DA8B1}" destId="{3CAC32A3-29DD-4A3E-8F9D-56ECD36158F9}" srcOrd="1" destOrd="0" presId="urn:microsoft.com/office/officeart/2016/7/layout/LinearBlockProcessNumbered"/>
    <dgm:cxn modelId="{35847A69-8955-4067-9132-F07A8CFD1BBE}" type="presParOf" srcId="{9819C894-C757-4241-8766-1C4F2B6DA8B1}" destId="{2B67ADC4-7E89-48AF-A0E2-2166F036A698}" srcOrd="2" destOrd="0" presId="urn:microsoft.com/office/officeart/2016/7/layout/LinearBlockProcessNumbered"/>
    <dgm:cxn modelId="{C6A7B0DD-B704-4A57-8893-53EBFA6C6738}" type="presParOf" srcId="{55B17B95-3B75-4AA1-8418-6681AA45C106}" destId="{D9A62895-BD64-4548-84D8-CC8AB812CA6F}" srcOrd="3" destOrd="0" presId="urn:microsoft.com/office/officeart/2016/7/layout/LinearBlockProcessNumbered"/>
    <dgm:cxn modelId="{37CD7619-F469-4713-9265-CFC9F19AC5A7}" type="presParOf" srcId="{55B17B95-3B75-4AA1-8418-6681AA45C106}" destId="{5EE627C9-A05E-41E3-A303-6C74AB94E563}" srcOrd="4" destOrd="0" presId="urn:microsoft.com/office/officeart/2016/7/layout/LinearBlockProcessNumbered"/>
    <dgm:cxn modelId="{7801DF44-E796-43BB-A5C1-4BDC8E6B17FE}" type="presParOf" srcId="{5EE627C9-A05E-41E3-A303-6C74AB94E563}" destId="{1B7AA527-1EDA-4089-A672-C93472435082}" srcOrd="0" destOrd="0" presId="urn:microsoft.com/office/officeart/2016/7/layout/LinearBlockProcessNumbered"/>
    <dgm:cxn modelId="{38D26556-B0B8-4B96-B570-B063C1C28294}" type="presParOf" srcId="{5EE627C9-A05E-41E3-A303-6C74AB94E563}" destId="{26EC6CA2-513C-4F37-BDC6-172A94964C71}" srcOrd="1" destOrd="0" presId="urn:microsoft.com/office/officeart/2016/7/layout/LinearBlockProcessNumbered"/>
    <dgm:cxn modelId="{5AAD3AC0-1F8F-4922-A320-16684ED5468F}" type="presParOf" srcId="{5EE627C9-A05E-41E3-A303-6C74AB94E563}" destId="{1A30FACD-8BD0-4AC5-BA77-3D4BE3CB4D4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CB1C38-B04A-4EC3-8AA1-51A5CE195FB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34DD9C4-A3DA-4AB6-8EB2-16A4F04E4B2D}">
      <dgm:prSet/>
      <dgm:spPr/>
      <dgm:t>
        <a:bodyPr/>
        <a:lstStyle/>
        <a:p>
          <a:r>
            <a:rPr lang="el-GR" dirty="0"/>
            <a:t>Δηλώνεται άγνοια των γεγονότων</a:t>
          </a:r>
          <a:endParaRPr lang="en-US" dirty="0"/>
        </a:p>
      </dgm:t>
    </dgm:pt>
    <dgm:pt modelId="{FB65F34C-ECEB-4D94-A77D-F413D3B4213A}" type="parTrans" cxnId="{A264E1DD-A556-468E-A2EF-63C86B2A478B}">
      <dgm:prSet/>
      <dgm:spPr/>
      <dgm:t>
        <a:bodyPr/>
        <a:lstStyle/>
        <a:p>
          <a:endParaRPr lang="en-US"/>
        </a:p>
      </dgm:t>
    </dgm:pt>
    <dgm:pt modelId="{CD0685C4-9D47-4859-9110-E2AD95EFD357}" type="sibTrans" cxnId="{A264E1DD-A556-468E-A2EF-63C86B2A478B}">
      <dgm:prSet/>
      <dgm:spPr/>
      <dgm:t>
        <a:bodyPr/>
        <a:lstStyle/>
        <a:p>
          <a:endParaRPr lang="en-US"/>
        </a:p>
      </dgm:t>
    </dgm:pt>
    <dgm:pt modelId="{DFDDC977-1318-455A-8A38-58630734EDA8}">
      <dgm:prSet/>
      <dgm:spPr/>
      <dgm:t>
        <a:bodyPr/>
        <a:lstStyle/>
        <a:p>
          <a:r>
            <a:rPr lang="el-GR" dirty="0"/>
            <a:t>Οι πληροφορίες που δίνονται τροποποιούνται και καταγράφονται ασυμφωνίες και αντιφάσεις </a:t>
          </a:r>
          <a:endParaRPr lang="en-US" dirty="0"/>
        </a:p>
      </dgm:t>
    </dgm:pt>
    <dgm:pt modelId="{545D082C-44C3-4CB1-960F-30ED868CD3F5}" type="parTrans" cxnId="{F4D12CA2-1BCF-4264-9032-F08EF52F3667}">
      <dgm:prSet/>
      <dgm:spPr/>
      <dgm:t>
        <a:bodyPr/>
        <a:lstStyle/>
        <a:p>
          <a:endParaRPr lang="en-US"/>
        </a:p>
      </dgm:t>
    </dgm:pt>
    <dgm:pt modelId="{A04142C5-740C-42E1-BE28-4DA36E263190}" type="sibTrans" cxnId="{F4D12CA2-1BCF-4264-9032-F08EF52F3667}">
      <dgm:prSet/>
      <dgm:spPr/>
      <dgm:t>
        <a:bodyPr/>
        <a:lstStyle/>
        <a:p>
          <a:endParaRPr lang="en-US"/>
        </a:p>
      </dgm:t>
    </dgm:pt>
    <dgm:pt modelId="{EEF18448-FF5C-4CCF-910D-92133A880198}">
      <dgm:prSet/>
      <dgm:spPr/>
      <dgm:t>
        <a:bodyPr/>
        <a:lstStyle/>
        <a:p>
          <a:r>
            <a:rPr lang="el-GR" dirty="0"/>
            <a:t>Η επανάληψη των ερωτήσεων μετά από ένα χρονικό διάστημα και η αναζήτηση διευκρινίσεων καθιστούν τις αντιφάσεις περισσότερο εμφανείς </a:t>
          </a:r>
          <a:endParaRPr lang="en-US" dirty="0"/>
        </a:p>
      </dgm:t>
    </dgm:pt>
    <dgm:pt modelId="{FCA429A3-1A72-4608-AC11-BB6538C3CF0A}" type="parTrans" cxnId="{E0E560C6-541C-4E4B-8B1A-D3903BD4AA0F}">
      <dgm:prSet/>
      <dgm:spPr/>
      <dgm:t>
        <a:bodyPr/>
        <a:lstStyle/>
        <a:p>
          <a:endParaRPr lang="en-US"/>
        </a:p>
      </dgm:t>
    </dgm:pt>
    <dgm:pt modelId="{E7A86B92-B1CE-4FC7-BC42-DD121E26C858}" type="sibTrans" cxnId="{E0E560C6-541C-4E4B-8B1A-D3903BD4AA0F}">
      <dgm:prSet/>
      <dgm:spPr/>
      <dgm:t>
        <a:bodyPr/>
        <a:lstStyle/>
        <a:p>
          <a:endParaRPr lang="en-US"/>
        </a:p>
      </dgm:t>
    </dgm:pt>
    <dgm:pt modelId="{B04725C7-C0E0-446D-9CC9-720E46B5BC6E}">
      <dgm:prSet/>
      <dgm:spPr/>
      <dgm:t>
        <a:bodyPr/>
        <a:lstStyle/>
        <a:p>
          <a:r>
            <a:rPr lang="el-GR" dirty="0"/>
            <a:t>Καθυστερημένη αναζήτηση βοήθειας, με αποτέλεσμα αδικαιολόγητη καθυστέρηση</a:t>
          </a:r>
          <a:r>
            <a:rPr lang="en-US" dirty="0"/>
            <a:t> </a:t>
          </a:r>
          <a:r>
            <a:rPr lang="el-GR" dirty="0"/>
            <a:t>αντιμετώπισης </a:t>
          </a:r>
          <a:endParaRPr lang="en-US" dirty="0"/>
        </a:p>
      </dgm:t>
    </dgm:pt>
    <dgm:pt modelId="{4D72F812-AA43-4263-914A-6CA6FC33EFE8}" type="parTrans" cxnId="{38CB7B3D-E26C-4B54-AAE6-4ACDBDDE1DE3}">
      <dgm:prSet/>
      <dgm:spPr/>
      <dgm:t>
        <a:bodyPr/>
        <a:lstStyle/>
        <a:p>
          <a:endParaRPr lang="en-US"/>
        </a:p>
      </dgm:t>
    </dgm:pt>
    <dgm:pt modelId="{EC54BF90-199D-44D0-AF73-20673FF4E085}" type="sibTrans" cxnId="{38CB7B3D-E26C-4B54-AAE6-4ACDBDDE1DE3}">
      <dgm:prSet/>
      <dgm:spPr/>
      <dgm:t>
        <a:bodyPr/>
        <a:lstStyle/>
        <a:p>
          <a:endParaRPr lang="en-US"/>
        </a:p>
      </dgm:t>
    </dgm:pt>
    <dgm:pt modelId="{B70F6F1F-D978-4DA0-9415-0249CCAD7DE0}">
      <dgm:prSet/>
      <dgm:spPr/>
      <dgm:t>
        <a:bodyPr/>
        <a:lstStyle/>
        <a:p>
          <a:r>
            <a:rPr lang="el-GR" dirty="0"/>
            <a:t>Οι πληροφορίες είναι ασύμβατες για την ηλικία και την ανάπτυξη του παιδιού</a:t>
          </a:r>
          <a:endParaRPr lang="en-US" dirty="0"/>
        </a:p>
      </dgm:t>
    </dgm:pt>
    <dgm:pt modelId="{A1DA6806-044B-4560-BD28-6A52ED10D525}" type="parTrans" cxnId="{99315760-F6E8-4F11-9F89-AB2220904EFC}">
      <dgm:prSet/>
      <dgm:spPr/>
      <dgm:t>
        <a:bodyPr/>
        <a:lstStyle/>
        <a:p>
          <a:endParaRPr lang="en-US"/>
        </a:p>
      </dgm:t>
    </dgm:pt>
    <dgm:pt modelId="{5A9EAB26-9BCD-4ED2-80C0-94E125B67E4B}" type="sibTrans" cxnId="{99315760-F6E8-4F11-9F89-AB2220904EFC}">
      <dgm:prSet/>
      <dgm:spPr/>
      <dgm:t>
        <a:bodyPr/>
        <a:lstStyle/>
        <a:p>
          <a:endParaRPr lang="en-US"/>
        </a:p>
      </dgm:t>
    </dgm:pt>
    <dgm:pt modelId="{B5BA6263-EE5D-4929-979A-09D6EE081E49}">
      <dgm:prSet/>
      <dgm:spPr/>
      <dgm:t>
        <a:bodyPr/>
        <a:lstStyle/>
        <a:p>
          <a:r>
            <a:rPr lang="el-GR" dirty="0"/>
            <a:t>Οι πληροφορίες δεν δικαιολογούν τις κακώσεις</a:t>
          </a:r>
          <a:endParaRPr lang="en-US" dirty="0"/>
        </a:p>
      </dgm:t>
    </dgm:pt>
    <dgm:pt modelId="{5D249BF4-A267-4014-9467-BB9FB92B4007}" type="parTrans" cxnId="{AFB10B66-0EB9-4EF6-A73F-DA4A309DA36D}">
      <dgm:prSet/>
      <dgm:spPr/>
      <dgm:t>
        <a:bodyPr/>
        <a:lstStyle/>
        <a:p>
          <a:endParaRPr lang="en-US"/>
        </a:p>
      </dgm:t>
    </dgm:pt>
    <dgm:pt modelId="{8250E29D-8FC1-4071-86BD-C27CCBE05B80}" type="sibTrans" cxnId="{AFB10B66-0EB9-4EF6-A73F-DA4A309DA36D}">
      <dgm:prSet/>
      <dgm:spPr/>
      <dgm:t>
        <a:bodyPr/>
        <a:lstStyle/>
        <a:p>
          <a:endParaRPr lang="en-US"/>
        </a:p>
      </dgm:t>
    </dgm:pt>
    <dgm:pt modelId="{E78B8EFC-BB81-4A66-B780-C3B29DEA0D3C}">
      <dgm:prSet/>
      <dgm:spPr/>
      <dgm:t>
        <a:bodyPr/>
        <a:lstStyle/>
        <a:p>
          <a:r>
            <a:rPr lang="el-GR" dirty="0"/>
            <a:t>Από διαφορετικούς μάρτυρες υπάρχουν περιγραφές με διαφορές</a:t>
          </a:r>
          <a:endParaRPr lang="en-US" dirty="0"/>
        </a:p>
      </dgm:t>
    </dgm:pt>
    <dgm:pt modelId="{4584CC81-451E-4465-AC65-BF375E28BDDC}" type="parTrans" cxnId="{979D0CE1-AA7F-4C9D-8ABC-865732F44756}">
      <dgm:prSet/>
      <dgm:spPr/>
      <dgm:t>
        <a:bodyPr/>
        <a:lstStyle/>
        <a:p>
          <a:endParaRPr lang="en-US"/>
        </a:p>
      </dgm:t>
    </dgm:pt>
    <dgm:pt modelId="{0AF08C42-666D-4882-B21C-D1FEDCDF2A5D}" type="sibTrans" cxnId="{979D0CE1-AA7F-4C9D-8ABC-865732F44756}">
      <dgm:prSet/>
      <dgm:spPr/>
      <dgm:t>
        <a:bodyPr/>
        <a:lstStyle/>
        <a:p>
          <a:endParaRPr lang="en-US"/>
        </a:p>
      </dgm:t>
    </dgm:pt>
    <dgm:pt modelId="{9B04BED7-B9F9-4FAF-BBAD-FA2BD1965DF8}">
      <dgm:prSet/>
      <dgm:spPr/>
      <dgm:t>
        <a:bodyPr/>
        <a:lstStyle/>
        <a:p>
          <a:r>
            <a:rPr lang="el-GR" dirty="0"/>
            <a:t>Οι απαντήσεις των γονέων είναι αδόκιμες (προσβλητικές, επιθετικές, απαθείς, υπέρμετρα αγχώδεις)</a:t>
          </a:r>
          <a:endParaRPr lang="en-US" dirty="0"/>
        </a:p>
      </dgm:t>
    </dgm:pt>
    <dgm:pt modelId="{2BF52105-F77C-4D24-B846-23636E231EBE}" type="parTrans" cxnId="{ABB4AE52-6E53-430E-AC1F-4A39FA0ED627}">
      <dgm:prSet/>
      <dgm:spPr/>
      <dgm:t>
        <a:bodyPr/>
        <a:lstStyle/>
        <a:p>
          <a:endParaRPr lang="en-US"/>
        </a:p>
      </dgm:t>
    </dgm:pt>
    <dgm:pt modelId="{EA23389C-53CD-4071-93E8-E2E918E0095A}" type="sibTrans" cxnId="{ABB4AE52-6E53-430E-AC1F-4A39FA0ED627}">
      <dgm:prSet/>
      <dgm:spPr/>
      <dgm:t>
        <a:bodyPr/>
        <a:lstStyle/>
        <a:p>
          <a:endParaRPr lang="en-US"/>
        </a:p>
      </dgm:t>
    </dgm:pt>
    <dgm:pt modelId="{A136D7B6-7A07-4331-A55E-2439905FADDD}">
      <dgm:prSet/>
      <dgm:spPr/>
      <dgm:t>
        <a:bodyPr/>
        <a:lstStyle/>
        <a:p>
          <a:r>
            <a:rPr lang="el-GR" dirty="0"/>
            <a:t>Οι τραυματισμοί του παιδιού είναι επαναλαμβανόμενοι</a:t>
          </a:r>
          <a:endParaRPr lang="en-US" dirty="0"/>
        </a:p>
      </dgm:t>
    </dgm:pt>
    <dgm:pt modelId="{08309071-586D-4629-9037-87F27D67E58C}" type="parTrans" cxnId="{ED751BFB-E3EB-4C91-A72D-277A42502C40}">
      <dgm:prSet/>
      <dgm:spPr/>
      <dgm:t>
        <a:bodyPr/>
        <a:lstStyle/>
        <a:p>
          <a:endParaRPr lang="en-US"/>
        </a:p>
      </dgm:t>
    </dgm:pt>
    <dgm:pt modelId="{618061F2-BD1B-40F3-8327-B8BC1AE5F668}" type="sibTrans" cxnId="{ED751BFB-E3EB-4C91-A72D-277A42502C40}">
      <dgm:prSet/>
      <dgm:spPr/>
      <dgm:t>
        <a:bodyPr/>
        <a:lstStyle/>
        <a:p>
          <a:endParaRPr lang="en-US"/>
        </a:p>
      </dgm:t>
    </dgm:pt>
    <dgm:pt modelId="{818AB353-583D-4030-B651-7008B1C64574}" type="pres">
      <dgm:prSet presAssocID="{6CCB1C38-B04A-4EC3-8AA1-51A5CE195FBF}" presName="diagram" presStyleCnt="0">
        <dgm:presLayoutVars>
          <dgm:dir/>
          <dgm:resizeHandles val="exact"/>
        </dgm:presLayoutVars>
      </dgm:prSet>
      <dgm:spPr/>
    </dgm:pt>
    <dgm:pt modelId="{DCDC6F01-935A-412E-B7F8-B336A29CAFB8}" type="pres">
      <dgm:prSet presAssocID="{034DD9C4-A3DA-4AB6-8EB2-16A4F04E4B2D}" presName="node" presStyleLbl="node1" presStyleIdx="0" presStyleCnt="9">
        <dgm:presLayoutVars>
          <dgm:bulletEnabled val="1"/>
        </dgm:presLayoutVars>
      </dgm:prSet>
      <dgm:spPr/>
    </dgm:pt>
    <dgm:pt modelId="{F712A3FC-65C9-492E-8C5A-F09358F686A9}" type="pres">
      <dgm:prSet presAssocID="{CD0685C4-9D47-4859-9110-E2AD95EFD357}" presName="sibTrans" presStyleCnt="0"/>
      <dgm:spPr/>
    </dgm:pt>
    <dgm:pt modelId="{4740130F-DA9D-43C9-A993-6C27A9F5376A}" type="pres">
      <dgm:prSet presAssocID="{DFDDC977-1318-455A-8A38-58630734EDA8}" presName="node" presStyleLbl="node1" presStyleIdx="1" presStyleCnt="9">
        <dgm:presLayoutVars>
          <dgm:bulletEnabled val="1"/>
        </dgm:presLayoutVars>
      </dgm:prSet>
      <dgm:spPr/>
    </dgm:pt>
    <dgm:pt modelId="{D9E7DB7A-D0D7-49B1-9DF4-3D0B2993DA6B}" type="pres">
      <dgm:prSet presAssocID="{A04142C5-740C-42E1-BE28-4DA36E263190}" presName="sibTrans" presStyleCnt="0"/>
      <dgm:spPr/>
    </dgm:pt>
    <dgm:pt modelId="{0A20BC08-8463-4506-A57A-F80FF68FF108}" type="pres">
      <dgm:prSet presAssocID="{EEF18448-FF5C-4CCF-910D-92133A880198}" presName="node" presStyleLbl="node1" presStyleIdx="2" presStyleCnt="9">
        <dgm:presLayoutVars>
          <dgm:bulletEnabled val="1"/>
        </dgm:presLayoutVars>
      </dgm:prSet>
      <dgm:spPr/>
    </dgm:pt>
    <dgm:pt modelId="{2E926EE1-3058-4FCD-8CDF-ED044A641031}" type="pres">
      <dgm:prSet presAssocID="{E7A86B92-B1CE-4FC7-BC42-DD121E26C858}" presName="sibTrans" presStyleCnt="0"/>
      <dgm:spPr/>
    </dgm:pt>
    <dgm:pt modelId="{7C7C8A28-0D18-4C4C-96C4-DA44299D787E}" type="pres">
      <dgm:prSet presAssocID="{B04725C7-C0E0-446D-9CC9-720E46B5BC6E}" presName="node" presStyleLbl="node1" presStyleIdx="3" presStyleCnt="9">
        <dgm:presLayoutVars>
          <dgm:bulletEnabled val="1"/>
        </dgm:presLayoutVars>
      </dgm:prSet>
      <dgm:spPr/>
    </dgm:pt>
    <dgm:pt modelId="{2455799B-23DE-41C2-BCF6-E1CCC3CB2057}" type="pres">
      <dgm:prSet presAssocID="{EC54BF90-199D-44D0-AF73-20673FF4E085}" presName="sibTrans" presStyleCnt="0"/>
      <dgm:spPr/>
    </dgm:pt>
    <dgm:pt modelId="{9C27395D-0017-4120-AC37-55B8D3B7C94E}" type="pres">
      <dgm:prSet presAssocID="{B70F6F1F-D978-4DA0-9415-0249CCAD7DE0}" presName="node" presStyleLbl="node1" presStyleIdx="4" presStyleCnt="9">
        <dgm:presLayoutVars>
          <dgm:bulletEnabled val="1"/>
        </dgm:presLayoutVars>
      </dgm:prSet>
      <dgm:spPr/>
    </dgm:pt>
    <dgm:pt modelId="{2F352155-6997-46CA-8166-777426A8146E}" type="pres">
      <dgm:prSet presAssocID="{5A9EAB26-9BCD-4ED2-80C0-94E125B67E4B}" presName="sibTrans" presStyleCnt="0"/>
      <dgm:spPr/>
    </dgm:pt>
    <dgm:pt modelId="{D33A0CA1-2A39-497F-AFC4-0848612C154D}" type="pres">
      <dgm:prSet presAssocID="{B5BA6263-EE5D-4929-979A-09D6EE081E49}" presName="node" presStyleLbl="node1" presStyleIdx="5" presStyleCnt="9">
        <dgm:presLayoutVars>
          <dgm:bulletEnabled val="1"/>
        </dgm:presLayoutVars>
      </dgm:prSet>
      <dgm:spPr/>
    </dgm:pt>
    <dgm:pt modelId="{190C1BF1-054C-4178-8B5B-15B232528E2F}" type="pres">
      <dgm:prSet presAssocID="{8250E29D-8FC1-4071-86BD-C27CCBE05B80}" presName="sibTrans" presStyleCnt="0"/>
      <dgm:spPr/>
    </dgm:pt>
    <dgm:pt modelId="{AF15C779-3FBF-4316-895F-94C2DC5BBDE1}" type="pres">
      <dgm:prSet presAssocID="{E78B8EFC-BB81-4A66-B780-C3B29DEA0D3C}" presName="node" presStyleLbl="node1" presStyleIdx="6" presStyleCnt="9">
        <dgm:presLayoutVars>
          <dgm:bulletEnabled val="1"/>
        </dgm:presLayoutVars>
      </dgm:prSet>
      <dgm:spPr/>
    </dgm:pt>
    <dgm:pt modelId="{41CE2BF8-1DC6-4C5D-B517-9EC51F3B2549}" type="pres">
      <dgm:prSet presAssocID="{0AF08C42-666D-4882-B21C-D1FEDCDF2A5D}" presName="sibTrans" presStyleCnt="0"/>
      <dgm:spPr/>
    </dgm:pt>
    <dgm:pt modelId="{B0460568-575F-430D-8949-AD37F727012F}" type="pres">
      <dgm:prSet presAssocID="{9B04BED7-B9F9-4FAF-BBAD-FA2BD1965DF8}" presName="node" presStyleLbl="node1" presStyleIdx="7" presStyleCnt="9">
        <dgm:presLayoutVars>
          <dgm:bulletEnabled val="1"/>
        </dgm:presLayoutVars>
      </dgm:prSet>
      <dgm:spPr/>
    </dgm:pt>
    <dgm:pt modelId="{13B9D78B-4A07-4361-99EF-5653E67971F6}" type="pres">
      <dgm:prSet presAssocID="{EA23389C-53CD-4071-93E8-E2E918E0095A}" presName="sibTrans" presStyleCnt="0"/>
      <dgm:spPr/>
    </dgm:pt>
    <dgm:pt modelId="{35377311-7F59-4433-AFF9-201BA22868B8}" type="pres">
      <dgm:prSet presAssocID="{A136D7B6-7A07-4331-A55E-2439905FADDD}" presName="node" presStyleLbl="node1" presStyleIdx="8" presStyleCnt="9">
        <dgm:presLayoutVars>
          <dgm:bulletEnabled val="1"/>
        </dgm:presLayoutVars>
      </dgm:prSet>
      <dgm:spPr/>
    </dgm:pt>
  </dgm:ptLst>
  <dgm:cxnLst>
    <dgm:cxn modelId="{B1803E29-3BC9-4507-8804-3EA7FD687D53}" type="presOf" srcId="{A136D7B6-7A07-4331-A55E-2439905FADDD}" destId="{35377311-7F59-4433-AFF9-201BA22868B8}" srcOrd="0" destOrd="0" presId="urn:microsoft.com/office/officeart/2005/8/layout/default"/>
    <dgm:cxn modelId="{38CB7B3D-E26C-4B54-AAE6-4ACDBDDE1DE3}" srcId="{6CCB1C38-B04A-4EC3-8AA1-51A5CE195FBF}" destId="{B04725C7-C0E0-446D-9CC9-720E46B5BC6E}" srcOrd="3" destOrd="0" parTransId="{4D72F812-AA43-4263-914A-6CA6FC33EFE8}" sibTransId="{EC54BF90-199D-44D0-AF73-20673FF4E085}"/>
    <dgm:cxn modelId="{99315760-F6E8-4F11-9F89-AB2220904EFC}" srcId="{6CCB1C38-B04A-4EC3-8AA1-51A5CE195FBF}" destId="{B70F6F1F-D978-4DA0-9415-0249CCAD7DE0}" srcOrd="4" destOrd="0" parTransId="{A1DA6806-044B-4560-BD28-6A52ED10D525}" sibTransId="{5A9EAB26-9BCD-4ED2-80C0-94E125B67E4B}"/>
    <dgm:cxn modelId="{E0899644-01F5-4C1C-9038-19091A2931F1}" type="presOf" srcId="{9B04BED7-B9F9-4FAF-BBAD-FA2BD1965DF8}" destId="{B0460568-575F-430D-8949-AD37F727012F}" srcOrd="0" destOrd="0" presId="urn:microsoft.com/office/officeart/2005/8/layout/default"/>
    <dgm:cxn modelId="{AFB10B66-0EB9-4EF6-A73F-DA4A309DA36D}" srcId="{6CCB1C38-B04A-4EC3-8AA1-51A5CE195FBF}" destId="{B5BA6263-EE5D-4929-979A-09D6EE081E49}" srcOrd="5" destOrd="0" parTransId="{5D249BF4-A267-4014-9467-BB9FB92B4007}" sibTransId="{8250E29D-8FC1-4071-86BD-C27CCBE05B80}"/>
    <dgm:cxn modelId="{C3DC254B-836B-4A8B-AA41-ECE052622DB1}" type="presOf" srcId="{034DD9C4-A3DA-4AB6-8EB2-16A4F04E4B2D}" destId="{DCDC6F01-935A-412E-B7F8-B336A29CAFB8}" srcOrd="0" destOrd="0" presId="urn:microsoft.com/office/officeart/2005/8/layout/default"/>
    <dgm:cxn modelId="{ABB4AE52-6E53-430E-AC1F-4A39FA0ED627}" srcId="{6CCB1C38-B04A-4EC3-8AA1-51A5CE195FBF}" destId="{9B04BED7-B9F9-4FAF-BBAD-FA2BD1965DF8}" srcOrd="7" destOrd="0" parTransId="{2BF52105-F77C-4D24-B846-23636E231EBE}" sibTransId="{EA23389C-53CD-4071-93E8-E2E918E0095A}"/>
    <dgm:cxn modelId="{3F7A429F-2276-4950-8A45-FA2606F60080}" type="presOf" srcId="{B04725C7-C0E0-446D-9CC9-720E46B5BC6E}" destId="{7C7C8A28-0D18-4C4C-96C4-DA44299D787E}" srcOrd="0" destOrd="0" presId="urn:microsoft.com/office/officeart/2005/8/layout/default"/>
    <dgm:cxn modelId="{F4D12CA2-1BCF-4264-9032-F08EF52F3667}" srcId="{6CCB1C38-B04A-4EC3-8AA1-51A5CE195FBF}" destId="{DFDDC977-1318-455A-8A38-58630734EDA8}" srcOrd="1" destOrd="0" parTransId="{545D082C-44C3-4CB1-960F-30ED868CD3F5}" sibTransId="{A04142C5-740C-42E1-BE28-4DA36E263190}"/>
    <dgm:cxn modelId="{C44B42AC-4FA4-4114-B73A-5739BA8FCD9C}" type="presOf" srcId="{B5BA6263-EE5D-4929-979A-09D6EE081E49}" destId="{D33A0CA1-2A39-497F-AFC4-0848612C154D}" srcOrd="0" destOrd="0" presId="urn:microsoft.com/office/officeart/2005/8/layout/default"/>
    <dgm:cxn modelId="{992F12B3-1A6A-4DD2-B194-1DA10E6DE1F4}" type="presOf" srcId="{DFDDC977-1318-455A-8A38-58630734EDA8}" destId="{4740130F-DA9D-43C9-A993-6C27A9F5376A}" srcOrd="0" destOrd="0" presId="urn:microsoft.com/office/officeart/2005/8/layout/default"/>
    <dgm:cxn modelId="{E0E560C6-541C-4E4B-8B1A-D3903BD4AA0F}" srcId="{6CCB1C38-B04A-4EC3-8AA1-51A5CE195FBF}" destId="{EEF18448-FF5C-4CCF-910D-92133A880198}" srcOrd="2" destOrd="0" parTransId="{FCA429A3-1A72-4608-AC11-BB6538C3CF0A}" sibTransId="{E7A86B92-B1CE-4FC7-BC42-DD121E26C858}"/>
    <dgm:cxn modelId="{16CE9CCC-A90B-4B53-9AE7-F6B2B857ED4C}" type="presOf" srcId="{6CCB1C38-B04A-4EC3-8AA1-51A5CE195FBF}" destId="{818AB353-583D-4030-B651-7008B1C64574}" srcOrd="0" destOrd="0" presId="urn:microsoft.com/office/officeart/2005/8/layout/default"/>
    <dgm:cxn modelId="{21CB4ED1-E5D2-4BF3-ACEB-007C018B2D5F}" type="presOf" srcId="{EEF18448-FF5C-4CCF-910D-92133A880198}" destId="{0A20BC08-8463-4506-A57A-F80FF68FF108}" srcOrd="0" destOrd="0" presId="urn:microsoft.com/office/officeart/2005/8/layout/default"/>
    <dgm:cxn modelId="{A264E1DD-A556-468E-A2EF-63C86B2A478B}" srcId="{6CCB1C38-B04A-4EC3-8AA1-51A5CE195FBF}" destId="{034DD9C4-A3DA-4AB6-8EB2-16A4F04E4B2D}" srcOrd="0" destOrd="0" parTransId="{FB65F34C-ECEB-4D94-A77D-F413D3B4213A}" sibTransId="{CD0685C4-9D47-4859-9110-E2AD95EFD357}"/>
    <dgm:cxn modelId="{979D0CE1-AA7F-4C9D-8ABC-865732F44756}" srcId="{6CCB1C38-B04A-4EC3-8AA1-51A5CE195FBF}" destId="{E78B8EFC-BB81-4A66-B780-C3B29DEA0D3C}" srcOrd="6" destOrd="0" parTransId="{4584CC81-451E-4465-AC65-BF375E28BDDC}" sibTransId="{0AF08C42-666D-4882-B21C-D1FEDCDF2A5D}"/>
    <dgm:cxn modelId="{89386CEE-B24D-4F18-A2ED-D1096B208115}" type="presOf" srcId="{E78B8EFC-BB81-4A66-B780-C3B29DEA0D3C}" destId="{AF15C779-3FBF-4316-895F-94C2DC5BBDE1}" srcOrd="0" destOrd="0" presId="urn:microsoft.com/office/officeart/2005/8/layout/default"/>
    <dgm:cxn modelId="{352DE8F1-6291-4258-8218-9F388716ADAC}" type="presOf" srcId="{B70F6F1F-D978-4DA0-9415-0249CCAD7DE0}" destId="{9C27395D-0017-4120-AC37-55B8D3B7C94E}" srcOrd="0" destOrd="0" presId="urn:microsoft.com/office/officeart/2005/8/layout/default"/>
    <dgm:cxn modelId="{ED751BFB-E3EB-4C91-A72D-277A42502C40}" srcId="{6CCB1C38-B04A-4EC3-8AA1-51A5CE195FBF}" destId="{A136D7B6-7A07-4331-A55E-2439905FADDD}" srcOrd="8" destOrd="0" parTransId="{08309071-586D-4629-9037-87F27D67E58C}" sibTransId="{618061F2-BD1B-40F3-8327-B8BC1AE5F668}"/>
    <dgm:cxn modelId="{ED520839-0875-4BD7-9FCA-A0680B47634B}" type="presParOf" srcId="{818AB353-583D-4030-B651-7008B1C64574}" destId="{DCDC6F01-935A-412E-B7F8-B336A29CAFB8}" srcOrd="0" destOrd="0" presId="urn:microsoft.com/office/officeart/2005/8/layout/default"/>
    <dgm:cxn modelId="{7BC483B7-3C50-4B1F-A135-96AE9A7DF207}" type="presParOf" srcId="{818AB353-583D-4030-B651-7008B1C64574}" destId="{F712A3FC-65C9-492E-8C5A-F09358F686A9}" srcOrd="1" destOrd="0" presId="urn:microsoft.com/office/officeart/2005/8/layout/default"/>
    <dgm:cxn modelId="{93B8860E-323A-4785-A6AE-F5759EA8F763}" type="presParOf" srcId="{818AB353-583D-4030-B651-7008B1C64574}" destId="{4740130F-DA9D-43C9-A993-6C27A9F5376A}" srcOrd="2" destOrd="0" presId="urn:microsoft.com/office/officeart/2005/8/layout/default"/>
    <dgm:cxn modelId="{3F48CC31-9F25-49D6-8A06-38DFC963634C}" type="presParOf" srcId="{818AB353-583D-4030-B651-7008B1C64574}" destId="{D9E7DB7A-D0D7-49B1-9DF4-3D0B2993DA6B}" srcOrd="3" destOrd="0" presId="urn:microsoft.com/office/officeart/2005/8/layout/default"/>
    <dgm:cxn modelId="{B92DC62D-9603-45B0-BB2A-CE4F549297FD}" type="presParOf" srcId="{818AB353-583D-4030-B651-7008B1C64574}" destId="{0A20BC08-8463-4506-A57A-F80FF68FF108}" srcOrd="4" destOrd="0" presId="urn:microsoft.com/office/officeart/2005/8/layout/default"/>
    <dgm:cxn modelId="{C767A90B-7FCB-4E45-A4FB-0913084FAECA}" type="presParOf" srcId="{818AB353-583D-4030-B651-7008B1C64574}" destId="{2E926EE1-3058-4FCD-8CDF-ED044A641031}" srcOrd="5" destOrd="0" presId="urn:microsoft.com/office/officeart/2005/8/layout/default"/>
    <dgm:cxn modelId="{B30456A6-689C-42CB-A90E-A275C2E81446}" type="presParOf" srcId="{818AB353-583D-4030-B651-7008B1C64574}" destId="{7C7C8A28-0D18-4C4C-96C4-DA44299D787E}" srcOrd="6" destOrd="0" presId="urn:microsoft.com/office/officeart/2005/8/layout/default"/>
    <dgm:cxn modelId="{C2C50CDE-90C1-4D7A-99A5-4145DE0D7403}" type="presParOf" srcId="{818AB353-583D-4030-B651-7008B1C64574}" destId="{2455799B-23DE-41C2-BCF6-E1CCC3CB2057}" srcOrd="7" destOrd="0" presId="urn:microsoft.com/office/officeart/2005/8/layout/default"/>
    <dgm:cxn modelId="{1714D96C-287A-43D3-864C-ACFBCBDEC095}" type="presParOf" srcId="{818AB353-583D-4030-B651-7008B1C64574}" destId="{9C27395D-0017-4120-AC37-55B8D3B7C94E}" srcOrd="8" destOrd="0" presId="urn:microsoft.com/office/officeart/2005/8/layout/default"/>
    <dgm:cxn modelId="{F3F84AB5-4F99-481F-AAD1-E402374E918A}" type="presParOf" srcId="{818AB353-583D-4030-B651-7008B1C64574}" destId="{2F352155-6997-46CA-8166-777426A8146E}" srcOrd="9" destOrd="0" presId="urn:microsoft.com/office/officeart/2005/8/layout/default"/>
    <dgm:cxn modelId="{4F93113D-FE88-41E4-9F5A-4E4C7FB138DB}" type="presParOf" srcId="{818AB353-583D-4030-B651-7008B1C64574}" destId="{D33A0CA1-2A39-497F-AFC4-0848612C154D}" srcOrd="10" destOrd="0" presId="urn:microsoft.com/office/officeart/2005/8/layout/default"/>
    <dgm:cxn modelId="{57BA71EF-9AA9-46E7-B24D-3823B9ADC7A8}" type="presParOf" srcId="{818AB353-583D-4030-B651-7008B1C64574}" destId="{190C1BF1-054C-4178-8B5B-15B232528E2F}" srcOrd="11" destOrd="0" presId="urn:microsoft.com/office/officeart/2005/8/layout/default"/>
    <dgm:cxn modelId="{4CC3C214-C76F-4BED-81EA-ADD4E35551AD}" type="presParOf" srcId="{818AB353-583D-4030-B651-7008B1C64574}" destId="{AF15C779-3FBF-4316-895F-94C2DC5BBDE1}" srcOrd="12" destOrd="0" presId="urn:microsoft.com/office/officeart/2005/8/layout/default"/>
    <dgm:cxn modelId="{98FB9319-C75D-4C73-8B16-292CC64E9C6F}" type="presParOf" srcId="{818AB353-583D-4030-B651-7008B1C64574}" destId="{41CE2BF8-1DC6-4C5D-B517-9EC51F3B2549}" srcOrd="13" destOrd="0" presId="urn:microsoft.com/office/officeart/2005/8/layout/default"/>
    <dgm:cxn modelId="{412345AD-4928-43A5-813D-18F38F617DAA}" type="presParOf" srcId="{818AB353-583D-4030-B651-7008B1C64574}" destId="{B0460568-575F-430D-8949-AD37F727012F}" srcOrd="14" destOrd="0" presId="urn:microsoft.com/office/officeart/2005/8/layout/default"/>
    <dgm:cxn modelId="{F30D5B95-AB01-4303-98CC-D31418084B23}" type="presParOf" srcId="{818AB353-583D-4030-B651-7008B1C64574}" destId="{13B9D78B-4A07-4361-99EF-5653E67971F6}" srcOrd="15" destOrd="0" presId="urn:microsoft.com/office/officeart/2005/8/layout/default"/>
    <dgm:cxn modelId="{7FC033D8-432C-4941-9A1B-11025FDDF464}" type="presParOf" srcId="{818AB353-583D-4030-B651-7008B1C64574}" destId="{35377311-7F59-4433-AFF9-201BA22868B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5BBD8F-0335-429E-A738-C14D85DD8F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92ABC75-EADF-42FF-B815-9217DD7D435E}">
      <dgm:prSet/>
      <dgm:spPr/>
      <dgm:t>
        <a:bodyPr/>
        <a:lstStyle/>
        <a:p>
          <a:r>
            <a:rPr lang="el-GR"/>
            <a:t>Ύποπτες οι βλάβες στα αυτιά, λαιμό, χέρια, γλουτούς ή γεννητικά όργανα.</a:t>
          </a:r>
          <a:endParaRPr lang="en-US"/>
        </a:p>
      </dgm:t>
    </dgm:pt>
    <dgm:pt modelId="{1306FE6F-F974-42D3-BE78-A93621F2A6A2}" type="parTrans" cxnId="{3FC0EC43-955C-43D5-B6AB-658FDDADEF25}">
      <dgm:prSet/>
      <dgm:spPr/>
      <dgm:t>
        <a:bodyPr/>
        <a:lstStyle/>
        <a:p>
          <a:endParaRPr lang="en-US"/>
        </a:p>
      </dgm:t>
    </dgm:pt>
    <dgm:pt modelId="{C2141E96-CAA2-4EAA-B13A-211AF8475DFA}" type="sibTrans" cxnId="{3FC0EC43-955C-43D5-B6AB-658FDDADEF25}">
      <dgm:prSet/>
      <dgm:spPr/>
      <dgm:t>
        <a:bodyPr/>
        <a:lstStyle/>
        <a:p>
          <a:endParaRPr lang="en-US"/>
        </a:p>
      </dgm:t>
    </dgm:pt>
    <dgm:pt modelId="{BEFDDBE2-588A-4B06-BDE0-70C59D969267}">
      <dgm:prSet/>
      <dgm:spPr/>
      <dgm:t>
        <a:bodyPr/>
        <a:lstStyle/>
        <a:p>
          <a:r>
            <a:rPr lang="el-GR"/>
            <a:t>Αυξημένος αριθμός βλαβών</a:t>
          </a:r>
          <a:endParaRPr lang="en-US"/>
        </a:p>
      </dgm:t>
    </dgm:pt>
    <dgm:pt modelId="{5E96432D-9D09-4027-A6C8-7428CCA2405B}" type="parTrans" cxnId="{5E089342-E8AF-4570-92E8-97D3F77889F8}">
      <dgm:prSet/>
      <dgm:spPr/>
      <dgm:t>
        <a:bodyPr/>
        <a:lstStyle/>
        <a:p>
          <a:endParaRPr lang="en-US"/>
        </a:p>
      </dgm:t>
    </dgm:pt>
    <dgm:pt modelId="{B03CAE50-FA30-47D0-8EEB-E08E1EFBC97C}" type="sibTrans" cxnId="{5E089342-E8AF-4570-92E8-97D3F77889F8}">
      <dgm:prSet/>
      <dgm:spPr/>
      <dgm:t>
        <a:bodyPr/>
        <a:lstStyle/>
        <a:p>
          <a:endParaRPr lang="en-US"/>
        </a:p>
      </dgm:t>
    </dgm:pt>
    <dgm:pt modelId="{2E568236-F07E-4142-85CB-3096D278AA5E}">
      <dgm:prSet/>
      <dgm:spPr/>
      <dgm:t>
        <a:bodyPr/>
        <a:lstStyle/>
        <a:p>
          <a:r>
            <a:rPr lang="el-GR"/>
            <a:t>Η ηλικία εμφάνισης δεν συμβαδίσει με το είδος της βλάβης.</a:t>
          </a:r>
          <a:endParaRPr lang="en-US"/>
        </a:p>
      </dgm:t>
    </dgm:pt>
    <dgm:pt modelId="{E9FE1614-F631-45D7-A8F2-DA916732699A}" type="parTrans" cxnId="{20B5C7A3-CA05-40B4-84CC-14970519869A}">
      <dgm:prSet/>
      <dgm:spPr/>
      <dgm:t>
        <a:bodyPr/>
        <a:lstStyle/>
        <a:p>
          <a:endParaRPr lang="en-US"/>
        </a:p>
      </dgm:t>
    </dgm:pt>
    <dgm:pt modelId="{CB975889-BE5D-4622-BC6E-F2D665E554D0}" type="sibTrans" cxnId="{20B5C7A3-CA05-40B4-84CC-14970519869A}">
      <dgm:prSet/>
      <dgm:spPr/>
      <dgm:t>
        <a:bodyPr/>
        <a:lstStyle/>
        <a:p>
          <a:endParaRPr lang="en-US"/>
        </a:p>
      </dgm:t>
    </dgm:pt>
    <dgm:pt modelId="{B78B5924-D064-4582-AD0B-85FC5AC9F005}">
      <dgm:prSet/>
      <dgm:spPr/>
      <dgm:t>
        <a:bodyPr/>
        <a:lstStyle/>
        <a:p>
          <a:r>
            <a:rPr lang="el-GR"/>
            <a:t>Εμφάνιση τέτοιων βλαβών σε παιδιά που δεν είναι ικανά για αυτονομία κίνησης (π.χ. εγκεφαλική παράλυση).</a:t>
          </a:r>
          <a:endParaRPr lang="en-US"/>
        </a:p>
      </dgm:t>
    </dgm:pt>
    <dgm:pt modelId="{73DFED56-8446-4DDD-B794-E13B4A8A4134}" type="parTrans" cxnId="{A4C0BEFB-8A97-4272-A9E2-BA90E866E164}">
      <dgm:prSet/>
      <dgm:spPr/>
      <dgm:t>
        <a:bodyPr/>
        <a:lstStyle/>
        <a:p>
          <a:endParaRPr lang="en-US"/>
        </a:p>
      </dgm:t>
    </dgm:pt>
    <dgm:pt modelId="{BD495EF8-625E-4557-B7C0-A532CFC060AF}" type="sibTrans" cxnId="{A4C0BEFB-8A97-4272-A9E2-BA90E866E164}">
      <dgm:prSet/>
      <dgm:spPr/>
      <dgm:t>
        <a:bodyPr/>
        <a:lstStyle/>
        <a:p>
          <a:endParaRPr lang="en-US"/>
        </a:p>
      </dgm:t>
    </dgm:pt>
    <dgm:pt modelId="{C9D19E27-C15E-43CC-B506-38AA250F322F}">
      <dgm:prSet/>
      <dgm:spPr/>
      <dgm:t>
        <a:bodyPr/>
        <a:lstStyle/>
        <a:p>
          <a:r>
            <a:rPr lang="el-GR"/>
            <a:t>Αποτύπωμα δαγκώματος που δεν φαίνεται να προέρχεται από άλλο παιδί, αλλά από ενήλικο. </a:t>
          </a:r>
          <a:endParaRPr lang="en-US"/>
        </a:p>
      </dgm:t>
    </dgm:pt>
    <dgm:pt modelId="{6AE1001C-89B8-4106-ADD1-4E75FBB4F00B}" type="parTrans" cxnId="{A91F0B9C-B299-40C7-8740-5A1BDE83BFA6}">
      <dgm:prSet/>
      <dgm:spPr/>
      <dgm:t>
        <a:bodyPr/>
        <a:lstStyle/>
        <a:p>
          <a:endParaRPr lang="en-US"/>
        </a:p>
      </dgm:t>
    </dgm:pt>
    <dgm:pt modelId="{A8D9DA36-E75B-4511-9AA6-D1B0D25F886D}" type="sibTrans" cxnId="{A91F0B9C-B299-40C7-8740-5A1BDE83BFA6}">
      <dgm:prSet/>
      <dgm:spPr/>
      <dgm:t>
        <a:bodyPr/>
        <a:lstStyle/>
        <a:p>
          <a:endParaRPr lang="en-US"/>
        </a:p>
      </dgm:t>
    </dgm:pt>
    <dgm:pt modelId="{A073DA77-B25D-4A2C-8D6C-F3D267FFCED4}">
      <dgm:prSet/>
      <dgm:spPr/>
      <dgm:t>
        <a:bodyPr/>
        <a:lstStyle/>
        <a:p>
          <a:r>
            <a:rPr lang="el-GR"/>
            <a:t>Η μορφή τους μοιάζει με αποτύπωμα κάποιου αντικειμένου (σύρμα, θηλιά καλωδίου, ράβδος), ή το αποτύπωμα του ανθρώπινου χεριού.</a:t>
          </a:r>
          <a:endParaRPr lang="en-US"/>
        </a:p>
      </dgm:t>
    </dgm:pt>
    <dgm:pt modelId="{4C8FCB89-0A28-4F64-ADFD-4EFA29448323}" type="parTrans" cxnId="{51ADE871-82F9-4659-953E-BA974E63AEF7}">
      <dgm:prSet/>
      <dgm:spPr/>
      <dgm:t>
        <a:bodyPr/>
        <a:lstStyle/>
        <a:p>
          <a:endParaRPr lang="en-US"/>
        </a:p>
      </dgm:t>
    </dgm:pt>
    <dgm:pt modelId="{6B6E6A69-E9D5-472C-BACA-CB76DDFCDE14}" type="sibTrans" cxnId="{51ADE871-82F9-4659-953E-BA974E63AEF7}">
      <dgm:prSet/>
      <dgm:spPr/>
      <dgm:t>
        <a:bodyPr/>
        <a:lstStyle/>
        <a:p>
          <a:endParaRPr lang="en-US"/>
        </a:p>
      </dgm:t>
    </dgm:pt>
    <dgm:pt modelId="{A25E5AB5-5027-407F-B1D3-65E327427477}">
      <dgm:prSet/>
      <dgm:spPr/>
      <dgm:t>
        <a:bodyPr/>
        <a:lstStyle/>
        <a:p>
          <a:r>
            <a:rPr lang="el-GR"/>
            <a:t>Πολλαπλές βλάβες ασυνήθιστα συγκεντρωμένες σε ένα σημείο.</a:t>
          </a:r>
          <a:endParaRPr lang="en-US"/>
        </a:p>
      </dgm:t>
    </dgm:pt>
    <dgm:pt modelId="{2D1743C7-2E4E-42E8-AC68-4DEEE250234F}" type="parTrans" cxnId="{F4146C3C-3047-4F56-B68D-AFBC47A87E39}">
      <dgm:prSet/>
      <dgm:spPr/>
      <dgm:t>
        <a:bodyPr/>
        <a:lstStyle/>
        <a:p>
          <a:endParaRPr lang="en-US"/>
        </a:p>
      </dgm:t>
    </dgm:pt>
    <dgm:pt modelId="{E9BB3F32-D93F-46AD-B049-458B95BD2E9E}" type="sibTrans" cxnId="{F4146C3C-3047-4F56-B68D-AFBC47A87E39}">
      <dgm:prSet/>
      <dgm:spPr/>
      <dgm:t>
        <a:bodyPr/>
        <a:lstStyle/>
        <a:p>
          <a:endParaRPr lang="en-US"/>
        </a:p>
      </dgm:t>
    </dgm:pt>
    <dgm:pt modelId="{9335DFCF-DF7A-4889-905E-A461336405D4}" type="pres">
      <dgm:prSet presAssocID="{8C5BBD8F-0335-429E-A738-C14D85DD8FEE}" presName="linear" presStyleCnt="0">
        <dgm:presLayoutVars>
          <dgm:animLvl val="lvl"/>
          <dgm:resizeHandles val="exact"/>
        </dgm:presLayoutVars>
      </dgm:prSet>
      <dgm:spPr/>
    </dgm:pt>
    <dgm:pt modelId="{F5F1B4E4-B986-4B88-B39C-B125E7317F9B}" type="pres">
      <dgm:prSet presAssocID="{492ABC75-EADF-42FF-B815-9217DD7D435E}" presName="parentText" presStyleLbl="node1" presStyleIdx="0" presStyleCnt="7">
        <dgm:presLayoutVars>
          <dgm:chMax val="0"/>
          <dgm:bulletEnabled val="1"/>
        </dgm:presLayoutVars>
      </dgm:prSet>
      <dgm:spPr/>
    </dgm:pt>
    <dgm:pt modelId="{529667A5-E21F-42D1-B6DD-51E148355EE6}" type="pres">
      <dgm:prSet presAssocID="{C2141E96-CAA2-4EAA-B13A-211AF8475DFA}" presName="spacer" presStyleCnt="0"/>
      <dgm:spPr/>
    </dgm:pt>
    <dgm:pt modelId="{0ECC7729-8B8A-40EE-8855-92AEA6601617}" type="pres">
      <dgm:prSet presAssocID="{BEFDDBE2-588A-4B06-BDE0-70C59D969267}" presName="parentText" presStyleLbl="node1" presStyleIdx="1" presStyleCnt="7">
        <dgm:presLayoutVars>
          <dgm:chMax val="0"/>
          <dgm:bulletEnabled val="1"/>
        </dgm:presLayoutVars>
      </dgm:prSet>
      <dgm:spPr/>
    </dgm:pt>
    <dgm:pt modelId="{1009F80C-824E-4B5C-92E6-BF126428D0C9}" type="pres">
      <dgm:prSet presAssocID="{B03CAE50-FA30-47D0-8EEB-E08E1EFBC97C}" presName="spacer" presStyleCnt="0"/>
      <dgm:spPr/>
    </dgm:pt>
    <dgm:pt modelId="{355DFBEE-6AEC-4B2D-960C-433DD7780E0B}" type="pres">
      <dgm:prSet presAssocID="{2E568236-F07E-4142-85CB-3096D278AA5E}" presName="parentText" presStyleLbl="node1" presStyleIdx="2" presStyleCnt="7">
        <dgm:presLayoutVars>
          <dgm:chMax val="0"/>
          <dgm:bulletEnabled val="1"/>
        </dgm:presLayoutVars>
      </dgm:prSet>
      <dgm:spPr/>
    </dgm:pt>
    <dgm:pt modelId="{C574E03C-DC09-4623-AEDB-39A840CE01D0}" type="pres">
      <dgm:prSet presAssocID="{CB975889-BE5D-4622-BC6E-F2D665E554D0}" presName="spacer" presStyleCnt="0"/>
      <dgm:spPr/>
    </dgm:pt>
    <dgm:pt modelId="{7CB2C509-9E2B-465B-A96D-6A5D4F5A0467}" type="pres">
      <dgm:prSet presAssocID="{B78B5924-D064-4582-AD0B-85FC5AC9F005}" presName="parentText" presStyleLbl="node1" presStyleIdx="3" presStyleCnt="7">
        <dgm:presLayoutVars>
          <dgm:chMax val="0"/>
          <dgm:bulletEnabled val="1"/>
        </dgm:presLayoutVars>
      </dgm:prSet>
      <dgm:spPr/>
    </dgm:pt>
    <dgm:pt modelId="{28077CFC-6275-4E6E-8B46-21A1201228FA}" type="pres">
      <dgm:prSet presAssocID="{BD495EF8-625E-4557-B7C0-A532CFC060AF}" presName="spacer" presStyleCnt="0"/>
      <dgm:spPr/>
    </dgm:pt>
    <dgm:pt modelId="{F4902725-DDFE-40F5-904D-A7FFE7F532B0}" type="pres">
      <dgm:prSet presAssocID="{C9D19E27-C15E-43CC-B506-38AA250F322F}" presName="parentText" presStyleLbl="node1" presStyleIdx="4" presStyleCnt="7">
        <dgm:presLayoutVars>
          <dgm:chMax val="0"/>
          <dgm:bulletEnabled val="1"/>
        </dgm:presLayoutVars>
      </dgm:prSet>
      <dgm:spPr/>
    </dgm:pt>
    <dgm:pt modelId="{76AA5AF4-BB93-476B-A70D-F81685F2F905}" type="pres">
      <dgm:prSet presAssocID="{A8D9DA36-E75B-4511-9AA6-D1B0D25F886D}" presName="spacer" presStyleCnt="0"/>
      <dgm:spPr/>
    </dgm:pt>
    <dgm:pt modelId="{A73BCEE9-FC13-4DD5-93F1-596B3F0EC58B}" type="pres">
      <dgm:prSet presAssocID="{A073DA77-B25D-4A2C-8D6C-F3D267FFCED4}" presName="parentText" presStyleLbl="node1" presStyleIdx="5" presStyleCnt="7">
        <dgm:presLayoutVars>
          <dgm:chMax val="0"/>
          <dgm:bulletEnabled val="1"/>
        </dgm:presLayoutVars>
      </dgm:prSet>
      <dgm:spPr/>
    </dgm:pt>
    <dgm:pt modelId="{CF78D0B9-3F04-470C-8849-6A1CFA1A3EC4}" type="pres">
      <dgm:prSet presAssocID="{6B6E6A69-E9D5-472C-BACA-CB76DDFCDE14}" presName="spacer" presStyleCnt="0"/>
      <dgm:spPr/>
    </dgm:pt>
    <dgm:pt modelId="{0DD25AD2-DD5F-4FA3-B8C8-459CE0860629}" type="pres">
      <dgm:prSet presAssocID="{A25E5AB5-5027-407F-B1D3-65E327427477}" presName="parentText" presStyleLbl="node1" presStyleIdx="6" presStyleCnt="7">
        <dgm:presLayoutVars>
          <dgm:chMax val="0"/>
          <dgm:bulletEnabled val="1"/>
        </dgm:presLayoutVars>
      </dgm:prSet>
      <dgm:spPr/>
    </dgm:pt>
  </dgm:ptLst>
  <dgm:cxnLst>
    <dgm:cxn modelId="{02BEDC1B-641A-44BA-8E99-6C3F9160CF9F}" type="presOf" srcId="{B78B5924-D064-4582-AD0B-85FC5AC9F005}" destId="{7CB2C509-9E2B-465B-A96D-6A5D4F5A0467}" srcOrd="0" destOrd="0" presId="urn:microsoft.com/office/officeart/2005/8/layout/vList2"/>
    <dgm:cxn modelId="{F4146C3C-3047-4F56-B68D-AFBC47A87E39}" srcId="{8C5BBD8F-0335-429E-A738-C14D85DD8FEE}" destId="{A25E5AB5-5027-407F-B1D3-65E327427477}" srcOrd="6" destOrd="0" parTransId="{2D1743C7-2E4E-42E8-AC68-4DEEE250234F}" sibTransId="{E9BB3F32-D93F-46AD-B049-458B95BD2E9E}"/>
    <dgm:cxn modelId="{5E089342-E8AF-4570-92E8-97D3F77889F8}" srcId="{8C5BBD8F-0335-429E-A738-C14D85DD8FEE}" destId="{BEFDDBE2-588A-4B06-BDE0-70C59D969267}" srcOrd="1" destOrd="0" parTransId="{5E96432D-9D09-4027-A6C8-7428CCA2405B}" sibTransId="{B03CAE50-FA30-47D0-8EEB-E08E1EFBC97C}"/>
    <dgm:cxn modelId="{3FC0EC43-955C-43D5-B6AB-658FDDADEF25}" srcId="{8C5BBD8F-0335-429E-A738-C14D85DD8FEE}" destId="{492ABC75-EADF-42FF-B815-9217DD7D435E}" srcOrd="0" destOrd="0" parTransId="{1306FE6F-F974-42D3-BE78-A93621F2A6A2}" sibTransId="{C2141E96-CAA2-4EAA-B13A-211AF8475DFA}"/>
    <dgm:cxn modelId="{51ADE871-82F9-4659-953E-BA974E63AEF7}" srcId="{8C5BBD8F-0335-429E-A738-C14D85DD8FEE}" destId="{A073DA77-B25D-4A2C-8D6C-F3D267FFCED4}" srcOrd="5" destOrd="0" parTransId="{4C8FCB89-0A28-4F64-ADFD-4EFA29448323}" sibTransId="{6B6E6A69-E9D5-472C-BACA-CB76DDFCDE14}"/>
    <dgm:cxn modelId="{009F2457-25F3-4593-BDDA-88DBC824AC22}" type="presOf" srcId="{C9D19E27-C15E-43CC-B506-38AA250F322F}" destId="{F4902725-DDFE-40F5-904D-A7FFE7F532B0}" srcOrd="0" destOrd="0" presId="urn:microsoft.com/office/officeart/2005/8/layout/vList2"/>
    <dgm:cxn modelId="{12518A89-1E33-4320-B0A1-30A652E4C992}" type="presOf" srcId="{8C5BBD8F-0335-429E-A738-C14D85DD8FEE}" destId="{9335DFCF-DF7A-4889-905E-A461336405D4}" srcOrd="0" destOrd="0" presId="urn:microsoft.com/office/officeart/2005/8/layout/vList2"/>
    <dgm:cxn modelId="{7F44418D-4880-4922-826C-087DD0315C1B}" type="presOf" srcId="{A25E5AB5-5027-407F-B1D3-65E327427477}" destId="{0DD25AD2-DD5F-4FA3-B8C8-459CE0860629}" srcOrd="0" destOrd="0" presId="urn:microsoft.com/office/officeart/2005/8/layout/vList2"/>
    <dgm:cxn modelId="{A91F0B9C-B299-40C7-8740-5A1BDE83BFA6}" srcId="{8C5BBD8F-0335-429E-A738-C14D85DD8FEE}" destId="{C9D19E27-C15E-43CC-B506-38AA250F322F}" srcOrd="4" destOrd="0" parTransId="{6AE1001C-89B8-4106-ADD1-4E75FBB4F00B}" sibTransId="{A8D9DA36-E75B-4511-9AA6-D1B0D25F886D}"/>
    <dgm:cxn modelId="{CF08E99F-AC11-4D83-9C38-28269E084C5B}" type="presOf" srcId="{2E568236-F07E-4142-85CB-3096D278AA5E}" destId="{355DFBEE-6AEC-4B2D-960C-433DD7780E0B}" srcOrd="0" destOrd="0" presId="urn:microsoft.com/office/officeart/2005/8/layout/vList2"/>
    <dgm:cxn modelId="{20B5C7A3-CA05-40B4-84CC-14970519869A}" srcId="{8C5BBD8F-0335-429E-A738-C14D85DD8FEE}" destId="{2E568236-F07E-4142-85CB-3096D278AA5E}" srcOrd="2" destOrd="0" parTransId="{E9FE1614-F631-45D7-A8F2-DA916732699A}" sibTransId="{CB975889-BE5D-4622-BC6E-F2D665E554D0}"/>
    <dgm:cxn modelId="{E62913B6-BD23-4C28-9052-444072D3201D}" type="presOf" srcId="{492ABC75-EADF-42FF-B815-9217DD7D435E}" destId="{F5F1B4E4-B986-4B88-B39C-B125E7317F9B}" srcOrd="0" destOrd="0" presId="urn:microsoft.com/office/officeart/2005/8/layout/vList2"/>
    <dgm:cxn modelId="{4EFFF0D9-754F-4E3A-AB02-87E9A002D30C}" type="presOf" srcId="{A073DA77-B25D-4A2C-8D6C-F3D267FFCED4}" destId="{A73BCEE9-FC13-4DD5-93F1-596B3F0EC58B}" srcOrd="0" destOrd="0" presId="urn:microsoft.com/office/officeart/2005/8/layout/vList2"/>
    <dgm:cxn modelId="{40BA8FEF-EA68-4511-AD89-9E49E1811F4F}" type="presOf" srcId="{BEFDDBE2-588A-4B06-BDE0-70C59D969267}" destId="{0ECC7729-8B8A-40EE-8855-92AEA6601617}" srcOrd="0" destOrd="0" presId="urn:microsoft.com/office/officeart/2005/8/layout/vList2"/>
    <dgm:cxn modelId="{A4C0BEFB-8A97-4272-A9E2-BA90E866E164}" srcId="{8C5BBD8F-0335-429E-A738-C14D85DD8FEE}" destId="{B78B5924-D064-4582-AD0B-85FC5AC9F005}" srcOrd="3" destOrd="0" parTransId="{73DFED56-8446-4DDD-B794-E13B4A8A4134}" sibTransId="{BD495EF8-625E-4557-B7C0-A532CFC060AF}"/>
    <dgm:cxn modelId="{E0AFD572-9054-450D-B385-89697A34444F}" type="presParOf" srcId="{9335DFCF-DF7A-4889-905E-A461336405D4}" destId="{F5F1B4E4-B986-4B88-B39C-B125E7317F9B}" srcOrd="0" destOrd="0" presId="urn:microsoft.com/office/officeart/2005/8/layout/vList2"/>
    <dgm:cxn modelId="{02F48A55-A814-4E77-883F-8339077D19B3}" type="presParOf" srcId="{9335DFCF-DF7A-4889-905E-A461336405D4}" destId="{529667A5-E21F-42D1-B6DD-51E148355EE6}" srcOrd="1" destOrd="0" presId="urn:microsoft.com/office/officeart/2005/8/layout/vList2"/>
    <dgm:cxn modelId="{42964F0C-221F-4A0B-B67B-DC4DF6CA6F90}" type="presParOf" srcId="{9335DFCF-DF7A-4889-905E-A461336405D4}" destId="{0ECC7729-8B8A-40EE-8855-92AEA6601617}" srcOrd="2" destOrd="0" presId="urn:microsoft.com/office/officeart/2005/8/layout/vList2"/>
    <dgm:cxn modelId="{6F66A772-8B87-4018-9387-6790932F2552}" type="presParOf" srcId="{9335DFCF-DF7A-4889-905E-A461336405D4}" destId="{1009F80C-824E-4B5C-92E6-BF126428D0C9}" srcOrd="3" destOrd="0" presId="urn:microsoft.com/office/officeart/2005/8/layout/vList2"/>
    <dgm:cxn modelId="{96D1235B-7FF8-4CE0-AB4B-478F027441B4}" type="presParOf" srcId="{9335DFCF-DF7A-4889-905E-A461336405D4}" destId="{355DFBEE-6AEC-4B2D-960C-433DD7780E0B}" srcOrd="4" destOrd="0" presId="urn:microsoft.com/office/officeart/2005/8/layout/vList2"/>
    <dgm:cxn modelId="{87613919-F720-45D9-9127-EE67797B90A5}" type="presParOf" srcId="{9335DFCF-DF7A-4889-905E-A461336405D4}" destId="{C574E03C-DC09-4623-AEDB-39A840CE01D0}" srcOrd="5" destOrd="0" presId="urn:microsoft.com/office/officeart/2005/8/layout/vList2"/>
    <dgm:cxn modelId="{13FC4B80-19FC-41CC-AFC0-12B4C079D75A}" type="presParOf" srcId="{9335DFCF-DF7A-4889-905E-A461336405D4}" destId="{7CB2C509-9E2B-465B-A96D-6A5D4F5A0467}" srcOrd="6" destOrd="0" presId="urn:microsoft.com/office/officeart/2005/8/layout/vList2"/>
    <dgm:cxn modelId="{B0FB47E3-2231-4D65-B265-005BE4AC7B7F}" type="presParOf" srcId="{9335DFCF-DF7A-4889-905E-A461336405D4}" destId="{28077CFC-6275-4E6E-8B46-21A1201228FA}" srcOrd="7" destOrd="0" presId="urn:microsoft.com/office/officeart/2005/8/layout/vList2"/>
    <dgm:cxn modelId="{6E1D78AC-C20A-42D3-AC17-847BC14387F0}" type="presParOf" srcId="{9335DFCF-DF7A-4889-905E-A461336405D4}" destId="{F4902725-DDFE-40F5-904D-A7FFE7F532B0}" srcOrd="8" destOrd="0" presId="urn:microsoft.com/office/officeart/2005/8/layout/vList2"/>
    <dgm:cxn modelId="{148EF490-D934-4E91-B082-FF20C2ADBD0A}" type="presParOf" srcId="{9335DFCF-DF7A-4889-905E-A461336405D4}" destId="{76AA5AF4-BB93-476B-A70D-F81685F2F905}" srcOrd="9" destOrd="0" presId="urn:microsoft.com/office/officeart/2005/8/layout/vList2"/>
    <dgm:cxn modelId="{E4612EF9-8189-4C79-B420-CE45A22FA6E1}" type="presParOf" srcId="{9335DFCF-DF7A-4889-905E-A461336405D4}" destId="{A73BCEE9-FC13-4DD5-93F1-596B3F0EC58B}" srcOrd="10" destOrd="0" presId="urn:microsoft.com/office/officeart/2005/8/layout/vList2"/>
    <dgm:cxn modelId="{D52BBED4-73CE-4D54-B834-849EDD710F79}" type="presParOf" srcId="{9335DFCF-DF7A-4889-905E-A461336405D4}" destId="{CF78D0B9-3F04-470C-8849-6A1CFA1A3EC4}" srcOrd="11" destOrd="0" presId="urn:microsoft.com/office/officeart/2005/8/layout/vList2"/>
    <dgm:cxn modelId="{FA45517E-2A43-4FB3-A845-89AD080341FA}" type="presParOf" srcId="{9335DFCF-DF7A-4889-905E-A461336405D4}" destId="{0DD25AD2-DD5F-4FA3-B8C8-459CE086062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E15EED-FDFB-4BF2-9CCA-28424A397A6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EB39505-B9D3-4473-BE43-35A1D43F31CA}">
      <dgm:prSet/>
      <dgm:spPr/>
      <dgm:t>
        <a:bodyPr/>
        <a:lstStyle/>
        <a:p>
          <a:r>
            <a:rPr lang="el-GR"/>
            <a:t>Εγκαύματα από τσιγάρο, σίδερο ή συχνά με καυτό νερό αποτελούν αποτέλεσμα βίας. </a:t>
          </a:r>
          <a:endParaRPr lang="en-US"/>
        </a:p>
      </dgm:t>
    </dgm:pt>
    <dgm:pt modelId="{416E8874-A40A-4A56-830F-3204DFA47EEB}" type="parTrans" cxnId="{435D49CB-8544-4CDF-8B8C-A86735478980}">
      <dgm:prSet/>
      <dgm:spPr/>
      <dgm:t>
        <a:bodyPr/>
        <a:lstStyle/>
        <a:p>
          <a:endParaRPr lang="en-US"/>
        </a:p>
      </dgm:t>
    </dgm:pt>
    <dgm:pt modelId="{EB59A0B2-4B1A-4A2C-8DBE-6E4EE55610E6}" type="sibTrans" cxnId="{435D49CB-8544-4CDF-8B8C-A86735478980}">
      <dgm:prSet/>
      <dgm:spPr/>
      <dgm:t>
        <a:bodyPr/>
        <a:lstStyle/>
        <a:p>
          <a:endParaRPr lang="en-US"/>
        </a:p>
      </dgm:t>
    </dgm:pt>
    <dgm:pt modelId="{AA77D111-385B-4E60-9885-1BC5AEF5AC1D}">
      <dgm:prSet/>
      <dgm:spPr/>
      <dgm:t>
        <a:bodyPr/>
        <a:lstStyle/>
        <a:p>
          <a:r>
            <a:rPr lang="el-GR"/>
            <a:t>Όπως με τις εκχυμώσεις, η εντόπισή τους σε περιοχές όπως οι γλουτοί, ή τα χέρια είναι ύποπτη για κακοποίηση.</a:t>
          </a:r>
          <a:endParaRPr lang="en-US"/>
        </a:p>
      </dgm:t>
    </dgm:pt>
    <dgm:pt modelId="{57D38CD1-BA16-40D2-B132-FA675756032B}" type="parTrans" cxnId="{DB755955-5CC6-43E1-8CE6-975121D0D329}">
      <dgm:prSet/>
      <dgm:spPr/>
      <dgm:t>
        <a:bodyPr/>
        <a:lstStyle/>
        <a:p>
          <a:endParaRPr lang="en-US"/>
        </a:p>
      </dgm:t>
    </dgm:pt>
    <dgm:pt modelId="{ECF9B22A-96B8-4DAD-923A-59DF6CF5F173}" type="sibTrans" cxnId="{DB755955-5CC6-43E1-8CE6-975121D0D329}">
      <dgm:prSet/>
      <dgm:spPr/>
      <dgm:t>
        <a:bodyPr/>
        <a:lstStyle/>
        <a:p>
          <a:endParaRPr lang="en-US"/>
        </a:p>
      </dgm:t>
    </dgm:pt>
    <dgm:pt modelId="{F9B773F6-C790-4228-A84E-7DCAA68E1DE7}">
      <dgm:prSet/>
      <dgm:spPr/>
      <dgm:t>
        <a:bodyPr/>
        <a:lstStyle/>
        <a:p>
          <a:r>
            <a:rPr lang="el-GR"/>
            <a:t>Εγκαύματα με συμμετρική κατανομή (παράδειγμα: ταυτόχρονα στα ίδια σημεία των χεριών) ή με κατανομή που αποκαλούμε «κάλτσας» (παράδειγμα: το πόδι μέχρι στον αστράγαλο) μπορεί να κρύβουν εμβύθιση σε δοχείο με καυτό νερό.</a:t>
          </a:r>
          <a:endParaRPr lang="en-US"/>
        </a:p>
      </dgm:t>
    </dgm:pt>
    <dgm:pt modelId="{36D744EA-7F5B-4AE6-9B5A-052EF9489CD5}" type="parTrans" cxnId="{3000CA36-438E-4FAF-B8F1-CEF17A1433CC}">
      <dgm:prSet/>
      <dgm:spPr/>
      <dgm:t>
        <a:bodyPr/>
        <a:lstStyle/>
        <a:p>
          <a:endParaRPr lang="en-US"/>
        </a:p>
      </dgm:t>
    </dgm:pt>
    <dgm:pt modelId="{12E4E8AC-4C6A-4204-91CB-CB921921D4E3}" type="sibTrans" cxnId="{3000CA36-438E-4FAF-B8F1-CEF17A1433CC}">
      <dgm:prSet/>
      <dgm:spPr/>
      <dgm:t>
        <a:bodyPr/>
        <a:lstStyle/>
        <a:p>
          <a:endParaRPr lang="en-US"/>
        </a:p>
      </dgm:t>
    </dgm:pt>
    <dgm:pt modelId="{9B45CA63-BD78-48A0-87F8-418A765864EC}" type="pres">
      <dgm:prSet presAssocID="{E0E15EED-FDFB-4BF2-9CCA-28424A397A63}" presName="linear" presStyleCnt="0">
        <dgm:presLayoutVars>
          <dgm:animLvl val="lvl"/>
          <dgm:resizeHandles val="exact"/>
        </dgm:presLayoutVars>
      </dgm:prSet>
      <dgm:spPr/>
    </dgm:pt>
    <dgm:pt modelId="{5765E287-6468-4DB4-85CD-6FB9B36F2398}" type="pres">
      <dgm:prSet presAssocID="{EEB39505-B9D3-4473-BE43-35A1D43F31CA}" presName="parentText" presStyleLbl="node1" presStyleIdx="0" presStyleCnt="3">
        <dgm:presLayoutVars>
          <dgm:chMax val="0"/>
          <dgm:bulletEnabled val="1"/>
        </dgm:presLayoutVars>
      </dgm:prSet>
      <dgm:spPr/>
    </dgm:pt>
    <dgm:pt modelId="{B1BFDD79-86EE-4462-A5BC-0C01DBAE43C3}" type="pres">
      <dgm:prSet presAssocID="{EB59A0B2-4B1A-4A2C-8DBE-6E4EE55610E6}" presName="spacer" presStyleCnt="0"/>
      <dgm:spPr/>
    </dgm:pt>
    <dgm:pt modelId="{8E7F85AE-9496-4A97-BF6B-F9115E9AD72C}" type="pres">
      <dgm:prSet presAssocID="{AA77D111-385B-4E60-9885-1BC5AEF5AC1D}" presName="parentText" presStyleLbl="node1" presStyleIdx="1" presStyleCnt="3">
        <dgm:presLayoutVars>
          <dgm:chMax val="0"/>
          <dgm:bulletEnabled val="1"/>
        </dgm:presLayoutVars>
      </dgm:prSet>
      <dgm:spPr/>
    </dgm:pt>
    <dgm:pt modelId="{D5FC4D2A-84F6-4323-B13A-B47696DBBF47}" type="pres">
      <dgm:prSet presAssocID="{ECF9B22A-96B8-4DAD-923A-59DF6CF5F173}" presName="spacer" presStyleCnt="0"/>
      <dgm:spPr/>
    </dgm:pt>
    <dgm:pt modelId="{7C06D4B0-3D87-431F-BCBB-3FA62BD2D22D}" type="pres">
      <dgm:prSet presAssocID="{F9B773F6-C790-4228-A84E-7DCAA68E1DE7}" presName="parentText" presStyleLbl="node1" presStyleIdx="2" presStyleCnt="3">
        <dgm:presLayoutVars>
          <dgm:chMax val="0"/>
          <dgm:bulletEnabled val="1"/>
        </dgm:presLayoutVars>
      </dgm:prSet>
      <dgm:spPr/>
    </dgm:pt>
  </dgm:ptLst>
  <dgm:cxnLst>
    <dgm:cxn modelId="{5FBDB119-80E9-4A99-9895-721F7AF74516}" type="presOf" srcId="{EEB39505-B9D3-4473-BE43-35A1D43F31CA}" destId="{5765E287-6468-4DB4-85CD-6FB9B36F2398}" srcOrd="0" destOrd="0" presId="urn:microsoft.com/office/officeart/2005/8/layout/vList2"/>
    <dgm:cxn modelId="{3000CA36-438E-4FAF-B8F1-CEF17A1433CC}" srcId="{E0E15EED-FDFB-4BF2-9CCA-28424A397A63}" destId="{F9B773F6-C790-4228-A84E-7DCAA68E1DE7}" srcOrd="2" destOrd="0" parTransId="{36D744EA-7F5B-4AE6-9B5A-052EF9489CD5}" sibTransId="{12E4E8AC-4C6A-4204-91CB-CB921921D4E3}"/>
    <dgm:cxn modelId="{DB755955-5CC6-43E1-8CE6-975121D0D329}" srcId="{E0E15EED-FDFB-4BF2-9CCA-28424A397A63}" destId="{AA77D111-385B-4E60-9885-1BC5AEF5AC1D}" srcOrd="1" destOrd="0" parTransId="{57D38CD1-BA16-40D2-B132-FA675756032B}" sibTransId="{ECF9B22A-96B8-4DAD-923A-59DF6CF5F173}"/>
    <dgm:cxn modelId="{69238189-52F6-4C3E-A84E-903FC23C9917}" type="presOf" srcId="{E0E15EED-FDFB-4BF2-9CCA-28424A397A63}" destId="{9B45CA63-BD78-48A0-87F8-418A765864EC}" srcOrd="0" destOrd="0" presId="urn:microsoft.com/office/officeart/2005/8/layout/vList2"/>
    <dgm:cxn modelId="{39D7C5A9-8415-4403-AD4E-BB2575C75F74}" type="presOf" srcId="{F9B773F6-C790-4228-A84E-7DCAA68E1DE7}" destId="{7C06D4B0-3D87-431F-BCBB-3FA62BD2D22D}" srcOrd="0" destOrd="0" presId="urn:microsoft.com/office/officeart/2005/8/layout/vList2"/>
    <dgm:cxn modelId="{8DFD1CC5-9B7E-4CCB-954E-143CBF012097}" type="presOf" srcId="{AA77D111-385B-4E60-9885-1BC5AEF5AC1D}" destId="{8E7F85AE-9496-4A97-BF6B-F9115E9AD72C}" srcOrd="0" destOrd="0" presId="urn:microsoft.com/office/officeart/2005/8/layout/vList2"/>
    <dgm:cxn modelId="{435D49CB-8544-4CDF-8B8C-A86735478980}" srcId="{E0E15EED-FDFB-4BF2-9CCA-28424A397A63}" destId="{EEB39505-B9D3-4473-BE43-35A1D43F31CA}" srcOrd="0" destOrd="0" parTransId="{416E8874-A40A-4A56-830F-3204DFA47EEB}" sibTransId="{EB59A0B2-4B1A-4A2C-8DBE-6E4EE55610E6}"/>
    <dgm:cxn modelId="{84DF2804-E815-4122-BFAD-6B4923663D9A}" type="presParOf" srcId="{9B45CA63-BD78-48A0-87F8-418A765864EC}" destId="{5765E287-6468-4DB4-85CD-6FB9B36F2398}" srcOrd="0" destOrd="0" presId="urn:microsoft.com/office/officeart/2005/8/layout/vList2"/>
    <dgm:cxn modelId="{8AD1BCAE-3DBE-44FB-BC42-56DFE02A550E}" type="presParOf" srcId="{9B45CA63-BD78-48A0-87F8-418A765864EC}" destId="{B1BFDD79-86EE-4462-A5BC-0C01DBAE43C3}" srcOrd="1" destOrd="0" presId="urn:microsoft.com/office/officeart/2005/8/layout/vList2"/>
    <dgm:cxn modelId="{8424489C-BA5B-4013-B1DD-4B91F12B448D}" type="presParOf" srcId="{9B45CA63-BD78-48A0-87F8-418A765864EC}" destId="{8E7F85AE-9496-4A97-BF6B-F9115E9AD72C}" srcOrd="2" destOrd="0" presId="urn:microsoft.com/office/officeart/2005/8/layout/vList2"/>
    <dgm:cxn modelId="{EAF5A4EA-2235-4A38-A553-FD6692489535}" type="presParOf" srcId="{9B45CA63-BD78-48A0-87F8-418A765864EC}" destId="{D5FC4D2A-84F6-4323-B13A-B47696DBBF47}" srcOrd="3" destOrd="0" presId="urn:microsoft.com/office/officeart/2005/8/layout/vList2"/>
    <dgm:cxn modelId="{BBAC168F-D651-4706-BB46-DAFFB91F79FE}" type="presParOf" srcId="{9B45CA63-BD78-48A0-87F8-418A765864EC}" destId="{7C06D4B0-3D87-431F-BCBB-3FA62BD2D22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0208DA-7A80-4BAD-B9C5-794CD6C3957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30D6D47-4CC9-405D-920E-A454B2E34A21}">
      <dgm:prSet/>
      <dgm:spPr/>
      <dgm:t>
        <a:bodyPr/>
        <a:lstStyle/>
        <a:p>
          <a:r>
            <a:rPr lang="el-GR" dirty="0"/>
            <a:t>Η ταυτόχρονη εμφάνιση καταγμάτων σε διαφορετικά σημεία είναι χαρακτηριστική κακοποίησης, ιδιαίτερα όταν αυτά γίνονται σε διαφορετικές χρονικές περιόδους. Για παράδειγμα, όταν αντιμετωπίζεται ένα παιδί για ένα πρόσφατο κάταγμα και στον ακτινολογικό έλεγχο αποκαλύπτονται εστίες επούλωσης παλαιότερων σε άλλα ή στο ίδιο σημείο. </a:t>
          </a:r>
          <a:endParaRPr lang="en-US" dirty="0"/>
        </a:p>
      </dgm:t>
    </dgm:pt>
    <dgm:pt modelId="{33A73A93-4DF5-434D-BF7C-F8FA97EEDD57}" type="parTrans" cxnId="{B9E5DCC2-7135-4CD5-B1A8-18D2543DD216}">
      <dgm:prSet/>
      <dgm:spPr/>
      <dgm:t>
        <a:bodyPr/>
        <a:lstStyle/>
        <a:p>
          <a:endParaRPr lang="en-US"/>
        </a:p>
      </dgm:t>
    </dgm:pt>
    <dgm:pt modelId="{B2BED31D-16FD-44DD-8A29-2588E939EA9F}" type="sibTrans" cxnId="{B9E5DCC2-7135-4CD5-B1A8-18D2543DD216}">
      <dgm:prSet/>
      <dgm:spPr/>
      <dgm:t>
        <a:bodyPr/>
        <a:lstStyle/>
        <a:p>
          <a:endParaRPr lang="en-US"/>
        </a:p>
      </dgm:t>
    </dgm:pt>
    <dgm:pt modelId="{9357ED2F-AF71-4A44-8BDE-67FBAC961CB2}">
      <dgm:prSet/>
      <dgm:spPr/>
      <dgm:t>
        <a:bodyPr/>
        <a:lstStyle/>
        <a:p>
          <a:r>
            <a:rPr lang="el-GR"/>
            <a:t>Η παρουσία κατάγματος σε παιδί με κινητικά προβλήματα που δεν εξηγείται λογικά εξαιτίας της κινητικής αδυναμίας, είναι επίσης απόλυτη ένδειξη κακοποίησης. </a:t>
          </a:r>
          <a:endParaRPr lang="en-US"/>
        </a:p>
      </dgm:t>
    </dgm:pt>
    <dgm:pt modelId="{D444EC04-176C-48F8-AB42-EF29DC14E738}" type="parTrans" cxnId="{37ADFB2C-D983-4FA4-9B9C-78D37AC96AD4}">
      <dgm:prSet/>
      <dgm:spPr/>
      <dgm:t>
        <a:bodyPr/>
        <a:lstStyle/>
        <a:p>
          <a:endParaRPr lang="en-US"/>
        </a:p>
      </dgm:t>
    </dgm:pt>
    <dgm:pt modelId="{47744EAA-3E23-4A14-986D-93D171D3C2DE}" type="sibTrans" cxnId="{37ADFB2C-D983-4FA4-9B9C-78D37AC96AD4}">
      <dgm:prSet/>
      <dgm:spPr/>
      <dgm:t>
        <a:bodyPr/>
        <a:lstStyle/>
        <a:p>
          <a:endParaRPr lang="en-US"/>
        </a:p>
      </dgm:t>
    </dgm:pt>
    <dgm:pt modelId="{C3D9647B-FADC-4348-B790-8A8580039751}" type="pres">
      <dgm:prSet presAssocID="{7F0208DA-7A80-4BAD-B9C5-794CD6C3957B}" presName="linear" presStyleCnt="0">
        <dgm:presLayoutVars>
          <dgm:animLvl val="lvl"/>
          <dgm:resizeHandles val="exact"/>
        </dgm:presLayoutVars>
      </dgm:prSet>
      <dgm:spPr/>
    </dgm:pt>
    <dgm:pt modelId="{AD4533F3-155F-421C-B340-320F8F9CE8C3}" type="pres">
      <dgm:prSet presAssocID="{B30D6D47-4CC9-405D-920E-A454B2E34A21}" presName="parentText" presStyleLbl="node1" presStyleIdx="0" presStyleCnt="2">
        <dgm:presLayoutVars>
          <dgm:chMax val="0"/>
          <dgm:bulletEnabled val="1"/>
        </dgm:presLayoutVars>
      </dgm:prSet>
      <dgm:spPr/>
    </dgm:pt>
    <dgm:pt modelId="{47D303B3-0FC8-4E4C-886C-D69C88E6AF60}" type="pres">
      <dgm:prSet presAssocID="{B2BED31D-16FD-44DD-8A29-2588E939EA9F}" presName="spacer" presStyleCnt="0"/>
      <dgm:spPr/>
    </dgm:pt>
    <dgm:pt modelId="{E28330B3-B4CD-451C-B949-892204009976}" type="pres">
      <dgm:prSet presAssocID="{9357ED2F-AF71-4A44-8BDE-67FBAC961CB2}" presName="parentText" presStyleLbl="node1" presStyleIdx="1" presStyleCnt="2">
        <dgm:presLayoutVars>
          <dgm:chMax val="0"/>
          <dgm:bulletEnabled val="1"/>
        </dgm:presLayoutVars>
      </dgm:prSet>
      <dgm:spPr/>
    </dgm:pt>
  </dgm:ptLst>
  <dgm:cxnLst>
    <dgm:cxn modelId="{9F4BB91F-B472-4514-A6F9-58F1F1F28183}" type="presOf" srcId="{B30D6D47-4CC9-405D-920E-A454B2E34A21}" destId="{AD4533F3-155F-421C-B340-320F8F9CE8C3}" srcOrd="0" destOrd="0" presId="urn:microsoft.com/office/officeart/2005/8/layout/vList2"/>
    <dgm:cxn modelId="{37ADFB2C-D983-4FA4-9B9C-78D37AC96AD4}" srcId="{7F0208DA-7A80-4BAD-B9C5-794CD6C3957B}" destId="{9357ED2F-AF71-4A44-8BDE-67FBAC961CB2}" srcOrd="1" destOrd="0" parTransId="{D444EC04-176C-48F8-AB42-EF29DC14E738}" sibTransId="{47744EAA-3E23-4A14-986D-93D171D3C2DE}"/>
    <dgm:cxn modelId="{775B478D-3EF6-4D9A-857B-8B9AC056FA24}" type="presOf" srcId="{7F0208DA-7A80-4BAD-B9C5-794CD6C3957B}" destId="{C3D9647B-FADC-4348-B790-8A8580039751}" srcOrd="0" destOrd="0" presId="urn:microsoft.com/office/officeart/2005/8/layout/vList2"/>
    <dgm:cxn modelId="{B9E5DCC2-7135-4CD5-B1A8-18D2543DD216}" srcId="{7F0208DA-7A80-4BAD-B9C5-794CD6C3957B}" destId="{B30D6D47-4CC9-405D-920E-A454B2E34A21}" srcOrd="0" destOrd="0" parTransId="{33A73A93-4DF5-434D-BF7C-F8FA97EEDD57}" sibTransId="{B2BED31D-16FD-44DD-8A29-2588E939EA9F}"/>
    <dgm:cxn modelId="{A04CC3D5-479F-49C1-8B2D-BEA6DFB07738}" type="presOf" srcId="{9357ED2F-AF71-4A44-8BDE-67FBAC961CB2}" destId="{E28330B3-B4CD-451C-B949-892204009976}" srcOrd="0" destOrd="0" presId="urn:microsoft.com/office/officeart/2005/8/layout/vList2"/>
    <dgm:cxn modelId="{7BAB7404-85F2-4641-ACAC-856CBE8FA314}" type="presParOf" srcId="{C3D9647B-FADC-4348-B790-8A8580039751}" destId="{AD4533F3-155F-421C-B340-320F8F9CE8C3}" srcOrd="0" destOrd="0" presId="urn:microsoft.com/office/officeart/2005/8/layout/vList2"/>
    <dgm:cxn modelId="{6D478986-2A52-48A9-8790-2DB2227D6B15}" type="presParOf" srcId="{C3D9647B-FADC-4348-B790-8A8580039751}" destId="{47D303B3-0FC8-4E4C-886C-D69C88E6AF60}" srcOrd="1" destOrd="0" presId="urn:microsoft.com/office/officeart/2005/8/layout/vList2"/>
    <dgm:cxn modelId="{A832F7A6-331A-4932-8ABB-163CFCCD87EA}" type="presParOf" srcId="{C3D9647B-FADC-4348-B790-8A8580039751}" destId="{E28330B3-B4CD-451C-B949-89220400997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31B210-B982-4E82-9743-27FDBAEC85A2}"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0D50A6C2-0162-44F5-AEF8-6A0CB5020BD1}">
      <dgm:prSet/>
      <dgm:spPr/>
      <dgm:t>
        <a:bodyPr/>
        <a:lstStyle/>
        <a:p>
          <a:r>
            <a:rPr lang="el-GR" b="0" i="0" baseline="0" dirty="0"/>
            <a:t>Στα αντικειμενικά ευρήματα περιλαμβάνονται οι εκχυμώσεις, εκδορές, ανοικτά τραύματα, αύξηση της περιμέτρου της κεφαλής (στις μικρότερες ηλικίες), αιμορραγία του αμφιβληστροειδούς (αντιληπτή με τη βυθοσκόπηση), υπόσφαγμα (αιμορραγία στον σκληρό λευκό χιτώνα του οφθαλμού).</a:t>
          </a:r>
          <a:endParaRPr lang="en-US" dirty="0"/>
        </a:p>
      </dgm:t>
    </dgm:pt>
    <dgm:pt modelId="{E59D2D82-2EBF-47C9-A5D2-41D7FEFBA478}" type="parTrans" cxnId="{0AFEF2B1-0852-4545-BE73-71F5B1604D0B}">
      <dgm:prSet/>
      <dgm:spPr/>
      <dgm:t>
        <a:bodyPr/>
        <a:lstStyle/>
        <a:p>
          <a:endParaRPr lang="en-US"/>
        </a:p>
      </dgm:t>
    </dgm:pt>
    <dgm:pt modelId="{9FD76BC2-E3C8-448D-9C4F-F13A7C237DF1}" type="sibTrans" cxnId="{0AFEF2B1-0852-4545-BE73-71F5B1604D0B}">
      <dgm:prSet/>
      <dgm:spPr/>
      <dgm:t>
        <a:bodyPr/>
        <a:lstStyle/>
        <a:p>
          <a:endParaRPr lang="en-US"/>
        </a:p>
      </dgm:t>
    </dgm:pt>
    <dgm:pt modelId="{F0823CB8-24F0-4D41-ACB0-F0C42611EB86}">
      <dgm:prSet/>
      <dgm:spPr/>
      <dgm:t>
        <a:bodyPr/>
        <a:lstStyle/>
        <a:p>
          <a:r>
            <a:rPr lang="el-GR" b="0" i="0" baseline="0"/>
            <a:t>Όταν βλάβες σαν αυτές που περιγράφονται εδώ είναι πολλαπλές και επαναλαμβανόμενες, τότε η πιθανότητα κακοποίησης είναι αυξημένη. </a:t>
          </a:r>
          <a:endParaRPr lang="en-US"/>
        </a:p>
      </dgm:t>
    </dgm:pt>
    <dgm:pt modelId="{8EACFCB4-418C-4A0F-8B58-E68197F1FB25}" type="parTrans" cxnId="{8376F5E6-C4D2-4762-B7FC-FE2B363460EF}">
      <dgm:prSet/>
      <dgm:spPr/>
      <dgm:t>
        <a:bodyPr/>
        <a:lstStyle/>
        <a:p>
          <a:endParaRPr lang="en-US"/>
        </a:p>
      </dgm:t>
    </dgm:pt>
    <dgm:pt modelId="{E2B8D3EF-D497-422B-8595-D4699104AE5D}" type="sibTrans" cxnId="{8376F5E6-C4D2-4762-B7FC-FE2B363460EF}">
      <dgm:prSet/>
      <dgm:spPr/>
      <dgm:t>
        <a:bodyPr/>
        <a:lstStyle/>
        <a:p>
          <a:endParaRPr lang="en-US"/>
        </a:p>
      </dgm:t>
    </dgm:pt>
    <dgm:pt modelId="{64173E7C-61F9-4BF5-A863-6A1E168BA716}" type="pres">
      <dgm:prSet presAssocID="{3D31B210-B982-4E82-9743-27FDBAEC85A2}" presName="diagram" presStyleCnt="0">
        <dgm:presLayoutVars>
          <dgm:dir/>
          <dgm:resizeHandles val="exact"/>
        </dgm:presLayoutVars>
      </dgm:prSet>
      <dgm:spPr/>
    </dgm:pt>
    <dgm:pt modelId="{A859E260-8053-4023-9AA4-6B8BB66BC2AC}" type="pres">
      <dgm:prSet presAssocID="{0D50A6C2-0162-44F5-AEF8-6A0CB5020BD1}" presName="node" presStyleLbl="node1" presStyleIdx="0" presStyleCnt="2">
        <dgm:presLayoutVars>
          <dgm:bulletEnabled val="1"/>
        </dgm:presLayoutVars>
      </dgm:prSet>
      <dgm:spPr/>
    </dgm:pt>
    <dgm:pt modelId="{90741809-FE6E-473F-974B-A92405C5AC34}" type="pres">
      <dgm:prSet presAssocID="{9FD76BC2-E3C8-448D-9C4F-F13A7C237DF1}" presName="sibTrans" presStyleCnt="0"/>
      <dgm:spPr/>
    </dgm:pt>
    <dgm:pt modelId="{641E4D9B-4C14-4C38-A99D-952A7BE8DF41}" type="pres">
      <dgm:prSet presAssocID="{F0823CB8-24F0-4D41-ACB0-F0C42611EB86}" presName="node" presStyleLbl="node1" presStyleIdx="1" presStyleCnt="2">
        <dgm:presLayoutVars>
          <dgm:bulletEnabled val="1"/>
        </dgm:presLayoutVars>
      </dgm:prSet>
      <dgm:spPr/>
    </dgm:pt>
  </dgm:ptLst>
  <dgm:cxnLst>
    <dgm:cxn modelId="{84AD2619-EA08-4CB6-A05D-6865B4929218}" type="presOf" srcId="{0D50A6C2-0162-44F5-AEF8-6A0CB5020BD1}" destId="{A859E260-8053-4023-9AA4-6B8BB66BC2AC}" srcOrd="0" destOrd="0" presId="urn:microsoft.com/office/officeart/2005/8/layout/default"/>
    <dgm:cxn modelId="{CB14287D-9F9C-4422-A318-5FD0DBB174D6}" type="presOf" srcId="{F0823CB8-24F0-4D41-ACB0-F0C42611EB86}" destId="{641E4D9B-4C14-4C38-A99D-952A7BE8DF41}" srcOrd="0" destOrd="0" presId="urn:microsoft.com/office/officeart/2005/8/layout/default"/>
    <dgm:cxn modelId="{0AFEF2B1-0852-4545-BE73-71F5B1604D0B}" srcId="{3D31B210-B982-4E82-9743-27FDBAEC85A2}" destId="{0D50A6C2-0162-44F5-AEF8-6A0CB5020BD1}" srcOrd="0" destOrd="0" parTransId="{E59D2D82-2EBF-47C9-A5D2-41D7FEFBA478}" sibTransId="{9FD76BC2-E3C8-448D-9C4F-F13A7C237DF1}"/>
    <dgm:cxn modelId="{8376F5E6-C4D2-4762-B7FC-FE2B363460EF}" srcId="{3D31B210-B982-4E82-9743-27FDBAEC85A2}" destId="{F0823CB8-24F0-4D41-ACB0-F0C42611EB86}" srcOrd="1" destOrd="0" parTransId="{8EACFCB4-418C-4A0F-8B58-E68197F1FB25}" sibTransId="{E2B8D3EF-D497-422B-8595-D4699104AE5D}"/>
    <dgm:cxn modelId="{6270E7F8-81E9-4D21-8539-BDDAA1FBEF40}" type="presOf" srcId="{3D31B210-B982-4E82-9743-27FDBAEC85A2}" destId="{64173E7C-61F9-4BF5-A863-6A1E168BA716}" srcOrd="0" destOrd="0" presId="urn:microsoft.com/office/officeart/2005/8/layout/default"/>
    <dgm:cxn modelId="{4EDA04F4-EE23-4995-94A4-0B659FA091CB}" type="presParOf" srcId="{64173E7C-61F9-4BF5-A863-6A1E168BA716}" destId="{A859E260-8053-4023-9AA4-6B8BB66BC2AC}" srcOrd="0" destOrd="0" presId="urn:microsoft.com/office/officeart/2005/8/layout/default"/>
    <dgm:cxn modelId="{701587B5-DDDC-4CA3-8A72-4A148ABAAEE6}" type="presParOf" srcId="{64173E7C-61F9-4BF5-A863-6A1E168BA716}" destId="{90741809-FE6E-473F-974B-A92405C5AC34}" srcOrd="1" destOrd="0" presId="urn:microsoft.com/office/officeart/2005/8/layout/default"/>
    <dgm:cxn modelId="{7BABED68-9B79-44BB-894C-5702A9A86072}" type="presParOf" srcId="{64173E7C-61F9-4BF5-A863-6A1E168BA716}" destId="{641E4D9B-4C14-4C38-A99D-952A7BE8DF41}"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50C09F-9706-4A62-8A3E-20C81E08940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3AC261B-1386-46D3-82EA-5DAEB5CDB663}">
      <dgm:prSet/>
      <dgm:spPr/>
      <dgm:t>
        <a:bodyPr/>
        <a:lstStyle/>
        <a:p>
          <a:r>
            <a:rPr lang="el-GR" b="0" i="0" baseline="0"/>
            <a:t>Έχει υποστηριχθεί ότι η συνδυασμένη εμφάνιση τριών από τα έξι παρακάτω χαρακτηριστικά κακώσεων έχει υψηλή προγνωστική αξία παρουσίας κακοποίησης:</a:t>
          </a:r>
          <a:endParaRPr lang="en-US"/>
        </a:p>
      </dgm:t>
    </dgm:pt>
    <dgm:pt modelId="{31F67E19-819A-4221-8EAE-D1348D6E6C42}" type="parTrans" cxnId="{6B1B5C97-C3FA-415B-8BAA-C718D24F114A}">
      <dgm:prSet/>
      <dgm:spPr/>
      <dgm:t>
        <a:bodyPr/>
        <a:lstStyle/>
        <a:p>
          <a:endParaRPr lang="en-US"/>
        </a:p>
      </dgm:t>
    </dgm:pt>
    <dgm:pt modelId="{5BA048C1-DED3-4870-AA3D-D4B692644A92}" type="sibTrans" cxnId="{6B1B5C97-C3FA-415B-8BAA-C718D24F114A}">
      <dgm:prSet/>
      <dgm:spPr/>
      <dgm:t>
        <a:bodyPr/>
        <a:lstStyle/>
        <a:p>
          <a:endParaRPr lang="en-US"/>
        </a:p>
      </dgm:t>
    </dgm:pt>
    <dgm:pt modelId="{0CB73FCE-9D2B-44E7-B34D-E6816141A9A8}">
      <dgm:prSet/>
      <dgm:spPr/>
      <dgm:t>
        <a:bodyPr/>
        <a:lstStyle/>
        <a:p>
          <a:r>
            <a:rPr lang="el-GR" b="0" i="0" baseline="0"/>
            <a:t>Εκχυμώσεις</a:t>
          </a:r>
          <a:endParaRPr lang="en-US"/>
        </a:p>
      </dgm:t>
    </dgm:pt>
    <dgm:pt modelId="{E767D0C6-395C-41D1-998D-6E1ADE855444}" type="parTrans" cxnId="{AECED504-E588-47C0-896A-61C3377BCAC7}">
      <dgm:prSet/>
      <dgm:spPr/>
      <dgm:t>
        <a:bodyPr/>
        <a:lstStyle/>
        <a:p>
          <a:endParaRPr lang="en-US"/>
        </a:p>
      </dgm:t>
    </dgm:pt>
    <dgm:pt modelId="{6F183F43-53D6-4FF5-A718-71FDABA4A6B4}" type="sibTrans" cxnId="{AECED504-E588-47C0-896A-61C3377BCAC7}">
      <dgm:prSet/>
      <dgm:spPr/>
      <dgm:t>
        <a:bodyPr/>
        <a:lstStyle/>
        <a:p>
          <a:endParaRPr lang="en-US"/>
        </a:p>
      </dgm:t>
    </dgm:pt>
    <dgm:pt modelId="{1EDCCF9E-9868-4FA8-A12B-1B0886DD0523}">
      <dgm:prSet/>
      <dgm:spPr/>
      <dgm:t>
        <a:bodyPr/>
        <a:lstStyle/>
        <a:p>
          <a:r>
            <a:rPr lang="el-GR" b="0" i="0" baseline="0"/>
            <a:t>Σπασμοί</a:t>
          </a:r>
          <a:endParaRPr lang="en-US"/>
        </a:p>
      </dgm:t>
    </dgm:pt>
    <dgm:pt modelId="{3E2F9F4E-072F-40FF-AA72-CDB04E5035AC}" type="parTrans" cxnId="{59665B30-82C3-47EA-9AA0-6A3B5E1ED02F}">
      <dgm:prSet/>
      <dgm:spPr/>
      <dgm:t>
        <a:bodyPr/>
        <a:lstStyle/>
        <a:p>
          <a:endParaRPr lang="en-US"/>
        </a:p>
      </dgm:t>
    </dgm:pt>
    <dgm:pt modelId="{8DF6440F-86BC-41CA-B97F-A8194B66855C}" type="sibTrans" cxnId="{59665B30-82C3-47EA-9AA0-6A3B5E1ED02F}">
      <dgm:prSet/>
      <dgm:spPr/>
      <dgm:t>
        <a:bodyPr/>
        <a:lstStyle/>
        <a:p>
          <a:endParaRPr lang="en-US"/>
        </a:p>
      </dgm:t>
    </dgm:pt>
    <dgm:pt modelId="{38E963B8-4326-4CC4-8703-C043209C1422}">
      <dgm:prSet/>
      <dgm:spPr/>
      <dgm:t>
        <a:bodyPr/>
        <a:lstStyle/>
        <a:p>
          <a:r>
            <a:rPr lang="el-GR" b="0" i="0" baseline="0" dirty="0"/>
            <a:t>Άπνοια</a:t>
          </a:r>
          <a:endParaRPr lang="en-US" dirty="0"/>
        </a:p>
      </dgm:t>
    </dgm:pt>
    <dgm:pt modelId="{AA80DE13-3C5E-44F9-A5FB-19DE191B6594}" type="parTrans" cxnId="{2FAAA8E1-10EB-48CD-9213-9ADF076529EF}">
      <dgm:prSet/>
      <dgm:spPr/>
      <dgm:t>
        <a:bodyPr/>
        <a:lstStyle/>
        <a:p>
          <a:endParaRPr lang="en-US"/>
        </a:p>
      </dgm:t>
    </dgm:pt>
    <dgm:pt modelId="{08AA7AAE-A4E0-4B67-97F1-7A9673C668A1}" type="sibTrans" cxnId="{2FAAA8E1-10EB-48CD-9213-9ADF076529EF}">
      <dgm:prSet/>
      <dgm:spPr/>
      <dgm:t>
        <a:bodyPr/>
        <a:lstStyle/>
        <a:p>
          <a:endParaRPr lang="en-US"/>
        </a:p>
      </dgm:t>
    </dgm:pt>
    <dgm:pt modelId="{AABD04FB-029F-4828-AF44-BA15E22410C9}">
      <dgm:prSet/>
      <dgm:spPr/>
      <dgm:t>
        <a:bodyPr/>
        <a:lstStyle/>
        <a:p>
          <a:r>
            <a:rPr lang="el-GR" b="0" i="0" baseline="0"/>
            <a:t>Κάταγμα μακρών οστών</a:t>
          </a:r>
          <a:endParaRPr lang="en-US"/>
        </a:p>
      </dgm:t>
    </dgm:pt>
    <dgm:pt modelId="{F3504DC5-7905-404D-919A-EB0855E71940}" type="parTrans" cxnId="{ED2187C7-F213-4846-93D9-29D93FBBAE4D}">
      <dgm:prSet/>
      <dgm:spPr/>
      <dgm:t>
        <a:bodyPr/>
        <a:lstStyle/>
        <a:p>
          <a:endParaRPr lang="en-US"/>
        </a:p>
      </dgm:t>
    </dgm:pt>
    <dgm:pt modelId="{958FC4E9-DA29-4B64-8FCD-01AFB6E4037E}" type="sibTrans" cxnId="{ED2187C7-F213-4846-93D9-29D93FBBAE4D}">
      <dgm:prSet/>
      <dgm:spPr/>
      <dgm:t>
        <a:bodyPr/>
        <a:lstStyle/>
        <a:p>
          <a:endParaRPr lang="en-US"/>
        </a:p>
      </dgm:t>
    </dgm:pt>
    <dgm:pt modelId="{85B30483-7682-4427-AF9B-8887F091676E}">
      <dgm:prSet/>
      <dgm:spPr/>
      <dgm:t>
        <a:bodyPr/>
        <a:lstStyle/>
        <a:p>
          <a:r>
            <a:rPr lang="el-GR" b="0" i="0" baseline="0"/>
            <a:t>Αιμορραγία αμφιβληστροειδούς</a:t>
          </a:r>
          <a:endParaRPr lang="en-US"/>
        </a:p>
      </dgm:t>
    </dgm:pt>
    <dgm:pt modelId="{1BCB6655-B86A-4D15-81A8-AF49686C5E5C}" type="parTrans" cxnId="{77C46B2F-B202-4D69-B7E9-2D776BD58548}">
      <dgm:prSet/>
      <dgm:spPr/>
      <dgm:t>
        <a:bodyPr/>
        <a:lstStyle/>
        <a:p>
          <a:endParaRPr lang="en-US"/>
        </a:p>
      </dgm:t>
    </dgm:pt>
    <dgm:pt modelId="{7CD6A8D8-86E8-4772-BFEB-38C9610120DB}" type="sibTrans" cxnId="{77C46B2F-B202-4D69-B7E9-2D776BD58548}">
      <dgm:prSet/>
      <dgm:spPr/>
      <dgm:t>
        <a:bodyPr/>
        <a:lstStyle/>
        <a:p>
          <a:endParaRPr lang="en-US"/>
        </a:p>
      </dgm:t>
    </dgm:pt>
    <dgm:pt modelId="{44B8412F-86E3-40B4-90CD-B1932B5E80D5}">
      <dgm:prSet/>
      <dgm:spPr/>
      <dgm:t>
        <a:bodyPr/>
        <a:lstStyle/>
        <a:p>
          <a:r>
            <a:rPr lang="el-GR" b="0" i="0" baseline="0"/>
            <a:t>Κατάγματα πλευρών</a:t>
          </a:r>
          <a:endParaRPr lang="en-US"/>
        </a:p>
      </dgm:t>
    </dgm:pt>
    <dgm:pt modelId="{A8A1BA86-F911-488C-8017-FC16AC904943}" type="parTrans" cxnId="{B484AD60-5293-41BC-BD1B-EC59F6D2AB34}">
      <dgm:prSet/>
      <dgm:spPr/>
      <dgm:t>
        <a:bodyPr/>
        <a:lstStyle/>
        <a:p>
          <a:endParaRPr lang="en-US"/>
        </a:p>
      </dgm:t>
    </dgm:pt>
    <dgm:pt modelId="{FEE51891-94F2-4B35-B603-246866311F2C}" type="sibTrans" cxnId="{B484AD60-5293-41BC-BD1B-EC59F6D2AB34}">
      <dgm:prSet/>
      <dgm:spPr/>
      <dgm:t>
        <a:bodyPr/>
        <a:lstStyle/>
        <a:p>
          <a:endParaRPr lang="en-US"/>
        </a:p>
      </dgm:t>
    </dgm:pt>
    <dgm:pt modelId="{659D6EF9-BA77-483C-94D3-62A024590409}" type="pres">
      <dgm:prSet presAssocID="{EB50C09F-9706-4A62-8A3E-20C81E08940C}" presName="linear" presStyleCnt="0">
        <dgm:presLayoutVars>
          <dgm:animLvl val="lvl"/>
          <dgm:resizeHandles val="exact"/>
        </dgm:presLayoutVars>
      </dgm:prSet>
      <dgm:spPr/>
    </dgm:pt>
    <dgm:pt modelId="{02FC03AD-9478-4EB2-8A4A-AD6906AA1D5D}" type="pres">
      <dgm:prSet presAssocID="{33AC261B-1386-46D3-82EA-5DAEB5CDB663}" presName="parentText" presStyleLbl="node1" presStyleIdx="0" presStyleCnt="7">
        <dgm:presLayoutVars>
          <dgm:chMax val="0"/>
          <dgm:bulletEnabled val="1"/>
        </dgm:presLayoutVars>
      </dgm:prSet>
      <dgm:spPr/>
    </dgm:pt>
    <dgm:pt modelId="{F625A2A2-F278-44A0-9A59-4327727A7F5E}" type="pres">
      <dgm:prSet presAssocID="{5BA048C1-DED3-4870-AA3D-D4B692644A92}" presName="spacer" presStyleCnt="0"/>
      <dgm:spPr/>
    </dgm:pt>
    <dgm:pt modelId="{B89855F1-A079-483B-923C-251DDAA44394}" type="pres">
      <dgm:prSet presAssocID="{0CB73FCE-9D2B-44E7-B34D-E6816141A9A8}" presName="parentText" presStyleLbl="node1" presStyleIdx="1" presStyleCnt="7">
        <dgm:presLayoutVars>
          <dgm:chMax val="0"/>
          <dgm:bulletEnabled val="1"/>
        </dgm:presLayoutVars>
      </dgm:prSet>
      <dgm:spPr/>
    </dgm:pt>
    <dgm:pt modelId="{B4BE22A3-FD7A-4B00-935B-2BAE8720C3BB}" type="pres">
      <dgm:prSet presAssocID="{6F183F43-53D6-4FF5-A718-71FDABA4A6B4}" presName="spacer" presStyleCnt="0"/>
      <dgm:spPr/>
    </dgm:pt>
    <dgm:pt modelId="{1DAF9A57-E58A-4E4E-A0C4-CE453608BC04}" type="pres">
      <dgm:prSet presAssocID="{1EDCCF9E-9868-4FA8-A12B-1B0886DD0523}" presName="parentText" presStyleLbl="node1" presStyleIdx="2" presStyleCnt="7">
        <dgm:presLayoutVars>
          <dgm:chMax val="0"/>
          <dgm:bulletEnabled val="1"/>
        </dgm:presLayoutVars>
      </dgm:prSet>
      <dgm:spPr/>
    </dgm:pt>
    <dgm:pt modelId="{49DA12CF-0E7C-483A-89C9-6FB3FF60EF50}" type="pres">
      <dgm:prSet presAssocID="{8DF6440F-86BC-41CA-B97F-A8194B66855C}" presName="spacer" presStyleCnt="0"/>
      <dgm:spPr/>
    </dgm:pt>
    <dgm:pt modelId="{386D067F-7776-4413-B739-F615033F071C}" type="pres">
      <dgm:prSet presAssocID="{38E963B8-4326-4CC4-8703-C043209C1422}" presName="parentText" presStyleLbl="node1" presStyleIdx="3" presStyleCnt="7">
        <dgm:presLayoutVars>
          <dgm:chMax val="0"/>
          <dgm:bulletEnabled val="1"/>
        </dgm:presLayoutVars>
      </dgm:prSet>
      <dgm:spPr/>
    </dgm:pt>
    <dgm:pt modelId="{01293ADA-925A-4280-97F4-3580552F416D}" type="pres">
      <dgm:prSet presAssocID="{08AA7AAE-A4E0-4B67-97F1-7A9673C668A1}" presName="spacer" presStyleCnt="0"/>
      <dgm:spPr/>
    </dgm:pt>
    <dgm:pt modelId="{3BF548E5-678C-49E7-9A3A-7E097D07E038}" type="pres">
      <dgm:prSet presAssocID="{AABD04FB-029F-4828-AF44-BA15E22410C9}" presName="parentText" presStyleLbl="node1" presStyleIdx="4" presStyleCnt="7">
        <dgm:presLayoutVars>
          <dgm:chMax val="0"/>
          <dgm:bulletEnabled val="1"/>
        </dgm:presLayoutVars>
      </dgm:prSet>
      <dgm:spPr/>
    </dgm:pt>
    <dgm:pt modelId="{8784782E-73E0-4D3A-9114-6166FB361440}" type="pres">
      <dgm:prSet presAssocID="{958FC4E9-DA29-4B64-8FCD-01AFB6E4037E}" presName="spacer" presStyleCnt="0"/>
      <dgm:spPr/>
    </dgm:pt>
    <dgm:pt modelId="{8695AF91-E5B3-4D34-8BA3-F2CACAD1A277}" type="pres">
      <dgm:prSet presAssocID="{85B30483-7682-4427-AF9B-8887F091676E}" presName="parentText" presStyleLbl="node1" presStyleIdx="5" presStyleCnt="7">
        <dgm:presLayoutVars>
          <dgm:chMax val="0"/>
          <dgm:bulletEnabled val="1"/>
        </dgm:presLayoutVars>
      </dgm:prSet>
      <dgm:spPr/>
    </dgm:pt>
    <dgm:pt modelId="{6C0F9811-2EE2-42E3-9639-67511D3A5815}" type="pres">
      <dgm:prSet presAssocID="{7CD6A8D8-86E8-4772-BFEB-38C9610120DB}" presName="spacer" presStyleCnt="0"/>
      <dgm:spPr/>
    </dgm:pt>
    <dgm:pt modelId="{E4FF192E-8D72-4E29-9D5D-D9E68C6EC0AB}" type="pres">
      <dgm:prSet presAssocID="{44B8412F-86E3-40B4-90CD-B1932B5E80D5}" presName="parentText" presStyleLbl="node1" presStyleIdx="6" presStyleCnt="7">
        <dgm:presLayoutVars>
          <dgm:chMax val="0"/>
          <dgm:bulletEnabled val="1"/>
        </dgm:presLayoutVars>
      </dgm:prSet>
      <dgm:spPr/>
    </dgm:pt>
  </dgm:ptLst>
  <dgm:cxnLst>
    <dgm:cxn modelId="{AECED504-E588-47C0-896A-61C3377BCAC7}" srcId="{EB50C09F-9706-4A62-8A3E-20C81E08940C}" destId="{0CB73FCE-9D2B-44E7-B34D-E6816141A9A8}" srcOrd="1" destOrd="0" parTransId="{E767D0C6-395C-41D1-998D-6E1ADE855444}" sibTransId="{6F183F43-53D6-4FF5-A718-71FDABA4A6B4}"/>
    <dgm:cxn modelId="{77C46B2F-B202-4D69-B7E9-2D776BD58548}" srcId="{EB50C09F-9706-4A62-8A3E-20C81E08940C}" destId="{85B30483-7682-4427-AF9B-8887F091676E}" srcOrd="5" destOrd="0" parTransId="{1BCB6655-B86A-4D15-81A8-AF49686C5E5C}" sibTransId="{7CD6A8D8-86E8-4772-BFEB-38C9610120DB}"/>
    <dgm:cxn modelId="{59665B30-82C3-47EA-9AA0-6A3B5E1ED02F}" srcId="{EB50C09F-9706-4A62-8A3E-20C81E08940C}" destId="{1EDCCF9E-9868-4FA8-A12B-1B0886DD0523}" srcOrd="2" destOrd="0" parTransId="{3E2F9F4E-072F-40FF-AA72-CDB04E5035AC}" sibTransId="{8DF6440F-86BC-41CA-B97F-A8194B66855C}"/>
    <dgm:cxn modelId="{C9F13733-8395-479B-9162-024F62002C0D}" type="presOf" srcId="{AABD04FB-029F-4828-AF44-BA15E22410C9}" destId="{3BF548E5-678C-49E7-9A3A-7E097D07E038}" srcOrd="0" destOrd="0" presId="urn:microsoft.com/office/officeart/2005/8/layout/vList2"/>
    <dgm:cxn modelId="{B484AD60-5293-41BC-BD1B-EC59F6D2AB34}" srcId="{EB50C09F-9706-4A62-8A3E-20C81E08940C}" destId="{44B8412F-86E3-40B4-90CD-B1932B5E80D5}" srcOrd="6" destOrd="0" parTransId="{A8A1BA86-F911-488C-8017-FC16AC904943}" sibTransId="{FEE51891-94F2-4B35-B603-246866311F2C}"/>
    <dgm:cxn modelId="{E1A7754B-8BE9-414D-819A-225BBDB8DEC0}" type="presOf" srcId="{0CB73FCE-9D2B-44E7-B34D-E6816141A9A8}" destId="{B89855F1-A079-483B-923C-251DDAA44394}" srcOrd="0" destOrd="0" presId="urn:microsoft.com/office/officeart/2005/8/layout/vList2"/>
    <dgm:cxn modelId="{97993A74-667D-4CE5-BBE7-62666E75CB05}" type="presOf" srcId="{33AC261B-1386-46D3-82EA-5DAEB5CDB663}" destId="{02FC03AD-9478-4EB2-8A4A-AD6906AA1D5D}" srcOrd="0" destOrd="0" presId="urn:microsoft.com/office/officeart/2005/8/layout/vList2"/>
    <dgm:cxn modelId="{DB8B6B85-BB0B-40CA-9BD4-03F7D24F16E6}" type="presOf" srcId="{EB50C09F-9706-4A62-8A3E-20C81E08940C}" destId="{659D6EF9-BA77-483C-94D3-62A024590409}" srcOrd="0" destOrd="0" presId="urn:microsoft.com/office/officeart/2005/8/layout/vList2"/>
    <dgm:cxn modelId="{6B1B5C97-C3FA-415B-8BAA-C718D24F114A}" srcId="{EB50C09F-9706-4A62-8A3E-20C81E08940C}" destId="{33AC261B-1386-46D3-82EA-5DAEB5CDB663}" srcOrd="0" destOrd="0" parTransId="{31F67E19-819A-4221-8EAE-D1348D6E6C42}" sibTransId="{5BA048C1-DED3-4870-AA3D-D4B692644A92}"/>
    <dgm:cxn modelId="{ED2187C7-F213-4846-93D9-29D93FBBAE4D}" srcId="{EB50C09F-9706-4A62-8A3E-20C81E08940C}" destId="{AABD04FB-029F-4828-AF44-BA15E22410C9}" srcOrd="4" destOrd="0" parTransId="{F3504DC5-7905-404D-919A-EB0855E71940}" sibTransId="{958FC4E9-DA29-4B64-8FCD-01AFB6E4037E}"/>
    <dgm:cxn modelId="{0A7BF7CC-52B2-47E1-950A-96F358C0C214}" type="presOf" srcId="{38E963B8-4326-4CC4-8703-C043209C1422}" destId="{386D067F-7776-4413-B739-F615033F071C}" srcOrd="0" destOrd="0" presId="urn:microsoft.com/office/officeart/2005/8/layout/vList2"/>
    <dgm:cxn modelId="{898011CD-79FF-4A0E-A80E-04F21EB8B416}" type="presOf" srcId="{1EDCCF9E-9868-4FA8-A12B-1B0886DD0523}" destId="{1DAF9A57-E58A-4E4E-A0C4-CE453608BC04}" srcOrd="0" destOrd="0" presId="urn:microsoft.com/office/officeart/2005/8/layout/vList2"/>
    <dgm:cxn modelId="{7647D1CE-7981-4D88-A561-B2067A341EA1}" type="presOf" srcId="{44B8412F-86E3-40B4-90CD-B1932B5E80D5}" destId="{E4FF192E-8D72-4E29-9D5D-D9E68C6EC0AB}" srcOrd="0" destOrd="0" presId="urn:microsoft.com/office/officeart/2005/8/layout/vList2"/>
    <dgm:cxn modelId="{B67EABE0-B520-4F29-B0A6-79E2C2CA6052}" type="presOf" srcId="{85B30483-7682-4427-AF9B-8887F091676E}" destId="{8695AF91-E5B3-4D34-8BA3-F2CACAD1A277}" srcOrd="0" destOrd="0" presId="urn:microsoft.com/office/officeart/2005/8/layout/vList2"/>
    <dgm:cxn modelId="{2FAAA8E1-10EB-48CD-9213-9ADF076529EF}" srcId="{EB50C09F-9706-4A62-8A3E-20C81E08940C}" destId="{38E963B8-4326-4CC4-8703-C043209C1422}" srcOrd="3" destOrd="0" parTransId="{AA80DE13-3C5E-44F9-A5FB-19DE191B6594}" sibTransId="{08AA7AAE-A4E0-4B67-97F1-7A9673C668A1}"/>
    <dgm:cxn modelId="{FA8F7397-260B-4080-946B-025912DB1FA3}" type="presParOf" srcId="{659D6EF9-BA77-483C-94D3-62A024590409}" destId="{02FC03AD-9478-4EB2-8A4A-AD6906AA1D5D}" srcOrd="0" destOrd="0" presId="urn:microsoft.com/office/officeart/2005/8/layout/vList2"/>
    <dgm:cxn modelId="{66890ECC-A585-4BAC-A85F-34CD7D960C74}" type="presParOf" srcId="{659D6EF9-BA77-483C-94D3-62A024590409}" destId="{F625A2A2-F278-44A0-9A59-4327727A7F5E}" srcOrd="1" destOrd="0" presId="urn:microsoft.com/office/officeart/2005/8/layout/vList2"/>
    <dgm:cxn modelId="{381AF606-70AD-4135-A0C2-F9EF7B83F5B4}" type="presParOf" srcId="{659D6EF9-BA77-483C-94D3-62A024590409}" destId="{B89855F1-A079-483B-923C-251DDAA44394}" srcOrd="2" destOrd="0" presId="urn:microsoft.com/office/officeart/2005/8/layout/vList2"/>
    <dgm:cxn modelId="{E9409282-916C-47CF-B20C-73A8970C87F6}" type="presParOf" srcId="{659D6EF9-BA77-483C-94D3-62A024590409}" destId="{B4BE22A3-FD7A-4B00-935B-2BAE8720C3BB}" srcOrd="3" destOrd="0" presId="urn:microsoft.com/office/officeart/2005/8/layout/vList2"/>
    <dgm:cxn modelId="{001355A0-6940-4B05-BC6A-8BD877D6BD11}" type="presParOf" srcId="{659D6EF9-BA77-483C-94D3-62A024590409}" destId="{1DAF9A57-E58A-4E4E-A0C4-CE453608BC04}" srcOrd="4" destOrd="0" presId="urn:microsoft.com/office/officeart/2005/8/layout/vList2"/>
    <dgm:cxn modelId="{CB57B09C-016D-400F-A37F-2088AAD9B22E}" type="presParOf" srcId="{659D6EF9-BA77-483C-94D3-62A024590409}" destId="{49DA12CF-0E7C-483A-89C9-6FB3FF60EF50}" srcOrd="5" destOrd="0" presId="urn:microsoft.com/office/officeart/2005/8/layout/vList2"/>
    <dgm:cxn modelId="{39300181-17EF-4A0B-A93D-EF9C48F5CEBF}" type="presParOf" srcId="{659D6EF9-BA77-483C-94D3-62A024590409}" destId="{386D067F-7776-4413-B739-F615033F071C}" srcOrd="6" destOrd="0" presId="urn:microsoft.com/office/officeart/2005/8/layout/vList2"/>
    <dgm:cxn modelId="{1E8DD913-434A-48E9-9A1F-0E6773D4B45D}" type="presParOf" srcId="{659D6EF9-BA77-483C-94D3-62A024590409}" destId="{01293ADA-925A-4280-97F4-3580552F416D}" srcOrd="7" destOrd="0" presId="urn:microsoft.com/office/officeart/2005/8/layout/vList2"/>
    <dgm:cxn modelId="{A7B3BEF3-4994-45B2-A5BD-651AF6FEA971}" type="presParOf" srcId="{659D6EF9-BA77-483C-94D3-62A024590409}" destId="{3BF548E5-678C-49E7-9A3A-7E097D07E038}" srcOrd="8" destOrd="0" presId="urn:microsoft.com/office/officeart/2005/8/layout/vList2"/>
    <dgm:cxn modelId="{99A1AD91-A1DD-4F95-8885-5E6975D48615}" type="presParOf" srcId="{659D6EF9-BA77-483C-94D3-62A024590409}" destId="{8784782E-73E0-4D3A-9114-6166FB361440}" srcOrd="9" destOrd="0" presId="urn:microsoft.com/office/officeart/2005/8/layout/vList2"/>
    <dgm:cxn modelId="{0D1A11D4-EA83-45BC-B039-98EB89B0945A}" type="presParOf" srcId="{659D6EF9-BA77-483C-94D3-62A024590409}" destId="{8695AF91-E5B3-4D34-8BA3-F2CACAD1A277}" srcOrd="10" destOrd="0" presId="urn:microsoft.com/office/officeart/2005/8/layout/vList2"/>
    <dgm:cxn modelId="{C570B1FF-C75E-44D1-8E68-51371F0956CA}" type="presParOf" srcId="{659D6EF9-BA77-483C-94D3-62A024590409}" destId="{6C0F9811-2EE2-42E3-9639-67511D3A5815}" srcOrd="11" destOrd="0" presId="urn:microsoft.com/office/officeart/2005/8/layout/vList2"/>
    <dgm:cxn modelId="{3D4F7C47-8050-4F9D-859A-BAA609D42112}" type="presParOf" srcId="{659D6EF9-BA77-483C-94D3-62A024590409}" destId="{E4FF192E-8D72-4E29-9D5D-D9E68C6EC0A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F2FC5-1B70-43B6-A50F-AC0B24C56775}">
      <dsp:nvSpPr>
        <dsp:cNvPr id="0" name=""/>
        <dsp:cNvSpPr/>
      </dsp:nvSpPr>
      <dsp:spPr>
        <a:xfrm>
          <a:off x="0" y="63384"/>
          <a:ext cx="9465564" cy="1053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0" i="0" kern="1200" baseline="0" dirty="0"/>
            <a:t>Έκθεση του ΠΟΥ (2017) αναφέρει σωματική κακοποίηση σε 23% των παιδιών, συναισθηματική σε 36%, παραμέληση σε 16%, σεξουαλική κακοποίηση σε 18% των κοριτσιών και 8% των αγοριών. </a:t>
          </a:r>
          <a:endParaRPr lang="en-US" sz="2000" kern="1200" dirty="0"/>
        </a:p>
      </dsp:txBody>
      <dsp:txXfrm>
        <a:off x="51403" y="114787"/>
        <a:ext cx="9362758" cy="950194"/>
      </dsp:txXfrm>
    </dsp:sp>
    <dsp:sp modelId="{D58DA4E4-B5F2-4438-BCC5-B56169CB3ED9}">
      <dsp:nvSpPr>
        <dsp:cNvPr id="0" name=""/>
        <dsp:cNvSpPr/>
      </dsp:nvSpPr>
      <dsp:spPr>
        <a:xfrm>
          <a:off x="0" y="1173984"/>
          <a:ext cx="9465564" cy="1053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0" i="0" kern="1200" baseline="0"/>
            <a:t>Έκθεση της UNICEF (2014) αναφέρει ότι ένα στα δέκα κορίτσια κάτω των 20 ετών υφίσταται σεξουαλική κακοποίηση. Η συχνότητα αντιστοιχεί σε 120.000.000 κορίτσια παγκοσμίως.</a:t>
          </a:r>
          <a:endParaRPr lang="en-US" sz="2000" kern="1200"/>
        </a:p>
      </dsp:txBody>
      <dsp:txXfrm>
        <a:off x="51403" y="1225387"/>
        <a:ext cx="9362758" cy="950194"/>
      </dsp:txXfrm>
    </dsp:sp>
    <dsp:sp modelId="{50100079-78A5-4558-9D08-C0B3D1547E9D}">
      <dsp:nvSpPr>
        <dsp:cNvPr id="0" name=""/>
        <dsp:cNvSpPr/>
      </dsp:nvSpPr>
      <dsp:spPr>
        <a:xfrm>
          <a:off x="0" y="2284584"/>
          <a:ext cx="9465564" cy="1053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0" i="0" kern="1200" baseline="0" dirty="0"/>
            <a:t>Στην Ευρώπη ο αριθμός των παιδιών με κακοποίηση υπολογίζεται σε 190.000.000, εκ των οποίων 44.000.000 έχουν υποστεί σωματική, 18.000.000 σεξουαλική και 55.000.000 συναισθηματική κακοποίηση. </a:t>
          </a:r>
          <a:endParaRPr lang="en-US" sz="2000" kern="1200" dirty="0"/>
        </a:p>
      </dsp:txBody>
      <dsp:txXfrm>
        <a:off x="51403" y="2335987"/>
        <a:ext cx="9362758" cy="9501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89C33-395D-4CD4-A33F-0018166162A8}">
      <dsp:nvSpPr>
        <dsp:cNvPr id="0" name=""/>
        <dsp:cNvSpPr/>
      </dsp:nvSpPr>
      <dsp:spPr>
        <a:xfrm>
          <a:off x="0" y="147806"/>
          <a:ext cx="8314943" cy="9316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0" i="0" kern="1200" baseline="0"/>
            <a:t>Ασυνήθιστα συχνή επίσκεψη στο νοσοκομείο για τραυματισμούς </a:t>
          </a:r>
          <a:endParaRPr lang="en-US" sz="1600" kern="1200"/>
        </a:p>
      </dsp:txBody>
      <dsp:txXfrm>
        <a:off x="45478" y="193284"/>
        <a:ext cx="8223987" cy="840656"/>
      </dsp:txXfrm>
    </dsp:sp>
    <dsp:sp modelId="{76BC64A7-1D8C-4C22-B8EF-78677D025EC4}">
      <dsp:nvSpPr>
        <dsp:cNvPr id="0" name=""/>
        <dsp:cNvSpPr/>
      </dsp:nvSpPr>
      <dsp:spPr>
        <a:xfrm>
          <a:off x="0" y="1125498"/>
          <a:ext cx="8314943" cy="9316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0" i="0" kern="1200" baseline="0"/>
            <a:t>Εμφάνιση των κακώσεων την περίοδο που ένας συγκεκριμένος γονέας είναι στο σπίτι</a:t>
          </a:r>
          <a:endParaRPr lang="en-US" sz="1600" kern="1200"/>
        </a:p>
      </dsp:txBody>
      <dsp:txXfrm>
        <a:off x="45478" y="1170976"/>
        <a:ext cx="8223987" cy="840656"/>
      </dsp:txXfrm>
    </dsp:sp>
    <dsp:sp modelId="{3A8378F5-BE7B-4F64-A04C-F1C0782835C5}">
      <dsp:nvSpPr>
        <dsp:cNvPr id="0" name=""/>
        <dsp:cNvSpPr/>
      </dsp:nvSpPr>
      <dsp:spPr>
        <a:xfrm>
          <a:off x="0" y="2103191"/>
          <a:ext cx="8314943" cy="9316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0" i="0" kern="1200" baseline="0"/>
            <a:t>Αδυναμία εφαρμογής της θεραπείας στο σπίτι</a:t>
          </a:r>
          <a:endParaRPr lang="en-US" sz="1600" kern="1200"/>
        </a:p>
      </dsp:txBody>
      <dsp:txXfrm>
        <a:off x="45478" y="2148669"/>
        <a:ext cx="8223987" cy="840656"/>
      </dsp:txXfrm>
    </dsp:sp>
    <dsp:sp modelId="{48498CB8-5C32-48FE-A0A4-00CD520D03DA}">
      <dsp:nvSpPr>
        <dsp:cNvPr id="0" name=""/>
        <dsp:cNvSpPr/>
      </dsp:nvSpPr>
      <dsp:spPr>
        <a:xfrm>
          <a:off x="0" y="3080883"/>
          <a:ext cx="8314943" cy="9316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0" i="0" kern="1200" baseline="0" dirty="0"/>
            <a:t>Συνεχής εμφάνιση νέων συμπτωμάτων </a:t>
          </a:r>
          <a:endParaRPr lang="en-US" sz="1600" kern="1200" dirty="0"/>
        </a:p>
      </dsp:txBody>
      <dsp:txXfrm>
        <a:off x="45478" y="3126361"/>
        <a:ext cx="8223987" cy="840656"/>
      </dsp:txXfrm>
    </dsp:sp>
    <dsp:sp modelId="{F0AD3103-E95E-4EB8-90AE-E33C3191BA3A}">
      <dsp:nvSpPr>
        <dsp:cNvPr id="0" name=""/>
        <dsp:cNvSpPr/>
      </dsp:nvSpPr>
      <dsp:spPr>
        <a:xfrm>
          <a:off x="0" y="4058576"/>
          <a:ext cx="8314943" cy="9316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0" i="0" kern="1200" baseline="0"/>
            <a:t>Οι γονείς που κακοποιούν επισκέπτονται συχνά διαφορετικές δομές υγείας για να μη διεγείρουν υποψίες </a:t>
          </a:r>
          <a:endParaRPr lang="en-US" sz="1600" kern="1200"/>
        </a:p>
      </dsp:txBody>
      <dsp:txXfrm>
        <a:off x="45478" y="4104054"/>
        <a:ext cx="8223987" cy="840656"/>
      </dsp:txXfrm>
    </dsp:sp>
    <dsp:sp modelId="{905BD5D6-51F0-4AE7-A894-F435C3F6096E}">
      <dsp:nvSpPr>
        <dsp:cNvPr id="0" name=""/>
        <dsp:cNvSpPr/>
      </dsp:nvSpPr>
      <dsp:spPr>
        <a:xfrm>
          <a:off x="0" y="5036269"/>
          <a:ext cx="8314943" cy="9316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0" i="0" kern="1200" baseline="0" dirty="0"/>
            <a:t>Η συμπεριφορά του παιδιού στο σχολείο μπορεί να παρουσιάσει μεταβολές (έλλειψη προσοχής, απουσίες, συχνή εμφάνιση με γύψο, επίδεση ή ακόμη και αναπηρική καρέκλα) </a:t>
          </a:r>
        </a:p>
        <a:p>
          <a:pPr marL="0" lvl="0" indent="0" algn="l" defTabSz="711200">
            <a:lnSpc>
              <a:spcPct val="90000"/>
            </a:lnSpc>
            <a:spcBef>
              <a:spcPct val="0"/>
            </a:spcBef>
            <a:spcAft>
              <a:spcPct val="35000"/>
            </a:spcAft>
            <a:buNone/>
          </a:pPr>
          <a:r>
            <a:rPr lang="el-GR" sz="1600" b="0" i="0" kern="1200" baseline="0" dirty="0"/>
            <a:t>Η συμπεριφορά του στο νοσοκομείο μπορεί να είναι ιδιαίτερη</a:t>
          </a:r>
          <a:endParaRPr lang="en-US" sz="1600" kern="1200" dirty="0"/>
        </a:p>
      </dsp:txBody>
      <dsp:txXfrm>
        <a:off x="45478" y="5081747"/>
        <a:ext cx="8223987" cy="8406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4C630-9469-4665-823F-D10E4C727B12}">
      <dsp:nvSpPr>
        <dsp:cNvPr id="0" name=""/>
        <dsp:cNvSpPr/>
      </dsp:nvSpPr>
      <dsp:spPr>
        <a:xfrm>
          <a:off x="0" y="136276"/>
          <a:ext cx="8632952" cy="101186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Οι βλάβες εντοπίζονται στις γεννητικές και πρωκτικές περιοχές. </a:t>
          </a:r>
          <a:endParaRPr lang="en-US" sz="1500" kern="1200"/>
        </a:p>
      </dsp:txBody>
      <dsp:txXfrm>
        <a:off x="49395" y="185671"/>
        <a:ext cx="8534162" cy="913077"/>
      </dsp:txXfrm>
    </dsp:sp>
    <dsp:sp modelId="{1F7749B6-CB78-4E06-B8E4-B9C92815F89A}">
      <dsp:nvSpPr>
        <dsp:cNvPr id="0" name=""/>
        <dsp:cNvSpPr/>
      </dsp:nvSpPr>
      <dsp:spPr>
        <a:xfrm>
          <a:off x="0" y="1191343"/>
          <a:ext cx="8632952" cy="1011867"/>
        </a:xfrm>
        <a:prstGeom prst="roundRect">
          <a:avLst/>
        </a:prstGeom>
        <a:solidFill>
          <a:schemeClr val="accent5">
            <a:hueOff val="-3183510"/>
            <a:satOff val="-7318"/>
            <a:lumOff val="-96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Η σεξουαλική κακοποίηση συνήθως επαναλαμβάνεται. Αυτό έχει ως αποτέλεσμα την εμφάνιση κλινικών εκδηλώσεων όπως η αιμορραγία από τα γεννητικά όργανα ή τον πρωκτό, η δυσουρία ή η ακράτεια ούρων ή κοπράνων.  </a:t>
          </a:r>
          <a:endParaRPr lang="en-US" sz="1500" kern="1200" dirty="0"/>
        </a:p>
      </dsp:txBody>
      <dsp:txXfrm>
        <a:off x="49395" y="1240738"/>
        <a:ext cx="8534162" cy="913077"/>
      </dsp:txXfrm>
    </dsp:sp>
    <dsp:sp modelId="{BF1AD685-4403-4CB8-B072-C929CA2BED46}">
      <dsp:nvSpPr>
        <dsp:cNvPr id="0" name=""/>
        <dsp:cNvSpPr/>
      </dsp:nvSpPr>
      <dsp:spPr>
        <a:xfrm>
          <a:off x="0" y="2246410"/>
          <a:ext cx="8632952" cy="1011867"/>
        </a:xfrm>
        <a:prstGeom prst="roundRect">
          <a:avLst/>
        </a:prstGeom>
        <a:solidFill>
          <a:schemeClr val="accent5">
            <a:hueOff val="-6367019"/>
            <a:satOff val="-14636"/>
            <a:lumOff val="-19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Η εισαγωγή ξένων σωμάτων στους αυλούς των αντίστοιχων περιοχών είναι επίσης </a:t>
          </a:r>
          <a:r>
            <a:rPr lang="el-GR" sz="1500" kern="1200" dirty="0"/>
            <a:t>ένδειξη σεξουαλικής κακοποίησης.</a:t>
          </a:r>
          <a:endParaRPr lang="en-US" sz="1500" kern="1200" dirty="0"/>
        </a:p>
      </dsp:txBody>
      <dsp:txXfrm>
        <a:off x="49395" y="2295805"/>
        <a:ext cx="8534162" cy="913077"/>
      </dsp:txXfrm>
    </dsp:sp>
    <dsp:sp modelId="{DEBAB2FF-C567-4714-81D5-2D77B7088420}">
      <dsp:nvSpPr>
        <dsp:cNvPr id="0" name=""/>
        <dsp:cNvSpPr/>
      </dsp:nvSpPr>
      <dsp:spPr>
        <a:xfrm>
          <a:off x="0" y="3301477"/>
          <a:ext cx="8632952" cy="1011867"/>
        </a:xfrm>
        <a:prstGeom prst="roundRect">
          <a:avLst/>
        </a:prstGeom>
        <a:solidFill>
          <a:schemeClr val="accent5">
            <a:hueOff val="-9550529"/>
            <a:satOff val="-21953"/>
            <a:lumOff val="-289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Σεξουαλικώς μεταδιδόμενα νοσήματα όπως το AIDS, ή βακτηριδιακοί μικροοργανισμοί είναι πολύ πιθανόν να μεταδοθούν από το δράστη στο θύμα. Σε κάποιες περιπτώσεις, τα συμπτώματα μπορεί να εμφανισθούν στο στόμα του παιδιού, ή ως γενικευμένα νοσήματα (σηπτική αρθρίτιδα της γονόρροιας).</a:t>
          </a:r>
          <a:endParaRPr lang="en-US" sz="1500" kern="1200" dirty="0"/>
        </a:p>
      </dsp:txBody>
      <dsp:txXfrm>
        <a:off x="49395" y="3350872"/>
        <a:ext cx="8534162" cy="913077"/>
      </dsp:txXfrm>
    </dsp:sp>
    <dsp:sp modelId="{0998D24F-B6B4-4637-8B23-539D8D8070E8}">
      <dsp:nvSpPr>
        <dsp:cNvPr id="0" name=""/>
        <dsp:cNvSpPr/>
      </dsp:nvSpPr>
      <dsp:spPr>
        <a:xfrm>
          <a:off x="0" y="4356544"/>
          <a:ext cx="8632952" cy="1011867"/>
        </a:xfrm>
        <a:prstGeom prst="roundRect">
          <a:avLst/>
        </a:prstGeom>
        <a:solidFill>
          <a:schemeClr val="accent5">
            <a:hueOff val="-12734039"/>
            <a:satOff val="-29271"/>
            <a:lumOff val="-3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Η κύηση είναι σοβαρή πιθανότητα σε περίπτωση κακοποιημένου κοριτσιού. Τέλος, η συμπεριφορά του παιδιού μεταβάλλεται, πολλές φορές ανεπανόρθωτα.</a:t>
          </a:r>
          <a:endParaRPr lang="en-US" sz="1500" kern="1200"/>
        </a:p>
      </dsp:txBody>
      <dsp:txXfrm>
        <a:off x="49395" y="4405939"/>
        <a:ext cx="8534162" cy="9130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B6A7E-01C3-4B49-8352-7F0CC29E6DDC}">
      <dsp:nvSpPr>
        <dsp:cNvPr id="0" name=""/>
        <dsp:cNvSpPr/>
      </dsp:nvSpPr>
      <dsp:spPr>
        <a:xfrm>
          <a:off x="0" y="418824"/>
          <a:ext cx="6263640" cy="2293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kern="1200"/>
            <a:t>Η επίμονη και επαναλαμβανόμενη ακατάλληλη συναισθηματική αντίδραση απέναντι στην έκφραση των συναισθημάτων και της συμπεριφοράς του παιδιού </a:t>
          </a:r>
          <a:endParaRPr lang="en-US" sz="2800" kern="1200"/>
        </a:p>
      </dsp:txBody>
      <dsp:txXfrm>
        <a:off x="111945" y="530769"/>
        <a:ext cx="6039750" cy="2069310"/>
      </dsp:txXfrm>
    </dsp:sp>
    <dsp:sp modelId="{293FE882-1CC6-4F12-8F09-DCFB8D46A0FE}">
      <dsp:nvSpPr>
        <dsp:cNvPr id="0" name=""/>
        <dsp:cNvSpPr/>
      </dsp:nvSpPr>
      <dsp:spPr>
        <a:xfrm>
          <a:off x="0" y="2792664"/>
          <a:ext cx="6263640" cy="2293200"/>
        </a:xfrm>
        <a:prstGeom prst="roundRect">
          <a:avLst/>
        </a:prstGeom>
        <a:solidFill>
          <a:schemeClr val="accent5">
            <a:hueOff val="-12734039"/>
            <a:satOff val="-29271"/>
            <a:lumOff val="-3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kern="1200"/>
            <a:t>Ζημιώνεται το συναίσθημα και η ικανότητα έκφρασης, αλλά και οι νοητικές (μνήμη, αντίληψη, προσοχή, γλώσσα, ηθική ανάπτυξη, ευφυΐα) δυνατότητες του παιδιού.</a:t>
          </a:r>
          <a:endParaRPr lang="en-US" sz="2800" kern="1200"/>
        </a:p>
      </dsp:txBody>
      <dsp:txXfrm>
        <a:off x="111945" y="2904609"/>
        <a:ext cx="6039750" cy="2069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06A95-B779-4B59-AE23-AA7F86D4F926}">
      <dsp:nvSpPr>
        <dsp:cNvPr id="0" name=""/>
        <dsp:cNvSpPr/>
      </dsp:nvSpPr>
      <dsp:spPr>
        <a:xfrm>
          <a:off x="292996" y="2982"/>
          <a:ext cx="2703641" cy="16221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0" i="0" kern="1200" baseline="0"/>
            <a:t>Θλιβερά όνειρα, εφιάλτες, επαναβίωση με παραισθήσεις ή και ψευδαισθήσεις.</a:t>
          </a:r>
          <a:endParaRPr lang="en-US" sz="1200" kern="1200"/>
        </a:p>
      </dsp:txBody>
      <dsp:txXfrm>
        <a:off x="292996" y="2982"/>
        <a:ext cx="2703641" cy="1622184"/>
      </dsp:txXfrm>
    </dsp:sp>
    <dsp:sp modelId="{518275C4-36BF-498D-A48C-1C527D3E651A}">
      <dsp:nvSpPr>
        <dsp:cNvPr id="0" name=""/>
        <dsp:cNvSpPr/>
      </dsp:nvSpPr>
      <dsp:spPr>
        <a:xfrm>
          <a:off x="3267002" y="2982"/>
          <a:ext cx="2703641" cy="1622184"/>
        </a:xfrm>
        <a:prstGeom prst="rect">
          <a:avLst/>
        </a:prstGeom>
        <a:solidFill>
          <a:schemeClr val="accent2">
            <a:hueOff val="-18794"/>
            <a:satOff val="-9544"/>
            <a:lumOff val="9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0" i="0" kern="1200" baseline="0"/>
            <a:t>Απομόνωση από ανθρώπους, χώρους, συνομιλίες, δραστηριότητες, καταστάσεις. </a:t>
          </a:r>
          <a:endParaRPr lang="en-US" sz="1200" kern="1200"/>
        </a:p>
      </dsp:txBody>
      <dsp:txXfrm>
        <a:off x="3267002" y="2982"/>
        <a:ext cx="2703641" cy="1622184"/>
      </dsp:txXfrm>
    </dsp:sp>
    <dsp:sp modelId="{583EE5D2-ED8D-4DB1-804C-A62E24FCBA62}">
      <dsp:nvSpPr>
        <dsp:cNvPr id="0" name=""/>
        <dsp:cNvSpPr/>
      </dsp:nvSpPr>
      <dsp:spPr>
        <a:xfrm>
          <a:off x="292996" y="1895531"/>
          <a:ext cx="2703641" cy="1622184"/>
        </a:xfrm>
        <a:prstGeom prst="rect">
          <a:avLst/>
        </a:prstGeom>
        <a:solidFill>
          <a:schemeClr val="accent2">
            <a:hueOff val="-37588"/>
            <a:satOff val="-19088"/>
            <a:lumOff val="18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0" i="0" kern="1200" baseline="0"/>
            <a:t>Αδυναμία μνήμης που εκφράζει την επιθυμία της αμνησίας των δυσάρεστων εμπειριών. </a:t>
          </a:r>
          <a:endParaRPr lang="en-US" sz="1200" kern="1200"/>
        </a:p>
      </dsp:txBody>
      <dsp:txXfrm>
        <a:off x="292996" y="1895531"/>
        <a:ext cx="2703641" cy="1622184"/>
      </dsp:txXfrm>
    </dsp:sp>
    <dsp:sp modelId="{E1708187-4821-40E6-AE27-EFB614E62330}">
      <dsp:nvSpPr>
        <dsp:cNvPr id="0" name=""/>
        <dsp:cNvSpPr/>
      </dsp:nvSpPr>
      <dsp:spPr>
        <a:xfrm>
          <a:off x="3267002" y="1895531"/>
          <a:ext cx="2703641" cy="1622184"/>
        </a:xfrm>
        <a:prstGeom prst="rect">
          <a:avLst/>
        </a:prstGeom>
        <a:solidFill>
          <a:schemeClr val="accent2">
            <a:hueOff val="-56383"/>
            <a:satOff val="-28631"/>
            <a:lumOff val="28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0" i="0" kern="1200" baseline="0" dirty="0">
              <a:solidFill>
                <a:schemeClr val="tx1"/>
              </a:solidFill>
            </a:rPr>
            <a:t>Σταδιακή υποβάθμιση του εαυτού του. Θεωρεί τον εαυτό του κακό, ότι καταστρέφεται, ότι βρίσκεται σε μόνιμο κίνδυνο. Διαστρεβλώνει την πραγματικότητα και κατηγορεί τον εαυτό του αλλά και άλλους γύρω του για την κατάσταση που περνάει.</a:t>
          </a:r>
          <a:endParaRPr lang="en-US" sz="1200" kern="1200" dirty="0">
            <a:solidFill>
              <a:schemeClr val="tx1"/>
            </a:solidFill>
          </a:endParaRPr>
        </a:p>
      </dsp:txBody>
      <dsp:txXfrm>
        <a:off x="3267002" y="1895531"/>
        <a:ext cx="2703641" cy="1622184"/>
      </dsp:txXfrm>
    </dsp:sp>
    <dsp:sp modelId="{9060DCB0-D4D6-4AE0-878A-A36E220204C1}">
      <dsp:nvSpPr>
        <dsp:cNvPr id="0" name=""/>
        <dsp:cNvSpPr/>
      </dsp:nvSpPr>
      <dsp:spPr>
        <a:xfrm>
          <a:off x="292996" y="3788080"/>
          <a:ext cx="2703641" cy="1622184"/>
        </a:xfrm>
        <a:prstGeom prst="rect">
          <a:avLst/>
        </a:prstGeom>
        <a:solidFill>
          <a:schemeClr val="accent2">
            <a:hueOff val="-75177"/>
            <a:satOff val="-38175"/>
            <a:lumOff val="37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0" i="0" kern="1200" baseline="0" dirty="0">
              <a:solidFill>
                <a:schemeClr val="tx1"/>
              </a:solidFill>
            </a:rPr>
            <a:t>Ο φόβος και ο τρόμος εξελίσσονται σε ντροπή, ενοχή και τελικά σε θυμό. Χάνει το ενδιαφέρον του για πράγματα που άλλοτε ήταν σημαντικά για το ίδιο. Αδυνατεί να βιώσει θετικά συναισθήματα. </a:t>
          </a:r>
          <a:endParaRPr lang="en-US" sz="1200" kern="1200" dirty="0">
            <a:solidFill>
              <a:schemeClr val="tx1"/>
            </a:solidFill>
          </a:endParaRPr>
        </a:p>
      </dsp:txBody>
      <dsp:txXfrm>
        <a:off x="292996" y="3788080"/>
        <a:ext cx="2703641" cy="1622184"/>
      </dsp:txXfrm>
    </dsp:sp>
    <dsp:sp modelId="{D8ED3BF8-D565-4034-8DD2-2A012C59D683}">
      <dsp:nvSpPr>
        <dsp:cNvPr id="0" name=""/>
        <dsp:cNvSpPr/>
      </dsp:nvSpPr>
      <dsp:spPr>
        <a:xfrm>
          <a:off x="3267002" y="3788080"/>
          <a:ext cx="2703641" cy="1622184"/>
        </a:xfrm>
        <a:prstGeom prst="rect">
          <a:avLst/>
        </a:prstGeom>
        <a:solidFill>
          <a:schemeClr val="accent2">
            <a:hueOff val="-93971"/>
            <a:satOff val="-47719"/>
            <a:lumOff val="4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0" i="0" kern="1200" baseline="0" dirty="0"/>
            <a:t>Ευερέθιστη συμπεριφορά, εκρήξεις θυμού με πρόκληση αλλά και χωρίς, λεκτικές και φυσικές επιθέσεις σε άλλα παιδιά ή ενήλικες, ανυπόφορη και αυτοκαταστροφική συμπεριφορά, διαταραχές του ύπνου, προβλήματα συγκέντρωσης είναι πιθανόν να εμφανιστούν. </a:t>
          </a:r>
          <a:endParaRPr lang="en-US" sz="1200" kern="1200" dirty="0"/>
        </a:p>
      </dsp:txBody>
      <dsp:txXfrm>
        <a:off x="3267002" y="3788080"/>
        <a:ext cx="2703641" cy="16221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868FE-12C9-4DF3-9A67-2AAFCD0D7EE5}">
      <dsp:nvSpPr>
        <dsp:cNvPr id="0" name=""/>
        <dsp:cNvSpPr/>
      </dsp:nvSpPr>
      <dsp:spPr>
        <a:xfrm>
          <a:off x="0" y="23030"/>
          <a:ext cx="6489509" cy="25096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b="0" i="0" kern="1200" baseline="0"/>
            <a:t>Παιδική εργασία</a:t>
          </a:r>
          <a:endParaRPr lang="en-US" sz="6500" kern="1200"/>
        </a:p>
      </dsp:txBody>
      <dsp:txXfrm>
        <a:off x="122511" y="145541"/>
        <a:ext cx="6244487" cy="2264628"/>
      </dsp:txXfrm>
    </dsp:sp>
    <dsp:sp modelId="{E1BDAF85-7279-4499-BCA7-165F0B02E2A4}">
      <dsp:nvSpPr>
        <dsp:cNvPr id="0" name=""/>
        <dsp:cNvSpPr/>
      </dsp:nvSpPr>
      <dsp:spPr>
        <a:xfrm>
          <a:off x="0" y="2719880"/>
          <a:ext cx="6489509" cy="2509650"/>
        </a:xfrm>
        <a:prstGeom prst="roundRect">
          <a:avLst/>
        </a:prstGeom>
        <a:solidFill>
          <a:schemeClr val="accent5">
            <a:hueOff val="-12734039"/>
            <a:satOff val="-29271"/>
            <a:lumOff val="-3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b="0" i="0" kern="1200" baseline="0"/>
            <a:t>Παιδική πορνεία</a:t>
          </a:r>
          <a:endParaRPr lang="en-US" sz="6500" kern="1200"/>
        </a:p>
      </dsp:txBody>
      <dsp:txXfrm>
        <a:off x="122511" y="2842391"/>
        <a:ext cx="6244487" cy="22646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52A2E-7B7A-44C3-85F1-5E8B64AF4A70}">
      <dsp:nvSpPr>
        <dsp:cNvPr id="0" name=""/>
        <dsp:cNvSpPr/>
      </dsp:nvSpPr>
      <dsp:spPr>
        <a:xfrm>
          <a:off x="0" y="43581"/>
          <a:ext cx="10515600" cy="6796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0" i="0" kern="1200" baseline="0" dirty="0"/>
            <a:t>Ο υπεύθυνος πρέπει να συνειδητοποιήσει από την αρχή ότι αναλαμβάνει έαν δύσκολο έργο αλλά για το καλό ενός παιδιού. </a:t>
          </a:r>
          <a:endParaRPr lang="en-US" sz="1300" kern="1200" dirty="0"/>
        </a:p>
      </dsp:txBody>
      <dsp:txXfrm>
        <a:off x="33180" y="76761"/>
        <a:ext cx="10449240" cy="613336"/>
      </dsp:txXfrm>
    </dsp:sp>
    <dsp:sp modelId="{4EDEC963-672B-4950-AAA6-C2CD7D6CA29E}">
      <dsp:nvSpPr>
        <dsp:cNvPr id="0" name=""/>
        <dsp:cNvSpPr/>
      </dsp:nvSpPr>
      <dsp:spPr>
        <a:xfrm>
          <a:off x="0" y="760718"/>
          <a:ext cx="10515600" cy="6796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0" i="0" kern="1200" baseline="0" dirty="0"/>
            <a:t>Η πρώτη προσέγγιση θα γίνει ενδεχόμενα με μια συνάντηση με τους γονείς, το ίδιο το παιδί ή και τις δύο πλευρές μαζί. </a:t>
          </a:r>
          <a:endParaRPr lang="en-US" sz="1300" kern="1200" dirty="0"/>
        </a:p>
      </dsp:txBody>
      <dsp:txXfrm>
        <a:off x="33180" y="793898"/>
        <a:ext cx="10449240" cy="613336"/>
      </dsp:txXfrm>
    </dsp:sp>
    <dsp:sp modelId="{EA6C1B91-CB29-4706-9B53-436DF0CE3955}">
      <dsp:nvSpPr>
        <dsp:cNvPr id="0" name=""/>
        <dsp:cNvSpPr/>
      </dsp:nvSpPr>
      <dsp:spPr>
        <a:xfrm>
          <a:off x="0" y="1477855"/>
          <a:ext cx="10515600" cy="6796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0" i="0" kern="1200" baseline="0" dirty="0"/>
            <a:t>Πριν αρχίσει την επικοινωνία θα πρέπει πρώτα να εξασφαλίσει την ασφάλεια του παιδιού, καθώς και τη συνεργασία και ασφαλή συμμετοχή στην επαφή των συναδέλφων του. </a:t>
          </a:r>
          <a:endParaRPr lang="en-US" sz="1300" kern="1200" dirty="0"/>
        </a:p>
      </dsp:txBody>
      <dsp:txXfrm>
        <a:off x="33180" y="1511035"/>
        <a:ext cx="10449240" cy="613336"/>
      </dsp:txXfrm>
    </dsp:sp>
    <dsp:sp modelId="{61CCB5A3-FF68-4B9C-913D-A68144249313}">
      <dsp:nvSpPr>
        <dsp:cNvPr id="0" name=""/>
        <dsp:cNvSpPr/>
      </dsp:nvSpPr>
      <dsp:spPr>
        <a:xfrm>
          <a:off x="0" y="2194991"/>
          <a:ext cx="10515600" cy="6796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0" i="0" kern="1200" baseline="0" dirty="0"/>
            <a:t>Αποφυγή επαναλαμβανόμενων ερωτήσεων, δημιουργία σχέσης εμπιστοσύνης, ήρεμο περιβάλλον, επεξήγηση της διαδικασίας, έκφραση πραγματικού ενδιαφέροντος, χρήση γλώσσας και ορολογίας με την οποία είναι εξοικειωμένο το παιδί είναι σημαντικοί παράγοντες για την επιτυχημένη ανάδυση της αλήθειας στην επιφάνεια. </a:t>
          </a:r>
          <a:endParaRPr lang="en-US" sz="1300" kern="1200" dirty="0"/>
        </a:p>
      </dsp:txBody>
      <dsp:txXfrm>
        <a:off x="33180" y="2228171"/>
        <a:ext cx="10449240" cy="613336"/>
      </dsp:txXfrm>
    </dsp:sp>
    <dsp:sp modelId="{26C32FE1-D038-455F-9B3E-69C018C4CC5F}">
      <dsp:nvSpPr>
        <dsp:cNvPr id="0" name=""/>
        <dsp:cNvSpPr/>
      </dsp:nvSpPr>
      <dsp:spPr>
        <a:xfrm>
          <a:off x="0" y="2912128"/>
          <a:ext cx="10515600" cy="6796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0" i="0" kern="1200" baseline="0"/>
            <a:t>Θα πρέπει να περιμένει ενδεχόμενη αντίδραση οργής ή άρνησης από τους γονείς. Σε αυτήν την περίπτωση είναι σημαντικό να διατηρήσει την ηρεμία του. </a:t>
          </a:r>
          <a:endParaRPr lang="en-US" sz="1300" kern="1200"/>
        </a:p>
      </dsp:txBody>
      <dsp:txXfrm>
        <a:off x="33180" y="2945308"/>
        <a:ext cx="10449240" cy="613336"/>
      </dsp:txXfrm>
    </dsp:sp>
    <dsp:sp modelId="{BE52286B-3C39-4B67-B1F3-4C5DA1F48862}">
      <dsp:nvSpPr>
        <dsp:cNvPr id="0" name=""/>
        <dsp:cNvSpPr/>
      </dsp:nvSpPr>
      <dsp:spPr>
        <a:xfrm>
          <a:off x="0" y="3629265"/>
          <a:ext cx="10515600" cy="6796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0" i="0" kern="1200" baseline="0"/>
            <a:t>Στο τέλος, η αναζήτηση βοήθειας από ανθρώπους που εξειδικεύονται στην κακοποίηση είναι απαραίτητη, όταν το γεγονός φανερώνεται, ή η υποψία είναι ισχυρή. </a:t>
          </a:r>
          <a:endParaRPr lang="en-US" sz="1300" kern="1200"/>
        </a:p>
      </dsp:txBody>
      <dsp:txXfrm>
        <a:off x="33180" y="3662445"/>
        <a:ext cx="10449240" cy="613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80B14-CD75-42AC-B8C0-4191A1DB818D}">
      <dsp:nvSpPr>
        <dsp:cNvPr id="0" name=""/>
        <dsp:cNvSpPr/>
      </dsp:nvSpPr>
      <dsp:spPr>
        <a:xfrm>
          <a:off x="0" y="39687"/>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b="0" i="0" kern="1200" baseline="0"/>
            <a:t>Φυσική </a:t>
          </a:r>
          <a:endParaRPr lang="en-US" sz="3300" kern="1200"/>
        </a:p>
      </dsp:txBody>
      <dsp:txXfrm>
        <a:off x="0" y="39687"/>
        <a:ext cx="3286125" cy="1971675"/>
      </dsp:txXfrm>
    </dsp:sp>
    <dsp:sp modelId="{26696BCB-ACC2-4D42-881F-B93A879B5C13}">
      <dsp:nvSpPr>
        <dsp:cNvPr id="0" name=""/>
        <dsp:cNvSpPr/>
      </dsp:nvSpPr>
      <dsp:spPr>
        <a:xfrm>
          <a:off x="3614737" y="39687"/>
          <a:ext cx="3286125" cy="1971675"/>
        </a:xfrm>
        <a:prstGeom prst="rect">
          <a:avLst/>
        </a:prstGeom>
        <a:gradFill rotWithShape="0">
          <a:gsLst>
            <a:gs pos="0">
              <a:schemeClr val="accent5">
                <a:hueOff val="-3183510"/>
                <a:satOff val="-7318"/>
                <a:lumOff val="-9657"/>
                <a:alphaOff val="0"/>
                <a:satMod val="103000"/>
                <a:lumMod val="102000"/>
                <a:tint val="94000"/>
              </a:schemeClr>
            </a:gs>
            <a:gs pos="50000">
              <a:schemeClr val="accent5">
                <a:hueOff val="-3183510"/>
                <a:satOff val="-7318"/>
                <a:lumOff val="-9657"/>
                <a:alphaOff val="0"/>
                <a:satMod val="110000"/>
                <a:lumMod val="100000"/>
                <a:shade val="100000"/>
              </a:schemeClr>
            </a:gs>
            <a:gs pos="100000">
              <a:schemeClr val="accent5">
                <a:hueOff val="-3183510"/>
                <a:satOff val="-7318"/>
                <a:lumOff val="-96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b="0" i="0" kern="1200" baseline="0" dirty="0"/>
            <a:t>Σεξουαλική </a:t>
          </a:r>
          <a:endParaRPr lang="en-US" sz="3300" kern="1200" dirty="0"/>
        </a:p>
      </dsp:txBody>
      <dsp:txXfrm>
        <a:off x="3614737" y="39687"/>
        <a:ext cx="3286125" cy="1971675"/>
      </dsp:txXfrm>
    </dsp:sp>
    <dsp:sp modelId="{0742102F-AD90-4433-9CBD-2EAF1194048F}">
      <dsp:nvSpPr>
        <dsp:cNvPr id="0" name=""/>
        <dsp:cNvSpPr/>
      </dsp:nvSpPr>
      <dsp:spPr>
        <a:xfrm>
          <a:off x="7229475" y="39687"/>
          <a:ext cx="3286125" cy="1971675"/>
        </a:xfrm>
        <a:prstGeom prst="rect">
          <a:avLst/>
        </a:prstGeom>
        <a:gradFill rotWithShape="0">
          <a:gsLst>
            <a:gs pos="0">
              <a:schemeClr val="accent5">
                <a:hueOff val="-6367019"/>
                <a:satOff val="-14636"/>
                <a:lumOff val="-19313"/>
                <a:alphaOff val="0"/>
                <a:satMod val="103000"/>
                <a:lumMod val="102000"/>
                <a:tint val="94000"/>
              </a:schemeClr>
            </a:gs>
            <a:gs pos="50000">
              <a:schemeClr val="accent5">
                <a:hueOff val="-6367019"/>
                <a:satOff val="-14636"/>
                <a:lumOff val="-19313"/>
                <a:alphaOff val="0"/>
                <a:satMod val="110000"/>
                <a:lumMod val="100000"/>
                <a:shade val="100000"/>
              </a:schemeClr>
            </a:gs>
            <a:gs pos="100000">
              <a:schemeClr val="accent5">
                <a:hueOff val="-6367019"/>
                <a:satOff val="-14636"/>
                <a:lumOff val="-1931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b="0" i="0" kern="1200" baseline="0"/>
            <a:t>Συναισθηματική</a:t>
          </a:r>
          <a:endParaRPr lang="en-US" sz="3300" kern="1200"/>
        </a:p>
      </dsp:txBody>
      <dsp:txXfrm>
        <a:off x="7229475" y="39687"/>
        <a:ext cx="3286125" cy="1971675"/>
      </dsp:txXfrm>
    </dsp:sp>
    <dsp:sp modelId="{623F3EB2-66CE-4A9F-AFEC-66FC239A699F}">
      <dsp:nvSpPr>
        <dsp:cNvPr id="0" name=""/>
        <dsp:cNvSpPr/>
      </dsp:nvSpPr>
      <dsp:spPr>
        <a:xfrm>
          <a:off x="1807368" y="2339975"/>
          <a:ext cx="3286125" cy="1971675"/>
        </a:xfrm>
        <a:prstGeom prst="rect">
          <a:avLst/>
        </a:prstGeom>
        <a:gradFill rotWithShape="0">
          <a:gsLst>
            <a:gs pos="0">
              <a:schemeClr val="accent5">
                <a:hueOff val="-9550529"/>
                <a:satOff val="-21953"/>
                <a:lumOff val="-28970"/>
                <a:alphaOff val="0"/>
                <a:satMod val="103000"/>
                <a:lumMod val="102000"/>
                <a:tint val="94000"/>
              </a:schemeClr>
            </a:gs>
            <a:gs pos="50000">
              <a:schemeClr val="accent5">
                <a:hueOff val="-9550529"/>
                <a:satOff val="-21953"/>
                <a:lumOff val="-28970"/>
                <a:alphaOff val="0"/>
                <a:satMod val="110000"/>
                <a:lumMod val="100000"/>
                <a:shade val="100000"/>
              </a:schemeClr>
            </a:gs>
            <a:gs pos="100000">
              <a:schemeClr val="accent5">
                <a:hueOff val="-9550529"/>
                <a:satOff val="-21953"/>
                <a:lumOff val="-289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b="0" i="0" kern="1200" baseline="0"/>
            <a:t>Παραμέληση</a:t>
          </a:r>
          <a:endParaRPr lang="en-US" sz="3300" kern="1200"/>
        </a:p>
      </dsp:txBody>
      <dsp:txXfrm>
        <a:off x="1807368" y="2339975"/>
        <a:ext cx="3286125" cy="1971675"/>
      </dsp:txXfrm>
    </dsp:sp>
    <dsp:sp modelId="{B8F97EC4-0D00-403F-9335-58C1E0106C75}">
      <dsp:nvSpPr>
        <dsp:cNvPr id="0" name=""/>
        <dsp:cNvSpPr/>
      </dsp:nvSpPr>
      <dsp:spPr>
        <a:xfrm>
          <a:off x="5422106" y="2339975"/>
          <a:ext cx="3286125" cy="1971675"/>
        </a:xfrm>
        <a:prstGeom prst="rect">
          <a:avLst/>
        </a:prstGeom>
        <a:gradFill rotWithShape="0">
          <a:gsLst>
            <a:gs pos="0">
              <a:schemeClr val="accent5">
                <a:hueOff val="-12734039"/>
                <a:satOff val="-29271"/>
                <a:lumOff val="-38627"/>
                <a:alphaOff val="0"/>
                <a:satMod val="103000"/>
                <a:lumMod val="102000"/>
                <a:tint val="94000"/>
              </a:schemeClr>
            </a:gs>
            <a:gs pos="50000">
              <a:schemeClr val="accent5">
                <a:hueOff val="-12734039"/>
                <a:satOff val="-29271"/>
                <a:lumOff val="-38627"/>
                <a:alphaOff val="0"/>
                <a:satMod val="110000"/>
                <a:lumMod val="100000"/>
                <a:shade val="100000"/>
              </a:schemeClr>
            </a:gs>
            <a:gs pos="100000">
              <a:schemeClr val="accent5">
                <a:hueOff val="-12734039"/>
                <a:satOff val="-29271"/>
                <a:lumOff val="-3862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b="0" i="0" kern="1200" baseline="0"/>
            <a:t>Εκμετάλλευση</a:t>
          </a:r>
          <a:endParaRPr lang="en-US" sz="3300" kern="1200"/>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267B9-3342-4DF6-83E0-1076E716FBCF}">
      <dsp:nvSpPr>
        <dsp:cNvPr id="0" name=""/>
        <dsp:cNvSpPr/>
      </dsp:nvSpPr>
      <dsp:spPr>
        <a:xfrm>
          <a:off x="866" y="0"/>
          <a:ext cx="3510036" cy="415766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14" tIns="0" rIns="346714" bIns="330200" numCol="1" spcCol="1270" anchor="t" anchorCtr="0">
          <a:noAutofit/>
        </a:bodyPr>
        <a:lstStyle/>
        <a:p>
          <a:pPr marL="0" lvl="0" indent="0" algn="l" defTabSz="1155700">
            <a:lnSpc>
              <a:spcPct val="90000"/>
            </a:lnSpc>
            <a:spcBef>
              <a:spcPct val="0"/>
            </a:spcBef>
            <a:spcAft>
              <a:spcPct val="35000"/>
            </a:spcAft>
            <a:buNone/>
          </a:pPr>
          <a:r>
            <a:rPr lang="el-GR" sz="2600" b="0" i="0" kern="1200" baseline="0"/>
            <a:t>Γεγονότα που αναφέρονται</a:t>
          </a:r>
          <a:endParaRPr lang="en-US" sz="2600" kern="1200"/>
        </a:p>
      </dsp:txBody>
      <dsp:txXfrm>
        <a:off x="866" y="1663065"/>
        <a:ext cx="3510036" cy="2494598"/>
      </dsp:txXfrm>
    </dsp:sp>
    <dsp:sp modelId="{A8461BFB-B6E7-4877-B8F4-4E1526929347}">
      <dsp:nvSpPr>
        <dsp:cNvPr id="0" name=""/>
        <dsp:cNvSpPr/>
      </dsp:nvSpPr>
      <dsp:spPr>
        <a:xfrm>
          <a:off x="866" y="0"/>
          <a:ext cx="3510036" cy="1663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714" tIns="165100" rIns="34671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66" y="0"/>
        <a:ext cx="3510036" cy="1663065"/>
      </dsp:txXfrm>
    </dsp:sp>
    <dsp:sp modelId="{FBEAD023-D5DD-440C-9A98-69939E68D41F}">
      <dsp:nvSpPr>
        <dsp:cNvPr id="0" name=""/>
        <dsp:cNvSpPr/>
      </dsp:nvSpPr>
      <dsp:spPr>
        <a:xfrm>
          <a:off x="3791706" y="0"/>
          <a:ext cx="3510036" cy="4157664"/>
        </a:xfrm>
        <a:prstGeom prst="rect">
          <a:avLst/>
        </a:prstGeom>
        <a:solidFill>
          <a:schemeClr val="accent2">
            <a:hueOff val="-46985"/>
            <a:satOff val="-23859"/>
            <a:lumOff val="23627"/>
            <a:alphaOff val="0"/>
          </a:schemeClr>
        </a:solidFill>
        <a:ln w="12700" cap="flat" cmpd="sng" algn="ctr">
          <a:solidFill>
            <a:schemeClr val="accent2">
              <a:hueOff val="-46985"/>
              <a:satOff val="-23859"/>
              <a:lumOff val="236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14" tIns="0" rIns="346714" bIns="330200" numCol="1" spcCol="1270" anchor="t" anchorCtr="0">
          <a:noAutofit/>
        </a:bodyPr>
        <a:lstStyle/>
        <a:p>
          <a:pPr marL="0" lvl="0" indent="0" algn="l" defTabSz="1155700">
            <a:lnSpc>
              <a:spcPct val="90000"/>
            </a:lnSpc>
            <a:spcBef>
              <a:spcPct val="0"/>
            </a:spcBef>
            <a:spcAft>
              <a:spcPct val="35000"/>
            </a:spcAft>
            <a:buNone/>
          </a:pPr>
          <a:r>
            <a:rPr lang="el-GR" sz="2600" b="0" i="0" kern="1200" baseline="0" dirty="0"/>
            <a:t>Συμπτώματα που υπάρχουν</a:t>
          </a:r>
          <a:endParaRPr lang="en-US" sz="2600" kern="1200" dirty="0"/>
        </a:p>
      </dsp:txBody>
      <dsp:txXfrm>
        <a:off x="3791706" y="1663065"/>
        <a:ext cx="3510036" cy="2494598"/>
      </dsp:txXfrm>
    </dsp:sp>
    <dsp:sp modelId="{3CAC32A3-29DD-4A3E-8F9D-56ECD36158F9}">
      <dsp:nvSpPr>
        <dsp:cNvPr id="0" name=""/>
        <dsp:cNvSpPr/>
      </dsp:nvSpPr>
      <dsp:spPr>
        <a:xfrm>
          <a:off x="3791706" y="0"/>
          <a:ext cx="3510036" cy="1663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714" tIns="165100" rIns="34671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91706" y="0"/>
        <a:ext cx="3510036" cy="1663065"/>
      </dsp:txXfrm>
    </dsp:sp>
    <dsp:sp modelId="{1B7AA527-1EDA-4089-A672-C93472435082}">
      <dsp:nvSpPr>
        <dsp:cNvPr id="0" name=""/>
        <dsp:cNvSpPr/>
      </dsp:nvSpPr>
      <dsp:spPr>
        <a:xfrm>
          <a:off x="7583413" y="0"/>
          <a:ext cx="3510036" cy="4157664"/>
        </a:xfrm>
        <a:prstGeom prst="rect">
          <a:avLst/>
        </a:prstGeom>
        <a:solidFill>
          <a:schemeClr val="accent2">
            <a:hueOff val="-93971"/>
            <a:satOff val="-47719"/>
            <a:lumOff val="47255"/>
            <a:alphaOff val="0"/>
          </a:schemeClr>
        </a:solidFill>
        <a:ln w="12700" cap="flat" cmpd="sng" algn="ctr">
          <a:solidFill>
            <a:schemeClr val="accent2">
              <a:hueOff val="-93971"/>
              <a:satOff val="-47719"/>
              <a:lumOff val="47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14" tIns="0" rIns="346714" bIns="330200" numCol="1" spcCol="1270" anchor="t" anchorCtr="0">
          <a:noAutofit/>
        </a:bodyPr>
        <a:lstStyle/>
        <a:p>
          <a:pPr marL="0" lvl="0" indent="0" algn="l" defTabSz="1155700">
            <a:lnSpc>
              <a:spcPct val="90000"/>
            </a:lnSpc>
            <a:spcBef>
              <a:spcPct val="0"/>
            </a:spcBef>
            <a:spcAft>
              <a:spcPct val="35000"/>
            </a:spcAft>
            <a:buNone/>
          </a:pPr>
          <a:r>
            <a:rPr lang="el-GR" sz="2600" b="0" i="0" kern="1200" baseline="0" dirty="0">
              <a:solidFill>
                <a:srgbClr val="CC3300"/>
              </a:solidFill>
            </a:rPr>
            <a:t>Χρονική περίοδος αναφοράς</a:t>
          </a:r>
          <a:endParaRPr lang="en-US" sz="2600" kern="1200" dirty="0">
            <a:solidFill>
              <a:srgbClr val="CC3300"/>
            </a:solidFill>
          </a:endParaRPr>
        </a:p>
      </dsp:txBody>
      <dsp:txXfrm>
        <a:off x="7583413" y="1663065"/>
        <a:ext cx="3510036" cy="2494598"/>
      </dsp:txXfrm>
    </dsp:sp>
    <dsp:sp modelId="{26EC6CA2-513C-4F37-BDC6-172A94964C71}">
      <dsp:nvSpPr>
        <dsp:cNvPr id="0" name=""/>
        <dsp:cNvSpPr/>
      </dsp:nvSpPr>
      <dsp:spPr>
        <a:xfrm>
          <a:off x="7582546" y="0"/>
          <a:ext cx="3510036" cy="1663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714" tIns="165100" rIns="346714" bIns="165100" numCol="1" spcCol="1270" anchor="ctr" anchorCtr="0">
          <a:noAutofit/>
        </a:bodyPr>
        <a:lstStyle/>
        <a:p>
          <a:pPr marL="0" lvl="0" indent="0" algn="l" defTabSz="2933700">
            <a:lnSpc>
              <a:spcPct val="90000"/>
            </a:lnSpc>
            <a:spcBef>
              <a:spcPct val="0"/>
            </a:spcBef>
            <a:spcAft>
              <a:spcPct val="35000"/>
            </a:spcAft>
            <a:buNone/>
          </a:pPr>
          <a:r>
            <a:rPr lang="en-US" sz="6600" kern="1200" dirty="0">
              <a:solidFill>
                <a:srgbClr val="CC3300"/>
              </a:solidFill>
            </a:rPr>
            <a:t>03</a:t>
          </a:r>
        </a:p>
      </dsp:txBody>
      <dsp:txXfrm>
        <a:off x="7582546" y="0"/>
        <a:ext cx="3510036" cy="1663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C6F01-935A-412E-B7F8-B336A29CAFB8}">
      <dsp:nvSpPr>
        <dsp:cNvPr id="0" name=""/>
        <dsp:cNvSpPr/>
      </dsp:nvSpPr>
      <dsp:spPr>
        <a:xfrm>
          <a:off x="0" y="794956"/>
          <a:ext cx="1957387" cy="11744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Δηλώνεται άγνοια των γεγονότων</a:t>
          </a:r>
          <a:endParaRPr lang="en-US" sz="1300" kern="1200" dirty="0"/>
        </a:p>
      </dsp:txBody>
      <dsp:txXfrm>
        <a:off x="0" y="794956"/>
        <a:ext cx="1957387" cy="1174432"/>
      </dsp:txXfrm>
    </dsp:sp>
    <dsp:sp modelId="{4740130F-DA9D-43C9-A993-6C27A9F5376A}">
      <dsp:nvSpPr>
        <dsp:cNvPr id="0" name=""/>
        <dsp:cNvSpPr/>
      </dsp:nvSpPr>
      <dsp:spPr>
        <a:xfrm>
          <a:off x="2153126" y="794956"/>
          <a:ext cx="1957387" cy="1174432"/>
        </a:xfrm>
        <a:prstGeom prst="rect">
          <a:avLst/>
        </a:prstGeom>
        <a:solidFill>
          <a:schemeClr val="accent5">
            <a:hueOff val="-1591755"/>
            <a:satOff val="-3659"/>
            <a:lumOff val="-48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Οι πληροφορίες που δίνονται τροποποιούνται και καταγράφονται ασυμφωνίες και αντιφάσεις </a:t>
          </a:r>
          <a:endParaRPr lang="en-US" sz="1300" kern="1200" dirty="0"/>
        </a:p>
      </dsp:txBody>
      <dsp:txXfrm>
        <a:off x="2153126" y="794956"/>
        <a:ext cx="1957387" cy="1174432"/>
      </dsp:txXfrm>
    </dsp:sp>
    <dsp:sp modelId="{0A20BC08-8463-4506-A57A-F80FF68FF108}">
      <dsp:nvSpPr>
        <dsp:cNvPr id="0" name=""/>
        <dsp:cNvSpPr/>
      </dsp:nvSpPr>
      <dsp:spPr>
        <a:xfrm>
          <a:off x="4306252" y="794956"/>
          <a:ext cx="1957387" cy="1174432"/>
        </a:xfrm>
        <a:prstGeom prst="rect">
          <a:avLst/>
        </a:prstGeom>
        <a:solidFill>
          <a:schemeClr val="accent5">
            <a:hueOff val="-3183510"/>
            <a:satOff val="-7318"/>
            <a:lumOff val="-96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Η επανάληψη των ερωτήσεων μετά από ένα χρονικό διάστημα και η αναζήτηση διευκρινίσεων καθιστούν τις αντιφάσεις περισσότερο εμφανείς </a:t>
          </a:r>
          <a:endParaRPr lang="en-US" sz="1300" kern="1200" dirty="0"/>
        </a:p>
      </dsp:txBody>
      <dsp:txXfrm>
        <a:off x="4306252" y="794956"/>
        <a:ext cx="1957387" cy="1174432"/>
      </dsp:txXfrm>
    </dsp:sp>
    <dsp:sp modelId="{7C7C8A28-0D18-4C4C-96C4-DA44299D787E}">
      <dsp:nvSpPr>
        <dsp:cNvPr id="0" name=""/>
        <dsp:cNvSpPr/>
      </dsp:nvSpPr>
      <dsp:spPr>
        <a:xfrm>
          <a:off x="0" y="2165127"/>
          <a:ext cx="1957387" cy="1174432"/>
        </a:xfrm>
        <a:prstGeom prst="rect">
          <a:avLst/>
        </a:prstGeom>
        <a:solidFill>
          <a:schemeClr val="accent5">
            <a:hueOff val="-4775264"/>
            <a:satOff val="-10977"/>
            <a:lumOff val="-144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Καθυστερημένη αναζήτηση βοήθειας, με αποτέλεσμα αδικαιολόγητη καθυστέρηση</a:t>
          </a:r>
          <a:r>
            <a:rPr lang="en-US" sz="1300" kern="1200" dirty="0"/>
            <a:t> </a:t>
          </a:r>
          <a:r>
            <a:rPr lang="el-GR" sz="1300" kern="1200" dirty="0"/>
            <a:t>αντιμετώπισης </a:t>
          </a:r>
          <a:endParaRPr lang="en-US" sz="1300" kern="1200" dirty="0"/>
        </a:p>
      </dsp:txBody>
      <dsp:txXfrm>
        <a:off x="0" y="2165127"/>
        <a:ext cx="1957387" cy="1174432"/>
      </dsp:txXfrm>
    </dsp:sp>
    <dsp:sp modelId="{9C27395D-0017-4120-AC37-55B8D3B7C94E}">
      <dsp:nvSpPr>
        <dsp:cNvPr id="0" name=""/>
        <dsp:cNvSpPr/>
      </dsp:nvSpPr>
      <dsp:spPr>
        <a:xfrm>
          <a:off x="2153126" y="2165127"/>
          <a:ext cx="1957387" cy="1174432"/>
        </a:xfrm>
        <a:prstGeom prst="rect">
          <a:avLst/>
        </a:prstGeom>
        <a:solidFill>
          <a:schemeClr val="accent5">
            <a:hueOff val="-6367019"/>
            <a:satOff val="-14636"/>
            <a:lumOff val="-19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Οι πληροφορίες είναι ασύμβατες για την ηλικία και την ανάπτυξη του παιδιού</a:t>
          </a:r>
          <a:endParaRPr lang="en-US" sz="1300" kern="1200" dirty="0"/>
        </a:p>
      </dsp:txBody>
      <dsp:txXfrm>
        <a:off x="2153126" y="2165127"/>
        <a:ext cx="1957387" cy="1174432"/>
      </dsp:txXfrm>
    </dsp:sp>
    <dsp:sp modelId="{D33A0CA1-2A39-497F-AFC4-0848612C154D}">
      <dsp:nvSpPr>
        <dsp:cNvPr id="0" name=""/>
        <dsp:cNvSpPr/>
      </dsp:nvSpPr>
      <dsp:spPr>
        <a:xfrm>
          <a:off x="4306252" y="2165127"/>
          <a:ext cx="1957387" cy="1174432"/>
        </a:xfrm>
        <a:prstGeom prst="rect">
          <a:avLst/>
        </a:prstGeom>
        <a:solidFill>
          <a:schemeClr val="accent5">
            <a:hueOff val="-7958774"/>
            <a:satOff val="-18294"/>
            <a:lumOff val="-241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Οι πληροφορίες δεν δικαιολογούν τις κακώσεις</a:t>
          </a:r>
          <a:endParaRPr lang="en-US" sz="1300" kern="1200" dirty="0"/>
        </a:p>
      </dsp:txBody>
      <dsp:txXfrm>
        <a:off x="4306252" y="2165127"/>
        <a:ext cx="1957387" cy="1174432"/>
      </dsp:txXfrm>
    </dsp:sp>
    <dsp:sp modelId="{AF15C779-3FBF-4316-895F-94C2DC5BBDE1}">
      <dsp:nvSpPr>
        <dsp:cNvPr id="0" name=""/>
        <dsp:cNvSpPr/>
      </dsp:nvSpPr>
      <dsp:spPr>
        <a:xfrm>
          <a:off x="0" y="3535299"/>
          <a:ext cx="1957387" cy="1174432"/>
        </a:xfrm>
        <a:prstGeom prst="rect">
          <a:avLst/>
        </a:prstGeom>
        <a:solidFill>
          <a:schemeClr val="accent5">
            <a:hueOff val="-9550529"/>
            <a:satOff val="-21953"/>
            <a:lumOff val="-289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Από διαφορετικούς μάρτυρες υπάρχουν περιγραφές με διαφορές</a:t>
          </a:r>
          <a:endParaRPr lang="en-US" sz="1300" kern="1200" dirty="0"/>
        </a:p>
      </dsp:txBody>
      <dsp:txXfrm>
        <a:off x="0" y="3535299"/>
        <a:ext cx="1957387" cy="1174432"/>
      </dsp:txXfrm>
    </dsp:sp>
    <dsp:sp modelId="{B0460568-575F-430D-8949-AD37F727012F}">
      <dsp:nvSpPr>
        <dsp:cNvPr id="0" name=""/>
        <dsp:cNvSpPr/>
      </dsp:nvSpPr>
      <dsp:spPr>
        <a:xfrm>
          <a:off x="2153126" y="3535299"/>
          <a:ext cx="1957387" cy="1174432"/>
        </a:xfrm>
        <a:prstGeom prst="rect">
          <a:avLst/>
        </a:prstGeom>
        <a:solidFill>
          <a:schemeClr val="accent5">
            <a:hueOff val="-11142284"/>
            <a:satOff val="-25612"/>
            <a:lumOff val="-337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Οι απαντήσεις των γονέων είναι αδόκιμες (προσβλητικές, επιθετικές, απαθείς, υπέρμετρα αγχώδεις)</a:t>
          </a:r>
          <a:endParaRPr lang="en-US" sz="1300" kern="1200" dirty="0"/>
        </a:p>
      </dsp:txBody>
      <dsp:txXfrm>
        <a:off x="2153126" y="3535299"/>
        <a:ext cx="1957387" cy="1174432"/>
      </dsp:txXfrm>
    </dsp:sp>
    <dsp:sp modelId="{35377311-7F59-4433-AFF9-201BA22868B8}">
      <dsp:nvSpPr>
        <dsp:cNvPr id="0" name=""/>
        <dsp:cNvSpPr/>
      </dsp:nvSpPr>
      <dsp:spPr>
        <a:xfrm>
          <a:off x="4306252" y="3535299"/>
          <a:ext cx="1957387" cy="1174432"/>
        </a:xfrm>
        <a:prstGeom prst="rect">
          <a:avLst/>
        </a:prstGeom>
        <a:solidFill>
          <a:schemeClr val="accent5">
            <a:hueOff val="-12734039"/>
            <a:satOff val="-29271"/>
            <a:lumOff val="-3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Οι τραυματισμοί του παιδιού είναι επαναλαμβανόμενοι</a:t>
          </a:r>
          <a:endParaRPr lang="en-US" sz="1300" kern="1200" dirty="0"/>
        </a:p>
      </dsp:txBody>
      <dsp:txXfrm>
        <a:off x="4306252" y="3535299"/>
        <a:ext cx="1957387" cy="1174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1B4E4-B986-4B88-B39C-B125E7317F9B}">
      <dsp:nvSpPr>
        <dsp:cNvPr id="0" name=""/>
        <dsp:cNvSpPr/>
      </dsp:nvSpPr>
      <dsp:spPr>
        <a:xfrm>
          <a:off x="0" y="549998"/>
          <a:ext cx="6263640" cy="5791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Ύποπτες οι βλάβες στα αυτιά, λαιμό, χέρια, γλουτούς ή γεννητικά όργανα.</a:t>
          </a:r>
          <a:endParaRPr lang="en-US" sz="1500" kern="1200"/>
        </a:p>
      </dsp:txBody>
      <dsp:txXfrm>
        <a:off x="28272" y="578270"/>
        <a:ext cx="6207096" cy="522605"/>
      </dsp:txXfrm>
    </dsp:sp>
    <dsp:sp modelId="{0ECC7729-8B8A-40EE-8855-92AEA6601617}">
      <dsp:nvSpPr>
        <dsp:cNvPr id="0" name=""/>
        <dsp:cNvSpPr/>
      </dsp:nvSpPr>
      <dsp:spPr>
        <a:xfrm>
          <a:off x="0" y="1172348"/>
          <a:ext cx="6263640" cy="579149"/>
        </a:xfrm>
        <a:prstGeom prst="roundRect">
          <a:avLst/>
        </a:prstGeom>
        <a:solidFill>
          <a:schemeClr val="accent5">
            <a:hueOff val="-2122340"/>
            <a:satOff val="-4879"/>
            <a:lumOff val="-6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Αυξημένος αριθμός βλαβών</a:t>
          </a:r>
          <a:endParaRPr lang="en-US" sz="1500" kern="1200"/>
        </a:p>
      </dsp:txBody>
      <dsp:txXfrm>
        <a:off x="28272" y="1200620"/>
        <a:ext cx="6207096" cy="522605"/>
      </dsp:txXfrm>
    </dsp:sp>
    <dsp:sp modelId="{355DFBEE-6AEC-4B2D-960C-433DD7780E0B}">
      <dsp:nvSpPr>
        <dsp:cNvPr id="0" name=""/>
        <dsp:cNvSpPr/>
      </dsp:nvSpPr>
      <dsp:spPr>
        <a:xfrm>
          <a:off x="0" y="1794699"/>
          <a:ext cx="6263640" cy="579149"/>
        </a:xfrm>
        <a:prstGeom prst="roundRect">
          <a:avLst/>
        </a:prstGeom>
        <a:solidFill>
          <a:schemeClr val="accent5">
            <a:hueOff val="-4244680"/>
            <a:satOff val="-9757"/>
            <a:lumOff val="-1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Η ηλικία εμφάνισης δεν συμβαδίσει με το είδος της βλάβης.</a:t>
          </a:r>
          <a:endParaRPr lang="en-US" sz="1500" kern="1200"/>
        </a:p>
      </dsp:txBody>
      <dsp:txXfrm>
        <a:off x="28272" y="1822971"/>
        <a:ext cx="6207096" cy="522605"/>
      </dsp:txXfrm>
    </dsp:sp>
    <dsp:sp modelId="{7CB2C509-9E2B-465B-A96D-6A5D4F5A0467}">
      <dsp:nvSpPr>
        <dsp:cNvPr id="0" name=""/>
        <dsp:cNvSpPr/>
      </dsp:nvSpPr>
      <dsp:spPr>
        <a:xfrm>
          <a:off x="0" y="2417049"/>
          <a:ext cx="6263640" cy="579149"/>
        </a:xfrm>
        <a:prstGeom prst="roundRect">
          <a:avLst/>
        </a:prstGeom>
        <a:solidFill>
          <a:schemeClr val="accent5">
            <a:hueOff val="-6367019"/>
            <a:satOff val="-14636"/>
            <a:lumOff val="-19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Εμφάνιση τέτοιων βλαβών σε παιδιά που δεν είναι ικανά για αυτονομία κίνησης (π.χ. εγκεφαλική παράλυση).</a:t>
          </a:r>
          <a:endParaRPr lang="en-US" sz="1500" kern="1200"/>
        </a:p>
      </dsp:txBody>
      <dsp:txXfrm>
        <a:off x="28272" y="2445321"/>
        <a:ext cx="6207096" cy="522605"/>
      </dsp:txXfrm>
    </dsp:sp>
    <dsp:sp modelId="{F4902725-DDFE-40F5-904D-A7FFE7F532B0}">
      <dsp:nvSpPr>
        <dsp:cNvPr id="0" name=""/>
        <dsp:cNvSpPr/>
      </dsp:nvSpPr>
      <dsp:spPr>
        <a:xfrm>
          <a:off x="0" y="3039399"/>
          <a:ext cx="6263640" cy="579149"/>
        </a:xfrm>
        <a:prstGeom prst="roundRect">
          <a:avLst/>
        </a:prstGeom>
        <a:solidFill>
          <a:schemeClr val="accent5">
            <a:hueOff val="-8489359"/>
            <a:satOff val="-19514"/>
            <a:lumOff val="-25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Αποτύπωμα δαγκώματος που δεν φαίνεται να προέρχεται από άλλο παιδί, αλλά από ενήλικο. </a:t>
          </a:r>
          <a:endParaRPr lang="en-US" sz="1500" kern="1200"/>
        </a:p>
      </dsp:txBody>
      <dsp:txXfrm>
        <a:off x="28272" y="3067671"/>
        <a:ext cx="6207096" cy="522605"/>
      </dsp:txXfrm>
    </dsp:sp>
    <dsp:sp modelId="{A73BCEE9-FC13-4DD5-93F1-596B3F0EC58B}">
      <dsp:nvSpPr>
        <dsp:cNvPr id="0" name=""/>
        <dsp:cNvSpPr/>
      </dsp:nvSpPr>
      <dsp:spPr>
        <a:xfrm>
          <a:off x="0" y="3661749"/>
          <a:ext cx="6263640" cy="579149"/>
        </a:xfrm>
        <a:prstGeom prst="roundRect">
          <a:avLst/>
        </a:prstGeom>
        <a:solidFill>
          <a:schemeClr val="accent5">
            <a:hueOff val="-10611699"/>
            <a:satOff val="-24393"/>
            <a:lumOff val="-321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Η μορφή τους μοιάζει με αποτύπωμα κάποιου αντικειμένου (σύρμα, θηλιά καλωδίου, ράβδος), ή το αποτύπωμα του ανθρώπινου χεριού.</a:t>
          </a:r>
          <a:endParaRPr lang="en-US" sz="1500" kern="1200"/>
        </a:p>
      </dsp:txBody>
      <dsp:txXfrm>
        <a:off x="28272" y="3690021"/>
        <a:ext cx="6207096" cy="522605"/>
      </dsp:txXfrm>
    </dsp:sp>
    <dsp:sp modelId="{0DD25AD2-DD5F-4FA3-B8C8-459CE0860629}">
      <dsp:nvSpPr>
        <dsp:cNvPr id="0" name=""/>
        <dsp:cNvSpPr/>
      </dsp:nvSpPr>
      <dsp:spPr>
        <a:xfrm>
          <a:off x="0" y="4284099"/>
          <a:ext cx="6263640" cy="579149"/>
        </a:xfrm>
        <a:prstGeom prst="roundRect">
          <a:avLst/>
        </a:prstGeom>
        <a:solidFill>
          <a:schemeClr val="accent5">
            <a:hueOff val="-12734039"/>
            <a:satOff val="-29271"/>
            <a:lumOff val="-3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Πολλαπλές βλάβες ασυνήθιστα συγκεντρωμένες σε ένα σημείο.</a:t>
          </a:r>
          <a:endParaRPr lang="en-US" sz="1500" kern="1200"/>
        </a:p>
      </dsp:txBody>
      <dsp:txXfrm>
        <a:off x="28272" y="4312371"/>
        <a:ext cx="6207096" cy="5226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5E287-6468-4DB4-85CD-6FB9B36F2398}">
      <dsp:nvSpPr>
        <dsp:cNvPr id="0" name=""/>
        <dsp:cNvSpPr/>
      </dsp:nvSpPr>
      <dsp:spPr>
        <a:xfrm>
          <a:off x="0" y="210259"/>
          <a:ext cx="6263640" cy="16258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Εγκαύματα από τσιγάρο, σίδερο ή συχνά με καυτό νερό αποτελούν αποτέλεσμα βίας. </a:t>
          </a:r>
          <a:endParaRPr lang="en-US" sz="2000" kern="1200"/>
        </a:p>
      </dsp:txBody>
      <dsp:txXfrm>
        <a:off x="79367" y="289626"/>
        <a:ext cx="6104906" cy="1467108"/>
      </dsp:txXfrm>
    </dsp:sp>
    <dsp:sp modelId="{8E7F85AE-9496-4A97-BF6B-F9115E9AD72C}">
      <dsp:nvSpPr>
        <dsp:cNvPr id="0" name=""/>
        <dsp:cNvSpPr/>
      </dsp:nvSpPr>
      <dsp:spPr>
        <a:xfrm>
          <a:off x="0" y="1893702"/>
          <a:ext cx="6263640" cy="1625842"/>
        </a:xfrm>
        <a:prstGeom prst="roundRect">
          <a:avLst/>
        </a:prstGeom>
        <a:solidFill>
          <a:schemeClr val="accent5">
            <a:hueOff val="-6367019"/>
            <a:satOff val="-14636"/>
            <a:lumOff val="-19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Όπως με τις εκχυμώσεις, η εντόπισή τους σε περιοχές όπως οι γλουτοί, ή τα χέρια είναι ύποπτη για κακοποίηση.</a:t>
          </a:r>
          <a:endParaRPr lang="en-US" sz="2000" kern="1200"/>
        </a:p>
      </dsp:txBody>
      <dsp:txXfrm>
        <a:off x="79367" y="1973069"/>
        <a:ext cx="6104906" cy="1467108"/>
      </dsp:txXfrm>
    </dsp:sp>
    <dsp:sp modelId="{7C06D4B0-3D87-431F-BCBB-3FA62BD2D22D}">
      <dsp:nvSpPr>
        <dsp:cNvPr id="0" name=""/>
        <dsp:cNvSpPr/>
      </dsp:nvSpPr>
      <dsp:spPr>
        <a:xfrm>
          <a:off x="0" y="3577145"/>
          <a:ext cx="6263640" cy="1625842"/>
        </a:xfrm>
        <a:prstGeom prst="roundRect">
          <a:avLst/>
        </a:prstGeom>
        <a:solidFill>
          <a:schemeClr val="accent5">
            <a:hueOff val="-12734039"/>
            <a:satOff val="-29271"/>
            <a:lumOff val="-3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Εγκαύματα με συμμετρική κατανομή (παράδειγμα: ταυτόχρονα στα ίδια σημεία των χεριών) ή με κατανομή που αποκαλούμε «κάλτσας» (παράδειγμα: το πόδι μέχρι στον αστράγαλο) μπορεί να κρύβουν εμβύθιση σε δοχείο με καυτό νερό.</a:t>
          </a:r>
          <a:endParaRPr lang="en-US" sz="2000" kern="1200"/>
        </a:p>
      </dsp:txBody>
      <dsp:txXfrm>
        <a:off x="79367" y="3656512"/>
        <a:ext cx="6104906" cy="14671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533F3-155F-421C-B340-320F8F9CE8C3}">
      <dsp:nvSpPr>
        <dsp:cNvPr id="0" name=""/>
        <dsp:cNvSpPr/>
      </dsp:nvSpPr>
      <dsp:spPr>
        <a:xfrm>
          <a:off x="0" y="68543"/>
          <a:ext cx="6263640" cy="26535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Η ταυτόχρονη εμφάνιση καταγμάτων σε διαφορετικά σημεία είναι χαρακτηριστική κακοποίησης, ιδιαίτερα όταν αυτά γίνονται σε διαφορετικές χρονικές περιόδους. Για παράδειγμα, όταν αντιμετωπίζεται ένα παιδί για ένα πρόσφατο κάταγμα και στον ακτινολογικό έλεγχο αποκαλύπτονται εστίες επούλωσης παλαιότερων σε άλλα ή στο ίδιο σημείο. </a:t>
          </a:r>
          <a:endParaRPr lang="en-US" sz="2100" kern="1200" dirty="0"/>
        </a:p>
      </dsp:txBody>
      <dsp:txXfrm>
        <a:off x="129536" y="198079"/>
        <a:ext cx="6004568" cy="2394488"/>
      </dsp:txXfrm>
    </dsp:sp>
    <dsp:sp modelId="{E28330B3-B4CD-451C-B949-892204009976}">
      <dsp:nvSpPr>
        <dsp:cNvPr id="0" name=""/>
        <dsp:cNvSpPr/>
      </dsp:nvSpPr>
      <dsp:spPr>
        <a:xfrm>
          <a:off x="0" y="2782584"/>
          <a:ext cx="6263640" cy="2653560"/>
        </a:xfrm>
        <a:prstGeom prst="roundRect">
          <a:avLst/>
        </a:prstGeom>
        <a:solidFill>
          <a:schemeClr val="accent5">
            <a:hueOff val="-12734039"/>
            <a:satOff val="-29271"/>
            <a:lumOff val="-3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Η παρουσία κατάγματος σε παιδί με κινητικά προβλήματα που δεν εξηγείται λογικά εξαιτίας της κινητικής αδυναμίας, είναι επίσης απόλυτη ένδειξη κακοποίησης. </a:t>
          </a:r>
          <a:endParaRPr lang="en-US" sz="2100" kern="1200"/>
        </a:p>
      </dsp:txBody>
      <dsp:txXfrm>
        <a:off x="129536" y="2912120"/>
        <a:ext cx="6004568" cy="23944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9E260-8053-4023-9AA4-6B8BB66BC2AC}">
      <dsp:nvSpPr>
        <dsp:cNvPr id="0" name=""/>
        <dsp:cNvSpPr/>
      </dsp:nvSpPr>
      <dsp:spPr>
        <a:xfrm>
          <a:off x="0" y="306094"/>
          <a:ext cx="4241763" cy="25450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0" i="0" kern="1200" baseline="0" dirty="0"/>
            <a:t>Στα αντικειμενικά ευρήματα περιλαμβάνονται οι εκχυμώσεις, εκδορές, ανοικτά τραύματα, αύξηση της περιμέτρου της κεφαλής (στις μικρότερες ηλικίες), αιμορραγία του αμφιβληστροειδούς (αντιληπτή με τη βυθοσκόπηση), υπόσφαγμα (αιμορραγία στον σκληρό λευκό χιτώνα του οφθαλμού).</a:t>
          </a:r>
          <a:endParaRPr lang="en-US" sz="2000" kern="1200" dirty="0"/>
        </a:p>
      </dsp:txBody>
      <dsp:txXfrm>
        <a:off x="0" y="306094"/>
        <a:ext cx="4241763" cy="2545057"/>
      </dsp:txXfrm>
    </dsp:sp>
    <dsp:sp modelId="{641E4D9B-4C14-4C38-A99D-952A7BE8DF41}">
      <dsp:nvSpPr>
        <dsp:cNvPr id="0" name=""/>
        <dsp:cNvSpPr/>
      </dsp:nvSpPr>
      <dsp:spPr>
        <a:xfrm>
          <a:off x="0" y="3275328"/>
          <a:ext cx="4241763" cy="25450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0" i="0" kern="1200" baseline="0"/>
            <a:t>Όταν βλάβες σαν αυτές που περιγράφονται εδώ είναι πολλαπλές και επαναλαμβανόμενες, τότε η πιθανότητα κακοποίησης είναι αυξημένη. </a:t>
          </a:r>
          <a:endParaRPr lang="en-US" sz="2000" kern="1200"/>
        </a:p>
      </dsp:txBody>
      <dsp:txXfrm>
        <a:off x="0" y="3275328"/>
        <a:ext cx="4241763" cy="25450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C03AD-9478-4EB2-8A4A-AD6906AA1D5D}">
      <dsp:nvSpPr>
        <dsp:cNvPr id="0" name=""/>
        <dsp:cNvSpPr/>
      </dsp:nvSpPr>
      <dsp:spPr>
        <a:xfrm>
          <a:off x="0" y="19044"/>
          <a:ext cx="10515600" cy="5791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0" i="0" kern="1200" baseline="0"/>
            <a:t>Έχει υποστηριχθεί ότι η συνδυασμένη εμφάνιση τριών από τα έξι παρακάτω χαρακτηριστικά κακώσεων έχει υψηλή προγνωστική αξία παρουσίας κακοποίησης:</a:t>
          </a:r>
          <a:endParaRPr lang="en-US" sz="1500" kern="1200"/>
        </a:p>
      </dsp:txBody>
      <dsp:txXfrm>
        <a:off x="28272" y="47316"/>
        <a:ext cx="10459056" cy="522605"/>
      </dsp:txXfrm>
    </dsp:sp>
    <dsp:sp modelId="{B89855F1-A079-483B-923C-251DDAA44394}">
      <dsp:nvSpPr>
        <dsp:cNvPr id="0" name=""/>
        <dsp:cNvSpPr/>
      </dsp:nvSpPr>
      <dsp:spPr>
        <a:xfrm>
          <a:off x="0" y="641394"/>
          <a:ext cx="10515600" cy="579149"/>
        </a:xfrm>
        <a:prstGeom prst="roundRect">
          <a:avLst/>
        </a:prstGeom>
        <a:solidFill>
          <a:schemeClr val="accent5">
            <a:hueOff val="-2122340"/>
            <a:satOff val="-4879"/>
            <a:lumOff val="-6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0" i="0" kern="1200" baseline="0"/>
            <a:t>Εκχυμώσεις</a:t>
          </a:r>
          <a:endParaRPr lang="en-US" sz="1500" kern="1200"/>
        </a:p>
      </dsp:txBody>
      <dsp:txXfrm>
        <a:off x="28272" y="669666"/>
        <a:ext cx="10459056" cy="522605"/>
      </dsp:txXfrm>
    </dsp:sp>
    <dsp:sp modelId="{1DAF9A57-E58A-4E4E-A0C4-CE453608BC04}">
      <dsp:nvSpPr>
        <dsp:cNvPr id="0" name=""/>
        <dsp:cNvSpPr/>
      </dsp:nvSpPr>
      <dsp:spPr>
        <a:xfrm>
          <a:off x="0" y="1263744"/>
          <a:ext cx="10515600" cy="579149"/>
        </a:xfrm>
        <a:prstGeom prst="roundRect">
          <a:avLst/>
        </a:prstGeom>
        <a:solidFill>
          <a:schemeClr val="accent5">
            <a:hueOff val="-4244680"/>
            <a:satOff val="-9757"/>
            <a:lumOff val="-1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0" i="0" kern="1200" baseline="0"/>
            <a:t>Σπασμοί</a:t>
          </a:r>
          <a:endParaRPr lang="en-US" sz="1500" kern="1200"/>
        </a:p>
      </dsp:txBody>
      <dsp:txXfrm>
        <a:off x="28272" y="1292016"/>
        <a:ext cx="10459056" cy="522605"/>
      </dsp:txXfrm>
    </dsp:sp>
    <dsp:sp modelId="{386D067F-7776-4413-B739-F615033F071C}">
      <dsp:nvSpPr>
        <dsp:cNvPr id="0" name=""/>
        <dsp:cNvSpPr/>
      </dsp:nvSpPr>
      <dsp:spPr>
        <a:xfrm>
          <a:off x="0" y="1886094"/>
          <a:ext cx="10515600" cy="579149"/>
        </a:xfrm>
        <a:prstGeom prst="roundRect">
          <a:avLst/>
        </a:prstGeom>
        <a:solidFill>
          <a:schemeClr val="accent5">
            <a:hueOff val="-6367019"/>
            <a:satOff val="-14636"/>
            <a:lumOff val="-19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0" i="0" kern="1200" baseline="0" dirty="0"/>
            <a:t>Άπνοια</a:t>
          </a:r>
          <a:endParaRPr lang="en-US" sz="1500" kern="1200" dirty="0"/>
        </a:p>
      </dsp:txBody>
      <dsp:txXfrm>
        <a:off x="28272" y="1914366"/>
        <a:ext cx="10459056" cy="522605"/>
      </dsp:txXfrm>
    </dsp:sp>
    <dsp:sp modelId="{3BF548E5-678C-49E7-9A3A-7E097D07E038}">
      <dsp:nvSpPr>
        <dsp:cNvPr id="0" name=""/>
        <dsp:cNvSpPr/>
      </dsp:nvSpPr>
      <dsp:spPr>
        <a:xfrm>
          <a:off x="0" y="2508444"/>
          <a:ext cx="10515600" cy="579149"/>
        </a:xfrm>
        <a:prstGeom prst="roundRect">
          <a:avLst/>
        </a:prstGeom>
        <a:solidFill>
          <a:schemeClr val="accent5">
            <a:hueOff val="-8489359"/>
            <a:satOff val="-19514"/>
            <a:lumOff val="-25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0" i="0" kern="1200" baseline="0"/>
            <a:t>Κάταγμα μακρών οστών</a:t>
          </a:r>
          <a:endParaRPr lang="en-US" sz="1500" kern="1200"/>
        </a:p>
      </dsp:txBody>
      <dsp:txXfrm>
        <a:off x="28272" y="2536716"/>
        <a:ext cx="10459056" cy="522605"/>
      </dsp:txXfrm>
    </dsp:sp>
    <dsp:sp modelId="{8695AF91-E5B3-4D34-8BA3-F2CACAD1A277}">
      <dsp:nvSpPr>
        <dsp:cNvPr id="0" name=""/>
        <dsp:cNvSpPr/>
      </dsp:nvSpPr>
      <dsp:spPr>
        <a:xfrm>
          <a:off x="0" y="3130794"/>
          <a:ext cx="10515600" cy="579149"/>
        </a:xfrm>
        <a:prstGeom prst="roundRect">
          <a:avLst/>
        </a:prstGeom>
        <a:solidFill>
          <a:schemeClr val="accent5">
            <a:hueOff val="-10611699"/>
            <a:satOff val="-24393"/>
            <a:lumOff val="-321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0" i="0" kern="1200" baseline="0"/>
            <a:t>Αιμορραγία αμφιβληστροειδούς</a:t>
          </a:r>
          <a:endParaRPr lang="en-US" sz="1500" kern="1200"/>
        </a:p>
      </dsp:txBody>
      <dsp:txXfrm>
        <a:off x="28272" y="3159066"/>
        <a:ext cx="10459056" cy="522605"/>
      </dsp:txXfrm>
    </dsp:sp>
    <dsp:sp modelId="{E4FF192E-8D72-4E29-9D5D-D9E68C6EC0AB}">
      <dsp:nvSpPr>
        <dsp:cNvPr id="0" name=""/>
        <dsp:cNvSpPr/>
      </dsp:nvSpPr>
      <dsp:spPr>
        <a:xfrm>
          <a:off x="0" y="3753144"/>
          <a:ext cx="10515600" cy="579149"/>
        </a:xfrm>
        <a:prstGeom prst="roundRect">
          <a:avLst/>
        </a:prstGeom>
        <a:solidFill>
          <a:schemeClr val="accent5">
            <a:hueOff val="-12734039"/>
            <a:satOff val="-29271"/>
            <a:lumOff val="-3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b="0" i="0" kern="1200" baseline="0"/>
            <a:t>Κατάγματα πλευρών</a:t>
          </a:r>
          <a:endParaRPr lang="en-US" sz="1500" kern="1200"/>
        </a:p>
      </dsp:txBody>
      <dsp:txXfrm>
        <a:off x="28272" y="3781416"/>
        <a:ext cx="10459056" cy="5226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2023/10/26</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2023/10/26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Σύμφωνα με τον Παγκόσμιο Οργανισμό Υγείας (ΠΟΥ), αυτή ορίζεται ως η άσκηση σωματικής ή και ψυχικής βίας, καθώς και η παραμέληση παιδιού ηλικίας κάτω των 18 ετών. Συμπεριλαμβάνει τη φυσική κακοποίηση, τη συναισθηματική κακοποίηση, τη σεξουαλική κακοποίηση, την παραμέληση και τη εκμετάλλευση του παιδιού για εμπορικούς ή άλλους σκοπούς, που καταλήγουν σε δυνητική ζημία της υγείας, της επιβίωσης και της αξιοπρέπειάς του.</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2</a:t>
            </a:fld>
            <a:endParaRPr lang="zh-CN" altLang="en-US"/>
          </a:p>
        </p:txBody>
      </p:sp>
    </p:spTree>
    <p:extLst>
      <p:ext uri="{BB962C8B-B14F-4D97-AF65-F5344CB8AC3E}">
        <p14:creationId xmlns:p14="http://schemas.microsoft.com/office/powerpoint/2010/main" val="153251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Στα αντικειμενικά ευρήματα περιλαμβάνονται οι εκχυμώσεις, εκδορές, ανοικτά τραύματα, αύξηση της περιμέτρου της κεφαλής (στις μικρότερες ηλικίες), αιμορραγία του αμφιβληστροειδούς (αντιληπτή με τη βυθοσκόπηση), ύφαιμα (αιμορραγία στον σκληρό λευκό χιτώνα του οφθαλμού).</a:t>
            </a:r>
          </a:p>
          <a:p>
            <a:r>
              <a:rPr lang="el-GR" dirty="0"/>
              <a:t>Όταν βλάβες σαν αυτές που περιγράφονται εδώ είναι πολλαπλές και επαναλαμβανόμενες, τότε η πιθανότητα κακοποίησης είναι αυξημένη. </a:t>
            </a:r>
          </a:p>
          <a:p>
            <a:r>
              <a:rPr lang="el-GR" dirty="0"/>
              <a:t>Έχει υποστηριχθεί από ερευνητές (Maguire και συν., 2011) ότι ο η συνδυασμένη εμφάνιση τριών από τα έξι παρακάτω χαρακτηριστικά κακώσεων (εκχυμώσεις, σπασμοί, άπνοια, κάταγμα μακρών οστών, αιμορραγία αμφιβληστροειδούς, κατάγματα πλευρών) έχει υψηλή προγνωστική αξία παρουσίας κακοποίησης</a:t>
            </a:r>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11</a:t>
            </a:fld>
            <a:endParaRPr lang="zh-CN" altLang="en-US"/>
          </a:p>
        </p:txBody>
      </p:sp>
    </p:spTree>
    <p:extLst>
      <p:ext uri="{BB962C8B-B14F-4D97-AF65-F5344CB8AC3E}">
        <p14:creationId xmlns:p14="http://schemas.microsoft.com/office/powerpoint/2010/main" val="265407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ασυνήθιστα συχνή επίσκεψη στο νοσοκομείο για τραυματισμούς, η εμφάνιση των κακώσεων την περίοδο που ένας συγκεκριμένος γονέας είναι στο σπίτι, η «αποτυχία» εφαρμογής της θεραπείας στο σπίτι, η συνεχής εμφάνιση νέων συμπτωμάτων είναι ενδείξεις ότι κάτι ύποπτο συμβαίνει στην οικογένεια. Οι γονείς που κακοποιούν επισκέπτονται συχνά διαφορετικές δομές υγείας για να μη διεγείρουν υποψίες. Τέλος, η συμπεριφορά του παιδιού στο σχολείο – που αφορά άμεσα τον εκπαιδευτικό – μπορεί να παρουσιάσει μεταβολές (έλλειψη προσοχής, απουσίες, συχνή εμφάνιση με γύψο, επίδεση ή ακόμη και αναπηρική καρέκλα) πρέπει να διεγείρουν υποψίες. </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13</a:t>
            </a:fld>
            <a:endParaRPr lang="zh-CN" altLang="en-US"/>
          </a:p>
        </p:txBody>
      </p:sp>
    </p:spTree>
    <p:extLst>
      <p:ext uri="{BB962C8B-B14F-4D97-AF65-F5344CB8AC3E}">
        <p14:creationId xmlns:p14="http://schemas.microsoft.com/office/powerpoint/2010/main" val="20748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βλάβες εντοπίζονται στις γεννητικές και πρωκτικές περιοχές. </a:t>
            </a:r>
          </a:p>
          <a:p>
            <a:r>
              <a:rPr lang="el-GR" dirty="0"/>
              <a:t>Η σεξουαλική κακοποίηση συχνά δεν γίνεται μια φορά αλλά επαναλαμβάνεται. Αυτό έχει ως αποτέλεσμα την εμφάνιση κλινικών εκδηλώσεων όπως η αιμορραγία από τα γεννητικά όργανα ή τον πρωκτό, η δυσουρία ή η ακράτεια ούρων ή κοπράνων.  </a:t>
            </a:r>
          </a:p>
          <a:p>
            <a:r>
              <a:rPr lang="el-GR" dirty="0"/>
              <a:t>Η εισαγωγή ξένων σωμάτων στους αυλούς των αντίστοιχων περιοχών είναι επίσης ένδειξη σεξουαλικής κακοποίησης.</a:t>
            </a:r>
          </a:p>
          <a:p>
            <a:r>
              <a:rPr lang="el-GR" dirty="0"/>
              <a:t>Σεξουαλικώς μεταδιδόμενα νοσήματα όπως το AIDS, ή βακτηριδιακοί μικροοργανισμοί είναι πολύ πιθανόν να μεταδοθούν από το δράστη στο θύμα. Σε κάποιες περιπτώσεις, τα συμπτώματα μπορεί να εμφανισθούν στο στόμα του παιδιού, ή ως γενικευμένα νοσήματα (σηπτική αρθρίτιδα της γονόρροιας).</a:t>
            </a:r>
          </a:p>
          <a:p>
            <a:r>
              <a:rPr lang="el-GR" dirty="0"/>
              <a:t>Η κύηση είναι σοβαρή πιθανότητα σε περίπτωση κακοποιημένου κοριτσιού. Τέλος, η συμπεριφορά του παιδιού μεταβάλλεται, πολλές φορές ανεπανόρθωτα. Περί συμπεριφοράς γίνεται εκτενής λόγος στο επόμενο κεφάλαιο. </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14</a:t>
            </a:fld>
            <a:endParaRPr lang="zh-CN" altLang="en-US"/>
          </a:p>
        </p:txBody>
      </p:sp>
    </p:spTree>
    <p:extLst>
      <p:ext uri="{BB962C8B-B14F-4D97-AF65-F5344CB8AC3E}">
        <p14:creationId xmlns:p14="http://schemas.microsoft.com/office/powerpoint/2010/main" val="267055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επίμονη και επαναλαμβανόμενη ακατάλληλη συναισθηματική αντίδραση απέναντι στην έκφραση των συναισθημάτων και της συμπεριφοράς του παιδιού (Παπαδόπουλος και συν. 2004). Ζημιώνεται το συναίσθημα και η ικανότητα έκφρασης, αλλά και οι νοητικές (μνήμη, αντίληψη, προσοχή, γλώσσα, ηθική ανάπτυξη, ευφυΐα) δυνατότητες του παιδιού.</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15</a:t>
            </a:fld>
            <a:endParaRPr lang="zh-CN" altLang="en-US"/>
          </a:p>
        </p:txBody>
      </p:sp>
    </p:spTree>
    <p:extLst>
      <p:ext uri="{BB962C8B-B14F-4D97-AF65-F5344CB8AC3E}">
        <p14:creationId xmlns:p14="http://schemas.microsoft.com/office/powerpoint/2010/main" val="2384663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Θλιβερά όνειρα, εφιάλτες, επαναβιώνει το γεγονός με παραισθήσεις ή και ψευδαισθήσεις.</a:t>
            </a:r>
          </a:p>
          <a:p>
            <a:r>
              <a:rPr lang="el-GR" dirty="0"/>
              <a:t>Απομόνωση από ανθρώπους, χώρους, συνομιλίες, δραστηριότητες, καταστάσεις. </a:t>
            </a:r>
          </a:p>
          <a:p>
            <a:r>
              <a:rPr lang="el-GR" dirty="0"/>
              <a:t>Αδυναμία μνήμης που εκφράζει την επιθυμία της αμνησίας των δυσάρεστων εμπειριών. </a:t>
            </a:r>
          </a:p>
          <a:p>
            <a:r>
              <a:rPr lang="el-GR" dirty="0"/>
              <a:t>Σταδιακά έρχεται η υποβάθμιση του εαυτού του. Θεωρεί τον εαυτό του κακό, ότι καταστρέφεται, ότι βρίσκεται σε μόνιμο κίνδυνο. Διαστρεβλώνει την πραγματικότητα και κατηγορεί τον εαυτό του αλλά και άλλους γύρω του για την κατάσταση που περνάει. Ο φόβος και ο τρόμος εξελίσσονται σε ντροπή, ενοχή και τελικά σε θυμό. Χάνει το ενδιαφέρον του για πράγματα που άλλοτε ήταν σημαντικά για το ίδιο. Αδυνατεί να βιώσει θετικά συναισθήματα. </a:t>
            </a:r>
          </a:p>
          <a:p>
            <a:r>
              <a:rPr lang="el-GR" dirty="0"/>
              <a:t>Ευερέθιστη συμπεριφορά, εκρήξεις θυμού με πρόκληση αλλά και χωρίς, λεκτικές και φυσικές επιθέσεις σε άλλα παιδιά ή ενήλικες, ανυπόφορη και αυτοκαταστροφική συμπεριφορά, διαταραχές του ύπνου, προβλήματα συγκέντρωσης είναι πιθανόν να εμφανιστούν. </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17</a:t>
            </a:fld>
            <a:endParaRPr lang="zh-CN" altLang="en-US"/>
          </a:p>
        </p:txBody>
      </p:sp>
    </p:spTree>
    <p:extLst>
      <p:ext uri="{BB962C8B-B14F-4D97-AF65-F5344CB8AC3E}">
        <p14:creationId xmlns:p14="http://schemas.microsoft.com/office/powerpoint/2010/main" val="1626719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Απώλεια ή ανεπάρκεια στέγης, σίτισης, ένδυσης, παρακολούθησης για προστασία του από κινδύνους, εκπαίδευσης, φροντίδας για τη γνωστική ανάπτυξη. </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18</a:t>
            </a:fld>
            <a:endParaRPr lang="zh-CN" altLang="en-US"/>
          </a:p>
        </p:txBody>
      </p:sp>
    </p:spTree>
    <p:extLst>
      <p:ext uri="{BB962C8B-B14F-4D97-AF65-F5344CB8AC3E}">
        <p14:creationId xmlns:p14="http://schemas.microsoft.com/office/powerpoint/2010/main" val="294555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 εκπαιδευτικός πρέπει να συνειδητοποιήσει από την αρχή ότι αναλαμβάνει έαν δύσκολο έργο αλλά για το καλό ενός παιδιού. </a:t>
            </a:r>
          </a:p>
          <a:p>
            <a:r>
              <a:rPr lang="el-GR" dirty="0"/>
              <a:t>Η πρώτη προσέγγιση θα γίνει ενδεχόμενα με μια συνάντηση του εκπαιδευτικού με τους γονείς, το ίδιο το παιδί ή και τις δύο πλευρές μαζί. </a:t>
            </a:r>
          </a:p>
          <a:p>
            <a:r>
              <a:rPr lang="el-GR" dirty="0"/>
              <a:t>Πριν αρχίσει την επικοινωνία θα πρέπει πρώτα να εξασφαλίσει την ασφάλεια του παιδιού, καθώς  και τη συνεργασία και ασφαλή συμμετοχή στην επαφή των συναδέλφων του. </a:t>
            </a:r>
          </a:p>
          <a:p>
            <a:r>
              <a:rPr lang="el-GR" dirty="0"/>
              <a:t>Αποφυγή επαναλαμβανόμενων ερωτήσεων, δημιουργία σχέσης εμπιστοσύνης, ήρεμο περιβάλλον, επεξήγηση της διαδικασίας, έκφραση πραγματικού ενδιαφέροντος, χρήση γλώσσας και ορολογίας που είναι εξοικειωμένο είναι σημαντικοί παράγοντες για την επιτυχημένη ανάδυση της αλήθειας στην επιφάνεια. </a:t>
            </a:r>
          </a:p>
          <a:p>
            <a:r>
              <a:rPr lang="el-GR" dirty="0"/>
              <a:t>Θα πρέπει να περιμένει ενδεχόμενη αντίδραση οργής ή άρνησης από τους γονείς. Σε αυτήν την περίπτωση είναι σημαντικό να διατηρήσει την ηρεμία του. </a:t>
            </a:r>
          </a:p>
          <a:p>
            <a:r>
              <a:rPr lang="el-GR" dirty="0"/>
              <a:t>Στο τέλος, η αναζήτηση βοήθειας από ανθρώπους που εξειδικεύονται στην κακοποίηση είναι απαραίτητη, όταν το γεγονός φανερώνεται, ή η υποψία είναι ισχυρή. </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29</a:t>
            </a:fld>
            <a:endParaRPr lang="zh-CN" altLang="en-US"/>
          </a:p>
        </p:txBody>
      </p:sp>
    </p:spTree>
    <p:extLst>
      <p:ext uri="{BB962C8B-B14F-4D97-AF65-F5344CB8AC3E}">
        <p14:creationId xmlns:p14="http://schemas.microsoft.com/office/powerpoint/2010/main" val="287075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Έκθεση του ΠΟΥ (2017) αναφέρει σωματική κακοποίηση σε 23% των παιδιών παγκοσμίως, συναισθηματική σε 36%, παραμέληση σε 16%, σεξουαλική κακοποίηση σε 18% των κοριτσιών και 8% των αγοριών. </a:t>
            </a:r>
          </a:p>
          <a:p>
            <a:r>
              <a:rPr lang="el-GR" dirty="0"/>
              <a:t>Έκθεση της UNICEF (2014) αναφέρει ότι ένα στα δέκα κορίτσια κάτω των 20 ετών υφίσταται σεξουαλική κακοποίηση. Η συχνότητα αντιστοιχεί σε 120.000.000 κορίτσια παγκοσμίως. </a:t>
            </a:r>
          </a:p>
          <a:p>
            <a:r>
              <a:rPr lang="el-GR" dirty="0"/>
              <a:t>Στην Ευρώπη ο αριθμός των παιδιών με κακοποίηση υπολογίζεται σε 190.000.00, εκ των οποίων 44.000.000 έχουν υποστεί σωματική, 18.000.000 σεξουαλική και 55.000.000 συναισθηματική κακοποίηση. </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3</a:t>
            </a:fld>
            <a:endParaRPr lang="zh-CN" altLang="en-US"/>
          </a:p>
        </p:txBody>
      </p:sp>
    </p:spTree>
    <p:extLst>
      <p:ext uri="{BB962C8B-B14F-4D97-AF65-F5344CB8AC3E}">
        <p14:creationId xmlns:p14="http://schemas.microsoft.com/office/powerpoint/2010/main" val="189517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Υπάρχουν πέντε μορφές παιδικής κακοποίησης: η φυσική, η σεξουαλική, η συναισθηματική κακοποίηση, η παραμέληση και η εκμετάλλευση.</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4</a:t>
            </a:fld>
            <a:endParaRPr lang="zh-CN" altLang="en-US"/>
          </a:p>
        </p:txBody>
      </p:sp>
    </p:spTree>
    <p:extLst>
      <p:ext uri="{BB962C8B-B14F-4D97-AF65-F5344CB8AC3E}">
        <p14:creationId xmlns:p14="http://schemas.microsoft.com/office/powerpoint/2010/main" val="34261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λήψη και καταγραφή πληροφοριών, το ιστορικό όπως συνηθίζεται να αποκαλείται στην ιατρική, είναι η αρχική προσέγγιση. Αφορά α. την καταγραφή των γεγονότων που αναφέρονται, β. τα συμπτώματα που υπάρχουν και γ. τη χρονική περίοδο (timing) που αναφέρεται ότι έχουν συμβεί. </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5</a:t>
            </a:fld>
            <a:endParaRPr lang="zh-CN" altLang="en-US"/>
          </a:p>
        </p:txBody>
      </p:sp>
    </p:spTree>
    <p:extLst>
      <p:ext uri="{BB962C8B-B14F-4D97-AF65-F5344CB8AC3E}">
        <p14:creationId xmlns:p14="http://schemas.microsoft.com/office/powerpoint/2010/main" val="17267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 Δηλώνεται άγνοια των γεγονότων από κάποιον που θα όφειλε να γνωρίζει.</a:t>
            </a:r>
          </a:p>
          <a:p>
            <a:r>
              <a:rPr lang="el-GR" dirty="0"/>
              <a:t>Β. Οι πληροφορίες που δίνονται τροποποιούνται και καταγράφονται ασυμφωνίες και αντιφάσεις. </a:t>
            </a:r>
          </a:p>
          <a:p>
            <a:r>
              <a:rPr lang="el-GR" dirty="0"/>
              <a:t>Γ. Η επανάληψη των ερωτήσεων μετά από ένα χρονικό διάστημα και η αναζήτηση διευκρινίσεων καθιστούν τις αντιφάσεις περισσότερο εμφανείς. </a:t>
            </a:r>
          </a:p>
          <a:p>
            <a:r>
              <a:rPr lang="el-GR" dirty="0"/>
              <a:t>Δ. Ο υπεύθυνος του παιδιού καθυστερεί να ζητήσει βοήθεια και φροντίδα, με αποτέλεσμα ο χρόνος από την ώρα του τραυματισμού έως την εμφάνιση στο νοσοκομείο είναι αδικαιολόγητα μεγάλος. </a:t>
            </a:r>
          </a:p>
          <a:p>
            <a:r>
              <a:rPr lang="el-GR" dirty="0"/>
              <a:t>Ε. Οι πληροφορίες είναι ασύμβατες για την ηλικία και την ανάπτυξη του παιδιού.</a:t>
            </a:r>
          </a:p>
          <a:p>
            <a:r>
              <a:rPr lang="el-GR" dirty="0"/>
              <a:t>Ζ. Οι πληροφορίες δεν δικαιολογούν τις κακώσεις</a:t>
            </a:r>
          </a:p>
          <a:p>
            <a:r>
              <a:rPr lang="el-GR" dirty="0"/>
              <a:t>Η. Από διαφορετικούς μάρτυρες υπάρχουν περιγραφές με διαφορές.</a:t>
            </a:r>
          </a:p>
          <a:p>
            <a:r>
              <a:rPr lang="el-GR" dirty="0"/>
              <a:t>Θ. Οι απαντήσεις των γονέων είναι αδόκιμες (προσβλητικές, επιθετικές, απαθείς, υπέρμετρα αγχώδεις).</a:t>
            </a:r>
          </a:p>
          <a:p>
            <a:r>
              <a:rPr lang="el-GR" dirty="0"/>
              <a:t>Ι. Οι τραυματισμοί του παιδιού είναι επαναλαμβανόμενοι.</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6</a:t>
            </a:fld>
            <a:endParaRPr lang="zh-CN" altLang="en-US"/>
          </a:p>
        </p:txBody>
      </p:sp>
    </p:spTree>
    <p:extLst>
      <p:ext uri="{BB962C8B-B14F-4D97-AF65-F5344CB8AC3E}">
        <p14:creationId xmlns:p14="http://schemas.microsoft.com/office/powerpoint/2010/main" val="147285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Είναι πολύ σημαντική η φωτογράφιση των βλαβών του δέρματος όταν διαπιστώνεται η εμφάνισή τους. Σήμερα, με τη χρήση των κινητών τηλεφώνων, αυτό είναι εφικτό και εύκολο για οποιονδήποτε. Ιδιαίτερα χρήσιμη είναι η τοποθέτηση ενός εργαλείου μέτρησης.</a:t>
            </a:r>
          </a:p>
          <a:p>
            <a:r>
              <a:rPr lang="el-GR" dirty="0"/>
              <a:t>(Η εικόνα είναι από το προσωπικό αρχείο του συγγραφέα)</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7</a:t>
            </a:fld>
            <a:endParaRPr lang="zh-CN" altLang="en-US"/>
          </a:p>
        </p:txBody>
      </p:sp>
    </p:spTree>
    <p:extLst>
      <p:ext uri="{BB962C8B-B14F-4D97-AF65-F5344CB8AC3E}">
        <p14:creationId xmlns:p14="http://schemas.microsoft.com/office/powerpoint/2010/main" val="3027239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Δεν είναι φυσικό να εμφανιστούν σε ένα υγιές παιδί ανάλογες βλάβες σε περιοχές όπως τα αυτιά, ο λαιμός, τα χέρια, οι γλουτοί ή η περιοχή των γεννητικών οργάνων. Η αυξημένη εμφάνιση εκχυμώσεων σε αυτές τις περιοχές αποτελεί παράγοντα υποψίας κακοποίησης. </a:t>
            </a:r>
          </a:p>
          <a:p>
            <a:r>
              <a:rPr lang="el-GR" dirty="0"/>
              <a:t>Ο αριθμός των δερματικών βλαβών είναι χαρακτηριστικός, όταν η συχνότητά της εμφάνισής τους είναι μεγαλύτερη από τη συνήθη. </a:t>
            </a:r>
          </a:p>
          <a:p>
            <a:r>
              <a:rPr lang="el-GR" dirty="0"/>
              <a:t>Η ηλικία εμφάνισης είναι σημαντική όταν το είδος της βλάβης δεν συμβαδίσει με αυτήν.</a:t>
            </a:r>
          </a:p>
          <a:p>
            <a:r>
              <a:rPr lang="el-GR" dirty="0"/>
              <a:t>Η εμφάνιση τέτοιων βλαβών σε παιδιά που δεν είναι ικανά για αυτονομία κίνησης (π.χ. εγκεφαλική παράλυση), είναι ύποπτες για κακοποίηση.</a:t>
            </a:r>
          </a:p>
          <a:p>
            <a:r>
              <a:rPr lang="el-GR" dirty="0"/>
              <a:t>Αποτύπωμα δαγκώματος που δεν φαίνεται να προέρχεται από άλλο παιδί, αλλά από ενήλικο. </a:t>
            </a:r>
          </a:p>
          <a:p>
            <a:r>
              <a:rPr lang="el-GR" dirty="0"/>
              <a:t>Η μορφή τους, όταν μοιάζει με αποτύπωμα κάποιου αντικειμένου (σύρμα, θηλιά καλωδίου, ράβδος), το αποτύπωμα του ανθρώπινου χεριού, ή όταν πολλαπλές βλάβες είναι ασυνήθιστα συγκεντρωμένες σε ένα σημείο, είναι ιδιαίτερα χαρακτηριστικά κακοποίησης.</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8</a:t>
            </a:fld>
            <a:endParaRPr lang="zh-CN" altLang="en-US"/>
          </a:p>
        </p:txBody>
      </p:sp>
    </p:spTree>
    <p:extLst>
      <p:ext uri="{BB962C8B-B14F-4D97-AF65-F5344CB8AC3E}">
        <p14:creationId xmlns:p14="http://schemas.microsoft.com/office/powerpoint/2010/main" val="326932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Εγκαύματα από τσιγάρο, σίδερο ή συχνά με καυτό νερό αποτελούν αποτέλεσμα βίας. </a:t>
            </a:r>
          </a:p>
          <a:p>
            <a:r>
              <a:rPr lang="el-GR" dirty="0"/>
              <a:t>Όπως με τις εκχυμώσεις, η εντόπισή τους σε περιοχές όπως οι γλουτοί, ή τα χέρια είναι ύποπτη για κακοποίηση.</a:t>
            </a:r>
          </a:p>
          <a:p>
            <a:r>
              <a:rPr lang="el-GR" dirty="0"/>
              <a:t>Εγκαύματα με συμμετρική κατανομή (παράδειγμα: ταυτόχρονα στα ίδια σημεία των χεριών) ή με κατανομή που αποκαλούμε «κάλτσας» (παράδειγμα: το πόδι μέχρι στον αστράγαλο) μπορεί να κρύβουν εμβύθιση σε δοχείο με καυτό νερό.</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9</a:t>
            </a:fld>
            <a:endParaRPr lang="zh-CN" altLang="en-US"/>
          </a:p>
        </p:txBody>
      </p:sp>
    </p:spTree>
    <p:extLst>
      <p:ext uri="{BB962C8B-B14F-4D97-AF65-F5344CB8AC3E}">
        <p14:creationId xmlns:p14="http://schemas.microsoft.com/office/powerpoint/2010/main" val="170961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ταυτόχρονη εμφάνιση καταγμάτων σε διαφορετικά σημεία είναι χαρακτηριστική κακοποίησης, ιδιαίτερα όταν αυτά γίνονται σε διαφορετικές χρονικές περιόδους. Για παράδειγμα, όταν αντιμετωπίζεται ένα παιδί για ένα πρόσφατο κάταγμα και στον ακτινολογικό έλεγχο αποκαλύπτονται εστίες επούλωσης παλαιότερων σε άλλα ή στο ίδιο σημείο. </a:t>
            </a:r>
          </a:p>
          <a:p>
            <a:r>
              <a:rPr lang="el-GR" dirty="0"/>
              <a:t>Η παρουσία κατάγματος σε παιδί με κινητικά προβλήματα που δεν εξηγείται λογικά εξαιτίας της κινητικής αδυναμίας, είναι επίσης απόλυτη ένδειξη κακοποίησης. </a:t>
            </a:r>
          </a:p>
          <a:p>
            <a:endParaRPr lang="en-GB" dirty="0"/>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10</a:t>
            </a:fld>
            <a:endParaRPr lang="zh-CN" altLang="en-US"/>
          </a:p>
        </p:txBody>
      </p:sp>
    </p:spTree>
    <p:extLst>
      <p:ext uri="{BB962C8B-B14F-4D97-AF65-F5344CB8AC3E}">
        <p14:creationId xmlns:p14="http://schemas.microsoft.com/office/powerpoint/2010/main" val="289223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2023/10/26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2023/10/26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2023/10/26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2023/10/26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0FBDFE-C587-4B4C-A407-44438C67B59E}" type="datetimeFigureOut">
              <a:rPr lang="zh-CN" altLang="en-US" smtClean="0"/>
              <a:t>2023/10/26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0FBDFE-C587-4B4C-A407-44438C67B59E}" type="datetimeFigureOut">
              <a:rPr lang="zh-CN" altLang="en-US" smtClean="0"/>
              <a:t>2023/10/26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0FBDFE-C587-4B4C-A407-44438C67B59E}" type="datetimeFigureOut">
              <a:rPr lang="zh-CN" altLang="en-US" smtClean="0"/>
              <a:t>2023/10/26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t>2023/10/26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FD9D74-47D9-4702-A33C-335B63B48DBF}" type="datetimeFigureOut">
              <a:rPr lang="zh-CN" altLang="en-US" smtClean="0"/>
              <a:t>2023/10/26</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t>‹#›</a:t>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760FBDFE-C587-4B4C-A407-44438C67B59E}" type="datetimeFigureOut">
              <a:rPr lang="zh-CN" altLang="en-US" smtClean="0"/>
              <a:t>2023/10/26</a:t>
            </a:fld>
            <a:endParaRPr lang="zh-CN" alt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49AE70B2-8BF9-45C0-BB95-33D1B9D3A8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8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1.png"/><Relationship Id="rId7" Type="http://schemas.openxmlformats.org/officeDocument/2006/relationships/diagramQuickStyle" Target="../diagrams/quickStyle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2.jpg"/><Relationship Id="rId9" Type="http://schemas.microsoft.com/office/2007/relationships/diagramDrawing" Target="../diagrams/drawing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7.jpg"/><Relationship Id="rId4" Type="http://schemas.openxmlformats.org/officeDocument/2006/relationships/diagramLayout" Target="../diagrams/layout5.xml"/><Relationship Id="rId9"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7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70">
            <a:extLst>
              <a:ext uri="{FF2B5EF4-FFF2-40B4-BE49-F238E27FC236}">
                <a16:creationId xmlns:a16="http://schemas.microsoft.com/office/drawing/2014/main" id="{3B06D5A9-5D41-B358-4B64-093751CAB9F9}"/>
              </a:ext>
            </a:extLst>
          </p:cNvPr>
          <p:cNvPicPr>
            <a:picLocks noChangeAspect="1"/>
          </p:cNvPicPr>
          <p:nvPr/>
        </p:nvPicPr>
        <p:blipFill rotWithShape="1">
          <a:blip r:embed="rId2"/>
          <a:srcRect r="8676"/>
          <a:stretch/>
        </p:blipFill>
        <p:spPr>
          <a:xfrm>
            <a:off x="3523488" y="0"/>
            <a:ext cx="8668512" cy="6857990"/>
          </a:xfrm>
          <a:prstGeom prst="rect">
            <a:avLst/>
          </a:prstGeom>
        </p:spPr>
      </p:pic>
      <p:sp>
        <p:nvSpPr>
          <p:cNvPr id="88" name="Rectangle 7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477981" y="1122363"/>
            <a:ext cx="4023360" cy="3204134"/>
          </a:xfrm>
        </p:spPr>
        <p:txBody>
          <a:bodyPr anchor="b">
            <a:normAutofit/>
          </a:bodyPr>
          <a:lstStyle/>
          <a:p>
            <a:pPr algn="l"/>
            <a:r>
              <a:rPr lang="el-GR" altLang="en-US" sz="4800" dirty="0"/>
              <a:t>Παιδική κακοποίηση</a:t>
            </a:r>
            <a:endParaRPr lang="" altLang="en-US" sz="4800" dirty="0"/>
          </a:p>
        </p:txBody>
      </p:sp>
      <p:sp>
        <p:nvSpPr>
          <p:cNvPr id="89" name="Rectangle 7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0" name="Rectangle 8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80478B2-6CEB-B18A-B69A-E757D82F7276}"/>
              </a:ext>
            </a:extLst>
          </p:cNvPr>
          <p:cNvSpPr txBox="1"/>
          <p:nvPr/>
        </p:nvSpPr>
        <p:spPr>
          <a:xfrm>
            <a:off x="477981" y="4565208"/>
            <a:ext cx="5172826" cy="646331"/>
          </a:xfrm>
          <a:prstGeom prst="rect">
            <a:avLst/>
          </a:prstGeom>
          <a:noFill/>
        </p:spPr>
        <p:txBody>
          <a:bodyPr wrap="none" rtlCol="0">
            <a:spAutoFit/>
          </a:bodyPr>
          <a:lstStyle/>
          <a:p>
            <a:r>
              <a:rPr lang="el-GR" b="1" dirty="0"/>
              <a:t>Ξενοφών Σινωπίδης</a:t>
            </a:r>
          </a:p>
          <a:p>
            <a:r>
              <a:rPr lang="el-GR" b="1" dirty="0"/>
              <a:t>Αναπληρωτής Καθηγητής Παιδοχειρουργικής</a:t>
            </a:r>
            <a:endParaRPr lang="en-GB" b="1" dirty="0"/>
          </a:p>
        </p:txBody>
      </p:sp>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C935A3-5C8B-4B20-8823-75E07F4D7BF1}"/>
              </a:ext>
            </a:extLst>
          </p:cNvPr>
          <p:cNvSpPr>
            <a:spLocks noGrp="1"/>
          </p:cNvSpPr>
          <p:nvPr>
            <p:ph type="title"/>
          </p:nvPr>
        </p:nvSpPr>
        <p:spPr>
          <a:xfrm>
            <a:off x="524741" y="620392"/>
            <a:ext cx="3808268" cy="470989"/>
          </a:xfrm>
        </p:spPr>
        <p:txBody>
          <a:bodyPr>
            <a:normAutofit fontScale="90000"/>
          </a:bodyPr>
          <a:lstStyle/>
          <a:p>
            <a:r>
              <a:rPr lang="el-GR" sz="5600">
                <a:solidFill>
                  <a:schemeClr val="bg1"/>
                </a:solidFill>
              </a:rPr>
              <a:t>Κατάγματα</a:t>
            </a:r>
            <a:endParaRPr lang="en-GB" sz="5600" dirty="0">
              <a:solidFill>
                <a:schemeClr val="bg1"/>
              </a:solidFill>
            </a:endParaRPr>
          </a:p>
        </p:txBody>
      </p:sp>
      <p:graphicFrame>
        <p:nvGraphicFramePr>
          <p:cNvPr id="5" name="Content Placeholder 2">
            <a:extLst>
              <a:ext uri="{FF2B5EF4-FFF2-40B4-BE49-F238E27FC236}">
                <a16:creationId xmlns:a16="http://schemas.microsoft.com/office/drawing/2014/main" id="{8FE041B1-7084-46DC-B3AB-EA31FA437A35}"/>
              </a:ext>
            </a:extLst>
          </p:cNvPr>
          <p:cNvGraphicFramePr>
            <a:graphicFrameLocks noGrp="1"/>
          </p:cNvGraphicFramePr>
          <p:nvPr>
            <p:ph idx="1"/>
            <p:extLst>
              <p:ext uri="{D42A27DB-BD31-4B8C-83A1-F6EECF244321}">
                <p14:modId xmlns:p14="http://schemas.microsoft.com/office/powerpoint/2010/main" val="290087970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X-ray film, invertebrate, arthropod, isopod&#10;&#10;Description automatically generated">
            <a:extLst>
              <a:ext uri="{FF2B5EF4-FFF2-40B4-BE49-F238E27FC236}">
                <a16:creationId xmlns:a16="http://schemas.microsoft.com/office/drawing/2014/main" id="{D968DF41-5A90-4D53-90AB-FAEA961266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171" y="2101440"/>
            <a:ext cx="2373038" cy="3815738"/>
          </a:xfrm>
          <a:prstGeom prst="rect">
            <a:avLst/>
          </a:prstGeom>
        </p:spPr>
      </p:pic>
      <p:pic>
        <p:nvPicPr>
          <p:cNvPr id="7" name="Picture 6" descr="A picture containing blur&#10;&#10;Description automatically generated">
            <a:extLst>
              <a:ext uri="{FF2B5EF4-FFF2-40B4-BE49-F238E27FC236}">
                <a16:creationId xmlns:a16="http://schemas.microsoft.com/office/drawing/2014/main" id="{6240402C-9434-4BAC-B349-55A0E773FB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37124" y="2101439"/>
            <a:ext cx="1888466" cy="3815737"/>
          </a:xfrm>
          <a:prstGeom prst="rect">
            <a:avLst/>
          </a:prstGeom>
        </p:spPr>
      </p:pic>
    </p:spTree>
    <p:extLst>
      <p:ext uri="{BB962C8B-B14F-4D97-AF65-F5344CB8AC3E}">
        <p14:creationId xmlns:p14="http://schemas.microsoft.com/office/powerpoint/2010/main" val="124754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0F78140-5CBA-45B5-A6E1-EB493C58C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29A70CC-0B57-4708-9E6D-A4A688056068}"/>
              </a:ext>
            </a:extLst>
          </p:cNvPr>
          <p:cNvSpPr>
            <a:spLocks noGrp="1"/>
          </p:cNvSpPr>
          <p:nvPr>
            <p:ph type="title"/>
          </p:nvPr>
        </p:nvSpPr>
        <p:spPr>
          <a:xfrm>
            <a:off x="549277" y="469448"/>
            <a:ext cx="7202485" cy="1087890"/>
          </a:xfrm>
        </p:spPr>
        <p:txBody>
          <a:bodyPr anchor="t">
            <a:normAutofit/>
          </a:bodyPr>
          <a:lstStyle/>
          <a:p>
            <a:r>
              <a:rPr lang="el-GR" sz="2200"/>
              <a:t>Κρανιοεγκεφαλικές κακώσεις</a:t>
            </a:r>
            <a:endParaRPr lang="en-GB" sz="2200"/>
          </a:p>
        </p:txBody>
      </p:sp>
      <p:pic>
        <p:nvPicPr>
          <p:cNvPr id="6" name="Picture 5" descr="A close up of an eye&#10;&#10;Description automatically generated with medium confidence">
            <a:extLst>
              <a:ext uri="{FF2B5EF4-FFF2-40B4-BE49-F238E27FC236}">
                <a16:creationId xmlns:a16="http://schemas.microsoft.com/office/drawing/2014/main" id="{F3932A41-5898-7463-7CAF-663AEC193252}"/>
              </a:ext>
            </a:extLst>
          </p:cNvPr>
          <p:cNvPicPr>
            <a:picLocks noChangeAspect="1"/>
          </p:cNvPicPr>
          <p:nvPr/>
        </p:nvPicPr>
        <p:blipFill rotWithShape="1">
          <a:blip r:embed="rId3"/>
          <a:srcRect l="19230" r="26463" b="1"/>
          <a:stretch/>
        </p:blipFill>
        <p:spPr>
          <a:xfrm>
            <a:off x="549278" y="2133600"/>
            <a:ext cx="3511242" cy="4172921"/>
          </a:xfrm>
          <a:prstGeom prst="rect">
            <a:avLst/>
          </a:prstGeom>
          <a:effectLst>
            <a:outerShdw blurRad="508000" dist="101600" dir="5400000" algn="tl" rotWithShape="0">
              <a:prstClr val="black">
                <a:alpha val="10000"/>
              </a:prstClr>
            </a:outerShdw>
          </a:effectLst>
        </p:spPr>
      </p:pic>
      <p:pic>
        <p:nvPicPr>
          <p:cNvPr id="4" name="Picture 3">
            <a:extLst>
              <a:ext uri="{FF2B5EF4-FFF2-40B4-BE49-F238E27FC236}">
                <a16:creationId xmlns:a16="http://schemas.microsoft.com/office/drawing/2014/main" id="{EA59A112-355C-4086-98C4-31E4DD6C9A61}"/>
              </a:ext>
            </a:extLst>
          </p:cNvPr>
          <p:cNvPicPr>
            <a:picLocks noChangeAspect="1"/>
          </p:cNvPicPr>
          <p:nvPr/>
        </p:nvPicPr>
        <p:blipFill rotWithShape="1">
          <a:blip r:embed="rId4">
            <a:extLst>
              <a:ext uri="{28A0092B-C50C-407E-A947-70E740481C1C}">
                <a14:useLocalDpi xmlns:a14="http://schemas.microsoft.com/office/drawing/2010/main" val="0"/>
              </a:ext>
            </a:extLst>
          </a:blip>
          <a:srcRect r="23446" b="-1"/>
          <a:stretch/>
        </p:blipFill>
        <p:spPr>
          <a:xfrm>
            <a:off x="4241763" y="2136325"/>
            <a:ext cx="3510000" cy="4172400"/>
          </a:xfrm>
          <a:prstGeom prst="rect">
            <a:avLst/>
          </a:prstGeom>
          <a:effectLst>
            <a:outerShdw blurRad="508000" dist="101600" dir="5400000" algn="tl" rotWithShape="0">
              <a:prstClr val="black">
                <a:alpha val="10000"/>
              </a:prstClr>
            </a:outerShdw>
          </a:effectLst>
        </p:spPr>
      </p:pic>
      <p:graphicFrame>
        <p:nvGraphicFramePr>
          <p:cNvPr id="5" name="Content Placeholder 2">
            <a:extLst>
              <a:ext uri="{FF2B5EF4-FFF2-40B4-BE49-F238E27FC236}">
                <a16:creationId xmlns:a16="http://schemas.microsoft.com/office/drawing/2014/main" id="{2B097CF7-6171-4C7B-BA85-6A693A2A8B97}"/>
              </a:ext>
            </a:extLst>
          </p:cNvPr>
          <p:cNvGraphicFramePr>
            <a:graphicFrameLocks noGrp="1"/>
          </p:cNvGraphicFramePr>
          <p:nvPr>
            <p:ph idx="1"/>
            <p:extLst>
              <p:ext uri="{D42A27DB-BD31-4B8C-83A1-F6EECF244321}">
                <p14:modId xmlns:p14="http://schemas.microsoft.com/office/powerpoint/2010/main" val="4055013224"/>
              </p:ext>
            </p:extLst>
          </p:nvPr>
        </p:nvGraphicFramePr>
        <p:xfrm>
          <a:off x="7804302" y="262072"/>
          <a:ext cx="4241763" cy="6126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4202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2">
            <a:extLst>
              <a:ext uri="{FF2B5EF4-FFF2-40B4-BE49-F238E27FC236}">
                <a16:creationId xmlns:a16="http://schemas.microsoft.com/office/drawing/2014/main" id="{90E40F2B-9008-4B6C-D8DF-4AB39BEE9FD3}"/>
              </a:ext>
            </a:extLst>
          </p:cNvPr>
          <p:cNvGraphicFramePr>
            <a:graphicFrameLocks noGrp="1"/>
          </p:cNvGraphicFramePr>
          <p:nvPr>
            <p:ph idx="1"/>
            <p:extLst>
              <p:ext uri="{D42A27DB-BD31-4B8C-83A1-F6EECF244321}">
                <p14:modId xmlns:p14="http://schemas.microsoft.com/office/powerpoint/2010/main" val="10359827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973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7">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DE77C-18E8-4E8B-9294-3B8D735BE5A7}"/>
              </a:ext>
            </a:extLst>
          </p:cNvPr>
          <p:cNvSpPr>
            <a:spLocks noGrp="1"/>
          </p:cNvSpPr>
          <p:nvPr>
            <p:ph type="title"/>
          </p:nvPr>
        </p:nvSpPr>
        <p:spPr>
          <a:xfrm>
            <a:off x="167640" y="645054"/>
            <a:ext cx="3374136" cy="5567891"/>
          </a:xfrm>
        </p:spPr>
        <p:txBody>
          <a:bodyPr>
            <a:normAutofit/>
          </a:bodyPr>
          <a:lstStyle/>
          <a:p>
            <a:r>
              <a:rPr lang="el-GR" sz="2500" dirty="0"/>
              <a:t>Επαναλαμβανόμενες κακώσεις</a:t>
            </a:r>
            <a:endParaRPr lang="en-GB" sz="2500" dirty="0"/>
          </a:p>
        </p:txBody>
      </p:sp>
      <p:graphicFrame>
        <p:nvGraphicFramePr>
          <p:cNvPr id="68" name="Content Placeholder 2">
            <a:extLst>
              <a:ext uri="{FF2B5EF4-FFF2-40B4-BE49-F238E27FC236}">
                <a16:creationId xmlns:a16="http://schemas.microsoft.com/office/drawing/2014/main" id="{2CDD230C-4089-7506-1016-F3D40FCAB1B6}"/>
              </a:ext>
            </a:extLst>
          </p:cNvPr>
          <p:cNvGraphicFramePr>
            <a:graphicFrameLocks noGrp="1"/>
          </p:cNvGraphicFramePr>
          <p:nvPr>
            <p:ph idx="1"/>
            <p:extLst>
              <p:ext uri="{D42A27DB-BD31-4B8C-83A1-F6EECF244321}">
                <p14:modId xmlns:p14="http://schemas.microsoft.com/office/powerpoint/2010/main" val="1123338508"/>
              </p:ext>
            </p:extLst>
          </p:nvPr>
        </p:nvGraphicFramePr>
        <p:xfrm>
          <a:off x="3709417" y="645054"/>
          <a:ext cx="8314943" cy="6115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8990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0B711-F9E3-477E-B210-8865161432BE}"/>
              </a:ext>
            </a:extLst>
          </p:cNvPr>
          <p:cNvSpPr>
            <a:spLocks noGrp="1"/>
          </p:cNvSpPr>
          <p:nvPr>
            <p:ph type="title"/>
          </p:nvPr>
        </p:nvSpPr>
        <p:spPr>
          <a:xfrm>
            <a:off x="0" y="620392"/>
            <a:ext cx="3374136" cy="5567891"/>
          </a:xfrm>
        </p:spPr>
        <p:txBody>
          <a:bodyPr>
            <a:normAutofit/>
          </a:bodyPr>
          <a:lstStyle/>
          <a:p>
            <a:r>
              <a:rPr lang="el-GR" sz="3200" dirty="0"/>
              <a:t>Σεξουαλική κακοποίηση</a:t>
            </a:r>
            <a:endParaRPr lang="en-GB" sz="3200" dirty="0"/>
          </a:p>
        </p:txBody>
      </p:sp>
      <p:graphicFrame>
        <p:nvGraphicFramePr>
          <p:cNvPr id="11" name="Content Placeholder 2">
            <a:extLst>
              <a:ext uri="{FF2B5EF4-FFF2-40B4-BE49-F238E27FC236}">
                <a16:creationId xmlns:a16="http://schemas.microsoft.com/office/drawing/2014/main" id="{BC6542EE-02D2-4F23-A470-67AD9220F324}"/>
              </a:ext>
            </a:extLst>
          </p:cNvPr>
          <p:cNvGraphicFramePr>
            <a:graphicFrameLocks noGrp="1"/>
          </p:cNvGraphicFramePr>
          <p:nvPr>
            <p:ph idx="1"/>
            <p:extLst>
              <p:ext uri="{D42A27DB-BD31-4B8C-83A1-F6EECF244321}">
                <p14:modId xmlns:p14="http://schemas.microsoft.com/office/powerpoint/2010/main" val="2254011269"/>
              </p:ext>
            </p:extLst>
          </p:nvPr>
        </p:nvGraphicFramePr>
        <p:xfrm>
          <a:off x="3223768" y="732920"/>
          <a:ext cx="8632952"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5503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E7CF53-D38B-4E8C-B888-45350E281299}"/>
              </a:ext>
            </a:extLst>
          </p:cNvPr>
          <p:cNvSpPr>
            <a:spLocks noGrp="1"/>
          </p:cNvSpPr>
          <p:nvPr>
            <p:ph type="title"/>
          </p:nvPr>
        </p:nvSpPr>
        <p:spPr>
          <a:xfrm>
            <a:off x="838200" y="557189"/>
            <a:ext cx="3374136" cy="5567891"/>
          </a:xfrm>
        </p:spPr>
        <p:txBody>
          <a:bodyPr>
            <a:normAutofit/>
          </a:bodyPr>
          <a:lstStyle/>
          <a:p>
            <a:r>
              <a:rPr lang="el-GR" sz="3300"/>
              <a:t>Συναισθηματική κακοποίηση</a:t>
            </a:r>
            <a:endParaRPr lang="en-GB" sz="3300"/>
          </a:p>
        </p:txBody>
      </p:sp>
      <p:graphicFrame>
        <p:nvGraphicFramePr>
          <p:cNvPr id="20" name="Content Placeholder 2">
            <a:extLst>
              <a:ext uri="{FF2B5EF4-FFF2-40B4-BE49-F238E27FC236}">
                <a16:creationId xmlns:a16="http://schemas.microsoft.com/office/drawing/2014/main" id="{BC6CF8EF-D004-B97B-0CBA-77269933074E}"/>
              </a:ext>
            </a:extLst>
          </p:cNvPr>
          <p:cNvGraphicFramePr>
            <a:graphicFrameLocks noGrp="1"/>
          </p:cNvGraphicFramePr>
          <p:nvPr>
            <p:ph idx="1"/>
            <p:extLst>
              <p:ext uri="{D42A27DB-BD31-4B8C-83A1-F6EECF244321}">
                <p14:modId xmlns:p14="http://schemas.microsoft.com/office/powerpoint/2010/main" val="143666666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384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8BFE17B7-2C27-9AC2-10E7-BC36636B9223}"/>
              </a:ext>
            </a:extLst>
          </p:cNvPr>
          <p:cNvGraphicFramePr>
            <a:graphicFrameLocks noGrp="1"/>
          </p:cNvGraphicFramePr>
          <p:nvPr>
            <p:ph idx="1"/>
            <p:extLst>
              <p:ext uri="{D42A27DB-BD31-4B8C-83A1-F6EECF244321}">
                <p14:modId xmlns:p14="http://schemas.microsoft.com/office/powerpoint/2010/main" val="1171194049"/>
              </p:ext>
            </p:extLst>
          </p:nvPr>
        </p:nvGraphicFramePr>
        <p:xfrm>
          <a:off x="1131446" y="643467"/>
          <a:ext cx="9929108" cy="5571067"/>
        </p:xfrm>
        <a:graphic>
          <a:graphicData uri="http://schemas.openxmlformats.org/drawingml/2006/table">
            <a:tbl>
              <a:tblPr firstRow="1" firstCol="1" bandRow="1">
                <a:solidFill>
                  <a:srgbClr val="404040"/>
                </a:solidFill>
                <a:tableStyleId>{5C22544A-7EE6-4342-B048-85BDC9FD1C3A}</a:tableStyleId>
              </a:tblPr>
              <a:tblGrid>
                <a:gridCol w="4327692">
                  <a:extLst>
                    <a:ext uri="{9D8B030D-6E8A-4147-A177-3AD203B41FA5}">
                      <a16:colId xmlns:a16="http://schemas.microsoft.com/office/drawing/2014/main" val="570646483"/>
                    </a:ext>
                  </a:extLst>
                </a:gridCol>
                <a:gridCol w="5601416">
                  <a:extLst>
                    <a:ext uri="{9D8B030D-6E8A-4147-A177-3AD203B41FA5}">
                      <a16:colId xmlns:a16="http://schemas.microsoft.com/office/drawing/2014/main" val="1398978699"/>
                    </a:ext>
                  </a:extLst>
                </a:gridCol>
              </a:tblGrid>
              <a:tr h="512254">
                <a:tc rowSpan="2">
                  <a:txBody>
                    <a:bodyPr/>
                    <a:lstStyle/>
                    <a:p>
                      <a:pPr marL="0" marR="0" algn="ctr">
                        <a:lnSpc>
                          <a:spcPct val="150000"/>
                        </a:lnSpc>
                        <a:spcBef>
                          <a:spcPts val="600"/>
                        </a:spcBef>
                        <a:spcAft>
                          <a:spcPts val="0"/>
                        </a:spcAft>
                      </a:pPr>
                      <a:r>
                        <a:rPr lang="el-GR" sz="1800" b="0" cap="none" spc="0">
                          <a:solidFill>
                            <a:schemeClr val="bg1"/>
                          </a:solidFill>
                          <a:effectLst/>
                        </a:rPr>
                        <a:t>Συναισθηματική  κακοποίηση</a:t>
                      </a:r>
                      <a:endParaRPr lang="en-US" sz="1800" b="0" cap="none" spc="0">
                        <a:solidFill>
                          <a:schemeClr val="bg1"/>
                        </a:solidFill>
                        <a:effectLst/>
                        <a:latin typeface="Tahoma" panose="020B0604030504040204" pitchFamily="34" charset="0"/>
                        <a:ea typeface="Times New Roman" panose="02020603050405020304" pitchFamily="18" charset="0"/>
                      </a:endParaRPr>
                    </a:p>
                  </a:txBody>
                  <a:tcPr marL="77073" marR="77073" marT="104615"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457200" marR="0" algn="ctr">
                        <a:lnSpc>
                          <a:spcPct val="150000"/>
                        </a:lnSpc>
                        <a:spcBef>
                          <a:spcPts val="600"/>
                        </a:spcBef>
                        <a:spcAft>
                          <a:spcPts val="0"/>
                        </a:spcAft>
                      </a:pPr>
                      <a:r>
                        <a:rPr lang="el-GR" sz="1800" b="0" cap="none" spc="0">
                          <a:solidFill>
                            <a:schemeClr val="bg1"/>
                          </a:solidFill>
                          <a:effectLst/>
                        </a:rPr>
                        <a:t>Σημεία</a:t>
                      </a:r>
                      <a:endParaRPr lang="en-US" sz="1800" b="0" cap="none" spc="0">
                        <a:solidFill>
                          <a:schemeClr val="bg1"/>
                        </a:solidFill>
                        <a:effectLst/>
                        <a:latin typeface="Tahoma" panose="020B0604030504040204" pitchFamily="34" charset="0"/>
                        <a:ea typeface="Times New Roman" panose="02020603050405020304" pitchFamily="18" charset="0"/>
                      </a:endParaRPr>
                    </a:p>
                  </a:txBody>
                  <a:tcPr marL="77073" marR="77073" marT="104615"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193818557"/>
                  </a:ext>
                </a:extLst>
              </a:tr>
              <a:tr h="5058813">
                <a:tc vMerge="1">
                  <a:txBody>
                    <a:bodyPr/>
                    <a:lstStyle/>
                    <a:p>
                      <a:endParaRPr lang="en-US"/>
                    </a:p>
                  </a:txBody>
                  <a:tcPr/>
                </a:tc>
                <a:tc>
                  <a:txBody>
                    <a:bodyPr/>
                    <a:lstStyle/>
                    <a:p>
                      <a:pPr marL="342900" marR="0" lvl="0" indent="-342900" algn="just">
                        <a:lnSpc>
                          <a:spcPct val="150000"/>
                        </a:lnSpc>
                        <a:spcBef>
                          <a:spcPts val="600"/>
                        </a:spcBef>
                        <a:spcAft>
                          <a:spcPts val="0"/>
                        </a:spcAft>
                        <a:buFont typeface="Wingdings" panose="05000000000000000000" pitchFamily="2" charset="2"/>
                        <a:buChar char=""/>
                      </a:pPr>
                      <a:r>
                        <a:rPr lang="el-GR" sz="1400" cap="none" spc="0">
                          <a:solidFill>
                            <a:schemeClr val="bg1"/>
                          </a:solidFill>
                          <a:effectLst/>
                        </a:rPr>
                        <a:t>Ψυχοσωματικά προβλήματα (όπως πονοκέφαλος, ναυτία, κοιλιακά άλγη, συχνή διάρροια)</a:t>
                      </a:r>
                      <a:endParaRPr lang="en-US" sz="1400" cap="none" spc="0">
                        <a:solidFill>
                          <a:schemeClr val="bg1"/>
                        </a:solidFill>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400" cap="none" spc="0">
                          <a:solidFill>
                            <a:schemeClr val="bg1"/>
                          </a:solidFill>
                          <a:effectLst/>
                        </a:rPr>
                        <a:t>Αυτοτραυματισμοί</a:t>
                      </a:r>
                      <a:endParaRPr lang="en-US" sz="1400" cap="none" spc="0">
                        <a:solidFill>
                          <a:schemeClr val="bg1"/>
                        </a:solidFill>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400" cap="none" spc="0">
                          <a:solidFill>
                            <a:schemeClr val="bg1"/>
                          </a:solidFill>
                          <a:effectLst/>
                        </a:rPr>
                        <a:t>Στερεότυπες κινήσεις (όπως λίκνισμα)</a:t>
                      </a:r>
                      <a:endParaRPr lang="en-US" sz="1400" cap="none" spc="0">
                        <a:solidFill>
                          <a:schemeClr val="bg1"/>
                        </a:solidFill>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400" cap="none" spc="0">
                          <a:solidFill>
                            <a:schemeClr val="bg1"/>
                          </a:solidFill>
                          <a:effectLst/>
                        </a:rPr>
                        <a:t>Άγχος</a:t>
                      </a:r>
                      <a:r>
                        <a:rPr lang="en-US" sz="1400" cap="none" spc="0">
                          <a:solidFill>
                            <a:schemeClr val="bg1"/>
                          </a:solidFill>
                          <a:effectLst/>
                        </a:rPr>
                        <a:t>, </a:t>
                      </a:r>
                      <a:r>
                        <a:rPr lang="el-GR" sz="1400" cap="none" spc="0">
                          <a:solidFill>
                            <a:schemeClr val="bg1"/>
                          </a:solidFill>
                          <a:effectLst/>
                        </a:rPr>
                        <a:t>κατάθλιψη</a:t>
                      </a:r>
                      <a:r>
                        <a:rPr lang="en-US" sz="1400" cap="none" spc="0">
                          <a:solidFill>
                            <a:schemeClr val="bg1"/>
                          </a:solidFill>
                          <a:effectLst/>
                        </a:rPr>
                        <a:t>, </a:t>
                      </a:r>
                      <a:r>
                        <a:rPr lang="el-GR" sz="1400" cap="none" spc="0">
                          <a:solidFill>
                            <a:schemeClr val="bg1"/>
                          </a:solidFill>
                          <a:effectLst/>
                        </a:rPr>
                        <a:t>ψυχικό τραύμα</a:t>
                      </a:r>
                      <a:endParaRPr lang="en-US" sz="1400" cap="none" spc="0">
                        <a:solidFill>
                          <a:schemeClr val="bg1"/>
                        </a:solidFill>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400" cap="none" spc="0">
                          <a:solidFill>
                            <a:schemeClr val="bg1"/>
                          </a:solidFill>
                          <a:effectLst/>
                        </a:rPr>
                        <a:t>Σημάδια κοινωνικής απομόνωσης</a:t>
                      </a:r>
                      <a:endParaRPr lang="en-US" sz="1400" cap="none" spc="0">
                        <a:solidFill>
                          <a:schemeClr val="bg1"/>
                        </a:solidFill>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400" cap="none" spc="0">
                          <a:solidFill>
                            <a:schemeClr val="bg1"/>
                          </a:solidFill>
                          <a:effectLst/>
                        </a:rPr>
                        <a:t>Παλινδρόμηση σε προγενέστερα αναπτυξιακά στάδια (όπως νυχτερινή ενούρηση, πιπίλισμα αντίχειρα)</a:t>
                      </a:r>
                      <a:endParaRPr lang="en-US" sz="1400" cap="none" spc="0">
                        <a:solidFill>
                          <a:schemeClr val="bg1"/>
                        </a:solidFill>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400" cap="none" spc="0">
                          <a:solidFill>
                            <a:schemeClr val="bg1"/>
                          </a:solidFill>
                          <a:effectLst/>
                        </a:rPr>
                        <a:t>Βία που εκφράζεται με λόγια ή πράξεις</a:t>
                      </a:r>
                      <a:endParaRPr lang="en-US" sz="1400" cap="none" spc="0">
                        <a:solidFill>
                          <a:schemeClr val="bg1"/>
                        </a:solidFill>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400" cap="none" spc="0">
                          <a:solidFill>
                            <a:schemeClr val="bg1"/>
                          </a:solidFill>
                          <a:effectLst/>
                        </a:rPr>
                        <a:t>Έλλειψη ενδιαφέροντος</a:t>
                      </a:r>
                      <a:endParaRPr lang="en-US" sz="1400" cap="none" spc="0">
                        <a:solidFill>
                          <a:schemeClr val="bg1"/>
                        </a:solidFill>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400" cap="none" spc="0">
                          <a:solidFill>
                            <a:schemeClr val="bg1"/>
                          </a:solidFill>
                          <a:effectLst/>
                        </a:rPr>
                        <a:t>Μειωμένη αυτοεκτίμηση </a:t>
                      </a:r>
                      <a:endParaRPr lang="en-US" sz="1400" cap="none" spc="0">
                        <a:solidFill>
                          <a:schemeClr val="bg1"/>
                        </a:solidFill>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400" cap="none" spc="0">
                          <a:solidFill>
                            <a:schemeClr val="bg1"/>
                          </a:solidFill>
                          <a:effectLst/>
                        </a:rPr>
                        <a:t>Φωνές, αγενείς τρόποι</a:t>
                      </a:r>
                      <a:endParaRPr lang="en-US" sz="1400" cap="none" spc="0">
                        <a:solidFill>
                          <a:schemeClr val="bg1"/>
                        </a:solidFill>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400" cap="none" spc="0">
                          <a:solidFill>
                            <a:schemeClr val="bg1"/>
                          </a:solidFill>
                          <a:effectLst/>
                        </a:rPr>
                        <a:t>Καταχρηστική γλώσσα</a:t>
                      </a:r>
                      <a:endParaRPr lang="en-US" sz="1400" cap="none" spc="0">
                        <a:solidFill>
                          <a:schemeClr val="bg1"/>
                        </a:solidFill>
                        <a:effectLst/>
                        <a:latin typeface="Tahoma" panose="020B0604030504040204" pitchFamily="34" charset="0"/>
                        <a:ea typeface="Times New Roman" panose="02020603050405020304" pitchFamily="18" charset="0"/>
                      </a:endParaRPr>
                    </a:p>
                  </a:txBody>
                  <a:tcPr marL="77073" marR="77073" marT="104615" marB="0">
                    <a:lnL w="38100" cmpd="sng">
                      <a:noFill/>
                    </a:lnL>
                    <a:lnR w="12700" cmpd="sng">
                      <a:noFill/>
                      <a:prstDash val="solid"/>
                    </a:lnR>
                    <a:lnT w="38100" cmpd="sng">
                      <a:noFill/>
                    </a:lnT>
                    <a:lnB w="12700" cmpd="sng">
                      <a:noFill/>
                      <a:prstDash val="solid"/>
                    </a:lnB>
                    <a:solidFill>
                      <a:srgbClr val="404040"/>
                    </a:solidFill>
                  </a:tcPr>
                </a:tc>
                <a:extLst>
                  <a:ext uri="{0D108BD9-81ED-4DB2-BD59-A6C34878D82A}">
                    <a16:rowId xmlns:a16="http://schemas.microsoft.com/office/drawing/2014/main" val="3360962162"/>
                  </a:ext>
                </a:extLst>
              </a:tr>
            </a:tbl>
          </a:graphicData>
        </a:graphic>
      </p:graphicFrame>
    </p:spTree>
    <p:extLst>
      <p:ext uri="{BB962C8B-B14F-4D97-AF65-F5344CB8AC3E}">
        <p14:creationId xmlns:p14="http://schemas.microsoft.com/office/powerpoint/2010/main" val="242297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8B58-DDD2-4CA6-92EF-CD5EFA7F8F94}"/>
              </a:ext>
            </a:extLst>
          </p:cNvPr>
          <p:cNvSpPr>
            <a:spLocks noGrp="1"/>
          </p:cNvSpPr>
          <p:nvPr>
            <p:ph type="title"/>
          </p:nvPr>
        </p:nvSpPr>
        <p:spPr>
          <a:xfrm>
            <a:off x="648929" y="629266"/>
            <a:ext cx="3667039" cy="5506358"/>
          </a:xfrm>
        </p:spPr>
        <p:txBody>
          <a:bodyPr>
            <a:normAutofit/>
          </a:bodyPr>
          <a:lstStyle/>
          <a:p>
            <a:r>
              <a:rPr lang="el-GR" sz="3400"/>
              <a:t>Συνέπειες συναισθηματικής κακοποίησης</a:t>
            </a:r>
            <a:endParaRPr lang="en-GB" sz="3400"/>
          </a:p>
        </p:txBody>
      </p:sp>
      <p:sp>
        <p:nvSpPr>
          <p:cNvPr id="12" name="Rectangle 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B0BB9ECB-4EA3-48C7-8FFD-018A9D434C44}"/>
              </a:ext>
            </a:extLst>
          </p:cNvPr>
          <p:cNvGraphicFramePr>
            <a:graphicFrameLocks noGrp="1"/>
          </p:cNvGraphicFramePr>
          <p:nvPr>
            <p:ph idx="1"/>
            <p:extLst>
              <p:ext uri="{D42A27DB-BD31-4B8C-83A1-F6EECF244321}">
                <p14:modId xmlns:p14="http://schemas.microsoft.com/office/powerpoint/2010/main" val="358970079"/>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523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E9EA95B6-474F-45AC-818B-C16DDA5A4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4BD8C85-3E1B-430D-B450-1C103B9E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1" y="1751605"/>
            <a:ext cx="2705100" cy="33547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7ACB2-75D4-4E45-85F6-8AE6A9B6542B}"/>
              </a:ext>
            </a:extLst>
          </p:cNvPr>
          <p:cNvSpPr>
            <a:spLocks noGrp="1"/>
          </p:cNvSpPr>
          <p:nvPr>
            <p:ph type="title"/>
          </p:nvPr>
        </p:nvSpPr>
        <p:spPr>
          <a:xfrm>
            <a:off x="1713206" y="2097290"/>
            <a:ext cx="2032863" cy="2663420"/>
          </a:xfrm>
        </p:spPr>
        <p:txBody>
          <a:bodyPr>
            <a:normAutofit/>
          </a:bodyPr>
          <a:lstStyle/>
          <a:p>
            <a:r>
              <a:rPr lang="el-GR" sz="2400">
                <a:solidFill>
                  <a:srgbClr val="595959"/>
                </a:solidFill>
              </a:rPr>
              <a:t>Παραμέληση</a:t>
            </a:r>
            <a:endParaRPr lang="en-GB" sz="2400">
              <a:solidFill>
                <a:srgbClr val="595959"/>
              </a:solidFill>
            </a:endParaRPr>
          </a:p>
        </p:txBody>
      </p:sp>
      <p:sp>
        <p:nvSpPr>
          <p:cNvPr id="43" name="Rectangle 42">
            <a:extLst>
              <a:ext uri="{FF2B5EF4-FFF2-40B4-BE49-F238E27FC236}">
                <a16:creationId xmlns:a16="http://schemas.microsoft.com/office/drawing/2014/main" id="{CFE22830-D1DB-4DDE-9CC9-1F1A16F5C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DD2ECF-A97B-4504-A1F0-0B5E48F28093}"/>
              </a:ext>
            </a:extLst>
          </p:cNvPr>
          <p:cNvSpPr>
            <a:spLocks noGrp="1"/>
          </p:cNvSpPr>
          <p:nvPr>
            <p:ph idx="1"/>
          </p:nvPr>
        </p:nvSpPr>
        <p:spPr>
          <a:xfrm>
            <a:off x="6302610" y="839224"/>
            <a:ext cx="5019994" cy="5179553"/>
          </a:xfrm>
        </p:spPr>
        <p:txBody>
          <a:bodyPr anchor="ctr">
            <a:normAutofit/>
          </a:bodyPr>
          <a:lstStyle/>
          <a:p>
            <a:pPr marL="0" indent="0">
              <a:buNone/>
            </a:pPr>
            <a:r>
              <a:rPr lang="el-GR" sz="2000">
                <a:solidFill>
                  <a:srgbClr val="595959"/>
                </a:solidFill>
              </a:rPr>
              <a:t>Απώλεια ή ανεπάρκεια στέγης, σίτισης, ένδυσης, παρακολούθησης για προστασία του από κινδύνους, εκπαίδευσης, φροντίδας για τη γνωστική ανάπτυξη. </a:t>
            </a:r>
            <a:endParaRPr lang="en-GB" sz="2000">
              <a:solidFill>
                <a:srgbClr val="595959"/>
              </a:solidFill>
            </a:endParaRPr>
          </a:p>
        </p:txBody>
      </p:sp>
    </p:spTree>
    <p:extLst>
      <p:ext uri="{BB962C8B-B14F-4D97-AF65-F5344CB8AC3E}">
        <p14:creationId xmlns:p14="http://schemas.microsoft.com/office/powerpoint/2010/main" val="2055939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862DAD0-D33D-5CBE-701B-F1D7D8FA7ABE}"/>
              </a:ext>
            </a:extLst>
          </p:cNvPr>
          <p:cNvGraphicFramePr>
            <a:graphicFrameLocks noGrp="1"/>
          </p:cNvGraphicFramePr>
          <p:nvPr>
            <p:extLst>
              <p:ext uri="{D42A27DB-BD31-4B8C-83A1-F6EECF244321}">
                <p14:modId xmlns:p14="http://schemas.microsoft.com/office/powerpoint/2010/main" val="916870882"/>
              </p:ext>
            </p:extLst>
          </p:nvPr>
        </p:nvGraphicFramePr>
        <p:xfrm>
          <a:off x="643467" y="656352"/>
          <a:ext cx="10905065" cy="5545296"/>
        </p:xfrm>
        <a:graphic>
          <a:graphicData uri="http://schemas.openxmlformats.org/drawingml/2006/table">
            <a:tbl>
              <a:tblPr firstRow="1" firstCol="1" bandRow="1">
                <a:tableStyleId>{5C22544A-7EE6-4342-B048-85BDC9FD1C3A}</a:tableStyleId>
              </a:tblPr>
              <a:tblGrid>
                <a:gridCol w="2706543">
                  <a:extLst>
                    <a:ext uri="{9D8B030D-6E8A-4147-A177-3AD203B41FA5}">
                      <a16:colId xmlns:a16="http://schemas.microsoft.com/office/drawing/2014/main" val="3968771486"/>
                    </a:ext>
                  </a:extLst>
                </a:gridCol>
                <a:gridCol w="8198522">
                  <a:extLst>
                    <a:ext uri="{9D8B030D-6E8A-4147-A177-3AD203B41FA5}">
                      <a16:colId xmlns:a16="http://schemas.microsoft.com/office/drawing/2014/main" val="2251026141"/>
                    </a:ext>
                  </a:extLst>
                </a:gridCol>
              </a:tblGrid>
              <a:tr h="389194">
                <a:tc rowSpan="2">
                  <a:txBody>
                    <a:bodyPr/>
                    <a:lstStyle/>
                    <a:p>
                      <a:pPr marL="0" marR="0" algn="ctr">
                        <a:lnSpc>
                          <a:spcPct val="150000"/>
                        </a:lnSpc>
                        <a:spcBef>
                          <a:spcPts val="600"/>
                        </a:spcBef>
                        <a:spcAft>
                          <a:spcPts val="0"/>
                        </a:spcAft>
                      </a:pPr>
                      <a:r>
                        <a:rPr lang="el-GR" sz="1600">
                          <a:effectLst/>
                        </a:rPr>
                        <a:t>Παραμέληση </a:t>
                      </a:r>
                      <a:endParaRPr lang="en-US" sz="1500">
                        <a:effectLst/>
                        <a:latin typeface="Tahoma" panose="020B0604030504040204" pitchFamily="34" charset="0"/>
                        <a:ea typeface="Times New Roman" panose="02020603050405020304" pitchFamily="18" charset="0"/>
                      </a:endParaRPr>
                    </a:p>
                  </a:txBody>
                  <a:tcPr marL="84761" marR="84761" marT="0" marB="0" anchor="ctr"/>
                </a:tc>
                <a:tc>
                  <a:txBody>
                    <a:bodyPr/>
                    <a:lstStyle/>
                    <a:p>
                      <a:pPr marL="457200" marR="0" algn="ctr">
                        <a:lnSpc>
                          <a:spcPct val="150000"/>
                        </a:lnSpc>
                        <a:spcBef>
                          <a:spcPts val="600"/>
                        </a:spcBef>
                        <a:spcAft>
                          <a:spcPts val="0"/>
                        </a:spcAft>
                      </a:pPr>
                      <a:r>
                        <a:rPr lang="el-GR" sz="1600" dirty="0">
                          <a:effectLst/>
                        </a:rPr>
                        <a:t>Σημεία</a:t>
                      </a:r>
                      <a:endParaRPr lang="en-US" sz="1500" dirty="0">
                        <a:effectLst/>
                        <a:latin typeface="Tahoma" panose="020B0604030504040204" pitchFamily="34" charset="0"/>
                        <a:ea typeface="Times New Roman" panose="02020603050405020304" pitchFamily="18" charset="0"/>
                      </a:endParaRPr>
                    </a:p>
                  </a:txBody>
                  <a:tcPr marL="84761" marR="84761" marT="0" marB="0"/>
                </a:tc>
                <a:extLst>
                  <a:ext uri="{0D108BD9-81ED-4DB2-BD59-A6C34878D82A}">
                    <a16:rowId xmlns:a16="http://schemas.microsoft.com/office/drawing/2014/main" val="3242025303"/>
                  </a:ext>
                </a:extLst>
              </a:tr>
              <a:tr h="5156102">
                <a:tc vMerge="1">
                  <a:txBody>
                    <a:bodyPr/>
                    <a:lstStyle/>
                    <a:p>
                      <a:endParaRPr lang="en-US"/>
                    </a:p>
                  </a:txBody>
                  <a:tcPr/>
                </a:tc>
                <a:tc>
                  <a:txBody>
                    <a:bodyPr/>
                    <a:lstStyle/>
                    <a:p>
                      <a:pPr marL="342900" marR="0" lvl="0" indent="-342900" algn="just">
                        <a:lnSpc>
                          <a:spcPct val="150000"/>
                        </a:lnSpc>
                        <a:spcBef>
                          <a:spcPts val="600"/>
                        </a:spcBef>
                        <a:spcAft>
                          <a:spcPts val="0"/>
                        </a:spcAft>
                        <a:buFont typeface="Wingdings" panose="05000000000000000000" pitchFamily="2" charset="2"/>
                        <a:buChar char=""/>
                      </a:pPr>
                      <a:r>
                        <a:rPr lang="el-GR" sz="1600" dirty="0">
                          <a:effectLst/>
                        </a:rPr>
                        <a:t>Τραυματισμοί ως αποτέλεσμα απουσίας επίβλεψης</a:t>
                      </a:r>
                      <a:endParaRPr lang="en-US" sz="1500" dirty="0">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600" dirty="0">
                          <a:effectLst/>
                        </a:rPr>
                        <a:t>Τραυματισμοί στους οποίους η ιατρική φροντίδα έχει καθυστερήσει ή αποφευχθεί</a:t>
                      </a:r>
                      <a:endParaRPr lang="en-US" sz="1500" dirty="0">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600" dirty="0">
                          <a:effectLst/>
                        </a:rPr>
                        <a:t>Ρουχισμός ακατάλληλος για τις καιρικές συνθήκες</a:t>
                      </a:r>
                      <a:endParaRPr lang="en-US" sz="1500" dirty="0">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600" dirty="0">
                          <a:effectLst/>
                        </a:rPr>
                        <a:t>Ελλιπής ή ακατάλληλη σε θρεπτικά στοιχεία διατροφή</a:t>
                      </a:r>
                      <a:endParaRPr lang="en-US" sz="1500" dirty="0">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600" dirty="0">
                          <a:effectLst/>
                        </a:rPr>
                        <a:t>Παραμελημένη προσωπική υγιεινή</a:t>
                      </a:r>
                      <a:endParaRPr lang="en-US" sz="1500" dirty="0">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600" dirty="0">
                          <a:effectLst/>
                        </a:rPr>
                        <a:t>Κουρασμένα παιδιά με δυσκολία συγκέντρωσης (συχνά λόγω έλλειψης ύπνου)</a:t>
                      </a:r>
                      <a:endParaRPr lang="en-US" sz="1500" dirty="0">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600" dirty="0">
                          <a:effectLst/>
                        </a:rPr>
                        <a:t>Εμπλοκή σε παραβατικές συμπεριφορές, όπως η χρήση ναρκωτικών ουσιών ή αλκοόλ, κλοπές</a:t>
                      </a:r>
                      <a:endParaRPr lang="en-US" sz="1500" dirty="0">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600" dirty="0">
                          <a:effectLst/>
                        </a:rPr>
                        <a:t>Στεναχωρημένα παιδιά ή με επίπεδο συναίσθημα</a:t>
                      </a:r>
                      <a:endParaRPr lang="en-US" sz="1500" dirty="0">
                        <a:effectLst/>
                      </a:endParaRPr>
                    </a:p>
                    <a:p>
                      <a:pPr marL="342900" marR="0" lvl="0" indent="-342900" algn="just">
                        <a:lnSpc>
                          <a:spcPct val="150000"/>
                        </a:lnSpc>
                        <a:spcBef>
                          <a:spcPts val="600"/>
                        </a:spcBef>
                        <a:spcAft>
                          <a:spcPts val="0"/>
                        </a:spcAft>
                        <a:buFont typeface="Wingdings" panose="05000000000000000000" pitchFamily="2" charset="2"/>
                        <a:buChar char=""/>
                      </a:pPr>
                      <a:r>
                        <a:rPr lang="el-GR" sz="1600" dirty="0">
                          <a:effectLst/>
                        </a:rPr>
                        <a:t>Άλλες ενδείξεις παραμέλησης</a:t>
                      </a:r>
                      <a:endParaRPr lang="en-US" sz="1500" dirty="0">
                        <a:effectLst/>
                        <a:latin typeface="Tahoma" panose="020B0604030504040204" pitchFamily="34" charset="0"/>
                        <a:ea typeface="Times New Roman" panose="02020603050405020304" pitchFamily="18" charset="0"/>
                      </a:endParaRPr>
                    </a:p>
                  </a:txBody>
                  <a:tcPr marL="84761" marR="84761" marT="0" marB="0"/>
                </a:tc>
                <a:extLst>
                  <a:ext uri="{0D108BD9-81ED-4DB2-BD59-A6C34878D82A}">
                    <a16:rowId xmlns:a16="http://schemas.microsoft.com/office/drawing/2014/main" val="2031563243"/>
                  </a:ext>
                </a:extLst>
              </a:tr>
            </a:tbl>
          </a:graphicData>
        </a:graphic>
      </p:graphicFrame>
    </p:spTree>
    <p:extLst>
      <p:ext uri="{BB962C8B-B14F-4D97-AF65-F5344CB8AC3E}">
        <p14:creationId xmlns:p14="http://schemas.microsoft.com/office/powerpoint/2010/main" val="225575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Κίτρινη ομπρέλα σε μια θάλασσα από μαύρες ομπρέλες">
            <a:extLst>
              <a:ext uri="{FF2B5EF4-FFF2-40B4-BE49-F238E27FC236}">
                <a16:creationId xmlns:a16="http://schemas.microsoft.com/office/drawing/2014/main" id="{5B15524D-C607-5E28-1F5A-65535D68CED9}"/>
              </a:ext>
            </a:extLst>
          </p:cNvPr>
          <p:cNvPicPr>
            <a:picLocks noChangeAspect="1"/>
          </p:cNvPicPr>
          <p:nvPr/>
        </p:nvPicPr>
        <p:blipFill rotWithShape="1">
          <a:blip r:embed="rId3"/>
          <a:srcRect l="15401"/>
          <a:stretch/>
        </p:blipFill>
        <p:spPr>
          <a:xfrm>
            <a:off x="1" y="10"/>
            <a:ext cx="9669642" cy="6857990"/>
          </a:xfrm>
          <a:prstGeom prst="rect">
            <a:avLst/>
          </a:prstGeom>
        </p:spPr>
      </p:pic>
      <p:sp>
        <p:nvSpPr>
          <p:cNvPr id="72" name="Rectangle 7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B9BA4026-8D29-43E9-86AC-88B95C3295A4}"/>
              </a:ext>
            </a:extLst>
          </p:cNvPr>
          <p:cNvSpPr>
            <a:spLocks noGrp="1"/>
          </p:cNvSpPr>
          <p:nvPr>
            <p:ph type="title"/>
          </p:nvPr>
        </p:nvSpPr>
        <p:spPr>
          <a:xfrm>
            <a:off x="7531610" y="365125"/>
            <a:ext cx="3822189" cy="1899912"/>
          </a:xfrm>
        </p:spPr>
        <p:txBody>
          <a:bodyPr vert="horz" lIns="91440" tIns="45720" rIns="91440" bIns="45720" rtlCol="0">
            <a:normAutofit/>
          </a:bodyPr>
          <a:lstStyle/>
          <a:p>
            <a:pPr rtl="0">
              <a:lnSpc>
                <a:spcPct val="90000"/>
              </a:lnSpc>
            </a:pPr>
            <a:r>
              <a:rPr lang="en-US" sz="4000" kern="1200">
                <a:latin typeface="+mj-lt"/>
                <a:ea typeface="+mj-ea"/>
                <a:cs typeface="+mj-cs"/>
              </a:rPr>
              <a:t>Ορισμός παιδικής κακοποίησης</a:t>
            </a:r>
          </a:p>
        </p:txBody>
      </p:sp>
      <p:sp>
        <p:nvSpPr>
          <p:cNvPr id="8" name="Content Placeholder 7">
            <a:extLst>
              <a:ext uri="{FF2B5EF4-FFF2-40B4-BE49-F238E27FC236}">
                <a16:creationId xmlns:a16="http://schemas.microsoft.com/office/drawing/2014/main" id="{F99A28B9-E7AE-4D91-9342-A218E5AD1B37}"/>
              </a:ext>
            </a:extLst>
          </p:cNvPr>
          <p:cNvSpPr>
            <a:spLocks noGrp="1"/>
          </p:cNvSpPr>
          <p:nvPr>
            <p:ph idx="1"/>
          </p:nvPr>
        </p:nvSpPr>
        <p:spPr>
          <a:xfrm>
            <a:off x="7531610" y="2434201"/>
            <a:ext cx="3822189" cy="3742762"/>
          </a:xfrm>
        </p:spPr>
        <p:txBody>
          <a:bodyPr vert="horz" lIns="91440" tIns="45720" rIns="91440" bIns="45720" rtlCol="0">
            <a:normAutofit/>
          </a:bodyPr>
          <a:lstStyle/>
          <a:p>
            <a:pPr marL="0" indent="0" rtl="0">
              <a:spcBef>
                <a:spcPts val="1000"/>
              </a:spcBef>
              <a:buNone/>
            </a:pPr>
            <a:r>
              <a:rPr lang="en-US" sz="2000" kern="1200" dirty="0">
                <a:latin typeface="+mn-lt"/>
                <a:ea typeface="+mn-ea"/>
                <a:cs typeface="+mn-cs"/>
              </a:rPr>
              <a:t>Η άσκηση σωματικής ή και ψυχικής βίας</a:t>
            </a:r>
            <a:r>
              <a:rPr lang="el-GR" sz="2000" kern="1200" dirty="0">
                <a:latin typeface="+mn-lt"/>
                <a:ea typeface="+mn-ea"/>
                <a:cs typeface="+mn-cs"/>
              </a:rPr>
              <a:t> σε παιδί ηλικίας κάτω των 18 ετών</a:t>
            </a:r>
            <a:r>
              <a:rPr lang="en-US" sz="2000" kern="1200" dirty="0">
                <a:latin typeface="+mn-lt"/>
                <a:ea typeface="+mn-ea"/>
                <a:cs typeface="+mn-cs"/>
              </a:rPr>
              <a:t>, κα</a:t>
            </a:r>
            <a:r>
              <a:rPr lang="el-GR" sz="2000" kern="1200" dirty="0">
                <a:latin typeface="+mn-lt"/>
                <a:ea typeface="+mn-ea"/>
                <a:cs typeface="+mn-cs"/>
              </a:rPr>
              <a:t>θώς</a:t>
            </a:r>
            <a:r>
              <a:rPr lang="en-US" sz="2000" kern="1200" dirty="0">
                <a:latin typeface="+mn-lt"/>
                <a:ea typeface="+mn-ea"/>
                <a:cs typeface="+mn-cs"/>
              </a:rPr>
              <a:t> και η </a:t>
            </a:r>
            <a:r>
              <a:rPr lang="el-GR" sz="2000" kern="1200" dirty="0">
                <a:latin typeface="+mn-lt"/>
                <a:ea typeface="+mn-ea"/>
                <a:cs typeface="+mn-cs"/>
              </a:rPr>
              <a:t>παραμέλησή του.</a:t>
            </a:r>
            <a:endParaRPr lang="en-US" sz="2000" kern="1200" dirty="0">
              <a:latin typeface="+mn-lt"/>
              <a:ea typeface="+mn-ea"/>
              <a:cs typeface="+mn-cs"/>
            </a:endParaRPr>
          </a:p>
        </p:txBody>
      </p:sp>
    </p:spTree>
    <p:extLst>
      <p:ext uri="{BB962C8B-B14F-4D97-AF65-F5344CB8AC3E}">
        <p14:creationId xmlns:p14="http://schemas.microsoft.com/office/powerpoint/2010/main" val="3759656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4136DD0-B4EB-4B84-908D-399307FAEEBD}"/>
              </a:ext>
            </a:extLst>
          </p:cNvPr>
          <p:cNvSpPr>
            <a:spLocks noGrp="1"/>
          </p:cNvSpPr>
          <p:nvPr>
            <p:ph type="title"/>
          </p:nvPr>
        </p:nvSpPr>
        <p:spPr>
          <a:xfrm>
            <a:off x="1322754" y="1522820"/>
            <a:ext cx="2748041" cy="3601914"/>
          </a:xfrm>
        </p:spPr>
        <p:txBody>
          <a:bodyPr anchor="ctr">
            <a:normAutofit/>
          </a:bodyPr>
          <a:lstStyle/>
          <a:p>
            <a:r>
              <a:rPr lang="el-GR" sz="3100">
                <a:solidFill>
                  <a:srgbClr val="FFFFFF"/>
                </a:solidFill>
              </a:rPr>
              <a:t>Εκμετάλλευση</a:t>
            </a:r>
            <a:endParaRPr lang="en-GB" sz="3100">
              <a:solidFill>
                <a:srgbClr val="FFFFFF"/>
              </a:solidFill>
            </a:endParaRPr>
          </a:p>
        </p:txBody>
      </p:sp>
      <p:graphicFrame>
        <p:nvGraphicFramePr>
          <p:cNvPr id="5" name="Content Placeholder 2">
            <a:extLst>
              <a:ext uri="{FF2B5EF4-FFF2-40B4-BE49-F238E27FC236}">
                <a16:creationId xmlns:a16="http://schemas.microsoft.com/office/drawing/2014/main" id="{40B14178-D510-4BAD-8734-E47D41087D93}"/>
              </a:ext>
            </a:extLst>
          </p:cNvPr>
          <p:cNvGraphicFramePr>
            <a:graphicFrameLocks noGrp="1"/>
          </p:cNvGraphicFramePr>
          <p:nvPr>
            <p:ph idx="1"/>
            <p:extLst>
              <p:ext uri="{D42A27DB-BD31-4B8C-83A1-F6EECF244321}">
                <p14:modId xmlns:p14="http://schemas.microsoft.com/office/powerpoint/2010/main" val="3132735678"/>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112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DD121F6C-EE7C-C054-745C-BEC581F07C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5085" y="171715"/>
            <a:ext cx="3932167" cy="61328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0CD7394-E48F-F9D3-AE77-0F3534E796D3}"/>
              </a:ext>
            </a:extLst>
          </p:cNvPr>
          <p:cNvSpPr txBox="1"/>
          <p:nvPr/>
        </p:nvSpPr>
        <p:spPr>
          <a:xfrm>
            <a:off x="7202657" y="3526300"/>
            <a:ext cx="4148093" cy="2588458"/>
          </a:xfrm>
          <a:prstGeom prst="rect">
            <a:avLst/>
          </a:prstGeom>
        </p:spPr>
        <p:txBody>
          <a:bodyPr vert="horz" lIns="91440" tIns="45720" rIns="91440" bIns="45720" rtlCol="0">
            <a:normAutofit/>
          </a:bodyPr>
          <a:lstStyle/>
          <a:p>
            <a:pPr>
              <a:lnSpc>
                <a:spcPct val="90000"/>
              </a:lnSpc>
              <a:spcAft>
                <a:spcPts val="600"/>
              </a:spcAft>
            </a:pPr>
            <a:r>
              <a:rPr lang="el-GR" sz="2000" dirty="0"/>
              <a:t>Αναγνώριση</a:t>
            </a:r>
            <a:r>
              <a:rPr lang="en-US" sz="2000" dirty="0"/>
              <a:t> σωματικής κακοποίησης</a:t>
            </a:r>
          </a:p>
        </p:txBody>
      </p:sp>
    </p:spTree>
    <p:extLst>
      <p:ext uri="{BB962C8B-B14F-4D97-AF65-F5344CB8AC3E}">
        <p14:creationId xmlns:p14="http://schemas.microsoft.com/office/powerpoint/2010/main" val="4158764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0D073868-9057-A25A-A017-5B14E273FD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8647" y="171715"/>
            <a:ext cx="4625043" cy="61328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49BED68-4B76-4648-31AC-D32EA9C9F492}"/>
              </a:ext>
            </a:extLst>
          </p:cNvPr>
          <p:cNvSpPr txBox="1"/>
          <p:nvPr/>
        </p:nvSpPr>
        <p:spPr>
          <a:xfrm>
            <a:off x="7202657" y="3526300"/>
            <a:ext cx="4148093" cy="2588458"/>
          </a:xfrm>
          <a:prstGeom prst="rect">
            <a:avLst/>
          </a:prstGeom>
        </p:spPr>
        <p:txBody>
          <a:bodyPr vert="horz" lIns="91440" tIns="45720" rIns="91440" bIns="45720" rtlCol="0">
            <a:normAutofit/>
          </a:bodyPr>
          <a:lstStyle/>
          <a:p>
            <a:pPr>
              <a:lnSpc>
                <a:spcPct val="90000"/>
              </a:lnSpc>
              <a:spcAft>
                <a:spcPts val="600"/>
              </a:spcAft>
            </a:pPr>
            <a:r>
              <a:rPr lang="el-GR" sz="2000" dirty="0"/>
              <a:t>Αν</a:t>
            </a:r>
            <a:r>
              <a:rPr lang="en-US" sz="2000" dirty="0"/>
              <a:t>α</a:t>
            </a:r>
            <a:r>
              <a:rPr lang="el-GR" sz="2000" dirty="0"/>
              <a:t>φορά</a:t>
            </a:r>
            <a:r>
              <a:rPr lang="en-US" sz="2000" dirty="0"/>
              <a:t> σωματικής κακοποίησης</a:t>
            </a:r>
          </a:p>
        </p:txBody>
      </p:sp>
    </p:spTree>
    <p:extLst>
      <p:ext uri="{BB962C8B-B14F-4D97-AF65-F5344CB8AC3E}">
        <p14:creationId xmlns:p14="http://schemas.microsoft.com/office/powerpoint/2010/main" val="2752175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57015D44-A5C3-F4B9-B6D7-83F1ED1250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5142" y="171715"/>
            <a:ext cx="4432052" cy="61328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0B0E7A7-4687-31D8-76EA-D8A84DBC9BF9}"/>
              </a:ext>
            </a:extLst>
          </p:cNvPr>
          <p:cNvSpPr txBox="1"/>
          <p:nvPr/>
        </p:nvSpPr>
        <p:spPr>
          <a:xfrm>
            <a:off x="7202657" y="3526300"/>
            <a:ext cx="4148093" cy="2588458"/>
          </a:xfrm>
          <a:prstGeom prst="rect">
            <a:avLst/>
          </a:prstGeom>
        </p:spPr>
        <p:txBody>
          <a:bodyPr vert="horz" lIns="91440" tIns="45720" rIns="91440" bIns="45720" rtlCol="0">
            <a:normAutofit/>
          </a:bodyPr>
          <a:lstStyle/>
          <a:p>
            <a:pPr>
              <a:lnSpc>
                <a:spcPct val="90000"/>
              </a:lnSpc>
              <a:spcAft>
                <a:spcPts val="600"/>
              </a:spcAft>
            </a:pPr>
            <a:r>
              <a:rPr lang="el-GR" sz="2000" dirty="0">
                <a:solidFill>
                  <a:srgbClr val="C00000"/>
                </a:solidFill>
              </a:rPr>
              <a:t>Αναγνώριση</a:t>
            </a:r>
            <a:r>
              <a:rPr lang="en-US" sz="2000" dirty="0">
                <a:solidFill>
                  <a:srgbClr val="C00000"/>
                </a:solidFill>
              </a:rPr>
              <a:t> συναισθηματικής κακοποίησης</a:t>
            </a:r>
          </a:p>
        </p:txBody>
      </p:sp>
    </p:spTree>
    <p:extLst>
      <p:ext uri="{BB962C8B-B14F-4D97-AF65-F5344CB8AC3E}">
        <p14:creationId xmlns:p14="http://schemas.microsoft.com/office/powerpoint/2010/main" val="2611191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E98EFA42-6ADE-D010-2447-E8595C3830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9909" y="171715"/>
            <a:ext cx="4442519" cy="61328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EBE4CC2-34E8-704E-7FDE-6F91C00B2513}"/>
              </a:ext>
            </a:extLst>
          </p:cNvPr>
          <p:cNvSpPr txBox="1"/>
          <p:nvPr/>
        </p:nvSpPr>
        <p:spPr>
          <a:xfrm>
            <a:off x="7202657" y="3526300"/>
            <a:ext cx="4148093" cy="2588458"/>
          </a:xfrm>
          <a:prstGeom prst="rect">
            <a:avLst/>
          </a:prstGeom>
        </p:spPr>
        <p:txBody>
          <a:bodyPr vert="horz" lIns="91440" tIns="45720" rIns="91440" bIns="45720" rtlCol="0">
            <a:normAutofit/>
          </a:bodyPr>
          <a:lstStyle/>
          <a:p>
            <a:pPr>
              <a:lnSpc>
                <a:spcPct val="90000"/>
              </a:lnSpc>
              <a:spcAft>
                <a:spcPts val="600"/>
              </a:spcAft>
            </a:pPr>
            <a:r>
              <a:rPr lang="el-GR" sz="2000" dirty="0">
                <a:solidFill>
                  <a:srgbClr val="C00000"/>
                </a:solidFill>
              </a:rPr>
              <a:t>Αναφορά</a:t>
            </a:r>
            <a:r>
              <a:rPr lang="en-US" sz="2000" dirty="0">
                <a:solidFill>
                  <a:srgbClr val="C00000"/>
                </a:solidFill>
              </a:rPr>
              <a:t> συναισθηματικής κακοποίησης</a:t>
            </a:r>
          </a:p>
        </p:txBody>
      </p:sp>
    </p:spTree>
    <p:extLst>
      <p:ext uri="{BB962C8B-B14F-4D97-AF65-F5344CB8AC3E}">
        <p14:creationId xmlns:p14="http://schemas.microsoft.com/office/powerpoint/2010/main" val="3782731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784A6D21-CA87-399D-5961-E1638D4B75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8494" y="171715"/>
            <a:ext cx="4245349" cy="61328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BC1509C-EF9D-32B9-DB08-0BE14AC8AF59}"/>
              </a:ext>
            </a:extLst>
          </p:cNvPr>
          <p:cNvSpPr txBox="1"/>
          <p:nvPr/>
        </p:nvSpPr>
        <p:spPr>
          <a:xfrm>
            <a:off x="7202657" y="3526300"/>
            <a:ext cx="4148093" cy="2588458"/>
          </a:xfrm>
          <a:prstGeom prst="rect">
            <a:avLst/>
          </a:prstGeom>
        </p:spPr>
        <p:txBody>
          <a:bodyPr vert="horz" lIns="91440" tIns="45720" rIns="91440" bIns="45720" rtlCol="0">
            <a:normAutofit/>
          </a:bodyPr>
          <a:lstStyle/>
          <a:p>
            <a:pPr>
              <a:lnSpc>
                <a:spcPct val="90000"/>
              </a:lnSpc>
              <a:spcAft>
                <a:spcPts val="600"/>
              </a:spcAft>
            </a:pPr>
            <a:r>
              <a:rPr lang="el-GR" sz="2000" dirty="0">
                <a:solidFill>
                  <a:srgbClr val="002060"/>
                </a:solidFill>
              </a:rPr>
              <a:t>Αναγνώριση</a:t>
            </a:r>
            <a:r>
              <a:rPr lang="en-US" sz="2000" dirty="0">
                <a:solidFill>
                  <a:srgbClr val="002060"/>
                </a:solidFill>
              </a:rPr>
              <a:t> σεξουαλικής κακοποίησης</a:t>
            </a:r>
          </a:p>
        </p:txBody>
      </p:sp>
    </p:spTree>
    <p:extLst>
      <p:ext uri="{BB962C8B-B14F-4D97-AF65-F5344CB8AC3E}">
        <p14:creationId xmlns:p14="http://schemas.microsoft.com/office/powerpoint/2010/main" val="707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B98DF89A-827F-C700-49BB-C7C98442C4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0079" y="171715"/>
            <a:ext cx="4342178" cy="61328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C0B2DB8-F44E-F16C-41B4-E02BB59505D0}"/>
              </a:ext>
            </a:extLst>
          </p:cNvPr>
          <p:cNvSpPr txBox="1"/>
          <p:nvPr/>
        </p:nvSpPr>
        <p:spPr>
          <a:xfrm>
            <a:off x="7202657" y="3526300"/>
            <a:ext cx="4148093" cy="2588458"/>
          </a:xfrm>
          <a:prstGeom prst="rect">
            <a:avLst/>
          </a:prstGeom>
        </p:spPr>
        <p:txBody>
          <a:bodyPr vert="horz" lIns="91440" tIns="45720" rIns="91440" bIns="45720" rtlCol="0">
            <a:normAutofit/>
          </a:bodyPr>
          <a:lstStyle/>
          <a:p>
            <a:pPr>
              <a:lnSpc>
                <a:spcPct val="90000"/>
              </a:lnSpc>
              <a:spcAft>
                <a:spcPts val="600"/>
              </a:spcAft>
            </a:pPr>
            <a:r>
              <a:rPr lang="el-GR" sz="2000" dirty="0">
                <a:solidFill>
                  <a:srgbClr val="002060"/>
                </a:solidFill>
              </a:rPr>
              <a:t>Αναφορά</a:t>
            </a:r>
            <a:r>
              <a:rPr lang="en-US" sz="2000" dirty="0">
                <a:solidFill>
                  <a:srgbClr val="002060"/>
                </a:solidFill>
              </a:rPr>
              <a:t> σεξουαλικής κακοποίησης</a:t>
            </a:r>
          </a:p>
        </p:txBody>
      </p:sp>
      <p:sp>
        <p:nvSpPr>
          <p:cNvPr id="4" name="Oval 3">
            <a:extLst>
              <a:ext uri="{FF2B5EF4-FFF2-40B4-BE49-F238E27FC236}">
                <a16:creationId xmlns:a16="http://schemas.microsoft.com/office/drawing/2014/main" id="{534BC3E7-BD9A-DA65-02F9-4216B1050CD4}"/>
              </a:ext>
            </a:extLst>
          </p:cNvPr>
          <p:cNvSpPr/>
          <p:nvPr/>
        </p:nvSpPr>
        <p:spPr>
          <a:xfrm>
            <a:off x="2393728" y="4318000"/>
            <a:ext cx="2214880" cy="12293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6931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FB6ECAC4-B6F1-33DC-8C37-9643566934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1511" y="171715"/>
            <a:ext cx="4219314" cy="61328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7E7EFD9-DB61-EA83-965F-3BEEF8B8F6F6}"/>
              </a:ext>
            </a:extLst>
          </p:cNvPr>
          <p:cNvSpPr txBox="1"/>
          <p:nvPr/>
        </p:nvSpPr>
        <p:spPr>
          <a:xfrm>
            <a:off x="7202657" y="3526300"/>
            <a:ext cx="4148093" cy="2588458"/>
          </a:xfrm>
          <a:prstGeom prst="rect">
            <a:avLst/>
          </a:prstGeom>
        </p:spPr>
        <p:txBody>
          <a:bodyPr vert="horz" lIns="91440" tIns="45720" rIns="91440" bIns="45720" rtlCol="0">
            <a:normAutofit/>
          </a:bodyPr>
          <a:lstStyle/>
          <a:p>
            <a:pPr>
              <a:lnSpc>
                <a:spcPct val="90000"/>
              </a:lnSpc>
              <a:spcAft>
                <a:spcPts val="600"/>
              </a:spcAft>
            </a:pPr>
            <a:r>
              <a:rPr lang="el-GR" sz="2000" dirty="0">
                <a:solidFill>
                  <a:srgbClr val="CC0000"/>
                </a:solidFill>
              </a:rPr>
              <a:t>Αναγνώριση</a:t>
            </a:r>
            <a:r>
              <a:rPr lang="en-US" sz="2000" dirty="0">
                <a:solidFill>
                  <a:srgbClr val="CC0000"/>
                </a:solidFill>
              </a:rPr>
              <a:t> παραμέλησης</a:t>
            </a:r>
          </a:p>
        </p:txBody>
      </p:sp>
    </p:spTree>
    <p:extLst>
      <p:ext uri="{BB962C8B-B14F-4D97-AF65-F5344CB8AC3E}">
        <p14:creationId xmlns:p14="http://schemas.microsoft.com/office/powerpoint/2010/main" val="3751939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38D9CE8F-BB06-9AC3-99EC-C0C339CBDA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6460" y="171715"/>
            <a:ext cx="4509416" cy="61328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ADF4461-E4F0-4C41-DB47-7D4C052E949B}"/>
              </a:ext>
            </a:extLst>
          </p:cNvPr>
          <p:cNvSpPr txBox="1"/>
          <p:nvPr/>
        </p:nvSpPr>
        <p:spPr>
          <a:xfrm>
            <a:off x="7202657" y="3526300"/>
            <a:ext cx="4148093" cy="2588458"/>
          </a:xfrm>
          <a:prstGeom prst="rect">
            <a:avLst/>
          </a:prstGeom>
        </p:spPr>
        <p:txBody>
          <a:bodyPr vert="horz" lIns="91440" tIns="45720" rIns="91440" bIns="45720" rtlCol="0">
            <a:normAutofit/>
          </a:bodyPr>
          <a:lstStyle/>
          <a:p>
            <a:pPr>
              <a:lnSpc>
                <a:spcPct val="90000"/>
              </a:lnSpc>
              <a:spcAft>
                <a:spcPts val="600"/>
              </a:spcAft>
            </a:pPr>
            <a:endParaRPr lang="el-GR" sz="2000" dirty="0"/>
          </a:p>
          <a:p>
            <a:pPr>
              <a:lnSpc>
                <a:spcPct val="90000"/>
              </a:lnSpc>
              <a:spcAft>
                <a:spcPts val="600"/>
              </a:spcAft>
            </a:pPr>
            <a:r>
              <a:rPr lang="el-GR" sz="2000" dirty="0">
                <a:solidFill>
                  <a:srgbClr val="CC0000"/>
                </a:solidFill>
              </a:rPr>
              <a:t>Αναφορά</a:t>
            </a:r>
            <a:r>
              <a:rPr lang="en-US" sz="2000" dirty="0">
                <a:solidFill>
                  <a:srgbClr val="CC0000"/>
                </a:solidFill>
              </a:rPr>
              <a:t> παραμέλησης</a:t>
            </a:r>
          </a:p>
        </p:txBody>
      </p:sp>
    </p:spTree>
    <p:extLst>
      <p:ext uri="{BB962C8B-B14F-4D97-AF65-F5344CB8AC3E}">
        <p14:creationId xmlns:p14="http://schemas.microsoft.com/office/powerpoint/2010/main" val="2756426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F4E756-CE47-4458-ADF4-011456EF8988}"/>
              </a:ext>
            </a:extLst>
          </p:cNvPr>
          <p:cNvSpPr>
            <a:spLocks noGrp="1"/>
          </p:cNvSpPr>
          <p:nvPr>
            <p:ph type="title"/>
          </p:nvPr>
        </p:nvSpPr>
        <p:spPr>
          <a:xfrm>
            <a:off x="838200" y="557188"/>
            <a:ext cx="10515600" cy="1133499"/>
          </a:xfrm>
        </p:spPr>
        <p:txBody>
          <a:bodyPr>
            <a:normAutofit/>
          </a:bodyPr>
          <a:lstStyle/>
          <a:p>
            <a:r>
              <a:rPr lang="el-GR" sz="5200"/>
              <a:t>Αντιμετώπιση στην κοινότητα</a:t>
            </a:r>
            <a:endParaRPr lang="en-GB" sz="5200"/>
          </a:p>
        </p:txBody>
      </p:sp>
      <p:graphicFrame>
        <p:nvGraphicFramePr>
          <p:cNvPr id="5" name="Content Placeholder 2">
            <a:extLst>
              <a:ext uri="{FF2B5EF4-FFF2-40B4-BE49-F238E27FC236}">
                <a16:creationId xmlns:a16="http://schemas.microsoft.com/office/drawing/2014/main" id="{C31205CC-05FD-4037-9F3E-2CC8D1DF2276}"/>
              </a:ext>
            </a:extLst>
          </p:cNvPr>
          <p:cNvGraphicFramePr>
            <a:graphicFrameLocks noGrp="1"/>
          </p:cNvGraphicFramePr>
          <p:nvPr>
            <p:ph idx="1"/>
            <p:extLst>
              <p:ext uri="{D42A27DB-BD31-4B8C-83A1-F6EECF244321}">
                <p14:modId xmlns:p14="http://schemas.microsoft.com/office/powerpoint/2010/main" val="180918172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752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CB2C00A-E659-4691-AFB4-28255172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8FD84C-74B5-451D-8F0A-1E19EC3D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377B47-3AA6-4772-A580-79F32DC9F1C3}"/>
              </a:ext>
            </a:extLst>
          </p:cNvPr>
          <p:cNvSpPr>
            <a:spLocks noGrp="1"/>
          </p:cNvSpPr>
          <p:nvPr>
            <p:ph type="title"/>
          </p:nvPr>
        </p:nvSpPr>
        <p:spPr>
          <a:xfrm>
            <a:off x="1523984" y="1054121"/>
            <a:ext cx="9465131" cy="1184111"/>
          </a:xfrm>
        </p:spPr>
        <p:txBody>
          <a:bodyPr>
            <a:normAutofit/>
          </a:bodyPr>
          <a:lstStyle/>
          <a:p>
            <a:pPr>
              <a:lnSpc>
                <a:spcPct val="90000"/>
              </a:lnSpc>
            </a:pPr>
            <a:r>
              <a:rPr lang="el-GR" sz="3700"/>
              <a:t>Συχνότητα εμφάνισης παιδικής κακοποίησης</a:t>
            </a:r>
            <a:endParaRPr lang="en-GB" sz="3700"/>
          </a:p>
        </p:txBody>
      </p:sp>
      <p:graphicFrame>
        <p:nvGraphicFramePr>
          <p:cNvPr id="5" name="Content Placeholder 2">
            <a:extLst>
              <a:ext uri="{FF2B5EF4-FFF2-40B4-BE49-F238E27FC236}">
                <a16:creationId xmlns:a16="http://schemas.microsoft.com/office/drawing/2014/main" id="{9C536D8E-089D-465E-9C4B-000713853F02}"/>
              </a:ext>
            </a:extLst>
          </p:cNvPr>
          <p:cNvGraphicFramePr>
            <a:graphicFrameLocks noGrp="1"/>
          </p:cNvGraphicFramePr>
          <p:nvPr>
            <p:ph idx="1"/>
            <p:extLst>
              <p:ext uri="{D42A27DB-BD31-4B8C-83A1-F6EECF244321}">
                <p14:modId xmlns:p14="http://schemas.microsoft.com/office/powerpoint/2010/main" val="3408415067"/>
              </p:ext>
            </p:extLst>
          </p:nvPr>
        </p:nvGraphicFramePr>
        <p:xfrm>
          <a:off x="1524000" y="2399099"/>
          <a:ext cx="9465564" cy="3400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121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69006B45-63FD-47AC-A620-5845009FEBDB}"/>
              </a:ext>
            </a:extLst>
          </p:cNvPr>
          <p:cNvPicPr>
            <a:picLocks noChangeAspect="1"/>
          </p:cNvPicPr>
          <p:nvPr/>
        </p:nvPicPr>
        <p:blipFill rotWithShape="1">
          <a:blip r:embed="rId3">
            <a:alphaModFix amt="35000"/>
          </a:blip>
          <a:srcRect t="7354" b="8376"/>
          <a:stretch/>
        </p:blipFill>
        <p:spPr>
          <a:xfrm>
            <a:off x="20" y="10"/>
            <a:ext cx="12191980" cy="6857990"/>
          </a:xfrm>
          <a:prstGeom prst="rect">
            <a:avLst/>
          </a:prstGeom>
        </p:spPr>
      </p:pic>
      <p:sp>
        <p:nvSpPr>
          <p:cNvPr id="2" name="Title 1">
            <a:extLst>
              <a:ext uri="{FF2B5EF4-FFF2-40B4-BE49-F238E27FC236}">
                <a16:creationId xmlns:a16="http://schemas.microsoft.com/office/drawing/2014/main" id="{1359C5B3-88DF-4637-AF52-7D74B8FA7640}"/>
              </a:ext>
            </a:extLst>
          </p:cNvPr>
          <p:cNvSpPr>
            <a:spLocks noGrp="1"/>
          </p:cNvSpPr>
          <p:nvPr>
            <p:ph type="title"/>
          </p:nvPr>
        </p:nvSpPr>
        <p:spPr>
          <a:xfrm>
            <a:off x="838200" y="365125"/>
            <a:ext cx="10515600" cy="1325563"/>
          </a:xfrm>
        </p:spPr>
        <p:txBody>
          <a:bodyPr>
            <a:normAutofit/>
          </a:bodyPr>
          <a:lstStyle/>
          <a:p>
            <a:r>
              <a:rPr lang="el-GR">
                <a:solidFill>
                  <a:srgbClr val="FFFFFF"/>
                </a:solidFill>
              </a:rPr>
              <a:t>Μορφές κακοποίησης</a:t>
            </a:r>
            <a:endParaRPr lang="en-GB">
              <a:solidFill>
                <a:srgbClr val="FFFFFF"/>
              </a:solidFill>
            </a:endParaRPr>
          </a:p>
        </p:txBody>
      </p:sp>
      <p:graphicFrame>
        <p:nvGraphicFramePr>
          <p:cNvPr id="5" name="Content Placeholder 2">
            <a:extLst>
              <a:ext uri="{FF2B5EF4-FFF2-40B4-BE49-F238E27FC236}">
                <a16:creationId xmlns:a16="http://schemas.microsoft.com/office/drawing/2014/main" id="{CACC6BAD-D304-4BF8-8105-13D16EBB2E53}"/>
              </a:ext>
            </a:extLst>
          </p:cNvPr>
          <p:cNvGraphicFramePr>
            <a:graphicFrameLocks noGrp="1"/>
          </p:cNvGraphicFramePr>
          <p:nvPr>
            <p:ph idx="1"/>
            <p:extLst>
              <p:ext uri="{D42A27DB-BD31-4B8C-83A1-F6EECF244321}">
                <p14:modId xmlns:p14="http://schemas.microsoft.com/office/powerpoint/2010/main" val="10029581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746392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9" name="Rectangle 28">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F0C9437-4EED-439C-9C19-C28B59F5E6F3}"/>
              </a:ext>
            </a:extLst>
          </p:cNvPr>
          <p:cNvSpPr>
            <a:spLocks noGrp="1"/>
          </p:cNvSpPr>
          <p:nvPr>
            <p:ph type="title"/>
          </p:nvPr>
        </p:nvSpPr>
        <p:spPr>
          <a:xfrm>
            <a:off x="550863" y="365125"/>
            <a:ext cx="11090274" cy="1325563"/>
          </a:xfrm>
        </p:spPr>
        <p:txBody>
          <a:bodyPr>
            <a:normAutofit/>
          </a:bodyPr>
          <a:lstStyle/>
          <a:p>
            <a:r>
              <a:rPr lang="el-GR" sz="4000"/>
              <a:t>Ιστορικό</a:t>
            </a:r>
            <a:endParaRPr lang="en-GB" sz="4000"/>
          </a:p>
        </p:txBody>
      </p:sp>
      <p:graphicFrame>
        <p:nvGraphicFramePr>
          <p:cNvPr id="14" name="Content Placeholder 2">
            <a:extLst>
              <a:ext uri="{FF2B5EF4-FFF2-40B4-BE49-F238E27FC236}">
                <a16:creationId xmlns:a16="http://schemas.microsoft.com/office/drawing/2014/main" id="{1A6E83DA-0BA2-4626-9E54-90FA85D53B7A}"/>
              </a:ext>
            </a:extLst>
          </p:cNvPr>
          <p:cNvGraphicFramePr>
            <a:graphicFrameLocks noGrp="1"/>
          </p:cNvGraphicFramePr>
          <p:nvPr>
            <p:ph idx="1"/>
            <p:extLst>
              <p:ext uri="{D42A27DB-BD31-4B8C-83A1-F6EECF244321}">
                <p14:modId xmlns:p14="http://schemas.microsoft.com/office/powerpoint/2010/main" val="3319371521"/>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33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23755-FB12-452F-9C12-FD582FEA7221}"/>
              </a:ext>
            </a:extLst>
          </p:cNvPr>
          <p:cNvSpPr>
            <a:spLocks noGrp="1"/>
          </p:cNvSpPr>
          <p:nvPr>
            <p:ph type="title"/>
          </p:nvPr>
        </p:nvSpPr>
        <p:spPr>
          <a:xfrm>
            <a:off x="524741" y="620392"/>
            <a:ext cx="3808268" cy="5504688"/>
          </a:xfrm>
        </p:spPr>
        <p:txBody>
          <a:bodyPr>
            <a:normAutofit/>
          </a:bodyPr>
          <a:lstStyle/>
          <a:p>
            <a:r>
              <a:rPr lang="el-GR" sz="5100">
                <a:solidFill>
                  <a:schemeClr val="bg1"/>
                </a:solidFill>
              </a:rPr>
              <a:t>Ιστορικό ύποπτο για κακοποίηση</a:t>
            </a:r>
            <a:endParaRPr lang="en-GB" sz="5100">
              <a:solidFill>
                <a:schemeClr val="bg1"/>
              </a:solidFill>
            </a:endParaRPr>
          </a:p>
        </p:txBody>
      </p:sp>
      <p:graphicFrame>
        <p:nvGraphicFramePr>
          <p:cNvPr id="7" name="Content Placeholder 2">
            <a:extLst>
              <a:ext uri="{FF2B5EF4-FFF2-40B4-BE49-F238E27FC236}">
                <a16:creationId xmlns:a16="http://schemas.microsoft.com/office/drawing/2014/main" id="{8E642FDD-B37E-4E00-8964-86FB3B7217BC}"/>
              </a:ext>
            </a:extLst>
          </p:cNvPr>
          <p:cNvGraphicFramePr>
            <a:graphicFrameLocks noGrp="1"/>
          </p:cNvGraphicFramePr>
          <p:nvPr>
            <p:ph idx="1"/>
            <p:extLst>
              <p:ext uri="{D42A27DB-BD31-4B8C-83A1-F6EECF244321}">
                <p14:modId xmlns:p14="http://schemas.microsoft.com/office/powerpoint/2010/main" val="240857241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09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10;&#10;Description automatically generated">
            <a:extLst>
              <a:ext uri="{FF2B5EF4-FFF2-40B4-BE49-F238E27FC236}">
                <a16:creationId xmlns:a16="http://schemas.microsoft.com/office/drawing/2014/main" id="{062D5D04-FA80-4B7D-88C4-532F80B2E1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012" b="26795"/>
          <a:stretch/>
        </p:blipFill>
        <p:spPr>
          <a:xfrm>
            <a:off x="2522356" y="10"/>
            <a:ext cx="9669642" cy="6857990"/>
          </a:xfrm>
          <a:prstGeom prst="rect">
            <a:avLst/>
          </a:prstGeom>
        </p:spPr>
      </p:pic>
      <p:sp>
        <p:nvSpPr>
          <p:cNvPr id="72" name="Rectangle 6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1682D6-91FD-4080-9FA1-4BBDC18D6477}"/>
              </a:ext>
            </a:extLst>
          </p:cNvPr>
          <p:cNvSpPr>
            <a:spLocks noGrp="1"/>
          </p:cNvSpPr>
          <p:nvPr>
            <p:ph type="title"/>
          </p:nvPr>
        </p:nvSpPr>
        <p:spPr>
          <a:xfrm>
            <a:off x="838200" y="365125"/>
            <a:ext cx="3822189" cy="1899912"/>
          </a:xfrm>
        </p:spPr>
        <p:txBody>
          <a:bodyPr>
            <a:normAutofit/>
          </a:bodyPr>
          <a:lstStyle/>
          <a:p>
            <a:r>
              <a:rPr lang="el-GR" sz="4000" dirty="0"/>
              <a:t>Φωτογράφιση των βλαβών</a:t>
            </a:r>
            <a:endParaRPr lang="en-GB" sz="4000" dirty="0"/>
          </a:p>
        </p:txBody>
      </p:sp>
      <p:sp>
        <p:nvSpPr>
          <p:cNvPr id="3" name="Content Placeholder 2">
            <a:extLst>
              <a:ext uri="{FF2B5EF4-FFF2-40B4-BE49-F238E27FC236}">
                <a16:creationId xmlns:a16="http://schemas.microsoft.com/office/drawing/2014/main" id="{0EE35B49-EDA1-4A16-A5BE-AC32C6D1E8BD}"/>
              </a:ext>
            </a:extLst>
          </p:cNvPr>
          <p:cNvSpPr>
            <a:spLocks noGrp="1"/>
          </p:cNvSpPr>
          <p:nvPr>
            <p:ph idx="1"/>
          </p:nvPr>
        </p:nvSpPr>
        <p:spPr>
          <a:xfrm>
            <a:off x="838200" y="2434201"/>
            <a:ext cx="3822189" cy="3742762"/>
          </a:xfrm>
        </p:spPr>
        <p:txBody>
          <a:bodyPr>
            <a:normAutofit/>
          </a:bodyPr>
          <a:lstStyle/>
          <a:p>
            <a:pPr marL="0" indent="0">
              <a:buNone/>
            </a:pPr>
            <a:r>
              <a:rPr lang="el-GR" sz="2000" dirty="0"/>
              <a:t>Είναι πολύ σημαντική η φωτογράφιση των βλαβών το δέρματος όταν διαπιστώνεται η εμφάνισή τους. Σήμερα, με τη χρήση των κινητών τηλεφώνων, αυτό είναι εφικτό και εύκολο για οποιονδήποτε. </a:t>
            </a:r>
            <a:r>
              <a:rPr lang="el-GR" sz="2000"/>
              <a:t>Ιδιαίτερα χρήσιμη είναι η τοποθέτηση ενός εργαλείου μέτρησης.</a:t>
            </a:r>
            <a:endParaRPr lang="en-GB" sz="2000" dirty="0"/>
          </a:p>
        </p:txBody>
      </p:sp>
    </p:spTree>
    <p:extLst>
      <p:ext uri="{BB962C8B-B14F-4D97-AF65-F5344CB8AC3E}">
        <p14:creationId xmlns:p14="http://schemas.microsoft.com/office/powerpoint/2010/main" val="6405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5460F-E5A4-48D6-B824-D5F57774A39E}"/>
              </a:ext>
            </a:extLst>
          </p:cNvPr>
          <p:cNvSpPr>
            <a:spLocks noGrp="1"/>
          </p:cNvSpPr>
          <p:nvPr>
            <p:ph type="title"/>
          </p:nvPr>
        </p:nvSpPr>
        <p:spPr>
          <a:xfrm>
            <a:off x="492806" y="117665"/>
            <a:ext cx="3667039" cy="1140540"/>
          </a:xfrm>
        </p:spPr>
        <p:txBody>
          <a:bodyPr>
            <a:normAutofit/>
          </a:bodyPr>
          <a:lstStyle/>
          <a:p>
            <a:r>
              <a:rPr lang="el-GR" sz="2000" dirty="0"/>
              <a:t>Βλάβες της επιφάνειας του σώματος</a:t>
            </a:r>
            <a:endParaRPr lang="en-GB" sz="2000" dirty="0"/>
          </a:p>
        </p:txBody>
      </p:sp>
      <p:sp>
        <p:nvSpPr>
          <p:cNvPr id="19" name="Rectangle 1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116AE8DE-E3E1-44A2-B226-C49AD618B9EF}"/>
              </a:ext>
            </a:extLst>
          </p:cNvPr>
          <p:cNvGraphicFramePr>
            <a:graphicFrameLocks noGrp="1"/>
          </p:cNvGraphicFramePr>
          <p:nvPr>
            <p:ph idx="1"/>
            <p:extLst>
              <p:ext uri="{D42A27DB-BD31-4B8C-83A1-F6EECF244321}">
                <p14:modId xmlns:p14="http://schemas.microsoft.com/office/powerpoint/2010/main" val="999909511"/>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DDFD149-3735-49F4-B833-AC124A71FC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18" y="1103628"/>
            <a:ext cx="2413285" cy="1761698"/>
          </a:xfrm>
          <a:prstGeom prst="rect">
            <a:avLst/>
          </a:prstGeom>
        </p:spPr>
      </p:pic>
      <p:pic>
        <p:nvPicPr>
          <p:cNvPr id="6" name="Picture 5">
            <a:extLst>
              <a:ext uri="{FF2B5EF4-FFF2-40B4-BE49-F238E27FC236}">
                <a16:creationId xmlns:a16="http://schemas.microsoft.com/office/drawing/2014/main" id="{6F35F343-7581-4294-9105-B6AC3F155E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6303" y="3054350"/>
            <a:ext cx="1925353" cy="1761698"/>
          </a:xfrm>
          <a:prstGeom prst="rect">
            <a:avLst/>
          </a:prstGeom>
        </p:spPr>
      </p:pic>
      <p:pic>
        <p:nvPicPr>
          <p:cNvPr id="8" name="Picture 7">
            <a:extLst>
              <a:ext uri="{FF2B5EF4-FFF2-40B4-BE49-F238E27FC236}">
                <a16:creationId xmlns:a16="http://schemas.microsoft.com/office/drawing/2014/main" id="{2E45366A-7B56-4186-80CE-61B4FC1AD9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803" y="5005072"/>
            <a:ext cx="2349500" cy="1498600"/>
          </a:xfrm>
          <a:prstGeom prst="rect">
            <a:avLst/>
          </a:prstGeom>
        </p:spPr>
      </p:pic>
    </p:spTree>
    <p:extLst>
      <p:ext uri="{BB962C8B-B14F-4D97-AF65-F5344CB8AC3E}">
        <p14:creationId xmlns:p14="http://schemas.microsoft.com/office/powerpoint/2010/main" val="30839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C54D-9D60-409A-A857-63DC4E2489C6}"/>
              </a:ext>
            </a:extLst>
          </p:cNvPr>
          <p:cNvSpPr>
            <a:spLocks noGrp="1"/>
          </p:cNvSpPr>
          <p:nvPr>
            <p:ph type="title"/>
          </p:nvPr>
        </p:nvSpPr>
        <p:spPr>
          <a:xfrm>
            <a:off x="648929" y="629266"/>
            <a:ext cx="3667039" cy="1848463"/>
          </a:xfrm>
        </p:spPr>
        <p:txBody>
          <a:bodyPr>
            <a:normAutofit/>
          </a:bodyPr>
          <a:lstStyle/>
          <a:p>
            <a:r>
              <a:rPr lang="el-GR" sz="4000"/>
              <a:t>Εγκαύματα</a:t>
            </a:r>
            <a:endParaRPr lang="en-GB" sz="4000" dirty="0"/>
          </a:p>
        </p:txBody>
      </p:sp>
      <p:sp>
        <p:nvSpPr>
          <p:cNvPr id="9" name="Rectangle 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4870BFA-A3FC-495B-9C83-7DAFF923CA42}"/>
              </a:ext>
            </a:extLst>
          </p:cNvPr>
          <p:cNvGraphicFramePr>
            <a:graphicFrameLocks noGrp="1"/>
          </p:cNvGraphicFramePr>
          <p:nvPr>
            <p:ph idx="1"/>
            <p:extLst>
              <p:ext uri="{D42A27DB-BD31-4B8C-83A1-F6EECF244321}">
                <p14:modId xmlns:p14="http://schemas.microsoft.com/office/powerpoint/2010/main" val="1790703753"/>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5724589-BADF-4A50-BB0C-9293E46448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8662" y="3002322"/>
            <a:ext cx="2540000" cy="2755900"/>
          </a:xfrm>
          <a:prstGeom prst="rect">
            <a:avLst/>
          </a:prstGeom>
        </p:spPr>
      </p:pic>
    </p:spTree>
    <p:extLst>
      <p:ext uri="{BB962C8B-B14F-4D97-AF65-F5344CB8AC3E}">
        <p14:creationId xmlns:p14="http://schemas.microsoft.com/office/powerpoint/2010/main" val="1805965671"/>
      </p:ext>
    </p:extLst>
  </p:cSld>
  <p:clrMapOvr>
    <a:masterClrMapping/>
  </p:clrMapOvr>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2873</Words>
  <Application>Microsoft Office PowerPoint</Application>
  <PresentationFormat>Widescreen</PresentationFormat>
  <Paragraphs>192</Paragraphs>
  <Slides>29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宋体</vt:lpstr>
      <vt:lpstr>Arial</vt:lpstr>
      <vt:lpstr>Calibri</vt:lpstr>
      <vt:lpstr>Tahoma</vt:lpstr>
      <vt:lpstr>Wingdings</vt:lpstr>
      <vt:lpstr>1_Default Design</vt:lpstr>
      <vt:lpstr>Παιδική κακοποίηση</vt:lpstr>
      <vt:lpstr>Ορισμός παιδικής κακοποίησης</vt:lpstr>
      <vt:lpstr>Συχνότητα εμφάνισης παιδικής κακοποίησης</vt:lpstr>
      <vt:lpstr>Μορφές κακοποίησης</vt:lpstr>
      <vt:lpstr>Ιστορικό</vt:lpstr>
      <vt:lpstr>Ιστορικό ύποπτο για κακοποίηση</vt:lpstr>
      <vt:lpstr>Φωτογράφιση των βλαβών</vt:lpstr>
      <vt:lpstr>Βλάβες της επιφάνειας του σώματος</vt:lpstr>
      <vt:lpstr>Εγκαύματα</vt:lpstr>
      <vt:lpstr>Κατάγματα</vt:lpstr>
      <vt:lpstr>Κρανιοεγκεφαλικές κακώσεις</vt:lpstr>
      <vt:lpstr>PowerPoint Presentation</vt:lpstr>
      <vt:lpstr>Επαναλαμβανόμενες κακώσεις</vt:lpstr>
      <vt:lpstr>Σεξουαλική κακοποίηση</vt:lpstr>
      <vt:lpstr>Συναισθηματική κακοποίηση</vt:lpstr>
      <vt:lpstr>PowerPoint Presentation</vt:lpstr>
      <vt:lpstr>Συνέπειες συναισθηματικής κακοποίησης</vt:lpstr>
      <vt:lpstr>Παραμέληση</vt:lpstr>
      <vt:lpstr>PowerPoint Presentation</vt:lpstr>
      <vt:lpstr>Εκμετάλλευση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Αντιμετώπιση στην κοινότητα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Παιδική κακοποίηση</dc:title>
  <dc:creator>aris</dc:creator>
  <cp:lastModifiedBy>Xenophon Sinopidis</cp:lastModifiedBy>
  <cp:revision>36</cp:revision>
  <dcterms:created xsi:type="dcterms:W3CDTF">2021-06-02T09:43:24Z</dcterms:created>
  <dcterms:modified xsi:type="dcterms:W3CDTF">2023-10-26T18:18:16Z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1033-11.1.0.10161</vt:lpwstr>
  </property>
</Properties>
</file>