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75" r:id="rId12"/>
    <p:sldId id="277" r:id="rId13"/>
    <p:sldId id="267" r:id="rId14"/>
    <p:sldId id="279" r:id="rId15"/>
    <p:sldId id="280" r:id="rId16"/>
    <p:sldId id="268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0" autoAdjust="0"/>
    <p:restoredTop sz="80334" autoAdjust="0"/>
  </p:normalViewPr>
  <p:slideViewPr>
    <p:cSldViewPr>
      <p:cViewPr varScale="1">
        <p:scale>
          <a:sx n="58" d="100"/>
          <a:sy n="58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287B1-CC10-4B6E-B938-25D3B10EDFC3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D2E1-61F5-4C21-A7BD-BA78C7A1D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5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Malrotation -  </a:t>
            </a:r>
            <a:r>
              <a:rPr lang="el-GR" dirty="0"/>
              <a:t>Η διαταραχή της οποίας η συστροφή του μεσεντερίου μπορεί να είναι επιπλοκή – Στη φωτογραφία η φυσιολογική περιστροφή και καθήλωση του μέσου εντέρου.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1D2E1-61F5-4C21-A7BD-BA78C7A1DFB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7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549F38-A6E0-4633-838A-DAA605AAD1EB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10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8E9799-07AA-48D0-9CDC-69AFA44147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5D28-C747-453F-B7BB-2B93A3AD6BE8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324E-99C4-40CA-BB5F-817005D3C6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AA9A-228E-449D-B056-C56A029D810B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3C28-AA4A-43D1-BB9E-84C522F036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77B3-8D55-4499-AE05-7082D57A3A03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AF97-12F4-4FE1-8696-4EF4BFA6A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7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7617-96D8-4053-B2D1-A94DACFC6273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8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DDB616-3B28-4B89-9285-8CA2CB31A1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B794C7-6105-434A-BC6C-D19B98E6BE2B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6" name="9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A36988-EDDA-43B4-8BDD-34CE2C3983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11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8E4E1D-9CD1-42D9-BBD7-7F8CC5CA001C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8" name="11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347D88-754C-4C2A-87EE-472CB0860A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2BD6-2E72-4891-9955-7A2470303808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CD02-D775-49C5-A3F7-01E60822DB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E564-5B75-40F0-B8AF-379271754FD0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B7260B-6446-4FE9-8164-CEA8D9437E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18E60-48DA-4724-BE94-603E9C71FE5A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5E94-9E83-4B1F-BE99-FFF48D0374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221F3B-DA51-4D06-8098-50C303A3FEA0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10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515981FF-4FDA-414E-B7F1-552EB646F9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27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03271-7B3E-44E6-A0EA-FA5F216CA01B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C40CD-365E-492A-A4CD-A235E4712C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8" r:id="rId3"/>
    <p:sldLayoutId id="2147483709" r:id="rId4"/>
    <p:sldLayoutId id="2147483710" r:id="rId5"/>
    <p:sldLayoutId id="2147483704" r:id="rId6"/>
    <p:sldLayoutId id="2147483711" r:id="rId7"/>
    <p:sldLayoutId id="2147483705" r:id="rId8"/>
    <p:sldLayoutId id="2147483712" r:id="rId9"/>
    <p:sldLayoutId id="2147483706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5" descr="1044_bd_36ndsm_03sml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6021288"/>
            <a:ext cx="720229" cy="72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828800" y="6237312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/>
              <a:t>Facebook Page</a:t>
            </a:r>
            <a:r>
              <a:rPr lang="el-GR" b="1" i="1" dirty="0"/>
              <a:t>: Παιδοχειρουργική Πανεπιστημίου Πατρών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43B3C-0833-46D4-A51A-C5EF7C59D6B6}"/>
              </a:ext>
            </a:extLst>
          </p:cNvPr>
          <p:cNvSpPr txBox="1"/>
          <p:nvPr/>
        </p:nvSpPr>
        <p:spPr>
          <a:xfrm>
            <a:off x="433359" y="1045646"/>
            <a:ext cx="50390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Συγγενής υπερτροφική πυλωρική στένωση</a:t>
            </a:r>
          </a:p>
          <a:p>
            <a:endParaRPr lang="el-GR" sz="2000" dirty="0">
              <a:solidFill>
                <a:srgbClr val="C00000"/>
              </a:solidFill>
            </a:endParaRPr>
          </a:p>
          <a:p>
            <a:r>
              <a:rPr lang="el-GR" sz="2000" dirty="0">
                <a:solidFill>
                  <a:srgbClr val="C00000"/>
                </a:solidFill>
              </a:rPr>
              <a:t>Εγκολεασμός</a:t>
            </a:r>
          </a:p>
          <a:p>
            <a:endParaRPr lang="el-GR" sz="2000" dirty="0">
              <a:solidFill>
                <a:srgbClr val="C00000"/>
              </a:solidFill>
            </a:endParaRPr>
          </a:p>
          <a:p>
            <a:r>
              <a:rPr lang="el-GR" sz="2000" dirty="0">
                <a:solidFill>
                  <a:srgbClr val="C00000"/>
                </a:solidFill>
              </a:rPr>
              <a:t>Συστροφή μεσεντερίου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7D00B-3214-4523-A3FD-047DEB19E4C8}"/>
              </a:ext>
            </a:extLst>
          </p:cNvPr>
          <p:cNvSpPr txBox="1"/>
          <p:nvPr/>
        </p:nvSpPr>
        <p:spPr>
          <a:xfrm>
            <a:off x="5724128" y="45811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Ξενοφών Σινωπίδης</a:t>
            </a:r>
          </a:p>
          <a:p>
            <a:r>
              <a:rPr lang="el-GR" dirty="0"/>
              <a:t>Επικουρος Καθηγητής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Xenophon\Pictures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4595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Xenophon\Pictures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62182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Κλινική περίπτωση ΙΙ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2348880"/>
            <a:ext cx="4175125" cy="374712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Βρέφος ηλικίας 6 μηνών</a:t>
            </a:r>
          </a:p>
          <a:p>
            <a:pPr marL="0" indent="0">
              <a:buNone/>
            </a:pPr>
            <a:r>
              <a:rPr lang="el-GR" sz="2000" dirty="0"/>
              <a:t>Κλαίει ξαφνικά και μαζεύει τα πόδια</a:t>
            </a:r>
          </a:p>
          <a:p>
            <a:pPr marL="0" indent="0">
              <a:buNone/>
            </a:pPr>
            <a:r>
              <a:rPr lang="el-GR" sz="2000" dirty="0"/>
              <a:t>Στην κλινική εξέταση κοιμάται</a:t>
            </a:r>
          </a:p>
          <a:p>
            <a:pPr marL="0" indent="0">
              <a:buNone/>
            </a:pPr>
            <a:r>
              <a:rPr lang="el-GR" sz="2000" dirty="0"/>
              <a:t>Αιφνίδια αρχίζει να κλαίει</a:t>
            </a:r>
          </a:p>
          <a:p>
            <a:pPr marL="0" indent="0">
              <a:buNone/>
            </a:pPr>
            <a:r>
              <a:rPr lang="el-GR" sz="2000" dirty="0"/>
              <a:t>Έμετοι</a:t>
            </a:r>
          </a:p>
        </p:txBody>
      </p:sp>
      <p:pic>
        <p:nvPicPr>
          <p:cNvPr id="20484" name="Picture 2" descr="http://pediatriceducation.org/wp-content/uploads/2009/01/081505figure19axrintussus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09315"/>
            <a:ext cx="3328034" cy="403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Εγκολεασμός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200410"/>
            <a:ext cx="8153400" cy="5029200"/>
          </a:xfrm>
        </p:spPr>
        <p:txBody>
          <a:bodyPr/>
          <a:lstStyle/>
          <a:p>
            <a:pPr>
              <a:buNone/>
            </a:pPr>
            <a:r>
              <a:rPr lang="el-GR" sz="2000" dirty="0">
                <a:solidFill>
                  <a:srgbClr val="C00000"/>
                </a:solidFill>
              </a:rPr>
              <a:t>Ιδιοπαθής εγκολεασμός της βρεφικής ηλικίας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Συνήθης ηλικία εμφάνισης: 6 μηνών – 3 ετών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Οξύ διαλείπον κοιλιακό άλγος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Χολώδεις έμετοι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Βλεννοαιματηρές κενώσεις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Ψηλαφητή κοιλιακή μάζα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>
                <a:solidFill>
                  <a:srgbClr val="C00000"/>
                </a:solidFill>
              </a:rPr>
              <a:t>Δευτεροπαθής εγκολεασμός σε ηλικία μεγαλύτερη των 2 ετών</a:t>
            </a:r>
          </a:p>
          <a:p>
            <a:pPr>
              <a:buFont typeface="Wingdings" pitchFamily="2" charset="2"/>
              <a:buNone/>
            </a:pPr>
            <a:endParaRPr lang="el-GR" dirty="0"/>
          </a:p>
        </p:txBody>
      </p:sp>
      <p:pic>
        <p:nvPicPr>
          <p:cNvPr id="5" name="Picture 4" descr="A picture containing mirror, sunglasses, goggles&#10;&#10;Description automatically generated">
            <a:extLst>
              <a:ext uri="{FF2B5EF4-FFF2-40B4-BE49-F238E27FC236}">
                <a16:creationId xmlns:a16="http://schemas.microsoft.com/office/drawing/2014/main" id="{087AC75F-37B6-43B9-9D2C-C246788AF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86" y="2348880"/>
            <a:ext cx="5106144" cy="35104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0C6F3D-D41A-4499-BB48-CEC78C47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621" y="1234357"/>
            <a:ext cx="5852379" cy="4389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D84AA0-02DC-461A-BC0E-6F61E8BA1ED9}"/>
              </a:ext>
            </a:extLst>
          </p:cNvPr>
          <p:cNvSpPr txBox="1"/>
          <p:nvPr/>
        </p:nvSpPr>
        <p:spPr>
          <a:xfrm>
            <a:off x="281690" y="476672"/>
            <a:ext cx="8580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Διαγνωστική </a:t>
            </a:r>
            <a:r>
              <a:rPr lang="el-GR" sz="1600" dirty="0">
                <a:solidFill>
                  <a:srgbClr val="C00000"/>
                </a:solidFill>
              </a:rPr>
              <a:t>και θεραπευτική</a:t>
            </a:r>
            <a:r>
              <a:rPr lang="el-GR" sz="1600" dirty="0"/>
              <a:t> προσέγγιση με υπερηχογράφημα και διάβαση παχέως εντέρου</a:t>
            </a:r>
            <a:endParaRPr lang="en-GB" sz="1600" dirty="0"/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814AAFF0-952E-4866-89E5-BE67A3E2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2787808" cy="37436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Κλινική περίπτωση ΙΙΙ</a:t>
            </a: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86527" y="2133600"/>
            <a:ext cx="3887788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Νεογνό ηλικίας μίας ημέρας</a:t>
            </a:r>
          </a:p>
          <a:p>
            <a:pPr marL="0" indent="0">
              <a:buNone/>
            </a:pPr>
            <a:r>
              <a:rPr lang="el-GR" sz="2000" dirty="0"/>
              <a:t>Μετεωρισμένη κοιλία</a:t>
            </a:r>
          </a:p>
          <a:p>
            <a:pPr marL="0" indent="0">
              <a:buNone/>
            </a:pPr>
            <a:r>
              <a:rPr lang="el-GR" sz="2000" dirty="0"/>
              <a:t>Ανησυχία</a:t>
            </a:r>
          </a:p>
          <a:p>
            <a:pPr marL="0" indent="0">
              <a:buNone/>
            </a:pPr>
            <a:r>
              <a:rPr lang="el-GR" sz="2000" dirty="0"/>
              <a:t>Νωθρότητα</a:t>
            </a:r>
          </a:p>
          <a:p>
            <a:pPr marL="0" indent="0">
              <a:buNone/>
            </a:pPr>
            <a:r>
              <a:rPr lang="el-GR" sz="2000" dirty="0"/>
              <a:t>Έμετοι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</a:rPr>
              <a:t>Αιματηρές κενώσεις</a:t>
            </a:r>
          </a:p>
        </p:txBody>
      </p:sp>
      <p:pic>
        <p:nvPicPr>
          <p:cNvPr id="3" name="Picture 2" descr="A picture containing cup, bottle, light, table&#10;&#10;Description automatically generated">
            <a:extLst>
              <a:ext uri="{FF2B5EF4-FFF2-40B4-BE49-F238E27FC236}">
                <a16:creationId xmlns:a16="http://schemas.microsoft.com/office/drawing/2014/main" id="{5244601D-025F-4197-BFAB-356AF196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5" y="1719262"/>
            <a:ext cx="327660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Συστροφή μεσεντερίου - </a:t>
            </a:r>
            <a:r>
              <a:rPr lang="en-US" sz="2400" dirty="0">
                <a:solidFill>
                  <a:srgbClr val="C00000"/>
                </a:solidFill>
              </a:rPr>
              <a:t>Volvulus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59632" y="1988840"/>
            <a:ext cx="2736304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Νεογνική ηλικία</a:t>
            </a:r>
          </a:p>
          <a:p>
            <a:pPr marL="0" indent="0">
              <a:buNone/>
            </a:pPr>
            <a:r>
              <a:rPr lang="el-GR" sz="2000" dirty="0"/>
              <a:t>Μετεωρισμός κοιλίας</a:t>
            </a:r>
          </a:p>
          <a:p>
            <a:pPr marL="0" indent="0">
              <a:buNone/>
            </a:pPr>
            <a:r>
              <a:rPr lang="el-GR" sz="2000" dirty="0"/>
              <a:t>Χολώδεις έμετοι</a:t>
            </a:r>
          </a:p>
          <a:p>
            <a:pPr marL="0" indent="0">
              <a:buNone/>
            </a:pPr>
            <a:r>
              <a:rPr lang="el-GR" sz="2000" dirty="0"/>
              <a:t>Ανησυχία</a:t>
            </a:r>
          </a:p>
          <a:p>
            <a:pPr marL="0" indent="0">
              <a:buNone/>
            </a:pPr>
            <a:r>
              <a:rPr lang="el-GR" sz="2000" dirty="0"/>
              <a:t>Αιματηρές κενώσεις</a:t>
            </a:r>
          </a:p>
        </p:txBody>
      </p:sp>
      <p:pic>
        <p:nvPicPr>
          <p:cNvPr id="26628" name="Picture 2" descr="http://www.mountnittany.org/assets/images/krames/103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9958"/>
            <a:ext cx="24669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Xenophon\Pictures\showimage.cfm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692150"/>
            <a:ext cx="460851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dhb.govt.nz/newborn/teachingresources/radiology/AXR/Malrotation/Volvulus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908050"/>
            <a:ext cx="43211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.medscape.com/pi/emed/ckb/pediatrics_general/926676-930313-1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761037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Παθοφυσιολογία του εμέτου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Έδαφος της τέταρτης κοιλίας του εγκεφάλου</a:t>
            </a:r>
          </a:p>
          <a:p>
            <a:pPr marL="0" indent="0">
              <a:buNone/>
            </a:pPr>
            <a:r>
              <a:rPr lang="el-GR" sz="2000" dirty="0"/>
              <a:t>Σιελόρροια</a:t>
            </a:r>
          </a:p>
          <a:p>
            <a:pPr marL="0" indent="0">
              <a:buNone/>
            </a:pPr>
            <a:r>
              <a:rPr lang="el-GR" sz="2000" dirty="0"/>
              <a:t>Ανάστροφος περισταλτισμός του πεπτικού σωλήνα</a:t>
            </a:r>
          </a:p>
          <a:p>
            <a:pPr marL="0" indent="0">
              <a:buNone/>
            </a:pPr>
            <a:r>
              <a:rPr lang="el-GR" sz="2000" dirty="0"/>
              <a:t>Σύσπαση του διαφράγματος</a:t>
            </a:r>
          </a:p>
          <a:p>
            <a:endParaRPr lang="el-GR" dirty="0"/>
          </a:p>
        </p:txBody>
      </p:sp>
      <p:pic>
        <p:nvPicPr>
          <p:cNvPr id="10244" name="Picture 2" descr="http://www.theethanperkinstrust.org.uk/brain-ventric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53618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/>
              <a:t>Facebook Page</a:t>
            </a:r>
            <a:r>
              <a:rPr lang="el-GR" b="1" i="1" dirty="0"/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683567" y="228600"/>
            <a:ext cx="8082607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Κλινικά χαρακτηριστικά εμέτου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Ηλικία</a:t>
            </a:r>
          </a:p>
          <a:p>
            <a:pPr marL="0" indent="0">
              <a:buNone/>
            </a:pPr>
            <a:r>
              <a:rPr lang="el-GR" sz="2000" dirty="0"/>
              <a:t>Φύλο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</a:rPr>
              <a:t>Παρουσία χολής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</a:rPr>
              <a:t>Παρουσία αίματος</a:t>
            </a:r>
          </a:p>
          <a:p>
            <a:pPr marL="0" indent="0">
              <a:buNone/>
            </a:pPr>
            <a:r>
              <a:rPr lang="el-GR" sz="2000" dirty="0"/>
              <a:t>Ιστορικό-Χρόνος έναρξης</a:t>
            </a:r>
          </a:p>
          <a:p>
            <a:pPr marL="0" indent="0">
              <a:buNone/>
            </a:pPr>
            <a:r>
              <a:rPr lang="el-GR" sz="2000" dirty="0"/>
              <a:t>Μορφολογία</a:t>
            </a:r>
          </a:p>
          <a:p>
            <a:pPr marL="0" indent="0">
              <a:buNone/>
            </a:pPr>
            <a:r>
              <a:rPr lang="el-GR" sz="2000" dirty="0"/>
              <a:t>Κλινική εξέταση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1268" name="Picture 2" descr="http://4.bp.blogspot.com/_BkfcY6ovQ9Y/TIU-K29psrI/AAAAAAAAAHA/oHzaJsNlL64/s1600/bil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95725"/>
            <a:ext cx="3709403" cy="30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483768" y="6525344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/>
              <a:t>Facebook Page</a:t>
            </a:r>
            <a:r>
              <a:rPr lang="el-GR" b="1" i="1" dirty="0"/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Κλινική προσέγγιση παιδιού με έμετο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</a:rPr>
              <a:t>Αφυδάτωση</a:t>
            </a:r>
          </a:p>
          <a:p>
            <a:pPr marL="0" indent="0">
              <a:buNone/>
            </a:pPr>
            <a:r>
              <a:rPr lang="el-GR" sz="2000" dirty="0"/>
              <a:t>Κλινική εικόνα κοιλίας</a:t>
            </a:r>
          </a:p>
          <a:p>
            <a:pPr marL="0" indent="0">
              <a:buNone/>
            </a:pPr>
            <a:r>
              <a:rPr lang="el-GR" sz="2000" dirty="0"/>
              <a:t>Χρήση λιγότερο επιθετικών μεθόδων στην αρχή</a:t>
            </a:r>
          </a:p>
          <a:p>
            <a:pPr marL="0" indent="0">
              <a:buNone/>
            </a:pPr>
            <a:r>
              <a:rPr lang="el-GR" sz="2000" dirty="0"/>
              <a:t>Επισκόπηση </a:t>
            </a:r>
            <a:r>
              <a:rPr lang="el-GR" sz="2000" dirty="0">
                <a:solidFill>
                  <a:srgbClr val="C00000"/>
                </a:solidFill>
              </a:rPr>
              <a:t>όλου του σώματος </a:t>
            </a:r>
            <a:r>
              <a:rPr lang="el-GR" sz="2000" dirty="0"/>
              <a:t>ειδικά του οσχέου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</a:rPr>
              <a:t>Διερεύνηση πιθανότητας περισφιγμένης βουβωνοκήλης</a:t>
            </a: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123728" y="6488668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/>
              <a:t>Facebook Page</a:t>
            </a:r>
            <a:r>
              <a:rPr lang="el-GR" b="1" i="1" dirty="0"/>
              <a:t>: Παιδοχειρουργική Πανεπιστημίου Πατρών</a:t>
            </a:r>
          </a:p>
        </p:txBody>
      </p:sp>
      <p:pic>
        <p:nvPicPr>
          <p:cNvPr id="3" name="Picture 2" descr="A picture containing clothing, holding, looking, sitting&#10;&#10;Description automatically generated">
            <a:extLst>
              <a:ext uri="{FF2B5EF4-FFF2-40B4-BE49-F238E27FC236}">
                <a16:creationId xmlns:a16="http://schemas.microsoft.com/office/drawing/2014/main" id="{37DB22BE-9219-4DE1-8AFE-BCF1ED5E2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2723809" cy="1676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Νεογνική ηλικία</a:t>
            </a: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Ατρησία οισοφάγου-αναγωγή</a:t>
            </a:r>
          </a:p>
          <a:p>
            <a:pPr marL="0" indent="0">
              <a:buNone/>
            </a:pPr>
            <a:r>
              <a:rPr lang="el-GR" sz="2000" dirty="0"/>
              <a:t>Ατρησία δωδεκαδακτύλου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</a:rPr>
              <a:t>Συστροφή μεσεντερίου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2000" dirty="0"/>
              <a:t>Ατρησία ειλεού</a:t>
            </a:r>
          </a:p>
          <a:p>
            <a:pPr marL="0" indent="0">
              <a:buNone/>
            </a:pPr>
            <a:r>
              <a:rPr lang="el-GR" sz="2000" dirty="0"/>
              <a:t>Ειλεός από μηκώνιο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Βύσμα μηκωνίου</a:t>
            </a:r>
          </a:p>
          <a:p>
            <a:pPr marL="0" indent="0">
              <a:buNone/>
            </a:pPr>
            <a:r>
              <a:rPr lang="el-GR" sz="2000" dirty="0"/>
              <a:t>Κύστη διπλασιασμού</a:t>
            </a:r>
          </a:p>
          <a:p>
            <a:pPr marL="0" indent="0">
              <a:buNone/>
            </a:pPr>
            <a:r>
              <a:rPr lang="el-GR" sz="2000" dirty="0"/>
              <a:t>Περισφιγμένη βουβωνοκήλη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Νεκρωτική εντεροκολίτιδα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123728" y="6488668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latin typeface="Arial" pitchFamily="34" charset="0"/>
                <a:cs typeface="Arial" pitchFamily="34" charset="0"/>
              </a:rPr>
              <a:t>Facebook Page</a:t>
            </a:r>
            <a:r>
              <a:rPr lang="el-GR" b="1" i="1" dirty="0">
                <a:latin typeface="Arial" pitchFamily="34" charset="0"/>
                <a:cs typeface="Arial" pitchFamily="34" charset="0"/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Αντιμετώπιση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Αντιμετώπιση αφυδάτωσης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</a:rPr>
              <a:t>Χορήγηση </a:t>
            </a:r>
            <a:r>
              <a:rPr lang="en-US" sz="2000" dirty="0">
                <a:solidFill>
                  <a:srgbClr val="C00000"/>
                </a:solidFill>
              </a:rPr>
              <a:t>iv </a:t>
            </a:r>
            <a:r>
              <a:rPr lang="el-GR" sz="2000" dirty="0">
                <a:solidFill>
                  <a:srgbClr val="C00000"/>
                </a:solidFill>
              </a:rPr>
              <a:t>ηλεκτρολυτικών διαλυμάτων</a:t>
            </a:r>
          </a:p>
          <a:p>
            <a:pPr marL="0" indent="0">
              <a:buNone/>
            </a:pPr>
            <a:r>
              <a:rPr lang="el-GR" sz="2000" dirty="0"/>
              <a:t>Μέτρηση αποβαλλόμενων υγρών</a:t>
            </a:r>
          </a:p>
          <a:p>
            <a:pPr marL="0" indent="0">
              <a:buNone/>
            </a:pPr>
            <a:r>
              <a:rPr lang="el-GR" sz="2000" dirty="0"/>
              <a:t>Τοποθέτηση ρινογαστρικού καθετήρα 8-10</a:t>
            </a:r>
            <a:r>
              <a:rPr lang="en-US" sz="2000" dirty="0"/>
              <a:t> Fr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Τοποθέτηση καθετήρα ουροδόχου κύστης</a:t>
            </a:r>
          </a:p>
          <a:p>
            <a:pPr marL="0" indent="0">
              <a:buNone/>
            </a:pPr>
            <a:r>
              <a:rPr lang="el-GR" sz="2000" dirty="0"/>
              <a:t>Αιματολογικός και βιοχημικός έλεγχος</a:t>
            </a:r>
          </a:p>
          <a:p>
            <a:pPr marL="0" indent="0">
              <a:buNone/>
            </a:pPr>
            <a:r>
              <a:rPr lang="el-GR" sz="2000" dirty="0"/>
              <a:t>Ετοιμότητα μετάγγισης αίματος</a:t>
            </a:r>
          </a:p>
          <a:p>
            <a:endParaRPr lang="el-GR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411760" y="6488668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b="1" i="1" dirty="0">
                <a:latin typeface="Calibri" pitchFamily="34" charset="0"/>
              </a:rPr>
              <a:t>Facebook Page</a:t>
            </a:r>
            <a:r>
              <a:rPr lang="el-GR" b="1" i="1" dirty="0">
                <a:latin typeface="Calibri" pitchFamily="34" charset="0"/>
              </a:rPr>
              <a:t>: </a:t>
            </a:r>
            <a:r>
              <a:rPr lang="el-GR" b="1" i="1" dirty="0"/>
              <a:t>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Βρεφική και νηπιακή ηλικία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029200"/>
          </a:xfrm>
        </p:spPr>
        <p:txBody>
          <a:bodyPr numCol="2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/>
              <a:t>Γαστρο-οισοφαγική παλινδρόμηση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/>
              <a:t>Υπερτροφική πυλωρική στένωση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/>
              <a:t>Γαστρεντερίτιδα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Συστροφή μεσεντερίου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/>
              <a:t>Οξεία σκωληκοειδίτιδα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Εγκολεασμός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/>
              <a:t>Λοίμωξη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Κρανιοεγκεφαλική κάκωση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/>
              <a:t>Νεφρική ανεπάρκεια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Κατάποση ξένου σώματος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/>
              <a:t>Μετεγχειρητικός αποφρακτικός ειλεός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l-GR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l-GR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l-GR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l-GR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l-GR" dirty="0"/>
          </a:p>
        </p:txBody>
      </p:sp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27837654-906E-4D25-A28E-56F39102CE24}"/>
              </a:ext>
            </a:extLst>
          </p:cNvPr>
          <p:cNvSpPr/>
          <p:nvPr/>
        </p:nvSpPr>
        <p:spPr>
          <a:xfrm>
            <a:off x="2411760" y="6488668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b="1" i="1" dirty="0">
                <a:latin typeface="Calibri" pitchFamily="34" charset="0"/>
              </a:rPr>
              <a:t>Facebook Page</a:t>
            </a:r>
            <a:r>
              <a:rPr lang="el-GR" b="1" i="1" dirty="0">
                <a:latin typeface="Calibri" pitchFamily="34" charset="0"/>
              </a:rPr>
              <a:t>: </a:t>
            </a:r>
            <a:r>
              <a:rPr lang="el-GR" b="1" i="1" dirty="0"/>
              <a:t>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827583" y="228600"/>
            <a:ext cx="7938591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Κλινική περίπτωση Ι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5" y="1181100"/>
            <a:ext cx="8010599" cy="152782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Νεογνό ηλικίας 3 εβδομάδων</a:t>
            </a:r>
          </a:p>
          <a:p>
            <a:pPr marL="0" indent="0">
              <a:buNone/>
            </a:pPr>
            <a:r>
              <a:rPr lang="el-GR" sz="2000" dirty="0"/>
              <a:t>Έμετοι μία ώρα μετά το γεύμα</a:t>
            </a:r>
          </a:p>
          <a:p>
            <a:pPr marL="0" indent="0">
              <a:buNone/>
            </a:pPr>
            <a:r>
              <a:rPr lang="el-GR" sz="2000" dirty="0"/>
              <a:t>Αύξηση της συχνότητας των εμέτων που εκδηλώνονται αμέσως μετά το γεύμα</a:t>
            </a:r>
          </a:p>
          <a:p>
            <a:endParaRPr lang="el-GR" dirty="0"/>
          </a:p>
        </p:txBody>
      </p:sp>
      <p:pic>
        <p:nvPicPr>
          <p:cNvPr id="16388" name="Picture 2" descr="[HPS_xray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3024336" cy="323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- Ορθογώνιο">
            <a:extLst>
              <a:ext uri="{FF2B5EF4-FFF2-40B4-BE49-F238E27FC236}">
                <a16:creationId xmlns:a16="http://schemas.microsoft.com/office/drawing/2014/main" id="{4E53BD99-7967-4D4F-A280-0DB4B18A55AD}"/>
              </a:ext>
            </a:extLst>
          </p:cNvPr>
          <p:cNvSpPr/>
          <p:nvPr/>
        </p:nvSpPr>
        <p:spPr>
          <a:xfrm>
            <a:off x="2411760" y="6488668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b="1" i="1" dirty="0">
                <a:latin typeface="Calibri" pitchFamily="34" charset="0"/>
              </a:rPr>
              <a:t>Facebook Page</a:t>
            </a:r>
            <a:r>
              <a:rPr lang="el-GR" b="1" i="1" dirty="0">
                <a:latin typeface="Calibri" pitchFamily="34" charset="0"/>
              </a:rPr>
              <a:t>: </a:t>
            </a:r>
            <a:r>
              <a:rPr lang="el-GR" b="1" i="1" dirty="0"/>
              <a:t>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855075" cy="990600"/>
          </a:xfrm>
        </p:spPr>
        <p:txBody>
          <a:bodyPr/>
          <a:lstStyle/>
          <a:p>
            <a:r>
              <a:rPr lang="el-GR" sz="2400" dirty="0">
                <a:solidFill>
                  <a:srgbClr val="C00000"/>
                </a:solidFill>
              </a:rPr>
              <a:t>Συγγενής Υπερτροφική Πυλωρική Στένωση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0664" y="2158683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Ηλικία: 2-8 εβδομάδων</a:t>
            </a:r>
          </a:p>
          <a:p>
            <a:pPr marL="0" indent="0">
              <a:buNone/>
            </a:pPr>
            <a:r>
              <a:rPr lang="el-GR" sz="2000" dirty="0"/>
              <a:t>Έμετοι μετά τα γεύματα</a:t>
            </a:r>
          </a:p>
          <a:p>
            <a:pPr marL="0" indent="0">
              <a:buNone/>
            </a:pPr>
            <a:r>
              <a:rPr lang="el-GR" sz="2000" dirty="0"/>
              <a:t>Προοδευτική επιδείνωση</a:t>
            </a:r>
          </a:p>
          <a:p>
            <a:pPr marL="0" indent="0">
              <a:buNone/>
            </a:pPr>
            <a:r>
              <a:rPr lang="el-GR" sz="2000" dirty="0"/>
              <a:t>Γαστρικό περιεχόμενο</a:t>
            </a:r>
          </a:p>
          <a:p>
            <a:pPr marL="0" indent="0">
              <a:buNone/>
            </a:pPr>
            <a:r>
              <a:rPr lang="el-GR" sz="2000" dirty="0"/>
              <a:t>Αφυδάτωση</a:t>
            </a:r>
          </a:p>
          <a:p>
            <a:pPr marL="0" indent="0">
              <a:buNone/>
            </a:pPr>
            <a:r>
              <a:rPr lang="el-GR" sz="2000" dirty="0"/>
              <a:t>Μεταβολικές και ηλεκτρολυτικές διαταραχές</a:t>
            </a:r>
          </a:p>
          <a:p>
            <a:pPr marL="0" indent="0">
              <a:buNone/>
            </a:pPr>
            <a:r>
              <a:rPr lang="el-GR" sz="2000" dirty="0"/>
              <a:t>Διαγνωστική εξέταση επιλογής: υπερηχογράφημα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534</TotalTime>
  <Words>360</Words>
  <Application>Microsoft Office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Wingdings 2</vt:lpstr>
      <vt:lpstr>Διάμεσος</vt:lpstr>
      <vt:lpstr>PowerPoint Presentation</vt:lpstr>
      <vt:lpstr>Παθοφυσιολογία του εμέτου</vt:lpstr>
      <vt:lpstr>Κλινικά χαρακτηριστικά εμέτου</vt:lpstr>
      <vt:lpstr>Κλινική προσέγγιση παιδιού με έμετο</vt:lpstr>
      <vt:lpstr>Νεογνική ηλικία</vt:lpstr>
      <vt:lpstr>Αντιμετώπιση</vt:lpstr>
      <vt:lpstr>Βρεφική και νηπιακή ηλικία</vt:lpstr>
      <vt:lpstr>Κλινική περίπτωση Ι</vt:lpstr>
      <vt:lpstr>Συγγενής Υπερτροφική Πυλωρική Στένωση</vt:lpstr>
      <vt:lpstr>PowerPoint Presentation</vt:lpstr>
      <vt:lpstr>PowerPoint Presentation</vt:lpstr>
      <vt:lpstr>Κλινική περίπτωση ΙΙ</vt:lpstr>
      <vt:lpstr>Εγκολεασμός</vt:lpstr>
      <vt:lpstr>PowerPoint Presentation</vt:lpstr>
      <vt:lpstr>Κλινική περίπτωση ΙΙΙ</vt:lpstr>
      <vt:lpstr>Συστροφή μεσεντερίου - Volvulus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ΕΜΕΤΟΙ ΧΕΙΡΟΥΡΓΙΚΗΣ ΑΙΤΙΟΛΟΓΙΑΣ</dc:title>
  <dc:creator>Xenophon</dc:creator>
  <cp:lastModifiedBy>Xenophon Sinopidis</cp:lastModifiedBy>
  <cp:revision>65</cp:revision>
  <dcterms:created xsi:type="dcterms:W3CDTF">2011-02-01T17:23:36Z</dcterms:created>
  <dcterms:modified xsi:type="dcterms:W3CDTF">2020-03-18T13:06:24Z</dcterms:modified>
</cp:coreProperties>
</file>