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handoutMasterIdLst>
    <p:handoutMasterId r:id="rId47"/>
  </p:handoutMasterIdLst>
  <p:sldIdLst>
    <p:sldId id="269" r:id="rId2"/>
    <p:sldId id="321" r:id="rId3"/>
    <p:sldId id="319" r:id="rId4"/>
    <p:sldId id="359" r:id="rId5"/>
    <p:sldId id="344" r:id="rId6"/>
    <p:sldId id="320" r:id="rId7"/>
    <p:sldId id="322" r:id="rId8"/>
    <p:sldId id="323" r:id="rId9"/>
    <p:sldId id="325" r:id="rId10"/>
    <p:sldId id="350" r:id="rId11"/>
    <p:sldId id="362" r:id="rId12"/>
    <p:sldId id="361" r:id="rId13"/>
    <p:sldId id="366" r:id="rId14"/>
    <p:sldId id="324" r:id="rId15"/>
    <p:sldId id="363" r:id="rId16"/>
    <p:sldId id="354" r:id="rId17"/>
    <p:sldId id="327" r:id="rId18"/>
    <p:sldId id="356" r:id="rId19"/>
    <p:sldId id="364" r:id="rId20"/>
    <p:sldId id="360" r:id="rId21"/>
    <p:sldId id="376" r:id="rId22"/>
    <p:sldId id="377" r:id="rId23"/>
    <p:sldId id="374" r:id="rId24"/>
    <p:sldId id="375" r:id="rId25"/>
    <p:sldId id="367" r:id="rId26"/>
    <p:sldId id="329" r:id="rId27"/>
    <p:sldId id="368" r:id="rId28"/>
    <p:sldId id="318" r:id="rId29"/>
    <p:sldId id="351" r:id="rId30"/>
    <p:sldId id="372" r:id="rId31"/>
    <p:sldId id="268" r:id="rId32"/>
    <p:sldId id="317" r:id="rId33"/>
    <p:sldId id="310" r:id="rId34"/>
    <p:sldId id="288" r:id="rId35"/>
    <p:sldId id="311" r:id="rId36"/>
    <p:sldId id="304" r:id="rId37"/>
    <p:sldId id="371" r:id="rId38"/>
    <p:sldId id="369" r:id="rId39"/>
    <p:sldId id="294" r:id="rId40"/>
    <p:sldId id="262" r:id="rId41"/>
    <p:sldId id="330" r:id="rId42"/>
    <p:sldId id="299" r:id="rId43"/>
    <p:sldId id="306" r:id="rId44"/>
    <p:sldId id="348" r:id="rId45"/>
  </p:sldIdLst>
  <p:sldSz cx="9144000" cy="6858000" type="screen4x3"/>
  <p:notesSz cx="6858000" cy="994568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FF"/>
    <a:srgbClr val="171278"/>
    <a:srgbClr val="CC66FF"/>
    <a:srgbClr val="000099"/>
    <a:srgbClr val="66FF66"/>
    <a:srgbClr val="212BEB"/>
    <a:srgbClr val="37E61A"/>
    <a:srgbClr val="A8A4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5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C84BCAD3-7B3C-476A-AF50-02FCFDB7B15C}" type="datetimeFigureOut">
              <a:rPr lang="el-GR" smtClean="0"/>
              <a:pPr/>
              <a:t>18/11/2019</a:t>
            </a:fld>
            <a:endParaRPr lang="el-GR" dirty="0"/>
          </a:p>
        </p:txBody>
      </p:sp>
      <p:sp>
        <p:nvSpPr>
          <p:cNvPr id="4" name="3 - Θέση υποσέλιδου"/>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el-GR" dirty="0"/>
          </a:p>
        </p:txBody>
      </p:sp>
      <p:sp>
        <p:nvSpPr>
          <p:cNvPr id="5" name="4 - Θέση αριθμού διαφάνειας"/>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15B8340A-1D31-48FF-A16B-20E353E425E2}" type="slidenum">
              <a:rPr lang="el-GR" smtClean="0"/>
              <a:pPr/>
              <a:t>‹#›</a:t>
            </a:fld>
            <a:endParaRPr lang="el-GR"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52A1533E-CEF2-4355-BACC-1B86105E3E71}" type="datetimeFigureOut">
              <a:rPr lang="el-GR" smtClean="0"/>
              <a:pPr/>
              <a:t>18/11/2019</a:t>
            </a:fld>
            <a:endParaRPr lang="el-GR" dirty="0"/>
          </a:p>
        </p:txBody>
      </p:sp>
      <p:sp>
        <p:nvSpPr>
          <p:cNvPr id="4" name="3 - Θέση εικόνας διαφάνειας"/>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2CE70CC8-CFDA-4040-BDB2-5D47769C7B8C}" type="slidenum">
              <a:rPr lang="el-GR" smtClean="0"/>
              <a:pPr/>
              <a:t>‹#›</a:t>
            </a:fld>
            <a:endParaRPr lang="el-G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74030B0F-AC42-44DB-B0A6-47B7E73598B9}" type="datetimeFigureOut">
              <a:rPr lang="el-GR" smtClean="0"/>
              <a:pPr/>
              <a:t>18/11/2019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F22D5F6F-0F80-49C3-9095-C58908C7FE38}"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4030B0F-AC42-44DB-B0A6-47B7E73598B9}" type="datetimeFigureOut">
              <a:rPr lang="el-GR" smtClean="0"/>
              <a:pPr/>
              <a:t>18/11/2019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F22D5F6F-0F80-49C3-9095-C58908C7FE38}"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4030B0F-AC42-44DB-B0A6-47B7E73598B9}" type="datetimeFigureOut">
              <a:rPr lang="el-GR" smtClean="0"/>
              <a:pPr/>
              <a:t>18/11/2019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F22D5F6F-0F80-49C3-9095-C58908C7FE38}" type="slidenum">
              <a:rPr lang="el-GR" smtClean="0"/>
              <a:pPr/>
              <a:t>‹#›</a:t>
            </a:fld>
            <a:endParaRPr lang="el-G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2 - Θέση ημερομηνίας"/>
          <p:cNvSpPr>
            <a:spLocks noGrp="1"/>
          </p:cNvSpPr>
          <p:nvPr>
            <p:ph type="dt" sz="half" idx="10"/>
          </p:nvPr>
        </p:nvSpPr>
        <p:spPr>
          <a:xfrm>
            <a:off x="457200" y="6245225"/>
            <a:ext cx="2133600" cy="476250"/>
          </a:xfrm>
        </p:spPr>
        <p:txBody>
          <a:bodyPr/>
          <a:lstStyle>
            <a:lvl1pPr>
              <a:defRPr/>
            </a:lvl1pPr>
          </a:lstStyle>
          <a:p>
            <a:endParaRPr lang="el-GR"/>
          </a:p>
        </p:txBody>
      </p:sp>
      <p:sp>
        <p:nvSpPr>
          <p:cNvPr id="4" name="3 - Θέση υποσέλιδου"/>
          <p:cNvSpPr>
            <a:spLocks noGrp="1"/>
          </p:cNvSpPr>
          <p:nvPr>
            <p:ph type="ftr" sz="quarter" idx="11"/>
          </p:nvPr>
        </p:nvSpPr>
        <p:spPr>
          <a:xfrm>
            <a:off x="3124200" y="6245225"/>
            <a:ext cx="2895600" cy="476250"/>
          </a:xfrm>
        </p:spPr>
        <p:txBody>
          <a:bodyPr/>
          <a:lstStyle>
            <a:lvl1pPr>
              <a:defRPr/>
            </a:lvl1pPr>
          </a:lstStyle>
          <a:p>
            <a:endParaRPr lang="el-GR"/>
          </a:p>
        </p:txBody>
      </p:sp>
      <p:sp>
        <p:nvSpPr>
          <p:cNvPr id="5" name="4 - Θέση αριθμού διαφάνειας"/>
          <p:cNvSpPr>
            <a:spLocks noGrp="1"/>
          </p:cNvSpPr>
          <p:nvPr>
            <p:ph type="sldNum" sz="quarter" idx="12"/>
          </p:nvPr>
        </p:nvSpPr>
        <p:spPr>
          <a:xfrm>
            <a:off x="6553200" y="6245225"/>
            <a:ext cx="2133600" cy="476250"/>
          </a:xfrm>
        </p:spPr>
        <p:txBody>
          <a:bodyPr/>
          <a:lstStyle>
            <a:lvl1pPr>
              <a:defRPr/>
            </a:lvl1pPr>
          </a:lstStyle>
          <a:p>
            <a:fld id="{FF0732BE-4974-43D0-8D82-2374E8A5B9E3}" type="slidenum">
              <a:rPr lang="el-G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5225"/>
            <a:ext cx="2133600" cy="476250"/>
          </a:xfrm>
        </p:spPr>
        <p:txBody>
          <a:bodyPr/>
          <a:lstStyle>
            <a:lvl1pPr>
              <a:defRPr/>
            </a:lvl1pPr>
          </a:lstStyle>
          <a:p>
            <a:endParaRPr lang="el-GR"/>
          </a:p>
        </p:txBody>
      </p:sp>
      <p:sp>
        <p:nvSpPr>
          <p:cNvPr id="7" name="6 - Θέση υποσέλιδου"/>
          <p:cNvSpPr>
            <a:spLocks noGrp="1"/>
          </p:cNvSpPr>
          <p:nvPr>
            <p:ph type="ftr" sz="quarter" idx="11"/>
          </p:nvPr>
        </p:nvSpPr>
        <p:spPr>
          <a:xfrm>
            <a:off x="3124200" y="6245225"/>
            <a:ext cx="2895600" cy="476250"/>
          </a:xfrm>
        </p:spPr>
        <p:txBody>
          <a:bodyPr/>
          <a:lstStyle>
            <a:lvl1pPr>
              <a:defRPr/>
            </a:lvl1pPr>
          </a:lstStyle>
          <a:p>
            <a:endParaRPr lang="el-GR"/>
          </a:p>
        </p:txBody>
      </p:sp>
      <p:sp>
        <p:nvSpPr>
          <p:cNvPr id="8" name="7 - Θέση αριθμού διαφάνειας"/>
          <p:cNvSpPr>
            <a:spLocks noGrp="1"/>
          </p:cNvSpPr>
          <p:nvPr>
            <p:ph type="sldNum" sz="quarter" idx="12"/>
          </p:nvPr>
        </p:nvSpPr>
        <p:spPr>
          <a:xfrm>
            <a:off x="6553200" y="6245225"/>
            <a:ext cx="2133600" cy="476250"/>
          </a:xfrm>
        </p:spPr>
        <p:txBody>
          <a:bodyPr/>
          <a:lstStyle>
            <a:lvl1pPr>
              <a:defRPr/>
            </a:lvl1pPr>
          </a:lstStyle>
          <a:p>
            <a:fld id="{F5472FC8-7478-4E9A-9F53-01859EB4166E}"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4030B0F-AC42-44DB-B0A6-47B7E73598B9}" type="datetimeFigureOut">
              <a:rPr lang="el-GR" smtClean="0"/>
              <a:pPr/>
              <a:t>18/11/2019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F22D5F6F-0F80-49C3-9095-C58908C7FE38}"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4030B0F-AC42-44DB-B0A6-47B7E73598B9}" type="datetimeFigureOut">
              <a:rPr lang="el-GR" smtClean="0"/>
              <a:pPr/>
              <a:t>18/11/2019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F22D5F6F-0F80-49C3-9095-C58908C7FE38}"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74030B0F-AC42-44DB-B0A6-47B7E73598B9}" type="datetimeFigureOut">
              <a:rPr lang="el-GR" smtClean="0"/>
              <a:pPr/>
              <a:t>18/11/2019</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F22D5F6F-0F80-49C3-9095-C58908C7FE38}"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74030B0F-AC42-44DB-B0A6-47B7E73598B9}" type="datetimeFigureOut">
              <a:rPr lang="el-GR" smtClean="0"/>
              <a:pPr/>
              <a:t>18/11/2019</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F22D5F6F-0F80-49C3-9095-C58908C7FE38}"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74030B0F-AC42-44DB-B0A6-47B7E73598B9}" type="datetimeFigureOut">
              <a:rPr lang="el-GR" smtClean="0"/>
              <a:pPr/>
              <a:t>18/11/2019</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F22D5F6F-0F80-49C3-9095-C58908C7FE38}"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4030B0F-AC42-44DB-B0A6-47B7E73598B9}" type="datetimeFigureOut">
              <a:rPr lang="el-GR" smtClean="0"/>
              <a:pPr/>
              <a:t>18/11/2019</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F22D5F6F-0F80-49C3-9095-C58908C7FE38}"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4030B0F-AC42-44DB-B0A6-47B7E73598B9}" type="datetimeFigureOut">
              <a:rPr lang="el-GR" smtClean="0"/>
              <a:pPr/>
              <a:t>18/11/2019</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F22D5F6F-0F80-49C3-9095-C58908C7FE38}"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4030B0F-AC42-44DB-B0A6-47B7E73598B9}" type="datetimeFigureOut">
              <a:rPr lang="el-GR" smtClean="0"/>
              <a:pPr/>
              <a:t>18/11/2019</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F22D5F6F-0F80-49C3-9095-C58908C7FE38}"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2000">
              <a:schemeClr val="accent5">
                <a:lumMod val="50000"/>
              </a:schemeClr>
            </a:gs>
            <a:gs pos="100000">
              <a:srgbClr val="00B0F0"/>
            </a:gs>
            <a:gs pos="100000">
              <a:schemeClr val="accent1">
                <a:tint val="23500"/>
                <a:satMod val="160000"/>
                <a:alpha val="95000"/>
              </a:schemeClr>
            </a:gs>
          </a:gsLst>
          <a:lin ang="2700000" scaled="1"/>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030B0F-AC42-44DB-B0A6-47B7E73598B9}" type="datetimeFigureOut">
              <a:rPr lang="el-GR" smtClean="0"/>
              <a:pPr/>
              <a:t>18/11/2019</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D5F6F-0F80-49C3-9095-C58908C7FE38}"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0.jpe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Αποτέλεσμα εικόνας για ventricular system"/>
          <p:cNvPicPr>
            <a:picLocks noChangeAspect="1" noChangeArrowheads="1"/>
          </p:cNvPicPr>
          <p:nvPr/>
        </p:nvPicPr>
        <p:blipFill>
          <a:blip r:embed="rId2" cstate="print"/>
          <a:srcRect b="4439"/>
          <a:stretch>
            <a:fillRect/>
          </a:stretch>
        </p:blipFill>
        <p:spPr bwMode="auto">
          <a:xfrm>
            <a:off x="683568" y="1268760"/>
            <a:ext cx="7620000" cy="5589240"/>
          </a:xfrm>
          <a:prstGeom prst="rect">
            <a:avLst/>
          </a:prstGeom>
          <a:noFill/>
          <a:ln>
            <a:noFill/>
          </a:ln>
          <a:effectLst>
            <a:softEdge rad="635000"/>
          </a:effectLst>
        </p:spPr>
      </p:pic>
      <p:sp>
        <p:nvSpPr>
          <p:cNvPr id="2" name="1 - Τίτλος"/>
          <p:cNvSpPr>
            <a:spLocks noGrp="1"/>
          </p:cNvSpPr>
          <p:nvPr>
            <p:ph type="ctrTitle"/>
          </p:nvPr>
        </p:nvSpPr>
        <p:spPr>
          <a:xfrm>
            <a:off x="539552" y="0"/>
            <a:ext cx="7772400" cy="1470025"/>
          </a:xfrm>
        </p:spPr>
        <p:txBody>
          <a:bodyPr>
            <a:noAutofit/>
          </a:bodyPr>
          <a:lstStyle/>
          <a:p>
            <a:r>
              <a:rPr lang="el-GR" sz="5000" dirty="0" smtClean="0">
                <a:solidFill>
                  <a:schemeClr val="bg1"/>
                </a:solidFill>
                <a:latin typeface="Comic Sans MS" pitchFamily="66" charset="0"/>
              </a:rPr>
              <a:t> </a:t>
            </a:r>
            <a:r>
              <a:rPr lang="el-GR" sz="6000" dirty="0" smtClean="0">
                <a:solidFill>
                  <a:schemeClr val="accent1">
                    <a:lumMod val="40000"/>
                    <a:lumOff val="60000"/>
                  </a:schemeClr>
                </a:solidFill>
                <a:latin typeface="Comic Sans MS" pitchFamily="66" charset="0"/>
              </a:rPr>
              <a:t>Υδροκέφαλος</a:t>
            </a:r>
            <a:endParaRPr lang="el-GR" sz="6000" dirty="0">
              <a:solidFill>
                <a:schemeClr val="accent1">
                  <a:lumMod val="40000"/>
                  <a:lumOff val="60000"/>
                </a:schemeClr>
              </a:solidFill>
              <a:latin typeface="Comic Sans MS" pitchFamily="66" charset="0"/>
            </a:endParaRPr>
          </a:p>
        </p:txBody>
      </p:sp>
      <p:pic>
        <p:nvPicPr>
          <p:cNvPr id="35842" name="Picture 2" descr="Αποτέλεσμα εικόνας για ventricular system"/>
          <p:cNvPicPr>
            <a:picLocks noChangeAspect="1" noChangeArrowheads="1"/>
          </p:cNvPicPr>
          <p:nvPr/>
        </p:nvPicPr>
        <p:blipFill>
          <a:blip r:embed="rId3" cstate="print"/>
          <a:srcRect l="45704" b="749"/>
          <a:stretch>
            <a:fillRect/>
          </a:stretch>
        </p:blipFill>
        <p:spPr bwMode="auto">
          <a:xfrm>
            <a:off x="13212960" y="-12988824"/>
            <a:ext cx="19076643" cy="25194071"/>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23528" y="3501008"/>
            <a:ext cx="8101408" cy="2769989"/>
          </a:xfrm>
          <a:prstGeom prst="rect">
            <a:avLst/>
          </a:prstGeom>
          <a:ln>
            <a:solidFill>
              <a:srgbClr val="00FFFF"/>
            </a:solidFill>
          </a:ln>
        </p:spPr>
        <p:txBody>
          <a:bodyPr wrap="square">
            <a:spAutoFit/>
          </a:bodyPr>
          <a:lstStyle/>
          <a:p>
            <a:r>
              <a:rPr lang="el-GR" dirty="0" smtClean="0">
                <a:solidFill>
                  <a:srgbClr val="FF00FF"/>
                </a:solidFill>
                <a:latin typeface="Comic Sans MS" pitchFamily="66" charset="0"/>
              </a:rPr>
              <a:t>ΕΠΙΚΟΙΝΩΝΩΝ </a:t>
            </a:r>
          </a:p>
          <a:p>
            <a:r>
              <a:rPr lang="el-GR" dirty="0" smtClean="0">
                <a:solidFill>
                  <a:srgbClr val="FF00FF"/>
                </a:solidFill>
                <a:latin typeface="Comic Sans MS" pitchFamily="66" charset="0"/>
              </a:rPr>
              <a:t>            ή </a:t>
            </a:r>
          </a:p>
          <a:p>
            <a:r>
              <a:rPr lang="el-GR" dirty="0" smtClean="0">
                <a:solidFill>
                  <a:srgbClr val="FF00FF"/>
                </a:solidFill>
                <a:latin typeface="Comic Sans MS" pitchFamily="66" charset="0"/>
              </a:rPr>
              <a:t>ΜΗ ΑΠΟΦΡΑΚΤΙΚΟΣ  ΥΔΡΟΚΕΦΑΛΟΣ</a:t>
            </a:r>
          </a:p>
          <a:p>
            <a:r>
              <a:rPr lang="el-GR" sz="2400" dirty="0" smtClean="0">
                <a:solidFill>
                  <a:schemeClr val="bg1">
                    <a:lumMod val="85000"/>
                  </a:schemeClr>
                </a:solidFill>
                <a:latin typeface="Comic Sans MS" pitchFamily="66" charset="0"/>
              </a:rPr>
              <a:t>όταν η κυκλοφορία του ΕΝΥ είναι ελεύθερη εντός των κοιλιών αλλά  αποφράσσεται μετά την έξοδό του ΕΝΥ από το κοιλιακό σύστημα.  </a:t>
            </a:r>
            <a:r>
              <a:rPr lang="en-US" sz="2400" dirty="0" smtClean="0">
                <a:solidFill>
                  <a:schemeClr val="bg1">
                    <a:lumMod val="85000"/>
                  </a:schemeClr>
                </a:solidFill>
              </a:rPr>
              <a:t> </a:t>
            </a:r>
            <a:endParaRPr lang="el-GR" sz="2400" dirty="0" smtClean="0">
              <a:solidFill>
                <a:schemeClr val="bg1">
                  <a:lumMod val="85000"/>
                </a:schemeClr>
              </a:solidFill>
            </a:endParaRPr>
          </a:p>
          <a:p>
            <a:endParaRPr lang="el-GR" sz="2400" dirty="0" smtClean="0">
              <a:solidFill>
                <a:schemeClr val="bg1"/>
              </a:solidFill>
            </a:endParaRPr>
          </a:p>
          <a:p>
            <a:endParaRPr lang="en-US" sz="2400" dirty="0">
              <a:solidFill>
                <a:schemeClr val="bg1"/>
              </a:solidFill>
            </a:endParaRPr>
          </a:p>
        </p:txBody>
      </p:sp>
      <p:sp>
        <p:nvSpPr>
          <p:cNvPr id="3" name="2 - Ορθογώνιο"/>
          <p:cNvSpPr/>
          <p:nvPr/>
        </p:nvSpPr>
        <p:spPr>
          <a:xfrm>
            <a:off x="467544" y="836712"/>
            <a:ext cx="8136904" cy="2031325"/>
          </a:xfrm>
          <a:prstGeom prst="rect">
            <a:avLst/>
          </a:prstGeom>
          <a:ln>
            <a:solidFill>
              <a:srgbClr val="FF00FF"/>
            </a:solidFill>
          </a:ln>
        </p:spPr>
        <p:txBody>
          <a:bodyPr wrap="square">
            <a:spAutoFit/>
          </a:bodyPr>
          <a:lstStyle/>
          <a:p>
            <a:r>
              <a:rPr lang="el-GR" dirty="0" smtClean="0">
                <a:solidFill>
                  <a:srgbClr val="00FFFF"/>
                </a:solidFill>
                <a:latin typeface="Comic Sans MS" pitchFamily="66" charset="0"/>
              </a:rPr>
              <a:t>ΑΠΟΦΡΑΚΤΙΚΟΣ </a:t>
            </a:r>
          </a:p>
          <a:p>
            <a:r>
              <a:rPr lang="el-GR" dirty="0" smtClean="0">
                <a:solidFill>
                  <a:srgbClr val="00FFFF"/>
                </a:solidFill>
                <a:latin typeface="Comic Sans MS" pitchFamily="66" charset="0"/>
              </a:rPr>
              <a:t>             ή</a:t>
            </a:r>
          </a:p>
          <a:p>
            <a:r>
              <a:rPr lang="el-GR" dirty="0" smtClean="0">
                <a:solidFill>
                  <a:srgbClr val="00FFFF"/>
                </a:solidFill>
                <a:latin typeface="Comic Sans MS" pitchFamily="66" charset="0"/>
              </a:rPr>
              <a:t>ΜΗ  ΕΠΙΚΟΙΝΩΝΩΝ  ΥΔΡΟΚΕΦΑΛΟΣ </a:t>
            </a:r>
          </a:p>
          <a:p>
            <a:r>
              <a:rPr lang="el-GR" sz="2400" dirty="0" smtClean="0">
                <a:solidFill>
                  <a:schemeClr val="tx2">
                    <a:lumMod val="40000"/>
                    <a:lumOff val="60000"/>
                  </a:schemeClr>
                </a:solidFill>
                <a:latin typeface="Comic Sans MS" pitchFamily="66" charset="0"/>
              </a:rPr>
              <a:t>όταν η κυκλοφορία του ΕΝΥ  αποφράσσεται σε </a:t>
            </a:r>
            <a:r>
              <a:rPr lang="el-GR" sz="2400" dirty="0" err="1" smtClean="0">
                <a:solidFill>
                  <a:schemeClr val="tx2">
                    <a:lumMod val="40000"/>
                    <a:lumOff val="60000"/>
                  </a:schemeClr>
                </a:solidFill>
                <a:latin typeface="Comic Sans MS" pitchFamily="66" charset="0"/>
              </a:rPr>
              <a:t>κάποι</a:t>
            </a:r>
            <a:r>
              <a:rPr lang="en-US" sz="2400" dirty="0" smtClean="0">
                <a:solidFill>
                  <a:schemeClr val="tx2">
                    <a:lumMod val="40000"/>
                    <a:lumOff val="60000"/>
                  </a:schemeClr>
                </a:solidFill>
                <a:latin typeface="Comic Sans MS" pitchFamily="66" charset="0"/>
              </a:rPr>
              <a:t>o</a:t>
            </a:r>
            <a:r>
              <a:rPr lang="el-GR" sz="2400" dirty="0" smtClean="0">
                <a:solidFill>
                  <a:schemeClr val="tx2">
                    <a:lumMod val="40000"/>
                    <a:lumOff val="60000"/>
                  </a:schemeClr>
                </a:solidFill>
                <a:latin typeface="Comic Sans MS" pitchFamily="66" charset="0"/>
              </a:rPr>
              <a:t> σημείο εντός του κοιλιακού συστήματος σε ένα από τα τρήματα επικοινωνίας </a:t>
            </a:r>
            <a:endParaRPr lang="en-US" sz="2400" dirty="0">
              <a:solidFill>
                <a:schemeClr val="tx2">
                  <a:lumMod val="40000"/>
                  <a:lumOff val="60000"/>
                </a:schemeClr>
              </a:solidFill>
            </a:endParaRPr>
          </a:p>
        </p:txBody>
      </p:sp>
      <p:sp>
        <p:nvSpPr>
          <p:cNvPr id="94210" name="AutoShape 2" descr="Αποτέλεσμα εικόνας για obstructive hydrocephal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Αποτέλεσμα εικόνας για obstructive hydrocephalus"/>
          <p:cNvPicPr>
            <a:picLocks noChangeAspect="1" noChangeArrowheads="1"/>
          </p:cNvPicPr>
          <p:nvPr/>
        </p:nvPicPr>
        <p:blipFill>
          <a:blip r:embed="rId2" cstate="print"/>
          <a:srcRect/>
          <a:stretch>
            <a:fillRect/>
          </a:stretch>
        </p:blipFill>
        <p:spPr bwMode="auto">
          <a:xfrm>
            <a:off x="4572000" y="764704"/>
            <a:ext cx="4572000" cy="4392488"/>
          </a:xfrm>
          <a:prstGeom prst="rect">
            <a:avLst/>
          </a:prstGeom>
          <a:noFill/>
          <a:effectLst>
            <a:softEdge rad="317500"/>
          </a:effectLst>
        </p:spPr>
      </p:pic>
      <p:pic>
        <p:nvPicPr>
          <p:cNvPr id="3" name="Picture 2" descr="Αποτέλεσμα εικόνας για obstructive hydrocephalus"/>
          <p:cNvPicPr>
            <a:picLocks noChangeAspect="1" noChangeArrowheads="1"/>
          </p:cNvPicPr>
          <p:nvPr/>
        </p:nvPicPr>
        <p:blipFill>
          <a:blip r:embed="rId3" cstate="print"/>
          <a:srcRect l="6607" r="11890" b="39048"/>
          <a:stretch>
            <a:fillRect/>
          </a:stretch>
        </p:blipFill>
        <p:spPr bwMode="auto">
          <a:xfrm>
            <a:off x="0" y="-243408"/>
            <a:ext cx="4499992" cy="4320480"/>
          </a:xfrm>
          <a:prstGeom prst="rect">
            <a:avLst/>
          </a:prstGeom>
          <a:noFill/>
          <a:effectLst>
            <a:softEdge rad="317500"/>
          </a:effectLst>
        </p:spPr>
      </p:pic>
      <p:pic>
        <p:nvPicPr>
          <p:cNvPr id="4" name="Picture 2" descr="Αποτέλεσμα εικόνας για obstructive hydrocephalus"/>
          <p:cNvPicPr>
            <a:picLocks noChangeAspect="1" noChangeArrowheads="1"/>
          </p:cNvPicPr>
          <p:nvPr/>
        </p:nvPicPr>
        <p:blipFill>
          <a:blip r:embed="rId3" cstate="print"/>
          <a:srcRect l="33548" t="10373" r="33779" b="84170"/>
          <a:stretch>
            <a:fillRect/>
          </a:stretch>
        </p:blipFill>
        <p:spPr bwMode="auto">
          <a:xfrm>
            <a:off x="5580112" y="692696"/>
            <a:ext cx="2376264" cy="360040"/>
          </a:xfrm>
          <a:prstGeom prst="rect">
            <a:avLst/>
          </a:prstGeom>
          <a:noFill/>
        </p:spPr>
      </p:pic>
      <p:pic>
        <p:nvPicPr>
          <p:cNvPr id="5" name="Picture 2" descr="Αποτέλεσμα εικόνας για obstructive hydrocephalus"/>
          <p:cNvPicPr>
            <a:picLocks noChangeAspect="1" noChangeArrowheads="1"/>
          </p:cNvPicPr>
          <p:nvPr/>
        </p:nvPicPr>
        <p:blipFill>
          <a:blip r:embed="rId3" cstate="print"/>
          <a:srcRect l="41469" t="4915" r="33779" b="89628"/>
          <a:stretch>
            <a:fillRect/>
          </a:stretch>
        </p:blipFill>
        <p:spPr bwMode="auto">
          <a:xfrm>
            <a:off x="5868144" y="260648"/>
            <a:ext cx="1800200" cy="360040"/>
          </a:xfrm>
          <a:prstGeom prst="rect">
            <a:avLst/>
          </a:prstGeom>
          <a:noFill/>
        </p:spPr>
      </p:pic>
      <p:pic>
        <p:nvPicPr>
          <p:cNvPr id="8" name="Picture 2" descr="Αποτέλεσμα εικόνας για obstructive hydrocephalus"/>
          <p:cNvPicPr>
            <a:picLocks noChangeAspect="1" noChangeArrowheads="1"/>
          </p:cNvPicPr>
          <p:nvPr/>
        </p:nvPicPr>
        <p:blipFill>
          <a:blip r:embed="rId3" cstate="print"/>
          <a:srcRect l="6607" t="59889" r="11890"/>
          <a:stretch>
            <a:fillRect/>
          </a:stretch>
        </p:blipFill>
        <p:spPr bwMode="auto">
          <a:xfrm>
            <a:off x="1547664" y="3645024"/>
            <a:ext cx="4788024" cy="3392760"/>
          </a:xfrm>
          <a:prstGeom prst="rect">
            <a:avLst/>
          </a:prstGeom>
          <a:noFill/>
          <a:effectLst>
            <a:softEdge rad="317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Αποτέλεσμα εικόνας για obstructive hydrocephalus"/>
          <p:cNvPicPr>
            <a:picLocks noChangeAspect="1" noChangeArrowheads="1"/>
          </p:cNvPicPr>
          <p:nvPr/>
        </p:nvPicPr>
        <p:blipFill>
          <a:blip r:embed="rId2" cstate="print"/>
          <a:srcRect/>
          <a:stretch>
            <a:fillRect/>
          </a:stretch>
        </p:blipFill>
        <p:spPr bwMode="auto">
          <a:xfrm>
            <a:off x="827584" y="0"/>
            <a:ext cx="7272808" cy="6597352"/>
          </a:xfrm>
          <a:prstGeom prst="rect">
            <a:avLst/>
          </a:prstGeom>
          <a:noFill/>
        </p:spPr>
      </p:pic>
      <p:sp>
        <p:nvSpPr>
          <p:cNvPr id="4" name="3 - Ορθογώνιο"/>
          <p:cNvSpPr/>
          <p:nvPr/>
        </p:nvSpPr>
        <p:spPr>
          <a:xfrm>
            <a:off x="5652120" y="1844824"/>
            <a:ext cx="3312368" cy="1477328"/>
          </a:xfrm>
          <a:prstGeom prst="rect">
            <a:avLst/>
          </a:prstGeom>
        </p:spPr>
        <p:txBody>
          <a:bodyPr wrap="square">
            <a:spAutoFit/>
          </a:bodyPr>
          <a:lstStyle/>
          <a:p>
            <a:r>
              <a:rPr lang="el-GR" dirty="0" smtClean="0">
                <a:solidFill>
                  <a:srgbClr val="CC66FF"/>
                </a:solidFill>
                <a:latin typeface="Comic Sans MS" pitchFamily="66" charset="0"/>
              </a:rPr>
              <a:t> </a:t>
            </a:r>
            <a:r>
              <a:rPr lang="el-GR" sz="2400" dirty="0" smtClean="0">
                <a:solidFill>
                  <a:srgbClr val="FFFF00"/>
                </a:solidFill>
                <a:latin typeface="Comic Sans MS" pitchFamily="66" charset="0"/>
              </a:rPr>
              <a:t>ΕΠΙΚΟΙΝΩΝΩΝ </a:t>
            </a:r>
          </a:p>
          <a:p>
            <a:r>
              <a:rPr lang="el-GR" sz="2400" dirty="0" smtClean="0">
                <a:solidFill>
                  <a:srgbClr val="FFFF00"/>
                </a:solidFill>
                <a:latin typeface="Comic Sans MS" pitchFamily="66" charset="0"/>
              </a:rPr>
              <a:t>            ή </a:t>
            </a:r>
          </a:p>
          <a:p>
            <a:r>
              <a:rPr lang="el-GR" sz="2400" dirty="0" smtClean="0">
                <a:solidFill>
                  <a:srgbClr val="FFFF00"/>
                </a:solidFill>
                <a:latin typeface="Comic Sans MS" pitchFamily="66" charset="0"/>
              </a:rPr>
              <a:t>ΜΗ ΑΠΟΦΡΑΚΤΙΚΟΣ </a:t>
            </a:r>
          </a:p>
          <a:p>
            <a:r>
              <a:rPr lang="el-GR" dirty="0" smtClean="0">
                <a:solidFill>
                  <a:srgbClr val="FFFF00"/>
                </a:solidFill>
                <a:latin typeface="Comic Sans MS" pitchFamily="66" charset="0"/>
              </a:rPr>
              <a:t> </a:t>
            </a:r>
            <a:endParaRPr lang="el-GR" dirty="0">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Documents and Settings\mparth\Τα έγγραφά μου\Οι εικόνες μου\FG15_04a-c.jpg"/>
          <p:cNvPicPr>
            <a:picLocks noChangeAspect="1" noChangeArrowheads="1"/>
          </p:cNvPicPr>
          <p:nvPr/>
        </p:nvPicPr>
        <p:blipFill>
          <a:blip r:embed="rId2" cstate="print">
            <a:lum bright="-20000" contrast="20000"/>
          </a:blip>
          <a:srcRect l="52032" r="10562" b="64444"/>
          <a:stretch>
            <a:fillRect/>
          </a:stretch>
        </p:blipFill>
        <p:spPr bwMode="auto">
          <a:xfrm>
            <a:off x="179512" y="0"/>
            <a:ext cx="4857784" cy="4714908"/>
          </a:xfrm>
          <a:prstGeom prst="rect">
            <a:avLst/>
          </a:prstGeom>
          <a:noFill/>
          <a:ln>
            <a:noFill/>
          </a:ln>
          <a:effectLst>
            <a:softEdge rad="317500"/>
          </a:effectLst>
        </p:spPr>
      </p:pic>
      <p:pic>
        <p:nvPicPr>
          <p:cNvPr id="3" name="Picture 2" descr="H:\Documents and Settings\mparth\Τα έγγραφά μου\Οι εικόνες μου\FG15_04a-c.jpg"/>
          <p:cNvPicPr>
            <a:picLocks noChangeAspect="1" noChangeArrowheads="1"/>
          </p:cNvPicPr>
          <p:nvPr/>
        </p:nvPicPr>
        <p:blipFill>
          <a:blip r:embed="rId2" cstate="print">
            <a:lum bright="-30000" contrast="30000"/>
          </a:blip>
          <a:srcRect l="62663" t="34444" r="14893" b="34268"/>
          <a:stretch>
            <a:fillRect/>
          </a:stretch>
        </p:blipFill>
        <p:spPr bwMode="auto">
          <a:xfrm>
            <a:off x="4786282" y="0"/>
            <a:ext cx="4357718" cy="4357718"/>
          </a:xfrm>
          <a:prstGeom prst="rect">
            <a:avLst/>
          </a:prstGeom>
          <a:noFill/>
          <a:ln>
            <a:noFill/>
          </a:ln>
          <a:effectLst>
            <a:softEdge rad="317500"/>
          </a:effectLst>
        </p:spPr>
      </p:pic>
      <p:sp>
        <p:nvSpPr>
          <p:cNvPr id="4" name="3 - Ορθογώνιο"/>
          <p:cNvSpPr/>
          <p:nvPr/>
        </p:nvSpPr>
        <p:spPr>
          <a:xfrm>
            <a:off x="571440" y="4653136"/>
            <a:ext cx="8572560" cy="830997"/>
          </a:xfrm>
          <a:prstGeom prst="rect">
            <a:avLst/>
          </a:prstGeom>
        </p:spPr>
        <p:txBody>
          <a:bodyPr wrap="square">
            <a:spAutoFit/>
          </a:bodyPr>
          <a:lstStyle/>
          <a:p>
            <a:r>
              <a:rPr lang="en-US" sz="2400" i="1" u="sng" dirty="0" err="1" smtClean="0">
                <a:solidFill>
                  <a:srgbClr val="FFC000"/>
                </a:solidFill>
                <a:latin typeface="Comic Sans MS" pitchFamily="66" charset="0"/>
              </a:rPr>
              <a:t>extraventricular</a:t>
            </a:r>
            <a:r>
              <a:rPr lang="en-US" sz="2400" i="1" u="sng" dirty="0" smtClean="0">
                <a:solidFill>
                  <a:srgbClr val="FFC000"/>
                </a:solidFill>
                <a:latin typeface="Comic Sans MS" pitchFamily="66" charset="0"/>
              </a:rPr>
              <a:t> obstructive hydrocephalus</a:t>
            </a:r>
            <a:r>
              <a:rPr lang="el-GR" sz="2400" i="1" u="sng" dirty="0" smtClean="0">
                <a:solidFill>
                  <a:srgbClr val="FFC000"/>
                </a:solidFill>
                <a:latin typeface="Comic Sans MS" pitchFamily="66" charset="0"/>
              </a:rPr>
              <a:t>   </a:t>
            </a:r>
          </a:p>
          <a:p>
            <a:r>
              <a:rPr lang="el-GR" sz="2400" dirty="0" smtClean="0">
                <a:latin typeface="Comic Sans MS" pitchFamily="66" charset="0"/>
              </a:rPr>
              <a:t>ελαττωμένη απορρόφηση  στις αραχνοειδείς λάχνες .</a:t>
            </a:r>
          </a:p>
        </p:txBody>
      </p:sp>
      <p:sp>
        <p:nvSpPr>
          <p:cNvPr id="5" name="4 - Ορθογώνιο"/>
          <p:cNvSpPr/>
          <p:nvPr/>
        </p:nvSpPr>
        <p:spPr>
          <a:xfrm>
            <a:off x="467544" y="5589240"/>
            <a:ext cx="8100392" cy="923330"/>
          </a:xfrm>
          <a:prstGeom prst="rect">
            <a:avLst/>
          </a:prstGeom>
        </p:spPr>
        <p:txBody>
          <a:bodyPr wrap="square">
            <a:spAutoFit/>
          </a:bodyPr>
          <a:lstStyle/>
          <a:p>
            <a:r>
              <a:rPr lang="en-US" dirty="0" err="1" smtClean="0"/>
              <a:t>Arachnoid</a:t>
            </a:r>
            <a:r>
              <a:rPr lang="en-US" dirty="0" smtClean="0"/>
              <a:t> granulations, or </a:t>
            </a:r>
            <a:r>
              <a:rPr lang="en-US" dirty="0" err="1" smtClean="0"/>
              <a:t>arachnoid</a:t>
            </a:r>
            <a:r>
              <a:rPr lang="en-US" dirty="0" smtClean="0"/>
              <a:t> </a:t>
            </a:r>
            <a:r>
              <a:rPr lang="en-US" dirty="0" err="1" smtClean="0"/>
              <a:t>villi</a:t>
            </a:r>
            <a:r>
              <a:rPr lang="en-US" dirty="0" smtClean="0"/>
              <a:t>, are small projections of the </a:t>
            </a:r>
            <a:r>
              <a:rPr lang="en-US" dirty="0" err="1" smtClean="0"/>
              <a:t>arachnoid</a:t>
            </a:r>
            <a:r>
              <a:rPr lang="en-US" dirty="0" smtClean="0"/>
              <a:t> membrane into the superior </a:t>
            </a:r>
            <a:r>
              <a:rPr lang="en-US" dirty="0" err="1" smtClean="0"/>
              <a:t>sagittal</a:t>
            </a:r>
            <a:r>
              <a:rPr lang="en-US" dirty="0" smtClean="0"/>
              <a:t> sinus and its major tributaries, involved in the absorption process of cerebrospinal fluid (CSF).</a:t>
            </a:r>
            <a:endParaRPr lang="el-G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274638"/>
            <a:ext cx="8229600" cy="490537"/>
          </a:xfrm>
        </p:spPr>
        <p:txBody>
          <a:bodyPr>
            <a:normAutofit fontScale="90000"/>
          </a:bodyPr>
          <a:lstStyle/>
          <a:p>
            <a:r>
              <a:rPr lang="el-GR" sz="4000" i="1" dirty="0" smtClean="0">
                <a:solidFill>
                  <a:srgbClr val="FF00FF"/>
                </a:solidFill>
                <a:latin typeface="Comic Sans MS" pitchFamily="66" charset="0"/>
              </a:rPr>
              <a:t>ΣΥΓΓΕΝΗΣ   ΥΔΡΟΚΕΦΑΛΟΣ</a:t>
            </a:r>
            <a:endParaRPr lang="el-GR" sz="4000" i="1" dirty="0">
              <a:solidFill>
                <a:srgbClr val="FF00FF"/>
              </a:solidFill>
              <a:latin typeface="Comic Sans MS" pitchFamily="66" charset="0"/>
            </a:endParaRPr>
          </a:p>
        </p:txBody>
      </p:sp>
      <p:sp>
        <p:nvSpPr>
          <p:cNvPr id="274435" name="Rectangle 3"/>
          <p:cNvSpPr>
            <a:spLocks noGrp="1" noChangeArrowheads="1"/>
          </p:cNvSpPr>
          <p:nvPr>
            <p:ph type="body" idx="1"/>
          </p:nvPr>
        </p:nvSpPr>
        <p:spPr>
          <a:xfrm>
            <a:off x="467544" y="1052736"/>
            <a:ext cx="8362950" cy="5113337"/>
          </a:xfrm>
        </p:spPr>
        <p:txBody>
          <a:bodyPr>
            <a:normAutofit lnSpcReduction="10000"/>
          </a:bodyPr>
          <a:lstStyle/>
          <a:p>
            <a:pPr fontAlgn="base">
              <a:buNone/>
            </a:pPr>
            <a:r>
              <a:rPr lang="el-GR" sz="2400" dirty="0" smtClean="0">
                <a:solidFill>
                  <a:schemeClr val="tx2">
                    <a:lumMod val="20000"/>
                    <a:lumOff val="80000"/>
                  </a:schemeClr>
                </a:solidFill>
                <a:latin typeface="Comic Sans MS" pitchFamily="66" charset="0"/>
              </a:rPr>
              <a:t>Προκαλείται  από μια σύνθετη αλληλεπίδραση γενετικών και περιβαλλοντικών παραγόντων κατά την  εμβρυική ζωή . Προκύπτουν συγγενείς ανωμαλίες που αφορούν τις δομές κυκλοφορίας του ΕΝΥ.</a:t>
            </a:r>
          </a:p>
          <a:p>
            <a:pPr fontAlgn="base"/>
            <a:endParaRPr lang="el-GR" sz="2400" dirty="0" smtClean="0">
              <a:solidFill>
                <a:schemeClr val="tx2">
                  <a:lumMod val="20000"/>
                  <a:lumOff val="80000"/>
                </a:schemeClr>
              </a:solidFill>
              <a:latin typeface="Comic Sans MS" pitchFamily="66" charset="0"/>
            </a:endParaRPr>
          </a:p>
          <a:p>
            <a:pPr fontAlgn="base">
              <a:buClr>
                <a:srgbClr val="FFFF00"/>
              </a:buClr>
              <a:buFont typeface="Wingdings" pitchFamily="2" charset="2"/>
              <a:buChar char="Ø"/>
            </a:pPr>
            <a:r>
              <a:rPr lang="el-GR" sz="2400" dirty="0" smtClean="0">
                <a:solidFill>
                  <a:schemeClr val="tx2">
                    <a:lumMod val="20000"/>
                    <a:lumOff val="80000"/>
                  </a:schemeClr>
                </a:solidFill>
                <a:latin typeface="Comic Sans MS" pitchFamily="66" charset="0"/>
              </a:rPr>
              <a:t> Πιο συχνή συγγενής ανωμαλία  </a:t>
            </a:r>
            <a:r>
              <a:rPr lang="el-GR" sz="2400" dirty="0" smtClean="0">
                <a:solidFill>
                  <a:srgbClr val="00FFFF"/>
                </a:solidFill>
                <a:latin typeface="Comic Sans MS" pitchFamily="66" charset="0"/>
              </a:rPr>
              <a:t>η ΣΤΕΝΩΣΗ του ΥΔΡΑΓΩΓΟΥ  του </a:t>
            </a:r>
            <a:r>
              <a:rPr lang="en-US" sz="2400" dirty="0" smtClean="0">
                <a:solidFill>
                  <a:srgbClr val="00FFFF"/>
                </a:solidFill>
                <a:latin typeface="Comic Sans MS" pitchFamily="66" charset="0"/>
              </a:rPr>
              <a:t>SILVIUS.</a:t>
            </a:r>
            <a:r>
              <a:rPr lang="en-US" sz="2400" dirty="0" smtClean="0">
                <a:solidFill>
                  <a:schemeClr val="tx2">
                    <a:lumMod val="20000"/>
                    <a:lumOff val="80000"/>
                  </a:schemeClr>
                </a:solidFill>
                <a:latin typeface="Comic Sans MS" pitchFamily="66" charset="0"/>
              </a:rPr>
              <a:t> </a:t>
            </a:r>
            <a:endParaRPr lang="el-GR" sz="2400" dirty="0" smtClean="0">
              <a:solidFill>
                <a:schemeClr val="tx2">
                  <a:lumMod val="20000"/>
                  <a:lumOff val="80000"/>
                </a:schemeClr>
              </a:solidFill>
              <a:latin typeface="Comic Sans MS" pitchFamily="66" charset="0"/>
            </a:endParaRPr>
          </a:p>
          <a:p>
            <a:pPr fontAlgn="base">
              <a:buClr>
                <a:srgbClr val="FFFF00"/>
              </a:buClr>
              <a:buFont typeface="Wingdings" pitchFamily="2" charset="2"/>
              <a:buChar char="Ø"/>
            </a:pPr>
            <a:r>
              <a:rPr lang="el-GR" sz="2400" dirty="0" smtClean="0">
                <a:solidFill>
                  <a:schemeClr val="tx2">
                    <a:lumMod val="20000"/>
                    <a:lumOff val="80000"/>
                  </a:schemeClr>
                </a:solidFill>
                <a:latin typeface="Comic Sans MS" pitchFamily="66" charset="0"/>
              </a:rPr>
              <a:t> Άλλη συχνή αιτία  κάποιο έλλειμμα του νευρικού σωλήνα  (</a:t>
            </a:r>
            <a:r>
              <a:rPr lang="en-US" sz="2400" dirty="0" smtClean="0">
                <a:solidFill>
                  <a:schemeClr val="bg1"/>
                </a:solidFill>
                <a:latin typeface="Comic Sans MS" pitchFamily="66" charset="0"/>
              </a:rPr>
              <a:t>neural tube defect </a:t>
            </a:r>
            <a:r>
              <a:rPr lang="el-GR" sz="2400" dirty="0" smtClean="0">
                <a:solidFill>
                  <a:schemeClr val="bg1"/>
                </a:solidFill>
                <a:latin typeface="Comic Sans MS" pitchFamily="66" charset="0"/>
              </a:rPr>
              <a:t>)  όπως η  </a:t>
            </a:r>
            <a:r>
              <a:rPr lang="el-GR" sz="2400" dirty="0" smtClean="0">
                <a:solidFill>
                  <a:srgbClr val="00FFFF"/>
                </a:solidFill>
                <a:latin typeface="Comic Sans MS" pitchFamily="66" charset="0"/>
              </a:rPr>
              <a:t>ΔΙΣΧΙΔΗΣ ΡΑΧΗ  </a:t>
            </a:r>
          </a:p>
          <a:p>
            <a:pPr fontAlgn="base">
              <a:buClr>
                <a:srgbClr val="FFFF00"/>
              </a:buClr>
              <a:buFont typeface="Wingdings" pitchFamily="2" charset="2"/>
              <a:buChar char="Ø"/>
            </a:pPr>
            <a:endParaRPr lang="el-GR" sz="2400" dirty="0" smtClean="0">
              <a:solidFill>
                <a:srgbClr val="00FFFF"/>
              </a:solidFill>
              <a:latin typeface="Comic Sans MS" pitchFamily="66" charset="0"/>
            </a:endParaRPr>
          </a:p>
          <a:p>
            <a:pPr fontAlgn="base">
              <a:buClr>
                <a:srgbClr val="FFFF00"/>
              </a:buClr>
              <a:buFont typeface="Wingdings" pitchFamily="2" charset="2"/>
              <a:buChar char="Ø"/>
            </a:pPr>
            <a:r>
              <a:rPr lang="el-GR" sz="2400" dirty="0" smtClean="0">
                <a:solidFill>
                  <a:schemeClr val="tx2">
                    <a:lumMod val="20000"/>
                    <a:lumOff val="80000"/>
                  </a:schemeClr>
                </a:solidFill>
                <a:latin typeface="Comic Sans MS" pitchFamily="66" charset="0"/>
              </a:rPr>
              <a:t>  </a:t>
            </a:r>
            <a:r>
              <a:rPr lang="el-GR" sz="2400" dirty="0" err="1">
                <a:solidFill>
                  <a:srgbClr val="00FFFF"/>
                </a:solidFill>
                <a:latin typeface="Comic Sans MS" pitchFamily="66" charset="0"/>
              </a:rPr>
              <a:t>Dandy</a:t>
            </a:r>
            <a:r>
              <a:rPr lang="el-GR" sz="2400" dirty="0">
                <a:solidFill>
                  <a:srgbClr val="00FFFF"/>
                </a:solidFill>
                <a:latin typeface="Comic Sans MS" pitchFamily="66" charset="0"/>
              </a:rPr>
              <a:t>-</a:t>
            </a:r>
            <a:r>
              <a:rPr lang="el-GR" sz="2400" dirty="0" err="1">
                <a:solidFill>
                  <a:srgbClr val="00FFFF"/>
                </a:solidFill>
                <a:latin typeface="Comic Sans MS" pitchFamily="66" charset="0"/>
              </a:rPr>
              <a:t>Walker</a:t>
            </a:r>
            <a:r>
              <a:rPr lang="el-GR" sz="2400" dirty="0">
                <a:solidFill>
                  <a:srgbClr val="00FFFF"/>
                </a:solidFill>
                <a:latin typeface="Comic Sans MS" pitchFamily="66" charset="0"/>
              </a:rPr>
              <a:t> </a:t>
            </a:r>
            <a:r>
              <a:rPr lang="el-GR" sz="2400" dirty="0" err="1">
                <a:solidFill>
                  <a:srgbClr val="00FFFF"/>
                </a:solidFill>
                <a:latin typeface="Comic Sans MS" pitchFamily="66" charset="0"/>
              </a:rPr>
              <a:t>syndrome</a:t>
            </a:r>
            <a:r>
              <a:rPr lang="el-GR" sz="2400" dirty="0">
                <a:solidFill>
                  <a:srgbClr val="00FFFF"/>
                </a:solidFill>
                <a:latin typeface="Comic Sans MS" pitchFamily="66" charset="0"/>
              </a:rPr>
              <a:t> </a:t>
            </a:r>
          </a:p>
          <a:p>
            <a:pPr lvl="1">
              <a:lnSpc>
                <a:spcPct val="80000"/>
              </a:lnSpc>
              <a:buClr>
                <a:srgbClr val="FFFF00"/>
              </a:buClr>
              <a:buFont typeface="Wingdings" pitchFamily="2" charset="2"/>
              <a:buChar char="Ø"/>
            </a:pPr>
            <a:endParaRPr lang="el-GR" sz="2400" dirty="0" smtClean="0">
              <a:solidFill>
                <a:srgbClr val="00FFFF"/>
              </a:solidFill>
              <a:latin typeface="Comic Sans MS" pitchFamily="66" charset="0"/>
            </a:endParaRPr>
          </a:p>
          <a:p>
            <a:pPr lvl="1">
              <a:lnSpc>
                <a:spcPct val="80000"/>
              </a:lnSpc>
              <a:buClr>
                <a:srgbClr val="FFFF00"/>
              </a:buClr>
              <a:buFont typeface="Wingdings" pitchFamily="2" charset="2"/>
              <a:buChar char="Ø"/>
            </a:pPr>
            <a:r>
              <a:rPr lang="el-GR" sz="2400" dirty="0" err="1" smtClean="0">
                <a:solidFill>
                  <a:srgbClr val="00FFFF"/>
                </a:solidFill>
                <a:latin typeface="Comic Sans MS" pitchFamily="66" charset="0"/>
              </a:rPr>
              <a:t>Arnold</a:t>
            </a:r>
            <a:r>
              <a:rPr lang="el-GR" sz="2400" dirty="0" smtClean="0">
                <a:solidFill>
                  <a:srgbClr val="00FFFF"/>
                </a:solidFill>
                <a:latin typeface="Comic Sans MS" pitchFamily="66" charset="0"/>
              </a:rPr>
              <a:t>-</a:t>
            </a:r>
            <a:r>
              <a:rPr lang="el-GR" sz="2400" dirty="0" err="1" smtClean="0">
                <a:solidFill>
                  <a:srgbClr val="00FFFF"/>
                </a:solidFill>
                <a:latin typeface="Comic Sans MS" pitchFamily="66" charset="0"/>
              </a:rPr>
              <a:t>Chiari</a:t>
            </a:r>
            <a:r>
              <a:rPr lang="el-GR" sz="2400" dirty="0" smtClean="0">
                <a:solidFill>
                  <a:srgbClr val="00FFFF"/>
                </a:solidFill>
                <a:latin typeface="Comic Sans MS" pitchFamily="66" charset="0"/>
              </a:rPr>
              <a:t> </a:t>
            </a:r>
            <a:r>
              <a:rPr lang="el-GR" sz="2400" dirty="0" err="1">
                <a:solidFill>
                  <a:srgbClr val="00FFFF"/>
                </a:solidFill>
                <a:latin typeface="Comic Sans MS" pitchFamily="66" charset="0"/>
              </a:rPr>
              <a:t>malformation</a:t>
            </a:r>
            <a:r>
              <a:rPr lang="el-GR" sz="2400" dirty="0">
                <a:solidFill>
                  <a:srgbClr val="00FFFF"/>
                </a:solidFill>
                <a:latin typeface="Comic Sans MS" pitchFamily="66" charset="0"/>
              </a:rPr>
              <a:t> </a:t>
            </a:r>
          </a:p>
          <a:p>
            <a:pPr lvl="1">
              <a:lnSpc>
                <a:spcPct val="80000"/>
              </a:lnSpc>
              <a:buFontTx/>
              <a:buNone/>
            </a:pPr>
            <a:endParaRPr lang="el-GR" sz="2400" dirty="0">
              <a:solidFill>
                <a:schemeClr val="tx2">
                  <a:lumMod val="20000"/>
                  <a:lumOff val="80000"/>
                </a:schemeClr>
              </a:solidFill>
              <a:latin typeface="Comic Sans MS" pitchFamily="66" charset="0"/>
            </a:endParaRPr>
          </a:p>
          <a:p>
            <a:pPr>
              <a:lnSpc>
                <a:spcPct val="80000"/>
              </a:lnSpc>
            </a:pPr>
            <a:endParaRPr lang="el-GR" sz="2400" i="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Αποτέλεσμα εικόνας για dandy walker hydrocephalus"/>
          <p:cNvPicPr>
            <a:picLocks noChangeAspect="1" noChangeArrowheads="1"/>
          </p:cNvPicPr>
          <p:nvPr/>
        </p:nvPicPr>
        <p:blipFill>
          <a:blip r:embed="rId2" cstate="print"/>
          <a:srcRect/>
          <a:stretch>
            <a:fillRect/>
          </a:stretch>
        </p:blipFill>
        <p:spPr bwMode="auto">
          <a:xfrm>
            <a:off x="251520" y="260648"/>
            <a:ext cx="3381375" cy="3238501"/>
          </a:xfrm>
          <a:prstGeom prst="rect">
            <a:avLst/>
          </a:prstGeom>
          <a:noFill/>
        </p:spPr>
      </p:pic>
      <p:pic>
        <p:nvPicPr>
          <p:cNvPr id="3" name="Picture 2" descr="C:\Documents and Settings\mparth\Τα έγγραφά μου\Οι εικόνες μου\Dandy+Walker+Syndrome.jpg"/>
          <p:cNvPicPr>
            <a:picLocks noChangeAspect="1" noChangeArrowheads="1"/>
          </p:cNvPicPr>
          <p:nvPr/>
        </p:nvPicPr>
        <p:blipFill>
          <a:blip r:embed="rId3" cstate="print"/>
          <a:srcRect l="12265" t="41333" r="52985" b="21333"/>
          <a:stretch>
            <a:fillRect/>
          </a:stretch>
        </p:blipFill>
        <p:spPr bwMode="auto">
          <a:xfrm>
            <a:off x="395536" y="3717032"/>
            <a:ext cx="2448272" cy="2016224"/>
          </a:xfrm>
          <a:prstGeom prst="rect">
            <a:avLst/>
          </a:prstGeom>
          <a:noFill/>
        </p:spPr>
      </p:pic>
      <p:sp>
        <p:nvSpPr>
          <p:cNvPr id="99332" name="AutoShape 4"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99333" name="Picture 5" descr="C:\Documents and Settings\mparth\Τα έγγραφά μου\Οι εικόνες μου\6d6f3b21ba7d6bf7f2ecc9e83fa404.jpg"/>
          <p:cNvPicPr>
            <a:picLocks noChangeAspect="1" noChangeArrowheads="1"/>
          </p:cNvPicPr>
          <p:nvPr/>
        </p:nvPicPr>
        <p:blipFill>
          <a:blip r:embed="rId4" cstate="print"/>
          <a:srcRect/>
          <a:stretch>
            <a:fillRect/>
          </a:stretch>
        </p:blipFill>
        <p:spPr bwMode="auto">
          <a:xfrm>
            <a:off x="3563888" y="1124744"/>
            <a:ext cx="4876800" cy="4876800"/>
          </a:xfrm>
          <a:prstGeom prst="rect">
            <a:avLst/>
          </a:prstGeom>
          <a:noFill/>
        </p:spPr>
      </p:pic>
      <p:sp>
        <p:nvSpPr>
          <p:cNvPr id="6" name="5 - Ορθογώνιο"/>
          <p:cNvSpPr/>
          <p:nvPr/>
        </p:nvSpPr>
        <p:spPr>
          <a:xfrm>
            <a:off x="3707904" y="6021288"/>
            <a:ext cx="4572000" cy="369332"/>
          </a:xfrm>
          <a:prstGeom prst="rect">
            <a:avLst/>
          </a:prstGeom>
        </p:spPr>
        <p:txBody>
          <a:bodyPr>
            <a:spAutoFit/>
          </a:bodyPr>
          <a:lstStyle/>
          <a:p>
            <a:r>
              <a:rPr lang="el-GR" dirty="0" err="1" smtClean="0">
                <a:solidFill>
                  <a:schemeClr val="bg1"/>
                </a:solidFill>
                <a:latin typeface="Comic Sans MS" pitchFamily="66" charset="0"/>
              </a:rPr>
              <a:t>στενωση</a:t>
            </a:r>
            <a:r>
              <a:rPr lang="el-GR" dirty="0" smtClean="0">
                <a:solidFill>
                  <a:schemeClr val="bg1"/>
                </a:solidFill>
                <a:latin typeface="Comic Sans MS" pitchFamily="66" charset="0"/>
              </a:rPr>
              <a:t> του </a:t>
            </a:r>
            <a:r>
              <a:rPr lang="el-GR" dirty="0" err="1" smtClean="0">
                <a:solidFill>
                  <a:schemeClr val="bg1"/>
                </a:solidFill>
                <a:latin typeface="Comic Sans MS" pitchFamily="66" charset="0"/>
              </a:rPr>
              <a:t>υδραγωγου</a:t>
            </a:r>
            <a:r>
              <a:rPr lang="el-GR" dirty="0" smtClean="0">
                <a:solidFill>
                  <a:schemeClr val="bg1"/>
                </a:solidFill>
                <a:latin typeface="Comic Sans MS" pitchFamily="66" charset="0"/>
              </a:rPr>
              <a:t>  του </a:t>
            </a:r>
            <a:r>
              <a:rPr lang="en-US" dirty="0" smtClean="0">
                <a:solidFill>
                  <a:schemeClr val="bg1"/>
                </a:solidFill>
                <a:latin typeface="Comic Sans MS" pitchFamily="66" charset="0"/>
              </a:rPr>
              <a:t>SILVIUS. </a:t>
            </a:r>
            <a:endParaRPr lang="el-GR"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5148064" y="764704"/>
            <a:ext cx="3995936" cy="5262979"/>
          </a:xfrm>
          <a:prstGeom prst="rect">
            <a:avLst/>
          </a:prstGeom>
        </p:spPr>
        <p:txBody>
          <a:bodyPr wrap="square">
            <a:spAutoFit/>
          </a:bodyPr>
          <a:lstStyle/>
          <a:p>
            <a:r>
              <a:rPr lang="el-GR" sz="2400" dirty="0" smtClean="0">
                <a:solidFill>
                  <a:schemeClr val="tx2">
                    <a:lumMod val="20000"/>
                    <a:lumOff val="80000"/>
                  </a:schemeClr>
                </a:solidFill>
                <a:latin typeface="Comic Sans MS" pitchFamily="66" charset="0"/>
              </a:rPr>
              <a:t>Το  επιπλέον υγρό αυξάνει την </a:t>
            </a:r>
            <a:r>
              <a:rPr lang="el-GR" sz="2400" dirty="0" err="1" smtClean="0">
                <a:solidFill>
                  <a:schemeClr val="tx2">
                    <a:lumMod val="20000"/>
                    <a:lumOff val="80000"/>
                  </a:schemeClr>
                </a:solidFill>
                <a:latin typeface="Comic Sans MS" pitchFamily="66" charset="0"/>
              </a:rPr>
              <a:t>ενδοκράνια</a:t>
            </a:r>
            <a:r>
              <a:rPr lang="el-GR" sz="2400" dirty="0" smtClean="0">
                <a:solidFill>
                  <a:schemeClr val="tx2">
                    <a:lumMod val="20000"/>
                    <a:lumOff val="80000"/>
                  </a:schemeClr>
                </a:solidFill>
                <a:latin typeface="Comic Sans MS" pitchFamily="66" charset="0"/>
              </a:rPr>
              <a:t> πίεση  προκαλώντας εγκεφαλικές βλάβες με ψυχοκινητικά προβλήματα . </a:t>
            </a:r>
          </a:p>
          <a:p>
            <a:endParaRPr lang="el-GR" sz="2400" dirty="0" smtClean="0">
              <a:solidFill>
                <a:schemeClr val="tx2">
                  <a:lumMod val="20000"/>
                  <a:lumOff val="80000"/>
                </a:schemeClr>
              </a:solidFill>
              <a:latin typeface="Comic Sans MS" pitchFamily="66" charset="0"/>
            </a:endParaRPr>
          </a:p>
          <a:p>
            <a:r>
              <a:rPr lang="el-GR" sz="2400" dirty="0" smtClean="0">
                <a:solidFill>
                  <a:schemeClr val="tx2">
                    <a:lumMod val="20000"/>
                    <a:lumOff val="80000"/>
                  </a:schemeClr>
                </a:solidFill>
                <a:latin typeface="Comic Sans MS" pitchFamily="66" charset="0"/>
              </a:rPr>
              <a:t>Η  αντιμετώπιση της υδροκεφαλίας  νωρίς πριν τους 4 μήνες είναι σημαντική για την εξέλιξη  του βρέφους ειδικά σήμερα που με τους υπερήχους διαγιγνώσκεται πριν τη γέννηση .</a:t>
            </a:r>
            <a:endParaRPr lang="el-GR" sz="2400" dirty="0"/>
          </a:p>
        </p:txBody>
      </p:sp>
      <p:sp>
        <p:nvSpPr>
          <p:cNvPr id="4" name="3 - Ορθογώνιο"/>
          <p:cNvSpPr/>
          <p:nvPr/>
        </p:nvSpPr>
        <p:spPr>
          <a:xfrm>
            <a:off x="2195736" y="188640"/>
            <a:ext cx="4689104" cy="584775"/>
          </a:xfrm>
          <a:prstGeom prst="rect">
            <a:avLst/>
          </a:prstGeom>
        </p:spPr>
        <p:txBody>
          <a:bodyPr wrap="none">
            <a:spAutoFit/>
          </a:bodyPr>
          <a:lstStyle/>
          <a:p>
            <a:r>
              <a:rPr lang="el-GR" sz="3200" i="1" dirty="0" smtClean="0">
                <a:solidFill>
                  <a:srgbClr val="CC66FF"/>
                </a:solidFill>
                <a:latin typeface="Comic Sans MS" pitchFamily="66" charset="0"/>
              </a:rPr>
              <a:t>Συγγενής   υδροκέφαλος</a:t>
            </a:r>
            <a:endParaRPr lang="el-GR" sz="3200" dirty="0">
              <a:solidFill>
                <a:srgbClr val="CC66FF"/>
              </a:solidFill>
            </a:endParaRPr>
          </a:p>
        </p:txBody>
      </p:sp>
      <p:sp>
        <p:nvSpPr>
          <p:cNvPr id="90114" name="AutoShape 2" descr="Αποτέλεσμα εικόνας για congenital hydrocephalus treat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90115" name="Picture 3" descr="C:\Documents and Settings\mparth\Τα έγγραφά μου\Οι εικόνες μου\141101173215_1_900x600.jpg"/>
          <p:cNvPicPr>
            <a:picLocks noChangeAspect="1" noChangeArrowheads="1"/>
          </p:cNvPicPr>
          <p:nvPr/>
        </p:nvPicPr>
        <p:blipFill>
          <a:blip r:embed="rId2" cstate="print"/>
          <a:srcRect/>
          <a:stretch>
            <a:fillRect/>
          </a:stretch>
        </p:blipFill>
        <p:spPr bwMode="auto">
          <a:xfrm>
            <a:off x="179512" y="908720"/>
            <a:ext cx="4968552" cy="594928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type="body" sz="half" idx="1"/>
          </p:nvPr>
        </p:nvSpPr>
        <p:spPr>
          <a:xfrm>
            <a:off x="251520" y="476672"/>
            <a:ext cx="8712968" cy="5255518"/>
          </a:xfrm>
        </p:spPr>
        <p:txBody>
          <a:bodyPr>
            <a:noAutofit/>
          </a:bodyPr>
          <a:lstStyle/>
          <a:p>
            <a:pPr>
              <a:lnSpc>
                <a:spcPct val="90000"/>
              </a:lnSpc>
              <a:buFontTx/>
              <a:buNone/>
            </a:pPr>
            <a:r>
              <a:rPr lang="el-GR" sz="2400" i="1" dirty="0">
                <a:solidFill>
                  <a:schemeClr val="bg1"/>
                </a:solidFill>
                <a:latin typeface="Comic Sans MS" pitchFamily="66" charset="0"/>
              </a:rPr>
              <a:t>Αυξάνοντας σε όγκο το ΕΝΥ στην κρανιακή κοιλότητα προκαλεί </a:t>
            </a:r>
            <a:endParaRPr lang="el-GR" sz="2400" i="1" dirty="0" smtClean="0">
              <a:solidFill>
                <a:schemeClr val="bg1"/>
              </a:solidFill>
              <a:latin typeface="Comic Sans MS" pitchFamily="66" charset="0"/>
            </a:endParaRPr>
          </a:p>
          <a:p>
            <a:pPr>
              <a:lnSpc>
                <a:spcPct val="90000"/>
              </a:lnSpc>
              <a:buFontTx/>
              <a:buNone/>
            </a:pPr>
            <a:endParaRPr lang="el-GR" sz="2400" i="1" dirty="0">
              <a:solidFill>
                <a:schemeClr val="bg1"/>
              </a:solidFill>
              <a:latin typeface="Comic Sans MS" pitchFamily="66" charset="0"/>
            </a:endParaRPr>
          </a:p>
          <a:p>
            <a:pPr>
              <a:lnSpc>
                <a:spcPct val="90000"/>
              </a:lnSpc>
              <a:buClr>
                <a:srgbClr val="FF00FF"/>
              </a:buClr>
            </a:pPr>
            <a:r>
              <a:rPr lang="el-GR" sz="2400" b="1" i="1" dirty="0" smtClean="0">
                <a:solidFill>
                  <a:srgbClr val="00FFFF"/>
                </a:solidFill>
                <a:latin typeface="Comic Sans MS" pitchFamily="66" charset="0"/>
              </a:rPr>
              <a:t>1. </a:t>
            </a:r>
            <a:r>
              <a:rPr lang="el-GR" sz="2400" dirty="0" smtClean="0">
                <a:solidFill>
                  <a:srgbClr val="FF00FF"/>
                </a:solidFill>
                <a:latin typeface="Comic Sans MS" pitchFamily="66" charset="0"/>
              </a:rPr>
              <a:t>Συμπτώματα από την αύξηση της </a:t>
            </a:r>
            <a:r>
              <a:rPr lang="el-GR" sz="2400" dirty="0" err="1" smtClean="0">
                <a:solidFill>
                  <a:srgbClr val="FF00FF"/>
                </a:solidFill>
                <a:latin typeface="Comic Sans MS" pitchFamily="66" charset="0"/>
              </a:rPr>
              <a:t>ενδοκράνιας</a:t>
            </a:r>
            <a:r>
              <a:rPr lang="el-GR" sz="2400" dirty="0" smtClean="0">
                <a:solidFill>
                  <a:srgbClr val="FF00FF"/>
                </a:solidFill>
                <a:latin typeface="Comic Sans MS" pitchFamily="66" charset="0"/>
              </a:rPr>
              <a:t> πίεσης</a:t>
            </a:r>
          </a:p>
          <a:p>
            <a:pPr>
              <a:lnSpc>
                <a:spcPct val="90000"/>
              </a:lnSpc>
              <a:buClr>
                <a:srgbClr val="FF00FF"/>
              </a:buClr>
            </a:pPr>
            <a:endParaRPr lang="el-GR" sz="2400" i="1" dirty="0" smtClean="0">
              <a:solidFill>
                <a:srgbClr val="FF00FF"/>
              </a:solidFill>
              <a:latin typeface="Comic Sans MS" pitchFamily="66" charset="0"/>
            </a:endParaRPr>
          </a:p>
          <a:p>
            <a:pPr>
              <a:lnSpc>
                <a:spcPct val="90000"/>
              </a:lnSpc>
              <a:buClr>
                <a:srgbClr val="FF00FF"/>
              </a:buClr>
            </a:pPr>
            <a:r>
              <a:rPr lang="el-GR" sz="2400" b="1" i="1" dirty="0" smtClean="0">
                <a:solidFill>
                  <a:srgbClr val="00FFFF"/>
                </a:solidFill>
                <a:latin typeface="Comic Sans MS" pitchFamily="66" charset="0"/>
              </a:rPr>
              <a:t>2.</a:t>
            </a:r>
            <a:r>
              <a:rPr lang="el-GR" sz="2400" b="1" i="1" dirty="0" smtClean="0">
                <a:solidFill>
                  <a:srgbClr val="FF00FF"/>
                </a:solidFill>
                <a:latin typeface="Comic Sans MS" pitchFamily="66" charset="0"/>
              </a:rPr>
              <a:t> </a:t>
            </a:r>
            <a:r>
              <a:rPr lang="el-GR" sz="2400" dirty="0" smtClean="0">
                <a:solidFill>
                  <a:srgbClr val="FF00FF"/>
                </a:solidFill>
                <a:latin typeface="Comic Sans MS" pitchFamily="66" charset="0"/>
              </a:rPr>
              <a:t>Συμπτώματα από πίεση των παρακείμενων νευρικών δομών </a:t>
            </a:r>
          </a:p>
          <a:p>
            <a:pPr>
              <a:lnSpc>
                <a:spcPct val="90000"/>
              </a:lnSpc>
              <a:buClr>
                <a:srgbClr val="FF00FF"/>
              </a:buClr>
            </a:pPr>
            <a:endParaRPr lang="el-GR" sz="2400" i="1" dirty="0">
              <a:solidFill>
                <a:srgbClr val="66FF66"/>
              </a:solidFill>
              <a:latin typeface="Comic Sans MS" pitchFamily="66" charset="0"/>
            </a:endParaRPr>
          </a:p>
          <a:p>
            <a:pPr>
              <a:lnSpc>
                <a:spcPct val="90000"/>
              </a:lnSpc>
              <a:buFontTx/>
              <a:buNone/>
            </a:pPr>
            <a:endParaRPr lang="el-GR" sz="2400" i="1" dirty="0" smtClean="0">
              <a:solidFill>
                <a:srgbClr val="FF00FF"/>
              </a:solidFill>
              <a:latin typeface="Comic Sans MS" pitchFamily="66" charset="0"/>
            </a:endParaRPr>
          </a:p>
        </p:txBody>
      </p:sp>
      <p:pic>
        <p:nvPicPr>
          <p:cNvPr id="9" name="Picture 6" descr="kid 2"/>
          <p:cNvPicPr>
            <a:picLocks noChangeAspect="1" noChangeArrowheads="1"/>
          </p:cNvPicPr>
          <p:nvPr/>
        </p:nvPicPr>
        <p:blipFill>
          <a:blip r:embed="rId2" cstate="print"/>
          <a:srcRect/>
          <a:stretch>
            <a:fillRect/>
          </a:stretch>
        </p:blipFill>
        <p:spPr>
          <a:xfrm>
            <a:off x="1907704" y="2537520"/>
            <a:ext cx="5976664" cy="4320480"/>
          </a:xfrm>
          <a:prstGeom prst="rect">
            <a:avLst/>
          </a:prstGeom>
          <a:noFill/>
          <a:ln/>
          <a:effectLst>
            <a:softEdge rad="6350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kid 2"/>
          <p:cNvPicPr>
            <a:picLocks noChangeAspect="1" noChangeArrowheads="1"/>
          </p:cNvPicPr>
          <p:nvPr/>
        </p:nvPicPr>
        <p:blipFill>
          <a:blip r:embed="rId2" cstate="print"/>
          <a:srcRect/>
          <a:stretch>
            <a:fillRect/>
          </a:stretch>
        </p:blipFill>
        <p:spPr>
          <a:xfrm rot="1679845">
            <a:off x="3220133" y="1387518"/>
            <a:ext cx="5976664" cy="4320480"/>
          </a:xfrm>
          <a:prstGeom prst="rect">
            <a:avLst/>
          </a:prstGeom>
          <a:noFill/>
          <a:ln/>
          <a:effectLst>
            <a:softEdge rad="635000"/>
          </a:effectLst>
        </p:spPr>
      </p:pic>
      <p:sp>
        <p:nvSpPr>
          <p:cNvPr id="2" name="1 - Ορθογώνιο"/>
          <p:cNvSpPr/>
          <p:nvPr/>
        </p:nvSpPr>
        <p:spPr>
          <a:xfrm>
            <a:off x="0" y="332656"/>
            <a:ext cx="8892480" cy="6506397"/>
          </a:xfrm>
          <a:prstGeom prst="rect">
            <a:avLst/>
          </a:prstGeom>
        </p:spPr>
        <p:txBody>
          <a:bodyPr wrap="square">
            <a:spAutoFit/>
          </a:bodyPr>
          <a:lstStyle/>
          <a:p>
            <a:pPr fontAlgn="base"/>
            <a:r>
              <a:rPr lang="el-GR" sz="2800" i="1" dirty="0" smtClean="0">
                <a:solidFill>
                  <a:srgbClr val="FFFF00"/>
                </a:solidFill>
                <a:latin typeface="Comic Sans MS" pitchFamily="66" charset="0"/>
              </a:rPr>
              <a:t>Συμπτώματα</a:t>
            </a:r>
            <a:r>
              <a:rPr lang="el-GR" sz="2800" dirty="0" smtClean="0">
                <a:latin typeface="Comic Sans MS" pitchFamily="66" charset="0"/>
              </a:rPr>
              <a:t>  </a:t>
            </a:r>
            <a:r>
              <a:rPr lang="el-GR" sz="2800" i="1" dirty="0" smtClean="0">
                <a:solidFill>
                  <a:srgbClr val="FFFF00"/>
                </a:solidFill>
                <a:latin typeface="Comic Sans MS" pitchFamily="66" charset="0"/>
              </a:rPr>
              <a:t>του συγγενούς υδροκεφάλου</a:t>
            </a:r>
            <a:endParaRPr lang="en-US" sz="2800" i="1" dirty="0" smtClean="0">
              <a:solidFill>
                <a:srgbClr val="FFFF00"/>
              </a:solidFill>
              <a:latin typeface="Comic Sans MS" pitchFamily="66" charset="0"/>
            </a:endParaRPr>
          </a:p>
          <a:p>
            <a:pPr fontAlgn="base"/>
            <a:endParaRPr lang="el-GR" dirty="0" smtClean="0"/>
          </a:p>
          <a:p>
            <a:pPr fontAlgn="base">
              <a:buClr>
                <a:srgbClr val="00FFFF"/>
              </a:buClr>
              <a:buSzPct val="120000"/>
              <a:buFont typeface="Wingdings" pitchFamily="2" charset="2"/>
              <a:buChar char="§"/>
            </a:pPr>
            <a:r>
              <a:rPr lang="el-GR" dirty="0" err="1" smtClean="0">
                <a:solidFill>
                  <a:schemeClr val="bg1"/>
                </a:solidFill>
                <a:latin typeface="Comic Sans MS" pitchFamily="66" charset="0"/>
              </a:rPr>
              <a:t>Ευαιρεθιστότητα</a:t>
            </a:r>
            <a:r>
              <a:rPr lang="el-GR" dirty="0" smtClean="0">
                <a:solidFill>
                  <a:schemeClr val="bg1"/>
                </a:solidFill>
                <a:latin typeface="Comic Sans MS" pitchFamily="66" charset="0"/>
              </a:rPr>
              <a:t> </a:t>
            </a:r>
            <a:r>
              <a:rPr lang="en-US" dirty="0" smtClean="0">
                <a:solidFill>
                  <a:schemeClr val="bg1"/>
                </a:solidFill>
                <a:latin typeface="Comic Sans MS" pitchFamily="66" charset="0"/>
              </a:rPr>
              <a:t>, </a:t>
            </a:r>
            <a:r>
              <a:rPr lang="el-GR" dirty="0" smtClean="0">
                <a:solidFill>
                  <a:schemeClr val="bg1"/>
                </a:solidFill>
                <a:latin typeface="Comic Sans MS" pitchFamily="66" charset="0"/>
              </a:rPr>
              <a:t>παθολογικό κλάμα, λήθαργος, </a:t>
            </a:r>
            <a:r>
              <a:rPr lang="el-GR" dirty="0" err="1" smtClean="0">
                <a:solidFill>
                  <a:schemeClr val="bg1"/>
                </a:solidFill>
                <a:latin typeface="Comic Sans MS" pitchFamily="66" charset="0"/>
              </a:rPr>
              <a:t>έμμετοι</a:t>
            </a:r>
            <a:r>
              <a:rPr lang="el-GR" dirty="0" smtClean="0">
                <a:solidFill>
                  <a:schemeClr val="bg1"/>
                </a:solidFill>
                <a:latin typeface="Comic Sans MS" pitchFamily="66" charset="0"/>
              </a:rPr>
              <a:t>,      λήψη τροφής,  σπασμοί</a:t>
            </a:r>
            <a:endParaRPr lang="el-GR" dirty="0" smtClean="0"/>
          </a:p>
          <a:p>
            <a:pPr fontAlgn="base"/>
            <a:endParaRPr lang="el-GR" dirty="0" smtClean="0"/>
          </a:p>
          <a:p>
            <a:pPr>
              <a:lnSpc>
                <a:spcPct val="90000"/>
              </a:lnSpc>
              <a:buClr>
                <a:srgbClr val="CCFF33"/>
              </a:buClr>
              <a:buSzPct val="120000"/>
              <a:buFont typeface="Wingdings" pitchFamily="2" charset="2"/>
              <a:buChar char="§"/>
            </a:pPr>
            <a:r>
              <a:rPr lang="el-GR" sz="2200" dirty="0" smtClean="0">
                <a:solidFill>
                  <a:schemeClr val="bg1"/>
                </a:solidFill>
                <a:latin typeface="Comic Sans MS" pitchFamily="66" charset="0"/>
              </a:rPr>
              <a:t>Αύξηση του μεγέθους της</a:t>
            </a:r>
          </a:p>
          <a:p>
            <a:pPr>
              <a:lnSpc>
                <a:spcPct val="90000"/>
              </a:lnSpc>
              <a:buClr>
                <a:srgbClr val="CCFF33"/>
              </a:buClr>
              <a:buSzPct val="120000"/>
            </a:pPr>
            <a:r>
              <a:rPr lang="el-GR" sz="2200" dirty="0" smtClean="0">
                <a:solidFill>
                  <a:schemeClr val="bg1"/>
                </a:solidFill>
                <a:latin typeface="Comic Sans MS" pitchFamily="66" charset="0"/>
              </a:rPr>
              <a:t> κεφαλής  </a:t>
            </a:r>
          </a:p>
          <a:p>
            <a:pPr>
              <a:lnSpc>
                <a:spcPct val="90000"/>
              </a:lnSpc>
              <a:buClr>
                <a:srgbClr val="CCFF33"/>
              </a:buClr>
              <a:buSzPct val="120000"/>
              <a:buFont typeface="Wingdings" pitchFamily="2" charset="2"/>
              <a:buChar char="§"/>
            </a:pPr>
            <a:endParaRPr lang="el-GR" sz="2200" dirty="0" smtClean="0">
              <a:solidFill>
                <a:schemeClr val="bg1"/>
              </a:solidFill>
              <a:latin typeface="Comic Sans MS" pitchFamily="66" charset="0"/>
            </a:endParaRPr>
          </a:p>
          <a:p>
            <a:pPr>
              <a:lnSpc>
                <a:spcPct val="90000"/>
              </a:lnSpc>
              <a:buClr>
                <a:srgbClr val="FF00FF"/>
              </a:buClr>
              <a:buFont typeface="Wingdings" pitchFamily="2" charset="2"/>
              <a:buChar char="§"/>
            </a:pPr>
            <a:r>
              <a:rPr lang="el-GR" sz="2200" dirty="0" smtClean="0">
                <a:solidFill>
                  <a:schemeClr val="bg1"/>
                </a:solidFill>
                <a:latin typeface="Comic Sans MS" pitchFamily="66" charset="0"/>
              </a:rPr>
              <a:t>Προς τα  κάτω  απόκλιση </a:t>
            </a:r>
          </a:p>
          <a:p>
            <a:pPr>
              <a:lnSpc>
                <a:spcPct val="90000"/>
              </a:lnSpc>
              <a:buFontTx/>
              <a:buNone/>
            </a:pPr>
            <a:r>
              <a:rPr lang="el-GR" sz="2200" dirty="0" smtClean="0">
                <a:solidFill>
                  <a:schemeClr val="bg1"/>
                </a:solidFill>
                <a:latin typeface="Comic Sans MS" pitchFamily="66" charset="0"/>
              </a:rPr>
              <a:t> των  οφθαλμών</a:t>
            </a:r>
          </a:p>
          <a:p>
            <a:pPr>
              <a:lnSpc>
                <a:spcPct val="90000"/>
              </a:lnSpc>
              <a:buFontTx/>
              <a:buNone/>
            </a:pPr>
            <a:endParaRPr lang="el-GR" sz="2200" dirty="0" smtClean="0">
              <a:solidFill>
                <a:schemeClr val="bg1"/>
              </a:solidFill>
              <a:latin typeface="Comic Sans MS" pitchFamily="66" charset="0"/>
            </a:endParaRPr>
          </a:p>
          <a:p>
            <a:pPr>
              <a:lnSpc>
                <a:spcPct val="90000"/>
              </a:lnSpc>
              <a:buClr>
                <a:srgbClr val="CCFF33"/>
              </a:buClr>
              <a:buSzPct val="120000"/>
              <a:buFont typeface="Wingdings" pitchFamily="2" charset="2"/>
              <a:buChar char="§"/>
            </a:pPr>
            <a:r>
              <a:rPr lang="el-GR" sz="2200" dirty="0" smtClean="0">
                <a:solidFill>
                  <a:schemeClr val="bg1"/>
                </a:solidFill>
                <a:latin typeface="Comic Sans MS" pitchFamily="66" charset="0"/>
              </a:rPr>
              <a:t>Προπέτεια  τάση της μεγάλης </a:t>
            </a:r>
          </a:p>
          <a:p>
            <a:pPr>
              <a:lnSpc>
                <a:spcPct val="90000"/>
              </a:lnSpc>
              <a:buClr>
                <a:srgbClr val="CCFF33"/>
              </a:buClr>
              <a:buSzPct val="120000"/>
            </a:pPr>
            <a:r>
              <a:rPr lang="el-GR" sz="2200" dirty="0" smtClean="0">
                <a:solidFill>
                  <a:schemeClr val="bg1"/>
                </a:solidFill>
                <a:latin typeface="Comic Sans MS" pitchFamily="66" charset="0"/>
              </a:rPr>
              <a:t> πηγής</a:t>
            </a:r>
          </a:p>
          <a:p>
            <a:pPr>
              <a:lnSpc>
                <a:spcPct val="90000"/>
              </a:lnSpc>
              <a:buClr>
                <a:srgbClr val="CCFF33"/>
              </a:buClr>
              <a:buSzPct val="120000"/>
              <a:buFont typeface="Wingdings" pitchFamily="2" charset="2"/>
              <a:buChar char="§"/>
            </a:pPr>
            <a:endParaRPr lang="el-GR" sz="2200" dirty="0" smtClean="0">
              <a:solidFill>
                <a:schemeClr val="bg1"/>
              </a:solidFill>
              <a:latin typeface="Comic Sans MS" pitchFamily="66" charset="0"/>
            </a:endParaRPr>
          </a:p>
          <a:p>
            <a:pPr>
              <a:lnSpc>
                <a:spcPct val="90000"/>
              </a:lnSpc>
              <a:buClr>
                <a:srgbClr val="00FFFF"/>
              </a:buClr>
              <a:buFont typeface="Wingdings" pitchFamily="2" charset="2"/>
              <a:buChar char="§"/>
            </a:pPr>
            <a:r>
              <a:rPr lang="el-GR" sz="2200" dirty="0" smtClean="0">
                <a:solidFill>
                  <a:schemeClr val="bg1"/>
                </a:solidFill>
                <a:latin typeface="Comic Sans MS" pitchFamily="66" charset="0"/>
              </a:rPr>
              <a:t>Διόγκωση των φλεβών </a:t>
            </a:r>
          </a:p>
          <a:p>
            <a:pPr>
              <a:lnSpc>
                <a:spcPct val="90000"/>
              </a:lnSpc>
              <a:buFontTx/>
              <a:buNone/>
            </a:pPr>
            <a:r>
              <a:rPr lang="el-GR" sz="2200" dirty="0" smtClean="0">
                <a:solidFill>
                  <a:schemeClr val="bg1"/>
                </a:solidFill>
                <a:latin typeface="Comic Sans MS" pitchFamily="66" charset="0"/>
              </a:rPr>
              <a:t> της κεφαλής </a:t>
            </a:r>
          </a:p>
          <a:p>
            <a:pPr>
              <a:lnSpc>
                <a:spcPct val="90000"/>
              </a:lnSpc>
              <a:buClr>
                <a:srgbClr val="CCFF33"/>
              </a:buClr>
              <a:buSzPct val="120000"/>
            </a:pPr>
            <a:endParaRPr lang="el-GR" sz="2200" dirty="0" smtClean="0">
              <a:solidFill>
                <a:schemeClr val="bg1"/>
              </a:solidFill>
              <a:latin typeface="Comic Sans MS" pitchFamily="66" charset="0"/>
            </a:endParaRPr>
          </a:p>
          <a:p>
            <a:pPr>
              <a:lnSpc>
                <a:spcPct val="90000"/>
              </a:lnSpc>
              <a:buClr>
                <a:srgbClr val="CCFF33"/>
              </a:buClr>
              <a:buSzPct val="120000"/>
              <a:buFont typeface="Wingdings" pitchFamily="2" charset="2"/>
              <a:buChar char="§"/>
            </a:pPr>
            <a:r>
              <a:rPr lang="el-GR" sz="2200" dirty="0" smtClean="0">
                <a:solidFill>
                  <a:schemeClr val="bg1"/>
                </a:solidFill>
                <a:latin typeface="Comic Sans MS" pitchFamily="66" charset="0"/>
              </a:rPr>
              <a:t>Τα οστά του κρανίου μπορεί να αποχωρισθούν</a:t>
            </a:r>
          </a:p>
          <a:p>
            <a:pPr>
              <a:lnSpc>
                <a:spcPct val="90000"/>
              </a:lnSpc>
              <a:buClr>
                <a:srgbClr val="CCFF33"/>
              </a:buClr>
              <a:buSzPct val="120000"/>
              <a:buFont typeface="Wingdings" pitchFamily="2" charset="2"/>
              <a:buChar char="§"/>
            </a:pPr>
            <a:endParaRPr lang="el-GR" sz="2200" dirty="0" smtClean="0">
              <a:solidFill>
                <a:schemeClr val="bg1"/>
              </a:solidFill>
              <a:latin typeface="Comic Sans MS" pitchFamily="66" charset="0"/>
            </a:endParaRPr>
          </a:p>
          <a:p>
            <a:pPr>
              <a:lnSpc>
                <a:spcPct val="90000"/>
              </a:lnSpc>
              <a:buClr>
                <a:srgbClr val="CCFF33"/>
              </a:buClr>
              <a:buSzPct val="120000"/>
              <a:buFont typeface="Wingdings" pitchFamily="2" charset="2"/>
              <a:buChar char="§"/>
            </a:pPr>
            <a:r>
              <a:rPr lang="en-US" sz="2200" dirty="0" smtClean="0">
                <a:solidFill>
                  <a:schemeClr val="bg1"/>
                </a:solidFill>
                <a:latin typeface="Comic Sans MS" pitchFamily="66" charset="0"/>
              </a:rPr>
              <a:t>E</a:t>
            </a:r>
            <a:r>
              <a:rPr lang="el-GR" sz="2200" dirty="0" err="1" smtClean="0">
                <a:solidFill>
                  <a:schemeClr val="bg1"/>
                </a:solidFill>
                <a:latin typeface="Comic Sans MS" pitchFamily="66" charset="0"/>
              </a:rPr>
              <a:t>πιβράδυνση</a:t>
            </a:r>
            <a:r>
              <a:rPr lang="el-GR" sz="2200" dirty="0" smtClean="0">
                <a:solidFill>
                  <a:schemeClr val="bg1"/>
                </a:solidFill>
                <a:latin typeface="Comic Sans MS" pitchFamily="66" charset="0"/>
              </a:rPr>
              <a:t> της  ψυχοκινητικής  Ανάπτυξης</a:t>
            </a:r>
            <a:r>
              <a:rPr lang="en-US" sz="2400" dirty="0" smtClean="0"/>
              <a:t> </a:t>
            </a:r>
            <a:endParaRPr lang="el-GR" sz="2200" dirty="0" smtClean="0">
              <a:solidFill>
                <a:schemeClr val="bg1"/>
              </a:solidFill>
              <a:latin typeface="Comic Sans MS" pitchFamily="66" charset="0"/>
            </a:endParaRPr>
          </a:p>
          <a:p>
            <a:r>
              <a:rPr lang="en-US" dirty="0" smtClean="0"/>
              <a:t/>
            </a:r>
            <a:br>
              <a:rPr lang="en-US" dirty="0" smtClean="0"/>
            </a:br>
            <a:endParaRPr lang="el-GR" dirty="0"/>
          </a:p>
        </p:txBody>
      </p:sp>
      <p:sp>
        <p:nvSpPr>
          <p:cNvPr id="5" name="4 - Βέλος προς τα κάτω"/>
          <p:cNvSpPr/>
          <p:nvPr/>
        </p:nvSpPr>
        <p:spPr>
          <a:xfrm>
            <a:off x="6084168" y="1124744"/>
            <a:ext cx="288032" cy="360040"/>
          </a:xfrm>
          <a:prstGeom prst="down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Αποτέλεσμα εικόνας για hydrocephalus"/>
          <p:cNvPicPr>
            <a:picLocks noChangeAspect="1" noChangeArrowheads="1"/>
          </p:cNvPicPr>
          <p:nvPr/>
        </p:nvPicPr>
        <p:blipFill>
          <a:blip r:embed="rId2" cstate="print"/>
          <a:srcRect/>
          <a:stretch>
            <a:fillRect/>
          </a:stretch>
        </p:blipFill>
        <p:spPr bwMode="auto">
          <a:xfrm>
            <a:off x="683568" y="2276872"/>
            <a:ext cx="7223448" cy="4581128"/>
          </a:xfrm>
          <a:prstGeom prst="rect">
            <a:avLst/>
          </a:prstGeom>
          <a:noFill/>
        </p:spPr>
      </p:pic>
      <p:sp>
        <p:nvSpPr>
          <p:cNvPr id="4" name="3 - Ορθογώνιο"/>
          <p:cNvSpPr/>
          <p:nvPr/>
        </p:nvSpPr>
        <p:spPr>
          <a:xfrm>
            <a:off x="323528" y="404664"/>
            <a:ext cx="8820472" cy="1938992"/>
          </a:xfrm>
          <a:prstGeom prst="rect">
            <a:avLst/>
          </a:prstGeom>
        </p:spPr>
        <p:txBody>
          <a:bodyPr wrap="square">
            <a:spAutoFit/>
          </a:bodyPr>
          <a:lstStyle/>
          <a:p>
            <a:pPr fontAlgn="base"/>
            <a:r>
              <a:rPr lang="en-US" sz="2400" b="1" dirty="0" smtClean="0">
                <a:solidFill>
                  <a:srgbClr val="CC66FF"/>
                </a:solidFill>
                <a:latin typeface="Comic Sans MS" pitchFamily="66" charset="0"/>
              </a:rPr>
              <a:t>Compensated hydrocephalus</a:t>
            </a:r>
            <a:r>
              <a:rPr lang="el-GR" sz="2400" b="1" dirty="0" smtClean="0">
                <a:solidFill>
                  <a:srgbClr val="CC66FF"/>
                </a:solidFill>
                <a:latin typeface="Comic Sans MS" pitchFamily="66" charset="0"/>
              </a:rPr>
              <a:t> ή Α</a:t>
            </a:r>
            <a:r>
              <a:rPr lang="en-US" sz="2400" b="1" dirty="0" smtClean="0">
                <a:solidFill>
                  <a:srgbClr val="CC66FF"/>
                </a:solidFill>
                <a:latin typeface="Comic Sans MS" pitchFamily="66" charset="0"/>
              </a:rPr>
              <a:t>rested  hydrocephalus </a:t>
            </a:r>
            <a:r>
              <a:rPr lang="el-GR" sz="2400" dirty="0" smtClean="0">
                <a:solidFill>
                  <a:schemeClr val="bg1"/>
                </a:solidFill>
                <a:latin typeface="Comic Sans MS" pitchFamily="66" charset="0"/>
              </a:rPr>
              <a:t>Υδροκέφαλος ο οποίος υπήρχε από τη γέννηση και πιθανόν η ροή αποκαταστάθηκε κατά την παιδική ηλικία</a:t>
            </a:r>
            <a:r>
              <a:rPr lang="en-US" sz="2400" dirty="0" smtClean="0">
                <a:solidFill>
                  <a:schemeClr val="bg1"/>
                </a:solidFill>
                <a:latin typeface="Comic Sans MS" pitchFamily="66" charset="0"/>
              </a:rPr>
              <a:t> </a:t>
            </a:r>
            <a:r>
              <a:rPr lang="el-GR" sz="2400" dirty="0" smtClean="0">
                <a:solidFill>
                  <a:schemeClr val="bg1"/>
                </a:solidFill>
                <a:latin typeface="Comic Sans MS" pitchFamily="66" charset="0"/>
              </a:rPr>
              <a:t> και  το κοιλιακό σύστημα παρέμεινε </a:t>
            </a:r>
            <a:r>
              <a:rPr lang="el-GR" sz="2400" dirty="0" err="1" smtClean="0">
                <a:solidFill>
                  <a:schemeClr val="bg1"/>
                </a:solidFill>
                <a:latin typeface="Comic Sans MS" pitchFamily="66" charset="0"/>
              </a:rPr>
              <a:t>διατεταμένο</a:t>
            </a:r>
            <a:r>
              <a:rPr lang="el-GR" sz="2400" dirty="0" smtClean="0">
                <a:solidFill>
                  <a:schemeClr val="bg1"/>
                </a:solidFill>
                <a:latin typeface="Comic Sans MS" pitchFamily="66" charset="0"/>
              </a:rPr>
              <a:t> αλλά </a:t>
            </a:r>
            <a:r>
              <a:rPr lang="el-GR" sz="2400" dirty="0" err="1" smtClean="0">
                <a:solidFill>
                  <a:schemeClr val="bg1"/>
                </a:solidFill>
                <a:latin typeface="Comic Sans MS" pitchFamily="66" charset="0"/>
              </a:rPr>
              <a:t>ασυμπτωματικό</a:t>
            </a:r>
            <a:r>
              <a:rPr lang="el-GR" sz="2400" dirty="0" smtClean="0">
                <a:solidFill>
                  <a:schemeClr val="bg1"/>
                </a:solidFill>
                <a:latin typeface="Comic Sans MS" pitchFamily="66" charset="0"/>
              </a:rPr>
              <a:t> στη συνέχεια </a:t>
            </a:r>
            <a:r>
              <a:rPr lang="en-US" sz="2400" dirty="0" smtClean="0">
                <a:solidFill>
                  <a:schemeClr val="bg1"/>
                </a:solidFill>
                <a:latin typeface="Comic Sans MS" pitchFamily="66"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179512" y="4581128"/>
            <a:ext cx="8676456" cy="1200329"/>
          </a:xfrm>
          <a:prstGeom prst="rect">
            <a:avLst/>
          </a:prstGeom>
        </p:spPr>
        <p:txBody>
          <a:bodyPr wrap="square">
            <a:spAutoFit/>
          </a:bodyPr>
          <a:lstStyle/>
          <a:p>
            <a:pPr algn="just"/>
            <a:endParaRPr lang="el-GR" sz="2400" dirty="0" smtClean="0">
              <a:solidFill>
                <a:schemeClr val="tx2">
                  <a:lumMod val="20000"/>
                  <a:lumOff val="80000"/>
                </a:schemeClr>
              </a:solidFill>
              <a:latin typeface="Comic Sans MS" pitchFamily="66" charset="0"/>
            </a:endParaRPr>
          </a:p>
          <a:p>
            <a:pPr algn="just"/>
            <a:r>
              <a:rPr lang="el-GR" sz="2400" dirty="0" smtClean="0">
                <a:solidFill>
                  <a:schemeClr val="tx2">
                    <a:lumMod val="20000"/>
                    <a:lumOff val="80000"/>
                  </a:schemeClr>
                </a:solidFill>
                <a:latin typeface="Comic Sans MS" pitchFamily="66" charset="0"/>
              </a:rPr>
              <a:t> Ο όρος </a:t>
            </a:r>
            <a:r>
              <a:rPr lang="el-GR" sz="2400" dirty="0" smtClean="0">
                <a:solidFill>
                  <a:srgbClr val="92D050"/>
                </a:solidFill>
                <a:latin typeface="Comic Sans MS" pitchFamily="66" charset="0"/>
              </a:rPr>
              <a:t>«Υδροκέφαλος» </a:t>
            </a:r>
            <a:r>
              <a:rPr lang="el-GR" sz="2400" dirty="0" smtClean="0">
                <a:solidFill>
                  <a:schemeClr val="tx2">
                    <a:lumMod val="20000"/>
                    <a:lumOff val="80000"/>
                  </a:schemeClr>
                </a:solidFill>
                <a:latin typeface="Comic Sans MS" pitchFamily="66" charset="0"/>
              </a:rPr>
              <a:t>υπονοεί την υπερβολική συσσώρευση εγκεφαλονωτιαίου υγρού (ΕΝΥ) στις κοιλίες του εγκεφάλου. </a:t>
            </a:r>
            <a:endParaRPr lang="el-GR" sz="2400" dirty="0">
              <a:solidFill>
                <a:schemeClr val="tx2">
                  <a:lumMod val="20000"/>
                  <a:lumOff val="80000"/>
                </a:schemeClr>
              </a:solidFill>
              <a:latin typeface="Comic Sans MS" pitchFamily="66" charset="0"/>
            </a:endParaRPr>
          </a:p>
        </p:txBody>
      </p:sp>
      <p:sp>
        <p:nvSpPr>
          <p:cNvPr id="8" name="7 - Ορθογώνιο"/>
          <p:cNvSpPr/>
          <p:nvPr/>
        </p:nvSpPr>
        <p:spPr>
          <a:xfrm>
            <a:off x="467544" y="980728"/>
            <a:ext cx="4211960" cy="2308324"/>
          </a:xfrm>
          <a:prstGeom prst="rect">
            <a:avLst/>
          </a:prstGeom>
        </p:spPr>
        <p:txBody>
          <a:bodyPr wrap="square">
            <a:spAutoFit/>
          </a:bodyPr>
          <a:lstStyle/>
          <a:p>
            <a:r>
              <a:rPr lang="el-GR" sz="2400" dirty="0" smtClean="0">
                <a:solidFill>
                  <a:srgbClr val="CC66FF"/>
                </a:solidFill>
                <a:latin typeface="Comic Sans MS" pitchFamily="66" charset="0"/>
              </a:rPr>
              <a:t>Πρώτος ο Ιπποκράτης ανέφερε τον όρο </a:t>
            </a:r>
            <a:r>
              <a:rPr lang="el-GR" sz="2400" dirty="0" smtClean="0">
                <a:solidFill>
                  <a:schemeClr val="bg1"/>
                </a:solidFill>
                <a:latin typeface="Comic Sans MS" pitchFamily="66" charset="0"/>
              </a:rPr>
              <a:t>«υδροκέφαλος» </a:t>
            </a:r>
            <a:r>
              <a:rPr lang="el-GR" sz="2400" dirty="0" smtClean="0">
                <a:solidFill>
                  <a:srgbClr val="CC66FF"/>
                </a:solidFill>
                <a:latin typeface="Comic Sans MS" pitchFamily="66" charset="0"/>
              </a:rPr>
              <a:t>στα νεογέννητα και βρέφη που παρουσίαζαν διόγκωση της κεφαλής.</a:t>
            </a:r>
          </a:p>
        </p:txBody>
      </p:sp>
      <p:sp>
        <p:nvSpPr>
          <p:cNvPr id="68612" name="AutoShape 4" descr="Αποτέλεσμα εικόνας για papilloma hydrocephal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8613" name="Picture 5" descr="C:\Documents and Settings\mparth\Τα έγγραφά μου\Οι εικόνες μου\full-jns_1953_10_4_0416.fig001.jpg"/>
          <p:cNvPicPr>
            <a:picLocks noChangeAspect="1" noChangeArrowheads="1"/>
          </p:cNvPicPr>
          <p:nvPr/>
        </p:nvPicPr>
        <p:blipFill>
          <a:blip r:embed="rId2" cstate="print"/>
          <a:srcRect/>
          <a:stretch>
            <a:fillRect/>
          </a:stretch>
        </p:blipFill>
        <p:spPr bwMode="auto">
          <a:xfrm>
            <a:off x="4932040" y="692696"/>
            <a:ext cx="3400797" cy="3985121"/>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67544" y="188640"/>
            <a:ext cx="8229600" cy="490537"/>
          </a:xfrm>
        </p:spPr>
        <p:txBody>
          <a:bodyPr>
            <a:noAutofit/>
          </a:bodyPr>
          <a:lstStyle/>
          <a:p>
            <a:r>
              <a:rPr lang="el-GR" sz="3600" i="1" dirty="0" smtClean="0">
                <a:solidFill>
                  <a:srgbClr val="CC66FF"/>
                </a:solidFill>
                <a:latin typeface="Comic Sans MS" pitchFamily="66" charset="0"/>
              </a:rPr>
              <a:t>ΕΠΙΚΤΗΤΟΣ   ΥΔΡΟΚΕΦΑΛΟΣ</a:t>
            </a:r>
            <a:endParaRPr lang="el-GR" sz="3600" i="1" dirty="0">
              <a:solidFill>
                <a:srgbClr val="CC66FF"/>
              </a:solidFill>
              <a:latin typeface="Comic Sans MS" pitchFamily="66" charset="0"/>
            </a:endParaRPr>
          </a:p>
        </p:txBody>
      </p:sp>
      <p:sp>
        <p:nvSpPr>
          <p:cNvPr id="274435" name="Rectangle 3"/>
          <p:cNvSpPr>
            <a:spLocks noGrp="1" noChangeArrowheads="1"/>
          </p:cNvSpPr>
          <p:nvPr>
            <p:ph type="body" idx="1"/>
          </p:nvPr>
        </p:nvSpPr>
        <p:spPr>
          <a:xfrm>
            <a:off x="0" y="692696"/>
            <a:ext cx="6156176" cy="5113337"/>
          </a:xfrm>
        </p:spPr>
        <p:txBody>
          <a:bodyPr/>
          <a:lstStyle/>
          <a:p>
            <a:pPr>
              <a:lnSpc>
                <a:spcPct val="80000"/>
              </a:lnSpc>
              <a:buFontTx/>
              <a:buNone/>
            </a:pPr>
            <a:r>
              <a:rPr lang="el-GR" dirty="0">
                <a:solidFill>
                  <a:srgbClr val="FFC000"/>
                </a:solidFill>
                <a:latin typeface="Comic Sans MS" pitchFamily="66" charset="0"/>
              </a:rPr>
              <a:t>Αιτίες</a:t>
            </a:r>
            <a:r>
              <a:rPr lang="el-GR" dirty="0">
                <a:solidFill>
                  <a:srgbClr val="FF00FF"/>
                </a:solidFill>
                <a:latin typeface="Comic Sans MS" pitchFamily="66" charset="0"/>
              </a:rPr>
              <a:t> </a:t>
            </a:r>
          </a:p>
          <a:p>
            <a:pPr lvl="1">
              <a:lnSpc>
                <a:spcPct val="80000"/>
              </a:lnSpc>
              <a:buFontTx/>
              <a:buNone/>
            </a:pPr>
            <a:r>
              <a:rPr lang="el-GR" sz="2400" dirty="0" smtClean="0">
                <a:solidFill>
                  <a:schemeClr val="tx2">
                    <a:lumMod val="20000"/>
                    <a:lumOff val="80000"/>
                  </a:schemeClr>
                </a:solidFill>
                <a:latin typeface="Comic Sans MS" pitchFamily="66" charset="0"/>
              </a:rPr>
              <a:t>παθήσεις </a:t>
            </a:r>
            <a:r>
              <a:rPr lang="el-GR" sz="2400" dirty="0">
                <a:solidFill>
                  <a:schemeClr val="tx2">
                    <a:lumMod val="20000"/>
                    <a:lumOff val="80000"/>
                  </a:schemeClr>
                </a:solidFill>
                <a:latin typeface="Comic Sans MS" pitchFamily="66" charset="0"/>
              </a:rPr>
              <a:t>ικανές να προκαλέσουν </a:t>
            </a:r>
            <a:endParaRPr lang="el-GR" sz="2400" dirty="0" smtClean="0">
              <a:solidFill>
                <a:schemeClr val="tx2">
                  <a:lumMod val="20000"/>
                  <a:lumOff val="80000"/>
                </a:schemeClr>
              </a:solidFill>
              <a:latin typeface="Comic Sans MS" pitchFamily="66" charset="0"/>
            </a:endParaRPr>
          </a:p>
          <a:p>
            <a:pPr lvl="1">
              <a:lnSpc>
                <a:spcPct val="80000"/>
              </a:lnSpc>
              <a:buFontTx/>
              <a:buNone/>
            </a:pPr>
            <a:r>
              <a:rPr lang="el-GR" sz="2400" dirty="0" smtClean="0">
                <a:solidFill>
                  <a:schemeClr val="tx2">
                    <a:lumMod val="20000"/>
                    <a:lumOff val="80000"/>
                  </a:schemeClr>
                </a:solidFill>
                <a:latin typeface="Comic Sans MS" pitchFamily="66" charset="0"/>
              </a:rPr>
              <a:t>απόφραξη </a:t>
            </a:r>
            <a:r>
              <a:rPr lang="el-GR" sz="2400" dirty="0">
                <a:solidFill>
                  <a:schemeClr val="tx2">
                    <a:lumMod val="20000"/>
                    <a:lumOff val="80000"/>
                  </a:schemeClr>
                </a:solidFill>
                <a:latin typeface="Comic Sans MS" pitchFamily="66" charset="0"/>
              </a:rPr>
              <a:t>της κυκλοφορίας του </a:t>
            </a:r>
            <a:r>
              <a:rPr lang="el-GR" sz="2400" dirty="0" smtClean="0">
                <a:solidFill>
                  <a:schemeClr val="tx2">
                    <a:lumMod val="20000"/>
                    <a:lumOff val="80000"/>
                  </a:schemeClr>
                </a:solidFill>
                <a:latin typeface="Comic Sans MS" pitchFamily="66" charset="0"/>
              </a:rPr>
              <a:t>ΕΝΥ </a:t>
            </a:r>
          </a:p>
          <a:p>
            <a:pPr lvl="1">
              <a:lnSpc>
                <a:spcPct val="80000"/>
              </a:lnSpc>
              <a:buFontTx/>
              <a:buNone/>
            </a:pPr>
            <a:endParaRPr lang="el-GR" sz="2400" dirty="0" smtClean="0">
              <a:solidFill>
                <a:srgbClr val="00FFFF"/>
              </a:solidFill>
              <a:latin typeface="Comic Sans MS" pitchFamily="66" charset="0"/>
            </a:endParaRPr>
          </a:p>
          <a:p>
            <a:pPr>
              <a:lnSpc>
                <a:spcPct val="80000"/>
              </a:lnSpc>
              <a:buFont typeface="Wingdings" pitchFamily="2" charset="2"/>
              <a:buChar char="Ø"/>
            </a:pPr>
            <a:r>
              <a:rPr lang="el-GR" sz="2400" dirty="0" smtClean="0">
                <a:solidFill>
                  <a:srgbClr val="00FFFF"/>
                </a:solidFill>
                <a:latin typeface="Comic Sans MS" pitchFamily="66" charset="0"/>
              </a:rPr>
              <a:t>Όγκοι</a:t>
            </a:r>
          </a:p>
          <a:p>
            <a:pPr>
              <a:lnSpc>
                <a:spcPct val="80000"/>
              </a:lnSpc>
              <a:buFont typeface="Wingdings" pitchFamily="2" charset="2"/>
              <a:buChar char="Ø"/>
            </a:pPr>
            <a:r>
              <a:rPr lang="el-GR" sz="2400" dirty="0" smtClean="0">
                <a:solidFill>
                  <a:srgbClr val="00FFFF"/>
                </a:solidFill>
                <a:latin typeface="Comic Sans MS" pitchFamily="66" charset="0"/>
              </a:rPr>
              <a:t>Αιμορραγία </a:t>
            </a:r>
          </a:p>
          <a:p>
            <a:pPr>
              <a:lnSpc>
                <a:spcPct val="80000"/>
              </a:lnSpc>
              <a:buFont typeface="Wingdings" pitchFamily="2" charset="2"/>
              <a:buChar char="Ø"/>
            </a:pPr>
            <a:r>
              <a:rPr lang="el-GR" sz="2400" dirty="0" err="1" smtClean="0">
                <a:solidFill>
                  <a:srgbClr val="00FFFF"/>
                </a:solidFill>
                <a:latin typeface="Comic Sans MS" pitchFamily="66" charset="0"/>
              </a:rPr>
              <a:t>Βακτηριακή</a:t>
            </a:r>
            <a:r>
              <a:rPr lang="el-GR" sz="2400" dirty="0" smtClean="0">
                <a:solidFill>
                  <a:srgbClr val="00FFFF"/>
                </a:solidFill>
                <a:latin typeface="Comic Sans MS" pitchFamily="66" charset="0"/>
              </a:rPr>
              <a:t> Μηνιγγίτιδα</a:t>
            </a:r>
          </a:p>
          <a:p>
            <a:pPr>
              <a:lnSpc>
                <a:spcPct val="80000"/>
              </a:lnSpc>
              <a:buFont typeface="Wingdings" pitchFamily="2" charset="2"/>
              <a:buChar char="Ø"/>
            </a:pPr>
            <a:r>
              <a:rPr lang="el-GR" sz="2400" dirty="0" smtClean="0">
                <a:solidFill>
                  <a:srgbClr val="00FFFF"/>
                </a:solidFill>
                <a:latin typeface="Comic Sans MS" pitchFamily="66" charset="0"/>
              </a:rPr>
              <a:t>Τραύμα</a:t>
            </a:r>
            <a:endParaRPr lang="el-GR" sz="2400" dirty="0">
              <a:solidFill>
                <a:srgbClr val="00FFFF"/>
              </a:solidFill>
              <a:latin typeface="Comic Sans MS" pitchFamily="66" charset="0"/>
            </a:endParaRPr>
          </a:p>
          <a:p>
            <a:pPr>
              <a:lnSpc>
                <a:spcPct val="80000"/>
              </a:lnSpc>
            </a:pPr>
            <a:endParaRPr lang="el-GR" sz="2400" i="1" dirty="0">
              <a:solidFill>
                <a:schemeClr val="bg1"/>
              </a:solidFill>
            </a:endParaRPr>
          </a:p>
        </p:txBody>
      </p:sp>
      <p:pic>
        <p:nvPicPr>
          <p:cNvPr id="6" name="Picture 2" descr="Αποτέλεσμα εικόνας για sah hydrocephalus"/>
          <p:cNvPicPr>
            <a:picLocks noChangeAspect="1" noChangeArrowheads="1"/>
          </p:cNvPicPr>
          <p:nvPr/>
        </p:nvPicPr>
        <p:blipFill>
          <a:blip r:embed="rId2" cstate="print">
            <a:clrChange>
              <a:clrFrom>
                <a:srgbClr val="000000"/>
              </a:clrFrom>
              <a:clrTo>
                <a:srgbClr val="000000">
                  <a:alpha val="0"/>
                </a:srgbClr>
              </a:clrTo>
            </a:clrChange>
          </a:blip>
          <a:srcRect l="3030" t="2128" r="56066" b="8511"/>
          <a:stretch>
            <a:fillRect/>
          </a:stretch>
        </p:blipFill>
        <p:spPr bwMode="auto">
          <a:xfrm>
            <a:off x="0" y="3833664"/>
            <a:ext cx="2448272" cy="3024336"/>
          </a:xfrm>
          <a:prstGeom prst="rect">
            <a:avLst/>
          </a:prstGeom>
          <a:noFill/>
        </p:spPr>
      </p:pic>
      <p:pic>
        <p:nvPicPr>
          <p:cNvPr id="7" name="Picture 4" descr="Αποτέλεσμα εικόνας για tumor hydrocephalus"/>
          <p:cNvPicPr>
            <a:picLocks noChangeAspect="1" noChangeArrowheads="1"/>
          </p:cNvPicPr>
          <p:nvPr/>
        </p:nvPicPr>
        <p:blipFill>
          <a:blip r:embed="rId3" cstate="print">
            <a:clrChange>
              <a:clrFrom>
                <a:srgbClr val="000000"/>
              </a:clrFrom>
              <a:clrTo>
                <a:srgbClr val="000000">
                  <a:alpha val="0"/>
                </a:srgbClr>
              </a:clrTo>
            </a:clrChange>
          </a:blip>
          <a:srcRect l="14815" t="13320" r="12963" b="4854"/>
          <a:stretch>
            <a:fillRect/>
          </a:stretch>
        </p:blipFill>
        <p:spPr bwMode="auto">
          <a:xfrm>
            <a:off x="5940152" y="908720"/>
            <a:ext cx="2592288" cy="2808312"/>
          </a:xfrm>
          <a:prstGeom prst="rect">
            <a:avLst/>
          </a:prstGeom>
          <a:noFill/>
        </p:spPr>
      </p:pic>
      <p:pic>
        <p:nvPicPr>
          <p:cNvPr id="8" name="Picture 2" descr="Αποτέλεσμα εικόνας για sah hydrocephalus"/>
          <p:cNvPicPr>
            <a:picLocks noChangeAspect="1" noChangeArrowheads="1"/>
          </p:cNvPicPr>
          <p:nvPr/>
        </p:nvPicPr>
        <p:blipFill>
          <a:blip r:embed="rId2" cstate="print">
            <a:clrChange>
              <a:clrFrom>
                <a:srgbClr val="000000"/>
              </a:clrFrom>
              <a:clrTo>
                <a:srgbClr val="000000">
                  <a:alpha val="0"/>
                </a:srgbClr>
              </a:clrTo>
            </a:clrChange>
          </a:blip>
          <a:srcRect l="55938" t="2128" r="6057" b="8511"/>
          <a:stretch>
            <a:fillRect/>
          </a:stretch>
        </p:blipFill>
        <p:spPr bwMode="auto">
          <a:xfrm>
            <a:off x="2771800" y="3356992"/>
            <a:ext cx="2160240" cy="3024336"/>
          </a:xfrm>
          <a:prstGeom prst="rect">
            <a:avLst/>
          </a:prstGeom>
          <a:noFill/>
        </p:spPr>
      </p:pic>
      <p:pic>
        <p:nvPicPr>
          <p:cNvPr id="9" name="Picture 8" descr="Αποτέλεσμα εικόνας για intraventricular haemorrhage, hydrocephalus"/>
          <p:cNvPicPr>
            <a:picLocks noChangeAspect="1" noChangeArrowheads="1"/>
          </p:cNvPicPr>
          <p:nvPr/>
        </p:nvPicPr>
        <p:blipFill>
          <a:blip r:embed="rId4" cstate="print">
            <a:clrChange>
              <a:clrFrom>
                <a:srgbClr val="010101"/>
              </a:clrFrom>
              <a:clrTo>
                <a:srgbClr val="010101">
                  <a:alpha val="0"/>
                </a:srgbClr>
              </a:clrTo>
            </a:clrChange>
          </a:blip>
          <a:srcRect l="11973" t="15393" r="26453" b="4219"/>
          <a:stretch>
            <a:fillRect/>
          </a:stretch>
        </p:blipFill>
        <p:spPr bwMode="auto">
          <a:xfrm>
            <a:off x="5508104" y="3717032"/>
            <a:ext cx="2592288" cy="314096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79512" y="4437112"/>
            <a:ext cx="8964488" cy="1938992"/>
          </a:xfrm>
          <a:prstGeom prst="rect">
            <a:avLst/>
          </a:prstGeom>
        </p:spPr>
        <p:txBody>
          <a:bodyPr wrap="square">
            <a:spAutoFit/>
          </a:bodyPr>
          <a:lstStyle/>
          <a:p>
            <a:r>
              <a:rPr lang="el-GR" sz="2400" dirty="0" smtClean="0">
                <a:solidFill>
                  <a:schemeClr val="bg1"/>
                </a:solidFill>
                <a:latin typeface="Comic Sans MS" pitchFamily="66" charset="0"/>
              </a:rPr>
              <a:t>Μετά από την </a:t>
            </a:r>
            <a:r>
              <a:rPr lang="el-GR" sz="2400" dirty="0" err="1" smtClean="0">
                <a:solidFill>
                  <a:srgbClr val="FFC000"/>
                </a:solidFill>
                <a:latin typeface="Comic Sans MS" pitchFamily="66" charset="0"/>
              </a:rPr>
              <a:t>υπαραχνοειδή</a:t>
            </a:r>
            <a:r>
              <a:rPr lang="el-GR" sz="2400" dirty="0" smtClean="0">
                <a:solidFill>
                  <a:srgbClr val="FFC000"/>
                </a:solidFill>
                <a:latin typeface="Comic Sans MS" pitchFamily="66" charset="0"/>
              </a:rPr>
              <a:t> αιμορραγία </a:t>
            </a:r>
            <a:r>
              <a:rPr lang="el-GR" sz="2400" dirty="0" smtClean="0">
                <a:solidFill>
                  <a:schemeClr val="bg1"/>
                </a:solidFill>
                <a:latin typeface="Comic Sans MS" pitchFamily="66" charset="0"/>
              </a:rPr>
              <a:t>ο </a:t>
            </a:r>
            <a:r>
              <a:rPr lang="el-GR" sz="2400" dirty="0" err="1" smtClean="0">
                <a:solidFill>
                  <a:schemeClr val="bg1"/>
                </a:solidFill>
                <a:latin typeface="Comic Sans MS" pitchFamily="66" charset="0"/>
              </a:rPr>
              <a:t>υπαραχνοειδής</a:t>
            </a:r>
            <a:r>
              <a:rPr lang="el-GR" sz="2400" dirty="0" smtClean="0">
                <a:solidFill>
                  <a:schemeClr val="bg1"/>
                </a:solidFill>
                <a:latin typeface="Comic Sans MS" pitchFamily="66" charset="0"/>
              </a:rPr>
              <a:t> χώρος είναι γεμάτος με αιματικά κύτταρα και προϊόντα αποδόμησης τους. </a:t>
            </a:r>
          </a:p>
          <a:p>
            <a:r>
              <a:rPr lang="el-GR" sz="2400" dirty="0" smtClean="0">
                <a:solidFill>
                  <a:schemeClr val="bg1"/>
                </a:solidFill>
                <a:latin typeface="Comic Sans MS" pitchFamily="66" charset="0"/>
              </a:rPr>
              <a:t> Οι </a:t>
            </a:r>
            <a:r>
              <a:rPr lang="el-GR" sz="2400" dirty="0" err="1" smtClean="0">
                <a:solidFill>
                  <a:schemeClr val="bg1"/>
                </a:solidFill>
                <a:latin typeface="Comic Sans MS" pitchFamily="66" charset="0"/>
              </a:rPr>
              <a:t>λεπτομήνιγγες</a:t>
            </a:r>
            <a:r>
              <a:rPr lang="el-GR" sz="2400" dirty="0" smtClean="0">
                <a:solidFill>
                  <a:schemeClr val="bg1"/>
                </a:solidFill>
                <a:latin typeface="Comic Sans MS" pitchFamily="66" charset="0"/>
              </a:rPr>
              <a:t>  αυξάνουν σε πάχος και καλύπτονται  με αποθέματα </a:t>
            </a:r>
            <a:r>
              <a:rPr lang="el-GR" sz="2400" dirty="0" err="1" smtClean="0">
                <a:solidFill>
                  <a:schemeClr val="bg1"/>
                </a:solidFill>
                <a:latin typeface="Comic Sans MS" pitchFamily="66" charset="0"/>
              </a:rPr>
              <a:t>αιμοσιδερίνης</a:t>
            </a:r>
            <a:r>
              <a:rPr lang="el-GR" sz="2400" dirty="0" smtClean="0">
                <a:solidFill>
                  <a:schemeClr val="bg1"/>
                </a:solidFill>
                <a:latin typeface="Comic Sans MS" pitchFamily="66" charset="0"/>
              </a:rPr>
              <a:t>, </a:t>
            </a:r>
            <a:endParaRPr lang="el-GR" sz="2400" dirty="0">
              <a:solidFill>
                <a:schemeClr val="bg1"/>
              </a:solidFill>
              <a:latin typeface="Comic Sans MS" pitchFamily="66" charset="0"/>
            </a:endParaRPr>
          </a:p>
        </p:txBody>
      </p:sp>
      <p:pic>
        <p:nvPicPr>
          <p:cNvPr id="166914" name="Picture 2" descr="C:\Documents and Settings\mparth\Τα έγγραφά μου\Οι εικόνες μου\2-Figure1-1.png"/>
          <p:cNvPicPr>
            <a:picLocks noChangeAspect="1" noChangeArrowheads="1"/>
          </p:cNvPicPr>
          <p:nvPr/>
        </p:nvPicPr>
        <p:blipFill>
          <a:blip r:embed="rId2" cstate="print">
            <a:lum bright="-30000" contrast="40000"/>
          </a:blip>
          <a:srcRect l="4341" r="4341" b="8203"/>
          <a:stretch>
            <a:fillRect/>
          </a:stretch>
        </p:blipFill>
        <p:spPr bwMode="auto">
          <a:xfrm>
            <a:off x="179512" y="476672"/>
            <a:ext cx="8784976" cy="363738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5013176"/>
            <a:ext cx="9144000" cy="1569660"/>
          </a:xfrm>
          <a:prstGeom prst="rect">
            <a:avLst/>
          </a:prstGeom>
        </p:spPr>
        <p:txBody>
          <a:bodyPr wrap="square">
            <a:spAutoFit/>
          </a:bodyPr>
          <a:lstStyle/>
          <a:p>
            <a:r>
              <a:rPr lang="el-GR" sz="2400" dirty="0" smtClean="0">
                <a:solidFill>
                  <a:srgbClr val="FFFF00"/>
                </a:solidFill>
                <a:latin typeface="Comic Sans MS" pitchFamily="66" charset="0"/>
              </a:rPr>
              <a:t>Οι αραχνοειδείς  λάχνες στην </a:t>
            </a:r>
            <a:r>
              <a:rPr lang="el-GR" sz="2400" dirty="0" err="1" smtClean="0">
                <a:solidFill>
                  <a:srgbClr val="FFFF00"/>
                </a:solidFill>
                <a:latin typeface="Comic Sans MS" pitchFamily="66" charset="0"/>
              </a:rPr>
              <a:t>υπαραχνοειδή</a:t>
            </a:r>
            <a:r>
              <a:rPr lang="el-GR" sz="2400" dirty="0" smtClean="0">
                <a:solidFill>
                  <a:srgbClr val="FFFF00"/>
                </a:solidFill>
                <a:latin typeface="Comic Sans MS" pitchFamily="66" charset="0"/>
              </a:rPr>
              <a:t> αιμορραγία.</a:t>
            </a:r>
          </a:p>
          <a:p>
            <a:r>
              <a:rPr lang="el-GR" sz="2400" dirty="0" smtClean="0">
                <a:solidFill>
                  <a:schemeClr val="bg1"/>
                </a:solidFill>
                <a:latin typeface="Comic Sans MS" pitchFamily="66" charset="0"/>
              </a:rPr>
              <a:t> επάνω  οι θρόμβοι αίματος και τα  προϊόντα αποδόμησης που εμποδίζουν την οδό εκροής του ΕΝΥ και  </a:t>
            </a:r>
            <a:r>
              <a:rPr lang="el-GR" sz="2400" dirty="0" err="1" smtClean="0">
                <a:solidFill>
                  <a:schemeClr val="bg1"/>
                </a:solidFill>
                <a:latin typeface="Comic Sans MS" pitchFamily="66" charset="0"/>
              </a:rPr>
              <a:t>κατω</a:t>
            </a:r>
            <a:r>
              <a:rPr lang="el-GR" sz="2400" dirty="0" smtClean="0">
                <a:solidFill>
                  <a:schemeClr val="bg1"/>
                </a:solidFill>
                <a:latin typeface="Comic Sans MS" pitchFamily="66" charset="0"/>
              </a:rPr>
              <a:t> η </a:t>
            </a:r>
            <a:r>
              <a:rPr lang="el-GR" sz="2400" dirty="0" err="1" smtClean="0">
                <a:solidFill>
                  <a:schemeClr val="bg1"/>
                </a:solidFill>
                <a:latin typeface="Comic Sans MS" pitchFamily="66" charset="0"/>
              </a:rPr>
              <a:t>ίνωση</a:t>
            </a:r>
            <a:r>
              <a:rPr lang="el-GR" sz="2400" dirty="0" smtClean="0">
                <a:solidFill>
                  <a:schemeClr val="bg1"/>
                </a:solidFill>
                <a:latin typeface="Comic Sans MS" pitchFamily="66" charset="0"/>
              </a:rPr>
              <a:t> της αραχνοειδούς μεμβράνης (φλεγμονώδης αντίδραση).</a:t>
            </a:r>
            <a:endParaRPr lang="el-GR" sz="2400" dirty="0">
              <a:solidFill>
                <a:schemeClr val="bg1"/>
              </a:solidFill>
              <a:latin typeface="Comic Sans MS" pitchFamily="66" charset="0"/>
            </a:endParaRPr>
          </a:p>
        </p:txBody>
      </p:sp>
      <p:pic>
        <p:nvPicPr>
          <p:cNvPr id="167938" name="Picture 2" descr="C:\Documents and Settings\mparth\Τα έγγραφά μου\Οι εικόνες μου\2-Figure2-1.png"/>
          <p:cNvPicPr>
            <a:picLocks noChangeAspect="1" noChangeArrowheads="1"/>
          </p:cNvPicPr>
          <p:nvPr/>
        </p:nvPicPr>
        <p:blipFill>
          <a:blip r:embed="rId2" cstate="print">
            <a:lum bright="-40000" contrast="40000"/>
          </a:blip>
          <a:srcRect/>
          <a:stretch>
            <a:fillRect/>
          </a:stretch>
        </p:blipFill>
        <p:spPr bwMode="auto">
          <a:xfrm>
            <a:off x="539552" y="188640"/>
            <a:ext cx="8075637" cy="446449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179512" y="6211669"/>
            <a:ext cx="8964488" cy="646331"/>
          </a:xfrm>
          <a:prstGeom prst="rect">
            <a:avLst/>
          </a:prstGeom>
        </p:spPr>
        <p:txBody>
          <a:bodyPr wrap="square">
            <a:spAutoFit/>
          </a:bodyPr>
          <a:lstStyle/>
          <a:p>
            <a:r>
              <a:rPr lang="en-US" dirty="0" err="1" smtClean="0">
                <a:solidFill>
                  <a:schemeClr val="bg1"/>
                </a:solidFill>
              </a:rPr>
              <a:t>Heme</a:t>
            </a:r>
            <a:r>
              <a:rPr lang="en-US" dirty="0" smtClean="0">
                <a:solidFill>
                  <a:schemeClr val="bg1"/>
                </a:solidFill>
              </a:rPr>
              <a:t> is degraded in the brain by </a:t>
            </a:r>
            <a:r>
              <a:rPr lang="en-US" dirty="0" err="1" smtClean="0">
                <a:solidFill>
                  <a:schemeClr val="bg1"/>
                </a:solidFill>
              </a:rPr>
              <a:t>hemeoxygenase</a:t>
            </a:r>
            <a:r>
              <a:rPr lang="en-US" dirty="0" smtClean="0">
                <a:solidFill>
                  <a:schemeClr val="bg1"/>
                </a:solidFill>
              </a:rPr>
              <a:t> (HO) into iron, carbon monoxide and </a:t>
            </a:r>
            <a:r>
              <a:rPr lang="en-US" dirty="0" err="1" smtClean="0">
                <a:solidFill>
                  <a:schemeClr val="bg1"/>
                </a:solidFill>
              </a:rPr>
              <a:t>biliverdin</a:t>
            </a:r>
            <a:r>
              <a:rPr lang="en-US" dirty="0" smtClean="0">
                <a:solidFill>
                  <a:schemeClr val="bg1"/>
                </a:solidFill>
              </a:rPr>
              <a:t>, the latter of which is subsequently converted to </a:t>
            </a:r>
            <a:r>
              <a:rPr lang="en-US" dirty="0" err="1" smtClean="0">
                <a:solidFill>
                  <a:schemeClr val="bg1"/>
                </a:solidFill>
              </a:rPr>
              <a:t>bilirubin</a:t>
            </a:r>
            <a:r>
              <a:rPr lang="en-US" dirty="0" smtClean="0">
                <a:solidFill>
                  <a:schemeClr val="bg1"/>
                </a:solidFill>
              </a:rPr>
              <a:t> by </a:t>
            </a:r>
            <a:r>
              <a:rPr lang="en-US" dirty="0" err="1" smtClean="0">
                <a:solidFill>
                  <a:schemeClr val="bg1"/>
                </a:solidFill>
              </a:rPr>
              <a:t>biliverdin</a:t>
            </a:r>
            <a:r>
              <a:rPr lang="en-US" dirty="0" smtClean="0">
                <a:solidFill>
                  <a:schemeClr val="bg1"/>
                </a:solidFill>
              </a:rPr>
              <a:t> </a:t>
            </a:r>
            <a:r>
              <a:rPr lang="en-US" dirty="0" err="1" smtClean="0">
                <a:solidFill>
                  <a:schemeClr val="bg1"/>
                </a:solidFill>
              </a:rPr>
              <a:t>reductase</a:t>
            </a:r>
            <a:r>
              <a:rPr lang="en-US" dirty="0" smtClean="0">
                <a:solidFill>
                  <a:schemeClr val="bg1"/>
                </a:solidFill>
              </a:rPr>
              <a:t>.</a:t>
            </a:r>
            <a:endParaRPr lang="el-GR" dirty="0">
              <a:solidFill>
                <a:schemeClr val="bg1"/>
              </a:solidFill>
            </a:endParaRPr>
          </a:p>
        </p:txBody>
      </p:sp>
      <p:sp>
        <p:nvSpPr>
          <p:cNvPr id="5" name="4 - Ορθογώνιο"/>
          <p:cNvSpPr/>
          <p:nvPr/>
        </p:nvSpPr>
        <p:spPr>
          <a:xfrm>
            <a:off x="179512" y="260648"/>
            <a:ext cx="8784976" cy="3416320"/>
          </a:xfrm>
          <a:prstGeom prst="rect">
            <a:avLst/>
          </a:prstGeom>
        </p:spPr>
        <p:txBody>
          <a:bodyPr wrap="square">
            <a:spAutoFit/>
          </a:bodyPr>
          <a:lstStyle/>
          <a:p>
            <a:r>
              <a:rPr lang="el-GR" sz="2400" dirty="0" smtClean="0">
                <a:solidFill>
                  <a:srgbClr val="FF00FF"/>
                </a:solidFill>
                <a:latin typeface="Comic Sans MS" pitchFamily="66" charset="0"/>
              </a:rPr>
              <a:t>   ΕΝΔΟΚΟΙΛΙΑΚΗ ΑΙΜΟΡΡΑΓΙΑ – ΥΔΡΟΚΕΦΑΛΟΣ</a:t>
            </a:r>
          </a:p>
          <a:p>
            <a:endParaRPr lang="el-GR" sz="2400" dirty="0" smtClean="0">
              <a:solidFill>
                <a:srgbClr val="FF00FF"/>
              </a:solidFill>
              <a:latin typeface="Comic Sans MS" pitchFamily="66" charset="0"/>
            </a:endParaRPr>
          </a:p>
          <a:p>
            <a:r>
              <a:rPr lang="el-GR" sz="2400" dirty="0" smtClean="0">
                <a:solidFill>
                  <a:srgbClr val="FFFF00"/>
                </a:solidFill>
                <a:latin typeface="Comic Sans MS" pitchFamily="66" charset="0"/>
              </a:rPr>
              <a:t>Α)</a:t>
            </a:r>
            <a:r>
              <a:rPr lang="el-GR" sz="2400" dirty="0" smtClean="0">
                <a:solidFill>
                  <a:schemeClr val="bg1"/>
                </a:solidFill>
                <a:latin typeface="Comic Sans MS" pitchFamily="66" charset="0"/>
              </a:rPr>
              <a:t>Πήγματα αίματος αποφράσσουν  τα τρήματα κυκλοφορίας  </a:t>
            </a:r>
          </a:p>
          <a:p>
            <a:r>
              <a:rPr lang="el-GR" sz="2400" dirty="0" smtClean="0">
                <a:solidFill>
                  <a:schemeClr val="bg1"/>
                </a:solidFill>
                <a:latin typeface="Comic Sans MS" pitchFamily="66" charset="0"/>
              </a:rPr>
              <a:t>και εξόδου του ΕΝΥ στο κοιλιακό σύστημα        </a:t>
            </a:r>
            <a:r>
              <a:rPr lang="el-GR" sz="2400" dirty="0" smtClean="0">
                <a:solidFill>
                  <a:srgbClr val="00FFFF"/>
                </a:solidFill>
                <a:latin typeface="Comic Sans MS" pitchFamily="66" charset="0"/>
              </a:rPr>
              <a:t>Αποφρακτικός Υδροκέφαλος</a:t>
            </a:r>
          </a:p>
          <a:p>
            <a:r>
              <a:rPr lang="el-GR" sz="2400" dirty="0" smtClean="0">
                <a:solidFill>
                  <a:srgbClr val="FFFF00"/>
                </a:solidFill>
                <a:latin typeface="Comic Sans MS" pitchFamily="66" charset="0"/>
              </a:rPr>
              <a:t>Β)</a:t>
            </a:r>
            <a:r>
              <a:rPr lang="el-GR" sz="2400" dirty="0" smtClean="0">
                <a:solidFill>
                  <a:schemeClr val="bg1"/>
                </a:solidFill>
                <a:latin typeface="Comic Sans MS" pitchFamily="66" charset="0"/>
              </a:rPr>
              <a:t> θρόμβοι αίματος και προϊόντα αποδόμησης  εμποδίζουν την κυκλοφορία του ΕΝΥ  στον </a:t>
            </a:r>
            <a:r>
              <a:rPr lang="el-GR" sz="2400" dirty="0" err="1" smtClean="0">
                <a:solidFill>
                  <a:schemeClr val="bg1"/>
                </a:solidFill>
                <a:latin typeface="Comic Sans MS" pitchFamily="66" charset="0"/>
              </a:rPr>
              <a:t>υπαραχνοειδή</a:t>
            </a:r>
            <a:r>
              <a:rPr lang="el-GR" sz="2400" dirty="0" smtClean="0">
                <a:solidFill>
                  <a:schemeClr val="bg1"/>
                </a:solidFill>
                <a:latin typeface="Comic Sans MS" pitchFamily="66" charset="0"/>
              </a:rPr>
              <a:t> χώρο και αποφράσσουν τις αραχνοειδείς λάχνες         </a:t>
            </a:r>
            <a:r>
              <a:rPr lang="el-GR" sz="2400" dirty="0" smtClean="0">
                <a:solidFill>
                  <a:srgbClr val="00FFFF"/>
                </a:solidFill>
                <a:latin typeface="Comic Sans MS" pitchFamily="66" charset="0"/>
              </a:rPr>
              <a:t>Επικοινωνών Υδροκέφαλος</a:t>
            </a:r>
          </a:p>
        </p:txBody>
      </p:sp>
      <p:sp>
        <p:nvSpPr>
          <p:cNvPr id="6" name="5 - Δεξιό βέλος"/>
          <p:cNvSpPr/>
          <p:nvPr/>
        </p:nvSpPr>
        <p:spPr>
          <a:xfrm>
            <a:off x="5652120" y="2852936"/>
            <a:ext cx="432048" cy="360040"/>
          </a:xfrm>
          <a:prstGeom prst="righ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Δεξιό βέλος"/>
          <p:cNvSpPr/>
          <p:nvPr/>
        </p:nvSpPr>
        <p:spPr>
          <a:xfrm>
            <a:off x="6156176" y="1412776"/>
            <a:ext cx="432048" cy="360040"/>
          </a:xfrm>
          <a:prstGeom prst="righ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68962" name="Picture 2" descr="Figure 1: (a) Massive left lateral and paraventricular hemorrhage secondary to arteriovenous malformation. (b) The hemorrhage extends to the third ventricle. (c) The inner cortex is sometimes used to guide the surgeon. (d) Blood clot is removed. (e) Blood clot blocks the aqueduct. (f) Gentle suction successfully removed the clot. (g and h) Computed tomography brain after the surgery"/>
          <p:cNvPicPr>
            <a:picLocks noChangeAspect="1" noChangeArrowheads="1"/>
          </p:cNvPicPr>
          <p:nvPr/>
        </p:nvPicPr>
        <p:blipFill>
          <a:blip r:embed="rId2" cstate="print"/>
          <a:srcRect t="50424" r="72920"/>
          <a:stretch>
            <a:fillRect/>
          </a:stretch>
        </p:blipFill>
        <p:spPr bwMode="auto">
          <a:xfrm rot="10800000">
            <a:off x="5148064" y="3429000"/>
            <a:ext cx="3456384" cy="2875781"/>
          </a:xfrm>
          <a:prstGeom prst="rect">
            <a:avLst/>
          </a:prstGeom>
          <a:noFill/>
        </p:spPr>
      </p:pic>
      <p:pic>
        <p:nvPicPr>
          <p:cNvPr id="168964" name="Picture 4" descr="Figure 1: (a) Massive left lateral and paraventricular hemorrhage secondary to arteriovenous malformation. (b) The hemorrhage extends to the third ventricle. (c) The inner cortex is sometimes used to guide the surgeon. (d) Blood clot is removed. (e) Blood clot blocks the aqueduct. (f) Gentle suction successfully removed the clot. (g and h) Computed tomography brain after the surgery"/>
          <p:cNvPicPr>
            <a:picLocks noChangeAspect="1" noChangeArrowheads="1"/>
          </p:cNvPicPr>
          <p:nvPr/>
        </p:nvPicPr>
        <p:blipFill>
          <a:blip r:embed="rId2" cstate="print"/>
          <a:srcRect l="20874" r="58251" b="54070"/>
          <a:stretch>
            <a:fillRect/>
          </a:stretch>
        </p:blipFill>
        <p:spPr bwMode="auto">
          <a:xfrm>
            <a:off x="2051720" y="3645024"/>
            <a:ext cx="2664296" cy="266429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79512" y="332656"/>
            <a:ext cx="8784976" cy="1569660"/>
          </a:xfrm>
          <a:prstGeom prst="rect">
            <a:avLst/>
          </a:prstGeom>
        </p:spPr>
        <p:txBody>
          <a:bodyPr wrap="square">
            <a:spAutoFit/>
          </a:bodyPr>
          <a:lstStyle/>
          <a:p>
            <a:r>
              <a:rPr lang="el-GR" sz="2400" dirty="0" smtClean="0">
                <a:solidFill>
                  <a:schemeClr val="accent2">
                    <a:lumMod val="60000"/>
                    <a:lumOff val="40000"/>
                  </a:schemeClr>
                </a:solidFill>
                <a:latin typeface="Comic Sans MS" pitchFamily="66" charset="0"/>
              </a:rPr>
              <a:t>ΒΑΚΤΗΡΙΑΚΗ  ΜΗΝΙΓΓΙΤΙΔΑ</a:t>
            </a:r>
          </a:p>
          <a:p>
            <a:r>
              <a:rPr lang="el-GR" sz="2400" dirty="0" smtClean="0">
                <a:solidFill>
                  <a:schemeClr val="bg1"/>
                </a:solidFill>
                <a:latin typeface="Comic Sans MS" pitchFamily="66" charset="0"/>
              </a:rPr>
              <a:t>Το παχύ ινώδες και πυώδες  εξίδρωμα στον </a:t>
            </a:r>
            <a:r>
              <a:rPr lang="el-GR" sz="2400" dirty="0" err="1" smtClean="0">
                <a:solidFill>
                  <a:schemeClr val="bg1"/>
                </a:solidFill>
                <a:latin typeface="Comic Sans MS" pitchFamily="66" charset="0"/>
              </a:rPr>
              <a:t>υπαραχνοειδή</a:t>
            </a:r>
            <a:r>
              <a:rPr lang="el-GR" sz="2400" dirty="0" smtClean="0">
                <a:solidFill>
                  <a:schemeClr val="bg1"/>
                </a:solidFill>
                <a:latin typeface="Comic Sans MS" pitchFamily="66" charset="0"/>
              </a:rPr>
              <a:t>  χώρο οργανώνεται σε ινώδη ιστό που δεσμεύει και εμποδίζει την κυκλοφορία του ΕΝΥ  γύρω από την εγκεφαλική κυρτότητα</a:t>
            </a:r>
            <a:endParaRPr lang="el-GR" sz="2400" dirty="0">
              <a:solidFill>
                <a:schemeClr val="bg1"/>
              </a:solidFill>
              <a:latin typeface="Comic Sans MS" pitchFamily="66" charset="0"/>
            </a:endParaRPr>
          </a:p>
        </p:txBody>
      </p:sp>
      <p:pic>
        <p:nvPicPr>
          <p:cNvPr id="165890" name="Picture 2" descr="C:\Documents and Settings\mparth\Τα έγγραφά μου\Οι εικόνες μου\5-meningitis-gross.png"/>
          <p:cNvPicPr>
            <a:picLocks noChangeAspect="1" noChangeArrowheads="1"/>
          </p:cNvPicPr>
          <p:nvPr/>
        </p:nvPicPr>
        <p:blipFill>
          <a:blip r:embed="rId2" cstate="print"/>
          <a:srcRect/>
          <a:stretch>
            <a:fillRect/>
          </a:stretch>
        </p:blipFill>
        <p:spPr bwMode="auto">
          <a:xfrm>
            <a:off x="1907704" y="1916832"/>
            <a:ext cx="5421982" cy="4297660"/>
          </a:xfrm>
          <a:prstGeom prst="rect">
            <a:avLst/>
          </a:prstGeom>
          <a:noFill/>
          <a:effectLst>
            <a:softEdge rad="6350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67544" y="188640"/>
            <a:ext cx="8229600" cy="490537"/>
          </a:xfrm>
        </p:spPr>
        <p:txBody>
          <a:bodyPr>
            <a:noAutofit/>
          </a:bodyPr>
          <a:lstStyle/>
          <a:p>
            <a:r>
              <a:rPr lang="el-GR" sz="3200" i="1" dirty="0" smtClean="0">
                <a:solidFill>
                  <a:srgbClr val="CC66FF"/>
                </a:solidFill>
                <a:latin typeface="Comic Sans MS" pitchFamily="66" charset="0"/>
              </a:rPr>
              <a:t>ΕΠΙΚΤΗΤΟΣ   ΥΔΡΟΚΕΦΑΛΟΣ</a:t>
            </a:r>
            <a:endParaRPr lang="el-GR" sz="3200" i="1" dirty="0">
              <a:solidFill>
                <a:srgbClr val="CC66FF"/>
              </a:solidFill>
              <a:latin typeface="Comic Sans MS" pitchFamily="66" charset="0"/>
            </a:endParaRPr>
          </a:p>
        </p:txBody>
      </p:sp>
      <p:sp>
        <p:nvSpPr>
          <p:cNvPr id="274435" name="Rectangle 3"/>
          <p:cNvSpPr>
            <a:spLocks noGrp="1" noChangeArrowheads="1"/>
          </p:cNvSpPr>
          <p:nvPr>
            <p:ph type="body" idx="1"/>
          </p:nvPr>
        </p:nvSpPr>
        <p:spPr>
          <a:xfrm>
            <a:off x="467544" y="1052736"/>
            <a:ext cx="6480720" cy="5113337"/>
          </a:xfrm>
        </p:spPr>
        <p:txBody>
          <a:bodyPr>
            <a:normAutofit lnSpcReduction="10000"/>
          </a:bodyPr>
          <a:lstStyle/>
          <a:p>
            <a:pPr>
              <a:lnSpc>
                <a:spcPct val="90000"/>
              </a:lnSpc>
              <a:buNone/>
            </a:pPr>
            <a:r>
              <a:rPr lang="el-GR" sz="2800" i="1" dirty="0" smtClean="0">
                <a:solidFill>
                  <a:srgbClr val="FFC000"/>
                </a:solidFill>
                <a:latin typeface="Comic Sans MS" pitchFamily="66" charset="0"/>
              </a:rPr>
              <a:t>Συμπτώματα </a:t>
            </a:r>
          </a:p>
          <a:p>
            <a:pPr>
              <a:lnSpc>
                <a:spcPct val="90000"/>
              </a:lnSpc>
              <a:buNone/>
            </a:pPr>
            <a:r>
              <a:rPr lang="el-GR" sz="2400" i="1" dirty="0" smtClean="0">
                <a:solidFill>
                  <a:schemeClr val="tx2">
                    <a:lumMod val="40000"/>
                    <a:lumOff val="60000"/>
                  </a:schemeClr>
                </a:solidFill>
                <a:latin typeface="Comic Sans MS" pitchFamily="66" charset="0"/>
              </a:rPr>
              <a:t>Προκαλούνται από την </a:t>
            </a:r>
            <a:r>
              <a:rPr lang="el-GR" sz="2400" i="1" dirty="0" err="1" smtClean="0">
                <a:solidFill>
                  <a:schemeClr val="tx2">
                    <a:lumMod val="40000"/>
                    <a:lumOff val="60000"/>
                  </a:schemeClr>
                </a:solidFill>
                <a:latin typeface="Comic Sans MS" pitchFamily="66" charset="0"/>
              </a:rPr>
              <a:t>αυξηση</a:t>
            </a:r>
            <a:r>
              <a:rPr lang="el-GR" sz="2400" i="1" dirty="0" smtClean="0">
                <a:solidFill>
                  <a:schemeClr val="tx2">
                    <a:lumMod val="40000"/>
                    <a:lumOff val="60000"/>
                  </a:schemeClr>
                </a:solidFill>
                <a:latin typeface="Comic Sans MS" pitchFamily="66" charset="0"/>
              </a:rPr>
              <a:t> της  </a:t>
            </a:r>
            <a:r>
              <a:rPr lang="el-GR" sz="2400" i="1" dirty="0" err="1" smtClean="0">
                <a:solidFill>
                  <a:schemeClr val="tx2">
                    <a:lumMod val="40000"/>
                    <a:lumOff val="60000"/>
                  </a:schemeClr>
                </a:solidFill>
                <a:latin typeface="Comic Sans MS" pitchFamily="66" charset="0"/>
              </a:rPr>
              <a:t>ενδοκράνιας</a:t>
            </a:r>
            <a:r>
              <a:rPr lang="el-GR" sz="2400" i="1" dirty="0" smtClean="0">
                <a:solidFill>
                  <a:schemeClr val="tx2">
                    <a:lumMod val="40000"/>
                    <a:lumOff val="60000"/>
                  </a:schemeClr>
                </a:solidFill>
                <a:latin typeface="Comic Sans MS" pitchFamily="66" charset="0"/>
              </a:rPr>
              <a:t> πίεσης </a:t>
            </a:r>
            <a:r>
              <a:rPr lang="en-US" sz="2400" i="1" dirty="0" smtClean="0">
                <a:solidFill>
                  <a:schemeClr val="tx2">
                    <a:lumMod val="40000"/>
                    <a:lumOff val="60000"/>
                  </a:schemeClr>
                </a:solidFill>
                <a:latin typeface="Comic Sans MS" pitchFamily="66" charset="0"/>
              </a:rPr>
              <a:t>:</a:t>
            </a:r>
            <a:endParaRPr lang="el-GR" sz="2400" i="1" dirty="0" smtClean="0">
              <a:solidFill>
                <a:schemeClr val="tx2">
                  <a:lumMod val="40000"/>
                  <a:lumOff val="60000"/>
                </a:schemeClr>
              </a:solidFill>
              <a:latin typeface="Comic Sans MS" pitchFamily="66" charset="0"/>
            </a:endParaRPr>
          </a:p>
          <a:p>
            <a:pPr>
              <a:lnSpc>
                <a:spcPct val="90000"/>
              </a:lnSpc>
            </a:pPr>
            <a:endParaRPr lang="en-US" sz="2400" dirty="0" smtClean="0">
              <a:solidFill>
                <a:srgbClr val="FF00FF"/>
              </a:solidFill>
              <a:latin typeface="Comic Sans MS" pitchFamily="66" charset="0"/>
            </a:endParaRPr>
          </a:p>
          <a:p>
            <a:pPr>
              <a:lnSpc>
                <a:spcPct val="90000"/>
              </a:lnSpc>
            </a:pPr>
            <a:r>
              <a:rPr lang="el-GR" sz="2400" dirty="0" smtClean="0">
                <a:solidFill>
                  <a:srgbClr val="00FFFF"/>
                </a:solidFill>
                <a:latin typeface="Comic Sans MS" pitchFamily="66" charset="0"/>
              </a:rPr>
              <a:t>Κεφαλαλγία </a:t>
            </a:r>
          </a:p>
          <a:p>
            <a:pPr>
              <a:lnSpc>
                <a:spcPct val="90000"/>
              </a:lnSpc>
            </a:pPr>
            <a:r>
              <a:rPr lang="el-GR" sz="2400" dirty="0" err="1" smtClean="0">
                <a:solidFill>
                  <a:srgbClr val="00FFFF"/>
                </a:solidFill>
                <a:latin typeface="Comic Sans MS" pitchFamily="66" charset="0"/>
              </a:rPr>
              <a:t>Έμμετοι</a:t>
            </a:r>
            <a:endParaRPr lang="el-GR" sz="2400" dirty="0" smtClean="0">
              <a:solidFill>
                <a:srgbClr val="00FFFF"/>
              </a:solidFill>
              <a:latin typeface="Comic Sans MS" pitchFamily="66" charset="0"/>
            </a:endParaRPr>
          </a:p>
          <a:p>
            <a:pPr>
              <a:lnSpc>
                <a:spcPct val="90000"/>
              </a:lnSpc>
            </a:pPr>
            <a:r>
              <a:rPr lang="el-GR" sz="2400" dirty="0" err="1" smtClean="0">
                <a:solidFill>
                  <a:srgbClr val="00FFFF"/>
                </a:solidFill>
                <a:latin typeface="Comic Sans MS" pitchFamily="66" charset="0"/>
              </a:rPr>
              <a:t>Σύγχιση</a:t>
            </a:r>
            <a:r>
              <a:rPr lang="el-GR" sz="2400" dirty="0" smtClean="0">
                <a:solidFill>
                  <a:srgbClr val="00FFFF"/>
                </a:solidFill>
                <a:latin typeface="Comic Sans MS" pitchFamily="66" charset="0"/>
              </a:rPr>
              <a:t>, Υπνηλία</a:t>
            </a:r>
          </a:p>
          <a:p>
            <a:pPr>
              <a:lnSpc>
                <a:spcPct val="90000"/>
              </a:lnSpc>
            </a:pPr>
            <a:r>
              <a:rPr lang="el-GR" sz="2400" dirty="0" smtClean="0">
                <a:solidFill>
                  <a:srgbClr val="00FFFF"/>
                </a:solidFill>
                <a:latin typeface="Comic Sans MS" pitchFamily="66" charset="0"/>
              </a:rPr>
              <a:t>Λήθαργος κώμα</a:t>
            </a:r>
          </a:p>
          <a:p>
            <a:pPr>
              <a:lnSpc>
                <a:spcPct val="80000"/>
              </a:lnSpc>
            </a:pPr>
            <a:endParaRPr lang="el-GR" sz="2400" dirty="0" smtClean="0">
              <a:solidFill>
                <a:schemeClr val="bg1"/>
              </a:solidFill>
              <a:latin typeface="Comic Sans MS" pitchFamily="66" charset="0"/>
            </a:endParaRPr>
          </a:p>
          <a:p>
            <a:pPr>
              <a:lnSpc>
                <a:spcPct val="80000"/>
              </a:lnSpc>
            </a:pPr>
            <a:r>
              <a:rPr lang="el-GR" sz="2400" dirty="0" smtClean="0">
                <a:solidFill>
                  <a:schemeClr val="bg1"/>
                </a:solidFill>
                <a:latin typeface="Comic Sans MS" pitchFamily="66" charset="0"/>
              </a:rPr>
              <a:t>κρίσεις ‘Ε’, </a:t>
            </a:r>
          </a:p>
          <a:p>
            <a:pPr>
              <a:lnSpc>
                <a:spcPct val="90000"/>
              </a:lnSpc>
            </a:pPr>
            <a:r>
              <a:rPr lang="el-GR" sz="2400" dirty="0" smtClean="0">
                <a:solidFill>
                  <a:schemeClr val="bg1"/>
                </a:solidFill>
                <a:latin typeface="Comic Sans MS" pitchFamily="66" charset="0"/>
              </a:rPr>
              <a:t>διαταραχές μνήμης,</a:t>
            </a:r>
          </a:p>
          <a:p>
            <a:pPr>
              <a:lnSpc>
                <a:spcPct val="90000"/>
              </a:lnSpc>
            </a:pPr>
            <a:r>
              <a:rPr lang="el-GR" sz="2400" dirty="0" smtClean="0">
                <a:solidFill>
                  <a:schemeClr val="bg1"/>
                </a:solidFill>
                <a:latin typeface="Comic Sans MS" pitchFamily="66" charset="0"/>
              </a:rPr>
              <a:t>διαταραχές όρασης,</a:t>
            </a:r>
            <a:r>
              <a:rPr lang="el-GR" sz="2400" dirty="0" smtClean="0">
                <a:solidFill>
                  <a:schemeClr val="bg1"/>
                </a:solidFill>
              </a:rPr>
              <a:t> </a:t>
            </a:r>
            <a:r>
              <a:rPr lang="el-GR" sz="2400" dirty="0" smtClean="0">
                <a:solidFill>
                  <a:schemeClr val="bg1"/>
                </a:solidFill>
                <a:latin typeface="Comic Sans MS" pitchFamily="66" charset="0"/>
              </a:rPr>
              <a:t>Διπλωπία </a:t>
            </a:r>
          </a:p>
          <a:p>
            <a:pPr>
              <a:lnSpc>
                <a:spcPct val="90000"/>
              </a:lnSpc>
            </a:pPr>
            <a:r>
              <a:rPr lang="el-GR" sz="2400" dirty="0" smtClean="0">
                <a:solidFill>
                  <a:schemeClr val="bg1"/>
                </a:solidFill>
                <a:latin typeface="Comic Sans MS" pitchFamily="66" charset="0"/>
              </a:rPr>
              <a:t>Προβλήματα βάδισης , ισορροπίας</a:t>
            </a:r>
          </a:p>
          <a:p>
            <a:pPr>
              <a:lnSpc>
                <a:spcPct val="90000"/>
              </a:lnSpc>
            </a:pPr>
            <a:r>
              <a:rPr lang="el-GR" sz="2400" dirty="0" err="1" smtClean="0">
                <a:solidFill>
                  <a:schemeClr val="bg1"/>
                </a:solidFill>
                <a:latin typeface="Comic Sans MS" pitchFamily="66" charset="0"/>
              </a:rPr>
              <a:t>Σφιγκτηριακές</a:t>
            </a:r>
            <a:r>
              <a:rPr lang="el-GR" sz="2400" dirty="0" smtClean="0">
                <a:solidFill>
                  <a:schemeClr val="bg1"/>
                </a:solidFill>
                <a:latin typeface="Comic Sans MS" pitchFamily="66" charset="0"/>
              </a:rPr>
              <a:t> διαταραχές</a:t>
            </a:r>
          </a:p>
          <a:p>
            <a:pPr>
              <a:lnSpc>
                <a:spcPct val="80000"/>
              </a:lnSpc>
            </a:pPr>
            <a:endParaRPr lang="el-GR" sz="2400" i="1" dirty="0">
              <a:solidFill>
                <a:schemeClr val="bg1"/>
              </a:solidFill>
            </a:endParaRPr>
          </a:p>
        </p:txBody>
      </p:sp>
      <p:sp>
        <p:nvSpPr>
          <p:cNvPr id="104450" name="AutoShape 2" descr="Αποτέλεσμα εικόνας για increased IC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4451" name="Picture 3" descr="C:\Documents and Settings\mparth\Τα έγγραφά μου\Οι εικόνες μου\7342-0550x0475.jpg"/>
          <p:cNvPicPr>
            <a:picLocks noChangeAspect="1" noChangeArrowheads="1"/>
          </p:cNvPicPr>
          <p:nvPr/>
        </p:nvPicPr>
        <p:blipFill>
          <a:blip r:embed="rId2" cstate="print"/>
          <a:srcRect l="12401" t="2923" r="61843" b="73689"/>
          <a:stretch>
            <a:fillRect/>
          </a:stretch>
        </p:blipFill>
        <p:spPr bwMode="auto">
          <a:xfrm>
            <a:off x="6660232" y="692696"/>
            <a:ext cx="1944216" cy="2016224"/>
          </a:xfrm>
          <a:prstGeom prst="rect">
            <a:avLst/>
          </a:prstGeom>
          <a:noFill/>
        </p:spPr>
      </p:pic>
      <p:pic>
        <p:nvPicPr>
          <p:cNvPr id="7" name="Picture 3" descr="C:\Documents and Settings\mparth\Τα έγγραφά μου\Οι εικόνες μου\7342-0550x0475.jpg"/>
          <p:cNvPicPr>
            <a:picLocks noChangeAspect="1" noChangeArrowheads="1"/>
          </p:cNvPicPr>
          <p:nvPr/>
        </p:nvPicPr>
        <p:blipFill>
          <a:blip r:embed="rId2" cstate="print"/>
          <a:srcRect l="37092" t="2923" r="35245" b="73689"/>
          <a:stretch>
            <a:fillRect/>
          </a:stretch>
        </p:blipFill>
        <p:spPr bwMode="auto">
          <a:xfrm>
            <a:off x="6300192" y="2852936"/>
            <a:ext cx="2088232" cy="1728192"/>
          </a:xfrm>
          <a:prstGeom prst="rect">
            <a:avLst/>
          </a:prstGeom>
          <a:noFill/>
        </p:spPr>
      </p:pic>
      <p:pic>
        <p:nvPicPr>
          <p:cNvPr id="8" name="Picture 3" descr="C:\Documents and Settings\mparth\Τα έγγραφά μου\Οι εικόνες μου\7342-0550x0475.jpg"/>
          <p:cNvPicPr>
            <a:picLocks noChangeAspect="1" noChangeArrowheads="1"/>
          </p:cNvPicPr>
          <p:nvPr/>
        </p:nvPicPr>
        <p:blipFill>
          <a:blip r:embed="rId2" cstate="print"/>
          <a:srcRect l="64644" t="2923" r="12240" b="73689"/>
          <a:stretch>
            <a:fillRect/>
          </a:stretch>
        </p:blipFill>
        <p:spPr bwMode="auto">
          <a:xfrm>
            <a:off x="6732240" y="4797152"/>
            <a:ext cx="1744960" cy="172819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457200" y="274638"/>
            <a:ext cx="3970338" cy="1143000"/>
          </a:xfrm>
        </p:spPr>
        <p:txBody>
          <a:bodyPr/>
          <a:lstStyle/>
          <a:p>
            <a:r>
              <a:rPr lang="el-GR" sz="4000" dirty="0">
                <a:solidFill>
                  <a:srgbClr val="CC66FF"/>
                </a:solidFill>
                <a:latin typeface="Comic Sans MS" pitchFamily="66" charset="0"/>
              </a:rPr>
              <a:t>Διάγνωση </a:t>
            </a:r>
          </a:p>
        </p:txBody>
      </p:sp>
      <p:sp>
        <p:nvSpPr>
          <p:cNvPr id="256003" name="Rectangle 3"/>
          <p:cNvSpPr>
            <a:spLocks noGrp="1" noChangeArrowheads="1"/>
          </p:cNvSpPr>
          <p:nvPr>
            <p:ph type="body" sz="half" idx="1"/>
          </p:nvPr>
        </p:nvSpPr>
        <p:spPr/>
        <p:txBody>
          <a:bodyPr>
            <a:normAutofit/>
          </a:bodyPr>
          <a:lstStyle/>
          <a:p>
            <a:pPr>
              <a:buClr>
                <a:srgbClr val="FF00FF"/>
              </a:buClr>
            </a:pPr>
            <a:r>
              <a:rPr lang="el-GR" sz="2800" dirty="0">
                <a:solidFill>
                  <a:schemeClr val="tx2">
                    <a:lumMod val="40000"/>
                    <a:lumOff val="60000"/>
                  </a:schemeClr>
                </a:solidFill>
                <a:latin typeface="Comic Sans MS" pitchFamily="66" charset="0"/>
              </a:rPr>
              <a:t>Συμπτωματολογία</a:t>
            </a:r>
          </a:p>
          <a:p>
            <a:pPr>
              <a:buClr>
                <a:srgbClr val="FF00FF"/>
              </a:buClr>
            </a:pPr>
            <a:r>
              <a:rPr lang="el-GR" sz="2800" dirty="0">
                <a:solidFill>
                  <a:schemeClr val="tx2">
                    <a:lumMod val="40000"/>
                    <a:lumOff val="60000"/>
                  </a:schemeClr>
                </a:solidFill>
                <a:latin typeface="Comic Sans MS" pitchFamily="66" charset="0"/>
              </a:rPr>
              <a:t>Αξονική τομογραφία </a:t>
            </a:r>
          </a:p>
          <a:p>
            <a:pPr>
              <a:buClr>
                <a:srgbClr val="FF00FF"/>
              </a:buClr>
            </a:pPr>
            <a:r>
              <a:rPr lang="el-GR" sz="2800" dirty="0">
                <a:solidFill>
                  <a:schemeClr val="tx2">
                    <a:lumMod val="40000"/>
                    <a:lumOff val="60000"/>
                  </a:schemeClr>
                </a:solidFill>
                <a:latin typeface="Comic Sans MS" pitchFamily="66" charset="0"/>
              </a:rPr>
              <a:t>Μαγνητική τομογραφία </a:t>
            </a:r>
          </a:p>
          <a:p>
            <a:pPr>
              <a:buClr>
                <a:srgbClr val="FF00FF"/>
              </a:buClr>
            </a:pPr>
            <a:r>
              <a:rPr lang="el-GR" sz="2800" dirty="0">
                <a:solidFill>
                  <a:schemeClr val="tx2">
                    <a:lumMod val="40000"/>
                    <a:lumOff val="60000"/>
                  </a:schemeClr>
                </a:solidFill>
                <a:latin typeface="Comic Sans MS" pitchFamily="66" charset="0"/>
              </a:rPr>
              <a:t>Υπέρηχοι κρανίου (νεογέννητα)</a:t>
            </a:r>
          </a:p>
        </p:txBody>
      </p:sp>
      <p:pic>
        <p:nvPicPr>
          <p:cNvPr id="256004" name="Picture 4" descr="hydrocephalus111"/>
          <p:cNvPicPr>
            <a:picLocks noGrp="1" noChangeAspect="1" noChangeArrowheads="1"/>
          </p:cNvPicPr>
          <p:nvPr>
            <p:ph sz="quarter" idx="2"/>
          </p:nvPr>
        </p:nvPicPr>
        <p:blipFill>
          <a:blip r:embed="rId2" cstate="print"/>
          <a:srcRect/>
          <a:stretch>
            <a:fillRect/>
          </a:stretch>
        </p:blipFill>
        <p:spPr>
          <a:xfrm>
            <a:off x="5651500" y="188913"/>
            <a:ext cx="3192463" cy="3311525"/>
          </a:xfrm>
          <a:solidFill>
            <a:srgbClr val="00FFFF"/>
          </a:solidFill>
          <a:ln/>
        </p:spPr>
      </p:pic>
      <p:pic>
        <p:nvPicPr>
          <p:cNvPr id="256006" name="Picture 6" descr="sol34688"/>
          <p:cNvPicPr>
            <a:picLocks noGrp="1" noChangeAspect="1" noChangeArrowheads="1"/>
          </p:cNvPicPr>
          <p:nvPr>
            <p:ph sz="quarter" idx="3"/>
          </p:nvPr>
        </p:nvPicPr>
        <p:blipFill>
          <a:blip r:embed="rId3" cstate="print"/>
          <a:srcRect/>
          <a:stretch>
            <a:fillRect/>
          </a:stretch>
        </p:blipFill>
        <p:spPr>
          <a:xfrm>
            <a:off x="4572000" y="3357563"/>
            <a:ext cx="3290888" cy="3241675"/>
          </a:xfrm>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79512" y="404664"/>
            <a:ext cx="8784976" cy="6063198"/>
          </a:xfrm>
          <a:prstGeom prst="rect">
            <a:avLst/>
          </a:prstGeom>
        </p:spPr>
        <p:txBody>
          <a:bodyPr wrap="square">
            <a:spAutoFit/>
          </a:bodyPr>
          <a:lstStyle/>
          <a:p>
            <a:r>
              <a:rPr lang="en-US" sz="2800" b="1" dirty="0" smtClean="0">
                <a:solidFill>
                  <a:srgbClr val="FF00FF"/>
                </a:solidFill>
                <a:latin typeface="Comic Sans MS" pitchFamily="66" charset="0"/>
              </a:rPr>
              <a:t>TY</a:t>
            </a:r>
            <a:r>
              <a:rPr lang="el-GR" sz="2800" b="1" dirty="0" smtClean="0">
                <a:solidFill>
                  <a:srgbClr val="FF00FF"/>
                </a:solidFill>
                <a:latin typeface="Comic Sans MS" pitchFamily="66" charset="0"/>
              </a:rPr>
              <a:t>Π</a:t>
            </a:r>
            <a:r>
              <a:rPr lang="en-US" sz="2800" b="1" dirty="0" smtClean="0">
                <a:solidFill>
                  <a:srgbClr val="FF00FF"/>
                </a:solidFill>
                <a:latin typeface="Comic Sans MS" pitchFamily="66" charset="0"/>
              </a:rPr>
              <a:t>OI </a:t>
            </a:r>
            <a:r>
              <a:rPr lang="el-GR" sz="2800" b="1" dirty="0" smtClean="0">
                <a:solidFill>
                  <a:srgbClr val="FF00FF"/>
                </a:solidFill>
                <a:latin typeface="Comic Sans MS" pitchFamily="66" charset="0"/>
              </a:rPr>
              <a:t> ΥΔΡΟΚΕΦΑΛΟΥ</a:t>
            </a:r>
            <a:endParaRPr lang="en-US" sz="2800" b="1" dirty="0" smtClean="0">
              <a:solidFill>
                <a:srgbClr val="FF00FF"/>
              </a:solidFill>
              <a:latin typeface="Comic Sans MS" pitchFamily="66" charset="0"/>
            </a:endParaRPr>
          </a:p>
          <a:p>
            <a:endParaRPr lang="el-GR" sz="2400" dirty="0" smtClean="0">
              <a:latin typeface="Comic Sans MS" pitchFamily="66" charset="0"/>
            </a:endParaRPr>
          </a:p>
          <a:p>
            <a:endParaRPr lang="en-US" sz="2400" dirty="0" smtClean="0">
              <a:latin typeface="Comic Sans MS" pitchFamily="66" charset="0"/>
            </a:endParaRPr>
          </a:p>
          <a:p>
            <a:r>
              <a:rPr lang="el-GR" sz="2400" b="1" dirty="0" smtClean="0">
                <a:solidFill>
                  <a:srgbClr val="00FFFF"/>
                </a:solidFill>
                <a:latin typeface="Comic Sans MS" pitchFamily="66" charset="0"/>
              </a:rPr>
              <a:t>Α.ΥΨΗΛΗΣ ΠΙΕΣΗΣ ΥΔΡΟΚΕΦΑΛΟΣ </a:t>
            </a:r>
          </a:p>
          <a:p>
            <a:endParaRPr lang="el-GR" sz="2400" b="1" dirty="0" smtClean="0">
              <a:solidFill>
                <a:srgbClr val="00FFFF"/>
              </a:solidFill>
              <a:latin typeface="Comic Sans MS" pitchFamily="66" charset="0"/>
            </a:endParaRPr>
          </a:p>
          <a:p>
            <a:endParaRPr lang="el-GR" sz="2400" b="1" dirty="0" smtClean="0">
              <a:solidFill>
                <a:srgbClr val="00FFFF"/>
              </a:solidFill>
              <a:latin typeface="Comic Sans MS" pitchFamily="66" charset="0"/>
            </a:endParaRPr>
          </a:p>
          <a:p>
            <a:r>
              <a:rPr lang="el-GR" sz="2400" b="1" dirty="0" smtClean="0">
                <a:solidFill>
                  <a:srgbClr val="00FFFF"/>
                </a:solidFill>
                <a:latin typeface="Comic Sans MS" pitchFamily="66" charset="0"/>
              </a:rPr>
              <a:t>         1.</a:t>
            </a:r>
            <a:endParaRPr lang="en-US" sz="2400" b="1" dirty="0" smtClean="0">
              <a:solidFill>
                <a:srgbClr val="00FFFF"/>
              </a:solidFill>
              <a:latin typeface="Comic Sans MS" pitchFamily="66" charset="0"/>
            </a:endParaRPr>
          </a:p>
          <a:p>
            <a:r>
              <a:rPr lang="en-US" sz="2400" dirty="0" smtClean="0">
                <a:latin typeface="Comic Sans MS" pitchFamily="66" charset="0"/>
              </a:rPr>
              <a:t/>
            </a:r>
            <a:br>
              <a:rPr lang="en-US" sz="2400" dirty="0" smtClean="0">
                <a:latin typeface="Comic Sans MS" pitchFamily="66" charset="0"/>
              </a:rPr>
            </a:br>
            <a:endParaRPr lang="el-GR" sz="2400" dirty="0" smtClean="0">
              <a:latin typeface="Comic Sans MS" pitchFamily="66" charset="0"/>
            </a:endParaRPr>
          </a:p>
          <a:p>
            <a:endParaRPr lang="el-GR" sz="2400" dirty="0" smtClean="0">
              <a:latin typeface="Comic Sans MS" pitchFamily="66" charset="0"/>
            </a:endParaRPr>
          </a:p>
          <a:p>
            <a:r>
              <a:rPr lang="el-GR" sz="2400" b="1" dirty="0" smtClean="0">
                <a:solidFill>
                  <a:srgbClr val="FF00FF"/>
                </a:solidFill>
                <a:latin typeface="Comic Sans MS" pitchFamily="66" charset="0"/>
              </a:rPr>
              <a:t>         </a:t>
            </a:r>
            <a:r>
              <a:rPr lang="el-GR" sz="2400" b="1" dirty="0" smtClean="0">
                <a:solidFill>
                  <a:srgbClr val="00FFFF"/>
                </a:solidFill>
                <a:latin typeface="Comic Sans MS" pitchFamily="66" charset="0"/>
              </a:rPr>
              <a:t>2.</a:t>
            </a:r>
            <a:r>
              <a:rPr lang="el-GR" sz="2400" dirty="0" smtClean="0">
                <a:solidFill>
                  <a:schemeClr val="bg1"/>
                </a:solidFill>
                <a:latin typeface="Comic Sans MS" pitchFamily="66" charset="0"/>
              </a:rPr>
              <a:t>   Συγγενής                Επίκτητος </a:t>
            </a:r>
          </a:p>
          <a:p>
            <a:endParaRPr lang="el-GR" sz="2400" b="1" dirty="0" smtClean="0">
              <a:solidFill>
                <a:schemeClr val="bg1"/>
              </a:solidFill>
              <a:latin typeface="Comic Sans MS" pitchFamily="66" charset="0"/>
            </a:endParaRPr>
          </a:p>
          <a:p>
            <a:endParaRPr lang="el-GR" sz="2400" b="1" dirty="0" smtClean="0">
              <a:solidFill>
                <a:srgbClr val="00FFFF"/>
              </a:solidFill>
              <a:latin typeface="Comic Sans MS" pitchFamily="66" charset="0"/>
            </a:endParaRPr>
          </a:p>
          <a:p>
            <a:r>
              <a:rPr lang="el-GR" sz="2400" b="1" dirty="0" smtClean="0">
                <a:solidFill>
                  <a:srgbClr val="00FFFF"/>
                </a:solidFill>
                <a:latin typeface="Comic Sans MS" pitchFamily="66" charset="0"/>
              </a:rPr>
              <a:t>Β. ΦΥΣΙΟΛΟΓΙΚΗΣ ΠΙΕΣΗΣ ΥΔΡΟΚΕΦΑΛΟΣ </a:t>
            </a:r>
            <a:endParaRPr lang="en-US" sz="2400" b="1" dirty="0" smtClean="0">
              <a:solidFill>
                <a:srgbClr val="00FFFF"/>
              </a:solidFill>
              <a:latin typeface="Comic Sans MS" pitchFamily="66" charset="0"/>
            </a:endParaRPr>
          </a:p>
          <a:p>
            <a:r>
              <a:rPr lang="en-US" sz="2400" dirty="0" smtClean="0">
                <a:latin typeface="Comic Sans MS" pitchFamily="66" charset="0"/>
              </a:rPr>
              <a:t/>
            </a:r>
            <a:br>
              <a:rPr lang="en-US" sz="2400" dirty="0" smtClean="0">
                <a:latin typeface="Comic Sans MS" pitchFamily="66" charset="0"/>
              </a:rPr>
            </a:br>
            <a:endParaRPr lang="en-US" sz="2400" dirty="0">
              <a:latin typeface="Comic Sans MS" pitchFamily="66" charset="0"/>
            </a:endParaRPr>
          </a:p>
        </p:txBody>
      </p:sp>
      <p:sp>
        <p:nvSpPr>
          <p:cNvPr id="3" name="2 - Ορθογώνιο"/>
          <p:cNvSpPr/>
          <p:nvPr/>
        </p:nvSpPr>
        <p:spPr>
          <a:xfrm>
            <a:off x="2051720" y="2420888"/>
            <a:ext cx="6480720" cy="1569660"/>
          </a:xfrm>
          <a:prstGeom prst="rect">
            <a:avLst/>
          </a:prstGeom>
        </p:spPr>
        <p:txBody>
          <a:bodyPr wrap="square">
            <a:spAutoFit/>
          </a:bodyPr>
          <a:lstStyle/>
          <a:p>
            <a:r>
              <a:rPr lang="el-GR" sz="2400" dirty="0" smtClean="0">
                <a:solidFill>
                  <a:srgbClr val="CC66FF"/>
                </a:solidFill>
                <a:latin typeface="Comic Sans MS" pitchFamily="66" charset="0"/>
              </a:rPr>
              <a:t>Αποφρακτικός                   Μη αποφρακτικός  </a:t>
            </a:r>
          </a:p>
          <a:p>
            <a:r>
              <a:rPr lang="el-GR" sz="2400" dirty="0" smtClean="0">
                <a:solidFill>
                  <a:srgbClr val="CC66FF"/>
                </a:solidFill>
                <a:latin typeface="Comic Sans MS" pitchFamily="66" charset="0"/>
              </a:rPr>
              <a:t>ή μη επικοινωνών               η επικοινωνών</a:t>
            </a:r>
          </a:p>
          <a:p>
            <a:endParaRPr lang="el-GR" sz="2400" dirty="0" smtClean="0">
              <a:solidFill>
                <a:srgbClr val="CC66FF"/>
              </a:solidFill>
              <a:latin typeface="Comic Sans MS" pitchFamily="66" charset="0"/>
            </a:endParaRPr>
          </a:p>
          <a:p>
            <a:endParaRPr lang="el-GR" sz="2400" dirty="0">
              <a:solidFill>
                <a:srgbClr val="CC66FF"/>
              </a:solidFill>
              <a:latin typeface="Comic Sans MS" pitchFamily="66" charset="0"/>
            </a:endParaRPr>
          </a:p>
        </p:txBody>
      </p:sp>
      <p:sp>
        <p:nvSpPr>
          <p:cNvPr id="12" name="11 - Βέλος λυγισμένο προς τα επάνω"/>
          <p:cNvSpPr/>
          <p:nvPr/>
        </p:nvSpPr>
        <p:spPr>
          <a:xfrm rot="5400000">
            <a:off x="552124" y="2192292"/>
            <a:ext cx="850392"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λυγισμένο προς τα επάνω"/>
          <p:cNvSpPr/>
          <p:nvPr/>
        </p:nvSpPr>
        <p:spPr>
          <a:xfrm rot="5400000">
            <a:off x="300096" y="3164400"/>
            <a:ext cx="1282440" cy="65951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Έλλειψη"/>
          <p:cNvSpPr/>
          <p:nvPr/>
        </p:nvSpPr>
        <p:spPr>
          <a:xfrm>
            <a:off x="1835696" y="2204864"/>
            <a:ext cx="3168352" cy="12961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Έλλειψη"/>
          <p:cNvSpPr/>
          <p:nvPr/>
        </p:nvSpPr>
        <p:spPr>
          <a:xfrm>
            <a:off x="5436096" y="2204864"/>
            <a:ext cx="3168352" cy="129614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Έλλειψη"/>
          <p:cNvSpPr/>
          <p:nvPr/>
        </p:nvSpPr>
        <p:spPr>
          <a:xfrm>
            <a:off x="1763688" y="3717032"/>
            <a:ext cx="2160240" cy="1008112"/>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Έλλειψη"/>
          <p:cNvSpPr/>
          <p:nvPr/>
        </p:nvSpPr>
        <p:spPr>
          <a:xfrm>
            <a:off x="4283968" y="3861048"/>
            <a:ext cx="2520280" cy="1008112"/>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Documents and Settings\mparth\Τα έγγραφά μου\Οι εικόνες μου\bn000018.jpg"/>
          <p:cNvPicPr>
            <a:picLocks noChangeAspect="1" noChangeArrowheads="1"/>
          </p:cNvPicPr>
          <p:nvPr/>
        </p:nvPicPr>
        <p:blipFill>
          <a:blip r:embed="rId2" cstate="print"/>
          <a:srcRect/>
          <a:stretch>
            <a:fillRect/>
          </a:stretch>
        </p:blipFill>
        <p:spPr bwMode="auto">
          <a:xfrm>
            <a:off x="683568" y="214290"/>
            <a:ext cx="7358114" cy="6643710"/>
          </a:xfrm>
          <a:prstGeom prst="flowChartAlternateProcess">
            <a:avLst/>
          </a:prstGeom>
          <a:noFill/>
          <a:effectLst>
            <a:softEdge rad="635000"/>
          </a:effectLst>
        </p:spPr>
      </p:pic>
      <p:sp>
        <p:nvSpPr>
          <p:cNvPr id="2" name="1 - Τίτλος"/>
          <p:cNvSpPr>
            <a:spLocks noGrp="1"/>
          </p:cNvSpPr>
          <p:nvPr>
            <p:ph type="ctrTitle"/>
          </p:nvPr>
        </p:nvSpPr>
        <p:spPr>
          <a:xfrm>
            <a:off x="251520" y="1700808"/>
            <a:ext cx="8568952" cy="1470025"/>
          </a:xfrm>
        </p:spPr>
        <p:txBody>
          <a:bodyPr>
            <a:noAutofit/>
          </a:bodyPr>
          <a:lstStyle/>
          <a:p>
            <a:r>
              <a:rPr lang="el-GR" sz="3600" i="1" dirty="0" smtClean="0">
                <a:solidFill>
                  <a:schemeClr val="bg1"/>
                </a:solidFill>
                <a:latin typeface="Comic Sans MS" pitchFamily="66" charset="0"/>
              </a:rPr>
              <a:t/>
            </a:r>
            <a:br>
              <a:rPr lang="el-GR" sz="3600" i="1" dirty="0" smtClean="0">
                <a:solidFill>
                  <a:schemeClr val="bg1"/>
                </a:solidFill>
                <a:latin typeface="Comic Sans MS" pitchFamily="66" charset="0"/>
              </a:rPr>
            </a:br>
            <a:r>
              <a:rPr lang="el-GR" sz="3600" i="1" dirty="0" smtClean="0">
                <a:solidFill>
                  <a:schemeClr val="bg1"/>
                </a:solidFill>
                <a:latin typeface="Comic Sans MS" pitchFamily="66" charset="0"/>
              </a:rPr>
              <a:t/>
            </a:r>
            <a:br>
              <a:rPr lang="el-GR" sz="3600" i="1" dirty="0" smtClean="0">
                <a:solidFill>
                  <a:schemeClr val="bg1"/>
                </a:solidFill>
                <a:latin typeface="Comic Sans MS" pitchFamily="66" charset="0"/>
              </a:rPr>
            </a:br>
            <a:r>
              <a:rPr lang="el-GR" sz="3600" i="1" dirty="0" smtClean="0">
                <a:solidFill>
                  <a:schemeClr val="bg1"/>
                </a:solidFill>
                <a:latin typeface="Comic Sans MS" pitchFamily="66" charset="0"/>
              </a:rPr>
              <a:t/>
            </a:r>
            <a:br>
              <a:rPr lang="el-GR" sz="3600" i="1" dirty="0" smtClean="0">
                <a:solidFill>
                  <a:schemeClr val="bg1"/>
                </a:solidFill>
                <a:latin typeface="Comic Sans MS" pitchFamily="66" charset="0"/>
              </a:rPr>
            </a:br>
            <a:r>
              <a:rPr lang="el-GR" sz="3200" i="1" dirty="0" smtClean="0">
                <a:solidFill>
                  <a:schemeClr val="bg1"/>
                </a:solidFill>
                <a:latin typeface="Comic Sans MS" pitchFamily="66" charset="0"/>
              </a:rPr>
              <a:t>ΦΥΣΙΟΛΟΓΙΚΗΣ   ΠΙΕΣΗΣ ΥΔΡΟΚΕΦΑΛΟΣ </a:t>
            </a:r>
            <a:br>
              <a:rPr lang="el-GR" sz="3200" i="1" dirty="0" smtClean="0">
                <a:solidFill>
                  <a:schemeClr val="bg1"/>
                </a:solidFill>
                <a:latin typeface="Comic Sans MS" pitchFamily="66" charset="0"/>
              </a:rPr>
            </a:br>
            <a:r>
              <a:rPr lang="el-GR" sz="3200" i="1" dirty="0" smtClean="0">
                <a:solidFill>
                  <a:schemeClr val="bg1"/>
                </a:solidFill>
                <a:latin typeface="Comic Sans MS" pitchFamily="66" charset="0"/>
              </a:rPr>
              <a:t> - </a:t>
            </a:r>
            <a:br>
              <a:rPr lang="el-GR" sz="3200" i="1" dirty="0" smtClean="0">
                <a:solidFill>
                  <a:schemeClr val="bg1"/>
                </a:solidFill>
                <a:latin typeface="Comic Sans MS" pitchFamily="66" charset="0"/>
              </a:rPr>
            </a:br>
            <a:r>
              <a:rPr lang="el-GR" sz="3200" i="1" dirty="0" smtClean="0">
                <a:solidFill>
                  <a:schemeClr val="bg1"/>
                </a:solidFill>
                <a:latin typeface="Comic Sans MS" pitchFamily="66" charset="0"/>
              </a:rPr>
              <a:t>ΥΔΡΟΚΕΦΑΛΟΣ    ΤΗΣ ΤΡΙΤΗΣ ΗΛΙΚΑΣ   </a:t>
            </a:r>
            <a:br>
              <a:rPr lang="el-GR" sz="3200" i="1" dirty="0" smtClean="0">
                <a:solidFill>
                  <a:schemeClr val="bg1"/>
                </a:solidFill>
                <a:latin typeface="Comic Sans MS" pitchFamily="66" charset="0"/>
              </a:rPr>
            </a:br>
            <a:r>
              <a:rPr lang="el-GR" sz="3200" b="1" i="1" dirty="0" smtClean="0">
                <a:latin typeface="Comic Sans MS" pitchFamily="66" charset="0"/>
              </a:rPr>
              <a:t>  </a:t>
            </a:r>
            <a:r>
              <a:rPr lang="el-GR" sz="3200" b="1" i="1" dirty="0" smtClean="0">
                <a:solidFill>
                  <a:srgbClr val="002060"/>
                </a:solidFill>
                <a:latin typeface="Comic Sans MS" pitchFamily="66" charset="0"/>
              </a:rPr>
              <a:t>ΜΙΑ ΙΑΣΙΜΗ ΜΟΡΦΗ ΑΝΟΙΑΣ </a:t>
            </a:r>
            <a:r>
              <a:rPr lang="el-GR" sz="3600" dirty="0" smtClean="0">
                <a:solidFill>
                  <a:srgbClr val="002060"/>
                </a:solidFill>
              </a:rPr>
              <a:t/>
            </a:r>
            <a:br>
              <a:rPr lang="el-GR" sz="3600" dirty="0" smtClean="0">
                <a:solidFill>
                  <a:srgbClr val="002060"/>
                </a:solidFill>
              </a:rPr>
            </a:br>
            <a:endParaRPr lang="el-GR" sz="3600" dirty="0">
              <a:solidFill>
                <a:srgbClr val="002060"/>
              </a:solidFill>
              <a:latin typeface="Comic Sans MS" pitchFamily="66"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683568" y="188640"/>
            <a:ext cx="8208912" cy="4616648"/>
          </a:xfrm>
          <a:prstGeom prst="rect">
            <a:avLst/>
          </a:prstGeom>
        </p:spPr>
        <p:txBody>
          <a:bodyPr wrap="square">
            <a:spAutoFit/>
          </a:bodyPr>
          <a:lstStyle/>
          <a:p>
            <a:pPr fontAlgn="base"/>
            <a:r>
              <a:rPr lang="el-GR" sz="2400" dirty="0" smtClean="0">
                <a:solidFill>
                  <a:srgbClr val="FF00FF"/>
                </a:solidFill>
                <a:latin typeface="Comic Sans MS" pitchFamily="66" charset="0"/>
              </a:rPr>
              <a:t>ΥΔΡΟΚΕΦΑΛΟΣ ΦΥΣΙΟΛΟΓΙΚΗΣ ΠΙΕΣΗΣ</a:t>
            </a:r>
            <a:endParaRPr lang="en-US" sz="2400" dirty="0" smtClean="0">
              <a:solidFill>
                <a:srgbClr val="FF00FF"/>
              </a:solidFill>
              <a:latin typeface="Comic Sans MS" pitchFamily="66" charset="0"/>
            </a:endParaRPr>
          </a:p>
          <a:p>
            <a:pPr fontAlgn="base"/>
            <a:endParaRPr lang="el-GR" sz="2000" dirty="0" smtClean="0">
              <a:latin typeface="Comic Sans MS" pitchFamily="66" charset="0"/>
            </a:endParaRPr>
          </a:p>
          <a:p>
            <a:pPr fontAlgn="base"/>
            <a:endParaRPr lang="el-GR" sz="2000" dirty="0" smtClean="0">
              <a:latin typeface="Comic Sans MS" pitchFamily="66" charset="0"/>
            </a:endParaRPr>
          </a:p>
          <a:p>
            <a:pPr fontAlgn="base"/>
            <a:endParaRPr lang="el-GR" sz="2000" dirty="0" smtClean="0">
              <a:latin typeface="Comic Sans MS" pitchFamily="66" charset="0"/>
            </a:endParaRPr>
          </a:p>
          <a:p>
            <a:pPr fontAlgn="base"/>
            <a:r>
              <a:rPr lang="el-GR" sz="2400" dirty="0" smtClean="0">
                <a:latin typeface="Comic Sans MS" pitchFamily="66" charset="0"/>
              </a:rPr>
              <a:t>Ηλικίες άνω των 50</a:t>
            </a:r>
          </a:p>
          <a:p>
            <a:pPr fontAlgn="base"/>
            <a:r>
              <a:rPr lang="el-GR" sz="2400" dirty="0" smtClean="0">
                <a:latin typeface="Comic Sans MS" pitchFamily="66" charset="0"/>
              </a:rPr>
              <a:t>Αντίθετα με τους άλλους τύπους υδροκεφάλου εξελίσσεται αργά </a:t>
            </a:r>
            <a:r>
              <a:rPr lang="en-US" sz="2400" dirty="0" smtClean="0">
                <a:latin typeface="Comic Sans MS" pitchFamily="66" charset="0"/>
              </a:rPr>
              <a:t> </a:t>
            </a:r>
            <a:r>
              <a:rPr lang="el-GR" sz="2400" dirty="0" smtClean="0">
                <a:latin typeface="Comic Sans MS" pitchFamily="66" charset="0"/>
              </a:rPr>
              <a:t>λόγω μιας σταδιακής απόφραξης της ροής του ΕΝΥ, η οποία με τον καιρό προκαλεί μια αργή αύξηση του όγκου του ΕΝΥ ,διάταση του κοιλιακού συστήματος και συμπτώματα από την πίεση των παρακείμενων νευρικών δομών. </a:t>
            </a:r>
          </a:p>
          <a:p>
            <a:pPr fontAlgn="base"/>
            <a:r>
              <a:rPr lang="en-US" sz="2400" dirty="0" smtClean="0">
                <a:solidFill>
                  <a:schemeClr val="bg1"/>
                </a:solidFill>
                <a:latin typeface="Comic Sans MS" pitchFamily="66" charset="0"/>
              </a:rPr>
              <a:t> </a:t>
            </a:r>
          </a:p>
          <a:p>
            <a:pPr fontAlgn="base"/>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6" name="Picture 6" descr="Normal Brain"/>
          <p:cNvPicPr>
            <a:picLocks noGrp="1" noChangeAspect="1" noChangeArrowheads="1"/>
          </p:cNvPicPr>
          <p:nvPr>
            <p:ph/>
          </p:nvPr>
        </p:nvPicPr>
        <p:blipFill>
          <a:blip r:embed="rId2" cstate="print">
            <a:lum bright="-20000" contrast="20000"/>
          </a:blip>
          <a:srcRect l="6359" r="9082"/>
          <a:stretch>
            <a:fillRect/>
          </a:stretch>
        </p:blipFill>
        <p:spPr>
          <a:xfrm>
            <a:off x="4067944" y="404664"/>
            <a:ext cx="5076056" cy="5976664"/>
          </a:xfrm>
          <a:noFill/>
          <a:ln/>
          <a:effectLst>
            <a:softEdge rad="635000"/>
          </a:effectLst>
        </p:spPr>
      </p:pic>
      <p:sp>
        <p:nvSpPr>
          <p:cNvPr id="261122" name="Rectangle 2"/>
          <p:cNvSpPr>
            <a:spLocks noChangeArrowheads="1"/>
          </p:cNvSpPr>
          <p:nvPr/>
        </p:nvSpPr>
        <p:spPr bwMode="auto">
          <a:xfrm>
            <a:off x="0" y="-100509"/>
            <a:ext cx="5004048" cy="7201972"/>
          </a:xfrm>
          <a:prstGeom prst="rect">
            <a:avLst/>
          </a:prstGeom>
          <a:noFill/>
          <a:ln w="12700">
            <a:noFill/>
            <a:miter lim="800000"/>
            <a:headEnd type="none" w="sm" len="sm"/>
            <a:tailEnd type="none" w="sm" len="sm"/>
          </a:ln>
          <a:effectLst/>
        </p:spPr>
        <p:txBody>
          <a:bodyPr wrap="square" anchor="ctr">
            <a:spAutoFit/>
          </a:bodyPr>
          <a:lstStyle/>
          <a:p>
            <a:r>
              <a:rPr lang="el-GR" dirty="0">
                <a:latin typeface="Comic Sans MS" pitchFamily="66" charset="0"/>
              </a:rPr>
              <a:t/>
            </a:r>
            <a:br>
              <a:rPr lang="el-GR" dirty="0">
                <a:latin typeface="Comic Sans MS" pitchFamily="66" charset="0"/>
              </a:rPr>
            </a:br>
            <a:r>
              <a:rPr lang="el-GR" sz="2400" i="1" dirty="0" err="1">
                <a:solidFill>
                  <a:schemeClr val="bg1"/>
                </a:solidFill>
                <a:latin typeface="Comic Sans MS" pitchFamily="66" charset="0"/>
              </a:rPr>
              <a:t>Tο</a:t>
            </a:r>
            <a:r>
              <a:rPr lang="el-GR" sz="2400" i="1" dirty="0">
                <a:solidFill>
                  <a:schemeClr val="bg1"/>
                </a:solidFill>
                <a:latin typeface="Comic Sans MS" pitchFamily="66" charset="0"/>
              </a:rPr>
              <a:t> </a:t>
            </a:r>
            <a:r>
              <a:rPr lang="el-GR" sz="2400" b="1" i="1" dirty="0">
                <a:solidFill>
                  <a:schemeClr val="accent6">
                    <a:lumMod val="75000"/>
                  </a:schemeClr>
                </a:solidFill>
                <a:latin typeface="Comic Sans MS" pitchFamily="66" charset="0"/>
              </a:rPr>
              <a:t>ΕΝΥ </a:t>
            </a:r>
            <a:r>
              <a:rPr lang="el-GR" sz="2400" i="1" dirty="0">
                <a:solidFill>
                  <a:schemeClr val="bg1"/>
                </a:solidFill>
                <a:latin typeface="Comic Sans MS" pitchFamily="66" charset="0"/>
              </a:rPr>
              <a:t>είναι διαυγές  διαφανές υγρό που περιέχεται στις κοιλίες και </a:t>
            </a:r>
            <a:r>
              <a:rPr lang="el-GR" sz="2400" i="1" dirty="0" smtClean="0">
                <a:solidFill>
                  <a:schemeClr val="bg1"/>
                </a:solidFill>
                <a:latin typeface="Comic Sans MS" pitchFamily="66" charset="0"/>
              </a:rPr>
              <a:t>τους </a:t>
            </a:r>
            <a:r>
              <a:rPr lang="el-GR" sz="2400" i="1" dirty="0" err="1">
                <a:solidFill>
                  <a:schemeClr val="bg1"/>
                </a:solidFill>
                <a:latin typeface="Comic Sans MS" pitchFamily="66" charset="0"/>
              </a:rPr>
              <a:t>υπαραχνοειδείς</a:t>
            </a:r>
            <a:r>
              <a:rPr lang="el-GR" sz="2400" i="1" dirty="0">
                <a:solidFill>
                  <a:schemeClr val="bg1"/>
                </a:solidFill>
                <a:latin typeface="Comic Sans MS" pitchFamily="66" charset="0"/>
              </a:rPr>
              <a:t> χώρους του εγκεφάλου και </a:t>
            </a:r>
            <a:r>
              <a:rPr lang="el-GR" sz="2400" i="1" dirty="0" smtClean="0">
                <a:solidFill>
                  <a:schemeClr val="bg1"/>
                </a:solidFill>
                <a:latin typeface="Comic Sans MS" pitchFamily="66" charset="0"/>
              </a:rPr>
              <a:t>του νωτιαίου μυελού.</a:t>
            </a:r>
            <a:r>
              <a:rPr lang="el-GR" sz="2400" b="1" i="1" dirty="0" smtClean="0">
                <a:solidFill>
                  <a:schemeClr val="accent6">
                    <a:lumMod val="75000"/>
                  </a:schemeClr>
                </a:solidFill>
                <a:latin typeface="Comic Sans MS" pitchFamily="66" charset="0"/>
              </a:rPr>
              <a:t> 250</a:t>
            </a:r>
            <a:r>
              <a:rPr lang="en-US" sz="2400" b="1" i="1" dirty="0" smtClean="0">
                <a:solidFill>
                  <a:schemeClr val="accent6">
                    <a:lumMod val="75000"/>
                  </a:schemeClr>
                </a:solidFill>
                <a:latin typeface="Comic Sans MS" pitchFamily="66" charset="0"/>
              </a:rPr>
              <a:t>ml</a:t>
            </a:r>
            <a:r>
              <a:rPr lang="el-GR" sz="2400" b="1" i="1" dirty="0" smtClean="0">
                <a:solidFill>
                  <a:schemeClr val="accent6">
                    <a:lumMod val="75000"/>
                  </a:schemeClr>
                </a:solidFill>
                <a:latin typeface="Comic Sans MS" pitchFamily="66" charset="0"/>
              </a:rPr>
              <a:t> </a:t>
            </a:r>
            <a:r>
              <a:rPr lang="el-GR" sz="2000" i="1" dirty="0" smtClean="0">
                <a:solidFill>
                  <a:schemeClr val="accent6">
                    <a:lumMod val="75000"/>
                  </a:schemeClr>
                </a:solidFill>
                <a:latin typeface="Comic Sans MS" pitchFamily="66" charset="0"/>
              </a:rPr>
              <a:t>(140-270)</a:t>
            </a:r>
            <a:endParaRPr lang="el-GR" sz="2000" i="1" dirty="0">
              <a:solidFill>
                <a:schemeClr val="bg1"/>
              </a:solidFill>
              <a:latin typeface="Comic Sans MS" pitchFamily="66" charset="0"/>
            </a:endParaRPr>
          </a:p>
          <a:p>
            <a:endParaRPr lang="el-GR" sz="2400" i="1" dirty="0">
              <a:solidFill>
                <a:schemeClr val="bg1"/>
              </a:solidFill>
              <a:latin typeface="Comic Sans MS" pitchFamily="66" charset="0"/>
            </a:endParaRPr>
          </a:p>
          <a:p>
            <a:r>
              <a:rPr lang="el-GR" sz="2400" b="1" i="1" dirty="0">
                <a:solidFill>
                  <a:schemeClr val="accent1">
                    <a:lumMod val="60000"/>
                    <a:lumOff val="40000"/>
                  </a:schemeClr>
                </a:solidFill>
                <a:latin typeface="Comic Sans MS" pitchFamily="66" charset="0"/>
              </a:rPr>
              <a:t>Παράγεται</a:t>
            </a:r>
            <a:r>
              <a:rPr lang="el-GR" sz="2400" i="1" dirty="0">
                <a:solidFill>
                  <a:schemeClr val="bg1"/>
                </a:solidFill>
                <a:latin typeface="Comic Sans MS" pitchFamily="66" charset="0"/>
              </a:rPr>
              <a:t> από τα χοριοειδή πλέγματα των κοιλιών </a:t>
            </a:r>
            <a:endParaRPr lang="el-GR" sz="2400" i="1" dirty="0" smtClean="0">
              <a:solidFill>
                <a:schemeClr val="bg1"/>
              </a:solidFill>
              <a:latin typeface="Comic Sans MS" pitchFamily="66" charset="0"/>
            </a:endParaRPr>
          </a:p>
          <a:p>
            <a:r>
              <a:rPr lang="el-GR" sz="2400" i="1" dirty="0" smtClean="0">
                <a:solidFill>
                  <a:schemeClr val="bg1"/>
                </a:solidFill>
                <a:latin typeface="Comic Sans MS" pitchFamily="66" charset="0"/>
              </a:rPr>
              <a:t>σε </a:t>
            </a:r>
            <a:r>
              <a:rPr lang="el-GR" sz="2400" i="1" dirty="0">
                <a:solidFill>
                  <a:schemeClr val="bg1"/>
                </a:solidFill>
                <a:latin typeface="Comic Sans MS" pitchFamily="66" charset="0"/>
              </a:rPr>
              <a:t>ποσότητα </a:t>
            </a:r>
            <a:r>
              <a:rPr lang="el-GR" sz="2400" b="1" i="1" dirty="0" smtClean="0">
                <a:solidFill>
                  <a:schemeClr val="accent6">
                    <a:lumMod val="75000"/>
                  </a:schemeClr>
                </a:solidFill>
                <a:latin typeface="Comic Sans MS" pitchFamily="66" charset="0"/>
              </a:rPr>
              <a:t>0.5</a:t>
            </a:r>
            <a:r>
              <a:rPr lang="en-US" sz="2400" b="1" i="1" dirty="0" smtClean="0">
                <a:solidFill>
                  <a:schemeClr val="accent6">
                    <a:lumMod val="75000"/>
                  </a:schemeClr>
                </a:solidFill>
                <a:latin typeface="Comic Sans MS" pitchFamily="66" charset="0"/>
              </a:rPr>
              <a:t>ml/min</a:t>
            </a:r>
            <a:r>
              <a:rPr lang="el-GR" sz="2000" i="1" dirty="0" smtClean="0">
                <a:solidFill>
                  <a:schemeClr val="accent6">
                    <a:lumMod val="75000"/>
                  </a:schemeClr>
                </a:solidFill>
                <a:latin typeface="Comic Sans MS" pitchFamily="66" charset="0"/>
              </a:rPr>
              <a:t>(0.2-0.7)</a:t>
            </a:r>
            <a:endParaRPr lang="el-GR" sz="2000" i="1" dirty="0">
              <a:solidFill>
                <a:schemeClr val="bg1"/>
              </a:solidFill>
              <a:latin typeface="Comic Sans MS" pitchFamily="66" charset="0"/>
            </a:endParaRPr>
          </a:p>
          <a:p>
            <a:r>
              <a:rPr lang="el-GR" sz="2000" i="1" dirty="0" smtClean="0">
                <a:solidFill>
                  <a:srgbClr val="FFC000"/>
                </a:solidFill>
                <a:latin typeface="Comic Sans MS" pitchFamily="66" charset="0"/>
              </a:rPr>
              <a:t>600-700</a:t>
            </a:r>
            <a:r>
              <a:rPr lang="en-US" sz="2000" i="1" dirty="0" smtClean="0">
                <a:solidFill>
                  <a:srgbClr val="FFC000"/>
                </a:solidFill>
                <a:latin typeface="Comic Sans MS" pitchFamily="66" charset="0"/>
              </a:rPr>
              <a:t>ml</a:t>
            </a:r>
            <a:r>
              <a:rPr lang="el-GR" sz="2000" i="1" dirty="0" smtClean="0">
                <a:solidFill>
                  <a:srgbClr val="FFC000"/>
                </a:solidFill>
                <a:latin typeface="Comic Sans MS" pitchFamily="66" charset="0"/>
              </a:rPr>
              <a:t>/</a:t>
            </a:r>
            <a:r>
              <a:rPr lang="en-US" sz="2000" i="1" dirty="0" smtClean="0">
                <a:solidFill>
                  <a:srgbClr val="FFC000"/>
                </a:solidFill>
                <a:latin typeface="Comic Sans MS" pitchFamily="66" charset="0"/>
              </a:rPr>
              <a:t>day</a:t>
            </a:r>
            <a:endParaRPr lang="el-GR" sz="2000" i="1" dirty="0" smtClean="0">
              <a:solidFill>
                <a:srgbClr val="FFC000"/>
              </a:solidFill>
              <a:latin typeface="Comic Sans MS" pitchFamily="66" charset="0"/>
            </a:endParaRPr>
          </a:p>
          <a:p>
            <a:endParaRPr lang="el-GR" sz="2400" i="1" dirty="0">
              <a:solidFill>
                <a:schemeClr val="bg1"/>
              </a:solidFill>
              <a:latin typeface="Comic Sans MS" pitchFamily="66" charset="0"/>
            </a:endParaRPr>
          </a:p>
          <a:p>
            <a:r>
              <a:rPr lang="el-GR" sz="2400" i="1" dirty="0">
                <a:solidFill>
                  <a:schemeClr val="bg1"/>
                </a:solidFill>
                <a:latin typeface="Comic Sans MS" pitchFamily="66" charset="0"/>
              </a:rPr>
              <a:t> </a:t>
            </a:r>
            <a:r>
              <a:rPr lang="el-GR" sz="2400" b="1" i="1" dirty="0">
                <a:solidFill>
                  <a:schemeClr val="accent1">
                    <a:lumMod val="60000"/>
                    <a:lumOff val="40000"/>
                  </a:schemeClr>
                </a:solidFill>
                <a:latin typeface="Comic Sans MS" pitchFamily="66" charset="0"/>
              </a:rPr>
              <a:t>Προστατεύει</a:t>
            </a:r>
            <a:r>
              <a:rPr lang="el-GR" sz="2400" i="1" dirty="0">
                <a:solidFill>
                  <a:schemeClr val="bg1"/>
                </a:solidFill>
                <a:latin typeface="Comic Sans MS" pitchFamily="66" charset="0"/>
              </a:rPr>
              <a:t> τον εγκέφαλο και </a:t>
            </a:r>
            <a:endParaRPr lang="el-GR" sz="2400" i="1" dirty="0" smtClean="0">
              <a:solidFill>
                <a:schemeClr val="bg1"/>
              </a:solidFill>
              <a:latin typeface="Comic Sans MS" pitchFamily="66" charset="0"/>
            </a:endParaRPr>
          </a:p>
          <a:p>
            <a:r>
              <a:rPr lang="el-GR" sz="2400" i="1" dirty="0" smtClean="0">
                <a:solidFill>
                  <a:schemeClr val="bg1"/>
                </a:solidFill>
                <a:latin typeface="Comic Sans MS" pitchFamily="66" charset="0"/>
              </a:rPr>
              <a:t>τον </a:t>
            </a:r>
            <a:r>
              <a:rPr lang="el-GR" sz="2400" i="1" dirty="0">
                <a:solidFill>
                  <a:schemeClr val="bg1"/>
                </a:solidFill>
                <a:latin typeface="Comic Sans MS" pitchFamily="66" charset="0"/>
              </a:rPr>
              <a:t>νωτιαίο μυελό μηχανικά από τους κραδασμούς </a:t>
            </a:r>
            <a:endParaRPr lang="el-GR" sz="2400" i="1" dirty="0" smtClean="0">
              <a:solidFill>
                <a:schemeClr val="bg1"/>
              </a:solidFill>
              <a:latin typeface="Comic Sans MS" pitchFamily="66" charset="0"/>
            </a:endParaRPr>
          </a:p>
          <a:p>
            <a:r>
              <a:rPr lang="el-GR" sz="2400" i="1" dirty="0" smtClean="0">
                <a:solidFill>
                  <a:schemeClr val="bg1"/>
                </a:solidFill>
                <a:latin typeface="Comic Sans MS" pitchFamily="66" charset="0"/>
              </a:rPr>
              <a:t>και </a:t>
            </a:r>
            <a:r>
              <a:rPr lang="el-GR" sz="2400" i="1" dirty="0">
                <a:solidFill>
                  <a:schemeClr val="bg1"/>
                </a:solidFill>
                <a:latin typeface="Comic Sans MS" pitchFamily="66" charset="0"/>
              </a:rPr>
              <a:t>απομακρύνει βλαπτικές ουσίες από </a:t>
            </a:r>
            <a:r>
              <a:rPr lang="el-GR" sz="2400" i="1" dirty="0" smtClean="0">
                <a:solidFill>
                  <a:schemeClr val="bg1"/>
                </a:solidFill>
                <a:latin typeface="Comic Sans MS" pitchFamily="66" charset="0"/>
              </a:rPr>
              <a:t>τον περιβάλλοντα χώρο τους</a:t>
            </a:r>
            <a:endParaRPr lang="el-GR" sz="2400" i="1" dirty="0">
              <a:solidFill>
                <a:schemeClr val="bg1"/>
              </a:solidFill>
              <a:latin typeface="Comic Sans MS" pitchFamily="66" charset="0"/>
            </a:endParaRPr>
          </a:p>
          <a:p>
            <a:r>
              <a:rPr lang="el-GR" sz="2400" i="1" dirty="0">
                <a:solidFill>
                  <a:schemeClr val="bg1"/>
                </a:solidFill>
              </a:rPr>
              <a:t/>
            </a:r>
            <a:br>
              <a:rPr lang="el-GR" sz="2400" i="1" dirty="0">
                <a:solidFill>
                  <a:schemeClr val="bg1"/>
                </a:solidFill>
              </a:rPr>
            </a:br>
            <a:r>
              <a:rPr lang="el-GR" dirty="0"/>
              <a:t> </a:t>
            </a:r>
            <a:br>
              <a:rPr lang="el-GR" dirty="0"/>
            </a:b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51520" y="188640"/>
            <a:ext cx="8892480" cy="6955750"/>
          </a:xfrm>
          <a:prstGeom prst="rect">
            <a:avLst/>
          </a:prstGeom>
        </p:spPr>
        <p:txBody>
          <a:bodyPr wrap="square">
            <a:spAutoFit/>
          </a:bodyPr>
          <a:lstStyle/>
          <a:p>
            <a:pPr fontAlgn="base"/>
            <a:r>
              <a:rPr lang="el-GR" sz="2400" dirty="0" smtClean="0">
                <a:solidFill>
                  <a:srgbClr val="FF00FF"/>
                </a:solidFill>
                <a:latin typeface="Comic Sans MS" pitchFamily="66" charset="0"/>
              </a:rPr>
              <a:t>ΥΔΡΟΚΕΦΑΛΟΣ ΦΥΣΙΟΛΟΓΙΚΗΣ ΠΙΕΣΗΣ</a:t>
            </a:r>
            <a:endParaRPr lang="en-US" sz="2400" dirty="0" smtClean="0">
              <a:solidFill>
                <a:srgbClr val="FF00FF"/>
              </a:solidFill>
              <a:latin typeface="Comic Sans MS" pitchFamily="66" charset="0"/>
            </a:endParaRPr>
          </a:p>
          <a:p>
            <a:pPr fontAlgn="base"/>
            <a:endParaRPr lang="el-GR" sz="2000" dirty="0" smtClean="0">
              <a:latin typeface="Comic Sans MS" pitchFamily="66" charset="0"/>
            </a:endParaRPr>
          </a:p>
          <a:p>
            <a:pPr fontAlgn="base"/>
            <a:r>
              <a:rPr lang="el-GR" sz="2400" dirty="0" smtClean="0">
                <a:solidFill>
                  <a:srgbClr val="FFC000"/>
                </a:solidFill>
                <a:latin typeface="Comic Sans MS" pitchFamily="66" charset="0"/>
              </a:rPr>
              <a:t>Συμπτώματα</a:t>
            </a:r>
            <a:r>
              <a:rPr lang="el-GR" sz="2400" dirty="0" smtClean="0">
                <a:solidFill>
                  <a:schemeClr val="tx2">
                    <a:lumMod val="40000"/>
                    <a:lumOff val="60000"/>
                  </a:schemeClr>
                </a:solidFill>
                <a:latin typeface="Comic Sans MS" pitchFamily="66" charset="0"/>
              </a:rPr>
              <a:t> από τη βάδιση που προσομοιάζουν με εκείνα του </a:t>
            </a:r>
            <a:r>
              <a:rPr lang="en-US" sz="2400" dirty="0" smtClean="0">
                <a:solidFill>
                  <a:schemeClr val="tx2">
                    <a:lumMod val="40000"/>
                    <a:lumOff val="60000"/>
                  </a:schemeClr>
                </a:solidFill>
                <a:latin typeface="Comic Sans MS" pitchFamily="66" charset="0"/>
              </a:rPr>
              <a:t>Parkinson</a:t>
            </a:r>
            <a:r>
              <a:rPr lang="el-GR" sz="2400" dirty="0" smtClean="0">
                <a:solidFill>
                  <a:schemeClr val="tx2">
                    <a:lumMod val="40000"/>
                    <a:lumOff val="60000"/>
                  </a:schemeClr>
                </a:solidFill>
                <a:latin typeface="Comic Sans MS" pitchFamily="66" charset="0"/>
              </a:rPr>
              <a:t> και συμπτώματα από την </a:t>
            </a:r>
            <a:r>
              <a:rPr lang="el-GR" sz="2400" dirty="0" err="1" smtClean="0">
                <a:solidFill>
                  <a:schemeClr val="tx2">
                    <a:lumMod val="40000"/>
                    <a:lumOff val="60000"/>
                  </a:schemeClr>
                </a:solidFill>
                <a:latin typeface="Comic Sans MS" pitchFamily="66" charset="0"/>
              </a:rPr>
              <a:t>ψυχοδιανοητική</a:t>
            </a:r>
            <a:r>
              <a:rPr lang="el-GR" sz="2400" dirty="0" smtClean="0">
                <a:solidFill>
                  <a:schemeClr val="tx2">
                    <a:lumMod val="40000"/>
                    <a:lumOff val="60000"/>
                  </a:schemeClr>
                </a:solidFill>
                <a:latin typeface="Comic Sans MS" pitchFamily="66" charset="0"/>
              </a:rPr>
              <a:t> σφαίρα όπως αυτά της γεροντικής άνοιας η του </a:t>
            </a:r>
            <a:r>
              <a:rPr lang="en-US" sz="2400" dirty="0" smtClean="0">
                <a:solidFill>
                  <a:schemeClr val="tx2">
                    <a:lumMod val="40000"/>
                    <a:lumOff val="60000"/>
                  </a:schemeClr>
                </a:solidFill>
                <a:latin typeface="Comic Sans MS" pitchFamily="66" charset="0"/>
              </a:rPr>
              <a:t>Alzheimer</a:t>
            </a:r>
            <a:r>
              <a:rPr lang="el-GR" sz="2400" dirty="0" smtClean="0">
                <a:solidFill>
                  <a:schemeClr val="tx2">
                    <a:lumMod val="40000"/>
                    <a:lumOff val="60000"/>
                  </a:schemeClr>
                </a:solidFill>
                <a:latin typeface="Comic Sans MS" pitchFamily="66" charset="0"/>
              </a:rPr>
              <a:t>   και που καθιστούν δύσκολη τη </a:t>
            </a:r>
            <a:r>
              <a:rPr lang="el-GR" sz="2400" dirty="0" err="1" smtClean="0">
                <a:solidFill>
                  <a:schemeClr val="tx2">
                    <a:lumMod val="40000"/>
                    <a:lumOff val="60000"/>
                  </a:schemeClr>
                </a:solidFill>
                <a:latin typeface="Comic Sans MS" pitchFamily="66" charset="0"/>
              </a:rPr>
              <a:t>διαφοροδιάγνωση</a:t>
            </a:r>
            <a:r>
              <a:rPr lang="el-GR" sz="2400" dirty="0" smtClean="0">
                <a:solidFill>
                  <a:schemeClr val="tx2">
                    <a:lumMod val="40000"/>
                    <a:lumOff val="60000"/>
                  </a:schemeClr>
                </a:solidFill>
                <a:latin typeface="Comic Sans MS" pitchFamily="66" charset="0"/>
              </a:rPr>
              <a:t>.</a:t>
            </a:r>
            <a:r>
              <a:rPr lang="en-US" sz="2400" dirty="0" smtClean="0">
                <a:solidFill>
                  <a:schemeClr val="tx2">
                    <a:lumMod val="40000"/>
                    <a:lumOff val="60000"/>
                  </a:schemeClr>
                </a:solidFill>
                <a:latin typeface="Comic Sans MS" pitchFamily="66" charset="0"/>
              </a:rPr>
              <a:t> </a:t>
            </a:r>
          </a:p>
          <a:p>
            <a:pPr fontAlgn="base"/>
            <a:r>
              <a:rPr lang="en-US" sz="2400" dirty="0" smtClean="0">
                <a:solidFill>
                  <a:schemeClr val="tx2">
                    <a:lumMod val="40000"/>
                    <a:lumOff val="60000"/>
                  </a:schemeClr>
                </a:solidFill>
                <a:latin typeface="Comic Sans MS" pitchFamily="66" charset="0"/>
              </a:rPr>
              <a:t> </a:t>
            </a:r>
            <a:endParaRPr lang="el-GR" sz="2400" dirty="0" smtClean="0">
              <a:solidFill>
                <a:schemeClr val="tx2">
                  <a:lumMod val="40000"/>
                  <a:lumOff val="60000"/>
                </a:schemeClr>
              </a:solidFill>
              <a:latin typeface="Comic Sans MS" pitchFamily="66" charset="0"/>
            </a:endParaRPr>
          </a:p>
          <a:p>
            <a:pPr fontAlgn="base"/>
            <a:r>
              <a:rPr lang="el-GR" sz="2400" dirty="0" smtClean="0">
                <a:solidFill>
                  <a:schemeClr val="tx2">
                    <a:lumMod val="40000"/>
                    <a:lumOff val="60000"/>
                  </a:schemeClr>
                </a:solidFill>
                <a:latin typeface="Comic Sans MS" pitchFamily="66" charset="0"/>
              </a:rPr>
              <a:t>Συνήθως η </a:t>
            </a:r>
            <a:r>
              <a:rPr lang="el-GR" sz="2400" dirty="0" smtClean="0">
                <a:solidFill>
                  <a:srgbClr val="00FFFF"/>
                </a:solidFill>
                <a:latin typeface="Comic Sans MS" pitchFamily="66" charset="0"/>
              </a:rPr>
              <a:t>αιτία του ΥΦΠ </a:t>
            </a:r>
            <a:r>
              <a:rPr lang="el-GR" sz="2400" dirty="0" smtClean="0">
                <a:solidFill>
                  <a:schemeClr val="tx2">
                    <a:lumMod val="40000"/>
                    <a:lumOff val="60000"/>
                  </a:schemeClr>
                </a:solidFill>
                <a:latin typeface="Comic Sans MS" pitchFamily="66" charset="0"/>
              </a:rPr>
              <a:t>είναι  μη καθορισμένη ή μπορεί να υπάρχει ιστορικό τραυματισμού , αιμορραγίας ,μηνιγγίτιδας ή χειρουργείου στον εγκέφαλο.</a:t>
            </a:r>
          </a:p>
          <a:p>
            <a:pPr fontAlgn="base"/>
            <a:endParaRPr lang="el-GR" sz="2400" dirty="0" smtClean="0">
              <a:solidFill>
                <a:schemeClr val="tx2">
                  <a:lumMod val="40000"/>
                  <a:lumOff val="60000"/>
                </a:schemeClr>
              </a:solidFill>
              <a:latin typeface="Comic Sans MS" pitchFamily="66" charset="0"/>
            </a:endParaRPr>
          </a:p>
          <a:p>
            <a:pPr fontAlgn="base"/>
            <a:r>
              <a:rPr lang="el-GR" sz="2400" dirty="0" smtClean="0">
                <a:solidFill>
                  <a:schemeClr val="tx2">
                    <a:lumMod val="40000"/>
                    <a:lumOff val="60000"/>
                  </a:schemeClr>
                </a:solidFill>
                <a:latin typeface="Comic Sans MS" pitchFamily="66" charset="0"/>
              </a:rPr>
              <a:t>Επειδή η διάγνωση περιπλέκεται από το γεγονός ότι πολλοί ηλικιωμένοι παρουσιάζουν διαταραχές παρόμοιες με αυτές του ΥΦΠ (δυσχέρεια στη </a:t>
            </a:r>
            <a:r>
              <a:rPr lang="el-GR" sz="2400" dirty="0" err="1" smtClean="0">
                <a:solidFill>
                  <a:schemeClr val="tx2">
                    <a:lumMod val="40000"/>
                    <a:lumOff val="60000"/>
                  </a:schemeClr>
                </a:solidFill>
                <a:latin typeface="Comic Sans MS" pitchFamily="66" charset="0"/>
              </a:rPr>
              <a:t>βάδιση,διαταραχές</a:t>
            </a:r>
            <a:r>
              <a:rPr lang="el-GR" sz="2400" dirty="0" smtClean="0">
                <a:solidFill>
                  <a:schemeClr val="tx2">
                    <a:lumMod val="40000"/>
                    <a:lumOff val="60000"/>
                  </a:schemeClr>
                </a:solidFill>
                <a:latin typeface="Comic Sans MS" pitchFamily="66" charset="0"/>
              </a:rPr>
              <a:t> μνήμης, συμπεριφοράς, ήπια άνοια ,διαταραχές ούρησης είναι σημαντικό να αναγνωρισθεί αν οφείλονται σε  ΥΦΠ που είναι μια θεραπεύσιμη πάθηση.</a:t>
            </a:r>
          </a:p>
          <a:p>
            <a:pPr fontAlgn="base"/>
            <a:r>
              <a:rPr lang="en-US" sz="2400" dirty="0" smtClean="0">
                <a:latin typeface="Comic Sans MS" pitchFamily="66" charset="0"/>
              </a:rPr>
              <a:t> </a:t>
            </a:r>
          </a:p>
          <a:p>
            <a:pPr fontAlgn="base"/>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H:\Documents and Settings\mparth\Τα έγγραφά μου\Οι εικόνες μου\7045-0550x0475L.jpg"/>
          <p:cNvPicPr>
            <a:picLocks noChangeAspect="1" noChangeArrowheads="1"/>
          </p:cNvPicPr>
          <p:nvPr/>
        </p:nvPicPr>
        <p:blipFill>
          <a:blip r:embed="rId2" cstate="print">
            <a:lum bright="20000" contrast="30000"/>
          </a:blip>
          <a:srcRect/>
          <a:stretch>
            <a:fillRect/>
          </a:stretch>
        </p:blipFill>
        <p:spPr bwMode="auto">
          <a:xfrm>
            <a:off x="0" y="357166"/>
            <a:ext cx="5076056" cy="6500834"/>
          </a:xfrm>
          <a:prstGeom prst="rect">
            <a:avLst/>
          </a:prstGeom>
          <a:noFill/>
          <a:effectLst>
            <a:softEdge rad="317500"/>
          </a:effectLst>
        </p:spPr>
      </p:pic>
      <p:sp>
        <p:nvSpPr>
          <p:cNvPr id="3" name="2 - Ορθογώνιο"/>
          <p:cNvSpPr/>
          <p:nvPr/>
        </p:nvSpPr>
        <p:spPr>
          <a:xfrm>
            <a:off x="4786314" y="404664"/>
            <a:ext cx="4357686" cy="6156112"/>
          </a:xfrm>
          <a:prstGeom prst="rect">
            <a:avLst/>
          </a:prstGeom>
        </p:spPr>
        <p:txBody>
          <a:bodyPr wrap="square">
            <a:spAutoFit/>
          </a:bodyPr>
          <a:lstStyle/>
          <a:p>
            <a:endParaRPr lang="en-US" sz="2400" b="1" dirty="0" smtClean="0">
              <a:solidFill>
                <a:schemeClr val="bg1"/>
              </a:solidFill>
              <a:latin typeface="Comic Sans MS" pitchFamily="66" charset="0"/>
            </a:endParaRPr>
          </a:p>
          <a:p>
            <a:r>
              <a:rPr lang="el-GR" sz="3200" dirty="0" smtClean="0">
                <a:solidFill>
                  <a:srgbClr val="FF00FF"/>
                </a:solidFill>
                <a:latin typeface="Comic Sans MS" pitchFamily="66" charset="0"/>
              </a:rPr>
              <a:t>         ΥΦΠ</a:t>
            </a:r>
          </a:p>
          <a:p>
            <a:r>
              <a:rPr lang="el-GR" sz="2400" dirty="0" smtClean="0">
                <a:latin typeface="Comic Sans MS" pitchFamily="66" charset="0"/>
              </a:rPr>
              <a:t>  κλινική οντότητα που </a:t>
            </a:r>
          </a:p>
          <a:p>
            <a:r>
              <a:rPr lang="el-GR" sz="2400" dirty="0" smtClean="0">
                <a:latin typeface="Comic Sans MS" pitchFamily="66" charset="0"/>
              </a:rPr>
              <a:t>  χαρακτηρίζεται από την  </a:t>
            </a:r>
          </a:p>
          <a:p>
            <a:r>
              <a:rPr lang="el-GR" sz="2400" dirty="0" smtClean="0">
                <a:latin typeface="Comic Sans MS" pitchFamily="66" charset="0"/>
              </a:rPr>
              <a:t>  τριάδα</a:t>
            </a:r>
          </a:p>
          <a:p>
            <a:endParaRPr lang="en-US" sz="2400" dirty="0" smtClean="0">
              <a:solidFill>
                <a:schemeClr val="bg1"/>
              </a:solidFill>
              <a:latin typeface="Comic Sans MS" pitchFamily="66" charset="0"/>
            </a:endParaRPr>
          </a:p>
          <a:p>
            <a:pPr marL="457200" indent="-457200">
              <a:buClr>
                <a:srgbClr val="FF0000"/>
              </a:buClr>
              <a:buFont typeface="+mj-lt"/>
              <a:buAutoNum type="arabicPeriod"/>
            </a:pPr>
            <a:r>
              <a:rPr lang="el-GR" sz="2400" dirty="0" smtClean="0">
                <a:solidFill>
                  <a:schemeClr val="bg1"/>
                </a:solidFill>
                <a:latin typeface="Comic Sans MS" pitchFamily="66" charset="0"/>
              </a:rPr>
              <a:t> </a:t>
            </a:r>
            <a:r>
              <a:rPr lang="el-GR" sz="2400" u="sng" dirty="0" smtClean="0">
                <a:solidFill>
                  <a:schemeClr val="bg1"/>
                </a:solidFill>
                <a:latin typeface="Comic Sans MS" pitchFamily="66" charset="0"/>
              </a:rPr>
              <a:t>διαταραχές της</a:t>
            </a:r>
            <a:r>
              <a:rPr lang="en-US" sz="2400" u="sng" dirty="0" smtClean="0">
                <a:solidFill>
                  <a:schemeClr val="bg1"/>
                </a:solidFill>
                <a:latin typeface="Comic Sans MS" pitchFamily="66" charset="0"/>
              </a:rPr>
              <a:t> </a:t>
            </a:r>
            <a:r>
              <a:rPr lang="el-GR" sz="2400" u="sng" dirty="0" smtClean="0">
                <a:solidFill>
                  <a:schemeClr val="bg1"/>
                </a:solidFill>
                <a:latin typeface="Comic Sans MS" pitchFamily="66" charset="0"/>
              </a:rPr>
              <a:t>βάδισης</a:t>
            </a:r>
            <a:endParaRPr lang="en-US" sz="2400" u="sng" dirty="0" smtClean="0">
              <a:solidFill>
                <a:schemeClr val="bg1"/>
              </a:solidFill>
              <a:latin typeface="Comic Sans MS" pitchFamily="66" charset="0"/>
            </a:endParaRPr>
          </a:p>
          <a:p>
            <a:pPr marL="457200" indent="-457200">
              <a:buClr>
                <a:srgbClr val="FF0000"/>
              </a:buClr>
              <a:buFont typeface="+mj-lt"/>
              <a:buAutoNum type="arabicPeriod"/>
            </a:pPr>
            <a:r>
              <a:rPr lang="el-GR" sz="2400" u="sng" dirty="0" smtClean="0">
                <a:solidFill>
                  <a:schemeClr val="bg1"/>
                </a:solidFill>
                <a:latin typeface="Comic Sans MS" pitchFamily="66" charset="0"/>
              </a:rPr>
              <a:t> διαταραχές </a:t>
            </a:r>
            <a:r>
              <a:rPr lang="en-US" sz="2400" u="sng" dirty="0" smtClean="0">
                <a:solidFill>
                  <a:schemeClr val="bg1"/>
                </a:solidFill>
                <a:latin typeface="Comic Sans MS" pitchFamily="66" charset="0"/>
              </a:rPr>
              <a:t> </a:t>
            </a:r>
            <a:r>
              <a:rPr lang="el-GR" sz="2400" u="sng" dirty="0" smtClean="0">
                <a:solidFill>
                  <a:schemeClr val="bg1"/>
                </a:solidFill>
                <a:latin typeface="Comic Sans MS" pitchFamily="66" charset="0"/>
              </a:rPr>
              <a:t>στην  ούρηση</a:t>
            </a:r>
            <a:endParaRPr lang="en-US" sz="2400" u="sng" dirty="0" smtClean="0">
              <a:solidFill>
                <a:schemeClr val="bg1"/>
              </a:solidFill>
              <a:latin typeface="Comic Sans MS" pitchFamily="66" charset="0"/>
            </a:endParaRPr>
          </a:p>
          <a:p>
            <a:pPr marL="457200" indent="-457200">
              <a:buClr>
                <a:srgbClr val="FF0000"/>
              </a:buClr>
              <a:buFont typeface="+mj-lt"/>
              <a:buAutoNum type="arabicPeriod"/>
            </a:pPr>
            <a:r>
              <a:rPr lang="el-GR" sz="2400" u="sng" dirty="0" smtClean="0">
                <a:solidFill>
                  <a:schemeClr val="bg1"/>
                </a:solidFill>
                <a:latin typeface="Comic Sans MS" pitchFamily="66" charset="0"/>
              </a:rPr>
              <a:t> διαταραχές της νόησης </a:t>
            </a:r>
            <a:endParaRPr lang="en-US" sz="2400" u="sng" dirty="0" smtClean="0">
              <a:solidFill>
                <a:schemeClr val="bg1"/>
              </a:solidFill>
              <a:latin typeface="Comic Sans MS" pitchFamily="66" charset="0"/>
            </a:endParaRPr>
          </a:p>
          <a:p>
            <a:endParaRPr lang="en-US" sz="2400" dirty="0" smtClean="0">
              <a:solidFill>
                <a:schemeClr val="bg1"/>
              </a:solidFill>
              <a:latin typeface="Comic Sans MS" pitchFamily="66" charset="0"/>
            </a:endParaRPr>
          </a:p>
          <a:p>
            <a:r>
              <a:rPr lang="el-GR" sz="2400" dirty="0" smtClean="0">
                <a:latin typeface="Comic Sans MS" pitchFamily="66" charset="0"/>
              </a:rPr>
              <a:t> διάταση του κοιλιακού συστήματος αλλά με φυσιολογική ενδοκράνια πίεση . </a:t>
            </a:r>
          </a:p>
          <a:p>
            <a:endParaRPr lang="el-GR" dirty="0" smtClean="0"/>
          </a:p>
          <a:p>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Documents and Settings\mparth\Τα έγγραφά μου\Οι εικόνες μου\7045-0550x0475u.jpg"/>
          <p:cNvPicPr>
            <a:picLocks noChangeAspect="1" noChangeArrowheads="1"/>
          </p:cNvPicPr>
          <p:nvPr/>
        </p:nvPicPr>
        <p:blipFill>
          <a:blip r:embed="rId2" cstate="print">
            <a:lum bright="-10000" contrast="20000"/>
          </a:blip>
          <a:srcRect/>
          <a:stretch>
            <a:fillRect/>
          </a:stretch>
        </p:blipFill>
        <p:spPr bwMode="auto">
          <a:xfrm>
            <a:off x="0" y="357166"/>
            <a:ext cx="3000396" cy="6500834"/>
          </a:xfrm>
          <a:prstGeom prst="rect">
            <a:avLst/>
          </a:prstGeom>
          <a:noFill/>
          <a:effectLst>
            <a:softEdge rad="317500"/>
          </a:effectLst>
        </p:spPr>
      </p:pic>
      <p:sp>
        <p:nvSpPr>
          <p:cNvPr id="4" name="3 - Ορθογώνιο"/>
          <p:cNvSpPr/>
          <p:nvPr/>
        </p:nvSpPr>
        <p:spPr>
          <a:xfrm>
            <a:off x="2857488" y="1142984"/>
            <a:ext cx="6286512" cy="3539430"/>
          </a:xfrm>
          <a:prstGeom prst="rect">
            <a:avLst/>
          </a:prstGeom>
        </p:spPr>
        <p:txBody>
          <a:bodyPr wrap="square">
            <a:spAutoFit/>
          </a:bodyPr>
          <a:lstStyle/>
          <a:p>
            <a:r>
              <a:rPr lang="el-GR" sz="2800" dirty="0" smtClean="0">
                <a:solidFill>
                  <a:srgbClr val="00FFFF"/>
                </a:solidFill>
                <a:latin typeface="Comic Sans MS" pitchFamily="66" charset="0"/>
              </a:rPr>
              <a:t>       </a:t>
            </a:r>
            <a:r>
              <a:rPr lang="el-GR" sz="2800" dirty="0" smtClean="0">
                <a:solidFill>
                  <a:srgbClr val="FFFF00"/>
                </a:solidFill>
                <a:latin typeface="Comic Sans MS" pitchFamily="66" charset="0"/>
              </a:rPr>
              <a:t>το συχνότερο και συχνά το </a:t>
            </a:r>
          </a:p>
          <a:p>
            <a:r>
              <a:rPr lang="el-GR" sz="2800" dirty="0" smtClean="0">
                <a:solidFill>
                  <a:srgbClr val="FFFF00"/>
                </a:solidFill>
                <a:latin typeface="Comic Sans MS" pitchFamily="66" charset="0"/>
              </a:rPr>
              <a:t>       πρώτο  σύμπτωμα</a:t>
            </a:r>
          </a:p>
          <a:p>
            <a:endParaRPr lang="el-GR" sz="2400" dirty="0" smtClean="0">
              <a:solidFill>
                <a:srgbClr val="00FFFF"/>
              </a:solidFill>
              <a:latin typeface="Comic Sans MS" pitchFamily="66" charset="0"/>
            </a:endParaRPr>
          </a:p>
          <a:p>
            <a:endParaRPr lang="el-GR" sz="2400" dirty="0" smtClean="0">
              <a:solidFill>
                <a:srgbClr val="00FFFF"/>
              </a:solidFill>
              <a:latin typeface="Comic Sans MS" pitchFamily="66" charset="0"/>
            </a:endParaRPr>
          </a:p>
          <a:p>
            <a:r>
              <a:rPr lang="el-GR" sz="2400" dirty="0" smtClean="0">
                <a:solidFill>
                  <a:schemeClr val="bg1"/>
                </a:solidFill>
                <a:latin typeface="Comic Sans MS" pitchFamily="66" charset="0"/>
              </a:rPr>
              <a:t>Το φάσμα των διαταραχών της βάδισης κυμαίνεται  από μη ειδική έλλειψη ισορροπίας  </a:t>
            </a:r>
          </a:p>
          <a:p>
            <a:r>
              <a:rPr lang="el-GR" sz="2400" dirty="0" smtClean="0">
                <a:solidFill>
                  <a:schemeClr val="bg1"/>
                </a:solidFill>
                <a:latin typeface="Comic Sans MS" pitchFamily="66" charset="0"/>
              </a:rPr>
              <a:t> μικρά-αργά βήματα ή αστάθεια με συχνές πτώσεις έως την  πλήρη αδυναμία στάσης και βάδισης (αστασία-</a:t>
            </a:r>
            <a:r>
              <a:rPr lang="el-GR" sz="2400" dirty="0" err="1" smtClean="0">
                <a:solidFill>
                  <a:schemeClr val="bg1"/>
                </a:solidFill>
                <a:latin typeface="Comic Sans MS" pitchFamily="66" charset="0"/>
              </a:rPr>
              <a:t>αβασί</a:t>
            </a:r>
            <a:r>
              <a:rPr lang="el-GR" sz="2400" dirty="0" smtClean="0">
                <a:solidFill>
                  <a:schemeClr val="bg1"/>
                </a:solidFill>
                <a:latin typeface="Comic Sans MS" pitchFamily="66" charset="0"/>
              </a:rPr>
              <a:t>α).</a:t>
            </a:r>
            <a:endParaRPr lang="el-GR" sz="2400" dirty="0">
              <a:solidFill>
                <a:schemeClr val="bg1"/>
              </a:solidFill>
              <a:latin typeface="Comic Sans MS" pitchFamily="66" charset="0"/>
            </a:endParaRPr>
          </a:p>
        </p:txBody>
      </p:sp>
      <p:sp>
        <p:nvSpPr>
          <p:cNvPr id="5" name="4 - Ορθογώνιο"/>
          <p:cNvSpPr/>
          <p:nvPr/>
        </p:nvSpPr>
        <p:spPr>
          <a:xfrm>
            <a:off x="2915816" y="260648"/>
            <a:ext cx="5987537" cy="523220"/>
          </a:xfrm>
          <a:prstGeom prst="rect">
            <a:avLst/>
          </a:prstGeom>
        </p:spPr>
        <p:txBody>
          <a:bodyPr wrap="none">
            <a:spAutoFit/>
          </a:bodyPr>
          <a:lstStyle/>
          <a:p>
            <a:r>
              <a:rPr lang="el-GR" sz="2800" dirty="0" smtClean="0">
                <a:solidFill>
                  <a:srgbClr val="00FFFF"/>
                </a:solidFill>
                <a:latin typeface="Comic Sans MS" pitchFamily="66" charset="0"/>
              </a:rPr>
              <a:t>Α. ΔΙΑΤΑΡΑΧΕΣ ΤΗΣ ΒΑΔΙΣΗΣ </a:t>
            </a:r>
            <a:endParaRPr lang="el-GR" sz="2800" dirty="0">
              <a:solidFill>
                <a:srgbClr val="00FFFF"/>
              </a:solidFill>
            </a:endParaRPr>
          </a:p>
        </p:txBody>
      </p:sp>
      <p:sp>
        <p:nvSpPr>
          <p:cNvPr id="7" name="6 - Αστέρι 5 ακτινών"/>
          <p:cNvSpPr/>
          <p:nvPr/>
        </p:nvSpPr>
        <p:spPr>
          <a:xfrm>
            <a:off x="3000364" y="1142984"/>
            <a:ext cx="500066" cy="50006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00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Documents and Settings\mparth\Τα έγγραφά μου\Οι εικόνες μου\3653-0550x0475u.jpg"/>
          <p:cNvPicPr>
            <a:picLocks noChangeAspect="1" noChangeArrowheads="1"/>
          </p:cNvPicPr>
          <p:nvPr/>
        </p:nvPicPr>
        <p:blipFill>
          <a:blip r:embed="rId2" cstate="print">
            <a:lum bright="-30000" contrast="20000"/>
          </a:blip>
          <a:srcRect r="27350"/>
          <a:stretch>
            <a:fillRect/>
          </a:stretch>
        </p:blipFill>
        <p:spPr bwMode="auto">
          <a:xfrm>
            <a:off x="3929058" y="1285860"/>
            <a:ext cx="5214942" cy="4857784"/>
          </a:xfrm>
          <a:prstGeom prst="rect">
            <a:avLst/>
          </a:prstGeom>
          <a:noFill/>
          <a:effectLst>
            <a:softEdge rad="635000"/>
          </a:effectLst>
        </p:spPr>
      </p:pic>
      <p:sp>
        <p:nvSpPr>
          <p:cNvPr id="4" name="3 - Ορθογώνιο"/>
          <p:cNvSpPr/>
          <p:nvPr/>
        </p:nvSpPr>
        <p:spPr>
          <a:xfrm>
            <a:off x="214282" y="2071678"/>
            <a:ext cx="4643438" cy="3416320"/>
          </a:xfrm>
          <a:prstGeom prst="rect">
            <a:avLst/>
          </a:prstGeom>
        </p:spPr>
        <p:txBody>
          <a:bodyPr wrap="square">
            <a:spAutoFit/>
          </a:bodyPr>
          <a:lstStyle/>
          <a:p>
            <a:r>
              <a:rPr lang="el-GR" sz="2400" dirty="0" smtClean="0">
                <a:solidFill>
                  <a:schemeClr val="bg1"/>
                </a:solidFill>
                <a:latin typeface="Comic Sans MS" pitchFamily="66" charset="0"/>
              </a:rPr>
              <a:t>Οι διαταραχές της βάδισης οφείλονται στην προσβολή των νευραξόνων που νευρώνουν τα κάτω άκρα και οι οποίοι διέρχονται γύρω από την επιφάνεια των πλαγίων κοιλιών, ενώ οι νευράξονες  για τα άνω άκρα και το πρόσωπο  εδράζονται πιο πλάγια. </a:t>
            </a:r>
          </a:p>
        </p:txBody>
      </p:sp>
      <p:sp>
        <p:nvSpPr>
          <p:cNvPr id="5" name="4 - Ορθογώνιο"/>
          <p:cNvSpPr/>
          <p:nvPr/>
        </p:nvSpPr>
        <p:spPr>
          <a:xfrm>
            <a:off x="285720" y="285728"/>
            <a:ext cx="8572560" cy="830997"/>
          </a:xfrm>
          <a:prstGeom prst="rect">
            <a:avLst/>
          </a:prstGeom>
        </p:spPr>
        <p:txBody>
          <a:bodyPr wrap="square">
            <a:spAutoFit/>
          </a:bodyPr>
          <a:lstStyle/>
          <a:p>
            <a:r>
              <a:rPr lang="el-GR" sz="2400" dirty="0" smtClean="0">
                <a:solidFill>
                  <a:schemeClr val="bg1"/>
                </a:solidFill>
                <a:latin typeface="Comic Sans MS" pitchFamily="66" charset="0"/>
              </a:rPr>
              <a:t>Συμπίεση  της κεντρικής μοίρας  του ακτινωτού στεφάνου από τις διατεταμένες κοιλίες </a:t>
            </a:r>
            <a:r>
              <a:rPr lang="en-US" sz="2400" dirty="0" smtClean="0">
                <a:solidFill>
                  <a:srgbClr val="FFC000"/>
                </a:solidFill>
                <a:latin typeface="Comic Sans MS" pitchFamily="66" charset="0"/>
              </a:rPr>
              <a:t>.</a:t>
            </a:r>
            <a:endParaRPr lang="el-GR" sz="2400" dirty="0">
              <a:solidFill>
                <a:srgbClr val="FFC000"/>
              </a:solidFill>
            </a:endParaRPr>
          </a:p>
        </p:txBody>
      </p:sp>
      <p:sp>
        <p:nvSpPr>
          <p:cNvPr id="7" name="6 - Ορθογώνιο"/>
          <p:cNvSpPr/>
          <p:nvPr/>
        </p:nvSpPr>
        <p:spPr>
          <a:xfrm>
            <a:off x="142844" y="214290"/>
            <a:ext cx="8715436" cy="1000132"/>
          </a:xfrm>
          <a:prstGeom prst="rect">
            <a:avLst/>
          </a:prstGeom>
          <a:noFill/>
          <a:ln>
            <a:solidFill>
              <a:srgbClr val="37E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H:\Documents and Settings\mparth\Τα έγγραφά μου\Οι εικόνες μου\χωρίς τίτλο.bmp"/>
          <p:cNvPicPr>
            <a:picLocks noChangeAspect="1" noChangeArrowheads="1"/>
          </p:cNvPicPr>
          <p:nvPr/>
        </p:nvPicPr>
        <p:blipFill>
          <a:blip r:embed="rId2" cstate="print">
            <a:duotone>
              <a:prstClr val="black"/>
              <a:schemeClr val="accent5">
                <a:tint val="45000"/>
                <a:satMod val="400000"/>
              </a:schemeClr>
            </a:duotone>
            <a:lum bright="20000"/>
          </a:blip>
          <a:srcRect/>
          <a:stretch>
            <a:fillRect/>
          </a:stretch>
        </p:blipFill>
        <p:spPr bwMode="auto">
          <a:xfrm>
            <a:off x="971600" y="0"/>
            <a:ext cx="7643866" cy="6000768"/>
          </a:xfrm>
          <a:prstGeom prst="rect">
            <a:avLst/>
          </a:prstGeom>
          <a:noFill/>
          <a:effectLst>
            <a:softEdge rad="635000"/>
          </a:effectLst>
        </p:spPr>
      </p:pic>
      <p:sp>
        <p:nvSpPr>
          <p:cNvPr id="7" name="6 - Ορθογώνιο"/>
          <p:cNvSpPr/>
          <p:nvPr/>
        </p:nvSpPr>
        <p:spPr>
          <a:xfrm>
            <a:off x="179512" y="332656"/>
            <a:ext cx="8535322" cy="6494085"/>
          </a:xfrm>
          <a:prstGeom prst="rect">
            <a:avLst/>
          </a:prstGeom>
        </p:spPr>
        <p:txBody>
          <a:bodyPr wrap="square">
            <a:spAutoFit/>
          </a:bodyPr>
          <a:lstStyle/>
          <a:p>
            <a:r>
              <a:rPr lang="el-GR" sz="2800" u="sng" dirty="0" smtClean="0">
                <a:solidFill>
                  <a:schemeClr val="bg1"/>
                </a:solidFill>
                <a:latin typeface="Comic Sans MS" pitchFamily="66" charset="0"/>
              </a:rPr>
              <a:t>Β.ΝΟΗΤΙΚΕΣ  ΔΙΑΤΑΡΑΧΕΣ</a:t>
            </a:r>
          </a:p>
          <a:p>
            <a:endParaRPr lang="el-GR" sz="2400" dirty="0" smtClean="0">
              <a:solidFill>
                <a:schemeClr val="bg1"/>
              </a:solidFill>
              <a:latin typeface="Comic Sans MS" pitchFamily="66" charset="0"/>
            </a:endParaRPr>
          </a:p>
          <a:p>
            <a:r>
              <a:rPr lang="el-GR" sz="2400" dirty="0" smtClean="0">
                <a:solidFill>
                  <a:srgbClr val="FFFF00"/>
                </a:solidFill>
                <a:latin typeface="Comic Sans MS" pitchFamily="66" charset="0"/>
              </a:rPr>
              <a:t>επιβράδυνση της νοητικής διεργασίας, της ικανότητας οργάνωσης και επίλυσης προβλημάτων </a:t>
            </a:r>
          </a:p>
          <a:p>
            <a:r>
              <a:rPr lang="el-GR" sz="2400" dirty="0" smtClean="0">
                <a:solidFill>
                  <a:srgbClr val="FFFF00"/>
                </a:solidFill>
                <a:latin typeface="Comic Sans MS" pitchFamily="66" charset="0"/>
              </a:rPr>
              <a:t> μείωση του ενδιαφέροντος, αβουλία,  με μικρότερη συμμετοχή ,  απόσυρση και απάθεια. </a:t>
            </a:r>
          </a:p>
          <a:p>
            <a:r>
              <a:rPr lang="el-GR" sz="2400" i="1" u="sng" dirty="0" smtClean="0">
                <a:solidFill>
                  <a:srgbClr val="00FFFF"/>
                </a:solidFill>
                <a:latin typeface="Comic Sans MS" pitchFamily="66" charset="0"/>
              </a:rPr>
              <a:t> διαταραχές μνήμης  </a:t>
            </a:r>
            <a:r>
              <a:rPr lang="el-GR" sz="2400" dirty="0" smtClean="0">
                <a:solidFill>
                  <a:schemeClr val="bg1"/>
                </a:solidFill>
                <a:latin typeface="Comic Sans MS" pitchFamily="66" charset="0"/>
              </a:rPr>
              <a:t>κυρίως της </a:t>
            </a:r>
            <a:r>
              <a:rPr lang="el-GR" sz="2400" i="1" u="sng" dirty="0" smtClean="0">
                <a:solidFill>
                  <a:srgbClr val="00FFFF"/>
                </a:solidFill>
                <a:latin typeface="Comic Sans MS" pitchFamily="66" charset="0"/>
              </a:rPr>
              <a:t>πρόσφατης.</a:t>
            </a:r>
          </a:p>
          <a:p>
            <a:endParaRPr lang="el-GR" sz="2400" dirty="0" smtClean="0">
              <a:solidFill>
                <a:srgbClr val="FFFF00"/>
              </a:solidFill>
              <a:latin typeface="Comic Sans MS" pitchFamily="66" charset="0"/>
            </a:endParaRPr>
          </a:p>
          <a:p>
            <a:endParaRPr lang="el-GR" sz="2400" dirty="0" smtClean="0">
              <a:solidFill>
                <a:srgbClr val="FFFF00"/>
              </a:solidFill>
              <a:latin typeface="Comic Sans MS" pitchFamily="66" charset="0"/>
            </a:endParaRPr>
          </a:p>
          <a:p>
            <a:r>
              <a:rPr lang="el-GR" sz="2400" dirty="0" smtClean="0">
                <a:latin typeface="Comic Sans MS" pitchFamily="66" charset="0"/>
              </a:rPr>
              <a:t>θα πρέπει να διαφοροδιαγνωσθούν από </a:t>
            </a:r>
          </a:p>
          <a:p>
            <a:r>
              <a:rPr lang="el-GR" sz="2400" dirty="0" smtClean="0">
                <a:solidFill>
                  <a:srgbClr val="FF00FF"/>
                </a:solidFill>
                <a:latin typeface="Comic Sans MS" pitchFamily="66" charset="0"/>
              </a:rPr>
              <a:t>τη ν. Alzheimer, </a:t>
            </a:r>
          </a:p>
          <a:p>
            <a:r>
              <a:rPr lang="el-GR" sz="2400" dirty="0" smtClean="0">
                <a:solidFill>
                  <a:srgbClr val="FF00FF"/>
                </a:solidFill>
                <a:latin typeface="Comic Sans MS" pitchFamily="66" charset="0"/>
              </a:rPr>
              <a:t>Lewy-body </a:t>
            </a:r>
          </a:p>
          <a:p>
            <a:r>
              <a:rPr lang="el-GR" sz="2400" dirty="0" smtClean="0">
                <a:solidFill>
                  <a:srgbClr val="FF00FF"/>
                </a:solidFill>
                <a:latin typeface="Comic Sans MS" pitchFamily="66" charset="0"/>
              </a:rPr>
              <a:t>ή αγγειακή εγκεφαλοπάθεια</a:t>
            </a:r>
          </a:p>
          <a:p>
            <a:r>
              <a:rPr lang="el-GR" sz="2000" dirty="0" smtClean="0">
                <a:solidFill>
                  <a:schemeClr val="bg1"/>
                </a:solidFill>
                <a:latin typeface="Comic Sans MS" pitchFamily="66" charset="0"/>
              </a:rPr>
              <a:t> </a:t>
            </a:r>
          </a:p>
          <a:p>
            <a:r>
              <a:rPr lang="el-GR" sz="2400" dirty="0" smtClean="0">
                <a:solidFill>
                  <a:srgbClr val="FF00FF"/>
                </a:solidFill>
                <a:latin typeface="Comic Sans MS" pitchFamily="66" charset="0"/>
              </a:rPr>
              <a:t>Αγγειακής αιτιολογίας διαταραχές</a:t>
            </a:r>
            <a:r>
              <a:rPr lang="en-US" sz="2400" dirty="0" smtClean="0">
                <a:solidFill>
                  <a:srgbClr val="FF00FF"/>
                </a:solidFill>
                <a:latin typeface="Comic Sans MS" pitchFamily="66" charset="0"/>
              </a:rPr>
              <a:t>:</a:t>
            </a:r>
            <a:r>
              <a:rPr lang="el-GR" sz="2400" dirty="0" smtClean="0">
                <a:solidFill>
                  <a:srgbClr val="FF00FF"/>
                </a:solidFill>
                <a:latin typeface="Comic Sans MS" pitchFamily="66" charset="0"/>
              </a:rPr>
              <a:t> </a:t>
            </a:r>
            <a:endParaRPr lang="en-US" sz="2400" dirty="0" smtClean="0">
              <a:solidFill>
                <a:srgbClr val="FF00FF"/>
              </a:solidFill>
              <a:latin typeface="Comic Sans MS" pitchFamily="66" charset="0"/>
            </a:endParaRPr>
          </a:p>
          <a:p>
            <a:r>
              <a:rPr lang="en-US" sz="2400" dirty="0" smtClean="0">
                <a:solidFill>
                  <a:srgbClr val="FFFF00"/>
                </a:solidFill>
                <a:latin typeface="Comic Sans MS" pitchFamily="66" charset="0"/>
              </a:rPr>
              <a:t>MRI</a:t>
            </a:r>
            <a:r>
              <a:rPr lang="el-GR" sz="2400" dirty="0" smtClean="0">
                <a:solidFill>
                  <a:srgbClr val="FFFF00"/>
                </a:solidFill>
                <a:latin typeface="Comic Sans MS" pitchFamily="66" charset="0"/>
              </a:rPr>
              <a:t> εγκεφάλου</a:t>
            </a:r>
            <a:r>
              <a:rPr lang="en-US" sz="2400" dirty="0" smtClean="0">
                <a:solidFill>
                  <a:schemeClr val="bg1"/>
                </a:solidFill>
                <a:latin typeface="Comic Sans MS" pitchFamily="66" charset="0"/>
              </a:rPr>
              <a:t>:</a:t>
            </a:r>
            <a:r>
              <a:rPr lang="el-GR" sz="2400" dirty="0" smtClean="0">
                <a:solidFill>
                  <a:schemeClr val="bg1"/>
                </a:solidFill>
                <a:latin typeface="Comic Sans MS" pitchFamily="66" charset="0"/>
              </a:rPr>
              <a:t> </a:t>
            </a:r>
            <a:r>
              <a:rPr lang="el-GR" sz="2400" dirty="0" smtClean="0">
                <a:latin typeface="Comic Sans MS" pitchFamily="66" charset="0"/>
              </a:rPr>
              <a:t>στικτές ή εκτεταμένες ισχαιμικές αλλοιώσεις.</a:t>
            </a:r>
            <a:r>
              <a:rPr lang="el-GR" sz="2400" dirty="0" smtClean="0">
                <a:solidFill>
                  <a:schemeClr val="bg1"/>
                </a:solidFill>
                <a:latin typeface="Comic Sans MS" pitchFamily="66"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H:\Documents and Settings\mparth\Τα έγγραφά μου\Οι εικόνες μου\caudate.png"/>
          <p:cNvPicPr>
            <a:picLocks noChangeAspect="1" noChangeArrowheads="1"/>
          </p:cNvPicPr>
          <p:nvPr/>
        </p:nvPicPr>
        <p:blipFill>
          <a:blip r:embed="rId2" cstate="print">
            <a:clrChange>
              <a:clrFrom>
                <a:srgbClr val="98F8F8"/>
              </a:clrFrom>
              <a:clrTo>
                <a:srgbClr val="98F8F8">
                  <a:alpha val="0"/>
                </a:srgbClr>
              </a:clrTo>
            </a:clrChange>
          </a:blip>
          <a:srcRect l="3529" t="2941" r="2352" b="2941"/>
          <a:stretch>
            <a:fillRect/>
          </a:stretch>
        </p:blipFill>
        <p:spPr bwMode="auto">
          <a:xfrm>
            <a:off x="3143240" y="2500306"/>
            <a:ext cx="5857916" cy="4214842"/>
          </a:xfrm>
          <a:prstGeom prst="rect">
            <a:avLst/>
          </a:prstGeom>
          <a:noFill/>
        </p:spPr>
      </p:pic>
      <p:pic>
        <p:nvPicPr>
          <p:cNvPr id="54274" name="Picture 2" descr="H:\Documents and Settings\mparth\Τα έγγραφά μου\Οι εικόνες μου\limbic%20system.jpg"/>
          <p:cNvPicPr>
            <a:picLocks noChangeAspect="1" noChangeArrowheads="1"/>
          </p:cNvPicPr>
          <p:nvPr/>
        </p:nvPicPr>
        <p:blipFill>
          <a:blip r:embed="rId3" cstate="print">
            <a:clrChange>
              <a:clrFrom>
                <a:srgbClr val="FDFFFE"/>
              </a:clrFrom>
              <a:clrTo>
                <a:srgbClr val="FDFFFE">
                  <a:alpha val="0"/>
                </a:srgbClr>
              </a:clrTo>
            </a:clrChange>
            <a:lum contrast="20000"/>
          </a:blip>
          <a:srcRect l="16347" t="11194" r="23999" b="25332"/>
          <a:stretch>
            <a:fillRect/>
          </a:stretch>
        </p:blipFill>
        <p:spPr bwMode="auto">
          <a:xfrm>
            <a:off x="0" y="357166"/>
            <a:ext cx="5580102" cy="4071966"/>
          </a:xfrm>
          <a:prstGeom prst="rect">
            <a:avLst/>
          </a:prstGeom>
          <a:noFill/>
          <a:effectLst>
            <a:softEdge rad="317500"/>
          </a:effectLst>
        </p:spPr>
      </p:pic>
      <p:sp>
        <p:nvSpPr>
          <p:cNvPr id="4" name="3 - Ορθογώνιο"/>
          <p:cNvSpPr/>
          <p:nvPr/>
        </p:nvSpPr>
        <p:spPr>
          <a:xfrm>
            <a:off x="5286380" y="571480"/>
            <a:ext cx="3857620" cy="1569660"/>
          </a:xfrm>
          <a:prstGeom prst="rect">
            <a:avLst/>
          </a:prstGeom>
        </p:spPr>
        <p:txBody>
          <a:bodyPr wrap="square">
            <a:spAutoFit/>
          </a:bodyPr>
          <a:lstStyle/>
          <a:p>
            <a:r>
              <a:rPr lang="el-GR" sz="2400" dirty="0" smtClean="0">
                <a:solidFill>
                  <a:srgbClr val="FFFF00"/>
                </a:solidFill>
                <a:latin typeface="Comic Sans MS" pitchFamily="66" charset="0"/>
              </a:rPr>
              <a:t>Η έκπτωση  της  μνήμης  οφείλεται  στην  </a:t>
            </a:r>
            <a:r>
              <a:rPr lang="en-US" sz="2400" dirty="0" smtClean="0">
                <a:solidFill>
                  <a:srgbClr val="FFFF00"/>
                </a:solidFill>
                <a:latin typeface="Comic Sans MS" pitchFamily="66" charset="0"/>
              </a:rPr>
              <a:t> </a:t>
            </a:r>
            <a:r>
              <a:rPr lang="el-GR" sz="2400" dirty="0" smtClean="0">
                <a:solidFill>
                  <a:srgbClr val="FFFF00"/>
                </a:solidFill>
                <a:latin typeface="Comic Sans MS" pitchFamily="66" charset="0"/>
              </a:rPr>
              <a:t>συμπίεση  του περικοιλιακού μεταιχμιακού συστήματος</a:t>
            </a:r>
            <a:r>
              <a:rPr lang="en-US" sz="2400" dirty="0" smtClean="0">
                <a:solidFill>
                  <a:srgbClr val="FFFF00"/>
                </a:solidFill>
                <a:latin typeface="Comic Sans MS" pitchFamily="66" charset="0"/>
              </a:rPr>
              <a:t>.</a:t>
            </a:r>
            <a:endParaRPr lang="el-GR" sz="2400" dirty="0">
              <a:solidFill>
                <a:srgbClr val="FFFF00"/>
              </a:solidFill>
              <a:latin typeface="Comic Sans MS" pitchFamily="66" charset="0"/>
            </a:endParaRPr>
          </a:p>
        </p:txBody>
      </p:sp>
      <p:sp>
        <p:nvSpPr>
          <p:cNvPr id="6" name="5 - Ορθογώνιο"/>
          <p:cNvSpPr/>
          <p:nvPr/>
        </p:nvSpPr>
        <p:spPr>
          <a:xfrm>
            <a:off x="0" y="4429132"/>
            <a:ext cx="3857620" cy="1569660"/>
          </a:xfrm>
          <a:prstGeom prst="rect">
            <a:avLst/>
          </a:prstGeom>
        </p:spPr>
        <p:txBody>
          <a:bodyPr wrap="square">
            <a:spAutoFit/>
          </a:bodyPr>
          <a:lstStyle/>
          <a:p>
            <a:r>
              <a:rPr lang="el-GR" sz="2400" dirty="0" smtClean="0">
                <a:solidFill>
                  <a:schemeClr val="bg1"/>
                </a:solidFill>
                <a:latin typeface="Comic Sans MS" pitchFamily="66" charset="0"/>
              </a:rPr>
              <a:t>δυσλειτουργία των μετωπιαίων λοβών  </a:t>
            </a:r>
            <a:r>
              <a:rPr lang="en-US" sz="2400" dirty="0" smtClean="0">
                <a:solidFill>
                  <a:schemeClr val="bg1"/>
                </a:solidFill>
                <a:latin typeface="Comic Sans MS" pitchFamily="66" charset="0"/>
              </a:rPr>
              <a:t>:</a:t>
            </a:r>
            <a:r>
              <a:rPr lang="el-GR" sz="2400" dirty="0" smtClean="0">
                <a:solidFill>
                  <a:schemeClr val="bg1"/>
                </a:solidFill>
                <a:latin typeface="Comic Sans MS" pitchFamily="66" charset="0"/>
              </a:rPr>
              <a:t> αλλαγές στην προσωπικότητα </a:t>
            </a:r>
            <a:endParaRPr lang="el-GR"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Documents and Settings\mparth\Τα έγγραφά μου\Οι εικόνες μου\ventricles-normal-enlarged.jpg"/>
          <p:cNvPicPr>
            <a:picLocks noChangeAspect="1" noChangeArrowheads="1"/>
          </p:cNvPicPr>
          <p:nvPr/>
        </p:nvPicPr>
        <p:blipFill>
          <a:blip r:embed="rId2" cstate="print">
            <a:clrChange>
              <a:clrFrom>
                <a:srgbClr val="FFFFFF"/>
              </a:clrFrom>
              <a:clrTo>
                <a:srgbClr val="FFFFFF">
                  <a:alpha val="0"/>
                </a:srgbClr>
              </a:clrTo>
            </a:clrChange>
            <a:lum bright="-30000" contrast="10000"/>
          </a:blip>
          <a:srcRect b="8730"/>
          <a:stretch>
            <a:fillRect/>
          </a:stretch>
        </p:blipFill>
        <p:spPr bwMode="auto">
          <a:xfrm>
            <a:off x="2071670" y="1857364"/>
            <a:ext cx="5429288" cy="2867780"/>
          </a:xfrm>
          <a:prstGeom prst="rect">
            <a:avLst/>
          </a:prstGeom>
          <a:noFill/>
        </p:spPr>
      </p:pic>
      <p:sp>
        <p:nvSpPr>
          <p:cNvPr id="3" name="2 - Ορθογώνιο"/>
          <p:cNvSpPr/>
          <p:nvPr/>
        </p:nvSpPr>
        <p:spPr>
          <a:xfrm>
            <a:off x="179512" y="4653136"/>
            <a:ext cx="8572560" cy="1938992"/>
          </a:xfrm>
          <a:prstGeom prst="rect">
            <a:avLst/>
          </a:prstGeom>
        </p:spPr>
        <p:txBody>
          <a:bodyPr wrap="square">
            <a:spAutoFit/>
          </a:bodyPr>
          <a:lstStyle/>
          <a:p>
            <a:r>
              <a:rPr lang="el-GR" sz="2400" dirty="0" smtClean="0">
                <a:solidFill>
                  <a:schemeClr val="bg1"/>
                </a:solidFill>
                <a:latin typeface="Comic Sans MS" pitchFamily="66" charset="0"/>
              </a:rPr>
              <a:t>Η περικοιλιακή λευκή ουσία  εμπεριέχει τις ιερές κινητικές ίνες  για τα κάτω άκρα  και  την ουροδόχο κύστη              </a:t>
            </a:r>
          </a:p>
          <a:p>
            <a:r>
              <a:rPr lang="el-GR" sz="2400" dirty="0" smtClean="0">
                <a:solidFill>
                  <a:schemeClr val="bg1"/>
                </a:solidFill>
                <a:latin typeface="Comic Sans MS" pitchFamily="66" charset="0"/>
              </a:rPr>
              <a:t>        </a:t>
            </a:r>
            <a:r>
              <a:rPr lang="el-GR" sz="2400" i="1" u="sng" dirty="0" smtClean="0">
                <a:solidFill>
                  <a:srgbClr val="FF00FF"/>
                </a:solidFill>
                <a:latin typeface="Comic Sans MS" pitchFamily="66" charset="0"/>
              </a:rPr>
              <a:t>διαταραχές  ούρησης</a:t>
            </a:r>
            <a:r>
              <a:rPr lang="el-GR" sz="2400" dirty="0" smtClean="0">
                <a:solidFill>
                  <a:srgbClr val="FF00FF"/>
                </a:solidFill>
                <a:latin typeface="Comic Sans MS" pitchFamily="66" charset="0"/>
              </a:rPr>
              <a:t>   </a:t>
            </a:r>
            <a:r>
              <a:rPr lang="en-US" sz="2400" dirty="0" smtClean="0">
                <a:solidFill>
                  <a:schemeClr val="bg1"/>
                </a:solidFill>
                <a:latin typeface="Comic Sans MS" pitchFamily="66" charset="0"/>
              </a:rPr>
              <a:t>K</a:t>
            </a:r>
            <a:r>
              <a:rPr lang="el-GR" sz="2400" dirty="0" err="1" smtClean="0">
                <a:solidFill>
                  <a:schemeClr val="bg1"/>
                </a:solidFill>
                <a:latin typeface="Comic Sans MS" pitchFamily="66" charset="0"/>
              </a:rPr>
              <a:t>υμαίνονται</a:t>
            </a:r>
            <a:r>
              <a:rPr lang="el-GR" sz="2400" dirty="0" smtClean="0">
                <a:solidFill>
                  <a:schemeClr val="bg1"/>
                </a:solidFill>
                <a:latin typeface="Comic Sans MS" pitchFamily="66" charset="0"/>
              </a:rPr>
              <a:t> από συχνουρία , επιτακτική ούρηση μέχρι ακράτεια</a:t>
            </a:r>
            <a:r>
              <a:rPr lang="en-US" sz="2400" dirty="0" smtClean="0">
                <a:solidFill>
                  <a:schemeClr val="bg1"/>
                </a:solidFill>
                <a:latin typeface="Comic Sans MS" pitchFamily="66" charset="0"/>
              </a:rPr>
              <a:t> </a:t>
            </a:r>
            <a:r>
              <a:rPr lang="el-GR" sz="2400" dirty="0" smtClean="0">
                <a:solidFill>
                  <a:schemeClr val="bg1"/>
                </a:solidFill>
                <a:latin typeface="Comic Sans MS" pitchFamily="66" charset="0"/>
              </a:rPr>
              <a:t>σε προχωρημένο στάδιο . </a:t>
            </a:r>
            <a:endParaRPr lang="en-US" sz="2400" dirty="0" smtClean="0">
              <a:solidFill>
                <a:schemeClr val="bg1"/>
              </a:solidFill>
              <a:latin typeface="Comic Sans MS" pitchFamily="66" charset="0"/>
            </a:endParaRPr>
          </a:p>
          <a:p>
            <a:endParaRPr lang="el-GR" sz="2400" i="1" u="sng" dirty="0" smtClean="0">
              <a:solidFill>
                <a:srgbClr val="37E61A"/>
              </a:solidFill>
              <a:latin typeface="Comic Sans MS" pitchFamily="66" charset="0"/>
            </a:endParaRPr>
          </a:p>
        </p:txBody>
      </p:sp>
      <p:sp>
        <p:nvSpPr>
          <p:cNvPr id="4" name="3 - Ορθογώνιο"/>
          <p:cNvSpPr/>
          <p:nvPr/>
        </p:nvSpPr>
        <p:spPr>
          <a:xfrm>
            <a:off x="179512" y="857232"/>
            <a:ext cx="8464454" cy="1200329"/>
          </a:xfrm>
          <a:prstGeom prst="rect">
            <a:avLst/>
          </a:prstGeom>
        </p:spPr>
        <p:txBody>
          <a:bodyPr wrap="square">
            <a:spAutoFit/>
          </a:bodyPr>
          <a:lstStyle/>
          <a:p>
            <a:r>
              <a:rPr lang="el-GR" sz="2400" dirty="0" smtClean="0">
                <a:solidFill>
                  <a:schemeClr val="bg1"/>
                </a:solidFill>
                <a:latin typeface="Comic Sans MS" pitchFamily="66" charset="0"/>
              </a:rPr>
              <a:t>Προκαλείται   διάμεσο οίδημα στην λευκή ουσία και διαταραχή της εγκεφαλικής αιματικής ροής  όπως φαίνεται  σε φασματοσκοπικές  ισοτοπικές μελέτες</a:t>
            </a:r>
            <a:endParaRPr lang="el-GR" sz="2400" dirty="0"/>
          </a:p>
        </p:txBody>
      </p:sp>
      <p:sp>
        <p:nvSpPr>
          <p:cNvPr id="5" name="4 - Δεξιό βέλος"/>
          <p:cNvSpPr/>
          <p:nvPr/>
        </p:nvSpPr>
        <p:spPr>
          <a:xfrm>
            <a:off x="6948264" y="5157192"/>
            <a:ext cx="785818" cy="285752"/>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accent6">
                  <a:lumMod val="75000"/>
                </a:schemeClr>
              </a:solidFill>
            </a:endParaRPr>
          </a:p>
        </p:txBody>
      </p:sp>
      <p:sp>
        <p:nvSpPr>
          <p:cNvPr id="6" name="5 - Ορθογώνιο"/>
          <p:cNvSpPr/>
          <p:nvPr/>
        </p:nvSpPr>
        <p:spPr>
          <a:xfrm>
            <a:off x="827584" y="260648"/>
            <a:ext cx="5166799" cy="523220"/>
          </a:xfrm>
          <a:prstGeom prst="rect">
            <a:avLst/>
          </a:prstGeom>
        </p:spPr>
        <p:txBody>
          <a:bodyPr wrap="none">
            <a:spAutoFit/>
          </a:bodyPr>
          <a:lstStyle/>
          <a:p>
            <a:r>
              <a:rPr lang="el-GR" sz="2800" u="sng" dirty="0" smtClean="0">
                <a:solidFill>
                  <a:srgbClr val="00FFFF"/>
                </a:solidFill>
                <a:latin typeface="Comic Sans MS" pitchFamily="66" charset="0"/>
              </a:rPr>
              <a:t>Γ .  ΔΙΑΤΑΡΑΧΕΣ ΟΥΡΗΣΗΣ</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4214810" y="3214687"/>
          <a:ext cx="819150" cy="428628"/>
        </p:xfrm>
        <a:graphic>
          <a:graphicData uri="http://schemas.openxmlformats.org/presentationml/2006/ole">
            <p:oleObj spid="_x0000_s108546" name="Πακέτο" r:id="rId3" imgW="819000" imgH="485640" progId="Package">
              <p:embed/>
            </p:oleObj>
          </a:graphicData>
        </a:graphic>
      </p:graphicFrame>
      <p:sp>
        <p:nvSpPr>
          <p:cNvPr id="1028" name="AutoShape 4" descr="Αποτέλεσμα εικόνας για normal pressure hydrocephalus MR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normal pressure hydrocephalus MR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2" name="Picture 8" descr="http://casemed.case.edu/clerkships/neurology/Web%20Neurorad/nph11aa.jpg"/>
          <p:cNvPicPr>
            <a:picLocks noChangeAspect="1" noChangeArrowheads="1"/>
          </p:cNvPicPr>
          <p:nvPr/>
        </p:nvPicPr>
        <p:blipFill>
          <a:blip r:embed="rId4" cstate="print"/>
          <a:srcRect/>
          <a:stretch>
            <a:fillRect/>
          </a:stretch>
        </p:blipFill>
        <p:spPr bwMode="auto">
          <a:xfrm>
            <a:off x="323528" y="332656"/>
            <a:ext cx="8353425" cy="3676651"/>
          </a:xfrm>
          <a:prstGeom prst="rect">
            <a:avLst/>
          </a:prstGeom>
          <a:noFill/>
          <a:effectLst>
            <a:softEdge rad="317500"/>
          </a:effectLst>
        </p:spPr>
      </p:pic>
      <p:sp>
        <p:nvSpPr>
          <p:cNvPr id="6" name="5 - Ορθογώνιο"/>
          <p:cNvSpPr/>
          <p:nvPr/>
        </p:nvSpPr>
        <p:spPr>
          <a:xfrm>
            <a:off x="467544" y="4437112"/>
            <a:ext cx="7776864" cy="1477328"/>
          </a:xfrm>
          <a:prstGeom prst="rect">
            <a:avLst/>
          </a:prstGeom>
        </p:spPr>
        <p:txBody>
          <a:bodyPr wrap="square">
            <a:spAutoFit/>
          </a:bodyPr>
          <a:lstStyle/>
          <a:p>
            <a:r>
              <a:rPr lang="en-US" b="1" dirty="0" smtClean="0"/>
              <a:t>Communicating Hydrocephalus</a:t>
            </a:r>
            <a:r>
              <a:rPr lang="en-US" dirty="0" smtClean="0"/>
              <a:t>: Flair axial MRIs. Note the enlargement of the all ventricles, including the fourth ventricle. Also, note the bright signal in the surrounding white matter which is </a:t>
            </a:r>
            <a:r>
              <a:rPr lang="en-US" dirty="0" err="1" smtClean="0"/>
              <a:t>transependymal</a:t>
            </a:r>
            <a:r>
              <a:rPr lang="en-US" dirty="0" smtClean="0"/>
              <a:t> edema, the result of hydrocephalus. This edema is much easier to recognize on Flair as CSF is dark but the edema stays bright.</a:t>
            </a:r>
            <a:endParaRPr lang="el-GR" dirty="0"/>
          </a:p>
        </p:txBody>
      </p:sp>
      <p:sp>
        <p:nvSpPr>
          <p:cNvPr id="7" name="6 - Ορθογώνιο"/>
          <p:cNvSpPr/>
          <p:nvPr/>
        </p:nvSpPr>
        <p:spPr>
          <a:xfrm>
            <a:off x="251520" y="188640"/>
            <a:ext cx="2073003" cy="584775"/>
          </a:xfrm>
          <a:prstGeom prst="rect">
            <a:avLst/>
          </a:prstGeom>
        </p:spPr>
        <p:txBody>
          <a:bodyPr wrap="none">
            <a:spAutoFit/>
          </a:bodyPr>
          <a:lstStyle/>
          <a:p>
            <a:r>
              <a:rPr lang="en-US" sz="3200" b="1" dirty="0" smtClean="0">
                <a:solidFill>
                  <a:srgbClr val="FF00FF"/>
                </a:solidFill>
                <a:latin typeface="Comic Sans MS" pitchFamily="66" charset="0"/>
              </a:rPr>
              <a:t>MRI flair</a:t>
            </a:r>
            <a:endParaRPr lang="el-GR" sz="3200" dirty="0">
              <a:solidFill>
                <a:srgbClr val="FF00FF"/>
              </a:solidFill>
              <a:latin typeface="Comic Sans MS"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Αποτέλεσμα εικόνας για normal pressure hydrocephalus MRI"/>
          <p:cNvPicPr>
            <a:picLocks noChangeAspect="1" noChangeArrowheads="1"/>
          </p:cNvPicPr>
          <p:nvPr/>
        </p:nvPicPr>
        <p:blipFill>
          <a:blip r:embed="rId2" cstate="print"/>
          <a:srcRect/>
          <a:stretch>
            <a:fillRect/>
          </a:stretch>
        </p:blipFill>
        <p:spPr bwMode="auto">
          <a:xfrm>
            <a:off x="0" y="476672"/>
            <a:ext cx="3456384" cy="3620616"/>
          </a:xfrm>
          <a:prstGeom prst="rect">
            <a:avLst/>
          </a:prstGeom>
          <a:noFill/>
          <a:effectLst>
            <a:softEdge rad="635000"/>
          </a:effectLst>
        </p:spPr>
      </p:pic>
      <p:sp>
        <p:nvSpPr>
          <p:cNvPr id="3" name="2 - Ορθογώνιο"/>
          <p:cNvSpPr/>
          <p:nvPr/>
        </p:nvSpPr>
        <p:spPr>
          <a:xfrm>
            <a:off x="755576" y="4509120"/>
            <a:ext cx="7848872" cy="830997"/>
          </a:xfrm>
          <a:prstGeom prst="rect">
            <a:avLst/>
          </a:prstGeom>
        </p:spPr>
        <p:txBody>
          <a:bodyPr wrap="square">
            <a:spAutoFit/>
          </a:bodyPr>
          <a:lstStyle/>
          <a:p>
            <a:pPr marL="342900" indent="-342900">
              <a:buClr>
                <a:srgbClr val="00FFFF"/>
              </a:buClr>
              <a:buAutoNum type="arabicPeriod"/>
            </a:pPr>
            <a:r>
              <a:rPr lang="el-GR" sz="2400" dirty="0" smtClean="0">
                <a:solidFill>
                  <a:srgbClr val="FF00FF"/>
                </a:solidFill>
                <a:latin typeface="Comic Sans MS" pitchFamily="66" charset="0"/>
              </a:rPr>
              <a:t>     Φ.Π  ΥΔΡΟΚΕΦΑΛΟΣ</a:t>
            </a:r>
          </a:p>
          <a:p>
            <a:pPr marL="342900" indent="-342900">
              <a:buAutoNum type="arabicPeriod"/>
            </a:pPr>
            <a:r>
              <a:rPr lang="el-GR" sz="2400" dirty="0" smtClean="0">
                <a:solidFill>
                  <a:srgbClr val="00FFFF"/>
                </a:solidFill>
                <a:latin typeface="Comic Sans MS" pitchFamily="66" charset="0"/>
              </a:rPr>
              <a:t>3.  </a:t>
            </a:r>
            <a:r>
              <a:rPr lang="el-GR" sz="2400" dirty="0" smtClean="0">
                <a:solidFill>
                  <a:srgbClr val="FF00FF"/>
                </a:solidFill>
                <a:latin typeface="Comic Sans MS" pitchFamily="66" charset="0"/>
              </a:rPr>
              <a:t>ΑΤΡΟΦΙΑ – ΑΝΟΙΑ </a:t>
            </a:r>
            <a:endParaRPr lang="el-GR" sz="2400" dirty="0">
              <a:solidFill>
                <a:srgbClr val="FF00FF"/>
              </a:solidFill>
              <a:latin typeface="Comic Sans MS" pitchFamily="66" charset="0"/>
            </a:endParaRPr>
          </a:p>
        </p:txBody>
      </p:sp>
      <p:pic>
        <p:nvPicPr>
          <p:cNvPr id="106502" name="Picture 6" descr="https://ars.els-cdn.com/content/image/1-s2.0-S2211568413002350-gr4.jpg"/>
          <p:cNvPicPr>
            <a:picLocks noChangeAspect="1" noChangeArrowheads="1"/>
          </p:cNvPicPr>
          <p:nvPr/>
        </p:nvPicPr>
        <p:blipFill>
          <a:blip r:embed="rId3" cstate="print"/>
          <a:srcRect/>
          <a:stretch>
            <a:fillRect/>
          </a:stretch>
        </p:blipFill>
        <p:spPr bwMode="auto">
          <a:xfrm>
            <a:off x="3203848" y="692696"/>
            <a:ext cx="2395202" cy="3024336"/>
          </a:xfrm>
          <a:prstGeom prst="rect">
            <a:avLst/>
          </a:prstGeom>
          <a:noFill/>
          <a:effectLst>
            <a:softEdge rad="317500"/>
          </a:effectLst>
        </p:spPr>
      </p:pic>
      <p:pic>
        <p:nvPicPr>
          <p:cNvPr id="106504" name="Picture 8" descr="https://ars.els-cdn.com/content/image/1-s2.0-S2211568413002350-gr26.jpg"/>
          <p:cNvPicPr>
            <a:picLocks noChangeAspect="1" noChangeArrowheads="1"/>
          </p:cNvPicPr>
          <p:nvPr/>
        </p:nvPicPr>
        <p:blipFill>
          <a:blip r:embed="rId4" cstate="print"/>
          <a:srcRect r="49952"/>
          <a:stretch>
            <a:fillRect/>
          </a:stretch>
        </p:blipFill>
        <p:spPr bwMode="auto">
          <a:xfrm>
            <a:off x="5940152" y="620688"/>
            <a:ext cx="2520280" cy="3024336"/>
          </a:xfrm>
          <a:prstGeom prst="rect">
            <a:avLst/>
          </a:prstGeom>
          <a:noFill/>
          <a:effectLst>
            <a:softEdge rad="317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323528" y="3657540"/>
            <a:ext cx="2843808" cy="3200460"/>
          </a:xfrm>
          <a:prstGeom prst="rect">
            <a:avLst/>
          </a:prstGeom>
          <a:noFill/>
          <a:ln w="9525">
            <a:noFill/>
            <a:miter lim="800000"/>
            <a:headEnd/>
            <a:tailEnd/>
          </a:ln>
          <a:effectLst>
            <a:softEdge rad="317500"/>
          </a:effectLst>
        </p:spPr>
      </p:pic>
      <p:pic>
        <p:nvPicPr>
          <p:cNvPr id="2050" name="Picture 2" descr="H:\Documents and Settings\mparth\Τα έγγραφά μου\Οι εικόνες μου\nt-detail-strata2.jpg"/>
          <p:cNvPicPr>
            <a:picLocks noChangeAspect="1" noChangeArrowheads="1"/>
          </p:cNvPicPr>
          <p:nvPr/>
        </p:nvPicPr>
        <p:blipFill>
          <a:blip r:embed="rId3" cstate="print">
            <a:lum bright="-40000" contrast="30000"/>
          </a:blip>
          <a:srcRect/>
          <a:stretch>
            <a:fillRect/>
          </a:stretch>
        </p:blipFill>
        <p:spPr bwMode="auto">
          <a:xfrm>
            <a:off x="4500562" y="642919"/>
            <a:ext cx="4071965" cy="6215082"/>
          </a:xfrm>
          <a:prstGeom prst="rect">
            <a:avLst/>
          </a:prstGeom>
          <a:noFill/>
          <a:effectLst>
            <a:softEdge rad="635000"/>
          </a:effectLst>
        </p:spPr>
      </p:pic>
      <p:sp>
        <p:nvSpPr>
          <p:cNvPr id="2" name="1 - Ορθογώνιο"/>
          <p:cNvSpPr/>
          <p:nvPr/>
        </p:nvSpPr>
        <p:spPr>
          <a:xfrm>
            <a:off x="323528" y="188640"/>
            <a:ext cx="8643998" cy="3724096"/>
          </a:xfrm>
          <a:prstGeom prst="rect">
            <a:avLst/>
          </a:prstGeom>
        </p:spPr>
        <p:txBody>
          <a:bodyPr wrap="square">
            <a:spAutoFit/>
          </a:bodyPr>
          <a:lstStyle/>
          <a:p>
            <a:endParaRPr lang="el-GR" sz="2000" dirty="0" smtClean="0">
              <a:solidFill>
                <a:schemeClr val="bg1"/>
              </a:solidFill>
              <a:latin typeface="Comic Sans MS" pitchFamily="66" charset="0"/>
            </a:endParaRPr>
          </a:p>
          <a:p>
            <a:endParaRPr lang="el-GR" sz="2000" dirty="0" smtClean="0">
              <a:solidFill>
                <a:schemeClr val="bg1"/>
              </a:solidFill>
              <a:latin typeface="Comic Sans MS" pitchFamily="66" charset="0"/>
            </a:endParaRPr>
          </a:p>
          <a:p>
            <a:endParaRPr lang="en-US" sz="2000" dirty="0" smtClean="0">
              <a:solidFill>
                <a:schemeClr val="bg1"/>
              </a:solidFill>
              <a:latin typeface="Comic Sans MS" pitchFamily="66" charset="0"/>
            </a:endParaRPr>
          </a:p>
          <a:p>
            <a:r>
              <a:rPr lang="el-GR" sz="2800" i="1" dirty="0" smtClean="0">
                <a:solidFill>
                  <a:schemeClr val="bg1"/>
                </a:solidFill>
                <a:latin typeface="Comic Sans MS" pitchFamily="66" charset="0"/>
              </a:rPr>
              <a:t>Μέθοδος  προσωρινής εξωτερικής </a:t>
            </a:r>
            <a:r>
              <a:rPr lang="el-GR" sz="2800" i="1" dirty="0" err="1" smtClean="0">
                <a:solidFill>
                  <a:schemeClr val="bg1"/>
                </a:solidFill>
                <a:latin typeface="Comic Sans MS" pitchFamily="66" charset="0"/>
              </a:rPr>
              <a:t>οσφυικής</a:t>
            </a:r>
            <a:r>
              <a:rPr lang="el-GR" sz="2800" i="1" dirty="0" smtClean="0">
                <a:solidFill>
                  <a:schemeClr val="bg1"/>
                </a:solidFill>
                <a:latin typeface="Comic Sans MS" pitchFamily="66" charset="0"/>
              </a:rPr>
              <a:t> παροχέτευσης</a:t>
            </a:r>
          </a:p>
          <a:p>
            <a:endParaRPr lang="el-GR" sz="2400" i="1" dirty="0" smtClean="0">
              <a:solidFill>
                <a:schemeClr val="bg1"/>
              </a:solidFill>
              <a:latin typeface="Comic Sans MS" pitchFamily="66" charset="0"/>
            </a:endParaRPr>
          </a:p>
          <a:p>
            <a:r>
              <a:rPr lang="el-GR" sz="2000" dirty="0" smtClean="0">
                <a:solidFill>
                  <a:schemeClr val="bg1"/>
                </a:solidFill>
                <a:latin typeface="Comic Sans MS" pitchFamily="66" charset="0"/>
              </a:rPr>
              <a:t> </a:t>
            </a:r>
            <a:r>
              <a:rPr lang="el-GR" sz="2400" dirty="0" smtClean="0">
                <a:solidFill>
                  <a:srgbClr val="00FFFF"/>
                </a:solidFill>
                <a:latin typeface="Comic Sans MS" pitchFamily="66" charset="0"/>
              </a:rPr>
              <a:t>Δοκιμασία υψηλής προγνωστικής αξίας όσον αφορά στο κλινικό αποτέλεσμα σε ΥΦΠ ασθενείς μετά από παροχέτευση. </a:t>
            </a:r>
          </a:p>
          <a:p>
            <a:r>
              <a:rPr lang="el-GR" sz="2400" dirty="0" smtClean="0">
                <a:solidFill>
                  <a:srgbClr val="00FFFF"/>
                </a:solidFill>
                <a:latin typeface="Comic Sans MS" pitchFamily="66" charset="0"/>
              </a:rPr>
              <a:t>Η θετική αξία της  μεθόδου θεωρείται υψηλή, αλλά η αρνητική προγνωστική αξία παραμένει χαμηλή .</a:t>
            </a:r>
            <a:endParaRPr lang="el-GR" sz="2400" dirty="0">
              <a:solidFill>
                <a:srgbClr val="00FFFF"/>
              </a:solidFill>
              <a:latin typeface="Comic Sans MS" pitchFamily="66" charset="0"/>
            </a:endParaRPr>
          </a:p>
        </p:txBody>
      </p:sp>
      <p:sp>
        <p:nvSpPr>
          <p:cNvPr id="3" name="2 - Ορθογώνιο"/>
          <p:cNvSpPr/>
          <p:nvPr/>
        </p:nvSpPr>
        <p:spPr>
          <a:xfrm>
            <a:off x="285720" y="285728"/>
            <a:ext cx="8072764" cy="584775"/>
          </a:xfrm>
          <a:prstGeom prst="rect">
            <a:avLst/>
          </a:prstGeom>
        </p:spPr>
        <p:txBody>
          <a:bodyPr wrap="square">
            <a:spAutoFit/>
          </a:bodyPr>
          <a:lstStyle/>
          <a:p>
            <a:r>
              <a:rPr lang="el-GR" sz="3200" i="1" dirty="0" smtClean="0">
                <a:solidFill>
                  <a:srgbClr val="FF00FF"/>
                </a:solidFill>
                <a:latin typeface="Comic Sans MS" pitchFamily="66" charset="0"/>
              </a:rPr>
              <a:t>επιλογή των ασθενών που χρήζουν ΚΠΠ</a:t>
            </a:r>
            <a:endParaRPr lang="el-GR" sz="3200" i="1" dirty="0">
              <a:solidFill>
                <a:srgbClr val="FF00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AutoShape 2" descr="Αποτέλεσμα εικόνας για CSF circula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0899" name="Picture 3" descr="C:\Documents and Settings\mparth\Τα έγγραφά μου\Οι εικόνες μου\cerebrospinal-fluid-20-638.jpg"/>
          <p:cNvPicPr>
            <a:picLocks noChangeAspect="1" noChangeArrowheads="1"/>
          </p:cNvPicPr>
          <p:nvPr/>
        </p:nvPicPr>
        <p:blipFill>
          <a:blip r:embed="rId2" cstate="print">
            <a:lum contrast="40000"/>
          </a:blip>
          <a:srcRect l="23656" r="6609"/>
          <a:stretch>
            <a:fillRect/>
          </a:stretch>
        </p:blipFill>
        <p:spPr bwMode="auto">
          <a:xfrm>
            <a:off x="1619672" y="0"/>
            <a:ext cx="7128792" cy="6858000"/>
          </a:xfrm>
          <a:prstGeom prst="rect">
            <a:avLst/>
          </a:prstGeom>
          <a:noFill/>
          <a:effectLst>
            <a:softEdge rad="635000"/>
          </a:effectLst>
        </p:spPr>
      </p:pic>
      <p:sp>
        <p:nvSpPr>
          <p:cNvPr id="4" name="3 - Ορθογώνιο"/>
          <p:cNvSpPr/>
          <p:nvPr/>
        </p:nvSpPr>
        <p:spPr>
          <a:xfrm>
            <a:off x="179512" y="4005064"/>
            <a:ext cx="4259499" cy="2585323"/>
          </a:xfrm>
          <a:prstGeom prst="rect">
            <a:avLst/>
          </a:prstGeom>
          <a:solidFill>
            <a:schemeClr val="bg1">
              <a:lumMod val="85000"/>
            </a:schemeClr>
          </a:solidFill>
        </p:spPr>
        <p:txBody>
          <a:bodyPr wrap="none">
            <a:spAutoFit/>
          </a:bodyPr>
          <a:lstStyle/>
          <a:p>
            <a:r>
              <a:rPr lang="el-GR" dirty="0" smtClean="0">
                <a:solidFill>
                  <a:srgbClr val="002060"/>
                </a:solidFill>
                <a:latin typeface="Comic Sans MS" pitchFamily="66" charset="0"/>
              </a:rPr>
              <a:t>1.Χορειοειδή πλέγματα πλαγίων κοιλιών</a:t>
            </a:r>
          </a:p>
          <a:p>
            <a:r>
              <a:rPr lang="el-GR" dirty="0" smtClean="0">
                <a:solidFill>
                  <a:srgbClr val="002060"/>
                </a:solidFill>
                <a:latin typeface="Comic Sans MS" pitchFamily="66" charset="0"/>
              </a:rPr>
              <a:t>2.Μεσοκοιλιακό </a:t>
            </a:r>
            <a:r>
              <a:rPr lang="el-GR" dirty="0" err="1" smtClean="0">
                <a:solidFill>
                  <a:srgbClr val="002060"/>
                </a:solidFill>
                <a:latin typeface="Comic Sans MS" pitchFamily="66" charset="0"/>
              </a:rPr>
              <a:t>τρημα</a:t>
            </a:r>
            <a:r>
              <a:rPr lang="el-GR" dirty="0" smtClean="0">
                <a:solidFill>
                  <a:srgbClr val="002060"/>
                </a:solidFill>
                <a:latin typeface="Comic Sans MS" pitchFamily="66" charset="0"/>
              </a:rPr>
              <a:t> Μ</a:t>
            </a:r>
            <a:r>
              <a:rPr lang="en-US" dirty="0" err="1" smtClean="0">
                <a:solidFill>
                  <a:srgbClr val="002060"/>
                </a:solidFill>
                <a:latin typeface="Comic Sans MS" pitchFamily="66" charset="0"/>
              </a:rPr>
              <a:t>onro</a:t>
            </a:r>
            <a:r>
              <a:rPr lang="en-US" dirty="0" smtClean="0">
                <a:solidFill>
                  <a:srgbClr val="002060"/>
                </a:solidFill>
                <a:latin typeface="Comic Sans MS" pitchFamily="66" charset="0"/>
              </a:rPr>
              <a:t> </a:t>
            </a:r>
          </a:p>
          <a:p>
            <a:r>
              <a:rPr lang="en-US" dirty="0" smtClean="0">
                <a:solidFill>
                  <a:srgbClr val="002060"/>
                </a:solidFill>
                <a:latin typeface="Comic Sans MS" pitchFamily="66" charset="0"/>
              </a:rPr>
              <a:t>3.III</a:t>
            </a:r>
            <a:r>
              <a:rPr lang="el-GR" dirty="0" smtClean="0">
                <a:solidFill>
                  <a:srgbClr val="002060"/>
                </a:solidFill>
                <a:latin typeface="Comic Sans MS" pitchFamily="66" charset="0"/>
              </a:rPr>
              <a:t> κοιλία – παραγωγή</a:t>
            </a:r>
          </a:p>
          <a:p>
            <a:r>
              <a:rPr lang="el-GR" dirty="0" smtClean="0">
                <a:solidFill>
                  <a:srgbClr val="002060"/>
                </a:solidFill>
                <a:latin typeface="Comic Sans MS" pitchFamily="66" charset="0"/>
              </a:rPr>
              <a:t>4.Υδραγωγός του </a:t>
            </a:r>
            <a:r>
              <a:rPr lang="en-US" dirty="0" err="1" smtClean="0">
                <a:solidFill>
                  <a:srgbClr val="002060"/>
                </a:solidFill>
                <a:latin typeface="Comic Sans MS" pitchFamily="66" charset="0"/>
              </a:rPr>
              <a:t>Silvius</a:t>
            </a:r>
            <a:endParaRPr lang="en-US" dirty="0" smtClean="0">
              <a:solidFill>
                <a:srgbClr val="002060"/>
              </a:solidFill>
              <a:latin typeface="Comic Sans MS" pitchFamily="66" charset="0"/>
            </a:endParaRPr>
          </a:p>
          <a:p>
            <a:r>
              <a:rPr lang="en-US" dirty="0" smtClean="0">
                <a:solidFill>
                  <a:srgbClr val="002060"/>
                </a:solidFill>
                <a:latin typeface="Comic Sans MS" pitchFamily="66" charset="0"/>
              </a:rPr>
              <a:t>5. </a:t>
            </a:r>
            <a:r>
              <a:rPr lang="el-GR" dirty="0" smtClean="0">
                <a:solidFill>
                  <a:srgbClr val="002060"/>
                </a:solidFill>
                <a:latin typeface="Comic Sans MS" pitchFamily="66" charset="0"/>
              </a:rPr>
              <a:t>Ι</a:t>
            </a:r>
            <a:r>
              <a:rPr lang="en-US" dirty="0" smtClean="0">
                <a:solidFill>
                  <a:srgbClr val="002060"/>
                </a:solidFill>
                <a:latin typeface="Comic Sans MS" pitchFamily="66" charset="0"/>
              </a:rPr>
              <a:t>V </a:t>
            </a:r>
            <a:r>
              <a:rPr lang="el-GR" dirty="0" smtClean="0">
                <a:solidFill>
                  <a:srgbClr val="002060"/>
                </a:solidFill>
                <a:latin typeface="Comic Sans MS" pitchFamily="66" charset="0"/>
              </a:rPr>
              <a:t>κοιλία –παραγωγή</a:t>
            </a:r>
          </a:p>
          <a:p>
            <a:r>
              <a:rPr lang="el-GR" dirty="0" smtClean="0">
                <a:solidFill>
                  <a:srgbClr val="002060"/>
                </a:solidFill>
                <a:latin typeface="Comic Sans MS" pitchFamily="66" charset="0"/>
              </a:rPr>
              <a:t>6. Τρήματα  </a:t>
            </a:r>
            <a:r>
              <a:rPr lang="en-US" dirty="0" err="1" smtClean="0">
                <a:solidFill>
                  <a:srgbClr val="002060"/>
                </a:solidFill>
                <a:latin typeface="Comic Sans MS" pitchFamily="66" charset="0"/>
              </a:rPr>
              <a:t>Magendie</a:t>
            </a:r>
            <a:r>
              <a:rPr lang="en-US" dirty="0" smtClean="0">
                <a:solidFill>
                  <a:srgbClr val="002060"/>
                </a:solidFill>
                <a:latin typeface="Comic Sans MS" pitchFamily="66" charset="0"/>
              </a:rPr>
              <a:t> </a:t>
            </a:r>
            <a:r>
              <a:rPr lang="el-GR" dirty="0" smtClean="0">
                <a:solidFill>
                  <a:srgbClr val="002060"/>
                </a:solidFill>
                <a:latin typeface="Comic Sans MS" pitchFamily="66" charset="0"/>
              </a:rPr>
              <a:t> και</a:t>
            </a:r>
            <a:r>
              <a:rPr lang="en-US" dirty="0" smtClean="0">
                <a:solidFill>
                  <a:srgbClr val="002060"/>
                </a:solidFill>
                <a:latin typeface="Comic Sans MS" pitchFamily="66" charset="0"/>
              </a:rPr>
              <a:t>  </a:t>
            </a:r>
            <a:r>
              <a:rPr lang="en-US" dirty="0" err="1" smtClean="0">
                <a:solidFill>
                  <a:srgbClr val="002060"/>
                </a:solidFill>
                <a:latin typeface="Comic Sans MS" pitchFamily="66" charset="0"/>
              </a:rPr>
              <a:t>Luschka</a:t>
            </a:r>
            <a:endParaRPr lang="el-GR" dirty="0" smtClean="0">
              <a:solidFill>
                <a:srgbClr val="002060"/>
              </a:solidFill>
              <a:latin typeface="Comic Sans MS" pitchFamily="66" charset="0"/>
            </a:endParaRPr>
          </a:p>
          <a:p>
            <a:r>
              <a:rPr lang="el-GR" dirty="0" smtClean="0">
                <a:solidFill>
                  <a:srgbClr val="002060"/>
                </a:solidFill>
                <a:latin typeface="Comic Sans MS" pitchFamily="66" charset="0"/>
              </a:rPr>
              <a:t>7. </a:t>
            </a:r>
            <a:r>
              <a:rPr lang="el-GR" dirty="0" err="1" smtClean="0">
                <a:solidFill>
                  <a:srgbClr val="002060"/>
                </a:solidFill>
                <a:latin typeface="Comic Sans MS" pitchFamily="66" charset="0"/>
              </a:rPr>
              <a:t>Υπαραχνοειδής</a:t>
            </a:r>
            <a:r>
              <a:rPr lang="el-GR" dirty="0" smtClean="0">
                <a:solidFill>
                  <a:srgbClr val="002060"/>
                </a:solidFill>
                <a:latin typeface="Comic Sans MS" pitchFamily="66" charset="0"/>
              </a:rPr>
              <a:t> χώρος , δεξαμενές</a:t>
            </a:r>
          </a:p>
          <a:p>
            <a:r>
              <a:rPr lang="el-GR" dirty="0" smtClean="0">
                <a:solidFill>
                  <a:srgbClr val="002060"/>
                </a:solidFill>
                <a:latin typeface="Comic Sans MS" pitchFamily="66" charset="0"/>
              </a:rPr>
              <a:t>8. Αραχνοειδείς λάχνες (</a:t>
            </a:r>
            <a:r>
              <a:rPr lang="el-GR" dirty="0" err="1" smtClean="0">
                <a:solidFill>
                  <a:srgbClr val="002060"/>
                </a:solidFill>
                <a:latin typeface="Comic Sans MS" pitchFamily="66" charset="0"/>
              </a:rPr>
              <a:t>Πακχιόνια</a:t>
            </a:r>
            <a:r>
              <a:rPr lang="el-GR" dirty="0" smtClean="0">
                <a:solidFill>
                  <a:srgbClr val="002060"/>
                </a:solidFill>
                <a:latin typeface="Comic Sans MS" pitchFamily="66" charset="0"/>
              </a:rPr>
              <a:t>) </a:t>
            </a:r>
          </a:p>
          <a:p>
            <a:r>
              <a:rPr lang="el-GR" dirty="0" smtClean="0">
                <a:solidFill>
                  <a:srgbClr val="002060"/>
                </a:solidFill>
                <a:latin typeface="Comic Sans MS" pitchFamily="66" charset="0"/>
              </a:rPr>
              <a:t>στους φλεβώδεις κόλπους</a:t>
            </a:r>
            <a:endParaRPr lang="el-GR" dirty="0">
              <a:solidFill>
                <a:srgbClr val="002060"/>
              </a:solidFill>
              <a:latin typeface="Comic Sans MS" pitchFamily="66"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H:\Documents and Settings\mparth\Τα έγγραφά μου\Οι εικόνες μου\VP_Shunt_Final.jpg"/>
          <p:cNvPicPr>
            <a:picLocks noChangeAspect="1" noChangeArrowheads="1"/>
          </p:cNvPicPr>
          <p:nvPr/>
        </p:nvPicPr>
        <p:blipFill>
          <a:blip r:embed="rId2" cstate="print"/>
          <a:srcRect l="12699" r="7936"/>
          <a:stretch>
            <a:fillRect/>
          </a:stretch>
        </p:blipFill>
        <p:spPr bwMode="auto">
          <a:xfrm>
            <a:off x="4500530" y="1571612"/>
            <a:ext cx="4643470" cy="5286388"/>
          </a:xfrm>
          <a:prstGeom prst="rect">
            <a:avLst/>
          </a:prstGeom>
          <a:noFill/>
          <a:effectLst>
            <a:softEdge rad="317500"/>
          </a:effectLst>
        </p:spPr>
      </p:pic>
      <p:sp>
        <p:nvSpPr>
          <p:cNvPr id="2" name="1 - Τίτλος"/>
          <p:cNvSpPr>
            <a:spLocks noGrp="1"/>
          </p:cNvSpPr>
          <p:nvPr>
            <p:ph type="title"/>
          </p:nvPr>
        </p:nvSpPr>
        <p:spPr/>
        <p:txBody>
          <a:bodyPr>
            <a:normAutofit fontScale="90000"/>
          </a:bodyPr>
          <a:lstStyle/>
          <a:p>
            <a:r>
              <a:rPr lang="el-GR" sz="3600" dirty="0" smtClean="0">
                <a:solidFill>
                  <a:srgbClr val="FF00FF"/>
                </a:solidFill>
                <a:latin typeface="Comic Sans MS" pitchFamily="66" charset="0"/>
              </a:rPr>
              <a:t>ΘΕΡΑΠΕΥΤΙΚΗ ΑΝΤΙΜΕΤΩΠΙΣΗ</a:t>
            </a:r>
            <a:r>
              <a:rPr lang="el-GR" b="1" dirty="0" smtClean="0">
                <a:solidFill>
                  <a:srgbClr val="FF00FF"/>
                </a:solidFill>
              </a:rPr>
              <a:t/>
            </a:r>
            <a:br>
              <a:rPr lang="el-GR" b="1" dirty="0" smtClean="0">
                <a:solidFill>
                  <a:srgbClr val="FF00FF"/>
                </a:solidFill>
              </a:rPr>
            </a:br>
            <a:endParaRPr lang="el-GR" dirty="0">
              <a:solidFill>
                <a:srgbClr val="FF00FF"/>
              </a:solidFill>
            </a:endParaRPr>
          </a:p>
        </p:txBody>
      </p:sp>
      <p:sp>
        <p:nvSpPr>
          <p:cNvPr id="3" name="2 - Θέση περιεχομένου"/>
          <p:cNvSpPr>
            <a:spLocks noGrp="1"/>
          </p:cNvSpPr>
          <p:nvPr>
            <p:ph idx="1"/>
          </p:nvPr>
        </p:nvSpPr>
        <p:spPr>
          <a:xfrm>
            <a:off x="0" y="908720"/>
            <a:ext cx="9144000" cy="4525963"/>
          </a:xfrm>
        </p:spPr>
        <p:txBody>
          <a:bodyPr>
            <a:noAutofit/>
          </a:bodyPr>
          <a:lstStyle/>
          <a:p>
            <a:pPr>
              <a:buNone/>
            </a:pPr>
            <a:r>
              <a:rPr lang="en-US" sz="2000" dirty="0" smtClean="0">
                <a:solidFill>
                  <a:schemeClr val="bg1"/>
                </a:solidFill>
                <a:latin typeface="Comic Sans MS" pitchFamily="66" charset="0"/>
              </a:rPr>
              <a:t>  </a:t>
            </a:r>
            <a:r>
              <a:rPr lang="el-GR" sz="2200" dirty="0" smtClean="0">
                <a:solidFill>
                  <a:schemeClr val="bg1"/>
                </a:solidFill>
                <a:latin typeface="Comic Sans MS" pitchFamily="66" charset="0"/>
              </a:rPr>
              <a:t>επέμβαση παράκαμψης (Shunt) του ΕΝΥ με τοποθέτηση κάτω από το δέρμα ενός συστήματος σωληνίσκων σιλικόνης που ενδιάμεσα διαθέτουν μια βαλβίδα που ρυθμίζει την αποχέτευση του υγρού.</a:t>
            </a:r>
          </a:p>
          <a:p>
            <a:pPr>
              <a:buNone/>
            </a:pPr>
            <a:endParaRPr lang="el-GR" sz="2000" dirty="0" smtClean="0">
              <a:solidFill>
                <a:schemeClr val="bg1"/>
              </a:solidFill>
              <a:latin typeface="Comic Sans MS" pitchFamily="66" charset="0"/>
            </a:endParaRPr>
          </a:p>
          <a:p>
            <a:pPr>
              <a:buNone/>
            </a:pPr>
            <a:r>
              <a:rPr lang="el-GR" sz="2000" dirty="0" smtClean="0">
                <a:solidFill>
                  <a:schemeClr val="bg1"/>
                </a:solidFill>
                <a:latin typeface="Comic Sans MS" pitchFamily="66" charset="0"/>
              </a:rPr>
              <a:t>  </a:t>
            </a:r>
          </a:p>
        </p:txBody>
      </p:sp>
      <p:pic>
        <p:nvPicPr>
          <p:cNvPr id="5" name="Picture 2" descr="H:\Documents and Settings\mparth\Τα έγγραφά μου\Οι εικόνες μου\5.jpg"/>
          <p:cNvPicPr>
            <a:picLocks noChangeAspect="1" noChangeArrowheads="1"/>
          </p:cNvPicPr>
          <p:nvPr/>
        </p:nvPicPr>
        <p:blipFill>
          <a:blip r:embed="rId3" cstate="print"/>
          <a:srcRect t="8772"/>
          <a:stretch>
            <a:fillRect/>
          </a:stretch>
        </p:blipFill>
        <p:spPr bwMode="auto">
          <a:xfrm>
            <a:off x="323528" y="2348880"/>
            <a:ext cx="4286280" cy="42148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l-GR" sz="3600" i="1">
                <a:solidFill>
                  <a:srgbClr val="FFFF00"/>
                </a:solidFill>
              </a:rPr>
              <a:t>Συστήματα παροχέτευσης υδροκεφάλου</a:t>
            </a:r>
          </a:p>
        </p:txBody>
      </p:sp>
      <p:sp>
        <p:nvSpPr>
          <p:cNvPr id="269315" name="Rectangle 3"/>
          <p:cNvSpPr>
            <a:spLocks noGrp="1" noChangeArrowheads="1"/>
          </p:cNvSpPr>
          <p:nvPr>
            <p:ph type="body" idx="1"/>
          </p:nvPr>
        </p:nvSpPr>
        <p:spPr>
          <a:xfrm>
            <a:off x="457200" y="1916113"/>
            <a:ext cx="8229600" cy="4752975"/>
          </a:xfrm>
        </p:spPr>
        <p:txBody>
          <a:bodyPr/>
          <a:lstStyle/>
          <a:p>
            <a:pPr>
              <a:lnSpc>
                <a:spcPct val="90000"/>
              </a:lnSpc>
              <a:buFontTx/>
              <a:buNone/>
            </a:pPr>
            <a:r>
              <a:rPr lang="el-GR" sz="2400"/>
              <a:t>   </a:t>
            </a:r>
            <a:r>
              <a:rPr lang="el-GR" sz="2400" i="1">
                <a:solidFill>
                  <a:schemeClr val="bg1"/>
                </a:solidFill>
              </a:rPr>
              <a:t>Κάθε σύστημα παροχέτευσης αποτελείται από 3 μέρη.</a:t>
            </a:r>
          </a:p>
          <a:p>
            <a:pPr>
              <a:lnSpc>
                <a:spcPct val="90000"/>
              </a:lnSpc>
              <a:buFontTx/>
              <a:buNone/>
            </a:pPr>
            <a:endParaRPr lang="el-GR" sz="2400" i="1">
              <a:solidFill>
                <a:schemeClr val="bg1"/>
              </a:solidFill>
            </a:endParaRPr>
          </a:p>
          <a:p>
            <a:pPr>
              <a:lnSpc>
                <a:spcPct val="90000"/>
              </a:lnSpc>
              <a:buFontTx/>
              <a:buNone/>
            </a:pPr>
            <a:r>
              <a:rPr lang="el-GR" sz="2400" i="1">
                <a:solidFill>
                  <a:schemeClr val="bg1"/>
                </a:solidFill>
              </a:rPr>
              <a:t>1- Κοιλιακός καθετήρας: </a:t>
            </a:r>
          </a:p>
          <a:p>
            <a:pPr>
              <a:lnSpc>
                <a:spcPct val="90000"/>
              </a:lnSpc>
              <a:buFontTx/>
              <a:buNone/>
            </a:pPr>
            <a:endParaRPr lang="el-GR" sz="2400" i="1">
              <a:solidFill>
                <a:schemeClr val="bg1"/>
              </a:solidFill>
            </a:endParaRPr>
          </a:p>
          <a:p>
            <a:pPr>
              <a:lnSpc>
                <a:spcPct val="90000"/>
              </a:lnSpc>
              <a:buFontTx/>
              <a:buNone/>
            </a:pPr>
            <a:r>
              <a:rPr lang="el-GR" sz="2400" i="1">
                <a:solidFill>
                  <a:schemeClr val="bg1"/>
                </a:solidFill>
              </a:rPr>
              <a:t>2- Reservoir : αποτελούμενο από βαλβίδα που ρυθμίζει την ποσότητα του ΕΝΥ που παροχετεύεται αναλόγως την πίεση της βαλβίδας.</a:t>
            </a:r>
          </a:p>
          <a:p>
            <a:pPr>
              <a:lnSpc>
                <a:spcPct val="90000"/>
              </a:lnSpc>
              <a:buFontTx/>
              <a:buNone/>
            </a:pPr>
            <a:endParaRPr lang="el-GR" sz="2400" i="1">
              <a:solidFill>
                <a:schemeClr val="bg1"/>
              </a:solidFill>
            </a:endParaRPr>
          </a:p>
          <a:p>
            <a:pPr>
              <a:lnSpc>
                <a:spcPct val="90000"/>
              </a:lnSpc>
              <a:buFontTx/>
              <a:buNone/>
            </a:pPr>
            <a:r>
              <a:rPr lang="el-GR" sz="2400" i="1">
                <a:solidFill>
                  <a:schemeClr val="bg1"/>
                </a:solidFill>
              </a:rPr>
              <a:t>3- Περιφερικός καθετήρας που παροχετεύει το ΕΝΥ στην περιτοναική κοιλότητα η την έσω σφαγίτιδα</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Documents and Settings\mparth\Τα έγγραφά μου\Οι εικόνες μου\303209_05XGn.jpg"/>
          <p:cNvPicPr>
            <a:picLocks noChangeAspect="1" noChangeArrowheads="1"/>
          </p:cNvPicPr>
          <p:nvPr/>
        </p:nvPicPr>
        <p:blipFill>
          <a:blip r:embed="rId2" cstate="print">
            <a:lum bright="-30000" contrast="40000"/>
          </a:blip>
          <a:srcRect t="26779" r="57289" b="3716"/>
          <a:stretch>
            <a:fillRect/>
          </a:stretch>
        </p:blipFill>
        <p:spPr bwMode="auto">
          <a:xfrm>
            <a:off x="251520" y="260648"/>
            <a:ext cx="3600400" cy="3528392"/>
          </a:xfrm>
          <a:prstGeom prst="rect">
            <a:avLst/>
          </a:prstGeom>
          <a:noFill/>
        </p:spPr>
      </p:pic>
      <p:pic>
        <p:nvPicPr>
          <p:cNvPr id="5" name="Picture 2" descr="Ventriculostomy of the third ventricle floo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64088" y="0"/>
            <a:ext cx="3433564" cy="4185402"/>
          </a:xfrm>
          <a:prstGeom prst="rect">
            <a:avLst/>
          </a:prstGeom>
          <a:noFill/>
        </p:spPr>
      </p:pic>
      <p:pic>
        <p:nvPicPr>
          <p:cNvPr id="3" name="Picture 2" descr="H:\Documents and Settings\mparth\Τα έγγραφά μου\Οι εικόνες μου\303209_05XGn.jpg"/>
          <p:cNvPicPr>
            <a:picLocks noChangeAspect="1" noChangeArrowheads="1"/>
          </p:cNvPicPr>
          <p:nvPr/>
        </p:nvPicPr>
        <p:blipFill>
          <a:blip r:embed="rId2" cstate="print">
            <a:lum bright="-30000" contrast="40000"/>
          </a:blip>
          <a:srcRect l="46128" t="32453" r="12380"/>
          <a:stretch>
            <a:fillRect/>
          </a:stretch>
        </p:blipFill>
        <p:spPr bwMode="auto">
          <a:xfrm>
            <a:off x="3347864" y="3429000"/>
            <a:ext cx="3497643"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4214810" y="3214687"/>
          <a:ext cx="819150" cy="428628"/>
        </p:xfrm>
        <a:graphic>
          <a:graphicData uri="http://schemas.openxmlformats.org/presentationml/2006/ole">
            <p:oleObj spid="_x0000_s1026" name="Πακέτο" r:id="rId3" imgW="819000" imgH="485640" progId="Package">
              <p:embed/>
            </p:oleObj>
          </a:graphicData>
        </a:graphic>
      </p:graphicFrame>
      <p:pic>
        <p:nvPicPr>
          <p:cNvPr id="1028" name="Picture 4" descr="Αποτέλεσμα εικόνας για hydrocephalus"/>
          <p:cNvPicPr>
            <a:picLocks noChangeAspect="1" noChangeArrowheads="1"/>
          </p:cNvPicPr>
          <p:nvPr/>
        </p:nvPicPr>
        <p:blipFill>
          <a:blip r:embed="rId4" cstate="print"/>
          <a:srcRect l="44615"/>
          <a:stretch>
            <a:fillRect/>
          </a:stretch>
        </p:blipFill>
        <p:spPr bwMode="auto">
          <a:xfrm>
            <a:off x="539552" y="260648"/>
            <a:ext cx="2592288" cy="6408712"/>
          </a:xfrm>
          <a:prstGeom prst="rect">
            <a:avLst/>
          </a:prstGeom>
          <a:noFill/>
        </p:spPr>
      </p:pic>
      <p:pic>
        <p:nvPicPr>
          <p:cNvPr id="4" name="Picture 5" descr="Hydrocephalus Graphic2"/>
          <p:cNvPicPr>
            <a:picLocks noChangeAspect="1" noChangeArrowheads="1"/>
          </p:cNvPicPr>
          <p:nvPr/>
        </p:nvPicPr>
        <p:blipFill>
          <a:blip r:embed="rId5" cstate="print"/>
          <a:srcRect/>
          <a:stretch>
            <a:fillRect/>
          </a:stretch>
        </p:blipFill>
        <p:spPr bwMode="auto">
          <a:xfrm>
            <a:off x="3347864" y="2132856"/>
            <a:ext cx="5472212" cy="3672433"/>
          </a:xfrm>
          <a:prstGeom prst="rect">
            <a:avLst/>
          </a:prstGeom>
          <a:noFill/>
        </p:spPr>
      </p:pic>
      <p:sp>
        <p:nvSpPr>
          <p:cNvPr id="5" name="4 - Ορθογώνιο"/>
          <p:cNvSpPr/>
          <p:nvPr/>
        </p:nvSpPr>
        <p:spPr>
          <a:xfrm>
            <a:off x="3491880" y="1268760"/>
            <a:ext cx="5724644" cy="461665"/>
          </a:xfrm>
          <a:prstGeom prst="rect">
            <a:avLst/>
          </a:prstGeom>
        </p:spPr>
        <p:txBody>
          <a:bodyPr wrap="none">
            <a:spAutoFit/>
          </a:bodyPr>
          <a:lstStyle/>
          <a:p>
            <a:r>
              <a:rPr lang="el-GR" sz="2400" dirty="0" smtClean="0">
                <a:solidFill>
                  <a:srgbClr val="00FFFF"/>
                </a:solidFill>
                <a:latin typeface="Comic Sans MS" pitchFamily="66" charset="0"/>
              </a:rPr>
              <a:t>Μαγνητική βαλβίδα – εξωτερική ρύθμιση</a:t>
            </a:r>
            <a:endParaRPr lang="el-GR" sz="2400" dirty="0">
              <a:solidFill>
                <a:srgbClr val="00FFFF"/>
              </a:solidFill>
              <a:latin typeface="Comic Sans M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descr="Diagram of endoscopic ventriculostomy of the third ventricle floor"/>
          <p:cNvPicPr>
            <a:picLocks noChangeAspect="1" noChangeArrowheads="1"/>
          </p:cNvPicPr>
          <p:nvPr/>
        </p:nvPicPr>
        <p:blipFill>
          <a:blip r:embed="rId2" cstate="print"/>
          <a:srcRect/>
          <a:stretch>
            <a:fillRect/>
          </a:stretch>
        </p:blipFill>
        <p:spPr bwMode="auto">
          <a:xfrm>
            <a:off x="1187624" y="1124744"/>
            <a:ext cx="7200800" cy="5445224"/>
          </a:xfrm>
          <a:prstGeom prst="rect">
            <a:avLst/>
          </a:prstGeom>
          <a:noFill/>
        </p:spPr>
      </p:pic>
      <p:sp>
        <p:nvSpPr>
          <p:cNvPr id="6" name="5 - Ορθογώνιο"/>
          <p:cNvSpPr/>
          <p:nvPr/>
        </p:nvSpPr>
        <p:spPr>
          <a:xfrm>
            <a:off x="0" y="260648"/>
            <a:ext cx="9144000" cy="923330"/>
          </a:xfrm>
          <a:prstGeom prst="rect">
            <a:avLst/>
          </a:prstGeom>
        </p:spPr>
        <p:txBody>
          <a:bodyPr wrap="square">
            <a:spAutoFit/>
          </a:bodyPr>
          <a:lstStyle/>
          <a:p>
            <a:pPr lvl="0" algn="ctr" eaLnBrk="0" fontAlgn="base" hangingPunct="0">
              <a:spcBef>
                <a:spcPct val="0"/>
              </a:spcBef>
              <a:spcAft>
                <a:spcPct val="0"/>
              </a:spcAft>
            </a:pPr>
            <a:r>
              <a:rPr lang="el-GR" b="1" dirty="0" err="1" smtClean="0">
                <a:solidFill>
                  <a:schemeClr val="bg1"/>
                </a:solidFill>
                <a:latin typeface="Open Sans"/>
              </a:rPr>
              <a:t>Endoscopic</a:t>
            </a:r>
            <a:r>
              <a:rPr lang="el-GR" b="1" dirty="0" smtClean="0">
                <a:solidFill>
                  <a:schemeClr val="bg1"/>
                </a:solidFill>
                <a:latin typeface="Open Sans"/>
              </a:rPr>
              <a:t> </a:t>
            </a:r>
            <a:r>
              <a:rPr lang="el-GR" b="1" dirty="0" err="1" smtClean="0">
                <a:solidFill>
                  <a:schemeClr val="bg1"/>
                </a:solidFill>
                <a:latin typeface="Open Sans"/>
              </a:rPr>
              <a:t>ventriculostomy</a:t>
            </a:r>
            <a:r>
              <a:rPr lang="el-GR" b="1" dirty="0" smtClean="0">
                <a:solidFill>
                  <a:schemeClr val="bg1"/>
                </a:solidFill>
                <a:latin typeface="Open Sans"/>
              </a:rPr>
              <a:t> </a:t>
            </a:r>
            <a:r>
              <a:rPr lang="el-GR" b="1" dirty="0" err="1" smtClean="0">
                <a:solidFill>
                  <a:schemeClr val="bg1"/>
                </a:solidFill>
                <a:latin typeface="Open Sans"/>
              </a:rPr>
              <a:t>of</a:t>
            </a:r>
            <a:r>
              <a:rPr lang="el-GR" b="1" dirty="0" smtClean="0">
                <a:solidFill>
                  <a:schemeClr val="bg1"/>
                </a:solidFill>
                <a:latin typeface="Open Sans"/>
              </a:rPr>
              <a:t> </a:t>
            </a:r>
            <a:r>
              <a:rPr lang="el-GR" b="1" dirty="0" err="1" smtClean="0">
                <a:solidFill>
                  <a:schemeClr val="bg1"/>
                </a:solidFill>
                <a:latin typeface="Open Sans"/>
              </a:rPr>
              <a:t>the</a:t>
            </a:r>
            <a:r>
              <a:rPr lang="el-GR" b="1" dirty="0" smtClean="0">
                <a:solidFill>
                  <a:schemeClr val="bg1"/>
                </a:solidFill>
                <a:latin typeface="Open Sans"/>
              </a:rPr>
              <a:t> </a:t>
            </a:r>
            <a:r>
              <a:rPr lang="el-GR" b="1" dirty="0" err="1" smtClean="0">
                <a:solidFill>
                  <a:schemeClr val="bg1"/>
                </a:solidFill>
                <a:latin typeface="Open Sans"/>
              </a:rPr>
              <a:t>third</a:t>
            </a:r>
            <a:r>
              <a:rPr lang="el-GR" b="1" dirty="0" smtClean="0">
                <a:solidFill>
                  <a:schemeClr val="bg1"/>
                </a:solidFill>
                <a:latin typeface="Open Sans"/>
              </a:rPr>
              <a:t> </a:t>
            </a:r>
            <a:r>
              <a:rPr lang="el-GR" b="1" dirty="0" err="1" smtClean="0">
                <a:solidFill>
                  <a:schemeClr val="bg1"/>
                </a:solidFill>
                <a:latin typeface="Open Sans"/>
              </a:rPr>
              <a:t>ventricle</a:t>
            </a:r>
            <a:r>
              <a:rPr lang="el-GR" b="1" dirty="0" smtClean="0">
                <a:solidFill>
                  <a:schemeClr val="bg1"/>
                </a:solidFill>
                <a:latin typeface="Open Sans"/>
              </a:rPr>
              <a:t> </a:t>
            </a:r>
            <a:r>
              <a:rPr lang="el-GR" b="1" dirty="0" err="1" smtClean="0">
                <a:solidFill>
                  <a:schemeClr val="bg1"/>
                </a:solidFill>
                <a:latin typeface="Open Sans"/>
              </a:rPr>
              <a:t>floor</a:t>
            </a:r>
            <a:r>
              <a:rPr lang="el-GR" dirty="0" smtClean="0">
                <a:solidFill>
                  <a:schemeClr val="bg1"/>
                </a:solidFill>
                <a:latin typeface="Open Sans"/>
              </a:rPr>
              <a:t> </a:t>
            </a:r>
            <a:r>
              <a:rPr lang="el-GR" dirty="0" err="1" smtClean="0">
                <a:solidFill>
                  <a:schemeClr val="bg1"/>
                </a:solidFill>
                <a:latin typeface="Open Sans"/>
              </a:rPr>
              <a:t>consists</a:t>
            </a:r>
            <a:r>
              <a:rPr lang="el-GR" dirty="0" smtClean="0">
                <a:solidFill>
                  <a:schemeClr val="bg1"/>
                </a:solidFill>
                <a:latin typeface="Open Sans"/>
              </a:rPr>
              <a:t> </a:t>
            </a:r>
            <a:r>
              <a:rPr lang="el-GR" dirty="0" err="1" smtClean="0">
                <a:solidFill>
                  <a:schemeClr val="bg1"/>
                </a:solidFill>
                <a:latin typeface="Open Sans"/>
              </a:rPr>
              <a:t>in</a:t>
            </a:r>
            <a:r>
              <a:rPr lang="el-GR" dirty="0" smtClean="0">
                <a:solidFill>
                  <a:schemeClr val="bg1"/>
                </a:solidFill>
                <a:latin typeface="Open Sans"/>
              </a:rPr>
              <a:t> </a:t>
            </a:r>
            <a:r>
              <a:rPr lang="el-GR" dirty="0" err="1" smtClean="0">
                <a:solidFill>
                  <a:schemeClr val="bg1"/>
                </a:solidFill>
                <a:latin typeface="Open Sans"/>
              </a:rPr>
              <a:t>making</a:t>
            </a:r>
            <a:r>
              <a:rPr lang="el-GR" dirty="0" smtClean="0">
                <a:solidFill>
                  <a:schemeClr val="bg1"/>
                </a:solidFill>
                <a:latin typeface="Open Sans"/>
              </a:rPr>
              <a:t> </a:t>
            </a:r>
            <a:r>
              <a:rPr lang="el-GR" dirty="0" err="1" smtClean="0">
                <a:solidFill>
                  <a:schemeClr val="bg1"/>
                </a:solidFill>
                <a:latin typeface="Open Sans"/>
              </a:rPr>
              <a:t>an</a:t>
            </a:r>
            <a:r>
              <a:rPr lang="el-GR" dirty="0" smtClean="0">
                <a:solidFill>
                  <a:schemeClr val="bg1"/>
                </a:solidFill>
                <a:latin typeface="Open Sans"/>
              </a:rPr>
              <a:t> </a:t>
            </a:r>
            <a:r>
              <a:rPr lang="el-GR" dirty="0" err="1" smtClean="0">
                <a:solidFill>
                  <a:schemeClr val="bg1"/>
                </a:solidFill>
                <a:latin typeface="Open Sans"/>
              </a:rPr>
              <a:t>opening</a:t>
            </a:r>
            <a:r>
              <a:rPr lang="el-GR" dirty="0" smtClean="0">
                <a:solidFill>
                  <a:schemeClr val="bg1"/>
                </a:solidFill>
                <a:latin typeface="Open Sans"/>
              </a:rPr>
              <a:t> </a:t>
            </a:r>
            <a:r>
              <a:rPr lang="el-GR" dirty="0" err="1" smtClean="0">
                <a:solidFill>
                  <a:schemeClr val="bg1"/>
                </a:solidFill>
                <a:latin typeface="Open Sans"/>
              </a:rPr>
              <a:t>in</a:t>
            </a:r>
            <a:r>
              <a:rPr lang="el-GR" dirty="0" smtClean="0">
                <a:solidFill>
                  <a:schemeClr val="bg1"/>
                </a:solidFill>
                <a:latin typeface="Open Sans"/>
              </a:rPr>
              <a:t> </a:t>
            </a:r>
            <a:r>
              <a:rPr lang="el-GR" dirty="0" err="1" smtClean="0">
                <a:solidFill>
                  <a:schemeClr val="bg1"/>
                </a:solidFill>
                <a:latin typeface="Open Sans"/>
              </a:rPr>
              <a:t>the</a:t>
            </a:r>
            <a:r>
              <a:rPr lang="el-GR" dirty="0" smtClean="0">
                <a:solidFill>
                  <a:schemeClr val="bg1"/>
                </a:solidFill>
                <a:latin typeface="Open Sans"/>
              </a:rPr>
              <a:t> </a:t>
            </a:r>
            <a:r>
              <a:rPr lang="el-GR" dirty="0" err="1" smtClean="0">
                <a:solidFill>
                  <a:schemeClr val="bg1"/>
                </a:solidFill>
                <a:latin typeface="Open Sans"/>
              </a:rPr>
              <a:t>floor</a:t>
            </a:r>
            <a:r>
              <a:rPr lang="el-GR" dirty="0" smtClean="0">
                <a:solidFill>
                  <a:schemeClr val="bg1"/>
                </a:solidFill>
                <a:latin typeface="Open Sans"/>
              </a:rPr>
              <a:t> </a:t>
            </a:r>
            <a:r>
              <a:rPr lang="el-GR" dirty="0" err="1" smtClean="0">
                <a:solidFill>
                  <a:schemeClr val="bg1"/>
                </a:solidFill>
                <a:latin typeface="Open Sans"/>
              </a:rPr>
              <a:t>of</a:t>
            </a:r>
            <a:r>
              <a:rPr lang="el-GR" dirty="0" smtClean="0">
                <a:solidFill>
                  <a:schemeClr val="bg1"/>
                </a:solidFill>
                <a:latin typeface="Open Sans"/>
              </a:rPr>
              <a:t> </a:t>
            </a:r>
            <a:r>
              <a:rPr lang="el-GR" dirty="0" err="1" smtClean="0">
                <a:solidFill>
                  <a:schemeClr val="bg1"/>
                </a:solidFill>
                <a:latin typeface="Open Sans"/>
              </a:rPr>
              <a:t>the</a:t>
            </a:r>
            <a:r>
              <a:rPr lang="el-GR" dirty="0" smtClean="0">
                <a:solidFill>
                  <a:schemeClr val="bg1"/>
                </a:solidFill>
                <a:latin typeface="Open Sans"/>
              </a:rPr>
              <a:t> </a:t>
            </a:r>
            <a:r>
              <a:rPr lang="el-GR" dirty="0" err="1" smtClean="0">
                <a:solidFill>
                  <a:schemeClr val="bg1"/>
                </a:solidFill>
                <a:latin typeface="Open Sans"/>
              </a:rPr>
              <a:t>third</a:t>
            </a:r>
            <a:r>
              <a:rPr lang="el-GR" dirty="0" smtClean="0">
                <a:solidFill>
                  <a:schemeClr val="bg1"/>
                </a:solidFill>
                <a:latin typeface="Open Sans"/>
              </a:rPr>
              <a:t> </a:t>
            </a:r>
          </a:p>
          <a:p>
            <a:pPr lvl="0" algn="ctr" eaLnBrk="0" fontAlgn="base" hangingPunct="0">
              <a:spcBef>
                <a:spcPct val="0"/>
              </a:spcBef>
              <a:spcAft>
                <a:spcPct val="0"/>
              </a:spcAft>
            </a:pPr>
            <a:r>
              <a:rPr lang="el-GR" dirty="0" err="1" smtClean="0">
                <a:solidFill>
                  <a:schemeClr val="bg1"/>
                </a:solidFill>
                <a:latin typeface="Open Sans"/>
              </a:rPr>
              <a:t>ventricle</a:t>
            </a:r>
            <a:r>
              <a:rPr lang="el-GR" dirty="0" smtClean="0">
                <a:solidFill>
                  <a:schemeClr val="bg1"/>
                </a:solidFill>
                <a:latin typeface="Open Sans"/>
              </a:rPr>
              <a:t> </a:t>
            </a:r>
            <a:r>
              <a:rPr lang="el-GR" dirty="0" err="1" smtClean="0">
                <a:solidFill>
                  <a:schemeClr val="bg1"/>
                </a:solidFill>
                <a:latin typeface="Open Sans"/>
              </a:rPr>
              <a:t>to</a:t>
            </a:r>
            <a:r>
              <a:rPr lang="el-GR" dirty="0" smtClean="0">
                <a:solidFill>
                  <a:schemeClr val="bg1"/>
                </a:solidFill>
                <a:latin typeface="Open Sans"/>
              </a:rPr>
              <a:t> </a:t>
            </a:r>
            <a:r>
              <a:rPr lang="el-GR" dirty="0" err="1" smtClean="0">
                <a:solidFill>
                  <a:schemeClr val="bg1"/>
                </a:solidFill>
                <a:latin typeface="Open Sans"/>
              </a:rPr>
              <a:t>allow</a:t>
            </a:r>
            <a:r>
              <a:rPr lang="el-GR" dirty="0" smtClean="0">
                <a:solidFill>
                  <a:schemeClr val="bg1"/>
                </a:solidFill>
                <a:latin typeface="Open Sans"/>
              </a:rPr>
              <a:t> </a:t>
            </a:r>
            <a:r>
              <a:rPr lang="el-GR" dirty="0" err="1" smtClean="0">
                <a:solidFill>
                  <a:schemeClr val="bg1"/>
                </a:solidFill>
                <a:latin typeface="Open Sans"/>
              </a:rPr>
              <a:t>free</a:t>
            </a:r>
            <a:r>
              <a:rPr lang="el-GR" dirty="0" smtClean="0">
                <a:solidFill>
                  <a:schemeClr val="bg1"/>
                </a:solidFill>
                <a:latin typeface="Open Sans"/>
              </a:rPr>
              <a:t> </a:t>
            </a:r>
            <a:r>
              <a:rPr lang="el-GR" dirty="0" err="1" smtClean="0">
                <a:solidFill>
                  <a:schemeClr val="bg1"/>
                </a:solidFill>
                <a:latin typeface="Open Sans"/>
              </a:rPr>
              <a:t>flow</a:t>
            </a:r>
            <a:r>
              <a:rPr lang="el-GR" dirty="0" smtClean="0">
                <a:solidFill>
                  <a:schemeClr val="bg1"/>
                </a:solidFill>
                <a:latin typeface="Open Sans"/>
              </a:rPr>
              <a:t> </a:t>
            </a:r>
            <a:r>
              <a:rPr lang="el-GR" dirty="0" err="1" smtClean="0">
                <a:solidFill>
                  <a:schemeClr val="bg1"/>
                </a:solidFill>
                <a:latin typeface="Open Sans"/>
              </a:rPr>
              <a:t>of</a:t>
            </a:r>
            <a:r>
              <a:rPr lang="el-GR" dirty="0" smtClean="0">
                <a:solidFill>
                  <a:schemeClr val="bg1"/>
                </a:solidFill>
                <a:latin typeface="Open Sans"/>
              </a:rPr>
              <a:t> </a:t>
            </a:r>
            <a:r>
              <a:rPr lang="el-GR" dirty="0" err="1" smtClean="0">
                <a:solidFill>
                  <a:schemeClr val="bg1"/>
                </a:solidFill>
                <a:latin typeface="Open Sans"/>
              </a:rPr>
              <a:t>cerebrospinal</a:t>
            </a:r>
            <a:r>
              <a:rPr lang="el-GR" dirty="0" smtClean="0">
                <a:solidFill>
                  <a:schemeClr val="bg1"/>
                </a:solidFill>
                <a:latin typeface="Open Sans"/>
              </a:rPr>
              <a:t> </a:t>
            </a:r>
            <a:r>
              <a:rPr lang="el-GR" dirty="0" err="1" smtClean="0">
                <a:solidFill>
                  <a:schemeClr val="bg1"/>
                </a:solidFill>
                <a:latin typeface="Open Sans"/>
              </a:rPr>
              <a:t>fluid</a:t>
            </a:r>
            <a:endParaRPr lang="el-GR"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descr="Αποτέλεσμα εικόνας για hydrocephalus ex vacu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9876" name="Picture 4" descr="Αποτέλεσμα εικόνας για normal brain MRI CSF"/>
          <p:cNvPicPr>
            <a:picLocks noChangeAspect="1" noChangeArrowheads="1"/>
          </p:cNvPicPr>
          <p:nvPr/>
        </p:nvPicPr>
        <p:blipFill>
          <a:blip r:embed="rId2" cstate="print"/>
          <a:srcRect/>
          <a:stretch>
            <a:fillRect/>
          </a:stretch>
        </p:blipFill>
        <p:spPr bwMode="auto">
          <a:xfrm>
            <a:off x="1043608" y="0"/>
            <a:ext cx="648072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ChangeArrowheads="1"/>
          </p:cNvSpPr>
          <p:nvPr/>
        </p:nvSpPr>
        <p:spPr bwMode="auto">
          <a:xfrm>
            <a:off x="179512" y="-43021"/>
            <a:ext cx="8784976" cy="2954655"/>
          </a:xfrm>
          <a:prstGeom prst="rect">
            <a:avLst/>
          </a:prstGeom>
          <a:noFill/>
          <a:ln w="12700">
            <a:noFill/>
            <a:miter lim="800000"/>
            <a:headEnd type="none" w="sm" len="sm"/>
            <a:tailEnd type="none" w="sm" len="sm"/>
          </a:ln>
          <a:effectLst/>
        </p:spPr>
        <p:txBody>
          <a:bodyPr wrap="square" anchor="ctr">
            <a:spAutoFit/>
          </a:bodyPr>
          <a:lstStyle/>
          <a:p>
            <a:r>
              <a:rPr lang="el-GR" dirty="0"/>
              <a:t/>
            </a:r>
            <a:br>
              <a:rPr lang="el-GR" dirty="0"/>
            </a:br>
            <a:r>
              <a:rPr lang="el-GR" sz="2400" i="1" dirty="0">
                <a:solidFill>
                  <a:schemeClr val="tx2">
                    <a:lumMod val="40000"/>
                    <a:lumOff val="60000"/>
                  </a:schemeClr>
                </a:solidFill>
                <a:latin typeface="Comic Sans MS" pitchFamily="66" charset="0"/>
              </a:rPr>
              <a:t>Όταν για κάποιο λόγο ο όγκος του ΕΝΥ αυξάνεται στον </a:t>
            </a:r>
            <a:r>
              <a:rPr lang="el-GR" sz="2400" i="1" dirty="0" err="1">
                <a:solidFill>
                  <a:schemeClr val="tx2">
                    <a:lumMod val="40000"/>
                    <a:lumOff val="60000"/>
                  </a:schemeClr>
                </a:solidFill>
                <a:latin typeface="Comic Sans MS" pitchFamily="66" charset="0"/>
              </a:rPr>
              <a:t>ενδοκρανιακό</a:t>
            </a:r>
            <a:r>
              <a:rPr lang="el-GR" sz="2400" i="1" dirty="0">
                <a:solidFill>
                  <a:schemeClr val="tx2">
                    <a:lumMod val="40000"/>
                    <a:lumOff val="60000"/>
                  </a:schemeClr>
                </a:solidFill>
                <a:latin typeface="Comic Sans MS" pitchFamily="66" charset="0"/>
              </a:rPr>
              <a:t> χώρο το μέγεθος των κοιλιών αυξάνει και η κατάσταση αυτή ονομάζεται </a:t>
            </a:r>
            <a:r>
              <a:rPr lang="el-GR" sz="2400" b="1" i="1" dirty="0" smtClean="0">
                <a:solidFill>
                  <a:schemeClr val="bg1"/>
                </a:solidFill>
                <a:latin typeface="Comic Sans MS" pitchFamily="66" charset="0"/>
              </a:rPr>
              <a:t>ΥΔΡΟΚΕΦΑΛΟΣ</a:t>
            </a:r>
            <a:r>
              <a:rPr lang="el-GR" sz="2400" i="1" dirty="0" smtClean="0">
                <a:solidFill>
                  <a:schemeClr val="tx2">
                    <a:lumMod val="40000"/>
                    <a:lumOff val="60000"/>
                  </a:schemeClr>
                </a:solidFill>
                <a:latin typeface="Comic Sans MS" pitchFamily="66" charset="0"/>
              </a:rPr>
              <a:t>. </a:t>
            </a:r>
          </a:p>
          <a:p>
            <a:endParaRPr lang="el-GR" sz="2400" i="1" dirty="0" smtClean="0">
              <a:solidFill>
                <a:schemeClr val="tx2">
                  <a:lumMod val="40000"/>
                  <a:lumOff val="60000"/>
                </a:schemeClr>
              </a:solidFill>
              <a:latin typeface="Comic Sans MS" pitchFamily="66" charset="0"/>
            </a:endParaRPr>
          </a:p>
          <a:p>
            <a:r>
              <a:rPr lang="el-GR" sz="2400" i="1" dirty="0" smtClean="0">
                <a:solidFill>
                  <a:schemeClr val="tx2">
                    <a:lumMod val="40000"/>
                    <a:lumOff val="60000"/>
                  </a:schemeClr>
                </a:solidFill>
                <a:latin typeface="Comic Sans MS" pitchFamily="66" charset="0"/>
              </a:rPr>
              <a:t>Αυτό </a:t>
            </a:r>
            <a:r>
              <a:rPr lang="el-GR" sz="2400" i="1" dirty="0">
                <a:solidFill>
                  <a:schemeClr val="tx2">
                    <a:lumMod val="40000"/>
                    <a:lumOff val="60000"/>
                  </a:schemeClr>
                </a:solidFill>
                <a:latin typeface="Comic Sans MS" pitchFamily="66" charset="0"/>
              </a:rPr>
              <a:t>προκαλεί </a:t>
            </a:r>
            <a:r>
              <a:rPr lang="el-GR" sz="2400" i="1" dirty="0">
                <a:solidFill>
                  <a:srgbClr val="00FFFF"/>
                </a:solidFill>
                <a:latin typeface="Comic Sans MS" pitchFamily="66" charset="0"/>
              </a:rPr>
              <a:t>αύξηση της </a:t>
            </a:r>
            <a:r>
              <a:rPr lang="el-GR" sz="2400" i="1" dirty="0" err="1">
                <a:solidFill>
                  <a:srgbClr val="00FFFF"/>
                </a:solidFill>
                <a:latin typeface="Comic Sans MS" pitchFamily="66" charset="0"/>
              </a:rPr>
              <a:t>ενδοκράνιας</a:t>
            </a:r>
            <a:r>
              <a:rPr lang="el-GR" sz="2400" i="1" dirty="0">
                <a:solidFill>
                  <a:srgbClr val="00FFFF"/>
                </a:solidFill>
                <a:latin typeface="Comic Sans MS" pitchFamily="66" charset="0"/>
              </a:rPr>
              <a:t> πίεσης </a:t>
            </a:r>
            <a:r>
              <a:rPr lang="el-GR" sz="2400" i="1" dirty="0">
                <a:solidFill>
                  <a:schemeClr val="tx2">
                    <a:lumMod val="40000"/>
                    <a:lumOff val="60000"/>
                  </a:schemeClr>
                </a:solidFill>
                <a:latin typeface="Comic Sans MS" pitchFamily="66" charset="0"/>
              </a:rPr>
              <a:t>και δυσλειτουργία του εγκεφάλου  </a:t>
            </a:r>
            <a:r>
              <a:rPr lang="el-GR" sz="2400" i="1" dirty="0" smtClean="0">
                <a:solidFill>
                  <a:schemeClr val="tx2">
                    <a:lumMod val="40000"/>
                    <a:lumOff val="60000"/>
                  </a:schemeClr>
                </a:solidFill>
                <a:latin typeface="Comic Sans MS" pitchFamily="66" charset="0"/>
              </a:rPr>
              <a:t>. </a:t>
            </a:r>
            <a:r>
              <a:rPr lang="el-GR" sz="2400" dirty="0">
                <a:solidFill>
                  <a:srgbClr val="FFFF00"/>
                </a:solidFill>
              </a:rPr>
              <a:t/>
            </a:r>
            <a:br>
              <a:rPr lang="el-GR" sz="2400" dirty="0">
                <a:solidFill>
                  <a:srgbClr val="FFFF00"/>
                </a:solidFill>
              </a:rPr>
            </a:br>
            <a:endParaRPr lang="el-GR" sz="2400" dirty="0">
              <a:solidFill>
                <a:srgbClr val="FFFF00"/>
              </a:solidFill>
            </a:endParaRPr>
          </a:p>
        </p:txBody>
      </p:sp>
      <p:pic>
        <p:nvPicPr>
          <p:cNvPr id="5" name="Picture 2" descr="Αποτέλεσμα εικόνας για hydrocephalus"/>
          <p:cNvPicPr>
            <a:picLocks noChangeAspect="1" noChangeArrowheads="1"/>
          </p:cNvPicPr>
          <p:nvPr/>
        </p:nvPicPr>
        <p:blipFill>
          <a:blip r:embed="rId2" cstate="print"/>
          <a:srcRect/>
          <a:stretch>
            <a:fillRect/>
          </a:stretch>
        </p:blipFill>
        <p:spPr bwMode="auto">
          <a:xfrm>
            <a:off x="539552" y="2393504"/>
            <a:ext cx="8064896" cy="4464496"/>
          </a:xfrm>
          <a:prstGeom prst="rect">
            <a:avLst/>
          </a:prstGeom>
          <a:noFill/>
          <a:effectLst>
            <a:softEdge rad="317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Rectangle 5"/>
          <p:cNvSpPr>
            <a:spLocks noGrp="1" noChangeArrowheads="1"/>
          </p:cNvSpPr>
          <p:nvPr>
            <p:ph type="title"/>
          </p:nvPr>
        </p:nvSpPr>
        <p:spPr>
          <a:xfrm>
            <a:off x="0" y="274638"/>
            <a:ext cx="8686800" cy="1143000"/>
          </a:xfrm>
        </p:spPr>
        <p:txBody>
          <a:bodyPr>
            <a:noAutofit/>
          </a:bodyPr>
          <a:lstStyle/>
          <a:p>
            <a:r>
              <a:rPr lang="el-GR" sz="3600" dirty="0">
                <a:solidFill>
                  <a:schemeClr val="tx2">
                    <a:lumMod val="20000"/>
                    <a:lumOff val="80000"/>
                  </a:schemeClr>
                </a:solidFill>
                <a:latin typeface="Comic Sans MS" pitchFamily="66" charset="0"/>
              </a:rPr>
              <a:t>Φυσιολογικό κοιλιακό σύστημα - υδροκέφαλος</a:t>
            </a:r>
          </a:p>
        </p:txBody>
      </p:sp>
      <p:pic>
        <p:nvPicPr>
          <p:cNvPr id="139268" name="Picture 4" descr="kid 2"/>
          <p:cNvPicPr>
            <a:picLocks noGrp="1" noChangeAspect="1" noChangeArrowheads="1"/>
          </p:cNvPicPr>
          <p:nvPr>
            <p:ph idx="1"/>
          </p:nvPr>
        </p:nvPicPr>
        <p:blipFill>
          <a:blip r:embed="rId2" cstate="print"/>
          <a:srcRect/>
          <a:stretch>
            <a:fillRect/>
          </a:stretch>
        </p:blipFill>
        <p:spPr>
          <a:xfrm>
            <a:off x="251520" y="1484784"/>
            <a:ext cx="8640960" cy="5184576"/>
          </a:xfrm>
          <a:noFill/>
          <a:ln/>
          <a:effectLst>
            <a:softEdge rad="317500"/>
          </a:effec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0" y="260648"/>
            <a:ext cx="5051425" cy="1143000"/>
          </a:xfrm>
        </p:spPr>
        <p:txBody>
          <a:bodyPr>
            <a:normAutofit fontScale="90000"/>
          </a:bodyPr>
          <a:lstStyle/>
          <a:p>
            <a:r>
              <a:rPr lang="el-GR" sz="4000" i="1" dirty="0">
                <a:solidFill>
                  <a:srgbClr val="00FFFF"/>
                </a:solidFill>
              </a:rPr>
              <a:t>Μηχανισμός </a:t>
            </a:r>
            <a:r>
              <a:rPr lang="en-US" sz="4000" i="1" dirty="0">
                <a:solidFill>
                  <a:srgbClr val="00FFFF"/>
                </a:solidFill>
              </a:rPr>
              <a:t/>
            </a:r>
            <a:br>
              <a:rPr lang="en-US" sz="4000" i="1" dirty="0">
                <a:solidFill>
                  <a:srgbClr val="00FFFF"/>
                </a:solidFill>
              </a:rPr>
            </a:br>
            <a:r>
              <a:rPr lang="el-GR" sz="4000" i="1" dirty="0">
                <a:solidFill>
                  <a:srgbClr val="00FFFF"/>
                </a:solidFill>
              </a:rPr>
              <a:t>&amp; Αιτίες υδροκεφάλου</a:t>
            </a:r>
          </a:p>
        </p:txBody>
      </p:sp>
      <p:sp>
        <p:nvSpPr>
          <p:cNvPr id="243717" name="Rectangle 5"/>
          <p:cNvSpPr>
            <a:spLocks noChangeArrowheads="1"/>
          </p:cNvSpPr>
          <p:nvPr/>
        </p:nvSpPr>
        <p:spPr bwMode="auto">
          <a:xfrm>
            <a:off x="468313" y="2060575"/>
            <a:ext cx="4535735" cy="4278094"/>
          </a:xfrm>
          <a:prstGeom prst="rect">
            <a:avLst/>
          </a:prstGeom>
          <a:noFill/>
          <a:ln w="12700">
            <a:noFill/>
            <a:miter lim="800000"/>
            <a:headEnd type="none" w="sm" len="sm"/>
            <a:tailEnd type="none" w="sm" len="sm"/>
          </a:ln>
          <a:effectLst/>
        </p:spPr>
        <p:txBody>
          <a:bodyPr wrap="square">
            <a:spAutoFit/>
          </a:bodyPr>
          <a:lstStyle/>
          <a:p>
            <a:r>
              <a:rPr lang="el-GR" sz="3200" i="1" dirty="0">
                <a:solidFill>
                  <a:schemeClr val="tx2">
                    <a:lumMod val="20000"/>
                    <a:lumOff val="80000"/>
                  </a:schemeClr>
                </a:solidFill>
              </a:rPr>
              <a:t>1- </a:t>
            </a:r>
            <a:r>
              <a:rPr lang="el-GR" sz="3200" i="1" dirty="0">
                <a:solidFill>
                  <a:srgbClr val="CC66FF"/>
                </a:solidFill>
              </a:rPr>
              <a:t>Υπερπαραγωγή</a:t>
            </a:r>
            <a:r>
              <a:rPr lang="el-GR" sz="3200" i="1" dirty="0">
                <a:solidFill>
                  <a:schemeClr val="tx2">
                    <a:lumMod val="20000"/>
                    <a:lumOff val="80000"/>
                  </a:schemeClr>
                </a:solidFill>
              </a:rPr>
              <a:t> </a:t>
            </a:r>
            <a:r>
              <a:rPr lang="el-GR" sz="3200" i="1" dirty="0" smtClean="0">
                <a:solidFill>
                  <a:srgbClr val="CC66FF"/>
                </a:solidFill>
              </a:rPr>
              <a:t>ΕΝΥ</a:t>
            </a:r>
            <a:r>
              <a:rPr lang="el-GR" sz="3200" i="1" dirty="0" smtClean="0">
                <a:solidFill>
                  <a:schemeClr val="tx2">
                    <a:lumMod val="20000"/>
                    <a:lumOff val="80000"/>
                  </a:schemeClr>
                </a:solidFill>
              </a:rPr>
              <a:t> </a:t>
            </a:r>
          </a:p>
          <a:p>
            <a:r>
              <a:rPr lang="el-GR" sz="3200" i="1" dirty="0" smtClean="0">
                <a:solidFill>
                  <a:schemeClr val="tx2">
                    <a:lumMod val="20000"/>
                    <a:lumOff val="80000"/>
                  </a:schemeClr>
                </a:solidFill>
              </a:rPr>
              <a:t>(</a:t>
            </a:r>
            <a:r>
              <a:rPr lang="el-GR" sz="2400" i="1" dirty="0" smtClean="0">
                <a:solidFill>
                  <a:schemeClr val="tx2">
                    <a:lumMod val="20000"/>
                    <a:lumOff val="80000"/>
                  </a:schemeClr>
                </a:solidFill>
              </a:rPr>
              <a:t>θηλώματα χοριοειδούς πλέγματος- παιδιά </a:t>
            </a:r>
            <a:r>
              <a:rPr lang="el-GR" sz="3200" i="1" dirty="0" smtClean="0">
                <a:solidFill>
                  <a:schemeClr val="tx2">
                    <a:lumMod val="20000"/>
                    <a:lumOff val="80000"/>
                  </a:schemeClr>
                </a:solidFill>
              </a:rPr>
              <a:t>)</a:t>
            </a:r>
            <a:endParaRPr lang="el-GR" sz="3200" i="1" dirty="0">
              <a:solidFill>
                <a:schemeClr val="tx2">
                  <a:lumMod val="20000"/>
                  <a:lumOff val="80000"/>
                </a:schemeClr>
              </a:solidFill>
            </a:endParaRPr>
          </a:p>
          <a:p>
            <a:r>
              <a:rPr lang="el-GR" sz="3200" i="1" dirty="0">
                <a:solidFill>
                  <a:schemeClr val="tx2">
                    <a:lumMod val="20000"/>
                    <a:lumOff val="80000"/>
                  </a:schemeClr>
                </a:solidFill>
              </a:rPr>
              <a:t>             </a:t>
            </a:r>
          </a:p>
          <a:p>
            <a:r>
              <a:rPr lang="el-GR" sz="3200" i="1" dirty="0">
                <a:solidFill>
                  <a:schemeClr val="tx2">
                    <a:lumMod val="20000"/>
                    <a:lumOff val="80000"/>
                  </a:schemeClr>
                </a:solidFill>
              </a:rPr>
              <a:t> 2-</a:t>
            </a:r>
            <a:r>
              <a:rPr lang="en-US" sz="3200" i="1" dirty="0">
                <a:solidFill>
                  <a:schemeClr val="tx2">
                    <a:lumMod val="20000"/>
                    <a:lumOff val="80000"/>
                  </a:schemeClr>
                </a:solidFill>
              </a:rPr>
              <a:t> </a:t>
            </a:r>
            <a:r>
              <a:rPr lang="el-GR" sz="3200" i="1" dirty="0">
                <a:solidFill>
                  <a:srgbClr val="CC66FF"/>
                </a:solidFill>
              </a:rPr>
              <a:t>Απόφραξη</a:t>
            </a:r>
            <a:r>
              <a:rPr lang="el-GR" sz="3200" i="1" dirty="0">
                <a:solidFill>
                  <a:schemeClr val="tx2">
                    <a:lumMod val="20000"/>
                    <a:lumOff val="80000"/>
                  </a:schemeClr>
                </a:solidFill>
              </a:rPr>
              <a:t> σε κάποιο </a:t>
            </a:r>
            <a:endParaRPr lang="en-US" sz="3200" i="1" dirty="0">
              <a:solidFill>
                <a:schemeClr val="tx2">
                  <a:lumMod val="20000"/>
                  <a:lumOff val="80000"/>
                </a:schemeClr>
              </a:solidFill>
            </a:endParaRPr>
          </a:p>
          <a:p>
            <a:r>
              <a:rPr lang="el-GR" sz="3200" i="1" dirty="0">
                <a:solidFill>
                  <a:schemeClr val="tx2">
                    <a:lumMod val="20000"/>
                    <a:lumOff val="80000"/>
                  </a:schemeClr>
                </a:solidFill>
              </a:rPr>
              <a:t>σημείο των οδών </a:t>
            </a:r>
            <a:endParaRPr lang="en-US" sz="3200" i="1" dirty="0">
              <a:solidFill>
                <a:schemeClr val="tx2">
                  <a:lumMod val="20000"/>
                  <a:lumOff val="80000"/>
                </a:schemeClr>
              </a:solidFill>
            </a:endParaRPr>
          </a:p>
          <a:p>
            <a:r>
              <a:rPr lang="el-GR" sz="3200" i="1" dirty="0">
                <a:solidFill>
                  <a:schemeClr val="tx2">
                    <a:lumMod val="20000"/>
                    <a:lumOff val="80000"/>
                  </a:schemeClr>
                </a:solidFill>
              </a:rPr>
              <a:t>κυκλοφορίας του ΕΝΥ</a:t>
            </a:r>
          </a:p>
          <a:p>
            <a:pPr>
              <a:spcBef>
                <a:spcPct val="50000"/>
              </a:spcBef>
            </a:pPr>
            <a:endParaRPr lang="el-GR" sz="3200" i="1" dirty="0"/>
          </a:p>
        </p:txBody>
      </p:sp>
      <p:sp>
        <p:nvSpPr>
          <p:cNvPr id="66562" name="AutoShape 2" descr="Αποτέλεσμα εικόνας για papilloma hydrocephal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6563" name="Picture 3" descr="C:\Documents and Settings\mparth\Τα έγγραφά μου\Οι εικόνες μου\Choroid+Plexus+Papilloma+with+Hydrocephalus.jpg"/>
          <p:cNvPicPr>
            <a:picLocks noChangeAspect="1" noChangeArrowheads="1"/>
          </p:cNvPicPr>
          <p:nvPr/>
        </p:nvPicPr>
        <p:blipFill>
          <a:blip r:embed="rId2" cstate="print"/>
          <a:srcRect l="26245" t="24490" r="28763" b="4082"/>
          <a:stretch>
            <a:fillRect/>
          </a:stretch>
        </p:blipFill>
        <p:spPr bwMode="auto">
          <a:xfrm>
            <a:off x="5364088" y="188640"/>
            <a:ext cx="2808312" cy="2808312"/>
          </a:xfrm>
          <a:prstGeom prst="rect">
            <a:avLst/>
          </a:prstGeom>
          <a:noFill/>
        </p:spPr>
      </p:pic>
      <p:pic>
        <p:nvPicPr>
          <p:cNvPr id="66565" name="Picture 5" descr="Σχετική εικόνα"/>
          <p:cNvPicPr>
            <a:picLocks noChangeAspect="1" noChangeArrowheads="1"/>
          </p:cNvPicPr>
          <p:nvPr/>
        </p:nvPicPr>
        <p:blipFill>
          <a:blip r:embed="rId3" cstate="print"/>
          <a:srcRect/>
          <a:stretch>
            <a:fillRect/>
          </a:stretch>
        </p:blipFill>
        <p:spPr bwMode="auto">
          <a:xfrm>
            <a:off x="5652120" y="3140968"/>
            <a:ext cx="2608594" cy="350100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179512" y="260648"/>
            <a:ext cx="8784976" cy="7048083"/>
          </a:xfrm>
          <a:prstGeom prst="rect">
            <a:avLst/>
          </a:prstGeom>
          <a:noFill/>
          <a:ln w="12700">
            <a:noFill/>
            <a:miter lim="800000"/>
            <a:headEnd type="none" w="sm" len="sm"/>
            <a:tailEnd type="none" w="sm" len="sm"/>
          </a:ln>
          <a:effectLst/>
        </p:spPr>
        <p:txBody>
          <a:bodyPr wrap="square">
            <a:spAutoFit/>
          </a:bodyPr>
          <a:lstStyle/>
          <a:p>
            <a:r>
              <a:rPr lang="el-GR" sz="3200" dirty="0">
                <a:solidFill>
                  <a:srgbClr val="00FFFF"/>
                </a:solidFill>
                <a:latin typeface="Comic Sans MS" pitchFamily="66" charset="0"/>
              </a:rPr>
              <a:t>ΥΔΡΟΚΕΦΑΛΟΣ</a:t>
            </a:r>
            <a:r>
              <a:rPr lang="en-US" sz="3200" dirty="0">
                <a:solidFill>
                  <a:srgbClr val="00FFFF"/>
                </a:solidFill>
                <a:latin typeface="Comic Sans MS" pitchFamily="66" charset="0"/>
              </a:rPr>
              <a:t>:</a:t>
            </a:r>
            <a:r>
              <a:rPr lang="el-GR" sz="3200" dirty="0">
                <a:solidFill>
                  <a:srgbClr val="00FFFF"/>
                </a:solidFill>
                <a:latin typeface="Comic Sans MS" pitchFamily="66" charset="0"/>
              </a:rPr>
              <a:t>  </a:t>
            </a:r>
            <a:r>
              <a:rPr lang="el-GR" sz="3600" dirty="0" smtClean="0">
                <a:solidFill>
                  <a:srgbClr val="00FFFF"/>
                </a:solidFill>
                <a:latin typeface="Comic Sans MS" pitchFamily="66" charset="0"/>
              </a:rPr>
              <a:t>τύποι</a:t>
            </a:r>
            <a:endParaRPr lang="el-GR" sz="3600" dirty="0">
              <a:solidFill>
                <a:srgbClr val="00FFFF"/>
              </a:solidFill>
              <a:latin typeface="Comic Sans MS" pitchFamily="66" charset="0"/>
            </a:endParaRPr>
          </a:p>
          <a:p>
            <a:endParaRPr lang="el-GR" sz="3200" dirty="0">
              <a:solidFill>
                <a:schemeClr val="tx2">
                  <a:lumMod val="40000"/>
                  <a:lumOff val="60000"/>
                </a:schemeClr>
              </a:solidFill>
              <a:latin typeface="Comic Sans MS" pitchFamily="66" charset="0"/>
            </a:endParaRPr>
          </a:p>
          <a:p>
            <a:r>
              <a:rPr lang="el-GR" sz="2400" dirty="0" smtClean="0">
                <a:solidFill>
                  <a:schemeClr val="tx2">
                    <a:lumMod val="40000"/>
                    <a:lumOff val="60000"/>
                  </a:schemeClr>
                </a:solidFill>
                <a:latin typeface="Comic Sans MS" pitchFamily="66" charset="0"/>
              </a:rPr>
              <a:t>Αναλόγως του σημείου που βρίσκεται η απόφραξη της ροής του ΕΝΥ ,αν εξέρχεται από την </a:t>
            </a:r>
            <a:r>
              <a:rPr lang="en-US" sz="2400" dirty="0" smtClean="0">
                <a:solidFill>
                  <a:schemeClr val="tx2">
                    <a:lumMod val="40000"/>
                    <a:lumOff val="60000"/>
                  </a:schemeClr>
                </a:solidFill>
                <a:latin typeface="Comic Sans MS" pitchFamily="66" charset="0"/>
              </a:rPr>
              <a:t>IV </a:t>
            </a:r>
            <a:r>
              <a:rPr lang="el-GR" sz="2400" dirty="0" smtClean="0">
                <a:solidFill>
                  <a:schemeClr val="tx2">
                    <a:lumMod val="40000"/>
                    <a:lumOff val="60000"/>
                  </a:schemeClr>
                </a:solidFill>
                <a:latin typeface="Comic Sans MS" pitchFamily="66" charset="0"/>
              </a:rPr>
              <a:t>κοιλία η είναι εντελώς παγιδευμένο στο κοιλιακό σύστημα.</a:t>
            </a:r>
          </a:p>
          <a:p>
            <a:endParaRPr lang="el-GR" sz="3200" dirty="0">
              <a:solidFill>
                <a:schemeClr val="tx2">
                  <a:lumMod val="40000"/>
                  <a:lumOff val="60000"/>
                </a:schemeClr>
              </a:solidFill>
              <a:latin typeface="Comic Sans MS" pitchFamily="66" charset="0"/>
            </a:endParaRPr>
          </a:p>
          <a:p>
            <a:endParaRPr lang="el-GR" sz="2800" dirty="0" smtClean="0">
              <a:solidFill>
                <a:srgbClr val="CC66FF"/>
              </a:solidFill>
              <a:latin typeface="Comic Sans MS" pitchFamily="66" charset="0"/>
            </a:endParaRPr>
          </a:p>
          <a:p>
            <a:r>
              <a:rPr lang="el-GR" sz="2800" dirty="0" smtClean="0">
                <a:solidFill>
                  <a:srgbClr val="CC66FF"/>
                </a:solidFill>
                <a:latin typeface="Comic Sans MS" pitchFamily="66" charset="0"/>
              </a:rPr>
              <a:t>     Αποφρακτικός                   Μη </a:t>
            </a:r>
            <a:r>
              <a:rPr lang="el-GR" sz="2800" dirty="0">
                <a:solidFill>
                  <a:srgbClr val="CC66FF"/>
                </a:solidFill>
                <a:latin typeface="Comic Sans MS" pitchFamily="66" charset="0"/>
              </a:rPr>
              <a:t>αποφρακτικός</a:t>
            </a:r>
            <a:r>
              <a:rPr lang="el-GR" dirty="0">
                <a:solidFill>
                  <a:srgbClr val="CC66FF"/>
                </a:solidFill>
                <a:latin typeface="Comic Sans MS" pitchFamily="66" charset="0"/>
              </a:rPr>
              <a:t> </a:t>
            </a:r>
            <a:endParaRPr lang="el-GR" sz="2800" dirty="0">
              <a:solidFill>
                <a:srgbClr val="CC66FF"/>
              </a:solidFill>
              <a:latin typeface="Comic Sans MS" pitchFamily="66" charset="0"/>
            </a:endParaRPr>
          </a:p>
          <a:p>
            <a:r>
              <a:rPr lang="el-GR" sz="2800" dirty="0" smtClean="0">
                <a:solidFill>
                  <a:srgbClr val="CC66FF"/>
                </a:solidFill>
                <a:latin typeface="Comic Sans MS" pitchFamily="66" charset="0"/>
              </a:rPr>
              <a:t>     ή </a:t>
            </a:r>
            <a:r>
              <a:rPr lang="el-GR" sz="2800" dirty="0">
                <a:solidFill>
                  <a:srgbClr val="CC66FF"/>
                </a:solidFill>
                <a:latin typeface="Comic Sans MS" pitchFamily="66" charset="0"/>
              </a:rPr>
              <a:t>μη επικοινωνών               η επικοινωνών</a:t>
            </a:r>
          </a:p>
          <a:p>
            <a:endParaRPr lang="el-GR" sz="2800" b="1" dirty="0">
              <a:solidFill>
                <a:schemeClr val="tx2">
                  <a:lumMod val="40000"/>
                  <a:lumOff val="60000"/>
                </a:schemeClr>
              </a:solidFill>
              <a:latin typeface="Comic Sans MS" pitchFamily="66" charset="0"/>
            </a:endParaRPr>
          </a:p>
          <a:p>
            <a:r>
              <a:rPr lang="el-GR" sz="2400" dirty="0" smtClean="0">
                <a:solidFill>
                  <a:srgbClr val="002060"/>
                </a:solidFill>
                <a:latin typeface="Comic Sans MS" pitchFamily="66" charset="0"/>
              </a:rPr>
              <a:t>Αναλόγως αν η αιτία είναι συγγενής η προκαλείται λόγω άλλων παθήσεων</a:t>
            </a:r>
            <a:endParaRPr lang="el-GR" sz="2400" dirty="0">
              <a:solidFill>
                <a:schemeClr val="tx2">
                  <a:lumMod val="40000"/>
                  <a:lumOff val="60000"/>
                </a:schemeClr>
              </a:solidFill>
              <a:latin typeface="Comic Sans MS" pitchFamily="66" charset="0"/>
            </a:endParaRPr>
          </a:p>
          <a:p>
            <a:endParaRPr lang="el-GR" dirty="0">
              <a:solidFill>
                <a:schemeClr val="tx2">
                  <a:lumMod val="40000"/>
                  <a:lumOff val="60000"/>
                </a:schemeClr>
              </a:solidFill>
              <a:latin typeface="Comic Sans MS" pitchFamily="66" charset="0"/>
            </a:endParaRPr>
          </a:p>
          <a:p>
            <a:r>
              <a:rPr lang="el-GR" sz="2800" b="1" dirty="0">
                <a:solidFill>
                  <a:schemeClr val="tx2">
                    <a:lumMod val="40000"/>
                    <a:lumOff val="60000"/>
                  </a:schemeClr>
                </a:solidFill>
                <a:latin typeface="Comic Sans MS" pitchFamily="66" charset="0"/>
              </a:rPr>
              <a:t>     </a:t>
            </a:r>
            <a:endParaRPr lang="el-GR" sz="2800" b="1" dirty="0" smtClean="0">
              <a:solidFill>
                <a:schemeClr val="tx2">
                  <a:lumMod val="40000"/>
                  <a:lumOff val="60000"/>
                </a:schemeClr>
              </a:solidFill>
              <a:latin typeface="Comic Sans MS" pitchFamily="66" charset="0"/>
            </a:endParaRPr>
          </a:p>
          <a:p>
            <a:r>
              <a:rPr lang="el-GR" sz="2800" b="1" dirty="0" smtClean="0">
                <a:solidFill>
                  <a:schemeClr val="tx2">
                    <a:lumMod val="40000"/>
                    <a:lumOff val="60000"/>
                  </a:schemeClr>
                </a:solidFill>
                <a:latin typeface="Comic Sans MS" pitchFamily="66" charset="0"/>
              </a:rPr>
              <a:t>     </a:t>
            </a:r>
            <a:r>
              <a:rPr lang="el-GR" sz="3200" dirty="0" smtClean="0">
                <a:solidFill>
                  <a:schemeClr val="bg1"/>
                </a:solidFill>
                <a:latin typeface="Comic Sans MS" pitchFamily="66" charset="0"/>
              </a:rPr>
              <a:t>Συγγενής                             </a:t>
            </a:r>
            <a:r>
              <a:rPr lang="el-GR" sz="3200" dirty="0">
                <a:solidFill>
                  <a:schemeClr val="bg1"/>
                </a:solidFill>
                <a:latin typeface="Comic Sans MS" pitchFamily="66" charset="0"/>
              </a:rPr>
              <a:t>Επίκτητος </a:t>
            </a:r>
          </a:p>
          <a:p>
            <a:endParaRPr lang="el-GR" dirty="0">
              <a:solidFill>
                <a:schemeClr val="tx2">
                  <a:lumMod val="40000"/>
                  <a:lumOff val="60000"/>
                </a:schemeClr>
              </a:solidFill>
              <a:latin typeface="Comic Sans MS" pitchFamily="66" charset="0"/>
            </a:endParaRPr>
          </a:p>
          <a:p>
            <a:r>
              <a:rPr lang="el-GR" sz="2400" dirty="0" smtClean="0">
                <a:solidFill>
                  <a:schemeClr val="tx2">
                    <a:lumMod val="40000"/>
                    <a:lumOff val="60000"/>
                  </a:schemeClr>
                </a:solidFill>
                <a:latin typeface="Comic Sans MS" pitchFamily="66" charset="0"/>
              </a:rPr>
              <a:t> </a:t>
            </a:r>
            <a:endParaRPr lang="el-GR" sz="2400" dirty="0">
              <a:solidFill>
                <a:srgbClr val="002060"/>
              </a:solidFill>
              <a:latin typeface="Comic Sans MS" pitchFamily="66" charset="0"/>
            </a:endParaRPr>
          </a:p>
        </p:txBody>
      </p:sp>
      <p:sp>
        <p:nvSpPr>
          <p:cNvPr id="273411" name="Line 3"/>
          <p:cNvSpPr>
            <a:spLocks noChangeShapeType="1"/>
          </p:cNvSpPr>
          <p:nvPr/>
        </p:nvSpPr>
        <p:spPr bwMode="auto">
          <a:xfrm flipH="1">
            <a:off x="2123728" y="2492896"/>
            <a:ext cx="1008286" cy="792435"/>
          </a:xfrm>
          <a:prstGeom prst="line">
            <a:avLst/>
          </a:prstGeom>
          <a:noFill/>
          <a:ln w="76200">
            <a:solidFill>
              <a:srgbClr val="FF00FF"/>
            </a:solidFill>
            <a:round/>
            <a:headEnd type="none" w="sm" len="sm"/>
            <a:tailEnd type="triangle" w="sm" len="sm"/>
          </a:ln>
          <a:effectLst/>
        </p:spPr>
        <p:txBody>
          <a:bodyPr/>
          <a:lstStyle/>
          <a:p>
            <a:endParaRPr lang="el-GR"/>
          </a:p>
        </p:txBody>
      </p:sp>
      <p:sp>
        <p:nvSpPr>
          <p:cNvPr id="273412" name="Line 4"/>
          <p:cNvSpPr>
            <a:spLocks noChangeShapeType="1"/>
          </p:cNvSpPr>
          <p:nvPr/>
        </p:nvSpPr>
        <p:spPr bwMode="auto">
          <a:xfrm>
            <a:off x="4644008" y="2636912"/>
            <a:ext cx="1296218" cy="575394"/>
          </a:xfrm>
          <a:prstGeom prst="line">
            <a:avLst/>
          </a:prstGeom>
          <a:noFill/>
          <a:ln w="76200">
            <a:solidFill>
              <a:srgbClr val="FF00FF"/>
            </a:solidFill>
            <a:round/>
            <a:headEnd type="none" w="sm" len="sm"/>
            <a:tailEnd type="triangle" w="sm" len="sm"/>
          </a:ln>
          <a:effectLst/>
        </p:spPr>
        <p:txBody>
          <a:bodyPr/>
          <a:lstStyle/>
          <a:p>
            <a:endParaRPr lang="el-GR"/>
          </a:p>
        </p:txBody>
      </p:sp>
      <p:sp>
        <p:nvSpPr>
          <p:cNvPr id="273413" name="Line 5"/>
          <p:cNvSpPr>
            <a:spLocks noChangeShapeType="1"/>
          </p:cNvSpPr>
          <p:nvPr/>
        </p:nvSpPr>
        <p:spPr bwMode="auto">
          <a:xfrm flipH="1">
            <a:off x="2771800" y="5373216"/>
            <a:ext cx="1152127" cy="576064"/>
          </a:xfrm>
          <a:prstGeom prst="line">
            <a:avLst/>
          </a:prstGeom>
          <a:noFill/>
          <a:ln w="76200">
            <a:solidFill>
              <a:srgbClr val="FF00FF"/>
            </a:solidFill>
            <a:round/>
            <a:headEnd type="none" w="sm" len="sm"/>
            <a:tailEnd type="triangle" w="sm" len="sm"/>
          </a:ln>
          <a:effectLst/>
        </p:spPr>
        <p:txBody>
          <a:bodyPr/>
          <a:lstStyle/>
          <a:p>
            <a:endParaRPr lang="el-GR"/>
          </a:p>
        </p:txBody>
      </p:sp>
      <p:sp>
        <p:nvSpPr>
          <p:cNvPr id="273414" name="Line 6"/>
          <p:cNvSpPr>
            <a:spLocks noChangeShapeType="1"/>
          </p:cNvSpPr>
          <p:nvPr/>
        </p:nvSpPr>
        <p:spPr bwMode="auto">
          <a:xfrm>
            <a:off x="4716016" y="5373216"/>
            <a:ext cx="1223888" cy="504353"/>
          </a:xfrm>
          <a:prstGeom prst="line">
            <a:avLst/>
          </a:prstGeom>
          <a:noFill/>
          <a:ln w="76200">
            <a:solidFill>
              <a:srgbClr val="FF00FF"/>
            </a:solidFill>
            <a:round/>
            <a:headEnd type="none" w="sm" len="sm"/>
            <a:tailEnd type="triangle" w="sm" len="sm"/>
          </a:ln>
          <a:effectLst/>
        </p:spPr>
        <p:txBody>
          <a:bodyPr/>
          <a:lstStyle/>
          <a:p>
            <a:endParaRPr lang="el-GR"/>
          </a:p>
        </p:txBody>
      </p:sp>
    </p:spTree>
  </p:cSld>
  <p:clrMapOvr>
    <a:masterClrMapping/>
  </p:clrMapOvr>
  <p:transition/>
</p:sld>
</file>

<file path=ppt/theme/theme1.xml><?xml version="1.0" encoding="utf-8"?>
<a:theme xmlns:a="http://schemas.openxmlformats.org/drawingml/2006/main" name="Θέμα1">
  <a:themeElements>
    <a:clrScheme name="Προσαρμοσμένος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17779</TotalTime>
  <Words>1234</Words>
  <Application>Microsoft Office PowerPoint</Application>
  <PresentationFormat>Προβολή στην οθόνη (4:3)</PresentationFormat>
  <Paragraphs>242</Paragraphs>
  <Slides>44</Slides>
  <Notes>0</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44</vt:i4>
      </vt:variant>
    </vt:vector>
  </HeadingPairs>
  <TitlesOfParts>
    <vt:vector size="46" baseType="lpstr">
      <vt:lpstr>Θέμα1</vt:lpstr>
      <vt:lpstr>Πακέτο</vt:lpstr>
      <vt:lpstr> Υδροκέφαλος</vt:lpstr>
      <vt:lpstr>Διαφάνεια 2</vt:lpstr>
      <vt:lpstr>Διαφάνεια 3</vt:lpstr>
      <vt:lpstr>Διαφάνεια 4</vt:lpstr>
      <vt:lpstr>Διαφάνεια 5</vt:lpstr>
      <vt:lpstr>Διαφάνεια 6</vt:lpstr>
      <vt:lpstr>Φυσιολογικό κοιλιακό σύστημα - υδροκέφαλος</vt:lpstr>
      <vt:lpstr>Μηχανισμός  &amp; Αιτίες υδροκεφάλου</vt:lpstr>
      <vt:lpstr>Διαφάνεια 9</vt:lpstr>
      <vt:lpstr>Διαφάνεια 10</vt:lpstr>
      <vt:lpstr>Διαφάνεια 11</vt:lpstr>
      <vt:lpstr>Διαφάνεια 12</vt:lpstr>
      <vt:lpstr>Διαφάνεια 13</vt:lpstr>
      <vt:lpstr>ΣΥΓΓΕΝΗΣ   ΥΔΡΟΚΕΦΑΛΟΣ</vt:lpstr>
      <vt:lpstr>Διαφάνεια 15</vt:lpstr>
      <vt:lpstr>Διαφάνεια 16</vt:lpstr>
      <vt:lpstr>Διαφάνεια 17</vt:lpstr>
      <vt:lpstr>Διαφάνεια 18</vt:lpstr>
      <vt:lpstr>Διαφάνεια 19</vt:lpstr>
      <vt:lpstr>ΕΠΙΚΤΗΤΟΣ   ΥΔΡΟΚΕΦΑΛΟΣ</vt:lpstr>
      <vt:lpstr>Διαφάνεια 21</vt:lpstr>
      <vt:lpstr>Διαφάνεια 22</vt:lpstr>
      <vt:lpstr>Διαφάνεια 23</vt:lpstr>
      <vt:lpstr>Διαφάνεια 24</vt:lpstr>
      <vt:lpstr>ΕΠΙΚΤΗΤΟΣ   ΥΔΡΟΚΕΦΑΛΟΣ</vt:lpstr>
      <vt:lpstr>Διάγνωση </vt:lpstr>
      <vt:lpstr>Διαφάνεια 27</vt:lpstr>
      <vt:lpstr>   ΦΥΣΙΟΛΟΓΙΚΗΣ   ΠΙΕΣΗΣ ΥΔΡΟΚΕΦΑΛΟΣ   -  ΥΔΡΟΚΕΦΑΛΟΣ    ΤΗΣ ΤΡΙΤΗΣ ΗΛΙΚΑΣ      ΜΙΑ ΙΑΣΙΜΗ ΜΟΡΦΗ ΑΝΟΙΑΣ  </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ΘΕΡΑΠΕΥΤΙΚΗ ΑΝΤΙΜΕΤΩΠΙΣΗ </vt:lpstr>
      <vt:lpstr>Συστήματα παροχέτευσης υδροκεφάλου</vt:lpstr>
      <vt:lpstr>Διαφάνεια 42</vt:lpstr>
      <vt:lpstr>Διαφάνεια 43</vt:lpstr>
      <vt:lpstr>Διαφάνεια 44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Υδροκέφαλος φυσιολογικής πίεσης</dc:title>
  <dc:creator>mparth</dc:creator>
  <cp:lastModifiedBy>mparth</cp:lastModifiedBy>
  <cp:revision>835</cp:revision>
  <dcterms:created xsi:type="dcterms:W3CDTF">2010-01-11T08:38:12Z</dcterms:created>
  <dcterms:modified xsi:type="dcterms:W3CDTF">2019-11-18T11:31:59Z</dcterms:modified>
</cp:coreProperties>
</file>