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1"/>
  </p:notesMasterIdLst>
  <p:sldIdLst>
    <p:sldId id="256" r:id="rId2"/>
    <p:sldId id="270" r:id="rId3"/>
    <p:sldId id="305" r:id="rId4"/>
    <p:sldId id="306" r:id="rId5"/>
    <p:sldId id="304" r:id="rId6"/>
    <p:sldId id="311" r:id="rId7"/>
    <p:sldId id="302" r:id="rId8"/>
    <p:sldId id="307" r:id="rId9"/>
    <p:sldId id="312" r:id="rId10"/>
    <p:sldId id="303" r:id="rId11"/>
    <p:sldId id="257" r:id="rId12"/>
    <p:sldId id="284" r:id="rId13"/>
    <p:sldId id="308" r:id="rId14"/>
    <p:sldId id="309" r:id="rId15"/>
    <p:sldId id="310" r:id="rId16"/>
    <p:sldId id="313" r:id="rId17"/>
    <p:sldId id="314" r:id="rId18"/>
    <p:sldId id="315" r:id="rId19"/>
    <p:sldId id="287" r:id="rId20"/>
    <p:sldId id="264" r:id="rId21"/>
    <p:sldId id="265" r:id="rId22"/>
    <p:sldId id="266" r:id="rId23"/>
    <p:sldId id="267" r:id="rId24"/>
    <p:sldId id="268" r:id="rId25"/>
    <p:sldId id="269" r:id="rId26"/>
    <p:sldId id="288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16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276" r:id="rId55"/>
    <p:sldId id="285" r:id="rId56"/>
    <p:sldId id="286" r:id="rId57"/>
    <p:sldId id="333" r:id="rId58"/>
    <p:sldId id="334" r:id="rId59"/>
    <p:sldId id="335" r:id="rId60"/>
    <p:sldId id="336" r:id="rId61"/>
    <p:sldId id="337" r:id="rId62"/>
    <p:sldId id="338" r:id="rId63"/>
    <p:sldId id="301" r:id="rId64"/>
    <p:sldId id="258" r:id="rId65"/>
    <p:sldId id="259" r:id="rId66"/>
    <p:sldId id="260" r:id="rId67"/>
    <p:sldId id="261" r:id="rId68"/>
    <p:sldId id="262" r:id="rId69"/>
    <p:sldId id="263" r:id="rId7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DD95B-0D30-44D3-A6EF-FE78D5A8D3B9}" type="datetimeFigureOut">
              <a:rPr lang="en-GB" smtClean="0"/>
              <a:t>23/02/2017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09903-611C-4651-A579-57795467E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81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7FDA5-AF60-44A8-B6C7-C2FBF564D16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23/2/2017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://upload.wikimedia.org/wikipedia/commons/6/62/Sine_wavelength.svg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katsanos\Desktop\&#924;&#913;&#920;&#919;&#924;&#913;&#932;&#913;%20&#934;&#927;&#921;&#932;&#919;&#932;&#917;&#931;\TSAKMAKIS%204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katsanos\Desktop\&#924;&#913;&#920;&#919;&#924;&#913;&#932;&#913;%20&#934;&#927;&#921;&#932;&#919;&#932;&#917;&#931;\TSAKMAKIS%202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en.wikipedia.org/wiki/File:AlokaPhoto2006a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atsanos\Desktop\&#924;&#913;&#920;&#919;&#924;&#913;&#932;&#913;%20&#934;&#927;&#921;&#932;&#919;&#932;&#917;&#931;\Virtual%20Endoscopy.m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c/cc/ColourDopplerA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hyperlink" Target="http://upload.wikimedia.org/wikipedia/commons/c/c0/SpectralDoppler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051720" y="1844824"/>
            <a:ext cx="6480048" cy="2301240"/>
          </a:xfrm>
        </p:spPr>
        <p:txBody>
          <a:bodyPr/>
          <a:lstStyle/>
          <a:p>
            <a:r>
              <a:rPr lang="el-GR" dirty="0" err="1" smtClean="0"/>
              <a:t>Απεικονιση</a:t>
            </a:r>
            <a:r>
              <a:rPr lang="el-GR" dirty="0" smtClean="0"/>
              <a:t> των </a:t>
            </a:r>
            <a:r>
              <a:rPr lang="el-GR" dirty="0" err="1" smtClean="0"/>
              <a:t>αγγειων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33050" y="4484712"/>
            <a:ext cx="8027382" cy="17526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Κωνσταντίνος </a:t>
            </a:r>
            <a:r>
              <a:rPr lang="el-GR" sz="2400" dirty="0" err="1" smtClean="0"/>
              <a:t>Κατσάνος</a:t>
            </a:r>
            <a:endParaRPr lang="el-GR" sz="2400" dirty="0" smtClean="0"/>
          </a:p>
          <a:p>
            <a:r>
              <a:rPr lang="el-GR" sz="2400" dirty="0" smtClean="0"/>
              <a:t>Επίκουρος Καθηγητής Επεμβατικής Ακτινολογίας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Φαινόμενο </a:t>
            </a:r>
            <a:r>
              <a:rPr lang="el-GR" dirty="0" err="1" smtClean="0"/>
              <a:t>Doppler</a:t>
            </a:r>
            <a:endParaRPr lang="el-GR" dirty="0"/>
          </a:p>
        </p:txBody>
      </p:sp>
      <p:pic>
        <p:nvPicPr>
          <p:cNvPr id="3" name="Picture 6" descr="f = \left( \frac{v + v_r}{v + v_{s}} \right) f_0 \,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789040"/>
            <a:ext cx="4320480" cy="1324527"/>
          </a:xfrm>
          <a:prstGeom prst="rect">
            <a:avLst/>
          </a:prstGeom>
          <a:noFill/>
        </p:spPr>
      </p:pic>
      <p:pic>
        <p:nvPicPr>
          <p:cNvPr id="61442" name="Picture 2" descr="\Delta f=-\frac{v_{s,r}}{c}f_0=-\frac{v_{s,r}}{\lambda_{0}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7556" y="5373216"/>
            <a:ext cx="5612916" cy="1152128"/>
          </a:xfrm>
          <a:prstGeom prst="rect">
            <a:avLst/>
          </a:prstGeom>
          <a:noFill/>
        </p:spPr>
      </p:pic>
      <p:pic>
        <p:nvPicPr>
          <p:cNvPr id="61444" name="Picture 4" descr="\lambda = \frac{v}{f},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8983" y="2060848"/>
            <a:ext cx="1979481" cy="1389113"/>
          </a:xfrm>
          <a:prstGeom prst="rect">
            <a:avLst/>
          </a:prstGeom>
          <a:noFill/>
        </p:spPr>
      </p:pic>
      <p:grpSp>
        <p:nvGrpSpPr>
          <p:cNvPr id="8" name="7 - Ομάδα"/>
          <p:cNvGrpSpPr/>
          <p:nvPr/>
        </p:nvGrpSpPr>
        <p:grpSpPr>
          <a:xfrm>
            <a:off x="251520" y="2060848"/>
            <a:ext cx="4032448" cy="3024336"/>
            <a:chOff x="179512" y="1700808"/>
            <a:chExt cx="4032448" cy="3024336"/>
          </a:xfrm>
        </p:grpSpPr>
        <p:sp>
          <p:nvSpPr>
            <p:cNvPr id="7" name="6 - Ορθογώνιο"/>
            <p:cNvSpPr/>
            <p:nvPr/>
          </p:nvSpPr>
          <p:spPr>
            <a:xfrm>
              <a:off x="179512" y="1700808"/>
              <a:ext cx="4032448" cy="302433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1446" name="Picture 6" descr="File:Sine wavelength.sv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1844824"/>
              <a:ext cx="3779912" cy="26282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650" y="0"/>
            <a:ext cx="8463822" cy="688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61539"/>
          <a:stretch>
            <a:fillRect/>
          </a:stretch>
        </p:blipFill>
        <p:spPr bwMode="auto">
          <a:xfrm>
            <a:off x="395536" y="4653136"/>
            <a:ext cx="841879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Απεικόνιση των αγγείων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Έγχρωμη </a:t>
            </a:r>
            <a:r>
              <a:rPr lang="el-GR" dirty="0" err="1" smtClean="0"/>
              <a:t>υπερηχοτομογραφία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Αγγειογραφία με Σκιαγραφικό ή CO2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Αξονική αγγειογραφία (CTA)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Μαγνητική αγγειογραφία (MRA)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Ψηφιακή</a:t>
            </a:r>
            <a:br>
              <a:rPr lang="el-GR" dirty="0" smtClean="0"/>
            </a:br>
            <a:r>
              <a:rPr lang="el-GR" dirty="0" smtClean="0"/>
              <a:t>αγγειογραφία</a:t>
            </a:r>
            <a:endParaRPr lang="el-GR" dirty="0"/>
          </a:p>
        </p:txBody>
      </p:sp>
      <p:pic>
        <p:nvPicPr>
          <p:cNvPr id="3" name="TSAKMAKIS 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-387424"/>
            <a:ext cx="5256584" cy="7446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853952"/>
            <a:ext cx="7470648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Ψηφιακή</a:t>
            </a:r>
            <a:br>
              <a:rPr lang="el-GR" dirty="0" smtClean="0"/>
            </a:br>
            <a:r>
              <a:rPr lang="el-GR" dirty="0" smtClean="0"/>
              <a:t>αφαιρετική</a:t>
            </a:r>
            <a:br>
              <a:rPr lang="el-GR" dirty="0" smtClean="0"/>
            </a:br>
            <a:r>
              <a:rPr lang="el-GR" dirty="0" smtClean="0"/>
              <a:t>αγγειογραφία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err="1" smtClean="0"/>
              <a:t>Gold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Standard</a:t>
            </a:r>
            <a:endParaRPr lang="el-GR" dirty="0"/>
          </a:p>
        </p:txBody>
      </p:sp>
      <p:pic>
        <p:nvPicPr>
          <p:cNvPr id="3" name="TSAKMAKIS 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-243408"/>
            <a:ext cx="5436096" cy="7492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FISTULA THROMBOLYSIS\KPOKAEPT MARK UPPER ARM ISCHEMIA\2KE0SLE6.jpg"/>
          <p:cNvPicPr>
            <a:picLocks noChangeAspect="1" noChangeArrowheads="1"/>
          </p:cNvPicPr>
          <p:nvPr/>
        </p:nvPicPr>
        <p:blipFill>
          <a:blip r:embed="rId2" cstate="print"/>
          <a:srcRect l="34187" r="17548"/>
          <a:stretch>
            <a:fillRect/>
          </a:stretch>
        </p:blipFill>
        <p:spPr bwMode="auto">
          <a:xfrm>
            <a:off x="1043608" y="-1"/>
            <a:ext cx="3312368" cy="6862923"/>
          </a:xfrm>
          <a:prstGeom prst="rect">
            <a:avLst/>
          </a:prstGeom>
          <a:noFill/>
        </p:spPr>
      </p:pic>
      <p:pic>
        <p:nvPicPr>
          <p:cNvPr id="66563" name="Picture 3" descr="D:\FISTULA THROMBOLYSIS\KPOKAEPT MARK UPPER ARM ISCHEMIA\2KE0SLXB.jpg"/>
          <p:cNvPicPr>
            <a:picLocks noChangeAspect="1" noChangeArrowheads="1"/>
          </p:cNvPicPr>
          <p:nvPr/>
        </p:nvPicPr>
        <p:blipFill>
          <a:blip r:embed="rId3" cstate="print"/>
          <a:srcRect l="35437" r="17314"/>
          <a:stretch>
            <a:fillRect/>
          </a:stretch>
        </p:blipFill>
        <p:spPr bwMode="auto">
          <a:xfrm>
            <a:off x="4788024" y="0"/>
            <a:ext cx="32816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Αξονική τομγραφία ± </a:t>
            </a:r>
            <a:r>
              <a:rPr lang="en-US" dirty="0" smtClean="0"/>
              <a:t>I.V. </a:t>
            </a:r>
            <a:r>
              <a:rPr lang="el-GR" dirty="0" smtClean="0"/>
              <a:t>σκιαγραφικό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12037" r="1354" b="6296"/>
          <a:stretch/>
        </p:blipFill>
        <p:spPr bwMode="auto">
          <a:xfrm>
            <a:off x="38100" y="1658770"/>
            <a:ext cx="9067800" cy="451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Κορνίζα 4"/>
          <p:cNvSpPr/>
          <p:nvPr/>
        </p:nvSpPr>
        <p:spPr>
          <a:xfrm>
            <a:off x="3124200" y="1828800"/>
            <a:ext cx="1371600" cy="2286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Κορνίζα 7"/>
          <p:cNvSpPr/>
          <p:nvPr/>
        </p:nvSpPr>
        <p:spPr>
          <a:xfrm>
            <a:off x="7743825" y="1828800"/>
            <a:ext cx="1371600" cy="2286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Αξονική αγγειογραφία (CTA)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5371"/>
          <a:stretch/>
        </p:blipFill>
        <p:spPr bwMode="auto">
          <a:xfrm>
            <a:off x="342900" y="1924051"/>
            <a:ext cx="8458200" cy="392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9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Rendering</a:t>
            </a:r>
            <a:endParaRPr lang="en-US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6" t="26849" r="32669" b="26909"/>
          <a:stretch>
            <a:fillRect/>
          </a:stretch>
        </p:blipFill>
        <p:spPr>
          <a:xfrm>
            <a:off x="2286000" y="1676400"/>
            <a:ext cx="4800600" cy="4650459"/>
          </a:xfrm>
          <a:noFill/>
        </p:spPr>
      </p:pic>
    </p:spTree>
    <p:extLst>
      <p:ext uri="{BB962C8B-B14F-4D97-AF65-F5344CB8AC3E}">
        <p14:creationId xmlns:p14="http://schemas.microsoft.com/office/powerpoint/2010/main" val="83876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Αξονική </a:t>
            </a:r>
            <a:r>
              <a:rPr lang="el-GR" dirty="0" smtClean="0"/>
              <a:t>αγγειογραφία </a:t>
            </a:r>
            <a:r>
              <a:rPr lang="el-GR" dirty="0" smtClean="0"/>
              <a:t>(CTA)</a:t>
            </a:r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336704" cy="570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Υπέρηχοι</a:t>
            </a:r>
            <a:br>
              <a:rPr lang="el-GR" dirty="0" smtClean="0"/>
            </a:br>
            <a:r>
              <a:rPr lang="el-GR" sz="3600" b="1" i="1" dirty="0" err="1" smtClean="0"/>
              <a:t>υπερηχοτομογραφία</a:t>
            </a:r>
            <a:endParaRPr lang="el-GR" b="1" i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107504" y="1772816"/>
            <a:ext cx="4762872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S</a:t>
            </a:r>
            <a:r>
              <a:rPr lang="en-US" dirty="0" err="1" smtClean="0"/>
              <a:t>pectral</a:t>
            </a:r>
            <a:r>
              <a:rPr lang="en-US" dirty="0" smtClean="0"/>
              <a:t> Doppler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C</a:t>
            </a:r>
            <a:r>
              <a:rPr lang="en-US" dirty="0" err="1" smtClean="0"/>
              <a:t>olor</a:t>
            </a:r>
            <a:r>
              <a:rPr lang="en-US" dirty="0" smtClean="0"/>
              <a:t> Doppler (directional Doppler)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P</a:t>
            </a:r>
            <a:r>
              <a:rPr lang="en-US" dirty="0" err="1" smtClean="0"/>
              <a:t>ower</a:t>
            </a:r>
            <a:r>
              <a:rPr lang="en-US" dirty="0" smtClean="0"/>
              <a:t> Doppler (non directional Doppler)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Σκιαγραφικά υπερήχων</a:t>
            </a:r>
            <a:endParaRPr lang="el-GR" dirty="0"/>
          </a:p>
        </p:txBody>
      </p:sp>
      <p:pic>
        <p:nvPicPr>
          <p:cNvPr id="33794" name="Picture 2" descr="http://upload.wikimedia.org/wikipedia/commons/b/b3/AlokaPhoto2006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079726" cy="6228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6250"/>
            <a:ext cx="4021138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76250"/>
            <a:ext cx="373221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28600"/>
            <a:ext cx="2633663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4087813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2470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050925"/>
            <a:ext cx="2414588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8688" y="2205038"/>
            <a:ext cx="27654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01955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447800"/>
            <a:ext cx="5141913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3038" y="692150"/>
            <a:ext cx="3063875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92150"/>
            <a:ext cx="37877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363" y="615950"/>
            <a:ext cx="58832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rtual Endoscopy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52536" y="-315416"/>
            <a:ext cx="9793088" cy="7834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496" y="274320"/>
            <a:ext cx="7470648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Μαγνητική Αγγειογραφία (MRA)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25303"/>
          <a:stretch/>
        </p:blipFill>
        <p:spPr bwMode="auto">
          <a:xfrm>
            <a:off x="803192" y="1512168"/>
            <a:ext cx="4960299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www.healthcare.siemens.com/siemens_hwem-hwem_ssxa_websites-context-root/wcm/idc/groups/public/@global/@imaging/@mri/documents/image/mdaw/mtq1/~edisp/06_grappa_clin6-00030230/~renditions/06_grappa_clin6-00030230~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r="37222"/>
          <a:stretch/>
        </p:blipFill>
        <p:spPr bwMode="auto">
          <a:xfrm>
            <a:off x="6997004" y="-1"/>
            <a:ext cx="189547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320"/>
            <a:ext cx="8686800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MRA πρωτόκολλα - ακολουθίες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03960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91264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Μαγνητική Αγγειογραφία (MRA)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0100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3584"/>
            <a:ext cx="427933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2976" y="4341118"/>
            <a:ext cx="4141024" cy="251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92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4008" cy="394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Στένωση λαγονίου αρτηρίας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87898"/>
            <a:ext cx="7704856" cy="535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Στένωση </a:t>
            </a:r>
            <a:r>
              <a:rPr lang="el-GR" dirty="0" smtClean="0"/>
              <a:t>νεφρικής αρτηρίας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554461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21000"/>
          <a:stretch>
            <a:fillRect/>
          </a:stretch>
        </p:blipFill>
        <p:spPr bwMode="auto">
          <a:xfrm>
            <a:off x="179512" y="185296"/>
            <a:ext cx="5688632" cy="648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610" r="25115"/>
          <a:stretch>
            <a:fillRect/>
          </a:stretch>
        </p:blipFill>
        <p:spPr bwMode="auto">
          <a:xfrm>
            <a:off x="5940152" y="188640"/>
            <a:ext cx="3168352" cy="649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Whole</a:t>
            </a:r>
            <a:r>
              <a:rPr lang="el-GR" dirty="0" smtClean="0"/>
              <a:t>-</a:t>
            </a:r>
            <a:r>
              <a:rPr lang="el-GR" dirty="0" err="1" smtClean="0"/>
              <a:t>body</a:t>
            </a:r>
            <a:r>
              <a:rPr lang="el-GR" dirty="0" smtClean="0"/>
              <a:t> MRA</a:t>
            </a:r>
            <a:endParaRPr lang="el-GR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6984776" cy="51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2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5345360" cy="683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2662" b="29956"/>
          <a:stretch>
            <a:fillRect/>
          </a:stretch>
        </p:blipFill>
        <p:spPr bwMode="auto">
          <a:xfrm>
            <a:off x="6156176" y="0"/>
            <a:ext cx="2232248" cy="681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876256" y="6165304"/>
            <a:ext cx="795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CTA</a:t>
            </a:r>
            <a:endParaRPr lang="el-G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  <a:sp3d extrusionH="57150">
              <a:bevelT w="82550" h="38100" prst="coolSlant"/>
            </a:sp3d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Αναγνωρίζουμε</a:t>
            </a:r>
            <a:b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ότι </a:t>
            </a: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Γνωρίζουμε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Βασικά Ζητήματα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Ανευρύσματα</a:t>
            </a:r>
          </a:p>
          <a:p>
            <a:pPr marL="0" indent="0">
              <a:buNone/>
            </a:pPr>
            <a:r>
              <a:rPr lang="el-GR" dirty="0" smtClean="0"/>
              <a:t>Διαχωρισμοί</a:t>
            </a:r>
          </a:p>
          <a:p>
            <a:pPr marL="0" indent="0">
              <a:buNone/>
            </a:pPr>
            <a:r>
              <a:rPr lang="el-GR" dirty="0" smtClean="0"/>
              <a:t>Αιματώματα </a:t>
            </a:r>
          </a:p>
          <a:p>
            <a:pPr marL="0" indent="0">
              <a:buNone/>
            </a:pPr>
            <a:r>
              <a:rPr lang="el-GR" dirty="0" smtClean="0"/>
              <a:t>Αθηρωμάτωση - Θρόμβος</a:t>
            </a:r>
          </a:p>
          <a:p>
            <a:pPr marL="0" indent="0">
              <a:buNone/>
            </a:pPr>
            <a:r>
              <a:rPr lang="el-GR" dirty="0" smtClean="0"/>
              <a:t>Ρήξη</a:t>
            </a:r>
          </a:p>
          <a:p>
            <a:pPr marL="0" indent="0">
              <a:buNone/>
            </a:pPr>
            <a:r>
              <a:rPr lang="el-GR" dirty="0" smtClean="0"/>
              <a:t>Ανατομικές Παραλλαγές</a:t>
            </a:r>
          </a:p>
          <a:p>
            <a:pPr marL="0" indent="0">
              <a:buNone/>
            </a:pPr>
            <a:r>
              <a:rPr lang="el-GR" dirty="0" smtClean="0"/>
              <a:t>Στενώσεις</a:t>
            </a:r>
            <a:endParaRPr lang="en-US" dirty="0" smtClean="0"/>
          </a:p>
          <a:p>
            <a:pPr marL="0" indent="0">
              <a:buNone/>
            </a:pPr>
            <a:r>
              <a:rPr lang="el-GR" dirty="0" smtClean="0"/>
              <a:t>Παθήσεις αγγειακού τοιχώματος (</a:t>
            </a:r>
            <a:r>
              <a:rPr lang="el-GR" dirty="0" err="1" smtClean="0"/>
              <a:t>αγγειίτιδες</a:t>
            </a:r>
            <a:r>
              <a:rPr lang="el-GR" dirty="0" smtClean="0"/>
              <a:t> κλπ)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t="4959"/>
          <a:stretch>
            <a:fillRect/>
          </a:stretch>
        </p:blipFill>
        <p:spPr bwMode="auto">
          <a:xfrm>
            <a:off x="386895" y="2492896"/>
            <a:ext cx="843357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Ανεύρυσμα κοιλιακής αορτής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Θωρακική Αορτή</a:t>
            </a:r>
            <a:endParaRPr lang="en-US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539552" y="1268760"/>
            <a:ext cx="7704856" cy="4896544"/>
            <a:chOff x="609600" y="1828800"/>
            <a:chExt cx="5802837" cy="3540711"/>
          </a:xfrm>
        </p:grpSpPr>
        <p:pic>
          <p:nvPicPr>
            <p:cNvPr id="5" name="Picture 2" descr="https://upload.wikimedia.org/wikipedia/commons/a/a0/Aorta_Anatom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828800"/>
              <a:ext cx="2513905" cy="354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36" t="29055" r="18433" b="22123"/>
            <a:stretch/>
          </p:blipFill>
          <p:spPr bwMode="auto">
            <a:xfrm>
              <a:off x="3352800" y="1828800"/>
              <a:ext cx="3059637" cy="3540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32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Διαχωρισμοί </a:t>
            </a:r>
            <a:r>
              <a:rPr lang="el-GR" dirty="0" smtClean="0"/>
              <a:t>αορτής (</a:t>
            </a:r>
            <a:r>
              <a:rPr lang="en-US" dirty="0" smtClean="0"/>
              <a:t>Type A </a:t>
            </a:r>
            <a:r>
              <a:rPr lang="el-GR" dirty="0" smtClean="0"/>
              <a:t>και Β)</a:t>
            </a:r>
            <a:endParaRPr lang="en-US" dirty="0"/>
          </a:p>
        </p:txBody>
      </p:sp>
      <p:pic>
        <p:nvPicPr>
          <p:cNvPr id="1028" name="Picture 4" descr="http://d10k7sivr61qqr.cloudfront.net/content/royinterface/10/83/20121004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7163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8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9" t="27126" r="23707" b="14176"/>
          <a:stretch/>
        </p:blipFill>
        <p:spPr bwMode="auto">
          <a:xfrm>
            <a:off x="2514600" y="4002650"/>
            <a:ext cx="4114800" cy="283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 t="26628" r="9656" b="10383"/>
          <a:stretch/>
        </p:blipFill>
        <p:spPr bwMode="auto">
          <a:xfrm>
            <a:off x="5410200" y="152400"/>
            <a:ext cx="3448711" cy="388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8" t="25594" r="8707" b="12950"/>
          <a:stretch/>
        </p:blipFill>
        <p:spPr bwMode="auto">
          <a:xfrm>
            <a:off x="304800" y="152400"/>
            <a:ext cx="3657600" cy="393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H="1">
            <a:off x="2590800" y="1219200"/>
            <a:ext cx="1752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>
            <a:off x="5029200" y="838200"/>
            <a:ext cx="2209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953000" y="1371600"/>
            <a:ext cx="24204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4953000" y="1790700"/>
            <a:ext cx="1905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>
            <a:off x="2209800" y="2362200"/>
            <a:ext cx="1752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 flipH="1">
            <a:off x="5029200" y="5791200"/>
            <a:ext cx="1752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07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4" t="24062" r="9483" b="15709"/>
          <a:stretch/>
        </p:blipFill>
        <p:spPr bwMode="auto">
          <a:xfrm>
            <a:off x="6019800" y="209549"/>
            <a:ext cx="2962783" cy="348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8" t="30000" r="9397" b="13908"/>
          <a:stretch/>
        </p:blipFill>
        <p:spPr bwMode="auto">
          <a:xfrm>
            <a:off x="152400" y="209550"/>
            <a:ext cx="3276600" cy="348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21521" r="19869" b="47369"/>
          <a:stretch/>
        </p:blipFill>
        <p:spPr bwMode="auto">
          <a:xfrm>
            <a:off x="1724526" y="4267200"/>
            <a:ext cx="5694948" cy="182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Ευθύγραμμο βέλος σύνδεσης 7"/>
          <p:cNvCxnSpPr/>
          <p:nvPr/>
        </p:nvCxnSpPr>
        <p:spPr>
          <a:xfrm>
            <a:off x="5486400" y="1219200"/>
            <a:ext cx="193307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>
            <a:off x="1790700" y="5257800"/>
            <a:ext cx="1676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 flipH="1">
            <a:off x="5486400" y="5257800"/>
            <a:ext cx="1752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 flipH="1">
            <a:off x="1866900" y="1535502"/>
            <a:ext cx="1752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>
            <a:off x="1600200" y="2057400"/>
            <a:ext cx="1752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>
            <a:off x="5233358" y="2667000"/>
            <a:ext cx="1676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5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23295" r="57069" b="14789"/>
          <a:stretch/>
        </p:blipFill>
        <p:spPr bwMode="auto">
          <a:xfrm>
            <a:off x="1899744" y="244365"/>
            <a:ext cx="5344512" cy="636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Κουλούρα 4"/>
          <p:cNvSpPr/>
          <p:nvPr/>
        </p:nvSpPr>
        <p:spPr>
          <a:xfrm>
            <a:off x="4185745" y="457200"/>
            <a:ext cx="2514600" cy="2286000"/>
          </a:xfrm>
          <a:prstGeom prst="donut">
            <a:avLst>
              <a:gd name="adj" fmla="val 51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t="29425" r="21868" b="24904"/>
          <a:stretch/>
        </p:blipFill>
        <p:spPr bwMode="auto">
          <a:xfrm>
            <a:off x="202324" y="1079938"/>
            <a:ext cx="8739352" cy="469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Ευθύγραμμο βέλος σύνδεσης 2"/>
          <p:cNvCxnSpPr/>
          <p:nvPr/>
        </p:nvCxnSpPr>
        <p:spPr>
          <a:xfrm flipH="1">
            <a:off x="5867400" y="2895600"/>
            <a:ext cx="2743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7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5" t="21915" r="11207" b="42529"/>
          <a:stretch/>
        </p:blipFill>
        <p:spPr bwMode="auto">
          <a:xfrm>
            <a:off x="1333500" y="1095671"/>
            <a:ext cx="6477000" cy="466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Ευθύγραμμο βέλος σύνδεσης 2"/>
          <p:cNvCxnSpPr/>
          <p:nvPr/>
        </p:nvCxnSpPr>
        <p:spPr>
          <a:xfrm flipH="1">
            <a:off x="5410200" y="2057400"/>
            <a:ext cx="30099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4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AAA-MINE\ZZZ-ΙΑΤΡΙΚΗ\LIBRARY\INTERESTING CASES IMAGE AND VIDEO GALLERY\DIALYSIS\HUGE SUBCLAVIAN PSEUDOANEURYSM AFTER ATTEMPT TO PUT CVC KOYKIS\KOYKIS\FIRST\EB1ATR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5792" r="7489" b="4660"/>
          <a:stretch/>
        </p:blipFill>
        <p:spPr bwMode="auto">
          <a:xfrm>
            <a:off x="1937845" y="595365"/>
            <a:ext cx="5268310" cy="566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5" t="20996" r="8706" b="13717"/>
          <a:stretch/>
        </p:blipFill>
        <p:spPr bwMode="auto">
          <a:xfrm>
            <a:off x="104797" y="1648760"/>
            <a:ext cx="3980333" cy="406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6" t="22490" r="4742" b="9004"/>
          <a:stretch/>
        </p:blipFill>
        <p:spPr bwMode="auto">
          <a:xfrm>
            <a:off x="4343400" y="1648760"/>
            <a:ext cx="4430110" cy="406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err="1" smtClean="0"/>
              <a:t>Ψευδο</a:t>
            </a:r>
            <a:r>
              <a:rPr lang="el-GR" dirty="0" smtClean="0"/>
              <a:t>-ανεύρυσμα </a:t>
            </a:r>
            <a:br>
              <a:rPr lang="el-GR" dirty="0" smtClean="0"/>
            </a:br>
            <a:r>
              <a:rPr lang="el-GR" dirty="0" smtClean="0"/>
              <a:t>Υποκλειδίου Αρτηρίας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Κοιλιακή αορτή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0" name="Picture 2" descr="http://www.rcemlearning.co.uk/the-learning-zone/sites/default/files/learning-sessions/ls101/B_7_5_005_US_AAA/normal_ab_aort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714500"/>
            <a:ext cx="4381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9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984776" cy="641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Ανευρύσματα</a:t>
            </a:r>
            <a:endParaRPr lang="en-US" dirty="0"/>
          </a:p>
        </p:txBody>
      </p:sp>
      <p:pic>
        <p:nvPicPr>
          <p:cNvPr id="1026" name="Picture 2" descr="http://www.emdocs.net/wp-content/uploads/2015/03/anatomy-A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8"/>
          <a:stretch/>
        </p:blipFill>
        <p:spPr bwMode="auto">
          <a:xfrm>
            <a:off x="533400" y="1613517"/>
            <a:ext cx="8096250" cy="48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Ανευρύσματα</a:t>
            </a:r>
            <a:endParaRPr lang="en-US" dirty="0"/>
          </a:p>
        </p:txBody>
      </p:sp>
      <p:pic>
        <p:nvPicPr>
          <p:cNvPr id="2050" name="Picture 2" descr="http://www.mdct.com.au/joomla/images/stories/CaseOfMonthImages/aneurys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486400" cy="47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Ανεύρυσμα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16852" r="22708" b="17407"/>
          <a:stretch/>
        </p:blipFill>
        <p:spPr bwMode="auto">
          <a:xfrm>
            <a:off x="2057400" y="2094139"/>
            <a:ext cx="5010150" cy="357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εία γραμμή σύνδεσης 5"/>
          <p:cNvCxnSpPr/>
          <p:nvPr/>
        </p:nvCxnSpPr>
        <p:spPr>
          <a:xfrm flipV="1">
            <a:off x="4419600" y="3200400"/>
            <a:ext cx="381000" cy="6096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2057400" y="2362200"/>
            <a:ext cx="25527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 flipH="1">
            <a:off x="4876800" y="2514600"/>
            <a:ext cx="219075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/>
          <p:nvPr/>
        </p:nvCxnSpPr>
        <p:spPr>
          <a:xfrm flipV="1">
            <a:off x="1219200" y="3657600"/>
            <a:ext cx="32004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9200" y="215255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50</a:t>
            </a:r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8769" y="393013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l-GR" dirty="0" smtClean="0"/>
              <a:t>0</a:t>
            </a:r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67550" y="2317983"/>
            <a:ext cx="11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EVAR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EndoVascular</a:t>
            </a:r>
            <a:r>
              <a:rPr lang="en-US" dirty="0" smtClean="0"/>
              <a:t> Aortic Repair)</a:t>
            </a:r>
            <a:endParaRPr lang="en-US" dirty="0"/>
          </a:p>
        </p:txBody>
      </p:sp>
      <p:pic>
        <p:nvPicPr>
          <p:cNvPr id="3074" name="Picture 2" descr="http://www.singaporemedicalclinic.com/ckfinder/userfiles/images/Arteries%20Veins/EVAR%20Singap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0" y="2286000"/>
            <a:ext cx="732852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3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Νεφροπάθεια από ιωδιούχα σκιαγραφικά (</a:t>
            </a:r>
            <a:r>
              <a:rPr lang="el-GR" dirty="0" err="1" smtClean="0"/>
              <a:t>contrast</a:t>
            </a:r>
            <a:r>
              <a:rPr lang="el-GR" dirty="0" smtClean="0"/>
              <a:t>-</a:t>
            </a:r>
            <a:r>
              <a:rPr lang="el-GR" dirty="0" err="1" smtClean="0"/>
              <a:t>induced</a:t>
            </a:r>
            <a:r>
              <a:rPr lang="el-GR" dirty="0" smtClean="0"/>
              <a:t> </a:t>
            </a:r>
            <a:r>
              <a:rPr lang="el-GR" dirty="0" err="1" smtClean="0"/>
              <a:t>nephropathy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76155"/>
            <a:ext cx="8064896" cy="533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32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Γαδολίνιο:</a:t>
            </a:r>
            <a:br>
              <a:rPr lang="el-GR" dirty="0" smtClean="0"/>
            </a:br>
            <a:r>
              <a:rPr lang="el-GR" dirty="0" err="1" smtClean="0"/>
              <a:t>νεφρογενής</a:t>
            </a:r>
            <a:r>
              <a:rPr lang="el-GR" dirty="0" smtClean="0"/>
              <a:t> συστηματική σκλήρυνση</a:t>
            </a:r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628800"/>
            <a:ext cx="7093675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152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Φλέβες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AAA-MINE\ZZZ-ΙΑΤΡΙΚΗ\LIBRARY\INTERESTING CASES IMAGE AND VIDEO GALLERY\BIG VEINS\SVC SYNDROME\FILIPPOPOYLOS STENTING KISSING SVC SYNDROME\5H4JU5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6" b="14843"/>
          <a:stretch/>
        </p:blipFill>
        <p:spPr bwMode="auto">
          <a:xfrm>
            <a:off x="1676400" y="1066800"/>
            <a:ext cx="5791200" cy="427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22225" y="1501471"/>
            <a:ext cx="56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DSA</a:t>
            </a:r>
            <a:endParaRPr lang="en-US" dirty="0"/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498383" y="541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rgbClr val="FF0000"/>
                </a:solidFill>
              </a:rPr>
              <a:t>Σύνδρομο Άνω Κοίλης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3" name="Ομάδα 12"/>
          <p:cNvGrpSpPr/>
          <p:nvPr/>
        </p:nvGrpSpPr>
        <p:grpSpPr>
          <a:xfrm>
            <a:off x="207373" y="2960132"/>
            <a:ext cx="1978565" cy="3254936"/>
            <a:chOff x="207373" y="2960132"/>
            <a:chExt cx="1978565" cy="3254936"/>
          </a:xfrm>
        </p:grpSpPr>
        <p:sp>
          <p:nvSpPr>
            <p:cNvPr id="4" name="TextBox 3"/>
            <p:cNvSpPr txBox="1"/>
            <p:nvPr/>
          </p:nvSpPr>
          <p:spPr>
            <a:xfrm>
              <a:off x="207373" y="4648200"/>
              <a:ext cx="1368965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Σκιαγραφικό</a:t>
              </a:r>
              <a:endParaRPr lang="en-US" dirty="0"/>
            </a:p>
          </p:txBody>
        </p:sp>
        <p:sp>
          <p:nvSpPr>
            <p:cNvPr id="5" name="Τόξο 4"/>
            <p:cNvSpPr/>
            <p:nvPr/>
          </p:nvSpPr>
          <p:spPr>
            <a:xfrm flipH="1">
              <a:off x="966738" y="2960132"/>
              <a:ext cx="1219200" cy="3254936"/>
            </a:xfrm>
            <a:prstGeom prst="arc">
              <a:avLst>
                <a:gd name="adj1" fmla="val 16200000"/>
                <a:gd name="adj2" fmla="val 1004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Ομάδα 13"/>
          <p:cNvGrpSpPr/>
          <p:nvPr/>
        </p:nvGrpSpPr>
        <p:grpSpPr>
          <a:xfrm>
            <a:off x="6956744" y="2483368"/>
            <a:ext cx="2032220" cy="4146031"/>
            <a:chOff x="6956744" y="2483368"/>
            <a:chExt cx="2032220" cy="4146031"/>
          </a:xfrm>
        </p:grpSpPr>
        <p:sp>
          <p:nvSpPr>
            <p:cNvPr id="6" name="TextBox 5"/>
            <p:cNvSpPr txBox="1"/>
            <p:nvPr/>
          </p:nvSpPr>
          <p:spPr>
            <a:xfrm>
              <a:off x="7619999" y="4702736"/>
              <a:ext cx="1368965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Σκιαγραφικό</a:t>
              </a:r>
              <a:endParaRPr lang="en-US" dirty="0"/>
            </a:p>
          </p:txBody>
        </p:sp>
        <p:sp>
          <p:nvSpPr>
            <p:cNvPr id="10" name="Τόξο 9"/>
            <p:cNvSpPr/>
            <p:nvPr/>
          </p:nvSpPr>
          <p:spPr>
            <a:xfrm>
              <a:off x="6956744" y="2483368"/>
              <a:ext cx="1347738" cy="4146031"/>
            </a:xfrm>
            <a:prstGeom prst="arc">
              <a:avLst>
                <a:gd name="adj1" fmla="val 16200000"/>
                <a:gd name="adj2" fmla="val 100456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Ομάδα 14"/>
          <p:cNvGrpSpPr/>
          <p:nvPr/>
        </p:nvGrpSpPr>
        <p:grpSpPr>
          <a:xfrm>
            <a:off x="381000" y="2177534"/>
            <a:ext cx="2953044" cy="369332"/>
            <a:chOff x="381000" y="2177534"/>
            <a:chExt cx="2953044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381000" y="2177534"/>
              <a:ext cx="78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Α.Κ.Φ.</a:t>
              </a:r>
              <a:endParaRPr lang="en-US" dirty="0"/>
            </a:p>
          </p:txBody>
        </p:sp>
        <p:cxnSp>
          <p:nvCxnSpPr>
            <p:cNvPr id="11" name="Ευθύγραμμο βέλος σύνδεσης 10"/>
            <p:cNvCxnSpPr/>
            <p:nvPr/>
          </p:nvCxnSpPr>
          <p:spPr>
            <a:xfrm flipV="1">
              <a:off x="1212903" y="2319263"/>
              <a:ext cx="2121141" cy="489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65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ony\Documents\BASIC ACTIVITIES\ΙΑΤΡΙΚΗ\SYNEDRIA\12.05.11 ΠΑΝΕΛΛΗΝΙΟ ΣΥΝΕΔΡΙΟ ΑΚΤΙΝΟΛΟΓΙΑΣ ΠΑΤΡΑ\IMAGE GALLERY\TSAGARIS SVCO STENTING\CTQDJWOS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2006" b="11591"/>
          <a:stretch>
            <a:fillRect/>
          </a:stretch>
        </p:blipFill>
        <p:spPr bwMode="auto">
          <a:xfrm>
            <a:off x="1439652" y="1628800"/>
            <a:ext cx="626469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</p:pic>
      <p:grpSp>
        <p:nvGrpSpPr>
          <p:cNvPr id="12" name="11 - Ομάδα"/>
          <p:cNvGrpSpPr/>
          <p:nvPr/>
        </p:nvGrpSpPr>
        <p:grpSpPr>
          <a:xfrm>
            <a:off x="2988985" y="2188185"/>
            <a:ext cx="2436213" cy="1864190"/>
            <a:chOff x="4175760" y="-228600"/>
            <a:chExt cx="3416300" cy="3307080"/>
          </a:xfrm>
          <a:effectLst>
            <a:glow rad="101600">
              <a:srgbClr val="FF0000">
                <a:alpha val="60000"/>
              </a:srgbClr>
            </a:glow>
          </a:effectLst>
        </p:grpSpPr>
        <p:sp>
          <p:nvSpPr>
            <p:cNvPr id="9" name="8 - Ελεύθερη σχεδίαση"/>
            <p:cNvSpPr/>
            <p:nvPr/>
          </p:nvSpPr>
          <p:spPr>
            <a:xfrm>
              <a:off x="4267200" y="276860"/>
              <a:ext cx="1247140" cy="2801620"/>
            </a:xfrm>
            <a:custGeom>
              <a:avLst/>
              <a:gdLst>
                <a:gd name="connsiteX0" fmla="*/ 0 w 1247140"/>
                <a:gd name="connsiteY0" fmla="*/ 226060 h 2801620"/>
                <a:gd name="connsiteX1" fmla="*/ 259080 w 1247140"/>
                <a:gd name="connsiteY1" fmla="*/ 43180 h 2801620"/>
                <a:gd name="connsiteX2" fmla="*/ 289560 w 1247140"/>
                <a:gd name="connsiteY2" fmla="*/ 27940 h 2801620"/>
                <a:gd name="connsiteX3" fmla="*/ 594360 w 1247140"/>
                <a:gd name="connsiteY3" fmla="*/ 43180 h 2801620"/>
                <a:gd name="connsiteX4" fmla="*/ 960120 w 1247140"/>
                <a:gd name="connsiteY4" fmla="*/ 287020 h 2801620"/>
                <a:gd name="connsiteX5" fmla="*/ 1082040 w 1247140"/>
                <a:gd name="connsiteY5" fmla="*/ 652780 h 2801620"/>
                <a:gd name="connsiteX6" fmla="*/ 1143000 w 1247140"/>
                <a:gd name="connsiteY6" fmla="*/ 1140460 h 2801620"/>
                <a:gd name="connsiteX7" fmla="*/ 1234440 w 1247140"/>
                <a:gd name="connsiteY7" fmla="*/ 1338580 h 2801620"/>
                <a:gd name="connsiteX8" fmla="*/ 1219200 w 1247140"/>
                <a:gd name="connsiteY8" fmla="*/ 1734820 h 2801620"/>
                <a:gd name="connsiteX9" fmla="*/ 1082040 w 1247140"/>
                <a:gd name="connsiteY9" fmla="*/ 2070100 h 2801620"/>
                <a:gd name="connsiteX10" fmla="*/ 1082040 w 1247140"/>
                <a:gd name="connsiteY10" fmla="*/ 2070100 h 2801620"/>
                <a:gd name="connsiteX11" fmla="*/ 929640 w 1247140"/>
                <a:gd name="connsiteY11" fmla="*/ 2694940 h 2801620"/>
                <a:gd name="connsiteX12" fmla="*/ 929640 w 1247140"/>
                <a:gd name="connsiteY12" fmla="*/ 2710180 h 2801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7140" h="2801620">
                  <a:moveTo>
                    <a:pt x="0" y="226060"/>
                  </a:moveTo>
                  <a:lnTo>
                    <a:pt x="259080" y="43180"/>
                  </a:lnTo>
                  <a:cubicBezTo>
                    <a:pt x="307340" y="10160"/>
                    <a:pt x="233680" y="27940"/>
                    <a:pt x="289560" y="27940"/>
                  </a:cubicBezTo>
                  <a:cubicBezTo>
                    <a:pt x="345440" y="27940"/>
                    <a:pt x="482600" y="0"/>
                    <a:pt x="594360" y="43180"/>
                  </a:cubicBezTo>
                  <a:cubicBezTo>
                    <a:pt x="706120" y="86360"/>
                    <a:pt x="878840" y="185420"/>
                    <a:pt x="960120" y="287020"/>
                  </a:cubicBezTo>
                  <a:cubicBezTo>
                    <a:pt x="1041400" y="388620"/>
                    <a:pt x="1051560" y="510540"/>
                    <a:pt x="1082040" y="652780"/>
                  </a:cubicBezTo>
                  <a:cubicBezTo>
                    <a:pt x="1112520" y="795020"/>
                    <a:pt x="1117600" y="1026160"/>
                    <a:pt x="1143000" y="1140460"/>
                  </a:cubicBezTo>
                  <a:cubicBezTo>
                    <a:pt x="1168400" y="1254760"/>
                    <a:pt x="1221740" y="1239520"/>
                    <a:pt x="1234440" y="1338580"/>
                  </a:cubicBezTo>
                  <a:cubicBezTo>
                    <a:pt x="1247140" y="1437640"/>
                    <a:pt x="1244600" y="1612900"/>
                    <a:pt x="1219200" y="1734820"/>
                  </a:cubicBezTo>
                  <a:cubicBezTo>
                    <a:pt x="1193800" y="1856740"/>
                    <a:pt x="1082040" y="2070100"/>
                    <a:pt x="1082040" y="2070100"/>
                  </a:cubicBezTo>
                  <a:lnTo>
                    <a:pt x="1082040" y="2070100"/>
                  </a:lnTo>
                  <a:cubicBezTo>
                    <a:pt x="1056640" y="2174240"/>
                    <a:pt x="955040" y="2588260"/>
                    <a:pt x="929640" y="2694940"/>
                  </a:cubicBezTo>
                  <a:cubicBezTo>
                    <a:pt x="904240" y="2801620"/>
                    <a:pt x="929640" y="2710180"/>
                    <a:pt x="929640" y="271018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9 - Ελεύθερη σχεδίαση"/>
            <p:cNvSpPr/>
            <p:nvPr/>
          </p:nvSpPr>
          <p:spPr>
            <a:xfrm>
              <a:off x="4175760" y="-228600"/>
              <a:ext cx="2956560" cy="1569720"/>
            </a:xfrm>
            <a:custGeom>
              <a:avLst/>
              <a:gdLst>
                <a:gd name="connsiteX0" fmla="*/ 0 w 2956560"/>
                <a:gd name="connsiteY0" fmla="*/ 320040 h 1569720"/>
                <a:gd name="connsiteX1" fmla="*/ 655320 w 2956560"/>
                <a:gd name="connsiteY1" fmla="*/ 182880 h 1569720"/>
                <a:gd name="connsiteX2" fmla="*/ 1417320 w 2956560"/>
                <a:gd name="connsiteY2" fmla="*/ 670560 h 1569720"/>
                <a:gd name="connsiteX3" fmla="*/ 1600200 w 2956560"/>
                <a:gd name="connsiteY3" fmla="*/ 1493520 h 1569720"/>
                <a:gd name="connsiteX4" fmla="*/ 1645920 w 2956560"/>
                <a:gd name="connsiteY4" fmla="*/ 1127760 h 1569720"/>
                <a:gd name="connsiteX5" fmla="*/ 2636520 w 2956560"/>
                <a:gd name="connsiteY5" fmla="*/ 883920 h 1569720"/>
                <a:gd name="connsiteX6" fmla="*/ 2956560 w 2956560"/>
                <a:gd name="connsiteY6" fmla="*/ 0 h 156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6560" h="1569720">
                  <a:moveTo>
                    <a:pt x="0" y="320040"/>
                  </a:moveTo>
                  <a:cubicBezTo>
                    <a:pt x="209550" y="222250"/>
                    <a:pt x="419100" y="124460"/>
                    <a:pt x="655320" y="182880"/>
                  </a:cubicBezTo>
                  <a:cubicBezTo>
                    <a:pt x="891540" y="241300"/>
                    <a:pt x="1259840" y="452120"/>
                    <a:pt x="1417320" y="670560"/>
                  </a:cubicBezTo>
                  <a:cubicBezTo>
                    <a:pt x="1574800" y="889000"/>
                    <a:pt x="1562100" y="1417320"/>
                    <a:pt x="1600200" y="1493520"/>
                  </a:cubicBezTo>
                  <a:cubicBezTo>
                    <a:pt x="1638300" y="1569720"/>
                    <a:pt x="1473200" y="1229360"/>
                    <a:pt x="1645920" y="1127760"/>
                  </a:cubicBezTo>
                  <a:cubicBezTo>
                    <a:pt x="1818640" y="1026160"/>
                    <a:pt x="2418080" y="1071880"/>
                    <a:pt x="2636520" y="883920"/>
                  </a:cubicBezTo>
                  <a:cubicBezTo>
                    <a:pt x="2854960" y="695960"/>
                    <a:pt x="2905760" y="147320"/>
                    <a:pt x="2956560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10 - Ελεύθερη σχεδίαση"/>
            <p:cNvSpPr/>
            <p:nvPr/>
          </p:nvSpPr>
          <p:spPr>
            <a:xfrm>
              <a:off x="5981700" y="-182880"/>
              <a:ext cx="1610360" cy="3063240"/>
            </a:xfrm>
            <a:custGeom>
              <a:avLst/>
              <a:gdLst>
                <a:gd name="connsiteX0" fmla="*/ 1440180 w 1610360"/>
                <a:gd name="connsiteY0" fmla="*/ 0 h 3063240"/>
                <a:gd name="connsiteX1" fmla="*/ 1409700 w 1610360"/>
                <a:gd name="connsiteY1" fmla="*/ 883920 h 3063240"/>
                <a:gd name="connsiteX2" fmla="*/ 236220 w 1610360"/>
                <a:gd name="connsiteY2" fmla="*/ 1417320 h 3063240"/>
                <a:gd name="connsiteX3" fmla="*/ 22860 w 1610360"/>
                <a:gd name="connsiteY3" fmla="*/ 2118360 h 3063240"/>
                <a:gd name="connsiteX4" fmla="*/ 99060 w 1610360"/>
                <a:gd name="connsiteY4" fmla="*/ 3063240 h 306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0360" h="3063240">
                  <a:moveTo>
                    <a:pt x="1440180" y="0"/>
                  </a:moveTo>
                  <a:cubicBezTo>
                    <a:pt x="1525270" y="323850"/>
                    <a:pt x="1610360" y="647700"/>
                    <a:pt x="1409700" y="883920"/>
                  </a:cubicBezTo>
                  <a:cubicBezTo>
                    <a:pt x="1209040" y="1120140"/>
                    <a:pt x="467360" y="1211580"/>
                    <a:pt x="236220" y="1417320"/>
                  </a:cubicBezTo>
                  <a:cubicBezTo>
                    <a:pt x="5080" y="1623060"/>
                    <a:pt x="45720" y="1844040"/>
                    <a:pt x="22860" y="2118360"/>
                  </a:cubicBezTo>
                  <a:cubicBezTo>
                    <a:pt x="0" y="2392680"/>
                    <a:pt x="99060" y="3063240"/>
                    <a:pt x="99060" y="306324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2" name="Picture 8" descr="C:\Users\Sony\Documents\BASIC ACTIVITIES\ΙΑΤΡΙΚΗ\SYNEDRIA\12.05.11 ΠΑΝΕΛΛΗΝΙΟ ΣΥΝΕΔΡΙΟ ΑΚΤΙΝΟΛΟΓΙΑΣ ΠΑΤΡΑ\IMAGE GALLERY\TSAGARIS SVCO STENTING\CTQDJWN9.jpg"/>
          <p:cNvPicPr>
            <a:picLocks noChangeAspect="1" noChangeArrowheads="1"/>
          </p:cNvPicPr>
          <p:nvPr/>
        </p:nvPicPr>
        <p:blipFill>
          <a:blip r:embed="rId4" cstate="print"/>
          <a:srcRect t="10309"/>
          <a:stretch>
            <a:fillRect/>
          </a:stretch>
        </p:blipFill>
        <p:spPr bwMode="auto">
          <a:xfrm>
            <a:off x="2699792" y="1628800"/>
            <a:ext cx="3492388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43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Αγγειακές προσβάσεις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AAA-MINE\ZZZ-ΙΑΤΡΙΚΗ\LIBRARY\INTERESTING CASES IMAGE AND VIDEO GALLERY\DIALYSIS\PCB IN DIALYSIS\PCB PATENCY 1 YEAR\FISTULA DEB CASES\SOTIROPOULOS DIONISIOS AUG 2010\A9UWO0J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7" b="12470"/>
          <a:stretch/>
        </p:blipFill>
        <p:spPr bwMode="auto">
          <a:xfrm>
            <a:off x="1333500" y="1406391"/>
            <a:ext cx="6477000" cy="491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3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 Mode</a:t>
            </a:r>
            <a:endParaRPr lang="en-US" dirty="0"/>
          </a:p>
        </p:txBody>
      </p:sp>
      <p:pic>
        <p:nvPicPr>
          <p:cNvPr id="4098" name="Picture 2" descr="http://img.medscapestatic.com/pi/meds/ckb/58/7058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11" y="1828800"/>
            <a:ext cx="576857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AAA-MINE\ZZZ-ΙΑΤΡΙΚΗ\LIBRARY\INTERESTING CASES IMAGE AND VIDEO GALLERY\DIALYSIS\PCB IN DIALYSIS\PCB PATENCY 1 YEAR\FISTULA DEB CASES\SOTIROPOYLOS DIONISIOS MARCH 2011\2UHUM4S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7246" r="17834" b="11288"/>
          <a:stretch/>
        </p:blipFill>
        <p:spPr bwMode="auto">
          <a:xfrm>
            <a:off x="2383221" y="910405"/>
            <a:ext cx="4377559" cy="50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AAA-MINE\ZZZ-ΙΑΤΡΙΚΗ\LIBRARY\INTERESTING CASES IMAGE AND VIDEO GALLERY\DIALYSIS\WIRE RANTEVOU IN ANEURISMAL FISTULA\2VEX61O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9"/>
          <a:stretch/>
        </p:blipFill>
        <p:spPr bwMode="auto">
          <a:xfrm>
            <a:off x="3101414" y="306108"/>
            <a:ext cx="2941172" cy="624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Frontiers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OCT</a:t>
            </a:r>
          </a:p>
          <a:p>
            <a:pPr marL="0" indent="0">
              <a:buNone/>
            </a:pPr>
            <a:r>
              <a:rPr lang="en-US" dirty="0" smtClean="0"/>
              <a:t>Optical Coherence Tomography</a:t>
            </a:r>
            <a:endParaRPr lang="en-US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IVUS</a:t>
            </a:r>
          </a:p>
          <a:p>
            <a:pPr marL="0" indent="0">
              <a:buNone/>
            </a:pPr>
            <a:r>
              <a:rPr lang="en-US" dirty="0" smtClean="0"/>
              <a:t>Intra-Vascular US</a:t>
            </a:r>
            <a:endParaRPr lang="en-US" dirty="0"/>
          </a:p>
        </p:txBody>
      </p:sp>
      <p:pic>
        <p:nvPicPr>
          <p:cNvPr id="5" name="Picture 3" descr="C:\Users\Sony\Documents\BASIC ACTIVITIES\ΙΑΤΡΙΚΗ\PhD\ΠΕΙΡΑΜΑΤΙΚΟ\RABBITS\RABBIT KITROY 6 OCT 28 DAYS\Frame 121 of BM LF + CATH 28 D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352800"/>
            <a:ext cx="3043264" cy="304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www.wikidoc.org/images/a/a5/IVUS_of_C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191000" cy="2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 smtClean="0"/>
              <a:t>Computational</a:t>
            </a:r>
            <a:r>
              <a:rPr lang="el-GR" dirty="0" smtClean="0"/>
              <a:t> </a:t>
            </a:r>
            <a:r>
              <a:rPr lang="el-GR" dirty="0" err="1" smtClean="0"/>
              <a:t>fluid</a:t>
            </a:r>
            <a:r>
              <a:rPr lang="el-GR" dirty="0" smtClean="0"/>
              <a:t> </a:t>
            </a:r>
            <a:r>
              <a:rPr lang="el-GR" dirty="0" err="1" smtClean="0"/>
              <a:t>dynamics</a:t>
            </a:r>
            <a:endParaRPr lang="el-GR" dirty="0"/>
          </a:p>
        </p:txBody>
      </p:sp>
      <p:sp>
        <p:nvSpPr>
          <p:cNvPr id="4" name="3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STL segmentation data as obtained before treatment (a) Arrows focus on renal artery segment (b) Zoomed, arrows point to atheromatic plaque part.</a:t>
            </a:r>
            <a:endParaRPr lang="el-GR" sz="2000"/>
          </a:p>
        </p:txBody>
      </p:sp>
      <p:pic>
        <p:nvPicPr>
          <p:cNvPr id="3079" name="Picture 7" descr="Image1a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2492897"/>
            <a:ext cx="4560650" cy="2720454"/>
          </a:xfrm>
          <a:noFill/>
          <a:ln/>
        </p:spPr>
      </p:pic>
      <p:pic>
        <p:nvPicPr>
          <p:cNvPr id="3080" name="Picture 8" descr="Image2a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2492896"/>
            <a:ext cx="4310665" cy="273630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 Surface mesh resolution near plaque part</a:t>
            </a:r>
            <a:r>
              <a:rPr lang="el-GR"/>
              <a:t> </a:t>
            </a:r>
          </a:p>
        </p:txBody>
      </p:sp>
      <p:pic>
        <p:nvPicPr>
          <p:cNvPr id="5131" name="Picture 11" descr="SurfMesh_cam5_time03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28938" y="2017713"/>
            <a:ext cx="4279900" cy="4114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5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000"/>
              <a:t>Arterial wall surface and WSS vector plots (reduced) on renal artery segment at peak pulse conditions, for a severely stenosed case.</a:t>
            </a:r>
            <a:br>
              <a:rPr lang="en-GB" sz="2000"/>
            </a:br>
            <a:r>
              <a:rPr lang="en-GB" sz="2000"/>
              <a:t>(a) Flow across the whole renal artery</a:t>
            </a:r>
            <a:br>
              <a:rPr lang="en-GB" sz="2000"/>
            </a:br>
            <a:r>
              <a:rPr lang="en-GB" sz="2000"/>
              <a:t>(b) Focused on arterial plaque zone near flow entrance</a:t>
            </a:r>
            <a:endParaRPr lang="el-GR" sz="2000"/>
          </a:p>
        </p:txBody>
      </p:sp>
      <p:pic>
        <p:nvPicPr>
          <p:cNvPr id="9260" name="Picture 44" descr="WSS_cam5_time03_2(symbol0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2688" y="2241550"/>
            <a:ext cx="3816350" cy="3667125"/>
          </a:xfrm>
          <a:noFill/>
          <a:ln/>
        </p:spPr>
      </p:pic>
      <p:pic>
        <p:nvPicPr>
          <p:cNvPr id="9261" name="Picture 45" descr="WSS_cam5_time03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38738" y="2241550"/>
            <a:ext cx="3816350" cy="3667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WSS_cam1_time03_2(symbol0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2688" y="2241550"/>
            <a:ext cx="3816350" cy="3667125"/>
          </a:xfrm>
          <a:noFill/>
          <a:ln/>
        </p:spPr>
      </p:pic>
      <p:pic>
        <p:nvPicPr>
          <p:cNvPr id="13320" name="Picture 8" descr="WSS_cam5_time03_2(symbol01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38738" y="2241550"/>
            <a:ext cx="3816350" cy="3667125"/>
          </a:xfrm>
          <a:noFill/>
          <a:ln/>
        </p:spPr>
      </p:pic>
      <p:sp>
        <p:nvSpPr>
          <p:cNvPr id="13321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ctr">
            <a:normAutofit fontScale="90000"/>
          </a:bodyPr>
          <a:lstStyle/>
          <a:p>
            <a:r>
              <a:rPr lang="en-GB" sz="2000"/>
              <a:t>Arterial wall surface and WSS vector plots (reduced) on renal artery segment at peak pulse conditions, for a stented case (simulated).</a:t>
            </a:r>
            <a:br>
              <a:rPr lang="en-GB" sz="2000"/>
            </a:br>
            <a:r>
              <a:rPr lang="en-GB" sz="2000"/>
              <a:t>(a) Flow across the whole renal artery</a:t>
            </a:r>
            <a:br>
              <a:rPr lang="en-GB" sz="2000"/>
            </a:br>
            <a:r>
              <a:rPr lang="en-GB" sz="2000"/>
              <a:t>(b) Focused on arterial plaque zone near flow entrance</a:t>
            </a:r>
            <a:endParaRPr lang="el-G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WSS_cam1_time03_3(Symbol0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2688" y="2241550"/>
            <a:ext cx="3816350" cy="3667125"/>
          </a:xfrm>
          <a:noFill/>
          <a:ln/>
        </p:spPr>
      </p:pic>
      <p:pic>
        <p:nvPicPr>
          <p:cNvPr id="15368" name="Picture 8" descr="WSS_cam5_time03_3(Symbol01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38738" y="2241550"/>
            <a:ext cx="3816350" cy="3667125"/>
          </a:xfrm>
          <a:noFill/>
          <a:ln/>
        </p:spPr>
      </p:pic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ctr">
            <a:normAutofit fontScale="90000"/>
          </a:bodyPr>
          <a:lstStyle/>
          <a:p>
            <a:r>
              <a:rPr lang="en-GB" sz="2000"/>
              <a:t>Arterial wall surface and WSS vector plots (reduced) on renal artery segment at peak pulse conditions, for a healthy case (simulated)</a:t>
            </a:r>
            <a:br>
              <a:rPr lang="en-GB" sz="2000"/>
            </a:br>
            <a:r>
              <a:rPr lang="en-GB" sz="2000"/>
              <a:t>(a) Flow across the whole renal artery</a:t>
            </a:r>
            <a:br>
              <a:rPr lang="en-GB" sz="2000"/>
            </a:br>
            <a:r>
              <a:rPr lang="en-GB" sz="2000"/>
              <a:t>(b) Focused on arterial plaque zone near flow entrance</a:t>
            </a:r>
            <a:endParaRPr lang="el-G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000"/>
              <a:t>Streamlines within renal artery segment</a:t>
            </a:r>
            <a:br>
              <a:rPr lang="en-GB" sz="2000"/>
            </a:br>
            <a:r>
              <a:rPr lang="en-GB" sz="2000"/>
              <a:t>at peak pulse conditions, for a severely stenosed case.</a:t>
            </a:r>
            <a:br>
              <a:rPr lang="en-GB" sz="2000"/>
            </a:br>
            <a:r>
              <a:rPr lang="en-GB" sz="2000"/>
              <a:t>(a) Flow across the whole renal artery</a:t>
            </a:r>
            <a:br>
              <a:rPr lang="en-GB" sz="2000"/>
            </a:br>
            <a:r>
              <a:rPr lang="en-GB" sz="2000"/>
              <a:t>(b) Focused on arterial plaque zone near flow entrance</a:t>
            </a:r>
            <a:r>
              <a:rPr lang="el-GR" sz="2000"/>
              <a:t> </a:t>
            </a:r>
          </a:p>
        </p:txBody>
      </p:sp>
      <p:pic>
        <p:nvPicPr>
          <p:cNvPr id="17415" name="Picture 7" descr="Streamline_cam1_time03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2688" y="2241550"/>
            <a:ext cx="3816350" cy="3667125"/>
          </a:xfrm>
          <a:noFill/>
          <a:ln/>
        </p:spPr>
      </p:pic>
      <p:pic>
        <p:nvPicPr>
          <p:cNvPr id="17416" name="Picture 8" descr="Streamline_cam5_time03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38738" y="2241550"/>
            <a:ext cx="3816350" cy="3667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94096" y="274320"/>
            <a:ext cx="2982360" cy="1143000"/>
          </a:xfrm>
        </p:spPr>
        <p:txBody>
          <a:bodyPr>
            <a:normAutofit/>
          </a:bodyPr>
          <a:lstStyle/>
          <a:p>
            <a:r>
              <a:rPr lang="en-GB" dirty="0" err="1" smtClean="0"/>
              <a:t>Color</a:t>
            </a:r>
            <a:r>
              <a:rPr lang="en-GB" dirty="0" smtClean="0"/>
              <a:t> mode</a:t>
            </a:r>
            <a:endParaRPr lang="el-GR" dirty="0"/>
          </a:p>
        </p:txBody>
      </p:sp>
      <p:pic>
        <p:nvPicPr>
          <p:cNvPr id="60418" name="Picture 2" descr="File:ColourDoppler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8889" b="7754"/>
          <a:stretch>
            <a:fillRect/>
          </a:stretch>
        </p:blipFill>
        <p:spPr bwMode="auto">
          <a:xfrm>
            <a:off x="251520" y="548680"/>
            <a:ext cx="5442577" cy="3096344"/>
          </a:xfrm>
          <a:prstGeom prst="rect">
            <a:avLst/>
          </a:prstGeom>
          <a:noFill/>
        </p:spPr>
      </p:pic>
      <p:pic>
        <p:nvPicPr>
          <p:cNvPr id="60420" name="Picture 4" descr="File:SpectralDoppler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7901"/>
          <a:stretch>
            <a:fillRect/>
          </a:stretch>
        </p:blipFill>
        <p:spPr bwMode="auto">
          <a:xfrm>
            <a:off x="3635896" y="3501008"/>
            <a:ext cx="5225728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0"/>
            <a:ext cx="3744416" cy="356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3456384" cy="359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4680520" cy="404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0024" y="3717032"/>
            <a:ext cx="372990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Triplex</a:t>
            </a:r>
            <a:endParaRPr lang="en-US" dirty="0"/>
          </a:p>
        </p:txBody>
      </p:sp>
      <p:pic>
        <p:nvPicPr>
          <p:cNvPr id="1026" name="Picture 2" descr="http://zambasvascular.com/wp-content/uploads/2013/12/CCA-Triplex-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" b="-1"/>
          <a:stretch/>
        </p:blipFill>
        <p:spPr bwMode="auto">
          <a:xfrm>
            <a:off x="1381125" y="1752600"/>
            <a:ext cx="6381750" cy="35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Τεχνικό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Τεχνικό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Τεχν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120</TotalTime>
  <Words>297</Words>
  <Application>Microsoft Office PowerPoint</Application>
  <PresentationFormat>On-screen Show (4:3)</PresentationFormat>
  <Paragraphs>74</Paragraphs>
  <Slides>69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Τεχνικό</vt:lpstr>
      <vt:lpstr>Απεικονιση των αγγειων</vt:lpstr>
      <vt:lpstr>Υπέρηχοι υπερηχοτομογραφία</vt:lpstr>
      <vt:lpstr>PowerPoint Presentation</vt:lpstr>
      <vt:lpstr>Ανεύρυσμα κοιλιακής αορτής</vt:lpstr>
      <vt:lpstr>PowerPoint Presentation</vt:lpstr>
      <vt:lpstr>PowerPoint Presentation</vt:lpstr>
      <vt:lpstr>Color mode</vt:lpstr>
      <vt:lpstr>PowerPoint Presentation</vt:lpstr>
      <vt:lpstr>Triplex</vt:lpstr>
      <vt:lpstr>Φαινόμενο Doppler</vt:lpstr>
      <vt:lpstr>PowerPoint Presentation</vt:lpstr>
      <vt:lpstr>Απεικόνιση των αγγείων</vt:lpstr>
      <vt:lpstr>Ψηφιακή αγγειογραφία</vt:lpstr>
      <vt:lpstr>Ψηφιακή αφαιρετική αγγειογραφία  Gold Standard</vt:lpstr>
      <vt:lpstr>PowerPoint Presentation</vt:lpstr>
      <vt:lpstr>Αξονική τομγραφία ± I.V. σκιαγραφικό</vt:lpstr>
      <vt:lpstr>Αξονική αγγειογραφία (CTA)</vt:lpstr>
      <vt:lpstr>Volume Rendering</vt:lpstr>
      <vt:lpstr>Αξονική αγγειογραφία (CTA)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Μαγνητική Αγγειογραφία (MRA)</vt:lpstr>
      <vt:lpstr>MRA πρωτόκολλα - ακολουθίες</vt:lpstr>
      <vt:lpstr>Μαγνητική Αγγειογραφία (MRA)</vt:lpstr>
      <vt:lpstr>Στένωση λαγονίου αρτηρίας</vt:lpstr>
      <vt:lpstr>Στένωση νεφρικής αρτηρίας</vt:lpstr>
      <vt:lpstr>PowerPoint Presentation</vt:lpstr>
      <vt:lpstr>Whole-body MRA</vt:lpstr>
      <vt:lpstr>PowerPoint Presentation</vt:lpstr>
      <vt:lpstr>PowerPoint Presentation</vt:lpstr>
      <vt:lpstr>PowerPoint Presentation</vt:lpstr>
      <vt:lpstr>PowerPoint Presentation</vt:lpstr>
      <vt:lpstr>Αναγνωρίζουμε ότι  Γνωρίζουμε</vt:lpstr>
      <vt:lpstr>Βασικά Ζητήματα</vt:lpstr>
      <vt:lpstr>Θωρακική Αορτή</vt:lpstr>
      <vt:lpstr>Διαχωρισμοί αορτής (Type A και Β)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Κοιλιακή αορτή</vt:lpstr>
      <vt:lpstr>Ανευρύσματα</vt:lpstr>
      <vt:lpstr>Ανευρύσματα</vt:lpstr>
      <vt:lpstr>Ανεύρυσμα</vt:lpstr>
      <vt:lpstr>EVAR (EndoVascular Aortic Repair)</vt:lpstr>
      <vt:lpstr>Νεφροπάθεια από ιωδιούχα σκιαγραφικά (contrast-induced nephropathy)</vt:lpstr>
      <vt:lpstr>Γαδολίνιο: νεφρογενής συστηματική σκλήρυνση</vt:lpstr>
      <vt:lpstr>PowerPoint Presentation</vt:lpstr>
      <vt:lpstr>Φλέβες</vt:lpstr>
      <vt:lpstr>PowerPoint Presentation</vt:lpstr>
      <vt:lpstr>Αγγειακές προσβάσεις</vt:lpstr>
      <vt:lpstr>PowerPoint Presentation</vt:lpstr>
      <vt:lpstr>PowerPoint Presentation</vt:lpstr>
      <vt:lpstr>New Frontiers</vt:lpstr>
      <vt:lpstr>Computational fluid dynamics</vt:lpstr>
      <vt:lpstr>STL segmentation data as obtained before treatment (a) Arrows focus on renal artery segment (b) Zoomed, arrows point to atheromatic plaque part.</vt:lpstr>
      <vt:lpstr> Surface mesh resolution near plaque part </vt:lpstr>
      <vt:lpstr>Arterial wall surface and WSS vector plots (reduced) on renal artery segment at peak pulse conditions, for a severely stenosed case. (a) Flow across the whole renal artery (b) Focused on arterial plaque zone near flow entrance</vt:lpstr>
      <vt:lpstr>Arterial wall surface and WSS vector plots (reduced) on renal artery segment at peak pulse conditions, for a stented case (simulated). (a) Flow across the whole renal artery (b) Focused on arterial plaque zone near flow entrance</vt:lpstr>
      <vt:lpstr>Arterial wall surface and WSS vector plots (reduced) on renal artery segment at peak pulse conditions, for a healthy case (simulated) (a) Flow across the whole renal artery (b) Focused on arterial plaque zone near flow entrance</vt:lpstr>
      <vt:lpstr>Streamlines within renal artery segment at peak pulse conditions, for a severely stenosed case. (a) Flow across the whole renal artery (b) Focused on arterial plaque zone near flow entrance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Απεικονιση των αγγειων</dc:title>
  <dc:creator>katsanos</dc:creator>
  <cp:lastModifiedBy>T450</cp:lastModifiedBy>
  <cp:revision>41</cp:revision>
  <dcterms:created xsi:type="dcterms:W3CDTF">2011-03-03T06:11:56Z</dcterms:created>
  <dcterms:modified xsi:type="dcterms:W3CDTF">2017-02-23T17:35:54Z</dcterms:modified>
</cp:coreProperties>
</file>