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heme/themeOverride2.xml" ContentType="application/vnd.openxmlformats-officedocument.themeOverride+xml"/>
  <Override PartName="/ppt/tags/tag2.xml" ContentType="application/vnd.openxmlformats-officedocument.presentationml.tags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  <p:sldMasterId id="2147483877" r:id="rId2"/>
    <p:sldMasterId id="2147483882" r:id="rId3"/>
    <p:sldMasterId id="2147483948" r:id="rId4"/>
    <p:sldMasterId id="2147483966" r:id="rId5"/>
  </p:sldMasterIdLst>
  <p:notesMasterIdLst>
    <p:notesMasterId r:id="rId60"/>
  </p:notesMasterIdLst>
  <p:sldIdLst>
    <p:sldId id="1279" r:id="rId6"/>
    <p:sldId id="1280" r:id="rId7"/>
    <p:sldId id="1281" r:id="rId8"/>
    <p:sldId id="1282" r:id="rId9"/>
    <p:sldId id="1283" r:id="rId10"/>
    <p:sldId id="1284" r:id="rId11"/>
    <p:sldId id="1285" r:id="rId12"/>
    <p:sldId id="1286" r:id="rId13"/>
    <p:sldId id="1287" r:id="rId14"/>
    <p:sldId id="1288" r:id="rId15"/>
    <p:sldId id="1289" r:id="rId16"/>
    <p:sldId id="1290" r:id="rId17"/>
    <p:sldId id="1291" r:id="rId18"/>
    <p:sldId id="1292" r:id="rId19"/>
    <p:sldId id="1293" r:id="rId20"/>
    <p:sldId id="1294" r:id="rId21"/>
    <p:sldId id="1295" r:id="rId22"/>
    <p:sldId id="1296" r:id="rId23"/>
    <p:sldId id="1297" r:id="rId24"/>
    <p:sldId id="1298" r:id="rId25"/>
    <p:sldId id="1299" r:id="rId26"/>
    <p:sldId id="1300" r:id="rId27"/>
    <p:sldId id="1122" r:id="rId28"/>
    <p:sldId id="1153" r:id="rId29"/>
    <p:sldId id="1157" r:id="rId30"/>
    <p:sldId id="1158" r:id="rId31"/>
    <p:sldId id="1128" r:id="rId32"/>
    <p:sldId id="1271" r:id="rId33"/>
    <p:sldId id="1265" r:id="rId34"/>
    <p:sldId id="1266" r:id="rId35"/>
    <p:sldId id="1267" r:id="rId36"/>
    <p:sldId id="1273" r:id="rId37"/>
    <p:sldId id="1274" r:id="rId38"/>
    <p:sldId id="1275" r:id="rId39"/>
    <p:sldId id="1277" r:id="rId40"/>
    <p:sldId id="1131" r:id="rId41"/>
    <p:sldId id="1254" r:id="rId42"/>
    <p:sldId id="1255" r:id="rId43"/>
    <p:sldId id="1256" r:id="rId44"/>
    <p:sldId id="1240" r:id="rId45"/>
    <p:sldId id="1241" r:id="rId46"/>
    <p:sldId id="1242" r:id="rId47"/>
    <p:sldId id="1243" r:id="rId48"/>
    <p:sldId id="1244" r:id="rId49"/>
    <p:sldId id="1245" r:id="rId50"/>
    <p:sldId id="985" r:id="rId51"/>
    <p:sldId id="992" r:id="rId52"/>
    <p:sldId id="1189" r:id="rId53"/>
    <p:sldId id="1188" r:id="rId54"/>
    <p:sldId id="1220" r:id="rId55"/>
    <p:sldId id="1221" r:id="rId56"/>
    <p:sldId id="1222" r:id="rId57"/>
    <p:sldId id="1223" r:id="rId58"/>
    <p:sldId id="1278" r:id="rId5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CC"/>
    <a:srgbClr val="FFFF66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aximized">
    <p:restoredLeft sz="14631" autoAdjust="0"/>
    <p:restoredTop sz="98627" autoAdjust="0"/>
  </p:normalViewPr>
  <p:slideViewPr>
    <p:cSldViewPr>
      <p:cViewPr>
        <p:scale>
          <a:sx n="75" d="100"/>
          <a:sy n="75" d="100"/>
        </p:scale>
        <p:origin x="-1002" y="2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12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61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8392B6-963C-4760-A95D-34247E6ABAFC}" type="datetimeFigureOut">
              <a:rPr lang="en-GB" smtClean="0"/>
              <a:pPr/>
              <a:t>22/02/2018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F3F2D5-B794-433B-B46F-81AC02AEF33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9705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859B86E5-CB81-4E3F-8480-6EF87054A035}" type="slidenum">
              <a:rPr lang="en-GB" altLang="en-US">
                <a:latin typeface="Arial" charset="0"/>
              </a:rPr>
              <a:pPr/>
              <a:t>1</a:t>
            </a:fld>
            <a:endParaRPr lang="en-GB" altLang="en-US">
              <a:latin typeface="Arial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62D73579-1BA8-41D8-8B34-E9B3C1EADE08}" type="slidenum">
              <a:rPr lang="el-GR" altLang="el-GR">
                <a:latin typeface="Arial" charset="0"/>
              </a:rPr>
              <a:pPr/>
              <a:t>4</a:t>
            </a:fld>
            <a:endParaRPr lang="el-GR" altLang="el-GR">
              <a:latin typeface="Arial" charset="0"/>
            </a:endParaRPr>
          </a:p>
        </p:txBody>
      </p:sp>
      <p:sp>
        <p:nvSpPr>
          <p:cNvPr id="6246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l-GR" altLang="el-GR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10E105A8-C787-4408-940B-A53F16759066}" type="slidenum">
              <a:rPr lang="el-GR" altLang="el-GR">
                <a:latin typeface="Arial" charset="0"/>
              </a:rPr>
              <a:pPr/>
              <a:t>9</a:t>
            </a:fld>
            <a:endParaRPr lang="el-GR" altLang="el-GR">
              <a:latin typeface="Arial" charset="0"/>
            </a:endParaRPr>
          </a:p>
        </p:txBody>
      </p:sp>
      <p:sp>
        <p:nvSpPr>
          <p:cNvPr id="6553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l-GR" altLang="el-GR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D6ACA465-4E1E-4C4C-8E16-EE912780806E}" type="slidenum">
              <a:rPr lang="el-GR" altLang="el-GR">
                <a:latin typeface="Arial" charset="0"/>
              </a:rPr>
              <a:pPr/>
              <a:t>11</a:t>
            </a:fld>
            <a:endParaRPr lang="el-GR" altLang="el-GR">
              <a:latin typeface="Arial" charset="0"/>
            </a:endParaRPr>
          </a:p>
        </p:txBody>
      </p:sp>
      <p:sp>
        <p:nvSpPr>
          <p:cNvPr id="6656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l-GR" altLang="el-GR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83E20F39-AC0D-467E-AB03-89E28287D77F}" type="slidenum">
              <a:rPr lang="el-GR" altLang="el-GR">
                <a:latin typeface="Arial" charset="0"/>
              </a:rPr>
              <a:pPr/>
              <a:t>16</a:t>
            </a:fld>
            <a:endParaRPr lang="el-GR" altLang="el-GR">
              <a:latin typeface="Arial" charset="0"/>
            </a:endParaRPr>
          </a:p>
        </p:txBody>
      </p:sp>
      <p:sp>
        <p:nvSpPr>
          <p:cNvPr id="6758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l-GR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F0B12-7182-4912-8935-AB1B1C3B27CF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54412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32526E-F448-4CEE-835E-6226FB684B42}" type="slidenum">
              <a:rPr lang="de-DE" smtClean="0"/>
              <a:pPr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08002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F0B12-7182-4912-8935-AB1B1C3B27C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1337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0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0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0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2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13.jpe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201105944_Acad_PPT_Cvr_v4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3" descr="white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236538"/>
            <a:ext cx="2163763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28" name="Rectangle 20"/>
          <p:cNvSpPr>
            <a:spLocks noGrp="1" noChangeArrowheads="1"/>
          </p:cNvSpPr>
          <p:nvPr>
            <p:ph type="ctrTitle" sz="quarter"/>
          </p:nvPr>
        </p:nvSpPr>
        <p:spPr>
          <a:xfrm>
            <a:off x="838201" y="942981"/>
            <a:ext cx="7467600" cy="733425"/>
          </a:xfrm>
        </p:spPr>
        <p:txBody>
          <a:bodyPr/>
          <a:lstStyle>
            <a:lvl1pPr>
              <a:defRPr sz="3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3029" name="Rectangle 2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838201" y="1504951"/>
            <a:ext cx="5181600" cy="53340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332589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350" y="723900"/>
            <a:ext cx="1847850" cy="5448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23900"/>
            <a:ext cx="5391150" cy="5448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9454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620688"/>
            <a:ext cx="8208912" cy="576064"/>
          </a:xfrm>
        </p:spPr>
        <p:txBody>
          <a:bodyPr/>
          <a:lstStyle>
            <a:lvl1pPr>
              <a:defRPr sz="30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752600"/>
            <a:ext cx="8208912" cy="4419600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6356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Klik for at redigere i master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42231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27677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da-DK" smtClean="0"/>
              <a:t>Klik for at redigere i master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83087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36878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- Τίτλος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15" tIns="0" rIns="45715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9" name="8 - Υπότιτλος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145" indent="0" algn="ctr">
              <a:buNone/>
            </a:lvl2pPr>
            <a:lvl3pPr marL="914290" indent="0" algn="ctr">
              <a:buNone/>
            </a:lvl3pPr>
            <a:lvl4pPr marL="1371435" indent="0" algn="ctr">
              <a:buNone/>
            </a:lvl4pPr>
            <a:lvl5pPr marL="1828581" indent="0" algn="ctr">
              <a:buNone/>
            </a:lvl5pPr>
            <a:lvl6pPr marL="2285726" indent="0" algn="ctr">
              <a:buNone/>
            </a:lvl6pPr>
            <a:lvl7pPr marL="2742871" indent="0" algn="ctr">
              <a:buNone/>
            </a:lvl7pPr>
            <a:lvl8pPr marL="3200016" indent="0" algn="ctr">
              <a:buNone/>
            </a:lvl8pPr>
            <a:lvl9pPr marL="3657161" indent="0" algn="ctr">
              <a:buNone/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n-US"/>
          </a:p>
        </p:txBody>
      </p:sp>
      <p:sp>
        <p:nvSpPr>
          <p:cNvPr id="4" name="1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88B8BA-2062-4D03-A99B-05C421DD15AF}" type="datetimeFigureOut">
              <a:rPr lang="el-GR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22/2/2018</a:t>
            </a:fld>
            <a:endParaRPr lang="el-GR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22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1FB390-19B4-4F4C-8574-7FB7452C32E7}" type="slidenum">
              <a:rPr lang="el-GR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6081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1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4E821F-42E6-4017-A194-A527776D03B3}" type="datetimeFigureOut">
              <a:rPr lang="el-GR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22/2/2018</a:t>
            </a:fld>
            <a:endParaRPr lang="el-GR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22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5A2D5E-354E-49A8-B33F-E30FFC72839C}" type="slidenum">
              <a:rPr lang="el-GR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4772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43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246827-3ACC-45FE-BC71-CAB7C62EE5FD}" type="datetimeFigureOut">
              <a:rPr lang="el-GR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22/2/2018</a:t>
            </a:fld>
            <a:endParaRPr lang="el-GR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B76F31-C33A-4D05-86F4-C8F9BC2AA5B9}" type="slidenum">
              <a:rPr lang="el-GR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5117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5" name="1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582CC7-85DB-4116-A1BC-473BB0CA87D8}" type="datetimeFigureOut">
              <a:rPr lang="el-GR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22/2/2018</a:t>
            </a:fld>
            <a:endParaRPr lang="el-GR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22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2426E3-BECB-47DE-AC86-7EE0DD2C4421}" type="slidenum">
              <a:rPr lang="el-GR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839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167193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667006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9" indent="0">
              <a:buNone/>
              <a:defRPr sz="1800"/>
            </a:lvl2pPr>
            <a:lvl3pPr marL="914118" indent="0">
              <a:buNone/>
              <a:defRPr sz="1600"/>
            </a:lvl3pPr>
            <a:lvl4pPr marL="1371180" indent="0">
              <a:buNone/>
              <a:defRPr sz="1400"/>
            </a:lvl4pPr>
            <a:lvl5pPr marL="1828239" indent="0">
              <a:buNone/>
              <a:defRPr sz="1400"/>
            </a:lvl5pPr>
            <a:lvl6pPr marL="2285298" indent="0">
              <a:buNone/>
              <a:defRPr sz="1400"/>
            </a:lvl6pPr>
            <a:lvl7pPr marL="2742360" indent="0">
              <a:buNone/>
              <a:defRPr sz="1400"/>
            </a:lvl7pPr>
            <a:lvl8pPr marL="3199416" indent="0">
              <a:buNone/>
              <a:defRPr sz="1400"/>
            </a:lvl8pPr>
            <a:lvl9pPr marL="365647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200749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3"/>
          </p:nvPr>
        </p:nvSpPr>
        <p:spPr>
          <a:xfrm>
            <a:off x="4645026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2"/>
          </p:nvPr>
        </p:nvSpPr>
        <p:spPr>
          <a:xfrm>
            <a:off x="457200" y="2362201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6" y="2362201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7" name="1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10BA3B-AB55-4738-A3B7-A8F638AA6904}" type="datetimeFigureOut">
              <a:rPr lang="el-GR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22/2/2018</a:t>
            </a:fld>
            <a:endParaRPr lang="el-GR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22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054C01-5613-4FA9-AC94-50784DC59CFD}" type="slidenum">
              <a:rPr lang="el-GR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0419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1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8093A5-9099-423A-81A0-8142E5744E1E}" type="datetimeFigureOut">
              <a:rPr lang="el-GR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22/2/2018</a:t>
            </a:fld>
            <a:endParaRPr lang="el-GR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22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A5F0CB-B3D4-4C7E-9F3B-ED17D8D94E59}" type="slidenum">
              <a:rPr lang="el-GR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5246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601AFB-46B4-4120-A731-B05C450DDB0E}" type="datetimeFigureOut">
              <a:rPr lang="el-GR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22/2/2018</a:t>
            </a:fld>
            <a:endParaRPr lang="el-GR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22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9A0CF-BCBC-42C5-B0F7-13D28DF5D557}" type="slidenum">
              <a:rPr lang="el-GR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0528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2"/>
          </p:nvPr>
        </p:nvSpPr>
        <p:spPr>
          <a:xfrm>
            <a:off x="457201" y="1524001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5" name="1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9A0A45-069F-419B-89C9-306F4C5FF129}" type="datetimeFigureOut">
              <a:rPr lang="el-GR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22/2/2018</a:t>
            </a:fld>
            <a:endParaRPr lang="el-GR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22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C43A41-76A3-4DF2-9FD4-0C287D4AB130}" type="slidenum">
              <a:rPr lang="el-GR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8432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15" rIns="45715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el-GR" noProof="0" smtClean="0"/>
              <a:t>Κάντε κλικ στο εικονίδιο για να προσθέσετε μια εικόνα</a:t>
            </a:r>
            <a:endParaRPr lang="en-US" noProof="0" dirty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828800" y="1166788"/>
            <a:ext cx="5486400" cy="530352"/>
          </a:xfrm>
        </p:spPr>
        <p:txBody>
          <a:bodyPr lIns="45715" rIns="45715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1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19FE06-AD39-4349-A36C-471294306A9D}" type="datetimeFigureOut">
              <a:rPr lang="el-GR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22/2/2018</a:t>
            </a:fld>
            <a:endParaRPr lang="el-GR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22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EFE130-BD53-4444-B75D-448F553D3C76}" type="slidenum">
              <a:rPr lang="el-GR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7822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1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EFEEB2-4D2A-4C5F-B898-CA83268D169F}" type="datetimeFigureOut">
              <a:rPr lang="el-GR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22/2/2018</a:t>
            </a:fld>
            <a:endParaRPr lang="el-GR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22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2024AD-650F-495C-BD16-32F144AE2981}" type="slidenum">
              <a:rPr lang="el-GR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0218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1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DCA02D-0288-4981-A0EC-14169826DEFB}" type="datetimeFigureOut">
              <a:rPr lang="el-GR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22/2/2018</a:t>
            </a:fld>
            <a:endParaRPr lang="el-GR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22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ED6B65-FA10-4D11-8951-0D1EE460178D}" type="slidenum">
              <a:rPr lang="el-GR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2053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6928" y="914401"/>
            <a:ext cx="7772400" cy="1365161"/>
          </a:xfrm>
        </p:spPr>
        <p:txBody>
          <a:bodyPr anchor="b"/>
          <a:lstStyle>
            <a:lvl1pPr algn="l">
              <a:defRPr b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6927" y="3999560"/>
            <a:ext cx="5348098" cy="1752600"/>
          </a:xfrm>
        </p:spPr>
        <p:txBody>
          <a:bodyPr>
            <a:normAutofit/>
          </a:bodyPr>
          <a:lstStyle>
            <a:lvl1pPr marL="0" indent="0" algn="l">
              <a:buNone/>
              <a:defRPr sz="28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14" name="Picture 13" descr="Academia.png"/>
          <p:cNvPicPr>
            <a:picLocks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17680" y="6151685"/>
            <a:ext cx="1148757" cy="516600"/>
          </a:xfrm>
          <a:prstGeom prst="rect">
            <a:avLst/>
          </a:prstGeom>
        </p:spPr>
      </p:pic>
      <p:pic>
        <p:nvPicPr>
          <p:cNvPr id="7" name="Picture 2" descr="C:\Users\kathleen.cahill\Desktop\logo_rgb_reversed_white_png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35" y="71980"/>
            <a:ext cx="1378646" cy="668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 userDrawn="1"/>
        </p:nvSpPr>
        <p:spPr>
          <a:xfrm rot="16200000">
            <a:off x="7856270" y="5097453"/>
            <a:ext cx="2363924" cy="246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  <a:ea typeface="ヒラギノ角ゴ Pro W3" pitchFamily="80" charset="-128"/>
              </a:rPr>
              <a:t>DC00016286 OUS only</a:t>
            </a:r>
            <a:endParaRPr lang="en-US" sz="1000" dirty="0">
              <a:solidFill>
                <a:prstClr val="black">
                  <a:lumMod val="50000"/>
                  <a:lumOff val="50000"/>
                </a:prstClr>
              </a:solidFill>
              <a:latin typeface="Arial" charset="0"/>
              <a:ea typeface="ヒラギノ角ゴ Pro W3" pitchFamily="8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024996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6928" y="914401"/>
            <a:ext cx="7772400" cy="1365161"/>
          </a:xfrm>
        </p:spPr>
        <p:txBody>
          <a:bodyPr anchor="b"/>
          <a:lstStyle>
            <a:lvl1pPr algn="l">
              <a:defRPr b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14" name="Picture 13" descr="Academia.png"/>
          <p:cNvPicPr>
            <a:picLocks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17680" y="6151685"/>
            <a:ext cx="1148757" cy="516600"/>
          </a:xfrm>
          <a:prstGeom prst="rect">
            <a:avLst/>
          </a:prstGeom>
        </p:spPr>
      </p:pic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566927" y="3999560"/>
            <a:ext cx="5348098" cy="1752600"/>
          </a:xfrm>
        </p:spPr>
        <p:txBody>
          <a:bodyPr>
            <a:normAutofit/>
          </a:bodyPr>
          <a:lstStyle>
            <a:lvl1pPr marL="0" indent="0" algn="l">
              <a:buNone/>
              <a:defRPr sz="28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7" name="Picture 2" descr="C:\Users\kathleen.cahill\Desktop\logo_rgb_reversed_white_png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35" y="71980"/>
            <a:ext cx="1378646" cy="668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 userDrawn="1"/>
        </p:nvSpPr>
        <p:spPr>
          <a:xfrm rot="16200000">
            <a:off x="7856270" y="5097453"/>
            <a:ext cx="2363924" cy="246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  <a:ea typeface="ヒラギノ角ゴ Pro W3" pitchFamily="80" charset="-128"/>
              </a:rPr>
              <a:t>DC00016286 OUS only</a:t>
            </a:r>
            <a:endParaRPr lang="en-US" sz="1000" dirty="0">
              <a:solidFill>
                <a:prstClr val="black">
                  <a:lumMod val="50000"/>
                  <a:lumOff val="50000"/>
                </a:prstClr>
              </a:solidFill>
              <a:latin typeface="Arial" charset="0"/>
              <a:ea typeface="ヒラギノ角ゴ Pro W3" pitchFamily="8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560899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9068" y="914401"/>
            <a:ext cx="7772400" cy="1365161"/>
          </a:xfrm>
        </p:spPr>
        <p:txBody>
          <a:bodyPr anchor="b"/>
          <a:lstStyle>
            <a:lvl1pPr algn="l">
              <a:defRPr b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16" name="Picture 15" descr="Academia.png"/>
          <p:cNvPicPr>
            <a:picLocks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17680" y="6151685"/>
            <a:ext cx="1148757" cy="516600"/>
          </a:xfrm>
          <a:prstGeom prst="rect">
            <a:avLst/>
          </a:prstGeom>
        </p:spPr>
      </p:pic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566927" y="3999560"/>
            <a:ext cx="5348098" cy="1752600"/>
          </a:xfrm>
        </p:spPr>
        <p:txBody>
          <a:bodyPr>
            <a:normAutofit/>
          </a:bodyPr>
          <a:lstStyle>
            <a:lvl1pPr marL="0" indent="0" algn="l">
              <a:buNone/>
              <a:defRPr sz="28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7" name="Picture 2" descr="C:\Users\kathleen.cahill\Desktop\logo_rgb_reversed_white_png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35" y="71980"/>
            <a:ext cx="1378646" cy="668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 userDrawn="1"/>
        </p:nvSpPr>
        <p:spPr>
          <a:xfrm rot="16200000">
            <a:off x="7856270" y="5097453"/>
            <a:ext cx="2363924" cy="246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  <a:ea typeface="ヒラギノ角ゴ Pro W3" pitchFamily="80" charset="-128"/>
              </a:rPr>
              <a:t>DC00016286 OUS only</a:t>
            </a:r>
            <a:endParaRPr lang="en-US" sz="1000" dirty="0">
              <a:solidFill>
                <a:prstClr val="black">
                  <a:lumMod val="50000"/>
                  <a:lumOff val="50000"/>
                </a:prstClr>
              </a:solidFill>
              <a:latin typeface="Arial" charset="0"/>
              <a:ea typeface="ヒラギノ角ゴ Pro W3" pitchFamily="8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459402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71500"/>
            <a:ext cx="7391400" cy="876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6195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57700" y="1600200"/>
            <a:ext cx="36195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8767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Top Bar Less Circles-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>
            <a:lvl1pPr>
              <a:defRPr lang="en-US" dirty="0">
                <a:latin typeface="+mj-lt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2719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Top Bar Small Circles-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>
            <a:lvl1pPr>
              <a:defRPr lang="en-US"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4473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Top Bar-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165100"/>
            <a:ext cx="8229600" cy="713903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14293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Top Bar-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5867400"/>
            <a:ext cx="9144000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165100"/>
            <a:ext cx="8229600" cy="713903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74817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975" y="15240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dirty="0"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0" y="6461760"/>
            <a:ext cx="457200" cy="320040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B4B5445-6290-4EB7-8196-C116D0ED6AD0}" type="slidenum">
              <a:rPr lang="en-US" smtClean="0">
                <a:solidFill>
                  <a:prstClr val="white"/>
                </a:solidFill>
                <a:latin typeface="Arial" charset="0"/>
                <a:ea typeface="ヒラギノ角ゴ Pro W3" pitchFamily="80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white"/>
              </a:solidFill>
              <a:latin typeface="Arial" charset="0"/>
              <a:ea typeface="ヒラギノ角ゴ Pro W3" pitchFamily="80" charset="-128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80975" y="1544637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180975" y="914400"/>
            <a:ext cx="8229600" cy="6096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>
              <a:buNone/>
              <a:defRPr sz="2400" b="1" i="1" baseline="0">
                <a:solidFill>
                  <a:srgbClr val="0070C0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029434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07516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00309"/>
            <a:ext cx="7391400" cy="876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585680"/>
            <a:ext cx="7391400" cy="4419600"/>
          </a:xfrm>
        </p:spPr>
        <p:txBody>
          <a:bodyPr/>
          <a:lstStyle/>
          <a:p>
            <a:pPr lvl="0"/>
            <a:r>
              <a:rPr lang="en-US" noProof="0" dirty="0" smtClean="0"/>
              <a:t>Click icon to add table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82690867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MDT_Bullet &amp; Subtitle_Pip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645920"/>
            <a:ext cx="8229600" cy="45259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81000" y="6461760"/>
            <a:ext cx="533400" cy="320040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B4B5445-6290-4EB7-8196-C116D0ED6AD0}" type="slidenum">
              <a:rPr lang="en-US" smtClean="0">
                <a:solidFill>
                  <a:prstClr val="white"/>
                </a:solidFill>
                <a:latin typeface="Arial" charset="0"/>
                <a:ea typeface="ヒラギノ角ゴ Pro W3" pitchFamily="80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white"/>
              </a:solidFill>
              <a:latin typeface="Arial" charset="0"/>
              <a:ea typeface="ヒラギノ角ゴ Pro W3" pitchFamily="80" charset="-128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533400" y="990600"/>
            <a:ext cx="8229600" cy="609600"/>
          </a:xfrm>
        </p:spPr>
        <p:txBody>
          <a:bodyPr anchor="b">
            <a:normAutofit/>
          </a:bodyPr>
          <a:lstStyle>
            <a:lvl1pPr>
              <a:buFontTx/>
              <a:buNone/>
              <a:defRPr sz="22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Title Placeholder 1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0" y="6461760"/>
            <a:ext cx="4038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accent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969694"/>
                </a:solidFill>
                <a:ea typeface="ヒラギノ角ゴ Pro W3" pitchFamily="80" charset="-128"/>
              </a:rPr>
              <a:t>|     © 2014 Medtronic, Inc. Content is confidential and proprietary.</a:t>
            </a:r>
            <a:endParaRPr lang="en-US" dirty="0">
              <a:solidFill>
                <a:srgbClr val="969694"/>
              </a:solidFill>
              <a:ea typeface="ヒラギノ角ゴ Pro W3" pitchFamily="8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8462863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DT_Title Only_Pip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81000" y="6461760"/>
            <a:ext cx="533400" cy="320040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B4B5445-6290-4EB7-8196-C116D0ED6AD0}" type="slidenum">
              <a:rPr lang="en-US" smtClean="0">
                <a:solidFill>
                  <a:prstClr val="white"/>
                </a:solidFill>
                <a:latin typeface="Arial" charset="0"/>
                <a:ea typeface="ヒラギノ角ゴ Pro W3" pitchFamily="80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white"/>
              </a:solidFill>
              <a:latin typeface="Arial" charset="0"/>
              <a:ea typeface="ヒラギノ角ゴ Pro W3" pitchFamily="80" charset="-128"/>
            </a:endParaRPr>
          </a:p>
        </p:txBody>
      </p:sp>
      <p:sp>
        <p:nvSpPr>
          <p:cNvPr id="8" name="Title Placeholder 11"/>
          <p:cNvSpPr>
            <a:spLocks noGrp="1"/>
          </p:cNvSpPr>
          <p:nvPr>
            <p:ph type="title"/>
          </p:nvPr>
        </p:nvSpPr>
        <p:spPr>
          <a:xfrm>
            <a:off x="152400" y="2540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0" y="6461760"/>
            <a:ext cx="4038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accent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969694"/>
                </a:solidFill>
                <a:ea typeface="ヒラギノ角ゴ Pro W3" pitchFamily="80" charset="-128"/>
              </a:rPr>
              <a:t>|     © 2014 Medtronic, Inc. Content is confidential and proprietary.</a:t>
            </a:r>
            <a:endParaRPr lang="en-US" dirty="0">
              <a:solidFill>
                <a:srgbClr val="969694"/>
              </a:solidFill>
              <a:ea typeface="ヒラギノ角ゴ Pro W3" pitchFamily="8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4294441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DT_Two Column_Pip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600201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600201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81000" y="6461760"/>
            <a:ext cx="533400" cy="320040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B4B5445-6290-4EB7-8196-C116D0ED6AD0}" type="slidenum">
              <a:rPr lang="en-US" smtClean="0">
                <a:solidFill>
                  <a:prstClr val="white"/>
                </a:solidFill>
                <a:latin typeface="Arial" charset="0"/>
                <a:ea typeface="ヒラギノ角ゴ Pro W3" pitchFamily="80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white"/>
              </a:solidFill>
              <a:latin typeface="Arial" charset="0"/>
              <a:ea typeface="ヒラギノ角ゴ Pro W3" pitchFamily="80" charset="-128"/>
            </a:endParaRPr>
          </a:p>
        </p:txBody>
      </p:sp>
      <p:sp>
        <p:nvSpPr>
          <p:cNvPr id="11" name="Title Placeholder 11"/>
          <p:cNvSpPr>
            <a:spLocks noGrp="1"/>
          </p:cNvSpPr>
          <p:nvPr>
            <p:ph type="title"/>
          </p:nvPr>
        </p:nvSpPr>
        <p:spPr>
          <a:xfrm>
            <a:off x="533400" y="7620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0" y="6461760"/>
            <a:ext cx="4038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accent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969694"/>
                </a:solidFill>
                <a:ea typeface="ヒラギノ角ゴ Pro W3" pitchFamily="80" charset="-128"/>
              </a:rPr>
              <a:t>|     © 2014 Medtronic, Inc. Content is confidential and proprietary.</a:t>
            </a:r>
            <a:endParaRPr lang="en-US" dirty="0">
              <a:solidFill>
                <a:srgbClr val="969694"/>
              </a:solidFill>
              <a:ea typeface="ヒラギノ角ゴ Pro W3" pitchFamily="8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8949116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17675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18" indent="0">
              <a:buNone/>
              <a:defRPr sz="1800" b="1"/>
            </a:lvl3pPr>
            <a:lvl4pPr marL="1371180" indent="0">
              <a:buNone/>
              <a:defRPr sz="1600" b="1"/>
            </a:lvl4pPr>
            <a:lvl5pPr marL="1828239" indent="0">
              <a:buNone/>
              <a:defRPr sz="1600" b="1"/>
            </a:lvl5pPr>
            <a:lvl6pPr marL="2285298" indent="0">
              <a:buNone/>
              <a:defRPr sz="1600" b="1"/>
            </a:lvl6pPr>
            <a:lvl7pPr marL="2742360" indent="0">
              <a:buNone/>
              <a:defRPr sz="1600" b="1"/>
            </a:lvl7pPr>
            <a:lvl8pPr marL="3199416" indent="0">
              <a:buNone/>
              <a:defRPr sz="1600" b="1"/>
            </a:lvl8pPr>
            <a:lvl9pPr marL="365647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357437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717675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18" indent="0">
              <a:buNone/>
              <a:defRPr sz="1800" b="1"/>
            </a:lvl3pPr>
            <a:lvl4pPr marL="1371180" indent="0">
              <a:buNone/>
              <a:defRPr sz="1600" b="1"/>
            </a:lvl4pPr>
            <a:lvl5pPr marL="1828239" indent="0">
              <a:buNone/>
              <a:defRPr sz="1600" b="1"/>
            </a:lvl5pPr>
            <a:lvl6pPr marL="2285298" indent="0">
              <a:buNone/>
              <a:defRPr sz="1600" b="1"/>
            </a:lvl6pPr>
            <a:lvl7pPr marL="2742360" indent="0">
              <a:buNone/>
              <a:defRPr sz="1600" b="1"/>
            </a:lvl7pPr>
            <a:lvl8pPr marL="3199416" indent="0">
              <a:buNone/>
              <a:defRPr sz="1600" b="1"/>
            </a:lvl8pPr>
            <a:lvl9pPr marL="365647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357437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4820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_Top Bar-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09896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OOD FAC DIS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2289"/>
            <a:ext cx="8229600" cy="42211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457200" y="1169096"/>
            <a:ext cx="8229600" cy="762000"/>
          </a:xfrm>
        </p:spPr>
        <p:txBody>
          <a:bodyPr/>
          <a:lstStyle>
            <a:lvl1pPr marL="0" indent="0">
              <a:buNone/>
              <a:defRPr b="1" i="1"/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67140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038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85800" y="6172200"/>
            <a:ext cx="5715000" cy="457200"/>
          </a:xfrm>
        </p:spPr>
        <p:txBody>
          <a:bodyPr anchor="b"/>
          <a:lstStyle>
            <a:lvl1pPr>
              <a:buFontTx/>
              <a:buNone/>
              <a:defRPr sz="1200" i="1"/>
            </a:lvl1pPr>
            <a:lvl2pPr>
              <a:buFontTx/>
              <a:buNone/>
              <a:defRPr sz="1400" i="1"/>
            </a:lvl2pPr>
            <a:lvl3pPr>
              <a:buFontTx/>
              <a:buNone/>
              <a:defRPr sz="1400" i="1"/>
            </a:lvl3pPr>
            <a:lvl4pPr>
              <a:buFontTx/>
              <a:buNone/>
              <a:defRPr sz="1400" i="1"/>
            </a:lvl4pPr>
            <a:lvl5pPr>
              <a:buFontTx/>
              <a:buNone/>
              <a:defRPr sz="1400" i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357823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4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85800" y="6172200"/>
            <a:ext cx="5715000" cy="457200"/>
          </a:xfrm>
        </p:spPr>
        <p:txBody>
          <a:bodyPr anchor="b"/>
          <a:lstStyle>
            <a:lvl1pPr>
              <a:buFontTx/>
              <a:buNone/>
              <a:defRPr sz="1200" i="1"/>
            </a:lvl1pPr>
            <a:lvl2pPr>
              <a:buFontTx/>
              <a:buNone/>
              <a:defRPr sz="1400" i="1"/>
            </a:lvl2pPr>
            <a:lvl3pPr>
              <a:buFontTx/>
              <a:buNone/>
              <a:defRPr sz="1400" i="1"/>
            </a:lvl3pPr>
            <a:lvl4pPr>
              <a:buFontTx/>
              <a:buNone/>
              <a:defRPr sz="1400" i="1"/>
            </a:lvl4pPr>
            <a:lvl5pPr>
              <a:buFontTx/>
              <a:buNone/>
              <a:defRPr sz="1400" i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8571565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22-Feb-18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1109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22-Feb-18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4445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22-Feb-18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2083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22-Feb-18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01161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22-Feb-18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77466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22-Feb-18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711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3050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22-Feb-18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85147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22-Feb-18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59163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22-Feb-18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44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22-Feb-18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94584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22-Feb-18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14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 userDrawn="1"/>
        </p:nvSpPr>
        <p:spPr bwMode="auto">
          <a:xfrm>
            <a:off x="28575" y="5754688"/>
            <a:ext cx="9086850" cy="8588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Lucida Sans Typewriter" pitchFamily="49" charset="0"/>
                <a:ea typeface="MS PGothic" pitchFamily="34" charset="-128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Lucida Sans Typewriter" pitchFamily="49" charset="0"/>
                <a:ea typeface="MS PGothic" pitchFamily="34" charset="-128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Lucida Sans Typewriter" pitchFamily="49" charset="0"/>
                <a:ea typeface="MS PGothic" pitchFamily="34" charset="-128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Lucida Sans Typewriter" pitchFamily="49" charset="0"/>
                <a:ea typeface="MS PGothic" pitchFamily="34" charset="-128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Lucida Sans Typewriter" pitchFamily="49" charset="0"/>
                <a:ea typeface="MS PGothic" pitchFamily="34" charset="-128"/>
                <a:cs typeface="Arial" pitchFamily="34" charset="0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Lucida Sans Typewriter" pitchFamily="49" charset="0"/>
                <a:ea typeface="MS PGothic" pitchFamily="34" charset="-128"/>
                <a:cs typeface="Arial" pitchFamily="34" charset="0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Lucida Sans Typewriter" pitchFamily="49" charset="0"/>
                <a:ea typeface="MS PGothic" pitchFamily="34" charset="-128"/>
                <a:cs typeface="Arial" pitchFamily="34" charset="0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Lucida Sans Typewriter" pitchFamily="49" charset="0"/>
                <a:ea typeface="MS PGothic" pitchFamily="34" charset="-128"/>
                <a:cs typeface="Arial" pitchFamily="34" charset="0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Lucida Sans Typewriter" pitchFamily="49" charset="0"/>
                <a:ea typeface="MS PGothic" pitchFamily="34" charset="-128"/>
                <a:cs typeface="Arial" pitchFamily="34" charset="0"/>
              </a:defRPr>
            </a:lvl9pPr>
          </a:lstStyle>
          <a:p>
            <a:pPr eaLnBrk="0" hangingPunct="0">
              <a:defRPr/>
            </a:pPr>
            <a:endParaRPr lang="en-US" sz="2400">
              <a:solidFill>
                <a:srgbClr val="616265"/>
              </a:solidFill>
              <a:latin typeface="Arial" pitchFamily="34" charset="0"/>
              <a:ea typeface="ヒラギノ角ゴ Pro W3" pitchFamily="-9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05951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45720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45720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61925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59" indent="0">
              <a:buNone/>
              <a:defRPr sz="1200"/>
            </a:lvl2pPr>
            <a:lvl3pPr marL="914118" indent="0">
              <a:buNone/>
              <a:defRPr sz="1000"/>
            </a:lvl3pPr>
            <a:lvl4pPr marL="1371180" indent="0">
              <a:buNone/>
              <a:defRPr sz="900"/>
            </a:lvl4pPr>
            <a:lvl5pPr marL="1828239" indent="0">
              <a:buNone/>
              <a:defRPr sz="900"/>
            </a:lvl5pPr>
            <a:lvl6pPr marL="2285298" indent="0">
              <a:buNone/>
              <a:defRPr sz="900"/>
            </a:lvl6pPr>
            <a:lvl7pPr marL="2742360" indent="0">
              <a:buNone/>
              <a:defRPr sz="900"/>
            </a:lvl7pPr>
            <a:lvl8pPr marL="3199416" indent="0">
              <a:buNone/>
              <a:defRPr sz="900"/>
            </a:lvl8pPr>
            <a:lvl9pPr marL="365647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86543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59" indent="0">
              <a:buNone/>
              <a:defRPr sz="2800"/>
            </a:lvl2pPr>
            <a:lvl3pPr marL="914118" indent="0">
              <a:buNone/>
              <a:defRPr sz="2400"/>
            </a:lvl3pPr>
            <a:lvl4pPr marL="1371180" indent="0">
              <a:buNone/>
              <a:defRPr sz="2000"/>
            </a:lvl4pPr>
            <a:lvl5pPr marL="1828239" indent="0">
              <a:buNone/>
              <a:defRPr sz="2000"/>
            </a:lvl5pPr>
            <a:lvl6pPr marL="2285298" indent="0">
              <a:buNone/>
              <a:defRPr sz="2000"/>
            </a:lvl6pPr>
            <a:lvl7pPr marL="2742360" indent="0">
              <a:buNone/>
              <a:defRPr sz="2000"/>
            </a:lvl7pPr>
            <a:lvl8pPr marL="3199416" indent="0">
              <a:buNone/>
              <a:defRPr sz="2000"/>
            </a:lvl8pPr>
            <a:lvl9pPr marL="3656478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59" indent="0">
              <a:buNone/>
              <a:defRPr sz="1200"/>
            </a:lvl2pPr>
            <a:lvl3pPr marL="914118" indent="0">
              <a:buNone/>
              <a:defRPr sz="1000"/>
            </a:lvl3pPr>
            <a:lvl4pPr marL="1371180" indent="0">
              <a:buNone/>
              <a:defRPr sz="900"/>
            </a:lvl4pPr>
            <a:lvl5pPr marL="1828239" indent="0">
              <a:buNone/>
              <a:defRPr sz="900"/>
            </a:lvl5pPr>
            <a:lvl6pPr marL="2285298" indent="0">
              <a:buNone/>
              <a:defRPr sz="900"/>
            </a:lvl6pPr>
            <a:lvl7pPr marL="2742360" indent="0">
              <a:buNone/>
              <a:defRPr sz="900"/>
            </a:lvl7pPr>
            <a:lvl8pPr marL="3199416" indent="0">
              <a:buNone/>
              <a:defRPr sz="900"/>
            </a:lvl8pPr>
            <a:lvl9pPr marL="365647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70271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5616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image" Target="../media/image7.jpeg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19" Type="http://schemas.openxmlformats.org/officeDocument/2006/relationships/image" Target="../media/image6.jpeg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 descr="201105944_Acad_PPT_Ins_v4.jp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723900"/>
            <a:ext cx="83820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752600"/>
            <a:ext cx="8382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9" name="Picture 9" descr="color.png"/>
          <p:cNvSpPr>
            <a:spLocks noChangeAspect="1"/>
          </p:cNvSpPr>
          <p:nvPr/>
        </p:nvSpPr>
        <p:spPr bwMode="auto">
          <a:xfrm>
            <a:off x="7239000" y="6016625"/>
            <a:ext cx="1905000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616265"/>
              </a:solidFill>
              <a:latin typeface="Lucida Sans Typewriter" pitchFamily="49" charset="0"/>
              <a:ea typeface="MS PGothic" pitchFamily="34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43763" y="6409010"/>
            <a:ext cx="1828800" cy="260350"/>
          </a:xfrm>
          <a:prstGeom prst="rect">
            <a:avLst/>
          </a:prstGeom>
          <a:noFill/>
        </p:spPr>
        <p:txBody>
          <a:bodyPr lIns="91416" tIns="45709" rIns="91416" bIns="4570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pitchFamily="16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pitchFamily="16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pitchFamily="16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pitchFamily="16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pitchFamily="16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16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16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16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16" charset="-128"/>
              </a:defRPr>
            </a:lvl9pPr>
          </a:lstStyle>
          <a:p>
            <a:pPr algn="r" defTabSz="642816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0217C72C-C85F-4549-BD7F-B3D13A08C087}" type="slidenum">
              <a:rPr lang="en-US" sz="1100" smtClean="0">
                <a:solidFill>
                  <a:srgbClr val="A1A0A4"/>
                </a:solidFill>
                <a:sym typeface="Helvetica Light" charset="0"/>
              </a:rPr>
              <a:pPr algn="r" defTabSz="642816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100" dirty="0" smtClean="0">
              <a:solidFill>
                <a:srgbClr val="A1A0A4"/>
              </a:solidFill>
              <a:sym typeface="Helvetica Light" charset="0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6228184" y="260648"/>
            <a:ext cx="2915667" cy="294481"/>
          </a:xfrm>
          <a:prstGeom prst="rect">
            <a:avLst/>
          </a:prstGeom>
          <a:noFill/>
          <a:ln>
            <a:noFill/>
          </a:ln>
        </p:spPr>
        <p:txBody>
          <a:bodyPr lIns="64291" tIns="32146" rIns="192874" bIns="32146"/>
          <a:lstStyle/>
          <a:p>
            <a:pPr algn="r" defTabSz="642915" eaLnBrk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en-US" sz="15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edtronic </a:t>
            </a:r>
            <a:r>
              <a:rPr lang="en-US" sz="1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r>
              <a:rPr lang="en-US" sz="15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aculty </a:t>
            </a:r>
            <a:r>
              <a:rPr lang="en-US" sz="1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n-US" sz="15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ducation</a:t>
            </a:r>
            <a:endParaRPr lang="en-US" sz="15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1"/>
          <p:cNvSpPr txBox="1">
            <a:spLocks noChangeArrowheads="1"/>
          </p:cNvSpPr>
          <p:nvPr userDrawn="1"/>
        </p:nvSpPr>
        <p:spPr bwMode="auto">
          <a:xfrm>
            <a:off x="5364088" y="6453336"/>
            <a:ext cx="36449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Lucida Sans Typewriter" pitchFamily="49" charset="0"/>
                <a:ea typeface="MS PGothic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Lucida Sans Typewriter" pitchFamily="49" charset="0"/>
                <a:ea typeface="MS PGothic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Lucida Sans Typewriter" pitchFamily="49" charset="0"/>
                <a:ea typeface="MS PGothic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Lucida Sans Typewriter" pitchFamily="49" charset="0"/>
                <a:ea typeface="MS PGothic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Lucida Sans Typewriter" pitchFamily="49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Lucida Sans Typewriter" pitchFamily="49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Lucida Sans Typewriter" pitchFamily="49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Lucida Sans Typewriter" pitchFamily="49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Lucida Sans Typewriter" pitchFamily="49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 smtClean="0">
                <a:solidFill>
                  <a:srgbClr val="7F7F7F"/>
                </a:solidFill>
                <a:latin typeface="Arial" pitchFamily="34" charset="0"/>
              </a:rPr>
              <a:t>© 2014 Medtronic, Inc. All rights reserved. 10142380DOC 1B OUS only</a:t>
            </a:r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0" y="6016625"/>
            <a:ext cx="2123728" cy="65261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616265"/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4" t="67361" r="52132" b="17752"/>
          <a:stretch/>
        </p:blipFill>
        <p:spPr bwMode="auto">
          <a:xfrm>
            <a:off x="132079" y="6196855"/>
            <a:ext cx="1775625" cy="54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5758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195"/>
          </a:solidFill>
          <a:latin typeface="+mj-lt"/>
          <a:ea typeface="+mj-ea"/>
          <a:cs typeface="ヒラギノ角ゴ Pro W3" pitchFamily="-111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195"/>
          </a:solidFill>
          <a:latin typeface="Arial" charset="0"/>
          <a:ea typeface="ヒラギノ角ゴ Pro W3" pitchFamily="28" charset="-128"/>
          <a:cs typeface="ヒラギノ角ゴ Pro W3" pitchFamily="-111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195"/>
          </a:solidFill>
          <a:latin typeface="Arial" charset="0"/>
          <a:ea typeface="ヒラギノ角ゴ Pro W3" pitchFamily="28" charset="-128"/>
          <a:cs typeface="ヒラギノ角ゴ Pro W3" pitchFamily="-111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195"/>
          </a:solidFill>
          <a:latin typeface="Arial" charset="0"/>
          <a:ea typeface="ヒラギノ角ゴ Pro W3" pitchFamily="28" charset="-128"/>
          <a:cs typeface="ヒラギノ角ゴ Pro W3" pitchFamily="-111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195"/>
          </a:solidFill>
          <a:latin typeface="Arial" charset="0"/>
          <a:ea typeface="ヒラギノ角ゴ Pro W3" pitchFamily="28" charset="-128"/>
          <a:cs typeface="ヒラギノ角ゴ Pro W3" pitchFamily="-111" charset="-128"/>
        </a:defRPr>
      </a:lvl5pPr>
      <a:lvl6pPr marL="457082" algn="l" rtl="0" fontAlgn="base">
        <a:spcBef>
          <a:spcPct val="0"/>
        </a:spcBef>
        <a:spcAft>
          <a:spcPct val="0"/>
        </a:spcAft>
        <a:defRPr sz="2800">
          <a:solidFill>
            <a:srgbClr val="005195"/>
          </a:solidFill>
          <a:latin typeface="Arial" charset="0"/>
          <a:ea typeface="ヒラギノ角ゴ Pro W3" pitchFamily="28" charset="-128"/>
        </a:defRPr>
      </a:lvl6pPr>
      <a:lvl7pPr marL="914165" algn="l" rtl="0" fontAlgn="base">
        <a:spcBef>
          <a:spcPct val="0"/>
        </a:spcBef>
        <a:spcAft>
          <a:spcPct val="0"/>
        </a:spcAft>
        <a:defRPr sz="2800">
          <a:solidFill>
            <a:srgbClr val="005195"/>
          </a:solidFill>
          <a:latin typeface="Arial" charset="0"/>
          <a:ea typeface="ヒラギノ角ゴ Pro W3" pitchFamily="28" charset="-128"/>
        </a:defRPr>
      </a:lvl7pPr>
      <a:lvl8pPr marL="1371250" algn="l" rtl="0" fontAlgn="base">
        <a:spcBef>
          <a:spcPct val="0"/>
        </a:spcBef>
        <a:spcAft>
          <a:spcPct val="0"/>
        </a:spcAft>
        <a:defRPr sz="2800">
          <a:solidFill>
            <a:srgbClr val="005195"/>
          </a:solidFill>
          <a:latin typeface="Arial" charset="0"/>
          <a:ea typeface="ヒラギノ角ゴ Pro W3" pitchFamily="28" charset="-128"/>
        </a:defRPr>
      </a:lvl8pPr>
      <a:lvl9pPr marL="1828332" algn="l" rtl="0" fontAlgn="base">
        <a:spcBef>
          <a:spcPct val="0"/>
        </a:spcBef>
        <a:spcAft>
          <a:spcPct val="0"/>
        </a:spcAft>
        <a:defRPr sz="2800">
          <a:solidFill>
            <a:srgbClr val="005195"/>
          </a:solidFill>
          <a:latin typeface="Arial" charset="0"/>
          <a:ea typeface="ヒラギノ角ゴ Pro W3" pitchFamily="28" charset="-128"/>
        </a:defRPr>
      </a:lvl9pPr>
    </p:titleStyle>
    <p:bodyStyle>
      <a:lvl1pPr marL="339725" indent="-33972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ヒラギノ角ゴ Pro W3" pitchFamily="-111" charset="-128"/>
        </a:defRPr>
      </a:lvl1pPr>
      <a:lvl2pPr marL="739775" indent="-282575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ヒラギノ角ゴ Pro W3" pitchFamily="-111" charset="-128"/>
        </a:defRPr>
      </a:lvl2pPr>
      <a:lvl3pPr marL="1139825" indent="-225425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ヒラギノ角ゴ Pro W3" pitchFamily="-111" charset="-128"/>
        </a:defRPr>
      </a:lvl3pPr>
      <a:lvl4pPr marL="1597025" indent="-225425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ヒラギノ角ゴ Pro W3" pitchFamily="-111" charset="-128"/>
        </a:defRPr>
      </a:lvl4pPr>
      <a:lvl5pPr marL="2054225" indent="-225425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  <a:cs typeface="ヒラギノ角ゴ Pro W3" pitchFamily="-111" charset="-128"/>
        </a:defRPr>
      </a:lvl5pPr>
      <a:lvl6pPr marL="2513959" indent="-228541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6pPr>
      <a:lvl7pPr marL="2971040" indent="-228541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7pPr>
      <a:lvl8pPr marL="3428124" indent="-228541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8pPr>
      <a:lvl9pPr marL="3885205" indent="-228541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3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1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0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8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222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a-DK" smtClean="0"/>
              <a:t>Klik for at redigere i master</a:t>
            </a:r>
            <a:endParaRPr lang="en-US" dirty="0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4859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 smtClean="0"/>
          </a:p>
        </p:txBody>
      </p:sp>
      <p:sp>
        <p:nvSpPr>
          <p:cNvPr id="3077" name="Rectangle 7"/>
          <p:cNvSpPr>
            <a:spLocks noChangeArrowheads="1"/>
          </p:cNvSpPr>
          <p:nvPr/>
        </p:nvSpPr>
        <p:spPr bwMode="auto">
          <a:xfrm>
            <a:off x="0" y="6721475"/>
            <a:ext cx="9144000" cy="136525"/>
          </a:xfrm>
          <a:prstGeom prst="rect">
            <a:avLst/>
          </a:prstGeom>
          <a:solidFill>
            <a:srgbClr val="A6A6A6"/>
          </a:solidFill>
          <a:ln>
            <a:noFill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  <a:extLst/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3078" name="Text Box 8"/>
          <p:cNvSpPr txBox="1">
            <a:spLocks noChangeArrowheads="1"/>
          </p:cNvSpPr>
          <p:nvPr/>
        </p:nvSpPr>
        <p:spPr bwMode="auto">
          <a:xfrm>
            <a:off x="8755063" y="0"/>
            <a:ext cx="609600" cy="3381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fld id="{3DEE66C7-8F1C-46CE-92E2-E3B3A5301E95}" type="slidenum">
              <a:rPr lang="en-US" sz="1600" b="1">
                <a:solidFill>
                  <a:prstClr val="black"/>
                </a:solidFill>
                <a:latin typeface="Calibri" pitchFamily="34" charset="0"/>
              </a:rPr>
              <a:pPr eaLnBrk="1" hangingPunct="1">
                <a:spcBef>
                  <a:spcPct val="50000"/>
                </a:spcBef>
                <a:defRPr/>
              </a:pPr>
              <a:t>‹#›</a:t>
            </a:fld>
            <a:endParaRPr lang="en-US" sz="1600" b="1" dirty="0">
              <a:solidFill>
                <a:prstClr val="black"/>
              </a:solidFill>
              <a:latin typeface="Calibri" pitchFamily="34" charset="0"/>
            </a:endParaRPr>
          </a:p>
        </p:txBody>
      </p:sp>
      <p:cxnSp>
        <p:nvCxnSpPr>
          <p:cNvPr id="7" name="Straight Connector 18"/>
          <p:cNvCxnSpPr>
            <a:cxnSpLocks noChangeShapeType="1"/>
          </p:cNvCxnSpPr>
          <p:nvPr/>
        </p:nvCxnSpPr>
        <p:spPr bwMode="auto">
          <a:xfrm>
            <a:off x="520700" y="1181100"/>
            <a:ext cx="8216900" cy="1588"/>
          </a:xfrm>
          <a:prstGeom prst="line">
            <a:avLst/>
          </a:prstGeom>
          <a:noFill/>
          <a:ln w="19050" algn="ctr">
            <a:solidFill>
              <a:schemeClr val="bg1">
                <a:lumMod val="75000"/>
              </a:schemeClr>
            </a:solidFill>
            <a:round/>
            <a:headEnd/>
            <a:tailEnd/>
          </a:ln>
        </p:spPr>
      </p:cxnSp>
      <p:sp>
        <p:nvSpPr>
          <p:cNvPr id="8" name="TextBox 7"/>
          <p:cNvSpPr txBox="1"/>
          <p:nvPr/>
        </p:nvSpPr>
        <p:spPr>
          <a:xfrm>
            <a:off x="2617971" y="6641858"/>
            <a:ext cx="39080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CONFIDENTIAL – DRAFT </a:t>
            </a:r>
            <a:r>
              <a:rPr lang="en-US" sz="1400" b="1" dirty="0" smtClean="0">
                <a:solidFill>
                  <a:srgbClr val="FF0000"/>
                </a:solidFill>
                <a:ea typeface="ＭＳ Ｐゴシック"/>
                <a:cs typeface="ＭＳ Ｐゴシック"/>
              </a:rPr>
              <a:t>– NOT FOR DISTRIBUTION</a:t>
            </a:r>
            <a:endParaRPr lang="en-US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414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lnSpc>
          <a:spcPts val="3400"/>
        </a:lnSpc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l" rtl="0" eaLnBrk="1" fontAlgn="base" hangingPunct="1">
        <a:lnSpc>
          <a:spcPts val="34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  <a:ea typeface="ＭＳ Ｐゴシック" pitchFamily="-65" charset="-128"/>
          <a:cs typeface="ＭＳ Ｐゴシック" pitchFamily="-65" charset="-128"/>
        </a:defRPr>
      </a:lvl2pPr>
      <a:lvl3pPr algn="l" rtl="0" eaLnBrk="1" fontAlgn="base" hangingPunct="1">
        <a:lnSpc>
          <a:spcPts val="34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  <a:ea typeface="ＭＳ Ｐゴシック" pitchFamily="-65" charset="-128"/>
          <a:cs typeface="ＭＳ Ｐゴシック" pitchFamily="-65" charset="-128"/>
        </a:defRPr>
      </a:lvl3pPr>
      <a:lvl4pPr algn="l" rtl="0" eaLnBrk="1" fontAlgn="base" hangingPunct="1">
        <a:lnSpc>
          <a:spcPts val="34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  <a:ea typeface="ＭＳ Ｐゴシック" pitchFamily="-65" charset="-128"/>
          <a:cs typeface="ＭＳ Ｐゴシック" pitchFamily="-65" charset="-128"/>
        </a:defRPr>
      </a:lvl4pPr>
      <a:lvl5pPr algn="l" rtl="0" eaLnBrk="1" fontAlgn="base" hangingPunct="1">
        <a:lnSpc>
          <a:spcPts val="34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  <a:ea typeface="ＭＳ Ｐゴシック" pitchFamily="-65" charset="-128"/>
          <a:cs typeface="ＭＳ Ｐゴシック" pitchFamily="-65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lnSpc>
          <a:spcPct val="80000"/>
        </a:lnSpc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rtl="0" eaLnBrk="1" fontAlgn="base" hangingPunct="1">
        <a:lnSpc>
          <a:spcPct val="80000"/>
        </a:lnSpc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ＭＳ Ｐゴシック" pitchFamily="-65" charset="-128"/>
          <a:cs typeface="ＭＳ Ｐゴシック"/>
        </a:defRPr>
      </a:lvl2pPr>
      <a:lvl3pPr marL="1143000" indent="-228600" algn="l" rtl="0" eaLnBrk="1" fontAlgn="base" hangingPunct="1">
        <a:lnSpc>
          <a:spcPct val="80000"/>
        </a:lnSpc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ＭＳ Ｐゴシック"/>
        </a:defRPr>
      </a:lvl3pPr>
      <a:lvl4pPr marL="1600200" indent="-228600" algn="l" rtl="0" eaLnBrk="1" fontAlgn="base" hangingPunct="1">
        <a:lnSpc>
          <a:spcPct val="80000"/>
        </a:lnSpc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ＭＳ Ｐゴシック"/>
        </a:defRPr>
      </a:lvl4pPr>
      <a:lvl5pPr marL="2057400" indent="-228600" algn="l" rtl="0" eaLnBrk="1" fontAlgn="base" hangingPunct="1">
        <a:lnSpc>
          <a:spcPct val="80000"/>
        </a:lnSpc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ＭＳ Ｐゴシック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2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29" tIns="45715" rIns="91429" bIns="45715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1027" name="12 - Θέση κειμένου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smtClean="0"/>
          </a:p>
        </p:txBody>
      </p:sp>
      <p:sp>
        <p:nvSpPr>
          <p:cNvPr id="14" name="1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416676"/>
            <a:ext cx="2133600" cy="365125"/>
          </a:xfrm>
          <a:prstGeom prst="rect">
            <a:avLst/>
          </a:prstGeom>
        </p:spPr>
        <p:txBody>
          <a:bodyPr vert="horz" lIns="91429" tIns="45715" rIns="91429" bIns="45715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 defTabSz="914290">
              <a:defRPr/>
            </a:pPr>
            <a:fld id="{DCDCC33B-956E-4134-A80C-62787865A712}" type="datetimeFigureOut">
              <a:rPr lang="el-GR">
                <a:solidFill>
                  <a:prstClr val="white">
                    <a:shade val="50000"/>
                  </a:prstClr>
                </a:solidFill>
              </a:rPr>
              <a:pPr defTabSz="914290">
                <a:defRPr/>
              </a:pPr>
              <a:t>22/2/2018</a:t>
            </a:fld>
            <a:endParaRPr lang="el-GR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416676"/>
            <a:ext cx="2895600" cy="365125"/>
          </a:xfrm>
          <a:prstGeom prst="rect">
            <a:avLst/>
          </a:prstGeom>
        </p:spPr>
        <p:txBody>
          <a:bodyPr vert="horz" lIns="91429" tIns="45715" rIns="91429" bIns="45715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 defTabSz="914290">
              <a:defRPr/>
            </a:pPr>
            <a:endParaRPr lang="el-GR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3" name="22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7924800" y="6416676"/>
            <a:ext cx="762000" cy="365125"/>
          </a:xfrm>
          <a:prstGeom prst="rect">
            <a:avLst/>
          </a:prstGeom>
        </p:spPr>
        <p:txBody>
          <a:bodyPr vert="horz" lIns="0" tIns="45715" rIns="0" bIns="45715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 defTabSz="914290">
              <a:defRPr/>
            </a:pPr>
            <a:fld id="{361C0F8A-A0D1-4CD6-A889-D6126BFEDBA7}" type="slidenum">
              <a:rPr lang="el-GR">
                <a:solidFill>
                  <a:prstClr val="white">
                    <a:shade val="50000"/>
                  </a:prstClr>
                </a:solidFill>
              </a:rPr>
              <a:pPr defTabSz="914290">
                <a:defRPr/>
              </a:pPr>
              <a:t>‹#›</a:t>
            </a:fld>
            <a:endParaRPr lang="el-GR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2213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5pPr>
      <a:lvl6pPr marL="457145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6pPr>
      <a:lvl7pPr marL="91429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7pPr>
      <a:lvl8pPr marL="1371435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8pPr>
      <a:lvl9pPr marL="1828581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9pPr>
    </p:titleStyle>
    <p:bodyStyle>
      <a:lvl1pPr marL="547622" indent="-411114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259" indent="-282541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339" indent="-22857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388" indent="-182541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453" indent="-182541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580" indent="-182858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724" indent="-182858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6868" indent="-182858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012" indent="-182858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8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2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7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1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6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2024" y="165100"/>
            <a:ext cx="8229600" cy="71390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24" y="169508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8" name="Picture 2" descr="C:\Users\kathleen.cahill\Desktop\logo_cmyk_jpeg.jpg"/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6255603"/>
            <a:ext cx="1187625" cy="577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 userDrawn="1"/>
        </p:nvSpPr>
        <p:spPr>
          <a:xfrm rot="16200000">
            <a:off x="7856270" y="5112841"/>
            <a:ext cx="236392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8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  <a:ea typeface="ヒラギノ角ゴ Pro W3" pitchFamily="80" charset="-128"/>
              </a:rPr>
              <a:t>DC00016286 OUS only</a:t>
            </a:r>
            <a:endParaRPr lang="en-US" sz="800" dirty="0">
              <a:solidFill>
                <a:prstClr val="black">
                  <a:lumMod val="50000"/>
                  <a:lumOff val="50000"/>
                </a:prstClr>
              </a:solidFill>
              <a:latin typeface="Arial" charset="0"/>
              <a:ea typeface="ヒラギノ角ゴ Pro W3" pitchFamily="8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09432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  <p:sldLayoutId id="2147483960" r:id="rId12"/>
    <p:sldLayoutId id="2147483961" r:id="rId13"/>
    <p:sldLayoutId id="2147483962" r:id="rId14"/>
    <p:sldLayoutId id="2147483963" r:id="rId15"/>
    <p:sldLayoutId id="2147483964" r:id="rId16"/>
    <p:sldLayoutId id="2147483965" r:id="rId17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lang="en-US" sz="3600" b="1" kern="1200" dirty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Arial" pitchFamily="34" charset="0"/>
        </a:defRPr>
      </a:lvl1pPr>
    </p:titleStyle>
    <p:bodyStyle>
      <a:lvl1pPr marL="233363" indent="-233363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j-lt"/>
          <a:ea typeface="+mn-ea"/>
          <a:cs typeface="Arial" pitchFamily="34" charset="0"/>
        </a:defRPr>
      </a:lvl1pPr>
      <a:lvl2pPr marL="631825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>
              <a:lumMod val="65000"/>
              <a:lumOff val="35000"/>
            </a:schemeClr>
          </a:solidFill>
          <a:latin typeface="+mj-lt"/>
          <a:ea typeface="+mn-ea"/>
          <a:cs typeface="Arial" pitchFamily="34" charset="0"/>
        </a:defRPr>
      </a:lvl2pPr>
      <a:lvl3pPr marL="9779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j-lt"/>
          <a:ea typeface="+mn-ea"/>
          <a:cs typeface="Arial" pitchFamily="34" charset="0"/>
        </a:defRPr>
      </a:lvl3pPr>
      <a:lvl4pPr marL="131445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>
              <a:lumMod val="65000"/>
              <a:lumOff val="35000"/>
            </a:schemeClr>
          </a:solidFill>
          <a:latin typeface="+mj-lt"/>
          <a:ea typeface="+mn-ea"/>
          <a:cs typeface="Arial" pitchFamily="34" charset="0"/>
        </a:defRPr>
      </a:lvl4pPr>
      <a:lvl5pPr marL="1608138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>
              <a:lumMod val="65000"/>
              <a:lumOff val="35000"/>
            </a:schemeClr>
          </a:solidFill>
          <a:latin typeface="+mj-lt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22-Feb-18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566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7" r:id="rId1"/>
    <p:sldLayoutId id="2147483968" r:id="rId2"/>
    <p:sldLayoutId id="2147483969" r:id="rId3"/>
    <p:sldLayoutId id="2147483970" r:id="rId4"/>
    <p:sldLayoutId id="2147483971" r:id="rId5"/>
    <p:sldLayoutId id="2147483972" r:id="rId6"/>
    <p:sldLayoutId id="2147483973" r:id="rId7"/>
    <p:sldLayoutId id="2147483974" r:id="rId8"/>
    <p:sldLayoutId id="2147483975" r:id="rId9"/>
    <p:sldLayoutId id="2147483976" r:id="rId10"/>
    <p:sldLayoutId id="214748397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hyperlink" Target="http://www.brooklynem.org/Images/mock_csi_dion.jpg" TargetMode="External"/><Relationship Id="rId18" Type="http://schemas.openxmlformats.org/officeDocument/2006/relationships/image" Target="../media/image21.jpeg"/><Relationship Id="rId26" Type="http://schemas.openxmlformats.org/officeDocument/2006/relationships/image" Target="../media/image25.jpeg"/><Relationship Id="rId39" Type="http://schemas.openxmlformats.org/officeDocument/2006/relationships/hyperlink" Target="http://images.google.gr/imgres?imgurl=http://www.health.vic.gov.au/workforce/rscs/trauma1.jpg&amp;imgrefurl=http://www.health.vic.gov.au/workforce/healthcareers/choosevic.htm&amp;usg=__xp4O-Gv5vDlNU0_LoRpm5dIaSMw=&amp;h=214&amp;w=200&amp;sz=9&amp;hl=el&amp;start=4&amp;um=1&amp;tbnid=eYEe_--ISlDDpM:&amp;tbnh=106&amp;tbnw=99&amp;prev=/images?q=trauma+patient&amp;um=1&amp;hl=el" TargetMode="External"/><Relationship Id="rId3" Type="http://schemas.openxmlformats.org/officeDocument/2006/relationships/hyperlink" Target="http://images.google.gr/imgres?imgurl=http://www.injuryattorneysutah.com/wp-content/themes/mandigo/images/car-accident.jpg&amp;imgrefurl=http://www.injuryattorneysutah.com/&amp;usg=__NCMjcfNzoCnmGb4fn5bkG-u0jy0=&amp;h=378&amp;w=570&amp;sz=50&amp;hl=el&amp;start=4&amp;tbnid=Q526lMr05QnX9M:&amp;tbnh=89&amp;tbnw=134&amp;prev=/images?q=car+accident&amp;gbv=2&amp;hl=el" TargetMode="External"/><Relationship Id="rId21" Type="http://schemas.openxmlformats.org/officeDocument/2006/relationships/hyperlink" Target="http://images.google.gr/imgres?imgurl=http://www.treehugger.com/hummer-h2-accident001.jpg&amp;imgrefurl=http://www.treehugger.com/2008/03/09-week/&amp;usg=__2H63V4A9fU8e7uOY4QfTwxTN9Hc=&amp;h=381&amp;w=468&amp;sz=57&amp;hl=el&amp;start=20&amp;um=1&amp;tbnid=2qz-3mLBe3A8wM:&amp;tbnh=104&amp;tbnw=128&amp;prev=/images?q=accident&amp;um=1&amp;hl=el" TargetMode="External"/><Relationship Id="rId34" Type="http://schemas.openxmlformats.org/officeDocument/2006/relationships/image" Target="../media/image29.jpeg"/><Relationship Id="rId42" Type="http://schemas.openxmlformats.org/officeDocument/2006/relationships/image" Target="../media/image33.jpeg"/><Relationship Id="rId7" Type="http://schemas.openxmlformats.org/officeDocument/2006/relationships/hyperlink" Target="http://images.google.gr/imgres?imgurl=http://www.smirkingloon.com/media/blonde_car_accident.jpg&amp;imgrefurl=http://www.smirkingloon.com/humour/schadenfreude/blonde_car_accident.php&amp;usg=__KqnSrv9pyPMXO12DbeC0owBobKs=&amp;h=337&amp;w=450&amp;sz=40&amp;hl=el&amp;start=7&amp;tbnid=qxPAVHuz5yf20M:&amp;tbnh=95&amp;tbnw=127&amp;prev=/images?q=car+accident&amp;gbv=2&amp;hl=el" TargetMode="External"/><Relationship Id="rId12" Type="http://schemas.openxmlformats.org/officeDocument/2006/relationships/image" Target="../media/image18.jpeg"/><Relationship Id="rId17" Type="http://schemas.openxmlformats.org/officeDocument/2006/relationships/hyperlink" Target="http://images.google.gr/imgres?imgurl=http://dme.ap.nic.in/traffic_accident.jpg&amp;imgrefurl=http://dme.ap.nic.in/roadtraffic.html&amp;usg=__2Rz0Drdm4dJGv9ALyC6dPRFH9H8=&amp;h=440&amp;w=448&amp;sz=44&amp;hl=el&amp;start=1&amp;um=1&amp;tbnid=ZW31oV4AQ0qMhM:&amp;tbnh=125&amp;tbnw=127&amp;prev=/images?q=accident&amp;um=1&amp;hl=el" TargetMode="External"/><Relationship Id="rId25" Type="http://schemas.openxmlformats.org/officeDocument/2006/relationships/hyperlink" Target="http://images.google.gr/imgres?imgurl=http://www.midlandparkambulance.com/albums/Accident%208_7_2006/Accident%208_7_2006%20-%20002.jpg&amp;imgrefurl=http://www.midlandparkambulance.com/albums/Accident%208_7_2006.php&amp;usg=__egjF4MtFHpB45fZe1nnv3z9qpU8=&amp;h=768&amp;w=1024&amp;sz=93&amp;hl=el&amp;start=68&amp;um=1&amp;tbnid=QHoujo8lRXylrM:&amp;tbnh=113&amp;tbnw=150&amp;prev=/images?q=accident&amp;start=63&amp;ndsp=21&amp;um=1&amp;hl=el&amp;sa=N" TargetMode="External"/><Relationship Id="rId33" Type="http://schemas.openxmlformats.org/officeDocument/2006/relationships/hyperlink" Target="http://images.google.gr/imgres?imgurl=http://www.smh.com.au/ffximage/2008/02/24/craiglowndes_wideweb__470x309,0.jpg&amp;imgrefurl=http://www.smh.com.au/news/motorsport/ford-men-crash-and-clash/2008/02/24/1203788145362.html&amp;usg=__0lS5w7_Bte3xdmuLBE4GLPXs7w4=&amp;h=309&amp;w=470&amp;sz=38&amp;hl=el&amp;start=20&amp;um=1&amp;tbnid=60KRx0QE6SfWpM:&amp;tbnh=85&amp;tbnw=129&amp;prev=/images?q=crashes&amp;um=1&amp;hl=el&amp;sa=X" TargetMode="External"/><Relationship Id="rId38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0.jpeg"/><Relationship Id="rId20" Type="http://schemas.openxmlformats.org/officeDocument/2006/relationships/image" Target="../media/image22.jpeg"/><Relationship Id="rId29" Type="http://schemas.openxmlformats.org/officeDocument/2006/relationships/hyperlink" Target="http://images.google.gr/imgres?imgurl=http://allworldcars.com/wordpress/wp-content/uploads/2007/08/small-car-crash.jpg&amp;imgrefurl=http://allgoodphotos.blogspot.com/2008/06/worst-crashes-of-cars.html&amp;usg=__Yv2KuZyK8JWS0Hpzw8BiTb0NzKw=&amp;h=384&amp;w=640&amp;sz=76&amp;hl=el&amp;start=16&amp;um=1&amp;tbnid=6NizrqNhsvNL5M:&amp;tbnh=82&amp;tbnw=137&amp;prev=/images?q=crashes&amp;um=1&amp;hl=el&amp;sa=X" TargetMode="External"/><Relationship Id="rId41" Type="http://schemas.openxmlformats.org/officeDocument/2006/relationships/hyperlink" Target="http://images.google.gr/imgres?imgurl=http://cache.daylife.com/imageserve/03PteGV0W2cnE/610x.jpg&amp;imgrefurl=http://www.daylife.com/photo/03PteGV0W2cnE&amp;usg=__fzYCnhySIqBSB_F4YPd2Dtrr4DM=&amp;h=408&amp;w=610&amp;sz=85&amp;hl=el&amp;start=9&amp;um=1&amp;tbnid=U-MzDuUScvf2GM:&amp;tbnh=91&amp;tbnw=136&amp;prev=/images?q=trauma+patient&amp;um=1&amp;hl=el" TargetMode="Externa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5.jpeg"/><Relationship Id="rId11" Type="http://schemas.openxmlformats.org/officeDocument/2006/relationships/hyperlink" Target="http://images.google.gr/imgres?imgurl=http://www.orangecountyfl.net/NR/rdonlyres/ed7ftmwrxfjilusbfnx6ez5gx6v6l7wapfmlcm5z4uirpdtozer32cci43hdk6ns2ldrd7wxuagt4g/KelleyMossburginER2450.jpg&amp;imgrefurl=http://www.orangecountyfl.net/cms/ORANGEMEDIA/countynews/stories/4-25-06MockTrauma.htm&amp;usg=__0sWF7OhW0TEAroPflt5kOfYWE3M=&amp;h=442&amp;w=450&amp;sz=37&amp;hl=el&amp;start=1&amp;tbnid=wVNL1iHgQOzqiM:&amp;tbnh=125&amp;tbnw=127&amp;prev=/images?q=trauma+patient&amp;gbv=2&amp;hl=el" TargetMode="External"/><Relationship Id="rId24" Type="http://schemas.openxmlformats.org/officeDocument/2006/relationships/image" Target="../media/image24.jpeg"/><Relationship Id="rId32" Type="http://schemas.openxmlformats.org/officeDocument/2006/relationships/image" Target="../media/image28.jpeg"/><Relationship Id="rId37" Type="http://schemas.openxmlformats.org/officeDocument/2006/relationships/hyperlink" Target="http://images.google.gr/imgres?imgurl=http://www.onebadwheel.com/images/nascar-crashes-you-tube.jpg&amp;imgrefurl=http://www.onebadwheel.com/nascar-video/nascar-crash.php&amp;usg=__zczkxpioqEBmYgZ28tZ3sOJBqXU=&amp;h=234&amp;w=230&amp;sz=10&amp;hl=el&amp;start=27&amp;um=1&amp;tbnid=pG9s9ThCYH2RpM:&amp;tbnh=109&amp;tbnw=107&amp;prev=/images?q=crashes&amp;start=21&amp;ndsp=21&amp;um=1&amp;hl=el&amp;sa=N" TargetMode="External"/><Relationship Id="rId40" Type="http://schemas.openxmlformats.org/officeDocument/2006/relationships/image" Target="../media/image32.jpeg"/><Relationship Id="rId5" Type="http://schemas.openxmlformats.org/officeDocument/2006/relationships/hyperlink" Target="http://images.google.gr/imgres?imgurl=http://upload.wikimedia.org/wikipedia/commons/e/e1/Car_crash_1.jpg&amp;imgrefurl=http://colleeno-oneilc.blogspot.com/2008/02/shock-of-car-accident.html&amp;usg=__B9F58ID2PKQxIwy5tP7lHKG1gjo=&amp;h=1536&amp;w=2048&amp;sz=1382&amp;hl=el&amp;start=12&amp;tbnid=ZI-CXF0CxJV-RM:&amp;tbnh=113&amp;tbnw=150&amp;prev=/images?q=car+accident&amp;gbv=2&amp;hl=el" TargetMode="External"/><Relationship Id="rId15" Type="http://schemas.openxmlformats.org/officeDocument/2006/relationships/hyperlink" Target="http://images.google.gr/imgres?imgurl=http://www.legalphoto.biz/10-14-06_Iran_car_accident.jpg&amp;imgrefurl=http://www.legalphoto.biz/&amp;usg=__8cgqk8Jzmw4IUq2y884XJQh1MyM=&amp;h=313&amp;w=468&amp;sz=147&amp;hl=el&amp;start=17&amp;um=1&amp;tbnid=j-y8eKwFwnJc4M:&amp;tbnh=86&amp;tbnw=128&amp;prev=/images?q=car+accident&amp;um=1&amp;hl=el&amp;sa=N" TargetMode="External"/><Relationship Id="rId23" Type="http://schemas.openxmlformats.org/officeDocument/2006/relationships/hyperlink" Target="http://images.google.gr/imgres?imgurl=http://laviroutade.nuxit.net/francais/asie/chine/bestof/chineseway/images/accident_gif.jpg&amp;imgrefurl=http://laviroutade.nuxit.net/francais/asie/chine/bestof/chineseway/pages/accident_gif.htm&amp;usg=__mYUcc8yswmjaXW5UN-VaRXmAvew=&amp;h=328&amp;w=450&amp;sz=47&amp;hl=el&amp;start=63&amp;um=1&amp;tbnid=6OSISHTxkpeHyM:&amp;tbnh=93&amp;tbnw=127&amp;prev=/images?q=accident&amp;start=42&amp;ndsp=21&amp;um=1&amp;hl=el&amp;sa=N" TargetMode="External"/><Relationship Id="rId28" Type="http://schemas.openxmlformats.org/officeDocument/2006/relationships/image" Target="../media/image26.jpeg"/><Relationship Id="rId36" Type="http://schemas.openxmlformats.org/officeDocument/2006/relationships/image" Target="../media/image30.jpeg"/><Relationship Id="rId10" Type="http://schemas.openxmlformats.org/officeDocument/2006/relationships/image" Target="../media/image17.jpeg"/><Relationship Id="rId19" Type="http://schemas.openxmlformats.org/officeDocument/2006/relationships/hyperlink" Target="http://images.google.gr/imgres?imgurl=http://www.claimsway.info/wp-content/uploads/2008/10/motorcycle-accident-intersection1.jpg&amp;imgrefurl=http://www.claimsway.info/&amp;usg=__BvR8IJSdnSk8138kJJqoL2lLqQI=&amp;h=300&amp;w=400&amp;sz=24&amp;hl=el&amp;start=21&amp;um=1&amp;tbnid=MmnbsYk2GYR4aM:&amp;tbnh=93&amp;tbnw=124&amp;prev=/images?q=accident&amp;um=1&amp;hl=el" TargetMode="External"/><Relationship Id="rId31" Type="http://schemas.openxmlformats.org/officeDocument/2006/relationships/hyperlink" Target="http://images.google.gr/imgres?imgurl=http://www.totalcarcrashes.com/wp-content/uploads/2006/12/car_crashes_0110.gif&amp;imgrefurl=http://www.freewebs.com/distracteddriving/&amp;usg=__jnXvMRg3mrYTU9C6T1ia3hk9zrM=&amp;h=351&amp;w=468&amp;sz=98&amp;hl=el&amp;start=21&amp;um=1&amp;tbnid=Mz3M4e5r7Lr8DM:&amp;tbnh=96&amp;tbnw=128&amp;prev=/images?q=crashes&amp;um=1&amp;hl=el&amp;sa=X" TargetMode="External"/><Relationship Id="rId4" Type="http://schemas.openxmlformats.org/officeDocument/2006/relationships/image" Target="../media/image14.jpeg"/><Relationship Id="rId9" Type="http://schemas.openxmlformats.org/officeDocument/2006/relationships/hyperlink" Target="http://images.google.gr/imgres?imgurl=http://farm1.static.flickr.com/110/295633146_ed31d56835.jpg&amp;imgrefurl=http://www.flickr.com/photos/newsphotog6801/295633146/&amp;usg=__J6VksZr-UxB-i8NPMACyghhOhsE=&amp;h=375&amp;w=500&amp;sz=113&amp;hl=el&amp;start=28&amp;tbnid=RHfWCYE54ETyAM:&amp;tbnh=98&amp;tbnw=130&amp;prev=/images?q=car+accident&amp;start=21&amp;gbv=2&amp;ndsp=21&amp;hl=el&amp;sa=N" TargetMode="External"/><Relationship Id="rId14" Type="http://schemas.openxmlformats.org/officeDocument/2006/relationships/image" Target="../media/image19.jpeg"/><Relationship Id="rId22" Type="http://schemas.openxmlformats.org/officeDocument/2006/relationships/image" Target="../media/image23.jpeg"/><Relationship Id="rId27" Type="http://schemas.openxmlformats.org/officeDocument/2006/relationships/hyperlink" Target="http://images.google.gr/imgres?imgurl=http://upload.wikimedia.org/wikipedia/commons/6/61/Swiss_army_accident_simulation.jpg&amp;imgrefurl=http://commons.wikimedia.org/wiki/File:Swiss_army_accident_simulation.jpg&amp;usg=__owdn-AR9UYk8ZIa0l_3h8LVvrlE=&amp;h=1536&amp;w=2048&amp;sz=1352&amp;hl=el&amp;start=102&amp;um=1&amp;tbnid=4Qb1Scw19qQv3M:&amp;tbnh=113&amp;tbnw=150&amp;prev=/images?q=accident&amp;start=84&amp;ndsp=21&amp;um=1&amp;hl=el&amp;sa=N" TargetMode="External"/><Relationship Id="rId30" Type="http://schemas.openxmlformats.org/officeDocument/2006/relationships/image" Target="../media/image27.jpeg"/><Relationship Id="rId35" Type="http://schemas.openxmlformats.org/officeDocument/2006/relationships/hyperlink" Target="http://images.google.gr/imgres?imgurl=http://bp1.blogger.com/_akh8T5H-Goo/R7rJCdLoL0I/AAAAAAAAAcQ/1dMuIrhZhoI/s400/crash+ferrari+360+spyder.jpg&amp;imgrefurl=http://bestcarpictures.blogspot.com/2008/02/car-crashes.html&amp;usg=__O2W-94Z8Npykz4doZNtkfukuiz0=&amp;h=266&amp;w=400&amp;sz=38&amp;hl=el&amp;start=37&amp;um=1&amp;tbnid=F1wIIn2srzbM5M:&amp;tbnh=82&amp;tbnw=124&amp;prev=/images?q=crashes&amp;start=21&amp;ndsp=21&amp;um=1&amp;hl=el&amp;sa=N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5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funworld.com/cgi-bin/taf/birdcast.cgi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6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6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8.png"/><Relationship Id="rId4" Type="http://schemas.openxmlformats.org/officeDocument/2006/relationships/oleObject" Target="../embeddings/oleObject1.bin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7.jpg"/><Relationship Id="rId5" Type="http://schemas.openxmlformats.org/officeDocument/2006/relationships/image" Target="../media/image86.jpeg"/><Relationship Id="rId4" Type="http://schemas.openxmlformats.org/officeDocument/2006/relationships/image" Target="../media/image8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90.jpeg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9.jpeg"/><Relationship Id="rId5" Type="http://schemas.openxmlformats.org/officeDocument/2006/relationships/image" Target="../media/image88.png"/><Relationship Id="rId4" Type="http://schemas.openxmlformats.org/officeDocument/2006/relationships/oleObject" Target="../embeddings/oleObject2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9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0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2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12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39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tbn2.google.com/images?q=tbn:Q526lMr05QnX9M:http://www.injuryattorneysutah.com/wp-content/themes/mandigo/images/car-accident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214313"/>
            <a:ext cx="1577975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4" descr="http://tbn2.google.com/images?q=tbn:ZI-CXF0CxJV-RM:http://upload.wikimedia.org/wikipedia/commons/e/e1/Car_crash_1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75" y="285750"/>
            <a:ext cx="1808163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6" descr="http://tbn0.google.com/images?q=tbn:qxPAVHuz5yf20M:http://www.smirkingloon.com/media/blonde_car_accident.jpg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5" y="142875"/>
            <a:ext cx="1533525" cy="114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8" descr="http://tbn2.google.com/images?q=tbn:RHfWCYE54ETyAM:http://farm1.static.flickr.com/110/295633146_ed31d56835.jpg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214313"/>
            <a:ext cx="16176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10" descr="http://tbn3.google.com/images?q=tbn:wVNL1iHgQOzqiM:http://www.orangecountyfl.net/NR/rdonlyres/ed7ftmwrxfjilusbfnx6ez5gx6v6l7wapfmlcm5z4uirpdtozer32cci43hdk6ns2ldrd7wxuagt4g/KelleyMossburginER2450.jpg">
            <a:hlinkClick r:id="rId11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1214438"/>
            <a:ext cx="1362075" cy="134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12" descr="Προβολή εικόνας πλήρους μεγέθους">
            <a:hlinkClick r:id="rId13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438" y="1428750"/>
            <a:ext cx="1774825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9" descr="http://tbn0.google.com/images?q=tbn:j-y8eKwFwnJc4M:http://www.legalphoto.biz/10-14-06_Iran_car_accident.jpg">
            <a:hlinkClick r:id="rId15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5" y="2706688"/>
            <a:ext cx="181451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1" descr="http://tbn1.google.com/images?q=tbn:ZW31oV4AQ0qMhM:http://dme.ap.nic.in/traffic_accident.jpg">
            <a:hlinkClick r:id="rId17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625" y="1857375"/>
            <a:ext cx="1603375" cy="157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3" descr="http://tbn3.google.com/images?q=tbn:MmnbsYk2GYR4aM:http://www.claimsway.info/wp-content/uploads/2008/10/motorcycle-accident-intersection1.jpg">
            <a:hlinkClick r:id="rId19"/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3" y="1285875"/>
            <a:ext cx="1433512" cy="107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5" descr="http://tbn2.google.com/images?q=tbn:2qz-3mLBe3A8wM:http://www.treehugger.com/hummer-h2-accident001.jpg">
            <a:hlinkClick r:id="rId21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75" y="2428875"/>
            <a:ext cx="1720850" cy="139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7" descr="http://tbn0.google.com/images?q=tbn:6OSISHTxkpeHyM:http://laviroutade.nuxit.net/francais/asie/chine/bestof/chineseway/images/accident_gif.jpg">
            <a:hlinkClick r:id="rId23"/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5" y="3786188"/>
            <a:ext cx="1792288" cy="131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9" descr="http://tbn2.google.com/images?q=tbn:QHoujo8lRXylrM:http://www.midlandparkambulance.com/albums/Accident%25208_7_2006/Accident%25208_7_2006%2520-%2520002.jpg">
            <a:hlinkClick r:id="rId25"/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2143125"/>
            <a:ext cx="1808163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21" descr="http://tbn1.google.com/images?q=tbn:4Qb1Scw19qQv3M:http://upload.wikimedia.org/wikipedia/commons/6/61/Swiss_army_accident_simulation.jpg">
            <a:hlinkClick r:id="rId27"/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88" y="3143250"/>
            <a:ext cx="1808162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Picture 23" descr="http://tbn3.google.com/images?q=tbn:6NizrqNhsvNL5M:http://allworldcars.com/wordpress/wp-content/uploads/2007/08/small-car-crash.jpg">
            <a:hlinkClick r:id="rId29"/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4071938"/>
            <a:ext cx="1916112" cy="114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8" name="Picture 25" descr="http://tbn0.google.com/images?q=tbn:Mz3M4e5r7Lr8DM:http://www.totalcarcrashes.com/wp-content/uploads/2006/12/car_crashes_0110.gif">
            <a:hlinkClick r:id="rId31"/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8" y="4357688"/>
            <a:ext cx="1530350" cy="114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Picture 27" descr="http://tbn1.google.com/images?q=tbn:60KRx0QE6SfWpM:http://www.smh.com.au/ffximage/2008/02/24/craiglowndes_wideweb__470x309,0.jpg">
            <a:hlinkClick r:id="rId33"/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563" y="5357813"/>
            <a:ext cx="2060575" cy="135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0" name="Picture 29" descr="http://tbn0.google.com/images?q=tbn:F1wIIn2srzbM5M:http://bp1.blogger.com/_akh8T5H-Goo/R7rJCdLoL0I/AAAAAAAAAcQ/1dMuIrhZhoI/s400/crash%2Bferrari%2B360%2Bspyder.jpg">
            <a:hlinkClick r:id="rId35"/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88" y="5286375"/>
            <a:ext cx="2065337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1" name="Picture 31" descr="http://tbn0.google.com/images?q=tbn:pG9s9ThCYH2RpM:http://www.onebadwheel.com/images/nascar-crashes-you-tube.jpg">
            <a:hlinkClick r:id="rId37"/>
          </p:cNvPr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875" y="3635375"/>
            <a:ext cx="1452563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2" name="Picture 33" descr="http://tbn2.google.com/images?q=tbn:eYEe_--ISlDDpM:http://www.health.vic.gov.au/workforce/rscs/trauma1.jpg">
            <a:hlinkClick r:id="rId39"/>
          </p:cNvPr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5286375"/>
            <a:ext cx="1365250" cy="146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3" name="Picture 35" descr="http://tbn3.google.com/images?q=tbn:U-MzDuUScvf2GM:http://cache.daylife.com/imageserve/03PteGV0W2cnE/610x.jpg">
            <a:hlinkClick r:id="rId41"/>
          </p:cNvPr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0" y="5286375"/>
            <a:ext cx="1857375" cy="124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861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altLang="el-GR" sz="3600" dirty="0" smtClean="0"/>
              <a:t>Μηχανισμός αρτηριακού τραύματος</a:t>
            </a:r>
            <a:endParaRPr lang="el-GR" altLang="el-GR" sz="3600" dirty="0"/>
          </a:p>
        </p:txBody>
      </p:sp>
      <p:sp>
        <p:nvSpPr>
          <p:cNvPr id="240643" name="Text Box 3"/>
          <p:cNvSpPr txBox="1">
            <a:spLocks noChangeArrowheads="1"/>
          </p:cNvSpPr>
          <p:nvPr/>
        </p:nvSpPr>
        <p:spPr bwMode="auto">
          <a:xfrm>
            <a:off x="3630613" y="5988050"/>
            <a:ext cx="497998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1" hangingPunct="1">
              <a:defRPr/>
            </a:pPr>
            <a:r>
              <a:rPr lang="en-US" altLang="el-GR" i="1">
                <a:effectLst>
                  <a:outerShdw blurRad="38100" dist="38100" dir="2700000" algn="tl">
                    <a:srgbClr val="000000"/>
                  </a:outerShdw>
                </a:effectLst>
              </a:rPr>
              <a:t>Ruppert V, et al. Chirurg. 2004;75(12):1229-40</a:t>
            </a:r>
          </a:p>
          <a:p>
            <a:pPr algn="r" eaLnBrk="1" hangingPunct="1">
              <a:defRPr/>
            </a:pPr>
            <a:r>
              <a:rPr lang="en-US" altLang="el-GR" i="1">
                <a:effectLst>
                  <a:outerShdw blurRad="38100" dist="38100" dir="2700000" algn="tl">
                    <a:srgbClr val="000000"/>
                  </a:outerShdw>
                </a:effectLst>
              </a:rPr>
              <a:t>Krötz M, et al. </a:t>
            </a:r>
            <a:r>
              <a:rPr lang="el-GR" altLang="el-GR" i="1">
                <a:effectLst>
                  <a:outerShdw blurRad="38100" dist="38100" dir="2700000" algn="tl">
                    <a:srgbClr val="000000"/>
                  </a:outerShdw>
                </a:effectLst>
              </a:rPr>
              <a:t>Radiologe. 2005;45(12):1129-4</a:t>
            </a:r>
            <a:r>
              <a:rPr lang="en-US" altLang="el-GR" i="1">
                <a:effectLst>
                  <a:outerShdw blurRad="38100" dist="38100" dir="2700000" algn="tl">
                    <a:srgbClr val="000000"/>
                  </a:outerShdw>
                </a:effectLst>
              </a:rPr>
              <a:t>6</a:t>
            </a:r>
          </a:p>
        </p:txBody>
      </p:sp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00200"/>
            <a:ext cx="79248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7560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altLang="el-GR" sz="3600" dirty="0" smtClean="0"/>
              <a:t>Επικαλυμμένα </a:t>
            </a:r>
            <a:r>
              <a:rPr lang="en-GB" altLang="el-GR" sz="3600" dirty="0" smtClean="0"/>
              <a:t>stents - </a:t>
            </a:r>
            <a:r>
              <a:rPr lang="en-US" altLang="el-GR" sz="3600" dirty="0" smtClean="0"/>
              <a:t>stent-grafts</a:t>
            </a:r>
            <a:endParaRPr lang="en-GB" altLang="el-GR" sz="3600" dirty="0"/>
          </a:p>
        </p:txBody>
      </p:sp>
      <p:sp>
        <p:nvSpPr>
          <p:cNvPr id="243715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685800" y="1752600"/>
            <a:ext cx="7772400" cy="3810000"/>
          </a:xfrm>
        </p:spPr>
        <p:txBody>
          <a:bodyPr/>
          <a:lstStyle/>
          <a:p>
            <a:pPr eaLnBrk="1" hangingPunct="1">
              <a:lnSpc>
                <a:spcPct val="110000"/>
              </a:lnSpc>
              <a:buFont typeface="Arial" panose="020B0604020202020204" pitchFamily="34" charset="0"/>
              <a:buChar char="►"/>
              <a:defRPr/>
            </a:pPr>
            <a:r>
              <a:rPr lang="en-GB" altLang="el-GR" sz="2800" dirty="0" smtClean="0"/>
              <a:t>Stent </a:t>
            </a:r>
            <a:r>
              <a:rPr lang="el-GR" altLang="el-GR" sz="2800" dirty="0" smtClean="0"/>
              <a:t>με </a:t>
            </a:r>
            <a:r>
              <a:rPr lang="en-US" altLang="el-GR" sz="2800" dirty="0" smtClean="0"/>
              <a:t>PTFE</a:t>
            </a:r>
            <a:r>
              <a:rPr lang="en-US" altLang="el-GR" sz="2800" dirty="0"/>
              <a:t>, Dacron or polyester</a:t>
            </a:r>
            <a:endParaRPr lang="el-GR" altLang="el-GR" sz="2800" dirty="0"/>
          </a:p>
          <a:p>
            <a:pPr eaLnBrk="1" hangingPunct="1">
              <a:lnSpc>
                <a:spcPct val="110000"/>
              </a:lnSpc>
              <a:buFont typeface="Arial" panose="020B0604020202020204" pitchFamily="34" charset="0"/>
              <a:buChar char="►"/>
              <a:defRPr/>
            </a:pPr>
            <a:r>
              <a:rPr lang="el-GR" altLang="el-GR" sz="2800" dirty="0" smtClean="0"/>
              <a:t>Με μπαλόνι ή αυτοεκτεινόμενα</a:t>
            </a:r>
            <a:endParaRPr lang="el-GR" altLang="el-GR" sz="2800" dirty="0"/>
          </a:p>
          <a:p>
            <a:pPr eaLnBrk="1" hangingPunct="1">
              <a:lnSpc>
                <a:spcPct val="110000"/>
              </a:lnSpc>
              <a:buFont typeface="Arial" panose="020B0604020202020204" pitchFamily="34" charset="0"/>
              <a:buChar char="►"/>
              <a:defRPr/>
            </a:pPr>
            <a:r>
              <a:rPr lang="el-GR" altLang="el-GR" sz="2800" dirty="0" smtClean="0"/>
              <a:t>Βιοσυμβατά – μη θρομβωτικά</a:t>
            </a:r>
            <a:endParaRPr lang="en-US" altLang="el-GR" sz="2800" dirty="0"/>
          </a:p>
          <a:p>
            <a:pPr eaLnBrk="1" hangingPunct="1">
              <a:lnSpc>
                <a:spcPct val="110000"/>
              </a:lnSpc>
              <a:buFont typeface="Arial" panose="020B0604020202020204" pitchFamily="34" charset="0"/>
              <a:buChar char="►"/>
              <a:defRPr/>
            </a:pPr>
            <a:r>
              <a:rPr lang="el-GR" altLang="el-GR" sz="2800" dirty="0" smtClean="0"/>
              <a:t>Εύκολη εισαγωγή και τοποθέτηση</a:t>
            </a:r>
            <a:endParaRPr lang="en-US" altLang="el-GR" sz="2800" dirty="0"/>
          </a:p>
          <a:p>
            <a:pPr eaLnBrk="1" hangingPunct="1">
              <a:lnSpc>
                <a:spcPct val="110000"/>
              </a:lnSpc>
              <a:buFont typeface="Arial" panose="020B0604020202020204" pitchFamily="34" charset="0"/>
              <a:buChar char="►"/>
              <a:defRPr/>
            </a:pPr>
            <a:r>
              <a:rPr lang="el-GR" altLang="el-GR" sz="2800" dirty="0" smtClean="0"/>
              <a:t>Άμεσος αποκλεισμός (ψευδο)ανευρυσμάτων και αρτηριοφλεβικών επικοινωνιών</a:t>
            </a:r>
            <a:endParaRPr lang="en-US" altLang="el-GR" sz="2800" dirty="0"/>
          </a:p>
          <a:p>
            <a:pPr eaLnBrk="1" hangingPunct="1">
              <a:lnSpc>
                <a:spcPct val="110000"/>
              </a:lnSpc>
              <a:buFont typeface="Arial" panose="020B0604020202020204" pitchFamily="34" charset="0"/>
              <a:buChar char="►"/>
              <a:defRPr/>
            </a:pPr>
            <a:r>
              <a:rPr lang="el-GR" altLang="el-GR" sz="2800" dirty="0" smtClean="0"/>
              <a:t>Διατήρηση της βατότητας του αγγείου</a:t>
            </a:r>
            <a:endParaRPr lang="en-GB" altLang="el-GR" sz="2800" dirty="0"/>
          </a:p>
        </p:txBody>
      </p:sp>
      <p:sp>
        <p:nvSpPr>
          <p:cNvPr id="243716" name="Text Box 4"/>
          <p:cNvSpPr txBox="1">
            <a:spLocks noChangeArrowheads="1"/>
          </p:cNvSpPr>
          <p:nvPr/>
        </p:nvSpPr>
        <p:spPr bwMode="auto">
          <a:xfrm>
            <a:off x="609600" y="6045200"/>
            <a:ext cx="82931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1" hangingPunct="1">
              <a:defRPr/>
            </a:pPr>
            <a:r>
              <a:rPr lang="en-US" altLang="el-GR" i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Katsanos</a:t>
            </a:r>
            <a:r>
              <a:rPr lang="en-US" altLang="el-GR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K, T Sabharwal, et al. Emergency Radiology. </a:t>
            </a:r>
            <a:r>
              <a:rPr lang="en-US" altLang="el-GR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2008</a:t>
            </a:r>
            <a:endParaRPr lang="en-US" altLang="el-GR" i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r" eaLnBrk="1" hangingPunct="1">
              <a:defRPr/>
            </a:pPr>
            <a:r>
              <a:rPr lang="el-GR" altLang="el-GR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Starnes BW, Arthurs ZM.</a:t>
            </a:r>
            <a:r>
              <a:rPr lang="en-US" altLang="el-GR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l-GR" altLang="el-GR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Perspect Vasc Surg Endovasc Ther. 2006;18(2):114-29</a:t>
            </a:r>
          </a:p>
        </p:txBody>
      </p:sp>
    </p:spTree>
    <p:extLst>
      <p:ext uri="{BB962C8B-B14F-4D97-AF65-F5344CB8AC3E}">
        <p14:creationId xmlns:p14="http://schemas.microsoft.com/office/powerpoint/2010/main" val="3407627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pic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14800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3" descr="8 &amp; 10 at 45 d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2" t="8812" r="9770" b="17897"/>
          <a:stretch>
            <a:fillRect/>
          </a:stretch>
        </p:blipFill>
        <p:spPr bwMode="auto">
          <a:xfrm>
            <a:off x="3657600" y="0"/>
            <a:ext cx="5486400" cy="31242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4" descr="Atrium_V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16263"/>
            <a:ext cx="4419600" cy="374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5" descr="Atrium_V12_Sten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688" y="4794250"/>
            <a:ext cx="5548312" cy="206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6" descr="iCast SEM Photo tv cop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276600"/>
            <a:ext cx="2133600" cy="15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" t="2713" r="2856" b="32166"/>
          <a:stretch>
            <a:fillRect/>
          </a:stretch>
        </p:blipFill>
        <p:spPr bwMode="auto">
          <a:xfrm>
            <a:off x="4419600" y="3124200"/>
            <a:ext cx="4724400" cy="166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8" name="Picture 8" descr="pic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5" t="12080" r="13142" b="19463"/>
          <a:stretch>
            <a:fillRect/>
          </a:stretch>
        </p:blipFill>
        <p:spPr bwMode="auto">
          <a:xfrm>
            <a:off x="1219200" y="0"/>
            <a:ext cx="2438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1218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295400"/>
            <a:ext cx="342900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886200"/>
            <a:ext cx="2438400" cy="270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4">
            <a:lum contrast="18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886200"/>
            <a:ext cx="3429000" cy="269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89" name="Picture 5"/>
          <p:cNvPicPr>
            <a:picLocks noChangeAspect="1" noChangeArrowheads="1"/>
          </p:cNvPicPr>
          <p:nvPr/>
        </p:nvPicPr>
        <p:blipFill>
          <a:blip r:embed="rId5">
            <a:lum contrast="1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295400"/>
            <a:ext cx="2427288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143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altLang="el-GR" sz="3600" dirty="0" smtClean="0"/>
              <a:t>Τροχαίο – κάκωση αορτής</a:t>
            </a:r>
            <a:endParaRPr lang="en-US" altLang="el-GR" sz="3600" dirty="0"/>
          </a:p>
        </p:txBody>
      </p:sp>
      <p:sp>
        <p:nvSpPr>
          <p:cNvPr id="41991" name="Oval 7"/>
          <p:cNvSpPr>
            <a:spLocks noChangeArrowheads="1"/>
          </p:cNvSpPr>
          <p:nvPr/>
        </p:nvSpPr>
        <p:spPr bwMode="auto">
          <a:xfrm>
            <a:off x="6781800" y="1600200"/>
            <a:ext cx="914400" cy="914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1992" name="Freeform 8"/>
          <p:cNvSpPr>
            <a:spLocks/>
          </p:cNvSpPr>
          <p:nvPr/>
        </p:nvSpPr>
        <p:spPr bwMode="auto">
          <a:xfrm>
            <a:off x="2286000" y="4191000"/>
            <a:ext cx="1066800" cy="1143000"/>
          </a:xfrm>
          <a:custGeom>
            <a:avLst/>
            <a:gdLst>
              <a:gd name="T0" fmla="*/ 0 w 731"/>
              <a:gd name="T1" fmla="*/ 35440441 h 768"/>
              <a:gd name="T2" fmla="*/ 0 w 731"/>
              <a:gd name="T3" fmla="*/ 733158598 h 768"/>
              <a:gd name="T4" fmla="*/ 227885117 w 731"/>
              <a:gd name="T5" fmla="*/ 744234387 h 768"/>
              <a:gd name="T6" fmla="*/ 534570415 w 731"/>
              <a:gd name="T7" fmla="*/ 850552734 h 768"/>
              <a:gd name="T8" fmla="*/ 636799335 w 731"/>
              <a:gd name="T9" fmla="*/ 1063190918 h 768"/>
              <a:gd name="T10" fmla="*/ 739028254 w 731"/>
              <a:gd name="T11" fmla="*/ 1275829102 h 768"/>
              <a:gd name="T12" fmla="*/ 739028254 w 731"/>
              <a:gd name="T13" fmla="*/ 1701105469 h 768"/>
              <a:gd name="T14" fmla="*/ 1556856689 w 731"/>
              <a:gd name="T15" fmla="*/ 1701105469 h 768"/>
              <a:gd name="T16" fmla="*/ 1556856689 w 731"/>
              <a:gd name="T17" fmla="*/ 1275829102 h 768"/>
              <a:gd name="T18" fmla="*/ 1454627770 w 731"/>
              <a:gd name="T19" fmla="*/ 850552734 h 768"/>
              <a:gd name="T20" fmla="*/ 1250171391 w 731"/>
              <a:gd name="T21" fmla="*/ 531596203 h 768"/>
              <a:gd name="T22" fmla="*/ 943484633 w 731"/>
              <a:gd name="T23" fmla="*/ 212638184 h 768"/>
              <a:gd name="T24" fmla="*/ 534570415 w 731"/>
              <a:gd name="T25" fmla="*/ 0 h 768"/>
              <a:gd name="T26" fmla="*/ 0 w 731"/>
              <a:gd name="T27" fmla="*/ 35440441 h 76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731" h="768">
                <a:moveTo>
                  <a:pt x="0" y="16"/>
                </a:moveTo>
                <a:cubicBezTo>
                  <a:pt x="0" y="121"/>
                  <a:pt x="0" y="226"/>
                  <a:pt x="0" y="331"/>
                </a:cubicBezTo>
                <a:lnTo>
                  <a:pt x="107" y="336"/>
                </a:lnTo>
                <a:lnTo>
                  <a:pt x="251" y="384"/>
                </a:lnTo>
                <a:lnTo>
                  <a:pt x="299" y="480"/>
                </a:lnTo>
                <a:lnTo>
                  <a:pt x="347" y="576"/>
                </a:lnTo>
                <a:lnTo>
                  <a:pt x="347" y="768"/>
                </a:lnTo>
                <a:lnTo>
                  <a:pt x="731" y="768"/>
                </a:lnTo>
                <a:lnTo>
                  <a:pt x="731" y="576"/>
                </a:lnTo>
                <a:lnTo>
                  <a:pt x="683" y="384"/>
                </a:lnTo>
                <a:lnTo>
                  <a:pt x="587" y="240"/>
                </a:lnTo>
                <a:lnTo>
                  <a:pt x="443" y="96"/>
                </a:lnTo>
                <a:lnTo>
                  <a:pt x="251" y="0"/>
                </a:lnTo>
                <a:lnTo>
                  <a:pt x="0" y="16"/>
                </a:lnTo>
                <a:close/>
              </a:path>
            </a:pathLst>
          </a:custGeom>
          <a:noFill/>
          <a:ln w="190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32313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altLang="el-GR" sz="3600" dirty="0" smtClean="0"/>
              <a:t>Ιατρογενής κάκωση έξω λαγονίου</a:t>
            </a:r>
            <a:endParaRPr lang="el-GR" altLang="el-GR" sz="3600" dirty="0"/>
          </a:p>
        </p:txBody>
      </p:sp>
      <p:pic>
        <p:nvPicPr>
          <p:cNvPr id="43011" name="Picture 3" descr="ct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5" t="29980" r="15092" b="15332"/>
          <a:stretch>
            <a:fillRect/>
          </a:stretch>
        </p:blipFill>
        <p:spPr bwMode="auto">
          <a:xfrm>
            <a:off x="169863" y="2057400"/>
            <a:ext cx="3886200" cy="311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4" descr="ta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21" t="7512" r="32724" b="7838"/>
          <a:stretch>
            <a:fillRect/>
          </a:stretch>
        </p:blipFill>
        <p:spPr bwMode="auto">
          <a:xfrm>
            <a:off x="6494463" y="2057400"/>
            <a:ext cx="2497137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5" descr="ta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64" t="9531" r="25117" b="7875"/>
          <a:stretch>
            <a:fillRect/>
          </a:stretch>
        </p:blipFill>
        <p:spPr bwMode="auto">
          <a:xfrm>
            <a:off x="4073525" y="2057400"/>
            <a:ext cx="2420938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H="1">
            <a:off x="7742238" y="3627438"/>
            <a:ext cx="4572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7620000" y="4724400"/>
            <a:ext cx="4572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085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34" name="Group 11"/>
          <p:cNvGrpSpPr>
            <a:grpSpLocks/>
          </p:cNvGrpSpPr>
          <p:nvPr/>
        </p:nvGrpSpPr>
        <p:grpSpPr bwMode="auto">
          <a:xfrm>
            <a:off x="1219200" y="1600200"/>
            <a:ext cx="6553200" cy="4876800"/>
            <a:chOff x="480" y="384"/>
            <a:chExt cx="4608" cy="3456"/>
          </a:xfrm>
        </p:grpSpPr>
        <p:pic>
          <p:nvPicPr>
            <p:cNvPr id="44036" name="Picture 3" descr="pseudo popliteal gun sho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072" b="12807"/>
            <a:stretch>
              <a:fillRect/>
            </a:stretch>
          </p:blipFill>
          <p:spPr bwMode="auto">
            <a:xfrm>
              <a:off x="480" y="384"/>
              <a:ext cx="2304" cy="3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CC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37" name="Picture 4" descr="pseudo popliteal stent-graft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446"/>
            <a:stretch>
              <a:fillRect/>
            </a:stretch>
          </p:blipFill>
          <p:spPr bwMode="auto">
            <a:xfrm>
              <a:off x="2784" y="384"/>
              <a:ext cx="2304" cy="3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CC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298" name="Rectangle 10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l-GR" sz="3600"/>
              <a:t>Covered stent placement </a:t>
            </a:r>
          </a:p>
        </p:txBody>
      </p:sp>
    </p:spTree>
    <p:extLst>
      <p:ext uri="{BB962C8B-B14F-4D97-AF65-F5344CB8AC3E}">
        <p14:creationId xmlns:p14="http://schemas.microsoft.com/office/powerpoint/2010/main" val="41417689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lick here to email this funny picture to your friends!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81000"/>
            <a:ext cx="4918075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3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76200" y="228600"/>
            <a:ext cx="8540750" cy="1143000"/>
          </a:xfrm>
        </p:spPr>
        <p:txBody>
          <a:bodyPr/>
          <a:lstStyle/>
          <a:p>
            <a:pPr eaLnBrk="1" hangingPunct="1">
              <a:defRPr/>
            </a:pPr>
            <a:r>
              <a:rPr lang="el-GR" altLang="el-GR" sz="3600" dirty="0" smtClean="0"/>
              <a:t>Ευχαριστώ</a:t>
            </a:r>
            <a:endParaRPr lang="el-GR" altLang="el-GR" sz="3600" dirty="0"/>
          </a:p>
        </p:txBody>
      </p:sp>
    </p:spTree>
    <p:extLst>
      <p:ext uri="{BB962C8B-B14F-4D97-AF65-F5344CB8AC3E}">
        <p14:creationId xmlns:p14="http://schemas.microsoft.com/office/powerpoint/2010/main" val="1195048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130" name="Group 8"/>
          <p:cNvGrpSpPr>
            <a:grpSpLocks/>
          </p:cNvGrpSpPr>
          <p:nvPr/>
        </p:nvGrpSpPr>
        <p:grpSpPr bwMode="auto">
          <a:xfrm>
            <a:off x="76200" y="990600"/>
            <a:ext cx="8991600" cy="5791200"/>
            <a:chOff x="336" y="528"/>
            <a:chExt cx="5328" cy="3360"/>
          </a:xfrm>
        </p:grpSpPr>
        <p:pic>
          <p:nvPicPr>
            <p:cNvPr id="48132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79" t="6052" b="7315"/>
            <a:stretch>
              <a:fillRect/>
            </a:stretch>
          </p:blipFill>
          <p:spPr bwMode="auto">
            <a:xfrm>
              <a:off x="336" y="528"/>
              <a:ext cx="1973" cy="33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8133" name="Picture 4" descr="ln01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23" t="15872" r="34616" b="19048"/>
            <a:stretch>
              <a:fillRect/>
            </a:stretch>
          </p:blipFill>
          <p:spPr bwMode="auto">
            <a:xfrm>
              <a:off x="2056" y="528"/>
              <a:ext cx="1537" cy="3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134" name="Picture 5" descr="ln02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808" t="25397" r="30769" b="25990"/>
            <a:stretch>
              <a:fillRect/>
            </a:stretch>
          </p:blipFill>
          <p:spPr bwMode="auto">
            <a:xfrm>
              <a:off x="3554" y="528"/>
              <a:ext cx="2110" cy="3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129" name="Rectangle 9"/>
          <p:cNvSpPr>
            <a:spLocks noChangeArrowheads="1"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l-GR" sz="3600"/>
              <a:t>103y female – SFA pseudoaneurysm</a:t>
            </a:r>
          </a:p>
        </p:txBody>
      </p:sp>
    </p:spTree>
    <p:extLst>
      <p:ext uri="{BB962C8B-B14F-4D97-AF65-F5344CB8AC3E}">
        <p14:creationId xmlns:p14="http://schemas.microsoft.com/office/powerpoint/2010/main" val="21591314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54" name="Group 9"/>
          <p:cNvGrpSpPr>
            <a:grpSpLocks/>
          </p:cNvGrpSpPr>
          <p:nvPr/>
        </p:nvGrpSpPr>
        <p:grpSpPr bwMode="auto">
          <a:xfrm>
            <a:off x="1981200" y="914400"/>
            <a:ext cx="5105400" cy="5867400"/>
            <a:chOff x="1248" y="288"/>
            <a:chExt cx="3216" cy="3696"/>
          </a:xfrm>
        </p:grpSpPr>
        <p:pic>
          <p:nvPicPr>
            <p:cNvPr id="49158" name="Picture 3"/>
            <p:cNvPicPr>
              <a:picLocks noChangeAspect="1" noChangeArrowheads="1"/>
            </p:cNvPicPr>
            <p:nvPr/>
          </p:nvPicPr>
          <p:blipFill>
            <a:blip r:embed="rId2">
              <a:lum brigh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090" t="5209" r="33855" b="4399"/>
            <a:stretch>
              <a:fillRect/>
            </a:stretch>
          </p:blipFill>
          <p:spPr bwMode="auto">
            <a:xfrm>
              <a:off x="1248" y="288"/>
              <a:ext cx="1584" cy="3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9159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02" t="5212" r="20103" b="3838"/>
            <a:stretch>
              <a:fillRect/>
            </a:stretch>
          </p:blipFill>
          <p:spPr bwMode="auto">
            <a:xfrm>
              <a:off x="2832" y="288"/>
              <a:ext cx="1632" cy="18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9160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20" t="5774" r="22275" b="5013"/>
            <a:stretch>
              <a:fillRect/>
            </a:stretch>
          </p:blipFill>
          <p:spPr bwMode="auto">
            <a:xfrm>
              <a:off x="2832" y="2112"/>
              <a:ext cx="1631" cy="18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4346" name="Rectangle 10"/>
          <p:cNvSpPr>
            <a:spLocks noChangeArrowheads="1"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l-GR" sz="3600"/>
              <a:t>103y female – graft treatment</a:t>
            </a:r>
          </a:p>
        </p:txBody>
      </p:sp>
      <p:sp>
        <p:nvSpPr>
          <p:cNvPr id="49156" name="Rectangle 11"/>
          <p:cNvSpPr>
            <a:spLocks noChangeArrowheads="1"/>
          </p:cNvSpPr>
          <p:nvPr/>
        </p:nvSpPr>
        <p:spPr bwMode="auto">
          <a:xfrm>
            <a:off x="6248400" y="5181600"/>
            <a:ext cx="609600" cy="10668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9157" name="Line 12"/>
          <p:cNvSpPr>
            <a:spLocks noChangeShapeType="1"/>
          </p:cNvSpPr>
          <p:nvPr/>
        </p:nvSpPr>
        <p:spPr bwMode="auto">
          <a:xfrm flipH="1">
            <a:off x="4038600" y="4114800"/>
            <a:ext cx="2286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51823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SFA_post_st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7" t="11017" r="23810" b="8186"/>
          <a:stretch>
            <a:fillRect/>
          </a:stretch>
        </p:blipFill>
        <p:spPr bwMode="auto">
          <a:xfrm>
            <a:off x="4572000" y="1524000"/>
            <a:ext cx="27432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Picture 4" descr="SFA_pseud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4" t="1794" r="25926" b="6726"/>
          <a:stretch>
            <a:fillRect/>
          </a:stretch>
        </p:blipFill>
        <p:spPr bwMode="auto">
          <a:xfrm>
            <a:off x="1811338" y="1524000"/>
            <a:ext cx="2760662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457200" y="381000"/>
            <a:ext cx="8458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l-GR" sz="3600"/>
              <a:t>Iatrogenic SFA pseudoaneurysm</a:t>
            </a:r>
          </a:p>
        </p:txBody>
      </p:sp>
      <p:sp>
        <p:nvSpPr>
          <p:cNvPr id="51205" name="Line 6"/>
          <p:cNvSpPr>
            <a:spLocks noChangeShapeType="1"/>
          </p:cNvSpPr>
          <p:nvPr/>
        </p:nvSpPr>
        <p:spPr bwMode="auto">
          <a:xfrm>
            <a:off x="5410200" y="3276600"/>
            <a:ext cx="0" cy="1600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14812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8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altLang="el-GR" sz="3600" dirty="0"/>
              <a:t>Τραύμα</a:t>
            </a:r>
          </a:p>
        </p:txBody>
      </p:sp>
      <p:sp>
        <p:nvSpPr>
          <p:cNvPr id="180229" name="Rectangle 5"/>
          <p:cNvSpPr>
            <a:spLocks noGrp="1" noRot="1" noChangeArrowheads="1"/>
          </p:cNvSpPr>
          <p:nvPr>
            <p:ph type="body" idx="1"/>
          </p:nvPr>
        </p:nvSpPr>
        <p:spPr>
          <a:xfrm>
            <a:off x="301625" y="1600200"/>
            <a:ext cx="8537575" cy="3810000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Char char="►"/>
              <a:defRPr/>
            </a:pPr>
            <a:r>
              <a:rPr lang="el-GR" altLang="el-GR" dirty="0"/>
              <a:t>1 στους 10 θανάτους παγκοσμίως</a:t>
            </a:r>
            <a:endParaRPr lang="en-US" altLang="el-GR" dirty="0"/>
          </a:p>
          <a:p>
            <a:pPr eaLnBrk="1" hangingPunct="1">
              <a:buFont typeface="Arial" panose="020B0604020202020204" pitchFamily="34" charset="0"/>
              <a:buChar char="►"/>
              <a:defRPr/>
            </a:pPr>
            <a:r>
              <a:rPr lang="el-GR" altLang="el-GR" dirty="0"/>
              <a:t>Πρωτεύον αίτιο θανάτου σε ηλικίες </a:t>
            </a:r>
            <a:r>
              <a:rPr lang="en-US" altLang="el-GR" dirty="0"/>
              <a:t>&lt;44 </a:t>
            </a:r>
            <a:r>
              <a:rPr lang="el-GR" altLang="el-GR" dirty="0"/>
              <a:t>έτη</a:t>
            </a:r>
            <a:endParaRPr lang="en-US" altLang="el-GR" dirty="0"/>
          </a:p>
          <a:p>
            <a:pPr eaLnBrk="1" hangingPunct="1">
              <a:buFont typeface="Arial" panose="020B0604020202020204" pitchFamily="34" charset="0"/>
              <a:buChar char="►"/>
              <a:defRPr/>
            </a:pPr>
            <a:r>
              <a:rPr lang="el-GR" altLang="el-GR" dirty="0"/>
              <a:t>Μεγαλύτερο κόστος για το σύστημα υγείας</a:t>
            </a:r>
            <a:endParaRPr lang="en-US" altLang="el-GR" dirty="0"/>
          </a:p>
          <a:p>
            <a:pPr eaLnBrk="1" hangingPunct="1">
              <a:buFont typeface="Arial" panose="020B0604020202020204" pitchFamily="34" charset="0"/>
              <a:buChar char="►"/>
              <a:defRPr/>
            </a:pPr>
            <a:r>
              <a:rPr lang="el-GR" altLang="el-GR" dirty="0"/>
              <a:t>Υψηλότερος αριθμός χαμένων χρόνων ζωής</a:t>
            </a:r>
            <a:endParaRPr lang="en-US" altLang="el-GR" dirty="0"/>
          </a:p>
          <a:p>
            <a:pPr eaLnBrk="1" hangingPunct="1">
              <a:buFont typeface="Arial" panose="020B0604020202020204" pitchFamily="34" charset="0"/>
              <a:buChar char="►"/>
              <a:defRPr/>
            </a:pPr>
            <a:r>
              <a:rPr lang="el-GR" altLang="el-GR" dirty="0"/>
              <a:t>Ευρώπη</a:t>
            </a:r>
            <a:r>
              <a:rPr lang="en-US" altLang="el-GR" dirty="0"/>
              <a:t>: </a:t>
            </a:r>
            <a:r>
              <a:rPr lang="el-GR" altLang="el-GR" dirty="0"/>
              <a:t>Αμβλύ-θλαστικό τραύμα (τροχαία)</a:t>
            </a:r>
            <a:endParaRPr lang="en-US" altLang="el-GR" dirty="0"/>
          </a:p>
          <a:p>
            <a:pPr eaLnBrk="1" hangingPunct="1">
              <a:buFont typeface="Arial" panose="020B0604020202020204" pitchFamily="34" charset="0"/>
              <a:buChar char="►"/>
              <a:defRPr/>
            </a:pPr>
            <a:r>
              <a:rPr lang="el-GR" altLang="el-GR" dirty="0"/>
              <a:t>Ηνωμένες Πολιτείες</a:t>
            </a:r>
            <a:r>
              <a:rPr lang="en-US" altLang="el-GR" dirty="0"/>
              <a:t>: </a:t>
            </a:r>
            <a:r>
              <a:rPr lang="el-GR" altLang="el-GR" dirty="0"/>
              <a:t>Διατιτραίνων (σφαίρες)</a:t>
            </a:r>
          </a:p>
        </p:txBody>
      </p:sp>
      <p:sp>
        <p:nvSpPr>
          <p:cNvPr id="180230" name="Text Box 6"/>
          <p:cNvSpPr txBox="1">
            <a:spLocks noChangeArrowheads="1"/>
          </p:cNvSpPr>
          <p:nvPr/>
        </p:nvSpPr>
        <p:spPr bwMode="auto">
          <a:xfrm>
            <a:off x="393700" y="5800725"/>
            <a:ext cx="82931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1" hangingPunct="1">
              <a:defRPr/>
            </a:pPr>
            <a:r>
              <a:rPr lang="en-US" altLang="el-GR" i="1">
                <a:effectLst>
                  <a:outerShdw blurRad="38100" dist="38100" dir="2700000" algn="tl">
                    <a:srgbClr val="000000"/>
                  </a:outerShdw>
                </a:effectLst>
              </a:rPr>
              <a:t>Frevert S, Dahl B, Lönn L. Injury. 2008 Oct 1. Epub</a:t>
            </a:r>
          </a:p>
          <a:p>
            <a:pPr algn="r" eaLnBrk="1" hangingPunct="1">
              <a:defRPr/>
            </a:pPr>
            <a:r>
              <a:rPr lang="en-US" altLang="el-GR" i="1">
                <a:effectLst>
                  <a:outerShdw blurRad="38100" dist="38100" dir="2700000" algn="tl">
                    <a:srgbClr val="000000"/>
                  </a:outerShdw>
                </a:effectLst>
              </a:rPr>
              <a:t>Katsanos K, T Sabharwal, et al. Emergency Radiology. 2008 in press</a:t>
            </a:r>
          </a:p>
          <a:p>
            <a:pPr algn="r" eaLnBrk="1" hangingPunct="1">
              <a:defRPr/>
            </a:pPr>
            <a:r>
              <a:rPr lang="el-GR" altLang="el-GR" i="1">
                <a:effectLst>
                  <a:outerShdw blurRad="38100" dist="38100" dir="2700000" algn="tl">
                    <a:srgbClr val="000000"/>
                  </a:outerShdw>
                </a:effectLst>
              </a:rPr>
              <a:t>Starnes BW, Arthurs ZM.</a:t>
            </a:r>
            <a:r>
              <a:rPr lang="en-US" altLang="el-GR" i="1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l-GR" altLang="el-GR" i="1">
                <a:effectLst>
                  <a:outerShdw blurRad="38100" dist="38100" dir="2700000" algn="tl">
                    <a:srgbClr val="000000"/>
                  </a:outerShdw>
                </a:effectLst>
              </a:rPr>
              <a:t>Perspect Vasc Surg Endovasc Ther. 2006;18(2):114-29</a:t>
            </a:r>
          </a:p>
        </p:txBody>
      </p:sp>
    </p:spTree>
    <p:extLst>
      <p:ext uri="{BB962C8B-B14F-4D97-AF65-F5344CB8AC3E}">
        <p14:creationId xmlns:p14="http://schemas.microsoft.com/office/powerpoint/2010/main" val="41408733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3" descr="1"/>
          <p:cNvPicPr>
            <a:picLocks noChangeAspect="1" noChangeArrowheads="1"/>
          </p:cNvPicPr>
          <p:nvPr/>
        </p:nvPicPr>
        <p:blipFill>
          <a:blip r:embed="rId2">
            <a:lum bright="-6000" contrast="6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730" b="4286"/>
          <a:stretch>
            <a:fillRect/>
          </a:stretch>
        </p:blipFill>
        <p:spPr bwMode="auto">
          <a:xfrm>
            <a:off x="6096000" y="1828800"/>
            <a:ext cx="28194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7" name="Picture 4" descr="2"/>
          <p:cNvPicPr>
            <a:picLocks noChangeAspect="1" noChangeArrowheads="1"/>
          </p:cNvPicPr>
          <p:nvPr>
            <p:ph type="body" idx="1"/>
          </p:nvPr>
        </p:nvPicPr>
        <p:blipFill>
          <a:blip r:embed="rId3">
            <a:lum contrast="6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1" r="12236"/>
          <a:stretch>
            <a:fillRect/>
          </a:stretch>
        </p:blipFill>
        <p:spPr>
          <a:xfrm>
            <a:off x="3124200" y="1828800"/>
            <a:ext cx="2895600" cy="4648200"/>
          </a:xfrm>
        </p:spPr>
      </p:pic>
      <p:pic>
        <p:nvPicPr>
          <p:cNvPr id="52228" name="Picture 5" descr="7"/>
          <p:cNvPicPr>
            <a:picLocks noChangeAspect="1" noChangeArrowheads="1"/>
          </p:cNvPicPr>
          <p:nvPr/>
        </p:nvPicPr>
        <p:blipFill>
          <a:blip r:embed="rId4">
            <a:lum bright="6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1" r="7050"/>
          <a:stretch>
            <a:fillRect/>
          </a:stretch>
        </p:blipFill>
        <p:spPr bwMode="auto">
          <a:xfrm>
            <a:off x="152400" y="1828800"/>
            <a:ext cx="2917825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7" name="Rectangle 7"/>
          <p:cNvSpPr>
            <a:spLocks noChangeArrowheads="1"/>
          </p:cNvSpPr>
          <p:nvPr/>
        </p:nvSpPr>
        <p:spPr bwMode="auto">
          <a:xfrm>
            <a:off x="457200" y="381000"/>
            <a:ext cx="8458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l-GR" sz="3600"/>
              <a:t>Iatrogenic popliteal pseudoaneurysm</a:t>
            </a:r>
          </a:p>
        </p:txBody>
      </p:sp>
    </p:spTree>
    <p:extLst>
      <p:ext uri="{BB962C8B-B14F-4D97-AF65-F5344CB8AC3E}">
        <p14:creationId xmlns:p14="http://schemas.microsoft.com/office/powerpoint/2010/main" val="2115363627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P1010171"/>
          <p:cNvPicPr>
            <a:picLocks noChangeAspect="1" noChangeArrowheads="1"/>
          </p:cNvPicPr>
          <p:nvPr/>
        </p:nvPicPr>
        <p:blipFill>
          <a:blip r:embed="rId2">
            <a:lum contrast="1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2" t="9955" r="2295" b="5714"/>
          <a:stretch>
            <a:fillRect/>
          </a:stretch>
        </p:blipFill>
        <p:spPr bwMode="auto">
          <a:xfrm>
            <a:off x="354013" y="1371600"/>
            <a:ext cx="4065587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Picture 3" descr="P1010172"/>
          <p:cNvPicPr>
            <a:picLocks noChangeAspect="1" noChangeArrowheads="1"/>
          </p:cNvPicPr>
          <p:nvPr/>
        </p:nvPicPr>
        <p:blipFill>
          <a:blip r:embed="rId3">
            <a:lum contrast="1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9" t="13364" r="3432" b="5714"/>
          <a:stretch>
            <a:fillRect/>
          </a:stretch>
        </p:blipFill>
        <p:spPr bwMode="auto">
          <a:xfrm>
            <a:off x="4419600" y="1371600"/>
            <a:ext cx="4371975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3060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l-GR" sz="3600"/>
              <a:t>Kidney post-biopsy bleeding</a:t>
            </a:r>
            <a:endParaRPr lang="el-GR" altLang="el-GR" sz="3600"/>
          </a:p>
        </p:txBody>
      </p:sp>
    </p:spTree>
    <p:extLst>
      <p:ext uri="{BB962C8B-B14F-4D97-AF65-F5344CB8AC3E}">
        <p14:creationId xmlns:p14="http://schemas.microsoft.com/office/powerpoint/2010/main" val="15266535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6" name="Rectangle 4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222250" y="457200"/>
            <a:ext cx="854075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l-GR" sz="3600"/>
              <a:t>Coronary embolization </a:t>
            </a:r>
            <a:br>
              <a:rPr lang="en-US" altLang="el-GR" sz="3600"/>
            </a:br>
            <a:r>
              <a:rPr lang="en-US" altLang="el-GR" sz="3600"/>
              <a:t>after iatrogenic perforation</a:t>
            </a:r>
            <a:endParaRPr lang="el-GR" altLang="el-GR" sz="3600"/>
          </a:p>
        </p:txBody>
      </p:sp>
      <p:pic>
        <p:nvPicPr>
          <p:cNvPr id="59395" name="Picture 11" descr="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332038"/>
            <a:ext cx="4419600" cy="353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6" name="Picture 12" descr="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332038"/>
            <a:ext cx="4419600" cy="353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7" name="Line 13"/>
          <p:cNvSpPr>
            <a:spLocks noChangeShapeType="1"/>
          </p:cNvSpPr>
          <p:nvPr/>
        </p:nvSpPr>
        <p:spPr bwMode="auto">
          <a:xfrm>
            <a:off x="685800" y="4800600"/>
            <a:ext cx="0" cy="304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9398" name="Line 14"/>
          <p:cNvSpPr>
            <a:spLocks noChangeShapeType="1"/>
          </p:cNvSpPr>
          <p:nvPr/>
        </p:nvSpPr>
        <p:spPr bwMode="auto">
          <a:xfrm>
            <a:off x="7467600" y="4038600"/>
            <a:ext cx="0" cy="304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3808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Peripheral Artery Disease (PAD)</a:t>
            </a:r>
            <a:endParaRPr lang="en-US" dirty="0">
              <a:solidFill>
                <a:srgbClr val="FFC000"/>
              </a:solidFill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5978839"/>
              </p:ext>
            </p:extLst>
          </p:nvPr>
        </p:nvGraphicFramePr>
        <p:xfrm>
          <a:off x="1828800" y="1371600"/>
          <a:ext cx="5029200" cy="502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Bitmap-Bild" r:id="rId4" imgW="3638095" imgH="3619048" progId="PBrush">
                  <p:embed/>
                </p:oleObj>
              </mc:Choice>
              <mc:Fallback>
                <p:oleObj name="Bitmap-Bild" r:id="rId4" imgW="3638095" imgH="3619048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1371600"/>
                        <a:ext cx="5029200" cy="50292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0" y="6612080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/>
              <a:t>http://</a:t>
            </a:r>
            <a:r>
              <a:rPr lang="en-US" sz="1000" dirty="0" smtClean="0"/>
              <a:t>www.nhlbi.nih.gov/health/health-topics/topics/pad 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22469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C000"/>
                </a:solidFill>
              </a:rPr>
              <a:t>PAD classification</a:t>
            </a:r>
            <a:endParaRPr lang="en-GB" dirty="0">
              <a:solidFill>
                <a:srgbClr val="FFC000"/>
              </a:solidFill>
            </a:endParaRPr>
          </a:p>
        </p:txBody>
      </p:sp>
      <p:pic>
        <p:nvPicPr>
          <p:cNvPr id="3" name="tabl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752602"/>
            <a:ext cx="8077200" cy="457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5756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:\INNOVA cases\Z241996 POPLITEAL INNOVA\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40" t="3313" r="28182" b="2868"/>
          <a:stretch/>
        </p:blipFill>
        <p:spPr bwMode="auto">
          <a:xfrm>
            <a:off x="876993" y="216131"/>
            <a:ext cx="3009207" cy="6434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F:\INNOVA cases\Z241996 POPLITEAL INNOVA\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43" r="29394"/>
          <a:stretch/>
        </p:blipFill>
        <p:spPr bwMode="auto">
          <a:xfrm>
            <a:off x="5309060" y="0"/>
            <a:ext cx="27681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54238" y="2981980"/>
            <a:ext cx="13035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Stent?</a:t>
            </a:r>
            <a:endParaRPr lang="en-GB" sz="28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3942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:\INNOVA cases\Z241996 POPLITEAL INNOVA\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85" r="29030"/>
          <a:stretch/>
        </p:blipFill>
        <p:spPr bwMode="auto">
          <a:xfrm>
            <a:off x="2633748" y="0"/>
            <a:ext cx="277645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F:\INNOVA cases\Z241996 POPLITEAL INNOVA\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0" r="29879"/>
          <a:stretch/>
        </p:blipFill>
        <p:spPr bwMode="auto">
          <a:xfrm>
            <a:off x="5782887" y="0"/>
            <a:ext cx="27515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28600" y="1371600"/>
            <a:ext cx="3429000" cy="27432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 kern="120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en-GB" sz="3200" dirty="0" smtClean="0">
                <a:solidFill>
                  <a:srgbClr val="FFC000"/>
                </a:solidFill>
              </a:rPr>
              <a:t>Post-</a:t>
            </a:r>
          </a:p>
          <a:p>
            <a:pPr algn="l"/>
            <a:r>
              <a:rPr lang="en-GB" sz="3200" dirty="0" smtClean="0">
                <a:solidFill>
                  <a:srgbClr val="FFC000"/>
                </a:solidFill>
              </a:rPr>
              <a:t>Stent</a:t>
            </a:r>
          </a:p>
          <a:p>
            <a:pPr algn="l"/>
            <a:endParaRPr lang="en-GB" sz="3200" dirty="0">
              <a:solidFill>
                <a:srgbClr val="FFC000"/>
              </a:solidFill>
            </a:endParaRPr>
          </a:p>
          <a:p>
            <a:pPr algn="l"/>
            <a:r>
              <a:rPr lang="en-GB" sz="3200" dirty="0" smtClean="0">
                <a:solidFill>
                  <a:srgbClr val="FFC000"/>
                </a:solidFill>
              </a:rPr>
              <a:t>Prognosis?</a:t>
            </a:r>
            <a:endParaRPr lang="en-GB" sz="32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040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FFC000"/>
                </a:solidFill>
              </a:rPr>
              <a:t>Stents</a:t>
            </a:r>
            <a:endParaRPr lang="de-DE" dirty="0">
              <a:solidFill>
                <a:srgbClr val="FFC000"/>
              </a:solidFill>
            </a:endParaRPr>
          </a:p>
        </p:txBody>
      </p:sp>
      <p:graphicFrame>
        <p:nvGraphicFramePr>
          <p:cNvPr id="4" name="Inhaltsplatzhalt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80183838"/>
              </p:ext>
            </p:extLst>
          </p:nvPr>
        </p:nvGraphicFramePr>
        <p:xfrm>
          <a:off x="301625" y="1319682"/>
          <a:ext cx="8550276" cy="5462118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137569"/>
                <a:gridCol w="2137569"/>
                <a:gridCol w="2137569"/>
                <a:gridCol w="2137569"/>
              </a:tblGrid>
              <a:tr h="61260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Bare Metal Stents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(BMS)</a:t>
                      </a:r>
                      <a:endParaRPr lang="de-DE" sz="1800" b="1" kern="120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Drug-Eluting Stents</a:t>
                      </a:r>
                      <a:endParaRPr lang="de-DE" sz="1800" b="1" kern="120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Covered Stents </a:t>
                      </a:r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err="1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Bioabsorbable</a:t>
                      </a:r>
                      <a:r>
                        <a:rPr lang="en-US" sz="18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Stents (BAS)</a:t>
                      </a:r>
                      <a:endParaRPr lang="de-DE" sz="1800" b="1" kern="120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1015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953159"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Uncoated stents composed of bare metal that are permanently placed inside the affected artery</a:t>
                      </a:r>
                      <a:endParaRPr lang="de-DE" sz="1200" dirty="0"/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BMS that are coated with a polymeric material and release drugs locally</a:t>
                      </a:r>
                      <a:endParaRPr lang="de-DE" sz="1200" dirty="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Metal stent structures with coverings composed of fabric or graft material such as </a:t>
                      </a:r>
                      <a:r>
                        <a:rPr lang="en-US" sz="12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polytetrafluoroethylene</a:t>
                      </a: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(PTFE)</a:t>
                      </a:r>
                      <a:endParaRPr lang="de-DE" sz="1200" dirty="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Composed of biodegradable materials that can be absorbed or </a:t>
                      </a:r>
                      <a:r>
                        <a:rPr lang="en-US" sz="12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resorbed</a:t>
                      </a: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by the body</a:t>
                      </a:r>
                      <a:endParaRPr lang="de-DE" sz="1200" dirty="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97159"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Constructed</a:t>
                      </a:r>
                      <a:r>
                        <a:rPr lang="en-US" sz="12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from a </a:t>
                      </a: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range of metals, including </a:t>
                      </a:r>
                      <a:r>
                        <a:rPr lang="en-US" sz="12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nitinol</a:t>
                      </a: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stainless steel, cobalt chromium, platinum chromium</a:t>
                      </a:r>
                      <a:endParaRPr lang="de-DE" sz="1200" dirty="0"/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Stent releases the anti-proliferative or immunosuppressive drug over time, leaving behind the metallic stent in the artery</a:t>
                      </a:r>
                      <a:endParaRPr lang="de-DE" sz="1200" dirty="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Graft material covering provides a direct barrier to tissue </a:t>
                      </a:r>
                      <a:r>
                        <a:rPr lang="en-US" sz="12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ingrowth</a:t>
                      </a: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and reduces the risk of chronic inflammation and </a:t>
                      </a:r>
                      <a:r>
                        <a:rPr lang="en-US" sz="12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restenosis</a:t>
                      </a:r>
                      <a:endParaRPr lang="de-DE" sz="1200" dirty="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Bioabsorbable</a:t>
                      </a: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DES deliver anti-proliferative agents to prevent </a:t>
                      </a:r>
                      <a:r>
                        <a:rPr lang="en-US" sz="12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restenosis</a:t>
                      </a: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and degrade over time, eliminating concerns regarding late-stent thrombosis, chronic inflammation, acute vessel closure, and biocompatibility</a:t>
                      </a:r>
                      <a:endParaRPr lang="de-DE" sz="1200" dirty="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Either self-expanding or balloon-expandable</a:t>
                      </a:r>
                      <a:endParaRPr lang="de-DE" sz="1200" dirty="0"/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Either self-expanding or balloon-expandable</a:t>
                      </a:r>
                      <a:endParaRPr lang="de-DE" sz="1200" dirty="0" smtClean="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Either self-expanding or balloon-expandable</a:t>
                      </a:r>
                      <a:endParaRPr lang="de-DE" sz="1200" dirty="0" smtClean="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Represent the future of stent technology</a:t>
                      </a:r>
                      <a:endParaRPr lang="de-DE" sz="1200" dirty="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638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4095" y="2112415"/>
            <a:ext cx="2025340" cy="722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6"/>
          <p:cNvPicPr>
            <a:picLocks noChangeAspect="1" noChangeArrowheads="1"/>
          </p:cNvPicPr>
          <p:nvPr/>
        </p:nvPicPr>
        <p:blipFill>
          <a:blip r:embed="rId4" cstate="print"/>
          <a:srcRect l="1905" r="1527"/>
          <a:stretch>
            <a:fillRect/>
          </a:stretch>
        </p:blipFill>
        <p:spPr bwMode="auto">
          <a:xfrm>
            <a:off x="2514600" y="1929494"/>
            <a:ext cx="1952580" cy="1116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6" descr="http://www.dicardiology.com/sites/default/files/imagecache/node_image/photo_article/X0000_Abbott_BVS%20stent%20COPY_0.jpg"/>
          <p:cNvPicPr>
            <a:picLocks noChangeAspect="1" noChangeArrowheads="1"/>
          </p:cNvPicPr>
          <p:nvPr/>
        </p:nvPicPr>
        <p:blipFill>
          <a:blip r:embed="rId5" cstate="print"/>
          <a:srcRect l="6817" r="9731"/>
          <a:stretch>
            <a:fillRect/>
          </a:stretch>
        </p:blipFill>
        <p:spPr bwMode="auto">
          <a:xfrm rot="5400000">
            <a:off x="7202019" y="1471872"/>
            <a:ext cx="1130292" cy="2021964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 b="17313"/>
          <a:stretch/>
        </p:blipFill>
        <p:spPr>
          <a:xfrm>
            <a:off x="4724400" y="1917708"/>
            <a:ext cx="1824491" cy="109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092" name="Object 36"/>
          <p:cNvGraphicFramePr>
            <a:graphicFrameLocks noChangeAspect="1"/>
          </p:cNvGraphicFramePr>
          <p:nvPr/>
        </p:nvGraphicFramePr>
        <p:xfrm>
          <a:off x="900113" y="549275"/>
          <a:ext cx="3671887" cy="2406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" name="Photo Editor Photo" r:id="rId4" imgW="9980952" imgH="6542857" progId="">
                  <p:embed/>
                </p:oleObj>
              </mc:Choice>
              <mc:Fallback>
                <p:oleObj name="Photo Editor Photo" r:id="rId4" imgW="9980952" imgH="6542857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1560" r="50000" b="26012"/>
                      <a:stretch>
                        <a:fillRect/>
                      </a:stretch>
                    </p:blipFill>
                    <p:spPr bwMode="auto">
                      <a:xfrm>
                        <a:off x="900113" y="549275"/>
                        <a:ext cx="3671887" cy="2406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5093" name="Picture 4" descr="11-Luminexx-soab-8x60"/>
          <p:cNvPicPr>
            <a:picLocks noChangeAspect="1" noChangeArrowheads="1"/>
          </p:cNvPicPr>
          <p:nvPr/>
        </p:nvPicPr>
        <p:blipFill rotWithShape="1">
          <a:blip r:embed="rId6" cstate="print"/>
          <a:srcRect t="2714"/>
          <a:stretch/>
        </p:blipFill>
        <p:spPr bwMode="auto">
          <a:xfrm>
            <a:off x="900113" y="3590925"/>
            <a:ext cx="3671887" cy="284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94" name="Picture 5" descr="minieriangelo020212a"/>
          <p:cNvPicPr>
            <a:picLocks noChangeAspect="1" noChangeArrowheads="1"/>
          </p:cNvPicPr>
          <p:nvPr/>
        </p:nvPicPr>
        <p:blipFill>
          <a:blip r:embed="rId7" cstate="print"/>
          <a:srcRect l="8484" r="4552"/>
          <a:stretch>
            <a:fillRect/>
          </a:stretch>
        </p:blipFill>
        <p:spPr bwMode="auto">
          <a:xfrm>
            <a:off x="5106988" y="549275"/>
            <a:ext cx="3198812" cy="586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95" name="Rectangle 6"/>
          <p:cNvSpPr>
            <a:spLocks noChangeArrowheads="1"/>
          </p:cNvSpPr>
          <p:nvPr/>
        </p:nvSpPr>
        <p:spPr bwMode="auto">
          <a:xfrm>
            <a:off x="838200" y="3048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it-IT" sz="4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18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kkatsanos\Desktop\SWEDEN\SWEDEN\SUPERA CALCIUM\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2" r="30925"/>
          <a:stretch/>
        </p:blipFill>
        <p:spPr bwMode="auto">
          <a:xfrm>
            <a:off x="1612900" y="0"/>
            <a:ext cx="25781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kkatsanos\Desktop\SWEDEN\SWEDEN\SUPERA CALCIUM\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07" t="-185" r="30371" b="185"/>
          <a:stretch/>
        </p:blipFill>
        <p:spPr bwMode="auto">
          <a:xfrm>
            <a:off x="4686300" y="0"/>
            <a:ext cx="25527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>
            <a:off x="2673350" y="1981200"/>
            <a:ext cx="45720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>
            <a:off x="5715000" y="1981200"/>
            <a:ext cx="45720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56151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ChangeArrowheads="1"/>
          </p:cNvSpPr>
          <p:nvPr/>
        </p:nvSpPr>
        <p:spPr bwMode="auto">
          <a:xfrm>
            <a:off x="609600" y="1504950"/>
            <a:ext cx="8305800" cy="57896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762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40000"/>
              </a:spcBef>
              <a:buFontTx/>
              <a:buChar char="•"/>
              <a:defRPr/>
            </a:pPr>
            <a:endParaRPr lang="es-ES_tradnl" altLang="el-GR" sz="2400" b="1" dirty="0">
              <a:latin typeface="Tahoma" panose="020B0604030504040204" pitchFamily="34" charset="0"/>
            </a:endParaRPr>
          </a:p>
          <a:p>
            <a:pPr eaLnBrk="1" hangingPunct="1">
              <a:defRPr/>
            </a:pPr>
            <a:r>
              <a:rPr lang="el-GR" altLang="el-GR" sz="2800" b="1" dirty="0">
                <a:solidFill>
                  <a:srgbClr val="FFC000"/>
                </a:solidFill>
                <a:latin typeface="Tahoma" panose="020B0604030504040204" pitchFamily="34" charset="0"/>
              </a:rPr>
              <a:t>197</a:t>
            </a:r>
            <a:r>
              <a:rPr lang="en-US" altLang="el-GR" sz="2800" b="1" dirty="0">
                <a:solidFill>
                  <a:srgbClr val="FFC000"/>
                </a:solidFill>
                <a:latin typeface="Tahoma" panose="020B0604030504040204" pitchFamily="34" charset="0"/>
              </a:rPr>
              <a:t>3</a:t>
            </a:r>
            <a:r>
              <a:rPr lang="el-GR" altLang="el-GR" sz="2800" b="1" dirty="0">
                <a:solidFill>
                  <a:srgbClr val="FFC000"/>
                </a:solidFill>
                <a:latin typeface="Tahoma" panose="020B0604030504040204" pitchFamily="34" charset="0"/>
              </a:rPr>
              <a:t>:</a:t>
            </a:r>
            <a:r>
              <a:rPr lang="el-GR" altLang="el-GR" sz="2800" dirty="0">
                <a:solidFill>
                  <a:srgbClr val="FFC000"/>
                </a:solidFill>
                <a:latin typeface="Tahoma" panose="020B0604030504040204" pitchFamily="34" charset="0"/>
              </a:rPr>
              <a:t> </a:t>
            </a:r>
            <a:r>
              <a:rPr lang="el-GR" altLang="el-GR" sz="2800" dirty="0">
                <a:latin typeface="Tahoma" panose="020B0604030504040204" pitchFamily="34" charset="0"/>
              </a:rPr>
              <a:t>Πρώτος εμβολισμός έσω λαγονίου –έλεγχος αιμορραγίας από κάταγμα πυέλου (τροχαίο)</a:t>
            </a:r>
          </a:p>
          <a:p>
            <a:pPr eaLnBrk="1" hangingPunct="1">
              <a:defRPr/>
            </a:pPr>
            <a:endParaRPr lang="en-US" altLang="el-GR" sz="2000" i="1" dirty="0">
              <a:latin typeface="Tahoma" panose="020B0604030504040204" pitchFamily="34" charset="0"/>
            </a:endParaRPr>
          </a:p>
          <a:p>
            <a:pPr eaLnBrk="1" hangingPunct="1">
              <a:defRPr/>
            </a:pPr>
            <a:r>
              <a:rPr lang="en-US" altLang="el-GR" sz="2000" i="1" dirty="0">
                <a:latin typeface="Tahoma" panose="020B0604030504040204" pitchFamily="34" charset="0"/>
              </a:rPr>
              <a:t>(</a:t>
            </a:r>
            <a:r>
              <a:rPr lang="es-ES_tradnl" altLang="el-GR" sz="2000" i="1" dirty="0">
                <a:latin typeface="Tahoma" panose="020B0604030504040204" pitchFamily="34" charset="0"/>
              </a:rPr>
              <a:t>Ring EJ, </a:t>
            </a:r>
            <a:r>
              <a:rPr lang="es-ES_tradnl" altLang="el-GR" sz="2000" i="1" dirty="0" err="1">
                <a:latin typeface="Tahoma" panose="020B0604030504040204" pitchFamily="34" charset="0"/>
              </a:rPr>
              <a:t>Athanasoulis</a:t>
            </a:r>
            <a:r>
              <a:rPr lang="es-ES_tradnl" altLang="el-GR" sz="2000" i="1" dirty="0">
                <a:latin typeface="Tahoma" panose="020B0604030504040204" pitchFamily="34" charset="0"/>
              </a:rPr>
              <a:t> C, </a:t>
            </a:r>
            <a:r>
              <a:rPr lang="es-ES_tradnl" altLang="el-GR" sz="2000" i="1" dirty="0" err="1">
                <a:latin typeface="Tahoma" panose="020B0604030504040204" pitchFamily="34" charset="0"/>
              </a:rPr>
              <a:t>Waltman</a:t>
            </a:r>
            <a:r>
              <a:rPr lang="es-ES_tradnl" altLang="el-GR" sz="2000" i="1" dirty="0">
                <a:latin typeface="Tahoma" panose="020B0604030504040204" pitchFamily="34" charset="0"/>
              </a:rPr>
              <a:t> AC, et al. </a:t>
            </a:r>
            <a:r>
              <a:rPr lang="es-ES_tradnl" altLang="el-GR" sz="2000" i="1" dirty="0" err="1">
                <a:latin typeface="Tahoma" panose="020B0604030504040204" pitchFamily="34" charset="0"/>
              </a:rPr>
              <a:t>Radiology</a:t>
            </a:r>
            <a:r>
              <a:rPr lang="es-ES_tradnl" altLang="el-GR" sz="2000" i="1" dirty="0">
                <a:latin typeface="Tahoma" panose="020B0604030504040204" pitchFamily="34" charset="0"/>
              </a:rPr>
              <a:t> 1973;109:65-70)</a:t>
            </a:r>
          </a:p>
          <a:p>
            <a:pPr eaLnBrk="1" hangingPunct="1">
              <a:defRPr/>
            </a:pPr>
            <a:endParaRPr lang="es-ES_tradnl" altLang="el-GR" sz="2800" dirty="0">
              <a:latin typeface="Tahoma" panose="020B0604030504040204" pitchFamily="34" charset="0"/>
            </a:endParaRPr>
          </a:p>
          <a:p>
            <a:pPr eaLnBrk="1" hangingPunct="1">
              <a:defRPr/>
            </a:pPr>
            <a:r>
              <a:rPr lang="es-ES_tradnl" altLang="el-GR" sz="2800" b="1" dirty="0">
                <a:solidFill>
                  <a:srgbClr val="FFC000"/>
                </a:solidFill>
                <a:latin typeface="Tahoma" panose="020B0604030504040204" pitchFamily="34" charset="0"/>
              </a:rPr>
              <a:t>1991:</a:t>
            </a:r>
            <a:r>
              <a:rPr lang="es-ES_tradnl" altLang="el-GR" sz="2800" dirty="0">
                <a:solidFill>
                  <a:srgbClr val="FFC000"/>
                </a:solidFill>
                <a:latin typeface="Tahoma" panose="020B0604030504040204" pitchFamily="34" charset="0"/>
              </a:rPr>
              <a:t> </a:t>
            </a:r>
            <a:r>
              <a:rPr lang="el-GR" altLang="el-GR" sz="2800" dirty="0">
                <a:latin typeface="Tahoma" panose="020B0604030504040204" pitchFamily="34" charset="0"/>
              </a:rPr>
              <a:t>Πρώτο επικαλυμμένο </a:t>
            </a:r>
            <a:r>
              <a:rPr lang="en-US" altLang="el-GR" sz="2800" dirty="0">
                <a:latin typeface="Tahoma" panose="020B0604030504040204" pitchFamily="34" charset="0"/>
              </a:rPr>
              <a:t>stent </a:t>
            </a:r>
            <a:r>
              <a:rPr lang="el-GR" altLang="el-GR" sz="2800" dirty="0">
                <a:latin typeface="Tahoma" panose="020B0604030504040204" pitchFamily="34" charset="0"/>
              </a:rPr>
              <a:t>για ιατρογενή βλάβη υποκλειδίου αρτηρίας </a:t>
            </a:r>
            <a:r>
              <a:rPr lang="es-ES_tradnl" altLang="el-GR" sz="2800" dirty="0">
                <a:latin typeface="Tahoma" panose="020B0604030504040204" pitchFamily="34" charset="0"/>
              </a:rPr>
              <a:t>(</a:t>
            </a:r>
            <a:r>
              <a:rPr lang="el-GR" altLang="el-GR" sz="2800" dirty="0">
                <a:latin typeface="Tahoma" panose="020B0604030504040204" pitchFamily="34" charset="0"/>
              </a:rPr>
              <a:t>από παρακέντηση υποκλειδίου φλεβός</a:t>
            </a:r>
            <a:r>
              <a:rPr lang="es-ES_tradnl" altLang="el-GR" sz="2800" dirty="0">
                <a:latin typeface="Tahoma" panose="020B0604030504040204" pitchFamily="34" charset="0"/>
              </a:rPr>
              <a:t>)</a:t>
            </a:r>
          </a:p>
          <a:p>
            <a:pPr eaLnBrk="1" hangingPunct="1">
              <a:defRPr/>
            </a:pPr>
            <a:endParaRPr lang="en-US" altLang="el-GR" sz="2000" i="1" dirty="0">
              <a:latin typeface="Tahoma" panose="020B0604030504040204" pitchFamily="34" charset="0"/>
            </a:endParaRPr>
          </a:p>
          <a:p>
            <a:pPr eaLnBrk="1" hangingPunct="1">
              <a:defRPr/>
            </a:pPr>
            <a:r>
              <a:rPr lang="en-US" altLang="el-GR" sz="2000" i="1" dirty="0">
                <a:latin typeface="Tahoma" panose="020B0604030504040204" pitchFamily="34" charset="0"/>
              </a:rPr>
              <a:t>(</a:t>
            </a:r>
            <a:r>
              <a:rPr lang="el-GR" altLang="el-GR" sz="2000" i="1" dirty="0">
                <a:latin typeface="Tahoma" panose="020B0604030504040204" pitchFamily="34" charset="0"/>
              </a:rPr>
              <a:t>Becker GJ, Benenati JF, Zemel G, J Vasc Interv Radiol. 1991 May;2(2):225-9</a:t>
            </a:r>
            <a:r>
              <a:rPr lang="en-US" altLang="el-GR" sz="2000" i="1" dirty="0">
                <a:latin typeface="Tahoma" panose="020B0604030504040204" pitchFamily="34" charset="0"/>
              </a:rPr>
              <a:t>)</a:t>
            </a:r>
          </a:p>
          <a:p>
            <a:pPr>
              <a:spcBef>
                <a:spcPct val="40000"/>
              </a:spcBef>
              <a:defRPr/>
            </a:pPr>
            <a:endParaRPr lang="es-ES_tradnl" altLang="el-GR" sz="3200" dirty="0">
              <a:latin typeface="Tahoma" panose="020B0604030504040204" pitchFamily="34" charset="0"/>
            </a:endParaRPr>
          </a:p>
          <a:p>
            <a:pPr>
              <a:spcBef>
                <a:spcPct val="40000"/>
              </a:spcBef>
              <a:defRPr/>
            </a:pPr>
            <a:endParaRPr lang="es-ES_tradnl" altLang="el-GR" sz="2400" b="1" dirty="0">
              <a:latin typeface="Tahoma" panose="020B0604030504040204" pitchFamily="34" charset="0"/>
            </a:endParaRPr>
          </a:p>
        </p:txBody>
      </p:sp>
      <p:sp>
        <p:nvSpPr>
          <p:cNvPr id="143363" name="Rectangle 3"/>
          <p:cNvSpPr>
            <a:spLocks noChangeArrowheads="1"/>
          </p:cNvSpPr>
          <p:nvPr/>
        </p:nvSpPr>
        <p:spPr bwMode="auto">
          <a:xfrm>
            <a:off x="609600" y="501650"/>
            <a:ext cx="8164799" cy="64633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l-GR" altLang="el-GR" sz="3600" b="1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Επεμβατική Ακτινολογία και Τραύμα</a:t>
            </a:r>
            <a:endParaRPr lang="es-ES" altLang="el-GR" sz="3600" b="1" dirty="0">
              <a:ln w="6350">
                <a:noFill/>
              </a:ln>
              <a:gradFill>
                <a:gsLst>
                  <a:gs pos="0">
                    <a:schemeClr val="accent1">
                      <a:tint val="73000"/>
                      <a:satMod val="145000"/>
                    </a:schemeClr>
                  </a:gs>
                  <a:gs pos="73000">
                    <a:schemeClr val="accent1">
                      <a:tint val="73000"/>
                      <a:satMod val="145000"/>
                    </a:schemeClr>
                  </a:gs>
                  <a:gs pos="100000">
                    <a:schemeClr val="accent1">
                      <a:tint val="83000"/>
                      <a:satMod val="143000"/>
                    </a:schemeClr>
                  </a:gs>
                </a:gsLst>
                <a:lin ang="4800000" scaled="1"/>
              </a:gra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37059862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kkatsanos\Desktop\SWEDEN\SWEDEN\SUPERA CALCIUM\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5" r="25555"/>
          <a:stretch/>
        </p:blipFill>
        <p:spPr bwMode="auto">
          <a:xfrm>
            <a:off x="1066800" y="0"/>
            <a:ext cx="3403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kkatsanos\Desktop\SWEDEN\SWEDEN\SUPERA CALCIUM\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85" r="30556" b="13821"/>
          <a:stretch/>
        </p:blipFill>
        <p:spPr bwMode="auto">
          <a:xfrm>
            <a:off x="4953000" y="0"/>
            <a:ext cx="3124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>
            <a:off x="5943600" y="2819400"/>
            <a:ext cx="45720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>
            <a:off x="2209800" y="3048000"/>
            <a:ext cx="45720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377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kkatsanos\Desktop\SWEDEN\SWEDEN\SUPERA CALCIUM\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96" r="26111"/>
          <a:stretch/>
        </p:blipFill>
        <p:spPr bwMode="auto">
          <a:xfrm>
            <a:off x="0" y="0"/>
            <a:ext cx="2921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kkatsanos\Desktop\SWEDEN\SWEDEN\SUPERA CALCIUM\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26" r="25556"/>
          <a:stretch/>
        </p:blipFill>
        <p:spPr bwMode="auto">
          <a:xfrm>
            <a:off x="6159500" y="0"/>
            <a:ext cx="2984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C:\Users\kkatsanos\Desktop\SWEDEN\SWEDEN\SUPERA CALCIUM\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62" r="28704"/>
          <a:stretch/>
        </p:blipFill>
        <p:spPr bwMode="auto">
          <a:xfrm>
            <a:off x="3060700" y="0"/>
            <a:ext cx="2971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762000" y="2590800"/>
            <a:ext cx="45720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4089400" y="2552700"/>
            <a:ext cx="45720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7194550" y="2552700"/>
            <a:ext cx="45720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41384" y="6085820"/>
            <a:ext cx="24967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Calibri"/>
              </a:rPr>
              <a:t>Abbott SUPERA</a:t>
            </a:r>
            <a:endParaRPr lang="en-GB" sz="2800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18626" y="6096000"/>
            <a:ext cx="24967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Calibri"/>
              </a:rPr>
              <a:t>Abbott SUPERA</a:t>
            </a:r>
            <a:endParaRPr lang="en-GB" sz="2800" b="1" dirty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6953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3400" y="188168"/>
            <a:ext cx="4419600" cy="1143000"/>
          </a:xfrm>
        </p:spPr>
        <p:txBody>
          <a:bodyPr>
            <a:noAutofit/>
          </a:bodyPr>
          <a:lstStyle/>
          <a:p>
            <a:pPr algn="l"/>
            <a:r>
              <a:rPr lang="en-US" sz="36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Dynamic</a:t>
            </a:r>
            <a:br>
              <a:rPr lang="en-US" sz="36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popliteal views</a:t>
            </a:r>
            <a:endParaRPr lang="en-GB" sz="36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C:\Users\kkatsanos\Dropbox\Camera Uploads\2013-02-28 12.41.3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72" b="-1"/>
          <a:stretch/>
        </p:blipFill>
        <p:spPr bwMode="auto">
          <a:xfrm rot="16200000">
            <a:off x="-747148" y="1871150"/>
            <a:ext cx="6594862" cy="3157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kkatsanos\Dropbox\Camera Uploads\2013-02-28 12.42.0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57" r="12921"/>
          <a:stretch/>
        </p:blipFill>
        <p:spPr bwMode="auto">
          <a:xfrm>
            <a:off x="4419600" y="1490679"/>
            <a:ext cx="3806539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2879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 descr="F:\TIGRIS\TIGRIS Cases\5499976U DYNAMIC TIGRIS\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0" r="6991"/>
          <a:stretch/>
        </p:blipFill>
        <p:spPr bwMode="auto">
          <a:xfrm>
            <a:off x="0" y="0"/>
            <a:ext cx="21717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F:\TIGRIS\TIGRIS Cases\5499976U DYNAMIC TIGRIS\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2" r="2917"/>
          <a:stretch/>
        </p:blipFill>
        <p:spPr bwMode="auto">
          <a:xfrm>
            <a:off x="2333625" y="0"/>
            <a:ext cx="22383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F:\TIGRIS\TIGRIS Cases\5499976U DYNAMIC TIGRIS\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9" r="4503"/>
          <a:stretch/>
        </p:blipFill>
        <p:spPr bwMode="auto">
          <a:xfrm>
            <a:off x="4724400" y="0"/>
            <a:ext cx="22383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F:\TIGRIS\TIGRIS Cases\5499976U DYNAMIC TIGRIS\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7" r="13835"/>
          <a:stretch/>
        </p:blipFill>
        <p:spPr bwMode="auto">
          <a:xfrm>
            <a:off x="7105650" y="0"/>
            <a:ext cx="20383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90056" y="6059269"/>
            <a:ext cx="17748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GORE TIGRIS</a:t>
            </a:r>
          </a:p>
          <a:p>
            <a:pPr algn="ctr"/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direct stenting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879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Stent conformability</a:t>
            </a:r>
            <a:endParaRPr lang="en-GB" sz="36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F:\TIGRIS\TIGRIS Cases\5499976U DYNAMIC TIGRIS\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453781" y="1904227"/>
            <a:ext cx="5579484" cy="4328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F:\TIGRIS\TIGRIS Cases\5499976U DYNAMIC TIGRIS\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18297" y="1904226"/>
            <a:ext cx="5579485" cy="432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reeform 2"/>
          <p:cNvSpPr/>
          <p:nvPr/>
        </p:nvSpPr>
        <p:spPr>
          <a:xfrm>
            <a:off x="2647950" y="1800754"/>
            <a:ext cx="1114425" cy="1076399"/>
          </a:xfrm>
          <a:custGeom>
            <a:avLst/>
            <a:gdLst>
              <a:gd name="connsiteX0" fmla="*/ 0 w 1114425"/>
              <a:gd name="connsiteY0" fmla="*/ 66749 h 1076399"/>
              <a:gd name="connsiteX1" fmla="*/ 247650 w 1114425"/>
              <a:gd name="connsiteY1" fmla="*/ 74 h 1076399"/>
              <a:gd name="connsiteX2" fmla="*/ 485775 w 1114425"/>
              <a:gd name="connsiteY2" fmla="*/ 57224 h 1076399"/>
              <a:gd name="connsiteX3" fmla="*/ 647700 w 1114425"/>
              <a:gd name="connsiteY3" fmla="*/ 209624 h 1076399"/>
              <a:gd name="connsiteX4" fmla="*/ 714375 w 1114425"/>
              <a:gd name="connsiteY4" fmla="*/ 466799 h 1076399"/>
              <a:gd name="connsiteX5" fmla="*/ 828675 w 1114425"/>
              <a:gd name="connsiteY5" fmla="*/ 752549 h 1076399"/>
              <a:gd name="connsiteX6" fmla="*/ 1114425 w 1114425"/>
              <a:gd name="connsiteY6" fmla="*/ 1076399 h 1076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14425" h="1076399">
                <a:moveTo>
                  <a:pt x="0" y="66749"/>
                </a:moveTo>
                <a:cubicBezTo>
                  <a:pt x="83344" y="34205"/>
                  <a:pt x="166688" y="1661"/>
                  <a:pt x="247650" y="74"/>
                </a:cubicBezTo>
                <a:cubicBezTo>
                  <a:pt x="328612" y="-1513"/>
                  <a:pt x="419100" y="22299"/>
                  <a:pt x="485775" y="57224"/>
                </a:cubicBezTo>
                <a:cubicBezTo>
                  <a:pt x="552450" y="92149"/>
                  <a:pt x="609600" y="141362"/>
                  <a:pt x="647700" y="209624"/>
                </a:cubicBezTo>
                <a:cubicBezTo>
                  <a:pt x="685800" y="277887"/>
                  <a:pt x="684213" y="376312"/>
                  <a:pt x="714375" y="466799"/>
                </a:cubicBezTo>
                <a:cubicBezTo>
                  <a:pt x="744537" y="557286"/>
                  <a:pt x="762000" y="650949"/>
                  <a:pt x="828675" y="752549"/>
                </a:cubicBezTo>
                <a:cubicBezTo>
                  <a:pt x="895350" y="854149"/>
                  <a:pt x="1004887" y="965274"/>
                  <a:pt x="1114425" y="1076399"/>
                </a:cubicBezTo>
              </a:path>
            </a:pathLst>
          </a:cu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Freeform 5"/>
          <p:cNvSpPr/>
          <p:nvPr/>
        </p:nvSpPr>
        <p:spPr>
          <a:xfrm>
            <a:off x="7115175" y="1800828"/>
            <a:ext cx="1114425" cy="1076399"/>
          </a:xfrm>
          <a:custGeom>
            <a:avLst/>
            <a:gdLst>
              <a:gd name="connsiteX0" fmla="*/ 0 w 1114425"/>
              <a:gd name="connsiteY0" fmla="*/ 66749 h 1076399"/>
              <a:gd name="connsiteX1" fmla="*/ 247650 w 1114425"/>
              <a:gd name="connsiteY1" fmla="*/ 74 h 1076399"/>
              <a:gd name="connsiteX2" fmla="*/ 485775 w 1114425"/>
              <a:gd name="connsiteY2" fmla="*/ 57224 h 1076399"/>
              <a:gd name="connsiteX3" fmla="*/ 647700 w 1114425"/>
              <a:gd name="connsiteY3" fmla="*/ 209624 h 1076399"/>
              <a:gd name="connsiteX4" fmla="*/ 714375 w 1114425"/>
              <a:gd name="connsiteY4" fmla="*/ 466799 h 1076399"/>
              <a:gd name="connsiteX5" fmla="*/ 828675 w 1114425"/>
              <a:gd name="connsiteY5" fmla="*/ 752549 h 1076399"/>
              <a:gd name="connsiteX6" fmla="*/ 1114425 w 1114425"/>
              <a:gd name="connsiteY6" fmla="*/ 1076399 h 1076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14425" h="1076399">
                <a:moveTo>
                  <a:pt x="0" y="66749"/>
                </a:moveTo>
                <a:cubicBezTo>
                  <a:pt x="83344" y="34205"/>
                  <a:pt x="166688" y="1661"/>
                  <a:pt x="247650" y="74"/>
                </a:cubicBezTo>
                <a:cubicBezTo>
                  <a:pt x="328612" y="-1513"/>
                  <a:pt x="419100" y="22299"/>
                  <a:pt x="485775" y="57224"/>
                </a:cubicBezTo>
                <a:cubicBezTo>
                  <a:pt x="552450" y="92149"/>
                  <a:pt x="609600" y="141362"/>
                  <a:pt x="647700" y="209624"/>
                </a:cubicBezTo>
                <a:cubicBezTo>
                  <a:pt x="685800" y="277887"/>
                  <a:pt x="684213" y="376312"/>
                  <a:pt x="714375" y="466799"/>
                </a:cubicBezTo>
                <a:cubicBezTo>
                  <a:pt x="744537" y="557286"/>
                  <a:pt x="762000" y="650949"/>
                  <a:pt x="828675" y="752549"/>
                </a:cubicBezTo>
                <a:cubicBezTo>
                  <a:pt x="895350" y="854149"/>
                  <a:pt x="1004887" y="965274"/>
                  <a:pt x="1114425" y="1076399"/>
                </a:cubicBezTo>
              </a:path>
            </a:pathLst>
          </a:cu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3794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kkatsanos\Desktop\SUPERA examples\SUPERA X-RAYS\SUPERA 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5" t="27273" r="8450" b="28256"/>
          <a:stretch/>
        </p:blipFill>
        <p:spPr bwMode="auto">
          <a:xfrm>
            <a:off x="0" y="-798043"/>
            <a:ext cx="9144000" cy="8509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6061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taberm\AppData\Local\Microsoft\Windows\Temporary Internet Files\Content.Outlook\D0WF52KM\Stent cross-secti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302133"/>
            <a:ext cx="4627443" cy="3260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756979" y="3727925"/>
            <a:ext cx="1533083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IE" sz="1800" kern="0" dirty="0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Stent</a:t>
            </a:r>
            <a:endParaRPr lang="en-GB" sz="1800" kern="0" dirty="0">
              <a:solidFill>
                <a:schemeClr val="tx2">
                  <a:lumMod val="75000"/>
                </a:schemeClr>
              </a:solidFill>
              <a:latin typeface="Verdana" pitchFamily="34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98000" y="2514600"/>
            <a:ext cx="2689044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IE" sz="1800" kern="0" dirty="0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PBMA Primer Layer</a:t>
            </a:r>
            <a:endParaRPr lang="en-GB" sz="1800" kern="0" dirty="0">
              <a:solidFill>
                <a:schemeClr val="tx2">
                  <a:lumMod val="75000"/>
                </a:schemeClr>
              </a:solidFill>
              <a:latin typeface="Verdana" pitchFamily="34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2857320" y="4183341"/>
            <a:ext cx="172164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74B8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646D7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GB" sz="2000" kern="0" dirty="0">
              <a:solidFill>
                <a:schemeClr val="tx2">
                  <a:lumMod val="75000"/>
                </a:schemeClr>
              </a:solidFill>
              <a:latin typeface="Verdana" pitchFamily="34" charset="0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2019973" y="4849613"/>
            <a:ext cx="518132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IE" sz="1800" kern="0" dirty="0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Paclitaxel/PVDF-HFP Active Layer</a:t>
            </a:r>
            <a:endParaRPr lang="en-GB" sz="1800" kern="0" dirty="0">
              <a:solidFill>
                <a:schemeClr val="tx2">
                  <a:lumMod val="75000"/>
                </a:schemeClr>
              </a:solidFill>
              <a:latin typeface="Verdana" pitchFamily="34" charset="0"/>
            </a:endParaRPr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>
            <a:off x="2133600" y="2952025"/>
            <a:ext cx="1196613" cy="714184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Line 10"/>
          <p:cNvSpPr>
            <a:spLocks noChangeShapeType="1"/>
          </p:cNvSpPr>
          <p:nvPr/>
        </p:nvSpPr>
        <p:spPr bwMode="auto">
          <a:xfrm flipV="1">
            <a:off x="1905000" y="3866425"/>
            <a:ext cx="1311729" cy="5639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Line 11"/>
          <p:cNvSpPr>
            <a:spLocks noChangeShapeType="1"/>
          </p:cNvSpPr>
          <p:nvPr/>
        </p:nvSpPr>
        <p:spPr bwMode="auto">
          <a:xfrm flipV="1">
            <a:off x="5083402" y="3637825"/>
            <a:ext cx="170316" cy="1252491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501810"/>
            <a:ext cx="8839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000" dirty="0" smtClean="0">
                <a:solidFill>
                  <a:schemeClr val="bg1"/>
                </a:solidFill>
                <a:cs typeface="Arial" panose="020B0604020202020204" pitchFamily="34" charset="0"/>
              </a:rPr>
              <a:t>The </a:t>
            </a:r>
            <a:r>
              <a:rPr lang="en-US" sz="1000" dirty="0">
                <a:solidFill>
                  <a:schemeClr val="bg1"/>
                </a:solidFill>
                <a:cs typeface="Arial" panose="020B0604020202020204" pitchFamily="34" charset="0"/>
              </a:rPr>
              <a:t>Eluvia </a:t>
            </a:r>
            <a:r>
              <a:rPr lang="en-US" sz="1000" dirty="0" smtClean="0">
                <a:solidFill>
                  <a:schemeClr val="bg1"/>
                </a:solidFill>
                <a:cs typeface="Arial" panose="020B0604020202020204" pitchFamily="34" charset="0"/>
              </a:rPr>
              <a:t>Stent system </a:t>
            </a:r>
            <a:r>
              <a:rPr lang="en-US" sz="1000" dirty="0">
                <a:solidFill>
                  <a:schemeClr val="bg1"/>
                </a:solidFill>
                <a:cs typeface="Arial" panose="020B0604020202020204" pitchFamily="34" charset="0"/>
              </a:rPr>
              <a:t>is an investigational device, </a:t>
            </a:r>
            <a:endParaRPr lang="en-US" sz="1000" dirty="0" smtClean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US" sz="1000" dirty="0" smtClean="0">
                <a:solidFill>
                  <a:schemeClr val="bg1"/>
                </a:solidFill>
                <a:cs typeface="Arial" panose="020B0604020202020204" pitchFamily="34" charset="0"/>
              </a:rPr>
              <a:t>not </a:t>
            </a:r>
            <a:r>
              <a:rPr lang="en-US" sz="1000" dirty="0">
                <a:solidFill>
                  <a:schemeClr val="bg1"/>
                </a:solidFill>
                <a:cs typeface="Arial" panose="020B0604020202020204" pitchFamily="34" charset="0"/>
              </a:rPr>
              <a:t>available for sale in the European Economic Area (EEA).</a:t>
            </a:r>
          </a:p>
        </p:txBody>
      </p:sp>
      <p:pic>
        <p:nvPicPr>
          <p:cNvPr id="15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14" t="17172" r="13756" b="46262"/>
          <a:stretch/>
        </p:blipFill>
        <p:spPr bwMode="auto">
          <a:xfrm rot="10800000">
            <a:off x="6495387" y="3397696"/>
            <a:ext cx="1626118" cy="1869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Oval 18"/>
          <p:cNvSpPr/>
          <p:nvPr/>
        </p:nvSpPr>
        <p:spPr>
          <a:xfrm rot="935750">
            <a:off x="7084124" y="3952583"/>
            <a:ext cx="200087" cy="207685"/>
          </a:xfrm>
          <a:prstGeom prst="ellipse">
            <a:avLst/>
          </a:prstGeom>
          <a:noFill/>
          <a:ln w="31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22" name="Straight Connector 21"/>
          <p:cNvCxnSpPr>
            <a:stCxn id="19" idx="0"/>
          </p:cNvCxnSpPr>
          <p:nvPr/>
        </p:nvCxnSpPr>
        <p:spPr>
          <a:xfrm flipH="1" flipV="1">
            <a:off x="6019800" y="3104425"/>
            <a:ext cx="1192286" cy="851981"/>
          </a:xfrm>
          <a:prstGeom prst="line">
            <a:avLst/>
          </a:prstGeom>
          <a:noFill/>
          <a:ln w="31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5" name="Straight Connector 24"/>
          <p:cNvCxnSpPr>
            <a:stCxn id="19" idx="4"/>
          </p:cNvCxnSpPr>
          <p:nvPr/>
        </p:nvCxnSpPr>
        <p:spPr>
          <a:xfrm flipH="1">
            <a:off x="3429000" y="4156445"/>
            <a:ext cx="3727250" cy="427006"/>
          </a:xfrm>
          <a:prstGeom prst="line">
            <a:avLst/>
          </a:prstGeom>
          <a:noFill/>
          <a:ln w="31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C000"/>
                </a:solidFill>
              </a:rPr>
              <a:t>Drug-eluting stent</a:t>
            </a:r>
            <a:endParaRPr lang="en-GB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157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gracehewittpre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814700"/>
            <a:ext cx="2667000" cy="6041916"/>
          </a:xfrm>
          <a:prstGeom prst="rect">
            <a:avLst/>
          </a:prstGeom>
          <a:noFill/>
        </p:spPr>
      </p:pic>
      <p:pic>
        <p:nvPicPr>
          <p:cNvPr id="4" name="Picture 6" descr="gracehewittpre2"/>
          <p:cNvPicPr>
            <a:picLocks noChangeAspect="1" noChangeArrowheads="1"/>
          </p:cNvPicPr>
          <p:nvPr/>
        </p:nvPicPr>
        <p:blipFill rotWithShape="1">
          <a:blip r:embed="rId3" cstate="print"/>
          <a:srcRect r="22730" b="17022"/>
          <a:stretch/>
        </p:blipFill>
        <p:spPr bwMode="auto">
          <a:xfrm>
            <a:off x="4495802" y="814700"/>
            <a:ext cx="2696938" cy="6041915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C000"/>
                </a:solidFill>
              </a:rPr>
              <a:t>Critical limb ischemia</a:t>
            </a:r>
            <a:endParaRPr lang="en-GB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51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gracehewittpost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25" y="544512"/>
            <a:ext cx="2847975" cy="6313488"/>
          </a:xfrm>
          <a:prstGeom prst="rect">
            <a:avLst/>
          </a:prstGeom>
          <a:noFill/>
        </p:spPr>
      </p:pic>
      <p:pic>
        <p:nvPicPr>
          <p:cNvPr id="4" name="Picture 5" descr="gracehewittpost2"/>
          <p:cNvPicPr>
            <a:picLocks noChangeAspect="1" noChangeArrowheads="1"/>
          </p:cNvPicPr>
          <p:nvPr/>
        </p:nvPicPr>
        <p:blipFill rotWithShape="1">
          <a:blip r:embed="rId3" cstate="print"/>
          <a:srcRect l="11562" t="1389" r="23797" b="32556"/>
          <a:stretch/>
        </p:blipFill>
        <p:spPr bwMode="auto">
          <a:xfrm>
            <a:off x="4724399" y="527886"/>
            <a:ext cx="3124201" cy="6330113"/>
          </a:xfrm>
          <a:prstGeom prst="rect">
            <a:avLst/>
          </a:prstGeom>
          <a:noFill/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>
                <a:solidFill>
                  <a:srgbClr val="FFC000"/>
                </a:solidFill>
              </a:rPr>
              <a:t>Overlapping ZILVER-PTX stents</a:t>
            </a:r>
            <a:endParaRPr lang="en-GB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63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gracehewittfup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44950" y="9538"/>
            <a:ext cx="2584450" cy="682213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76200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>
                <a:solidFill>
                  <a:srgbClr val="FFC000"/>
                </a:solidFill>
              </a:rPr>
              <a:t>ZILVER-PTX</a:t>
            </a:r>
            <a:br>
              <a:rPr lang="en-US" dirty="0" smtClean="0">
                <a:solidFill>
                  <a:srgbClr val="FFC000"/>
                </a:solidFill>
              </a:rPr>
            </a:br>
            <a:r>
              <a:rPr lang="en-US" dirty="0" smtClean="0">
                <a:solidFill>
                  <a:srgbClr val="FFC000"/>
                </a:solidFill>
              </a:rPr>
              <a:t>18 months</a:t>
            </a:r>
            <a:br>
              <a:rPr lang="en-US" dirty="0" smtClean="0">
                <a:solidFill>
                  <a:srgbClr val="FFC000"/>
                </a:solidFill>
              </a:rPr>
            </a:br>
            <a:r>
              <a:rPr lang="en-US" dirty="0" smtClean="0">
                <a:solidFill>
                  <a:srgbClr val="FFC000"/>
                </a:solidFill>
              </a:rPr>
              <a:t>FUP</a:t>
            </a:r>
            <a:endParaRPr lang="en-GB" dirty="0">
              <a:solidFill>
                <a:srgbClr val="FFC000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5257800" y="1219200"/>
            <a:ext cx="1112520" cy="5612476"/>
          </a:xfrm>
          <a:custGeom>
            <a:avLst/>
            <a:gdLst>
              <a:gd name="connsiteX0" fmla="*/ 914400 w 914400"/>
              <a:gd name="connsiteY0" fmla="*/ 0 h 5145578"/>
              <a:gd name="connsiteX1" fmla="*/ 872836 w 914400"/>
              <a:gd name="connsiteY1" fmla="*/ 573578 h 5145578"/>
              <a:gd name="connsiteX2" fmla="*/ 673331 w 914400"/>
              <a:gd name="connsiteY2" fmla="*/ 1155469 h 5145578"/>
              <a:gd name="connsiteX3" fmla="*/ 540327 w 914400"/>
              <a:gd name="connsiteY3" fmla="*/ 2244436 h 5145578"/>
              <a:gd name="connsiteX4" fmla="*/ 432262 w 914400"/>
              <a:gd name="connsiteY4" fmla="*/ 3341716 h 5145578"/>
              <a:gd name="connsiteX5" fmla="*/ 241069 w 914400"/>
              <a:gd name="connsiteY5" fmla="*/ 4214553 h 5145578"/>
              <a:gd name="connsiteX6" fmla="*/ 0 w 914400"/>
              <a:gd name="connsiteY6" fmla="*/ 5145578 h 5145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" h="5145578">
                <a:moveTo>
                  <a:pt x="914400" y="0"/>
                </a:moveTo>
                <a:cubicBezTo>
                  <a:pt x="913707" y="190500"/>
                  <a:pt x="913014" y="381000"/>
                  <a:pt x="872836" y="573578"/>
                </a:cubicBezTo>
                <a:cubicBezTo>
                  <a:pt x="832658" y="766156"/>
                  <a:pt x="728749" y="876993"/>
                  <a:pt x="673331" y="1155469"/>
                </a:cubicBezTo>
                <a:cubicBezTo>
                  <a:pt x="617913" y="1433945"/>
                  <a:pt x="580505" y="1880062"/>
                  <a:pt x="540327" y="2244436"/>
                </a:cubicBezTo>
                <a:cubicBezTo>
                  <a:pt x="500149" y="2608810"/>
                  <a:pt x="482138" y="3013363"/>
                  <a:pt x="432262" y="3341716"/>
                </a:cubicBezTo>
                <a:cubicBezTo>
                  <a:pt x="382386" y="3670069"/>
                  <a:pt x="313113" y="3913909"/>
                  <a:pt x="241069" y="4214553"/>
                </a:cubicBezTo>
                <a:cubicBezTo>
                  <a:pt x="169025" y="4515197"/>
                  <a:pt x="84512" y="4830387"/>
                  <a:pt x="0" y="5145578"/>
                </a:cubicBezTo>
              </a:path>
            </a:pathLst>
          </a:cu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 defTabSz="914290"/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596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l-GR" sz="3600" dirty="0" err="1"/>
              <a:t>Gelfoam</a:t>
            </a:r>
            <a:r>
              <a:rPr lang="en-US" altLang="el-GR" sz="3600" dirty="0"/>
              <a:t> </a:t>
            </a:r>
            <a:r>
              <a:rPr lang="el-GR" altLang="el-GR" sz="3600" dirty="0" smtClean="0"/>
              <a:t>εμβολισμός σπληνός</a:t>
            </a:r>
            <a:endParaRPr lang="en-GB" altLang="el-GR" sz="3600" dirty="0"/>
          </a:p>
        </p:txBody>
      </p:sp>
      <p:pic>
        <p:nvPicPr>
          <p:cNvPr id="8195" name="Picture 3" descr="spleen angio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20" b="9091"/>
          <a:stretch>
            <a:fillRect/>
          </a:stretch>
        </p:blipFill>
        <p:spPr bwMode="auto">
          <a:xfrm>
            <a:off x="4572000" y="1295400"/>
            <a:ext cx="4419600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CC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lum contrast="1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9" b="11243"/>
          <a:stretch>
            <a:fillRect/>
          </a:stretch>
        </p:blipFill>
        <p:spPr bwMode="auto">
          <a:xfrm>
            <a:off x="4572000" y="4038600"/>
            <a:ext cx="4419600" cy="272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 descr="spleen ct"/>
          <p:cNvPicPr>
            <a:picLocks noChangeAspect="1" noChangeArrowheads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61" b="8369"/>
          <a:stretch>
            <a:fillRect/>
          </a:stretch>
        </p:blipFill>
        <p:spPr bwMode="auto">
          <a:xfrm>
            <a:off x="152400" y="2286000"/>
            <a:ext cx="4419600" cy="340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CC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Line 8"/>
          <p:cNvSpPr>
            <a:spLocks noChangeShapeType="1"/>
          </p:cNvSpPr>
          <p:nvPr/>
        </p:nvSpPr>
        <p:spPr bwMode="auto">
          <a:xfrm>
            <a:off x="6934200" y="5029200"/>
            <a:ext cx="0" cy="304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199" name="Line 9"/>
          <p:cNvSpPr>
            <a:spLocks noChangeShapeType="1"/>
          </p:cNvSpPr>
          <p:nvPr/>
        </p:nvSpPr>
        <p:spPr bwMode="auto">
          <a:xfrm flipH="1" flipV="1">
            <a:off x="8077200" y="3505200"/>
            <a:ext cx="228600" cy="228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8411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704088"/>
            <a:ext cx="2386608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>
                <a:solidFill>
                  <a:srgbClr val="FFC000"/>
                </a:solidFill>
              </a:rPr>
              <a:t>Case</a:t>
            </a:r>
            <a:r>
              <a:rPr lang="el-GR" dirty="0" smtClean="0">
                <a:solidFill>
                  <a:srgbClr val="FFC000"/>
                </a:solidFill>
              </a:rPr>
              <a:t/>
            </a:r>
            <a:br>
              <a:rPr lang="el-GR" dirty="0" smtClean="0">
                <a:solidFill>
                  <a:srgbClr val="FFC000"/>
                </a:solidFill>
              </a:rPr>
            </a:br>
            <a:r>
              <a:rPr lang="en-US" dirty="0" smtClean="0">
                <a:solidFill>
                  <a:srgbClr val="FFC000"/>
                </a:solidFill>
              </a:rPr>
              <a:t>example</a:t>
            </a:r>
            <a:endParaRPr lang="el-GR" dirty="0">
              <a:solidFill>
                <a:srgbClr val="FFC000"/>
              </a:solidFill>
            </a:endParaRPr>
          </a:p>
        </p:txBody>
      </p:sp>
      <p:pic>
        <p:nvPicPr>
          <p:cNvPr id="1026" name="Picture 2" descr="C:\Users\katsanos\Documents\RAW MULTIMEDIA FILES\BROOKS ALAN FACTORY\2UHUM6U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22512" y="0"/>
            <a:ext cx="6858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13411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704088"/>
            <a:ext cx="2386608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>
                <a:solidFill>
                  <a:srgbClr val="FFC000"/>
                </a:solidFill>
              </a:rPr>
              <a:t>Case</a:t>
            </a:r>
            <a:r>
              <a:rPr lang="el-GR" dirty="0" smtClean="0">
                <a:solidFill>
                  <a:srgbClr val="FFC000"/>
                </a:solidFill>
              </a:rPr>
              <a:t/>
            </a:r>
            <a:br>
              <a:rPr lang="el-GR" dirty="0" smtClean="0">
                <a:solidFill>
                  <a:srgbClr val="FFC000"/>
                </a:solidFill>
              </a:rPr>
            </a:br>
            <a:r>
              <a:rPr lang="en-US" dirty="0" smtClean="0">
                <a:solidFill>
                  <a:srgbClr val="FFC000"/>
                </a:solidFill>
              </a:rPr>
              <a:t>example</a:t>
            </a:r>
            <a:endParaRPr lang="el-GR" dirty="0">
              <a:solidFill>
                <a:srgbClr val="FFC000"/>
              </a:solidFill>
            </a:endParaRPr>
          </a:p>
        </p:txBody>
      </p:sp>
      <p:pic>
        <p:nvPicPr>
          <p:cNvPr id="2050" name="Picture 2" descr="C:\Users\katsanos\Documents\RAW MULTIMEDIA FILES\BROOKS ALAN FACTORY\2UHUM6W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22512" y="0"/>
            <a:ext cx="6858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2805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704088"/>
            <a:ext cx="2386608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>
                <a:solidFill>
                  <a:srgbClr val="FFC000"/>
                </a:solidFill>
              </a:rPr>
              <a:t>Case</a:t>
            </a:r>
            <a:r>
              <a:rPr lang="el-GR" dirty="0" smtClean="0">
                <a:solidFill>
                  <a:srgbClr val="FFC000"/>
                </a:solidFill>
              </a:rPr>
              <a:t/>
            </a:r>
            <a:br>
              <a:rPr lang="el-GR" dirty="0" smtClean="0">
                <a:solidFill>
                  <a:srgbClr val="FFC000"/>
                </a:solidFill>
              </a:rPr>
            </a:br>
            <a:r>
              <a:rPr lang="en-US" dirty="0" smtClean="0">
                <a:solidFill>
                  <a:srgbClr val="FFC000"/>
                </a:solidFill>
              </a:rPr>
              <a:t>example</a:t>
            </a:r>
            <a:endParaRPr lang="el-GR" dirty="0">
              <a:solidFill>
                <a:srgbClr val="FFC000"/>
              </a:solidFill>
            </a:endParaRPr>
          </a:p>
        </p:txBody>
      </p:sp>
      <p:pic>
        <p:nvPicPr>
          <p:cNvPr id="3075" name="Picture 3" descr="C:\Users\katsanos\Documents\RAW MULTIMEDIA FILES\BROOKS ALAN FACTORY\2UHUM6X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22512" y="0"/>
            <a:ext cx="6858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60984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704088"/>
            <a:ext cx="2386608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>
                <a:solidFill>
                  <a:srgbClr val="FFC000"/>
                </a:solidFill>
              </a:rPr>
              <a:t>Case</a:t>
            </a:r>
            <a:r>
              <a:rPr lang="el-GR" dirty="0" smtClean="0">
                <a:solidFill>
                  <a:srgbClr val="FFC000"/>
                </a:solidFill>
              </a:rPr>
              <a:t/>
            </a:r>
            <a:br>
              <a:rPr lang="el-GR" dirty="0" smtClean="0">
                <a:solidFill>
                  <a:srgbClr val="FFC000"/>
                </a:solidFill>
              </a:rPr>
            </a:br>
            <a:r>
              <a:rPr lang="en-US" dirty="0" smtClean="0">
                <a:solidFill>
                  <a:srgbClr val="FFC000"/>
                </a:solidFill>
              </a:rPr>
              <a:t>example</a:t>
            </a:r>
            <a:endParaRPr lang="el-GR" dirty="0">
              <a:solidFill>
                <a:srgbClr val="FFC000"/>
              </a:solidFill>
            </a:endParaRPr>
          </a:p>
        </p:txBody>
      </p:sp>
      <p:pic>
        <p:nvPicPr>
          <p:cNvPr id="4098" name="Picture 2" descr="C:\Users\katsanos\Documents\RAW MULTIMEDIA FILES\BROOKS ALAN FACTORY\2UHUM6Y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22512" y="0"/>
            <a:ext cx="6858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56945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704088"/>
            <a:ext cx="2386608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>
                <a:solidFill>
                  <a:srgbClr val="FFC000"/>
                </a:solidFill>
              </a:rPr>
              <a:t>Case</a:t>
            </a:r>
            <a:r>
              <a:rPr lang="el-GR" dirty="0" smtClean="0">
                <a:solidFill>
                  <a:srgbClr val="FFC000"/>
                </a:solidFill>
              </a:rPr>
              <a:t/>
            </a:r>
            <a:br>
              <a:rPr lang="el-GR" dirty="0" smtClean="0">
                <a:solidFill>
                  <a:srgbClr val="FFC000"/>
                </a:solidFill>
              </a:rPr>
            </a:br>
            <a:r>
              <a:rPr lang="en-US" dirty="0" smtClean="0">
                <a:solidFill>
                  <a:srgbClr val="FFC000"/>
                </a:solidFill>
              </a:rPr>
              <a:t>example</a:t>
            </a:r>
            <a:endParaRPr lang="el-GR" dirty="0">
              <a:solidFill>
                <a:srgbClr val="FFC000"/>
              </a:solidFill>
            </a:endParaRPr>
          </a:p>
        </p:txBody>
      </p:sp>
      <p:pic>
        <p:nvPicPr>
          <p:cNvPr id="5123" name="Picture 3" descr="C:\Users\katsanos\Documents\RAW MULTIMEDIA FILES\BROOKS ALAN FACTORY\2UHUM72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22512" y="0"/>
            <a:ext cx="6858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5213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704088"/>
            <a:ext cx="2386608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>
                <a:solidFill>
                  <a:srgbClr val="FFC000"/>
                </a:solidFill>
              </a:rPr>
              <a:t>Case</a:t>
            </a:r>
            <a:r>
              <a:rPr lang="el-GR" dirty="0" smtClean="0">
                <a:solidFill>
                  <a:srgbClr val="FFC000"/>
                </a:solidFill>
              </a:rPr>
              <a:t/>
            </a:r>
            <a:br>
              <a:rPr lang="el-GR" dirty="0" smtClean="0">
                <a:solidFill>
                  <a:srgbClr val="FFC000"/>
                </a:solidFill>
              </a:rPr>
            </a:br>
            <a:r>
              <a:rPr lang="en-US" dirty="0" smtClean="0">
                <a:solidFill>
                  <a:srgbClr val="FFC000"/>
                </a:solidFill>
              </a:rPr>
              <a:t>example</a:t>
            </a:r>
            <a:endParaRPr lang="el-GR" dirty="0">
              <a:solidFill>
                <a:srgbClr val="FFC000"/>
              </a:solidFill>
            </a:endParaRPr>
          </a:p>
        </p:txBody>
      </p:sp>
      <p:pic>
        <p:nvPicPr>
          <p:cNvPr id="6146" name="Picture 2" descr="C:\Users\katsanos\Documents\RAW MULTIMEDIA FILES\BROOKS ALAN FACTORY\2UHUM78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22512" y="0"/>
            <a:ext cx="6858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74842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4638"/>
            <a:ext cx="8229600" cy="1143000"/>
          </a:xfrm>
        </p:spPr>
        <p:txBody>
          <a:bodyPr/>
          <a:lstStyle/>
          <a:p>
            <a:r>
              <a:rPr lang="en-GB" dirty="0" smtClean="0">
                <a:solidFill>
                  <a:srgbClr val="FFC000"/>
                </a:solidFill>
              </a:rPr>
              <a:t>Popliteal atherectomy</a:t>
            </a:r>
            <a:endParaRPr lang="en-GB" dirty="0">
              <a:solidFill>
                <a:srgbClr val="FFC000"/>
              </a:solidFill>
            </a:endParaRPr>
          </a:p>
        </p:txBody>
      </p:sp>
      <p:pic>
        <p:nvPicPr>
          <p:cNvPr id="2050" name="Picture 2" descr="C:\Users\kkatsanos\Desktop\2015 Projects\SUPERA &amp; CASE examples\CTO Atherectomy\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62" t="22119" r="35046" b="15439"/>
          <a:stretch/>
        </p:blipFill>
        <p:spPr bwMode="auto">
          <a:xfrm>
            <a:off x="-76200" y="1447800"/>
            <a:ext cx="2169994" cy="5465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kkatsanos\Desktop\2015 Projects\SUPERA &amp; CASE examples\CTO Atherectomy\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85" t="17083" r="30830" b="3580"/>
          <a:stretch/>
        </p:blipFill>
        <p:spPr bwMode="auto">
          <a:xfrm>
            <a:off x="2133600" y="1447800"/>
            <a:ext cx="2393572" cy="5490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kkatsanos\Desktop\2015 Projects\SUPERA &amp; CASE examples\CTO Atherectomy\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9" t="17922" r="33745" b="3999"/>
          <a:stretch/>
        </p:blipFill>
        <p:spPr bwMode="auto">
          <a:xfrm>
            <a:off x="4495800" y="1447800"/>
            <a:ext cx="2362200" cy="5465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kkatsanos\Desktop\2015 Projects\SUPERA &amp; CASE examples\CTO Atherectomy\8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82" t="18871" r="34189" b="3440"/>
          <a:stretch/>
        </p:blipFill>
        <p:spPr bwMode="auto">
          <a:xfrm>
            <a:off x="6900416" y="1437284"/>
            <a:ext cx="2319784" cy="547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25139" y="6349425"/>
            <a:ext cx="8226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</a:t>
            </a:r>
            <a:endParaRPr lang="en-GB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0" y="6477000"/>
            <a:ext cx="20489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JETSTREAM</a:t>
            </a:r>
            <a:endParaRPr lang="en-GB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62693" y="6400800"/>
            <a:ext cx="19143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passes</a:t>
            </a:r>
            <a:endParaRPr lang="en-GB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60067" y="6400800"/>
            <a:ext cx="10743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DCB</a:t>
            </a:r>
            <a:endParaRPr lang="en-GB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2743200"/>
            <a:ext cx="9144000" cy="2133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991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kkatsanos\Dropbox\Camera Uploads\2015-12-30 13.13.1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6" t="1667" r="15704" b="10238"/>
          <a:stretch/>
        </p:blipFill>
        <p:spPr bwMode="auto">
          <a:xfrm>
            <a:off x="0" y="0"/>
            <a:ext cx="2714626" cy="6870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kkatsanos\Dropbox\Camera Uploads\2015-12-30 13.13.2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6" t="4555" r="12606" b="9223"/>
          <a:stretch/>
        </p:blipFill>
        <p:spPr bwMode="auto">
          <a:xfrm>
            <a:off x="3295649" y="-1"/>
            <a:ext cx="2724151" cy="6870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kkatsanos\Dropbox\Camera Uploads\2015-12-30 13.13.2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5" t="6111" r="19396" b="9889"/>
          <a:stretch/>
        </p:blipFill>
        <p:spPr bwMode="auto">
          <a:xfrm>
            <a:off x="6553200" y="-76200"/>
            <a:ext cx="2590800" cy="6930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2400" y="2286000"/>
            <a:ext cx="8839200" cy="2133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437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12"/>
          <p:cNvGrpSpPr>
            <a:grpSpLocks/>
          </p:cNvGrpSpPr>
          <p:nvPr/>
        </p:nvGrpSpPr>
        <p:grpSpPr bwMode="auto">
          <a:xfrm>
            <a:off x="766763" y="152400"/>
            <a:ext cx="7088187" cy="6400800"/>
            <a:chOff x="483" y="96"/>
            <a:chExt cx="4465" cy="4032"/>
          </a:xfrm>
        </p:grpSpPr>
        <p:pic>
          <p:nvPicPr>
            <p:cNvPr id="3075" name="Picture 3" descr="image_200732811364"/>
            <p:cNvPicPr>
              <a:picLocks noChangeAspect="1" noChangeArrowheads="1"/>
            </p:cNvPicPr>
            <p:nvPr/>
          </p:nvPicPr>
          <p:blipFill>
            <a:blip r:embed="rId2">
              <a:lum contrast="4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65" t="9467" r="44463" b="14920"/>
            <a:stretch>
              <a:fillRect/>
            </a:stretch>
          </p:blipFill>
          <p:spPr bwMode="auto">
            <a:xfrm>
              <a:off x="3504" y="96"/>
              <a:ext cx="1444" cy="4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6" name="Picture 4" descr="image_200693105517"/>
            <p:cNvPicPr>
              <a:picLocks noChangeAspect="1" noChangeArrowheads="1"/>
            </p:cNvPicPr>
            <p:nvPr/>
          </p:nvPicPr>
          <p:blipFill>
            <a:blip r:embed="rId3">
              <a:lum bright="36000" contrast="5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930" t="20079" r="37823" b="6667"/>
            <a:stretch>
              <a:fillRect/>
            </a:stretch>
          </p:blipFill>
          <p:spPr bwMode="auto">
            <a:xfrm>
              <a:off x="483" y="96"/>
              <a:ext cx="1533" cy="4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7" name="Picture 7" descr="image_200693105654"/>
            <p:cNvPicPr>
              <a:picLocks noChangeAspect="1" noChangeArrowheads="1"/>
            </p:cNvPicPr>
            <p:nvPr/>
          </p:nvPicPr>
          <p:blipFill>
            <a:blip r:embed="rId4">
              <a:lum bright="24000" contras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00" t="8333" r="38257" b="6667"/>
            <a:stretch>
              <a:fillRect/>
            </a:stretch>
          </p:blipFill>
          <p:spPr bwMode="auto">
            <a:xfrm>
              <a:off x="1968" y="96"/>
              <a:ext cx="1536" cy="4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8" name="Text Box 7"/>
            <p:cNvSpPr txBox="1">
              <a:spLocks noChangeArrowheads="1"/>
            </p:cNvSpPr>
            <p:nvPr/>
          </p:nvSpPr>
          <p:spPr bwMode="auto">
            <a:xfrm>
              <a:off x="536" y="3830"/>
              <a:ext cx="23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2000" b="1"/>
                <a:t>A</a:t>
              </a:r>
              <a:endParaRPr lang="el-GR" altLang="en-US" sz="2000" b="1"/>
            </a:p>
          </p:txBody>
        </p:sp>
        <p:sp>
          <p:nvSpPr>
            <p:cNvPr id="3079" name="Text Box 8"/>
            <p:cNvSpPr txBox="1">
              <a:spLocks noChangeArrowheads="1"/>
            </p:cNvSpPr>
            <p:nvPr/>
          </p:nvSpPr>
          <p:spPr bwMode="auto">
            <a:xfrm>
              <a:off x="2024" y="3830"/>
              <a:ext cx="23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2000" b="1"/>
                <a:t>B</a:t>
              </a:r>
              <a:endParaRPr lang="el-GR" altLang="en-US" sz="2000" b="1"/>
            </a:p>
          </p:txBody>
        </p:sp>
        <p:sp>
          <p:nvSpPr>
            <p:cNvPr id="3080" name="Text Box 9"/>
            <p:cNvSpPr txBox="1">
              <a:spLocks noChangeArrowheads="1"/>
            </p:cNvSpPr>
            <p:nvPr/>
          </p:nvSpPr>
          <p:spPr bwMode="auto">
            <a:xfrm>
              <a:off x="3552" y="3830"/>
              <a:ext cx="23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2000" b="1"/>
                <a:t>C</a:t>
              </a:r>
              <a:endParaRPr lang="el-GR" altLang="en-US" sz="2000" b="1"/>
            </a:p>
          </p:txBody>
        </p:sp>
      </p:grpSp>
    </p:spTree>
    <p:extLst>
      <p:ext uri="{BB962C8B-B14F-4D97-AF65-F5344CB8AC3E}">
        <p14:creationId xmlns:p14="http://schemas.microsoft.com/office/powerpoint/2010/main" val="59204790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P10335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9" b="17949"/>
          <a:stretch>
            <a:fillRect/>
          </a:stretch>
        </p:blipFill>
        <p:spPr bwMode="auto">
          <a:xfrm>
            <a:off x="1295400" y="3352800"/>
            <a:ext cx="4681538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2" descr="X:\265672\3-1-2006\P10335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" r="59914" b="22446"/>
          <a:stretch>
            <a:fillRect/>
          </a:stretch>
        </p:blipFill>
        <p:spPr bwMode="auto">
          <a:xfrm>
            <a:off x="5943600" y="3352800"/>
            <a:ext cx="20574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5" descr="DSCN277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5" r="22951" b="3870"/>
          <a:stretch>
            <a:fillRect/>
          </a:stretch>
        </p:blipFill>
        <p:spPr bwMode="auto">
          <a:xfrm>
            <a:off x="1295400" y="76200"/>
            <a:ext cx="35814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4" descr="DSCN277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5" t="11021" r="25568" b="2022"/>
          <a:stretch>
            <a:fillRect/>
          </a:stretch>
        </p:blipFill>
        <p:spPr bwMode="auto">
          <a:xfrm>
            <a:off x="4876800" y="76200"/>
            <a:ext cx="31242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Text Box 7"/>
          <p:cNvSpPr txBox="1">
            <a:spLocks noChangeArrowheads="1"/>
          </p:cNvSpPr>
          <p:nvPr/>
        </p:nvSpPr>
        <p:spPr bwMode="auto">
          <a:xfrm>
            <a:off x="1371600" y="2879725"/>
            <a:ext cx="368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000" b="1"/>
              <a:t>A</a:t>
            </a:r>
            <a:endParaRPr lang="el-GR" altLang="en-US" sz="2000" b="1"/>
          </a:p>
        </p:txBody>
      </p:sp>
      <p:sp>
        <p:nvSpPr>
          <p:cNvPr id="2055" name="Text Box 8"/>
          <p:cNvSpPr txBox="1">
            <a:spLocks noChangeArrowheads="1"/>
          </p:cNvSpPr>
          <p:nvPr/>
        </p:nvSpPr>
        <p:spPr bwMode="auto">
          <a:xfrm>
            <a:off x="4953000" y="2879725"/>
            <a:ext cx="368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000" b="1"/>
              <a:t>B</a:t>
            </a:r>
            <a:endParaRPr lang="el-GR" altLang="en-US" sz="2000" b="1"/>
          </a:p>
        </p:txBody>
      </p:sp>
      <p:sp>
        <p:nvSpPr>
          <p:cNvPr id="2056" name="Text Box 9"/>
          <p:cNvSpPr txBox="1">
            <a:spLocks noChangeArrowheads="1"/>
          </p:cNvSpPr>
          <p:nvPr/>
        </p:nvSpPr>
        <p:spPr bwMode="auto">
          <a:xfrm>
            <a:off x="1371600" y="5927725"/>
            <a:ext cx="368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000" b="1"/>
              <a:t>C</a:t>
            </a:r>
            <a:endParaRPr lang="el-GR" altLang="en-US" sz="2000" b="1"/>
          </a:p>
        </p:txBody>
      </p:sp>
      <p:sp>
        <p:nvSpPr>
          <p:cNvPr id="2057" name="Text Box 10"/>
          <p:cNvSpPr txBox="1">
            <a:spLocks noChangeArrowheads="1"/>
          </p:cNvSpPr>
          <p:nvPr/>
        </p:nvSpPr>
        <p:spPr bwMode="auto">
          <a:xfrm>
            <a:off x="6019800" y="5927725"/>
            <a:ext cx="368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D</a:t>
            </a:r>
            <a:endParaRPr lang="el-GR" altLang="en-US" sz="20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7187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sz="3600" dirty="0" smtClean="0"/>
              <a:t>Open book fracture</a:t>
            </a:r>
            <a:endParaRPr lang="en-GB" sz="3600" dirty="0"/>
          </a:p>
        </p:txBody>
      </p:sp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371600"/>
            <a:ext cx="4846638" cy="499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365559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C000"/>
                </a:solidFill>
              </a:rPr>
              <a:t>ABSORB BVS</a:t>
            </a:r>
            <a:endParaRPr lang="en-GB" dirty="0">
              <a:solidFill>
                <a:srgbClr val="FFC000"/>
              </a:solidFill>
            </a:endParaRPr>
          </a:p>
        </p:txBody>
      </p:sp>
      <p:pic>
        <p:nvPicPr>
          <p:cNvPr id="160770" name="Picture 2" descr="http://ars.els-cdn.com/content/image/1-s2.0-S1936879816307464-gr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00200"/>
            <a:ext cx="7705384" cy="4430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679436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kkatsanos\Desktop\SWEDEN\SWEDEN\ABSORB MRA SPENCE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7862" y="-12700"/>
            <a:ext cx="6011863" cy="687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kkatsanos\Desktop\SWEDEN\SWEDEN\ABSORB MRA SPENCE\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040" y="0"/>
            <a:ext cx="33679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3581400" y="5334000"/>
            <a:ext cx="1371600" cy="1371600"/>
          </a:xfrm>
          <a:prstGeom prst="ellipse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 defTabSz="914290"/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43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kkatsanos\Desktop\SWEDEN\SWEDEN\ABSORB MRA SPENCE\1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5" b="7563"/>
          <a:stretch/>
        </p:blipFill>
        <p:spPr bwMode="auto">
          <a:xfrm>
            <a:off x="6124426" y="0"/>
            <a:ext cx="355297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kkatsanos\Desktop\SWEDEN\SWEDEN\ABSORB MRA SPENCE\1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31"/>
          <a:stretch/>
        </p:blipFill>
        <p:spPr bwMode="auto">
          <a:xfrm>
            <a:off x="-685800" y="0"/>
            <a:ext cx="3606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kkatsanos\Desktop\SWEDEN\SWEDEN\ABSORB MRA SPENCE\1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3" t="-136" r="-3795" b="7600"/>
          <a:stretch/>
        </p:blipFill>
        <p:spPr bwMode="auto">
          <a:xfrm>
            <a:off x="3044620" y="-10043"/>
            <a:ext cx="3079806" cy="6868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914400" y="4495800"/>
            <a:ext cx="45720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914400" y="2133600"/>
            <a:ext cx="45720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3810000" y="4495800"/>
            <a:ext cx="45720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733800" y="2133600"/>
            <a:ext cx="45720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7239000" y="4495800"/>
            <a:ext cx="38100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7467600" y="2133600"/>
            <a:ext cx="38100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6089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kkatsanos\Desktop\SWEDEN\SWEDEN\ABSORB MRA SPENCE\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199" y="0"/>
            <a:ext cx="55721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kkatsanos\Desktop\SWEDEN\SWEDEN\ABSORB MRA SPENCE\2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7037" r="10028" b="38704"/>
          <a:stretch/>
        </p:blipFill>
        <p:spPr bwMode="auto">
          <a:xfrm>
            <a:off x="5546726" y="0"/>
            <a:ext cx="410485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>
            <a:off x="7086600" y="4495800"/>
            <a:ext cx="45720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>
            <a:off x="7086600" y="2514600"/>
            <a:ext cx="45720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2471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81000"/>
            <a:ext cx="4113884" cy="5486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938337" y="5943600"/>
            <a:ext cx="7358063" cy="1447800"/>
          </a:xfrm>
          <a:prstGeom prst="rect">
            <a:avLst/>
          </a:prstGeom>
        </p:spPr>
        <p:txBody>
          <a:bodyPr lIns="64288" tIns="32144" rIns="64288" bIns="32144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+mj-lt"/>
                <a:ea typeface="+mj-ea"/>
                <a:cs typeface="+mj-cs"/>
                <a:sym typeface="Gill Sans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r>
              <a:rPr lang="en-GB" sz="4600" dirty="0" smtClean="0">
                <a:solidFill>
                  <a:srgbClr val="FFC000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Thank You</a:t>
            </a:r>
            <a:endParaRPr lang="en-GB" sz="4600" dirty="0">
              <a:solidFill>
                <a:srgbClr val="FFC000"/>
              </a:solidFill>
              <a:latin typeface="Gill Sans" charset="0"/>
              <a:ea typeface="ヒラギノ角ゴ ProN W3" charset="0"/>
              <a:cs typeface="ヒラギノ角ゴ ProN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753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sz="3600" dirty="0"/>
              <a:t>Εμβολισμός στο τραύμα πυέλου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625" y="1447800"/>
            <a:ext cx="8540750" cy="4498975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Char char="►"/>
              <a:defRPr/>
            </a:pPr>
            <a:r>
              <a:rPr lang="el-GR" altLang="el-GR" sz="2800" dirty="0"/>
              <a:t>Η φλεβική αιμορραγία και η αιμορραγία των οστικών καταγμάτων</a:t>
            </a:r>
            <a:r>
              <a:rPr lang="en-US" altLang="el-GR" sz="2800" dirty="0"/>
              <a:t>:</a:t>
            </a:r>
            <a:r>
              <a:rPr lang="el-GR" altLang="el-GR" sz="2800" dirty="0"/>
              <a:t> Σταθεροποίηση πυέλου ή/και συντηρητικά</a:t>
            </a:r>
            <a:endParaRPr lang="de-AT" altLang="el-GR" sz="2800" dirty="0"/>
          </a:p>
          <a:p>
            <a:pPr eaLnBrk="1" hangingPunct="1">
              <a:buFont typeface="Arial" panose="020B0604020202020204" pitchFamily="34" charset="0"/>
              <a:buChar char="►"/>
              <a:defRPr/>
            </a:pPr>
            <a:r>
              <a:rPr lang="el-GR" altLang="el-GR" sz="2800" dirty="0"/>
              <a:t>Μαζική αρτηριακή αιμορραγία με αιμοδυναμική αστάθεια ή σοκ</a:t>
            </a:r>
            <a:r>
              <a:rPr lang="en-US" altLang="el-GR" sz="2800" dirty="0"/>
              <a:t>: </a:t>
            </a:r>
            <a:r>
              <a:rPr lang="el-GR" altLang="el-GR" sz="2800" dirty="0"/>
              <a:t>Θνητότητα</a:t>
            </a:r>
            <a:r>
              <a:rPr lang="en-US" altLang="el-GR" sz="2800" dirty="0"/>
              <a:t> </a:t>
            </a:r>
            <a:r>
              <a:rPr lang="de-AT" altLang="el-GR" sz="2800" dirty="0"/>
              <a:t>36 – 54%</a:t>
            </a:r>
            <a:endParaRPr lang="el-GR" altLang="el-GR" sz="2800" dirty="0"/>
          </a:p>
          <a:p>
            <a:pPr eaLnBrk="1" hangingPunct="1">
              <a:buFont typeface="Arial" panose="020B0604020202020204" pitchFamily="34" charset="0"/>
              <a:buChar char="►"/>
              <a:defRPr/>
            </a:pPr>
            <a:r>
              <a:rPr lang="el-GR" altLang="el-GR" sz="2800" dirty="0"/>
              <a:t>Αρτηριακή αιμορραγία δεν μπορεί να αντιμετωπισθεί αποτελεσματικά με την σταθεροποίηση της πυέλου</a:t>
            </a:r>
            <a:endParaRPr lang="de-AT" altLang="el-GR" sz="2800" dirty="0"/>
          </a:p>
          <a:p>
            <a:pPr eaLnBrk="1" hangingPunct="1">
              <a:buFont typeface="Arial" panose="020B0604020202020204" pitchFamily="34" charset="0"/>
              <a:buChar char="►"/>
              <a:defRPr/>
            </a:pPr>
            <a:r>
              <a:rPr lang="el-GR" altLang="el-GR" sz="2800" dirty="0"/>
              <a:t>Ο ενδαρτηριακός εμβολισμός μπορεί να βοηθήσει στην αντιμετώπιση αυτών των ασθενών</a:t>
            </a:r>
            <a:endParaRPr lang="de-AT" altLang="el-GR" sz="2800" dirty="0"/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el-GR" sz="3600" dirty="0"/>
          </a:p>
        </p:txBody>
      </p:sp>
      <p:sp>
        <p:nvSpPr>
          <p:cNvPr id="4" name="6 - Ορθογώνιο"/>
          <p:cNvSpPr/>
          <p:nvPr/>
        </p:nvSpPr>
        <p:spPr>
          <a:xfrm>
            <a:off x="228600" y="6172200"/>
            <a:ext cx="8715375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eaLnBrk="1" hangingPunct="1">
              <a:defRPr/>
            </a:pPr>
            <a:r>
              <a:rPr lang="en-US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Hoffer EK</a:t>
            </a:r>
            <a:r>
              <a:rPr lang="el-GR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  <a:r>
              <a:rPr lang="en-US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Endovascular</a:t>
            </a:r>
            <a:r>
              <a:rPr lang="el-GR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techniques in the damage control setting. </a:t>
            </a:r>
            <a:r>
              <a:rPr lang="en-US" i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Radiographics</a:t>
            </a:r>
            <a:r>
              <a:rPr lang="en-US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1999;</a:t>
            </a:r>
            <a:r>
              <a:rPr lang="el-GR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19: 1340–8.</a:t>
            </a:r>
          </a:p>
        </p:txBody>
      </p:sp>
    </p:spTree>
    <p:extLst>
      <p:ext uri="{BB962C8B-B14F-4D97-AF65-F5344CB8AC3E}">
        <p14:creationId xmlns:p14="http://schemas.microsoft.com/office/powerpoint/2010/main" val="14944406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rebarcoil150"/>
          <p:cNvPicPr>
            <a:picLocks noChangeAspect="1" noChangeArrowheads="1"/>
          </p:cNvPicPr>
          <p:nvPr/>
        </p:nvPicPr>
        <p:blipFill>
          <a:blip r:embed="rId2">
            <a:lum bright="6000" contras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338" y="3875088"/>
            <a:ext cx="2354262" cy="252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CC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5" descr="52mwce-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73500"/>
            <a:ext cx="6172200" cy="252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CC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9" name="Rectangle 7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altLang="el-GR" sz="3600" dirty="0"/>
              <a:t>Μεταλλικά σπειράματα</a:t>
            </a:r>
          </a:p>
        </p:txBody>
      </p:sp>
      <p:sp>
        <p:nvSpPr>
          <p:cNvPr id="79880" name="Rectangle 8"/>
          <p:cNvSpPr>
            <a:spLocks noGrp="1" noRot="1" noChangeArrowheads="1"/>
          </p:cNvSpPr>
          <p:nvPr>
            <p:ph type="body" idx="1"/>
          </p:nvPr>
        </p:nvSpPr>
        <p:spPr>
          <a:xfrm>
            <a:off x="301625" y="1295400"/>
            <a:ext cx="8613775" cy="2590800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Char char="►"/>
              <a:defRPr/>
            </a:pPr>
            <a:r>
              <a:rPr lang="en-US" altLang="el-GR" sz="2800" dirty="0"/>
              <a:t>Bare or fibered (0.035” or 0.018”-micro-coils)</a:t>
            </a:r>
          </a:p>
          <a:p>
            <a:pPr eaLnBrk="1" hangingPunct="1">
              <a:buFont typeface="Arial" panose="020B0604020202020204" pitchFamily="34" charset="0"/>
              <a:buChar char="►"/>
              <a:defRPr/>
            </a:pPr>
            <a:r>
              <a:rPr lang="el-GR" altLang="el-GR" sz="2800" dirty="0"/>
              <a:t>Ακριβής τοποθέτηση</a:t>
            </a:r>
            <a:endParaRPr lang="en-US" altLang="el-GR" sz="2800" dirty="0"/>
          </a:p>
          <a:p>
            <a:pPr eaLnBrk="1" hangingPunct="1">
              <a:buFont typeface="Arial" panose="020B0604020202020204" pitchFamily="34" charset="0"/>
              <a:buChar char="►"/>
              <a:defRPr/>
            </a:pPr>
            <a:r>
              <a:rPr lang="el-GR" altLang="el-GR" sz="2800" dirty="0"/>
              <a:t>Άμεση θρόμβωση αγγείου</a:t>
            </a:r>
            <a:endParaRPr lang="en-US" altLang="el-GR" sz="2800" dirty="0"/>
          </a:p>
          <a:p>
            <a:pPr eaLnBrk="1" hangingPunct="1">
              <a:buFont typeface="Arial" panose="020B0604020202020204" pitchFamily="34" charset="0"/>
              <a:buChar char="►"/>
              <a:defRPr/>
            </a:pPr>
            <a:r>
              <a:rPr lang="el-GR" altLang="el-GR" sz="2800" dirty="0"/>
              <a:t>Διάφορα </a:t>
            </a:r>
            <a:r>
              <a:rPr lang="el-GR" altLang="el-GR" sz="2800" dirty="0" smtClean="0"/>
              <a:t>μεγέθη </a:t>
            </a:r>
            <a:r>
              <a:rPr lang="el-GR" altLang="el-GR" sz="2800" dirty="0"/>
              <a:t>και μήκη</a:t>
            </a:r>
            <a:endParaRPr lang="en-US" altLang="el-GR" sz="2800" dirty="0"/>
          </a:p>
          <a:p>
            <a:pPr eaLnBrk="1" hangingPunct="1">
              <a:buFont typeface="Arial" panose="020B0604020202020204" pitchFamily="34" charset="0"/>
              <a:buChar char="►"/>
              <a:defRPr/>
            </a:pPr>
            <a:r>
              <a:rPr lang="el-GR" altLang="el-GR" sz="2800" dirty="0"/>
              <a:t>Αγγειακά βύσματα (</a:t>
            </a:r>
            <a:r>
              <a:rPr lang="en-US" altLang="el-GR" sz="2800" dirty="0" err="1"/>
              <a:t>Amplatzer</a:t>
            </a:r>
            <a:r>
              <a:rPr lang="en-US" altLang="el-GR" sz="2800" dirty="0"/>
              <a:t> 3-22mm)</a:t>
            </a:r>
            <a:endParaRPr lang="el-GR" altLang="el-GR" sz="2800" dirty="0"/>
          </a:p>
        </p:txBody>
      </p:sp>
    </p:spTree>
    <p:extLst>
      <p:ext uri="{BB962C8B-B14F-4D97-AF65-F5344CB8AC3E}">
        <p14:creationId xmlns:p14="http://schemas.microsoft.com/office/powerpoint/2010/main" val="28183677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l-GR" sz="3600" dirty="0" smtClean="0"/>
              <a:t>Ψευδοανευρυσμα κάτω γλουτιαίας</a:t>
            </a:r>
            <a:endParaRPr lang="en-GB" sz="3600" dirty="0"/>
          </a:p>
        </p:txBody>
      </p:sp>
      <p:pic>
        <p:nvPicPr>
          <p:cNvPr id="3174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367" b="7268"/>
          <a:stretch>
            <a:fillRect/>
          </a:stretch>
        </p:blipFill>
        <p:spPr bwMode="auto">
          <a:xfrm>
            <a:off x="4038600" y="3530600"/>
            <a:ext cx="4953000" cy="314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11" b="64706"/>
          <a:stretch>
            <a:fillRect/>
          </a:stretch>
        </p:blipFill>
        <p:spPr bwMode="auto">
          <a:xfrm>
            <a:off x="419100" y="1384300"/>
            <a:ext cx="4235450" cy="273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 flipV="1">
            <a:off x="7848600" y="5486400"/>
            <a:ext cx="304800" cy="3810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30525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>
            <a:lum bright="30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04" t="6178" r="28517" b="4549"/>
          <a:stretch>
            <a:fillRect/>
          </a:stretch>
        </p:blipFill>
        <p:spPr bwMode="auto">
          <a:xfrm>
            <a:off x="6781800" y="2209800"/>
            <a:ext cx="2366963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4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12" t="5103" r="27995" b="7483"/>
          <a:stretch>
            <a:fillRect/>
          </a:stretch>
        </p:blipFill>
        <p:spPr bwMode="auto">
          <a:xfrm>
            <a:off x="9525" y="2209800"/>
            <a:ext cx="2352675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7" b="3026"/>
          <a:stretch>
            <a:fillRect/>
          </a:stretch>
        </p:blipFill>
        <p:spPr bwMode="auto">
          <a:xfrm>
            <a:off x="2362200" y="2209800"/>
            <a:ext cx="2395538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6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9" t="6110" r="31017" b="7603"/>
          <a:stretch>
            <a:fillRect/>
          </a:stretch>
        </p:blipFill>
        <p:spPr bwMode="auto">
          <a:xfrm>
            <a:off x="4724400" y="2209800"/>
            <a:ext cx="217805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566" name="Rectangle 6"/>
          <p:cNvSpPr>
            <a:spLocks noChangeArrowheads="1"/>
          </p:cNvSpPr>
          <p:nvPr/>
        </p:nvSpPr>
        <p:spPr bwMode="auto">
          <a:xfrm>
            <a:off x="353854" y="485775"/>
            <a:ext cx="869981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l-GR" altLang="el-GR" sz="3600" b="1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Αμβλύ τραύμα</a:t>
            </a:r>
          </a:p>
          <a:p>
            <a:pPr algn="ctr" eaLnBrk="1" hangingPunct="1">
              <a:defRPr/>
            </a:pPr>
            <a:r>
              <a:rPr lang="el-GR" altLang="el-GR" sz="3600" b="1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ψευδοανεύρυσμα εν τω βάθει μηριαίας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5181600" y="4953000"/>
            <a:ext cx="381000" cy="2286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0700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1_Blank Presentation">
  <a:themeElements>
    <a:clrScheme name="">
      <a:dk1>
        <a:srgbClr val="616265"/>
      </a:dk1>
      <a:lt1>
        <a:srgbClr val="FFFFFF"/>
      </a:lt1>
      <a:dk2>
        <a:srgbClr val="005480"/>
      </a:dk2>
      <a:lt2>
        <a:srgbClr val="8C8D8E"/>
      </a:lt2>
      <a:accent1>
        <a:srgbClr val="00BCE4"/>
      </a:accent1>
      <a:accent2>
        <a:srgbClr val="E37F1C"/>
      </a:accent2>
      <a:accent3>
        <a:srgbClr val="FFFFFF"/>
      </a:accent3>
      <a:accent4>
        <a:srgbClr val="525355"/>
      </a:accent4>
      <a:accent5>
        <a:srgbClr val="AADAEF"/>
      </a:accent5>
      <a:accent6>
        <a:srgbClr val="CE7218"/>
      </a:accent6>
      <a:hlink>
        <a:srgbClr val="54B948"/>
      </a:hlink>
      <a:folHlink>
        <a:srgbClr val="9D3393"/>
      </a:folHlink>
    </a:clrScheme>
    <a:fontScheme name="Blank Presentation">
      <a:majorFont>
        <a:latin typeface="Arial"/>
        <a:ea typeface="ヒラギノ角ゴ Pro W3"/>
        <a:cs typeface=""/>
      </a:majorFont>
      <a:minorFont>
        <a:latin typeface="Arial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2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28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3">
        <a:dk1>
          <a:srgbClr val="8C8D8E"/>
        </a:dk1>
        <a:lt1>
          <a:srgbClr val="FFFFFF"/>
        </a:lt1>
        <a:dk2>
          <a:srgbClr val="005195"/>
        </a:dk2>
        <a:lt2>
          <a:srgbClr val="8C8D8E"/>
        </a:lt2>
        <a:accent1>
          <a:srgbClr val="BBE0E3"/>
        </a:accent1>
        <a:accent2>
          <a:srgbClr val="EA7125"/>
        </a:accent2>
        <a:accent3>
          <a:srgbClr val="FFFFFF"/>
        </a:accent3>
        <a:accent4>
          <a:srgbClr val="777878"/>
        </a:accent4>
        <a:accent5>
          <a:srgbClr val="DAEDEF"/>
        </a:accent5>
        <a:accent6>
          <a:srgbClr val="D46620"/>
        </a:accent6>
        <a:hlink>
          <a:srgbClr val="00B8E5"/>
        </a:hlink>
        <a:folHlink>
          <a:srgbClr val="EDC2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14">
        <a:dk1>
          <a:srgbClr val="616265"/>
        </a:dk1>
        <a:lt1>
          <a:srgbClr val="FFFFFF"/>
        </a:lt1>
        <a:dk2>
          <a:srgbClr val="005195"/>
        </a:dk2>
        <a:lt2>
          <a:srgbClr val="8C8D8E"/>
        </a:lt2>
        <a:accent1>
          <a:srgbClr val="BBE0E3"/>
        </a:accent1>
        <a:accent2>
          <a:srgbClr val="EA7125"/>
        </a:accent2>
        <a:accent3>
          <a:srgbClr val="FFFFFF"/>
        </a:accent3>
        <a:accent4>
          <a:srgbClr val="525355"/>
        </a:accent4>
        <a:accent5>
          <a:srgbClr val="DAEDEF"/>
        </a:accent5>
        <a:accent6>
          <a:srgbClr val="D46620"/>
        </a:accent6>
        <a:hlink>
          <a:srgbClr val="00B8E5"/>
        </a:hlink>
        <a:folHlink>
          <a:srgbClr val="EDC2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15">
        <a:dk1>
          <a:srgbClr val="616265"/>
        </a:dk1>
        <a:lt1>
          <a:srgbClr val="FFFFFF"/>
        </a:lt1>
        <a:dk2>
          <a:srgbClr val="005195"/>
        </a:dk2>
        <a:lt2>
          <a:srgbClr val="8C8D8E"/>
        </a:lt2>
        <a:accent1>
          <a:srgbClr val="BBE0E3"/>
        </a:accent1>
        <a:accent2>
          <a:srgbClr val="E37F1C"/>
        </a:accent2>
        <a:accent3>
          <a:srgbClr val="FFFFFF"/>
        </a:accent3>
        <a:accent4>
          <a:srgbClr val="525355"/>
        </a:accent4>
        <a:accent5>
          <a:srgbClr val="DAEDEF"/>
        </a:accent5>
        <a:accent6>
          <a:srgbClr val="CE7218"/>
        </a:accent6>
        <a:hlink>
          <a:srgbClr val="00B5E4"/>
        </a:hlink>
        <a:folHlink>
          <a:srgbClr val="EDC2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16">
        <a:dk1>
          <a:srgbClr val="616265"/>
        </a:dk1>
        <a:lt1>
          <a:srgbClr val="FFFFFF"/>
        </a:lt1>
        <a:dk2>
          <a:srgbClr val="005480"/>
        </a:dk2>
        <a:lt2>
          <a:srgbClr val="8C8D8E"/>
        </a:lt2>
        <a:accent1>
          <a:srgbClr val="BBE0E3"/>
        </a:accent1>
        <a:accent2>
          <a:srgbClr val="E37F1C"/>
        </a:accent2>
        <a:accent3>
          <a:srgbClr val="FFFFFF"/>
        </a:accent3>
        <a:accent4>
          <a:srgbClr val="525355"/>
        </a:accent4>
        <a:accent5>
          <a:srgbClr val="DAEDEF"/>
        </a:accent5>
        <a:accent6>
          <a:srgbClr val="CE7218"/>
        </a:accent6>
        <a:hlink>
          <a:srgbClr val="00B5E4"/>
        </a:hlink>
        <a:folHlink>
          <a:srgbClr val="EDC2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1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Αποκορύφωμα">
  <a:themeElements>
    <a:clrScheme name="Αποκορύφωμα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Αποκορύφωμα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Αποκορύφωμα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01a__01b_Cellular_Bio_&amp;_IN.PACT_Mech_of_Action-_Melder_v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Blank Presentation 16">
    <a:dk1>
      <a:srgbClr val="616265"/>
    </a:dk1>
    <a:lt1>
      <a:srgbClr val="FFFFFF"/>
    </a:lt1>
    <a:dk2>
      <a:srgbClr val="005480"/>
    </a:dk2>
    <a:lt2>
      <a:srgbClr val="8C8D8E"/>
    </a:lt2>
    <a:accent1>
      <a:srgbClr val="BBE0E3"/>
    </a:accent1>
    <a:accent2>
      <a:srgbClr val="E37F1C"/>
    </a:accent2>
    <a:accent3>
      <a:srgbClr val="FFFFFF"/>
    </a:accent3>
    <a:accent4>
      <a:srgbClr val="525355"/>
    </a:accent4>
    <a:accent5>
      <a:srgbClr val="DAEDEF"/>
    </a:accent5>
    <a:accent6>
      <a:srgbClr val="CE7218"/>
    </a:accent6>
    <a:hlink>
      <a:srgbClr val="00B5E4"/>
    </a:hlink>
    <a:folHlink>
      <a:srgbClr val="EDC200"/>
    </a:folHlink>
  </a:clrScheme>
</a:themeOverride>
</file>

<file path=ppt/theme/themeOverride2.xml><?xml version="1.0" encoding="utf-8"?>
<a:themeOverride xmlns:a="http://schemas.openxmlformats.org/drawingml/2006/main">
  <a:clrScheme name="Blank Presentatio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TC101859865[[fn=Kilter]]</Template>
  <TotalTime>3065</TotalTime>
  <Words>666</Words>
  <Application>Microsoft Office PowerPoint</Application>
  <PresentationFormat>On-screen Show (4:3)</PresentationFormat>
  <Paragraphs>127</Paragraphs>
  <Slides>54</Slides>
  <Notes>9</Notes>
  <HiddenSlides>0</HiddenSlides>
  <MMClips>0</MMClips>
  <ScaleCrop>false</ScaleCrop>
  <HeadingPairs>
    <vt:vector size="6" baseType="variant">
      <vt:variant>
        <vt:lpstr>Theme</vt:lpstr>
      </vt:variant>
      <vt:variant>
        <vt:i4>5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54</vt:i4>
      </vt:variant>
    </vt:vector>
  </HeadingPairs>
  <TitlesOfParts>
    <vt:vector size="61" baseType="lpstr">
      <vt:lpstr>1_Blank Presentation</vt:lpstr>
      <vt:lpstr>Tema1</vt:lpstr>
      <vt:lpstr>2_Αποκορύφωμα</vt:lpstr>
      <vt:lpstr>1_01a__01b_Cellular_Bio_&amp;_IN.PACT_Mech_of_Action-_Melder_v2</vt:lpstr>
      <vt:lpstr>Office Theme</vt:lpstr>
      <vt:lpstr>Bitmap-Bild</vt:lpstr>
      <vt:lpstr>Photo Editor Photo</vt:lpstr>
      <vt:lpstr>PowerPoint Presentation</vt:lpstr>
      <vt:lpstr>Τραύμα</vt:lpstr>
      <vt:lpstr>PowerPoint Presentation</vt:lpstr>
      <vt:lpstr>Gelfoam εμβολισμός σπληνός</vt:lpstr>
      <vt:lpstr>Open book fracture</vt:lpstr>
      <vt:lpstr>Εμβολισμός στο τραύμα πυέλου</vt:lpstr>
      <vt:lpstr>Μεταλλικά σπειράματα</vt:lpstr>
      <vt:lpstr>Ψευδοανευρυσμα κάτω γλουτιαίας</vt:lpstr>
      <vt:lpstr>PowerPoint Presentation</vt:lpstr>
      <vt:lpstr>Μηχανισμός αρτηριακού τραύματος</vt:lpstr>
      <vt:lpstr>Επικαλυμμένα stents - stent-grafts</vt:lpstr>
      <vt:lpstr>PowerPoint Presentation</vt:lpstr>
      <vt:lpstr>Τροχαίο – κάκωση αορτής</vt:lpstr>
      <vt:lpstr>Ιατρογενής κάκωση έξω λαγονίου</vt:lpstr>
      <vt:lpstr>Covered stent placement </vt:lpstr>
      <vt:lpstr>Ευχαριστώ</vt:lpstr>
      <vt:lpstr>PowerPoint Presentation</vt:lpstr>
      <vt:lpstr>PowerPoint Presentation</vt:lpstr>
      <vt:lpstr>PowerPoint Presentation</vt:lpstr>
      <vt:lpstr>PowerPoint Presentation</vt:lpstr>
      <vt:lpstr>Kidney post-biopsy bleeding</vt:lpstr>
      <vt:lpstr>Coronary embolization  after iatrogenic perforation</vt:lpstr>
      <vt:lpstr>Peripheral Artery Disease (PAD)</vt:lpstr>
      <vt:lpstr>PAD classification</vt:lpstr>
      <vt:lpstr>PowerPoint Presentation</vt:lpstr>
      <vt:lpstr>PowerPoint Presentation</vt:lpstr>
      <vt:lpstr>Stents</vt:lpstr>
      <vt:lpstr>PowerPoint Presentation</vt:lpstr>
      <vt:lpstr>PowerPoint Presentation</vt:lpstr>
      <vt:lpstr>PowerPoint Presentation</vt:lpstr>
      <vt:lpstr>PowerPoint Presentation</vt:lpstr>
      <vt:lpstr>Dynamic popliteal views</vt:lpstr>
      <vt:lpstr>PowerPoint Presentation</vt:lpstr>
      <vt:lpstr>Stent conformability</vt:lpstr>
      <vt:lpstr>PowerPoint Presentation</vt:lpstr>
      <vt:lpstr>Drug-eluting stent</vt:lpstr>
      <vt:lpstr>Critical limb ischemia</vt:lpstr>
      <vt:lpstr>Overlapping ZILVER-PTX stents</vt:lpstr>
      <vt:lpstr>ZILVER-PTX 18 months FUP</vt:lpstr>
      <vt:lpstr>Case example</vt:lpstr>
      <vt:lpstr>Case example</vt:lpstr>
      <vt:lpstr>Case example</vt:lpstr>
      <vt:lpstr>Case example</vt:lpstr>
      <vt:lpstr>Case example</vt:lpstr>
      <vt:lpstr>Case example</vt:lpstr>
      <vt:lpstr>Popliteal atherectomy</vt:lpstr>
      <vt:lpstr>PowerPoint Presentation</vt:lpstr>
      <vt:lpstr>PowerPoint Presentation</vt:lpstr>
      <vt:lpstr>PowerPoint Presentation</vt:lpstr>
      <vt:lpstr>ABSORB BVS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Peripheral Filter Protection</dc:title>
  <dc:creator>kkatsanos</dc:creator>
  <cp:lastModifiedBy>T450</cp:lastModifiedBy>
  <cp:revision>453</cp:revision>
  <dcterms:created xsi:type="dcterms:W3CDTF">2006-08-16T00:00:00Z</dcterms:created>
  <dcterms:modified xsi:type="dcterms:W3CDTF">2018-02-22T21:20:23Z</dcterms:modified>
</cp:coreProperties>
</file>