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3" r:id="rId1"/>
  </p:sldMasterIdLst>
  <p:notesMasterIdLst>
    <p:notesMasterId r:id="rId26"/>
  </p:notesMasterIdLst>
  <p:sldIdLst>
    <p:sldId id="256" r:id="rId2"/>
    <p:sldId id="278" r:id="rId3"/>
    <p:sldId id="279" r:id="rId4"/>
    <p:sldId id="269" r:id="rId5"/>
    <p:sldId id="257" r:id="rId6"/>
    <p:sldId id="258" r:id="rId7"/>
    <p:sldId id="259" r:id="rId8"/>
    <p:sldId id="260" r:id="rId9"/>
    <p:sldId id="271" r:id="rId10"/>
    <p:sldId id="270" r:id="rId11"/>
    <p:sldId id="275" r:id="rId12"/>
    <p:sldId id="281" r:id="rId13"/>
    <p:sldId id="261" r:id="rId14"/>
    <p:sldId id="272" r:id="rId15"/>
    <p:sldId id="262" r:id="rId16"/>
    <p:sldId id="273" r:id="rId17"/>
    <p:sldId id="280" r:id="rId18"/>
    <p:sldId id="263" r:id="rId19"/>
    <p:sldId id="264" r:id="rId20"/>
    <p:sldId id="265" r:id="rId21"/>
    <p:sldId id="266" r:id="rId22"/>
    <p:sldId id="267" r:id="rId23"/>
    <p:sldId id="268" r:id="rId24"/>
    <p:sldId id="274" r:id="rId25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92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ECE9D76-E87E-43C6-B089-673186F6624C}" type="datetimeFigureOut">
              <a:rPr lang="el-GR"/>
              <a:pPr>
                <a:defRPr/>
              </a:pPr>
              <a:t>3/1/2025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/>
              <a:t>Kλικ για επεξεργασία των στυλ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CA0A68C-223A-4AF1-9E79-FCB61BF6DD9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29700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109CB10-DDB4-496C-B4D2-C0B8479CD0F6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A43266-25BA-4228-96D3-C12AF4D93A2A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4550D8-B84F-41BD-AB19-0C317C6CB7C4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F5F44D-236B-414F-82C7-8446DC72D200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27C30-CF05-4321-A0E3-66335C9D3B3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907D1A-8931-4E9F-B67B-07281D7D3B43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3091E6-131C-4BA7-B852-9AC41D5CAA14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0A50E2-CB24-49ED-87B2-BAEB301D0905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F71A79-642B-49FE-B666-69F8545AF1DD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C10AFE-A20B-4BF5-9AA2-7C18BC087B3B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1F59D1-530E-43D8-9468-9463C09468CD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9D65C9-5DB2-4B98-B681-43FB55FA6860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653BB-09D9-4EFD-8843-31B9781CAF4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9D6E2F0-BFA4-47C3-965D-3ABCF7BBBAE7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b="1" dirty="0">
                <a:solidFill>
                  <a:srgbClr val="0000FF"/>
                </a:solidFill>
              </a:rPr>
              <a:t>Χαρακτηριστικά παιδιατρικού ασθενούς – παιδιατρικό ιστορικό</a:t>
            </a:r>
            <a:br>
              <a:rPr lang="el-GR" sz="4400" b="1" dirty="0">
                <a:solidFill>
                  <a:srgbClr val="0000FF"/>
                </a:solidFill>
              </a:rPr>
            </a:br>
            <a:endParaRPr lang="el-GR" sz="4400" b="1" dirty="0">
              <a:solidFill>
                <a:srgbClr val="0000FF"/>
              </a:solidFill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79512" y="3284984"/>
            <a:ext cx="8785225" cy="259228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sz="2000" b="1" dirty="0"/>
              <a:t>Δέσποινα </a:t>
            </a:r>
            <a:r>
              <a:rPr lang="el-GR" sz="2000" b="1" dirty="0" err="1"/>
              <a:t>Γκέντζη</a:t>
            </a:r>
            <a:endParaRPr lang="el-GR" sz="2000" b="1" dirty="0"/>
          </a:p>
          <a:p>
            <a:pPr eaLnBrk="1" hangingPunct="1">
              <a:defRPr/>
            </a:pPr>
            <a:r>
              <a:rPr lang="el-GR" sz="2000" b="1" dirty="0"/>
              <a:t>Παιδιατρική Κλινική Πανεπιστημίου Πατρών</a:t>
            </a:r>
            <a:endParaRPr lang="en-US" sz="2000" b="1" dirty="0"/>
          </a:p>
          <a:p>
            <a:pPr>
              <a:defRPr/>
            </a:pPr>
            <a:endParaRPr lang="el-GR" sz="2800" b="1" dirty="0">
              <a:solidFill>
                <a:srgbClr val="0000FF"/>
              </a:solidFill>
            </a:endParaRPr>
          </a:p>
          <a:p>
            <a:pPr>
              <a:defRPr/>
            </a:pPr>
            <a:r>
              <a:rPr lang="el-GR" sz="2800" b="1" i="1" dirty="0">
                <a:solidFill>
                  <a:srgbClr val="0000FF"/>
                </a:solidFill>
              </a:rPr>
              <a:t>ΕΙΣΑΓΩΓΗ ΣΤΗΝ ΙΑΤΡΙΚΗ ΦΡΟΝΤΙΔΑ – ΠΡΟΛΗΨΗ –</a:t>
            </a:r>
          </a:p>
          <a:p>
            <a:pPr>
              <a:defRPr/>
            </a:pPr>
            <a:r>
              <a:rPr lang="el-GR" sz="2800" b="1" i="1" dirty="0">
                <a:solidFill>
                  <a:srgbClr val="0000FF"/>
                </a:solidFill>
              </a:rPr>
              <a:t>ΠΡΩΤΟΒΑΘΜΙΑ ΦΡΟΝΤΙΔΑ ΥΓΕΙΑΣ – ΠΡΩΤΕΣ ΒΟΗΘΕΙΕΣ</a:t>
            </a:r>
          </a:p>
        </p:txBody>
      </p:sp>
      <p:pic>
        <p:nvPicPr>
          <p:cNvPr id="3077" name="Picture 11" descr="Agiantre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5661025"/>
            <a:ext cx="1014412" cy="1090613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sz="4000" b="1" dirty="0"/>
              <a:t>Ατομικό αναμνηστικό</a:t>
            </a:r>
          </a:p>
        </p:txBody>
      </p:sp>
      <p:sp>
        <p:nvSpPr>
          <p:cNvPr id="12902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01625" y="1412875"/>
            <a:ext cx="8540750" cy="44989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l-GR" sz="2800" dirty="0">
                <a:solidFill>
                  <a:srgbClr val="0000FF"/>
                </a:solidFill>
              </a:rPr>
              <a:t>Διατροφή και καμπύλες ανάπτυξης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l-GR" sz="2400" dirty="0"/>
              <a:t>		- Μητρικός θηλασμός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l-GR" sz="2400" dirty="0"/>
              <a:t>		- Ηλικία εισαγωγής στερεών τροφών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l-GR" sz="2400" dirty="0"/>
              <a:t>		- Διαιτητικά προβλήματα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l-GR" sz="2400" dirty="0"/>
              <a:t>		- Ειδική δίαιτα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l-GR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l-GR" sz="2800" dirty="0">
                <a:solidFill>
                  <a:srgbClr val="0000FF"/>
                </a:solidFill>
              </a:rPr>
              <a:t>Ψυχοκινητική εξέλιξη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l-GR" sz="2400" dirty="0"/>
              <a:t>		- Αδρή κινητικότητα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l-GR" sz="2400" dirty="0"/>
              <a:t>		- Ομιλία - Ακοή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l-GR" sz="2400" dirty="0"/>
              <a:t>		- Λεπτή κινητικότητα - Όραση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l-GR" sz="2400" dirty="0"/>
              <a:t>		- Ψυχολογική </a:t>
            </a:r>
            <a:r>
              <a:rPr lang="el-GR" sz="2400" dirty="0" err="1"/>
              <a:t>ανάπτυξη–κοινωνικότητα</a:t>
            </a:r>
            <a:r>
              <a:rPr lang="el-GR" sz="2400" dirty="0"/>
              <a:t> - συμπεριφορά</a:t>
            </a:r>
            <a:r>
              <a:rPr lang="el-GR" sz="2000" dirty="0"/>
              <a:t> </a:t>
            </a:r>
          </a:p>
        </p:txBody>
      </p:sp>
      <p:pic>
        <p:nvPicPr>
          <p:cNvPr id="12293" name="Picture 11" descr="Agiantre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5661025"/>
            <a:ext cx="1014412" cy="1090613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5" y="776288"/>
            <a:ext cx="8162925" cy="5451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5313" y="738188"/>
            <a:ext cx="7953375" cy="5381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sz="4000" b="1" dirty="0"/>
              <a:t>Ατομικό αναμνηστικό</a:t>
            </a:r>
          </a:p>
        </p:txBody>
      </p:sp>
      <p:sp>
        <p:nvSpPr>
          <p:cNvPr id="117763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sz="2800" dirty="0"/>
              <a:t>Ύπνος – παιχνίδι – σχολείο</a:t>
            </a:r>
          </a:p>
          <a:p>
            <a:pPr eaLnBrk="1" hangingPunct="1">
              <a:defRPr/>
            </a:pPr>
            <a:r>
              <a:rPr lang="el-GR" sz="2800" dirty="0"/>
              <a:t>Εμβολιασμοί</a:t>
            </a:r>
          </a:p>
          <a:p>
            <a:pPr eaLnBrk="1" hangingPunct="1">
              <a:defRPr/>
            </a:pPr>
            <a:r>
              <a:rPr lang="en-US" sz="2800" dirty="0"/>
              <a:t>Screening tests – </a:t>
            </a:r>
            <a:r>
              <a:rPr lang="el-GR" sz="2800" dirty="0"/>
              <a:t>άλλες εξετάσεις</a:t>
            </a:r>
          </a:p>
          <a:p>
            <a:pPr eaLnBrk="1" hangingPunct="1">
              <a:defRPr/>
            </a:pPr>
            <a:r>
              <a:rPr lang="el-GR" sz="2800" dirty="0"/>
              <a:t>Αλλεργίες – χρόνιες νόσοι</a:t>
            </a:r>
          </a:p>
          <a:p>
            <a:pPr eaLnBrk="1" hangingPunct="1">
              <a:defRPr/>
            </a:pPr>
            <a:r>
              <a:rPr lang="el-GR" sz="2800" dirty="0"/>
              <a:t>Προηγούμενες νόσοι – νοσηλείες – εγχειρήσεις</a:t>
            </a:r>
          </a:p>
          <a:p>
            <a:pPr eaLnBrk="1" hangingPunct="1">
              <a:defRPr/>
            </a:pPr>
            <a:r>
              <a:rPr lang="el-GR" sz="2800" dirty="0"/>
              <a:t>Επαφή με λοιμώδη νοσήματα – γενική κατάσταση - φάρμακα</a:t>
            </a:r>
          </a:p>
        </p:txBody>
      </p:sp>
      <p:pic>
        <p:nvPicPr>
          <p:cNvPr id="16388" name="Picture 11" descr="Agiantre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5661025"/>
            <a:ext cx="1014412" cy="1090613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sz="4000" b="1" dirty="0"/>
              <a:t>Ατομικό αναμνηστικό</a:t>
            </a:r>
          </a:p>
        </p:txBody>
      </p:sp>
      <p:sp>
        <p:nvSpPr>
          <p:cNvPr id="132099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sz="2800" dirty="0"/>
              <a:t>Αλλεργία στα </a:t>
            </a:r>
            <a:r>
              <a:rPr lang="el-GR" sz="2800" dirty="0" err="1"/>
              <a:t>φυστίκια</a:t>
            </a:r>
            <a:endParaRPr lang="el-GR" sz="2800" dirty="0"/>
          </a:p>
          <a:p>
            <a:pPr eaLnBrk="1" hangingPunct="1">
              <a:defRPr/>
            </a:pPr>
            <a:r>
              <a:rPr lang="el-GR" sz="2800" dirty="0"/>
              <a:t>Άσθμα</a:t>
            </a:r>
            <a:r>
              <a:rPr lang="en-US" sz="2800" dirty="0"/>
              <a:t> </a:t>
            </a:r>
            <a:r>
              <a:rPr lang="el-GR" sz="2800" dirty="0"/>
              <a:t>από 4ετίας - βήχας στην άσκηση</a:t>
            </a:r>
            <a:r>
              <a:rPr lang="en-US" sz="2800" dirty="0"/>
              <a:t> </a:t>
            </a:r>
            <a:endParaRPr lang="el-GR" sz="2800" dirty="0"/>
          </a:p>
          <a:p>
            <a:pPr eaLnBrk="1" hangingPunct="1">
              <a:defRPr/>
            </a:pPr>
            <a:r>
              <a:rPr lang="el-GR" sz="2800" dirty="0"/>
              <a:t>Φάρμακα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l-GR" sz="2800" dirty="0">
                <a:solidFill>
                  <a:schemeClr val="hlink"/>
                </a:solidFill>
              </a:rPr>
              <a:t>	- </a:t>
            </a:r>
            <a:r>
              <a:rPr lang="en-US" sz="2800" dirty="0" err="1">
                <a:solidFill>
                  <a:schemeClr val="hlink"/>
                </a:solidFill>
              </a:rPr>
              <a:t>Beclomethasone</a:t>
            </a:r>
            <a:r>
              <a:rPr lang="en-US" sz="2800" dirty="0">
                <a:solidFill>
                  <a:schemeClr val="hlink"/>
                </a:solidFill>
              </a:rPr>
              <a:t> 200 </a:t>
            </a:r>
            <a:r>
              <a:rPr lang="el-GR" sz="2800" dirty="0">
                <a:solidFill>
                  <a:schemeClr val="hlink"/>
                </a:solidFill>
              </a:rPr>
              <a:t>μ</a:t>
            </a:r>
            <a:r>
              <a:rPr lang="en-US" sz="2800" dirty="0">
                <a:solidFill>
                  <a:schemeClr val="hlink"/>
                </a:solidFill>
              </a:rPr>
              <a:t>g x 2</a:t>
            </a:r>
            <a:endParaRPr lang="el-GR" sz="2800" dirty="0">
              <a:solidFill>
                <a:schemeClr val="hlink"/>
              </a:solidFill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el-GR" sz="2800" dirty="0">
                <a:solidFill>
                  <a:schemeClr val="hlink"/>
                </a:solidFill>
              </a:rPr>
              <a:t>	- </a:t>
            </a:r>
            <a:r>
              <a:rPr lang="en-US" sz="2800" dirty="0" err="1">
                <a:solidFill>
                  <a:schemeClr val="hlink"/>
                </a:solidFill>
              </a:rPr>
              <a:t>Salbutamol</a:t>
            </a:r>
            <a:r>
              <a:rPr lang="en-US" sz="2800" dirty="0">
                <a:solidFill>
                  <a:schemeClr val="hlink"/>
                </a:solidFill>
              </a:rPr>
              <a:t> PRN</a:t>
            </a:r>
            <a:endParaRPr lang="el-GR" sz="2800" dirty="0">
              <a:solidFill>
                <a:schemeClr val="hlink"/>
              </a:solidFill>
            </a:endParaRPr>
          </a:p>
          <a:p>
            <a:pPr eaLnBrk="1" hangingPunct="1">
              <a:defRPr/>
            </a:pPr>
            <a:r>
              <a:rPr lang="el-GR" sz="2800" dirty="0">
                <a:solidFill>
                  <a:schemeClr val="hlink"/>
                </a:solidFill>
              </a:rPr>
              <a:t> </a:t>
            </a:r>
            <a:r>
              <a:rPr lang="el-GR" sz="2800" dirty="0"/>
              <a:t>Μαθήτρια Α’ Δημοτικού</a:t>
            </a:r>
          </a:p>
        </p:txBody>
      </p:sp>
      <p:pic>
        <p:nvPicPr>
          <p:cNvPr id="17412" name="Picture 11" descr="Agiantre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5661025"/>
            <a:ext cx="1014412" cy="1090613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sz="4000" b="1" dirty="0"/>
              <a:t>Οικογενειακό αναμνηστικό</a:t>
            </a:r>
          </a:p>
        </p:txBody>
      </p:sp>
      <p:sp>
        <p:nvSpPr>
          <p:cNvPr id="11878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sz="2800" dirty="0"/>
              <a:t>Κληρονομικό ιστορικό</a:t>
            </a:r>
          </a:p>
          <a:p>
            <a:pPr eaLnBrk="1" hangingPunct="1">
              <a:defRPr/>
            </a:pPr>
            <a:r>
              <a:rPr lang="el-GR" sz="2800" dirty="0" err="1"/>
              <a:t>Κοινωνικο</a:t>
            </a:r>
            <a:r>
              <a:rPr lang="el-GR" sz="2800" dirty="0"/>
              <a:t>-οικονομική κατάσταση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l-GR" sz="2800" dirty="0"/>
              <a:t>	- Επάγγελμα γονέων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l-GR" sz="2800" dirty="0"/>
              <a:t>	- Μέλη οικογένειας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l-GR" sz="2800" dirty="0"/>
              <a:t>	- Διαμονή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l-GR" sz="2800" dirty="0"/>
              <a:t>	- Σχολείο - παιδικός σταθμός</a:t>
            </a:r>
          </a:p>
          <a:p>
            <a:pPr eaLnBrk="1" hangingPunct="1">
              <a:defRPr/>
            </a:pPr>
            <a:r>
              <a:rPr lang="el-GR" sz="2800" dirty="0"/>
              <a:t>Μία τυπική ημέρα του παιδιού</a:t>
            </a:r>
          </a:p>
        </p:txBody>
      </p:sp>
      <p:pic>
        <p:nvPicPr>
          <p:cNvPr id="18436" name="Picture 11" descr="Agiantre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5661025"/>
            <a:ext cx="1014412" cy="1090613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b="1"/>
              <a:t>Γενεαλογικό δεντρο</a:t>
            </a:r>
          </a:p>
        </p:txBody>
      </p:sp>
      <p:sp>
        <p:nvSpPr>
          <p:cNvPr id="19459" name="Line 20"/>
          <p:cNvSpPr>
            <a:spLocks noChangeShapeType="1"/>
          </p:cNvSpPr>
          <p:nvPr/>
        </p:nvSpPr>
        <p:spPr bwMode="auto">
          <a:xfrm>
            <a:off x="4211638" y="25654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cxnSp>
        <p:nvCxnSpPr>
          <p:cNvPr id="19460" name="AutoShape 24"/>
          <p:cNvCxnSpPr>
            <a:cxnSpLocks noChangeShapeType="1"/>
            <a:stCxn id="19459" idx="0"/>
            <a:endCxn id="19459" idx="0"/>
          </p:cNvCxnSpPr>
          <p:nvPr/>
        </p:nvCxnSpPr>
        <p:spPr bwMode="auto">
          <a:xfrm>
            <a:off x="4211638" y="25654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9461" name="Line 25"/>
          <p:cNvSpPr>
            <a:spLocks noChangeShapeType="1"/>
          </p:cNvSpPr>
          <p:nvPr/>
        </p:nvSpPr>
        <p:spPr bwMode="auto">
          <a:xfrm>
            <a:off x="1835150" y="3860800"/>
            <a:ext cx="4824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9462" name="Line 26"/>
          <p:cNvSpPr>
            <a:spLocks noChangeShapeType="1"/>
          </p:cNvSpPr>
          <p:nvPr/>
        </p:nvSpPr>
        <p:spPr bwMode="auto">
          <a:xfrm>
            <a:off x="6659563" y="3860800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9463" name="Line 27"/>
          <p:cNvSpPr>
            <a:spLocks noChangeShapeType="1"/>
          </p:cNvSpPr>
          <p:nvPr/>
        </p:nvSpPr>
        <p:spPr bwMode="auto">
          <a:xfrm>
            <a:off x="1835150" y="3860800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9464" name="Rectangle 28"/>
          <p:cNvSpPr>
            <a:spLocks noChangeArrowheads="1"/>
          </p:cNvSpPr>
          <p:nvPr/>
        </p:nvSpPr>
        <p:spPr bwMode="auto">
          <a:xfrm>
            <a:off x="1619250" y="4365625"/>
            <a:ext cx="431800" cy="431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l-GR" b="1"/>
              <a:t>3</a:t>
            </a:r>
          </a:p>
        </p:txBody>
      </p:sp>
      <p:sp>
        <p:nvSpPr>
          <p:cNvPr id="19465" name="Oval 29"/>
          <p:cNvSpPr>
            <a:spLocks noChangeArrowheads="1"/>
          </p:cNvSpPr>
          <p:nvPr/>
        </p:nvSpPr>
        <p:spPr bwMode="auto">
          <a:xfrm>
            <a:off x="6372225" y="4365625"/>
            <a:ext cx="504825" cy="5032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l-GR" b="1"/>
              <a:t>5</a:t>
            </a:r>
          </a:p>
        </p:txBody>
      </p:sp>
      <p:sp>
        <p:nvSpPr>
          <p:cNvPr id="19466" name="Text Box 32"/>
          <p:cNvSpPr txBox="1">
            <a:spLocks noChangeArrowheads="1"/>
          </p:cNvSpPr>
          <p:nvPr/>
        </p:nvSpPr>
        <p:spPr bwMode="auto">
          <a:xfrm>
            <a:off x="6156325" y="5300663"/>
            <a:ext cx="939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b="1"/>
              <a:t>Άσθμα</a:t>
            </a:r>
          </a:p>
        </p:txBody>
      </p:sp>
      <p:sp>
        <p:nvSpPr>
          <p:cNvPr id="19467" name="Rectangle 33"/>
          <p:cNvSpPr>
            <a:spLocks noChangeArrowheads="1"/>
          </p:cNvSpPr>
          <p:nvPr/>
        </p:nvSpPr>
        <p:spPr bwMode="auto">
          <a:xfrm>
            <a:off x="2484438" y="2349500"/>
            <a:ext cx="431800" cy="431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l-GR" b="1"/>
              <a:t>37</a:t>
            </a:r>
          </a:p>
        </p:txBody>
      </p:sp>
      <p:sp>
        <p:nvSpPr>
          <p:cNvPr id="19468" name="Oval 34"/>
          <p:cNvSpPr>
            <a:spLocks noChangeArrowheads="1"/>
          </p:cNvSpPr>
          <p:nvPr/>
        </p:nvSpPr>
        <p:spPr bwMode="auto">
          <a:xfrm>
            <a:off x="5508625" y="2276475"/>
            <a:ext cx="504825" cy="503238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l-GR" b="1"/>
              <a:t>33</a:t>
            </a:r>
          </a:p>
        </p:txBody>
      </p:sp>
      <p:sp>
        <p:nvSpPr>
          <p:cNvPr id="19469" name="Text Box 35"/>
          <p:cNvSpPr txBox="1">
            <a:spLocks noChangeArrowheads="1"/>
          </p:cNvSpPr>
          <p:nvPr/>
        </p:nvSpPr>
        <p:spPr bwMode="auto">
          <a:xfrm>
            <a:off x="250825" y="2990850"/>
            <a:ext cx="3235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b="1"/>
              <a:t>Άσθμα στην παιδική ηλικία</a:t>
            </a:r>
          </a:p>
        </p:txBody>
      </p:sp>
      <p:sp>
        <p:nvSpPr>
          <p:cNvPr id="19470" name="Line 36"/>
          <p:cNvSpPr>
            <a:spLocks noChangeShapeType="1"/>
          </p:cNvSpPr>
          <p:nvPr/>
        </p:nvSpPr>
        <p:spPr bwMode="auto">
          <a:xfrm>
            <a:off x="2987675" y="2565400"/>
            <a:ext cx="2447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9471" name="Line 37"/>
          <p:cNvSpPr>
            <a:spLocks noChangeShapeType="1"/>
          </p:cNvSpPr>
          <p:nvPr/>
        </p:nvSpPr>
        <p:spPr bwMode="auto">
          <a:xfrm rot="10800000" flipH="1">
            <a:off x="5795963" y="4652963"/>
            <a:ext cx="360362" cy="288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sz="4000" b="1" dirty="0"/>
              <a:t>Ανασκόπηση συστημάτων</a:t>
            </a:r>
            <a:r>
              <a:rPr lang="en-US" sz="4000" b="1" dirty="0"/>
              <a:t> (I)</a:t>
            </a:r>
            <a:endParaRPr lang="el-GR" sz="4000" b="1" dirty="0"/>
          </a:p>
        </p:txBody>
      </p:sp>
      <p:sp>
        <p:nvSpPr>
          <p:cNvPr id="11981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01625" y="1600200"/>
            <a:ext cx="8662988" cy="44989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sz="2800" dirty="0"/>
              <a:t>Αναπνευστικό </a:t>
            </a:r>
            <a:r>
              <a:rPr lang="el-GR" sz="2400" dirty="0">
                <a:sym typeface="Symbol" pitchFamily="18" charset="2"/>
              </a:rPr>
              <a:t> Βήχας – συριγμός – δύσπνοια</a:t>
            </a:r>
            <a:endParaRPr lang="en-US" sz="2400" dirty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l-GR" sz="2400" dirty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sz="2800" dirty="0"/>
              <a:t>Καρδιαγγειακό </a:t>
            </a:r>
            <a:r>
              <a:rPr lang="el-GR" sz="2400" dirty="0">
                <a:sym typeface="Symbol" pitchFamily="18" charset="2"/>
              </a:rPr>
              <a:t> </a:t>
            </a:r>
            <a:r>
              <a:rPr lang="el-GR" sz="2400" dirty="0" err="1">
                <a:sym typeface="Symbol" pitchFamily="18" charset="2"/>
              </a:rPr>
              <a:t>Προκάρδιο</a:t>
            </a:r>
            <a:r>
              <a:rPr lang="el-GR" sz="2400" dirty="0">
                <a:sym typeface="Symbol" pitchFamily="18" charset="2"/>
              </a:rPr>
              <a:t> άλγος</a:t>
            </a:r>
            <a:endParaRPr lang="en-US" sz="2400" dirty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l-GR" sz="24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l-GR" sz="2800" dirty="0"/>
              <a:t>Γαστρεντερικό</a:t>
            </a:r>
            <a:r>
              <a:rPr lang="el-GR" sz="2400" dirty="0"/>
              <a:t> </a:t>
            </a:r>
            <a:r>
              <a:rPr lang="el-GR" sz="2400" dirty="0">
                <a:sym typeface="Symbol" pitchFamily="18" charset="2"/>
              </a:rPr>
              <a:t> έμετοι – διάρροιες – κοιλιακό άλγος</a:t>
            </a:r>
            <a:endParaRPr lang="en-US" sz="2400" dirty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l-GR" sz="2400" dirty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sz="2800" dirty="0"/>
              <a:t>Ουροποιογεννητικό</a:t>
            </a:r>
            <a:r>
              <a:rPr lang="el-GR" sz="2400" dirty="0"/>
              <a:t> </a:t>
            </a:r>
            <a:r>
              <a:rPr lang="el-GR" sz="2400" dirty="0">
                <a:sym typeface="Symbol" pitchFamily="18" charset="2"/>
              </a:rPr>
              <a:t> ενούρηση – </a:t>
            </a:r>
            <a:r>
              <a:rPr lang="el-GR" sz="2400" dirty="0" err="1">
                <a:sym typeface="Symbol" pitchFamily="18" charset="2"/>
              </a:rPr>
              <a:t>δυσουρικά</a:t>
            </a:r>
            <a:r>
              <a:rPr lang="el-GR" sz="2400" dirty="0">
                <a:sym typeface="Symbol" pitchFamily="18" charset="2"/>
              </a:rPr>
              <a:t> ενοχλήματα</a:t>
            </a:r>
            <a:endParaRPr lang="en-US" sz="2400" dirty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l-GR" sz="2400" dirty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sz="2800" dirty="0"/>
              <a:t>Νευρικό – οφθαλμοί </a:t>
            </a:r>
            <a:r>
              <a:rPr lang="el-GR" sz="2400" dirty="0">
                <a:sym typeface="Symbol" pitchFamily="18" charset="2"/>
              </a:rPr>
              <a:t> σπασμοί - κεφαλαλγία</a:t>
            </a:r>
          </a:p>
        </p:txBody>
      </p:sp>
      <p:pic>
        <p:nvPicPr>
          <p:cNvPr id="20484" name="Picture 11" descr="Agiantre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5661025"/>
            <a:ext cx="1014412" cy="1090613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sz="4000" b="1" dirty="0"/>
              <a:t>Ανασκόπηση συστημάτων</a:t>
            </a:r>
            <a:r>
              <a:rPr lang="en-US" sz="4000" b="1" dirty="0"/>
              <a:t> (II)</a:t>
            </a:r>
            <a:endParaRPr lang="el-GR" sz="4000" b="1" dirty="0"/>
          </a:p>
        </p:txBody>
      </p:sp>
      <p:sp>
        <p:nvSpPr>
          <p:cNvPr id="119811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sz="2800" dirty="0"/>
              <a:t>ΩΡΛ </a:t>
            </a:r>
            <a:r>
              <a:rPr lang="el-GR" sz="2400" dirty="0">
                <a:sym typeface="Symbol" pitchFamily="18" charset="2"/>
              </a:rPr>
              <a:t> ωτίτιδα – βαρηκοΐα</a:t>
            </a:r>
            <a:endParaRPr lang="en-US" sz="2400" dirty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l-GR" sz="2400" dirty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sz="2800" dirty="0" err="1"/>
              <a:t>Μυοσκελετικό</a:t>
            </a:r>
            <a:r>
              <a:rPr lang="el-GR" sz="2400" dirty="0"/>
              <a:t> </a:t>
            </a:r>
            <a:r>
              <a:rPr lang="el-GR" sz="2400" dirty="0">
                <a:sym typeface="Symbol" pitchFamily="18" charset="2"/>
              </a:rPr>
              <a:t> παραμορφώσεις – αρθραλγία</a:t>
            </a:r>
            <a:endParaRPr lang="en-US" sz="2400" dirty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l-GR" sz="2400" dirty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sz="2800" dirty="0"/>
              <a:t>Δέρμα</a:t>
            </a:r>
            <a:r>
              <a:rPr lang="el-GR" sz="2400" dirty="0"/>
              <a:t> </a:t>
            </a:r>
            <a:r>
              <a:rPr lang="el-GR" sz="2400" dirty="0">
                <a:sym typeface="Symbol" pitchFamily="18" charset="2"/>
              </a:rPr>
              <a:t> εξάνθημα</a:t>
            </a:r>
            <a:endParaRPr lang="en-US" sz="2400" dirty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l-GR" sz="2400" dirty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sz="2800" dirty="0"/>
              <a:t>Γενικά συμπτώματα </a:t>
            </a:r>
            <a:r>
              <a:rPr lang="el-GR" sz="2400" dirty="0">
                <a:sym typeface="Symbol" pitchFamily="18" charset="2"/>
              </a:rPr>
              <a:t> πυρετός – κόπωση</a:t>
            </a:r>
            <a:endParaRPr lang="en-US" sz="2400" dirty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l-GR" sz="2400" dirty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sz="2800" dirty="0">
                <a:sym typeface="Symbol" pitchFamily="18" charset="2"/>
              </a:rPr>
              <a:t>Νοητική λειτουργία </a:t>
            </a:r>
            <a:r>
              <a:rPr lang="el-GR" sz="2400" dirty="0">
                <a:sym typeface="Symbol" pitchFamily="18" charset="2"/>
              </a:rPr>
              <a:t> συμπεριφορά - συγκέντρωση</a:t>
            </a:r>
          </a:p>
        </p:txBody>
      </p:sp>
      <p:pic>
        <p:nvPicPr>
          <p:cNvPr id="21508" name="Picture 11" descr="Agiantre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5661025"/>
            <a:ext cx="1014412" cy="1090613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sz="4000" b="1" dirty="0"/>
              <a:t>Ειδικοί τύποι ιστορικού</a:t>
            </a:r>
          </a:p>
        </p:txBody>
      </p:sp>
      <p:sp>
        <p:nvSpPr>
          <p:cNvPr id="12083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309688" y="2105025"/>
            <a:ext cx="6430962" cy="3052763"/>
          </a:xfrm>
        </p:spPr>
        <p:txBody>
          <a:bodyPr/>
          <a:lstStyle/>
          <a:p>
            <a:pPr eaLnBrk="1" hangingPunct="1">
              <a:defRPr/>
            </a:pPr>
            <a:r>
              <a:rPr lang="el-GR"/>
              <a:t>Περιληπτικό ιστορικό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l-GR"/>
              <a:t>	(γύρω από το σύμπτωμα)</a:t>
            </a:r>
          </a:p>
          <a:p>
            <a:pPr eaLnBrk="1" hangingPunct="1">
              <a:buFont typeface="Arial" charset="0"/>
              <a:buNone/>
              <a:defRPr/>
            </a:pPr>
            <a:endParaRPr lang="el-GR"/>
          </a:p>
          <a:p>
            <a:pPr eaLnBrk="1" hangingPunct="1">
              <a:defRPr/>
            </a:pPr>
            <a:r>
              <a:rPr lang="el-GR"/>
              <a:t>Εξειδικευμένο ιστορικό</a:t>
            </a:r>
          </a:p>
        </p:txBody>
      </p:sp>
      <p:pic>
        <p:nvPicPr>
          <p:cNvPr id="22533" name="Picture 11" descr="Agiantre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5661025"/>
            <a:ext cx="1014412" cy="1090613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sz="4000" b="1" dirty="0"/>
              <a:t>Εκπαιδευτικοί στόχοι (Ι)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92D050"/>
              </a:buClr>
              <a:defRPr/>
            </a:pPr>
            <a:r>
              <a:rPr lang="el-GR" sz="2800" dirty="0"/>
              <a:t>Κατανόηση </a:t>
            </a:r>
            <a:r>
              <a:rPr lang="el-GR" sz="2800" u="sng" dirty="0"/>
              <a:t>διαφορετικότητας του περιεχομένου </a:t>
            </a:r>
            <a:r>
              <a:rPr lang="el-GR" sz="2800" dirty="0"/>
              <a:t>του παιδιατρικού ιστορικού σε σχέση με εκείνο των ενηλίκων</a:t>
            </a:r>
          </a:p>
          <a:p>
            <a:pPr>
              <a:buClr>
                <a:srgbClr val="92D050"/>
              </a:buClr>
              <a:defRPr/>
            </a:pPr>
            <a:r>
              <a:rPr lang="el-GR" sz="2800" dirty="0"/>
              <a:t>Κατανόηση πώς </a:t>
            </a:r>
            <a:r>
              <a:rPr lang="el-GR" sz="2800" u="sng" dirty="0"/>
              <a:t>η ηλικία του παιδιού </a:t>
            </a:r>
            <a:r>
              <a:rPr lang="el-GR" sz="2800" dirty="0"/>
              <a:t>επιδρά στον τρόπο λήψης επαρκούς ιστορικού</a:t>
            </a:r>
          </a:p>
          <a:p>
            <a:pPr>
              <a:buClr>
                <a:srgbClr val="92D050"/>
              </a:buClr>
              <a:defRPr/>
            </a:pPr>
            <a:r>
              <a:rPr lang="el-GR" sz="2800" u="sng" dirty="0"/>
              <a:t>Εκμάθηση</a:t>
            </a:r>
            <a:r>
              <a:rPr lang="el-GR" sz="2800" dirty="0"/>
              <a:t> λήψης ικανοποιητικού ιστορικού από ασθενείς διαφορετικών ηλικιακών ομάδων</a:t>
            </a:r>
            <a:r>
              <a:rPr lang="en-US" sz="2800" dirty="0"/>
              <a:t> (&lt;1 </a:t>
            </a:r>
            <a:r>
              <a:rPr lang="el-GR" sz="2800" dirty="0"/>
              <a:t>έτους, </a:t>
            </a:r>
            <a:r>
              <a:rPr lang="en-US" sz="2800" dirty="0"/>
              <a:t>1-5 </a:t>
            </a:r>
            <a:r>
              <a:rPr lang="el-GR" sz="2800" dirty="0"/>
              <a:t>ετών, </a:t>
            </a:r>
            <a:r>
              <a:rPr lang="en-US" sz="2800" dirty="0"/>
              <a:t>&gt; 5 </a:t>
            </a:r>
            <a:r>
              <a:rPr lang="el-GR" sz="2800" dirty="0"/>
              <a:t>ετών</a:t>
            </a:r>
            <a:r>
              <a:rPr lang="en-US" sz="2800" dirty="0"/>
              <a:t>) </a:t>
            </a:r>
            <a:endParaRPr lang="el-GR" sz="2800" dirty="0"/>
          </a:p>
          <a:p>
            <a:pPr>
              <a:buFont typeface="Arial" charset="0"/>
              <a:buNone/>
              <a:defRPr/>
            </a:pPr>
            <a:endParaRPr lang="en-US" sz="2800" dirty="0"/>
          </a:p>
        </p:txBody>
      </p:sp>
      <p:pic>
        <p:nvPicPr>
          <p:cNvPr id="4101" name="Picture 11" descr="Agiantre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5661025"/>
            <a:ext cx="1014412" cy="1090613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52425" y="414338"/>
            <a:ext cx="85407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l-GR" sz="4000" b="1" dirty="0"/>
              <a:t>Ερωτήσεις που πρέπει να απαντηθούν</a:t>
            </a:r>
            <a:r>
              <a:rPr lang="en-US" sz="4000" b="1" dirty="0"/>
              <a:t>:</a:t>
            </a:r>
            <a:endParaRPr lang="el-GR" sz="4000" b="1" dirty="0"/>
          </a:p>
        </p:txBody>
      </p:sp>
      <p:sp>
        <p:nvSpPr>
          <p:cNvPr id="12185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01625" y="2060575"/>
            <a:ext cx="8540750" cy="3773488"/>
          </a:xfrm>
        </p:spPr>
        <p:txBody>
          <a:bodyPr/>
          <a:lstStyle/>
          <a:p>
            <a:pPr eaLnBrk="1" hangingPunct="1">
              <a:defRPr/>
            </a:pPr>
            <a:r>
              <a:rPr lang="el-GR" sz="2800" dirty="0"/>
              <a:t>Γιατί έχει έρθει ο άρρωστος στο γιατρό </a:t>
            </a:r>
            <a:r>
              <a:rPr lang="en-US" sz="2800" dirty="0"/>
              <a:t>;</a:t>
            </a:r>
            <a:endParaRPr lang="el-GR" sz="2800" dirty="0"/>
          </a:p>
          <a:p>
            <a:pPr eaLnBrk="1" hangingPunct="1">
              <a:buFont typeface="Arial" charset="0"/>
              <a:buNone/>
              <a:defRPr/>
            </a:pPr>
            <a:endParaRPr lang="el-GR" sz="2800" dirty="0"/>
          </a:p>
          <a:p>
            <a:pPr eaLnBrk="1" hangingPunct="1">
              <a:defRPr/>
            </a:pPr>
            <a:r>
              <a:rPr lang="el-GR" sz="2800" dirty="0">
                <a:solidFill>
                  <a:srgbClr val="0000FF"/>
                </a:solidFill>
              </a:rPr>
              <a:t>Τι ανησυχεί πραγματικά τον γονέα </a:t>
            </a:r>
            <a:r>
              <a:rPr lang="en-US" sz="2800" dirty="0">
                <a:solidFill>
                  <a:srgbClr val="0000FF"/>
                </a:solidFill>
              </a:rPr>
              <a:t>;</a:t>
            </a:r>
            <a:endParaRPr lang="el-GR" sz="2800" dirty="0">
              <a:solidFill>
                <a:srgbClr val="0000FF"/>
              </a:solidFill>
            </a:endParaRPr>
          </a:p>
          <a:p>
            <a:pPr eaLnBrk="1" hangingPunct="1">
              <a:buFont typeface="Arial" charset="0"/>
              <a:buNone/>
              <a:defRPr/>
            </a:pPr>
            <a:endParaRPr lang="en-US" sz="2800" dirty="0"/>
          </a:p>
          <a:p>
            <a:pPr eaLnBrk="1" hangingPunct="1">
              <a:defRPr/>
            </a:pPr>
            <a:r>
              <a:rPr lang="el-GR" sz="2800" dirty="0"/>
              <a:t>Γιατί τον ανησυχεί </a:t>
            </a:r>
            <a:r>
              <a:rPr lang="en-US" sz="2800" dirty="0"/>
              <a:t>;</a:t>
            </a:r>
            <a:endParaRPr lang="el-GR" sz="2800" dirty="0"/>
          </a:p>
        </p:txBody>
      </p:sp>
      <p:pic>
        <p:nvPicPr>
          <p:cNvPr id="23557" name="Picture 11" descr="Agiantre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5661025"/>
            <a:ext cx="1014412" cy="1090613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3600" b="1" dirty="0"/>
              <a:t>(Β) Ιδιαιτερότητες παιδιατρικού ιστορικού</a:t>
            </a:r>
          </a:p>
        </p:txBody>
      </p:sp>
      <p:sp>
        <p:nvSpPr>
          <p:cNvPr id="12288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01625" y="2032000"/>
            <a:ext cx="8540750" cy="41338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sz="2800" dirty="0"/>
              <a:t>Συλλογή πληροφοριών από 3ο πρόσωπο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2800" dirty="0"/>
              <a:t>Περιβάλλον λήψης ιστορικού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2800" dirty="0"/>
              <a:t>Η μητέρα είναι συνήθως η πηγή του ιστορικού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2800" dirty="0"/>
              <a:t>Ζητήματα συμμόρφωσης με την αγωγή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2800" dirty="0"/>
              <a:t>Συμμετοχή του παιδιού στο ιστορικό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l-GR" sz="2800" dirty="0"/>
              <a:t>		- Πιθανόν από 3-4 ετών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l-GR" sz="2800" dirty="0"/>
              <a:t>		- Συνήθως από 8 ετών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l-GR" sz="2800" dirty="0"/>
              <a:t>		- Σχεδόν πάντα από 13 ετών</a:t>
            </a:r>
          </a:p>
        </p:txBody>
      </p:sp>
      <p:pic>
        <p:nvPicPr>
          <p:cNvPr id="24580" name="Picture 11" descr="Agiantre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5661025"/>
            <a:ext cx="1014412" cy="1090613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3600" b="1" dirty="0"/>
              <a:t>(Β) Ιδιαιτερότητες παιδιατρικού ιστορικού</a:t>
            </a:r>
          </a:p>
        </p:txBody>
      </p:sp>
      <p:sp>
        <p:nvSpPr>
          <p:cNvPr id="12390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01625" y="1600200"/>
            <a:ext cx="8662988" cy="4997450"/>
          </a:xfrm>
        </p:spPr>
        <p:txBody>
          <a:bodyPr/>
          <a:lstStyle/>
          <a:p>
            <a:pPr eaLnBrk="1" hangingPunct="1">
              <a:defRPr/>
            </a:pPr>
            <a:r>
              <a:rPr lang="el-GR" sz="2800" dirty="0"/>
              <a:t>Η επικοινωνία με το παιδί κατά τη λήψη του ιστορικού</a:t>
            </a:r>
          </a:p>
          <a:p>
            <a:pPr algn="just" eaLnBrk="1" hangingPunct="1">
              <a:defRPr/>
            </a:pPr>
            <a:r>
              <a:rPr lang="el-GR" sz="2800" dirty="0"/>
              <a:t>«Μυστικά» σχετικά με τα παιδιά</a:t>
            </a:r>
            <a:r>
              <a:rPr lang="en-US" sz="2800" dirty="0"/>
              <a:t>:</a:t>
            </a:r>
            <a:endParaRPr lang="el-GR" sz="2800" dirty="0"/>
          </a:p>
          <a:p>
            <a:pPr algn="just" eaLnBrk="1" hangingPunct="1">
              <a:buFont typeface="Arial" charset="0"/>
              <a:buNone/>
              <a:defRPr/>
            </a:pPr>
            <a:r>
              <a:rPr lang="el-GR" sz="2800" dirty="0"/>
              <a:t>		- </a:t>
            </a:r>
            <a:r>
              <a:rPr lang="el-GR" sz="2400" dirty="0"/>
              <a:t>Ψιθυριστή ομιλία</a:t>
            </a:r>
          </a:p>
          <a:p>
            <a:pPr algn="just" eaLnBrk="1" hangingPunct="1">
              <a:buFont typeface="Arial" charset="0"/>
              <a:buNone/>
              <a:defRPr/>
            </a:pPr>
            <a:r>
              <a:rPr lang="el-GR" sz="2400" dirty="0"/>
              <a:t>		- Όχι «</a:t>
            </a:r>
            <a:r>
              <a:rPr lang="el-GR" sz="2400" dirty="0" err="1"/>
              <a:t>αφ’υψηλού</a:t>
            </a:r>
            <a:r>
              <a:rPr lang="el-GR" sz="2400" dirty="0"/>
              <a:t>»</a:t>
            </a:r>
          </a:p>
          <a:p>
            <a:pPr algn="just" eaLnBrk="1" hangingPunct="1">
              <a:buFont typeface="Arial" charset="0"/>
              <a:buNone/>
              <a:defRPr/>
            </a:pPr>
            <a:r>
              <a:rPr lang="el-GR" sz="2400" dirty="0"/>
              <a:t>		- Γελάστε μόνο όταν αστειεύονται</a:t>
            </a:r>
          </a:p>
          <a:p>
            <a:pPr algn="just" eaLnBrk="1" hangingPunct="1">
              <a:buFont typeface="Arial" charset="0"/>
              <a:buNone/>
              <a:defRPr/>
            </a:pPr>
            <a:r>
              <a:rPr lang="el-GR" sz="2400" dirty="0"/>
              <a:t>		- Μην αστειεύεστε υπερβολικά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l-GR" sz="2400" dirty="0"/>
              <a:t>		- Αποτρέψτε τους γονείς από το να τα 	 		  </a:t>
            </a:r>
            <a:endParaRPr lang="en-US" sz="2400" dirty="0"/>
          </a:p>
          <a:p>
            <a:pPr eaLnBrk="1" hangingPunct="1">
              <a:buFont typeface="Arial" charset="0"/>
              <a:buNone/>
              <a:defRPr/>
            </a:pPr>
            <a:r>
              <a:rPr lang="en-US" sz="2400" dirty="0"/>
              <a:t>            </a:t>
            </a:r>
            <a:r>
              <a:rPr lang="el-GR" sz="2400" dirty="0"/>
              <a:t>μαλώνουν ή να τα προσβάλλουν μπροστά σας</a:t>
            </a:r>
          </a:p>
        </p:txBody>
      </p:sp>
      <p:pic>
        <p:nvPicPr>
          <p:cNvPr id="25605" name="Picture 11" descr="Agiantre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5661025"/>
            <a:ext cx="1014412" cy="1090613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414338"/>
            <a:ext cx="85407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l-GR" sz="4000" b="1" dirty="0"/>
              <a:t>Ιστορικό εφήβου</a:t>
            </a:r>
          </a:p>
        </p:txBody>
      </p:sp>
      <p:sp>
        <p:nvSpPr>
          <p:cNvPr id="12493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01625" y="2174875"/>
            <a:ext cx="8540750" cy="3341688"/>
          </a:xfrm>
        </p:spPr>
        <p:txBody>
          <a:bodyPr/>
          <a:lstStyle/>
          <a:p>
            <a:pPr eaLnBrk="1" hangingPunct="1">
              <a:defRPr/>
            </a:pPr>
            <a:r>
              <a:rPr lang="el-GR" sz="2800" dirty="0"/>
              <a:t>Λήψη ιστορικού ενώπιον των γονέων</a:t>
            </a:r>
          </a:p>
          <a:p>
            <a:pPr eaLnBrk="1" hangingPunct="1">
              <a:defRPr/>
            </a:pPr>
            <a:r>
              <a:rPr lang="el-GR" sz="2800" dirty="0"/>
              <a:t>Λήψη ιστορικού ιδιαιτέρως</a:t>
            </a:r>
          </a:p>
          <a:p>
            <a:pPr eaLnBrk="1" hangingPunct="1">
              <a:defRPr/>
            </a:pPr>
            <a:r>
              <a:rPr lang="el-GR" sz="2800" dirty="0"/>
              <a:t>Φυσική εξέταση απουσία των γονέων</a:t>
            </a:r>
          </a:p>
          <a:p>
            <a:pPr eaLnBrk="1" hangingPunct="1">
              <a:defRPr/>
            </a:pPr>
            <a:r>
              <a:rPr lang="el-GR" sz="2800" dirty="0"/>
              <a:t>Συζήτηση και με τους γονείς</a:t>
            </a:r>
          </a:p>
          <a:p>
            <a:pPr eaLnBrk="1" hangingPunct="1">
              <a:defRPr/>
            </a:pPr>
            <a:r>
              <a:rPr lang="el-GR" sz="2800" dirty="0"/>
              <a:t>Οι γονείς λαμβάνουν τις τελικές αποφάσεις</a:t>
            </a:r>
          </a:p>
          <a:p>
            <a:pPr eaLnBrk="1" hangingPunct="1">
              <a:buFont typeface="Arial" charset="0"/>
              <a:buNone/>
              <a:defRPr/>
            </a:pPr>
            <a:endParaRPr lang="el-GR" dirty="0"/>
          </a:p>
        </p:txBody>
      </p:sp>
      <p:pic>
        <p:nvPicPr>
          <p:cNvPr id="26628" name="Picture 11" descr="Agiantre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5661025"/>
            <a:ext cx="1014412" cy="1090613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6" descr="https://0.s3.envato.com/files/69210722/LT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150" y="765175"/>
            <a:ext cx="561975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4941888"/>
            <a:ext cx="85407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l-GR" sz="4000" b="1" dirty="0"/>
              <a:t>ΔΙΑΛΕΙΜΜΑ !!!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sz="4000" b="1" dirty="0"/>
              <a:t>Εκπαιδευτικοί στόχοι (ΙΙ)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l-GR" sz="2800" dirty="0"/>
              <a:t>Κατανόηση των περιορισμών της </a:t>
            </a:r>
            <a:r>
              <a:rPr lang="el-GR" sz="2800" u="sng" dirty="0"/>
              <a:t>«έμμεσης» λήψης του ιστορικού</a:t>
            </a:r>
            <a:r>
              <a:rPr lang="el-GR" sz="2800" dirty="0"/>
              <a:t> (από τους </a:t>
            </a:r>
            <a:r>
              <a:rPr lang="el-GR" sz="2800"/>
              <a:t>συνοδούς &amp; κηδεμόνες</a:t>
            </a:r>
            <a:r>
              <a:rPr lang="el-GR" sz="2800" dirty="0"/>
              <a:t>)</a:t>
            </a:r>
            <a:endParaRPr lang="en-US" sz="2800" dirty="0"/>
          </a:p>
          <a:p>
            <a:pPr>
              <a:defRPr/>
            </a:pPr>
            <a:r>
              <a:rPr lang="el-GR" sz="2800" dirty="0"/>
              <a:t>Εκμάθηση χρησιμοποίησης του </a:t>
            </a:r>
            <a:r>
              <a:rPr lang="el-GR" sz="2800" u="sng" dirty="0"/>
              <a:t>κατάλληλου λεξιλογίου</a:t>
            </a:r>
            <a:r>
              <a:rPr lang="el-GR" sz="2800" dirty="0"/>
              <a:t> και σωστής κατάλληλου τρόπου  έκφρασης των ερωτήσεων</a:t>
            </a:r>
            <a:r>
              <a:rPr lang="en-US" sz="2800" dirty="0"/>
              <a:t> </a:t>
            </a:r>
          </a:p>
          <a:p>
            <a:pPr>
              <a:defRPr/>
            </a:pPr>
            <a:r>
              <a:rPr lang="el-GR" sz="2800" dirty="0"/>
              <a:t>Διαχωρισμός των περιπτώσεων που απαιτείται λήψη </a:t>
            </a:r>
            <a:r>
              <a:rPr lang="el-GR" sz="2800" u="sng" dirty="0"/>
              <a:t>αναλυτικού ιστορικού </a:t>
            </a:r>
            <a:r>
              <a:rPr lang="el-GR" sz="2800" dirty="0"/>
              <a:t>και εκείνων που χρειάζεται περισσότερο </a:t>
            </a:r>
            <a:r>
              <a:rPr lang="el-GR" sz="2800" u="sng" dirty="0"/>
              <a:t>εστιασμένο ιστορικό</a:t>
            </a:r>
            <a:endParaRPr lang="en-US" sz="2800" u="sng" dirty="0"/>
          </a:p>
        </p:txBody>
      </p:sp>
      <p:pic>
        <p:nvPicPr>
          <p:cNvPr id="5125" name="Picture 11" descr="Agiantre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5661025"/>
            <a:ext cx="1014412" cy="1090613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61" name="Rectangle 9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b="1" dirty="0"/>
              <a:t>Παράδειγμα</a:t>
            </a:r>
          </a:p>
        </p:txBody>
      </p:sp>
      <p:sp>
        <p:nvSpPr>
          <p:cNvPr id="125957" name="Rectangle 5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250825" y="2320925"/>
            <a:ext cx="4918075" cy="1900238"/>
          </a:xfrm>
        </p:spPr>
        <p:txBody>
          <a:bodyPr/>
          <a:lstStyle/>
          <a:p>
            <a:pPr eaLnBrk="1" hangingPunct="1">
              <a:defRPr/>
            </a:pPr>
            <a:r>
              <a:rPr lang="el-GR" sz="2800" dirty="0"/>
              <a:t>Κορίτσι ηλικίας 5 ετών</a:t>
            </a:r>
          </a:p>
          <a:p>
            <a:pPr eaLnBrk="1" hangingPunct="1">
              <a:defRPr/>
            </a:pPr>
            <a:r>
              <a:rPr lang="el-GR" sz="2800" dirty="0"/>
              <a:t>Εισαγωγή στην Π/Δ Κλινική το προηγούμενο βράδυ</a:t>
            </a:r>
          </a:p>
        </p:txBody>
      </p:sp>
      <p:pic>
        <p:nvPicPr>
          <p:cNvPr id="6149" name="Picture 11" descr="Agiantre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5661025"/>
            <a:ext cx="1014412" cy="1090613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</p:pic>
      <p:pic>
        <p:nvPicPr>
          <p:cNvPr id="6150" name="Picture 7" descr="http://static7.depositphotos.com/1192060/766/i/950/depositphotos_7664637-Doctor-examining-little-gir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2060575"/>
            <a:ext cx="3816350" cy="254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sz="4000" b="1" dirty="0"/>
              <a:t>(Α) Τα βασικά μέρη</a:t>
            </a:r>
          </a:p>
        </p:txBody>
      </p:sp>
      <p:sp>
        <p:nvSpPr>
          <p:cNvPr id="11366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sz="2800" dirty="0"/>
              <a:t>Ημερομηνία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2800" dirty="0"/>
              <a:t>Στοιχεία ταυτότητας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l-GR" sz="2800" dirty="0"/>
              <a:t>		- Ονοματεπώνυμο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l-GR" sz="2800" dirty="0"/>
              <a:t>		- Πατρώνυμο - </a:t>
            </a:r>
            <a:r>
              <a:rPr lang="el-GR" sz="2800" dirty="0" err="1"/>
              <a:t>μητρώνυμο</a:t>
            </a:r>
            <a:endParaRPr lang="el-GR" sz="2800" dirty="0"/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l-GR" sz="2800" dirty="0"/>
              <a:t>		- Ημερομηνία γέννησης		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l-GR" sz="2800" dirty="0"/>
              <a:t>		- Διεύθυνση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l-GR" sz="2800" dirty="0"/>
              <a:t>		- Τηλέφωνο επικοινωνίας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2800" dirty="0"/>
              <a:t>Πηγή πληροφοριών</a:t>
            </a:r>
          </a:p>
        </p:txBody>
      </p:sp>
      <p:pic>
        <p:nvPicPr>
          <p:cNvPr id="7173" name="Picture 11" descr="Agiantre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5661025"/>
            <a:ext cx="1014412" cy="1090613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sz="4000" b="1" dirty="0"/>
              <a:t>(Α) Τα βασικά μέρη</a:t>
            </a:r>
          </a:p>
        </p:txBody>
      </p:sp>
      <p:sp>
        <p:nvSpPr>
          <p:cNvPr id="11469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50825" y="2247900"/>
            <a:ext cx="8540750" cy="3341688"/>
          </a:xfrm>
        </p:spPr>
        <p:txBody>
          <a:bodyPr/>
          <a:lstStyle/>
          <a:p>
            <a:pPr eaLnBrk="1" hangingPunct="1">
              <a:defRPr/>
            </a:pPr>
            <a:r>
              <a:rPr lang="el-GR" sz="2800" dirty="0"/>
              <a:t>Κύριο ενόχλημα (αιτία προσέλευσης στο γιατρό)</a:t>
            </a:r>
          </a:p>
          <a:p>
            <a:pPr eaLnBrk="1" hangingPunct="1">
              <a:buFont typeface="Arial" charset="0"/>
              <a:buNone/>
              <a:defRPr/>
            </a:pPr>
            <a:endParaRPr lang="el-GR" sz="2800" dirty="0"/>
          </a:p>
          <a:p>
            <a:pPr eaLnBrk="1" hangingPunct="1">
              <a:defRPr/>
            </a:pPr>
            <a:r>
              <a:rPr lang="el-GR" sz="2800" dirty="0"/>
              <a:t>Παρούσα νόσος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l-GR" sz="2800" dirty="0"/>
              <a:t>		- Περιγραφή προβλήματος στο χρόνο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l-GR" sz="2800" dirty="0"/>
              <a:t>		- Αντιδράσεις περίγυρου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l-GR" sz="2800" dirty="0"/>
              <a:t>		- Αντιμετώπιση</a:t>
            </a:r>
          </a:p>
        </p:txBody>
      </p:sp>
      <p:pic>
        <p:nvPicPr>
          <p:cNvPr id="8197" name="Picture 11" descr="Agiantre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5661025"/>
            <a:ext cx="1014412" cy="1090613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sz="4000" b="1" dirty="0"/>
              <a:t>(Α) Τα βασικά μέρη</a:t>
            </a:r>
          </a:p>
        </p:txBody>
      </p:sp>
      <p:sp>
        <p:nvSpPr>
          <p:cNvPr id="11571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79388" y="1600200"/>
            <a:ext cx="8662987" cy="449897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el-GR" sz="2800" dirty="0"/>
              <a:t>Κύριο ενόχλημα (αιτία προσέλευσης στο γιατρό)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l-GR" sz="2800" dirty="0">
                <a:solidFill>
                  <a:schemeClr val="hlink"/>
                </a:solidFill>
              </a:rPr>
              <a:t>	Βήχας και αναπνευστική δυσχέρεια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l-GR" sz="2800" dirty="0"/>
              <a:t>Παρούσα νόσος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l-GR" sz="2800" dirty="0"/>
              <a:t>	</a:t>
            </a:r>
            <a:r>
              <a:rPr lang="el-GR" sz="2800" dirty="0">
                <a:solidFill>
                  <a:schemeClr val="hlink"/>
                </a:solidFill>
              </a:rPr>
              <a:t>-</a:t>
            </a:r>
            <a:r>
              <a:rPr lang="el-GR" sz="2800" dirty="0"/>
              <a:t> </a:t>
            </a:r>
            <a:r>
              <a:rPr lang="el-GR" sz="2800" dirty="0" err="1">
                <a:solidFill>
                  <a:schemeClr val="hlink"/>
                </a:solidFill>
              </a:rPr>
              <a:t>Ρινοκαταρροή</a:t>
            </a:r>
            <a:r>
              <a:rPr lang="el-GR" sz="2800" dirty="0">
                <a:solidFill>
                  <a:schemeClr val="hlink"/>
                </a:solidFill>
              </a:rPr>
              <a:t>, βήχας και θερμοκρασία μέχρι 38</a:t>
            </a:r>
            <a:r>
              <a:rPr lang="el-GR" sz="2800" baseline="30000" dirty="0">
                <a:solidFill>
                  <a:schemeClr val="hlink"/>
                </a:solidFill>
              </a:rPr>
              <a:t>ο</a:t>
            </a:r>
            <a:r>
              <a:rPr lang="en-US" sz="2800" dirty="0">
                <a:solidFill>
                  <a:schemeClr val="hlink"/>
                </a:solidFill>
              </a:rPr>
              <a:t> C</a:t>
            </a:r>
            <a:r>
              <a:rPr lang="el-GR" sz="2800" dirty="0">
                <a:solidFill>
                  <a:schemeClr val="hlink"/>
                </a:solidFill>
              </a:rPr>
              <a:t> από 24ώρου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>
                <a:solidFill>
                  <a:schemeClr val="hlink"/>
                </a:solidFill>
              </a:rPr>
              <a:t>	- </a:t>
            </a:r>
            <a:r>
              <a:rPr lang="el-GR" sz="2800" dirty="0">
                <a:solidFill>
                  <a:schemeClr val="hlink"/>
                </a:solidFill>
              </a:rPr>
              <a:t>Προοδευτικά επιδείνωση του βήχα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>
                <a:solidFill>
                  <a:schemeClr val="hlink"/>
                </a:solidFill>
              </a:rPr>
              <a:t>	- </a:t>
            </a:r>
            <a:r>
              <a:rPr lang="el-GR" sz="2800" dirty="0">
                <a:solidFill>
                  <a:schemeClr val="hlink"/>
                </a:solidFill>
              </a:rPr>
              <a:t>Συριγμός («βράσιμο») τις πρώτες πρωινές ώρες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l-GR" sz="2800" dirty="0">
                <a:solidFill>
                  <a:schemeClr val="hlink"/>
                </a:solidFill>
              </a:rPr>
              <a:t>	- Μεταφορά στο νοσοκομείο από το ΕΚΑΒ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l-GR" sz="2800" dirty="0">
                <a:solidFill>
                  <a:schemeClr val="hlink"/>
                </a:solidFill>
              </a:rPr>
              <a:t>	- Ιστορικό άσθματος από 4ετίας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l-GR" sz="2800" dirty="0">
              <a:solidFill>
                <a:schemeClr val="hlink"/>
              </a:solidFill>
            </a:endParaRPr>
          </a:p>
        </p:txBody>
      </p:sp>
      <p:pic>
        <p:nvPicPr>
          <p:cNvPr id="9220" name="Picture 11" descr="Agiantre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5661025"/>
            <a:ext cx="1014412" cy="1090613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sz="4000" b="1" dirty="0"/>
              <a:t>Ατομικό αναμνηστικό</a:t>
            </a:r>
          </a:p>
        </p:txBody>
      </p:sp>
      <p:sp>
        <p:nvSpPr>
          <p:cNvPr id="11673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01625" y="1600200"/>
            <a:ext cx="8540750" cy="49974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l-GR" sz="2800" dirty="0">
                <a:solidFill>
                  <a:srgbClr val="0000FF"/>
                </a:solidFill>
              </a:rPr>
              <a:t>Βιβλιάριο υγείας - Φάκελος ασθενή</a:t>
            </a:r>
          </a:p>
          <a:p>
            <a:pPr eaLnBrk="1" hangingPunct="1">
              <a:lnSpc>
                <a:spcPct val="80000"/>
              </a:lnSpc>
              <a:defRPr/>
            </a:pPr>
            <a:endParaRPr lang="el-GR" sz="28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l-GR" sz="2800" dirty="0">
                <a:solidFill>
                  <a:srgbClr val="0000FF"/>
                </a:solidFill>
              </a:rPr>
              <a:t>Προγεννητικά προβλήματα μητέρας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l-GR" sz="2800" dirty="0"/>
              <a:t>	- Επιπλοκές εγκυμοσύνης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l-GR" sz="2800" dirty="0"/>
              <a:t>	- Φάρμακα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l-GR" sz="2800" dirty="0">
                <a:solidFill>
                  <a:srgbClr val="0000FF"/>
                </a:solidFill>
              </a:rPr>
              <a:t>Περιγεννητικό ιστορικό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l-GR" sz="2800" dirty="0"/>
              <a:t>	- Ηλικία κύησης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l-GR" sz="2800" dirty="0"/>
              <a:t>	- Βάρος γέννησης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l-GR" sz="2800" dirty="0"/>
              <a:t>	- Μέθοδος τοκετού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l-GR" sz="2800" dirty="0"/>
              <a:t>	- Επιπλοκές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l-GR" sz="2800" dirty="0"/>
              <a:t>	- Κατάσταση στη γέννηση </a:t>
            </a:r>
            <a:endParaRPr lang="en-US" sz="2800" dirty="0"/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sz="2800" dirty="0"/>
              <a:t>	</a:t>
            </a:r>
            <a:r>
              <a:rPr lang="el-GR" sz="2800" dirty="0"/>
              <a:t>- Νοσηλεία στη ΜΕΝ</a:t>
            </a:r>
          </a:p>
        </p:txBody>
      </p:sp>
      <p:pic>
        <p:nvPicPr>
          <p:cNvPr id="10244" name="Picture 11" descr="Agiantre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5661025"/>
            <a:ext cx="1014412" cy="1090613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b="1"/>
              <a:t>Ατομικό αναμνηστικό</a:t>
            </a:r>
          </a:p>
        </p:txBody>
      </p:sp>
      <p:sp>
        <p:nvSpPr>
          <p:cNvPr id="13005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01625" y="1600200"/>
            <a:ext cx="854075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sz="2800"/>
              <a:t>Βιβλιάριο υγείας - Φάκελος ασθενή</a:t>
            </a:r>
          </a:p>
          <a:p>
            <a:pPr eaLnBrk="1" hangingPunct="1">
              <a:lnSpc>
                <a:spcPct val="90000"/>
              </a:lnSpc>
              <a:defRPr/>
            </a:pPr>
            <a:endParaRPr lang="el-GR" sz="2800"/>
          </a:p>
          <a:p>
            <a:pPr eaLnBrk="1" hangingPunct="1">
              <a:lnSpc>
                <a:spcPct val="90000"/>
              </a:lnSpc>
              <a:defRPr/>
            </a:pPr>
            <a:r>
              <a:rPr lang="el-GR" sz="2800"/>
              <a:t>Προγεννητικά προβλήματα μητέρας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l-GR" sz="2800">
                <a:solidFill>
                  <a:schemeClr val="hlink"/>
                </a:solidFill>
              </a:rPr>
              <a:t>	- Υγιής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l-GR" sz="2800">
                <a:solidFill>
                  <a:schemeClr val="hlink"/>
                </a:solidFill>
              </a:rPr>
              <a:t>	- Κύηση χωρίς προβλήματα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2800"/>
              <a:t>Περιγεννητικό ιστορικό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l-GR" sz="2800">
                <a:solidFill>
                  <a:schemeClr val="hlink"/>
                </a:solidFill>
              </a:rPr>
              <a:t>	- 38 εβδομάδων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l-GR" sz="2800">
                <a:solidFill>
                  <a:schemeClr val="hlink"/>
                </a:solidFill>
              </a:rPr>
              <a:t>	- 3200 γραμμάρια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l-GR" sz="2800">
                <a:solidFill>
                  <a:schemeClr val="hlink"/>
                </a:solidFill>
              </a:rPr>
              <a:t>	- Φ.Τ.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l-GR" sz="2800">
                <a:solidFill>
                  <a:schemeClr val="hlink"/>
                </a:solidFill>
              </a:rPr>
              <a:t>	- Έξοδος το 3ο 24ωρο</a:t>
            </a:r>
          </a:p>
        </p:txBody>
      </p:sp>
      <p:pic>
        <p:nvPicPr>
          <p:cNvPr id="11268" name="Picture 7" descr="logo_upatr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088" y="5445125"/>
            <a:ext cx="1281112" cy="1368425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618</TotalTime>
  <Words>773</Words>
  <Application>Microsoft Office PowerPoint</Application>
  <PresentationFormat>On-screen Show (4:3)</PresentationFormat>
  <Paragraphs>164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Symbol</vt:lpstr>
      <vt:lpstr>Tahoma</vt:lpstr>
      <vt:lpstr>Θέμα του Office</vt:lpstr>
      <vt:lpstr>Χαρακτηριστικά παιδιατρικού ασθενούς – παιδιατρικό ιστορικό </vt:lpstr>
      <vt:lpstr>Εκπαιδευτικοί στόχοι (Ι)</vt:lpstr>
      <vt:lpstr>Εκπαιδευτικοί στόχοι (ΙΙ)</vt:lpstr>
      <vt:lpstr>Παράδειγμα</vt:lpstr>
      <vt:lpstr>(Α) Τα βασικά μέρη</vt:lpstr>
      <vt:lpstr>(Α) Τα βασικά μέρη</vt:lpstr>
      <vt:lpstr>(Α) Τα βασικά μέρη</vt:lpstr>
      <vt:lpstr>Ατομικό αναμνηστικό</vt:lpstr>
      <vt:lpstr>Ατομικό αναμνηστικό</vt:lpstr>
      <vt:lpstr>Ατομικό αναμνηστικό</vt:lpstr>
      <vt:lpstr>PowerPoint Presentation</vt:lpstr>
      <vt:lpstr>PowerPoint Presentation</vt:lpstr>
      <vt:lpstr>Ατομικό αναμνηστικό</vt:lpstr>
      <vt:lpstr>Ατομικό αναμνηστικό</vt:lpstr>
      <vt:lpstr>Οικογενειακό αναμνηστικό</vt:lpstr>
      <vt:lpstr>Γενεαλογικό δεντρο</vt:lpstr>
      <vt:lpstr>Ανασκόπηση συστημάτων (I)</vt:lpstr>
      <vt:lpstr>Ανασκόπηση συστημάτων (II)</vt:lpstr>
      <vt:lpstr>Ειδικοί τύποι ιστορικού</vt:lpstr>
      <vt:lpstr>Ερωτήσεις που πρέπει να απαντηθούν:</vt:lpstr>
      <vt:lpstr>(Β) Ιδιαιτερότητες παιδιατρικού ιστορικού</vt:lpstr>
      <vt:lpstr>(Β) Ιδιαιτερότητες παιδιατρικού ιστορικού</vt:lpstr>
      <vt:lpstr>Ιστορικό εφήβου</vt:lpstr>
      <vt:lpstr>ΔΙΑΛΕΙΜΜΑ 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Παιδιατρικό Ιστορικό (Θεωρία)</dc:title>
  <dc:creator>Το όνομα χρήστη σας</dc:creator>
  <cp:lastModifiedBy>Μαραγκός Μάρκος</cp:lastModifiedBy>
  <cp:revision>68</cp:revision>
  <dcterms:created xsi:type="dcterms:W3CDTF">2005-05-09T12:43:08Z</dcterms:created>
  <dcterms:modified xsi:type="dcterms:W3CDTF">2025-01-03T08:42:13Z</dcterms:modified>
</cp:coreProperties>
</file>