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02"/>
  </p:notesMasterIdLst>
  <p:handoutMasterIdLst>
    <p:handoutMasterId r:id="rId103"/>
  </p:handoutMasterIdLst>
  <p:sldIdLst>
    <p:sldId id="365" r:id="rId2"/>
    <p:sldId id="377" r:id="rId3"/>
    <p:sldId id="376" r:id="rId4"/>
    <p:sldId id="378" r:id="rId5"/>
    <p:sldId id="499" r:id="rId6"/>
    <p:sldId id="490" r:id="rId7"/>
    <p:sldId id="342" r:id="rId8"/>
    <p:sldId id="344" r:id="rId9"/>
    <p:sldId id="375" r:id="rId10"/>
    <p:sldId id="504" r:id="rId11"/>
    <p:sldId id="507" r:id="rId12"/>
    <p:sldId id="500" r:id="rId13"/>
    <p:sldId id="501" r:id="rId14"/>
    <p:sldId id="505" r:id="rId15"/>
    <p:sldId id="492" r:id="rId16"/>
    <p:sldId id="506" r:id="rId17"/>
    <p:sldId id="508" r:id="rId18"/>
    <p:sldId id="502" r:id="rId19"/>
    <p:sldId id="379" r:id="rId20"/>
    <p:sldId id="402" r:id="rId21"/>
    <p:sldId id="353" r:id="rId22"/>
    <p:sldId id="393" r:id="rId23"/>
    <p:sldId id="394" r:id="rId24"/>
    <p:sldId id="370" r:id="rId25"/>
    <p:sldId id="465" r:id="rId26"/>
    <p:sldId id="382" r:id="rId27"/>
    <p:sldId id="354" r:id="rId28"/>
    <p:sldId id="466" r:id="rId29"/>
    <p:sldId id="366" r:id="rId30"/>
    <p:sldId id="509" r:id="rId31"/>
    <p:sldId id="406" r:id="rId32"/>
    <p:sldId id="510" r:id="rId33"/>
    <p:sldId id="408" r:id="rId34"/>
    <p:sldId id="404" r:id="rId35"/>
    <p:sldId id="401" r:id="rId36"/>
    <p:sldId id="409" r:id="rId37"/>
    <p:sldId id="498" r:id="rId38"/>
    <p:sldId id="412" r:id="rId39"/>
    <p:sldId id="414" r:id="rId40"/>
    <p:sldId id="413" r:id="rId41"/>
    <p:sldId id="415" r:id="rId42"/>
    <p:sldId id="416" r:id="rId43"/>
    <p:sldId id="362" r:id="rId44"/>
    <p:sldId id="386" r:id="rId45"/>
    <p:sldId id="418" r:id="rId46"/>
    <p:sldId id="419" r:id="rId47"/>
    <p:sldId id="420" r:id="rId48"/>
    <p:sldId id="467" r:id="rId49"/>
    <p:sldId id="468" r:id="rId50"/>
    <p:sldId id="469" r:id="rId51"/>
    <p:sldId id="493" r:id="rId52"/>
    <p:sldId id="494" r:id="rId53"/>
    <p:sldId id="495" r:id="rId54"/>
    <p:sldId id="496" r:id="rId55"/>
    <p:sldId id="497" r:id="rId56"/>
    <p:sldId id="422" r:id="rId57"/>
    <p:sldId id="423" r:id="rId58"/>
    <p:sldId id="424" r:id="rId59"/>
    <p:sldId id="425" r:id="rId60"/>
    <p:sldId id="426" r:id="rId61"/>
    <p:sldId id="427" r:id="rId62"/>
    <p:sldId id="428" r:id="rId63"/>
    <p:sldId id="429" r:id="rId64"/>
    <p:sldId id="430" r:id="rId65"/>
    <p:sldId id="431" r:id="rId66"/>
    <p:sldId id="432" r:id="rId67"/>
    <p:sldId id="488" r:id="rId68"/>
    <p:sldId id="489" r:id="rId69"/>
    <p:sldId id="433" r:id="rId70"/>
    <p:sldId id="439" r:id="rId71"/>
    <p:sldId id="435" r:id="rId72"/>
    <p:sldId id="434" r:id="rId73"/>
    <p:sldId id="436" r:id="rId74"/>
    <p:sldId id="437" r:id="rId75"/>
    <p:sldId id="438" r:id="rId76"/>
    <p:sldId id="486" r:id="rId77"/>
    <p:sldId id="440" r:id="rId78"/>
    <p:sldId id="470" r:id="rId79"/>
    <p:sldId id="471" r:id="rId80"/>
    <p:sldId id="472" r:id="rId81"/>
    <p:sldId id="441" r:id="rId82"/>
    <p:sldId id="442" r:id="rId83"/>
    <p:sldId id="443" r:id="rId84"/>
    <p:sldId id="444" r:id="rId85"/>
    <p:sldId id="461" r:id="rId86"/>
    <p:sldId id="445" r:id="rId87"/>
    <p:sldId id="446" r:id="rId88"/>
    <p:sldId id="447" r:id="rId89"/>
    <p:sldId id="448" r:id="rId90"/>
    <p:sldId id="449" r:id="rId91"/>
    <p:sldId id="450" r:id="rId92"/>
    <p:sldId id="459" r:id="rId93"/>
    <p:sldId id="451" r:id="rId94"/>
    <p:sldId id="452" r:id="rId95"/>
    <p:sldId id="453" r:id="rId96"/>
    <p:sldId id="455" r:id="rId97"/>
    <p:sldId id="456" r:id="rId98"/>
    <p:sldId id="485" r:id="rId99"/>
    <p:sldId id="457" r:id="rId100"/>
    <p:sldId id="458" r:id="rId101"/>
  </p:sldIdLst>
  <p:sldSz cx="9144000" cy="6858000" type="screen4x3"/>
  <p:notesSz cx="6858000" cy="9144000"/>
  <p:defaultTextStyle>
    <a:defPPr>
      <a:defRPr lang="en-US"/>
    </a:defPPr>
    <a:lvl1pPr algn="l" rtl="0" eaLnBrk="0" fontAlgn="base" hangingPunct="0">
      <a:spcBef>
        <a:spcPct val="0"/>
      </a:spcBef>
      <a:spcAft>
        <a:spcPct val="0"/>
      </a:spcAft>
      <a:defRPr sz="2400" b="1" kern="1200">
        <a:solidFill>
          <a:schemeClr val="tx1"/>
        </a:solidFill>
        <a:latin typeface="Helvetica"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Helvetica"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Helvetica"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Helvetica"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Helvetica" panose="020B0604020202020204" pitchFamily="34" charset="0"/>
        <a:ea typeface="+mn-ea"/>
        <a:cs typeface="+mn-cs"/>
      </a:defRPr>
    </a:lvl5pPr>
    <a:lvl6pPr marL="2286000" algn="l" defTabSz="914400" rtl="0" eaLnBrk="1" latinLnBrk="0" hangingPunct="1">
      <a:defRPr sz="2400" b="1" kern="1200">
        <a:solidFill>
          <a:schemeClr val="tx1"/>
        </a:solidFill>
        <a:latin typeface="Helvetica" panose="020B0604020202020204" pitchFamily="34" charset="0"/>
        <a:ea typeface="+mn-ea"/>
        <a:cs typeface="+mn-cs"/>
      </a:defRPr>
    </a:lvl6pPr>
    <a:lvl7pPr marL="2743200" algn="l" defTabSz="914400" rtl="0" eaLnBrk="1" latinLnBrk="0" hangingPunct="1">
      <a:defRPr sz="2400" b="1" kern="1200">
        <a:solidFill>
          <a:schemeClr val="tx1"/>
        </a:solidFill>
        <a:latin typeface="Helvetica" panose="020B0604020202020204" pitchFamily="34" charset="0"/>
        <a:ea typeface="+mn-ea"/>
        <a:cs typeface="+mn-cs"/>
      </a:defRPr>
    </a:lvl7pPr>
    <a:lvl8pPr marL="3200400" algn="l" defTabSz="914400" rtl="0" eaLnBrk="1" latinLnBrk="0" hangingPunct="1">
      <a:defRPr sz="2400" b="1" kern="1200">
        <a:solidFill>
          <a:schemeClr val="tx1"/>
        </a:solidFill>
        <a:latin typeface="Helvetica" panose="020B0604020202020204" pitchFamily="34" charset="0"/>
        <a:ea typeface="+mn-ea"/>
        <a:cs typeface="+mn-cs"/>
      </a:defRPr>
    </a:lvl8pPr>
    <a:lvl9pPr marL="3657600" algn="l" defTabSz="914400" rtl="0" eaLnBrk="1" latinLnBrk="0" hangingPunct="1">
      <a:defRPr sz="2400" b="1" kern="1200">
        <a:solidFill>
          <a:schemeClr val="tx1"/>
        </a:solidFill>
        <a:latin typeface="Helvetica"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80E"/>
    <a:srgbClr val="F20502"/>
    <a:srgbClr val="0000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1002" autoAdjust="0"/>
  </p:normalViewPr>
  <p:slideViewPr>
    <p:cSldViewPr>
      <p:cViewPr varScale="1">
        <p:scale>
          <a:sx n="86" d="100"/>
          <a:sy n="86" d="100"/>
        </p:scale>
        <p:origin x="155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8" d="100"/>
        <a:sy n="5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D9DAB080-C57C-1EFC-051B-63F68DB6941B}"/>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latin typeface="Helvetica" panose="020B0604020202020204" pitchFamily="34" charset="0"/>
              </a:defRPr>
            </a:lvl1pPr>
          </a:lstStyle>
          <a:p>
            <a:pPr>
              <a:defRPr/>
            </a:pPr>
            <a:endParaRPr lang="en-US" altLang="el-GR"/>
          </a:p>
        </p:txBody>
      </p:sp>
      <p:sp>
        <p:nvSpPr>
          <p:cNvPr id="81923" name="Rectangle 3">
            <a:extLst>
              <a:ext uri="{FF2B5EF4-FFF2-40B4-BE49-F238E27FC236}">
                <a16:creationId xmlns:a16="http://schemas.microsoft.com/office/drawing/2014/main" id="{13E9972D-46DD-FDAA-61CB-7CF563DAB4FE}"/>
              </a:ext>
            </a:extLst>
          </p:cNvPr>
          <p:cNvSpPr>
            <a:spLocks noGrp="1" noChangeArrowheads="1"/>
          </p:cNvSpPr>
          <p:nvPr>
            <p:ph type="dt" sz="quarter"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pPr>
              <a:defRPr/>
            </a:pPr>
            <a:endParaRPr lang="en-US" altLang="el-GR"/>
          </a:p>
        </p:txBody>
      </p:sp>
      <p:sp>
        <p:nvSpPr>
          <p:cNvPr id="81924" name="Rectangle 4">
            <a:extLst>
              <a:ext uri="{FF2B5EF4-FFF2-40B4-BE49-F238E27FC236}">
                <a16:creationId xmlns:a16="http://schemas.microsoft.com/office/drawing/2014/main" id="{5C6ABB18-9C39-C07D-DC62-FDEAD4081655}"/>
              </a:ext>
            </a:extLst>
          </p:cNvPr>
          <p:cNvSpPr>
            <a:spLocks noGrp="1" noChangeArrowheads="1"/>
          </p:cNvSpPr>
          <p:nvPr>
            <p:ph type="ftr" sz="quarter" idx="2"/>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latin typeface="Helvetica" panose="020B0604020202020204" pitchFamily="34" charset="0"/>
              </a:defRPr>
            </a:lvl1pPr>
          </a:lstStyle>
          <a:p>
            <a:pPr>
              <a:defRPr/>
            </a:pPr>
            <a:endParaRPr lang="en-US" altLang="el-GR"/>
          </a:p>
        </p:txBody>
      </p:sp>
      <p:sp>
        <p:nvSpPr>
          <p:cNvPr id="81925" name="Rectangle 5">
            <a:extLst>
              <a:ext uri="{FF2B5EF4-FFF2-40B4-BE49-F238E27FC236}">
                <a16:creationId xmlns:a16="http://schemas.microsoft.com/office/drawing/2014/main" id="{7AA1F559-818C-356A-92E7-4AC360A70570}"/>
              </a:ext>
            </a:extLst>
          </p:cNvPr>
          <p:cNvSpPr>
            <a:spLocks noGrp="1" noChangeArrowheads="1"/>
          </p:cNvSpPr>
          <p:nvPr>
            <p:ph type="sldNum" sz="quarter" idx="3"/>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8DEF333-1079-4187-A801-D35122C3DEBC}"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32729FEF-3764-E7E7-8DA5-BD358B67F4F8}"/>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200">
                <a:latin typeface="Helvetica" panose="020B0604020202020204" pitchFamily="34" charset="0"/>
              </a:defRPr>
            </a:lvl1pPr>
          </a:lstStyle>
          <a:p>
            <a:pPr>
              <a:defRPr/>
            </a:pPr>
            <a:endParaRPr lang="en-US" altLang="el-GR"/>
          </a:p>
        </p:txBody>
      </p:sp>
      <p:sp>
        <p:nvSpPr>
          <p:cNvPr id="166915" name="Rectangle 3">
            <a:extLst>
              <a:ext uri="{FF2B5EF4-FFF2-40B4-BE49-F238E27FC236}">
                <a16:creationId xmlns:a16="http://schemas.microsoft.com/office/drawing/2014/main" id="{9E0B64C2-B0BF-076F-F666-467E3DB0F6C1}"/>
              </a:ext>
            </a:extLst>
          </p:cNvPr>
          <p:cNvSpPr>
            <a:spLocks noGrp="1" noChangeArrowheads="1"/>
          </p:cNvSpPr>
          <p:nvPr>
            <p:ph type="dt" idx="1"/>
          </p:nvPr>
        </p:nvSpPr>
        <p:spPr bwMode="auto">
          <a:xfrm>
            <a:off x="388620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200">
                <a:latin typeface="Helvetica" panose="020B0604020202020204" pitchFamily="34" charset="0"/>
              </a:defRPr>
            </a:lvl1pPr>
          </a:lstStyle>
          <a:p>
            <a:pPr>
              <a:defRPr/>
            </a:pPr>
            <a:endParaRPr lang="en-US" altLang="el-GR"/>
          </a:p>
        </p:txBody>
      </p:sp>
      <p:sp>
        <p:nvSpPr>
          <p:cNvPr id="2052" name="Rectangle 4">
            <a:extLst>
              <a:ext uri="{FF2B5EF4-FFF2-40B4-BE49-F238E27FC236}">
                <a16:creationId xmlns:a16="http://schemas.microsoft.com/office/drawing/2014/main" id="{325BF9FB-D6EA-8F71-FE78-9B3C7E2B2CE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7" name="Rectangle 5">
            <a:extLst>
              <a:ext uri="{FF2B5EF4-FFF2-40B4-BE49-F238E27FC236}">
                <a16:creationId xmlns:a16="http://schemas.microsoft.com/office/drawing/2014/main" id="{171C53CE-1B35-27C8-764A-14B49CA57DFE}"/>
              </a:ext>
            </a:extLst>
          </p:cNvPr>
          <p:cNvSpPr>
            <a:spLocks noGrp="1" noChangeArrowheads="1"/>
          </p:cNvSpPr>
          <p:nvPr>
            <p:ph type="body" sz="quarter" idx="3"/>
          </p:nvPr>
        </p:nvSpPr>
        <p:spPr bwMode="auto">
          <a:xfrm>
            <a:off x="914400" y="4343400"/>
            <a:ext cx="50292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l-GR" noProof="0"/>
              <a:t>Click to edit Master text styles</a:t>
            </a:r>
          </a:p>
          <a:p>
            <a:pPr lvl="1"/>
            <a:r>
              <a:rPr lang="en-US" altLang="el-GR" noProof="0"/>
              <a:t>Second level</a:t>
            </a:r>
          </a:p>
          <a:p>
            <a:pPr lvl="2"/>
            <a:r>
              <a:rPr lang="en-US" altLang="el-GR" noProof="0"/>
              <a:t>Third level</a:t>
            </a:r>
          </a:p>
          <a:p>
            <a:pPr lvl="3"/>
            <a:r>
              <a:rPr lang="en-US" altLang="el-GR" noProof="0"/>
              <a:t>Fourth level</a:t>
            </a:r>
          </a:p>
          <a:p>
            <a:pPr lvl="4"/>
            <a:r>
              <a:rPr lang="en-US" altLang="el-GR" noProof="0"/>
              <a:t>Fifth level</a:t>
            </a:r>
          </a:p>
        </p:txBody>
      </p:sp>
      <p:sp>
        <p:nvSpPr>
          <p:cNvPr id="166918" name="Rectangle 6">
            <a:extLst>
              <a:ext uri="{FF2B5EF4-FFF2-40B4-BE49-F238E27FC236}">
                <a16:creationId xmlns:a16="http://schemas.microsoft.com/office/drawing/2014/main" id="{8E8C248F-FF32-5A68-BDDC-8D66710B600A}"/>
              </a:ext>
            </a:extLst>
          </p:cNvPr>
          <p:cNvSpPr>
            <a:spLocks noGrp="1" noChangeArrowheads="1"/>
          </p:cNvSpPr>
          <p:nvPr>
            <p:ph type="ftr" sz="quarter" idx="4"/>
          </p:nvPr>
        </p:nvSpPr>
        <p:spPr bwMode="auto">
          <a:xfrm>
            <a:off x="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a:defRPr sz="1200">
                <a:latin typeface="Helvetica" panose="020B0604020202020204" pitchFamily="34" charset="0"/>
              </a:defRPr>
            </a:lvl1pPr>
          </a:lstStyle>
          <a:p>
            <a:pPr>
              <a:defRPr/>
            </a:pPr>
            <a:endParaRPr lang="en-US" altLang="el-GR"/>
          </a:p>
        </p:txBody>
      </p:sp>
      <p:sp>
        <p:nvSpPr>
          <p:cNvPr id="166919" name="Rectangle 7">
            <a:extLst>
              <a:ext uri="{FF2B5EF4-FFF2-40B4-BE49-F238E27FC236}">
                <a16:creationId xmlns:a16="http://schemas.microsoft.com/office/drawing/2014/main" id="{072B9563-359C-D708-8F9D-E0A82556AB53}"/>
              </a:ext>
            </a:extLst>
          </p:cNvPr>
          <p:cNvSpPr>
            <a:spLocks noGrp="1" noChangeArrowheads="1"/>
          </p:cNvSpPr>
          <p:nvPr>
            <p:ph type="sldNum" sz="quarter" idx="5"/>
          </p:nvPr>
        </p:nvSpPr>
        <p:spPr bwMode="auto">
          <a:xfrm>
            <a:off x="3886200" y="8686800"/>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67053F9-09AA-4370-B60D-2F6779391DC3}"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F57F7177-B916-3A2C-C2BB-BBC480098D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704B57FC-8294-4963-91BE-7643E2255C81}" type="slidenum">
              <a:rPr lang="en-US" altLang="el-GR" sz="1200" smtClean="0"/>
              <a:pPr/>
              <a:t>1</a:t>
            </a:fld>
            <a:endParaRPr lang="en-US" altLang="el-GR" sz="1200"/>
          </a:p>
        </p:txBody>
      </p:sp>
      <p:sp>
        <p:nvSpPr>
          <p:cNvPr id="5123" name="Rectangle 2">
            <a:extLst>
              <a:ext uri="{FF2B5EF4-FFF2-40B4-BE49-F238E27FC236}">
                <a16:creationId xmlns:a16="http://schemas.microsoft.com/office/drawing/2014/main" id="{57BF939E-DC2F-9E7F-5681-E24BD1712958}"/>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40522F5D-E92E-2DCD-881A-E081E144A24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6B3A835B-CCFA-54A2-C65C-14D25D5FDE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4CA30423-1DF6-4560-ABEF-E95FB29EF000}" type="slidenum">
              <a:rPr lang="en-US" altLang="el-GR" sz="1200" smtClean="0"/>
              <a:pPr/>
              <a:t>21</a:t>
            </a:fld>
            <a:endParaRPr lang="en-US" altLang="el-GR" sz="1200"/>
          </a:p>
        </p:txBody>
      </p:sp>
      <p:sp>
        <p:nvSpPr>
          <p:cNvPr id="29699" name="Rectangle 1026">
            <a:extLst>
              <a:ext uri="{FF2B5EF4-FFF2-40B4-BE49-F238E27FC236}">
                <a16:creationId xmlns:a16="http://schemas.microsoft.com/office/drawing/2014/main" id="{BBA9A2DF-12F8-1493-57F2-FF81DD54A5B1}"/>
              </a:ext>
            </a:extLst>
          </p:cNvPr>
          <p:cNvSpPr>
            <a:spLocks noGrp="1" noRot="1" noChangeAspect="1" noChangeArrowheads="1" noTextEdit="1"/>
          </p:cNvSpPr>
          <p:nvPr>
            <p:ph type="sldImg"/>
          </p:nvPr>
        </p:nvSpPr>
        <p:spPr>
          <a:ln/>
        </p:spPr>
      </p:sp>
      <p:sp>
        <p:nvSpPr>
          <p:cNvPr id="29700" name="Rectangle 1027">
            <a:extLst>
              <a:ext uri="{FF2B5EF4-FFF2-40B4-BE49-F238E27FC236}">
                <a16:creationId xmlns:a16="http://schemas.microsoft.com/office/drawing/2014/main" id="{DC2AA88D-BFFF-6256-35BD-65C925DBD0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08B94BA8-5C7C-51EF-B7A5-6D61AD63CD5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A7E2C923-3295-4333-A398-4EC816619C71}" type="slidenum">
              <a:rPr lang="en-US" altLang="el-GR" sz="1200" smtClean="0"/>
              <a:pPr/>
              <a:t>22</a:t>
            </a:fld>
            <a:endParaRPr lang="en-US" altLang="el-GR" sz="1200"/>
          </a:p>
        </p:txBody>
      </p:sp>
      <p:sp>
        <p:nvSpPr>
          <p:cNvPr id="31747" name="Rectangle 2">
            <a:extLst>
              <a:ext uri="{FF2B5EF4-FFF2-40B4-BE49-F238E27FC236}">
                <a16:creationId xmlns:a16="http://schemas.microsoft.com/office/drawing/2014/main" id="{02D26219-3FB8-5B4F-2BE8-A2674D5D2BA9}"/>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9D9F696-7C56-BB04-10AC-E416FD7519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5B3A3BA8-A55D-C116-EF13-EE2582386B9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9C7B316E-A9CA-404C-B2E3-8A68F61EDDDD}" type="slidenum">
              <a:rPr lang="en-US" altLang="el-GR" sz="1200" smtClean="0"/>
              <a:pPr/>
              <a:t>23</a:t>
            </a:fld>
            <a:endParaRPr lang="en-US" altLang="el-GR" sz="1200"/>
          </a:p>
        </p:txBody>
      </p:sp>
      <p:sp>
        <p:nvSpPr>
          <p:cNvPr id="35843" name="Rectangle 2">
            <a:extLst>
              <a:ext uri="{FF2B5EF4-FFF2-40B4-BE49-F238E27FC236}">
                <a16:creationId xmlns:a16="http://schemas.microsoft.com/office/drawing/2014/main" id="{AB9363D3-7332-032B-2AE5-7E29D360F6C4}"/>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FE4A2F90-F27B-3D19-C751-B6BB74CAD89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a:t>Figure 1 Treg suppressive mechanisms.Treg could secrete immunosuppressive cytokines including IL-10, TGF-β, and IL-35. In addition, Treg could induce cytolysis by Granzyme-dependent and Perforin-dependent mechanisms. The CD25 on Treg competitively binds to IL-2 and mediates apoptosis of effector immune cells through cytokine-deprivation. The interaction of LAG-3 and MHC-II mediates suppression of DC maturation, the interaction of CTLA-4 and CD80/86 mediates the production of immunosuppressive molecule IDO in DC. CD39 and CD73 facilitate the generation of pericellular adenosine, whose suppressive function is mediated through A2AR. Treg inhibits B cell activity via the interaction of PD-L1/2 and PD-1.</a:t>
            </a:r>
            <a:endParaRPr lang="el-GR"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0C053A96-B439-7707-F98D-681AA6A189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3D80E04B-ED2C-4D73-A2BD-A8C5588BAA49}" type="slidenum">
              <a:rPr lang="en-US" altLang="el-GR" sz="1200" smtClean="0"/>
              <a:pPr/>
              <a:t>24</a:t>
            </a:fld>
            <a:endParaRPr lang="en-US" altLang="el-GR" sz="1200"/>
          </a:p>
        </p:txBody>
      </p:sp>
      <p:sp>
        <p:nvSpPr>
          <p:cNvPr id="37891" name="Rectangle 2">
            <a:extLst>
              <a:ext uri="{FF2B5EF4-FFF2-40B4-BE49-F238E27FC236}">
                <a16:creationId xmlns:a16="http://schemas.microsoft.com/office/drawing/2014/main" id="{BCF67070-72FD-521E-2C63-DD2F42E7075C}"/>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EC3AA805-561A-1912-D030-4A3E45F32BE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EB1B7A7-90E8-C14E-B925-1480869A39A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C09EBD9D-2808-4960-B5DE-8ABE06BE71A5}" type="slidenum">
              <a:rPr lang="en-US" altLang="el-GR" sz="1200" smtClean="0"/>
              <a:pPr/>
              <a:t>25</a:t>
            </a:fld>
            <a:endParaRPr lang="en-US" altLang="el-GR" sz="1200"/>
          </a:p>
        </p:txBody>
      </p:sp>
      <p:sp>
        <p:nvSpPr>
          <p:cNvPr id="39939" name="Rectangle 2">
            <a:extLst>
              <a:ext uri="{FF2B5EF4-FFF2-40B4-BE49-F238E27FC236}">
                <a16:creationId xmlns:a16="http://schemas.microsoft.com/office/drawing/2014/main" id="{C7F9A400-07BC-9741-442F-69F1017372B8}"/>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C8115EF6-75AB-E2FE-769D-3A059E857D6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F34D5D85-EE23-7A32-134A-B03600EA37F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33F288C2-4A01-45A3-A8EB-F2503851F3EA}" type="slidenum">
              <a:rPr lang="en-US" altLang="el-GR" sz="1200" smtClean="0"/>
              <a:pPr/>
              <a:t>26</a:t>
            </a:fld>
            <a:endParaRPr lang="en-US" altLang="el-GR" sz="1200"/>
          </a:p>
        </p:txBody>
      </p:sp>
      <p:sp>
        <p:nvSpPr>
          <p:cNvPr id="41987" name="Rectangle 2">
            <a:extLst>
              <a:ext uri="{FF2B5EF4-FFF2-40B4-BE49-F238E27FC236}">
                <a16:creationId xmlns:a16="http://schemas.microsoft.com/office/drawing/2014/main" id="{02FCDC92-E004-D8E1-30A6-CBE9A017618C}"/>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7DA90DC-B07A-6E25-F29D-6520B72704D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D16D72E-F7E3-E979-EDA9-5705E308801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BA0188AD-2841-4762-B127-A916E94794A9}" type="slidenum">
              <a:rPr lang="en-US" altLang="el-GR" sz="1200" smtClean="0"/>
              <a:pPr/>
              <a:t>27</a:t>
            </a:fld>
            <a:endParaRPr lang="en-US" altLang="el-GR" sz="1200"/>
          </a:p>
        </p:txBody>
      </p:sp>
      <p:sp>
        <p:nvSpPr>
          <p:cNvPr id="44035" name="Rectangle 2">
            <a:extLst>
              <a:ext uri="{FF2B5EF4-FFF2-40B4-BE49-F238E27FC236}">
                <a16:creationId xmlns:a16="http://schemas.microsoft.com/office/drawing/2014/main" id="{29A41A82-5318-BEC6-EA43-9D78E022AFC3}"/>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8E158F5A-F858-7511-482D-6F7D2187F3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BBA86491-211D-EA2B-42D5-8EC322368B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02A2B4A1-C601-4F5B-A579-EEF9DC4D5AB0}" type="slidenum">
              <a:rPr lang="en-US" altLang="el-GR" sz="1200" smtClean="0"/>
              <a:pPr/>
              <a:t>28</a:t>
            </a:fld>
            <a:endParaRPr lang="en-US" altLang="el-GR" sz="1200"/>
          </a:p>
        </p:txBody>
      </p:sp>
      <p:sp>
        <p:nvSpPr>
          <p:cNvPr id="46083" name="Rectangle 2">
            <a:extLst>
              <a:ext uri="{FF2B5EF4-FFF2-40B4-BE49-F238E27FC236}">
                <a16:creationId xmlns:a16="http://schemas.microsoft.com/office/drawing/2014/main" id="{2DFFF010-127A-492A-C157-97A30B5124D7}"/>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C0AAC0FC-A06B-5E37-6F2A-5E6DC6AF8B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FD7939FE-4616-66D0-B82E-F97BB8E0D6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7C3722A0-90A7-4A0F-9E6E-0D9A9630E8F9}" type="slidenum">
              <a:rPr lang="en-US" altLang="el-GR" sz="1200" smtClean="0"/>
              <a:pPr/>
              <a:t>29</a:t>
            </a:fld>
            <a:endParaRPr lang="en-US" altLang="el-GR" sz="1200"/>
          </a:p>
        </p:txBody>
      </p:sp>
      <p:sp>
        <p:nvSpPr>
          <p:cNvPr id="48131" name="Rectangle 2">
            <a:extLst>
              <a:ext uri="{FF2B5EF4-FFF2-40B4-BE49-F238E27FC236}">
                <a16:creationId xmlns:a16="http://schemas.microsoft.com/office/drawing/2014/main" id="{C577C78F-0A4A-52F2-59B9-B02348F813F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69B2230-0C7E-6864-2F61-0D4031AF708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6FDE38D-A3FE-854F-D19F-5AA7D8C2C9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F04D2D5E-BD1B-4687-AB25-F5831CAD01DA}" type="slidenum">
              <a:rPr lang="en-US" altLang="el-GR" sz="1200" smtClean="0"/>
              <a:pPr/>
              <a:t>35</a:t>
            </a:fld>
            <a:endParaRPr lang="en-US" altLang="el-GR" sz="1200"/>
          </a:p>
        </p:txBody>
      </p:sp>
      <p:sp>
        <p:nvSpPr>
          <p:cNvPr id="53251" name="Rectangle 2">
            <a:extLst>
              <a:ext uri="{FF2B5EF4-FFF2-40B4-BE49-F238E27FC236}">
                <a16:creationId xmlns:a16="http://schemas.microsoft.com/office/drawing/2014/main" id="{6C33DC92-5599-0C2C-DE9E-819A3D71B7F1}"/>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8193DB35-AC69-4FED-914B-EF568C12FD5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F46C8EEE-8D93-D8EF-E157-A864D5BE3E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C54D30B2-4618-4F7C-9929-00755FCA6C24}" type="slidenum">
              <a:rPr lang="en-US" altLang="el-GR" sz="1200" smtClean="0"/>
              <a:pPr/>
              <a:t>2</a:t>
            </a:fld>
            <a:endParaRPr lang="en-US" altLang="el-GR" sz="1200"/>
          </a:p>
        </p:txBody>
      </p:sp>
      <p:sp>
        <p:nvSpPr>
          <p:cNvPr id="9219" name="Rectangle 2">
            <a:extLst>
              <a:ext uri="{FF2B5EF4-FFF2-40B4-BE49-F238E27FC236}">
                <a16:creationId xmlns:a16="http://schemas.microsoft.com/office/drawing/2014/main" id="{75FA4F62-6628-936E-EAB7-4E84E87D7A87}"/>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5AEC4A63-90E5-E879-F643-723CA5BE525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Θέση εικόνας διαφάνειας 1">
            <a:extLst>
              <a:ext uri="{FF2B5EF4-FFF2-40B4-BE49-F238E27FC236}">
                <a16:creationId xmlns:a16="http://schemas.microsoft.com/office/drawing/2014/main" id="{FC654C53-D0E3-A95E-0F1F-B9502A66D906}"/>
              </a:ext>
            </a:extLst>
          </p:cNvPr>
          <p:cNvSpPr>
            <a:spLocks noGrp="1" noRot="1" noChangeAspect="1" noChangeArrowheads="1" noTextEdit="1"/>
          </p:cNvSpPr>
          <p:nvPr>
            <p:ph type="sldImg"/>
          </p:nvPr>
        </p:nvSpPr>
        <p:spPr>
          <a:ln/>
        </p:spPr>
      </p:sp>
      <p:sp>
        <p:nvSpPr>
          <p:cNvPr id="56323" name="Θέση σημειώσεων 2">
            <a:extLst>
              <a:ext uri="{FF2B5EF4-FFF2-40B4-BE49-F238E27FC236}">
                <a16:creationId xmlns:a16="http://schemas.microsoft.com/office/drawing/2014/main" id="{7063B3F1-2EA9-F8B3-C510-F7F2CF5E05F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l-GR" dirty="0"/>
              <a:t>Infections can trigger or exacerbate autoimmune diseases through several mechanisms, leading to autoimmunity induction. (A) Molecular mimicry is the mechanism by which infectious antigens similar to self-molecules and presented by APCs can trigger T autoreactive cells, leading to the development of autoimmune diseases. (B) Bystander activation refers to the way in which over-reactive antiviral immune responses lead to the release of self-antigens and inflammatory cytokines from damaged tissue. Autoreactive T cells are then activated by APCs. (C) The epitope spreading model predicts that a persistent infection induces tissue damage and release of new self-antigens that are presented by APCs. Nonspecific triggering of several autoreactive T cells can lead to autoimmunity. APC = antigen-presenting cell.</a:t>
            </a:r>
            <a:endParaRPr lang="el-GR" altLang="el-GR" dirty="0"/>
          </a:p>
        </p:txBody>
      </p:sp>
      <p:sp>
        <p:nvSpPr>
          <p:cNvPr id="56324" name="Θέση αριθμού διαφάνειας 3">
            <a:extLst>
              <a:ext uri="{FF2B5EF4-FFF2-40B4-BE49-F238E27FC236}">
                <a16:creationId xmlns:a16="http://schemas.microsoft.com/office/drawing/2014/main" id="{FA631FF3-701F-EE4C-BBE2-BC65ECBF888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E96C2381-D9AC-4814-81BF-6E5416AB5935}" type="slidenum">
              <a:rPr lang="en-US" altLang="el-GR" sz="1200" smtClean="0"/>
              <a:pPr/>
              <a:t>37</a:t>
            </a:fld>
            <a:endParaRPr lang="en-US" altLang="el-G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C39CA904-8F0A-2C14-E7BA-7E4D4C2FA49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A12B4191-C627-4AD5-9194-F13BFF484A9F}" type="slidenum">
              <a:rPr lang="en-US" altLang="el-GR" sz="1200" smtClean="0"/>
              <a:pPr/>
              <a:t>43</a:t>
            </a:fld>
            <a:endParaRPr lang="en-US" altLang="el-GR" sz="1200"/>
          </a:p>
        </p:txBody>
      </p:sp>
      <p:sp>
        <p:nvSpPr>
          <p:cNvPr id="63491" name="Rectangle 2">
            <a:extLst>
              <a:ext uri="{FF2B5EF4-FFF2-40B4-BE49-F238E27FC236}">
                <a16:creationId xmlns:a16="http://schemas.microsoft.com/office/drawing/2014/main" id="{0355256F-328B-D047-8D01-5463C2E1029C}"/>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B43D5E55-DED2-7130-46DB-04198B712C3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54FCA050-2864-070A-24AE-4C28650A3D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E471E3DC-7EDF-49C2-82BC-2144C5DCF1FE}" type="slidenum">
              <a:rPr lang="en-US" altLang="el-GR" sz="1200" smtClean="0"/>
              <a:pPr/>
              <a:t>44</a:t>
            </a:fld>
            <a:endParaRPr lang="en-US" altLang="el-GR" sz="1200"/>
          </a:p>
        </p:txBody>
      </p:sp>
      <p:sp>
        <p:nvSpPr>
          <p:cNvPr id="65539" name="Rectangle 2">
            <a:extLst>
              <a:ext uri="{FF2B5EF4-FFF2-40B4-BE49-F238E27FC236}">
                <a16:creationId xmlns:a16="http://schemas.microsoft.com/office/drawing/2014/main" id="{96CD5BD4-FA52-D655-33DF-E1253E515126}"/>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C6CD9377-7053-AB46-87DB-981BA8B2B8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21644A51-28AB-50A7-F375-C950F59F3844}"/>
              </a:ext>
            </a:extLst>
          </p:cNvPr>
          <p:cNvSpPr>
            <a:spLocks noGrp="1" noRot="1" noChangeAspect="1" noChangeArrowheads="1" noTextEdit="1"/>
          </p:cNvSpPr>
          <p:nvPr>
            <p:ph type="sldImg"/>
          </p:nvPr>
        </p:nvSpPr>
        <p:spPr>
          <a:ln/>
        </p:spPr>
      </p:sp>
      <p:sp>
        <p:nvSpPr>
          <p:cNvPr id="87043" name="Notes Placeholder 2">
            <a:extLst>
              <a:ext uri="{FF2B5EF4-FFF2-40B4-BE49-F238E27FC236}">
                <a16:creationId xmlns:a16="http://schemas.microsoft.com/office/drawing/2014/main" id="{BC41F868-F633-F520-3925-FCB50282895B}"/>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
        <p:nvSpPr>
          <p:cNvPr id="87044" name="Slide Number Placeholder 3">
            <a:extLst>
              <a:ext uri="{FF2B5EF4-FFF2-40B4-BE49-F238E27FC236}">
                <a16:creationId xmlns:a16="http://schemas.microsoft.com/office/drawing/2014/main" id="{CB3288D8-8761-C0A9-FA74-78B4E2185638}"/>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0D402DFE-6CC3-42F1-ACAF-ACAD15479A59}" type="slidenum">
              <a:rPr lang="en-US" altLang="el-GR" sz="1200" smtClean="0"/>
              <a:pPr/>
              <a:t>64</a:t>
            </a:fld>
            <a:endParaRPr lang="en-US" altLang="el-GR"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BA8D7845-B0E0-413C-0590-9AE37F795F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F5C918E5-0A89-4A0B-AED8-37EB5A80E90E}" type="slidenum">
              <a:rPr lang="en-US" altLang="el-GR" sz="1200" smtClean="0"/>
              <a:pPr/>
              <a:t>3</a:t>
            </a:fld>
            <a:endParaRPr lang="en-US" altLang="el-GR" sz="1200"/>
          </a:p>
        </p:txBody>
      </p:sp>
      <p:sp>
        <p:nvSpPr>
          <p:cNvPr id="7171" name="Rectangle 2">
            <a:extLst>
              <a:ext uri="{FF2B5EF4-FFF2-40B4-BE49-F238E27FC236}">
                <a16:creationId xmlns:a16="http://schemas.microsoft.com/office/drawing/2014/main" id="{D4DB6122-D385-6704-8C5F-0D461FF638A9}"/>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09C0D2B0-DE5F-C090-5193-6017EB21A14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7323B4C3-9CEB-1831-82B4-1C29866DBF0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0C6665F0-376B-4F6B-B848-6DCC08149D99}" type="slidenum">
              <a:rPr lang="en-US" altLang="el-GR" sz="1200" smtClean="0"/>
              <a:pPr/>
              <a:t>4</a:t>
            </a:fld>
            <a:endParaRPr lang="en-US" altLang="el-GR" sz="1200"/>
          </a:p>
        </p:txBody>
      </p:sp>
      <p:sp>
        <p:nvSpPr>
          <p:cNvPr id="11267" name="Rectangle 2">
            <a:extLst>
              <a:ext uri="{FF2B5EF4-FFF2-40B4-BE49-F238E27FC236}">
                <a16:creationId xmlns:a16="http://schemas.microsoft.com/office/drawing/2014/main" id="{855C5E6C-82B2-C6A0-128C-BEA0608D5BFC}"/>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2FBF30EA-6A35-A375-417E-08BFD52537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27A1B88B-30FE-6A0F-029F-B6444BD988C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90DAA9D4-2852-4503-A0E2-DD64B038AB4C}" type="slidenum">
              <a:rPr lang="en-US" altLang="el-GR" sz="1200" smtClean="0"/>
              <a:pPr/>
              <a:t>6</a:t>
            </a:fld>
            <a:endParaRPr lang="en-US" altLang="el-GR" sz="1200"/>
          </a:p>
        </p:txBody>
      </p:sp>
      <p:sp>
        <p:nvSpPr>
          <p:cNvPr id="21507" name="Rectangle 2">
            <a:extLst>
              <a:ext uri="{FF2B5EF4-FFF2-40B4-BE49-F238E27FC236}">
                <a16:creationId xmlns:a16="http://schemas.microsoft.com/office/drawing/2014/main" id="{AD13370E-CFC1-50A7-AD49-2CB84D67011D}"/>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862CACFA-3C33-EAC7-72D1-96D80346BCE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5A70DDED-3446-2C5A-1E3E-DEF28C96D1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871193D9-4D98-4622-8FA6-D0A61A8D710D}" type="slidenum">
              <a:rPr lang="en-US" altLang="el-GR" sz="1200" smtClean="0"/>
              <a:pPr/>
              <a:t>7</a:t>
            </a:fld>
            <a:endParaRPr lang="en-US" altLang="el-GR" sz="1200"/>
          </a:p>
        </p:txBody>
      </p:sp>
      <p:sp>
        <p:nvSpPr>
          <p:cNvPr id="14339" name="Rectangle 2">
            <a:extLst>
              <a:ext uri="{FF2B5EF4-FFF2-40B4-BE49-F238E27FC236}">
                <a16:creationId xmlns:a16="http://schemas.microsoft.com/office/drawing/2014/main" id="{BA5112B6-D76F-3B2E-C56D-3F5EDE99D3CB}"/>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8693CBB3-B0F1-8F0D-92FC-D596F0DCE7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135D990C-863B-2FC2-A528-23F20EBF56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15465CF2-D3C8-40B8-AC96-58C03B94B917}" type="slidenum">
              <a:rPr lang="en-US" altLang="el-GR" sz="1200" smtClean="0"/>
              <a:pPr/>
              <a:t>8</a:t>
            </a:fld>
            <a:endParaRPr lang="en-US" altLang="el-GR" sz="1200"/>
          </a:p>
        </p:txBody>
      </p:sp>
      <p:sp>
        <p:nvSpPr>
          <p:cNvPr id="16387" name="Rectangle 2">
            <a:extLst>
              <a:ext uri="{FF2B5EF4-FFF2-40B4-BE49-F238E27FC236}">
                <a16:creationId xmlns:a16="http://schemas.microsoft.com/office/drawing/2014/main" id="{E8EDB1B1-6414-AFC3-AEAC-0F49F02D1505}"/>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21F5C662-DCB9-F514-A5AD-DCF0055C48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63FF4CFE-0CFF-E6EF-3E81-FBEC7CB247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E883AA3B-C287-438F-A5FF-0383E648F4CF}" type="slidenum">
              <a:rPr lang="en-US" altLang="el-GR" sz="1200" smtClean="0"/>
              <a:pPr/>
              <a:t>9</a:t>
            </a:fld>
            <a:endParaRPr lang="en-US" altLang="el-GR" sz="1200"/>
          </a:p>
        </p:txBody>
      </p:sp>
      <p:sp>
        <p:nvSpPr>
          <p:cNvPr id="18435" name="Rectangle 2">
            <a:extLst>
              <a:ext uri="{FF2B5EF4-FFF2-40B4-BE49-F238E27FC236}">
                <a16:creationId xmlns:a16="http://schemas.microsoft.com/office/drawing/2014/main" id="{39E3BDE0-15F8-79E9-5688-F7466A693B53}"/>
              </a:ext>
            </a:extLst>
          </p:cNvPr>
          <p:cNvSpPr>
            <a:spLocks noGrp="1" noRot="1" noChangeAspect="1" noChangeArrowheads="1" noTextEdit="1"/>
          </p:cNvSpPr>
          <p:nvPr>
            <p:ph type="sldImg"/>
          </p:nvPr>
        </p:nvSpPr>
        <p:spPr>
          <a:ln/>
        </p:spPr>
      </p:sp>
      <p:sp>
        <p:nvSpPr>
          <p:cNvPr id="18436" name="Rectangle 3">
            <a:extLst>
              <a:ext uri="{FF2B5EF4-FFF2-40B4-BE49-F238E27FC236}">
                <a16:creationId xmlns:a16="http://schemas.microsoft.com/office/drawing/2014/main" id="{3B661C2F-A49A-8EC2-619C-A33D301B4B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173EDD67-581D-4340-707B-1F538F4ADCA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Helvetica" panose="020B0604020202020204" pitchFamily="34" charset="0"/>
              </a:defRPr>
            </a:lvl1pPr>
            <a:lvl2pPr marL="742950" indent="-285750">
              <a:defRPr sz="2400" b="1">
                <a:solidFill>
                  <a:schemeClr val="tx1"/>
                </a:solidFill>
                <a:latin typeface="Helvetica" panose="020B0604020202020204" pitchFamily="34" charset="0"/>
              </a:defRPr>
            </a:lvl2pPr>
            <a:lvl3pPr marL="1143000" indent="-228600">
              <a:defRPr sz="2400" b="1">
                <a:solidFill>
                  <a:schemeClr val="tx1"/>
                </a:solidFill>
                <a:latin typeface="Helvetica" panose="020B0604020202020204" pitchFamily="34" charset="0"/>
              </a:defRPr>
            </a:lvl3pPr>
            <a:lvl4pPr marL="1600200" indent="-228600">
              <a:defRPr sz="2400" b="1">
                <a:solidFill>
                  <a:schemeClr val="tx1"/>
                </a:solidFill>
                <a:latin typeface="Helvetica" panose="020B0604020202020204" pitchFamily="34" charset="0"/>
              </a:defRPr>
            </a:lvl4pPr>
            <a:lvl5pPr marL="2057400" indent="-228600">
              <a:defRPr sz="2400" b="1">
                <a:solidFill>
                  <a:schemeClr val="tx1"/>
                </a:solidFill>
                <a:latin typeface="Helvetica" panose="020B0604020202020204" pitchFamily="34" charset="0"/>
              </a:defRPr>
            </a:lvl5pPr>
            <a:lvl6pPr marL="2514600" indent="-228600" eaLnBrk="0" fontAlgn="base" hangingPunct="0">
              <a:spcBef>
                <a:spcPct val="0"/>
              </a:spcBef>
              <a:spcAft>
                <a:spcPct val="0"/>
              </a:spcAft>
              <a:defRPr sz="2400" b="1">
                <a:solidFill>
                  <a:schemeClr val="tx1"/>
                </a:solidFill>
                <a:latin typeface="Helvetica" panose="020B0604020202020204" pitchFamily="34" charset="0"/>
              </a:defRPr>
            </a:lvl6pPr>
            <a:lvl7pPr marL="2971800" indent="-228600" eaLnBrk="0" fontAlgn="base" hangingPunct="0">
              <a:spcBef>
                <a:spcPct val="0"/>
              </a:spcBef>
              <a:spcAft>
                <a:spcPct val="0"/>
              </a:spcAft>
              <a:defRPr sz="2400" b="1">
                <a:solidFill>
                  <a:schemeClr val="tx1"/>
                </a:solidFill>
                <a:latin typeface="Helvetica" panose="020B0604020202020204" pitchFamily="34" charset="0"/>
              </a:defRPr>
            </a:lvl7pPr>
            <a:lvl8pPr marL="3429000" indent="-228600" eaLnBrk="0" fontAlgn="base" hangingPunct="0">
              <a:spcBef>
                <a:spcPct val="0"/>
              </a:spcBef>
              <a:spcAft>
                <a:spcPct val="0"/>
              </a:spcAft>
              <a:defRPr sz="2400" b="1">
                <a:solidFill>
                  <a:schemeClr val="tx1"/>
                </a:solidFill>
                <a:latin typeface="Helvetica" panose="020B0604020202020204" pitchFamily="34" charset="0"/>
              </a:defRPr>
            </a:lvl8pPr>
            <a:lvl9pPr marL="3886200" indent="-228600" eaLnBrk="0" fontAlgn="base" hangingPunct="0">
              <a:spcBef>
                <a:spcPct val="0"/>
              </a:spcBef>
              <a:spcAft>
                <a:spcPct val="0"/>
              </a:spcAft>
              <a:defRPr sz="2400" b="1">
                <a:solidFill>
                  <a:schemeClr val="tx1"/>
                </a:solidFill>
                <a:latin typeface="Helvetica" panose="020B0604020202020204" pitchFamily="34" charset="0"/>
              </a:defRPr>
            </a:lvl9pPr>
          </a:lstStyle>
          <a:p>
            <a:fld id="{2823330F-C002-4C08-9FDE-5CAE3494F5D1}" type="slidenum">
              <a:rPr lang="en-US" altLang="el-GR" sz="1200" smtClean="0"/>
              <a:pPr/>
              <a:t>19</a:t>
            </a:fld>
            <a:endParaRPr lang="en-US" altLang="el-GR" sz="1200"/>
          </a:p>
        </p:txBody>
      </p:sp>
      <p:sp>
        <p:nvSpPr>
          <p:cNvPr id="26627" name="Rectangle 2">
            <a:extLst>
              <a:ext uri="{FF2B5EF4-FFF2-40B4-BE49-F238E27FC236}">
                <a16:creationId xmlns:a16="http://schemas.microsoft.com/office/drawing/2014/main" id="{400DDEAA-BDBA-06B4-F4C6-6691316E1376}"/>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2A0757F4-76F6-457F-FD75-7F2C4ACAB98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Rectangle 4">
            <a:extLst>
              <a:ext uri="{FF2B5EF4-FFF2-40B4-BE49-F238E27FC236}">
                <a16:creationId xmlns:a16="http://schemas.microsoft.com/office/drawing/2014/main" id="{D78A9D00-53DF-CF00-95CB-79AC7D968DE0}"/>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a:extLst>
              <a:ext uri="{FF2B5EF4-FFF2-40B4-BE49-F238E27FC236}">
                <a16:creationId xmlns:a16="http://schemas.microsoft.com/office/drawing/2014/main" id="{EEAF5831-7257-A42A-9F68-73179EED89BC}"/>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a:extLst>
              <a:ext uri="{FF2B5EF4-FFF2-40B4-BE49-F238E27FC236}">
                <a16:creationId xmlns:a16="http://schemas.microsoft.com/office/drawing/2014/main" id="{A4237E93-EDAB-7C1D-C289-38EEA14F751A}"/>
              </a:ext>
            </a:extLst>
          </p:cNvPr>
          <p:cNvSpPr>
            <a:spLocks noGrp="1" noChangeArrowheads="1"/>
          </p:cNvSpPr>
          <p:nvPr>
            <p:ph type="sldNum" sz="quarter" idx="12"/>
          </p:nvPr>
        </p:nvSpPr>
        <p:spPr>
          <a:ln/>
        </p:spPr>
        <p:txBody>
          <a:bodyPr/>
          <a:lstStyle>
            <a:lvl1pPr>
              <a:defRPr/>
            </a:lvl1pPr>
          </a:lstStyle>
          <a:p>
            <a:pPr>
              <a:defRPr/>
            </a:pPr>
            <a:fld id="{C5E4C042-F564-41D6-B242-B97F3324DF89}" type="slidenum">
              <a:rPr lang="en-US" altLang="el-GR"/>
              <a:pPr>
                <a:defRPr/>
              </a:pPr>
              <a:t>‹#›</a:t>
            </a:fld>
            <a:endParaRPr lang="en-US" altLang="el-GR"/>
          </a:p>
        </p:txBody>
      </p:sp>
    </p:spTree>
    <p:extLst>
      <p:ext uri="{BB962C8B-B14F-4D97-AF65-F5344CB8AC3E}">
        <p14:creationId xmlns:p14="http://schemas.microsoft.com/office/powerpoint/2010/main" val="2133108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BE545CC8-F8FC-724F-A598-315BAB3F3226}"/>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a:extLst>
              <a:ext uri="{FF2B5EF4-FFF2-40B4-BE49-F238E27FC236}">
                <a16:creationId xmlns:a16="http://schemas.microsoft.com/office/drawing/2014/main" id="{B9A38209-30AC-CDF1-27E0-46B08384284F}"/>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a:extLst>
              <a:ext uri="{FF2B5EF4-FFF2-40B4-BE49-F238E27FC236}">
                <a16:creationId xmlns:a16="http://schemas.microsoft.com/office/drawing/2014/main" id="{6B7990AD-F258-0D5E-7DBC-0A7238FF85A9}"/>
              </a:ext>
            </a:extLst>
          </p:cNvPr>
          <p:cNvSpPr>
            <a:spLocks noGrp="1" noChangeArrowheads="1"/>
          </p:cNvSpPr>
          <p:nvPr>
            <p:ph type="sldNum" sz="quarter" idx="12"/>
          </p:nvPr>
        </p:nvSpPr>
        <p:spPr>
          <a:ln/>
        </p:spPr>
        <p:txBody>
          <a:bodyPr/>
          <a:lstStyle>
            <a:lvl1pPr>
              <a:defRPr/>
            </a:lvl1pPr>
          </a:lstStyle>
          <a:p>
            <a:pPr>
              <a:defRPr/>
            </a:pPr>
            <a:fld id="{AD8AD6EE-8D9C-4128-92F5-4CD4E6F58BF0}" type="slidenum">
              <a:rPr lang="en-US" altLang="el-GR"/>
              <a:pPr>
                <a:defRPr/>
              </a:pPr>
              <a:t>‹#›</a:t>
            </a:fld>
            <a:endParaRPr lang="en-US" altLang="el-GR"/>
          </a:p>
        </p:txBody>
      </p:sp>
    </p:spTree>
    <p:extLst>
      <p:ext uri="{BB962C8B-B14F-4D97-AF65-F5344CB8AC3E}">
        <p14:creationId xmlns:p14="http://schemas.microsoft.com/office/powerpoint/2010/main" val="3717422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2EDA9B4E-77A3-C677-B934-701FC17F5B08}"/>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a:extLst>
              <a:ext uri="{FF2B5EF4-FFF2-40B4-BE49-F238E27FC236}">
                <a16:creationId xmlns:a16="http://schemas.microsoft.com/office/drawing/2014/main" id="{A920988F-1ABB-FF86-6001-891F06F5C854}"/>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a:extLst>
              <a:ext uri="{FF2B5EF4-FFF2-40B4-BE49-F238E27FC236}">
                <a16:creationId xmlns:a16="http://schemas.microsoft.com/office/drawing/2014/main" id="{FDAB6EA0-F53A-E3A4-D210-EC7D15C44A8D}"/>
              </a:ext>
            </a:extLst>
          </p:cNvPr>
          <p:cNvSpPr>
            <a:spLocks noGrp="1" noChangeArrowheads="1"/>
          </p:cNvSpPr>
          <p:nvPr>
            <p:ph type="sldNum" sz="quarter" idx="12"/>
          </p:nvPr>
        </p:nvSpPr>
        <p:spPr>
          <a:ln/>
        </p:spPr>
        <p:txBody>
          <a:bodyPr/>
          <a:lstStyle>
            <a:lvl1pPr>
              <a:defRPr/>
            </a:lvl1pPr>
          </a:lstStyle>
          <a:p>
            <a:pPr>
              <a:defRPr/>
            </a:pPr>
            <a:fld id="{059FA504-F6DD-492C-AB6F-2276BD4428B9}" type="slidenum">
              <a:rPr lang="en-US" altLang="el-GR"/>
              <a:pPr>
                <a:defRPr/>
              </a:pPr>
              <a:t>‹#›</a:t>
            </a:fld>
            <a:endParaRPr lang="en-US" altLang="el-GR"/>
          </a:p>
        </p:txBody>
      </p:sp>
    </p:spTree>
    <p:extLst>
      <p:ext uri="{BB962C8B-B14F-4D97-AF65-F5344CB8AC3E}">
        <p14:creationId xmlns:p14="http://schemas.microsoft.com/office/powerpoint/2010/main" val="1154967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a:extLst>
              <a:ext uri="{FF2B5EF4-FFF2-40B4-BE49-F238E27FC236}">
                <a16:creationId xmlns:a16="http://schemas.microsoft.com/office/drawing/2014/main" id="{781365D3-1FB7-3973-4BDB-BFD7D1DA1DAF}"/>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a:extLst>
              <a:ext uri="{FF2B5EF4-FFF2-40B4-BE49-F238E27FC236}">
                <a16:creationId xmlns:a16="http://schemas.microsoft.com/office/drawing/2014/main" id="{84A84FFA-BBB4-22EA-A7E2-3C57FEAE53A7}"/>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a:extLst>
              <a:ext uri="{FF2B5EF4-FFF2-40B4-BE49-F238E27FC236}">
                <a16:creationId xmlns:a16="http://schemas.microsoft.com/office/drawing/2014/main" id="{418DA551-2ABA-EF36-35AE-3E4A75E9FEDA}"/>
              </a:ext>
            </a:extLst>
          </p:cNvPr>
          <p:cNvSpPr>
            <a:spLocks noGrp="1" noChangeArrowheads="1"/>
          </p:cNvSpPr>
          <p:nvPr>
            <p:ph type="sldNum" sz="quarter" idx="12"/>
          </p:nvPr>
        </p:nvSpPr>
        <p:spPr>
          <a:ln/>
        </p:spPr>
        <p:txBody>
          <a:bodyPr/>
          <a:lstStyle>
            <a:lvl1pPr>
              <a:defRPr/>
            </a:lvl1pPr>
          </a:lstStyle>
          <a:p>
            <a:pPr>
              <a:defRPr/>
            </a:pPr>
            <a:fld id="{2E5FAE3B-6552-4709-AFA1-43CF490B4B4F}" type="slidenum">
              <a:rPr lang="en-US" altLang="el-GR"/>
              <a:pPr>
                <a:defRPr/>
              </a:pPr>
              <a:t>‹#›</a:t>
            </a:fld>
            <a:endParaRPr lang="en-US" altLang="el-GR"/>
          </a:p>
        </p:txBody>
      </p:sp>
    </p:spTree>
    <p:extLst>
      <p:ext uri="{BB962C8B-B14F-4D97-AF65-F5344CB8AC3E}">
        <p14:creationId xmlns:p14="http://schemas.microsoft.com/office/powerpoint/2010/main" val="3788275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4129EA0-E0EE-FF76-51BE-403403625B61}"/>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5" name="Rectangle 5">
            <a:extLst>
              <a:ext uri="{FF2B5EF4-FFF2-40B4-BE49-F238E27FC236}">
                <a16:creationId xmlns:a16="http://schemas.microsoft.com/office/drawing/2014/main" id="{A461D04A-F4B8-3A02-50B0-33F9F990EF8E}"/>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6" name="Rectangle 6">
            <a:extLst>
              <a:ext uri="{FF2B5EF4-FFF2-40B4-BE49-F238E27FC236}">
                <a16:creationId xmlns:a16="http://schemas.microsoft.com/office/drawing/2014/main" id="{F1F867F1-C4FC-AB3A-B21C-DDED91414DF1}"/>
              </a:ext>
            </a:extLst>
          </p:cNvPr>
          <p:cNvSpPr>
            <a:spLocks noGrp="1" noChangeArrowheads="1"/>
          </p:cNvSpPr>
          <p:nvPr>
            <p:ph type="sldNum" sz="quarter" idx="12"/>
          </p:nvPr>
        </p:nvSpPr>
        <p:spPr>
          <a:ln/>
        </p:spPr>
        <p:txBody>
          <a:bodyPr/>
          <a:lstStyle>
            <a:lvl1pPr>
              <a:defRPr/>
            </a:lvl1pPr>
          </a:lstStyle>
          <a:p>
            <a:pPr>
              <a:defRPr/>
            </a:pPr>
            <a:fld id="{79F3EA6F-CA2D-4B40-B9A0-3765C2CFD5BC}" type="slidenum">
              <a:rPr lang="en-US" altLang="el-GR"/>
              <a:pPr>
                <a:defRPr/>
              </a:pPr>
              <a:t>‹#›</a:t>
            </a:fld>
            <a:endParaRPr lang="en-US" altLang="el-GR"/>
          </a:p>
        </p:txBody>
      </p:sp>
    </p:spTree>
    <p:extLst>
      <p:ext uri="{BB962C8B-B14F-4D97-AF65-F5344CB8AC3E}">
        <p14:creationId xmlns:p14="http://schemas.microsoft.com/office/powerpoint/2010/main" val="154576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a:extLst>
              <a:ext uri="{FF2B5EF4-FFF2-40B4-BE49-F238E27FC236}">
                <a16:creationId xmlns:a16="http://schemas.microsoft.com/office/drawing/2014/main" id="{D3E709AB-1854-0F80-2BA8-13F245EB682E}"/>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5">
            <a:extLst>
              <a:ext uri="{FF2B5EF4-FFF2-40B4-BE49-F238E27FC236}">
                <a16:creationId xmlns:a16="http://schemas.microsoft.com/office/drawing/2014/main" id="{BA9509BE-EFD8-94E7-99AE-358D954B2E8F}"/>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6">
            <a:extLst>
              <a:ext uri="{FF2B5EF4-FFF2-40B4-BE49-F238E27FC236}">
                <a16:creationId xmlns:a16="http://schemas.microsoft.com/office/drawing/2014/main" id="{77ABAA22-3B48-0036-AA8E-CD81CFB99753}"/>
              </a:ext>
            </a:extLst>
          </p:cNvPr>
          <p:cNvSpPr>
            <a:spLocks noGrp="1" noChangeArrowheads="1"/>
          </p:cNvSpPr>
          <p:nvPr>
            <p:ph type="sldNum" sz="quarter" idx="12"/>
          </p:nvPr>
        </p:nvSpPr>
        <p:spPr>
          <a:ln/>
        </p:spPr>
        <p:txBody>
          <a:bodyPr/>
          <a:lstStyle>
            <a:lvl1pPr>
              <a:defRPr/>
            </a:lvl1pPr>
          </a:lstStyle>
          <a:p>
            <a:pPr>
              <a:defRPr/>
            </a:pPr>
            <a:fld id="{EB72195C-2E82-4A1C-8395-CBFCA88E4178}" type="slidenum">
              <a:rPr lang="en-US" altLang="el-GR"/>
              <a:pPr>
                <a:defRPr/>
              </a:pPr>
              <a:t>‹#›</a:t>
            </a:fld>
            <a:endParaRPr lang="en-US" altLang="el-GR"/>
          </a:p>
        </p:txBody>
      </p:sp>
    </p:spTree>
    <p:extLst>
      <p:ext uri="{BB962C8B-B14F-4D97-AF65-F5344CB8AC3E}">
        <p14:creationId xmlns:p14="http://schemas.microsoft.com/office/powerpoint/2010/main" val="132646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a:extLst>
              <a:ext uri="{FF2B5EF4-FFF2-40B4-BE49-F238E27FC236}">
                <a16:creationId xmlns:a16="http://schemas.microsoft.com/office/drawing/2014/main" id="{E080836D-4398-95E7-822D-3F66C113451B}"/>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8" name="Rectangle 5">
            <a:extLst>
              <a:ext uri="{FF2B5EF4-FFF2-40B4-BE49-F238E27FC236}">
                <a16:creationId xmlns:a16="http://schemas.microsoft.com/office/drawing/2014/main" id="{9F163998-A302-C07C-F66A-A36EE27B033B}"/>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9" name="Rectangle 6">
            <a:extLst>
              <a:ext uri="{FF2B5EF4-FFF2-40B4-BE49-F238E27FC236}">
                <a16:creationId xmlns:a16="http://schemas.microsoft.com/office/drawing/2014/main" id="{E10A9269-2483-0DCA-4E68-E71F28AF80E2}"/>
              </a:ext>
            </a:extLst>
          </p:cNvPr>
          <p:cNvSpPr>
            <a:spLocks noGrp="1" noChangeArrowheads="1"/>
          </p:cNvSpPr>
          <p:nvPr>
            <p:ph type="sldNum" sz="quarter" idx="12"/>
          </p:nvPr>
        </p:nvSpPr>
        <p:spPr>
          <a:ln/>
        </p:spPr>
        <p:txBody>
          <a:bodyPr/>
          <a:lstStyle>
            <a:lvl1pPr>
              <a:defRPr/>
            </a:lvl1pPr>
          </a:lstStyle>
          <a:p>
            <a:pPr>
              <a:defRPr/>
            </a:pPr>
            <a:fld id="{1E17D97F-1D51-4E24-8F6E-7A49FBF99C73}" type="slidenum">
              <a:rPr lang="en-US" altLang="el-GR"/>
              <a:pPr>
                <a:defRPr/>
              </a:pPr>
              <a:t>‹#›</a:t>
            </a:fld>
            <a:endParaRPr lang="en-US" altLang="el-GR"/>
          </a:p>
        </p:txBody>
      </p:sp>
    </p:spTree>
    <p:extLst>
      <p:ext uri="{BB962C8B-B14F-4D97-AF65-F5344CB8AC3E}">
        <p14:creationId xmlns:p14="http://schemas.microsoft.com/office/powerpoint/2010/main" val="3668381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a:extLst>
              <a:ext uri="{FF2B5EF4-FFF2-40B4-BE49-F238E27FC236}">
                <a16:creationId xmlns:a16="http://schemas.microsoft.com/office/drawing/2014/main" id="{2E2656C5-AA37-5C1D-63DD-78BC7D41D3E3}"/>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4" name="Rectangle 5">
            <a:extLst>
              <a:ext uri="{FF2B5EF4-FFF2-40B4-BE49-F238E27FC236}">
                <a16:creationId xmlns:a16="http://schemas.microsoft.com/office/drawing/2014/main" id="{4733404F-D403-0E80-E7FD-524BA6FB784D}"/>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5" name="Rectangle 6">
            <a:extLst>
              <a:ext uri="{FF2B5EF4-FFF2-40B4-BE49-F238E27FC236}">
                <a16:creationId xmlns:a16="http://schemas.microsoft.com/office/drawing/2014/main" id="{4701A63B-14C2-BFA8-889E-B8DE4948448F}"/>
              </a:ext>
            </a:extLst>
          </p:cNvPr>
          <p:cNvSpPr>
            <a:spLocks noGrp="1" noChangeArrowheads="1"/>
          </p:cNvSpPr>
          <p:nvPr>
            <p:ph type="sldNum" sz="quarter" idx="12"/>
          </p:nvPr>
        </p:nvSpPr>
        <p:spPr>
          <a:ln/>
        </p:spPr>
        <p:txBody>
          <a:bodyPr/>
          <a:lstStyle>
            <a:lvl1pPr>
              <a:defRPr/>
            </a:lvl1pPr>
          </a:lstStyle>
          <a:p>
            <a:pPr>
              <a:defRPr/>
            </a:pPr>
            <a:fld id="{5474AA1F-5AAC-4284-8257-951B0565AC77}" type="slidenum">
              <a:rPr lang="en-US" altLang="el-GR"/>
              <a:pPr>
                <a:defRPr/>
              </a:pPr>
              <a:t>‹#›</a:t>
            </a:fld>
            <a:endParaRPr lang="en-US" altLang="el-GR"/>
          </a:p>
        </p:txBody>
      </p:sp>
    </p:spTree>
    <p:extLst>
      <p:ext uri="{BB962C8B-B14F-4D97-AF65-F5344CB8AC3E}">
        <p14:creationId xmlns:p14="http://schemas.microsoft.com/office/powerpoint/2010/main" val="3654303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8F8679C-211C-CC32-E555-D78C79A7C823}"/>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3" name="Rectangle 5">
            <a:extLst>
              <a:ext uri="{FF2B5EF4-FFF2-40B4-BE49-F238E27FC236}">
                <a16:creationId xmlns:a16="http://schemas.microsoft.com/office/drawing/2014/main" id="{4CB9AD68-F96D-DA17-FAAF-82116907E534}"/>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4" name="Rectangle 6">
            <a:extLst>
              <a:ext uri="{FF2B5EF4-FFF2-40B4-BE49-F238E27FC236}">
                <a16:creationId xmlns:a16="http://schemas.microsoft.com/office/drawing/2014/main" id="{C55F9B8E-722D-E93C-25AC-923DEEAB2E06}"/>
              </a:ext>
            </a:extLst>
          </p:cNvPr>
          <p:cNvSpPr>
            <a:spLocks noGrp="1" noChangeArrowheads="1"/>
          </p:cNvSpPr>
          <p:nvPr>
            <p:ph type="sldNum" sz="quarter" idx="12"/>
          </p:nvPr>
        </p:nvSpPr>
        <p:spPr>
          <a:ln/>
        </p:spPr>
        <p:txBody>
          <a:bodyPr/>
          <a:lstStyle>
            <a:lvl1pPr>
              <a:defRPr/>
            </a:lvl1pPr>
          </a:lstStyle>
          <a:p>
            <a:pPr>
              <a:defRPr/>
            </a:pPr>
            <a:fld id="{965EB0B6-B232-4F66-B562-5B61589A42DB}" type="slidenum">
              <a:rPr lang="en-US" altLang="el-GR"/>
              <a:pPr>
                <a:defRPr/>
              </a:pPr>
              <a:t>‹#›</a:t>
            </a:fld>
            <a:endParaRPr lang="en-US" altLang="el-GR"/>
          </a:p>
        </p:txBody>
      </p:sp>
    </p:spTree>
    <p:extLst>
      <p:ext uri="{BB962C8B-B14F-4D97-AF65-F5344CB8AC3E}">
        <p14:creationId xmlns:p14="http://schemas.microsoft.com/office/powerpoint/2010/main" val="1094262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A300B85A-0E66-DA22-675A-84EDC0997A33}"/>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5">
            <a:extLst>
              <a:ext uri="{FF2B5EF4-FFF2-40B4-BE49-F238E27FC236}">
                <a16:creationId xmlns:a16="http://schemas.microsoft.com/office/drawing/2014/main" id="{3C0609D0-0778-97E1-6768-E7B2718FC0C2}"/>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6">
            <a:extLst>
              <a:ext uri="{FF2B5EF4-FFF2-40B4-BE49-F238E27FC236}">
                <a16:creationId xmlns:a16="http://schemas.microsoft.com/office/drawing/2014/main" id="{E7D81AD1-BB23-3569-1395-E84EA64018AD}"/>
              </a:ext>
            </a:extLst>
          </p:cNvPr>
          <p:cNvSpPr>
            <a:spLocks noGrp="1" noChangeArrowheads="1"/>
          </p:cNvSpPr>
          <p:nvPr>
            <p:ph type="sldNum" sz="quarter" idx="12"/>
          </p:nvPr>
        </p:nvSpPr>
        <p:spPr>
          <a:ln/>
        </p:spPr>
        <p:txBody>
          <a:bodyPr/>
          <a:lstStyle>
            <a:lvl1pPr>
              <a:defRPr/>
            </a:lvl1pPr>
          </a:lstStyle>
          <a:p>
            <a:pPr>
              <a:defRPr/>
            </a:pPr>
            <a:fld id="{F4F36F03-6346-4E1B-B37D-C5173B747423}" type="slidenum">
              <a:rPr lang="en-US" altLang="el-GR"/>
              <a:pPr>
                <a:defRPr/>
              </a:pPr>
              <a:t>‹#›</a:t>
            </a:fld>
            <a:endParaRPr lang="en-US" altLang="el-GR"/>
          </a:p>
        </p:txBody>
      </p:sp>
    </p:spTree>
    <p:extLst>
      <p:ext uri="{BB962C8B-B14F-4D97-AF65-F5344CB8AC3E}">
        <p14:creationId xmlns:p14="http://schemas.microsoft.com/office/powerpoint/2010/main" val="3417175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19CFFCB8-763E-7BD6-FFA3-D91DC2504BDF}"/>
              </a:ext>
            </a:extLst>
          </p:cNvPr>
          <p:cNvSpPr>
            <a:spLocks noGrp="1" noChangeArrowheads="1"/>
          </p:cNvSpPr>
          <p:nvPr>
            <p:ph type="dt" sz="half" idx="10"/>
          </p:nvPr>
        </p:nvSpPr>
        <p:spPr>
          <a:ln/>
        </p:spPr>
        <p:txBody>
          <a:bodyPr/>
          <a:lstStyle>
            <a:lvl1pPr>
              <a:defRPr/>
            </a:lvl1pPr>
          </a:lstStyle>
          <a:p>
            <a:pPr>
              <a:defRPr/>
            </a:pPr>
            <a:endParaRPr lang="en-US" altLang="el-GR"/>
          </a:p>
        </p:txBody>
      </p:sp>
      <p:sp>
        <p:nvSpPr>
          <p:cNvPr id="6" name="Rectangle 5">
            <a:extLst>
              <a:ext uri="{FF2B5EF4-FFF2-40B4-BE49-F238E27FC236}">
                <a16:creationId xmlns:a16="http://schemas.microsoft.com/office/drawing/2014/main" id="{0E8B93B8-5A4A-683B-1BE8-DDD5F0FFF84D}"/>
              </a:ext>
            </a:extLst>
          </p:cNvPr>
          <p:cNvSpPr>
            <a:spLocks noGrp="1" noChangeArrowheads="1"/>
          </p:cNvSpPr>
          <p:nvPr>
            <p:ph type="ftr" sz="quarter" idx="11"/>
          </p:nvPr>
        </p:nvSpPr>
        <p:spPr>
          <a:ln/>
        </p:spPr>
        <p:txBody>
          <a:bodyPr/>
          <a:lstStyle>
            <a:lvl1pPr>
              <a:defRPr/>
            </a:lvl1pPr>
          </a:lstStyle>
          <a:p>
            <a:pPr>
              <a:defRPr/>
            </a:pPr>
            <a:endParaRPr lang="en-US" altLang="el-GR"/>
          </a:p>
        </p:txBody>
      </p:sp>
      <p:sp>
        <p:nvSpPr>
          <p:cNvPr id="7" name="Rectangle 6">
            <a:extLst>
              <a:ext uri="{FF2B5EF4-FFF2-40B4-BE49-F238E27FC236}">
                <a16:creationId xmlns:a16="http://schemas.microsoft.com/office/drawing/2014/main" id="{026F6527-186C-3E13-C36F-9B61407E514C}"/>
              </a:ext>
            </a:extLst>
          </p:cNvPr>
          <p:cNvSpPr>
            <a:spLocks noGrp="1" noChangeArrowheads="1"/>
          </p:cNvSpPr>
          <p:nvPr>
            <p:ph type="sldNum" sz="quarter" idx="12"/>
          </p:nvPr>
        </p:nvSpPr>
        <p:spPr>
          <a:ln/>
        </p:spPr>
        <p:txBody>
          <a:bodyPr/>
          <a:lstStyle>
            <a:lvl1pPr>
              <a:defRPr/>
            </a:lvl1pPr>
          </a:lstStyle>
          <a:p>
            <a:pPr>
              <a:defRPr/>
            </a:pPr>
            <a:fld id="{13009F45-6690-4F0C-9DF4-7EB77AA70D60}" type="slidenum">
              <a:rPr lang="en-US" altLang="el-GR"/>
              <a:pPr>
                <a:defRPr/>
              </a:pPr>
              <a:t>‹#›</a:t>
            </a:fld>
            <a:endParaRPr lang="en-US" altLang="el-GR"/>
          </a:p>
        </p:txBody>
      </p:sp>
    </p:spTree>
    <p:extLst>
      <p:ext uri="{BB962C8B-B14F-4D97-AF65-F5344CB8AC3E}">
        <p14:creationId xmlns:p14="http://schemas.microsoft.com/office/powerpoint/2010/main" val="47974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9638003-524E-C558-6925-7D2718411CFE}"/>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l-GR"/>
              <a:t>Click to edit Master title style</a:t>
            </a:r>
          </a:p>
        </p:txBody>
      </p:sp>
      <p:sp>
        <p:nvSpPr>
          <p:cNvPr id="1027" name="Rectangle 3">
            <a:extLst>
              <a:ext uri="{FF2B5EF4-FFF2-40B4-BE49-F238E27FC236}">
                <a16:creationId xmlns:a16="http://schemas.microsoft.com/office/drawing/2014/main" id="{DC36EC98-97E2-025C-E7B4-D21A0028E33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l-GR"/>
              <a:t>Click to edit Master text styles</a:t>
            </a:r>
          </a:p>
          <a:p>
            <a:pPr lvl="1"/>
            <a:r>
              <a:rPr lang="en-US" altLang="el-GR"/>
              <a:t>Second level</a:t>
            </a:r>
          </a:p>
          <a:p>
            <a:pPr lvl="2"/>
            <a:r>
              <a:rPr lang="en-US" altLang="el-GR"/>
              <a:t>Third level</a:t>
            </a:r>
          </a:p>
          <a:p>
            <a:pPr lvl="3"/>
            <a:r>
              <a:rPr lang="en-US" altLang="el-GR"/>
              <a:t>Fourth level</a:t>
            </a:r>
          </a:p>
          <a:p>
            <a:pPr lvl="4"/>
            <a:r>
              <a:rPr lang="en-US" altLang="el-GR"/>
              <a:t>Fifth level</a:t>
            </a:r>
          </a:p>
        </p:txBody>
      </p:sp>
      <p:sp>
        <p:nvSpPr>
          <p:cNvPr id="1028" name="Rectangle 4">
            <a:extLst>
              <a:ext uri="{FF2B5EF4-FFF2-40B4-BE49-F238E27FC236}">
                <a16:creationId xmlns:a16="http://schemas.microsoft.com/office/drawing/2014/main" id="{0FF3714A-CFF2-66E0-3602-41C536AACD66}"/>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a:defRPr/>
            </a:pPr>
            <a:endParaRPr lang="en-US" altLang="el-GR"/>
          </a:p>
        </p:txBody>
      </p:sp>
      <p:sp>
        <p:nvSpPr>
          <p:cNvPr id="1029" name="Rectangle 5">
            <a:extLst>
              <a:ext uri="{FF2B5EF4-FFF2-40B4-BE49-F238E27FC236}">
                <a16:creationId xmlns:a16="http://schemas.microsoft.com/office/drawing/2014/main" id="{27F77437-49AD-8660-45F9-82A00219D223}"/>
              </a:ext>
            </a:extLst>
          </p:cNvPr>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ltLang="el-GR"/>
          </a:p>
        </p:txBody>
      </p:sp>
      <p:sp>
        <p:nvSpPr>
          <p:cNvPr id="1030" name="Rectangle 6">
            <a:extLst>
              <a:ext uri="{FF2B5EF4-FFF2-40B4-BE49-F238E27FC236}">
                <a16:creationId xmlns:a16="http://schemas.microsoft.com/office/drawing/2014/main" id="{395BDF37-75CB-C45E-6027-DA62B42335E9}"/>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latin typeface="Times" panose="02020603050405020304" pitchFamily="18" charset="0"/>
              </a:defRPr>
            </a:lvl1pPr>
          </a:lstStyle>
          <a:p>
            <a:pPr>
              <a:defRPr/>
            </a:pPr>
            <a:fld id="{5D5F0C84-35AF-4B75-9E48-662B98D0EC11}" type="slidenum">
              <a:rPr lang="en-US" altLang="el-GR"/>
              <a:pPr>
                <a:defRPr/>
              </a:pPr>
              <a:t>‹#›</a:t>
            </a:fld>
            <a:endParaRPr lang="en-US" alt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anose="02020603050405020304" pitchFamily="18" charset="0"/>
        </a:defRPr>
      </a:lvl2pPr>
      <a:lvl3pPr algn="ctr" rtl="0" eaLnBrk="0" fontAlgn="base" hangingPunct="0">
        <a:spcBef>
          <a:spcPct val="0"/>
        </a:spcBef>
        <a:spcAft>
          <a:spcPct val="0"/>
        </a:spcAft>
        <a:defRPr sz="4400">
          <a:solidFill>
            <a:schemeClr val="tx2"/>
          </a:solidFill>
          <a:latin typeface="Times" panose="02020603050405020304" pitchFamily="18" charset="0"/>
        </a:defRPr>
      </a:lvl3pPr>
      <a:lvl4pPr algn="ctr" rtl="0" eaLnBrk="0" fontAlgn="base" hangingPunct="0">
        <a:spcBef>
          <a:spcPct val="0"/>
        </a:spcBef>
        <a:spcAft>
          <a:spcPct val="0"/>
        </a:spcAft>
        <a:defRPr sz="4400">
          <a:solidFill>
            <a:schemeClr val="tx2"/>
          </a:solidFill>
          <a:latin typeface="Times" panose="02020603050405020304" pitchFamily="18" charset="0"/>
        </a:defRPr>
      </a:lvl4pPr>
      <a:lvl5pPr algn="ctr" rtl="0" eaLnBrk="0" fontAlgn="base" hangingPunct="0">
        <a:spcBef>
          <a:spcPct val="0"/>
        </a:spcBef>
        <a:spcAft>
          <a:spcPct val="0"/>
        </a:spcAft>
        <a:defRPr sz="4400">
          <a:solidFill>
            <a:schemeClr val="tx2"/>
          </a:solidFill>
          <a:latin typeface="Times" panose="02020603050405020304" pitchFamily="18" charset="0"/>
        </a:defRPr>
      </a:lvl5pPr>
      <a:lvl6pPr marL="457200" algn="ctr" rtl="0" eaLnBrk="0" fontAlgn="base" hangingPunct="0">
        <a:spcBef>
          <a:spcPct val="0"/>
        </a:spcBef>
        <a:spcAft>
          <a:spcPct val="0"/>
        </a:spcAft>
        <a:defRPr sz="4400">
          <a:solidFill>
            <a:schemeClr val="tx2"/>
          </a:solidFill>
          <a:latin typeface="Times" panose="02020603050405020304" pitchFamily="18" charset="0"/>
        </a:defRPr>
      </a:lvl6pPr>
      <a:lvl7pPr marL="914400" algn="ctr" rtl="0" eaLnBrk="0" fontAlgn="base" hangingPunct="0">
        <a:spcBef>
          <a:spcPct val="0"/>
        </a:spcBef>
        <a:spcAft>
          <a:spcPct val="0"/>
        </a:spcAft>
        <a:defRPr sz="4400">
          <a:solidFill>
            <a:schemeClr val="tx2"/>
          </a:solidFill>
          <a:latin typeface="Times" panose="02020603050405020304" pitchFamily="18" charset="0"/>
        </a:defRPr>
      </a:lvl7pPr>
      <a:lvl8pPr marL="1371600" algn="ctr" rtl="0" eaLnBrk="0" fontAlgn="base" hangingPunct="0">
        <a:spcBef>
          <a:spcPct val="0"/>
        </a:spcBef>
        <a:spcAft>
          <a:spcPct val="0"/>
        </a:spcAft>
        <a:defRPr sz="4400">
          <a:solidFill>
            <a:schemeClr val="tx2"/>
          </a:solidFill>
          <a:latin typeface="Times" panose="02020603050405020304" pitchFamily="18" charset="0"/>
        </a:defRPr>
      </a:lvl8pPr>
      <a:lvl9pPr marL="1828800" algn="ctr" rtl="0" eaLnBrk="0" fontAlgn="base" hangingPunct="0">
        <a:spcBef>
          <a:spcPct val="0"/>
        </a:spcBef>
        <a:spcAft>
          <a:spcPct val="0"/>
        </a:spcAft>
        <a:defRPr sz="4400">
          <a:solidFill>
            <a:schemeClr val="tx2"/>
          </a:solidFill>
          <a:latin typeface="Times"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9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7" descr="http://www.skaikairos.gr/system/weather_photos/weather_photo_imgs/000/087/466/original/image.jpg">
            <a:extLst>
              <a:ext uri="{FF2B5EF4-FFF2-40B4-BE49-F238E27FC236}">
                <a16:creationId xmlns:a16="http://schemas.microsoft.com/office/drawing/2014/main" id="{D8BCDDF3-A6A2-90C5-A1EE-E25A5978D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7A87C3E2-C255-C44E-AB17-084D82C95AD4}"/>
              </a:ext>
            </a:extLst>
          </p:cNvPr>
          <p:cNvSpPr txBox="1">
            <a:spLocks noChangeArrowheads="1"/>
          </p:cNvSpPr>
          <p:nvPr/>
        </p:nvSpPr>
        <p:spPr bwMode="auto">
          <a:xfrm>
            <a:off x="2916238" y="115888"/>
            <a:ext cx="6227762"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3600">
                <a:latin typeface="Comic Sans MS" panose="030F0702030302020204" pitchFamily="66" charset="0"/>
              </a:rPr>
              <a:t>Αυτοάνοσα νοσήματα</a:t>
            </a:r>
            <a:endParaRPr lang="en-US" altLang="el-GR" sz="2800">
              <a:latin typeface="Comic Sans MS" panose="030F0702030302020204" pitchFamily="66" charset="0"/>
            </a:endParaRPr>
          </a:p>
          <a:p>
            <a:pPr algn="ctr">
              <a:spcBef>
                <a:spcPct val="0"/>
              </a:spcBef>
              <a:buFontTx/>
              <a:buNone/>
            </a:pPr>
            <a:endParaRPr lang="en-US" altLang="el-GR" sz="2400" u="sng">
              <a:latin typeface="Comic Sans MS" panose="030F0702030302020204" pitchFamily="66" charset="0"/>
            </a:endParaRPr>
          </a:p>
          <a:p>
            <a:pPr algn="ctr">
              <a:spcBef>
                <a:spcPct val="0"/>
              </a:spcBef>
              <a:buFontTx/>
              <a:buNone/>
            </a:pPr>
            <a:r>
              <a:rPr lang="el-GR" altLang="el-GR" sz="2400">
                <a:latin typeface="Comic Sans MS" panose="030F0702030302020204" pitchFamily="66" charset="0"/>
              </a:rPr>
              <a:t>Βίκυ Ζολώτα</a:t>
            </a:r>
          </a:p>
          <a:p>
            <a:pPr algn="ctr">
              <a:spcBef>
                <a:spcPct val="0"/>
              </a:spcBef>
              <a:buFontTx/>
              <a:buNone/>
            </a:pPr>
            <a:r>
              <a:rPr lang="el-GR" altLang="el-GR" sz="2400">
                <a:latin typeface="Comic Sans MS" panose="030F0702030302020204" pitchFamily="66" charset="0"/>
              </a:rPr>
              <a:t>Εργαστήριο Παθολογικής Ανατομίας, Τμήμα Ιατρικής, Πανεπιστήμιο Πατρών</a:t>
            </a:r>
            <a:endParaRPr lang="en-US" altLang="el-GR" sz="2400">
              <a:latin typeface="Comic Sans MS" panose="030F0702030302020204" pitchFamily="66" charset="0"/>
            </a:endParaRPr>
          </a:p>
          <a:p>
            <a:pPr algn="ctr">
              <a:spcBef>
                <a:spcPct val="0"/>
              </a:spcBef>
              <a:buFontTx/>
              <a:buNone/>
            </a:pPr>
            <a:endParaRPr lang="en-US" altLang="el-GR" sz="2400" u="sng">
              <a:latin typeface="Comic Sans MS" panose="030F07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E446CBF-6B7F-96FD-1785-EE3ED358B4C9}"/>
              </a:ext>
            </a:extLst>
          </p:cNvPr>
          <p:cNvSpPr>
            <a:spLocks noGrp="1"/>
          </p:cNvSpPr>
          <p:nvPr>
            <p:ph type="title"/>
          </p:nvPr>
        </p:nvSpPr>
        <p:spPr>
          <a:xfrm>
            <a:off x="899592" y="0"/>
            <a:ext cx="7846640" cy="1091208"/>
          </a:xfrm>
        </p:spPr>
        <p:txBody>
          <a:bodyPr/>
          <a:lstStyle/>
          <a:p>
            <a:r>
              <a:rPr lang="en-US" dirty="0">
                <a:solidFill>
                  <a:srgbClr val="FF0000"/>
                </a:solidFill>
                <a:latin typeface="Comic Sans MS" panose="030F0702030302020204" pitchFamily="66" charset="0"/>
              </a:rPr>
              <a:t>B-</a:t>
            </a:r>
            <a:r>
              <a:rPr lang="el-GR" dirty="0">
                <a:solidFill>
                  <a:srgbClr val="FF0000"/>
                </a:solidFill>
                <a:latin typeface="Comic Sans MS" panose="030F0702030302020204" pitchFamily="66" charset="0"/>
              </a:rPr>
              <a:t>περιφερική ανοχή</a:t>
            </a:r>
          </a:p>
        </p:txBody>
      </p:sp>
      <p:sp>
        <p:nvSpPr>
          <p:cNvPr id="3" name="Θέση περιεχομένου 2">
            <a:extLst>
              <a:ext uri="{FF2B5EF4-FFF2-40B4-BE49-F238E27FC236}">
                <a16:creationId xmlns:a16="http://schemas.microsoft.com/office/drawing/2014/main" id="{399BC170-74EA-2E34-3A45-5390B919F75D}"/>
              </a:ext>
            </a:extLst>
          </p:cNvPr>
          <p:cNvSpPr>
            <a:spLocks noGrp="1"/>
          </p:cNvSpPr>
          <p:nvPr>
            <p:ph idx="1"/>
          </p:nvPr>
        </p:nvSpPr>
        <p:spPr>
          <a:xfrm>
            <a:off x="179512" y="980728"/>
            <a:ext cx="8856984" cy="5040560"/>
          </a:xfrm>
        </p:spPr>
        <p:txBody>
          <a:bodyPr/>
          <a:lstStyle/>
          <a:p>
            <a:r>
              <a:rPr lang="el-GR" sz="1600" b="1" dirty="0">
                <a:latin typeface="Comic Sans MS" panose="030F0702030302020204" pitchFamily="66" charset="0"/>
              </a:rPr>
              <a:t>Είναι η «δεύτερη γραμμή άμυνας» του οργανισμού. Εφαρμόζεται σε ώριμα Β-λεμφοκύτταρα που έχουν εξέλθει από τον μυελό των οστών και κυκλοφορούν στο αίμα ή στα δευτερογενή λεμφικά όργανα (σπλήνας, λεμφαδένες). </a:t>
            </a:r>
          </a:p>
          <a:p>
            <a:r>
              <a:rPr lang="el-GR" sz="1600" dirty="0">
                <a:latin typeface="Comic Sans MS" panose="030F0702030302020204" pitchFamily="66" charset="0"/>
              </a:rPr>
              <a:t>Στόχος</a:t>
            </a:r>
            <a:r>
              <a:rPr lang="en-US" sz="1600" dirty="0">
                <a:latin typeface="Comic Sans MS" panose="030F0702030302020204" pitchFamily="66" charset="0"/>
              </a:rPr>
              <a:t>:</a:t>
            </a:r>
            <a:r>
              <a:rPr lang="el-GR" sz="1600" dirty="0">
                <a:latin typeface="Comic Sans MS" panose="030F0702030302020204" pitchFamily="66" charset="0"/>
              </a:rPr>
              <a:t>  να εξουδετερώσει τα </a:t>
            </a:r>
            <a:r>
              <a:rPr lang="el-GR" sz="1600" dirty="0" err="1">
                <a:latin typeface="Comic Sans MS" panose="030F0702030302020204" pitchFamily="66" charset="0"/>
              </a:rPr>
              <a:t>αυτοδραστικά</a:t>
            </a:r>
            <a:r>
              <a:rPr lang="el-GR" sz="1600" dirty="0">
                <a:latin typeface="Comic Sans MS" panose="030F0702030302020204" pitchFamily="66" charset="0"/>
              </a:rPr>
              <a:t> κύτταρα που κατάφεραν να «ξεφύγουν» από την κεντρική ανοχή ή αυτά που απέκτησαν </a:t>
            </a:r>
            <a:r>
              <a:rPr lang="el-GR" sz="1600" dirty="0" err="1">
                <a:latin typeface="Comic Sans MS" panose="030F0702030302020204" pitchFamily="66" charset="0"/>
              </a:rPr>
              <a:t>αυτοδραστικότητα</a:t>
            </a:r>
            <a:r>
              <a:rPr lang="el-GR" sz="1600" dirty="0">
                <a:latin typeface="Comic Sans MS" panose="030F0702030302020204" pitchFamily="66" charset="0"/>
              </a:rPr>
              <a:t> μέσω σωματικών </a:t>
            </a:r>
            <a:r>
              <a:rPr lang="el-GR" sz="1600" dirty="0" err="1">
                <a:latin typeface="Comic Sans MS" panose="030F0702030302020204" pitchFamily="66" charset="0"/>
              </a:rPr>
              <a:t>υπερμεταλλάξεων</a:t>
            </a:r>
            <a:r>
              <a:rPr lang="el-GR" sz="1600" dirty="0">
                <a:latin typeface="Comic Sans MS" panose="030F0702030302020204" pitchFamily="66" charset="0"/>
              </a:rPr>
              <a:t>. </a:t>
            </a:r>
          </a:p>
          <a:p>
            <a:r>
              <a:rPr lang="el-GR" sz="1600" b="1" dirty="0">
                <a:latin typeface="Comic Sans MS" panose="030F0702030302020204" pitchFamily="66" charset="0"/>
              </a:rPr>
              <a:t>1. Ανεργία (</a:t>
            </a:r>
            <a:r>
              <a:rPr lang="el-GR" sz="1600" b="1" dirty="0" err="1">
                <a:latin typeface="Comic Sans MS" panose="030F0702030302020204" pitchFamily="66" charset="0"/>
              </a:rPr>
              <a:t>Anergy</a:t>
            </a:r>
            <a:r>
              <a:rPr lang="el-GR" sz="1600" b="1" dirty="0">
                <a:latin typeface="Comic Sans MS" panose="030F0702030302020204" pitchFamily="66" charset="0"/>
              </a:rPr>
              <a:t>)</a:t>
            </a:r>
          </a:p>
          <a:p>
            <a:r>
              <a:rPr lang="el-GR" sz="1600" dirty="0">
                <a:latin typeface="Comic Sans MS" panose="030F0702030302020204" pitchFamily="66" charset="0"/>
              </a:rPr>
              <a:t>Τα Β-κύτταρα που αναγνωρίζουν </a:t>
            </a:r>
            <a:r>
              <a:rPr lang="el-GR" sz="1600" dirty="0" err="1">
                <a:latin typeface="Comic Sans MS" panose="030F0702030302020204" pitchFamily="66" charset="0"/>
              </a:rPr>
              <a:t>αυτοαντιγόνα</a:t>
            </a:r>
            <a:r>
              <a:rPr lang="el-GR" sz="1600" dirty="0">
                <a:latin typeface="Comic Sans MS" panose="030F0702030302020204" pitchFamily="66" charset="0"/>
              </a:rPr>
              <a:t> στην περιφέρεια χωρίς την απαραίτητη «βοήθεια» από τα Τ-κύτταρα (</a:t>
            </a:r>
            <a:r>
              <a:rPr lang="el-GR" sz="1600" dirty="0" err="1">
                <a:latin typeface="Comic Sans MS" panose="030F0702030302020204" pitchFamily="66" charset="0"/>
              </a:rPr>
              <a:t>costimulation</a:t>
            </a:r>
            <a:r>
              <a:rPr lang="el-GR" sz="1600" dirty="0">
                <a:latin typeface="Comic Sans MS" panose="030F0702030302020204" pitchFamily="66" charset="0"/>
              </a:rPr>
              <a:t>) καθίστανται λειτουργικά ανενεργά. Παραμένουν ζωντανά αλλά δεν μπορούν να διαφοροποιηθούν σε πλασματοκύτταρα που παράγουν αντισώματα. </a:t>
            </a:r>
          </a:p>
          <a:p>
            <a:r>
              <a:rPr lang="el-GR" sz="1600" b="1" dirty="0">
                <a:latin typeface="Comic Sans MS" panose="030F0702030302020204" pitchFamily="66" charset="0"/>
              </a:rPr>
              <a:t>2. </a:t>
            </a:r>
            <a:r>
              <a:rPr lang="el-GR" sz="1600" b="1" dirty="0" err="1">
                <a:latin typeface="Comic Sans MS" panose="030F0702030302020204" pitchFamily="66" charset="0"/>
              </a:rPr>
              <a:t>Κλωνική</a:t>
            </a:r>
            <a:r>
              <a:rPr lang="el-GR" sz="1600" b="1" dirty="0">
                <a:latin typeface="Comic Sans MS" panose="030F0702030302020204" pitchFamily="66" charset="0"/>
              </a:rPr>
              <a:t> Εξάλειψη / Απόπτωση (</a:t>
            </a:r>
            <a:r>
              <a:rPr lang="el-GR" sz="1600" b="1" dirty="0" err="1">
                <a:latin typeface="Comic Sans MS" panose="030F0702030302020204" pitchFamily="66" charset="0"/>
              </a:rPr>
              <a:t>Clonal</a:t>
            </a:r>
            <a:r>
              <a:rPr lang="el-GR" sz="1600" b="1" dirty="0">
                <a:latin typeface="Comic Sans MS" panose="030F0702030302020204" pitchFamily="66" charset="0"/>
              </a:rPr>
              <a:t> </a:t>
            </a:r>
            <a:r>
              <a:rPr lang="el-GR" sz="1600" b="1" dirty="0" err="1">
                <a:latin typeface="Comic Sans MS" panose="030F0702030302020204" pitchFamily="66" charset="0"/>
              </a:rPr>
              <a:t>Deletion</a:t>
            </a:r>
            <a:r>
              <a:rPr lang="el-GR" sz="1600" b="1" dirty="0">
                <a:latin typeface="Comic Sans MS" panose="030F0702030302020204" pitchFamily="66" charset="0"/>
              </a:rPr>
              <a:t>)</a:t>
            </a:r>
          </a:p>
          <a:p>
            <a:r>
              <a:rPr lang="el-GR" sz="1600" dirty="0">
                <a:latin typeface="Comic Sans MS" panose="030F0702030302020204" pitchFamily="66" charset="0"/>
              </a:rPr>
              <a:t>Εάν ένα Β-κύτταρο συνδεθεί με υψηλή συγγένεια με ένα </a:t>
            </a:r>
            <a:r>
              <a:rPr lang="el-GR" sz="1600" dirty="0" err="1">
                <a:latin typeface="Comic Sans MS" panose="030F0702030302020204" pitchFamily="66" charset="0"/>
              </a:rPr>
              <a:t>αυτοαντιγόνο</a:t>
            </a:r>
            <a:r>
              <a:rPr lang="el-GR" sz="1600" dirty="0">
                <a:latin typeface="Comic Sans MS" panose="030F0702030302020204" pitchFamily="66" charset="0"/>
              </a:rPr>
              <a:t> στους περιφερικούς ιστούς, οδηγείται σε προγραμματισμένο κυτταρικό θάνατο (απόπτωση) για να αποφευχθεί η πρόκληση βλάβης. </a:t>
            </a:r>
          </a:p>
          <a:p>
            <a:r>
              <a:rPr lang="el-GR" sz="1600" b="1" dirty="0">
                <a:latin typeface="Comic Sans MS" panose="030F0702030302020204" pitchFamily="66" charset="0"/>
              </a:rPr>
              <a:t>3. </a:t>
            </a:r>
            <a:r>
              <a:rPr lang="el-GR" sz="1600" b="1" dirty="0" err="1">
                <a:latin typeface="Comic Sans MS" panose="030F0702030302020204" pitchFamily="66" charset="0"/>
              </a:rPr>
              <a:t>Κλωνική</a:t>
            </a:r>
            <a:r>
              <a:rPr lang="el-GR" sz="1600" b="1" dirty="0">
                <a:latin typeface="Comic Sans MS" panose="030F0702030302020204" pitchFamily="66" charset="0"/>
              </a:rPr>
              <a:t> Άγνοια (</a:t>
            </a:r>
            <a:r>
              <a:rPr lang="el-GR" sz="1600" b="1" dirty="0" err="1">
                <a:latin typeface="Comic Sans MS" panose="030F0702030302020204" pitchFamily="66" charset="0"/>
              </a:rPr>
              <a:t>Clonal</a:t>
            </a:r>
            <a:r>
              <a:rPr lang="el-GR" sz="1600" b="1" dirty="0">
                <a:latin typeface="Comic Sans MS" panose="030F0702030302020204" pitchFamily="66" charset="0"/>
              </a:rPr>
              <a:t> </a:t>
            </a:r>
            <a:r>
              <a:rPr lang="el-GR" sz="1600" b="1" dirty="0" err="1">
                <a:latin typeface="Comic Sans MS" panose="030F0702030302020204" pitchFamily="66" charset="0"/>
              </a:rPr>
              <a:t>Ignorance</a:t>
            </a:r>
            <a:r>
              <a:rPr lang="el-GR" sz="1600" b="1" dirty="0">
                <a:latin typeface="Comic Sans MS" panose="030F0702030302020204" pitchFamily="66" charset="0"/>
              </a:rPr>
              <a:t>)</a:t>
            </a:r>
          </a:p>
          <a:p>
            <a:r>
              <a:rPr lang="el-GR" sz="1600" dirty="0">
                <a:latin typeface="Comic Sans MS" panose="030F0702030302020204" pitchFamily="66" charset="0"/>
              </a:rPr>
              <a:t>Ορισμένα Β-κύτταρα είναι δυνητικά </a:t>
            </a:r>
            <a:r>
              <a:rPr lang="el-GR" sz="1600" dirty="0" err="1">
                <a:latin typeface="Comic Sans MS" panose="030F0702030302020204" pitchFamily="66" charset="0"/>
              </a:rPr>
              <a:t>αυτοδραστικά</a:t>
            </a:r>
            <a:r>
              <a:rPr lang="el-GR" sz="1600" dirty="0">
                <a:latin typeface="Comic Sans MS" panose="030F0702030302020204" pitchFamily="66" charset="0"/>
              </a:rPr>
              <a:t>, αλλά δεν ενεργοποιούνται επειδή:</a:t>
            </a:r>
          </a:p>
          <a:p>
            <a:r>
              <a:rPr lang="el-GR" sz="1600" dirty="0">
                <a:latin typeface="Comic Sans MS" panose="030F0702030302020204" pitchFamily="66" charset="0"/>
              </a:rPr>
              <a:t>Το </a:t>
            </a:r>
            <a:r>
              <a:rPr lang="el-GR" sz="1600" dirty="0" err="1">
                <a:latin typeface="Comic Sans MS" panose="030F0702030302020204" pitchFamily="66" charset="0"/>
              </a:rPr>
              <a:t>αυτοαντιγόνο</a:t>
            </a:r>
            <a:r>
              <a:rPr lang="el-GR" sz="1600" dirty="0">
                <a:latin typeface="Comic Sans MS" panose="030F0702030302020204" pitchFamily="66" charset="0"/>
              </a:rPr>
              <a:t> βρίσκεται σε πολύ χαμηλή συγκέντρωση.</a:t>
            </a:r>
          </a:p>
          <a:p>
            <a:r>
              <a:rPr lang="el-GR" sz="1600" dirty="0">
                <a:latin typeface="Comic Sans MS" panose="030F0702030302020204" pitchFamily="66" charset="0"/>
              </a:rPr>
              <a:t>Το αντιγόνο είναι «κρυμμένο» σε ιστούς όπου το ανοσοποιητικό δεν έχει εύκολη πρόσβαση (π.χ. οφθαλμός). </a:t>
            </a:r>
          </a:p>
        </p:txBody>
      </p:sp>
    </p:spTree>
    <p:extLst>
      <p:ext uri="{BB962C8B-B14F-4D97-AF65-F5344CB8AC3E}">
        <p14:creationId xmlns:p14="http://schemas.microsoft.com/office/powerpoint/2010/main" val="307027601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6A9A7FDF-A87E-670F-EBC5-372C1D074E74}"/>
              </a:ext>
            </a:extLst>
          </p:cNvPr>
          <p:cNvSpPr>
            <a:spLocks noGrp="1" noChangeArrowheads="1"/>
          </p:cNvSpPr>
          <p:nvPr>
            <p:ph type="title"/>
          </p:nvPr>
        </p:nvSpPr>
        <p:spPr>
          <a:xfrm>
            <a:off x="687388" y="188913"/>
            <a:ext cx="7772400" cy="1143000"/>
          </a:xfrm>
        </p:spPr>
        <p:txBody>
          <a:bodyPr/>
          <a:lstStyle/>
          <a:p>
            <a:r>
              <a:rPr lang="el-GR" altLang="el-GR">
                <a:solidFill>
                  <a:srgbClr val="FF0000"/>
                </a:solidFill>
                <a:latin typeface="Comic Sans MS" panose="030F0702030302020204" pitchFamily="66" charset="0"/>
              </a:rPr>
              <a:t>Πορεία νόσου</a:t>
            </a:r>
          </a:p>
        </p:txBody>
      </p:sp>
      <p:sp>
        <p:nvSpPr>
          <p:cNvPr id="123907" name="Content Placeholder 2">
            <a:extLst>
              <a:ext uri="{FF2B5EF4-FFF2-40B4-BE49-F238E27FC236}">
                <a16:creationId xmlns:a16="http://schemas.microsoft.com/office/drawing/2014/main" id="{94B41F48-0519-F4BA-A051-F12F578618FB}"/>
              </a:ext>
            </a:extLst>
          </p:cNvPr>
          <p:cNvSpPr>
            <a:spLocks noGrp="1" noChangeArrowheads="1"/>
          </p:cNvSpPr>
          <p:nvPr>
            <p:ph idx="1"/>
          </p:nvPr>
        </p:nvSpPr>
        <p:spPr>
          <a:xfrm>
            <a:off x="395288" y="1412875"/>
            <a:ext cx="8280400" cy="4824413"/>
          </a:xfrm>
        </p:spPr>
        <p:txBody>
          <a:bodyPr/>
          <a:lstStyle/>
          <a:p>
            <a:r>
              <a:rPr lang="el-GR" altLang="el-GR" sz="1800">
                <a:latin typeface="Comic Sans MS" panose="030F0702030302020204" pitchFamily="66" charset="0"/>
              </a:rPr>
              <a:t>Η πορεία νόσου είναι ποικίλη και απρόβλεπτη</a:t>
            </a:r>
            <a:r>
              <a:rPr lang="en-US" altLang="el-GR" sz="1800">
                <a:latin typeface="Comic Sans MS" panose="030F0702030302020204" pitchFamily="66" charset="0"/>
              </a:rPr>
              <a:t>. </a:t>
            </a:r>
            <a:endParaRPr lang="el-GR" altLang="el-GR" sz="1800">
              <a:latin typeface="Comic Sans MS" panose="030F0702030302020204" pitchFamily="66" charset="0"/>
            </a:endParaRPr>
          </a:p>
          <a:p>
            <a:r>
              <a:rPr lang="el-GR" altLang="el-GR" sz="1800">
                <a:latin typeface="Comic Sans MS" panose="030F0702030302020204" pitchFamily="66" charset="0"/>
              </a:rPr>
              <a:t>Σπάνιες κεραυνοβόλες περιπτώσεις οδηγούν στο θάνατο σε μερικούς μήνες </a:t>
            </a:r>
          </a:p>
          <a:p>
            <a:r>
              <a:rPr lang="el-GR" altLang="el-GR" sz="1800">
                <a:latin typeface="Comic Sans MS" panose="030F0702030302020204" pitchFamily="66" charset="0"/>
              </a:rPr>
              <a:t>Πιο συχνά, με την κατάλληλη θεραπεία η νόσος εμφανίζει εξάρσεις και υφέσεις διατρέχοντας διάστημα ετών και ενίοτε δεκαετιών (μείωση του συμπληρώματος στην περίοδο έξαρσης)</a:t>
            </a:r>
            <a:r>
              <a:rPr lang="en-US" altLang="el-GR" sz="1800">
                <a:latin typeface="Comic Sans MS" panose="030F0702030302020204" pitchFamily="66" charset="0"/>
              </a:rPr>
              <a:t>. </a:t>
            </a:r>
            <a:endParaRPr lang="el-GR" altLang="el-GR" sz="1800">
              <a:latin typeface="Comic Sans MS" panose="030F0702030302020204" pitchFamily="66" charset="0"/>
            </a:endParaRPr>
          </a:p>
          <a:p>
            <a:r>
              <a:rPr lang="el-GR" altLang="el-GR" sz="1800">
                <a:latin typeface="Comic Sans MS" panose="030F0702030302020204" pitchFamily="66" charset="0"/>
              </a:rPr>
              <a:t>Οι εξάρσεις θεραπεύονται με κορτικοειδή ή άλλα ανοσοκατασταλτικά </a:t>
            </a:r>
          </a:p>
          <a:p>
            <a:r>
              <a:rPr lang="el-GR" altLang="el-GR" sz="1800" u="sng">
                <a:latin typeface="Comic Sans MS" panose="030F0702030302020204" pitchFamily="66" charset="0"/>
              </a:rPr>
              <a:t>Τρέχουσες θεραπείες</a:t>
            </a:r>
            <a:r>
              <a:rPr lang="en-US" altLang="el-GR" sz="1800">
                <a:latin typeface="Comic Sans MS" panose="030F0702030302020204" pitchFamily="66" charset="0"/>
              </a:rPr>
              <a:t>: </a:t>
            </a:r>
            <a:r>
              <a:rPr lang="el-GR" altLang="el-GR" sz="1800">
                <a:latin typeface="Comic Sans MS" panose="030F0702030302020204" pitchFamily="66" charset="0"/>
              </a:rPr>
              <a:t>Καταστολή των</a:t>
            </a:r>
            <a:r>
              <a:rPr lang="en-US" altLang="el-GR" sz="1800">
                <a:latin typeface="Comic Sans MS" panose="030F0702030302020204" pitchFamily="66" charset="0"/>
              </a:rPr>
              <a:t> B </a:t>
            </a:r>
            <a:r>
              <a:rPr lang="el-GR" altLang="el-GR" sz="1800">
                <a:latin typeface="Comic Sans MS" panose="030F0702030302020204" pitchFamily="66" charset="0"/>
              </a:rPr>
              <a:t>λεμφοκυττάρων με</a:t>
            </a:r>
            <a:r>
              <a:rPr lang="en-US" altLang="el-GR" sz="1800">
                <a:latin typeface="Comic Sans MS" panose="030F0702030302020204" pitchFamily="66" charset="0"/>
              </a:rPr>
              <a:t> anti-CD20 </a:t>
            </a:r>
            <a:r>
              <a:rPr lang="el-GR" altLang="el-GR" sz="1800">
                <a:latin typeface="Comic Sans MS" panose="030F0702030302020204" pitchFamily="66" charset="0"/>
              </a:rPr>
              <a:t>αντίσωμα </a:t>
            </a:r>
            <a:r>
              <a:rPr lang="en-US" altLang="el-GR" sz="1800">
                <a:latin typeface="Comic Sans MS" panose="030F0702030302020204" pitchFamily="66" charset="0"/>
              </a:rPr>
              <a:t>(Rituximab) </a:t>
            </a:r>
            <a:r>
              <a:rPr lang="el-GR" altLang="el-GR" sz="1800">
                <a:latin typeface="Comic Sans MS" panose="030F0702030302020204" pitchFamily="66" charset="0"/>
              </a:rPr>
              <a:t>καθώς και άλλους ανασταλτικούς αυξητικούς παράγοντες</a:t>
            </a:r>
            <a:r>
              <a:rPr lang="en-US" altLang="el-GR" sz="1800">
                <a:latin typeface="Comic Sans MS" panose="030F0702030302020204" pitchFamily="66" charset="0"/>
              </a:rPr>
              <a:t>. </a:t>
            </a:r>
            <a:endParaRPr lang="el-GR" altLang="el-GR" sz="1800">
              <a:latin typeface="Comic Sans MS" panose="030F0702030302020204" pitchFamily="66" charset="0"/>
            </a:endParaRPr>
          </a:p>
          <a:p>
            <a:r>
              <a:rPr lang="el-GR" altLang="el-GR" sz="1800">
                <a:latin typeface="Comic Sans MS" panose="030F0702030302020204" pitchFamily="66" charset="0"/>
              </a:rPr>
              <a:t>Ακόμη και χωρίς θεραπεία πολλοί ασθενείς διατρέχουν καλοήθη κλινική πορεία για χρόνια (δερματικές εκδηλώσεις, ήπια αιματουρία) </a:t>
            </a:r>
          </a:p>
          <a:p>
            <a:r>
              <a:rPr lang="en-US" altLang="el-GR" sz="1800">
                <a:latin typeface="Comic Sans MS" panose="030F0702030302020204" pitchFamily="66" charset="0"/>
              </a:rPr>
              <a:t>5</a:t>
            </a:r>
            <a:r>
              <a:rPr lang="el-GR" altLang="el-GR" sz="1800">
                <a:latin typeface="Comic Sans MS" panose="030F0702030302020204" pitchFamily="66" charset="0"/>
              </a:rPr>
              <a:t>ετής</a:t>
            </a:r>
            <a:r>
              <a:rPr lang="en-US" altLang="el-GR" sz="1800">
                <a:latin typeface="Comic Sans MS" panose="030F0702030302020204" pitchFamily="66" charset="0"/>
              </a:rPr>
              <a:t> </a:t>
            </a:r>
            <a:r>
              <a:rPr lang="el-GR" altLang="el-GR" sz="1800">
                <a:latin typeface="Comic Sans MS" panose="030F0702030302020204" pitchFamily="66" charset="0"/>
              </a:rPr>
              <a:t>επιβίωση</a:t>
            </a:r>
            <a:r>
              <a:rPr lang="en-US" altLang="el-GR" sz="1800">
                <a:latin typeface="Comic Sans MS" panose="030F0702030302020204" pitchFamily="66" charset="0"/>
              </a:rPr>
              <a:t>: 95% </a:t>
            </a:r>
            <a:r>
              <a:rPr lang="el-GR" altLang="el-GR" sz="1800">
                <a:latin typeface="Comic Sans MS" panose="030F0702030302020204" pitchFamily="66" charset="0"/>
              </a:rPr>
              <a:t>των ασθενών</a:t>
            </a:r>
            <a:r>
              <a:rPr lang="en-US" altLang="el-GR" sz="1800">
                <a:latin typeface="Comic Sans MS" panose="030F0702030302020204" pitchFamily="66" charset="0"/>
              </a:rPr>
              <a:t>. </a:t>
            </a:r>
            <a:endParaRPr lang="el-GR" altLang="el-GR" sz="1800">
              <a:latin typeface="Comic Sans MS" panose="030F0702030302020204" pitchFamily="66" charset="0"/>
            </a:endParaRPr>
          </a:p>
          <a:p>
            <a:r>
              <a:rPr lang="el-GR" altLang="el-GR" sz="1800" i="1">
                <a:latin typeface="Comic Sans MS" panose="030F0702030302020204" pitchFamily="66" charset="0"/>
              </a:rPr>
              <a:t>Αιτίες θανάτου</a:t>
            </a:r>
            <a:r>
              <a:rPr lang="en-US" altLang="el-GR" sz="1800" i="1">
                <a:latin typeface="Comic Sans MS" panose="030F0702030302020204" pitchFamily="66" charset="0"/>
              </a:rPr>
              <a:t>: </a:t>
            </a:r>
            <a:r>
              <a:rPr lang="el-GR" altLang="el-GR" sz="1800" i="1">
                <a:latin typeface="Comic Sans MS" panose="030F0702030302020204" pitchFamily="66" charset="0"/>
              </a:rPr>
              <a:t>νεφρική ανεπάρκεια, λοιμώξεις, καρδιαγγειακή νόσος </a:t>
            </a:r>
          </a:p>
          <a:p>
            <a:r>
              <a:rPr lang="el-GR" altLang="el-GR" sz="1800" i="1">
                <a:latin typeface="Comic Sans MS" panose="030F0702030302020204" pitchFamily="66" charset="0"/>
              </a:rPr>
              <a:t>Αυξημένη η επίπτωση καρκίνου και Β-λεμφωμάτων ιδιαίτερα στους ασθενείς υπό θεραπεία με κορτιζόνη και ανοσοκατασταλτικά</a:t>
            </a:r>
            <a:endParaRPr lang="el-GR" altLang="el-GR" sz="1800">
              <a:latin typeface="Comic Sans MS" panose="030F0702030302020204"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69435F-A2AD-F5DC-10DD-E358207192C0}"/>
              </a:ext>
            </a:extLst>
          </p:cNvPr>
          <p:cNvSpPr>
            <a:spLocks noGrp="1"/>
          </p:cNvSpPr>
          <p:nvPr>
            <p:ph type="title"/>
          </p:nvPr>
        </p:nvSpPr>
        <p:spPr/>
        <p:txBody>
          <a:bodyPr/>
          <a:lstStyle/>
          <a:p>
            <a:r>
              <a:rPr lang="el-GR" sz="4000" b="1" dirty="0">
                <a:solidFill>
                  <a:srgbClr val="FF0000"/>
                </a:solidFill>
                <a:latin typeface="Comic Sans MS" panose="030F0702030302020204" pitchFamily="66" charset="0"/>
              </a:rPr>
              <a:t>Β-περιφερική ανοχή (συνέχεια)</a:t>
            </a:r>
          </a:p>
        </p:txBody>
      </p:sp>
      <p:sp>
        <p:nvSpPr>
          <p:cNvPr id="3" name="Θέση περιεχομένου 2">
            <a:extLst>
              <a:ext uri="{FF2B5EF4-FFF2-40B4-BE49-F238E27FC236}">
                <a16:creationId xmlns:a16="http://schemas.microsoft.com/office/drawing/2014/main" id="{A0D1F95F-7BD1-50D3-CCE1-804D91402047}"/>
              </a:ext>
            </a:extLst>
          </p:cNvPr>
          <p:cNvSpPr>
            <a:spLocks noGrp="1"/>
          </p:cNvSpPr>
          <p:nvPr>
            <p:ph idx="1"/>
          </p:nvPr>
        </p:nvSpPr>
        <p:spPr/>
        <p:txBody>
          <a:bodyPr/>
          <a:lstStyle/>
          <a:p>
            <a:r>
              <a:rPr lang="el-GR" sz="2000" b="1" dirty="0">
                <a:latin typeface="Comic Sans MS" panose="030F0702030302020204" pitchFamily="66" charset="0"/>
              </a:rPr>
              <a:t>4. Έλλειψη Βοήθειας από Τ-κύτταρα (</a:t>
            </a:r>
            <a:r>
              <a:rPr lang="el-GR" sz="2000" b="1" dirty="0" err="1">
                <a:latin typeface="Comic Sans MS" panose="030F0702030302020204" pitchFamily="66" charset="0"/>
              </a:rPr>
              <a:t>Lack</a:t>
            </a:r>
            <a:r>
              <a:rPr lang="el-GR" sz="2000" b="1" dirty="0">
                <a:latin typeface="Comic Sans MS" panose="030F0702030302020204" pitchFamily="66" charset="0"/>
              </a:rPr>
              <a:t> of T-</a:t>
            </a:r>
            <a:r>
              <a:rPr lang="el-GR" sz="2000" b="1" dirty="0" err="1">
                <a:latin typeface="Comic Sans MS" panose="030F0702030302020204" pitchFamily="66" charset="0"/>
              </a:rPr>
              <a:t>cell</a:t>
            </a:r>
            <a:r>
              <a:rPr lang="el-GR" sz="2000" b="1" dirty="0">
                <a:latin typeface="Comic Sans MS" panose="030F0702030302020204" pitchFamily="66" charset="0"/>
              </a:rPr>
              <a:t> </a:t>
            </a:r>
            <a:r>
              <a:rPr lang="el-GR" sz="2000" b="1" dirty="0" err="1">
                <a:latin typeface="Comic Sans MS" panose="030F0702030302020204" pitchFamily="66" charset="0"/>
              </a:rPr>
              <a:t>Help</a:t>
            </a:r>
            <a:r>
              <a:rPr lang="el-GR" sz="2000" b="1" dirty="0">
                <a:latin typeface="Comic Sans MS" panose="030F0702030302020204" pitchFamily="66" charset="0"/>
              </a:rPr>
              <a:t>)</a:t>
            </a:r>
          </a:p>
          <a:p>
            <a:r>
              <a:rPr lang="el-GR" sz="2000" dirty="0">
                <a:latin typeface="Comic Sans MS" panose="030F0702030302020204" pitchFamily="66" charset="0"/>
              </a:rPr>
              <a:t>Τα περισσότερα Β-κύτταρα χρειάζονται σήματα από ενεργοποιημένα Βοηθητικά Τ-λεμφοκύτταρα (</a:t>
            </a:r>
            <a:r>
              <a:rPr lang="el-GR" sz="2000" dirty="0" err="1">
                <a:latin typeface="Comic Sans MS" panose="030F0702030302020204" pitchFamily="66" charset="0"/>
              </a:rPr>
              <a:t>Th</a:t>
            </a:r>
            <a:r>
              <a:rPr lang="el-GR" sz="2000" dirty="0">
                <a:latin typeface="Comic Sans MS" panose="030F0702030302020204" pitchFamily="66" charset="0"/>
              </a:rPr>
              <a:t> </a:t>
            </a:r>
            <a:r>
              <a:rPr lang="el-GR" sz="2000" dirty="0" err="1">
                <a:latin typeface="Comic Sans MS" panose="030F0702030302020204" pitchFamily="66" charset="0"/>
              </a:rPr>
              <a:t>cells</a:t>
            </a:r>
            <a:r>
              <a:rPr lang="el-GR" sz="2000" dirty="0">
                <a:latin typeface="Comic Sans MS" panose="030F0702030302020204" pitchFamily="66" charset="0"/>
              </a:rPr>
              <a:t>) για να ξεκινήσουν μια επίθεση. Επειδή και τα Τ-κύτταρα περνούν από αυστηρή εκπαίδευση ανοχής, η απουσία ενός αντίστοιχου </a:t>
            </a:r>
            <a:r>
              <a:rPr lang="el-GR" sz="2000" dirty="0" err="1">
                <a:latin typeface="Comic Sans MS" panose="030F0702030302020204" pitchFamily="66" charset="0"/>
              </a:rPr>
              <a:t>αυτοδραστικού</a:t>
            </a:r>
            <a:r>
              <a:rPr lang="el-GR" sz="2000" dirty="0">
                <a:latin typeface="Comic Sans MS" panose="030F0702030302020204" pitchFamily="66" charset="0"/>
              </a:rPr>
              <a:t> Τ-κυττάρου αφήνει το Β-κύτταρο χωρίς «άδεια» λειτουργίας. </a:t>
            </a:r>
          </a:p>
          <a:p>
            <a:r>
              <a:rPr lang="el-GR" sz="2000" b="1" dirty="0">
                <a:latin typeface="Comic Sans MS" panose="030F0702030302020204" pitchFamily="66" charset="0"/>
              </a:rPr>
              <a:t>5. Καταστολή από Ρυθμιστικά Τ-κύτταρα (</a:t>
            </a:r>
            <a:r>
              <a:rPr lang="el-GR" sz="2000" b="1" dirty="0" err="1">
                <a:latin typeface="Comic Sans MS" panose="030F0702030302020204" pitchFamily="66" charset="0"/>
              </a:rPr>
              <a:t>Tregs</a:t>
            </a:r>
            <a:r>
              <a:rPr lang="el-GR" sz="2000" b="1" dirty="0">
                <a:latin typeface="Comic Sans MS" panose="030F0702030302020204" pitchFamily="66" charset="0"/>
              </a:rPr>
              <a:t>)</a:t>
            </a:r>
          </a:p>
          <a:p>
            <a:r>
              <a:rPr lang="el-GR" sz="2000" dirty="0">
                <a:latin typeface="Comic Sans MS" panose="030F0702030302020204" pitchFamily="66" charset="0"/>
              </a:rPr>
              <a:t>Τα Ρυθμιστικά Τ-κύτταρα (</a:t>
            </a:r>
            <a:r>
              <a:rPr lang="el-GR" sz="2000" dirty="0" err="1">
                <a:latin typeface="Comic Sans MS" panose="030F0702030302020204" pitchFamily="66" charset="0"/>
              </a:rPr>
              <a:t>Tregs</a:t>
            </a:r>
            <a:r>
              <a:rPr lang="el-GR" sz="2000" dirty="0">
                <a:latin typeface="Comic Sans MS" panose="030F0702030302020204" pitchFamily="66" charset="0"/>
              </a:rPr>
              <a:t>) μπορούν να καταστείλουν άμεσα την ενεργοποίηση των </a:t>
            </a:r>
            <a:r>
              <a:rPr lang="el-GR" sz="2000" dirty="0" err="1">
                <a:latin typeface="Comic Sans MS" panose="030F0702030302020204" pitchFamily="66" charset="0"/>
              </a:rPr>
              <a:t>αυτοδραστικών</a:t>
            </a:r>
            <a:r>
              <a:rPr lang="el-GR" sz="2000" dirty="0">
                <a:latin typeface="Comic Sans MS" panose="030F0702030302020204" pitchFamily="66" charset="0"/>
              </a:rPr>
              <a:t> Β-κυττάρων στην περιφέρεια, λειτουργώντας ως «αστυνομία» του συστήματος.</a:t>
            </a:r>
          </a:p>
          <a:p>
            <a:endParaRPr lang="el-GR" dirty="0"/>
          </a:p>
        </p:txBody>
      </p:sp>
    </p:spTree>
    <p:extLst>
      <p:ext uri="{BB962C8B-B14F-4D97-AF65-F5344CB8AC3E}">
        <p14:creationId xmlns:p14="http://schemas.microsoft.com/office/powerpoint/2010/main" val="333802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Θέση περιεχομένου 7">
            <a:extLst>
              <a:ext uri="{FF2B5EF4-FFF2-40B4-BE49-F238E27FC236}">
                <a16:creationId xmlns:a16="http://schemas.microsoft.com/office/drawing/2014/main" id="{1A21A514-E856-59FD-1D90-0BF4C27E2D05}"/>
              </a:ext>
            </a:extLst>
          </p:cNvPr>
          <p:cNvPicPr>
            <a:picLocks noGrp="1" noChangeAspect="1"/>
          </p:cNvPicPr>
          <p:nvPr>
            <p:ph idx="1"/>
          </p:nvPr>
        </p:nvPicPr>
        <p:blipFill rotWithShape="1">
          <a:blip r:embed="rId2"/>
          <a:srcRect t="5195"/>
          <a:stretch>
            <a:fillRect/>
          </a:stretch>
        </p:blipFill>
        <p:spPr bwMode="auto">
          <a:xfrm>
            <a:off x="209040" y="1340768"/>
            <a:ext cx="8725920" cy="52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3">
            <a:extLst>
              <a:ext uri="{FF2B5EF4-FFF2-40B4-BE49-F238E27FC236}">
                <a16:creationId xmlns:a16="http://schemas.microsoft.com/office/drawing/2014/main" id="{AC63990B-DE25-457C-F952-D56F72DF9BE7}"/>
              </a:ext>
            </a:extLst>
          </p:cNvPr>
          <p:cNvSpPr>
            <a:spLocks noGrp="1" noChangeArrowheads="1"/>
          </p:cNvSpPr>
          <p:nvPr>
            <p:ph type="title"/>
          </p:nvPr>
        </p:nvSpPr>
        <p:spPr>
          <a:xfrm>
            <a:off x="1835696" y="157437"/>
            <a:ext cx="5900975" cy="523220"/>
          </a:xfrm>
        </p:spPr>
        <p:txBody>
          <a:bodyPr wrap="none">
            <a:spAutoFit/>
          </a:bodyPr>
          <a:lstStyle/>
          <a:p>
            <a:pPr marL="342900" indent="-342900"/>
            <a:r>
              <a:rPr lang="el-GR" altLang="el-GR" sz="2800" b="1" dirty="0">
                <a:solidFill>
                  <a:srgbClr val="FA0505"/>
                </a:solidFill>
                <a:latin typeface="Comic Sans MS" panose="030F0702030302020204" pitchFamily="66" charset="0"/>
              </a:rPr>
              <a:t>Β-Περιφερική ανοχή (λεμφαδένες)</a:t>
            </a:r>
            <a:endParaRPr lang="en-US" altLang="el-GR" sz="2800" b="1" dirty="0">
              <a:solidFill>
                <a:srgbClr val="FA0505"/>
              </a:solidFill>
              <a:latin typeface="Comic Sans MS" panose="030F0702030302020204" pitchFamily="66" charset="0"/>
            </a:endParaRPr>
          </a:p>
        </p:txBody>
      </p:sp>
    </p:spTree>
    <p:extLst>
      <p:ext uri="{BB962C8B-B14F-4D97-AF65-F5344CB8AC3E}">
        <p14:creationId xmlns:p14="http://schemas.microsoft.com/office/powerpoint/2010/main" val="2817455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676D2C4-A943-3D14-3CDC-426A64D2C355}"/>
              </a:ext>
            </a:extLst>
          </p:cNvPr>
          <p:cNvPicPr>
            <a:picLocks noChangeAspect="1"/>
          </p:cNvPicPr>
          <p:nvPr/>
        </p:nvPicPr>
        <p:blipFill>
          <a:blip r:embed="rId2"/>
          <a:stretch>
            <a:fillRect/>
          </a:stretch>
        </p:blipFill>
        <p:spPr>
          <a:xfrm>
            <a:off x="0" y="1196752"/>
            <a:ext cx="9144000" cy="5404323"/>
          </a:xfrm>
          <a:prstGeom prst="rect">
            <a:avLst/>
          </a:prstGeom>
        </p:spPr>
      </p:pic>
      <p:sp>
        <p:nvSpPr>
          <p:cNvPr id="5" name="TextBox 4">
            <a:extLst>
              <a:ext uri="{FF2B5EF4-FFF2-40B4-BE49-F238E27FC236}">
                <a16:creationId xmlns:a16="http://schemas.microsoft.com/office/drawing/2014/main" id="{9156ABFE-B1AC-3529-DCCB-3CB54003EDAB}"/>
              </a:ext>
            </a:extLst>
          </p:cNvPr>
          <p:cNvSpPr txBox="1"/>
          <p:nvPr/>
        </p:nvSpPr>
        <p:spPr>
          <a:xfrm>
            <a:off x="2051720" y="291803"/>
            <a:ext cx="4572000" cy="461665"/>
          </a:xfrm>
          <a:prstGeom prst="rect">
            <a:avLst/>
          </a:prstGeom>
          <a:noFill/>
        </p:spPr>
        <p:txBody>
          <a:bodyPr wrap="square">
            <a:spAutoFit/>
          </a:bodyPr>
          <a:lstStyle/>
          <a:p>
            <a:pPr algn="ctr">
              <a:spcBef>
                <a:spcPct val="0"/>
              </a:spcBef>
              <a:buFontTx/>
              <a:buNone/>
            </a:pPr>
            <a:r>
              <a:rPr lang="el-GR" altLang="el-GR" dirty="0">
                <a:solidFill>
                  <a:srgbClr val="FF080E"/>
                </a:solidFill>
                <a:latin typeface="Comic Sans MS" panose="030F0702030302020204" pitchFamily="66" charset="0"/>
              </a:rPr>
              <a:t>Τ-Κεντρική ανοχή</a:t>
            </a:r>
            <a:r>
              <a:rPr lang="en-US" altLang="el-GR" dirty="0">
                <a:solidFill>
                  <a:srgbClr val="FF080E"/>
                </a:solidFill>
                <a:latin typeface="Comic Sans MS" panose="030F0702030302020204" pitchFamily="66" charset="0"/>
              </a:rPr>
              <a:t> (</a:t>
            </a:r>
            <a:r>
              <a:rPr lang="el-GR" altLang="el-GR" dirty="0">
                <a:solidFill>
                  <a:srgbClr val="FF080E"/>
                </a:solidFill>
                <a:latin typeface="Comic Sans MS" panose="030F0702030302020204" pitchFamily="66" charset="0"/>
              </a:rPr>
              <a:t>θύμος)</a:t>
            </a:r>
            <a:endParaRPr lang="en-US" altLang="el-GR" dirty="0">
              <a:solidFill>
                <a:srgbClr val="FF080E"/>
              </a:solidFill>
              <a:latin typeface="Comic Sans MS" panose="030F0702030302020204" pitchFamily="66" charset="0"/>
            </a:endParaRPr>
          </a:p>
        </p:txBody>
      </p:sp>
    </p:spTree>
    <p:extLst>
      <p:ext uri="{BB962C8B-B14F-4D97-AF65-F5344CB8AC3E}">
        <p14:creationId xmlns:p14="http://schemas.microsoft.com/office/powerpoint/2010/main" val="1546992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B2A0897-6E8B-D516-F8F0-E735EC7E810F}"/>
              </a:ext>
            </a:extLst>
          </p:cNvPr>
          <p:cNvSpPr>
            <a:spLocks noGrp="1"/>
          </p:cNvSpPr>
          <p:nvPr>
            <p:ph idx="1"/>
          </p:nvPr>
        </p:nvSpPr>
        <p:spPr>
          <a:xfrm>
            <a:off x="179512" y="764704"/>
            <a:ext cx="8964487" cy="4536504"/>
          </a:xfrm>
        </p:spPr>
        <p:txBody>
          <a:bodyPr/>
          <a:lstStyle/>
          <a:p>
            <a:r>
              <a:rPr lang="el-GR" sz="1800" dirty="0">
                <a:latin typeface="Comic Sans MS" panose="030F0702030302020204" pitchFamily="66" charset="0"/>
              </a:rPr>
              <a:t>Η κεντρική ανοσολογική ανοχή των Τ-κυττάρων (T </a:t>
            </a:r>
            <a:r>
              <a:rPr lang="el-GR" sz="1800" dirty="0" err="1">
                <a:latin typeface="Comic Sans MS" panose="030F0702030302020204" pitchFamily="66" charset="0"/>
              </a:rPr>
              <a:t>cell</a:t>
            </a:r>
            <a:r>
              <a:rPr lang="el-GR" sz="1800" dirty="0">
                <a:latin typeface="Comic Sans MS" panose="030F0702030302020204" pitchFamily="66" charset="0"/>
              </a:rPr>
              <a:t> </a:t>
            </a:r>
            <a:r>
              <a:rPr lang="el-GR" sz="1800" dirty="0" err="1">
                <a:latin typeface="Comic Sans MS" panose="030F0702030302020204" pitchFamily="66" charset="0"/>
              </a:rPr>
              <a:t>central</a:t>
            </a:r>
            <a:r>
              <a:rPr lang="el-GR" sz="1800" dirty="0">
                <a:latin typeface="Comic Sans MS" panose="030F0702030302020204" pitchFamily="66" charset="0"/>
              </a:rPr>
              <a:t> </a:t>
            </a:r>
            <a:r>
              <a:rPr lang="el-GR" sz="1800" dirty="0" err="1">
                <a:latin typeface="Comic Sans MS" panose="030F0702030302020204" pitchFamily="66" charset="0"/>
              </a:rPr>
              <a:t>tolerance</a:t>
            </a:r>
            <a:r>
              <a:rPr lang="el-GR" sz="1800" dirty="0">
                <a:latin typeface="Comic Sans MS" panose="030F0702030302020204" pitchFamily="66" charset="0"/>
              </a:rPr>
              <a:t>) είναι η διαδικασία «εκπαίδευσης» των ανώριμων Τ-λεμφοκυττάρων στον θύμο αδένα. Στόχος της είναι να διασφαλίσει ότι τα κύτταρα που θα βγουν στην κυκλοφορία μπορούν να αναγνωρίζουν ξένα αντιγόνα χωρίς να επιτίθενται στους ιστούς του ίδιου του σώματος. </a:t>
            </a:r>
          </a:p>
          <a:p>
            <a:r>
              <a:rPr lang="el-GR" sz="1800" dirty="0">
                <a:latin typeface="Comic Sans MS" panose="030F0702030302020204" pitchFamily="66" charset="0"/>
              </a:rPr>
              <a:t>Η διαδικασία περιλαμβάνει δύο κύρια στάδια ελέγχου:</a:t>
            </a:r>
          </a:p>
          <a:p>
            <a:r>
              <a:rPr lang="el-GR" sz="1800" b="1" dirty="0">
                <a:latin typeface="Comic Sans MS" panose="030F0702030302020204" pitchFamily="66" charset="0"/>
              </a:rPr>
              <a:t>1. Θετική Επιλογή (</a:t>
            </a:r>
            <a:r>
              <a:rPr lang="el-GR" sz="1800" b="1" dirty="0" err="1">
                <a:latin typeface="Comic Sans MS" panose="030F0702030302020204" pitchFamily="66" charset="0"/>
              </a:rPr>
              <a:t>Positive</a:t>
            </a:r>
            <a:r>
              <a:rPr lang="el-GR" sz="1800" b="1" dirty="0">
                <a:latin typeface="Comic Sans MS" panose="030F0702030302020204" pitchFamily="66" charset="0"/>
              </a:rPr>
              <a:t> </a:t>
            </a:r>
            <a:r>
              <a:rPr lang="el-GR" sz="1800" b="1" dirty="0" err="1">
                <a:latin typeface="Comic Sans MS" panose="030F0702030302020204" pitchFamily="66" charset="0"/>
              </a:rPr>
              <a:t>Selection</a:t>
            </a:r>
            <a:r>
              <a:rPr lang="el-GR" sz="1800" b="1" dirty="0">
                <a:latin typeface="Comic Sans MS" panose="030F0702030302020204" pitchFamily="66" charset="0"/>
              </a:rPr>
              <a:t>) </a:t>
            </a:r>
          </a:p>
          <a:p>
            <a:r>
              <a:rPr lang="el-GR" sz="1800" dirty="0">
                <a:latin typeface="Comic Sans MS" panose="030F0702030302020204" pitchFamily="66" charset="0"/>
              </a:rPr>
              <a:t>Τοποθεσία: Φλοιός του θύμου.</a:t>
            </a:r>
          </a:p>
          <a:p>
            <a:r>
              <a:rPr lang="el-GR" sz="1800" dirty="0">
                <a:latin typeface="Comic Sans MS" panose="030F0702030302020204" pitchFamily="66" charset="0"/>
              </a:rPr>
              <a:t>Μηχανισμός: Τα Τ-κύτταρα πρέπει να μπορούν να αναγνωρίσουν τα μόρια MHC του οργανισμού (τα «καλάθια» που παρουσιάζουν τα αντιγόνα).</a:t>
            </a:r>
          </a:p>
          <a:p>
            <a:r>
              <a:rPr lang="el-GR" sz="1800" dirty="0">
                <a:latin typeface="Comic Sans MS" panose="030F0702030302020204" pitchFamily="66" charset="0"/>
              </a:rPr>
              <a:t>Αποτέλεσμα: Όσα κύτταρα συνδέονται έστω και ασθενώς με τα MHC επιζούν. Όσα δεν τα αναγνωρίζουν καθόλου οδηγούνται σε θάνατο (θάνατος εξ αμελείας). </a:t>
            </a:r>
          </a:p>
          <a:p>
            <a:r>
              <a:rPr lang="el-GR" sz="1800" b="1" dirty="0">
                <a:latin typeface="Comic Sans MS" panose="030F0702030302020204" pitchFamily="66" charset="0"/>
              </a:rPr>
              <a:t>2. Αρνητική Επιλογή </a:t>
            </a:r>
            <a:r>
              <a:rPr lang="en-US" sz="1800" b="1" dirty="0">
                <a:latin typeface="Comic Sans MS" panose="030F0702030302020204" pitchFamily="66" charset="0"/>
              </a:rPr>
              <a:t>(Negative selection)</a:t>
            </a:r>
          </a:p>
          <a:p>
            <a:r>
              <a:rPr lang="el-GR" sz="1800" dirty="0">
                <a:latin typeface="Comic Sans MS" panose="030F0702030302020204" pitchFamily="66" charset="0"/>
              </a:rPr>
              <a:t>Τοποθεσία: Μυελός του θύμου.</a:t>
            </a:r>
          </a:p>
          <a:p>
            <a:r>
              <a:rPr lang="el-GR" sz="1800" dirty="0">
                <a:latin typeface="Comic Sans MS" panose="030F0702030302020204" pitchFamily="66" charset="0"/>
              </a:rPr>
              <a:t>Μηχανισμός: Εδώ ελέγχεται η </a:t>
            </a:r>
            <a:r>
              <a:rPr lang="el-GR" sz="1800" dirty="0" err="1">
                <a:latin typeface="Comic Sans MS" panose="030F0702030302020204" pitchFamily="66" charset="0"/>
              </a:rPr>
              <a:t>αυτοδραστικότητα</a:t>
            </a:r>
            <a:r>
              <a:rPr lang="el-GR" sz="1800" dirty="0">
                <a:latin typeface="Comic Sans MS" panose="030F0702030302020204" pitchFamily="66" charset="0"/>
              </a:rPr>
              <a:t>. Αν ένας υποδοχέας Τ-κυττάρου (TCR) συνδεθεί πολύ ισχυρά με ένα </a:t>
            </a:r>
            <a:r>
              <a:rPr lang="el-GR" sz="1800" dirty="0" err="1">
                <a:latin typeface="Comic Sans MS" panose="030F0702030302020204" pitchFamily="66" charset="0"/>
              </a:rPr>
              <a:t>αυτοαντιγόνο</a:t>
            </a:r>
            <a:r>
              <a:rPr lang="el-GR" sz="1800" dirty="0">
                <a:latin typeface="Comic Sans MS" panose="030F0702030302020204" pitchFamily="66" charset="0"/>
              </a:rPr>
              <a:t> (δικό μας πρωτεϊνικό κομμάτι), το κύτταρο θεωρείται επικίνδυνο.</a:t>
            </a:r>
          </a:p>
          <a:p>
            <a:r>
              <a:rPr lang="el-GR" sz="1800" dirty="0">
                <a:latin typeface="Comic Sans MS" panose="030F0702030302020204" pitchFamily="66" charset="0"/>
              </a:rPr>
              <a:t>Αποτέλεσμα: Τα έντονα </a:t>
            </a:r>
            <a:r>
              <a:rPr lang="el-GR" sz="1800" dirty="0" err="1">
                <a:latin typeface="Comic Sans MS" panose="030F0702030302020204" pitchFamily="66" charset="0"/>
              </a:rPr>
              <a:t>αυτοδραστικά</a:t>
            </a:r>
            <a:r>
              <a:rPr lang="el-GR" sz="1800" dirty="0">
                <a:latin typeface="Comic Sans MS" panose="030F0702030302020204" pitchFamily="66" charset="0"/>
              </a:rPr>
              <a:t> κύτταρα οδηγούνται σε απόπτωση (</a:t>
            </a:r>
            <a:r>
              <a:rPr lang="el-GR" sz="1800" dirty="0" err="1">
                <a:latin typeface="Comic Sans MS" panose="030F0702030302020204" pitchFamily="66" charset="0"/>
              </a:rPr>
              <a:t>κλωνική</a:t>
            </a:r>
            <a:r>
              <a:rPr lang="el-GR" sz="1800" dirty="0">
                <a:latin typeface="Comic Sans MS" panose="030F0702030302020204" pitchFamily="66" charset="0"/>
              </a:rPr>
              <a:t> διαγραφή)</a:t>
            </a:r>
          </a:p>
        </p:txBody>
      </p:sp>
      <p:pic>
        <p:nvPicPr>
          <p:cNvPr id="4" name="Εικόνα 3">
            <a:extLst>
              <a:ext uri="{FF2B5EF4-FFF2-40B4-BE49-F238E27FC236}">
                <a16:creationId xmlns:a16="http://schemas.microsoft.com/office/drawing/2014/main" id="{7AA182D0-3E2D-76A6-EDA7-5502F2900ABE}"/>
              </a:ext>
            </a:extLst>
          </p:cNvPr>
          <p:cNvPicPr>
            <a:picLocks noChangeAspect="1"/>
          </p:cNvPicPr>
          <p:nvPr/>
        </p:nvPicPr>
        <p:blipFill>
          <a:blip r:embed="rId2"/>
          <a:stretch>
            <a:fillRect/>
          </a:stretch>
        </p:blipFill>
        <p:spPr>
          <a:xfrm>
            <a:off x="1475656" y="-931"/>
            <a:ext cx="5933434" cy="838592"/>
          </a:xfrm>
          <a:prstGeom prst="rect">
            <a:avLst/>
          </a:prstGeom>
        </p:spPr>
      </p:pic>
    </p:spTree>
    <p:extLst>
      <p:ext uri="{BB962C8B-B14F-4D97-AF65-F5344CB8AC3E}">
        <p14:creationId xmlns:p14="http://schemas.microsoft.com/office/powerpoint/2010/main" val="3447931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Τίτλος 3">
            <a:extLst>
              <a:ext uri="{FF2B5EF4-FFF2-40B4-BE49-F238E27FC236}">
                <a16:creationId xmlns:a16="http://schemas.microsoft.com/office/drawing/2014/main" id="{FBCA977C-6FCE-0765-2784-0869F00CFCF0}"/>
              </a:ext>
            </a:extLst>
          </p:cNvPr>
          <p:cNvSpPr>
            <a:spLocks noGrp="1" noChangeArrowheads="1"/>
          </p:cNvSpPr>
          <p:nvPr>
            <p:ph type="title"/>
          </p:nvPr>
        </p:nvSpPr>
        <p:spPr>
          <a:xfrm>
            <a:off x="685800" y="396875"/>
            <a:ext cx="7772400" cy="1143000"/>
          </a:xfrm>
        </p:spPr>
        <p:txBody>
          <a:bodyPr/>
          <a:lstStyle/>
          <a:p>
            <a:r>
              <a:rPr lang="el-GR" altLang="el-GR" dirty="0">
                <a:solidFill>
                  <a:srgbClr val="FF080E"/>
                </a:solidFill>
                <a:latin typeface="Comic Sans MS" panose="030F0702030302020204" pitchFamily="66" charset="0"/>
              </a:rPr>
              <a:t>Τ-Κεντρική ανοχή</a:t>
            </a:r>
            <a:br>
              <a:rPr lang="en-US" altLang="el-GR" dirty="0">
                <a:solidFill>
                  <a:srgbClr val="FF080E"/>
                </a:solidFill>
                <a:latin typeface="Comic Sans MS" panose="030F0702030302020204" pitchFamily="66" charset="0"/>
              </a:rPr>
            </a:br>
            <a:endParaRPr lang="el-GR" altLang="el-GR" dirty="0"/>
          </a:p>
        </p:txBody>
      </p:sp>
      <p:sp>
        <p:nvSpPr>
          <p:cNvPr id="19459" name="Θέση περιεχομένου 4">
            <a:extLst>
              <a:ext uri="{FF2B5EF4-FFF2-40B4-BE49-F238E27FC236}">
                <a16:creationId xmlns:a16="http://schemas.microsoft.com/office/drawing/2014/main" id="{41A7E140-65D0-3745-85C9-C8721B98ACA6}"/>
              </a:ext>
            </a:extLst>
          </p:cNvPr>
          <p:cNvSpPr>
            <a:spLocks noGrp="1" noChangeArrowheads="1"/>
          </p:cNvSpPr>
          <p:nvPr>
            <p:ph idx="1"/>
          </p:nvPr>
        </p:nvSpPr>
        <p:spPr>
          <a:xfrm>
            <a:off x="323528" y="1393031"/>
            <a:ext cx="4104010" cy="4496594"/>
          </a:xfrm>
        </p:spPr>
        <p:txBody>
          <a:bodyPr/>
          <a:lstStyle/>
          <a:p>
            <a:r>
              <a:rPr lang="el-GR" altLang="el-GR" sz="1800" dirty="0">
                <a:latin typeface="Comic Sans MS" panose="030F0702030302020204" pitchFamily="66" charset="0"/>
              </a:rPr>
              <a:t>Ένα μοναδικό χαρακτηριστικό της κεντρικής ανοχής των Τ-κυττάρων είναι ο μεταγραφικός παράγοντας </a:t>
            </a:r>
            <a:r>
              <a:rPr lang="el-GR" altLang="el-GR" sz="1800" b="1" dirty="0">
                <a:solidFill>
                  <a:srgbClr val="FF0000"/>
                </a:solidFill>
                <a:latin typeface="Comic Sans MS" panose="030F0702030302020204" pitchFamily="66" charset="0"/>
              </a:rPr>
              <a:t>AIRE (</a:t>
            </a:r>
            <a:r>
              <a:rPr lang="el-GR" altLang="el-GR" sz="1800" b="1" dirty="0" err="1">
                <a:solidFill>
                  <a:srgbClr val="FF0000"/>
                </a:solidFill>
                <a:latin typeface="Comic Sans MS" panose="030F0702030302020204" pitchFamily="66" charset="0"/>
              </a:rPr>
              <a:t>Autoimmune</a:t>
            </a:r>
            <a:r>
              <a:rPr lang="el-GR" altLang="el-GR" sz="1800" b="1" dirty="0">
                <a:solidFill>
                  <a:srgbClr val="FF0000"/>
                </a:solidFill>
                <a:latin typeface="Comic Sans MS" panose="030F0702030302020204" pitchFamily="66" charset="0"/>
              </a:rPr>
              <a:t> </a:t>
            </a:r>
            <a:r>
              <a:rPr lang="el-GR" altLang="el-GR" sz="1800" b="1" dirty="0" err="1">
                <a:solidFill>
                  <a:srgbClr val="FF0000"/>
                </a:solidFill>
                <a:latin typeface="Comic Sans MS" panose="030F0702030302020204" pitchFamily="66" charset="0"/>
              </a:rPr>
              <a:t>Regulator</a:t>
            </a:r>
            <a:r>
              <a:rPr lang="el-GR" altLang="el-GR" sz="1800" b="1" dirty="0">
                <a:solidFill>
                  <a:srgbClr val="FF0000"/>
                </a:solidFill>
                <a:latin typeface="Comic Sans MS" panose="030F0702030302020204" pitchFamily="66" charset="0"/>
              </a:rPr>
              <a:t>). </a:t>
            </a:r>
          </a:p>
          <a:p>
            <a:r>
              <a:rPr lang="el-GR" altLang="el-GR" sz="1800" dirty="0">
                <a:latin typeface="Comic Sans MS" panose="030F0702030302020204" pitchFamily="66" charset="0"/>
              </a:rPr>
              <a:t>Ο AIRE επιτρέπει στα κύτταρα του θύμου να εκφράζουν πρωτεΐνες που κανονικά βρίσκονται μόνο σε απομακρυσμένα όργανα (π.χ. ινσουλίνη από το πάγκρεας ή πρωτεΐνες του οφθαλμού).</a:t>
            </a:r>
          </a:p>
          <a:p>
            <a:r>
              <a:rPr lang="el-GR" altLang="el-GR" sz="1800" dirty="0">
                <a:latin typeface="Comic Sans MS" panose="030F0702030302020204" pitchFamily="66" charset="0"/>
              </a:rPr>
              <a:t>Έτσι, τα Τ-κύτταρα «βλέπουν» δείγματα από όλο το σώμα πριν βγουν στην κυκλοφορία. Έλλειψη του AIRE οδηγεί σε σοβαρά </a:t>
            </a:r>
            <a:r>
              <a:rPr lang="el-GR" altLang="el-GR" sz="1800" dirty="0" err="1">
                <a:latin typeface="Comic Sans MS" panose="030F0702030302020204" pitchFamily="66" charset="0"/>
              </a:rPr>
              <a:t>πολυοργανικά</a:t>
            </a:r>
            <a:r>
              <a:rPr lang="el-GR" altLang="el-GR" sz="1800" dirty="0">
                <a:latin typeface="Comic Sans MS" panose="030F0702030302020204" pitchFamily="66" charset="0"/>
              </a:rPr>
              <a:t> </a:t>
            </a:r>
            <a:r>
              <a:rPr lang="el-GR" altLang="el-GR" sz="1800" dirty="0" err="1">
                <a:latin typeface="Comic Sans MS" panose="030F0702030302020204" pitchFamily="66" charset="0"/>
              </a:rPr>
              <a:t>αυτοάνοσα</a:t>
            </a:r>
            <a:r>
              <a:rPr lang="el-GR" altLang="el-GR" sz="1800" dirty="0">
                <a:latin typeface="Comic Sans MS" panose="030F0702030302020204" pitchFamily="66" charset="0"/>
              </a:rPr>
              <a:t> νοσήματα</a:t>
            </a:r>
            <a:endParaRPr lang="el-GR" altLang="el-GR" sz="2400" dirty="0"/>
          </a:p>
        </p:txBody>
      </p:sp>
      <p:pic>
        <p:nvPicPr>
          <p:cNvPr id="19460" name="Εικόνα 6">
            <a:extLst>
              <a:ext uri="{FF2B5EF4-FFF2-40B4-BE49-F238E27FC236}">
                <a16:creationId xmlns:a16="http://schemas.microsoft.com/office/drawing/2014/main" id="{03BB5C26-EB1B-A02A-2E2E-A4E984569C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9810" y="1393031"/>
            <a:ext cx="4349750"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31664D45-FEDC-5503-D6AE-83BF5BEEF1BF}"/>
              </a:ext>
            </a:extLst>
          </p:cNvPr>
          <p:cNvSpPr>
            <a:spLocks noGrp="1" noChangeArrowheads="1"/>
          </p:cNvSpPr>
          <p:nvPr>
            <p:ph idx="1"/>
          </p:nvPr>
        </p:nvSpPr>
        <p:spPr bwMode="auto">
          <a:xfrm>
            <a:off x="323529" y="1124744"/>
            <a:ext cx="8568952" cy="51845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2400" b="1">
                <a:solidFill>
                  <a:schemeClr val="tx1"/>
                </a:solidFill>
                <a:latin typeface="Helvetica" panose="020B0604020202020204" pitchFamily="34" charset="0"/>
              </a:defRPr>
            </a:lvl1pPr>
            <a:lvl2pPr>
              <a:defRPr sz="2400" b="1">
                <a:solidFill>
                  <a:schemeClr val="tx1"/>
                </a:solidFill>
                <a:latin typeface="Helvetica" panose="020B0604020202020204" pitchFamily="34" charset="0"/>
              </a:defRPr>
            </a:lvl2pPr>
            <a:lvl3pPr>
              <a:defRPr sz="2400" b="1">
                <a:solidFill>
                  <a:schemeClr val="tx1"/>
                </a:solidFill>
                <a:latin typeface="Helvetica" panose="020B0604020202020204" pitchFamily="34" charset="0"/>
              </a:defRPr>
            </a:lvl3pPr>
            <a:lvl4pPr>
              <a:defRPr sz="2400" b="1">
                <a:solidFill>
                  <a:schemeClr val="tx1"/>
                </a:solidFill>
                <a:latin typeface="Helvetica" panose="020B0604020202020204" pitchFamily="34" charset="0"/>
              </a:defRPr>
            </a:lvl4pPr>
            <a:lvl5pPr>
              <a:defRPr sz="2400" b="1">
                <a:solidFill>
                  <a:schemeClr val="tx1"/>
                </a:solidFill>
                <a:latin typeface="Helvetica" panose="020B0604020202020204" pitchFamily="34" charset="0"/>
              </a:defRPr>
            </a:lvl5pPr>
            <a:lvl6pPr eaLnBrk="0" fontAlgn="base" hangingPunct="0">
              <a:spcBef>
                <a:spcPct val="0"/>
              </a:spcBef>
              <a:spcAft>
                <a:spcPct val="0"/>
              </a:spcAft>
              <a:defRPr sz="2400" b="1">
                <a:solidFill>
                  <a:schemeClr val="tx1"/>
                </a:solidFill>
                <a:latin typeface="Helvetica" panose="020B0604020202020204" pitchFamily="34" charset="0"/>
              </a:defRPr>
            </a:lvl6pPr>
            <a:lvl7pPr eaLnBrk="0" fontAlgn="base" hangingPunct="0">
              <a:spcBef>
                <a:spcPct val="0"/>
              </a:spcBef>
              <a:spcAft>
                <a:spcPct val="0"/>
              </a:spcAft>
              <a:defRPr sz="2400" b="1">
                <a:solidFill>
                  <a:schemeClr val="tx1"/>
                </a:solidFill>
                <a:latin typeface="Helvetica" panose="020B0604020202020204" pitchFamily="34" charset="0"/>
              </a:defRPr>
            </a:lvl7pPr>
            <a:lvl8pPr eaLnBrk="0" fontAlgn="base" hangingPunct="0">
              <a:spcBef>
                <a:spcPct val="0"/>
              </a:spcBef>
              <a:spcAft>
                <a:spcPct val="0"/>
              </a:spcAft>
              <a:defRPr sz="2400" b="1">
                <a:solidFill>
                  <a:schemeClr val="tx1"/>
                </a:solidFill>
                <a:latin typeface="Helvetica" panose="020B0604020202020204" pitchFamily="34" charset="0"/>
              </a:defRPr>
            </a:lvl8pPr>
            <a:lvl9pPr eaLnBrk="0" fontAlgn="base" hangingPunct="0">
              <a:spcBef>
                <a:spcPct val="0"/>
              </a:spcBef>
              <a:spcAft>
                <a:spcPct val="0"/>
              </a:spcAft>
              <a:defRPr sz="2400" b="1">
                <a:solidFill>
                  <a:schemeClr val="tx1"/>
                </a:solidFill>
                <a:latin typeface="Helvetica"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200" b="0" i="0" u="none" strike="noStrike" cap="none" normalizeH="0" baseline="0" dirty="0">
                <a:ln>
                  <a:noFill/>
                </a:ln>
                <a:solidFill>
                  <a:srgbClr val="0A0A0A"/>
                </a:solidFill>
                <a:effectLst/>
                <a:latin typeface="Comic Sans MS" panose="030F0702030302020204" pitchFamily="66" charset="0"/>
              </a:rPr>
              <a:t>E</a:t>
            </a:r>
            <a:r>
              <a:rPr kumimoji="0" lang="el-GR" altLang="el-GR" sz="1400" b="0" i="0" u="none" strike="noStrike" cap="none" normalizeH="0" baseline="0" dirty="0" err="1">
                <a:ln>
                  <a:noFill/>
                </a:ln>
                <a:solidFill>
                  <a:srgbClr val="0A0A0A"/>
                </a:solidFill>
                <a:effectLst/>
                <a:latin typeface="Comic Sans MS" panose="030F0702030302020204" pitchFamily="66" charset="0"/>
              </a:rPr>
              <a:t>ίναι</a:t>
            </a:r>
            <a:r>
              <a:rPr kumimoji="0" lang="el-GR" altLang="el-GR" sz="1400" b="0" i="0" u="none" strike="noStrike" cap="none" normalizeH="0" baseline="0" dirty="0">
                <a:ln>
                  <a:noFill/>
                </a:ln>
                <a:solidFill>
                  <a:srgbClr val="0A0A0A"/>
                </a:solidFill>
                <a:effectLst/>
                <a:latin typeface="Comic Sans MS" panose="030F0702030302020204" pitchFamily="66" charset="0"/>
              </a:rPr>
              <a:t> ο </a:t>
            </a:r>
            <a:r>
              <a:rPr kumimoji="0" lang="en-US" altLang="el-GR" sz="1400" b="0" i="0" u="none" strike="noStrike" cap="none" normalizeH="0" baseline="0" dirty="0" err="1">
                <a:ln>
                  <a:noFill/>
                </a:ln>
                <a:solidFill>
                  <a:srgbClr val="0A0A0A"/>
                </a:solidFill>
                <a:effectLst/>
                <a:latin typeface="Comic Sans MS" panose="030F0702030302020204" pitchFamily="66" charset="0"/>
              </a:rPr>
              <a:t>μηχ</a:t>
            </a:r>
            <a:r>
              <a:rPr kumimoji="0" lang="en-US" altLang="el-GR" sz="1400" b="0" i="0" u="none" strike="noStrike" cap="none" normalizeH="0" baseline="0" dirty="0">
                <a:ln>
                  <a:noFill/>
                </a:ln>
                <a:solidFill>
                  <a:srgbClr val="0A0A0A"/>
                </a:solidFill>
                <a:effectLst/>
                <a:latin typeface="Comic Sans MS" panose="030F0702030302020204" pitchFamily="66" charset="0"/>
              </a:rPr>
              <a:t>ανισμός που εξασφαλίζει ότι τα ώριμα Τ-λεμφοκύτταρα, τα οποία διέφυγαν από τον θύμο αδένα, δεν θα επιτεθούν στους ιστούς του σώματος. </a:t>
            </a:r>
            <a:endParaRPr kumimoji="0" lang="en-US" altLang="el-GR" sz="80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400" b="0" i="0" u="none" strike="noStrike" cap="none" normalizeH="0" baseline="0" dirty="0" err="1">
                <a:ln>
                  <a:noFill/>
                </a:ln>
                <a:solidFill>
                  <a:srgbClr val="0A0A0A"/>
                </a:solidFill>
                <a:effectLst/>
                <a:latin typeface="Comic Sans MS" panose="030F0702030302020204" pitchFamily="66" charset="0"/>
              </a:rPr>
              <a:t>Είν</a:t>
            </a:r>
            <a:r>
              <a:rPr kumimoji="0" lang="en-US" altLang="el-GR" sz="1400" b="0" i="0" u="none" strike="noStrike" cap="none" normalizeH="0" baseline="0" dirty="0">
                <a:ln>
                  <a:noFill/>
                </a:ln>
                <a:solidFill>
                  <a:srgbClr val="0A0A0A"/>
                </a:solidFill>
                <a:effectLst/>
                <a:latin typeface="Comic Sans MS" panose="030F0702030302020204" pitchFamily="66" charset="0"/>
              </a:rPr>
              <a:t>αι απαραίτητη γιατί η κεντρική ανοχή δεν είναι 100% αποτελεσματική και ορισμένα αυτοαντιγόνα δεν εκφράζονται στον θύμο.</a:t>
            </a:r>
            <a:endParaRPr kumimoji="0" lang="en-US" altLang="el-GR" sz="80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400" b="0" i="0" u="none" strike="noStrike" cap="none" normalizeH="0" baseline="0" dirty="0" err="1">
                <a:ln>
                  <a:noFill/>
                </a:ln>
                <a:solidFill>
                  <a:srgbClr val="0A0A0A"/>
                </a:solidFill>
                <a:effectLst/>
                <a:latin typeface="Comic Sans MS" panose="030F0702030302020204" pitchFamily="66" charset="0"/>
              </a:rPr>
              <a:t>Οι</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κύριοι</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μηχ</a:t>
            </a:r>
            <a:r>
              <a:rPr kumimoji="0" lang="en-US" altLang="el-GR" sz="1400" b="0" i="0" u="none" strike="noStrike" cap="none" normalizeH="0" baseline="0" dirty="0">
                <a:ln>
                  <a:noFill/>
                </a:ln>
                <a:solidFill>
                  <a:srgbClr val="0A0A0A"/>
                </a:solidFill>
                <a:effectLst/>
                <a:latin typeface="Comic Sans MS" panose="030F0702030302020204" pitchFamily="66" charset="0"/>
              </a:rPr>
              <a:t>ανισμοί είναι οι εξής:</a:t>
            </a:r>
            <a:endParaRPr kumimoji="0" lang="en-US" altLang="el-GR" sz="80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500" b="1" i="0" u="none" strike="noStrike" cap="none" normalizeH="0" baseline="0" dirty="0">
                <a:ln>
                  <a:noFill/>
                </a:ln>
                <a:solidFill>
                  <a:srgbClr val="0A0A0A"/>
                </a:solidFill>
                <a:effectLst/>
                <a:latin typeface="Comic Sans MS" panose="030F0702030302020204" pitchFamily="66" charset="0"/>
              </a:rPr>
              <a:t>1</a:t>
            </a:r>
            <a:r>
              <a:rPr kumimoji="0" lang="en-US" altLang="el-GR" sz="1400" b="1" i="0" u="none" strike="noStrike" cap="none" normalizeH="0" baseline="0" dirty="0">
                <a:ln>
                  <a:noFill/>
                </a:ln>
                <a:solidFill>
                  <a:srgbClr val="0A0A0A"/>
                </a:solidFill>
                <a:effectLst/>
                <a:latin typeface="Comic Sans MS" panose="030F0702030302020204" pitchFamily="66" charset="0"/>
              </a:rPr>
              <a:t>. </a:t>
            </a:r>
            <a:r>
              <a:rPr kumimoji="0" lang="en-US" altLang="el-GR" sz="1400" b="1" i="0" u="none" strike="noStrike" cap="none" normalizeH="0" baseline="0" dirty="0" err="1">
                <a:ln>
                  <a:noFill/>
                </a:ln>
                <a:solidFill>
                  <a:srgbClr val="0A0A0A"/>
                </a:solidFill>
                <a:effectLst/>
                <a:latin typeface="Comic Sans MS" panose="030F0702030302020204" pitchFamily="66" charset="0"/>
              </a:rPr>
              <a:t>Ανεργί</a:t>
            </a:r>
            <a:r>
              <a:rPr kumimoji="0" lang="en-US" altLang="el-GR" sz="1400" b="1" i="0" u="none" strike="noStrike" cap="none" normalizeH="0" baseline="0" dirty="0">
                <a:ln>
                  <a:noFill/>
                </a:ln>
                <a:solidFill>
                  <a:srgbClr val="0A0A0A"/>
                </a:solidFill>
                <a:effectLst/>
                <a:latin typeface="Comic Sans MS" panose="030F0702030302020204" pitchFamily="66" charset="0"/>
              </a:rPr>
              <a:t>α (Anergy) </a:t>
            </a:r>
            <a:endParaRPr kumimoji="0" lang="en-US" altLang="el-GR" sz="140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400" b="0" i="0" u="none" strike="noStrike" cap="none" normalizeH="0" baseline="0" dirty="0" err="1">
                <a:ln>
                  <a:noFill/>
                </a:ln>
                <a:solidFill>
                  <a:srgbClr val="0A0A0A"/>
                </a:solidFill>
                <a:effectLst/>
                <a:latin typeface="Comic Sans MS" panose="030F0702030302020204" pitchFamily="66" charset="0"/>
              </a:rPr>
              <a:t>Γι</a:t>
            </a:r>
            <a:r>
              <a:rPr kumimoji="0" lang="en-US" altLang="el-GR" sz="1400" b="0" i="0" u="none" strike="noStrike" cap="none" normalizeH="0" baseline="0" dirty="0">
                <a:ln>
                  <a:noFill/>
                </a:ln>
                <a:solidFill>
                  <a:srgbClr val="0A0A0A"/>
                </a:solidFill>
                <a:effectLst/>
                <a:latin typeface="Comic Sans MS" panose="030F0702030302020204" pitchFamily="66" charset="0"/>
              </a:rPr>
              <a:t>α να ενεργοποιηθεί ένα Τ-κύτταρο, χρειάζεται </a:t>
            </a:r>
            <a:r>
              <a:rPr kumimoji="0" lang="en-US" altLang="el-GR" sz="1400" b="1" i="0" u="none" strike="noStrike" cap="none" normalizeH="0" baseline="0" dirty="0">
                <a:ln>
                  <a:noFill/>
                </a:ln>
                <a:solidFill>
                  <a:srgbClr val="0A0A0A"/>
                </a:solidFill>
                <a:effectLst/>
                <a:latin typeface="Comic Sans MS" panose="030F0702030302020204" pitchFamily="66" charset="0"/>
              </a:rPr>
              <a:t>δύο σήματα</a:t>
            </a:r>
            <a:r>
              <a:rPr kumimoji="0" lang="en-US" altLang="el-GR" sz="1400" b="0" i="0" u="none" strike="noStrike" cap="none" normalizeH="0" baseline="0" dirty="0">
                <a:ln>
                  <a:noFill/>
                </a:ln>
                <a:solidFill>
                  <a:srgbClr val="0A0A0A"/>
                </a:solidFill>
                <a:effectLst/>
                <a:latin typeface="Comic Sans MS" panose="030F0702030302020204" pitchFamily="66" charset="0"/>
              </a:rPr>
              <a:t>:</a:t>
            </a:r>
            <a:endParaRPr kumimoji="0" lang="en-US" altLang="el-GR" sz="140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l-GR" sz="1400" b="0" i="0" u="none" strike="noStrike" cap="none" normalizeH="0" baseline="0" dirty="0" err="1">
                <a:ln>
                  <a:noFill/>
                </a:ln>
                <a:solidFill>
                  <a:srgbClr val="0A0A0A"/>
                </a:solidFill>
                <a:effectLst/>
                <a:latin typeface="Comic Sans MS" panose="030F0702030302020204" pitchFamily="66" charset="0"/>
              </a:rPr>
              <a:t>Σύνδεση</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του</a:t>
            </a:r>
            <a:r>
              <a:rPr kumimoji="0" lang="en-US" altLang="el-GR" sz="1400" b="0" i="0" u="none" strike="noStrike" cap="none" normalizeH="0" baseline="0" dirty="0">
                <a:ln>
                  <a:noFill/>
                </a:ln>
                <a:solidFill>
                  <a:srgbClr val="0A0A0A"/>
                </a:solidFill>
                <a:effectLst/>
                <a:latin typeface="Comic Sans MS" panose="030F0702030302020204" pitchFamily="66" charset="0"/>
              </a:rPr>
              <a:t> TCR </a:t>
            </a:r>
            <a:r>
              <a:rPr kumimoji="0" lang="en-US" altLang="el-GR" sz="1400" b="0" i="0" u="none" strike="noStrike" cap="none" normalizeH="0" baseline="0" dirty="0" err="1">
                <a:ln>
                  <a:noFill/>
                </a:ln>
                <a:solidFill>
                  <a:srgbClr val="0A0A0A"/>
                </a:solidFill>
                <a:effectLst/>
                <a:latin typeface="Comic Sans MS" panose="030F0702030302020204" pitchFamily="66" charset="0"/>
              </a:rPr>
              <a:t>με</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το</a:t>
            </a:r>
            <a:r>
              <a:rPr kumimoji="0" lang="en-US" altLang="el-GR" sz="1400" b="0" i="0" u="none" strike="noStrike" cap="none" normalizeH="0" baseline="0" dirty="0">
                <a:ln>
                  <a:noFill/>
                </a:ln>
                <a:solidFill>
                  <a:srgbClr val="0A0A0A"/>
                </a:solidFill>
                <a:effectLst/>
                <a:latin typeface="Comic Sans MS" panose="030F0702030302020204" pitchFamily="66" charset="0"/>
              </a:rPr>
              <a:t> α</a:t>
            </a:r>
            <a:r>
              <a:rPr kumimoji="0" lang="en-US" altLang="el-GR" sz="1400" b="0" i="0" u="none" strike="noStrike" cap="none" normalizeH="0" baseline="0" dirty="0" err="1">
                <a:ln>
                  <a:noFill/>
                </a:ln>
                <a:solidFill>
                  <a:srgbClr val="0A0A0A"/>
                </a:solidFill>
                <a:effectLst/>
                <a:latin typeface="Comic Sans MS" panose="030F0702030302020204" pitchFamily="66" charset="0"/>
              </a:rPr>
              <a:t>ντιγόνο</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μέσω</a:t>
            </a:r>
            <a:r>
              <a:rPr kumimoji="0" lang="en-US" altLang="el-GR" sz="1400" b="0" i="0" u="none" strike="noStrike" cap="none" normalizeH="0" baseline="0" dirty="0">
                <a:ln>
                  <a:noFill/>
                </a:ln>
                <a:solidFill>
                  <a:srgbClr val="0A0A0A"/>
                </a:solidFill>
                <a:effectLst/>
                <a:latin typeface="Comic Sans MS" panose="030F0702030302020204" pitchFamily="66" charset="0"/>
              </a:rPr>
              <a:t> MHC).</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l-GR" sz="1400" b="1" i="0" u="none" strike="noStrike" cap="none" normalizeH="0" baseline="0" dirty="0" err="1">
                <a:ln>
                  <a:noFill/>
                </a:ln>
                <a:solidFill>
                  <a:srgbClr val="0A0A0A"/>
                </a:solidFill>
                <a:effectLst/>
                <a:latin typeface="Comic Sans MS" panose="030F0702030302020204" pitchFamily="66" charset="0"/>
              </a:rPr>
              <a:t>Συνδιεγερτικό</a:t>
            </a:r>
            <a:r>
              <a:rPr kumimoji="0" lang="en-US" altLang="el-GR" sz="1400" b="1" i="0" u="none" strike="noStrike" cap="none" normalizeH="0" baseline="0" dirty="0">
                <a:ln>
                  <a:noFill/>
                </a:ln>
                <a:solidFill>
                  <a:srgbClr val="0A0A0A"/>
                </a:solidFill>
                <a:effectLst/>
                <a:latin typeface="Comic Sans MS" panose="030F0702030302020204" pitchFamily="66" charset="0"/>
              </a:rPr>
              <a:t> </a:t>
            </a:r>
            <a:r>
              <a:rPr kumimoji="0" lang="en-US" altLang="el-GR" sz="1400" b="1" i="0" u="none" strike="noStrike" cap="none" normalizeH="0" baseline="0" dirty="0" err="1">
                <a:ln>
                  <a:noFill/>
                </a:ln>
                <a:solidFill>
                  <a:srgbClr val="0A0A0A"/>
                </a:solidFill>
                <a:effectLst/>
                <a:latin typeface="Comic Sans MS" panose="030F0702030302020204" pitchFamily="66" charset="0"/>
              </a:rPr>
              <a:t>σήμ</a:t>
            </a:r>
            <a:r>
              <a:rPr kumimoji="0" lang="en-US" altLang="el-GR" sz="1400" b="1" i="0" u="none" strike="noStrike" cap="none" normalizeH="0" baseline="0" dirty="0">
                <a:ln>
                  <a:noFill/>
                </a:ln>
                <a:solidFill>
                  <a:srgbClr val="0A0A0A"/>
                </a:solidFill>
                <a:effectLst/>
                <a:latin typeface="Comic Sans MS" panose="030F0702030302020204" pitchFamily="66" charset="0"/>
              </a:rPr>
              <a:t>α</a:t>
            </a:r>
            <a:r>
              <a:rPr kumimoji="0" lang="en-US" altLang="el-GR" sz="1400" b="0" i="0" u="none" strike="noStrike" cap="none" normalizeH="0" baseline="0" dirty="0">
                <a:ln>
                  <a:noFill/>
                </a:ln>
                <a:solidFill>
                  <a:srgbClr val="0A0A0A"/>
                </a:solidFill>
                <a:effectLst/>
                <a:latin typeface="Comic Sans MS" panose="030F0702030302020204" pitchFamily="66" charset="0"/>
              </a:rPr>
              <a:t> (π.χ. </a:t>
            </a:r>
            <a:r>
              <a:rPr lang="el-GR" altLang="el-GR" sz="1400" b="0" dirty="0">
                <a:solidFill>
                  <a:srgbClr val="0A0A0A"/>
                </a:solidFill>
                <a:latin typeface="Comic Sans MS" panose="030F0702030302020204" pitchFamily="66" charset="0"/>
              </a:rPr>
              <a:t>σύνδεση του </a:t>
            </a:r>
            <a:r>
              <a:rPr kumimoji="0" lang="en-US" altLang="el-GR" sz="1400" b="0" i="0" u="none" strike="noStrike" cap="none" normalizeH="0" baseline="0" dirty="0">
                <a:ln>
                  <a:noFill/>
                </a:ln>
                <a:solidFill>
                  <a:srgbClr val="0A0A0A"/>
                </a:solidFill>
                <a:effectLst/>
                <a:latin typeface="Comic Sans MS" panose="030F0702030302020204" pitchFamily="66" charset="0"/>
              </a:rPr>
              <a:t>CD28 </a:t>
            </a:r>
            <a:r>
              <a:rPr kumimoji="0" lang="en-US" altLang="el-GR" sz="1400" b="0" i="0" u="none" strike="noStrike" cap="none" normalizeH="0" baseline="0" dirty="0" err="1">
                <a:ln>
                  <a:noFill/>
                </a:ln>
                <a:solidFill>
                  <a:srgbClr val="0A0A0A"/>
                </a:solidFill>
                <a:effectLst/>
                <a:latin typeface="Comic Sans MS" panose="030F0702030302020204" pitchFamily="66" charset="0"/>
              </a:rPr>
              <a:t>με</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l-GR" altLang="el-GR" sz="1400" b="0" i="0" u="none" strike="noStrike" cap="none" normalizeH="0" baseline="0" dirty="0">
                <a:ln>
                  <a:noFill/>
                </a:ln>
                <a:solidFill>
                  <a:srgbClr val="0A0A0A"/>
                </a:solidFill>
                <a:effectLst/>
                <a:latin typeface="Comic Sans MS" panose="030F0702030302020204" pitchFamily="66" charset="0"/>
              </a:rPr>
              <a:t>το </a:t>
            </a:r>
            <a:r>
              <a:rPr kumimoji="0" lang="en-US" altLang="el-GR" sz="1400" b="0" i="0" u="none" strike="noStrike" cap="none" normalizeH="0" baseline="0" dirty="0">
                <a:ln>
                  <a:noFill/>
                </a:ln>
                <a:solidFill>
                  <a:srgbClr val="0A0A0A"/>
                </a:solidFill>
                <a:effectLst/>
                <a:latin typeface="Comic Sans MS" panose="030F0702030302020204" pitchFamily="66" charset="0"/>
              </a:rPr>
              <a:t>B7 από </a:t>
            </a:r>
            <a:r>
              <a:rPr kumimoji="0" lang="en-US" altLang="el-GR" sz="1400" b="0" i="0" u="none" strike="noStrike" cap="none" normalizeH="0" baseline="0" dirty="0" err="1">
                <a:ln>
                  <a:noFill/>
                </a:ln>
                <a:solidFill>
                  <a:srgbClr val="0A0A0A"/>
                </a:solidFill>
                <a:effectLst/>
                <a:latin typeface="Comic Sans MS" panose="030F0702030302020204" pitchFamily="66" charset="0"/>
              </a:rPr>
              <a:t>έν</a:t>
            </a:r>
            <a:r>
              <a:rPr kumimoji="0" lang="en-US" altLang="el-GR" sz="1400" b="0" i="0" u="none" strike="noStrike" cap="none" normalizeH="0" baseline="0" dirty="0">
                <a:ln>
                  <a:noFill/>
                </a:ln>
                <a:solidFill>
                  <a:srgbClr val="0A0A0A"/>
                </a:solidFill>
                <a:effectLst/>
                <a:latin typeface="Comic Sans MS" panose="030F0702030302020204" pitchFamily="66" charset="0"/>
              </a:rPr>
              <a:t>α ενεργοποιημένο </a:t>
            </a:r>
            <a:r>
              <a:rPr kumimoji="0" lang="el-GR" altLang="el-GR" sz="1400" b="0" i="0" u="none" strike="noStrike" cap="none" normalizeH="0" baseline="0" dirty="0" err="1">
                <a:ln>
                  <a:noFill/>
                </a:ln>
                <a:solidFill>
                  <a:srgbClr val="0A0A0A"/>
                </a:solidFill>
                <a:effectLst/>
                <a:latin typeface="Comic Sans MS" panose="030F0702030302020204" pitchFamily="66" charset="0"/>
              </a:rPr>
              <a:t>αντιγονοπαρουσιαστικό</a:t>
            </a:r>
            <a:r>
              <a:rPr kumimoji="0" lang="el-GR" altLang="el-GR" sz="1400" b="0" i="0" u="none" strike="noStrike" cap="none" normalizeH="0" baseline="0" dirty="0">
                <a:ln>
                  <a:noFill/>
                </a:ln>
                <a:solidFill>
                  <a:srgbClr val="0A0A0A"/>
                </a:solidFill>
                <a:effectLst/>
                <a:latin typeface="Comic Sans MS" panose="030F0702030302020204" pitchFamily="66" charset="0"/>
              </a:rPr>
              <a:t> κύτταρο</a:t>
            </a:r>
            <a:r>
              <a:rPr kumimoji="0" lang="en-US" altLang="el-GR" sz="1400" b="0" i="0" u="none" strike="noStrike" cap="none" normalizeH="0" baseline="0" dirty="0">
                <a:ln>
                  <a:noFill/>
                </a:ln>
                <a:solidFill>
                  <a:srgbClr val="0A0A0A"/>
                </a:solidFill>
                <a:effectLst/>
                <a:latin typeface="Comic Sans MS" panose="030F0702030302020204" pitchFamily="66" charset="0"/>
              </a:rPr>
              <a:t>.</a:t>
            </a:r>
            <a:br>
              <a:rPr kumimoji="0" lang="en-US" altLang="el-GR" sz="1400" b="0" i="0" u="none" strike="noStrike" cap="none" normalizeH="0" baseline="0" dirty="0">
                <a:ln>
                  <a:noFill/>
                </a:ln>
                <a:solidFill>
                  <a:srgbClr val="0A0A0A"/>
                </a:solidFill>
                <a:effectLst/>
                <a:latin typeface="Comic Sans MS" panose="030F0702030302020204" pitchFamily="66" charset="0"/>
              </a:rPr>
            </a:br>
            <a:r>
              <a:rPr kumimoji="0" lang="en-US" altLang="el-GR" sz="1400" b="0" i="0" u="none" strike="noStrike" cap="none" normalizeH="0" baseline="0" dirty="0" err="1">
                <a:ln>
                  <a:noFill/>
                </a:ln>
                <a:solidFill>
                  <a:srgbClr val="0A0A0A"/>
                </a:solidFill>
                <a:effectLst/>
                <a:latin typeface="Comic Sans MS" panose="030F0702030302020204" pitchFamily="66" charset="0"/>
              </a:rPr>
              <a:t>Αν</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το</a:t>
            </a:r>
            <a:r>
              <a:rPr kumimoji="0" lang="en-US" altLang="el-GR" sz="1400" b="0" i="0" u="none" strike="noStrike" cap="none" normalizeH="0" baseline="0" dirty="0">
                <a:ln>
                  <a:noFill/>
                </a:ln>
                <a:solidFill>
                  <a:srgbClr val="0A0A0A"/>
                </a:solidFill>
                <a:effectLst/>
                <a:latin typeface="Comic Sans MS" panose="030F0702030302020204" pitchFamily="66" charset="0"/>
              </a:rPr>
              <a:t> Τ-</a:t>
            </a:r>
            <a:r>
              <a:rPr kumimoji="0" lang="en-US" altLang="el-GR" sz="1400" b="0" i="0" u="none" strike="noStrike" cap="none" normalizeH="0" baseline="0" dirty="0" err="1">
                <a:ln>
                  <a:noFill/>
                </a:ln>
                <a:solidFill>
                  <a:srgbClr val="0A0A0A"/>
                </a:solidFill>
                <a:effectLst/>
                <a:latin typeface="Comic Sans MS" panose="030F0702030302020204" pitchFamily="66" charset="0"/>
              </a:rPr>
              <a:t>κύττ</a:t>
            </a:r>
            <a:r>
              <a:rPr kumimoji="0" lang="en-US" altLang="el-GR" sz="1400" b="0" i="0" u="none" strike="noStrike" cap="none" normalizeH="0" baseline="0" dirty="0">
                <a:ln>
                  <a:noFill/>
                </a:ln>
                <a:solidFill>
                  <a:srgbClr val="0A0A0A"/>
                </a:solidFill>
                <a:effectLst/>
                <a:latin typeface="Comic Sans MS" panose="030F0702030302020204" pitchFamily="66" charset="0"/>
              </a:rPr>
              <a:t>αρο αναγνωρίσει ένα αυτοαντιγόνο σε ένα "ήρεμο" κύτταρο (χωρίς το δεύτερο σήμα), καθίσταται </a:t>
            </a:r>
            <a:r>
              <a:rPr kumimoji="0" lang="en-US" altLang="el-GR" sz="1400" b="1" i="0" u="none" strike="noStrike" cap="none" normalizeH="0" baseline="0" dirty="0">
                <a:ln>
                  <a:noFill/>
                </a:ln>
                <a:solidFill>
                  <a:srgbClr val="0A0A0A"/>
                </a:solidFill>
                <a:effectLst/>
                <a:latin typeface="Comic Sans MS" panose="030F0702030302020204" pitchFamily="66" charset="0"/>
              </a:rPr>
              <a:t>ανενεργό (άνεργο)</a:t>
            </a:r>
            <a:r>
              <a:rPr kumimoji="0" lang="en-US" altLang="el-GR" sz="1400" b="0" i="0" u="none" strike="noStrike" cap="none" normalizeH="0" baseline="0" dirty="0">
                <a:ln>
                  <a:noFill/>
                </a:ln>
                <a:solidFill>
                  <a:srgbClr val="0A0A0A"/>
                </a:solidFill>
                <a:effectLst/>
                <a:latin typeface="Comic Sans MS" panose="030F0702030302020204" pitchFamily="66" charset="0"/>
              </a:rPr>
              <a:t> μόνιμα. </a:t>
            </a:r>
          </a:p>
          <a:p>
            <a:pPr marL="0" marR="0" lvl="0" indent="0" algn="l" defTabSz="914400" rtl="0" eaLnBrk="0" fontAlgn="base" latinLnBrk="0" hangingPunct="0">
              <a:lnSpc>
                <a:spcPct val="100000"/>
              </a:lnSpc>
              <a:spcBef>
                <a:spcPct val="0"/>
              </a:spcBef>
              <a:spcAft>
                <a:spcPct val="0"/>
              </a:spcAft>
              <a:buClrTx/>
              <a:buSzTx/>
              <a:buFontTx/>
              <a:buNone/>
              <a:tabLst/>
            </a:pPr>
            <a:r>
              <a:rPr lang="el-GR" altLang="el-GR" sz="1400" dirty="0">
                <a:solidFill>
                  <a:srgbClr val="0A0A0A"/>
                </a:solidFill>
                <a:latin typeface="Comic Sans MS" panose="030F0702030302020204" pitchFamily="66" charset="0"/>
              </a:rPr>
              <a:t>2</a:t>
            </a:r>
            <a:r>
              <a:rPr kumimoji="0" lang="en-US" altLang="el-GR" sz="1400" b="1" i="0" u="none" strike="noStrike" cap="none" normalizeH="0" baseline="0" dirty="0">
                <a:ln>
                  <a:noFill/>
                </a:ln>
                <a:solidFill>
                  <a:srgbClr val="0A0A0A"/>
                </a:solidFill>
                <a:effectLst/>
                <a:latin typeface="Comic Sans MS" panose="030F0702030302020204" pitchFamily="66" charset="0"/>
              </a:rPr>
              <a:t>. </a:t>
            </a:r>
            <a:r>
              <a:rPr kumimoji="0" lang="en-US" altLang="el-GR" sz="1400" b="1" i="0" u="none" strike="noStrike" cap="none" normalizeH="0" baseline="0" dirty="0" err="1">
                <a:ln>
                  <a:noFill/>
                </a:ln>
                <a:solidFill>
                  <a:srgbClr val="0A0A0A"/>
                </a:solidFill>
                <a:effectLst/>
                <a:latin typeface="Comic Sans MS" panose="030F0702030302020204" pitchFamily="66" charset="0"/>
              </a:rPr>
              <a:t>Κλωνική</a:t>
            </a:r>
            <a:r>
              <a:rPr kumimoji="0" lang="en-US" altLang="el-GR" sz="1400" b="1" i="0" u="none" strike="noStrike" cap="none" normalizeH="0" baseline="0" dirty="0">
                <a:ln>
                  <a:noFill/>
                </a:ln>
                <a:solidFill>
                  <a:srgbClr val="0A0A0A"/>
                </a:solidFill>
                <a:effectLst/>
                <a:latin typeface="Comic Sans MS" panose="030F0702030302020204" pitchFamily="66" charset="0"/>
              </a:rPr>
              <a:t> </a:t>
            </a:r>
            <a:r>
              <a:rPr kumimoji="0" lang="en-US" altLang="el-GR" sz="1400" b="1" i="0" u="none" strike="noStrike" cap="none" normalizeH="0" baseline="0" dirty="0" err="1">
                <a:ln>
                  <a:noFill/>
                </a:ln>
                <a:solidFill>
                  <a:srgbClr val="0A0A0A"/>
                </a:solidFill>
                <a:effectLst/>
                <a:latin typeface="Comic Sans MS" panose="030F0702030302020204" pitchFamily="66" charset="0"/>
              </a:rPr>
              <a:t>Εξάλειψη</a:t>
            </a:r>
            <a:r>
              <a:rPr kumimoji="0" lang="en-US" altLang="el-GR" sz="1400" b="1" i="0" u="none" strike="noStrike" cap="none" normalizeH="0" baseline="0" dirty="0">
                <a:ln>
                  <a:noFill/>
                </a:ln>
                <a:solidFill>
                  <a:srgbClr val="0A0A0A"/>
                </a:solidFill>
                <a:effectLst/>
                <a:latin typeface="Comic Sans MS" panose="030F0702030302020204" pitchFamily="66" charset="0"/>
              </a:rPr>
              <a:t> (Deletion / AICD)</a:t>
            </a:r>
            <a:endParaRPr kumimoji="0" lang="en-US" altLang="el-GR" sz="1400" b="1" i="0" u="none" strike="noStrike" cap="none" normalizeH="0" baseline="0" dirty="0">
              <a:ln>
                <a:noFill/>
              </a:ln>
              <a:solidFill>
                <a:schemeClr val="tx1"/>
              </a:solidFill>
              <a:effectLst/>
              <a:latin typeface="Comic Sans MS" panose="030F0702030302020204" pitchFamily="66" charset="0"/>
            </a:endParaRPr>
          </a:p>
          <a:p>
            <a:pPr marL="0" lvl="0" indent="0">
              <a:spcBef>
                <a:spcPct val="0"/>
              </a:spcBef>
              <a:buNone/>
            </a:pPr>
            <a:r>
              <a:rPr kumimoji="0" lang="en-US" altLang="el-GR" sz="1400" b="0" i="0" u="none" strike="noStrike" cap="none" normalizeH="0" baseline="0" dirty="0" err="1">
                <a:ln>
                  <a:noFill/>
                </a:ln>
                <a:solidFill>
                  <a:srgbClr val="0A0A0A"/>
                </a:solidFill>
                <a:effectLst/>
                <a:latin typeface="Comic Sans MS" panose="030F0702030302020204" pitchFamily="66" charset="0"/>
              </a:rPr>
              <a:t>Ότ</a:t>
            </a:r>
            <a:r>
              <a:rPr kumimoji="0" lang="en-US" altLang="el-GR" sz="1400" b="0" i="0" u="none" strike="noStrike" cap="none" normalizeH="0" baseline="0" dirty="0">
                <a:ln>
                  <a:noFill/>
                </a:ln>
                <a:solidFill>
                  <a:srgbClr val="0A0A0A"/>
                </a:solidFill>
                <a:effectLst/>
                <a:latin typeface="Comic Sans MS" panose="030F0702030302020204" pitchFamily="66" charset="0"/>
              </a:rPr>
              <a:t>αν ένα Τ-κύτταρο διεγείρεται επανειλημμένα από αυτοαντιγόνα, ενεργοποιείται ο μηχανισμός </a:t>
            </a:r>
            <a:r>
              <a:rPr kumimoji="0" lang="en-US" altLang="el-GR" sz="1400" b="1" i="0" u="none" strike="noStrike" cap="none" normalizeH="0" baseline="0" dirty="0">
                <a:ln>
                  <a:noFill/>
                </a:ln>
                <a:solidFill>
                  <a:srgbClr val="0A0A0A"/>
                </a:solidFill>
                <a:effectLst/>
                <a:latin typeface="Comic Sans MS" panose="030F0702030302020204" pitchFamily="66" charset="0"/>
              </a:rPr>
              <a:t>AICD</a:t>
            </a:r>
            <a:r>
              <a:rPr kumimoji="0" lang="en-US" altLang="el-GR" sz="1400" b="0" i="0" u="none" strike="noStrike" cap="none" normalizeH="0" baseline="0" dirty="0">
                <a:ln>
                  <a:noFill/>
                </a:ln>
                <a:solidFill>
                  <a:srgbClr val="0A0A0A"/>
                </a:solidFill>
                <a:effectLst/>
                <a:latin typeface="Comic Sans MS" panose="030F0702030302020204" pitchFamily="66" charset="0"/>
              </a:rPr>
              <a:t> (Activation-Induced Cell Death). </a:t>
            </a:r>
            <a:r>
              <a:rPr kumimoji="0" lang="en-US" altLang="el-GR" sz="1400" b="0" i="0" u="none" strike="noStrike" cap="none" normalizeH="0" baseline="0" dirty="0" err="1">
                <a:ln>
                  <a:noFill/>
                </a:ln>
                <a:solidFill>
                  <a:srgbClr val="0A0A0A"/>
                </a:solidFill>
                <a:effectLst/>
                <a:latin typeface="Comic Sans MS" panose="030F0702030302020204" pitchFamily="66" charset="0"/>
              </a:rPr>
              <a:t>Το</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κύττ</a:t>
            </a:r>
            <a:r>
              <a:rPr kumimoji="0" lang="en-US" altLang="el-GR" sz="1400" b="0" i="0" u="none" strike="noStrike" cap="none" normalizeH="0" baseline="0" dirty="0">
                <a:ln>
                  <a:noFill/>
                </a:ln>
                <a:solidFill>
                  <a:srgbClr val="0A0A0A"/>
                </a:solidFill>
                <a:effectLst/>
                <a:latin typeface="Comic Sans MS" panose="030F0702030302020204" pitchFamily="66" charset="0"/>
              </a:rPr>
              <a:t>αρο εκφράζει τον υποδοχέα </a:t>
            </a:r>
            <a:r>
              <a:rPr kumimoji="0" lang="en-US" altLang="el-GR" sz="1400" b="1" i="0" u="none" strike="noStrike" cap="none" normalizeH="0" baseline="0" dirty="0">
                <a:ln>
                  <a:noFill/>
                </a:ln>
                <a:solidFill>
                  <a:srgbClr val="0A0A0A"/>
                </a:solidFill>
                <a:effectLst/>
                <a:latin typeface="Comic Sans MS" panose="030F0702030302020204" pitchFamily="66" charset="0"/>
              </a:rPr>
              <a:t>Fas</a:t>
            </a:r>
            <a:r>
              <a:rPr kumimoji="0" lang="en-US" altLang="el-GR" sz="1400" b="0" i="0" u="none" strike="noStrike" cap="none" normalizeH="0" baseline="0" dirty="0">
                <a:ln>
                  <a:noFill/>
                </a:ln>
                <a:solidFill>
                  <a:srgbClr val="0A0A0A"/>
                </a:solidFill>
                <a:effectLst/>
                <a:latin typeface="Comic Sans MS" panose="030F0702030302020204" pitchFamily="66" charset="0"/>
              </a:rPr>
              <a:t> και το σύνδεσμο </a:t>
            </a:r>
            <a:r>
              <a:rPr kumimoji="0" lang="en-US" altLang="el-GR" sz="1400" b="1" i="0" u="none" strike="noStrike" cap="none" normalizeH="0" baseline="0" dirty="0">
                <a:ln>
                  <a:noFill/>
                </a:ln>
                <a:solidFill>
                  <a:srgbClr val="0A0A0A"/>
                </a:solidFill>
                <a:effectLst/>
                <a:latin typeface="Comic Sans MS" panose="030F0702030302020204" pitchFamily="66" charset="0"/>
              </a:rPr>
              <a:t>FasL</a:t>
            </a:r>
            <a:r>
              <a:rPr kumimoji="0" lang="en-US" altLang="el-GR" sz="1400" b="0" i="0" u="none" strike="noStrike" cap="none" normalizeH="0" baseline="0" dirty="0">
                <a:ln>
                  <a:noFill/>
                </a:ln>
                <a:solidFill>
                  <a:srgbClr val="0A0A0A"/>
                </a:solidFill>
                <a:effectLst/>
                <a:latin typeface="Comic Sans MS" panose="030F0702030302020204" pitchFamily="66" charset="0"/>
              </a:rPr>
              <a:t>, οδηγώντας το στην αυτοκτονία (απόπτωση). </a:t>
            </a:r>
            <a:endParaRPr kumimoji="0" lang="el-GR" altLang="el-GR" sz="1400" b="0" i="0" u="none" strike="noStrike" cap="none" normalizeH="0" baseline="0" dirty="0">
              <a:ln>
                <a:noFill/>
              </a:ln>
              <a:solidFill>
                <a:srgbClr val="0A0A0A"/>
              </a:solidFill>
              <a:effectLst/>
              <a:latin typeface="Comic Sans MS" panose="030F0702030302020204" pitchFamily="66" charset="0"/>
            </a:endParaRPr>
          </a:p>
          <a:p>
            <a:pPr marL="0" lvl="0" indent="0">
              <a:spcBef>
                <a:spcPct val="0"/>
              </a:spcBef>
              <a:buNone/>
            </a:pPr>
            <a:r>
              <a:rPr lang="el-GR" altLang="el-GR" sz="1400" dirty="0">
                <a:solidFill>
                  <a:srgbClr val="0A0A0A"/>
                </a:solidFill>
                <a:latin typeface="Comic Sans MS" panose="030F0702030302020204" pitchFamily="66" charset="0"/>
              </a:rPr>
              <a:t>3</a:t>
            </a:r>
            <a:r>
              <a:rPr lang="en-US" altLang="el-GR" sz="1400" dirty="0">
                <a:solidFill>
                  <a:srgbClr val="0A0A0A"/>
                </a:solidFill>
                <a:latin typeface="Comic Sans MS" panose="030F0702030302020204" pitchFamily="66" charset="0"/>
              </a:rPr>
              <a:t> Κατα</a:t>
            </a:r>
            <a:r>
              <a:rPr lang="en-US" altLang="el-GR" sz="1400" dirty="0" err="1">
                <a:solidFill>
                  <a:srgbClr val="0A0A0A"/>
                </a:solidFill>
                <a:latin typeface="Comic Sans MS" panose="030F0702030302020204" pitchFamily="66" charset="0"/>
              </a:rPr>
              <a:t>στολή</a:t>
            </a:r>
            <a:r>
              <a:rPr lang="en-US" altLang="el-GR" sz="1400" dirty="0">
                <a:solidFill>
                  <a:srgbClr val="0A0A0A"/>
                </a:solidFill>
                <a:latin typeface="Comic Sans MS" panose="030F0702030302020204" pitchFamily="66" charset="0"/>
              </a:rPr>
              <a:t> από </a:t>
            </a:r>
            <a:r>
              <a:rPr lang="en-US" altLang="el-GR" sz="1400" dirty="0" err="1">
                <a:solidFill>
                  <a:srgbClr val="0A0A0A"/>
                </a:solidFill>
                <a:latin typeface="Comic Sans MS" panose="030F0702030302020204" pitchFamily="66" charset="0"/>
              </a:rPr>
              <a:t>Ρυθμιστικά</a:t>
            </a:r>
            <a:r>
              <a:rPr lang="en-US" altLang="el-GR" sz="1400" dirty="0">
                <a:solidFill>
                  <a:srgbClr val="0A0A0A"/>
                </a:solidFill>
                <a:latin typeface="Comic Sans MS" panose="030F0702030302020204" pitchFamily="66" charset="0"/>
              </a:rPr>
              <a:t> Τ-</a:t>
            </a:r>
            <a:r>
              <a:rPr lang="en-US" altLang="el-GR" sz="1400" dirty="0" err="1">
                <a:solidFill>
                  <a:srgbClr val="0A0A0A"/>
                </a:solidFill>
                <a:latin typeface="Comic Sans MS" panose="030F0702030302020204" pitchFamily="66" charset="0"/>
              </a:rPr>
              <a:t>κύττ</a:t>
            </a:r>
            <a:r>
              <a:rPr lang="en-US" altLang="el-GR" sz="1400" dirty="0">
                <a:solidFill>
                  <a:srgbClr val="0A0A0A"/>
                </a:solidFill>
                <a:latin typeface="Comic Sans MS" panose="030F0702030302020204" pitchFamily="66" charset="0"/>
              </a:rPr>
              <a:t>αρα (Tregs) </a:t>
            </a:r>
            <a:endParaRPr lang="en-US" altLang="el-GR" sz="1400" dirty="0">
              <a:latin typeface="Comic Sans MS" panose="030F0702030302020204" pitchFamily="66" charset="0"/>
            </a:endParaRPr>
          </a:p>
          <a:p>
            <a:pPr marL="0" lvl="0" indent="0">
              <a:spcBef>
                <a:spcPct val="0"/>
              </a:spcBef>
              <a:buNone/>
            </a:pPr>
            <a:r>
              <a:rPr kumimoji="0" lang="en-US" altLang="el-GR" sz="1400" b="0" i="0" u="none" strike="noStrike" cap="none" normalizeH="0" baseline="0" dirty="0">
                <a:ln>
                  <a:noFill/>
                </a:ln>
                <a:solidFill>
                  <a:srgbClr val="0A0A0A"/>
                </a:solidFill>
                <a:effectLst/>
                <a:latin typeface="Comic Sans MS" panose="030F0702030302020204" pitchFamily="66" charset="0"/>
              </a:rPr>
              <a:t>Τα </a:t>
            </a:r>
            <a:r>
              <a:rPr lang="en-US" altLang="el-GR" sz="1400" dirty="0">
                <a:solidFill>
                  <a:srgbClr val="0A0A0A"/>
                </a:solidFill>
                <a:latin typeface="Comic Sans MS" panose="030F0702030302020204" pitchFamily="66" charset="0"/>
              </a:rPr>
              <a:t>T-</a:t>
            </a:r>
            <a:r>
              <a:rPr lang="en-US" altLang="el-GR" sz="1400" dirty="0" err="1">
                <a:solidFill>
                  <a:srgbClr val="0A0A0A"/>
                </a:solidFill>
                <a:latin typeface="Comic Sans MS" panose="030F0702030302020204" pitchFamily="66" charset="0"/>
              </a:rPr>
              <a:t>ρυθμιστικά</a:t>
            </a:r>
            <a:r>
              <a:rPr lang="en-US" altLang="el-GR" sz="1400" dirty="0">
                <a:solidFill>
                  <a:srgbClr val="0A0A0A"/>
                </a:solidFill>
                <a:latin typeface="Comic Sans MS" panose="030F0702030302020204" pitchFamily="66" charset="0"/>
              </a:rPr>
              <a:t> </a:t>
            </a:r>
            <a:r>
              <a:rPr lang="en-US" altLang="el-GR" sz="1400" dirty="0" err="1">
                <a:solidFill>
                  <a:srgbClr val="0A0A0A"/>
                </a:solidFill>
                <a:latin typeface="Comic Sans MS" panose="030F0702030302020204" pitchFamily="66" charset="0"/>
              </a:rPr>
              <a:t>κύττ</a:t>
            </a:r>
            <a:r>
              <a:rPr lang="en-US" altLang="el-GR" sz="1400" dirty="0">
                <a:solidFill>
                  <a:srgbClr val="0A0A0A"/>
                </a:solidFill>
                <a:latin typeface="Comic Sans MS" panose="030F0702030302020204" pitchFamily="66" charset="0"/>
              </a:rPr>
              <a:t>αρα</a:t>
            </a:r>
            <a:r>
              <a:rPr kumimoji="0" lang="en-US" altLang="el-GR" sz="1400" b="0" i="0" u="none" strike="noStrike" cap="none" normalizeH="0" baseline="0" dirty="0">
                <a:ln>
                  <a:noFill/>
                </a:ln>
                <a:solidFill>
                  <a:srgbClr val="0A0A0A"/>
                </a:solidFill>
                <a:effectLst/>
                <a:latin typeface="Comic Sans MS" panose="030F0702030302020204" pitchFamily="66" charset="0"/>
              </a:rPr>
              <a:t> (CD4+ CD25+ FoxP3+) δρουν ως "αστυνομία". Κατα</a:t>
            </a:r>
            <a:r>
              <a:rPr kumimoji="0" lang="en-US" altLang="el-GR" sz="1400" b="0" i="0" u="none" strike="noStrike" cap="none" normalizeH="0" baseline="0" dirty="0" err="1">
                <a:ln>
                  <a:noFill/>
                </a:ln>
                <a:solidFill>
                  <a:srgbClr val="0A0A0A"/>
                </a:solidFill>
                <a:effectLst/>
                <a:latin typeface="Comic Sans MS" panose="030F0702030302020204" pitchFamily="66" charset="0"/>
              </a:rPr>
              <a:t>στέλλουν</a:t>
            </a:r>
            <a:r>
              <a:rPr kumimoji="0" lang="en-US" altLang="el-GR" sz="1400" b="0" i="0" u="none" strike="noStrike" cap="none" normalizeH="0" baseline="0" dirty="0">
                <a:ln>
                  <a:noFill/>
                </a:ln>
                <a:solidFill>
                  <a:srgbClr val="0A0A0A"/>
                </a:solidFill>
                <a:effectLst/>
                <a:latin typeface="Comic Sans MS" panose="030F0702030302020204" pitchFamily="66" charset="0"/>
              </a:rPr>
              <a:t> τα α</a:t>
            </a:r>
            <a:r>
              <a:rPr kumimoji="0" lang="en-US" altLang="el-GR" sz="1400" b="0" i="0" u="none" strike="noStrike" cap="none" normalizeH="0" baseline="0" dirty="0" err="1">
                <a:ln>
                  <a:noFill/>
                </a:ln>
                <a:solidFill>
                  <a:srgbClr val="0A0A0A"/>
                </a:solidFill>
                <a:effectLst/>
                <a:latin typeface="Comic Sans MS" panose="030F0702030302020204" pitchFamily="66" charset="0"/>
              </a:rPr>
              <a:t>υτοδρ</a:t>
            </a:r>
            <a:r>
              <a:rPr kumimoji="0" lang="en-US" altLang="el-GR" sz="1400" b="0" i="0" u="none" strike="noStrike" cap="none" normalizeH="0" baseline="0" dirty="0">
                <a:ln>
                  <a:noFill/>
                </a:ln>
                <a:solidFill>
                  <a:srgbClr val="0A0A0A"/>
                </a:solidFill>
                <a:effectLst/>
                <a:latin typeface="Comic Sans MS" panose="030F0702030302020204" pitchFamily="66" charset="0"/>
              </a:rPr>
              <a:t>αστικά Τ-κύτταρα μέσω:</a:t>
            </a:r>
            <a:endParaRPr lang="en-US" altLang="el-GR" sz="1400" dirty="0">
              <a:latin typeface="Comic Sans MS" panose="030F0702030302020204" pitchFamily="66" charset="0"/>
            </a:endParaRPr>
          </a:p>
          <a:p>
            <a:pPr marL="0" lvl="0" indent="0">
              <a:spcBef>
                <a:spcPct val="0"/>
              </a:spcBef>
            </a:pPr>
            <a:r>
              <a:rPr kumimoji="0" lang="en-US" altLang="el-GR" sz="1400" b="0" i="0" u="none" strike="noStrike" cap="none" normalizeH="0" baseline="0" dirty="0" err="1">
                <a:ln>
                  <a:noFill/>
                </a:ln>
                <a:solidFill>
                  <a:srgbClr val="0A0A0A"/>
                </a:solidFill>
                <a:effectLst/>
                <a:latin typeface="Comic Sans MS" panose="030F0702030302020204" pitchFamily="66" charset="0"/>
              </a:rPr>
              <a:t>Έκκρισης</a:t>
            </a:r>
            <a:r>
              <a:rPr kumimoji="0" lang="en-US" altLang="el-GR" sz="1400" b="0" i="0" u="none" strike="noStrike" cap="none" normalizeH="0" baseline="0" dirty="0">
                <a:ln>
                  <a:noFill/>
                </a:ln>
                <a:solidFill>
                  <a:srgbClr val="0A0A0A"/>
                </a:solidFill>
                <a:effectLst/>
                <a:latin typeface="Comic Sans MS" panose="030F0702030302020204" pitchFamily="66" charset="0"/>
              </a:rPr>
              <a:t> α</a:t>
            </a:r>
            <a:r>
              <a:rPr kumimoji="0" lang="en-US" altLang="el-GR" sz="1400" b="0" i="0" u="none" strike="noStrike" cap="none" normalizeH="0" baseline="0" dirty="0" err="1">
                <a:ln>
                  <a:noFill/>
                </a:ln>
                <a:solidFill>
                  <a:srgbClr val="0A0A0A"/>
                </a:solidFill>
                <a:effectLst/>
                <a:latin typeface="Comic Sans MS" panose="030F0702030302020204" pitchFamily="66" charset="0"/>
              </a:rPr>
              <a:t>ντιφλεγμονωδών</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κυττ</a:t>
            </a:r>
            <a:r>
              <a:rPr kumimoji="0" lang="en-US" altLang="el-GR" sz="1400" b="0" i="0" u="none" strike="noStrike" cap="none" normalizeH="0" baseline="0" dirty="0">
                <a:ln>
                  <a:noFill/>
                </a:ln>
                <a:solidFill>
                  <a:srgbClr val="0A0A0A"/>
                </a:solidFill>
                <a:effectLst/>
                <a:latin typeface="Comic Sans MS" panose="030F0702030302020204" pitchFamily="66" charset="0"/>
              </a:rPr>
              <a:t>αροκινών (IL-10, TGF-β).</a:t>
            </a:r>
          </a:p>
          <a:p>
            <a:pPr marL="0" lvl="0" indent="0">
              <a:spcBef>
                <a:spcPct val="0"/>
              </a:spcBef>
            </a:pPr>
            <a:r>
              <a:rPr kumimoji="0" lang="en-US" altLang="el-GR" sz="1400" b="0" i="0" u="none" strike="noStrike" cap="none" normalizeH="0" baseline="0" dirty="0" err="1">
                <a:ln>
                  <a:noFill/>
                </a:ln>
                <a:solidFill>
                  <a:srgbClr val="0A0A0A"/>
                </a:solidFill>
                <a:effectLst/>
                <a:latin typeface="Comic Sans MS" panose="030F0702030302020204" pitchFamily="66" charset="0"/>
              </a:rPr>
              <a:t>Άμεσης</a:t>
            </a:r>
            <a:r>
              <a:rPr kumimoji="0" lang="en-US" altLang="el-GR" sz="1400" b="0" i="0" u="none" strike="noStrike" cap="none" normalizeH="0" baseline="0" dirty="0">
                <a:ln>
                  <a:noFill/>
                </a:ln>
                <a:solidFill>
                  <a:srgbClr val="0A0A0A"/>
                </a:solidFill>
                <a:effectLst/>
                <a:latin typeface="Comic Sans MS" panose="030F0702030302020204" pitchFamily="66" charset="0"/>
              </a:rPr>
              <a:t> κατα</a:t>
            </a:r>
            <a:r>
              <a:rPr kumimoji="0" lang="en-US" altLang="el-GR" sz="1400" b="0" i="0" u="none" strike="noStrike" cap="none" normalizeH="0" baseline="0" dirty="0" err="1">
                <a:ln>
                  <a:noFill/>
                </a:ln>
                <a:solidFill>
                  <a:srgbClr val="0A0A0A"/>
                </a:solidFill>
                <a:effectLst/>
                <a:latin typeface="Comic Sans MS" panose="030F0702030302020204" pitchFamily="66" charset="0"/>
              </a:rPr>
              <a:t>νάλωσης</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της</a:t>
            </a:r>
            <a:r>
              <a:rPr kumimoji="0" lang="en-US" altLang="el-GR" sz="1400" b="0" i="0" u="none" strike="noStrike" cap="none" normalizeH="0" baseline="0" dirty="0">
                <a:ln>
                  <a:noFill/>
                </a:ln>
                <a:solidFill>
                  <a:srgbClr val="0A0A0A"/>
                </a:solidFill>
                <a:effectLst/>
                <a:latin typeface="Comic Sans MS" panose="030F0702030302020204" pitchFamily="66" charset="0"/>
              </a:rPr>
              <a:t> IL-2 (π</a:t>
            </a:r>
            <a:r>
              <a:rPr kumimoji="0" lang="en-US" altLang="el-GR" sz="1400" b="0" i="0" u="none" strike="noStrike" cap="none" normalizeH="0" baseline="0" dirty="0" err="1">
                <a:ln>
                  <a:noFill/>
                </a:ln>
                <a:solidFill>
                  <a:srgbClr val="0A0A0A"/>
                </a:solidFill>
                <a:effectLst/>
                <a:latin typeface="Comic Sans MS" panose="030F0702030302020204" pitchFamily="66" charset="0"/>
              </a:rPr>
              <a:t>ου</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χρειάζοντ</a:t>
            </a:r>
            <a:r>
              <a:rPr kumimoji="0" lang="en-US" altLang="el-GR" sz="1400" b="0" i="0" u="none" strike="noStrike" cap="none" normalizeH="0" baseline="0" dirty="0">
                <a:ln>
                  <a:noFill/>
                </a:ln>
                <a:solidFill>
                  <a:srgbClr val="0A0A0A"/>
                </a:solidFill>
                <a:effectLst/>
                <a:latin typeface="Comic Sans MS" panose="030F0702030302020204" pitchFamily="66" charset="0"/>
              </a:rPr>
              <a:t>αι τα άλλα Τ-κύτταρα για να πολλαπλασιαστούν).</a:t>
            </a:r>
          </a:p>
          <a:p>
            <a:pPr marL="0" lvl="0" indent="0">
              <a:spcBef>
                <a:spcPct val="0"/>
              </a:spcBef>
            </a:pPr>
            <a:r>
              <a:rPr kumimoji="0" lang="en-US" altLang="el-GR" sz="1400" b="0" i="0" u="none" strike="noStrike" cap="none" normalizeH="0" baseline="0" dirty="0">
                <a:ln>
                  <a:noFill/>
                </a:ln>
                <a:solidFill>
                  <a:srgbClr val="0A0A0A"/>
                </a:solidFill>
                <a:effectLst/>
                <a:latin typeface="Comic Sans MS" panose="030F0702030302020204" pitchFamily="66" charset="0"/>
              </a:rPr>
              <a:t>Απ</a:t>
            </a:r>
            <a:r>
              <a:rPr kumimoji="0" lang="en-US" altLang="el-GR" sz="1400" b="0" i="0" u="none" strike="noStrike" cap="none" normalizeH="0" baseline="0" dirty="0" err="1">
                <a:ln>
                  <a:noFill/>
                </a:ln>
                <a:solidFill>
                  <a:srgbClr val="0A0A0A"/>
                </a:solidFill>
                <a:effectLst/>
                <a:latin typeface="Comic Sans MS" panose="030F0702030302020204" pitchFamily="66" charset="0"/>
              </a:rPr>
              <a:t>ενεργο</a:t>
            </a:r>
            <a:r>
              <a:rPr kumimoji="0" lang="en-US" altLang="el-GR" sz="1400" b="0" i="0" u="none" strike="noStrike" cap="none" normalizeH="0" baseline="0" dirty="0">
                <a:ln>
                  <a:noFill/>
                </a:ln>
                <a:solidFill>
                  <a:srgbClr val="0A0A0A"/>
                </a:solidFill>
                <a:effectLst/>
                <a:latin typeface="Comic Sans MS" panose="030F0702030302020204" pitchFamily="66" charset="0"/>
              </a:rPr>
              <a:t>ποίησης των κυττάρων-παρουσιαστών αντιγόνου. </a:t>
            </a:r>
            <a:endParaRPr kumimoji="0" lang="en-US" altLang="el-GR" sz="140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400" b="1" i="0" u="none" strike="noStrike" cap="none" normalizeH="0" baseline="0" dirty="0" err="1">
                <a:ln>
                  <a:noFill/>
                </a:ln>
                <a:solidFill>
                  <a:srgbClr val="FF0000"/>
                </a:solidFill>
                <a:effectLst/>
                <a:latin typeface="Comic Sans MS" panose="030F0702030302020204" pitchFamily="66" charset="0"/>
              </a:rPr>
              <a:t>Σύνοψη</a:t>
            </a:r>
            <a:r>
              <a:rPr kumimoji="0" lang="en-US" altLang="el-GR" sz="1400" b="1" i="0" u="none" strike="noStrike" cap="none" normalizeH="0" baseline="0" dirty="0">
                <a:ln>
                  <a:noFill/>
                </a:ln>
                <a:solidFill>
                  <a:srgbClr val="FF0000"/>
                </a:solidFill>
                <a:effectLst/>
                <a:latin typeface="Comic Sans MS" panose="030F0702030302020204" pitchFamily="66" charset="0"/>
              </a:rPr>
              <a:t>:</a:t>
            </a:r>
            <a:r>
              <a:rPr kumimoji="0" lang="en-US" altLang="el-GR" sz="1400" b="0" i="0" u="none" strike="noStrike" cap="none" normalizeH="0" baseline="0" dirty="0">
                <a:ln>
                  <a:noFill/>
                </a:ln>
                <a:solidFill>
                  <a:srgbClr val="FF0000"/>
                </a:solidFill>
                <a:effectLst/>
                <a:latin typeface="Comic Sans MS" panose="030F0702030302020204" pitchFamily="66" charset="0"/>
              </a:rPr>
              <a:t> </a:t>
            </a:r>
            <a:r>
              <a:rPr kumimoji="0" lang="en-US" altLang="el-GR" sz="1400" b="0" i="0" u="none" strike="noStrike" cap="none" normalizeH="0" baseline="0" dirty="0" err="1">
                <a:ln>
                  <a:noFill/>
                </a:ln>
                <a:solidFill>
                  <a:srgbClr val="FF0000"/>
                </a:solidFill>
                <a:effectLst/>
                <a:latin typeface="Comic Sans MS" panose="030F0702030302020204" pitchFamily="66" charset="0"/>
              </a:rPr>
              <a:t>Ενώ</a:t>
            </a:r>
            <a:r>
              <a:rPr kumimoji="0" lang="en-US" altLang="el-GR" sz="1400" b="0" i="0" u="none" strike="noStrike" cap="none" normalizeH="0" baseline="0" dirty="0">
                <a:ln>
                  <a:noFill/>
                </a:ln>
                <a:solidFill>
                  <a:srgbClr val="FF0000"/>
                </a:solidFill>
                <a:effectLst/>
                <a:latin typeface="Comic Sans MS" panose="030F0702030302020204" pitchFamily="66" charset="0"/>
              </a:rPr>
              <a:t> η </a:t>
            </a:r>
            <a:r>
              <a:rPr kumimoji="0" lang="en-US" altLang="el-GR" sz="1400" b="0" i="0" u="none" strike="noStrike" cap="none" normalizeH="0" baseline="0" dirty="0" err="1">
                <a:ln>
                  <a:noFill/>
                </a:ln>
                <a:solidFill>
                  <a:srgbClr val="FF0000"/>
                </a:solidFill>
                <a:effectLst/>
                <a:latin typeface="Comic Sans MS" panose="030F0702030302020204" pitchFamily="66" charset="0"/>
              </a:rPr>
              <a:t>κεντρική</a:t>
            </a:r>
            <a:r>
              <a:rPr kumimoji="0" lang="en-US" altLang="el-GR" sz="1400" b="0" i="0" u="none" strike="noStrike" cap="none" normalizeH="0" baseline="0" dirty="0">
                <a:ln>
                  <a:noFill/>
                </a:ln>
                <a:solidFill>
                  <a:srgbClr val="FF0000"/>
                </a:solidFill>
                <a:effectLst/>
                <a:latin typeface="Comic Sans MS" panose="030F0702030302020204" pitchFamily="66" charset="0"/>
              </a:rPr>
              <a:t> α</a:t>
            </a:r>
            <a:r>
              <a:rPr kumimoji="0" lang="en-US" altLang="el-GR" sz="1400" b="0" i="0" u="none" strike="noStrike" cap="none" normalizeH="0" baseline="0" dirty="0" err="1">
                <a:ln>
                  <a:noFill/>
                </a:ln>
                <a:solidFill>
                  <a:srgbClr val="FF0000"/>
                </a:solidFill>
                <a:effectLst/>
                <a:latin typeface="Comic Sans MS" panose="030F0702030302020204" pitchFamily="66" charset="0"/>
              </a:rPr>
              <a:t>νοχή</a:t>
            </a:r>
            <a:r>
              <a:rPr kumimoji="0" lang="en-US" altLang="el-GR" sz="1400" b="0" i="0" u="none" strike="noStrike" cap="none" normalizeH="0" baseline="0" dirty="0">
                <a:ln>
                  <a:noFill/>
                </a:ln>
                <a:solidFill>
                  <a:srgbClr val="FF0000"/>
                </a:solidFill>
                <a:effectLst/>
                <a:latin typeface="Comic Sans MS" panose="030F0702030302020204" pitchFamily="66" charset="0"/>
              </a:rPr>
              <a:t> "</a:t>
            </a:r>
            <a:r>
              <a:rPr kumimoji="0" lang="en-US" altLang="el-GR" sz="1400" b="0" i="0" u="none" strike="noStrike" cap="none" normalizeH="0" baseline="0" dirty="0" err="1">
                <a:ln>
                  <a:noFill/>
                </a:ln>
                <a:solidFill>
                  <a:srgbClr val="FF0000"/>
                </a:solidFill>
                <a:effectLst/>
                <a:latin typeface="Comic Sans MS" panose="030F0702030302020204" pitchFamily="66" charset="0"/>
              </a:rPr>
              <a:t>φιλτράρει</a:t>
            </a:r>
            <a:r>
              <a:rPr kumimoji="0" lang="en-US" altLang="el-GR" sz="1400" b="0" i="0" u="none" strike="noStrike" cap="none" normalizeH="0" baseline="0" dirty="0">
                <a:ln>
                  <a:noFill/>
                </a:ln>
                <a:solidFill>
                  <a:srgbClr val="FF0000"/>
                </a:solidFill>
                <a:effectLst/>
                <a:latin typeface="Comic Sans MS" panose="030F0702030302020204" pitchFamily="66" charset="0"/>
              </a:rPr>
              <a:t>" τα </a:t>
            </a:r>
            <a:r>
              <a:rPr kumimoji="0" lang="en-US" altLang="el-GR" sz="1400" b="0" i="0" u="none" strike="noStrike" cap="none" normalizeH="0" baseline="0" dirty="0" err="1">
                <a:ln>
                  <a:noFill/>
                </a:ln>
                <a:solidFill>
                  <a:srgbClr val="FF0000"/>
                </a:solidFill>
                <a:effectLst/>
                <a:latin typeface="Comic Sans MS" panose="030F0702030302020204" pitchFamily="66" charset="0"/>
              </a:rPr>
              <a:t>κύττ</a:t>
            </a:r>
            <a:r>
              <a:rPr kumimoji="0" lang="en-US" altLang="el-GR" sz="1400" b="0" i="0" u="none" strike="noStrike" cap="none" normalizeH="0" baseline="0" dirty="0">
                <a:ln>
                  <a:noFill/>
                </a:ln>
                <a:solidFill>
                  <a:srgbClr val="FF0000"/>
                </a:solidFill>
                <a:effectLst/>
                <a:latin typeface="Comic Sans MS" panose="030F0702030302020204" pitchFamily="66" charset="0"/>
              </a:rPr>
              <a:t>αρα στη βάση, η περιφερική ανοχή ελέγχει τη συμπεριφορά τους στο πεδίο της μάχης.</a:t>
            </a:r>
            <a:endParaRPr kumimoji="0" lang="en-US" altLang="el-GR" sz="800" b="1" i="0" u="none" strike="noStrike" cap="none" normalizeH="0" baseline="0" dirty="0">
              <a:ln>
                <a:noFill/>
              </a:ln>
              <a:solidFill>
                <a:srgbClr val="FF0000"/>
              </a:solidFill>
              <a:effectLst/>
              <a:latin typeface="Comic Sans MS" panose="030F0702030302020204" pitchFamily="66" charset="0"/>
            </a:endParaRPr>
          </a:p>
        </p:txBody>
      </p:sp>
      <p:sp>
        <p:nvSpPr>
          <p:cNvPr id="5" name="Text Box 93">
            <a:extLst>
              <a:ext uri="{FF2B5EF4-FFF2-40B4-BE49-F238E27FC236}">
                <a16:creationId xmlns:a16="http://schemas.microsoft.com/office/drawing/2014/main" id="{43F158D0-CE5A-4A48-1BC8-99B53EA7D730}"/>
              </a:ext>
            </a:extLst>
          </p:cNvPr>
          <p:cNvSpPr txBox="1">
            <a:spLocks noChangeArrowheads="1"/>
          </p:cNvSpPr>
          <p:nvPr/>
        </p:nvSpPr>
        <p:spPr bwMode="auto">
          <a:xfrm>
            <a:off x="847197" y="188913"/>
            <a:ext cx="598593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a:spcBef>
                <a:spcPct val="20000"/>
              </a:spcBef>
              <a:buChar char="»"/>
              <a:defRPr sz="2000">
                <a:solidFill>
                  <a:schemeClr val="tx1"/>
                </a:solidFill>
                <a:latin typeface="Times" panose="02020603050405020304" pitchFamily="18" charset="0"/>
              </a:defRPr>
            </a:lvl5pPr>
            <a:lvl6pPr eaLnBrk="0" fontAlgn="base" hangingPunct="0">
              <a:spcBef>
                <a:spcPct val="20000"/>
              </a:spcBef>
              <a:spcAft>
                <a:spcPct val="0"/>
              </a:spcAft>
              <a:buChar char="»"/>
              <a:defRPr sz="2000">
                <a:solidFill>
                  <a:schemeClr val="tx1"/>
                </a:solidFill>
                <a:latin typeface="Times" panose="02020603050405020304" pitchFamily="18" charset="0"/>
              </a:defRPr>
            </a:lvl6pPr>
            <a:lvl7pPr eaLnBrk="0" fontAlgn="base" hangingPunct="0">
              <a:spcBef>
                <a:spcPct val="20000"/>
              </a:spcBef>
              <a:spcAft>
                <a:spcPct val="0"/>
              </a:spcAft>
              <a:buChar char="»"/>
              <a:defRPr sz="2000">
                <a:solidFill>
                  <a:schemeClr val="tx1"/>
                </a:solidFill>
                <a:latin typeface="Times" panose="02020603050405020304" pitchFamily="18" charset="0"/>
              </a:defRPr>
            </a:lvl7pPr>
            <a:lvl8pPr eaLnBrk="0" fontAlgn="base" hangingPunct="0">
              <a:spcBef>
                <a:spcPct val="20000"/>
              </a:spcBef>
              <a:spcAft>
                <a:spcPct val="0"/>
              </a:spcAft>
              <a:buChar char="»"/>
              <a:defRPr sz="2000">
                <a:solidFill>
                  <a:schemeClr val="tx1"/>
                </a:solidFill>
                <a:latin typeface="Times" panose="02020603050405020304" pitchFamily="18" charset="0"/>
              </a:defRPr>
            </a:lvl8pPr>
            <a:lvl9pPr eaLnBrk="0" fontAlgn="base" hangingPunct="0">
              <a:spcBef>
                <a:spcPct val="20000"/>
              </a:spcBef>
              <a:spcAft>
                <a:spcPct val="0"/>
              </a:spcAft>
              <a:buChar char="»"/>
              <a:defRPr sz="2000">
                <a:solidFill>
                  <a:schemeClr val="tx1"/>
                </a:solidFill>
                <a:latin typeface="Times" panose="02020603050405020304" pitchFamily="18" charset="0"/>
              </a:defRPr>
            </a:lvl9pPr>
          </a:lstStyle>
          <a:p>
            <a:pPr lvl="4" algn="ctr">
              <a:spcBef>
                <a:spcPct val="0"/>
              </a:spcBef>
              <a:buFontTx/>
              <a:buNone/>
            </a:pPr>
            <a:r>
              <a:rPr lang="el-GR" altLang="el-GR" sz="3200" dirty="0">
                <a:solidFill>
                  <a:srgbClr val="FA0505"/>
                </a:solidFill>
                <a:latin typeface="Comic Sans MS" panose="030F0702030302020204" pitchFamily="66" charset="0"/>
              </a:rPr>
              <a:t>Τ-Περιφερική ανοχή</a:t>
            </a:r>
            <a:endParaRPr lang="en-US" altLang="el-GR" sz="3200" dirty="0">
              <a:solidFill>
                <a:srgbClr val="FA0505"/>
              </a:solidFill>
              <a:latin typeface="Comic Sans MS" panose="030F0702030302020204" pitchFamily="66" charset="0"/>
            </a:endParaRPr>
          </a:p>
        </p:txBody>
      </p:sp>
    </p:spTree>
    <p:extLst>
      <p:ext uri="{BB962C8B-B14F-4D97-AF65-F5344CB8AC3E}">
        <p14:creationId xmlns:p14="http://schemas.microsoft.com/office/powerpoint/2010/main" val="1640455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35164C-6E16-1F19-EF9E-5B030DBA2C6A}"/>
              </a:ext>
            </a:extLst>
          </p:cNvPr>
          <p:cNvSpPr>
            <a:spLocks noGrp="1"/>
          </p:cNvSpPr>
          <p:nvPr>
            <p:ph type="title"/>
          </p:nvPr>
        </p:nvSpPr>
        <p:spPr/>
        <p:txBody>
          <a:bodyPr/>
          <a:lstStyle/>
          <a:p>
            <a:r>
              <a:rPr lang="el-GR" altLang="el-GR" sz="3200" dirty="0">
                <a:solidFill>
                  <a:srgbClr val="FA0505"/>
                </a:solidFill>
                <a:latin typeface="Comic Sans MS" panose="030F0702030302020204" pitchFamily="66" charset="0"/>
              </a:rPr>
              <a:t>Τ-Περιφερική ανοχή (συνέχεια)</a:t>
            </a:r>
            <a:br>
              <a:rPr lang="en-US" altLang="el-GR" sz="3200" dirty="0">
                <a:solidFill>
                  <a:srgbClr val="FA0505"/>
                </a:solidFill>
                <a:latin typeface="Comic Sans MS" panose="030F0702030302020204" pitchFamily="66" charset="0"/>
              </a:rPr>
            </a:br>
            <a:endParaRPr lang="el-GR" sz="3200" dirty="0"/>
          </a:p>
        </p:txBody>
      </p:sp>
      <p:sp>
        <p:nvSpPr>
          <p:cNvPr id="3" name="Θέση περιεχομένου 2">
            <a:extLst>
              <a:ext uri="{FF2B5EF4-FFF2-40B4-BE49-F238E27FC236}">
                <a16:creationId xmlns:a16="http://schemas.microsoft.com/office/drawing/2014/main" id="{5ECF47B7-70E4-AD78-6653-3A2770D87210}"/>
              </a:ext>
            </a:extLst>
          </p:cNvPr>
          <p:cNvSpPr>
            <a:spLocks noGrp="1"/>
          </p:cNvSpPr>
          <p:nvPr>
            <p:ph idx="1"/>
          </p:nvPr>
        </p:nvSpPr>
        <p:spPr>
          <a:xfrm>
            <a:off x="685800" y="1556792"/>
            <a:ext cx="7772400" cy="453920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l-GR" sz="1400" b="1"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4. </a:t>
            </a:r>
            <a:r>
              <a:rPr kumimoji="0" lang="en-US" altLang="el-GR" sz="1400" b="1" i="0" u="none" strike="noStrike" kern="1200" cap="none" spc="0" normalizeH="0" baseline="0" noProof="0" dirty="0" err="1">
                <a:ln>
                  <a:noFill/>
                </a:ln>
                <a:solidFill>
                  <a:srgbClr val="0A0A0A"/>
                </a:solidFill>
                <a:effectLst/>
                <a:uLnTx/>
                <a:uFillTx/>
                <a:latin typeface="Comic Sans MS" panose="030F0702030302020204" pitchFamily="66" charset="0"/>
                <a:ea typeface="+mn-ea"/>
                <a:cs typeface="+mn-cs"/>
              </a:rPr>
              <a:t>Ανοσολογική</a:t>
            </a:r>
            <a:r>
              <a:rPr kumimoji="0" lang="en-US" altLang="el-GR" sz="1400" b="1"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 </a:t>
            </a:r>
            <a:r>
              <a:rPr kumimoji="0" lang="en-US" altLang="el-GR" sz="1400" b="1" i="0" u="none" strike="noStrike" kern="1200" cap="none" spc="0" normalizeH="0" baseline="0" noProof="0" dirty="0" err="1">
                <a:ln>
                  <a:noFill/>
                </a:ln>
                <a:solidFill>
                  <a:srgbClr val="0A0A0A"/>
                </a:solidFill>
                <a:effectLst/>
                <a:uLnTx/>
                <a:uFillTx/>
                <a:latin typeface="Comic Sans MS" panose="030F0702030302020204" pitchFamily="66" charset="0"/>
                <a:ea typeface="+mn-ea"/>
                <a:cs typeface="+mn-cs"/>
              </a:rPr>
              <a:t>Άγνοι</a:t>
            </a:r>
            <a:r>
              <a:rPr kumimoji="0" lang="en-US" altLang="el-GR" sz="1400" b="1"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α (Ignorance)</a:t>
            </a:r>
            <a:endParaRPr kumimoji="0" lang="en-US" altLang="el-GR" sz="1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l-GR" sz="1400" b="0" i="0" u="none" strike="noStrike" kern="1200" cap="none" spc="0" normalizeH="0" baseline="0" noProof="0" dirty="0" err="1">
                <a:ln>
                  <a:noFill/>
                </a:ln>
                <a:solidFill>
                  <a:srgbClr val="0A0A0A"/>
                </a:solidFill>
                <a:effectLst/>
                <a:uLnTx/>
                <a:uFillTx/>
                <a:latin typeface="Comic Sans MS" panose="030F0702030302020204" pitchFamily="66" charset="0"/>
                <a:ea typeface="+mn-ea"/>
                <a:cs typeface="+mn-cs"/>
              </a:rPr>
              <a:t>Πολλά</a:t>
            </a:r>
            <a:r>
              <a:rPr kumimoji="0" lang="en-US" altLang="el-GR" sz="14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 Τ-</a:t>
            </a:r>
            <a:r>
              <a:rPr kumimoji="0" lang="en-US" altLang="el-GR" sz="1400" b="0" i="0" u="none" strike="noStrike" kern="1200" cap="none" spc="0" normalizeH="0" baseline="0" noProof="0" dirty="0" err="1">
                <a:ln>
                  <a:noFill/>
                </a:ln>
                <a:solidFill>
                  <a:srgbClr val="0A0A0A"/>
                </a:solidFill>
                <a:effectLst/>
                <a:uLnTx/>
                <a:uFillTx/>
                <a:latin typeface="Comic Sans MS" panose="030F0702030302020204" pitchFamily="66" charset="0"/>
                <a:ea typeface="+mn-ea"/>
                <a:cs typeface="+mn-cs"/>
              </a:rPr>
              <a:t>κύττ</a:t>
            </a:r>
            <a:r>
              <a:rPr kumimoji="0" lang="en-US" altLang="el-GR" sz="14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αρα που αναγνωρίζουν αυτοαντιγόνα απλώς δεν τα "συναντούν" ποτέ, είτε επειδή η συγκέντρωση του αντιγόνου είναι πολύ χαμηλή, είτε επειδή τα αντιγόνα βρίσκονται σε </a:t>
            </a:r>
            <a:r>
              <a:rPr kumimoji="0" lang="en-US" altLang="el-GR" sz="1400" b="1"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ανοσολογικά προνομιούχες περιοχές</a:t>
            </a:r>
            <a:r>
              <a:rPr kumimoji="0" lang="en-US" altLang="el-GR" sz="14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 (π.χ. </a:t>
            </a:r>
            <a:r>
              <a:rPr kumimoji="0" lang="en-US" altLang="el-GR" sz="1400" b="0" i="0" u="none" strike="noStrike" kern="1200" cap="none" spc="0" normalizeH="0" baseline="0" noProof="0" dirty="0" err="1">
                <a:ln>
                  <a:noFill/>
                </a:ln>
                <a:solidFill>
                  <a:srgbClr val="0A0A0A"/>
                </a:solidFill>
                <a:effectLst/>
                <a:uLnTx/>
                <a:uFillTx/>
                <a:latin typeface="Comic Sans MS" panose="030F0702030302020204" pitchFamily="66" charset="0"/>
                <a:ea typeface="+mn-ea"/>
                <a:cs typeface="+mn-cs"/>
              </a:rPr>
              <a:t>εγκέφ</a:t>
            </a:r>
            <a:r>
              <a:rPr kumimoji="0" lang="en-US" altLang="el-GR" sz="14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αλος, όρχεις, μάτια) όπου η πρόσβαση των λεμφοκυττάρων είναι περιορισμένη.</a:t>
            </a:r>
            <a:endParaRPr kumimoji="0" lang="en-US" altLang="el-GR" sz="1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l-GR" sz="1400" b="1"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5. </a:t>
            </a:r>
            <a:r>
              <a:rPr kumimoji="0" lang="en-US" altLang="el-GR" sz="1400" b="1" i="0" u="none" strike="noStrike" kern="1200" cap="none" spc="0" normalizeH="0" baseline="0" noProof="0" dirty="0" err="1">
                <a:ln>
                  <a:noFill/>
                </a:ln>
                <a:solidFill>
                  <a:srgbClr val="0A0A0A"/>
                </a:solidFill>
                <a:effectLst/>
                <a:uLnTx/>
                <a:uFillTx/>
                <a:latin typeface="Comic Sans MS" panose="030F0702030302020204" pitchFamily="66" charset="0"/>
                <a:ea typeface="+mn-ea"/>
                <a:cs typeface="+mn-cs"/>
              </a:rPr>
              <a:t>Αν</a:t>
            </a:r>
            <a:r>
              <a:rPr kumimoji="0" lang="en-US" altLang="el-GR" sz="1400" b="1"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ασταλτικοί Υποδοχείς (Checkpoints)</a:t>
            </a:r>
            <a:endParaRPr kumimoji="0" lang="en-US" altLang="el-GR" sz="14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l-GR" sz="14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Τα Τ-</a:t>
            </a:r>
            <a:r>
              <a:rPr kumimoji="0" lang="en-US" altLang="el-GR" sz="1400" b="0" i="0" u="none" strike="noStrike" kern="1200" cap="none" spc="0" normalizeH="0" baseline="0" noProof="0" dirty="0" err="1">
                <a:ln>
                  <a:noFill/>
                </a:ln>
                <a:solidFill>
                  <a:srgbClr val="0A0A0A"/>
                </a:solidFill>
                <a:effectLst/>
                <a:uLnTx/>
                <a:uFillTx/>
                <a:latin typeface="Comic Sans MS" panose="030F0702030302020204" pitchFamily="66" charset="0"/>
                <a:ea typeface="+mn-ea"/>
                <a:cs typeface="+mn-cs"/>
              </a:rPr>
              <a:t>κύττ</a:t>
            </a:r>
            <a:r>
              <a:rPr kumimoji="0" lang="en-US" altLang="el-GR" sz="14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αρα διαθέτουν "φρένα" όπως τα μόρια </a:t>
            </a:r>
            <a:r>
              <a:rPr kumimoji="0" lang="en-US" altLang="el-GR" sz="1400" b="1"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CTLA-4</a:t>
            </a:r>
            <a:r>
              <a:rPr kumimoji="0" lang="en-US" altLang="el-GR" sz="14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 και </a:t>
            </a:r>
            <a:r>
              <a:rPr kumimoji="0" lang="en-US" altLang="el-GR" sz="1400" b="1"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PD-1</a:t>
            </a:r>
            <a:r>
              <a:rPr kumimoji="0" lang="en-US" altLang="el-GR" sz="14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 </a:t>
            </a:r>
            <a:r>
              <a:rPr kumimoji="0" lang="en-US" altLang="el-GR" sz="1400" b="0" i="0" u="none" strike="noStrike" kern="1200" cap="none" spc="0" normalizeH="0" baseline="0" noProof="0" dirty="0" err="1">
                <a:ln>
                  <a:noFill/>
                </a:ln>
                <a:solidFill>
                  <a:srgbClr val="0A0A0A"/>
                </a:solidFill>
                <a:effectLst/>
                <a:uLnTx/>
                <a:uFillTx/>
                <a:latin typeface="Comic Sans MS" panose="030F0702030302020204" pitchFamily="66" charset="0"/>
                <a:ea typeface="+mn-ea"/>
                <a:cs typeface="+mn-cs"/>
              </a:rPr>
              <a:t>Ότ</a:t>
            </a:r>
            <a:r>
              <a:rPr kumimoji="0" lang="en-US" altLang="el-GR" sz="14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αν </a:t>
            </a:r>
            <a:r>
              <a:rPr kumimoji="0" lang="en-US" altLang="el-GR" sz="1200" b="0" i="0" u="none" strike="noStrike" kern="1200" cap="none" spc="0" normalizeH="0" baseline="0" noProof="0" dirty="0">
                <a:ln>
                  <a:noFill/>
                </a:ln>
                <a:solidFill>
                  <a:srgbClr val="0A0A0A"/>
                </a:solidFill>
                <a:effectLst/>
                <a:uLnTx/>
                <a:uFillTx/>
                <a:latin typeface="Comic Sans MS" panose="030F0702030302020204" pitchFamily="66" charset="0"/>
                <a:ea typeface="+mn-ea"/>
                <a:cs typeface="+mn-cs"/>
              </a:rPr>
              <a:t>αυτά συνδέονται με τους αντίστοιχους συνδέσμους τους, σταματούν την απόκριση του Τ-κυττάρου, εμποδίζοντας την αυτοανοσία. </a:t>
            </a:r>
            <a:endParaRPr kumimoji="0" lang="en-US" altLang="el-GR" sz="7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a:p>
            <a:endParaRPr lang="el-GR" dirty="0"/>
          </a:p>
        </p:txBody>
      </p:sp>
    </p:spTree>
    <p:extLst>
      <p:ext uri="{BB962C8B-B14F-4D97-AF65-F5344CB8AC3E}">
        <p14:creationId xmlns:p14="http://schemas.microsoft.com/office/powerpoint/2010/main" val="2423297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E2BF111-A620-F9CC-999D-FF9F0F0C584B}"/>
              </a:ext>
            </a:extLst>
          </p:cNvPr>
          <p:cNvPicPr>
            <a:picLocks noChangeAspect="1"/>
          </p:cNvPicPr>
          <p:nvPr/>
        </p:nvPicPr>
        <p:blipFill>
          <a:blip r:embed="rId2"/>
          <a:stretch>
            <a:fillRect/>
          </a:stretch>
        </p:blipFill>
        <p:spPr>
          <a:xfrm>
            <a:off x="1043608" y="692696"/>
            <a:ext cx="7497221" cy="4324954"/>
          </a:xfrm>
          <a:prstGeom prst="rect">
            <a:avLst/>
          </a:prstGeom>
        </p:spPr>
      </p:pic>
      <p:pic>
        <p:nvPicPr>
          <p:cNvPr id="4" name="Εικόνα 3">
            <a:extLst>
              <a:ext uri="{FF2B5EF4-FFF2-40B4-BE49-F238E27FC236}">
                <a16:creationId xmlns:a16="http://schemas.microsoft.com/office/drawing/2014/main" id="{D2D81544-8CB1-05F4-62F6-37A0881EF40B}"/>
              </a:ext>
            </a:extLst>
          </p:cNvPr>
          <p:cNvPicPr>
            <a:picLocks noChangeAspect="1"/>
          </p:cNvPicPr>
          <p:nvPr/>
        </p:nvPicPr>
        <p:blipFill>
          <a:blip r:embed="rId3"/>
          <a:stretch>
            <a:fillRect/>
          </a:stretch>
        </p:blipFill>
        <p:spPr>
          <a:xfrm>
            <a:off x="895782" y="5445224"/>
            <a:ext cx="7645047" cy="1066892"/>
          </a:xfrm>
          <a:prstGeom prst="rect">
            <a:avLst/>
          </a:prstGeom>
        </p:spPr>
      </p:pic>
      <p:sp>
        <p:nvSpPr>
          <p:cNvPr id="5" name="Text Box 93">
            <a:extLst>
              <a:ext uri="{FF2B5EF4-FFF2-40B4-BE49-F238E27FC236}">
                <a16:creationId xmlns:a16="http://schemas.microsoft.com/office/drawing/2014/main" id="{AA34BA1A-7414-9BF9-EEB4-BCFBB88164F0}"/>
              </a:ext>
            </a:extLst>
          </p:cNvPr>
          <p:cNvSpPr txBox="1">
            <a:spLocks noChangeArrowheads="1"/>
          </p:cNvSpPr>
          <p:nvPr/>
        </p:nvSpPr>
        <p:spPr bwMode="auto">
          <a:xfrm>
            <a:off x="1096464" y="188913"/>
            <a:ext cx="5487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a:spcBef>
                <a:spcPct val="20000"/>
              </a:spcBef>
              <a:buChar char="»"/>
              <a:defRPr sz="2000">
                <a:solidFill>
                  <a:schemeClr val="tx1"/>
                </a:solidFill>
                <a:latin typeface="Times" panose="02020603050405020304" pitchFamily="18" charset="0"/>
              </a:defRPr>
            </a:lvl5pPr>
            <a:lvl6pPr eaLnBrk="0" fontAlgn="base" hangingPunct="0">
              <a:spcBef>
                <a:spcPct val="20000"/>
              </a:spcBef>
              <a:spcAft>
                <a:spcPct val="0"/>
              </a:spcAft>
              <a:buChar char="»"/>
              <a:defRPr sz="2000">
                <a:solidFill>
                  <a:schemeClr val="tx1"/>
                </a:solidFill>
                <a:latin typeface="Times" panose="02020603050405020304" pitchFamily="18" charset="0"/>
              </a:defRPr>
            </a:lvl6pPr>
            <a:lvl7pPr eaLnBrk="0" fontAlgn="base" hangingPunct="0">
              <a:spcBef>
                <a:spcPct val="20000"/>
              </a:spcBef>
              <a:spcAft>
                <a:spcPct val="0"/>
              </a:spcAft>
              <a:buChar char="»"/>
              <a:defRPr sz="2000">
                <a:solidFill>
                  <a:schemeClr val="tx1"/>
                </a:solidFill>
                <a:latin typeface="Times" panose="02020603050405020304" pitchFamily="18" charset="0"/>
              </a:defRPr>
            </a:lvl7pPr>
            <a:lvl8pPr eaLnBrk="0" fontAlgn="base" hangingPunct="0">
              <a:spcBef>
                <a:spcPct val="20000"/>
              </a:spcBef>
              <a:spcAft>
                <a:spcPct val="0"/>
              </a:spcAft>
              <a:buChar char="»"/>
              <a:defRPr sz="2000">
                <a:solidFill>
                  <a:schemeClr val="tx1"/>
                </a:solidFill>
                <a:latin typeface="Times" panose="02020603050405020304" pitchFamily="18" charset="0"/>
              </a:defRPr>
            </a:lvl8pPr>
            <a:lvl9pPr eaLnBrk="0" fontAlgn="base" hangingPunct="0">
              <a:spcBef>
                <a:spcPct val="20000"/>
              </a:spcBef>
              <a:spcAft>
                <a:spcPct val="0"/>
              </a:spcAft>
              <a:buChar char="»"/>
              <a:defRPr sz="2000">
                <a:solidFill>
                  <a:schemeClr val="tx1"/>
                </a:solidFill>
                <a:latin typeface="Times" panose="02020603050405020304" pitchFamily="18" charset="0"/>
              </a:defRPr>
            </a:lvl9pPr>
          </a:lstStyle>
          <a:p>
            <a:pPr lvl="4" algn="ctr">
              <a:spcBef>
                <a:spcPct val="0"/>
              </a:spcBef>
              <a:buFontTx/>
              <a:buNone/>
            </a:pPr>
            <a:r>
              <a:rPr lang="el-GR" altLang="el-GR" sz="2800" dirty="0">
                <a:solidFill>
                  <a:srgbClr val="FA0505"/>
                </a:solidFill>
                <a:latin typeface="Comic Sans MS" panose="030F0702030302020204" pitchFamily="66" charset="0"/>
              </a:rPr>
              <a:t>Τ-Περιφερική ανοχή</a:t>
            </a:r>
            <a:endParaRPr lang="en-US" altLang="el-GR" sz="2800" dirty="0">
              <a:solidFill>
                <a:srgbClr val="FA0505"/>
              </a:solidFill>
              <a:latin typeface="Comic Sans MS" panose="030F0702030302020204" pitchFamily="66" charset="0"/>
            </a:endParaRPr>
          </a:p>
        </p:txBody>
      </p:sp>
    </p:spTree>
    <p:extLst>
      <p:ext uri="{BB962C8B-B14F-4D97-AF65-F5344CB8AC3E}">
        <p14:creationId xmlns:p14="http://schemas.microsoft.com/office/powerpoint/2010/main" val="820492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08DED4E0-98F1-400D-A18A-E611DF655B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5" y="987425"/>
            <a:ext cx="5191125"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a:extLst>
              <a:ext uri="{FF2B5EF4-FFF2-40B4-BE49-F238E27FC236}">
                <a16:creationId xmlns:a16="http://schemas.microsoft.com/office/drawing/2014/main" id="{DDFE52E5-EBAF-A536-0EC2-B8C01ECA6B94}"/>
              </a:ext>
            </a:extLst>
          </p:cNvPr>
          <p:cNvSpPr txBox="1">
            <a:spLocks noChangeArrowheads="1"/>
          </p:cNvSpPr>
          <p:nvPr/>
        </p:nvSpPr>
        <p:spPr bwMode="auto">
          <a:xfrm>
            <a:off x="1044575" y="0"/>
            <a:ext cx="72231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a:solidFill>
                  <a:srgbClr val="F11401"/>
                </a:solidFill>
                <a:latin typeface="Comic Sans MS" panose="030F0702030302020204" pitchFamily="66" charset="0"/>
              </a:rPr>
              <a:t>Περιφερική ανοχή με </a:t>
            </a:r>
            <a:r>
              <a:rPr lang="en-US" altLang="el-GR" sz="2800">
                <a:solidFill>
                  <a:srgbClr val="F11401"/>
                </a:solidFill>
                <a:latin typeface="Comic Sans MS" panose="030F0702030302020204" pitchFamily="66" charset="0"/>
              </a:rPr>
              <a:t>T </a:t>
            </a:r>
            <a:r>
              <a:rPr lang="el-GR" altLang="el-GR" sz="2800">
                <a:solidFill>
                  <a:srgbClr val="F11401"/>
                </a:solidFill>
                <a:latin typeface="Comic Sans MS" panose="030F0702030302020204" pitchFamily="66" charset="0"/>
              </a:rPr>
              <a:t>κυτταρική ανεργία</a:t>
            </a:r>
            <a:endParaRPr lang="en-US" altLang="el-GR" sz="2800">
              <a:solidFill>
                <a:srgbClr val="F11401"/>
              </a:solidFill>
              <a:latin typeface="Comic Sans MS" panose="030F0702030302020204" pitchFamily="66" charset="0"/>
            </a:endParaRPr>
          </a:p>
        </p:txBody>
      </p:sp>
      <p:sp>
        <p:nvSpPr>
          <p:cNvPr id="24580" name="Rectangle 1">
            <a:extLst>
              <a:ext uri="{FF2B5EF4-FFF2-40B4-BE49-F238E27FC236}">
                <a16:creationId xmlns:a16="http://schemas.microsoft.com/office/drawing/2014/main" id="{4DBEA6BA-4520-C50B-05D8-EFA9DACC657C}"/>
              </a:ext>
            </a:extLst>
          </p:cNvPr>
          <p:cNvSpPr>
            <a:spLocks noChangeArrowheads="1"/>
          </p:cNvSpPr>
          <p:nvPr/>
        </p:nvSpPr>
        <p:spPr bwMode="auto">
          <a:xfrm>
            <a:off x="179389" y="981075"/>
            <a:ext cx="3600524" cy="3046988"/>
          </a:xfrm>
          <a:prstGeom prst="rect">
            <a:avLst/>
          </a:prstGeom>
          <a:noFill/>
          <a:ln>
            <a:noFill/>
          </a:ln>
        </p:spPr>
        <p:txBody>
          <a:bodyPr wrap="squar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defRPr/>
            </a:pPr>
            <a:endParaRPr lang="el-GR" altLang="el-GR" sz="1600" dirty="0">
              <a:solidFill>
                <a:srgbClr val="202124"/>
              </a:solidFill>
              <a:latin typeface="Comic Sans MS" panose="030F0702030302020204" pitchFamily="66" charset="0"/>
            </a:endParaRPr>
          </a:p>
          <a:p>
            <a:pPr>
              <a:spcBef>
                <a:spcPct val="0"/>
              </a:spcBef>
              <a:buFontTx/>
              <a:buNone/>
              <a:defRPr/>
            </a:pPr>
            <a:r>
              <a:rPr lang="en-US" altLang="el-GR" sz="1600" dirty="0">
                <a:solidFill>
                  <a:srgbClr val="202124"/>
                </a:solidFill>
                <a:latin typeface="Comic Sans MS" panose="030F0702030302020204" pitchFamily="66" charset="0"/>
              </a:rPr>
              <a:t>M</a:t>
            </a:r>
            <a:r>
              <a:rPr lang="el-GR" altLang="el-GR" sz="1600" dirty="0" err="1">
                <a:solidFill>
                  <a:srgbClr val="202124"/>
                </a:solidFill>
                <a:latin typeface="Comic Sans MS" panose="030F0702030302020204" pitchFamily="66" charset="0"/>
              </a:rPr>
              <a:t>ηχανισμοί</a:t>
            </a:r>
            <a:r>
              <a:rPr lang="el-GR" altLang="el-GR" sz="1600" dirty="0">
                <a:solidFill>
                  <a:srgbClr val="202124"/>
                </a:solidFill>
                <a:latin typeface="Comic Sans MS" panose="030F0702030302020204" pitchFamily="66" charset="0"/>
              </a:rPr>
              <a:t> </a:t>
            </a:r>
            <a:endParaRPr lang="en-US" altLang="el-GR" sz="1600" dirty="0">
              <a:solidFill>
                <a:srgbClr val="202124"/>
              </a:solidFill>
              <a:latin typeface="Comic Sans MS" panose="030F0702030302020204" pitchFamily="66" charset="0"/>
            </a:endParaRPr>
          </a:p>
          <a:p>
            <a:pPr>
              <a:spcBef>
                <a:spcPct val="0"/>
              </a:spcBef>
              <a:defRPr/>
            </a:pPr>
            <a:r>
              <a:rPr lang="el-GR" altLang="el-GR" sz="1600" b="0" dirty="0">
                <a:solidFill>
                  <a:srgbClr val="202124"/>
                </a:solidFill>
                <a:latin typeface="Comic Sans MS" panose="030F0702030302020204" pitchFamily="66" charset="0"/>
              </a:rPr>
              <a:t>Διακοπή της αλληλεπίδρασης μεταξύ του Τ συν-υποδοχέα CD28 και APC συν-διεγερτικών μορίων CD80 / 86</a:t>
            </a:r>
            <a:endParaRPr lang="en-US" altLang="el-GR" sz="1600" b="0" dirty="0">
              <a:solidFill>
                <a:srgbClr val="202124"/>
              </a:solidFill>
              <a:latin typeface="Comic Sans MS" panose="030F0702030302020204" pitchFamily="66" charset="0"/>
            </a:endParaRPr>
          </a:p>
          <a:p>
            <a:pPr>
              <a:spcBef>
                <a:spcPct val="0"/>
              </a:spcBef>
              <a:buNone/>
              <a:defRPr/>
            </a:pPr>
            <a:r>
              <a:rPr lang="el-GR" altLang="el-GR" sz="1600" b="0" dirty="0">
                <a:solidFill>
                  <a:srgbClr val="202124"/>
                </a:solidFill>
                <a:latin typeface="Comic Sans MS" panose="030F0702030302020204" pitchFamily="66" charset="0"/>
              </a:rPr>
              <a:t> </a:t>
            </a:r>
            <a:endParaRPr lang="en-US" altLang="el-GR" sz="1600" b="0" dirty="0">
              <a:solidFill>
                <a:srgbClr val="202124"/>
              </a:solidFill>
              <a:latin typeface="Comic Sans MS" panose="030F0702030302020204" pitchFamily="66" charset="0"/>
            </a:endParaRPr>
          </a:p>
          <a:p>
            <a:pPr>
              <a:spcBef>
                <a:spcPct val="0"/>
              </a:spcBef>
              <a:defRPr/>
            </a:pPr>
            <a:r>
              <a:rPr lang="el-GR" altLang="el-GR" sz="1600" b="0" dirty="0">
                <a:solidFill>
                  <a:srgbClr val="202124"/>
                </a:solidFill>
                <a:latin typeface="Comic Sans MS" panose="030F0702030302020204" pitchFamily="66" charset="0"/>
              </a:rPr>
              <a:t>Αλληλεπίδραση CTLA-4 με CD80 / 86, που ρυθμίζει αρνητικά την ενεργοποίηση των Τ-κυττάρων </a:t>
            </a:r>
            <a:endParaRPr lang="en-US" altLang="el-GR" sz="1600" b="0" dirty="0">
              <a:solidFill>
                <a:srgbClr val="202124"/>
              </a:solidFill>
              <a:latin typeface="Comic Sans MS" panose="030F0702030302020204" pitchFamily="66" charset="0"/>
            </a:endParaRPr>
          </a:p>
          <a:p>
            <a:pPr>
              <a:spcBef>
                <a:spcPct val="0"/>
              </a:spcBef>
              <a:buFontTx/>
              <a:buNone/>
              <a:defRPr/>
            </a:pPr>
            <a:endParaRPr lang="el-GR" altLang="el-GR" sz="1400" dirty="0">
              <a:latin typeface="Comic Sans MS" panose="030F0702030302020204" pitchFamily="66" charset="0"/>
            </a:endParaRPr>
          </a:p>
          <a:p>
            <a:pPr>
              <a:spcBef>
                <a:spcPct val="0"/>
              </a:spcBef>
              <a:buFontTx/>
              <a:buNone/>
              <a:defRPr/>
            </a:pPr>
            <a:endParaRPr lang="el-GR" altLang="el-GR" sz="1400" dirty="0">
              <a:latin typeface="Comic Sans MS" panose="030F0702030302020204" pitchFamily="66" charset="0"/>
            </a:endParaRPr>
          </a:p>
          <a:p>
            <a:pPr>
              <a:spcBef>
                <a:spcPct val="0"/>
              </a:spcBef>
              <a:buFontTx/>
              <a:buNone/>
              <a:defRPr/>
            </a:pPr>
            <a:endParaRPr lang="en-US" altLang="el-GR" sz="2000" dirty="0">
              <a:latin typeface="Comic Sans MS" panose="030F0702030302020204" pitchFamily="66" charset="0"/>
            </a:endParaRPr>
          </a:p>
        </p:txBody>
      </p:sp>
      <p:sp>
        <p:nvSpPr>
          <p:cNvPr id="6" name="5 - Ορθογώνιο">
            <a:extLst>
              <a:ext uri="{FF2B5EF4-FFF2-40B4-BE49-F238E27FC236}">
                <a16:creationId xmlns:a16="http://schemas.microsoft.com/office/drawing/2014/main" id="{C809F028-5D97-2D35-F832-18B927EBA380}"/>
              </a:ext>
            </a:extLst>
          </p:cNvPr>
          <p:cNvSpPr>
            <a:spLocks noChangeArrowheads="1"/>
          </p:cNvSpPr>
          <p:nvPr/>
        </p:nvSpPr>
        <p:spPr bwMode="auto">
          <a:xfrm>
            <a:off x="6227763" y="4603750"/>
            <a:ext cx="1368425" cy="163988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25606" name="Rectangle 6">
            <a:extLst>
              <a:ext uri="{FF2B5EF4-FFF2-40B4-BE49-F238E27FC236}">
                <a16:creationId xmlns:a16="http://schemas.microsoft.com/office/drawing/2014/main" id="{529E8092-25D7-B1A7-7304-464644F09F53}"/>
              </a:ext>
            </a:extLst>
          </p:cNvPr>
          <p:cNvSpPr>
            <a:spLocks noChangeArrowheads="1"/>
          </p:cNvSpPr>
          <p:nvPr/>
        </p:nvSpPr>
        <p:spPr bwMode="auto">
          <a:xfrm>
            <a:off x="0" y="60325"/>
            <a:ext cx="0" cy="33655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15870" rIns="0" bIns="-15870"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endParaRPr lang="en-US" altLang="el-GR" sz="2400">
              <a:latin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DC90D99C-6927-A3CE-494A-0CEA10ACB2FF}"/>
              </a:ext>
            </a:extLst>
          </p:cNvPr>
          <p:cNvSpPr>
            <a:spLocks noChangeArrowheads="1"/>
          </p:cNvSpPr>
          <p:nvPr/>
        </p:nvSpPr>
        <p:spPr bwMode="auto">
          <a:xfrm>
            <a:off x="251520" y="836712"/>
            <a:ext cx="8784976"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r>
              <a:rPr lang="el-GR" altLang="el-GR" sz="2000" dirty="0">
                <a:latin typeface="Comic Sans MS" panose="030F0702030302020204" pitchFamily="66" charset="0"/>
              </a:rPr>
              <a:t>1) Αποτρέπει την </a:t>
            </a:r>
            <a:r>
              <a:rPr lang="el-GR" altLang="el-GR" sz="2000" dirty="0" err="1">
                <a:latin typeface="Comic Sans MS" panose="030F0702030302020204" pitchFamily="66" charset="0"/>
              </a:rPr>
              <a:t>εκσεσημασμένη</a:t>
            </a:r>
            <a:r>
              <a:rPr lang="el-GR" altLang="el-GR" sz="2000" dirty="0">
                <a:latin typeface="Comic Sans MS" panose="030F0702030302020204" pitchFamily="66" charset="0"/>
              </a:rPr>
              <a:t> λεμφοκυτταρική ενεργοποίηση και </a:t>
            </a:r>
            <a:r>
              <a:rPr lang="el-GR" altLang="el-GR" sz="2000" dirty="0" err="1">
                <a:latin typeface="Comic Sans MS" panose="030F0702030302020204" pitchFamily="66" charset="0"/>
              </a:rPr>
              <a:t>ιστική</a:t>
            </a:r>
            <a:r>
              <a:rPr lang="el-GR" altLang="el-GR" sz="2000" dirty="0">
                <a:latin typeface="Comic Sans MS" panose="030F0702030302020204" pitchFamily="66" charset="0"/>
              </a:rPr>
              <a:t> βλάβη κατά τη διάρκεια φλεγμονώδους αντίδρασης </a:t>
            </a:r>
            <a:r>
              <a:rPr lang="el-GR" altLang="el-GR" sz="2000" dirty="0" err="1">
                <a:latin typeface="Comic Sans MS" panose="030F0702030302020204" pitchFamily="66" charset="0"/>
              </a:rPr>
              <a:t>π.Χ</a:t>
            </a:r>
            <a:r>
              <a:rPr lang="el-GR" altLang="el-GR" sz="2000" dirty="0">
                <a:latin typeface="Comic Sans MS" panose="030F0702030302020204" pitchFamily="66" charset="0"/>
              </a:rPr>
              <a:t> σε μια λοίμωξη</a:t>
            </a:r>
          </a:p>
          <a:p>
            <a:endParaRPr lang="en-US" altLang="el-GR" sz="2000" dirty="0">
              <a:latin typeface="Comic Sans MS" panose="030F0702030302020204" pitchFamily="66" charset="0"/>
            </a:endParaRPr>
          </a:p>
          <a:p>
            <a:r>
              <a:rPr lang="el-GR" altLang="el-GR" sz="2000" dirty="0">
                <a:latin typeface="Comic Sans MS" panose="030F0702030302020204" pitchFamily="66" charset="0"/>
              </a:rPr>
              <a:t>2) Αποτρέπει την  αντίδραση έναντι ιδίων αντιγόνων </a:t>
            </a:r>
            <a:r>
              <a:rPr lang="en-US" altLang="el-GR" sz="2000" dirty="0">
                <a:latin typeface="Comic Sans MS" panose="030F0702030302020204" pitchFamily="66" charset="0"/>
              </a:rPr>
              <a:t>(“</a:t>
            </a:r>
            <a:r>
              <a:rPr lang="el-GR" altLang="el-GR" sz="2000" dirty="0">
                <a:latin typeface="Comic Sans MS" panose="030F0702030302020204" pitchFamily="66" charset="0"/>
              </a:rPr>
              <a:t>ίδιο</a:t>
            </a:r>
            <a:r>
              <a:rPr lang="en-US" altLang="el-GR" sz="2000" dirty="0">
                <a:latin typeface="Comic Sans MS" panose="030F0702030302020204" pitchFamily="66" charset="0"/>
              </a:rPr>
              <a:t>-</a:t>
            </a:r>
            <a:r>
              <a:rPr lang="el-GR" altLang="el-GR" sz="2000" dirty="0">
                <a:latin typeface="Comic Sans MS" panose="030F0702030302020204" pitchFamily="66" charset="0"/>
              </a:rPr>
              <a:t>ανοχή</a:t>
            </a:r>
            <a:r>
              <a:rPr lang="en-US" altLang="el-GR" sz="2000" dirty="0">
                <a:latin typeface="Comic Sans MS" panose="030F0702030302020204" pitchFamily="66" charset="0"/>
              </a:rPr>
              <a:t>”)</a:t>
            </a:r>
            <a:endParaRPr lang="en-US" altLang="el-GR" sz="2000" i="1" dirty="0">
              <a:latin typeface="Comic Sans MS" panose="030F0702030302020204" pitchFamily="66" charset="0"/>
            </a:endParaRPr>
          </a:p>
          <a:p>
            <a:endParaRPr lang="en-US" altLang="el-GR" sz="2000" i="1" dirty="0">
              <a:latin typeface="Comic Sans MS" panose="030F0702030302020204" pitchFamily="66" charset="0"/>
            </a:endParaRPr>
          </a:p>
          <a:p>
            <a:endParaRPr lang="en-US" altLang="el-GR" sz="2000" i="1" dirty="0">
              <a:latin typeface="Comic Sans MS" panose="030F0702030302020204" pitchFamily="66" charset="0"/>
            </a:endParaRPr>
          </a:p>
          <a:p>
            <a:endParaRPr lang="en-US" altLang="el-GR" sz="2000" i="1" dirty="0">
              <a:latin typeface="Comic Sans MS" panose="030F0702030302020204" pitchFamily="66" charset="0"/>
            </a:endParaRPr>
          </a:p>
          <a:p>
            <a:endParaRPr lang="en-US" altLang="el-GR" sz="2000" i="1" dirty="0">
              <a:latin typeface="Comic Sans MS" panose="030F0702030302020204" pitchFamily="66" charset="0"/>
            </a:endParaRPr>
          </a:p>
          <a:p>
            <a:endParaRPr lang="en-US" altLang="el-GR" sz="2000" i="1" dirty="0">
              <a:latin typeface="Comic Sans MS" panose="030F0702030302020204" pitchFamily="66" charset="0"/>
            </a:endParaRPr>
          </a:p>
          <a:p>
            <a:endParaRPr lang="en-US" altLang="el-GR" sz="2000" i="1" dirty="0">
              <a:latin typeface="Comic Sans MS" panose="030F0702030302020204" pitchFamily="66" charset="0"/>
            </a:endParaRPr>
          </a:p>
          <a:p>
            <a:endParaRPr lang="en-US" altLang="el-GR" sz="2000" i="1" dirty="0">
              <a:latin typeface="Comic Sans MS" panose="030F0702030302020204" pitchFamily="66" charset="0"/>
            </a:endParaRPr>
          </a:p>
          <a:p>
            <a:endParaRPr lang="en-US" altLang="el-GR" sz="2000" i="1" dirty="0">
              <a:latin typeface="Comic Sans MS" panose="030F0702030302020204" pitchFamily="66" charset="0"/>
            </a:endParaRPr>
          </a:p>
          <a:p>
            <a:endParaRPr lang="en-US" altLang="el-GR" sz="2000" i="1" dirty="0">
              <a:latin typeface="Comic Sans MS" panose="030F0702030302020204" pitchFamily="66" charset="0"/>
            </a:endParaRPr>
          </a:p>
          <a:p>
            <a:r>
              <a:rPr lang="el-GR" altLang="el-GR" sz="2000" i="1" dirty="0">
                <a:latin typeface="Comic Sans MS" panose="030F0702030302020204" pitchFamily="66" charset="0"/>
              </a:rPr>
              <a:t>Η αποτυχία των ρυθμιστικών μηχανισμών είναι η αιτία των </a:t>
            </a:r>
            <a:r>
              <a:rPr lang="el-GR" altLang="el-GR" sz="2000" i="1" dirty="0" err="1">
                <a:solidFill>
                  <a:srgbClr val="FF0000"/>
                </a:solidFill>
                <a:latin typeface="Comic Sans MS" panose="030F0702030302020204" pitchFamily="66" charset="0"/>
              </a:rPr>
              <a:t>αυτοάνοσων</a:t>
            </a:r>
            <a:r>
              <a:rPr lang="el-GR" altLang="el-GR" sz="2000" i="1" dirty="0">
                <a:solidFill>
                  <a:srgbClr val="FF0000"/>
                </a:solidFill>
                <a:latin typeface="Comic Sans MS" panose="030F0702030302020204" pitchFamily="66" charset="0"/>
              </a:rPr>
              <a:t> νοσημάτων </a:t>
            </a:r>
            <a:r>
              <a:rPr lang="el-GR" altLang="el-GR" sz="2000" i="1" dirty="0">
                <a:latin typeface="Comic Sans MS" panose="030F0702030302020204" pitchFamily="66" charset="0"/>
              </a:rPr>
              <a:t>(</a:t>
            </a:r>
            <a:r>
              <a:rPr lang="en-US" altLang="el-GR" sz="2000" i="1" dirty="0">
                <a:latin typeface="Comic Sans MS" panose="030F0702030302020204" pitchFamily="66" charset="0"/>
              </a:rPr>
              <a:t>immune-mediated inflammatory diseases</a:t>
            </a:r>
            <a:r>
              <a:rPr lang="el-GR" altLang="el-GR" sz="2000" i="1" dirty="0">
                <a:latin typeface="Comic Sans MS" panose="030F0702030302020204" pitchFamily="66" charset="0"/>
              </a:rPr>
              <a:t>)</a:t>
            </a:r>
            <a:endParaRPr lang="en-US" altLang="el-GR" sz="2000" i="1" dirty="0">
              <a:latin typeface="Comic Sans MS" panose="030F0702030302020204" pitchFamily="66" charset="0"/>
            </a:endParaRPr>
          </a:p>
        </p:txBody>
      </p:sp>
      <p:sp>
        <p:nvSpPr>
          <p:cNvPr id="2" name="Text Box 28">
            <a:extLst>
              <a:ext uri="{FF2B5EF4-FFF2-40B4-BE49-F238E27FC236}">
                <a16:creationId xmlns:a16="http://schemas.microsoft.com/office/drawing/2014/main" id="{CF188DF9-0609-1C69-969A-9F359030EB39}"/>
              </a:ext>
            </a:extLst>
          </p:cNvPr>
          <p:cNvSpPr txBox="1">
            <a:spLocks noChangeArrowheads="1"/>
          </p:cNvSpPr>
          <p:nvPr/>
        </p:nvSpPr>
        <p:spPr bwMode="auto">
          <a:xfrm>
            <a:off x="304800" y="214967"/>
            <a:ext cx="853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dirty="0">
                <a:solidFill>
                  <a:srgbClr val="FF0B05"/>
                </a:solidFill>
                <a:latin typeface="Comic Sans MS" panose="030F0702030302020204" pitchFamily="66" charset="0"/>
              </a:rPr>
              <a:t>ΑΝΟΣΟΡΥΘΜΙΣΗ</a:t>
            </a:r>
            <a:r>
              <a:rPr lang="en-US" altLang="el-GR" sz="2800" dirty="0">
                <a:solidFill>
                  <a:srgbClr val="FF0B05"/>
                </a:solidFill>
                <a:latin typeface="Comic Sans MS" panose="030F0702030302020204" pitchFamily="66" charset="0"/>
              </a:rPr>
              <a:t>:</a:t>
            </a:r>
            <a:r>
              <a:rPr lang="el-GR" altLang="el-GR" sz="2800" dirty="0">
                <a:solidFill>
                  <a:srgbClr val="FF0B05"/>
                </a:solidFill>
                <a:latin typeface="Comic Sans MS" panose="030F0702030302020204" pitchFamily="66" charset="0"/>
              </a:rPr>
              <a:t> </a:t>
            </a:r>
            <a:r>
              <a:rPr lang="el-GR" altLang="el-GR" sz="2800" dirty="0">
                <a:solidFill>
                  <a:srgbClr val="FF0603"/>
                </a:solidFill>
                <a:latin typeface="Comic Sans MS" panose="030F0702030302020204" pitchFamily="66" charset="0"/>
              </a:rPr>
              <a:t>Η σημασία της</a:t>
            </a:r>
            <a:endParaRPr lang="en-US" altLang="el-GR" sz="2800" dirty="0">
              <a:solidFill>
                <a:srgbClr val="FF0B05"/>
              </a:solidFill>
              <a:latin typeface="Comic Sans MS" panose="030F0702030302020204" pitchFamily="66" charset="0"/>
            </a:endParaRPr>
          </a:p>
        </p:txBody>
      </p:sp>
      <p:pic>
        <p:nvPicPr>
          <p:cNvPr id="4" name="Εικόνα 3">
            <a:extLst>
              <a:ext uri="{FF2B5EF4-FFF2-40B4-BE49-F238E27FC236}">
                <a16:creationId xmlns:a16="http://schemas.microsoft.com/office/drawing/2014/main" id="{314C3507-82B6-9604-12FD-6536FFB431BF}"/>
              </a:ext>
            </a:extLst>
          </p:cNvPr>
          <p:cNvPicPr>
            <a:picLocks noChangeAspect="1"/>
          </p:cNvPicPr>
          <p:nvPr/>
        </p:nvPicPr>
        <p:blipFill>
          <a:blip r:embed="rId3"/>
          <a:stretch>
            <a:fillRect/>
          </a:stretch>
        </p:blipFill>
        <p:spPr>
          <a:xfrm>
            <a:off x="1043608" y="2960993"/>
            <a:ext cx="6811326" cy="24387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C0817412-D085-73B2-79E2-2761550A68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5913" y="1249363"/>
            <a:ext cx="5354637"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3">
            <a:extLst>
              <a:ext uri="{FF2B5EF4-FFF2-40B4-BE49-F238E27FC236}">
                <a16:creationId xmlns:a16="http://schemas.microsoft.com/office/drawing/2014/main" id="{7E880D14-5E88-8DE1-39BE-7728528B6B84}"/>
              </a:ext>
            </a:extLst>
          </p:cNvPr>
          <p:cNvSpPr txBox="1">
            <a:spLocks noChangeArrowheads="1"/>
          </p:cNvSpPr>
          <p:nvPr/>
        </p:nvSpPr>
        <p:spPr bwMode="auto">
          <a:xfrm>
            <a:off x="395288" y="188913"/>
            <a:ext cx="8748712"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a:solidFill>
                  <a:srgbClr val="FA0505"/>
                </a:solidFill>
                <a:latin typeface="Comic Sans MS" panose="030F0702030302020204" pitchFamily="66" charset="0"/>
              </a:rPr>
              <a:t>Καταστροφή Τ-κυττάρων με απόπτωση</a:t>
            </a:r>
            <a:r>
              <a:rPr lang="en-US" altLang="el-GR" sz="2800">
                <a:solidFill>
                  <a:srgbClr val="FA0505"/>
                </a:solidFill>
                <a:latin typeface="Comic Sans MS" panose="030F0702030302020204" pitchFamily="66" charset="0"/>
              </a:rPr>
              <a:t>/</a:t>
            </a:r>
            <a:r>
              <a:rPr lang="el-GR" altLang="el-GR" sz="2800">
                <a:solidFill>
                  <a:srgbClr val="FA0505"/>
                </a:solidFill>
                <a:latin typeface="Comic Sans MS" panose="030F0702030302020204" pitchFamily="66" charset="0"/>
              </a:rPr>
              <a:t>κλωνική εξάλειψη</a:t>
            </a:r>
            <a:endParaRPr lang="en-US" altLang="el-GR" sz="2800">
              <a:solidFill>
                <a:srgbClr val="FA0505"/>
              </a:solidFill>
              <a:latin typeface="Comic Sans MS" panose="030F0702030302020204" pitchFamily="66" charset="0"/>
            </a:endParaRPr>
          </a:p>
          <a:p>
            <a:pPr algn="ctr">
              <a:spcBef>
                <a:spcPct val="0"/>
              </a:spcBef>
              <a:buFontTx/>
              <a:buNone/>
            </a:pPr>
            <a:endParaRPr lang="en-US" altLang="el-GR" sz="2000">
              <a:solidFill>
                <a:srgbClr val="FA0505"/>
              </a:solidFill>
              <a:latin typeface="Comic Sans MS" panose="030F0702030302020204" pitchFamily="66" charset="0"/>
            </a:endParaRPr>
          </a:p>
        </p:txBody>
      </p:sp>
      <p:sp>
        <p:nvSpPr>
          <p:cNvPr id="27652" name="Text Box 5">
            <a:extLst>
              <a:ext uri="{FF2B5EF4-FFF2-40B4-BE49-F238E27FC236}">
                <a16:creationId xmlns:a16="http://schemas.microsoft.com/office/drawing/2014/main" id="{F75ED429-2604-48E9-5443-617F0320C4DE}"/>
              </a:ext>
            </a:extLst>
          </p:cNvPr>
          <p:cNvSpPr txBox="1">
            <a:spLocks noChangeArrowheads="1"/>
          </p:cNvSpPr>
          <p:nvPr/>
        </p:nvSpPr>
        <p:spPr bwMode="auto">
          <a:xfrm>
            <a:off x="395288" y="6149975"/>
            <a:ext cx="87487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000" i="1">
                <a:solidFill>
                  <a:srgbClr val="000066"/>
                </a:solidFill>
                <a:latin typeface="Comic Sans MS" panose="030F0702030302020204" pitchFamily="66" charset="0"/>
              </a:rPr>
              <a:t>Και οι δυο αποπτωτικές οδοί συνεργούν  στην πρόληψη αντιδράσεων εναντίον του ιδίου</a:t>
            </a:r>
            <a:endParaRPr lang="en-US" altLang="el-GR" sz="2000" i="1">
              <a:solidFill>
                <a:srgbClr val="000066"/>
              </a:solidFill>
              <a:latin typeface="Comic Sans MS" panose="030F0702030302020204" pitchFamily="66" charset="0"/>
            </a:endParaRPr>
          </a:p>
        </p:txBody>
      </p:sp>
      <p:sp>
        <p:nvSpPr>
          <p:cNvPr id="27653" name="Text Box 4">
            <a:extLst>
              <a:ext uri="{FF2B5EF4-FFF2-40B4-BE49-F238E27FC236}">
                <a16:creationId xmlns:a16="http://schemas.microsoft.com/office/drawing/2014/main" id="{57AA2226-B4D1-9DA0-96ED-FECAA3A41E78}"/>
              </a:ext>
            </a:extLst>
          </p:cNvPr>
          <p:cNvSpPr txBox="1">
            <a:spLocks noChangeArrowheads="1"/>
          </p:cNvSpPr>
          <p:nvPr/>
        </p:nvSpPr>
        <p:spPr bwMode="auto">
          <a:xfrm>
            <a:off x="3492500" y="6583363"/>
            <a:ext cx="42751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US" altLang="el-GR" sz="1200" b="0">
                <a:latin typeface="Helvetica" panose="020B0604020202020204" pitchFamily="34" charset="0"/>
              </a:rPr>
              <a:t>From Abbas and  Lichtman. Basic Immunology 2nd ed, 2006</a:t>
            </a:r>
            <a:endParaRPr lang="en-US" altLang="el-GR" sz="1400">
              <a:latin typeface="Helvetica" panose="020B0604020202020204" pitchFamily="34" charset="0"/>
            </a:endParaRPr>
          </a:p>
        </p:txBody>
      </p:sp>
      <p:sp>
        <p:nvSpPr>
          <p:cNvPr id="6" name="5 - Ορθογώνιο">
            <a:extLst>
              <a:ext uri="{FF2B5EF4-FFF2-40B4-BE49-F238E27FC236}">
                <a16:creationId xmlns:a16="http://schemas.microsoft.com/office/drawing/2014/main" id="{78A564D0-E0BA-BB42-5502-26670B6E39A9}"/>
              </a:ext>
            </a:extLst>
          </p:cNvPr>
          <p:cNvSpPr>
            <a:spLocks noChangeArrowheads="1"/>
          </p:cNvSpPr>
          <p:nvPr/>
        </p:nvSpPr>
        <p:spPr bwMode="auto">
          <a:xfrm>
            <a:off x="4443413" y="2636838"/>
            <a:ext cx="2449512" cy="3190875"/>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a:extLst>
              <a:ext uri="{FF2B5EF4-FFF2-40B4-BE49-F238E27FC236}">
                <a16:creationId xmlns:a16="http://schemas.microsoft.com/office/drawing/2014/main" id="{588369EB-0E48-0536-A564-643495D9DF9F}"/>
              </a:ext>
            </a:extLst>
          </p:cNvPr>
          <p:cNvSpPr txBox="1">
            <a:spLocks noChangeArrowheads="1"/>
          </p:cNvSpPr>
          <p:nvPr/>
        </p:nvSpPr>
        <p:spPr bwMode="auto">
          <a:xfrm>
            <a:off x="2051050" y="6524625"/>
            <a:ext cx="5740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US" altLang="el-GR" sz="1200" b="0">
                <a:latin typeface="Helvetica" panose="020B0604020202020204" pitchFamily="34" charset="0"/>
              </a:rPr>
              <a:t>From Abbas, Lichtman and Pillai. Cellular and Molecular Immunology 6th ed, 2007</a:t>
            </a:r>
            <a:endParaRPr lang="en-US" altLang="el-GR" sz="1400">
              <a:latin typeface="Helvetica" panose="020B0604020202020204" pitchFamily="34" charset="0"/>
            </a:endParaRPr>
          </a:p>
        </p:txBody>
      </p:sp>
      <p:pic>
        <p:nvPicPr>
          <p:cNvPr id="28675" name="Picture 4">
            <a:extLst>
              <a:ext uri="{FF2B5EF4-FFF2-40B4-BE49-F238E27FC236}">
                <a16:creationId xmlns:a16="http://schemas.microsoft.com/office/drawing/2014/main" id="{EC2E3388-5673-0771-3D8C-E312F8E50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908050"/>
            <a:ext cx="72136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2">
            <a:extLst>
              <a:ext uri="{FF2B5EF4-FFF2-40B4-BE49-F238E27FC236}">
                <a16:creationId xmlns:a16="http://schemas.microsoft.com/office/drawing/2014/main" id="{6B6349F3-A962-E926-87C0-5E133384D031}"/>
              </a:ext>
            </a:extLst>
          </p:cNvPr>
          <p:cNvSpPr txBox="1">
            <a:spLocks noChangeArrowheads="1"/>
          </p:cNvSpPr>
          <p:nvPr/>
        </p:nvSpPr>
        <p:spPr bwMode="auto">
          <a:xfrm>
            <a:off x="2195513" y="1196975"/>
            <a:ext cx="55451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400">
                <a:solidFill>
                  <a:srgbClr val="FA0505"/>
                </a:solidFill>
                <a:latin typeface="Comic Sans MS" panose="030F0702030302020204" pitchFamily="66" charset="0"/>
              </a:rPr>
              <a:t>Ρόλος των ρυθμιστικών (</a:t>
            </a:r>
            <a:r>
              <a:rPr lang="en-US" altLang="el-GR" sz="2400">
                <a:solidFill>
                  <a:srgbClr val="FA0505"/>
                </a:solidFill>
                <a:latin typeface="Comic Sans MS" panose="030F0702030302020204" pitchFamily="66" charset="0"/>
              </a:rPr>
              <a:t>Regulatory</a:t>
            </a:r>
            <a:r>
              <a:rPr lang="el-GR" altLang="el-GR" sz="2400">
                <a:solidFill>
                  <a:srgbClr val="FA0505"/>
                </a:solidFill>
                <a:latin typeface="Comic Sans MS" panose="030F0702030302020204" pitchFamily="66" charset="0"/>
              </a:rPr>
              <a:t>)</a:t>
            </a:r>
            <a:r>
              <a:rPr lang="en-US" altLang="el-GR" sz="2400">
                <a:solidFill>
                  <a:srgbClr val="FA0505"/>
                </a:solidFill>
                <a:latin typeface="Comic Sans MS" panose="030F0702030302020204" pitchFamily="66" charset="0"/>
              </a:rPr>
              <a:t> </a:t>
            </a:r>
            <a:endParaRPr lang="el-GR" altLang="el-GR" sz="2400">
              <a:solidFill>
                <a:srgbClr val="FA0505"/>
              </a:solidFill>
              <a:latin typeface="Comic Sans MS" panose="030F0702030302020204" pitchFamily="66" charset="0"/>
            </a:endParaRPr>
          </a:p>
          <a:p>
            <a:pPr algn="ctr">
              <a:spcBef>
                <a:spcPct val="0"/>
              </a:spcBef>
              <a:buFontTx/>
              <a:buNone/>
            </a:pPr>
            <a:r>
              <a:rPr lang="en-US" altLang="el-GR" sz="2400">
                <a:solidFill>
                  <a:srgbClr val="FA0505"/>
                </a:solidFill>
                <a:latin typeface="Comic Sans MS" panose="030F0702030302020204" pitchFamily="66" charset="0"/>
              </a:rPr>
              <a:t>T </a:t>
            </a:r>
            <a:r>
              <a:rPr lang="el-GR" altLang="el-GR" sz="2400">
                <a:solidFill>
                  <a:srgbClr val="FA0505"/>
                </a:solidFill>
                <a:latin typeface="Comic Sans MS" panose="030F0702030302020204" pitchFamily="66" charset="0"/>
              </a:rPr>
              <a:t>κυττάρων</a:t>
            </a:r>
            <a:r>
              <a:rPr lang="en-US" altLang="el-GR" sz="2400">
                <a:latin typeface="Comic Sans MS" panose="030F0702030302020204" pitchFamily="66" charset="0"/>
              </a:rPr>
              <a:t> </a:t>
            </a:r>
          </a:p>
        </p:txBody>
      </p:sp>
      <p:sp>
        <p:nvSpPr>
          <p:cNvPr id="28677" name="Text Box 3">
            <a:extLst>
              <a:ext uri="{FF2B5EF4-FFF2-40B4-BE49-F238E27FC236}">
                <a16:creationId xmlns:a16="http://schemas.microsoft.com/office/drawing/2014/main" id="{F83BD64C-09F0-909C-24F7-826CB788712E}"/>
              </a:ext>
            </a:extLst>
          </p:cNvPr>
          <p:cNvSpPr txBox="1">
            <a:spLocks noChangeArrowheads="1"/>
          </p:cNvSpPr>
          <p:nvPr/>
        </p:nvSpPr>
        <p:spPr bwMode="auto">
          <a:xfrm>
            <a:off x="395288" y="260350"/>
            <a:ext cx="87487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a:solidFill>
                  <a:srgbClr val="FA0505"/>
                </a:solidFill>
                <a:latin typeface="Comic Sans MS" panose="030F0702030302020204" pitchFamily="66" charset="0"/>
              </a:rPr>
              <a:t>Καταστολή Τ-κυττάρων</a:t>
            </a:r>
            <a:endParaRPr lang="en-US" altLang="el-GR" sz="2800">
              <a:solidFill>
                <a:srgbClr val="FA0505"/>
              </a:solidFill>
              <a:latin typeface="Comic Sans MS" panose="030F0702030302020204" pitchFamily="66" charset="0"/>
            </a:endParaRPr>
          </a:p>
          <a:p>
            <a:pPr algn="ctr">
              <a:spcBef>
                <a:spcPct val="0"/>
              </a:spcBef>
              <a:buFontTx/>
              <a:buNone/>
            </a:pPr>
            <a:endParaRPr lang="en-US" altLang="el-GR" sz="2000">
              <a:solidFill>
                <a:srgbClr val="FA0505"/>
              </a:solidFill>
              <a:latin typeface="Comic Sans MS" panose="030F0702030302020204" pitchFamily="66" charset="0"/>
            </a:endParaRPr>
          </a:p>
        </p:txBody>
      </p:sp>
      <p:sp>
        <p:nvSpPr>
          <p:cNvPr id="6" name="5 - Ορθογώνιο">
            <a:extLst>
              <a:ext uri="{FF2B5EF4-FFF2-40B4-BE49-F238E27FC236}">
                <a16:creationId xmlns:a16="http://schemas.microsoft.com/office/drawing/2014/main" id="{CD5DC8E8-F623-AC10-56F5-F85FC80C7841}"/>
              </a:ext>
            </a:extLst>
          </p:cNvPr>
          <p:cNvSpPr>
            <a:spLocks noChangeArrowheads="1"/>
          </p:cNvSpPr>
          <p:nvPr/>
        </p:nvSpPr>
        <p:spPr bwMode="auto">
          <a:xfrm>
            <a:off x="4211638" y="2349500"/>
            <a:ext cx="1584325" cy="1727200"/>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28679" name="7 - Ορθογώνιο">
            <a:extLst>
              <a:ext uri="{FF2B5EF4-FFF2-40B4-BE49-F238E27FC236}">
                <a16:creationId xmlns:a16="http://schemas.microsoft.com/office/drawing/2014/main" id="{9654E8C8-13F8-01C1-A26A-CCB3B51F96D8}"/>
              </a:ext>
            </a:extLst>
          </p:cNvPr>
          <p:cNvSpPr>
            <a:spLocks noChangeArrowheads="1"/>
          </p:cNvSpPr>
          <p:nvPr/>
        </p:nvSpPr>
        <p:spPr bwMode="auto">
          <a:xfrm>
            <a:off x="0" y="2924175"/>
            <a:ext cx="2051050"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buFontTx/>
              <a:buNone/>
            </a:pPr>
            <a:r>
              <a:rPr lang="el-GR" altLang="el-GR" sz="1800">
                <a:latin typeface="Comic Sans MS" panose="030F0702030302020204" pitchFamily="66" charset="0"/>
              </a:rPr>
              <a:t>Η ανάπτυξη προϋποθέτει την αν</a:t>
            </a:r>
            <a:r>
              <a:rPr lang="en-US" altLang="el-GR" sz="1800">
                <a:latin typeface="Comic Sans MS" panose="030F0702030302020204" pitchFamily="66" charset="0"/>
              </a:rPr>
              <a:t>a</a:t>
            </a:r>
            <a:r>
              <a:rPr lang="el-GR" altLang="el-GR" sz="1800">
                <a:latin typeface="Comic Sans MS" panose="030F0702030302020204" pitchFamily="66" charset="0"/>
              </a:rPr>
              <a:t>γνώριση των ίδιων αντιγόνων κατά τη διάρκεια της Τ-κυτταρικής ωρίμανσης</a:t>
            </a:r>
            <a:endParaRPr lang="en-US" altLang="el-GR" sz="1800">
              <a:latin typeface="Comic Sans MS" panose="030F0702030302020204" pitchFamily="66" charset="0"/>
            </a:endParaRPr>
          </a:p>
        </p:txBody>
      </p:sp>
      <p:sp>
        <p:nvSpPr>
          <p:cNvPr id="28680" name="8 - Ορθογώνιο">
            <a:extLst>
              <a:ext uri="{FF2B5EF4-FFF2-40B4-BE49-F238E27FC236}">
                <a16:creationId xmlns:a16="http://schemas.microsoft.com/office/drawing/2014/main" id="{2F05FFFB-84A7-CA4B-AE98-3402B3C8C91C}"/>
              </a:ext>
            </a:extLst>
          </p:cNvPr>
          <p:cNvSpPr>
            <a:spLocks noChangeArrowheads="1"/>
          </p:cNvSpPr>
          <p:nvPr/>
        </p:nvSpPr>
        <p:spPr bwMode="auto">
          <a:xfrm>
            <a:off x="7308850" y="3357563"/>
            <a:ext cx="201612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r>
              <a:rPr lang="el-GR" altLang="el-GR" sz="1800">
                <a:latin typeface="Comic Sans MS" panose="030F0702030302020204" pitchFamily="66" charset="0"/>
              </a:rPr>
              <a:t>Διαμένουν στους περιφερικούς ιστούς έτσι ώστε να αποτρέψουν βλαπτικές αντιδράσεις εναντίον του ιδίου</a:t>
            </a:r>
            <a:endParaRPr lang="en-US" altLang="el-GR" sz="1800">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7C5DFAC3-E790-DC46-88DD-9C7A580C56CB}"/>
              </a:ext>
            </a:extLst>
          </p:cNvPr>
          <p:cNvSpPr>
            <a:spLocks noChangeArrowheads="1"/>
          </p:cNvSpPr>
          <p:nvPr/>
        </p:nvSpPr>
        <p:spPr bwMode="auto">
          <a:xfrm>
            <a:off x="683568" y="572863"/>
            <a:ext cx="6478489" cy="11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dirty="0">
                <a:solidFill>
                  <a:srgbClr val="FA0505"/>
                </a:solidFill>
                <a:latin typeface="Comic Sans MS" panose="030F0702030302020204" pitchFamily="66" charset="0"/>
              </a:rPr>
              <a:t>Περιφερικά</a:t>
            </a:r>
            <a:r>
              <a:rPr lang="en-US" altLang="el-GR" sz="2800" dirty="0">
                <a:solidFill>
                  <a:srgbClr val="FA0505"/>
                </a:solidFill>
                <a:latin typeface="Comic Sans MS" panose="030F0702030302020204" pitchFamily="66" charset="0"/>
              </a:rPr>
              <a:t> (</a:t>
            </a:r>
            <a:r>
              <a:rPr lang="el-GR" altLang="el-GR" sz="2800" dirty="0">
                <a:solidFill>
                  <a:srgbClr val="FA0505"/>
                </a:solidFill>
                <a:latin typeface="Comic Sans MS" panose="030F0702030302020204" pitchFamily="66" charset="0"/>
              </a:rPr>
              <a:t>επίκτητα</a:t>
            </a:r>
            <a:r>
              <a:rPr lang="en-US" altLang="el-GR" sz="2800" dirty="0">
                <a:solidFill>
                  <a:srgbClr val="FA0505"/>
                </a:solidFill>
                <a:latin typeface="Comic Sans MS" panose="030F0702030302020204" pitchFamily="66" charset="0"/>
              </a:rPr>
              <a:t>, </a:t>
            </a:r>
            <a:r>
              <a:rPr lang="el-GR" altLang="el-GR" sz="2800" dirty="0">
                <a:solidFill>
                  <a:srgbClr val="FA0505"/>
                </a:solidFill>
                <a:latin typeface="Comic Sans MS" panose="030F0702030302020204" pitchFamily="66" charset="0"/>
              </a:rPr>
              <a:t>επαγόμενα</a:t>
            </a:r>
            <a:r>
              <a:rPr lang="en-US" altLang="el-GR" sz="2800" dirty="0">
                <a:solidFill>
                  <a:srgbClr val="FA0505"/>
                </a:solidFill>
                <a:latin typeface="Comic Sans MS" panose="030F0702030302020204" pitchFamily="66" charset="0"/>
              </a:rPr>
              <a:t>) </a:t>
            </a:r>
            <a:r>
              <a:rPr lang="el-GR" altLang="el-GR" sz="2800" dirty="0">
                <a:solidFill>
                  <a:srgbClr val="FA0505"/>
                </a:solidFill>
                <a:latin typeface="Comic Sans MS" panose="030F0702030302020204" pitchFamily="66" charset="0"/>
              </a:rPr>
              <a:t>ρυθμιστικά</a:t>
            </a:r>
            <a:r>
              <a:rPr lang="en-US" altLang="el-GR" sz="2800" dirty="0">
                <a:solidFill>
                  <a:srgbClr val="FA0505"/>
                </a:solidFill>
                <a:latin typeface="Comic Sans MS" panose="030F0702030302020204" pitchFamily="66" charset="0"/>
              </a:rPr>
              <a:t> T </a:t>
            </a:r>
            <a:r>
              <a:rPr lang="el-GR" altLang="el-GR" sz="2800" dirty="0">
                <a:solidFill>
                  <a:srgbClr val="FA0505"/>
                </a:solidFill>
                <a:latin typeface="Comic Sans MS" panose="030F0702030302020204" pitchFamily="66" charset="0"/>
              </a:rPr>
              <a:t>κύτταρα (Τ</a:t>
            </a:r>
            <a:r>
              <a:rPr lang="en-US" altLang="el-GR" sz="2800" dirty="0">
                <a:solidFill>
                  <a:srgbClr val="FA0505"/>
                </a:solidFill>
                <a:latin typeface="Comic Sans MS" panose="030F0702030302020204" pitchFamily="66" charset="0"/>
              </a:rPr>
              <a:t>regs)</a:t>
            </a:r>
          </a:p>
        </p:txBody>
      </p:sp>
      <p:sp>
        <p:nvSpPr>
          <p:cNvPr id="30723" name="Rectangle 3">
            <a:extLst>
              <a:ext uri="{FF2B5EF4-FFF2-40B4-BE49-F238E27FC236}">
                <a16:creationId xmlns:a16="http://schemas.microsoft.com/office/drawing/2014/main" id="{168A05A3-84BB-20B0-F1F1-D70F22FF2645}"/>
              </a:ext>
            </a:extLst>
          </p:cNvPr>
          <p:cNvSpPr>
            <a:spLocks noChangeArrowheads="1"/>
          </p:cNvSpPr>
          <p:nvPr/>
        </p:nvSpPr>
        <p:spPr bwMode="auto">
          <a:xfrm>
            <a:off x="834599" y="190899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r>
              <a:rPr lang="el-GR" altLang="el-GR" sz="2000" dirty="0">
                <a:latin typeface="Comic Sans MS" panose="030F0702030302020204" pitchFamily="66" charset="0"/>
              </a:rPr>
              <a:t>Αναπτύσσονται από ώριμα </a:t>
            </a:r>
            <a:r>
              <a:rPr lang="en-US" altLang="el-GR" sz="2000" dirty="0">
                <a:latin typeface="Comic Sans MS" panose="030F0702030302020204" pitchFamily="66" charset="0"/>
              </a:rPr>
              <a:t>CD4+ T </a:t>
            </a:r>
            <a:r>
              <a:rPr lang="el-GR" altLang="el-GR" sz="2000" dirty="0">
                <a:latin typeface="Comic Sans MS" panose="030F0702030302020204" pitchFamily="66" charset="0"/>
              </a:rPr>
              <a:t>κύτταρα τα οποία εκτίθενται σε εμμένοντα αντιγόνα στη περιφέρεια</a:t>
            </a:r>
            <a:r>
              <a:rPr lang="en-US" altLang="el-GR" sz="2000" dirty="0">
                <a:latin typeface="Comic Sans MS" panose="030F0702030302020204" pitchFamily="66" charset="0"/>
              </a:rPr>
              <a:t>; </a:t>
            </a:r>
          </a:p>
          <a:p>
            <a:r>
              <a:rPr lang="el-GR" altLang="el-GR" sz="2000" dirty="0">
                <a:latin typeface="Comic Sans MS" panose="030F0702030302020204" pitchFamily="66" charset="0"/>
              </a:rPr>
              <a:t>Δημιουργούνται σε όλες τις ανοσολογικές αντιδράσεις ώστε να περιορίσουν την παράπλευρη απώλεια (υπερβολική </a:t>
            </a:r>
            <a:r>
              <a:rPr lang="el-GR" altLang="el-GR" sz="2000" dirty="0" err="1">
                <a:latin typeface="Comic Sans MS" panose="030F0702030302020204" pitchFamily="66" charset="0"/>
              </a:rPr>
              <a:t>ιστική</a:t>
            </a:r>
            <a:r>
              <a:rPr lang="el-GR" altLang="el-GR" sz="2000" dirty="0">
                <a:latin typeface="Comic Sans MS" panose="030F0702030302020204" pitchFamily="66" charset="0"/>
              </a:rPr>
              <a:t> καταστροφή)</a:t>
            </a:r>
          </a:p>
          <a:p>
            <a:r>
              <a:rPr lang="el-GR" altLang="el-GR" sz="2000" i="1" dirty="0">
                <a:latin typeface="Comic Sans MS" panose="030F0702030302020204" pitchFamily="66" charset="0"/>
              </a:rPr>
              <a:t>Φαινότυπος</a:t>
            </a:r>
            <a:r>
              <a:rPr lang="el-GR" altLang="el-GR" sz="2000" dirty="0">
                <a:latin typeface="Comic Sans MS" panose="030F0702030302020204" pitchFamily="66" charset="0"/>
              </a:rPr>
              <a:t>: CD4, υψηλή έκφραση IL-2 υποδοχέα (CD25), χαμηλή έκφραση IL-7 υποδοχέα, Foxp3 μεταγραφικός παράγοντας</a:t>
            </a:r>
          </a:p>
          <a:p>
            <a:r>
              <a:rPr lang="el-GR" altLang="el-GR" sz="2000" i="1" dirty="0">
                <a:latin typeface="Comic Sans MS" panose="030F0702030302020204" pitchFamily="66" charset="0"/>
              </a:rPr>
              <a:t>Μηχανισμοί δράσης: πολλαπλοί (βλέπε επόμενη διαφάνεια)</a:t>
            </a:r>
          </a:p>
          <a:p>
            <a:r>
              <a:rPr lang="el-GR" altLang="el-GR" sz="2000" dirty="0">
                <a:latin typeface="Comic Sans MS" panose="030F0702030302020204" pitchFamily="66" charset="0"/>
              </a:rPr>
              <a:t>Έκκριση </a:t>
            </a:r>
            <a:r>
              <a:rPr lang="el-GR" altLang="el-GR" sz="2000" dirty="0" err="1">
                <a:latin typeface="Comic Sans MS" panose="030F0702030302020204" pitchFamily="66" charset="0"/>
              </a:rPr>
              <a:t>ανοσοκατασταλτικών</a:t>
            </a:r>
            <a:r>
              <a:rPr lang="el-GR" altLang="el-GR" sz="2000" dirty="0">
                <a:latin typeface="Comic Sans MS" panose="030F0702030302020204" pitchFamily="66" charset="0"/>
              </a:rPr>
              <a:t> </a:t>
            </a:r>
            <a:r>
              <a:rPr lang="el-GR" altLang="el-GR" sz="2000" dirty="0" err="1">
                <a:latin typeface="Comic Sans MS" panose="030F0702030302020204" pitchFamily="66" charset="0"/>
              </a:rPr>
              <a:t>κυτταροκινών</a:t>
            </a:r>
            <a:r>
              <a:rPr lang="el-GR" altLang="el-GR" sz="2000" dirty="0">
                <a:latin typeface="Comic Sans MS" panose="030F0702030302020204" pitchFamily="66" charset="0"/>
              </a:rPr>
              <a:t> (</a:t>
            </a:r>
            <a:r>
              <a:rPr lang="el-GR" altLang="el-GR" sz="2000" dirty="0" err="1">
                <a:latin typeface="Comic Sans MS" panose="030F0702030302020204" pitchFamily="66" charset="0"/>
              </a:rPr>
              <a:t>TGFβ</a:t>
            </a:r>
            <a:r>
              <a:rPr lang="el-GR" altLang="el-GR" sz="2000" dirty="0">
                <a:latin typeface="Comic Sans MS" panose="030F0702030302020204" pitchFamily="66" charset="0"/>
              </a:rPr>
              <a:t>, IL-10, IL-35),</a:t>
            </a:r>
          </a:p>
          <a:p>
            <a:r>
              <a:rPr lang="el-GR" altLang="el-GR" sz="2000" dirty="0">
                <a:latin typeface="Comic Sans MS" panose="030F0702030302020204" pitchFamily="66" charset="0"/>
              </a:rPr>
              <a:t>Απενεργοποίηση </a:t>
            </a:r>
            <a:r>
              <a:rPr lang="el-GR" altLang="el-GR" sz="2000" dirty="0" err="1">
                <a:latin typeface="Comic Sans MS" panose="030F0702030302020204" pitchFamily="66" charset="0"/>
              </a:rPr>
              <a:t>δενδριτικών</a:t>
            </a:r>
            <a:r>
              <a:rPr lang="el-GR" altLang="el-GR" sz="2000" dirty="0">
                <a:latin typeface="Comic Sans MS" panose="030F0702030302020204" pitchFamily="66" charset="0"/>
              </a:rPr>
              <a:t> κυττάρων ή λεμφοκυττάρων</a:t>
            </a:r>
          </a:p>
          <a:p>
            <a:endParaRPr lang="en-US" altLang="el-GR" sz="2000" dirty="0">
              <a:latin typeface="Comic Sans MS" panose="030F0702030302020204" pitchFamily="66" charset="0"/>
            </a:endParaRPr>
          </a:p>
        </p:txBody>
      </p:sp>
      <p:pic>
        <p:nvPicPr>
          <p:cNvPr id="30724" name="Εικόνα 1">
            <a:extLst>
              <a:ext uri="{FF2B5EF4-FFF2-40B4-BE49-F238E27FC236}">
                <a16:creationId xmlns:a16="http://schemas.microsoft.com/office/drawing/2014/main" id="{7264E5AA-5AE4-4725-A257-E6096FB5A4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21317" y="198536"/>
            <a:ext cx="1944762" cy="1671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5958F2D-4091-07DE-A3DD-04D56E63034E}"/>
              </a:ext>
            </a:extLst>
          </p:cNvPr>
          <p:cNvSpPr>
            <a:spLocks noChangeArrowheads="1"/>
          </p:cNvSpPr>
          <p:nvPr/>
        </p:nvSpPr>
        <p:spPr bwMode="auto">
          <a:xfrm>
            <a:off x="655638" y="155575"/>
            <a:ext cx="798988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n-US" altLang="el-GR" sz="2800" dirty="0">
                <a:solidFill>
                  <a:srgbClr val="FF1C19"/>
                </a:solidFill>
                <a:latin typeface="Comic Sans MS" panose="030F0702030302020204" pitchFamily="66" charset="0"/>
              </a:rPr>
              <a:t>A</a:t>
            </a:r>
            <a:r>
              <a:rPr lang="el-GR" altLang="el-GR" sz="2800" dirty="0" err="1">
                <a:solidFill>
                  <a:srgbClr val="FF1C19"/>
                </a:solidFill>
                <a:latin typeface="Comic Sans MS" panose="030F0702030302020204" pitchFamily="66" charset="0"/>
              </a:rPr>
              <a:t>νοσοκατασταλτικοί</a:t>
            </a:r>
            <a:r>
              <a:rPr lang="el-GR" altLang="el-GR" sz="2800" dirty="0">
                <a:solidFill>
                  <a:srgbClr val="FF1C19"/>
                </a:solidFill>
                <a:latin typeface="Comic Sans MS" panose="030F0702030302020204" pitchFamily="66" charset="0"/>
              </a:rPr>
              <a:t> μηχανισμοί δράσης των ρυθμιστικών </a:t>
            </a:r>
            <a:r>
              <a:rPr lang="en-US" altLang="el-GR" sz="2800" dirty="0">
                <a:solidFill>
                  <a:srgbClr val="FF1C19"/>
                </a:solidFill>
                <a:latin typeface="Comic Sans MS" panose="030F0702030302020204" pitchFamily="66" charset="0"/>
              </a:rPr>
              <a:t>T </a:t>
            </a:r>
            <a:r>
              <a:rPr lang="el-GR" altLang="el-GR" sz="2800" dirty="0">
                <a:solidFill>
                  <a:srgbClr val="FF1C19"/>
                </a:solidFill>
                <a:latin typeface="Comic Sans MS" panose="030F0702030302020204" pitchFamily="66" charset="0"/>
              </a:rPr>
              <a:t>κυττάρων </a:t>
            </a:r>
            <a:r>
              <a:rPr lang="en-US" altLang="el-GR" sz="2800" dirty="0">
                <a:solidFill>
                  <a:srgbClr val="FF1C19"/>
                </a:solidFill>
                <a:latin typeface="Comic Sans MS" panose="030F0702030302020204" pitchFamily="66" charset="0"/>
              </a:rPr>
              <a:t>(</a:t>
            </a:r>
            <a:r>
              <a:rPr lang="el-GR" altLang="el-GR" sz="2800" dirty="0">
                <a:solidFill>
                  <a:srgbClr val="FF1C19"/>
                </a:solidFill>
                <a:latin typeface="Comic Sans MS" panose="030F0702030302020204" pitchFamily="66" charset="0"/>
              </a:rPr>
              <a:t>Τ</a:t>
            </a:r>
            <a:r>
              <a:rPr lang="en-US" altLang="el-GR" sz="2800" dirty="0">
                <a:solidFill>
                  <a:srgbClr val="FF1C19"/>
                </a:solidFill>
                <a:latin typeface="Comic Sans MS" panose="030F0702030302020204" pitchFamily="66" charset="0"/>
              </a:rPr>
              <a:t>regs) </a:t>
            </a:r>
          </a:p>
        </p:txBody>
      </p:sp>
      <p:sp>
        <p:nvSpPr>
          <p:cNvPr id="34819" name="Rectangle 3">
            <a:extLst>
              <a:ext uri="{FF2B5EF4-FFF2-40B4-BE49-F238E27FC236}">
                <a16:creationId xmlns:a16="http://schemas.microsoft.com/office/drawing/2014/main" id="{15A8C2C9-19A8-2441-B822-4C993BC21817}"/>
              </a:ext>
            </a:extLst>
          </p:cNvPr>
          <p:cNvSpPr>
            <a:spLocks noChangeArrowheads="1"/>
          </p:cNvSpPr>
          <p:nvPr/>
        </p:nvSpPr>
        <p:spPr bwMode="auto">
          <a:xfrm>
            <a:off x="250825" y="1628775"/>
            <a:ext cx="8642350"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nSpc>
                <a:spcPct val="90000"/>
              </a:lnSpc>
            </a:pPr>
            <a:endParaRPr lang="en-US" altLang="el-GR" sz="2400">
              <a:latin typeface="Comic Sans MS" panose="030F0702030302020204" pitchFamily="66" charset="0"/>
            </a:endParaRPr>
          </a:p>
        </p:txBody>
      </p:sp>
      <p:pic>
        <p:nvPicPr>
          <p:cNvPr id="34820" name="Εικόνα 2">
            <a:extLst>
              <a:ext uri="{FF2B5EF4-FFF2-40B4-BE49-F238E27FC236}">
                <a16:creationId xmlns:a16="http://schemas.microsoft.com/office/drawing/2014/main" id="{1CABAFC7-63E4-3CF5-8BA1-B90BF47065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308100"/>
            <a:ext cx="822166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CD581F12-E1FE-111A-3981-46060E3B5BA5}"/>
              </a:ext>
            </a:extLst>
          </p:cNvPr>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dirty="0">
                <a:solidFill>
                  <a:srgbClr val="FF080E"/>
                </a:solidFill>
                <a:latin typeface="Comic Sans MS" panose="030F0702030302020204" pitchFamily="66" charset="0"/>
              </a:rPr>
              <a:t>Ρυθμιστικά</a:t>
            </a:r>
            <a:r>
              <a:rPr lang="en-US" altLang="el-GR" dirty="0">
                <a:solidFill>
                  <a:srgbClr val="FF080E"/>
                </a:solidFill>
                <a:latin typeface="Comic Sans MS" panose="030F0702030302020204" pitchFamily="66" charset="0"/>
              </a:rPr>
              <a:t> T </a:t>
            </a:r>
            <a:r>
              <a:rPr lang="el-GR" altLang="el-GR" dirty="0">
                <a:solidFill>
                  <a:srgbClr val="FF080E"/>
                </a:solidFill>
                <a:latin typeface="Comic Sans MS" panose="030F0702030302020204" pitchFamily="66" charset="0"/>
              </a:rPr>
              <a:t>κύτταρα</a:t>
            </a:r>
            <a:r>
              <a:rPr lang="en-US" altLang="el-GR" dirty="0">
                <a:solidFill>
                  <a:srgbClr val="FF080E"/>
                </a:solidFill>
                <a:latin typeface="Comic Sans MS" panose="030F0702030302020204" pitchFamily="66" charset="0"/>
              </a:rPr>
              <a:t>: </a:t>
            </a:r>
            <a:r>
              <a:rPr lang="el-GR" altLang="el-GR" dirty="0">
                <a:solidFill>
                  <a:srgbClr val="FF080E"/>
                </a:solidFill>
                <a:latin typeface="Comic Sans MS" panose="030F0702030302020204" pitchFamily="66" charset="0"/>
              </a:rPr>
              <a:t>θεραπευτικός στόχος</a:t>
            </a:r>
            <a:endParaRPr lang="en-US" altLang="el-GR" dirty="0">
              <a:solidFill>
                <a:srgbClr val="FF080E"/>
              </a:solidFill>
              <a:latin typeface="Comic Sans MS" panose="030F0702030302020204" pitchFamily="66" charset="0"/>
            </a:endParaRPr>
          </a:p>
        </p:txBody>
      </p:sp>
      <p:sp>
        <p:nvSpPr>
          <p:cNvPr id="36867" name="Rectangle 3">
            <a:extLst>
              <a:ext uri="{FF2B5EF4-FFF2-40B4-BE49-F238E27FC236}">
                <a16:creationId xmlns:a16="http://schemas.microsoft.com/office/drawing/2014/main" id="{41953306-F753-2FC8-B316-8F601069849E}"/>
              </a:ext>
            </a:extLst>
          </p:cNvPr>
          <p:cNvSpPr>
            <a:spLocks noChangeArrowheads="1"/>
          </p:cNvSpPr>
          <p:nvPr/>
        </p:nvSpPr>
        <p:spPr bwMode="auto">
          <a:xfrm>
            <a:off x="457200" y="1447800"/>
            <a:ext cx="80010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r>
              <a:rPr lang="el-GR" altLang="el-GR" sz="2400" dirty="0">
                <a:latin typeface="Comic Sans MS" panose="030F0702030302020204" pitchFamily="66" charset="0"/>
              </a:rPr>
              <a:t>‘</a:t>
            </a:r>
            <a:r>
              <a:rPr lang="el-GR" altLang="el-GR" sz="2400" dirty="0" err="1">
                <a:latin typeface="Comic Sans MS" panose="030F0702030302020204" pitchFamily="66" charset="0"/>
              </a:rPr>
              <a:t>Εκρηξη</a:t>
            </a:r>
            <a:r>
              <a:rPr lang="el-GR" altLang="el-GR" sz="2400" dirty="0">
                <a:latin typeface="Comic Sans MS" panose="030F0702030302020204" pitchFamily="66" charset="0"/>
              </a:rPr>
              <a:t> της πληροφορίας όσον αφορά στη δημιουργία, ιδιότητες, λειτουργίες και σημασία των κυττάρων αυτών</a:t>
            </a:r>
            <a:endParaRPr lang="en-US" altLang="el-GR" sz="2400" dirty="0">
              <a:latin typeface="Comic Sans MS" panose="030F0702030302020204" pitchFamily="66" charset="0"/>
            </a:endParaRPr>
          </a:p>
          <a:p>
            <a:pPr lvl="1"/>
            <a:r>
              <a:rPr lang="el-GR" altLang="el-GR" sz="2000" dirty="0">
                <a:solidFill>
                  <a:srgbClr val="F20502"/>
                </a:solidFill>
                <a:latin typeface="Comic Sans MS" panose="030F0702030302020204" pitchFamily="66" charset="0"/>
              </a:rPr>
              <a:t>Μερικά </a:t>
            </a:r>
            <a:r>
              <a:rPr lang="el-GR" altLang="el-GR" sz="2000" dirty="0" err="1">
                <a:solidFill>
                  <a:srgbClr val="F20502"/>
                </a:solidFill>
                <a:latin typeface="Comic Sans MS" panose="030F0702030302020204" pitchFamily="66" charset="0"/>
              </a:rPr>
              <a:t>αυτοάνοσα</a:t>
            </a:r>
            <a:r>
              <a:rPr lang="el-GR" altLang="el-GR" sz="2000" dirty="0">
                <a:solidFill>
                  <a:srgbClr val="F20502"/>
                </a:solidFill>
                <a:latin typeface="Comic Sans MS" panose="030F0702030302020204" pitchFamily="66" charset="0"/>
              </a:rPr>
              <a:t> νοσήματα σχετίζονται με ελαττωματική λειτουργία ή μειωμένη παραγωγή των </a:t>
            </a:r>
            <a:r>
              <a:rPr lang="en-US" altLang="el-GR" sz="2000" dirty="0">
                <a:solidFill>
                  <a:srgbClr val="F20502"/>
                </a:solidFill>
                <a:latin typeface="Comic Sans MS" panose="030F0702030302020204" pitchFamily="66" charset="0"/>
              </a:rPr>
              <a:t>Tregs </a:t>
            </a:r>
            <a:r>
              <a:rPr lang="el-GR" altLang="el-GR" sz="2000" dirty="0">
                <a:solidFill>
                  <a:srgbClr val="F20502"/>
                </a:solidFill>
                <a:latin typeface="Comic Sans MS" panose="030F0702030302020204" pitchFamily="66" charset="0"/>
              </a:rPr>
              <a:t>ή αντίσταση των δραστικών κυττάρων στην καταστολή από τα </a:t>
            </a:r>
            <a:r>
              <a:rPr lang="en-US" altLang="el-GR" sz="2000" dirty="0">
                <a:solidFill>
                  <a:srgbClr val="F20502"/>
                </a:solidFill>
                <a:latin typeface="Comic Sans MS" panose="030F0702030302020204" pitchFamily="66" charset="0"/>
              </a:rPr>
              <a:t>Tregs</a:t>
            </a:r>
            <a:endParaRPr lang="en-US" altLang="el-GR" sz="2000" dirty="0">
              <a:latin typeface="Comic Sans MS" panose="030F0702030302020204" pitchFamily="66" charset="0"/>
            </a:endParaRPr>
          </a:p>
          <a:p>
            <a:endParaRPr lang="en-US" altLang="el-GR" sz="2400" dirty="0">
              <a:latin typeface="Comic Sans MS" panose="030F0702030302020204" pitchFamily="66" charset="0"/>
            </a:endParaRPr>
          </a:p>
          <a:p>
            <a:r>
              <a:rPr lang="el-GR" altLang="el-GR" sz="2400" dirty="0">
                <a:solidFill>
                  <a:srgbClr val="FF080E"/>
                </a:solidFill>
                <a:latin typeface="Comic Sans MS" panose="030F0702030302020204" pitchFamily="66" charset="0"/>
              </a:rPr>
              <a:t>Ε</a:t>
            </a:r>
            <a:r>
              <a:rPr lang="el-GR" altLang="el-GR" sz="2400" dirty="0">
                <a:latin typeface="Comic Sans MS" panose="030F0702030302020204" pitchFamily="66" charset="0"/>
              </a:rPr>
              <a:t>πιλεκτική ενεργοποίηση </a:t>
            </a:r>
            <a:r>
              <a:rPr lang="en-US" altLang="el-GR" sz="2400" dirty="0">
                <a:latin typeface="Comic Sans MS" panose="030F0702030302020204" pitchFamily="66" charset="0"/>
              </a:rPr>
              <a:t>Treg </a:t>
            </a:r>
            <a:r>
              <a:rPr lang="el-GR" altLang="el-GR" sz="2400" dirty="0">
                <a:latin typeface="Comic Sans MS" panose="030F0702030302020204" pitchFamily="66" charset="0"/>
              </a:rPr>
              <a:t>στα </a:t>
            </a:r>
            <a:r>
              <a:rPr lang="el-GR" altLang="el-GR" sz="2400" dirty="0" err="1">
                <a:latin typeface="Comic Sans MS" panose="030F0702030302020204" pitchFamily="66" charset="0"/>
              </a:rPr>
              <a:t>αυτοάνοσα</a:t>
            </a:r>
            <a:r>
              <a:rPr lang="el-GR" altLang="el-GR" sz="2400" dirty="0">
                <a:latin typeface="Comic Sans MS" panose="030F0702030302020204" pitchFamily="66" charset="0"/>
              </a:rPr>
              <a:t> νοσήματα</a:t>
            </a:r>
            <a:endParaRPr lang="en-US" altLang="el-GR" sz="2400" dirty="0">
              <a:latin typeface="Comic Sans MS" panose="030F0702030302020204" pitchFamily="66"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a:extLst>
              <a:ext uri="{FF2B5EF4-FFF2-40B4-BE49-F238E27FC236}">
                <a16:creationId xmlns:a16="http://schemas.microsoft.com/office/drawing/2014/main" id="{5E615825-0810-3797-EA84-3777221C7CF6}"/>
              </a:ext>
            </a:extLst>
          </p:cNvPr>
          <p:cNvSpPr>
            <a:spLocks noChangeArrowheads="1"/>
          </p:cNvSpPr>
          <p:nvPr/>
        </p:nvSpPr>
        <p:spPr bwMode="auto">
          <a:xfrm>
            <a:off x="762000" y="149225"/>
            <a:ext cx="7907338"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a:solidFill>
                  <a:srgbClr val="FA0505"/>
                </a:solidFill>
                <a:latin typeface="Comic Sans MS" panose="030F0702030302020204" pitchFamily="66" charset="0"/>
              </a:rPr>
              <a:t>ΑΥΤΟΑΝΟΣΙΑ</a:t>
            </a:r>
            <a:endParaRPr lang="en-US" altLang="el-GR" sz="2800" u="sng">
              <a:latin typeface="Comic Sans MS" panose="030F0702030302020204" pitchFamily="66" charset="0"/>
            </a:endParaRPr>
          </a:p>
        </p:txBody>
      </p:sp>
      <p:sp>
        <p:nvSpPr>
          <p:cNvPr id="14339" name="Rectangle 5">
            <a:extLst>
              <a:ext uri="{FF2B5EF4-FFF2-40B4-BE49-F238E27FC236}">
                <a16:creationId xmlns:a16="http://schemas.microsoft.com/office/drawing/2014/main" id="{C3BE2D4B-D788-402E-D6FA-D2D01BC669E2}"/>
              </a:ext>
            </a:extLst>
          </p:cNvPr>
          <p:cNvSpPr>
            <a:spLocks noChangeArrowheads="1"/>
          </p:cNvSpPr>
          <p:nvPr/>
        </p:nvSpPr>
        <p:spPr bwMode="auto">
          <a:xfrm>
            <a:off x="457200" y="1125538"/>
            <a:ext cx="8515350" cy="4273550"/>
          </a:xfrm>
          <a:prstGeom prst="rect">
            <a:avLst/>
          </a:prstGeom>
          <a:noFill/>
          <a:ln>
            <a:noFill/>
          </a:ln>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defRPr/>
            </a:pPr>
            <a:r>
              <a:rPr lang="el-GR" altLang="el-GR" sz="2400" dirty="0">
                <a:solidFill>
                  <a:srgbClr val="FA0505"/>
                </a:solidFill>
                <a:latin typeface="Comic Sans MS" panose="030F0702030302020204" pitchFamily="66" charset="0"/>
              </a:rPr>
              <a:t>Ορισμός</a:t>
            </a:r>
            <a:r>
              <a:rPr lang="en-US" altLang="el-GR" sz="2400" dirty="0">
                <a:solidFill>
                  <a:srgbClr val="FA0505"/>
                </a:solidFill>
                <a:latin typeface="Comic Sans MS" panose="030F0702030302020204" pitchFamily="66" charset="0"/>
              </a:rPr>
              <a:t>: </a:t>
            </a:r>
            <a:r>
              <a:rPr lang="el-GR" altLang="el-GR" sz="2400" dirty="0">
                <a:solidFill>
                  <a:srgbClr val="FA0505"/>
                </a:solidFill>
                <a:latin typeface="Comic Sans MS" panose="030F0702030302020204" pitchFamily="66" charset="0"/>
              </a:rPr>
              <a:t>ανοσολογική απάντηση έναντι ίδιου </a:t>
            </a:r>
            <a:r>
              <a:rPr lang="en-US" altLang="el-GR" sz="2400" dirty="0">
                <a:solidFill>
                  <a:srgbClr val="FA0505"/>
                </a:solidFill>
                <a:latin typeface="Comic Sans MS" panose="030F0702030302020204" pitchFamily="66" charset="0"/>
              </a:rPr>
              <a:t>(a</a:t>
            </a:r>
            <a:r>
              <a:rPr lang="el-GR" altLang="el-GR" sz="2400" dirty="0">
                <a:solidFill>
                  <a:srgbClr val="FA0505"/>
                </a:solidFill>
                <a:latin typeface="Comic Sans MS" panose="030F0702030302020204" pitchFamily="66" charset="0"/>
              </a:rPr>
              <a:t>υτο</a:t>
            </a:r>
            <a:r>
              <a:rPr lang="en-US" altLang="el-GR" sz="2400" dirty="0">
                <a:solidFill>
                  <a:srgbClr val="FA0505"/>
                </a:solidFill>
                <a:latin typeface="Comic Sans MS" panose="030F0702030302020204" pitchFamily="66" charset="0"/>
              </a:rPr>
              <a:t>-) a</a:t>
            </a:r>
            <a:r>
              <a:rPr lang="el-GR" altLang="el-GR" sz="2400" dirty="0">
                <a:solidFill>
                  <a:srgbClr val="FA0505"/>
                </a:solidFill>
                <a:latin typeface="Comic Sans MS" panose="030F0702030302020204" pitchFamily="66" charset="0"/>
              </a:rPr>
              <a:t>ντιγόνου</a:t>
            </a:r>
            <a:r>
              <a:rPr lang="en-US" altLang="el-GR" sz="2400" dirty="0">
                <a:solidFill>
                  <a:srgbClr val="FA0505"/>
                </a:solidFill>
                <a:latin typeface="Comic Sans MS" panose="030F0702030302020204" pitchFamily="66" charset="0"/>
              </a:rPr>
              <a:t>, </a:t>
            </a:r>
            <a:r>
              <a:rPr lang="el-GR" altLang="el-GR" sz="2400" dirty="0">
                <a:solidFill>
                  <a:srgbClr val="FA0505"/>
                </a:solidFill>
                <a:latin typeface="Comic Sans MS" panose="030F0702030302020204" pitchFamily="66" charset="0"/>
              </a:rPr>
              <a:t>εξ ορισμού «παθολογική»</a:t>
            </a:r>
            <a:endParaRPr lang="en-US" altLang="el-GR" sz="2400" dirty="0">
              <a:solidFill>
                <a:srgbClr val="FA0505"/>
              </a:solidFill>
              <a:latin typeface="Comic Sans MS" panose="030F0702030302020204" pitchFamily="66" charset="0"/>
            </a:endParaRPr>
          </a:p>
          <a:p>
            <a:pPr lvl="1">
              <a:defRPr/>
            </a:pPr>
            <a:r>
              <a:rPr lang="el-GR" altLang="el-GR" sz="2400" dirty="0">
                <a:latin typeface="Comic Sans MS" panose="030F0702030302020204" pitchFamily="66" charset="0"/>
              </a:rPr>
              <a:t>Αυτοάνοσα φλεγμονώδη νοσήματα</a:t>
            </a:r>
            <a:endParaRPr lang="en-US" altLang="el-GR" sz="2400" dirty="0">
              <a:latin typeface="Comic Sans MS" panose="030F0702030302020204" pitchFamily="66" charset="0"/>
            </a:endParaRPr>
          </a:p>
          <a:p>
            <a:pPr marL="457200" lvl="1" indent="0">
              <a:buFontTx/>
              <a:buNone/>
              <a:defRPr/>
            </a:pPr>
            <a:endParaRPr lang="en-US" altLang="el-GR" sz="2000" dirty="0">
              <a:latin typeface="Comic Sans MS" panose="030F0702030302020204" pitchFamily="66" charset="0"/>
            </a:endParaRPr>
          </a:p>
        </p:txBody>
      </p:sp>
      <p:pic>
        <p:nvPicPr>
          <p:cNvPr id="38916" name="Picture 5" descr="http://www.beatricebiologist.com/wp-content/uploads/2014/05/autoimmune-01.png">
            <a:extLst>
              <a:ext uri="{FF2B5EF4-FFF2-40B4-BE49-F238E27FC236}">
                <a16:creationId xmlns:a16="http://schemas.microsoft.com/office/drawing/2014/main" id="{3C82B926-4D25-C2D3-70A0-DCBE75FB7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0663" y="2565400"/>
            <a:ext cx="3971925" cy="41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5FAE4C03-E490-2412-8C05-A95B2BE13506}"/>
              </a:ext>
            </a:extLst>
          </p:cNvPr>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a:solidFill>
                  <a:srgbClr val="FF060F"/>
                </a:solidFill>
                <a:latin typeface="Comic Sans MS" panose="030F0702030302020204" pitchFamily="66" charset="0"/>
              </a:rPr>
              <a:t>Χαρακτηριστικά αυτοάνοσων νοσημάτων</a:t>
            </a:r>
            <a:endParaRPr lang="en-US" altLang="el-GR">
              <a:solidFill>
                <a:srgbClr val="FF060F"/>
              </a:solidFill>
              <a:latin typeface="Comic Sans MS" panose="030F0702030302020204" pitchFamily="66" charset="0"/>
            </a:endParaRPr>
          </a:p>
        </p:txBody>
      </p:sp>
      <p:sp>
        <p:nvSpPr>
          <p:cNvPr id="39939" name="Rectangle 3">
            <a:extLst>
              <a:ext uri="{FF2B5EF4-FFF2-40B4-BE49-F238E27FC236}">
                <a16:creationId xmlns:a16="http://schemas.microsoft.com/office/drawing/2014/main" id="{98EFFE7B-9AAD-96AC-95CC-A0D984D4F0FD}"/>
              </a:ext>
            </a:extLst>
          </p:cNvPr>
          <p:cNvSpPr>
            <a:spLocks noChangeArrowheads="1"/>
          </p:cNvSpPr>
          <p:nvPr/>
        </p:nvSpPr>
        <p:spPr bwMode="auto">
          <a:xfrm>
            <a:off x="279400" y="1159622"/>
            <a:ext cx="8585200" cy="5329238"/>
          </a:xfrm>
          <a:prstGeom prst="rect">
            <a:avLst/>
          </a:prstGeom>
          <a:noFill/>
          <a:ln>
            <a:noFill/>
          </a:ln>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defRPr/>
            </a:pPr>
            <a:r>
              <a:rPr lang="el-GR" altLang="el-GR" sz="1800" dirty="0">
                <a:latin typeface="Comic Sans MS" panose="030F0702030302020204" pitchFamily="66" charset="0"/>
              </a:rPr>
              <a:t>Η </a:t>
            </a:r>
            <a:r>
              <a:rPr lang="el-GR" altLang="el-GR" sz="1800" dirty="0" err="1">
                <a:latin typeface="Comic Sans MS" panose="030F0702030302020204" pitchFamily="66" charset="0"/>
              </a:rPr>
              <a:t>αυτοανοσία</a:t>
            </a:r>
            <a:r>
              <a:rPr lang="el-GR" altLang="el-GR" sz="1800" dirty="0">
                <a:latin typeface="Comic Sans MS" panose="030F0702030302020204" pitchFamily="66" charset="0"/>
              </a:rPr>
              <a:t> αποτελεί μια σημαντική αιτία ασθενειών, δεδομένου ότι επηρεάζει το 2%-5% του πληθυσμού στις ανεπτυγμένες χώρες </a:t>
            </a:r>
          </a:p>
          <a:p>
            <a:pPr>
              <a:spcBef>
                <a:spcPct val="0"/>
              </a:spcBef>
              <a:defRPr/>
            </a:pPr>
            <a:r>
              <a:rPr lang="el-GR" altLang="el-GR" sz="1800" dirty="0">
                <a:latin typeface="Comic Sans MS" panose="030F0702030302020204" pitchFamily="66" charset="0"/>
              </a:rPr>
              <a:t>Οι </a:t>
            </a:r>
            <a:r>
              <a:rPr lang="el-GR" altLang="el-GR" sz="1800" dirty="0" err="1">
                <a:latin typeface="Comic Sans MS" panose="030F0702030302020204" pitchFamily="66" charset="0"/>
              </a:rPr>
              <a:t>αυτοάνοσες</a:t>
            </a:r>
            <a:r>
              <a:rPr lang="el-GR" altLang="el-GR" sz="1800" dirty="0">
                <a:latin typeface="Comic Sans MS" panose="030F0702030302020204" pitchFamily="66" charset="0"/>
              </a:rPr>
              <a:t> νόσοι μπορεί να είναι </a:t>
            </a:r>
            <a:r>
              <a:rPr lang="el-GR" altLang="el-GR" sz="1800" dirty="0" err="1">
                <a:latin typeface="Comic Sans MS" panose="030F0702030302020204" pitchFamily="66" charset="0"/>
              </a:rPr>
              <a:t>οργανοειδικές</a:t>
            </a:r>
            <a:r>
              <a:rPr lang="el-GR" altLang="el-GR" sz="1800" dirty="0">
                <a:latin typeface="Comic Sans MS" panose="030F0702030302020204" pitchFamily="66" charset="0"/>
              </a:rPr>
              <a:t> ή συστηματικές. </a:t>
            </a:r>
          </a:p>
          <a:p>
            <a:pPr>
              <a:spcBef>
                <a:spcPct val="0"/>
              </a:spcBef>
              <a:defRPr/>
            </a:pPr>
            <a:r>
              <a:rPr lang="el-GR" altLang="el-GR" sz="1800" dirty="0">
                <a:latin typeface="Comic Sans MS" panose="030F0702030302020204" pitchFamily="66" charset="0"/>
              </a:rPr>
              <a:t>Οι </a:t>
            </a:r>
            <a:r>
              <a:rPr lang="el-GR" altLang="el-GR" sz="1800" dirty="0" err="1">
                <a:latin typeface="Comic Sans MS" panose="030F0702030302020204" pitchFamily="66" charset="0"/>
              </a:rPr>
              <a:t>αυτοάνοσοι</a:t>
            </a:r>
            <a:r>
              <a:rPr lang="el-GR" altLang="el-GR" sz="1800" dirty="0">
                <a:latin typeface="Comic Sans MS" panose="030F0702030302020204" pitchFamily="66" charset="0"/>
              </a:rPr>
              <a:t> νόσοι μπορεί να προκαλούνται από </a:t>
            </a:r>
            <a:r>
              <a:rPr lang="el-GR" altLang="el-GR" sz="1800" dirty="0" err="1">
                <a:latin typeface="Comic Sans MS" panose="030F0702030302020204" pitchFamily="66" charset="0"/>
              </a:rPr>
              <a:t>αυτοαντισώματα</a:t>
            </a:r>
            <a:r>
              <a:rPr lang="el-GR" altLang="el-GR" sz="1800" dirty="0">
                <a:latin typeface="Comic Sans MS" panose="030F0702030302020204" pitchFamily="66" charset="0"/>
              </a:rPr>
              <a:t> ή από </a:t>
            </a:r>
            <a:r>
              <a:rPr lang="el-GR" altLang="el-GR" sz="1800" dirty="0" err="1">
                <a:latin typeface="Comic Sans MS" panose="030F0702030302020204" pitchFamily="66" charset="0"/>
              </a:rPr>
              <a:t>αυτοδραστικά</a:t>
            </a:r>
            <a:r>
              <a:rPr lang="el-GR" altLang="el-GR" sz="1800" dirty="0">
                <a:latin typeface="Comic Sans MS" panose="030F0702030302020204" pitchFamily="66" charset="0"/>
              </a:rPr>
              <a:t> Τ-λεμφοκύτταρα. </a:t>
            </a:r>
          </a:p>
          <a:p>
            <a:pPr>
              <a:spcBef>
                <a:spcPct val="0"/>
              </a:spcBef>
              <a:defRPr/>
            </a:pPr>
            <a:r>
              <a:rPr lang="el-GR" altLang="el-GR" sz="1800" dirty="0">
                <a:latin typeface="Comic Sans MS" panose="030F0702030302020204" pitchFamily="66" charset="0"/>
              </a:rPr>
              <a:t>Σε πολλές περιπτώσεις </a:t>
            </a:r>
            <a:r>
              <a:rPr lang="el-GR" altLang="el-GR" sz="1800" dirty="0" err="1">
                <a:latin typeface="Comic Sans MS" panose="030F0702030302020204" pitchFamily="66" charset="0"/>
              </a:rPr>
              <a:t>αυτοάνοσων</a:t>
            </a:r>
            <a:r>
              <a:rPr lang="el-GR" altLang="el-GR" sz="1800" dirty="0">
                <a:latin typeface="Comic Sans MS" panose="030F0702030302020204" pitchFamily="66" charset="0"/>
              </a:rPr>
              <a:t> νόσων δεν έχουμε επιβεβαίωση εμπλοκής εαυτού αντιγόνου και δεν γνωρίζουμε την αιτιολογία </a:t>
            </a:r>
          </a:p>
          <a:p>
            <a:pPr>
              <a:spcBef>
                <a:spcPct val="0"/>
              </a:spcBef>
              <a:defRPr/>
            </a:pPr>
            <a:r>
              <a:rPr lang="el-GR" altLang="el-GR" sz="1800" dirty="0">
                <a:latin typeface="Comic Sans MS" panose="030F0702030302020204" pitchFamily="66" charset="0"/>
              </a:rPr>
              <a:t>Τα </a:t>
            </a:r>
            <a:r>
              <a:rPr lang="el-GR" altLang="el-GR" sz="1800" dirty="0" err="1">
                <a:latin typeface="Comic Sans MS" panose="030F0702030302020204" pitchFamily="66" charset="0"/>
              </a:rPr>
              <a:t>αυτοάνοσα</a:t>
            </a:r>
            <a:r>
              <a:rPr lang="el-GR" altLang="el-GR" sz="1800" dirty="0">
                <a:latin typeface="Comic Sans MS" panose="030F0702030302020204" pitchFamily="66" charset="0"/>
              </a:rPr>
              <a:t> νοσήματα είναι ετερογενή και </a:t>
            </a:r>
            <a:r>
              <a:rPr lang="el-GR" altLang="el-GR" sz="1800" dirty="0" err="1">
                <a:latin typeface="Comic Sans MS" panose="030F0702030302020204" pitchFamily="66" charset="0"/>
              </a:rPr>
              <a:t>πολυπαραγοντικά</a:t>
            </a:r>
            <a:r>
              <a:rPr lang="el-GR" altLang="el-GR" sz="1800" dirty="0">
                <a:latin typeface="Comic Sans MS" panose="030F0702030302020204" pitchFamily="66" charset="0"/>
              </a:rPr>
              <a:t>, τα δε κλινικά συμπτώματα πιθανόν να εκδηλωθούν αρκετό καιρό μετά την έναρξη της </a:t>
            </a:r>
            <a:r>
              <a:rPr lang="el-GR" altLang="el-GR" sz="1800" dirty="0" err="1">
                <a:latin typeface="Comic Sans MS" panose="030F0702030302020204" pitchFamily="66" charset="0"/>
              </a:rPr>
              <a:t>αυτοάνοσης</a:t>
            </a:r>
            <a:r>
              <a:rPr lang="el-GR" altLang="el-GR" sz="1800" dirty="0">
                <a:latin typeface="Comic Sans MS" panose="030F0702030302020204" pitchFamily="66" charset="0"/>
              </a:rPr>
              <a:t> αντίδρασης </a:t>
            </a:r>
          </a:p>
          <a:p>
            <a:pPr>
              <a:spcBef>
                <a:spcPct val="0"/>
              </a:spcBef>
              <a:defRPr/>
            </a:pPr>
            <a:r>
              <a:rPr lang="el-GR" altLang="el-GR" sz="1800" dirty="0">
                <a:latin typeface="Comic Sans MS" panose="030F0702030302020204" pitchFamily="66" charset="0"/>
              </a:rPr>
              <a:t>Πολλά </a:t>
            </a:r>
            <a:r>
              <a:rPr lang="el-GR" altLang="el-GR" sz="1800" dirty="0" err="1">
                <a:latin typeface="Comic Sans MS" panose="030F0702030302020204" pitchFamily="66" charset="0"/>
              </a:rPr>
              <a:t>αυτοάνοσα</a:t>
            </a:r>
            <a:r>
              <a:rPr lang="el-GR" altLang="el-GR" sz="1800" dirty="0">
                <a:latin typeface="Comic Sans MS" panose="030F0702030302020204" pitchFamily="66" charset="0"/>
              </a:rPr>
              <a:t> νοσήματα είναι χρόνια και </a:t>
            </a:r>
            <a:r>
              <a:rPr lang="el-GR" altLang="el-GR" sz="1800" dirty="0" err="1">
                <a:latin typeface="Comic Sans MS" panose="030F0702030302020204" pitchFamily="66" charset="0"/>
              </a:rPr>
              <a:t>αυτο</a:t>
            </a:r>
            <a:r>
              <a:rPr lang="el-GR" altLang="el-GR" sz="1800" dirty="0">
                <a:latin typeface="Comic Sans MS" panose="030F0702030302020204" pitchFamily="66" charset="0"/>
              </a:rPr>
              <a:t>-διαιωνιζόμενα</a:t>
            </a:r>
          </a:p>
          <a:p>
            <a:pPr>
              <a:spcBef>
                <a:spcPct val="0"/>
              </a:spcBef>
              <a:defRPr/>
            </a:pPr>
            <a:r>
              <a:rPr lang="el-GR" altLang="el-GR" sz="1800" dirty="0">
                <a:latin typeface="Comic Sans MS" panose="030F0702030302020204" pitchFamily="66" charset="0"/>
              </a:rPr>
              <a:t>Οι κύριοι παράγοντες που συμβάλλουν στην ανάπτυξη της </a:t>
            </a:r>
            <a:r>
              <a:rPr lang="el-GR" altLang="el-GR" sz="1800" dirty="0" err="1">
                <a:latin typeface="Comic Sans MS" panose="030F0702030302020204" pitchFamily="66" charset="0"/>
              </a:rPr>
              <a:t>αυτοανοσίας</a:t>
            </a:r>
            <a:r>
              <a:rPr lang="el-GR" altLang="el-GR" sz="1800" dirty="0">
                <a:latin typeface="Comic Sans MS" panose="030F0702030302020204" pitchFamily="66" charset="0"/>
              </a:rPr>
              <a:t> είναι: </a:t>
            </a:r>
          </a:p>
          <a:p>
            <a:pPr marL="0" indent="0">
              <a:spcBef>
                <a:spcPct val="0"/>
              </a:spcBef>
              <a:buFontTx/>
              <a:buNone/>
              <a:defRPr/>
            </a:pPr>
            <a:r>
              <a:rPr lang="el-GR" altLang="el-GR" sz="1800" dirty="0">
                <a:latin typeface="Comic Sans MS" panose="030F0702030302020204" pitchFamily="66" charset="0"/>
              </a:rPr>
              <a:t>	• </a:t>
            </a:r>
            <a:r>
              <a:rPr lang="el-GR" altLang="el-GR" sz="1800" dirty="0">
                <a:solidFill>
                  <a:srgbClr val="F20502"/>
                </a:solidFill>
                <a:latin typeface="Comic Sans MS" panose="030F0702030302020204" pitchFamily="66" charset="0"/>
              </a:rPr>
              <a:t>Η </a:t>
            </a:r>
            <a:r>
              <a:rPr lang="el-GR" altLang="el-GR" sz="1800" dirty="0" err="1">
                <a:solidFill>
                  <a:srgbClr val="F20502"/>
                </a:solidFill>
                <a:latin typeface="Comic Sans MS" panose="030F0702030302020204" pitchFamily="66" charset="0"/>
              </a:rPr>
              <a:t>κληρονόμηση</a:t>
            </a:r>
            <a:r>
              <a:rPr lang="el-GR" altLang="el-GR" sz="1800" dirty="0">
                <a:solidFill>
                  <a:srgbClr val="F20502"/>
                </a:solidFill>
                <a:latin typeface="Comic Sans MS" panose="030F0702030302020204" pitchFamily="66" charset="0"/>
              </a:rPr>
              <a:t> γονιδίων προδιάθεσης </a:t>
            </a:r>
          </a:p>
          <a:p>
            <a:pPr marL="0" indent="0">
              <a:spcBef>
                <a:spcPct val="0"/>
              </a:spcBef>
              <a:buFontTx/>
              <a:buNone/>
              <a:defRPr/>
            </a:pPr>
            <a:r>
              <a:rPr lang="el-GR" altLang="el-GR" sz="1800" dirty="0">
                <a:solidFill>
                  <a:srgbClr val="F20502"/>
                </a:solidFill>
                <a:latin typeface="Comic Sans MS" panose="030F0702030302020204" pitchFamily="66" charset="0"/>
              </a:rPr>
              <a:t>	• Περιβαλλοντολογικά ερεθίσματα (π.χ. λοιμώξεις, </a:t>
            </a:r>
            <a:r>
              <a:rPr lang="el-GR" altLang="el-GR" sz="1800" dirty="0" err="1">
                <a:solidFill>
                  <a:srgbClr val="F20502"/>
                </a:solidFill>
                <a:latin typeface="Comic Sans MS" panose="030F0702030302020204" pitchFamily="66" charset="0"/>
              </a:rPr>
              <a:t>ιστική</a:t>
            </a:r>
            <a:r>
              <a:rPr lang="el-GR" altLang="el-GR" sz="1800" dirty="0">
                <a:solidFill>
                  <a:srgbClr val="F20502"/>
                </a:solidFill>
                <a:latin typeface="Comic Sans MS" panose="030F0702030302020204" pitchFamily="66" charset="0"/>
              </a:rPr>
              <a:t> 	βλάβη)</a:t>
            </a:r>
          </a:p>
          <a:p>
            <a:pPr marL="0" indent="0">
              <a:spcBef>
                <a:spcPct val="0"/>
              </a:spcBef>
              <a:buFontTx/>
              <a:buNone/>
              <a:defRPr/>
            </a:pPr>
            <a:r>
              <a:rPr lang="el-GR" altLang="el-GR" sz="1800" dirty="0">
                <a:latin typeface="Comic Sans MS" panose="030F0702030302020204" pitchFamily="66" charset="0"/>
              </a:rPr>
              <a:t>Η φύση της νόσου καθορίζεται από τον τύπο της επικρατούσας 	ανοσολογικής αντίδρασης</a:t>
            </a:r>
          </a:p>
          <a:p>
            <a:pPr>
              <a:spcBef>
                <a:spcPct val="0"/>
              </a:spcBef>
              <a:defRPr/>
            </a:pPr>
            <a:endParaRPr lang="en-US" altLang="el-GR" sz="2400" dirty="0">
              <a:latin typeface="Comic Sans MS" panose="030F0702030302020204" pitchFamily="66"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5D8F80BA-1D41-A9AA-432D-E32BDD143BC5}"/>
              </a:ext>
            </a:extLst>
          </p:cNvPr>
          <p:cNvSpPr txBox="1">
            <a:spLocks noChangeArrowheads="1"/>
          </p:cNvSpPr>
          <p:nvPr/>
        </p:nvSpPr>
        <p:spPr bwMode="auto">
          <a:xfrm>
            <a:off x="1638300" y="301625"/>
            <a:ext cx="4872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a:solidFill>
                  <a:srgbClr val="FA0505"/>
                </a:solidFill>
                <a:latin typeface="Comic Sans MS" panose="030F0702030302020204" pitchFamily="66" charset="0"/>
              </a:rPr>
              <a:t>Παθογένεια αυτοανοσίας</a:t>
            </a:r>
            <a:endParaRPr lang="en-US" altLang="el-GR">
              <a:latin typeface="Comic Sans MS" panose="030F0702030302020204" pitchFamily="66" charset="0"/>
            </a:endParaRPr>
          </a:p>
        </p:txBody>
      </p:sp>
      <p:sp>
        <p:nvSpPr>
          <p:cNvPr id="43011" name="Text Box 3">
            <a:extLst>
              <a:ext uri="{FF2B5EF4-FFF2-40B4-BE49-F238E27FC236}">
                <a16:creationId xmlns:a16="http://schemas.microsoft.com/office/drawing/2014/main" id="{4039E59D-7135-4E98-6950-DF168677F1CA}"/>
              </a:ext>
            </a:extLst>
          </p:cNvPr>
          <p:cNvSpPr txBox="1">
            <a:spLocks noChangeArrowheads="1"/>
          </p:cNvSpPr>
          <p:nvPr/>
        </p:nvSpPr>
        <p:spPr bwMode="auto">
          <a:xfrm>
            <a:off x="334963" y="1447800"/>
            <a:ext cx="3651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400">
                <a:solidFill>
                  <a:srgbClr val="FA0505"/>
                </a:solidFill>
                <a:latin typeface="Comic Sans MS" panose="030F0702030302020204" pitchFamily="66" charset="0"/>
              </a:rPr>
              <a:t>Γονίδια υπερευαισθησίας</a:t>
            </a:r>
            <a:endParaRPr lang="en-US" altLang="el-GR" sz="2400">
              <a:latin typeface="Comic Sans MS" panose="030F0702030302020204" pitchFamily="66" charset="0"/>
            </a:endParaRPr>
          </a:p>
        </p:txBody>
      </p:sp>
      <p:sp>
        <p:nvSpPr>
          <p:cNvPr id="43012" name="Text Box 4">
            <a:extLst>
              <a:ext uri="{FF2B5EF4-FFF2-40B4-BE49-F238E27FC236}">
                <a16:creationId xmlns:a16="http://schemas.microsoft.com/office/drawing/2014/main" id="{B1EE3A71-B3FD-D636-6818-4FE91E234D33}"/>
              </a:ext>
            </a:extLst>
          </p:cNvPr>
          <p:cNvSpPr txBox="1">
            <a:spLocks noChangeArrowheads="1"/>
          </p:cNvSpPr>
          <p:nvPr/>
        </p:nvSpPr>
        <p:spPr bwMode="auto">
          <a:xfrm>
            <a:off x="4137025" y="1219200"/>
            <a:ext cx="375761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400">
                <a:solidFill>
                  <a:srgbClr val="FA0505"/>
                </a:solidFill>
                <a:latin typeface="Comic Sans MS" panose="030F0702030302020204" pitchFamily="66" charset="0"/>
              </a:rPr>
              <a:t>Περιβαλλοντικό ερέθισμα</a:t>
            </a:r>
            <a:endParaRPr lang="en-US" altLang="el-GR" sz="2400">
              <a:solidFill>
                <a:srgbClr val="FA0505"/>
              </a:solidFill>
              <a:latin typeface="Comic Sans MS" panose="030F0702030302020204" pitchFamily="66" charset="0"/>
            </a:endParaRPr>
          </a:p>
          <a:p>
            <a:pPr algn="ctr">
              <a:spcBef>
                <a:spcPct val="0"/>
              </a:spcBef>
              <a:buFontTx/>
              <a:buNone/>
            </a:pPr>
            <a:r>
              <a:rPr lang="en-US" altLang="el-GR" sz="2400">
                <a:solidFill>
                  <a:srgbClr val="FA0505"/>
                </a:solidFill>
                <a:latin typeface="Comic Sans MS" panose="030F0702030302020204" pitchFamily="66" charset="0"/>
              </a:rPr>
              <a:t>(</a:t>
            </a:r>
            <a:r>
              <a:rPr lang="el-GR" altLang="el-GR" sz="2400">
                <a:solidFill>
                  <a:srgbClr val="FA0505"/>
                </a:solidFill>
                <a:latin typeface="Comic Sans MS" panose="030F0702030302020204" pitchFamily="66" charset="0"/>
              </a:rPr>
              <a:t>π.χ</a:t>
            </a:r>
            <a:r>
              <a:rPr lang="en-US" altLang="el-GR" sz="2400">
                <a:solidFill>
                  <a:srgbClr val="FA0505"/>
                </a:solidFill>
                <a:latin typeface="Comic Sans MS" panose="030F0702030302020204" pitchFamily="66" charset="0"/>
              </a:rPr>
              <a:t>. </a:t>
            </a:r>
            <a:r>
              <a:rPr lang="el-GR" altLang="el-GR" sz="2400">
                <a:solidFill>
                  <a:srgbClr val="FA0505"/>
                </a:solidFill>
                <a:latin typeface="Comic Sans MS" panose="030F0702030302020204" pitchFamily="66" charset="0"/>
              </a:rPr>
              <a:t>λοιμώξεις</a:t>
            </a:r>
            <a:r>
              <a:rPr lang="en-US" altLang="el-GR" sz="2400">
                <a:solidFill>
                  <a:srgbClr val="FA0505"/>
                </a:solidFill>
                <a:latin typeface="Comic Sans MS" panose="030F0702030302020204" pitchFamily="66" charset="0"/>
              </a:rPr>
              <a:t>,</a:t>
            </a:r>
          </a:p>
          <a:p>
            <a:pPr algn="ctr">
              <a:spcBef>
                <a:spcPct val="0"/>
              </a:spcBef>
              <a:buFontTx/>
              <a:buNone/>
            </a:pPr>
            <a:r>
              <a:rPr lang="en-US" altLang="el-GR" sz="2400">
                <a:solidFill>
                  <a:srgbClr val="FA0505"/>
                </a:solidFill>
                <a:latin typeface="Comic Sans MS" panose="030F0702030302020204" pitchFamily="66" charset="0"/>
              </a:rPr>
              <a:t> </a:t>
            </a:r>
            <a:r>
              <a:rPr lang="el-GR" altLang="el-GR" sz="2400">
                <a:solidFill>
                  <a:srgbClr val="FA0505"/>
                </a:solidFill>
                <a:latin typeface="Comic Sans MS" panose="030F0702030302020204" pitchFamily="66" charset="0"/>
              </a:rPr>
              <a:t>ιστική βλάβη</a:t>
            </a:r>
            <a:r>
              <a:rPr lang="en-US" altLang="el-GR" sz="2400">
                <a:solidFill>
                  <a:srgbClr val="FA0505"/>
                </a:solidFill>
                <a:latin typeface="Comic Sans MS" panose="030F0702030302020204" pitchFamily="66" charset="0"/>
              </a:rPr>
              <a:t>)</a:t>
            </a:r>
            <a:endParaRPr lang="en-US" altLang="el-GR" sz="2400">
              <a:latin typeface="Comic Sans MS" panose="030F0702030302020204" pitchFamily="66" charset="0"/>
            </a:endParaRPr>
          </a:p>
        </p:txBody>
      </p:sp>
      <p:sp>
        <p:nvSpPr>
          <p:cNvPr id="43013" name="Line 5">
            <a:extLst>
              <a:ext uri="{FF2B5EF4-FFF2-40B4-BE49-F238E27FC236}">
                <a16:creationId xmlns:a16="http://schemas.microsoft.com/office/drawing/2014/main" id="{2675D71D-97BE-FF19-D0AD-63810CE1A143}"/>
              </a:ext>
            </a:extLst>
          </p:cNvPr>
          <p:cNvSpPr>
            <a:spLocks noChangeShapeType="1"/>
          </p:cNvSpPr>
          <p:nvPr/>
        </p:nvSpPr>
        <p:spPr bwMode="auto">
          <a:xfrm>
            <a:off x="2146300" y="2003425"/>
            <a:ext cx="0" cy="6635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43014" name="Line 6">
            <a:extLst>
              <a:ext uri="{FF2B5EF4-FFF2-40B4-BE49-F238E27FC236}">
                <a16:creationId xmlns:a16="http://schemas.microsoft.com/office/drawing/2014/main" id="{D875F423-917F-6B71-638A-3A2DC651AAD9}"/>
              </a:ext>
            </a:extLst>
          </p:cNvPr>
          <p:cNvSpPr>
            <a:spLocks noChangeShapeType="1"/>
          </p:cNvSpPr>
          <p:nvPr/>
        </p:nvSpPr>
        <p:spPr bwMode="auto">
          <a:xfrm flipH="1">
            <a:off x="5105400" y="2590800"/>
            <a:ext cx="609600" cy="1295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43015" name="Text Box 7">
            <a:extLst>
              <a:ext uri="{FF2B5EF4-FFF2-40B4-BE49-F238E27FC236}">
                <a16:creationId xmlns:a16="http://schemas.microsoft.com/office/drawing/2014/main" id="{3D26FF1B-BA05-72E1-FEF2-384889F4F0E6}"/>
              </a:ext>
            </a:extLst>
          </p:cNvPr>
          <p:cNvSpPr txBox="1">
            <a:spLocks noChangeArrowheads="1"/>
          </p:cNvSpPr>
          <p:nvPr/>
        </p:nvSpPr>
        <p:spPr bwMode="auto">
          <a:xfrm>
            <a:off x="1103313" y="2590800"/>
            <a:ext cx="2106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400">
                <a:latin typeface="Comic Sans MS" panose="030F0702030302020204" pitchFamily="66" charset="0"/>
              </a:rPr>
              <a:t>Αποτυχία της</a:t>
            </a:r>
          </a:p>
          <a:p>
            <a:pPr algn="ctr">
              <a:spcBef>
                <a:spcPct val="0"/>
              </a:spcBef>
              <a:buFontTx/>
              <a:buNone/>
            </a:pPr>
            <a:r>
              <a:rPr lang="el-GR" altLang="el-GR" sz="2400">
                <a:latin typeface="Comic Sans MS" panose="030F0702030302020204" pitchFamily="66" charset="0"/>
              </a:rPr>
              <a:t>ιδιοανοχής</a:t>
            </a:r>
            <a:endParaRPr lang="en-US" altLang="el-GR" sz="2400">
              <a:latin typeface="Comic Sans MS" panose="030F0702030302020204" pitchFamily="66" charset="0"/>
            </a:endParaRPr>
          </a:p>
        </p:txBody>
      </p:sp>
      <p:sp>
        <p:nvSpPr>
          <p:cNvPr id="43016" name="Text Box 8">
            <a:extLst>
              <a:ext uri="{FF2B5EF4-FFF2-40B4-BE49-F238E27FC236}">
                <a16:creationId xmlns:a16="http://schemas.microsoft.com/office/drawing/2014/main" id="{D5DFCCD3-6342-DB83-CACB-17BC222A4B9D}"/>
              </a:ext>
            </a:extLst>
          </p:cNvPr>
          <p:cNvSpPr txBox="1">
            <a:spLocks noChangeArrowheads="1"/>
          </p:cNvSpPr>
          <p:nvPr/>
        </p:nvSpPr>
        <p:spPr bwMode="auto">
          <a:xfrm>
            <a:off x="5086350" y="3676650"/>
            <a:ext cx="31670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400">
                <a:latin typeface="Comic Sans MS" panose="030F0702030302020204" pitchFamily="66" charset="0"/>
              </a:rPr>
              <a:t>Ενεργοποίηση αυτοδραστικών λεμφοκυττάρων</a:t>
            </a:r>
            <a:endParaRPr lang="en-US" altLang="el-GR" sz="2400">
              <a:latin typeface="Comic Sans MS" panose="030F0702030302020204" pitchFamily="66" charset="0"/>
            </a:endParaRPr>
          </a:p>
        </p:txBody>
      </p:sp>
      <p:sp>
        <p:nvSpPr>
          <p:cNvPr id="43017" name="Text Box 9">
            <a:extLst>
              <a:ext uri="{FF2B5EF4-FFF2-40B4-BE49-F238E27FC236}">
                <a16:creationId xmlns:a16="http://schemas.microsoft.com/office/drawing/2014/main" id="{C9F63013-5FD6-11A9-C2F0-9433E37C4771}"/>
              </a:ext>
            </a:extLst>
          </p:cNvPr>
          <p:cNvSpPr txBox="1">
            <a:spLocks noChangeArrowheads="1"/>
          </p:cNvSpPr>
          <p:nvPr/>
        </p:nvSpPr>
        <p:spPr bwMode="auto">
          <a:xfrm>
            <a:off x="2254250" y="5791200"/>
            <a:ext cx="6521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400" i="1">
                <a:solidFill>
                  <a:srgbClr val="FA0505"/>
                </a:solidFill>
                <a:latin typeface="Comic Sans MS" panose="030F0702030302020204" pitchFamily="66" charset="0"/>
              </a:rPr>
              <a:t>Ανοσολογικές αντιδράσεις εναντίον του ιδίου</a:t>
            </a:r>
            <a:endParaRPr lang="en-US" altLang="el-GR" sz="2400" i="1">
              <a:latin typeface="Comic Sans MS" panose="030F0702030302020204" pitchFamily="66" charset="0"/>
            </a:endParaRPr>
          </a:p>
        </p:txBody>
      </p:sp>
      <p:sp>
        <p:nvSpPr>
          <p:cNvPr id="43018" name="Rectangle 10">
            <a:extLst>
              <a:ext uri="{FF2B5EF4-FFF2-40B4-BE49-F238E27FC236}">
                <a16:creationId xmlns:a16="http://schemas.microsoft.com/office/drawing/2014/main" id="{8AD48BD4-3FC1-3C5E-C079-D27256B628FE}"/>
              </a:ext>
            </a:extLst>
          </p:cNvPr>
          <p:cNvSpPr>
            <a:spLocks noChangeArrowheads="1"/>
          </p:cNvSpPr>
          <p:nvPr/>
        </p:nvSpPr>
        <p:spPr bwMode="auto">
          <a:xfrm>
            <a:off x="333375" y="4017963"/>
            <a:ext cx="3600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400">
                <a:latin typeface="Comic Sans MS" panose="030F0702030302020204" pitchFamily="66" charset="0"/>
              </a:rPr>
              <a:t>Παραμονή λειτουργικών αυτοδραστικών λεμφοκυττάρων</a:t>
            </a:r>
            <a:endParaRPr lang="en-US" altLang="el-GR" sz="2400">
              <a:latin typeface="Comic Sans MS" panose="030F0702030302020204" pitchFamily="66" charset="0"/>
            </a:endParaRPr>
          </a:p>
        </p:txBody>
      </p:sp>
      <p:sp>
        <p:nvSpPr>
          <p:cNvPr id="43019" name="Line 11">
            <a:extLst>
              <a:ext uri="{FF2B5EF4-FFF2-40B4-BE49-F238E27FC236}">
                <a16:creationId xmlns:a16="http://schemas.microsoft.com/office/drawing/2014/main" id="{E216D13A-8B82-F580-4587-B89A543A67C2}"/>
              </a:ext>
            </a:extLst>
          </p:cNvPr>
          <p:cNvSpPr>
            <a:spLocks noChangeShapeType="1"/>
          </p:cNvSpPr>
          <p:nvPr/>
        </p:nvSpPr>
        <p:spPr bwMode="auto">
          <a:xfrm>
            <a:off x="4343400" y="4191000"/>
            <a:ext cx="12954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43020" name="Line 12">
            <a:extLst>
              <a:ext uri="{FF2B5EF4-FFF2-40B4-BE49-F238E27FC236}">
                <a16:creationId xmlns:a16="http://schemas.microsoft.com/office/drawing/2014/main" id="{6B240078-8E35-A8E8-421D-3EDC7D690764}"/>
              </a:ext>
            </a:extLst>
          </p:cNvPr>
          <p:cNvSpPr>
            <a:spLocks noChangeShapeType="1"/>
          </p:cNvSpPr>
          <p:nvPr/>
        </p:nvSpPr>
        <p:spPr bwMode="auto">
          <a:xfrm>
            <a:off x="2133600" y="3581400"/>
            <a:ext cx="0" cy="43497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43021" name="Line 13">
            <a:extLst>
              <a:ext uri="{FF2B5EF4-FFF2-40B4-BE49-F238E27FC236}">
                <a16:creationId xmlns:a16="http://schemas.microsoft.com/office/drawing/2014/main" id="{AF967249-BB4A-0DD0-192E-03276337421D}"/>
              </a:ext>
            </a:extLst>
          </p:cNvPr>
          <p:cNvSpPr>
            <a:spLocks noChangeShapeType="1"/>
          </p:cNvSpPr>
          <p:nvPr/>
        </p:nvSpPr>
        <p:spPr bwMode="auto">
          <a:xfrm>
            <a:off x="6705600" y="4800600"/>
            <a:ext cx="31750"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26CDA61F-3A26-71E0-B523-CCE23C9E4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609600"/>
            <a:ext cx="471011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3">
            <a:extLst>
              <a:ext uri="{FF2B5EF4-FFF2-40B4-BE49-F238E27FC236}">
                <a16:creationId xmlns:a16="http://schemas.microsoft.com/office/drawing/2014/main" id="{23F02EB4-4E3A-EAB2-FD35-A63BD4638FDA}"/>
              </a:ext>
            </a:extLst>
          </p:cNvPr>
          <p:cNvSpPr txBox="1">
            <a:spLocks noChangeArrowheads="1"/>
          </p:cNvSpPr>
          <p:nvPr/>
        </p:nvSpPr>
        <p:spPr bwMode="auto">
          <a:xfrm>
            <a:off x="1955800" y="50800"/>
            <a:ext cx="49752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a:solidFill>
                  <a:srgbClr val="FA0505"/>
                </a:solidFill>
                <a:latin typeface="Comic Sans MS" panose="030F0702030302020204" pitchFamily="66" charset="0"/>
              </a:rPr>
              <a:t>Παθογένεια της αυτοανοσίας</a:t>
            </a:r>
            <a:endParaRPr lang="en-US" altLang="el-GR" sz="2800">
              <a:solidFill>
                <a:srgbClr val="FA0505"/>
              </a:solidFill>
              <a:latin typeface="Comic Sans MS" panose="030F0702030302020204" pitchFamily="66" charset="0"/>
            </a:endParaRPr>
          </a:p>
        </p:txBody>
      </p:sp>
      <p:sp>
        <p:nvSpPr>
          <p:cNvPr id="45060" name="Text Box 4">
            <a:extLst>
              <a:ext uri="{FF2B5EF4-FFF2-40B4-BE49-F238E27FC236}">
                <a16:creationId xmlns:a16="http://schemas.microsoft.com/office/drawing/2014/main" id="{E99D95A8-60A5-70AA-BDE6-0F6455733CD4}"/>
              </a:ext>
            </a:extLst>
          </p:cNvPr>
          <p:cNvSpPr txBox="1">
            <a:spLocks noChangeArrowheads="1"/>
          </p:cNvSpPr>
          <p:nvPr/>
        </p:nvSpPr>
        <p:spPr bwMode="auto">
          <a:xfrm>
            <a:off x="5940425" y="1412875"/>
            <a:ext cx="2952750" cy="440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000">
                <a:solidFill>
                  <a:srgbClr val="000066"/>
                </a:solidFill>
                <a:latin typeface="Comic Sans MS" panose="030F0702030302020204" pitchFamily="66" charset="0"/>
              </a:rPr>
              <a:t>Οι τρέχουσες θεραπείες στοχεύουν όψιμα στάδια της αντίδρασης </a:t>
            </a:r>
            <a:r>
              <a:rPr lang="en-US" altLang="el-GR" sz="2000">
                <a:solidFill>
                  <a:srgbClr val="000066"/>
                </a:solidFill>
                <a:latin typeface="Comic Sans MS" panose="030F0702030302020204" pitchFamily="66" charset="0"/>
              </a:rPr>
              <a:t>(lymphocyte activation, </a:t>
            </a:r>
          </a:p>
          <a:p>
            <a:pPr>
              <a:spcBef>
                <a:spcPct val="0"/>
              </a:spcBef>
              <a:buFontTx/>
              <a:buNone/>
            </a:pPr>
            <a:r>
              <a:rPr lang="en-US" altLang="el-GR" sz="2000">
                <a:solidFill>
                  <a:srgbClr val="000066"/>
                </a:solidFill>
                <a:latin typeface="Comic Sans MS" panose="030F0702030302020204" pitchFamily="66" charset="0"/>
              </a:rPr>
              <a:t>inflammation).</a:t>
            </a:r>
          </a:p>
          <a:p>
            <a:pPr>
              <a:spcBef>
                <a:spcPct val="0"/>
              </a:spcBef>
              <a:buFontTx/>
              <a:buNone/>
            </a:pPr>
            <a:endParaRPr lang="en-US" altLang="el-GR" sz="2000">
              <a:solidFill>
                <a:srgbClr val="000066"/>
              </a:solidFill>
              <a:latin typeface="Comic Sans MS" panose="030F0702030302020204" pitchFamily="66" charset="0"/>
            </a:endParaRPr>
          </a:p>
          <a:p>
            <a:pPr>
              <a:spcBef>
                <a:spcPct val="0"/>
              </a:spcBef>
              <a:buFontTx/>
              <a:buNone/>
            </a:pPr>
            <a:r>
              <a:rPr lang="el-GR" altLang="el-GR" sz="2000">
                <a:solidFill>
                  <a:srgbClr val="000066"/>
                </a:solidFill>
                <a:latin typeface="Comic Sans MS" panose="030F0702030302020204" pitchFamily="66" charset="0"/>
              </a:rPr>
              <a:t>Τελικός στόχος πρέπει να είναι η αναγνώριση του αιτίου και η αποκατάσταση της ανοσολογικής απάντησης</a:t>
            </a:r>
            <a:endParaRPr lang="en-US" altLang="el-GR" sz="2000">
              <a:solidFill>
                <a:srgbClr val="000066"/>
              </a:solidFill>
              <a:latin typeface="Comic Sans MS" panose="030F0702030302020204" pitchFamily="66"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4">
            <a:extLst>
              <a:ext uri="{FF2B5EF4-FFF2-40B4-BE49-F238E27FC236}">
                <a16:creationId xmlns:a16="http://schemas.microsoft.com/office/drawing/2014/main" id="{8670EC89-9B45-F002-5C84-DF8180FD905A}"/>
              </a:ext>
            </a:extLst>
          </p:cNvPr>
          <p:cNvSpPr>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a:solidFill>
                  <a:srgbClr val="FF0202"/>
                </a:solidFill>
                <a:latin typeface="Comic Sans MS" panose="030F0702030302020204" pitchFamily="66" charset="0"/>
              </a:rPr>
              <a:t>Γενετική της αυτοανοσίας</a:t>
            </a:r>
            <a:endParaRPr lang="en-US" altLang="el-GR">
              <a:solidFill>
                <a:srgbClr val="F20935"/>
              </a:solidFill>
              <a:latin typeface="Comic Sans MS" panose="030F0702030302020204" pitchFamily="66" charset="0"/>
            </a:endParaRPr>
          </a:p>
        </p:txBody>
      </p:sp>
      <p:sp>
        <p:nvSpPr>
          <p:cNvPr id="47107" name="Rectangle 5">
            <a:extLst>
              <a:ext uri="{FF2B5EF4-FFF2-40B4-BE49-F238E27FC236}">
                <a16:creationId xmlns:a16="http://schemas.microsoft.com/office/drawing/2014/main" id="{F6888F21-49E4-7AEE-B0E0-314D37BA4DC4}"/>
              </a:ext>
            </a:extLst>
          </p:cNvPr>
          <p:cNvSpPr>
            <a:spLocks noChangeArrowheads="1"/>
          </p:cNvSpPr>
          <p:nvPr/>
        </p:nvSpPr>
        <p:spPr bwMode="auto">
          <a:xfrm>
            <a:off x="468313" y="1412875"/>
            <a:ext cx="8072437"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pPr>
            <a:r>
              <a:rPr lang="el-GR" altLang="el-GR" sz="1800" dirty="0">
                <a:solidFill>
                  <a:srgbClr val="202124"/>
                </a:solidFill>
                <a:latin typeface="Comic Sans MS" panose="030F0702030302020204" pitchFamily="66" charset="0"/>
              </a:rPr>
              <a:t>Υπάρχουν άφθονες ενδείξεις για γενετική προδιάθεση (π.χ. υψηλότερος </a:t>
            </a:r>
            <a:r>
              <a:rPr lang="el-GR" altLang="el-GR" sz="1800" dirty="0" err="1">
                <a:solidFill>
                  <a:srgbClr val="202124"/>
                </a:solidFill>
                <a:latin typeface="Comic Sans MS" panose="030F0702030302020204" pitchFamily="66" charset="0"/>
              </a:rPr>
              <a:t>επιπολασμός</a:t>
            </a:r>
            <a:r>
              <a:rPr lang="el-GR" altLang="el-GR" sz="1800" dirty="0">
                <a:solidFill>
                  <a:srgbClr val="202124"/>
                </a:solidFill>
                <a:latin typeface="Comic Sans MS" panose="030F0702030302020204" pitchFamily="66" charset="0"/>
              </a:rPr>
              <a:t> σε οικογένειες, </a:t>
            </a:r>
            <a:r>
              <a:rPr lang="el-GR" altLang="el-GR" sz="1800" dirty="0" err="1">
                <a:solidFill>
                  <a:srgbClr val="202124"/>
                </a:solidFill>
                <a:latin typeface="Comic Sans MS" panose="030F0702030302020204" pitchFamily="66" charset="0"/>
              </a:rPr>
              <a:t>μονοζυγωτικούς</a:t>
            </a:r>
            <a:r>
              <a:rPr lang="el-GR" altLang="el-GR" sz="1800" dirty="0">
                <a:solidFill>
                  <a:srgbClr val="202124"/>
                </a:solidFill>
                <a:latin typeface="Comic Sans MS" panose="030F0702030302020204" pitchFamily="66" charset="0"/>
              </a:rPr>
              <a:t> διδύμους, συγκεκριμένες εθνολογικές ομάδες κ.λπ.) </a:t>
            </a:r>
          </a:p>
          <a:p>
            <a:pPr>
              <a:spcBef>
                <a:spcPct val="0"/>
              </a:spcBef>
            </a:pPr>
            <a:endParaRPr lang="el-GR" altLang="el-GR" sz="1800" dirty="0">
              <a:solidFill>
                <a:srgbClr val="202124"/>
              </a:solidFill>
              <a:latin typeface="Comic Sans MS" panose="030F0702030302020204" pitchFamily="66" charset="0"/>
            </a:endParaRPr>
          </a:p>
          <a:p>
            <a:pPr>
              <a:spcBef>
                <a:spcPct val="0"/>
              </a:spcBef>
            </a:pPr>
            <a:r>
              <a:rPr lang="el-GR" altLang="el-GR" sz="1800" dirty="0">
                <a:solidFill>
                  <a:srgbClr val="202124"/>
                </a:solidFill>
                <a:latin typeface="Comic Sans MS" panose="030F0702030302020204" pitchFamily="66" charset="0"/>
              </a:rPr>
              <a:t>Τα πρώτα γονίδια που φαίνεται να έχουν ισχυρή σχέση με πολλές </a:t>
            </a:r>
            <a:r>
              <a:rPr lang="el-GR" altLang="el-GR" sz="1800" dirty="0" err="1">
                <a:solidFill>
                  <a:srgbClr val="202124"/>
                </a:solidFill>
                <a:latin typeface="Comic Sans MS" panose="030F0702030302020204" pitchFamily="66" charset="0"/>
              </a:rPr>
              <a:t>αυτοάνοσες</a:t>
            </a:r>
            <a:r>
              <a:rPr lang="el-GR" altLang="el-GR" sz="1800" dirty="0">
                <a:solidFill>
                  <a:srgbClr val="202124"/>
                </a:solidFill>
                <a:latin typeface="Comic Sans MS" panose="030F0702030302020204" pitchFamily="66" charset="0"/>
              </a:rPr>
              <a:t> ασθένειες βρίσκονται εντός του τόπου MHC</a:t>
            </a:r>
            <a:r>
              <a:rPr lang="en-US" altLang="el-GR" sz="1800" dirty="0">
                <a:solidFill>
                  <a:srgbClr val="202124"/>
                </a:solidFill>
                <a:latin typeface="Comic Sans MS" panose="030F0702030302020204" pitchFamily="66" charset="0"/>
              </a:rPr>
              <a:t> (HLA)</a:t>
            </a:r>
            <a:r>
              <a:rPr lang="el-GR" altLang="el-GR" sz="1800" dirty="0">
                <a:solidFill>
                  <a:srgbClr val="202124"/>
                </a:solidFill>
                <a:latin typeface="Comic Sans MS" panose="030F0702030302020204" pitchFamily="66" charset="0"/>
              </a:rPr>
              <a:t> </a:t>
            </a:r>
          </a:p>
          <a:p>
            <a:pPr>
              <a:spcBef>
                <a:spcPct val="0"/>
              </a:spcBef>
            </a:pPr>
            <a:endParaRPr lang="el-GR" altLang="el-GR" sz="2000" dirty="0">
              <a:latin typeface="Comic Sans MS" panose="030F0702030302020204" pitchFamily="66" charset="0"/>
            </a:endParaRPr>
          </a:p>
          <a:p>
            <a:pPr>
              <a:spcBef>
                <a:spcPct val="0"/>
              </a:spcBef>
            </a:pPr>
            <a:r>
              <a:rPr lang="el-GR" altLang="el-GR" sz="1800" dirty="0">
                <a:solidFill>
                  <a:srgbClr val="202124"/>
                </a:solidFill>
                <a:latin typeface="Comic Sans MS" panose="030F0702030302020204" pitchFamily="66" charset="0"/>
              </a:rPr>
              <a:t>Σπάνια, οι μεταλλάξεις ενός γονιδίου οδηγούν σε </a:t>
            </a:r>
            <a:r>
              <a:rPr lang="el-GR" altLang="el-GR" sz="1800" dirty="0" err="1">
                <a:solidFill>
                  <a:srgbClr val="202124"/>
                </a:solidFill>
                <a:latin typeface="Comic Sans MS" panose="030F0702030302020204" pitchFamily="66" charset="0"/>
              </a:rPr>
              <a:t>αυτοανοσία</a:t>
            </a:r>
            <a:r>
              <a:rPr lang="el-GR" altLang="el-GR" sz="1800" dirty="0">
                <a:solidFill>
                  <a:srgbClr val="202124"/>
                </a:solidFill>
                <a:latin typeface="Comic Sans MS" panose="030F0702030302020204" pitchFamily="66" charset="0"/>
              </a:rPr>
              <a:t> (μονογενείς ασθένειες, π.χ. ALPS), αλλά οι περισσότερες </a:t>
            </a:r>
            <a:r>
              <a:rPr lang="el-GR" altLang="el-GR" sz="1800" dirty="0" err="1">
                <a:solidFill>
                  <a:srgbClr val="202124"/>
                </a:solidFill>
                <a:latin typeface="Comic Sans MS" panose="030F0702030302020204" pitchFamily="66" charset="0"/>
              </a:rPr>
              <a:t>αυτοάνοσες</a:t>
            </a:r>
            <a:r>
              <a:rPr lang="el-GR" altLang="el-GR" sz="1800" dirty="0">
                <a:solidFill>
                  <a:srgbClr val="202124"/>
                </a:solidFill>
                <a:latin typeface="Comic Sans MS" panose="030F0702030302020204" pitchFamily="66" charset="0"/>
              </a:rPr>
              <a:t> ασθένειες είναι </a:t>
            </a:r>
            <a:r>
              <a:rPr lang="el-GR" altLang="el-GR" sz="1800" dirty="0" err="1">
                <a:solidFill>
                  <a:srgbClr val="202124"/>
                </a:solidFill>
                <a:latin typeface="Comic Sans MS" panose="030F0702030302020204" pitchFamily="66" charset="0"/>
              </a:rPr>
              <a:t>πολυγονιδιακές</a:t>
            </a:r>
            <a:r>
              <a:rPr lang="el-GR" altLang="el-GR" sz="1800" dirty="0">
                <a:solidFill>
                  <a:srgbClr val="202124"/>
                </a:solidFill>
                <a:latin typeface="Comic Sans MS" panose="030F0702030302020204" pitchFamily="66" charset="0"/>
              </a:rPr>
              <a:t> (30+ γονίδια) </a:t>
            </a:r>
          </a:p>
          <a:p>
            <a:pPr>
              <a:spcBef>
                <a:spcPct val="0"/>
              </a:spcBef>
            </a:pPr>
            <a:endParaRPr lang="el-GR" altLang="el-GR" sz="1800" dirty="0">
              <a:solidFill>
                <a:srgbClr val="202124"/>
              </a:solidFill>
              <a:latin typeface="Comic Sans MS" panose="030F0702030302020204" pitchFamily="66" charset="0"/>
            </a:endParaRPr>
          </a:p>
          <a:p>
            <a:pPr>
              <a:spcBef>
                <a:spcPct val="0"/>
              </a:spcBef>
            </a:pPr>
            <a:r>
              <a:rPr lang="el-GR" altLang="el-GR" sz="1800" dirty="0">
                <a:solidFill>
                  <a:srgbClr val="202124"/>
                </a:solidFill>
                <a:latin typeface="Comic Sans MS" panose="030F0702030302020204" pitchFamily="66" charset="0"/>
              </a:rPr>
              <a:t>Σε ζωικά μοντέλα, μια μεμονωμένη γονιδιακή μετάλλαξη μπορεί να οδηγήσει σε διαφορετικά αποτελέσματα, ανάλογα με το γενετικό υπόβαθρο</a:t>
            </a:r>
          </a:p>
        </p:txBody>
      </p:sp>
      <p:sp>
        <p:nvSpPr>
          <p:cNvPr id="47108" name="Rectangle 4">
            <a:extLst>
              <a:ext uri="{FF2B5EF4-FFF2-40B4-BE49-F238E27FC236}">
                <a16:creationId xmlns:a16="http://schemas.microsoft.com/office/drawing/2014/main" id="{A0A0EE56-574A-2574-0876-2BE40276AE69}"/>
              </a:ext>
            </a:extLst>
          </p:cNvPr>
          <p:cNvSpPr>
            <a:spLocks noChangeArrowheads="1"/>
          </p:cNvSpPr>
          <p:nvPr/>
        </p:nvSpPr>
        <p:spPr bwMode="auto">
          <a:xfrm>
            <a:off x="1835150" y="60325"/>
            <a:ext cx="7308850" cy="33655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15870" rIns="0" bIns="-15870" anchor="ct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endParaRPr lang="el-GR" altLang="el-GR" sz="2400">
              <a:latin typeface="Helvetica"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a:extLst>
              <a:ext uri="{FF2B5EF4-FFF2-40B4-BE49-F238E27FC236}">
                <a16:creationId xmlns:a16="http://schemas.microsoft.com/office/drawing/2014/main" id="{57E5111C-0B7A-04EF-3121-25280347803F}"/>
              </a:ext>
            </a:extLst>
          </p:cNvPr>
          <p:cNvSpPr>
            <a:spLocks noChangeArrowheads="1"/>
          </p:cNvSpPr>
          <p:nvPr/>
        </p:nvSpPr>
        <p:spPr bwMode="auto">
          <a:xfrm>
            <a:off x="3962400" y="3124200"/>
            <a:ext cx="1143000" cy="1143000"/>
          </a:xfrm>
          <a:prstGeom prst="triangle">
            <a:avLst>
              <a:gd name="adj" fmla="val 50000"/>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6147" name="Line 3">
            <a:extLst>
              <a:ext uri="{FF2B5EF4-FFF2-40B4-BE49-F238E27FC236}">
                <a16:creationId xmlns:a16="http://schemas.microsoft.com/office/drawing/2014/main" id="{B2676937-9F54-C054-6586-70FAC95E0B1C}"/>
              </a:ext>
            </a:extLst>
          </p:cNvPr>
          <p:cNvSpPr>
            <a:spLocks noChangeShapeType="1"/>
          </p:cNvSpPr>
          <p:nvPr/>
        </p:nvSpPr>
        <p:spPr bwMode="auto">
          <a:xfrm>
            <a:off x="2162175" y="3124200"/>
            <a:ext cx="4876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l-GR"/>
          </a:p>
        </p:txBody>
      </p:sp>
      <p:grpSp>
        <p:nvGrpSpPr>
          <p:cNvPr id="6148" name="Group 4">
            <a:extLst>
              <a:ext uri="{FF2B5EF4-FFF2-40B4-BE49-F238E27FC236}">
                <a16:creationId xmlns:a16="http://schemas.microsoft.com/office/drawing/2014/main" id="{360769F7-F560-5A47-34E2-1467139F39DD}"/>
              </a:ext>
            </a:extLst>
          </p:cNvPr>
          <p:cNvGrpSpPr>
            <a:grpSpLocks/>
          </p:cNvGrpSpPr>
          <p:nvPr/>
        </p:nvGrpSpPr>
        <p:grpSpPr bwMode="auto">
          <a:xfrm>
            <a:off x="2743200" y="1981200"/>
            <a:ext cx="930275" cy="884238"/>
            <a:chOff x="4384" y="2132"/>
            <a:chExt cx="642" cy="675"/>
          </a:xfrm>
        </p:grpSpPr>
        <p:sp>
          <p:nvSpPr>
            <p:cNvPr id="6171" name="Oval 5">
              <a:extLst>
                <a:ext uri="{FF2B5EF4-FFF2-40B4-BE49-F238E27FC236}">
                  <a16:creationId xmlns:a16="http://schemas.microsoft.com/office/drawing/2014/main" id="{C623689B-08AE-12B3-4A8D-B8022DFC0585}"/>
                </a:ext>
              </a:extLst>
            </p:cNvPr>
            <p:cNvSpPr>
              <a:spLocks noChangeArrowheads="1"/>
            </p:cNvSpPr>
            <p:nvPr/>
          </p:nvSpPr>
          <p:spPr bwMode="auto">
            <a:xfrm>
              <a:off x="4384" y="2132"/>
              <a:ext cx="642" cy="675"/>
            </a:xfrm>
            <a:prstGeom prst="ellipse">
              <a:avLst/>
            </a:prstGeom>
            <a:solidFill>
              <a:srgbClr val="E6AE92"/>
            </a:soli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6172" name="Oval 6">
              <a:extLst>
                <a:ext uri="{FF2B5EF4-FFF2-40B4-BE49-F238E27FC236}">
                  <a16:creationId xmlns:a16="http://schemas.microsoft.com/office/drawing/2014/main" id="{0232D89D-7252-D6CA-34F6-005E05E5CB02}"/>
                </a:ext>
              </a:extLst>
            </p:cNvPr>
            <p:cNvSpPr>
              <a:spLocks noChangeArrowheads="1"/>
            </p:cNvSpPr>
            <p:nvPr/>
          </p:nvSpPr>
          <p:spPr bwMode="auto">
            <a:xfrm>
              <a:off x="4483" y="2242"/>
              <a:ext cx="430" cy="453"/>
            </a:xfrm>
            <a:prstGeom prst="ellipse">
              <a:avLst/>
            </a:prstGeom>
            <a:gradFill rotWithShape="0">
              <a:gsLst>
                <a:gs pos="0">
                  <a:srgbClr val="685F07"/>
                </a:gs>
                <a:gs pos="50000">
                  <a:srgbClr val="E1CD0F"/>
                </a:gs>
                <a:gs pos="100000">
                  <a:srgbClr val="685F07"/>
                </a:gs>
              </a:gsLst>
              <a:lin ang="5400000" scaled="1"/>
            </a:gra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grpSp>
      <p:grpSp>
        <p:nvGrpSpPr>
          <p:cNvPr id="6149" name="Group 7">
            <a:extLst>
              <a:ext uri="{FF2B5EF4-FFF2-40B4-BE49-F238E27FC236}">
                <a16:creationId xmlns:a16="http://schemas.microsoft.com/office/drawing/2014/main" id="{D4449B85-7205-1730-8D59-C934F1F2DD12}"/>
              </a:ext>
            </a:extLst>
          </p:cNvPr>
          <p:cNvGrpSpPr>
            <a:grpSpLocks/>
          </p:cNvGrpSpPr>
          <p:nvPr/>
        </p:nvGrpSpPr>
        <p:grpSpPr bwMode="auto">
          <a:xfrm>
            <a:off x="2286000" y="2286000"/>
            <a:ext cx="930275" cy="884238"/>
            <a:chOff x="4384" y="2132"/>
            <a:chExt cx="642" cy="675"/>
          </a:xfrm>
        </p:grpSpPr>
        <p:sp>
          <p:nvSpPr>
            <p:cNvPr id="6169" name="Oval 8">
              <a:extLst>
                <a:ext uri="{FF2B5EF4-FFF2-40B4-BE49-F238E27FC236}">
                  <a16:creationId xmlns:a16="http://schemas.microsoft.com/office/drawing/2014/main" id="{96184BB6-80FA-CDC7-938E-20373B486502}"/>
                </a:ext>
              </a:extLst>
            </p:cNvPr>
            <p:cNvSpPr>
              <a:spLocks noChangeArrowheads="1"/>
            </p:cNvSpPr>
            <p:nvPr/>
          </p:nvSpPr>
          <p:spPr bwMode="auto">
            <a:xfrm>
              <a:off x="4384" y="2132"/>
              <a:ext cx="642" cy="675"/>
            </a:xfrm>
            <a:prstGeom prst="ellipse">
              <a:avLst/>
            </a:prstGeom>
            <a:solidFill>
              <a:srgbClr val="E6AE92"/>
            </a:soli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6170" name="Oval 9">
              <a:extLst>
                <a:ext uri="{FF2B5EF4-FFF2-40B4-BE49-F238E27FC236}">
                  <a16:creationId xmlns:a16="http://schemas.microsoft.com/office/drawing/2014/main" id="{DAA53FF9-FCBA-2184-DA9A-94A698F9BEA0}"/>
                </a:ext>
              </a:extLst>
            </p:cNvPr>
            <p:cNvSpPr>
              <a:spLocks noChangeArrowheads="1"/>
            </p:cNvSpPr>
            <p:nvPr/>
          </p:nvSpPr>
          <p:spPr bwMode="auto">
            <a:xfrm>
              <a:off x="4483" y="2242"/>
              <a:ext cx="430" cy="453"/>
            </a:xfrm>
            <a:prstGeom prst="ellipse">
              <a:avLst/>
            </a:prstGeom>
            <a:gradFill rotWithShape="0">
              <a:gsLst>
                <a:gs pos="0">
                  <a:srgbClr val="685F07"/>
                </a:gs>
                <a:gs pos="50000">
                  <a:srgbClr val="E1CD0F"/>
                </a:gs>
                <a:gs pos="100000">
                  <a:srgbClr val="685F07"/>
                </a:gs>
              </a:gsLst>
              <a:lin ang="5400000" scaled="1"/>
            </a:gra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grpSp>
      <p:grpSp>
        <p:nvGrpSpPr>
          <p:cNvPr id="6150" name="Group 10">
            <a:extLst>
              <a:ext uri="{FF2B5EF4-FFF2-40B4-BE49-F238E27FC236}">
                <a16:creationId xmlns:a16="http://schemas.microsoft.com/office/drawing/2014/main" id="{23BA49F3-3E75-BD99-067D-A01285F36822}"/>
              </a:ext>
            </a:extLst>
          </p:cNvPr>
          <p:cNvGrpSpPr>
            <a:grpSpLocks/>
          </p:cNvGrpSpPr>
          <p:nvPr/>
        </p:nvGrpSpPr>
        <p:grpSpPr bwMode="auto">
          <a:xfrm>
            <a:off x="3124200" y="2286000"/>
            <a:ext cx="930275" cy="884238"/>
            <a:chOff x="4384" y="2132"/>
            <a:chExt cx="642" cy="675"/>
          </a:xfrm>
        </p:grpSpPr>
        <p:sp>
          <p:nvSpPr>
            <p:cNvPr id="6167" name="Oval 11">
              <a:extLst>
                <a:ext uri="{FF2B5EF4-FFF2-40B4-BE49-F238E27FC236}">
                  <a16:creationId xmlns:a16="http://schemas.microsoft.com/office/drawing/2014/main" id="{DF779003-8C65-CBEF-32C7-6F20F274BE51}"/>
                </a:ext>
              </a:extLst>
            </p:cNvPr>
            <p:cNvSpPr>
              <a:spLocks noChangeArrowheads="1"/>
            </p:cNvSpPr>
            <p:nvPr/>
          </p:nvSpPr>
          <p:spPr bwMode="auto">
            <a:xfrm>
              <a:off x="4384" y="2132"/>
              <a:ext cx="642" cy="675"/>
            </a:xfrm>
            <a:prstGeom prst="ellipse">
              <a:avLst/>
            </a:prstGeom>
            <a:solidFill>
              <a:srgbClr val="E6AE92"/>
            </a:soli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6168" name="Oval 12">
              <a:extLst>
                <a:ext uri="{FF2B5EF4-FFF2-40B4-BE49-F238E27FC236}">
                  <a16:creationId xmlns:a16="http://schemas.microsoft.com/office/drawing/2014/main" id="{324A410F-057C-0498-F80A-D1A7A321B1E2}"/>
                </a:ext>
              </a:extLst>
            </p:cNvPr>
            <p:cNvSpPr>
              <a:spLocks noChangeArrowheads="1"/>
            </p:cNvSpPr>
            <p:nvPr/>
          </p:nvSpPr>
          <p:spPr bwMode="auto">
            <a:xfrm>
              <a:off x="4483" y="2242"/>
              <a:ext cx="430" cy="453"/>
            </a:xfrm>
            <a:prstGeom prst="ellipse">
              <a:avLst/>
            </a:prstGeom>
            <a:gradFill rotWithShape="0">
              <a:gsLst>
                <a:gs pos="0">
                  <a:srgbClr val="685F07"/>
                </a:gs>
                <a:gs pos="50000">
                  <a:srgbClr val="E1CD0F"/>
                </a:gs>
                <a:gs pos="100000">
                  <a:srgbClr val="685F07"/>
                </a:gs>
              </a:gsLst>
              <a:lin ang="5400000" scaled="1"/>
            </a:gra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grpSp>
      <p:sp>
        <p:nvSpPr>
          <p:cNvPr id="6151" name="Text Box 13">
            <a:extLst>
              <a:ext uri="{FF2B5EF4-FFF2-40B4-BE49-F238E27FC236}">
                <a16:creationId xmlns:a16="http://schemas.microsoft.com/office/drawing/2014/main" id="{9B57B2AB-E6B5-7BC9-8A90-851953C9F9DF}"/>
              </a:ext>
            </a:extLst>
          </p:cNvPr>
          <p:cNvSpPr txBox="1">
            <a:spLocks noChangeArrowheads="1"/>
          </p:cNvSpPr>
          <p:nvPr/>
        </p:nvSpPr>
        <p:spPr bwMode="auto">
          <a:xfrm>
            <a:off x="1822450" y="1092200"/>
            <a:ext cx="27479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000">
                <a:latin typeface="Comic Sans MS" panose="030F0702030302020204" pitchFamily="66" charset="0"/>
              </a:rPr>
              <a:t>Ενεργοποίηση</a:t>
            </a:r>
          </a:p>
          <a:p>
            <a:pPr algn="ctr">
              <a:spcBef>
                <a:spcPct val="0"/>
              </a:spcBef>
              <a:buFontTx/>
              <a:buNone/>
            </a:pPr>
            <a:r>
              <a:rPr lang="el-GR" altLang="el-GR" sz="2000">
                <a:latin typeface="Comic Sans MS" panose="030F0702030302020204" pitchFamily="66" charset="0"/>
              </a:rPr>
              <a:t>Δραστικά (</a:t>
            </a:r>
            <a:r>
              <a:rPr lang="en-US" altLang="el-GR" sz="2000">
                <a:latin typeface="Comic Sans MS" panose="030F0702030302020204" pitchFamily="66" charset="0"/>
              </a:rPr>
              <a:t>effector</a:t>
            </a:r>
            <a:r>
              <a:rPr lang="el-GR" altLang="el-GR" sz="2000">
                <a:latin typeface="Comic Sans MS" panose="030F0702030302020204" pitchFamily="66" charset="0"/>
              </a:rPr>
              <a:t>)</a:t>
            </a:r>
            <a:r>
              <a:rPr lang="en-US" altLang="el-GR" sz="2000">
                <a:latin typeface="Comic Sans MS" panose="030F0702030302020204" pitchFamily="66" charset="0"/>
              </a:rPr>
              <a:t> </a:t>
            </a:r>
            <a:endParaRPr lang="el-GR" altLang="el-GR" sz="2000">
              <a:latin typeface="Comic Sans MS" panose="030F0702030302020204" pitchFamily="66" charset="0"/>
            </a:endParaRPr>
          </a:p>
          <a:p>
            <a:pPr algn="ctr">
              <a:spcBef>
                <a:spcPct val="0"/>
              </a:spcBef>
              <a:buFontTx/>
              <a:buNone/>
            </a:pPr>
            <a:r>
              <a:rPr lang="en-US" altLang="el-GR" sz="2000">
                <a:latin typeface="Comic Sans MS" panose="030F0702030302020204" pitchFamily="66" charset="0"/>
              </a:rPr>
              <a:t>T </a:t>
            </a:r>
            <a:r>
              <a:rPr lang="el-GR" altLang="el-GR" sz="2000">
                <a:latin typeface="Comic Sans MS" panose="030F0702030302020204" pitchFamily="66" charset="0"/>
              </a:rPr>
              <a:t>κύτταρα</a:t>
            </a:r>
            <a:endParaRPr lang="en-US" altLang="el-GR" sz="2000">
              <a:latin typeface="Comic Sans MS" panose="030F0702030302020204" pitchFamily="66" charset="0"/>
            </a:endParaRPr>
          </a:p>
        </p:txBody>
      </p:sp>
      <p:sp>
        <p:nvSpPr>
          <p:cNvPr id="6152" name="Line 14">
            <a:extLst>
              <a:ext uri="{FF2B5EF4-FFF2-40B4-BE49-F238E27FC236}">
                <a16:creationId xmlns:a16="http://schemas.microsoft.com/office/drawing/2014/main" id="{0DECE152-9C74-5073-F8E6-712396613FE5}"/>
              </a:ext>
            </a:extLst>
          </p:cNvPr>
          <p:cNvSpPr>
            <a:spLocks noChangeShapeType="1"/>
          </p:cNvSpPr>
          <p:nvPr/>
        </p:nvSpPr>
        <p:spPr bwMode="auto">
          <a:xfrm>
            <a:off x="2847975" y="3429000"/>
            <a:ext cx="0" cy="1143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6153" name="Text Box 15">
            <a:extLst>
              <a:ext uri="{FF2B5EF4-FFF2-40B4-BE49-F238E27FC236}">
                <a16:creationId xmlns:a16="http://schemas.microsoft.com/office/drawing/2014/main" id="{57EC7D72-3B5A-BD0B-8476-250E8F84D743}"/>
              </a:ext>
            </a:extLst>
          </p:cNvPr>
          <p:cNvSpPr txBox="1">
            <a:spLocks noChangeArrowheads="1"/>
          </p:cNvSpPr>
          <p:nvPr/>
        </p:nvSpPr>
        <p:spPr bwMode="auto">
          <a:xfrm>
            <a:off x="1336675" y="4649788"/>
            <a:ext cx="34321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400">
                <a:latin typeface="Comic Sans MS" panose="030F0702030302020204" pitchFamily="66" charset="0"/>
              </a:rPr>
              <a:t>Φυσιολ</a:t>
            </a:r>
            <a:r>
              <a:rPr lang="en-US" altLang="el-GR" sz="2400">
                <a:latin typeface="Comic Sans MS" panose="030F0702030302020204" pitchFamily="66" charset="0"/>
              </a:rPr>
              <a:t>: </a:t>
            </a:r>
            <a:r>
              <a:rPr lang="el-GR" altLang="el-GR" sz="2400">
                <a:latin typeface="Comic Sans MS" panose="030F0702030302020204" pitchFamily="66" charset="0"/>
              </a:rPr>
              <a:t>Αντίδραση εναντίον παθογόνων</a:t>
            </a:r>
            <a:endParaRPr lang="en-US" altLang="el-GR" sz="2400">
              <a:latin typeface="Comic Sans MS" panose="030F0702030302020204" pitchFamily="66" charset="0"/>
            </a:endParaRPr>
          </a:p>
          <a:p>
            <a:pPr algn="ctr">
              <a:spcBef>
                <a:spcPct val="0"/>
              </a:spcBef>
              <a:buFontTx/>
              <a:buNone/>
            </a:pPr>
            <a:r>
              <a:rPr lang="el-GR" altLang="el-GR" sz="2400">
                <a:latin typeface="Comic Sans MS" panose="030F0702030302020204" pitchFamily="66" charset="0"/>
              </a:rPr>
              <a:t>Φλεγμονώδη αυτοάνοσα νοσήματα</a:t>
            </a:r>
            <a:r>
              <a:rPr lang="en-US" altLang="el-GR" sz="2400">
                <a:latin typeface="Comic Sans MS" panose="030F0702030302020204" pitchFamily="66" charset="0"/>
              </a:rPr>
              <a:t> </a:t>
            </a:r>
          </a:p>
        </p:txBody>
      </p:sp>
      <p:grpSp>
        <p:nvGrpSpPr>
          <p:cNvPr id="6154" name="Group 16">
            <a:extLst>
              <a:ext uri="{FF2B5EF4-FFF2-40B4-BE49-F238E27FC236}">
                <a16:creationId xmlns:a16="http://schemas.microsoft.com/office/drawing/2014/main" id="{C7B82C10-DC1A-69B3-DEE7-30EC869F29CF}"/>
              </a:ext>
            </a:extLst>
          </p:cNvPr>
          <p:cNvGrpSpPr>
            <a:grpSpLocks/>
          </p:cNvGrpSpPr>
          <p:nvPr/>
        </p:nvGrpSpPr>
        <p:grpSpPr bwMode="auto">
          <a:xfrm>
            <a:off x="5638800" y="2057400"/>
            <a:ext cx="914400" cy="838200"/>
            <a:chOff x="2320" y="3831"/>
            <a:chExt cx="337" cy="361"/>
          </a:xfrm>
        </p:grpSpPr>
        <p:sp>
          <p:nvSpPr>
            <p:cNvPr id="6165" name="Oval 17">
              <a:extLst>
                <a:ext uri="{FF2B5EF4-FFF2-40B4-BE49-F238E27FC236}">
                  <a16:creationId xmlns:a16="http://schemas.microsoft.com/office/drawing/2014/main" id="{E302E562-611C-DFBA-CDB3-7E844D498195}"/>
                </a:ext>
              </a:extLst>
            </p:cNvPr>
            <p:cNvSpPr>
              <a:spLocks noChangeArrowheads="1"/>
            </p:cNvSpPr>
            <p:nvPr/>
          </p:nvSpPr>
          <p:spPr bwMode="auto">
            <a:xfrm>
              <a:off x="2320" y="3831"/>
              <a:ext cx="337" cy="361"/>
            </a:xfrm>
            <a:prstGeom prst="ellipse">
              <a:avLst/>
            </a:prstGeom>
            <a:solidFill>
              <a:srgbClr val="E6AE92"/>
            </a:soli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6166" name="Oval 18">
              <a:extLst>
                <a:ext uri="{FF2B5EF4-FFF2-40B4-BE49-F238E27FC236}">
                  <a16:creationId xmlns:a16="http://schemas.microsoft.com/office/drawing/2014/main" id="{734BA92D-F842-4703-B14D-B81A79CF6FD7}"/>
                </a:ext>
              </a:extLst>
            </p:cNvPr>
            <p:cNvSpPr>
              <a:spLocks noChangeArrowheads="1"/>
            </p:cNvSpPr>
            <p:nvPr/>
          </p:nvSpPr>
          <p:spPr bwMode="auto">
            <a:xfrm>
              <a:off x="2372" y="3890"/>
              <a:ext cx="226" cy="242"/>
            </a:xfrm>
            <a:prstGeom prst="ellipse">
              <a:avLst/>
            </a:prstGeom>
            <a:solidFill>
              <a:srgbClr val="FF0000"/>
            </a:soli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grpSp>
      <p:grpSp>
        <p:nvGrpSpPr>
          <p:cNvPr id="6155" name="Group 19">
            <a:extLst>
              <a:ext uri="{FF2B5EF4-FFF2-40B4-BE49-F238E27FC236}">
                <a16:creationId xmlns:a16="http://schemas.microsoft.com/office/drawing/2014/main" id="{D0025228-1BFB-D8A7-B9A4-462319F72C57}"/>
              </a:ext>
            </a:extLst>
          </p:cNvPr>
          <p:cNvGrpSpPr>
            <a:grpSpLocks/>
          </p:cNvGrpSpPr>
          <p:nvPr/>
        </p:nvGrpSpPr>
        <p:grpSpPr bwMode="auto">
          <a:xfrm>
            <a:off x="6019800" y="2286000"/>
            <a:ext cx="914400" cy="838200"/>
            <a:chOff x="2320" y="3831"/>
            <a:chExt cx="337" cy="361"/>
          </a:xfrm>
        </p:grpSpPr>
        <p:sp>
          <p:nvSpPr>
            <p:cNvPr id="6163" name="Oval 20">
              <a:extLst>
                <a:ext uri="{FF2B5EF4-FFF2-40B4-BE49-F238E27FC236}">
                  <a16:creationId xmlns:a16="http://schemas.microsoft.com/office/drawing/2014/main" id="{814386B0-A205-64CC-04D1-435771825C12}"/>
                </a:ext>
              </a:extLst>
            </p:cNvPr>
            <p:cNvSpPr>
              <a:spLocks noChangeArrowheads="1"/>
            </p:cNvSpPr>
            <p:nvPr/>
          </p:nvSpPr>
          <p:spPr bwMode="auto">
            <a:xfrm>
              <a:off x="2320" y="3831"/>
              <a:ext cx="337" cy="361"/>
            </a:xfrm>
            <a:prstGeom prst="ellipse">
              <a:avLst/>
            </a:prstGeom>
            <a:solidFill>
              <a:srgbClr val="E6AE92"/>
            </a:soli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6164" name="Oval 21">
              <a:extLst>
                <a:ext uri="{FF2B5EF4-FFF2-40B4-BE49-F238E27FC236}">
                  <a16:creationId xmlns:a16="http://schemas.microsoft.com/office/drawing/2014/main" id="{04DB923B-7B0D-CAA9-D81C-EB1DBE63788E}"/>
                </a:ext>
              </a:extLst>
            </p:cNvPr>
            <p:cNvSpPr>
              <a:spLocks noChangeArrowheads="1"/>
            </p:cNvSpPr>
            <p:nvPr/>
          </p:nvSpPr>
          <p:spPr bwMode="auto">
            <a:xfrm>
              <a:off x="2372" y="3890"/>
              <a:ext cx="226" cy="242"/>
            </a:xfrm>
            <a:prstGeom prst="ellipse">
              <a:avLst/>
            </a:prstGeom>
            <a:solidFill>
              <a:srgbClr val="FF0000"/>
            </a:soli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grpSp>
      <p:grpSp>
        <p:nvGrpSpPr>
          <p:cNvPr id="6156" name="Group 22">
            <a:extLst>
              <a:ext uri="{FF2B5EF4-FFF2-40B4-BE49-F238E27FC236}">
                <a16:creationId xmlns:a16="http://schemas.microsoft.com/office/drawing/2014/main" id="{1E578523-66A4-8139-2E2B-0453E7F24F90}"/>
              </a:ext>
            </a:extLst>
          </p:cNvPr>
          <p:cNvGrpSpPr>
            <a:grpSpLocks/>
          </p:cNvGrpSpPr>
          <p:nvPr/>
        </p:nvGrpSpPr>
        <p:grpSpPr bwMode="auto">
          <a:xfrm>
            <a:off x="5105400" y="2286000"/>
            <a:ext cx="914400" cy="838200"/>
            <a:chOff x="2320" y="3831"/>
            <a:chExt cx="337" cy="361"/>
          </a:xfrm>
        </p:grpSpPr>
        <p:sp>
          <p:nvSpPr>
            <p:cNvPr id="6161" name="Oval 23">
              <a:extLst>
                <a:ext uri="{FF2B5EF4-FFF2-40B4-BE49-F238E27FC236}">
                  <a16:creationId xmlns:a16="http://schemas.microsoft.com/office/drawing/2014/main" id="{D888165F-889A-A2CC-C35C-19720D5923A4}"/>
                </a:ext>
              </a:extLst>
            </p:cNvPr>
            <p:cNvSpPr>
              <a:spLocks noChangeArrowheads="1"/>
            </p:cNvSpPr>
            <p:nvPr/>
          </p:nvSpPr>
          <p:spPr bwMode="auto">
            <a:xfrm>
              <a:off x="2320" y="3831"/>
              <a:ext cx="337" cy="361"/>
            </a:xfrm>
            <a:prstGeom prst="ellipse">
              <a:avLst/>
            </a:prstGeom>
            <a:solidFill>
              <a:srgbClr val="E6AE92"/>
            </a:soli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6162" name="Oval 24">
              <a:extLst>
                <a:ext uri="{FF2B5EF4-FFF2-40B4-BE49-F238E27FC236}">
                  <a16:creationId xmlns:a16="http://schemas.microsoft.com/office/drawing/2014/main" id="{52CDEB3D-56D4-1A7E-7922-7BBD362FC1CF}"/>
                </a:ext>
              </a:extLst>
            </p:cNvPr>
            <p:cNvSpPr>
              <a:spLocks noChangeArrowheads="1"/>
            </p:cNvSpPr>
            <p:nvPr/>
          </p:nvSpPr>
          <p:spPr bwMode="auto">
            <a:xfrm>
              <a:off x="2372" y="3890"/>
              <a:ext cx="226" cy="242"/>
            </a:xfrm>
            <a:prstGeom prst="ellipse">
              <a:avLst/>
            </a:prstGeom>
            <a:solidFill>
              <a:srgbClr val="FF0000"/>
            </a:solidFill>
            <a:ln w="9525">
              <a:solidFill>
                <a:srgbClr val="63A186"/>
              </a:solidFill>
              <a:round/>
              <a:headEnd/>
              <a:tailEnd/>
            </a:ln>
          </p:spPr>
          <p:txBody>
            <a:bodyPr wrap="none"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grpSp>
      <p:sp>
        <p:nvSpPr>
          <p:cNvPr id="6157" name="Text Box 25">
            <a:extLst>
              <a:ext uri="{FF2B5EF4-FFF2-40B4-BE49-F238E27FC236}">
                <a16:creationId xmlns:a16="http://schemas.microsoft.com/office/drawing/2014/main" id="{E2C72DE3-33AC-B0E4-1CD0-42682BB9C9C9}"/>
              </a:ext>
            </a:extLst>
          </p:cNvPr>
          <p:cNvSpPr txBox="1">
            <a:spLocks noChangeArrowheads="1"/>
          </p:cNvSpPr>
          <p:nvPr/>
        </p:nvSpPr>
        <p:spPr bwMode="auto">
          <a:xfrm>
            <a:off x="4837113" y="1139825"/>
            <a:ext cx="31115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n-US" altLang="el-GR" sz="2000">
                <a:latin typeface="Comic Sans MS" panose="030F0702030302020204" pitchFamily="66" charset="0"/>
              </a:rPr>
              <a:t>A</a:t>
            </a:r>
            <a:r>
              <a:rPr lang="el-GR" altLang="el-GR" sz="2000">
                <a:latin typeface="Comic Sans MS" panose="030F0702030302020204" pitchFamily="66" charset="0"/>
              </a:rPr>
              <a:t>νοχή</a:t>
            </a:r>
            <a:endParaRPr lang="en-US" altLang="el-GR" sz="2000">
              <a:latin typeface="Comic Sans MS" panose="030F0702030302020204" pitchFamily="66" charset="0"/>
            </a:endParaRPr>
          </a:p>
          <a:p>
            <a:pPr algn="ctr">
              <a:spcBef>
                <a:spcPct val="0"/>
              </a:spcBef>
              <a:buFontTx/>
              <a:buNone/>
            </a:pPr>
            <a:r>
              <a:rPr lang="el-GR" altLang="el-GR" sz="2000">
                <a:latin typeface="Comic Sans MS" panose="030F0702030302020204" pitchFamily="66" charset="0"/>
              </a:rPr>
              <a:t>Ρυθμιστικά (</a:t>
            </a:r>
            <a:r>
              <a:rPr lang="en-US" altLang="el-GR" sz="2000">
                <a:latin typeface="Comic Sans MS" panose="030F0702030302020204" pitchFamily="66" charset="0"/>
              </a:rPr>
              <a:t>regulatory) </a:t>
            </a:r>
            <a:endParaRPr lang="el-GR" altLang="el-GR" sz="2000">
              <a:latin typeface="Comic Sans MS" panose="030F0702030302020204" pitchFamily="66" charset="0"/>
            </a:endParaRPr>
          </a:p>
          <a:p>
            <a:pPr algn="ctr">
              <a:spcBef>
                <a:spcPct val="0"/>
              </a:spcBef>
              <a:buFontTx/>
              <a:buNone/>
            </a:pPr>
            <a:r>
              <a:rPr lang="en-US" altLang="el-GR" sz="2000">
                <a:latin typeface="Comic Sans MS" panose="030F0702030302020204" pitchFamily="66" charset="0"/>
              </a:rPr>
              <a:t>T </a:t>
            </a:r>
            <a:r>
              <a:rPr lang="el-GR" altLang="el-GR" sz="2000">
                <a:latin typeface="Comic Sans MS" panose="030F0702030302020204" pitchFamily="66" charset="0"/>
              </a:rPr>
              <a:t>κύτταρα</a:t>
            </a:r>
            <a:endParaRPr lang="en-US" altLang="el-GR" sz="2000">
              <a:latin typeface="Comic Sans MS" panose="030F0702030302020204" pitchFamily="66" charset="0"/>
            </a:endParaRPr>
          </a:p>
        </p:txBody>
      </p:sp>
      <p:sp>
        <p:nvSpPr>
          <p:cNvPr id="6158" name="Line 26">
            <a:extLst>
              <a:ext uri="{FF2B5EF4-FFF2-40B4-BE49-F238E27FC236}">
                <a16:creationId xmlns:a16="http://schemas.microsoft.com/office/drawing/2014/main" id="{75D47C79-046D-7FFC-A122-B3F1B8988FE9}"/>
              </a:ext>
            </a:extLst>
          </p:cNvPr>
          <p:cNvSpPr>
            <a:spLocks noChangeShapeType="1"/>
          </p:cNvSpPr>
          <p:nvPr/>
        </p:nvSpPr>
        <p:spPr bwMode="auto">
          <a:xfrm>
            <a:off x="6553200" y="3276600"/>
            <a:ext cx="0" cy="1143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l-GR"/>
          </a:p>
        </p:txBody>
      </p:sp>
      <p:sp>
        <p:nvSpPr>
          <p:cNvPr id="6159" name="Text Box 27">
            <a:extLst>
              <a:ext uri="{FF2B5EF4-FFF2-40B4-BE49-F238E27FC236}">
                <a16:creationId xmlns:a16="http://schemas.microsoft.com/office/drawing/2014/main" id="{4CCF631C-5555-5DC0-ABC7-667BEA048396}"/>
              </a:ext>
            </a:extLst>
          </p:cNvPr>
          <p:cNvSpPr txBox="1">
            <a:spLocks noChangeArrowheads="1"/>
          </p:cNvSpPr>
          <p:nvPr/>
        </p:nvSpPr>
        <p:spPr bwMode="auto">
          <a:xfrm>
            <a:off x="4821238" y="4575175"/>
            <a:ext cx="3963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400">
                <a:latin typeface="Comic Sans MS" panose="030F0702030302020204" pitchFamily="66" charset="0"/>
              </a:rPr>
              <a:t>Ρυθμισμένη απάντηση στα παθογόνα</a:t>
            </a:r>
            <a:endParaRPr lang="en-US" altLang="el-GR" sz="2400">
              <a:latin typeface="Comic Sans MS" panose="030F0702030302020204" pitchFamily="66" charset="0"/>
            </a:endParaRPr>
          </a:p>
          <a:p>
            <a:pPr algn="ctr">
              <a:spcBef>
                <a:spcPct val="0"/>
              </a:spcBef>
              <a:buFontTx/>
              <a:buNone/>
            </a:pPr>
            <a:r>
              <a:rPr lang="el-GR" altLang="el-GR" sz="2400">
                <a:latin typeface="Comic Sans MS" panose="030F0702030302020204" pitchFamily="66" charset="0"/>
              </a:rPr>
              <a:t>Όχι αντίδραση στα «ίδια»</a:t>
            </a:r>
            <a:endParaRPr lang="en-US" altLang="el-GR" sz="2400">
              <a:latin typeface="Comic Sans MS" panose="030F0702030302020204" pitchFamily="66" charset="0"/>
            </a:endParaRPr>
          </a:p>
        </p:txBody>
      </p:sp>
      <p:sp>
        <p:nvSpPr>
          <p:cNvPr id="6160" name="Text Box 28">
            <a:extLst>
              <a:ext uri="{FF2B5EF4-FFF2-40B4-BE49-F238E27FC236}">
                <a16:creationId xmlns:a16="http://schemas.microsoft.com/office/drawing/2014/main" id="{B659EE24-DA0D-6835-9153-E253609D7B8B}"/>
              </a:ext>
            </a:extLst>
          </p:cNvPr>
          <p:cNvSpPr txBox="1">
            <a:spLocks noChangeArrowheads="1"/>
          </p:cNvSpPr>
          <p:nvPr/>
        </p:nvSpPr>
        <p:spPr bwMode="auto">
          <a:xfrm>
            <a:off x="250825" y="123825"/>
            <a:ext cx="85344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dirty="0">
                <a:solidFill>
                  <a:srgbClr val="FF0B05"/>
                </a:solidFill>
                <a:latin typeface="Comic Sans MS" panose="030F0702030302020204" pitchFamily="66" charset="0"/>
              </a:rPr>
              <a:t>ΑΝΟΣΟΡΥΘΜΙΣΗ</a:t>
            </a:r>
            <a:r>
              <a:rPr lang="en-US" altLang="el-GR" sz="2800" dirty="0">
                <a:solidFill>
                  <a:srgbClr val="FF0B05"/>
                </a:solidFill>
                <a:latin typeface="Comic Sans MS" panose="030F0702030302020204" pitchFamily="66" charset="0"/>
              </a:rPr>
              <a:t>: </a:t>
            </a:r>
            <a:r>
              <a:rPr lang="el-GR" altLang="el-GR" sz="2800" dirty="0">
                <a:solidFill>
                  <a:srgbClr val="FF0B05"/>
                </a:solidFill>
                <a:latin typeface="Comic Sans MS" panose="030F0702030302020204" pitchFamily="66" charset="0"/>
              </a:rPr>
              <a:t>Ισορροπία μεταξύ λεμφοκυτταρικής ενεργοποίησης και ελέγχου</a:t>
            </a:r>
            <a:endParaRPr lang="en-US" altLang="el-GR" sz="2800" dirty="0">
              <a:solidFill>
                <a:srgbClr val="FF0B05"/>
              </a:solidFill>
              <a:latin typeface="Comic Sans MS" panose="030F0702030302020204" pitchFamily="66"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3B192B-0C2B-AD47-01D8-1DA289B4BC8F}"/>
              </a:ext>
            </a:extLst>
          </p:cNvPr>
          <p:cNvSpPr>
            <a:spLocks noGrp="1"/>
          </p:cNvSpPr>
          <p:nvPr>
            <p:ph type="title"/>
          </p:nvPr>
        </p:nvSpPr>
        <p:spPr/>
        <p:txBody>
          <a:bodyPr/>
          <a:lstStyle/>
          <a:p>
            <a:r>
              <a:rPr lang="el-GR" sz="3600" dirty="0">
                <a:solidFill>
                  <a:srgbClr val="FF0000"/>
                </a:solidFill>
                <a:latin typeface="Comic Sans MS" panose="030F0702030302020204" pitchFamily="66" charset="0"/>
              </a:rPr>
              <a:t>Μόρια </a:t>
            </a:r>
            <a:r>
              <a:rPr lang="en-US" sz="3600" dirty="0">
                <a:solidFill>
                  <a:srgbClr val="FF0000"/>
                </a:solidFill>
                <a:latin typeface="Comic Sans MS" panose="030F0702030302020204" pitchFamily="66" charset="0"/>
              </a:rPr>
              <a:t>MHC/HLA</a:t>
            </a:r>
            <a:endParaRPr lang="el-GR" sz="3600" dirty="0">
              <a:solidFill>
                <a:srgbClr val="FF0000"/>
              </a:solidFill>
              <a:latin typeface="Comic Sans MS" panose="030F0702030302020204" pitchFamily="66" charset="0"/>
            </a:endParaRPr>
          </a:p>
        </p:txBody>
      </p:sp>
      <p:sp>
        <p:nvSpPr>
          <p:cNvPr id="4" name="Rectangle 1">
            <a:extLst>
              <a:ext uri="{FF2B5EF4-FFF2-40B4-BE49-F238E27FC236}">
                <a16:creationId xmlns:a16="http://schemas.microsoft.com/office/drawing/2014/main" id="{EBE5AD7D-EFC1-A54D-8E7B-04D701352A66}"/>
              </a:ext>
            </a:extLst>
          </p:cNvPr>
          <p:cNvSpPr>
            <a:spLocks noGrp="1" noChangeArrowheads="1"/>
          </p:cNvSpPr>
          <p:nvPr>
            <p:ph idx="1"/>
          </p:nvPr>
        </p:nvSpPr>
        <p:spPr bwMode="auto">
          <a:xfrm>
            <a:off x="539552" y="1752600"/>
            <a:ext cx="7930255" cy="449580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defRPr sz="2400" b="1">
                <a:solidFill>
                  <a:schemeClr val="tx1"/>
                </a:solidFill>
                <a:latin typeface="Helvetica" panose="020B0604020202020204" pitchFamily="34" charset="0"/>
              </a:defRPr>
            </a:lvl1pPr>
            <a:lvl2pPr>
              <a:defRPr sz="2400" b="1">
                <a:solidFill>
                  <a:schemeClr val="tx1"/>
                </a:solidFill>
                <a:latin typeface="Helvetica" panose="020B0604020202020204" pitchFamily="34" charset="0"/>
              </a:defRPr>
            </a:lvl2pPr>
            <a:lvl3pPr>
              <a:defRPr sz="2400" b="1">
                <a:solidFill>
                  <a:schemeClr val="tx1"/>
                </a:solidFill>
                <a:latin typeface="Helvetica" panose="020B0604020202020204" pitchFamily="34" charset="0"/>
              </a:defRPr>
            </a:lvl3pPr>
            <a:lvl4pPr>
              <a:defRPr sz="2400" b="1">
                <a:solidFill>
                  <a:schemeClr val="tx1"/>
                </a:solidFill>
                <a:latin typeface="Helvetica" panose="020B0604020202020204" pitchFamily="34" charset="0"/>
              </a:defRPr>
            </a:lvl4pPr>
            <a:lvl5pPr>
              <a:defRPr sz="2400" b="1">
                <a:solidFill>
                  <a:schemeClr val="tx1"/>
                </a:solidFill>
                <a:latin typeface="Helvetica" panose="020B0604020202020204" pitchFamily="34" charset="0"/>
              </a:defRPr>
            </a:lvl5pPr>
            <a:lvl6pPr eaLnBrk="0" fontAlgn="base" hangingPunct="0">
              <a:spcBef>
                <a:spcPct val="0"/>
              </a:spcBef>
              <a:spcAft>
                <a:spcPct val="0"/>
              </a:spcAft>
              <a:defRPr sz="2400" b="1">
                <a:solidFill>
                  <a:schemeClr val="tx1"/>
                </a:solidFill>
                <a:latin typeface="Helvetica" panose="020B0604020202020204" pitchFamily="34" charset="0"/>
              </a:defRPr>
            </a:lvl6pPr>
            <a:lvl7pPr eaLnBrk="0" fontAlgn="base" hangingPunct="0">
              <a:spcBef>
                <a:spcPct val="0"/>
              </a:spcBef>
              <a:spcAft>
                <a:spcPct val="0"/>
              </a:spcAft>
              <a:defRPr sz="2400" b="1">
                <a:solidFill>
                  <a:schemeClr val="tx1"/>
                </a:solidFill>
                <a:latin typeface="Helvetica" panose="020B0604020202020204" pitchFamily="34" charset="0"/>
              </a:defRPr>
            </a:lvl7pPr>
            <a:lvl8pPr eaLnBrk="0" fontAlgn="base" hangingPunct="0">
              <a:spcBef>
                <a:spcPct val="0"/>
              </a:spcBef>
              <a:spcAft>
                <a:spcPct val="0"/>
              </a:spcAft>
              <a:defRPr sz="2400" b="1">
                <a:solidFill>
                  <a:schemeClr val="tx1"/>
                </a:solidFill>
                <a:latin typeface="Helvetica" panose="020B0604020202020204" pitchFamily="34" charset="0"/>
              </a:defRPr>
            </a:lvl8pPr>
            <a:lvl9pPr eaLnBrk="0" fontAlgn="base" hangingPunct="0">
              <a:spcBef>
                <a:spcPct val="0"/>
              </a:spcBef>
              <a:spcAft>
                <a:spcPct val="0"/>
              </a:spcAft>
              <a:defRPr sz="2400" b="1">
                <a:solidFill>
                  <a:schemeClr val="tx1"/>
                </a:solidFill>
                <a:latin typeface="Helvetica"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600" b="0" i="0" u="none" strike="noStrike" cap="none" normalizeH="0" baseline="0" dirty="0">
                <a:ln>
                  <a:noFill/>
                </a:ln>
                <a:solidFill>
                  <a:srgbClr val="0A0A0A"/>
                </a:solidFill>
                <a:effectLst/>
                <a:latin typeface="Comic Sans MS" panose="030F0702030302020204" pitchFamily="66" charset="0"/>
              </a:rPr>
              <a:t>Τα </a:t>
            </a:r>
            <a:r>
              <a:rPr kumimoji="0" lang="en-US" altLang="el-GR" sz="1600" b="0" i="0" u="none" strike="noStrike" cap="none" normalizeH="0" baseline="0" dirty="0" err="1">
                <a:ln>
                  <a:noFill/>
                </a:ln>
                <a:solidFill>
                  <a:srgbClr val="0A0A0A"/>
                </a:solidFill>
                <a:effectLst/>
                <a:latin typeface="Comic Sans MS" panose="030F0702030302020204" pitchFamily="66" charset="0"/>
              </a:rPr>
              <a:t>μόρι</a:t>
            </a:r>
            <a:r>
              <a:rPr kumimoji="0" lang="en-US" altLang="el-GR" sz="1600" b="0" i="0" u="none" strike="noStrike" cap="none" normalizeH="0" baseline="0" dirty="0">
                <a:ln>
                  <a:noFill/>
                </a:ln>
                <a:solidFill>
                  <a:srgbClr val="0A0A0A"/>
                </a:solidFill>
                <a:effectLst/>
                <a:latin typeface="Comic Sans MS" panose="030F0702030302020204" pitchFamily="66" charset="0"/>
              </a:rPr>
              <a:t>α </a:t>
            </a:r>
            <a:r>
              <a:rPr kumimoji="0" lang="en-US" altLang="el-GR" sz="1600" b="1" i="0" u="none" strike="noStrike" cap="none" normalizeH="0" baseline="0" dirty="0">
                <a:ln>
                  <a:noFill/>
                </a:ln>
                <a:solidFill>
                  <a:srgbClr val="0A0A0A"/>
                </a:solidFill>
                <a:effectLst/>
                <a:latin typeface="Comic Sans MS" panose="030F0702030302020204" pitchFamily="66" charset="0"/>
              </a:rPr>
              <a:t>MHC</a:t>
            </a:r>
            <a:r>
              <a:rPr kumimoji="0" lang="en-US" altLang="el-GR" sz="1600" b="0" i="0" u="none" strike="noStrike" cap="none" normalizeH="0" baseline="0" dirty="0">
                <a:ln>
                  <a:noFill/>
                </a:ln>
                <a:solidFill>
                  <a:srgbClr val="0A0A0A"/>
                </a:solidFill>
                <a:effectLst/>
                <a:latin typeface="Comic Sans MS" panose="030F0702030302020204" pitchFamily="66" charset="0"/>
              </a:rPr>
              <a:t> (Major Histocompatibility Complex - Μείζον Σύμπλεγμα Ιστοσυμβατότητας) είναι πρωτεΐνες που βρίσκονται στην επιφάνεια των κυττάρων και παίζουν καθοριστικό ρόλο στο ανοσοποιητικό σύστημα. </a:t>
            </a:r>
            <a:r>
              <a:rPr kumimoji="0" lang="en-US" altLang="el-GR" sz="1600" b="0" i="0" u="none" strike="noStrike" cap="none" normalizeH="0" baseline="0" dirty="0" err="1">
                <a:ln>
                  <a:noFill/>
                </a:ln>
                <a:solidFill>
                  <a:srgbClr val="0A0A0A"/>
                </a:solidFill>
                <a:effectLst/>
                <a:latin typeface="Comic Sans MS" panose="030F0702030302020204" pitchFamily="66" charset="0"/>
              </a:rPr>
              <a:t>Στον</a:t>
            </a:r>
            <a:r>
              <a:rPr kumimoji="0" lang="en-US" altLang="el-GR" sz="1600" b="0" i="0" u="none" strike="noStrike" cap="none" normalizeH="0" baseline="0" dirty="0">
                <a:ln>
                  <a:noFill/>
                </a:ln>
                <a:solidFill>
                  <a:srgbClr val="0A0A0A"/>
                </a:solidFill>
                <a:effectLst/>
                <a:latin typeface="Comic Sans MS" panose="030F0702030302020204" pitchFamily="66" charset="0"/>
              </a:rPr>
              <a:t> </a:t>
            </a:r>
            <a:r>
              <a:rPr kumimoji="0" lang="en-US" altLang="el-GR" sz="1600" b="0" i="0" u="none" strike="noStrike" cap="none" normalizeH="0" baseline="0" dirty="0" err="1">
                <a:ln>
                  <a:noFill/>
                </a:ln>
                <a:solidFill>
                  <a:srgbClr val="0A0A0A"/>
                </a:solidFill>
                <a:effectLst/>
                <a:latin typeface="Comic Sans MS" panose="030F0702030302020204" pitchFamily="66" charset="0"/>
              </a:rPr>
              <a:t>άνθρω</a:t>
            </a:r>
            <a:r>
              <a:rPr kumimoji="0" lang="en-US" altLang="el-GR" sz="1600" b="0" i="0" u="none" strike="noStrike" cap="none" normalizeH="0" baseline="0" dirty="0">
                <a:ln>
                  <a:noFill/>
                </a:ln>
                <a:solidFill>
                  <a:srgbClr val="0A0A0A"/>
                </a:solidFill>
                <a:effectLst/>
                <a:latin typeface="Comic Sans MS" panose="030F0702030302020204" pitchFamily="66" charset="0"/>
              </a:rPr>
              <a:t>πο, το σύστημα αυτό ονομάζεται επίσης </a:t>
            </a:r>
            <a:r>
              <a:rPr kumimoji="0" lang="en-US" altLang="el-GR" sz="1600" b="1" i="0" u="none" strike="noStrike" cap="none" normalizeH="0" baseline="0" dirty="0">
                <a:ln>
                  <a:noFill/>
                </a:ln>
                <a:solidFill>
                  <a:srgbClr val="0A0A0A"/>
                </a:solidFill>
                <a:effectLst/>
                <a:latin typeface="Comic Sans MS" panose="030F0702030302020204" pitchFamily="66" charset="0"/>
              </a:rPr>
              <a:t>HLA</a:t>
            </a:r>
            <a:r>
              <a:rPr kumimoji="0" lang="en-US" altLang="el-GR" sz="1600" b="0" i="0" u="none" strike="noStrike" cap="none" normalizeH="0" baseline="0" dirty="0">
                <a:ln>
                  <a:noFill/>
                </a:ln>
                <a:solidFill>
                  <a:srgbClr val="0A0A0A"/>
                </a:solidFill>
                <a:effectLst/>
                <a:latin typeface="Comic Sans MS" panose="030F0702030302020204" pitchFamily="66" charset="0"/>
              </a:rPr>
              <a:t> (Human Leukocyte Antigens). </a:t>
            </a:r>
            <a:endParaRPr kumimoji="0" lang="en-US" altLang="el-GR" sz="90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600" b="0" i="0" u="none" strike="noStrike" cap="none" normalizeH="0" baseline="0" dirty="0">
                <a:ln>
                  <a:noFill/>
                </a:ln>
                <a:solidFill>
                  <a:srgbClr val="0A0A0A"/>
                </a:solidFill>
                <a:effectLst/>
                <a:latin typeface="Comic Sans MS" panose="030F0702030302020204" pitchFamily="66" charset="0"/>
              </a:rPr>
              <a:t>Η </a:t>
            </a:r>
            <a:r>
              <a:rPr kumimoji="0" lang="en-US" altLang="el-GR" sz="1600" b="0" i="0" u="none" strike="noStrike" cap="none" normalizeH="0" baseline="0" dirty="0" err="1">
                <a:ln>
                  <a:noFill/>
                </a:ln>
                <a:solidFill>
                  <a:srgbClr val="0A0A0A"/>
                </a:solidFill>
                <a:effectLst/>
                <a:latin typeface="Comic Sans MS" panose="030F0702030302020204" pitchFamily="66" charset="0"/>
              </a:rPr>
              <a:t>κύρι</a:t>
            </a:r>
            <a:r>
              <a:rPr kumimoji="0" lang="en-US" altLang="el-GR" sz="1600" b="0" i="0" u="none" strike="noStrike" cap="none" normalizeH="0" baseline="0" dirty="0">
                <a:ln>
                  <a:noFill/>
                </a:ln>
                <a:solidFill>
                  <a:srgbClr val="0A0A0A"/>
                </a:solidFill>
                <a:effectLst/>
                <a:latin typeface="Comic Sans MS" panose="030F0702030302020204" pitchFamily="66" charset="0"/>
              </a:rPr>
              <a:t>α λειτουργία τους είναι να «παρουσιάζουν» τμήματα πρωτεϊνών (πεπτίδια) στα Τ-λεμφοκύτταρα, ώστε το σώμα να μπορεί να διακρίνει τα δικά του στοιχεία από τους ξένους εισβολείς, όπως ιούς και βακτήρια.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90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1800" b="1" i="0" u="none" strike="noStrike" cap="none" normalizeH="0" baseline="0" dirty="0">
                <a:ln>
                  <a:noFill/>
                </a:ln>
                <a:solidFill>
                  <a:srgbClr val="0A0A0A"/>
                </a:solidFill>
                <a:effectLst/>
                <a:latin typeface="Comic Sans MS" panose="030F0702030302020204" pitchFamily="66" charset="0"/>
              </a:rPr>
              <a:t>Βα</a:t>
            </a:r>
            <a:r>
              <a:rPr kumimoji="0" lang="en-US" altLang="el-GR" sz="1800" b="1" i="0" u="none" strike="noStrike" cap="none" normalizeH="0" baseline="0" dirty="0" err="1">
                <a:ln>
                  <a:noFill/>
                </a:ln>
                <a:solidFill>
                  <a:srgbClr val="0A0A0A"/>
                </a:solidFill>
                <a:effectLst/>
                <a:latin typeface="Comic Sans MS" panose="030F0702030302020204" pitchFamily="66" charset="0"/>
              </a:rPr>
              <a:t>σικές</a:t>
            </a:r>
            <a:r>
              <a:rPr kumimoji="0" lang="en-US" altLang="el-GR" sz="1800" b="1" i="0" u="none" strike="noStrike" cap="none" normalizeH="0" baseline="0" dirty="0">
                <a:ln>
                  <a:noFill/>
                </a:ln>
                <a:solidFill>
                  <a:srgbClr val="0A0A0A"/>
                </a:solidFill>
                <a:effectLst/>
                <a:latin typeface="Comic Sans MS" panose="030F0702030302020204" pitchFamily="66" charset="0"/>
              </a:rPr>
              <a:t> Κα</a:t>
            </a:r>
            <a:r>
              <a:rPr kumimoji="0" lang="en-US" altLang="el-GR" sz="1800" b="1" i="0" u="none" strike="noStrike" cap="none" normalizeH="0" baseline="0" dirty="0" err="1">
                <a:ln>
                  <a:noFill/>
                </a:ln>
                <a:solidFill>
                  <a:srgbClr val="0A0A0A"/>
                </a:solidFill>
                <a:effectLst/>
                <a:latin typeface="Comic Sans MS" panose="030F0702030302020204" pitchFamily="66" charset="0"/>
              </a:rPr>
              <a:t>τηγορίες</a:t>
            </a:r>
            <a:endParaRPr kumimoji="0" lang="en-US" altLang="el-GR" sz="90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l-GR" sz="1600" b="1" i="0" u="none" strike="noStrike" cap="none" normalizeH="0" baseline="0" dirty="0">
                <a:ln>
                  <a:noFill/>
                </a:ln>
                <a:solidFill>
                  <a:srgbClr val="0A0A0A"/>
                </a:solidFill>
                <a:effectLst/>
                <a:latin typeface="Comic Sans MS" panose="030F0702030302020204" pitchFamily="66" charset="0"/>
              </a:rPr>
              <a:t>MHC </a:t>
            </a:r>
            <a:r>
              <a:rPr kumimoji="0" lang="en-US" altLang="el-GR" sz="1600" b="1" i="0" u="none" strike="noStrike" cap="none" normalizeH="0" baseline="0" dirty="0" err="1">
                <a:ln>
                  <a:noFill/>
                </a:ln>
                <a:solidFill>
                  <a:srgbClr val="0A0A0A"/>
                </a:solidFill>
                <a:effectLst/>
                <a:latin typeface="Comic Sans MS" panose="030F0702030302020204" pitchFamily="66" charset="0"/>
              </a:rPr>
              <a:t>Τάξης</a:t>
            </a:r>
            <a:r>
              <a:rPr kumimoji="0" lang="en-US" altLang="el-GR" sz="1600" b="1" i="0" u="none" strike="noStrike" cap="none" normalizeH="0" baseline="0" dirty="0">
                <a:ln>
                  <a:noFill/>
                </a:ln>
                <a:solidFill>
                  <a:srgbClr val="0A0A0A"/>
                </a:solidFill>
                <a:effectLst/>
                <a:latin typeface="Comic Sans MS" panose="030F0702030302020204" pitchFamily="66" charset="0"/>
              </a:rPr>
              <a:t> Ι (Class I):</a:t>
            </a:r>
            <a:r>
              <a:rPr kumimoji="0" lang="en-US" altLang="el-GR" sz="1600" b="0" i="0" u="none" strike="noStrike" cap="none" normalizeH="0" baseline="0" dirty="0">
                <a:ln>
                  <a:noFill/>
                </a:ln>
                <a:solidFill>
                  <a:srgbClr val="0A0A0A"/>
                </a:solidFill>
                <a:effectLst/>
                <a:latin typeface="Comic Sans MS" panose="030F0702030302020204" pitchFamily="66" charset="0"/>
              </a:rPr>
              <a:t> </a:t>
            </a:r>
            <a:r>
              <a:rPr kumimoji="0" lang="en-US" altLang="el-GR" sz="1600" b="0" i="0" u="none" strike="noStrike" cap="none" normalizeH="0" baseline="0" dirty="0" err="1">
                <a:ln>
                  <a:noFill/>
                </a:ln>
                <a:solidFill>
                  <a:srgbClr val="0A0A0A"/>
                </a:solidFill>
                <a:effectLst/>
                <a:latin typeface="Comic Sans MS" panose="030F0702030302020204" pitchFamily="66" charset="0"/>
              </a:rPr>
              <a:t>Βρίσκοντ</a:t>
            </a:r>
            <a:r>
              <a:rPr kumimoji="0" lang="en-US" altLang="el-GR" sz="1600" b="0" i="0" u="none" strike="noStrike" cap="none" normalizeH="0" baseline="0" dirty="0">
                <a:ln>
                  <a:noFill/>
                </a:ln>
                <a:solidFill>
                  <a:srgbClr val="0A0A0A"/>
                </a:solidFill>
                <a:effectLst/>
                <a:latin typeface="Comic Sans MS" panose="030F0702030302020204" pitchFamily="66" charset="0"/>
              </a:rPr>
              <a:t>αι σχεδόν σε όλα τα εμπύρηνα κύτταρα του σώματος. Πα</a:t>
            </a:r>
            <a:r>
              <a:rPr kumimoji="0" lang="en-US" altLang="el-GR" sz="1600" b="0" i="0" u="none" strike="noStrike" cap="none" normalizeH="0" baseline="0" dirty="0" err="1">
                <a:ln>
                  <a:noFill/>
                </a:ln>
                <a:solidFill>
                  <a:srgbClr val="0A0A0A"/>
                </a:solidFill>
                <a:effectLst/>
                <a:latin typeface="Comic Sans MS" panose="030F0702030302020204" pitchFamily="66" charset="0"/>
              </a:rPr>
              <a:t>ρουσιάζουν</a:t>
            </a:r>
            <a:r>
              <a:rPr kumimoji="0" lang="en-US" altLang="el-GR" sz="1600" b="0" i="0" u="none" strike="noStrike" cap="none" normalizeH="0" baseline="0" dirty="0">
                <a:ln>
                  <a:noFill/>
                </a:ln>
                <a:solidFill>
                  <a:srgbClr val="0A0A0A"/>
                </a:solidFill>
                <a:effectLst/>
                <a:latin typeface="Comic Sans MS" panose="030F0702030302020204" pitchFamily="66" charset="0"/>
              </a:rPr>
              <a:t> πεπ</a:t>
            </a:r>
            <a:r>
              <a:rPr kumimoji="0" lang="en-US" altLang="el-GR" sz="1600" b="0" i="0" u="none" strike="noStrike" cap="none" normalizeH="0" baseline="0" dirty="0" err="1">
                <a:ln>
                  <a:noFill/>
                </a:ln>
                <a:solidFill>
                  <a:srgbClr val="0A0A0A"/>
                </a:solidFill>
                <a:effectLst/>
                <a:latin typeface="Comic Sans MS" panose="030F0702030302020204" pitchFamily="66" charset="0"/>
              </a:rPr>
              <a:t>τίδι</a:t>
            </a:r>
            <a:r>
              <a:rPr kumimoji="0" lang="en-US" altLang="el-GR" sz="1600" b="0" i="0" u="none" strike="noStrike" cap="none" normalizeH="0" baseline="0" dirty="0">
                <a:ln>
                  <a:noFill/>
                </a:ln>
                <a:solidFill>
                  <a:srgbClr val="0A0A0A"/>
                </a:solidFill>
                <a:effectLst/>
                <a:latin typeface="Comic Sans MS" panose="030F0702030302020204" pitchFamily="66" charset="0"/>
              </a:rPr>
              <a:t>α από το εσωτερικό του κυττάρου στα </a:t>
            </a:r>
            <a:r>
              <a:rPr kumimoji="0" lang="en-US" altLang="el-GR" sz="1600" b="1" i="0" u="none" strike="noStrike" cap="none" normalizeH="0" baseline="0" dirty="0">
                <a:ln>
                  <a:noFill/>
                </a:ln>
                <a:solidFill>
                  <a:srgbClr val="0A0A0A"/>
                </a:solidFill>
                <a:effectLst/>
                <a:latin typeface="Comic Sans MS" panose="030F0702030302020204" pitchFamily="66" charset="0"/>
              </a:rPr>
              <a:t>CD8+ κυτταροτοξικά Τ-κύτταρα</a:t>
            </a:r>
            <a:r>
              <a:rPr kumimoji="0" lang="en-US" altLang="el-GR" sz="1600" b="0" i="0" u="none" strike="noStrike" cap="none" normalizeH="0" baseline="0" dirty="0">
                <a:ln>
                  <a:noFill/>
                </a:ln>
                <a:solidFill>
                  <a:srgbClr val="0A0A0A"/>
                </a:solidFill>
                <a:effectLst/>
                <a:latin typeface="Comic Sans MS" panose="030F0702030302020204" pitchFamily="66" charset="0"/>
              </a:rPr>
              <a:t>. </a:t>
            </a:r>
            <a:r>
              <a:rPr kumimoji="0" lang="en-US" altLang="el-GR" sz="1600" b="0" i="0" u="none" strike="noStrike" cap="none" normalizeH="0" baseline="0" dirty="0" err="1">
                <a:ln>
                  <a:noFill/>
                </a:ln>
                <a:solidFill>
                  <a:srgbClr val="0A0A0A"/>
                </a:solidFill>
                <a:effectLst/>
                <a:latin typeface="Comic Sans MS" panose="030F0702030302020204" pitchFamily="66" charset="0"/>
              </a:rPr>
              <a:t>Αν</a:t>
            </a:r>
            <a:r>
              <a:rPr kumimoji="0" lang="en-US" altLang="el-GR" sz="1600" b="0" i="0" u="none" strike="noStrike" cap="none" normalizeH="0" baseline="0" dirty="0">
                <a:ln>
                  <a:noFill/>
                </a:ln>
                <a:solidFill>
                  <a:srgbClr val="0A0A0A"/>
                </a:solidFill>
                <a:effectLst/>
                <a:latin typeface="Comic Sans MS" panose="030F0702030302020204" pitchFamily="66" charset="0"/>
              </a:rPr>
              <a:t> </a:t>
            </a:r>
            <a:r>
              <a:rPr kumimoji="0" lang="en-US" altLang="el-GR" sz="1600" b="0" i="0" u="none" strike="noStrike" cap="none" normalizeH="0" baseline="0" dirty="0" err="1">
                <a:ln>
                  <a:noFill/>
                </a:ln>
                <a:solidFill>
                  <a:srgbClr val="0A0A0A"/>
                </a:solidFill>
                <a:effectLst/>
                <a:latin typeface="Comic Sans MS" panose="030F0702030302020204" pitchFamily="66" charset="0"/>
              </a:rPr>
              <a:t>το</a:t>
            </a:r>
            <a:r>
              <a:rPr kumimoji="0" lang="en-US" altLang="el-GR" sz="1600" b="0" i="0" u="none" strike="noStrike" cap="none" normalizeH="0" baseline="0" dirty="0">
                <a:ln>
                  <a:noFill/>
                </a:ln>
                <a:solidFill>
                  <a:srgbClr val="0A0A0A"/>
                </a:solidFill>
                <a:effectLst/>
                <a:latin typeface="Comic Sans MS" panose="030F0702030302020204" pitchFamily="66" charset="0"/>
              </a:rPr>
              <a:t> </a:t>
            </a:r>
            <a:r>
              <a:rPr kumimoji="0" lang="en-US" altLang="el-GR" sz="1600" b="0" i="0" u="none" strike="noStrike" cap="none" normalizeH="0" baseline="0" dirty="0" err="1">
                <a:ln>
                  <a:noFill/>
                </a:ln>
                <a:solidFill>
                  <a:srgbClr val="0A0A0A"/>
                </a:solidFill>
                <a:effectLst/>
                <a:latin typeface="Comic Sans MS" panose="030F0702030302020204" pitchFamily="66" charset="0"/>
              </a:rPr>
              <a:t>κύττ</a:t>
            </a:r>
            <a:r>
              <a:rPr kumimoji="0" lang="en-US" altLang="el-GR" sz="1600" b="0" i="0" u="none" strike="noStrike" cap="none" normalizeH="0" baseline="0" dirty="0">
                <a:ln>
                  <a:noFill/>
                </a:ln>
                <a:solidFill>
                  <a:srgbClr val="0A0A0A"/>
                </a:solidFill>
                <a:effectLst/>
                <a:latin typeface="Comic Sans MS" panose="030F0702030302020204" pitchFamily="66" charset="0"/>
              </a:rPr>
              <a:t>αρο είναι μολυσμένο, το ανοσοποιητικό το αναγνωρίζει και το καταστρέφει.</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l-GR" sz="1600" b="1" i="0" u="none" strike="noStrike" cap="none" normalizeH="0" baseline="0" dirty="0">
                <a:ln>
                  <a:noFill/>
                </a:ln>
                <a:solidFill>
                  <a:srgbClr val="0A0A0A"/>
                </a:solidFill>
                <a:effectLst/>
                <a:latin typeface="Comic Sans MS" panose="030F0702030302020204" pitchFamily="66" charset="0"/>
              </a:rPr>
              <a:t>MHC </a:t>
            </a:r>
            <a:r>
              <a:rPr kumimoji="0" lang="en-US" altLang="el-GR" sz="1600" b="1" i="0" u="none" strike="noStrike" cap="none" normalizeH="0" baseline="0" dirty="0" err="1">
                <a:ln>
                  <a:noFill/>
                </a:ln>
                <a:solidFill>
                  <a:srgbClr val="0A0A0A"/>
                </a:solidFill>
                <a:effectLst/>
                <a:latin typeface="Comic Sans MS" panose="030F0702030302020204" pitchFamily="66" charset="0"/>
              </a:rPr>
              <a:t>Τάξης</a:t>
            </a:r>
            <a:r>
              <a:rPr kumimoji="0" lang="en-US" altLang="el-GR" sz="1600" b="1" i="0" u="none" strike="noStrike" cap="none" normalizeH="0" baseline="0" dirty="0">
                <a:ln>
                  <a:noFill/>
                </a:ln>
                <a:solidFill>
                  <a:srgbClr val="0A0A0A"/>
                </a:solidFill>
                <a:effectLst/>
                <a:latin typeface="Comic Sans MS" panose="030F0702030302020204" pitchFamily="66" charset="0"/>
              </a:rPr>
              <a:t> ΙΙ (Class II):</a:t>
            </a:r>
            <a:r>
              <a:rPr kumimoji="0" lang="en-US" altLang="el-GR" sz="1600" b="0" i="0" u="none" strike="noStrike" cap="none" normalizeH="0" baseline="0" dirty="0">
                <a:ln>
                  <a:noFill/>
                </a:ln>
                <a:solidFill>
                  <a:srgbClr val="0A0A0A"/>
                </a:solidFill>
                <a:effectLst/>
                <a:latin typeface="Comic Sans MS" panose="030F0702030302020204" pitchFamily="66" charset="0"/>
              </a:rPr>
              <a:t> </a:t>
            </a:r>
            <a:r>
              <a:rPr kumimoji="0" lang="en-US" altLang="el-GR" sz="1600" b="0" i="0" u="none" strike="noStrike" cap="none" normalizeH="0" baseline="0" dirty="0" err="1">
                <a:ln>
                  <a:noFill/>
                </a:ln>
                <a:solidFill>
                  <a:srgbClr val="0A0A0A"/>
                </a:solidFill>
                <a:effectLst/>
                <a:latin typeface="Comic Sans MS" panose="030F0702030302020204" pitchFamily="66" charset="0"/>
              </a:rPr>
              <a:t>Βρίσκοντ</a:t>
            </a:r>
            <a:r>
              <a:rPr kumimoji="0" lang="en-US" altLang="el-GR" sz="1600" b="0" i="0" u="none" strike="noStrike" cap="none" normalizeH="0" baseline="0" dirty="0">
                <a:ln>
                  <a:noFill/>
                </a:ln>
                <a:solidFill>
                  <a:srgbClr val="0A0A0A"/>
                </a:solidFill>
                <a:effectLst/>
                <a:latin typeface="Comic Sans MS" panose="030F0702030302020204" pitchFamily="66" charset="0"/>
              </a:rPr>
              <a:t>αι κυρίως σε εξειδικευμένα κύτταρα του ανοσοποιητικού (αντιγονοπαρουσιαστικά κύτταρα), όπως τα μακροφάγα και τα Β-λεμφοκύτταρα. Πα</a:t>
            </a:r>
            <a:r>
              <a:rPr kumimoji="0" lang="en-US" altLang="el-GR" sz="1600" b="0" i="0" u="none" strike="noStrike" cap="none" normalizeH="0" baseline="0" dirty="0" err="1">
                <a:ln>
                  <a:noFill/>
                </a:ln>
                <a:solidFill>
                  <a:srgbClr val="0A0A0A"/>
                </a:solidFill>
                <a:effectLst/>
                <a:latin typeface="Comic Sans MS" panose="030F0702030302020204" pitchFamily="66" charset="0"/>
              </a:rPr>
              <a:t>ρουσιάζουν</a:t>
            </a:r>
            <a:r>
              <a:rPr kumimoji="0" lang="en-US" altLang="el-GR" sz="1600" b="0" i="0" u="none" strike="noStrike" cap="none" normalizeH="0" baseline="0" dirty="0">
                <a:ln>
                  <a:noFill/>
                </a:ln>
                <a:solidFill>
                  <a:srgbClr val="0A0A0A"/>
                </a:solidFill>
                <a:effectLst/>
                <a:latin typeface="Comic Sans MS" panose="030F0702030302020204" pitchFamily="66" charset="0"/>
              </a:rPr>
              <a:t> </a:t>
            </a:r>
            <a:r>
              <a:rPr kumimoji="0" lang="en-US" altLang="el-GR" sz="1600" b="0" i="0" u="none" strike="noStrike" cap="none" normalizeH="0" baseline="0" dirty="0" err="1">
                <a:ln>
                  <a:noFill/>
                </a:ln>
                <a:solidFill>
                  <a:srgbClr val="0A0A0A"/>
                </a:solidFill>
                <a:effectLst/>
                <a:latin typeface="Comic Sans MS" panose="030F0702030302020204" pitchFamily="66" charset="0"/>
              </a:rPr>
              <a:t>εξωγενή</a:t>
            </a:r>
            <a:r>
              <a:rPr kumimoji="0" lang="en-US" altLang="el-GR" sz="1600" b="0" i="0" u="none" strike="noStrike" cap="none" normalizeH="0" baseline="0" dirty="0">
                <a:ln>
                  <a:noFill/>
                </a:ln>
                <a:solidFill>
                  <a:srgbClr val="0A0A0A"/>
                </a:solidFill>
                <a:effectLst/>
                <a:latin typeface="Comic Sans MS" panose="030F0702030302020204" pitchFamily="66" charset="0"/>
              </a:rPr>
              <a:t> α</a:t>
            </a:r>
            <a:r>
              <a:rPr kumimoji="0" lang="en-US" altLang="el-GR" sz="1600" b="0" i="0" u="none" strike="noStrike" cap="none" normalizeH="0" baseline="0" dirty="0" err="1">
                <a:ln>
                  <a:noFill/>
                </a:ln>
                <a:solidFill>
                  <a:srgbClr val="0A0A0A"/>
                </a:solidFill>
                <a:effectLst/>
                <a:latin typeface="Comic Sans MS" panose="030F0702030302020204" pitchFamily="66" charset="0"/>
              </a:rPr>
              <a:t>ντιγόν</a:t>
            </a:r>
            <a:r>
              <a:rPr kumimoji="0" lang="en-US" altLang="el-GR" sz="1600" b="0" i="0" u="none" strike="noStrike" cap="none" normalizeH="0" baseline="0" dirty="0">
                <a:ln>
                  <a:noFill/>
                </a:ln>
                <a:solidFill>
                  <a:srgbClr val="0A0A0A"/>
                </a:solidFill>
                <a:effectLst/>
                <a:latin typeface="Comic Sans MS" panose="030F0702030302020204" pitchFamily="66" charset="0"/>
              </a:rPr>
              <a:t>α στα </a:t>
            </a:r>
            <a:r>
              <a:rPr kumimoji="0" lang="en-US" altLang="el-GR" sz="1600" b="1" i="0" u="none" strike="noStrike" cap="none" normalizeH="0" baseline="0" dirty="0">
                <a:ln>
                  <a:noFill/>
                </a:ln>
                <a:solidFill>
                  <a:srgbClr val="0A0A0A"/>
                </a:solidFill>
                <a:effectLst/>
                <a:latin typeface="Comic Sans MS" panose="030F0702030302020204" pitchFamily="66" charset="0"/>
              </a:rPr>
              <a:t>CD4+ βοηθητικά Τ-κύτταρα</a:t>
            </a:r>
            <a:r>
              <a:rPr kumimoji="0" lang="en-US" altLang="el-GR" sz="1600" b="0" i="0" u="none" strike="noStrike" cap="none" normalizeH="0" baseline="0" dirty="0">
                <a:ln>
                  <a:noFill/>
                </a:ln>
                <a:solidFill>
                  <a:srgbClr val="0A0A0A"/>
                </a:solidFill>
                <a:effectLst/>
                <a:latin typeface="Comic Sans MS" panose="030F0702030302020204" pitchFamily="66" charset="0"/>
              </a:rPr>
              <a:t> για να συντονίσουν την ανοσολογική απόκριση.</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l-GR" sz="2400" b="1" i="0" u="none" strike="noStrike" cap="none" normalizeH="0" baseline="0" dirty="0">
              <a:ln>
                <a:noFill/>
              </a:ln>
              <a:solidFill>
                <a:schemeClr val="tx1"/>
              </a:solidFill>
              <a:effectLst/>
              <a:latin typeface="Helvetica" panose="020B0604020202020204" pitchFamily="34" charset="0"/>
            </a:endParaRPr>
          </a:p>
        </p:txBody>
      </p:sp>
    </p:spTree>
    <p:extLst>
      <p:ext uri="{BB962C8B-B14F-4D97-AF65-F5344CB8AC3E}">
        <p14:creationId xmlns:p14="http://schemas.microsoft.com/office/powerpoint/2010/main" val="40912249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06BE3EA0-669A-49DD-4F9C-95225708872E}"/>
              </a:ext>
            </a:extLst>
          </p:cNvPr>
          <p:cNvSpPr>
            <a:spLocks noGrp="1" noChangeArrowheads="1"/>
          </p:cNvSpPr>
          <p:nvPr>
            <p:ph type="title"/>
          </p:nvPr>
        </p:nvSpPr>
        <p:spPr>
          <a:xfrm>
            <a:off x="604838" y="333375"/>
            <a:ext cx="7772400" cy="1143000"/>
          </a:xfrm>
        </p:spPr>
        <p:txBody>
          <a:bodyPr/>
          <a:lstStyle/>
          <a:p>
            <a:r>
              <a:rPr lang="el-GR" altLang="el-GR" dirty="0">
                <a:solidFill>
                  <a:srgbClr val="FF0202"/>
                </a:solidFill>
                <a:latin typeface="Comic Sans MS" panose="030F0702030302020204" pitchFamily="66" charset="0"/>
              </a:rPr>
              <a:t>Η</a:t>
            </a:r>
            <a:r>
              <a:rPr lang="en-US" altLang="el-GR" dirty="0">
                <a:solidFill>
                  <a:srgbClr val="FF0202"/>
                </a:solidFill>
                <a:latin typeface="Comic Sans MS" panose="030F0702030302020204" pitchFamily="66" charset="0"/>
              </a:rPr>
              <a:t>LA </a:t>
            </a:r>
            <a:r>
              <a:rPr lang="el-GR" altLang="el-GR" dirty="0">
                <a:solidFill>
                  <a:srgbClr val="FF0202"/>
                </a:solidFill>
                <a:latin typeface="Comic Sans MS" panose="030F0702030302020204" pitchFamily="66" charset="0"/>
              </a:rPr>
              <a:t>και </a:t>
            </a:r>
            <a:r>
              <a:rPr lang="el-GR" altLang="el-GR" dirty="0" err="1">
                <a:solidFill>
                  <a:srgbClr val="FF0202"/>
                </a:solidFill>
                <a:latin typeface="Comic Sans MS" panose="030F0702030302020204" pitchFamily="66" charset="0"/>
              </a:rPr>
              <a:t>αυτοανοσία</a:t>
            </a:r>
            <a:br>
              <a:rPr lang="en-US" altLang="el-GR" dirty="0">
                <a:solidFill>
                  <a:srgbClr val="F20935"/>
                </a:solidFill>
                <a:latin typeface="Comic Sans MS" panose="030F0702030302020204" pitchFamily="66" charset="0"/>
              </a:rPr>
            </a:br>
            <a:endParaRPr lang="el-GR" altLang="el-GR" dirty="0"/>
          </a:p>
        </p:txBody>
      </p:sp>
      <p:sp>
        <p:nvSpPr>
          <p:cNvPr id="49155" name="Content Placeholder 2">
            <a:extLst>
              <a:ext uri="{FF2B5EF4-FFF2-40B4-BE49-F238E27FC236}">
                <a16:creationId xmlns:a16="http://schemas.microsoft.com/office/drawing/2014/main" id="{90FFC3B6-25B3-4076-E85F-F0C023931113}"/>
              </a:ext>
            </a:extLst>
          </p:cNvPr>
          <p:cNvSpPr>
            <a:spLocks noGrp="1" noChangeArrowheads="1"/>
          </p:cNvSpPr>
          <p:nvPr>
            <p:ph idx="1"/>
          </p:nvPr>
        </p:nvSpPr>
        <p:spPr>
          <a:xfrm>
            <a:off x="179512" y="1052736"/>
            <a:ext cx="8496944" cy="4536504"/>
          </a:xfrm>
        </p:spPr>
        <p:txBody>
          <a:bodyPr/>
          <a:lstStyle/>
          <a:p>
            <a:endParaRPr lang="el-GR" altLang="el-GR" sz="2000" b="1" dirty="0">
              <a:latin typeface="Comic Sans MS" panose="030F0702030302020204" pitchFamily="66" charset="0"/>
            </a:endParaRPr>
          </a:p>
          <a:p>
            <a:pPr lvl="1"/>
            <a:r>
              <a:rPr lang="el-GR" altLang="el-GR" sz="1600" b="1" dirty="0">
                <a:latin typeface="Comic Sans MS" panose="030F0702030302020204" pitchFamily="66" charset="0"/>
              </a:rPr>
              <a:t>Παρουσίαση </a:t>
            </a:r>
            <a:r>
              <a:rPr lang="el-GR" altLang="el-GR" sz="1600" b="1" dirty="0" err="1">
                <a:latin typeface="Comic Sans MS" panose="030F0702030302020204" pitchFamily="66" charset="0"/>
              </a:rPr>
              <a:t>Αυτοαντιγόνων</a:t>
            </a:r>
            <a:r>
              <a:rPr lang="el-GR" altLang="el-GR" sz="1600" b="1" dirty="0">
                <a:latin typeface="Comic Sans MS" panose="030F0702030302020204" pitchFamily="66" charset="0"/>
              </a:rPr>
              <a:t>: </a:t>
            </a:r>
            <a:r>
              <a:rPr lang="el-GR" altLang="el-GR" sz="1600" dirty="0">
                <a:latin typeface="Comic Sans MS" panose="030F0702030302020204" pitchFamily="66" charset="0"/>
              </a:rPr>
              <a:t>Ορισμένα </a:t>
            </a:r>
            <a:r>
              <a:rPr lang="el-GR" altLang="el-GR" sz="1600" dirty="0" err="1">
                <a:latin typeface="Comic Sans MS" panose="030F0702030302020204" pitchFamily="66" charset="0"/>
              </a:rPr>
              <a:t>αλληλόμορφα</a:t>
            </a:r>
            <a:r>
              <a:rPr lang="el-GR" altLang="el-GR" sz="1600" dirty="0">
                <a:latin typeface="Comic Sans MS" panose="030F0702030302020204" pitchFamily="66" charset="0"/>
              </a:rPr>
              <a:t> MHC δεσμεύουν πολύ αποτελεσματικά πεπτίδια που ανήκουν στον ίδιο τον οργανισμό (</a:t>
            </a:r>
            <a:r>
              <a:rPr lang="el-GR" altLang="el-GR" sz="1600" dirty="0" err="1">
                <a:latin typeface="Comic Sans MS" panose="030F0702030302020204" pitchFamily="66" charset="0"/>
              </a:rPr>
              <a:t>αυτοαντιγόνα</a:t>
            </a:r>
            <a:r>
              <a:rPr lang="el-GR" altLang="el-GR" sz="1600" dirty="0">
                <a:latin typeface="Comic Sans MS" panose="030F0702030302020204" pitchFamily="66" charset="0"/>
              </a:rPr>
              <a:t>). Αυτό έχει ως αποτέλεσμα τα Τ-λεμφοκύτταρα να αναγνωρίζουν τον ίδιο τον ιστό ως ξένο εισβολέα και να του επιτίθενται.</a:t>
            </a:r>
          </a:p>
          <a:p>
            <a:pPr lvl="1"/>
            <a:r>
              <a:rPr lang="el-GR" altLang="el-GR" sz="1600" b="1" dirty="0">
                <a:latin typeface="Comic Sans MS" panose="030F0702030302020204" pitchFamily="66" charset="0"/>
              </a:rPr>
              <a:t>Αποτυχία της «Κεντρικής Ανοχής»: </a:t>
            </a:r>
            <a:r>
              <a:rPr lang="el-GR" altLang="el-GR" sz="1600" dirty="0">
                <a:latin typeface="Comic Sans MS" panose="030F0702030302020204" pitchFamily="66" charset="0"/>
              </a:rPr>
              <a:t>Κατά την εκπαίδευση των Τ-λεμφοκυττάρων στον θύμο αδένα, ορισμένα μόρια MHC μπορεί να μην παρουσιάσουν σωστά τα </a:t>
            </a:r>
            <a:r>
              <a:rPr lang="el-GR" altLang="el-GR" sz="1600" dirty="0" err="1">
                <a:latin typeface="Comic Sans MS" panose="030F0702030302020204" pitchFamily="66" charset="0"/>
              </a:rPr>
              <a:t>αυτοαντιγόνα</a:t>
            </a:r>
            <a:r>
              <a:rPr lang="el-GR" altLang="el-GR" sz="1600" dirty="0">
                <a:latin typeface="Comic Sans MS" panose="030F0702030302020204" pitchFamily="66" charset="0"/>
              </a:rPr>
              <a:t>, επιτρέποντας σε «επιθετικά» Τ-κύτταρα να επιβιώσουν και να κυκλοφορήσουν στο σώμα.</a:t>
            </a:r>
          </a:p>
          <a:p>
            <a:pPr lvl="1"/>
            <a:r>
              <a:rPr lang="el-GR" altLang="el-GR" sz="1600" b="1" dirty="0">
                <a:latin typeface="Comic Sans MS" panose="030F0702030302020204" pitchFamily="66" charset="0"/>
              </a:rPr>
              <a:t>Μοριακός Μιμητισμός: </a:t>
            </a:r>
            <a:r>
              <a:rPr lang="el-GR" altLang="el-GR" sz="1600" dirty="0">
                <a:latin typeface="Comic Sans MS" panose="030F0702030302020204" pitchFamily="66" charset="0"/>
              </a:rPr>
              <a:t>Μερικές φορές, ένα μόριο MHC παρουσιάζει ένα πεπτίδιο από έναν ιό ή βακτήριο που μοιάζει πολύ με μια πρωτεΐνη του οργανισμού μας. Το ανοσοποιητικό, στην προσπάθειά του να πολεμήσει τον ιό, μπερδεύεται και επιτίθεται και στα δικά μας κύτταρα.</a:t>
            </a:r>
          </a:p>
          <a:p>
            <a:pPr lvl="1"/>
            <a:r>
              <a:rPr lang="el-GR" altLang="el-GR" sz="1600" b="1" dirty="0">
                <a:latin typeface="Comic Sans MS" panose="030F0702030302020204" pitchFamily="66" charset="0"/>
              </a:rPr>
              <a:t>Μεταφορά Κακώς Αναδιπλωμένων Πρωτεϊνών: </a:t>
            </a:r>
            <a:r>
              <a:rPr lang="el-GR" altLang="el-GR" sz="1600" dirty="0">
                <a:latin typeface="Comic Sans MS" panose="030F0702030302020204" pitchFamily="66" charset="0"/>
              </a:rPr>
              <a:t>Πρόσφατες έρευνες δείχνουν ότι ορισμένα MHC τάξης ΙΙ μπορούν να μεταφέρουν κακώς αναδιπλωμένες (</a:t>
            </a:r>
            <a:r>
              <a:rPr lang="el-GR" altLang="el-GR" sz="1600" dirty="0" err="1">
                <a:latin typeface="Comic Sans MS" panose="030F0702030302020204" pitchFamily="66" charset="0"/>
              </a:rPr>
              <a:t>misfolded</a:t>
            </a:r>
            <a:r>
              <a:rPr lang="el-GR" altLang="el-GR" sz="1600" dirty="0">
                <a:latin typeface="Comic Sans MS" panose="030F0702030302020204" pitchFamily="66" charset="0"/>
              </a:rPr>
              <a:t>) πρωτεΐνες στην επιφάνεια του κυττάρου, οι οποίες στη συνέχεια γίνονται στόχος για </a:t>
            </a:r>
            <a:r>
              <a:rPr lang="el-GR" altLang="el-GR" sz="1600" dirty="0" err="1">
                <a:latin typeface="Comic Sans MS" panose="030F0702030302020204" pitchFamily="66" charset="0"/>
              </a:rPr>
              <a:t>αυτοαντισώματα</a:t>
            </a:r>
            <a:r>
              <a:rPr lang="el-GR" altLang="el-GR" sz="1800" dirty="0">
                <a:latin typeface="Comic Sans MS" panose="030F0702030302020204" pitchFamily="66" charset="0"/>
              </a:rPr>
              <a:t>. </a:t>
            </a:r>
            <a:endParaRPr lang="en-US" altLang="el-GR" sz="1800" dirty="0">
              <a:latin typeface="Comic Sans MS" panose="030F0702030302020204" pitchFamily="66"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B435B9-BE8A-2763-61FA-E4C03B85C9B3}"/>
              </a:ext>
            </a:extLst>
          </p:cNvPr>
          <p:cNvSpPr>
            <a:spLocks noGrp="1"/>
          </p:cNvSpPr>
          <p:nvPr>
            <p:ph type="title"/>
          </p:nvPr>
        </p:nvSpPr>
        <p:spPr/>
        <p:txBody>
          <a:bodyPr/>
          <a:lstStyle/>
          <a:p>
            <a:r>
              <a:rPr lang="el-GR" sz="3200" b="1" dirty="0">
                <a:solidFill>
                  <a:srgbClr val="FF0000"/>
                </a:solidFill>
                <a:latin typeface="Comic Sans MS" panose="030F0702030302020204" pitchFamily="66" charset="0"/>
              </a:rPr>
              <a:t>Η</a:t>
            </a:r>
            <a:r>
              <a:rPr lang="en-US" sz="3200" b="1" dirty="0">
                <a:solidFill>
                  <a:srgbClr val="FF0000"/>
                </a:solidFill>
                <a:latin typeface="Comic Sans MS" panose="030F0702030302020204" pitchFamily="66" charset="0"/>
              </a:rPr>
              <a:t>LA </a:t>
            </a:r>
            <a:r>
              <a:rPr lang="el-GR" sz="3200" b="1" dirty="0">
                <a:solidFill>
                  <a:srgbClr val="FF0000"/>
                </a:solidFill>
                <a:latin typeface="Comic Sans MS" panose="030F0702030302020204" pitchFamily="66" charset="0"/>
              </a:rPr>
              <a:t>και </a:t>
            </a:r>
            <a:r>
              <a:rPr lang="el-GR" sz="3200" b="1" dirty="0" err="1">
                <a:solidFill>
                  <a:srgbClr val="FF0000"/>
                </a:solidFill>
                <a:latin typeface="Comic Sans MS" panose="030F0702030302020204" pitchFamily="66" charset="0"/>
              </a:rPr>
              <a:t>αυτοάνοσα</a:t>
            </a:r>
            <a:r>
              <a:rPr lang="el-GR" sz="3200" b="1" dirty="0">
                <a:solidFill>
                  <a:srgbClr val="FF0000"/>
                </a:solidFill>
                <a:latin typeface="Comic Sans MS" panose="030F0702030302020204" pitchFamily="66" charset="0"/>
              </a:rPr>
              <a:t> νοσήματα</a:t>
            </a:r>
            <a:br>
              <a:rPr lang="el-GR" sz="3200" b="1" dirty="0">
                <a:solidFill>
                  <a:srgbClr val="FF0000"/>
                </a:solidFill>
                <a:latin typeface="Comic Sans MS" panose="030F0702030302020204" pitchFamily="66" charset="0"/>
              </a:rPr>
            </a:br>
            <a:endParaRPr lang="el-GR" sz="3200" b="1" dirty="0">
              <a:solidFill>
                <a:srgbClr val="FF0000"/>
              </a:solidFill>
              <a:latin typeface="Comic Sans MS" panose="030F0702030302020204" pitchFamily="66" charset="0"/>
            </a:endParaRPr>
          </a:p>
        </p:txBody>
      </p:sp>
      <p:sp>
        <p:nvSpPr>
          <p:cNvPr id="3" name="Θέση περιεχομένου 2">
            <a:extLst>
              <a:ext uri="{FF2B5EF4-FFF2-40B4-BE49-F238E27FC236}">
                <a16:creationId xmlns:a16="http://schemas.microsoft.com/office/drawing/2014/main" id="{FBD29F00-CDF1-F03B-4A71-E4D21D6B9715}"/>
              </a:ext>
            </a:extLst>
          </p:cNvPr>
          <p:cNvSpPr>
            <a:spLocks noGrp="1"/>
          </p:cNvSpPr>
          <p:nvPr>
            <p:ph idx="1"/>
          </p:nvPr>
        </p:nvSpPr>
        <p:spPr/>
        <p:txBody>
          <a:bodyPr/>
          <a:lstStyle/>
          <a:p>
            <a:r>
              <a:rPr lang="el-GR" sz="2000" b="1" dirty="0">
                <a:latin typeface="Comic Sans MS" panose="030F0702030302020204" pitchFamily="66" charset="0"/>
              </a:rPr>
              <a:t>HLA-B27: </a:t>
            </a:r>
            <a:r>
              <a:rPr lang="el-GR" sz="2000" dirty="0">
                <a:latin typeface="Comic Sans MS" panose="030F0702030302020204" pitchFamily="66" charset="0"/>
              </a:rPr>
              <a:t>Συνδέεται στενά με την </a:t>
            </a:r>
            <a:r>
              <a:rPr lang="el-GR" sz="2000" dirty="0" err="1">
                <a:latin typeface="Comic Sans MS" panose="030F0702030302020204" pitchFamily="66" charset="0"/>
              </a:rPr>
              <a:t>Αγκυλοποιητική</a:t>
            </a:r>
            <a:r>
              <a:rPr lang="el-GR" sz="2000" dirty="0">
                <a:latin typeface="Comic Sans MS" panose="030F0702030302020204" pitchFamily="66" charset="0"/>
              </a:rPr>
              <a:t> Σπονδυλίτιδα (εμφανίζεται στο 90-95% των ασθενών).</a:t>
            </a:r>
          </a:p>
          <a:p>
            <a:r>
              <a:rPr lang="el-GR" sz="2000" b="1" dirty="0">
                <a:latin typeface="Comic Sans MS" panose="030F0702030302020204" pitchFamily="66" charset="0"/>
              </a:rPr>
              <a:t>HLA-DQ2 / DQ8: </a:t>
            </a:r>
            <a:r>
              <a:rPr lang="el-GR" sz="2000" dirty="0">
                <a:latin typeface="Comic Sans MS" panose="030F0702030302020204" pitchFamily="66" charset="0"/>
              </a:rPr>
              <a:t>Τα κύρια γονίδια κινδύνου για την </a:t>
            </a:r>
            <a:r>
              <a:rPr lang="el-GR" sz="2000" dirty="0" err="1">
                <a:latin typeface="Comic Sans MS" panose="030F0702030302020204" pitchFamily="66" charset="0"/>
              </a:rPr>
              <a:t>Κοιλιοκάκη</a:t>
            </a:r>
            <a:r>
              <a:rPr lang="el-GR" sz="2000" dirty="0">
                <a:latin typeface="Comic Sans MS" panose="030F0702030302020204" pitchFamily="66" charset="0"/>
              </a:rPr>
              <a:t> (</a:t>
            </a:r>
            <a:r>
              <a:rPr lang="el-GR" sz="2000" dirty="0" err="1">
                <a:latin typeface="Comic Sans MS" panose="030F0702030302020204" pitchFamily="66" charset="0"/>
              </a:rPr>
              <a:t>Celiac</a:t>
            </a:r>
            <a:r>
              <a:rPr lang="el-GR" sz="2000" dirty="0">
                <a:latin typeface="Comic Sans MS" panose="030F0702030302020204" pitchFamily="66" charset="0"/>
              </a:rPr>
              <a:t> </a:t>
            </a:r>
            <a:r>
              <a:rPr lang="el-GR" sz="2000" dirty="0" err="1">
                <a:latin typeface="Comic Sans MS" panose="030F0702030302020204" pitchFamily="66" charset="0"/>
              </a:rPr>
              <a:t>disease</a:t>
            </a:r>
            <a:r>
              <a:rPr lang="el-GR" sz="2000" dirty="0">
                <a:latin typeface="Comic Sans MS" panose="030F0702030302020204" pitchFamily="66" charset="0"/>
              </a:rPr>
              <a:t>).</a:t>
            </a:r>
          </a:p>
          <a:p>
            <a:r>
              <a:rPr lang="el-GR" sz="2000" b="1" dirty="0">
                <a:latin typeface="Comic Sans MS" panose="030F0702030302020204" pitchFamily="66" charset="0"/>
              </a:rPr>
              <a:t>HLA-DR4: </a:t>
            </a:r>
            <a:r>
              <a:rPr lang="el-GR" sz="2000" dirty="0">
                <a:latin typeface="Comic Sans MS" panose="030F0702030302020204" pitchFamily="66" charset="0"/>
              </a:rPr>
              <a:t>Σχετίζεται με τη Ρευματοειδή Αρθρίτιδα και τον Διαβήτη Τύπου 1.</a:t>
            </a:r>
          </a:p>
          <a:p>
            <a:r>
              <a:rPr lang="el-GR" sz="2000" dirty="0">
                <a:latin typeface="Comic Sans MS" panose="030F0702030302020204" pitchFamily="66" charset="0"/>
              </a:rPr>
              <a:t>HLA-DR2: Συνδέεται με τη Σκλήρυνση κατά Πλάκας. </a:t>
            </a:r>
          </a:p>
          <a:p>
            <a:endParaRPr lang="el-GR" dirty="0"/>
          </a:p>
        </p:txBody>
      </p:sp>
    </p:spTree>
    <p:extLst>
      <p:ext uri="{BB962C8B-B14F-4D97-AF65-F5344CB8AC3E}">
        <p14:creationId xmlns:p14="http://schemas.microsoft.com/office/powerpoint/2010/main" val="2624218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7BBDAEE2-36C7-E4B3-0E8A-1314F488B522}"/>
              </a:ext>
            </a:extLst>
          </p:cNvPr>
          <p:cNvPicPr>
            <a:picLocks noChangeAspect="1"/>
          </p:cNvPicPr>
          <p:nvPr/>
        </p:nvPicPr>
        <p:blipFill>
          <a:blip r:embed="rId2">
            <a:extLst>
              <a:ext uri="{28A0092B-C50C-407E-A947-70E740481C1C}">
                <a14:useLocalDpi xmlns:a14="http://schemas.microsoft.com/office/drawing/2010/main" val="0"/>
              </a:ext>
            </a:extLst>
          </a:blip>
          <a:srcRect l="10899" t="25960" r="10699" b="10840"/>
          <a:stretch>
            <a:fillRect/>
          </a:stretch>
        </p:blipFill>
        <p:spPr bwMode="auto">
          <a:xfrm>
            <a:off x="17463" y="1195388"/>
            <a:ext cx="9126537"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1">
            <a:extLst>
              <a:ext uri="{FF2B5EF4-FFF2-40B4-BE49-F238E27FC236}">
                <a16:creationId xmlns:a16="http://schemas.microsoft.com/office/drawing/2014/main" id="{918EA1A6-49A8-6D96-EF34-3062D1CE1367}"/>
              </a:ext>
            </a:extLst>
          </p:cNvPr>
          <p:cNvSpPr>
            <a:spLocks noChangeArrowheads="1"/>
          </p:cNvSpPr>
          <p:nvPr/>
        </p:nvSpPr>
        <p:spPr bwMode="auto">
          <a:xfrm>
            <a:off x="34925" y="2271713"/>
            <a:ext cx="9099550" cy="428625"/>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50180" name="Rectangle 2">
            <a:extLst>
              <a:ext uri="{FF2B5EF4-FFF2-40B4-BE49-F238E27FC236}">
                <a16:creationId xmlns:a16="http://schemas.microsoft.com/office/drawing/2014/main" id="{FA200A2B-A637-3CFE-E860-79E3C9C3D072}"/>
              </a:ext>
            </a:extLst>
          </p:cNvPr>
          <p:cNvSpPr>
            <a:spLocks noChangeArrowheads="1"/>
          </p:cNvSpPr>
          <p:nvPr/>
        </p:nvSpPr>
        <p:spPr bwMode="auto">
          <a:xfrm>
            <a:off x="17463" y="3573463"/>
            <a:ext cx="9093200" cy="441325"/>
          </a:xfrm>
          <a:prstGeom prst="rect">
            <a:avLst/>
          </a:prstGeom>
          <a:noFill/>
          <a:ln w="9525" algn="ctr">
            <a:solidFill>
              <a:srgbClr val="FF080E"/>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50181" name="Rectangle 4">
            <a:extLst>
              <a:ext uri="{FF2B5EF4-FFF2-40B4-BE49-F238E27FC236}">
                <a16:creationId xmlns:a16="http://schemas.microsoft.com/office/drawing/2014/main" id="{C7520B29-F972-2406-113E-47D5A0C5CD96}"/>
              </a:ext>
            </a:extLst>
          </p:cNvPr>
          <p:cNvSpPr>
            <a:spLocks noChangeArrowheads="1"/>
          </p:cNvSpPr>
          <p:nvPr/>
        </p:nvSpPr>
        <p:spPr bwMode="auto">
          <a:xfrm>
            <a:off x="34925" y="4292600"/>
            <a:ext cx="9082088" cy="447675"/>
          </a:xfrm>
          <a:prstGeom prst="rect">
            <a:avLst/>
          </a:prstGeom>
          <a:noFill/>
          <a:ln w="9525" algn="ctr">
            <a:solidFill>
              <a:srgbClr val="FF080E"/>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
        <p:nvSpPr>
          <p:cNvPr id="50182" name="Rectangle 4">
            <a:extLst>
              <a:ext uri="{FF2B5EF4-FFF2-40B4-BE49-F238E27FC236}">
                <a16:creationId xmlns:a16="http://schemas.microsoft.com/office/drawing/2014/main" id="{EA71F76A-95B5-4CB2-24FA-3E8C8869CCD6}"/>
              </a:ext>
            </a:extLst>
          </p:cNvPr>
          <p:cNvSpPr txBox="1">
            <a:spLocks noChangeArrowheads="1"/>
          </p:cNvSpPr>
          <p:nvPr/>
        </p:nvSpPr>
        <p:spPr bwMode="auto">
          <a:xfrm>
            <a:off x="663575" y="619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a:solidFill>
                  <a:srgbClr val="FF0202"/>
                </a:solidFill>
                <a:latin typeface="Comic Sans MS" panose="030F0702030302020204" pitchFamily="66" charset="0"/>
              </a:rPr>
              <a:t>Γενετική της αυτοανοσίας</a:t>
            </a:r>
            <a:r>
              <a:rPr lang="en-US" altLang="el-GR" sz="2800">
                <a:solidFill>
                  <a:srgbClr val="FF0202"/>
                </a:solidFill>
                <a:latin typeface="Comic Sans MS" panose="030F0702030302020204" pitchFamily="66" charset="0"/>
              </a:rPr>
              <a:t>: </a:t>
            </a:r>
            <a:r>
              <a:rPr lang="el-GR" altLang="el-GR" sz="2800">
                <a:solidFill>
                  <a:srgbClr val="FF0202"/>
                </a:solidFill>
                <a:latin typeface="Comic Sans MS" panose="030F0702030302020204" pitchFamily="66" charset="0"/>
              </a:rPr>
              <a:t>Ρόλοι γονιδίων εκτός του MHC στα αυτοάνοσα νοσήματα</a:t>
            </a:r>
            <a:br>
              <a:rPr lang="en-US" altLang="el-GR" sz="2800">
                <a:solidFill>
                  <a:srgbClr val="F20935"/>
                </a:solidFill>
                <a:latin typeface="Comic Sans MS" panose="030F0702030302020204" pitchFamily="66" charset="0"/>
              </a:rPr>
            </a:br>
            <a:endParaRPr lang="en-US" altLang="el-GR" sz="2800">
              <a:solidFill>
                <a:srgbClr val="FF0202"/>
              </a:solidFill>
              <a:latin typeface="Comic Sans MS" panose="030F0702030302020204" pitchFamily="66" charset="0"/>
              <a:ea typeface="MS PGothic" panose="020B060007020508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a:extLst>
              <a:ext uri="{FF2B5EF4-FFF2-40B4-BE49-F238E27FC236}">
                <a16:creationId xmlns:a16="http://schemas.microsoft.com/office/drawing/2014/main" id="{119856A6-579D-9762-0F13-7ED267FEF796}"/>
              </a:ext>
            </a:extLst>
          </p:cNvPr>
          <p:cNvSpPr>
            <a:spLocks noGrp="1" noChangeArrowheads="1"/>
          </p:cNvSpPr>
          <p:nvPr>
            <p:ph type="body" idx="1"/>
          </p:nvPr>
        </p:nvSpPr>
        <p:spPr>
          <a:xfrm>
            <a:off x="250825" y="1484313"/>
            <a:ext cx="8207375" cy="4824412"/>
          </a:xfrm>
        </p:spPr>
        <p:txBody>
          <a:bodyPr/>
          <a:lstStyle/>
          <a:p>
            <a:r>
              <a:rPr lang="en-US" altLang="el-GR" sz="2400" b="1" i="1">
                <a:solidFill>
                  <a:srgbClr val="FF0202"/>
                </a:solidFill>
                <a:latin typeface="Comic Sans MS" panose="030F0702030302020204" pitchFamily="66" charset="0"/>
                <a:ea typeface="MS PGothic" panose="020B0600070205080204" pitchFamily="34" charset="-128"/>
              </a:rPr>
              <a:t>PTPN22</a:t>
            </a:r>
            <a:r>
              <a:rPr lang="en-US" altLang="el-GR" sz="2400" b="1">
                <a:solidFill>
                  <a:srgbClr val="FF0202"/>
                </a:solidFill>
                <a:latin typeface="Comic Sans MS" panose="030F0702030302020204" pitchFamily="66" charset="0"/>
                <a:ea typeface="MS PGothic" panose="020B0600070205080204" pitchFamily="34" charset="-128"/>
              </a:rPr>
              <a:t>:</a:t>
            </a:r>
            <a:r>
              <a:rPr lang="en-US" altLang="el-GR" sz="2400" b="1">
                <a:latin typeface="Comic Sans MS" panose="030F0702030302020204" pitchFamily="66" charset="0"/>
                <a:ea typeface="MS PGothic" panose="020B0600070205080204" pitchFamily="34" charset="-128"/>
              </a:rPr>
              <a:t> </a:t>
            </a:r>
            <a:r>
              <a:rPr lang="el-GR" altLang="el-GR" sz="2400" b="1">
                <a:latin typeface="Comic Sans MS" panose="030F0702030302020204" pitchFamily="66" charset="0"/>
                <a:ea typeface="MS PGothic" panose="020B0600070205080204" pitchFamily="34" charset="-128"/>
              </a:rPr>
              <a:t>τα συχνότερα σχετιζόμενο με αυτοανοσία γονίδιο</a:t>
            </a:r>
            <a:r>
              <a:rPr lang="en-US" altLang="el-GR" sz="2400" b="1">
                <a:latin typeface="Comic Sans MS" panose="030F0702030302020204" pitchFamily="66" charset="0"/>
                <a:ea typeface="MS PGothic" panose="020B0600070205080204" pitchFamily="34" charset="-128"/>
              </a:rPr>
              <a:t>; </a:t>
            </a:r>
            <a:r>
              <a:rPr lang="el-GR" altLang="el-GR" sz="2400" b="1">
                <a:latin typeface="Comic Sans MS" panose="030F0702030302020204" pitchFamily="66" charset="0"/>
                <a:ea typeface="MS PGothic" panose="020B0600070205080204" pitchFamily="34" charset="-128"/>
              </a:rPr>
              <a:t>Πολυμορφισμοί σχετιζόμενοι με Ρ</a:t>
            </a:r>
            <a:r>
              <a:rPr lang="en-US" altLang="el-GR" sz="2400" b="1">
                <a:latin typeface="Comic Sans MS" panose="030F0702030302020204" pitchFamily="66" charset="0"/>
                <a:ea typeface="MS PGothic" panose="020B0600070205080204" pitchFamily="34" charset="-128"/>
              </a:rPr>
              <a:t>A, </a:t>
            </a:r>
            <a:r>
              <a:rPr lang="el-GR" altLang="el-GR" sz="2400" b="1">
                <a:latin typeface="Comic Sans MS" panose="030F0702030302020204" pitchFamily="66" charset="0"/>
                <a:ea typeface="MS PGothic" panose="020B0600070205080204" pitchFamily="34" charset="-128"/>
              </a:rPr>
              <a:t>ΣΕΛ</a:t>
            </a:r>
            <a:r>
              <a:rPr lang="en-US" altLang="el-GR" sz="2400" b="1">
                <a:latin typeface="Comic Sans MS" panose="030F0702030302020204" pitchFamily="66" charset="0"/>
                <a:ea typeface="MS PGothic" panose="020B0600070205080204" pitchFamily="34" charset="-128"/>
              </a:rPr>
              <a:t>, </a:t>
            </a:r>
            <a:r>
              <a:rPr lang="el-GR" altLang="el-GR" sz="2400" b="1">
                <a:latin typeface="Comic Sans MS" panose="030F0702030302020204" pitchFamily="66" charset="0"/>
                <a:ea typeface="MS PGothic" panose="020B0600070205080204" pitchFamily="34" charset="-128"/>
              </a:rPr>
              <a:t>άλλα</a:t>
            </a:r>
            <a:endParaRPr lang="en-US" altLang="el-GR" sz="2400" b="1">
              <a:latin typeface="Comic Sans MS" panose="030F0702030302020204" pitchFamily="66" charset="0"/>
              <a:ea typeface="MS PGothic" panose="020B0600070205080204" pitchFamily="34" charset="-128"/>
            </a:endParaRPr>
          </a:p>
          <a:p>
            <a:pPr lvl="1"/>
            <a:r>
              <a:rPr lang="el-GR" altLang="el-GR" sz="2000" b="1">
                <a:latin typeface="Comic Sans MS" panose="030F0702030302020204" pitchFamily="66" charset="0"/>
                <a:ea typeface="MS PGothic" panose="020B0600070205080204" pitchFamily="34" charset="-128"/>
              </a:rPr>
              <a:t>Φωσφατάση που επηρεάζει τη σηματοδότηση και ενεργοποίηση των λεμφοκυττάρων</a:t>
            </a:r>
            <a:endParaRPr lang="en-US" altLang="el-GR" sz="2000" b="1">
              <a:latin typeface="Comic Sans MS" panose="030F0702030302020204" pitchFamily="66" charset="0"/>
              <a:ea typeface="MS PGothic" panose="020B0600070205080204" pitchFamily="34" charset="-128"/>
            </a:endParaRPr>
          </a:p>
          <a:p>
            <a:r>
              <a:rPr lang="en-US" altLang="el-GR" sz="2400" b="1" i="1">
                <a:solidFill>
                  <a:srgbClr val="FF0202"/>
                </a:solidFill>
                <a:latin typeface="Comic Sans MS" panose="030F0702030302020204" pitchFamily="66" charset="0"/>
                <a:ea typeface="MS PGothic" panose="020B0600070205080204" pitchFamily="34" charset="-128"/>
              </a:rPr>
              <a:t>CD25 (IL-2R</a:t>
            </a:r>
            <a:r>
              <a:rPr lang="en-US" altLang="el-GR" sz="2400" b="1" i="1">
                <a:solidFill>
                  <a:srgbClr val="FF0202"/>
                </a:solidFill>
                <a:latin typeface="Symbol" panose="05050102010706020507" pitchFamily="18" charset="2"/>
                <a:ea typeface="MS PGothic" panose="020B0600070205080204" pitchFamily="34" charset="-128"/>
                <a:sym typeface="Symbol" panose="05050102010706020507" pitchFamily="18" charset="2"/>
              </a:rPr>
              <a:t></a:t>
            </a:r>
            <a:r>
              <a:rPr lang="en-US" altLang="el-GR" sz="2400" b="1" i="1">
                <a:solidFill>
                  <a:srgbClr val="FF0202"/>
                </a:solidFill>
                <a:latin typeface="Comic Sans MS" panose="030F0702030302020204" pitchFamily="66" charset="0"/>
                <a:ea typeface="MS PGothic" panose="020B0600070205080204" pitchFamily="34" charset="-128"/>
              </a:rPr>
              <a:t>): </a:t>
            </a:r>
            <a:r>
              <a:rPr lang="el-GR" altLang="el-GR" sz="2400" b="1">
                <a:latin typeface="Comic Sans MS" panose="030F0702030302020204" pitchFamily="66" charset="0"/>
                <a:ea typeface="MS PGothic" panose="020B0600070205080204" pitchFamily="34" charset="-128"/>
              </a:rPr>
              <a:t>σχετιζόμενο με πολλαπλή σκλήρυνση (</a:t>
            </a:r>
            <a:r>
              <a:rPr lang="en-US" altLang="el-GR" sz="2400" b="1">
                <a:latin typeface="Comic Sans MS" panose="030F0702030302020204" pitchFamily="66" charset="0"/>
                <a:ea typeface="MS PGothic" panose="020B0600070205080204" pitchFamily="34" charset="-128"/>
              </a:rPr>
              <a:t>MS</a:t>
            </a:r>
            <a:r>
              <a:rPr lang="el-GR" altLang="el-GR" sz="2400" b="1">
                <a:latin typeface="Comic Sans MS" panose="030F0702030302020204" pitchFamily="66" charset="0"/>
                <a:ea typeface="MS PGothic" panose="020B0600070205080204" pitchFamily="34" charset="-128"/>
              </a:rPr>
              <a:t>) κ.α</a:t>
            </a:r>
            <a:r>
              <a:rPr lang="en-US" altLang="el-GR" sz="2400" b="1">
                <a:latin typeface="Comic Sans MS" panose="030F0702030302020204" pitchFamily="66" charset="0"/>
                <a:ea typeface="MS PGothic" panose="020B0600070205080204" pitchFamily="34" charset="-128"/>
              </a:rPr>
              <a:t>: genome-wide association mapping</a:t>
            </a:r>
          </a:p>
          <a:p>
            <a:pPr lvl="1"/>
            <a:r>
              <a:rPr lang="el-GR" altLang="el-GR" sz="2000" b="1">
                <a:latin typeface="Comic Sans MS" panose="030F0702030302020204" pitchFamily="66" charset="0"/>
                <a:ea typeface="MS PGothic" panose="020B0600070205080204" pitchFamily="34" charset="-128"/>
              </a:rPr>
              <a:t>Ρόλο στα </a:t>
            </a:r>
            <a:r>
              <a:rPr lang="en-US" altLang="el-GR" sz="2000" b="1">
                <a:latin typeface="Comic Sans MS" panose="030F0702030302020204" pitchFamily="66" charset="0"/>
                <a:ea typeface="MS PGothic" panose="020B0600070205080204" pitchFamily="34" charset="-128"/>
              </a:rPr>
              <a:t>Tregs</a:t>
            </a:r>
          </a:p>
          <a:p>
            <a:r>
              <a:rPr lang="en-US" altLang="el-GR" sz="2400" b="1" i="1">
                <a:solidFill>
                  <a:srgbClr val="FF0202"/>
                </a:solidFill>
                <a:latin typeface="Comic Sans MS" panose="030F0702030302020204" pitchFamily="66" charset="0"/>
                <a:ea typeface="MS PGothic" panose="020B0600070205080204" pitchFamily="34" charset="-128"/>
              </a:rPr>
              <a:t>NOD2</a:t>
            </a:r>
            <a:r>
              <a:rPr lang="en-US" altLang="el-GR" sz="2400" b="1">
                <a:solidFill>
                  <a:srgbClr val="FF0202"/>
                </a:solidFill>
                <a:latin typeface="Comic Sans MS" panose="030F0702030302020204" pitchFamily="66" charset="0"/>
                <a:ea typeface="MS PGothic" panose="020B0600070205080204" pitchFamily="34" charset="-128"/>
              </a:rPr>
              <a:t>:</a:t>
            </a:r>
            <a:r>
              <a:rPr lang="en-US" altLang="el-GR" sz="2400" b="1">
                <a:latin typeface="Comic Sans MS" panose="030F0702030302020204" pitchFamily="66" charset="0"/>
                <a:ea typeface="MS PGothic" panose="020B0600070205080204" pitchFamily="34" charset="-128"/>
              </a:rPr>
              <a:t> </a:t>
            </a:r>
            <a:r>
              <a:rPr lang="el-GR" altLang="el-GR" sz="2400" b="1">
                <a:latin typeface="Comic Sans MS" panose="030F0702030302020204" pitchFamily="66" charset="0"/>
                <a:ea typeface="MS PGothic" panose="020B0600070205080204" pitchFamily="34" charset="-128"/>
              </a:rPr>
              <a:t>πολυμορφισμοί σχετιζόμενοι με νόσο </a:t>
            </a:r>
            <a:r>
              <a:rPr lang="en-US" altLang="el-GR" sz="2400" b="1">
                <a:latin typeface="Comic Sans MS" panose="030F0702030302020204" pitchFamily="66" charset="0"/>
                <a:ea typeface="MS PGothic" panose="020B0600070205080204" pitchFamily="34" charset="-128"/>
              </a:rPr>
              <a:t>Crohn</a:t>
            </a:r>
            <a:r>
              <a:rPr lang="en-US" altLang="el-GR" sz="2400" b="1">
                <a:latin typeface="Arial" panose="020B0604020202020204" pitchFamily="34" charset="0"/>
                <a:ea typeface="MS PGothic" panose="020B0600070205080204" pitchFamily="34" charset="-128"/>
              </a:rPr>
              <a:t>’</a:t>
            </a:r>
            <a:r>
              <a:rPr lang="en-US" altLang="el-GR" sz="2400" b="1">
                <a:latin typeface="Comic Sans MS" panose="030F0702030302020204" pitchFamily="66" charset="0"/>
                <a:ea typeface="MS PGothic" panose="020B0600070205080204" pitchFamily="34" charset="-128"/>
              </a:rPr>
              <a:t>s</a:t>
            </a:r>
            <a:r>
              <a:rPr lang="el-GR" altLang="el-GR" sz="2400" b="1">
                <a:latin typeface="Comic Sans MS" panose="030F0702030302020204" pitchFamily="66" charset="0"/>
                <a:ea typeface="MS PGothic" panose="020B0600070205080204" pitchFamily="34" charset="-128"/>
              </a:rPr>
              <a:t> (</a:t>
            </a:r>
            <a:r>
              <a:rPr lang="en-US" altLang="el-GR" sz="2400" b="1">
                <a:latin typeface="Comic Sans MS" panose="030F0702030302020204" pitchFamily="66" charset="0"/>
                <a:ea typeface="MS PGothic" panose="020B0600070205080204" pitchFamily="34" charset="-128"/>
              </a:rPr>
              <a:t>~25%</a:t>
            </a:r>
            <a:r>
              <a:rPr lang="el-GR" altLang="el-GR" sz="2400" b="1">
                <a:latin typeface="Comic Sans MS" panose="030F0702030302020204" pitchFamily="66" charset="0"/>
                <a:ea typeface="MS PGothic" panose="020B0600070205080204" pitchFamily="34" charset="-128"/>
              </a:rPr>
              <a:t>)</a:t>
            </a:r>
            <a:endParaRPr lang="en-US" altLang="el-GR" sz="2400" b="1">
              <a:latin typeface="Comic Sans MS" panose="030F0702030302020204" pitchFamily="66" charset="0"/>
              <a:ea typeface="MS PGothic" panose="020B0600070205080204" pitchFamily="34" charset="-128"/>
            </a:endParaRPr>
          </a:p>
          <a:p>
            <a:pPr lvl="1"/>
            <a:r>
              <a:rPr lang="el-GR" altLang="el-GR" sz="2000" b="1">
                <a:latin typeface="Comic Sans MS" panose="030F0702030302020204" pitchFamily="66" charset="0"/>
                <a:ea typeface="MS PGothic" panose="020B0600070205080204" pitchFamily="34" charset="-128"/>
              </a:rPr>
              <a:t>Αισθητήρες μικροβίων</a:t>
            </a:r>
            <a:endParaRPr lang="en-US" altLang="el-GR" sz="2400" b="1">
              <a:latin typeface="Comic Sans MS" panose="030F0702030302020204" pitchFamily="66" charset="0"/>
              <a:ea typeface="MS PGothic" panose="020B0600070205080204" pitchFamily="34" charset="-128"/>
            </a:endParaRPr>
          </a:p>
        </p:txBody>
      </p:sp>
      <p:sp>
        <p:nvSpPr>
          <p:cNvPr id="51203" name="Rectangle 4">
            <a:extLst>
              <a:ext uri="{FF2B5EF4-FFF2-40B4-BE49-F238E27FC236}">
                <a16:creationId xmlns:a16="http://schemas.microsoft.com/office/drawing/2014/main" id="{5304213C-A264-11B4-A87B-034F3A57D284}"/>
              </a:ext>
            </a:extLst>
          </p:cNvPr>
          <p:cNvSpPr>
            <a:spLocks noGrp="1" noChangeArrowheads="1"/>
          </p:cNvSpPr>
          <p:nvPr>
            <p:ph type="title"/>
          </p:nvPr>
        </p:nvSpPr>
        <p:spPr>
          <a:xfrm>
            <a:off x="685800" y="304800"/>
            <a:ext cx="7772400" cy="1143000"/>
          </a:xfrm>
        </p:spPr>
        <p:txBody>
          <a:bodyPr/>
          <a:lstStyle/>
          <a:p>
            <a:r>
              <a:rPr lang="el-GR" altLang="el-GR" sz="2800" b="1">
                <a:solidFill>
                  <a:srgbClr val="FF0202"/>
                </a:solidFill>
                <a:latin typeface="Comic Sans MS" panose="030F0702030302020204" pitchFamily="66" charset="0"/>
              </a:rPr>
              <a:t>Γενετική της αυτοανοσίας</a:t>
            </a:r>
            <a:r>
              <a:rPr lang="en-US" altLang="el-GR" sz="2800" b="1">
                <a:solidFill>
                  <a:srgbClr val="FF0202"/>
                </a:solidFill>
                <a:latin typeface="Comic Sans MS" panose="030F0702030302020204" pitchFamily="66" charset="0"/>
              </a:rPr>
              <a:t>: </a:t>
            </a:r>
            <a:r>
              <a:rPr lang="el-GR" altLang="el-GR" sz="2800" b="1">
                <a:solidFill>
                  <a:srgbClr val="FF0202"/>
                </a:solidFill>
                <a:latin typeface="Comic Sans MS" panose="030F0702030302020204" pitchFamily="66" charset="0"/>
              </a:rPr>
              <a:t>Ρόλοι γονιδίων εκτός του MHC στα αυτοάνοσα νοσήματα</a:t>
            </a:r>
            <a:br>
              <a:rPr lang="en-US" altLang="el-GR" sz="2800" b="1">
                <a:solidFill>
                  <a:srgbClr val="F20935"/>
                </a:solidFill>
                <a:latin typeface="Comic Sans MS" panose="030F0702030302020204" pitchFamily="66" charset="0"/>
              </a:rPr>
            </a:br>
            <a:endParaRPr lang="en-US" altLang="el-GR" sz="2800" b="1">
              <a:solidFill>
                <a:srgbClr val="FF0202"/>
              </a:solidFill>
              <a:latin typeface="Comic Sans MS" panose="030F0702030302020204" pitchFamily="66" charset="0"/>
              <a:ea typeface="MS PGothic" panose="020B0600070205080204" pitchFamily="34" charset="-128"/>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FBBCFC3-ECC4-9DF6-A9D0-AE976B5EEBA7}"/>
              </a:ext>
            </a:extLst>
          </p:cNvPr>
          <p:cNvSpPr>
            <a:spLocks noChangeArrowheads="1"/>
          </p:cNvSpPr>
          <p:nvPr/>
        </p:nvSpPr>
        <p:spPr bwMode="auto">
          <a:xfrm>
            <a:off x="400050" y="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a:solidFill>
                  <a:srgbClr val="F20502"/>
                </a:solidFill>
                <a:latin typeface="Comic Sans MS" panose="030F0702030302020204" pitchFamily="66" charset="0"/>
              </a:rPr>
              <a:t>Λοιμώξεις και αυτοανοσία</a:t>
            </a:r>
            <a:endParaRPr lang="en-US" altLang="el-GR" sz="2800" u="sng">
              <a:solidFill>
                <a:srgbClr val="F20502"/>
              </a:solidFill>
              <a:latin typeface="Comic Sans MS" panose="030F0702030302020204" pitchFamily="66" charset="0"/>
            </a:endParaRPr>
          </a:p>
        </p:txBody>
      </p:sp>
      <p:sp>
        <p:nvSpPr>
          <p:cNvPr id="59395" name="Rectangle 3">
            <a:extLst>
              <a:ext uri="{FF2B5EF4-FFF2-40B4-BE49-F238E27FC236}">
                <a16:creationId xmlns:a16="http://schemas.microsoft.com/office/drawing/2014/main" id="{8CDA1FA9-0AA2-F436-160B-47C448A6EDB3}"/>
              </a:ext>
            </a:extLst>
          </p:cNvPr>
          <p:cNvSpPr>
            <a:spLocks noChangeArrowheads="1"/>
          </p:cNvSpPr>
          <p:nvPr/>
        </p:nvSpPr>
        <p:spPr bwMode="auto">
          <a:xfrm>
            <a:off x="400050" y="981075"/>
            <a:ext cx="8134350" cy="5267325"/>
          </a:xfrm>
          <a:prstGeom prst="rect">
            <a:avLst/>
          </a:prstGeom>
          <a:noFill/>
          <a:ln>
            <a:noFill/>
          </a:ln>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defRPr/>
            </a:pPr>
            <a:r>
              <a:rPr lang="el-GR" altLang="el-GR" sz="2400" dirty="0">
                <a:solidFill>
                  <a:srgbClr val="FA0505"/>
                </a:solidFill>
                <a:latin typeface="Comic Sans MS" panose="030F0702030302020204" pitchFamily="66" charset="0"/>
              </a:rPr>
              <a:t>Λοιμώξεις οι οποίες επάγουν αυτοάνοσες αντιδράσεις</a:t>
            </a:r>
            <a:endParaRPr lang="en-US" altLang="el-GR" sz="2000" dirty="0">
              <a:latin typeface="Comic Sans MS" panose="030F0702030302020204" pitchFamily="66" charset="0"/>
            </a:endParaRPr>
          </a:p>
          <a:p>
            <a:pPr lvl="1">
              <a:defRPr/>
            </a:pPr>
            <a:r>
              <a:rPr lang="el-GR" altLang="el-GR" sz="2400" dirty="0">
                <a:latin typeface="Comic Sans MS" panose="030F0702030302020204" pitchFamily="66" charset="0"/>
              </a:rPr>
              <a:t>Πρόδρομες νόσοι</a:t>
            </a:r>
            <a:r>
              <a:rPr lang="en-US" altLang="el-GR" sz="2400" dirty="0">
                <a:latin typeface="Comic Sans MS" panose="030F0702030302020204" pitchFamily="66" charset="0"/>
              </a:rPr>
              <a:t>, </a:t>
            </a:r>
            <a:r>
              <a:rPr lang="el-GR" altLang="el-GR" sz="2400" dirty="0">
                <a:latin typeface="Comic Sans MS" panose="030F0702030302020204" pitchFamily="66" charset="0"/>
              </a:rPr>
              <a:t>πειραματικά μοντέλα</a:t>
            </a:r>
            <a:endParaRPr lang="en-US" altLang="el-GR" sz="2400" dirty="0">
              <a:latin typeface="Comic Sans MS" panose="030F0702030302020204" pitchFamily="66" charset="0"/>
            </a:endParaRPr>
          </a:p>
          <a:p>
            <a:pPr lvl="1">
              <a:defRPr/>
            </a:pPr>
            <a:r>
              <a:rPr lang="el-GR" altLang="el-GR" sz="2400" dirty="0">
                <a:latin typeface="Comic Sans MS" panose="030F0702030302020204" pitchFamily="66" charset="0"/>
              </a:rPr>
              <a:t>Η αυτοανοσία αναπτύσσεται αφού εξαληφθεί η λοίμωξη</a:t>
            </a:r>
            <a:endParaRPr lang="en-US" altLang="el-GR" sz="2400" dirty="0">
              <a:latin typeface="Comic Sans MS" panose="030F0702030302020204" pitchFamily="66" charset="0"/>
            </a:endParaRPr>
          </a:p>
          <a:p>
            <a:pPr>
              <a:defRPr/>
            </a:pPr>
            <a:r>
              <a:rPr lang="el-GR" altLang="el-GR" sz="2400" dirty="0">
                <a:solidFill>
                  <a:srgbClr val="FA0505"/>
                </a:solidFill>
                <a:latin typeface="Comic Sans MS" panose="030F0702030302020204" pitchFamily="66" charset="0"/>
              </a:rPr>
              <a:t>Ενίοτε, η έκθεση σε λοιμώδεις παράγοντες ιδιαίτερα κατά την εμβρυική και νεογνική ζωή προλαμβάνει την αυτοανοσία </a:t>
            </a:r>
          </a:p>
          <a:p>
            <a:pPr lvl="1">
              <a:defRPr/>
            </a:pPr>
            <a:r>
              <a:rPr lang="en-US" altLang="el-GR" sz="2400" dirty="0">
                <a:latin typeface="Comic Sans MS" panose="030F0702030302020204" pitchFamily="66" charset="0"/>
              </a:rPr>
              <a:t>A</a:t>
            </a:r>
            <a:r>
              <a:rPr lang="el-GR" altLang="el-GR" sz="2400" dirty="0" err="1">
                <a:latin typeface="Comic Sans MS" panose="030F0702030302020204" pitchFamily="66" charset="0"/>
              </a:rPr>
              <a:t>υτοάνοσα</a:t>
            </a:r>
            <a:r>
              <a:rPr lang="el-GR" altLang="el-GR" sz="2400" dirty="0">
                <a:latin typeface="Comic Sans MS" panose="030F0702030302020204" pitchFamily="66" charset="0"/>
              </a:rPr>
              <a:t> όπως Σακ.Διαβήτης τύπου Ι και πολλαπλή σκληρυνση έχουν αυξημένη επίπτωση στις Δυτικές Χώρες </a:t>
            </a:r>
          </a:p>
          <a:p>
            <a:pPr lvl="1">
              <a:defRPr/>
            </a:pPr>
            <a:r>
              <a:rPr lang="el-GR" altLang="el-GR" sz="2400" dirty="0">
                <a:latin typeface="Comic Sans MS" panose="030F0702030302020204" pitchFamily="66" charset="0"/>
              </a:rPr>
              <a:t>Άγνωστος μηχανισμός </a:t>
            </a:r>
          </a:p>
          <a:p>
            <a:pPr marL="457200" lvl="1" indent="0">
              <a:buFontTx/>
              <a:buNone/>
              <a:defRPr/>
            </a:pPr>
            <a:endParaRPr lang="el-GR" altLang="el-GR" sz="2400" dirty="0">
              <a:latin typeface="Comic Sans MS" panose="030F0702030302020204" pitchFamily="66" charset="0"/>
            </a:endParaRPr>
          </a:p>
          <a:p>
            <a:pPr marL="457200" lvl="1" indent="0">
              <a:buFontTx/>
              <a:buNone/>
              <a:defRPr/>
            </a:pPr>
            <a:r>
              <a:rPr lang="en-US" altLang="el-GR" sz="2000" dirty="0">
                <a:latin typeface="Comic Sans MS" panose="030F0702030302020204" pitchFamily="66" charset="0"/>
              </a:rPr>
              <a:t>The “hygiene hypothesis”</a:t>
            </a:r>
            <a:endParaRPr lang="en-US" altLang="el-GR" sz="1600" dirty="0">
              <a:latin typeface="Comic Sans MS" panose="030F0702030302020204" pitchFamily="66" charset="0"/>
            </a:endParaRPr>
          </a:p>
        </p:txBody>
      </p:sp>
      <p:pic>
        <p:nvPicPr>
          <p:cNvPr id="52228" name="Picture 5" descr="http://economictimes.indiatimes.com/photo/13303404.cms">
            <a:extLst>
              <a:ext uri="{FF2B5EF4-FFF2-40B4-BE49-F238E27FC236}">
                <a16:creationId xmlns:a16="http://schemas.microsoft.com/office/drawing/2014/main" id="{1933E969-D093-E496-C446-BDDFC8407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4591050"/>
            <a:ext cx="1912938"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23933C74-513C-114D-1599-82427208E968}"/>
              </a:ext>
            </a:extLst>
          </p:cNvPr>
          <p:cNvSpPr>
            <a:spLocks noGrp="1" noChangeArrowheads="1"/>
          </p:cNvSpPr>
          <p:nvPr>
            <p:ph type="title"/>
          </p:nvPr>
        </p:nvSpPr>
        <p:spPr>
          <a:xfrm>
            <a:off x="539552" y="660861"/>
            <a:ext cx="7196137" cy="1143000"/>
          </a:xfrm>
        </p:spPr>
        <p:txBody>
          <a:bodyPr/>
          <a:lstStyle/>
          <a:p>
            <a:pPr algn="l"/>
            <a:r>
              <a:rPr lang="el-GR" altLang="el-GR" sz="3600" b="1" dirty="0">
                <a:solidFill>
                  <a:srgbClr val="FF0000"/>
                </a:solidFill>
                <a:latin typeface="Comic Sans MS" panose="030F0702030302020204" pitchFamily="66" charset="0"/>
              </a:rPr>
              <a:t>Λοιμώξεις και </a:t>
            </a:r>
            <a:br>
              <a:rPr lang="el-GR" altLang="el-GR" sz="3600" b="1" dirty="0">
                <a:solidFill>
                  <a:srgbClr val="FF0000"/>
                </a:solidFill>
                <a:latin typeface="Comic Sans MS" panose="030F0702030302020204" pitchFamily="66" charset="0"/>
              </a:rPr>
            </a:br>
            <a:r>
              <a:rPr lang="el-GR" altLang="el-GR" sz="3600" b="1" dirty="0" err="1">
                <a:solidFill>
                  <a:srgbClr val="FF0000"/>
                </a:solidFill>
                <a:latin typeface="Comic Sans MS" panose="030F0702030302020204" pitchFamily="66" charset="0"/>
              </a:rPr>
              <a:t>αυτοανοσία</a:t>
            </a:r>
            <a:endParaRPr lang="el-GR" altLang="el-GR" sz="3600" b="1" dirty="0">
              <a:solidFill>
                <a:srgbClr val="FF0000"/>
              </a:solidFill>
              <a:latin typeface="Comic Sans MS" panose="030F0702030302020204" pitchFamily="66" charset="0"/>
            </a:endParaRPr>
          </a:p>
        </p:txBody>
      </p:sp>
      <p:sp>
        <p:nvSpPr>
          <p:cNvPr id="54275" name="Content Placeholder 2">
            <a:extLst>
              <a:ext uri="{FF2B5EF4-FFF2-40B4-BE49-F238E27FC236}">
                <a16:creationId xmlns:a16="http://schemas.microsoft.com/office/drawing/2014/main" id="{8F550B83-4C89-CCF9-7BB7-0B441EC09DD8}"/>
              </a:ext>
            </a:extLst>
          </p:cNvPr>
          <p:cNvSpPr>
            <a:spLocks noGrp="1" noChangeArrowheads="1"/>
          </p:cNvSpPr>
          <p:nvPr>
            <p:ph idx="1"/>
          </p:nvPr>
        </p:nvSpPr>
        <p:spPr>
          <a:xfrm>
            <a:off x="250825" y="1988840"/>
            <a:ext cx="8642349" cy="4104456"/>
          </a:xfrm>
        </p:spPr>
        <p:txBody>
          <a:bodyPr/>
          <a:lstStyle/>
          <a:p>
            <a:pPr>
              <a:spcBef>
                <a:spcPct val="0"/>
              </a:spcBef>
            </a:pPr>
            <a:endParaRPr lang="el-GR" altLang="el-GR" sz="2400" b="1" dirty="0">
              <a:latin typeface="Comic Sans MS" panose="030F0702030302020204" pitchFamily="66" charset="0"/>
            </a:endParaRPr>
          </a:p>
          <a:p>
            <a:pPr>
              <a:spcBef>
                <a:spcPct val="0"/>
              </a:spcBef>
            </a:pPr>
            <a:endParaRPr lang="el-GR" altLang="el-GR" sz="2400" b="1" dirty="0">
              <a:latin typeface="Comic Sans MS" panose="030F0702030302020204" pitchFamily="66" charset="0"/>
            </a:endParaRPr>
          </a:p>
          <a:p>
            <a:pPr>
              <a:spcBef>
                <a:spcPct val="0"/>
              </a:spcBef>
            </a:pPr>
            <a:r>
              <a:rPr lang="el-GR" altLang="el-GR" sz="2400" b="1" dirty="0">
                <a:latin typeface="Comic Sans MS" panose="030F0702030302020204" pitchFamily="66" charset="0"/>
              </a:rPr>
              <a:t>Μοριακός μιμητισμός</a:t>
            </a:r>
          </a:p>
          <a:p>
            <a:pPr marL="457200" lvl="1" indent="0">
              <a:spcBef>
                <a:spcPct val="0"/>
              </a:spcBef>
              <a:buNone/>
            </a:pPr>
            <a:r>
              <a:rPr lang="el-GR" altLang="el-GR" sz="2000" dirty="0">
                <a:latin typeface="Comic Sans MS" panose="030F0702030302020204" pitchFamily="66" charset="0"/>
              </a:rPr>
              <a:t>Ιοί και μικρόβια μπορεί να έχουν κοινούς </a:t>
            </a:r>
            <a:r>
              <a:rPr lang="el-GR" altLang="el-GR" sz="2000" dirty="0" err="1">
                <a:latin typeface="Comic Sans MS" panose="030F0702030302020204" pitchFamily="66" charset="0"/>
              </a:rPr>
              <a:t>επίτοπους</a:t>
            </a:r>
            <a:r>
              <a:rPr lang="el-GR" altLang="el-GR" sz="2000" dirty="0">
                <a:latin typeface="Comic Sans MS" panose="030F0702030302020204" pitchFamily="66" charset="0"/>
              </a:rPr>
              <a:t> με ίδια αντιγόνα  έτσι ώστε η αντίδραση που επάγεται εναντίον του μικροβίου κατευθύνεται και εναντίον του ιδίου αντιγόνου</a:t>
            </a:r>
          </a:p>
          <a:p>
            <a:pPr>
              <a:spcBef>
                <a:spcPct val="0"/>
              </a:spcBef>
            </a:pPr>
            <a:r>
              <a:rPr lang="el-GR" altLang="el-GR" sz="2400" b="1" dirty="0" err="1">
                <a:latin typeface="Comic Sans MS" panose="030F0702030302020204" pitchFamily="66" charset="0"/>
              </a:rPr>
              <a:t>Υπερέκφραση</a:t>
            </a:r>
            <a:r>
              <a:rPr lang="el-GR" altLang="el-GR" sz="2400" b="1" dirty="0">
                <a:latin typeface="Comic Sans MS" panose="030F0702030302020204" pitchFamily="66" charset="0"/>
              </a:rPr>
              <a:t> </a:t>
            </a:r>
            <a:r>
              <a:rPr lang="el-GR" altLang="el-GR" sz="2400" b="1" dirty="0" err="1">
                <a:latin typeface="Comic Sans MS" panose="030F0702030302020204" pitchFamily="66" charset="0"/>
              </a:rPr>
              <a:t>ενεργοποιητικών</a:t>
            </a:r>
            <a:r>
              <a:rPr lang="el-GR" altLang="el-GR" sz="2400" b="1" dirty="0">
                <a:latin typeface="Comic Sans MS" panose="030F0702030302020204" pitchFamily="66" charset="0"/>
              </a:rPr>
              <a:t> μορίων στα </a:t>
            </a:r>
            <a:r>
              <a:rPr lang="en-US" altLang="el-GR" sz="2400" b="1" dirty="0">
                <a:latin typeface="Comic Sans MS" panose="030F0702030302020204" pitchFamily="66" charset="0"/>
              </a:rPr>
              <a:t>APCs</a:t>
            </a:r>
            <a:r>
              <a:rPr lang="en-US" altLang="el-GR" sz="2000" dirty="0">
                <a:latin typeface="Comic Sans MS" panose="030F0702030302020204" pitchFamily="66" charset="0"/>
              </a:rPr>
              <a:t>	</a:t>
            </a:r>
          </a:p>
          <a:p>
            <a:pPr marL="457200" lvl="1" indent="0">
              <a:spcBef>
                <a:spcPct val="0"/>
              </a:spcBef>
              <a:buNone/>
            </a:pPr>
            <a:r>
              <a:rPr lang="el-GR" altLang="el-GR" sz="2000" dirty="0">
                <a:latin typeface="Comic Sans MS" panose="030F0702030302020204" pitchFamily="66" charset="0"/>
              </a:rPr>
              <a:t>Οι μικροβιακές λοιμώξεις  προκαλούν </a:t>
            </a:r>
            <a:r>
              <a:rPr lang="el-GR" altLang="el-GR" sz="2000" dirty="0" err="1">
                <a:latin typeface="Comic Sans MS" panose="030F0702030302020204" pitchFamily="66" charset="0"/>
              </a:rPr>
              <a:t>ιστική</a:t>
            </a:r>
            <a:r>
              <a:rPr lang="el-GR" altLang="el-GR" sz="2000" dirty="0">
                <a:latin typeface="Comic Sans MS" panose="030F0702030302020204" pitchFamily="66" charset="0"/>
              </a:rPr>
              <a:t> φλεγμονή και νέκρωση η οποία  μπορεί να οδηγήσει σε </a:t>
            </a:r>
            <a:r>
              <a:rPr lang="el-GR" altLang="el-GR" sz="2000" dirty="0" err="1">
                <a:latin typeface="Comic Sans MS" panose="030F0702030302020204" pitchFamily="66" charset="0"/>
              </a:rPr>
              <a:t>υπερέκφραση</a:t>
            </a:r>
            <a:r>
              <a:rPr lang="el-GR" altLang="el-GR" sz="2000" dirty="0">
                <a:latin typeface="Comic Sans MS" panose="030F0702030302020204" pitchFamily="66" charset="0"/>
              </a:rPr>
              <a:t> των συν-διεγερτικών μορίων των </a:t>
            </a:r>
            <a:r>
              <a:rPr lang="en-US" altLang="el-GR" sz="2000" dirty="0">
                <a:latin typeface="Comic Sans MS" panose="030F0702030302020204" pitchFamily="66" charset="0"/>
              </a:rPr>
              <a:t>APCs</a:t>
            </a:r>
            <a:r>
              <a:rPr lang="el-GR" altLang="el-GR" sz="2000" dirty="0">
                <a:latin typeface="Comic Sans MS" panose="030F0702030302020204" pitchFamily="66" charset="0"/>
              </a:rPr>
              <a:t> στον ιστό  τα οποία είναι ικανά να παρακάμψουν την Τ-κυτταρική ανεργία (</a:t>
            </a:r>
            <a:r>
              <a:rPr lang="en-US" altLang="el-GR" sz="2000" dirty="0">
                <a:latin typeface="Comic Sans MS" panose="030F0702030302020204" pitchFamily="66" charset="0"/>
              </a:rPr>
              <a:t>subsequent T cell activation</a:t>
            </a:r>
            <a:r>
              <a:rPr lang="el-GR" altLang="el-GR" sz="2000" dirty="0">
                <a:latin typeface="Comic Sans MS" panose="030F0702030302020204" pitchFamily="66" charset="0"/>
              </a:rPr>
              <a:t>)</a:t>
            </a:r>
          </a:p>
          <a:p>
            <a:pPr marL="400050">
              <a:spcBef>
                <a:spcPct val="0"/>
              </a:spcBef>
            </a:pPr>
            <a:r>
              <a:rPr lang="el-GR" altLang="el-GR" sz="2000" b="1" dirty="0">
                <a:latin typeface="Comic Sans MS" panose="030F0702030302020204" pitchFamily="66" charset="0"/>
              </a:rPr>
              <a:t>Απελευθέρωση νέων </a:t>
            </a:r>
            <a:r>
              <a:rPr lang="el-GR" altLang="el-GR" sz="2000" b="1" dirty="0" err="1">
                <a:latin typeface="Comic Sans MS" panose="030F0702030302020204" pitchFamily="66" charset="0"/>
              </a:rPr>
              <a:t>αντιγονικών</a:t>
            </a:r>
            <a:r>
              <a:rPr lang="el-GR" altLang="el-GR" sz="2000" b="1" dirty="0">
                <a:latin typeface="Comic Sans MS" panose="030F0702030302020204" pitchFamily="66" charset="0"/>
              </a:rPr>
              <a:t> </a:t>
            </a:r>
            <a:r>
              <a:rPr lang="el-GR" altLang="el-GR" sz="2000" b="1" dirty="0" err="1">
                <a:latin typeface="Comic Sans MS" panose="030F0702030302020204" pitchFamily="66" charset="0"/>
              </a:rPr>
              <a:t>επιτόπων</a:t>
            </a:r>
            <a:r>
              <a:rPr lang="el-GR" altLang="el-GR" sz="2000" b="1" dirty="0">
                <a:latin typeface="Comic Sans MS" panose="030F0702030302020204" pitchFamily="66" charset="0"/>
              </a:rPr>
              <a:t> (</a:t>
            </a:r>
            <a:r>
              <a:rPr lang="en-US" altLang="el-GR" sz="2000" b="1" dirty="0">
                <a:latin typeface="Comic Sans MS" panose="030F0702030302020204" pitchFamily="66" charset="0"/>
              </a:rPr>
              <a:t>epitope spreading)</a:t>
            </a:r>
            <a:r>
              <a:rPr lang="el-GR" altLang="el-GR" sz="2000" b="1" dirty="0">
                <a:latin typeface="Comic Sans MS" panose="030F0702030302020204" pitchFamily="66" charset="0"/>
              </a:rPr>
              <a:t> </a:t>
            </a:r>
            <a:r>
              <a:rPr lang="el-GR" altLang="el-GR" sz="2000" dirty="0">
                <a:latin typeface="Comic Sans MS" panose="030F0702030302020204" pitchFamily="66" charset="0"/>
              </a:rPr>
              <a:t>από τον </a:t>
            </a:r>
            <a:r>
              <a:rPr lang="el-GR" altLang="el-GR" sz="2000" dirty="0" err="1">
                <a:latin typeface="Comic Sans MS" panose="030F0702030302020204" pitchFamily="66" charset="0"/>
              </a:rPr>
              <a:t>κατεστραμενο</a:t>
            </a:r>
            <a:r>
              <a:rPr lang="el-GR" altLang="el-GR" sz="2000" dirty="0">
                <a:latin typeface="Comic Sans MS" panose="030F0702030302020204" pitchFamily="66" charset="0"/>
              </a:rPr>
              <a:t> ιστό</a:t>
            </a:r>
            <a:endParaRPr lang="en-US" altLang="el-GR" sz="2000" dirty="0">
              <a:latin typeface="Comic Sans MS" panose="030F0702030302020204" pitchFamily="66" charset="0"/>
            </a:endParaRPr>
          </a:p>
        </p:txBody>
      </p:sp>
      <p:pic>
        <p:nvPicPr>
          <p:cNvPr id="54276" name="Picture 5" descr="http://www.japi.org/march_2010/images/r_fig_01.jpg">
            <a:extLst>
              <a:ext uri="{FF2B5EF4-FFF2-40B4-BE49-F238E27FC236}">
                <a16:creationId xmlns:a16="http://schemas.microsoft.com/office/drawing/2014/main" id="{F6712EF8-205B-1496-3A81-BABCEEA74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5787" y="0"/>
            <a:ext cx="3867387" cy="290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Εικόνα 1">
            <a:extLst>
              <a:ext uri="{FF2B5EF4-FFF2-40B4-BE49-F238E27FC236}">
                <a16:creationId xmlns:a16="http://schemas.microsoft.com/office/drawing/2014/main" id="{01356F8D-4B3D-BD90-0E4E-5EE2DB0872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908050"/>
            <a:ext cx="812165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itle 1">
            <a:extLst>
              <a:ext uri="{FF2B5EF4-FFF2-40B4-BE49-F238E27FC236}">
                <a16:creationId xmlns:a16="http://schemas.microsoft.com/office/drawing/2014/main" id="{8956A23A-1F32-8261-8930-C5E9563AB7D7}"/>
              </a:ext>
            </a:extLst>
          </p:cNvPr>
          <p:cNvSpPr txBox="1">
            <a:spLocks noChangeArrowheads="1"/>
          </p:cNvSpPr>
          <p:nvPr/>
        </p:nvSpPr>
        <p:spPr bwMode="auto">
          <a:xfrm>
            <a:off x="1547813" y="285750"/>
            <a:ext cx="8856662"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3600">
                <a:solidFill>
                  <a:srgbClr val="FF0000"/>
                </a:solidFill>
                <a:latin typeface="Comic Sans MS" panose="030F0702030302020204" pitchFamily="66" charset="0"/>
              </a:rPr>
              <a:t>Λοιμώξεις και αυτοανοσία</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CA4E975F-B35E-0B92-C6AE-CCB2B0DF21DE}"/>
              </a:ext>
            </a:extLst>
          </p:cNvPr>
          <p:cNvSpPr>
            <a:spLocks noGrp="1" noChangeArrowheads="1"/>
          </p:cNvSpPr>
          <p:nvPr>
            <p:ph type="title"/>
          </p:nvPr>
        </p:nvSpPr>
        <p:spPr>
          <a:xfrm>
            <a:off x="669925" y="404813"/>
            <a:ext cx="7772400" cy="1143000"/>
          </a:xfrm>
        </p:spPr>
        <p:txBody>
          <a:bodyPr/>
          <a:lstStyle/>
          <a:p>
            <a:r>
              <a:rPr lang="el-GR" altLang="el-GR" sz="3600" b="1">
                <a:solidFill>
                  <a:srgbClr val="FF0000"/>
                </a:solidFill>
                <a:latin typeface="Comic Sans MS" panose="030F0702030302020204" pitchFamily="66" charset="0"/>
              </a:rPr>
              <a:t>Παραδείγματα μοριακού μιμητισμού </a:t>
            </a:r>
          </a:p>
        </p:txBody>
      </p:sp>
      <p:sp>
        <p:nvSpPr>
          <p:cNvPr id="57347" name="Content Placeholder 2">
            <a:extLst>
              <a:ext uri="{FF2B5EF4-FFF2-40B4-BE49-F238E27FC236}">
                <a16:creationId xmlns:a16="http://schemas.microsoft.com/office/drawing/2014/main" id="{81354780-46DF-2DBD-04CD-D5A4FF0C5025}"/>
              </a:ext>
            </a:extLst>
          </p:cNvPr>
          <p:cNvSpPr>
            <a:spLocks noGrp="1" noChangeArrowheads="1"/>
          </p:cNvSpPr>
          <p:nvPr>
            <p:ph idx="1"/>
          </p:nvPr>
        </p:nvSpPr>
        <p:spPr>
          <a:xfrm>
            <a:off x="900113" y="1547813"/>
            <a:ext cx="7915275" cy="4329112"/>
          </a:xfrm>
        </p:spPr>
        <p:txBody>
          <a:bodyPr/>
          <a:lstStyle/>
          <a:p>
            <a:pPr marL="0" indent="0">
              <a:buFontTx/>
              <a:buNone/>
            </a:pPr>
            <a:r>
              <a:rPr lang="el-GR" altLang="el-GR" sz="2400" dirty="0">
                <a:latin typeface="Comic Sans MS" panose="030F0702030302020204" pitchFamily="66" charset="0"/>
              </a:rPr>
              <a:t>• </a:t>
            </a:r>
            <a:r>
              <a:rPr lang="el-GR" altLang="el-GR" sz="2400" b="1" dirty="0">
                <a:latin typeface="Comic Sans MS" panose="030F0702030302020204" pitchFamily="66" charset="0"/>
              </a:rPr>
              <a:t>Ρευματικός πυρετός</a:t>
            </a:r>
            <a:r>
              <a:rPr lang="el-GR" altLang="el-GR" sz="2400" dirty="0">
                <a:latin typeface="Comic Sans MS" panose="030F0702030302020204" pitchFamily="66" charset="0"/>
              </a:rPr>
              <a:t>: </a:t>
            </a:r>
            <a:r>
              <a:rPr lang="el-GR" altLang="el-GR" sz="2400" dirty="0" err="1">
                <a:latin typeface="Comic Sans MS" panose="030F0702030302020204" pitchFamily="66" charset="0"/>
              </a:rPr>
              <a:t>αυτοαντισώματα</a:t>
            </a:r>
            <a:r>
              <a:rPr lang="el-GR" altLang="el-GR" sz="2400" dirty="0">
                <a:latin typeface="Comic Sans MS" panose="030F0702030302020204" pitchFamily="66" charset="0"/>
              </a:rPr>
              <a:t> όχι μόνον </a:t>
            </a:r>
            <a:r>
              <a:rPr lang="el-GR" altLang="el-GR" sz="2400" dirty="0" err="1">
                <a:latin typeface="Comic Sans MS" panose="030F0702030302020204" pitchFamily="66" charset="0"/>
              </a:rPr>
              <a:t>ενατίον</a:t>
            </a:r>
            <a:r>
              <a:rPr lang="el-GR" altLang="el-GR" sz="2400" dirty="0">
                <a:latin typeface="Comic Sans MS" panose="030F0702030302020204" pitchFamily="66" charset="0"/>
              </a:rPr>
              <a:t> του στρεπτόκοκκου αλλά και έναντι </a:t>
            </a:r>
            <a:r>
              <a:rPr lang="el-GR" altLang="el-GR" sz="2400" dirty="0" err="1">
                <a:latin typeface="Comic Sans MS" panose="030F0702030302020204" pitchFamily="66" charset="0"/>
              </a:rPr>
              <a:t>Ag</a:t>
            </a:r>
            <a:r>
              <a:rPr lang="el-GR" altLang="el-GR" sz="2400" dirty="0">
                <a:latin typeface="Comic Sans MS" panose="030F0702030302020204" pitchFamily="66" charset="0"/>
              </a:rPr>
              <a:t> των καρδιακών βαλβίδων </a:t>
            </a:r>
          </a:p>
          <a:p>
            <a:pPr marL="0" indent="0">
              <a:buFontTx/>
              <a:buNone/>
            </a:pPr>
            <a:r>
              <a:rPr lang="el-GR" altLang="el-GR" sz="2400" dirty="0">
                <a:latin typeface="Comic Sans MS" panose="030F0702030302020204" pitchFamily="66" charset="0"/>
              </a:rPr>
              <a:t>• </a:t>
            </a:r>
            <a:r>
              <a:rPr lang="el-GR" altLang="el-GR" sz="1800" dirty="0">
                <a:latin typeface="Comic Sans MS" panose="030F0702030302020204" pitchFamily="66" charset="0"/>
              </a:rPr>
              <a:t>Κοινοί Β κυτταρικοί </a:t>
            </a:r>
            <a:r>
              <a:rPr lang="el-GR" altLang="el-GR" sz="1800" dirty="0" err="1">
                <a:latin typeface="Comic Sans MS" panose="030F0702030302020204" pitchFamily="66" charset="0"/>
              </a:rPr>
              <a:t>επίτοποι</a:t>
            </a:r>
            <a:r>
              <a:rPr lang="el-GR" altLang="el-GR" sz="1800" dirty="0">
                <a:latin typeface="Comic Sans MS" panose="030F0702030302020204" pitchFamily="66" charset="0"/>
              </a:rPr>
              <a:t> μεταξύ της </a:t>
            </a:r>
            <a:r>
              <a:rPr lang="el-GR" altLang="el-GR" sz="1800" b="1" dirty="0" err="1">
                <a:latin typeface="Comic Sans MS" panose="030F0702030302020204" pitchFamily="66" charset="0"/>
              </a:rPr>
              <a:t>Yersinia</a:t>
            </a:r>
            <a:r>
              <a:rPr lang="el-GR" altLang="el-GR" sz="1800" b="1" dirty="0">
                <a:latin typeface="Comic Sans MS" panose="030F0702030302020204" pitchFamily="66" charset="0"/>
              </a:rPr>
              <a:t> </a:t>
            </a:r>
            <a:r>
              <a:rPr lang="el-GR" altLang="el-GR" sz="1800" b="1" dirty="0" err="1">
                <a:latin typeface="Comic Sans MS" panose="030F0702030302020204" pitchFamily="66" charset="0"/>
              </a:rPr>
              <a:t>enterolytica</a:t>
            </a:r>
            <a:r>
              <a:rPr lang="el-GR" altLang="el-GR" sz="1800" dirty="0">
                <a:latin typeface="Comic Sans MS" panose="030F0702030302020204" pitchFamily="66" charset="0"/>
              </a:rPr>
              <a:t> και της </a:t>
            </a:r>
            <a:r>
              <a:rPr lang="el-GR" altLang="el-GR" sz="1800" dirty="0" err="1">
                <a:latin typeface="Comic Sans MS" panose="030F0702030302020204" pitchFamily="66" charset="0"/>
              </a:rPr>
              <a:t>εξωκυττάριας</a:t>
            </a:r>
            <a:r>
              <a:rPr lang="el-GR" altLang="el-GR" sz="1800" dirty="0">
                <a:latin typeface="Comic Sans MS" panose="030F0702030302020204" pitchFamily="66" charset="0"/>
              </a:rPr>
              <a:t> αλληλουχίας του υποδοχέα της TSH (</a:t>
            </a:r>
            <a:r>
              <a:rPr lang="el-GR" altLang="el-GR" sz="1800" dirty="0" err="1">
                <a:latin typeface="Comic Sans MS" panose="030F0702030302020204" pitchFamily="66" charset="0"/>
              </a:rPr>
              <a:t>θυρεοειδοτρόπος</a:t>
            </a:r>
            <a:r>
              <a:rPr lang="el-GR" altLang="el-GR" sz="1800" dirty="0">
                <a:latin typeface="Comic Sans MS" panose="030F0702030302020204" pitchFamily="66" charset="0"/>
              </a:rPr>
              <a:t> ορμόνη)</a:t>
            </a:r>
          </a:p>
          <a:p>
            <a:pPr marL="0" indent="0">
              <a:buFontTx/>
              <a:buNone/>
            </a:pPr>
            <a:r>
              <a:rPr lang="el-GR" altLang="el-GR" sz="1800" dirty="0">
                <a:latin typeface="Comic Sans MS" panose="030F0702030302020204" pitchFamily="66" charset="0"/>
              </a:rPr>
              <a:t>• Πιθανή διασταυρούμενη αντίδραση μεταξύ στελεχών της </a:t>
            </a:r>
            <a:r>
              <a:rPr lang="el-GR" altLang="el-GR" sz="1800" b="1" dirty="0" err="1">
                <a:latin typeface="Comic Sans MS" panose="030F0702030302020204" pitchFamily="66" charset="0"/>
              </a:rPr>
              <a:t>klemb</a:t>
            </a:r>
            <a:r>
              <a:rPr lang="en-US" altLang="el-GR" sz="1800" b="1" dirty="0">
                <a:latin typeface="Comic Sans MS" panose="030F0702030302020204" pitchFamily="66" charset="0"/>
              </a:rPr>
              <a:t>s</a:t>
            </a:r>
            <a:r>
              <a:rPr lang="el-GR" altLang="el-GR" sz="1800" b="1" dirty="0" err="1">
                <a:latin typeface="Comic Sans MS" panose="030F0702030302020204" pitchFamily="66" charset="0"/>
              </a:rPr>
              <a:t>iella</a:t>
            </a:r>
            <a:r>
              <a:rPr lang="el-GR" altLang="el-GR" sz="1800" b="1" dirty="0">
                <a:latin typeface="Comic Sans MS" panose="030F0702030302020204" pitchFamily="66" charset="0"/>
              </a:rPr>
              <a:t> και του HLA-B27 </a:t>
            </a:r>
            <a:r>
              <a:rPr lang="el-GR" altLang="el-GR" sz="1800" dirty="0">
                <a:latin typeface="Comic Sans MS" panose="030F0702030302020204" pitchFamily="66" charset="0"/>
              </a:rPr>
              <a:t>– σχέση με την </a:t>
            </a:r>
            <a:r>
              <a:rPr lang="el-GR" altLang="el-GR" sz="1800" dirty="0" err="1">
                <a:latin typeface="Comic Sans MS" panose="030F0702030302020204" pitchFamily="66" charset="0"/>
              </a:rPr>
              <a:t>αγκυλοποιητική</a:t>
            </a:r>
            <a:r>
              <a:rPr lang="el-GR" altLang="el-GR" sz="1800" dirty="0">
                <a:latin typeface="Comic Sans MS" panose="030F0702030302020204" pitchFamily="66" charset="0"/>
              </a:rPr>
              <a:t> σπονδυλίτιδα </a:t>
            </a:r>
          </a:p>
          <a:p>
            <a:pPr marL="0" indent="0">
              <a:buFontTx/>
              <a:buNone/>
            </a:pPr>
            <a:r>
              <a:rPr lang="el-GR" altLang="el-GR" sz="1800" dirty="0">
                <a:latin typeface="Comic Sans MS" panose="030F0702030302020204" pitchFamily="66" charset="0"/>
              </a:rPr>
              <a:t>• Πιθανή διασταυρούμενη αντίδραση μεταξύ </a:t>
            </a:r>
            <a:r>
              <a:rPr lang="el-GR" altLang="el-GR" sz="1800" b="1" dirty="0" err="1">
                <a:latin typeface="Comic Sans MS" panose="030F0702030302020204" pitchFamily="66" charset="0"/>
              </a:rPr>
              <a:t>βακτηριακών</a:t>
            </a:r>
            <a:r>
              <a:rPr lang="el-GR" altLang="el-GR" sz="1800" b="1" dirty="0">
                <a:latin typeface="Comic Sans MS" panose="030F0702030302020204" pitchFamily="66" charset="0"/>
              </a:rPr>
              <a:t> πρωτεϊνών θερμικού στρες και του DR4</a:t>
            </a:r>
            <a:r>
              <a:rPr lang="en-US" altLang="el-GR" sz="1800" dirty="0">
                <a:latin typeface="Comic Sans MS" panose="030F0702030302020204" pitchFamily="66" charset="0"/>
              </a:rPr>
              <a:t>:</a:t>
            </a:r>
            <a:r>
              <a:rPr lang="el-GR" altLang="el-GR" sz="1800" dirty="0">
                <a:latin typeface="Comic Sans MS" panose="030F0702030302020204" pitchFamily="66" charset="0"/>
              </a:rPr>
              <a:t> σχέση με τη ρευματοειδή αρθρίτιδα</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a:extLst>
              <a:ext uri="{FF2B5EF4-FFF2-40B4-BE49-F238E27FC236}">
                <a16:creationId xmlns:a16="http://schemas.microsoft.com/office/drawing/2014/main" id="{8F1F63F5-3F16-8037-CC24-945DBC4674D6}"/>
              </a:ext>
            </a:extLst>
          </p:cNvPr>
          <p:cNvSpPr>
            <a:spLocks noGrp="1" noChangeArrowheads="1"/>
          </p:cNvSpPr>
          <p:nvPr>
            <p:ph type="title"/>
          </p:nvPr>
        </p:nvSpPr>
        <p:spPr>
          <a:xfrm>
            <a:off x="685800" y="61913"/>
            <a:ext cx="7772400" cy="1143000"/>
          </a:xfrm>
        </p:spPr>
        <p:txBody>
          <a:bodyPr/>
          <a:lstStyle/>
          <a:p>
            <a:r>
              <a:rPr lang="el-GR" altLang="el-GR" sz="3600" b="1">
                <a:solidFill>
                  <a:srgbClr val="FF0000"/>
                </a:solidFill>
                <a:latin typeface="Comic Sans MS" panose="030F0702030302020204" pitchFamily="66" charset="0"/>
              </a:rPr>
              <a:t>Ιστική βλάβη και αυτοανοσία</a:t>
            </a:r>
          </a:p>
        </p:txBody>
      </p:sp>
      <p:sp>
        <p:nvSpPr>
          <p:cNvPr id="3" name="Content Placeholder 2">
            <a:extLst>
              <a:ext uri="{FF2B5EF4-FFF2-40B4-BE49-F238E27FC236}">
                <a16:creationId xmlns:a16="http://schemas.microsoft.com/office/drawing/2014/main" id="{9B61B50B-B28B-2E1A-1AD4-3E5E5357BAFA}"/>
              </a:ext>
            </a:extLst>
          </p:cNvPr>
          <p:cNvSpPr>
            <a:spLocks noGrp="1"/>
          </p:cNvSpPr>
          <p:nvPr>
            <p:ph idx="1"/>
          </p:nvPr>
        </p:nvSpPr>
        <p:spPr>
          <a:xfrm>
            <a:off x="611188" y="1476375"/>
            <a:ext cx="8191500" cy="4103688"/>
          </a:xfrm>
        </p:spPr>
        <p:txBody>
          <a:bodyPr/>
          <a:lstStyle/>
          <a:p>
            <a:pPr>
              <a:defRPr/>
            </a:pPr>
            <a:r>
              <a:rPr lang="el-GR" sz="2400" b="1" dirty="0">
                <a:latin typeface="Comic Sans MS" panose="030F0702030302020204" pitchFamily="66" charset="0"/>
              </a:rPr>
              <a:t>Ιστική βλάβη</a:t>
            </a:r>
            <a:r>
              <a:rPr lang="en-US" sz="2400" dirty="0">
                <a:latin typeface="Comic Sans MS" panose="030F0702030302020204" pitchFamily="66" charset="0"/>
              </a:rPr>
              <a:t>: </a:t>
            </a:r>
            <a:r>
              <a:rPr lang="el-GR" sz="2400" dirty="0">
                <a:latin typeface="Comic Sans MS" panose="030F0702030302020204" pitchFamily="66" charset="0"/>
              </a:rPr>
              <a:t>αποδόμηση ίδιων μορίων και αποκάλυψη αντιγόνων που δεν αναγνωρίζονται σαν «ίδια» και οδηγούν σε ανοσολογική απάντηση </a:t>
            </a:r>
          </a:p>
          <a:p>
            <a:pPr>
              <a:defRPr/>
            </a:pPr>
            <a:r>
              <a:rPr lang="el-GR" sz="2400" b="1" dirty="0">
                <a:latin typeface="Comic Sans MS" panose="030F0702030302020204" pitchFamily="66" charset="0"/>
              </a:rPr>
              <a:t>Παραδείγματα</a:t>
            </a:r>
            <a:r>
              <a:rPr lang="en-US" sz="2400" dirty="0">
                <a:latin typeface="Comic Sans MS" panose="030F0702030302020204" pitchFamily="66" charset="0"/>
              </a:rPr>
              <a:t>:</a:t>
            </a:r>
            <a:endParaRPr lang="el-GR" sz="2400" dirty="0">
              <a:latin typeface="Comic Sans MS" panose="030F0702030302020204" pitchFamily="66" charset="0"/>
            </a:endParaRPr>
          </a:p>
          <a:p>
            <a:pPr>
              <a:defRPr/>
            </a:pPr>
            <a:r>
              <a:rPr lang="en-US" sz="2400" b="1" dirty="0">
                <a:solidFill>
                  <a:srgbClr val="FF0000"/>
                </a:solidFill>
                <a:latin typeface="Comic Sans MS" panose="030F0702030302020204" pitchFamily="66" charset="0"/>
              </a:rPr>
              <a:t>UV</a:t>
            </a:r>
            <a:r>
              <a:rPr lang="en-US" sz="2400" dirty="0">
                <a:latin typeface="Comic Sans MS" panose="030F0702030302020204" pitchFamily="66" charset="0"/>
              </a:rPr>
              <a:t> </a:t>
            </a:r>
            <a:r>
              <a:rPr lang="el-GR" sz="2400" dirty="0">
                <a:latin typeface="Comic Sans MS" panose="030F0702030302020204" pitchFamily="66" charset="0"/>
              </a:rPr>
              <a:t>προκαλεί έκθεση πυρηνικών αντιγόνων στο περιβάλλον</a:t>
            </a:r>
          </a:p>
          <a:p>
            <a:pPr lvl="1">
              <a:defRPr/>
            </a:pPr>
            <a:r>
              <a:rPr lang="el-GR" sz="2000" dirty="0">
                <a:latin typeface="Comic Sans MS" panose="030F0702030302020204" pitchFamily="66" charset="0"/>
              </a:rPr>
              <a:t>Ηλιακή </a:t>
            </a:r>
            <a:r>
              <a:rPr lang="en-US" sz="2000" dirty="0">
                <a:latin typeface="Comic Sans MS" panose="030F0702030302020204" pitchFamily="66" charset="0"/>
              </a:rPr>
              <a:t> </a:t>
            </a:r>
            <a:r>
              <a:rPr lang="el-GR" sz="2000" dirty="0">
                <a:latin typeface="Comic Sans MS" panose="030F0702030302020204" pitchFamily="66" charset="0"/>
              </a:rPr>
              <a:t>ακτινοβολία	ερυθηματώδης λύκος</a:t>
            </a:r>
          </a:p>
          <a:p>
            <a:pPr>
              <a:defRPr/>
            </a:pPr>
            <a:r>
              <a:rPr lang="el-GR" sz="2400" b="1" dirty="0">
                <a:solidFill>
                  <a:srgbClr val="FF0000"/>
                </a:solidFill>
                <a:latin typeface="Comic Sans MS" panose="030F0702030302020204" pitchFamily="66" charset="0"/>
              </a:rPr>
              <a:t>Κάπνισμα</a:t>
            </a:r>
            <a:r>
              <a:rPr lang="el-GR" sz="2400" dirty="0">
                <a:latin typeface="Comic Sans MS" panose="030F0702030302020204" pitchFamily="66" charset="0"/>
              </a:rPr>
              <a:t>	      ρευματοειδής αρθρίτιδα</a:t>
            </a:r>
          </a:p>
          <a:p>
            <a:pPr>
              <a:defRPr/>
            </a:pPr>
            <a:r>
              <a:rPr lang="en-US" sz="2400" b="1" dirty="0">
                <a:solidFill>
                  <a:srgbClr val="FF0000"/>
                </a:solidFill>
                <a:latin typeface="Comic Sans MS" panose="030F0702030302020204" pitchFamily="66" charset="0"/>
              </a:rPr>
              <a:t>O</a:t>
            </a:r>
            <a:r>
              <a:rPr lang="el-GR" sz="2400" b="1" dirty="0" err="1">
                <a:solidFill>
                  <a:srgbClr val="FF0000"/>
                </a:solidFill>
                <a:latin typeface="Comic Sans MS" panose="030F0702030302020204" pitchFamily="66" charset="0"/>
              </a:rPr>
              <a:t>φθαλμική</a:t>
            </a:r>
            <a:r>
              <a:rPr lang="el-GR" sz="2400" b="1" dirty="0">
                <a:solidFill>
                  <a:srgbClr val="FF0000"/>
                </a:solidFill>
                <a:latin typeface="Comic Sans MS" panose="030F0702030302020204" pitchFamily="66" charset="0"/>
              </a:rPr>
              <a:t> βλάβη </a:t>
            </a:r>
            <a:r>
              <a:rPr lang="el-GR" sz="2400" dirty="0">
                <a:latin typeface="Comic Sans MS" panose="030F0702030302020204" pitchFamily="66" charset="0"/>
              </a:rPr>
              <a:t>οδηγεί σε απελευθέρωση πρωτεϊνών του φακού και ανάπτυξη </a:t>
            </a:r>
            <a:r>
              <a:rPr lang="el-GR" sz="2400" dirty="0" err="1">
                <a:latin typeface="Comic Sans MS" panose="030F0702030302020204" pitchFamily="66" charset="0"/>
              </a:rPr>
              <a:t>αυτοαντισωμάτων</a:t>
            </a:r>
            <a:endParaRPr lang="el-GR" sz="2400" dirty="0">
              <a:latin typeface="Comic Sans MS" panose="030F0702030302020204" pitchFamily="66" charset="0"/>
            </a:endParaRPr>
          </a:p>
          <a:p>
            <a:pPr>
              <a:defRPr/>
            </a:pPr>
            <a:r>
              <a:rPr lang="el-GR" sz="2400" dirty="0">
                <a:latin typeface="Comic Sans MS" panose="030F0702030302020204" pitchFamily="66" charset="0"/>
              </a:rPr>
              <a:t>Το </a:t>
            </a:r>
            <a:r>
              <a:rPr lang="el-GR" sz="2400" b="1" dirty="0">
                <a:solidFill>
                  <a:srgbClr val="FF0000"/>
                </a:solidFill>
                <a:latin typeface="Comic Sans MS" panose="030F0702030302020204" pitchFamily="66" charset="0"/>
              </a:rPr>
              <a:t>έμφραγμα </a:t>
            </a:r>
            <a:r>
              <a:rPr lang="el-GR" sz="2400" dirty="0">
                <a:latin typeface="Comic Sans MS" panose="030F0702030302020204" pitchFamily="66" charset="0"/>
              </a:rPr>
              <a:t>οδηγεί σε απελευθέρωση αντιγόνων καρδιακού μυός και ανάπτυξη αυτοαντισωμάτων</a:t>
            </a:r>
          </a:p>
          <a:p>
            <a:pPr marL="342900" lvl="1" indent="0">
              <a:buFontTx/>
              <a:buNone/>
              <a:defRPr/>
            </a:pPr>
            <a:endParaRPr lang="el-GR" sz="2000" dirty="0">
              <a:latin typeface="Comic Sans MS" panose="030F0702030302020204" pitchFamily="66" charset="0"/>
            </a:endParaRPr>
          </a:p>
        </p:txBody>
      </p:sp>
      <p:cxnSp>
        <p:nvCxnSpPr>
          <p:cNvPr id="58372" name="4 - Ευθύγραμμο βέλος σύνδεσης">
            <a:extLst>
              <a:ext uri="{FF2B5EF4-FFF2-40B4-BE49-F238E27FC236}">
                <a16:creationId xmlns:a16="http://schemas.microsoft.com/office/drawing/2014/main" id="{E7D8A77E-7420-084F-20AC-1BEFFC07CBAE}"/>
              </a:ext>
            </a:extLst>
          </p:cNvPr>
          <p:cNvCxnSpPr>
            <a:cxnSpLocks noChangeShapeType="1"/>
          </p:cNvCxnSpPr>
          <p:nvPr/>
        </p:nvCxnSpPr>
        <p:spPr bwMode="auto">
          <a:xfrm>
            <a:off x="3779838" y="4076700"/>
            <a:ext cx="576262"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8373" name="6 - Ευθύγραμμο βέλος σύνδεσης">
            <a:extLst>
              <a:ext uri="{FF2B5EF4-FFF2-40B4-BE49-F238E27FC236}">
                <a16:creationId xmlns:a16="http://schemas.microsoft.com/office/drawing/2014/main" id="{1D364D86-FCFF-8F10-8715-5F4E9C9B6122}"/>
              </a:ext>
            </a:extLst>
          </p:cNvPr>
          <p:cNvCxnSpPr>
            <a:cxnSpLocks noChangeShapeType="1"/>
          </p:cNvCxnSpPr>
          <p:nvPr/>
        </p:nvCxnSpPr>
        <p:spPr bwMode="auto">
          <a:xfrm>
            <a:off x="2411413" y="4508500"/>
            <a:ext cx="574675"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75B6D55-9567-2016-EC3D-C67BEE1AC0B7}"/>
              </a:ext>
            </a:extLst>
          </p:cNvPr>
          <p:cNvSpPr>
            <a:spLocks noChangeArrowheads="1"/>
          </p:cNvSpPr>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a:solidFill>
                  <a:srgbClr val="F20502"/>
                </a:solidFill>
                <a:latin typeface="Comic Sans MS" panose="030F0702030302020204" pitchFamily="66" charset="0"/>
              </a:rPr>
              <a:t>Γενικές αρχές </a:t>
            </a:r>
            <a:r>
              <a:rPr lang="en-US" altLang="el-GR">
                <a:solidFill>
                  <a:srgbClr val="F20502"/>
                </a:solidFill>
                <a:latin typeface="Comic Sans MS" panose="030F0702030302020204" pitchFamily="66" charset="0"/>
              </a:rPr>
              <a:t>a</a:t>
            </a:r>
            <a:r>
              <a:rPr lang="el-GR" altLang="el-GR">
                <a:solidFill>
                  <a:srgbClr val="F20502"/>
                </a:solidFill>
                <a:latin typeface="Comic Sans MS" panose="030F0702030302020204" pitchFamily="66" charset="0"/>
              </a:rPr>
              <a:t>νοσορρύθμισης</a:t>
            </a:r>
            <a:endParaRPr lang="en-US" altLang="el-GR">
              <a:solidFill>
                <a:srgbClr val="F20502"/>
              </a:solidFill>
              <a:latin typeface="Comic Sans MS" panose="030F0702030302020204" pitchFamily="66" charset="0"/>
            </a:endParaRPr>
          </a:p>
        </p:txBody>
      </p:sp>
      <p:sp>
        <p:nvSpPr>
          <p:cNvPr id="10243" name="Rectangle 3">
            <a:extLst>
              <a:ext uri="{FF2B5EF4-FFF2-40B4-BE49-F238E27FC236}">
                <a16:creationId xmlns:a16="http://schemas.microsoft.com/office/drawing/2014/main" id="{119252B6-16A8-B32C-34E9-934A638B0B35}"/>
              </a:ext>
            </a:extLst>
          </p:cNvPr>
          <p:cNvSpPr>
            <a:spLocks noChangeArrowheads="1"/>
          </p:cNvSpPr>
          <p:nvPr/>
        </p:nvSpPr>
        <p:spPr bwMode="auto">
          <a:xfrm>
            <a:off x="538956" y="1124744"/>
            <a:ext cx="8066087" cy="4987925"/>
          </a:xfrm>
          <a:prstGeom prst="rect">
            <a:avLst/>
          </a:prstGeom>
          <a:noFill/>
          <a:ln>
            <a:noFill/>
          </a:ln>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nSpc>
                <a:spcPct val="90000"/>
              </a:lnSpc>
              <a:defRPr/>
            </a:pPr>
            <a:r>
              <a:rPr lang="el-GR" altLang="el-GR" sz="2400" dirty="0">
                <a:latin typeface="Comic Sans MS" panose="030F0702030302020204" pitchFamily="66" charset="0"/>
              </a:rPr>
              <a:t>Για να περιοριστεί η αντίδραση σε επίμονα αντιγόνα </a:t>
            </a:r>
            <a:r>
              <a:rPr lang="en-US" altLang="el-GR" sz="2400" dirty="0">
                <a:latin typeface="Comic Sans MS" panose="030F0702030302020204" pitchFamily="66" charset="0"/>
              </a:rPr>
              <a:t>(</a:t>
            </a:r>
            <a:r>
              <a:rPr lang="el-GR" altLang="el-GR" sz="2400" dirty="0">
                <a:latin typeface="Comic Sans MS" panose="030F0702030302020204" pitchFamily="66" charset="0"/>
              </a:rPr>
              <a:t>ίδια αντιγόνα, όγκοι, επίμονες λοιμώξεις</a:t>
            </a:r>
            <a:r>
              <a:rPr lang="en-US" altLang="el-GR" sz="2400" dirty="0">
                <a:latin typeface="Comic Sans MS" panose="030F0702030302020204" pitchFamily="66" charset="0"/>
              </a:rPr>
              <a:t>)</a:t>
            </a:r>
            <a:r>
              <a:rPr lang="el-GR" altLang="el-GR" sz="2400" dirty="0">
                <a:latin typeface="Comic Sans MS" panose="030F0702030302020204" pitchFamily="66" charset="0"/>
              </a:rPr>
              <a:t> μπαίνουν σε λειτουργία ενεργοί μηχανισμοί ελέγχου οι οποίοι ομαδοποιούνται ως</a:t>
            </a:r>
          </a:p>
          <a:p>
            <a:pPr marL="3200400" lvl="7" indent="0">
              <a:lnSpc>
                <a:spcPct val="90000"/>
              </a:lnSpc>
              <a:buFontTx/>
              <a:buNone/>
              <a:defRPr/>
            </a:pPr>
            <a:r>
              <a:rPr lang="en-US" altLang="el-GR" sz="2800" dirty="0">
                <a:latin typeface="Comic Sans MS" panose="030F0702030302020204" pitchFamily="66" charset="0"/>
              </a:rPr>
              <a:t>“</a:t>
            </a:r>
            <a:r>
              <a:rPr lang="el-GR" altLang="el-GR" sz="2800" dirty="0" err="1">
                <a:solidFill>
                  <a:srgbClr val="FF080E"/>
                </a:solidFill>
                <a:latin typeface="Comic Sans MS" panose="030F0702030302020204" pitchFamily="66" charset="0"/>
              </a:rPr>
              <a:t>ανοσιακή</a:t>
            </a:r>
            <a:r>
              <a:rPr lang="el-GR" altLang="el-GR" sz="2800" dirty="0">
                <a:latin typeface="Comic Sans MS" panose="030F0702030302020204" pitchFamily="66" charset="0"/>
              </a:rPr>
              <a:t> </a:t>
            </a:r>
            <a:r>
              <a:rPr lang="el-GR" altLang="el-GR" sz="2800" dirty="0">
                <a:solidFill>
                  <a:srgbClr val="F20502"/>
                </a:solidFill>
                <a:latin typeface="Comic Sans MS" panose="030F0702030302020204" pitchFamily="66" charset="0"/>
              </a:rPr>
              <a:t>ανοχή</a:t>
            </a:r>
            <a:r>
              <a:rPr lang="en-US" altLang="el-GR" sz="2800" dirty="0">
                <a:latin typeface="Comic Sans MS" panose="030F0702030302020204" pitchFamily="66" charset="0"/>
              </a:rPr>
              <a:t>”</a:t>
            </a:r>
            <a:endParaRPr lang="el-GR" altLang="el-GR" sz="2800" dirty="0">
              <a:latin typeface="Comic Sans MS" panose="030F0702030302020204" pitchFamily="66" charset="0"/>
            </a:endParaRPr>
          </a:p>
          <a:p>
            <a:pPr>
              <a:lnSpc>
                <a:spcPct val="90000"/>
              </a:lnSpc>
              <a:defRPr/>
            </a:pPr>
            <a:endParaRPr lang="en-US" altLang="el-GR" sz="2400" dirty="0">
              <a:latin typeface="Comic Sans MS" panose="030F0702030302020204" pitchFamily="66" charset="0"/>
            </a:endParaRPr>
          </a:p>
          <a:p>
            <a:pPr>
              <a:lnSpc>
                <a:spcPct val="90000"/>
              </a:lnSpc>
              <a:defRPr/>
            </a:pPr>
            <a:endParaRPr lang="en-US" altLang="el-GR" sz="2800" dirty="0">
              <a:latin typeface="Comic Sans MS" panose="030F0702030302020204" pitchFamily="66" charset="0"/>
            </a:endParaRPr>
          </a:p>
        </p:txBody>
      </p:sp>
      <p:pic>
        <p:nvPicPr>
          <p:cNvPr id="3" name="Εικόνα 2">
            <a:extLst>
              <a:ext uri="{FF2B5EF4-FFF2-40B4-BE49-F238E27FC236}">
                <a16:creationId xmlns:a16="http://schemas.microsoft.com/office/drawing/2014/main" id="{44A35EF4-4D18-A61F-C83C-BC60632ABF0B}"/>
              </a:ext>
            </a:extLst>
          </p:cNvPr>
          <p:cNvPicPr>
            <a:picLocks noChangeAspect="1"/>
          </p:cNvPicPr>
          <p:nvPr/>
        </p:nvPicPr>
        <p:blipFill>
          <a:blip r:embed="rId3"/>
          <a:stretch>
            <a:fillRect/>
          </a:stretch>
        </p:blipFill>
        <p:spPr>
          <a:xfrm>
            <a:off x="2746409" y="3284984"/>
            <a:ext cx="3509894" cy="347444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B7111D68-30AB-51E8-BB7E-52518D73A3D4}"/>
              </a:ext>
            </a:extLst>
          </p:cNvPr>
          <p:cNvSpPr>
            <a:spLocks noGrp="1" noChangeArrowheads="1"/>
          </p:cNvSpPr>
          <p:nvPr>
            <p:ph type="title"/>
          </p:nvPr>
        </p:nvSpPr>
        <p:spPr>
          <a:xfrm>
            <a:off x="684213" y="333375"/>
            <a:ext cx="7772400" cy="1143000"/>
          </a:xfrm>
        </p:spPr>
        <p:txBody>
          <a:bodyPr/>
          <a:lstStyle/>
          <a:p>
            <a:r>
              <a:rPr lang="el-GR" altLang="el-GR" sz="3600" b="1">
                <a:solidFill>
                  <a:srgbClr val="FF0000"/>
                </a:solidFill>
                <a:latin typeface="Comic Sans MS" panose="030F0702030302020204" pitchFamily="66" charset="0"/>
              </a:rPr>
              <a:t>Πολυκλωνική ενεργοποίηση των λεμφοκυττάρων </a:t>
            </a:r>
          </a:p>
        </p:txBody>
      </p:sp>
      <p:sp>
        <p:nvSpPr>
          <p:cNvPr id="59395" name="Content Placeholder 2">
            <a:extLst>
              <a:ext uri="{FF2B5EF4-FFF2-40B4-BE49-F238E27FC236}">
                <a16:creationId xmlns:a16="http://schemas.microsoft.com/office/drawing/2014/main" id="{C7771C85-0E5B-EB29-C6B7-2EC0AE87CED4}"/>
              </a:ext>
            </a:extLst>
          </p:cNvPr>
          <p:cNvSpPr>
            <a:spLocks noGrp="1" noChangeArrowheads="1"/>
          </p:cNvSpPr>
          <p:nvPr>
            <p:ph idx="1"/>
          </p:nvPr>
        </p:nvSpPr>
        <p:spPr>
          <a:xfrm>
            <a:off x="611188" y="1773238"/>
            <a:ext cx="7772400" cy="4114800"/>
          </a:xfrm>
        </p:spPr>
        <p:txBody>
          <a:bodyPr/>
          <a:lstStyle/>
          <a:p>
            <a:r>
              <a:rPr lang="el-GR" altLang="el-GR" sz="2000">
                <a:solidFill>
                  <a:srgbClr val="FF0000"/>
                </a:solidFill>
                <a:latin typeface="Comic Sans MS" panose="030F0702030302020204" pitchFamily="66" charset="0"/>
              </a:rPr>
              <a:t>Πολυκλωνικοί ενεργοποιητές: π.χ. λιποπολυσακχαρίτες, ιοί και υπεραντιγόνα</a:t>
            </a:r>
            <a:r>
              <a:rPr lang="el-GR" altLang="el-GR" sz="2000">
                <a:latin typeface="Comic Sans MS" panose="030F0702030302020204" pitchFamily="66" charset="0"/>
              </a:rPr>
              <a:t> προκαλούν ανεξάρτητα από την αναγνώριση του Ag πολλαπλασιασμό και διαφοροποίηση πολλών λεμφοκυτταρικών κλώνων και ανεργικών αυτοδραστικών κλώνων </a:t>
            </a:r>
          </a:p>
          <a:p>
            <a:r>
              <a:rPr lang="el-GR" altLang="el-GR" sz="2000">
                <a:latin typeface="Comic Sans MS" panose="030F0702030302020204" pitchFamily="66" charset="0"/>
              </a:rPr>
              <a:t>Π.χ. ιός Epstein-Barr προκαλεί μεγάλη διέγερση των Β κυττάρων – μερικοί κλώνοι θα παράγουν αυτοαντισώματα ↓τίτλου και ↓ συγγένειας χωρίς Τ-κυτταρική βοήθεια. Ωστόσο, πιθανά ενεργοποιημένο Β κύτταρο να επεξεργαστεί και να παρουσιάσει το αυτοαντιγόνο του σε παρθένα αυτοδραστικά Τ κύτταρα</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9140E7BA-5788-9760-9E29-30354A15041E}"/>
              </a:ext>
            </a:extLst>
          </p:cNvPr>
          <p:cNvSpPr>
            <a:spLocks noGrp="1" noChangeArrowheads="1"/>
          </p:cNvSpPr>
          <p:nvPr>
            <p:ph type="title"/>
          </p:nvPr>
        </p:nvSpPr>
        <p:spPr>
          <a:xfrm>
            <a:off x="684213" y="620713"/>
            <a:ext cx="7772400" cy="1143000"/>
          </a:xfrm>
        </p:spPr>
        <p:txBody>
          <a:bodyPr/>
          <a:lstStyle/>
          <a:p>
            <a:r>
              <a:rPr lang="el-GR" altLang="el-GR" sz="3600" b="1">
                <a:solidFill>
                  <a:srgbClr val="FF0000"/>
                </a:solidFill>
                <a:latin typeface="Comic Sans MS" panose="030F0702030302020204" pitchFamily="66" charset="0"/>
              </a:rPr>
              <a:t>Ορμόνες μπορεί να παίζουν κάποιο ρόλο</a:t>
            </a:r>
          </a:p>
        </p:txBody>
      </p:sp>
      <p:sp>
        <p:nvSpPr>
          <p:cNvPr id="59395" name="Content Placeholder 2">
            <a:extLst>
              <a:ext uri="{FF2B5EF4-FFF2-40B4-BE49-F238E27FC236}">
                <a16:creationId xmlns:a16="http://schemas.microsoft.com/office/drawing/2014/main" id="{E4371B4A-361A-2BB7-2886-2B8702955C34}"/>
              </a:ext>
            </a:extLst>
          </p:cNvPr>
          <p:cNvSpPr>
            <a:spLocks noGrp="1" noChangeArrowheads="1"/>
          </p:cNvSpPr>
          <p:nvPr>
            <p:ph idx="1"/>
          </p:nvPr>
        </p:nvSpPr>
        <p:spPr/>
        <p:txBody>
          <a:bodyPr/>
          <a:lstStyle/>
          <a:p>
            <a:pPr>
              <a:spcBef>
                <a:spcPct val="0"/>
              </a:spcBef>
              <a:defRPr/>
            </a:pPr>
            <a:r>
              <a:rPr lang="el-GR" altLang="el-GR" sz="2000" b="1" dirty="0">
                <a:latin typeface="Comic Sans MS" panose="030F0702030302020204" pitchFamily="66" charset="0"/>
              </a:rPr>
              <a:t>Αυξημένη επίπτωση </a:t>
            </a:r>
            <a:r>
              <a:rPr lang="el-GR" altLang="el-GR" sz="2000" b="1" dirty="0" err="1">
                <a:latin typeface="Comic Sans MS" panose="030F0702030302020204" pitchFamily="66" charset="0"/>
              </a:rPr>
              <a:t>αυτοάνοσων</a:t>
            </a:r>
            <a:r>
              <a:rPr lang="el-GR" altLang="el-GR" sz="2000" b="1" dirty="0">
                <a:latin typeface="Comic Sans MS" panose="030F0702030302020204" pitchFamily="66" charset="0"/>
              </a:rPr>
              <a:t> νοσημάτων στις γυναίκες </a:t>
            </a:r>
            <a:endParaRPr lang="en-US" altLang="el-GR" sz="2000" b="1" dirty="0">
              <a:latin typeface="Comic Sans MS" panose="030F0702030302020204" pitchFamily="66" charset="0"/>
            </a:endParaRPr>
          </a:p>
          <a:p>
            <a:pPr marL="0" indent="0">
              <a:spcBef>
                <a:spcPct val="0"/>
              </a:spcBef>
              <a:buFontTx/>
              <a:buNone/>
              <a:defRPr/>
            </a:pPr>
            <a:endParaRPr lang="en-US" altLang="el-GR" sz="2000" b="1" dirty="0">
              <a:latin typeface="Comic Sans MS" panose="030F0702030302020204" pitchFamily="66" charset="0"/>
            </a:endParaRPr>
          </a:p>
          <a:p>
            <a:pPr>
              <a:spcBef>
                <a:spcPct val="0"/>
              </a:spcBef>
              <a:defRPr/>
            </a:pPr>
            <a:r>
              <a:rPr lang="en-US" altLang="el-GR" sz="2000" i="1" dirty="0">
                <a:latin typeface="Comic Sans MS" panose="030F0702030302020204" pitchFamily="66" charset="0"/>
              </a:rPr>
              <a:t>H</a:t>
            </a:r>
            <a:r>
              <a:rPr lang="el-GR" altLang="el-GR" sz="2000" i="1" dirty="0">
                <a:latin typeface="Comic Sans MS" panose="030F0702030302020204" pitchFamily="66" charset="0"/>
              </a:rPr>
              <a:t> εκτεταμένη έκφραση του </a:t>
            </a:r>
            <a:r>
              <a:rPr lang="el-GR" altLang="el-GR" sz="2000" i="1" dirty="0" err="1">
                <a:latin typeface="Comic Sans MS" panose="030F0702030302020204" pitchFamily="66" charset="0"/>
              </a:rPr>
              <a:t>ERα</a:t>
            </a:r>
            <a:r>
              <a:rPr lang="el-GR" altLang="el-GR" sz="2000" i="1" dirty="0">
                <a:latin typeface="Comic Sans MS" panose="030F0702030302020204" pitchFamily="66" charset="0"/>
              </a:rPr>
              <a:t>/β στα </a:t>
            </a:r>
            <a:r>
              <a:rPr lang="el-GR" altLang="el-GR" sz="2000" i="1" dirty="0" err="1">
                <a:latin typeface="Comic Sans MS" panose="030F0702030302020204" pitchFamily="66" charset="0"/>
              </a:rPr>
              <a:t>ανοσοκύτταρα</a:t>
            </a:r>
            <a:r>
              <a:rPr lang="el-GR" altLang="el-GR" sz="2000" i="1" dirty="0">
                <a:latin typeface="Comic Sans MS" panose="030F0702030302020204" pitchFamily="66" charset="0"/>
              </a:rPr>
              <a:t> υποστηρίζει την ανώμαλη ρυθμιστική δράση των οιστρογόνων στα στοιχεία του ανοσοποιητικού συστήματος που περιλαμβάνει την ανάπτυξη και τις λειτουργικές τους αποκρίσεις</a:t>
            </a:r>
          </a:p>
          <a:p>
            <a:pPr>
              <a:spcBef>
                <a:spcPct val="0"/>
              </a:spcBef>
              <a:defRPr/>
            </a:pPr>
            <a:endParaRPr lang="el-GR" altLang="el-GR" sz="2000" i="1" dirty="0">
              <a:latin typeface="Comic Sans MS" panose="030F0702030302020204" pitchFamily="66" charset="0"/>
            </a:endParaRPr>
          </a:p>
          <a:p>
            <a:pPr>
              <a:spcBef>
                <a:spcPct val="0"/>
              </a:spcBef>
              <a:defRPr/>
            </a:pPr>
            <a:r>
              <a:rPr lang="el-GR" altLang="el-GR" sz="2000" dirty="0">
                <a:latin typeface="Comic Sans MS" panose="030F0702030302020204" pitchFamily="66" charset="0"/>
              </a:rPr>
              <a:t>Η κύηση συνδέεται με ύφεση </a:t>
            </a:r>
            <a:r>
              <a:rPr lang="el-GR" altLang="el-GR" sz="2000" dirty="0" err="1">
                <a:latin typeface="Comic Sans MS" panose="030F0702030302020204" pitchFamily="66" charset="0"/>
              </a:rPr>
              <a:t>αυτοάνοσων</a:t>
            </a:r>
            <a:r>
              <a:rPr lang="el-GR" altLang="el-GR" sz="2000" dirty="0">
                <a:latin typeface="Comic Sans MS" panose="030F0702030302020204" pitchFamily="66" charset="0"/>
              </a:rPr>
              <a:t> όπως η ρευματοειδής αρθρίτιδα </a:t>
            </a:r>
            <a:endParaRPr lang="en-US" altLang="el-GR" sz="2000" dirty="0">
              <a:latin typeface="Comic Sans MS" panose="030F0702030302020204" pitchFamily="66" charset="0"/>
            </a:endParaRPr>
          </a:p>
          <a:p>
            <a:pPr>
              <a:spcBef>
                <a:spcPct val="0"/>
              </a:spcBef>
              <a:defRPr/>
            </a:pPr>
            <a:endParaRPr lang="el-GR" altLang="el-GR" sz="2000" i="1" dirty="0">
              <a:latin typeface="Comic Sans MS" panose="030F0702030302020204" pitchFamily="66"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524D29E1-9BED-4483-B9E9-9352778401C0}"/>
              </a:ext>
            </a:extLst>
          </p:cNvPr>
          <p:cNvSpPr>
            <a:spLocks noGrp="1" noChangeArrowheads="1"/>
          </p:cNvSpPr>
          <p:nvPr>
            <p:ph type="title"/>
          </p:nvPr>
        </p:nvSpPr>
        <p:spPr>
          <a:xfrm>
            <a:off x="684213" y="115888"/>
            <a:ext cx="7667625" cy="609600"/>
          </a:xfrm>
        </p:spPr>
        <p:txBody>
          <a:bodyPr/>
          <a:lstStyle/>
          <a:p>
            <a:r>
              <a:rPr lang="el-GR" altLang="el-GR" sz="4000">
                <a:solidFill>
                  <a:srgbClr val="FF0000"/>
                </a:solidFill>
                <a:latin typeface="Comic Sans MS" panose="030F0702030302020204" pitchFamily="66" charset="0"/>
              </a:rPr>
              <a:t>Φάρμακα και αυτοανοσία</a:t>
            </a:r>
          </a:p>
        </p:txBody>
      </p:sp>
      <p:sp>
        <p:nvSpPr>
          <p:cNvPr id="4" name="Rectangle 4">
            <a:extLst>
              <a:ext uri="{FF2B5EF4-FFF2-40B4-BE49-F238E27FC236}">
                <a16:creationId xmlns:a16="http://schemas.microsoft.com/office/drawing/2014/main" id="{0F0C3B4A-9ECA-2AF6-5413-1955BF711C19}"/>
              </a:ext>
            </a:extLst>
          </p:cNvPr>
          <p:cNvSpPr>
            <a:spLocks noChangeArrowheads="1"/>
          </p:cNvSpPr>
          <p:nvPr/>
        </p:nvSpPr>
        <p:spPr bwMode="auto">
          <a:xfrm>
            <a:off x="323528" y="1364938"/>
            <a:ext cx="8496944" cy="48003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l-GR" sz="2000" b="1" i="0" u="none" strike="noStrike" cap="none" normalizeH="0" baseline="0" dirty="0">
                <a:ln>
                  <a:noFill/>
                </a:ln>
                <a:solidFill>
                  <a:srgbClr val="0A0A0A"/>
                </a:solidFill>
                <a:effectLst/>
                <a:latin typeface="Comic Sans MS" panose="030F0702030302020204" pitchFamily="66" charset="0"/>
              </a:rPr>
              <a:t>Παρα</a:t>
            </a:r>
            <a:r>
              <a:rPr kumimoji="0" lang="en-US" altLang="el-GR" sz="2000" b="1" i="0" u="none" strike="noStrike" cap="none" normalizeH="0" baseline="0" dirty="0" err="1">
                <a:ln>
                  <a:noFill/>
                </a:ln>
                <a:solidFill>
                  <a:srgbClr val="0A0A0A"/>
                </a:solidFill>
                <a:effectLst/>
                <a:latin typeface="Comic Sans MS" panose="030F0702030302020204" pitchFamily="66" charset="0"/>
              </a:rPr>
              <a:t>δείγμ</a:t>
            </a:r>
            <a:r>
              <a:rPr kumimoji="0" lang="en-US" altLang="el-GR" sz="2000" b="1" i="0" u="none" strike="noStrike" cap="none" normalizeH="0" baseline="0" dirty="0">
                <a:ln>
                  <a:noFill/>
                </a:ln>
                <a:solidFill>
                  <a:srgbClr val="0A0A0A"/>
                </a:solidFill>
                <a:effectLst/>
                <a:latin typeface="Comic Sans MS" panose="030F0702030302020204" pitchFamily="66" charset="0"/>
              </a:rPr>
              <a:t>ατα Κατηγοριών Φαρμάκων που Σχετίζονται με Φαρμακογενή Αυτοανοσία:</a:t>
            </a:r>
            <a:endParaRPr kumimoji="0" lang="en-US" altLang="el-GR" sz="1050" b="1" i="0" u="none" strike="noStrike" cap="none" normalizeH="0" baseline="0" dirty="0">
              <a:ln>
                <a:noFill/>
              </a:ln>
              <a:solidFill>
                <a:schemeClr val="tx1"/>
              </a:solidFill>
              <a:effectLst/>
              <a:latin typeface="Comic Sans MS" panose="030F0702030302020204" pitchFamily="66"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l-GR" sz="2000" b="1" i="0" u="none" strike="noStrike" cap="none" normalizeH="0" baseline="0" dirty="0" err="1">
                <a:ln>
                  <a:noFill/>
                </a:ln>
                <a:solidFill>
                  <a:srgbClr val="0A0A0A"/>
                </a:solidFill>
                <a:effectLst/>
                <a:latin typeface="Comic Sans MS" panose="030F0702030302020204" pitchFamily="66" charset="0"/>
              </a:rPr>
              <a:t>Αντιυ</a:t>
            </a:r>
            <a:r>
              <a:rPr kumimoji="0" lang="en-US" altLang="el-GR" sz="2000" b="1" i="0" u="none" strike="noStrike" cap="none" normalizeH="0" baseline="0" dirty="0">
                <a:ln>
                  <a:noFill/>
                </a:ln>
                <a:solidFill>
                  <a:srgbClr val="0A0A0A"/>
                </a:solidFill>
                <a:effectLst/>
                <a:latin typeface="Comic Sans MS" panose="030F0702030302020204" pitchFamily="66" charset="0"/>
              </a:rPr>
              <a:t>περτασικά και Καρδιολογικά Φάρμακα:</a:t>
            </a:r>
            <a:r>
              <a:rPr kumimoji="0" lang="en-US" altLang="el-GR" sz="2000" b="0" i="0" u="none" strike="noStrike" cap="none" normalizeH="0" baseline="0" dirty="0">
                <a:ln>
                  <a:noFill/>
                </a:ln>
                <a:solidFill>
                  <a:srgbClr val="0A0A0A"/>
                </a:solidFill>
                <a:effectLst/>
                <a:latin typeface="Comic Sans MS" panose="030F0702030302020204" pitchFamily="66" charset="0"/>
              </a:rPr>
              <a:t> Ορισμένες ουσίες, όπως η υδραλαζίνη και η προκαϊναμίδη, έχουν ιστορικά συνδεθεί με την εμφάνιση φαρμακογενούς ερυθηματώδους λύκου.</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l-GR" sz="2000" b="1" i="0" u="none" strike="noStrike" cap="none" normalizeH="0" baseline="0" dirty="0" err="1">
                <a:ln>
                  <a:noFill/>
                </a:ln>
                <a:solidFill>
                  <a:srgbClr val="0A0A0A"/>
                </a:solidFill>
                <a:effectLst/>
                <a:latin typeface="Comic Sans MS" panose="030F0702030302020204" pitchFamily="66" charset="0"/>
              </a:rPr>
              <a:t>Αντιρευμ</a:t>
            </a:r>
            <a:r>
              <a:rPr kumimoji="0" lang="en-US" altLang="el-GR" sz="2000" b="1" i="0" u="none" strike="noStrike" cap="none" normalizeH="0" baseline="0" dirty="0">
                <a:ln>
                  <a:noFill/>
                </a:ln>
                <a:solidFill>
                  <a:srgbClr val="0A0A0A"/>
                </a:solidFill>
                <a:effectLst/>
                <a:latin typeface="Comic Sans MS" panose="030F0702030302020204" pitchFamily="66" charset="0"/>
              </a:rPr>
              <a:t>ατικά και Βιολογικοί Παράγοντες:</a:t>
            </a:r>
            <a:r>
              <a:rPr kumimoji="0" lang="en-US" altLang="el-GR" sz="2000" b="0" i="0" u="none" strike="noStrike" cap="none" normalizeH="0" baseline="0" dirty="0">
                <a:ln>
                  <a:noFill/>
                </a:ln>
                <a:solidFill>
                  <a:srgbClr val="0A0A0A"/>
                </a:solidFill>
                <a:effectLst/>
                <a:latin typeface="Comic Sans MS" panose="030F0702030302020204" pitchFamily="66" charset="0"/>
              </a:rPr>
              <a:t> Ορισμένοι αναστολείς του TNF (παράγοντας νέκρωσης όγκων) που χρησιμοποιούνται για τη θεραπεία χρόνιων φλεγμονωδών παθήσεων μπορεί σε σπάνιες περιπτώσεις να προκαλέσουν αυτοάνοσες εκδηλώσεις.</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l-GR" sz="2000" b="1" i="0" u="none" strike="noStrike" cap="none" normalizeH="0" baseline="0" dirty="0" err="1">
                <a:ln>
                  <a:noFill/>
                </a:ln>
                <a:solidFill>
                  <a:srgbClr val="0A0A0A"/>
                </a:solidFill>
                <a:effectLst/>
                <a:latin typeface="Comic Sans MS" panose="030F0702030302020204" pitchFamily="66" charset="0"/>
              </a:rPr>
              <a:t>Αντιψυχωσικά</a:t>
            </a:r>
            <a:r>
              <a:rPr kumimoji="0" lang="en-US" altLang="el-GR" sz="2000" b="1" i="0" u="none" strike="noStrike" cap="none" normalizeH="0" baseline="0" dirty="0">
                <a:ln>
                  <a:noFill/>
                </a:ln>
                <a:solidFill>
                  <a:srgbClr val="0A0A0A"/>
                </a:solidFill>
                <a:effectLst/>
                <a:latin typeface="Comic Sans MS" panose="030F0702030302020204" pitchFamily="66" charset="0"/>
              </a:rPr>
              <a:t> και </a:t>
            </a:r>
            <a:r>
              <a:rPr kumimoji="0" lang="en-US" altLang="el-GR" sz="2000" b="1" i="0" u="none" strike="noStrike" cap="none" normalizeH="0" baseline="0" dirty="0" err="1">
                <a:ln>
                  <a:noFill/>
                </a:ln>
                <a:solidFill>
                  <a:srgbClr val="0A0A0A"/>
                </a:solidFill>
                <a:effectLst/>
                <a:latin typeface="Comic Sans MS" panose="030F0702030302020204" pitchFamily="66" charset="0"/>
              </a:rPr>
              <a:t>Αντιε</a:t>
            </a:r>
            <a:r>
              <a:rPr kumimoji="0" lang="en-US" altLang="el-GR" sz="2000" b="1" i="0" u="none" strike="noStrike" cap="none" normalizeH="0" baseline="0" dirty="0">
                <a:ln>
                  <a:noFill/>
                </a:ln>
                <a:solidFill>
                  <a:srgbClr val="0A0A0A"/>
                </a:solidFill>
                <a:effectLst/>
                <a:latin typeface="Comic Sans MS" panose="030F0702030302020204" pitchFamily="66" charset="0"/>
              </a:rPr>
              <a:t>πιληπτικά:</a:t>
            </a:r>
            <a:r>
              <a:rPr kumimoji="0" lang="en-US" altLang="el-GR" sz="2000" b="0" i="0" u="none" strike="noStrike" cap="none" normalizeH="0" baseline="0" dirty="0">
                <a:ln>
                  <a:noFill/>
                </a:ln>
                <a:solidFill>
                  <a:srgbClr val="0A0A0A"/>
                </a:solidFill>
                <a:effectLst/>
                <a:latin typeface="Comic Sans MS" panose="030F0702030302020204" pitchFamily="66" charset="0"/>
              </a:rPr>
              <a:t> Συγκεκριμένα σκευάσματα έχουν αναφερθεί στη βιβλιογραφία για την πιθανότητα πυροδότησης ανοσολογικών αποκρίσεων σε ευαίσθητους οργανισμούς.</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l-GR" sz="2000" b="1" i="0" u="none" strike="noStrike" cap="none" normalizeH="0" baseline="0" dirty="0" err="1">
                <a:ln>
                  <a:noFill/>
                </a:ln>
                <a:solidFill>
                  <a:srgbClr val="0A0A0A"/>
                </a:solidFill>
                <a:effectLst/>
                <a:latin typeface="Comic Sans MS" panose="030F0702030302020204" pitchFamily="66" charset="0"/>
              </a:rPr>
              <a:t>Αντι</a:t>
            </a:r>
            <a:r>
              <a:rPr kumimoji="0" lang="en-US" altLang="el-GR" sz="2000" b="1" i="0" u="none" strike="noStrike" cap="none" normalizeH="0" baseline="0" dirty="0">
                <a:ln>
                  <a:noFill/>
                </a:ln>
                <a:solidFill>
                  <a:srgbClr val="0A0A0A"/>
                </a:solidFill>
                <a:effectLst/>
                <a:latin typeface="Comic Sans MS" panose="030F0702030302020204" pitchFamily="66" charset="0"/>
              </a:rPr>
              <a:t>βιοτικά:</a:t>
            </a:r>
            <a:r>
              <a:rPr kumimoji="0" lang="en-US" altLang="el-GR" sz="2000" b="0" i="0" u="none" strike="noStrike" cap="none" normalizeH="0" baseline="0" dirty="0">
                <a:ln>
                  <a:noFill/>
                </a:ln>
                <a:solidFill>
                  <a:srgbClr val="0A0A0A"/>
                </a:solidFill>
                <a:effectLst/>
                <a:latin typeface="Comic Sans MS" panose="030F0702030302020204" pitchFamily="66" charset="0"/>
              </a:rPr>
              <a:t> Ορισμένες κατηγορίες αντιβιοτικών, όπως η μινοκυκλίνη, έχουν συσχετιστεί με περιπτώσεις αυτοάνοσης ηπατίτιδας ή λύκου.</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l-GR" sz="700" b="1" i="0" u="none" strike="noStrike" cap="none" normalizeH="0" baseline="0" dirty="0">
                <a:ln>
                  <a:noFill/>
                </a:ln>
                <a:solidFill>
                  <a:schemeClr val="tx1"/>
                </a:solidFill>
                <a:effectLst/>
                <a:latin typeface="Helvetica" panose="020B0604020202020204" pitchFamily="34" charset="0"/>
              </a:rPr>
            </a:br>
            <a:endParaRPr kumimoji="0" lang="en-US" altLang="el-GR" sz="2400" b="1" i="0" u="none" strike="noStrike" cap="none" normalizeH="0" baseline="0" dirty="0">
              <a:ln>
                <a:noFill/>
              </a:ln>
              <a:solidFill>
                <a:schemeClr val="tx1"/>
              </a:solidFill>
              <a:effectLst/>
              <a:latin typeface="Helvetica" panose="020B060402020202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72C725C-73EC-A998-AE14-FEA83676CBBE}"/>
              </a:ext>
            </a:extLst>
          </p:cNvPr>
          <p:cNvSpPr>
            <a:spLocks noChangeArrowheads="1"/>
          </p:cNvSpPr>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a:solidFill>
                  <a:schemeClr val="tx2"/>
                </a:solidFill>
                <a:latin typeface="Comic Sans MS" panose="030F0702030302020204" pitchFamily="66" charset="0"/>
              </a:rPr>
              <a:t>Η μια αυτοάνοση αντίδραση επάγει την επόμενη</a:t>
            </a:r>
            <a:r>
              <a:rPr lang="en-US" altLang="el-GR">
                <a:solidFill>
                  <a:schemeClr val="tx2"/>
                </a:solidFill>
                <a:latin typeface="Comic Sans MS" panose="030F0702030302020204" pitchFamily="66" charset="0"/>
              </a:rPr>
              <a:t>:</a:t>
            </a:r>
            <a:r>
              <a:rPr lang="el-GR" altLang="el-GR">
                <a:solidFill>
                  <a:schemeClr val="tx2"/>
                </a:solidFill>
                <a:latin typeface="Comic Sans MS" panose="030F0702030302020204" pitchFamily="66" charset="0"/>
              </a:rPr>
              <a:t> </a:t>
            </a:r>
            <a:r>
              <a:rPr lang="en-US" altLang="el-GR">
                <a:solidFill>
                  <a:srgbClr val="FF0000"/>
                </a:solidFill>
                <a:latin typeface="Comic Sans MS" panose="030F0702030302020204" pitchFamily="66" charset="0"/>
              </a:rPr>
              <a:t>X</a:t>
            </a:r>
            <a:r>
              <a:rPr lang="el-GR" altLang="el-GR">
                <a:solidFill>
                  <a:srgbClr val="FF0000"/>
                </a:solidFill>
                <a:latin typeface="Comic Sans MS" panose="030F0702030302020204" pitchFamily="66" charset="0"/>
              </a:rPr>
              <a:t>ρονιότητα των αυτοάνοσων νοσημάτων</a:t>
            </a:r>
            <a:endParaRPr lang="en-US" altLang="el-GR">
              <a:solidFill>
                <a:srgbClr val="FF0000"/>
              </a:solidFill>
              <a:latin typeface="Comic Sans MS" panose="030F0702030302020204" pitchFamily="66" charset="0"/>
            </a:endParaRPr>
          </a:p>
        </p:txBody>
      </p:sp>
      <p:sp>
        <p:nvSpPr>
          <p:cNvPr id="62467" name="Rectangle 3">
            <a:extLst>
              <a:ext uri="{FF2B5EF4-FFF2-40B4-BE49-F238E27FC236}">
                <a16:creationId xmlns:a16="http://schemas.microsoft.com/office/drawing/2014/main" id="{CA54561B-538F-EFD7-1B46-F10368060619}"/>
              </a:ext>
            </a:extLst>
          </p:cNvPr>
          <p:cNvSpPr>
            <a:spLocks noChangeArrowheads="1"/>
          </p:cNvSpPr>
          <p:nvPr/>
        </p:nvSpPr>
        <p:spPr bwMode="auto">
          <a:xfrm>
            <a:off x="685800" y="2376488"/>
            <a:ext cx="8001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r>
              <a:rPr lang="el-GR" altLang="el-GR" sz="2800">
                <a:latin typeface="Comic Sans MS" panose="030F0702030302020204" pitchFamily="66" charset="0"/>
              </a:rPr>
              <a:t>Τα αυτ</a:t>
            </a:r>
            <a:r>
              <a:rPr lang="en-US" altLang="el-GR" sz="2800">
                <a:latin typeface="Comic Sans MS" panose="030F0702030302020204" pitchFamily="66" charset="0"/>
              </a:rPr>
              <a:t>o</a:t>
            </a:r>
            <a:r>
              <a:rPr lang="el-GR" altLang="el-GR" sz="2800">
                <a:latin typeface="Comic Sans MS" panose="030F0702030302020204" pitchFamily="66" charset="0"/>
              </a:rPr>
              <a:t>άνοσα νοσήματα είναι </a:t>
            </a:r>
            <a:r>
              <a:rPr lang="el-GR" altLang="el-GR" sz="2800">
                <a:solidFill>
                  <a:srgbClr val="FA0505"/>
                </a:solidFill>
                <a:latin typeface="Comic Sans MS" panose="030F0702030302020204" pitchFamily="66" charset="0"/>
              </a:rPr>
              <a:t>χρόνια και αυτοδιαιωνιζόμενα </a:t>
            </a:r>
            <a:r>
              <a:rPr lang="el-GR" altLang="el-GR" sz="2800">
                <a:latin typeface="Comic Sans MS" panose="030F0702030302020204" pitchFamily="66" charset="0"/>
              </a:rPr>
              <a:t>γιατί</a:t>
            </a:r>
            <a:r>
              <a:rPr lang="en-US" altLang="el-GR" sz="2800">
                <a:latin typeface="Comic Sans MS" panose="030F0702030302020204" pitchFamily="66" charset="0"/>
              </a:rPr>
              <a:t>:</a:t>
            </a:r>
            <a:endParaRPr lang="en-US" altLang="el-GR" sz="2400" b="0">
              <a:latin typeface="Comic Sans MS" panose="030F0702030302020204" pitchFamily="66" charset="0"/>
            </a:endParaRPr>
          </a:p>
          <a:p>
            <a:pPr lvl="1"/>
            <a:r>
              <a:rPr lang="en-US" altLang="el-GR" sz="2400">
                <a:latin typeface="Comic Sans MS" panose="030F0702030302020204" pitchFamily="66" charset="0"/>
              </a:rPr>
              <a:t>To </a:t>
            </a:r>
            <a:r>
              <a:rPr lang="el-GR" altLang="el-GR" sz="2400">
                <a:latin typeface="Comic Sans MS" panose="030F0702030302020204" pitchFamily="66" charset="0"/>
              </a:rPr>
              <a:t>εναρκτήριο ερέθισμα δεν περιορίζεται </a:t>
            </a:r>
            <a:r>
              <a:rPr lang="en-US" altLang="el-GR" sz="2400">
                <a:latin typeface="Comic Sans MS" panose="030F0702030302020204" pitchFamily="66" charset="0"/>
              </a:rPr>
              <a:t>(</a:t>
            </a:r>
            <a:r>
              <a:rPr lang="el-GR" altLang="el-GR" sz="2400">
                <a:latin typeface="Comic Sans MS" panose="030F0702030302020204" pitchFamily="66" charset="0"/>
              </a:rPr>
              <a:t>ίδια αντιγόνα</a:t>
            </a:r>
            <a:r>
              <a:rPr lang="en-US" altLang="el-GR" sz="2400">
                <a:latin typeface="Comic Sans MS" panose="030F0702030302020204" pitchFamily="66" charset="0"/>
              </a:rPr>
              <a:t>, </a:t>
            </a:r>
            <a:r>
              <a:rPr lang="el-GR" altLang="el-GR" sz="2400">
                <a:latin typeface="Comic Sans MS" panose="030F0702030302020204" pitchFamily="66" charset="0"/>
              </a:rPr>
              <a:t>συμβιωτικά μικρόβια</a:t>
            </a:r>
            <a:r>
              <a:rPr lang="en-US" altLang="el-GR" sz="2400">
                <a:latin typeface="Comic Sans MS" panose="030F0702030302020204" pitchFamily="66" charset="0"/>
              </a:rPr>
              <a:t>)</a:t>
            </a:r>
          </a:p>
          <a:p>
            <a:pPr lvl="1"/>
            <a:r>
              <a:rPr lang="el-GR" altLang="el-GR" sz="2400">
                <a:latin typeface="Comic Sans MS" panose="030F0702030302020204" pitchFamily="66" charset="0"/>
              </a:rPr>
              <a:t>Το ανοσολογικό σύστημα διαθέτει ενσωματωμένους μηχανισμούς «ενίσχυσης», των οποίων ο φυσιολογικός ρόλος είναι η βελτιστοποίηση της ανοσολογικής αντίδρασης</a:t>
            </a:r>
            <a:endParaRPr lang="en-US" altLang="el-GR" sz="2400">
              <a:latin typeface="Comic Sans MS" panose="030F0702030302020204" pitchFamily="66" charset="0"/>
            </a:endParaRPr>
          </a:p>
          <a:p>
            <a:pPr lvl="1"/>
            <a:r>
              <a:rPr lang="en-US" altLang="el-GR" sz="2400">
                <a:latin typeface="Comic Sans MS" panose="030F0702030302020204" pitchFamily="66" charset="0"/>
              </a:rPr>
              <a:t>“</a:t>
            </a:r>
            <a:r>
              <a:rPr lang="el-GR" altLang="el-GR" sz="2400">
                <a:latin typeface="Comic Sans MS" panose="030F0702030302020204" pitchFamily="66" charset="0"/>
              </a:rPr>
              <a:t>Διασπορά </a:t>
            </a:r>
            <a:r>
              <a:rPr lang="en-US" altLang="el-GR" sz="2400">
                <a:latin typeface="Comic Sans MS" panose="030F0702030302020204" pitchFamily="66" charset="0"/>
              </a:rPr>
              <a:t>a</a:t>
            </a:r>
            <a:r>
              <a:rPr lang="el-GR" altLang="el-GR" sz="2400">
                <a:latin typeface="Comic Sans MS" panose="030F0702030302020204" pitchFamily="66" charset="0"/>
              </a:rPr>
              <a:t>ντιγόνων</a:t>
            </a:r>
            <a:r>
              <a:rPr lang="en-US" altLang="el-GR" sz="2400">
                <a:latin typeface="Comic Sans MS" panose="030F0702030302020204" pitchFamily="66" charset="0"/>
              </a:rPr>
              <a:t>”</a:t>
            </a:r>
            <a:endParaRPr lang="en-US" altLang="el-GR" sz="2400" b="0">
              <a:latin typeface="Comic Sans MS" panose="030F0702030302020204" pitchFamily="66"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a:extLst>
              <a:ext uri="{FF2B5EF4-FFF2-40B4-BE49-F238E27FC236}">
                <a16:creationId xmlns:a16="http://schemas.microsoft.com/office/drawing/2014/main" id="{C69DB349-1E59-E1FC-0FB3-5A5F304607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0"/>
            <a:ext cx="7696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Text Box 3">
            <a:extLst>
              <a:ext uri="{FF2B5EF4-FFF2-40B4-BE49-F238E27FC236}">
                <a16:creationId xmlns:a16="http://schemas.microsoft.com/office/drawing/2014/main" id="{A170B396-830E-5685-62D0-8514C630E212}"/>
              </a:ext>
            </a:extLst>
          </p:cNvPr>
          <p:cNvSpPr txBox="1">
            <a:spLocks noChangeArrowheads="1"/>
          </p:cNvSpPr>
          <p:nvPr/>
        </p:nvSpPr>
        <p:spPr bwMode="auto">
          <a:xfrm>
            <a:off x="760413" y="469900"/>
            <a:ext cx="7608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a:solidFill>
                  <a:srgbClr val="FA0505"/>
                </a:solidFill>
                <a:latin typeface="Comic Sans MS" panose="030F0702030302020204" pitchFamily="66" charset="0"/>
              </a:rPr>
              <a:t>Κύκλος ενίσχυσης της Τ-κυτταρικής ανοσίας</a:t>
            </a:r>
            <a:endParaRPr lang="en-US" altLang="el-GR" sz="2800">
              <a:latin typeface="Helvetica" panose="020B0604020202020204" pitchFamily="34" charset="0"/>
            </a:endParaRPr>
          </a:p>
        </p:txBody>
      </p:sp>
      <p:sp>
        <p:nvSpPr>
          <p:cNvPr id="64516" name="Text Box 4">
            <a:extLst>
              <a:ext uri="{FF2B5EF4-FFF2-40B4-BE49-F238E27FC236}">
                <a16:creationId xmlns:a16="http://schemas.microsoft.com/office/drawing/2014/main" id="{47884892-40F5-9421-06BD-CAAE0C3CB94F}"/>
              </a:ext>
            </a:extLst>
          </p:cNvPr>
          <p:cNvSpPr txBox="1">
            <a:spLocks noChangeArrowheads="1"/>
          </p:cNvSpPr>
          <p:nvPr/>
        </p:nvSpPr>
        <p:spPr bwMode="auto">
          <a:xfrm>
            <a:off x="395288" y="4221163"/>
            <a:ext cx="353853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400" i="1">
                <a:solidFill>
                  <a:srgbClr val="060382"/>
                </a:solidFill>
                <a:latin typeface="Comic Sans MS" panose="030F0702030302020204" pitchFamily="66" charset="0"/>
              </a:rPr>
              <a:t>Οι κυτταροκίνες είναι δυναμικοί ενισχυτές της ανοσολογικής απάντησης</a:t>
            </a:r>
            <a:endParaRPr lang="en-US" altLang="el-GR" sz="2400" i="1">
              <a:solidFill>
                <a:srgbClr val="060382"/>
              </a:solidFill>
              <a:latin typeface="Comic Sans MS" panose="030F0702030302020204" pitchFamily="66" charset="0"/>
            </a:endParaRPr>
          </a:p>
        </p:txBody>
      </p:sp>
      <p:cxnSp>
        <p:nvCxnSpPr>
          <p:cNvPr id="64517" name="5 - Ευθύγραμμο βέλος σύνδεσης">
            <a:extLst>
              <a:ext uri="{FF2B5EF4-FFF2-40B4-BE49-F238E27FC236}">
                <a16:creationId xmlns:a16="http://schemas.microsoft.com/office/drawing/2014/main" id="{B7095790-3E17-ABAB-B3F7-738596DD5422}"/>
              </a:ext>
            </a:extLst>
          </p:cNvPr>
          <p:cNvCxnSpPr>
            <a:cxnSpLocks noChangeShapeType="1"/>
          </p:cNvCxnSpPr>
          <p:nvPr/>
        </p:nvCxnSpPr>
        <p:spPr bwMode="auto">
          <a:xfrm flipV="1">
            <a:off x="3132138" y="2781300"/>
            <a:ext cx="1223962" cy="1511300"/>
          </a:xfrm>
          <a:prstGeom prst="straightConnector1">
            <a:avLst/>
          </a:prstGeom>
          <a:noFill/>
          <a:ln w="38100" algn="ctr">
            <a:solidFill>
              <a:srgbClr val="000066"/>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a:extLst>
              <a:ext uri="{FF2B5EF4-FFF2-40B4-BE49-F238E27FC236}">
                <a16:creationId xmlns:a16="http://schemas.microsoft.com/office/drawing/2014/main" id="{6A27CB63-EFE4-8252-ED37-FF51C391F48D}"/>
              </a:ext>
            </a:extLst>
          </p:cNvPr>
          <p:cNvSpPr>
            <a:spLocks noGrp="1" noChangeArrowheads="1"/>
          </p:cNvSpPr>
          <p:nvPr>
            <p:ph type="title"/>
          </p:nvPr>
        </p:nvSpPr>
        <p:spPr>
          <a:xfrm>
            <a:off x="720725" y="188913"/>
            <a:ext cx="7772400" cy="1143000"/>
          </a:xfrm>
        </p:spPr>
        <p:txBody>
          <a:bodyPr/>
          <a:lstStyle/>
          <a:p>
            <a:r>
              <a:rPr lang="el-GR" altLang="el-GR">
                <a:solidFill>
                  <a:srgbClr val="FF0000"/>
                </a:solidFill>
                <a:latin typeface="Comic Sans MS" panose="030F0702030302020204" pitchFamily="66" charset="0"/>
              </a:rPr>
              <a:t>Αυτοάνοσα νοσήματα</a:t>
            </a:r>
            <a:br>
              <a:rPr lang="el-GR" altLang="el-GR">
                <a:solidFill>
                  <a:srgbClr val="FF0000"/>
                </a:solidFill>
                <a:latin typeface="Comic Sans MS" panose="030F0702030302020204" pitchFamily="66" charset="0"/>
              </a:rPr>
            </a:br>
            <a:r>
              <a:rPr lang="el-GR" altLang="el-GR">
                <a:solidFill>
                  <a:srgbClr val="FF0000"/>
                </a:solidFill>
                <a:latin typeface="Comic Sans MS" panose="030F0702030302020204" pitchFamily="66" charset="0"/>
              </a:rPr>
              <a:t>Γενικές αρχές</a:t>
            </a:r>
          </a:p>
        </p:txBody>
      </p:sp>
      <p:sp>
        <p:nvSpPr>
          <p:cNvPr id="3" name="Content Placeholder 2">
            <a:extLst>
              <a:ext uri="{FF2B5EF4-FFF2-40B4-BE49-F238E27FC236}">
                <a16:creationId xmlns:a16="http://schemas.microsoft.com/office/drawing/2014/main" id="{9EE68525-E3D1-856E-0D3D-45A4E51958B3}"/>
              </a:ext>
            </a:extLst>
          </p:cNvPr>
          <p:cNvSpPr>
            <a:spLocks noGrp="1"/>
          </p:cNvSpPr>
          <p:nvPr>
            <p:ph idx="1"/>
          </p:nvPr>
        </p:nvSpPr>
        <p:spPr>
          <a:xfrm>
            <a:off x="468313" y="1752600"/>
            <a:ext cx="7989887" cy="4343400"/>
          </a:xfrm>
        </p:spPr>
        <p:txBody>
          <a:bodyPr>
            <a:normAutofit fontScale="70000" lnSpcReduction="20000"/>
          </a:bodyPr>
          <a:lstStyle/>
          <a:p>
            <a:pPr>
              <a:lnSpc>
                <a:spcPct val="120000"/>
              </a:lnSpc>
              <a:spcBef>
                <a:spcPts val="0"/>
              </a:spcBef>
              <a:defRPr/>
            </a:pPr>
            <a:r>
              <a:rPr lang="el-GR" dirty="0">
                <a:latin typeface="Comic Sans MS" panose="030F0702030302020204" pitchFamily="66" charset="0"/>
              </a:rPr>
              <a:t>Η εκδήλωσή τους είναι αποτέλεσμα αλληλεπίδρασης γενετικών, περιβαλλοντικών, ορμονικών και ψυχολογικών παραγόντων</a:t>
            </a:r>
          </a:p>
          <a:p>
            <a:pPr>
              <a:lnSpc>
                <a:spcPct val="120000"/>
              </a:lnSpc>
              <a:spcBef>
                <a:spcPts val="0"/>
              </a:spcBef>
              <a:defRPr/>
            </a:pPr>
            <a:r>
              <a:rPr lang="el-GR" dirty="0">
                <a:latin typeface="Comic Sans MS" panose="030F0702030302020204" pitchFamily="66" charset="0"/>
              </a:rPr>
              <a:t>Διακρίνονται σε: </a:t>
            </a:r>
            <a:r>
              <a:rPr lang="el-GR" b="1" dirty="0">
                <a:solidFill>
                  <a:srgbClr val="FF0000"/>
                </a:solidFill>
                <a:latin typeface="Comic Sans MS" panose="030F0702030302020204" pitchFamily="66" charset="0"/>
              </a:rPr>
              <a:t>οργανοειδικά – συστηματικά </a:t>
            </a:r>
          </a:p>
          <a:p>
            <a:pPr>
              <a:lnSpc>
                <a:spcPct val="120000"/>
              </a:lnSpc>
              <a:spcBef>
                <a:spcPts val="0"/>
              </a:spcBef>
              <a:defRPr/>
            </a:pPr>
            <a:r>
              <a:rPr lang="el-GR" dirty="0">
                <a:latin typeface="Comic Sans MS" panose="030F0702030302020204" pitchFamily="66" charset="0"/>
              </a:rPr>
              <a:t>Χαρακτηρίζονται από εξάρσεις και υφέσεις χωρίς η πορεία τους να είναι πάντα εξελικτική </a:t>
            </a:r>
          </a:p>
          <a:p>
            <a:pPr>
              <a:lnSpc>
                <a:spcPct val="120000"/>
              </a:lnSpc>
              <a:spcBef>
                <a:spcPts val="0"/>
              </a:spcBef>
              <a:defRPr/>
            </a:pPr>
            <a:r>
              <a:rPr lang="el-GR" dirty="0">
                <a:latin typeface="Comic Sans MS" panose="030F0702030302020204" pitchFamily="66" charset="0"/>
              </a:rPr>
              <a:t>Η παρουσία αυτοαντισωμάτων δεν αποτελεί ικανή συνθήκη εκδήλωσης αυτοάνοσου νοσήματος </a:t>
            </a:r>
          </a:p>
          <a:p>
            <a:pPr>
              <a:lnSpc>
                <a:spcPct val="120000"/>
              </a:lnSpc>
              <a:spcBef>
                <a:spcPts val="0"/>
              </a:spcBef>
              <a:defRPr/>
            </a:pPr>
            <a:r>
              <a:rPr lang="el-GR" dirty="0">
                <a:latin typeface="Comic Sans MS" panose="030F0702030302020204" pitchFamily="66" charset="0"/>
              </a:rPr>
              <a:t>Συχνά παρατηρείται συνύπαρξη ή αλληλοεπικάλυψη νοσημάτων (π.χ. ΡΑ και ΣΣ) </a:t>
            </a:r>
          </a:p>
          <a:p>
            <a:pPr>
              <a:lnSpc>
                <a:spcPct val="120000"/>
              </a:lnSpc>
              <a:spcBef>
                <a:spcPts val="0"/>
              </a:spcBef>
              <a:defRPr/>
            </a:pPr>
            <a:r>
              <a:rPr lang="el-GR" dirty="0">
                <a:latin typeface="Comic Sans MS" panose="030F0702030302020204" pitchFamily="66" charset="0"/>
              </a:rPr>
              <a:t>Αυξημένη επίπτωση λεμφωμάτων σε μερικά αυτοάνοσα</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3">
            <a:extLst>
              <a:ext uri="{FF2B5EF4-FFF2-40B4-BE49-F238E27FC236}">
                <a16:creationId xmlns:a16="http://schemas.microsoft.com/office/drawing/2014/main" id="{8F1E68C1-1269-9593-39AA-AA6366D2F294}"/>
              </a:ext>
            </a:extLst>
          </p:cNvPr>
          <p:cNvPicPr>
            <a:picLocks noChangeAspect="1"/>
          </p:cNvPicPr>
          <p:nvPr/>
        </p:nvPicPr>
        <p:blipFill>
          <a:blip r:embed="rId2">
            <a:extLst>
              <a:ext uri="{28A0092B-C50C-407E-A947-70E740481C1C}">
                <a14:useLocalDpi xmlns:a14="http://schemas.microsoft.com/office/drawing/2010/main" val="0"/>
              </a:ext>
            </a:extLst>
          </a:blip>
          <a:srcRect l="10899" t="34122" r="9000" b="10999"/>
          <a:stretch>
            <a:fillRect/>
          </a:stretch>
        </p:blipFill>
        <p:spPr bwMode="auto">
          <a:xfrm>
            <a:off x="160338" y="1557338"/>
            <a:ext cx="89836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itle 4">
            <a:extLst>
              <a:ext uri="{FF2B5EF4-FFF2-40B4-BE49-F238E27FC236}">
                <a16:creationId xmlns:a16="http://schemas.microsoft.com/office/drawing/2014/main" id="{46979508-A336-4B39-44E6-8BB53C825F83}"/>
              </a:ext>
            </a:extLst>
          </p:cNvPr>
          <p:cNvSpPr>
            <a:spLocks noGrp="1" noChangeArrowheads="1"/>
          </p:cNvSpPr>
          <p:nvPr>
            <p:ph type="title"/>
          </p:nvPr>
        </p:nvSpPr>
        <p:spPr>
          <a:xfrm>
            <a:off x="539750" y="404813"/>
            <a:ext cx="8266113" cy="1008062"/>
          </a:xfrm>
        </p:spPr>
        <p:txBody>
          <a:bodyPr/>
          <a:lstStyle/>
          <a:p>
            <a:r>
              <a:rPr lang="el-GR" altLang="el-GR" sz="4000">
                <a:solidFill>
                  <a:srgbClr val="FF0000"/>
                </a:solidFill>
                <a:latin typeface="Comic Sans MS" panose="030F0702030302020204" pitchFamily="66" charset="0"/>
              </a:rPr>
              <a:t>Δυο τύποι αυτοάνοσων νοσημάτων</a:t>
            </a:r>
          </a:p>
        </p:txBody>
      </p:sp>
      <p:sp>
        <p:nvSpPr>
          <p:cNvPr id="67588" name="3 - Ορθογώνιο">
            <a:extLst>
              <a:ext uri="{FF2B5EF4-FFF2-40B4-BE49-F238E27FC236}">
                <a16:creationId xmlns:a16="http://schemas.microsoft.com/office/drawing/2014/main" id="{C9F0EC7E-0933-763B-EC77-7AEDE96B8B7B}"/>
              </a:ext>
            </a:extLst>
          </p:cNvPr>
          <p:cNvSpPr>
            <a:spLocks noChangeArrowheads="1"/>
          </p:cNvSpPr>
          <p:nvPr/>
        </p:nvSpPr>
        <p:spPr bwMode="auto">
          <a:xfrm>
            <a:off x="1763713" y="5589588"/>
            <a:ext cx="1976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400">
                <a:solidFill>
                  <a:srgbClr val="FF0000"/>
                </a:solidFill>
                <a:latin typeface="Comic Sans MS" panose="030F0702030302020204" pitchFamily="66" charset="0"/>
              </a:rPr>
              <a:t>οργανοειδικά</a:t>
            </a:r>
            <a:endParaRPr lang="el-GR" altLang="el-GR" sz="2400">
              <a:latin typeface="Helvetica" panose="020B0604020202020204" pitchFamily="34" charset="0"/>
            </a:endParaRPr>
          </a:p>
        </p:txBody>
      </p:sp>
      <p:sp>
        <p:nvSpPr>
          <p:cNvPr id="67589" name="4 - Ορθογώνιο">
            <a:extLst>
              <a:ext uri="{FF2B5EF4-FFF2-40B4-BE49-F238E27FC236}">
                <a16:creationId xmlns:a16="http://schemas.microsoft.com/office/drawing/2014/main" id="{F405B7DB-BB00-1393-006D-99231CC15887}"/>
              </a:ext>
            </a:extLst>
          </p:cNvPr>
          <p:cNvSpPr>
            <a:spLocks noChangeArrowheads="1"/>
          </p:cNvSpPr>
          <p:nvPr/>
        </p:nvSpPr>
        <p:spPr bwMode="auto">
          <a:xfrm>
            <a:off x="5076825" y="5516563"/>
            <a:ext cx="20272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400">
                <a:solidFill>
                  <a:srgbClr val="FF0000"/>
                </a:solidFill>
                <a:latin typeface="Comic Sans MS" panose="030F0702030302020204" pitchFamily="66" charset="0"/>
              </a:rPr>
              <a:t>συστηματικά </a:t>
            </a:r>
            <a:endParaRPr lang="el-GR" altLang="el-GR" sz="2400">
              <a:latin typeface="Helvetica" panose="020B0604020202020204"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a:extLst>
              <a:ext uri="{FF2B5EF4-FFF2-40B4-BE49-F238E27FC236}">
                <a16:creationId xmlns:a16="http://schemas.microsoft.com/office/drawing/2014/main" id="{35063C12-268A-6849-4CB9-1E273E199A1A}"/>
              </a:ext>
            </a:extLst>
          </p:cNvPr>
          <p:cNvPicPr>
            <a:picLocks noChangeAspect="1"/>
          </p:cNvPicPr>
          <p:nvPr/>
        </p:nvPicPr>
        <p:blipFill>
          <a:blip r:embed="rId2">
            <a:extLst>
              <a:ext uri="{28A0092B-C50C-407E-A947-70E740481C1C}">
                <a14:useLocalDpi xmlns:a14="http://schemas.microsoft.com/office/drawing/2010/main" val="0"/>
              </a:ext>
            </a:extLst>
          </a:blip>
          <a:srcRect l="21301" t="17960" r="22299" b="14040"/>
          <a:stretch>
            <a:fillRect/>
          </a:stretch>
        </p:blipFill>
        <p:spPr bwMode="auto">
          <a:xfrm>
            <a:off x="366713" y="227013"/>
            <a:ext cx="8453437"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a:extLst>
              <a:ext uri="{FF2B5EF4-FFF2-40B4-BE49-F238E27FC236}">
                <a16:creationId xmlns:a16="http://schemas.microsoft.com/office/drawing/2014/main" id="{BCC64A37-AC2A-99DE-448F-17DE424385FF}"/>
              </a:ext>
            </a:extLst>
          </p:cNvPr>
          <p:cNvSpPr>
            <a:spLocks noGrp="1" noChangeArrowheads="1"/>
          </p:cNvSpPr>
          <p:nvPr>
            <p:ph type="title"/>
          </p:nvPr>
        </p:nvSpPr>
        <p:spPr>
          <a:xfrm>
            <a:off x="827088" y="333375"/>
            <a:ext cx="7772400" cy="1143000"/>
          </a:xfrm>
        </p:spPr>
        <p:txBody>
          <a:bodyPr/>
          <a:lstStyle/>
          <a:p>
            <a:r>
              <a:rPr lang="el-GR" altLang="el-GR" sz="4000">
                <a:solidFill>
                  <a:srgbClr val="00B050"/>
                </a:solidFill>
                <a:latin typeface="Comic Sans MS" panose="030F0702030302020204" pitchFamily="66" charset="0"/>
              </a:rPr>
              <a:t>Κλινική περίπτωση</a:t>
            </a:r>
          </a:p>
        </p:txBody>
      </p:sp>
      <p:sp>
        <p:nvSpPr>
          <p:cNvPr id="69635" name="Content Placeholder 2">
            <a:extLst>
              <a:ext uri="{FF2B5EF4-FFF2-40B4-BE49-F238E27FC236}">
                <a16:creationId xmlns:a16="http://schemas.microsoft.com/office/drawing/2014/main" id="{6CE755E0-FD9A-D584-FD22-A41C081273C7}"/>
              </a:ext>
            </a:extLst>
          </p:cNvPr>
          <p:cNvSpPr>
            <a:spLocks noGrp="1" noChangeArrowheads="1"/>
          </p:cNvSpPr>
          <p:nvPr>
            <p:ph idx="1"/>
          </p:nvPr>
        </p:nvSpPr>
        <p:spPr>
          <a:xfrm>
            <a:off x="3924300" y="1989138"/>
            <a:ext cx="5038725" cy="3667125"/>
          </a:xfrm>
        </p:spPr>
        <p:txBody>
          <a:bodyPr/>
          <a:lstStyle/>
          <a:p>
            <a:r>
              <a:rPr lang="el-GR" altLang="el-GR" sz="2400">
                <a:latin typeface="Comic Sans MS" panose="030F0702030302020204" pitchFamily="66" charset="0"/>
              </a:rPr>
              <a:t>Η Μ. Π. είναι γυναίκα ασθενής 25 ετών μητέρα 2 παιδιών ηλικίας &lt;5 ετών. Εδώ και 7 μήνες παραπονείται για ήπια πυρετική κίνηση, τον τελευταίο μήνα, αίσθημα κόπωσης, αρθραλγίες, και απώλεια βάρους. </a:t>
            </a:r>
          </a:p>
          <a:p>
            <a:r>
              <a:rPr lang="el-GR" altLang="el-GR" sz="2400">
                <a:latin typeface="Comic Sans MS" panose="030F0702030302020204" pitchFamily="66" charset="0"/>
              </a:rPr>
              <a:t>Η ιατρός που την εξέτασε διαπίστωσε ένα αποφολιδωτικό ερύθημα στη μύτη και τα μάγουλα, </a:t>
            </a:r>
          </a:p>
        </p:txBody>
      </p:sp>
      <p:pic>
        <p:nvPicPr>
          <p:cNvPr id="69636" name="Picture 3" descr="http://www.cedars-sinai.edu/Patients/Health-Conditions/Images/351457_Lupus-1.jpg">
            <a:extLst>
              <a:ext uri="{FF2B5EF4-FFF2-40B4-BE49-F238E27FC236}">
                <a16:creationId xmlns:a16="http://schemas.microsoft.com/office/drawing/2014/main" id="{A64F0B95-AF6A-C35B-5CAA-B012F1652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68500"/>
            <a:ext cx="3810000" cy="318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54CFF0AE-CAC1-00CB-4025-54C075C509F5}"/>
              </a:ext>
            </a:extLst>
          </p:cNvPr>
          <p:cNvSpPr>
            <a:spLocks noGrp="1" noChangeArrowheads="1"/>
          </p:cNvSpPr>
          <p:nvPr>
            <p:ph type="title"/>
          </p:nvPr>
        </p:nvSpPr>
        <p:spPr>
          <a:xfrm>
            <a:off x="684213" y="404813"/>
            <a:ext cx="7772400" cy="1143000"/>
          </a:xfrm>
        </p:spPr>
        <p:txBody>
          <a:bodyPr/>
          <a:lstStyle/>
          <a:p>
            <a:r>
              <a:rPr lang="el-GR" altLang="el-GR" sz="3600">
                <a:latin typeface="Comic Sans MS" panose="030F0702030302020204" pitchFamily="66" charset="0"/>
              </a:rPr>
              <a:t>Εργαστηριακές δοκιμασίες της ΜΠ</a:t>
            </a:r>
            <a:r>
              <a:rPr lang="en-US" altLang="el-GR" sz="3600">
                <a:latin typeface="Comic Sans MS" panose="030F0702030302020204" pitchFamily="66" charset="0"/>
              </a:rPr>
              <a:t>:</a:t>
            </a:r>
            <a:br>
              <a:rPr lang="en-US" altLang="el-GR" sz="3600">
                <a:latin typeface="Comic Sans MS" panose="030F0702030302020204" pitchFamily="66" charset="0"/>
              </a:rPr>
            </a:br>
            <a:endParaRPr lang="el-GR" altLang="el-GR">
              <a:latin typeface="Comic Sans MS" panose="030F0702030302020204" pitchFamily="66" charset="0"/>
            </a:endParaRPr>
          </a:p>
        </p:txBody>
      </p:sp>
      <p:sp>
        <p:nvSpPr>
          <p:cNvPr id="3" name="Content Placeholder 2">
            <a:extLst>
              <a:ext uri="{FF2B5EF4-FFF2-40B4-BE49-F238E27FC236}">
                <a16:creationId xmlns:a16="http://schemas.microsoft.com/office/drawing/2014/main" id="{FB2EF024-BF1B-4263-D711-2E82814525D3}"/>
              </a:ext>
            </a:extLst>
          </p:cNvPr>
          <p:cNvSpPr>
            <a:spLocks noGrp="1"/>
          </p:cNvSpPr>
          <p:nvPr>
            <p:ph idx="1"/>
          </p:nvPr>
        </p:nvSpPr>
        <p:spPr>
          <a:xfrm>
            <a:off x="2916238" y="1484313"/>
            <a:ext cx="5543550" cy="3889375"/>
          </a:xfrm>
        </p:spPr>
        <p:txBody>
          <a:bodyPr/>
          <a:lstStyle/>
          <a:p>
            <a:pPr marL="448056" indent="-384048" eaLnBrk="1" fontAlgn="auto" hangingPunct="1">
              <a:spcBef>
                <a:spcPts val="0"/>
              </a:spcBef>
              <a:spcAft>
                <a:spcPts val="0"/>
              </a:spcAft>
              <a:buFont typeface="Wingdings 2"/>
              <a:buChar char=""/>
              <a:defRPr/>
            </a:pPr>
            <a:r>
              <a:rPr lang="el-GR" sz="2000" dirty="0">
                <a:latin typeface="Comic Sans MS" panose="030F0702030302020204" pitchFamily="66" charset="0"/>
              </a:rPr>
              <a:t>Ήπια αναιμία </a:t>
            </a:r>
          </a:p>
          <a:p>
            <a:pPr marL="448056" indent="-384048" eaLnBrk="1" fontAlgn="auto" hangingPunct="1">
              <a:spcBef>
                <a:spcPts val="0"/>
              </a:spcBef>
              <a:spcAft>
                <a:spcPts val="0"/>
              </a:spcAft>
              <a:buFont typeface="Wingdings 2"/>
              <a:buChar char=""/>
              <a:defRPr/>
            </a:pPr>
            <a:r>
              <a:rPr lang="el-GR" sz="2000" dirty="0">
                <a:latin typeface="Comic Sans MS" panose="030F0702030302020204" pitchFamily="66" charset="0"/>
              </a:rPr>
              <a:t>Υψηλή</a:t>
            </a:r>
            <a:r>
              <a:rPr lang="en-US" sz="2000" dirty="0">
                <a:latin typeface="Comic Sans MS" panose="030F0702030302020204" pitchFamily="66" charset="0"/>
              </a:rPr>
              <a:t> </a:t>
            </a:r>
            <a:r>
              <a:rPr lang="en-US" sz="2000" dirty="0">
                <a:solidFill>
                  <a:srgbClr val="FF0000"/>
                </a:solidFill>
                <a:latin typeface="Comic Sans MS" panose="030F0702030302020204" pitchFamily="66" charset="0"/>
              </a:rPr>
              <a:t>erythrocyte sedimentation rate (ESR) </a:t>
            </a:r>
            <a:r>
              <a:rPr lang="el-GR" sz="2000" b="1" dirty="0">
                <a:latin typeface="Comic Sans MS" panose="030F0702030302020204" pitchFamily="66" charset="0"/>
              </a:rPr>
              <a:t>(</a:t>
            </a:r>
            <a:r>
              <a:rPr lang="en-US" sz="2000" b="1" dirty="0">
                <a:latin typeface="Comic Sans MS" panose="030F0702030302020204" pitchFamily="66" charset="0"/>
              </a:rPr>
              <a:t>TKE - </a:t>
            </a:r>
            <a:r>
              <a:rPr lang="el-GR" sz="2000" b="1" dirty="0">
                <a:latin typeface="Comic Sans MS" panose="030F0702030302020204" pitchFamily="66" charset="0"/>
              </a:rPr>
              <a:t>ταχύτητα καθίζησης ερυθρών)</a:t>
            </a:r>
            <a:endParaRPr lang="en-US" sz="2000" b="1" dirty="0">
              <a:latin typeface="Comic Sans MS" panose="030F0702030302020204" pitchFamily="66" charset="0"/>
            </a:endParaRPr>
          </a:p>
          <a:p>
            <a:pPr marL="448056" indent="-384048" eaLnBrk="1" fontAlgn="auto" hangingPunct="1">
              <a:spcBef>
                <a:spcPts val="0"/>
              </a:spcBef>
              <a:spcAft>
                <a:spcPts val="0"/>
              </a:spcAft>
              <a:buFont typeface="Wingdings 2"/>
              <a:buChar char=""/>
              <a:defRPr/>
            </a:pPr>
            <a:r>
              <a:rPr lang="el-GR" sz="2000" u="sng" dirty="0">
                <a:latin typeface="Comic Sans MS" panose="030F0702030302020204" pitchFamily="66" charset="0"/>
              </a:rPr>
              <a:t>Ανοσολογικός έλεγχος</a:t>
            </a:r>
            <a:r>
              <a:rPr lang="en-US" sz="2000" u="sng" dirty="0">
                <a:latin typeface="Comic Sans MS" panose="030F0702030302020204" pitchFamily="66" charset="0"/>
              </a:rPr>
              <a:t>: </a:t>
            </a:r>
          </a:p>
          <a:p>
            <a:pPr marL="448056" indent="-384048" eaLnBrk="1" fontAlgn="auto" hangingPunct="1">
              <a:spcBef>
                <a:spcPts val="0"/>
              </a:spcBef>
              <a:spcAft>
                <a:spcPts val="0"/>
              </a:spcAft>
              <a:buFont typeface="Wingdings 2"/>
              <a:buChar char=""/>
              <a:defRPr/>
            </a:pPr>
            <a:r>
              <a:rPr lang="el-GR" sz="2000" dirty="0">
                <a:latin typeface="Comic Sans MS" panose="030F0702030302020204" pitchFamily="66" charset="0"/>
              </a:rPr>
              <a:t>Θετικά</a:t>
            </a:r>
            <a:r>
              <a:rPr lang="en-US" sz="2000" dirty="0">
                <a:latin typeface="Comic Sans MS" panose="030F0702030302020204" pitchFamily="66" charset="0"/>
              </a:rPr>
              <a:t> </a:t>
            </a:r>
            <a:r>
              <a:rPr lang="en-US" sz="2000" dirty="0">
                <a:solidFill>
                  <a:srgbClr val="FF0000"/>
                </a:solidFill>
                <a:latin typeface="Comic Sans MS" panose="030F0702030302020204" pitchFamily="66" charset="0"/>
              </a:rPr>
              <a:t>antinuclear antibody(ANA) titer </a:t>
            </a:r>
            <a:r>
              <a:rPr lang="en-US" sz="2000" b="1" dirty="0">
                <a:latin typeface="Comic Sans MS" panose="030F0702030302020204" pitchFamily="66" charset="0"/>
              </a:rPr>
              <a:t>(a</a:t>
            </a:r>
            <a:r>
              <a:rPr lang="el-GR" sz="2000" b="1" dirty="0" err="1">
                <a:latin typeface="Comic Sans MS" panose="030F0702030302020204" pitchFamily="66" charset="0"/>
              </a:rPr>
              <a:t>ντιπυρηνικά</a:t>
            </a:r>
            <a:r>
              <a:rPr lang="el-GR" sz="2000" b="1" dirty="0">
                <a:latin typeface="Comic Sans MS" panose="030F0702030302020204" pitchFamily="66" charset="0"/>
              </a:rPr>
              <a:t> αντισώματα)</a:t>
            </a:r>
            <a:endParaRPr lang="en-US" sz="2000" b="1" dirty="0">
              <a:latin typeface="Comic Sans MS" panose="030F0702030302020204" pitchFamily="66" charset="0"/>
            </a:endParaRPr>
          </a:p>
          <a:p>
            <a:pPr marL="448056" indent="-384048" eaLnBrk="1" fontAlgn="auto" hangingPunct="1">
              <a:spcBef>
                <a:spcPts val="0"/>
              </a:spcBef>
              <a:spcAft>
                <a:spcPts val="0"/>
              </a:spcAft>
              <a:buFont typeface="Wingdings 2"/>
              <a:buChar char=""/>
              <a:defRPr/>
            </a:pPr>
            <a:r>
              <a:rPr lang="el-GR" sz="2000" dirty="0">
                <a:latin typeface="Comic Sans MS" panose="030F0702030302020204" pitchFamily="66" charset="0"/>
              </a:rPr>
              <a:t>Θετικά</a:t>
            </a:r>
            <a:r>
              <a:rPr lang="en-US" sz="2000" dirty="0">
                <a:latin typeface="Comic Sans MS" panose="030F0702030302020204" pitchFamily="66" charset="0"/>
              </a:rPr>
              <a:t> </a:t>
            </a:r>
            <a:r>
              <a:rPr lang="en-US" sz="2000" dirty="0">
                <a:solidFill>
                  <a:srgbClr val="FF0000"/>
                </a:solidFill>
                <a:latin typeface="Comic Sans MS" panose="030F0702030302020204" pitchFamily="66" charset="0"/>
              </a:rPr>
              <a:t>dsDNA (positive lupus erythematosus) </a:t>
            </a:r>
            <a:r>
              <a:rPr lang="el-GR" sz="2000" b="1" dirty="0">
                <a:latin typeface="Comic Sans MS" panose="030F0702030302020204" pitchFamily="66" charset="0"/>
              </a:rPr>
              <a:t>(έναντι διπλής έλικας </a:t>
            </a:r>
            <a:r>
              <a:rPr lang="en-US" sz="2000" b="1" dirty="0">
                <a:latin typeface="Comic Sans MS" panose="030F0702030302020204" pitchFamily="66" charset="0"/>
              </a:rPr>
              <a:t>DNA)</a:t>
            </a:r>
          </a:p>
          <a:p>
            <a:pPr marL="448056" indent="-384048" eaLnBrk="1" fontAlgn="auto" hangingPunct="1">
              <a:spcBef>
                <a:spcPts val="0"/>
              </a:spcBef>
              <a:spcAft>
                <a:spcPts val="0"/>
              </a:spcAft>
              <a:buFont typeface="Wingdings 2"/>
              <a:buChar char=""/>
              <a:defRPr/>
            </a:pPr>
            <a:r>
              <a:rPr lang="el-GR" sz="2000" dirty="0">
                <a:latin typeface="Comic Sans MS" panose="030F0702030302020204" pitchFamily="66" charset="0"/>
              </a:rPr>
              <a:t>Ελαττωμένο</a:t>
            </a:r>
            <a:r>
              <a:rPr lang="en-US" sz="2000" dirty="0">
                <a:latin typeface="Comic Sans MS" panose="030F0702030302020204" pitchFamily="66" charset="0"/>
              </a:rPr>
              <a:t> </a:t>
            </a:r>
            <a:r>
              <a:rPr lang="en-US" sz="2000" dirty="0">
                <a:solidFill>
                  <a:srgbClr val="FF0000"/>
                </a:solidFill>
                <a:latin typeface="Comic Sans MS" panose="030F0702030302020204" pitchFamily="66" charset="0"/>
              </a:rPr>
              <a:t>C3 and C4 </a:t>
            </a:r>
            <a:r>
              <a:rPr lang="el-GR" sz="2000" b="1" dirty="0">
                <a:latin typeface="Comic Sans MS" panose="030F0702030302020204" pitchFamily="66" charset="0"/>
              </a:rPr>
              <a:t>συμπλήρωμα </a:t>
            </a:r>
            <a:r>
              <a:rPr lang="el-GR" sz="2000" dirty="0">
                <a:latin typeface="Comic Sans MS" panose="030F0702030302020204" pitchFamily="66" charset="0"/>
              </a:rPr>
              <a:t>ορού</a:t>
            </a:r>
            <a:endParaRPr lang="en-US" sz="2000" dirty="0">
              <a:latin typeface="Comic Sans MS" panose="030F0702030302020204" pitchFamily="66" charset="0"/>
            </a:endParaRPr>
          </a:p>
          <a:p>
            <a:pPr marL="448056" indent="-384048" eaLnBrk="1" fontAlgn="auto" hangingPunct="1">
              <a:spcAft>
                <a:spcPts val="0"/>
              </a:spcAft>
              <a:buFont typeface="Wingdings 2"/>
              <a:buChar char=""/>
              <a:defRPr/>
            </a:pPr>
            <a:endParaRPr lang="en-US" sz="2400" dirty="0"/>
          </a:p>
          <a:p>
            <a:pPr>
              <a:defRPr/>
            </a:pPr>
            <a:endParaRPr lang="el-GR" sz="2400" dirty="0">
              <a:latin typeface="Comic Sans MS" panose="030F0702030302020204" pitchFamily="66" charset="0"/>
            </a:endParaRPr>
          </a:p>
        </p:txBody>
      </p:sp>
      <p:pic>
        <p:nvPicPr>
          <p:cNvPr id="70660" name="Picture 3" descr="http://images4.wikia.nocookie.net/__cb20130119072337/arthur/images/9/9b/DW_promo.png">
            <a:extLst>
              <a:ext uri="{FF2B5EF4-FFF2-40B4-BE49-F238E27FC236}">
                <a16:creationId xmlns:a16="http://schemas.microsoft.com/office/drawing/2014/main" id="{AEE50298-0E0D-263C-CB0E-9616F6DBC9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84313"/>
            <a:ext cx="2466975"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Τίτλος 1">
            <a:extLst>
              <a:ext uri="{FF2B5EF4-FFF2-40B4-BE49-F238E27FC236}">
                <a16:creationId xmlns:a16="http://schemas.microsoft.com/office/drawing/2014/main" id="{E869FD54-5F56-0B79-6FF7-A92EF0E329FF}"/>
              </a:ext>
            </a:extLst>
          </p:cNvPr>
          <p:cNvSpPr>
            <a:spLocks noGrp="1" noChangeArrowheads="1"/>
          </p:cNvSpPr>
          <p:nvPr>
            <p:ph type="title"/>
          </p:nvPr>
        </p:nvSpPr>
        <p:spPr>
          <a:xfrm>
            <a:off x="687388" y="0"/>
            <a:ext cx="7772400" cy="1143000"/>
          </a:xfrm>
        </p:spPr>
        <p:txBody>
          <a:bodyPr/>
          <a:lstStyle/>
          <a:p>
            <a:r>
              <a:rPr lang="el-GR" altLang="el-GR" sz="2800" b="1">
                <a:solidFill>
                  <a:srgbClr val="F20502"/>
                </a:solidFill>
                <a:latin typeface="Comic Sans MS" panose="030F0702030302020204" pitchFamily="66" charset="0"/>
              </a:rPr>
              <a:t>Ανοσιακή ανοχή και αυτοανοσία: Η διάκριση εαυτού-ξένου και οι διαταραχές της</a:t>
            </a:r>
          </a:p>
        </p:txBody>
      </p:sp>
      <p:sp>
        <p:nvSpPr>
          <p:cNvPr id="12291" name="Θέση περιεχομένου 2">
            <a:extLst>
              <a:ext uri="{FF2B5EF4-FFF2-40B4-BE49-F238E27FC236}">
                <a16:creationId xmlns:a16="http://schemas.microsoft.com/office/drawing/2014/main" id="{7108BCF9-3E15-99C1-799B-354AD359A072}"/>
              </a:ext>
            </a:extLst>
          </p:cNvPr>
          <p:cNvSpPr>
            <a:spLocks noGrp="1" noChangeArrowheads="1"/>
          </p:cNvSpPr>
          <p:nvPr>
            <p:ph idx="1"/>
          </p:nvPr>
        </p:nvSpPr>
        <p:spPr>
          <a:xfrm>
            <a:off x="661988" y="1143000"/>
            <a:ext cx="7772400" cy="4114800"/>
          </a:xfrm>
        </p:spPr>
        <p:txBody>
          <a:bodyPr/>
          <a:lstStyle/>
          <a:p>
            <a:r>
              <a:rPr lang="el-GR" altLang="el-GR" sz="1800" dirty="0">
                <a:latin typeface="Comic Sans MS" panose="030F0702030302020204" pitchFamily="66" charset="0"/>
              </a:rPr>
              <a:t>Η μη-αντίδραση στα ίδια αντιγόνα ονομάζεται </a:t>
            </a:r>
            <a:r>
              <a:rPr lang="el-GR" altLang="el-GR" sz="1800" dirty="0" err="1">
                <a:latin typeface="Comic Sans MS" panose="030F0702030302020204" pitchFamily="66" charset="0"/>
              </a:rPr>
              <a:t>ανοσιακή</a:t>
            </a:r>
            <a:r>
              <a:rPr lang="el-GR" altLang="el-GR" sz="1800" dirty="0">
                <a:latin typeface="Comic Sans MS" panose="030F0702030302020204" pitchFamily="66" charset="0"/>
              </a:rPr>
              <a:t> ανοχή και διατηρείται παρά το γεγονός ότι κατά τη διαδικασία της φυσιολογικής ωρίμανσης των λεμφοκυττάρων παράγονται συνεχώς και λεμφοκύτταρα με ικανότητα να αναγνωρίζουν ίδια αντιγόνα. </a:t>
            </a:r>
          </a:p>
          <a:p>
            <a:r>
              <a:rPr lang="el-GR" altLang="el-GR" sz="1800" dirty="0">
                <a:latin typeface="Comic Sans MS" panose="030F0702030302020204" pitchFamily="66" charset="0"/>
              </a:rPr>
              <a:t>• Αν οι μηχανισμοί που ελέγχουν την </a:t>
            </a:r>
            <a:r>
              <a:rPr lang="el-GR" altLang="el-GR" sz="1800" dirty="0" err="1">
                <a:latin typeface="Comic Sans MS" panose="030F0702030302020204" pitchFamily="66" charset="0"/>
              </a:rPr>
              <a:t>ανοσιακή</a:t>
            </a:r>
            <a:r>
              <a:rPr lang="el-GR" altLang="el-GR" sz="1800" dirty="0">
                <a:latin typeface="Comic Sans MS" panose="030F0702030302020204" pitchFamily="66" charset="0"/>
              </a:rPr>
              <a:t> ανοχή αποτύχουν, τότε το ανοσοποιητικό σύστημα θα προσβάλλει τα κύτταρα και τους ιστούς του ίδιου του ατόμου. </a:t>
            </a:r>
            <a:r>
              <a:rPr lang="el-GR" altLang="el-GR" sz="1800" dirty="0" err="1">
                <a:latin typeface="Comic Sans MS" panose="030F0702030302020204" pitchFamily="66" charset="0"/>
              </a:rPr>
              <a:t>Αυτες</a:t>
            </a:r>
            <a:r>
              <a:rPr lang="el-GR" altLang="el-GR" sz="1800" dirty="0">
                <a:latin typeface="Comic Sans MS" panose="030F0702030302020204" pitchFamily="66" charset="0"/>
              </a:rPr>
              <a:t> οι αντιδράσεις αποτελούν την </a:t>
            </a:r>
            <a:r>
              <a:rPr lang="el-GR" altLang="el-GR" sz="1800" dirty="0" err="1">
                <a:latin typeface="Comic Sans MS" panose="030F0702030302020204" pitchFamily="66" charset="0"/>
              </a:rPr>
              <a:t>αυτοανοσία</a:t>
            </a:r>
            <a:r>
              <a:rPr lang="el-GR" altLang="el-GR" sz="1800" dirty="0">
                <a:latin typeface="Comic Sans MS" panose="030F0702030302020204" pitchFamily="66" charset="0"/>
              </a:rPr>
              <a:t> και τα νοσήματά της είναι τα </a:t>
            </a:r>
            <a:r>
              <a:rPr lang="el-GR" altLang="el-GR" sz="1800" b="1" dirty="0" err="1">
                <a:solidFill>
                  <a:srgbClr val="F20502"/>
                </a:solidFill>
                <a:latin typeface="Comic Sans MS" panose="030F0702030302020204" pitchFamily="66" charset="0"/>
              </a:rPr>
              <a:t>αυτοάνοσα</a:t>
            </a:r>
            <a:r>
              <a:rPr lang="el-GR" altLang="el-GR" sz="1800" b="1" dirty="0">
                <a:solidFill>
                  <a:srgbClr val="F20502"/>
                </a:solidFill>
                <a:latin typeface="Comic Sans MS" panose="030F0702030302020204" pitchFamily="66" charset="0"/>
              </a:rPr>
              <a:t> νοσήματα</a:t>
            </a:r>
          </a:p>
        </p:txBody>
      </p:sp>
      <p:pic>
        <p:nvPicPr>
          <p:cNvPr id="12292" name="Εικόνα 3">
            <a:extLst>
              <a:ext uri="{FF2B5EF4-FFF2-40B4-BE49-F238E27FC236}">
                <a16:creationId xmlns:a16="http://schemas.microsoft.com/office/drawing/2014/main" id="{65A01C8A-B51A-D89C-148F-35ACF32555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607194"/>
            <a:ext cx="5453012" cy="3062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a:extLst>
              <a:ext uri="{FF2B5EF4-FFF2-40B4-BE49-F238E27FC236}">
                <a16:creationId xmlns:a16="http://schemas.microsoft.com/office/drawing/2014/main" id="{20EF2525-E53A-6AE1-E923-C945B9AD2B69}"/>
              </a:ext>
            </a:extLst>
          </p:cNvPr>
          <p:cNvSpPr>
            <a:spLocks noGrp="1" noChangeArrowheads="1"/>
          </p:cNvSpPr>
          <p:nvPr>
            <p:ph type="title"/>
          </p:nvPr>
        </p:nvSpPr>
        <p:spPr/>
        <p:txBody>
          <a:bodyPr/>
          <a:lstStyle/>
          <a:p>
            <a:r>
              <a:rPr lang="el-GR" altLang="el-GR" sz="4000">
                <a:solidFill>
                  <a:srgbClr val="00B050"/>
                </a:solidFill>
                <a:latin typeface="Comic Sans MS" panose="030F0702030302020204" pitchFamily="66" charset="0"/>
              </a:rPr>
              <a:t>Κλινική περίπτωση (συνέχεια)</a:t>
            </a:r>
            <a:endParaRPr lang="el-GR" altLang="el-GR" sz="4000"/>
          </a:p>
        </p:txBody>
      </p:sp>
      <p:sp>
        <p:nvSpPr>
          <p:cNvPr id="71683" name="Content Placeholder 2">
            <a:extLst>
              <a:ext uri="{FF2B5EF4-FFF2-40B4-BE49-F238E27FC236}">
                <a16:creationId xmlns:a16="http://schemas.microsoft.com/office/drawing/2014/main" id="{93B1F742-9AFD-F941-C0E3-F742A818233A}"/>
              </a:ext>
            </a:extLst>
          </p:cNvPr>
          <p:cNvSpPr>
            <a:spLocks noGrp="1" noChangeArrowheads="1"/>
          </p:cNvSpPr>
          <p:nvPr>
            <p:ph idx="1"/>
          </p:nvPr>
        </p:nvSpPr>
        <p:spPr/>
        <p:txBody>
          <a:bodyPr/>
          <a:lstStyle/>
          <a:p>
            <a:r>
              <a:rPr lang="el-GR" altLang="el-GR" sz="2000">
                <a:latin typeface="Comic Sans MS" panose="030F0702030302020204" pitchFamily="66" charset="0"/>
              </a:rPr>
              <a:t>Η ακτινογραφία των αρθρώσεων έδειξε διόγκωση αυτών χωρίς διάβρωση των οστών</a:t>
            </a:r>
          </a:p>
          <a:p>
            <a:r>
              <a:rPr lang="el-GR" altLang="el-GR" sz="2000">
                <a:latin typeface="Comic Sans MS" panose="030F0702030302020204" pitchFamily="66" charset="0"/>
              </a:rPr>
              <a:t>Η ασθενής ΜΠ διαγνώσθηκε με </a:t>
            </a:r>
            <a:r>
              <a:rPr lang="el-GR" altLang="el-GR" sz="2000" b="1">
                <a:solidFill>
                  <a:srgbClr val="FF0000"/>
                </a:solidFill>
                <a:latin typeface="Comic Sans MS" panose="030F0702030302020204" pitchFamily="66" charset="0"/>
              </a:rPr>
              <a:t>συστηματικό ερυθηματώδη λύκο</a:t>
            </a:r>
            <a:r>
              <a:rPr lang="en-US" altLang="el-GR" sz="2000" b="1">
                <a:solidFill>
                  <a:srgbClr val="FF0000"/>
                </a:solidFill>
                <a:latin typeface="Comic Sans MS" panose="030F0702030302020204" pitchFamily="66" charset="0"/>
              </a:rPr>
              <a:t> (</a:t>
            </a:r>
            <a:r>
              <a:rPr lang="el-GR" altLang="el-GR" sz="2000" b="1">
                <a:solidFill>
                  <a:srgbClr val="FF0000"/>
                </a:solidFill>
                <a:latin typeface="Comic Sans MS" panose="030F0702030302020204" pitchFamily="66" charset="0"/>
              </a:rPr>
              <a:t>κλινική εικόνα και συμβατός ανοσολογικός έλεγχος)</a:t>
            </a:r>
          </a:p>
          <a:p>
            <a:r>
              <a:rPr lang="el-GR" altLang="el-GR" sz="2000">
                <a:latin typeface="Comic Sans MS" panose="030F0702030302020204" pitchFamily="66" charset="0"/>
              </a:rPr>
              <a:t>Αρχικά έλαβε θεραπεία με </a:t>
            </a:r>
            <a:r>
              <a:rPr lang="en-US" altLang="el-GR" sz="2000">
                <a:latin typeface="Comic Sans MS" panose="030F0702030302020204" pitchFamily="66" charset="0"/>
              </a:rPr>
              <a:t>hydroxychloroquine (Plaquenil) 400mg </a:t>
            </a:r>
            <a:r>
              <a:rPr lang="el-GR" altLang="el-GR" sz="2000">
                <a:latin typeface="Comic Sans MS" panose="030F0702030302020204" pitchFamily="66" charset="0"/>
              </a:rPr>
              <a:t>και </a:t>
            </a:r>
            <a:r>
              <a:rPr lang="en-US" altLang="el-GR" sz="2000">
                <a:latin typeface="Comic Sans MS" panose="030F0702030302020204" pitchFamily="66" charset="0"/>
              </a:rPr>
              <a:t>Prezolon (Prednisone) 20mg PO daily, </a:t>
            </a:r>
            <a:r>
              <a:rPr lang="el-GR" altLang="el-GR" sz="2000">
                <a:latin typeface="Comic Sans MS" panose="030F0702030302020204" pitchFamily="66" charset="0"/>
              </a:rPr>
              <a:t>και συστήθηκε ανάπαυση και παγωμένα αποθέματα στις αρθρώσεις </a:t>
            </a:r>
          </a:p>
          <a:p>
            <a:r>
              <a:rPr lang="el-GR" altLang="el-GR" sz="2000">
                <a:latin typeface="Comic Sans MS" panose="030F0702030302020204" pitchFamily="66" charset="0"/>
              </a:rPr>
              <a:t>Η ΜΠ ανταποκρίθηκε καλά στη θεραπεία, έγινε σταδιακή μείωση των κορτικοστεροειδών και συστήθηκε παρακολούθηση κάθε 6 μήνες</a:t>
            </a:r>
            <a:r>
              <a:rPr lang="en-US" altLang="el-GR" sz="2000">
                <a:latin typeface="Comic Sans MS" panose="030F0702030302020204" pitchFamily="66" charset="0"/>
              </a:rPr>
              <a:t>, </a:t>
            </a:r>
            <a:r>
              <a:rPr lang="el-GR" altLang="el-GR" sz="2000">
                <a:latin typeface="Comic Sans MS" panose="030F0702030302020204" pitchFamily="66" charset="0"/>
              </a:rPr>
              <a:t>εκτός αν επιδεινωθούν τα συμπτώματα</a:t>
            </a:r>
            <a:endParaRPr lang="el-GR" altLang="el-GR" sz="2800">
              <a:latin typeface="Comic Sans MS" panose="030F0702030302020204" pitchFamily="66"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DF781-BB7E-029E-E663-F80E34FDA51E}"/>
              </a:ext>
            </a:extLst>
          </p:cNvPr>
          <p:cNvSpPr>
            <a:spLocks noGrp="1"/>
          </p:cNvSpPr>
          <p:nvPr>
            <p:ph type="title"/>
          </p:nvPr>
        </p:nvSpPr>
        <p:spPr/>
        <p:txBody>
          <a:bodyPr/>
          <a:lstStyle/>
          <a:p>
            <a:pPr marL="484632" eaLnBrk="1" fontAlgn="auto" hangingPunct="1">
              <a:spcAft>
                <a:spcPts val="0"/>
              </a:spcAft>
              <a:defRPr/>
            </a:pPr>
            <a:r>
              <a:rPr lang="el-GR" sz="3600" b="1" dirty="0">
                <a:solidFill>
                  <a:schemeClr val="accent1">
                    <a:tint val="83000"/>
                    <a:satMod val="150000"/>
                  </a:schemeClr>
                </a:solidFill>
                <a:latin typeface="Comic Sans MS" panose="030F0702030302020204" pitchFamily="66" charset="0"/>
              </a:rPr>
              <a:t>Εξέλιξη της νόσου της ΜΠ</a:t>
            </a:r>
            <a:endParaRPr lang="en-US" sz="3600" b="1" dirty="0">
              <a:solidFill>
                <a:schemeClr val="accent1">
                  <a:tint val="83000"/>
                  <a:satMod val="150000"/>
                </a:schemeClr>
              </a:solidFill>
              <a:latin typeface="Comic Sans MS" panose="030F0702030302020204" pitchFamily="66" charset="0"/>
            </a:endParaRPr>
          </a:p>
        </p:txBody>
      </p:sp>
      <p:sp>
        <p:nvSpPr>
          <p:cNvPr id="72707" name="Content Placeholder 2">
            <a:extLst>
              <a:ext uri="{FF2B5EF4-FFF2-40B4-BE49-F238E27FC236}">
                <a16:creationId xmlns:a16="http://schemas.microsoft.com/office/drawing/2014/main" id="{D92E6CEF-B021-0B47-F12B-E036DA75B580}"/>
              </a:ext>
            </a:extLst>
          </p:cNvPr>
          <p:cNvSpPr>
            <a:spLocks noGrp="1" noChangeArrowheads="1"/>
          </p:cNvSpPr>
          <p:nvPr>
            <p:ph idx="1"/>
          </p:nvPr>
        </p:nvSpPr>
        <p:spPr>
          <a:xfrm>
            <a:off x="107950" y="1700213"/>
            <a:ext cx="8675688" cy="2952750"/>
          </a:xfrm>
        </p:spPr>
        <p:txBody>
          <a:bodyPr/>
          <a:lstStyle/>
          <a:p>
            <a:pPr marL="447675" indent="-382588" eaLnBrk="1" hangingPunct="1">
              <a:buFont typeface="Wingdings 2" panose="05020102010507070707" pitchFamily="18" charset="2"/>
              <a:buChar char=""/>
            </a:pPr>
            <a:endParaRPr lang="en-US" altLang="el-GR"/>
          </a:p>
          <a:p>
            <a:pPr marL="447675" indent="-382588" eaLnBrk="1" hangingPunct="1">
              <a:buFont typeface="Wingdings 2" panose="05020102010507070707" pitchFamily="18" charset="2"/>
              <a:buNone/>
            </a:pPr>
            <a:r>
              <a:rPr lang="en-US" altLang="el-GR" i="1"/>
              <a:t>		</a:t>
            </a:r>
            <a:r>
              <a:rPr lang="el-GR" altLang="el-GR" sz="2600">
                <a:latin typeface="Comic Sans MS" panose="030F0702030302020204" pitchFamily="66" charset="0"/>
              </a:rPr>
              <a:t>18 μήνες μετά τη διάγνωση η ΜΠ αναφέρει πυρετό και αυξημένη κόπωση. Η ΜΠ το αποδίδει στο γεγονός ότι εργάζεται περισσότερο τον τελευταίο καιρό λόγω απουσίας συναδέλφων</a:t>
            </a:r>
            <a:endParaRPr lang="en-US" altLang="el-GR" sz="2800">
              <a:latin typeface="Comic Sans MS" panose="030F0702030302020204" pitchFamily="66"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931F8-B046-5108-CC82-492688CBB452}"/>
              </a:ext>
            </a:extLst>
          </p:cNvPr>
          <p:cNvSpPr>
            <a:spLocks noGrp="1"/>
          </p:cNvSpPr>
          <p:nvPr>
            <p:ph type="title"/>
          </p:nvPr>
        </p:nvSpPr>
        <p:spPr/>
        <p:txBody>
          <a:bodyPr/>
          <a:lstStyle/>
          <a:p>
            <a:pPr marL="484632" eaLnBrk="1" fontAlgn="auto" hangingPunct="1">
              <a:spcAft>
                <a:spcPts val="0"/>
              </a:spcAft>
              <a:defRPr/>
            </a:pPr>
            <a:r>
              <a:rPr lang="el-GR" sz="3600" b="1" dirty="0">
                <a:solidFill>
                  <a:schemeClr val="accent1">
                    <a:tint val="83000"/>
                    <a:satMod val="150000"/>
                  </a:schemeClr>
                </a:solidFill>
                <a:latin typeface="Comic Sans MS" panose="030F0702030302020204" pitchFamily="66" charset="0"/>
              </a:rPr>
              <a:t>Εργαστηριακές δοκιμασίες</a:t>
            </a:r>
            <a:br>
              <a:rPr lang="el-GR" sz="3600" b="1" dirty="0">
                <a:solidFill>
                  <a:schemeClr val="accent1">
                    <a:tint val="83000"/>
                    <a:satMod val="150000"/>
                  </a:schemeClr>
                </a:solidFill>
                <a:latin typeface="Comic Sans MS" panose="030F0702030302020204" pitchFamily="66" charset="0"/>
              </a:rPr>
            </a:br>
            <a:r>
              <a:rPr lang="el-GR" sz="3600" b="1" dirty="0">
                <a:solidFill>
                  <a:schemeClr val="accent1">
                    <a:tint val="83000"/>
                    <a:satMod val="150000"/>
                  </a:schemeClr>
                </a:solidFill>
                <a:latin typeface="Comic Sans MS" panose="030F0702030302020204" pitchFamily="66" charset="0"/>
              </a:rPr>
              <a:t>18 μήνες μετά τη διάγνωση</a:t>
            </a:r>
            <a:r>
              <a:rPr lang="en-US" sz="3600" b="1" dirty="0">
                <a:solidFill>
                  <a:schemeClr val="accent1">
                    <a:tint val="83000"/>
                    <a:satMod val="150000"/>
                  </a:schemeClr>
                </a:solidFill>
                <a:latin typeface="Comic Sans MS" panose="030F0702030302020204" pitchFamily="66" charset="0"/>
              </a:rPr>
              <a:t>:</a:t>
            </a:r>
          </a:p>
        </p:txBody>
      </p:sp>
      <p:graphicFrame>
        <p:nvGraphicFramePr>
          <p:cNvPr id="5" name="Table 4">
            <a:extLst>
              <a:ext uri="{FF2B5EF4-FFF2-40B4-BE49-F238E27FC236}">
                <a16:creationId xmlns:a16="http://schemas.microsoft.com/office/drawing/2014/main" id="{625AB8D8-F9A4-65DC-C31D-E20C4EBF9385}"/>
              </a:ext>
            </a:extLst>
          </p:cNvPr>
          <p:cNvGraphicFramePr>
            <a:graphicFrameLocks noGrp="1"/>
          </p:cNvGraphicFramePr>
          <p:nvPr/>
        </p:nvGraphicFramePr>
        <p:xfrm>
          <a:off x="685800" y="2133600"/>
          <a:ext cx="6096000" cy="3541712"/>
        </p:xfrm>
        <a:graphic>
          <a:graphicData uri="http://schemas.openxmlformats.org/drawingml/2006/table">
            <a:tbl>
              <a:tblPr firstRow="1" bandRow="1">
                <a:tableStyleId>{5940675A-B579-460E-94D1-54222C63F5DA}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5546">
                <a:tc>
                  <a:txBody>
                    <a:bodyPr/>
                    <a:lstStyle/>
                    <a:p>
                      <a:r>
                        <a:rPr lang="en-US" sz="1800" dirty="0"/>
                        <a:t>Sodium</a:t>
                      </a:r>
                    </a:p>
                  </a:txBody>
                  <a:tcPr marT="45697" marB="45697"/>
                </a:tc>
                <a:tc>
                  <a:txBody>
                    <a:bodyPr/>
                    <a:lstStyle/>
                    <a:p>
                      <a:r>
                        <a:rPr lang="en-US" sz="1800" b="1" dirty="0">
                          <a:solidFill>
                            <a:schemeClr val="tx1"/>
                          </a:solidFill>
                        </a:rPr>
                        <a:t>1</a:t>
                      </a:r>
                      <a:r>
                        <a:rPr lang="el-GR" sz="1800" b="1" dirty="0">
                          <a:solidFill>
                            <a:schemeClr val="tx1"/>
                          </a:solidFill>
                        </a:rPr>
                        <a:t>43</a:t>
                      </a:r>
                      <a:r>
                        <a:rPr lang="en-US" sz="1800" b="1" dirty="0" err="1">
                          <a:solidFill>
                            <a:schemeClr val="tx1"/>
                          </a:solidFill>
                        </a:rPr>
                        <a:t>mmol</a:t>
                      </a:r>
                      <a:r>
                        <a:rPr lang="en-US" sz="1800" b="1" dirty="0">
                          <a:solidFill>
                            <a:schemeClr val="tx1"/>
                          </a:solidFill>
                        </a:rPr>
                        <a:t>/L</a:t>
                      </a:r>
                    </a:p>
                  </a:txBody>
                  <a:tcPr marT="45697" marB="45697"/>
                </a:tc>
                <a:tc>
                  <a:txBody>
                    <a:bodyPr/>
                    <a:lstStyle/>
                    <a:p>
                      <a:r>
                        <a:rPr lang="en-US" sz="1800" dirty="0"/>
                        <a:t>Norm</a:t>
                      </a:r>
                      <a:r>
                        <a:rPr lang="en-US" sz="1800" baseline="0" dirty="0"/>
                        <a:t> =135-145</a:t>
                      </a:r>
                      <a:endParaRPr lang="en-US" sz="1800" dirty="0"/>
                    </a:p>
                  </a:txBody>
                  <a:tcPr marT="45697" marB="45697"/>
                </a:tc>
                <a:extLst>
                  <a:ext uri="{0D108BD9-81ED-4DB2-BD59-A6C34878D82A}">
                    <a16:rowId xmlns:a16="http://schemas.microsoft.com/office/drawing/2014/main" val="10000"/>
                  </a:ext>
                </a:extLst>
              </a:tr>
              <a:tr h="375546">
                <a:tc>
                  <a:txBody>
                    <a:bodyPr/>
                    <a:lstStyle/>
                    <a:p>
                      <a:r>
                        <a:rPr lang="en-US" sz="1800" dirty="0"/>
                        <a:t>Potassium</a:t>
                      </a:r>
                    </a:p>
                  </a:txBody>
                  <a:tcPr marT="45697" marB="45697"/>
                </a:tc>
                <a:tc>
                  <a:txBody>
                    <a:bodyPr/>
                    <a:lstStyle/>
                    <a:p>
                      <a:r>
                        <a:rPr lang="en-US" sz="1800" b="1" dirty="0">
                          <a:solidFill>
                            <a:schemeClr val="tx1"/>
                          </a:solidFill>
                        </a:rPr>
                        <a:t>4.2mmol/L</a:t>
                      </a:r>
                    </a:p>
                  </a:txBody>
                  <a:tcPr marT="45697" marB="45697"/>
                </a:tc>
                <a:tc>
                  <a:txBody>
                    <a:bodyPr/>
                    <a:lstStyle/>
                    <a:p>
                      <a:r>
                        <a:rPr lang="en-US" sz="1800" dirty="0"/>
                        <a:t>Norm=3.5-5.2</a:t>
                      </a:r>
                    </a:p>
                  </a:txBody>
                  <a:tcPr marT="45697" marB="45697"/>
                </a:tc>
                <a:extLst>
                  <a:ext uri="{0D108BD9-81ED-4DB2-BD59-A6C34878D82A}">
                    <a16:rowId xmlns:a16="http://schemas.microsoft.com/office/drawing/2014/main" val="10001"/>
                  </a:ext>
                </a:extLst>
              </a:tr>
              <a:tr h="375546">
                <a:tc>
                  <a:txBody>
                    <a:bodyPr/>
                    <a:lstStyle/>
                    <a:p>
                      <a:r>
                        <a:rPr lang="en-US" sz="1800" dirty="0"/>
                        <a:t>Chloride</a:t>
                      </a:r>
                    </a:p>
                  </a:txBody>
                  <a:tcPr marT="45697" marB="45697"/>
                </a:tc>
                <a:tc>
                  <a:txBody>
                    <a:bodyPr/>
                    <a:lstStyle/>
                    <a:p>
                      <a:r>
                        <a:rPr lang="en-US" sz="1800" b="1" dirty="0">
                          <a:solidFill>
                            <a:schemeClr val="tx1"/>
                          </a:solidFill>
                        </a:rPr>
                        <a:t>1</a:t>
                      </a:r>
                      <a:r>
                        <a:rPr lang="el-GR" sz="1800" b="1" dirty="0">
                          <a:solidFill>
                            <a:schemeClr val="tx1"/>
                          </a:solidFill>
                        </a:rPr>
                        <a:t>06</a:t>
                      </a:r>
                      <a:r>
                        <a:rPr lang="en-US" sz="1800" b="1" dirty="0" err="1">
                          <a:solidFill>
                            <a:schemeClr val="tx1"/>
                          </a:solidFill>
                        </a:rPr>
                        <a:t>mmol</a:t>
                      </a:r>
                      <a:r>
                        <a:rPr lang="en-US" sz="1800" b="1" dirty="0">
                          <a:solidFill>
                            <a:schemeClr val="tx1"/>
                          </a:solidFill>
                        </a:rPr>
                        <a:t>/L</a:t>
                      </a:r>
                    </a:p>
                  </a:txBody>
                  <a:tcPr marT="45697" marB="45697"/>
                </a:tc>
                <a:tc>
                  <a:txBody>
                    <a:bodyPr/>
                    <a:lstStyle/>
                    <a:p>
                      <a:r>
                        <a:rPr lang="en-US" sz="1800" dirty="0"/>
                        <a:t>Norm=96-106</a:t>
                      </a:r>
                    </a:p>
                  </a:txBody>
                  <a:tcPr marT="45697" marB="45697"/>
                </a:tc>
                <a:extLst>
                  <a:ext uri="{0D108BD9-81ED-4DB2-BD59-A6C34878D82A}">
                    <a16:rowId xmlns:a16="http://schemas.microsoft.com/office/drawing/2014/main" val="10002"/>
                  </a:ext>
                </a:extLst>
              </a:tr>
              <a:tr h="375546">
                <a:tc>
                  <a:txBody>
                    <a:bodyPr/>
                    <a:lstStyle/>
                    <a:p>
                      <a:r>
                        <a:rPr lang="en-US" sz="1800" dirty="0"/>
                        <a:t>Total CO2</a:t>
                      </a:r>
                    </a:p>
                  </a:txBody>
                  <a:tcPr marT="45697" marB="45697"/>
                </a:tc>
                <a:tc>
                  <a:txBody>
                    <a:bodyPr/>
                    <a:lstStyle/>
                    <a:p>
                      <a:r>
                        <a:rPr lang="en-US" sz="1800" b="1" dirty="0">
                          <a:solidFill>
                            <a:schemeClr val="tx1"/>
                          </a:solidFill>
                        </a:rPr>
                        <a:t>21mmol/L</a:t>
                      </a:r>
                    </a:p>
                  </a:txBody>
                  <a:tcPr marT="45697" marB="45697"/>
                </a:tc>
                <a:tc>
                  <a:txBody>
                    <a:bodyPr/>
                    <a:lstStyle/>
                    <a:p>
                      <a:r>
                        <a:rPr lang="en-US" sz="1800" dirty="0"/>
                        <a:t>Norm=20-29</a:t>
                      </a:r>
                    </a:p>
                  </a:txBody>
                  <a:tcPr marT="45697" marB="45697"/>
                </a:tc>
                <a:extLst>
                  <a:ext uri="{0D108BD9-81ED-4DB2-BD59-A6C34878D82A}">
                    <a16:rowId xmlns:a16="http://schemas.microsoft.com/office/drawing/2014/main" val="10003"/>
                  </a:ext>
                </a:extLst>
              </a:tr>
              <a:tr h="375546">
                <a:tc>
                  <a:txBody>
                    <a:bodyPr/>
                    <a:lstStyle/>
                    <a:p>
                      <a:r>
                        <a:rPr lang="en-US" sz="1800" b="1" dirty="0"/>
                        <a:t>BUN</a:t>
                      </a:r>
                      <a:r>
                        <a:rPr lang="el-GR" sz="1800" b="1" dirty="0"/>
                        <a:t> (</a:t>
                      </a:r>
                      <a:r>
                        <a:rPr lang="el-GR" sz="1800" b="1" dirty="0" err="1"/>
                        <a:t>Ουρια</a:t>
                      </a:r>
                      <a:r>
                        <a:rPr lang="el-GR" sz="1800" b="1" dirty="0"/>
                        <a:t>)</a:t>
                      </a:r>
                      <a:endParaRPr lang="en-US" sz="1800" b="1" dirty="0"/>
                    </a:p>
                  </a:txBody>
                  <a:tcPr marT="45697" marB="45697">
                    <a:solidFill>
                      <a:srgbClr val="FFFF00"/>
                    </a:solidFill>
                  </a:tcPr>
                </a:tc>
                <a:tc>
                  <a:txBody>
                    <a:bodyPr/>
                    <a:lstStyle/>
                    <a:p>
                      <a:r>
                        <a:rPr lang="en-US" sz="1800" b="1" dirty="0"/>
                        <a:t>34mg/</a:t>
                      </a:r>
                      <a:r>
                        <a:rPr lang="en-US" sz="1800" b="1" dirty="0" err="1"/>
                        <a:t>dL</a:t>
                      </a:r>
                      <a:endParaRPr lang="en-US" sz="1800" b="1" dirty="0"/>
                    </a:p>
                  </a:txBody>
                  <a:tcPr marT="45697" marB="45697">
                    <a:solidFill>
                      <a:srgbClr val="FFFF00"/>
                    </a:solidFill>
                  </a:tcPr>
                </a:tc>
                <a:tc>
                  <a:txBody>
                    <a:bodyPr/>
                    <a:lstStyle/>
                    <a:p>
                      <a:r>
                        <a:rPr lang="en-US" sz="1800" b="1" dirty="0"/>
                        <a:t>Norm=8-20</a:t>
                      </a:r>
                    </a:p>
                  </a:txBody>
                  <a:tcPr marT="45697" marB="45697">
                    <a:solidFill>
                      <a:srgbClr val="FFFF00"/>
                    </a:solidFill>
                  </a:tcPr>
                </a:tc>
                <a:extLst>
                  <a:ext uri="{0D108BD9-81ED-4DB2-BD59-A6C34878D82A}">
                    <a16:rowId xmlns:a16="http://schemas.microsoft.com/office/drawing/2014/main" val="10004"/>
                  </a:ext>
                </a:extLst>
              </a:tr>
              <a:tr h="640124">
                <a:tc>
                  <a:txBody>
                    <a:bodyPr/>
                    <a:lstStyle/>
                    <a:p>
                      <a:r>
                        <a:rPr lang="en-US" sz="1800" b="1" dirty="0"/>
                        <a:t>Creatinine</a:t>
                      </a:r>
                      <a:r>
                        <a:rPr lang="el-GR" sz="1800" b="1" dirty="0"/>
                        <a:t> (</a:t>
                      </a:r>
                      <a:r>
                        <a:rPr lang="el-GR" sz="1800" b="1" dirty="0" err="1"/>
                        <a:t>Κρεατινίνη</a:t>
                      </a:r>
                      <a:r>
                        <a:rPr lang="el-GR" sz="1800" b="1" dirty="0"/>
                        <a:t>)</a:t>
                      </a:r>
                      <a:endParaRPr lang="en-US" sz="1800" b="1" dirty="0"/>
                    </a:p>
                  </a:txBody>
                  <a:tcPr marT="45697" marB="45697">
                    <a:solidFill>
                      <a:srgbClr val="FFFF00"/>
                    </a:solidFill>
                  </a:tcPr>
                </a:tc>
                <a:tc>
                  <a:txBody>
                    <a:bodyPr/>
                    <a:lstStyle/>
                    <a:p>
                      <a:r>
                        <a:rPr lang="en-US" sz="1800" b="1" dirty="0"/>
                        <a:t>2.6mg/</a:t>
                      </a:r>
                      <a:r>
                        <a:rPr lang="en-US" sz="1800" b="1" dirty="0" err="1"/>
                        <a:t>dL</a:t>
                      </a:r>
                      <a:endParaRPr lang="en-US" sz="1800" b="1" dirty="0"/>
                    </a:p>
                  </a:txBody>
                  <a:tcPr marT="45697" marB="45697">
                    <a:solidFill>
                      <a:srgbClr val="FFFF00"/>
                    </a:solidFill>
                  </a:tcPr>
                </a:tc>
                <a:tc>
                  <a:txBody>
                    <a:bodyPr/>
                    <a:lstStyle/>
                    <a:p>
                      <a:r>
                        <a:rPr lang="en-US" sz="1800" b="1" dirty="0"/>
                        <a:t>Norm=0.6-1.1</a:t>
                      </a:r>
                    </a:p>
                  </a:txBody>
                  <a:tcPr marT="45697" marB="45697">
                    <a:solidFill>
                      <a:srgbClr val="FFFF00"/>
                    </a:solidFill>
                  </a:tcPr>
                </a:tc>
                <a:extLst>
                  <a:ext uri="{0D108BD9-81ED-4DB2-BD59-A6C34878D82A}">
                    <a16:rowId xmlns:a16="http://schemas.microsoft.com/office/drawing/2014/main" val="10005"/>
                  </a:ext>
                </a:extLst>
              </a:tr>
              <a:tr h="375546">
                <a:tc>
                  <a:txBody>
                    <a:bodyPr/>
                    <a:lstStyle/>
                    <a:p>
                      <a:r>
                        <a:rPr lang="en-US" sz="1800" dirty="0"/>
                        <a:t>Glucose</a:t>
                      </a:r>
                    </a:p>
                  </a:txBody>
                  <a:tcPr marT="45697" marB="45697"/>
                </a:tc>
                <a:tc>
                  <a:txBody>
                    <a:bodyPr/>
                    <a:lstStyle/>
                    <a:p>
                      <a:r>
                        <a:rPr lang="en-US" sz="1800" b="1" dirty="0"/>
                        <a:t>123mg/</a:t>
                      </a:r>
                      <a:r>
                        <a:rPr lang="en-US" sz="1800" b="1" dirty="0" err="1"/>
                        <a:t>dL</a:t>
                      </a:r>
                      <a:endParaRPr lang="en-US" sz="1800" b="1" dirty="0"/>
                    </a:p>
                  </a:txBody>
                  <a:tcPr marT="45697" marB="45697"/>
                </a:tc>
                <a:tc>
                  <a:txBody>
                    <a:bodyPr/>
                    <a:lstStyle/>
                    <a:p>
                      <a:r>
                        <a:rPr lang="en-US" sz="1800" dirty="0"/>
                        <a:t>&lt;140</a:t>
                      </a:r>
                    </a:p>
                  </a:txBody>
                  <a:tcPr marT="45697" marB="45697"/>
                </a:tc>
                <a:extLst>
                  <a:ext uri="{0D108BD9-81ED-4DB2-BD59-A6C34878D82A}">
                    <a16:rowId xmlns:a16="http://schemas.microsoft.com/office/drawing/2014/main" val="10006"/>
                  </a:ext>
                </a:extLst>
              </a:tr>
              <a:tr h="648312">
                <a:tc>
                  <a:txBody>
                    <a:bodyPr/>
                    <a:lstStyle/>
                    <a:p>
                      <a:r>
                        <a:rPr lang="en-US" sz="1800" dirty="0"/>
                        <a:t>Urinalysis</a:t>
                      </a:r>
                    </a:p>
                  </a:txBody>
                  <a:tcPr marT="45697" marB="45697"/>
                </a:tc>
                <a:tc>
                  <a:txBody>
                    <a:bodyPr/>
                    <a:lstStyle/>
                    <a:p>
                      <a:r>
                        <a:rPr lang="en-US" sz="1800" b="1" dirty="0">
                          <a:solidFill>
                            <a:schemeClr val="tx1"/>
                          </a:solidFill>
                        </a:rPr>
                        <a:t>2+</a:t>
                      </a:r>
                      <a:r>
                        <a:rPr lang="en-US" sz="1800" b="1" baseline="0" dirty="0">
                          <a:solidFill>
                            <a:schemeClr val="tx1"/>
                          </a:solidFill>
                        </a:rPr>
                        <a:t> protein</a:t>
                      </a:r>
                    </a:p>
                    <a:p>
                      <a:r>
                        <a:rPr lang="en-US" sz="1800" b="1" baseline="0" dirty="0">
                          <a:solidFill>
                            <a:schemeClr val="tx1"/>
                          </a:solidFill>
                        </a:rPr>
                        <a:t>1+ RBCs </a:t>
                      </a:r>
                      <a:endParaRPr lang="en-US" sz="1800" b="1" dirty="0">
                        <a:solidFill>
                          <a:schemeClr val="tx1"/>
                        </a:solidFill>
                      </a:endParaRPr>
                    </a:p>
                  </a:txBody>
                  <a:tcPr marT="45697" marB="45697">
                    <a:solidFill>
                      <a:srgbClr val="FFFF00"/>
                    </a:solidFill>
                  </a:tcPr>
                </a:tc>
                <a:tc>
                  <a:txBody>
                    <a:bodyPr/>
                    <a:lstStyle/>
                    <a:p>
                      <a:endParaRPr lang="en-US" sz="1800" dirty="0"/>
                    </a:p>
                  </a:txBody>
                  <a:tcPr marT="45697" marB="45697"/>
                </a:tc>
                <a:extLst>
                  <a:ext uri="{0D108BD9-81ED-4DB2-BD59-A6C34878D82A}">
                    <a16:rowId xmlns:a16="http://schemas.microsoft.com/office/drawing/2014/main" val="10007"/>
                  </a:ext>
                </a:extLst>
              </a:tr>
            </a:tbl>
          </a:graphicData>
        </a:graphic>
      </p:graphicFrame>
      <p:pic>
        <p:nvPicPr>
          <p:cNvPr id="73769" name="Picture 2" descr="http://www.hopkinsarthritis.org/wp-content/uploads/2012/03/11-28-2011-kidney.png">
            <a:extLst>
              <a:ext uri="{FF2B5EF4-FFF2-40B4-BE49-F238E27FC236}">
                <a16:creationId xmlns:a16="http://schemas.microsoft.com/office/drawing/2014/main" id="{9EA411E7-4DED-2A40-037B-7245968D2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5067300"/>
            <a:ext cx="2257425"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66B1-927B-38ED-3508-FCA2DA0AACE6}"/>
              </a:ext>
            </a:extLst>
          </p:cNvPr>
          <p:cNvSpPr>
            <a:spLocks noGrp="1"/>
          </p:cNvSpPr>
          <p:nvPr>
            <p:ph type="title"/>
          </p:nvPr>
        </p:nvSpPr>
        <p:spPr>
          <a:xfrm>
            <a:off x="684213" y="404813"/>
            <a:ext cx="7772400" cy="1143000"/>
          </a:xfrm>
        </p:spPr>
        <p:txBody>
          <a:bodyPr>
            <a:noAutofit/>
          </a:bodyPr>
          <a:lstStyle/>
          <a:p>
            <a:pPr marL="484632" eaLnBrk="1" fontAlgn="auto" hangingPunct="1">
              <a:spcAft>
                <a:spcPts val="0"/>
              </a:spcAft>
              <a:defRPr/>
            </a:pPr>
            <a:r>
              <a:rPr lang="el-GR" sz="3600" b="1" dirty="0">
                <a:solidFill>
                  <a:schemeClr val="accent1">
                    <a:tint val="83000"/>
                    <a:satMod val="150000"/>
                  </a:schemeClr>
                </a:solidFill>
                <a:latin typeface="Comic Sans MS" panose="030F0702030302020204" pitchFamily="66" charset="0"/>
              </a:rPr>
              <a:t>Ποιός πρέπει να είναι τώρα ο σκοπός της θεραπείας?</a:t>
            </a:r>
            <a:endParaRPr lang="en-US" sz="3600" b="1" dirty="0">
              <a:solidFill>
                <a:schemeClr val="accent1">
                  <a:tint val="83000"/>
                  <a:satMod val="150000"/>
                </a:schemeClr>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39932DC0-A7D6-EA67-39E0-F6F0058B55AD}"/>
              </a:ext>
            </a:extLst>
          </p:cNvPr>
          <p:cNvSpPr>
            <a:spLocks noGrp="1" noChangeArrowheads="1"/>
          </p:cNvSpPr>
          <p:nvPr>
            <p:ph idx="1"/>
          </p:nvPr>
        </p:nvSpPr>
        <p:spPr>
          <a:xfrm>
            <a:off x="4075113" y="2079625"/>
            <a:ext cx="4724400" cy="4778375"/>
          </a:xfrm>
        </p:spPr>
        <p:txBody>
          <a:bodyPr/>
          <a:lstStyle/>
          <a:p>
            <a:pPr eaLnBrk="1" hangingPunct="1"/>
            <a:r>
              <a:rPr lang="el-GR" altLang="el-GR" sz="2400">
                <a:latin typeface="Comic Sans MS" panose="030F0702030302020204" pitchFamily="66" charset="0"/>
              </a:rPr>
              <a:t>Σταθεροποίηση των εργαστηριακών τιμών</a:t>
            </a:r>
            <a:endParaRPr lang="en-US" altLang="el-GR" sz="2400">
              <a:latin typeface="Comic Sans MS" panose="030F0702030302020204" pitchFamily="66" charset="0"/>
            </a:endParaRPr>
          </a:p>
          <a:p>
            <a:pPr eaLnBrk="1" hangingPunct="1"/>
            <a:r>
              <a:rPr lang="el-GR" altLang="el-GR" sz="2400">
                <a:latin typeface="Comic Sans MS" panose="030F0702030302020204" pitchFamily="66" charset="0"/>
              </a:rPr>
              <a:t>Μείωση της αρθρικής διόγκωσης και κόπωσης</a:t>
            </a:r>
            <a:endParaRPr lang="en-US" altLang="el-GR" sz="2400">
              <a:latin typeface="Comic Sans MS" panose="030F0702030302020204" pitchFamily="66" charset="0"/>
            </a:endParaRPr>
          </a:p>
          <a:p>
            <a:pPr eaLnBrk="1" hangingPunct="1"/>
            <a:r>
              <a:rPr lang="el-GR" altLang="el-GR" sz="2400">
                <a:latin typeface="Comic Sans MS" panose="030F0702030302020204" pitchFamily="66" charset="0"/>
              </a:rPr>
              <a:t>Βελτίωση της νεφρικής λειτουργίας</a:t>
            </a:r>
            <a:endParaRPr lang="en-US" altLang="el-GR" sz="2400">
              <a:latin typeface="Comic Sans MS" panose="030F0702030302020204" pitchFamily="66" charset="0"/>
            </a:endParaRPr>
          </a:p>
          <a:p>
            <a:pPr eaLnBrk="1" hangingPunct="1"/>
            <a:r>
              <a:rPr lang="el-GR" altLang="el-GR" sz="2400">
                <a:latin typeface="Comic Sans MS" panose="030F0702030302020204" pitchFamily="66" charset="0"/>
              </a:rPr>
              <a:t>Μείωση του κινδύνου των λοιμώξεων</a:t>
            </a:r>
            <a:endParaRPr lang="en-US" altLang="el-GR" sz="2400">
              <a:latin typeface="Comic Sans MS" panose="030F0702030302020204" pitchFamily="66" charset="0"/>
            </a:endParaRPr>
          </a:p>
        </p:txBody>
      </p:sp>
      <p:pic>
        <p:nvPicPr>
          <p:cNvPr id="74756" name="Picture 2" descr="http://www.nzwomansweekly.co.nz/wp-content/uploads/2012/04/stk84771cor1.jpg">
            <a:extLst>
              <a:ext uri="{FF2B5EF4-FFF2-40B4-BE49-F238E27FC236}">
                <a16:creationId xmlns:a16="http://schemas.microsoft.com/office/drawing/2014/main" id="{29C82BFF-753B-DBD2-8FA2-27F880584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362200"/>
            <a:ext cx="3846513"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5BEDE-5FD8-90DD-B918-5695DB9E292B}"/>
              </a:ext>
            </a:extLst>
          </p:cNvPr>
          <p:cNvSpPr>
            <a:spLocks noGrp="1"/>
          </p:cNvSpPr>
          <p:nvPr>
            <p:ph type="title"/>
          </p:nvPr>
        </p:nvSpPr>
        <p:spPr>
          <a:xfrm>
            <a:off x="533400" y="115888"/>
            <a:ext cx="7772400" cy="1143000"/>
          </a:xfrm>
        </p:spPr>
        <p:txBody>
          <a:bodyPr/>
          <a:lstStyle/>
          <a:p>
            <a:pPr marL="484632" eaLnBrk="1" fontAlgn="auto" hangingPunct="1">
              <a:spcAft>
                <a:spcPts val="0"/>
              </a:spcAft>
              <a:defRPr/>
            </a:pPr>
            <a:r>
              <a:rPr lang="el-GR" sz="4000" dirty="0">
                <a:solidFill>
                  <a:schemeClr val="accent1">
                    <a:tint val="83000"/>
                    <a:satMod val="150000"/>
                  </a:schemeClr>
                </a:solidFill>
                <a:latin typeface="Comic Sans MS" panose="030F0702030302020204" pitchFamily="66" charset="0"/>
              </a:rPr>
              <a:t>Ποιά είναι η θεραπεία</a:t>
            </a:r>
            <a:r>
              <a:rPr lang="en-US" sz="4000" dirty="0">
                <a:solidFill>
                  <a:schemeClr val="accent1">
                    <a:tint val="83000"/>
                    <a:satMod val="150000"/>
                  </a:schemeClr>
                </a:solidFill>
                <a:latin typeface="Comic Sans MS" panose="030F0702030302020204" pitchFamily="66" charset="0"/>
              </a:rPr>
              <a:t>?</a:t>
            </a:r>
          </a:p>
        </p:txBody>
      </p:sp>
      <p:sp>
        <p:nvSpPr>
          <p:cNvPr id="75779" name="Content Placeholder 2">
            <a:extLst>
              <a:ext uri="{FF2B5EF4-FFF2-40B4-BE49-F238E27FC236}">
                <a16:creationId xmlns:a16="http://schemas.microsoft.com/office/drawing/2014/main" id="{AF86CA88-0D49-52B3-DC2F-D0817F36D898}"/>
              </a:ext>
            </a:extLst>
          </p:cNvPr>
          <p:cNvSpPr>
            <a:spLocks noGrp="1" noChangeArrowheads="1"/>
          </p:cNvSpPr>
          <p:nvPr>
            <p:ph idx="1"/>
          </p:nvPr>
        </p:nvSpPr>
        <p:spPr>
          <a:xfrm>
            <a:off x="533400" y="1098550"/>
            <a:ext cx="7848600" cy="4549775"/>
          </a:xfrm>
        </p:spPr>
        <p:txBody>
          <a:bodyPr/>
          <a:lstStyle/>
          <a:p>
            <a:pPr eaLnBrk="1" hangingPunct="1"/>
            <a:r>
              <a:rPr lang="el-GR" altLang="el-GR" sz="2400">
                <a:latin typeface="Comic Sans MS" panose="030F0702030302020204" pitchFamily="66" charset="0"/>
              </a:rPr>
              <a:t>Κυκλοφωσφαμίδη</a:t>
            </a:r>
            <a:r>
              <a:rPr lang="en-US" altLang="el-GR" sz="2400">
                <a:latin typeface="Comic Sans MS" panose="030F0702030302020204" pitchFamily="66" charset="0"/>
              </a:rPr>
              <a:t> (</a:t>
            </a:r>
            <a:r>
              <a:rPr lang="el-GR" altLang="el-GR" sz="2400">
                <a:latin typeface="Comic Sans MS" panose="030F0702030302020204" pitchFamily="66" charset="0"/>
              </a:rPr>
              <a:t>Ε</a:t>
            </a:r>
            <a:r>
              <a:rPr lang="en-US" altLang="el-GR" sz="2400">
                <a:latin typeface="Comic Sans MS" panose="030F0702030302020204" pitchFamily="66" charset="0"/>
              </a:rPr>
              <a:t>ndoxan) </a:t>
            </a:r>
            <a:r>
              <a:rPr lang="el-GR" altLang="el-GR" sz="2400">
                <a:latin typeface="Comic Sans MS" panose="030F0702030302020204" pitchFamily="66" charset="0"/>
              </a:rPr>
              <a:t>και ώση κορτιζόνης (1γρ </a:t>
            </a:r>
            <a:r>
              <a:rPr lang="en-US" altLang="el-GR" sz="2400">
                <a:latin typeface="Comic Sans MS" panose="030F0702030302020204" pitchFamily="66" charset="0"/>
              </a:rPr>
              <a:t>Solumedrol X3 d)</a:t>
            </a:r>
          </a:p>
          <a:p>
            <a:pPr lvl="1" eaLnBrk="1" hangingPunct="1"/>
            <a:r>
              <a:rPr lang="el-GR" altLang="el-GR" sz="2400">
                <a:latin typeface="Comic Sans MS" panose="030F0702030302020204" pitchFamily="66" charset="0"/>
              </a:rPr>
              <a:t>Αλκυλοποιητικός παράγοντας ο οποίος δίδεται ως ανοσοκατασταλτικό</a:t>
            </a:r>
            <a:endParaRPr lang="en-US" altLang="el-GR" sz="2400">
              <a:latin typeface="Comic Sans MS" panose="030F0702030302020204" pitchFamily="66" charset="0"/>
            </a:endParaRPr>
          </a:p>
          <a:p>
            <a:pPr lvl="1" eaLnBrk="1" hangingPunct="1"/>
            <a:r>
              <a:rPr lang="el-GR" altLang="el-GR" sz="2400">
                <a:latin typeface="Comic Sans MS" panose="030F0702030302020204" pitchFamily="66" charset="0"/>
              </a:rPr>
              <a:t>Λόγω επιδείνωσης των συμπτωμάτων του λύκου</a:t>
            </a:r>
            <a:endParaRPr lang="en-US" altLang="el-GR" sz="2400">
              <a:latin typeface="Comic Sans MS" panose="030F0702030302020204" pitchFamily="66" charset="0"/>
            </a:endParaRPr>
          </a:p>
        </p:txBody>
      </p:sp>
      <p:pic>
        <p:nvPicPr>
          <p:cNvPr id="29701" name="Picture 5" descr="http://www.tripawds.com/wp-content/blogs.dir/1/files/procedure/20080321w_cytoxan01.jpg">
            <a:extLst>
              <a:ext uri="{FF2B5EF4-FFF2-40B4-BE49-F238E27FC236}">
                <a16:creationId xmlns:a16="http://schemas.microsoft.com/office/drawing/2014/main" id="{62B43895-3E2C-5731-4C57-C8F3C06C7DEE}"/>
              </a:ext>
            </a:extLst>
          </p:cNvPr>
          <p:cNvPicPr>
            <a:picLocks noChangeAspect="1" noChangeArrowheads="1"/>
          </p:cNvPicPr>
          <p:nvPr/>
        </p:nvPicPr>
        <p:blipFill>
          <a:blip r:embed="rId2" cstate="print"/>
          <a:srcRect/>
          <a:stretch>
            <a:fillRect/>
          </a:stretch>
        </p:blipFill>
        <p:spPr bwMode="auto">
          <a:xfrm>
            <a:off x="532589" y="3472394"/>
            <a:ext cx="4213448" cy="31582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5781" name="Picture 2" descr="http://www.pfizerinjectables.ca/products/zoom/00030678-621745088261-1.jpg">
            <a:extLst>
              <a:ext uri="{FF2B5EF4-FFF2-40B4-BE49-F238E27FC236}">
                <a16:creationId xmlns:a16="http://schemas.microsoft.com/office/drawing/2014/main" id="{50EF5FE7-AEC5-C004-221D-EF37CD7846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3444875"/>
            <a:ext cx="3406775" cy="340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4594C-DBAA-04FB-0140-7FF5780FFE9F}"/>
              </a:ext>
            </a:extLst>
          </p:cNvPr>
          <p:cNvSpPr>
            <a:spLocks noGrp="1"/>
          </p:cNvSpPr>
          <p:nvPr>
            <p:ph type="title"/>
          </p:nvPr>
        </p:nvSpPr>
        <p:spPr/>
        <p:txBody>
          <a:bodyPr/>
          <a:lstStyle/>
          <a:p>
            <a:pPr marL="484632" eaLnBrk="1" fontAlgn="auto" hangingPunct="1">
              <a:spcAft>
                <a:spcPts val="0"/>
              </a:spcAft>
              <a:defRPr/>
            </a:pPr>
            <a:r>
              <a:rPr lang="el-GR" sz="3600" b="1" dirty="0">
                <a:solidFill>
                  <a:schemeClr val="accent1">
                    <a:tint val="83000"/>
                    <a:satMod val="150000"/>
                  </a:schemeClr>
                </a:solidFill>
                <a:latin typeface="Comic Sans MS" panose="030F0702030302020204" pitchFamily="66" charset="0"/>
              </a:rPr>
              <a:t>Εξέλιξη της νόσου</a:t>
            </a:r>
            <a:endParaRPr lang="en-US" sz="3600" b="1" dirty="0">
              <a:solidFill>
                <a:schemeClr val="accent1">
                  <a:tint val="83000"/>
                  <a:satMod val="150000"/>
                </a:schemeClr>
              </a:solidFill>
              <a:latin typeface="Comic Sans MS" panose="030F0702030302020204" pitchFamily="66" charset="0"/>
            </a:endParaRPr>
          </a:p>
        </p:txBody>
      </p:sp>
      <p:sp>
        <p:nvSpPr>
          <p:cNvPr id="76803" name="Content Placeholder 2">
            <a:extLst>
              <a:ext uri="{FF2B5EF4-FFF2-40B4-BE49-F238E27FC236}">
                <a16:creationId xmlns:a16="http://schemas.microsoft.com/office/drawing/2014/main" id="{23810A7E-6592-A34C-ABDD-E35B2C4E7262}"/>
              </a:ext>
            </a:extLst>
          </p:cNvPr>
          <p:cNvSpPr>
            <a:spLocks noGrp="1" noChangeArrowheads="1"/>
          </p:cNvSpPr>
          <p:nvPr>
            <p:ph idx="1"/>
          </p:nvPr>
        </p:nvSpPr>
        <p:spPr>
          <a:xfrm>
            <a:off x="457200" y="1882775"/>
            <a:ext cx="8229600" cy="4572000"/>
          </a:xfrm>
        </p:spPr>
        <p:txBody>
          <a:bodyPr/>
          <a:lstStyle/>
          <a:p>
            <a:pPr marL="447675" indent="-382588" eaLnBrk="1" hangingPunct="1">
              <a:buFontTx/>
              <a:buNone/>
            </a:pPr>
            <a:r>
              <a:rPr lang="el-GR" altLang="el-GR" sz="2400">
                <a:latin typeface="Comic Sans MS" panose="030F0702030302020204" pitchFamily="66" charset="0"/>
              </a:rPr>
              <a:t>Η κατάστασή της μετά τη συνδυσμένη θεραπεία παρουσίασε βελτίωση</a:t>
            </a:r>
          </a:p>
          <a:p>
            <a:pPr marL="447675" indent="-382588" eaLnBrk="1" hangingPunct="1">
              <a:buFont typeface="Wingdings 2" panose="05020102010507070707" pitchFamily="18" charset="2"/>
              <a:buNone/>
            </a:pPr>
            <a:r>
              <a:rPr lang="el-GR" altLang="el-GR" sz="2400">
                <a:latin typeface="Comic Sans MS" panose="030F0702030302020204" pitchFamily="66" charset="0"/>
              </a:rPr>
              <a:t>Η ΜΠ παρακολουθείται από το Ρευματολογικό Ιατρείο 2 φορές το μήνα για τους επόμενους 3 μήνες. </a:t>
            </a:r>
          </a:p>
          <a:p>
            <a:pPr marL="447675" indent="-382588" eaLnBrk="1" hangingPunct="1">
              <a:buFont typeface="Wingdings 2" panose="05020102010507070707" pitchFamily="18" charset="2"/>
              <a:buNone/>
            </a:pPr>
            <a:endParaRPr lang="en-US" altLang="el-GR" sz="2400">
              <a:latin typeface="Comic Sans MS" panose="030F0702030302020204" pitchFamily="66" charset="0"/>
            </a:endParaRPr>
          </a:p>
          <a:p>
            <a:pPr marL="447675" indent="-382588" eaLnBrk="1" hangingPunct="1">
              <a:buFont typeface="Wingdings 2" panose="05020102010507070707" pitchFamily="18" charset="2"/>
              <a:buNone/>
            </a:pPr>
            <a:endParaRPr lang="en-US" altLang="el-GR" i="1">
              <a:latin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3">
            <a:extLst>
              <a:ext uri="{FF2B5EF4-FFF2-40B4-BE49-F238E27FC236}">
                <a16:creationId xmlns:a16="http://schemas.microsoft.com/office/drawing/2014/main" id="{A077D32A-C897-D0BF-B0AF-A43818514ED0}"/>
              </a:ext>
            </a:extLst>
          </p:cNvPr>
          <p:cNvSpPr>
            <a:spLocks noGrp="1" noChangeArrowheads="1"/>
          </p:cNvSpPr>
          <p:nvPr>
            <p:ph type="title"/>
          </p:nvPr>
        </p:nvSpPr>
        <p:spPr>
          <a:xfrm>
            <a:off x="684213" y="908050"/>
            <a:ext cx="7772400" cy="1143000"/>
          </a:xfrm>
        </p:spPr>
        <p:txBody>
          <a:bodyPr/>
          <a:lstStyle/>
          <a:p>
            <a:br>
              <a:rPr lang="el-GR" altLang="el-GR" sz="4000">
                <a:latin typeface="Comic Sans MS" panose="030F0702030302020204" pitchFamily="66" charset="0"/>
              </a:rPr>
            </a:br>
            <a:r>
              <a:rPr lang="el-GR" altLang="el-GR" sz="4000" b="1">
                <a:latin typeface="Comic Sans MS" panose="030F0702030302020204" pitchFamily="66" charset="0"/>
              </a:rPr>
              <a:t>ΣΥΣΤΗΜΑΤΙΚΟΣ ΕΡΥΘΗΜΑΤΩΔΗΣ ΛΥΚΟΣ</a:t>
            </a:r>
            <a:br>
              <a:rPr lang="el-GR" altLang="el-GR" sz="4000">
                <a:latin typeface="Comic Sans MS" panose="030F0702030302020204" pitchFamily="66" charset="0"/>
              </a:rPr>
            </a:br>
            <a:endParaRPr lang="el-GR" altLang="el-GR" sz="4000">
              <a:latin typeface="Comic Sans MS" panose="030F0702030302020204" pitchFamily="66" charset="0"/>
            </a:endParaRPr>
          </a:p>
        </p:txBody>
      </p:sp>
      <p:pic>
        <p:nvPicPr>
          <p:cNvPr id="3" name="Picture 2" descr="http://www.catescreative.com/sites/default/files/LupusButterfly2.jpg">
            <a:extLst>
              <a:ext uri="{FF2B5EF4-FFF2-40B4-BE49-F238E27FC236}">
                <a16:creationId xmlns:a16="http://schemas.microsoft.com/office/drawing/2014/main" id="{45687B29-8580-EAF3-C79A-795923B14E9B}"/>
              </a:ext>
            </a:extLst>
          </p:cNvPr>
          <p:cNvPicPr>
            <a:picLocks noChangeAspect="1" noChangeArrowheads="1"/>
          </p:cNvPicPr>
          <p:nvPr/>
        </p:nvPicPr>
        <p:blipFill>
          <a:blip r:embed="rId2" cstate="print"/>
          <a:srcRect/>
          <a:stretch>
            <a:fillRect/>
          </a:stretch>
        </p:blipFill>
        <p:spPr bwMode="auto">
          <a:xfrm>
            <a:off x="2913063" y="2899755"/>
            <a:ext cx="3314700" cy="30495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a:extLst>
              <a:ext uri="{FF2B5EF4-FFF2-40B4-BE49-F238E27FC236}">
                <a16:creationId xmlns:a16="http://schemas.microsoft.com/office/drawing/2014/main" id="{A4D1BAA2-A269-1F73-361A-594F1E08F3E8}"/>
              </a:ext>
            </a:extLst>
          </p:cNvPr>
          <p:cNvSpPr>
            <a:spLocks noGrp="1" noChangeArrowheads="1"/>
          </p:cNvSpPr>
          <p:nvPr>
            <p:ph type="title"/>
          </p:nvPr>
        </p:nvSpPr>
        <p:spPr/>
        <p:txBody>
          <a:bodyPr/>
          <a:lstStyle/>
          <a:p>
            <a:r>
              <a:rPr lang="el-GR" altLang="el-GR" sz="3600" b="1">
                <a:solidFill>
                  <a:srgbClr val="FF0000"/>
                </a:solidFill>
                <a:latin typeface="Comic Sans MS" panose="030F0702030302020204" pitchFamily="66" charset="0"/>
              </a:rPr>
              <a:t>Τι είναι ο συστηματικός ερυθηματώδης λύκος ;</a:t>
            </a:r>
            <a:br>
              <a:rPr lang="el-GR" altLang="el-GR" sz="3600">
                <a:solidFill>
                  <a:srgbClr val="FF0000"/>
                </a:solidFill>
                <a:latin typeface="Comic Sans MS" panose="030F0702030302020204" pitchFamily="66" charset="0"/>
              </a:rPr>
            </a:br>
            <a:endParaRPr lang="el-GR" altLang="el-GR" sz="3600">
              <a:solidFill>
                <a:srgbClr val="FF0000"/>
              </a:solidFill>
              <a:latin typeface="Comic Sans MS" panose="030F0702030302020204" pitchFamily="66" charset="0"/>
            </a:endParaRPr>
          </a:p>
        </p:txBody>
      </p:sp>
      <p:sp>
        <p:nvSpPr>
          <p:cNvPr id="78851" name="Content Placeholder 3">
            <a:extLst>
              <a:ext uri="{FF2B5EF4-FFF2-40B4-BE49-F238E27FC236}">
                <a16:creationId xmlns:a16="http://schemas.microsoft.com/office/drawing/2014/main" id="{9131EE2A-03F9-5D98-B999-69EC683E5D7D}"/>
              </a:ext>
            </a:extLst>
          </p:cNvPr>
          <p:cNvSpPr>
            <a:spLocks noGrp="1" noChangeArrowheads="1"/>
          </p:cNvSpPr>
          <p:nvPr>
            <p:ph idx="1"/>
          </p:nvPr>
        </p:nvSpPr>
        <p:spPr/>
        <p:txBody>
          <a:bodyPr/>
          <a:lstStyle/>
          <a:p>
            <a:r>
              <a:rPr lang="el-GR" altLang="el-GR" sz="2400" b="1">
                <a:solidFill>
                  <a:srgbClr val="000066"/>
                </a:solidFill>
                <a:latin typeface="Comic Sans MS" panose="030F0702030302020204" pitchFamily="66" charset="0"/>
              </a:rPr>
              <a:t>Χρόνια φλεγμονώδης νόσος </a:t>
            </a:r>
            <a:r>
              <a:rPr lang="el-GR" altLang="el-GR" sz="2400">
                <a:latin typeface="Comic Sans MS" panose="030F0702030302020204" pitchFamily="66" charset="0"/>
              </a:rPr>
              <a:t>η οποία μπορεί να προσβάλλει οποιοδήποτε σύστημα (κυρίως</a:t>
            </a:r>
            <a:r>
              <a:rPr lang="en-US" altLang="el-GR" sz="2400">
                <a:latin typeface="Comic Sans MS" panose="030F0702030302020204" pitchFamily="66" charset="0"/>
              </a:rPr>
              <a:t>: </a:t>
            </a:r>
            <a:r>
              <a:rPr lang="el-GR" altLang="el-GR" sz="2400">
                <a:latin typeface="Comic Sans MS" panose="030F0702030302020204" pitchFamily="66" charset="0"/>
              </a:rPr>
              <a:t>δέρμα, αρθρώσεις, νεφρούς, αιμοποιητικό και νευρικό σύστημα) </a:t>
            </a:r>
            <a:endParaRPr lang="en-US" altLang="el-GR" sz="2400">
              <a:latin typeface="Comic Sans MS" panose="030F0702030302020204" pitchFamily="66" charset="0"/>
            </a:endParaRPr>
          </a:p>
          <a:p>
            <a:r>
              <a:rPr lang="el-GR" altLang="el-GR" sz="2400">
                <a:latin typeface="Comic Sans MS" panose="030F0702030302020204" pitchFamily="66" charset="0"/>
              </a:rPr>
              <a:t>Υποτροπιάζουσα και υφέσιμη διαδρομή </a:t>
            </a:r>
            <a:endParaRPr lang="en-US" altLang="el-GR" sz="2400">
              <a:latin typeface="Comic Sans MS" panose="030F0702030302020204" pitchFamily="66" charset="0"/>
            </a:endParaRPr>
          </a:p>
          <a:p>
            <a:r>
              <a:rPr lang="el-GR" altLang="el-GR" sz="2400">
                <a:latin typeface="Comic Sans MS" panose="030F0702030302020204" pitchFamily="66" charset="0"/>
              </a:rPr>
              <a:t>Αυτοαντισωματική απάντηση σε πυρηνικά και κυτταροπλασματικά αντιγόνα.</a:t>
            </a:r>
          </a:p>
          <a:p>
            <a:endParaRPr lang="el-GR" altLang="el-G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a:extLst>
              <a:ext uri="{FF2B5EF4-FFF2-40B4-BE49-F238E27FC236}">
                <a16:creationId xmlns:a16="http://schemas.microsoft.com/office/drawing/2014/main" id="{2F8AF4DB-7E94-B1CE-D97C-4A2286353356}"/>
              </a:ext>
            </a:extLst>
          </p:cNvPr>
          <p:cNvSpPr>
            <a:spLocks noGrp="1" noChangeArrowheads="1"/>
          </p:cNvSpPr>
          <p:nvPr>
            <p:ph type="title"/>
          </p:nvPr>
        </p:nvSpPr>
        <p:spPr>
          <a:xfrm>
            <a:off x="685800" y="476250"/>
            <a:ext cx="7772400" cy="1143000"/>
          </a:xfrm>
        </p:spPr>
        <p:txBody>
          <a:bodyPr/>
          <a:lstStyle/>
          <a:p>
            <a:r>
              <a:rPr lang="el-GR" altLang="el-GR" sz="4000" b="1">
                <a:solidFill>
                  <a:srgbClr val="FF0000"/>
                </a:solidFill>
                <a:latin typeface="Comic Sans MS" panose="030F0702030302020204" pitchFamily="66" charset="0"/>
              </a:rPr>
              <a:t>Επιδημιολογία</a:t>
            </a:r>
            <a:br>
              <a:rPr lang="el-GR" altLang="el-GR" sz="4000" b="1">
                <a:solidFill>
                  <a:srgbClr val="FF0000"/>
                </a:solidFill>
              </a:rPr>
            </a:br>
            <a:endParaRPr lang="el-GR" altLang="el-GR" sz="4000" b="1">
              <a:solidFill>
                <a:srgbClr val="FF0000"/>
              </a:solidFill>
            </a:endParaRPr>
          </a:p>
        </p:txBody>
      </p:sp>
      <p:sp>
        <p:nvSpPr>
          <p:cNvPr id="79875" name="Content Placeholder 2">
            <a:extLst>
              <a:ext uri="{FF2B5EF4-FFF2-40B4-BE49-F238E27FC236}">
                <a16:creationId xmlns:a16="http://schemas.microsoft.com/office/drawing/2014/main" id="{C1A2C0C2-3EDA-7984-E7C7-B77CBF62DDC0}"/>
              </a:ext>
            </a:extLst>
          </p:cNvPr>
          <p:cNvSpPr>
            <a:spLocks noGrp="1" noChangeArrowheads="1"/>
          </p:cNvSpPr>
          <p:nvPr>
            <p:ph idx="1"/>
          </p:nvPr>
        </p:nvSpPr>
        <p:spPr>
          <a:xfrm>
            <a:off x="539750" y="1619250"/>
            <a:ext cx="7918450" cy="4476750"/>
          </a:xfrm>
        </p:spPr>
        <p:txBody>
          <a:bodyPr/>
          <a:lstStyle/>
          <a:p>
            <a:r>
              <a:rPr lang="el-GR" altLang="el-GR" sz="2400" dirty="0">
                <a:latin typeface="Comic Sans MS" panose="030F0702030302020204" pitchFamily="66" charset="0"/>
              </a:rPr>
              <a:t>50-100 περιπτώσεις/100.000 πληθυσμού.</a:t>
            </a:r>
          </a:p>
          <a:p>
            <a:r>
              <a:rPr lang="en-US" altLang="el-GR" sz="2400" dirty="0">
                <a:latin typeface="Comic Sans MS" panose="030F0702030302020204" pitchFamily="66" charset="0"/>
              </a:rPr>
              <a:t>H</a:t>
            </a:r>
            <a:r>
              <a:rPr lang="el-GR" altLang="el-GR" sz="2400" dirty="0" err="1">
                <a:latin typeface="Comic Sans MS" panose="030F0702030302020204" pitchFamily="66" charset="0"/>
              </a:rPr>
              <a:t>λικία</a:t>
            </a:r>
            <a:r>
              <a:rPr lang="el-GR" altLang="el-GR" sz="2400" dirty="0">
                <a:latin typeface="Comic Sans MS" panose="030F0702030302020204" pitchFamily="66" charset="0"/>
              </a:rPr>
              <a:t> </a:t>
            </a:r>
            <a:r>
              <a:rPr lang="el-GR" altLang="el-GR" sz="2400" b="1" dirty="0">
                <a:solidFill>
                  <a:srgbClr val="000066"/>
                </a:solidFill>
                <a:latin typeface="Comic Sans MS" panose="030F0702030302020204" pitchFamily="66" charset="0"/>
              </a:rPr>
              <a:t>20-30</a:t>
            </a:r>
            <a:r>
              <a:rPr lang="el-GR" altLang="el-GR" sz="2400" dirty="0">
                <a:latin typeface="Comic Sans MS" panose="030F0702030302020204" pitchFamily="66" charset="0"/>
              </a:rPr>
              <a:t> ετών, αλλά και στα παιδιά και τους ηλικιωμένους.</a:t>
            </a:r>
          </a:p>
          <a:p>
            <a:r>
              <a:rPr lang="el-GR" altLang="el-GR" sz="2400" dirty="0">
                <a:latin typeface="Comic Sans MS" panose="030F0702030302020204" pitchFamily="66" charset="0"/>
              </a:rPr>
              <a:t>Οι </a:t>
            </a:r>
            <a:r>
              <a:rPr lang="el-GR" altLang="el-GR" sz="2400" b="1" dirty="0">
                <a:solidFill>
                  <a:srgbClr val="000066"/>
                </a:solidFill>
                <a:latin typeface="Comic Sans MS" panose="030F0702030302020204" pitchFamily="66" charset="0"/>
              </a:rPr>
              <a:t>γυναίκες</a:t>
            </a:r>
            <a:r>
              <a:rPr lang="el-GR" altLang="el-GR" sz="2400" dirty="0">
                <a:latin typeface="Comic Sans MS" panose="030F0702030302020204" pitchFamily="66" charset="0"/>
              </a:rPr>
              <a:t> προσβάλλονται 9 φορές συχνότερα από τους άνδρες.</a:t>
            </a:r>
          </a:p>
          <a:p>
            <a:r>
              <a:rPr lang="el-GR" altLang="el-GR" sz="2400" dirty="0">
                <a:latin typeface="Comic Sans MS" panose="030F0702030302020204" pitchFamily="66" charset="0"/>
              </a:rPr>
              <a:t>Ο ΣΕΛ είναι συχνότερος στους Κινέζους, τους κατοίκους της Νοτιοανατολικής Ασίας (1/1,000) και τους </a:t>
            </a:r>
            <a:r>
              <a:rPr lang="el-GR" altLang="el-GR" sz="2400" dirty="0" err="1">
                <a:latin typeface="Comic Sans MS" panose="030F0702030302020204" pitchFamily="66" charset="0"/>
              </a:rPr>
              <a:t>Αφρο-Καραϊβικανούς</a:t>
            </a:r>
            <a:r>
              <a:rPr lang="el-GR" altLang="el-GR" sz="2400" dirty="0">
                <a:latin typeface="Comic Sans MS" panose="030F0702030302020204" pitchFamily="66" charset="0"/>
              </a:rPr>
              <a:t> (1/500).</a:t>
            </a:r>
          </a:p>
          <a:p>
            <a:r>
              <a:rPr lang="el-GR" altLang="el-GR" sz="2400" dirty="0">
                <a:latin typeface="Comic Sans MS" panose="030F0702030302020204" pitchFamily="66" charset="0"/>
              </a:rPr>
              <a:t>Ο </a:t>
            </a:r>
            <a:r>
              <a:rPr lang="el-GR" altLang="el-GR" sz="2400" dirty="0" err="1">
                <a:latin typeface="Comic Sans MS" panose="030F0702030302020204" pitchFamily="66" charset="0"/>
              </a:rPr>
              <a:t>επιπολασμός</a:t>
            </a:r>
            <a:r>
              <a:rPr lang="el-GR" altLang="el-GR" sz="2400" dirty="0">
                <a:latin typeface="Comic Sans MS" panose="030F0702030302020204" pitchFamily="66" charset="0"/>
              </a:rPr>
              <a:t> είναι χαμηλότερος στις γυναίκες Βόρειας Ευρωπαϊκής καταγωγής (1/2,800).</a:t>
            </a:r>
          </a:p>
          <a:p>
            <a:endParaRPr lang="el-GR" altLang="el-GR" sz="2400" dirty="0">
              <a:latin typeface="Comic Sans MS" panose="030F0702030302020204" pitchFamily="66"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a:extLst>
              <a:ext uri="{FF2B5EF4-FFF2-40B4-BE49-F238E27FC236}">
                <a16:creationId xmlns:a16="http://schemas.microsoft.com/office/drawing/2014/main" id="{55D27BDE-10EA-0836-FBDB-60AEA0F51711}"/>
              </a:ext>
            </a:extLst>
          </p:cNvPr>
          <p:cNvSpPr>
            <a:spLocks noGrp="1" noChangeArrowheads="1"/>
          </p:cNvSpPr>
          <p:nvPr>
            <p:ph type="title"/>
          </p:nvPr>
        </p:nvSpPr>
        <p:spPr/>
        <p:txBody>
          <a:bodyPr/>
          <a:lstStyle/>
          <a:p>
            <a:r>
              <a:rPr lang="el-GR" altLang="el-GR" sz="3600" b="1">
                <a:solidFill>
                  <a:srgbClr val="FF0000"/>
                </a:solidFill>
                <a:latin typeface="Comic Sans MS" panose="030F0702030302020204" pitchFamily="66" charset="0"/>
              </a:rPr>
              <a:t>Πως παρουσιάζεται ο ΣΕΛ ;</a:t>
            </a:r>
            <a:br>
              <a:rPr lang="el-GR" altLang="el-GR" sz="3600">
                <a:solidFill>
                  <a:srgbClr val="FF0000"/>
                </a:solidFill>
                <a:latin typeface="Comic Sans MS" panose="030F0702030302020204" pitchFamily="66" charset="0"/>
              </a:rPr>
            </a:br>
            <a:endParaRPr lang="el-GR" altLang="el-GR" sz="3600">
              <a:solidFill>
                <a:srgbClr val="FF0000"/>
              </a:solidFill>
              <a:latin typeface="Comic Sans MS" panose="030F0702030302020204" pitchFamily="66" charset="0"/>
            </a:endParaRPr>
          </a:p>
        </p:txBody>
      </p:sp>
      <p:sp>
        <p:nvSpPr>
          <p:cNvPr id="80899" name="Content Placeholder 2">
            <a:extLst>
              <a:ext uri="{FF2B5EF4-FFF2-40B4-BE49-F238E27FC236}">
                <a16:creationId xmlns:a16="http://schemas.microsoft.com/office/drawing/2014/main" id="{563B6E21-DE05-73E5-E173-43F73C625D4E}"/>
              </a:ext>
            </a:extLst>
          </p:cNvPr>
          <p:cNvSpPr>
            <a:spLocks noGrp="1" noChangeArrowheads="1"/>
          </p:cNvSpPr>
          <p:nvPr>
            <p:ph idx="1"/>
          </p:nvPr>
        </p:nvSpPr>
        <p:spPr>
          <a:xfrm>
            <a:off x="666750" y="1676400"/>
            <a:ext cx="7772400" cy="4114800"/>
          </a:xfrm>
        </p:spPr>
        <p:txBody>
          <a:bodyPr/>
          <a:lstStyle/>
          <a:p>
            <a:pPr>
              <a:spcBef>
                <a:spcPct val="0"/>
              </a:spcBef>
            </a:pPr>
            <a:endParaRPr lang="el-GR" altLang="el-GR" sz="2400">
              <a:latin typeface="Comic Sans MS" panose="030F0702030302020204" pitchFamily="66" charset="0"/>
            </a:endParaRPr>
          </a:p>
          <a:p>
            <a:pPr>
              <a:spcBef>
                <a:spcPct val="0"/>
              </a:spcBef>
            </a:pPr>
            <a:r>
              <a:rPr lang="el-GR" altLang="el-GR" sz="2400">
                <a:latin typeface="Comic Sans MS" panose="030F0702030302020204" pitchFamily="66" charset="0"/>
              </a:rPr>
              <a:t>Μπορεί να παρουσιασθεί και διαδράμει από τελείως </a:t>
            </a:r>
            <a:r>
              <a:rPr lang="el-GR" altLang="el-GR" sz="2400" b="1">
                <a:solidFill>
                  <a:srgbClr val="F20502"/>
                </a:solidFill>
                <a:latin typeface="Comic Sans MS" panose="030F0702030302020204" pitchFamily="66" charset="0"/>
              </a:rPr>
              <a:t>αθόρυβα, έως απότομα και κεραυνοβόλα</a:t>
            </a:r>
            <a:r>
              <a:rPr lang="el-GR" altLang="el-GR" sz="2400">
                <a:latin typeface="Comic Sans MS" panose="030F0702030302020204" pitchFamily="66" charset="0"/>
              </a:rPr>
              <a:t>.</a:t>
            </a:r>
          </a:p>
          <a:p>
            <a:pPr>
              <a:spcBef>
                <a:spcPct val="0"/>
              </a:spcBef>
            </a:pPr>
            <a:r>
              <a:rPr lang="el-GR" altLang="el-GR" sz="2400" b="1">
                <a:latin typeface="Comic Sans MS" panose="030F0702030302020204" pitchFamily="66" charset="0"/>
              </a:rPr>
              <a:t>Κλασικά παρουσιάζεται σε γυναίκες αναπαραγωγικής ηλικίας με </a:t>
            </a:r>
            <a:r>
              <a:rPr lang="el-GR" altLang="el-GR" sz="2400" b="1">
                <a:solidFill>
                  <a:srgbClr val="FF0000"/>
                </a:solidFill>
                <a:latin typeface="Comic Sans MS" panose="030F0702030302020204" pitchFamily="66" charset="0"/>
              </a:rPr>
              <a:t>πυρετό, αρθραλγίες και εξάνθημα</a:t>
            </a:r>
            <a:r>
              <a:rPr lang="el-GR" altLang="el-GR" sz="2400">
                <a:latin typeface="Comic Sans MS" panose="030F0702030302020204" pitchFamily="66" charset="0"/>
              </a:rPr>
              <a:t>. Τα συμπτώματα αυτά πρέπει να οδηγούν επειγόντως σε έλεγχο προς την κατεύθυνση του ΣΕΛ.</a:t>
            </a:r>
          </a:p>
          <a:p>
            <a:pPr>
              <a:spcBef>
                <a:spcPct val="0"/>
              </a:spcBef>
            </a:pPr>
            <a:r>
              <a:rPr lang="el-GR" altLang="el-GR" sz="2400" b="1">
                <a:solidFill>
                  <a:srgbClr val="FF0000"/>
                </a:solidFill>
                <a:latin typeface="Comic Sans MS" panose="030F0702030302020204" pitchFamily="66" charset="0"/>
              </a:rPr>
              <a:t>Δέρμα, νεφροί, αρθρώσεις, καρδιά </a:t>
            </a:r>
          </a:p>
          <a:p>
            <a:endParaRPr lang="el-GR" altLang="el-GR" sz="2000">
              <a:latin typeface="Comic Sans MS" panose="030F0702030302020204" pitchFamily="66"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6">
            <a:extLst>
              <a:ext uri="{FF2B5EF4-FFF2-40B4-BE49-F238E27FC236}">
                <a16:creationId xmlns:a16="http://schemas.microsoft.com/office/drawing/2014/main" id="{2BFCDDCD-EB0E-E06F-A995-4CEFC373BF12}"/>
              </a:ext>
            </a:extLst>
          </p:cNvPr>
          <p:cNvSpPr txBox="1">
            <a:spLocks noChangeArrowheads="1"/>
          </p:cNvSpPr>
          <p:nvPr/>
        </p:nvSpPr>
        <p:spPr bwMode="auto">
          <a:xfrm>
            <a:off x="1763713" y="188913"/>
            <a:ext cx="528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a:solidFill>
                  <a:srgbClr val="002060"/>
                </a:solidFill>
                <a:latin typeface="Comic Sans MS" panose="030F0702030302020204" pitchFamily="66" charset="0"/>
              </a:rPr>
              <a:t>Κεντρική και </a:t>
            </a:r>
            <a:r>
              <a:rPr lang="el-GR" altLang="el-GR" sz="2800">
                <a:solidFill>
                  <a:srgbClr val="FF0000"/>
                </a:solidFill>
                <a:latin typeface="Comic Sans MS" panose="030F0702030302020204" pitchFamily="66" charset="0"/>
              </a:rPr>
              <a:t>περιφερική ανοχή</a:t>
            </a:r>
            <a:endParaRPr lang="en-US" altLang="el-GR" sz="2800">
              <a:solidFill>
                <a:srgbClr val="FA0505"/>
              </a:solidFill>
              <a:latin typeface="Comic Sans MS" panose="030F0702030302020204" pitchFamily="66" charset="0"/>
            </a:endParaRPr>
          </a:p>
        </p:txBody>
      </p:sp>
      <p:pic>
        <p:nvPicPr>
          <p:cNvPr id="20483" name="Picture 7">
            <a:extLst>
              <a:ext uri="{FF2B5EF4-FFF2-40B4-BE49-F238E27FC236}">
                <a16:creationId xmlns:a16="http://schemas.microsoft.com/office/drawing/2014/main" id="{C69AA662-2DA2-112E-DF5C-0B081DA31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08050"/>
            <a:ext cx="7272337"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8">
            <a:extLst>
              <a:ext uri="{FF2B5EF4-FFF2-40B4-BE49-F238E27FC236}">
                <a16:creationId xmlns:a16="http://schemas.microsoft.com/office/drawing/2014/main" id="{9C95DCC2-B4B0-BE9E-A9BC-69FB4F072710}"/>
              </a:ext>
            </a:extLst>
          </p:cNvPr>
          <p:cNvSpPr txBox="1">
            <a:spLocks noChangeArrowheads="1"/>
          </p:cNvSpPr>
          <p:nvPr/>
        </p:nvSpPr>
        <p:spPr bwMode="auto">
          <a:xfrm>
            <a:off x="533400" y="6583363"/>
            <a:ext cx="5740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US" altLang="el-GR" sz="1200" b="0">
                <a:latin typeface="Helvetica" panose="020B0604020202020204" pitchFamily="34" charset="0"/>
              </a:rPr>
              <a:t>From Abbas, Lichtman and Pillai. Cellular and Molecular Immunology 6th ed, 2007</a:t>
            </a:r>
            <a:endParaRPr lang="en-US" altLang="el-GR" sz="1400">
              <a:latin typeface="Helvetica" panose="020B0604020202020204" pitchFamily="34" charset="0"/>
            </a:endParaRPr>
          </a:p>
        </p:txBody>
      </p:sp>
      <p:sp>
        <p:nvSpPr>
          <p:cNvPr id="5" name="4 - Ορθογώνιο">
            <a:extLst>
              <a:ext uri="{FF2B5EF4-FFF2-40B4-BE49-F238E27FC236}">
                <a16:creationId xmlns:a16="http://schemas.microsoft.com/office/drawing/2014/main" id="{45AACD72-44FA-E7C7-90F7-64FE0269F9C3}"/>
              </a:ext>
            </a:extLst>
          </p:cNvPr>
          <p:cNvSpPr>
            <a:spLocks noChangeArrowheads="1"/>
          </p:cNvSpPr>
          <p:nvPr/>
        </p:nvSpPr>
        <p:spPr bwMode="auto">
          <a:xfrm>
            <a:off x="539750" y="4292600"/>
            <a:ext cx="7416800" cy="2160588"/>
          </a:xfrm>
          <a:prstGeom prst="rect">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endParaRPr lang="el-GR" altLang="el-GR" sz="2400">
              <a:latin typeface="Helvetica"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2AF41FEA-3DD4-B05E-4E04-539D5CE62A73}"/>
              </a:ext>
            </a:extLst>
          </p:cNvPr>
          <p:cNvSpPr>
            <a:spLocks noGrp="1" noChangeArrowheads="1"/>
          </p:cNvSpPr>
          <p:nvPr>
            <p:ph type="title"/>
          </p:nvPr>
        </p:nvSpPr>
        <p:spPr>
          <a:xfrm>
            <a:off x="676275" y="333375"/>
            <a:ext cx="7772400" cy="1143000"/>
          </a:xfrm>
        </p:spPr>
        <p:txBody>
          <a:bodyPr/>
          <a:lstStyle/>
          <a:p>
            <a:r>
              <a:rPr lang="el-GR" altLang="el-GR" sz="4000" b="1">
                <a:solidFill>
                  <a:srgbClr val="FF0000"/>
                </a:solidFill>
                <a:latin typeface="Comic Sans MS" panose="030F0702030302020204" pitchFamily="66" charset="0"/>
              </a:rPr>
              <a:t>Παθογένεια</a:t>
            </a:r>
            <a:endParaRPr lang="el-GR" altLang="el-GR" b="1">
              <a:solidFill>
                <a:srgbClr val="FF0000"/>
              </a:solidFill>
              <a:latin typeface="Comic Sans MS" panose="030F0702030302020204" pitchFamily="66" charset="0"/>
            </a:endParaRPr>
          </a:p>
        </p:txBody>
      </p:sp>
      <p:sp>
        <p:nvSpPr>
          <p:cNvPr id="81923" name="Content Placeholder 2">
            <a:extLst>
              <a:ext uri="{FF2B5EF4-FFF2-40B4-BE49-F238E27FC236}">
                <a16:creationId xmlns:a16="http://schemas.microsoft.com/office/drawing/2014/main" id="{ADD662C2-63A0-D928-9D3E-B3D665849E42}"/>
              </a:ext>
            </a:extLst>
          </p:cNvPr>
          <p:cNvSpPr>
            <a:spLocks noGrp="1" noChangeArrowheads="1"/>
          </p:cNvSpPr>
          <p:nvPr>
            <p:ph idx="1"/>
          </p:nvPr>
        </p:nvSpPr>
        <p:spPr>
          <a:xfrm>
            <a:off x="971550" y="1484313"/>
            <a:ext cx="7921625" cy="4392612"/>
          </a:xfrm>
        </p:spPr>
        <p:txBody>
          <a:bodyPr/>
          <a:lstStyle/>
          <a:p>
            <a:pPr>
              <a:spcBef>
                <a:spcPct val="0"/>
              </a:spcBef>
            </a:pPr>
            <a:r>
              <a:rPr lang="el-GR" altLang="el-GR" sz="2800">
                <a:latin typeface="Comic Sans MS" panose="030F0702030302020204" pitchFamily="66" charset="0"/>
              </a:rPr>
              <a:t>Αδυναμία να διατηρηθεί η ιδιοανοχή</a:t>
            </a:r>
          </a:p>
          <a:p>
            <a:pPr>
              <a:spcBef>
                <a:spcPct val="0"/>
              </a:spcBef>
            </a:pPr>
            <a:endParaRPr lang="el-GR" altLang="el-GR" sz="2800">
              <a:latin typeface="Comic Sans MS" panose="030F0702030302020204" pitchFamily="66" charset="0"/>
            </a:endParaRPr>
          </a:p>
          <a:p>
            <a:pPr>
              <a:spcBef>
                <a:spcPct val="0"/>
              </a:spcBef>
            </a:pPr>
            <a:r>
              <a:rPr lang="el-GR" altLang="el-GR" sz="2800">
                <a:latin typeface="Comic Sans MS" panose="030F0702030302020204" pitchFamily="66" charset="0"/>
              </a:rPr>
              <a:t>Συνδυασμός γενετικών και περιβαλλοντικών παραγόντων</a:t>
            </a:r>
          </a:p>
          <a:p>
            <a:pPr>
              <a:spcBef>
                <a:spcPct val="0"/>
              </a:spcBef>
            </a:pPr>
            <a:endParaRPr lang="el-GR" altLang="el-GR" sz="2800">
              <a:latin typeface="Comic Sans MS" panose="030F0702030302020204" pitchFamily="66" charset="0"/>
            </a:endParaRPr>
          </a:p>
          <a:p>
            <a:pPr>
              <a:spcBef>
                <a:spcPct val="0"/>
              </a:spcBef>
            </a:pPr>
            <a:r>
              <a:rPr lang="el-GR" altLang="el-GR" sz="2800">
                <a:latin typeface="Comic Sans MS" panose="030F0702030302020204" pitchFamily="66" charset="0"/>
              </a:rPr>
              <a:t>Παραγωγή αυτοαντισωμάτων ή/και ανοσοσυμπλεγμάτων τα οποία καταστρέφουν τους ιστούς </a:t>
            </a:r>
          </a:p>
          <a:p>
            <a:pPr>
              <a:spcBef>
                <a:spcPct val="0"/>
              </a:spcBef>
            </a:pPr>
            <a:endParaRPr lang="el-GR" altLang="el-GR" sz="2800">
              <a:latin typeface="Comic Sans MS" panose="030F0702030302020204" pitchFamily="66"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B4A26D0A-723D-BE40-683A-8A3D219486CA}"/>
              </a:ext>
            </a:extLst>
          </p:cNvPr>
          <p:cNvSpPr>
            <a:spLocks noGrp="1" noChangeArrowheads="1"/>
          </p:cNvSpPr>
          <p:nvPr>
            <p:ph type="title"/>
          </p:nvPr>
        </p:nvSpPr>
        <p:spPr>
          <a:xfrm>
            <a:off x="685800" y="188913"/>
            <a:ext cx="7772400" cy="1143000"/>
          </a:xfrm>
        </p:spPr>
        <p:txBody>
          <a:bodyPr/>
          <a:lstStyle/>
          <a:p>
            <a:r>
              <a:rPr lang="el-GR" altLang="el-GR" sz="4000" b="1" dirty="0" err="1">
                <a:solidFill>
                  <a:srgbClr val="FF0000"/>
                </a:solidFill>
                <a:latin typeface="Comic Sans MS" panose="030F0702030302020204" pitchFamily="66" charset="0"/>
              </a:rPr>
              <a:t>Οικογενείς</a:t>
            </a:r>
            <a:r>
              <a:rPr lang="el-GR" altLang="el-GR" sz="4000" b="1" dirty="0">
                <a:solidFill>
                  <a:srgbClr val="FF0000"/>
                </a:solidFill>
                <a:latin typeface="Comic Sans MS" panose="030F0702030302020204" pitchFamily="66" charset="0"/>
              </a:rPr>
              <a:t> και γενετικοί παράγοντες</a:t>
            </a:r>
          </a:p>
        </p:txBody>
      </p:sp>
      <p:sp>
        <p:nvSpPr>
          <p:cNvPr id="82947" name="Content Placeholder 2">
            <a:extLst>
              <a:ext uri="{FF2B5EF4-FFF2-40B4-BE49-F238E27FC236}">
                <a16:creationId xmlns:a16="http://schemas.microsoft.com/office/drawing/2014/main" id="{D3AF5C8B-0232-C85A-D619-7C945618EA40}"/>
              </a:ext>
            </a:extLst>
          </p:cNvPr>
          <p:cNvSpPr>
            <a:spLocks noGrp="1" noChangeArrowheads="1"/>
          </p:cNvSpPr>
          <p:nvPr>
            <p:ph idx="1"/>
          </p:nvPr>
        </p:nvSpPr>
        <p:spPr>
          <a:xfrm>
            <a:off x="433388" y="1557338"/>
            <a:ext cx="8277225" cy="4103687"/>
          </a:xfrm>
        </p:spPr>
        <p:txBody>
          <a:bodyPr/>
          <a:lstStyle/>
          <a:p>
            <a:pPr>
              <a:spcBef>
                <a:spcPct val="0"/>
              </a:spcBef>
            </a:pPr>
            <a:r>
              <a:rPr lang="el-GR" altLang="el-GR" sz="1800" b="1" dirty="0" err="1">
                <a:latin typeface="Comic Sans MS" panose="030F0702030302020204" pitchFamily="66" charset="0"/>
              </a:rPr>
              <a:t>Οικογενής</a:t>
            </a:r>
            <a:r>
              <a:rPr lang="el-GR" altLang="el-GR" sz="1800" b="1" dirty="0">
                <a:latin typeface="Comic Sans MS" panose="030F0702030302020204" pitchFamily="66" charset="0"/>
              </a:rPr>
              <a:t> συσχέτιση</a:t>
            </a:r>
            <a:r>
              <a:rPr lang="en-US" altLang="el-GR" sz="1800" b="1" dirty="0">
                <a:latin typeface="Comic Sans MS" panose="030F0702030302020204" pitchFamily="66" charset="0"/>
              </a:rPr>
              <a:t>: </a:t>
            </a:r>
            <a:r>
              <a:rPr lang="el-GR" altLang="el-GR" sz="1800" dirty="0">
                <a:latin typeface="Comic Sans MS" panose="030F0702030302020204" pitchFamily="66" charset="0"/>
              </a:rPr>
              <a:t>Αυξημένη </a:t>
            </a:r>
            <a:r>
              <a:rPr lang="el-GR" altLang="el-GR" sz="1800" dirty="0" err="1">
                <a:latin typeface="Comic Sans MS" panose="030F0702030302020204" pitchFamily="66" charset="0"/>
              </a:rPr>
              <a:t>οικογενής</a:t>
            </a:r>
            <a:r>
              <a:rPr lang="el-GR" altLang="el-GR" sz="1800" dirty="0">
                <a:latin typeface="Comic Sans MS" panose="030F0702030302020204" pitchFamily="66" charset="0"/>
              </a:rPr>
              <a:t> προδιάθεση, 20% υγιών συγγενών πρώτου βαθμού εμφανίζουν </a:t>
            </a:r>
            <a:r>
              <a:rPr lang="el-GR" altLang="el-GR" sz="1800" dirty="0" err="1">
                <a:latin typeface="Comic Sans MS" panose="030F0702030302020204" pitchFamily="66" charset="0"/>
              </a:rPr>
              <a:t>αυτοαντισώματα</a:t>
            </a:r>
            <a:r>
              <a:rPr lang="el-GR" altLang="el-GR" sz="1800" dirty="0">
                <a:latin typeface="Comic Sans MS" panose="030F0702030302020204" pitchFamily="66" charset="0"/>
              </a:rPr>
              <a:t> </a:t>
            </a:r>
          </a:p>
          <a:p>
            <a:pPr>
              <a:spcBef>
                <a:spcPct val="0"/>
              </a:spcBef>
            </a:pPr>
            <a:r>
              <a:rPr lang="el-GR" altLang="el-GR" sz="1800" dirty="0" err="1">
                <a:latin typeface="Comic Sans MS" panose="030F0702030302020204" pitchFamily="66" charset="0"/>
              </a:rPr>
              <a:t>Μονοζυγωτικοί</a:t>
            </a:r>
            <a:r>
              <a:rPr lang="el-GR" altLang="el-GR" sz="1800" dirty="0">
                <a:latin typeface="Comic Sans MS" panose="030F0702030302020204" pitchFamily="66" charset="0"/>
              </a:rPr>
              <a:t> δίδυμοι</a:t>
            </a:r>
            <a:r>
              <a:rPr lang="en-US" altLang="el-GR" sz="1800" dirty="0">
                <a:latin typeface="Comic Sans MS" panose="030F0702030302020204" pitchFamily="66" charset="0"/>
              </a:rPr>
              <a:t>(25%) vs </a:t>
            </a:r>
            <a:r>
              <a:rPr lang="el-GR" altLang="el-GR" sz="1800" dirty="0" err="1">
                <a:latin typeface="Comic Sans MS" panose="030F0702030302020204" pitchFamily="66" charset="0"/>
              </a:rPr>
              <a:t>διζυγωτικοί</a:t>
            </a:r>
            <a:r>
              <a:rPr lang="el-GR" altLang="el-GR" sz="1800" dirty="0">
                <a:latin typeface="Comic Sans MS" panose="030F0702030302020204" pitchFamily="66" charset="0"/>
              </a:rPr>
              <a:t> δίδυμοι</a:t>
            </a:r>
            <a:r>
              <a:rPr lang="en-US" altLang="el-GR" sz="1800" dirty="0">
                <a:latin typeface="Comic Sans MS" panose="030F0702030302020204" pitchFamily="66" charset="0"/>
              </a:rPr>
              <a:t>(1% to 3%).</a:t>
            </a:r>
          </a:p>
          <a:p>
            <a:pPr>
              <a:spcBef>
                <a:spcPct val="0"/>
              </a:spcBef>
            </a:pPr>
            <a:r>
              <a:rPr lang="en-US" altLang="el-GR" sz="1800" b="1" dirty="0">
                <a:latin typeface="Comic Sans MS" panose="030F0702030302020204" pitchFamily="66" charset="0"/>
              </a:rPr>
              <a:t>HLA </a:t>
            </a:r>
            <a:r>
              <a:rPr lang="el-GR" altLang="el-GR" sz="1800" b="1" dirty="0">
                <a:latin typeface="Comic Sans MS" panose="030F0702030302020204" pitchFamily="66" charset="0"/>
              </a:rPr>
              <a:t>συσχέτιση</a:t>
            </a:r>
            <a:r>
              <a:rPr lang="en-US" altLang="el-GR" sz="1800" b="1" dirty="0">
                <a:latin typeface="Comic Sans MS" panose="030F0702030302020204" pitchFamily="66" charset="0"/>
              </a:rPr>
              <a:t>:</a:t>
            </a:r>
            <a:r>
              <a:rPr lang="en-US" altLang="el-GR" sz="1800" dirty="0">
                <a:latin typeface="Comic Sans MS" panose="030F0702030302020204" pitchFamily="66" charset="0"/>
              </a:rPr>
              <a:t> </a:t>
            </a:r>
            <a:r>
              <a:rPr lang="el-GR" altLang="el-GR" sz="1800" dirty="0">
                <a:latin typeface="Comic Sans MS" panose="030F0702030302020204" pitchFamily="66" charset="0"/>
              </a:rPr>
              <a:t>Ο σχετικός κίνδυνος </a:t>
            </a:r>
            <a:r>
              <a:rPr lang="en-US" altLang="el-GR" sz="1800" dirty="0">
                <a:latin typeface="Comic Sans MS" panose="030F0702030302020204" pitchFamily="66" charset="0"/>
              </a:rPr>
              <a:t> </a:t>
            </a:r>
            <a:r>
              <a:rPr lang="el-GR" altLang="el-GR" sz="1800" dirty="0">
                <a:latin typeface="Comic Sans MS" panose="030F0702030302020204" pitchFamily="66" charset="0"/>
              </a:rPr>
              <a:t>(</a:t>
            </a:r>
            <a:r>
              <a:rPr lang="en-US" altLang="el-GR" sz="1800" dirty="0">
                <a:latin typeface="Comic Sans MS" panose="030F0702030302020204" pitchFamily="66" charset="0"/>
              </a:rPr>
              <a:t>odds ratio </a:t>
            </a:r>
            <a:r>
              <a:rPr lang="el-GR" altLang="el-GR" sz="1800" dirty="0">
                <a:latin typeface="Comic Sans MS" panose="030F0702030302020204" pitchFamily="66" charset="0"/>
              </a:rPr>
              <a:t> - </a:t>
            </a:r>
            <a:r>
              <a:rPr lang="en-US" altLang="el-GR" sz="1800" dirty="0">
                <a:latin typeface="Comic Sans MS" panose="030F0702030302020204" pitchFamily="66" charset="0"/>
              </a:rPr>
              <a:t>relative risk) </a:t>
            </a:r>
            <a:r>
              <a:rPr lang="el-GR" altLang="el-GR" sz="1800" dirty="0">
                <a:latin typeface="Comic Sans MS" panose="030F0702030302020204" pitchFamily="66" charset="0"/>
              </a:rPr>
              <a:t>για τα άτομα με </a:t>
            </a:r>
            <a:r>
              <a:rPr lang="en-US" altLang="el-GR" sz="1800" dirty="0">
                <a:latin typeface="Comic Sans MS" panose="030F0702030302020204" pitchFamily="66" charset="0"/>
              </a:rPr>
              <a:t>HLA-DR2 </a:t>
            </a:r>
            <a:r>
              <a:rPr lang="el-GR" altLang="el-GR" sz="1800" dirty="0">
                <a:latin typeface="Comic Sans MS" panose="030F0702030302020204" pitchFamily="66" charset="0"/>
              </a:rPr>
              <a:t>ή </a:t>
            </a:r>
            <a:r>
              <a:rPr lang="en-US" altLang="el-GR" sz="1800" dirty="0">
                <a:latin typeface="Comic Sans MS" panose="030F0702030302020204" pitchFamily="66" charset="0"/>
              </a:rPr>
              <a:t>HLA-DR3 </a:t>
            </a:r>
            <a:r>
              <a:rPr lang="el-GR" altLang="el-GR" sz="1800" dirty="0">
                <a:latin typeface="Comic Sans MS" panose="030F0702030302020204" pitchFamily="66" charset="0"/>
              </a:rPr>
              <a:t>είναι </a:t>
            </a:r>
            <a:r>
              <a:rPr lang="en-US" altLang="el-GR" sz="1800" dirty="0">
                <a:latin typeface="Comic Sans MS" panose="030F0702030302020204" pitchFamily="66" charset="0"/>
              </a:rPr>
              <a:t>2 </a:t>
            </a:r>
            <a:r>
              <a:rPr lang="el-GR" altLang="el-GR" sz="1800" dirty="0">
                <a:latin typeface="Comic Sans MS" panose="030F0702030302020204" pitchFamily="66" charset="0"/>
              </a:rPr>
              <a:t>με </a:t>
            </a:r>
            <a:r>
              <a:rPr lang="en-US" altLang="el-GR" sz="1800" dirty="0">
                <a:latin typeface="Comic Sans MS" panose="030F0702030302020204" pitchFamily="66" charset="0"/>
              </a:rPr>
              <a:t>3, </a:t>
            </a:r>
            <a:r>
              <a:rPr lang="el-GR" altLang="el-GR" sz="1800" dirty="0">
                <a:latin typeface="Comic Sans MS" panose="030F0702030302020204" pitchFamily="66" charset="0"/>
              </a:rPr>
              <a:t>ή </a:t>
            </a:r>
            <a:r>
              <a:rPr lang="en-US" altLang="el-GR" sz="1800" dirty="0">
                <a:latin typeface="Comic Sans MS" panose="030F0702030302020204" pitchFamily="66" charset="0"/>
              </a:rPr>
              <a:t>5</a:t>
            </a:r>
            <a:r>
              <a:rPr lang="el-GR" altLang="el-GR" sz="1800" dirty="0">
                <a:latin typeface="Comic Sans MS" panose="030F0702030302020204" pitchFamily="66" charset="0"/>
              </a:rPr>
              <a:t> αν υπάρχουν και οι δυο </a:t>
            </a:r>
            <a:r>
              <a:rPr lang="el-GR" altLang="el-GR" sz="1800" dirty="0" err="1">
                <a:latin typeface="Comic Sans MS" panose="030F0702030302020204" pitchFamily="66" charset="0"/>
              </a:rPr>
              <a:t>απλότυποι</a:t>
            </a:r>
            <a:r>
              <a:rPr lang="en-US" altLang="el-GR" sz="1800" dirty="0">
                <a:latin typeface="Comic Sans MS" panose="030F0702030302020204" pitchFamily="66" charset="0"/>
              </a:rPr>
              <a:t>.</a:t>
            </a:r>
          </a:p>
          <a:p>
            <a:pPr>
              <a:spcBef>
                <a:spcPct val="0"/>
              </a:spcBef>
            </a:pPr>
            <a:r>
              <a:rPr lang="el-GR" altLang="el-GR" sz="1800" b="1" dirty="0">
                <a:latin typeface="Comic Sans MS" panose="030F0702030302020204" pitchFamily="66" charset="0"/>
              </a:rPr>
              <a:t>Άλλα γονίδια</a:t>
            </a:r>
            <a:r>
              <a:rPr lang="en-US" altLang="el-GR" sz="1800" b="1" dirty="0">
                <a:latin typeface="Comic Sans MS" panose="030F0702030302020204" pitchFamily="66" charset="0"/>
              </a:rPr>
              <a:t>: </a:t>
            </a:r>
            <a:r>
              <a:rPr lang="el-GR" altLang="el-GR" sz="1800" b="1" dirty="0">
                <a:latin typeface="Comic Sans MS" panose="030F0702030302020204" pitchFamily="66" charset="0"/>
              </a:rPr>
              <a:t>γενετικές ανεπάρκειες των </a:t>
            </a:r>
            <a:r>
              <a:rPr lang="en-US" altLang="el-GR" sz="1800" dirty="0">
                <a:latin typeface="Comic Sans MS" panose="030F0702030302020204" pitchFamily="66" charset="0"/>
              </a:rPr>
              <a:t>C1q, C2, or C4: 10% </a:t>
            </a:r>
            <a:r>
              <a:rPr lang="el-GR" altLang="el-GR" sz="1800" dirty="0">
                <a:latin typeface="Comic Sans MS" panose="030F0702030302020204" pitchFamily="66" charset="0"/>
              </a:rPr>
              <a:t>των ασθενών με ΣΕΛ       ελαττωματική κάθαρση των </a:t>
            </a:r>
            <a:r>
              <a:rPr lang="el-GR" altLang="el-GR" sz="1800" dirty="0" err="1">
                <a:latin typeface="Comic Sans MS" panose="030F0702030302020204" pitchFamily="66" charset="0"/>
              </a:rPr>
              <a:t>ανοσοσυμπλεγμάτων</a:t>
            </a:r>
            <a:r>
              <a:rPr lang="el-GR" altLang="el-GR" sz="1800" dirty="0">
                <a:latin typeface="Comic Sans MS" panose="030F0702030302020204" pitchFamily="66" charset="0"/>
              </a:rPr>
              <a:t> και των </a:t>
            </a:r>
            <a:r>
              <a:rPr lang="el-GR" altLang="el-GR" sz="1800" dirty="0" err="1">
                <a:latin typeface="Comic Sans MS" panose="030F0702030302020204" pitchFamily="66" charset="0"/>
              </a:rPr>
              <a:t>αποπτωτικών</a:t>
            </a:r>
            <a:r>
              <a:rPr lang="el-GR" altLang="el-GR" sz="1800" dirty="0">
                <a:latin typeface="Comic Sans MS" panose="030F0702030302020204" pitchFamily="66" charset="0"/>
              </a:rPr>
              <a:t> κυττάρων</a:t>
            </a:r>
            <a:r>
              <a:rPr lang="en-US" altLang="el-GR" sz="1800" dirty="0">
                <a:latin typeface="Comic Sans MS" panose="030F0702030302020204" pitchFamily="66" charset="0"/>
              </a:rPr>
              <a:t>, </a:t>
            </a:r>
            <a:r>
              <a:rPr lang="el-GR" altLang="el-GR" sz="1800" dirty="0">
                <a:latin typeface="Comic Sans MS" panose="030F0702030302020204" pitchFamily="66" charset="0"/>
              </a:rPr>
              <a:t>και αποτυχία της Β-κυτταρικής ανοχής</a:t>
            </a:r>
            <a:r>
              <a:rPr lang="en-US" altLang="el-GR" sz="1800" dirty="0">
                <a:latin typeface="Comic Sans MS" panose="030F0702030302020204" pitchFamily="66" charset="0"/>
              </a:rPr>
              <a:t>. </a:t>
            </a:r>
            <a:endParaRPr lang="el-GR" altLang="el-GR" sz="1800" dirty="0">
              <a:latin typeface="Comic Sans MS" panose="030F0702030302020204" pitchFamily="66" charset="0"/>
            </a:endParaRPr>
          </a:p>
          <a:p>
            <a:pPr>
              <a:spcBef>
                <a:spcPct val="0"/>
              </a:spcBef>
            </a:pPr>
            <a:r>
              <a:rPr lang="el-GR" altLang="el-GR" sz="1800" b="1" dirty="0">
                <a:latin typeface="Comic Sans MS" panose="030F0702030302020204" pitchFamily="66" charset="0"/>
              </a:rPr>
              <a:t>Πολυμορφισμός στον ανασταλτικό </a:t>
            </a:r>
            <a:r>
              <a:rPr lang="en-US" altLang="el-GR" sz="1800" b="1" dirty="0">
                <a:latin typeface="Comic Sans MS" panose="030F0702030302020204" pitchFamily="66" charset="0"/>
              </a:rPr>
              <a:t>Fc </a:t>
            </a:r>
            <a:r>
              <a:rPr lang="el-GR" altLang="el-GR" sz="1800" b="1" dirty="0">
                <a:latin typeface="Comic Sans MS" panose="030F0702030302020204" pitchFamily="66" charset="0"/>
              </a:rPr>
              <a:t>υποδοχέα</a:t>
            </a:r>
            <a:r>
              <a:rPr lang="en-US" altLang="el-GR" sz="1800" b="1" dirty="0">
                <a:latin typeface="Comic Sans MS" panose="030F0702030302020204" pitchFamily="66" charset="0"/>
              </a:rPr>
              <a:t> </a:t>
            </a:r>
            <a:r>
              <a:rPr lang="el-GR" altLang="el-GR" sz="1800" b="1" dirty="0">
                <a:latin typeface="Comic Sans MS" panose="030F0702030302020204" pitchFamily="66" charset="0"/>
              </a:rPr>
              <a:t>της </a:t>
            </a:r>
            <a:r>
              <a:rPr lang="en-US" altLang="el-GR" sz="1800" b="1" dirty="0">
                <a:latin typeface="Comic Sans MS" panose="030F0702030302020204" pitchFamily="66" charset="0"/>
              </a:rPr>
              <a:t>IgG, </a:t>
            </a:r>
            <a:r>
              <a:rPr lang="en-US" altLang="el-GR" sz="1800" b="1" dirty="0" err="1">
                <a:latin typeface="Comic Sans MS" panose="030F0702030302020204" pitchFamily="66" charset="0"/>
              </a:rPr>
              <a:t>FcγRIIb</a:t>
            </a:r>
            <a:r>
              <a:rPr lang="el-GR" altLang="el-GR" sz="1800" b="1" dirty="0">
                <a:latin typeface="Comic Sans MS" panose="030F0702030302020204" pitchFamily="66" charset="0"/>
              </a:rPr>
              <a:t> (</a:t>
            </a:r>
            <a:r>
              <a:rPr lang="en-US" altLang="el-GR" sz="1800" b="1" dirty="0">
                <a:latin typeface="Comic Sans MS" panose="030F0702030302020204" pitchFamily="66" charset="0"/>
              </a:rPr>
              <a:t>CD32)</a:t>
            </a:r>
            <a:r>
              <a:rPr lang="el-GR" altLang="el-GR" sz="1800" dirty="0">
                <a:latin typeface="Comic Sans MS" panose="030F0702030302020204" pitchFamily="66" charset="0"/>
              </a:rPr>
              <a:t> που οδηγεί σε ανεπαρκή έλεγχο της </a:t>
            </a:r>
            <a:r>
              <a:rPr lang="en-US" altLang="el-GR" sz="1800" dirty="0">
                <a:latin typeface="Comic Sans MS" panose="030F0702030302020204" pitchFamily="66" charset="0"/>
              </a:rPr>
              <a:t>B </a:t>
            </a:r>
            <a:r>
              <a:rPr lang="el-GR" altLang="el-GR" sz="1800" dirty="0">
                <a:latin typeface="Comic Sans MS" panose="030F0702030302020204" pitchFamily="66" charset="0"/>
              </a:rPr>
              <a:t>κυτταρικής ενεργοποίησης</a:t>
            </a:r>
            <a:r>
              <a:rPr lang="en-US" altLang="el-GR" sz="1800" dirty="0">
                <a:latin typeface="Comic Sans MS" panose="030F0702030302020204" pitchFamily="66" charset="0"/>
              </a:rPr>
              <a:t>. </a:t>
            </a:r>
            <a:endParaRPr lang="el-GR" altLang="el-GR" sz="1800" dirty="0">
              <a:latin typeface="Comic Sans MS" panose="030F0702030302020204" pitchFamily="66" charset="0"/>
            </a:endParaRPr>
          </a:p>
          <a:p>
            <a:pPr>
              <a:spcBef>
                <a:spcPct val="0"/>
              </a:spcBef>
            </a:pPr>
            <a:r>
              <a:rPr lang="el-GR" altLang="el-GR" sz="1800" dirty="0">
                <a:latin typeface="Comic Sans MS" panose="030F0702030302020204" pitchFamily="66" charset="0"/>
              </a:rPr>
              <a:t>Πολλά άλλα γονίδια σε </a:t>
            </a:r>
            <a:r>
              <a:rPr lang="en-US" altLang="el-GR" sz="1800" dirty="0">
                <a:latin typeface="Comic Sans MS" panose="030F0702030302020204" pitchFamily="66" charset="0"/>
              </a:rPr>
              <a:t>genome-wide association studies, </a:t>
            </a:r>
            <a:r>
              <a:rPr lang="el-GR" altLang="el-GR" sz="1800" dirty="0">
                <a:latin typeface="Comic Sans MS" panose="030F0702030302020204" pitchFamily="66" charset="0"/>
              </a:rPr>
              <a:t>αλλά μη  επαρκώς καθορισμένος ο ρόλος τους</a:t>
            </a:r>
            <a:endParaRPr lang="en-US" altLang="el-GR" sz="1800" dirty="0">
              <a:latin typeface="Comic Sans MS" panose="030F0702030302020204" pitchFamily="66" charset="0"/>
            </a:endParaRPr>
          </a:p>
          <a:p>
            <a:endParaRPr lang="el-GR" altLang="el-GR" dirty="0"/>
          </a:p>
        </p:txBody>
      </p:sp>
      <p:cxnSp>
        <p:nvCxnSpPr>
          <p:cNvPr id="82948" name="4 - Ευθύγραμμο βέλος σύνδεσης">
            <a:extLst>
              <a:ext uri="{FF2B5EF4-FFF2-40B4-BE49-F238E27FC236}">
                <a16:creationId xmlns:a16="http://schemas.microsoft.com/office/drawing/2014/main" id="{F73A42B1-A486-F63F-BD6C-E5AFA9840FF6}"/>
              </a:ext>
            </a:extLst>
          </p:cNvPr>
          <p:cNvCxnSpPr>
            <a:cxnSpLocks noChangeShapeType="1"/>
          </p:cNvCxnSpPr>
          <p:nvPr/>
        </p:nvCxnSpPr>
        <p:spPr bwMode="auto">
          <a:xfrm>
            <a:off x="2700338" y="3644900"/>
            <a:ext cx="360362"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2B9F8B48-4860-6563-8908-3E02D3E233AB}"/>
              </a:ext>
            </a:extLst>
          </p:cNvPr>
          <p:cNvSpPr>
            <a:spLocks noGrp="1" noChangeArrowheads="1"/>
          </p:cNvSpPr>
          <p:nvPr>
            <p:ph type="title"/>
          </p:nvPr>
        </p:nvSpPr>
        <p:spPr>
          <a:xfrm>
            <a:off x="755650" y="260350"/>
            <a:ext cx="7772400" cy="1143000"/>
          </a:xfrm>
        </p:spPr>
        <p:txBody>
          <a:bodyPr/>
          <a:lstStyle/>
          <a:p>
            <a:r>
              <a:rPr lang="el-GR" altLang="el-GR" sz="4000" b="1">
                <a:solidFill>
                  <a:srgbClr val="FF0000"/>
                </a:solidFill>
                <a:latin typeface="Comic Sans MS" panose="030F0702030302020204" pitchFamily="66" charset="0"/>
              </a:rPr>
              <a:t>Περιβαλλοντικοί παράγοντες</a:t>
            </a:r>
          </a:p>
        </p:txBody>
      </p:sp>
      <p:sp>
        <p:nvSpPr>
          <p:cNvPr id="83971" name="Content Placeholder 2">
            <a:extLst>
              <a:ext uri="{FF2B5EF4-FFF2-40B4-BE49-F238E27FC236}">
                <a16:creationId xmlns:a16="http://schemas.microsoft.com/office/drawing/2014/main" id="{0C59571A-89C9-EFEC-4B55-FB98A5C93643}"/>
              </a:ext>
            </a:extLst>
          </p:cNvPr>
          <p:cNvSpPr>
            <a:spLocks noGrp="1" noChangeArrowheads="1"/>
          </p:cNvSpPr>
          <p:nvPr>
            <p:ph idx="1"/>
          </p:nvPr>
        </p:nvSpPr>
        <p:spPr>
          <a:xfrm>
            <a:off x="684213" y="1557338"/>
            <a:ext cx="7772400" cy="4114800"/>
          </a:xfrm>
        </p:spPr>
        <p:txBody>
          <a:bodyPr/>
          <a:lstStyle/>
          <a:p>
            <a:pPr>
              <a:spcBef>
                <a:spcPct val="0"/>
              </a:spcBef>
            </a:pPr>
            <a:r>
              <a:rPr lang="el-GR" altLang="el-GR" sz="2000" b="1">
                <a:latin typeface="Comic Sans MS" panose="030F0702030302020204" pitchFamily="66" charset="0"/>
              </a:rPr>
              <a:t>Υπεριώδης ακτινοβολία</a:t>
            </a:r>
            <a:r>
              <a:rPr lang="en-US" altLang="el-GR" sz="2000" b="1">
                <a:latin typeface="Comic Sans MS" panose="030F0702030302020204" pitchFamily="66" charset="0"/>
              </a:rPr>
              <a:t> (UV) </a:t>
            </a:r>
            <a:r>
              <a:rPr lang="en-US" altLang="el-GR" sz="2000">
                <a:latin typeface="Comic Sans MS" panose="030F0702030302020204" pitchFamily="66" charset="0"/>
              </a:rPr>
              <a:t> (sun exposure) </a:t>
            </a:r>
            <a:r>
              <a:rPr lang="el-GR" altLang="el-GR" sz="2000">
                <a:latin typeface="Comic Sans MS" panose="030F0702030302020204" pitchFamily="66" charset="0"/>
              </a:rPr>
              <a:t>επιδεινώνει τις βλάβες του ΣΕΛ</a:t>
            </a:r>
            <a:endParaRPr lang="en-US" altLang="el-GR" sz="2000">
              <a:latin typeface="Comic Sans MS" panose="030F0702030302020204" pitchFamily="66" charset="0"/>
            </a:endParaRPr>
          </a:p>
          <a:p>
            <a:pPr>
              <a:spcBef>
                <a:spcPct val="0"/>
              </a:spcBef>
            </a:pPr>
            <a:r>
              <a:rPr lang="el-GR" altLang="el-GR" sz="2000" b="1">
                <a:latin typeface="Comic Sans MS" panose="030F0702030302020204" pitchFamily="66" charset="0"/>
              </a:rPr>
              <a:t>Κάπνισμα</a:t>
            </a:r>
            <a:r>
              <a:rPr lang="en-US" altLang="el-GR" sz="2000" b="1">
                <a:latin typeface="Comic Sans MS" panose="030F0702030302020204" pitchFamily="66" charset="0"/>
              </a:rPr>
              <a:t>: </a:t>
            </a:r>
            <a:r>
              <a:rPr lang="el-GR" altLang="el-GR" sz="2000">
                <a:latin typeface="Comic Sans MS" panose="030F0702030302020204" pitchFamily="66" charset="0"/>
              </a:rPr>
              <a:t>δημιουργία ΣΕΛ, εμφάνιση αυτοαντισωμάτων</a:t>
            </a:r>
            <a:endParaRPr lang="en-US" altLang="el-GR" sz="2000">
              <a:latin typeface="Comic Sans MS" panose="030F0702030302020204" pitchFamily="66" charset="0"/>
            </a:endParaRPr>
          </a:p>
          <a:p>
            <a:pPr>
              <a:spcBef>
                <a:spcPct val="0"/>
              </a:spcBef>
            </a:pPr>
            <a:r>
              <a:rPr lang="el-GR" altLang="el-GR" sz="2000" b="1">
                <a:latin typeface="Comic Sans MS" panose="030F0702030302020204" pitchFamily="66" charset="0"/>
              </a:rPr>
              <a:t>Φυλετικές ορμόνες</a:t>
            </a:r>
            <a:r>
              <a:rPr lang="en-US" altLang="el-GR" sz="2000">
                <a:latin typeface="Comic Sans MS" panose="030F0702030302020204" pitchFamily="66" charset="0"/>
              </a:rPr>
              <a:t>: </a:t>
            </a:r>
            <a:r>
              <a:rPr lang="el-GR" altLang="el-GR" sz="2000">
                <a:latin typeface="Comic Sans MS" panose="030F0702030302020204" pitchFamily="66" charset="0"/>
              </a:rPr>
              <a:t>σημαντική επίδραση στην ανάπτυξη της νόσου (10 φορές συχνότερος στις γυναίκες στην αναπαραγωγική ηλικία αλλά μόνον 2-3 φορές αργότερα).</a:t>
            </a:r>
            <a:r>
              <a:rPr lang="en-US" altLang="el-GR" sz="2000">
                <a:latin typeface="Comic Sans MS" panose="030F0702030302020204" pitchFamily="66" charset="0"/>
              </a:rPr>
              <a:t> </a:t>
            </a:r>
            <a:r>
              <a:rPr lang="el-GR" altLang="el-GR" sz="2000">
                <a:latin typeface="Comic Sans MS" panose="030F0702030302020204" pitchFamily="66" charset="0"/>
              </a:rPr>
              <a:t>Εν τούτοις η θεραπεία με οιστρογόνα και προγεστερόνη δεν επηρεάζει τη συχνότητα ή βαρύτητα της νόσου</a:t>
            </a:r>
            <a:endParaRPr lang="en-US" altLang="el-GR" sz="2000">
              <a:latin typeface="Comic Sans MS" panose="030F0702030302020204" pitchFamily="66" charset="0"/>
            </a:endParaRPr>
          </a:p>
          <a:p>
            <a:pPr>
              <a:spcBef>
                <a:spcPct val="0"/>
              </a:spcBef>
            </a:pPr>
            <a:r>
              <a:rPr lang="el-GR" altLang="el-GR" sz="2000" b="1">
                <a:latin typeface="Comic Sans MS" panose="030F0702030302020204" pitchFamily="66" charset="0"/>
              </a:rPr>
              <a:t>Φάρμακα (προκαϊναμίδη, υδραλαζίνη)</a:t>
            </a:r>
            <a:r>
              <a:rPr lang="en-US" altLang="el-GR" sz="2000">
                <a:latin typeface="Comic Sans MS" panose="030F0702030302020204" pitchFamily="66" charset="0"/>
              </a:rPr>
              <a:t> </a:t>
            </a:r>
            <a:r>
              <a:rPr lang="el-GR" altLang="el-GR" sz="2000">
                <a:latin typeface="Comic Sans MS" panose="030F0702030302020204" pitchFamily="66" charset="0"/>
              </a:rPr>
              <a:t>επάγουν </a:t>
            </a:r>
            <a:r>
              <a:rPr lang="en-US" altLang="el-GR" sz="2000">
                <a:latin typeface="Comic Sans MS" panose="030F0702030302020204" pitchFamily="66" charset="0"/>
              </a:rPr>
              <a:t>SLE-like </a:t>
            </a:r>
            <a:r>
              <a:rPr lang="el-GR" altLang="el-GR" sz="2000">
                <a:latin typeface="Comic Sans MS" panose="030F0702030302020204" pitchFamily="66" charset="0"/>
              </a:rPr>
              <a:t>νόσο</a:t>
            </a:r>
            <a:r>
              <a:rPr lang="en-US" altLang="el-GR" sz="2000">
                <a:latin typeface="Comic Sans MS" panose="030F0702030302020204" pitchFamily="66" charset="0"/>
              </a:rPr>
              <a:t>, </a:t>
            </a:r>
            <a:r>
              <a:rPr lang="el-GR" altLang="el-GR" sz="2000">
                <a:latin typeface="Comic Sans MS" panose="030F0702030302020204" pitchFamily="66" charset="0"/>
              </a:rPr>
              <a:t>χωρίς σπειραματονεφρίτιδα</a:t>
            </a:r>
            <a:r>
              <a:rPr lang="en-US" altLang="el-GR" sz="2000">
                <a:latin typeface="Comic Sans MS" panose="030F0702030302020204" pitchFamily="66" charset="0"/>
              </a:rPr>
              <a:t>. A</a:t>
            </a:r>
            <a:r>
              <a:rPr lang="el-GR" altLang="el-GR" sz="2000">
                <a:latin typeface="Comic Sans MS" panose="030F0702030302020204" pitchFamily="66" charset="0"/>
              </a:rPr>
              <a:t>υτά τα φάρμακα προκαλούν απομεθυλίωση του </a:t>
            </a:r>
            <a:r>
              <a:rPr lang="en-US" altLang="el-GR" sz="2000">
                <a:latin typeface="Comic Sans MS" panose="030F0702030302020204" pitchFamily="66" charset="0"/>
              </a:rPr>
              <a:t>DNA </a:t>
            </a:r>
            <a:r>
              <a:rPr lang="el-GR" altLang="el-GR" sz="2000">
                <a:latin typeface="Comic Sans MS" panose="030F0702030302020204" pitchFamily="66" charset="0"/>
              </a:rPr>
              <a:t>η οποία επηρ</a:t>
            </a:r>
            <a:r>
              <a:rPr lang="en-US" altLang="el-GR" sz="2000">
                <a:latin typeface="Comic Sans MS" panose="030F0702030302020204" pitchFamily="66" charset="0"/>
              </a:rPr>
              <a:t>e</a:t>
            </a:r>
            <a:r>
              <a:rPr lang="el-GR" altLang="el-GR" sz="2000">
                <a:latin typeface="Comic Sans MS" panose="030F0702030302020204" pitchFamily="66" charset="0"/>
              </a:rPr>
              <a:t>άζει έκφραση συγκεκριμένων γονιδίων</a:t>
            </a:r>
            <a:r>
              <a:rPr lang="en-US" altLang="el-GR" sz="2000">
                <a:latin typeface="Comic Sans MS" panose="030F0702030302020204" pitchFamily="66" charset="0"/>
              </a:rPr>
              <a:t>.</a:t>
            </a:r>
          </a:p>
          <a:p>
            <a:endParaRPr lang="el-GR" altLang="el-G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FDF2EC38-3A28-3515-CB63-5ED7C5749610}"/>
              </a:ext>
            </a:extLst>
          </p:cNvPr>
          <p:cNvSpPr>
            <a:spLocks noGrp="1" noChangeArrowheads="1"/>
          </p:cNvSpPr>
          <p:nvPr>
            <p:ph type="title"/>
          </p:nvPr>
        </p:nvSpPr>
        <p:spPr>
          <a:xfrm>
            <a:off x="685800" y="404813"/>
            <a:ext cx="7989888" cy="1152525"/>
          </a:xfrm>
        </p:spPr>
        <p:txBody>
          <a:bodyPr/>
          <a:lstStyle/>
          <a:p>
            <a:r>
              <a:rPr lang="el-GR" altLang="el-GR" sz="3600" b="1">
                <a:solidFill>
                  <a:srgbClr val="FF0000"/>
                </a:solidFill>
                <a:latin typeface="Comic Sans MS" panose="030F0702030302020204" pitchFamily="66" charset="0"/>
              </a:rPr>
              <a:t>Ανοσολογικές διαταραχές στον ΣΕΛ</a:t>
            </a:r>
          </a:p>
        </p:txBody>
      </p:sp>
      <p:sp>
        <p:nvSpPr>
          <p:cNvPr id="84995" name="Content Placeholder 2">
            <a:extLst>
              <a:ext uri="{FF2B5EF4-FFF2-40B4-BE49-F238E27FC236}">
                <a16:creationId xmlns:a16="http://schemas.microsoft.com/office/drawing/2014/main" id="{44647D56-94CD-ADE2-B011-46231698B4D1}"/>
              </a:ext>
            </a:extLst>
          </p:cNvPr>
          <p:cNvSpPr>
            <a:spLocks noGrp="1" noChangeArrowheads="1"/>
          </p:cNvSpPr>
          <p:nvPr>
            <p:ph idx="1"/>
          </p:nvPr>
        </p:nvSpPr>
        <p:spPr>
          <a:xfrm>
            <a:off x="395288" y="1700213"/>
            <a:ext cx="8280400" cy="4465637"/>
          </a:xfrm>
        </p:spPr>
        <p:txBody>
          <a:bodyPr/>
          <a:lstStyle/>
          <a:p>
            <a:r>
              <a:rPr lang="en-US" altLang="el-GR" sz="2000" b="1">
                <a:latin typeface="Comic Sans MS" panose="030F0702030302020204" pitchFamily="66" charset="0"/>
              </a:rPr>
              <a:t>Type I </a:t>
            </a:r>
            <a:r>
              <a:rPr lang="el-GR" altLang="el-GR" sz="2000" b="1">
                <a:latin typeface="Comic Sans MS" panose="030F0702030302020204" pitchFamily="66" charset="0"/>
              </a:rPr>
              <a:t>ιντερφερόνες</a:t>
            </a:r>
            <a:r>
              <a:rPr lang="en-US" altLang="el-GR" sz="2000" b="1">
                <a:latin typeface="Comic Sans MS" panose="030F0702030302020204" pitchFamily="66" charset="0"/>
              </a:rPr>
              <a:t>: </a:t>
            </a:r>
            <a:r>
              <a:rPr lang="el-GR" altLang="el-GR" sz="2000">
                <a:latin typeface="Comic Sans MS" panose="030F0702030302020204" pitchFamily="66" charset="0"/>
              </a:rPr>
              <a:t>παραγωγή μεγάλων ποσών </a:t>
            </a:r>
            <a:r>
              <a:rPr lang="en-US" altLang="el-GR" sz="2000">
                <a:latin typeface="Comic Sans MS" panose="030F0702030302020204" pitchFamily="66" charset="0"/>
              </a:rPr>
              <a:t>interferon-α (IFN-α), a type I interferon </a:t>
            </a:r>
            <a:r>
              <a:rPr lang="el-GR" altLang="el-GR" sz="2000">
                <a:latin typeface="Comic Sans MS" panose="030F0702030302020204" pitchFamily="66" charset="0"/>
              </a:rPr>
              <a:t> από τα πλασματοκυτταροειδή δενδριτικά κύτταρα. </a:t>
            </a:r>
            <a:endParaRPr lang="en-US" altLang="el-GR" sz="2000">
              <a:latin typeface="Comic Sans MS" panose="030F0702030302020204" pitchFamily="66" charset="0"/>
            </a:endParaRPr>
          </a:p>
          <a:p>
            <a:r>
              <a:rPr lang="en-US" altLang="el-GR" sz="2000" b="1">
                <a:latin typeface="Comic Sans MS" panose="030F0702030302020204" pitchFamily="66" charset="0"/>
              </a:rPr>
              <a:t>TLR </a:t>
            </a:r>
            <a:r>
              <a:rPr lang="el-GR" altLang="el-GR" sz="2000" b="1">
                <a:latin typeface="Comic Sans MS" panose="030F0702030302020204" pitchFamily="66" charset="0"/>
              </a:rPr>
              <a:t>σήματα</a:t>
            </a:r>
            <a:r>
              <a:rPr lang="en-US" altLang="el-GR" sz="2000" b="1">
                <a:latin typeface="Comic Sans MS" panose="030F0702030302020204" pitchFamily="66" charset="0"/>
              </a:rPr>
              <a:t>:</a:t>
            </a:r>
            <a:r>
              <a:rPr lang="en-US" altLang="el-GR" sz="2000">
                <a:latin typeface="Comic Sans MS" panose="030F0702030302020204" pitchFamily="66" charset="0"/>
              </a:rPr>
              <a:t>TLRs </a:t>
            </a:r>
            <a:r>
              <a:rPr lang="el-GR" altLang="el-GR" sz="2000">
                <a:latin typeface="Comic Sans MS" panose="030F0702030302020204" pitchFamily="66" charset="0"/>
              </a:rPr>
              <a:t>οι οποίοι αναγνωρίζουν </a:t>
            </a:r>
            <a:r>
              <a:rPr lang="en-US" altLang="el-GR" sz="2000">
                <a:latin typeface="Comic Sans MS" panose="030F0702030302020204" pitchFamily="66" charset="0"/>
              </a:rPr>
              <a:t>DNA </a:t>
            </a:r>
            <a:r>
              <a:rPr lang="el-GR" altLang="el-GR" sz="2000">
                <a:latin typeface="Comic Sans MS" panose="030F0702030302020204" pitchFamily="66" charset="0"/>
              </a:rPr>
              <a:t>και </a:t>
            </a:r>
            <a:r>
              <a:rPr lang="en-US" altLang="el-GR" sz="2000">
                <a:latin typeface="Comic Sans MS" panose="030F0702030302020204" pitchFamily="66" charset="0"/>
              </a:rPr>
              <a:t>RNA, </a:t>
            </a:r>
            <a:r>
              <a:rPr lang="el-GR" altLang="el-GR" sz="2000">
                <a:latin typeface="Comic Sans MS" panose="030F0702030302020204" pitchFamily="66" charset="0"/>
              </a:rPr>
              <a:t>κυρίως με τους επίτοπους</a:t>
            </a:r>
            <a:r>
              <a:rPr lang="en-US" altLang="el-GR" sz="2000">
                <a:latin typeface="Comic Sans MS" panose="030F0702030302020204" pitchFamily="66" charset="0"/>
              </a:rPr>
              <a:t> TLR9</a:t>
            </a:r>
            <a:r>
              <a:rPr lang="el-GR" altLang="el-GR" sz="2000">
                <a:latin typeface="Comic Sans MS" panose="030F0702030302020204" pitchFamily="66" charset="0"/>
              </a:rPr>
              <a:t> (</a:t>
            </a:r>
            <a:r>
              <a:rPr lang="en-US" altLang="el-GR" sz="2000">
                <a:latin typeface="Comic Sans MS" panose="030F0702030302020204" pitchFamily="66" charset="0"/>
              </a:rPr>
              <a:t>DNA-recognizing</a:t>
            </a:r>
            <a:r>
              <a:rPr lang="el-GR" altLang="el-GR" sz="2000">
                <a:latin typeface="Comic Sans MS" panose="030F0702030302020204" pitchFamily="66" charset="0"/>
              </a:rPr>
              <a:t>) και </a:t>
            </a:r>
            <a:r>
              <a:rPr lang="en-US" altLang="el-GR" sz="2000">
                <a:latin typeface="Comic Sans MS" panose="030F0702030302020204" pitchFamily="66" charset="0"/>
              </a:rPr>
              <a:t>TLR7</a:t>
            </a:r>
            <a:r>
              <a:rPr lang="el-GR" altLang="el-GR" sz="2000">
                <a:latin typeface="Comic Sans MS" panose="030F0702030302020204" pitchFamily="66" charset="0"/>
              </a:rPr>
              <a:t> (</a:t>
            </a:r>
            <a:r>
              <a:rPr lang="en-US" altLang="el-GR" sz="2000">
                <a:latin typeface="Comic Sans MS" panose="030F0702030302020204" pitchFamily="66" charset="0"/>
              </a:rPr>
              <a:t>RNA-recognizing</a:t>
            </a:r>
            <a:r>
              <a:rPr lang="el-GR" altLang="el-GR" sz="2000">
                <a:latin typeface="Comic Sans MS" panose="030F0702030302020204" pitchFamily="66" charset="0"/>
              </a:rPr>
              <a:t>)</a:t>
            </a:r>
            <a:r>
              <a:rPr lang="en-US" altLang="el-GR" sz="2000">
                <a:latin typeface="Comic Sans MS" panose="030F0702030302020204" pitchFamily="66" charset="0"/>
              </a:rPr>
              <a:t>, </a:t>
            </a:r>
            <a:r>
              <a:rPr lang="el-GR" altLang="el-GR" sz="2000">
                <a:latin typeface="Comic Sans MS" panose="030F0702030302020204" pitchFamily="66" charset="0"/>
              </a:rPr>
              <a:t> παράγουν σήματα τα οποία ενεργοποιούν  Β-κύτταρα τα οποία έχουν εξειδίκευση σε ίδια πυρηνικά αντιγόνα</a:t>
            </a:r>
            <a:endParaRPr lang="en-US" altLang="el-GR" sz="2000">
              <a:latin typeface="Comic Sans MS" panose="030F0702030302020204" pitchFamily="66" charset="0"/>
            </a:endParaRPr>
          </a:p>
          <a:p>
            <a:r>
              <a:rPr lang="el-GR" altLang="el-GR" sz="2000" b="1">
                <a:latin typeface="Comic Sans MS" panose="030F0702030302020204" pitchFamily="66" charset="0"/>
              </a:rPr>
              <a:t>Αποτυχία της Β-κυτταρικής ανοχής</a:t>
            </a:r>
            <a:r>
              <a:rPr lang="en-US" altLang="el-GR" sz="2000" b="1">
                <a:latin typeface="Comic Sans MS" panose="030F0702030302020204" pitchFamily="66" charset="0"/>
              </a:rPr>
              <a:t>:</a:t>
            </a:r>
            <a:r>
              <a:rPr lang="en-US" altLang="el-GR" sz="2000">
                <a:latin typeface="Comic Sans MS" panose="030F0702030302020204" pitchFamily="66" charset="0"/>
              </a:rPr>
              <a:t> M</a:t>
            </a:r>
            <a:r>
              <a:rPr lang="el-GR" altLang="el-GR" sz="2000">
                <a:latin typeface="Comic Sans MS" panose="030F0702030302020204" pitchFamily="66" charset="0"/>
              </a:rPr>
              <a:t>ελέτες με Β-λεμφοκύτταρα ασθενών με ΣΕΛ καταδεικνύουν ανωμαλίες στην κεντρική και περιφερική </a:t>
            </a:r>
            <a:r>
              <a:rPr lang="en-US" altLang="el-GR" sz="2000">
                <a:latin typeface="Comic Sans MS" panose="030F0702030302020204" pitchFamily="66" charset="0"/>
              </a:rPr>
              <a:t> </a:t>
            </a:r>
            <a:r>
              <a:rPr lang="el-GR" altLang="el-GR" sz="2000">
                <a:latin typeface="Comic Sans MS" panose="030F0702030302020204" pitchFamily="66" charset="0"/>
              </a:rPr>
              <a:t>ανοχή οι οποίες έχουν σαν αποτέλεσμα την παρουσία αυξημένης συχνότητας  αυτοαντιδρώντων Β κυττάρων. </a:t>
            </a:r>
            <a:endParaRPr lang="en-US" altLang="el-GR" sz="2000">
              <a:latin typeface="Comic Sans MS" panose="030F0702030302020204" pitchFamily="66" charset="0"/>
            </a:endParaRPr>
          </a:p>
          <a:p>
            <a:endParaRPr lang="el-GR" altLang="el-GR" sz="2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3">
            <a:extLst>
              <a:ext uri="{FF2B5EF4-FFF2-40B4-BE49-F238E27FC236}">
                <a16:creationId xmlns:a16="http://schemas.microsoft.com/office/drawing/2014/main" id="{B5A8CE19-6011-1BA8-AE96-81C7C66F0F37}"/>
              </a:ext>
            </a:extLst>
          </p:cNvPr>
          <p:cNvPicPr>
            <a:picLocks noChangeAspect="1"/>
          </p:cNvPicPr>
          <p:nvPr/>
        </p:nvPicPr>
        <p:blipFill>
          <a:blip r:embed="rId3">
            <a:extLst>
              <a:ext uri="{28A0092B-C50C-407E-A947-70E740481C1C}">
                <a14:useLocalDpi xmlns:a14="http://schemas.microsoft.com/office/drawing/2010/main" val="0"/>
              </a:ext>
            </a:extLst>
          </a:blip>
          <a:srcRect l="45476" t="16064" r="21449" b="5939"/>
          <a:stretch>
            <a:fillRect/>
          </a:stretch>
        </p:blipFill>
        <p:spPr bwMode="auto">
          <a:xfrm>
            <a:off x="2771775" y="52388"/>
            <a:ext cx="4616450"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Box 4">
            <a:extLst>
              <a:ext uri="{FF2B5EF4-FFF2-40B4-BE49-F238E27FC236}">
                <a16:creationId xmlns:a16="http://schemas.microsoft.com/office/drawing/2014/main" id="{3C041DC6-BC12-B89B-F869-90DF952E6C9A}"/>
              </a:ext>
            </a:extLst>
          </p:cNvPr>
          <p:cNvSpPr txBox="1">
            <a:spLocks noChangeArrowheads="1"/>
          </p:cNvSpPr>
          <p:nvPr/>
        </p:nvSpPr>
        <p:spPr bwMode="auto">
          <a:xfrm>
            <a:off x="250825" y="2565400"/>
            <a:ext cx="23177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800">
                <a:solidFill>
                  <a:srgbClr val="FF0000"/>
                </a:solidFill>
                <a:latin typeface="Comic Sans MS" panose="030F0702030302020204" pitchFamily="66" charset="0"/>
              </a:rPr>
              <a:t>Μοντέλο</a:t>
            </a:r>
          </a:p>
          <a:p>
            <a:pPr>
              <a:spcBef>
                <a:spcPct val="0"/>
              </a:spcBef>
              <a:buFontTx/>
              <a:buNone/>
            </a:pPr>
            <a:r>
              <a:rPr lang="el-GR" altLang="el-GR" sz="2800">
                <a:solidFill>
                  <a:srgbClr val="FF0000"/>
                </a:solidFill>
                <a:latin typeface="Comic Sans MS" panose="030F0702030302020204" pitchFamily="66" charset="0"/>
              </a:rPr>
              <a:t>Παθογένειας</a:t>
            </a:r>
          </a:p>
          <a:p>
            <a:pPr>
              <a:spcBef>
                <a:spcPct val="0"/>
              </a:spcBef>
              <a:buFontTx/>
              <a:buNone/>
            </a:pPr>
            <a:r>
              <a:rPr lang="el-GR" altLang="el-GR" sz="2800">
                <a:solidFill>
                  <a:srgbClr val="FF0000"/>
                </a:solidFill>
                <a:latin typeface="Comic Sans MS" panose="030F0702030302020204" pitchFamily="66" charset="0"/>
              </a:rPr>
              <a:t>Του ΣΕΛ</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AA280D4A-7382-8562-2D27-7B498FE89931}"/>
              </a:ext>
            </a:extLst>
          </p:cNvPr>
          <p:cNvSpPr>
            <a:spLocks noGrp="1" noChangeArrowheads="1"/>
          </p:cNvSpPr>
          <p:nvPr>
            <p:ph type="title"/>
          </p:nvPr>
        </p:nvSpPr>
        <p:spPr/>
        <p:txBody>
          <a:bodyPr/>
          <a:lstStyle/>
          <a:p>
            <a:r>
              <a:rPr lang="el-GR" altLang="el-GR">
                <a:solidFill>
                  <a:srgbClr val="FF0000"/>
                </a:solidFill>
                <a:latin typeface="Comic Sans MS" panose="030F0702030302020204" pitchFamily="66" charset="0"/>
              </a:rPr>
              <a:t>Αυτοαντισώματα στον ΣΕΛ</a:t>
            </a:r>
          </a:p>
        </p:txBody>
      </p:sp>
      <p:sp>
        <p:nvSpPr>
          <p:cNvPr id="88067" name="Rectangle 1">
            <a:extLst>
              <a:ext uri="{FF2B5EF4-FFF2-40B4-BE49-F238E27FC236}">
                <a16:creationId xmlns:a16="http://schemas.microsoft.com/office/drawing/2014/main" id="{C799C5E9-E7F7-DE24-746F-420C44CD622E}"/>
              </a:ext>
            </a:extLst>
          </p:cNvPr>
          <p:cNvSpPr>
            <a:spLocks noChangeArrowheads="1"/>
          </p:cNvSpPr>
          <p:nvPr/>
        </p:nvSpPr>
        <p:spPr bwMode="auto">
          <a:xfrm>
            <a:off x="4211638" y="4941888"/>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400" b="0">
                <a:latin typeface="Comic Sans MS" panose="030F0702030302020204" pitchFamily="66" charset="0"/>
              </a:rPr>
              <a:t>Ποιά είναι η σημασία των εργαστηριακών ευρημάτων της ασθενούς ΜΠ?</a:t>
            </a:r>
            <a:endParaRPr lang="en-US" altLang="el-GR" sz="2400" b="0">
              <a:latin typeface="Comic Sans MS" panose="030F0702030302020204" pitchFamily="66"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2">
            <a:extLst>
              <a:ext uri="{FF2B5EF4-FFF2-40B4-BE49-F238E27FC236}">
                <a16:creationId xmlns:a16="http://schemas.microsoft.com/office/drawing/2014/main" id="{685ED22B-D8E7-6980-6B78-79E8641CCF26}"/>
              </a:ext>
            </a:extLst>
          </p:cNvPr>
          <p:cNvSpPr>
            <a:spLocks noGrp="1" noChangeArrowheads="1"/>
          </p:cNvSpPr>
          <p:nvPr>
            <p:ph type="title"/>
          </p:nvPr>
        </p:nvSpPr>
        <p:spPr/>
        <p:txBody>
          <a:bodyPr/>
          <a:lstStyle/>
          <a:p>
            <a:r>
              <a:rPr lang="en-US" altLang="el-GR">
                <a:solidFill>
                  <a:srgbClr val="FF0000"/>
                </a:solidFill>
                <a:latin typeface="Comic Sans MS" panose="030F0702030302020204" pitchFamily="66" charset="0"/>
              </a:rPr>
              <a:t>A</a:t>
            </a:r>
            <a:r>
              <a:rPr lang="el-GR" altLang="el-GR">
                <a:solidFill>
                  <a:srgbClr val="FF0000"/>
                </a:solidFill>
                <a:latin typeface="Comic Sans MS" panose="030F0702030302020204" pitchFamily="66" charset="0"/>
              </a:rPr>
              <a:t>ντιπυρηνικά αντισώματα (ΑΝΑ)</a:t>
            </a:r>
          </a:p>
        </p:txBody>
      </p:sp>
      <p:sp>
        <p:nvSpPr>
          <p:cNvPr id="89091" name="Content Placeholder 3">
            <a:extLst>
              <a:ext uri="{FF2B5EF4-FFF2-40B4-BE49-F238E27FC236}">
                <a16:creationId xmlns:a16="http://schemas.microsoft.com/office/drawing/2014/main" id="{E8BFD5AF-2374-9040-BCAA-3B255B0B8573}"/>
              </a:ext>
            </a:extLst>
          </p:cNvPr>
          <p:cNvSpPr>
            <a:spLocks noGrp="1" noChangeArrowheads="1"/>
          </p:cNvSpPr>
          <p:nvPr>
            <p:ph idx="1"/>
          </p:nvPr>
        </p:nvSpPr>
        <p:spPr/>
        <p:txBody>
          <a:bodyPr/>
          <a:lstStyle/>
          <a:p>
            <a:r>
              <a:rPr lang="el-GR" altLang="el-GR" sz="2400" i="1">
                <a:latin typeface="Comic Sans MS" panose="030F0702030302020204" pitchFamily="66" charset="0"/>
              </a:rPr>
              <a:t>Αντιπυρηνικά αντισώματα</a:t>
            </a:r>
            <a:r>
              <a:rPr lang="en-US" altLang="el-GR" sz="2400">
                <a:latin typeface="Comic Sans MS" panose="030F0702030302020204" pitchFamily="66" charset="0"/>
              </a:rPr>
              <a:t> </a:t>
            </a:r>
            <a:r>
              <a:rPr lang="el-GR" altLang="el-GR" sz="2400">
                <a:latin typeface="Comic Sans MS" panose="030F0702030302020204" pitchFamily="66" charset="0"/>
              </a:rPr>
              <a:t>εναντίον</a:t>
            </a:r>
          </a:p>
          <a:p>
            <a:r>
              <a:rPr lang="en-US" altLang="el-GR" sz="2400">
                <a:latin typeface="Comic Sans MS" panose="030F0702030302020204" pitchFamily="66" charset="0"/>
              </a:rPr>
              <a:t> (1) </a:t>
            </a:r>
            <a:r>
              <a:rPr lang="en-US" altLang="el-GR" sz="2400">
                <a:solidFill>
                  <a:srgbClr val="F20502"/>
                </a:solidFill>
                <a:latin typeface="Comic Sans MS" panose="030F0702030302020204" pitchFamily="66" charset="0"/>
              </a:rPr>
              <a:t>DNA</a:t>
            </a:r>
            <a:r>
              <a:rPr lang="en-US" altLang="el-GR" sz="2400">
                <a:latin typeface="Comic Sans MS" panose="030F0702030302020204" pitchFamily="66" charset="0"/>
              </a:rPr>
              <a:t>, (2) </a:t>
            </a:r>
            <a:r>
              <a:rPr lang="el-GR" altLang="el-GR" sz="2400">
                <a:solidFill>
                  <a:srgbClr val="FF0000"/>
                </a:solidFill>
                <a:latin typeface="Comic Sans MS" panose="030F0702030302020204" pitchFamily="66" charset="0"/>
              </a:rPr>
              <a:t>ιστονών</a:t>
            </a:r>
            <a:r>
              <a:rPr lang="en-US" altLang="el-GR" sz="2400">
                <a:latin typeface="Comic Sans MS" panose="030F0702030302020204" pitchFamily="66" charset="0"/>
              </a:rPr>
              <a:t>, (3) </a:t>
            </a:r>
            <a:r>
              <a:rPr lang="el-GR" altLang="el-GR" sz="2400">
                <a:solidFill>
                  <a:srgbClr val="F20502"/>
                </a:solidFill>
                <a:latin typeface="Comic Sans MS" panose="030F0702030302020204" pitchFamily="66" charset="0"/>
              </a:rPr>
              <a:t>μη ιστονικών πρωτεϊνών </a:t>
            </a:r>
            <a:r>
              <a:rPr lang="el-GR" altLang="el-GR" sz="2400">
                <a:latin typeface="Comic Sans MS" panose="030F0702030302020204" pitchFamily="66" charset="0"/>
              </a:rPr>
              <a:t>οι οποίες συνδέονται με το </a:t>
            </a:r>
            <a:r>
              <a:rPr lang="en-US" altLang="el-GR" sz="2400">
                <a:latin typeface="Comic Sans MS" panose="030F0702030302020204" pitchFamily="66" charset="0"/>
              </a:rPr>
              <a:t>RNA, </a:t>
            </a:r>
            <a:r>
              <a:rPr lang="el-GR" altLang="el-GR" sz="2400">
                <a:latin typeface="Comic Sans MS" panose="030F0702030302020204" pitchFamily="66" charset="0"/>
              </a:rPr>
              <a:t>και </a:t>
            </a:r>
            <a:r>
              <a:rPr lang="en-US" altLang="el-GR" sz="2400">
                <a:latin typeface="Comic Sans MS" panose="030F0702030302020204" pitchFamily="66" charset="0"/>
              </a:rPr>
              <a:t>(4) </a:t>
            </a:r>
            <a:r>
              <a:rPr lang="el-GR" altLang="el-GR" sz="2400">
                <a:latin typeface="Comic Sans MS" panose="030F0702030302020204" pitchFamily="66" charset="0"/>
              </a:rPr>
              <a:t>αντιγόνων </a:t>
            </a:r>
            <a:r>
              <a:rPr lang="el-GR" altLang="el-GR" sz="2400">
                <a:solidFill>
                  <a:srgbClr val="F20502"/>
                </a:solidFill>
                <a:latin typeface="Comic Sans MS" panose="030F0702030302020204" pitchFamily="66" charset="0"/>
              </a:rPr>
              <a:t>πυρηνίων</a:t>
            </a:r>
            <a:r>
              <a:rPr lang="en-US" altLang="el-GR" sz="2400">
                <a:latin typeface="Comic Sans MS" panose="030F0702030302020204" pitchFamily="66" charset="0"/>
              </a:rPr>
              <a:t> </a:t>
            </a:r>
            <a:endParaRPr lang="el-GR" altLang="el-GR" sz="2400">
              <a:latin typeface="Comic Sans MS" panose="030F0702030302020204" pitchFamily="66" charset="0"/>
            </a:endParaRPr>
          </a:p>
          <a:p>
            <a:r>
              <a:rPr lang="el-GR" altLang="el-GR" sz="2400">
                <a:latin typeface="Comic Sans MS" panose="030F0702030302020204" pitchFamily="66" charset="0"/>
              </a:rPr>
              <a:t>Ανιχνεύονται με έμμεσο ανοσοφθορισμό </a:t>
            </a:r>
            <a:r>
              <a:rPr lang="en-US" altLang="el-GR" sz="2400">
                <a:latin typeface="Comic Sans MS" panose="030F0702030302020204" pitchFamily="66" charset="0"/>
              </a:rPr>
              <a:t>(IFA), </a:t>
            </a:r>
            <a:r>
              <a:rPr lang="el-GR" altLang="el-GR" sz="2400">
                <a:latin typeface="Comic Sans MS" panose="030F0702030302020204" pitchFamily="66" charset="0"/>
              </a:rPr>
              <a:t>ο οποίος ελέγχει για αυτοαντισώματα εναντίον </a:t>
            </a:r>
            <a:r>
              <a:rPr lang="en-US" altLang="el-GR" sz="2400">
                <a:latin typeface="Comic Sans MS" panose="030F0702030302020204" pitchFamily="66" charset="0"/>
              </a:rPr>
              <a:t>DNA, RNA, </a:t>
            </a:r>
            <a:r>
              <a:rPr lang="el-GR" altLang="el-GR" sz="2400">
                <a:latin typeface="Comic Sans MS" panose="030F0702030302020204" pitchFamily="66" charset="0"/>
              </a:rPr>
              <a:t>και πρωτεϊνών</a:t>
            </a:r>
            <a:r>
              <a:rPr lang="en-US" altLang="el-GR" sz="2400">
                <a:latin typeface="Comic Sans MS" panose="030F0702030302020204" pitchFamily="66" charset="0"/>
              </a:rPr>
              <a:t>. </a:t>
            </a:r>
            <a:endParaRPr lang="el-GR" altLang="el-GR" sz="2400">
              <a:latin typeface="Comic Sans MS" panose="030F0702030302020204" pitchFamily="66" charset="0"/>
            </a:endParaRPr>
          </a:p>
          <a:p>
            <a:r>
              <a:rPr lang="el-GR" altLang="el-GR" sz="2400">
                <a:latin typeface="Comic Sans MS" panose="030F0702030302020204" pitchFamily="66" charset="0"/>
              </a:rPr>
              <a:t>Τέσσερα χρωστικά μοτίβα </a:t>
            </a:r>
            <a:r>
              <a:rPr lang="en-US" altLang="el-GR" sz="2400">
                <a:latin typeface="Comic Sans MS" panose="030F0702030302020204" pitchFamily="66" charset="0"/>
              </a:rPr>
              <a:t>: </a:t>
            </a:r>
            <a:r>
              <a:rPr lang="el-GR" altLang="el-GR" sz="2400">
                <a:latin typeface="Comic Sans MS" panose="030F0702030302020204" pitchFamily="66" charset="0"/>
              </a:rPr>
              <a:t>ομοιογενές ή διάχυτο</a:t>
            </a:r>
            <a:r>
              <a:rPr lang="en-US" altLang="el-GR" sz="2400">
                <a:latin typeface="Comic Sans MS" panose="030F0702030302020204" pitchFamily="66" charset="0"/>
              </a:rPr>
              <a:t>, </a:t>
            </a:r>
            <a:r>
              <a:rPr lang="el-GR" altLang="el-GR" sz="2400">
                <a:latin typeface="Comic Sans MS" panose="030F0702030302020204" pitchFamily="66" charset="0"/>
              </a:rPr>
              <a:t>επιχείλιο ή περιφερικό</a:t>
            </a:r>
            <a:r>
              <a:rPr lang="en-US" altLang="el-GR" sz="2400">
                <a:latin typeface="Comic Sans MS" panose="030F0702030302020204" pitchFamily="66" charset="0"/>
              </a:rPr>
              <a:t>, </a:t>
            </a:r>
            <a:r>
              <a:rPr lang="el-GR" altLang="el-GR" sz="2400">
                <a:latin typeface="Comic Sans MS" panose="030F0702030302020204" pitchFamily="66" charset="0"/>
              </a:rPr>
              <a:t>στικτό κοκκιώδες</a:t>
            </a:r>
            <a:r>
              <a:rPr lang="en-US" altLang="el-GR" sz="2400">
                <a:latin typeface="Comic Sans MS" panose="030F0702030302020204" pitchFamily="66" charset="0"/>
              </a:rPr>
              <a:t>, </a:t>
            </a:r>
            <a:r>
              <a:rPr lang="el-GR" altLang="el-GR" sz="2400">
                <a:latin typeface="Comic Sans MS" panose="030F0702030302020204" pitchFamily="66" charset="0"/>
              </a:rPr>
              <a:t>τύπου πυρηνίου</a:t>
            </a:r>
            <a:r>
              <a:rPr lang="en-US" altLang="el-GR" sz="2400">
                <a:latin typeface="Comic Sans MS" panose="030F0702030302020204" pitchFamily="66" charset="0"/>
              </a:rPr>
              <a:t>. </a:t>
            </a:r>
            <a:endParaRPr lang="el-GR" altLang="el-GR" sz="2400">
              <a:latin typeface="Comic Sans MS" panose="030F0702030302020204" pitchFamily="66"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http://image.slidesharecdn.com/napoles2011-120429074223-phpapp01/95/antinuclear-antibodies-by-bioplex-2200-4-728.jpg?cb=1352825113">
            <a:extLst>
              <a:ext uri="{FF2B5EF4-FFF2-40B4-BE49-F238E27FC236}">
                <a16:creationId xmlns:a16="http://schemas.microsoft.com/office/drawing/2014/main" id="{B4006B02-F872-2C05-6021-C1ACEA801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450" y="333375"/>
            <a:ext cx="8450263" cy="633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img.medscape.com/fullsize/migrated/516/643/mpath516643.fig2.gif">
            <a:extLst>
              <a:ext uri="{FF2B5EF4-FFF2-40B4-BE49-F238E27FC236}">
                <a16:creationId xmlns:a16="http://schemas.microsoft.com/office/drawing/2014/main" id="{78729063-AF1B-FB24-93AE-EB548BE17B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268288"/>
            <a:ext cx="7715250" cy="56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Rectangle 1">
            <a:extLst>
              <a:ext uri="{FF2B5EF4-FFF2-40B4-BE49-F238E27FC236}">
                <a16:creationId xmlns:a16="http://schemas.microsoft.com/office/drawing/2014/main" id="{C27EB211-7951-B0D5-B68C-61BD6941214B}"/>
              </a:ext>
            </a:extLst>
          </p:cNvPr>
          <p:cNvSpPr>
            <a:spLocks noChangeArrowheads="1"/>
          </p:cNvSpPr>
          <p:nvPr/>
        </p:nvSpPr>
        <p:spPr bwMode="auto">
          <a:xfrm>
            <a:off x="233363" y="6100763"/>
            <a:ext cx="8675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400">
                <a:latin typeface="Comic Sans MS" panose="030F0702030302020204" pitchFamily="66" charset="0"/>
              </a:rPr>
              <a:t>Ασθενής συχέτιση με παρουσία συγκεκριμένων αντισωμάτων</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62BA3252-9D3E-CCDF-C228-616E29B2AF56}"/>
              </a:ext>
            </a:extLst>
          </p:cNvPr>
          <p:cNvSpPr>
            <a:spLocks noGrp="1" noChangeArrowheads="1"/>
          </p:cNvSpPr>
          <p:nvPr>
            <p:ph type="title"/>
          </p:nvPr>
        </p:nvSpPr>
        <p:spPr>
          <a:xfrm>
            <a:off x="711200" y="260350"/>
            <a:ext cx="7772400" cy="1143000"/>
          </a:xfrm>
        </p:spPr>
        <p:txBody>
          <a:bodyPr/>
          <a:lstStyle/>
          <a:p>
            <a:r>
              <a:rPr lang="en-US" altLang="el-GR" sz="4000">
                <a:solidFill>
                  <a:srgbClr val="FF0000"/>
                </a:solidFill>
                <a:latin typeface="Comic Sans MS" panose="030F0702030302020204" pitchFamily="66" charset="0"/>
              </a:rPr>
              <a:t>A</a:t>
            </a:r>
            <a:r>
              <a:rPr lang="el-GR" altLang="el-GR" sz="4000">
                <a:solidFill>
                  <a:srgbClr val="FF0000"/>
                </a:solidFill>
                <a:latin typeface="Comic Sans MS" panose="030F0702030302020204" pitchFamily="66" charset="0"/>
              </a:rPr>
              <a:t>ντιπυρηνικά αντισώματα (ΑΝΑ)</a:t>
            </a:r>
            <a:endParaRPr lang="el-GR" altLang="el-GR" sz="4000">
              <a:solidFill>
                <a:srgbClr val="FF0000"/>
              </a:solidFill>
            </a:endParaRPr>
          </a:p>
        </p:txBody>
      </p:sp>
      <p:sp>
        <p:nvSpPr>
          <p:cNvPr id="92163" name="Content Placeholder 2">
            <a:extLst>
              <a:ext uri="{FF2B5EF4-FFF2-40B4-BE49-F238E27FC236}">
                <a16:creationId xmlns:a16="http://schemas.microsoft.com/office/drawing/2014/main" id="{F0C1626E-599D-FCC7-C887-B617A7839F46}"/>
              </a:ext>
            </a:extLst>
          </p:cNvPr>
          <p:cNvSpPr>
            <a:spLocks noGrp="1" noChangeArrowheads="1"/>
          </p:cNvSpPr>
          <p:nvPr>
            <p:ph idx="1"/>
          </p:nvPr>
        </p:nvSpPr>
        <p:spPr/>
        <p:txBody>
          <a:bodyPr/>
          <a:lstStyle/>
          <a:p>
            <a:r>
              <a:rPr lang="en-US" altLang="el-GR" sz="2000" i="1" dirty="0">
                <a:latin typeface="Comic Sans MS" panose="030F0702030302020204" pitchFamily="66" charset="0"/>
              </a:rPr>
              <a:t>ANA </a:t>
            </a:r>
            <a:r>
              <a:rPr lang="el-GR" altLang="el-GR" sz="2000" i="1" dirty="0">
                <a:latin typeface="Comic Sans MS" panose="030F0702030302020204" pitchFamily="66" charset="0"/>
              </a:rPr>
              <a:t>με </a:t>
            </a:r>
            <a:r>
              <a:rPr lang="en-US" altLang="el-GR" sz="2000" i="1" dirty="0">
                <a:latin typeface="Comic Sans MS" panose="030F0702030302020204" pitchFamily="66" charset="0"/>
              </a:rPr>
              <a:t>IFA </a:t>
            </a:r>
            <a:r>
              <a:rPr lang="el-GR" altLang="el-GR" sz="2000" i="1" dirty="0">
                <a:latin typeface="Comic Sans MS" panose="030F0702030302020204" pitchFamily="66" charset="0"/>
              </a:rPr>
              <a:t>είναι εξαιρετικά ευαίσθητη δοκιμασία</a:t>
            </a:r>
            <a:r>
              <a:rPr lang="en-US" altLang="el-GR" sz="2000" i="1" dirty="0">
                <a:latin typeface="Comic Sans MS" panose="030F0702030302020204" pitchFamily="66" charset="0"/>
              </a:rPr>
              <a:t>: 95% </a:t>
            </a:r>
            <a:r>
              <a:rPr lang="el-GR" altLang="el-GR" sz="2000" i="1" dirty="0">
                <a:latin typeface="Comic Sans MS" panose="030F0702030302020204" pitchFamily="66" charset="0"/>
              </a:rPr>
              <a:t>των ασθενών με ΣΕΛ είναι + (&gt;1</a:t>
            </a:r>
            <a:r>
              <a:rPr lang="en-US" altLang="el-GR" sz="2000" i="1" dirty="0">
                <a:latin typeface="Comic Sans MS" panose="030F0702030302020204" pitchFamily="66" charset="0"/>
              </a:rPr>
              <a:t>:160), </a:t>
            </a:r>
            <a:r>
              <a:rPr lang="el-GR" altLang="el-GR" sz="2000" i="1" dirty="0">
                <a:latin typeface="Comic Sans MS" panose="030F0702030302020204" pitchFamily="66" charset="0"/>
              </a:rPr>
              <a:t> αλλά η ειδικότητα είναι περιορισμένη γιατί ασθενείς με άλλα </a:t>
            </a:r>
            <a:r>
              <a:rPr lang="el-GR" altLang="el-GR" sz="2000" i="1" dirty="0" err="1">
                <a:latin typeface="Comic Sans MS" panose="030F0702030302020204" pitchFamily="66" charset="0"/>
              </a:rPr>
              <a:t>αυτοάνοσα</a:t>
            </a:r>
            <a:r>
              <a:rPr lang="el-GR" altLang="el-GR" sz="2000" i="1" dirty="0">
                <a:latin typeface="Comic Sans MS" panose="030F0702030302020204" pitchFamily="66" charset="0"/>
              </a:rPr>
              <a:t> αλλά και λοιμώδη νοσήματα και καρκίνο μπορεί να είναι +. </a:t>
            </a:r>
            <a:endParaRPr lang="el-GR" altLang="el-GR" sz="2000" dirty="0">
              <a:latin typeface="Comic Sans MS" panose="030F0702030302020204" pitchFamily="66" charset="0"/>
            </a:endParaRPr>
          </a:p>
          <a:p>
            <a:r>
              <a:rPr lang="en-US" altLang="el-GR" sz="2000" dirty="0">
                <a:latin typeface="Comic Sans MS" panose="030F0702030302020204" pitchFamily="66" charset="0"/>
              </a:rPr>
              <a:t>ANAs : 5%  - 15% </a:t>
            </a:r>
            <a:r>
              <a:rPr lang="el-GR" altLang="el-GR" sz="2000" dirty="0">
                <a:latin typeface="Comic Sans MS" panose="030F0702030302020204" pitchFamily="66" charset="0"/>
              </a:rPr>
              <a:t>σε υγιείς, αύξηση με την ηλικία</a:t>
            </a:r>
          </a:p>
          <a:p>
            <a:r>
              <a:rPr lang="en-US" altLang="el-GR" sz="2000" dirty="0">
                <a:latin typeface="Comic Sans MS" panose="030F0702030302020204" pitchFamily="66" charset="0"/>
              </a:rPr>
              <a:t>IFA </a:t>
            </a:r>
            <a:r>
              <a:rPr lang="el-GR" altLang="el-GR" sz="2000" dirty="0">
                <a:latin typeface="Comic Sans MS" panose="030F0702030302020204" pitchFamily="66" charset="0"/>
              </a:rPr>
              <a:t>έχει αντικατασταθεί από </a:t>
            </a:r>
            <a:r>
              <a:rPr lang="en-US" altLang="el-GR" sz="2000" dirty="0">
                <a:latin typeface="Comic Sans MS" panose="030F0702030302020204" pitchFamily="66" charset="0"/>
              </a:rPr>
              <a:t>multiplex flow cytometry immunoassays </a:t>
            </a:r>
            <a:r>
              <a:rPr lang="el-GR" altLang="el-GR" sz="2000" dirty="0">
                <a:latin typeface="Comic Sans MS" panose="030F0702030302020204" pitchFamily="66" charset="0"/>
              </a:rPr>
              <a:t>(μέτρηση ταυτόχρονα πολλών </a:t>
            </a:r>
            <a:r>
              <a:rPr lang="el-GR" altLang="el-GR" sz="2000" dirty="0" err="1">
                <a:latin typeface="Comic Sans MS" panose="030F0702030302020204" pitchFamily="66" charset="0"/>
              </a:rPr>
              <a:t>αυτοαντισωμάτων</a:t>
            </a:r>
            <a:r>
              <a:rPr lang="el-GR" altLang="el-GR" sz="2000" dirty="0">
                <a:latin typeface="Comic Sans MS" panose="030F0702030302020204" pitchFamily="66" charset="0"/>
              </a:rPr>
              <a:t>)</a:t>
            </a:r>
            <a:r>
              <a:rPr lang="en-US" altLang="el-GR" sz="2000" dirty="0">
                <a:latin typeface="Comic Sans MS" panose="030F0702030302020204" pitchFamily="66" charset="0"/>
              </a:rPr>
              <a:t>: </a:t>
            </a:r>
            <a:r>
              <a:rPr lang="el-GR" altLang="el-GR" sz="2000" dirty="0">
                <a:latin typeface="Comic Sans MS" panose="030F0702030302020204" pitchFamily="66" charset="0"/>
              </a:rPr>
              <a:t>περιορισμένη ευαισθησία </a:t>
            </a:r>
            <a:r>
              <a:rPr lang="en-US" altLang="el-GR" sz="2000" dirty="0">
                <a:latin typeface="Comic Sans MS" panose="030F0702030302020204" pitchFamily="66" charset="0"/>
              </a:rPr>
              <a:t> </a:t>
            </a:r>
            <a:endParaRPr lang="el-GR" altLang="el-GR" sz="2000" dirty="0">
              <a:latin typeface="Comic Sans MS" panose="030F0702030302020204" pitchFamily="66" charset="0"/>
            </a:endParaRPr>
          </a:p>
          <a:p>
            <a:r>
              <a:rPr lang="el-GR" altLang="el-GR" sz="2000" i="1" dirty="0">
                <a:latin typeface="Comic Sans MS" panose="030F0702030302020204" pitchFamily="66" charset="0"/>
              </a:rPr>
              <a:t>Αντισώματα εναντίον</a:t>
            </a:r>
            <a:r>
              <a:rPr lang="en-US" altLang="el-GR" sz="2000" i="1" dirty="0">
                <a:latin typeface="Comic Sans MS" panose="030F0702030302020204" pitchFamily="66" charset="0"/>
              </a:rPr>
              <a:t> </a:t>
            </a:r>
            <a:r>
              <a:rPr lang="en-US" altLang="el-GR" sz="2000" b="1" i="1" dirty="0">
                <a:solidFill>
                  <a:srgbClr val="FF0000"/>
                </a:solidFill>
                <a:latin typeface="Comic Sans MS" panose="030F0702030302020204" pitchFamily="66" charset="0"/>
              </a:rPr>
              <a:t>double-stranded DNA (dsDNA) </a:t>
            </a:r>
            <a:r>
              <a:rPr lang="el-GR" altLang="el-GR" sz="2000" i="1" dirty="0">
                <a:latin typeface="Comic Sans MS" panose="030F0702030302020204" pitchFamily="66" charset="0"/>
              </a:rPr>
              <a:t>καθώς και το </a:t>
            </a:r>
            <a:r>
              <a:rPr lang="en-US" altLang="el-GR" sz="2000" b="1" i="1" dirty="0">
                <a:solidFill>
                  <a:srgbClr val="FF0000"/>
                </a:solidFill>
                <a:latin typeface="Comic Sans MS" panose="030F0702030302020204" pitchFamily="66" charset="0"/>
              </a:rPr>
              <a:t>Smith (</a:t>
            </a:r>
            <a:r>
              <a:rPr lang="en-US" altLang="el-GR" sz="2000" b="1" i="1" dirty="0" err="1">
                <a:solidFill>
                  <a:srgbClr val="FF0000"/>
                </a:solidFill>
                <a:latin typeface="Comic Sans MS" panose="030F0702030302020204" pitchFamily="66" charset="0"/>
              </a:rPr>
              <a:t>Sm</a:t>
            </a:r>
            <a:r>
              <a:rPr lang="en-US" altLang="el-GR" sz="2000" b="1" i="1" dirty="0">
                <a:solidFill>
                  <a:srgbClr val="FF0000"/>
                </a:solidFill>
                <a:latin typeface="Comic Sans MS" panose="030F0702030302020204" pitchFamily="66" charset="0"/>
              </a:rPr>
              <a:t>) antigen </a:t>
            </a:r>
            <a:r>
              <a:rPr lang="el-GR" altLang="el-GR" sz="2000" i="1" dirty="0">
                <a:latin typeface="Comic Sans MS" panose="030F0702030302020204" pitchFamily="66" charset="0"/>
              </a:rPr>
              <a:t>ανιχνεύονται με </a:t>
            </a:r>
            <a:r>
              <a:rPr lang="en-US" altLang="el-GR" sz="2000" i="1" dirty="0">
                <a:latin typeface="Comic Sans MS" panose="030F0702030302020204" pitchFamily="66" charset="0"/>
              </a:rPr>
              <a:t>ELISA </a:t>
            </a:r>
            <a:r>
              <a:rPr lang="el-GR" altLang="el-GR" sz="2000" i="1" dirty="0">
                <a:latin typeface="Comic Sans MS" panose="030F0702030302020204" pitchFamily="66" charset="0"/>
              </a:rPr>
              <a:t>ή</a:t>
            </a:r>
            <a:r>
              <a:rPr lang="en-US" altLang="el-GR" sz="2000" i="1" dirty="0">
                <a:latin typeface="Comic Sans MS" panose="030F0702030302020204" pitchFamily="66" charset="0"/>
              </a:rPr>
              <a:t> multiplex flow methods </a:t>
            </a:r>
            <a:r>
              <a:rPr lang="el-GR" altLang="el-GR" sz="2000" i="1" dirty="0">
                <a:latin typeface="Comic Sans MS" panose="030F0702030302020204" pitchFamily="66" charset="0"/>
              </a:rPr>
              <a:t>και είναι ειδικά για τον ΣΕΛ</a:t>
            </a:r>
            <a:r>
              <a:rPr lang="en-US" altLang="el-GR" sz="2000" dirty="0">
                <a:latin typeface="Comic Sans MS" panose="030F0702030302020204" pitchFamily="66" charset="0"/>
              </a:rPr>
              <a:t>.</a:t>
            </a:r>
          </a:p>
          <a:p>
            <a:endParaRPr lang="el-GR" alt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C5CC88A-DCA3-C826-6BBD-ADB56464877F}"/>
              </a:ext>
            </a:extLst>
          </p:cNvPr>
          <p:cNvSpPr>
            <a:spLocks noChangeArrowheads="1"/>
          </p:cNvSpPr>
          <p:nvPr/>
        </p:nvSpPr>
        <p:spPr bwMode="auto">
          <a:xfrm>
            <a:off x="1331913" y="44450"/>
            <a:ext cx="6096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dirty="0" err="1">
                <a:solidFill>
                  <a:srgbClr val="FA0505"/>
                </a:solidFill>
                <a:latin typeface="Comic Sans MS" panose="030F0702030302020204" pitchFamily="66" charset="0"/>
              </a:rPr>
              <a:t>Ανοσιακή</a:t>
            </a:r>
            <a:r>
              <a:rPr lang="el-GR" altLang="el-GR" dirty="0">
                <a:solidFill>
                  <a:srgbClr val="FA0505"/>
                </a:solidFill>
                <a:latin typeface="Comic Sans MS" panose="030F0702030302020204" pitchFamily="66" charset="0"/>
              </a:rPr>
              <a:t> ανοχή</a:t>
            </a:r>
            <a:endParaRPr lang="en-US" altLang="el-GR" dirty="0">
              <a:latin typeface="Comic Sans MS" panose="030F0702030302020204" pitchFamily="66" charset="0"/>
            </a:endParaRPr>
          </a:p>
        </p:txBody>
      </p:sp>
      <p:sp>
        <p:nvSpPr>
          <p:cNvPr id="12291" name="Rectangle 3">
            <a:extLst>
              <a:ext uri="{FF2B5EF4-FFF2-40B4-BE49-F238E27FC236}">
                <a16:creationId xmlns:a16="http://schemas.microsoft.com/office/drawing/2014/main" id="{DD25CBA4-5EEB-7CF2-EE5E-29EB5424A3F6}"/>
              </a:ext>
            </a:extLst>
          </p:cNvPr>
          <p:cNvSpPr>
            <a:spLocks noChangeArrowheads="1"/>
          </p:cNvSpPr>
          <p:nvPr/>
        </p:nvSpPr>
        <p:spPr bwMode="auto">
          <a:xfrm>
            <a:off x="323056" y="958850"/>
            <a:ext cx="8497887" cy="5329237"/>
          </a:xfrm>
          <a:prstGeom prst="rect">
            <a:avLst/>
          </a:prstGeom>
          <a:noFill/>
          <a:ln>
            <a:noFill/>
          </a:ln>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defRPr/>
            </a:pPr>
            <a:r>
              <a:rPr lang="el-GR" altLang="el-GR" sz="2000" dirty="0">
                <a:latin typeface="Comic Sans MS" panose="030F0702030302020204" pitchFamily="66" charset="0"/>
              </a:rPr>
              <a:t>Ορισμός</a:t>
            </a:r>
            <a:r>
              <a:rPr lang="en-US" altLang="el-GR" sz="2000" dirty="0">
                <a:latin typeface="Comic Sans MS" panose="030F0702030302020204" pitchFamily="66" charset="0"/>
              </a:rPr>
              <a:t>: </a:t>
            </a:r>
          </a:p>
          <a:p>
            <a:pPr lvl="1">
              <a:defRPr/>
            </a:pPr>
            <a:r>
              <a:rPr lang="el-GR" altLang="el-GR" sz="1800" dirty="0">
                <a:solidFill>
                  <a:srgbClr val="FA0505"/>
                </a:solidFill>
                <a:latin typeface="Comic Sans MS" panose="030F0702030302020204" pitchFamily="66" charset="0"/>
              </a:rPr>
              <a:t>Εξειδικευμένη μη ανταπόκριση σε ένα αντιγόνο, η οποία επάγεται από την πρώιμη έκθεση των λεμφοκυττάρων στο αντιγόνο αυτό </a:t>
            </a:r>
            <a:r>
              <a:rPr lang="el-GR" altLang="el-GR" sz="1800" dirty="0">
                <a:latin typeface="Comic Sans MS" panose="030F0702030302020204" pitchFamily="66" charset="0"/>
              </a:rPr>
              <a:t>«</a:t>
            </a:r>
            <a:r>
              <a:rPr lang="en-US" altLang="el-GR" sz="1800" dirty="0">
                <a:latin typeface="Comic Sans MS" panose="030F0702030302020204" pitchFamily="66" charset="0"/>
              </a:rPr>
              <a:t>specific unresponsiveness to an antigen that is induced by exposure of lymphocytes to that antigen</a:t>
            </a:r>
            <a:r>
              <a:rPr lang="el-GR" altLang="el-GR" sz="1800" dirty="0">
                <a:latin typeface="Comic Sans MS" panose="030F0702030302020204" pitchFamily="66" charset="0"/>
              </a:rPr>
              <a:t>»</a:t>
            </a:r>
            <a:r>
              <a:rPr lang="en-US" altLang="el-GR" sz="1800" dirty="0">
                <a:latin typeface="Comic Sans MS" panose="030F0702030302020204" pitchFamily="66" charset="0"/>
              </a:rPr>
              <a:t> (tolerogen vs immunogen)</a:t>
            </a:r>
          </a:p>
          <a:p>
            <a:pPr marL="457200" lvl="1" indent="0">
              <a:buFontTx/>
              <a:buNone/>
              <a:defRPr/>
            </a:pPr>
            <a:endParaRPr lang="en-US" altLang="el-GR" sz="1600" dirty="0">
              <a:latin typeface="Comic Sans MS" panose="030F0702030302020204" pitchFamily="66" charset="0"/>
            </a:endParaRPr>
          </a:p>
          <a:p>
            <a:pPr marL="457200" lvl="1" indent="0">
              <a:buFontTx/>
              <a:buNone/>
              <a:defRPr/>
            </a:pPr>
            <a:endParaRPr lang="el-GR" altLang="el-GR" sz="1600" dirty="0">
              <a:latin typeface="Comic Sans MS" panose="030F0702030302020204" pitchFamily="66" charset="0"/>
            </a:endParaRPr>
          </a:p>
          <a:p>
            <a:pPr marL="457200" lvl="1" indent="0">
              <a:buFontTx/>
              <a:buNone/>
              <a:defRPr/>
            </a:pPr>
            <a:endParaRPr lang="en-US" altLang="el-GR" sz="1600" dirty="0">
              <a:latin typeface="Comic Sans MS" panose="030F0702030302020204" pitchFamily="66" charset="0"/>
            </a:endParaRPr>
          </a:p>
          <a:p>
            <a:pPr>
              <a:defRPr/>
            </a:pPr>
            <a:r>
              <a:rPr lang="el-GR" altLang="el-GR" sz="2000" dirty="0">
                <a:latin typeface="Comic Sans MS" panose="030F0702030302020204" pitchFamily="66" charset="0"/>
              </a:rPr>
              <a:t>Σημασία</a:t>
            </a:r>
            <a:r>
              <a:rPr lang="en-US" altLang="el-GR" sz="2000" dirty="0">
                <a:latin typeface="Comic Sans MS" panose="030F0702030302020204" pitchFamily="66" charset="0"/>
              </a:rPr>
              <a:t>:</a:t>
            </a:r>
          </a:p>
          <a:p>
            <a:pPr lvl="1">
              <a:defRPr/>
            </a:pPr>
            <a:r>
              <a:rPr lang="el-GR" altLang="el-GR" sz="2000" dirty="0">
                <a:latin typeface="Comic Sans MS" panose="030F0702030302020204" pitchFamily="66" charset="0"/>
              </a:rPr>
              <a:t>‘</a:t>
            </a:r>
            <a:r>
              <a:rPr lang="el-GR" altLang="el-GR" sz="1800" dirty="0" err="1">
                <a:latin typeface="Comic Sans MS" panose="030F0702030302020204" pitchFamily="66" charset="0"/>
              </a:rPr>
              <a:t>Ολα</a:t>
            </a:r>
            <a:r>
              <a:rPr lang="el-GR" altLang="el-GR" sz="1800" dirty="0">
                <a:latin typeface="Comic Sans MS" panose="030F0702030302020204" pitchFamily="66" charset="0"/>
              </a:rPr>
              <a:t> τα άτομα είναι </a:t>
            </a:r>
            <a:r>
              <a:rPr lang="el-GR" altLang="el-GR" sz="1800" dirty="0" err="1">
                <a:latin typeface="Comic Sans MS" panose="030F0702030302020204" pitchFamily="66" charset="0"/>
              </a:rPr>
              <a:t>ανοχικά</a:t>
            </a:r>
            <a:r>
              <a:rPr lang="el-GR" altLang="el-GR" sz="1800" dirty="0">
                <a:latin typeface="Comic Sans MS" panose="030F0702030302020204" pitchFamily="66" charset="0"/>
              </a:rPr>
              <a:t> στα δικά τους αντιγόνα </a:t>
            </a:r>
            <a:r>
              <a:rPr lang="en-US" altLang="el-GR" sz="1800" dirty="0">
                <a:solidFill>
                  <a:srgbClr val="FA0505"/>
                </a:solidFill>
                <a:latin typeface="Comic Sans MS" panose="030F0702030302020204" pitchFamily="66" charset="0"/>
              </a:rPr>
              <a:t>(</a:t>
            </a:r>
            <a:r>
              <a:rPr lang="el-GR" altLang="el-GR" sz="1800" dirty="0" err="1">
                <a:solidFill>
                  <a:srgbClr val="FA0505"/>
                </a:solidFill>
                <a:latin typeface="Comic Sans MS" panose="030F0702030302020204" pitchFamily="66" charset="0"/>
              </a:rPr>
              <a:t>ιδιο</a:t>
            </a:r>
            <a:r>
              <a:rPr lang="el-GR" altLang="el-GR" sz="1800" dirty="0">
                <a:solidFill>
                  <a:srgbClr val="FA0505"/>
                </a:solidFill>
                <a:latin typeface="Comic Sans MS" panose="030F0702030302020204" pitchFamily="66" charset="0"/>
              </a:rPr>
              <a:t>-ανοχή</a:t>
            </a:r>
            <a:r>
              <a:rPr lang="en-US" altLang="el-GR" sz="1800" dirty="0">
                <a:solidFill>
                  <a:srgbClr val="FA0505"/>
                </a:solidFill>
                <a:latin typeface="Comic Sans MS" panose="030F0702030302020204" pitchFamily="66" charset="0"/>
              </a:rPr>
              <a:t>)</a:t>
            </a:r>
            <a:r>
              <a:rPr lang="en-US" altLang="el-GR" sz="1800" dirty="0">
                <a:latin typeface="Comic Sans MS" panose="030F0702030302020204" pitchFamily="66" charset="0"/>
              </a:rPr>
              <a:t>; </a:t>
            </a:r>
            <a:r>
              <a:rPr lang="el-GR" altLang="el-GR" sz="1800" dirty="0">
                <a:latin typeface="Comic Sans MS" panose="030F0702030302020204" pitchFamily="66" charset="0"/>
              </a:rPr>
              <a:t>Η κατάργηση της </a:t>
            </a:r>
            <a:r>
              <a:rPr lang="el-GR" altLang="el-GR" sz="1800" dirty="0" err="1">
                <a:latin typeface="Comic Sans MS" panose="030F0702030302020204" pitchFamily="66" charset="0"/>
              </a:rPr>
              <a:t>ιδιο</a:t>
            </a:r>
            <a:r>
              <a:rPr lang="el-GR" altLang="el-GR" sz="1800" dirty="0">
                <a:latin typeface="Comic Sans MS" panose="030F0702030302020204" pitchFamily="66" charset="0"/>
              </a:rPr>
              <a:t>-ανοχής οδηγεί στην </a:t>
            </a:r>
            <a:r>
              <a:rPr lang="el-GR" altLang="el-GR" sz="1800" dirty="0" err="1">
                <a:solidFill>
                  <a:srgbClr val="FF0000"/>
                </a:solidFill>
                <a:latin typeface="Comic Sans MS" panose="030F0702030302020204" pitchFamily="66" charset="0"/>
              </a:rPr>
              <a:t>αυτοανοσία</a:t>
            </a:r>
            <a:endParaRPr lang="en-US" altLang="el-GR" sz="1800" dirty="0">
              <a:solidFill>
                <a:srgbClr val="FF0000"/>
              </a:solidFill>
              <a:latin typeface="Comic Sans MS" panose="030F0702030302020204" pitchFamily="66" charset="0"/>
            </a:endParaRPr>
          </a:p>
          <a:p>
            <a:pPr lvl="1">
              <a:defRPr/>
            </a:pPr>
            <a:r>
              <a:rPr lang="el-GR" altLang="el-GR" sz="1800" dirty="0">
                <a:solidFill>
                  <a:srgbClr val="FA0505"/>
                </a:solidFill>
                <a:latin typeface="Comic Sans MS" panose="030F0702030302020204" pitchFamily="66" charset="0"/>
              </a:rPr>
              <a:t>Θεραπευτικές προεκτάσεις</a:t>
            </a:r>
            <a:r>
              <a:rPr lang="en-US" altLang="el-GR" sz="1800" dirty="0">
                <a:solidFill>
                  <a:srgbClr val="FA0505"/>
                </a:solidFill>
                <a:latin typeface="Comic Sans MS" panose="030F0702030302020204" pitchFamily="66" charset="0"/>
              </a:rPr>
              <a:t>:</a:t>
            </a:r>
            <a:r>
              <a:rPr lang="en-US" altLang="el-GR" sz="1800" dirty="0">
                <a:latin typeface="Comic Sans MS" panose="030F0702030302020204" pitchFamily="66" charset="0"/>
              </a:rPr>
              <a:t> </a:t>
            </a:r>
            <a:r>
              <a:rPr lang="el-GR" altLang="el-GR" sz="1800" dirty="0">
                <a:latin typeface="Comic Sans MS" panose="030F0702030302020204" pitchFamily="66" charset="0"/>
              </a:rPr>
              <a:t>Η επαγωγή της ανοχής περιορίζει την αντίδραση μοσχεύματος, θεραπεύει </a:t>
            </a:r>
            <a:r>
              <a:rPr lang="el-GR" altLang="el-GR" sz="1800" dirty="0" err="1">
                <a:latin typeface="Comic Sans MS" panose="030F0702030302020204" pitchFamily="66" charset="0"/>
              </a:rPr>
              <a:t>αυτοάνοσα</a:t>
            </a:r>
            <a:r>
              <a:rPr lang="el-GR" altLang="el-GR" sz="1800" dirty="0">
                <a:latin typeface="Comic Sans MS" panose="030F0702030302020204" pitchFamily="66" charset="0"/>
              </a:rPr>
              <a:t> και αλλεργικά νοσήματα και προλαμβάνει ανοσολογικές αντιδράσεις στη γονιδιακή θεραπεία</a:t>
            </a:r>
            <a:endParaRPr lang="en-US" altLang="el-GR" sz="1600" b="0" dirty="0">
              <a:latin typeface="Comic Sans MS" panose="030F0702030302020204" pitchFamily="66"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3EEB177E-848E-1289-6E0B-5886AC55E9A0}"/>
              </a:ext>
            </a:extLst>
          </p:cNvPr>
          <p:cNvSpPr>
            <a:spLocks noGrp="1" noChangeArrowheads="1"/>
          </p:cNvSpPr>
          <p:nvPr>
            <p:ph type="title"/>
          </p:nvPr>
        </p:nvSpPr>
        <p:spPr>
          <a:xfrm>
            <a:off x="611188" y="0"/>
            <a:ext cx="7561262" cy="908050"/>
          </a:xfrm>
        </p:spPr>
        <p:txBody>
          <a:bodyPr/>
          <a:lstStyle/>
          <a:p>
            <a:r>
              <a:rPr lang="el-GR" altLang="el-GR" sz="4000">
                <a:solidFill>
                  <a:srgbClr val="FF0000"/>
                </a:solidFill>
                <a:latin typeface="Comic Sans MS" panose="030F0702030302020204" pitchFamily="66" charset="0"/>
              </a:rPr>
              <a:t>ΑΝΑ  </a:t>
            </a:r>
          </a:p>
        </p:txBody>
      </p:sp>
      <p:sp>
        <p:nvSpPr>
          <p:cNvPr id="93187" name="Content Placeholder 2">
            <a:extLst>
              <a:ext uri="{FF2B5EF4-FFF2-40B4-BE49-F238E27FC236}">
                <a16:creationId xmlns:a16="http://schemas.microsoft.com/office/drawing/2014/main" id="{82AA05ED-45CE-E55B-DA4E-68219780E984}"/>
              </a:ext>
            </a:extLst>
          </p:cNvPr>
          <p:cNvSpPr>
            <a:spLocks noGrp="1" noChangeArrowheads="1"/>
          </p:cNvSpPr>
          <p:nvPr>
            <p:ph idx="1"/>
          </p:nvPr>
        </p:nvSpPr>
        <p:spPr>
          <a:xfrm>
            <a:off x="250825" y="908050"/>
            <a:ext cx="8785225" cy="4508500"/>
          </a:xfrm>
        </p:spPr>
        <p:txBody>
          <a:bodyPr/>
          <a:lstStyle/>
          <a:p>
            <a:r>
              <a:rPr lang="el-GR" altLang="el-GR" sz="1800">
                <a:latin typeface="Comic Sans MS" panose="030F0702030302020204" pitchFamily="66" charset="0"/>
              </a:rPr>
              <a:t>Τα ΑΝΑ δεν προσβάλλουν υγιή, άθικτα κύτταρα αλλά μόνον όταν έχει προηγηθεί απογύμνωση και έκθεση των πυρήνων</a:t>
            </a:r>
          </a:p>
          <a:p>
            <a:r>
              <a:rPr lang="el-GR" altLang="el-GR" sz="1800">
                <a:latin typeface="Comic Sans MS" panose="030F0702030302020204" pitchFamily="66" charset="0"/>
              </a:rPr>
              <a:t>Στους ιστούς, οι πυρήνες των κατεστραμμένων κυττάρων αντιδρούν με τα ΑΝΑ, χάνουν το χρωματινικό </a:t>
            </a:r>
            <a:r>
              <a:rPr lang="en-US" altLang="el-GR" sz="1800">
                <a:latin typeface="Comic Sans MS" panose="030F0702030302020204" pitchFamily="66" charset="0"/>
              </a:rPr>
              <a:t>pattern</a:t>
            </a:r>
            <a:r>
              <a:rPr lang="el-GR" altLang="el-GR" sz="1800">
                <a:latin typeface="Comic Sans MS" panose="030F0702030302020204" pitchFamily="66" charset="0"/>
              </a:rPr>
              <a:t> και καθίστανται ομοιογενή  (</a:t>
            </a:r>
            <a:r>
              <a:rPr lang="en-US" altLang="el-GR" sz="1800" i="1">
                <a:latin typeface="Comic Sans MS" panose="030F0702030302020204" pitchFamily="66" charset="0"/>
              </a:rPr>
              <a:t>LE bodies</a:t>
            </a:r>
            <a:r>
              <a:rPr lang="el-GR" altLang="el-GR" sz="1800" i="1">
                <a:latin typeface="Comic Sans MS" panose="030F0702030302020204" pitchFamily="66" charset="0"/>
              </a:rPr>
              <a:t> </a:t>
            </a:r>
            <a:r>
              <a:rPr lang="en-US" altLang="el-GR" sz="1800">
                <a:latin typeface="Comic Sans MS" panose="030F0702030302020204" pitchFamily="66" charset="0"/>
              </a:rPr>
              <a:t> or </a:t>
            </a:r>
            <a:r>
              <a:rPr lang="en-US" altLang="el-GR" sz="1800" i="1">
                <a:latin typeface="Comic Sans MS" panose="030F0702030302020204" pitchFamily="66" charset="0"/>
              </a:rPr>
              <a:t>hematoxylin bodies</a:t>
            </a:r>
            <a:r>
              <a:rPr lang="el-GR" altLang="el-GR" sz="1800" i="1">
                <a:latin typeface="Comic Sans MS" panose="030F0702030302020204" pitchFamily="66" charset="0"/>
              </a:rPr>
              <a:t>)</a:t>
            </a:r>
            <a:r>
              <a:rPr lang="en-US" altLang="el-GR" sz="1800">
                <a:latin typeface="Comic Sans MS" panose="030F0702030302020204" pitchFamily="66" charset="0"/>
              </a:rPr>
              <a:t>. </a:t>
            </a:r>
            <a:endParaRPr lang="el-GR" altLang="el-GR" sz="1800">
              <a:latin typeface="Comic Sans MS" panose="030F0702030302020204" pitchFamily="66" charset="0"/>
            </a:endParaRPr>
          </a:p>
          <a:p>
            <a:r>
              <a:rPr lang="el-GR" altLang="el-GR" sz="1800" b="1">
                <a:solidFill>
                  <a:srgbClr val="F20502"/>
                </a:solidFill>
                <a:latin typeface="Comic Sans MS" panose="030F0702030302020204" pitchFamily="66" charset="0"/>
              </a:rPr>
              <a:t>Ι</a:t>
            </a:r>
            <a:r>
              <a:rPr lang="en-US" altLang="el-GR" sz="1800" b="1">
                <a:solidFill>
                  <a:srgbClr val="F20502"/>
                </a:solidFill>
                <a:latin typeface="Comic Sans MS" panose="030F0702030302020204" pitchFamily="66" charset="0"/>
              </a:rPr>
              <a:t>n vitro  </a:t>
            </a:r>
            <a:r>
              <a:rPr lang="en-US" altLang="el-GR" sz="1800" b="1" i="1">
                <a:solidFill>
                  <a:srgbClr val="F20502"/>
                </a:solidFill>
                <a:latin typeface="Comic Sans MS" panose="030F0702030302020204" pitchFamily="66" charset="0"/>
              </a:rPr>
              <a:t>LE </a:t>
            </a:r>
            <a:r>
              <a:rPr lang="el-GR" altLang="el-GR" sz="1800" b="1" i="1">
                <a:solidFill>
                  <a:srgbClr val="F20502"/>
                </a:solidFill>
                <a:latin typeface="Comic Sans MS" panose="030F0702030302020204" pitchFamily="66" charset="0"/>
              </a:rPr>
              <a:t>κύτταρο</a:t>
            </a:r>
            <a:r>
              <a:rPr lang="en-US" altLang="el-GR" sz="1800" b="1" i="1">
                <a:solidFill>
                  <a:srgbClr val="F20502"/>
                </a:solidFill>
                <a:latin typeface="Comic Sans MS" panose="030F0702030302020204" pitchFamily="66" charset="0"/>
              </a:rPr>
              <a:t>:</a:t>
            </a:r>
            <a:r>
              <a:rPr lang="en-US" altLang="el-GR" sz="1800" b="1">
                <a:solidFill>
                  <a:srgbClr val="F20502"/>
                </a:solidFill>
                <a:latin typeface="Comic Sans MS" panose="030F0702030302020204" pitchFamily="66" charset="0"/>
              </a:rPr>
              <a:t> </a:t>
            </a:r>
            <a:r>
              <a:rPr lang="el-GR" altLang="el-GR" sz="1800" b="1">
                <a:solidFill>
                  <a:srgbClr val="F20502"/>
                </a:solidFill>
                <a:latin typeface="Comic Sans MS" panose="030F0702030302020204" pitchFamily="66" charset="0"/>
              </a:rPr>
              <a:t>ουδετερόφιλο ή μακροφάγο το οποίο έχει καταβροχθίσει το γυμνό πυρήνα ενός άλλου κυττάρου </a:t>
            </a:r>
          </a:p>
          <a:p>
            <a:r>
              <a:rPr lang="el-GR" altLang="el-GR" sz="1800">
                <a:latin typeface="Comic Sans MS" panose="030F0702030302020204" pitchFamily="66" charset="0"/>
              </a:rPr>
              <a:t>«</a:t>
            </a:r>
            <a:r>
              <a:rPr lang="en-US" altLang="el-GR" sz="1800" i="1">
                <a:latin typeface="Comic Sans MS" panose="030F0702030302020204" pitchFamily="66" charset="0"/>
              </a:rPr>
              <a:t>When blood is withdrawn and agitated, a number of leukocytes are sufficiently damaged to expose their nuclei to ANAs, with secondary complement activation; these antibody- and complement-opsonized nuclei are then readily phagocytosed.</a:t>
            </a:r>
            <a:r>
              <a:rPr lang="el-GR" altLang="el-GR" sz="1800" i="1">
                <a:latin typeface="Comic Sans MS" panose="030F0702030302020204" pitchFamily="66" charset="0"/>
              </a:rPr>
              <a:t>»</a:t>
            </a:r>
          </a:p>
          <a:p>
            <a:r>
              <a:rPr lang="el-GR" altLang="el-GR" sz="1800">
                <a:latin typeface="Comic Sans MS" panose="030F0702030302020204" pitchFamily="66" charset="0"/>
              </a:rPr>
              <a:t>Δοκιμασία </a:t>
            </a:r>
            <a:r>
              <a:rPr lang="en-US" altLang="el-GR" sz="1800">
                <a:latin typeface="Comic Sans MS" panose="030F0702030302020204" pitchFamily="66" charset="0"/>
              </a:rPr>
              <a:t>LE </a:t>
            </a:r>
            <a:r>
              <a:rPr lang="el-GR" altLang="el-GR" sz="1800">
                <a:latin typeface="Comic Sans MS" panose="030F0702030302020204" pitchFamily="66" charset="0"/>
              </a:rPr>
              <a:t>κυττάρου</a:t>
            </a:r>
            <a:r>
              <a:rPr lang="en-US" altLang="el-GR" sz="1800">
                <a:latin typeface="Comic Sans MS" panose="030F0702030302020204" pitchFamily="66" charset="0"/>
              </a:rPr>
              <a:t>: </a:t>
            </a:r>
            <a:r>
              <a:rPr lang="el-GR" altLang="el-GR" sz="1800">
                <a:latin typeface="Comic Sans MS" panose="030F0702030302020204" pitchFamily="66" charset="0"/>
              </a:rPr>
              <a:t>θετική σε </a:t>
            </a:r>
            <a:r>
              <a:rPr lang="en-US" altLang="el-GR" sz="1800">
                <a:latin typeface="Comic Sans MS" panose="030F0702030302020204" pitchFamily="66" charset="0"/>
              </a:rPr>
              <a:t>70% </a:t>
            </a:r>
            <a:r>
              <a:rPr lang="el-GR" altLang="el-GR" sz="1800">
                <a:latin typeface="Comic Sans MS" panose="030F0702030302020204" pitchFamily="66" charset="0"/>
              </a:rPr>
              <a:t>των ασθενών με ΣΕΛ, τώρα ιστορικού ενδιαφέροντος</a:t>
            </a:r>
            <a:endParaRPr lang="en-US" altLang="el-GR" sz="1800">
              <a:latin typeface="Comic Sans MS" panose="030F0702030302020204" pitchFamily="66" charset="0"/>
            </a:endParaRPr>
          </a:p>
          <a:p>
            <a:endParaRPr lang="el-GR" altLang="el-GR">
              <a:latin typeface="Comic Sans MS" panose="030F0702030302020204" pitchFamily="66" charset="0"/>
            </a:endParaRPr>
          </a:p>
        </p:txBody>
      </p:sp>
      <p:pic>
        <p:nvPicPr>
          <p:cNvPr id="93188" name="Picture 5" descr="Lupus Erythematosus">
            <a:extLst>
              <a:ext uri="{FF2B5EF4-FFF2-40B4-BE49-F238E27FC236}">
                <a16:creationId xmlns:a16="http://schemas.microsoft.com/office/drawing/2014/main" id="{6F2AC3DA-CA83-683E-5429-1CB5C1141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4567238"/>
            <a:ext cx="2846387"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3">
            <a:extLst>
              <a:ext uri="{FF2B5EF4-FFF2-40B4-BE49-F238E27FC236}">
                <a16:creationId xmlns:a16="http://schemas.microsoft.com/office/drawing/2014/main" id="{C8A330B7-67C9-70FA-7A89-A3240DCCFC6C}"/>
              </a:ext>
            </a:extLst>
          </p:cNvPr>
          <p:cNvPicPr>
            <a:picLocks noChangeAspect="1"/>
          </p:cNvPicPr>
          <p:nvPr/>
        </p:nvPicPr>
        <p:blipFill>
          <a:blip r:embed="rId2">
            <a:extLst>
              <a:ext uri="{28A0092B-C50C-407E-A947-70E740481C1C}">
                <a14:useLocalDpi xmlns:a14="http://schemas.microsoft.com/office/drawing/2010/main" val="0"/>
              </a:ext>
            </a:extLst>
          </a:blip>
          <a:srcRect l="7088" t="24570" r="6682" b="10225"/>
          <a:stretch>
            <a:fillRect/>
          </a:stretch>
        </p:blipFill>
        <p:spPr bwMode="auto">
          <a:xfrm>
            <a:off x="0" y="969963"/>
            <a:ext cx="9144000" cy="490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160698E0-C820-043F-4D7A-FA40A31E5E12}"/>
              </a:ext>
            </a:extLst>
          </p:cNvPr>
          <p:cNvSpPr>
            <a:spLocks noGrp="1" noChangeArrowheads="1"/>
          </p:cNvSpPr>
          <p:nvPr>
            <p:ph type="title"/>
          </p:nvPr>
        </p:nvSpPr>
        <p:spPr>
          <a:xfrm>
            <a:off x="684213" y="23813"/>
            <a:ext cx="7772400" cy="1143000"/>
          </a:xfrm>
        </p:spPr>
        <p:txBody>
          <a:bodyPr/>
          <a:lstStyle/>
          <a:p>
            <a:r>
              <a:rPr lang="el-GR" altLang="el-GR">
                <a:solidFill>
                  <a:srgbClr val="FF0000"/>
                </a:solidFill>
                <a:latin typeface="Comic Sans MS" panose="030F0702030302020204" pitchFamily="66" charset="0"/>
              </a:rPr>
              <a:t>Άλλα αυτοαντισώματα</a:t>
            </a:r>
            <a:r>
              <a:rPr lang="en-US" altLang="el-GR">
                <a:solidFill>
                  <a:srgbClr val="FF0000"/>
                </a:solidFill>
                <a:latin typeface="Comic Sans MS" panose="030F0702030302020204" pitchFamily="66" charset="0"/>
              </a:rPr>
              <a:t>. </a:t>
            </a:r>
            <a:endParaRPr lang="el-GR" altLang="el-GR">
              <a:solidFill>
                <a:srgbClr val="FF0000"/>
              </a:solidFill>
              <a:latin typeface="Comic Sans MS" panose="030F0702030302020204" pitchFamily="66" charset="0"/>
            </a:endParaRPr>
          </a:p>
        </p:txBody>
      </p:sp>
      <p:sp>
        <p:nvSpPr>
          <p:cNvPr id="95235" name="Content Placeholder 2">
            <a:extLst>
              <a:ext uri="{FF2B5EF4-FFF2-40B4-BE49-F238E27FC236}">
                <a16:creationId xmlns:a16="http://schemas.microsoft.com/office/drawing/2014/main" id="{516E4FED-AC17-1D05-B796-3A4EB0C9C77E}"/>
              </a:ext>
            </a:extLst>
          </p:cNvPr>
          <p:cNvSpPr>
            <a:spLocks noGrp="1" noChangeArrowheads="1"/>
          </p:cNvSpPr>
          <p:nvPr>
            <p:ph idx="1"/>
          </p:nvPr>
        </p:nvSpPr>
        <p:spPr>
          <a:xfrm>
            <a:off x="395288" y="1200150"/>
            <a:ext cx="8748712" cy="4316413"/>
          </a:xfrm>
        </p:spPr>
        <p:txBody>
          <a:bodyPr/>
          <a:lstStyle/>
          <a:p>
            <a:r>
              <a:rPr lang="el-GR" altLang="el-GR" sz="2400">
                <a:latin typeface="Comic Sans MS" panose="030F0702030302020204" pitchFamily="66" charset="0"/>
              </a:rPr>
              <a:t>Αντισώματα εναντίον ερυθρών, αιμοπεταλίων και λεμφοκυττάρων</a:t>
            </a:r>
          </a:p>
          <a:p>
            <a:r>
              <a:rPr lang="en-US" altLang="el-GR" sz="2400">
                <a:latin typeface="Comic Sans MS" panose="030F0702030302020204" pitchFamily="66" charset="0"/>
              </a:rPr>
              <a:t>A</a:t>
            </a:r>
            <a:r>
              <a:rPr lang="el-GR" altLang="el-GR" sz="2400">
                <a:latin typeface="Comic Sans MS" panose="030F0702030302020204" pitchFamily="66" charset="0"/>
              </a:rPr>
              <a:t>ντιφωσφολιπιδικά αντισώματα</a:t>
            </a:r>
            <a:r>
              <a:rPr lang="en-US" altLang="el-GR" sz="2400">
                <a:latin typeface="Comic Sans MS" panose="030F0702030302020204" pitchFamily="66" charset="0"/>
              </a:rPr>
              <a:t>: 40%  - 50% </a:t>
            </a:r>
            <a:r>
              <a:rPr lang="el-GR" altLang="el-GR" sz="2400">
                <a:latin typeface="Comic Sans MS" panose="030F0702030302020204" pitchFamily="66" charset="0"/>
              </a:rPr>
              <a:t>των ασθενών και αντιδρούν με ευρεία ποικιλία πρωτεϊνών σε σύμπλοκο με φωφσολιπίδια </a:t>
            </a:r>
          </a:p>
          <a:p>
            <a:pPr lvl="1"/>
            <a:r>
              <a:rPr lang="el-GR" altLang="el-GR" sz="1800">
                <a:latin typeface="Comic Sans MS" panose="030F0702030302020204" pitchFamily="66" charset="0"/>
              </a:rPr>
              <a:t>Μερικά συνδέονται με την καρδιολιπίνη η οποία χρησιμεύει στις ορολογικές δοκιμασίες της σύφιλης, έτσι ώστε οι ασθενείς με λύκο εμφανίζουν εσφαλμένα θετικές τις ορολογικές δοκιμασίες της σύφιλης </a:t>
            </a:r>
          </a:p>
          <a:p>
            <a:pPr lvl="1"/>
            <a:r>
              <a:rPr lang="el-GR" altLang="el-GR" sz="1800">
                <a:latin typeface="Comic Sans MS" panose="030F0702030302020204" pitchFamily="66" charset="0"/>
              </a:rPr>
              <a:t>Τα αντιφωσφολιπιδικά αντισώματα συντελούν στις διαταραχές πηκτικότητας</a:t>
            </a:r>
            <a:endParaRPr lang="en-US" altLang="el-GR" sz="1800">
              <a:latin typeface="Comic Sans MS" panose="030F0702030302020204" pitchFamily="66" charset="0"/>
            </a:endParaRPr>
          </a:p>
          <a:p>
            <a:endParaRPr lang="el-GR" altLang="el-GR" sz="36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a:extLst>
              <a:ext uri="{FF2B5EF4-FFF2-40B4-BE49-F238E27FC236}">
                <a16:creationId xmlns:a16="http://schemas.microsoft.com/office/drawing/2014/main" id="{00D87434-AC77-474A-3DBE-4026F8716636}"/>
              </a:ext>
            </a:extLst>
          </p:cNvPr>
          <p:cNvSpPr>
            <a:spLocks noGrp="1" noChangeArrowheads="1"/>
          </p:cNvSpPr>
          <p:nvPr>
            <p:ph type="title"/>
          </p:nvPr>
        </p:nvSpPr>
        <p:spPr>
          <a:xfrm>
            <a:off x="539750" y="1989138"/>
            <a:ext cx="7772400" cy="1143000"/>
          </a:xfrm>
        </p:spPr>
        <p:txBody>
          <a:bodyPr/>
          <a:lstStyle/>
          <a:p>
            <a:r>
              <a:rPr lang="el-GR" altLang="el-GR" sz="4000">
                <a:solidFill>
                  <a:srgbClr val="FF0000"/>
                </a:solidFill>
                <a:latin typeface="Comic Sans MS" panose="030F0702030302020204" pitchFamily="66" charset="0"/>
              </a:rPr>
              <a:t>Μηχανισμοί ιστικής βλάβης</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2">
            <a:extLst>
              <a:ext uri="{FF2B5EF4-FFF2-40B4-BE49-F238E27FC236}">
                <a16:creationId xmlns:a16="http://schemas.microsoft.com/office/drawing/2014/main" id="{4F4BF7A6-69FE-825B-BCD0-A47994CA5430}"/>
              </a:ext>
            </a:extLst>
          </p:cNvPr>
          <p:cNvSpPr>
            <a:spLocks noGrp="1" noChangeArrowheads="1"/>
          </p:cNvSpPr>
          <p:nvPr>
            <p:ph type="title"/>
          </p:nvPr>
        </p:nvSpPr>
        <p:spPr>
          <a:xfrm>
            <a:off x="715963" y="177800"/>
            <a:ext cx="7772400" cy="1143000"/>
          </a:xfrm>
        </p:spPr>
        <p:txBody>
          <a:bodyPr/>
          <a:lstStyle/>
          <a:p>
            <a:r>
              <a:rPr lang="el-GR" altLang="el-GR" sz="3200">
                <a:solidFill>
                  <a:srgbClr val="FF0000"/>
                </a:solidFill>
                <a:latin typeface="Comic Sans MS" panose="030F0702030302020204" pitchFamily="66" charset="0"/>
              </a:rPr>
              <a:t>Η ιστική βλάβη στον ΣΕΛ προκαλείται από την εναπόθεση ανοσοσυμπλεγμάτων </a:t>
            </a:r>
            <a:endParaRPr lang="el-GR" altLang="el-GR" sz="3600">
              <a:solidFill>
                <a:srgbClr val="FF0000"/>
              </a:solidFill>
              <a:latin typeface="Comic Sans MS" panose="030F0702030302020204" pitchFamily="66" charset="0"/>
            </a:endParaRPr>
          </a:p>
        </p:txBody>
      </p:sp>
      <p:sp>
        <p:nvSpPr>
          <p:cNvPr id="97283" name="Content Placeholder 3">
            <a:extLst>
              <a:ext uri="{FF2B5EF4-FFF2-40B4-BE49-F238E27FC236}">
                <a16:creationId xmlns:a16="http://schemas.microsoft.com/office/drawing/2014/main" id="{C47B499F-42BD-902B-F368-6EEF6B047B3F}"/>
              </a:ext>
            </a:extLst>
          </p:cNvPr>
          <p:cNvSpPr>
            <a:spLocks noGrp="1" noChangeArrowheads="1"/>
          </p:cNvSpPr>
          <p:nvPr>
            <p:ph idx="1"/>
          </p:nvPr>
        </p:nvSpPr>
        <p:spPr>
          <a:xfrm>
            <a:off x="179388" y="1412875"/>
            <a:ext cx="4608512" cy="3960813"/>
          </a:xfrm>
        </p:spPr>
        <p:txBody>
          <a:bodyPr/>
          <a:lstStyle/>
          <a:p>
            <a:pPr>
              <a:spcBef>
                <a:spcPct val="0"/>
              </a:spcBef>
            </a:pPr>
            <a:r>
              <a:rPr lang="el-GR" altLang="el-GR" sz="2000" b="1">
                <a:latin typeface="Comic Sans MS" panose="030F0702030302020204" pitchFamily="66" charset="0"/>
              </a:rPr>
              <a:t>Δέρμα και νεφροί</a:t>
            </a:r>
            <a:r>
              <a:rPr lang="en-US" altLang="el-GR" sz="2000">
                <a:latin typeface="Comic Sans MS" panose="030F0702030302020204" pitchFamily="66" charset="0"/>
              </a:rPr>
              <a:t>: </a:t>
            </a:r>
            <a:r>
              <a:rPr lang="el-GR" altLang="el-GR" sz="2000">
                <a:latin typeface="Comic Sans MS" panose="030F0702030302020204" pitchFamily="66" charset="0"/>
              </a:rPr>
              <a:t>Διάχυτη και σοβαρού βαθμού κοκκιώδης εναπόθεση συμπληρώματος και ανοσοσφαιρίνης, καθώς και σύμπλοκα «αυτοαντίσωμα- </a:t>
            </a:r>
            <a:r>
              <a:rPr lang="en-US" altLang="el-GR" sz="2000">
                <a:latin typeface="Comic Sans MS" panose="030F0702030302020204" pitchFamily="66" charset="0"/>
              </a:rPr>
              <a:t>D</a:t>
            </a:r>
            <a:r>
              <a:rPr lang="el-GR" altLang="el-GR" sz="2000">
                <a:latin typeface="Comic Sans MS" panose="030F0702030302020204" pitchFamily="66" charset="0"/>
              </a:rPr>
              <a:t>ΝΑ»</a:t>
            </a:r>
          </a:p>
          <a:p>
            <a:pPr>
              <a:spcBef>
                <a:spcPct val="0"/>
              </a:spcBef>
            </a:pPr>
            <a:r>
              <a:rPr lang="el-GR" altLang="el-GR" sz="2000" b="1">
                <a:latin typeface="Comic Sans MS" panose="030F0702030302020204" pitchFamily="66" charset="0"/>
              </a:rPr>
              <a:t>Ενεργοποίηση της κλασσικής οδού του συμπληρώματος </a:t>
            </a:r>
            <a:r>
              <a:rPr lang="en-US" altLang="el-GR" sz="2000">
                <a:latin typeface="Comic Sans MS" panose="030F0702030302020204" pitchFamily="66" charset="0"/>
              </a:rPr>
              <a:t>(type III hypersensitivity); 75% </a:t>
            </a:r>
            <a:r>
              <a:rPr lang="el-GR" altLang="el-GR" sz="2000">
                <a:latin typeface="Comic Sans MS" panose="030F0702030302020204" pitchFamily="66" charset="0"/>
              </a:rPr>
              <a:t>των ασθενών έχουν </a:t>
            </a:r>
            <a:r>
              <a:rPr lang="el-GR" altLang="el-GR" sz="2000" b="1">
                <a:solidFill>
                  <a:srgbClr val="FF0000"/>
                </a:solidFill>
                <a:latin typeface="Comic Sans MS" panose="030F0702030302020204" pitchFamily="66" charset="0"/>
              </a:rPr>
              <a:t>μειωμένα επίπεδα </a:t>
            </a:r>
            <a:r>
              <a:rPr lang="en-US" altLang="el-GR" sz="2000" b="1">
                <a:solidFill>
                  <a:srgbClr val="FF0000"/>
                </a:solidFill>
                <a:latin typeface="Comic Sans MS" panose="030F0702030302020204" pitchFamily="66" charset="0"/>
              </a:rPr>
              <a:t>C3 and C4</a:t>
            </a:r>
            <a:r>
              <a:rPr lang="en-US" altLang="el-GR" sz="2000" b="1">
                <a:latin typeface="Comic Sans MS" panose="030F0702030302020204" pitchFamily="66" charset="0"/>
              </a:rPr>
              <a:t> </a:t>
            </a:r>
            <a:r>
              <a:rPr lang="el-GR" altLang="el-GR" sz="2000">
                <a:latin typeface="Comic Sans MS" panose="030F0702030302020204" pitchFamily="66" charset="0"/>
              </a:rPr>
              <a:t>στον ορό τη στιγμή της κλινικής έξαρσης (ενεργοποίηση και ταχεία κατανάλωση του συμπληρώματος)</a:t>
            </a:r>
            <a:r>
              <a:rPr lang="en-US" altLang="el-GR" sz="2000">
                <a:latin typeface="Comic Sans MS" panose="030F0702030302020204" pitchFamily="66" charset="0"/>
              </a:rPr>
              <a:t>. </a:t>
            </a:r>
            <a:endParaRPr lang="el-GR" altLang="el-GR" sz="2000">
              <a:latin typeface="Comic Sans MS" panose="030F0702030302020204" pitchFamily="66" charset="0"/>
            </a:endParaRPr>
          </a:p>
          <a:p>
            <a:pPr>
              <a:spcBef>
                <a:spcPct val="0"/>
              </a:spcBef>
            </a:pPr>
            <a:r>
              <a:rPr lang="el-GR" altLang="el-GR" sz="2000" i="1">
                <a:latin typeface="Comic Sans MS" panose="030F0702030302020204" pitchFamily="66" charset="0"/>
              </a:rPr>
              <a:t>Παράδοξο</a:t>
            </a:r>
            <a:r>
              <a:rPr lang="en-US" altLang="el-GR" sz="2000">
                <a:latin typeface="Comic Sans MS" panose="030F0702030302020204" pitchFamily="66" charset="0"/>
              </a:rPr>
              <a:t>: </a:t>
            </a:r>
            <a:r>
              <a:rPr lang="el-GR" altLang="el-GR" sz="2000">
                <a:latin typeface="Comic Sans MS" panose="030F0702030302020204" pitchFamily="66" charset="0"/>
              </a:rPr>
              <a:t>Η ανεπάρκεια του </a:t>
            </a:r>
            <a:r>
              <a:rPr lang="en-US" altLang="el-GR" sz="2000">
                <a:latin typeface="Comic Sans MS" panose="030F0702030302020204" pitchFamily="66" charset="0"/>
              </a:rPr>
              <a:t>C1q </a:t>
            </a:r>
            <a:r>
              <a:rPr lang="el-GR" altLang="el-GR" sz="2000">
                <a:latin typeface="Comic Sans MS" panose="030F0702030302020204" pitchFamily="66" charset="0"/>
              </a:rPr>
              <a:t>δεν προστατεύει από τον ΣΕΛ, αλλά μπορεί να προκαλέσει τη νόσο</a:t>
            </a:r>
            <a:endParaRPr lang="el-GR" altLang="el-GR"/>
          </a:p>
        </p:txBody>
      </p:sp>
      <p:pic>
        <p:nvPicPr>
          <p:cNvPr id="97284" name="Picture 1">
            <a:extLst>
              <a:ext uri="{FF2B5EF4-FFF2-40B4-BE49-F238E27FC236}">
                <a16:creationId xmlns:a16="http://schemas.microsoft.com/office/drawing/2014/main" id="{6FF68331-1414-5F19-8697-89034C9D9ACE}"/>
              </a:ext>
            </a:extLst>
          </p:cNvPr>
          <p:cNvPicPr>
            <a:picLocks noChangeAspect="1"/>
          </p:cNvPicPr>
          <p:nvPr/>
        </p:nvPicPr>
        <p:blipFill>
          <a:blip r:embed="rId2">
            <a:extLst>
              <a:ext uri="{28A0092B-C50C-407E-A947-70E740481C1C}">
                <a14:useLocalDpi xmlns:a14="http://schemas.microsoft.com/office/drawing/2010/main" val="0"/>
              </a:ext>
            </a:extLst>
          </a:blip>
          <a:srcRect l="9247" r="22832" b="18732"/>
          <a:stretch>
            <a:fillRect/>
          </a:stretch>
        </p:blipFill>
        <p:spPr bwMode="auto">
          <a:xfrm>
            <a:off x="4932363" y="1916113"/>
            <a:ext cx="40322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2">
            <a:extLst>
              <a:ext uri="{FF2B5EF4-FFF2-40B4-BE49-F238E27FC236}">
                <a16:creationId xmlns:a16="http://schemas.microsoft.com/office/drawing/2014/main" id="{4DCD43C7-2F81-7D5A-A32A-A6D9E1F028C5}"/>
              </a:ext>
            </a:extLst>
          </p:cNvPr>
          <p:cNvSpPr>
            <a:spLocks noGrp="1" noChangeArrowheads="1"/>
          </p:cNvSpPr>
          <p:nvPr>
            <p:ph type="title"/>
          </p:nvPr>
        </p:nvSpPr>
        <p:spPr>
          <a:xfrm>
            <a:off x="395288" y="620713"/>
            <a:ext cx="8497887" cy="1152525"/>
          </a:xfrm>
        </p:spPr>
        <p:txBody>
          <a:bodyPr/>
          <a:lstStyle/>
          <a:p>
            <a:r>
              <a:rPr lang="el-GR" altLang="el-GR" sz="3200">
                <a:solidFill>
                  <a:srgbClr val="FF0000"/>
                </a:solidFill>
                <a:latin typeface="Comic Sans MS" panose="030F0702030302020204" pitchFamily="66" charset="0"/>
              </a:rPr>
              <a:t>Αυτοαντισώματα ποικίλης ειδικότητας συμμετέχουν στην παθογένεια και κλινικές εκδηλώσεις του ΣΕΛ </a:t>
            </a:r>
            <a:r>
              <a:rPr lang="en-US" altLang="el-GR" sz="3200">
                <a:solidFill>
                  <a:srgbClr val="FF0000"/>
                </a:solidFill>
                <a:latin typeface="Comic Sans MS" panose="030F0702030302020204" pitchFamily="66" charset="0"/>
              </a:rPr>
              <a:t>(</a:t>
            </a:r>
            <a:r>
              <a:rPr lang="el-GR" altLang="el-GR" sz="3200">
                <a:solidFill>
                  <a:srgbClr val="FF0000"/>
                </a:solidFill>
                <a:latin typeface="Comic Sans MS" panose="030F0702030302020204" pitchFamily="66" charset="0"/>
              </a:rPr>
              <a:t>τύπου</a:t>
            </a:r>
            <a:r>
              <a:rPr lang="en-US" altLang="el-GR" sz="3200">
                <a:solidFill>
                  <a:srgbClr val="FF0000"/>
                </a:solidFill>
                <a:latin typeface="Comic Sans MS" panose="030F0702030302020204" pitchFamily="66" charset="0"/>
              </a:rPr>
              <a:t> II </a:t>
            </a:r>
            <a:r>
              <a:rPr lang="el-GR" altLang="el-GR" sz="3200">
                <a:solidFill>
                  <a:srgbClr val="FF0000"/>
                </a:solidFill>
                <a:latin typeface="Comic Sans MS" panose="030F0702030302020204" pitchFamily="66" charset="0"/>
              </a:rPr>
              <a:t>υπερευαισθησία</a:t>
            </a:r>
            <a:r>
              <a:rPr lang="en-US" altLang="el-GR" sz="3200">
                <a:solidFill>
                  <a:srgbClr val="FF0000"/>
                </a:solidFill>
                <a:latin typeface="Comic Sans MS" panose="030F0702030302020204" pitchFamily="66" charset="0"/>
              </a:rPr>
              <a:t>).</a:t>
            </a:r>
            <a:endParaRPr lang="el-GR" altLang="el-GR" sz="4000">
              <a:solidFill>
                <a:srgbClr val="FF0000"/>
              </a:solidFill>
              <a:latin typeface="Comic Sans MS" panose="030F0702030302020204" pitchFamily="66" charset="0"/>
            </a:endParaRPr>
          </a:p>
        </p:txBody>
      </p:sp>
      <p:sp>
        <p:nvSpPr>
          <p:cNvPr id="98307" name="Content Placeholder 3">
            <a:extLst>
              <a:ext uri="{FF2B5EF4-FFF2-40B4-BE49-F238E27FC236}">
                <a16:creationId xmlns:a16="http://schemas.microsoft.com/office/drawing/2014/main" id="{EFD640D6-4419-C83D-992E-5CE0AE5AC19E}"/>
              </a:ext>
            </a:extLst>
          </p:cNvPr>
          <p:cNvSpPr>
            <a:spLocks noGrp="1" noChangeArrowheads="1"/>
          </p:cNvSpPr>
          <p:nvPr>
            <p:ph idx="1"/>
          </p:nvPr>
        </p:nvSpPr>
        <p:spPr>
          <a:xfrm>
            <a:off x="179388" y="2349500"/>
            <a:ext cx="8856662" cy="4248150"/>
          </a:xfrm>
        </p:spPr>
        <p:txBody>
          <a:bodyPr/>
          <a:lstStyle/>
          <a:p>
            <a:r>
              <a:rPr lang="en-US" altLang="el-GR" sz="2000"/>
              <a:t> </a:t>
            </a:r>
            <a:r>
              <a:rPr lang="el-GR" altLang="el-GR" sz="2000">
                <a:latin typeface="Comic Sans MS" panose="030F0702030302020204" pitchFamily="66" charset="0"/>
              </a:rPr>
              <a:t>Αντισώματα εναντίον ερυθρών, αιμοπεταλίων και λεμφοκυττάρων        οψωνινοποίηση         φαγοκυττάρωση        </a:t>
            </a:r>
            <a:r>
              <a:rPr lang="el-GR" altLang="el-GR" sz="2000">
                <a:solidFill>
                  <a:srgbClr val="FF0000"/>
                </a:solidFill>
                <a:latin typeface="Comic Sans MS" panose="030F0702030302020204" pitchFamily="66" charset="0"/>
              </a:rPr>
              <a:t>κυτταροπενίες</a:t>
            </a:r>
          </a:p>
          <a:p>
            <a:r>
              <a:rPr lang="el-GR" altLang="el-GR" sz="2000">
                <a:latin typeface="Comic Sans MS" panose="030F0702030302020204" pitchFamily="66" charset="0"/>
              </a:rPr>
              <a:t>Αντιφωσφολιπιδικά  αντισώματα </a:t>
            </a:r>
            <a:r>
              <a:rPr lang="el-GR" altLang="el-GR" sz="2000" i="1">
                <a:latin typeface="Comic Sans MS" panose="030F0702030302020204" pitchFamily="66" charset="0"/>
              </a:rPr>
              <a:t>         θρομβωτική διάθεση           κλινικές επιπλοκές         </a:t>
            </a:r>
            <a:r>
              <a:rPr lang="el-GR" altLang="el-GR" sz="2000" b="1">
                <a:solidFill>
                  <a:srgbClr val="FF0000"/>
                </a:solidFill>
                <a:latin typeface="Comic Sans MS" panose="030F0702030302020204" pitchFamily="66" charset="0"/>
              </a:rPr>
              <a:t>αυτόματες αποβολές και θρομβωτικά επεισόδια      </a:t>
            </a:r>
            <a:r>
              <a:rPr lang="el-GR" altLang="el-GR" sz="2000" b="1">
                <a:solidFill>
                  <a:srgbClr val="F20502"/>
                </a:solidFill>
                <a:latin typeface="Comic Sans MS" panose="030F0702030302020204" pitchFamily="66" charset="0"/>
              </a:rPr>
              <a:t>αντι-φωσφολιπιδικό σύνδρομο </a:t>
            </a:r>
          </a:p>
          <a:p>
            <a:r>
              <a:rPr lang="el-GR" altLang="el-GR" sz="2000">
                <a:latin typeface="Comic Sans MS" panose="030F0702030302020204" pitchFamily="66" charset="0"/>
              </a:rPr>
              <a:t>Τα αντισώματα αυτά παρεμβαίνουν στις δοκιμασίες  πήξης και καλούνται </a:t>
            </a:r>
            <a:r>
              <a:rPr lang="en-US" altLang="el-GR" sz="2000" b="1">
                <a:solidFill>
                  <a:srgbClr val="FF0000"/>
                </a:solidFill>
                <a:latin typeface="Comic Sans MS" panose="030F0702030302020204" pitchFamily="66" charset="0"/>
              </a:rPr>
              <a:t>“a</a:t>
            </a:r>
            <a:r>
              <a:rPr lang="el-GR" altLang="el-GR" sz="2000" b="1">
                <a:solidFill>
                  <a:srgbClr val="FF0000"/>
                </a:solidFill>
                <a:latin typeface="Comic Sans MS" panose="030F0702030302020204" pitchFamily="66" charset="0"/>
              </a:rPr>
              <a:t>ντιπηκτικά λύκου/</a:t>
            </a:r>
            <a:r>
              <a:rPr lang="en-US" altLang="el-GR" sz="2000" b="1">
                <a:solidFill>
                  <a:srgbClr val="FF0000"/>
                </a:solidFill>
                <a:latin typeface="Comic Sans MS" panose="030F0702030302020204" pitchFamily="66" charset="0"/>
              </a:rPr>
              <a:t>lupus anticoagulants.” </a:t>
            </a:r>
            <a:endParaRPr lang="el-GR" altLang="el-GR" sz="2000" b="1">
              <a:solidFill>
                <a:srgbClr val="FF0000"/>
              </a:solidFill>
              <a:latin typeface="Comic Sans MS" panose="030F0702030302020204" pitchFamily="66" charset="0"/>
            </a:endParaRPr>
          </a:p>
          <a:p>
            <a:r>
              <a:rPr lang="el-GR" altLang="el-GR" sz="2000">
                <a:latin typeface="Comic Sans MS" panose="030F0702030302020204" pitchFamily="66" charset="0"/>
              </a:rPr>
              <a:t>Αντισώματα εναντίον παραγόντων πήξης (θρομβίνη )         </a:t>
            </a:r>
            <a:r>
              <a:rPr lang="el-GR" altLang="el-GR" sz="2000" b="1">
                <a:solidFill>
                  <a:srgbClr val="FF0000"/>
                </a:solidFill>
                <a:latin typeface="Comic Sans MS" panose="030F0702030302020204" pitchFamily="66" charset="0"/>
              </a:rPr>
              <a:t>θρομβωτική διάθεση</a:t>
            </a:r>
          </a:p>
          <a:p>
            <a:r>
              <a:rPr lang="el-GR" altLang="el-GR" sz="2000">
                <a:latin typeface="Comic Sans MS" panose="030F0702030302020204" pitchFamily="66" charset="0"/>
              </a:rPr>
              <a:t>Αυτοαντισώματα εναντίον υποδοχέων ΚΝΣ για διάφορους νευροδιαβιβαστές έχουν εμπλακεί στις νευροψυχιατρικές επιπλοκές της νόσου</a:t>
            </a:r>
            <a:endParaRPr lang="el-GR" altLang="el-GR">
              <a:latin typeface="Comic Sans MS" panose="030F0702030302020204" pitchFamily="66" charset="0"/>
            </a:endParaRPr>
          </a:p>
        </p:txBody>
      </p:sp>
      <p:cxnSp>
        <p:nvCxnSpPr>
          <p:cNvPr id="98308" name="4 - Ευθύγραμμο βέλος σύνδεσης">
            <a:extLst>
              <a:ext uri="{FF2B5EF4-FFF2-40B4-BE49-F238E27FC236}">
                <a16:creationId xmlns:a16="http://schemas.microsoft.com/office/drawing/2014/main" id="{719AFA7F-B3BD-7F46-3785-C8CF0BDB8DB8}"/>
              </a:ext>
            </a:extLst>
          </p:cNvPr>
          <p:cNvCxnSpPr>
            <a:cxnSpLocks noChangeShapeType="1"/>
          </p:cNvCxnSpPr>
          <p:nvPr/>
        </p:nvCxnSpPr>
        <p:spPr bwMode="auto">
          <a:xfrm>
            <a:off x="8172450" y="2565400"/>
            <a:ext cx="360363"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8309" name="5 - Ευθύγραμμο βέλος σύνδεσης">
            <a:extLst>
              <a:ext uri="{FF2B5EF4-FFF2-40B4-BE49-F238E27FC236}">
                <a16:creationId xmlns:a16="http://schemas.microsoft.com/office/drawing/2014/main" id="{063335DC-0E76-8B78-143D-275B34C07D6F}"/>
              </a:ext>
            </a:extLst>
          </p:cNvPr>
          <p:cNvCxnSpPr>
            <a:cxnSpLocks noChangeShapeType="1"/>
          </p:cNvCxnSpPr>
          <p:nvPr/>
        </p:nvCxnSpPr>
        <p:spPr bwMode="auto">
          <a:xfrm>
            <a:off x="2484438" y="2852738"/>
            <a:ext cx="358775"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8310" name="6 - Ευθύγραμμο βέλος σύνδεσης">
            <a:extLst>
              <a:ext uri="{FF2B5EF4-FFF2-40B4-BE49-F238E27FC236}">
                <a16:creationId xmlns:a16="http://schemas.microsoft.com/office/drawing/2014/main" id="{46BC6DE9-3B6E-3F37-D515-DBE9DC4321B7}"/>
              </a:ext>
            </a:extLst>
          </p:cNvPr>
          <p:cNvCxnSpPr>
            <a:cxnSpLocks noChangeShapeType="1"/>
          </p:cNvCxnSpPr>
          <p:nvPr/>
        </p:nvCxnSpPr>
        <p:spPr bwMode="auto">
          <a:xfrm>
            <a:off x="4932363" y="2852738"/>
            <a:ext cx="360362"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8311" name="7 - Ευθύγραμμο βέλος σύνδεσης">
            <a:extLst>
              <a:ext uri="{FF2B5EF4-FFF2-40B4-BE49-F238E27FC236}">
                <a16:creationId xmlns:a16="http://schemas.microsoft.com/office/drawing/2014/main" id="{50DD7B85-38E1-EC57-632D-C774379FC397}"/>
              </a:ext>
            </a:extLst>
          </p:cNvPr>
          <p:cNvCxnSpPr>
            <a:cxnSpLocks noChangeShapeType="1"/>
          </p:cNvCxnSpPr>
          <p:nvPr/>
        </p:nvCxnSpPr>
        <p:spPr bwMode="auto">
          <a:xfrm>
            <a:off x="4500563" y="3213100"/>
            <a:ext cx="358775"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8312" name="8 - Ευθύγραμμο βέλος σύνδεσης">
            <a:extLst>
              <a:ext uri="{FF2B5EF4-FFF2-40B4-BE49-F238E27FC236}">
                <a16:creationId xmlns:a16="http://schemas.microsoft.com/office/drawing/2014/main" id="{ADE52637-EA21-04D7-6383-06CE4EF42188}"/>
              </a:ext>
            </a:extLst>
          </p:cNvPr>
          <p:cNvCxnSpPr>
            <a:cxnSpLocks noChangeShapeType="1"/>
          </p:cNvCxnSpPr>
          <p:nvPr/>
        </p:nvCxnSpPr>
        <p:spPr bwMode="auto">
          <a:xfrm>
            <a:off x="7524750" y="3213100"/>
            <a:ext cx="360363"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8313" name="9 - Ευθύγραμμο βέλος σύνδεσης">
            <a:extLst>
              <a:ext uri="{FF2B5EF4-FFF2-40B4-BE49-F238E27FC236}">
                <a16:creationId xmlns:a16="http://schemas.microsoft.com/office/drawing/2014/main" id="{D4E404E6-72D3-0EAE-7749-C97648AAB840}"/>
              </a:ext>
            </a:extLst>
          </p:cNvPr>
          <p:cNvCxnSpPr>
            <a:cxnSpLocks noChangeShapeType="1"/>
          </p:cNvCxnSpPr>
          <p:nvPr/>
        </p:nvCxnSpPr>
        <p:spPr bwMode="auto">
          <a:xfrm>
            <a:off x="2987675" y="3573463"/>
            <a:ext cx="360363"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8314" name="10 - Ευθύγραμμο βέλος σύνδεσης">
            <a:extLst>
              <a:ext uri="{FF2B5EF4-FFF2-40B4-BE49-F238E27FC236}">
                <a16:creationId xmlns:a16="http://schemas.microsoft.com/office/drawing/2014/main" id="{708106A2-675A-FABD-CE39-15BBD9D22E2B}"/>
              </a:ext>
            </a:extLst>
          </p:cNvPr>
          <p:cNvCxnSpPr>
            <a:cxnSpLocks noChangeShapeType="1"/>
          </p:cNvCxnSpPr>
          <p:nvPr/>
        </p:nvCxnSpPr>
        <p:spPr bwMode="auto">
          <a:xfrm>
            <a:off x="1835150" y="3860800"/>
            <a:ext cx="360363"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98315" name="11 - Ευθύγραμμο βέλος σύνδεσης">
            <a:extLst>
              <a:ext uri="{FF2B5EF4-FFF2-40B4-BE49-F238E27FC236}">
                <a16:creationId xmlns:a16="http://schemas.microsoft.com/office/drawing/2014/main" id="{1787B744-FEB4-80D8-2952-18DB922D8250}"/>
              </a:ext>
            </a:extLst>
          </p:cNvPr>
          <p:cNvCxnSpPr>
            <a:cxnSpLocks noChangeShapeType="1"/>
          </p:cNvCxnSpPr>
          <p:nvPr/>
        </p:nvCxnSpPr>
        <p:spPr bwMode="auto">
          <a:xfrm>
            <a:off x="6732588" y="4868863"/>
            <a:ext cx="360362" cy="0"/>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library.med.utah.edu/WebPath/jpeg3/SKIN212.jpg">
            <a:extLst>
              <a:ext uri="{FF2B5EF4-FFF2-40B4-BE49-F238E27FC236}">
                <a16:creationId xmlns:a16="http://schemas.microsoft.com/office/drawing/2014/main" id="{CFFFCF48-B27D-C0A3-C445-7E321CBC94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04813"/>
            <a:ext cx="6559550"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1" name="Rectangle 3">
            <a:extLst>
              <a:ext uri="{FF2B5EF4-FFF2-40B4-BE49-F238E27FC236}">
                <a16:creationId xmlns:a16="http://schemas.microsoft.com/office/drawing/2014/main" id="{4ECBA470-7E80-17C3-BF99-3F83F5A37FA4}"/>
              </a:ext>
            </a:extLst>
          </p:cNvPr>
          <p:cNvSpPr>
            <a:spLocks noChangeArrowheads="1"/>
          </p:cNvSpPr>
          <p:nvPr/>
        </p:nvSpPr>
        <p:spPr bwMode="auto">
          <a:xfrm>
            <a:off x="1547813" y="5084763"/>
            <a:ext cx="66246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400" b="0">
                <a:solidFill>
                  <a:srgbClr val="000000"/>
                </a:solidFill>
                <a:latin typeface="Comic Sans MS" panose="030F0702030302020204" pitchFamily="66" charset="0"/>
              </a:rPr>
              <a:t>Αγγειακή θρόμβωση στο χόριο του δέρματος σε ασθενή με αντιφωσφολιπιδικό σύνδρομο</a:t>
            </a:r>
            <a:r>
              <a:rPr lang="en-US" altLang="el-GR" sz="2400" b="0">
                <a:solidFill>
                  <a:srgbClr val="000000"/>
                </a:solidFill>
                <a:latin typeface="Comic Sans MS" panose="030F0702030302020204" pitchFamily="66" charset="0"/>
              </a:rPr>
              <a:t> antiphospholipid syndrome (APS).</a:t>
            </a:r>
            <a:endParaRPr lang="el-GR" altLang="el-GR" sz="2400">
              <a:latin typeface="Comic Sans MS" panose="030F0702030302020204" pitchFamily="66" charset="0"/>
            </a:endParaRPr>
          </a:p>
        </p:txBody>
      </p:sp>
      <p:cxnSp>
        <p:nvCxnSpPr>
          <p:cNvPr id="99332" name="Straight Arrow Connector 5">
            <a:extLst>
              <a:ext uri="{FF2B5EF4-FFF2-40B4-BE49-F238E27FC236}">
                <a16:creationId xmlns:a16="http://schemas.microsoft.com/office/drawing/2014/main" id="{9CF04906-BCB0-37F6-768B-1BEDC88E8158}"/>
              </a:ext>
            </a:extLst>
          </p:cNvPr>
          <p:cNvCxnSpPr>
            <a:cxnSpLocks noChangeShapeType="1"/>
          </p:cNvCxnSpPr>
          <p:nvPr/>
        </p:nvCxnSpPr>
        <p:spPr bwMode="auto">
          <a:xfrm flipH="1" flipV="1">
            <a:off x="2124075" y="3429000"/>
            <a:ext cx="863600" cy="165576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99333" name="Straight Arrow Connector 7">
            <a:extLst>
              <a:ext uri="{FF2B5EF4-FFF2-40B4-BE49-F238E27FC236}">
                <a16:creationId xmlns:a16="http://schemas.microsoft.com/office/drawing/2014/main" id="{D31FFBB5-6E19-739A-FD3A-BD456F156D23}"/>
              </a:ext>
            </a:extLst>
          </p:cNvPr>
          <p:cNvCxnSpPr>
            <a:cxnSpLocks noChangeShapeType="1"/>
          </p:cNvCxnSpPr>
          <p:nvPr/>
        </p:nvCxnSpPr>
        <p:spPr bwMode="auto">
          <a:xfrm flipV="1">
            <a:off x="4140200" y="2852738"/>
            <a:ext cx="71438" cy="2232025"/>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3">
            <a:extLst>
              <a:ext uri="{FF2B5EF4-FFF2-40B4-BE49-F238E27FC236}">
                <a16:creationId xmlns:a16="http://schemas.microsoft.com/office/drawing/2014/main" id="{C87CF42D-F465-CE85-FFE0-9DFEDA71BFB7}"/>
              </a:ext>
            </a:extLst>
          </p:cNvPr>
          <p:cNvPicPr>
            <a:picLocks noChangeAspect="1"/>
          </p:cNvPicPr>
          <p:nvPr/>
        </p:nvPicPr>
        <p:blipFill>
          <a:blip r:embed="rId2">
            <a:extLst>
              <a:ext uri="{28A0092B-C50C-407E-A947-70E740481C1C}">
                <a14:useLocalDpi xmlns:a14="http://schemas.microsoft.com/office/drawing/2010/main" val="0"/>
              </a:ext>
            </a:extLst>
          </a:blip>
          <a:srcRect l="11610" t="20705" r="11610" b="4642"/>
          <a:stretch>
            <a:fillRect/>
          </a:stretch>
        </p:blipFill>
        <p:spPr bwMode="auto">
          <a:xfrm>
            <a:off x="395288" y="1438275"/>
            <a:ext cx="84963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Rectangle 1">
            <a:extLst>
              <a:ext uri="{FF2B5EF4-FFF2-40B4-BE49-F238E27FC236}">
                <a16:creationId xmlns:a16="http://schemas.microsoft.com/office/drawing/2014/main" id="{437F34F4-1359-9C4D-178F-793B92113F43}"/>
              </a:ext>
            </a:extLst>
          </p:cNvPr>
          <p:cNvSpPr>
            <a:spLocks noChangeArrowheads="1"/>
          </p:cNvSpPr>
          <p:nvPr/>
        </p:nvSpPr>
        <p:spPr bwMode="auto">
          <a:xfrm>
            <a:off x="827088" y="30163"/>
            <a:ext cx="7848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1800">
                <a:solidFill>
                  <a:srgbClr val="2C3E50"/>
                </a:solidFill>
                <a:latin typeface="Comic Sans MS" panose="030F0702030302020204" pitchFamily="66" charset="0"/>
              </a:rPr>
              <a:t>Δεδομένου ότι οι περισότερες δοκιμασίες είναι μη ειδικές, πως διαγιγνώσκεται ο ΣΕΛ? </a:t>
            </a:r>
            <a:endParaRPr lang="en-US" altLang="el-GR" sz="1800">
              <a:solidFill>
                <a:srgbClr val="2C3E50"/>
              </a:solidFill>
              <a:latin typeface="Comic Sans MS" panose="030F0702030302020204" pitchFamily="66" charset="0"/>
            </a:endParaRPr>
          </a:p>
          <a:p>
            <a:pPr>
              <a:spcBef>
                <a:spcPct val="0"/>
              </a:spcBef>
            </a:pPr>
            <a:r>
              <a:rPr lang="en-US" altLang="el-GR" sz="1800" b="0">
                <a:solidFill>
                  <a:srgbClr val="2C3E50"/>
                </a:solidFill>
                <a:latin typeface="Comic Sans MS" panose="030F0702030302020204" pitchFamily="66" charset="0"/>
              </a:rPr>
              <a:t>11 </a:t>
            </a:r>
            <a:r>
              <a:rPr lang="el-GR" altLang="el-GR" sz="1800" b="0">
                <a:solidFill>
                  <a:srgbClr val="2C3E50"/>
                </a:solidFill>
                <a:latin typeface="Comic Sans MS" panose="030F0702030302020204" pitchFamily="66" charset="0"/>
              </a:rPr>
              <a:t>κριτήρια για τον ΣΕΛ (</a:t>
            </a:r>
            <a:r>
              <a:rPr lang="en-US" altLang="el-GR" sz="1800" b="0">
                <a:solidFill>
                  <a:srgbClr val="2C3E50"/>
                </a:solidFill>
                <a:latin typeface="Comic Sans MS" panose="030F0702030302020204" pitchFamily="66" charset="0"/>
              </a:rPr>
              <a:t>American Rheumatism Association</a:t>
            </a:r>
            <a:r>
              <a:rPr lang="el-GR" altLang="el-GR" sz="1800" b="0">
                <a:solidFill>
                  <a:srgbClr val="2C3E50"/>
                </a:solidFill>
                <a:latin typeface="Comic Sans MS" panose="030F0702030302020204" pitchFamily="66" charset="0"/>
              </a:rPr>
              <a:t>)</a:t>
            </a:r>
            <a:endParaRPr lang="en-US" altLang="el-GR" sz="1800" b="0">
              <a:solidFill>
                <a:srgbClr val="2C3E50"/>
              </a:solidFill>
              <a:latin typeface="Comic Sans MS" panose="030F0702030302020204" pitchFamily="66" charset="0"/>
            </a:endParaRPr>
          </a:p>
          <a:p>
            <a:pPr lvl="1">
              <a:spcBef>
                <a:spcPct val="0"/>
              </a:spcBef>
              <a:buFont typeface="Arial" panose="020B0604020202020204" pitchFamily="34" charset="0"/>
              <a:buChar char="•"/>
            </a:pPr>
            <a:r>
              <a:rPr lang="en-US" altLang="el-GR" sz="1800" b="0">
                <a:solidFill>
                  <a:srgbClr val="2C3E50"/>
                </a:solidFill>
                <a:latin typeface="Comic Sans MS" panose="030F0702030302020204" pitchFamily="66" charset="0"/>
              </a:rPr>
              <a:t>≥4 </a:t>
            </a:r>
            <a:r>
              <a:rPr lang="el-GR" altLang="el-GR" sz="1800" b="0">
                <a:solidFill>
                  <a:srgbClr val="2C3E50"/>
                </a:solidFill>
                <a:latin typeface="Comic Sans MS" panose="030F0702030302020204" pitchFamily="66" charset="0"/>
              </a:rPr>
              <a:t>των κριτηρίων</a:t>
            </a:r>
            <a:r>
              <a:rPr lang="en-US" altLang="el-GR" sz="1800" b="0">
                <a:solidFill>
                  <a:srgbClr val="2C3E50"/>
                </a:solidFill>
                <a:latin typeface="Comic Sans MS" panose="030F0702030302020204" pitchFamily="66" charset="0"/>
              </a:rPr>
              <a:t>: </a:t>
            </a:r>
            <a:r>
              <a:rPr lang="el-GR" altLang="el-GR" sz="1800" b="0">
                <a:solidFill>
                  <a:srgbClr val="2C3E50"/>
                </a:solidFill>
                <a:latin typeface="Comic Sans MS" panose="030F0702030302020204" pitchFamily="66" charset="0"/>
              </a:rPr>
              <a:t>υψηλή πιθανότητα ΣΕΛ</a:t>
            </a:r>
            <a:endParaRPr lang="en-US" altLang="el-GR" sz="1800" b="0">
              <a:solidFill>
                <a:srgbClr val="2C3E50"/>
              </a:solidFill>
              <a:latin typeface="Comic Sans MS" panose="030F0702030302020204" pitchFamily="66"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a:extLst>
              <a:ext uri="{FF2B5EF4-FFF2-40B4-BE49-F238E27FC236}">
                <a16:creationId xmlns:a16="http://schemas.microsoft.com/office/drawing/2014/main" id="{F1F88D31-BB7C-C390-2AA9-43E2EF280A0C}"/>
              </a:ext>
            </a:extLst>
          </p:cNvPr>
          <p:cNvSpPr>
            <a:spLocks noGrp="1" noChangeArrowheads="1"/>
          </p:cNvSpPr>
          <p:nvPr>
            <p:ph type="title"/>
          </p:nvPr>
        </p:nvSpPr>
        <p:spPr>
          <a:xfrm>
            <a:off x="755650" y="549275"/>
            <a:ext cx="7772400" cy="1143000"/>
          </a:xfrm>
        </p:spPr>
        <p:txBody>
          <a:bodyPr/>
          <a:lstStyle/>
          <a:p>
            <a:pPr marL="484188" eaLnBrk="1" hangingPunct="1"/>
            <a:r>
              <a:rPr lang="el-GR" altLang="el-GR" sz="2800">
                <a:solidFill>
                  <a:srgbClr val="00B050"/>
                </a:solidFill>
                <a:latin typeface="Comic Sans MS" panose="030F0702030302020204" pitchFamily="66" charset="0"/>
              </a:rPr>
              <a:t>Ερυθροϊώδες ερύθημα με ήπια απολέπιση στη ράχη της μύτης και τα μάγουλα</a:t>
            </a:r>
            <a:endParaRPr lang="en-US" altLang="el-GR" sz="2800">
              <a:solidFill>
                <a:srgbClr val="00B050"/>
              </a:solidFill>
              <a:latin typeface="Comic Sans MS" panose="030F0702030302020204" pitchFamily="66" charset="0"/>
            </a:endParaRPr>
          </a:p>
        </p:txBody>
      </p:sp>
      <p:sp>
        <p:nvSpPr>
          <p:cNvPr id="3" name="Content Placeholder 2">
            <a:extLst>
              <a:ext uri="{FF2B5EF4-FFF2-40B4-BE49-F238E27FC236}">
                <a16:creationId xmlns:a16="http://schemas.microsoft.com/office/drawing/2014/main" id="{44AFC53B-8803-CE92-37D5-BD4612166E59}"/>
              </a:ext>
            </a:extLst>
          </p:cNvPr>
          <p:cNvSpPr>
            <a:spLocks noGrp="1" noChangeArrowheads="1"/>
          </p:cNvSpPr>
          <p:nvPr>
            <p:ph idx="1"/>
          </p:nvPr>
        </p:nvSpPr>
        <p:spPr>
          <a:xfrm>
            <a:off x="457200" y="1882775"/>
            <a:ext cx="8229600" cy="4572000"/>
          </a:xfrm>
        </p:spPr>
        <p:txBody>
          <a:bodyPr/>
          <a:lstStyle/>
          <a:p>
            <a:pPr eaLnBrk="1" hangingPunct="1"/>
            <a:r>
              <a:rPr lang="el-GR" altLang="el-GR">
                <a:latin typeface="Comic Sans MS" panose="030F0702030302020204" pitchFamily="66" charset="0"/>
              </a:rPr>
              <a:t>Ερύθημα δίκην πεταλούδας</a:t>
            </a:r>
            <a:endParaRPr lang="en-US" altLang="el-GR">
              <a:latin typeface="Comic Sans MS" panose="030F0702030302020204" pitchFamily="66" charset="0"/>
            </a:endParaRPr>
          </a:p>
          <a:p>
            <a:pPr lvl="1" eaLnBrk="1" hangingPunct="1"/>
            <a:r>
              <a:rPr lang="el-GR" altLang="el-GR">
                <a:latin typeface="Comic Sans MS" panose="030F0702030302020204" pitchFamily="66" charset="0"/>
              </a:rPr>
              <a:t>Η </a:t>
            </a:r>
            <a:r>
              <a:rPr lang="el-GR" altLang="el-GR" b="1">
                <a:solidFill>
                  <a:schemeClr val="accent1"/>
                </a:solidFill>
                <a:latin typeface="Comic Sans MS" panose="030F0702030302020204" pitchFamily="66" charset="0"/>
              </a:rPr>
              <a:t>ΜΠ</a:t>
            </a:r>
            <a:r>
              <a:rPr lang="el-GR" altLang="el-GR">
                <a:latin typeface="Comic Sans MS" panose="030F0702030302020204" pitchFamily="66" charset="0"/>
              </a:rPr>
              <a:t> έχει τέτοιο ερύθημα</a:t>
            </a:r>
            <a:endParaRPr lang="en-US" altLang="el-GR">
              <a:latin typeface="Comic Sans MS" panose="030F0702030302020204" pitchFamily="66" charset="0"/>
            </a:endParaRPr>
          </a:p>
        </p:txBody>
      </p:sp>
      <p:pic>
        <p:nvPicPr>
          <p:cNvPr id="4" name="Picture 4" descr="http://progencell.files.wordpress.com/2012/10/lupus-face-rash.jpg">
            <a:extLst>
              <a:ext uri="{FF2B5EF4-FFF2-40B4-BE49-F238E27FC236}">
                <a16:creationId xmlns:a16="http://schemas.microsoft.com/office/drawing/2014/main" id="{883D38A2-B087-5F1C-548A-82149B1F9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733800"/>
            <a:ext cx="4116388"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ox(in)">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95B943-65B5-18CB-55A2-024B7659D73F}"/>
              </a:ext>
            </a:extLst>
          </p:cNvPr>
          <p:cNvSpPr>
            <a:spLocks noGrp="1" noChangeArrowheads="1"/>
          </p:cNvSpPr>
          <p:nvPr>
            <p:ph idx="1"/>
          </p:nvPr>
        </p:nvSpPr>
        <p:spPr>
          <a:xfrm>
            <a:off x="395288" y="692150"/>
            <a:ext cx="4248150" cy="5473700"/>
          </a:xfrm>
        </p:spPr>
        <p:txBody>
          <a:bodyPr/>
          <a:lstStyle/>
          <a:p>
            <a:pPr eaLnBrk="1" hangingPunct="1"/>
            <a:r>
              <a:rPr lang="el-GR" altLang="el-GR" sz="2400">
                <a:latin typeface="Comic Sans MS" panose="030F0702030302020204" pitchFamily="66" charset="0"/>
              </a:rPr>
              <a:t>Δισκοειδές ερύθημα</a:t>
            </a:r>
            <a:endParaRPr lang="en-US" altLang="el-GR" sz="2400">
              <a:latin typeface="Comic Sans MS" panose="030F0702030302020204" pitchFamily="66" charset="0"/>
            </a:endParaRPr>
          </a:p>
          <a:p>
            <a:pPr eaLnBrk="1" hangingPunct="1"/>
            <a:r>
              <a:rPr lang="el-GR" altLang="el-GR" sz="2400">
                <a:latin typeface="Comic Sans MS" panose="030F0702030302020204" pitchFamily="66" charset="0"/>
              </a:rPr>
              <a:t>Φωτοευαισθησία</a:t>
            </a:r>
          </a:p>
          <a:p>
            <a:pPr eaLnBrk="1" hangingPunct="1"/>
            <a:r>
              <a:rPr lang="el-GR" altLang="el-GR" sz="2400">
                <a:latin typeface="Comic Sans MS" panose="030F0702030302020204" pitchFamily="66" charset="0"/>
              </a:rPr>
              <a:t>Στοματικά έλκη</a:t>
            </a:r>
            <a:r>
              <a:rPr lang="en-US" altLang="el-GR" sz="2400">
                <a:latin typeface="Comic Sans MS" panose="030F0702030302020204" pitchFamily="66" charset="0"/>
              </a:rPr>
              <a:t> </a:t>
            </a:r>
          </a:p>
          <a:p>
            <a:pPr eaLnBrk="1" hangingPunct="1"/>
            <a:r>
              <a:rPr lang="el-GR" altLang="el-GR" sz="2400">
                <a:latin typeface="Comic Sans MS" panose="030F0702030302020204" pitchFamily="66" charset="0"/>
              </a:rPr>
              <a:t>Δυο ή περισσότερες διογκωμένες επώδυνες αρθρώσεις (</a:t>
            </a:r>
            <a:r>
              <a:rPr lang="el-GR" altLang="el-GR" sz="2400">
                <a:solidFill>
                  <a:schemeClr val="accent1"/>
                </a:solidFill>
                <a:latin typeface="Comic Sans MS" panose="030F0702030302020204" pitchFamily="66" charset="0"/>
              </a:rPr>
              <a:t>ΜΠ</a:t>
            </a:r>
            <a:r>
              <a:rPr lang="el-GR" altLang="el-GR" sz="2400">
                <a:latin typeface="Comic Sans MS" panose="030F0702030302020204" pitchFamily="66" charset="0"/>
              </a:rPr>
              <a:t>)</a:t>
            </a:r>
            <a:endParaRPr lang="en-US" altLang="el-GR" sz="2400">
              <a:latin typeface="Comic Sans MS" panose="030F0702030302020204" pitchFamily="66" charset="0"/>
            </a:endParaRPr>
          </a:p>
          <a:p>
            <a:pPr eaLnBrk="1" hangingPunct="1"/>
            <a:r>
              <a:rPr lang="el-GR" altLang="el-GR" sz="2400">
                <a:latin typeface="Comic Sans MS" panose="030F0702030302020204" pitchFamily="66" charset="0"/>
              </a:rPr>
              <a:t>Νευρολογικά συμπτώματα</a:t>
            </a:r>
            <a:endParaRPr lang="en-US" altLang="el-GR" sz="2400">
              <a:latin typeface="Comic Sans MS" panose="030F0702030302020204" pitchFamily="66" charset="0"/>
            </a:endParaRPr>
          </a:p>
          <a:p>
            <a:pPr lvl="1" eaLnBrk="1" hangingPunct="1"/>
            <a:r>
              <a:rPr lang="el-GR" altLang="el-GR" sz="2000">
                <a:latin typeface="Comic Sans MS" panose="030F0702030302020204" pitchFamily="66" charset="0"/>
              </a:rPr>
              <a:t>Σπασμοί ή ψύχωση (εγκεφαλίτιδα του λύκου)</a:t>
            </a:r>
            <a:endParaRPr lang="en-US" altLang="el-GR" sz="2400">
              <a:latin typeface="Comic Sans MS" panose="030F0702030302020204" pitchFamily="66" charset="0"/>
            </a:endParaRPr>
          </a:p>
          <a:p>
            <a:pPr eaLnBrk="1" hangingPunct="1"/>
            <a:r>
              <a:rPr lang="el-GR" altLang="el-GR" sz="2400">
                <a:latin typeface="Comic Sans MS" panose="030F0702030302020204" pitchFamily="66" charset="0"/>
              </a:rPr>
              <a:t>Πλευρίτιδα ή περικαρδίτιδα</a:t>
            </a:r>
            <a:endParaRPr lang="en-US" altLang="el-GR" sz="2400">
              <a:latin typeface="Comic Sans MS" panose="030F0702030302020204" pitchFamily="66" charset="0"/>
            </a:endParaRPr>
          </a:p>
        </p:txBody>
      </p:sp>
      <p:pic>
        <p:nvPicPr>
          <p:cNvPr id="102403" name="Picture 2" descr="http://graphics8.nytimes.com/images/2007/08/01/health/adam/17134.jpg">
            <a:extLst>
              <a:ext uri="{FF2B5EF4-FFF2-40B4-BE49-F238E27FC236}">
                <a16:creationId xmlns:a16="http://schemas.microsoft.com/office/drawing/2014/main" id="{5621E113-01DF-D931-B884-6C29AB062E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450975"/>
            <a:ext cx="4376737"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a:extLst>
              <a:ext uri="{FF2B5EF4-FFF2-40B4-BE49-F238E27FC236}">
                <a16:creationId xmlns:a16="http://schemas.microsoft.com/office/drawing/2014/main" id="{4D618244-12B0-7404-22F4-DD1EA1D7718F}"/>
              </a:ext>
            </a:extLst>
          </p:cNvPr>
          <p:cNvSpPr txBox="1">
            <a:spLocks noChangeArrowheads="1"/>
          </p:cNvSpPr>
          <p:nvPr/>
        </p:nvSpPr>
        <p:spPr bwMode="auto">
          <a:xfrm>
            <a:off x="1763713" y="188913"/>
            <a:ext cx="5289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800" dirty="0">
                <a:solidFill>
                  <a:srgbClr val="FF0000"/>
                </a:solidFill>
                <a:latin typeface="Comic Sans MS" panose="030F0702030302020204" pitchFamily="66" charset="0"/>
              </a:rPr>
              <a:t>Κεντρική </a:t>
            </a:r>
            <a:r>
              <a:rPr lang="el-GR" altLang="el-GR" sz="2800" dirty="0">
                <a:solidFill>
                  <a:srgbClr val="000066"/>
                </a:solidFill>
                <a:latin typeface="Comic Sans MS" panose="030F0702030302020204" pitchFamily="66" charset="0"/>
              </a:rPr>
              <a:t>και </a:t>
            </a:r>
            <a:r>
              <a:rPr lang="el-GR" altLang="el-GR" sz="2800" dirty="0">
                <a:solidFill>
                  <a:srgbClr val="FF0000"/>
                </a:solidFill>
                <a:latin typeface="Comic Sans MS" panose="030F0702030302020204" pitchFamily="66" charset="0"/>
              </a:rPr>
              <a:t>περιφερική </a:t>
            </a:r>
            <a:r>
              <a:rPr lang="el-GR" altLang="el-GR" sz="2800" dirty="0">
                <a:solidFill>
                  <a:srgbClr val="000066"/>
                </a:solidFill>
                <a:latin typeface="Comic Sans MS" panose="030F0702030302020204" pitchFamily="66" charset="0"/>
              </a:rPr>
              <a:t>ανοχή</a:t>
            </a:r>
            <a:endParaRPr lang="en-US" altLang="el-GR" sz="2800" dirty="0">
              <a:solidFill>
                <a:srgbClr val="000066"/>
              </a:solidFill>
              <a:latin typeface="Comic Sans MS" panose="030F0702030302020204" pitchFamily="66" charset="0"/>
            </a:endParaRPr>
          </a:p>
        </p:txBody>
      </p:sp>
      <p:pic>
        <p:nvPicPr>
          <p:cNvPr id="15363" name="Picture 7">
            <a:extLst>
              <a:ext uri="{FF2B5EF4-FFF2-40B4-BE49-F238E27FC236}">
                <a16:creationId xmlns:a16="http://schemas.microsoft.com/office/drawing/2014/main" id="{C5871AA2-B3E1-731E-BC5B-71201A366C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18496"/>
            <a:ext cx="7566992" cy="6261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Text Box 8">
            <a:extLst>
              <a:ext uri="{FF2B5EF4-FFF2-40B4-BE49-F238E27FC236}">
                <a16:creationId xmlns:a16="http://schemas.microsoft.com/office/drawing/2014/main" id="{BEF23AB7-9986-BEBB-15A9-29F824F3A25D}"/>
              </a:ext>
            </a:extLst>
          </p:cNvPr>
          <p:cNvSpPr txBox="1">
            <a:spLocks noChangeArrowheads="1"/>
          </p:cNvSpPr>
          <p:nvPr/>
        </p:nvSpPr>
        <p:spPr bwMode="auto">
          <a:xfrm>
            <a:off x="533400" y="6583363"/>
            <a:ext cx="5740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US" altLang="el-GR" sz="1200" b="0">
                <a:latin typeface="Helvetica" panose="020B0604020202020204" pitchFamily="34" charset="0"/>
              </a:rPr>
              <a:t>From Abbas, Lichtman and Pillai. Cellular and Molecular Immunology 6th ed, 2007</a:t>
            </a:r>
            <a:endParaRPr lang="en-US" altLang="el-GR" sz="1400">
              <a:latin typeface="Helvetica"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73328E-FD37-F3AF-DF34-4292BD94988F}"/>
              </a:ext>
            </a:extLst>
          </p:cNvPr>
          <p:cNvSpPr>
            <a:spLocks noGrp="1" noChangeArrowheads="1"/>
          </p:cNvSpPr>
          <p:nvPr>
            <p:ph idx="1"/>
          </p:nvPr>
        </p:nvSpPr>
        <p:spPr>
          <a:xfrm>
            <a:off x="533400" y="457200"/>
            <a:ext cx="8229600" cy="4572000"/>
          </a:xfrm>
        </p:spPr>
        <p:txBody>
          <a:bodyPr/>
          <a:lstStyle/>
          <a:p>
            <a:pPr eaLnBrk="1" hangingPunct="1"/>
            <a:r>
              <a:rPr lang="el-GR" altLang="el-GR" sz="2400">
                <a:latin typeface="Comic Sans MS" panose="030F0702030302020204" pitchFamily="66" charset="0"/>
              </a:rPr>
              <a:t>Κυτταροπενίες (περιφερικό αίμα)</a:t>
            </a:r>
            <a:endParaRPr lang="en-US" altLang="el-GR" sz="2400">
              <a:latin typeface="Comic Sans MS" panose="030F0702030302020204" pitchFamily="66" charset="0"/>
            </a:endParaRPr>
          </a:p>
          <a:p>
            <a:pPr eaLnBrk="1" hangingPunct="1"/>
            <a:r>
              <a:rPr lang="el-GR" altLang="el-GR" sz="2400">
                <a:latin typeface="Comic Sans MS" panose="030F0702030302020204" pitchFamily="66" charset="0"/>
              </a:rPr>
              <a:t>Νεφρικές ανωμαλίες</a:t>
            </a:r>
            <a:endParaRPr lang="en-US" altLang="el-GR" sz="2400">
              <a:latin typeface="Comic Sans MS" panose="030F0702030302020204" pitchFamily="66" charset="0"/>
            </a:endParaRPr>
          </a:p>
          <a:p>
            <a:pPr lvl="1" eaLnBrk="1" hangingPunct="1"/>
            <a:r>
              <a:rPr lang="el-GR" altLang="el-GR" sz="2000">
                <a:latin typeface="Comic Sans MS" panose="030F0702030302020204" pitchFamily="66" charset="0"/>
              </a:rPr>
              <a:t>Πρωτεϊνουρία</a:t>
            </a:r>
            <a:endParaRPr lang="en-US" altLang="el-GR" sz="2000">
              <a:latin typeface="Comic Sans MS" panose="030F0702030302020204" pitchFamily="66" charset="0"/>
            </a:endParaRPr>
          </a:p>
          <a:p>
            <a:pPr eaLnBrk="1" hangingPunct="1"/>
            <a:r>
              <a:rPr lang="el-GR" altLang="el-GR" sz="2400">
                <a:latin typeface="Comic Sans MS" panose="030F0702030302020204" pitchFamily="66" charset="0"/>
              </a:rPr>
              <a:t>Αντιπυρηνικά αντισώματα (ΑΝΑ) – (</a:t>
            </a:r>
            <a:r>
              <a:rPr lang="el-GR" altLang="el-GR" sz="2400">
                <a:solidFill>
                  <a:schemeClr val="accent1"/>
                </a:solidFill>
                <a:latin typeface="Comic Sans MS" panose="030F0702030302020204" pitchFamily="66" charset="0"/>
              </a:rPr>
              <a:t>ΜΠ</a:t>
            </a:r>
            <a:r>
              <a:rPr lang="el-GR" altLang="el-GR" sz="2400">
                <a:latin typeface="Comic Sans MS" panose="030F0702030302020204" pitchFamily="66" charset="0"/>
              </a:rPr>
              <a:t>)</a:t>
            </a:r>
          </a:p>
          <a:p>
            <a:pPr eaLnBrk="1" hangingPunct="1"/>
            <a:r>
              <a:rPr lang="el-GR" altLang="el-GR" sz="2400">
                <a:latin typeface="Comic Sans MS" panose="030F0702030302020204" pitchFamily="66" charset="0"/>
              </a:rPr>
              <a:t>Άλλα αντισώματα (</a:t>
            </a:r>
            <a:r>
              <a:rPr lang="el-GR" altLang="el-GR" sz="2400">
                <a:solidFill>
                  <a:schemeClr val="accent1"/>
                </a:solidFill>
                <a:latin typeface="Comic Sans MS" panose="030F0702030302020204" pitchFamily="66" charset="0"/>
              </a:rPr>
              <a:t>ΜΠ</a:t>
            </a:r>
            <a:r>
              <a:rPr lang="el-GR" altLang="el-GR" sz="2400">
                <a:latin typeface="Comic Sans MS" panose="030F0702030302020204" pitchFamily="66" charset="0"/>
              </a:rPr>
              <a:t>)</a:t>
            </a:r>
            <a:r>
              <a:rPr lang="en-US" altLang="el-GR" sz="2400">
                <a:latin typeface="Comic Sans MS" panose="030F0702030302020204" pitchFamily="66" charset="0"/>
              </a:rPr>
              <a:t>:</a:t>
            </a:r>
          </a:p>
          <a:p>
            <a:pPr lvl="1" eaLnBrk="1" hangingPunct="1"/>
            <a:r>
              <a:rPr lang="en-US" altLang="el-GR" sz="2000">
                <a:latin typeface="Comic Sans MS" panose="030F0702030302020204" pitchFamily="66" charset="0"/>
              </a:rPr>
              <a:t>dsDNA, anti-Sm</a:t>
            </a:r>
            <a:r>
              <a:rPr lang="el-GR" altLang="el-GR" sz="2000">
                <a:latin typeface="Comic Sans MS" panose="030F0702030302020204" pitchFamily="66" charset="0"/>
              </a:rPr>
              <a:t>, αντιφωσφολιπιδικά</a:t>
            </a:r>
          </a:p>
        </p:txBody>
      </p:sp>
      <p:pic>
        <p:nvPicPr>
          <p:cNvPr id="22532" name="Picture 4" descr="http://www.buzzle.com/img/articleImages/426555-7630-4.jpg">
            <a:extLst>
              <a:ext uri="{FF2B5EF4-FFF2-40B4-BE49-F238E27FC236}">
                <a16:creationId xmlns:a16="http://schemas.microsoft.com/office/drawing/2014/main" id="{9488C7AC-D5B4-B033-F361-60A0E9271912}"/>
              </a:ext>
            </a:extLst>
          </p:cNvPr>
          <p:cNvPicPr>
            <a:picLocks noChangeAspect="1" noChangeArrowheads="1"/>
          </p:cNvPicPr>
          <p:nvPr/>
        </p:nvPicPr>
        <p:blipFill>
          <a:blip r:embed="rId2" cstate="print"/>
          <a:srcRect/>
          <a:stretch>
            <a:fillRect/>
          </a:stretch>
        </p:blipFill>
        <p:spPr bwMode="auto">
          <a:xfrm>
            <a:off x="4355976" y="3709987"/>
            <a:ext cx="3952071" cy="2638426"/>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a:extLst>
              <a:ext uri="{FF2B5EF4-FFF2-40B4-BE49-F238E27FC236}">
                <a16:creationId xmlns:a16="http://schemas.microsoft.com/office/drawing/2014/main" id="{D85E3D11-B215-6163-1BD8-0FE14A8B0FFE}"/>
              </a:ext>
            </a:extLst>
          </p:cNvPr>
          <p:cNvSpPr>
            <a:spLocks noGrp="1" noChangeArrowheads="1"/>
          </p:cNvSpPr>
          <p:nvPr>
            <p:ph type="title"/>
          </p:nvPr>
        </p:nvSpPr>
        <p:spPr/>
        <p:txBody>
          <a:bodyPr/>
          <a:lstStyle/>
          <a:p>
            <a:r>
              <a:rPr lang="el-GR" altLang="el-GR" sz="3600" b="1">
                <a:solidFill>
                  <a:srgbClr val="FF0000"/>
                </a:solidFill>
                <a:latin typeface="Comic Sans MS" panose="030F0702030302020204" pitchFamily="66" charset="0"/>
              </a:rPr>
              <a:t>Βλάβες οργάνων στο ΣΕΛ</a:t>
            </a:r>
          </a:p>
        </p:txBody>
      </p:sp>
      <p:sp>
        <p:nvSpPr>
          <p:cNvPr id="104451" name="Content Placeholder 3">
            <a:extLst>
              <a:ext uri="{FF2B5EF4-FFF2-40B4-BE49-F238E27FC236}">
                <a16:creationId xmlns:a16="http://schemas.microsoft.com/office/drawing/2014/main" id="{ABE8862D-829D-D3E1-4DA6-3AE72142478E}"/>
              </a:ext>
            </a:extLst>
          </p:cNvPr>
          <p:cNvSpPr>
            <a:spLocks noGrp="1" noChangeArrowheads="1"/>
          </p:cNvSpPr>
          <p:nvPr>
            <p:ph idx="1"/>
          </p:nvPr>
        </p:nvSpPr>
        <p:spPr>
          <a:xfrm>
            <a:off x="468313" y="1916113"/>
            <a:ext cx="7772400" cy="4114800"/>
          </a:xfrm>
        </p:spPr>
        <p:txBody>
          <a:bodyPr/>
          <a:lstStyle/>
          <a:p>
            <a:pPr algn="ctr"/>
            <a:r>
              <a:rPr lang="el-GR" altLang="el-GR" sz="2800">
                <a:latin typeface="Comic Sans MS" panose="030F0702030302020204" pitchFamily="66" charset="0"/>
              </a:rPr>
              <a:t>Αγγεία</a:t>
            </a:r>
          </a:p>
          <a:p>
            <a:pPr algn="ctr"/>
            <a:r>
              <a:rPr lang="el-GR" altLang="el-GR" sz="2800">
                <a:latin typeface="Comic Sans MS" panose="030F0702030302020204" pitchFamily="66" charset="0"/>
              </a:rPr>
              <a:t>Νεφροί</a:t>
            </a:r>
          </a:p>
          <a:p>
            <a:pPr algn="ctr"/>
            <a:r>
              <a:rPr lang="el-GR" altLang="el-GR" sz="2800">
                <a:latin typeface="Comic Sans MS" panose="030F0702030302020204" pitchFamily="66" charset="0"/>
              </a:rPr>
              <a:t>Δέρμα</a:t>
            </a:r>
          </a:p>
          <a:p>
            <a:pPr algn="ctr"/>
            <a:r>
              <a:rPr lang="el-GR" altLang="el-GR" sz="2800">
                <a:latin typeface="Comic Sans MS" panose="030F0702030302020204" pitchFamily="66" charset="0"/>
              </a:rPr>
              <a:t>Αρθρώσεις</a:t>
            </a:r>
          </a:p>
          <a:p>
            <a:pPr algn="ctr"/>
            <a:r>
              <a:rPr lang="el-GR" altLang="el-GR" sz="2800">
                <a:latin typeface="Comic Sans MS" panose="030F0702030302020204" pitchFamily="66" charset="0"/>
              </a:rPr>
              <a:t>Καρδιά</a:t>
            </a:r>
          </a:p>
          <a:p>
            <a:pPr algn="ctr"/>
            <a:r>
              <a:rPr lang="el-GR" altLang="el-GR" sz="2800">
                <a:latin typeface="Comic Sans MS" panose="030F0702030302020204" pitchFamily="66" charset="0"/>
              </a:rPr>
              <a:t>Ορογόνοι</a:t>
            </a:r>
          </a:p>
          <a:p>
            <a:pPr algn="ctr"/>
            <a:r>
              <a:rPr lang="el-GR" altLang="el-GR" sz="2800">
                <a:latin typeface="Comic Sans MS" panose="030F0702030302020204" pitchFamily="66" charset="0"/>
              </a:rPr>
              <a:t>Άλλα όργανα</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56FCDAF-9E4C-D4E0-D040-625E7F49E733}"/>
              </a:ext>
            </a:extLst>
          </p:cNvPr>
          <p:cNvSpPr>
            <a:spLocks noGrp="1" noChangeArrowheads="1"/>
          </p:cNvSpPr>
          <p:nvPr>
            <p:ph type="title"/>
          </p:nvPr>
        </p:nvSpPr>
        <p:spPr>
          <a:xfrm>
            <a:off x="684213" y="0"/>
            <a:ext cx="7773987" cy="647700"/>
          </a:xfrm>
        </p:spPr>
        <p:txBody>
          <a:bodyPr/>
          <a:lstStyle/>
          <a:p>
            <a:r>
              <a:rPr lang="el-GR" altLang="el-GR">
                <a:solidFill>
                  <a:srgbClr val="FF0000"/>
                </a:solidFill>
                <a:latin typeface="Comic Sans MS" panose="030F0702030302020204" pitchFamily="66" charset="0"/>
              </a:rPr>
              <a:t>Αγγεία</a:t>
            </a:r>
          </a:p>
        </p:txBody>
      </p:sp>
      <p:sp>
        <p:nvSpPr>
          <p:cNvPr id="71683" name="Content Placeholder 2">
            <a:extLst>
              <a:ext uri="{FF2B5EF4-FFF2-40B4-BE49-F238E27FC236}">
                <a16:creationId xmlns:a16="http://schemas.microsoft.com/office/drawing/2014/main" id="{21AD4348-6D63-45FB-7A0F-BFFB45DD8AA5}"/>
              </a:ext>
            </a:extLst>
          </p:cNvPr>
          <p:cNvSpPr>
            <a:spLocks noGrp="1"/>
          </p:cNvSpPr>
          <p:nvPr>
            <p:ph idx="1"/>
          </p:nvPr>
        </p:nvSpPr>
        <p:spPr>
          <a:xfrm>
            <a:off x="401638" y="719138"/>
            <a:ext cx="8742362" cy="2781300"/>
          </a:xfrm>
        </p:spPr>
        <p:txBody>
          <a:bodyPr/>
          <a:lstStyle/>
          <a:p>
            <a:pPr>
              <a:spcBef>
                <a:spcPts val="0"/>
              </a:spcBef>
              <a:defRPr/>
            </a:pPr>
            <a:r>
              <a:rPr lang="el-GR" altLang="el-GR" sz="2400" b="1" dirty="0">
                <a:latin typeface="Comic Sans MS" panose="030F0702030302020204" pitchFamily="66" charset="0"/>
              </a:rPr>
              <a:t>Οξεία νεκρωτική αγγειίτιδα</a:t>
            </a:r>
            <a:r>
              <a:rPr lang="en-US" altLang="el-GR" sz="2400" dirty="0">
                <a:latin typeface="Comic Sans MS" panose="030F0702030302020204" pitchFamily="66" charset="0"/>
              </a:rPr>
              <a:t> </a:t>
            </a:r>
            <a:r>
              <a:rPr lang="el-GR" altLang="el-GR" sz="2400" dirty="0">
                <a:latin typeface="Comic Sans MS" panose="030F0702030302020204" pitchFamily="66" charset="0"/>
              </a:rPr>
              <a:t>σε μικρές αρτηρίες και αρτηριόλια</a:t>
            </a:r>
            <a:r>
              <a:rPr lang="en-US" altLang="el-GR" sz="2400" dirty="0">
                <a:latin typeface="Comic Sans MS" panose="030F0702030302020204" pitchFamily="66" charset="0"/>
              </a:rPr>
              <a:t> </a:t>
            </a:r>
            <a:endParaRPr lang="el-GR" altLang="el-GR" sz="2400" dirty="0">
              <a:latin typeface="Comic Sans MS" panose="030F0702030302020204" pitchFamily="66" charset="0"/>
            </a:endParaRPr>
          </a:p>
          <a:p>
            <a:pPr lvl="1">
              <a:spcBef>
                <a:spcPts val="0"/>
              </a:spcBef>
              <a:defRPr/>
            </a:pPr>
            <a:r>
              <a:rPr lang="el-GR" altLang="el-GR" sz="2000" dirty="0">
                <a:latin typeface="Comic Sans MS" panose="030F0702030302020204" pitchFamily="66" charset="0"/>
              </a:rPr>
              <a:t>Νέκρωση</a:t>
            </a:r>
          </a:p>
          <a:p>
            <a:pPr lvl="1">
              <a:spcBef>
                <a:spcPts val="0"/>
              </a:spcBef>
              <a:defRPr/>
            </a:pPr>
            <a:r>
              <a:rPr lang="el-GR" altLang="el-GR" sz="2000" dirty="0">
                <a:latin typeface="Comic Sans MS" panose="030F0702030302020204" pitchFamily="66" charset="0"/>
              </a:rPr>
              <a:t>Ινιδοειδείς εναποθέσεις</a:t>
            </a:r>
            <a:r>
              <a:rPr lang="en-US" altLang="el-GR" sz="2000" dirty="0">
                <a:latin typeface="Comic Sans MS" panose="030F0702030302020204" pitchFamily="66" charset="0"/>
              </a:rPr>
              <a:t>: </a:t>
            </a:r>
            <a:r>
              <a:rPr lang="el-GR" altLang="el-GR" sz="2000" dirty="0">
                <a:latin typeface="Comic Sans MS" panose="030F0702030302020204" pitchFamily="66" charset="0"/>
              </a:rPr>
              <a:t>αντίσωμα, </a:t>
            </a:r>
            <a:r>
              <a:rPr lang="en-US" altLang="el-GR" sz="2000" dirty="0">
                <a:latin typeface="Comic Sans MS" panose="030F0702030302020204" pitchFamily="66" charset="0"/>
              </a:rPr>
              <a:t>DNA, </a:t>
            </a:r>
            <a:r>
              <a:rPr lang="el-GR" altLang="el-GR" sz="2000" dirty="0">
                <a:latin typeface="Comic Sans MS" panose="030F0702030302020204" pitchFamily="66" charset="0"/>
              </a:rPr>
              <a:t>συμπλήρωμα ινωδογόνο</a:t>
            </a:r>
          </a:p>
          <a:p>
            <a:pPr lvl="1">
              <a:spcBef>
                <a:spcPts val="0"/>
              </a:spcBef>
              <a:defRPr/>
            </a:pPr>
            <a:r>
              <a:rPr lang="el-GR" altLang="el-GR" sz="2000" dirty="0">
                <a:latin typeface="Comic Sans MS" panose="030F0702030302020204" pitchFamily="66" charset="0"/>
              </a:rPr>
              <a:t>Διατοιχωματική και περιαγγειακή λευκοκυτταρική διήθηση </a:t>
            </a:r>
          </a:p>
          <a:p>
            <a:pPr marL="457200" lvl="1" indent="0">
              <a:spcBef>
                <a:spcPts val="0"/>
              </a:spcBef>
              <a:buFontTx/>
              <a:buNone/>
              <a:defRPr/>
            </a:pPr>
            <a:r>
              <a:rPr lang="el-GR" altLang="el-GR" sz="2000" dirty="0">
                <a:latin typeface="Comic Sans MS" panose="030F0702030302020204" pitchFamily="66" charset="0"/>
              </a:rPr>
              <a:t>Χρόνια στάδια</a:t>
            </a:r>
            <a:r>
              <a:rPr lang="en-US" altLang="el-GR" sz="2000" dirty="0">
                <a:latin typeface="Comic Sans MS" panose="030F0702030302020204" pitchFamily="66" charset="0"/>
              </a:rPr>
              <a:t>: </a:t>
            </a:r>
            <a:r>
              <a:rPr lang="el-GR" altLang="el-GR" sz="2000" dirty="0">
                <a:latin typeface="Comic Sans MS" panose="030F0702030302020204" pitchFamily="66" charset="0"/>
              </a:rPr>
              <a:t>ινώδης πάχυνση του τοιχώματος με στένωση του αυλού</a:t>
            </a:r>
          </a:p>
        </p:txBody>
      </p:sp>
      <p:pic>
        <p:nvPicPr>
          <p:cNvPr id="105476" name="Picture 7" descr="http://img.medscape.com/fullsize/migrated/588/087/amjd588087.fig10.jpg">
            <a:extLst>
              <a:ext uri="{FF2B5EF4-FFF2-40B4-BE49-F238E27FC236}">
                <a16:creationId xmlns:a16="http://schemas.microsoft.com/office/drawing/2014/main" id="{E9D394AF-B8CF-1A55-69D4-B373342D85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4075" y="2924175"/>
            <a:ext cx="5302250"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a:extLst>
              <a:ext uri="{FF2B5EF4-FFF2-40B4-BE49-F238E27FC236}">
                <a16:creationId xmlns:a16="http://schemas.microsoft.com/office/drawing/2014/main" id="{7059B7D4-54BE-16B4-F4DA-A2A8CD76A5C1}"/>
              </a:ext>
            </a:extLst>
          </p:cNvPr>
          <p:cNvSpPr>
            <a:spLocks noGrp="1" noChangeArrowheads="1"/>
          </p:cNvSpPr>
          <p:nvPr>
            <p:ph type="title"/>
          </p:nvPr>
        </p:nvSpPr>
        <p:spPr>
          <a:xfrm>
            <a:off x="681038" y="198438"/>
            <a:ext cx="7772400" cy="1143000"/>
          </a:xfrm>
        </p:spPr>
        <p:txBody>
          <a:bodyPr/>
          <a:lstStyle/>
          <a:p>
            <a:r>
              <a:rPr lang="el-GR" altLang="el-GR" sz="4000">
                <a:solidFill>
                  <a:srgbClr val="FF0000"/>
                </a:solidFill>
                <a:latin typeface="Comic Sans MS" panose="030F0702030302020204" pitchFamily="66" charset="0"/>
              </a:rPr>
              <a:t>Νεφροί</a:t>
            </a:r>
            <a:endParaRPr lang="el-GR" altLang="el-GR">
              <a:solidFill>
                <a:srgbClr val="FF0000"/>
              </a:solidFill>
              <a:latin typeface="Comic Sans MS" panose="030F0702030302020204" pitchFamily="66" charset="0"/>
            </a:endParaRPr>
          </a:p>
        </p:txBody>
      </p:sp>
      <p:sp>
        <p:nvSpPr>
          <p:cNvPr id="106499" name="Content Placeholder 2">
            <a:extLst>
              <a:ext uri="{FF2B5EF4-FFF2-40B4-BE49-F238E27FC236}">
                <a16:creationId xmlns:a16="http://schemas.microsoft.com/office/drawing/2014/main" id="{A2AF442F-AA94-A792-B4E1-2E1C24A93A49}"/>
              </a:ext>
            </a:extLst>
          </p:cNvPr>
          <p:cNvSpPr>
            <a:spLocks noGrp="1" noChangeArrowheads="1"/>
          </p:cNvSpPr>
          <p:nvPr>
            <p:ph idx="1"/>
          </p:nvPr>
        </p:nvSpPr>
        <p:spPr>
          <a:xfrm>
            <a:off x="685800" y="1341438"/>
            <a:ext cx="7989888" cy="4391025"/>
          </a:xfrm>
        </p:spPr>
        <p:txBody>
          <a:bodyPr/>
          <a:lstStyle/>
          <a:p>
            <a:r>
              <a:rPr lang="el-GR" altLang="el-GR" sz="2400" b="1">
                <a:latin typeface="Comic Sans MS" panose="030F0702030302020204" pitchFamily="66" charset="0"/>
              </a:rPr>
              <a:t>Σημαντικότερη κλινική προσβολή του ΣΕΛ</a:t>
            </a:r>
            <a:r>
              <a:rPr lang="en-US" altLang="el-GR" sz="2400">
                <a:latin typeface="Comic Sans MS" panose="030F0702030302020204" pitchFamily="66" charset="0"/>
              </a:rPr>
              <a:t> </a:t>
            </a:r>
            <a:endParaRPr lang="el-GR" altLang="el-GR" sz="2400">
              <a:latin typeface="Comic Sans MS" panose="030F0702030302020204" pitchFamily="66" charset="0"/>
            </a:endParaRPr>
          </a:p>
          <a:p>
            <a:r>
              <a:rPr lang="el-GR" altLang="el-GR" sz="2000">
                <a:latin typeface="Comic Sans MS" panose="030F0702030302020204" pitchFamily="66" charset="0"/>
              </a:rPr>
              <a:t>Προσβολή των σπειραμάτων (σπειραματονεφρίτιδα)</a:t>
            </a:r>
            <a:endParaRPr lang="en-US" altLang="el-GR" sz="2000">
              <a:latin typeface="Comic Sans MS" panose="030F0702030302020204" pitchFamily="66" charset="0"/>
            </a:endParaRPr>
          </a:p>
          <a:p>
            <a:r>
              <a:rPr lang="el-GR" altLang="el-GR" sz="2000">
                <a:latin typeface="Comic Sans MS" panose="030F0702030302020204" pitchFamily="66" charset="0"/>
              </a:rPr>
              <a:t>Εναπόθεση </a:t>
            </a:r>
            <a:r>
              <a:rPr lang="en-US" altLang="el-GR" sz="2000">
                <a:latin typeface="Comic Sans MS" panose="030F0702030302020204" pitchFamily="66" charset="0"/>
              </a:rPr>
              <a:t> DNA–anti-DNA </a:t>
            </a:r>
            <a:r>
              <a:rPr lang="el-GR" altLang="el-GR" sz="2000">
                <a:latin typeface="Comic Sans MS" panose="030F0702030302020204" pitchFamily="66" charset="0"/>
              </a:rPr>
              <a:t>συμπλόκων στο σπείραμα τα οποία τα οποία προκαλούν φλεγμονώδη αντίδραση η οποία έχει σαν αποτέλεσμα υπερπλασία των ενδοθηλιακών, μεσαγγειακών ή/και επιθηλιακών κυττάρων και σε σοβαρές περιπτώσεις νέκρωση του σπειράματος </a:t>
            </a:r>
          </a:p>
          <a:p>
            <a:r>
              <a:rPr lang="el-GR" altLang="el-GR" sz="2000">
                <a:latin typeface="Comic Sans MS" panose="030F0702030302020204" pitchFamily="66" charset="0"/>
              </a:rPr>
              <a:t>25-30% των ασθενών</a:t>
            </a:r>
            <a:r>
              <a:rPr lang="en-US" altLang="el-GR" sz="2000">
                <a:latin typeface="Comic Sans MS" panose="030F0702030302020204" pitchFamily="66" charset="0"/>
              </a:rPr>
              <a:t>: </a:t>
            </a:r>
            <a:r>
              <a:rPr lang="el-GR" altLang="el-GR" sz="2000">
                <a:latin typeface="Comic Sans MS" panose="030F0702030302020204" pitchFamily="66" charset="0"/>
              </a:rPr>
              <a:t>φυσιολογικά σπειράματα στο οπτικό μικροσκόπιο </a:t>
            </a:r>
          </a:p>
          <a:p>
            <a:r>
              <a:rPr lang="el-GR" altLang="el-GR" sz="2000">
                <a:latin typeface="Comic Sans MS" panose="030F0702030302020204" pitchFamily="66" charset="0"/>
              </a:rPr>
              <a:t>Όλες οι περιπτώσεις ΣΕΛ</a:t>
            </a:r>
            <a:r>
              <a:rPr lang="en-US" altLang="el-GR" sz="2000">
                <a:latin typeface="Comic Sans MS" panose="030F0702030302020204" pitchFamily="66" charset="0"/>
              </a:rPr>
              <a:t>: </a:t>
            </a:r>
            <a:r>
              <a:rPr lang="el-GR" altLang="el-GR" sz="2000">
                <a:latin typeface="Comic Sans MS" panose="030F0702030302020204" pitchFamily="66" charset="0"/>
              </a:rPr>
              <a:t>νεφρικές αλλοιώσεις στον ανοσοφθορισμό ή το ηλεκτρονικό μικροσκόπιο</a:t>
            </a:r>
            <a:endParaRPr lang="el-GR" altLang="el-GR" sz="2800">
              <a:latin typeface="Comic Sans MS" panose="030F0702030302020204" pitchFamily="66"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a:extLst>
              <a:ext uri="{FF2B5EF4-FFF2-40B4-BE49-F238E27FC236}">
                <a16:creationId xmlns:a16="http://schemas.microsoft.com/office/drawing/2014/main" id="{0B16E318-B5A9-1D58-406F-997248BAD433}"/>
              </a:ext>
            </a:extLst>
          </p:cNvPr>
          <p:cNvSpPr>
            <a:spLocks noGrp="1" noChangeArrowheads="1"/>
          </p:cNvSpPr>
          <p:nvPr>
            <p:ph type="title"/>
          </p:nvPr>
        </p:nvSpPr>
        <p:spPr>
          <a:xfrm>
            <a:off x="179388" y="333375"/>
            <a:ext cx="8964612" cy="1223963"/>
          </a:xfrm>
        </p:spPr>
        <p:txBody>
          <a:bodyPr/>
          <a:lstStyle/>
          <a:p>
            <a:r>
              <a:rPr lang="el-GR" altLang="el-GR" sz="3200" b="1">
                <a:solidFill>
                  <a:srgbClr val="FF0000"/>
                </a:solidFill>
                <a:latin typeface="Comic Sans MS" panose="030F0702030302020204" pitchFamily="66" charset="0"/>
              </a:rPr>
              <a:t>Μορφολογική ταξινόμηση της νεφρικής βλάβ</a:t>
            </a:r>
            <a:r>
              <a:rPr lang="el-GR" altLang="el-GR" sz="2800" b="1">
                <a:solidFill>
                  <a:srgbClr val="FF0000"/>
                </a:solidFill>
                <a:latin typeface="Comic Sans MS" panose="030F0702030302020204" pitchFamily="66" charset="0"/>
              </a:rPr>
              <a:t>ης </a:t>
            </a:r>
            <a:br>
              <a:rPr lang="el-GR" altLang="el-GR" sz="2800" b="1">
                <a:solidFill>
                  <a:srgbClr val="FF0000"/>
                </a:solidFill>
                <a:latin typeface="Comic Sans MS" panose="030F0702030302020204" pitchFamily="66" charset="0"/>
              </a:rPr>
            </a:br>
            <a:r>
              <a:rPr lang="en-US" altLang="el-GR" sz="2400" b="1">
                <a:solidFill>
                  <a:srgbClr val="FF0000"/>
                </a:solidFill>
                <a:latin typeface="Comic Sans MS" panose="030F0702030302020204" pitchFamily="66" charset="0"/>
              </a:rPr>
              <a:t>International Society of Nephrology/</a:t>
            </a:r>
            <a:br>
              <a:rPr lang="el-GR" altLang="el-GR" sz="2400" b="1">
                <a:solidFill>
                  <a:srgbClr val="FF0000"/>
                </a:solidFill>
                <a:latin typeface="Comic Sans MS" panose="030F0702030302020204" pitchFamily="66" charset="0"/>
              </a:rPr>
            </a:br>
            <a:r>
              <a:rPr lang="en-US" altLang="el-GR" sz="2400" b="1">
                <a:solidFill>
                  <a:srgbClr val="FF0000"/>
                </a:solidFill>
                <a:latin typeface="Comic Sans MS" panose="030F0702030302020204" pitchFamily="66" charset="0"/>
              </a:rPr>
              <a:t>Renal Pathology Society morphologic classification</a:t>
            </a:r>
            <a:endParaRPr lang="el-GR" altLang="el-GR" sz="2800" b="1">
              <a:solidFill>
                <a:srgbClr val="FF0000"/>
              </a:solidFill>
              <a:latin typeface="Comic Sans MS" panose="030F0702030302020204" pitchFamily="66" charset="0"/>
            </a:endParaRPr>
          </a:p>
        </p:txBody>
      </p:sp>
      <p:sp>
        <p:nvSpPr>
          <p:cNvPr id="107523" name="Content Placeholder 2">
            <a:extLst>
              <a:ext uri="{FF2B5EF4-FFF2-40B4-BE49-F238E27FC236}">
                <a16:creationId xmlns:a16="http://schemas.microsoft.com/office/drawing/2014/main" id="{EA8A2462-BAF3-B627-24E5-B9FEB5FBFE6E}"/>
              </a:ext>
            </a:extLst>
          </p:cNvPr>
          <p:cNvSpPr>
            <a:spLocks noGrp="1" noChangeArrowheads="1"/>
          </p:cNvSpPr>
          <p:nvPr>
            <p:ph idx="1"/>
          </p:nvPr>
        </p:nvSpPr>
        <p:spPr>
          <a:xfrm>
            <a:off x="269875" y="1844675"/>
            <a:ext cx="8640763" cy="4824413"/>
          </a:xfrm>
        </p:spPr>
        <p:txBody>
          <a:bodyPr/>
          <a:lstStyle/>
          <a:p>
            <a:r>
              <a:rPr lang="el-GR" altLang="el-GR" sz="2800" b="1" u="sng">
                <a:latin typeface="Comic Sans MS" panose="030F0702030302020204" pitchFamily="66" charset="0"/>
              </a:rPr>
              <a:t>Έξι τύποι σπειραματικής νόσου </a:t>
            </a:r>
            <a:r>
              <a:rPr lang="el-GR" altLang="el-GR" sz="2800">
                <a:latin typeface="Comic Sans MS" panose="030F0702030302020204" pitchFamily="66" charset="0"/>
              </a:rPr>
              <a:t>στον ΣΕΛ (κανένας ειδικός της νόσου)</a:t>
            </a:r>
          </a:p>
          <a:p>
            <a:r>
              <a:rPr lang="en-US" altLang="el-GR" sz="2400" b="1">
                <a:latin typeface="Comic Sans MS" panose="030F0702030302020204" pitchFamily="66" charset="0"/>
              </a:rPr>
              <a:t>class I,</a:t>
            </a:r>
            <a:r>
              <a:rPr lang="en-US" altLang="el-GR" sz="2400">
                <a:latin typeface="Comic Sans MS" panose="030F0702030302020204" pitchFamily="66" charset="0"/>
              </a:rPr>
              <a:t> </a:t>
            </a:r>
            <a:r>
              <a:rPr lang="el-GR" altLang="el-GR" sz="2400">
                <a:latin typeface="Comic Sans MS" panose="030F0702030302020204" pitchFamily="66" charset="0"/>
              </a:rPr>
              <a:t>ελάχιστη μεσαγγειακή σπειραματονεφρίτιδα</a:t>
            </a:r>
            <a:r>
              <a:rPr lang="en-US" altLang="el-GR" sz="2400">
                <a:latin typeface="Comic Sans MS" panose="030F0702030302020204" pitchFamily="66" charset="0"/>
              </a:rPr>
              <a:t> </a:t>
            </a:r>
            <a:endParaRPr lang="el-GR" altLang="el-GR" sz="2400">
              <a:latin typeface="Comic Sans MS" panose="030F0702030302020204" pitchFamily="66" charset="0"/>
            </a:endParaRPr>
          </a:p>
          <a:p>
            <a:r>
              <a:rPr lang="en-US" altLang="el-GR" sz="2400" b="1">
                <a:latin typeface="Comic Sans MS" panose="030F0702030302020204" pitchFamily="66" charset="0"/>
              </a:rPr>
              <a:t>class II,</a:t>
            </a:r>
            <a:r>
              <a:rPr lang="en-US" altLang="el-GR" sz="2400">
                <a:latin typeface="Comic Sans MS" panose="030F0702030302020204" pitchFamily="66" charset="0"/>
              </a:rPr>
              <a:t> </a:t>
            </a:r>
            <a:r>
              <a:rPr lang="el-GR" altLang="el-GR" sz="2400">
                <a:latin typeface="Comic Sans MS" panose="030F0702030302020204" pitchFamily="66" charset="0"/>
              </a:rPr>
              <a:t>μεσαγγειακή υπερπλαστική σπειραματονεφρίτιδα (10-25%)</a:t>
            </a:r>
            <a:r>
              <a:rPr lang="en-US" altLang="el-GR" sz="2400">
                <a:latin typeface="Comic Sans MS" panose="030F0702030302020204" pitchFamily="66" charset="0"/>
              </a:rPr>
              <a:t> </a:t>
            </a:r>
            <a:endParaRPr lang="el-GR" altLang="el-GR" sz="2400">
              <a:latin typeface="Comic Sans MS" panose="030F0702030302020204" pitchFamily="66" charset="0"/>
            </a:endParaRPr>
          </a:p>
          <a:p>
            <a:r>
              <a:rPr lang="en-US" altLang="el-GR" sz="2400" b="1">
                <a:latin typeface="Comic Sans MS" panose="030F0702030302020204" pitchFamily="66" charset="0"/>
              </a:rPr>
              <a:t>class III,</a:t>
            </a:r>
            <a:r>
              <a:rPr lang="en-US" altLang="el-GR" sz="2400">
                <a:latin typeface="Comic Sans MS" panose="030F0702030302020204" pitchFamily="66" charset="0"/>
              </a:rPr>
              <a:t> </a:t>
            </a:r>
            <a:r>
              <a:rPr lang="el-GR" altLang="el-GR" sz="2400">
                <a:latin typeface="Comic Sans MS" panose="030F0702030302020204" pitchFamily="66" charset="0"/>
              </a:rPr>
              <a:t>εστιακή σπειραματονεφρίτιδα (20-35%)</a:t>
            </a:r>
            <a:r>
              <a:rPr lang="en-US" altLang="el-GR" sz="2400">
                <a:latin typeface="Comic Sans MS" panose="030F0702030302020204" pitchFamily="66" charset="0"/>
              </a:rPr>
              <a:t> </a:t>
            </a:r>
            <a:endParaRPr lang="el-GR" altLang="el-GR" sz="2400">
              <a:latin typeface="Comic Sans MS" panose="030F0702030302020204" pitchFamily="66" charset="0"/>
            </a:endParaRPr>
          </a:p>
          <a:p>
            <a:r>
              <a:rPr lang="en-US" altLang="el-GR" sz="2400" b="1">
                <a:latin typeface="Comic Sans MS" panose="030F0702030302020204" pitchFamily="66" charset="0"/>
              </a:rPr>
              <a:t>class IV,</a:t>
            </a:r>
            <a:r>
              <a:rPr lang="el-GR" altLang="el-GR" sz="2400" b="1">
                <a:latin typeface="Comic Sans MS" panose="030F0702030302020204" pitchFamily="66" charset="0"/>
              </a:rPr>
              <a:t> </a:t>
            </a:r>
            <a:r>
              <a:rPr lang="el-GR" altLang="el-GR" sz="2400">
                <a:latin typeface="Comic Sans MS" panose="030F0702030302020204" pitchFamily="66" charset="0"/>
              </a:rPr>
              <a:t>διάχυτη σπειραματονεφρίτιδα (35-60 %)</a:t>
            </a:r>
            <a:r>
              <a:rPr lang="en-US" altLang="el-GR" sz="2400">
                <a:latin typeface="Comic Sans MS" panose="030F0702030302020204" pitchFamily="66" charset="0"/>
              </a:rPr>
              <a:t> </a:t>
            </a:r>
            <a:endParaRPr lang="el-GR" altLang="el-GR" sz="2400">
              <a:latin typeface="Comic Sans MS" panose="030F0702030302020204" pitchFamily="66" charset="0"/>
            </a:endParaRPr>
          </a:p>
          <a:p>
            <a:r>
              <a:rPr lang="en-US" altLang="el-GR" sz="2400" b="1">
                <a:latin typeface="Comic Sans MS" panose="030F0702030302020204" pitchFamily="66" charset="0"/>
              </a:rPr>
              <a:t>class V,</a:t>
            </a:r>
            <a:r>
              <a:rPr lang="en-US" altLang="el-GR" sz="2400">
                <a:latin typeface="Comic Sans MS" panose="030F0702030302020204" pitchFamily="66" charset="0"/>
              </a:rPr>
              <a:t> </a:t>
            </a:r>
            <a:r>
              <a:rPr lang="el-GR" altLang="el-GR" sz="2400">
                <a:latin typeface="Comic Sans MS" panose="030F0702030302020204" pitchFamily="66" charset="0"/>
              </a:rPr>
              <a:t>μεμβρανώδης σπειραματονεφρίτιδα (10-15%)</a:t>
            </a:r>
            <a:r>
              <a:rPr lang="en-US" altLang="el-GR" sz="2400">
                <a:latin typeface="Comic Sans MS" panose="030F0702030302020204" pitchFamily="66" charset="0"/>
              </a:rPr>
              <a:t> </a:t>
            </a:r>
            <a:endParaRPr lang="el-GR" altLang="el-GR" sz="2400">
              <a:latin typeface="Comic Sans MS" panose="030F0702030302020204" pitchFamily="66" charset="0"/>
            </a:endParaRPr>
          </a:p>
          <a:p>
            <a:r>
              <a:rPr lang="en-US" altLang="el-GR" sz="2400" b="1">
                <a:latin typeface="Comic Sans MS" panose="030F0702030302020204" pitchFamily="66" charset="0"/>
              </a:rPr>
              <a:t>class VI,</a:t>
            </a:r>
            <a:r>
              <a:rPr lang="en-US" altLang="el-GR" sz="2400">
                <a:latin typeface="Comic Sans MS" panose="030F0702030302020204" pitchFamily="66" charset="0"/>
              </a:rPr>
              <a:t> </a:t>
            </a:r>
            <a:r>
              <a:rPr lang="el-GR" altLang="el-GR" sz="2400">
                <a:latin typeface="Comic Sans MS" panose="030F0702030302020204" pitchFamily="66" charset="0"/>
              </a:rPr>
              <a:t>προχωρημένη σκληρυντική σπειραματονεφρίτιδα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coursewareobjects.elsevier.com/objects/elr/Kumar/pathology/casestudies/immk1/immk1120.jpg">
            <a:extLst>
              <a:ext uri="{FF2B5EF4-FFF2-40B4-BE49-F238E27FC236}">
                <a16:creationId xmlns:a16="http://schemas.microsoft.com/office/drawing/2014/main" id="{268388CF-C8B9-05E3-1AAE-BDCA26C02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260350"/>
            <a:ext cx="4752975"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4" descr="http://coursewareobjects.elsevier.com/objects/elr/Kumar/pathology/casestudies/immk1/immk1130.jpg">
            <a:extLst>
              <a:ext uri="{FF2B5EF4-FFF2-40B4-BE49-F238E27FC236}">
                <a16:creationId xmlns:a16="http://schemas.microsoft.com/office/drawing/2014/main" id="{A35CF8D7-DF9F-A3B9-C27D-A91632844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8" y="3171825"/>
            <a:ext cx="4702175"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Box 1">
            <a:extLst>
              <a:ext uri="{FF2B5EF4-FFF2-40B4-BE49-F238E27FC236}">
                <a16:creationId xmlns:a16="http://schemas.microsoft.com/office/drawing/2014/main" id="{485CB756-A16A-2025-567C-ED8FD93DE5AC}"/>
              </a:ext>
            </a:extLst>
          </p:cNvPr>
          <p:cNvSpPr txBox="1">
            <a:spLocks noChangeArrowheads="1"/>
          </p:cNvSpPr>
          <p:nvPr/>
        </p:nvSpPr>
        <p:spPr bwMode="auto">
          <a:xfrm>
            <a:off x="5292725" y="1268413"/>
            <a:ext cx="36210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400">
                <a:latin typeface="Comic Sans MS" panose="030F0702030302020204" pitchFamily="66" charset="0"/>
              </a:rPr>
              <a:t>Προσβολή μερικών σπειραμάτων</a:t>
            </a:r>
            <a:r>
              <a:rPr lang="en-US" altLang="el-GR" sz="2400">
                <a:latin typeface="Comic Sans MS" panose="030F0702030302020204" pitchFamily="66" charset="0"/>
              </a:rPr>
              <a:t>: </a:t>
            </a:r>
            <a:r>
              <a:rPr lang="el-GR" altLang="el-GR" sz="2400">
                <a:latin typeface="Comic Sans MS" panose="030F0702030302020204" pitchFamily="66" charset="0"/>
              </a:rPr>
              <a:t>εστιακή προσβολή</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3">
            <a:extLst>
              <a:ext uri="{FF2B5EF4-FFF2-40B4-BE49-F238E27FC236}">
                <a16:creationId xmlns:a16="http://schemas.microsoft.com/office/drawing/2014/main" id="{1D783ED6-DD08-699A-1BB9-42CFFCBE427E}"/>
              </a:ext>
            </a:extLst>
          </p:cNvPr>
          <p:cNvPicPr>
            <a:picLocks noChangeAspect="1"/>
          </p:cNvPicPr>
          <p:nvPr/>
        </p:nvPicPr>
        <p:blipFill>
          <a:blip r:embed="rId2">
            <a:extLst>
              <a:ext uri="{28A0092B-C50C-407E-A947-70E740481C1C}">
                <a14:useLocalDpi xmlns:a14="http://schemas.microsoft.com/office/drawing/2010/main" val="0"/>
              </a:ext>
            </a:extLst>
          </a:blip>
          <a:srcRect l="23422" t="20705" r="22241" b="17870"/>
          <a:stretch>
            <a:fillRect/>
          </a:stretch>
        </p:blipFill>
        <p:spPr bwMode="auto">
          <a:xfrm>
            <a:off x="323850" y="549275"/>
            <a:ext cx="8458200"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1">
            <a:extLst>
              <a:ext uri="{FF2B5EF4-FFF2-40B4-BE49-F238E27FC236}">
                <a16:creationId xmlns:a16="http://schemas.microsoft.com/office/drawing/2014/main" id="{CDDFCE01-DD1B-A46E-31F7-D1CF46D7CBAE}"/>
              </a:ext>
            </a:extLst>
          </p:cNvPr>
          <p:cNvSpPr txBox="1">
            <a:spLocks noChangeArrowheads="1"/>
          </p:cNvSpPr>
          <p:nvPr/>
        </p:nvSpPr>
        <p:spPr bwMode="auto">
          <a:xfrm>
            <a:off x="2268538" y="87313"/>
            <a:ext cx="5045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400">
                <a:latin typeface="Comic Sans MS" panose="030F0702030302020204" pitchFamily="66" charset="0"/>
              </a:rPr>
              <a:t>Τμηματική κατανομή στο σπείραμα</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a:extLst>
              <a:ext uri="{FF2B5EF4-FFF2-40B4-BE49-F238E27FC236}">
                <a16:creationId xmlns:a16="http://schemas.microsoft.com/office/drawing/2014/main" id="{08E1CC83-F8A7-E47F-4585-4E8CD4EB1AFD}"/>
              </a:ext>
            </a:extLst>
          </p:cNvPr>
          <p:cNvPicPr>
            <a:picLocks noChangeAspect="1"/>
          </p:cNvPicPr>
          <p:nvPr/>
        </p:nvPicPr>
        <p:blipFill>
          <a:blip r:embed="rId2">
            <a:extLst>
              <a:ext uri="{28A0092B-C50C-407E-A947-70E740481C1C}">
                <a14:useLocalDpi xmlns:a14="http://schemas.microsoft.com/office/drawing/2010/main" val="0"/>
              </a:ext>
            </a:extLst>
          </a:blip>
          <a:srcRect l="24216" t="21388" r="20856" b="18732"/>
          <a:stretch>
            <a:fillRect/>
          </a:stretch>
        </p:blipFill>
        <p:spPr bwMode="auto">
          <a:xfrm>
            <a:off x="630238" y="908050"/>
            <a:ext cx="838835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2" descr="http://coursewareobjects.elsevier.com/objects/elr/Kumar/pathology/casestudies/immk1/immk1110.jpg">
            <a:extLst>
              <a:ext uri="{FF2B5EF4-FFF2-40B4-BE49-F238E27FC236}">
                <a16:creationId xmlns:a16="http://schemas.microsoft.com/office/drawing/2014/main" id="{B47EE25A-C95F-801C-5CFA-5D59E3CB4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4288"/>
            <a:ext cx="33337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Box 3">
            <a:extLst>
              <a:ext uri="{FF2B5EF4-FFF2-40B4-BE49-F238E27FC236}">
                <a16:creationId xmlns:a16="http://schemas.microsoft.com/office/drawing/2014/main" id="{90022515-62AB-D979-1799-932296203193}"/>
              </a:ext>
            </a:extLst>
          </p:cNvPr>
          <p:cNvSpPr txBox="1">
            <a:spLocks noChangeArrowheads="1"/>
          </p:cNvSpPr>
          <p:nvPr/>
        </p:nvSpPr>
        <p:spPr bwMode="auto">
          <a:xfrm>
            <a:off x="3735388" y="230188"/>
            <a:ext cx="52768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l-GR" altLang="el-GR" sz="2400">
                <a:latin typeface="Comic Sans MS" panose="030F0702030302020204" pitchFamily="66" charset="0"/>
              </a:rPr>
              <a:t>Διάχυτη προσβολή του σπειράματος</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a:extLst>
              <a:ext uri="{FF2B5EF4-FFF2-40B4-BE49-F238E27FC236}">
                <a16:creationId xmlns:a16="http://schemas.microsoft.com/office/drawing/2014/main" id="{B7A07C57-5B0A-AF86-5AFB-894C0BBF2517}"/>
              </a:ext>
            </a:extLst>
          </p:cNvPr>
          <p:cNvPicPr>
            <a:picLocks noChangeAspect="1"/>
          </p:cNvPicPr>
          <p:nvPr/>
        </p:nvPicPr>
        <p:blipFill>
          <a:blip r:embed="rId2">
            <a:extLst>
              <a:ext uri="{28A0092B-C50C-407E-A947-70E740481C1C}">
                <a14:useLocalDpi xmlns:a14="http://schemas.microsoft.com/office/drawing/2010/main" val="0"/>
              </a:ext>
            </a:extLst>
          </a:blip>
          <a:srcRect l="23422" t="20705" r="21651" b="17870"/>
          <a:stretch>
            <a:fillRect/>
          </a:stretch>
        </p:blipFill>
        <p:spPr bwMode="auto">
          <a:xfrm>
            <a:off x="0" y="0"/>
            <a:ext cx="8555038" cy="597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19" name="Picture 2" descr="http://coursewareobjects.elsevier.com/objects/elr/Kumar/pathology/casestudies/immk1/immk1150.jpg">
            <a:extLst>
              <a:ext uri="{FF2B5EF4-FFF2-40B4-BE49-F238E27FC236}">
                <a16:creationId xmlns:a16="http://schemas.microsoft.com/office/drawing/2014/main" id="{60EEE8D2-5E17-903A-DBC0-2244BD1CA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0" y="3213100"/>
            <a:ext cx="33337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a:extLst>
              <a:ext uri="{FF2B5EF4-FFF2-40B4-BE49-F238E27FC236}">
                <a16:creationId xmlns:a16="http://schemas.microsoft.com/office/drawing/2014/main" id="{E94B54CD-B8E5-B4AD-1855-52114B609942}"/>
              </a:ext>
            </a:extLst>
          </p:cNvPr>
          <p:cNvPicPr>
            <a:picLocks noChangeAspect="1"/>
          </p:cNvPicPr>
          <p:nvPr/>
        </p:nvPicPr>
        <p:blipFill>
          <a:blip r:embed="rId2">
            <a:extLst>
              <a:ext uri="{28A0092B-C50C-407E-A947-70E740481C1C}">
                <a14:useLocalDpi xmlns:a14="http://schemas.microsoft.com/office/drawing/2010/main" val="0"/>
              </a:ext>
            </a:extLst>
          </a:blip>
          <a:srcRect l="23422" t="20790" r="22241" b="18816"/>
          <a:stretch>
            <a:fillRect/>
          </a:stretch>
        </p:blipFill>
        <p:spPr bwMode="auto">
          <a:xfrm>
            <a:off x="55563" y="188913"/>
            <a:ext cx="9005887" cy="647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99286416-2C55-9254-E984-9104322A416F}"/>
              </a:ext>
            </a:extLst>
          </p:cNvPr>
          <p:cNvSpPr>
            <a:spLocks noChangeArrowheads="1"/>
          </p:cNvSpPr>
          <p:nvPr/>
        </p:nvSpPr>
        <p:spPr bwMode="auto">
          <a:xfrm>
            <a:off x="684213"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dirty="0">
                <a:solidFill>
                  <a:srgbClr val="FF080E"/>
                </a:solidFill>
                <a:latin typeface="Comic Sans MS" panose="030F0702030302020204" pitchFamily="66" charset="0"/>
              </a:rPr>
              <a:t>Β-Κεντρική ανοχή</a:t>
            </a:r>
            <a:r>
              <a:rPr lang="en-US" altLang="el-GR" dirty="0">
                <a:solidFill>
                  <a:srgbClr val="FF080E"/>
                </a:solidFill>
                <a:latin typeface="Comic Sans MS" panose="030F0702030302020204" pitchFamily="66" charset="0"/>
              </a:rPr>
              <a:t> (</a:t>
            </a:r>
            <a:r>
              <a:rPr lang="el-GR" altLang="el-GR" dirty="0">
                <a:solidFill>
                  <a:srgbClr val="FF080E"/>
                </a:solidFill>
                <a:latin typeface="Comic Sans MS" panose="030F0702030302020204" pitchFamily="66" charset="0"/>
              </a:rPr>
              <a:t>μυελός)</a:t>
            </a:r>
            <a:endParaRPr lang="en-US" altLang="el-GR" dirty="0">
              <a:solidFill>
                <a:srgbClr val="FF080E"/>
              </a:solidFill>
              <a:latin typeface="Comic Sans MS" panose="030F0702030302020204" pitchFamily="66" charset="0"/>
            </a:endParaRPr>
          </a:p>
        </p:txBody>
      </p:sp>
      <p:sp>
        <p:nvSpPr>
          <p:cNvPr id="17411" name="Rectangle 3">
            <a:extLst>
              <a:ext uri="{FF2B5EF4-FFF2-40B4-BE49-F238E27FC236}">
                <a16:creationId xmlns:a16="http://schemas.microsoft.com/office/drawing/2014/main" id="{E47A873E-2DAA-DF9B-2860-377B72D6AD10}"/>
              </a:ext>
            </a:extLst>
          </p:cNvPr>
          <p:cNvSpPr>
            <a:spLocks noChangeArrowheads="1"/>
          </p:cNvSpPr>
          <p:nvPr/>
        </p:nvSpPr>
        <p:spPr bwMode="auto">
          <a:xfrm>
            <a:off x="395536" y="891413"/>
            <a:ext cx="8858126"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r>
              <a:rPr lang="el-GR" altLang="el-GR" sz="1600" dirty="0">
                <a:latin typeface="Comic Sans MS" panose="030F0702030302020204" pitchFamily="66" charset="0"/>
              </a:rPr>
              <a:t>Τα </a:t>
            </a:r>
            <a:r>
              <a:rPr lang="en-US" altLang="el-GR" sz="1600" dirty="0">
                <a:latin typeface="Comic Sans MS" panose="030F0702030302020204" pitchFamily="66" charset="0"/>
              </a:rPr>
              <a:t>a</a:t>
            </a:r>
            <a:r>
              <a:rPr lang="el-GR" altLang="el-GR" sz="1600" dirty="0" err="1">
                <a:latin typeface="Comic Sans MS" panose="030F0702030302020204" pitchFamily="66" charset="0"/>
              </a:rPr>
              <a:t>ναπτυσσόμενα</a:t>
            </a:r>
            <a:r>
              <a:rPr lang="el-GR" altLang="el-GR" sz="1600" dirty="0">
                <a:latin typeface="Comic Sans MS" panose="030F0702030302020204" pitchFamily="66" charset="0"/>
              </a:rPr>
              <a:t> </a:t>
            </a:r>
            <a:r>
              <a:rPr lang="en-US" altLang="el-GR" sz="1600" dirty="0">
                <a:latin typeface="Comic Sans MS" panose="030F0702030302020204" pitchFamily="66" charset="0"/>
              </a:rPr>
              <a:t>B-</a:t>
            </a:r>
            <a:r>
              <a:rPr lang="el-GR" altLang="el-GR" sz="1600" dirty="0">
                <a:latin typeface="Comic Sans MS" panose="030F0702030302020204" pitchFamily="66" charset="0"/>
              </a:rPr>
              <a:t>λεμφοκύτταρα που έρχονται σε επαφή μέσω του </a:t>
            </a:r>
            <a:r>
              <a:rPr lang="en-US" altLang="el-GR" sz="1600" dirty="0">
                <a:latin typeface="Comic Sans MS" panose="030F0702030302020204" pitchFamily="66" charset="0"/>
              </a:rPr>
              <a:t>BCR </a:t>
            </a:r>
            <a:r>
              <a:rPr lang="el-GR" altLang="el-GR" sz="1600" dirty="0">
                <a:latin typeface="Comic Sans MS" panose="030F0702030302020204" pitchFamily="66" charset="0"/>
              </a:rPr>
              <a:t>υποδοχέα με «ίδιο» </a:t>
            </a:r>
            <a:r>
              <a:rPr lang="el-GR" altLang="el-GR" sz="1600" dirty="0" err="1">
                <a:latin typeface="Comic Sans MS" panose="030F0702030302020204" pitchFamily="66" charset="0"/>
              </a:rPr>
              <a:t>αντιγονο</a:t>
            </a:r>
            <a:r>
              <a:rPr lang="el-GR" altLang="el-GR" sz="1600" dirty="0">
                <a:latin typeface="Comic Sans MS" panose="030F0702030302020204" pitchFamily="66" charset="0"/>
              </a:rPr>
              <a:t> με υψηλή συγγένεια, πριν ωριμάσουν είτε καταστρέφονται είτε μετατρέπονται σε αβλαβή</a:t>
            </a:r>
            <a:r>
              <a:rPr lang="en-US" altLang="el-GR" sz="1600" dirty="0">
                <a:latin typeface="Comic Sans MS" panose="030F0702030302020204" pitchFamily="66" charset="0"/>
              </a:rPr>
              <a:t>:</a:t>
            </a:r>
          </a:p>
          <a:p>
            <a:pPr marL="400050" lvl="1" indent="0">
              <a:spcBef>
                <a:spcPct val="0"/>
              </a:spcBef>
              <a:buNone/>
            </a:pPr>
            <a:r>
              <a:rPr lang="en-US" altLang="el-GR" sz="1800" dirty="0">
                <a:solidFill>
                  <a:srgbClr val="0A0A0A"/>
                </a:solidFill>
                <a:latin typeface="Comic Sans MS" panose="030F0702030302020204" pitchFamily="66" charset="0"/>
              </a:rPr>
              <a:t>1. </a:t>
            </a:r>
            <a:r>
              <a:rPr lang="en-US" altLang="el-GR" sz="1600" dirty="0">
                <a:solidFill>
                  <a:srgbClr val="0A0A0A"/>
                </a:solidFill>
                <a:latin typeface="Comic Sans MS" panose="030F0702030302020204" pitchFamily="66" charset="0"/>
              </a:rPr>
              <a:t>Επ</a:t>
            </a:r>
            <a:r>
              <a:rPr lang="en-US" altLang="el-GR" sz="1600" dirty="0" err="1">
                <a:solidFill>
                  <a:srgbClr val="0A0A0A"/>
                </a:solidFill>
                <a:latin typeface="Comic Sans MS" panose="030F0702030302020204" pitchFamily="66" charset="0"/>
              </a:rPr>
              <a:t>εξεργ</a:t>
            </a:r>
            <a:r>
              <a:rPr lang="en-US" altLang="el-GR" sz="1600" dirty="0">
                <a:solidFill>
                  <a:srgbClr val="0A0A0A"/>
                </a:solidFill>
                <a:latin typeface="Comic Sans MS" panose="030F0702030302020204" pitchFamily="66" charset="0"/>
              </a:rPr>
              <a:t>ασία Υποδοχέα (Receptor Editing)</a:t>
            </a:r>
            <a:endParaRPr lang="en-US" altLang="el-GR" sz="700" dirty="0">
              <a:latin typeface="Comic Sans MS" panose="030F0702030302020204" pitchFamily="66" charset="0"/>
            </a:endParaRPr>
          </a:p>
          <a:p>
            <a:pPr marL="400050" lvl="1" indent="0">
              <a:spcBef>
                <a:spcPct val="0"/>
              </a:spcBef>
              <a:buNone/>
            </a:pPr>
            <a:r>
              <a:rPr kumimoji="0" lang="en-US" altLang="el-GR" sz="1400" b="0" i="0" u="none" strike="noStrike" cap="none" normalizeH="0" baseline="0" dirty="0" err="1">
                <a:ln>
                  <a:noFill/>
                </a:ln>
                <a:solidFill>
                  <a:srgbClr val="0A0A0A"/>
                </a:solidFill>
                <a:effectLst/>
                <a:latin typeface="Comic Sans MS" panose="030F0702030302020204" pitchFamily="66" charset="0"/>
              </a:rPr>
              <a:t>Αυτός</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είν</a:t>
            </a:r>
            <a:r>
              <a:rPr kumimoji="0" lang="en-US" altLang="el-GR" sz="1400" b="0" i="0" u="none" strike="noStrike" cap="none" normalizeH="0" baseline="0" dirty="0">
                <a:ln>
                  <a:noFill/>
                </a:ln>
                <a:solidFill>
                  <a:srgbClr val="0A0A0A"/>
                </a:solidFill>
                <a:effectLst/>
                <a:latin typeface="Comic Sans MS" panose="030F0702030302020204" pitchFamily="66" charset="0"/>
              </a:rPr>
              <a:t>αι ο </a:t>
            </a:r>
            <a:r>
              <a:rPr lang="en-US" altLang="el-GR" sz="1400" dirty="0">
                <a:solidFill>
                  <a:srgbClr val="0A0A0A"/>
                </a:solidFill>
                <a:latin typeface="Comic Sans MS" panose="030F0702030302020204" pitchFamily="66" charset="0"/>
              </a:rPr>
              <a:t>πρωταρχικός μηχανισμός</a:t>
            </a:r>
            <a:r>
              <a:rPr kumimoji="0" lang="en-US" altLang="el-GR" sz="1400" b="0" i="0" u="none" strike="noStrike" cap="none" normalizeH="0" baseline="0" dirty="0">
                <a:ln>
                  <a:noFill/>
                </a:ln>
                <a:solidFill>
                  <a:srgbClr val="0A0A0A"/>
                </a:solidFill>
                <a:effectLst/>
                <a:latin typeface="Comic Sans MS" panose="030F0702030302020204" pitchFamily="66" charset="0"/>
              </a:rPr>
              <a:t> στα Β-κύτταρα. </a:t>
            </a:r>
            <a:r>
              <a:rPr kumimoji="0" lang="en-US" altLang="el-GR" sz="1400" b="0" i="0" u="none" strike="noStrike" cap="none" normalizeH="0" baseline="0" dirty="0" err="1">
                <a:ln>
                  <a:noFill/>
                </a:ln>
                <a:solidFill>
                  <a:srgbClr val="0A0A0A"/>
                </a:solidFill>
                <a:effectLst/>
                <a:latin typeface="Comic Sans MS" panose="030F0702030302020204" pitchFamily="66" charset="0"/>
              </a:rPr>
              <a:t>Αν</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το</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κύττ</a:t>
            </a:r>
            <a:r>
              <a:rPr kumimoji="0" lang="en-US" altLang="el-GR" sz="1400" b="0" i="0" u="none" strike="noStrike" cap="none" normalizeH="0" baseline="0" dirty="0">
                <a:ln>
                  <a:noFill/>
                </a:ln>
                <a:solidFill>
                  <a:srgbClr val="0A0A0A"/>
                </a:solidFill>
                <a:effectLst/>
                <a:latin typeface="Comic Sans MS" panose="030F0702030302020204" pitchFamily="66" charset="0"/>
              </a:rPr>
              <a:t>αρο είναι αυτοδραστικό, δεν πεθαίνει αμέσως, αλλά προσπαθεί να "διορθώσει" τον υποδοχέα του. Επα</a:t>
            </a:r>
            <a:r>
              <a:rPr kumimoji="0" lang="en-US" altLang="el-GR" sz="1400" b="0" i="0" u="none" strike="noStrike" cap="none" normalizeH="0" baseline="0" dirty="0" err="1">
                <a:ln>
                  <a:noFill/>
                </a:ln>
                <a:solidFill>
                  <a:srgbClr val="0A0A0A"/>
                </a:solidFill>
                <a:effectLst/>
                <a:latin typeface="Comic Sans MS" panose="030F0702030302020204" pitchFamily="66" charset="0"/>
              </a:rPr>
              <a:t>νενεργο</a:t>
            </a:r>
            <a:r>
              <a:rPr kumimoji="0" lang="en-US" altLang="el-GR" sz="1400" b="0" i="0" u="none" strike="noStrike" cap="none" normalizeH="0" baseline="0" dirty="0">
                <a:ln>
                  <a:noFill/>
                </a:ln>
                <a:solidFill>
                  <a:srgbClr val="0A0A0A"/>
                </a:solidFill>
                <a:effectLst/>
                <a:latin typeface="Comic Sans MS" panose="030F0702030302020204" pitchFamily="66" charset="0"/>
              </a:rPr>
              <a:t>ποιεί τα γονίδια RAG για να αλλάξει την ελαφριά αλυσίδα του BCR, ελπίζοντας να δημιουργήσει μια νέα ιδιαιτερότητα που δεν θα είναι επιβλαβής. </a:t>
            </a:r>
            <a:endParaRPr lang="en-US" altLang="el-GR" sz="900" dirty="0">
              <a:latin typeface="Comic Sans MS" panose="030F0702030302020204" pitchFamily="66" charset="0"/>
            </a:endParaRPr>
          </a:p>
          <a:p>
            <a:pPr marL="400050" lvl="1" indent="0">
              <a:spcBef>
                <a:spcPct val="0"/>
              </a:spcBef>
              <a:buNone/>
            </a:pPr>
            <a:r>
              <a:rPr lang="en-US" altLang="el-GR" sz="1600" dirty="0">
                <a:solidFill>
                  <a:srgbClr val="0A0A0A"/>
                </a:solidFill>
                <a:latin typeface="Comic Sans MS" panose="030F0702030302020204" pitchFamily="66" charset="0"/>
              </a:rPr>
              <a:t>2. </a:t>
            </a:r>
            <a:r>
              <a:rPr lang="en-US" altLang="el-GR" sz="1600" dirty="0" err="1">
                <a:solidFill>
                  <a:srgbClr val="0A0A0A"/>
                </a:solidFill>
                <a:latin typeface="Comic Sans MS" panose="030F0702030302020204" pitchFamily="66" charset="0"/>
              </a:rPr>
              <a:t>Κλωνική</a:t>
            </a:r>
            <a:r>
              <a:rPr lang="en-US" altLang="el-GR" sz="1600" dirty="0">
                <a:solidFill>
                  <a:srgbClr val="0A0A0A"/>
                </a:solidFill>
                <a:latin typeface="Comic Sans MS" panose="030F0702030302020204" pitchFamily="66" charset="0"/>
              </a:rPr>
              <a:t> </a:t>
            </a:r>
            <a:r>
              <a:rPr lang="en-US" altLang="el-GR" sz="1600" dirty="0" err="1">
                <a:solidFill>
                  <a:srgbClr val="0A0A0A"/>
                </a:solidFill>
                <a:latin typeface="Comic Sans MS" panose="030F0702030302020204" pitchFamily="66" charset="0"/>
              </a:rPr>
              <a:t>Δι</a:t>
            </a:r>
            <a:r>
              <a:rPr lang="en-US" altLang="el-GR" sz="1600" dirty="0">
                <a:solidFill>
                  <a:srgbClr val="0A0A0A"/>
                </a:solidFill>
                <a:latin typeface="Comic Sans MS" panose="030F0702030302020204" pitchFamily="66" charset="0"/>
              </a:rPr>
              <a:t>αγραφή (Clonal Deletion)</a:t>
            </a:r>
            <a:endParaRPr lang="en-US" altLang="el-GR" sz="600" dirty="0">
              <a:latin typeface="Comic Sans MS" panose="030F0702030302020204" pitchFamily="66" charset="0"/>
            </a:endParaRPr>
          </a:p>
          <a:p>
            <a:pPr marL="400050" lvl="1" indent="0">
              <a:spcBef>
                <a:spcPct val="0"/>
              </a:spcBef>
              <a:buNone/>
            </a:pPr>
            <a:r>
              <a:rPr kumimoji="0" lang="en-US" altLang="el-GR" sz="1400" b="0" i="0" u="none" strike="noStrike" cap="none" normalizeH="0" baseline="0" dirty="0" err="1">
                <a:ln>
                  <a:noFill/>
                </a:ln>
                <a:solidFill>
                  <a:srgbClr val="0A0A0A"/>
                </a:solidFill>
                <a:effectLst/>
                <a:latin typeface="Comic Sans MS" panose="030F0702030302020204" pitchFamily="66" charset="0"/>
              </a:rPr>
              <a:t>Εάν</a:t>
            </a:r>
            <a:r>
              <a:rPr kumimoji="0" lang="en-US" altLang="el-GR" sz="1400" b="0" i="0" u="none" strike="noStrike" cap="none" normalizeH="0" baseline="0" dirty="0">
                <a:ln>
                  <a:noFill/>
                </a:ln>
                <a:solidFill>
                  <a:srgbClr val="0A0A0A"/>
                </a:solidFill>
                <a:effectLst/>
                <a:latin typeface="Comic Sans MS" panose="030F0702030302020204" pitchFamily="66" charset="0"/>
              </a:rPr>
              <a:t> η επ</a:t>
            </a:r>
            <a:r>
              <a:rPr kumimoji="0" lang="en-US" altLang="el-GR" sz="1400" b="0" i="0" u="none" strike="noStrike" cap="none" normalizeH="0" baseline="0" dirty="0" err="1">
                <a:ln>
                  <a:noFill/>
                </a:ln>
                <a:solidFill>
                  <a:srgbClr val="0A0A0A"/>
                </a:solidFill>
                <a:effectLst/>
                <a:latin typeface="Comic Sans MS" panose="030F0702030302020204" pitchFamily="66" charset="0"/>
              </a:rPr>
              <a:t>εξεργ</a:t>
            </a:r>
            <a:r>
              <a:rPr kumimoji="0" lang="en-US" altLang="el-GR" sz="1400" b="0" i="0" u="none" strike="noStrike" cap="none" normalizeH="0" baseline="0" dirty="0">
                <a:ln>
                  <a:noFill/>
                </a:ln>
                <a:solidFill>
                  <a:srgbClr val="0A0A0A"/>
                </a:solidFill>
                <a:effectLst/>
                <a:latin typeface="Comic Sans MS" panose="030F0702030302020204" pitchFamily="66" charset="0"/>
              </a:rPr>
              <a:t>ασία του υποδοχέα αποτύχει και το Β-κύτταρο παραμείνει έντονα αυτοδραστικό, οδηγείται σε </a:t>
            </a:r>
            <a:r>
              <a:rPr lang="en-US" altLang="el-GR" sz="1400" dirty="0">
                <a:solidFill>
                  <a:srgbClr val="0A0A0A"/>
                </a:solidFill>
                <a:latin typeface="Comic Sans MS" panose="030F0702030302020204" pitchFamily="66" charset="0"/>
              </a:rPr>
              <a:t>απόπτωση</a:t>
            </a:r>
            <a:r>
              <a:rPr lang="el-GR" altLang="el-GR" sz="1400" b="0" dirty="0">
                <a:solidFill>
                  <a:srgbClr val="0A0A0A"/>
                </a:solidFill>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Με</a:t>
            </a:r>
            <a:r>
              <a:rPr kumimoji="0" lang="en-US" altLang="el-GR" sz="1400" b="0" i="0" u="none" strike="noStrike" cap="none" normalizeH="0" baseline="0" dirty="0">
                <a:ln>
                  <a:noFill/>
                </a:ln>
                <a:solidFill>
                  <a:srgbClr val="0A0A0A"/>
                </a:solidFill>
                <a:effectLst/>
                <a:latin typeface="Comic Sans MS" panose="030F0702030302020204" pitchFamily="66" charset="0"/>
              </a:rPr>
              <a:t> α</a:t>
            </a:r>
            <a:r>
              <a:rPr kumimoji="0" lang="en-US" altLang="el-GR" sz="1400" b="0" i="0" u="none" strike="noStrike" cap="none" normalizeH="0" baseline="0" dirty="0" err="1">
                <a:ln>
                  <a:noFill/>
                </a:ln>
                <a:solidFill>
                  <a:srgbClr val="0A0A0A"/>
                </a:solidFill>
                <a:effectLst/>
                <a:latin typeface="Comic Sans MS" panose="030F0702030302020204" pitchFamily="66" charset="0"/>
              </a:rPr>
              <a:t>υτόν</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τον</a:t>
            </a:r>
            <a:r>
              <a:rPr kumimoji="0" lang="en-US" altLang="el-GR" sz="1400" b="0" i="0" u="none" strike="noStrike" cap="none" normalizeH="0" baseline="0" dirty="0">
                <a:ln>
                  <a:noFill/>
                </a:ln>
                <a:solidFill>
                  <a:srgbClr val="0A0A0A"/>
                </a:solidFill>
                <a:effectLst/>
                <a:latin typeface="Comic Sans MS" panose="030F0702030302020204" pitchFamily="66" charset="0"/>
              </a:rPr>
              <a:t> </a:t>
            </a:r>
            <a:r>
              <a:rPr kumimoji="0" lang="en-US" altLang="el-GR" sz="1400" b="0" i="0" u="none" strike="noStrike" cap="none" normalizeH="0" baseline="0" dirty="0" err="1">
                <a:ln>
                  <a:noFill/>
                </a:ln>
                <a:solidFill>
                  <a:srgbClr val="0A0A0A"/>
                </a:solidFill>
                <a:effectLst/>
                <a:latin typeface="Comic Sans MS" panose="030F0702030302020204" pitchFamily="66" charset="0"/>
              </a:rPr>
              <a:t>τρό</a:t>
            </a:r>
            <a:r>
              <a:rPr kumimoji="0" lang="en-US" altLang="el-GR" sz="1400" b="0" i="0" u="none" strike="noStrike" cap="none" normalizeH="0" baseline="0" dirty="0">
                <a:ln>
                  <a:noFill/>
                </a:ln>
                <a:solidFill>
                  <a:srgbClr val="0A0A0A"/>
                </a:solidFill>
                <a:effectLst/>
                <a:latin typeface="Comic Sans MS" panose="030F0702030302020204" pitchFamily="66" charset="0"/>
              </a:rPr>
              <a:t>πο, ο συγκεκριμένος "επικίνδυνος" κλώνος εξαλείφεται εντελώς από το ρεπερτόριο. </a:t>
            </a:r>
            <a:endParaRPr kumimoji="0" lang="el-GR" altLang="el-GR" sz="1400" b="0" i="0" u="none" strike="noStrike" cap="none" normalizeH="0" baseline="0" dirty="0">
              <a:ln>
                <a:noFill/>
              </a:ln>
              <a:solidFill>
                <a:srgbClr val="0A0A0A"/>
              </a:solidFill>
              <a:effectLst/>
              <a:latin typeface="Comic Sans MS" panose="030F0702030302020204" pitchFamily="66" charset="0"/>
            </a:endParaRPr>
          </a:p>
          <a:p>
            <a:pPr marL="400050" lvl="1" indent="0">
              <a:spcBef>
                <a:spcPct val="0"/>
              </a:spcBef>
              <a:buNone/>
            </a:pPr>
            <a:r>
              <a:rPr lang="el-GR" altLang="el-GR" sz="1600" dirty="0">
                <a:solidFill>
                  <a:srgbClr val="0A0A0A"/>
                </a:solidFill>
                <a:latin typeface="Comic Sans MS" panose="030F0702030302020204" pitchFamily="66" charset="0"/>
              </a:rPr>
              <a:t>3. Ανεργία (</a:t>
            </a:r>
            <a:r>
              <a:rPr lang="el-GR" altLang="el-GR" sz="1600" dirty="0" err="1">
                <a:solidFill>
                  <a:srgbClr val="0A0A0A"/>
                </a:solidFill>
                <a:latin typeface="Comic Sans MS" panose="030F0702030302020204" pitchFamily="66" charset="0"/>
              </a:rPr>
              <a:t>Anergy</a:t>
            </a:r>
            <a:r>
              <a:rPr lang="el-GR" altLang="el-GR" sz="1600" dirty="0">
                <a:solidFill>
                  <a:srgbClr val="0A0A0A"/>
                </a:solidFill>
                <a:latin typeface="Comic Sans MS" panose="030F0702030302020204" pitchFamily="66" charset="0"/>
              </a:rPr>
              <a:t>)</a:t>
            </a:r>
          </a:p>
          <a:p>
            <a:pPr marL="400050" lvl="1" indent="0">
              <a:spcBef>
                <a:spcPct val="0"/>
              </a:spcBef>
              <a:buNone/>
            </a:pPr>
            <a:r>
              <a:rPr lang="el-GR" altLang="el-GR" sz="1400" b="0" dirty="0">
                <a:solidFill>
                  <a:srgbClr val="0A0A0A"/>
                </a:solidFill>
                <a:latin typeface="Comic Sans MS" panose="030F0702030302020204" pitchFamily="66" charset="0"/>
              </a:rPr>
              <a:t>Όταν ένα Β-κύτταρο συνδέεται με </a:t>
            </a:r>
            <a:r>
              <a:rPr lang="el-GR" altLang="el-GR" sz="1400" b="0" dirty="0" err="1">
                <a:solidFill>
                  <a:srgbClr val="0A0A0A"/>
                </a:solidFill>
                <a:latin typeface="Comic Sans MS" panose="030F0702030302020204" pitchFamily="66" charset="0"/>
              </a:rPr>
              <a:t>αυτοαντιγόνα</a:t>
            </a:r>
            <a:r>
              <a:rPr lang="el-GR" altLang="el-GR" sz="1400" b="0" dirty="0">
                <a:solidFill>
                  <a:srgbClr val="0A0A0A"/>
                </a:solidFill>
                <a:latin typeface="Comic Sans MS" panose="030F0702030302020204" pitchFamily="66" charset="0"/>
              </a:rPr>
              <a:t> με χαμηλή συγγένεια ή με διαλυτά αντιγόνα, μπορεί να μην πεθάνει, αλλά να καταστεί λειτουργικά ανενεργό. Αυτά τα κύτταρα επιζούν αλλά δεν μπορούν να ενεργοποιηθούν πλήρως για να προκαλέσουν ανοσολογική απόκριση</a:t>
            </a:r>
            <a:endParaRPr lang="en-US" altLang="el-GR" sz="900" dirty="0">
              <a:latin typeface="Comic Sans MS" panose="030F0702030302020204" pitchFamily="66" charset="0"/>
            </a:endParaRPr>
          </a:p>
          <a:p>
            <a:pPr>
              <a:lnSpc>
                <a:spcPct val="90000"/>
              </a:lnSpc>
            </a:pPr>
            <a:endParaRPr lang="en-US" altLang="el-GR" sz="2000" dirty="0">
              <a:latin typeface="Comic Sans MS" panose="030F0702030302020204" pitchFamily="66" charset="0"/>
            </a:endParaRPr>
          </a:p>
        </p:txBody>
      </p:sp>
      <p:pic>
        <p:nvPicPr>
          <p:cNvPr id="3" name="Εικόνα 2">
            <a:extLst>
              <a:ext uri="{FF2B5EF4-FFF2-40B4-BE49-F238E27FC236}">
                <a16:creationId xmlns:a16="http://schemas.microsoft.com/office/drawing/2014/main" id="{11857110-8E62-1F69-5055-C2D65B8CDEC7}"/>
              </a:ext>
            </a:extLst>
          </p:cNvPr>
          <p:cNvPicPr>
            <a:picLocks noChangeAspect="1"/>
          </p:cNvPicPr>
          <p:nvPr/>
        </p:nvPicPr>
        <p:blipFill>
          <a:blip r:embed="rId3"/>
          <a:stretch>
            <a:fillRect/>
          </a:stretch>
        </p:blipFill>
        <p:spPr>
          <a:xfrm>
            <a:off x="2831425" y="4581128"/>
            <a:ext cx="4507158" cy="2465579"/>
          </a:xfrm>
          <a:prstGeom prst="rect">
            <a:avLst/>
          </a:prstGeom>
        </p:spPr>
      </p:pic>
      <p:sp>
        <p:nvSpPr>
          <p:cNvPr id="4" name="TextBox 3">
            <a:extLst>
              <a:ext uri="{FF2B5EF4-FFF2-40B4-BE49-F238E27FC236}">
                <a16:creationId xmlns:a16="http://schemas.microsoft.com/office/drawing/2014/main" id="{BE7AA4AD-820B-B0B0-E5BD-75EDDF4CC0BC}"/>
              </a:ext>
            </a:extLst>
          </p:cNvPr>
          <p:cNvSpPr txBox="1"/>
          <p:nvPr/>
        </p:nvSpPr>
        <p:spPr>
          <a:xfrm>
            <a:off x="3635896" y="4797152"/>
            <a:ext cx="432048" cy="72008"/>
          </a:xfrm>
          <a:prstGeom prst="rect">
            <a:avLst/>
          </a:prstGeom>
          <a:solidFill>
            <a:schemeClr val="bg1"/>
          </a:solidFill>
        </p:spPr>
        <p:txBody>
          <a:bodyPr wrap="square" rtlCol="0">
            <a:spAutoFit/>
          </a:bodyPr>
          <a:lstStyle/>
          <a:p>
            <a:endParaRPr lang="el-GR" dirty="0"/>
          </a:p>
        </p:txBody>
      </p:sp>
      <p:pic>
        <p:nvPicPr>
          <p:cNvPr id="5" name="Εικόνα 4">
            <a:extLst>
              <a:ext uri="{FF2B5EF4-FFF2-40B4-BE49-F238E27FC236}">
                <a16:creationId xmlns:a16="http://schemas.microsoft.com/office/drawing/2014/main" id="{FCF5DE26-FC8F-AB3C-48B1-8E6FAAF11296}"/>
              </a:ext>
            </a:extLst>
          </p:cNvPr>
          <p:cNvPicPr>
            <a:picLocks noChangeAspect="1"/>
          </p:cNvPicPr>
          <p:nvPr/>
        </p:nvPicPr>
        <p:blipFill>
          <a:blip r:embed="rId4"/>
          <a:stretch>
            <a:fillRect/>
          </a:stretch>
        </p:blipFill>
        <p:spPr>
          <a:xfrm>
            <a:off x="4572000" y="4725144"/>
            <a:ext cx="469026" cy="79272"/>
          </a:xfrm>
          <a:prstGeom prst="rect">
            <a:avLst/>
          </a:prstGeom>
        </p:spPr>
      </p:pic>
      <p:pic>
        <p:nvPicPr>
          <p:cNvPr id="6" name="Εικόνα 5">
            <a:extLst>
              <a:ext uri="{FF2B5EF4-FFF2-40B4-BE49-F238E27FC236}">
                <a16:creationId xmlns:a16="http://schemas.microsoft.com/office/drawing/2014/main" id="{C4FCC47F-A6D2-E774-DE58-9C5192EE6864}"/>
              </a:ext>
            </a:extLst>
          </p:cNvPr>
          <p:cNvPicPr>
            <a:picLocks noChangeAspect="1"/>
          </p:cNvPicPr>
          <p:nvPr/>
        </p:nvPicPr>
        <p:blipFill>
          <a:blip r:embed="rId4"/>
          <a:stretch>
            <a:fillRect/>
          </a:stretch>
        </p:blipFill>
        <p:spPr>
          <a:xfrm>
            <a:off x="5581254" y="4653136"/>
            <a:ext cx="432854" cy="144016"/>
          </a:xfrm>
          <a:prstGeom prst="rect">
            <a:avLst/>
          </a:prstGeom>
        </p:spPr>
      </p:pic>
      <p:pic>
        <p:nvPicPr>
          <p:cNvPr id="7" name="Εικόνα 6">
            <a:extLst>
              <a:ext uri="{FF2B5EF4-FFF2-40B4-BE49-F238E27FC236}">
                <a16:creationId xmlns:a16="http://schemas.microsoft.com/office/drawing/2014/main" id="{4845A018-73D7-659E-795B-955187D672FB}"/>
              </a:ext>
            </a:extLst>
          </p:cNvPr>
          <p:cNvPicPr>
            <a:picLocks noChangeAspect="1"/>
          </p:cNvPicPr>
          <p:nvPr/>
        </p:nvPicPr>
        <p:blipFill>
          <a:blip r:embed="rId4"/>
          <a:stretch>
            <a:fillRect/>
          </a:stretch>
        </p:blipFill>
        <p:spPr>
          <a:xfrm>
            <a:off x="4355573" y="3392421"/>
            <a:ext cx="432854" cy="73158"/>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a:extLst>
              <a:ext uri="{FF2B5EF4-FFF2-40B4-BE49-F238E27FC236}">
                <a16:creationId xmlns:a16="http://schemas.microsoft.com/office/drawing/2014/main" id="{27F1FC73-7AB2-5435-1357-ABFE41C5CD2B}"/>
              </a:ext>
            </a:extLst>
          </p:cNvPr>
          <p:cNvPicPr>
            <a:picLocks noChangeAspect="1"/>
          </p:cNvPicPr>
          <p:nvPr/>
        </p:nvPicPr>
        <p:blipFill>
          <a:blip r:embed="rId2">
            <a:extLst>
              <a:ext uri="{28A0092B-C50C-407E-A947-70E740481C1C}">
                <a14:useLocalDpi xmlns:a14="http://schemas.microsoft.com/office/drawing/2010/main" val="0"/>
              </a:ext>
            </a:extLst>
          </a:blip>
          <a:srcRect l="27556" t="20789" r="26376" b="19487"/>
          <a:stretch>
            <a:fillRect/>
          </a:stretch>
        </p:blipFill>
        <p:spPr bwMode="auto">
          <a:xfrm>
            <a:off x="0" y="0"/>
            <a:ext cx="9067800" cy="676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E32E6CFD-2FA4-2AB3-70BE-569F474CA798}"/>
              </a:ext>
            </a:extLst>
          </p:cNvPr>
          <p:cNvSpPr>
            <a:spLocks noGrp="1" noChangeArrowheads="1"/>
          </p:cNvSpPr>
          <p:nvPr>
            <p:ph type="title"/>
          </p:nvPr>
        </p:nvSpPr>
        <p:spPr>
          <a:xfrm>
            <a:off x="0" y="188913"/>
            <a:ext cx="7772400" cy="1143000"/>
          </a:xfrm>
        </p:spPr>
        <p:txBody>
          <a:bodyPr/>
          <a:lstStyle/>
          <a:p>
            <a:r>
              <a:rPr lang="el-GR" altLang="el-GR" b="1">
                <a:solidFill>
                  <a:srgbClr val="FF0000"/>
                </a:solidFill>
                <a:latin typeface="Comic Sans MS" panose="030F0702030302020204" pitchFamily="66" charset="0"/>
              </a:rPr>
              <a:t>Δέρμα</a:t>
            </a:r>
            <a:endParaRPr lang="el-GR" altLang="el-GR">
              <a:solidFill>
                <a:srgbClr val="FF0000"/>
              </a:solidFill>
              <a:latin typeface="Comic Sans MS" panose="030F0702030302020204" pitchFamily="66" charset="0"/>
            </a:endParaRPr>
          </a:p>
        </p:txBody>
      </p:sp>
      <p:sp>
        <p:nvSpPr>
          <p:cNvPr id="114691" name="Content Placeholder 2">
            <a:extLst>
              <a:ext uri="{FF2B5EF4-FFF2-40B4-BE49-F238E27FC236}">
                <a16:creationId xmlns:a16="http://schemas.microsoft.com/office/drawing/2014/main" id="{144C893C-D2E5-D0C7-FA64-812593C22D57}"/>
              </a:ext>
            </a:extLst>
          </p:cNvPr>
          <p:cNvSpPr>
            <a:spLocks noGrp="1"/>
          </p:cNvSpPr>
          <p:nvPr>
            <p:ph idx="1"/>
          </p:nvPr>
        </p:nvSpPr>
        <p:spPr>
          <a:xfrm>
            <a:off x="0" y="1412875"/>
            <a:ext cx="8497888" cy="5087938"/>
          </a:xfrm>
        </p:spPr>
        <p:txBody>
          <a:bodyPr/>
          <a:lstStyle/>
          <a:p>
            <a:pPr>
              <a:spcBef>
                <a:spcPts val="0"/>
              </a:spcBef>
              <a:defRPr/>
            </a:pPr>
            <a:r>
              <a:rPr lang="el-GR" altLang="el-GR" sz="2000" dirty="0">
                <a:latin typeface="Comic Sans MS" panose="030F0702030302020204" pitchFamily="66" charset="0"/>
              </a:rPr>
              <a:t>Πλειοψηφία των ασθενών</a:t>
            </a:r>
          </a:p>
          <a:p>
            <a:pPr>
              <a:spcBef>
                <a:spcPts val="0"/>
              </a:spcBef>
              <a:defRPr/>
            </a:pPr>
            <a:r>
              <a:rPr lang="el-GR" altLang="el-GR" sz="2000" dirty="0">
                <a:latin typeface="Comic Sans MS" panose="030F0702030302020204" pitchFamily="66" charset="0"/>
              </a:rPr>
              <a:t>Χαρακτηριστικό </a:t>
            </a:r>
            <a:r>
              <a:rPr lang="el-GR" altLang="el-GR" sz="2000" b="1" dirty="0">
                <a:latin typeface="Comic Sans MS" panose="030F0702030302020204" pitchFamily="66" charset="0"/>
              </a:rPr>
              <a:t>ερυθηματώδες ή κηλιδοβλατι</a:t>
            </a:r>
          </a:p>
          <a:p>
            <a:pPr marL="0" indent="0">
              <a:spcBef>
                <a:spcPts val="0"/>
              </a:spcBef>
              <a:buFontTx/>
              <a:buNone/>
              <a:defRPr/>
            </a:pPr>
            <a:r>
              <a:rPr lang="el-GR" altLang="el-GR" sz="2000" b="1" dirty="0">
                <a:latin typeface="Comic Sans MS" panose="030F0702030302020204" pitchFamily="66" charset="0"/>
              </a:rPr>
              <a:t>    δώδες ερύθημα στα ζυγωματικά και τη ράχη της μύτης δίκην     </a:t>
            </a:r>
          </a:p>
          <a:p>
            <a:pPr marL="0" indent="0">
              <a:spcBef>
                <a:spcPts val="0"/>
              </a:spcBef>
              <a:buFontTx/>
              <a:buNone/>
              <a:defRPr/>
            </a:pPr>
            <a:r>
              <a:rPr lang="el-GR" altLang="el-GR" sz="2000" b="1" dirty="0">
                <a:latin typeface="Comic Sans MS" panose="030F0702030302020204" pitchFamily="66" charset="0"/>
              </a:rPr>
              <a:t>    πεταλούδας </a:t>
            </a:r>
            <a:r>
              <a:rPr lang="en-US" altLang="el-GR" sz="2000" b="1" dirty="0">
                <a:latin typeface="Comic Sans MS" panose="030F0702030302020204" pitchFamily="66" charset="0"/>
              </a:rPr>
              <a:t>(“butterfly pattern”)</a:t>
            </a:r>
            <a:r>
              <a:rPr lang="en-US" altLang="el-GR" sz="2000" dirty="0">
                <a:latin typeface="Comic Sans MS" panose="030F0702030302020204" pitchFamily="66" charset="0"/>
              </a:rPr>
              <a:t>: </a:t>
            </a:r>
            <a:r>
              <a:rPr lang="el-GR" altLang="el-GR" sz="2000" dirty="0">
                <a:latin typeface="Comic Sans MS" panose="030F0702030302020204" pitchFamily="66" charset="0"/>
              </a:rPr>
              <a:t>50% των περιπτώσεων </a:t>
            </a:r>
            <a:endParaRPr lang="en-US" altLang="el-GR" sz="2000" dirty="0">
              <a:latin typeface="Comic Sans MS" panose="030F0702030302020204" pitchFamily="66" charset="0"/>
            </a:endParaRPr>
          </a:p>
          <a:p>
            <a:pPr>
              <a:spcBef>
                <a:spcPts val="0"/>
              </a:spcBef>
              <a:defRPr/>
            </a:pPr>
            <a:r>
              <a:rPr lang="el-GR" altLang="el-GR" sz="2000" dirty="0">
                <a:latin typeface="Comic Sans MS" panose="030F0702030302020204" pitchFamily="66" charset="0"/>
              </a:rPr>
              <a:t>Δισκοειδής λύκος προσβάλλει σχεδον αποκλειστικα το δερμα – καλοήθης πορεία – 10-15% εξέλιξη σε λυκο</a:t>
            </a:r>
          </a:p>
          <a:p>
            <a:pPr>
              <a:spcBef>
                <a:spcPts val="0"/>
              </a:spcBef>
              <a:defRPr/>
            </a:pPr>
            <a:r>
              <a:rPr lang="el-GR" altLang="el-GR" sz="2000" dirty="0">
                <a:latin typeface="Comic Sans MS" panose="030F0702030302020204" pitchFamily="66" charset="0"/>
              </a:rPr>
              <a:t>Η έκθεση στην ηλιακή ακτινοβολία </a:t>
            </a:r>
            <a:r>
              <a:rPr lang="en-US" altLang="el-GR" sz="2000" dirty="0">
                <a:latin typeface="Comic Sans MS" panose="030F0702030302020204" pitchFamily="66" charset="0"/>
              </a:rPr>
              <a:t>(UV light) </a:t>
            </a:r>
            <a:r>
              <a:rPr lang="el-GR" altLang="el-GR" sz="2000" dirty="0">
                <a:latin typeface="Comic Sans MS" panose="030F0702030302020204" pitchFamily="66" charset="0"/>
              </a:rPr>
              <a:t>επιδεινώνει το ερύθημα (φωτοευαισθησία) και παρόμοιες αλλοιώσεις μπορούν να απαντήσουν και σε άλλες περιοχές του κορμού και των άκρων </a:t>
            </a:r>
          </a:p>
        </p:txBody>
      </p:sp>
      <p:pic>
        <p:nvPicPr>
          <p:cNvPr id="114692" name="Picture 2" descr="http://coursewareobjects.elsevier.com/objects/elr/Kumar/pathology/casestudies/immk1/immk1100.jpg">
            <a:extLst>
              <a:ext uri="{FF2B5EF4-FFF2-40B4-BE49-F238E27FC236}">
                <a16:creationId xmlns:a16="http://schemas.microsoft.com/office/drawing/2014/main" id="{ED6E7BDA-6047-25F6-6F96-243D43BAB5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36513"/>
            <a:ext cx="316865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6" descr="http://www.aocd.org/resource/resmgr/ddb_high/lupus_discoid_2_high.jpg">
            <a:extLst>
              <a:ext uri="{FF2B5EF4-FFF2-40B4-BE49-F238E27FC236}">
                <a16:creationId xmlns:a16="http://schemas.microsoft.com/office/drawing/2014/main" id="{A88E71B8-94F0-EFE7-FFFC-DE4CA73A2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4356100"/>
            <a:ext cx="3813175"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10" descr="http://members.shaw.ca/tiderington/handsImage.jpg">
            <a:extLst>
              <a:ext uri="{FF2B5EF4-FFF2-40B4-BE49-F238E27FC236}">
                <a16:creationId xmlns:a16="http://schemas.microsoft.com/office/drawing/2014/main" id="{725EEAC9-08A4-ED6A-5EF6-76E8E98CBC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8" y="4322763"/>
            <a:ext cx="3760787"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Systemic lupus erythematosus">
            <a:extLst>
              <a:ext uri="{FF2B5EF4-FFF2-40B4-BE49-F238E27FC236}">
                <a16:creationId xmlns:a16="http://schemas.microsoft.com/office/drawing/2014/main" id="{4EC54A0F-CE9A-5ED6-FCD1-D74459E7BC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0"/>
            <a:ext cx="8964613" cy="673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3">
            <a:extLst>
              <a:ext uri="{FF2B5EF4-FFF2-40B4-BE49-F238E27FC236}">
                <a16:creationId xmlns:a16="http://schemas.microsoft.com/office/drawing/2014/main" id="{BBB19613-C863-7757-8CC9-5A429F66452A}"/>
              </a:ext>
            </a:extLst>
          </p:cNvPr>
          <p:cNvPicPr>
            <a:picLocks noChangeAspect="1"/>
          </p:cNvPicPr>
          <p:nvPr/>
        </p:nvPicPr>
        <p:blipFill>
          <a:blip r:embed="rId2">
            <a:extLst>
              <a:ext uri="{28A0092B-C50C-407E-A947-70E740481C1C}">
                <a14:useLocalDpi xmlns:a14="http://schemas.microsoft.com/office/drawing/2010/main" val="0"/>
              </a:ext>
            </a:extLst>
          </a:blip>
          <a:srcRect l="18900" t="26459" r="16722" b="16841"/>
          <a:stretch>
            <a:fillRect/>
          </a:stretch>
        </p:blipFill>
        <p:spPr bwMode="auto">
          <a:xfrm>
            <a:off x="338138" y="20638"/>
            <a:ext cx="880586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1">
            <a:extLst>
              <a:ext uri="{FF2B5EF4-FFF2-40B4-BE49-F238E27FC236}">
                <a16:creationId xmlns:a16="http://schemas.microsoft.com/office/drawing/2014/main" id="{C7957FE2-10DC-5DBC-BE0D-7EDFBDB99796}"/>
              </a:ext>
            </a:extLst>
          </p:cNvPr>
          <p:cNvSpPr>
            <a:spLocks noChangeArrowheads="1"/>
          </p:cNvSpPr>
          <p:nvPr/>
        </p:nvSpPr>
        <p:spPr bwMode="auto">
          <a:xfrm>
            <a:off x="323850" y="5373688"/>
            <a:ext cx="8828088"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000" b="0">
                <a:latin typeface="Comic Sans MS" panose="030F0702030302020204" pitchFamily="66" charset="0"/>
              </a:rPr>
              <a:t>Ιστοπαθολογικά ευρήματα</a:t>
            </a:r>
            <a:r>
              <a:rPr lang="en-US" altLang="el-GR" sz="2000" b="0">
                <a:latin typeface="Comic Sans MS" panose="030F0702030302020204" pitchFamily="66" charset="0"/>
              </a:rPr>
              <a:t>: </a:t>
            </a:r>
            <a:r>
              <a:rPr lang="el-GR" altLang="el-GR" sz="2000" b="0">
                <a:latin typeface="Comic Sans MS" panose="030F0702030302020204" pitchFamily="66" charset="0"/>
              </a:rPr>
              <a:t>υδρωπική εκφύλιση της βασικής στιβάδας της επιδερμίδας, οίδημα στη δερμοεπιδερμιδική συμβολή και λεμφοκυτταρική διήθηση γύρω από τα αγγεία και τα εξαρτήματα του δέρματος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1">
            <a:extLst>
              <a:ext uri="{FF2B5EF4-FFF2-40B4-BE49-F238E27FC236}">
                <a16:creationId xmlns:a16="http://schemas.microsoft.com/office/drawing/2014/main" id="{C66F7A24-4FE9-D441-D087-314C2C470764}"/>
              </a:ext>
            </a:extLst>
          </p:cNvPr>
          <p:cNvPicPr>
            <a:picLocks noChangeAspect="1"/>
          </p:cNvPicPr>
          <p:nvPr/>
        </p:nvPicPr>
        <p:blipFill>
          <a:blip r:embed="rId2">
            <a:extLst>
              <a:ext uri="{28A0092B-C50C-407E-A947-70E740481C1C}">
                <a14:useLocalDpi xmlns:a14="http://schemas.microsoft.com/office/drawing/2010/main" val="0"/>
              </a:ext>
            </a:extLst>
          </a:blip>
          <a:srcRect l="19879" t="25430" r="18698" b="16925"/>
          <a:stretch>
            <a:fillRect/>
          </a:stretch>
        </p:blipFill>
        <p:spPr bwMode="auto">
          <a:xfrm>
            <a:off x="119063" y="61913"/>
            <a:ext cx="89963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1">
            <a:extLst>
              <a:ext uri="{FF2B5EF4-FFF2-40B4-BE49-F238E27FC236}">
                <a16:creationId xmlns:a16="http://schemas.microsoft.com/office/drawing/2014/main" id="{5BB6609F-C71E-CBD3-B22B-8A168D74C390}"/>
              </a:ext>
            </a:extLst>
          </p:cNvPr>
          <p:cNvSpPr>
            <a:spLocks noChangeArrowheads="1"/>
          </p:cNvSpPr>
          <p:nvPr/>
        </p:nvSpPr>
        <p:spPr bwMode="auto">
          <a:xfrm>
            <a:off x="387350" y="5700713"/>
            <a:ext cx="84597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lgn="ctr">
              <a:spcBef>
                <a:spcPct val="0"/>
              </a:spcBef>
              <a:buFontTx/>
              <a:buNone/>
            </a:pPr>
            <a:r>
              <a:rPr lang="el-GR" altLang="el-GR" sz="2000" b="0">
                <a:latin typeface="Comic Sans MS" panose="030F0702030302020204" pitchFamily="66" charset="0"/>
              </a:rPr>
              <a:t>Ανοσοφθορισμός</a:t>
            </a:r>
            <a:r>
              <a:rPr lang="en-US" altLang="el-GR" sz="2000" b="0">
                <a:latin typeface="Comic Sans MS" panose="030F0702030302020204" pitchFamily="66" charset="0"/>
              </a:rPr>
              <a:t>: </a:t>
            </a:r>
            <a:r>
              <a:rPr lang="el-GR" altLang="el-GR" sz="2000" b="0">
                <a:latin typeface="Comic Sans MS" panose="030F0702030302020204" pitchFamily="66" charset="0"/>
              </a:rPr>
              <a:t>εναπόθεση ανοσοσφαιρίνης και συμπληρώματος κατά μήκος της δερμοεπιδερμιδικής συμβολής ακόμη και σε φαινομενικά υγιές δέρμα</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A4B89D21-47A0-A2EC-7D4A-5C1B5EEC798D}"/>
              </a:ext>
            </a:extLst>
          </p:cNvPr>
          <p:cNvSpPr>
            <a:spLocks noGrp="1" noChangeArrowheads="1"/>
          </p:cNvSpPr>
          <p:nvPr>
            <p:ph type="title"/>
          </p:nvPr>
        </p:nvSpPr>
        <p:spPr/>
        <p:txBody>
          <a:bodyPr/>
          <a:lstStyle/>
          <a:p>
            <a:r>
              <a:rPr lang="el-GR" altLang="el-GR" sz="4000" b="1">
                <a:solidFill>
                  <a:srgbClr val="FF0000"/>
                </a:solidFill>
                <a:latin typeface="Comic Sans MS" panose="030F0702030302020204" pitchFamily="66" charset="0"/>
              </a:rPr>
              <a:t>Κεντρικό νευρικό σύστημα </a:t>
            </a:r>
            <a:r>
              <a:rPr lang="en-US" altLang="el-GR" sz="4000" b="1">
                <a:solidFill>
                  <a:srgbClr val="FF0000"/>
                </a:solidFill>
                <a:latin typeface="Comic Sans MS" panose="030F0702030302020204" pitchFamily="66" charset="0"/>
              </a:rPr>
              <a:t>(</a:t>
            </a:r>
            <a:r>
              <a:rPr lang="el-GR" altLang="el-GR" sz="4000" b="1">
                <a:solidFill>
                  <a:srgbClr val="FF0000"/>
                </a:solidFill>
                <a:latin typeface="Comic Sans MS" panose="030F0702030302020204" pitchFamily="66" charset="0"/>
              </a:rPr>
              <a:t>ΚΝΣ</a:t>
            </a:r>
            <a:r>
              <a:rPr lang="en-US" altLang="el-GR" sz="4000" b="1">
                <a:solidFill>
                  <a:srgbClr val="FF0000"/>
                </a:solidFill>
                <a:latin typeface="Comic Sans MS" panose="030F0702030302020204" pitchFamily="66" charset="0"/>
              </a:rPr>
              <a:t>)</a:t>
            </a:r>
            <a:endParaRPr lang="el-GR" altLang="el-GR" sz="4000">
              <a:solidFill>
                <a:srgbClr val="FF0000"/>
              </a:solidFill>
              <a:latin typeface="Comic Sans MS" panose="030F0702030302020204" pitchFamily="66" charset="0"/>
            </a:endParaRPr>
          </a:p>
        </p:txBody>
      </p:sp>
      <p:sp>
        <p:nvSpPr>
          <p:cNvPr id="118787" name="Content Placeholder 2">
            <a:extLst>
              <a:ext uri="{FF2B5EF4-FFF2-40B4-BE49-F238E27FC236}">
                <a16:creationId xmlns:a16="http://schemas.microsoft.com/office/drawing/2014/main" id="{0B581678-4088-529F-3062-3D46AFEC94C4}"/>
              </a:ext>
            </a:extLst>
          </p:cNvPr>
          <p:cNvSpPr>
            <a:spLocks noGrp="1" noChangeArrowheads="1"/>
          </p:cNvSpPr>
          <p:nvPr>
            <p:ph idx="1"/>
          </p:nvPr>
        </p:nvSpPr>
        <p:spPr/>
        <p:txBody>
          <a:bodyPr/>
          <a:lstStyle/>
          <a:p>
            <a:r>
              <a:rPr lang="en-US" altLang="el-GR" sz="2000" b="1">
                <a:latin typeface="Comic Sans MS" panose="030F0702030302020204" pitchFamily="66" charset="0"/>
              </a:rPr>
              <a:t> </a:t>
            </a:r>
            <a:r>
              <a:rPr lang="el-GR" altLang="el-GR" sz="2000" b="1">
                <a:latin typeface="Comic Sans MS" panose="030F0702030302020204" pitchFamily="66" charset="0"/>
              </a:rPr>
              <a:t>Πολύ συχνή προσβολή </a:t>
            </a:r>
            <a:r>
              <a:rPr lang="el-GR" altLang="el-GR" sz="2000">
                <a:latin typeface="Comic Sans MS" panose="030F0702030302020204" pitchFamily="66" charset="0"/>
              </a:rPr>
              <a:t>με εστιακά νευρολογικά ή/και νευροψυχιατρικά συμπτώματα </a:t>
            </a:r>
          </a:p>
          <a:p>
            <a:r>
              <a:rPr lang="el-GR" altLang="el-GR" sz="2000">
                <a:latin typeface="Comic Sans MS" panose="030F0702030302020204" pitchFamily="66" charset="0"/>
              </a:rPr>
              <a:t>Προκαλεί </a:t>
            </a:r>
            <a:r>
              <a:rPr lang="el-GR" altLang="el-GR" sz="2000" b="1">
                <a:latin typeface="Comic Sans MS" panose="030F0702030302020204" pitchFamily="66" charset="0"/>
              </a:rPr>
              <a:t>αγγειακές βλάβες </a:t>
            </a:r>
            <a:r>
              <a:rPr lang="el-GR" altLang="el-GR" sz="2000">
                <a:latin typeface="Comic Sans MS" panose="030F0702030302020204" pitchFamily="66" charset="0"/>
              </a:rPr>
              <a:t>οι οποίες οδηγούν σε ισχαιμία ή πολλαπλά εγκεφαλικά μικροέμφρακτα </a:t>
            </a:r>
          </a:p>
          <a:p>
            <a:pPr lvl="1"/>
            <a:r>
              <a:rPr lang="el-GR" altLang="el-GR" sz="1600">
                <a:latin typeface="Comic Sans MS" panose="030F0702030302020204" pitchFamily="66" charset="0"/>
              </a:rPr>
              <a:t>Η αγγειοπάθεια μπορεί να είναι το αποτέλεσμα </a:t>
            </a:r>
            <a:r>
              <a:rPr lang="el-GR" altLang="el-GR" sz="1600" b="1">
                <a:latin typeface="Comic Sans MS" panose="030F0702030302020204" pitchFamily="66" charset="0"/>
              </a:rPr>
              <a:t>θρόμβωσης</a:t>
            </a:r>
            <a:r>
              <a:rPr lang="el-GR" altLang="el-GR" sz="1600">
                <a:latin typeface="Comic Sans MS" panose="030F0702030302020204" pitchFamily="66" charset="0"/>
              </a:rPr>
              <a:t> η οποία προκαλείται από τα </a:t>
            </a:r>
            <a:r>
              <a:rPr lang="el-GR" altLang="el-GR" sz="1600" b="1">
                <a:latin typeface="Comic Sans MS" panose="030F0702030302020204" pitchFamily="66" charset="0"/>
              </a:rPr>
              <a:t>αντιφωσφολιπιδικά </a:t>
            </a:r>
            <a:r>
              <a:rPr lang="el-GR" altLang="el-GR" sz="1600">
                <a:latin typeface="Comic Sans MS" panose="030F0702030302020204" pitchFamily="66" charset="0"/>
              </a:rPr>
              <a:t>αντισώματα </a:t>
            </a:r>
          </a:p>
          <a:p>
            <a:r>
              <a:rPr lang="el-GR" altLang="el-GR" sz="2000" b="1">
                <a:latin typeface="Comic Sans MS" panose="030F0702030302020204" pitchFamily="66" charset="0"/>
              </a:rPr>
              <a:t>Πρόωρη  αθηροσκλήρυνση </a:t>
            </a:r>
            <a:r>
              <a:rPr lang="el-GR" altLang="el-GR" sz="2000">
                <a:latin typeface="Comic Sans MS" panose="030F0702030302020204" pitchFamily="66" charset="0"/>
              </a:rPr>
              <a:t>συνήθως συμμετέχει στην ισχαιμία και επιδεινώνει τις αλλοιώσεις</a:t>
            </a:r>
            <a:r>
              <a:rPr lang="en-US" altLang="el-GR" sz="2000">
                <a:latin typeface="Comic Sans MS" panose="030F0702030302020204" pitchFamily="66" charset="0"/>
              </a:rPr>
              <a:t>. </a:t>
            </a:r>
            <a:endParaRPr lang="el-GR" altLang="el-GR" sz="2000">
              <a:latin typeface="Comic Sans MS" panose="030F0702030302020204" pitchFamily="66" charset="0"/>
            </a:endParaRPr>
          </a:p>
          <a:p>
            <a:r>
              <a:rPr lang="el-GR" altLang="el-GR" sz="2000">
                <a:latin typeface="Comic Sans MS" panose="030F0702030302020204" pitchFamily="66" charset="0"/>
              </a:rPr>
              <a:t>Άλλος πιθανός μηχανισμός της βλάβης του ΚΝΣ είναι η παρουσία των </a:t>
            </a:r>
            <a:r>
              <a:rPr lang="el-GR" altLang="el-GR" sz="2000" b="1">
                <a:latin typeface="Comic Sans MS" panose="030F0702030302020204" pitchFamily="66" charset="0"/>
              </a:rPr>
              <a:t>αντι-νευρωνικών αντισωμάτων</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3E68F7F5-578E-D796-8469-11792A3C92C6}"/>
              </a:ext>
            </a:extLst>
          </p:cNvPr>
          <p:cNvSpPr>
            <a:spLocks noGrp="1" noChangeArrowheads="1"/>
          </p:cNvSpPr>
          <p:nvPr>
            <p:ph type="title"/>
          </p:nvPr>
        </p:nvSpPr>
        <p:spPr/>
        <p:txBody>
          <a:bodyPr/>
          <a:lstStyle/>
          <a:p>
            <a:r>
              <a:rPr lang="el-GR" altLang="el-GR">
                <a:solidFill>
                  <a:srgbClr val="FF0000"/>
                </a:solidFill>
                <a:latin typeface="Comic Sans MS" panose="030F0702030302020204" pitchFamily="66" charset="0"/>
              </a:rPr>
              <a:t>Ορογόνοι</a:t>
            </a:r>
          </a:p>
        </p:txBody>
      </p:sp>
      <p:sp>
        <p:nvSpPr>
          <p:cNvPr id="119811" name="Content Placeholder 2">
            <a:extLst>
              <a:ext uri="{FF2B5EF4-FFF2-40B4-BE49-F238E27FC236}">
                <a16:creationId xmlns:a16="http://schemas.microsoft.com/office/drawing/2014/main" id="{7377CD62-A096-42D3-FC30-C6EE34815306}"/>
              </a:ext>
            </a:extLst>
          </p:cNvPr>
          <p:cNvSpPr>
            <a:spLocks noGrp="1" noChangeArrowheads="1"/>
          </p:cNvSpPr>
          <p:nvPr>
            <p:ph idx="1"/>
          </p:nvPr>
        </p:nvSpPr>
        <p:spPr>
          <a:xfrm>
            <a:off x="685800" y="1700213"/>
            <a:ext cx="7772400" cy="4114800"/>
          </a:xfrm>
        </p:spPr>
        <p:txBody>
          <a:bodyPr/>
          <a:lstStyle/>
          <a:p>
            <a:r>
              <a:rPr lang="el-GR" altLang="el-GR" sz="2800" u="sng">
                <a:latin typeface="Comic Sans MS" panose="030F0702030302020204" pitchFamily="66" charset="0"/>
              </a:rPr>
              <a:t>Περικάρδιο και υπεζωκότας</a:t>
            </a:r>
            <a:r>
              <a:rPr lang="en-US" altLang="el-GR" sz="2800">
                <a:latin typeface="Comic Sans MS" panose="030F0702030302020204" pitchFamily="66" charset="0"/>
              </a:rPr>
              <a:t>: </a:t>
            </a:r>
            <a:r>
              <a:rPr lang="el-GR" altLang="el-GR" sz="2800">
                <a:latin typeface="Comic Sans MS" panose="030F0702030302020204" pitchFamily="66" charset="0"/>
              </a:rPr>
              <a:t>φλεγμονώδεις αλλοιώσεις ποικίλουσες από ορώδες και ινιδώδες εξίδρωμα σε ινώδη, αδιαφανή, πάχυνση των υμένων</a:t>
            </a:r>
          </a:p>
        </p:txBody>
      </p:sp>
      <p:pic>
        <p:nvPicPr>
          <p:cNvPr id="119812" name="Picture 5" descr="The chest x-ray from a patient with lupus demonstr">
            <a:extLst>
              <a:ext uri="{FF2B5EF4-FFF2-40B4-BE49-F238E27FC236}">
                <a16:creationId xmlns:a16="http://schemas.microsoft.com/office/drawing/2014/main" id="{740C3F61-D5D8-0CE9-B33C-1C4710546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3611563"/>
            <a:ext cx="4411662" cy="299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9B71EB81-3C38-9E09-3097-D693F61A93DC}"/>
              </a:ext>
            </a:extLst>
          </p:cNvPr>
          <p:cNvSpPr>
            <a:spLocks noGrp="1" noChangeArrowheads="1"/>
          </p:cNvSpPr>
          <p:nvPr>
            <p:ph type="title"/>
          </p:nvPr>
        </p:nvSpPr>
        <p:spPr>
          <a:xfrm>
            <a:off x="685800" y="0"/>
            <a:ext cx="7772400" cy="1143000"/>
          </a:xfrm>
        </p:spPr>
        <p:txBody>
          <a:bodyPr/>
          <a:lstStyle/>
          <a:p>
            <a:r>
              <a:rPr lang="el-GR" altLang="el-GR">
                <a:solidFill>
                  <a:srgbClr val="FF0000"/>
                </a:solidFill>
                <a:latin typeface="Comic Sans MS" panose="030F0702030302020204" pitchFamily="66" charset="0"/>
              </a:rPr>
              <a:t>Καρδιά</a:t>
            </a:r>
          </a:p>
        </p:txBody>
      </p:sp>
      <p:sp>
        <p:nvSpPr>
          <p:cNvPr id="120835" name="Content Placeholder 2">
            <a:extLst>
              <a:ext uri="{FF2B5EF4-FFF2-40B4-BE49-F238E27FC236}">
                <a16:creationId xmlns:a16="http://schemas.microsoft.com/office/drawing/2014/main" id="{7DA225C0-F713-3E27-B7FA-75D58FB9951A}"/>
              </a:ext>
            </a:extLst>
          </p:cNvPr>
          <p:cNvSpPr>
            <a:spLocks noGrp="1" noChangeArrowheads="1"/>
          </p:cNvSpPr>
          <p:nvPr>
            <p:ph idx="1"/>
          </p:nvPr>
        </p:nvSpPr>
        <p:spPr>
          <a:xfrm>
            <a:off x="701675" y="1052513"/>
            <a:ext cx="7772400" cy="4114800"/>
          </a:xfrm>
        </p:spPr>
        <p:txBody>
          <a:bodyPr/>
          <a:lstStyle/>
          <a:p>
            <a:r>
              <a:rPr lang="el-GR" altLang="el-GR" sz="2400" b="1">
                <a:solidFill>
                  <a:srgbClr val="FF0000"/>
                </a:solidFill>
                <a:latin typeface="Comic Sans MS" panose="030F0702030302020204" pitchFamily="66" charset="0"/>
              </a:rPr>
              <a:t>Κυρίως με τη  μορφή περικαρδίτιδας</a:t>
            </a:r>
            <a:endParaRPr lang="el-GR" altLang="el-GR" sz="2400">
              <a:solidFill>
                <a:srgbClr val="FF0000"/>
              </a:solidFill>
              <a:latin typeface="Comic Sans MS" panose="030F0702030302020204" pitchFamily="66" charset="0"/>
            </a:endParaRPr>
          </a:p>
          <a:p>
            <a:r>
              <a:rPr lang="el-GR" altLang="el-GR" sz="2000" b="1">
                <a:latin typeface="Comic Sans MS" panose="030F0702030302020204" pitchFamily="66" charset="0"/>
              </a:rPr>
              <a:t>Μυοκαρδίτιδα</a:t>
            </a:r>
            <a:r>
              <a:rPr lang="el-GR" altLang="el-GR" sz="2000">
                <a:latin typeface="Comic Sans MS" panose="030F0702030302020204" pitchFamily="66" charset="0"/>
              </a:rPr>
              <a:t> (μη ειδική λεμφοκυτταρική διήθηση) λιγότερο συχνή</a:t>
            </a:r>
          </a:p>
          <a:p>
            <a:r>
              <a:rPr lang="el-GR" altLang="el-GR" sz="2000">
                <a:latin typeface="Comic Sans MS" panose="030F0702030302020204" pitchFamily="66" charset="0"/>
              </a:rPr>
              <a:t>Βλάβες στις βαλβίδες </a:t>
            </a:r>
            <a:r>
              <a:rPr lang="en-US" altLang="el-GR" sz="2000">
                <a:latin typeface="Comic Sans MS" panose="030F0702030302020204" pitchFamily="66" charset="0"/>
              </a:rPr>
              <a:t> </a:t>
            </a:r>
            <a:r>
              <a:rPr lang="en-US" altLang="el-GR" sz="2000" b="1">
                <a:latin typeface="Comic Sans MS" panose="030F0702030302020204" pitchFamily="66" charset="0"/>
              </a:rPr>
              <a:t>Libman-Sacks </a:t>
            </a:r>
            <a:r>
              <a:rPr lang="el-GR" altLang="el-GR" sz="2000" b="1">
                <a:latin typeface="Comic Sans MS" panose="030F0702030302020204" pitchFamily="66" charset="0"/>
              </a:rPr>
              <a:t>ενδοκαρδίτιδα</a:t>
            </a:r>
            <a:r>
              <a:rPr lang="en-US" altLang="el-GR" sz="2000" b="1">
                <a:latin typeface="Comic Sans MS" panose="030F0702030302020204" pitchFamily="66" charset="0"/>
              </a:rPr>
              <a:t>,</a:t>
            </a:r>
            <a:r>
              <a:rPr lang="en-US" altLang="el-GR" sz="2000">
                <a:latin typeface="Comic Sans MS" panose="030F0702030302020204" pitchFamily="66" charset="0"/>
              </a:rPr>
              <a:t> </a:t>
            </a:r>
            <a:r>
              <a:rPr lang="el-GR" altLang="el-GR" sz="2000">
                <a:latin typeface="Comic Sans MS" panose="030F0702030302020204" pitchFamily="66" charset="0"/>
              </a:rPr>
              <a:t>σχετικά σπάνια σήμερα, μετά την εφαρμογή της κορτιζόνης </a:t>
            </a:r>
          </a:p>
          <a:p>
            <a:pPr lvl="1"/>
            <a:r>
              <a:rPr lang="en-US" altLang="el-GR" sz="1600">
                <a:latin typeface="Comic Sans MS" panose="030F0702030302020204" pitchFamily="66" charset="0"/>
              </a:rPr>
              <a:t> </a:t>
            </a:r>
            <a:r>
              <a:rPr lang="el-GR" altLang="el-GR" sz="1600">
                <a:latin typeface="Comic Sans MS" panose="030F0702030302020204" pitchFamily="66" charset="0"/>
              </a:rPr>
              <a:t>μη βακτηριακή εκβλαστική ενδοκαρδίτιδα (</a:t>
            </a:r>
            <a:r>
              <a:rPr lang="en-US" altLang="el-GR" sz="1600" b="1">
                <a:latin typeface="Comic Sans MS" panose="030F0702030302020204" pitchFamily="66" charset="0"/>
              </a:rPr>
              <a:t>nonbacterial verrucous endocarditis</a:t>
            </a:r>
            <a:r>
              <a:rPr lang="el-GR" altLang="el-GR" sz="1600" b="1">
                <a:latin typeface="Comic Sans MS" panose="030F0702030302020204" pitchFamily="66" charset="0"/>
              </a:rPr>
              <a:t>)</a:t>
            </a:r>
            <a:r>
              <a:rPr lang="en-US" altLang="el-GR" sz="1600">
                <a:latin typeface="Comic Sans MS" panose="030F0702030302020204" pitchFamily="66" charset="0"/>
              </a:rPr>
              <a:t> </a:t>
            </a:r>
            <a:r>
              <a:rPr lang="el-GR" altLang="el-GR" sz="1600">
                <a:latin typeface="Comic Sans MS" panose="030F0702030302020204" pitchFamily="66" charset="0"/>
              </a:rPr>
              <a:t>ακανόνιστες </a:t>
            </a:r>
            <a:r>
              <a:rPr lang="en-US" altLang="el-GR" sz="1600">
                <a:latin typeface="Comic Sans MS" panose="030F0702030302020204" pitchFamily="66" charset="0"/>
              </a:rPr>
              <a:t>1- to 3</a:t>
            </a:r>
            <a:r>
              <a:rPr lang="el-GR" altLang="el-GR" sz="1600">
                <a:latin typeface="Comic Sans MS" panose="030F0702030302020204" pitchFamily="66" charset="0"/>
              </a:rPr>
              <a:t>-χιλ</a:t>
            </a:r>
            <a:r>
              <a:rPr lang="en-US" altLang="el-GR" sz="1600">
                <a:latin typeface="Comic Sans MS" panose="030F0702030302020204" pitchFamily="66" charset="0"/>
              </a:rPr>
              <a:t> </a:t>
            </a:r>
            <a:r>
              <a:rPr lang="el-GR" altLang="el-GR" sz="1600">
                <a:latin typeface="Comic Sans MS" panose="030F0702030302020204" pitchFamily="66" charset="0"/>
              </a:rPr>
              <a:t>θηλώδεις προσεκβολές</a:t>
            </a:r>
            <a:r>
              <a:rPr lang="en-US" altLang="el-GR" sz="1600">
                <a:latin typeface="Comic Sans MS" panose="030F0702030302020204" pitchFamily="66" charset="0"/>
              </a:rPr>
              <a:t>,</a:t>
            </a:r>
            <a:r>
              <a:rPr lang="el-GR" altLang="el-GR" sz="1600">
                <a:latin typeface="Comic Sans MS" panose="030F0702030302020204" pitchFamily="66" charset="0"/>
              </a:rPr>
              <a:t> και στις δυο επιφάνειες των βαλβίδων</a:t>
            </a:r>
            <a:r>
              <a:rPr lang="en-US" altLang="el-GR" sz="1600">
                <a:latin typeface="Comic Sans MS" panose="030F0702030302020204" pitchFamily="66" charset="0"/>
              </a:rPr>
              <a:t> </a:t>
            </a:r>
            <a:endParaRPr lang="el-GR" altLang="el-GR" sz="1600">
              <a:latin typeface="Comic Sans MS" panose="030F0702030302020204" pitchFamily="66" charset="0"/>
            </a:endParaRPr>
          </a:p>
          <a:p>
            <a:r>
              <a:rPr lang="el-GR" altLang="el-GR" sz="2000" b="1">
                <a:latin typeface="Comic Sans MS" panose="030F0702030302020204" pitchFamily="66" charset="0"/>
              </a:rPr>
              <a:t>Στεφανιαία νόσος </a:t>
            </a:r>
            <a:r>
              <a:rPr lang="el-GR" altLang="el-GR" sz="2000">
                <a:latin typeface="Comic Sans MS" panose="030F0702030302020204" pitchFamily="66" charset="0"/>
              </a:rPr>
              <a:t>λόγω επιδεινούμενης αθηροσκλήρυνσης, πολυπαραγοντικής αιτιολογίας</a:t>
            </a:r>
          </a:p>
          <a:p>
            <a:r>
              <a:rPr lang="el-GR" altLang="el-GR" sz="1600">
                <a:latin typeface="Comic Sans MS" panose="030F0702030302020204" pitchFamily="66" charset="0"/>
              </a:rPr>
              <a:t>Ανοσοσυμπλέγματα στη στεφανιαία κυκλοφορία</a:t>
            </a:r>
          </a:p>
          <a:p>
            <a:r>
              <a:rPr lang="el-GR" altLang="el-GR" sz="1600">
                <a:latin typeface="Comic Sans MS" panose="030F0702030302020204" pitchFamily="66" charset="0"/>
              </a:rPr>
              <a:t>Η κορτιζονοθεραπεία αλλάζει το μεταβολισμό των λιπιδίων</a:t>
            </a:r>
          </a:p>
          <a:p>
            <a:r>
              <a:rPr lang="el-GR" altLang="el-GR" sz="1600">
                <a:latin typeface="Comic Sans MS" panose="030F0702030302020204" pitchFamily="66" charset="0"/>
              </a:rPr>
              <a:t>Η νεφρική νόσος οδηγεί σε υπέρταση</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http://www.pathguy.com/sol/06962.jpg">
            <a:extLst>
              <a:ext uri="{FF2B5EF4-FFF2-40B4-BE49-F238E27FC236}">
                <a16:creationId xmlns:a16="http://schemas.microsoft.com/office/drawing/2014/main" id="{D15E57A5-FD0C-3AF1-0C4F-D3BD7F0907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08050"/>
            <a:ext cx="7056437" cy="47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extBox 3">
            <a:extLst>
              <a:ext uri="{FF2B5EF4-FFF2-40B4-BE49-F238E27FC236}">
                <a16:creationId xmlns:a16="http://schemas.microsoft.com/office/drawing/2014/main" id="{2F4AE085-CC9C-91E9-9320-84C7ECF5AB60}"/>
              </a:ext>
            </a:extLst>
          </p:cNvPr>
          <p:cNvSpPr txBox="1">
            <a:spLocks noChangeArrowheads="1"/>
          </p:cNvSpPr>
          <p:nvPr/>
        </p:nvSpPr>
        <p:spPr bwMode="auto">
          <a:xfrm>
            <a:off x="2051050" y="6092825"/>
            <a:ext cx="44465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anose="02020603050405020304" pitchFamily="18" charset="0"/>
              </a:defRPr>
            </a:lvl1pPr>
            <a:lvl2pPr marL="742950" indent="-285750">
              <a:spcBef>
                <a:spcPct val="20000"/>
              </a:spcBef>
              <a:buChar char="–"/>
              <a:defRPr sz="2800">
                <a:solidFill>
                  <a:schemeClr val="tx1"/>
                </a:solidFill>
                <a:latin typeface="Times" panose="02020603050405020304" pitchFamily="18" charset="0"/>
              </a:defRPr>
            </a:lvl2pPr>
            <a:lvl3pPr marL="1143000" indent="-228600">
              <a:spcBef>
                <a:spcPct val="20000"/>
              </a:spcBef>
              <a:buChar char="•"/>
              <a:defRPr sz="2400">
                <a:solidFill>
                  <a:schemeClr val="tx1"/>
                </a:solidFill>
                <a:latin typeface="Times" panose="02020603050405020304" pitchFamily="18" charset="0"/>
              </a:defRPr>
            </a:lvl3pPr>
            <a:lvl4pPr marL="1600200" indent="-228600">
              <a:spcBef>
                <a:spcPct val="20000"/>
              </a:spcBef>
              <a:buChar char="–"/>
              <a:defRPr sz="2000">
                <a:solidFill>
                  <a:schemeClr val="tx1"/>
                </a:solidFill>
                <a:latin typeface="Times" panose="02020603050405020304" pitchFamily="18" charset="0"/>
              </a:defRPr>
            </a:lvl4pPr>
            <a:lvl5pPr marL="2057400" indent="-228600">
              <a:spcBef>
                <a:spcPct val="20000"/>
              </a:spcBef>
              <a:buChar char="»"/>
              <a:defRPr sz="2000">
                <a:solidFill>
                  <a:schemeClr val="tx1"/>
                </a:solidFill>
                <a:latin typeface="Times"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defRPr>
            </a:lvl9pPr>
          </a:lstStyle>
          <a:p>
            <a:pPr>
              <a:spcBef>
                <a:spcPct val="0"/>
              </a:spcBef>
              <a:buFontTx/>
              <a:buNone/>
            </a:pPr>
            <a:r>
              <a:rPr lang="en-US" altLang="el-GR" sz="2400">
                <a:latin typeface="Comic Sans MS" panose="030F0702030302020204" pitchFamily="66" charset="0"/>
              </a:rPr>
              <a:t> Libman-Sacks </a:t>
            </a:r>
            <a:r>
              <a:rPr lang="el-GR" altLang="el-GR" sz="2400">
                <a:latin typeface="Comic Sans MS" panose="030F0702030302020204" pitchFamily="66" charset="0"/>
              </a:rPr>
              <a:t>ενδοκαρδίτιδα</a:t>
            </a:r>
            <a:endParaRPr lang="el-GR" altLang="el-GR" sz="2400">
              <a:latin typeface="Helvetica" panose="020B0604020202020204" pitchFamily="34" charset="0"/>
            </a:endParaRPr>
          </a:p>
        </p:txBody>
      </p:sp>
      <p:cxnSp>
        <p:nvCxnSpPr>
          <p:cNvPr id="121860" name="Straight Arrow Connector 5">
            <a:extLst>
              <a:ext uri="{FF2B5EF4-FFF2-40B4-BE49-F238E27FC236}">
                <a16:creationId xmlns:a16="http://schemas.microsoft.com/office/drawing/2014/main" id="{E775025F-5B27-80D4-9128-210494459327}"/>
              </a:ext>
            </a:extLst>
          </p:cNvPr>
          <p:cNvCxnSpPr>
            <a:cxnSpLocks noChangeShapeType="1"/>
          </p:cNvCxnSpPr>
          <p:nvPr/>
        </p:nvCxnSpPr>
        <p:spPr bwMode="auto">
          <a:xfrm flipV="1">
            <a:off x="3419475" y="4581525"/>
            <a:ext cx="431800" cy="1511300"/>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1861" name="Straight Arrow Connector 7">
            <a:extLst>
              <a:ext uri="{FF2B5EF4-FFF2-40B4-BE49-F238E27FC236}">
                <a16:creationId xmlns:a16="http://schemas.microsoft.com/office/drawing/2014/main" id="{087395AB-8C12-229C-C786-9AFCD5B3A405}"/>
              </a:ext>
            </a:extLst>
          </p:cNvPr>
          <p:cNvCxnSpPr>
            <a:cxnSpLocks noChangeShapeType="1"/>
          </p:cNvCxnSpPr>
          <p:nvPr/>
        </p:nvCxnSpPr>
        <p:spPr bwMode="auto">
          <a:xfrm flipV="1">
            <a:off x="5472113" y="3429000"/>
            <a:ext cx="1403350" cy="2608263"/>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21862" name="Straight Arrow Connector 9">
            <a:extLst>
              <a:ext uri="{FF2B5EF4-FFF2-40B4-BE49-F238E27FC236}">
                <a16:creationId xmlns:a16="http://schemas.microsoft.com/office/drawing/2014/main" id="{C93EFA24-64C9-78F8-8F3C-DF2B5DB52E1B}"/>
              </a:ext>
            </a:extLst>
          </p:cNvPr>
          <p:cNvCxnSpPr>
            <a:cxnSpLocks noChangeShapeType="1"/>
          </p:cNvCxnSpPr>
          <p:nvPr/>
        </p:nvCxnSpPr>
        <p:spPr bwMode="auto">
          <a:xfrm flipV="1">
            <a:off x="2754313" y="4732338"/>
            <a:ext cx="17462" cy="1360487"/>
          </a:xfrm>
          <a:prstGeom prst="straightConnector1">
            <a:avLst/>
          </a:prstGeom>
          <a:noFill/>
          <a:ln w="9525" algn="ctr">
            <a:solidFill>
              <a:schemeClr val="tx1"/>
            </a:solidFill>
            <a:round/>
            <a:headEnd/>
            <a:tailEnd type="triangle" w="med" len="med"/>
          </a:ln>
          <a:extLst>
            <a:ext uri="{909E8E84-426E-40DD-AFC4-6F175D3DCCD1}">
              <a14:hiddenFill xmlns:a14="http://schemas.microsoft.com/office/drawing/2010/main">
                <a:noFill/>
              </a14:hiddenFill>
            </a:ext>
          </a:extLst>
        </p:spPr>
      </p:cxn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6D3390F9-D9DF-D3BC-8C18-4D32B19A7170}"/>
              </a:ext>
            </a:extLst>
          </p:cNvPr>
          <p:cNvSpPr>
            <a:spLocks noGrp="1" noChangeArrowheads="1"/>
          </p:cNvSpPr>
          <p:nvPr>
            <p:ph type="title"/>
          </p:nvPr>
        </p:nvSpPr>
        <p:spPr>
          <a:xfrm>
            <a:off x="682625" y="404813"/>
            <a:ext cx="7772400" cy="1143000"/>
          </a:xfrm>
        </p:spPr>
        <p:txBody>
          <a:bodyPr/>
          <a:lstStyle/>
          <a:p>
            <a:r>
              <a:rPr lang="el-GR" altLang="el-GR" sz="4000">
                <a:solidFill>
                  <a:srgbClr val="FF0000"/>
                </a:solidFill>
                <a:latin typeface="Comic Sans MS" panose="030F0702030302020204" pitchFamily="66" charset="0"/>
              </a:rPr>
              <a:t>Κλινικές εκδηλώσεις</a:t>
            </a:r>
          </a:p>
        </p:txBody>
      </p:sp>
      <p:sp>
        <p:nvSpPr>
          <p:cNvPr id="122883" name="Content Placeholder 2">
            <a:extLst>
              <a:ext uri="{FF2B5EF4-FFF2-40B4-BE49-F238E27FC236}">
                <a16:creationId xmlns:a16="http://schemas.microsoft.com/office/drawing/2014/main" id="{AEA5BDB6-1DEB-80A5-66BB-12D998093BD5}"/>
              </a:ext>
            </a:extLst>
          </p:cNvPr>
          <p:cNvSpPr>
            <a:spLocks noGrp="1" noChangeArrowheads="1"/>
          </p:cNvSpPr>
          <p:nvPr>
            <p:ph idx="1"/>
          </p:nvPr>
        </p:nvSpPr>
        <p:spPr>
          <a:xfrm>
            <a:off x="682625" y="1547813"/>
            <a:ext cx="8134350" cy="4827587"/>
          </a:xfrm>
        </p:spPr>
        <p:txBody>
          <a:bodyPr/>
          <a:lstStyle/>
          <a:p>
            <a:r>
              <a:rPr lang="el-GR" altLang="el-GR" sz="1800" b="1">
                <a:latin typeface="Comic Sans MS" panose="030F0702030302020204" pitchFamily="66" charset="0"/>
              </a:rPr>
              <a:t>ΣΕΛ</a:t>
            </a:r>
            <a:r>
              <a:rPr lang="en-US" altLang="el-GR" sz="1800">
                <a:latin typeface="Comic Sans MS" panose="030F0702030302020204" pitchFamily="66" charset="0"/>
              </a:rPr>
              <a:t>: </a:t>
            </a:r>
            <a:r>
              <a:rPr lang="el-GR" altLang="el-GR" sz="1800">
                <a:latin typeface="Comic Sans MS" panose="030F0702030302020204" pitchFamily="66" charset="0"/>
              </a:rPr>
              <a:t>πολυσυστηματική νόσος με ποικιλία κλινικών εκδηλώσεων </a:t>
            </a:r>
            <a:r>
              <a:rPr lang="en-US" altLang="el-GR" sz="1800">
                <a:latin typeface="Comic Sans MS" panose="030F0702030302020204" pitchFamily="66" charset="0"/>
              </a:rPr>
              <a:t> </a:t>
            </a:r>
            <a:endParaRPr lang="el-GR" altLang="el-GR" sz="1800">
              <a:latin typeface="Comic Sans MS" panose="030F0702030302020204" pitchFamily="66" charset="0"/>
            </a:endParaRPr>
          </a:p>
          <a:p>
            <a:r>
              <a:rPr lang="el-GR" altLang="el-GR" sz="1800" b="1">
                <a:latin typeface="Comic Sans MS" panose="030F0702030302020204" pitchFamily="66" charset="0"/>
              </a:rPr>
              <a:t>Τυπικα</a:t>
            </a:r>
            <a:r>
              <a:rPr lang="en-US" altLang="el-GR" sz="1800" b="1">
                <a:latin typeface="Comic Sans MS" panose="030F0702030302020204" pitchFamily="66" charset="0"/>
              </a:rPr>
              <a:t>: </a:t>
            </a:r>
            <a:r>
              <a:rPr lang="el-GR" altLang="el-GR" sz="1800" b="1">
                <a:latin typeface="Comic Sans MS" panose="030F0702030302020204" pitchFamily="66" charset="0"/>
              </a:rPr>
              <a:t>νέα γυναίκα με εξάνθημα δίκην πεταλούδας στο πρόσωπο , πυρετό, πόνο ή/και διόγκωση των περισσοτέρων περιφερικών αρθρώσεων, πλευριτικό πόνο και φωτοευαισθησία</a:t>
            </a:r>
          </a:p>
          <a:p>
            <a:r>
              <a:rPr lang="el-GR" altLang="el-GR" sz="1800">
                <a:latin typeface="Comic Sans MS" panose="030F0702030302020204" pitchFamily="66" charset="0"/>
              </a:rPr>
              <a:t>Ενίοτε η προσβολή είναι ήπια και αινιγματική, παίρνει την μορφή </a:t>
            </a:r>
            <a:r>
              <a:rPr lang="el-GR" altLang="el-GR" sz="1800" b="1">
                <a:latin typeface="Comic Sans MS" panose="030F0702030302020204" pitchFamily="66" charset="0"/>
              </a:rPr>
              <a:t>εμπύρετου νοσήματος αγνώστου αιτιολογίας </a:t>
            </a:r>
            <a:r>
              <a:rPr lang="el-GR" altLang="el-GR" sz="1800">
                <a:latin typeface="Comic Sans MS" panose="030F0702030302020204" pitchFamily="66" charset="0"/>
              </a:rPr>
              <a:t>με ανώμαλα εργαστηριακά από το ουροποιητικό ή αρθροπάθεια η οποία μιμείται ρευματοειδή αρθρίτιδα ή ρευματικό πυρετό. </a:t>
            </a:r>
          </a:p>
          <a:p>
            <a:r>
              <a:rPr lang="en-US" altLang="el-GR" sz="1800" b="1">
                <a:latin typeface="Comic Sans MS" panose="030F0702030302020204" pitchFamily="66" charset="0"/>
              </a:rPr>
              <a:t>ANAs</a:t>
            </a:r>
            <a:r>
              <a:rPr lang="en-US" altLang="el-GR" sz="1800">
                <a:latin typeface="Comic Sans MS" panose="030F0702030302020204" pitchFamily="66" charset="0"/>
              </a:rPr>
              <a:t>: 100% </a:t>
            </a:r>
            <a:r>
              <a:rPr lang="el-GR" altLang="el-GR" sz="1800">
                <a:latin typeface="Comic Sans MS" panose="030F0702030302020204" pitchFamily="66" charset="0"/>
              </a:rPr>
              <a:t>των ασθενών, μη ειδικά</a:t>
            </a:r>
          </a:p>
          <a:p>
            <a:r>
              <a:rPr lang="el-GR" altLang="el-GR" sz="1800" b="1">
                <a:latin typeface="Comic Sans MS" panose="030F0702030302020204" pitchFamily="66" charset="0"/>
              </a:rPr>
              <a:t>Νεφρική προσβολή</a:t>
            </a:r>
            <a:r>
              <a:rPr lang="en-US" altLang="el-GR" sz="1800">
                <a:latin typeface="Comic Sans MS" panose="030F0702030302020204" pitchFamily="66" charset="0"/>
              </a:rPr>
              <a:t>: </a:t>
            </a:r>
            <a:r>
              <a:rPr lang="el-GR" altLang="el-GR" sz="1800">
                <a:latin typeface="Comic Sans MS" panose="030F0702030302020204" pitchFamily="66" charset="0"/>
              </a:rPr>
              <a:t>αιματουρία, εκμαγείο ερυθρών, πρωτεϊνουρία, κλασσικό νεφρωσικό σε ορισμένες περιπτώσεις </a:t>
            </a:r>
          </a:p>
          <a:p>
            <a:r>
              <a:rPr lang="el-GR" altLang="el-GR" sz="1800" b="1">
                <a:latin typeface="Comic Sans MS" panose="030F0702030302020204" pitchFamily="66" charset="0"/>
              </a:rPr>
              <a:t>Νευροψυχιατρικές εκδηλώσεις </a:t>
            </a:r>
            <a:r>
              <a:rPr lang="el-GR" altLang="el-GR" sz="1800">
                <a:latin typeface="Comic Sans MS" panose="030F0702030302020204" pitchFamily="66" charset="0"/>
              </a:rPr>
              <a:t>(ψύχωση, σπασμοί) ή στεφανιαία νόσος </a:t>
            </a:r>
          </a:p>
          <a:p>
            <a:r>
              <a:rPr lang="el-GR" altLang="el-GR" sz="1800" b="1">
                <a:latin typeface="Comic Sans MS" panose="030F0702030302020204" pitchFamily="66" charset="0"/>
              </a:rPr>
              <a:t>Λοιμώξεις</a:t>
            </a:r>
            <a:r>
              <a:rPr lang="el-GR" altLang="el-GR" sz="1800">
                <a:latin typeface="Comic Sans MS" panose="030F0702030302020204" pitchFamily="66" charset="0"/>
              </a:rPr>
              <a:t> λόγω ανοσολογικής δυσλειτουργίας και ανοσοκατασταλτικών φαρμάκων .</a:t>
            </a:r>
            <a:r>
              <a:rPr lang="en-US" altLang="el-GR" sz="1800">
                <a:latin typeface="Comic Sans MS" panose="030F0702030302020204" pitchFamily="66" charset="0"/>
              </a:rPr>
              <a:t> </a:t>
            </a:r>
            <a:endParaRPr lang="el-GR" altLang="el-GR" sz="1800">
              <a:latin typeface="Comic Sans MS" panose="030F0702030302020204" pitchFamily="66" charset="0"/>
            </a:endParaRPr>
          </a:p>
          <a:p>
            <a:r>
              <a:rPr lang="el-GR" altLang="el-GR" sz="1800" b="1">
                <a:latin typeface="Comic Sans MS" panose="030F0702030302020204" pitchFamily="66" charset="0"/>
              </a:rPr>
              <a:t>Αιματολογικές διαταραχές </a:t>
            </a:r>
            <a:r>
              <a:rPr lang="el-GR" altLang="el-GR" sz="1800">
                <a:latin typeface="Comic Sans MS" panose="030F0702030302020204" pitchFamily="66" charset="0"/>
              </a:rPr>
              <a:t>(αναιμία – θρομβοπενία)</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l-GR" sz="2400" b="1" i="0" u="none" strike="noStrike" cap="none" normalizeH="0" baseline="0" smtClean="0">
            <a:ln>
              <a:noFill/>
            </a:ln>
            <a:solidFill>
              <a:schemeClr val="tx1"/>
            </a:solidFill>
            <a:effectLst/>
            <a:latin typeface="Helvetica"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el-GR" sz="2400" b="1" i="0" u="none" strike="noStrike" cap="none" normalizeH="0" baseline="0" smtClean="0">
            <a:ln>
              <a:noFill/>
            </a:ln>
            <a:solidFill>
              <a:schemeClr val="tx1"/>
            </a:solidFill>
            <a:effectLst/>
            <a:latin typeface="Helvetica" panose="020B0604020202020204" pitchFamily="34"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3587</TotalTime>
  <Words>5835</Words>
  <Application>Microsoft Office PowerPoint</Application>
  <PresentationFormat>Προβολή στην οθόνη (4:3)</PresentationFormat>
  <Paragraphs>519</Paragraphs>
  <Slides>100</Slides>
  <Notes>23</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100</vt:i4>
      </vt:variant>
    </vt:vector>
  </HeadingPairs>
  <TitlesOfParts>
    <vt:vector size="109" baseType="lpstr">
      <vt:lpstr>Helvetica</vt:lpstr>
      <vt:lpstr>Arial</vt:lpstr>
      <vt:lpstr>Times</vt:lpstr>
      <vt:lpstr>Comic Sans MS</vt:lpstr>
      <vt:lpstr>Symbol</vt:lpstr>
      <vt:lpstr>MS PGothic</vt:lpstr>
      <vt:lpstr>Wingdings 2</vt:lpstr>
      <vt:lpstr>Calibri</vt:lpstr>
      <vt:lpstr>Blank Presentation</vt:lpstr>
      <vt:lpstr>Παρουσίαση του PowerPoint</vt:lpstr>
      <vt:lpstr>Παρουσίαση του PowerPoint</vt:lpstr>
      <vt:lpstr>Παρουσίαση του PowerPoint</vt:lpstr>
      <vt:lpstr>Παρουσίαση του PowerPoint</vt:lpstr>
      <vt:lpstr>Ανοσιακή ανοχή και αυτοανοσία: Η διάκριση εαυτού-ξένου και οι διαταραχές της</vt:lpstr>
      <vt:lpstr>Παρουσίαση του PowerPoint</vt:lpstr>
      <vt:lpstr>Παρουσίαση του PowerPoint</vt:lpstr>
      <vt:lpstr>Παρουσίαση του PowerPoint</vt:lpstr>
      <vt:lpstr>Παρουσίαση του PowerPoint</vt:lpstr>
      <vt:lpstr>B-περιφερική ανοχή</vt:lpstr>
      <vt:lpstr>Β-περιφερική ανοχή (συνέχεια)</vt:lpstr>
      <vt:lpstr>Β-Περιφερική ανοχή (λεμφαδένες)</vt:lpstr>
      <vt:lpstr>Παρουσίαση του PowerPoint</vt:lpstr>
      <vt:lpstr>Παρουσίαση του PowerPoint</vt:lpstr>
      <vt:lpstr>Τ-Κεντρική ανοχή </vt:lpstr>
      <vt:lpstr>Παρουσίαση του PowerPoint</vt:lpstr>
      <vt:lpstr>Τ-Περιφερική ανοχή (συνέχεια)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Μόρια MHC/HLA</vt:lpstr>
      <vt:lpstr>ΗLA και αυτοανοσία </vt:lpstr>
      <vt:lpstr>ΗLA και αυτοάνοσα νοσήματα </vt:lpstr>
      <vt:lpstr>Παρουσίαση του PowerPoint</vt:lpstr>
      <vt:lpstr>Γενετική της αυτοανοσίας: Ρόλοι γονιδίων εκτός του MHC στα αυτοάνοσα νοσήματα </vt:lpstr>
      <vt:lpstr>Παρουσίαση του PowerPoint</vt:lpstr>
      <vt:lpstr>Λοιμώξεις και  αυτοανοσία</vt:lpstr>
      <vt:lpstr>Παρουσίαση του PowerPoint</vt:lpstr>
      <vt:lpstr>Παραδείγματα μοριακού μιμητισμού </vt:lpstr>
      <vt:lpstr>Ιστική βλάβη και αυτοανοσία</vt:lpstr>
      <vt:lpstr>Πολυκλωνική ενεργοποίηση των λεμφοκυττάρων </vt:lpstr>
      <vt:lpstr>Ορμόνες μπορεί να παίζουν κάποιο ρόλο</vt:lpstr>
      <vt:lpstr>Φάρμακα και αυτοανοσία</vt:lpstr>
      <vt:lpstr>Παρουσίαση του PowerPoint</vt:lpstr>
      <vt:lpstr>Παρουσίαση του PowerPoint</vt:lpstr>
      <vt:lpstr>Αυτοάνοσα νοσήματα Γενικές αρχές</vt:lpstr>
      <vt:lpstr>Δυο τύποι αυτοάνοσων νοσημάτων</vt:lpstr>
      <vt:lpstr>Παρουσίαση του PowerPoint</vt:lpstr>
      <vt:lpstr>Κλινική περίπτωση</vt:lpstr>
      <vt:lpstr>Εργαστηριακές δοκιμασίες της ΜΠ: </vt:lpstr>
      <vt:lpstr>Κλινική περίπτωση (συνέχεια)</vt:lpstr>
      <vt:lpstr>Εξέλιξη της νόσου της ΜΠ</vt:lpstr>
      <vt:lpstr>Εργαστηριακές δοκιμασίες 18 μήνες μετά τη διάγνωση:</vt:lpstr>
      <vt:lpstr>Ποιός πρέπει να είναι τώρα ο σκοπός της θεραπείας?</vt:lpstr>
      <vt:lpstr>Ποιά είναι η θεραπεία?</vt:lpstr>
      <vt:lpstr>Εξέλιξη της νόσου</vt:lpstr>
      <vt:lpstr> ΣΥΣΤΗΜΑΤΙΚΟΣ ΕΡΥΘΗΜΑΤΩΔΗΣ ΛΥΚΟΣ </vt:lpstr>
      <vt:lpstr>Τι είναι ο συστηματικός ερυθηματώδης λύκος ; </vt:lpstr>
      <vt:lpstr>Επιδημιολογία </vt:lpstr>
      <vt:lpstr>Πως παρουσιάζεται ο ΣΕΛ ; </vt:lpstr>
      <vt:lpstr>Παθογένεια</vt:lpstr>
      <vt:lpstr>Οικογενείς και γενετικοί παράγοντες</vt:lpstr>
      <vt:lpstr>Περιβαλλοντικοί παράγοντες</vt:lpstr>
      <vt:lpstr>Ανοσολογικές διαταραχές στον ΣΕΛ</vt:lpstr>
      <vt:lpstr>Παρουσίαση του PowerPoint</vt:lpstr>
      <vt:lpstr>Αυτοαντισώματα στον ΣΕΛ</vt:lpstr>
      <vt:lpstr>Aντιπυρηνικά αντισώματα (ΑΝΑ)</vt:lpstr>
      <vt:lpstr>Παρουσίαση του PowerPoint</vt:lpstr>
      <vt:lpstr>Παρουσίαση του PowerPoint</vt:lpstr>
      <vt:lpstr>Aντιπυρηνικά αντισώματα (ΑΝΑ)</vt:lpstr>
      <vt:lpstr>ΑΝΑ  </vt:lpstr>
      <vt:lpstr>Παρουσίαση του PowerPoint</vt:lpstr>
      <vt:lpstr>Άλλα αυτοαντισώματα. </vt:lpstr>
      <vt:lpstr>Μηχανισμοί ιστικής βλάβης</vt:lpstr>
      <vt:lpstr>Η ιστική βλάβη στον ΣΕΛ προκαλείται από την εναπόθεση ανοσοσυμπλεγμάτων </vt:lpstr>
      <vt:lpstr>Αυτοαντισώματα ποικίλης ειδικότητας συμμετέχουν στην παθογένεια και κλινικές εκδηλώσεις του ΣΕΛ (τύπου II υπερευαισθησία).</vt:lpstr>
      <vt:lpstr>Παρουσίαση του PowerPoint</vt:lpstr>
      <vt:lpstr>Παρουσίαση του PowerPoint</vt:lpstr>
      <vt:lpstr>Ερυθροϊώδες ερύθημα με ήπια απολέπιση στη ράχη της μύτης και τα μάγουλα</vt:lpstr>
      <vt:lpstr>Παρουσίαση του PowerPoint</vt:lpstr>
      <vt:lpstr>Παρουσίαση του PowerPoint</vt:lpstr>
      <vt:lpstr>Βλάβες οργάνων στο ΣΕΛ</vt:lpstr>
      <vt:lpstr>Αγγεία</vt:lpstr>
      <vt:lpstr>Νεφροί</vt:lpstr>
      <vt:lpstr>Μορφολογική ταξινόμηση της νεφρικής βλάβης  International Society of Nephrology/ Renal Pathology Society morphologic classification</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Δέρμα</vt:lpstr>
      <vt:lpstr>Παρουσίαση του PowerPoint</vt:lpstr>
      <vt:lpstr>Παρουσίαση του PowerPoint</vt:lpstr>
      <vt:lpstr>Παρουσίαση του PowerPoint</vt:lpstr>
      <vt:lpstr>Κεντρικό νευρικό σύστημα (ΚΝΣ)</vt:lpstr>
      <vt:lpstr>Ορογόνοι</vt:lpstr>
      <vt:lpstr>Καρδιά</vt:lpstr>
      <vt:lpstr>Παρουσίαση του PowerPoint</vt:lpstr>
      <vt:lpstr>Κλινικές εκδηλώσεις</vt:lpstr>
      <vt:lpstr>Πορεία νόσου</vt:lpstr>
    </vt:vector>
  </TitlesOfParts>
  <Company>Abul Abbas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fay</dc:creator>
  <cp:lastModifiedBy>Ζολώτα Βασιλική</cp:lastModifiedBy>
  <cp:revision>239</cp:revision>
  <dcterms:modified xsi:type="dcterms:W3CDTF">2026-03-20T09:53:14Z</dcterms:modified>
</cp:coreProperties>
</file>