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257" r:id="rId4"/>
    <p:sldId id="265" r:id="rId5"/>
    <p:sldId id="266" r:id="rId6"/>
    <p:sldId id="262" r:id="rId7"/>
    <p:sldId id="271" r:id="rId8"/>
    <p:sldId id="272" r:id="rId9"/>
    <p:sldId id="270" r:id="rId10"/>
    <p:sldId id="263" r:id="rId11"/>
    <p:sldId id="278" r:id="rId12"/>
    <p:sldId id="275" r:id="rId13"/>
    <p:sldId id="258" r:id="rId14"/>
    <p:sldId id="259" r:id="rId15"/>
    <p:sldId id="267" r:id="rId16"/>
    <p:sldId id="268" r:id="rId17"/>
    <p:sldId id="260" r:id="rId18"/>
    <p:sldId id="276" r:id="rId19"/>
    <p:sldId id="277" r:id="rId20"/>
    <p:sldId id="274" r:id="rId21"/>
    <p:sldId id="264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29" autoAdjust="0"/>
  </p:normalViewPr>
  <p:slideViewPr>
    <p:cSldViewPr>
      <p:cViewPr varScale="1">
        <p:scale>
          <a:sx n="70" d="100"/>
          <a:sy n="70" d="100"/>
        </p:scale>
        <p:origin x="-18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4BAA6-2462-4EF2-9DA9-CD2A8FA5B39C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F1C56C1-D0F9-4D7C-A86C-DC474FA55B29}">
      <dgm:prSet phldrT="[Text]" custT="1"/>
      <dgm:spPr/>
      <dgm:t>
        <a:bodyPr/>
        <a:lstStyle/>
        <a:p>
          <a:r>
            <a:rPr lang="en-US" sz="3200" b="1" dirty="0" smtClean="0"/>
            <a:t>FGR</a:t>
          </a:r>
          <a:endParaRPr lang="el-GR" sz="3200" b="1" dirty="0"/>
        </a:p>
      </dgm:t>
    </dgm:pt>
    <dgm:pt modelId="{FD22EC2A-7C0A-4C74-B63F-D1B14EA9E468}" type="parTrans" cxnId="{11E14120-CE90-46C4-A0A5-BBEC33F114D7}">
      <dgm:prSet/>
      <dgm:spPr/>
      <dgm:t>
        <a:bodyPr/>
        <a:lstStyle/>
        <a:p>
          <a:endParaRPr lang="el-GR" sz="1800"/>
        </a:p>
      </dgm:t>
    </dgm:pt>
    <dgm:pt modelId="{10782D26-E983-435A-8C14-3FF41028865B}" type="sibTrans" cxnId="{11E14120-CE90-46C4-A0A5-BBEC33F114D7}">
      <dgm:prSet/>
      <dgm:spPr/>
      <dgm:t>
        <a:bodyPr/>
        <a:lstStyle/>
        <a:p>
          <a:endParaRPr lang="el-GR" sz="1800"/>
        </a:p>
      </dgm:t>
    </dgm:pt>
    <dgm:pt modelId="{EF662603-F4E1-4436-B0B0-0BE2831A1829}">
      <dgm:prSet phldrT="[Text]" custT="1"/>
      <dgm:spPr/>
      <dgm:t>
        <a:bodyPr/>
        <a:lstStyle/>
        <a:p>
          <a:pPr algn="ctr"/>
          <a:r>
            <a:rPr lang="el-GR" sz="2000" b="1" dirty="0" smtClean="0"/>
            <a:t>Πλακουντιακοί</a:t>
          </a:r>
        </a:p>
        <a:p>
          <a:pPr algn="l"/>
          <a:r>
            <a:rPr lang="el-GR" sz="1600" dirty="0" smtClean="0"/>
            <a:t>- Μωσαϊκισμός</a:t>
          </a:r>
        </a:p>
        <a:p>
          <a:pPr algn="l"/>
          <a:r>
            <a:rPr lang="el-GR" sz="1600" dirty="0" smtClean="0"/>
            <a:t>- Ανωμαλία μήτρας</a:t>
          </a:r>
        </a:p>
        <a:p>
          <a:pPr algn="l"/>
          <a:r>
            <a:rPr lang="el-GR" sz="1600" dirty="0" smtClean="0"/>
            <a:t>- Υμενώδης έκφυση</a:t>
          </a:r>
        </a:p>
        <a:p>
          <a:pPr algn="l"/>
          <a:r>
            <a:rPr lang="el-GR" sz="1600" dirty="0" smtClean="0"/>
            <a:t>- Διαταραχές εμφύτευσης</a:t>
          </a:r>
          <a:endParaRPr lang="el-GR" sz="1600" dirty="0"/>
        </a:p>
      </dgm:t>
    </dgm:pt>
    <dgm:pt modelId="{B4C4A46B-5373-49D1-A718-9691536525E2}" type="parTrans" cxnId="{48EF184F-12CE-40C8-BF26-2EF78982E50A}">
      <dgm:prSet/>
      <dgm:spPr/>
      <dgm:t>
        <a:bodyPr/>
        <a:lstStyle/>
        <a:p>
          <a:endParaRPr lang="el-GR" sz="1800"/>
        </a:p>
      </dgm:t>
    </dgm:pt>
    <dgm:pt modelId="{88C0A83A-85AD-4AB6-BD3E-817D05C0B3E2}" type="sibTrans" cxnId="{48EF184F-12CE-40C8-BF26-2EF78982E50A}">
      <dgm:prSet/>
      <dgm:spPr/>
      <dgm:t>
        <a:bodyPr/>
        <a:lstStyle/>
        <a:p>
          <a:endParaRPr lang="el-GR" sz="1800"/>
        </a:p>
      </dgm:t>
    </dgm:pt>
    <dgm:pt modelId="{5F7528BE-61B9-4783-8457-7E2FADD1D65A}">
      <dgm:prSet phldrT="[Text]" custT="1"/>
      <dgm:spPr/>
      <dgm:t>
        <a:bodyPr/>
        <a:lstStyle/>
        <a:p>
          <a:pPr algn="ctr"/>
          <a:r>
            <a:rPr lang="el-GR" sz="2000" b="1" dirty="0" smtClean="0"/>
            <a:t>Εμβρυικοί</a:t>
          </a:r>
          <a:endParaRPr lang="en-US" sz="2000" b="1" dirty="0" smtClean="0"/>
        </a:p>
        <a:p>
          <a:pPr marL="0" indent="0" algn="l"/>
          <a:r>
            <a:rPr lang="el-GR" sz="1600" b="0" dirty="0" smtClean="0"/>
            <a:t>-</a:t>
          </a:r>
          <a:r>
            <a:rPr lang="en-US" sz="1600" b="0" dirty="0" smtClean="0"/>
            <a:t> </a:t>
          </a:r>
          <a:r>
            <a:rPr lang="el-GR" sz="1600" dirty="0" smtClean="0"/>
            <a:t>Χρωμ. ανωμαλίες</a:t>
          </a:r>
        </a:p>
        <a:p>
          <a:pPr marL="0" indent="0" algn="l"/>
          <a:r>
            <a:rPr lang="el-GR" sz="1600" dirty="0" smtClean="0"/>
            <a:t>- Γεν. σύνδρομα</a:t>
          </a:r>
        </a:p>
        <a:p>
          <a:pPr marL="0" indent="0" algn="l"/>
          <a:r>
            <a:rPr lang="el-GR" sz="1600" dirty="0" smtClean="0"/>
            <a:t>- Συγγ. Ανωμαλίες</a:t>
          </a:r>
        </a:p>
        <a:p>
          <a:pPr marL="0" indent="0" algn="l"/>
          <a:r>
            <a:rPr lang="el-GR" sz="1600" dirty="0" smtClean="0"/>
            <a:t>- Πολύδυμη κύηση</a:t>
          </a:r>
        </a:p>
      </dgm:t>
    </dgm:pt>
    <dgm:pt modelId="{01CBA95E-4D8B-4689-BF53-011350CF4745}" type="parTrans" cxnId="{3FAB90C1-F4B6-4C74-B4D8-E9C9C33A3BA2}">
      <dgm:prSet/>
      <dgm:spPr/>
      <dgm:t>
        <a:bodyPr/>
        <a:lstStyle/>
        <a:p>
          <a:endParaRPr lang="el-GR" sz="1800"/>
        </a:p>
      </dgm:t>
    </dgm:pt>
    <dgm:pt modelId="{D521C004-31D8-4148-9BB0-F9FADFA6D81E}" type="sibTrans" cxnId="{3FAB90C1-F4B6-4C74-B4D8-E9C9C33A3BA2}">
      <dgm:prSet/>
      <dgm:spPr/>
      <dgm:t>
        <a:bodyPr/>
        <a:lstStyle/>
        <a:p>
          <a:endParaRPr lang="el-GR" sz="1800"/>
        </a:p>
      </dgm:t>
    </dgm:pt>
    <dgm:pt modelId="{376576F1-612A-42E5-B967-158AAA9465F6}">
      <dgm:prSet phldrT="[Text]" custT="1"/>
      <dgm:spPr/>
      <dgm:t>
        <a:bodyPr/>
        <a:lstStyle/>
        <a:p>
          <a:pPr algn="ctr"/>
          <a:r>
            <a:rPr lang="el-GR" sz="2000" b="1" dirty="0" smtClean="0"/>
            <a:t>Μητρικοί</a:t>
          </a:r>
        </a:p>
        <a:p>
          <a:pPr algn="l"/>
          <a:r>
            <a:rPr lang="el-GR" sz="1600" dirty="0" smtClean="0"/>
            <a:t>- Χρόνια νόσος</a:t>
          </a:r>
        </a:p>
        <a:p>
          <a:pPr algn="l"/>
          <a:r>
            <a:rPr lang="el-GR" sz="1600" dirty="0" smtClean="0"/>
            <a:t> πχ προϋπάρχων διαβήτης</a:t>
          </a:r>
        </a:p>
        <a:p>
          <a:pPr algn="l"/>
          <a:r>
            <a:rPr lang="el-GR" sz="1600" dirty="0" smtClean="0"/>
            <a:t>- Ιδιοπαθής</a:t>
          </a:r>
          <a:endParaRPr lang="el-GR" sz="1600" dirty="0"/>
        </a:p>
      </dgm:t>
    </dgm:pt>
    <dgm:pt modelId="{9D394824-7CB6-4A49-9EDD-76D1DCF62323}" type="parTrans" cxnId="{7CC74F18-28C1-4869-8CD7-34C4DB1E07DB}">
      <dgm:prSet/>
      <dgm:spPr/>
      <dgm:t>
        <a:bodyPr/>
        <a:lstStyle/>
        <a:p>
          <a:endParaRPr lang="el-GR" sz="1800"/>
        </a:p>
      </dgm:t>
    </dgm:pt>
    <dgm:pt modelId="{0C6CFF7A-632C-4FC6-821C-3C70169EF41E}" type="sibTrans" cxnId="{7CC74F18-28C1-4869-8CD7-34C4DB1E07DB}">
      <dgm:prSet/>
      <dgm:spPr/>
      <dgm:t>
        <a:bodyPr/>
        <a:lstStyle/>
        <a:p>
          <a:endParaRPr lang="el-GR" sz="1800"/>
        </a:p>
      </dgm:t>
    </dgm:pt>
    <dgm:pt modelId="{98998B7B-5D22-48D5-827B-3C8522834151}">
      <dgm:prSet custT="1"/>
      <dgm:spPr/>
      <dgm:t>
        <a:bodyPr/>
        <a:lstStyle/>
        <a:p>
          <a:pPr algn="ctr"/>
          <a:r>
            <a:rPr lang="el-GR" sz="2000" b="1" dirty="0" smtClean="0"/>
            <a:t>Άλλοι</a:t>
          </a:r>
        </a:p>
        <a:p>
          <a:pPr algn="l"/>
          <a:r>
            <a:rPr lang="el-GR" sz="1600" dirty="0" smtClean="0"/>
            <a:t>- Κάπνισμα</a:t>
          </a:r>
        </a:p>
        <a:p>
          <a:pPr algn="l"/>
          <a:r>
            <a:rPr lang="el-GR" sz="1600" dirty="0" smtClean="0"/>
            <a:t>- Ουσίες </a:t>
          </a:r>
        </a:p>
        <a:p>
          <a:pPr algn="l"/>
          <a:r>
            <a:rPr lang="el-GR" sz="1600" dirty="0" smtClean="0"/>
            <a:t>- Λοίμωξη</a:t>
          </a:r>
        </a:p>
        <a:p>
          <a:pPr algn="l"/>
          <a:r>
            <a:rPr lang="el-GR" sz="1600" dirty="0" smtClean="0"/>
            <a:t>- Υποθρεψία </a:t>
          </a:r>
        </a:p>
        <a:p>
          <a:pPr algn="l"/>
          <a:r>
            <a:rPr lang="el-GR" sz="1600" dirty="0" smtClean="0"/>
            <a:t>- Ψυχοκοινωνικοί</a:t>
          </a:r>
          <a:endParaRPr lang="el-GR" sz="1600" dirty="0"/>
        </a:p>
      </dgm:t>
    </dgm:pt>
    <dgm:pt modelId="{C7D3B4CA-3100-4384-B3A7-DF9F5E7A901F}" type="parTrans" cxnId="{4B164B1C-0697-4939-AC77-110F084FBE58}">
      <dgm:prSet/>
      <dgm:spPr/>
      <dgm:t>
        <a:bodyPr/>
        <a:lstStyle/>
        <a:p>
          <a:endParaRPr lang="el-GR" sz="1800"/>
        </a:p>
      </dgm:t>
    </dgm:pt>
    <dgm:pt modelId="{325F9774-84DB-4B4D-B4AD-F3D6F775E354}" type="sibTrans" cxnId="{4B164B1C-0697-4939-AC77-110F084FBE58}">
      <dgm:prSet/>
      <dgm:spPr/>
      <dgm:t>
        <a:bodyPr/>
        <a:lstStyle/>
        <a:p>
          <a:endParaRPr lang="el-GR" sz="1800"/>
        </a:p>
      </dgm:t>
    </dgm:pt>
    <dgm:pt modelId="{6B6ACACC-B72A-47A0-8CB6-CA5345F5720A}" type="pres">
      <dgm:prSet presAssocID="{2A24BAA6-2462-4EF2-9DA9-CD2A8FA5B3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56833D4-8DBD-4549-A0EB-738B952DE5F1}" type="pres">
      <dgm:prSet presAssocID="{FF1C56C1-D0F9-4D7C-A86C-DC474FA55B29}" presName="centerShape" presStyleLbl="node0" presStyleIdx="0" presStyleCnt="1" custScaleX="62887" custScaleY="65883" custLinFactNeighborX="2529"/>
      <dgm:spPr/>
      <dgm:t>
        <a:bodyPr/>
        <a:lstStyle/>
        <a:p>
          <a:endParaRPr lang="el-GR"/>
        </a:p>
      </dgm:t>
    </dgm:pt>
    <dgm:pt modelId="{22632061-5B7E-42AA-93DC-AE5231A6BF00}" type="pres">
      <dgm:prSet presAssocID="{B4C4A46B-5373-49D1-A718-9691536525E2}" presName="parTrans" presStyleLbl="bgSibTrans2D1" presStyleIdx="0" presStyleCnt="4"/>
      <dgm:spPr/>
      <dgm:t>
        <a:bodyPr/>
        <a:lstStyle/>
        <a:p>
          <a:endParaRPr lang="el-GR"/>
        </a:p>
      </dgm:t>
    </dgm:pt>
    <dgm:pt modelId="{6B233D78-ACCC-44AA-AA7C-54149441073B}" type="pres">
      <dgm:prSet presAssocID="{EF662603-F4E1-4436-B0B0-0BE2831A1829}" presName="node" presStyleLbl="node1" presStyleIdx="0" presStyleCnt="4" custScaleX="120469" custScaleY="118811" custRadScaleRad="95337" custRadScaleInc="-137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DF7C45-A00C-4891-8736-311DFEEBBAF7}" type="pres">
      <dgm:prSet presAssocID="{01CBA95E-4D8B-4689-BF53-011350CF4745}" presName="parTrans" presStyleLbl="bgSibTrans2D1" presStyleIdx="1" presStyleCnt="4"/>
      <dgm:spPr/>
      <dgm:t>
        <a:bodyPr/>
        <a:lstStyle/>
        <a:p>
          <a:endParaRPr lang="el-GR"/>
        </a:p>
      </dgm:t>
    </dgm:pt>
    <dgm:pt modelId="{B55FDFB8-27C8-4C29-8539-06A20C137CAF}" type="pres">
      <dgm:prSet presAssocID="{5F7528BE-61B9-4783-8457-7E2FADD1D65A}" presName="node" presStyleLbl="node1" presStyleIdx="1" presStyleCnt="4" custScaleX="93884" custScaleY="113972" custRadScaleRad="103833" custRadScaleInc="-93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1698C9-6B67-4026-AF71-1413443BF759}" type="pres">
      <dgm:prSet presAssocID="{9D394824-7CB6-4A49-9EDD-76D1DCF62323}" presName="parTrans" presStyleLbl="bgSibTrans2D1" presStyleIdx="2" presStyleCnt="4"/>
      <dgm:spPr/>
      <dgm:t>
        <a:bodyPr/>
        <a:lstStyle/>
        <a:p>
          <a:endParaRPr lang="el-GR"/>
        </a:p>
      </dgm:t>
    </dgm:pt>
    <dgm:pt modelId="{A7E105A9-62AB-4FCF-ABDC-9233FA08FCFA}" type="pres">
      <dgm:prSet presAssocID="{376576F1-612A-42E5-B967-158AAA9465F6}" presName="node" presStyleLbl="node1" presStyleIdx="2" presStyleCnt="4" custScaleX="87136" custScaleY="106983" custRadScaleRad="95829" custRadScaleInc="-199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CB6F84-46F1-4EDA-8663-DFBCFA67BB11}" type="pres">
      <dgm:prSet presAssocID="{C7D3B4CA-3100-4384-B3A7-DF9F5E7A901F}" presName="parTrans" presStyleLbl="bgSibTrans2D1" presStyleIdx="3" presStyleCnt="4"/>
      <dgm:spPr/>
      <dgm:t>
        <a:bodyPr/>
        <a:lstStyle/>
        <a:p>
          <a:endParaRPr lang="el-GR"/>
        </a:p>
      </dgm:t>
    </dgm:pt>
    <dgm:pt modelId="{C26E63F9-3449-4B73-A25B-2490CB9E0E1C}" type="pres">
      <dgm:prSet presAssocID="{98998B7B-5D22-48D5-827B-3C8522834151}" presName="node" presStyleLbl="node1" presStyleIdx="3" presStyleCnt="4" custScaleX="88840" custScaleY="132711" custRadScaleRad="110707" custRadScaleInc="-253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FAB90C1-F4B6-4C74-B4D8-E9C9C33A3BA2}" srcId="{FF1C56C1-D0F9-4D7C-A86C-DC474FA55B29}" destId="{5F7528BE-61B9-4783-8457-7E2FADD1D65A}" srcOrd="1" destOrd="0" parTransId="{01CBA95E-4D8B-4689-BF53-011350CF4745}" sibTransId="{D521C004-31D8-4148-9BB0-F9FADFA6D81E}"/>
    <dgm:cxn modelId="{79199A48-CEE8-4FDF-ACFA-E1848D6E7C58}" type="presOf" srcId="{9D394824-7CB6-4A49-9EDD-76D1DCF62323}" destId="{AF1698C9-6B67-4026-AF71-1413443BF759}" srcOrd="0" destOrd="0" presId="urn:microsoft.com/office/officeart/2005/8/layout/radial4"/>
    <dgm:cxn modelId="{43C53481-A4CC-46FA-8B5E-05A81ED04299}" type="presOf" srcId="{EF662603-F4E1-4436-B0B0-0BE2831A1829}" destId="{6B233D78-ACCC-44AA-AA7C-54149441073B}" srcOrd="0" destOrd="0" presId="urn:microsoft.com/office/officeart/2005/8/layout/radial4"/>
    <dgm:cxn modelId="{960F6E58-ECE3-4928-B5C7-381F0837708B}" type="presOf" srcId="{376576F1-612A-42E5-B967-158AAA9465F6}" destId="{A7E105A9-62AB-4FCF-ABDC-9233FA08FCFA}" srcOrd="0" destOrd="0" presId="urn:microsoft.com/office/officeart/2005/8/layout/radial4"/>
    <dgm:cxn modelId="{A6EF2335-8691-4F34-B692-50EB644BBF22}" type="presOf" srcId="{B4C4A46B-5373-49D1-A718-9691536525E2}" destId="{22632061-5B7E-42AA-93DC-AE5231A6BF00}" srcOrd="0" destOrd="0" presId="urn:microsoft.com/office/officeart/2005/8/layout/radial4"/>
    <dgm:cxn modelId="{6CEC9A64-B84D-4D2F-8973-BD3A6AEAB77F}" type="presOf" srcId="{2A24BAA6-2462-4EF2-9DA9-CD2A8FA5B39C}" destId="{6B6ACACC-B72A-47A0-8CB6-CA5345F5720A}" srcOrd="0" destOrd="0" presId="urn:microsoft.com/office/officeart/2005/8/layout/radial4"/>
    <dgm:cxn modelId="{48EF184F-12CE-40C8-BF26-2EF78982E50A}" srcId="{FF1C56C1-D0F9-4D7C-A86C-DC474FA55B29}" destId="{EF662603-F4E1-4436-B0B0-0BE2831A1829}" srcOrd="0" destOrd="0" parTransId="{B4C4A46B-5373-49D1-A718-9691536525E2}" sibTransId="{88C0A83A-85AD-4AB6-BD3E-817D05C0B3E2}"/>
    <dgm:cxn modelId="{A1C4B7E7-D2EF-4DB5-AEEA-0E0F3B68B7AA}" type="presOf" srcId="{FF1C56C1-D0F9-4D7C-A86C-DC474FA55B29}" destId="{656833D4-8DBD-4549-A0EB-738B952DE5F1}" srcOrd="0" destOrd="0" presId="urn:microsoft.com/office/officeart/2005/8/layout/radial4"/>
    <dgm:cxn modelId="{4B164B1C-0697-4939-AC77-110F084FBE58}" srcId="{FF1C56C1-D0F9-4D7C-A86C-DC474FA55B29}" destId="{98998B7B-5D22-48D5-827B-3C8522834151}" srcOrd="3" destOrd="0" parTransId="{C7D3B4CA-3100-4384-B3A7-DF9F5E7A901F}" sibTransId="{325F9774-84DB-4B4D-B4AD-F3D6F775E354}"/>
    <dgm:cxn modelId="{FE28D295-548A-43DD-B51A-AF10D61AF1B7}" type="presOf" srcId="{C7D3B4CA-3100-4384-B3A7-DF9F5E7A901F}" destId="{5CCB6F84-46F1-4EDA-8663-DFBCFA67BB11}" srcOrd="0" destOrd="0" presId="urn:microsoft.com/office/officeart/2005/8/layout/radial4"/>
    <dgm:cxn modelId="{32105C3F-7E65-47F3-8336-625E5D1A305E}" type="presOf" srcId="{98998B7B-5D22-48D5-827B-3C8522834151}" destId="{C26E63F9-3449-4B73-A25B-2490CB9E0E1C}" srcOrd="0" destOrd="0" presId="urn:microsoft.com/office/officeart/2005/8/layout/radial4"/>
    <dgm:cxn modelId="{7CC74F18-28C1-4869-8CD7-34C4DB1E07DB}" srcId="{FF1C56C1-D0F9-4D7C-A86C-DC474FA55B29}" destId="{376576F1-612A-42E5-B967-158AAA9465F6}" srcOrd="2" destOrd="0" parTransId="{9D394824-7CB6-4A49-9EDD-76D1DCF62323}" sibTransId="{0C6CFF7A-632C-4FC6-821C-3C70169EF41E}"/>
    <dgm:cxn modelId="{11E14120-CE90-46C4-A0A5-BBEC33F114D7}" srcId="{2A24BAA6-2462-4EF2-9DA9-CD2A8FA5B39C}" destId="{FF1C56C1-D0F9-4D7C-A86C-DC474FA55B29}" srcOrd="0" destOrd="0" parTransId="{FD22EC2A-7C0A-4C74-B63F-D1B14EA9E468}" sibTransId="{10782D26-E983-435A-8C14-3FF41028865B}"/>
    <dgm:cxn modelId="{012ED377-229C-46BC-B9B0-BF71970F773F}" type="presOf" srcId="{5F7528BE-61B9-4783-8457-7E2FADD1D65A}" destId="{B55FDFB8-27C8-4C29-8539-06A20C137CAF}" srcOrd="0" destOrd="0" presId="urn:microsoft.com/office/officeart/2005/8/layout/radial4"/>
    <dgm:cxn modelId="{4812FD35-5D10-4064-95F8-D34F30E3CC01}" type="presOf" srcId="{01CBA95E-4D8B-4689-BF53-011350CF4745}" destId="{FCDF7C45-A00C-4891-8736-311DFEEBBAF7}" srcOrd="0" destOrd="0" presId="urn:microsoft.com/office/officeart/2005/8/layout/radial4"/>
    <dgm:cxn modelId="{163EB4AE-9C3F-47E3-8A11-EA7F26C756F2}" type="presParOf" srcId="{6B6ACACC-B72A-47A0-8CB6-CA5345F5720A}" destId="{656833D4-8DBD-4549-A0EB-738B952DE5F1}" srcOrd="0" destOrd="0" presId="urn:microsoft.com/office/officeart/2005/8/layout/radial4"/>
    <dgm:cxn modelId="{24FB47F3-5D94-450D-8AC9-7E7D4F1781DA}" type="presParOf" srcId="{6B6ACACC-B72A-47A0-8CB6-CA5345F5720A}" destId="{22632061-5B7E-42AA-93DC-AE5231A6BF00}" srcOrd="1" destOrd="0" presId="urn:microsoft.com/office/officeart/2005/8/layout/radial4"/>
    <dgm:cxn modelId="{F9C3E6C8-6231-44AF-A10C-E43DB4D19A64}" type="presParOf" srcId="{6B6ACACC-B72A-47A0-8CB6-CA5345F5720A}" destId="{6B233D78-ACCC-44AA-AA7C-54149441073B}" srcOrd="2" destOrd="0" presId="urn:microsoft.com/office/officeart/2005/8/layout/radial4"/>
    <dgm:cxn modelId="{47E1D283-D6D5-4750-BEB5-D3C74CFA0CC3}" type="presParOf" srcId="{6B6ACACC-B72A-47A0-8CB6-CA5345F5720A}" destId="{FCDF7C45-A00C-4891-8736-311DFEEBBAF7}" srcOrd="3" destOrd="0" presId="urn:microsoft.com/office/officeart/2005/8/layout/radial4"/>
    <dgm:cxn modelId="{2929BE1C-E1F4-4702-9782-6B3AE6BF07DC}" type="presParOf" srcId="{6B6ACACC-B72A-47A0-8CB6-CA5345F5720A}" destId="{B55FDFB8-27C8-4C29-8539-06A20C137CAF}" srcOrd="4" destOrd="0" presId="urn:microsoft.com/office/officeart/2005/8/layout/radial4"/>
    <dgm:cxn modelId="{318FC92F-07C6-45E2-8342-D15F28565E69}" type="presParOf" srcId="{6B6ACACC-B72A-47A0-8CB6-CA5345F5720A}" destId="{AF1698C9-6B67-4026-AF71-1413443BF759}" srcOrd="5" destOrd="0" presId="urn:microsoft.com/office/officeart/2005/8/layout/radial4"/>
    <dgm:cxn modelId="{6F180313-EFFD-4498-BD5A-23C22F1A78D5}" type="presParOf" srcId="{6B6ACACC-B72A-47A0-8CB6-CA5345F5720A}" destId="{A7E105A9-62AB-4FCF-ABDC-9233FA08FCFA}" srcOrd="6" destOrd="0" presId="urn:microsoft.com/office/officeart/2005/8/layout/radial4"/>
    <dgm:cxn modelId="{01609422-ADDA-4967-AC19-137DFC1A500E}" type="presParOf" srcId="{6B6ACACC-B72A-47A0-8CB6-CA5345F5720A}" destId="{5CCB6F84-46F1-4EDA-8663-DFBCFA67BB11}" srcOrd="7" destOrd="0" presId="urn:microsoft.com/office/officeart/2005/8/layout/radial4"/>
    <dgm:cxn modelId="{6E865827-15C7-4F9D-A71B-0E1EA43A784D}" type="presParOf" srcId="{6B6ACACC-B72A-47A0-8CB6-CA5345F5720A}" destId="{C26E63F9-3449-4B73-A25B-2490CB9E0E1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833D4-8DBD-4549-A0EB-738B952DE5F1}">
      <dsp:nvSpPr>
        <dsp:cNvPr id="0" name=""/>
        <dsp:cNvSpPr/>
      </dsp:nvSpPr>
      <dsp:spPr>
        <a:xfrm>
          <a:off x="3626511" y="2976739"/>
          <a:ext cx="1357151" cy="14218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FGR</a:t>
          </a:r>
          <a:endParaRPr lang="el-GR" sz="3200" b="1" kern="1200" dirty="0"/>
        </a:p>
      </dsp:txBody>
      <dsp:txXfrm>
        <a:off x="3626511" y="2976739"/>
        <a:ext cx="1357151" cy="1421807"/>
      </dsp:txXfrm>
    </dsp:sp>
    <dsp:sp modelId="{22632061-5B7E-42AA-93DC-AE5231A6BF00}">
      <dsp:nvSpPr>
        <dsp:cNvPr id="0" name=""/>
        <dsp:cNvSpPr/>
      </dsp:nvSpPr>
      <dsp:spPr>
        <a:xfrm rot="11303201">
          <a:off x="1418118" y="3109666"/>
          <a:ext cx="2105062" cy="615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233D78-ACCC-44AA-AA7C-54149441073B}">
      <dsp:nvSpPr>
        <dsp:cNvPr id="0" name=""/>
        <dsp:cNvSpPr/>
      </dsp:nvSpPr>
      <dsp:spPr>
        <a:xfrm>
          <a:off x="194460" y="2289344"/>
          <a:ext cx="2469826" cy="194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Πλακουντιακοί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Μωσαϊκισμός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Ανωμαλία μήτρας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Υμενώδης έκφυση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Διαταραχές εμφύτευσης</a:t>
          </a:r>
          <a:endParaRPr lang="el-GR" sz="1600" kern="1200" dirty="0"/>
        </a:p>
      </dsp:txBody>
      <dsp:txXfrm>
        <a:off x="194460" y="2289344"/>
        <a:ext cx="2469826" cy="1948667"/>
      </dsp:txXfrm>
    </dsp:sp>
    <dsp:sp modelId="{FCDF7C45-A00C-4891-8736-311DFEEBBAF7}">
      <dsp:nvSpPr>
        <dsp:cNvPr id="0" name=""/>
        <dsp:cNvSpPr/>
      </dsp:nvSpPr>
      <dsp:spPr>
        <a:xfrm rot="14304697">
          <a:off x="2154946" y="1712772"/>
          <a:ext cx="2249698" cy="615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5FDFB8-27C8-4C29-8539-06A20C137CAF}">
      <dsp:nvSpPr>
        <dsp:cNvPr id="0" name=""/>
        <dsp:cNvSpPr/>
      </dsp:nvSpPr>
      <dsp:spPr>
        <a:xfrm>
          <a:off x="1728191" y="127464"/>
          <a:ext cx="1924787" cy="186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Εμβρυικοί</a:t>
          </a:r>
          <a:endParaRPr lang="en-US" sz="2000" b="1" kern="1200" dirty="0" smtClean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-</a:t>
          </a:r>
          <a:r>
            <a:rPr lang="en-US" sz="1600" b="0" kern="1200" dirty="0" smtClean="0"/>
            <a:t> </a:t>
          </a:r>
          <a:r>
            <a:rPr lang="el-GR" sz="1600" kern="1200" dirty="0" smtClean="0"/>
            <a:t>Χρωμ. ανωμαλίες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Γεν. σύνδρομα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Συγγ. Ανωμαλίες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Πολύδυμη κύηση</a:t>
          </a:r>
        </a:p>
      </dsp:txBody>
      <dsp:txXfrm>
        <a:off x="1728191" y="127464"/>
        <a:ext cx="1924787" cy="1869301"/>
      </dsp:txXfrm>
    </dsp:sp>
    <dsp:sp modelId="{AF1698C9-6B67-4026-AF71-1413443BF759}">
      <dsp:nvSpPr>
        <dsp:cNvPr id="0" name=""/>
        <dsp:cNvSpPr/>
      </dsp:nvSpPr>
      <dsp:spPr>
        <a:xfrm rot="16985647">
          <a:off x="3749102" y="1646353"/>
          <a:ext cx="1918512" cy="615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E105A9-62AB-4FCF-ABDC-9233FA08FCFA}">
      <dsp:nvSpPr>
        <dsp:cNvPr id="0" name=""/>
        <dsp:cNvSpPr/>
      </dsp:nvSpPr>
      <dsp:spPr>
        <a:xfrm>
          <a:off x="4032459" y="142229"/>
          <a:ext cx="1786441" cy="1754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Μητρικοί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Χρόνια νόσος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 πχ προϋπάρχων διαβήτης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Ιδιοπαθής</a:t>
          </a:r>
          <a:endParaRPr lang="el-GR" sz="1600" kern="1200" dirty="0"/>
        </a:p>
      </dsp:txBody>
      <dsp:txXfrm>
        <a:off x="4032459" y="142229"/>
        <a:ext cx="1786441" cy="1754671"/>
      </dsp:txXfrm>
    </dsp:sp>
    <dsp:sp modelId="{5CCB6F84-46F1-4EDA-8663-DFBCFA67BB11}">
      <dsp:nvSpPr>
        <dsp:cNvPr id="0" name=""/>
        <dsp:cNvSpPr/>
      </dsp:nvSpPr>
      <dsp:spPr>
        <a:xfrm rot="19943457">
          <a:off x="4900100" y="2477969"/>
          <a:ext cx="2259944" cy="615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6E63F9-3449-4B73-A25B-2490CB9E0E1C}">
      <dsp:nvSpPr>
        <dsp:cNvPr id="0" name=""/>
        <dsp:cNvSpPr/>
      </dsp:nvSpPr>
      <dsp:spPr>
        <a:xfrm>
          <a:off x="6120687" y="1173502"/>
          <a:ext cx="1821376" cy="2176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Άλλοι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Κάπνισμα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Ουσίες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Λοίμωξη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Υποθρεψία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 Ψυχοκοινωνικοί</a:t>
          </a:r>
          <a:endParaRPr lang="el-GR" sz="1600" kern="1200" dirty="0"/>
        </a:p>
      </dsp:txBody>
      <dsp:txXfrm>
        <a:off x="6120687" y="1173502"/>
        <a:ext cx="1821376" cy="2176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7827-5872-4AAA-9C09-38689E8FB3BC}" type="datetimeFigureOut">
              <a:rPr lang="el-GR" smtClean="0"/>
              <a:pPr/>
              <a:t>29/10/2025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B80FE-2ABC-44B3-B971-4E361F0C05F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UOG</a:t>
            </a:r>
            <a:r>
              <a:rPr lang="en-US" baseline="0" dirty="0" smtClean="0"/>
              <a:t> 2014; 44: 330-337</a:t>
            </a:r>
          </a:p>
          <a:p>
            <a:r>
              <a:rPr lang="en-US" baseline="0" dirty="0" smtClean="0"/>
              <a:t>UOG 2014; 43: 303-310</a:t>
            </a:r>
          </a:p>
          <a:p>
            <a:r>
              <a:rPr lang="en-US" baseline="0" dirty="0" smtClean="0"/>
              <a:t>UOG 2015; 46: 398-404</a:t>
            </a:r>
          </a:p>
          <a:p>
            <a:r>
              <a:rPr lang="en-US" baseline="0" dirty="0" smtClean="0"/>
              <a:t>UOG 2015; 46: 385-388</a:t>
            </a:r>
            <a:endParaRPr lang="el-GR" baseline="0" dirty="0" smtClean="0"/>
          </a:p>
          <a:p>
            <a:r>
              <a:rPr lang="en-US" dirty="0" smtClean="0"/>
              <a:t>UOG 2008; 32:</a:t>
            </a:r>
            <a:r>
              <a:rPr lang="el-GR" dirty="0" smtClean="0"/>
              <a:t> </a:t>
            </a:r>
            <a:r>
              <a:rPr lang="en-US" dirty="0" smtClean="0"/>
              <a:t>160-</a:t>
            </a:r>
            <a:r>
              <a:rPr lang="el-GR" dirty="0" smtClean="0"/>
              <a:t>16</a:t>
            </a:r>
            <a:r>
              <a:rPr lang="en-US" dirty="0" smtClean="0"/>
              <a:t>7</a:t>
            </a:r>
            <a:endParaRPr lang="el-GR" dirty="0" smtClean="0"/>
          </a:p>
          <a:p>
            <a:r>
              <a:rPr lang="en-US" dirty="0" smtClean="0"/>
              <a:t>UOG 2015; 46:</a:t>
            </a:r>
            <a:r>
              <a:rPr lang="el-GR" dirty="0" smtClean="0"/>
              <a:t> </a:t>
            </a:r>
            <a:r>
              <a:rPr lang="en-US" dirty="0" smtClean="0"/>
              <a:t>82-92</a:t>
            </a:r>
            <a:endParaRPr lang="en-US" baseline="0" dirty="0" smtClean="0"/>
          </a:p>
          <a:p>
            <a:r>
              <a:rPr lang="en-US" baseline="0" dirty="0" smtClean="0"/>
              <a:t>AJOG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2017; 216: 606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Ultrason 2016;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18(1): 103-109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80FE-2ABC-44B3-B971-4E361F0C05FB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6D5FF-233D-44A3-B989-79EF74B8EC45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637F7-A474-4183-8BBF-C1A95985E1DE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134D7-3AE9-4502-A9F8-E30532C6593C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D53A8-EE11-4966-B543-9BEC0A12A678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2A2177-B91C-4806-BC9C-20A6E1CB7069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FE7A-8F16-4E11-B768-3AE859263D13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0FBA7-52D0-4A80-B49C-6895D94CF86E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D163E-7111-4F4E-A7A8-607FDF497E7D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C8AEB-2147-4AFC-99D8-E255C13E337E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98BDE-BB3B-40EE-8DAF-191E3C8900A3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091E9-613C-45EF-937E-52B3AA40B629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D8E029-41CD-4775-AD82-07A8BE5720C4}" type="datetime1">
              <a:rPr lang="el-GR" smtClean="0"/>
              <a:pPr/>
              <a:t>29/10/2025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47F159-D7AF-49B7-8AE6-EFC49D8BD1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/>
              <a:t>Υπολειπόμενη εμβρυική ανάπτυξη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sz="3600" b="1" dirty="0" smtClean="0"/>
              <a:t>Fetal growth restriction (FGR)</a:t>
            </a:r>
            <a:br>
              <a:rPr lang="en-US" sz="3600" b="1" dirty="0" smtClean="0"/>
            </a:br>
            <a:r>
              <a:rPr lang="en-US" sz="3600" b="1" dirty="0" smtClean="0"/>
              <a:t>Intrauterine growth restriction (IUGR)</a:t>
            </a:r>
            <a:endParaRPr lang="el-G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7920880" cy="2016224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>
                <a:solidFill>
                  <a:srgbClr val="595959"/>
                </a:solidFill>
              </a:rPr>
              <a:t>Δρ Νικόλαος Αντωνακόπουλος </a:t>
            </a:r>
            <a:r>
              <a:rPr lang="en-US" sz="2000" dirty="0" smtClean="0">
                <a:solidFill>
                  <a:srgbClr val="595959"/>
                </a:solidFill>
              </a:rPr>
              <a:t>MD, MSc, PhD, FMC(UK), FISUOG</a:t>
            </a:r>
            <a:endParaRPr lang="el-GR" sz="2000" dirty="0" smtClean="0">
              <a:solidFill>
                <a:srgbClr val="595959"/>
              </a:solidFill>
            </a:endParaRPr>
          </a:p>
          <a:p>
            <a:pPr algn="ctr"/>
            <a:r>
              <a:rPr lang="el-GR" sz="2000" dirty="0" err="1" smtClean="0">
                <a:solidFill>
                  <a:srgbClr val="595959"/>
                </a:solidFill>
              </a:rPr>
              <a:t>Επ</a:t>
            </a:r>
            <a:r>
              <a:rPr lang="el-GR" sz="2000" dirty="0" smtClean="0">
                <a:solidFill>
                  <a:srgbClr val="595959"/>
                </a:solidFill>
              </a:rPr>
              <a:t>. Καθηγητής Μαιευτικής, Γυναικολογίας και Προγεννητικού Ελέγχου</a:t>
            </a:r>
          </a:p>
          <a:p>
            <a:pPr algn="ctr"/>
            <a:r>
              <a:rPr lang="el-GR" sz="2000" dirty="0" smtClean="0">
                <a:solidFill>
                  <a:srgbClr val="595959"/>
                </a:solidFill>
              </a:rPr>
              <a:t>Μαιευτική και Γυναικολογική Κλινική </a:t>
            </a:r>
            <a:endParaRPr lang="en-US" sz="2000" dirty="0" smtClean="0">
              <a:solidFill>
                <a:srgbClr val="595959"/>
              </a:solidFill>
            </a:endParaRPr>
          </a:p>
          <a:p>
            <a:pPr algn="ctr"/>
            <a:r>
              <a:rPr lang="el-GR" sz="2000" dirty="0" smtClean="0">
                <a:solidFill>
                  <a:srgbClr val="595959"/>
                </a:solidFill>
              </a:rPr>
              <a:t>Ιατρικής Σχολής Πανεπιστημίου Πατρών</a:t>
            </a:r>
          </a:p>
          <a:p>
            <a:pPr algn="ctr"/>
            <a:r>
              <a:rPr lang="el-GR" sz="2000" dirty="0" smtClean="0">
                <a:solidFill>
                  <a:srgbClr val="595959"/>
                </a:solidFill>
              </a:rPr>
              <a:t>Διευθυντής: Καθηγητής Γεώργιος Αντωνάκης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1A5B474-1D7B-B5BE-DBD0-5EA4D695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38393" y="135725"/>
            <a:ext cx="1973767" cy="2069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48872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Κύρια αιτία = μειωμένη παροχή αίματος (θρεπτικών συστατικών)</a:t>
            </a:r>
          </a:p>
          <a:p>
            <a:pPr lvl="1"/>
            <a:r>
              <a:rPr lang="el-GR" sz="2000" dirty="0" smtClean="0"/>
              <a:t>Ελαττωματική εγκατάσταση μητροπλακουντιακής κυκλοφορίας</a:t>
            </a:r>
          </a:p>
          <a:p>
            <a:pPr lvl="1"/>
            <a:r>
              <a:rPr lang="el-GR" sz="2000" dirty="0" smtClean="0"/>
              <a:t>Ομοιότητα με προεκλαμψία</a:t>
            </a:r>
            <a:endParaRPr lang="el-GR" sz="2000" dirty="0"/>
          </a:p>
        </p:txBody>
      </p:sp>
      <p:pic>
        <p:nvPicPr>
          <p:cNvPr id="4" name="Picture 3" descr="2022-01-30 at 14-54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7776864" cy="3699168"/>
          </a:xfrm>
          <a:prstGeom prst="rect">
            <a:avLst/>
          </a:prstGeom>
        </p:spPr>
      </p:pic>
      <p:pic>
        <p:nvPicPr>
          <p:cNvPr id="5" name="Picture 4" descr="2022-01-30 at 14-54-35.png"/>
          <p:cNvPicPr>
            <a:picLocks noChangeAspect="1"/>
          </p:cNvPicPr>
          <p:nvPr/>
        </p:nvPicPr>
        <p:blipFill>
          <a:blip r:embed="rId4" cstate="print"/>
          <a:srcRect b="54596"/>
          <a:stretch>
            <a:fillRect/>
          </a:stretch>
        </p:blipFill>
        <p:spPr>
          <a:xfrm>
            <a:off x="6571792" y="5733376"/>
            <a:ext cx="1816632" cy="1080000"/>
          </a:xfrm>
          <a:prstGeom prst="rect">
            <a:avLst/>
          </a:prstGeom>
        </p:spPr>
      </p:pic>
      <p:pic>
        <p:nvPicPr>
          <p:cNvPr id="6" name="Picture 5" descr="2022-01-30 at 14-54-35.png"/>
          <p:cNvPicPr>
            <a:picLocks noChangeAspect="1"/>
          </p:cNvPicPr>
          <p:nvPr/>
        </p:nvPicPr>
        <p:blipFill>
          <a:blip r:embed="rId4" cstate="print"/>
          <a:srcRect t="51890"/>
          <a:stretch>
            <a:fillRect/>
          </a:stretch>
        </p:blipFill>
        <p:spPr>
          <a:xfrm>
            <a:off x="4081680" y="5733376"/>
            <a:ext cx="1714456" cy="108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Αιτιολογία – πρώιμη μορφή</a:t>
            </a:r>
            <a:endParaRPr lang="el-GR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1187624" y="6309320"/>
            <a:ext cx="266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Placenta 2006; 27: 939-958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48872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Κύρια αιτία = μειωμένη παροχή αίματος (θρεπτικών συστατικών)</a:t>
            </a:r>
          </a:p>
          <a:p>
            <a:pPr lvl="1"/>
            <a:r>
              <a:rPr lang="el-GR" sz="2000" dirty="0" smtClean="0"/>
              <a:t>Ανεπάρκεια πλακούντα</a:t>
            </a:r>
          </a:p>
          <a:p>
            <a:pPr lvl="1"/>
            <a:endParaRPr lang="el-GR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Αιτιολογία – όψιμη μορφή</a:t>
            </a:r>
            <a:endParaRPr lang="el-GR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10" name="Picture 9" descr="2022-01-31 at 00-32-43.pn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05536" y="2420888"/>
            <a:ext cx="6910880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Πρόβλεψη - Πρόληψη</a:t>
            </a:r>
            <a:endParaRPr lang="el-GR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7" name="Picture 6" descr="2022-01-30 at 23-45-49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190994" y="1177145"/>
            <a:ext cx="6333334" cy="5276191"/>
          </a:xfrm>
          <a:prstGeom prst="rect">
            <a:avLst/>
          </a:prstGeom>
        </p:spPr>
      </p:pic>
      <p:pic>
        <p:nvPicPr>
          <p:cNvPr id="12290" name="Picture 2" descr="Γαληνός - Φάρμακο - SALOSP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2857500" cy="18097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56176" y="6309320"/>
            <a:ext cx="248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 J</a:t>
            </a:r>
            <a:r>
              <a:rPr lang="el-GR" dirty="0" smtClean="0"/>
              <a:t> </a:t>
            </a:r>
            <a:r>
              <a:rPr lang="en-US" dirty="0" smtClean="0"/>
              <a:t>Hypertension 2016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Συμμετρικό </a:t>
            </a:r>
            <a:r>
              <a:rPr lang="en-US" sz="2000" dirty="0" smtClean="0"/>
              <a:t>FGR</a:t>
            </a:r>
            <a:r>
              <a:rPr lang="el-GR" sz="2000" dirty="0" smtClean="0"/>
              <a:t> (20%): </a:t>
            </a:r>
            <a:r>
              <a:rPr lang="en-US" sz="2000" dirty="0" smtClean="0"/>
              <a:t>HC/AC=</a:t>
            </a:r>
            <a:r>
              <a:rPr lang="el-GR" sz="2000" dirty="0" smtClean="0"/>
              <a:t>φυσιολογικός</a:t>
            </a:r>
            <a:endParaRPr lang="en-US" sz="2000" dirty="0" smtClean="0"/>
          </a:p>
          <a:p>
            <a:pPr lvl="1"/>
            <a:r>
              <a:rPr lang="el-GR" sz="2000" dirty="0" err="1" smtClean="0"/>
              <a:t>Χρωμοσωμική</a:t>
            </a:r>
            <a:r>
              <a:rPr lang="el-GR" sz="2000" dirty="0" smtClean="0"/>
              <a:t> ανωμαλία</a:t>
            </a:r>
            <a:r>
              <a:rPr lang="en-US" sz="2000" dirty="0" smtClean="0"/>
              <a:t> (Tr18,Tr13)</a:t>
            </a:r>
            <a:endParaRPr lang="el-GR" sz="2000" dirty="0" smtClean="0"/>
          </a:p>
          <a:p>
            <a:pPr lvl="1"/>
            <a:r>
              <a:rPr lang="el-GR" sz="2000" dirty="0" smtClean="0"/>
              <a:t>Συγγενής ανωμαλία</a:t>
            </a:r>
            <a:r>
              <a:rPr lang="en-US" sz="2000" dirty="0" smtClean="0"/>
              <a:t> (</a:t>
            </a:r>
            <a:r>
              <a:rPr lang="el-GR" sz="2000" dirty="0" smtClean="0"/>
              <a:t>καρδιάς, σκελετού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lvl="1"/>
            <a:r>
              <a:rPr lang="el-GR" sz="2000" dirty="0" smtClean="0"/>
              <a:t>Λοίμωξη (</a:t>
            </a:r>
            <a:r>
              <a:rPr lang="en-US" sz="2000" dirty="0" smtClean="0"/>
              <a:t>CMV, </a:t>
            </a:r>
            <a:r>
              <a:rPr lang="en-US" sz="2000" dirty="0" err="1" smtClean="0"/>
              <a:t>Toxo</a:t>
            </a:r>
            <a:r>
              <a:rPr lang="en-US" sz="2000" dirty="0" smtClean="0"/>
              <a:t>, Rub</a:t>
            </a:r>
            <a:r>
              <a:rPr lang="el-GR" sz="2000" dirty="0" smtClean="0"/>
              <a:t>)</a:t>
            </a:r>
          </a:p>
          <a:p>
            <a:pPr lvl="1"/>
            <a:r>
              <a:rPr lang="el-GR" sz="2000" dirty="0" smtClean="0"/>
              <a:t>Τοξικές ουσίες (κάπνισμα, αλκοόλ, τερατογόνα)</a:t>
            </a:r>
          </a:p>
          <a:p>
            <a:r>
              <a:rPr lang="el-GR" sz="2000" dirty="0" smtClean="0"/>
              <a:t>Μη συμμετρικό </a:t>
            </a:r>
            <a:r>
              <a:rPr lang="en-US" sz="2000" dirty="0" smtClean="0"/>
              <a:t>FGR </a:t>
            </a:r>
            <a:r>
              <a:rPr lang="el-GR" sz="2000" dirty="0" smtClean="0"/>
              <a:t>(80%): </a:t>
            </a:r>
            <a:r>
              <a:rPr lang="en-US" sz="2000" dirty="0" smtClean="0"/>
              <a:t>HC/AC=</a:t>
            </a:r>
            <a:r>
              <a:rPr lang="el-GR" sz="2000" dirty="0" smtClean="0"/>
              <a:t>αυξημένος</a:t>
            </a:r>
          </a:p>
          <a:p>
            <a:pPr lvl="1"/>
            <a:r>
              <a:rPr lang="el-GR" sz="2000" dirty="0" err="1" smtClean="0"/>
              <a:t>Πλακουντιακή</a:t>
            </a:r>
            <a:r>
              <a:rPr lang="el-GR" sz="2000" dirty="0" smtClean="0"/>
              <a:t> ανεπάρκεια (ανατομική, λειτουργική)</a:t>
            </a:r>
          </a:p>
          <a:p>
            <a:pPr lvl="2"/>
            <a:r>
              <a:rPr lang="el-GR" sz="2000" dirty="0" smtClean="0"/>
              <a:t>Μητρική νόσος</a:t>
            </a:r>
          </a:p>
          <a:p>
            <a:pPr lvl="2"/>
            <a:r>
              <a:rPr lang="el-GR" sz="2000" dirty="0" err="1" smtClean="0"/>
              <a:t>Πολύδυμη</a:t>
            </a:r>
            <a:r>
              <a:rPr lang="el-GR" sz="2000" dirty="0" smtClean="0"/>
              <a:t> κύηση</a:t>
            </a:r>
          </a:p>
          <a:p>
            <a:pPr lvl="2"/>
            <a:endParaRPr lang="el-GR" sz="2000" dirty="0" smtClean="0"/>
          </a:p>
          <a:p>
            <a:r>
              <a:rPr lang="el-GR" sz="2000" dirty="0" smtClean="0"/>
              <a:t>Σε σπάνιες περιπτώσεις πολύ σοβαρής πρώιμης </a:t>
            </a:r>
            <a:r>
              <a:rPr lang="el-GR" sz="2000" dirty="0" err="1" smtClean="0"/>
              <a:t>πλακουντιακής</a:t>
            </a:r>
            <a:r>
              <a:rPr lang="el-GR" sz="2000" dirty="0" smtClean="0"/>
              <a:t> ανεπάρκειας </a:t>
            </a:r>
            <a:r>
              <a:rPr lang="el-GR" sz="2000" smtClean="0"/>
              <a:t>μπορεί να </a:t>
            </a:r>
            <a:r>
              <a:rPr lang="el-GR" sz="2000" dirty="0" smtClean="0"/>
              <a:t>έχουμε συμμετρικό </a:t>
            </a:r>
            <a:r>
              <a:rPr lang="en-US" sz="2000" dirty="0" smtClean="0"/>
              <a:t>FGR </a:t>
            </a:r>
            <a:r>
              <a:rPr lang="el-GR" sz="2000" dirty="0" smtClean="0"/>
              <a:t>έμβρυο</a:t>
            </a:r>
            <a:endParaRPr lang="el-GR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Ταξινόμηση με βάση την αιτία</a:t>
            </a:r>
            <a:endParaRPr lang="el-GR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98072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Ιστορικό (μητρικοί παράγοντες)</a:t>
            </a:r>
          </a:p>
          <a:p>
            <a:r>
              <a:rPr lang="el-GR" sz="2000" dirty="0" smtClean="0"/>
              <a:t>Κλινική εξέταση</a:t>
            </a:r>
            <a:r>
              <a:rPr lang="en-US" sz="2000" dirty="0" smtClean="0"/>
              <a:t> (</a:t>
            </a:r>
            <a:r>
              <a:rPr lang="el-GR" sz="2000" dirty="0" smtClean="0"/>
              <a:t>&gt;3εκ διαφορά πυθμένα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r>
              <a:rPr lang="el-GR" sz="2000" dirty="0" smtClean="0"/>
              <a:t>Υπερηχογράφημα (χρονολόγηση!)</a:t>
            </a:r>
          </a:p>
          <a:p>
            <a:pPr lvl="1"/>
            <a:r>
              <a:rPr lang="el-GR" sz="2000" dirty="0" smtClean="0"/>
              <a:t>Βιομετρία</a:t>
            </a:r>
          </a:p>
          <a:p>
            <a:pPr lvl="1"/>
            <a:r>
              <a:rPr lang="el-GR" sz="2000" dirty="0" smtClean="0"/>
              <a:t>Αμνιακό υγρό (</a:t>
            </a:r>
            <a:r>
              <a:rPr lang="el-GR" sz="2000" dirty="0" smtClean="0">
                <a:sym typeface="Wingdings"/>
              </a:rPr>
              <a:t> αιμάτωσης </a:t>
            </a:r>
            <a:r>
              <a:rPr lang="el-GR" sz="2000" dirty="0" smtClean="0"/>
              <a:t>νεφρών)</a:t>
            </a:r>
            <a:endParaRPr lang="en-US" sz="2000" dirty="0" smtClean="0"/>
          </a:p>
          <a:p>
            <a:pPr lvl="1"/>
            <a:r>
              <a:rPr lang="en-US" sz="2000" dirty="0" smtClean="0">
                <a:latin typeface="Corbel" pitchFamily="34" charset="0"/>
              </a:rPr>
              <a:t>Doppler</a:t>
            </a:r>
          </a:p>
        </p:txBody>
      </p:sp>
      <p:pic>
        <p:nvPicPr>
          <p:cNvPr id="4" name="Picture 3" descr="2021-09-27 at 11-47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078273"/>
            <a:ext cx="2882249" cy="2062695"/>
          </a:xfrm>
          <a:prstGeom prst="rect">
            <a:avLst/>
          </a:prstGeom>
        </p:spPr>
      </p:pic>
      <p:pic>
        <p:nvPicPr>
          <p:cNvPr id="5" name="Picture 4" descr="2022-01-30 at 03-59-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8913" y="3429000"/>
            <a:ext cx="7253527" cy="32403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Διάγνωση</a:t>
            </a:r>
            <a:endParaRPr lang="el-GR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789040"/>
            <a:ext cx="7581528" cy="288032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SGA</a:t>
            </a:r>
            <a:r>
              <a:rPr lang="en-US" sz="2000" dirty="0" smtClean="0"/>
              <a:t> = </a:t>
            </a:r>
            <a:r>
              <a:rPr lang="el-GR" sz="2000" dirty="0" smtClean="0"/>
              <a:t>Εκτιμώμενο βάρος</a:t>
            </a:r>
            <a:r>
              <a:rPr lang="en-US" sz="2000" dirty="0" smtClean="0"/>
              <a:t> &lt; 10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ΕΘ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FGR</a:t>
            </a:r>
            <a:r>
              <a:rPr lang="en-US" sz="2000" b="1" dirty="0" smtClean="0"/>
              <a:t> (1)</a:t>
            </a:r>
            <a:r>
              <a:rPr lang="el-GR" sz="2000" b="1" dirty="0" smtClean="0"/>
              <a:t> = </a:t>
            </a:r>
            <a:r>
              <a:rPr lang="el-GR" sz="2000" b="1" dirty="0" smtClean="0">
                <a:solidFill>
                  <a:srgbClr val="7030A0"/>
                </a:solidFill>
              </a:rPr>
              <a:t>Εκτιμώμενο βάρος &lt; 3</a:t>
            </a:r>
            <a:r>
              <a:rPr lang="el-GR" sz="2000" b="1" baseline="30000" dirty="0" smtClean="0">
                <a:solidFill>
                  <a:srgbClr val="7030A0"/>
                </a:solidFill>
              </a:rPr>
              <a:t>η</a:t>
            </a:r>
            <a:r>
              <a:rPr lang="el-GR" sz="2000" b="1" dirty="0" smtClean="0">
                <a:solidFill>
                  <a:srgbClr val="7030A0"/>
                </a:solidFill>
              </a:rPr>
              <a:t> ΕΘ (</a:t>
            </a:r>
            <a:r>
              <a:rPr lang="en-US" sz="2000" b="1" dirty="0" smtClean="0">
                <a:solidFill>
                  <a:srgbClr val="7030A0"/>
                </a:solidFill>
              </a:rPr>
              <a:t>severe SGA</a:t>
            </a:r>
            <a:r>
              <a:rPr lang="el-GR" sz="2000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FGR</a:t>
            </a:r>
            <a:r>
              <a:rPr lang="en-US" sz="2000" b="1" dirty="0" smtClean="0"/>
              <a:t> (2) = </a:t>
            </a:r>
            <a:r>
              <a:rPr lang="el-GR" sz="2000" b="1" dirty="0" smtClean="0">
                <a:solidFill>
                  <a:srgbClr val="7030A0"/>
                </a:solidFill>
              </a:rPr>
              <a:t>Εκτιμώμενο βάρος &lt; 10</a:t>
            </a:r>
            <a:r>
              <a:rPr lang="el-GR" sz="2000" b="1" baseline="30000" dirty="0" smtClean="0">
                <a:solidFill>
                  <a:srgbClr val="7030A0"/>
                </a:solidFill>
              </a:rPr>
              <a:t>η</a:t>
            </a:r>
            <a:r>
              <a:rPr lang="el-GR" sz="2000" b="1" dirty="0" smtClean="0">
                <a:solidFill>
                  <a:srgbClr val="7030A0"/>
                </a:solidFill>
              </a:rPr>
              <a:t> ΕΘ</a:t>
            </a:r>
            <a:r>
              <a:rPr lang="en-US" sz="2000" b="1" dirty="0" smtClean="0">
                <a:solidFill>
                  <a:srgbClr val="7030A0"/>
                </a:solidFill>
              </a:rPr>
              <a:t> + </a:t>
            </a:r>
            <a:r>
              <a:rPr lang="el-GR" sz="2000" b="1" dirty="0" smtClean="0">
                <a:solidFill>
                  <a:srgbClr val="7030A0"/>
                </a:solidFill>
              </a:rPr>
              <a:t>παθολογικά </a:t>
            </a:r>
            <a:r>
              <a:rPr lang="en-US" sz="2000" b="1" dirty="0" smtClean="0">
                <a:solidFill>
                  <a:srgbClr val="7030A0"/>
                </a:solidFill>
              </a:rPr>
              <a:t>Doppler</a:t>
            </a:r>
            <a:r>
              <a:rPr lang="el-GR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			</a:t>
            </a:r>
            <a:r>
              <a:rPr lang="el-GR" sz="2000" b="1" dirty="0" smtClean="0">
                <a:solidFill>
                  <a:srgbClr val="7030A0"/>
                </a:solidFill>
              </a:rPr>
              <a:t>(</a:t>
            </a:r>
            <a:r>
              <a:rPr lang="en-US" sz="2000" b="1" dirty="0" smtClean="0">
                <a:solidFill>
                  <a:srgbClr val="7030A0"/>
                </a:solidFill>
              </a:rPr>
              <a:t>SGA + abnormal Doppler</a:t>
            </a:r>
            <a:r>
              <a:rPr lang="el-GR" sz="2000" b="1" dirty="0" smtClean="0">
                <a:solidFill>
                  <a:srgbClr val="7030A0"/>
                </a:solidFill>
              </a:rPr>
              <a:t>)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FGR</a:t>
            </a:r>
            <a:r>
              <a:rPr lang="en-US" sz="2000" b="1" dirty="0" smtClean="0"/>
              <a:t> (3) = </a:t>
            </a:r>
            <a:r>
              <a:rPr lang="el-G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Πτωτικό εκτιμώμενο βάρος + παθολογικά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Doppler</a:t>
            </a:r>
          </a:p>
          <a:p>
            <a:r>
              <a:rPr lang="el-GR" sz="2000" b="1" dirty="0" smtClean="0">
                <a:solidFill>
                  <a:srgbClr val="92D050"/>
                </a:solidFill>
              </a:rPr>
              <a:t>«Φυσιολογικά» </a:t>
            </a:r>
            <a:r>
              <a:rPr lang="en-US" sz="2000" b="1" dirty="0" smtClean="0">
                <a:solidFill>
                  <a:srgbClr val="92D050"/>
                </a:solidFill>
              </a:rPr>
              <a:t>SGA </a:t>
            </a:r>
            <a:r>
              <a:rPr lang="en-US" sz="2000" dirty="0" smtClean="0"/>
              <a:t>= </a:t>
            </a:r>
            <a:r>
              <a:rPr lang="el-GR" sz="2000" dirty="0" smtClean="0"/>
              <a:t>Εκτιμώμενο βάρος μεταξύ 3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και 10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ΕΘ με φυσιολογικά </a:t>
            </a:r>
            <a:r>
              <a:rPr lang="en-US" sz="2000" dirty="0" smtClean="0"/>
              <a:t>Doppler</a:t>
            </a:r>
            <a:endParaRPr lang="el-G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1212667"/>
            <a:ext cx="3744415" cy="228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Διαφοροδιάγνωση </a:t>
            </a:r>
            <a:r>
              <a:rPr lang="en-US" sz="4000" dirty="0" smtClean="0"/>
              <a:t>SGA - FGR</a:t>
            </a:r>
            <a:endParaRPr lang="el-GR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6" name="Picture 5" descr="2022-01-31 at 00-48-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196752"/>
            <a:ext cx="374441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32040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Fetal Diagn Ther</a:t>
            </a:r>
            <a:r>
              <a:rPr lang="en-US" b="1" dirty="0" smtClean="0"/>
              <a:t> </a:t>
            </a:r>
            <a:r>
              <a:rPr lang="el-GR" b="1" dirty="0" smtClean="0"/>
              <a:t>2014;36(2):86-98</a:t>
            </a:r>
            <a:endParaRPr lang="el-G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διαδοχικές μετρήσεις έχουν μεγαλύτερη ευαισθησία και ειδικότητα στην ανίχνευση και στην πρόγνωση των εμβρύων υπολειπόμενης ανάπτυξης </a:t>
            </a:r>
            <a:r>
              <a:rPr lang="el-GR" sz="2000" dirty="0" smtClean="0">
                <a:sym typeface="Wingdings"/>
              </a:rPr>
              <a:t> περισσότερες επισκέψεις στον ειδικό ιατρό (μεσοδιάστημα 2-3 εβδομάδες, εκτός εάν πολύ αυξημένος ο κίνδυνος)</a:t>
            </a:r>
            <a:endParaRPr lang="el-GR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Διαφοροδιάγνωση </a:t>
            </a:r>
            <a:r>
              <a:rPr lang="en-US" sz="4000" dirty="0" smtClean="0"/>
              <a:t>SGA - FGR</a:t>
            </a:r>
            <a:endParaRPr lang="el-G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8008" y="4688160"/>
            <a:ext cx="6584392" cy="133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ανάλογα τον αρχικό κίνδυνο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Χαμηλού κινδύνου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 κανένα ή 1 ΥΓ ανάπτυξης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Υψηλού κινδύνου  τουλάχιστον 2 ΥΓ ανάπτυξης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88008" y="3429000"/>
            <a:ext cx="7498080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Έγκαιρη διάγνωση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3744416" cy="48006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Στενή παρακολούθηση</a:t>
            </a:r>
          </a:p>
          <a:p>
            <a:pPr lvl="1"/>
            <a:r>
              <a:rPr lang="en-US" sz="2000" dirty="0" smtClean="0">
                <a:latin typeface="Corbel" pitchFamily="34" charset="0"/>
              </a:rPr>
              <a:t>Doppler</a:t>
            </a:r>
          </a:p>
          <a:p>
            <a:pPr lvl="1"/>
            <a:r>
              <a:rPr lang="el-GR" sz="2000" dirty="0" smtClean="0"/>
              <a:t>ΚΤΓ</a:t>
            </a:r>
          </a:p>
          <a:p>
            <a:r>
              <a:rPr lang="el-GR" sz="2000" dirty="0" smtClean="0"/>
              <a:t>Τοκετός</a:t>
            </a:r>
            <a:r>
              <a:rPr lang="en-US" sz="2000" dirty="0" smtClean="0"/>
              <a:t> </a:t>
            </a:r>
            <a:r>
              <a:rPr lang="el-GR" sz="2000" dirty="0" smtClean="0"/>
              <a:t>με βάση τη στάθμιση των κινδύνων</a:t>
            </a:r>
            <a:endParaRPr lang="el-GR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8012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Διαχείριση - Προγραμματισμός τοκετού</a:t>
            </a:r>
            <a:endParaRPr lang="el-GR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17</a:t>
            </a:fld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1259632" y="3573016"/>
            <a:ext cx="4104456" cy="2376264"/>
            <a:chOff x="611560" y="2780928"/>
            <a:chExt cx="4176464" cy="2448272"/>
          </a:xfrm>
        </p:grpSpPr>
        <p:sp>
          <p:nvSpPr>
            <p:cNvPr id="10" name="Right Triangle 9"/>
            <p:cNvSpPr/>
            <p:nvPr/>
          </p:nvSpPr>
          <p:spPr>
            <a:xfrm>
              <a:off x="611560" y="2852936"/>
              <a:ext cx="4176464" cy="1584176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000" b="1" dirty="0"/>
            </a:p>
          </p:txBody>
        </p:sp>
        <p:sp>
          <p:nvSpPr>
            <p:cNvPr id="11" name="Right Triangle 10"/>
            <p:cNvSpPr/>
            <p:nvPr/>
          </p:nvSpPr>
          <p:spPr>
            <a:xfrm flipH="1" flipV="1">
              <a:off x="755576" y="2780928"/>
              <a:ext cx="4032448" cy="1512168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23728" y="2915652"/>
              <a:ext cx="2520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Περιγεννητικός θάνατος</a:t>
              </a:r>
              <a:endParaRPr lang="el-GR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576" y="3933056"/>
              <a:ext cx="247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Νευρολογική αναπηρία</a:t>
              </a:r>
              <a:endParaRPr lang="el-GR" b="1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11560" y="4581128"/>
              <a:ext cx="4176464" cy="648072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Ηλικία κύησης</a:t>
              </a:r>
              <a:endParaRPr lang="el-GR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08104" y="1052736"/>
          <a:ext cx="352839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ΠΡΩΙΜΗ</a:t>
                      </a:r>
                      <a:r>
                        <a:rPr lang="el-GR" sz="2000" baseline="0" dirty="0" smtClean="0"/>
                        <a:t> ΥΑ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ΟΨΙΜΗ ΥΑ</a:t>
                      </a:r>
                      <a:endParaRPr lang="el-GR" sz="2000" dirty="0"/>
                    </a:p>
                  </a:txBody>
                  <a:tcPr/>
                </a:tc>
              </a:tr>
              <a:tr h="9217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Doppler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ομφαλικής αρτηρίας (</a:t>
                      </a:r>
                      <a:r>
                        <a:rPr lang="en-US" sz="1600" b="1" baseline="0" dirty="0" smtClean="0"/>
                        <a:t>UA</a:t>
                      </a:r>
                      <a:r>
                        <a:rPr lang="el-GR" sz="1600" baseline="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Doppler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l-GR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ομφαλικής αρτηρίας (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UA</a:t>
                      </a:r>
                      <a:r>
                        <a:rPr lang="el-GR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l-GR" sz="16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1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Doppler </a:t>
                      </a:r>
                      <a:r>
                        <a:rPr lang="el-GR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μέσης εγκεφαλικής αρτηρίας (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MCA</a:t>
                      </a:r>
                      <a:r>
                        <a:rPr lang="el-GR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Doppler </a:t>
                      </a:r>
                      <a:r>
                        <a:rPr lang="el-GR" sz="1600" dirty="0" smtClean="0"/>
                        <a:t>μέσης εγκεφαλικής αρτηρίας (</a:t>
                      </a:r>
                      <a:r>
                        <a:rPr lang="en-US" sz="1600" b="1" dirty="0" smtClean="0"/>
                        <a:t>MCA</a:t>
                      </a:r>
                      <a:r>
                        <a:rPr lang="el-GR" sz="1600" dirty="0" smtClean="0"/>
                        <a:t>)</a:t>
                      </a:r>
                    </a:p>
                  </a:txBody>
                  <a:tcPr/>
                </a:tc>
              </a:tr>
              <a:tr h="921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Doppler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φλεβώδους κόλπου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="1" baseline="0" dirty="0" smtClean="0"/>
                        <a:t>DV</a:t>
                      </a:r>
                      <a:r>
                        <a:rPr lang="en-US" sz="1600" baseline="0" dirty="0" smtClean="0"/>
                        <a:t>)</a:t>
                      </a:r>
                      <a:endParaRPr lang="el-G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Εγκεφαλοπλακουντιακός δείκτης (</a:t>
                      </a:r>
                      <a:r>
                        <a:rPr lang="en-US" sz="1600" b="1" dirty="0" smtClean="0"/>
                        <a:t>CPR</a:t>
                      </a:r>
                      <a:r>
                        <a:rPr lang="el-GR" sz="1600" dirty="0" smtClean="0"/>
                        <a:t>)</a:t>
                      </a:r>
                      <a:r>
                        <a:rPr lang="el-GR" sz="1600" baseline="0" dirty="0" smtClean="0"/>
                        <a:t>  (πρέπει &gt;1)</a:t>
                      </a:r>
                      <a:endParaRPr lang="el-GR" sz="1600" dirty="0"/>
                    </a:p>
                  </a:txBody>
                  <a:tcPr/>
                </a:tc>
              </a:tr>
              <a:tr h="691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ΚΤΓ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Πρόκληση</a:t>
                      </a:r>
                      <a:r>
                        <a:rPr lang="el-GR" sz="1600" baseline="0" dirty="0" smtClean="0"/>
                        <a:t> 37-38 εβδομάδες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2605" y="5103674"/>
            <a:ext cx="3443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UOG 2015; 46: 398-404</a:t>
            </a:r>
          </a:p>
          <a:p>
            <a:pPr algn="r"/>
            <a:r>
              <a:rPr lang="en-US" dirty="0" smtClean="0"/>
              <a:t>UOG 2015; 46: 385-388</a:t>
            </a:r>
            <a:endParaRPr lang="el-GR" dirty="0" smtClean="0"/>
          </a:p>
          <a:p>
            <a:pPr algn="r"/>
            <a:r>
              <a:rPr lang="en-US" dirty="0" smtClean="0"/>
              <a:t>UOG 2015; 46:</a:t>
            </a:r>
            <a:r>
              <a:rPr lang="el-GR" dirty="0" smtClean="0"/>
              <a:t> </a:t>
            </a:r>
            <a:r>
              <a:rPr lang="en-US" dirty="0" smtClean="0"/>
              <a:t>82-92</a:t>
            </a:r>
          </a:p>
          <a:p>
            <a:pPr algn="r"/>
            <a:r>
              <a:rPr lang="en-US" dirty="0" smtClean="0"/>
              <a:t>AJOG</a:t>
            </a:r>
            <a:r>
              <a:rPr lang="pt-BR" dirty="0" smtClean="0"/>
              <a:t> 2017; 216: 606</a:t>
            </a:r>
          </a:p>
          <a:p>
            <a:pPr algn="r"/>
            <a:r>
              <a:rPr lang="pt-BR" dirty="0" smtClean="0"/>
              <a:t>Med Ultrason 2016; 18(1): 103-109</a:t>
            </a:r>
            <a:endParaRPr lang="el-G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1-09-27 at 12-09-11.pn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547664" y="1772816"/>
            <a:ext cx="5904656" cy="42484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49066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Επεξήγηση της πορείας νόσου</a:t>
            </a:r>
            <a:endParaRPr lang="el-GR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5220072" y="6309320"/>
            <a:ext cx="336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Prenat</a:t>
            </a:r>
            <a:r>
              <a:rPr lang="en-US" dirty="0" smtClean="0"/>
              <a:t> Diagn. 2014 Jul;34(7):655-9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346646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Διαχείριση σύμφωνα με τη βαρύτητα</a:t>
            </a:r>
            <a:endParaRPr lang="el-GR" sz="4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15616" y="1772816"/>
          <a:ext cx="784887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728192"/>
                <a:gridCol w="1584176"/>
                <a:gridCol w="1728192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Στάδιο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Παθοφυσιολογία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Κριτήρια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Παρακολούθηση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Χρόνος τοκετού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Τρόπος τοκετού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Ήπια ανεπάρκεια πλακούντα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EFW &lt;</a:t>
                      </a:r>
                      <a:r>
                        <a:rPr lang="el-GR" sz="1400" dirty="0" smtClean="0"/>
                        <a:t>3</a:t>
                      </a:r>
                      <a:r>
                        <a:rPr lang="el-GR" sz="1400" baseline="30000" dirty="0" smtClean="0"/>
                        <a:t>η</a:t>
                      </a:r>
                      <a:r>
                        <a:rPr lang="el-GR" sz="1400" baseline="0" dirty="0" smtClean="0"/>
                        <a:t> ΕΘ</a:t>
                      </a:r>
                    </a:p>
                    <a:p>
                      <a:r>
                        <a:rPr lang="en-US" sz="1400" baseline="0" dirty="0" smtClean="0"/>
                        <a:t>UA PI &gt;</a:t>
                      </a:r>
                      <a:r>
                        <a:rPr lang="el-GR" sz="1400" baseline="0" dirty="0" smtClean="0"/>
                        <a:t>95</a:t>
                      </a:r>
                      <a:r>
                        <a:rPr lang="el-GR" sz="1400" baseline="30000" dirty="0" smtClean="0"/>
                        <a:t>η</a:t>
                      </a:r>
                      <a:r>
                        <a:rPr lang="el-GR" sz="1400" baseline="0" dirty="0" smtClean="0"/>
                        <a:t> ΕΘ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MCA PI</a:t>
                      </a:r>
                      <a:r>
                        <a:rPr lang="el-GR" sz="1400" baseline="0" dirty="0" smtClean="0"/>
                        <a:t> &lt;5</a:t>
                      </a:r>
                      <a:r>
                        <a:rPr lang="el-GR" sz="1400" baseline="30000" dirty="0" smtClean="0"/>
                        <a:t>η</a:t>
                      </a:r>
                      <a:r>
                        <a:rPr lang="el-GR" sz="1400" baseline="0" dirty="0" smtClean="0"/>
                        <a:t> ΕΘ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CPR</a:t>
                      </a:r>
                      <a:r>
                        <a:rPr lang="el-GR" sz="1400" baseline="0" dirty="0" smtClean="0"/>
                        <a:t> &lt;1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UtA PI</a:t>
                      </a:r>
                      <a:r>
                        <a:rPr lang="el-GR" sz="1400" baseline="0" dirty="0" smtClean="0"/>
                        <a:t> &gt;95</a:t>
                      </a:r>
                      <a:r>
                        <a:rPr lang="el-GR" sz="1400" baseline="30000" dirty="0" smtClean="0"/>
                        <a:t>η</a:t>
                      </a:r>
                      <a:r>
                        <a:rPr lang="el-GR" sz="1400" baseline="0" dirty="0" smtClean="0"/>
                        <a:t> ΕΘ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Κάθε</a:t>
                      </a:r>
                      <a:r>
                        <a:rPr lang="el-GR" sz="1400" baseline="0" dirty="0" smtClean="0"/>
                        <a:t> 7 μέρες</a:t>
                      </a:r>
                      <a:r>
                        <a:rPr lang="el-GR" sz="1400" dirty="0" smtClean="0"/>
                        <a:t>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37</a:t>
                      </a:r>
                      <a:r>
                        <a:rPr lang="el-GR" sz="1400" baseline="0" dirty="0" smtClean="0"/>
                        <a:t> εβδομάδες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Πρόκληση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Σοβαρή ανεπάρκεια πλακούντα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 AEDV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Κάθε</a:t>
                      </a:r>
                      <a:r>
                        <a:rPr lang="el-GR" sz="1400" baseline="0" dirty="0" smtClean="0"/>
                        <a:t> 3 μέρες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34 εβδομάδες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ΚΤ</a:t>
                      </a:r>
                    </a:p>
                    <a:p>
                      <a:r>
                        <a:rPr lang="el-GR" sz="1400" dirty="0" smtClean="0"/>
                        <a:t>Στεροειδή 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Χαμηλή υποψία οξέωσης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 REDV</a:t>
                      </a:r>
                    </a:p>
                    <a:p>
                      <a:r>
                        <a:rPr lang="en-US" sz="1400" dirty="0" smtClean="0"/>
                        <a:t>DV PI &gt;</a:t>
                      </a:r>
                      <a:r>
                        <a:rPr lang="el-GR" sz="1400" dirty="0" smtClean="0"/>
                        <a:t>95</a:t>
                      </a:r>
                      <a:r>
                        <a:rPr lang="el-GR" sz="1400" baseline="30000" dirty="0" smtClean="0"/>
                        <a:t>η</a:t>
                      </a:r>
                      <a:r>
                        <a:rPr lang="el-GR" sz="1400" baseline="0" dirty="0" smtClean="0"/>
                        <a:t> ΕΘ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Κάθε μέρα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30 εβδομάδες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ΚΤ</a:t>
                      </a:r>
                    </a:p>
                    <a:p>
                      <a:r>
                        <a:rPr lang="el-GR" sz="1400" dirty="0" smtClean="0"/>
                        <a:t>Στεροειδή</a:t>
                      </a:r>
                    </a:p>
                    <a:p>
                      <a:r>
                        <a:rPr lang="el-GR" sz="1400" dirty="0" smtClean="0"/>
                        <a:t>Θειικό μαγνήσιο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Υψηλή υποψία οξέωσης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DV</a:t>
                      </a:r>
                      <a:r>
                        <a:rPr lang="en-US" sz="1400" baseline="0" dirty="0" smtClean="0"/>
                        <a:t> reverse a wave</a:t>
                      </a:r>
                    </a:p>
                    <a:p>
                      <a:r>
                        <a:rPr lang="en-US" sz="1400" baseline="0" dirty="0" err="1" smtClean="0"/>
                        <a:t>cCTG</a:t>
                      </a:r>
                      <a:r>
                        <a:rPr lang="en-US" sz="1400" baseline="0" dirty="0" smtClean="0"/>
                        <a:t> &lt;3 ms</a:t>
                      </a:r>
                    </a:p>
                    <a:p>
                      <a:r>
                        <a:rPr lang="el-GR" sz="1400" baseline="0" dirty="0" smtClean="0"/>
                        <a:t>Επιβραδύνσεις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Κάθε 12 ώρες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26 εβδομάδες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ΚΤ</a:t>
                      </a:r>
                    </a:p>
                    <a:p>
                      <a:r>
                        <a:rPr lang="el-GR" sz="1400" dirty="0" smtClean="0"/>
                        <a:t>Στεροειδή</a:t>
                      </a:r>
                    </a:p>
                    <a:p>
                      <a:r>
                        <a:rPr lang="el-GR" sz="1400" dirty="0" smtClean="0"/>
                        <a:t>Θειικό μαγνήσιο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239681" y="6309320"/>
            <a:ext cx="336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Prenat</a:t>
            </a:r>
            <a:r>
              <a:rPr lang="en-US" dirty="0" smtClean="0"/>
              <a:t> Diagn. 2014 Jul;34(7):655-9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Στόχοι ομιλίας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48006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Να ορίσουμε τι σημαίνει υπολειπόμενη εμβρυική ανάπτυξη</a:t>
            </a:r>
          </a:p>
          <a:p>
            <a:r>
              <a:rPr lang="el-GR" sz="2000" dirty="0" smtClean="0"/>
              <a:t>Να εξηγήσουμε γιατί μας ενδιαφέρει η υπολειπόμενη ανάπτυξη</a:t>
            </a:r>
          </a:p>
          <a:p>
            <a:r>
              <a:rPr lang="el-GR" sz="2000" dirty="0" smtClean="0"/>
              <a:t>Να αναφέρουμε τις αιτίες της υπολειπόμενης εμβρυικής ανάπτυξης</a:t>
            </a:r>
          </a:p>
          <a:p>
            <a:r>
              <a:rPr lang="el-GR" sz="2000" dirty="0" smtClean="0"/>
              <a:t>Να περιγράψουμε πως γίνεται η διάγνωση</a:t>
            </a:r>
          </a:p>
          <a:p>
            <a:r>
              <a:rPr lang="el-GR" sz="2000" dirty="0" smtClean="0"/>
              <a:t>Να αναπτύξουμε πως γίνεται η διαχείριση</a:t>
            </a:r>
          </a:p>
          <a:p>
            <a:r>
              <a:rPr lang="el-GR" sz="2000" dirty="0" smtClean="0"/>
              <a:t>Να αναφέρουμε πότε και πως γίνεται ο τοκετός</a:t>
            </a:r>
          </a:p>
          <a:p>
            <a:r>
              <a:rPr lang="el-GR" sz="2000" dirty="0" smtClean="0"/>
              <a:t>Να αναφέρουμε πως γίνεται η πρόληψη</a:t>
            </a:r>
            <a:endParaRPr lang="el-GR" sz="2000" dirty="0"/>
          </a:p>
        </p:txBody>
      </p:sp>
      <p:pic>
        <p:nvPicPr>
          <p:cNvPr id="4" name="Picture 3" descr="2022-01-30 at 02-56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861048"/>
            <a:ext cx="3095238" cy="26994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err="1" smtClean="0"/>
              <a:t>Διχοριακά</a:t>
            </a:r>
            <a:r>
              <a:rPr lang="el-GR" sz="2000" dirty="0" smtClean="0"/>
              <a:t> </a:t>
            </a:r>
            <a:r>
              <a:rPr lang="el-GR" sz="2000" dirty="0" smtClean="0">
                <a:sym typeface="Wingdings"/>
              </a:rPr>
              <a:t> όπως στις μονήρεις κυήσεις απλά</a:t>
            </a:r>
            <a:endParaRPr lang="en-US" sz="2000" dirty="0" smtClean="0"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πιο συχνή</a:t>
            </a:r>
            <a:endParaRPr lang="en-US" sz="2000" dirty="0" smtClean="0"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πιο νωρίς</a:t>
            </a:r>
          </a:p>
          <a:p>
            <a:pPr lvl="1"/>
            <a:r>
              <a:rPr lang="el-GR" sz="2000" dirty="0" smtClean="0">
                <a:sym typeface="Wingdings"/>
              </a:rPr>
              <a:t>Υπερηχογράφημα κάθε 4 εβδομάδες από την 20</a:t>
            </a:r>
            <a:r>
              <a:rPr lang="el-GR" sz="2000" baseline="30000" dirty="0" smtClean="0">
                <a:sym typeface="Wingdings"/>
              </a:rPr>
              <a:t>η</a:t>
            </a:r>
            <a:r>
              <a:rPr lang="el-GR" sz="2000" dirty="0" smtClean="0">
                <a:sym typeface="Wingdings"/>
              </a:rPr>
              <a:t> εβδομάδα</a:t>
            </a:r>
          </a:p>
          <a:p>
            <a:pPr lvl="1"/>
            <a:r>
              <a:rPr lang="el-GR" sz="2000" dirty="0" smtClean="0">
                <a:sym typeface="Wingdings"/>
              </a:rPr>
              <a:t>Διάγνωση </a:t>
            </a:r>
          </a:p>
          <a:p>
            <a:pPr lvl="2"/>
            <a:r>
              <a:rPr lang="el-GR" sz="2000" dirty="0" smtClean="0">
                <a:sym typeface="Wingdings"/>
              </a:rPr>
              <a:t>οποιοδήποτε έμβρυο </a:t>
            </a:r>
            <a:r>
              <a:rPr lang="en-US" sz="2000" dirty="0" smtClean="0">
                <a:sym typeface="Wingdings"/>
              </a:rPr>
              <a:t>FGR </a:t>
            </a:r>
            <a:r>
              <a:rPr lang="el-GR" sz="2000" dirty="0" smtClean="0">
                <a:sym typeface="Wingdings"/>
              </a:rPr>
              <a:t>ή </a:t>
            </a:r>
          </a:p>
          <a:p>
            <a:pPr lvl="2"/>
            <a:r>
              <a:rPr lang="el-GR" sz="2000" dirty="0" smtClean="0">
                <a:sym typeface="Wingdings"/>
              </a:rPr>
              <a:t>διαφορά μεγέθους πάνω από 20%</a:t>
            </a:r>
          </a:p>
          <a:p>
            <a:pPr lvl="1"/>
            <a:r>
              <a:rPr lang="el-GR" sz="2000" dirty="0" smtClean="0">
                <a:sym typeface="Wingdings"/>
              </a:rPr>
              <a:t>Αφού τεθεί η διάγνωση υπερηχογράφημα κάθε 2 εβδομάδες</a:t>
            </a:r>
          </a:p>
          <a:p>
            <a:r>
              <a:rPr lang="el-GR" sz="2000" dirty="0" err="1" smtClean="0"/>
              <a:t>Μονοχοριακά</a:t>
            </a:r>
            <a:endParaRPr lang="el-GR" sz="2000" dirty="0" smtClean="0"/>
          </a:p>
          <a:p>
            <a:pPr lvl="1"/>
            <a:r>
              <a:rPr lang="el-GR" sz="2000" dirty="0" smtClean="0"/>
              <a:t>Υπερηχογράφημα κάθε 2 εβδομάδες από την 14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εβδομάδα</a:t>
            </a:r>
          </a:p>
          <a:p>
            <a:pPr lvl="1"/>
            <a:r>
              <a:rPr lang="el-GR" sz="2000" dirty="0" smtClean="0"/>
              <a:t>Έμφαση στην εκτίμηση του αμνιακού υγρού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Υπολειπόμενη ανάπτυξη στα δίδυμα</a:t>
            </a:r>
            <a:endParaRPr lang="el-GR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068083" y="6021288"/>
            <a:ext cx="48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Antonakopoulos et al. J Clin Med 2020;9(5):1404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24744"/>
            <a:ext cx="7498080" cy="54006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Ο μαιευτήρας οφείλει να </a:t>
            </a:r>
            <a:r>
              <a:rPr lang="el-GR" sz="2000" b="1" dirty="0" smtClean="0"/>
              <a:t>γνωρίζει</a:t>
            </a:r>
            <a:r>
              <a:rPr lang="el-GR" sz="2000" dirty="0" smtClean="0"/>
              <a:t> και να </a:t>
            </a:r>
            <a:r>
              <a:rPr lang="el-GR" sz="2000" b="1" dirty="0" smtClean="0"/>
              <a:t>ρωτά</a:t>
            </a:r>
            <a:r>
              <a:rPr lang="el-GR" sz="2000" dirty="0" smtClean="0"/>
              <a:t> για παράγοντες κινδύνου από νωρίς στην κύηση</a:t>
            </a:r>
          </a:p>
          <a:p>
            <a:endParaRPr lang="el-GR" sz="1000" dirty="0" smtClean="0"/>
          </a:p>
          <a:p>
            <a:r>
              <a:rPr lang="el-GR" sz="2000" dirty="0" smtClean="0"/>
              <a:t>Σε συνεννόηση με τον εμβρυομητρικό εφόσον υπάρχει αυξημένος κίνδυνος </a:t>
            </a:r>
            <a:r>
              <a:rPr lang="el-GR" sz="2000" b="1" dirty="0" smtClean="0"/>
              <a:t>χορηγεί</a:t>
            </a:r>
            <a:r>
              <a:rPr lang="el-GR" sz="2000" dirty="0" smtClean="0"/>
              <a:t> ασπιρίνη και </a:t>
            </a:r>
            <a:r>
              <a:rPr lang="el-GR" sz="2000" b="1" dirty="0" smtClean="0"/>
              <a:t>παρακολουθεί</a:t>
            </a:r>
            <a:r>
              <a:rPr lang="el-GR" sz="2000" dirty="0" smtClean="0"/>
              <a:t> στενά στο τρίτο τρίμηνο</a:t>
            </a:r>
          </a:p>
          <a:p>
            <a:endParaRPr lang="el-GR" sz="1000" dirty="0" smtClean="0"/>
          </a:p>
          <a:p>
            <a:r>
              <a:rPr lang="el-GR" sz="2000" dirty="0" smtClean="0"/>
              <a:t>Στην εκτίμηση της ανάπτυξης είναι καθοριστική η </a:t>
            </a:r>
            <a:r>
              <a:rPr lang="el-GR" sz="2000" b="1" dirty="0" smtClean="0"/>
              <a:t>σωστή χρονολόγηση</a:t>
            </a:r>
            <a:r>
              <a:rPr lang="el-GR" sz="2000" dirty="0" smtClean="0"/>
              <a:t> της κύησης και οι </a:t>
            </a:r>
            <a:r>
              <a:rPr lang="el-GR" sz="2000" b="1" dirty="0" smtClean="0"/>
              <a:t>σωστές μετρήσεις</a:t>
            </a:r>
          </a:p>
          <a:p>
            <a:endParaRPr lang="el-GR" sz="1000" dirty="0" smtClean="0"/>
          </a:p>
          <a:p>
            <a:r>
              <a:rPr lang="el-GR" sz="2000" dirty="0" smtClean="0"/>
              <a:t>Η απόσταση των επισκέψεων είναι τουλάχιστον 2 εβδομάδες</a:t>
            </a:r>
          </a:p>
          <a:p>
            <a:endParaRPr lang="el-GR" sz="1000" dirty="0" smtClean="0"/>
          </a:p>
          <a:p>
            <a:r>
              <a:rPr lang="el-GR" sz="2000" dirty="0" smtClean="0"/>
              <a:t>Εφόσον επιβεβαιωθεί η διάγνωση αξιολογούμε τη </a:t>
            </a:r>
            <a:r>
              <a:rPr lang="el-GR" sz="2000" b="1" dirty="0" smtClean="0"/>
              <a:t>βαρύτητα</a:t>
            </a:r>
            <a:r>
              <a:rPr lang="el-GR" sz="2000" dirty="0" smtClean="0"/>
              <a:t> για καθορισμό της πρόγνωσης και την αντίστοιχη </a:t>
            </a:r>
            <a:r>
              <a:rPr lang="el-GR" sz="2000" b="1" dirty="0" smtClean="0"/>
              <a:t>διαχείριση</a:t>
            </a:r>
          </a:p>
          <a:p>
            <a:endParaRPr lang="el-GR" sz="1000" dirty="0" smtClean="0"/>
          </a:p>
          <a:p>
            <a:r>
              <a:rPr lang="el-GR" sz="2000" dirty="0" smtClean="0"/>
              <a:t>Οι δοκιμασίες </a:t>
            </a:r>
            <a:r>
              <a:rPr lang="en-US" sz="2000" dirty="0" smtClean="0"/>
              <a:t>Doppler </a:t>
            </a:r>
            <a:r>
              <a:rPr lang="el-GR" sz="2000" dirty="0" smtClean="0"/>
              <a:t>και το ΚΤΓ θα καθορίσουν </a:t>
            </a:r>
            <a:r>
              <a:rPr lang="el-GR" sz="2000" b="1" dirty="0" smtClean="0"/>
              <a:t>πότε και πως </a:t>
            </a:r>
            <a:r>
              <a:rPr lang="el-GR" sz="2000" dirty="0" smtClean="0"/>
              <a:t>θα γίνει ο </a:t>
            </a:r>
            <a:r>
              <a:rPr lang="el-GR" sz="2000" dirty="0" smtClean="0"/>
              <a:t>τοκετός</a:t>
            </a:r>
            <a:r>
              <a:rPr lang="en-US" sz="2000" smtClean="0"/>
              <a:t> </a:t>
            </a:r>
            <a:endParaRPr lang="el-GR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Συμπεράσματα</a:t>
            </a:r>
            <a:endParaRPr lang="el-GR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Υπολειπόμενη ανάπτυξη = αδυναμία να επιτευχθεί το αναπτυξιακό δυναμικό </a:t>
            </a:r>
            <a:r>
              <a:rPr lang="el-GR" sz="2000" dirty="0" smtClean="0">
                <a:sym typeface="Wingdings"/>
              </a:rPr>
              <a:t> συχνότητα 6-8%</a:t>
            </a:r>
            <a:endParaRPr lang="en-US" sz="2000" dirty="0" smtClean="0"/>
          </a:p>
          <a:p>
            <a:r>
              <a:rPr lang="el-GR" sz="2000" dirty="0" smtClean="0"/>
              <a:t>Διαφορετικό από το συμβατικά μικρό μωρό</a:t>
            </a:r>
          </a:p>
          <a:p>
            <a:r>
              <a:rPr lang="el-GR" sz="2000" dirty="0" smtClean="0"/>
              <a:t>Οι επιπλοκές περιορίζονται στην πρώτη κατηγορία</a:t>
            </a:r>
          </a:p>
          <a:p>
            <a:pPr lvl="1"/>
            <a:r>
              <a:rPr lang="el-GR" sz="2000" dirty="0" smtClean="0"/>
              <a:t>Μικρό μωρό για την ηλικία κύησης (</a:t>
            </a:r>
            <a:r>
              <a:rPr lang="en-US" sz="2000" dirty="0" smtClean="0"/>
              <a:t>SGA=Small for Gestational Age</a:t>
            </a:r>
            <a:r>
              <a:rPr lang="el-GR" sz="2000" dirty="0" smtClean="0"/>
              <a:t>)</a:t>
            </a:r>
          </a:p>
          <a:p>
            <a:pPr lvl="2"/>
            <a:r>
              <a:rPr lang="el-GR" sz="2000" dirty="0" smtClean="0"/>
              <a:t>Ανάπτυξη κάτω από τη 10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ΕΘ</a:t>
            </a:r>
          </a:p>
          <a:p>
            <a:pPr lvl="1"/>
            <a:r>
              <a:rPr lang="el-GR" sz="2000" dirty="0" smtClean="0"/>
              <a:t>Πολύ μικρό μωρό (κάτω από την 3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ΕΘ)</a:t>
            </a:r>
          </a:p>
          <a:p>
            <a:pPr lvl="2"/>
            <a:r>
              <a:rPr lang="el-GR" sz="2000" dirty="0" smtClean="0"/>
              <a:t>Ανάπτυξη που υπολείπεται 2 σταθερές αποκλίσεις</a:t>
            </a:r>
          </a:p>
          <a:p>
            <a:pPr lvl="2"/>
            <a:r>
              <a:rPr lang="el-GR" sz="2000" dirty="0" smtClean="0"/>
              <a:t>Ανάπτυξη που υπολείπεται &gt;2 εβδομάδες </a:t>
            </a:r>
          </a:p>
          <a:p>
            <a:pPr lvl="1"/>
            <a:r>
              <a:rPr lang="el-GR" sz="2000" dirty="0" smtClean="0"/>
              <a:t>Μωρό επιβραδυνόμενης ανάπτυξης (</a:t>
            </a:r>
            <a:r>
              <a:rPr lang="el-GR" sz="2000" dirty="0" smtClean="0">
                <a:sym typeface="Wingdings"/>
              </a:rPr>
              <a:t></a:t>
            </a:r>
            <a:r>
              <a:rPr lang="el-GR" sz="2000" dirty="0" smtClean="0"/>
              <a:t>ΕΘ, </a:t>
            </a:r>
            <a:r>
              <a:rPr lang="el-GR" sz="2000" dirty="0" err="1" smtClean="0">
                <a:sym typeface="Wingdings"/>
              </a:rPr>
              <a:t></a:t>
            </a:r>
            <a:r>
              <a:rPr lang="el-GR" sz="2000" dirty="0" err="1" smtClean="0"/>
              <a:t>καμπύλη</a:t>
            </a:r>
            <a:r>
              <a:rPr lang="el-GR" sz="2000" dirty="0" smtClean="0"/>
              <a:t> ανάπτυξης)</a:t>
            </a:r>
          </a:p>
        </p:txBody>
      </p:sp>
      <p:pic>
        <p:nvPicPr>
          <p:cNvPr id="6" name="Picture 5" descr="2022-01-30 at 03-42-56.png"/>
          <p:cNvPicPr>
            <a:picLocks noChangeAspect="1"/>
          </p:cNvPicPr>
          <p:nvPr/>
        </p:nvPicPr>
        <p:blipFill>
          <a:blip r:embed="rId3" cstate="print"/>
          <a:srcRect b="33813"/>
          <a:stretch>
            <a:fillRect/>
          </a:stretch>
        </p:blipFill>
        <p:spPr>
          <a:xfrm>
            <a:off x="1116632" y="4653136"/>
            <a:ext cx="7960029" cy="1800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Ορισμός</a:t>
            </a:r>
            <a:endParaRPr lang="el-GR" sz="4000" dirty="0"/>
          </a:p>
        </p:txBody>
      </p:sp>
      <p:pic>
        <p:nvPicPr>
          <p:cNvPr id="10" name="Picture 9" descr="2022-01-30 at 03-42-56.png"/>
          <p:cNvPicPr>
            <a:picLocks noChangeAspect="1"/>
          </p:cNvPicPr>
          <p:nvPr/>
        </p:nvPicPr>
        <p:blipFill>
          <a:blip r:embed="rId3" cstate="print"/>
          <a:srcRect t="88802" r="43914"/>
          <a:stretch>
            <a:fillRect/>
          </a:stretch>
        </p:blipFill>
        <p:spPr>
          <a:xfrm>
            <a:off x="4572000" y="6453336"/>
            <a:ext cx="4464496" cy="31675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403648" y="6488668"/>
            <a:ext cx="26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Lancet 2014; 384: 869-879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22-01-30 at 03-48-3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47664" y="1628800"/>
            <a:ext cx="2448272" cy="5112568"/>
          </a:xfrm>
        </p:spPr>
      </p:pic>
      <p:pic>
        <p:nvPicPr>
          <p:cNvPr id="8" name="Picture 7" descr="2022-01-30 at 03-59-07.png"/>
          <p:cNvPicPr>
            <a:picLocks noChangeAspect="1"/>
          </p:cNvPicPr>
          <p:nvPr/>
        </p:nvPicPr>
        <p:blipFill>
          <a:blip r:embed="rId3" cstate="print"/>
          <a:srcRect r="77562" b="8144"/>
          <a:stretch>
            <a:fillRect/>
          </a:stretch>
        </p:blipFill>
        <p:spPr>
          <a:xfrm>
            <a:off x="3995936" y="1700808"/>
            <a:ext cx="2736304" cy="47525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Ορισμός</a:t>
            </a:r>
            <a:endParaRPr lang="el-GR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9632" y="1124744"/>
            <a:ext cx="7488832" cy="50014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Πολύ σημαντική η σωστή μέτρηση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24744"/>
            <a:ext cx="7488832" cy="500141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Πολύ σημαντική η σωστή χρονολόγηση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Ορισμός</a:t>
            </a:r>
            <a:endParaRPr lang="el-GR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15616" y="2204864"/>
            <a:ext cx="4104456" cy="3744416"/>
            <a:chOff x="1115616" y="2204864"/>
            <a:chExt cx="4104456" cy="3744416"/>
          </a:xfrm>
        </p:grpSpPr>
        <p:pic>
          <p:nvPicPr>
            <p:cNvPr id="6" name="Picture 5" descr="2022-01-30 at 03-42-56.png"/>
            <p:cNvPicPr>
              <a:picLocks noChangeAspect="1"/>
            </p:cNvPicPr>
            <p:nvPr/>
          </p:nvPicPr>
          <p:blipFill>
            <a:blip r:embed="rId3" cstate="print">
              <a:lum bright="-10000" contrast="20000"/>
            </a:blip>
            <a:srcRect l="49180" t="5832" r="26230" b="33518"/>
            <a:stretch>
              <a:fillRect/>
            </a:stretch>
          </p:blipFill>
          <p:spPr>
            <a:xfrm>
              <a:off x="1115616" y="2204864"/>
              <a:ext cx="4104456" cy="3744416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835696" y="3212976"/>
              <a:ext cx="324036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139952" y="2636912"/>
              <a:ext cx="0" cy="266429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55976" y="2636912"/>
              <a:ext cx="0" cy="266429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572000" y="2636912"/>
              <a:ext cx="0" cy="266429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2022-01-30 at 03-49-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9450" y="3140968"/>
            <a:ext cx="3867046" cy="2304256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5652120" y="6372036"/>
            <a:ext cx="302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</a:t>
            </a:r>
            <a:r>
              <a:rPr lang="en-US" dirty="0" err="1" smtClean="0"/>
              <a:t>Perinat</a:t>
            </a:r>
            <a:r>
              <a:rPr lang="en-US" dirty="0" smtClean="0"/>
              <a:t> Med 2004; 32: 155-61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2920" y="1052736"/>
            <a:ext cx="7941568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Προ και Περιγεννητική θνησιμότητα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Προ και Περιγεννητική νοσηρότητα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Νευρολογικά ελλείμματα</a:t>
            </a:r>
          </a:p>
          <a:p>
            <a:pPr lvl="2">
              <a:spcBef>
                <a:spcPts val="0"/>
              </a:spcBef>
            </a:pPr>
            <a:r>
              <a:rPr lang="el-GR" sz="2000" dirty="0" smtClean="0"/>
              <a:t>Εγκεφαλική παράλυση</a:t>
            </a:r>
          </a:p>
          <a:p>
            <a:pPr lvl="2">
              <a:spcBef>
                <a:spcPts val="0"/>
              </a:spcBef>
            </a:pPr>
            <a:r>
              <a:rPr lang="el-GR" sz="2000" dirty="0" smtClean="0"/>
              <a:t>Θέματα ακοής</a:t>
            </a:r>
          </a:p>
          <a:p>
            <a:pPr lvl="2">
              <a:spcBef>
                <a:spcPts val="0"/>
              </a:spcBef>
            </a:pPr>
            <a:r>
              <a:rPr lang="el-GR" sz="2000" dirty="0" smtClean="0"/>
              <a:t>Υπερκινητικότητα 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Αναπνευστική</a:t>
            </a:r>
            <a:r>
              <a:rPr lang="en-US" sz="2000" dirty="0" smtClean="0"/>
              <a:t> </a:t>
            </a:r>
            <a:r>
              <a:rPr lang="el-GR" sz="2000" dirty="0" smtClean="0"/>
              <a:t>δυσχέρεια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Υπογλυκαιμία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Ίκτερος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Πολυερυθραιμία 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Εισρόφηση μηκωνίου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Υποθερμία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Απώτερες συνέπειες 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Μαθησιακές δυσκολίες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ΣΔ τύπου 2, παχυσαρκία, υπέρταση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Και «ιατρογενής» συνιστώσα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Προωρότητα</a:t>
            </a:r>
          </a:p>
          <a:p>
            <a:pPr lvl="1">
              <a:spcBef>
                <a:spcPts val="0"/>
              </a:spcBef>
            </a:pPr>
            <a:r>
              <a:rPr lang="el-GR" sz="2000" dirty="0" smtClean="0"/>
              <a:t>Καισαρική τομή (+ μητρική νοσηρότητα)</a:t>
            </a:r>
            <a:endParaRPr lang="el-GR" sz="2000" dirty="0"/>
          </a:p>
        </p:txBody>
      </p:sp>
      <p:pic>
        <p:nvPicPr>
          <p:cNvPr id="4" name="Picture 3" descr="2021-09-27 at 05-23-23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868144" y="980728"/>
            <a:ext cx="3096344" cy="2234309"/>
          </a:xfrm>
          <a:prstGeom prst="rect">
            <a:avLst/>
          </a:prstGeom>
        </p:spPr>
      </p:pic>
      <p:pic>
        <p:nvPicPr>
          <p:cNvPr id="7" name="Content Placeholder 4" descr="2022-01-30 at 03-38-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8910" y="3284984"/>
            <a:ext cx="2550485" cy="30243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Κλινικές επιπτώσεις</a:t>
            </a:r>
            <a:endParaRPr lang="el-GR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6300192" y="6309320"/>
            <a:ext cx="263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Natl</a:t>
            </a:r>
            <a:r>
              <a:rPr lang="en-US" sz="1400" dirty="0" smtClean="0"/>
              <a:t> Vital Stat Rep 2012; 61:1-72</a:t>
            </a:r>
            <a:endParaRPr lang="el-G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9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ΠΡΩΙΜΗ</a:t>
                      </a:r>
                      <a:r>
                        <a:rPr lang="el-GR" sz="2400" baseline="0" dirty="0" smtClean="0"/>
                        <a:t> </a:t>
                      </a:r>
                    </a:p>
                    <a:p>
                      <a:pPr algn="ctr"/>
                      <a:r>
                        <a:rPr lang="el-GR" sz="2400" baseline="0" dirty="0" smtClean="0"/>
                        <a:t>ΥΠΟΛΕΙΠΟΜΕΝΗ ΑΝΑΠΤΥΞΗ</a:t>
                      </a:r>
                      <a:endParaRPr lang="el-GR" sz="24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ΟΨΙΜΗ </a:t>
                      </a:r>
                    </a:p>
                    <a:p>
                      <a:pPr algn="ctr"/>
                      <a:r>
                        <a:rPr lang="el-GR" sz="2400" dirty="0" smtClean="0"/>
                        <a:t>ΥΠΟΛΕΙΠΟΜΕΝΗ ΑΝΑΠΤΥΞΗ</a:t>
                      </a:r>
                      <a:endParaRPr lang="el-GR" sz="2400" dirty="0"/>
                    </a:p>
                  </a:txBody>
                  <a:tcPr marL="83326" marR="83326"/>
                </a:tc>
              </a:tr>
              <a:tr h="46933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&lt; 32 ΕΒΔΟΜΑΔΕΣ</a:t>
                      </a:r>
                      <a:endParaRPr lang="el-GR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&gt; 32 ΕΒΔΟΜΑΔΕΣ</a:t>
                      </a:r>
                      <a:endParaRPr lang="el-GR" sz="2000" dirty="0"/>
                    </a:p>
                  </a:txBody>
                  <a:tcPr marL="83326" marR="83326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ΕΥΚΟΛΗ ΔΙΑΓΝΩΣΗ</a:t>
                      </a:r>
                      <a:endParaRPr lang="el-GR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ΔΥΣΚΟΛΗ ΔΙΑΓΝΩΣΗ</a:t>
                      </a:r>
                      <a:endParaRPr lang="el-GR" sz="2000" dirty="0"/>
                    </a:p>
                  </a:txBody>
                  <a:tcPr marL="83326" marR="83326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ΔΥΣΚΟΛΗ ΔΙΑΧΕΙΡΙΣΗ</a:t>
                      </a:r>
                      <a:endParaRPr lang="el-GR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ΕΥΚΟΛΗ ΔΙΑΧΕΙΡΙΣΗ</a:t>
                      </a:r>
                      <a:endParaRPr lang="el-GR" sz="2000" dirty="0"/>
                    </a:p>
                  </a:txBody>
                  <a:tcPr marL="83326" marR="83326"/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endParaRPr lang="el-GR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/>
                    </a:p>
                  </a:txBody>
                  <a:tcPr marL="83326" marR="83326"/>
                </a:tc>
              </a:tr>
            </a:tbl>
          </a:graphicData>
        </a:graphic>
      </p:graphicFrame>
      <p:pic>
        <p:nvPicPr>
          <p:cNvPr id="2050" name="Picture 2" descr="Our little man was born Tuesday, December 8 via c-section due to early  onset IUGR. Weighing in at 1 pound even and 10 inches long at 28w5d!  Carmichael💙 : r/NICUParents"/>
          <p:cNvPicPr>
            <a:picLocks noChangeAspect="1" noChangeArrowheads="1"/>
          </p:cNvPicPr>
          <p:nvPr/>
        </p:nvPicPr>
        <p:blipFill>
          <a:blip r:embed="rId3" cstate="print"/>
          <a:srcRect b="15619"/>
          <a:stretch>
            <a:fillRect/>
          </a:stretch>
        </p:blipFill>
        <p:spPr bwMode="auto">
          <a:xfrm>
            <a:off x="1645363" y="4077312"/>
            <a:ext cx="3430693" cy="2160000"/>
          </a:xfrm>
          <a:prstGeom prst="rect">
            <a:avLst/>
          </a:prstGeom>
          <a:noFill/>
        </p:spPr>
      </p:pic>
      <p:pic>
        <p:nvPicPr>
          <p:cNvPr id="2052" name="Picture 4" descr="How To Do Agosto 2020: Late IUGR - Sieo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393995" y="4077312"/>
            <a:ext cx="3245901" cy="21600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Ταξινόμηση με βάση το χρόνο</a:t>
            </a:r>
            <a:endParaRPr lang="el-GR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64088" y="6309320"/>
            <a:ext cx="33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Fetal Diagn Ther 2014; 36: 99-105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Οριστική θεραπεία είναι ο τοκετός</a:t>
            </a:r>
          </a:p>
          <a:p>
            <a:r>
              <a:rPr lang="el-GR" sz="2000" dirty="0" smtClean="0"/>
              <a:t>Ο χρόνος που θα συμβεί είναι δύσκολη επιλογή</a:t>
            </a:r>
            <a:endParaRPr lang="el-GR" sz="20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7556216" cy="37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Προγραμματισμός τοκετού</a:t>
            </a:r>
            <a:endParaRPr lang="el-GR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3608" y="1124744"/>
          <a:ext cx="79928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ntrauterine growth restriction"/>
          <p:cNvPicPr>
            <a:picLocks noChangeAspect="1" noChangeArrowheads="1"/>
          </p:cNvPicPr>
          <p:nvPr/>
        </p:nvPicPr>
        <p:blipFill>
          <a:blip r:embed="rId7" cstate="print"/>
          <a:srcRect l="57741" t="31006" r="3039" b="10858"/>
          <a:stretch>
            <a:fillRect/>
          </a:stretch>
        </p:blipFill>
        <p:spPr bwMode="auto">
          <a:xfrm>
            <a:off x="6444208" y="4581128"/>
            <a:ext cx="2592288" cy="216024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Παράγοντες κινδύνου</a:t>
            </a:r>
            <a:endParaRPr lang="el-GR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159-D7AF-49B7-8AE6-EFC49D8BD13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1273</TotalTime>
  <Words>1056</Words>
  <Application>Microsoft Office PowerPoint</Application>
  <PresentationFormat>On-screen Show (4:3)</PresentationFormat>
  <Paragraphs>262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Υπολειπόμενη εμβρυική ανάπτυξη Fetal growth restriction (FGR) Intrauterine growth restriction (IUGR)</vt:lpstr>
      <vt:lpstr>Στόχοι ομιλίας</vt:lpstr>
      <vt:lpstr>Ορισμός</vt:lpstr>
      <vt:lpstr>Ορισμός</vt:lpstr>
      <vt:lpstr>Ορισμός</vt:lpstr>
      <vt:lpstr>Κλινικές επιπτώσεις</vt:lpstr>
      <vt:lpstr>Ταξινόμηση με βάση το χρόνο</vt:lpstr>
      <vt:lpstr>Προγραμματισμός τοκετού</vt:lpstr>
      <vt:lpstr>Παράγοντες κινδύνου</vt:lpstr>
      <vt:lpstr>Αιτιολογία – πρώιμη μορφή</vt:lpstr>
      <vt:lpstr>Αιτιολογία – όψιμη μορφή</vt:lpstr>
      <vt:lpstr>Πρόβλεψη - Πρόληψη</vt:lpstr>
      <vt:lpstr>Ταξινόμηση με βάση την αιτία</vt:lpstr>
      <vt:lpstr>Διάγνωση</vt:lpstr>
      <vt:lpstr>Διαφοροδιάγνωση SGA - FGR</vt:lpstr>
      <vt:lpstr>Διαφοροδιάγνωση SGA - FGR</vt:lpstr>
      <vt:lpstr>Διαχείριση - Προγραμματισμός τοκετού</vt:lpstr>
      <vt:lpstr>Επεξήγηση της πορείας νόσου</vt:lpstr>
      <vt:lpstr>Διαχείριση σύμφωνα με τη βαρύτητα</vt:lpstr>
      <vt:lpstr>Υπολειπόμενη ανάπτυξη στα δίδυμα</vt:lpstr>
      <vt:lpstr>Συμπεράσματα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Nikos</dc:creator>
  <cp:lastModifiedBy>Nikos</cp:lastModifiedBy>
  <cp:revision>49</cp:revision>
  <dcterms:created xsi:type="dcterms:W3CDTF">2022-01-30T00:21:11Z</dcterms:created>
  <dcterms:modified xsi:type="dcterms:W3CDTF">2025-10-29T00:28:38Z</dcterms:modified>
</cp:coreProperties>
</file>