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8.xml" ContentType="application/inkml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ink/ink6.xml" ContentType="application/inkml+xml"/>
  <Override PartName="/ppt/ink/ink1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ink/ink4.xml" ContentType="application/inkml+xml"/>
  <Override PartName="/ppt/ink/ink14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12.xml" ContentType="application/inkml+xml"/>
  <Override PartName="/ppt/ink/ink13.xml" ContentType="application/inkml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ink/ink10.xml" ContentType="application/inkml+xml"/>
  <Override PartName="/ppt/ink/ink11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9.xml" ContentType="application/inkml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73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agiota Tzela" initials="PT" lastIdx="3" clrIdx="0">
    <p:extLst>
      <p:ext uri="{19B8F6BF-5375-455C-9EA6-DF929625EA0E}">
        <p15:presenceInfo xmlns:p15="http://schemas.microsoft.com/office/powerpoint/2012/main" xmlns="" userId="cf7e835cf2f8cf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6"/>
  </p:normalViewPr>
  <p:slideViewPr>
    <p:cSldViewPr snapToGrid="0">
      <p:cViewPr varScale="1">
        <p:scale>
          <a:sx n="82" d="100"/>
          <a:sy n="82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0:56:05.4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0:56:15.5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353 295 24575,'0'81'0,"0"-31"0,0 3 0,0 9 0,0 3 0,0 2 0,0 0 0,3-8 0,1-4 0,9 33 0,3-33 0,4-22 0,-5-18 0,-2-10 0,1-5 0,-2-7 0,2-13 0,1-23 0,-1-26 0,-3-22 0,-7 39 0,-2 1 0,-1-1 0,-3 2 0,-11-44 0,-11 17 0,-8 19 0,-3 19 0,9 18 0,6 13 0,2 6 0,-1 2 0,-2 5 0,-6 6 0,-1 9 0,5 6 0,7 2 0,9 5 0,6 16 0,9 23 0,14 19 0,10 3 0,4-18 0,-6-25 0,-10-25 0,3-18 0,14-28 0,21-27 0,-22 13 0,-1-3 0,0-4 0,-3-1 0,18-30 0,-23-1 0,-22-9 0,-23-15 0,-1 43 0,-5 1 0,-2 5 0,-3 4 0,-28-22 0,11 27 0,13 24 0,5 13 0,4 13 0,-1 16 0,2 18 0,0 19 0,3 11 0,6 5 0,6 4 0,5-1 0,10-2 0,7-12 0,5-15 0,3-20 0,-1-18 0,-9-10 0,3-15 0,-5-22 0,-1-28 0,-3-30 0,-4 37 0,-3-3 0,-3-1 0,-4 0 0,-6 2 0,-4 2 0,-6 5 0,-4 4 0,-6 5 0,-3 4 0,-40-15 0,9 21 0,15 15 0,21 9 0,19 7 0,9 8 0,4 27 0,0 35 0,0-23 0,0 4 0,0 3 0,0 0 0,1-5 0,1-3 0,5 30 0,6-23 0,4-9 0,3-8 0,2-3 0,0-3 0,-2-6 0,-2-4 0,-5-8 0,-5-7 0,-4-4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0:56:21.5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63 698 24575,'32'0'0,"-4"0"0,-6 0 0,11 0 0,11 0 0,0 0 0,-8 0 0,-9 0 0,-10 0 0,-6 0 0,-4 0 0,9-4 0,4-3 0,9-3 0,-1 0 0,-3 1 0,-12 4 0,-2 0 0,1 5 0,13 0 0,14 0 0,7 0 0,-6 0 0,-11 0 0,-11 0 0,-8 0 0,0 1 0,9 2 0,11 1 0,7 1 0,-1-1 0,-7-2 0,-14-2 0,-4 0 0,-6 2 0,12 2 0,3 2 0,8 0 0,-4-2 0,-12 0 0,-2-2 0,-2 0 0,8-1 0,12-1 0,2 0 0,-1 0 0,-5 0 0,-11 2 0,0 0 0,3 0 0,15 1 0,12 2 0,4 2 0,-9 0 0,-11 1 0,-16-5 0,-7 0 0,-27-3 0,3 0 0,-18 0 0,9 0 0,2 0 0,-2-1 0,-2-4 0,-7-3 0,-8-6 0,1-2 0,4-1 0,11 4 0,11 2 0,7 2 0,6 1 0,-4-1 0,-10-8 0,-18-10 0,-12-9 0,-1 1 0,10 6 0,17 8 0,12 9 0,8 4 0,4 1 0,1-3 0,2 2 0,5-2 0,4 5 0,2 0 0,2-6 0,0-3 0,0-5 0,0 0 0,-2 4 0,-1 3 0,-5 7 0,-1 0 0,2 1 0,0-9 0,8-8 0,0-5 0,2-1 0,-4 6 0,-6 7 0,-9 6 0,-19 4 0,1 2 0,-11 0 0,10 0 0,0-1 0,-3-1 0,-9-1 0,-10-2 0,-7-1 0,1 3 0,6 1 0,12 3 0,3 1 0,1 0 0,-1 0 0,1 0 0,6 1 0,5 2 0,2 3 0,-3 4 0,-5 3 0,-1 3 0,3 1 0,7 0 0,6-6 0,4 2 0,1-6 0,0 5 0,0 8 0,0 13 0,0 8 0,0 1 0,0-8 0,0-14 0,1-9 0,2-7 0,-3-40 0,-21-8 0,-20-42 0,10 45 0,-5 1 0,0-1 0,-1 1 0,-26-21 0,17 22 0,19 21 0,16 15 0,6 6 0,5 11 0,0-1 0,0 9 0,0-7 0,0 4 0,0-8 0,0 1 0,0-6 0,0 8 0,0 14 0,-3 10 0,1 7 0,-1-7 0,1-9 0,2-11 0,1-9 0,5-3 0,10 3 0,10 6 0,6 5 0,-2 2 0,-3-5 0,-14-8 0,-1-3 0,-8-6 0,9-13 0,0-1 0,12-17 0,1 0 0,0 0 0,-3 5 0,-8 7 0,-7 6 0,-4 4 0,-1 2 0,12-3 0,11-4 0,7-3 0,0 1 0,-10 4 0,-12 6 0,-5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0:56:29.5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 24575,'21'7'0,"-1"-2"0,-12-1 0,8 1 0,13 4 0,13 4 0,4 4 0,-5-1 0,-10-3 0,-18-5 0,-3-2 0,-10 2 0,0 0 0,0 4 0,0-1 0,0-2 0,0 0 0,5 1 0,-1-4 0,5 2 0,-2-3 0,-2-24 0,-1 8 0,-3-20 0,-1 11 0,0 3 0,0 1 0,0 3 0,0 0 0,-1 1 0,-2-1 0,2 5 0,-2-2 0,3 2 0,0-1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0:56:34.4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514 30 24575,'50'0'0,"6"0"0,-34 0 0,5 0 0,-23 0 0,1-1 0,8-1 0,-51 0 0,26 0 0,-44 2 0,31 0 0,-1 0 0,0 0 0,-3 2 0,0 0 0,7 0 0,1 0 0,-7-2 0,-10 0 0,-8 0 0,0 0 0,8 0 0,19 0 0,5 0 0,9 0 0,-2-3 0,-4-1 0,1-1 0,-2-1 0,6 4 0,-5 0 0,4 2 0,-2 0 0,-3 0 0,3 0 0,-4 0 0,0-2 0,-4 0 0,7-1 0,-3 2 0,7 1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0:57:44.5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221 423 24575,'0'74'0,"0"-9"0,0-39 0,0-20 0,5-45 0,6-37 0,-4 25 0,1-4 0,-1-5 0,0 1 0,-2 6 0,-1 4 0,-1-24 0,-3 28 0,-9 24 0,-19 11 0,-15 7 0,-11 8 0,5 4 0,17 6 0,15 11 0,11 23 0,5 24 0,6 20 0,9-3 0,6-22 0,8-26 0,3-33 0,3-34 0,3-31 0,-4-18 0,-5-3 0,-10 11 0,-8 14 0,-6 11 0,-11 11 0,-13 12 0,-17 8 0,-19 17 0,-5 20 0,6 22 0,16 20 0,20 10 0,13-1 0,16-16 0,13-22 0,15-22 0,14-33 0,-2-20 0,-17 8 0,-13-1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0:57:45.1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201 0 24575,'-64'0'0,"8"0"0,16 0 0,15 0 0,14 0 0,6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0:57:52.2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1 845 24575,'52'-15'0,"10"-9"0,13-18 0,-27 15 0,3-2 0,5-3 0,-1 1 0,0 0 0,-2 2 0,34-16 0,-27 14 0,-11 7 0,4-2 0,17-8 0,17-3 0,1 2 0,-10 9 0,-21 9 0,-21 7 0,-12 3 0,-12 2 0,7-7 0,3-2 0,9-4 0,4-1 0,-5 3 0,-6 3 0,5-4 0,18-7 0,24-10 0,-25 14 0,1 0 0,3 1 0,-1 1 0,34-7 0,-23 11 0,-20 9 0,-24 7 0,3 8 0,-1 10 0,6 10 0,0 4 0,-8 1 0,-11 3 0,-11-1 0,-7-2 0,-2-10 0,-4-7 0,10-9 0,-2-3 0,9 1 0,8 16 0,16 37 0,-1-11 0,4 5 0,7 16 0,2 3 0,4 5 0,-1 0 0,-4-9 0,-2-4 0,-6-14 0,-2-5 0,4 12 0,-15-35 0,-4-12 0,-3-13 0,7 1 0,10 1 0,23 0 0,18 0 0,9 0 0,-7 0 0,-20 0 0,-18-2 0,-13-4 0,-8 2 0,-3-7 0,-7 2 0,-6 4 0,-13 7 0,-18 24 0,-10 17 0,-8 13 0,7 1 0,13-12 0,12-10 0,11-15 0,4-8 0,3-6 0,-4-2 0,-10 3 0,-11 4 0,-6 6 0,4-2 0,9-1 0,14-9 0,7-2 0,-3-15 0,-7 5 0,-17-8 0,-1 9 0,0-2 0,10 2 0,11 1 0,8 0 0,23-6 0,-6 3 0,17-8 0,-11 8 0,7-4 0,12-4 0,11-6 0,2-2 0,-4 3 0,-12 5 0,-8 2 0,2-7 0,4-12 0,7-10 0,-2-4 0,-9 7 0,-10 10 0,-9 10 0,-5 5 0,-3 0 0,-3-3 0,-8-3 0,-12-4 0,-12-2 0,-7 0 0,3 3 0,8 9 0,8 7 0,9 5 0,4 3 0,-1 0 0,-8 0 0,-10-2 0,-5-1 0,4-2 0,5 1 0,14 1 0,2 1 0,8-1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0:56:06.2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0:56:07.1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0:56:07.6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0:56:08.0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0:56:08.5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0:56:08.9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0:56:09.4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20:56:11.7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24575,'56'0'0,"-5"0"0,-12 0 0,3 0 0,15 0 0,37 0 0,-36 0 0,2 0 0,1 0 0,-1 0 0,-5 0 0,-3 0 0,17 0 0,-13 0 0,-10 0 0,0 0 0,2 0 0,-9 0 0,-9 0 0,-5 0 0,5 0 0,8 0 0,4 0 0,-6 0 0,-8 0 0,-11 0 0,2 0 0,8 0 0,9 0 0,6 0 0,-5 0 0,-6 0 0,3 0 0,13 1 0,19 4 0,7 2 0,-9 3 0,-10 2 0,-6-2 0,2 2 0,5-1 0,-4-1 0,-10-2 0,-11-5 0,-15-1 0,-4-2 0,-6 0 0,9 0 0,17 0 0,15 0 0,8 0 0,3 0 0,-30 0 0,-7 0 0,-26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B554A-B31C-AB48-92DE-A6EE65097E0F}" type="datetimeFigureOut">
              <a:rPr lang="el-GR" smtClean="0"/>
              <a:pPr/>
              <a:t>5/11/2022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DBAA1-BA64-F14D-AA6F-6F2F0151C8B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5151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DBAA1-BA64-F14D-AA6F-6F2F0151C8BD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0304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DBAA1-BA64-F14D-AA6F-6F2F0151C8BD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47646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DBAA1-BA64-F14D-AA6F-6F2F0151C8BD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8631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7BAF987-FB13-4F49-A8D3-DF7718F8251B}" type="datetimeFigureOut">
              <a:rPr lang="el-GR" smtClean="0"/>
              <a:pPr/>
              <a:t>5/11/2022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5BDF9CFC-CF88-A04A-9DB0-F2924E9F057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3127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F987-FB13-4F49-A8D3-DF7718F8251B}" type="datetimeFigureOut">
              <a:rPr lang="el-GR" smtClean="0"/>
              <a:pPr/>
              <a:t>5/11/2022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9CFC-CF88-A04A-9DB0-F2924E9F057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8522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F987-FB13-4F49-A8D3-DF7718F8251B}" type="datetimeFigureOut">
              <a:rPr lang="el-GR" smtClean="0"/>
              <a:pPr/>
              <a:t>5/11/2022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9CFC-CF88-A04A-9DB0-F2924E9F057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99298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F987-FB13-4F49-A8D3-DF7718F8251B}" type="datetimeFigureOut">
              <a:rPr lang="el-GR" smtClean="0"/>
              <a:pPr/>
              <a:t>5/11/2022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9CFC-CF88-A04A-9DB0-F2924E9F057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95079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F987-FB13-4F49-A8D3-DF7718F8251B}" type="datetimeFigureOut">
              <a:rPr lang="el-GR" smtClean="0"/>
              <a:pPr/>
              <a:t>5/11/2022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9CFC-CF88-A04A-9DB0-F2924E9F057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02197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F987-FB13-4F49-A8D3-DF7718F8251B}" type="datetimeFigureOut">
              <a:rPr lang="el-GR" smtClean="0"/>
              <a:pPr/>
              <a:t>5/11/2022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9CFC-CF88-A04A-9DB0-F2924E9F057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34196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F987-FB13-4F49-A8D3-DF7718F8251B}" type="datetimeFigureOut">
              <a:rPr lang="el-GR" smtClean="0"/>
              <a:pPr/>
              <a:t>5/11/2022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9CFC-CF88-A04A-9DB0-F2924E9F057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94229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F987-FB13-4F49-A8D3-DF7718F8251B}" type="datetimeFigureOut">
              <a:rPr lang="el-GR" smtClean="0"/>
              <a:pPr/>
              <a:t>5/11/2022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9CFC-CF88-A04A-9DB0-F2924E9F057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43000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F987-FB13-4F49-A8D3-DF7718F8251B}" type="datetimeFigureOut">
              <a:rPr lang="el-GR" smtClean="0"/>
              <a:pPr/>
              <a:t>5/11/2022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9CFC-CF88-A04A-9DB0-F2924E9F057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89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F987-FB13-4F49-A8D3-DF7718F8251B}" type="datetimeFigureOut">
              <a:rPr lang="el-GR" smtClean="0"/>
              <a:pPr/>
              <a:t>5/11/2022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9CFC-CF88-A04A-9DB0-F2924E9F057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5800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F987-FB13-4F49-A8D3-DF7718F8251B}" type="datetimeFigureOut">
              <a:rPr lang="el-GR" smtClean="0"/>
              <a:pPr/>
              <a:t>5/11/2022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9CFC-CF88-A04A-9DB0-F2924E9F057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3012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F987-FB13-4F49-A8D3-DF7718F8251B}" type="datetimeFigureOut">
              <a:rPr lang="el-GR" smtClean="0"/>
              <a:pPr/>
              <a:t>5/11/2022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9CFC-CF88-A04A-9DB0-F2924E9F057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5776384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F987-FB13-4F49-A8D3-DF7718F8251B}" type="datetimeFigureOut">
              <a:rPr lang="el-GR" smtClean="0"/>
              <a:pPr/>
              <a:t>5/11/2022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9CFC-CF88-A04A-9DB0-F2924E9F057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8830537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F987-FB13-4F49-A8D3-DF7718F8251B}" type="datetimeFigureOut">
              <a:rPr lang="el-GR" smtClean="0"/>
              <a:pPr/>
              <a:t>5/11/2022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9CFC-CF88-A04A-9DB0-F2924E9F057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7037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F987-FB13-4F49-A8D3-DF7718F8251B}" type="datetimeFigureOut">
              <a:rPr lang="el-GR" smtClean="0"/>
              <a:pPr/>
              <a:t>5/11/2022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9CFC-CF88-A04A-9DB0-F2924E9F057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182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F987-FB13-4F49-A8D3-DF7718F8251B}" type="datetimeFigureOut">
              <a:rPr lang="el-GR" smtClean="0"/>
              <a:pPr/>
              <a:t>5/11/2022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9CFC-CF88-A04A-9DB0-F2924E9F057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5438036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F987-FB13-4F49-A8D3-DF7718F8251B}" type="datetimeFigureOut">
              <a:rPr lang="el-GR" smtClean="0"/>
              <a:pPr/>
              <a:t>5/11/2022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9CFC-CF88-A04A-9DB0-F2924E9F057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9536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7BAF987-FB13-4F49-A8D3-DF7718F8251B}" type="datetimeFigureOut">
              <a:rPr lang="el-GR" smtClean="0"/>
              <a:pPr/>
              <a:t>5/11/2022</a:t>
            </a:fld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BDF9CFC-CF88-A04A-9DB0-F2924E9F057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6187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  <p:sldLayoutId id="2147484287" r:id="rId14"/>
    <p:sldLayoutId id="2147484288" r:id="rId15"/>
    <p:sldLayoutId id="2147484289" r:id="rId16"/>
    <p:sldLayoutId id="21474842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7.xml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image" Target="../media/image10.jpeg"/><Relationship Id="rId21" Type="http://schemas.openxmlformats.org/officeDocument/2006/relationships/customXml" Target="../ink/ink12.xml"/><Relationship Id="rId7" Type="http://schemas.openxmlformats.org/officeDocument/2006/relationships/image" Target="../media/image13.png"/><Relationship Id="rId12" Type="http://schemas.openxmlformats.org/officeDocument/2006/relationships/customXml" Target="../ink/ink6.xml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2" Type="http://schemas.openxmlformats.org/officeDocument/2006/relationships/image" Target="../media/image9.jpe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29" Type="http://schemas.openxmlformats.org/officeDocument/2006/relationships/customXml" Target="../ink/ink16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.xml"/><Relationship Id="rId11" Type="http://schemas.openxmlformats.org/officeDocument/2006/relationships/customXml" Target="../ink/ink5.xml"/><Relationship Id="rId24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20.png"/><Relationship Id="rId10" Type="http://schemas.openxmlformats.org/officeDocument/2006/relationships/customXml" Target="../ink/ink4.xml"/><Relationship Id="rId19" Type="http://schemas.openxmlformats.org/officeDocument/2006/relationships/customXml" Target="../ink/ink11.xml"/><Relationship Id="rId4" Type="http://schemas.openxmlformats.org/officeDocument/2006/relationships/image" Target="../media/image11.jpeg"/><Relationship Id="rId9" Type="http://schemas.openxmlformats.org/officeDocument/2006/relationships/customXml" Target="../ink/ink3.xml"/><Relationship Id="rId14" Type="http://schemas.openxmlformats.org/officeDocument/2006/relationships/customXml" Target="../ink/ink8.xml"/><Relationship Id="rId22" Type="http://schemas.openxmlformats.org/officeDocument/2006/relationships/image" Target="../media/image17.png"/><Relationship Id="rId27" Type="http://schemas.openxmlformats.org/officeDocument/2006/relationships/customXml" Target="../ink/ink15.xml"/><Relationship Id="rId30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69F7F08-D3AC-9AF8-7CBE-F90897B9B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872192"/>
          </a:xfrm>
        </p:spPr>
        <p:txBody>
          <a:bodyPr/>
          <a:lstStyle/>
          <a:p>
            <a:r>
              <a:rPr lang="el-GR" dirty="0"/>
              <a:t>Παράταση της κύησης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8D234103-7CC5-A74D-E886-07C0AE5FA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143737"/>
            <a:ext cx="9246345" cy="1495063"/>
          </a:xfrm>
        </p:spPr>
        <p:txBody>
          <a:bodyPr>
            <a:normAutofit fontScale="92500" lnSpcReduction="10000"/>
          </a:bodyPr>
          <a:lstStyle/>
          <a:p>
            <a:r>
              <a:rPr lang="el-GR" cap="none" dirty="0" smtClean="0">
                <a:solidFill>
                  <a:schemeClr val="bg1"/>
                </a:solidFill>
              </a:rPr>
              <a:t>Νικόλαος Αντωνακόπουλος</a:t>
            </a:r>
          </a:p>
          <a:p>
            <a:r>
              <a:rPr lang="el-GR" cap="none" dirty="0" err="1" smtClean="0">
                <a:solidFill>
                  <a:schemeClr val="bg1"/>
                </a:solidFill>
              </a:rPr>
              <a:t>Επ</a:t>
            </a:r>
            <a:r>
              <a:rPr lang="el-GR" cap="none" dirty="0" smtClean="0">
                <a:solidFill>
                  <a:schemeClr val="bg1"/>
                </a:solidFill>
              </a:rPr>
              <a:t>. Καθηγητής Μαιευτικής, Γυναικολογίας και Προγεννητικού Ελέγχου</a:t>
            </a:r>
          </a:p>
          <a:p>
            <a:r>
              <a:rPr lang="el-GR" cap="none" dirty="0" smtClean="0">
                <a:solidFill>
                  <a:schemeClr val="bg1"/>
                </a:solidFill>
              </a:rPr>
              <a:t>Μαιευτική και Γυναικολογική Κλινική Ιατρικής Σχολής Πανεπιστημίου Πατρών</a:t>
            </a:r>
          </a:p>
          <a:p>
            <a:r>
              <a:rPr lang="el-GR" cap="none" dirty="0" smtClean="0">
                <a:solidFill>
                  <a:schemeClr val="bg1"/>
                </a:solidFill>
              </a:rPr>
              <a:t>Διευθυντής: Καθηγητής Γεώργιος </a:t>
            </a:r>
            <a:r>
              <a:rPr lang="el-GR" cap="none" dirty="0" smtClean="0">
                <a:solidFill>
                  <a:schemeClr val="bg1"/>
                </a:solidFill>
              </a:rPr>
              <a:t>Αντωνάκης</a:t>
            </a:r>
            <a:endParaRPr lang="el-GR" cap="none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B64CAD8-2ECC-2DD8-51BD-1D136969D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9895" y="14595"/>
            <a:ext cx="2304268" cy="24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834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BA42D24-2A13-A27D-95DF-6C3A543C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dirty="0"/>
              <a:t>Πρόκληση Τοκετού</a:t>
            </a:r>
          </a:p>
        </p:txBody>
      </p:sp>
      <p:pic>
        <p:nvPicPr>
          <p:cNvPr id="8194" name="Picture 2" descr="Labor Induction: What is It Like and How Is It Done?">
            <a:extLst>
              <a:ext uri="{FF2B5EF4-FFF2-40B4-BE49-F238E27FC236}">
                <a16:creationId xmlns:a16="http://schemas.microsoft.com/office/drawing/2014/main" xmlns="" id="{7FB1EB9D-9A68-9B63-6FA4-8B4692402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9577" y="462727"/>
            <a:ext cx="3556299" cy="35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xmlns="" id="{9867A029-7888-3DAA-833B-38BB619AB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87" y="2259106"/>
            <a:ext cx="5243332" cy="4419486"/>
          </a:xfrm>
        </p:spPr>
        <p:txBody>
          <a:bodyPr>
            <a:normAutofit/>
          </a:bodyPr>
          <a:lstStyle/>
          <a:p>
            <a:r>
              <a:rPr lang="el-GR" dirty="0" smtClean="0"/>
              <a:t>Προ</a:t>
            </a:r>
            <a:r>
              <a:rPr lang="en-US" dirty="0"/>
              <a:t>ϋ</a:t>
            </a:r>
            <a:r>
              <a:rPr lang="el-GR" dirty="0" err="1" smtClean="0"/>
              <a:t>ποθέσεις</a:t>
            </a:r>
            <a:r>
              <a:rPr lang="el-GR" dirty="0" smtClean="0"/>
              <a:t>:</a:t>
            </a:r>
            <a:endParaRPr lang="el-GR" dirty="0"/>
          </a:p>
          <a:p>
            <a:pPr>
              <a:buFontTx/>
              <a:buChar char="-"/>
            </a:pPr>
            <a:r>
              <a:rPr lang="el-GR" dirty="0"/>
              <a:t>Καλώς έχειν εμβρύου</a:t>
            </a:r>
          </a:p>
          <a:p>
            <a:pPr>
              <a:buFontTx/>
              <a:buChar char="-"/>
            </a:pPr>
            <a:r>
              <a:rPr lang="el-GR" dirty="0"/>
              <a:t>Ηλικία κύησης</a:t>
            </a:r>
          </a:p>
          <a:p>
            <a:pPr>
              <a:buFontTx/>
              <a:buChar char="-"/>
            </a:pPr>
            <a:r>
              <a:rPr lang="el-GR" dirty="0"/>
              <a:t>Κατάσταση του τραχήλου (B</a:t>
            </a:r>
            <a:r>
              <a:rPr lang="en-US" dirty="0"/>
              <a:t>ishop score</a:t>
            </a:r>
            <a:r>
              <a:rPr lang="el-GR" dirty="0"/>
              <a:t>)</a:t>
            </a:r>
            <a:endParaRPr lang="en-US" dirty="0"/>
          </a:p>
          <a:p>
            <a:pPr>
              <a:buFontTx/>
              <a:buChar char="-"/>
            </a:pPr>
            <a:r>
              <a:rPr lang="el-GR" dirty="0"/>
              <a:t>Επιθυμία της μητέρας</a:t>
            </a:r>
          </a:p>
          <a:p>
            <a:pPr>
              <a:buFontTx/>
              <a:buChar char="-"/>
            </a:pPr>
            <a:endParaRPr lang="el-GR" dirty="0"/>
          </a:p>
          <a:p>
            <a:r>
              <a:rPr lang="el-GR" dirty="0"/>
              <a:t>Σε παρατασικές κυήσεις χαμηλού κινδύνου με καλές προϋποθέσεις τραχήλου: μικρή πιθανότητα αποτυχίας</a:t>
            </a:r>
          </a:p>
          <a:p>
            <a:r>
              <a:rPr lang="el-GR" dirty="0"/>
              <a:t>Καλό περιγεννητικό αποτέλεσμα ακόμα και σε χαμηλού κινδύνου χωρίς καλές προϋποθέσεις στον τράχηλο.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8" name="Θέση περιεχομένου 4" descr="Ερωτηματικό">
            <a:extLst>
              <a:ext uri="{FF2B5EF4-FFF2-40B4-BE49-F238E27FC236}">
                <a16:creationId xmlns:a16="http://schemas.microsoft.com/office/drawing/2014/main" xmlns="" id="{E19E8AC5-D4F3-D3AE-8E6C-A61EC54ED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68778">
            <a:off x="10192571" y="519750"/>
            <a:ext cx="914400" cy="914400"/>
          </a:xfrm>
          <a:prstGeom prst="rect">
            <a:avLst/>
          </a:prstGeom>
        </p:spPr>
      </p:pic>
      <p:pic>
        <p:nvPicPr>
          <p:cNvPr id="7170" name="Picture 2" descr="Figure, Bishop Scoring System. Contributed by Kelly Wormer, MD] -  StatPearls - NCBI Bookshelf"/>
          <p:cNvPicPr>
            <a:picLocks noChangeAspect="1" noChangeArrowheads="1"/>
          </p:cNvPicPr>
          <p:nvPr/>
        </p:nvPicPr>
        <p:blipFill>
          <a:blip r:embed="rId6"/>
          <a:srcRect l="4253" r="4304"/>
          <a:stretch>
            <a:fillRect/>
          </a:stretch>
        </p:blipFill>
        <p:spPr bwMode="auto">
          <a:xfrm>
            <a:off x="6134582" y="4047873"/>
            <a:ext cx="5729468" cy="2749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020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bnormal Position and Presentation of the Fetus - Women's Health Issues -  MSD Manual Consumer Ver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88" y="2899265"/>
            <a:ext cx="4781229" cy="2249990"/>
          </a:xfrm>
          <a:prstGeom prst="rect">
            <a:avLst/>
          </a:prstGeom>
          <a:noFill/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BED343D-1818-1518-DC3F-EE7448A4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Αντενδείξεις πρόκλησης τοκετού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CAA7A5A-ADA9-4371-DA4B-30009F17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63" y="2343024"/>
            <a:ext cx="3877145" cy="3567056"/>
          </a:xfrm>
        </p:spPr>
        <p:txBody>
          <a:bodyPr/>
          <a:lstStyle/>
          <a:p>
            <a:r>
              <a:rPr lang="el-GR" dirty="0"/>
              <a:t>ΠΚΤ με κάθετη τομή </a:t>
            </a:r>
          </a:p>
          <a:p>
            <a:r>
              <a:rPr lang="el-GR" dirty="0"/>
              <a:t>Προηγηθείσα ρήξη μήτρας</a:t>
            </a:r>
          </a:p>
          <a:p>
            <a:r>
              <a:rPr lang="el-GR" dirty="0"/>
              <a:t>Ανώμαλες προβολές εμβρύου</a:t>
            </a:r>
          </a:p>
          <a:p>
            <a:r>
              <a:rPr lang="el-GR" dirty="0"/>
              <a:t>Προδρομικός πλακούντας</a:t>
            </a:r>
          </a:p>
          <a:p>
            <a:r>
              <a:rPr lang="el-GR" dirty="0"/>
              <a:t>Σοβαρή εμβρυϊκή δυσχέρεια </a:t>
            </a:r>
          </a:p>
          <a:p>
            <a:r>
              <a:rPr lang="el-GR" dirty="0"/>
              <a:t>Συγγενείς ανωμαλίες εμβρύου π.χ υδροκεφαλία</a:t>
            </a:r>
          </a:p>
          <a:p>
            <a:r>
              <a:rPr lang="el-GR" dirty="0"/>
              <a:t>Ενεργός έρπης γεννητικών οργάνων </a:t>
            </a:r>
          </a:p>
          <a:p>
            <a:endParaRPr lang="el-GR" dirty="0"/>
          </a:p>
        </p:txBody>
      </p:sp>
      <p:pic>
        <p:nvPicPr>
          <p:cNvPr id="9220" name="Picture 4" descr="Δρ Νίκος Μακρίδης-Ειδικός παιδίατρος: Προδρομικός επιχείλιος πλακούντας  (Plazenta praevia marginalis)">
            <a:extLst>
              <a:ext uri="{FF2B5EF4-FFF2-40B4-BE49-F238E27FC236}">
                <a16:creationId xmlns:a16="http://schemas.microsoft.com/office/drawing/2014/main" xmlns="" id="{011EE72F-5485-1F45-55C3-11F0EF3C5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8025" y="5062204"/>
            <a:ext cx="3509542" cy="172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Χριστίνα Π. Βάντζου Μαιευτήρας-Χειρουργός-Γυναικολόγος: Μπορεί μια γυναίκα  να γεννήσει φυσιολογικά μετά από προηγηθείσα καισαρική τομή;">
            <a:extLst>
              <a:ext uri="{FF2B5EF4-FFF2-40B4-BE49-F238E27FC236}">
                <a16:creationId xmlns:a16="http://schemas.microsoft.com/office/drawing/2014/main" xmlns="" id="{197156E8-26D2-6236-11B8-D6AE01A14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8495" y="1948635"/>
            <a:ext cx="3333169" cy="142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597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8C59992-EAC5-129E-24DE-43A1C23A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Τρόποι πρόκλησης τοκετού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C754F77-3E65-5A0B-D0BE-F51A774F4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36" y="2398955"/>
            <a:ext cx="8345891" cy="4303059"/>
          </a:xfrm>
        </p:spPr>
        <p:txBody>
          <a:bodyPr>
            <a:normAutofit/>
          </a:bodyPr>
          <a:lstStyle/>
          <a:p>
            <a:r>
              <a:rPr lang="el-GR" dirty="0"/>
              <a:t>Προσταγλανδίνες: μέθοδος εκλογής στις περισσότερες περιπτώσεις </a:t>
            </a:r>
          </a:p>
          <a:p>
            <a:r>
              <a:rPr lang="el-GR" b="1" dirty="0" smtClean="0"/>
              <a:t>Π</a:t>
            </a:r>
            <a:r>
              <a:rPr lang="el-GR" b="1" dirty="0" smtClean="0"/>
              <a:t>ροϋπόθεση</a:t>
            </a:r>
            <a:r>
              <a:rPr lang="el-GR" b="1" dirty="0"/>
              <a:t>: </a:t>
            </a:r>
            <a:r>
              <a:rPr lang="el-GR" dirty="0"/>
              <a:t>άρρηκτοι </a:t>
            </a:r>
            <a:r>
              <a:rPr lang="el-GR" dirty="0" smtClean="0"/>
              <a:t>υμένες</a:t>
            </a:r>
            <a:endParaRPr lang="el-GR" dirty="0"/>
          </a:p>
          <a:p>
            <a:r>
              <a:rPr lang="el-GR" dirty="0"/>
              <a:t>Αντενδείξεις: </a:t>
            </a:r>
          </a:p>
          <a:p>
            <a:pPr marL="0" indent="0">
              <a:buNone/>
            </a:pPr>
            <a:r>
              <a:rPr lang="el-GR" dirty="0"/>
              <a:t>		- Γυναίκες με ιστορικό υπερδιέγερσης της μήτρας</a:t>
            </a:r>
          </a:p>
          <a:p>
            <a:pPr marL="0" indent="0">
              <a:buNone/>
            </a:pPr>
            <a:r>
              <a:rPr lang="el-GR" dirty="0"/>
              <a:t>		- Προηγηθείσα καισαρική τομή ή άλλες </a:t>
            </a:r>
            <a:r>
              <a:rPr lang="el-GR" dirty="0" smtClean="0"/>
              <a:t>επεμβάσεις </a:t>
            </a:r>
            <a:r>
              <a:rPr lang="el-GR" dirty="0"/>
              <a:t>της μήτρας</a:t>
            </a:r>
          </a:p>
          <a:p>
            <a:pPr marL="0" indent="0">
              <a:buNone/>
            </a:pPr>
            <a:r>
              <a:rPr lang="el-GR" dirty="0"/>
              <a:t>		- Παθολογικό καρδιοτοκογράφημα </a:t>
            </a:r>
          </a:p>
          <a:p>
            <a:pPr marL="0" indent="0">
              <a:buNone/>
            </a:pPr>
            <a:r>
              <a:rPr lang="el-GR" dirty="0"/>
              <a:t>		- Υπερπολυτοκία (&gt;5)</a:t>
            </a:r>
          </a:p>
          <a:p>
            <a:pPr marL="0" indent="0">
              <a:buNone/>
            </a:pPr>
            <a:r>
              <a:rPr lang="el-GR" dirty="0"/>
              <a:t>		- Ισχιακή προβολή</a:t>
            </a:r>
            <a:endParaRPr lang="el-GR" sz="1800" dirty="0">
              <a:effectLst/>
              <a:latin typeface="Tahoma" panose="020B0604030504040204" pitchFamily="34" charset="0"/>
            </a:endParaRPr>
          </a:p>
          <a:p>
            <a:r>
              <a:rPr lang="el-GR" sz="1800" dirty="0">
                <a:effectLst/>
              </a:rPr>
              <a:t>Σε </a:t>
            </a:r>
            <a:r>
              <a:rPr lang="el-GR" sz="1800" dirty="0" smtClean="0">
                <a:effectLst/>
              </a:rPr>
              <a:t>ρήξη υμένων = </a:t>
            </a:r>
            <a:r>
              <a:rPr lang="el-GR" sz="1800" dirty="0" err="1" smtClean="0">
                <a:effectLst/>
              </a:rPr>
              <a:t>ωκυτοκίνη</a:t>
            </a:r>
            <a:r>
              <a:rPr lang="el-GR" sz="1800" dirty="0">
                <a:effectLst/>
              </a:rPr>
              <a:t>, </a:t>
            </a:r>
            <a:r>
              <a:rPr lang="el-GR" sz="1800" dirty="0" smtClean="0">
                <a:effectLst/>
              </a:rPr>
              <a:t>συνήθως μετά από </a:t>
            </a:r>
            <a:r>
              <a:rPr lang="el-GR" sz="1800" dirty="0">
                <a:effectLst/>
              </a:rPr>
              <a:t>24 </a:t>
            </a:r>
            <a:r>
              <a:rPr lang="el-GR" dirty="0" smtClean="0"/>
              <a:t>ώ</a:t>
            </a:r>
            <a:r>
              <a:rPr lang="el-GR" sz="1800" dirty="0" smtClean="0">
                <a:effectLst/>
              </a:rPr>
              <a:t>ρες</a:t>
            </a:r>
            <a:endParaRPr lang="el-GR" dirty="0">
              <a:effectLst/>
            </a:endParaRPr>
          </a:p>
          <a:p>
            <a:pPr marL="0" indent="0">
              <a:buNone/>
            </a:pPr>
            <a:r>
              <a:rPr lang="el-GR" sz="1800" dirty="0">
                <a:effectLst/>
                <a:latin typeface="Tahoma" panose="020B0604030504040204" pitchFamily="34" charset="0"/>
              </a:rPr>
              <a:t> </a:t>
            </a:r>
          </a:p>
          <a:p>
            <a:endParaRPr lang="el-GR" sz="1800" dirty="0">
              <a:effectLst/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l-GR" dirty="0">
              <a:effectLst/>
            </a:endParaRPr>
          </a:p>
          <a:p>
            <a:endParaRPr lang="el-GR" dirty="0"/>
          </a:p>
        </p:txBody>
      </p:sp>
      <p:pic>
        <p:nvPicPr>
          <p:cNvPr id="10244" name="Picture 4" descr="Oxytocin Injection - China Oxytocin and Oxytocin Injection">
            <a:extLst>
              <a:ext uri="{FF2B5EF4-FFF2-40B4-BE49-F238E27FC236}">
                <a16:creationId xmlns:a16="http://schemas.microsoft.com/office/drawing/2014/main" xmlns="" id="{528E975B-D8D0-7F14-F880-AF0BD8EB7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9778" y="5347504"/>
            <a:ext cx="2199234" cy="133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ropess – TA-Pharm"/>
          <p:cNvPicPr>
            <a:picLocks noChangeAspect="1" noChangeArrowheads="1"/>
          </p:cNvPicPr>
          <p:nvPr/>
        </p:nvPicPr>
        <p:blipFill>
          <a:blip r:embed="rId3"/>
          <a:srcRect l="12730" t="32459" r="17743" b="32614"/>
          <a:stretch>
            <a:fillRect/>
          </a:stretch>
        </p:blipFill>
        <p:spPr bwMode="auto">
          <a:xfrm>
            <a:off x="9306046" y="3912239"/>
            <a:ext cx="2465408" cy="1238492"/>
          </a:xfrm>
          <a:prstGeom prst="rect">
            <a:avLst/>
          </a:prstGeom>
          <a:noFill/>
        </p:spPr>
      </p:pic>
      <p:sp>
        <p:nvSpPr>
          <p:cNvPr id="4100" name="AutoShape 4" descr="Prostin E-2 Vag Tablets 3mg - Time Medic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2" name="Picture 6" descr="Prostin E2 Vag Tab 3mg 4s"/>
          <p:cNvPicPr>
            <a:picLocks noChangeAspect="1" noChangeArrowheads="1"/>
          </p:cNvPicPr>
          <p:nvPr/>
        </p:nvPicPr>
        <p:blipFill>
          <a:blip r:embed="rId4"/>
          <a:srcRect l="9699" t="22867" r="10037" b="21846"/>
          <a:stretch>
            <a:fillRect/>
          </a:stretch>
        </p:blipFill>
        <p:spPr bwMode="auto">
          <a:xfrm>
            <a:off x="9406224" y="2152888"/>
            <a:ext cx="2318931" cy="1597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8887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479E4B6-DF14-2E34-83EB-5261AE6B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Παρακολούθηση μητέρας-εμβρύου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xmlns="" id="{4DBE4353-B804-0D80-65FB-45115CA10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435" y="2662176"/>
            <a:ext cx="7578832" cy="3357623"/>
          </a:xfrm>
        </p:spPr>
        <p:txBody>
          <a:bodyPr>
            <a:normAutofit fontScale="92500"/>
          </a:bodyPr>
          <a:lstStyle/>
          <a:p>
            <a:r>
              <a:rPr lang="el-GR" dirty="0"/>
              <a:t>Παρακολούθηση της μητέρας:</a:t>
            </a:r>
          </a:p>
          <a:p>
            <a:pPr marL="0" indent="0">
              <a:buNone/>
            </a:pPr>
            <a:r>
              <a:rPr lang="el-GR" dirty="0"/>
              <a:t>	- </a:t>
            </a:r>
            <a:r>
              <a:rPr lang="el-GR" dirty="0" smtClean="0"/>
              <a:t>ΑΠ, σφίξεις </a:t>
            </a:r>
            <a:r>
              <a:rPr lang="el-GR" dirty="0"/>
              <a:t>ανά 1 ώρα</a:t>
            </a:r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smtClean="0"/>
              <a:t>- Θερμοκρασία </a:t>
            </a:r>
            <a:r>
              <a:rPr lang="el-GR" dirty="0"/>
              <a:t>ανά 4 ώρες (αν έχει γίνει ρήξη υμένων ανά 1 ώρα)</a:t>
            </a:r>
          </a:p>
          <a:p>
            <a:pPr marL="0" indent="0">
              <a:buNone/>
            </a:pPr>
            <a:r>
              <a:rPr lang="el-GR" dirty="0"/>
              <a:t>	- Γενική ούρων κατά την εισαγωγή </a:t>
            </a:r>
          </a:p>
          <a:p>
            <a:r>
              <a:rPr lang="el-GR" dirty="0" err="1"/>
              <a:t>Καρδιοτοκογραφική</a:t>
            </a:r>
            <a:r>
              <a:rPr lang="el-GR" dirty="0"/>
              <a:t> παρακολούθηση 20 λεπτά πριν την τοποθέτηση και διατήρηση για τουλάχιστον 40 λεπτά μετά από αυτή </a:t>
            </a:r>
          </a:p>
          <a:p>
            <a:r>
              <a:rPr lang="el-GR" dirty="0"/>
              <a:t>Ακρόαση εμβρυϊκού καρδιακού ρυθμού ανά 1 ώρα </a:t>
            </a:r>
          </a:p>
          <a:p>
            <a:r>
              <a:rPr lang="el-GR" dirty="0"/>
              <a:t>Συνεχής </a:t>
            </a:r>
            <a:r>
              <a:rPr lang="el-GR" dirty="0" err="1"/>
              <a:t>καρδιοτοκογραφική</a:t>
            </a:r>
            <a:r>
              <a:rPr lang="el-GR" dirty="0"/>
              <a:t> παρακολούθηση όταν μετά τη χορήγηση προσταγλανδινών ξεκινήσουν </a:t>
            </a:r>
            <a:r>
              <a:rPr lang="el-GR" dirty="0" smtClean="0"/>
              <a:t>συστολές</a:t>
            </a:r>
            <a:endParaRPr lang="el-GR" dirty="0"/>
          </a:p>
        </p:txBody>
      </p:sp>
      <p:pic>
        <p:nvPicPr>
          <p:cNvPr id="12290" name="Picture 2" descr="Membrane stripping: Risks and effectiveness for inducing labor">
            <a:extLst>
              <a:ext uri="{FF2B5EF4-FFF2-40B4-BE49-F238E27FC236}">
                <a16:creationId xmlns:a16="http://schemas.microsoft.com/office/drawing/2014/main" xmlns="" id="{A617AA57-92AC-5F1C-0D97-9C7BB59FA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5512" y="2675764"/>
            <a:ext cx="3646679" cy="273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435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Ευχαριστώ </a:t>
            </a:r>
            <a:endParaRPr lang="el-GR" dirty="0"/>
          </a:p>
        </p:txBody>
      </p:sp>
      <p:pic>
        <p:nvPicPr>
          <p:cNvPr id="38914" name="Picture 2" descr="Everything You Need To Know When You're Overdue - Cordlife India"/>
          <p:cNvPicPr>
            <a:picLocks noChangeAspect="1" noChangeArrowheads="1"/>
          </p:cNvPicPr>
          <p:nvPr/>
        </p:nvPicPr>
        <p:blipFill>
          <a:blip r:embed="rId2"/>
          <a:srcRect l="-494" t="8507" r="2267" b="-1164"/>
          <a:stretch>
            <a:fillRect/>
          </a:stretch>
        </p:blipFill>
        <p:spPr bwMode="auto">
          <a:xfrm>
            <a:off x="3275640" y="2789498"/>
            <a:ext cx="5613722" cy="3530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5D6C6F0-C690-B62E-CCA2-58ABC699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72663"/>
            <a:ext cx="9134940" cy="1261240"/>
          </a:xfrm>
        </p:spPr>
        <p:txBody>
          <a:bodyPr/>
          <a:lstStyle/>
          <a:p>
            <a:r>
              <a:rPr lang="el-GR" sz="3200" dirty="0"/>
              <a:t>Ποια είναι η φυσιολογική διάρκεια της κύησης;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DF319A3-2B06-926B-6BB2-63A26D0E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9" y="2606565"/>
            <a:ext cx="5768712" cy="4009387"/>
          </a:xfrm>
        </p:spPr>
        <p:txBody>
          <a:bodyPr>
            <a:normAutofit/>
          </a:bodyPr>
          <a:lstStyle/>
          <a:p>
            <a:r>
              <a:rPr lang="el-GR" dirty="0"/>
              <a:t>ΤΕΡ-Τελευταία Έμμηνος Ρύση</a:t>
            </a:r>
          </a:p>
          <a:p>
            <a:r>
              <a:rPr lang="el-GR" dirty="0" smtClean="0"/>
              <a:t>ΠΗΤ-Πιθανή </a:t>
            </a:r>
            <a:r>
              <a:rPr lang="el-GR" dirty="0"/>
              <a:t>Ημερομηνία Τοκετού</a:t>
            </a:r>
          </a:p>
          <a:p>
            <a:r>
              <a:rPr lang="el-GR" dirty="0"/>
              <a:t>Διάρκεια : </a:t>
            </a:r>
          </a:p>
          <a:p>
            <a:pPr marL="0" indent="0">
              <a:buNone/>
            </a:pPr>
            <a:r>
              <a:rPr lang="el-GR" dirty="0" smtClean="0"/>
              <a:t>-280 </a:t>
            </a:r>
            <a:r>
              <a:rPr lang="el-GR" dirty="0"/>
              <a:t>ημέρες (40 εβδομάδες) από την πρώτη μέρα της ΤΕΡ σε γυναίκες με κύκλο </a:t>
            </a:r>
            <a:r>
              <a:rPr lang="el-GR" dirty="0" smtClean="0"/>
              <a:t>28</a:t>
            </a:r>
            <a:r>
              <a:rPr lang="en-US" dirty="0" smtClean="0"/>
              <a:t> </a:t>
            </a:r>
            <a:r>
              <a:rPr lang="el-GR" dirty="0" smtClean="0"/>
              <a:t>ημερών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-266 ημέρες (38 εβδομάδες) από τη σύλληψη </a:t>
            </a:r>
          </a:p>
          <a:p>
            <a:r>
              <a:rPr lang="el-GR" dirty="0"/>
              <a:t>Υπολογισμός ΠΗΤ από ΤΕΡ </a:t>
            </a:r>
            <a:r>
              <a:rPr lang="en-US" dirty="0"/>
              <a:t>(</a:t>
            </a:r>
            <a:r>
              <a:rPr lang="el-GR" dirty="0"/>
              <a:t>Τύπος N</a:t>
            </a:r>
            <a:r>
              <a:rPr lang="en-US" dirty="0"/>
              <a:t>aegele)</a:t>
            </a:r>
            <a:r>
              <a:rPr lang="el-GR" dirty="0"/>
              <a:t>:</a:t>
            </a:r>
          </a:p>
          <a:p>
            <a:pPr marL="0" indent="0">
              <a:buNone/>
            </a:pPr>
            <a:r>
              <a:rPr lang="el-GR" dirty="0"/>
              <a:t>ΤΕΡ + </a:t>
            </a:r>
            <a:r>
              <a:rPr lang="el-GR" dirty="0" smtClean="0"/>
              <a:t>7</a:t>
            </a:r>
            <a:r>
              <a:rPr lang="en-US" dirty="0" smtClean="0"/>
              <a:t> </a:t>
            </a:r>
            <a:r>
              <a:rPr lang="el-GR" dirty="0" smtClean="0"/>
              <a:t>ημέρες </a:t>
            </a:r>
            <a:r>
              <a:rPr lang="el-GR" dirty="0"/>
              <a:t>– </a:t>
            </a:r>
            <a:r>
              <a:rPr lang="el-GR" dirty="0" smtClean="0"/>
              <a:t>3</a:t>
            </a:r>
            <a:r>
              <a:rPr lang="en-US" dirty="0" smtClean="0"/>
              <a:t> </a:t>
            </a:r>
            <a:r>
              <a:rPr lang="el-GR" dirty="0" smtClean="0"/>
              <a:t>μήνες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2053" name="Picture 5" descr="page4image1091310416">
            <a:extLst>
              <a:ext uri="{FF2B5EF4-FFF2-40B4-BE49-F238E27FC236}">
                <a16:creationId xmlns:a16="http://schemas.microsoft.com/office/drawing/2014/main" xmlns="" id="{C5F71C79-517B-DEA4-8790-FE812B5A0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822" y="2514600"/>
            <a:ext cx="3404217" cy="317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ge4image1091310720">
            <a:extLst>
              <a:ext uri="{FF2B5EF4-FFF2-40B4-BE49-F238E27FC236}">
                <a16:creationId xmlns:a16="http://schemas.microsoft.com/office/drawing/2014/main" xmlns="" id="{2946F9FE-B469-BA36-16AD-7AE81413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2312" y="-5628182"/>
            <a:ext cx="361478" cy="6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Δεξιό βέλος 4">
            <a:extLst>
              <a:ext uri="{FF2B5EF4-FFF2-40B4-BE49-F238E27FC236}">
                <a16:creationId xmlns:a16="http://schemas.microsoft.com/office/drawing/2014/main" xmlns="" id="{ED52F9B8-7505-D753-1BC6-C1912DB7CC09}"/>
              </a:ext>
            </a:extLst>
          </p:cNvPr>
          <p:cNvSpPr/>
          <p:nvPr/>
        </p:nvSpPr>
        <p:spPr>
          <a:xfrm>
            <a:off x="7368988" y="3786692"/>
            <a:ext cx="1222834" cy="379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AA24AE-EE4D-112A-1017-2C46770D1923}"/>
              </a:ext>
            </a:extLst>
          </p:cNvPr>
          <p:cNvSpPr txBox="1"/>
          <p:nvPr/>
        </p:nvSpPr>
        <p:spPr>
          <a:xfrm>
            <a:off x="6463863" y="3602573"/>
            <a:ext cx="905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page4image1091310720">
            <a:extLst>
              <a:ext uri="{FF2B5EF4-FFF2-40B4-BE49-F238E27FC236}">
                <a16:creationId xmlns:a16="http://schemas.microsoft.com/office/drawing/2014/main" xmlns="" id="{2D121676-AF80-D041-BCD7-08C212752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81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283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6FE1014-802B-10D7-3146-F66A1AFD1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Συχνότητα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DAE1971-9205-EDA7-E380-779E1EC1B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839" y="2560320"/>
            <a:ext cx="11366338" cy="27257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u="sng" dirty="0"/>
              <a:t>Παράταση </a:t>
            </a:r>
            <a:r>
              <a:rPr lang="el-GR" u="sng" dirty="0" smtClean="0"/>
              <a:t>κύησης:</a:t>
            </a:r>
            <a:r>
              <a:rPr lang="el-GR" dirty="0" smtClean="0"/>
              <a:t> η </a:t>
            </a:r>
            <a:r>
              <a:rPr lang="el-GR" dirty="0"/>
              <a:t>διάρκεια της κύησης που ξεπερνά τις 42 </a:t>
            </a:r>
            <a:r>
              <a:rPr lang="el-GR" dirty="0" smtClean="0"/>
              <a:t>εβδομάδες</a:t>
            </a:r>
            <a:r>
              <a:rPr lang="en-US" dirty="0" smtClean="0"/>
              <a:t> (</a:t>
            </a:r>
            <a:r>
              <a:rPr lang="el-GR" dirty="0" smtClean="0"/>
              <a:t>ΠΟΥ</a:t>
            </a:r>
            <a:r>
              <a:rPr lang="en-US" dirty="0" smtClean="0"/>
              <a:t>, </a:t>
            </a:r>
            <a:r>
              <a:rPr lang="el-GR" dirty="0" smtClean="0"/>
              <a:t>1977 </a:t>
            </a:r>
            <a:r>
              <a:rPr lang="el-GR" dirty="0"/>
              <a:t>&amp; F</a:t>
            </a:r>
            <a:r>
              <a:rPr lang="en-US" dirty="0" smtClean="0"/>
              <a:t>IGO, 1982</a:t>
            </a:r>
            <a:r>
              <a:rPr lang="en-US" dirty="0"/>
              <a:t>)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l-GR" dirty="0" smtClean="0"/>
              <a:t>Συχνότητα: </a:t>
            </a:r>
            <a:r>
              <a:rPr lang="el-GR" dirty="0" smtClean="0"/>
              <a:t>4-10</a:t>
            </a:r>
            <a:r>
              <a:rPr lang="el-GR" dirty="0"/>
              <a:t>% των κύησεων </a:t>
            </a:r>
          </a:p>
          <a:p>
            <a:pPr>
              <a:lnSpc>
                <a:spcPct val="150000"/>
              </a:lnSpc>
            </a:pPr>
            <a:r>
              <a:rPr lang="el-GR" dirty="0"/>
              <a:t>Σε </a:t>
            </a:r>
            <a:r>
              <a:rPr lang="el-GR" dirty="0" smtClean="0"/>
              <a:t>πρωτοτόκες: 15-20</a:t>
            </a:r>
            <a:r>
              <a:rPr lang="el-GR" dirty="0"/>
              <a:t>%</a:t>
            </a:r>
          </a:p>
          <a:p>
            <a:pPr>
              <a:lnSpc>
                <a:spcPct val="150000"/>
              </a:lnSpc>
            </a:pPr>
            <a:r>
              <a:rPr lang="el-GR" dirty="0"/>
              <a:t>Σε πολυτόκες με ιστορικό παράτασης </a:t>
            </a:r>
            <a:r>
              <a:rPr lang="el-GR" dirty="0" smtClean="0"/>
              <a:t>κύησης: 50</a:t>
            </a:r>
            <a:r>
              <a:rPr lang="el-GR" dirty="0"/>
              <a:t>%</a:t>
            </a:r>
          </a:p>
          <a:p>
            <a:pPr marL="0" indent="0">
              <a:lnSpc>
                <a:spcPct val="150000"/>
              </a:lnSpc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Δεξιό βέλος 5">
            <a:extLst>
              <a:ext uri="{FF2B5EF4-FFF2-40B4-BE49-F238E27FC236}">
                <a16:creationId xmlns:a16="http://schemas.microsoft.com/office/drawing/2014/main" xmlns="" id="{2594864B-3738-A93B-0AD2-A9D89384F9BF}"/>
              </a:ext>
            </a:extLst>
          </p:cNvPr>
          <p:cNvSpPr/>
          <p:nvPr/>
        </p:nvSpPr>
        <p:spPr>
          <a:xfrm>
            <a:off x="5385696" y="5286113"/>
            <a:ext cx="1835038" cy="720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Αριστερό βέλος 6">
            <a:extLst>
              <a:ext uri="{FF2B5EF4-FFF2-40B4-BE49-F238E27FC236}">
                <a16:creationId xmlns:a16="http://schemas.microsoft.com/office/drawing/2014/main" xmlns="" id="{1CF58D9B-4AAC-29B5-4EEB-24A5166DC0CD}"/>
              </a:ext>
            </a:extLst>
          </p:cNvPr>
          <p:cNvSpPr/>
          <p:nvPr/>
        </p:nvSpPr>
        <p:spPr>
          <a:xfrm>
            <a:off x="3800569" y="5286113"/>
            <a:ext cx="1835038" cy="7207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8AF1C4-711E-9951-A9AE-01699AE792DD}"/>
              </a:ext>
            </a:extLst>
          </p:cNvPr>
          <p:cNvSpPr txBox="1"/>
          <p:nvPr/>
        </p:nvSpPr>
        <p:spPr>
          <a:xfrm>
            <a:off x="1297923" y="5230044"/>
            <a:ext cx="250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Πρ</a:t>
            </a:r>
            <a:r>
              <a:rPr lang="en-US" dirty="0"/>
              <a:t>ό</a:t>
            </a:r>
            <a:r>
              <a:rPr lang="el-GR" dirty="0"/>
              <a:t>ωρος τοκετός</a:t>
            </a:r>
          </a:p>
          <a:p>
            <a:pPr algn="ctr"/>
            <a:r>
              <a:rPr lang="el-GR" dirty="0"/>
              <a:t>&lt;37 εβδομάδες</a:t>
            </a:r>
          </a:p>
          <a:p>
            <a:pPr algn="ctr"/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C1095A-DC2C-9805-9D6B-23B22716F77D}"/>
              </a:ext>
            </a:extLst>
          </p:cNvPr>
          <p:cNvSpPr txBox="1"/>
          <p:nvPr/>
        </p:nvSpPr>
        <p:spPr>
          <a:xfrm>
            <a:off x="7269285" y="5373469"/>
            <a:ext cx="259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Παράταση κύησης</a:t>
            </a:r>
          </a:p>
          <a:p>
            <a:pPr algn="ctr"/>
            <a:r>
              <a:rPr lang="el-GR" dirty="0"/>
              <a:t>&gt;42 εβδομάδες</a:t>
            </a:r>
          </a:p>
        </p:txBody>
      </p:sp>
    </p:spTree>
    <p:extLst>
      <p:ext uri="{BB962C8B-B14F-4D97-AF65-F5344CB8AC3E}">
        <p14:creationId xmlns:p14="http://schemas.microsoft.com/office/powerpoint/2010/main" xmlns="" val="75569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A53FD09-728C-325F-0C0B-1BB0E85EB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Εκτίμηση της ηλικίας </a:t>
            </a:r>
            <a:r>
              <a:rPr lang="el-GR" dirty="0" smtClean="0"/>
              <a:t>κύησης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7A277E2-4947-3B09-AFA7-23152C905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68" y="2366682"/>
            <a:ext cx="7691717" cy="4045694"/>
          </a:xfrm>
        </p:spPr>
        <p:txBody>
          <a:bodyPr>
            <a:noAutofit/>
          </a:bodyPr>
          <a:lstStyle/>
          <a:p>
            <a:r>
              <a:rPr lang="el-GR" sz="1400" dirty="0"/>
              <a:t>Η 1</a:t>
            </a:r>
            <a:r>
              <a:rPr lang="el-GR" sz="1400" baseline="30000" dirty="0"/>
              <a:t>η</a:t>
            </a:r>
            <a:r>
              <a:rPr lang="el-GR" sz="1400" dirty="0"/>
              <a:t> μέρα της ΤΕΡ – σημαντική απομνημόνευση (μείωση ψευδών παρατασιακών κυήσεων)</a:t>
            </a:r>
          </a:p>
          <a:p>
            <a:r>
              <a:rPr lang="el-GR" sz="1400" dirty="0"/>
              <a:t>Το κεφαλουραίο μήκος του εμβρύου (</a:t>
            </a:r>
            <a:r>
              <a:rPr lang="en-US" sz="1400" b="1" dirty="0"/>
              <a:t>CRL: </a:t>
            </a:r>
            <a:r>
              <a:rPr lang="en-US" sz="1400" dirty="0"/>
              <a:t>Crown-Rump Length</a:t>
            </a:r>
            <a:r>
              <a:rPr lang="el-GR" sz="1400" dirty="0"/>
              <a:t>)</a:t>
            </a:r>
            <a:r>
              <a:rPr lang="en-US" sz="1400" dirty="0"/>
              <a:t> </a:t>
            </a:r>
            <a:r>
              <a:rPr lang="el-GR" sz="1400" dirty="0"/>
              <a:t>στο 1</a:t>
            </a:r>
            <a:r>
              <a:rPr lang="el-GR" sz="1400" baseline="30000" dirty="0"/>
              <a:t>ο</a:t>
            </a:r>
            <a:r>
              <a:rPr lang="el-GR" sz="1400" dirty="0"/>
              <a:t> τρίμηνο της κύησης είναι η ακριβέστερη μέθοδος προσδιορισμού της ΗΚ</a:t>
            </a:r>
            <a:endParaRPr lang="en-US" sz="1400" dirty="0"/>
          </a:p>
          <a:p>
            <a:r>
              <a:rPr lang="en-US" sz="1400" dirty="0"/>
              <a:t>H</a:t>
            </a:r>
            <a:r>
              <a:rPr lang="el-GR" sz="1400" dirty="0"/>
              <a:t> </a:t>
            </a:r>
            <a:r>
              <a:rPr lang="el-GR" sz="1400" dirty="0" err="1" smtClean="0"/>
              <a:t>αμφιβρεγματική</a:t>
            </a:r>
            <a:r>
              <a:rPr lang="el-GR" sz="1400" dirty="0" smtClean="0"/>
              <a:t> διάμετρος </a:t>
            </a:r>
            <a:r>
              <a:rPr lang="el-GR" sz="1400" dirty="0"/>
              <a:t>(</a:t>
            </a:r>
            <a:r>
              <a:rPr lang="en" sz="1400" dirty="0"/>
              <a:t>BPD), </a:t>
            </a:r>
            <a:r>
              <a:rPr lang="el-GR" sz="1400" dirty="0"/>
              <a:t>η </a:t>
            </a:r>
            <a:r>
              <a:rPr lang="el-GR" sz="1400" dirty="0" smtClean="0"/>
              <a:t>περίμετρος </a:t>
            </a:r>
            <a:r>
              <a:rPr lang="el-GR" sz="1400" dirty="0"/>
              <a:t>της </a:t>
            </a:r>
            <a:r>
              <a:rPr lang="el-GR" sz="1400" dirty="0" smtClean="0"/>
              <a:t>κεφαλής </a:t>
            </a:r>
            <a:r>
              <a:rPr lang="el-GR" sz="1400" dirty="0"/>
              <a:t>(</a:t>
            </a:r>
            <a:r>
              <a:rPr lang="en" sz="1400" dirty="0"/>
              <a:t>HC) </a:t>
            </a:r>
            <a:r>
              <a:rPr lang="el-GR" sz="1400" dirty="0"/>
              <a:t>και το </a:t>
            </a:r>
            <a:r>
              <a:rPr lang="el-GR" sz="1400" dirty="0" smtClean="0"/>
              <a:t>μήκος </a:t>
            </a:r>
            <a:r>
              <a:rPr lang="el-GR" sz="1400" dirty="0"/>
              <a:t>του </a:t>
            </a:r>
            <a:r>
              <a:rPr lang="el-GR" sz="1400" dirty="0" smtClean="0"/>
              <a:t>μηριαίου </a:t>
            </a:r>
            <a:r>
              <a:rPr lang="el-GR" sz="1400" dirty="0"/>
              <a:t>(</a:t>
            </a:r>
            <a:r>
              <a:rPr lang="en" sz="1400" dirty="0"/>
              <a:t>FL) </a:t>
            </a:r>
            <a:r>
              <a:rPr lang="el-GR" sz="1400" dirty="0"/>
              <a:t>στο 2ο </a:t>
            </a:r>
            <a:r>
              <a:rPr lang="el-GR" sz="1400" dirty="0" smtClean="0"/>
              <a:t>τρίμηνο </a:t>
            </a:r>
            <a:r>
              <a:rPr lang="el-GR" sz="1400" dirty="0"/>
              <a:t>της </a:t>
            </a:r>
            <a:r>
              <a:rPr lang="el-GR" sz="1400" dirty="0" smtClean="0"/>
              <a:t>κύησης αποτελούν δείκτες υπολογισμού </a:t>
            </a:r>
            <a:r>
              <a:rPr lang="el-GR" sz="1400" dirty="0"/>
              <a:t>της </a:t>
            </a:r>
            <a:r>
              <a:rPr lang="el-GR" sz="1400" dirty="0" smtClean="0"/>
              <a:t>ηλικίας κύησης </a:t>
            </a:r>
            <a:endParaRPr lang="en-US" sz="1400" dirty="0"/>
          </a:p>
          <a:p>
            <a:r>
              <a:rPr lang="el-GR" sz="1400" dirty="0"/>
              <a:t>Σφάλμα υπερηχογραφικής εκτίμησης (αυξάνεται όσο πιο προχωρημένη είναι η ηλικία κύησης)</a:t>
            </a:r>
          </a:p>
          <a:p>
            <a:pPr>
              <a:buFontTx/>
              <a:buChar char="-"/>
            </a:pPr>
            <a:r>
              <a:rPr lang="el-GR" sz="1400" dirty="0" smtClean="0">
                <a:effectLst/>
              </a:rPr>
              <a:t>±5 ημέρες </a:t>
            </a:r>
            <a:r>
              <a:rPr lang="el-GR" sz="1400" dirty="0">
                <a:effectLst/>
              </a:rPr>
              <a:t>στο </a:t>
            </a:r>
            <a:r>
              <a:rPr lang="el-GR" sz="1400" dirty="0" smtClean="0">
                <a:effectLst/>
              </a:rPr>
              <a:t>1</a:t>
            </a:r>
            <a:r>
              <a:rPr lang="el-GR" sz="1400" baseline="30000" dirty="0" smtClean="0">
                <a:effectLst/>
              </a:rPr>
              <a:t>ο</a:t>
            </a:r>
            <a:r>
              <a:rPr lang="el-GR" sz="1400" dirty="0" smtClean="0">
                <a:effectLst/>
              </a:rPr>
              <a:t> τρίμηνο</a:t>
            </a:r>
            <a:endParaRPr lang="el-GR" sz="1400" dirty="0"/>
          </a:p>
          <a:p>
            <a:pPr>
              <a:buFontTx/>
              <a:buChar char="-"/>
            </a:pPr>
            <a:r>
              <a:rPr lang="el-GR" sz="1400" dirty="0">
                <a:effectLst/>
              </a:rPr>
              <a:t>±</a:t>
            </a:r>
            <a:r>
              <a:rPr lang="el-GR" sz="1400" dirty="0" smtClean="0">
                <a:effectLst/>
              </a:rPr>
              <a:t>10 ημέρες στο 2</a:t>
            </a:r>
            <a:r>
              <a:rPr lang="el-GR" sz="1400" baseline="30000" dirty="0" smtClean="0">
                <a:effectLst/>
              </a:rPr>
              <a:t>ο</a:t>
            </a:r>
            <a:r>
              <a:rPr lang="el-GR" sz="1400" dirty="0" smtClean="0">
                <a:effectLst/>
              </a:rPr>
              <a:t> τρίμηνο  </a:t>
            </a:r>
            <a:endParaRPr lang="el-GR" sz="1400" dirty="0">
              <a:effectLst/>
            </a:endParaRPr>
          </a:p>
          <a:p>
            <a:pPr>
              <a:buFontTx/>
              <a:buChar char="-"/>
            </a:pPr>
            <a:r>
              <a:rPr lang="el-GR" sz="1400" dirty="0">
                <a:effectLst/>
              </a:rPr>
              <a:t>±</a:t>
            </a:r>
            <a:r>
              <a:rPr lang="el-GR" sz="1400" dirty="0" smtClean="0">
                <a:effectLst/>
              </a:rPr>
              <a:t>20 ημέρες στο 3</a:t>
            </a:r>
            <a:r>
              <a:rPr lang="el-GR" sz="1400" baseline="30000" dirty="0" smtClean="0">
                <a:effectLst/>
              </a:rPr>
              <a:t>ο</a:t>
            </a:r>
            <a:r>
              <a:rPr lang="el-GR" sz="1400" dirty="0" smtClean="0">
                <a:effectLst/>
              </a:rPr>
              <a:t> τρίμηνο </a:t>
            </a:r>
            <a:endParaRPr lang="el-GR" sz="1400" dirty="0">
              <a:effectLst/>
            </a:endParaRPr>
          </a:p>
        </p:txBody>
      </p:sp>
      <p:pic>
        <p:nvPicPr>
          <p:cNvPr id="4105" name="Picture 9" descr="Crown-Rump Length (CRL) Measurement Ultrasound">
            <a:extLst>
              <a:ext uri="{FF2B5EF4-FFF2-40B4-BE49-F238E27FC236}">
                <a16:creationId xmlns:a16="http://schemas.microsoft.com/office/drawing/2014/main" xmlns="" id="{0B937F96-3B80-3422-3B6B-16A6B60D7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646" y="2254350"/>
            <a:ext cx="4170354" cy="23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a) Fetal Head Biometric Measurements: Head Circumference (HC),... |  Download High-Resolution Scientific Diagram">
            <a:extLst>
              <a:ext uri="{FF2B5EF4-FFF2-40B4-BE49-F238E27FC236}">
                <a16:creationId xmlns:a16="http://schemas.microsoft.com/office/drawing/2014/main" xmlns="" id="{A2E3C0B1-DB2A-90F6-A765-C000E2C5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646" y="4603650"/>
            <a:ext cx="4170354" cy="169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703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93A77F3-58B0-58B3-FC8D-312D18BC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Που οφείλεται η παράταση της κύησης;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70152B3-5283-1036-1C25-39AB2463C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65" y="2291378"/>
            <a:ext cx="5624070" cy="4329341"/>
          </a:xfrm>
        </p:spPr>
        <p:txBody>
          <a:bodyPr>
            <a:noAutofit/>
          </a:bodyPr>
          <a:lstStyle/>
          <a:p>
            <a:r>
              <a:rPr lang="el-GR" sz="1600" dirty="0" smtClean="0"/>
              <a:t>Μη ακριβής υπολογισμός </a:t>
            </a:r>
            <a:r>
              <a:rPr lang="el-GR" sz="1600" dirty="0"/>
              <a:t>της </a:t>
            </a:r>
            <a:r>
              <a:rPr lang="el-GR" sz="1600" dirty="0" smtClean="0"/>
              <a:t>ηλικίας κύησης </a:t>
            </a:r>
            <a:endParaRPr lang="el-GR" sz="1600" dirty="0"/>
          </a:p>
          <a:p>
            <a:r>
              <a:rPr lang="el-GR" sz="1600" dirty="0"/>
              <a:t>Η αληθής παράταση </a:t>
            </a:r>
            <a:r>
              <a:rPr lang="el-GR" sz="1600" dirty="0" smtClean="0"/>
              <a:t>είναι </a:t>
            </a:r>
            <a:r>
              <a:rPr lang="el-GR" sz="1600" dirty="0"/>
              <a:t>άγνωστης </a:t>
            </a:r>
            <a:r>
              <a:rPr lang="el-GR" sz="1600" dirty="0" smtClean="0"/>
              <a:t>αιτιολογίας</a:t>
            </a:r>
          </a:p>
          <a:p>
            <a:pPr lvl="1"/>
            <a:r>
              <a:rPr lang="el-GR" sz="1400" dirty="0" smtClean="0"/>
              <a:t>Ανεπάρκεια της </a:t>
            </a:r>
            <a:r>
              <a:rPr lang="el-GR" sz="1400" dirty="0" err="1" smtClean="0"/>
              <a:t>πλακουντιακής</a:t>
            </a:r>
            <a:r>
              <a:rPr lang="el-GR" sz="1400" dirty="0" smtClean="0"/>
              <a:t> </a:t>
            </a:r>
            <a:r>
              <a:rPr lang="el-GR" sz="1400" dirty="0" err="1" smtClean="0"/>
              <a:t>σουλφατάσης</a:t>
            </a:r>
            <a:r>
              <a:rPr lang="el-GR" sz="1400" dirty="0" smtClean="0"/>
              <a:t> </a:t>
            </a:r>
            <a:r>
              <a:rPr lang="el-GR" sz="1400" dirty="0" smtClean="0"/>
              <a:t>= χαμηλά </a:t>
            </a:r>
            <a:r>
              <a:rPr lang="el-GR" sz="1400" dirty="0" smtClean="0"/>
              <a:t>οιστρογόνα </a:t>
            </a:r>
            <a:endParaRPr lang="el-GR" sz="1400" dirty="0" smtClean="0"/>
          </a:p>
          <a:p>
            <a:pPr lvl="1"/>
            <a:r>
              <a:rPr lang="el-GR" sz="1400" dirty="0" smtClean="0"/>
              <a:t>Σπάνια περίπτωση η </a:t>
            </a:r>
            <a:r>
              <a:rPr lang="el-GR" sz="1400" dirty="0" err="1" smtClean="0"/>
              <a:t>εμβρυ</a:t>
            </a:r>
            <a:r>
              <a:rPr lang="en-US" sz="1400" dirty="0" smtClean="0"/>
              <a:t>ϊ</a:t>
            </a:r>
            <a:r>
              <a:rPr lang="el-GR" sz="1400" dirty="0" err="1" smtClean="0"/>
              <a:t>κή</a:t>
            </a:r>
            <a:r>
              <a:rPr lang="el-GR" sz="1400" dirty="0" smtClean="0"/>
              <a:t> ανεγκεφαλία</a:t>
            </a:r>
            <a:endParaRPr lang="el-GR" sz="1400" dirty="0"/>
          </a:p>
          <a:p>
            <a:r>
              <a:rPr lang="el-GR" sz="1600" dirty="0" smtClean="0"/>
              <a:t>Παράγοντες:</a:t>
            </a:r>
          </a:p>
          <a:p>
            <a:pPr lvl="1"/>
            <a:r>
              <a:rPr lang="el-GR" sz="1400" dirty="0" smtClean="0"/>
              <a:t>Α</a:t>
            </a:r>
            <a:r>
              <a:rPr lang="el-GR" sz="1400" dirty="0" smtClean="0"/>
              <a:t>τοκία</a:t>
            </a:r>
            <a:endParaRPr lang="el-GR" sz="1400" dirty="0"/>
          </a:p>
          <a:p>
            <a:pPr lvl="1"/>
            <a:r>
              <a:rPr lang="el-GR" sz="1400" dirty="0"/>
              <a:t>Ιστορικό παράτασης κύησης</a:t>
            </a:r>
          </a:p>
          <a:p>
            <a:pPr lvl="1"/>
            <a:r>
              <a:rPr lang="el-GR" sz="1400" dirty="0"/>
              <a:t>Οικογενειακό ιστορικό (αν η έγκυος ή ο σύντροφος της είχαν γεννηθεί &gt;42 </a:t>
            </a:r>
            <a:r>
              <a:rPr lang="el-GR" sz="1400" dirty="0" smtClean="0"/>
              <a:t>εβδομάδων)</a:t>
            </a:r>
            <a:endParaRPr lang="el-GR" sz="1400" dirty="0"/>
          </a:p>
          <a:p>
            <a:pPr lvl="1"/>
            <a:r>
              <a:rPr lang="el-GR" sz="1400" dirty="0" smtClean="0"/>
              <a:t>Αυξημένο βάρος/παχυσαρκία </a:t>
            </a:r>
            <a:r>
              <a:rPr lang="el-GR" sz="1400" dirty="0"/>
              <a:t>της εγκύου (</a:t>
            </a:r>
            <a:r>
              <a:rPr lang="en-US" sz="1400" dirty="0"/>
              <a:t>BMI &gt;25</a:t>
            </a:r>
            <a:r>
              <a:rPr lang="el-GR" sz="1400" dirty="0" smtClean="0"/>
              <a:t>)</a:t>
            </a:r>
            <a:endParaRPr lang="el-GR" sz="1600" dirty="0"/>
          </a:p>
          <a:p>
            <a:pPr lvl="1"/>
            <a:r>
              <a:rPr lang="el-GR" sz="1400" dirty="0"/>
              <a:t>Άρρεν φύλο του </a:t>
            </a:r>
            <a:r>
              <a:rPr lang="el-GR" sz="1400" dirty="0" smtClean="0"/>
              <a:t>εμβρύου</a:t>
            </a:r>
            <a:endParaRPr lang="el-GR" sz="1200" dirty="0"/>
          </a:p>
          <a:p>
            <a:pPr marL="0" indent="0">
              <a:buNone/>
            </a:pPr>
            <a:endParaRPr lang="el-GR" sz="1200" dirty="0"/>
          </a:p>
          <a:p>
            <a:pPr marL="0" indent="0">
              <a:buNone/>
            </a:pPr>
            <a:endParaRPr lang="el-GR" sz="1200" dirty="0"/>
          </a:p>
        </p:txBody>
      </p:sp>
      <p:pic>
        <p:nvPicPr>
          <p:cNvPr id="3073" name="Picture 1" descr="page9image936271504">
            <a:extLst>
              <a:ext uri="{FF2B5EF4-FFF2-40B4-BE49-F238E27FC236}">
                <a16:creationId xmlns:a16="http://schemas.microsoft.com/office/drawing/2014/main" xmlns="" id="{663F7A54-331F-C59E-5536-FE41F69C2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2314" y="2291378"/>
            <a:ext cx="5695226" cy="406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12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AB77785-283F-F47F-13C1-3B9BFFA0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Κλινική σημασία της παράτασης κύησης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6FFDB26-1DA1-E455-3564-09A109EDA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62" y="2431228"/>
            <a:ext cx="6134582" cy="4098664"/>
          </a:xfrm>
        </p:spPr>
        <p:txBody>
          <a:bodyPr>
            <a:normAutofit/>
          </a:bodyPr>
          <a:lstStyle/>
          <a:p>
            <a:r>
              <a:rPr lang="el-GR" dirty="0" smtClean="0"/>
              <a:t>Αύξηση</a:t>
            </a:r>
            <a:r>
              <a:rPr lang="el-GR" sz="1800" dirty="0" smtClean="0">
                <a:effectLst/>
              </a:rPr>
              <a:t> </a:t>
            </a:r>
            <a:r>
              <a:rPr lang="el-GR" sz="1800" dirty="0" err="1" smtClean="0">
                <a:effectLst/>
              </a:rPr>
              <a:t>περιγεννητικής</a:t>
            </a:r>
            <a:r>
              <a:rPr lang="el-GR" sz="1800" dirty="0" smtClean="0">
                <a:solidFill>
                  <a:srgbClr val="BFBFBF"/>
                </a:solidFill>
                <a:effectLst/>
              </a:rPr>
              <a:t> </a:t>
            </a:r>
            <a:r>
              <a:rPr lang="el-GR" sz="1800" dirty="0" smtClean="0">
                <a:effectLst/>
              </a:rPr>
              <a:t>θνησιμότητας</a:t>
            </a:r>
            <a:r>
              <a:rPr lang="el-GR" sz="1800" dirty="0" smtClean="0">
                <a:solidFill>
                  <a:srgbClr val="BFBFBF"/>
                </a:solidFill>
                <a:effectLst/>
              </a:rPr>
              <a:t> </a:t>
            </a:r>
            <a:r>
              <a:rPr lang="el-GR" sz="1800" dirty="0">
                <a:effectLst/>
              </a:rPr>
              <a:t>(</a:t>
            </a:r>
            <a:r>
              <a:rPr lang="el-GR" sz="1800" dirty="0" smtClean="0">
                <a:effectLst/>
              </a:rPr>
              <a:t>ενδομήτριος θάνατος </a:t>
            </a:r>
            <a:r>
              <a:rPr lang="el-GR" sz="1800" dirty="0">
                <a:effectLst/>
              </a:rPr>
              <a:t>και </a:t>
            </a:r>
            <a:r>
              <a:rPr lang="el-GR" sz="1800" dirty="0" smtClean="0">
                <a:effectLst/>
              </a:rPr>
              <a:t>πρώιμος νεογνικός </a:t>
            </a:r>
            <a:r>
              <a:rPr lang="el-GR" sz="1800" dirty="0">
                <a:effectLst/>
              </a:rPr>
              <a:t>θάνατος)</a:t>
            </a:r>
            <a:endParaRPr lang="el-GR" dirty="0">
              <a:effectLst/>
            </a:endParaRPr>
          </a:p>
          <a:p>
            <a:r>
              <a:rPr lang="el-GR" dirty="0"/>
              <a:t>Σ</a:t>
            </a:r>
            <a:r>
              <a:rPr lang="el-GR" sz="1800" dirty="0">
                <a:effectLst/>
              </a:rPr>
              <a:t>ε </a:t>
            </a:r>
            <a:r>
              <a:rPr lang="el-GR" sz="1800" dirty="0" smtClean="0">
                <a:effectLst/>
              </a:rPr>
              <a:t>κυήσεις </a:t>
            </a:r>
            <a:r>
              <a:rPr lang="el-GR" sz="1800" dirty="0">
                <a:effectLst/>
              </a:rPr>
              <a:t>&gt;42 </a:t>
            </a:r>
            <a:r>
              <a:rPr lang="el-GR" sz="1800" dirty="0" smtClean="0">
                <a:effectLst/>
              </a:rPr>
              <a:t>εβδομάδων διπλάσιο </a:t>
            </a:r>
            <a:r>
              <a:rPr lang="el-GR" sz="1800" dirty="0">
                <a:effectLst/>
              </a:rPr>
              <a:t>ποσοστό σε </a:t>
            </a:r>
            <a:r>
              <a:rPr lang="el-GR" sz="1800" dirty="0" smtClean="0">
                <a:effectLst/>
              </a:rPr>
              <a:t>σχέση </a:t>
            </a:r>
            <a:r>
              <a:rPr lang="el-GR" sz="1800" dirty="0">
                <a:effectLst/>
              </a:rPr>
              <a:t>με τις </a:t>
            </a:r>
            <a:r>
              <a:rPr lang="el-GR" sz="1800" dirty="0" err="1" smtClean="0">
                <a:effectLst/>
              </a:rPr>
              <a:t>τελειόμηνες</a:t>
            </a:r>
            <a:r>
              <a:rPr lang="el-GR" sz="1800" dirty="0" smtClean="0">
                <a:effectLst/>
              </a:rPr>
              <a:t> </a:t>
            </a:r>
            <a:r>
              <a:rPr lang="el-GR" sz="1800" dirty="0">
                <a:effectLst/>
              </a:rPr>
              <a:t>και εξαπλάσιο ποσοστό σε </a:t>
            </a:r>
            <a:r>
              <a:rPr lang="el-GR" sz="1800" dirty="0" smtClean="0">
                <a:effectLst/>
              </a:rPr>
              <a:t>κυήσεις </a:t>
            </a:r>
            <a:r>
              <a:rPr lang="el-GR" sz="1800" dirty="0">
                <a:effectLst/>
              </a:rPr>
              <a:t>&gt;43 </a:t>
            </a:r>
            <a:r>
              <a:rPr lang="el-GR" sz="1800" dirty="0" err="1" smtClean="0">
                <a:effectLst/>
              </a:rPr>
              <a:t>εβδομάδων</a:t>
            </a:r>
            <a:endParaRPr lang="el-GR" dirty="0">
              <a:effectLst/>
            </a:endParaRPr>
          </a:p>
          <a:p>
            <a:r>
              <a:rPr lang="el-GR" dirty="0"/>
              <a:t>Αιτίες περιγεννητικής θνησιμότητας:</a:t>
            </a:r>
          </a:p>
          <a:p>
            <a:pPr marL="0" indent="0">
              <a:buNone/>
            </a:pPr>
            <a:r>
              <a:rPr lang="el-GR" dirty="0" smtClean="0"/>
              <a:t>-</a:t>
            </a:r>
            <a:r>
              <a:rPr lang="el-GR" dirty="0" err="1" smtClean="0"/>
              <a:t>Π</a:t>
            </a:r>
            <a:r>
              <a:rPr lang="el-GR" dirty="0" err="1" smtClean="0"/>
              <a:t>λακουντιακή</a:t>
            </a:r>
            <a:r>
              <a:rPr lang="el-GR" dirty="0" smtClean="0"/>
              <a:t> </a:t>
            </a:r>
            <a:r>
              <a:rPr lang="el-GR" dirty="0"/>
              <a:t>ανεπάρκεια </a:t>
            </a:r>
            <a:r>
              <a:rPr lang="el-GR" dirty="0" smtClean="0"/>
              <a:t>(«γήρανση» </a:t>
            </a:r>
            <a:r>
              <a:rPr lang="el-GR" dirty="0"/>
              <a:t>πλακούντα)</a:t>
            </a:r>
          </a:p>
          <a:p>
            <a:pPr marL="0" indent="0">
              <a:buNone/>
            </a:pPr>
            <a:r>
              <a:rPr lang="el-GR" dirty="0" smtClean="0"/>
              <a:t>-</a:t>
            </a:r>
            <a:r>
              <a:rPr lang="el-GR" dirty="0" err="1" smtClean="0"/>
              <a:t>Εισρόφηση</a:t>
            </a:r>
            <a:r>
              <a:rPr lang="el-GR" dirty="0" smtClean="0"/>
              <a:t> </a:t>
            </a:r>
            <a:r>
              <a:rPr lang="el-GR" dirty="0"/>
              <a:t>μηκωνίου</a:t>
            </a:r>
          </a:p>
          <a:p>
            <a:pPr marL="0" indent="0">
              <a:buNone/>
            </a:pPr>
            <a:r>
              <a:rPr lang="el-GR" dirty="0" smtClean="0"/>
              <a:t>-Ενδομήτρια </a:t>
            </a:r>
            <a:r>
              <a:rPr lang="el-GR" dirty="0"/>
              <a:t>λοίμωξη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2290" name="Picture 2" descr="Placenta | Radiology 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7717" y="2280213"/>
            <a:ext cx="3650112" cy="4398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910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5773D82-8E7F-CD04-F8A6-A9763F29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Κίνδυνοι παρατασικού εμβρύου</a:t>
            </a:r>
            <a:r>
              <a:rPr lang="en-US" sz="2800" dirty="0"/>
              <a:t> - ν</a:t>
            </a:r>
            <a:r>
              <a:rPr lang="el-GR" sz="2800" dirty="0"/>
              <a:t>εογνού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60D72DD-626A-CC80-BCCB-FAA145618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603" y="2958230"/>
            <a:ext cx="4388820" cy="3491754"/>
          </a:xfrm>
        </p:spPr>
        <p:txBody>
          <a:bodyPr>
            <a:normAutofit/>
          </a:bodyPr>
          <a:lstStyle/>
          <a:p>
            <a:r>
              <a:rPr lang="el-GR" dirty="0"/>
              <a:t>Μακροσωμία εμβρύου (παρατεταμένος τοκετός, κεφαλοπυελική δυσαναλογία, δυστοκία ώμων)</a:t>
            </a:r>
          </a:p>
          <a:p>
            <a:r>
              <a:rPr lang="el-GR" dirty="0"/>
              <a:t>Ελαττωμένο αμνιακό υγρό – συμπίεση ομφαλίου λώρου</a:t>
            </a:r>
          </a:p>
          <a:p>
            <a:r>
              <a:rPr lang="el-GR" dirty="0"/>
              <a:t>Μειωμένες εμβρυϊκές κινήσεις</a:t>
            </a:r>
          </a:p>
          <a:p>
            <a:r>
              <a:rPr lang="el-GR" dirty="0" smtClean="0"/>
              <a:t>Διαταραχές </a:t>
            </a:r>
            <a:r>
              <a:rPr lang="el-GR" dirty="0"/>
              <a:t>καρδιακού ρυθμού στο καρδιοτοκογράφημα (υποξία) </a:t>
            </a:r>
          </a:p>
          <a:p>
            <a:r>
              <a:rPr lang="el-GR" dirty="0"/>
              <a:t>Αποβολή μηκωνίου</a:t>
            </a: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xmlns="" id="{6E9AE6B7-9FEE-BD55-C118-CA52F8BC8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1" y="2979071"/>
            <a:ext cx="4825159" cy="3377705"/>
          </a:xfrm>
        </p:spPr>
        <p:txBody>
          <a:bodyPr>
            <a:normAutofit/>
          </a:bodyPr>
          <a:lstStyle/>
          <a:p>
            <a:r>
              <a:rPr lang="el-GR" dirty="0" smtClean="0"/>
              <a:t>Ορθοπαιδικές </a:t>
            </a:r>
            <a:r>
              <a:rPr lang="el-GR" dirty="0"/>
              <a:t>και νευρολογικές επιπλοκές (δυστοκία ώμων)</a:t>
            </a:r>
          </a:p>
          <a:p>
            <a:r>
              <a:rPr lang="el-GR" dirty="0" smtClean="0"/>
              <a:t>Χαμηλό </a:t>
            </a:r>
            <a:r>
              <a:rPr lang="en" dirty="0" smtClean="0"/>
              <a:t>pH </a:t>
            </a:r>
            <a:r>
              <a:rPr lang="el-GR" dirty="0" smtClean="0"/>
              <a:t>ομφαλικής αρτηρίας κατά </a:t>
            </a:r>
            <a:r>
              <a:rPr lang="el-GR" dirty="0"/>
              <a:t>τον </a:t>
            </a:r>
            <a:r>
              <a:rPr lang="el-GR" dirty="0" smtClean="0"/>
              <a:t>τοκετό </a:t>
            </a:r>
            <a:endParaRPr lang="el-GR" dirty="0"/>
          </a:p>
          <a:p>
            <a:r>
              <a:rPr lang="el-GR" dirty="0" smtClean="0"/>
              <a:t>Μειωμένο </a:t>
            </a:r>
            <a:r>
              <a:rPr lang="en" dirty="0" smtClean="0"/>
              <a:t>Apgar </a:t>
            </a:r>
            <a:r>
              <a:rPr lang="en" dirty="0"/>
              <a:t>score </a:t>
            </a:r>
            <a:r>
              <a:rPr lang="el-GR" dirty="0"/>
              <a:t>στο </a:t>
            </a:r>
            <a:r>
              <a:rPr lang="el-GR" dirty="0" smtClean="0"/>
              <a:t>5</a:t>
            </a:r>
            <a:r>
              <a:rPr lang="el-GR" baseline="30000" dirty="0" smtClean="0"/>
              <a:t>ο</a:t>
            </a:r>
            <a:r>
              <a:rPr lang="el-GR" dirty="0" smtClean="0"/>
              <a:t> λεπτό</a:t>
            </a:r>
            <a:endParaRPr lang="el-GR" dirty="0"/>
          </a:p>
          <a:p>
            <a:r>
              <a:rPr lang="el-GR" dirty="0"/>
              <a:t>Υποθερμία</a:t>
            </a:r>
          </a:p>
          <a:p>
            <a:r>
              <a:rPr lang="el-GR" dirty="0"/>
              <a:t>Υπογλυκαιμία</a:t>
            </a:r>
          </a:p>
          <a:p>
            <a:r>
              <a:rPr lang="el-GR" dirty="0"/>
              <a:t>Αναπνευστική δυσχέρεια </a:t>
            </a:r>
          </a:p>
          <a:p>
            <a:r>
              <a:rPr lang="el-GR" dirty="0"/>
              <a:t>Π</a:t>
            </a:r>
            <a:r>
              <a:rPr lang="el-GR" dirty="0" smtClean="0"/>
              <a:t>νευμονία </a:t>
            </a:r>
            <a:r>
              <a:rPr lang="el-GR" dirty="0"/>
              <a:t>εξ’ εισροφήσεως </a:t>
            </a:r>
            <a:r>
              <a:rPr lang="el-GR" dirty="0" smtClean="0"/>
              <a:t>μηκωνίου</a:t>
            </a:r>
            <a:endParaRPr lang="el-GR" dirty="0"/>
          </a:p>
        </p:txBody>
      </p:sp>
      <p:sp>
        <p:nvSpPr>
          <p:cNvPr id="14" name="Πεντάγωνο 13">
            <a:extLst>
              <a:ext uri="{FF2B5EF4-FFF2-40B4-BE49-F238E27FC236}">
                <a16:creationId xmlns:a16="http://schemas.microsoft.com/office/drawing/2014/main" xmlns="" id="{676C7B96-F61B-63BA-9B1B-8AC164968E10}"/>
              </a:ext>
            </a:extLst>
          </p:cNvPr>
          <p:cNvSpPr/>
          <p:nvPr/>
        </p:nvSpPr>
        <p:spPr>
          <a:xfrm>
            <a:off x="903642" y="2315346"/>
            <a:ext cx="1807285" cy="52713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ΕΜΒΡΥΑ</a:t>
            </a:r>
          </a:p>
        </p:txBody>
      </p:sp>
      <p:sp>
        <p:nvSpPr>
          <p:cNvPr id="16" name="Πεντάγωνο 15">
            <a:extLst>
              <a:ext uri="{FF2B5EF4-FFF2-40B4-BE49-F238E27FC236}">
                <a16:creationId xmlns:a16="http://schemas.microsoft.com/office/drawing/2014/main" xmlns="" id="{524778C1-E50D-2D30-B204-352FED8B6C2B}"/>
              </a:ext>
            </a:extLst>
          </p:cNvPr>
          <p:cNvSpPr/>
          <p:nvPr/>
        </p:nvSpPr>
        <p:spPr>
          <a:xfrm>
            <a:off x="6663588" y="2326921"/>
            <a:ext cx="1807285" cy="52713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ΝΕΟΓΝΑ</a:t>
            </a:r>
          </a:p>
        </p:txBody>
      </p:sp>
    </p:spTree>
    <p:extLst>
      <p:ext uri="{BB962C8B-B14F-4D97-AF65-F5344CB8AC3E}">
        <p14:creationId xmlns:p14="http://schemas.microsoft.com/office/powerpoint/2010/main" xmlns="" val="94646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35D9A8E-F3CD-FC31-4F3D-9C06ACD1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440189"/>
            <a:ext cx="8761413" cy="646331"/>
          </a:xfrm>
        </p:spPr>
        <p:txBody>
          <a:bodyPr/>
          <a:lstStyle/>
          <a:p>
            <a:r>
              <a:rPr lang="el-GR" dirty="0"/>
              <a:t>Κίνδυνοι για τη μητέρα</a:t>
            </a:r>
          </a:p>
        </p:txBody>
      </p:sp>
      <p:pic>
        <p:nvPicPr>
          <p:cNvPr id="6146" name="Picture 2" descr="Shoulder Dystocia - Obstetrics - Medbullets Step 2/3">
            <a:extLst>
              <a:ext uri="{FF2B5EF4-FFF2-40B4-BE49-F238E27FC236}">
                <a16:creationId xmlns:a16="http://schemas.microsoft.com/office/drawing/2014/main" xmlns="" id="{6B1B3B6A-97F1-2955-EC14-965BF132A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92" y="1216302"/>
            <a:ext cx="4125731" cy="294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COG Guidelines Update Management of Severe Perineal Tears">
            <a:extLst>
              <a:ext uri="{FF2B5EF4-FFF2-40B4-BE49-F238E27FC236}">
                <a16:creationId xmlns:a16="http://schemas.microsoft.com/office/drawing/2014/main" xmlns="" id="{B969C44C-92DA-D952-C1E3-68E2C0CB6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92" y="4193511"/>
            <a:ext cx="4125731" cy="26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-Sections to Prevent Hypoxic-Ischemic Encephalopathy (HIE)">
            <a:extLst>
              <a:ext uri="{FF2B5EF4-FFF2-40B4-BE49-F238E27FC236}">
                <a16:creationId xmlns:a16="http://schemas.microsoft.com/office/drawing/2014/main" xmlns="" id="{046BFB28-827A-2CB5-2EEA-D352B2382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121" y="4292301"/>
            <a:ext cx="4776394" cy="256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6EC317-531F-154B-9482-9A2B50E98BA3}"/>
              </a:ext>
            </a:extLst>
          </p:cNvPr>
          <p:cNvSpPr txBox="1"/>
          <p:nvPr/>
        </p:nvSpPr>
        <p:spPr>
          <a:xfrm>
            <a:off x="359686" y="4073233"/>
            <a:ext cx="3603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/>
              <a:t>Ρήξεις περινέου 3</a:t>
            </a:r>
            <a:r>
              <a:rPr lang="el-GR" sz="1600" b="1" baseline="30000" dirty="0"/>
              <a:t>ου</a:t>
            </a:r>
            <a:r>
              <a:rPr lang="el-GR" sz="1600" b="1" dirty="0"/>
              <a:t> και 4</a:t>
            </a:r>
            <a:r>
              <a:rPr lang="el-GR" sz="1600" b="1" baseline="30000" dirty="0"/>
              <a:t>ου</a:t>
            </a:r>
            <a:r>
              <a:rPr lang="el-GR" sz="1600" b="1" dirty="0"/>
              <a:t> βαθμού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5F9D117-22BE-D3B4-A62A-4E879E47E4A8}"/>
              </a:ext>
            </a:extLst>
          </p:cNvPr>
          <p:cNvSpPr txBox="1"/>
          <p:nvPr/>
        </p:nvSpPr>
        <p:spPr>
          <a:xfrm>
            <a:off x="4502250" y="4206757"/>
            <a:ext cx="4402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Αύξηση ποσοστού καισαρικών τομών</a:t>
            </a:r>
          </a:p>
          <a:p>
            <a:endParaRPr lang="el-GR" dirty="0"/>
          </a:p>
        </p:txBody>
      </p:sp>
      <p:pic>
        <p:nvPicPr>
          <p:cNvPr id="6152" name="Picture 8" descr="Chorioamnionitis: Causes, Symptoms, Diagnosis &amp; Treatment">
            <a:extLst>
              <a:ext uri="{FF2B5EF4-FFF2-40B4-BE49-F238E27FC236}">
                <a16:creationId xmlns:a16="http://schemas.microsoft.com/office/drawing/2014/main" xmlns="" id="{061E9FE9-ED0F-71B0-0552-34D3EC710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4823" y="1223356"/>
            <a:ext cx="4163206" cy="296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Ομάδα 29">
            <a:extLst>
              <a:ext uri="{FF2B5EF4-FFF2-40B4-BE49-F238E27FC236}">
                <a16:creationId xmlns:a16="http://schemas.microsoft.com/office/drawing/2014/main" xmlns="" id="{0CE4082A-85D6-7909-6540-7B384C881A21}"/>
              </a:ext>
            </a:extLst>
          </p:cNvPr>
          <p:cNvGrpSpPr/>
          <p:nvPr/>
        </p:nvGrpSpPr>
        <p:grpSpPr>
          <a:xfrm>
            <a:off x="5593172" y="1441271"/>
            <a:ext cx="1485000" cy="33120"/>
            <a:chOff x="5593172" y="1441271"/>
            <a:chExt cx="1485000" cy="33120"/>
          </a:xfrm>
        </p:grpSpPr>
        <mc:AlternateContent xmlns:mc="http://schemas.openxmlformats.org/markup-compatibility/2006">
          <mc:Choice xmlns:p14="http://schemas.microsoft.com/office/powerpoint/2010/main" xmlns="" Requires="p14">
            <p:contentPart p14:bwMode="auto" r:id="rId6">
              <p14:nvContentPartPr>
                <p14:cNvPr id="19" name="Γραφή 18">
                  <a:extLst>
                    <a:ext uri="{FF2B5EF4-FFF2-40B4-BE49-F238E27FC236}">
                      <a16:creationId xmlns:a16="http://schemas.microsoft.com/office/drawing/2014/main" id="{0CF43E99-9AC2-FFC7-B148-004A2B769B71}"/>
                    </a:ext>
                  </a:extLst>
                </p14:cNvPr>
                <p14:cNvContentPartPr/>
                <p14:nvPr/>
              </p14:nvContentPartPr>
              <p14:xfrm>
                <a:off x="5593172" y="1464311"/>
                <a:ext cx="360" cy="360"/>
              </p14:xfrm>
            </p:contentPart>
          </mc:Choice>
          <mc:Fallback>
            <p:pic>
              <p:nvPicPr>
                <p:cNvPr id="19" name="Γραφή 18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0CF43E99-9AC2-FFC7-B148-004A2B769B7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30172" y="140167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8">
              <p14:nvContentPartPr>
                <p14:cNvPr id="20" name="Γραφή 19">
                  <a:extLst>
                    <a:ext uri="{FF2B5EF4-FFF2-40B4-BE49-F238E27FC236}">
                      <a16:creationId xmlns:a16="http://schemas.microsoft.com/office/drawing/2014/main" id="{BB20DB98-4B59-0B9E-829F-F0FC8576E000}"/>
                    </a:ext>
                  </a:extLst>
                </p14:cNvPr>
                <p14:cNvContentPartPr/>
                <p14:nvPr/>
              </p14:nvContentPartPr>
              <p14:xfrm>
                <a:off x="5659412" y="1459271"/>
                <a:ext cx="360" cy="360"/>
              </p14:xfrm>
            </p:contentPart>
          </mc:Choice>
          <mc:Fallback>
            <p:pic>
              <p:nvPicPr>
                <p:cNvPr id="20" name="Γραφή 19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BB20DB98-4B59-0B9E-829F-F0FC8576E0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96412" y="139663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9">
              <p14:nvContentPartPr>
                <p14:cNvPr id="22" name="Γραφή 21">
                  <a:extLst>
                    <a:ext uri="{FF2B5EF4-FFF2-40B4-BE49-F238E27FC236}">
                      <a16:creationId xmlns:a16="http://schemas.microsoft.com/office/drawing/2014/main" id="{01914B77-E9BD-476C-045A-4D61B354C441}"/>
                    </a:ext>
                  </a:extLst>
                </p14:cNvPr>
                <p14:cNvContentPartPr/>
                <p14:nvPr/>
              </p14:nvContentPartPr>
              <p14:xfrm>
                <a:off x="5742932" y="1459631"/>
                <a:ext cx="360" cy="360"/>
              </p14:xfrm>
            </p:contentPart>
          </mc:Choice>
          <mc:Fallback>
            <p:pic>
              <p:nvPicPr>
                <p:cNvPr id="22" name="Γραφή 21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01914B77-E9BD-476C-045A-4D61B354C44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80292" y="139663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10">
              <p14:nvContentPartPr>
                <p14:cNvPr id="23" name="Γραφή 22">
                  <a:extLst>
                    <a:ext uri="{FF2B5EF4-FFF2-40B4-BE49-F238E27FC236}">
                      <a16:creationId xmlns:a16="http://schemas.microsoft.com/office/drawing/2014/main" id="{D7752A98-7056-99DC-EB6E-9E9DFC285A54}"/>
                    </a:ext>
                  </a:extLst>
                </p14:cNvPr>
                <p14:cNvContentPartPr/>
                <p14:nvPr/>
              </p14:nvContentPartPr>
              <p14:xfrm>
                <a:off x="5854532" y="1459631"/>
                <a:ext cx="360" cy="360"/>
              </p14:xfrm>
            </p:contentPart>
          </mc:Choice>
          <mc:Fallback>
            <p:pic>
              <p:nvPicPr>
                <p:cNvPr id="23" name="Γραφή 22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D7752A98-7056-99DC-EB6E-9E9DFC285A5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91532" y="139663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11">
              <p14:nvContentPartPr>
                <p14:cNvPr id="24" name="Γραφή 23">
                  <a:extLst>
                    <a:ext uri="{FF2B5EF4-FFF2-40B4-BE49-F238E27FC236}">
                      <a16:creationId xmlns:a16="http://schemas.microsoft.com/office/drawing/2014/main" id="{01710381-81B8-881C-4C72-6404D71D6CE3}"/>
                    </a:ext>
                  </a:extLst>
                </p14:cNvPr>
                <p14:cNvContentPartPr/>
                <p14:nvPr/>
              </p14:nvContentPartPr>
              <p14:xfrm>
                <a:off x="5927972" y="1459631"/>
                <a:ext cx="360" cy="360"/>
              </p14:xfrm>
            </p:contentPart>
          </mc:Choice>
          <mc:Fallback>
            <p:pic>
              <p:nvPicPr>
                <p:cNvPr id="24" name="Γραφή 23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01710381-81B8-881C-4C72-6404D71D6C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64972" y="139663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12">
              <p14:nvContentPartPr>
                <p14:cNvPr id="25" name="Γραφή 24">
                  <a:extLst>
                    <a:ext uri="{FF2B5EF4-FFF2-40B4-BE49-F238E27FC236}">
                      <a16:creationId xmlns:a16="http://schemas.microsoft.com/office/drawing/2014/main" id="{1E9569EA-2B58-3D91-995E-A2862E77F903}"/>
                    </a:ext>
                  </a:extLst>
                </p14:cNvPr>
                <p14:cNvContentPartPr/>
                <p14:nvPr/>
              </p14:nvContentPartPr>
              <p14:xfrm>
                <a:off x="6016172" y="1459631"/>
                <a:ext cx="360" cy="360"/>
              </p14:xfrm>
            </p:contentPart>
          </mc:Choice>
          <mc:Fallback>
            <p:pic>
              <p:nvPicPr>
                <p:cNvPr id="25" name="Γραφή 24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1E9569EA-2B58-3D91-995E-A2862E77F90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53172" y="139663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13">
              <p14:nvContentPartPr>
                <p14:cNvPr id="26" name="Γραφή 25">
                  <a:extLst>
                    <a:ext uri="{FF2B5EF4-FFF2-40B4-BE49-F238E27FC236}">
                      <a16:creationId xmlns:a16="http://schemas.microsoft.com/office/drawing/2014/main" id="{9EBE124D-1251-6903-8430-1FB3F2ECBA55}"/>
                    </a:ext>
                  </a:extLst>
                </p14:cNvPr>
                <p14:cNvContentPartPr/>
                <p14:nvPr/>
              </p14:nvContentPartPr>
              <p14:xfrm>
                <a:off x="6161612" y="1459631"/>
                <a:ext cx="360" cy="360"/>
              </p14:xfrm>
            </p:contentPart>
          </mc:Choice>
          <mc:Fallback>
            <p:pic>
              <p:nvPicPr>
                <p:cNvPr id="26" name="Γραφή 25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9EBE124D-1251-6903-8430-1FB3F2ECBA5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98612" y="139663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14">
              <p14:nvContentPartPr>
                <p14:cNvPr id="27" name="Γραφή 26">
                  <a:extLst>
                    <a:ext uri="{FF2B5EF4-FFF2-40B4-BE49-F238E27FC236}">
                      <a16:creationId xmlns:a16="http://schemas.microsoft.com/office/drawing/2014/main" id="{D4F638FD-F09A-D1F7-8EA0-84805A94E94E}"/>
                    </a:ext>
                  </a:extLst>
                </p14:cNvPr>
                <p14:cNvContentPartPr/>
                <p14:nvPr/>
              </p14:nvContentPartPr>
              <p14:xfrm>
                <a:off x="6204452" y="1459631"/>
                <a:ext cx="360" cy="360"/>
              </p14:xfrm>
            </p:contentPart>
          </mc:Choice>
          <mc:Fallback>
            <p:pic>
              <p:nvPicPr>
                <p:cNvPr id="27" name="Γραφή 26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D4F638FD-F09A-D1F7-8EA0-84805A94E9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41812" y="139663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15">
              <p14:nvContentPartPr>
                <p14:cNvPr id="29" name="Γραφή 28">
                  <a:extLst>
                    <a:ext uri="{FF2B5EF4-FFF2-40B4-BE49-F238E27FC236}">
                      <a16:creationId xmlns:a16="http://schemas.microsoft.com/office/drawing/2014/main" id="{20043F02-164D-9FE4-6CDA-D12306BF0498}"/>
                    </a:ext>
                  </a:extLst>
                </p14:cNvPr>
                <p14:cNvContentPartPr/>
                <p14:nvPr/>
              </p14:nvContentPartPr>
              <p14:xfrm>
                <a:off x="6242252" y="1441271"/>
                <a:ext cx="835920" cy="33120"/>
              </p14:xfrm>
            </p:contentPart>
          </mc:Choice>
          <mc:Fallback>
            <p:pic>
              <p:nvPicPr>
                <p:cNvPr id="29" name="Γραφή 28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20043F02-164D-9FE4-6CDA-D12306BF049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79612" y="1378271"/>
                  <a:ext cx="96156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Ομάδα 33">
            <a:extLst>
              <a:ext uri="{FF2B5EF4-FFF2-40B4-BE49-F238E27FC236}">
                <a16:creationId xmlns:a16="http://schemas.microsoft.com/office/drawing/2014/main" xmlns="" id="{8BF975AE-EF36-E5E0-F329-EAE3DB67307E}"/>
              </a:ext>
            </a:extLst>
          </p:cNvPr>
          <p:cNvGrpSpPr/>
          <p:nvPr/>
        </p:nvGrpSpPr>
        <p:grpSpPr>
          <a:xfrm>
            <a:off x="339692" y="1470071"/>
            <a:ext cx="867240" cy="378360"/>
            <a:chOff x="339692" y="1470071"/>
            <a:chExt cx="867240" cy="378360"/>
          </a:xfrm>
        </p:grpSpPr>
        <mc:AlternateContent xmlns:mc="http://schemas.openxmlformats.org/markup-compatibility/2006">
          <mc:Choice xmlns:p14="http://schemas.microsoft.com/office/powerpoint/2010/main" xmlns="" Requires="p14">
            <p:contentPart p14:bwMode="auto" r:id="rId17">
              <p14:nvContentPartPr>
                <p14:cNvPr id="31" name="Γραφή 30">
                  <a:extLst>
                    <a:ext uri="{FF2B5EF4-FFF2-40B4-BE49-F238E27FC236}">
                      <a16:creationId xmlns:a16="http://schemas.microsoft.com/office/drawing/2014/main" id="{7937B43D-89A6-BEA8-2DB4-C3225ED3B191}"/>
                    </a:ext>
                  </a:extLst>
                </p14:cNvPr>
                <p14:cNvContentPartPr/>
                <p14:nvPr/>
              </p14:nvContentPartPr>
              <p14:xfrm>
                <a:off x="339692" y="1470071"/>
                <a:ext cx="251640" cy="378360"/>
              </p14:xfrm>
            </p:contentPart>
          </mc:Choice>
          <mc:Fallback>
            <p:pic>
              <p:nvPicPr>
                <p:cNvPr id="31" name="Γραφή 30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7937B43D-89A6-BEA8-2DB4-C3225ED3B19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6692" y="1407071"/>
                  <a:ext cx="37728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19">
              <p14:nvContentPartPr>
                <p14:cNvPr id="33" name="Γραφή 32">
                  <a:extLst>
                    <a:ext uri="{FF2B5EF4-FFF2-40B4-BE49-F238E27FC236}">
                      <a16:creationId xmlns:a16="http://schemas.microsoft.com/office/drawing/2014/main" id="{1FA7980D-3759-3034-3E47-B0F51D313A82}"/>
                    </a:ext>
                  </a:extLst>
                </p14:cNvPr>
                <p14:cNvContentPartPr/>
                <p14:nvPr/>
              </p14:nvContentPartPr>
              <p14:xfrm>
                <a:off x="700412" y="1515071"/>
                <a:ext cx="506520" cy="266760"/>
              </p14:xfrm>
            </p:contentPart>
          </mc:Choice>
          <mc:Fallback>
            <p:pic>
              <p:nvPicPr>
                <p:cNvPr id="33" name="Γραφή 32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1FA7980D-3759-3034-3E47-B0F51D313A8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7412" y="1452071"/>
                  <a:ext cx="632160" cy="39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21">
            <p14:nvContentPartPr>
              <p14:cNvPr id="35" name="Γραφή 34">
                <a:extLst>
                  <a:ext uri="{FF2B5EF4-FFF2-40B4-BE49-F238E27FC236}">
                    <a16:creationId xmlns:a16="http://schemas.microsoft.com/office/drawing/2014/main" id="{15688266-F9DF-47CF-C5F1-E45DD409AFBC}"/>
                  </a:ext>
                </a:extLst>
              </p14:cNvPr>
              <p14:cNvContentPartPr/>
              <p14:nvPr/>
            </p14:nvContentPartPr>
            <p14:xfrm>
              <a:off x="234932" y="4187711"/>
              <a:ext cx="112680" cy="72360"/>
            </p14:xfrm>
          </p:contentPart>
        </mc:Choice>
        <mc:Fallback>
          <p:pic>
            <p:nvPicPr>
              <p:cNvPr id="35" name="Γραφή 3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5688266-F9DF-47CF-C5F1-E45DD409AFB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2292" y="4125071"/>
                <a:ext cx="2383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36" name="Γραφή 35">
                <a:extLst>
                  <a:ext uri="{FF2B5EF4-FFF2-40B4-BE49-F238E27FC236}">
                    <a16:creationId xmlns:a16="http://schemas.microsoft.com/office/drawing/2014/main" id="{4C5BCE51-7E44-49A1-4097-284A8F9F259D}"/>
                  </a:ext>
                </a:extLst>
              </p14:cNvPr>
              <p14:cNvContentPartPr/>
              <p14:nvPr/>
            </p14:nvContentPartPr>
            <p14:xfrm>
              <a:off x="3919892" y="4206791"/>
              <a:ext cx="248760" cy="11520"/>
            </p14:xfrm>
          </p:contentPart>
        </mc:Choice>
        <mc:Fallback>
          <p:pic>
            <p:nvPicPr>
              <p:cNvPr id="36" name="Γραφή 3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C5BCE51-7E44-49A1-4097-284A8F9F259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56892" y="4144151"/>
                <a:ext cx="37440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Ομάδα 41">
            <a:extLst>
              <a:ext uri="{FF2B5EF4-FFF2-40B4-BE49-F238E27FC236}">
                <a16:creationId xmlns:a16="http://schemas.microsoft.com/office/drawing/2014/main" xmlns="" id="{8030C587-0952-8D17-2216-EF4434038F45}"/>
              </a:ext>
            </a:extLst>
          </p:cNvPr>
          <p:cNvGrpSpPr/>
          <p:nvPr/>
        </p:nvGrpSpPr>
        <p:grpSpPr>
          <a:xfrm>
            <a:off x="550122" y="1437311"/>
            <a:ext cx="969120" cy="611640"/>
            <a:chOff x="550122" y="1437311"/>
            <a:chExt cx="969120" cy="611640"/>
          </a:xfrm>
        </p:grpSpPr>
        <mc:AlternateContent xmlns:mc="http://schemas.openxmlformats.org/markup-compatibility/2006">
          <mc:Choice xmlns:p14="http://schemas.microsoft.com/office/powerpoint/2010/main" xmlns="" Requires="p14">
            <p:contentPart p14:bwMode="auto" r:id="rId25">
              <p14:nvContentPartPr>
                <p14:cNvPr id="38" name="Γραφή 37">
                  <a:extLst>
                    <a:ext uri="{FF2B5EF4-FFF2-40B4-BE49-F238E27FC236}">
                      <a16:creationId xmlns:a16="http://schemas.microsoft.com/office/drawing/2014/main" id="{2B7A9591-570C-2848-A671-C9D544B2F8EC}"/>
                    </a:ext>
                  </a:extLst>
                </p14:cNvPr>
                <p14:cNvContentPartPr/>
                <p14:nvPr/>
              </p14:nvContentPartPr>
              <p14:xfrm>
                <a:off x="1077522" y="1437311"/>
                <a:ext cx="108360" cy="214200"/>
              </p14:xfrm>
            </p:contentPart>
          </mc:Choice>
          <mc:Fallback>
            <p:pic>
              <p:nvPicPr>
                <p:cNvPr id="38" name="Γραφή 37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2B7A9591-570C-2848-A671-C9D544B2F8E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4882" y="1374311"/>
                  <a:ext cx="2340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27">
              <p14:nvContentPartPr>
                <p14:cNvPr id="39" name="Γραφή 38">
                  <a:extLst>
                    <a:ext uri="{FF2B5EF4-FFF2-40B4-BE49-F238E27FC236}">
                      <a16:creationId xmlns:a16="http://schemas.microsoft.com/office/drawing/2014/main" id="{B4530639-7CD4-4832-0F85-C130A2478630}"/>
                    </a:ext>
                  </a:extLst>
                </p14:cNvPr>
                <p14:cNvContentPartPr/>
                <p14:nvPr/>
              </p14:nvContentPartPr>
              <p14:xfrm>
                <a:off x="987522" y="1544951"/>
                <a:ext cx="72720" cy="360"/>
              </p14:xfrm>
            </p:contentPart>
          </mc:Choice>
          <mc:Fallback>
            <p:pic>
              <p:nvPicPr>
                <p:cNvPr id="39" name="Γραφή 38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B4530639-7CD4-4832-0F85-C130A247863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24522" y="1481951"/>
                  <a:ext cx="198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="" Requires="p14">
            <p:contentPart p14:bwMode="auto" r:id="rId29">
              <p14:nvContentPartPr>
                <p14:cNvPr id="41" name="Γραφή 40">
                  <a:extLst>
                    <a:ext uri="{FF2B5EF4-FFF2-40B4-BE49-F238E27FC236}">
                      <a16:creationId xmlns:a16="http://schemas.microsoft.com/office/drawing/2014/main" id="{00F0A1E5-3527-511C-2E77-F6AED4BB929A}"/>
                    </a:ext>
                  </a:extLst>
                </p14:cNvPr>
                <p14:cNvContentPartPr/>
                <p14:nvPr/>
              </p14:nvContentPartPr>
              <p14:xfrm>
                <a:off x="550122" y="1525871"/>
                <a:ext cx="969120" cy="523080"/>
              </p14:xfrm>
            </p:contentPart>
          </mc:Choice>
          <mc:Fallback>
            <p:pic>
              <p:nvPicPr>
                <p:cNvPr id="41" name="Γραφή 40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00F0A1E5-3527-511C-2E77-F6AED4BB929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7482" y="1462871"/>
                  <a:ext cx="1094760" cy="648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4E123CD-DF05-2E55-5457-992C9D86E9CE}"/>
              </a:ext>
            </a:extLst>
          </p:cNvPr>
          <p:cNvSpPr txBox="1"/>
          <p:nvPr/>
        </p:nvSpPr>
        <p:spPr>
          <a:xfrm>
            <a:off x="168967" y="1473799"/>
            <a:ext cx="186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</a:t>
            </a:r>
            <a:r>
              <a:rPr lang="el-GR" sz="1600" b="1" dirty="0"/>
              <a:t>υστοκ</a:t>
            </a:r>
            <a:r>
              <a:rPr lang="en-US" sz="1600" b="1" dirty="0"/>
              <a:t>ί</a:t>
            </a:r>
            <a:r>
              <a:rPr lang="el-GR" sz="1600" b="1" dirty="0"/>
              <a:t>α ώμων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8F4F4F0-790A-51C0-F968-EB88730DF36A}"/>
              </a:ext>
            </a:extLst>
          </p:cNvPr>
          <p:cNvSpPr txBox="1"/>
          <p:nvPr/>
        </p:nvSpPr>
        <p:spPr>
          <a:xfrm>
            <a:off x="5203253" y="1236876"/>
            <a:ext cx="234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Χοριοαμνιονίτιδα</a:t>
            </a:r>
          </a:p>
        </p:txBody>
      </p:sp>
    </p:spTree>
    <p:extLst>
      <p:ext uri="{BB962C8B-B14F-4D97-AF65-F5344CB8AC3E}">
        <p14:creationId xmlns:p14="http://schemas.microsoft.com/office/powerpoint/2010/main" xmlns="" val="219896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F76C9E0-A07C-131F-0844-C866F81E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077" y="510120"/>
            <a:ext cx="8761413" cy="728480"/>
          </a:xfrm>
        </p:spPr>
        <p:txBody>
          <a:bodyPr/>
          <a:lstStyle/>
          <a:p>
            <a:r>
              <a:rPr lang="el-GR" sz="3200" dirty="0"/>
              <a:t>Παρακολούθηση παράτασης κύησης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4FC8C5F1-CC5D-1A1A-2CBD-918662326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4" y="2141316"/>
            <a:ext cx="3350452" cy="4572000"/>
          </a:xfrm>
        </p:spPr>
        <p:txBody>
          <a:bodyPr>
            <a:normAutofit/>
          </a:bodyPr>
          <a:lstStyle/>
          <a:p>
            <a:r>
              <a:rPr lang="el-GR" dirty="0" smtClean="0"/>
              <a:t>Υπερηχογραφία </a:t>
            </a:r>
            <a:r>
              <a:rPr lang="el-GR" dirty="0" smtClean="0"/>
              <a:t>D</a:t>
            </a:r>
            <a:r>
              <a:rPr lang="en-US" dirty="0" err="1" smtClean="0"/>
              <a:t>oppler</a:t>
            </a:r>
            <a:r>
              <a:rPr lang="el-GR" dirty="0" smtClean="0"/>
              <a:t> </a:t>
            </a:r>
            <a:r>
              <a:rPr lang="el-GR" dirty="0" smtClean="0"/>
              <a:t>(</a:t>
            </a:r>
            <a:r>
              <a:rPr lang="el-GR" dirty="0" smtClean="0"/>
              <a:t>ομφαλική </a:t>
            </a:r>
            <a:r>
              <a:rPr lang="el-GR" dirty="0" smtClean="0"/>
              <a:t>αρτηρία &amp; μέση </a:t>
            </a:r>
            <a:r>
              <a:rPr lang="el-GR" dirty="0" smtClean="0"/>
              <a:t>εγκεφαλική </a:t>
            </a:r>
            <a:r>
              <a:rPr lang="el-GR" dirty="0" smtClean="0"/>
              <a:t>αρτηρία)</a:t>
            </a:r>
            <a:endParaRPr lang="en-US" dirty="0" smtClean="0"/>
          </a:p>
          <a:p>
            <a:r>
              <a:rPr lang="en-US" dirty="0" smtClean="0"/>
              <a:t>Υ</a:t>
            </a:r>
            <a:r>
              <a:rPr lang="el-GR" dirty="0" err="1" smtClean="0"/>
              <a:t>περηχογραφικ</a:t>
            </a:r>
            <a:r>
              <a:rPr lang="el-GR" dirty="0" err="1" smtClean="0"/>
              <a:t>ή</a:t>
            </a:r>
            <a:r>
              <a:rPr lang="el-GR" dirty="0" smtClean="0"/>
              <a:t> </a:t>
            </a:r>
            <a:r>
              <a:rPr lang="el-GR" dirty="0"/>
              <a:t>εκτίμηση αμνιακού υγρού (βαθύτερη λίμνη &lt;2,7 εκ)</a:t>
            </a:r>
          </a:p>
          <a:p>
            <a:r>
              <a:rPr lang="el-GR" dirty="0"/>
              <a:t>Βιοφυσικό προφίλ </a:t>
            </a:r>
          </a:p>
          <a:p>
            <a:r>
              <a:rPr lang="el-GR" dirty="0"/>
              <a:t>Καρδιοτοκογράφημα</a:t>
            </a:r>
            <a:r>
              <a:rPr lang="en-US" dirty="0"/>
              <a:t> (computerized CTG)</a:t>
            </a:r>
          </a:p>
          <a:p>
            <a:r>
              <a:rPr lang="el-GR" dirty="0"/>
              <a:t>Εκτίμηση εμβρυϊκών κινήσεων (από τη μητέρα)</a:t>
            </a:r>
            <a:endParaRPr lang="en-US" dirty="0"/>
          </a:p>
          <a:p>
            <a:pPr marL="0" indent="0">
              <a:buNone/>
            </a:pPr>
            <a:r>
              <a:rPr lang="el-GR" dirty="0" smtClean="0"/>
              <a:t>Έλεγχος </a:t>
            </a:r>
            <a:r>
              <a:rPr lang="en-US" dirty="0" smtClean="0"/>
              <a:t>2</a:t>
            </a:r>
            <a:r>
              <a:rPr lang="el-GR" dirty="0" smtClean="0"/>
              <a:t> </a:t>
            </a:r>
            <a:r>
              <a:rPr lang="el-GR" dirty="0" err="1" smtClean="0"/>
              <a:t>φορ</a:t>
            </a:r>
            <a:r>
              <a:rPr lang="en-US" dirty="0" err="1"/>
              <a:t>έ</a:t>
            </a:r>
            <a:r>
              <a:rPr lang="el-GR" dirty="0"/>
              <a:t>ς/εβδομάδα 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4CE784-575D-3F57-85E0-8AD3FA74DC30}"/>
              </a:ext>
            </a:extLst>
          </p:cNvPr>
          <p:cNvSpPr txBox="1"/>
          <p:nvPr/>
        </p:nvSpPr>
        <p:spPr>
          <a:xfrm>
            <a:off x="886255" y="1247967"/>
            <a:ext cx="1117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Στενή παρακολούθηση της εγκύου μετά τη 40</a:t>
            </a:r>
            <a:r>
              <a:rPr lang="el-GR" baseline="30000" dirty="0">
                <a:solidFill>
                  <a:schemeClr val="accent1"/>
                </a:solidFill>
              </a:rPr>
              <a:t>η</a:t>
            </a:r>
            <a:r>
              <a:rPr lang="el-GR" dirty="0">
                <a:solidFill>
                  <a:schemeClr val="accent1"/>
                </a:solidFill>
              </a:rPr>
              <a:t> εβδομάδα κύησης -«καλώς </a:t>
            </a:r>
            <a:r>
              <a:rPr lang="el-GR" dirty="0" smtClean="0">
                <a:solidFill>
                  <a:schemeClr val="accent1"/>
                </a:solidFill>
              </a:rPr>
              <a:t>έχειν» εμβρύου</a:t>
            </a:r>
            <a:endParaRPr lang="el-GR" dirty="0">
              <a:solidFill>
                <a:schemeClr val="accent1"/>
              </a:solidFill>
            </a:endParaRPr>
          </a:p>
          <a:p>
            <a:endParaRPr lang="el-GR" dirty="0"/>
          </a:p>
        </p:txBody>
      </p:sp>
      <p:pic>
        <p:nvPicPr>
          <p:cNvPr id="7172" name="Picture 4" descr="Role of Doppler Sonography in Obstetrics | Radiology Key">
            <a:extLst>
              <a:ext uri="{FF2B5EF4-FFF2-40B4-BE49-F238E27FC236}">
                <a16:creationId xmlns:a16="http://schemas.microsoft.com/office/drawing/2014/main" xmlns="" id="{A12EA8F1-B12A-3919-3BD9-3ED75E65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893" y="1920239"/>
            <a:ext cx="2701698" cy="232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he normal umbilical artery Doppler waveform is characterized by... |  Download Scientific Diagram">
            <a:extLst>
              <a:ext uri="{FF2B5EF4-FFF2-40B4-BE49-F238E27FC236}">
                <a16:creationId xmlns:a16="http://schemas.microsoft.com/office/drawing/2014/main" xmlns="" id="{E4852F54-F65C-6768-9C9F-ECBA9E8D6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20239"/>
            <a:ext cx="2581836" cy="232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omputerized CTG System step-by-step block diagram . The CTG trace... |  Download Scientific Diagram">
            <a:extLst>
              <a:ext uri="{FF2B5EF4-FFF2-40B4-BE49-F238E27FC236}">
                <a16:creationId xmlns:a16="http://schemas.microsoft.com/office/drawing/2014/main" xmlns="" id="{C80D0FC3-ACB1-64DA-F7AC-5BC43F36A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599" y="4243892"/>
            <a:ext cx="5942224" cy="261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ureus | Association and Correlation Between Amniotic Fluid Index and  Glucose Concentration">
            <a:extLst>
              <a:ext uri="{FF2B5EF4-FFF2-40B4-BE49-F238E27FC236}">
                <a16:creationId xmlns:a16="http://schemas.microsoft.com/office/drawing/2014/main" xmlns="" id="{F9455753-E425-3CC1-E74B-5042F4CD0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6245" y="2000923"/>
            <a:ext cx="2768842" cy="224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eporting reduced fetal movements | Tommy's">
            <a:extLst>
              <a:ext uri="{FF2B5EF4-FFF2-40B4-BE49-F238E27FC236}">
                <a16:creationId xmlns:a16="http://schemas.microsoft.com/office/drawing/2014/main" xmlns="" id="{77AAF1C3-99A8-7767-DF0D-7EAAE4F12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6307" y="4243891"/>
            <a:ext cx="2547297" cy="23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8822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{A2200B34-712B-1441-BD98-3078EA8CCB7C}tf10001076</Template>
  <TotalTime>4029</TotalTime>
  <Words>624</Words>
  <Application>Microsoft Office PowerPoint</Application>
  <PresentationFormat>Custom</PresentationFormat>
  <Paragraphs>120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Αίθουσα συσκέψεων "Ιόν"</vt:lpstr>
      <vt:lpstr>Παράταση της κύησης</vt:lpstr>
      <vt:lpstr>Ποια είναι η φυσιολογική διάρκεια της κύησης;</vt:lpstr>
      <vt:lpstr>Ορισμός - Συχνότητα</vt:lpstr>
      <vt:lpstr>Εκτίμηση της ηλικίας κύησης</vt:lpstr>
      <vt:lpstr>Που οφείλεται η παράταση της κύησης;</vt:lpstr>
      <vt:lpstr>Κλινική σημασία της παράτασης κύησης</vt:lpstr>
      <vt:lpstr>Κίνδυνοι παρατασικού εμβρύου - νεογνού</vt:lpstr>
      <vt:lpstr>Κίνδυνοι για τη μητέρα</vt:lpstr>
      <vt:lpstr>Παρακολούθηση παράτασης κύησης</vt:lpstr>
      <vt:lpstr>Πρόκληση Τοκετού</vt:lpstr>
      <vt:lpstr>Αντενδείξεις πρόκλησης τοκετού</vt:lpstr>
      <vt:lpstr>Τρόποι πρόκλησης τοκετού</vt:lpstr>
      <vt:lpstr>Παρακολούθηση μητέρας-εμβρύου</vt:lpstr>
      <vt:lpstr>Ευχαριστώ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Παράταση της κύησης</dc:title>
  <dc:creator>Panagiota Tzela</dc:creator>
  <cp:lastModifiedBy>Nikos</cp:lastModifiedBy>
  <cp:revision>5</cp:revision>
  <dcterms:created xsi:type="dcterms:W3CDTF">2022-10-19T17:06:02Z</dcterms:created>
  <dcterms:modified xsi:type="dcterms:W3CDTF">2022-11-05T15:48:10Z</dcterms:modified>
</cp:coreProperties>
</file>