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0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86" r:id="rId12"/>
    <p:sldId id="268" r:id="rId13"/>
    <p:sldId id="287" r:id="rId14"/>
    <p:sldId id="288" r:id="rId15"/>
    <p:sldId id="267" r:id="rId16"/>
    <p:sldId id="269" r:id="rId17"/>
    <p:sldId id="270" r:id="rId18"/>
    <p:sldId id="271" r:id="rId19"/>
    <p:sldId id="289" r:id="rId20"/>
    <p:sldId id="272" r:id="rId21"/>
    <p:sldId id="278" r:id="rId22"/>
    <p:sldId id="279" r:id="rId23"/>
    <p:sldId id="280" r:id="rId24"/>
    <p:sldId id="282" r:id="rId25"/>
    <p:sldId id="283" r:id="rId26"/>
    <p:sldId id="285" r:id="rId2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/>
    <p:restoredTop sz="94509"/>
  </p:normalViewPr>
  <p:slideViewPr>
    <p:cSldViewPr snapToGrid="0" snapToObjects="1">
      <p:cViewPr varScale="1">
        <p:scale>
          <a:sx n="82" d="100"/>
          <a:sy n="82" d="100"/>
        </p:scale>
        <p:origin x="-5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5DE1D5-DE57-4497-A00E-2DC3D28A54B7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B7D6E6-F682-4CF1-BFEB-E9FD8BAFA6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E17B0D-51C0-4C33-A2B9-043A30E097BC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43F53573-55DB-4417-9D08-1DE298446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52C79-9B1E-440E-B92B-5AACC3DF655F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F2DCE66A-D52B-4DA6-9A4F-EF4848A84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57B2092-7038-4BC1-9DE7-A7F7E2DCD180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1A6227C0-399C-4AA7-86CF-DA786AFF8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00673-8C72-464F-ACEA-B6B3CFFD57D8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D1162EBB-D04B-48B3-A496-16D6C36677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3117EE9-2360-4C80-82CA-4C710E7B38BF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0A21BA4C-EC42-4A2F-9FA9-8B2B79A07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8BE3571-38AA-432B-B864-CA084DD8DD0A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87B2C698-9B38-49EC-A90D-1DD85CEAA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0B2B6-61B7-4B82-8E52-A3544A7F09E1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DF36A-CAEB-410C-ABA2-DA096359B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BCF66-F08C-43F5-A4CB-F1A87A8F151E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F3857-A3C8-4350-9046-E5FE19D5F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8E874E-CC11-4069-8A22-9C74194FE80A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D08F6-E23E-44EA-8DB9-94A60F782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2C4030-EA6F-4A00-AA7A-AE62BC54E608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FE20DEF3-21FC-4E5D-8E07-0F1453B40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73248-E2F5-4A6F-A74E-2E639D28971F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BC8C9-8A10-4706-8A5D-440A17C16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5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86864-D794-4DD8-BCE6-B16B90483A41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834F6-0475-4F01-9B9D-57780C4485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31DBFF-7F58-4BCA-9EE3-EB39716888FA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51092-2F9C-4080-B3B4-0F81BEFB3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31ABB-CCB2-4D37-A4A9-AFE5DEC1620F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F7578-1509-4612-B262-2A26E119C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E5ED04-1B50-401A-82A9-D11E4F4558D8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D5BE9-3FF6-4395-80E7-C7A63C776A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1CA13-4E2B-47D8-A5AA-3C001F2D6989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8A99AB96-1101-4116-A317-E28BF238BB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27CE746D-E33B-47DF-A44C-D79B9E3F680C}" type="datetimeFigureOut">
              <a:rPr lang="en-US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fld id="{939F1716-144E-4938-9944-ED87C19097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charset="-95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charset="-95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charset="-95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charset="-95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589213" y="1047750"/>
            <a:ext cx="8915400" cy="2262188"/>
          </a:xfrm>
        </p:spPr>
        <p:txBody>
          <a:bodyPr/>
          <a:lstStyle/>
          <a:p>
            <a:pPr eaLnBrk="1" hangingPunct="1"/>
            <a:r>
              <a:rPr lang="el-GR" altLang="en-US" smtClean="0"/>
              <a:t>Πρόωρος Τοκετός</a:t>
            </a:r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3479800"/>
            <a:ext cx="8915400" cy="167093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rgbClr val="595959"/>
                </a:solidFill>
              </a:rPr>
              <a:t>Δρ Νικόλαος Αντωνακόπουλος</a:t>
            </a:r>
            <a:r>
              <a:rPr lang="en-US" dirty="0" smtClean="0">
                <a:solidFill>
                  <a:srgbClr val="595959"/>
                </a:solidFill>
              </a:rPr>
              <a:t> MD, </a:t>
            </a:r>
            <a:r>
              <a:rPr lang="en-US" dirty="0" err="1" smtClean="0">
                <a:solidFill>
                  <a:srgbClr val="595959"/>
                </a:solidFill>
              </a:rPr>
              <a:t>MSc</a:t>
            </a:r>
            <a:r>
              <a:rPr lang="en-US" dirty="0" smtClean="0">
                <a:solidFill>
                  <a:srgbClr val="595959"/>
                </a:solidFill>
              </a:rPr>
              <a:t>, PhD, FMC(UK), FISUOG</a:t>
            </a:r>
            <a:endParaRPr lang="el-GR" dirty="0" smtClean="0">
              <a:solidFill>
                <a:srgbClr val="595959"/>
              </a:solidFill>
            </a:endParaRPr>
          </a:p>
          <a:p>
            <a:pPr eaLnBrk="1" hangingPunct="1"/>
            <a:r>
              <a:rPr lang="el-GR" dirty="0" err="1" smtClean="0">
                <a:solidFill>
                  <a:srgbClr val="595959"/>
                </a:solidFill>
              </a:rPr>
              <a:t>Επ</a:t>
            </a:r>
            <a:r>
              <a:rPr lang="el-GR" dirty="0" smtClean="0">
                <a:solidFill>
                  <a:srgbClr val="595959"/>
                </a:solidFill>
              </a:rPr>
              <a:t>. Καθηγητής Μαιευτικής, Γυναικολογίας και Προγεννητικού Ελέγχου</a:t>
            </a:r>
          </a:p>
          <a:p>
            <a:pPr eaLnBrk="1" hangingPunct="1"/>
            <a:r>
              <a:rPr lang="el-GR" dirty="0" smtClean="0">
                <a:solidFill>
                  <a:srgbClr val="595959"/>
                </a:solidFill>
              </a:rPr>
              <a:t>Μαιευτική και Γυναικολογική Κλινική Ιατρικής Σχολής Πανεπιστημίου Πατρών</a:t>
            </a:r>
          </a:p>
          <a:p>
            <a:pPr eaLnBrk="1" hangingPunct="1"/>
            <a:r>
              <a:rPr lang="el-GR" dirty="0" smtClean="0">
                <a:solidFill>
                  <a:srgbClr val="595959"/>
                </a:solidFill>
              </a:rPr>
              <a:t>Διευθυντής: Καθηγητής Γεώργιος Αντωνάκης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Υφίσταται ρήξη μεμβρανών;</a:t>
            </a:r>
            <a:endParaRPr lang="en-US" altLang="en-US" dirty="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n-US" altLang="en-US" sz="2400" dirty="0" err="1" smtClean="0"/>
              <a:t>AmniSure</a:t>
            </a:r>
            <a:r>
              <a:rPr lang="en-US" altLang="en-US" sz="2400" dirty="0" smtClean="0"/>
              <a:t> test</a:t>
            </a:r>
            <a:r>
              <a:rPr lang="el-GR" altLang="en-US" sz="2400" dirty="0" smtClean="0"/>
              <a:t> (</a:t>
            </a:r>
            <a:r>
              <a:rPr lang="en-US" sz="2400" dirty="0" smtClean="0"/>
              <a:t>Placental alpha microglobulin-1</a:t>
            </a:r>
            <a:r>
              <a:rPr lang="el-GR" altLang="en-US" sz="2400" dirty="0" smtClean="0"/>
              <a:t>)</a:t>
            </a:r>
            <a:endParaRPr lang="en-US" altLang="en-US" sz="2400" dirty="0" smtClean="0"/>
          </a:p>
          <a:p>
            <a:pPr eaLnBrk="1" hangingPunct="1"/>
            <a:r>
              <a:rPr lang="el-GR" altLang="en-US" sz="2400" dirty="0" smtClean="0"/>
              <a:t>Εξέταση με </a:t>
            </a:r>
            <a:r>
              <a:rPr lang="el-GR" altLang="en-US" sz="2400" dirty="0" err="1" smtClean="0"/>
              <a:t>κολποδιαστολέα</a:t>
            </a:r>
            <a:endParaRPr lang="el-GR" altLang="en-US" sz="2400" dirty="0" smtClean="0"/>
          </a:p>
          <a:p>
            <a:pPr eaLnBrk="1" hangingPunct="1"/>
            <a:r>
              <a:rPr lang="el-GR" altLang="en-US" sz="2400" dirty="0" smtClean="0"/>
              <a:t>Δοκιμασία </a:t>
            </a:r>
            <a:r>
              <a:rPr lang="el-GR" altLang="en-US" sz="2400" dirty="0" err="1" smtClean="0"/>
              <a:t>Νιτραζίνης</a:t>
            </a:r>
            <a:endParaRPr lang="el-GR" altLang="en-US" sz="2400" dirty="0" smtClean="0"/>
          </a:p>
          <a:p>
            <a:pPr eaLnBrk="1" hangingPunct="1"/>
            <a:r>
              <a:rPr lang="en-US" altLang="en-US" sz="2400" dirty="0" err="1" smtClean="0"/>
              <a:t>Ferning</a:t>
            </a:r>
            <a:r>
              <a:rPr lang="en-US" altLang="en-US" sz="2400" dirty="0" smtClean="0"/>
              <a:t> test</a:t>
            </a:r>
          </a:p>
          <a:p>
            <a:pPr eaLnBrk="1" hangingPunct="1"/>
            <a:r>
              <a:rPr lang="el-GR" altLang="en-US" sz="2400" dirty="0" err="1" smtClean="0"/>
              <a:t>Ολιγάμνιο</a:t>
            </a:r>
            <a:r>
              <a:rPr lang="el-GR" altLang="en-US" sz="2400" dirty="0" smtClean="0"/>
              <a:t> στο υπερηχογράφημα</a:t>
            </a:r>
          </a:p>
          <a:p>
            <a:pPr eaLnBrk="1" hangingPunct="1"/>
            <a:r>
              <a:rPr lang="el-GR" altLang="en-US" sz="2400" dirty="0" smtClean="0"/>
              <a:t>Σε </a:t>
            </a:r>
            <a:r>
              <a:rPr lang="el-GR" altLang="en-US" sz="2400" dirty="0" err="1" smtClean="0"/>
              <a:t>προνοσοκομειακό</a:t>
            </a:r>
            <a:r>
              <a:rPr lang="el-GR" altLang="en-US" sz="2400" dirty="0" smtClean="0"/>
              <a:t> επίπεδο, θεωρείστε ότι το υγρό είναι αμνιακό, μέχρι αποδείξεως του εναντίου στο Νοσοκομείο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Υφίσταται ρήξη μεμβρανών;</a:t>
            </a:r>
            <a:endParaRPr lang="en-US" altLang="en-US" dirty="0" smtClean="0"/>
          </a:p>
        </p:txBody>
      </p:sp>
      <p:pic>
        <p:nvPicPr>
          <p:cNvPr id="63490" name="Picture 2" descr="Training Materials - Amni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828" y="1455015"/>
            <a:ext cx="8110547" cy="5196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Υπάρχει ενεργός λοίμωξη;</a:t>
            </a:r>
            <a:endParaRPr lang="en-US" altLang="en-US" dirty="0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l-GR" altLang="en-US" sz="2400" smtClean="0"/>
              <a:t>Φορεία </a:t>
            </a:r>
            <a:r>
              <a:rPr lang="en-US" altLang="en-US" sz="2400" smtClean="0"/>
              <a:t>GBS</a:t>
            </a:r>
          </a:p>
          <a:p>
            <a:pPr eaLnBrk="1" hangingPunct="1"/>
            <a:r>
              <a:rPr lang="el-GR" altLang="en-US" sz="2400" smtClean="0"/>
              <a:t>Φορεία-ιστορικό </a:t>
            </a:r>
            <a:r>
              <a:rPr lang="en-US" altLang="en-US" sz="2400" smtClean="0"/>
              <a:t>STI</a:t>
            </a:r>
          </a:p>
          <a:p>
            <a:pPr eaLnBrk="1" hangingPunct="1"/>
            <a:r>
              <a:rPr lang="el-GR" altLang="en-US" sz="2400" smtClean="0"/>
              <a:t>Ουρολοιμώξεις</a:t>
            </a:r>
          </a:p>
          <a:p>
            <a:pPr eaLnBrk="1" hangingPunct="1"/>
            <a:r>
              <a:rPr lang="el-GR" altLang="en-US" sz="2400" smtClean="0"/>
              <a:t>Χοριοαμνιονίτις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Υφίσταται λοίμωξη;</a:t>
            </a:r>
            <a:endParaRPr lang="en-US" altLang="en-US" dirty="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l-GR" altLang="en-US" sz="2400" dirty="0" smtClean="0"/>
              <a:t>Θεραπεία ούτως ή άλλως – κερδίζεται χρόνος</a:t>
            </a:r>
            <a:endParaRPr lang="en-US" altLang="en-US" sz="2400" dirty="0" smtClean="0"/>
          </a:p>
          <a:p>
            <a:pPr eaLnBrk="1" hangingPunct="1"/>
            <a:r>
              <a:rPr lang="el-GR" altLang="en-US" sz="2400" dirty="0" smtClean="0"/>
              <a:t>Διπλό ή τριπλό σχήμα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Επίκειται τοκετός;</a:t>
            </a:r>
            <a:endParaRPr lang="en-US" altLang="en-US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l-GR" altLang="en-US" sz="2400" dirty="0" smtClean="0"/>
              <a:t>Εμβρυική </a:t>
            </a:r>
            <a:r>
              <a:rPr lang="el-GR" altLang="en-US" sz="2400" dirty="0" err="1" smtClean="0"/>
              <a:t>φιμπρονεκτίνη</a:t>
            </a:r>
            <a:endParaRPr lang="en-US" altLang="en-US" sz="2400" dirty="0" smtClean="0"/>
          </a:p>
        </p:txBody>
      </p:sp>
      <p:pic>
        <p:nvPicPr>
          <p:cNvPr id="69634" name="Picture 2" descr="Human Fetal Fibronectin XpressCard (10 tests, Cat # ATG-fFN-10) | Antagen  Biosciences, Inc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2015" y="3032567"/>
            <a:ext cx="4316480" cy="3487717"/>
          </a:xfrm>
          <a:prstGeom prst="rect">
            <a:avLst/>
          </a:prstGeom>
          <a:noFill/>
        </p:spPr>
      </p:pic>
      <p:pic>
        <p:nvPicPr>
          <p:cNvPr id="69636" name="Picture 4" descr="Prueba rápida de Fibronectina Fetal - Amunet Laboratorios"/>
          <p:cNvPicPr>
            <a:picLocks noChangeAspect="1" noChangeArrowheads="1"/>
          </p:cNvPicPr>
          <p:nvPr/>
        </p:nvPicPr>
        <p:blipFill>
          <a:blip r:embed="rId3"/>
          <a:srcRect l="23974" r="24120"/>
          <a:stretch>
            <a:fillRect/>
          </a:stretch>
        </p:blipFill>
        <p:spPr bwMode="auto">
          <a:xfrm>
            <a:off x="8218025" y="1748259"/>
            <a:ext cx="2476983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smtClean="0"/>
              <a:t>Εμβρυϊκή Φιμπρονεκτίνη (</a:t>
            </a:r>
            <a:r>
              <a:rPr lang="en-US" altLang="en-US" smtClean="0"/>
              <a:t>fFN</a:t>
            </a:r>
            <a:r>
              <a:rPr lang="el-GR" altLang="en-US" smtClean="0"/>
              <a:t>)</a:t>
            </a:r>
            <a:endParaRPr lang="en-US" altLang="en-US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589213" y="1905000"/>
            <a:ext cx="8915400" cy="4311650"/>
          </a:xfrm>
        </p:spPr>
        <p:txBody>
          <a:bodyPr/>
          <a:lstStyle/>
          <a:p>
            <a:pPr eaLnBrk="1" hangingPunct="1"/>
            <a:r>
              <a:rPr lang="el-GR" altLang="en-US" sz="2400" dirty="0" err="1" smtClean="0"/>
              <a:t>Γλυκοπρωτείνη</a:t>
            </a:r>
            <a:r>
              <a:rPr lang="el-GR" altLang="en-US" sz="2400" dirty="0" smtClean="0"/>
              <a:t> του πλακούντα φυσιολογικά μη-ανιχνεύσιμη μέχρι τον τοκετό</a:t>
            </a:r>
          </a:p>
          <a:p>
            <a:pPr eaLnBrk="1" hangingPunct="1"/>
            <a:r>
              <a:rPr lang="el-GR" altLang="en-US" sz="2400" dirty="0" smtClean="0"/>
              <a:t>Δείγμα κολπικού υγρού με αποστειρωμένο στειλεό σε </a:t>
            </a:r>
            <a:r>
              <a:rPr lang="el-GR" altLang="en-US" sz="2400" dirty="0" err="1" smtClean="0"/>
              <a:t>προνοσοκομειακό</a:t>
            </a:r>
            <a:r>
              <a:rPr lang="el-GR" altLang="en-US" sz="2400" dirty="0" smtClean="0"/>
              <a:t> περιβάλλον</a:t>
            </a:r>
          </a:p>
          <a:p>
            <a:pPr eaLnBrk="1" hangingPunct="1"/>
            <a:r>
              <a:rPr lang="el-GR" altLang="en-US" sz="2400" dirty="0" smtClean="0"/>
              <a:t>Υψηλή αρνητική προγνωστική αξία: Όχι τοκετός στις επόμενες 7-14 ημέρες</a:t>
            </a:r>
          </a:p>
          <a:p>
            <a:pPr eaLnBrk="1" hangingPunct="1"/>
            <a:r>
              <a:rPr lang="el-GR" altLang="en-US" sz="2400" dirty="0" smtClean="0"/>
              <a:t>Παράγοντες που επηρεάζουν το αποτέλεσμα:</a:t>
            </a:r>
            <a:endParaRPr lang="el-GR" alt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altLang="en-US" dirty="0" smtClean="0"/>
              <a:t>Κολπική </a:t>
            </a:r>
            <a:r>
              <a:rPr lang="el-GR" altLang="en-US" dirty="0" err="1" smtClean="0"/>
              <a:t>αιμόρροια</a:t>
            </a:r>
            <a:endParaRPr lang="el-GR" alt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altLang="en-US" dirty="0" smtClean="0"/>
              <a:t>Επαφή εντός των προηγούμενων 24ωρών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n-US" dirty="0" smtClean="0"/>
              <a:t>Κολπική εξέταση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n-US" dirty="0" err="1" smtClean="0"/>
              <a:t>Ενδοκολπικό</a:t>
            </a:r>
            <a:r>
              <a:rPr lang="el-GR" altLang="en-US" dirty="0" smtClean="0"/>
              <a:t> υπερηχογράφημα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Διαχείριση Πρόωρου τοκετού</a:t>
            </a:r>
            <a:endParaRPr lang="en-US" altLang="en-US" dirty="0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l-GR" altLang="en-US" sz="2400" dirty="0" smtClean="0"/>
              <a:t>Χορήγηση </a:t>
            </a:r>
            <a:r>
              <a:rPr lang="el-GR" altLang="en-US" sz="2400" dirty="0" err="1" smtClean="0"/>
              <a:t>κορτικοστεροειδών</a:t>
            </a:r>
            <a:r>
              <a:rPr lang="el-GR" altLang="en-US" sz="2400" dirty="0" smtClean="0"/>
              <a:t> προγεννητικά</a:t>
            </a:r>
          </a:p>
          <a:p>
            <a:pPr eaLnBrk="1" hangingPunct="1"/>
            <a:r>
              <a:rPr lang="el-GR" altLang="en-US" sz="2400" dirty="0" err="1" smtClean="0"/>
              <a:t>Τοκόλυση</a:t>
            </a:r>
            <a:endParaRPr lang="el-GR" altLang="en-US" sz="2400" dirty="0" smtClean="0"/>
          </a:p>
          <a:p>
            <a:pPr eaLnBrk="1" hangingPunct="1"/>
            <a:r>
              <a:rPr lang="el-GR" altLang="en-US" sz="2400" dirty="0" smtClean="0"/>
              <a:t>Μεταφορά </a:t>
            </a:r>
          </a:p>
          <a:p>
            <a:pPr eaLnBrk="1" hangingPunct="1"/>
            <a:r>
              <a:rPr lang="en-US" altLang="en-US" sz="2400" dirty="0" smtClean="0"/>
              <a:t>GBS </a:t>
            </a:r>
            <a:r>
              <a:rPr lang="el-GR" altLang="en-US" sz="2400" dirty="0" smtClean="0"/>
              <a:t>προφύλαξη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smtClean="0"/>
              <a:t>Προγεννητική χορήγηση κορτικοστεροειδών</a:t>
            </a:r>
            <a:endParaRPr lang="en-US" altLang="en-US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l-GR" altLang="en-US" sz="2400" dirty="0" smtClean="0"/>
              <a:t>24</a:t>
            </a:r>
            <a:r>
              <a:rPr lang="el-GR" altLang="en-US" sz="2400" baseline="30000" dirty="0" smtClean="0"/>
              <a:t>η</a:t>
            </a:r>
            <a:r>
              <a:rPr lang="el-GR" altLang="en-US" sz="2400" dirty="0" smtClean="0"/>
              <a:t> έως 34</a:t>
            </a:r>
            <a:r>
              <a:rPr lang="el-GR" altLang="en-US" sz="2400" baseline="30000" dirty="0" smtClean="0"/>
              <a:t>η</a:t>
            </a:r>
            <a:r>
              <a:rPr lang="el-GR" altLang="en-US" sz="2400" dirty="0" smtClean="0"/>
              <a:t> εβδομάδα κύησης – ίσως σε ΚΤ έως 37</a:t>
            </a:r>
            <a:r>
              <a:rPr lang="el-GR" altLang="en-US" sz="2400" baseline="30000" dirty="0" smtClean="0"/>
              <a:t>η</a:t>
            </a:r>
            <a:r>
              <a:rPr lang="el-GR" altLang="en-US" sz="2400" dirty="0" smtClean="0"/>
              <a:t> </a:t>
            </a:r>
          </a:p>
          <a:p>
            <a:pPr eaLnBrk="1" hangingPunct="1"/>
            <a:r>
              <a:rPr lang="el-GR" altLang="en-US" sz="2400" dirty="0" smtClean="0"/>
              <a:t>Δραστικά ανεξαρτήτως ακεραιότητας μεμβρανών</a:t>
            </a:r>
          </a:p>
          <a:p>
            <a:pPr eaLnBrk="1" hangingPunct="1"/>
            <a:r>
              <a:rPr lang="el-GR" altLang="en-US" sz="2400" dirty="0" err="1" smtClean="0"/>
              <a:t>Βηταμεθαζόνη</a:t>
            </a:r>
            <a:r>
              <a:rPr lang="el-GR" altLang="en-US" sz="2400" dirty="0" smtClean="0"/>
              <a:t> 12</a:t>
            </a:r>
            <a:r>
              <a:rPr lang="en-US" altLang="en-US" sz="2400" dirty="0" smtClean="0"/>
              <a:t>mg </a:t>
            </a:r>
            <a:r>
              <a:rPr lang="el-GR" altLang="en-US" sz="2400" dirty="0" smtClean="0"/>
              <a:t>ενδομυϊκά (</a:t>
            </a:r>
            <a:r>
              <a:rPr lang="en-US" altLang="en-US" sz="2400" dirty="0" smtClean="0"/>
              <a:t>IM</a:t>
            </a:r>
            <a:r>
              <a:rPr lang="el-GR" altLang="en-US" sz="2400" dirty="0" smtClean="0"/>
              <a:t>) - </a:t>
            </a:r>
            <a:r>
              <a:rPr lang="en-US" sz="2400" i="1" dirty="0" smtClean="0"/>
              <a:t>CELESTONE</a:t>
            </a:r>
            <a:endParaRPr lang="en-US" altLang="en-US" sz="2400" i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dirty="0" smtClean="0"/>
              <a:t>2</a:t>
            </a:r>
            <a:r>
              <a:rPr lang="el-GR" altLang="en-US" dirty="0" smtClean="0"/>
              <a:t> δόσεις άπαξ</a:t>
            </a:r>
            <a:r>
              <a:rPr lang="en-US" altLang="en-US" dirty="0" smtClean="0"/>
              <a:t>/</a:t>
            </a:r>
            <a:r>
              <a:rPr lang="el-GR" altLang="en-US" dirty="0" smtClean="0"/>
              <a:t> </a:t>
            </a:r>
            <a:r>
              <a:rPr lang="en-US" altLang="en-US" dirty="0" smtClean="0"/>
              <a:t>24</a:t>
            </a:r>
            <a:r>
              <a:rPr lang="el-GR" altLang="en-US" dirty="0" err="1" smtClean="0"/>
              <a:t>ώρο</a:t>
            </a:r>
            <a:r>
              <a:rPr lang="el-GR" altLang="en-US" dirty="0" smtClean="0"/>
              <a:t>, για δύο 24ωρα</a:t>
            </a:r>
          </a:p>
          <a:p>
            <a:pPr eaLnBrk="1" hangingPunct="1"/>
            <a:r>
              <a:rPr lang="el-GR" altLang="en-US" sz="2400" dirty="0" err="1" smtClean="0"/>
              <a:t>Δεξαμεθαζόνη</a:t>
            </a:r>
            <a:r>
              <a:rPr lang="el-GR" altLang="en-US" sz="2400" dirty="0" smtClean="0"/>
              <a:t> 6</a:t>
            </a:r>
            <a:r>
              <a:rPr lang="en-US" altLang="en-US" sz="2400" dirty="0" smtClean="0"/>
              <a:t>mg </a:t>
            </a:r>
            <a:r>
              <a:rPr lang="el-GR" altLang="en-US" sz="2400" dirty="0" smtClean="0"/>
              <a:t>ενδομυϊκά (</a:t>
            </a:r>
            <a:r>
              <a:rPr lang="en-US" altLang="en-US" sz="2400" dirty="0" smtClean="0"/>
              <a:t>IM</a:t>
            </a:r>
            <a:r>
              <a:rPr lang="el-GR" altLang="en-US" sz="2400" dirty="0" smtClean="0"/>
              <a:t>)</a:t>
            </a:r>
            <a:endParaRPr lang="en-US" altLang="en-US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l-GR" altLang="en-US" dirty="0" smtClean="0"/>
              <a:t>Κάθε 6 ώρες/ συνολικά 4 δόσεις</a:t>
            </a:r>
          </a:p>
          <a:p>
            <a:pPr eaLnBrk="1" hangingPunct="1"/>
            <a:r>
              <a:rPr lang="el-GR" altLang="en-US" sz="2400" dirty="0" smtClean="0"/>
              <a:t>Επανάληψη σχήματος αν πάνω από 1 μήνα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smtClean="0"/>
              <a:t>2016 μελέτη υπέρ της Βηταμεθαζόνης μεταξύ 34 0/7 και 36 6/7 εβδ κύησης</a:t>
            </a:r>
            <a:endParaRPr lang="en-US" altLang="en-US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l-GR" altLang="en-US" sz="2400" smtClean="0"/>
              <a:t>Ελάττωση αναπνευστικών επιπλοκών</a:t>
            </a:r>
          </a:p>
          <a:p>
            <a:pPr eaLnBrk="1" hangingPunct="1"/>
            <a:r>
              <a:rPr lang="el-GR" altLang="en-US" sz="2400" smtClean="0"/>
              <a:t>Χορήγηση μόνον εάν τουλάχιστον 3</a:t>
            </a:r>
            <a:r>
              <a:rPr lang="en-US" altLang="en-US" sz="2400" smtClean="0"/>
              <a:t>cm </a:t>
            </a:r>
            <a:r>
              <a:rPr lang="el-GR" altLang="en-US" sz="2400" smtClean="0"/>
              <a:t>διαστολή ή 75% εξάλειψη ή επί αυτόματης ρήξης μεμβρανών</a:t>
            </a:r>
          </a:p>
          <a:p>
            <a:pPr eaLnBrk="1" hangingPunct="1"/>
            <a:r>
              <a:rPr lang="el-GR" altLang="en-US" sz="2400" smtClean="0"/>
              <a:t>ΟΧΙ εάν έχει προηγηθεί σχήμα κορτικοστεροειδών για επαπειλούμενο πρόωρο τοκετό</a:t>
            </a:r>
          </a:p>
          <a:p>
            <a:pPr eaLnBrk="1" hangingPunct="1"/>
            <a:r>
              <a:rPr lang="el-GR" altLang="en-US" sz="2400" smtClean="0"/>
              <a:t>ΟΧΙ επί χοριοαμνιονίτιδας</a:t>
            </a:r>
          </a:p>
          <a:p>
            <a:pPr eaLnBrk="1" hangingPunct="1"/>
            <a:r>
              <a:rPr lang="el-GR" altLang="en-US" sz="2400" smtClean="0"/>
              <a:t>ΟΧΙ τοκόλυση</a:t>
            </a:r>
          </a:p>
          <a:p>
            <a:pPr eaLnBrk="1" hangingPunct="1"/>
            <a:r>
              <a:rPr lang="el-GR" altLang="en-US" sz="2400" smtClean="0"/>
              <a:t>ΟΧΙ επί πολυδύμου κυήσεως, ΣΔ, προηγηθείσας έκθεσης σε κορτικοειδή κατά την κύηση ή επί κυήσεων με μείζονες μη-θανατηφόρες εμβρυϊκές ανωμαλίες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smtClean="0"/>
              <a:t>Τοκόλυση</a:t>
            </a:r>
            <a:endParaRPr lang="en-US" altLang="en-US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226919" y="1381224"/>
            <a:ext cx="10833909" cy="5308943"/>
          </a:xfrm>
        </p:spPr>
        <p:txBody>
          <a:bodyPr/>
          <a:lstStyle/>
          <a:p>
            <a:pPr eaLnBrk="1" hangingPunct="1"/>
            <a:r>
              <a:rPr lang="en-US" altLang="en-US" sz="2400" dirty="0" err="1" smtClean="0"/>
              <a:t>Glopir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Adalat</a:t>
            </a:r>
            <a:r>
              <a:rPr lang="en-US" altLang="en-US" sz="2400" dirty="0" smtClean="0"/>
              <a:t>, </a:t>
            </a:r>
            <a:r>
              <a:rPr lang="el-GR" altLang="en-US" sz="2400" dirty="0" err="1" smtClean="0"/>
              <a:t>Νιφεδιπίνη</a:t>
            </a:r>
            <a:endParaRPr lang="en-US" altLang="en-US" sz="2400" dirty="0" smtClean="0"/>
          </a:p>
          <a:p>
            <a:pPr lvl="1" eaLnBrk="1" hangingPunct="1"/>
            <a:r>
              <a:rPr lang="el-GR" altLang="en-US" sz="2000" dirty="0" smtClean="0"/>
              <a:t>20</a:t>
            </a:r>
            <a:r>
              <a:rPr lang="en-US" altLang="en-US" sz="2000" dirty="0" smtClean="0"/>
              <a:t>mg</a:t>
            </a:r>
            <a:r>
              <a:rPr lang="el-GR" altLang="en-US" sz="2000" dirty="0" smtClean="0"/>
              <a:t> και επιπλέον 10</a:t>
            </a:r>
            <a:r>
              <a:rPr lang="en-US" altLang="en-US" sz="2000" dirty="0" smtClean="0"/>
              <a:t>mg</a:t>
            </a:r>
            <a:r>
              <a:rPr lang="el-GR" altLang="en-US" sz="2000" dirty="0" smtClean="0"/>
              <a:t> σε 30-60 λεπτά αν ΑΠ&gt;100/60 </a:t>
            </a:r>
            <a:r>
              <a:rPr lang="en-US" altLang="en-US" sz="2000" dirty="0" smtClean="0"/>
              <a:t>mmHg</a:t>
            </a:r>
          </a:p>
          <a:p>
            <a:pPr lvl="1" eaLnBrk="1" hangingPunct="1"/>
            <a:r>
              <a:rPr lang="el-GR" altLang="en-US" sz="2000" dirty="0" smtClean="0"/>
              <a:t>10-20</a:t>
            </a:r>
            <a:r>
              <a:rPr lang="en-US" altLang="en-US" sz="2000" dirty="0" smtClean="0"/>
              <a:t>mg </a:t>
            </a:r>
            <a:r>
              <a:rPr lang="el-GR" altLang="en-US" sz="2000" dirty="0" smtClean="0"/>
              <a:t>κάθε 4-6 ώρες</a:t>
            </a:r>
            <a:endParaRPr lang="en-US" altLang="en-US" sz="2000" dirty="0" smtClean="0"/>
          </a:p>
          <a:p>
            <a:pPr lvl="1" eaLnBrk="1" hangingPunct="1"/>
            <a:r>
              <a:rPr lang="el-GR" altLang="en-US" sz="2000" dirty="0" smtClean="0"/>
              <a:t>Πλεονεκτεί των </a:t>
            </a:r>
            <a:r>
              <a:rPr lang="el-GR" altLang="en-US" sz="2000" dirty="0" err="1" smtClean="0"/>
              <a:t>βηταμιμητικών</a:t>
            </a:r>
            <a:r>
              <a:rPr lang="el-GR" altLang="en-US" sz="2000" dirty="0" smtClean="0"/>
              <a:t> (</a:t>
            </a:r>
            <a:r>
              <a:rPr lang="el-GR" altLang="en-US" sz="2000" dirty="0" err="1" smtClean="0"/>
              <a:t>τερβουταλίνη</a:t>
            </a:r>
            <a:r>
              <a:rPr lang="el-GR" altLang="en-US" sz="2000" dirty="0" smtClean="0"/>
              <a:t>) στην επιμήκυνση της λανθάνουσας περιόδου, ελάττωση νεογνικής νοσηρότητας και μητρικές ανεπιθύμητες ενέργειες</a:t>
            </a:r>
          </a:p>
          <a:p>
            <a:pPr eaLnBrk="1" hangingPunct="1"/>
            <a:r>
              <a:rPr lang="en-US" altLang="en-US" sz="2400" dirty="0" err="1" smtClean="0"/>
              <a:t>Dracanyl</a:t>
            </a:r>
            <a:r>
              <a:rPr lang="en-US" altLang="en-US" sz="2400" dirty="0" smtClean="0"/>
              <a:t>, </a:t>
            </a:r>
            <a:r>
              <a:rPr lang="el-GR" altLang="en-US" sz="2400" dirty="0" err="1" smtClean="0"/>
              <a:t>Τερβουταλίνη</a:t>
            </a:r>
            <a:endParaRPr lang="el-GR" altLang="en-US" sz="2400" dirty="0" smtClean="0"/>
          </a:p>
          <a:p>
            <a:pPr lvl="1" eaLnBrk="1" hangingPunct="1"/>
            <a:r>
              <a:rPr lang="el-GR" altLang="en-US" sz="2000" dirty="0" smtClean="0"/>
              <a:t>0,25</a:t>
            </a:r>
            <a:r>
              <a:rPr lang="en-US" altLang="en-US" sz="2000" dirty="0" smtClean="0"/>
              <a:t>mg</a:t>
            </a:r>
            <a:r>
              <a:rPr lang="el-GR" altLang="en-US" sz="2000" dirty="0" smtClean="0"/>
              <a:t> ενδοδερμικά κάθε 20-30 λεπτά μέχρι 3 δόσεις</a:t>
            </a:r>
          </a:p>
          <a:p>
            <a:pPr lvl="1" eaLnBrk="1" hangingPunct="1"/>
            <a:r>
              <a:rPr lang="en-US" altLang="en-US" sz="2000" dirty="0" smtClean="0"/>
              <a:t>FDA</a:t>
            </a:r>
            <a:r>
              <a:rPr lang="el-GR" altLang="en-US" sz="2000" dirty="0" smtClean="0"/>
              <a:t>: αυστηρά </a:t>
            </a:r>
            <a:r>
              <a:rPr lang="el-GR" altLang="en-US" sz="2000" dirty="0" err="1" smtClean="0"/>
              <a:t>ενδονοσοκομειακή</a:t>
            </a:r>
            <a:r>
              <a:rPr lang="el-GR" altLang="en-US" sz="2000" dirty="0" smtClean="0"/>
              <a:t> χορήγηση</a:t>
            </a:r>
          </a:p>
          <a:p>
            <a:pPr eaLnBrk="1" hangingPunct="1"/>
            <a:r>
              <a:rPr lang="en-US" altLang="en-US" sz="2400" dirty="0" err="1" smtClean="0"/>
              <a:t>Fortathrin</a:t>
            </a:r>
            <a:r>
              <a:rPr lang="en-US" altLang="en-US" sz="2400" dirty="0" smtClean="0"/>
              <a:t>, </a:t>
            </a:r>
            <a:r>
              <a:rPr lang="el-GR" altLang="en-US" sz="2400" dirty="0" err="1" smtClean="0"/>
              <a:t>Ινδομεθακίνη</a:t>
            </a:r>
            <a:endParaRPr lang="el-GR" altLang="en-US" sz="2400" dirty="0" smtClean="0"/>
          </a:p>
          <a:p>
            <a:pPr lvl="1" eaLnBrk="1" hangingPunct="1"/>
            <a:r>
              <a:rPr lang="el-GR" altLang="en-US" sz="2000" dirty="0" smtClean="0"/>
              <a:t>50</a:t>
            </a:r>
            <a:r>
              <a:rPr lang="en-US" altLang="en-US" sz="2000" dirty="0" smtClean="0"/>
              <a:t>mg </a:t>
            </a:r>
            <a:r>
              <a:rPr lang="el-GR" altLang="en-US" sz="2000" dirty="0" smtClean="0"/>
              <a:t>κάθε 4-6 ώρες</a:t>
            </a:r>
          </a:p>
          <a:p>
            <a:pPr lvl="1" eaLnBrk="1" hangingPunct="1"/>
            <a:r>
              <a:rPr lang="en-US" altLang="en-US" sz="2000" dirty="0" smtClean="0"/>
              <a:t>&lt; 32 </a:t>
            </a:r>
            <a:r>
              <a:rPr lang="el-GR" altLang="en-US" sz="2000" dirty="0" err="1" smtClean="0"/>
              <a:t>εβδ</a:t>
            </a:r>
            <a:endParaRPr lang="el-GR" altLang="en-US" sz="2000" dirty="0" smtClean="0"/>
          </a:p>
          <a:p>
            <a:pPr lvl="1" eaLnBrk="1" hangingPunct="1"/>
            <a:r>
              <a:rPr lang="el-GR" altLang="en-US" sz="2000" dirty="0" err="1" smtClean="0"/>
              <a:t>υδράμνιο</a:t>
            </a:r>
            <a:endParaRPr lang="el-GR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smtClean="0"/>
              <a:t>Εκπαιδευτικοί στόχοι:</a:t>
            </a:r>
            <a:endParaRPr lang="en-US" alt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Ορισμοί πρόωρου τοκετού και πρόωρης ρήξης εμβρυϊκών μεμβρανών και η κλινική τους σημασία</a:t>
            </a:r>
          </a:p>
          <a:p>
            <a:pPr eaLnBrk="1" hangingPunct="1"/>
            <a:r>
              <a:rPr lang="el-GR" altLang="en-US" dirty="0" smtClean="0"/>
              <a:t>Παράγοντες κινδύνου</a:t>
            </a:r>
            <a:endParaRPr lang="en-US" altLang="en-US" dirty="0" smtClean="0"/>
          </a:p>
          <a:p>
            <a:pPr eaLnBrk="1" hangingPunct="1"/>
            <a:r>
              <a:rPr lang="el-GR" altLang="en-US" dirty="0" smtClean="0"/>
              <a:t>Αναγνώριση ασθενών που μπορεί να ωφεληθούν από χορήγηση Προγεστερόνης προγεννητικά</a:t>
            </a:r>
          </a:p>
          <a:p>
            <a:pPr eaLnBrk="1" hangingPunct="1"/>
            <a:r>
              <a:rPr lang="el-GR" altLang="en-US" dirty="0" smtClean="0"/>
              <a:t>Περιγραφή διαχείρισης</a:t>
            </a:r>
            <a:endParaRPr lang="en-US" altLang="en-US" dirty="0" smtClean="0"/>
          </a:p>
          <a:p>
            <a:pPr eaLnBrk="1" hangingPunct="1"/>
            <a:r>
              <a:rPr lang="el-GR" altLang="en-US" dirty="0" smtClean="0"/>
              <a:t>Συζήτηση στρατηγικών πρόληψης νεογνικής λοίμωξης από Στρεπτόκοκκο ομάδος Β (</a:t>
            </a:r>
            <a:r>
              <a:rPr lang="en-US" altLang="en-US" dirty="0" smtClean="0"/>
              <a:t>GBS</a:t>
            </a:r>
            <a:r>
              <a:rPr lang="el-GR" altLang="en-US" dirty="0" smtClean="0"/>
              <a:t>)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smtClean="0"/>
              <a:t>Τοκόλυση</a:t>
            </a:r>
            <a:endParaRPr lang="en-US" altLang="en-US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298786" y="1905000"/>
            <a:ext cx="8021256" cy="4426345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Tractocile</a:t>
            </a:r>
            <a:r>
              <a:rPr lang="en-US" sz="2400" dirty="0" smtClean="0"/>
              <a:t>, INN-</a:t>
            </a:r>
            <a:r>
              <a:rPr lang="en-US" sz="2400" dirty="0" err="1" smtClean="0"/>
              <a:t>atosiban</a:t>
            </a:r>
            <a:endParaRPr lang="el-GR" altLang="en-US" sz="2400" dirty="0" smtClean="0"/>
          </a:p>
          <a:p>
            <a:pPr eaLnBrk="1" hangingPunct="1"/>
            <a:r>
              <a:rPr lang="el-GR" altLang="en-US" sz="2400" dirty="0" err="1" smtClean="0"/>
              <a:t>Θειϊκό</a:t>
            </a:r>
            <a:r>
              <a:rPr lang="el-GR" altLang="en-US" sz="2400" dirty="0" smtClean="0"/>
              <a:t> Μαγνήσιο;</a:t>
            </a:r>
          </a:p>
          <a:p>
            <a:pPr lvl="1" eaLnBrk="1" hangingPunct="1"/>
            <a:r>
              <a:rPr lang="el-GR" altLang="en-US" sz="2200" dirty="0" err="1" smtClean="0"/>
              <a:t>Νευροπροστασία</a:t>
            </a:r>
            <a:r>
              <a:rPr lang="el-GR" altLang="en-US" sz="2200" dirty="0" smtClean="0"/>
              <a:t> - Μείωση εγκεφαλικής παράλυσης αν χορηγηθεί αμέσως πριν και κατά τον τοκετό</a:t>
            </a:r>
          </a:p>
          <a:p>
            <a:pPr lvl="1" eaLnBrk="1" hangingPunct="1"/>
            <a:r>
              <a:rPr lang="el-GR" altLang="en-US" sz="2200" dirty="0" smtClean="0"/>
              <a:t>Ενδείκνυται μεταξύ 24</a:t>
            </a:r>
            <a:r>
              <a:rPr lang="el-GR" altLang="en-US" sz="2200" baseline="30000" dirty="0" smtClean="0"/>
              <a:t>ης</a:t>
            </a:r>
            <a:r>
              <a:rPr lang="el-GR" altLang="en-US" sz="2200" dirty="0" smtClean="0"/>
              <a:t> και 32</a:t>
            </a:r>
            <a:r>
              <a:rPr lang="el-GR" altLang="en-US" sz="2200" baseline="30000" dirty="0" smtClean="0"/>
              <a:t>ης</a:t>
            </a:r>
            <a:r>
              <a:rPr lang="el-GR" altLang="en-US" sz="2200" dirty="0" smtClean="0"/>
              <a:t> εβδομάδας κύησης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799798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Ρήξη μεμβρανών χωρίς έναρξη τοκετού</a:t>
            </a:r>
            <a:endParaRPr lang="en-US" altLang="en-US" dirty="0" smtClean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2488561" y="2133600"/>
            <a:ext cx="9189677" cy="4463970"/>
          </a:xfrm>
        </p:spPr>
        <p:txBody>
          <a:bodyPr/>
          <a:lstStyle/>
          <a:p>
            <a:pPr eaLnBrk="1" hangingPunct="1"/>
            <a:r>
              <a:rPr lang="el-GR" altLang="en-US" sz="2400" b="1" dirty="0" smtClean="0"/>
              <a:t>&gt;=37</a:t>
            </a:r>
            <a:r>
              <a:rPr lang="en-US" altLang="en-US" sz="2400" b="1" dirty="0" smtClean="0"/>
              <a:t>wks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l-GR" altLang="en-US" sz="2000" dirty="0" smtClean="0"/>
              <a:t>Επισπεύστε τοκετό σε δομή με ΜΕΝΝ</a:t>
            </a:r>
          </a:p>
          <a:p>
            <a:pPr eaLnBrk="1" hangingPunct="1"/>
            <a:r>
              <a:rPr lang="el-GR" altLang="en-US" sz="2400" b="1" dirty="0" smtClean="0"/>
              <a:t>&lt;37</a:t>
            </a:r>
            <a:r>
              <a:rPr lang="en-US" altLang="en-US" sz="2400" b="1" dirty="0" smtClean="0"/>
              <a:t>wks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000" dirty="0" smtClean="0"/>
              <a:t>GBS </a:t>
            </a:r>
            <a:r>
              <a:rPr lang="el-GR" altLang="en-US" sz="2000" dirty="0" smtClean="0"/>
              <a:t>προφύλαξη επί άγνωστου ιστορικού</a:t>
            </a:r>
          </a:p>
          <a:p>
            <a:pPr eaLnBrk="1" hangingPunct="1"/>
            <a:r>
              <a:rPr lang="el-GR" altLang="en-US" sz="2400" b="1" dirty="0" smtClean="0"/>
              <a:t>&lt;34</a:t>
            </a:r>
            <a:r>
              <a:rPr lang="en-US" altLang="en-US" sz="2400" b="1" dirty="0" smtClean="0"/>
              <a:t>wks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l-GR" altLang="en-US" sz="2000" dirty="0" smtClean="0"/>
              <a:t>Εισαγωγή σε νοσοκομείο με ΜΕΝΝ – αναμονή αν ΟΧΙ </a:t>
            </a:r>
            <a:r>
              <a:rPr lang="el-GR" altLang="en-US" sz="2000" dirty="0" err="1" smtClean="0"/>
              <a:t>χοριοαμνιονίτιδα</a:t>
            </a:r>
            <a:r>
              <a:rPr lang="el-GR" altLang="en-US" sz="2000" dirty="0" smtClean="0"/>
              <a:t> ή εμβρυϊκή δυσχέρεια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l-GR" altLang="en-US" sz="2000" dirty="0" smtClean="0"/>
              <a:t>Χορήγηση </a:t>
            </a:r>
            <a:r>
              <a:rPr lang="el-GR" altLang="en-US" sz="2000" dirty="0" err="1" smtClean="0"/>
              <a:t>κορτικοστεροειδών</a:t>
            </a:r>
            <a:endParaRPr lang="el-GR" altLang="en-US" sz="2000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l-GR" altLang="en-US" sz="2000" dirty="0" err="1" smtClean="0"/>
              <a:t>Αμπικιλλίνη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ερυθρομυκίνη</a:t>
            </a:r>
            <a:r>
              <a:rPr lang="el-GR" altLang="en-US" sz="2000" dirty="0" smtClean="0"/>
              <a:t> για επιμήκυνση λανθάνουσας </a:t>
            </a:r>
            <a:r>
              <a:rPr lang="el-GR" altLang="en-US" sz="2000" dirty="0" smtClean="0"/>
              <a:t>φάσης</a:t>
            </a:r>
            <a:endParaRPr lang="en-US" altLang="en-US" sz="2000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el-GR" altLang="en-US" sz="2000" dirty="0" smtClean="0"/>
              <a:t>Σε αλλεργία σε </a:t>
            </a:r>
            <a:r>
              <a:rPr lang="el-GR" altLang="en-US" sz="2000" dirty="0" err="1" smtClean="0"/>
              <a:t>πενικιλλίνη</a:t>
            </a:r>
            <a:r>
              <a:rPr lang="el-GR" altLang="en-US" sz="2000" dirty="0" smtClean="0"/>
              <a:t> – μόνο </a:t>
            </a:r>
            <a:r>
              <a:rPr lang="el-GR" altLang="en-US" sz="2000" dirty="0" err="1" smtClean="0"/>
              <a:t>ερυθρομυκίνη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2016 μελέτη </a:t>
            </a:r>
            <a:r>
              <a:rPr lang="en-US" altLang="en-US" dirty="0" smtClean="0"/>
              <a:t>–</a:t>
            </a:r>
            <a:r>
              <a:rPr lang="el-GR" altLang="en-US" dirty="0" smtClean="0"/>
              <a:t> αναμονή σε ΠΠΡΥ μεταξύ 34 0/7 και 36 6/7 </a:t>
            </a:r>
            <a:r>
              <a:rPr lang="en-US" altLang="en-US" dirty="0" smtClean="0"/>
              <a:t>wks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l-GR" altLang="en-US" sz="2400" dirty="0" smtClean="0"/>
              <a:t>Χαμηλότερα ποσοστά αναπνευστικής δυσχέρειας, μηχανικού αερισμού, ημερών νοσηλείας στη ΜΕΝΝ και καισαρικών  τομών</a:t>
            </a:r>
          </a:p>
          <a:p>
            <a:pPr eaLnBrk="1" hangingPunct="1"/>
            <a:r>
              <a:rPr lang="el-GR" altLang="en-US" sz="2400" dirty="0" smtClean="0"/>
              <a:t>Υψηλότερα ποσοστά αιμορραγίας πριν και κατά τον τοκετό, </a:t>
            </a:r>
            <a:r>
              <a:rPr lang="el-GR" altLang="en-US" sz="2400" dirty="0" err="1" smtClean="0"/>
              <a:t>πυρεξίας</a:t>
            </a:r>
            <a:r>
              <a:rPr lang="el-GR" altLang="en-US" sz="2400" dirty="0" smtClean="0"/>
              <a:t> κατά τον τοκετό, χρήσης αντιβιοτικών μετά τον τοκετό και περισσότερες ημέρες νοσηλείας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smtClean="0"/>
              <a:t>Στρεπτόκοκκος ομάδος Β </a:t>
            </a:r>
            <a:r>
              <a:rPr lang="en-US" altLang="en-US" smtClean="0"/>
              <a:t>(</a:t>
            </a:r>
            <a:r>
              <a:rPr lang="en-US" altLang="en-US" b="1" smtClean="0"/>
              <a:t>GBS</a:t>
            </a:r>
            <a:r>
              <a:rPr lang="el-GR" altLang="en-US" smtClean="0"/>
              <a:t>)</a:t>
            </a:r>
            <a:endParaRPr lang="en-US" altLang="en-US" smtClean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589213" y="1695450"/>
            <a:ext cx="8915400" cy="47498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1/3 </a:t>
            </a:r>
            <a:r>
              <a:rPr lang="el-GR" altLang="en-US" sz="2400" b="1" dirty="0" smtClean="0"/>
              <a:t>γυναικών </a:t>
            </a:r>
            <a:r>
              <a:rPr lang="el-GR" altLang="en-US" sz="2400" dirty="0" smtClean="0"/>
              <a:t>αποικισμένο γεννητικό σύστημα από </a:t>
            </a:r>
            <a:r>
              <a:rPr lang="en-US" altLang="en-US" sz="2400" dirty="0" smtClean="0"/>
              <a:t>GBS</a:t>
            </a:r>
          </a:p>
          <a:p>
            <a:pPr eaLnBrk="1" hangingPunct="1"/>
            <a:r>
              <a:rPr lang="en-US" altLang="en-US" sz="2400" b="1" dirty="0" smtClean="0"/>
              <a:t>Screening</a:t>
            </a:r>
            <a:r>
              <a:rPr lang="en-US" altLang="en-US" sz="2400" dirty="0" smtClean="0"/>
              <a:t> </a:t>
            </a:r>
            <a:r>
              <a:rPr lang="el-GR" altLang="en-US" sz="2400" dirty="0" smtClean="0"/>
              <a:t>εγκύων στο διάστημα 35-37 εβδομάδων</a:t>
            </a:r>
            <a:r>
              <a:rPr lang="en-US" altLang="en-US" sz="2400" dirty="0" smtClean="0"/>
              <a:t> </a:t>
            </a:r>
            <a:r>
              <a:rPr lang="el-GR" altLang="en-US" sz="2400" dirty="0" smtClean="0"/>
              <a:t>και χορήγηση αντιβιοτικής κάλυψης </a:t>
            </a:r>
            <a:r>
              <a:rPr lang="el-GR" altLang="en-US" sz="2400" dirty="0" err="1" smtClean="0"/>
              <a:t>περιγεννητικά</a:t>
            </a:r>
            <a:r>
              <a:rPr lang="el-GR" altLang="en-US" sz="2400" dirty="0" smtClean="0"/>
              <a:t> αν θετικό αποτέλεσμα για </a:t>
            </a:r>
            <a:r>
              <a:rPr lang="en-US" altLang="en-US" sz="2400" dirty="0" smtClean="0"/>
              <a:t>GBS</a:t>
            </a:r>
            <a:endParaRPr lang="el-GR" altLang="en-US" sz="2400" dirty="0" smtClean="0"/>
          </a:p>
          <a:p>
            <a:pPr eaLnBrk="1" hangingPunct="1"/>
            <a:r>
              <a:rPr lang="el-GR" altLang="en-US" sz="2400" dirty="0" smtClean="0"/>
              <a:t>Πρόωρος τοκετός πριν το </a:t>
            </a:r>
            <a:r>
              <a:rPr lang="el-GR" altLang="en-US" sz="2400" dirty="0" err="1" smtClean="0"/>
              <a:t>screening</a:t>
            </a:r>
            <a:r>
              <a:rPr lang="el-GR" altLang="en-US" sz="2400" dirty="0" smtClean="0"/>
              <a:t> για GBS</a:t>
            </a:r>
          </a:p>
          <a:p>
            <a:pPr lvl="1" eaLnBrk="1" hangingPunct="1"/>
            <a:r>
              <a:rPr lang="el-GR" altLang="en-US" sz="2200" dirty="0" smtClean="0"/>
              <a:t>Λήψη ΚΚΥ και/ή </a:t>
            </a:r>
            <a:r>
              <a:rPr lang="el-GR" altLang="en-US" sz="2200" dirty="0" err="1" smtClean="0"/>
              <a:t>rapid</a:t>
            </a:r>
            <a:r>
              <a:rPr lang="el-GR" altLang="en-US" sz="2200" dirty="0" smtClean="0"/>
              <a:t> </a:t>
            </a:r>
            <a:r>
              <a:rPr lang="el-GR" altLang="en-US" sz="2200" dirty="0" err="1" smtClean="0"/>
              <a:t>test</a:t>
            </a:r>
            <a:endParaRPr lang="el-GR" altLang="en-US" sz="2200" dirty="0" smtClean="0"/>
          </a:p>
          <a:p>
            <a:pPr lvl="1" eaLnBrk="1" hangingPunct="1"/>
            <a:r>
              <a:rPr lang="el-GR" altLang="en-US" sz="2200" dirty="0" smtClean="0"/>
              <a:t>Χορήγηση αντιβιοτικών μέχρι αποδείξεως μη-ύπαρξης GBS</a:t>
            </a:r>
          </a:p>
          <a:p>
            <a:pPr eaLnBrk="1" hangingPunct="1"/>
            <a:r>
              <a:rPr lang="el-GR" altLang="en-US" sz="2400" dirty="0" smtClean="0"/>
              <a:t>Πυρετός επιτόκου +/- εμβρυϊκή ταχυκαρδία, ευαισθησία μήτρας = </a:t>
            </a:r>
            <a:r>
              <a:rPr lang="el-GR" altLang="en-US" sz="2400" dirty="0" err="1" smtClean="0"/>
              <a:t>χοριοαμνιονίτις</a:t>
            </a:r>
            <a:endParaRPr lang="el-GR" altLang="en-US" sz="2400" dirty="0" smtClean="0"/>
          </a:p>
          <a:p>
            <a:pPr lvl="1" eaLnBrk="1" hangingPunct="1"/>
            <a:r>
              <a:rPr lang="el-GR" altLang="en-US" sz="2200" dirty="0" smtClean="0"/>
              <a:t>Χορήγηση αντιβιοτικών ευρέος φάσματος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smtClean="0"/>
              <a:t>Τοκετός πρόωρου νεογνού</a:t>
            </a:r>
            <a:endParaRPr lang="en-US" altLang="en-US" smtClean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l-GR" altLang="en-US" sz="2400" dirty="0" smtClean="0"/>
              <a:t>Η καλύτερη «θερμοκοιτίδα» είναι η μήτρα για μεταφορά σε ΜΕΝΝ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n-US" sz="2400" dirty="0" smtClean="0"/>
              <a:t>Αναμονή ανώμαλων προβολών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l-GR" altLang="en-US" sz="2400" dirty="0" smtClean="0"/>
              <a:t>Θέματα </a:t>
            </a:r>
            <a:r>
              <a:rPr lang="el-GR" altLang="en-US" sz="2400" dirty="0" err="1" smtClean="0"/>
              <a:t>αναζωογόννησης</a:t>
            </a:r>
            <a:endParaRPr lang="el-GR" altLang="en-US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l-GR" altLang="en-US" sz="2400" dirty="0" smtClean="0"/>
              <a:t>Θέματα υποθερμίας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695626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Πρόληψη πρόωρου τοκετού</a:t>
            </a:r>
            <a:endParaRPr lang="en-US" altLang="en-US" dirty="0" smtClean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2187615" y="2133600"/>
            <a:ext cx="9757458" cy="3757914"/>
          </a:xfrm>
        </p:spPr>
        <p:txBody>
          <a:bodyPr/>
          <a:lstStyle/>
          <a:p>
            <a:pPr eaLnBrk="1" hangingPunct="1"/>
            <a:r>
              <a:rPr lang="el-GR" altLang="en-US" sz="2400" dirty="0" smtClean="0"/>
              <a:t>Ιστορικό (16-34 </a:t>
            </a:r>
            <a:r>
              <a:rPr lang="el-GR" altLang="en-US" sz="2400" dirty="0" err="1" smtClean="0"/>
              <a:t>εβδ</a:t>
            </a:r>
            <a:r>
              <a:rPr lang="el-GR" altLang="en-US" sz="2400" dirty="0" smtClean="0"/>
              <a:t>) + βράχυνση τραχήλου&lt;25χιλ = παρέμβαση</a:t>
            </a:r>
          </a:p>
          <a:p>
            <a:pPr eaLnBrk="1" hangingPunct="1"/>
            <a:r>
              <a:rPr lang="el-GR" altLang="en-US" sz="2400" dirty="0" smtClean="0"/>
              <a:t>Ιστορικό ή βράχυνση τραχήλου = σκέψη για παρέμβαση</a:t>
            </a:r>
          </a:p>
          <a:p>
            <a:pPr eaLnBrk="1" hangingPunct="1"/>
            <a:endParaRPr lang="el-GR" altLang="en-US" sz="2400" dirty="0" smtClean="0"/>
          </a:p>
          <a:p>
            <a:pPr eaLnBrk="1" hangingPunct="1"/>
            <a:r>
              <a:rPr lang="el-GR" altLang="en-US" sz="2400" dirty="0" smtClean="0"/>
              <a:t>Παρέμβαση</a:t>
            </a:r>
          </a:p>
          <a:p>
            <a:pPr eaLnBrk="1" hangingPunct="1">
              <a:buFont typeface="Century Gothic" pitchFamily="34" charset="0"/>
              <a:buAutoNum type="arabicPeriod"/>
            </a:pPr>
            <a:r>
              <a:rPr lang="el-GR" altLang="en-US" sz="2000" b="1" dirty="0" smtClean="0"/>
              <a:t>Προγεστερόνη</a:t>
            </a:r>
            <a:r>
              <a:rPr lang="en-US" altLang="en-US" sz="2000" dirty="0" smtClean="0"/>
              <a:t> </a:t>
            </a:r>
            <a:r>
              <a:rPr lang="el-GR" altLang="en-US" sz="2000" dirty="0" smtClean="0"/>
              <a:t>κολπικά ή ΙΜ από την 16</a:t>
            </a:r>
            <a:r>
              <a:rPr lang="el-GR" altLang="en-US" sz="2000" baseline="30000" dirty="0" smtClean="0"/>
              <a:t>η</a:t>
            </a:r>
            <a:r>
              <a:rPr lang="el-GR" altLang="en-US" sz="2000" dirty="0" smtClean="0"/>
              <a:t> με 20</a:t>
            </a:r>
            <a:r>
              <a:rPr lang="el-GR" altLang="en-US" sz="2000" baseline="30000" dirty="0" smtClean="0"/>
              <a:t>η</a:t>
            </a:r>
            <a:r>
              <a:rPr lang="el-GR" altLang="en-US" sz="2000" dirty="0" smtClean="0"/>
              <a:t> εβδομάδα έως την 36</a:t>
            </a:r>
            <a:r>
              <a:rPr lang="el-GR" altLang="en-US" sz="2000" baseline="30000" dirty="0" smtClean="0"/>
              <a:t>η</a:t>
            </a:r>
            <a:r>
              <a:rPr lang="el-GR" altLang="en-US" sz="2000" dirty="0" smtClean="0"/>
              <a:t> εβδομάδα κύησης</a:t>
            </a:r>
          </a:p>
          <a:p>
            <a:pPr eaLnBrk="1" hangingPunct="1">
              <a:buFont typeface="Century Gothic" pitchFamily="34" charset="0"/>
              <a:buAutoNum type="arabicPeriod"/>
            </a:pPr>
            <a:r>
              <a:rPr lang="en-US" altLang="en-US" sz="2000" dirty="0" smtClean="0"/>
              <a:t>U/S </a:t>
            </a:r>
            <a:r>
              <a:rPr lang="el-GR" altLang="en-US" sz="2000" dirty="0" smtClean="0"/>
              <a:t>εκτίμηση </a:t>
            </a:r>
            <a:r>
              <a:rPr lang="el-GR" altLang="en-US" sz="2000" b="1" dirty="0" smtClean="0"/>
              <a:t>μήκους τραχήλου </a:t>
            </a:r>
            <a:r>
              <a:rPr lang="el-GR" altLang="en-US" sz="2000" dirty="0" smtClean="0"/>
              <a:t>ανά 2 εβδομάδες</a:t>
            </a:r>
          </a:p>
          <a:p>
            <a:pPr eaLnBrk="1" hangingPunct="1">
              <a:buFont typeface="Century Gothic" pitchFamily="34" charset="0"/>
              <a:buAutoNum type="arabicPeriod"/>
            </a:pPr>
            <a:r>
              <a:rPr lang="el-GR" altLang="en-US" sz="2000" dirty="0" smtClean="0"/>
              <a:t>Σκέψη για </a:t>
            </a:r>
            <a:r>
              <a:rPr lang="el-GR" altLang="en-US" sz="2000" b="1" dirty="0" smtClean="0"/>
              <a:t>περίδεση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Συνοψίζοντας…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128944" cy="377825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l-GR" sz="2800" u="sng" dirty="0" smtClean="0"/>
              <a:t>Καλύτερη έκβαση επί πρόωρου τοκετού: </a:t>
            </a:r>
          </a:p>
          <a:p>
            <a:pPr marL="0" indent="0" eaLnBrk="1" hangingPunct="1">
              <a:buFont typeface="Century Gothic" pitchFamily="34" charset="0"/>
              <a:buAutoNum type="arabicPeriod"/>
            </a:pPr>
            <a:r>
              <a:rPr lang="el-GR" sz="2400" dirty="0" smtClean="0"/>
              <a:t>Χορήγηση </a:t>
            </a:r>
            <a:r>
              <a:rPr lang="el-GR" sz="2400" b="1" dirty="0" err="1" smtClean="0"/>
              <a:t>κορτικοστεροειδών</a:t>
            </a:r>
            <a:endParaRPr lang="el-GR" sz="2400" b="1" dirty="0" smtClean="0"/>
          </a:p>
          <a:p>
            <a:pPr marL="0" indent="0" eaLnBrk="1" hangingPunct="1">
              <a:buFont typeface="Century Gothic" pitchFamily="34" charset="0"/>
              <a:buAutoNum type="arabicPeriod"/>
            </a:pPr>
            <a:r>
              <a:rPr lang="el-GR" sz="2400" dirty="0" smtClean="0"/>
              <a:t>Τοκετός ή μεταφορά σε Νοσοκομείο με </a:t>
            </a:r>
            <a:r>
              <a:rPr lang="el-GR" sz="2400" b="1" dirty="0" smtClean="0"/>
              <a:t>ΜΕΝΝ</a:t>
            </a:r>
          </a:p>
          <a:p>
            <a:pPr marL="0" indent="0" eaLnBrk="1" hangingPunct="1">
              <a:buFont typeface="Century Gothic" pitchFamily="34" charset="0"/>
              <a:buAutoNum type="arabicPeriod"/>
            </a:pPr>
            <a:r>
              <a:rPr lang="en-US" sz="2400" b="1" dirty="0" smtClean="0"/>
              <a:t>GBS</a:t>
            </a:r>
            <a:r>
              <a:rPr lang="el-GR" sz="2400" dirty="0" smtClean="0"/>
              <a:t> προφύλαξη</a:t>
            </a:r>
          </a:p>
          <a:p>
            <a:pPr marL="0" indent="0" eaLnBrk="1" hangingPunct="1">
              <a:buFont typeface="Century Gothic" pitchFamily="34" charset="0"/>
              <a:buAutoNum type="arabicPeriod"/>
            </a:pPr>
            <a:r>
              <a:rPr lang="el-GR" sz="2400" b="1" dirty="0" err="1" smtClean="0"/>
              <a:t>Αμπικιλλίνη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Γενταμυκίνη</a:t>
            </a:r>
            <a:r>
              <a:rPr lang="el-GR" sz="2400" dirty="0" smtClean="0"/>
              <a:t> για ΠΠΡΥ</a:t>
            </a:r>
            <a:endParaRPr lang="en-US" sz="2400" dirty="0" smtClean="0"/>
          </a:p>
          <a:p>
            <a:pPr marL="0" indent="0" eaLnBrk="1" hangingPunct="1">
              <a:buFont typeface="Century Gothic" pitchFamily="34" charset="0"/>
              <a:buAutoNum type="arabicPeriod"/>
            </a:pPr>
            <a:r>
              <a:rPr lang="el-GR" sz="2400" dirty="0" err="1" smtClean="0"/>
              <a:t>Θειϊκό</a:t>
            </a:r>
            <a:r>
              <a:rPr lang="el-GR" sz="2400" dirty="0" smtClean="0"/>
              <a:t> </a:t>
            </a:r>
            <a:r>
              <a:rPr lang="el-GR" sz="2400" b="1" dirty="0" smtClean="0"/>
              <a:t>Μαγνήσιο</a:t>
            </a:r>
            <a:r>
              <a:rPr lang="el-GR" sz="2400" dirty="0" smtClean="0"/>
              <a:t> για </a:t>
            </a:r>
            <a:r>
              <a:rPr lang="el-GR" sz="2400" dirty="0" err="1" smtClean="0"/>
              <a:t>Νευροπροστασία</a:t>
            </a:r>
            <a:endParaRPr lang="el-GR" sz="2400" dirty="0" smtClean="0"/>
          </a:p>
          <a:p>
            <a:pPr marL="0" indent="0" eaLnBrk="1" hangingPunct="1">
              <a:buFont typeface="Century Gothic" pitchFamily="34" charset="0"/>
              <a:buAutoNum type="arabicPeriod"/>
            </a:pPr>
            <a:r>
              <a:rPr lang="el-GR" sz="2400" dirty="0" smtClean="0"/>
              <a:t>Σε υψηλού κινδύνου κυήσεις χρήση </a:t>
            </a:r>
            <a:r>
              <a:rPr lang="el-GR" sz="2400" b="1" dirty="0" smtClean="0"/>
              <a:t>προγεστερόνης</a:t>
            </a:r>
            <a:r>
              <a:rPr lang="el-GR" sz="2400" dirty="0" smtClean="0"/>
              <a:t> και/ή </a:t>
            </a:r>
            <a:r>
              <a:rPr lang="el-GR" sz="2400" b="1" dirty="0" smtClean="0"/>
              <a:t>περίδεσης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Πρόωρος τοκετός = συστολές που προκαλούν αλλαγές στον τράχηλο πριν τις 37 εβδομάδες</a:t>
            </a:r>
          </a:p>
          <a:p>
            <a:r>
              <a:rPr lang="en-US" dirty="0" smtClean="0"/>
              <a:t>Late preterm = 34-37</a:t>
            </a:r>
          </a:p>
          <a:p>
            <a:r>
              <a:rPr lang="en-US" dirty="0" smtClean="0"/>
              <a:t>Early preterm = 32-34</a:t>
            </a:r>
          </a:p>
          <a:p>
            <a:r>
              <a:rPr lang="en-US" dirty="0" smtClean="0"/>
              <a:t>Very early preterm = 28-32</a:t>
            </a:r>
          </a:p>
          <a:p>
            <a:r>
              <a:rPr lang="en-US" dirty="0" smtClean="0"/>
              <a:t>Extreme preterm = 23-28</a:t>
            </a:r>
          </a:p>
          <a:p>
            <a:endParaRPr lang="en-US" dirty="0" smtClean="0"/>
          </a:p>
          <a:p>
            <a:r>
              <a:rPr lang="el-GR" dirty="0" smtClean="0"/>
              <a:t>Πρόωρη ρήξη υμένων (σε σχέση με την ωριμότητα)</a:t>
            </a:r>
          </a:p>
          <a:p>
            <a:r>
              <a:rPr lang="el-GR" dirty="0" smtClean="0"/>
              <a:t>Πρόωρη πρώιμη ρήξη υμένων (σε σχέση με τον τοκετό)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509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/>
              <a:t>Επιδημιολογία πρόωρων γεννήσεων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Επίπτωση: 9,57%</a:t>
            </a:r>
            <a:endParaRPr lang="en-US" sz="3200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 l="10209" t="41333" r="72230" b="26667"/>
          <a:stretch>
            <a:fillRect/>
          </a:stretch>
        </p:blipFill>
        <p:spPr bwMode="auto">
          <a:xfrm>
            <a:off x="4616604" y="2133600"/>
            <a:ext cx="3166947" cy="3246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285054" y="3402428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/>
              <a:t>45%</a:t>
            </a:r>
          </a:p>
          <a:p>
            <a:pPr algn="ctr"/>
            <a:r>
              <a:rPr lang="el-GR" b="1" dirty="0" smtClean="0"/>
              <a:t>αυτόματες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69115" y="3102016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/>
              <a:t>30% </a:t>
            </a:r>
          </a:p>
          <a:p>
            <a:pPr algn="ctr"/>
            <a:r>
              <a:rPr lang="el-GR" b="1" dirty="0" smtClean="0"/>
              <a:t>ιατρογενείς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81286" y="4120580"/>
            <a:ext cx="1365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25% </a:t>
            </a:r>
          </a:p>
          <a:p>
            <a:pPr algn="ctr"/>
            <a:r>
              <a:rPr lang="el-GR" b="1" dirty="0" smtClean="0"/>
              <a:t>λόγω ΠΡΥ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smtClean="0"/>
              <a:t>Παράγοντες κινδύνου</a:t>
            </a:r>
            <a:endParaRPr lang="en-US" alt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589213" y="1905000"/>
            <a:ext cx="8915400" cy="4260850"/>
          </a:xfrm>
        </p:spPr>
        <p:txBody>
          <a:bodyPr/>
          <a:lstStyle/>
          <a:p>
            <a:pPr eaLnBrk="1" hangingPunct="1"/>
            <a:r>
              <a:rPr lang="el-GR" altLang="en-US" sz="2400" dirty="0" smtClean="0"/>
              <a:t>Ιστορικό πρόωρου τοκετού </a:t>
            </a:r>
          </a:p>
          <a:p>
            <a:pPr eaLnBrk="1" hangingPunct="1"/>
            <a:r>
              <a:rPr lang="el-GR" altLang="en-US" sz="2400" dirty="0" smtClean="0"/>
              <a:t>Μαύρη φυλή</a:t>
            </a:r>
          </a:p>
          <a:p>
            <a:pPr eaLnBrk="1" hangingPunct="1"/>
            <a:r>
              <a:rPr lang="el-GR" altLang="en-US" sz="2400" dirty="0" smtClean="0"/>
              <a:t>Λοίμωξη : </a:t>
            </a:r>
            <a:r>
              <a:rPr lang="el-GR" altLang="en-US" sz="2400" dirty="0" err="1" smtClean="0"/>
              <a:t>Βακτηριουρία</a:t>
            </a:r>
            <a:r>
              <a:rPr lang="el-GR" altLang="en-US" sz="2400" dirty="0" smtClean="0"/>
              <a:t>, Ουρολοιμώξεις, </a:t>
            </a:r>
            <a:r>
              <a:rPr lang="en-US" altLang="en-US" sz="2400" dirty="0" smtClean="0"/>
              <a:t>BV</a:t>
            </a:r>
          </a:p>
          <a:p>
            <a:pPr eaLnBrk="1" hangingPunct="1"/>
            <a:r>
              <a:rPr lang="el-GR" altLang="en-US" sz="2400" dirty="0" smtClean="0"/>
              <a:t>Κάπνισμα</a:t>
            </a:r>
          </a:p>
          <a:p>
            <a:pPr eaLnBrk="1" hangingPunct="1"/>
            <a:r>
              <a:rPr lang="el-GR" altLang="en-US" sz="2400" dirty="0" err="1" smtClean="0"/>
              <a:t>Πολύδυμες</a:t>
            </a:r>
            <a:r>
              <a:rPr lang="el-GR" altLang="en-US" sz="2400" dirty="0" smtClean="0"/>
              <a:t> κυήσεις</a:t>
            </a:r>
          </a:p>
          <a:p>
            <a:pPr eaLnBrk="1" hangingPunct="1"/>
            <a:r>
              <a:rPr lang="el-GR" altLang="en-US" sz="2400" dirty="0" smtClean="0"/>
              <a:t>Μεσοδιάστημα μεταξύ των κυήσεων &lt;6 μήνες</a:t>
            </a:r>
          </a:p>
          <a:p>
            <a:pPr eaLnBrk="1" hangingPunct="1"/>
            <a:r>
              <a:rPr lang="el-GR" altLang="en-US" sz="2400" dirty="0" smtClean="0"/>
              <a:t>Ελαττωμένο μήκος τραχήλου (κολπική μέτρηση) στο υπερηχογράφημα ανατομίας</a:t>
            </a:r>
          </a:p>
          <a:p>
            <a:pPr eaLnBrk="1" hangingPunct="1">
              <a:buFont typeface="Wingdings 3" pitchFamily="18" charset="2"/>
              <a:buNone/>
            </a:pPr>
            <a:r>
              <a:rPr lang="el-GR" altLang="en-US" sz="2400" dirty="0" smtClean="0"/>
              <a:t>         &lt;25</a:t>
            </a:r>
            <a:r>
              <a:rPr lang="en-US" altLang="en-US" sz="2400" dirty="0" smtClean="0"/>
              <a:t>mm</a:t>
            </a:r>
            <a:r>
              <a:rPr lang="el-GR" altLang="en-US" sz="2400" dirty="0" smtClean="0"/>
              <a:t> μεταξύ 18</a:t>
            </a:r>
            <a:r>
              <a:rPr lang="el-GR" altLang="en-US" sz="2400" baseline="30000" dirty="0" smtClean="0"/>
              <a:t>ης</a:t>
            </a:r>
            <a:r>
              <a:rPr lang="el-GR" altLang="en-US" sz="2400" dirty="0" smtClean="0"/>
              <a:t> έως 25</a:t>
            </a:r>
            <a:r>
              <a:rPr lang="el-GR" altLang="en-US" sz="2400" baseline="30000" dirty="0" smtClean="0"/>
              <a:t>ης</a:t>
            </a:r>
            <a:r>
              <a:rPr lang="el-GR" altLang="en-US" sz="2400" dirty="0" smtClean="0"/>
              <a:t> εβδομάδας κύησης</a:t>
            </a:r>
          </a:p>
          <a:p>
            <a:pPr eaLnBrk="1" hangingPunct="1">
              <a:buFont typeface="Wingdings 3" pitchFamily="18" charset="2"/>
              <a:buNone/>
            </a:pPr>
            <a:endParaRPr lang="el-GR" altLang="en-US" dirty="0" smtClean="0"/>
          </a:p>
          <a:p>
            <a:pPr eaLnBrk="1" hangingPunct="1">
              <a:buFont typeface="Wingdings 3" pitchFamily="18" charset="2"/>
              <a:buNone/>
            </a:pPr>
            <a:endParaRPr lang="el-G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smtClean="0"/>
              <a:t>Ποσοστά πρόωρων τοκετών ανά φυλή στις ΗΠΑ από 1990-2013</a:t>
            </a:r>
            <a:endParaRPr lang="en-US" altLang="en-US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l="7610" t="44228" r="56683" b="20000"/>
          <a:stretch>
            <a:fillRect/>
          </a:stretch>
        </p:blipFill>
        <p:spPr bwMode="auto">
          <a:xfrm>
            <a:off x="2676320" y="1983645"/>
            <a:ext cx="8541807" cy="455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Εκτίμηση ηλικίας κύησης – είναι όντως πρόωρος ο τοκετός;</a:t>
            </a:r>
            <a:endParaRPr lang="en-US" altLang="en-US" dirty="0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4089400"/>
          </a:xfrm>
        </p:spPr>
        <p:txBody>
          <a:bodyPr/>
          <a:lstStyle/>
          <a:p>
            <a:pPr eaLnBrk="1" hangingPunct="1"/>
            <a:r>
              <a:rPr lang="el-GR" altLang="en-US" sz="2400" dirty="0" smtClean="0"/>
              <a:t>Εκτίμηση ΠΗΤ βάσει υπερηχογραφήματος αυχενικής διαφάνειας</a:t>
            </a:r>
          </a:p>
          <a:p>
            <a:pPr eaLnBrk="1" hangingPunct="1"/>
            <a:r>
              <a:rPr lang="el-GR" altLang="en-US" sz="2400" dirty="0" smtClean="0"/>
              <a:t>Εκτίμηση ΠΗΤ βάσει ΤΕΡ</a:t>
            </a:r>
          </a:p>
          <a:p>
            <a:pPr lvl="1" eaLnBrk="1" hangingPunct="1"/>
            <a:r>
              <a:rPr lang="en-US" altLang="en-US" sz="2200" dirty="0" smtClean="0"/>
              <a:t>Naegele’s rule</a:t>
            </a:r>
            <a:r>
              <a:rPr lang="el-GR" altLang="en-US" sz="2200" dirty="0" smtClean="0"/>
              <a:t> (</a:t>
            </a:r>
            <a:r>
              <a:rPr lang="en-US" altLang="en-US" sz="2200" dirty="0" smtClean="0"/>
              <a:t>pregnancy wheel</a:t>
            </a:r>
            <a:r>
              <a:rPr lang="el-GR" altLang="en-US" sz="2200" dirty="0" smtClean="0"/>
              <a:t>)</a:t>
            </a:r>
          </a:p>
          <a:p>
            <a:pPr eaLnBrk="1" hangingPunct="1"/>
            <a:r>
              <a:rPr lang="el-GR" altLang="en-US" sz="2400" dirty="0" smtClean="0"/>
              <a:t>Ακολουθούμε το υπερηχογράφημα:</a:t>
            </a:r>
          </a:p>
          <a:p>
            <a:pPr lvl="1" eaLnBrk="1" hangingPunct="1"/>
            <a:r>
              <a:rPr lang="el-GR" altLang="en-US" sz="2200" dirty="0" smtClean="0"/>
              <a:t>Εάν διαφορά ηλικίας κύησης&gt; 5 ημέρες έως 15</a:t>
            </a:r>
            <a:r>
              <a:rPr lang="el-GR" altLang="en-US" sz="2200" baseline="30000" dirty="0" smtClean="0"/>
              <a:t>η</a:t>
            </a:r>
            <a:r>
              <a:rPr lang="el-GR" altLang="en-US" sz="2200" dirty="0" smtClean="0"/>
              <a:t> </a:t>
            </a:r>
            <a:r>
              <a:rPr lang="el-GR" altLang="en-US" sz="2200" dirty="0" err="1" smtClean="0"/>
              <a:t>εβδ</a:t>
            </a:r>
            <a:r>
              <a:rPr lang="el-GR" altLang="en-US" sz="2200" dirty="0" smtClean="0"/>
              <a:t>.</a:t>
            </a:r>
            <a:endParaRPr lang="el-GR" altLang="en-US" dirty="0" smtClean="0"/>
          </a:p>
          <a:p>
            <a:pPr lvl="1" eaLnBrk="1" hangingPunct="1"/>
            <a:r>
              <a:rPr lang="el-GR" altLang="en-US" sz="2200" dirty="0" smtClean="0"/>
              <a:t>Εάν διαφορά ηλικίας κύησης&gt; 10 ημέρες έως 21</a:t>
            </a:r>
            <a:r>
              <a:rPr lang="el-GR" altLang="en-US" sz="2200" baseline="30000" dirty="0" smtClean="0"/>
              <a:t>η</a:t>
            </a:r>
            <a:r>
              <a:rPr lang="el-GR" altLang="en-US" sz="2200" dirty="0" smtClean="0"/>
              <a:t> </a:t>
            </a:r>
            <a:r>
              <a:rPr lang="el-GR" altLang="en-US" sz="2200" dirty="0" err="1" smtClean="0"/>
              <a:t>εβδ</a:t>
            </a:r>
            <a:r>
              <a:rPr lang="el-GR" altLang="en-US" sz="2200" dirty="0" smtClean="0"/>
              <a:t>. 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Εκτίμηση συμπτωματικής ασθενούς – τι πρέπει να σκεφτώ και να απαντήσω;</a:t>
            </a:r>
            <a:endParaRPr lang="en-US" altLang="en-US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l-GR" altLang="en-US" sz="2400" dirty="0" smtClean="0"/>
              <a:t>Είναι η γυναίκα σε τοκετό;</a:t>
            </a:r>
          </a:p>
          <a:p>
            <a:pPr eaLnBrk="1" hangingPunct="1"/>
            <a:r>
              <a:rPr lang="el-GR" altLang="en-US" sz="2400" dirty="0" smtClean="0"/>
              <a:t>Έχει συμβεί ρήξη μεμβρανών;</a:t>
            </a:r>
          </a:p>
          <a:p>
            <a:pPr eaLnBrk="1" hangingPunct="1"/>
            <a:r>
              <a:rPr lang="el-GR" altLang="en-US" sz="2400" dirty="0" smtClean="0"/>
              <a:t>Υπάρχει ενεργός λοίμωξη;</a:t>
            </a:r>
          </a:p>
          <a:p>
            <a:pPr eaLnBrk="1" hangingPunct="1"/>
            <a:r>
              <a:rPr lang="el-GR" altLang="en-US" sz="2400" dirty="0" smtClean="0"/>
              <a:t>Επίκειται τοκετός;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Βρίσκεται η γυναίκα σε τοκετό;</a:t>
            </a:r>
            <a:endParaRPr lang="en-US" altLang="en-US" dirty="0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pPr eaLnBrk="1" hangingPunct="1"/>
            <a:r>
              <a:rPr lang="el-GR" altLang="en-US" sz="2400" dirty="0" smtClean="0"/>
              <a:t>Τακτικές συστολές μήτρας (έστω 2 το 10λεπτο)</a:t>
            </a:r>
          </a:p>
          <a:p>
            <a:pPr eaLnBrk="1" hangingPunct="1"/>
            <a:r>
              <a:rPr lang="el-GR" altLang="en-US" sz="2400" dirty="0" smtClean="0"/>
              <a:t>Βράχυνση τραχήλου (εξάλειψη &gt;80%) ή</a:t>
            </a:r>
          </a:p>
          <a:p>
            <a:pPr eaLnBrk="1" hangingPunct="1"/>
            <a:r>
              <a:rPr lang="el-GR" altLang="en-US" sz="2400" dirty="0" smtClean="0"/>
              <a:t>Διαστολή τραχήλου (&gt;4 εκ.)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Θρόισμα</Template>
  <TotalTime>3049</TotalTime>
  <Words>932</Words>
  <Application>Microsoft Office PowerPoint</Application>
  <PresentationFormat>Custom</PresentationFormat>
  <Paragraphs>159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Wisp</vt:lpstr>
      <vt:lpstr>Πρόωρος Τοκετός</vt:lpstr>
      <vt:lpstr>Εκπαιδευτικοί στόχοι:</vt:lpstr>
      <vt:lpstr>Ορισμοί </vt:lpstr>
      <vt:lpstr>Επιδημιολογία πρόωρων γεννήσεων  Επίπτωση: 9,57%</vt:lpstr>
      <vt:lpstr>Παράγοντες κινδύνου</vt:lpstr>
      <vt:lpstr>Ποσοστά πρόωρων τοκετών ανά φυλή στις ΗΠΑ από 1990-2013</vt:lpstr>
      <vt:lpstr>Εκτίμηση ηλικίας κύησης – είναι όντως πρόωρος ο τοκετός;</vt:lpstr>
      <vt:lpstr>Εκτίμηση συμπτωματικής ασθενούς – τι πρέπει να σκεφτώ και να απαντήσω;</vt:lpstr>
      <vt:lpstr>Βρίσκεται η γυναίκα σε τοκετό;</vt:lpstr>
      <vt:lpstr>Υφίσταται ρήξη μεμβρανών;</vt:lpstr>
      <vt:lpstr>Υφίσταται ρήξη μεμβρανών;</vt:lpstr>
      <vt:lpstr>Υπάρχει ενεργός λοίμωξη;</vt:lpstr>
      <vt:lpstr>Υφίσταται λοίμωξη;</vt:lpstr>
      <vt:lpstr>Επίκειται τοκετός;</vt:lpstr>
      <vt:lpstr>Εμβρυϊκή Φιμπρονεκτίνη (fFN)</vt:lpstr>
      <vt:lpstr>Διαχείριση Πρόωρου τοκετού</vt:lpstr>
      <vt:lpstr>Προγεννητική χορήγηση κορτικοστεροειδών</vt:lpstr>
      <vt:lpstr>2016 μελέτη υπέρ της Βηταμεθαζόνης μεταξύ 34 0/7 και 36 6/7 εβδ κύησης</vt:lpstr>
      <vt:lpstr>Τοκόλυση</vt:lpstr>
      <vt:lpstr>Τοκόλυση</vt:lpstr>
      <vt:lpstr>Ρήξη μεμβρανών χωρίς έναρξη τοκετού</vt:lpstr>
      <vt:lpstr>2016 μελέτη – αναμονή σε ΠΠΡΥ μεταξύ 34 0/7 και 36 6/7 wks</vt:lpstr>
      <vt:lpstr>Στρεπτόκοκκος ομάδος Β (GBS)</vt:lpstr>
      <vt:lpstr>Τοκετός πρόωρου νεογνού</vt:lpstr>
      <vt:lpstr>Πρόληψη πρόωρου τοκετού</vt:lpstr>
      <vt:lpstr>Συνοψίζοντας…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Πρόωρος Τοκετός</dc:title>
  <dc:creator>Microsoft Office User</dc:creator>
  <cp:lastModifiedBy>Nikos</cp:lastModifiedBy>
  <cp:revision>9</cp:revision>
  <dcterms:created xsi:type="dcterms:W3CDTF">2018-04-28T17:08:49Z</dcterms:created>
  <dcterms:modified xsi:type="dcterms:W3CDTF">2025-10-29T00:09:09Z</dcterms:modified>
</cp:coreProperties>
</file>