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2"/>
  </p:notesMasterIdLst>
  <p:sldIdLst>
    <p:sldId id="256" r:id="rId2"/>
    <p:sldId id="258" r:id="rId3"/>
    <p:sldId id="335" r:id="rId4"/>
    <p:sldId id="259" r:id="rId5"/>
    <p:sldId id="261" r:id="rId6"/>
    <p:sldId id="263" r:id="rId7"/>
    <p:sldId id="372" r:id="rId8"/>
    <p:sldId id="328" r:id="rId9"/>
    <p:sldId id="330" r:id="rId10"/>
    <p:sldId id="265" r:id="rId11"/>
    <p:sldId id="267" r:id="rId12"/>
    <p:sldId id="271" r:id="rId13"/>
    <p:sldId id="369" r:id="rId14"/>
    <p:sldId id="371" r:id="rId15"/>
    <p:sldId id="272" r:id="rId16"/>
    <p:sldId id="337" r:id="rId17"/>
    <p:sldId id="314" r:id="rId18"/>
    <p:sldId id="338" r:id="rId19"/>
    <p:sldId id="273" r:id="rId20"/>
    <p:sldId id="339" r:id="rId21"/>
    <p:sldId id="274" r:id="rId22"/>
    <p:sldId id="342" r:id="rId23"/>
    <p:sldId id="343" r:id="rId24"/>
    <p:sldId id="332" r:id="rId25"/>
    <p:sldId id="340" r:id="rId26"/>
    <p:sldId id="282" r:id="rId27"/>
    <p:sldId id="284" r:id="rId28"/>
    <p:sldId id="315" r:id="rId29"/>
    <p:sldId id="285" r:id="rId30"/>
    <p:sldId id="316" r:id="rId31"/>
    <p:sldId id="317" r:id="rId32"/>
    <p:sldId id="318" r:id="rId33"/>
    <p:sldId id="373" r:id="rId34"/>
    <p:sldId id="344" r:id="rId35"/>
    <p:sldId id="345" r:id="rId36"/>
    <p:sldId id="367" r:id="rId37"/>
    <p:sldId id="346" r:id="rId38"/>
    <p:sldId id="358" r:id="rId39"/>
    <p:sldId id="347" r:id="rId40"/>
    <p:sldId id="365" r:id="rId41"/>
    <p:sldId id="348" r:id="rId42"/>
    <p:sldId id="355" r:id="rId43"/>
    <p:sldId id="287" r:id="rId44"/>
    <p:sldId id="291" r:id="rId45"/>
    <p:sldId id="288" r:id="rId46"/>
    <p:sldId id="292" r:id="rId47"/>
    <p:sldId id="293" r:id="rId48"/>
    <p:sldId id="370" r:id="rId49"/>
    <p:sldId id="290" r:id="rId50"/>
    <p:sldId id="349" r:id="rId51"/>
    <p:sldId id="297" r:id="rId52"/>
    <p:sldId id="296" r:id="rId53"/>
    <p:sldId id="359" r:id="rId54"/>
    <p:sldId id="298" r:id="rId55"/>
    <p:sldId id="356" r:id="rId56"/>
    <p:sldId id="295" r:id="rId57"/>
    <p:sldId id="319" r:id="rId58"/>
    <p:sldId id="294" r:id="rId59"/>
    <p:sldId id="304" r:id="rId60"/>
    <p:sldId id="360" r:id="rId61"/>
    <p:sldId id="350" r:id="rId62"/>
    <p:sldId id="362" r:id="rId63"/>
    <p:sldId id="361" r:id="rId64"/>
    <p:sldId id="299" r:id="rId65"/>
    <p:sldId id="300" r:id="rId66"/>
    <p:sldId id="320" r:id="rId67"/>
    <p:sldId id="305" r:id="rId68"/>
    <p:sldId id="363" r:id="rId69"/>
    <p:sldId id="354" r:id="rId70"/>
    <p:sldId id="308" r:id="rId71"/>
    <p:sldId id="309" r:id="rId72"/>
    <p:sldId id="357" r:id="rId73"/>
    <p:sldId id="352" r:id="rId74"/>
    <p:sldId id="310" r:id="rId75"/>
    <p:sldId id="353" r:id="rId76"/>
    <p:sldId id="366" r:id="rId77"/>
    <p:sldId id="364" r:id="rId78"/>
    <p:sldId id="323" r:id="rId79"/>
    <p:sldId id="324" r:id="rId80"/>
    <p:sldId id="322" r:id="rId81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2899" autoAdjust="0"/>
  </p:normalViewPr>
  <p:slideViewPr>
    <p:cSldViewPr>
      <p:cViewPr varScale="1">
        <p:scale>
          <a:sx n="114" d="100"/>
          <a:sy n="114" d="100"/>
        </p:scale>
        <p:origin x="14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>
            <a:extLst>
              <a:ext uri="{FF2B5EF4-FFF2-40B4-BE49-F238E27FC236}">
                <a16:creationId xmlns:a16="http://schemas.microsoft.com/office/drawing/2014/main" id="{654AE4BE-EA26-4542-94C7-C0BDBCA559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>
            <a:extLst>
              <a:ext uri="{FF2B5EF4-FFF2-40B4-BE49-F238E27FC236}">
                <a16:creationId xmlns:a16="http://schemas.microsoft.com/office/drawing/2014/main" id="{99BD2D38-CD79-424C-A008-F1A8C3ECD89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562698-C441-4887-AF50-BE5B3DCF8EA2}" type="datetimeFigureOut">
              <a:rPr lang="el-GR"/>
              <a:pPr>
                <a:defRPr/>
              </a:pPr>
              <a:t>1/11/2020</a:t>
            </a:fld>
            <a:endParaRPr lang="el-GR"/>
          </a:p>
        </p:txBody>
      </p:sp>
      <p:sp>
        <p:nvSpPr>
          <p:cNvPr id="4" name="3 - Θέση εικόνας διαφάνειας">
            <a:extLst>
              <a:ext uri="{FF2B5EF4-FFF2-40B4-BE49-F238E27FC236}">
                <a16:creationId xmlns:a16="http://schemas.microsoft.com/office/drawing/2014/main" id="{81CF6F77-B86A-4B6B-8CCD-2F0AA42DD7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4 - Θέση σημειώσεων">
            <a:extLst>
              <a:ext uri="{FF2B5EF4-FFF2-40B4-BE49-F238E27FC236}">
                <a16:creationId xmlns:a16="http://schemas.microsoft.com/office/drawing/2014/main" id="{7AF56B4B-C597-4A85-8CD1-75DC92DC08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/>
              <a:t>Kλικ για επεξεργασία των στυλ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id="{0E9DF70F-7607-47E0-BCA0-9422186A7F4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18D97B91-AC53-4763-AF43-25C3F7AB3A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7FF73E5-6E9F-4E8D-A844-29504EDE7E2D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5CDAFF4D-CC3D-4222-AF13-8915220EF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9C688A0-A0DF-4FAF-A37E-9F12E6D2DEAB}" type="slidenum">
              <a:rPr lang="en-GB" altLang="el-GR">
                <a:latin typeface="Calibri" panose="020F0502020204030204" pitchFamily="34" charset="0"/>
              </a:rPr>
              <a:pPr eaLnBrk="1" hangingPunct="1"/>
              <a:t>45</a:t>
            </a:fld>
            <a:endParaRPr lang="en-GB" altLang="el-GR">
              <a:latin typeface="Calibri" panose="020F0502020204030204" pitchFamily="34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9F74BCDB-5608-4C78-96EF-20C0F608A4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55A1E789-6B60-4B53-A785-963BE06C60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13 - Θέση ημερομηνίας">
            <a:extLst>
              <a:ext uri="{FF2B5EF4-FFF2-40B4-BE49-F238E27FC236}">
                <a16:creationId xmlns:a16="http://schemas.microsoft.com/office/drawing/2014/main" id="{82DC328D-D4CA-429C-8842-205153063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4D982-17F3-4B13-B014-1CA7346E247B}" type="datetimeFigureOut">
              <a:rPr lang="el-GR"/>
              <a:pPr>
                <a:defRPr/>
              </a:pPr>
              <a:t>1/11/2020</a:t>
            </a:fld>
            <a:endParaRPr lang="el-GR"/>
          </a:p>
        </p:txBody>
      </p:sp>
      <p:sp>
        <p:nvSpPr>
          <p:cNvPr id="5" name="2 - Θέση υποσέλιδου">
            <a:extLst>
              <a:ext uri="{FF2B5EF4-FFF2-40B4-BE49-F238E27FC236}">
                <a16:creationId xmlns:a16="http://schemas.microsoft.com/office/drawing/2014/main" id="{45BEFA78-0379-48D8-865A-28CA9EAD5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>
            <a:extLst>
              <a:ext uri="{FF2B5EF4-FFF2-40B4-BE49-F238E27FC236}">
                <a16:creationId xmlns:a16="http://schemas.microsoft.com/office/drawing/2014/main" id="{122B2FF4-F754-4C39-A4DE-51E94FAFC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0B88D-E4F4-40CC-AD3C-CA4627051D59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89562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13 - Θέση ημερομηνίας">
            <a:extLst>
              <a:ext uri="{FF2B5EF4-FFF2-40B4-BE49-F238E27FC236}">
                <a16:creationId xmlns:a16="http://schemas.microsoft.com/office/drawing/2014/main" id="{458970D4-3E86-4CA0-870D-18799AF13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98AD3-D4EB-4080-AA92-D85F22184E12}" type="datetimeFigureOut">
              <a:rPr lang="el-GR"/>
              <a:pPr>
                <a:defRPr/>
              </a:pPr>
              <a:t>1/11/2020</a:t>
            </a:fld>
            <a:endParaRPr lang="el-GR"/>
          </a:p>
        </p:txBody>
      </p:sp>
      <p:sp>
        <p:nvSpPr>
          <p:cNvPr id="5" name="2 - Θέση υποσέλιδου">
            <a:extLst>
              <a:ext uri="{FF2B5EF4-FFF2-40B4-BE49-F238E27FC236}">
                <a16:creationId xmlns:a16="http://schemas.microsoft.com/office/drawing/2014/main" id="{333BE203-3F80-41F2-AA38-66EE03674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>
            <a:extLst>
              <a:ext uri="{FF2B5EF4-FFF2-40B4-BE49-F238E27FC236}">
                <a16:creationId xmlns:a16="http://schemas.microsoft.com/office/drawing/2014/main" id="{23191509-0817-4854-B53E-F8160218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49720-3A3C-454D-9222-91FE2FA595DC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91204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13 - Θέση ημερομηνίας">
            <a:extLst>
              <a:ext uri="{FF2B5EF4-FFF2-40B4-BE49-F238E27FC236}">
                <a16:creationId xmlns:a16="http://schemas.microsoft.com/office/drawing/2014/main" id="{C9171934-4973-45DE-ABA0-8F598A8F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2F2EF-F1C5-4888-A218-E34813E59881}" type="datetimeFigureOut">
              <a:rPr lang="el-GR"/>
              <a:pPr>
                <a:defRPr/>
              </a:pPr>
              <a:t>1/11/2020</a:t>
            </a:fld>
            <a:endParaRPr lang="el-GR"/>
          </a:p>
        </p:txBody>
      </p:sp>
      <p:sp>
        <p:nvSpPr>
          <p:cNvPr id="5" name="2 - Θέση υποσέλιδου">
            <a:extLst>
              <a:ext uri="{FF2B5EF4-FFF2-40B4-BE49-F238E27FC236}">
                <a16:creationId xmlns:a16="http://schemas.microsoft.com/office/drawing/2014/main" id="{E624F3D1-7EB2-45A6-BA2F-B0DA7B5BA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>
            <a:extLst>
              <a:ext uri="{FF2B5EF4-FFF2-40B4-BE49-F238E27FC236}">
                <a16:creationId xmlns:a16="http://schemas.microsoft.com/office/drawing/2014/main" id="{A0A00E8F-E933-4791-914A-1C912B3E6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6A808-CF91-4423-AF99-E75872950586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46583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13 - Θέση ημερομηνίας">
            <a:extLst>
              <a:ext uri="{FF2B5EF4-FFF2-40B4-BE49-F238E27FC236}">
                <a16:creationId xmlns:a16="http://schemas.microsoft.com/office/drawing/2014/main" id="{299DEE4F-CB96-48F4-BD3A-3E550F39A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6C6E4-566C-4693-B976-50D00538705C}" type="datetimeFigureOut">
              <a:rPr lang="el-GR"/>
              <a:pPr>
                <a:defRPr/>
              </a:pPr>
              <a:t>1/11/2020</a:t>
            </a:fld>
            <a:endParaRPr lang="el-GR"/>
          </a:p>
        </p:txBody>
      </p:sp>
      <p:sp>
        <p:nvSpPr>
          <p:cNvPr id="5" name="2 - Θέση υποσέλιδου">
            <a:extLst>
              <a:ext uri="{FF2B5EF4-FFF2-40B4-BE49-F238E27FC236}">
                <a16:creationId xmlns:a16="http://schemas.microsoft.com/office/drawing/2014/main" id="{E06B67BB-95AF-49C7-8402-9932A307C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>
            <a:extLst>
              <a:ext uri="{FF2B5EF4-FFF2-40B4-BE49-F238E27FC236}">
                <a16:creationId xmlns:a16="http://schemas.microsoft.com/office/drawing/2014/main" id="{E8D30BE3-1351-4341-959F-4568D116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3D227-9134-4967-8848-F991CFFC3877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62082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13 - Θέση ημερομηνίας">
            <a:extLst>
              <a:ext uri="{FF2B5EF4-FFF2-40B4-BE49-F238E27FC236}">
                <a16:creationId xmlns:a16="http://schemas.microsoft.com/office/drawing/2014/main" id="{75C87CA8-A378-4A3F-9B3E-22A49B692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4917B-7C3E-4FCA-86CF-44AF7FC15FDA}" type="datetimeFigureOut">
              <a:rPr lang="el-GR"/>
              <a:pPr>
                <a:defRPr/>
              </a:pPr>
              <a:t>1/11/2020</a:t>
            </a:fld>
            <a:endParaRPr lang="el-GR"/>
          </a:p>
        </p:txBody>
      </p:sp>
      <p:sp>
        <p:nvSpPr>
          <p:cNvPr id="5" name="2 - Θέση υποσέλιδου">
            <a:extLst>
              <a:ext uri="{FF2B5EF4-FFF2-40B4-BE49-F238E27FC236}">
                <a16:creationId xmlns:a16="http://schemas.microsoft.com/office/drawing/2014/main" id="{AD249919-390C-4557-AE39-E56A9264A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>
            <a:extLst>
              <a:ext uri="{FF2B5EF4-FFF2-40B4-BE49-F238E27FC236}">
                <a16:creationId xmlns:a16="http://schemas.microsoft.com/office/drawing/2014/main" id="{FFCC37F6-5BFB-4ED0-8D93-228E6EFD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5732B-F0B5-4115-A241-97CFBA23FFC8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81099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13 - Θέση ημερομηνίας">
            <a:extLst>
              <a:ext uri="{FF2B5EF4-FFF2-40B4-BE49-F238E27FC236}">
                <a16:creationId xmlns:a16="http://schemas.microsoft.com/office/drawing/2014/main" id="{D0D5FD31-0D37-45B7-BD39-D53B050C8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A9ED5-2AE6-4118-9B9B-699FB4B7173F}" type="datetimeFigureOut">
              <a:rPr lang="el-GR"/>
              <a:pPr>
                <a:defRPr/>
              </a:pPr>
              <a:t>1/11/2020</a:t>
            </a:fld>
            <a:endParaRPr lang="el-GR"/>
          </a:p>
        </p:txBody>
      </p:sp>
      <p:sp>
        <p:nvSpPr>
          <p:cNvPr id="6" name="2 - Θέση υποσέλιδου">
            <a:extLst>
              <a:ext uri="{FF2B5EF4-FFF2-40B4-BE49-F238E27FC236}">
                <a16:creationId xmlns:a16="http://schemas.microsoft.com/office/drawing/2014/main" id="{208CE7DC-B4E7-41BB-A332-AB2872910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22 - Θέση αριθμού διαφάνειας">
            <a:extLst>
              <a:ext uri="{FF2B5EF4-FFF2-40B4-BE49-F238E27FC236}">
                <a16:creationId xmlns:a16="http://schemas.microsoft.com/office/drawing/2014/main" id="{AD5A8EA5-1C05-4D89-A100-FB03FAC81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42733-735A-4427-80D5-24BBFB3C352C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96763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13 - Θέση ημερομηνίας">
            <a:extLst>
              <a:ext uri="{FF2B5EF4-FFF2-40B4-BE49-F238E27FC236}">
                <a16:creationId xmlns:a16="http://schemas.microsoft.com/office/drawing/2014/main" id="{657287C3-CCE7-46C8-B68E-D55FCF1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5E3D9-65C8-4D9B-90BE-275C6C65E4AE}" type="datetimeFigureOut">
              <a:rPr lang="el-GR"/>
              <a:pPr>
                <a:defRPr/>
              </a:pPr>
              <a:t>1/11/2020</a:t>
            </a:fld>
            <a:endParaRPr lang="el-GR"/>
          </a:p>
        </p:txBody>
      </p:sp>
      <p:sp>
        <p:nvSpPr>
          <p:cNvPr id="8" name="2 - Θέση υποσέλιδου">
            <a:extLst>
              <a:ext uri="{FF2B5EF4-FFF2-40B4-BE49-F238E27FC236}">
                <a16:creationId xmlns:a16="http://schemas.microsoft.com/office/drawing/2014/main" id="{F3E77A07-7999-4BB4-B02D-CB0D2EFCF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22 - Θέση αριθμού διαφάνειας">
            <a:extLst>
              <a:ext uri="{FF2B5EF4-FFF2-40B4-BE49-F238E27FC236}">
                <a16:creationId xmlns:a16="http://schemas.microsoft.com/office/drawing/2014/main" id="{5B28CCD6-D682-4D67-A75A-F6974E5F1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2370B-8427-4867-8EA5-67E0EAC27C51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3239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13 - Θέση ημερομηνίας">
            <a:extLst>
              <a:ext uri="{FF2B5EF4-FFF2-40B4-BE49-F238E27FC236}">
                <a16:creationId xmlns:a16="http://schemas.microsoft.com/office/drawing/2014/main" id="{3B1F4A80-4BFF-4FBD-A9F9-91A859F9D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63004-21A6-4A14-AD9C-4E5BFBEC7CEF}" type="datetimeFigureOut">
              <a:rPr lang="el-GR"/>
              <a:pPr>
                <a:defRPr/>
              </a:pPr>
              <a:t>1/11/2020</a:t>
            </a:fld>
            <a:endParaRPr lang="el-GR"/>
          </a:p>
        </p:txBody>
      </p:sp>
      <p:sp>
        <p:nvSpPr>
          <p:cNvPr id="4" name="2 - Θέση υποσέλιδου">
            <a:extLst>
              <a:ext uri="{FF2B5EF4-FFF2-40B4-BE49-F238E27FC236}">
                <a16:creationId xmlns:a16="http://schemas.microsoft.com/office/drawing/2014/main" id="{8D55ACAB-F477-417C-940D-3113F42B8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22 - Θέση αριθμού διαφάνειας">
            <a:extLst>
              <a:ext uri="{FF2B5EF4-FFF2-40B4-BE49-F238E27FC236}">
                <a16:creationId xmlns:a16="http://schemas.microsoft.com/office/drawing/2014/main" id="{D22AF0FF-90F2-4ACD-A425-9718E66E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C93E7-2463-4111-A41D-EDEB40AA21E6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50837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- Θέση ημερομηνίας">
            <a:extLst>
              <a:ext uri="{FF2B5EF4-FFF2-40B4-BE49-F238E27FC236}">
                <a16:creationId xmlns:a16="http://schemas.microsoft.com/office/drawing/2014/main" id="{229FB679-8B8D-435C-8DEB-B61AA132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9AF20-ECC5-49CE-8C9A-AB1B36893D69}" type="datetimeFigureOut">
              <a:rPr lang="el-GR"/>
              <a:pPr>
                <a:defRPr/>
              </a:pPr>
              <a:t>1/11/2020</a:t>
            </a:fld>
            <a:endParaRPr lang="el-GR"/>
          </a:p>
        </p:txBody>
      </p:sp>
      <p:sp>
        <p:nvSpPr>
          <p:cNvPr id="3" name="2 - Θέση υποσέλιδου">
            <a:extLst>
              <a:ext uri="{FF2B5EF4-FFF2-40B4-BE49-F238E27FC236}">
                <a16:creationId xmlns:a16="http://schemas.microsoft.com/office/drawing/2014/main" id="{82031AC0-040E-4C4A-9B46-DF7C87F81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22 - Θέση αριθμού διαφάνειας">
            <a:extLst>
              <a:ext uri="{FF2B5EF4-FFF2-40B4-BE49-F238E27FC236}">
                <a16:creationId xmlns:a16="http://schemas.microsoft.com/office/drawing/2014/main" id="{415FF990-F6B3-48EE-8A10-E1BBE2E94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D3A96-1438-4963-8420-F262E189FAE1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0153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13 - Θέση ημερομηνίας">
            <a:extLst>
              <a:ext uri="{FF2B5EF4-FFF2-40B4-BE49-F238E27FC236}">
                <a16:creationId xmlns:a16="http://schemas.microsoft.com/office/drawing/2014/main" id="{7FC407A5-6E4B-4EB3-9345-CA1873E20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3D601-D577-4C2B-9167-4AEA9E5F4DF6}" type="datetimeFigureOut">
              <a:rPr lang="el-GR"/>
              <a:pPr>
                <a:defRPr/>
              </a:pPr>
              <a:t>1/11/2020</a:t>
            </a:fld>
            <a:endParaRPr lang="el-GR"/>
          </a:p>
        </p:txBody>
      </p:sp>
      <p:sp>
        <p:nvSpPr>
          <p:cNvPr id="6" name="2 - Θέση υποσέλιδου">
            <a:extLst>
              <a:ext uri="{FF2B5EF4-FFF2-40B4-BE49-F238E27FC236}">
                <a16:creationId xmlns:a16="http://schemas.microsoft.com/office/drawing/2014/main" id="{4CF01FD9-D9CE-47FD-923A-C5FB57D6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22 - Θέση αριθμού διαφάνειας">
            <a:extLst>
              <a:ext uri="{FF2B5EF4-FFF2-40B4-BE49-F238E27FC236}">
                <a16:creationId xmlns:a16="http://schemas.microsoft.com/office/drawing/2014/main" id="{250BAECD-6954-4DB1-A9FE-7F615955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A954A-C1DA-4FA2-BA47-90241A77EEEF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2179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l-GR" noProof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13 - Θέση ημερομηνίας">
            <a:extLst>
              <a:ext uri="{FF2B5EF4-FFF2-40B4-BE49-F238E27FC236}">
                <a16:creationId xmlns:a16="http://schemas.microsoft.com/office/drawing/2014/main" id="{908325CE-7AC8-42B6-AFCA-020D3080D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0AC05-92AB-43CD-94BC-28082C7CC7F9}" type="datetimeFigureOut">
              <a:rPr lang="el-GR"/>
              <a:pPr>
                <a:defRPr/>
              </a:pPr>
              <a:t>1/11/2020</a:t>
            </a:fld>
            <a:endParaRPr lang="el-GR"/>
          </a:p>
        </p:txBody>
      </p:sp>
      <p:sp>
        <p:nvSpPr>
          <p:cNvPr id="6" name="2 - Θέση υποσέλιδου">
            <a:extLst>
              <a:ext uri="{FF2B5EF4-FFF2-40B4-BE49-F238E27FC236}">
                <a16:creationId xmlns:a16="http://schemas.microsoft.com/office/drawing/2014/main" id="{9DDE41C0-1416-4A52-B39B-2A487A117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22 - Θέση αριθμού διαφάνειας">
            <a:extLst>
              <a:ext uri="{FF2B5EF4-FFF2-40B4-BE49-F238E27FC236}">
                <a16:creationId xmlns:a16="http://schemas.microsoft.com/office/drawing/2014/main" id="{F607D52D-0315-4234-A0B3-7D64BC8CD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9547A-6E00-4882-A816-C19354F47DA8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99398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>
            <a:extLst>
              <a:ext uri="{FF2B5EF4-FFF2-40B4-BE49-F238E27FC236}">
                <a16:creationId xmlns:a16="http://schemas.microsoft.com/office/drawing/2014/main" id="{46DAF870-062F-4951-9E6C-34E0E83AD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1027" name="12 - Θέση κειμένου">
            <a:extLst>
              <a:ext uri="{FF2B5EF4-FFF2-40B4-BE49-F238E27FC236}">
                <a16:creationId xmlns:a16="http://schemas.microsoft.com/office/drawing/2014/main" id="{FD633E50-ACB2-4B4F-ACCC-64FEF2E43B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Kλικ για επεξεργασία των στυλ του υποδείγματος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  <a:endParaRPr lang="en-US" altLang="el-GR"/>
          </a:p>
        </p:txBody>
      </p:sp>
      <p:sp>
        <p:nvSpPr>
          <p:cNvPr id="14" name="13 - Θέση ημερομηνίας">
            <a:extLst>
              <a:ext uri="{FF2B5EF4-FFF2-40B4-BE49-F238E27FC236}">
                <a16:creationId xmlns:a16="http://schemas.microsoft.com/office/drawing/2014/main" id="{A8A58568-66D6-4C75-AEBC-A650A66D5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7ECF6D7-0BEC-4097-8DB8-8FE4F0EF6A84}" type="datetimeFigureOut">
              <a:rPr lang="el-GR"/>
              <a:pPr>
                <a:defRPr/>
              </a:pPr>
              <a:t>1/11/2020</a:t>
            </a:fld>
            <a:endParaRPr lang="el-GR"/>
          </a:p>
        </p:txBody>
      </p:sp>
      <p:sp>
        <p:nvSpPr>
          <p:cNvPr id="3" name="2 - Θέση υποσέλιδου">
            <a:extLst>
              <a:ext uri="{FF2B5EF4-FFF2-40B4-BE49-F238E27FC236}">
                <a16:creationId xmlns:a16="http://schemas.microsoft.com/office/drawing/2014/main" id="{27183E23-9B6C-43DF-81CA-A8D61DF33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3" name="22 - Θέση αριθμού διαφάνειας">
            <a:extLst>
              <a:ext uri="{FF2B5EF4-FFF2-40B4-BE49-F238E27FC236}">
                <a16:creationId xmlns:a16="http://schemas.microsoft.com/office/drawing/2014/main" id="{FE9DB69D-11C1-42F7-BA31-628F1DA45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4591ECAD-F0C2-4DFC-87DA-73D729642FC1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- Τίτλος">
            <a:extLst>
              <a:ext uri="{FF2B5EF4-FFF2-40B4-BE49-F238E27FC236}">
                <a16:creationId xmlns:a16="http://schemas.microsoft.com/office/drawing/2014/main" id="{A98837DC-B014-42F9-8E19-E6C8D60D7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596" y="857232"/>
            <a:ext cx="8229600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latin typeface="+mn-lt"/>
              </a:rPr>
              <a:t>Ήπαρ-</a:t>
            </a:r>
            <a:r>
              <a:rPr lang="el-GR" dirty="0" err="1">
                <a:latin typeface="+mn-lt"/>
              </a:rPr>
              <a:t>ΓενικΕσ</a:t>
            </a:r>
            <a:r>
              <a:rPr lang="el-GR" dirty="0">
                <a:latin typeface="+mn-lt"/>
              </a:rPr>
              <a:t> </a:t>
            </a:r>
            <a:r>
              <a:rPr lang="el-GR" dirty="0" err="1">
                <a:latin typeface="+mn-lt"/>
              </a:rPr>
              <a:t>ΑρχΕΣ</a:t>
            </a:r>
            <a:endParaRPr lang="el-GR" dirty="0">
              <a:latin typeface="+mn-lt"/>
            </a:endParaRPr>
          </a:p>
        </p:txBody>
      </p:sp>
      <p:sp>
        <p:nvSpPr>
          <p:cNvPr id="2051" name="2 - Υπότιτλος">
            <a:extLst>
              <a:ext uri="{FF2B5EF4-FFF2-40B4-BE49-F238E27FC236}">
                <a16:creationId xmlns:a16="http://schemas.microsoft.com/office/drawing/2014/main" id="{5EE1A895-1A1B-4557-8957-06F485847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313" y="2786063"/>
            <a:ext cx="6400800" cy="17526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 dirty="0"/>
              <a:t>Κουμουνδούρου Δήμητρα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 dirty="0"/>
              <a:t>Οκτώβρης 2</a:t>
            </a:r>
            <a:r>
              <a:rPr lang="en-US" altLang="el-GR" dirty="0"/>
              <a:t>020</a:t>
            </a:r>
            <a:endParaRPr lang="el-GR" altLang="el-GR" dirty="0"/>
          </a:p>
        </p:txBody>
      </p:sp>
      <p:pic>
        <p:nvPicPr>
          <p:cNvPr id="2052" name="Picture 5" descr="http://www.greekmyths-greekmythology.com/wp-content/uploads/2009/08/prometheus-eagle-eating-liver.jpg">
            <a:extLst>
              <a:ext uri="{FF2B5EF4-FFF2-40B4-BE49-F238E27FC236}">
                <a16:creationId xmlns:a16="http://schemas.microsoft.com/office/drawing/2014/main" id="{BF197EA0-835E-4485-9BE6-304CF9E5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875088"/>
            <a:ext cx="5895975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0B0995D9-1309-4F3B-8237-8448BD75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t="15538" r="6445" b="7683"/>
          <a:stretch>
            <a:fillRect/>
          </a:stretch>
        </p:blipFill>
        <p:spPr bwMode="auto">
          <a:xfrm>
            <a:off x="357188" y="928688"/>
            <a:ext cx="7905750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4">
            <a:extLst>
              <a:ext uri="{FF2B5EF4-FFF2-40B4-BE49-F238E27FC236}">
                <a16:creationId xmlns:a16="http://schemas.microsoft.com/office/drawing/2014/main" id="{77631ED4-7AB3-4303-B0A8-5815DA12B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524000"/>
            <a:ext cx="2732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b="1">
                <a:latin typeface="Calibri" panose="020F0502020204030204" pitchFamily="34" charset="0"/>
              </a:rPr>
              <a:t>Αφοριστικό πέταλο</a:t>
            </a:r>
            <a:endParaRPr lang="en-US" altLang="el-GR" b="1">
              <a:latin typeface="Calibri" panose="020F0502020204030204" pitchFamily="34" charset="0"/>
            </a:endParaRPr>
          </a:p>
        </p:txBody>
      </p:sp>
      <p:sp>
        <p:nvSpPr>
          <p:cNvPr id="4" name="3 - Τίτλος">
            <a:extLst>
              <a:ext uri="{FF2B5EF4-FFF2-40B4-BE49-F238E27FC236}">
                <a16:creationId xmlns:a16="http://schemas.microsoft.com/office/drawing/2014/main" id="{F85F478A-CAFB-4E75-B6A1-313424444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C000"/>
                </a:solidFill>
              </a:rPr>
              <a:t>Αφοριστικό πέταλο</a:t>
            </a:r>
          </a:p>
        </p:txBody>
      </p:sp>
      <p:sp>
        <p:nvSpPr>
          <p:cNvPr id="10245" name="4 - Θέση περιεχομένου">
            <a:extLst>
              <a:ext uri="{FF2B5EF4-FFF2-40B4-BE49-F238E27FC236}">
                <a16:creationId xmlns:a16="http://schemas.microsoft.com/office/drawing/2014/main" id="{400B9E27-66F5-432A-8812-140CCDD00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8FA240D-3894-4783-80F1-F70823F31D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>
                <a:solidFill>
                  <a:srgbClr val="FFFF00"/>
                </a:solidFill>
              </a:rPr>
              <a:t>Πυλαίο διάστημα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283B5140-7ADB-4DC5-B474-6118D75A1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 b="4283"/>
          <a:stretch>
            <a:fillRect/>
          </a:stretch>
        </p:blipFill>
        <p:spPr bwMode="auto">
          <a:xfrm>
            <a:off x="533400" y="1382713"/>
            <a:ext cx="8280400" cy="54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5">
            <a:extLst>
              <a:ext uri="{FF2B5EF4-FFF2-40B4-BE49-F238E27FC236}">
                <a16:creationId xmlns:a16="http://schemas.microsoft.com/office/drawing/2014/main" id="{F678C681-0397-4AF4-B163-F91131D2C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3343275"/>
            <a:ext cx="696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2800" b="1">
                <a:solidFill>
                  <a:srgbClr val="FFFF00"/>
                </a:solidFill>
                <a:latin typeface="Calibri" panose="020F0502020204030204" pitchFamily="34" charset="0"/>
              </a:rPr>
              <a:t>ΠΦ</a:t>
            </a:r>
          </a:p>
        </p:txBody>
      </p:sp>
      <p:sp>
        <p:nvSpPr>
          <p:cNvPr id="11269" name="Text Box 6">
            <a:extLst>
              <a:ext uri="{FF2B5EF4-FFF2-40B4-BE49-F238E27FC236}">
                <a16:creationId xmlns:a16="http://schemas.microsoft.com/office/drawing/2014/main" id="{27CFC2CE-46DA-4A58-9736-C6531DED7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800600"/>
            <a:ext cx="628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2800" b="1">
                <a:solidFill>
                  <a:srgbClr val="FFFF00"/>
                </a:solidFill>
                <a:latin typeface="Calibri" panose="020F0502020204030204" pitchFamily="34" charset="0"/>
              </a:rPr>
              <a:t>ΗΑ</a:t>
            </a:r>
          </a:p>
        </p:txBody>
      </p:sp>
      <p:sp>
        <p:nvSpPr>
          <p:cNvPr id="11270" name="Text Box 7">
            <a:extLst>
              <a:ext uri="{FF2B5EF4-FFF2-40B4-BE49-F238E27FC236}">
                <a16:creationId xmlns:a16="http://schemas.microsoft.com/office/drawing/2014/main" id="{6C36F8CB-D6B9-48FF-97F6-A9F69A09B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657600"/>
            <a:ext cx="441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2000" b="1">
                <a:solidFill>
                  <a:srgbClr val="FFFF00"/>
                </a:solidFill>
                <a:latin typeface="Calibri" panose="020F0502020204030204" pitchFamily="34" charset="0"/>
              </a:rPr>
              <a:t>Χ</a:t>
            </a:r>
          </a:p>
        </p:txBody>
      </p:sp>
      <p:sp>
        <p:nvSpPr>
          <p:cNvPr id="11271" name="TextBox 4">
            <a:extLst>
              <a:ext uri="{FF2B5EF4-FFF2-40B4-BE49-F238E27FC236}">
                <a16:creationId xmlns:a16="http://schemas.microsoft.com/office/drawing/2014/main" id="{28ED55E1-C09C-4F08-B360-7EF66CE64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971800"/>
            <a:ext cx="1363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b="1">
                <a:solidFill>
                  <a:srgbClr val="FFFF00"/>
                </a:solidFill>
                <a:latin typeface="Calibri" panose="020F0502020204030204" pitchFamily="34" charset="0"/>
              </a:rPr>
              <a:t>Αφοριστικό </a:t>
            </a:r>
          </a:p>
          <a:p>
            <a:pPr eaLnBrk="1" hangingPunct="1"/>
            <a:r>
              <a:rPr lang="el-GR" altLang="el-GR" b="1">
                <a:solidFill>
                  <a:srgbClr val="FFFF00"/>
                </a:solidFill>
                <a:latin typeface="Calibri" panose="020F0502020204030204" pitchFamily="34" charset="0"/>
              </a:rPr>
              <a:t>πέταλο</a:t>
            </a:r>
            <a:endParaRPr lang="en-US" altLang="el-GR" b="1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1272" name="Line 9">
            <a:extLst>
              <a:ext uri="{FF2B5EF4-FFF2-40B4-BE49-F238E27FC236}">
                <a16:creationId xmlns:a16="http://schemas.microsoft.com/office/drawing/2014/main" id="{B3330DCB-029D-4433-9FED-A27F070432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429000"/>
            <a:ext cx="457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17B75C18-B9BD-4D8F-9960-3899E77C6963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001125" cy="675163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09921E-128F-41D2-BAD2-A1BBB2DE2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Ηπατική νόσος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A4DA936-82B1-41BE-B46A-7982D3072C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/>
              <a:t>Ιογενής ηπατίτιδα</a:t>
            </a:r>
          </a:p>
          <a:p>
            <a:r>
              <a:rPr lang="el-GR" dirty="0"/>
              <a:t>Μη αλκοολική ηπατική νόσος</a:t>
            </a:r>
          </a:p>
          <a:p>
            <a:r>
              <a:rPr lang="el-GR" dirty="0"/>
              <a:t>Η</a:t>
            </a:r>
            <a:r>
              <a:rPr lang="en-US" dirty="0"/>
              <a:t>KK</a:t>
            </a:r>
            <a:endParaRPr lang="el-GR" dirty="0"/>
          </a:p>
          <a:p>
            <a:r>
              <a:rPr lang="el-GR" dirty="0"/>
              <a:t>Ύπουλη διεργασία</a:t>
            </a:r>
          </a:p>
          <a:p>
            <a:r>
              <a:rPr lang="el-GR" dirty="0"/>
              <a:t>Λειτουργικά αποθέματα</a:t>
            </a: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5B0F5BBF-F9C8-423E-A3DF-DC7C645A2F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3649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CC7F1C-56AD-4819-9725-EE1DBEE86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Ηπατική νόσος</a:t>
            </a:r>
            <a:endParaRPr lang="el-GR" dirty="0"/>
          </a:p>
        </p:txBody>
      </p:sp>
      <p:sp>
        <p:nvSpPr>
          <p:cNvPr id="5" name="Θέση περιεχομένου 3">
            <a:extLst>
              <a:ext uri="{FF2B5EF4-FFF2-40B4-BE49-F238E27FC236}">
                <a16:creationId xmlns:a16="http://schemas.microsoft.com/office/drawing/2014/main" id="{ECD2CFF5-894C-417C-956F-A662B847F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l-GR" dirty="0"/>
              <a:t>Συσσώρευση λίπους</a:t>
            </a:r>
          </a:p>
          <a:p>
            <a:r>
              <a:rPr lang="el-GR" dirty="0"/>
              <a:t>Χολόσταση</a:t>
            </a:r>
          </a:p>
          <a:p>
            <a:r>
              <a:rPr lang="el-GR" dirty="0"/>
              <a:t>Νέκρωση ή απόπτωση</a:t>
            </a:r>
          </a:p>
          <a:p>
            <a:r>
              <a:rPr lang="el-GR" dirty="0"/>
              <a:t>Αναγέννηση από γειτονικά ή από αρχέγονα κύτταρα (</a:t>
            </a:r>
            <a:r>
              <a:rPr lang="el-GR" dirty="0" err="1"/>
              <a:t>σωληναριακή</a:t>
            </a:r>
            <a:r>
              <a:rPr lang="el-GR" dirty="0"/>
              <a:t> αντίδραση, από δομές που μοιάζουν με πόρους- δείκτης της μέσω αρχέγονων κυττάρων αναγέννησης του ήπατος)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639F26-41A0-4CF1-855F-7F63A20F2E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2926080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F87D99A-9A62-4CB6-897F-EB45798D3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951" y="4509120"/>
            <a:ext cx="3248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243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- Τίτλος">
            <a:extLst>
              <a:ext uri="{FF2B5EF4-FFF2-40B4-BE49-F238E27FC236}">
                <a16:creationId xmlns:a16="http://schemas.microsoft.com/office/drawing/2014/main" id="{4D418D95-41FC-4AD8-A4A2-05E0AE27E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C000"/>
                </a:solidFill>
              </a:rPr>
              <a:t>Αντίδραση ήπατος σε βλαπτικούς παράγοντες-ηπατική βλάβη </a:t>
            </a:r>
          </a:p>
        </p:txBody>
      </p:sp>
      <p:sp>
        <p:nvSpPr>
          <p:cNvPr id="17411" name="2 - Θέση περιεχομένου">
            <a:extLst>
              <a:ext uri="{FF2B5EF4-FFF2-40B4-BE49-F238E27FC236}">
                <a16:creationId xmlns:a16="http://schemas.microsoft.com/office/drawing/2014/main" id="{081FCD21-BBB8-4673-A054-9EB5AC584D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dirty="0"/>
              <a:t>Σχετικά περιορισμένο φάσμα αντιδράσεων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dirty="0"/>
              <a:t>Φλεγμονή: εισροή κυττάρων </a:t>
            </a:r>
            <a:r>
              <a:rPr lang="el-GR" dirty="0">
                <a:solidFill>
                  <a:srgbClr val="FF0000"/>
                </a:solidFill>
              </a:rPr>
              <a:t>οξείας ή χρόνιας φλεγμονής (ηπατίτιδα), </a:t>
            </a:r>
            <a:r>
              <a:rPr lang="el-GR" dirty="0"/>
              <a:t>φαγοκυττάρωση κατεστραμμένων ΗΚ (</a:t>
            </a:r>
            <a:r>
              <a:rPr lang="el-GR" dirty="0" err="1"/>
              <a:t>ηπατοκυττάρων</a:t>
            </a:r>
            <a:r>
              <a:rPr lang="el-GR" dirty="0"/>
              <a:t>), </a:t>
            </a:r>
            <a:r>
              <a:rPr lang="el-GR" dirty="0" err="1"/>
              <a:t>κοκκιωματώδης</a:t>
            </a:r>
            <a:r>
              <a:rPr lang="el-GR" dirty="0"/>
              <a:t> αντίδραση</a:t>
            </a:r>
          </a:p>
        </p:txBody>
      </p:sp>
      <p:pic>
        <p:nvPicPr>
          <p:cNvPr id="13316" name="Picture 9" descr="LIVER038">
            <a:extLst>
              <a:ext uri="{FF2B5EF4-FFF2-40B4-BE49-F238E27FC236}">
                <a16:creationId xmlns:a16="http://schemas.microsoft.com/office/drawing/2014/main" id="{0AD7AE2E-C265-48C3-8566-F5414EC3757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25" y="1571625"/>
            <a:ext cx="3916363" cy="2571750"/>
          </a:xfrm>
          <a:noFill/>
        </p:spPr>
      </p:pic>
      <p:pic>
        <p:nvPicPr>
          <p:cNvPr id="13317" name="Picture 5" descr="https://thebileflow.files.wordpress.com/2012/03/granuloma.jpg?w=640">
            <a:extLst>
              <a:ext uri="{FF2B5EF4-FFF2-40B4-BE49-F238E27FC236}">
                <a16:creationId xmlns:a16="http://schemas.microsoft.com/office/drawing/2014/main" id="{CF42FB3B-BDF5-4208-9B6F-683BFDCD4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4160838"/>
            <a:ext cx="3929063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LIVER038">
            <a:extLst>
              <a:ext uri="{FF2B5EF4-FFF2-40B4-BE49-F238E27FC236}">
                <a16:creationId xmlns:a16="http://schemas.microsoft.com/office/drawing/2014/main" id="{77365DA8-E9F5-42BD-97B8-3406E75D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00150"/>
            <a:ext cx="8135938" cy="534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12">
            <a:extLst>
              <a:ext uri="{FF2B5EF4-FFF2-40B4-BE49-F238E27FC236}">
                <a16:creationId xmlns:a16="http://schemas.microsoft.com/office/drawing/2014/main" id="{25E7BCB6-030F-4A41-AF10-2D378D00B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7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2400" b="1">
                <a:latin typeface="Calibri" panose="020F0502020204030204" pitchFamily="34" charset="0"/>
              </a:rPr>
              <a:t>Ηπατίτιδα</a:t>
            </a:r>
            <a:r>
              <a:rPr lang="en-US" altLang="el-GR" sz="2400" b="1">
                <a:latin typeface="Calibri" panose="020F0502020204030204" pitchFamily="34" charset="0"/>
              </a:rPr>
              <a:t>: </a:t>
            </a:r>
            <a:r>
              <a:rPr lang="el-GR" altLang="el-GR" sz="2400" b="1">
                <a:latin typeface="Calibri" panose="020F0502020204030204" pitchFamily="34" charset="0"/>
              </a:rPr>
              <a:t>λοίμωξη του ήπατος και διήθηση από φλεγμονώδη κύτταρα (</a:t>
            </a:r>
            <a:r>
              <a:rPr lang="el-GR" altLang="el-GR" sz="2400" b="1">
                <a:solidFill>
                  <a:srgbClr val="FFFF00"/>
                </a:solidFill>
                <a:latin typeface="Calibri" panose="020F0502020204030204" pitchFamily="34" charset="0"/>
              </a:rPr>
              <a:t>φλεγμονή</a:t>
            </a:r>
            <a:r>
              <a:rPr lang="el-GR" altLang="el-GR" sz="2400" b="1">
                <a:latin typeface="Calibri" panose="020F0502020204030204" pitchFamily="34" charset="0"/>
              </a:rPr>
              <a:t>)</a:t>
            </a:r>
            <a:endParaRPr lang="en-US" altLang="el-GR" sz="2400" b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413DEE24-A349-4E36-AD11-F8B55A3B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Αντίδραση ήπατος σε βλαπτικούς παράγοντες-ηπατική βλάβη </a:t>
            </a:r>
          </a:p>
        </p:txBody>
      </p:sp>
      <p:sp>
        <p:nvSpPr>
          <p:cNvPr id="15363" name="2 - Θέση περιεχομένου">
            <a:extLst>
              <a:ext uri="{FF2B5EF4-FFF2-40B4-BE49-F238E27FC236}">
                <a16:creationId xmlns:a16="http://schemas.microsoft.com/office/drawing/2014/main" id="{F315F344-EF75-4316-A518-C4533D416A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l-GR" altLang="el-GR" sz="2000"/>
              <a:t>ΗΚ εκφύλιση από τοξική ή ανοσολογική βλάβη, οιδηματώδης (</a:t>
            </a:r>
            <a:r>
              <a:rPr lang="en-US" altLang="el-GR" sz="2000"/>
              <a:t>balloon)</a:t>
            </a:r>
            <a:r>
              <a:rPr lang="el-GR" altLang="el-GR" sz="2000"/>
              <a:t>, αφρώδης εκφύλιση (από κατακράτηση υλικού των χοληφόρων)</a:t>
            </a:r>
          </a:p>
          <a:p>
            <a:pPr eaLnBrk="1" hangingPunct="1"/>
            <a:r>
              <a:rPr lang="el-GR" altLang="el-GR" sz="2000"/>
              <a:t>Στεάτωση: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l-GR" altLang="el-GR" sz="2000"/>
              <a:t> </a:t>
            </a:r>
            <a:r>
              <a:rPr lang="el-GR" altLang="el-GR" sz="2000" u="sng"/>
              <a:t>μικροφυσαλλιδώδης</a:t>
            </a:r>
            <a:r>
              <a:rPr lang="el-GR" altLang="el-GR" sz="2000"/>
              <a:t> χωρίς μετατόπιση πυρήνα (σε οξύ λιπώδες ήπαρ κυήσεως, αλκοόλ, σ. </a:t>
            </a:r>
            <a:r>
              <a:rPr lang="en-US" altLang="el-GR" sz="2000"/>
              <a:t>Reye</a:t>
            </a:r>
            <a:r>
              <a:rPr lang="el-GR" altLang="el-GR" sz="2000"/>
              <a:t>)</a:t>
            </a:r>
            <a:r>
              <a:rPr lang="en-US" altLang="el-GR" sz="2000"/>
              <a:t>, </a:t>
            </a:r>
            <a:endParaRPr lang="el-GR" altLang="el-GR" sz="200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l-GR" altLang="el-GR" sz="2000" u="sng"/>
              <a:t>μακροφυσαλλιδώδης</a:t>
            </a:r>
            <a:r>
              <a:rPr lang="el-GR" altLang="el-GR" sz="2000"/>
              <a:t> (αλκοόλ, παχυσαρκία, διαβήτης) με συνοδό μετατόπιση του πυρήνα του κυττάρου</a:t>
            </a:r>
          </a:p>
          <a:p>
            <a:pPr eaLnBrk="1" hangingPunct="1"/>
            <a:endParaRPr lang="el-GR" altLang="el-GR" sz="2000"/>
          </a:p>
        </p:txBody>
      </p:sp>
      <p:pic>
        <p:nvPicPr>
          <p:cNvPr id="15364" name="Picture 2" descr="http://www.nature.com/ajg/journal/v100/n10/images/ajg2005398f3.gif">
            <a:extLst>
              <a:ext uri="{FF2B5EF4-FFF2-40B4-BE49-F238E27FC236}">
                <a16:creationId xmlns:a16="http://schemas.microsoft.com/office/drawing/2014/main" id="{3A60BCAB-CCAA-4DD5-BA6B-265DF44E4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4225925"/>
            <a:ext cx="3643313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5 - Θέση περιεχομένου">
            <a:extLst>
              <a:ext uri="{FF2B5EF4-FFF2-40B4-BE49-F238E27FC236}">
                <a16:creationId xmlns:a16="http://schemas.microsoft.com/office/drawing/2014/main" id="{63DBC8E6-DEB4-4534-A4E4-DF3E336EBA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15366" name="Picture 7" descr="https://upload.wikimedia.org/wikipedia/commons/b/be/Ballooning_degeneration_high_mag_cropped.jpg">
            <a:extLst>
              <a:ext uri="{FF2B5EF4-FFF2-40B4-BE49-F238E27FC236}">
                <a16:creationId xmlns:a16="http://schemas.microsoft.com/office/drawing/2014/main" id="{88BC0A93-C806-4DFD-8D83-1DD7D0DA8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643063"/>
            <a:ext cx="36226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liv140">
            <a:extLst>
              <a:ext uri="{FF2B5EF4-FFF2-40B4-BE49-F238E27FC236}">
                <a16:creationId xmlns:a16="http://schemas.microsoft.com/office/drawing/2014/main" id="{7ED83385-491C-41A2-85E6-3F7D32876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8280400" cy="536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>
            <a:extLst>
              <a:ext uri="{FF2B5EF4-FFF2-40B4-BE49-F238E27FC236}">
                <a16:creationId xmlns:a16="http://schemas.microsoft.com/office/drawing/2014/main" id="{479FA568-3DAB-4370-9DC3-F89BBCA3F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6019155"/>
            <a:ext cx="8169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2400" b="1" dirty="0">
                <a:latin typeface="Calibri" panose="020F0502020204030204" pitchFamily="34" charset="0"/>
              </a:rPr>
              <a:t> Εκφύλιση «δίκην μπαλονιού» των </a:t>
            </a:r>
            <a:r>
              <a:rPr lang="el-GR" altLang="el-GR" sz="2400" b="1" dirty="0" err="1">
                <a:latin typeface="Calibri" panose="020F0502020204030204" pitchFamily="34" charset="0"/>
              </a:rPr>
              <a:t>ηπατοκυττάρων</a:t>
            </a:r>
            <a:endParaRPr lang="el-GR" altLang="el-GR" sz="24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- Τίτλος">
            <a:extLst>
              <a:ext uri="{FF2B5EF4-FFF2-40B4-BE49-F238E27FC236}">
                <a16:creationId xmlns:a16="http://schemas.microsoft.com/office/drawing/2014/main" id="{8CD0BD25-4DC9-4CDC-9806-F2B1A129D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Αντίδραση ήπατος σε βλαπτικούς παράγοντες</a:t>
            </a:r>
          </a:p>
        </p:txBody>
      </p:sp>
      <p:sp>
        <p:nvSpPr>
          <p:cNvPr id="19459" name="2 - Θέση περιεχομένου">
            <a:extLst>
              <a:ext uri="{FF2B5EF4-FFF2-40B4-BE49-F238E27FC236}">
                <a16:creationId xmlns:a16="http://schemas.microsoft.com/office/drawing/2014/main" id="{C5B7A97E-DA29-46B6-AAE3-43D5FCFE98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/>
              <a:t>Νέκρωση: πηκτική (ισχαιμική) απόπτωση, υδρωπική εκφύλιση και </a:t>
            </a:r>
            <a:r>
              <a:rPr lang="el-GR" sz="2400" dirty="0" err="1"/>
              <a:t>ρευστοποιός</a:t>
            </a:r>
            <a:r>
              <a:rPr lang="el-GR" sz="2400" dirty="0"/>
              <a:t> νέκρωση </a:t>
            </a:r>
            <a:r>
              <a:rPr lang="el-GR" sz="2400" dirty="0" err="1"/>
              <a:t>κεντρολοβιακή</a:t>
            </a:r>
            <a:r>
              <a:rPr lang="el-GR" sz="2400" dirty="0"/>
              <a:t>, </a:t>
            </a:r>
            <a:r>
              <a:rPr lang="el-GR" sz="2400" dirty="0" err="1"/>
              <a:t>περιπυλαία</a:t>
            </a:r>
            <a:r>
              <a:rPr lang="el-GR" sz="2400" dirty="0"/>
              <a:t>, γεφυροποιός (Κ-Κ, Κ-Π, Π-Π), </a:t>
            </a:r>
            <a:r>
              <a:rPr lang="el-GR" sz="2400" dirty="0" err="1"/>
              <a:t>υπομαζική</a:t>
            </a:r>
            <a:r>
              <a:rPr lang="el-GR" sz="2400" dirty="0"/>
              <a:t>-μαζική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 err="1"/>
              <a:t>Ίνωση</a:t>
            </a:r>
            <a:r>
              <a:rPr lang="el-GR" sz="2400" dirty="0"/>
              <a:t>: σε ΠΔ, ΚΦ, κολποειδή, (Κ-Κ, Κ-Π, Π-Π), μη αναστρέψιμη??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el-GR" sz="2400" dirty="0"/>
              <a:t>Μεγάλη αναγεννητική ικανότητα ήπατος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endParaRPr lang="el-GR" sz="2400" dirty="0">
              <a:solidFill>
                <a:srgbClr val="FF0000"/>
              </a:solidFill>
            </a:endParaRPr>
          </a:p>
        </p:txBody>
      </p:sp>
      <p:pic>
        <p:nvPicPr>
          <p:cNvPr id="17412" name="Picture 5" descr="https://www.pathology.med.umich.edu/greensonlab/coagnecrosis.jpg">
            <a:extLst>
              <a:ext uri="{FF2B5EF4-FFF2-40B4-BE49-F238E27FC236}">
                <a16:creationId xmlns:a16="http://schemas.microsoft.com/office/drawing/2014/main" id="{CAF9556C-212A-4DBE-B072-9DE5579B1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357688"/>
            <a:ext cx="3827462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Θέση περιεχομένου 2" descr="Εικόνα που περιέχει πεπερόνι, ύφασμα&#10;&#10;Περιγραφή που δημιουργήθηκε αυτόματα">
            <a:extLst>
              <a:ext uri="{FF2B5EF4-FFF2-40B4-BE49-F238E27FC236}">
                <a16:creationId xmlns:a16="http://schemas.microsoft.com/office/drawing/2014/main" id="{42FDCB82-8DAE-4049-85B9-F90CF0C9F8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44" y="1600200"/>
            <a:ext cx="4038600" cy="2652921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279EB64-59F2-4DA6-99D8-98FE82C4F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>
                <a:solidFill>
                  <a:srgbClr val="FFFF00"/>
                </a:solidFill>
              </a:rPr>
              <a:t>Ανατομία ήπατος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8DA88A0-4F1F-4BFD-A3E8-578AA58E08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4313" y="1785938"/>
            <a:ext cx="4724400" cy="41148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el-GR" b="1"/>
              <a:t>Εντόπιση στο δεξιό υποχόνδριο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el-GR" b="1"/>
              <a:t>1400-1600 γρ. (2% του βάρους του ενήλικα)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el-GR" b="1"/>
              <a:t>Το πιο μεγάλο όργανο του σώματος</a:t>
            </a:r>
            <a:endParaRPr lang="en-US" altLang="el-GR" b="1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el-GR" b="1"/>
              <a:t>Αδένας με ενδοκρινή και εξωκρινή λειτουργία</a:t>
            </a:r>
          </a:p>
        </p:txBody>
      </p:sp>
      <p:pic>
        <p:nvPicPr>
          <p:cNvPr id="3076" name="Picture 3">
            <a:extLst>
              <a:ext uri="{FF2B5EF4-FFF2-40B4-BE49-F238E27FC236}">
                <a16:creationId xmlns:a16="http://schemas.microsoft.com/office/drawing/2014/main" id="{BDF42C36-B317-45F5-AE1D-8218BDF1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071688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liv150">
            <a:extLst>
              <a:ext uri="{FF2B5EF4-FFF2-40B4-BE49-F238E27FC236}">
                <a16:creationId xmlns:a16="http://schemas.microsoft.com/office/drawing/2014/main" id="{AD1F7E3D-F2B9-4851-88C3-D2D955E65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 b="10648"/>
          <a:stretch>
            <a:fillRect/>
          </a:stretch>
        </p:blipFill>
        <p:spPr bwMode="auto">
          <a:xfrm>
            <a:off x="714375" y="214313"/>
            <a:ext cx="7748588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6">
            <a:extLst>
              <a:ext uri="{FF2B5EF4-FFF2-40B4-BE49-F238E27FC236}">
                <a16:creationId xmlns:a16="http://schemas.microsoft.com/office/drawing/2014/main" id="{FD3ED7C5-0682-4BAC-AE66-4D8C73DBF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40400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2400" b="1">
                <a:latin typeface="Calibri" panose="020F0502020204030204" pitchFamily="34" charset="0"/>
              </a:rPr>
              <a:t>Councilman, ή οξύφιλα σωμάτια είναι αποπτωτικά ή νεκρωτικά ηπατοκύτταρα (κυτταρικός θάνατος)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- Τίτλος">
            <a:extLst>
              <a:ext uri="{FF2B5EF4-FFF2-40B4-BE49-F238E27FC236}">
                <a16:creationId xmlns:a16="http://schemas.microsoft.com/office/drawing/2014/main" id="{127EAD76-E891-43DC-9B4E-DF72EB368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440055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Χολή </a:t>
            </a:r>
          </a:p>
        </p:txBody>
      </p:sp>
      <p:sp>
        <p:nvSpPr>
          <p:cNvPr id="19459" name="2 - Θέση περιεχομένου">
            <a:extLst>
              <a:ext uri="{FF2B5EF4-FFF2-40B4-BE49-F238E27FC236}">
                <a16:creationId xmlns:a16="http://schemas.microsoft.com/office/drawing/2014/main" id="{C87E60EA-F7C5-4A13-B9F7-A9D5C4CC1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50" y="764704"/>
            <a:ext cx="4975724" cy="4525962"/>
          </a:xfrm>
        </p:spPr>
        <p:txBody>
          <a:bodyPr/>
          <a:lstStyle/>
          <a:p>
            <a:pPr eaLnBrk="1" hangingPunct="1"/>
            <a:r>
              <a:rPr lang="el-GR" altLang="el-GR" sz="2400" dirty="0"/>
              <a:t>Παραγωγή από τα ΗΚ</a:t>
            </a:r>
            <a:endParaRPr lang="en-US" altLang="el-GR" sz="2400" dirty="0"/>
          </a:p>
          <a:p>
            <a:pPr eaLnBrk="1" hangingPunct="1"/>
            <a:r>
              <a:rPr lang="el-GR" altLang="el-GR" sz="2400" dirty="0"/>
              <a:t>Λειτουργία:</a:t>
            </a:r>
          </a:p>
          <a:p>
            <a:pPr eaLnBrk="1" hangingPunct="1"/>
            <a:r>
              <a:rPr lang="el-GR" altLang="el-GR" sz="2400" u="sng" dirty="0" err="1"/>
              <a:t>Γαλακτωματοποίηση</a:t>
            </a:r>
            <a:r>
              <a:rPr lang="el-GR" altLang="el-GR" sz="2400" u="sng" dirty="0"/>
              <a:t> διατροφικού λίπους </a:t>
            </a:r>
            <a:r>
              <a:rPr lang="el-GR" altLang="el-GR" sz="2400" dirty="0"/>
              <a:t>(απορρυπαντική δράση χολικών αλάτων)</a:t>
            </a:r>
          </a:p>
          <a:p>
            <a:pPr eaLnBrk="1" hangingPunct="1"/>
            <a:r>
              <a:rPr lang="el-GR" altLang="el-GR" sz="2400" u="sng" dirty="0"/>
              <a:t>Απέκκριση </a:t>
            </a:r>
            <a:r>
              <a:rPr lang="el-GR" altLang="el-GR" sz="2400" u="sng" dirty="0" err="1"/>
              <a:t>χολερυθρίνης</a:t>
            </a:r>
            <a:r>
              <a:rPr lang="el-GR" altLang="el-GR" sz="2400" u="sng" dirty="0"/>
              <a:t>, χοληστερόλης  και άλλων </a:t>
            </a:r>
            <a:r>
              <a:rPr lang="el-GR" altLang="el-GR" sz="2400" u="sng" dirty="0">
                <a:solidFill>
                  <a:srgbClr val="FF0000"/>
                </a:solidFill>
              </a:rPr>
              <a:t>μη</a:t>
            </a:r>
            <a:r>
              <a:rPr lang="el-GR" altLang="el-GR" sz="2400" u="sng" dirty="0"/>
              <a:t> </a:t>
            </a:r>
            <a:r>
              <a:rPr lang="el-GR" altLang="el-GR" sz="2400" u="sng" dirty="0" err="1">
                <a:solidFill>
                  <a:srgbClr val="FF0000"/>
                </a:solidFill>
              </a:rPr>
              <a:t>υδατοδιαλυτών</a:t>
            </a:r>
            <a:r>
              <a:rPr lang="el-GR" altLang="el-GR" sz="2400" u="sng" dirty="0"/>
              <a:t> </a:t>
            </a:r>
            <a:r>
              <a:rPr lang="el-GR" altLang="el-GR" sz="2400" u="sng" dirty="0" err="1"/>
              <a:t>ξενοβιοτικών</a:t>
            </a:r>
            <a:r>
              <a:rPr lang="el-GR" altLang="el-GR" sz="2400" u="sng" dirty="0"/>
              <a:t> </a:t>
            </a:r>
          </a:p>
          <a:p>
            <a:pPr eaLnBrk="1" hangingPunct="1"/>
            <a:r>
              <a:rPr lang="el-GR" altLang="el-GR" sz="2400" dirty="0"/>
              <a:t>Περίπλοκη διαδικασία, εύκολη διαταραχή</a:t>
            </a:r>
          </a:p>
          <a:p>
            <a:pPr eaLnBrk="1" hangingPunct="1"/>
            <a:r>
              <a:rPr lang="el-GR" altLang="el-GR" sz="2400" dirty="0"/>
              <a:t>Αποθήκευση στη χοληδόχο κύστη</a:t>
            </a:r>
          </a:p>
          <a:p>
            <a:pPr eaLnBrk="1" hangingPunct="1"/>
            <a:r>
              <a:rPr lang="el-GR" altLang="el-GR" sz="2400" dirty="0"/>
              <a:t>Σύσπαση της χοληδόχου (από αυξημένο περιεχόμενο λίπους στο έντερο) και απελευθέρωση στο 12λο</a:t>
            </a:r>
          </a:p>
        </p:txBody>
      </p:sp>
      <p:pic>
        <p:nvPicPr>
          <p:cNvPr id="19460" name="Picture 5" descr="http://sketchymedicine.com/wp-content/uploads/2012/05/gallbladder.jpg">
            <a:extLst>
              <a:ext uri="{FF2B5EF4-FFF2-40B4-BE49-F238E27FC236}">
                <a16:creationId xmlns:a16="http://schemas.microsoft.com/office/drawing/2014/main" id="{C2293000-D4D9-42F4-A091-4BDBD1548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674" y="1052736"/>
            <a:ext cx="40005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C29417FB-60AF-4619-8C65-82AB80267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Χολή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6906C4ED-B511-4FFD-92F8-A7DB76CD0F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313" y="1571625"/>
            <a:ext cx="4643437" cy="4525963"/>
          </a:xfrm>
        </p:spPr>
        <p:txBody>
          <a:bodyPr>
            <a:normAutofit fontScale="92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/>
              <a:t>Σχηματισμός χολικών αλάτων (Στεροειδή μόρια)  από χοληστερόλη, μετατροπή σε χολικά οξέα και σύζευξη με </a:t>
            </a:r>
            <a:r>
              <a:rPr lang="el-GR" sz="2400" dirty="0" err="1"/>
              <a:t>γλυκίνη</a:t>
            </a:r>
            <a:r>
              <a:rPr lang="el-GR" sz="2400" dirty="0"/>
              <a:t> ή </a:t>
            </a:r>
            <a:r>
              <a:rPr lang="el-GR" sz="2400" dirty="0" err="1"/>
              <a:t>ταυρίνη</a:t>
            </a:r>
            <a:endParaRPr lang="el-GR" sz="2400" dirty="0"/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l-GR" sz="2400" dirty="0"/>
              <a:t>     αύξηση της διαλυτότητας των      </a:t>
            </a:r>
            <a:r>
              <a:rPr lang="en-US" sz="2400" dirty="0"/>
              <a:t>     </a:t>
            </a:r>
            <a:r>
              <a:rPr lang="el-GR" sz="2400" dirty="0" err="1"/>
              <a:t>φωσφολιπιδίων</a:t>
            </a:r>
            <a:r>
              <a:rPr lang="el-GR" sz="2400" dirty="0"/>
              <a:t> και της χοληστερόλης στη χολή και στο έντερο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/>
              <a:t>Χολικό, </a:t>
            </a:r>
            <a:r>
              <a:rPr lang="el-GR" sz="2400" dirty="0" err="1"/>
              <a:t>χηνοδεοξυχολικό</a:t>
            </a:r>
            <a:r>
              <a:rPr lang="el-GR" sz="2400" dirty="0"/>
              <a:t> οξύ εκκρίνονται ως συζευγμένα </a:t>
            </a:r>
            <a:r>
              <a:rPr lang="el-GR" sz="2400" dirty="0" err="1"/>
              <a:t>ταυροχολικά</a:t>
            </a:r>
            <a:r>
              <a:rPr lang="el-GR" sz="2400" dirty="0"/>
              <a:t> και </a:t>
            </a:r>
            <a:r>
              <a:rPr lang="el-GR" sz="2400" dirty="0" err="1"/>
              <a:t>γλυκοχολικά</a:t>
            </a:r>
            <a:r>
              <a:rPr lang="el-GR" sz="2400" dirty="0"/>
              <a:t>, απορρυπαντικοί παράγοντες-διάλυση λιπιδίων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/>
              <a:t>Σχεδόν πλήρης </a:t>
            </a:r>
            <a:r>
              <a:rPr lang="el-GR" sz="2400" dirty="0" err="1"/>
              <a:t>επαναρρόφηση</a:t>
            </a:r>
            <a:r>
              <a:rPr lang="el-GR" sz="2400" dirty="0"/>
              <a:t> από το έντερο στο ήπαρ (90%)</a:t>
            </a:r>
          </a:p>
        </p:txBody>
      </p:sp>
      <p:pic>
        <p:nvPicPr>
          <p:cNvPr id="20484" name="Picture 2" descr="http://patentimages.storage.googleapis.com/WO2010059853A1/imgf000005_0001.png">
            <a:extLst>
              <a:ext uri="{FF2B5EF4-FFF2-40B4-BE49-F238E27FC236}">
                <a16:creationId xmlns:a16="http://schemas.microsoft.com/office/drawing/2014/main" id="{4F8DA016-83DC-462F-92D4-ABB667C4717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0" y="1643063"/>
            <a:ext cx="4038600" cy="2222500"/>
          </a:xfrm>
          <a:noFill/>
        </p:spPr>
      </p:pic>
      <p:pic>
        <p:nvPicPr>
          <p:cNvPr id="20485" name="Picture 4" descr="https://classconnection.s3.amazonaws.com/975/flashcards/1102975/png/untitled21337888162351.png">
            <a:extLst>
              <a:ext uri="{FF2B5EF4-FFF2-40B4-BE49-F238E27FC236}">
                <a16:creationId xmlns:a16="http://schemas.microsoft.com/office/drawing/2014/main" id="{B19C6826-7FCC-4662-99EE-858A69DAD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3971296"/>
            <a:ext cx="37528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AF51C575-C090-40AE-9FE9-5D431D83C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23555" name="2 - Θέση περιεχομένου">
            <a:extLst>
              <a:ext uri="{FF2B5EF4-FFF2-40B4-BE49-F238E27FC236}">
                <a16:creationId xmlns:a16="http://schemas.microsoft.com/office/drawing/2014/main" id="{B7754F86-0663-47BC-BE71-25CC0707E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u="sng" dirty="0"/>
              <a:t>Χολόσταση</a:t>
            </a:r>
            <a:r>
              <a:rPr lang="el-GR" altLang="el-GR" dirty="0"/>
              <a:t>: κατακράτηση </a:t>
            </a:r>
            <a:r>
              <a:rPr lang="el-GR" altLang="el-GR" dirty="0" err="1"/>
              <a:t>χολερυθρίνης</a:t>
            </a:r>
            <a:r>
              <a:rPr lang="el-GR" altLang="el-GR" dirty="0"/>
              <a:t>, χολικών αλάτων και χοληστερόλης</a:t>
            </a:r>
          </a:p>
          <a:p>
            <a:pPr eaLnBrk="1" hangingPunct="1"/>
            <a:r>
              <a:rPr lang="el-GR" altLang="el-GR" u="sng" dirty="0"/>
              <a:t>Ίκτερος</a:t>
            </a:r>
            <a:r>
              <a:rPr lang="el-GR" altLang="el-GR" dirty="0"/>
              <a:t>: επίπεδα </a:t>
            </a:r>
            <a:r>
              <a:rPr lang="el-GR" altLang="el-GR" dirty="0" err="1"/>
              <a:t>χολερυθρίνης</a:t>
            </a:r>
            <a:r>
              <a:rPr lang="el-GR" altLang="el-GR" dirty="0"/>
              <a:t> &gt;2</a:t>
            </a:r>
            <a:r>
              <a:rPr lang="en-US" altLang="el-GR" dirty="0"/>
              <a:t>mg/dl (</a:t>
            </a:r>
            <a:r>
              <a:rPr lang="el-GR" altLang="el-GR" dirty="0"/>
              <a:t>φυσιολογικά </a:t>
            </a:r>
            <a:r>
              <a:rPr lang="en-US" altLang="el-GR" dirty="0"/>
              <a:t>&lt;1,2mg/dl)</a:t>
            </a:r>
            <a:endParaRPr lang="el-GR" altLang="el-GR" dirty="0"/>
          </a:p>
          <a:p>
            <a:pPr eaLnBrk="1" hangingPunct="1"/>
            <a:endParaRPr lang="el-GR" altLang="el-G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http://www.newkidscenter.com/images/10415990/Jaundice-In-Newborn-Babies.jpg">
            <a:extLst>
              <a:ext uri="{FF2B5EF4-FFF2-40B4-BE49-F238E27FC236}">
                <a16:creationId xmlns:a16="http://schemas.microsoft.com/office/drawing/2014/main" id="{3DB064A9-EA28-47C9-98B3-D1BF5291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28625"/>
            <a:ext cx="5500688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jaundicepictures.com/images/Photos-Of-Jaundice.jpg">
            <a:extLst>
              <a:ext uri="{FF2B5EF4-FFF2-40B4-BE49-F238E27FC236}">
                <a16:creationId xmlns:a16="http://schemas.microsoft.com/office/drawing/2014/main" id="{F38FF514-1930-4D5A-8975-FCF8EF0FE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3986"/>
          <a:stretch>
            <a:fillRect/>
          </a:stretch>
        </p:blipFill>
        <p:spPr bwMode="auto">
          <a:xfrm>
            <a:off x="1688616" y="1340768"/>
            <a:ext cx="557212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709BD4-E7CB-40CF-AC45-26D704F1D8BC}"/>
              </a:ext>
            </a:extLst>
          </p:cNvPr>
          <p:cNvSpPr txBox="1"/>
          <p:nvPr/>
        </p:nvSpPr>
        <p:spPr>
          <a:xfrm>
            <a:off x="1835696" y="5488654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l-GR" altLang="el-GR" sz="1800" b="1" dirty="0">
                <a:latin typeface="Calibri" panose="020F0502020204030204" pitchFamily="34" charset="0"/>
              </a:rPr>
              <a:t>Ίκτερος</a:t>
            </a:r>
            <a:r>
              <a:rPr lang="en-US" altLang="el-GR" sz="1800" b="1" dirty="0">
                <a:latin typeface="Calibri" panose="020F0502020204030204" pitchFamily="34" charset="0"/>
              </a:rPr>
              <a:t>:</a:t>
            </a:r>
            <a:r>
              <a:rPr lang="el-GR" altLang="el-GR" sz="1800" b="1" dirty="0">
                <a:latin typeface="Calibri" panose="020F0502020204030204" pitchFamily="34" charset="0"/>
              </a:rPr>
              <a:t> κίτρινη χροιά δέρματος και </a:t>
            </a:r>
            <a:r>
              <a:rPr lang="el-GR" altLang="el-GR" sz="1800" b="1" dirty="0" err="1">
                <a:latin typeface="Calibri" panose="020F0502020204030204" pitchFamily="34" charset="0"/>
              </a:rPr>
              <a:t>επιπεφυκότων</a:t>
            </a:r>
            <a:r>
              <a:rPr lang="el-GR" altLang="el-GR" sz="1800" b="1" dirty="0">
                <a:latin typeface="Calibri" panose="020F0502020204030204" pitchFamily="34" charset="0"/>
              </a:rPr>
              <a:t> λόγω αυξημένης </a:t>
            </a:r>
            <a:r>
              <a:rPr lang="el-GR" altLang="el-GR" sz="1800" b="1" dirty="0" err="1">
                <a:latin typeface="Calibri" panose="020F0502020204030204" pitchFamily="34" charset="0"/>
              </a:rPr>
              <a:t>χολερυθρίνης</a:t>
            </a:r>
            <a:r>
              <a:rPr lang="el-GR" altLang="el-GR" sz="1800" b="1" dirty="0">
                <a:latin typeface="Calibri" panose="020F0502020204030204" pitchFamily="34" charset="0"/>
              </a:rPr>
              <a:t> στο αίμα</a:t>
            </a:r>
            <a:r>
              <a:rPr lang="en-US" altLang="el-GR" sz="1800" b="1" dirty="0"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S01871-018-f005">
            <a:extLst>
              <a:ext uri="{FF2B5EF4-FFF2-40B4-BE49-F238E27FC236}">
                <a16:creationId xmlns:a16="http://schemas.microsoft.com/office/drawing/2014/main" id="{FDDA2113-07AE-4FC6-B4F0-A34971DEF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" b="3796"/>
          <a:stretch>
            <a:fillRect/>
          </a:stretch>
        </p:blipFill>
        <p:spPr bwMode="auto">
          <a:xfrm>
            <a:off x="593725" y="0"/>
            <a:ext cx="4265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D94E049-F1EB-4396-AF23-6DD1611F4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22" y="2420888"/>
            <a:ext cx="7846232" cy="124978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2 - Τίτλος">
            <a:extLst>
              <a:ext uri="{FF2B5EF4-FFF2-40B4-BE49-F238E27FC236}">
                <a16:creationId xmlns:a16="http://schemas.microsoft.com/office/drawing/2014/main" id="{5C8983DD-E16C-4466-9904-10B4CEEED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Μεταβολισμός χολερυθρίνης</a:t>
            </a:r>
          </a:p>
        </p:txBody>
      </p:sp>
      <p:sp>
        <p:nvSpPr>
          <p:cNvPr id="25603" name="3 - Θέση περιεχομένου">
            <a:extLst>
              <a:ext uri="{FF2B5EF4-FFF2-40B4-BE49-F238E27FC236}">
                <a16:creationId xmlns:a16="http://schemas.microsoft.com/office/drawing/2014/main" id="{92FC3BD9-7AE5-4326-8FE1-D0B077E4D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600200"/>
            <a:ext cx="5429250" cy="2757488"/>
          </a:xfrm>
        </p:spPr>
        <p:txBody>
          <a:bodyPr/>
          <a:lstStyle/>
          <a:p>
            <a:pPr eaLnBrk="1" hangingPunct="1"/>
            <a:r>
              <a:rPr lang="el-GR" altLang="el-GR" sz="2400">
                <a:solidFill>
                  <a:srgbClr val="FF0000"/>
                </a:solidFill>
              </a:rPr>
              <a:t>Αίμη</a:t>
            </a:r>
            <a:r>
              <a:rPr lang="el-GR" altLang="el-GR" sz="2400"/>
              <a:t> (ανακύκλωση πρωτεϊνών αίμης, από καταστροφή γηρασμένων ΕΚ στο μυελό) μετατρέπεται σε </a:t>
            </a:r>
            <a:r>
              <a:rPr lang="el-GR" altLang="el-GR" sz="2400">
                <a:solidFill>
                  <a:srgbClr val="FF0000"/>
                </a:solidFill>
              </a:rPr>
              <a:t>χολοπρασίνη</a:t>
            </a:r>
            <a:r>
              <a:rPr lang="el-GR" altLang="el-GR" sz="2400"/>
              <a:t> από </a:t>
            </a:r>
            <a:r>
              <a:rPr lang="el-GR" altLang="el-GR" sz="2400" u="sng"/>
              <a:t>οξυγενάση της αίμης </a:t>
            </a:r>
            <a:r>
              <a:rPr lang="el-GR" altLang="el-GR" sz="2400"/>
              <a:t>(1) και σε </a:t>
            </a:r>
            <a:r>
              <a:rPr lang="el-GR" altLang="el-GR" sz="2400">
                <a:solidFill>
                  <a:srgbClr val="FF0000"/>
                </a:solidFill>
              </a:rPr>
              <a:t>χολερυθρίνη</a:t>
            </a:r>
            <a:r>
              <a:rPr lang="el-GR" altLang="el-GR" sz="2400"/>
              <a:t> από την </a:t>
            </a:r>
            <a:r>
              <a:rPr lang="el-GR" altLang="el-GR" sz="2400" u="sng"/>
              <a:t>αναγωγάση της χολοπρασίνης (2)</a:t>
            </a:r>
          </a:p>
          <a:p>
            <a:pPr eaLnBrk="1" hangingPunct="1">
              <a:buFontTx/>
              <a:buNone/>
            </a:pPr>
            <a:endParaRPr lang="el-GR" altLang="el-GR" sz="2400">
              <a:solidFill>
                <a:schemeClr val="bg1"/>
              </a:solidFill>
            </a:endParaRPr>
          </a:p>
          <a:p>
            <a:pPr eaLnBrk="1" hangingPunct="1"/>
            <a:endParaRPr lang="el-GR" altLang="el-GR" sz="2400">
              <a:solidFill>
                <a:schemeClr val="bg1"/>
              </a:solidFill>
            </a:endParaRPr>
          </a:p>
        </p:txBody>
      </p:sp>
      <p:pic>
        <p:nvPicPr>
          <p:cNvPr id="25604" name="Picture 5" descr="S01871-018-f005">
            <a:extLst>
              <a:ext uri="{FF2B5EF4-FFF2-40B4-BE49-F238E27FC236}">
                <a16:creationId xmlns:a16="http://schemas.microsoft.com/office/drawing/2014/main" id="{69CA9779-DF2E-44B2-BEF8-5310E6F6CCF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36" r="1749" b="38350"/>
          <a:stretch>
            <a:fillRect/>
          </a:stretch>
        </p:blipFill>
        <p:spPr>
          <a:xfrm>
            <a:off x="5357813" y="1500188"/>
            <a:ext cx="3403600" cy="5054600"/>
          </a:xfrm>
          <a:noFill/>
        </p:spPr>
      </p:pic>
      <p:pic>
        <p:nvPicPr>
          <p:cNvPr id="25605" name="Picture 2" descr="http://images.slideplayer.gr/7/1950657/slides/slide_23.jpg">
            <a:extLst>
              <a:ext uri="{FF2B5EF4-FFF2-40B4-BE49-F238E27FC236}">
                <a16:creationId xmlns:a16="http://schemas.microsoft.com/office/drawing/2014/main" id="{9D27102B-827B-4323-9119-83FC20A33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30208" r="2344" b="34375"/>
          <a:stretch>
            <a:fillRect/>
          </a:stretch>
        </p:blipFill>
        <p:spPr bwMode="auto">
          <a:xfrm>
            <a:off x="285750" y="4429125"/>
            <a:ext cx="8501063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2CED9BB7-132F-4E28-AE5B-E402C9ACB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Μεταβολισμός χολερυθρίνης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BE68671D-BA55-490E-9C51-32C03E525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41438"/>
            <a:ext cx="5607050" cy="2801937"/>
          </a:xfrm>
        </p:spPr>
        <p:txBody>
          <a:bodyPr>
            <a:normAutofit fontScale="92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/>
              <a:t>Η </a:t>
            </a:r>
            <a:r>
              <a:rPr lang="el-GR" sz="2400" dirty="0" err="1">
                <a:solidFill>
                  <a:srgbClr val="FF0000"/>
                </a:solidFill>
              </a:rPr>
              <a:t>Χολερυθρίνη</a:t>
            </a:r>
            <a:r>
              <a:rPr lang="el-GR" sz="2400" dirty="0">
                <a:solidFill>
                  <a:srgbClr val="FF0000"/>
                </a:solidFill>
              </a:rPr>
              <a:t>(2)</a:t>
            </a:r>
            <a:r>
              <a:rPr lang="el-GR" sz="2400" dirty="0"/>
              <a:t> (μη </a:t>
            </a:r>
            <a:r>
              <a:rPr lang="el-GR" sz="2400" dirty="0" err="1"/>
              <a:t>υδατοδιαλυτή</a:t>
            </a:r>
            <a:r>
              <a:rPr lang="el-GR" sz="2400" dirty="0"/>
              <a:t> και τοξική) συνδεόμενη με </a:t>
            </a:r>
            <a:r>
              <a:rPr lang="el-GR" sz="2400" dirty="0" err="1">
                <a:solidFill>
                  <a:srgbClr val="FF0000"/>
                </a:solidFill>
              </a:rPr>
              <a:t>αλβουμίνη</a:t>
            </a:r>
            <a:r>
              <a:rPr lang="el-GR" sz="2400" dirty="0"/>
              <a:t> μεταφέρεται στο ΕΔ των ΗΚ (μέσω φορέα της μεμβράνης των κολποειδών) (3)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/>
              <a:t>Σύζευξη </a:t>
            </a:r>
            <a:r>
              <a:rPr lang="el-GR" sz="2400" dirty="0">
                <a:solidFill>
                  <a:srgbClr val="FF0000"/>
                </a:solidFill>
              </a:rPr>
              <a:t>σε </a:t>
            </a:r>
            <a:r>
              <a:rPr lang="el-GR" sz="2400" dirty="0" err="1">
                <a:solidFill>
                  <a:srgbClr val="FF0000"/>
                </a:solidFill>
              </a:rPr>
              <a:t>υδατοδιαλυτά</a:t>
            </a:r>
            <a:r>
              <a:rPr lang="el-GR" sz="2400" dirty="0">
                <a:solidFill>
                  <a:srgbClr val="FF0000"/>
                </a:solidFill>
              </a:rPr>
              <a:t> μη τοξικά </a:t>
            </a:r>
            <a:r>
              <a:rPr lang="el-GR" sz="2400" dirty="0" err="1">
                <a:solidFill>
                  <a:srgbClr val="FF0000"/>
                </a:solidFill>
              </a:rPr>
              <a:t>γλυκουρονίδια</a:t>
            </a:r>
            <a:r>
              <a:rPr lang="el-GR" sz="2400" dirty="0"/>
              <a:t> μέσω της </a:t>
            </a:r>
            <a:r>
              <a:rPr lang="el-GR" sz="2400" dirty="0" err="1"/>
              <a:t>ουριδινογλυκορουνοσυλτρανσφεράσης</a:t>
            </a:r>
            <a:r>
              <a:rPr lang="el-GR" sz="2400" dirty="0"/>
              <a:t> (</a:t>
            </a:r>
            <a:r>
              <a:rPr lang="en-US" sz="2400" dirty="0"/>
              <a:t>UDPGT)</a:t>
            </a:r>
            <a:r>
              <a:rPr lang="el-GR" sz="2400" dirty="0"/>
              <a:t> και απέκκριση </a:t>
            </a:r>
            <a:r>
              <a:rPr lang="el-GR" sz="2400" u="sng" dirty="0"/>
              <a:t>στη χολή (4) </a:t>
            </a:r>
            <a:r>
              <a:rPr lang="el-GR" sz="2400" dirty="0"/>
              <a:t>μεταφορά σε χοληφόρα σωληνάρια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l-GR" sz="2400" dirty="0"/>
          </a:p>
        </p:txBody>
      </p:sp>
      <p:pic>
        <p:nvPicPr>
          <p:cNvPr id="26629" name="Picture 2" descr="http://image.slidesharecdn.com/random-150311075809-conversion-gate01/95/-5-638.jpg?cb=1426060858">
            <a:extLst>
              <a:ext uri="{FF2B5EF4-FFF2-40B4-BE49-F238E27FC236}">
                <a16:creationId xmlns:a16="http://schemas.microsoft.com/office/drawing/2014/main" id="{026C91AC-13E4-4757-8F39-E241F3895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8790" r="4781" b="9184"/>
          <a:stretch>
            <a:fillRect/>
          </a:stretch>
        </p:blipFill>
        <p:spPr bwMode="auto">
          <a:xfrm>
            <a:off x="857250" y="4221163"/>
            <a:ext cx="4586288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01871-018-f005">
            <a:extLst>
              <a:ext uri="{FF2B5EF4-FFF2-40B4-BE49-F238E27FC236}">
                <a16:creationId xmlns:a16="http://schemas.microsoft.com/office/drawing/2014/main" id="{61044F04-85F8-4EA9-9E71-C8E613568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36" r="1749" b="38350"/>
          <a:stretch>
            <a:fillRect/>
          </a:stretch>
        </p:blipFill>
        <p:spPr bwMode="auto">
          <a:xfrm>
            <a:off x="5673154" y="1628800"/>
            <a:ext cx="3220021" cy="478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F108526-DDD5-4A7D-955B-1464797E86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>
            <a:extLst>
              <a:ext uri="{FF2B5EF4-FFF2-40B4-BE49-F238E27FC236}">
                <a16:creationId xmlns:a16="http://schemas.microsoft.com/office/drawing/2014/main" id="{132320F6-8AC5-4DF2-8BD8-01993ED0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Μεταβολισμός χολερυθρίνης</a:t>
            </a:r>
          </a:p>
        </p:txBody>
      </p:sp>
      <p:sp>
        <p:nvSpPr>
          <p:cNvPr id="29699" name="5 - Θέση περιεχομένου">
            <a:extLst>
              <a:ext uri="{FF2B5EF4-FFF2-40B4-BE49-F238E27FC236}">
                <a16:creationId xmlns:a16="http://schemas.microsoft.com/office/drawing/2014/main" id="{4E7B110D-1FB0-44E0-8945-E96429E66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628775"/>
            <a:ext cx="4244975" cy="4497388"/>
          </a:xfrm>
        </p:spPr>
        <p:txBody>
          <a:bodyPr>
            <a:normAutofit fontScale="77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dirty="0"/>
              <a:t>Μετά την έκκρισή τους από τη χοληδόχο, τα σχηματισθέντα </a:t>
            </a:r>
            <a:r>
              <a:rPr lang="el-GR" dirty="0" err="1">
                <a:solidFill>
                  <a:srgbClr val="FF0000"/>
                </a:solidFill>
              </a:rPr>
              <a:t>γλυκουρονίδια</a:t>
            </a:r>
            <a:r>
              <a:rPr lang="el-GR" dirty="0">
                <a:solidFill>
                  <a:srgbClr val="FF0000"/>
                </a:solidFill>
              </a:rPr>
              <a:t> της </a:t>
            </a:r>
            <a:r>
              <a:rPr lang="el-GR" dirty="0" err="1">
                <a:solidFill>
                  <a:srgbClr val="FF0000"/>
                </a:solidFill>
              </a:rPr>
              <a:t>χολερυθρίνης</a:t>
            </a:r>
            <a:r>
              <a:rPr lang="el-GR" dirty="0">
                <a:solidFill>
                  <a:srgbClr val="FF0000"/>
                </a:solidFill>
              </a:rPr>
              <a:t> αποδεσμεύονται και </a:t>
            </a:r>
            <a:r>
              <a:rPr lang="el-GR" dirty="0"/>
              <a:t>μετατρέπονται με τις </a:t>
            </a:r>
            <a:r>
              <a:rPr lang="el-GR" dirty="0" err="1"/>
              <a:t>γλυκουρονιδάσες</a:t>
            </a:r>
            <a:r>
              <a:rPr lang="el-GR" dirty="0"/>
              <a:t> του εντέρου σε </a:t>
            </a:r>
            <a:r>
              <a:rPr lang="el-GR" dirty="0">
                <a:solidFill>
                  <a:srgbClr val="FF0000"/>
                </a:solidFill>
              </a:rPr>
              <a:t>άχρωμα </a:t>
            </a:r>
            <a:r>
              <a:rPr lang="el-GR" dirty="0" err="1">
                <a:solidFill>
                  <a:srgbClr val="FF0000"/>
                </a:solidFill>
              </a:rPr>
              <a:t>ουροχολινογόνα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(5)</a:t>
            </a:r>
            <a:r>
              <a:rPr lang="el-GR" dirty="0"/>
              <a:t> και αποβάλλονται με τα κόπρανα μαζί με στερεά υπολείμματα χρωστικών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dirty="0"/>
              <a:t>20% αυτών </a:t>
            </a:r>
            <a:r>
              <a:rPr lang="el-GR" dirty="0" err="1"/>
              <a:t>επαναρροφώνται</a:t>
            </a:r>
            <a:r>
              <a:rPr lang="el-GR" dirty="0"/>
              <a:t> από τον ειλεό στο ήπαρ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dirty="0"/>
              <a:t>Μικρό ποσοστό απεκκρίνεται στα ούρα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dirty="0" err="1"/>
              <a:t>Επαναρρόφηση</a:t>
            </a:r>
            <a:r>
              <a:rPr lang="el-GR" dirty="0"/>
              <a:t> χολικών οξέων</a:t>
            </a:r>
            <a:r>
              <a:rPr lang="en-US" dirty="0"/>
              <a:t> </a:t>
            </a:r>
            <a:r>
              <a:rPr lang="el-GR" dirty="0"/>
              <a:t>της χολής από τον τελικό ειλεό και επαναφορά στο ήπαρ</a:t>
            </a:r>
          </a:p>
        </p:txBody>
      </p:sp>
      <p:pic>
        <p:nvPicPr>
          <p:cNvPr id="27652" name="Picture 5" descr="S01871-018-f005">
            <a:extLst>
              <a:ext uri="{FF2B5EF4-FFF2-40B4-BE49-F238E27FC236}">
                <a16:creationId xmlns:a16="http://schemas.microsoft.com/office/drawing/2014/main" id="{EF5DABEE-AB0F-4171-844E-174BD6BE0CE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32515"/>
          <a:stretch>
            <a:fillRect/>
          </a:stretch>
        </p:blipFill>
        <p:spPr>
          <a:xfrm>
            <a:off x="5214938" y="1670050"/>
            <a:ext cx="2714625" cy="4456113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76A0B6D-36BC-4BEB-B85F-5CD4A90074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99" name="3 - Θέση περιεχομένου">
            <a:extLst>
              <a:ext uri="{FF2B5EF4-FFF2-40B4-BE49-F238E27FC236}">
                <a16:creationId xmlns:a16="http://schemas.microsoft.com/office/drawing/2014/main" id="{4FD7B739-ADEB-4886-8235-6CEC05963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altLang="el-GR"/>
          </a:p>
        </p:txBody>
      </p:sp>
      <p:pic>
        <p:nvPicPr>
          <p:cNvPr id="4100" name="Picture 8" descr="liver [Credit: Encyclopædia Britannica, Inc.]">
            <a:extLst>
              <a:ext uri="{FF2B5EF4-FFF2-40B4-BE49-F238E27FC236}">
                <a16:creationId xmlns:a16="http://schemas.microsoft.com/office/drawing/2014/main" id="{CA53D40B-E8CB-429D-97C4-5BD2715DD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71500"/>
            <a:ext cx="8001000" cy="594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1518DECF-A71E-4D7D-8773-AFFD07708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>
                <a:solidFill>
                  <a:srgbClr val="FFFF00"/>
                </a:solidFill>
              </a:rPr>
              <a:t>Χολερυθρίνη</a:t>
            </a:r>
            <a:r>
              <a:rPr lang="el-GR" dirty="0">
                <a:solidFill>
                  <a:srgbClr val="FFFF00"/>
                </a:solidFill>
              </a:rPr>
              <a:t> </a:t>
            </a:r>
            <a:endParaRPr lang="el-GR" dirty="0"/>
          </a:p>
        </p:txBody>
      </p:sp>
      <p:sp>
        <p:nvSpPr>
          <p:cNvPr id="28675" name="2 - Θέση περιεχομένου">
            <a:extLst>
              <a:ext uri="{FF2B5EF4-FFF2-40B4-BE49-F238E27FC236}">
                <a16:creationId xmlns:a16="http://schemas.microsoft.com/office/drawing/2014/main" id="{55CB0C75-7A10-4A67-9538-DEE4E2E9C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313" y="1412875"/>
            <a:ext cx="8064500" cy="4525963"/>
          </a:xfrm>
        </p:spPr>
        <p:txBody>
          <a:bodyPr/>
          <a:lstStyle/>
          <a:p>
            <a:pPr eaLnBrk="1" hangingPunct="1"/>
            <a:r>
              <a:rPr lang="el-GR" altLang="el-GR" sz="2400" dirty="0"/>
              <a:t>Η </a:t>
            </a:r>
            <a:r>
              <a:rPr lang="el-GR" altLang="el-GR" sz="2400" dirty="0">
                <a:solidFill>
                  <a:srgbClr val="FF0000"/>
                </a:solidFill>
              </a:rPr>
              <a:t>μη συζευγμένη (έμμεση) </a:t>
            </a:r>
            <a:r>
              <a:rPr lang="el-GR" altLang="el-GR" sz="2400" dirty="0" err="1"/>
              <a:t>χολερυθρίνη</a:t>
            </a:r>
            <a:r>
              <a:rPr lang="el-GR" altLang="el-GR" sz="2400" dirty="0"/>
              <a:t> είναι στενά συνδεδεμένη με την </a:t>
            </a:r>
            <a:r>
              <a:rPr lang="el-GR" altLang="el-GR" sz="2400" dirty="0" err="1"/>
              <a:t>αλβουμίνη</a:t>
            </a:r>
            <a:r>
              <a:rPr lang="el-GR" altLang="el-GR" sz="2400" dirty="0"/>
              <a:t> και είναι </a:t>
            </a:r>
            <a:r>
              <a:rPr lang="el-GR" altLang="el-GR" sz="2400" dirty="0">
                <a:solidFill>
                  <a:srgbClr val="FF0000"/>
                </a:solidFill>
              </a:rPr>
              <a:t>αδιάλυτη </a:t>
            </a:r>
            <a:r>
              <a:rPr lang="el-GR" altLang="el-GR" sz="2400" dirty="0"/>
              <a:t>στο νερό (δεν απεκκρίνεται στα ούρα και δεν περνά τον </a:t>
            </a:r>
            <a:r>
              <a:rPr lang="el-GR" altLang="el-GR" sz="2400" dirty="0" err="1"/>
              <a:t>αιματοεγκεφαλικό</a:t>
            </a:r>
            <a:r>
              <a:rPr lang="el-GR" altLang="el-GR" sz="2400" dirty="0"/>
              <a:t> φραγμό) -αύξηση στην </a:t>
            </a:r>
            <a:r>
              <a:rPr lang="el-GR" altLang="el-GR" sz="2400" dirty="0" err="1"/>
              <a:t>αιμόλυση</a:t>
            </a:r>
            <a:r>
              <a:rPr lang="el-GR" altLang="el-GR" sz="2400" dirty="0"/>
              <a:t> και από φάρμακα που δεσμεύουν </a:t>
            </a:r>
            <a:r>
              <a:rPr lang="el-GR" altLang="el-GR" sz="2400" dirty="0" err="1"/>
              <a:t>αλβουμίνη</a:t>
            </a:r>
            <a:endParaRPr lang="el-GR" altLang="el-GR" sz="2400" dirty="0"/>
          </a:p>
          <a:p>
            <a:pPr eaLnBrk="1" hangingPunct="1"/>
            <a:r>
              <a:rPr lang="el-GR" altLang="el-GR" sz="2400" dirty="0"/>
              <a:t>Ένα μικρό κλάσμα κυκλοφορεί ελεύθερο και μπορεί να διαχέεται στους ιστούς (εγκέφαλος νεογνών, πυρηνικός ίκτερος)</a:t>
            </a:r>
          </a:p>
          <a:p>
            <a:pPr eaLnBrk="1" hangingPunct="1"/>
            <a:r>
              <a:rPr lang="el-GR" altLang="el-GR" sz="2400" dirty="0"/>
              <a:t>Η </a:t>
            </a:r>
            <a:r>
              <a:rPr lang="el-GR" altLang="el-GR" sz="2400" dirty="0">
                <a:solidFill>
                  <a:srgbClr val="FF0000"/>
                </a:solidFill>
              </a:rPr>
              <a:t>συζευγμένη </a:t>
            </a:r>
            <a:r>
              <a:rPr lang="el-GR" altLang="el-GR" sz="2400" dirty="0" err="1">
                <a:solidFill>
                  <a:srgbClr val="FF0000"/>
                </a:solidFill>
              </a:rPr>
              <a:t>χολερυθρίνη</a:t>
            </a:r>
            <a:r>
              <a:rPr lang="el-GR" altLang="el-GR" sz="2400" dirty="0">
                <a:solidFill>
                  <a:srgbClr val="FF0000"/>
                </a:solidFill>
              </a:rPr>
              <a:t> (άμεση) </a:t>
            </a:r>
            <a:r>
              <a:rPr lang="el-GR" altLang="el-GR" sz="2400" dirty="0"/>
              <a:t>είναι </a:t>
            </a:r>
            <a:r>
              <a:rPr lang="el-GR" altLang="el-GR" sz="2400" dirty="0" err="1">
                <a:solidFill>
                  <a:srgbClr val="FF0000"/>
                </a:solidFill>
              </a:rPr>
              <a:t>υδατοδιαλυτή</a:t>
            </a:r>
            <a:r>
              <a:rPr lang="el-GR" altLang="el-GR" sz="2400" dirty="0"/>
              <a:t> και </a:t>
            </a:r>
            <a:r>
              <a:rPr lang="el-GR" altLang="el-GR" sz="2400" dirty="0">
                <a:solidFill>
                  <a:srgbClr val="FF0000"/>
                </a:solidFill>
              </a:rPr>
              <a:t>μη τοξική </a:t>
            </a:r>
            <a:r>
              <a:rPr lang="el-GR" altLang="el-GR" sz="2400" dirty="0"/>
              <a:t>και απεκκρίνεται στα ούρα (ελάχιστη σύνδεση με </a:t>
            </a:r>
            <a:r>
              <a:rPr lang="el-GR" altLang="el-GR" sz="2400" dirty="0" err="1"/>
              <a:t>αλβουμίνη</a:t>
            </a:r>
            <a:r>
              <a:rPr lang="el-GR" altLang="el-GR" sz="2400" dirty="0"/>
              <a:t>, δέλτα κλάσμα)</a:t>
            </a:r>
          </a:p>
          <a:p>
            <a:pPr eaLnBrk="1" hangingPunct="1"/>
            <a:r>
              <a:rPr lang="el-GR" altLang="el-GR" sz="2400" dirty="0"/>
              <a:t>Φυσιολογικά επίπεδα </a:t>
            </a:r>
            <a:r>
              <a:rPr lang="el-GR" altLang="el-GR" sz="2400" dirty="0" err="1"/>
              <a:t>χολερυθρίνης</a:t>
            </a:r>
            <a:r>
              <a:rPr lang="el-GR" altLang="el-GR" sz="2400" dirty="0"/>
              <a:t> ορού (0,3-1,2</a:t>
            </a:r>
            <a:r>
              <a:rPr lang="en-US" altLang="el-GR" sz="2400" dirty="0"/>
              <a:t>mg/dl)</a:t>
            </a:r>
            <a:endParaRPr lang="el-GR" altLang="el-GR" sz="2400" dirty="0"/>
          </a:p>
          <a:p>
            <a:pPr eaLnBrk="1" hangingPunct="1"/>
            <a:endParaRPr lang="el-GR" altLang="el-GR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A32C3E58-17F8-4D9C-AD2F-B9EC4B19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Ίκτερος </a:t>
            </a:r>
            <a:r>
              <a:rPr lang="en-US" dirty="0">
                <a:solidFill>
                  <a:srgbClr val="FFFF00"/>
                </a:solidFill>
              </a:rPr>
              <a:t>– </a:t>
            </a:r>
            <a:r>
              <a:rPr lang="el-GR" dirty="0">
                <a:solidFill>
                  <a:srgbClr val="FFFF00"/>
                </a:solidFill>
              </a:rPr>
              <a:t>αίτια</a:t>
            </a:r>
          </a:p>
        </p:txBody>
      </p:sp>
      <p:sp>
        <p:nvSpPr>
          <p:cNvPr id="29699" name="2 - Θέση περιεχομένου">
            <a:extLst>
              <a:ext uri="{FF2B5EF4-FFF2-40B4-BE49-F238E27FC236}">
                <a16:creationId xmlns:a16="http://schemas.microsoft.com/office/drawing/2014/main" id="{12B99C6E-F000-43AF-90CF-002F5E32F6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875" y="1428750"/>
            <a:ext cx="4038600" cy="4525963"/>
          </a:xfrm>
        </p:spPr>
        <p:txBody>
          <a:bodyPr/>
          <a:lstStyle/>
          <a:p>
            <a:pPr eaLnBrk="1" hangingPunct="1"/>
            <a:r>
              <a:rPr lang="el-GR" altLang="el-GR" dirty="0">
                <a:solidFill>
                  <a:srgbClr val="FF0000"/>
                </a:solidFill>
              </a:rPr>
              <a:t>Υπέρμετρη παραγωγή </a:t>
            </a:r>
            <a:r>
              <a:rPr lang="el-GR" altLang="el-GR" dirty="0" err="1">
                <a:solidFill>
                  <a:srgbClr val="FF0000"/>
                </a:solidFill>
              </a:rPr>
              <a:t>χολερυθρίνης</a:t>
            </a:r>
            <a:endParaRPr lang="el-GR" altLang="el-GR" dirty="0">
              <a:solidFill>
                <a:srgbClr val="FF0000"/>
              </a:solidFill>
            </a:endParaRPr>
          </a:p>
          <a:p>
            <a:pPr eaLnBrk="1" hangingPunct="1"/>
            <a:r>
              <a:rPr lang="el-GR" altLang="el-GR" dirty="0">
                <a:solidFill>
                  <a:srgbClr val="FF0000"/>
                </a:solidFill>
              </a:rPr>
              <a:t>Μειωμένη ηπατική πρόσληψη και μειωμένη σύζευξη (</a:t>
            </a:r>
            <a:r>
              <a:rPr lang="el-GR" altLang="el-GR" dirty="0" err="1">
                <a:solidFill>
                  <a:srgbClr val="FF0000"/>
                </a:solidFill>
              </a:rPr>
              <a:t>ασύζευκτη</a:t>
            </a:r>
            <a:r>
              <a:rPr lang="el-GR" altLang="el-GR" dirty="0">
                <a:solidFill>
                  <a:srgbClr val="FF0000"/>
                </a:solidFill>
              </a:rPr>
              <a:t>, έμμεση)</a:t>
            </a:r>
          </a:p>
          <a:p>
            <a:pPr eaLnBrk="1" hangingPunct="1"/>
            <a:r>
              <a:rPr lang="el-GR" altLang="el-GR" dirty="0"/>
              <a:t>Ελαττωμένη ΗΚ απέκκριση</a:t>
            </a:r>
          </a:p>
          <a:p>
            <a:pPr eaLnBrk="1" hangingPunct="1"/>
            <a:r>
              <a:rPr lang="el-GR" altLang="el-GR" dirty="0"/>
              <a:t>Μειωμένη ροή χολής (</a:t>
            </a:r>
            <a:r>
              <a:rPr lang="el-GR" altLang="el-GR" dirty="0" err="1"/>
              <a:t>ενδο</a:t>
            </a:r>
            <a:r>
              <a:rPr lang="el-GR" altLang="el-GR" dirty="0"/>
              <a:t>-,</a:t>
            </a:r>
            <a:r>
              <a:rPr lang="el-GR" altLang="el-GR" dirty="0" err="1"/>
              <a:t>εξω</a:t>
            </a:r>
            <a:r>
              <a:rPr lang="el-GR" altLang="el-GR" dirty="0"/>
              <a:t>-ηπατική, συζευγμένη </a:t>
            </a:r>
            <a:r>
              <a:rPr lang="el-GR" altLang="el-GR" dirty="0" err="1"/>
              <a:t>υπερχολερυθριναιμία</a:t>
            </a:r>
            <a:r>
              <a:rPr lang="el-GR" altLang="el-GR" dirty="0"/>
              <a:t>)</a:t>
            </a:r>
          </a:p>
        </p:txBody>
      </p:sp>
      <p:sp>
        <p:nvSpPr>
          <p:cNvPr id="29700" name="3 - Θέση περιεχομένου">
            <a:extLst>
              <a:ext uri="{FF2B5EF4-FFF2-40B4-BE49-F238E27FC236}">
                <a16:creationId xmlns:a16="http://schemas.microsoft.com/office/drawing/2014/main" id="{1C0C0236-1411-4FA4-B87D-8C4AF2550A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altLang="el-GR"/>
          </a:p>
        </p:txBody>
      </p:sp>
      <p:pic>
        <p:nvPicPr>
          <p:cNvPr id="29701" name="Picture 2" descr="http://www.newhealthguide.org/images/10407771/Jaundice.jpg">
            <a:extLst>
              <a:ext uri="{FF2B5EF4-FFF2-40B4-BE49-F238E27FC236}">
                <a16:creationId xmlns:a16="http://schemas.microsoft.com/office/drawing/2014/main" id="{AAD87E93-44C0-40DD-8030-44EB4124B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143125"/>
            <a:ext cx="4622800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147" name="Group 187">
            <a:extLst>
              <a:ext uri="{FF2B5EF4-FFF2-40B4-BE49-F238E27FC236}">
                <a16:creationId xmlns:a16="http://schemas.microsoft.com/office/drawing/2014/main" id="{15642A7E-E7E1-4D65-88C4-63DC8AB6CABC}"/>
              </a:ext>
            </a:extLst>
          </p:cNvPr>
          <p:cNvGraphicFramePr>
            <a:graphicFrameLocks noGrp="1"/>
          </p:cNvGraphicFramePr>
          <p:nvPr/>
        </p:nvGraphicFramePr>
        <p:xfrm>
          <a:off x="0" y="115888"/>
          <a:ext cx="9144000" cy="6827837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6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Predominantly</a:t>
                      </a:r>
                      <a:r>
                        <a:rPr kumimoji="0" lang="el-GR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Unconjugated</a:t>
                      </a:r>
                      <a:r>
                        <a:rPr kumimoji="0" lang="el-GR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Hyperbilirubinemia</a:t>
                      </a:r>
                      <a:endParaRPr kumimoji="0" lang="el-G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Excess production of bilirubin</a:t>
                      </a:r>
                      <a:endParaRPr kumimoji="0" lang="el-GR" sz="1800" b="1" i="1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Hemolytic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anemias</a:t>
                      </a:r>
                      <a:endParaRPr kumimoji="0" lang="el-G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Resorption of blood from internal hemorrhage (e.g., alimentary tract bleeding, hematomas)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Ineffective erythropoiesis syndromes (e.g., pernicious anemia, thalassemia)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Reduced</a:t>
                      </a:r>
                      <a:r>
                        <a:rPr kumimoji="0" lang="el-GR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hepatic</a:t>
                      </a:r>
                      <a:r>
                        <a:rPr kumimoji="0" lang="el-GR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uptake</a:t>
                      </a:r>
                      <a:endParaRPr kumimoji="0" lang="el-GR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Drug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interference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with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membrane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carrier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systems</a:t>
                      </a:r>
                      <a:endParaRPr kumimoji="0" lang="el-G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Some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cases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of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Gilbert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syndrome</a:t>
                      </a:r>
                      <a:endParaRPr kumimoji="0" lang="el-G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Impaired</a:t>
                      </a:r>
                      <a:r>
                        <a:rPr kumimoji="0" lang="el-GR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bilirubin</a:t>
                      </a:r>
                      <a:r>
                        <a:rPr kumimoji="0" lang="el-GR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conjugation</a:t>
                      </a:r>
                      <a:endParaRPr kumimoji="0" lang="el-GR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Physiologic jaundice of the newborn (decreased UGT1A1 activity, decreased excretion)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Breast milk jaundice (β-glucuronidases in milk)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Genetic deficiency of UGT1A1 activity (Crigler-Najjar syndrome types I and II)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Gilbert syndrome (mixed etiologies)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Diffuse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hepatocellular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disease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</a:t>
                      </a:r>
                      <a:r>
                        <a:rPr kumimoji="0" lang="el-G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e.g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., </a:t>
                      </a:r>
                      <a:r>
                        <a:rPr kumimoji="0" lang="el-G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viral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or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drug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r>
                        <a:rPr kumimoji="0" lang="el-G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induced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hepatitis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el-G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cirrhosis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el-G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6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Predominantly Conjugated Hyperbilirubinemia</a:t>
                      </a:r>
                      <a:endParaRPr kumimoji="0" 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40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Deficiency of canalicular membrane transporters (Dubin-Johnson syndrome, Rotor syndrome)</a:t>
                      </a:r>
                      <a:endParaRPr kumimoji="0" 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Impaired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bile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flow</a:t>
                      </a:r>
                      <a:endParaRPr kumimoji="0" lang="el-G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8E8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8371758-F5A3-47A6-8C9D-F501D4D8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37" y="0"/>
            <a:ext cx="4179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87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>
            <a:extLst>
              <a:ext uri="{FF2B5EF4-FFF2-40B4-BE49-F238E27FC236}">
                <a16:creationId xmlns:a16="http://schemas.microsoft.com/office/drawing/2014/main" id="{1937EA61-6F33-4649-AF24-FA92FB22A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>
                <a:solidFill>
                  <a:srgbClr val="FFFF00"/>
                </a:solidFill>
              </a:rPr>
              <a:t>Χολερυθρίνη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4" name="3 - Θέση περιεχομένου">
            <a:extLst>
              <a:ext uri="{FF2B5EF4-FFF2-40B4-BE49-F238E27FC236}">
                <a16:creationId xmlns:a16="http://schemas.microsoft.com/office/drawing/2014/main" id="{4BE45B49-541A-4B12-B603-A3F29941A2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dirty="0"/>
              <a:t>Το σύμπλεγμα χολερυθρίνης-</a:t>
            </a:r>
            <a:r>
              <a:rPr lang="el-GR" dirty="0" err="1"/>
              <a:t>αλβουμίνης</a:t>
            </a:r>
            <a:r>
              <a:rPr lang="el-GR" dirty="0"/>
              <a:t> προσδένεται στην </a:t>
            </a:r>
            <a:r>
              <a:rPr lang="el-GR" dirty="0" err="1"/>
              <a:t>πλαγιοβασική</a:t>
            </a:r>
            <a:r>
              <a:rPr lang="el-GR" dirty="0"/>
              <a:t> επιφάνεια των </a:t>
            </a:r>
            <a:r>
              <a:rPr lang="el-GR" dirty="0" err="1"/>
              <a:t>ηπατοκυττάρων</a:t>
            </a:r>
            <a:r>
              <a:rPr lang="el-GR" dirty="0"/>
              <a:t>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dirty="0"/>
              <a:t>Η </a:t>
            </a:r>
            <a:r>
              <a:rPr lang="el-GR" dirty="0" err="1"/>
              <a:t>χολερυθρίνη</a:t>
            </a:r>
            <a:r>
              <a:rPr lang="el-GR" dirty="0"/>
              <a:t> αποδεσμεύεται από την </a:t>
            </a:r>
            <a:r>
              <a:rPr lang="el-GR" dirty="0" err="1"/>
              <a:t>αλβουμίνη</a:t>
            </a:r>
            <a:r>
              <a:rPr lang="el-GR" dirty="0"/>
              <a:t> και μεταφέρεται ενεργητικά στο κυτταρόπλασμα 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FA8D5279-A499-4D25-A4AF-F049E5E6FB2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2643320"/>
            <a:ext cx="3587626" cy="1933443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18754C3F-800F-4A6B-93D5-C70E9462B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Χολόσταση</a:t>
            </a:r>
            <a:endParaRPr lang="el-GR" dirty="0"/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926F90CD-5F48-401A-80B3-939610745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388" y="1268413"/>
            <a:ext cx="4535487" cy="4713287"/>
          </a:xfrm>
        </p:spPr>
        <p:txBody>
          <a:bodyPr>
            <a:normAutofit fontScale="850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dirty="0"/>
              <a:t>Η πρόσληψη και η σύζευξη της χολερυθρίνης από τα </a:t>
            </a:r>
            <a:r>
              <a:rPr lang="el-GR" dirty="0" err="1"/>
              <a:t>ηπατοκύτταρα</a:t>
            </a:r>
            <a:r>
              <a:rPr lang="el-GR" dirty="0"/>
              <a:t> επηρεάζονται από πολλές μορφές ηπατικής βλάβης και από διάφορα φάρμακα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dirty="0"/>
              <a:t>Ο </a:t>
            </a:r>
            <a:r>
              <a:rPr lang="el-GR" dirty="0">
                <a:solidFill>
                  <a:srgbClr val="FF0000"/>
                </a:solidFill>
              </a:rPr>
              <a:t>φυσιολογικός νεογνικός ίκτερος </a:t>
            </a:r>
            <a:r>
              <a:rPr lang="el-GR" dirty="0"/>
              <a:t>οφείλεται σε λειτουργική ανωριμότητα των </a:t>
            </a:r>
            <a:r>
              <a:rPr lang="el-GR" dirty="0" err="1"/>
              <a:t>ηπατοκυττάρων</a:t>
            </a:r>
            <a:r>
              <a:rPr lang="el-GR" dirty="0"/>
              <a:t> για απέκκριση και σε αυξημένη </a:t>
            </a:r>
            <a:r>
              <a:rPr lang="el-GR" dirty="0" err="1"/>
              <a:t>αιμόλυση</a:t>
            </a:r>
            <a:r>
              <a:rPr lang="el-GR" dirty="0"/>
              <a:t> των ερυθρών αιμοσφαιρίων του εμβρύου κατά την πρώιμη περίοδο (2 εβδομάδες) μετά τον τοκετό επιτείνεται από </a:t>
            </a:r>
            <a:r>
              <a:rPr lang="el-GR" dirty="0" err="1"/>
              <a:t>ενζυμα</a:t>
            </a:r>
            <a:r>
              <a:rPr lang="el-GR" dirty="0"/>
              <a:t> μητρικού γάλακτος που επάγουν τη σύζευξη </a:t>
            </a:r>
            <a:r>
              <a:rPr lang="el-GR" dirty="0" err="1"/>
              <a:t>χολερυθρίνης</a:t>
            </a:r>
            <a:endParaRPr lang="el-GR" dirty="0"/>
          </a:p>
        </p:txBody>
      </p:sp>
      <p:pic>
        <p:nvPicPr>
          <p:cNvPr id="32772" name="Picture 4" descr="http://www.newkidscenter.com/images/10415990/Jaundice-In-Newborn-Babies.jpg">
            <a:extLst>
              <a:ext uri="{FF2B5EF4-FFF2-40B4-BE49-F238E27FC236}">
                <a16:creationId xmlns:a16="http://schemas.microsoft.com/office/drawing/2014/main" id="{D20E62C4-3D6B-4713-BE5E-3EE4A6363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557338"/>
            <a:ext cx="43719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679B5EC4-394F-4E0F-83F8-2F1F51EA2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772816"/>
            <a:ext cx="5472113" cy="4525963"/>
          </a:xfrm>
        </p:spPr>
        <p:txBody>
          <a:bodyPr/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/>
              <a:t>Η </a:t>
            </a:r>
            <a:r>
              <a:rPr lang="el-GR" sz="2400" dirty="0" err="1">
                <a:solidFill>
                  <a:srgbClr val="FF0000"/>
                </a:solidFill>
              </a:rPr>
              <a:t>Χολερυθρίνη</a:t>
            </a:r>
            <a:r>
              <a:rPr lang="el-GR" sz="2400" dirty="0"/>
              <a:t> συνδεόμενη με </a:t>
            </a:r>
            <a:r>
              <a:rPr lang="el-GR" sz="2400" dirty="0" err="1">
                <a:solidFill>
                  <a:srgbClr val="FF0000"/>
                </a:solidFill>
              </a:rPr>
              <a:t>αλβουμίνη</a:t>
            </a:r>
            <a:r>
              <a:rPr lang="el-GR" sz="2400" dirty="0"/>
              <a:t> μεταφέρεται στο ΕΔ των ΗΚ (μέσω φορέα της μεμβράνης των κολποειδών) (3) Μετάλλαξη γονιδίου που κωδικοποιεί τη </a:t>
            </a:r>
            <a:r>
              <a:rPr lang="el-GR" sz="2400" dirty="0" err="1"/>
              <a:t>γλυκορουνοσυλ</a:t>
            </a:r>
            <a:r>
              <a:rPr lang="el-GR" sz="2400" dirty="0"/>
              <a:t> </a:t>
            </a:r>
            <a:r>
              <a:rPr lang="el-GR" sz="2400" dirty="0" err="1"/>
              <a:t>τρανσφεράση</a:t>
            </a:r>
            <a:r>
              <a:rPr lang="el-GR" sz="2400" dirty="0"/>
              <a:t>: σύνδρομο </a:t>
            </a:r>
            <a:r>
              <a:rPr lang="en-US" sz="2400" dirty="0"/>
              <a:t>Gilbert</a:t>
            </a:r>
            <a:r>
              <a:rPr lang="el-GR" sz="2400" dirty="0"/>
              <a:t> έμμεση </a:t>
            </a:r>
            <a:r>
              <a:rPr lang="el-GR" sz="2400" dirty="0" err="1"/>
              <a:t>υπερχολερυθριναιμία</a:t>
            </a:r>
            <a:r>
              <a:rPr lang="el-GR" sz="2400" dirty="0"/>
              <a:t> συνήθως </a:t>
            </a:r>
            <a:r>
              <a:rPr lang="el-GR" sz="2400" dirty="0" err="1"/>
              <a:t>ασυμπτωματική</a:t>
            </a:r>
            <a:endParaRPr lang="el-GR" sz="2400" dirty="0">
              <a:solidFill>
                <a:srgbClr val="FFFF0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/>
              <a:t>(</a:t>
            </a:r>
            <a:r>
              <a:rPr lang="en-US" sz="2400" dirty="0"/>
              <a:t>UDPGT) </a:t>
            </a:r>
            <a:r>
              <a:rPr lang="el-GR" sz="2400" dirty="0"/>
              <a:t>σοβαρότερη </a:t>
            </a:r>
            <a:r>
              <a:rPr lang="el-GR" sz="2400" dirty="0">
                <a:solidFill>
                  <a:srgbClr val="FFFF00"/>
                </a:solidFill>
              </a:rPr>
              <a:t>διαταραχή σύζευξης σε νεογνικό ίκτερο και  σε </a:t>
            </a:r>
            <a:r>
              <a:rPr lang="en-US" sz="2400" dirty="0" err="1">
                <a:solidFill>
                  <a:srgbClr val="FFFF00"/>
                </a:solidFill>
              </a:rPr>
              <a:t>Crigler</a:t>
            </a:r>
            <a:r>
              <a:rPr lang="en-US" sz="2400" dirty="0">
                <a:solidFill>
                  <a:srgbClr val="FFFF00"/>
                </a:solidFill>
              </a:rPr>
              <a:t>-Nahar</a:t>
            </a:r>
            <a:r>
              <a:rPr lang="en-US" sz="2400" dirty="0"/>
              <a:t> </a:t>
            </a:r>
            <a:endParaRPr lang="el-GR" sz="2400" dirty="0"/>
          </a:p>
          <a:p>
            <a:pPr marL="136525" indent="0">
              <a:buNone/>
              <a:defRPr/>
            </a:pPr>
            <a:endParaRPr lang="el-GR" sz="2400" dirty="0"/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3983F4B3-969D-4B54-929A-CA5675F85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908050"/>
            <a:ext cx="28479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http://www.newkidscenter.com/images/10415990/Jaundice-In-Newborn-Babies.jpg">
            <a:extLst>
              <a:ext uri="{FF2B5EF4-FFF2-40B4-BE49-F238E27FC236}">
                <a16:creationId xmlns:a16="http://schemas.microsoft.com/office/drawing/2014/main" id="{4279F7BC-569F-4ACB-A6A6-389C58EFB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933825"/>
            <a:ext cx="2700337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467C57-9A60-4977-BE86-EAC696B95C0B}"/>
              </a:ext>
            </a:extLst>
          </p:cNvPr>
          <p:cNvSpPr txBox="1"/>
          <p:nvPr/>
        </p:nvSpPr>
        <p:spPr>
          <a:xfrm>
            <a:off x="35496" y="188640"/>
            <a:ext cx="60841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000" dirty="0">
                <a:solidFill>
                  <a:srgbClr val="FFFF00"/>
                </a:solidFill>
              </a:rPr>
              <a:t>Χολόσταση</a:t>
            </a:r>
            <a:endParaRPr lang="el-GR" sz="4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8AFC9B49-2867-4A45-9D78-B28A20B6E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Χολόσταση</a:t>
            </a:r>
            <a:endParaRPr lang="el-GR" dirty="0"/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128EDC83-C09A-4BBA-BAA0-FC0685D35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600200"/>
            <a:ext cx="5214938" cy="4525963"/>
          </a:xfrm>
        </p:spPr>
        <p:txBody>
          <a:bodyPr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/>
              <a:t>Η </a:t>
            </a:r>
            <a:r>
              <a:rPr lang="el-GR" sz="2400" dirty="0">
                <a:solidFill>
                  <a:srgbClr val="FF0000"/>
                </a:solidFill>
              </a:rPr>
              <a:t>άμεση-συζευγμένη</a:t>
            </a:r>
            <a:r>
              <a:rPr lang="el-GR" sz="2400" dirty="0"/>
              <a:t> </a:t>
            </a:r>
            <a:r>
              <a:rPr lang="el-GR" sz="2400" dirty="0" err="1"/>
              <a:t>χολερυθρίνη</a:t>
            </a:r>
            <a:r>
              <a:rPr lang="el-GR" sz="2400" dirty="0"/>
              <a:t> μεταφέρεται διαμέσου της κυτταρικής μεμβράνης στα κύτταρα των </a:t>
            </a:r>
            <a:r>
              <a:rPr lang="el-GR" sz="2400" dirty="0" err="1"/>
              <a:t>χολαγγειολίων</a:t>
            </a:r>
            <a:r>
              <a:rPr lang="el-GR" sz="2400" dirty="0"/>
              <a:t> </a:t>
            </a:r>
            <a:r>
              <a:rPr lang="el-GR" sz="2400" dirty="0" err="1"/>
              <a:t>μεσω</a:t>
            </a:r>
            <a:r>
              <a:rPr lang="el-GR" sz="2400" dirty="0"/>
              <a:t> της πρωτεΐνης MPR2, μετάλλαξή της προκαλεί το σύνδρομο </a:t>
            </a:r>
            <a:r>
              <a:rPr lang="el-GR" sz="2400" dirty="0" err="1">
                <a:solidFill>
                  <a:srgbClr val="FF0000"/>
                </a:solidFill>
              </a:rPr>
              <a:t>Dubin</a:t>
            </a:r>
            <a:r>
              <a:rPr lang="el-GR" sz="2400" dirty="0">
                <a:solidFill>
                  <a:srgbClr val="FF0000"/>
                </a:solidFill>
              </a:rPr>
              <a:t>-Johnson</a:t>
            </a:r>
            <a:r>
              <a:rPr lang="el-GR" sz="2400" dirty="0"/>
              <a:t> (</a:t>
            </a:r>
            <a:r>
              <a:rPr lang="el-GR" sz="2400" dirty="0" err="1"/>
              <a:t>αυτοσωματικό</a:t>
            </a:r>
            <a:r>
              <a:rPr lang="el-GR" sz="2400" dirty="0"/>
              <a:t> υπολειπόμενο, άμεση </a:t>
            </a:r>
            <a:r>
              <a:rPr lang="el-GR" sz="2400" dirty="0" err="1"/>
              <a:t>υπερχολερυθριναιμία</a:t>
            </a:r>
            <a:r>
              <a:rPr lang="el-GR" sz="2400" dirty="0"/>
              <a:t> και ίκτερος) </a:t>
            </a:r>
          </a:p>
        </p:txBody>
      </p:sp>
      <p:pic>
        <p:nvPicPr>
          <p:cNvPr id="33796" name="Picture 6" descr="http://highered.mheducation.com/sites/dl/free/0071402357/156718/figure284_1.gif">
            <a:extLst>
              <a:ext uri="{FF2B5EF4-FFF2-40B4-BE49-F238E27FC236}">
                <a16:creationId xmlns:a16="http://schemas.microsoft.com/office/drawing/2014/main" id="{D85DF340-BB86-4B01-BA94-286E253E059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9713" y="2571750"/>
            <a:ext cx="3648075" cy="2728913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866DF61B-3990-4F5B-A764-2D8D7E7F7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srgbClr val="FFFF00"/>
                </a:solidFill>
              </a:rPr>
              <a:t>Χολόσταση</a:t>
            </a:r>
            <a:endParaRPr lang="el-GR" dirty="0"/>
          </a:p>
        </p:txBody>
      </p:sp>
      <p:sp>
        <p:nvSpPr>
          <p:cNvPr id="34819" name="2 - Θέση περιεχομένου">
            <a:extLst>
              <a:ext uri="{FF2B5EF4-FFF2-40B4-BE49-F238E27FC236}">
                <a16:creationId xmlns:a16="http://schemas.microsoft.com/office/drawing/2014/main" id="{1064EA49-1D48-4F6F-BA13-29DD33F382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388" y="1196975"/>
            <a:ext cx="4321175" cy="4525963"/>
          </a:xfrm>
        </p:spPr>
        <p:txBody>
          <a:bodyPr/>
          <a:lstStyle/>
          <a:p>
            <a:r>
              <a:rPr lang="el-GR" altLang="el-GR" sz="2800" dirty="0"/>
              <a:t>Η απόφραξη του συστήματος των χοληφόρων προκαλεί παλινδρόμηση της </a:t>
            </a:r>
            <a:r>
              <a:rPr lang="el-GR" altLang="el-GR" sz="2800" dirty="0" err="1"/>
              <a:t>χολερυθρίνης</a:t>
            </a:r>
            <a:r>
              <a:rPr lang="el-GR" altLang="el-GR" sz="2800" dirty="0"/>
              <a:t> στο αίμα (</a:t>
            </a:r>
            <a:r>
              <a:rPr lang="el-GR" sz="2800" dirty="0">
                <a:solidFill>
                  <a:srgbClr val="FF0000"/>
                </a:solidFill>
              </a:rPr>
              <a:t>άμεση-συζευγμένη</a:t>
            </a:r>
            <a:r>
              <a:rPr lang="el-GR" altLang="el-GR" sz="2800" dirty="0">
                <a:solidFill>
                  <a:srgbClr val="FF0000"/>
                </a:solidFill>
              </a:rPr>
              <a:t> </a:t>
            </a:r>
            <a:r>
              <a:rPr lang="el-GR" altLang="el-GR" sz="2800" dirty="0" err="1">
                <a:solidFill>
                  <a:srgbClr val="FF0000"/>
                </a:solidFill>
              </a:rPr>
              <a:t>υπερχολερυθριναιμία</a:t>
            </a:r>
            <a:r>
              <a:rPr lang="el-GR" altLang="el-GR" sz="2800" dirty="0"/>
              <a:t>, αποφρακτικός ίκτερος)</a:t>
            </a:r>
          </a:p>
        </p:txBody>
      </p:sp>
      <p:sp>
        <p:nvSpPr>
          <p:cNvPr id="34820" name="3 - Θέση περιεχομένου">
            <a:extLst>
              <a:ext uri="{FF2B5EF4-FFF2-40B4-BE49-F238E27FC236}">
                <a16:creationId xmlns:a16="http://schemas.microsoft.com/office/drawing/2014/main" id="{DF9B540D-A01C-4C19-8EF5-B122831E12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altLang="el-GR"/>
          </a:p>
        </p:txBody>
      </p:sp>
      <p:sp>
        <p:nvSpPr>
          <p:cNvPr id="34821" name="AutoShape 2" descr="Σχετική εικόνα">
            <a:extLst>
              <a:ext uri="{FF2B5EF4-FFF2-40B4-BE49-F238E27FC236}">
                <a16:creationId xmlns:a16="http://schemas.microsoft.com/office/drawing/2014/main" id="{7BE6C634-4894-4609-A6EC-B6E6A82307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pic>
        <p:nvPicPr>
          <p:cNvPr id="34822" name="Picture 3">
            <a:extLst>
              <a:ext uri="{FF2B5EF4-FFF2-40B4-BE49-F238E27FC236}">
                <a16:creationId xmlns:a16="http://schemas.microsoft.com/office/drawing/2014/main" id="{CC5C5091-A4BB-4006-9802-D2EB14AC0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205038"/>
            <a:ext cx="28479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FE3FE0CE-D8E7-44AB-8FA5-B2017527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>
                <a:solidFill>
                  <a:srgbClr val="FFFF00"/>
                </a:solidFill>
              </a:rPr>
              <a:t>Χολερυθρίνη</a:t>
            </a:r>
            <a:endParaRPr lang="el-GR" dirty="0"/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72D36851-0B02-4C46-A4DE-90A2E486F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354888" cy="4829175"/>
          </a:xfrm>
        </p:spPr>
        <p:txBody>
          <a:bodyPr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/>
              <a:t>Η (άμεση) </a:t>
            </a:r>
            <a:r>
              <a:rPr lang="el-GR" sz="2400" dirty="0">
                <a:solidFill>
                  <a:srgbClr val="FF0000"/>
                </a:solidFill>
              </a:rPr>
              <a:t>συζευγμένη </a:t>
            </a:r>
            <a:r>
              <a:rPr lang="el-GR" sz="2400" dirty="0" err="1">
                <a:solidFill>
                  <a:srgbClr val="FF0000"/>
                </a:solidFill>
              </a:rPr>
              <a:t>χολερυθρίνη</a:t>
            </a:r>
            <a:r>
              <a:rPr lang="el-GR" sz="2400" dirty="0">
                <a:solidFill>
                  <a:srgbClr val="FF0000"/>
                </a:solidFill>
              </a:rPr>
              <a:t> </a:t>
            </a:r>
            <a:r>
              <a:rPr lang="el-GR" sz="2400" dirty="0"/>
              <a:t>δεν απορροφάται από τον εντερικό βλεννογόνο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/>
              <a:t> Στον τελικό ειλεό και το παχύ </a:t>
            </a:r>
            <a:r>
              <a:rPr lang="el-GR" sz="2400" dirty="0" err="1"/>
              <a:t>υδρολύεται</a:t>
            </a:r>
            <a:r>
              <a:rPr lang="el-GR" sz="2400" dirty="0"/>
              <a:t> από </a:t>
            </a:r>
            <a:r>
              <a:rPr lang="el-GR" sz="2400" dirty="0" err="1"/>
              <a:t>βακτηριδιακές</a:t>
            </a:r>
            <a:r>
              <a:rPr lang="el-GR" sz="2400" dirty="0"/>
              <a:t> β-</a:t>
            </a:r>
            <a:r>
              <a:rPr lang="el-GR" sz="2400" dirty="0" err="1"/>
              <a:t>γλυκουρονιδάσες</a:t>
            </a:r>
            <a:r>
              <a:rPr lang="el-GR" sz="2400" dirty="0"/>
              <a:t> σε </a:t>
            </a:r>
            <a:r>
              <a:rPr lang="el-GR" sz="2400" dirty="0">
                <a:solidFill>
                  <a:srgbClr val="FF0000"/>
                </a:solidFill>
              </a:rPr>
              <a:t>μη συζευγμένη </a:t>
            </a:r>
            <a:r>
              <a:rPr lang="el-GR" sz="2400" dirty="0" err="1"/>
              <a:t>χολερυθρίνη</a:t>
            </a:r>
            <a:r>
              <a:rPr lang="el-GR" sz="2400" dirty="0"/>
              <a:t> , ελεύθερη </a:t>
            </a:r>
            <a:r>
              <a:rPr lang="el-GR" sz="2400" dirty="0" err="1"/>
              <a:t>χολερυθρίνη</a:t>
            </a:r>
            <a:r>
              <a:rPr lang="el-GR" sz="2400" dirty="0"/>
              <a:t>, η οποία μετατρέπεται </a:t>
            </a:r>
            <a:r>
              <a:rPr lang="el-GR" sz="2400" dirty="0">
                <a:solidFill>
                  <a:srgbClr val="FF0000"/>
                </a:solidFill>
              </a:rPr>
              <a:t>σε </a:t>
            </a:r>
            <a:r>
              <a:rPr lang="el-GR" sz="2400" dirty="0" err="1">
                <a:solidFill>
                  <a:srgbClr val="FF0000"/>
                </a:solidFill>
              </a:rPr>
              <a:t>ουροχολινογόνο</a:t>
            </a:r>
            <a:r>
              <a:rPr lang="el-GR" sz="2400" dirty="0">
                <a:solidFill>
                  <a:srgbClr val="FF0000"/>
                </a:solidFill>
              </a:rPr>
              <a:t>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/>
              <a:t> 80-90% του </a:t>
            </a:r>
            <a:r>
              <a:rPr lang="el-GR" sz="2400" dirty="0" err="1"/>
              <a:t>ουροχολινογόνου</a:t>
            </a:r>
            <a:r>
              <a:rPr lang="el-GR" sz="2400" dirty="0"/>
              <a:t> απεκκρίνεται στα κόπρανα είτε αυτούσιο είτε </a:t>
            </a:r>
            <a:r>
              <a:rPr lang="el-GR" sz="2400" dirty="0">
                <a:solidFill>
                  <a:srgbClr val="FF0000"/>
                </a:solidFill>
              </a:rPr>
              <a:t>οξειδωμένο σε πορτοκαλί ενώσεις </a:t>
            </a:r>
            <a:r>
              <a:rPr lang="el-GR" sz="2400" dirty="0"/>
              <a:t>(</a:t>
            </a:r>
            <a:r>
              <a:rPr lang="el-GR" sz="2400" dirty="0" err="1"/>
              <a:t>ουροχολίνη</a:t>
            </a:r>
            <a:r>
              <a:rPr lang="el-GR" sz="2400" dirty="0"/>
              <a:t>)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/>
              <a:t> Η </a:t>
            </a:r>
            <a:r>
              <a:rPr lang="el-GR" sz="2400" u="sng" dirty="0"/>
              <a:t>μη συζευγμένη </a:t>
            </a:r>
            <a:r>
              <a:rPr lang="el-GR" sz="2400" dirty="0" err="1"/>
              <a:t>χολερυθρίνη</a:t>
            </a:r>
            <a:r>
              <a:rPr lang="el-GR" sz="2400" dirty="0"/>
              <a:t>  δεν μπορεί να προσδιοριστεί άμεσα με την προσθήκη αντιδραστηρίου στον ορό και καλείται </a:t>
            </a:r>
            <a:r>
              <a:rPr lang="el-GR" sz="2400" u="sng" dirty="0"/>
              <a:t>έμμεση </a:t>
            </a:r>
            <a:r>
              <a:rPr lang="el-GR" sz="2400" dirty="0" err="1"/>
              <a:t>χολερυθρίνη</a:t>
            </a:r>
            <a:r>
              <a:rPr lang="el-GR" sz="2400" dirty="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6 - Τίτλος">
            <a:extLst>
              <a:ext uri="{FF2B5EF4-FFF2-40B4-BE49-F238E27FC236}">
                <a16:creationId xmlns:a16="http://schemas.microsoft.com/office/drawing/2014/main" id="{E9D71A6E-D440-4981-8474-4B2B8D20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Λειτουργίες ήπατος</a:t>
            </a:r>
          </a:p>
        </p:txBody>
      </p:sp>
      <p:sp>
        <p:nvSpPr>
          <p:cNvPr id="5123" name="7 - Θέση περιεχομένου">
            <a:extLst>
              <a:ext uri="{FF2B5EF4-FFF2-40B4-BE49-F238E27FC236}">
                <a16:creationId xmlns:a16="http://schemas.microsoft.com/office/drawing/2014/main" id="{64256B27-C2B2-461A-8759-CD6FA7104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Διατήρηση μεταβολικής ομοιόστασης</a:t>
            </a:r>
          </a:p>
          <a:p>
            <a:pPr eaLnBrk="1" hangingPunct="1"/>
            <a:r>
              <a:rPr lang="el-GR" altLang="el-GR"/>
              <a:t>Σύνθεση πρωτεϊνών του ορού και παραγόντων πήξης</a:t>
            </a:r>
          </a:p>
          <a:p>
            <a:pPr eaLnBrk="1" hangingPunct="1"/>
            <a:r>
              <a:rPr lang="el-GR" altLang="el-GR"/>
              <a:t>Σύνθεση λιπαρών οξέων και βιταμινών </a:t>
            </a:r>
          </a:p>
          <a:p>
            <a:pPr eaLnBrk="1" hangingPunct="1"/>
            <a:r>
              <a:rPr lang="el-GR" altLang="el-GR"/>
              <a:t>Σύνθεση-αποθήκευση γλυκογόνου</a:t>
            </a:r>
          </a:p>
          <a:p>
            <a:pPr eaLnBrk="1" hangingPunct="1"/>
            <a:r>
              <a:rPr lang="el-GR" altLang="el-GR"/>
              <a:t>Αποτοξίνωση ενδογενών αποβλήτων του μεταβολισμού και ξενοβιοτικών</a:t>
            </a:r>
          </a:p>
          <a:p>
            <a:pPr eaLnBrk="1" hangingPunct="1">
              <a:buFontTx/>
              <a:buNone/>
            </a:pPr>
            <a:endParaRPr lang="el-GR" altLang="el-GR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l-GR" altLang="el-GR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l-GR" altLang="el-GR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EC3F0855-3A57-4B8A-BEBA-C90BA1BA2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37891" name="2 - Θέση περιεχομένου">
            <a:extLst>
              <a:ext uri="{FF2B5EF4-FFF2-40B4-BE49-F238E27FC236}">
                <a16:creationId xmlns:a16="http://schemas.microsoft.com/office/drawing/2014/main" id="{B5773AF7-F741-40CE-929F-9470A7A129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 altLang="el-GR"/>
          </a:p>
        </p:txBody>
      </p:sp>
      <p:sp>
        <p:nvSpPr>
          <p:cNvPr id="37892" name="3 - Θέση περιεχομένου">
            <a:extLst>
              <a:ext uri="{FF2B5EF4-FFF2-40B4-BE49-F238E27FC236}">
                <a16:creationId xmlns:a16="http://schemas.microsoft.com/office/drawing/2014/main" id="{50E1445C-DC7D-4F1B-A149-EAA8483308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37893" name="Picture 2">
            <a:extLst>
              <a:ext uri="{FF2B5EF4-FFF2-40B4-BE49-F238E27FC236}">
                <a16:creationId xmlns:a16="http://schemas.microsoft.com/office/drawing/2014/main" id="{83A988F2-BFBE-4A61-BAA0-890287BC3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57225"/>
            <a:ext cx="82677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C4361556-4970-4BF6-A52C-B60917AFE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>
                <a:solidFill>
                  <a:srgbClr val="FFFF00"/>
                </a:solidFill>
              </a:rPr>
              <a:t>Υπερχολερυθριναιμία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38915" name="2 - Θέση περιεχομένου">
            <a:extLst>
              <a:ext uri="{FF2B5EF4-FFF2-40B4-BE49-F238E27FC236}">
                <a16:creationId xmlns:a16="http://schemas.microsoft.com/office/drawing/2014/main" id="{0D425E09-4F4D-4C82-9122-B27054C396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Αύξηση ασύζευκτης: υπερπαραγωγή χολερυθρίνης, διαταραχή πρόσληψης, σύνδεσης </a:t>
            </a:r>
          </a:p>
          <a:p>
            <a:pPr eaLnBrk="1" hangingPunct="1"/>
            <a:r>
              <a:rPr lang="el-GR" altLang="el-GR"/>
              <a:t>Αύξηση συζευγμένης: διαταραχή απέκκρισης, παλινδρόμηση</a:t>
            </a:r>
          </a:p>
        </p:txBody>
      </p:sp>
      <p:sp>
        <p:nvSpPr>
          <p:cNvPr id="38916" name="3 - Θέση περιεχομένου">
            <a:extLst>
              <a:ext uri="{FF2B5EF4-FFF2-40B4-BE49-F238E27FC236}">
                <a16:creationId xmlns:a16="http://schemas.microsoft.com/office/drawing/2014/main" id="{60C4D782-F67D-4F84-911F-D28E68151B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>
            <a:extLst>
              <a:ext uri="{FF2B5EF4-FFF2-40B4-BE49-F238E27FC236}">
                <a16:creationId xmlns:a16="http://schemas.microsoft.com/office/drawing/2014/main" id="{9ABAB0D1-56F2-428D-AD83-58468A6F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l-GR" dirty="0">
                <a:solidFill>
                  <a:srgbClr val="FFFF00"/>
                </a:solidFill>
              </a:rPr>
              <a:t>Κλινικά σύνδρομα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l-GR" dirty="0">
                <a:solidFill>
                  <a:srgbClr val="FFFF00"/>
                </a:solidFill>
              </a:rPr>
              <a:t>ηπατικής νόσου</a:t>
            </a:r>
          </a:p>
        </p:txBody>
      </p:sp>
      <p:sp>
        <p:nvSpPr>
          <p:cNvPr id="40963" name="3 - Θέση περιεχομένου">
            <a:extLst>
              <a:ext uri="{FF2B5EF4-FFF2-40B4-BE49-F238E27FC236}">
                <a16:creationId xmlns:a16="http://schemas.microsoft.com/office/drawing/2014/main" id="{38A254C0-EF66-4F2D-8F57-4713C1242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628775"/>
            <a:ext cx="8229600" cy="4708525"/>
          </a:xfrm>
        </p:spPr>
        <p:txBody>
          <a:bodyPr/>
          <a:lstStyle/>
          <a:p>
            <a:r>
              <a:rPr lang="el-GR" altLang="el-GR" dirty="0"/>
              <a:t>Χολόσταση</a:t>
            </a:r>
          </a:p>
          <a:p>
            <a:r>
              <a:rPr lang="el-GR" altLang="el-GR" dirty="0"/>
              <a:t>Ηπατική ανεπάρκεια</a:t>
            </a:r>
          </a:p>
          <a:p>
            <a:r>
              <a:rPr lang="el-GR" altLang="el-GR" dirty="0"/>
              <a:t>Πυλαία υπέρταση </a:t>
            </a:r>
          </a:p>
          <a:p>
            <a:r>
              <a:rPr lang="el-GR" altLang="el-GR" dirty="0"/>
              <a:t>Κίρρωση</a:t>
            </a:r>
          </a:p>
          <a:p>
            <a:pPr>
              <a:buFont typeface="Wingdings 2" panose="05020102010507070707" pitchFamily="18" charset="2"/>
              <a:buNone/>
            </a:pPr>
            <a:endParaRPr lang="el-GR" altLang="el-GR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- Τίτλος">
            <a:extLst>
              <a:ext uri="{FF2B5EF4-FFF2-40B4-BE49-F238E27FC236}">
                <a16:creationId xmlns:a16="http://schemas.microsoft.com/office/drawing/2014/main" id="{38ABF572-4345-40DD-8F22-BD3A63B44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Χολόσταση</a:t>
            </a:r>
          </a:p>
        </p:txBody>
      </p:sp>
      <p:sp>
        <p:nvSpPr>
          <p:cNvPr id="41987" name="4 - Θέση περιεχομένου">
            <a:extLst>
              <a:ext uri="{FF2B5EF4-FFF2-40B4-BE49-F238E27FC236}">
                <a16:creationId xmlns:a16="http://schemas.microsoft.com/office/drawing/2014/main" id="{043FC539-0274-4D09-A0F9-10ED0F37A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29113" cy="4525963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l-GR" altLang="el-GR" sz="2800"/>
              <a:t>Ελαττωμένη ροή χολής από:</a:t>
            </a:r>
          </a:p>
          <a:p>
            <a:pPr eaLnBrk="1" hangingPunct="1"/>
            <a:r>
              <a:rPr lang="el-GR" altLang="el-GR" sz="2800"/>
              <a:t>ΗΚ δυσλειτουργία </a:t>
            </a:r>
          </a:p>
          <a:p>
            <a:pPr eaLnBrk="1" hangingPunct="1"/>
            <a:r>
              <a:rPr lang="el-GR" altLang="el-GR" sz="2800"/>
              <a:t>Απόφραξη ενδο ή έξω-ηπατικών χοληφόρων</a:t>
            </a:r>
          </a:p>
          <a:p>
            <a:pPr eaLnBrk="1" hangingPunct="1"/>
            <a:r>
              <a:rPr lang="el-GR" altLang="el-GR" sz="2800"/>
              <a:t>Εντερική δυσαπορρόφηση (</a:t>
            </a:r>
            <a:r>
              <a:rPr lang="en-US" altLang="el-GR" sz="2800"/>
              <a:t>ADEK)</a:t>
            </a:r>
            <a:endParaRPr lang="el-GR" altLang="el-GR" sz="2800"/>
          </a:p>
        </p:txBody>
      </p:sp>
      <p:pic>
        <p:nvPicPr>
          <p:cNvPr id="41988" name="Picture 2" descr="C:\My Documents\PathIII2000\PathIIILivphotos\liver\5.jpg">
            <a:extLst>
              <a:ext uri="{FF2B5EF4-FFF2-40B4-BE49-F238E27FC236}">
                <a16:creationId xmlns:a16="http://schemas.microsoft.com/office/drawing/2014/main" id="{9FEDF4E9-E635-40DC-8C3A-DE2E5B1DC1D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1738" y="1874838"/>
            <a:ext cx="3311525" cy="3976687"/>
          </a:xfr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46E052C8-9B35-440C-88C4-F26703A4B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000" dirty="0">
                <a:solidFill>
                  <a:srgbClr val="FFFF00"/>
                </a:solidFill>
              </a:rPr>
              <a:t>Χολόσταση </a:t>
            </a:r>
            <a:br>
              <a:rPr lang="el-GR" sz="4000" dirty="0">
                <a:solidFill>
                  <a:srgbClr val="FFFF00"/>
                </a:solidFill>
              </a:rPr>
            </a:br>
            <a:r>
              <a:rPr lang="el-GR" sz="3200" dirty="0">
                <a:solidFill>
                  <a:srgbClr val="FFFF00"/>
                </a:solidFill>
              </a:rPr>
              <a:t>(συστηματική κατακράτηση χολερυθρίνης, χολικών αλάτων και χοληστερόλης)</a:t>
            </a:r>
            <a:endParaRPr lang="en-US" sz="3200" dirty="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F96B572-848E-42D4-A58A-889D4A8F1A3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-34989" y="1772816"/>
            <a:ext cx="4161725" cy="4525963"/>
          </a:xfrm>
        </p:spPr>
        <p:txBody>
          <a:bodyPr/>
          <a:lstStyle/>
          <a:p>
            <a:pPr eaLnBrk="1" hangingPunct="1"/>
            <a:r>
              <a:rPr lang="el-GR" altLang="el-GR" dirty="0"/>
              <a:t>Ίκτερος</a:t>
            </a:r>
          </a:p>
          <a:p>
            <a:pPr eaLnBrk="1" hangingPunct="1"/>
            <a:r>
              <a:rPr lang="el-GR" altLang="el-GR" dirty="0"/>
              <a:t>Κνησμός</a:t>
            </a:r>
          </a:p>
          <a:p>
            <a:pPr eaLnBrk="1" hangingPunct="1"/>
            <a:r>
              <a:rPr lang="el-GR" altLang="el-GR" dirty="0"/>
              <a:t>Ξανθώματα και </a:t>
            </a:r>
            <a:r>
              <a:rPr lang="el-GR" altLang="el-GR" dirty="0" err="1"/>
              <a:t>ξανθελάσματα</a:t>
            </a:r>
            <a:r>
              <a:rPr lang="el-GR" altLang="el-GR" dirty="0"/>
              <a:t> δέρματος, </a:t>
            </a:r>
            <a:r>
              <a:rPr lang="el-GR" altLang="el-GR" dirty="0" err="1"/>
              <a:t>δυσαπορρόφηση</a:t>
            </a:r>
            <a:r>
              <a:rPr lang="el-GR" altLang="el-GR" dirty="0"/>
              <a:t> από το έντερο</a:t>
            </a:r>
          </a:p>
          <a:p>
            <a:pPr eaLnBrk="1" hangingPunct="1"/>
            <a:r>
              <a:rPr lang="el-GR" altLang="el-GR" dirty="0"/>
              <a:t>Αύξηση </a:t>
            </a:r>
            <a:r>
              <a:rPr lang="el-GR" altLang="el-GR" dirty="0">
                <a:solidFill>
                  <a:srgbClr val="FF0000"/>
                </a:solidFill>
              </a:rPr>
              <a:t>της αλκαλικής </a:t>
            </a:r>
            <a:r>
              <a:rPr lang="el-GR" altLang="el-GR" dirty="0" err="1">
                <a:solidFill>
                  <a:srgbClr val="FF0000"/>
                </a:solidFill>
              </a:rPr>
              <a:t>φωσφατάσης</a:t>
            </a:r>
            <a:r>
              <a:rPr lang="el-GR" altLang="el-GR" dirty="0">
                <a:solidFill>
                  <a:srgbClr val="FF0000"/>
                </a:solidFill>
              </a:rPr>
              <a:t> του ορού</a:t>
            </a:r>
            <a:r>
              <a:rPr lang="en-US" altLang="el-GR" dirty="0">
                <a:solidFill>
                  <a:srgbClr val="FF0000"/>
                </a:solidFill>
              </a:rPr>
              <a:t> </a:t>
            </a:r>
            <a:r>
              <a:rPr lang="el-GR" altLang="el-GR" dirty="0">
                <a:solidFill>
                  <a:srgbClr val="FF0000"/>
                </a:solidFill>
              </a:rPr>
              <a:t>και γ </a:t>
            </a:r>
            <a:r>
              <a:rPr lang="en-US" altLang="el-GR" dirty="0">
                <a:solidFill>
                  <a:srgbClr val="FF0000"/>
                </a:solidFill>
              </a:rPr>
              <a:t>GT</a:t>
            </a:r>
            <a:r>
              <a:rPr lang="el-GR" altLang="el-GR" dirty="0">
                <a:solidFill>
                  <a:srgbClr val="FF0000"/>
                </a:solidFill>
              </a:rPr>
              <a:t> </a:t>
            </a:r>
            <a:r>
              <a:rPr lang="el-GR" altLang="el-GR" dirty="0"/>
              <a:t>(</a:t>
            </a:r>
            <a:r>
              <a:rPr lang="el-GR" altLang="el-GR" dirty="0" err="1"/>
              <a:t>ενζυμο</a:t>
            </a:r>
            <a:r>
              <a:rPr lang="el-GR" altLang="el-GR" dirty="0"/>
              <a:t> επιθηλίου χοληφόρων πόρων και μεμβράνης ΗΚ)</a:t>
            </a:r>
            <a:endParaRPr lang="en-US" altLang="el-GR" dirty="0"/>
          </a:p>
        </p:txBody>
      </p:sp>
      <p:sp>
        <p:nvSpPr>
          <p:cNvPr id="39940" name="3 - Θέση περιεχομένου">
            <a:extLst>
              <a:ext uri="{FF2B5EF4-FFF2-40B4-BE49-F238E27FC236}">
                <a16:creationId xmlns:a16="http://schemas.microsoft.com/office/drawing/2014/main" id="{C4FC057B-68FD-4F30-8FE5-01C360029E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altLang="el-GR"/>
          </a:p>
        </p:txBody>
      </p:sp>
      <p:pic>
        <p:nvPicPr>
          <p:cNvPr id="39941" name="Picture 5" descr="http://www.iatrikionline.gr/Derma_43/05b%20copy.jpg">
            <a:extLst>
              <a:ext uri="{FF2B5EF4-FFF2-40B4-BE49-F238E27FC236}">
                <a16:creationId xmlns:a16="http://schemas.microsoft.com/office/drawing/2014/main" id="{59C1E543-B958-4DCC-B073-E0F80E188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b="943"/>
          <a:stretch>
            <a:fillRect/>
          </a:stretch>
        </p:blipFill>
        <p:spPr bwMode="auto">
          <a:xfrm>
            <a:off x="4929188" y="1643063"/>
            <a:ext cx="3286125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7" descr="http://1.bp.blogspot.com/_vT13IccOEqM/TKkK_n80EmI/AAAAAAAAALg/VdI3EXi1QFQ/s1600/42.JPG">
            <a:extLst>
              <a:ext uri="{FF2B5EF4-FFF2-40B4-BE49-F238E27FC236}">
                <a16:creationId xmlns:a16="http://schemas.microsoft.com/office/drawing/2014/main" id="{CF8FA8AF-F6B1-48F8-B80D-F1B2E9203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7" t="17139" r="2844"/>
          <a:stretch>
            <a:fillRect/>
          </a:stretch>
        </p:blipFill>
        <p:spPr bwMode="auto">
          <a:xfrm>
            <a:off x="4643438" y="3929063"/>
            <a:ext cx="4357687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>
            <a:extLst>
              <a:ext uri="{FF2B5EF4-FFF2-40B4-BE49-F238E27FC236}">
                <a16:creationId xmlns:a16="http://schemas.microsoft.com/office/drawing/2014/main" id="{006D6B0E-4661-4BA6-BA45-2661E574E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2852738"/>
            <a:ext cx="21701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3200" b="1" dirty="0">
                <a:latin typeface="Calibri" panose="020F0502020204030204" pitchFamily="34" charset="0"/>
              </a:rPr>
              <a:t>Χολόσταση</a:t>
            </a:r>
          </a:p>
        </p:txBody>
      </p:sp>
      <p:sp>
        <p:nvSpPr>
          <p:cNvPr id="7" name="6 - Τίτλος">
            <a:extLst>
              <a:ext uri="{FF2B5EF4-FFF2-40B4-BE49-F238E27FC236}">
                <a16:creationId xmlns:a16="http://schemas.microsoft.com/office/drawing/2014/main" id="{8A8B404C-2814-4327-A367-AA4493255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Χολόσταση-</a:t>
            </a:r>
            <a:r>
              <a:rPr lang="el-GR" dirty="0" err="1">
                <a:solidFill>
                  <a:srgbClr val="FFFF00"/>
                </a:solidFill>
              </a:rPr>
              <a:t>παθολογοανατομική</a:t>
            </a:r>
            <a:r>
              <a:rPr lang="el-GR" dirty="0">
                <a:solidFill>
                  <a:srgbClr val="FFFF00"/>
                </a:solidFill>
              </a:rPr>
              <a:t> εικόνα</a:t>
            </a:r>
          </a:p>
        </p:txBody>
      </p:sp>
      <p:sp>
        <p:nvSpPr>
          <p:cNvPr id="43012" name="7 - Θέση περιεχομένου">
            <a:extLst>
              <a:ext uri="{FF2B5EF4-FFF2-40B4-BE49-F238E27FC236}">
                <a16:creationId xmlns:a16="http://schemas.microsoft.com/office/drawing/2014/main" id="{494B650C-DAA9-40D5-AF26-A3E5D75746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313" y="1484313"/>
            <a:ext cx="4286250" cy="4641850"/>
          </a:xfrm>
        </p:spPr>
        <p:txBody>
          <a:bodyPr/>
          <a:lstStyle/>
          <a:p>
            <a:pPr eaLnBrk="1" hangingPunct="1"/>
            <a:r>
              <a:rPr lang="el-GR" altLang="el-GR" dirty="0"/>
              <a:t>1.Εξοίδηση ΗΚ με διάταση χοληφόρων σωληνίσκων</a:t>
            </a:r>
          </a:p>
          <a:p>
            <a:pPr eaLnBrk="1" hangingPunct="1"/>
            <a:r>
              <a:rPr lang="el-GR" altLang="el-GR" dirty="0"/>
              <a:t>2.διάταση </a:t>
            </a:r>
            <a:r>
              <a:rPr lang="el-GR" altLang="el-GR" dirty="0" err="1"/>
              <a:t>χολαγγείων</a:t>
            </a:r>
            <a:endParaRPr lang="el-GR" altLang="el-GR" dirty="0"/>
          </a:p>
          <a:p>
            <a:pPr eaLnBrk="1" hangingPunct="1"/>
            <a:r>
              <a:rPr lang="el-GR" altLang="el-GR" dirty="0"/>
              <a:t>3.Αποπτωτικά σωμάτια ΗΚ</a:t>
            </a:r>
          </a:p>
          <a:p>
            <a:pPr eaLnBrk="1" hangingPunct="1"/>
            <a:r>
              <a:rPr lang="el-GR" altLang="el-GR" dirty="0"/>
              <a:t>4.Αυξημένη χρωστική στα </a:t>
            </a:r>
            <a:r>
              <a:rPr lang="en-US" altLang="el-GR" dirty="0"/>
              <a:t>Kupffer</a:t>
            </a:r>
          </a:p>
          <a:p>
            <a:pPr eaLnBrk="1" hangingPunct="1"/>
            <a:r>
              <a:rPr lang="el-GR" altLang="el-GR" dirty="0"/>
              <a:t>5.Χολαγγειακή υπερπλασία με οίδημα και κατακράτηση χρωστικής</a:t>
            </a:r>
          </a:p>
          <a:p>
            <a:pPr eaLnBrk="1" hangingPunct="1"/>
            <a:r>
              <a:rPr lang="el-GR" altLang="el-GR" dirty="0" err="1"/>
              <a:t>Ουδετεροφιλική</a:t>
            </a:r>
            <a:r>
              <a:rPr lang="el-GR" altLang="el-GR" dirty="0"/>
              <a:t> φλεγμονή</a:t>
            </a:r>
          </a:p>
        </p:txBody>
      </p:sp>
      <p:pic>
        <p:nvPicPr>
          <p:cNvPr id="43013" name="Picture 2" descr="C:\My Documents\PathIII2000\PathIIILivphotos\liver\5.jpg">
            <a:extLst>
              <a:ext uri="{FF2B5EF4-FFF2-40B4-BE49-F238E27FC236}">
                <a16:creationId xmlns:a16="http://schemas.microsoft.com/office/drawing/2014/main" id="{F929E0B8-CEDA-4BFD-9EBF-97C1FFDD268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450975"/>
            <a:ext cx="3959225" cy="4756150"/>
          </a:xfr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S01871-018-f007b">
            <a:extLst>
              <a:ext uri="{FF2B5EF4-FFF2-40B4-BE49-F238E27FC236}">
                <a16:creationId xmlns:a16="http://schemas.microsoft.com/office/drawing/2014/main" id="{A774F3AE-F5F9-436C-B3E8-28531345C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76CCB02-1D03-4515-A4A9-7C3C4B130B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Ηπατική ανεπάρκεια-Αίτια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7E0B1EA9-156B-40FF-B70E-57342553E1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Μαζική  ηπατική νέκρωση</a:t>
            </a:r>
          </a:p>
          <a:p>
            <a:pPr lvl="1" eaLnBrk="1" hangingPunct="1"/>
            <a:r>
              <a:rPr lang="el-GR" altLang="el-GR"/>
              <a:t>Κεραυνοβόλος ιογενής ηπατίτιδα</a:t>
            </a:r>
          </a:p>
          <a:p>
            <a:pPr lvl="1" eaLnBrk="1" hangingPunct="1"/>
            <a:r>
              <a:rPr lang="el-GR" altLang="el-GR"/>
              <a:t>Φάρμακα και χημικές ουσίες</a:t>
            </a:r>
          </a:p>
          <a:p>
            <a:pPr eaLnBrk="1" hangingPunct="1"/>
            <a:r>
              <a:rPr lang="el-GR" altLang="el-GR"/>
              <a:t>Τελικό στάδιο χρόνιας ηπατικής νόσου</a:t>
            </a:r>
          </a:p>
          <a:p>
            <a:pPr eaLnBrk="1" hangingPunct="1"/>
            <a:r>
              <a:rPr lang="el-GR" altLang="el-GR"/>
              <a:t>Ηπατική δυσλειτουργία χωρίς εμφανή νέκρωση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l-GR" altLang="el-GR"/>
              <a:t>Ιογενής ηπατίτιδα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l-GR" altLang="el-GR"/>
              <a:t>Φάρμακα και χημικά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l-GR" altLang="el-GR"/>
              <a:t>Χρόνια ηπατική νόσος</a:t>
            </a:r>
            <a:endParaRPr lang="en-US" altLang="el-GR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597FB6-F001-4293-9652-77572A7E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  <a:highlight>
                  <a:srgbClr val="000080"/>
                </a:highlight>
              </a:rPr>
              <a:t>Οξεία ηπατική ανεπάρκεια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4D9CA8A-0FE0-4E26-8B2C-2D8A1B92D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Ηπατική νόσος που προκαλεί ηπατική εγκεφαλοπάθεια σε 6 μήνες από την αρχική διάγνωση</a:t>
            </a:r>
          </a:p>
          <a:p>
            <a:r>
              <a:rPr lang="el-GR" dirty="0"/>
              <a:t>Εγκεφαλοπάθεια σε 2 εβδομάδες από την εμφάνιση </a:t>
            </a:r>
            <a:r>
              <a:rPr lang="el-GR" dirty="0" err="1"/>
              <a:t>ικτέρου</a:t>
            </a:r>
            <a:r>
              <a:rPr lang="el-GR" dirty="0"/>
              <a:t>: </a:t>
            </a:r>
            <a:r>
              <a:rPr lang="el-GR" dirty="0">
                <a:solidFill>
                  <a:srgbClr val="FF0000"/>
                </a:solidFill>
              </a:rPr>
              <a:t>κεραυνοβόλος</a:t>
            </a:r>
            <a:r>
              <a:rPr lang="el-GR" dirty="0"/>
              <a:t> ηπατική ανεπάρκεια</a:t>
            </a:r>
          </a:p>
          <a:p>
            <a:r>
              <a:rPr lang="el-GR" dirty="0" err="1">
                <a:solidFill>
                  <a:srgbClr val="FF0000"/>
                </a:solidFill>
              </a:rPr>
              <a:t>Υποκεραυνοβόλος</a:t>
            </a:r>
            <a:r>
              <a:rPr lang="el-GR" dirty="0"/>
              <a:t> μέσα σε 3 μήνες</a:t>
            </a:r>
          </a:p>
          <a:p>
            <a:r>
              <a:rPr lang="el-GR" dirty="0"/>
              <a:t>50 % των περιπτώσεων από </a:t>
            </a:r>
            <a:r>
              <a:rPr lang="el-GR" dirty="0" err="1">
                <a:solidFill>
                  <a:srgbClr val="FF0000"/>
                </a:solidFill>
              </a:rPr>
              <a:t>ακεταμινοφαίνη</a:t>
            </a:r>
            <a:r>
              <a:rPr lang="el-GR" dirty="0">
                <a:solidFill>
                  <a:srgbClr val="FF0000"/>
                </a:solidFill>
              </a:rPr>
              <a:t> </a:t>
            </a:r>
          </a:p>
          <a:p>
            <a:r>
              <a:rPr lang="el-GR" dirty="0"/>
              <a:t>Κλινική εκδήλωση: Ναυτία έμετος ίκτερος και κόπωση διαταραχές πήξης</a:t>
            </a:r>
          </a:p>
          <a:p>
            <a:r>
              <a:rPr lang="el-GR" dirty="0"/>
              <a:t>Εκδήλωση ιστολογικά με μαζική ηπατική νέκρωση με μικρό ρικνό ήπαρ</a:t>
            </a:r>
          </a:p>
        </p:txBody>
      </p:sp>
    </p:spTree>
    <p:extLst>
      <p:ext uri="{BB962C8B-B14F-4D97-AF65-F5344CB8AC3E}">
        <p14:creationId xmlns:p14="http://schemas.microsoft.com/office/powerpoint/2010/main" val="28917222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- Τίτλος">
            <a:extLst>
              <a:ext uri="{FF2B5EF4-FFF2-40B4-BE49-F238E27FC236}">
                <a16:creationId xmlns:a16="http://schemas.microsoft.com/office/drawing/2014/main" id="{2C1B2C65-83EB-41F2-A00B-89C7F2868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Ηπατική ανεπάρκεια-Κλινικά χαρακτηριστικά</a:t>
            </a:r>
          </a:p>
        </p:txBody>
      </p:sp>
      <p:sp>
        <p:nvSpPr>
          <p:cNvPr id="46083" name="2 - Θέση περιεχομένου">
            <a:extLst>
              <a:ext uri="{FF2B5EF4-FFF2-40B4-BE49-F238E27FC236}">
                <a16:creationId xmlns:a16="http://schemas.microsoft.com/office/drawing/2014/main" id="{2473028A-5F09-4B62-8348-57E2516601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1600200"/>
            <a:ext cx="4605338" cy="504348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el-GR" dirty="0"/>
              <a:t>Ίκτερος, </a:t>
            </a:r>
            <a:r>
              <a:rPr lang="el-GR" altLang="el-GR" dirty="0" err="1"/>
              <a:t>χολόσταση</a:t>
            </a:r>
            <a:endParaRPr lang="el-GR" altLang="el-GR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el-GR" dirty="0"/>
              <a:t>Ελαττωμένη σύνθεση </a:t>
            </a:r>
            <a:r>
              <a:rPr lang="el-GR" altLang="el-GR" dirty="0" err="1"/>
              <a:t>αλβουμίνης</a:t>
            </a:r>
            <a:r>
              <a:rPr lang="el-GR" altLang="el-GR" dirty="0"/>
              <a:t>-οιδήματα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el-GR" dirty="0"/>
              <a:t>Ελαττωμένη σύνθεση παραγόντων πήξης ΙΙ,</a:t>
            </a:r>
            <a:r>
              <a:rPr lang="en-US" altLang="el-GR" dirty="0"/>
              <a:t>VII,IX,X</a:t>
            </a:r>
            <a:r>
              <a:rPr lang="el-GR" altLang="el-GR" dirty="0"/>
              <a:t> (εξαρτώμενων από βιταμίνη Κ), μώλωπες αιμορραγίες αλλά και </a:t>
            </a:r>
            <a:r>
              <a:rPr lang="en-US" altLang="el-GR" dirty="0"/>
              <a:t>DIC</a:t>
            </a:r>
            <a:endParaRPr lang="el-GR" altLang="el-GR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el-GR" dirty="0" err="1"/>
              <a:t>Πυλαιοσυστηματική</a:t>
            </a:r>
            <a:r>
              <a:rPr lang="el-GR" altLang="el-GR" dirty="0"/>
              <a:t> διαφυγή αίματος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l-GR" altLang="el-GR" dirty="0"/>
          </a:p>
        </p:txBody>
      </p:sp>
      <p:pic>
        <p:nvPicPr>
          <p:cNvPr id="46084" name="Picture 2" descr="http://www.medicalexhibits.com/obrasky/2010/10075_04X.jpg">
            <a:extLst>
              <a:ext uri="{FF2B5EF4-FFF2-40B4-BE49-F238E27FC236}">
                <a16:creationId xmlns:a16="http://schemas.microsoft.com/office/drawing/2014/main" id="{3139B1F6-6D92-484D-AB83-34EF79DAC91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b="34538"/>
          <a:stretch>
            <a:fillRect/>
          </a:stretch>
        </p:blipFill>
        <p:spPr>
          <a:xfrm>
            <a:off x="4786313" y="1714500"/>
            <a:ext cx="3914775" cy="3435350"/>
          </a:xfrm>
          <a:noFill/>
        </p:spPr>
      </p:pic>
      <p:sp>
        <p:nvSpPr>
          <p:cNvPr id="5" name="4 - Στρογγύλεμα μίας γωνίας ορθογωνίου">
            <a:extLst>
              <a:ext uri="{FF2B5EF4-FFF2-40B4-BE49-F238E27FC236}">
                <a16:creationId xmlns:a16="http://schemas.microsoft.com/office/drawing/2014/main" id="{2D47243A-79E9-4BA4-8141-C232C61DBF4C}"/>
              </a:ext>
            </a:extLst>
          </p:cNvPr>
          <p:cNvSpPr/>
          <p:nvPr/>
        </p:nvSpPr>
        <p:spPr>
          <a:xfrm>
            <a:off x="5195094" y="1844824"/>
            <a:ext cx="3240087" cy="28892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Ηπατική ανεπάρκεια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>
            <a:extLst>
              <a:ext uri="{FF2B5EF4-FFF2-40B4-BE49-F238E27FC236}">
                <a16:creationId xmlns:a16="http://schemas.microsoft.com/office/drawing/2014/main" id="{4404578E-88A6-40D8-9DD0-ED775D0B9C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>
                <a:solidFill>
                  <a:srgbClr val="FFFF00"/>
                </a:solidFill>
              </a:rPr>
              <a:t>Διπλή αιμάτωση</a:t>
            </a:r>
          </a:p>
        </p:txBody>
      </p:sp>
      <p:sp>
        <p:nvSpPr>
          <p:cNvPr id="7171" name="Rectangle 1027">
            <a:extLst>
              <a:ext uri="{FF2B5EF4-FFF2-40B4-BE49-F238E27FC236}">
                <a16:creationId xmlns:a16="http://schemas.microsoft.com/office/drawing/2014/main" id="{5BA93E6A-01B3-47BE-8CD0-4B3E2C07AA0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50825" y="1341438"/>
            <a:ext cx="4038600" cy="4525962"/>
          </a:xfrm>
        </p:spPr>
        <p:txBody>
          <a:bodyPr>
            <a:normAutofit fontScale="85000"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800" b="1" dirty="0"/>
              <a:t>Πυλαία φλέβα (άνω </a:t>
            </a:r>
            <a:r>
              <a:rPr lang="el-GR" sz="2800" b="1" dirty="0" err="1"/>
              <a:t>μεσεντέρια</a:t>
            </a:r>
            <a:r>
              <a:rPr lang="el-GR" sz="2800" b="1" dirty="0"/>
              <a:t> και σπληνική) 70% της αιματικής παροχής- μεταφορά θρεπτικών συστατικών από το ΓΕΣ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800" b="1" dirty="0"/>
              <a:t>Ηπατική αρτηρία (30% της αιματικής παροχής- μεταφορά του οξυγόνου)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800" b="1" dirty="0"/>
              <a:t>Παροχέτευση του αίματος με τις </a:t>
            </a:r>
            <a:r>
              <a:rPr lang="el-GR" sz="2800" b="1" dirty="0">
                <a:solidFill>
                  <a:srgbClr val="FF0000"/>
                </a:solidFill>
              </a:rPr>
              <a:t>ηπατικές φλέβες </a:t>
            </a:r>
            <a:r>
              <a:rPr lang="el-GR" sz="2800" b="1" dirty="0"/>
              <a:t>που καταλήγουν στην κάτω κοίλη φλέβα</a:t>
            </a:r>
          </a:p>
        </p:txBody>
      </p:sp>
      <p:pic>
        <p:nvPicPr>
          <p:cNvPr id="6148" name="Picture 5" descr="S01871-018-f001">
            <a:extLst>
              <a:ext uri="{FF2B5EF4-FFF2-40B4-BE49-F238E27FC236}">
                <a16:creationId xmlns:a16="http://schemas.microsoft.com/office/drawing/2014/main" id="{3020E944-5E62-4BEA-B7B2-699361425FE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" b="3722"/>
          <a:stretch>
            <a:fillRect/>
          </a:stretch>
        </p:blipFill>
        <p:spPr>
          <a:xfrm>
            <a:off x="4572000" y="1643063"/>
            <a:ext cx="4572000" cy="2828925"/>
          </a:xfr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FD1B5859-4B78-464C-A8FA-FCF177C51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Ηπατική ανεπάρκεια-Κλινικά χαρακτηριστικά</a:t>
            </a:r>
            <a:endParaRPr lang="el-GR" dirty="0"/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0A055A6A-4C37-495A-9717-7483D65DA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1500188"/>
            <a:ext cx="4214813" cy="5072062"/>
          </a:xfrm>
        </p:spPr>
        <p:txBody>
          <a:bodyPr>
            <a:normAutofit fontScale="850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dirty="0" err="1"/>
              <a:t>Υπεραμμωνιαιμία</a:t>
            </a:r>
            <a:r>
              <a:rPr lang="el-GR" dirty="0"/>
              <a:t> (ελαττωματική λειτουργία του κύκλου της ουρίας) ηπατική δυσωδία, μούχλα-γλυκόξινη </a:t>
            </a:r>
            <a:r>
              <a:rPr lang="el-GR" dirty="0" err="1"/>
              <a:t>μερκαπτάνες</a:t>
            </a:r>
            <a:r>
              <a:rPr lang="el-GR" dirty="0"/>
              <a:t> από </a:t>
            </a:r>
            <a:r>
              <a:rPr lang="el-GR" dirty="0" err="1"/>
              <a:t>μεθειονίνη</a:t>
            </a:r>
            <a:r>
              <a:rPr lang="el-GR" dirty="0"/>
              <a:t> με τη δράση βακτηρίων του ΓΕΣ και από </a:t>
            </a:r>
            <a:r>
              <a:rPr lang="el-GR" dirty="0" err="1"/>
              <a:t>πυλαιοσυστηματική</a:t>
            </a:r>
            <a:r>
              <a:rPr lang="el-GR" dirty="0"/>
              <a:t> παράκαμψη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dirty="0"/>
              <a:t>Ελαττωμένος μεταβολισμός οιστρογόνων-υπογοναδισμός, γυναικομαστία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dirty="0"/>
              <a:t>παλαμιαίο ερύθημα, αραχνοειδή αιμαγγειώματα (αγγειοδιαστολή)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l-GR" dirty="0"/>
          </a:p>
        </p:txBody>
      </p:sp>
      <p:pic>
        <p:nvPicPr>
          <p:cNvPr id="47108" name="Picture 6" descr="https://encrypted-tbn2.gstatic.com/images?q=tbn:ANd9GcT62Cotvlu0TGubSmCDkvKoH6veEiKsjOw9xfqjWSNcVaKNiCWa">
            <a:extLst>
              <a:ext uri="{FF2B5EF4-FFF2-40B4-BE49-F238E27FC236}">
                <a16:creationId xmlns:a16="http://schemas.microsoft.com/office/drawing/2014/main" id="{06958FA0-2ABD-4FB9-A22A-8A2A1AE7D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50056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7" descr="C:\Users\HPuser\Pictures\Εικόνα2.jpg">
            <a:extLst>
              <a:ext uri="{FF2B5EF4-FFF2-40B4-BE49-F238E27FC236}">
                <a16:creationId xmlns:a16="http://schemas.microsoft.com/office/drawing/2014/main" id="{4CFE367A-6E92-4535-A078-4601A4B89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571625"/>
            <a:ext cx="21621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5" descr="http://www.incardiology.gr/pathiseis_simptomata/images/oidi1.gif">
            <a:extLst>
              <a:ext uri="{FF2B5EF4-FFF2-40B4-BE49-F238E27FC236}">
                <a16:creationId xmlns:a16="http://schemas.microsoft.com/office/drawing/2014/main" id="{C3CCE9EE-F089-4C9E-A907-B8016FF0B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1714500"/>
            <a:ext cx="19145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- Τίτλος">
            <a:extLst>
              <a:ext uri="{FF2B5EF4-FFF2-40B4-BE49-F238E27FC236}">
                <a16:creationId xmlns:a16="http://schemas.microsoft.com/office/drawing/2014/main" id="{3352ED4B-BAC0-41F5-ABCE-9C1C9F532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Ηπατική ανεπάρκεια-επιπλοκές</a:t>
            </a:r>
          </a:p>
        </p:txBody>
      </p:sp>
      <p:sp>
        <p:nvSpPr>
          <p:cNvPr id="48131" name="2 - Θέση περιεχομένου">
            <a:extLst>
              <a:ext uri="{FF2B5EF4-FFF2-40B4-BE49-F238E27FC236}">
                <a16:creationId xmlns:a16="http://schemas.microsoft.com/office/drawing/2014/main" id="{C095A980-D1A8-4410-9000-F9D80DAE4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313" y="1571625"/>
            <a:ext cx="3900487" cy="4525963"/>
          </a:xfrm>
        </p:spPr>
        <p:txBody>
          <a:bodyPr/>
          <a:lstStyle/>
          <a:p>
            <a:pPr eaLnBrk="1" hangingPunct="1"/>
            <a:r>
              <a:rPr lang="el-GR" altLang="el-GR"/>
              <a:t>Ανεπάρκεια πολλαπλών οργάνων </a:t>
            </a:r>
          </a:p>
          <a:p>
            <a:pPr eaLnBrk="1" hangingPunct="1"/>
            <a:r>
              <a:rPr lang="el-GR" altLang="el-GR"/>
              <a:t>Αναπνευστική, νεφρική ανεπάρκεια, διαταραχές πήξης αιμορραγική διάθεση</a:t>
            </a:r>
          </a:p>
          <a:p>
            <a:pPr eaLnBrk="1" hangingPunct="1"/>
            <a:r>
              <a:rPr lang="el-GR" altLang="el-GR"/>
              <a:t>Ηπατική εγκεφαλοπάθεια</a:t>
            </a:r>
          </a:p>
          <a:p>
            <a:pPr eaLnBrk="1" hangingPunct="1"/>
            <a:r>
              <a:rPr lang="el-GR" altLang="el-GR"/>
              <a:t>Ηπατονεφρικό σύνδρομο</a:t>
            </a:r>
          </a:p>
        </p:txBody>
      </p:sp>
      <p:sp>
        <p:nvSpPr>
          <p:cNvPr id="48132" name="4 - Θέση περιεχομένου">
            <a:extLst>
              <a:ext uri="{FF2B5EF4-FFF2-40B4-BE49-F238E27FC236}">
                <a16:creationId xmlns:a16="http://schemas.microsoft.com/office/drawing/2014/main" id="{76F75698-3715-4192-869E-6A3B977A46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altLang="el-GR"/>
          </a:p>
        </p:txBody>
      </p:sp>
      <p:pic>
        <p:nvPicPr>
          <p:cNvPr id="48133" name="Picture 5" descr="http://qsota.com/wp-content/uploads/2015/03/Symptoms-of-liver-failure.jpg">
            <a:extLst>
              <a:ext uri="{FF2B5EF4-FFF2-40B4-BE49-F238E27FC236}">
                <a16:creationId xmlns:a16="http://schemas.microsoft.com/office/drawing/2014/main" id="{5B12C440-BBCF-41EF-B630-E32543307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1643063"/>
            <a:ext cx="47561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- Τίτλος">
            <a:extLst>
              <a:ext uri="{FF2B5EF4-FFF2-40B4-BE49-F238E27FC236}">
                <a16:creationId xmlns:a16="http://schemas.microsoft.com/office/drawing/2014/main" id="{7F1C7F8B-CF5D-4030-8E60-1C2DB852D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Ηπατική εγκεφαλοπάθεια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43662AEB-734D-44DC-B2AA-EDEE0169A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1643063"/>
            <a:ext cx="4429125" cy="5214937"/>
          </a:xfrm>
        </p:spPr>
        <p:txBody>
          <a:bodyPr rtlCol="0">
            <a:normAutofit fontScale="92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dirty="0"/>
              <a:t>Σε οξεία ή χρόνια νόσο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u="sng" dirty="0"/>
              <a:t>Ευρύ φάσμα διαταραχών της συνείδησης </a:t>
            </a:r>
            <a:r>
              <a:rPr lang="el-GR" dirty="0"/>
              <a:t>(ελαφρά διαταραχή συνείδησης-</a:t>
            </a:r>
            <a:r>
              <a:rPr lang="el-GR" dirty="0" err="1"/>
              <a:t>λήθαργος,κώμα)</a:t>
            </a:r>
            <a:endParaRPr lang="el-GR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dirty="0"/>
              <a:t>Ακαμψία, αύξηση αντανακλαστικών, ΗΕΓ αλλοιώσεις, σπασμοί, </a:t>
            </a:r>
            <a:r>
              <a:rPr lang="el-GR" dirty="0" err="1"/>
              <a:t>αστηριξία</a:t>
            </a:r>
            <a:r>
              <a:rPr lang="el-GR" dirty="0"/>
              <a:t>, </a:t>
            </a:r>
            <a:r>
              <a:rPr lang="el-GR" dirty="0">
                <a:solidFill>
                  <a:srgbClr val="FF0000"/>
                </a:solidFill>
              </a:rPr>
              <a:t>πτερυγοειδής τρόμος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dirty="0"/>
              <a:t>Μεταβολική διαταραχή από απώλεια ΗΚ λειτουργίας και εκτροπή του αίματος από το πάσχον ήπαρ</a:t>
            </a:r>
          </a:p>
        </p:txBody>
      </p:sp>
      <p:pic>
        <p:nvPicPr>
          <p:cNvPr id="49156" name="Picture 5" descr="http://www.netterimages.com/images/vpv/000/000/063/63148-0550x0475.jpg">
            <a:extLst>
              <a:ext uri="{FF2B5EF4-FFF2-40B4-BE49-F238E27FC236}">
                <a16:creationId xmlns:a16="http://schemas.microsoft.com/office/drawing/2014/main" id="{8904CBF2-0542-440B-8BEB-6523D1E42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17728" b="20909"/>
          <a:stretch>
            <a:fillRect/>
          </a:stretch>
        </p:blipFill>
        <p:spPr bwMode="auto">
          <a:xfrm>
            <a:off x="4714875" y="1428750"/>
            <a:ext cx="4429125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7" descr="https://classconnection.s3.amazonaws.com/451/flashcards/929451/png/screen_shot_2011-12-28_at_10.25.05_pm1325139937052.png">
            <a:extLst>
              <a:ext uri="{FF2B5EF4-FFF2-40B4-BE49-F238E27FC236}">
                <a16:creationId xmlns:a16="http://schemas.microsoft.com/office/drawing/2014/main" id="{BB18DCF4-608B-41B5-B361-8D90EC809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4813300"/>
            <a:ext cx="22860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D6278208-E41F-4601-8DD1-767C139C9136}"/>
              </a:ext>
            </a:extLst>
          </p:cNvPr>
          <p:cNvCxnSpPr/>
          <p:nvPr/>
        </p:nvCxnSpPr>
        <p:spPr>
          <a:xfrm>
            <a:off x="4382836" y="4781178"/>
            <a:ext cx="144016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70FE993F-B4A5-44A0-8457-E7B7AFB93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srgbClr val="FFFF00"/>
                </a:solidFill>
              </a:rPr>
              <a:t>Ηπατική εγκεφαλοπάθεια</a:t>
            </a:r>
            <a:endParaRPr lang="el-GR" dirty="0"/>
          </a:p>
        </p:txBody>
      </p:sp>
      <p:sp>
        <p:nvSpPr>
          <p:cNvPr id="50179" name="2 - Θέση περιεχομένου">
            <a:extLst>
              <a:ext uri="{FF2B5EF4-FFF2-40B4-BE49-F238E27FC236}">
                <a16:creationId xmlns:a16="http://schemas.microsoft.com/office/drawing/2014/main" id="{146F72EB-DB00-4EFC-A862-57939F1D5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dirty="0" err="1"/>
              <a:t>Παθολογοανατομικές</a:t>
            </a:r>
            <a:r>
              <a:rPr lang="el-GR" altLang="el-GR" dirty="0"/>
              <a:t> αλλοιώσεις: Οίδημα και </a:t>
            </a:r>
            <a:r>
              <a:rPr lang="el-GR" altLang="el-GR" dirty="0" err="1"/>
              <a:t>αστροκυτταρική</a:t>
            </a:r>
            <a:r>
              <a:rPr lang="el-GR" altLang="el-GR" dirty="0"/>
              <a:t> αντίδραση</a:t>
            </a:r>
          </a:p>
          <a:p>
            <a:r>
              <a:rPr lang="el-GR" altLang="el-GR" dirty="0"/>
              <a:t>Οξεία: Πιθανώς από αύξηση ΝΗ3</a:t>
            </a:r>
          </a:p>
          <a:p>
            <a:r>
              <a:rPr lang="el-GR" altLang="el-GR" dirty="0"/>
              <a:t>Χρόνια: διαταραχή </a:t>
            </a:r>
            <a:r>
              <a:rPr lang="el-GR" altLang="el-GR" dirty="0" err="1"/>
              <a:t>νευρομεταβίβασης</a:t>
            </a:r>
            <a:r>
              <a:rPr lang="el-GR" altLang="el-GR" dirty="0"/>
              <a:t>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- Τίτλος">
            <a:extLst>
              <a:ext uri="{FF2B5EF4-FFF2-40B4-BE49-F238E27FC236}">
                <a16:creationId xmlns:a16="http://schemas.microsoft.com/office/drawing/2014/main" id="{48D1A5C6-3446-4787-B177-7F76C11AF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err="1">
                <a:solidFill>
                  <a:srgbClr val="FFFF00"/>
                </a:solidFill>
              </a:rPr>
              <a:t>Ηπατονεφρικό</a:t>
            </a:r>
            <a:r>
              <a:rPr lang="el-GR" dirty="0">
                <a:solidFill>
                  <a:srgbClr val="FFFF00"/>
                </a:solidFill>
              </a:rPr>
              <a:t> σύνδρομο</a:t>
            </a:r>
          </a:p>
        </p:txBody>
      </p:sp>
      <p:sp>
        <p:nvSpPr>
          <p:cNvPr id="40963" name="2 - Θέση περιεχομένου">
            <a:extLst>
              <a:ext uri="{FF2B5EF4-FFF2-40B4-BE49-F238E27FC236}">
                <a16:creationId xmlns:a16="http://schemas.microsoft.com/office/drawing/2014/main" id="{E09641D3-D28E-48FF-BD1A-58488F126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1438"/>
            <a:ext cx="4429125" cy="4967287"/>
          </a:xfrm>
        </p:spPr>
        <p:txBody>
          <a:bodyPr>
            <a:normAutofit fontScale="850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600" dirty="0"/>
              <a:t>Όχι σε ταυτόχρονη τοξική βλάβη ή κυκλοφορική καταπληξία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600" u="sng" dirty="0"/>
              <a:t>Χωρίς μορφολογικές ή λειτουργικές αιτίες νεφρικής ανεπάρκειας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600" dirty="0"/>
              <a:t>Πιθανός μηχανισμός βλάβης η συστηματική αγγειοδιαστολή που προκαλεί μείωση της αιμάτωσης του φλοιού του νεφρού, αυξημένη ενεργοποίηση του άξονα </a:t>
            </a:r>
            <a:r>
              <a:rPr lang="en-US" sz="2600" dirty="0"/>
              <a:t>RAA</a:t>
            </a:r>
            <a:r>
              <a:rPr lang="el-GR" sz="2600" dirty="0"/>
              <a:t>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600" dirty="0" err="1">
                <a:solidFill>
                  <a:srgbClr val="FF0000"/>
                </a:solidFill>
              </a:rPr>
              <a:t>Ολιγουρία</a:t>
            </a:r>
            <a:r>
              <a:rPr lang="el-GR" sz="2600" dirty="0">
                <a:solidFill>
                  <a:srgbClr val="FF0000"/>
                </a:solidFill>
              </a:rPr>
              <a:t>, αύξηση ουρίας και </a:t>
            </a:r>
            <a:r>
              <a:rPr lang="el-GR" sz="2600" dirty="0" err="1">
                <a:solidFill>
                  <a:srgbClr val="FF0000"/>
                </a:solidFill>
              </a:rPr>
              <a:t>κρεατινίνης</a:t>
            </a:r>
            <a:r>
              <a:rPr lang="el-GR" sz="2600" dirty="0">
                <a:solidFill>
                  <a:srgbClr val="FF0000"/>
                </a:solidFill>
              </a:rPr>
              <a:t> κατακράτηση Να, μειωμένη απέκκριση ύδατος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600" dirty="0" err="1"/>
              <a:t>Υπερωσμωτικά</a:t>
            </a:r>
            <a:r>
              <a:rPr lang="el-GR" sz="2600" dirty="0"/>
              <a:t> ούρα με χαμηλό Ν</a:t>
            </a:r>
            <a:r>
              <a:rPr lang="en-US" sz="2600" dirty="0"/>
              <a:t>a</a:t>
            </a:r>
            <a:endParaRPr lang="el-GR" sz="26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l-GR" dirty="0"/>
          </a:p>
        </p:txBody>
      </p:sp>
      <p:pic>
        <p:nvPicPr>
          <p:cNvPr id="51204" name="Picture 7" descr="http://image.slidesharecdn.com/hrs-gawad-4thkucclub-19may2014-140529154600-phpapp01/95/is-it-hepatorenal-syndrome-25-638.jpg?cb=1432974138">
            <a:extLst>
              <a:ext uri="{FF2B5EF4-FFF2-40B4-BE49-F238E27FC236}">
                <a16:creationId xmlns:a16="http://schemas.microsoft.com/office/drawing/2014/main" id="{FE1B78B4-94DD-48E4-AA31-79CFCC363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4697" r="4781" b="10751"/>
          <a:stretch>
            <a:fillRect/>
          </a:stretch>
        </p:blipFill>
        <p:spPr bwMode="auto">
          <a:xfrm>
            <a:off x="4446588" y="2492375"/>
            <a:ext cx="4697412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E4E5C727-EBEE-4EA7-8DD4-006A2C6E3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srgbClr val="FFFF00"/>
                </a:solidFill>
              </a:rPr>
              <a:t>Κίρρωση ήπατος</a:t>
            </a:r>
          </a:p>
        </p:txBody>
      </p:sp>
      <p:sp>
        <p:nvSpPr>
          <p:cNvPr id="52227" name="2 - Θέση περιεχομένου">
            <a:extLst>
              <a:ext uri="{FF2B5EF4-FFF2-40B4-BE49-F238E27FC236}">
                <a16:creationId xmlns:a16="http://schemas.microsoft.com/office/drawing/2014/main" id="{9290D07F-B736-4586-9B8C-58AEA8B861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el-GR" altLang="el-GR"/>
              <a:t>Ένα από τα 10 πιο συχνά αίτια θανάτου στο δυτικό κόσμο</a:t>
            </a:r>
          </a:p>
          <a:p>
            <a:endParaRPr lang="el-GR" altLang="el-GR"/>
          </a:p>
        </p:txBody>
      </p:sp>
      <p:pic>
        <p:nvPicPr>
          <p:cNvPr id="52228" name="Picture 5" descr="liv1130">
            <a:extLst>
              <a:ext uri="{FF2B5EF4-FFF2-40B4-BE49-F238E27FC236}">
                <a16:creationId xmlns:a16="http://schemas.microsoft.com/office/drawing/2014/main" id="{E0CF9A2D-D779-42D1-8A13-C7A5B6CC459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989138"/>
            <a:ext cx="4038600" cy="2884487"/>
          </a:xfr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B5F8F54-2C78-4ED2-9406-0BA2730EE0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Κίρρωση-Αίτια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A82E2DF4-81B8-44C7-90B6-C070E7C345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b="1"/>
              <a:t>Αλκοολική ηπατοπάθεια (60-70%)</a:t>
            </a:r>
          </a:p>
          <a:p>
            <a:pPr eaLnBrk="1" hangingPunct="1"/>
            <a:r>
              <a:rPr lang="el-GR" altLang="el-GR" b="1"/>
              <a:t>Ιογενής ηπατίτιδα (10%)</a:t>
            </a:r>
          </a:p>
          <a:p>
            <a:pPr eaLnBrk="1" hangingPunct="1"/>
            <a:r>
              <a:rPr lang="el-GR" altLang="el-GR" b="1"/>
              <a:t>Νόσοι χοληφόρων (5-10%)</a:t>
            </a:r>
          </a:p>
          <a:p>
            <a:pPr eaLnBrk="1" hangingPunct="1"/>
            <a:r>
              <a:rPr lang="el-GR" altLang="el-GR" b="1"/>
              <a:t>Κληρονομική αιμοχρωμάτωση (5%)</a:t>
            </a:r>
          </a:p>
          <a:p>
            <a:pPr eaLnBrk="1" hangingPunct="1"/>
            <a:r>
              <a:rPr lang="el-GR" altLang="el-GR" b="1"/>
              <a:t>Νόσος </a:t>
            </a:r>
            <a:r>
              <a:rPr lang="en-US" altLang="el-GR" b="1"/>
              <a:t>Wilson (</a:t>
            </a:r>
            <a:r>
              <a:rPr lang="el-GR" altLang="el-GR" b="1"/>
              <a:t>σπάνια)</a:t>
            </a:r>
          </a:p>
          <a:p>
            <a:pPr eaLnBrk="1" hangingPunct="1"/>
            <a:r>
              <a:rPr lang="el-GR" altLang="el-GR" b="1"/>
              <a:t>Ανεπάρκεια α1-αντιθρυψίνης (σπάνια)</a:t>
            </a:r>
          </a:p>
          <a:p>
            <a:pPr eaLnBrk="1" hangingPunct="1"/>
            <a:r>
              <a:rPr lang="el-GR" altLang="el-GR" b="1"/>
              <a:t>Κρυπτογενής κίρρωση (10-15%)</a:t>
            </a:r>
            <a:endParaRPr lang="en-US" altLang="el-GR" b="1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E58AADA1-614E-4DDF-AD55-1A055E5EF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40055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Κίρρωση</a:t>
            </a:r>
          </a:p>
        </p:txBody>
      </p:sp>
      <p:sp>
        <p:nvSpPr>
          <p:cNvPr id="54275" name="2 - Θέση περιεχομένου">
            <a:extLst>
              <a:ext uri="{FF2B5EF4-FFF2-40B4-BE49-F238E27FC236}">
                <a16:creationId xmlns:a16="http://schemas.microsoft.com/office/drawing/2014/main" id="{F139E02C-CDB5-4265-BC82-FC9BB3559A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Παρουσία στο ήπαρ </a:t>
            </a:r>
            <a:r>
              <a:rPr lang="el-GR" altLang="el-GR" u="sng"/>
              <a:t>ινωδών διαφραγμάτων, παρεγχυματικών οζιδίων </a:t>
            </a:r>
            <a:r>
              <a:rPr lang="el-GR" altLang="el-GR"/>
              <a:t>(μικρών ή μεγάλων) αναγεννητικού τύπου, και </a:t>
            </a:r>
            <a:r>
              <a:rPr lang="el-GR" altLang="el-GR" u="sng"/>
              <a:t>κατάργηση αρχιτεκτονικής </a:t>
            </a:r>
            <a:r>
              <a:rPr lang="el-GR" altLang="el-GR"/>
              <a:t>ολόκληρου του οργάνου</a:t>
            </a:r>
          </a:p>
        </p:txBody>
      </p:sp>
      <p:pic>
        <p:nvPicPr>
          <p:cNvPr id="54276" name="Picture 5" descr="liv1130">
            <a:extLst>
              <a:ext uri="{FF2B5EF4-FFF2-40B4-BE49-F238E27FC236}">
                <a16:creationId xmlns:a16="http://schemas.microsoft.com/office/drawing/2014/main" id="{D571CF79-D2C2-4AB5-B676-7EDB6D1BB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636838"/>
            <a:ext cx="3887788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IM050625\25211135.JPG">
            <a:extLst>
              <a:ext uri="{FF2B5EF4-FFF2-40B4-BE49-F238E27FC236}">
                <a16:creationId xmlns:a16="http://schemas.microsoft.com/office/drawing/2014/main" id="{5C24FEB4-9955-4C3D-AA59-3F55BD037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8062912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9EA64B9D-9911-41EB-AEDF-F474EAAD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5572132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3600" dirty="0">
                <a:solidFill>
                  <a:srgbClr val="FFFF00"/>
                </a:solidFill>
              </a:rPr>
              <a:t>Κίρρωση-</a:t>
            </a:r>
            <a:r>
              <a:rPr lang="el-GR" sz="3600" dirty="0" err="1">
                <a:solidFill>
                  <a:srgbClr val="FFFF00"/>
                </a:solidFill>
              </a:rPr>
              <a:t>παθογενετικοί </a:t>
            </a:r>
            <a:r>
              <a:rPr lang="el-GR" sz="3600" dirty="0">
                <a:solidFill>
                  <a:srgbClr val="FFFF00"/>
                </a:solidFill>
              </a:rPr>
              <a:t>μηχανισμοί</a:t>
            </a:r>
          </a:p>
        </p:txBody>
      </p:sp>
      <p:sp>
        <p:nvSpPr>
          <p:cNvPr id="56323" name="2 - Θέση περιεχομένου">
            <a:extLst>
              <a:ext uri="{FF2B5EF4-FFF2-40B4-BE49-F238E27FC236}">
                <a16:creationId xmlns:a16="http://schemas.microsoft.com/office/drawing/2014/main" id="{4418A9EE-D3A0-49F8-89A5-073451B6B6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l-GR" altLang="el-GR" sz="2400" u="sng" dirty="0">
                <a:solidFill>
                  <a:srgbClr val="FF0000"/>
                </a:solidFill>
              </a:rPr>
              <a:t>1.Ηπατοκυτταρικός θάνατος-Αναγέννηση</a:t>
            </a:r>
          </a:p>
          <a:p>
            <a:r>
              <a:rPr lang="el-GR" altLang="el-GR" sz="2400" dirty="0"/>
              <a:t>Τα </a:t>
            </a:r>
            <a:r>
              <a:rPr lang="el-GR" altLang="el-GR" sz="2400" dirty="0" err="1"/>
              <a:t>ηπατοκύτταρα</a:t>
            </a:r>
            <a:r>
              <a:rPr lang="el-GR" altLang="el-GR" sz="2400" dirty="0"/>
              <a:t> των οζιδίων προέρχονται: </a:t>
            </a:r>
          </a:p>
          <a:p>
            <a:r>
              <a:rPr lang="el-GR" altLang="el-GR" sz="2400" dirty="0"/>
              <a:t>Από </a:t>
            </a:r>
            <a:r>
              <a:rPr lang="el-GR" altLang="el-GR" sz="2400" dirty="0" err="1"/>
              <a:t>γηρασμένα</a:t>
            </a:r>
            <a:r>
              <a:rPr lang="el-GR" altLang="el-GR" sz="2400" dirty="0"/>
              <a:t> </a:t>
            </a:r>
            <a:r>
              <a:rPr lang="el-GR" altLang="el-GR" sz="2400" dirty="0" err="1"/>
              <a:t>προϋπάρχοντα</a:t>
            </a:r>
            <a:r>
              <a:rPr lang="el-GR" altLang="el-GR" sz="2400" dirty="0"/>
              <a:t> ΗΚ</a:t>
            </a:r>
          </a:p>
          <a:p>
            <a:r>
              <a:rPr lang="el-GR" altLang="el-GR" sz="2400" dirty="0"/>
              <a:t>Από </a:t>
            </a:r>
            <a:r>
              <a:rPr lang="el-GR" altLang="el-GR" sz="2400" dirty="0" err="1"/>
              <a:t>νεοσχηματισμένα</a:t>
            </a:r>
            <a:r>
              <a:rPr lang="el-GR" altLang="el-GR" sz="2400" dirty="0"/>
              <a:t> ΗΚ ικανά προς αναπαραγωγή από </a:t>
            </a:r>
            <a:r>
              <a:rPr lang="el-GR" altLang="el-GR" sz="2400" u="sng" dirty="0" err="1"/>
              <a:t>φωλεά</a:t>
            </a:r>
            <a:r>
              <a:rPr lang="el-GR" altLang="el-GR" sz="2400" u="sng" dirty="0"/>
              <a:t> αρχέγονων </a:t>
            </a:r>
            <a:r>
              <a:rPr lang="el-GR" altLang="el-GR" sz="2400" u="sng" dirty="0" err="1"/>
              <a:t>ηπατοχολικών</a:t>
            </a:r>
            <a:r>
              <a:rPr lang="el-GR" altLang="el-GR" sz="2400" u="sng" dirty="0"/>
              <a:t> κυττάρων</a:t>
            </a:r>
            <a:r>
              <a:rPr lang="en-US" altLang="el-GR" sz="2400" u="sng" dirty="0"/>
              <a:t> </a:t>
            </a:r>
          </a:p>
          <a:p>
            <a:pPr marL="136525" indent="0">
              <a:buNone/>
            </a:pPr>
            <a:r>
              <a:rPr lang="en-US" altLang="el-GR" sz="2400" u="sng" dirty="0"/>
              <a:t>(</a:t>
            </a:r>
            <a:r>
              <a:rPr lang="el-GR" altLang="el-GR" sz="2400" u="sng" dirty="0" err="1"/>
              <a:t>σωληναριακές</a:t>
            </a:r>
            <a:r>
              <a:rPr lang="el-GR" altLang="el-GR" sz="2400" u="sng" dirty="0"/>
              <a:t> αντιδράσεις)</a:t>
            </a:r>
          </a:p>
        </p:txBody>
      </p:sp>
      <p:pic>
        <p:nvPicPr>
          <p:cNvPr id="56324" name="Picture 2">
            <a:extLst>
              <a:ext uri="{FF2B5EF4-FFF2-40B4-BE49-F238E27FC236}">
                <a16:creationId xmlns:a16="http://schemas.microsoft.com/office/drawing/2014/main" id="{0E47FCFE-4586-41B9-9B6E-3514F6978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1052513"/>
            <a:ext cx="430847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8C641F-4912-4ACC-B110-76D4F987E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4125850"/>
            <a:ext cx="324802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>
            <a:extLst>
              <a:ext uri="{FF2B5EF4-FFF2-40B4-BE49-F238E27FC236}">
                <a16:creationId xmlns:a16="http://schemas.microsoft.com/office/drawing/2014/main" id="{3FFD053E-2721-40A3-8E32-BCBEC5883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Ιστολογία του ήπατος</a:t>
            </a:r>
          </a:p>
        </p:txBody>
      </p:sp>
      <p:sp>
        <p:nvSpPr>
          <p:cNvPr id="9219" name="2 - Θέση περιεχομένου">
            <a:extLst>
              <a:ext uri="{FF2B5EF4-FFF2-40B4-BE49-F238E27FC236}">
                <a16:creationId xmlns:a16="http://schemas.microsoft.com/office/drawing/2014/main" id="{5D6955D0-63E5-4BC9-96DA-C8D80810C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57338"/>
            <a:ext cx="4038600" cy="4525962"/>
          </a:xfrm>
        </p:spPr>
        <p:txBody>
          <a:bodyPr>
            <a:normAutofit fontScale="62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dirty="0"/>
              <a:t>Περιγραφή μικροσκοπικής αρχιτεκτονικής: Ηπατικό λόβιο</a:t>
            </a:r>
            <a:r>
              <a:rPr lang="en-US" dirty="0"/>
              <a:t> (0,7x2mm)</a:t>
            </a:r>
            <a:endParaRPr lang="el-GR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dirty="0"/>
              <a:t>Πυλαίο διάστημα</a:t>
            </a:r>
            <a:r>
              <a:rPr lang="en-US" dirty="0"/>
              <a:t> (</a:t>
            </a:r>
            <a:r>
              <a:rPr lang="el-GR" dirty="0"/>
              <a:t>πυλαία φλέβα, ηπατική αρτηρία, χοληφόρος πόρος)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dirty="0"/>
              <a:t>Κεντρική φλέβα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dirty="0"/>
              <a:t>Ηπατικά κολποειδή μεταξύ των </a:t>
            </a:r>
            <a:r>
              <a:rPr lang="el-GR" dirty="0" err="1"/>
              <a:t>δοκίδων</a:t>
            </a:r>
            <a:r>
              <a:rPr lang="el-GR" dirty="0"/>
              <a:t> των ΗΚ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dirty="0" err="1"/>
              <a:t>Ηπατοκύτταρα</a:t>
            </a:r>
            <a:r>
              <a:rPr lang="el-GR" dirty="0"/>
              <a:t> (ΗΚ) , αστεροειδή</a:t>
            </a:r>
            <a:r>
              <a:rPr lang="en-US" dirty="0"/>
              <a:t>,</a:t>
            </a:r>
            <a:r>
              <a:rPr lang="el-GR" dirty="0"/>
              <a:t> κύτταρα </a:t>
            </a:r>
            <a:r>
              <a:rPr lang="en-US" dirty="0" err="1"/>
              <a:t>Kupffer</a:t>
            </a:r>
            <a:endParaRPr lang="en-US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dirty="0"/>
              <a:t>Θυρίδες τριχοειδών, διάτρητες πλάκες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dirty="0"/>
              <a:t>Μεταξύ 2 εφαπτόμενων ΗΚ: χοληφόρο τριχοειδές σωληνάριο εκβολή σε </a:t>
            </a:r>
            <a:r>
              <a:rPr lang="el-GR" dirty="0" err="1"/>
              <a:t>ενδολόβιους</a:t>
            </a:r>
            <a:r>
              <a:rPr lang="el-GR" dirty="0"/>
              <a:t> πόρους (</a:t>
            </a:r>
            <a:r>
              <a:rPr lang="en-US" dirty="0" err="1"/>
              <a:t>Hering</a:t>
            </a:r>
            <a:r>
              <a:rPr lang="en-US" dirty="0"/>
              <a:t>)</a:t>
            </a:r>
            <a:r>
              <a:rPr lang="el-GR" dirty="0"/>
              <a:t>, </a:t>
            </a:r>
            <a:r>
              <a:rPr lang="el-GR" dirty="0" err="1"/>
              <a:t>περιπυλαία</a:t>
            </a:r>
            <a:r>
              <a:rPr lang="el-GR" dirty="0"/>
              <a:t> χοληφόρα, τελικούς χοληφόρους πόρους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dirty="0" err="1"/>
              <a:t>Λάχνες</a:t>
            </a:r>
            <a:r>
              <a:rPr lang="el-GR" dirty="0"/>
              <a:t> ΗΚ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7172" name="Picture 9" descr="regeneration vs">
            <a:extLst>
              <a:ext uri="{FF2B5EF4-FFF2-40B4-BE49-F238E27FC236}">
                <a16:creationId xmlns:a16="http://schemas.microsoft.com/office/drawing/2014/main" id="{92925B8D-005E-4539-B3E4-A2D674F67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-705" r="8801" b="64578"/>
          <a:stretch>
            <a:fillRect/>
          </a:stretch>
        </p:blipFill>
        <p:spPr bwMode="auto">
          <a:xfrm>
            <a:off x="4357688" y="0"/>
            <a:ext cx="4572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S01871-018-f003a">
            <a:extLst>
              <a:ext uri="{FF2B5EF4-FFF2-40B4-BE49-F238E27FC236}">
                <a16:creationId xmlns:a16="http://schemas.microsoft.com/office/drawing/2014/main" id="{3ED796A7-C79C-4ABC-97E2-3D186B64D3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5"/>
          <a:stretch>
            <a:fillRect/>
          </a:stretch>
        </p:blipFill>
        <p:spPr>
          <a:xfrm>
            <a:off x="4357688" y="3857625"/>
            <a:ext cx="4572000" cy="3000375"/>
          </a:xfr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06FAB33C-F491-4876-BC46-71F8C5D1F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5266928" cy="1143000"/>
          </a:xfrm>
        </p:spPr>
        <p:txBody>
          <a:bodyPr/>
          <a:lstStyle/>
          <a:p>
            <a:pPr>
              <a:defRPr/>
            </a:pPr>
            <a:r>
              <a:rPr lang="el-GR" sz="3200" dirty="0">
                <a:solidFill>
                  <a:srgbClr val="FFFF00"/>
                </a:solidFill>
              </a:rPr>
              <a:t>Κίρρωση-</a:t>
            </a:r>
            <a:r>
              <a:rPr lang="el-GR" sz="3200" dirty="0" err="1">
                <a:solidFill>
                  <a:srgbClr val="FFFF00"/>
                </a:solidFill>
              </a:rPr>
              <a:t>παθογενετικοί </a:t>
            </a:r>
            <a:r>
              <a:rPr lang="el-GR" sz="3200" dirty="0">
                <a:solidFill>
                  <a:srgbClr val="FFFF00"/>
                </a:solidFill>
              </a:rPr>
              <a:t>μηχανισμοί</a:t>
            </a:r>
            <a:endParaRPr lang="el-GR" sz="3600" dirty="0"/>
          </a:p>
        </p:txBody>
      </p:sp>
      <p:sp>
        <p:nvSpPr>
          <p:cNvPr id="57347" name="3 - Θέση περιεχομένου">
            <a:extLst>
              <a:ext uri="{FF2B5EF4-FFF2-40B4-BE49-F238E27FC236}">
                <a16:creationId xmlns:a16="http://schemas.microsoft.com/office/drawing/2014/main" id="{85CFDA84-16E8-49E1-A874-BB849AA658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altLang="el-GR"/>
          </a:p>
        </p:txBody>
      </p:sp>
      <p:sp>
        <p:nvSpPr>
          <p:cNvPr id="57348" name="AutoShape 4" descr="Αποτέλεσμα εικόνας για liver cirrhosis histology">
            <a:extLst>
              <a:ext uri="{FF2B5EF4-FFF2-40B4-BE49-F238E27FC236}">
                <a16:creationId xmlns:a16="http://schemas.microsoft.com/office/drawing/2014/main" id="{6880240B-7E84-49D2-9CE0-BF01692527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57349" name="2 - Θέση περιεχομένου">
            <a:extLst>
              <a:ext uri="{FF2B5EF4-FFF2-40B4-BE49-F238E27FC236}">
                <a16:creationId xmlns:a16="http://schemas.microsoft.com/office/drawing/2014/main" id="{98E89E7B-6256-4D03-B443-10A933008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41438"/>
            <a:ext cx="4038600" cy="4525962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endParaRPr lang="el-GR" altLang="el-GR" sz="2400" u="sng">
              <a:solidFill>
                <a:srgbClr val="FF0000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l-GR" altLang="el-GR" sz="2400" u="sng">
                <a:solidFill>
                  <a:srgbClr val="FF0000"/>
                </a:solidFill>
              </a:rPr>
              <a:t>2.Ίνωση</a:t>
            </a:r>
            <a:r>
              <a:rPr lang="el-GR" altLang="el-GR" sz="2400"/>
              <a:t>: εναπόθεση κολλαγόνου Ι και ΙΙΙ (που φυσιολογικά βρίσκεται μόνο σε ΠΔ και ΚΦ) σε όλα τα τμήματα του ηπατικού λοβίου και στο χώρο του </a:t>
            </a:r>
            <a:r>
              <a:rPr lang="en-US" altLang="el-GR" sz="2400"/>
              <a:t>Disse (</a:t>
            </a:r>
            <a:r>
              <a:rPr lang="el-GR" altLang="el-GR" sz="2400"/>
              <a:t>φυσιολογικά ελάχιστο κολλαγόνο τύπου Ι</a:t>
            </a:r>
            <a:r>
              <a:rPr lang="en-US" altLang="el-GR" sz="2400"/>
              <a:t>V) </a:t>
            </a:r>
            <a:endParaRPr lang="el-GR" altLang="el-GR" sz="2400"/>
          </a:p>
        </p:txBody>
      </p:sp>
      <p:pic>
        <p:nvPicPr>
          <p:cNvPr id="57350" name="Picture 5" descr="S01871-018-f003a">
            <a:extLst>
              <a:ext uri="{FF2B5EF4-FFF2-40B4-BE49-F238E27FC236}">
                <a16:creationId xmlns:a16="http://schemas.microsoft.com/office/drawing/2014/main" id="{BEEAD68E-A693-45E9-B906-86B40B9E1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0"/>
            <a:ext cx="3614738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 descr="S01871-018-f003b">
            <a:extLst>
              <a:ext uri="{FF2B5EF4-FFF2-40B4-BE49-F238E27FC236}">
                <a16:creationId xmlns:a16="http://schemas.microsoft.com/office/drawing/2014/main" id="{0C9B3D41-24A3-49FB-A68F-B356A3E66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"/>
          <a:stretch>
            <a:fillRect/>
          </a:stretch>
        </p:blipFill>
        <p:spPr bwMode="auto">
          <a:xfrm>
            <a:off x="5076825" y="3357563"/>
            <a:ext cx="37433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645D843D-5067-49F2-86EE-F83E7631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400" dirty="0">
                <a:solidFill>
                  <a:srgbClr val="FFFF00"/>
                </a:solidFill>
              </a:rPr>
              <a:t>Κίρρωση-</a:t>
            </a:r>
            <a:r>
              <a:rPr lang="el-GR" sz="4400" dirty="0" err="1">
                <a:solidFill>
                  <a:srgbClr val="FFFF00"/>
                </a:solidFill>
              </a:rPr>
              <a:t>παθογενετικοί</a:t>
            </a:r>
            <a:r>
              <a:rPr lang="el-GR" sz="4400" dirty="0">
                <a:solidFill>
                  <a:srgbClr val="FFFF00"/>
                </a:solidFill>
              </a:rPr>
              <a:t> μηχανισμοί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421F2776-2B15-4043-9730-6A54BED229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sz="2800" dirty="0"/>
              <a:t>Πηγή του κολλαγόνου? : </a:t>
            </a:r>
            <a:r>
              <a:rPr lang="el-GR" sz="2800" dirty="0" err="1"/>
              <a:t>λιποαποταμιευτικό</a:t>
            </a:r>
            <a:r>
              <a:rPr lang="el-GR" sz="2800" dirty="0"/>
              <a:t> κύτταρο του </a:t>
            </a:r>
            <a:r>
              <a:rPr lang="en-US" sz="2800" dirty="0"/>
              <a:t>Ito, </a:t>
            </a:r>
            <a:r>
              <a:rPr lang="el-GR" sz="2800" dirty="0"/>
              <a:t>μετατροπή σε </a:t>
            </a:r>
            <a:r>
              <a:rPr lang="el-GR" sz="2800" dirty="0" err="1"/>
              <a:t>μυοϊνοβλάστη</a:t>
            </a:r>
            <a:endParaRPr lang="el-GR" sz="28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sz="2800" dirty="0"/>
              <a:t>Ερέθισμα από δραστικούς μεταβολίτες Ο2, φλεγμονώδεις </a:t>
            </a:r>
            <a:r>
              <a:rPr lang="el-GR" sz="2800" dirty="0" err="1"/>
              <a:t>κυτταροκίνες</a:t>
            </a:r>
            <a:r>
              <a:rPr lang="el-GR" sz="2800" dirty="0"/>
              <a:t>, διάσπαση </a:t>
            </a:r>
            <a:r>
              <a:rPr lang="el-GR" sz="2800" dirty="0" err="1"/>
              <a:t>εξωκυττάριας</a:t>
            </a:r>
            <a:r>
              <a:rPr lang="el-GR" sz="2800" dirty="0"/>
              <a:t> ουσίας, τοξίνες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sz="2800" dirty="0"/>
              <a:t>Και από </a:t>
            </a:r>
            <a:r>
              <a:rPr lang="el-GR" sz="2800" dirty="0" err="1"/>
              <a:t>ινοβλάστες</a:t>
            </a:r>
            <a:r>
              <a:rPr lang="el-GR" sz="2800" dirty="0"/>
              <a:t> των πυλαίων διαστημάτων</a:t>
            </a:r>
          </a:p>
        </p:txBody>
      </p:sp>
      <p:pic>
        <p:nvPicPr>
          <p:cNvPr id="58372" name="Picture 3">
            <a:extLst>
              <a:ext uri="{FF2B5EF4-FFF2-40B4-BE49-F238E27FC236}">
                <a16:creationId xmlns:a16="http://schemas.microsoft.com/office/drawing/2014/main" id="{9BCF2BAF-C0A4-41E0-8EA3-05FFF8422F1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" b="9247"/>
          <a:stretch>
            <a:fillRect/>
          </a:stretch>
        </p:blipFill>
        <p:spPr>
          <a:xfrm>
            <a:off x="4786313" y="4192588"/>
            <a:ext cx="3814762" cy="2487612"/>
          </a:xfrm>
          <a:noFill/>
        </p:spPr>
      </p:pic>
      <p:pic>
        <p:nvPicPr>
          <p:cNvPr id="58373" name="Picture 2" descr="http://jb.oxfordjournals.org/content/149/3/231/F1.large.jpg">
            <a:extLst>
              <a:ext uri="{FF2B5EF4-FFF2-40B4-BE49-F238E27FC236}">
                <a16:creationId xmlns:a16="http://schemas.microsoft.com/office/drawing/2014/main" id="{046DFBF8-2348-4D42-B20D-1D9895B6C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8" t="48077" r="36131"/>
          <a:stretch>
            <a:fillRect/>
          </a:stretch>
        </p:blipFill>
        <p:spPr bwMode="auto">
          <a:xfrm>
            <a:off x="4786313" y="1785938"/>
            <a:ext cx="39020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B2145639-1BAD-464E-8331-D319F70DB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l-GR" sz="4400" dirty="0">
                <a:solidFill>
                  <a:srgbClr val="FFFF00"/>
                </a:solidFill>
              </a:rPr>
              <a:t>Κίρρωση-</a:t>
            </a:r>
            <a:r>
              <a:rPr lang="el-GR" sz="4400" dirty="0" err="1">
                <a:solidFill>
                  <a:srgbClr val="FFFF00"/>
                </a:solidFill>
              </a:rPr>
              <a:t>παθογενετικοί </a:t>
            </a:r>
            <a:r>
              <a:rPr lang="el-GR" sz="4400" dirty="0">
                <a:solidFill>
                  <a:srgbClr val="FFFF00"/>
                </a:solidFill>
              </a:rPr>
              <a:t>μηχανισμοί</a:t>
            </a:r>
            <a:endParaRPr lang="el-GR" dirty="0"/>
          </a:p>
        </p:txBody>
      </p:sp>
      <p:sp>
        <p:nvSpPr>
          <p:cNvPr id="59395" name="2 - Θέση περιεχομένου">
            <a:extLst>
              <a:ext uri="{FF2B5EF4-FFF2-40B4-BE49-F238E27FC236}">
                <a16:creationId xmlns:a16="http://schemas.microsoft.com/office/drawing/2014/main" id="{CBBDFBC4-48CC-41EC-8665-B98B03E6A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84313"/>
            <a:ext cx="5256213" cy="4525962"/>
          </a:xfrm>
        </p:spPr>
        <p:txBody>
          <a:bodyPr/>
          <a:lstStyle/>
          <a:p>
            <a:r>
              <a:rPr lang="el-GR" altLang="el-GR" sz="2400" dirty="0">
                <a:solidFill>
                  <a:srgbClr val="FF0000"/>
                </a:solidFill>
              </a:rPr>
              <a:t>3.Αγγειακές μεταβολές: φλεγμονή-θρόμβωση, </a:t>
            </a:r>
            <a:r>
              <a:rPr lang="el-GR" altLang="el-GR" sz="2400" dirty="0"/>
              <a:t>ατροφία, </a:t>
            </a:r>
            <a:r>
              <a:rPr lang="el-GR" altLang="el-GR" sz="2400" dirty="0" err="1"/>
              <a:t>υποαιμάτωση</a:t>
            </a:r>
            <a:r>
              <a:rPr lang="el-GR" altLang="el-GR" sz="2400" dirty="0"/>
              <a:t>, αναγέννηση</a:t>
            </a:r>
          </a:p>
          <a:p>
            <a:r>
              <a:rPr lang="el-GR" altLang="el-GR" sz="2400" dirty="0">
                <a:solidFill>
                  <a:srgbClr val="FF0000"/>
                </a:solidFill>
              </a:rPr>
              <a:t>Απώλεια θυριδωτής δομής </a:t>
            </a:r>
            <a:r>
              <a:rPr lang="el-GR" altLang="el-GR" sz="2400" dirty="0"/>
              <a:t>κολποειδών, </a:t>
            </a:r>
            <a:r>
              <a:rPr lang="el-GR" altLang="el-GR" sz="2400" dirty="0" err="1">
                <a:solidFill>
                  <a:srgbClr val="FF0000"/>
                </a:solidFill>
              </a:rPr>
              <a:t>πυλαιοσυστηματικές</a:t>
            </a:r>
            <a:r>
              <a:rPr lang="el-GR" altLang="el-GR" sz="2400" dirty="0">
                <a:solidFill>
                  <a:srgbClr val="FF0000"/>
                </a:solidFill>
              </a:rPr>
              <a:t> επικοινωνίες,</a:t>
            </a:r>
            <a:r>
              <a:rPr lang="el-GR" altLang="el-GR" sz="2400" dirty="0"/>
              <a:t> μετατροπή κολποειδών σε ταχείας ροής διαύλους χωρίς ανταλλαγή διαλυτών ουσιών (</a:t>
            </a:r>
            <a:r>
              <a:rPr lang="el-GR" altLang="el-GR" sz="2400" dirty="0" err="1"/>
              <a:t>αλβουμίνη</a:t>
            </a:r>
            <a:r>
              <a:rPr lang="el-GR" altLang="el-GR" sz="2400" dirty="0"/>
              <a:t>, παράγοντες πήξης, </a:t>
            </a:r>
            <a:r>
              <a:rPr lang="el-GR" altLang="el-GR" sz="2400" dirty="0" err="1"/>
              <a:t>λιποπρωτεϊνες</a:t>
            </a:r>
            <a:r>
              <a:rPr lang="el-GR" altLang="el-GR" sz="2400" dirty="0"/>
              <a:t>)</a:t>
            </a:r>
          </a:p>
          <a:p>
            <a:r>
              <a:rPr lang="el-GR" altLang="el-GR" sz="2400" dirty="0"/>
              <a:t>Απώλεια </a:t>
            </a:r>
            <a:r>
              <a:rPr lang="el-GR" altLang="el-GR" sz="2400" dirty="0" err="1"/>
              <a:t>μικρολαχνών</a:t>
            </a:r>
            <a:r>
              <a:rPr lang="el-GR" altLang="el-GR" sz="2400" dirty="0"/>
              <a:t> ΗΚ</a:t>
            </a:r>
          </a:p>
        </p:txBody>
      </p:sp>
      <p:pic>
        <p:nvPicPr>
          <p:cNvPr id="59396" name="Picture 7" descr="S01871-018-f003b">
            <a:extLst>
              <a:ext uri="{FF2B5EF4-FFF2-40B4-BE49-F238E27FC236}">
                <a16:creationId xmlns:a16="http://schemas.microsoft.com/office/drawing/2014/main" id="{09C95DC9-03E1-409C-AC6F-9F903D5DCD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"/>
          <a:stretch>
            <a:fillRect/>
          </a:stretch>
        </p:blipFill>
        <p:spPr>
          <a:xfrm>
            <a:off x="5248275" y="1989138"/>
            <a:ext cx="3895725" cy="3944937"/>
          </a:xfr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053F58E7-F1A8-4B07-B3A3-AEC2C3A3A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0419" name="2 - Θέση περιεχομένου">
            <a:extLst>
              <a:ext uri="{FF2B5EF4-FFF2-40B4-BE49-F238E27FC236}">
                <a16:creationId xmlns:a16="http://schemas.microsoft.com/office/drawing/2014/main" id="{1C146192-F773-4E33-9283-80D97D8F1A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 altLang="el-GR"/>
          </a:p>
        </p:txBody>
      </p:sp>
      <p:sp>
        <p:nvSpPr>
          <p:cNvPr id="60420" name="3 - Θέση περιεχομένου">
            <a:extLst>
              <a:ext uri="{FF2B5EF4-FFF2-40B4-BE49-F238E27FC236}">
                <a16:creationId xmlns:a16="http://schemas.microsoft.com/office/drawing/2014/main" id="{71B25C8F-A63E-4042-97D2-1C6011B873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60421" name="Picture 2">
            <a:extLst>
              <a:ext uri="{FF2B5EF4-FFF2-40B4-BE49-F238E27FC236}">
                <a16:creationId xmlns:a16="http://schemas.microsoft.com/office/drawing/2014/main" id="{7941129B-4A4A-40E2-AE10-2A702BB7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150"/>
            <a:ext cx="784860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S01871-018-f003a">
            <a:extLst>
              <a:ext uri="{FF2B5EF4-FFF2-40B4-BE49-F238E27FC236}">
                <a16:creationId xmlns:a16="http://schemas.microsoft.com/office/drawing/2014/main" id="{F7340B9F-5E8A-421C-85C6-04855015C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88"/>
            <a:ext cx="6840538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7" descr="S01871-018-f003b">
            <a:extLst>
              <a:ext uri="{FF2B5EF4-FFF2-40B4-BE49-F238E27FC236}">
                <a16:creationId xmlns:a16="http://schemas.microsoft.com/office/drawing/2014/main" id="{112CF23A-32AF-43A3-A653-65BECB7D2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"/>
          <a:stretch>
            <a:fillRect/>
          </a:stretch>
        </p:blipFill>
        <p:spPr bwMode="auto">
          <a:xfrm>
            <a:off x="1042988" y="1588"/>
            <a:ext cx="6842125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46B9CF9C-F707-4D71-949C-033A4B42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Κίρρωση-κλινική εικόνα	</a:t>
            </a:r>
          </a:p>
        </p:txBody>
      </p:sp>
      <p:sp>
        <p:nvSpPr>
          <p:cNvPr id="63491" name="2 - Θέση περιεχομένου">
            <a:extLst>
              <a:ext uri="{FF2B5EF4-FFF2-40B4-BE49-F238E27FC236}">
                <a16:creationId xmlns:a16="http://schemas.microsoft.com/office/drawing/2014/main" id="{8316A5A7-8C89-4B3F-8B19-08675379B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dirty="0"/>
              <a:t>Μπορεί να είναι κλινικά σιωπηλή ή να εμφανίζεται με μη ειδικές εκδηλώσεις (ανορεξία, απώλεια βάρους, αδυναμία)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l-GR" altLang="el-GR" dirty="0"/>
              <a:t>    Αργότερα ηπατική ανεπάρκεια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l-GR" altLang="el-GR" dirty="0"/>
              <a:t>Σοβαρού βαθμού ίκτερος με κνησμό (ίσως από συσσώρευση χολικών αλάτων)</a:t>
            </a:r>
          </a:p>
          <a:p>
            <a:pPr eaLnBrk="1" hangingPunct="1"/>
            <a:r>
              <a:rPr lang="el-GR" altLang="el-GR" dirty="0"/>
              <a:t>Επιπλοκές πυλαίας υπέρτασης </a:t>
            </a:r>
            <a:r>
              <a:rPr lang="el-GR" altLang="el-GR" dirty="0" err="1"/>
              <a:t>πυλαιοσυστηματική</a:t>
            </a:r>
            <a:r>
              <a:rPr lang="el-GR" altLang="el-GR" dirty="0"/>
              <a:t> παράκαμψη (αντίθετη ροή)</a:t>
            </a:r>
          </a:p>
          <a:p>
            <a:pPr eaLnBrk="1" hangingPunct="1"/>
            <a:r>
              <a:rPr lang="el-GR" altLang="el-GR" dirty="0"/>
              <a:t>Ανάπτυξη ΗΚΚ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- Τίτλος">
            <a:extLst>
              <a:ext uri="{FF2B5EF4-FFF2-40B4-BE49-F238E27FC236}">
                <a16:creationId xmlns:a16="http://schemas.microsoft.com/office/drawing/2014/main" id="{73BD9611-1CA2-4D6E-81D7-293115493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Πυλαία υπέρταση-μηχανισμοί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DC5288A4-D4D8-4A75-8048-F1EC279A4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b="1" dirty="0"/>
              <a:t>Αυξημένη αντίσταση στη ροή του αίματος στην πυλαία και/ή συμπίεση της κεντρικής φλέβας από την </a:t>
            </a:r>
            <a:r>
              <a:rPr lang="el-GR" b="1" dirty="0" err="1"/>
              <a:t>ίνωση</a:t>
            </a:r>
            <a:r>
              <a:rPr lang="el-GR" b="1" dirty="0"/>
              <a:t> και τα σχηματισθέντα οζίδια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b="1" dirty="0"/>
              <a:t>Αύξηση ροής αίματος από </a:t>
            </a:r>
            <a:r>
              <a:rPr lang="el-GR" b="1" dirty="0" err="1"/>
              <a:t>υπερδυναμική</a:t>
            </a:r>
            <a:r>
              <a:rPr lang="el-GR" b="1" dirty="0"/>
              <a:t> κυκλοφορία (αγγειοδιαστολή στη σπλαγχνική λόγω αύξησης ΝΟ από αυξημένο </a:t>
            </a:r>
            <a:r>
              <a:rPr lang="el-GR" b="1" dirty="0" err="1"/>
              <a:t>βακτηριακό</a:t>
            </a:r>
            <a:r>
              <a:rPr lang="el-GR" b="1" dirty="0"/>
              <a:t> </a:t>
            </a:r>
            <a:r>
              <a:rPr lang="en-US" b="1" dirty="0"/>
              <a:t>DNA</a:t>
            </a:r>
            <a:r>
              <a:rPr lang="el-GR" b="1" dirty="0"/>
              <a:t>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CF96CFBF-D842-4C41-A899-6CE13E704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srgbClr val="FFFF00"/>
                </a:solidFill>
              </a:rPr>
              <a:t>Πυλαία υπέρταση</a:t>
            </a:r>
            <a:endParaRPr lang="el-GR" dirty="0"/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37B7A872-9D45-4561-8DD3-18A5CA760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b="1" dirty="0"/>
              <a:t>Αίτια: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b="1" dirty="0" err="1"/>
              <a:t>Προηπατικά</a:t>
            </a:r>
            <a:r>
              <a:rPr lang="el-GR" b="1" dirty="0"/>
              <a:t>: θρόμβωση πυλαίας, σπληνομεγαλία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b="1" dirty="0"/>
              <a:t>Ενδοηπατικά : το σημαντικότερο ενδοηπατικό αίτιο είναι η </a:t>
            </a:r>
            <a:r>
              <a:rPr lang="el-GR" b="1" dirty="0">
                <a:solidFill>
                  <a:srgbClr val="FF0000"/>
                </a:solidFill>
              </a:rPr>
              <a:t>κίρρωση</a:t>
            </a:r>
            <a:r>
              <a:rPr lang="el-GR" b="1" dirty="0"/>
              <a:t>, </a:t>
            </a:r>
            <a:r>
              <a:rPr lang="el-GR" b="1" dirty="0" err="1"/>
              <a:t>σχιστοσωμίαση</a:t>
            </a:r>
            <a:r>
              <a:rPr lang="el-GR" b="1" dirty="0"/>
              <a:t>, λιπώδης εκφύλιση, </a:t>
            </a:r>
            <a:r>
              <a:rPr lang="el-GR" b="1" dirty="0" err="1"/>
              <a:t>κοκκιωματώδεις</a:t>
            </a:r>
            <a:r>
              <a:rPr lang="el-GR" b="1" dirty="0"/>
              <a:t> νόσοι ήπατος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b="1" dirty="0" err="1"/>
              <a:t>Μεθηπατικά</a:t>
            </a:r>
            <a:r>
              <a:rPr lang="el-GR" b="1" dirty="0"/>
              <a:t>: δεξιά καρδιακή ανεπάρκεια, συμπιεστική περικαρδίτιδα, απόφραξη ηπατικής φλεβικής εξόδου</a:t>
            </a:r>
          </a:p>
          <a:p>
            <a:pPr>
              <a:defRPr/>
            </a:pPr>
            <a:endParaRPr lang="el-GR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>
            <a:extLst>
              <a:ext uri="{FF2B5EF4-FFF2-40B4-BE49-F238E27FC236}">
                <a16:creationId xmlns:a16="http://schemas.microsoft.com/office/drawing/2014/main" id="{0E597CC2-D089-4565-9B7E-D4AC199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srgbClr val="FFFF00"/>
                </a:solidFill>
              </a:rPr>
              <a:t>Πυλαία υπέρταση</a:t>
            </a:r>
            <a:endParaRPr lang="el-GR" dirty="0"/>
          </a:p>
        </p:txBody>
      </p:sp>
      <p:sp>
        <p:nvSpPr>
          <p:cNvPr id="5" name="4 - Θέση περιεχομένου">
            <a:extLst>
              <a:ext uri="{FF2B5EF4-FFF2-40B4-BE49-F238E27FC236}">
                <a16:creationId xmlns:a16="http://schemas.microsoft.com/office/drawing/2014/main" id="{BEF793BC-E671-487F-8BA3-161208A590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643063"/>
            <a:ext cx="4038600" cy="4525962"/>
          </a:xfrm>
        </p:spPr>
        <p:txBody>
          <a:bodyPr/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l-GR" b="1" dirty="0"/>
              <a:t>Επιπλοκές: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b="1" dirty="0" err="1"/>
              <a:t>ασκίτης</a:t>
            </a:r>
            <a:endParaRPr lang="el-GR" b="1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b="1" dirty="0" err="1"/>
              <a:t>πυλαιοσυστηματικές</a:t>
            </a:r>
            <a:r>
              <a:rPr lang="el-GR" b="1" dirty="0"/>
              <a:t> επικοινωνίες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b="1" dirty="0"/>
              <a:t>συμφορητική σπληνομεγαλία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b="1" dirty="0"/>
              <a:t>ηπατική εγκεφαλοπάθεια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b="1" dirty="0" err="1"/>
              <a:t>Ηπατονεφρικό</a:t>
            </a:r>
            <a:r>
              <a:rPr lang="el-GR" b="1" dirty="0"/>
              <a:t> και </a:t>
            </a:r>
            <a:r>
              <a:rPr lang="el-GR" b="1" dirty="0" err="1"/>
              <a:t>ηπατοπνευμονικό</a:t>
            </a:r>
            <a:r>
              <a:rPr lang="el-GR" b="1" dirty="0"/>
              <a:t> σύνδρομο</a:t>
            </a:r>
            <a:endParaRPr lang="en-US" b="1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el-GR" dirty="0"/>
          </a:p>
          <a:p>
            <a:pPr>
              <a:defRPr/>
            </a:pPr>
            <a:endParaRPr lang="el-GR" dirty="0"/>
          </a:p>
        </p:txBody>
      </p:sp>
      <p:pic>
        <p:nvPicPr>
          <p:cNvPr id="66564" name="Picture 2" descr="http://discourse.apn.af/wp-content/uploads/2012/10/portal.gif">
            <a:extLst>
              <a:ext uri="{FF2B5EF4-FFF2-40B4-BE49-F238E27FC236}">
                <a16:creationId xmlns:a16="http://schemas.microsoft.com/office/drawing/2014/main" id="{3F928F02-FE64-419F-91C4-B3F233092A7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4750" y="1857375"/>
            <a:ext cx="5429250" cy="3619500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126783-1BEB-4111-8F97-A94D0C131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550772C2-92E8-4DF2-A830-81E706550C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600200"/>
            <a:ext cx="4038600" cy="4436034"/>
          </a:xfrm>
        </p:spPr>
      </p:pic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AB65674-560A-4BC7-91CE-8DF2AF9578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33674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S01871-018-f004">
            <a:extLst>
              <a:ext uri="{FF2B5EF4-FFF2-40B4-BE49-F238E27FC236}">
                <a16:creationId xmlns:a16="http://schemas.microsoft.com/office/drawing/2014/main" id="{6942F3FD-5425-4F50-9A6D-1EE4E921C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4511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5">
            <a:extLst>
              <a:ext uri="{FF2B5EF4-FFF2-40B4-BE49-F238E27FC236}">
                <a16:creationId xmlns:a16="http://schemas.microsoft.com/office/drawing/2014/main" id="{F0D310E2-E7CF-4F9E-8929-2DB7771E3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05038"/>
            <a:ext cx="3311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2400" b="1">
                <a:latin typeface="Calibri" panose="020F0502020204030204" pitchFamily="34" charset="0"/>
              </a:rPr>
              <a:t>Κλινικές επιπλοκές πυλαίας</a:t>
            </a:r>
          </a:p>
          <a:p>
            <a:pPr algn="ctr" eaLnBrk="1" hangingPunct="1"/>
            <a:r>
              <a:rPr lang="el-GR" altLang="el-GR" sz="2400" b="1">
                <a:latin typeface="Calibri" panose="020F0502020204030204" pitchFamily="34" charset="0"/>
              </a:rPr>
              <a:t>υπέρτασης</a:t>
            </a:r>
            <a:endParaRPr lang="en-US" altLang="el-GR" sz="2400" b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B3E205EB-32AC-457A-88BF-24A77EF8E2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000" dirty="0" err="1">
                <a:solidFill>
                  <a:srgbClr val="FFFF00"/>
                </a:solidFill>
              </a:rPr>
              <a:t>Ασκίτης</a:t>
            </a:r>
            <a:r>
              <a:rPr lang="el-GR" sz="4000" dirty="0">
                <a:solidFill>
                  <a:srgbClr val="FFFF00"/>
                </a:solidFill>
              </a:rPr>
              <a:t> (συγκέντρωση &gt;500</a:t>
            </a:r>
            <a:r>
              <a:rPr lang="en-US" sz="4000" dirty="0">
                <a:solidFill>
                  <a:srgbClr val="FFFF00"/>
                </a:solidFill>
              </a:rPr>
              <a:t>ml </a:t>
            </a:r>
            <a:r>
              <a:rPr lang="el-GR" sz="4000" dirty="0">
                <a:solidFill>
                  <a:srgbClr val="FFFF00"/>
                </a:solidFill>
              </a:rPr>
              <a:t>στην περιτοναϊκή κοιλότητα)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7B864F72-096B-428B-A512-EBB62E6553D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42875" y="1600200"/>
            <a:ext cx="5929313" cy="5114925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b="1" dirty="0"/>
              <a:t>Ορώδες υγρό &lt;3</a:t>
            </a:r>
            <a:r>
              <a:rPr lang="en-US" b="1" dirty="0"/>
              <a:t> g/</a:t>
            </a:r>
            <a:r>
              <a:rPr lang="en-US" b="1" dirty="0" err="1"/>
              <a:t>dL</a:t>
            </a:r>
            <a:r>
              <a:rPr lang="en-US" b="1" dirty="0"/>
              <a:t> </a:t>
            </a:r>
            <a:r>
              <a:rPr lang="el-GR" b="1" dirty="0"/>
              <a:t>πρωτεΐνη (ίδια συγκέντρωση γλυκόζης, Να, Κ  με το αίμα)</a:t>
            </a:r>
          </a:p>
        </p:txBody>
      </p:sp>
      <p:pic>
        <p:nvPicPr>
          <p:cNvPr id="68613" name="Picture 5">
            <a:extLst>
              <a:ext uri="{FF2B5EF4-FFF2-40B4-BE49-F238E27FC236}">
                <a16:creationId xmlns:a16="http://schemas.microsoft.com/office/drawing/2014/main" id="{C9A13538-44C5-4CF1-8E46-563780397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852738"/>
            <a:ext cx="71437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078BA59E-A271-4944-97D1-3CEE2998B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4400" dirty="0" err="1">
                <a:solidFill>
                  <a:srgbClr val="FFFF00"/>
                </a:solidFill>
              </a:rPr>
              <a:t>Ασκίτης</a:t>
            </a:r>
            <a:endParaRPr lang="el-GR" dirty="0"/>
          </a:p>
        </p:txBody>
      </p:sp>
      <p:sp>
        <p:nvSpPr>
          <p:cNvPr id="61443" name="2 - Θέση περιεχομένου">
            <a:extLst>
              <a:ext uri="{FF2B5EF4-FFF2-40B4-BE49-F238E27FC236}">
                <a16:creationId xmlns:a16="http://schemas.microsoft.com/office/drawing/2014/main" id="{42DDEA79-0460-4339-8018-311F50595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570788" cy="4525963"/>
          </a:xfrm>
        </p:spPr>
        <p:txBody>
          <a:bodyPr/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l-GR" b="1" dirty="0"/>
              <a:t>Συμμετέχουν οι ακόλουθοι </a:t>
            </a:r>
            <a:r>
              <a:rPr lang="el-GR" b="1" dirty="0" err="1">
                <a:solidFill>
                  <a:srgbClr val="FF0000"/>
                </a:solidFill>
              </a:rPr>
              <a:t>παθογενετικοί</a:t>
            </a:r>
            <a:r>
              <a:rPr lang="el-GR" b="1" dirty="0">
                <a:solidFill>
                  <a:srgbClr val="FF0000"/>
                </a:solidFill>
              </a:rPr>
              <a:t> μηχανισμοί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l-GR" b="1" dirty="0"/>
              <a:t>Διήθηση της ηπατικής λέμφου (πλούσιας σε πρωτεΐνη) εντός της περιτοναϊκής κοιλότητας υπερβαίνοντας τη χωρητικότητα του θωρακικού πόρου (φυσιολογικά 800-1000</a:t>
            </a:r>
            <a:r>
              <a:rPr lang="en-US" b="1" dirty="0"/>
              <a:t>ml/d, </a:t>
            </a:r>
            <a:r>
              <a:rPr lang="el-GR" b="1" dirty="0"/>
              <a:t>σε κίρρωση &gt;20</a:t>
            </a:r>
            <a:r>
              <a:rPr lang="en-US" b="1" dirty="0"/>
              <a:t>l</a:t>
            </a:r>
            <a:r>
              <a:rPr lang="el-GR" b="1" dirty="0"/>
              <a:t>)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l-GR" b="1" dirty="0"/>
              <a:t>Κατακράτηση νατρίου και νερού από τους νεφρούς (από δευτεροπαθή </a:t>
            </a:r>
            <a:r>
              <a:rPr lang="el-GR" b="1" dirty="0" err="1"/>
              <a:t>υπεραλδοστερονισμό</a:t>
            </a:r>
            <a:r>
              <a:rPr lang="el-GR" b="1" dirty="0"/>
              <a:t>)</a:t>
            </a:r>
            <a:endParaRPr lang="en-US" b="1" dirty="0"/>
          </a:p>
          <a:p>
            <a:pPr>
              <a:defRPr/>
            </a:pPr>
            <a:r>
              <a:rPr lang="el-GR" dirty="0"/>
              <a:t>Αυξημένη ροή υγρού από τα αγγεία στο χώρο του </a:t>
            </a:r>
            <a:r>
              <a:rPr lang="en-US" dirty="0" err="1"/>
              <a:t>Disse</a:t>
            </a:r>
            <a:r>
              <a:rPr lang="en-US" dirty="0"/>
              <a:t> </a:t>
            </a:r>
            <a:r>
              <a:rPr lang="el-GR" dirty="0"/>
              <a:t>λόγω </a:t>
            </a:r>
            <a:r>
              <a:rPr lang="el-GR" dirty="0" err="1"/>
              <a:t>κολποειδικής</a:t>
            </a:r>
            <a:r>
              <a:rPr lang="el-GR" dirty="0"/>
              <a:t> υπέρτασης και </a:t>
            </a:r>
            <a:r>
              <a:rPr lang="el-GR" dirty="0" err="1"/>
              <a:t>υπολευκωματιναιμίας</a:t>
            </a:r>
            <a:endParaRPr lang="el-GR" dirty="0"/>
          </a:p>
          <a:p>
            <a:pPr>
              <a:defRPr/>
            </a:pPr>
            <a:endParaRPr lang="el-GR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796BE23A-63AF-4649-A2F9-8804517C3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70659" name="2 - Θέση περιεχομένου">
            <a:extLst>
              <a:ext uri="{FF2B5EF4-FFF2-40B4-BE49-F238E27FC236}">
                <a16:creationId xmlns:a16="http://schemas.microsoft.com/office/drawing/2014/main" id="{F958B64E-F256-4191-BCEF-A7EAB43680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70660" name="3 - Θέση περιεχομένου">
            <a:extLst>
              <a:ext uri="{FF2B5EF4-FFF2-40B4-BE49-F238E27FC236}">
                <a16:creationId xmlns:a16="http://schemas.microsoft.com/office/drawing/2014/main" id="{3C7E52AA-F4D2-4863-B53C-B1C70E9804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70661" name="AutoShape 2" descr="data:image/jpeg;base64,/9j/4AAQSkZJRgABAQAAAQABAAD/2wCEAAkGBxQSEhQUExQWFhUXFhUUFRQUFBUUFxUYGBQWFxQVFRUYHCggGBolHBYUITIhJSkrLi4uGB8zODMsNygtLisBCgoKDg0OGxAQGiwkHyQsLC8sLCwsLCwsLCwsLCwsLCwsLCwsLCwsLCwsLCwsLCwsLCwsLCwsLCwsLCwsLCwtLP/AABEIAJsBRgMBIgACEQEDEQH/xAAbAAACAwEBAQAAAAAAAAAAAAAEBQIDBgABB//EAEYQAAIBAgIFBwgJAwIGAwEAAAECAwARBCEFEjFBURMiUmFxgdEGFBUykaGisiNCU2Jyc4KSsTM0wSTwB0Ojs8LSFoOTY//EABoBAAIDAQEAAAAAAAAAAAAAAAABAgMEBQb/xAAtEQACAgEEAQIEBQUAAAAAAAAAAQIRAwQSITFBE1EUIjJxQlJhsdFDkaHw8f/aAAwDAQACEQMRAD8A+v6LwUfIxfRp/TT6i9EdVEjBxfZp+xfCoaNJEEWX/LT5RVxcHqNAA0GFjLycxLKwUDUXLmKx3feq/wAxi+zT9i+FV4E8+f8AMX/sxeFGUkNgDYROVUcmlijG2ou0Mlt33jV/mMX2afsXwqRH0g6lPxEW+U1dQIH8xi+zT9i+Fd5jF9mn7F8KIrqYAkmATaI07Ci2PfbKhWgTNliU2trRFEDDrU8e+x3EU1quWENxBGxhtH++FJjF3ILe3JRl9yBVsg4yNbb1DuvtomDRqAc5UY7SdRQOwC2Q/wB50TDEFFgOviSd5J3nrqdCQA/mMX2afsXwrvMYvs0/YvhRFdTECyYOMD+mm76i8eyvIcFHbONOHqLuy4V7pCTVCfmID3tap4NrovYCe0i5/mlfI/Ar01GiJdUQMJYAeYuavMikbNhBYd1TwKIzEFE/YvhVflVhyUjcG2rNFr9acouR7G1Gv1Hia80Y/PsNtNeRPwNfMYvs0/YvhXeYxfZp+xfCrlXialQBntGYOPzzGDk02Yb6q9B+qnPmMX2afsXwpZov+9xnZhvkendAA/mMX2afsXwrvMYvs0/YvhRFdQAP5jF9mn7F8K7zGL7NP2L4URXUAD+YxfZp+xfCu8xi+zT9i+FEV1AA/mMX2afsXwrvMYvs0/YvhRFdQAP5jF9mn7F8K7zGL7NP2L4URSgyviDdJDFCDYSJq60zfcLAgRjjbnHZYC7JsaQecFF9mn7F8KpxKYeNdZxEo2XYIBc7AL7T1Unx2DnTbjJiOpMOuXA2i29ddgMLGHEli8g2SSMXYcdUt6vYtqORcBjY/CDamzafNpNUdZbUsB30ZhEw8q68YidcxrKqkXG0Zb6vhkvSTSsc6T60EiRiQXYPFrq0iAAXswI1kG0H/lijlD4HXmMX2afsXwrvMYvs0/YvhWfXygniH+ow+sBe8mFJkAHFoms47tam+i9NQ4hdaGRXG8DJh+JTmveKLCgnzGL7NP2L4V3mMX2afsXwq8GvaYjJeX2EjGHSyIPpV2KvQfqrqv8A+IH9un5q/I9dQA80V/Qi/LT5RRDKN9DaKP0MX5afKKKIoAAwUqiWZb56y5f/AFpTCs1/8hEErxPDKfpJeeuoRYCNr6utrWtKm4k2NPMNikmTXicEbiNxG0EbiN4OdRUk+CTi+yrGOQ1hvMI/6jFvcDR1JpcVeaJDk/KWYdkcpVlvtU559VqLwmK15HAOSjPhcsQB7EJ/WKEwaDq6q551QXYgC9hfeeAG89VUHEufVTVHSkOr8IufbanYqC66qFViPXHaqi3vJqJgc/8ANI7FT/INFgE11BsNS2vK+ey4QD2hR76IEZ6R93hRYUWV1DSxnbttvXIju3iuhxQJsSOAPE8DwbqNFhQD5UMRBddvKRAd8iqPeRTHC7Ces27AbD3AUB5Tvq4Z2AuVaJwOtZUb/FFiXV1YxzmCjLcBs1mO4Zdp9tL8Q/BPG4YSxvGdjKVNtouLXHXWc0ZOda5yNyGHBlJVx+4GtSKx+lZoosUUV0vLd9QMLrItgwK3y1lAI61fjUrpkGuDXxtcVKg9Gy6yCi9YUDM5GkpxeM5FkVx5sfpFLqRycl1IBBG7McKPWTGbDHhx18rIfh5P/NU6L/vcZ2Yb5HppPPY6qjWc5gbAB0mO4fzupMaFWIxuMiBLRYdx9XVmkQ3OwFTGb7thueFDYHSWPmuRDhkUCzXlkezg5oGCAMRmCRkDlc52KbDPO9i51FJDyLzbnY0cNvVG0M977gdtgfKTS3JgYXD8xtUa7qLckmwKn3zY24AE8KrlLatzfBOMbdLsP0Z5QpI7QyDk5lcxkc5o3YC/0U2qA+V8smBBBAtTqvmuE0THawXV381mU343UjPr20yXCuo5mIxCf/c0g9kusKpjqk+0Wy09dM3FdWMGLxijm4lW/OgRv+2UrptO48CyxYVj09eVe/k9X3a9WLUQZW8MjW4rFJEpeR1RRtZiFA7zSebT7NlBESPtJSY1/Sti7d4A66RxMWcPMskkg2SPqMq/lqrczuFzvJpojVXLUN/STWGuynGxTzoUlnsrZMsKLGCN6lm1msdhsRegMboBJNTlJJm5MgpeVrKRssoyHcKbs1Qd6olNvtliSQzwswxENz6wujjgw29xyI6iKTAmN7GqIsY0MnKLmDYSL01Gy33hnY9o7HmlMIJFDpncAgjeDmK24Mqmv1M2XHtZbhZdlWY+HWXLtB4EZg0vwBysd1NomuKuZWjP4ae5VtgYA57uo9de47QsU3OsUlHqzR82QHtHrDqNe6Qi5N/usSR1PtI/Vme2/EUXBLrAH20qtch0+ALA4/Ewc2deWQf82Ic+3Fo9/wCnPqO2tFgsWkqh42DKd494PA9RoFWqp8GC2ujGOTe6W53VIpycdufAilTQ7TA/+IH9un5q/I9dQ/lrIxwy64AIlXNTdW5j5i+Y7D769pgaDRTfQxDfyafIKKDXoPAr9BERtEafKKteT63caBGb0xEHxhyzWBLnjrSP/wCgoR43hflYm1X39CQD6si7+o7Ru3gsMXnipT92JfYpb/z99QxQ5prnZfrbRux/SkyzGaXjkgGJ1dWXDsCUY5xlwYzmPWQhiQdhtuIsDNEfQRBbFppLOUG0ZBVLn6gCqoJO8G1zlWPGCfEYiGKM2N+Uka5C8ijqSrAevrPydl2GxvkDfcYaIHWWMnVv9LMTdpG2EBt53E7F2Ls5unFNzW5lOSKi6RLDIDITflJRkW+pF9xOHXbM5XOyjBDf1mJ6tg91UYvGRYdVByvkiKLsx4Ko952DeaS4vFTS7WMKdGM88j78lsuxLW6Rqcpxh2QjBy6H2JxsUIHKSJGN2syr7Lml8nlNhxsk1h//ADDSe5R/FJsPgkjvqqATtbazHizHNj2mrqoepfhFqwryx0mncOwBMqqDukvH7Q4FFRIrDWjbI7ChBX2ZiswwoQ4RQdZLxv04zqN32ybsIIoWpflB6C8M2RkdfWXWHSQZ96eF+yoyRCQB0IvlY7QbG9mHb3g0hwOnpI7LiOen2yCzL1yxjd95fYBnT1VDgSQsOcAbg3SQbr2+YZ9uytEZqa4KZRcXyAeUE4bB4nWFikTsyncVUsD1rcbahjNPQwXRLyS+syjcTvlfYm7LbbYLVDymwYxeFnjBMcvJOBY2YXU5HpIfZ3jLJaIVWijKCwZFe2Z9ZQcycyc9pqnPlcOvJbixqXY1xWlppfWew6Kc0d52n226qF0fiAYooVUKsDSBrC2s4ZkTZtPJnWJ4uvA0b5qAKq0St3kB3S5d8UZ/kmq9NKTyfMyWoSUPlRodFhioAyG801jiA7eNV4aGwGdXgVvZkSEODcjGYzVFyRhgOHqPmTuFMDGR9GpOs3Okk3gbz1E7AN3dmFo42xmN/Dhvkej8LIcja5clr2y1QNpPXlYdfVUWSRbiZkhiZjkiLew4AZADjurARhnZnb1nYu1uJ2AdQFh3U/8ALLF31IQd4kkHUD9Gp7WGt+ilWCSsGqncti8GzTxqO4Mgj1RUjXJLevZDkCP98apXRMjavXIVSzGwAvevWcAXPcBtJ4CujjLG7btg3DxPXTAnhBdVJ2kA8Noq4ivRUWqVELPGN6GmRhmhv91v/FvH3VZIaiJKTGhRjMYWIVVYEEa2tYWGdwRe56rZddOfJPSGqTh39U3aEn2vF3ZkdVx9Whcbhlkz2MPVYbR4jqOVJ2ZlYKx1XB1o3XYWXMFb7xvU7r7Reowm8crJyipxo22Kh1WuNlEYd6p0bjRiYQxADjmyKM9VwMwOo5EHgRXsYtXWTTVo5zVOi7SeEEkZHEbd4IzVh1g2PdSLR05DFWyN9VhwYcOo5EdRFaWBri1ZrTKcniAemnvRh/h/hoExnepg0LC96IWpERV5bH/TL+avyPXVHyz/ALZfzl+R66ok0aTRg+gi/LT5RVWNBGY7xVmiW+hi/LT5BVuKFxamhMyokvNN+KMf9GOvcU+RoeJx53iEBuV5JjYbLpbVJ4jVvbdrDjROOFlrmZfqZux9IXaCw2vjVIcoqwOJLG3KK0iBE6s1Y3Ge7fWt0jpDkrRxKC9shsSNdzNbdwUZnqFyMNhcWyYuMIt2aGaxOaoeUgs7jfYa9hvJ7TWkw0dt5JOZY5lidpJ41PHk240l2RyQudslFh8yzEs59Z22nq6h1DKrXXKvdaoMaW1sW4qYVWasY1Uxp+mL1EeNVRqTNVZNJ4wWVHtQw0smHbXhzUm8kFwFfiyXySTr2NsO5hK9cTUeYu0WWpKmNdOQDGYR3gkKPyb8nIMiCAQ0brwuCrKdnURWa0GytHEU9QxoVH3So1fdarMZp44BXn1S8NiZkXaDayyqN9rAN1WP1cxvJeIpBAjessUantCKDTzzU0mPFHbaNG4ypbgHAmlXfrI9uooov7qZvSHFIVleRc2Ug26S6qh077XHWBRjnsmmyMo7otH0DDvdQaspPonGayjUzBAYHiDsNMlVt5rpGJCOAXxeMUbWGFX2pJc9wue6nELHlHGYVQoUADVNxcknbcWtbIWO++S7Rg/1uM7MN8klNJV5r2OZBHeRl/iokj57LMZZppCb60hA6lTmKPcffTTCCwpVhh72Zv3MT/mm8eS1yLuTbOj1FIrjazkDt7OP+PfVskgUX68gNpJ3Cos/dxNVRDWbW7hfcN57T4UxBEERPObb1bAOA6uvf/BYFQSuZqvhjZRPIkTLVU71B2qlpK0LA2ZpalImWqDNUC9VM9P4cj8UWM9UYhFcarC4944EHaD1ioPLVRkrNkwtGnFqEzzQWk2w2KjSU3WYiASDY5NzFrdGQNdbbw5O7LdSLY18+xSCRSjbMs96kG6sDuYEAg9QrYaH0gZ4Edra4ukgGXPXJiBuByYdTCtenxyjjTfRDNJOXAyjaxpZ5VQ3WOQfVcX7Guh+YHuo0vXuNQSQsvEEe6rSkU4V7gUdGaV6Le/+/aKZxVIiKvLL+2X85fkeva7y0/tl/OX5Hr2okkaDR6XgiO/k0z/SKE01pExRFwLuSI41O+RjZQereeoGrNHOVhiB2cnHn+gUm0seUxaD6kKa5HGWS4XvCBv/ANBUMktsWycI7pUD4HR3JtGQSxAkEjHa5cq7O3WWXu1qs0q+VqPXZSjSb59lc2XRtj2D6Fju8snWsanqQXb42cfpp2DSjRA1YEO/VDnrLc9v5NMw1bIYKSMmXPyy69Qdq8vVUhrTHCZJZ2eM1eVn4tNuvNkUO5eVU1AYwVjneFiblthEN/zRwr3/AOR2ZVaMAsNb+oCba8ac0aoLNd724C/VT2IhvY6Y1AmkUXlJr6xWK+ra+q976y3UKNUXOzba3XTXCYkSIrj1WGsvWpPMbvWx76fpoTyNBANeOajXjmq54LLIaiiqdFdWRhdWBVhxBFiKXeTkp5NVYkvEzQuTtJjOqGP4l1W/VRkT3F+Oe/Zu20uw7amMmTdJHHMPxLeN/cI6r1Gk24d5uwZrnRr1a60HKm01Zg5Li1SkFc/tGnplfkzidQsnQew/A/OXuBLL+mtkK+fwnVxA++hXvja6j2O/src4GTWRT1V0cEt2NGLLHbNibByWx2J4E4YHvilt77Dvp8E29Zv7h4UiwkWti8aN+rhSDwIVyp7iBTyGTWUH2jgdhHcbirCJg5odSR16LstuA1jq/DqnvojXyFEeVmGMcyy/UksjfdkHqH9Q5vaq8aWLIw2AHqvb31kWiyzlJwVmv14KKssMZY3Jy3DYO08TRsItQQxYHrBl6yLjbbatwNo2/wCDVseJU+qwPYQar9CcH8yCWSMlwwwvVTyVRJPYE8M8gSe4DM0Phscsi6yEkXtmrLmNuTAGtWMw5RS2GmQlITqBuWcsADqgO3IgMylbkOMjsCbK8K4pZVXXZlIY3+isCJRYOdT1eTIyGZOtwycPLbM1QZr7DfsrZFGGcxQq4zVYvKVta1ljY2smuSqqSxH0hAG24y2AMMFM5jUyCzsNZl6BY31L79W+rffaqcbpJY7a18wWyFwFBALE/qGW3PZS7F6cGaxgklSykgjLULXCkXc2FwBkdlxUqK23LwOGeqZJc9Uet8o4n/HHPgaohmZlS/MY5NcH1gMwoO6+wnd20TDEALD27SesneavhovUdy6LsTlEmi2FMvJ3E2edN2rE/eddT7lT2UvorQEORk3ykMOqMC0Y782/VV2tjGONRXuaIN22ai+yiIzkaDRrmjVFhXLLTN6De7yjhNMPZIfGnSUj8l15ut02kl7pJGce4inew0LoT7Fvlp/bL+cvyPXVHyyP+lX85fkeupEjRaMsYIgfs0+QVn8LmWfpsXv93YnwBaaYmbUwSkesYo0X8TqqL72FAwoAABsGQrLqJdIvwrtljGkGmWNpLbQjH4TTqV7Uk0lMoDs3qhWLdgBvWRvlGmKDMAPo0H3FHwirMM9rodq7M73Xcc/ZSryaxbPhoiw1XC6jqdodOawPeKZSDW32YZq1r2PWN44j+K9JLDcE0ceXPAVeoNVHnQF9eyWzJJ5pFtoY5cdtjlwzr2LEK4ujBhxUhh7RWfoocWiRiGtrWGtbVvvte5A7wPYOFRdBcNYawBAO8AkEgduqvsr13sCTkBmSd3WagHBvY3tkbbu33UEWRkQEEEZEEEdRqIFshkBkAN1TNRJztv3Ds2/yKBUdQ2Nfm2G1jq+3afZerJpwouewAZkngBQWZJZtuwDojhfidp7huvVuLE5ssjGuWW3pZj5wmLgJ2GKVCeALxEMeq4A/VR4NAzxCTFZ5hISjLuIlYbe5DWrW4l8O4F+Ge2akP8K9jRzG4pNgmIujG7JYE9IW5rd429YNNImrydOL2s7Fpq0L9LME1ZTsjdXP4c1c9gVmPdWr0XiwAF2kn2XpBi4gykHMEEHsIsaK8lZ7rGG9cHk3PFkOqT32v3itekfcTLqV0xjoz+9xn4cN8klMQSshG5xdepgOcO8WPcaU4OcJjMYW2WwoJ3LdJM24Dr66eTxawts3gjaCNhFamUlGKwqzxNHKMmBBGw5fWXM2sbEHaMqxU8LRO0b+suYa1hIu5x/kbj3VshIzgqSFlWx6jwYcVOY6sx11RpDBri4iPUkUmx+tFIBsPEbMtjA9lTxZXjluX/QaTVMyReh5UUnMAnjbP2959tSIdWZJF1ZF9Zdo6mU71O4920GuIruYpwyx3LlGWUXF0ytEtsLdmsSNlt9+FKJNB+rqyZjV5zRqzWVUAs2VjdXNxvc8M3BFeUPSYX+EW9iRdDSLYCY2AAzZ/skRja+ZLKW2j1t9Vp5PsF1eUFrKoGqTqhVtZbtsbLWHUB10xh0mhNiGS+sVLatnCk6xXVJ2W32NRi0vEb3bVsxXnZA2IBN9wuRmeIqC02Ai1ZZFo5AUNr6hkKZDmh21rDgBkBbhVmHwiR+ooHvsMshfYMhkMhaq/SUXTGQuRncZkC4tkSQbDabUXHYgEZgi4PUauhjxr6aFVAE4aSRBqMAj65c2sQFIAXO5JJHsPVdgoqQWqU1piVhIsMnmtdU+6u539w38DHJlhiVyfZZGLkQdeWfkh6gsZm6toiHW2/gt+IrR4UW5x7qEwGBVFCqLKM+JJO1mO8k76YwRa56hXHy5XkluZalXCDcAlzegPKTSF74eI5kWlcWPJqfqj75HsGfC9mmdIGJViityr7Ccwi/WcjfbcN5IqrRGiwgu1ydvONySdrMd5NUdk+iWiI9QCy2AAAHAAWAprIm+rYbcKk60xGd8sP7Zfzl+R66peWYthl/OX5HrqRIvxv8ASwqX2qsh7EjAHxMp7q9ByoQy6zLwSGFB26gdj8a+yrHkrn5pXNmzHGoorxElIMe2vKkW4Wlk7Afo172F+xDxpvi5AqszGyqCxPUBc0v0VhSQXcWdzruOjlZU/SLDtud9Gnx752+kLPPZCl2yjBSCPEtET/WHLIOtbLKPkPtpozULJo0SvK97MgSON+gyjlCw7TIARv1bVHCYzlNZWGrKmTp/DLxU7j/mu3pNZFyeKXjow5MLUVIPSbjSUaCcIirLYqIxcaw9SJEFhew5ysePO25ZsCasSa1dCeCM+SixQ+gpLALORzSCSXOZiVGaxO8qW2i19+yo+gJArKs2rcnVsXGp6uai+ZbVIPDWNut6ZRQKY9rkGMjM2NwVI3G9791qzvSICjGaLcoiI2XKSNcs/NVo5AuxrsVZlIHEDZa4obRD64LSkrldbuNf6QOWbnZEiykDKwG7KnBmyoaSWrIaNXyF0CaNwxiTVZtZrkl87sSBcm++96uJria9Va2RjHGiPLPQwAJJsALkncBtoTQMTPeQg3lbXAO5LARj9oB7WNCaUxIlIiXOMOqzuNmfqxDjc6t+o9YrU6EQXua5Wp1McrqHS/cu9Nw78nuktHlVWZRnGLSAfWjPrdpU84djDfXuHe/8jsp4sl8hs2G9ZtcOYHaL6o50R4xk+r2qeb2avGuNqsfO9G7TT42hzVRok6mJC7pCrD8a2Vh3rqn9DVYGr2ODWkizsVljYEdTC47xcdhNZ8U9s0y7JHdFonpEv5xi9RyhvhbkBWuOTlurBgQQa80JpaWEssxDx7UZVYFOKFbsdXZYg5ZjhRiw6+Lxg6sKfgkqGI0ad1dOkYLZ0/lCswvHFKGW5SRlEZB7HIJB3i1j7KFk8oWQrLyRElgssaXZZF3MhGxlztfcSOBq6LRx31GbRTdtG0NzF3lBpcYlTq4eZJEBMUv0N79ErylyrbwbdxFIYdNFR/qYng++bNGc+khOpxs3tNafzAjdbtFQfAtu91WYpyxS3Rf8CcrVNC2CVZBrIyuvFSGHtFT1aqxGhIibmMK3TS8TfvSxqv0Uw9WeZeolJB8ak++t8df7x/sVemvcpOhYuDb7HlHut73C580G52f4Fe+hIbMNTJvWBLWPOVjv4qtc2ExQOWIQj78Fj8LVNcDM3r4lh1RJGnvYMafxmL8r/wAfyGz9SA0FD0TkCPXbfe+/rPblfYKqOlIYwIoQZWUBRHFz7Wysz+qveaL9BRt6weTqlldlPal9U+yjosCFFgFVRuUAAAdlVT1j/AkhqK88meXRuKxc6RyOsUJHKSRxEltUEAI8mVyx1hlYWB21u58OkaLHGoVQLBVFgBwAqrydwOTSm/0liL7QgFkHsu1uLGi8ULn3Vitye5u2Wt8UCrHsFM11Yoy7GwALEncALk0LBHdxU9OSDWih6ZLkfcjsT7WMYtwJpNiigHAQFmMsg5zG9j9UfUT9I95Y76Z3tUALVNRc0AFR5Cr4TVLVOCgYj8vFth1/NX5Hrq98vv7ZPzV+R66kMo0douMxoztK7FEJJkZPqruj1RuAor0bB0W//WX/ANqs0dH9DF+WnyiiDHRsj7C3y9xXjNBxSLYO65q1tbXF1IK3D3uLgeyhm0fOnq8nKO+Jrd9wT7KcmOvNWmoJdEXNvszejscIVKTq0TF5GvKtlOs7MLOLqciBtqvSmFDlXRrOPUkGeR3HpKeH8HOtNJmLEAjeCLg9xpVPoiE7FMZ23iYpn1jYfZWWemle6L5NMNRGqkhNFjLnUcaklr6t8m60P1h7+NqsNW4ryfdxq8qki7QJUKsp4rJGcj12oH0bjIvqCZRuWRCw4c5tUt7K6uk1zgtuZP79mfLhi3cGKYdKyqoYh5LpdwYyuo+o5CLqoNYEqBvtcZ5ivI9JzgSExF9Umw1SpYWUBVyttJzpu87L68UydsZI9q3FVNj4+J/a3hW6OfE/6i/37lTxz/KLjpqX7LdkbPb19W/ULZ7bcWAzprhpC6KxBBZVYqbggkA2INU+fg+okrn7kTn32ruSxjmyYbUHTleMexda59gqXxOKCtzv7c/sL05PxQWzqouxAHE0HMsk/NW8UW9jlI/4R9UdZzojD6CnvrOYQ253Z5iPwoFUL7e+j/Qgb+pPK3ER2iX3Xb4q4+s1ebUfLBUv17NeGOLFzJ2wLEYVIsOyDVUBSVBIHOHOG3adai8Jj0+qWbfaNHk7jqA0fgtHQxf04lB6TDXc9rtc++misazYMLx3yLNljk8ACaRUW1lxAHVh5iB22Wq9JYiCRQUmXlUuyI55Nm6SEPY2Ye8Kd1NgTXPztoB7RerZRclTK4ySdoz0Gk4SoPKpYi+br/F6JwGkIzLGFJa7oOarMM2AzYCwFN44lXYijsUD/FEwz85R94fzWVaSn2aXqb8AHKauLxh6sL8ktGpiL0EVJxeMtwwvyS0QLjavsrWjOwoG9WChUcVerddAifaKrlwitsyPVVoc17cUDFsuEYbRrCh2wy9Y9op3eqX7KYqE5w/XfuvUPNOz2U1bsqBPVQIWPh+K27KoTDGV+SGa5GVuC7eT/E38X4inOqKnoSMCMHe95CeJY3/iw7qT9hr3DdWwsKXyD+aaauVBvFnQDIYROdVWnIwskUx2ANEx6IcqVY9Wstv1CjI0zvRjRB1IYXBFiDmCN4NJkkK7XqUdQTDNCdU86MmytvS5yRvu7ge7hV7JammKiyrolodTRELUAIfL7+2T81fkeva88vj/AKZPzV+R66kMaaMj+hi/Lj+QVeUqrRgPIxflx/IKI1DTsVFLRVAw0QY6hqmnYqB2gqh8NRxvUSaBUKpMKapKGnBFQZBTFQosajY01MA4V3IdVFioU6rddeiFqbCIVIRigKFIwxq6PCGmQUV7ccKAoETDWq4RVbfqr2gdEBFUhBUq9saVjohyFexYbnA9YPvqyxqUd7jtFAUAaPW+Nxn4cL8slNmwwpXoz++xn4cN8slO6iTAnwfVeq/NbbKY15agKANQiusKNKVAx07ECGKqzGaYclUDDRYUA8makqGihDVqRWosKAGw971bo/DFI0U7Qqg9oABo3VqVIZALlUTFUp5Qisx2KCxtnkBc5UPidIpGbMbbDuAzvvJ7OzWHGiwouWKrAKHwmLEhaykBTa5tY5A5WPXbuomgCMiBgQRcHIiqmhq+uoABaKpRraiitealAGZ8vP7ZPzV+R66peX4/06fmr8j11ADzRX9CL8tPlFF1iNHaYmEMQD5cnH9VegOqiPTU3T+FPCgDX14RWR9NTdP4U8K701N0/hTwoA1pQVEwisp6am6fwp4V3pqbp/CnhQBqThxUDhOusz6am6fwp4V3pqbp/CnhQBozhTXhwprO+mpun8KeFd6am6fwp4U7FRoBg2rvNG6vbWf9NTdP4U8K701N0/hTwosKNB5o3VUlwhrO+mpun8KeFd6am6fwp4UWFGmXCirRCOFZT01N0/hTwrvTU3T+FPCkM1oQcK9tWR9NTdP4U8K701N0/hTwoA12rXmoKyXpqbp/CnhXempun8KeFADTRn99jPw4X5ZKd187wGlphi8UdfMrh781dyydVNfTU3T+FPCgDX11ZD01N0/hTwrvTU3T+FPCgDX11ZD01N0/hTwrvTU3T+FPCgDX11ZD01N0/hTwrvTU3T+FPCgDX11ZD01N0/hTwrvTU3T+FPCgDX11ZD01N0/hTwrvTU3T+FPCgDWyxhgVOwgg7siLGhH0YluaADlckaxNgBY325Kv7RWd9NTdP4U8K701N0/hTwooLH4wktrCUDPcijK+ffarDhZM/pTu+qMrX4H/AH/Gc9NTdP4U8K701N0/hTwpUOzSDDPY/SHbcEjZty29nsqAw0u+bediLa26s96am6fwp4V3pqbp/CnhRQWaJ8LJfKYjID1Ae09vjU+Qky+l2XvzBzsxa/DfWa9NTdP4U8K701N0/hTwooLCP+IH9un5q/I9e1mPLPSsrQLd7/SL9Veg/VXUxH//2Q==">
            <a:extLst>
              <a:ext uri="{FF2B5EF4-FFF2-40B4-BE49-F238E27FC236}">
                <a16:creationId xmlns:a16="http://schemas.microsoft.com/office/drawing/2014/main" id="{D097F098-BAFB-458C-9C15-C8E8D55F53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70662" name="AutoShape 4" descr="data:image/jpeg;base64,/9j/4AAQSkZJRgABAQAAAQABAAD/2wCEAAkGBxQSEhQUExQWFhUXFhUUFRQUFBUUFxUYGBQWFxQVFRUYHCggGBolHBYUITIhJSkrLi4uGB8zODMsNygtLisBCgoKDg0OGxAQGiwkHyQsLC8sLCwsLCwsLCwsLCwsLCwsLCwsLCwsLCwsLCwsLCwsLCwsLCwsLCwsLCwsLCwtLP/AABEIAJsBRgMBIgACEQEDEQH/xAAbAAACAwEBAQAAAAAAAAAAAAAEBQIDBgABB//EAEYQAAIBAgIFBwgJAwIGAwEAAAECAwARBCEFEjFBURMiUmFxgdEGFBUykaGisiNCU2Jyc4KSsTM0wSTwB0Ojs8LSFoOTY//EABoBAAIDAQEAAAAAAAAAAAAAAAABAgMEBQb/xAAtEQACAgEEAQIEBQUAAAAAAAAAAQIRAwQSITFBE1EUIjJxQlJhsdFDkaHw8f/aAAwDAQACEQMRAD8A+v6LwUfIxfRp/TT6i9EdVEjBxfZp+xfCoaNJEEWX/LT5RVxcHqNAA0GFjLycxLKwUDUXLmKx3feq/wAxi+zT9i+FV4E8+f8AMX/sxeFGUkNgDYROVUcmlijG2ou0Mlt33jV/mMX2afsXwqRH0g6lPxEW+U1dQIH8xi+zT9i+Fd5jF9mn7F8KIrqYAkmATaI07Ci2PfbKhWgTNliU2trRFEDDrU8e+x3EU1quWENxBGxhtH++FJjF3ILe3JRl9yBVsg4yNbb1DuvtomDRqAc5UY7SdRQOwC2Q/wB50TDEFFgOviSd5J3nrqdCQA/mMX2afsXwrvMYvs0/YvhRFdTECyYOMD+mm76i8eyvIcFHbONOHqLuy4V7pCTVCfmID3tap4NrovYCe0i5/mlfI/Ar01GiJdUQMJYAeYuavMikbNhBYd1TwKIzEFE/YvhVflVhyUjcG2rNFr9acouR7G1Gv1Hia80Y/PsNtNeRPwNfMYvs0/YvhXeYxfZp+xfCrlXialQBntGYOPzzGDk02Yb6q9B+qnPmMX2afsXwpZov+9xnZhvkendAA/mMX2afsXwrvMYvs0/YvhRFdQAP5jF9mn7F8K7zGL7NP2L4URXUAD+YxfZp+xfCu8xi+zT9i+FEV1AA/mMX2afsXwrvMYvs0/YvhRFdQAP5jF9mn7F8K7zGL7NP2L4URSgyviDdJDFCDYSJq60zfcLAgRjjbnHZYC7JsaQecFF9mn7F8KpxKYeNdZxEo2XYIBc7AL7T1Unx2DnTbjJiOpMOuXA2i29ddgMLGHEli8g2SSMXYcdUt6vYtqORcBjY/CDamzafNpNUdZbUsB30ZhEw8q68YidcxrKqkXG0Zb6vhkvSTSsc6T60EiRiQXYPFrq0iAAXswI1kG0H/lijlD4HXmMX2afsXwrvMYvs0/YvhWfXygniH+ow+sBe8mFJkAHFoms47tam+i9NQ4hdaGRXG8DJh+JTmveKLCgnzGL7NP2L4V3mMX2afsXwq8GvaYjJeX2EjGHSyIPpV2KvQfqrqv8A+IH9un5q/I9dQA80V/Qi/LT5RRDKN9DaKP0MX5afKKKIoAAwUqiWZb56y5f/AFpTCs1/8hEErxPDKfpJeeuoRYCNr6utrWtKm4k2NPMNikmTXicEbiNxG0EbiN4OdRUk+CTi+yrGOQ1hvMI/6jFvcDR1JpcVeaJDk/KWYdkcpVlvtU559VqLwmK15HAOSjPhcsQB7EJ/WKEwaDq6q551QXYgC9hfeeAG89VUHEufVTVHSkOr8IufbanYqC66qFViPXHaqi3vJqJgc/8ANI7FT/INFgE11BsNS2vK+ey4QD2hR76IEZ6R93hRYUWV1DSxnbttvXIju3iuhxQJsSOAPE8DwbqNFhQD5UMRBddvKRAd8iqPeRTHC7Ces27AbD3AUB5Tvq4Z2AuVaJwOtZUb/FFiXV1YxzmCjLcBs1mO4Zdp9tL8Q/BPG4YSxvGdjKVNtouLXHXWc0ZOda5yNyGHBlJVx+4GtSKx+lZoosUUV0vLd9QMLrItgwK3y1lAI61fjUrpkGuDXxtcVKg9Gy6yCi9YUDM5GkpxeM5FkVx5sfpFLqRycl1IBBG7McKPWTGbDHhx18rIfh5P/NU6L/vcZ2Yb5HppPPY6qjWc5gbAB0mO4fzupMaFWIxuMiBLRYdx9XVmkQ3OwFTGb7thueFDYHSWPmuRDhkUCzXlkezg5oGCAMRmCRkDlc52KbDPO9i51FJDyLzbnY0cNvVG0M977gdtgfKTS3JgYXD8xtUa7qLckmwKn3zY24AE8KrlLatzfBOMbdLsP0Z5QpI7QyDk5lcxkc5o3YC/0U2qA+V8smBBBAtTqvmuE0THawXV381mU343UjPr20yXCuo5mIxCf/c0g9kusKpjqk+0Wy09dM3FdWMGLxijm4lW/OgRv+2UrptO48CyxYVj09eVe/k9X3a9WLUQZW8MjW4rFJEpeR1RRtZiFA7zSebT7NlBESPtJSY1/Sti7d4A66RxMWcPMskkg2SPqMq/lqrczuFzvJpojVXLUN/STWGuynGxTzoUlnsrZMsKLGCN6lm1msdhsRegMboBJNTlJJm5MgpeVrKRssoyHcKbs1Qd6olNvtliSQzwswxENz6wujjgw29xyI6iKTAmN7GqIsY0MnKLmDYSL01Gy33hnY9o7HmlMIJFDpncAgjeDmK24Mqmv1M2XHtZbhZdlWY+HWXLtB4EZg0vwBysd1NomuKuZWjP4ae5VtgYA57uo9de47QsU3OsUlHqzR82QHtHrDqNe6Qi5N/usSR1PtI/Vme2/EUXBLrAH20qtch0+ALA4/Ewc2deWQf82Ic+3Fo9/wCnPqO2tFgsWkqh42DKd494PA9RoFWqp8GC2ujGOTe6W53VIpycdufAilTQ7TA/+IH9un5q/I9dQ/lrIxwy64AIlXNTdW5j5i+Y7D769pgaDRTfQxDfyafIKKDXoPAr9BERtEafKKteT63caBGb0xEHxhyzWBLnjrSP/wCgoR43hflYm1X39CQD6si7+o7Ru3gsMXnipT92JfYpb/z99QxQ5prnZfrbRux/SkyzGaXjkgGJ1dWXDsCUY5xlwYzmPWQhiQdhtuIsDNEfQRBbFppLOUG0ZBVLn6gCqoJO8G1zlWPGCfEYiGKM2N+Uka5C8ijqSrAevrPydl2GxvkDfcYaIHWWMnVv9LMTdpG2EBt53E7F2Ls5unFNzW5lOSKi6RLDIDITflJRkW+pF9xOHXbM5XOyjBDf1mJ6tg91UYvGRYdVByvkiKLsx4Ko952DeaS4vFTS7WMKdGM88j78lsuxLW6Rqcpxh2QjBy6H2JxsUIHKSJGN2syr7Lml8nlNhxsk1h//ADDSe5R/FJsPgkjvqqATtbazHizHNj2mrqoepfhFqwryx0mncOwBMqqDukvH7Q4FFRIrDWjbI7ChBX2ZiswwoQ4RQdZLxv04zqN32ybsIIoWpflB6C8M2RkdfWXWHSQZ96eF+yoyRCQB0IvlY7QbG9mHb3g0hwOnpI7LiOen2yCzL1yxjd95fYBnT1VDgSQsOcAbg3SQbr2+YZ9uytEZqa4KZRcXyAeUE4bB4nWFikTsyncVUsD1rcbahjNPQwXRLyS+syjcTvlfYm7LbbYLVDymwYxeFnjBMcvJOBY2YXU5HpIfZ3jLJaIVWijKCwZFe2Z9ZQcycyc9pqnPlcOvJbixqXY1xWlppfWew6Kc0d52n226qF0fiAYooVUKsDSBrC2s4ZkTZtPJnWJ4uvA0b5qAKq0St3kB3S5d8UZ/kmq9NKTyfMyWoSUPlRodFhioAyG801jiA7eNV4aGwGdXgVvZkSEODcjGYzVFyRhgOHqPmTuFMDGR9GpOs3Okk3gbz1E7AN3dmFo42xmN/Dhvkej8LIcja5clr2y1QNpPXlYdfVUWSRbiZkhiZjkiLew4AZADjurARhnZnb1nYu1uJ2AdQFh3U/8ALLF31IQd4kkHUD9Gp7WGt+ilWCSsGqncti8GzTxqO4Mgj1RUjXJLevZDkCP98apXRMjavXIVSzGwAvevWcAXPcBtJ4CujjLG7btg3DxPXTAnhBdVJ2kA8Noq4ivRUWqVELPGN6GmRhmhv91v/FvH3VZIaiJKTGhRjMYWIVVYEEa2tYWGdwRe56rZddOfJPSGqTh39U3aEn2vF3ZkdVx9Whcbhlkz2MPVYbR4jqOVJ2ZlYKx1XB1o3XYWXMFb7xvU7r7Reowm8crJyipxo22Kh1WuNlEYd6p0bjRiYQxADjmyKM9VwMwOo5EHgRXsYtXWTTVo5zVOi7SeEEkZHEbd4IzVh1g2PdSLR05DFWyN9VhwYcOo5EdRFaWBri1ZrTKcniAemnvRh/h/hoExnepg0LC96IWpERV5bH/TL+avyPXVHyz/ALZfzl+R66ok0aTRg+gi/LT5RVWNBGY7xVmiW+hi/LT5BVuKFxamhMyokvNN+KMf9GOvcU+RoeJx53iEBuV5JjYbLpbVJ4jVvbdrDjROOFlrmZfqZux9IXaCw2vjVIcoqwOJLG3KK0iBE6s1Y3Ge7fWt0jpDkrRxKC9shsSNdzNbdwUZnqFyMNhcWyYuMIt2aGaxOaoeUgs7jfYa9hvJ7TWkw0dt5JOZY5lidpJ41PHk240l2RyQudslFh8yzEs59Z22nq6h1DKrXXKvdaoMaW1sW4qYVWasY1Uxp+mL1EeNVRqTNVZNJ4wWVHtQw0smHbXhzUm8kFwFfiyXySTr2NsO5hK9cTUeYu0WWpKmNdOQDGYR3gkKPyb8nIMiCAQ0brwuCrKdnURWa0GytHEU9QxoVH3So1fdarMZp44BXn1S8NiZkXaDayyqN9rAN1WP1cxvJeIpBAjessUantCKDTzzU0mPFHbaNG4ypbgHAmlXfrI9uooov7qZvSHFIVleRc2Ug26S6qh077XHWBRjnsmmyMo7otH0DDvdQaspPonGayjUzBAYHiDsNMlVt5rpGJCOAXxeMUbWGFX2pJc9wue6nELHlHGYVQoUADVNxcknbcWtbIWO++S7Rg/1uM7MN8klNJV5r2OZBHeRl/iokj57LMZZppCb60hA6lTmKPcffTTCCwpVhh72Zv3MT/mm8eS1yLuTbOj1FIrjazkDt7OP+PfVskgUX68gNpJ3Cos/dxNVRDWbW7hfcN57T4UxBEERPObb1bAOA6uvf/BYFQSuZqvhjZRPIkTLVU71B2qlpK0LA2ZpalImWqDNUC9VM9P4cj8UWM9UYhFcarC4944EHaD1ioPLVRkrNkwtGnFqEzzQWk2w2KjSU3WYiASDY5NzFrdGQNdbbw5O7LdSLY18+xSCRSjbMs96kG6sDuYEAg9QrYaH0gZ4Edra4ukgGXPXJiBuByYdTCtenxyjjTfRDNJOXAyjaxpZ5VQ3WOQfVcX7Guh+YHuo0vXuNQSQsvEEe6rSkU4V7gUdGaV6Le/+/aKZxVIiKvLL+2X85fkeva7y0/tl/OX5Hr2okkaDR6XgiO/k0z/SKE01pExRFwLuSI41O+RjZQereeoGrNHOVhiB2cnHn+gUm0seUxaD6kKa5HGWS4XvCBv/ANBUMktsWycI7pUD4HR3JtGQSxAkEjHa5cq7O3WWXu1qs0q+VqPXZSjSb59lc2XRtj2D6Fju8snWsanqQXb42cfpp2DSjRA1YEO/VDnrLc9v5NMw1bIYKSMmXPyy69Qdq8vVUhrTHCZJZ2eM1eVn4tNuvNkUO5eVU1AYwVjneFiblthEN/zRwr3/AOR2ZVaMAsNb+oCba8ac0aoLNd724C/VT2IhvY6Y1AmkUXlJr6xWK+ra+q976y3UKNUXOzba3XTXCYkSIrj1WGsvWpPMbvWx76fpoTyNBANeOajXjmq54LLIaiiqdFdWRhdWBVhxBFiKXeTkp5NVYkvEzQuTtJjOqGP4l1W/VRkT3F+Oe/Zu20uw7amMmTdJHHMPxLeN/cI6r1Gk24d5uwZrnRr1a60HKm01Zg5Li1SkFc/tGnplfkzidQsnQew/A/OXuBLL+mtkK+fwnVxA++hXvja6j2O/src4GTWRT1V0cEt2NGLLHbNibByWx2J4E4YHvilt77Dvp8E29Zv7h4UiwkWti8aN+rhSDwIVyp7iBTyGTWUH2jgdhHcbirCJg5odSR16LstuA1jq/DqnvojXyFEeVmGMcyy/UksjfdkHqH9Q5vaq8aWLIw2AHqvb31kWiyzlJwVmv14KKssMZY3Jy3DYO08TRsItQQxYHrBl6yLjbbatwNo2/wCDVseJU+qwPYQar9CcH8yCWSMlwwwvVTyVRJPYE8M8gSe4DM0Phscsi6yEkXtmrLmNuTAGtWMw5RS2GmQlITqBuWcsADqgO3IgMylbkOMjsCbK8K4pZVXXZlIY3+isCJRYOdT1eTIyGZOtwycPLbM1QZr7DfsrZFGGcxQq4zVYvKVta1ljY2smuSqqSxH0hAG24y2AMMFM5jUyCzsNZl6BY31L79W+rffaqcbpJY7a18wWyFwFBALE/qGW3PZS7F6cGaxgklSykgjLULXCkXc2FwBkdlxUqK23LwOGeqZJc9Uet8o4n/HHPgaohmZlS/MY5NcH1gMwoO6+wnd20TDEALD27SesneavhovUdy6LsTlEmi2FMvJ3E2edN2rE/eddT7lT2UvorQEORk3ykMOqMC0Y782/VV2tjGONRXuaIN22ai+yiIzkaDRrmjVFhXLLTN6De7yjhNMPZIfGnSUj8l15ut02kl7pJGce4inew0LoT7Fvlp/bL+cvyPXVHyyP+lX85fkeupEjRaMsYIgfs0+QVn8LmWfpsXv93YnwBaaYmbUwSkesYo0X8TqqL72FAwoAABsGQrLqJdIvwrtljGkGmWNpLbQjH4TTqV7Uk0lMoDs3qhWLdgBvWRvlGmKDMAPo0H3FHwirMM9rodq7M73Xcc/ZSryaxbPhoiw1XC6jqdodOawPeKZSDW32YZq1r2PWN44j+K9JLDcE0ceXPAVeoNVHnQF9eyWzJJ5pFtoY5cdtjlwzr2LEK4ujBhxUhh7RWfoocWiRiGtrWGtbVvvte5A7wPYOFRdBcNYawBAO8AkEgduqvsr13sCTkBmSd3WagHBvY3tkbbu33UEWRkQEEEZEEEdRqIFshkBkAN1TNRJztv3Ds2/yKBUdQ2Nfm2G1jq+3afZerJpwouewAZkngBQWZJZtuwDojhfidp7huvVuLE5ssjGuWW3pZj5wmLgJ2GKVCeALxEMeq4A/VR4NAzxCTFZ5hISjLuIlYbe5DWrW4l8O4F+Ge2akP8K9jRzG4pNgmIujG7JYE9IW5rd429YNNImrydOL2s7Fpq0L9LME1ZTsjdXP4c1c9gVmPdWr0XiwAF2kn2XpBi4gykHMEEHsIsaK8lZ7rGG9cHk3PFkOqT32v3itekfcTLqV0xjoz+9xn4cN8klMQSshG5xdepgOcO8WPcaU4OcJjMYW2WwoJ3LdJM24Dr66eTxawts3gjaCNhFamUlGKwqzxNHKMmBBGw5fWXM2sbEHaMqxU8LRO0b+suYa1hIu5x/kbj3VshIzgqSFlWx6jwYcVOY6sx11RpDBri4iPUkUmx+tFIBsPEbMtjA9lTxZXjluX/QaTVMyReh5UUnMAnjbP2959tSIdWZJF1ZF9Zdo6mU71O4920GuIruYpwyx3LlGWUXF0ytEtsLdmsSNlt9+FKJNB+rqyZjV5zRqzWVUAs2VjdXNxvc8M3BFeUPSYX+EW9iRdDSLYCY2AAzZ/skRja+ZLKW2j1t9Vp5PsF1eUFrKoGqTqhVtZbtsbLWHUB10xh0mhNiGS+sVLatnCk6xXVJ2W32NRi0vEb3bVsxXnZA2IBN9wuRmeIqC02Ai1ZZFo5AUNr6hkKZDmh21rDgBkBbhVmHwiR+ooHvsMshfYMhkMhaq/SUXTGQuRncZkC4tkSQbDabUXHYgEZgi4PUauhjxr6aFVAE4aSRBqMAj65c2sQFIAXO5JJHsPVdgoqQWqU1piVhIsMnmtdU+6u539w38DHJlhiVyfZZGLkQdeWfkh6gsZm6toiHW2/gt+IrR4UW5x7qEwGBVFCqLKM+JJO1mO8k76YwRa56hXHy5XkluZalXCDcAlzegPKTSF74eI5kWlcWPJqfqj75HsGfC9mmdIGJViityr7Ccwi/WcjfbcN5IqrRGiwgu1ydvONySdrMd5NUdk+iWiI9QCy2AAAHAAWAprIm+rYbcKk60xGd8sP7Zfzl+R66peWYthl/OX5HrqRIvxv8ASwqX2qsh7EjAHxMp7q9ByoQy6zLwSGFB26gdj8a+yrHkrn5pXNmzHGoorxElIMe2vKkW4Wlk7Afo172F+xDxpvi5AqszGyqCxPUBc0v0VhSQXcWdzruOjlZU/SLDtud9Gnx752+kLPPZCl2yjBSCPEtET/WHLIOtbLKPkPtpozULJo0SvK97MgSON+gyjlCw7TIARv1bVHCYzlNZWGrKmTp/DLxU7j/mu3pNZFyeKXjow5MLUVIPSbjSUaCcIirLYqIxcaw9SJEFhew5ysePO25ZsCasSa1dCeCM+SixQ+gpLALORzSCSXOZiVGaxO8qW2i19+yo+gJArKs2rcnVsXGp6uai+ZbVIPDWNut6ZRQKY9rkGMjM2NwVI3G9791qzvSICjGaLcoiI2XKSNcs/NVo5AuxrsVZlIHEDZa4obRD64LSkrldbuNf6QOWbnZEiykDKwG7KnBmyoaSWrIaNXyF0CaNwxiTVZtZrkl87sSBcm++96uJria9Va2RjHGiPLPQwAJJsALkncBtoTQMTPeQg3lbXAO5LARj9oB7WNCaUxIlIiXOMOqzuNmfqxDjc6t+o9YrU6EQXua5Wp1McrqHS/cu9Nw78nuktHlVWZRnGLSAfWjPrdpU84djDfXuHe/8jsp4sl8hs2G9ZtcOYHaL6o50R4xk+r2qeb2avGuNqsfO9G7TT42hzVRok6mJC7pCrD8a2Vh3rqn9DVYGr2ODWkizsVljYEdTC47xcdhNZ8U9s0y7JHdFonpEv5xi9RyhvhbkBWuOTlurBgQQa80JpaWEssxDx7UZVYFOKFbsdXZYg5ZjhRiw6+Lxg6sKfgkqGI0ad1dOkYLZ0/lCswvHFKGW5SRlEZB7HIJB3i1j7KFk8oWQrLyRElgssaXZZF3MhGxlztfcSOBq6LRx31GbRTdtG0NzF3lBpcYlTq4eZJEBMUv0N79ErylyrbwbdxFIYdNFR/qYng++bNGc+khOpxs3tNafzAjdbtFQfAtu91WYpyxS3Rf8CcrVNC2CVZBrIyuvFSGHtFT1aqxGhIibmMK3TS8TfvSxqv0Uw9WeZeolJB8ak++t8df7x/sVemvcpOhYuDb7HlHut73C580G52f4Fe+hIbMNTJvWBLWPOVjv4qtc2ExQOWIQj78Fj8LVNcDM3r4lh1RJGnvYMafxmL8r/wAfyGz9SA0FD0TkCPXbfe+/rPblfYKqOlIYwIoQZWUBRHFz7Wysz+qveaL9BRt6weTqlldlPal9U+yjosCFFgFVRuUAAAdlVT1j/AkhqK88meXRuKxc6RyOsUJHKSRxEltUEAI8mVyx1hlYWB21u58OkaLHGoVQLBVFgBwAqrydwOTSm/0liL7QgFkHsu1uLGi8ULn3Vitye5u2Wt8UCrHsFM11Yoy7GwALEncALk0LBHdxU9OSDWih6ZLkfcjsT7WMYtwJpNiigHAQFmMsg5zG9j9UfUT9I95Y76Z3tUALVNRc0AFR5Cr4TVLVOCgYj8vFth1/NX5Hrq98vv7ZPzV+R66kMo0douMxoztK7FEJJkZPqruj1RuAor0bB0W//WX/ANqs0dH9DF+WnyiiDHRsj7C3y9xXjNBxSLYO65q1tbXF1IK3D3uLgeyhm0fOnq8nKO+Jrd9wT7KcmOvNWmoJdEXNvszejscIVKTq0TF5GvKtlOs7MLOLqciBtqvSmFDlXRrOPUkGeR3HpKeH8HOtNJmLEAjeCLg9xpVPoiE7FMZ23iYpn1jYfZWWemle6L5NMNRGqkhNFjLnUcaklr6t8m60P1h7+NqsNW4ryfdxq8qki7QJUKsp4rJGcj12oH0bjIvqCZRuWRCw4c5tUt7K6uk1zgtuZP79mfLhi3cGKYdKyqoYh5LpdwYyuo+o5CLqoNYEqBvtcZ5ivI9JzgSExF9Umw1SpYWUBVyttJzpu87L68UydsZI9q3FVNj4+J/a3hW6OfE/6i/37lTxz/KLjpqX7LdkbPb19W/ULZ7bcWAzprhpC6KxBBZVYqbggkA2INU+fg+okrn7kTn32ruSxjmyYbUHTleMexda59gqXxOKCtzv7c/sL05PxQWzqouxAHE0HMsk/NW8UW9jlI/4R9UdZzojD6CnvrOYQ253Z5iPwoFUL7e+j/Qgb+pPK3ER2iX3Xb4q4+s1ebUfLBUv17NeGOLFzJ2wLEYVIsOyDVUBSVBIHOHOG3adai8Jj0+qWbfaNHk7jqA0fgtHQxf04lB6TDXc9rtc++misazYMLx3yLNljk8ACaRUW1lxAHVh5iB22Wq9JYiCRQUmXlUuyI55Nm6SEPY2Ye8Kd1NgTXPztoB7RerZRclTK4ySdoz0Gk4SoPKpYi+br/F6JwGkIzLGFJa7oOarMM2AzYCwFN44lXYijsUD/FEwz85R94fzWVaSn2aXqb8AHKauLxh6sL8ktGpiL0EVJxeMtwwvyS0QLjavsrWjOwoG9WChUcVerddAifaKrlwitsyPVVoc17cUDFsuEYbRrCh2wy9Y9op3eqX7KYqE5w/XfuvUPNOz2U1bsqBPVQIWPh+K27KoTDGV+SGa5GVuC7eT/E38X4inOqKnoSMCMHe95CeJY3/iw7qT9hr3DdWwsKXyD+aaauVBvFnQDIYROdVWnIwskUx2ANEx6IcqVY9Wstv1CjI0zvRjRB1IYXBFiDmCN4NJkkK7XqUdQTDNCdU86MmytvS5yRvu7ge7hV7JammKiyrolodTRELUAIfL7+2T81fkeva88vj/AKZPzV+R66kMaaMj+hi/Lj+QVeUqrRgPIxflx/IKI1DTsVFLRVAw0QY6hqmnYqB2gqh8NRxvUSaBUKpMKapKGnBFQZBTFQosajY01MA4V3IdVFioU6rddeiFqbCIVIRigKFIwxq6PCGmQUV7ccKAoETDWq4RVbfqr2gdEBFUhBUq9saVjohyFexYbnA9YPvqyxqUd7jtFAUAaPW+Nxn4cL8slNmwwpXoz++xn4cN8slO6iTAnwfVeq/NbbKY15agKANQiusKNKVAx07ECGKqzGaYclUDDRYUA8makqGihDVqRWosKAGw971bo/DFI0U7Qqg9oABo3VqVIZALlUTFUp5Qisx2KCxtnkBc5UPidIpGbMbbDuAzvvJ7OzWHGiwouWKrAKHwmLEhaykBTa5tY5A5WPXbuomgCMiBgQRcHIiqmhq+uoABaKpRraiitealAGZ8vP7ZPzV+R66peX4/06fmr8j11ADzRX9CL8tPlFF1iNHaYmEMQD5cnH9VegOqiPTU3T+FPCgDX14RWR9NTdP4U8K701N0/hTwoA1pQVEwisp6am6fwp4V3pqbp/CnhQBqThxUDhOusz6am6fwp4V3pqbp/CnhQBozhTXhwprO+mpun8KeFd6am6fwp4U7FRoBg2rvNG6vbWf9NTdP4U8K701N0/hTwosKNB5o3VUlwhrO+mpun8KeFd6am6fwp4UWFGmXCirRCOFZT01N0/hTwrvTU3T+FPCkM1oQcK9tWR9NTdP4U8K701N0/hTwoA12rXmoKyXpqbp/CnhXempun8KeFADTRn99jPw4X5ZKd187wGlphi8UdfMrh781dyydVNfTU3T+FPCgDX11ZD01N0/hTwrvTU3T+FPCgDX11ZD01N0/hTwrvTU3T+FPCgDX11ZD01N0/hTwrvTU3T+FPCgDX11ZD01N0/hTwrvTU3T+FPCgDX11ZD01N0/hTwrvTU3T+FPCgDWyxhgVOwgg7siLGhH0YluaADlckaxNgBY325Kv7RWd9NTdP4U8K701N0/hTwooLH4wktrCUDPcijK+ffarDhZM/pTu+qMrX4H/AH/Gc9NTdP4U8K701N0/hTwpUOzSDDPY/SHbcEjZty29nsqAw0u+bediLa26s96am6fwp4V3pqbp/CnhRQWaJ8LJfKYjID1Ae09vjU+Qky+l2XvzBzsxa/DfWa9NTdP4U8K701N0/hTwooLCP+IH9un5q/I9e1mPLPSsrQLd7/SL9Veg/VXUxH//2Q==">
            <a:extLst>
              <a:ext uri="{FF2B5EF4-FFF2-40B4-BE49-F238E27FC236}">
                <a16:creationId xmlns:a16="http://schemas.microsoft.com/office/drawing/2014/main" id="{B7EF5E92-D937-47AA-89CF-8C07D01C24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70663" name="AutoShape 6" descr="data:image/jpeg;base64,/9j/4AAQSkZJRgABAQAAAQABAAD/2wCEAAkGBxQSEhQUExQWFhUXFhUUFRQUFBUUFxUYGBQWFxQVFRUYHCggGBolHBYUITIhJSkrLi4uGB8zODMsNygtLisBCgoKDg0OGxAQGiwkHyQsLC8sLCwsLCwsLCwsLCwsLCwsLCwsLCwsLCwsLCwsLCwsLCwsLCwsLCwsLCwsLCwtLP/AABEIAJsBRgMBIgACEQEDEQH/xAAbAAACAwEBAQAAAAAAAAAAAAAEBQIDBgABB//EAEYQAAIBAgIFBwgJAwIGAwEAAAECAwARBCEFEjFBURMiUmFxgdEGFBUykaGisiNCU2Jyc4KSsTM0wSTwB0Ojs8LSFoOTY//EABoBAAIDAQEAAAAAAAAAAAAAAAABAgMEBQb/xAAtEQACAgEEAQIEBQUAAAAAAAAAAQIRAwQSITFBE1EUIjJxQlJhsdFDkaHw8f/aAAwDAQACEQMRAD8A+v6LwUfIxfRp/TT6i9EdVEjBxfZp+xfCoaNJEEWX/LT5RVxcHqNAA0GFjLycxLKwUDUXLmKx3feq/wAxi+zT9i+FV4E8+f8AMX/sxeFGUkNgDYROVUcmlijG2ou0Mlt33jV/mMX2afsXwqRH0g6lPxEW+U1dQIH8xi+zT9i+Fd5jF9mn7F8KIrqYAkmATaI07Ci2PfbKhWgTNliU2trRFEDDrU8e+x3EU1quWENxBGxhtH++FJjF3ILe3JRl9yBVsg4yNbb1DuvtomDRqAc5UY7SdRQOwC2Q/wB50TDEFFgOviSd5J3nrqdCQA/mMX2afsXwrvMYvs0/YvhRFdTECyYOMD+mm76i8eyvIcFHbONOHqLuy4V7pCTVCfmID3tap4NrovYCe0i5/mlfI/Ar01GiJdUQMJYAeYuavMikbNhBYd1TwKIzEFE/YvhVflVhyUjcG2rNFr9acouR7G1Gv1Hia80Y/PsNtNeRPwNfMYvs0/YvhXeYxfZp+xfCrlXialQBntGYOPzzGDk02Yb6q9B+qnPmMX2afsXwpZov+9xnZhvkendAA/mMX2afsXwrvMYvs0/YvhRFdQAP5jF9mn7F8K7zGL7NP2L4URXUAD+YxfZp+xfCu8xi+zT9i+FEV1AA/mMX2afsXwrvMYvs0/YvhRFdQAP5jF9mn7F8K7zGL7NP2L4URSgyviDdJDFCDYSJq60zfcLAgRjjbnHZYC7JsaQecFF9mn7F8KpxKYeNdZxEo2XYIBc7AL7T1Unx2DnTbjJiOpMOuXA2i29ddgMLGHEli8g2SSMXYcdUt6vYtqORcBjY/CDamzafNpNUdZbUsB30ZhEw8q68YidcxrKqkXG0Zb6vhkvSTSsc6T60EiRiQXYPFrq0iAAXswI1kG0H/lijlD4HXmMX2afsXwrvMYvs0/YvhWfXygniH+ow+sBe8mFJkAHFoms47tam+i9NQ4hdaGRXG8DJh+JTmveKLCgnzGL7NP2L4V3mMX2afsXwq8GvaYjJeX2EjGHSyIPpV2KvQfqrqv8A+IH9un5q/I9dQA80V/Qi/LT5RRDKN9DaKP0MX5afKKKIoAAwUqiWZb56y5f/AFpTCs1/8hEErxPDKfpJeeuoRYCNr6utrWtKm4k2NPMNikmTXicEbiNxG0EbiN4OdRUk+CTi+yrGOQ1hvMI/6jFvcDR1JpcVeaJDk/KWYdkcpVlvtU559VqLwmK15HAOSjPhcsQB7EJ/WKEwaDq6q551QXYgC9hfeeAG89VUHEufVTVHSkOr8IufbanYqC66qFViPXHaqi3vJqJgc/8ANI7FT/INFgE11BsNS2vK+ey4QD2hR76IEZ6R93hRYUWV1DSxnbttvXIju3iuhxQJsSOAPE8DwbqNFhQD5UMRBddvKRAd8iqPeRTHC7Ces27AbD3AUB5Tvq4Z2AuVaJwOtZUb/FFiXV1YxzmCjLcBs1mO4Zdp9tL8Q/BPG4YSxvGdjKVNtouLXHXWc0ZOda5yNyGHBlJVx+4GtSKx+lZoosUUV0vLd9QMLrItgwK3y1lAI61fjUrpkGuDXxtcVKg9Gy6yCi9YUDM5GkpxeM5FkVx5sfpFLqRycl1IBBG7McKPWTGbDHhx18rIfh5P/NU6L/vcZ2Yb5HppPPY6qjWc5gbAB0mO4fzupMaFWIxuMiBLRYdx9XVmkQ3OwFTGb7thueFDYHSWPmuRDhkUCzXlkezg5oGCAMRmCRkDlc52KbDPO9i51FJDyLzbnY0cNvVG0M977gdtgfKTS3JgYXD8xtUa7qLckmwKn3zY24AE8KrlLatzfBOMbdLsP0Z5QpI7QyDk5lcxkc5o3YC/0U2qA+V8smBBBAtTqvmuE0THawXV381mU343UjPr20yXCuo5mIxCf/c0g9kusKpjqk+0Wy09dM3FdWMGLxijm4lW/OgRv+2UrptO48CyxYVj09eVe/k9X3a9WLUQZW8MjW4rFJEpeR1RRtZiFA7zSebT7NlBESPtJSY1/Sti7d4A66RxMWcPMskkg2SPqMq/lqrczuFzvJpojVXLUN/STWGuynGxTzoUlnsrZMsKLGCN6lm1msdhsRegMboBJNTlJJm5MgpeVrKRssoyHcKbs1Qd6olNvtliSQzwswxENz6wujjgw29xyI6iKTAmN7GqIsY0MnKLmDYSL01Gy33hnY9o7HmlMIJFDpncAgjeDmK24Mqmv1M2XHtZbhZdlWY+HWXLtB4EZg0vwBysd1NomuKuZWjP4ae5VtgYA57uo9de47QsU3OsUlHqzR82QHtHrDqNe6Qi5N/usSR1PtI/Vme2/EUXBLrAH20qtch0+ALA4/Ewc2deWQf82Ic+3Fo9/wCnPqO2tFgsWkqh42DKd494PA9RoFWqp8GC2ujGOTe6W53VIpycdufAilTQ7TA/+IH9un5q/I9dQ/lrIxwy64AIlXNTdW5j5i+Y7D769pgaDRTfQxDfyafIKKDXoPAr9BERtEafKKteT63caBGb0xEHxhyzWBLnjrSP/wCgoR43hflYm1X39CQD6si7+o7Ru3gsMXnipT92JfYpb/z99QxQ5prnZfrbRux/SkyzGaXjkgGJ1dWXDsCUY5xlwYzmPWQhiQdhtuIsDNEfQRBbFppLOUG0ZBVLn6gCqoJO8G1zlWPGCfEYiGKM2N+Uka5C8ijqSrAevrPydl2GxvkDfcYaIHWWMnVv9LMTdpG2EBt53E7F2Ls5unFNzW5lOSKi6RLDIDITflJRkW+pF9xOHXbM5XOyjBDf1mJ6tg91UYvGRYdVByvkiKLsx4Ko952DeaS4vFTS7WMKdGM88j78lsuxLW6Rqcpxh2QjBy6H2JxsUIHKSJGN2syr7Lml8nlNhxsk1h//ADDSe5R/FJsPgkjvqqATtbazHizHNj2mrqoepfhFqwryx0mncOwBMqqDukvH7Q4FFRIrDWjbI7ChBX2ZiswwoQ4RQdZLxv04zqN32ybsIIoWpflB6C8M2RkdfWXWHSQZ96eF+yoyRCQB0IvlY7QbG9mHb3g0hwOnpI7LiOen2yCzL1yxjd95fYBnT1VDgSQsOcAbg3SQbr2+YZ9uytEZqa4KZRcXyAeUE4bB4nWFikTsyncVUsD1rcbahjNPQwXRLyS+syjcTvlfYm7LbbYLVDymwYxeFnjBMcvJOBY2YXU5HpIfZ3jLJaIVWijKCwZFe2Z9ZQcycyc9pqnPlcOvJbixqXY1xWlppfWew6Kc0d52n226qF0fiAYooVUKsDSBrC2s4ZkTZtPJnWJ4uvA0b5qAKq0St3kB3S5d8UZ/kmq9NKTyfMyWoSUPlRodFhioAyG801jiA7eNV4aGwGdXgVvZkSEODcjGYzVFyRhgOHqPmTuFMDGR9GpOs3Okk3gbz1E7AN3dmFo42xmN/Dhvkej8LIcja5clr2y1QNpPXlYdfVUWSRbiZkhiZjkiLew4AZADjurARhnZnb1nYu1uJ2AdQFh3U/8ALLF31IQd4kkHUD9Gp7WGt+ilWCSsGqncti8GzTxqO4Mgj1RUjXJLevZDkCP98apXRMjavXIVSzGwAvevWcAXPcBtJ4CujjLG7btg3DxPXTAnhBdVJ2kA8Noq4ivRUWqVELPGN6GmRhmhv91v/FvH3VZIaiJKTGhRjMYWIVVYEEa2tYWGdwRe56rZddOfJPSGqTh39U3aEn2vF3ZkdVx9Whcbhlkz2MPVYbR4jqOVJ2ZlYKx1XB1o3XYWXMFb7xvU7r7Reowm8crJyipxo22Kh1WuNlEYd6p0bjRiYQxADjmyKM9VwMwOo5EHgRXsYtXWTTVo5zVOi7SeEEkZHEbd4IzVh1g2PdSLR05DFWyN9VhwYcOo5EdRFaWBri1ZrTKcniAemnvRh/h/hoExnepg0LC96IWpERV5bH/TL+avyPXVHyz/ALZfzl+R66ok0aTRg+gi/LT5RVWNBGY7xVmiW+hi/LT5BVuKFxamhMyokvNN+KMf9GOvcU+RoeJx53iEBuV5JjYbLpbVJ4jVvbdrDjROOFlrmZfqZux9IXaCw2vjVIcoqwOJLG3KK0iBE6s1Y3Ge7fWt0jpDkrRxKC9shsSNdzNbdwUZnqFyMNhcWyYuMIt2aGaxOaoeUgs7jfYa9hvJ7TWkw0dt5JOZY5lidpJ41PHk240l2RyQudslFh8yzEs59Z22nq6h1DKrXXKvdaoMaW1sW4qYVWasY1Uxp+mL1EeNVRqTNVZNJ4wWVHtQw0smHbXhzUm8kFwFfiyXySTr2NsO5hK9cTUeYu0WWpKmNdOQDGYR3gkKPyb8nIMiCAQ0brwuCrKdnURWa0GytHEU9QxoVH3So1fdarMZp44BXn1S8NiZkXaDayyqN9rAN1WP1cxvJeIpBAjessUantCKDTzzU0mPFHbaNG4ypbgHAmlXfrI9uooov7qZvSHFIVleRc2Ug26S6qh077XHWBRjnsmmyMo7otH0DDvdQaspPonGayjUzBAYHiDsNMlVt5rpGJCOAXxeMUbWGFX2pJc9wue6nELHlHGYVQoUADVNxcknbcWtbIWO++S7Rg/1uM7MN8klNJV5r2OZBHeRl/iokj57LMZZppCb60hA6lTmKPcffTTCCwpVhh72Zv3MT/mm8eS1yLuTbOj1FIrjazkDt7OP+PfVskgUX68gNpJ3Cos/dxNVRDWbW7hfcN57T4UxBEERPObb1bAOA6uvf/BYFQSuZqvhjZRPIkTLVU71B2qlpK0LA2ZpalImWqDNUC9VM9P4cj8UWM9UYhFcarC4944EHaD1ioPLVRkrNkwtGnFqEzzQWk2w2KjSU3WYiASDY5NzFrdGQNdbbw5O7LdSLY18+xSCRSjbMs96kG6sDuYEAg9QrYaH0gZ4Edra4ukgGXPXJiBuByYdTCtenxyjjTfRDNJOXAyjaxpZ5VQ3WOQfVcX7Guh+YHuo0vXuNQSQsvEEe6rSkU4V7gUdGaV6Le/+/aKZxVIiKvLL+2X85fkeva7y0/tl/OX5Hr2okkaDR6XgiO/k0z/SKE01pExRFwLuSI41O+RjZQereeoGrNHOVhiB2cnHn+gUm0seUxaD6kKa5HGWS4XvCBv/ANBUMktsWycI7pUD4HR3JtGQSxAkEjHa5cq7O3WWXu1qs0q+VqPXZSjSb59lc2XRtj2D6Fju8snWsanqQXb42cfpp2DSjRA1YEO/VDnrLc9v5NMw1bIYKSMmXPyy69Qdq8vVUhrTHCZJZ2eM1eVn4tNuvNkUO5eVU1AYwVjneFiblthEN/zRwr3/AOR2ZVaMAsNb+oCba8ac0aoLNd724C/VT2IhvY6Y1AmkUXlJr6xWK+ra+q976y3UKNUXOzba3XTXCYkSIrj1WGsvWpPMbvWx76fpoTyNBANeOajXjmq54LLIaiiqdFdWRhdWBVhxBFiKXeTkp5NVYkvEzQuTtJjOqGP4l1W/VRkT3F+Oe/Zu20uw7amMmTdJHHMPxLeN/cI6r1Gk24d5uwZrnRr1a60HKm01Zg5Li1SkFc/tGnplfkzidQsnQew/A/OXuBLL+mtkK+fwnVxA++hXvja6j2O/src4GTWRT1V0cEt2NGLLHbNibByWx2J4E4YHvilt77Dvp8E29Zv7h4UiwkWti8aN+rhSDwIVyp7iBTyGTWUH2jgdhHcbirCJg5odSR16LstuA1jq/DqnvojXyFEeVmGMcyy/UksjfdkHqH9Q5vaq8aWLIw2AHqvb31kWiyzlJwVmv14KKssMZY3Jy3DYO08TRsItQQxYHrBl6yLjbbatwNo2/wCDVseJU+qwPYQar9CcH8yCWSMlwwwvVTyVRJPYE8M8gSe4DM0Phscsi6yEkXtmrLmNuTAGtWMw5RS2GmQlITqBuWcsADqgO3IgMylbkOMjsCbK8K4pZVXXZlIY3+isCJRYOdT1eTIyGZOtwycPLbM1QZr7DfsrZFGGcxQq4zVYvKVta1ljY2smuSqqSxH0hAG24y2AMMFM5jUyCzsNZl6BY31L79W+rffaqcbpJY7a18wWyFwFBALE/qGW3PZS7F6cGaxgklSykgjLULXCkXc2FwBkdlxUqK23LwOGeqZJc9Uet8o4n/HHPgaohmZlS/MY5NcH1gMwoO6+wnd20TDEALD27SesneavhovUdy6LsTlEmi2FMvJ3E2edN2rE/eddT7lT2UvorQEORk3ykMOqMC0Y782/VV2tjGONRXuaIN22ai+yiIzkaDRrmjVFhXLLTN6De7yjhNMPZIfGnSUj8l15ut02kl7pJGce4inew0LoT7Fvlp/bL+cvyPXVHyyP+lX85fkeupEjRaMsYIgfs0+QVn8LmWfpsXv93YnwBaaYmbUwSkesYo0X8TqqL72FAwoAABsGQrLqJdIvwrtljGkGmWNpLbQjH4TTqV7Uk0lMoDs3qhWLdgBvWRvlGmKDMAPo0H3FHwirMM9rodq7M73Xcc/ZSryaxbPhoiw1XC6jqdodOawPeKZSDW32YZq1r2PWN44j+K9JLDcE0ceXPAVeoNVHnQF9eyWzJJ5pFtoY5cdtjlwzr2LEK4ujBhxUhh7RWfoocWiRiGtrWGtbVvvte5A7wPYOFRdBcNYawBAO8AkEgduqvsr13sCTkBmSd3WagHBvY3tkbbu33UEWRkQEEEZEEEdRqIFshkBkAN1TNRJztv3Ds2/yKBUdQ2Nfm2G1jq+3afZerJpwouewAZkngBQWZJZtuwDojhfidp7huvVuLE5ssjGuWW3pZj5wmLgJ2GKVCeALxEMeq4A/VR4NAzxCTFZ5hISjLuIlYbe5DWrW4l8O4F+Ge2akP8K9jRzG4pNgmIujG7JYE9IW5rd429YNNImrydOL2s7Fpq0L9LME1ZTsjdXP4c1c9gVmPdWr0XiwAF2kn2XpBi4gykHMEEHsIsaK8lZ7rGG9cHk3PFkOqT32v3itekfcTLqV0xjoz+9xn4cN8klMQSshG5xdepgOcO8WPcaU4OcJjMYW2WwoJ3LdJM24Dr66eTxawts3gjaCNhFamUlGKwqzxNHKMmBBGw5fWXM2sbEHaMqxU8LRO0b+suYa1hIu5x/kbj3VshIzgqSFlWx6jwYcVOY6sx11RpDBri4iPUkUmx+tFIBsPEbMtjA9lTxZXjluX/QaTVMyReh5UUnMAnjbP2959tSIdWZJF1ZF9Zdo6mU71O4920GuIruYpwyx3LlGWUXF0ytEtsLdmsSNlt9+FKJNB+rqyZjV5zRqzWVUAs2VjdXNxvc8M3BFeUPSYX+EW9iRdDSLYCY2AAzZ/skRja+ZLKW2j1t9Vp5PsF1eUFrKoGqTqhVtZbtsbLWHUB10xh0mhNiGS+sVLatnCk6xXVJ2W32NRi0vEb3bVsxXnZA2IBN9wuRmeIqC02Ai1ZZFo5AUNr6hkKZDmh21rDgBkBbhVmHwiR+ooHvsMshfYMhkMhaq/SUXTGQuRncZkC4tkSQbDabUXHYgEZgi4PUauhjxr6aFVAE4aSRBqMAj65c2sQFIAXO5JJHsPVdgoqQWqU1piVhIsMnmtdU+6u539w38DHJlhiVyfZZGLkQdeWfkh6gsZm6toiHW2/gt+IrR4UW5x7qEwGBVFCqLKM+JJO1mO8k76YwRa56hXHy5XkluZalXCDcAlzegPKTSF74eI5kWlcWPJqfqj75HsGfC9mmdIGJViityr7Ccwi/WcjfbcN5IqrRGiwgu1ydvONySdrMd5NUdk+iWiI9QCy2AAAHAAWAprIm+rYbcKk60xGd8sP7Zfzl+R66peWYthl/OX5HrqRIvxv8ASwqX2qsh7EjAHxMp7q9ByoQy6zLwSGFB26gdj8a+yrHkrn5pXNmzHGoorxElIMe2vKkW4Wlk7Afo172F+xDxpvi5AqszGyqCxPUBc0v0VhSQXcWdzruOjlZU/SLDtud9Gnx752+kLPPZCl2yjBSCPEtET/WHLIOtbLKPkPtpozULJo0SvK97MgSON+gyjlCw7TIARv1bVHCYzlNZWGrKmTp/DLxU7j/mu3pNZFyeKXjow5MLUVIPSbjSUaCcIirLYqIxcaw9SJEFhew5ysePO25ZsCasSa1dCeCM+SixQ+gpLALORzSCSXOZiVGaxO8qW2i19+yo+gJArKs2rcnVsXGp6uai+ZbVIPDWNut6ZRQKY9rkGMjM2NwVI3G9791qzvSICjGaLcoiI2XKSNcs/NVo5AuxrsVZlIHEDZa4obRD64LSkrldbuNf6QOWbnZEiykDKwG7KnBmyoaSWrIaNXyF0CaNwxiTVZtZrkl87sSBcm++96uJria9Va2RjHGiPLPQwAJJsALkncBtoTQMTPeQg3lbXAO5LARj9oB7WNCaUxIlIiXOMOqzuNmfqxDjc6t+o9YrU6EQXua5Wp1McrqHS/cu9Nw78nuktHlVWZRnGLSAfWjPrdpU84djDfXuHe/8jsp4sl8hs2G9ZtcOYHaL6o50R4xk+r2qeb2avGuNqsfO9G7TT42hzVRok6mJC7pCrD8a2Vh3rqn9DVYGr2ODWkizsVljYEdTC47xcdhNZ8U9s0y7JHdFonpEv5xi9RyhvhbkBWuOTlurBgQQa80JpaWEssxDx7UZVYFOKFbsdXZYg5ZjhRiw6+Lxg6sKfgkqGI0ad1dOkYLZ0/lCswvHFKGW5SRlEZB7HIJB3i1j7KFk8oWQrLyRElgssaXZZF3MhGxlztfcSOBq6LRx31GbRTdtG0NzF3lBpcYlTq4eZJEBMUv0N79ErylyrbwbdxFIYdNFR/qYng++bNGc+khOpxs3tNafzAjdbtFQfAtu91WYpyxS3Rf8CcrVNC2CVZBrIyuvFSGHtFT1aqxGhIibmMK3TS8TfvSxqv0Uw9WeZeolJB8ak++t8df7x/sVemvcpOhYuDb7HlHut73C580G52f4Fe+hIbMNTJvWBLWPOVjv4qtc2ExQOWIQj78Fj8LVNcDM3r4lh1RJGnvYMafxmL8r/wAfyGz9SA0FD0TkCPXbfe+/rPblfYKqOlIYwIoQZWUBRHFz7Wysz+qveaL9BRt6weTqlldlPal9U+yjosCFFgFVRuUAAAdlVT1j/AkhqK88meXRuKxc6RyOsUJHKSRxEltUEAI8mVyx1hlYWB21u58OkaLHGoVQLBVFgBwAqrydwOTSm/0liL7QgFkHsu1uLGi8ULn3Vitye5u2Wt8UCrHsFM11Yoy7GwALEncALk0LBHdxU9OSDWih6ZLkfcjsT7WMYtwJpNiigHAQFmMsg5zG9j9UfUT9I95Y76Z3tUALVNRc0AFR5Cr4TVLVOCgYj8vFth1/NX5Hrq98vv7ZPzV+R66kMo0douMxoztK7FEJJkZPqruj1RuAor0bB0W//WX/ANqs0dH9DF+WnyiiDHRsj7C3y9xXjNBxSLYO65q1tbXF1IK3D3uLgeyhm0fOnq8nKO+Jrd9wT7KcmOvNWmoJdEXNvszejscIVKTq0TF5GvKtlOs7MLOLqciBtqvSmFDlXRrOPUkGeR3HpKeH8HOtNJmLEAjeCLg9xpVPoiE7FMZ23iYpn1jYfZWWemle6L5NMNRGqkhNFjLnUcaklr6t8m60P1h7+NqsNW4ryfdxq8qki7QJUKsp4rJGcj12oH0bjIvqCZRuWRCw4c5tUt7K6uk1zgtuZP79mfLhi3cGKYdKyqoYh5LpdwYyuo+o5CLqoNYEqBvtcZ5ivI9JzgSExF9Umw1SpYWUBVyttJzpu87L68UydsZI9q3FVNj4+J/a3hW6OfE/6i/37lTxz/KLjpqX7LdkbPb19W/ULZ7bcWAzprhpC6KxBBZVYqbggkA2INU+fg+okrn7kTn32ruSxjmyYbUHTleMexda59gqXxOKCtzv7c/sL05PxQWzqouxAHE0HMsk/NW8UW9jlI/4R9UdZzojD6CnvrOYQ253Z5iPwoFUL7e+j/Qgb+pPK3ER2iX3Xb4q4+s1ebUfLBUv17NeGOLFzJ2wLEYVIsOyDVUBSVBIHOHOG3adai8Jj0+qWbfaNHk7jqA0fgtHQxf04lB6TDXc9rtc++misazYMLx3yLNljk8ACaRUW1lxAHVh5iB22Wq9JYiCRQUmXlUuyI55Nm6SEPY2Ye8Kd1NgTXPztoB7RerZRclTK4ySdoz0Gk4SoPKpYi+br/F6JwGkIzLGFJa7oOarMM2AzYCwFN44lXYijsUD/FEwz85R94fzWVaSn2aXqb8AHKauLxh6sL8ktGpiL0EVJxeMtwwvyS0QLjavsrWjOwoG9WChUcVerddAifaKrlwitsyPVVoc17cUDFsuEYbRrCh2wy9Y9op3eqX7KYqE5w/XfuvUPNOz2U1bsqBPVQIWPh+K27KoTDGV+SGa5GVuC7eT/E38X4inOqKnoSMCMHe95CeJY3/iw7qT9hr3DdWwsKXyD+aaauVBvFnQDIYROdVWnIwskUx2ANEx6IcqVY9Wstv1CjI0zvRjRB1IYXBFiDmCN4NJkkK7XqUdQTDNCdU86MmytvS5yRvu7ge7hV7JammKiyrolodTRELUAIfL7+2T81fkeva88vj/AKZPzV+R66kMaaMj+hi/Lj+QVeUqrRgPIxflx/IKI1DTsVFLRVAw0QY6hqmnYqB2gqh8NRxvUSaBUKpMKapKGnBFQZBTFQosajY01MA4V3IdVFioU6rddeiFqbCIVIRigKFIwxq6PCGmQUV7ccKAoETDWq4RVbfqr2gdEBFUhBUq9saVjohyFexYbnA9YPvqyxqUd7jtFAUAaPW+Nxn4cL8slNmwwpXoz++xn4cN8slO6iTAnwfVeq/NbbKY15agKANQiusKNKVAx07ECGKqzGaYclUDDRYUA8makqGihDVqRWosKAGw971bo/DFI0U7Qqg9oABo3VqVIZALlUTFUp5Qisx2KCxtnkBc5UPidIpGbMbbDuAzvvJ7OzWHGiwouWKrAKHwmLEhaykBTa5tY5A5WPXbuomgCMiBgQRcHIiqmhq+uoABaKpRraiitealAGZ8vP7ZPzV+R66peX4/06fmr8j11ADzRX9CL8tPlFF1iNHaYmEMQD5cnH9VegOqiPTU3T+FPCgDX14RWR9NTdP4U8K701N0/hTwoA1pQVEwisp6am6fwp4V3pqbp/CnhQBqThxUDhOusz6am6fwp4V3pqbp/CnhQBozhTXhwprO+mpun8KeFd6am6fwp4U7FRoBg2rvNG6vbWf9NTdP4U8K701N0/hTwosKNB5o3VUlwhrO+mpun8KeFd6am6fwp4UWFGmXCirRCOFZT01N0/hTwrvTU3T+FPCkM1oQcK9tWR9NTdP4U8K701N0/hTwoA12rXmoKyXpqbp/CnhXempun8KeFADTRn99jPw4X5ZKd187wGlphi8UdfMrh781dyydVNfTU3T+FPCgDX11ZD01N0/hTwrvTU3T+FPCgDX11ZD01N0/hTwrvTU3T+FPCgDX11ZD01N0/hTwrvTU3T+FPCgDX11ZD01N0/hTwrvTU3T+FPCgDX11ZD01N0/hTwrvTU3T+FPCgDWyxhgVOwgg7siLGhH0YluaADlckaxNgBY325Kv7RWd9NTdP4U8K701N0/hTwooLH4wktrCUDPcijK+ffarDhZM/pTu+qMrX4H/AH/Gc9NTdP4U8K701N0/hTwpUOzSDDPY/SHbcEjZty29nsqAw0u+bediLa26s96am6fwp4V3pqbp/CnhRQWaJ8LJfKYjID1Ae09vjU+Qky+l2XvzBzsxa/DfWa9NTdP4U8K701N0/hTwooLCP+IH9un5q/I9e1mPLPSsrQLd7/SL9Veg/VXUxH//2Q==">
            <a:extLst>
              <a:ext uri="{FF2B5EF4-FFF2-40B4-BE49-F238E27FC236}">
                <a16:creationId xmlns:a16="http://schemas.microsoft.com/office/drawing/2014/main" id="{1194A842-66C4-497A-8282-8E69385F1D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pic>
        <p:nvPicPr>
          <p:cNvPr id="70664" name="Picture 8" descr="http://www.clinicalexams.co.uk/images/Gastrointestinal%20Medicine%20Resource-images/Ascites-web-large(800x600).jpg">
            <a:extLst>
              <a:ext uri="{FF2B5EF4-FFF2-40B4-BE49-F238E27FC236}">
                <a16:creationId xmlns:a16="http://schemas.microsoft.com/office/drawing/2014/main" id="{9BD8E895-51C6-4CA1-89BE-641534431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66823112-7028-4A3C-8C0D-841E4ABC22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000" dirty="0" err="1">
                <a:solidFill>
                  <a:srgbClr val="FFFF00"/>
                </a:solidFill>
              </a:rPr>
              <a:t>Πυλαιοσυστηματικές</a:t>
            </a:r>
            <a:r>
              <a:rPr lang="el-GR" sz="4000" dirty="0">
                <a:solidFill>
                  <a:srgbClr val="FFFF00"/>
                </a:solidFill>
              </a:rPr>
              <a:t> επικοινωνίες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0C3C394F-A544-47C7-8759-2F1A6058862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50825" y="1484313"/>
            <a:ext cx="4038600" cy="4525962"/>
          </a:xfrm>
        </p:spPr>
        <p:txBody>
          <a:bodyPr/>
          <a:lstStyle/>
          <a:p>
            <a:pPr algn="ctr" eaLnBrk="1" hangingPunct="1"/>
            <a:r>
              <a:rPr lang="el-GR" altLang="el-GR" b="1"/>
              <a:t>Σε θέσεις με κοινά τριχοειδικά αγγεία</a:t>
            </a:r>
          </a:p>
          <a:p>
            <a:pPr algn="ctr" eaLnBrk="1" hangingPunct="1"/>
            <a:r>
              <a:rPr lang="el-GR" altLang="el-GR" b="1"/>
              <a:t>Φλέβες ορθού-Αιμορροϊδες</a:t>
            </a:r>
          </a:p>
          <a:p>
            <a:pPr algn="ctr" eaLnBrk="1" hangingPunct="1"/>
            <a:r>
              <a:rPr lang="el-GR" altLang="el-GR" b="1"/>
              <a:t>Φλέβες καρδιοοισοφαγικής συμβολής -Κιρσοί οισοφάγου</a:t>
            </a:r>
          </a:p>
          <a:p>
            <a:pPr algn="ctr" eaLnBrk="1" hangingPunct="1"/>
            <a:r>
              <a:rPr lang="el-GR" altLang="el-GR" b="1"/>
              <a:t>Περιομφαλικές φλέβες - κεφαλή μέδουσας</a:t>
            </a:r>
          </a:p>
          <a:p>
            <a:pPr eaLnBrk="1" hangingPunct="1"/>
            <a:endParaRPr lang="en-US" altLang="el-GR"/>
          </a:p>
        </p:txBody>
      </p:sp>
      <p:pic>
        <p:nvPicPr>
          <p:cNvPr id="71684" name="Picture 7">
            <a:extLst>
              <a:ext uri="{FF2B5EF4-FFF2-40B4-BE49-F238E27FC236}">
                <a16:creationId xmlns:a16="http://schemas.microsoft.com/office/drawing/2014/main" id="{0ACEAC63-D76F-48B1-BCC8-A810F1CFC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133600"/>
            <a:ext cx="447675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C7FE62B9-47AA-47C1-8B96-D43E5CC8C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72707" name="2 - Θέση περιεχομένου">
            <a:extLst>
              <a:ext uri="{FF2B5EF4-FFF2-40B4-BE49-F238E27FC236}">
                <a16:creationId xmlns:a16="http://schemas.microsoft.com/office/drawing/2014/main" id="{FDAD6003-9D65-4559-B14C-E53686B942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72708" name="3 - Θέση περιεχομένου">
            <a:extLst>
              <a:ext uri="{FF2B5EF4-FFF2-40B4-BE49-F238E27FC236}">
                <a16:creationId xmlns:a16="http://schemas.microsoft.com/office/drawing/2014/main" id="{FF8796A9-4641-486C-B5A6-FE6639A5903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altLang="el-GR"/>
          </a:p>
        </p:txBody>
      </p:sp>
      <p:pic>
        <p:nvPicPr>
          <p:cNvPr id="72709" name="Picture 2" descr="http://i.ytimg.com/vi/4aGNqmWOuEo/maxresdefault.jpg">
            <a:extLst>
              <a:ext uri="{FF2B5EF4-FFF2-40B4-BE49-F238E27FC236}">
                <a16:creationId xmlns:a16="http://schemas.microsoft.com/office/drawing/2014/main" id="{533392CB-8F00-45F0-B9CE-DCCA85440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r="6744"/>
          <a:stretch>
            <a:fillRect/>
          </a:stretch>
        </p:blipFill>
        <p:spPr bwMode="auto">
          <a:xfrm>
            <a:off x="271463" y="642938"/>
            <a:ext cx="8453437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E89DD439-92E3-4CE8-AF75-4A6020FD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3731" name="2 - Θέση περιεχομένου">
            <a:extLst>
              <a:ext uri="{FF2B5EF4-FFF2-40B4-BE49-F238E27FC236}">
                <a16:creationId xmlns:a16="http://schemas.microsoft.com/office/drawing/2014/main" id="{80EB7016-4157-4415-8D49-F2711E75F1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 altLang="el-GR"/>
          </a:p>
        </p:txBody>
      </p:sp>
      <p:sp>
        <p:nvSpPr>
          <p:cNvPr id="73732" name="3 - Θέση περιεχομένου">
            <a:extLst>
              <a:ext uri="{FF2B5EF4-FFF2-40B4-BE49-F238E27FC236}">
                <a16:creationId xmlns:a16="http://schemas.microsoft.com/office/drawing/2014/main" id="{9628A233-00D6-4F80-8320-22C6DC77FA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73733" name="Picture 2" descr="liv230">
            <a:extLst>
              <a:ext uri="{FF2B5EF4-FFF2-40B4-BE49-F238E27FC236}">
                <a16:creationId xmlns:a16="http://schemas.microsoft.com/office/drawing/2014/main" id="{D86D4C09-93DA-4F50-9C23-41F72EB4D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97200"/>
            <a:ext cx="403860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5" descr="http://www.mdguidelines.com/images/Illustrations/esoph_va.jpg">
            <a:extLst>
              <a:ext uri="{FF2B5EF4-FFF2-40B4-BE49-F238E27FC236}">
                <a16:creationId xmlns:a16="http://schemas.microsoft.com/office/drawing/2014/main" id="{87256CEC-F8CD-45E8-9F21-08C24DAFC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997200"/>
            <a:ext cx="29622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72480C7A-9943-4EA0-82AE-6420F0C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092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4400" dirty="0">
                <a:solidFill>
                  <a:srgbClr val="FFFF00"/>
                </a:solidFill>
                <a:latin typeface="Calibri" pitchFamily="34" charset="0"/>
              </a:rPr>
              <a:t>Κλινικές επιπλοκές πυλαίας</a:t>
            </a:r>
            <a:br>
              <a:rPr lang="el-GR" sz="4400" dirty="0">
                <a:solidFill>
                  <a:srgbClr val="FFFF00"/>
                </a:solidFill>
                <a:latin typeface="Calibri" pitchFamily="34" charset="0"/>
              </a:rPr>
            </a:br>
            <a:r>
              <a:rPr lang="el-GR" sz="4400" dirty="0">
                <a:solidFill>
                  <a:srgbClr val="FFFF00"/>
                </a:solidFill>
                <a:latin typeface="Calibri" pitchFamily="34" charset="0"/>
              </a:rPr>
              <a:t>υπέρτασης</a:t>
            </a:r>
            <a:br>
              <a:rPr lang="en-US" sz="4400" dirty="0">
                <a:latin typeface="Calibri" pitchFamily="34" charset="0"/>
              </a:rPr>
            </a:br>
            <a:endParaRPr lang="el-GR" dirty="0"/>
          </a:p>
        </p:txBody>
      </p:sp>
      <p:sp>
        <p:nvSpPr>
          <p:cNvPr id="74755" name="2 - Θέση περιεχομένου">
            <a:extLst>
              <a:ext uri="{FF2B5EF4-FFF2-40B4-BE49-F238E27FC236}">
                <a16:creationId xmlns:a16="http://schemas.microsoft.com/office/drawing/2014/main" id="{18ABABBB-22B9-40B9-85D0-BED5A956A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600200"/>
            <a:ext cx="4211638" cy="4525963"/>
          </a:xfrm>
        </p:spPr>
        <p:txBody>
          <a:bodyPr/>
          <a:lstStyle/>
          <a:p>
            <a:r>
              <a:rPr lang="el-GR" altLang="el-GR">
                <a:solidFill>
                  <a:srgbClr val="FF0000"/>
                </a:solidFill>
              </a:rPr>
              <a:t>Σπληνομεγαλία</a:t>
            </a:r>
          </a:p>
          <a:p>
            <a:r>
              <a:rPr lang="el-GR" altLang="el-GR"/>
              <a:t>Από παρατεταμένη συμφόρηση</a:t>
            </a:r>
          </a:p>
          <a:p>
            <a:r>
              <a:rPr lang="el-GR" altLang="el-GR"/>
              <a:t>Ποικίλος βαθμός διόγκωσης</a:t>
            </a:r>
          </a:p>
          <a:p>
            <a:r>
              <a:rPr lang="el-GR" altLang="el-GR"/>
              <a:t>Διαταραχές υπερσπληνισμού</a:t>
            </a:r>
          </a:p>
        </p:txBody>
      </p:sp>
      <p:sp>
        <p:nvSpPr>
          <p:cNvPr id="74756" name="3 - Θέση περιεχομένου">
            <a:extLst>
              <a:ext uri="{FF2B5EF4-FFF2-40B4-BE49-F238E27FC236}">
                <a16:creationId xmlns:a16="http://schemas.microsoft.com/office/drawing/2014/main" id="{E1F01B21-0D92-4FE8-AD61-058C62D95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79838" y="1600200"/>
            <a:ext cx="4906962" cy="4525963"/>
          </a:xfrm>
        </p:spPr>
        <p:txBody>
          <a:bodyPr/>
          <a:lstStyle/>
          <a:p>
            <a:r>
              <a:rPr lang="el-GR" altLang="el-GR" dirty="0" err="1">
                <a:solidFill>
                  <a:srgbClr val="FF0000"/>
                </a:solidFill>
              </a:rPr>
              <a:t>Ηπατοπνευμονικό</a:t>
            </a:r>
            <a:r>
              <a:rPr lang="el-GR" altLang="el-GR" dirty="0">
                <a:solidFill>
                  <a:srgbClr val="FF0000"/>
                </a:solidFill>
              </a:rPr>
              <a:t> σύνδρομο</a:t>
            </a:r>
            <a:endParaRPr lang="el-GR" altLang="el-GR" dirty="0"/>
          </a:p>
          <a:p>
            <a:r>
              <a:rPr lang="el-GR" altLang="el-GR" dirty="0"/>
              <a:t>Από μεταβολές στην πνευμονική ροή αίματος</a:t>
            </a:r>
          </a:p>
          <a:p>
            <a:r>
              <a:rPr lang="el-GR" altLang="el-GR" dirty="0"/>
              <a:t>Πνευμονική αρτηριακή υπέρταση από πυλαία υπέρταση, αγγειοσυστολή και αναδιαμόρφωση πνευμονικών αγγείων που οδηγούν σε δεξιά καρδιακή ανεπάρκεια</a:t>
            </a:r>
          </a:p>
          <a:p>
            <a:r>
              <a:rPr lang="el-GR" altLang="el-GR" dirty="0"/>
              <a:t>Πιθανή αποκατάσταση πνευμονικής λειτουργίας με μεταμόσχευση ήπατος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3FD9F690-A48D-40CA-A24D-92FB927D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400" dirty="0">
                <a:solidFill>
                  <a:srgbClr val="FFFF00"/>
                </a:solidFill>
              </a:rPr>
              <a:t>Ορολογικός έλεγχος-</a:t>
            </a:r>
            <a:r>
              <a:rPr lang="el-GR" sz="2400" u="sng" dirty="0">
                <a:solidFill>
                  <a:srgbClr val="FFFF00"/>
                </a:solidFill>
              </a:rPr>
              <a:t>Ακεραιότητα </a:t>
            </a:r>
            <a:r>
              <a:rPr lang="el-GR" sz="2400" u="sng" dirty="0" err="1">
                <a:solidFill>
                  <a:srgbClr val="FFFF00"/>
                </a:solidFill>
              </a:rPr>
              <a:t>ηπατοκυττάρου</a:t>
            </a:r>
            <a:r>
              <a:rPr lang="el-GR" sz="2400" u="sng" dirty="0">
                <a:solidFill>
                  <a:srgbClr val="FFFF00"/>
                </a:solidFill>
              </a:rPr>
              <a:t>-</a:t>
            </a:r>
            <a:r>
              <a:rPr lang="el-GR" sz="2400" u="sng" dirty="0" err="1">
                <a:solidFill>
                  <a:srgbClr val="FFFF00"/>
                </a:solidFill>
              </a:rPr>
              <a:t>κυτταροπλασματικά</a:t>
            </a:r>
            <a:r>
              <a:rPr lang="el-GR" sz="2400" u="sng" dirty="0">
                <a:solidFill>
                  <a:srgbClr val="FFFF00"/>
                </a:solidFill>
              </a:rPr>
              <a:t> ηπατικά ένζυμα</a:t>
            </a:r>
            <a:br>
              <a:rPr lang="el-GR" sz="2400" u="sng" dirty="0">
                <a:solidFill>
                  <a:srgbClr val="FFFF00"/>
                </a:solidFill>
              </a:rPr>
            </a:br>
            <a:endParaRPr lang="el-GR" sz="2400" dirty="0">
              <a:solidFill>
                <a:srgbClr val="FFFF00"/>
              </a:solidFill>
            </a:endParaRP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36B3319B-1A47-445C-931B-D1B96E275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71625"/>
            <a:ext cx="5143500" cy="4708525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i="1" dirty="0"/>
              <a:t>Ακεραιότητα ΗΚ: </a:t>
            </a:r>
            <a:r>
              <a:rPr lang="el-GR" sz="2400" i="1" dirty="0" err="1">
                <a:solidFill>
                  <a:srgbClr val="FF0000"/>
                </a:solidFill>
              </a:rPr>
              <a:t>Ασπαρτική</a:t>
            </a:r>
            <a:r>
              <a:rPr lang="el-GR" sz="2400" i="1" dirty="0">
                <a:solidFill>
                  <a:srgbClr val="FF0000"/>
                </a:solidFill>
              </a:rPr>
              <a:t> </a:t>
            </a:r>
            <a:r>
              <a:rPr lang="el-GR" sz="2400" i="1" dirty="0" err="1">
                <a:solidFill>
                  <a:srgbClr val="FF0000"/>
                </a:solidFill>
              </a:rPr>
              <a:t>αμινοτρανσφεράση</a:t>
            </a:r>
            <a:r>
              <a:rPr lang="el-GR" sz="2400" i="1" dirty="0">
                <a:solidFill>
                  <a:srgbClr val="FF0000"/>
                </a:solidFill>
              </a:rPr>
              <a:t> ορού-</a:t>
            </a:r>
            <a:r>
              <a:rPr lang="el-GR" sz="2400" i="1" dirty="0" err="1">
                <a:solidFill>
                  <a:srgbClr val="FF0000"/>
                </a:solidFill>
              </a:rPr>
              <a:t>Serum aspartate</a:t>
            </a:r>
            <a:r>
              <a:rPr lang="el-GR" sz="2400" i="1" dirty="0">
                <a:solidFill>
                  <a:srgbClr val="FF0000"/>
                </a:solidFill>
              </a:rPr>
              <a:t> </a:t>
            </a:r>
            <a:r>
              <a:rPr lang="el-GR" sz="2400" i="1" dirty="0" err="1">
                <a:solidFill>
                  <a:srgbClr val="FF0000"/>
                </a:solidFill>
              </a:rPr>
              <a:t>aminotransferase</a:t>
            </a:r>
            <a:r>
              <a:rPr lang="el-GR" sz="2400" dirty="0">
                <a:solidFill>
                  <a:srgbClr val="FF0000"/>
                </a:solidFill>
              </a:rPr>
              <a:t> (AST</a:t>
            </a:r>
            <a:r>
              <a:rPr lang="el-GR" sz="2400" dirty="0"/>
              <a:t>) (περισσότερο </a:t>
            </a:r>
            <a:r>
              <a:rPr lang="el-GR" sz="2400" dirty="0" err="1"/>
              <a:t>μιτοχονδριακή</a:t>
            </a:r>
            <a:r>
              <a:rPr lang="el-GR" sz="2400" dirty="0"/>
              <a:t> εντόπιση), </a:t>
            </a:r>
            <a:r>
              <a:rPr lang="el-GR" sz="2400" i="1" dirty="0" err="1"/>
              <a:t>Αλανινο</a:t>
            </a:r>
            <a:r>
              <a:rPr lang="el-GR" sz="2400" i="1" dirty="0"/>
              <a:t>-</a:t>
            </a:r>
            <a:r>
              <a:rPr lang="el-GR" sz="2400" i="1" dirty="0" err="1"/>
              <a:t>αμινοτρανσφεράση</a:t>
            </a:r>
            <a:r>
              <a:rPr lang="el-GR" sz="2400" i="1" dirty="0"/>
              <a:t> ορού, </a:t>
            </a:r>
            <a:r>
              <a:rPr lang="el-GR" sz="2400" i="1" dirty="0" err="1">
                <a:solidFill>
                  <a:srgbClr val="FF0000"/>
                </a:solidFill>
              </a:rPr>
              <a:t>Serum</a:t>
            </a:r>
            <a:r>
              <a:rPr lang="el-GR" sz="2400" i="1" dirty="0">
                <a:solidFill>
                  <a:srgbClr val="FF0000"/>
                </a:solidFill>
              </a:rPr>
              <a:t> </a:t>
            </a:r>
            <a:r>
              <a:rPr lang="el-GR" sz="2400" i="1" dirty="0" err="1">
                <a:solidFill>
                  <a:srgbClr val="FF0000"/>
                </a:solidFill>
              </a:rPr>
              <a:t>alanine</a:t>
            </a:r>
            <a:r>
              <a:rPr lang="el-GR" sz="2400" i="1" dirty="0">
                <a:solidFill>
                  <a:srgbClr val="FF0000"/>
                </a:solidFill>
              </a:rPr>
              <a:t> </a:t>
            </a:r>
            <a:r>
              <a:rPr lang="el-GR" sz="2400" i="1" dirty="0" err="1">
                <a:solidFill>
                  <a:srgbClr val="FF0000"/>
                </a:solidFill>
              </a:rPr>
              <a:t>aminotransferase</a:t>
            </a:r>
            <a:r>
              <a:rPr lang="el-GR" sz="2400" dirty="0">
                <a:solidFill>
                  <a:srgbClr val="FF0000"/>
                </a:solidFill>
              </a:rPr>
              <a:t> (ALT)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/>
              <a:t>Και οι δύο μετατρέπουν αμινοξέα σε α-</a:t>
            </a:r>
            <a:r>
              <a:rPr lang="el-GR" sz="2400" dirty="0" err="1"/>
              <a:t>κετοξέα</a:t>
            </a:r>
            <a:r>
              <a:rPr lang="el-GR" sz="2400" dirty="0"/>
              <a:t> 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i="1" dirty="0"/>
              <a:t>Γαλακτική </a:t>
            </a:r>
            <a:r>
              <a:rPr lang="el-GR" sz="2400" i="1" dirty="0" err="1"/>
              <a:t>δεϋδρογονάση</a:t>
            </a:r>
            <a:r>
              <a:rPr lang="el-GR" sz="2400" i="1" dirty="0"/>
              <a:t> ορού, </a:t>
            </a:r>
            <a:r>
              <a:rPr lang="el-GR" sz="2400" i="1" dirty="0" err="1"/>
              <a:t>Serum</a:t>
            </a:r>
            <a:r>
              <a:rPr lang="el-GR" sz="2400" i="1" dirty="0"/>
              <a:t> </a:t>
            </a:r>
            <a:r>
              <a:rPr lang="el-GR" sz="2400" i="1" dirty="0" err="1"/>
              <a:t>lactate</a:t>
            </a:r>
            <a:r>
              <a:rPr lang="el-GR" sz="2400" i="1" dirty="0"/>
              <a:t> </a:t>
            </a:r>
            <a:r>
              <a:rPr lang="el-GR" sz="2400" i="1" dirty="0" err="1"/>
              <a:t>dehydrogenase</a:t>
            </a:r>
            <a:r>
              <a:rPr lang="el-GR" sz="2400" i="1" dirty="0"/>
              <a:t> (LDH)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l-GR" dirty="0"/>
          </a:p>
        </p:txBody>
      </p:sp>
      <p:pic>
        <p:nvPicPr>
          <p:cNvPr id="75780" name="Picture 5" descr="http://i2.wp.com/saglikdanisma.net/wp-content/uploads/2010/01/alt_ast.jpg?resize=388%2C215">
            <a:extLst>
              <a:ext uri="{FF2B5EF4-FFF2-40B4-BE49-F238E27FC236}">
                <a16:creationId xmlns:a16="http://schemas.microsoft.com/office/drawing/2014/main" id="{D124DFF2-30ED-44A2-BD25-FC0C47EEA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500188"/>
            <a:ext cx="35004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7" descr="https://upload.wikimedia.org/wikipedia/commons/d/d5/LDH_activity-_normal_vs_canceous_cells.png">
            <a:extLst>
              <a:ext uri="{FF2B5EF4-FFF2-40B4-BE49-F238E27FC236}">
                <a16:creationId xmlns:a16="http://schemas.microsoft.com/office/drawing/2014/main" id="{58D8E3FB-4067-4C02-87E2-BF11B28B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t="12682" r="57269" b="13179"/>
          <a:stretch>
            <a:fillRect/>
          </a:stretch>
        </p:blipFill>
        <p:spPr bwMode="auto">
          <a:xfrm>
            <a:off x="5214938" y="3500438"/>
            <a:ext cx="3597275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DAC30B22-F84D-42FE-85BA-14A9C44B2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3100" dirty="0">
                <a:solidFill>
                  <a:srgbClr val="FFFF00"/>
                </a:solidFill>
              </a:rPr>
              <a:t>Ορολογικός έλεγχος-</a:t>
            </a:r>
            <a:r>
              <a:rPr lang="el-GR" sz="3100" u="sng" dirty="0">
                <a:solidFill>
                  <a:srgbClr val="FFFF00"/>
                </a:solidFill>
              </a:rPr>
              <a:t>Διαταραχή της εκκριτικής λειτουργίας των χοληφόρων</a:t>
            </a:r>
            <a:br>
              <a:rPr lang="el-GR" sz="4400" u="sng" dirty="0"/>
            </a:b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76803" name="2 - Θέση περιεχομένου">
            <a:extLst>
              <a:ext uri="{FF2B5EF4-FFF2-40B4-BE49-F238E27FC236}">
                <a16:creationId xmlns:a16="http://schemas.microsoft.com/office/drawing/2014/main" id="{538AD497-5F33-4C43-AE62-49A2DF6F5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85875"/>
            <a:ext cx="5000625" cy="5143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l-GR" altLang="el-GR" sz="2000" dirty="0">
                <a:solidFill>
                  <a:srgbClr val="FF0000"/>
                </a:solidFill>
              </a:rPr>
              <a:t>Λειτουργία απέκκρισης χολής</a:t>
            </a:r>
            <a:r>
              <a:rPr lang="el-GR" altLang="el-GR" sz="2000" dirty="0"/>
              <a:t>: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l-GR" altLang="el-GR" sz="2000" dirty="0" err="1"/>
              <a:t>Χολερυθρίνη</a:t>
            </a:r>
            <a:r>
              <a:rPr lang="el-GR" altLang="el-GR" sz="2000" dirty="0"/>
              <a:t> ορού και ούρων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l-GR" altLang="el-GR" sz="2000" dirty="0"/>
              <a:t>Ένζυμα της κυτταρικής μεμβράνης από καταστροφή του χοληφόρου </a:t>
            </a:r>
            <a:r>
              <a:rPr lang="el-GR" altLang="el-GR" sz="2000" dirty="0" err="1"/>
              <a:t>σωληναρίου</a:t>
            </a:r>
            <a:r>
              <a:rPr lang="el-GR" altLang="el-GR" sz="2000" dirty="0"/>
              <a:t>: 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l-GR" altLang="el-GR" sz="2000" u="sng" dirty="0" err="1">
                <a:solidFill>
                  <a:srgbClr val="FF0000"/>
                </a:solidFill>
              </a:rPr>
              <a:t>Ενζυμα</a:t>
            </a:r>
            <a:r>
              <a:rPr lang="el-GR" altLang="el-GR" sz="2000" u="sng" dirty="0">
                <a:solidFill>
                  <a:srgbClr val="FF0000"/>
                </a:solidFill>
              </a:rPr>
              <a:t> κυτταρικής μεμβράνης: 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l-GR" altLang="el-GR" sz="2000" u="sng" dirty="0"/>
              <a:t>αλκαλική </a:t>
            </a:r>
            <a:r>
              <a:rPr lang="el-GR" altLang="el-GR" sz="2000" u="sng" dirty="0" err="1"/>
              <a:t>φωσφατάση</a:t>
            </a:r>
            <a:r>
              <a:rPr lang="el-GR" altLang="el-GR" sz="2000" u="sng" dirty="0"/>
              <a:t> (</a:t>
            </a:r>
            <a:r>
              <a:rPr lang="el-GR" altLang="el-GR" sz="2000" dirty="0" err="1"/>
              <a:t>Serum</a:t>
            </a:r>
            <a:r>
              <a:rPr lang="el-GR" altLang="el-GR" sz="2000" dirty="0"/>
              <a:t> </a:t>
            </a:r>
            <a:r>
              <a:rPr lang="el-GR" altLang="el-GR" sz="2000" dirty="0" err="1"/>
              <a:t>alkaline</a:t>
            </a:r>
            <a:r>
              <a:rPr lang="el-GR" altLang="el-GR" sz="2000" dirty="0"/>
              <a:t> </a:t>
            </a:r>
            <a:r>
              <a:rPr lang="el-GR" altLang="el-GR" sz="2000" dirty="0" err="1"/>
              <a:t>phosphatase</a:t>
            </a:r>
            <a:r>
              <a:rPr lang="el-GR" altLang="el-GR" sz="2000" dirty="0"/>
              <a:t>)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l-GR" altLang="el-GR" sz="2000" u="sng" dirty="0"/>
              <a:t>γ-</a:t>
            </a:r>
            <a:r>
              <a:rPr lang="el-GR" altLang="el-GR" sz="2000" u="sng" dirty="0" err="1"/>
              <a:t>γλουταμυλική</a:t>
            </a:r>
            <a:r>
              <a:rPr lang="el-GR" altLang="el-GR" sz="2000" u="sng" dirty="0"/>
              <a:t> </a:t>
            </a:r>
            <a:r>
              <a:rPr lang="el-GR" altLang="el-GR" sz="2000" u="sng" dirty="0" err="1"/>
              <a:t>τρανσπεπτιδάση</a:t>
            </a:r>
            <a:r>
              <a:rPr lang="el-GR" altLang="el-GR" sz="2000" u="sng" dirty="0"/>
              <a:t>- </a:t>
            </a:r>
            <a:r>
              <a:rPr lang="el-GR" altLang="el-GR" sz="2000" dirty="0" err="1"/>
              <a:t>Serum</a:t>
            </a:r>
            <a:r>
              <a:rPr lang="el-GR" altLang="el-GR" sz="2000" dirty="0"/>
              <a:t> γ-</a:t>
            </a:r>
            <a:r>
              <a:rPr lang="el-GR" altLang="el-GR" sz="2000" dirty="0" err="1"/>
              <a:t>glutamyl</a:t>
            </a:r>
            <a:r>
              <a:rPr lang="el-GR" altLang="el-GR" sz="2000" dirty="0"/>
              <a:t> </a:t>
            </a:r>
            <a:r>
              <a:rPr lang="el-GR" altLang="el-GR" sz="2000" dirty="0" err="1"/>
              <a:t>transpeptidase</a:t>
            </a:r>
            <a:r>
              <a:rPr lang="el-GR" altLang="el-GR" sz="2000" dirty="0"/>
              <a:t> </a:t>
            </a:r>
            <a:r>
              <a:rPr lang="el-GR" altLang="el-GR" sz="2000" u="sng" dirty="0"/>
              <a:t>(γ-GT) </a:t>
            </a:r>
            <a:r>
              <a:rPr lang="el-GR" altLang="el-GR" sz="2000" dirty="0"/>
              <a:t>ένζυμο που καταλύει τη μεταφορά μιας ομάδας γ-</a:t>
            </a:r>
            <a:r>
              <a:rPr lang="el-GR" altLang="el-GR" sz="2000" dirty="0" err="1"/>
              <a:t>γλουταμυλίου</a:t>
            </a:r>
            <a:r>
              <a:rPr lang="el-GR" altLang="el-GR" sz="2000" dirty="0"/>
              <a:t> από ένα γ-</a:t>
            </a:r>
            <a:r>
              <a:rPr lang="el-GR" altLang="el-GR" sz="2000" dirty="0" err="1"/>
              <a:t>γλουταμυλοπεπτίδιο</a:t>
            </a:r>
            <a:r>
              <a:rPr lang="el-GR" altLang="el-GR" sz="2000" dirty="0"/>
              <a:t> σε ένα άλλο πεπτίδιο ή </a:t>
            </a:r>
            <a:r>
              <a:rPr lang="el-GR" altLang="el-GR" sz="2000" dirty="0" err="1"/>
              <a:t>αμινοξύ</a:t>
            </a:r>
            <a:r>
              <a:rPr lang="el-GR" altLang="el-GR" sz="2000" dirty="0"/>
              <a:t> (Αποτελεί την πιο ευαίσθητη εξέταση για την ανίχνευση του </a:t>
            </a:r>
            <a:r>
              <a:rPr lang="el-GR" altLang="el-GR" sz="2000" dirty="0">
                <a:solidFill>
                  <a:srgbClr val="FF0000"/>
                </a:solidFill>
              </a:rPr>
              <a:t>αποφρακτικού ίκτερου, της </a:t>
            </a:r>
            <a:r>
              <a:rPr lang="el-GR" altLang="el-GR" sz="2000" dirty="0" err="1">
                <a:solidFill>
                  <a:srgbClr val="FF0000"/>
                </a:solidFill>
              </a:rPr>
              <a:t>χολαγγειίτιδας</a:t>
            </a:r>
            <a:r>
              <a:rPr lang="el-GR" altLang="el-GR" sz="2000" dirty="0">
                <a:solidFill>
                  <a:srgbClr val="FF0000"/>
                </a:solidFill>
              </a:rPr>
              <a:t> και της </a:t>
            </a:r>
            <a:r>
              <a:rPr lang="el-GR" altLang="el-GR" sz="2000" dirty="0" err="1">
                <a:solidFill>
                  <a:srgbClr val="FF0000"/>
                </a:solidFill>
              </a:rPr>
              <a:t>χολοκυστίτιδος</a:t>
            </a:r>
            <a:r>
              <a:rPr lang="el-GR" altLang="el-GR" sz="2000" dirty="0"/>
              <a:t>) 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l-GR" altLang="el-GR" sz="2000" u="sng" dirty="0"/>
              <a:t>5’ </a:t>
            </a:r>
            <a:r>
              <a:rPr lang="el-GR" altLang="el-GR" sz="2000" u="sng" dirty="0" err="1"/>
              <a:t>νουκλεοτιδάση</a:t>
            </a:r>
            <a:r>
              <a:rPr lang="el-GR" altLang="el-GR" sz="2000" dirty="0"/>
              <a:t> του ορού (</a:t>
            </a:r>
            <a:r>
              <a:rPr lang="el-GR" altLang="el-GR" sz="2000" dirty="0" err="1"/>
              <a:t>Serum</a:t>
            </a:r>
            <a:r>
              <a:rPr lang="el-GR" altLang="el-GR" sz="2000" dirty="0"/>
              <a:t> 5'-nucleotidase)</a:t>
            </a:r>
          </a:p>
        </p:txBody>
      </p:sp>
      <p:sp>
        <p:nvSpPr>
          <p:cNvPr id="76804" name="4 - Θέση περιεχομένου">
            <a:extLst>
              <a:ext uri="{FF2B5EF4-FFF2-40B4-BE49-F238E27FC236}">
                <a16:creationId xmlns:a16="http://schemas.microsoft.com/office/drawing/2014/main" id="{9E72A419-D0BD-4EB9-AD76-14C5C47363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altLang="el-GR"/>
          </a:p>
        </p:txBody>
      </p:sp>
      <p:pic>
        <p:nvPicPr>
          <p:cNvPr id="76805" name="Picture 2" descr="eHnZCzz2IZU1GLwWW5FTwg">
            <a:extLst>
              <a:ext uri="{FF2B5EF4-FFF2-40B4-BE49-F238E27FC236}">
                <a16:creationId xmlns:a16="http://schemas.microsoft.com/office/drawing/2014/main" id="{9F831C9F-7901-4AB4-9B4E-4FFD046F2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214438"/>
            <a:ext cx="407193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7" descr="http://image.slidesharecdn.com/020112-rvandyke-livertests-120621102932-phpapp01/95/020112b-liver-tests-use-and-interpretation-30-728.jpg?cb=1340274729">
            <a:extLst>
              <a:ext uri="{FF2B5EF4-FFF2-40B4-BE49-F238E27FC236}">
                <a16:creationId xmlns:a16="http://schemas.microsoft.com/office/drawing/2014/main" id="{E89D65DE-FE6D-4D3F-B5AA-E035E1110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800475"/>
            <a:ext cx="40767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B5020C6E-6E83-4C30-847D-A8557A8F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Ηπατικό λόβιο</a:t>
            </a:r>
          </a:p>
        </p:txBody>
      </p:sp>
      <p:pic>
        <p:nvPicPr>
          <p:cNvPr id="8195" name="Picture 1026">
            <a:extLst>
              <a:ext uri="{FF2B5EF4-FFF2-40B4-BE49-F238E27FC236}">
                <a16:creationId xmlns:a16="http://schemas.microsoft.com/office/drawing/2014/main" id="{2649D46F-206E-4270-8E30-463C849C8A6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14735" r="14372" b="7487"/>
          <a:stretch>
            <a:fillRect/>
          </a:stretch>
        </p:blipFill>
        <p:spPr>
          <a:xfrm>
            <a:off x="296863" y="2413000"/>
            <a:ext cx="4198937" cy="3016250"/>
          </a:xfrm>
          <a:noFill/>
        </p:spPr>
      </p:pic>
      <p:pic>
        <p:nvPicPr>
          <p:cNvPr id="8196" name="Picture 1027">
            <a:extLst>
              <a:ext uri="{FF2B5EF4-FFF2-40B4-BE49-F238E27FC236}">
                <a16:creationId xmlns:a16="http://schemas.microsoft.com/office/drawing/2014/main" id="{D651F651-CE6F-4A41-B2D2-B02524E29B1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 t="21227" r="15094" b="26886"/>
          <a:stretch>
            <a:fillRect/>
          </a:stretch>
        </p:blipFill>
        <p:spPr>
          <a:xfrm>
            <a:off x="4572000" y="2643188"/>
            <a:ext cx="4329113" cy="2214562"/>
          </a:xfrm>
          <a:noFill/>
        </p:spPr>
      </p:pic>
      <p:cxnSp>
        <p:nvCxnSpPr>
          <p:cNvPr id="4" name="Ευθύγραμμο βέλος σύνδεσης 3">
            <a:extLst>
              <a:ext uri="{FF2B5EF4-FFF2-40B4-BE49-F238E27FC236}">
                <a16:creationId xmlns:a16="http://schemas.microsoft.com/office/drawing/2014/main" id="{C83C38A3-CA90-4BB7-B93D-08533201AB70}"/>
              </a:ext>
            </a:extLst>
          </p:cNvPr>
          <p:cNvCxnSpPr/>
          <p:nvPr/>
        </p:nvCxnSpPr>
        <p:spPr>
          <a:xfrm>
            <a:off x="5652120" y="3212976"/>
            <a:ext cx="504056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296AB45-09DF-46A9-A781-C606CD29E1B3}"/>
              </a:ext>
            </a:extLst>
          </p:cNvPr>
          <p:cNvSpPr/>
          <p:nvPr/>
        </p:nvSpPr>
        <p:spPr>
          <a:xfrm>
            <a:off x="4716016" y="2708920"/>
            <a:ext cx="93610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Πυλαία φλέβα</a:t>
            </a:r>
          </a:p>
        </p:txBody>
      </p: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C4A03DA2-5815-4160-9D8E-B6CA86207930}"/>
              </a:ext>
            </a:extLst>
          </p:cNvPr>
          <p:cNvCxnSpPr/>
          <p:nvPr/>
        </p:nvCxnSpPr>
        <p:spPr>
          <a:xfrm>
            <a:off x="6516216" y="3068960"/>
            <a:ext cx="360040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70234040-F669-4704-8140-C18A898195EC}"/>
              </a:ext>
            </a:extLst>
          </p:cNvPr>
          <p:cNvSpPr/>
          <p:nvPr/>
        </p:nvSpPr>
        <p:spPr>
          <a:xfrm>
            <a:off x="6156176" y="2643188"/>
            <a:ext cx="1008112" cy="425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Ηπατική αρτηρία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>
            <a:extLst>
              <a:ext uri="{FF2B5EF4-FFF2-40B4-BE49-F238E27FC236}">
                <a16:creationId xmlns:a16="http://schemas.microsoft.com/office/drawing/2014/main" id="{9866B2F0-3B7C-474D-BE10-192D71E9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Ορολογικός έλεγχος</a:t>
            </a: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A48F02E5-F9F9-482A-971A-10EADBDFAB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3600" b="1" u="sng"/>
              <a:t>Διαταραχή της λειτουργίας των ηπατοκυττάρων</a:t>
            </a:r>
            <a:r>
              <a:rPr lang="el-GR" altLang="el-GR" sz="3600" b="1"/>
              <a:t> </a:t>
            </a:r>
            <a:r>
              <a:rPr lang="el-GR" altLang="el-GR" b="1"/>
              <a:t>(αλβουμίνη, χρόνος προθρομβίνης)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b="1" u="sng"/>
              <a:t>Μεταβολισμός ηπατοκυττάρου</a:t>
            </a:r>
            <a:r>
              <a:rPr lang="el-GR" altLang="el-GR" b="1"/>
              <a:t>: Αμμωνία ορού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E0B3D6E4-193E-40AD-964B-92E9916FC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FFFF00"/>
                </a:solidFill>
              </a:rPr>
              <a:t>Ηπατικό λόβιο</a:t>
            </a:r>
          </a:p>
        </p:txBody>
      </p:sp>
      <p:sp>
        <p:nvSpPr>
          <p:cNvPr id="9219" name="AutoShape 2" descr="Αποτέλεσμα εικόνας για liver histology hepatocyte">
            <a:extLst>
              <a:ext uri="{FF2B5EF4-FFF2-40B4-BE49-F238E27FC236}">
                <a16:creationId xmlns:a16="http://schemas.microsoft.com/office/drawing/2014/main" id="{2BF41058-99D1-40AD-9463-7BFF284C8C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pic>
        <p:nvPicPr>
          <p:cNvPr id="9220" name="Picture 6" descr="http://www.izbi.uni-leipzig.de/bilder/AG/AG2/14.gif">
            <a:extLst>
              <a:ext uri="{FF2B5EF4-FFF2-40B4-BE49-F238E27FC236}">
                <a16:creationId xmlns:a16="http://schemas.microsoft.com/office/drawing/2014/main" id="{E325A3A2-6F46-4DB7-91F8-A715F9EB7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3" t="5376" r="20271"/>
          <a:stretch>
            <a:fillRect/>
          </a:stretch>
        </p:blipFill>
        <p:spPr bwMode="auto">
          <a:xfrm>
            <a:off x="428625" y="1714500"/>
            <a:ext cx="3429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LIVER003">
            <a:extLst>
              <a:ext uri="{FF2B5EF4-FFF2-40B4-BE49-F238E27FC236}">
                <a16:creationId xmlns:a16="http://schemas.microsoft.com/office/drawing/2014/main" id="{174F8D61-3694-4333-B3F8-0FD4B7BA4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714500"/>
            <a:ext cx="4929187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ποκορύφωμα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Αποκορύφωμα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ποκορύφωμα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5926</TotalTime>
  <Words>2373</Words>
  <Application>Microsoft Office PowerPoint</Application>
  <PresentationFormat>Προβολή στην οθόνη (4:3)</PresentationFormat>
  <Paragraphs>298</Paragraphs>
  <Slides>80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80</vt:i4>
      </vt:variant>
    </vt:vector>
  </HeadingPairs>
  <TitlesOfParts>
    <vt:vector size="89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Αποκορύφωμα</vt:lpstr>
      <vt:lpstr>Ήπαρ-ΓενικΕσ ΑρχΕΣ</vt:lpstr>
      <vt:lpstr>Ανατομία ήπατος</vt:lpstr>
      <vt:lpstr>Παρουσίαση του PowerPoint</vt:lpstr>
      <vt:lpstr>Λειτουργίες ήπατος</vt:lpstr>
      <vt:lpstr>Διπλή αιμάτωση</vt:lpstr>
      <vt:lpstr>Ιστολογία του ήπατος</vt:lpstr>
      <vt:lpstr>Παρουσίαση του PowerPoint</vt:lpstr>
      <vt:lpstr>Ηπατικό λόβιο</vt:lpstr>
      <vt:lpstr>Ηπατικό λόβιο</vt:lpstr>
      <vt:lpstr>Αφοριστικό πέταλο</vt:lpstr>
      <vt:lpstr>Πυλαίο διάστημα</vt:lpstr>
      <vt:lpstr>Παρουσίαση του PowerPoint</vt:lpstr>
      <vt:lpstr>Ηπατική νόσος</vt:lpstr>
      <vt:lpstr>Ηπατική νόσος</vt:lpstr>
      <vt:lpstr>Αντίδραση ήπατος σε βλαπτικούς παράγοντες-ηπατική βλάβη </vt:lpstr>
      <vt:lpstr>Παρουσίαση του PowerPoint</vt:lpstr>
      <vt:lpstr>Αντίδραση ήπατος σε βλαπτικούς παράγοντες-ηπατική βλάβη </vt:lpstr>
      <vt:lpstr>Παρουσίαση του PowerPoint</vt:lpstr>
      <vt:lpstr>Αντίδραση ήπατος σε βλαπτικούς παράγοντες</vt:lpstr>
      <vt:lpstr>Παρουσίαση του PowerPoint</vt:lpstr>
      <vt:lpstr>Χολή </vt:lpstr>
      <vt:lpstr>Χολή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Μεταβολισμός χολερυθρίνης</vt:lpstr>
      <vt:lpstr>Μεταβολισμός χολερυθρίνης</vt:lpstr>
      <vt:lpstr>Μεταβολισμός χολερυθρίνης</vt:lpstr>
      <vt:lpstr>Χολερυθρίνη </vt:lpstr>
      <vt:lpstr>Ίκτερος – αίτια</vt:lpstr>
      <vt:lpstr>Παρουσίαση του PowerPoint</vt:lpstr>
      <vt:lpstr>Παρουσίαση του PowerPoint</vt:lpstr>
      <vt:lpstr>Χολερυθρίνη</vt:lpstr>
      <vt:lpstr>Χολόσταση</vt:lpstr>
      <vt:lpstr>Παρουσίαση του PowerPoint</vt:lpstr>
      <vt:lpstr>Χολόσταση</vt:lpstr>
      <vt:lpstr>Χολόσταση</vt:lpstr>
      <vt:lpstr>Χολερυθρίνη</vt:lpstr>
      <vt:lpstr>Παρουσίαση του PowerPoint</vt:lpstr>
      <vt:lpstr>Υπερχολερυθριναιμία</vt:lpstr>
      <vt:lpstr>Κλινικά σύνδρομα ηπατικής νόσου</vt:lpstr>
      <vt:lpstr>Χολόσταση</vt:lpstr>
      <vt:lpstr>Χολόσταση  (συστηματική κατακράτηση χολερυθρίνης, χολικών αλάτων και χοληστερόλης)</vt:lpstr>
      <vt:lpstr>Χολόσταση-παθολογοανατομική εικόνα</vt:lpstr>
      <vt:lpstr>Παρουσίαση του PowerPoint</vt:lpstr>
      <vt:lpstr>Ηπατική ανεπάρκεια-Αίτια </vt:lpstr>
      <vt:lpstr>Οξεία ηπατική ανεπάρκεια</vt:lpstr>
      <vt:lpstr>Ηπατική ανεπάρκεια-Κλινικά χαρακτηριστικά</vt:lpstr>
      <vt:lpstr>Ηπατική ανεπάρκεια-Κλινικά χαρακτηριστικά</vt:lpstr>
      <vt:lpstr>Ηπατική ανεπάρκεια-επιπλοκές</vt:lpstr>
      <vt:lpstr>Ηπατική εγκεφαλοπάθεια</vt:lpstr>
      <vt:lpstr>Ηπατική εγκεφαλοπάθεια</vt:lpstr>
      <vt:lpstr>Ηπατονεφρικό σύνδρομο</vt:lpstr>
      <vt:lpstr>Κίρρωση ήπατος</vt:lpstr>
      <vt:lpstr>Κίρρωση-Αίτια</vt:lpstr>
      <vt:lpstr>Κίρρωση</vt:lpstr>
      <vt:lpstr>Παρουσίαση του PowerPoint</vt:lpstr>
      <vt:lpstr>Κίρρωση-παθογενετικοί μηχανισμοί</vt:lpstr>
      <vt:lpstr>Κίρρωση-παθογενετικοί μηχανισμοί</vt:lpstr>
      <vt:lpstr>Κίρρωση-παθογενετικοί μηχανισμοί</vt:lpstr>
      <vt:lpstr>Κίρρωση-παθογενετικοί μηχανισμοί</vt:lpstr>
      <vt:lpstr>Παρουσίαση του PowerPoint</vt:lpstr>
      <vt:lpstr>Παρουσίαση του PowerPoint</vt:lpstr>
      <vt:lpstr>Παρουσίαση του PowerPoint</vt:lpstr>
      <vt:lpstr>Κίρρωση-κλινική εικόνα </vt:lpstr>
      <vt:lpstr>Πυλαία υπέρταση-μηχανισμοί</vt:lpstr>
      <vt:lpstr>Πυλαία υπέρταση</vt:lpstr>
      <vt:lpstr>Πυλαία υπέρταση</vt:lpstr>
      <vt:lpstr>Παρουσίαση του PowerPoint</vt:lpstr>
      <vt:lpstr>Ασκίτης (συγκέντρωση &gt;500ml στην περιτοναϊκή κοιλότητα)</vt:lpstr>
      <vt:lpstr>Ασκίτης</vt:lpstr>
      <vt:lpstr>Παρουσίαση του PowerPoint</vt:lpstr>
      <vt:lpstr>Πυλαιοσυστηματικές επικοινωνίες</vt:lpstr>
      <vt:lpstr>Παρουσίαση του PowerPoint</vt:lpstr>
      <vt:lpstr>Παρουσίαση του PowerPoint</vt:lpstr>
      <vt:lpstr>Κλινικές επιπλοκές πυλαίας υπέρτασης </vt:lpstr>
      <vt:lpstr>Ορολογικός έλεγχος-Ακεραιότητα ηπατοκυττάρου-κυτταροπλασματικά ηπατικά ένζυμα </vt:lpstr>
      <vt:lpstr>Ορολογικός έλεγχος-Διαταραχή της εκκριτικής λειτουργίας των χοληφόρων </vt:lpstr>
      <vt:lpstr>Ορολογικός έλεγχος</vt:lpstr>
    </vt:vector>
  </TitlesOfParts>
  <Company>dypede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dkoumou</dc:creator>
  <cp:lastModifiedBy>ΚΩΣΤΑΣ ΦΟΥΣΕΚΗΣ</cp:lastModifiedBy>
  <cp:revision>167</cp:revision>
  <dcterms:created xsi:type="dcterms:W3CDTF">2015-09-30T07:01:46Z</dcterms:created>
  <dcterms:modified xsi:type="dcterms:W3CDTF">2020-11-01T11:03:48Z</dcterms:modified>
</cp:coreProperties>
</file>