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9" r:id="rId3"/>
    <p:sldMasterId id="2147483706" r:id="rId4"/>
    <p:sldMasterId id="2147483725" r:id="rId5"/>
    <p:sldMasterId id="2147483753" r:id="rId6"/>
  </p:sldMasterIdLst>
  <p:notesMasterIdLst>
    <p:notesMasterId r:id="rId79"/>
  </p:notesMasterIdLst>
  <p:sldIdLst>
    <p:sldId id="325" r:id="rId7"/>
    <p:sldId id="387" r:id="rId8"/>
    <p:sldId id="347" r:id="rId9"/>
    <p:sldId id="388" r:id="rId10"/>
    <p:sldId id="389" r:id="rId11"/>
    <p:sldId id="390" r:id="rId12"/>
    <p:sldId id="510" r:id="rId13"/>
    <p:sldId id="384" r:id="rId14"/>
    <p:sldId id="403" r:id="rId15"/>
    <p:sldId id="404" r:id="rId16"/>
    <p:sldId id="405" r:id="rId17"/>
    <p:sldId id="406" r:id="rId18"/>
    <p:sldId id="395" r:id="rId19"/>
    <p:sldId id="396" r:id="rId20"/>
    <p:sldId id="397" r:id="rId21"/>
    <p:sldId id="398" r:id="rId22"/>
    <p:sldId id="400" r:id="rId23"/>
    <p:sldId id="256" r:id="rId24"/>
    <p:sldId id="410" r:id="rId25"/>
    <p:sldId id="490" r:id="rId26"/>
    <p:sldId id="489" r:id="rId27"/>
    <p:sldId id="491" r:id="rId28"/>
    <p:sldId id="492" r:id="rId29"/>
    <p:sldId id="493" r:id="rId30"/>
    <p:sldId id="426" r:id="rId31"/>
    <p:sldId id="495" r:id="rId32"/>
    <p:sldId id="441" r:id="rId33"/>
    <p:sldId id="443" r:id="rId34"/>
    <p:sldId id="444" r:id="rId35"/>
    <p:sldId id="386" r:id="rId36"/>
    <p:sldId id="263" r:id="rId37"/>
    <p:sldId id="360" r:id="rId38"/>
    <p:sldId id="331" r:id="rId39"/>
    <p:sldId id="265" r:id="rId40"/>
    <p:sldId id="497" r:id="rId41"/>
    <p:sldId id="326" r:id="rId42"/>
    <p:sldId id="327" r:id="rId43"/>
    <p:sldId id="322" r:id="rId44"/>
    <p:sldId id="333" r:id="rId45"/>
    <p:sldId id="334" r:id="rId46"/>
    <p:sldId id="363" r:id="rId47"/>
    <p:sldId id="355" r:id="rId48"/>
    <p:sldId id="332" r:id="rId49"/>
    <p:sldId id="337" r:id="rId50"/>
    <p:sldId id="335" r:id="rId51"/>
    <p:sldId id="338" r:id="rId52"/>
    <p:sldId id="339" r:id="rId53"/>
    <p:sldId id="369" r:id="rId54"/>
    <p:sldId id="336" r:id="rId55"/>
    <p:sldId id="340" r:id="rId56"/>
    <p:sldId id="353" r:id="rId57"/>
    <p:sldId id="364" r:id="rId58"/>
    <p:sldId id="350" r:id="rId59"/>
    <p:sldId id="446" r:id="rId60"/>
    <p:sldId id="447" r:id="rId61"/>
    <p:sldId id="381" r:id="rId62"/>
    <p:sldId id="449" r:id="rId63"/>
    <p:sldId id="474" r:id="rId64"/>
    <p:sldId id="498" r:id="rId65"/>
    <p:sldId id="503" r:id="rId66"/>
    <p:sldId id="257" r:id="rId67"/>
    <p:sldId id="502" r:id="rId68"/>
    <p:sldId id="463" r:id="rId69"/>
    <p:sldId id="500" r:id="rId70"/>
    <p:sldId id="460" r:id="rId71"/>
    <p:sldId id="505" r:id="rId72"/>
    <p:sldId id="453" r:id="rId73"/>
    <p:sldId id="451" r:id="rId74"/>
    <p:sldId id="507" r:id="rId75"/>
    <p:sldId id="508" r:id="rId76"/>
    <p:sldId id="472" r:id="rId77"/>
    <p:sldId id="473" r:id="rId7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7" autoAdjust="0"/>
    <p:restoredTop sz="84570" autoAdjust="0"/>
  </p:normalViewPr>
  <p:slideViewPr>
    <p:cSldViewPr>
      <p:cViewPr varScale="1">
        <p:scale>
          <a:sx n="69" d="100"/>
          <a:sy n="69" d="100"/>
        </p:scale>
        <p:origin x="-114" y="-102"/>
      </p:cViewPr>
      <p:guideLst>
        <p:guide orient="horz" pos="2160"/>
        <p:guide pos="2880"/>
      </p:guideLst>
    </p:cSldViewPr>
  </p:slideViewPr>
  <p:outlineViewPr>
    <p:cViewPr>
      <p:scale>
        <a:sx n="33" d="100"/>
        <a:sy n="33" d="100"/>
      </p:scale>
      <p:origin x="53" y="31738"/>
    </p:cViewPr>
    <p:sldLst>
      <p:sld r:id="rId1" collapse="1"/>
    </p:sldLst>
  </p:outlineViewPr>
  <p:notesTextViewPr>
    <p:cViewPr>
      <p:scale>
        <a:sx n="100" d="100"/>
        <a:sy n="100" d="100"/>
      </p:scale>
      <p:origin x="0" y="0"/>
    </p:cViewPr>
  </p:notesTextViewPr>
  <p:sorterViewPr>
    <p:cViewPr varScale="1">
      <p:scale>
        <a:sx n="1" d="1"/>
        <a:sy n="1" d="1"/>
      </p:scale>
      <p:origin x="0" y="-1398"/>
    </p:cViewPr>
  </p:sorterViewPr>
  <p:notesViewPr>
    <p:cSldViewPr>
      <p:cViewPr varScale="1">
        <p:scale>
          <a:sx n="66" d="100"/>
          <a:sy n="66" d="100"/>
        </p:scale>
        <p:origin x="3252" y="7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A77FC-C907-4B4A-89B3-B4EBB81B4811}" type="datetimeFigureOut">
              <a:rPr lang="el-GR" smtClean="0"/>
              <a:pPr/>
              <a:t>3/10/2019</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0201B-1AA8-4DB4-A613-510B4D5EBCC7}" type="slidenum">
              <a:rPr lang="el-GR" smtClean="0"/>
              <a:pPr/>
              <a:t>‹#›</a:t>
            </a:fld>
            <a:endParaRPr lang="el-GR"/>
          </a:p>
        </p:txBody>
      </p:sp>
    </p:spTree>
    <p:extLst>
      <p:ext uri="{BB962C8B-B14F-4D97-AF65-F5344CB8AC3E}">
        <p14:creationId xmlns:p14="http://schemas.microsoft.com/office/powerpoint/2010/main" xmlns="" val="2901623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936F2B-8F46-417D-9896-98C88A585487}" type="slidenum">
              <a:rPr lang="el-GR" altLang="el-GR" smtClean="0"/>
              <a:pPr>
                <a:spcBef>
                  <a:spcPct val="0"/>
                </a:spcBef>
              </a:pPr>
              <a:t>3</a:t>
            </a:fld>
            <a:endParaRPr lang="el-GR" altLang="el-GR"/>
          </a:p>
        </p:txBody>
      </p:sp>
      <p:sp>
        <p:nvSpPr>
          <p:cNvPr id="100355" name="Rectangle 2"/>
          <p:cNvSpPr>
            <a:spLocks noGrp="1" noRot="1" noChangeAspect="1" noChangeArrowheads="1" noTextEdit="1"/>
          </p:cNvSpPr>
          <p:nvPr>
            <p:ph type="sldImg"/>
          </p:nvPr>
        </p:nvSpPr>
        <p:spPr>
          <a:xfrm>
            <a:off x="1143000" y="830263"/>
            <a:ext cx="4575175" cy="3432175"/>
          </a:xfrm>
          <a:ln/>
        </p:spPr>
      </p:sp>
      <p:sp>
        <p:nvSpPr>
          <p:cNvPr id="100356" name="Rectangle 3"/>
          <p:cNvSpPr>
            <a:spLocks noGrp="1" noChangeArrowheads="1"/>
          </p:cNvSpPr>
          <p:nvPr>
            <p:ph type="body" idx="1"/>
          </p:nvPr>
        </p:nvSpPr>
        <p:spPr>
          <a:xfrm>
            <a:off x="1096963" y="4454525"/>
            <a:ext cx="4670425" cy="3644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588" tIns="46291" rIns="92588" bIns="46291"/>
          <a:lstStyle/>
          <a:p>
            <a:pPr marL="228600" indent="-228600" defTabSz="228600" eaLnBrk="1" hangingPunct="1">
              <a:buFontTx/>
              <a:buChar char="•"/>
            </a:pPr>
            <a:r>
              <a:rPr lang="el-GR" altLang="el-GR"/>
              <a:t>Ο καλός γλυκαιμικός έλεγχος διαδραματίζει ουσιαστικό ρόλο στην ελάττωση του κινδύνου</a:t>
            </a:r>
            <a:r>
              <a:rPr lang="en-US" altLang="el-GR"/>
              <a:t> </a:t>
            </a:r>
            <a:r>
              <a:rPr lang="el-GR" altLang="el-GR"/>
              <a:t>διαβητικών επιπλοκών.</a:t>
            </a:r>
            <a:endParaRPr lang="en-US" altLang="el-GR"/>
          </a:p>
          <a:p>
            <a:pPr marL="228600" indent="-228600" defTabSz="228600" eaLnBrk="1" hangingPunct="1">
              <a:buFontTx/>
              <a:buChar char="•"/>
            </a:pPr>
            <a:r>
              <a:rPr lang="el-GR" altLang="el-GR"/>
              <a:t>Βάσει των στοιχείων που προέκυψαν από τη Μελέτη Ελέγχου του Διαβήτη και των Επιπλοκών του,</a:t>
            </a:r>
            <a:r>
              <a:rPr lang="en-US" altLang="el-GR"/>
              <a:t> </a:t>
            </a:r>
            <a:r>
              <a:rPr lang="el-GR" altLang="el-GR"/>
              <a:t>η αύξηση του σχετικού κινδύνου για</a:t>
            </a:r>
            <a:r>
              <a:rPr lang="en-US" altLang="el-GR"/>
              <a:t> </a:t>
            </a:r>
            <a:r>
              <a:rPr lang="el-GR" altLang="el-GR"/>
              <a:t>μικροαγγειακές επιπλοκές, όπως</a:t>
            </a:r>
            <a:r>
              <a:rPr lang="en-US" altLang="el-GR"/>
              <a:t> </a:t>
            </a:r>
            <a:r>
              <a:rPr lang="el-GR" altLang="el-GR"/>
              <a:t>η διαβητική αμφιβληστροειδοπάθεια</a:t>
            </a:r>
            <a:r>
              <a:rPr lang="en-US" altLang="el-GR"/>
              <a:t>, </a:t>
            </a:r>
            <a:r>
              <a:rPr lang="el-GR" altLang="el-GR"/>
              <a:t>η νεφροπάθεια</a:t>
            </a:r>
            <a:r>
              <a:rPr lang="en-US" altLang="el-GR"/>
              <a:t>, </a:t>
            </a:r>
            <a:r>
              <a:rPr lang="el-GR" altLang="el-GR"/>
              <a:t>η νευροπάθεια</a:t>
            </a:r>
            <a:r>
              <a:rPr lang="en-US" altLang="el-GR"/>
              <a:t> </a:t>
            </a:r>
            <a:r>
              <a:rPr lang="el-GR" altLang="el-GR"/>
              <a:t>και η μικρολευκωματινουρία,</a:t>
            </a:r>
            <a:r>
              <a:rPr lang="en-US" altLang="el-GR"/>
              <a:t> </a:t>
            </a:r>
            <a:r>
              <a:rPr lang="el-GR" altLang="el-GR"/>
              <a:t>είναι ανάλογη της αύξησης των επιπέδων </a:t>
            </a:r>
            <a:r>
              <a:rPr lang="en-US" altLang="el-GR"/>
              <a:t>A1C</a:t>
            </a:r>
            <a:r>
              <a:rPr lang="el-GR" altLang="el-GR"/>
              <a:t>.</a:t>
            </a:r>
            <a:r>
              <a:rPr lang="en-US" altLang="el-GR" baseline="30000"/>
              <a:t>1-3</a:t>
            </a:r>
          </a:p>
          <a:p>
            <a:pPr marL="228600" indent="-228600" defTabSz="228600" eaLnBrk="1" hangingPunct="1">
              <a:buFontTx/>
              <a:buChar char="•"/>
            </a:pPr>
            <a:r>
              <a:rPr lang="el-GR" altLang="el-GR"/>
              <a:t>Ο σχετικός κίνδυνος εμφάνισης επιπλοκών για</a:t>
            </a:r>
            <a:r>
              <a:rPr lang="en-US" altLang="el-GR"/>
              <a:t> </a:t>
            </a:r>
            <a:r>
              <a:rPr lang="el-GR" altLang="el-GR"/>
              <a:t>επίπεδα </a:t>
            </a:r>
            <a:r>
              <a:rPr lang="en-US" altLang="el-GR"/>
              <a:t>A1C</a:t>
            </a:r>
            <a:r>
              <a:rPr lang="el-GR" altLang="el-GR"/>
              <a:t> =</a:t>
            </a:r>
            <a:r>
              <a:rPr lang="en-US" altLang="el-GR"/>
              <a:t>6% </a:t>
            </a:r>
            <a:r>
              <a:rPr lang="el-GR" altLang="el-GR"/>
              <a:t>είναι</a:t>
            </a:r>
            <a:r>
              <a:rPr lang="en-US" altLang="el-GR"/>
              <a:t> “1”</a:t>
            </a:r>
            <a:r>
              <a:rPr lang="el-GR" altLang="el-GR"/>
              <a:t>.</a:t>
            </a:r>
            <a:r>
              <a:rPr lang="en-US" altLang="el-GR" baseline="30000"/>
              <a:t>1</a:t>
            </a:r>
            <a:endParaRPr lang="en-US" altLang="el-GR"/>
          </a:p>
          <a:p>
            <a:pPr marL="228600" indent="-228600" defTabSz="228600" eaLnBrk="1" hangingPunct="1">
              <a:buFontTx/>
              <a:buChar char="•"/>
            </a:pPr>
            <a:r>
              <a:rPr lang="el-GR" altLang="el-GR"/>
              <a:t>Είναι αξιοσημείωτο ότι η διαβάθμιση του κινδύνου</a:t>
            </a:r>
            <a:r>
              <a:rPr lang="en-US" altLang="el-GR"/>
              <a:t> </a:t>
            </a:r>
            <a:r>
              <a:rPr lang="el-GR" altLang="el-GR"/>
              <a:t>είναι συνεχόμενη</a:t>
            </a:r>
            <a:r>
              <a:rPr lang="en-US" altLang="el-GR"/>
              <a:t>, </a:t>
            </a:r>
            <a:r>
              <a:rPr lang="el-GR" altLang="el-GR"/>
              <a:t>χωρίς να υπάρχει κάποιος γλυκαιμικός ουδός για την ανάπτυξη επιπλοκών.</a:t>
            </a:r>
            <a:r>
              <a:rPr lang="en-US" altLang="el-GR" baseline="30000"/>
              <a:t>1</a:t>
            </a:r>
            <a:endParaRPr lang="en-US" altLang="el-GR"/>
          </a:p>
          <a:p>
            <a:pPr marL="228600" indent="-228600" defTabSz="228600" eaLnBrk="1" hangingPunct="1">
              <a:buFontTx/>
              <a:buChar char="•"/>
            </a:pPr>
            <a:endParaRPr lang="en-US" altLang="el-GR"/>
          </a:p>
        </p:txBody>
      </p:sp>
      <p:sp>
        <p:nvSpPr>
          <p:cNvPr id="100357" name="Rectangle 4"/>
          <p:cNvSpPr>
            <a:spLocks noChangeArrowheads="1"/>
          </p:cNvSpPr>
          <p:nvPr/>
        </p:nvSpPr>
        <p:spPr bwMode="auto">
          <a:xfrm>
            <a:off x="990600" y="7980363"/>
            <a:ext cx="4978400" cy="105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992" tIns="47497" rIns="94992" bIns="47497">
            <a:spAutoFit/>
          </a:bodyPr>
          <a:lstStyle>
            <a:lvl1pPr marL="173038" indent="-173038"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l-GR" sz="800">
                <a:latin typeface="Arial" panose="020B0604020202020204" pitchFamily="34" charset="0"/>
              </a:rPr>
              <a:t>1.   Skyler JS. Diabetic complications: the importance of glucose control. </a:t>
            </a:r>
            <a:r>
              <a:rPr lang="en-US" altLang="el-GR" sz="800" i="1">
                <a:latin typeface="Arial" panose="020B0604020202020204" pitchFamily="34" charset="0"/>
              </a:rPr>
              <a:t>Endocrinol Metab Clin North Am</a:t>
            </a:r>
            <a:r>
              <a:rPr lang="en-US" altLang="el-GR" sz="800">
                <a:latin typeface="Arial" panose="020B0604020202020204" pitchFamily="34" charset="0"/>
              </a:rPr>
              <a:t>. 1996;25:243-254.</a:t>
            </a:r>
          </a:p>
          <a:p>
            <a:pPr>
              <a:spcBef>
                <a:spcPct val="0"/>
              </a:spcBef>
            </a:pPr>
            <a:r>
              <a:rPr lang="en-US" altLang="el-GR" sz="800">
                <a:latin typeface="Arial" panose="020B0604020202020204" pitchFamily="34" charset="0"/>
              </a:rPr>
              <a:t>2.   The Diabetes Control and Complications Trial Research Group. The effect of intensive treatment of diabetes on the development and progression of long-term complications in insulin-dependent diabetes mellitis. </a:t>
            </a:r>
            <a:r>
              <a:rPr lang="en-US" altLang="el-GR" sz="800" i="1">
                <a:latin typeface="Arial" panose="020B0604020202020204" pitchFamily="34" charset="0"/>
              </a:rPr>
              <a:t>N Engl J Med</a:t>
            </a:r>
            <a:r>
              <a:rPr lang="en-US" altLang="el-GR" sz="800">
                <a:latin typeface="Arial" panose="020B0604020202020204" pitchFamily="34" charset="0"/>
              </a:rPr>
              <a:t>. 1993;329:977-986.</a:t>
            </a:r>
          </a:p>
          <a:p>
            <a:pPr>
              <a:spcBef>
                <a:spcPct val="0"/>
              </a:spcBef>
            </a:pPr>
            <a:r>
              <a:rPr lang="en-US" altLang="el-GR" sz="800">
                <a:latin typeface="Arial" panose="020B0604020202020204" pitchFamily="34" charset="0"/>
              </a:rPr>
              <a:t>3.	Diabetes Control and Complications Trial Research Group.	The relationship of glycemic exposure (HbA</a:t>
            </a:r>
            <a:r>
              <a:rPr lang="en-US" altLang="el-GR" sz="800" baseline="-25000">
                <a:latin typeface="Arial" panose="020B0604020202020204" pitchFamily="34" charset="0"/>
              </a:rPr>
              <a:t>1C</a:t>
            </a:r>
            <a:r>
              <a:rPr lang="en-US" altLang="el-GR" sz="800">
                <a:latin typeface="Arial" panose="020B0604020202020204" pitchFamily="34" charset="0"/>
              </a:rPr>
              <a:t>) to the risk of development and progression of retinopathy in the Diabetes Control and Complications Trial. </a:t>
            </a:r>
            <a:r>
              <a:rPr lang="en-US" altLang="el-GR" sz="800" i="1">
                <a:latin typeface="Arial" panose="020B0604020202020204" pitchFamily="34" charset="0"/>
              </a:rPr>
              <a:t>Diabetes</a:t>
            </a:r>
            <a:r>
              <a:rPr lang="en-US" altLang="el-GR" sz="800">
                <a:latin typeface="Arial" panose="020B0604020202020204" pitchFamily="34" charset="0"/>
              </a:rPr>
              <a:t>. 1995;44:968-983. </a:t>
            </a:r>
          </a:p>
        </p:txBody>
      </p:sp>
      <p:sp>
        <p:nvSpPr>
          <p:cNvPr id="100358" name="Line 5"/>
          <p:cNvSpPr>
            <a:spLocks noChangeShapeType="1"/>
          </p:cNvSpPr>
          <p:nvPr/>
        </p:nvSpPr>
        <p:spPr bwMode="auto">
          <a:xfrm>
            <a:off x="1093788" y="7970838"/>
            <a:ext cx="4673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Tree>
    <p:extLst>
      <p:ext uri="{BB962C8B-B14F-4D97-AF65-F5344CB8AC3E}">
        <p14:creationId xmlns:p14="http://schemas.microsoft.com/office/powerpoint/2010/main" xmlns="" val="2136825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kern="1200" dirty="0">
                <a:solidFill>
                  <a:schemeClr val="tx1"/>
                </a:solidFill>
                <a:effectLst/>
                <a:latin typeface="+mn-lt"/>
                <a:ea typeface="+mn-ea"/>
                <a:cs typeface="+mn-cs"/>
              </a:rPr>
              <a:t>Treatment-induced Neuropathy</a:t>
            </a:r>
          </a:p>
          <a:p>
            <a:r>
              <a:rPr lang="en-US" sz="1200" b="0" i="0" kern="1200" dirty="0">
                <a:solidFill>
                  <a:schemeClr val="tx1"/>
                </a:solidFill>
                <a:effectLst/>
                <a:latin typeface="+mn-lt"/>
                <a:ea typeface="+mn-ea"/>
                <a:cs typeface="+mn-cs"/>
              </a:rPr>
              <a:t>A proportion of patients who undergo rapid glycemic control will experience a treatment-induced neuropathy (also known as insulin neuritis). Though this has previously been considered a relatively rare entity, a recent, large retrospective review revealed that 10% of patients with diabetic neuropathy experienced this treatment complication.</a:t>
            </a:r>
            <a:r>
              <a:rPr lang="en-US" sz="1200" b="0" i="0" u="none" strike="noStrike" kern="1200" baseline="30000" dirty="0">
                <a:solidFill>
                  <a:schemeClr val="tx1"/>
                </a:solidFill>
                <a:effectLst/>
                <a:latin typeface="+mn-lt"/>
                <a:ea typeface="+mn-ea"/>
                <a:cs typeface="+mn-cs"/>
              </a:rPr>
              <a:t>[43]</a:t>
            </a:r>
            <a:r>
              <a:rPr lang="en-US" sz="1200" b="0" i="0" kern="1200" dirty="0">
                <a:solidFill>
                  <a:schemeClr val="tx1"/>
                </a:solidFill>
                <a:effectLst/>
                <a:latin typeface="+mn-lt"/>
                <a:ea typeface="+mn-ea"/>
                <a:cs typeface="+mn-cs"/>
              </a:rPr>
              <a:t> This condition occurs in type 1 and 2 diabetes mellitus, and can be associated with both insulin and oral hypoglycemic medications. Gibbons CH, Freeman R. Treatment-induced neuropathy of diabetes: an acute, iatrogenic complication of diabetes. Brain 2015;138(Pt 1):43–52</a:t>
            </a:r>
          </a:p>
          <a:p>
            <a:endParaRPr lang="el-G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Treatment-induced neuropathy of diabetes (TIND) is a small-fiber neuropathy that typically manifests as severe pain and/or autonomic dysfunction within 8 weeks of significant glycemic control. Neuropathic burning and lancinating pain most typically develops in a distal symmetric pattern, though the proximal limbs and trunk can also be involved. The pain may be more severe and difficult to treat as compared with that seen in DSP. Allodynia and hyperalgesia may also be present. Orthostatic syncope and </a:t>
            </a:r>
            <a:r>
              <a:rPr lang="en-US" sz="1200" b="0" i="0" kern="1200" dirty="0" err="1">
                <a:solidFill>
                  <a:schemeClr val="tx1"/>
                </a:solidFill>
                <a:effectLst/>
                <a:latin typeface="+mn-lt"/>
                <a:ea typeface="+mn-ea"/>
                <a:cs typeface="+mn-cs"/>
              </a:rPr>
              <a:t>presyncope</a:t>
            </a:r>
            <a:r>
              <a:rPr lang="en-US" sz="1200" b="0" i="0" kern="1200" dirty="0">
                <a:solidFill>
                  <a:schemeClr val="tx1"/>
                </a:solidFill>
                <a:effectLst/>
                <a:latin typeface="+mn-lt"/>
                <a:ea typeface="+mn-ea"/>
                <a:cs typeface="+mn-cs"/>
              </a:rPr>
              <a:t> are the most common autonomic symptoms, though erectile dysfunction and gastrointestinal symptoms may also be present.</a:t>
            </a:r>
            <a:r>
              <a:rPr lang="en-US" sz="1200" b="0" i="0" u="none" strike="noStrike" kern="1200" baseline="30000" dirty="0">
                <a:solidFill>
                  <a:schemeClr val="tx1"/>
                </a:solidFill>
                <a:effectLst/>
                <a:latin typeface="+mn-lt"/>
                <a:ea typeface="+mn-ea"/>
                <a:cs typeface="+mn-cs"/>
              </a:rPr>
              <a:t>[44]</a:t>
            </a:r>
            <a:r>
              <a:rPr lang="en-US" sz="1200" b="0" i="0" kern="1200" dirty="0">
                <a:solidFill>
                  <a:schemeClr val="tx1"/>
                </a:solidFill>
                <a:effectLst/>
                <a:latin typeface="+mn-lt"/>
                <a:ea typeface="+mn-ea"/>
                <a:cs typeface="+mn-cs"/>
              </a:rPr>
              <a:t> Pain and autonomic symptoms usually improve with time. There appears to be a correlation between the magnitude of glycemic control (as measured by the decrease in hemoglobin A1c), and the severity of neuropathic pain and autonomic dysfunction.</a:t>
            </a:r>
            <a:r>
              <a:rPr lang="en-US" sz="1200" b="0" i="0" u="none" strike="noStrike" kern="1200" baseline="30000" dirty="0">
                <a:solidFill>
                  <a:schemeClr val="tx1"/>
                </a:solidFill>
                <a:effectLst/>
                <a:latin typeface="+mn-lt"/>
                <a:ea typeface="+mn-ea"/>
                <a:cs typeface="+mn-cs"/>
              </a:rPr>
              <a:t>[43]</a:t>
            </a:r>
            <a:endParaRPr lang="el-GR" dirty="0"/>
          </a:p>
        </p:txBody>
      </p:sp>
      <p:sp>
        <p:nvSpPr>
          <p:cNvPr id="4" name="Θέση αριθμού διαφάνειας 3"/>
          <p:cNvSpPr>
            <a:spLocks noGrp="1"/>
          </p:cNvSpPr>
          <p:nvPr>
            <p:ph type="sldNum" sz="quarter" idx="10"/>
          </p:nvPr>
        </p:nvSpPr>
        <p:spPr/>
        <p:txBody>
          <a:bodyPr/>
          <a:lstStyle/>
          <a:p>
            <a:fld id="{BFA0201B-1AA8-4DB4-A613-510B4D5EBCC7}" type="slidenum">
              <a:rPr lang="el-GR" smtClean="0"/>
              <a:pPr/>
              <a:t>48</a:t>
            </a:fld>
            <a:endParaRPr lang="el-GR"/>
          </a:p>
        </p:txBody>
      </p:sp>
    </p:spTree>
    <p:extLst>
      <p:ext uri="{BB962C8B-B14F-4D97-AF65-F5344CB8AC3E}">
        <p14:creationId xmlns:p14="http://schemas.microsoft.com/office/powerpoint/2010/main" xmlns="" val="214086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F3577-432A-441D-958A-02ACFAB69DB9}" type="slidenum">
              <a:rPr kumimoji="0" lang="el-G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
        <p:nvSpPr>
          <p:cNvPr id="135170" name="Rectangle 2"/>
          <p:cNvSpPr>
            <a:spLocks noGrp="1" noRot="1" noChangeAspect="1" noChangeArrowheads="1" noTextEdit="1"/>
          </p:cNvSpPr>
          <p:nvPr>
            <p:ph type="sldImg"/>
          </p:nvPr>
        </p:nvSpPr>
        <p:spPr>
          <a:xfrm>
            <a:off x="1158875" y="681038"/>
            <a:ext cx="4545013" cy="3408362"/>
          </a:xfrm>
          <a:ln/>
        </p:spPr>
      </p:sp>
      <p:sp>
        <p:nvSpPr>
          <p:cNvPr id="135171" name="Rectangle 3"/>
          <p:cNvSpPr>
            <a:spLocks noGrp="1" noChangeArrowheads="1"/>
          </p:cNvSpPr>
          <p:nvPr>
            <p:ph type="body" idx="1"/>
          </p:nvPr>
        </p:nvSpPr>
        <p:spPr>
          <a:xfrm>
            <a:off x="914400" y="4316413"/>
            <a:ext cx="5410200" cy="4167187"/>
          </a:xfrm>
          <a:noFill/>
          <a:ln/>
        </p:spPr>
        <p:txBody>
          <a:bodyPr lIns="90004" tIns="45002" rIns="90004" bIns="45002">
            <a:normAutofit/>
          </a:bodyPr>
          <a:lstStyle/>
          <a:p>
            <a:r>
              <a:rPr lang="en-US" altLang="en-US"/>
              <a:t>In both type 1 diabetes (DCCT) and type 2 diabetes (UKPDS and Kumamoto Study), improvements in glycaemic control reduced the risk for retinopathy and nephropathy.</a:t>
            </a:r>
          </a:p>
          <a:p>
            <a:r>
              <a:rPr lang="en-US" altLang="en-US"/>
              <a:t>In both type 1 and type 2 diabetes there was a substantial reduction in cardiovascular disease risk with improvements in glycaemic control.</a:t>
            </a:r>
          </a:p>
          <a:p>
            <a:r>
              <a:rPr lang="en-US" altLang="en-US"/>
              <a:t>Neuropathy improved with improvements in glycaemic control in people with type 1 (DCCT) and type 2 (Kumamoto Study) diabetes.</a:t>
            </a:r>
          </a:p>
          <a:p>
            <a:r>
              <a:rPr lang="en-US" altLang="en-US"/>
              <a:t>Citations:</a:t>
            </a:r>
          </a:p>
          <a:p>
            <a:r>
              <a:rPr lang="en-US" altLang="en-US">
                <a:cs typeface="Times New Roman" pitchFamily="18" charset="0"/>
              </a:rPr>
              <a:t>Diabetes Control and Complications Trial Research Group. The effect of intensive treatment of diabetes on the development and progression of long-term complications in insulin-dependent diabetes mellitus. </a:t>
            </a:r>
            <a:r>
              <a:rPr lang="en-US" altLang="en-US" i="1">
                <a:cs typeface="Times New Roman" pitchFamily="18" charset="0"/>
              </a:rPr>
              <a:t>N Engl J Med</a:t>
            </a:r>
            <a:r>
              <a:rPr lang="en-US" altLang="en-US">
                <a:cs typeface="Times New Roman" pitchFamily="18" charset="0"/>
              </a:rPr>
              <a:t> 1993;329:977-986.</a:t>
            </a:r>
            <a:endParaRPr lang="en-US" altLang="en-US"/>
          </a:p>
          <a:p>
            <a:r>
              <a:rPr lang="en-US">
                <a:cs typeface="Times New Roman" pitchFamily="18" charset="0"/>
              </a:rPr>
              <a:t>Ohkubo Y, Kishikawa H, Araki E, Miyata T, Isami S, Motoyoshi S, Kojima Y, Furuyoshi N, Schichiri M. Intensive insulin therapy prevents the progression of diabetic microvascular complications in Japanese patients with non-insulin-dependent diabetes mellitus: a randomized prospective 6-year study. </a:t>
            </a:r>
            <a:r>
              <a:rPr lang="en-US" i="1">
                <a:cs typeface="Times New Roman" pitchFamily="18" charset="0"/>
              </a:rPr>
              <a:t>Diab Res Clin Pract</a:t>
            </a:r>
            <a:r>
              <a:rPr lang="en-US">
                <a:cs typeface="Times New Roman" pitchFamily="18" charset="0"/>
              </a:rPr>
              <a:t> 1995;28:103-117.</a:t>
            </a:r>
            <a:r>
              <a:rPr lang="en-US"/>
              <a:t> </a:t>
            </a:r>
          </a:p>
          <a:p>
            <a:r>
              <a:rPr lang="en-US" altLang="en-US">
                <a:cs typeface="Times New Roman" pitchFamily="18" charset="0"/>
              </a:rPr>
              <a:t>UK Prospective Diabetes (UKPDS) Group. Intensive blood-glucose control with sulphonylureas or insulin compared with conventional treatment and risk of complications in patients with type 2 diabetes (UKPDS 33). </a:t>
            </a:r>
            <a:r>
              <a:rPr lang="en-US" altLang="en-US" i="1">
                <a:cs typeface="Times New Roman" pitchFamily="18" charset="0"/>
              </a:rPr>
              <a:t>Lancet</a:t>
            </a:r>
            <a:r>
              <a:rPr lang="en-US" altLang="en-US">
                <a:cs typeface="Times New Roman" pitchFamily="18" charset="0"/>
              </a:rPr>
              <a:t> 1998;352:837-853.</a:t>
            </a:r>
            <a:r>
              <a:rPr lang="en-US" altLang="en-US"/>
              <a:t> </a:t>
            </a:r>
          </a:p>
          <a:p>
            <a:endParaRPr lang="en-US" altLang="en-US"/>
          </a:p>
        </p:txBody>
      </p:sp>
    </p:spTree>
    <p:extLst>
      <p:ext uri="{BB962C8B-B14F-4D97-AF65-F5344CB8AC3E}">
        <p14:creationId xmlns:p14="http://schemas.microsoft.com/office/powerpoint/2010/main" xmlns="" val="413523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0201B-1AA8-4DB4-A613-510B4D5EBCC7}" type="slidenum">
              <a:rPr lang="el-GR" smtClean="0"/>
              <a:pPr/>
              <a:t>58</a:t>
            </a:fld>
            <a:endParaRPr lang="el-GR"/>
          </a:p>
        </p:txBody>
      </p:sp>
    </p:spTree>
    <p:extLst>
      <p:ext uri="{BB962C8B-B14F-4D97-AF65-F5344CB8AC3E}">
        <p14:creationId xmlns:p14="http://schemas.microsoft.com/office/powerpoint/2010/main" xmlns="" val="2892106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4115" name="Rectangle 1027"/>
          <p:cNvSpPr>
            <a:spLocks noGrp="1" noChangeArrowheads="1"/>
          </p:cNvSpPr>
          <p:nvPr>
            <p:ph type="body" idx="1"/>
          </p:nvPr>
        </p:nvSpPr>
        <p:spPr bwMode="auto">
          <a:xfrm>
            <a:off x="1123950" y="4343400"/>
            <a:ext cx="4610100" cy="4114800"/>
          </a:xfrm>
          <a:prstGeom prst="rect">
            <a:avLst/>
          </a:prstGeom>
          <a:solidFill>
            <a:srgbClr val="FFFFFF"/>
          </a:solidFill>
          <a:ln>
            <a:solidFill>
              <a:schemeClr val="tx1"/>
            </a:solidFill>
            <a:miter lim="800000"/>
            <a:headEnd/>
            <a:tailEnd/>
          </a:ln>
        </p:spPr>
        <p:txBody>
          <a:bodyPr/>
          <a:lstStyle/>
          <a:p>
            <a:r>
              <a:rPr lang="en-US" altLang="el-GR" b="1"/>
              <a:t>Definitions of Microalbuminuria and Macroalbuminuria </a:t>
            </a:r>
          </a:p>
          <a:p>
            <a:r>
              <a:rPr lang="en-US" altLang="el-GR"/>
              <a:t>Talking Points: Measurements of urinary albumin are made from either a timed (4 or 24 hours) urine collection or from a randomly voided “spot” urine. In the former case the urinary albumin concentration is divided by the time of the collection (in minutes) calculate the first parameter. In the latter case, both albumin and creatinine concentrations are measured in the same specimen and a ratio of albumin to creatinine calculated. Numerous studies have demonstrated that the values obtained from both timed and randomly collected specimens correlate well and have the same prognostic significance. Measurements of urine protein concentrations by “dipstick” chemistry are not sufficiently sensitive to identify urine albumin concentrations that meet the criteria for microalbuminuria. Protein in the urine is usually a combination of albumin, globulins, and Tamm-Horsfall protein derived from tubular secretion.</a:t>
            </a:r>
          </a:p>
          <a:p>
            <a:endParaRPr lang="en-US" altLang="el-GR"/>
          </a:p>
          <a:p>
            <a:r>
              <a:rPr lang="en-US" altLang="el-GR"/>
              <a:t>References:</a:t>
            </a:r>
          </a:p>
          <a:p>
            <a:r>
              <a:rPr lang="en-US" altLang="el-GR"/>
              <a:t>Bianchi S, Bigazzi R, Campese VM. Microalbuminuria in essential hypertension: significance, pathophysiology, and therapeutic implications. Am J Kidney Dis. 1999;34(6):973-995.</a:t>
            </a:r>
          </a:p>
          <a:p>
            <a:endParaRPr lang="en-US" altLang="el-GR"/>
          </a:p>
          <a:p>
            <a:r>
              <a:rPr lang="en-US" altLang="el-GR"/>
              <a:t>Keane WF. Proteinuria: its clinical importance and role in progressive renal disease. Am J Kidney Dis. 2000;35(4suppl1):S97-S105.</a:t>
            </a:r>
          </a:p>
        </p:txBody>
      </p:sp>
    </p:spTree>
    <p:extLst>
      <p:ext uri="{BB962C8B-B14F-4D97-AF65-F5344CB8AC3E}">
        <p14:creationId xmlns:p14="http://schemas.microsoft.com/office/powerpoint/2010/main" xmlns="" val="374416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 4. Consequences of hyperglycemia-induced activation of PKC.</a:t>
            </a:r>
            <a:endParaRPr lang="el-GR"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PKC activation. </a:t>
            </a:r>
            <a:r>
              <a:rPr lang="en-US" sz="1200" b="0" i="0" u="none" strike="noStrike" kern="1200" baseline="0" dirty="0">
                <a:solidFill>
                  <a:schemeClr val="tx1"/>
                </a:solidFill>
                <a:latin typeface="+mn-lt"/>
                <a:ea typeface="+mn-ea"/>
                <a:cs typeface="+mn-cs"/>
              </a:rPr>
              <a:t>The third mechanism on my “pieces of</a:t>
            </a:r>
          </a:p>
          <a:p>
            <a:r>
              <a:rPr lang="en-US" sz="1200" b="0" i="0" u="none" strike="noStrike" kern="1200" baseline="0" dirty="0">
                <a:solidFill>
                  <a:schemeClr val="tx1"/>
                </a:solidFill>
                <a:latin typeface="+mn-lt"/>
                <a:ea typeface="+mn-ea"/>
                <a:cs typeface="+mn-cs"/>
              </a:rPr>
              <a:t>the puzzle” list was the PKC pathway. In this pathway,</a:t>
            </a:r>
          </a:p>
          <a:p>
            <a:r>
              <a:rPr lang="en-US" sz="1200" b="0" i="0" u="none" strike="noStrike" kern="1200" baseline="0" dirty="0">
                <a:solidFill>
                  <a:schemeClr val="tx1"/>
                </a:solidFill>
                <a:latin typeface="+mn-lt"/>
                <a:ea typeface="+mn-ea"/>
                <a:cs typeface="+mn-cs"/>
              </a:rPr>
              <a:t>shown schematically in Fig. 4, hyperglycemia inside the</a:t>
            </a:r>
          </a:p>
          <a:p>
            <a:r>
              <a:rPr lang="en-US" sz="1200" b="0" i="0" u="none" strike="noStrike" kern="1200" baseline="0" dirty="0">
                <a:solidFill>
                  <a:schemeClr val="tx1"/>
                </a:solidFill>
                <a:latin typeface="+mn-lt"/>
                <a:ea typeface="+mn-ea"/>
                <a:cs typeface="+mn-cs"/>
              </a:rPr>
              <a:t>cell increases the synthesis of a molecule called diacylglycerol,</a:t>
            </a:r>
          </a:p>
          <a:p>
            <a:r>
              <a:rPr lang="en-US" sz="1200" b="0" i="0" u="none" strike="noStrike" kern="1200" baseline="0" dirty="0">
                <a:solidFill>
                  <a:schemeClr val="tx1"/>
                </a:solidFill>
                <a:latin typeface="+mn-lt"/>
                <a:ea typeface="+mn-ea"/>
                <a:cs typeface="+mn-cs"/>
              </a:rPr>
              <a:t>which is a critical activating cofactor for the</a:t>
            </a:r>
          </a:p>
          <a:p>
            <a:r>
              <a:rPr lang="en-US" sz="1200" b="0" i="0" u="none" strike="noStrike" kern="1200" baseline="0" dirty="0">
                <a:solidFill>
                  <a:schemeClr val="tx1"/>
                </a:solidFill>
                <a:latin typeface="+mn-lt"/>
                <a:ea typeface="+mn-ea"/>
                <a:cs typeface="+mn-cs"/>
              </a:rPr>
              <a:t>classic isoforms of protein kinase-C, -, -, and - (23–26).</a:t>
            </a:r>
          </a:p>
          <a:p>
            <a:r>
              <a:rPr lang="en-US" sz="1200" b="0" i="0" u="none" strike="noStrike" kern="1200" baseline="0" dirty="0">
                <a:solidFill>
                  <a:schemeClr val="tx1"/>
                </a:solidFill>
                <a:latin typeface="+mn-lt"/>
                <a:ea typeface="+mn-ea"/>
                <a:cs typeface="+mn-cs"/>
              </a:rPr>
              <a:t>When PKC is activated by intracellular hyperglycemia, it</a:t>
            </a:r>
          </a:p>
          <a:p>
            <a:r>
              <a:rPr lang="en-US" sz="1200" b="0" i="0" u="none" strike="noStrike" kern="1200" baseline="0" dirty="0">
                <a:solidFill>
                  <a:schemeClr val="tx1"/>
                </a:solidFill>
                <a:latin typeface="+mn-lt"/>
                <a:ea typeface="+mn-ea"/>
                <a:cs typeface="+mn-cs"/>
              </a:rPr>
              <a:t>has a variety of effects on gene expression, examples of</a:t>
            </a:r>
          </a:p>
          <a:p>
            <a:r>
              <a:rPr lang="en-US" sz="1200" b="0" i="0" u="none" strike="noStrike" kern="1200" baseline="0" dirty="0">
                <a:solidFill>
                  <a:schemeClr val="tx1"/>
                </a:solidFill>
                <a:latin typeface="+mn-lt"/>
                <a:ea typeface="+mn-ea"/>
                <a:cs typeface="+mn-cs"/>
              </a:rPr>
              <a:t>which are shown in the row of open boxes in Fig. 4. In</a:t>
            </a:r>
          </a:p>
          <a:p>
            <a:r>
              <a:rPr lang="en-US" sz="1200" b="0" i="0" u="none" strike="noStrike" kern="1200" baseline="0" dirty="0">
                <a:solidFill>
                  <a:schemeClr val="tx1"/>
                </a:solidFill>
                <a:latin typeface="+mn-lt"/>
                <a:ea typeface="+mn-ea"/>
                <a:cs typeface="+mn-cs"/>
              </a:rPr>
              <a:t>each case, the things that are good for normal function are</a:t>
            </a:r>
          </a:p>
          <a:p>
            <a:r>
              <a:rPr lang="en-US" sz="1200" b="0" i="0" u="none" strike="noStrike" kern="1200" baseline="0" dirty="0">
                <a:solidFill>
                  <a:schemeClr val="tx1"/>
                </a:solidFill>
                <a:latin typeface="+mn-lt"/>
                <a:ea typeface="+mn-ea"/>
                <a:cs typeface="+mn-cs"/>
              </a:rPr>
              <a:t>decreased and the things that are bad are increased. For</a:t>
            </a:r>
          </a:p>
          <a:p>
            <a:r>
              <a:rPr lang="en-US" sz="1200" b="0" i="0" u="none" strike="noStrike" kern="1200" baseline="0" dirty="0">
                <a:solidFill>
                  <a:schemeClr val="tx1"/>
                </a:solidFill>
                <a:latin typeface="+mn-lt"/>
                <a:ea typeface="+mn-ea"/>
                <a:cs typeface="+mn-cs"/>
              </a:rPr>
              <a:t>example, starting from the far left of Fig. 4, the vasodilator</a:t>
            </a:r>
          </a:p>
          <a:p>
            <a:r>
              <a:rPr lang="en-US" sz="1200" b="0" i="0" u="none" strike="noStrike" kern="1200" baseline="0" dirty="0">
                <a:solidFill>
                  <a:schemeClr val="tx1"/>
                </a:solidFill>
                <a:latin typeface="+mn-lt"/>
                <a:ea typeface="+mn-ea"/>
                <a:cs typeface="+mn-cs"/>
              </a:rPr>
              <a:t>producing endothelial nitric oxide (NO) synthase (</a:t>
            </a:r>
            <a:r>
              <a:rPr lang="en-US" sz="1200" b="0" i="0" u="none" strike="noStrike" kern="1200" baseline="0" dirty="0" err="1">
                <a:solidFill>
                  <a:schemeClr val="tx1"/>
                </a:solidFill>
                <a:latin typeface="+mn-lt"/>
                <a:ea typeface="+mn-ea"/>
                <a:cs typeface="+mn-cs"/>
              </a:rPr>
              <a:t>eNOS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is decreased, while the vasoconstrictor endothelin-1 is</a:t>
            </a:r>
          </a:p>
          <a:p>
            <a:r>
              <a:rPr lang="en-US" sz="1200" b="0" i="0" u="none" strike="noStrike" kern="1200" baseline="0" dirty="0">
                <a:solidFill>
                  <a:schemeClr val="tx1"/>
                </a:solidFill>
                <a:latin typeface="+mn-lt"/>
                <a:ea typeface="+mn-ea"/>
                <a:cs typeface="+mn-cs"/>
              </a:rPr>
              <a:t>increased. Transforming growth factor- and plasminogen</a:t>
            </a:r>
          </a:p>
          <a:p>
            <a:r>
              <a:rPr lang="en-US" sz="1200" b="0" i="0" u="none" strike="noStrike" kern="1200" baseline="0" dirty="0">
                <a:solidFill>
                  <a:schemeClr val="tx1"/>
                </a:solidFill>
                <a:latin typeface="+mn-lt"/>
                <a:ea typeface="+mn-ea"/>
                <a:cs typeface="+mn-cs"/>
              </a:rPr>
              <a:t>activator inhibitor-1 are also increased. At the bottom of</a:t>
            </a:r>
          </a:p>
          <a:p>
            <a:r>
              <a:rPr lang="en-US" sz="1200" b="0" i="0" u="none" strike="noStrike" kern="1200" baseline="0" dirty="0">
                <a:solidFill>
                  <a:schemeClr val="tx1"/>
                </a:solidFill>
                <a:latin typeface="+mn-lt"/>
                <a:ea typeface="+mn-ea"/>
                <a:cs typeface="+mn-cs"/>
              </a:rPr>
              <a:t>the figure, the row of black boxes lists the pathological</a:t>
            </a:r>
          </a:p>
          <a:p>
            <a:r>
              <a:rPr lang="en-US" sz="1200" b="0" i="0" u="none" strike="noStrike" kern="1200" baseline="0" dirty="0">
                <a:solidFill>
                  <a:schemeClr val="tx1"/>
                </a:solidFill>
                <a:latin typeface="+mn-lt"/>
                <a:ea typeface="+mn-ea"/>
                <a:cs typeface="+mn-cs"/>
              </a:rPr>
              <a:t>effects that may result from the abnormalities in the open</a:t>
            </a:r>
          </a:p>
          <a:p>
            <a:r>
              <a:rPr lang="en-US" sz="1200" b="0" i="0" u="none" strike="noStrike" kern="1200" baseline="0" dirty="0">
                <a:solidFill>
                  <a:schemeClr val="tx1"/>
                </a:solidFill>
                <a:latin typeface="+mn-lt"/>
                <a:ea typeface="+mn-ea"/>
                <a:cs typeface="+mn-cs"/>
              </a:rPr>
              <a:t>boxes (26 –30)</a:t>
            </a:r>
            <a:endParaRPr lang="el-GR" dirty="0"/>
          </a:p>
        </p:txBody>
      </p:sp>
      <p:sp>
        <p:nvSpPr>
          <p:cNvPr id="4" name="Θέση αριθμού διαφάνειας 3"/>
          <p:cNvSpPr>
            <a:spLocks noGrp="1"/>
          </p:cNvSpPr>
          <p:nvPr>
            <p:ph type="sldNum" sz="quarter" idx="10"/>
          </p:nvPr>
        </p:nvSpPr>
        <p:spPr/>
        <p:txBody>
          <a:bodyPr/>
          <a:lstStyle/>
          <a:p>
            <a:fld id="{BFA0201B-1AA8-4DB4-A613-510B4D5EBCC7}" type="slidenum">
              <a:rPr lang="el-GR" smtClean="0"/>
              <a:pPr/>
              <a:t>8</a:t>
            </a:fld>
            <a:endParaRPr lang="el-GR"/>
          </a:p>
        </p:txBody>
      </p:sp>
    </p:spTree>
    <p:extLst>
      <p:ext uri="{BB962C8B-B14F-4D97-AF65-F5344CB8AC3E}">
        <p14:creationId xmlns:p14="http://schemas.microsoft.com/office/powerpoint/2010/main" xmlns="" val="269339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9258B-AE9B-42A7-825D-DA3440FB71C7}" type="slidenum">
              <a:rPr lang="el-GR" altLang="el-GR"/>
              <a:pPr/>
              <a:t>9</a:t>
            </a:fld>
            <a:endParaRPr lang="el-GR" altLang="el-GR"/>
          </a:p>
        </p:txBody>
      </p:sp>
      <p:sp>
        <p:nvSpPr>
          <p:cNvPr id="634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xmlns="" val="81694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C1F52-A956-4644-BBCF-DED30DEC77A4}" type="slidenum">
              <a:rPr lang="el-GR" altLang="el-GR"/>
              <a:pPr/>
              <a:t>11</a:t>
            </a:fld>
            <a:endParaRPr lang="el-GR" altLang="el-GR"/>
          </a:p>
        </p:txBody>
      </p:sp>
      <p:sp>
        <p:nvSpPr>
          <p:cNvPr id="665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xmlns="" val="135034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84BC0-6492-4B93-AC3B-C2A80C56BBE9}" type="slidenum">
              <a:rPr lang="el-GR" altLang="el-GR"/>
              <a:pPr/>
              <a:t>12</a:t>
            </a:fld>
            <a:endParaRPr lang="el-GR" altLang="el-GR"/>
          </a:p>
        </p:txBody>
      </p:sp>
      <p:sp>
        <p:nvSpPr>
          <p:cNvPr id="68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xmlns="" val="130028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1" dirty="0"/>
              <a:t>HIF: hypoxia inducible factor, VEGF: vascular endothelial growth factor, PEDF: </a:t>
            </a:r>
            <a:r>
              <a:rPr lang="en-US" sz="1200" b="1" i="1" u="none" strike="noStrike" kern="1200" baseline="0" dirty="0">
                <a:solidFill>
                  <a:schemeClr val="tx1"/>
                </a:solidFill>
                <a:latin typeface="+mn-lt"/>
                <a:ea typeface="+mn-ea"/>
                <a:cs typeface="+mn-cs"/>
              </a:rPr>
              <a:t>Pigment epithelium-derived factor, PIGF or PGF: placental growth factor</a:t>
            </a:r>
            <a:endParaRPr lang="el-GR" b="1" dirty="0"/>
          </a:p>
        </p:txBody>
      </p:sp>
      <p:sp>
        <p:nvSpPr>
          <p:cNvPr id="4" name="Θέση αριθμού διαφάνειας 3"/>
          <p:cNvSpPr>
            <a:spLocks noGrp="1"/>
          </p:cNvSpPr>
          <p:nvPr>
            <p:ph type="sldNum" sz="quarter" idx="10"/>
          </p:nvPr>
        </p:nvSpPr>
        <p:spPr/>
        <p:txBody>
          <a:bodyPr/>
          <a:lstStyle/>
          <a:p>
            <a:fld id="{BFA0201B-1AA8-4DB4-A613-510B4D5EBCC7}" type="slidenum">
              <a:rPr lang="el-GR" smtClean="0"/>
              <a:pPr/>
              <a:t>17</a:t>
            </a:fld>
            <a:endParaRPr lang="el-GR"/>
          </a:p>
        </p:txBody>
      </p:sp>
    </p:spTree>
    <p:extLst>
      <p:ext uri="{BB962C8B-B14F-4D97-AF65-F5344CB8AC3E}">
        <p14:creationId xmlns:p14="http://schemas.microsoft.com/office/powerpoint/2010/main" xmlns="" val="80719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F3577-432A-441D-958A-02ACFAB69DB9}" type="slidenum">
              <a:rPr kumimoji="0" lang="el-GR"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l-GR" sz="12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35170" name="Rectangle 2"/>
          <p:cNvSpPr>
            <a:spLocks noGrp="1" noRot="1" noChangeAspect="1" noChangeArrowheads="1" noTextEdit="1"/>
          </p:cNvSpPr>
          <p:nvPr>
            <p:ph type="sldImg"/>
          </p:nvPr>
        </p:nvSpPr>
        <p:spPr>
          <a:xfrm>
            <a:off x="1158875" y="681038"/>
            <a:ext cx="4545013" cy="3408362"/>
          </a:xfrm>
          <a:ln/>
        </p:spPr>
      </p:sp>
      <p:sp>
        <p:nvSpPr>
          <p:cNvPr id="135171" name="Rectangle 3"/>
          <p:cNvSpPr>
            <a:spLocks noGrp="1" noChangeArrowheads="1"/>
          </p:cNvSpPr>
          <p:nvPr>
            <p:ph type="body" idx="1"/>
          </p:nvPr>
        </p:nvSpPr>
        <p:spPr>
          <a:xfrm>
            <a:off x="914400" y="4316413"/>
            <a:ext cx="5410200" cy="4167187"/>
          </a:xfrm>
          <a:noFill/>
          <a:ln/>
        </p:spPr>
        <p:txBody>
          <a:bodyPr lIns="90004" tIns="45002" rIns="90004" bIns="45002">
            <a:normAutofit/>
          </a:bodyPr>
          <a:lstStyle/>
          <a:p>
            <a:r>
              <a:rPr lang="en-US" altLang="en-US"/>
              <a:t>In both type 1 diabetes (DCCT) and type 2 diabetes (UKPDS and Kumamoto Study), improvements in glycaemic control reduced the risk for retinopathy and nephropathy.</a:t>
            </a:r>
          </a:p>
          <a:p>
            <a:r>
              <a:rPr lang="en-US" altLang="en-US"/>
              <a:t>In both type 1 and type 2 diabetes there was a substantial reduction in cardiovascular disease risk with improvements in glycaemic control.</a:t>
            </a:r>
          </a:p>
          <a:p>
            <a:r>
              <a:rPr lang="en-US" altLang="en-US"/>
              <a:t>Neuropathy improved with improvements in glycaemic control in people with type 1 (DCCT) and type 2 (Kumamoto Study) diabetes.</a:t>
            </a:r>
          </a:p>
          <a:p>
            <a:r>
              <a:rPr lang="en-US" altLang="en-US"/>
              <a:t>Citations:</a:t>
            </a:r>
          </a:p>
          <a:p>
            <a:r>
              <a:rPr lang="en-US" altLang="en-US">
                <a:cs typeface="Times New Roman" pitchFamily="18" charset="0"/>
              </a:rPr>
              <a:t>Diabetes Control and Complications Trial Research Group. The effect of intensive treatment of diabetes on the development and progression of long-term complications in insulin-dependent diabetes mellitus. </a:t>
            </a:r>
            <a:r>
              <a:rPr lang="en-US" altLang="en-US" i="1">
                <a:cs typeface="Times New Roman" pitchFamily="18" charset="0"/>
              </a:rPr>
              <a:t>N Engl J Med</a:t>
            </a:r>
            <a:r>
              <a:rPr lang="en-US" altLang="en-US">
                <a:cs typeface="Times New Roman" pitchFamily="18" charset="0"/>
              </a:rPr>
              <a:t> 1993;329:977-986.</a:t>
            </a:r>
            <a:endParaRPr lang="en-US" altLang="en-US"/>
          </a:p>
          <a:p>
            <a:r>
              <a:rPr lang="en-US">
                <a:cs typeface="Times New Roman" pitchFamily="18" charset="0"/>
              </a:rPr>
              <a:t>Ohkubo Y, Kishikawa H, Araki E, Miyata T, Isami S, Motoyoshi S, Kojima Y, Furuyoshi N, Schichiri M. Intensive insulin therapy prevents the progression of diabetic microvascular complications in Japanese patients with non-insulin-dependent diabetes mellitus: a randomized prospective 6-year study. </a:t>
            </a:r>
            <a:r>
              <a:rPr lang="en-US" i="1">
                <a:cs typeface="Times New Roman" pitchFamily="18" charset="0"/>
              </a:rPr>
              <a:t>Diab Res Clin Pract</a:t>
            </a:r>
            <a:r>
              <a:rPr lang="en-US">
                <a:cs typeface="Times New Roman" pitchFamily="18" charset="0"/>
              </a:rPr>
              <a:t> 1995;28:103-117.</a:t>
            </a:r>
            <a:r>
              <a:rPr lang="en-US"/>
              <a:t> </a:t>
            </a:r>
          </a:p>
          <a:p>
            <a:r>
              <a:rPr lang="en-US" altLang="en-US">
                <a:cs typeface="Times New Roman" pitchFamily="18" charset="0"/>
              </a:rPr>
              <a:t>UK Prospective Diabetes (UKPDS) Group. Intensive blood-glucose control with sulphonylureas or insulin compared with conventional treatment and risk of complications in patients with type 2 diabetes (UKPDS 33). </a:t>
            </a:r>
            <a:r>
              <a:rPr lang="en-US" altLang="en-US" i="1">
                <a:cs typeface="Times New Roman" pitchFamily="18" charset="0"/>
              </a:rPr>
              <a:t>Lancet</a:t>
            </a:r>
            <a:r>
              <a:rPr lang="en-US" altLang="en-US">
                <a:cs typeface="Times New Roman" pitchFamily="18" charset="0"/>
              </a:rPr>
              <a:t> 1998;352:837-853.</a:t>
            </a:r>
            <a:r>
              <a:rPr lang="en-US" altLang="en-US"/>
              <a:t> </a:t>
            </a:r>
          </a:p>
          <a:p>
            <a:endParaRPr lang="en-US" altLang="en-US"/>
          </a:p>
        </p:txBody>
      </p:sp>
    </p:spTree>
    <p:extLst>
      <p:ext uri="{BB962C8B-B14F-4D97-AF65-F5344CB8AC3E}">
        <p14:creationId xmlns:p14="http://schemas.microsoft.com/office/powerpoint/2010/main" xmlns="" val="308870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936F2B-8F46-417D-9896-98C88A585487}" type="slidenum">
              <a:rPr kumimoji="0" lang="el-GR" altLang="el-GR"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l-GR" altLang="el-G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00355" name="Rectangle 2"/>
          <p:cNvSpPr>
            <a:spLocks noGrp="1" noRot="1" noChangeAspect="1" noChangeArrowheads="1" noTextEdit="1"/>
          </p:cNvSpPr>
          <p:nvPr>
            <p:ph type="sldImg"/>
          </p:nvPr>
        </p:nvSpPr>
        <p:spPr>
          <a:xfrm>
            <a:off x="1143000" y="830263"/>
            <a:ext cx="4575175" cy="3432175"/>
          </a:xfrm>
          <a:ln/>
        </p:spPr>
      </p:sp>
      <p:sp>
        <p:nvSpPr>
          <p:cNvPr id="100356" name="Rectangle 3"/>
          <p:cNvSpPr>
            <a:spLocks noGrp="1" noChangeArrowheads="1"/>
          </p:cNvSpPr>
          <p:nvPr>
            <p:ph type="body" idx="1"/>
          </p:nvPr>
        </p:nvSpPr>
        <p:spPr>
          <a:xfrm>
            <a:off x="1096963" y="4454525"/>
            <a:ext cx="4670425" cy="3644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588" tIns="46291" rIns="92588" bIns="46291"/>
          <a:lstStyle/>
          <a:p>
            <a:pPr marL="228600" indent="-228600" defTabSz="228600" eaLnBrk="1" hangingPunct="1">
              <a:buFontTx/>
              <a:buChar char="•"/>
            </a:pPr>
            <a:r>
              <a:rPr lang="el-GR" altLang="el-GR"/>
              <a:t>Ο καλός γλυκαιμικός έλεγχος διαδραματίζει ουσιαστικό ρόλο στην ελάττωση του κινδύνου</a:t>
            </a:r>
            <a:r>
              <a:rPr lang="en-US" altLang="el-GR"/>
              <a:t> </a:t>
            </a:r>
            <a:r>
              <a:rPr lang="el-GR" altLang="el-GR"/>
              <a:t>διαβητικών επιπλοκών.</a:t>
            </a:r>
            <a:endParaRPr lang="en-US" altLang="el-GR"/>
          </a:p>
          <a:p>
            <a:pPr marL="228600" indent="-228600" defTabSz="228600" eaLnBrk="1" hangingPunct="1">
              <a:buFontTx/>
              <a:buChar char="•"/>
            </a:pPr>
            <a:r>
              <a:rPr lang="el-GR" altLang="el-GR"/>
              <a:t>Βάσει των στοιχείων που προέκυψαν από τη Μελέτη Ελέγχου του Διαβήτη και των Επιπλοκών του,</a:t>
            </a:r>
            <a:r>
              <a:rPr lang="en-US" altLang="el-GR"/>
              <a:t> </a:t>
            </a:r>
            <a:r>
              <a:rPr lang="el-GR" altLang="el-GR"/>
              <a:t>η αύξηση του σχετικού κινδύνου για</a:t>
            </a:r>
            <a:r>
              <a:rPr lang="en-US" altLang="el-GR"/>
              <a:t> </a:t>
            </a:r>
            <a:r>
              <a:rPr lang="el-GR" altLang="el-GR"/>
              <a:t>μικροαγγειακές επιπλοκές, όπως</a:t>
            </a:r>
            <a:r>
              <a:rPr lang="en-US" altLang="el-GR"/>
              <a:t> </a:t>
            </a:r>
            <a:r>
              <a:rPr lang="el-GR" altLang="el-GR"/>
              <a:t>η διαβητική αμφιβληστροειδοπάθεια</a:t>
            </a:r>
            <a:r>
              <a:rPr lang="en-US" altLang="el-GR"/>
              <a:t>, </a:t>
            </a:r>
            <a:r>
              <a:rPr lang="el-GR" altLang="el-GR"/>
              <a:t>η νεφροπάθεια</a:t>
            </a:r>
            <a:r>
              <a:rPr lang="en-US" altLang="el-GR"/>
              <a:t>, </a:t>
            </a:r>
            <a:r>
              <a:rPr lang="el-GR" altLang="el-GR"/>
              <a:t>η νευροπάθεια</a:t>
            </a:r>
            <a:r>
              <a:rPr lang="en-US" altLang="el-GR"/>
              <a:t> </a:t>
            </a:r>
            <a:r>
              <a:rPr lang="el-GR" altLang="el-GR"/>
              <a:t>και η μικρολευκωματινουρία,</a:t>
            </a:r>
            <a:r>
              <a:rPr lang="en-US" altLang="el-GR"/>
              <a:t> </a:t>
            </a:r>
            <a:r>
              <a:rPr lang="el-GR" altLang="el-GR"/>
              <a:t>είναι ανάλογη της αύξησης των επιπέδων </a:t>
            </a:r>
            <a:r>
              <a:rPr lang="en-US" altLang="el-GR"/>
              <a:t>A1C</a:t>
            </a:r>
            <a:r>
              <a:rPr lang="el-GR" altLang="el-GR"/>
              <a:t>.</a:t>
            </a:r>
            <a:r>
              <a:rPr lang="en-US" altLang="el-GR" baseline="30000"/>
              <a:t>1-3</a:t>
            </a:r>
          </a:p>
          <a:p>
            <a:pPr marL="228600" indent="-228600" defTabSz="228600" eaLnBrk="1" hangingPunct="1">
              <a:buFontTx/>
              <a:buChar char="•"/>
            </a:pPr>
            <a:r>
              <a:rPr lang="el-GR" altLang="el-GR"/>
              <a:t>Ο σχετικός κίνδυνος εμφάνισης επιπλοκών για</a:t>
            </a:r>
            <a:r>
              <a:rPr lang="en-US" altLang="el-GR"/>
              <a:t> </a:t>
            </a:r>
            <a:r>
              <a:rPr lang="el-GR" altLang="el-GR"/>
              <a:t>επίπεδα </a:t>
            </a:r>
            <a:r>
              <a:rPr lang="en-US" altLang="el-GR"/>
              <a:t>A1C</a:t>
            </a:r>
            <a:r>
              <a:rPr lang="el-GR" altLang="el-GR"/>
              <a:t> =</a:t>
            </a:r>
            <a:r>
              <a:rPr lang="en-US" altLang="el-GR"/>
              <a:t>6% </a:t>
            </a:r>
            <a:r>
              <a:rPr lang="el-GR" altLang="el-GR"/>
              <a:t>είναι</a:t>
            </a:r>
            <a:r>
              <a:rPr lang="en-US" altLang="el-GR"/>
              <a:t> “1”</a:t>
            </a:r>
            <a:r>
              <a:rPr lang="el-GR" altLang="el-GR"/>
              <a:t>.</a:t>
            </a:r>
            <a:r>
              <a:rPr lang="en-US" altLang="el-GR" baseline="30000"/>
              <a:t>1</a:t>
            </a:r>
            <a:endParaRPr lang="en-US" altLang="el-GR"/>
          </a:p>
          <a:p>
            <a:pPr marL="228600" indent="-228600" defTabSz="228600" eaLnBrk="1" hangingPunct="1">
              <a:buFontTx/>
              <a:buChar char="•"/>
            </a:pPr>
            <a:r>
              <a:rPr lang="el-GR" altLang="el-GR"/>
              <a:t>Είναι αξιοσημείωτο ότι η διαβάθμιση του κινδύνου</a:t>
            </a:r>
            <a:r>
              <a:rPr lang="en-US" altLang="el-GR"/>
              <a:t> </a:t>
            </a:r>
            <a:r>
              <a:rPr lang="el-GR" altLang="el-GR"/>
              <a:t>είναι συνεχόμενη</a:t>
            </a:r>
            <a:r>
              <a:rPr lang="en-US" altLang="el-GR"/>
              <a:t>, </a:t>
            </a:r>
            <a:r>
              <a:rPr lang="el-GR" altLang="el-GR"/>
              <a:t>χωρίς να υπάρχει κάποιος γλυκαιμικός ουδός για την ανάπτυξη επιπλοκών.</a:t>
            </a:r>
            <a:r>
              <a:rPr lang="en-US" altLang="el-GR" baseline="30000"/>
              <a:t>1</a:t>
            </a:r>
            <a:endParaRPr lang="en-US" altLang="el-GR"/>
          </a:p>
          <a:p>
            <a:pPr marL="228600" indent="-228600" defTabSz="228600" eaLnBrk="1" hangingPunct="1">
              <a:buFontTx/>
              <a:buChar char="•"/>
            </a:pPr>
            <a:endParaRPr lang="en-US" altLang="el-GR"/>
          </a:p>
        </p:txBody>
      </p:sp>
      <p:sp>
        <p:nvSpPr>
          <p:cNvPr id="100357" name="Rectangle 4"/>
          <p:cNvSpPr>
            <a:spLocks noChangeArrowheads="1"/>
          </p:cNvSpPr>
          <p:nvPr/>
        </p:nvSpPr>
        <p:spPr bwMode="auto">
          <a:xfrm>
            <a:off x="990600" y="7980363"/>
            <a:ext cx="4978400" cy="105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992" tIns="47497" rIns="94992" bIns="47497">
            <a:spAutoFit/>
          </a:bodyPr>
          <a:lstStyle>
            <a:lvl1pPr marL="173038" indent="-173038"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marL="173038" marR="0" lvl="0" indent="-173038" algn="l" defTabSz="950913" rtl="0" eaLnBrk="1" fontAlgn="base" latinLnBrk="0" hangingPunct="1">
              <a:lnSpc>
                <a:spcPct val="100000"/>
              </a:lnSpc>
              <a:spcBef>
                <a:spcPct val="0"/>
              </a:spcBef>
              <a:spcAft>
                <a:spcPct val="0"/>
              </a:spcAft>
              <a:buClrTx/>
              <a:buSzTx/>
              <a:buFontTx/>
              <a:buNone/>
              <a:tabLst/>
              <a:defRPr/>
            </a:pPr>
            <a:r>
              <a:rPr kumimoji="0" lang="en-US" altLang="el-GR" sz="8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rPr>
              <a:t>1.   Skyler JS. Diabetic complications: the importance of glucose control. </a:t>
            </a:r>
            <a:r>
              <a:rPr kumimoji="0" lang="en-US" altLang="el-GR" sz="800" b="0" i="1" u="none" strike="noStrike" kern="1200" cap="none" spc="0" normalizeH="0" baseline="0" noProof="0">
                <a:ln>
                  <a:noFill/>
                </a:ln>
                <a:solidFill>
                  <a:prstClr val="black"/>
                </a:solidFill>
                <a:effectLst/>
                <a:uLnTx/>
                <a:uFillTx/>
                <a:latin typeface="Arial" panose="020B0604020202020204" pitchFamily="34" charset="0"/>
                <a:ea typeface="+mn-ea"/>
                <a:cs typeface="Arial" charset="0"/>
              </a:rPr>
              <a:t>Endocrinol Metab Clin North Am</a:t>
            </a:r>
            <a:r>
              <a:rPr kumimoji="0" lang="en-US" altLang="el-GR" sz="8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rPr>
              <a:t>. 1996;25:243-254.</a:t>
            </a:r>
          </a:p>
          <a:p>
            <a:pPr marL="173038" marR="0" lvl="0" indent="-173038" algn="l" defTabSz="950913" rtl="0" eaLnBrk="1" fontAlgn="base" latinLnBrk="0" hangingPunct="1">
              <a:lnSpc>
                <a:spcPct val="100000"/>
              </a:lnSpc>
              <a:spcBef>
                <a:spcPct val="0"/>
              </a:spcBef>
              <a:spcAft>
                <a:spcPct val="0"/>
              </a:spcAft>
              <a:buClrTx/>
              <a:buSzTx/>
              <a:buFontTx/>
              <a:buNone/>
              <a:tabLst/>
              <a:defRPr/>
            </a:pPr>
            <a:r>
              <a:rPr kumimoji="0" lang="en-US" altLang="el-GR" sz="8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rPr>
              <a:t>2.   The Diabetes Control and Complications Trial Research Group. The effect of intensive treatment of diabetes on the development and progression of long-term complications in insulin-dependent diabetes mellitis. </a:t>
            </a:r>
            <a:r>
              <a:rPr kumimoji="0" lang="en-US" altLang="el-GR" sz="800" b="0" i="1" u="none" strike="noStrike" kern="1200" cap="none" spc="0" normalizeH="0" baseline="0" noProof="0">
                <a:ln>
                  <a:noFill/>
                </a:ln>
                <a:solidFill>
                  <a:prstClr val="black"/>
                </a:solidFill>
                <a:effectLst/>
                <a:uLnTx/>
                <a:uFillTx/>
                <a:latin typeface="Arial" panose="020B0604020202020204" pitchFamily="34" charset="0"/>
                <a:ea typeface="+mn-ea"/>
                <a:cs typeface="Arial" charset="0"/>
              </a:rPr>
              <a:t>N Engl J Med</a:t>
            </a:r>
            <a:r>
              <a:rPr kumimoji="0" lang="en-US" altLang="el-GR" sz="8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rPr>
              <a:t>. 1993;329:977-986.</a:t>
            </a:r>
          </a:p>
          <a:p>
            <a:pPr marL="173038" marR="0" lvl="0" indent="-173038" algn="l" defTabSz="950913" rtl="0" eaLnBrk="1" fontAlgn="base" latinLnBrk="0" hangingPunct="1">
              <a:lnSpc>
                <a:spcPct val="100000"/>
              </a:lnSpc>
              <a:spcBef>
                <a:spcPct val="0"/>
              </a:spcBef>
              <a:spcAft>
                <a:spcPct val="0"/>
              </a:spcAft>
              <a:buClrTx/>
              <a:buSzTx/>
              <a:buFontTx/>
              <a:buNone/>
              <a:tabLst/>
              <a:defRPr/>
            </a:pPr>
            <a:r>
              <a:rPr kumimoji="0" lang="en-US" altLang="el-GR" sz="8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rPr>
              <a:t>3.	Diabetes Control and Complications Trial Research Group.	The relationship of glycemic exposure (HbA</a:t>
            </a:r>
            <a:r>
              <a:rPr kumimoji="0" lang="en-US" altLang="el-GR" sz="800" b="0" i="0" u="none" strike="noStrike" kern="1200" cap="none" spc="0" normalizeH="0" baseline="-25000" noProof="0">
                <a:ln>
                  <a:noFill/>
                </a:ln>
                <a:solidFill>
                  <a:prstClr val="black"/>
                </a:solidFill>
                <a:effectLst/>
                <a:uLnTx/>
                <a:uFillTx/>
                <a:latin typeface="Arial" panose="020B0604020202020204" pitchFamily="34" charset="0"/>
                <a:ea typeface="+mn-ea"/>
                <a:cs typeface="Arial" charset="0"/>
              </a:rPr>
              <a:t>1C</a:t>
            </a:r>
            <a:r>
              <a:rPr kumimoji="0" lang="en-US" altLang="el-GR" sz="8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rPr>
              <a:t>) to the risk of development and progression of retinopathy in the Diabetes Control and Complications Trial. </a:t>
            </a:r>
            <a:r>
              <a:rPr kumimoji="0" lang="en-US" altLang="el-GR" sz="800" b="0" i="1" u="none" strike="noStrike" kern="1200" cap="none" spc="0" normalizeH="0" baseline="0" noProof="0">
                <a:ln>
                  <a:noFill/>
                </a:ln>
                <a:solidFill>
                  <a:prstClr val="black"/>
                </a:solidFill>
                <a:effectLst/>
                <a:uLnTx/>
                <a:uFillTx/>
                <a:latin typeface="Arial" panose="020B0604020202020204" pitchFamily="34" charset="0"/>
                <a:ea typeface="+mn-ea"/>
                <a:cs typeface="Arial" charset="0"/>
              </a:rPr>
              <a:t>Diabetes</a:t>
            </a:r>
            <a:r>
              <a:rPr kumimoji="0" lang="en-US" altLang="el-GR" sz="8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rPr>
              <a:t>. 1995;44:968-983. </a:t>
            </a:r>
          </a:p>
        </p:txBody>
      </p:sp>
      <p:sp>
        <p:nvSpPr>
          <p:cNvPr id="100358" name="Line 5"/>
          <p:cNvSpPr>
            <a:spLocks noChangeShapeType="1"/>
          </p:cNvSpPr>
          <p:nvPr/>
        </p:nvSpPr>
        <p:spPr bwMode="auto">
          <a:xfrm>
            <a:off x="1093788" y="7970838"/>
            <a:ext cx="4673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xmlns="" val="2440111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FA0201B-1AA8-4DB4-A613-510B4D5EBCC7}" type="slidenum">
              <a:rPr lang="el-GR" smtClean="0"/>
              <a:pPr/>
              <a:t>41</a:t>
            </a:fld>
            <a:endParaRPr lang="el-GR"/>
          </a:p>
        </p:txBody>
      </p:sp>
    </p:spTree>
    <p:extLst>
      <p:ext uri="{BB962C8B-B14F-4D97-AF65-F5344CB8AC3E}">
        <p14:creationId xmlns:p14="http://schemas.microsoft.com/office/powerpoint/2010/main" xmlns="" val="3057180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06424F23-70C5-4D16-AC85-F32E63506542}" type="datetimeFigureOut">
              <a:rPr lang="el-GR"/>
              <a:pPr>
                <a:defRPr/>
              </a:pPr>
              <a:t>3/10/2019</a:t>
            </a:fld>
            <a:endParaRPr lang="el-GR"/>
          </a:p>
        </p:txBody>
      </p:sp>
      <p:sp>
        <p:nvSpPr>
          <p:cNvPr id="5" name="18 - Θέση υποσέλιδου"/>
          <p:cNvSpPr>
            <a:spLocks noGrp="1"/>
          </p:cNvSpPr>
          <p:nvPr>
            <p:ph type="ftr" sz="quarter" idx="11"/>
          </p:nvPr>
        </p:nvSpPr>
        <p:spPr/>
        <p:txBody>
          <a:bodyPr/>
          <a:lstStyle>
            <a:lvl1pPr>
              <a:defRPr/>
            </a:lvl1pPr>
          </a:lstStyle>
          <a:p>
            <a:pPr>
              <a:defRPr/>
            </a:pPr>
            <a:endParaRPr lang="el-GR"/>
          </a:p>
        </p:txBody>
      </p:sp>
      <p:sp>
        <p:nvSpPr>
          <p:cNvPr id="6" name="26 - Θέση αριθμού διαφάνειας"/>
          <p:cNvSpPr>
            <a:spLocks noGrp="1"/>
          </p:cNvSpPr>
          <p:nvPr>
            <p:ph type="sldNum" sz="quarter" idx="12"/>
          </p:nvPr>
        </p:nvSpPr>
        <p:spPr/>
        <p:txBody>
          <a:bodyPr/>
          <a:lstStyle>
            <a:lvl1pPr>
              <a:defRPr/>
            </a:lvl1pPr>
          </a:lstStyle>
          <a:p>
            <a:pPr>
              <a:defRPr/>
            </a:pPr>
            <a:fld id="{D98DCE53-1233-431B-9652-2A35049A8A2B}"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6669FA2C-299B-4B17-BEAB-50CE46E7FD33}" type="datetimeFigureOut">
              <a:rPr lang="el-GR"/>
              <a:pPr>
                <a:defRPr/>
              </a:pPr>
              <a:t>3/10/2019</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F570A46-EE03-4E70-B80F-2B36129CBCA9}"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26F1C486-F78A-4829-8D78-23CA5B673982}" type="datetimeFigureOut">
              <a:rPr lang="el-GR"/>
              <a:pPr>
                <a:defRPr/>
              </a:pPr>
              <a:t>3/10/2019</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30617185-65F8-456B-8B40-7E0573C25238}"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9 - Θέση ημερομηνίας"/>
          <p:cNvSpPr>
            <a:spLocks noGrp="1"/>
          </p:cNvSpPr>
          <p:nvPr>
            <p:ph type="dt" sz="half" idx="10"/>
          </p:nvPr>
        </p:nvSpPr>
        <p:spPr/>
        <p:txBody>
          <a:bodyPr/>
          <a:lstStyle>
            <a:lvl1pPr>
              <a:defRPr/>
            </a:lvl1pPr>
          </a:lstStyle>
          <a:p>
            <a:pPr>
              <a:defRPr/>
            </a:pPr>
            <a:fld id="{C4EE0DA2-0886-41D8-B588-438099926662}" type="datetimeFigureOut">
              <a:rPr lang="el-GR"/>
              <a:pPr>
                <a:defRPr/>
              </a:pPr>
              <a:t>3/10/2019</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A5595077-B138-470D-B5E0-E30D84E7ED1F}"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xmlns="" val="1192801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l-GR" dirty="0"/>
          </a:p>
        </p:txBody>
      </p:sp>
      <p:sp>
        <p:nvSpPr>
          <p:cNvPr id="3" name="Rectangle 35"/>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252AFD-C925-4F52-864E-45BE490195DD}" type="datetimeFigureOut">
              <a:rPr kumimoji="0" lang="el-GR" sz="1400" b="0" i="0" u="none" strike="noStrike" kern="1200" cap="none" spc="0" normalizeH="0" baseline="0" noProof="0">
                <a:ln>
                  <a:noFill/>
                </a:ln>
                <a:solidFill>
                  <a:srgbClr val="FFFFFF"/>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3/10/2019</a:t>
            </a:fld>
            <a:endParaRPr kumimoji="0" lang="el-GR" sz="1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6"/>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37"/>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F50D5B-0FA0-4E24-A71A-44C1C3BD1871}" type="slidenum">
              <a:rPr kumimoji="0" lang="el-GR" sz="1400" b="0" i="0" u="none" strike="noStrike" kern="1200" cap="none" spc="0" normalizeH="0" baseline="0" noProof="0">
                <a:ln>
                  <a:noFill/>
                </a:ln>
                <a:solidFill>
                  <a:srgbClr val="FFFFFF"/>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sz="14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xmlns="" val="6698186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06424F23-70C5-4D16-AC85-F32E63506542}" type="datetimeFigureOut">
              <a:rPr lang="el-GR"/>
              <a:pPr>
                <a:defRPr/>
              </a:pPr>
              <a:t>3/10/2019</a:t>
            </a:fld>
            <a:endParaRPr lang="el-GR"/>
          </a:p>
        </p:txBody>
      </p:sp>
      <p:sp>
        <p:nvSpPr>
          <p:cNvPr id="5" name="18 - Θέση υποσέλιδου"/>
          <p:cNvSpPr>
            <a:spLocks noGrp="1"/>
          </p:cNvSpPr>
          <p:nvPr>
            <p:ph type="ftr" sz="quarter" idx="11"/>
          </p:nvPr>
        </p:nvSpPr>
        <p:spPr/>
        <p:txBody>
          <a:bodyPr/>
          <a:lstStyle>
            <a:lvl1pPr>
              <a:defRPr/>
            </a:lvl1pPr>
          </a:lstStyle>
          <a:p>
            <a:pPr>
              <a:defRPr/>
            </a:pPr>
            <a:endParaRPr lang="el-GR"/>
          </a:p>
        </p:txBody>
      </p:sp>
      <p:sp>
        <p:nvSpPr>
          <p:cNvPr id="6" name="26 - Θέση αριθμού διαφάνειας"/>
          <p:cNvSpPr>
            <a:spLocks noGrp="1"/>
          </p:cNvSpPr>
          <p:nvPr>
            <p:ph type="sldNum" sz="quarter" idx="12"/>
          </p:nvPr>
        </p:nvSpPr>
        <p:spPr/>
        <p:txBody>
          <a:bodyPr/>
          <a:lstStyle>
            <a:lvl1pPr>
              <a:defRPr/>
            </a:lvl1pPr>
          </a:lstStyle>
          <a:p>
            <a:pPr>
              <a:defRPr/>
            </a:pPr>
            <a:fld id="{D98DCE53-1233-431B-9652-2A35049A8A2B}" type="slidenum">
              <a:rPr lang="el-GR"/>
              <a:pPr>
                <a:defRPr/>
              </a:pPr>
              <a:t>‹#›</a:t>
            </a:fld>
            <a:endParaRPr lang="el-GR"/>
          </a:p>
        </p:txBody>
      </p:sp>
    </p:spTree>
    <p:extLst>
      <p:ext uri="{BB962C8B-B14F-4D97-AF65-F5344CB8AC3E}">
        <p14:creationId xmlns:p14="http://schemas.microsoft.com/office/powerpoint/2010/main" xmlns="" val="14604961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Kλικ</a:t>
            </a:r>
            <a:r>
              <a:rPr lang="el-GR" dirty="0"/>
              <a:t> για επεξεργασία του τίτλου</a:t>
            </a:r>
            <a:endParaRPr lang="en-US" dirty="0"/>
          </a:p>
        </p:txBody>
      </p:sp>
      <p:sp>
        <p:nvSpPr>
          <p:cNvPr id="3" name="2 - Θέση περιεχομένου"/>
          <p:cNvSpPr>
            <a:spLocks noGrp="1"/>
          </p:cNvSpPr>
          <p:nvPr>
            <p:ph idx="1"/>
          </p:nvPr>
        </p:nvSpPr>
        <p:spPr/>
        <p:txBody>
          <a:bodyPr/>
          <a:lstStyle>
            <a:lvl1pPr>
              <a:defRPr>
                <a:latin typeface="+mj-lt"/>
              </a:defRPr>
            </a:lvl1p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9 - Θέση ημερομηνίας"/>
          <p:cNvSpPr>
            <a:spLocks noGrp="1"/>
          </p:cNvSpPr>
          <p:nvPr>
            <p:ph type="dt" sz="half" idx="10"/>
          </p:nvPr>
        </p:nvSpPr>
        <p:spPr/>
        <p:txBody>
          <a:bodyPr/>
          <a:lstStyle>
            <a:lvl1pPr>
              <a:defRPr/>
            </a:lvl1pPr>
          </a:lstStyle>
          <a:p>
            <a:pPr>
              <a:defRPr/>
            </a:pPr>
            <a:fld id="{81D56235-A74D-4ECA-831E-57ED5E0B347E}" type="datetimeFigureOut">
              <a:rPr lang="el-GR"/>
              <a:pPr>
                <a:defRPr/>
              </a:pPr>
              <a:t>3/10/2019</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B835350F-DDCC-410F-8D77-7AADF515BE41}" type="slidenum">
              <a:rPr lang="el-GR"/>
              <a:pPr>
                <a:defRPr/>
              </a:pPr>
              <a:t>‹#›</a:t>
            </a:fld>
            <a:endParaRPr lang="el-GR"/>
          </a:p>
        </p:txBody>
      </p:sp>
    </p:spTree>
    <p:extLst>
      <p:ext uri="{BB962C8B-B14F-4D97-AF65-F5344CB8AC3E}">
        <p14:creationId xmlns:p14="http://schemas.microsoft.com/office/powerpoint/2010/main" xmlns="" val="73223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676042BC-3B05-448A-AA22-F13E499FD8C5}" type="datetimeFigureOut">
              <a:rPr lang="el-GR"/>
              <a:pPr>
                <a:defRPr/>
              </a:pPr>
              <a:t>3/10/2019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2FC57C9-D94C-4543-B5DA-3D96FEBD791B}" type="slidenum">
              <a:rPr lang="el-GR"/>
              <a:pPr>
                <a:defRPr/>
              </a:pPr>
              <a:t>‹#›</a:t>
            </a:fld>
            <a:endParaRPr lang="el-GR"/>
          </a:p>
        </p:txBody>
      </p:sp>
    </p:spTree>
    <p:extLst>
      <p:ext uri="{BB962C8B-B14F-4D97-AF65-F5344CB8AC3E}">
        <p14:creationId xmlns:p14="http://schemas.microsoft.com/office/powerpoint/2010/main" xmlns="" val="7624043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C938200-9EA4-46D9-B833-2AEC585FA140}" type="datetimeFigureOut">
              <a:rPr lang="el-GR"/>
              <a:pPr>
                <a:defRPr/>
              </a:pPr>
              <a:t>3/10/2019</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AE226E98-8525-4D3E-85FE-02840E84DD2E}" type="slidenum">
              <a:rPr lang="el-GR"/>
              <a:pPr>
                <a:defRPr/>
              </a:pPr>
              <a:t>‹#›</a:t>
            </a:fld>
            <a:endParaRPr lang="el-GR"/>
          </a:p>
        </p:txBody>
      </p:sp>
    </p:spTree>
    <p:extLst>
      <p:ext uri="{BB962C8B-B14F-4D97-AF65-F5344CB8AC3E}">
        <p14:creationId xmlns:p14="http://schemas.microsoft.com/office/powerpoint/2010/main" xmlns="" val="2152831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AA8E5C09-64AF-439E-ADCE-DFDB616C293F}" type="datetimeFigureOut">
              <a:rPr lang="el-GR"/>
              <a:pPr>
                <a:defRPr/>
              </a:pPr>
              <a:t>3/10/2019</a:t>
            </a:fld>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3EF06A81-3689-4570-B122-2D905C676F3A}" type="slidenum">
              <a:rPr lang="el-GR"/>
              <a:pPr>
                <a:defRPr/>
              </a:pPr>
              <a:t>‹#›</a:t>
            </a:fld>
            <a:endParaRPr lang="el-GR"/>
          </a:p>
        </p:txBody>
      </p:sp>
    </p:spTree>
    <p:extLst>
      <p:ext uri="{BB962C8B-B14F-4D97-AF65-F5344CB8AC3E}">
        <p14:creationId xmlns:p14="http://schemas.microsoft.com/office/powerpoint/2010/main" xmlns="" val="787795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Kλικ</a:t>
            </a:r>
            <a:r>
              <a:rPr lang="el-GR" dirty="0"/>
              <a:t> για επεξεργασία του τίτλου</a:t>
            </a:r>
            <a:endParaRPr lang="en-US" dirty="0"/>
          </a:p>
        </p:txBody>
      </p:sp>
      <p:sp>
        <p:nvSpPr>
          <p:cNvPr id="3" name="2 - Θέση περιεχομένου"/>
          <p:cNvSpPr>
            <a:spLocks noGrp="1"/>
          </p:cNvSpPr>
          <p:nvPr>
            <p:ph idx="1"/>
          </p:nvPr>
        </p:nvSpPr>
        <p:spPr/>
        <p:txBody>
          <a:bodyPr/>
          <a:lstStyle>
            <a:lvl1pPr>
              <a:defRPr>
                <a:latin typeface="+mj-lt"/>
              </a:defRPr>
            </a:lvl1p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9 - Θέση ημερομηνίας"/>
          <p:cNvSpPr>
            <a:spLocks noGrp="1"/>
          </p:cNvSpPr>
          <p:nvPr>
            <p:ph type="dt" sz="half" idx="10"/>
          </p:nvPr>
        </p:nvSpPr>
        <p:spPr/>
        <p:txBody>
          <a:bodyPr/>
          <a:lstStyle>
            <a:lvl1pPr>
              <a:defRPr/>
            </a:lvl1pPr>
          </a:lstStyle>
          <a:p>
            <a:pPr>
              <a:defRPr/>
            </a:pPr>
            <a:fld id="{81D56235-A74D-4ECA-831E-57ED5E0B347E}" type="datetimeFigureOut">
              <a:rPr lang="el-GR"/>
              <a:pPr>
                <a:defRPr/>
              </a:pPr>
              <a:t>3/10/2019</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B835350F-DDCC-410F-8D77-7AADF515BE41}"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09F157-36CC-4244-9D84-355CE5DE9543}" type="datetimeFigureOut">
              <a:rPr lang="el-GR"/>
              <a:pPr>
                <a:defRPr/>
              </a:pPr>
              <a:t>3/10/2019</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ECB2DC1D-D42B-469C-BE7F-34D72394E7F0}" type="slidenum">
              <a:rPr lang="el-GR"/>
              <a:pPr>
                <a:defRPr/>
              </a:pPr>
              <a:t>‹#›</a:t>
            </a:fld>
            <a:endParaRPr lang="el-GR"/>
          </a:p>
        </p:txBody>
      </p:sp>
    </p:spTree>
    <p:extLst>
      <p:ext uri="{BB962C8B-B14F-4D97-AF65-F5344CB8AC3E}">
        <p14:creationId xmlns:p14="http://schemas.microsoft.com/office/powerpoint/2010/main" xmlns="" val="1993689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104F8530-FA74-48FC-A239-B03547DA6B73}" type="datetimeFigureOut">
              <a:rPr lang="el-GR"/>
              <a:pPr>
                <a:defRPr/>
              </a:pPr>
              <a:t>3/10/2019</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23F4AF9-380D-49E9-ADD7-ABF95C866841}" type="slidenum">
              <a:rPr lang="el-GR"/>
              <a:pPr>
                <a:defRPr/>
              </a:pPr>
              <a:t>‹#›</a:t>
            </a:fld>
            <a:endParaRPr lang="el-GR"/>
          </a:p>
        </p:txBody>
      </p:sp>
    </p:spTree>
    <p:extLst>
      <p:ext uri="{BB962C8B-B14F-4D97-AF65-F5344CB8AC3E}">
        <p14:creationId xmlns:p14="http://schemas.microsoft.com/office/powerpoint/2010/main" xmlns="" val="360367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482CE275-19A1-4052-8398-7789FF75B31A}" type="datetimeFigureOut">
              <a:rPr lang="el-GR"/>
              <a:pPr>
                <a:defRPr/>
              </a:pPr>
              <a:t>3/10/2019</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8E28401B-EE55-4D11-ACCB-969A17923709}" type="slidenum">
              <a:rPr lang="el-GR"/>
              <a:pPr>
                <a:defRPr/>
              </a:pPr>
              <a:t>‹#›</a:t>
            </a:fld>
            <a:endParaRPr lang="el-GR"/>
          </a:p>
        </p:txBody>
      </p:sp>
    </p:spTree>
    <p:extLst>
      <p:ext uri="{BB962C8B-B14F-4D97-AF65-F5344CB8AC3E}">
        <p14:creationId xmlns:p14="http://schemas.microsoft.com/office/powerpoint/2010/main" xmlns="" val="413456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3AA2A46-D557-48FF-BF67-8309D6DA5C4C}" type="datetimeFigureOut">
              <a:rPr lang="el-GR"/>
              <a:pPr>
                <a:defRPr/>
              </a:pPr>
              <a:t>3/10/2019</a:t>
            </a:fld>
            <a:endParaRPr lang="el-G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0355039C-34D8-4A5A-BDCD-F6FC6DB3F230}" type="slidenum">
              <a:rPr lang="el-GR"/>
              <a:pPr>
                <a:defRPr/>
              </a:pPr>
              <a:t>‹#›</a:t>
            </a:fld>
            <a:endParaRPr lang="el-GR"/>
          </a:p>
        </p:txBody>
      </p:sp>
    </p:spTree>
    <p:extLst>
      <p:ext uri="{BB962C8B-B14F-4D97-AF65-F5344CB8AC3E}">
        <p14:creationId xmlns:p14="http://schemas.microsoft.com/office/powerpoint/2010/main" xmlns="" val="3503709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6669FA2C-299B-4B17-BEAB-50CE46E7FD33}" type="datetimeFigureOut">
              <a:rPr lang="el-GR"/>
              <a:pPr>
                <a:defRPr/>
              </a:pPr>
              <a:t>3/10/2019</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F570A46-EE03-4E70-B80F-2B36129CBCA9}" type="slidenum">
              <a:rPr lang="el-GR"/>
              <a:pPr>
                <a:defRPr/>
              </a:pPr>
              <a:t>‹#›</a:t>
            </a:fld>
            <a:endParaRPr lang="el-GR"/>
          </a:p>
        </p:txBody>
      </p:sp>
    </p:spTree>
    <p:extLst>
      <p:ext uri="{BB962C8B-B14F-4D97-AF65-F5344CB8AC3E}">
        <p14:creationId xmlns:p14="http://schemas.microsoft.com/office/powerpoint/2010/main" xmlns="" val="2659267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26F1C486-F78A-4829-8D78-23CA5B673982}" type="datetimeFigureOut">
              <a:rPr lang="el-GR"/>
              <a:pPr>
                <a:defRPr/>
              </a:pPr>
              <a:t>3/10/2019</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30617185-65F8-456B-8B40-7E0573C25238}" type="slidenum">
              <a:rPr lang="el-GR"/>
              <a:pPr>
                <a:defRPr/>
              </a:pPr>
              <a:t>‹#›</a:t>
            </a:fld>
            <a:endParaRPr lang="el-GR"/>
          </a:p>
        </p:txBody>
      </p:sp>
    </p:spTree>
    <p:extLst>
      <p:ext uri="{BB962C8B-B14F-4D97-AF65-F5344CB8AC3E}">
        <p14:creationId xmlns:p14="http://schemas.microsoft.com/office/powerpoint/2010/main" xmlns="" val="4190415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9 - Θέση ημερομηνίας"/>
          <p:cNvSpPr>
            <a:spLocks noGrp="1"/>
          </p:cNvSpPr>
          <p:nvPr>
            <p:ph type="dt" sz="half" idx="10"/>
          </p:nvPr>
        </p:nvSpPr>
        <p:spPr/>
        <p:txBody>
          <a:bodyPr/>
          <a:lstStyle>
            <a:lvl1pPr>
              <a:defRPr/>
            </a:lvl1pPr>
          </a:lstStyle>
          <a:p>
            <a:pPr>
              <a:defRPr/>
            </a:pPr>
            <a:fld id="{C4EE0DA2-0886-41D8-B588-438099926662}" type="datetimeFigureOut">
              <a:rPr lang="el-GR"/>
              <a:pPr>
                <a:defRPr/>
              </a:pPr>
              <a:t>3/10/2019</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A5595077-B138-470D-B5E0-E30D84E7ED1F}" type="slidenum">
              <a:rPr lang="el-GR"/>
              <a:pPr>
                <a:defRPr/>
              </a:pPr>
              <a:t>‹#›</a:t>
            </a:fld>
            <a:endParaRPr lang="el-GR"/>
          </a:p>
        </p:txBody>
      </p:sp>
    </p:spTree>
    <p:extLst>
      <p:ext uri="{BB962C8B-B14F-4D97-AF65-F5344CB8AC3E}">
        <p14:creationId xmlns:p14="http://schemas.microsoft.com/office/powerpoint/2010/main" xmlns="" val="359106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l-GR"/>
              <a:t>Στυλ κύριου τίτλου</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3575B16-946E-4E2A-AFB6-0496CAB609EC}" type="datetime8">
              <a:rPr lang="en-US" altLang="el-GR" smtClean="0"/>
              <a:pPr/>
              <a:t>10/3/2019 9:30 AM</a:t>
            </a:fld>
            <a:endParaRPr lang="en-US" altLang="el-G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ltLang="el-G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F66CD4F-D183-4D7F-8E02-AB684EC5ECD2}" type="slidenum">
              <a:rPr lang="en-US" altLang="el-GR" smtClean="0"/>
              <a:pPr/>
              <a:t>‹#›</a:t>
            </a:fld>
            <a:endParaRPr lang="en-US" altLang="el-GR"/>
          </a:p>
        </p:txBody>
      </p:sp>
    </p:spTree>
    <p:extLst>
      <p:ext uri="{BB962C8B-B14F-4D97-AF65-F5344CB8AC3E}">
        <p14:creationId xmlns:p14="http://schemas.microsoft.com/office/powerpoint/2010/main" xmlns="" val="3545239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6450571-BD8C-4CB1-8970-8BD3398B776D}" type="datetime8">
              <a:rPr lang="en-US" altLang="el-GR" smtClean="0"/>
              <a:pPr/>
              <a:t>10/3/2019 9:30 AM</a:t>
            </a:fld>
            <a:endParaRPr lang="en-US" altLang="el-GR"/>
          </a:p>
        </p:txBody>
      </p:sp>
      <p:sp>
        <p:nvSpPr>
          <p:cNvPr id="5" name="Footer Placeholder 4"/>
          <p:cNvSpPr>
            <a:spLocks noGrp="1"/>
          </p:cNvSpPr>
          <p:nvPr>
            <p:ph type="ftr" sz="quarter" idx="11"/>
          </p:nvPr>
        </p:nvSpPr>
        <p:spPr/>
        <p:txBody>
          <a:bodyPr/>
          <a:lstStyle/>
          <a:p>
            <a:endParaRPr lang="en-US" altLang="el-G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CF37396-80EC-4DAC-BD6A-6EB12EA5DB05}" type="slidenum">
              <a:rPr lang="en-US" altLang="el-GR" smtClean="0"/>
              <a:pPr/>
              <a:t>‹#›</a:t>
            </a:fld>
            <a:endParaRPr lang="en-US" altLang="el-GR"/>
          </a:p>
        </p:txBody>
      </p:sp>
    </p:spTree>
    <p:extLst>
      <p:ext uri="{BB962C8B-B14F-4D97-AF65-F5344CB8AC3E}">
        <p14:creationId xmlns:p14="http://schemas.microsoft.com/office/powerpoint/2010/main" xmlns="" val="2797322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08759F2F-F259-401F-876C-1F4A8B388A99}" type="datetime8">
              <a:rPr lang="en-US" altLang="el-GR" smtClean="0"/>
              <a:pPr/>
              <a:t>10/3/2019 9:30 AM</a:t>
            </a:fld>
            <a:endParaRPr lang="en-US" altLang="el-GR"/>
          </a:p>
        </p:txBody>
      </p:sp>
      <p:sp>
        <p:nvSpPr>
          <p:cNvPr id="5" name="Footer Placeholder 4"/>
          <p:cNvSpPr>
            <a:spLocks noGrp="1"/>
          </p:cNvSpPr>
          <p:nvPr>
            <p:ph type="ftr" sz="quarter" idx="11"/>
          </p:nvPr>
        </p:nvSpPr>
        <p:spPr/>
        <p:txBody>
          <a:bodyPr/>
          <a:lstStyle/>
          <a:p>
            <a:endParaRPr lang="en-US" altLang="el-G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E83FFDA-322E-4E83-BCAD-C08CDCB4303A}" type="slidenum">
              <a:rPr lang="en-US" altLang="el-GR" smtClean="0"/>
              <a:pPr/>
              <a:t>‹#›</a:t>
            </a:fld>
            <a:endParaRPr lang="en-US" altLang="el-GR"/>
          </a:p>
        </p:txBody>
      </p:sp>
    </p:spTree>
    <p:extLst>
      <p:ext uri="{BB962C8B-B14F-4D97-AF65-F5344CB8AC3E}">
        <p14:creationId xmlns:p14="http://schemas.microsoft.com/office/powerpoint/2010/main" xmlns="" val="347413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676042BC-3B05-448A-AA22-F13E499FD8C5}" type="datetimeFigureOut">
              <a:rPr lang="el-GR"/>
              <a:pPr>
                <a:defRPr/>
              </a:pPr>
              <a:t>3/10/2019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2FC57C9-D94C-4543-B5DA-3D96FEBD791B}"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l-GR"/>
              <a:t>Στυλ κύριου τίτλου</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0D2F01C6-1A12-4FC3-90C8-DCD658F61985}" type="datetime8">
              <a:rPr lang="en-US" altLang="el-GR" smtClean="0"/>
              <a:pPr/>
              <a:t>10/3/2019 9:30 AM</a:t>
            </a:fld>
            <a:endParaRPr lang="en-US" altLang="el-GR"/>
          </a:p>
        </p:txBody>
      </p:sp>
      <p:sp>
        <p:nvSpPr>
          <p:cNvPr id="6" name="Footer Placeholder 5"/>
          <p:cNvSpPr>
            <a:spLocks noGrp="1"/>
          </p:cNvSpPr>
          <p:nvPr>
            <p:ph type="ftr" sz="quarter" idx="11"/>
          </p:nvPr>
        </p:nvSpPr>
        <p:spPr/>
        <p:txBody>
          <a:bodyPr/>
          <a:lstStyle/>
          <a:p>
            <a:endParaRPr lang="en-US" altLang="el-G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6638FF7-03AA-4C3E-87B2-C9252285795C}" type="slidenum">
              <a:rPr lang="en-US" altLang="el-GR" smtClean="0"/>
              <a:pPr/>
              <a:t>‹#›</a:t>
            </a:fld>
            <a:endParaRPr lang="en-US" altLang="el-GR"/>
          </a:p>
        </p:txBody>
      </p:sp>
    </p:spTree>
    <p:extLst>
      <p:ext uri="{BB962C8B-B14F-4D97-AF65-F5344CB8AC3E}">
        <p14:creationId xmlns:p14="http://schemas.microsoft.com/office/powerpoint/2010/main" xmlns="" val="310406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0B46A55F-3ED6-4D1E-8708-FBB2BF850BDF}" type="datetime8">
              <a:rPr lang="en-US" altLang="el-GR" smtClean="0"/>
              <a:pPr/>
              <a:t>10/3/2019 9:30 AM</a:t>
            </a:fld>
            <a:endParaRPr lang="en-US" altLang="el-GR"/>
          </a:p>
        </p:txBody>
      </p:sp>
      <p:sp>
        <p:nvSpPr>
          <p:cNvPr id="8" name="Footer Placeholder 7"/>
          <p:cNvSpPr>
            <a:spLocks noGrp="1"/>
          </p:cNvSpPr>
          <p:nvPr>
            <p:ph type="ftr" sz="quarter" idx="11"/>
          </p:nvPr>
        </p:nvSpPr>
        <p:spPr/>
        <p:txBody>
          <a:bodyPr/>
          <a:lstStyle/>
          <a:p>
            <a:endParaRPr lang="en-US" altLang="el-G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4AC1A54-6AB8-4776-9482-DEA1A313E447}" type="slidenum">
              <a:rPr lang="en-US" altLang="el-GR" smtClean="0"/>
              <a:pPr/>
              <a:t>‹#›</a:t>
            </a:fld>
            <a:endParaRPr lang="en-US" altLang="el-GR"/>
          </a:p>
        </p:txBody>
      </p:sp>
    </p:spTree>
    <p:extLst>
      <p:ext uri="{BB962C8B-B14F-4D97-AF65-F5344CB8AC3E}">
        <p14:creationId xmlns:p14="http://schemas.microsoft.com/office/powerpoint/2010/main" xmlns="" val="3005204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C39A3D99-7870-404D-ADF5-F5A906EBFC13}" type="datetime8">
              <a:rPr lang="en-US" altLang="el-GR" smtClean="0"/>
              <a:pPr/>
              <a:t>10/3/2019 9:30 AM</a:t>
            </a:fld>
            <a:endParaRPr lang="en-US" altLang="el-GR"/>
          </a:p>
        </p:txBody>
      </p:sp>
      <p:sp>
        <p:nvSpPr>
          <p:cNvPr id="4" name="Footer Placeholder 3"/>
          <p:cNvSpPr>
            <a:spLocks noGrp="1"/>
          </p:cNvSpPr>
          <p:nvPr>
            <p:ph type="ftr" sz="quarter" idx="11"/>
          </p:nvPr>
        </p:nvSpPr>
        <p:spPr/>
        <p:txBody>
          <a:bodyPr/>
          <a:lstStyle/>
          <a:p>
            <a:endParaRPr lang="en-US" altLang="el-G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9024D78-C4D5-4C51-8EB8-9B249C6F9744}" type="slidenum">
              <a:rPr lang="en-US" altLang="el-GR" smtClean="0"/>
              <a:pPr/>
              <a:t>‹#›</a:t>
            </a:fld>
            <a:endParaRPr lang="en-US" altLang="el-GR"/>
          </a:p>
        </p:txBody>
      </p:sp>
    </p:spTree>
    <p:extLst>
      <p:ext uri="{BB962C8B-B14F-4D97-AF65-F5344CB8AC3E}">
        <p14:creationId xmlns:p14="http://schemas.microsoft.com/office/powerpoint/2010/main" xmlns="" val="3922645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8AF7F37A-4E44-433F-A33F-7037F4B221FA}" type="datetime8">
              <a:rPr lang="en-US" altLang="el-GR" smtClean="0"/>
              <a:pPr/>
              <a:t>10/3/2019 9:30 AM</a:t>
            </a:fld>
            <a:endParaRPr lang="en-US" altLang="el-GR"/>
          </a:p>
        </p:txBody>
      </p:sp>
      <p:sp>
        <p:nvSpPr>
          <p:cNvPr id="3" name="Footer Placeholder 2"/>
          <p:cNvSpPr>
            <a:spLocks noGrp="1"/>
          </p:cNvSpPr>
          <p:nvPr>
            <p:ph type="ftr" sz="quarter" idx="11"/>
          </p:nvPr>
        </p:nvSpPr>
        <p:spPr/>
        <p:txBody>
          <a:bodyPr/>
          <a:lstStyle/>
          <a:p>
            <a:endParaRPr lang="en-US" altLang="el-G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A0E49E34-D79C-48C7-8778-D77A41E1632F}" type="slidenum">
              <a:rPr lang="en-US" altLang="el-GR" smtClean="0"/>
              <a:pPr/>
              <a:t>‹#›</a:t>
            </a:fld>
            <a:endParaRPr lang="en-US" altLang="el-GR"/>
          </a:p>
        </p:txBody>
      </p:sp>
    </p:spTree>
    <p:extLst>
      <p:ext uri="{BB962C8B-B14F-4D97-AF65-F5344CB8AC3E}">
        <p14:creationId xmlns:p14="http://schemas.microsoft.com/office/powerpoint/2010/main" xmlns="" val="2476173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D162B672-C926-4698-A171-AF7F68B62F80}" type="datetime8">
              <a:rPr lang="en-US" altLang="el-GR" smtClean="0"/>
              <a:pPr/>
              <a:t>10/3/2019 9:30 AM</a:t>
            </a:fld>
            <a:endParaRPr lang="en-US" altLang="el-GR"/>
          </a:p>
        </p:txBody>
      </p:sp>
      <p:sp>
        <p:nvSpPr>
          <p:cNvPr id="6" name="Footer Placeholder 5"/>
          <p:cNvSpPr>
            <a:spLocks noGrp="1"/>
          </p:cNvSpPr>
          <p:nvPr>
            <p:ph type="ftr" sz="quarter" idx="11"/>
          </p:nvPr>
        </p:nvSpPr>
        <p:spPr/>
        <p:txBody>
          <a:bodyPr/>
          <a:lstStyle/>
          <a:p>
            <a:endParaRPr lang="en-US" altLang="el-G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9924A47-4376-45F5-B9DC-D8E0CE9B034F}" type="slidenum">
              <a:rPr lang="en-US" altLang="el-GR" smtClean="0"/>
              <a:pPr/>
              <a:t>‹#›</a:t>
            </a:fld>
            <a:endParaRPr lang="en-US" altLang="el-GR"/>
          </a:p>
        </p:txBody>
      </p:sp>
    </p:spTree>
    <p:extLst>
      <p:ext uri="{BB962C8B-B14F-4D97-AF65-F5344CB8AC3E}">
        <p14:creationId xmlns:p14="http://schemas.microsoft.com/office/powerpoint/2010/main" xmlns="" val="3826468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0AD07F4E-FC81-4EDF-A52B-39B104DD5FA5}" type="datetime8">
              <a:rPr lang="en-US" altLang="el-GR" smtClean="0"/>
              <a:pPr/>
              <a:t>10/3/2019 9:30 AM</a:t>
            </a:fld>
            <a:endParaRPr lang="en-US" altLang="el-GR"/>
          </a:p>
        </p:txBody>
      </p:sp>
      <p:sp>
        <p:nvSpPr>
          <p:cNvPr id="6" name="Footer Placeholder 5"/>
          <p:cNvSpPr>
            <a:spLocks noGrp="1"/>
          </p:cNvSpPr>
          <p:nvPr>
            <p:ph type="ftr" sz="quarter" idx="11"/>
          </p:nvPr>
        </p:nvSpPr>
        <p:spPr/>
        <p:txBody>
          <a:bodyPr/>
          <a:lstStyle/>
          <a:p>
            <a:endParaRPr lang="en-US" altLang="el-G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8C9BB45-07A8-45B1-B1ED-8801C1DCB29D}" type="slidenum">
              <a:rPr lang="en-US" altLang="el-GR" smtClean="0"/>
              <a:pPr/>
              <a:t>‹#›</a:t>
            </a:fld>
            <a:endParaRPr lang="en-US" altLang="el-GR"/>
          </a:p>
        </p:txBody>
      </p:sp>
    </p:spTree>
    <p:extLst>
      <p:ext uri="{BB962C8B-B14F-4D97-AF65-F5344CB8AC3E}">
        <p14:creationId xmlns:p14="http://schemas.microsoft.com/office/powerpoint/2010/main" xmlns="" val="1017491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Πανοραμική εικόνα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A3575B16-946E-4E2A-AFB6-0496CAB609EC}" type="datetime8">
              <a:rPr lang="en-US" altLang="el-GR" smtClean="0"/>
              <a:pPr/>
              <a:t>10/3/2019 9:30 AM</a:t>
            </a:fld>
            <a:endParaRPr lang="en-US" altLang="el-GR"/>
          </a:p>
        </p:txBody>
      </p:sp>
      <p:sp>
        <p:nvSpPr>
          <p:cNvPr id="6" name="Footer Placeholder 5"/>
          <p:cNvSpPr>
            <a:spLocks noGrp="1"/>
          </p:cNvSpPr>
          <p:nvPr>
            <p:ph type="ftr" sz="quarter" idx="11"/>
          </p:nvPr>
        </p:nvSpPr>
        <p:spPr/>
        <p:txBody>
          <a:bodyPr/>
          <a:lstStyle/>
          <a:p>
            <a:endParaRPr lang="en-US" altLang="el-G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F66CD4F-D183-4D7F-8E02-AB684EC5ECD2}" type="slidenum">
              <a:rPr lang="en-US" altLang="el-GR" smtClean="0"/>
              <a:pPr/>
              <a:t>‹#›</a:t>
            </a:fld>
            <a:endParaRPr lang="en-US" altLang="el-GR"/>
          </a:p>
        </p:txBody>
      </p:sp>
    </p:spTree>
    <p:extLst>
      <p:ext uri="{BB962C8B-B14F-4D97-AF65-F5344CB8AC3E}">
        <p14:creationId xmlns:p14="http://schemas.microsoft.com/office/powerpoint/2010/main" xmlns="" val="1672079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l-GR"/>
              <a:t>Στυλ κύριου τίτλου</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A3575B16-946E-4E2A-AFB6-0496CAB609EC}" type="datetime8">
              <a:rPr lang="en-US" altLang="el-GR" smtClean="0"/>
              <a:pPr/>
              <a:t>10/3/2019 9:30 AM</a:t>
            </a:fld>
            <a:endParaRPr lang="en-US" altLang="el-GR"/>
          </a:p>
        </p:txBody>
      </p:sp>
      <p:sp>
        <p:nvSpPr>
          <p:cNvPr id="5" name="Footer Placeholder 4"/>
          <p:cNvSpPr>
            <a:spLocks noGrp="1"/>
          </p:cNvSpPr>
          <p:nvPr>
            <p:ph type="ftr" sz="quarter" idx="11"/>
          </p:nvPr>
        </p:nvSpPr>
        <p:spPr/>
        <p:txBody>
          <a:bodyPr/>
          <a:lstStyle/>
          <a:p>
            <a:endParaRPr lang="en-US" altLang="el-G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F66CD4F-D183-4D7F-8E02-AB684EC5ECD2}" type="slidenum">
              <a:rPr lang="en-US" altLang="el-GR" smtClean="0"/>
              <a:pPr/>
              <a:t>‹#›</a:t>
            </a:fld>
            <a:endParaRPr lang="en-US" altLang="el-GR"/>
          </a:p>
        </p:txBody>
      </p:sp>
    </p:spTree>
    <p:extLst>
      <p:ext uri="{BB962C8B-B14F-4D97-AF65-F5344CB8AC3E}">
        <p14:creationId xmlns:p14="http://schemas.microsoft.com/office/powerpoint/2010/main" xmlns="" val="837788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l-GR"/>
              <a:t>Στυλ κύριου τίτλου</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A3575B16-946E-4E2A-AFB6-0496CAB609EC}" type="datetime8">
              <a:rPr lang="en-US" altLang="el-GR" smtClean="0"/>
              <a:pPr/>
              <a:t>10/3/2019 9:30 AM</a:t>
            </a:fld>
            <a:endParaRPr lang="en-US" altLang="el-GR"/>
          </a:p>
        </p:txBody>
      </p:sp>
      <p:sp>
        <p:nvSpPr>
          <p:cNvPr id="5" name="Footer Placeholder 4"/>
          <p:cNvSpPr>
            <a:spLocks noGrp="1"/>
          </p:cNvSpPr>
          <p:nvPr>
            <p:ph type="ftr" sz="quarter" idx="11"/>
          </p:nvPr>
        </p:nvSpPr>
        <p:spPr/>
        <p:txBody>
          <a:bodyPr/>
          <a:lstStyle/>
          <a:p>
            <a:endParaRPr lang="en-US" altLang="el-G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F66CD4F-D183-4D7F-8E02-AB684EC5ECD2}" type="slidenum">
              <a:rPr lang="en-US" altLang="el-GR" smtClean="0"/>
              <a:pPr/>
              <a:t>‹#›</a:t>
            </a:fld>
            <a:endParaRPr lang="en-US" altLang="el-GR"/>
          </a:p>
        </p:txBody>
      </p:sp>
    </p:spTree>
    <p:extLst>
      <p:ext uri="{BB962C8B-B14F-4D97-AF65-F5344CB8AC3E}">
        <p14:creationId xmlns:p14="http://schemas.microsoft.com/office/powerpoint/2010/main" xmlns="" val="4178051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A3575B16-946E-4E2A-AFB6-0496CAB609EC}" type="datetime8">
              <a:rPr lang="en-US" altLang="el-GR" smtClean="0"/>
              <a:pPr/>
              <a:t>10/3/2019 9:30 AM</a:t>
            </a:fld>
            <a:endParaRPr lang="en-US" altLang="el-GR"/>
          </a:p>
        </p:txBody>
      </p:sp>
      <p:sp>
        <p:nvSpPr>
          <p:cNvPr id="5" name="Footer Placeholder 4"/>
          <p:cNvSpPr>
            <a:spLocks noGrp="1"/>
          </p:cNvSpPr>
          <p:nvPr>
            <p:ph type="ftr" sz="quarter" idx="11"/>
          </p:nvPr>
        </p:nvSpPr>
        <p:spPr/>
        <p:txBody>
          <a:bodyPr/>
          <a:lstStyle/>
          <a:p>
            <a:endParaRPr lang="en-US" altLang="el-G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F66CD4F-D183-4D7F-8E02-AB684EC5ECD2}" type="slidenum">
              <a:rPr lang="en-US" altLang="el-GR" smtClean="0"/>
              <a:pPr/>
              <a:t>‹#›</a:t>
            </a:fld>
            <a:endParaRPr lang="en-US" altLang="el-GR"/>
          </a:p>
        </p:txBody>
      </p:sp>
    </p:spTree>
    <p:extLst>
      <p:ext uri="{BB962C8B-B14F-4D97-AF65-F5344CB8AC3E}">
        <p14:creationId xmlns:p14="http://schemas.microsoft.com/office/powerpoint/2010/main" xmlns="" val="316392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C938200-9EA4-46D9-B833-2AEC585FA140}" type="datetimeFigureOut">
              <a:rPr lang="el-GR"/>
              <a:pPr>
                <a:defRPr/>
              </a:pPr>
              <a:t>3/10/2019</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AE226E98-8525-4D3E-85FE-02840E84DD2E}"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l-GR"/>
              <a:t>Στυλ κύριου τίτλου</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575B16-946E-4E2A-AFB6-0496CAB609EC}" type="datetime8">
              <a:rPr lang="en-US" altLang="el-GR" smtClean="0"/>
              <a:pPr/>
              <a:t>10/3/2019 9:30 AM</a:t>
            </a:fld>
            <a:endParaRPr lang="en-US" altLang="el-GR"/>
          </a:p>
        </p:txBody>
      </p:sp>
      <p:sp>
        <p:nvSpPr>
          <p:cNvPr id="8" name="Footer Placeholder 7"/>
          <p:cNvSpPr>
            <a:spLocks noGrp="1"/>
          </p:cNvSpPr>
          <p:nvPr>
            <p:ph type="ftr" sz="quarter" idx="11"/>
          </p:nvPr>
        </p:nvSpPr>
        <p:spPr/>
        <p:txBody>
          <a:bodyPr/>
          <a:lstStyle/>
          <a:p>
            <a:endParaRPr lang="en-US" altLang="el-G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F66CD4F-D183-4D7F-8E02-AB684EC5ECD2}" type="slidenum">
              <a:rPr lang="en-US" altLang="el-GR" smtClean="0"/>
              <a:pPr/>
              <a:t>‹#›</a:t>
            </a:fld>
            <a:endParaRPr lang="en-US" altLang="el-GR"/>
          </a:p>
        </p:txBody>
      </p:sp>
    </p:spTree>
    <p:extLst>
      <p:ext uri="{BB962C8B-B14F-4D97-AF65-F5344CB8AC3E}">
        <p14:creationId xmlns:p14="http://schemas.microsoft.com/office/powerpoint/2010/main" xmlns="" val="2796038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l-GR"/>
              <a:t>Στυλ κύριου τίτλου</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575B16-946E-4E2A-AFB6-0496CAB609EC}" type="datetime8">
              <a:rPr lang="en-US" altLang="el-GR" smtClean="0"/>
              <a:pPr/>
              <a:t>10/3/2019 9:30 AM</a:t>
            </a:fld>
            <a:endParaRPr lang="en-US" altLang="el-GR"/>
          </a:p>
        </p:txBody>
      </p:sp>
      <p:sp>
        <p:nvSpPr>
          <p:cNvPr id="8" name="Footer Placeholder 7"/>
          <p:cNvSpPr>
            <a:spLocks noGrp="1"/>
          </p:cNvSpPr>
          <p:nvPr>
            <p:ph type="ftr" sz="quarter" idx="11"/>
          </p:nvPr>
        </p:nvSpPr>
        <p:spPr/>
        <p:txBody>
          <a:bodyPr/>
          <a:lstStyle/>
          <a:p>
            <a:endParaRPr lang="en-US" altLang="el-G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F66CD4F-D183-4D7F-8E02-AB684EC5ECD2}" type="slidenum">
              <a:rPr lang="en-US" altLang="el-GR" smtClean="0"/>
              <a:pPr/>
              <a:t>‹#›</a:t>
            </a:fld>
            <a:endParaRPr lang="en-US" altLang="el-GR"/>
          </a:p>
        </p:txBody>
      </p:sp>
    </p:spTree>
    <p:extLst>
      <p:ext uri="{BB962C8B-B14F-4D97-AF65-F5344CB8AC3E}">
        <p14:creationId xmlns:p14="http://schemas.microsoft.com/office/powerpoint/2010/main" xmlns="" val="1567380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AF5BAE0-3904-4147-8AA8-A667F36505B2}" type="datetime8">
              <a:rPr lang="en-US" altLang="el-GR" smtClean="0"/>
              <a:pPr/>
              <a:t>10/3/2019 9:30 AM</a:t>
            </a:fld>
            <a:endParaRPr lang="en-US" altLang="el-GR"/>
          </a:p>
        </p:txBody>
      </p:sp>
      <p:sp>
        <p:nvSpPr>
          <p:cNvPr id="5" name="Footer Placeholder 4"/>
          <p:cNvSpPr>
            <a:spLocks noGrp="1"/>
          </p:cNvSpPr>
          <p:nvPr>
            <p:ph type="ftr" sz="quarter" idx="11"/>
          </p:nvPr>
        </p:nvSpPr>
        <p:spPr>
          <a:xfrm>
            <a:off x="516133" y="6387910"/>
            <a:ext cx="3859795" cy="228660"/>
          </a:xfrm>
        </p:spPr>
        <p:txBody>
          <a:bodyPr/>
          <a:lstStyle/>
          <a:p>
            <a:endParaRPr lang="en-US" altLang="el-G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645FD98-7E56-4D08-B960-050DFECBB112}" type="slidenum">
              <a:rPr lang="en-US" altLang="el-GR" smtClean="0"/>
              <a:pPr/>
              <a:t>‹#›</a:t>
            </a:fld>
            <a:endParaRPr lang="en-US" altLang="el-GR"/>
          </a:p>
        </p:txBody>
      </p:sp>
    </p:spTree>
    <p:extLst>
      <p:ext uri="{BB962C8B-B14F-4D97-AF65-F5344CB8AC3E}">
        <p14:creationId xmlns:p14="http://schemas.microsoft.com/office/powerpoint/2010/main" xmlns="" val="3167197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674F202-168A-480B-9471-1536B1B9549A}" type="datetime8">
              <a:rPr lang="en-US" altLang="el-GR" smtClean="0"/>
              <a:pPr/>
              <a:t>10/3/2019 9:30 AM</a:t>
            </a:fld>
            <a:endParaRPr lang="en-US" altLang="el-GR"/>
          </a:p>
        </p:txBody>
      </p:sp>
      <p:sp>
        <p:nvSpPr>
          <p:cNvPr id="5" name="Footer Placeholder 4"/>
          <p:cNvSpPr>
            <a:spLocks noGrp="1"/>
          </p:cNvSpPr>
          <p:nvPr>
            <p:ph type="ftr" sz="quarter" idx="11"/>
          </p:nvPr>
        </p:nvSpPr>
        <p:spPr>
          <a:xfrm>
            <a:off x="538546" y="6365498"/>
            <a:ext cx="3859795" cy="228660"/>
          </a:xfrm>
        </p:spPr>
        <p:txBody>
          <a:bodyPr/>
          <a:lstStyle/>
          <a:p>
            <a:endParaRPr lang="en-US" altLang="el-G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DF52641-3E71-4121-A3B5-4E4031BD51E2}" type="slidenum">
              <a:rPr lang="en-US" altLang="el-GR" smtClean="0"/>
              <a:pPr/>
              <a:t>‹#›</a:t>
            </a:fld>
            <a:endParaRPr lang="en-US" altLang="el-GR"/>
          </a:p>
        </p:txBody>
      </p:sp>
    </p:spTree>
    <p:extLst>
      <p:ext uri="{BB962C8B-B14F-4D97-AF65-F5344CB8AC3E}">
        <p14:creationId xmlns:p14="http://schemas.microsoft.com/office/powerpoint/2010/main" xmlns="" val="778055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Διαφάνεια τίτλου">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88950" y="2432050"/>
            <a:ext cx="8056563" cy="2533650"/>
          </a:xfrm>
          <a:effectLst>
            <a:outerShdw dist="35921" dir="2700000" algn="ctr" rotWithShape="0">
              <a:schemeClr val="bg2"/>
            </a:outerShdw>
          </a:effectLst>
        </p:spPr>
        <p:txBody>
          <a:bodyPr/>
          <a:lstStyle>
            <a:lvl1pPr algn="ctr">
              <a:defRPr sz="4600">
                <a:solidFill>
                  <a:schemeClr val="tx1"/>
                </a:solidFill>
              </a:defRPr>
            </a:lvl1pPr>
          </a:lstStyle>
          <a:p>
            <a:pPr lvl="0"/>
            <a:r>
              <a:rPr lang="en-US" altLang="el-GR" noProof="0"/>
              <a:t>Click to edit Master title style</a:t>
            </a:r>
          </a:p>
        </p:txBody>
      </p:sp>
      <p:sp>
        <p:nvSpPr>
          <p:cNvPr id="6151" name="Rectangle 7"/>
          <p:cNvSpPr>
            <a:spLocks noGrp="1" noChangeArrowheads="1"/>
          </p:cNvSpPr>
          <p:nvPr>
            <p:ph type="dt" sz="half" idx="2"/>
          </p:nvPr>
        </p:nvSpPr>
        <p:spPr/>
        <p:txBody>
          <a:bodyPr/>
          <a:lstStyle>
            <a:lvl1pPr>
              <a:defRPr/>
            </a:lvl1pPr>
          </a:lstStyle>
          <a:p>
            <a:fld id="{8E13957F-44DD-4054-AFA8-E9C0C1436AC7}" type="datetime8">
              <a:rPr lang="en-US" altLang="el-GR"/>
              <a:pPr/>
              <a:t>10/3/2019 9:30 AM</a:t>
            </a:fld>
            <a:endParaRPr lang="en-US" altLang="el-GR"/>
          </a:p>
        </p:txBody>
      </p:sp>
      <p:sp>
        <p:nvSpPr>
          <p:cNvPr id="6152" name="Rectangle 8"/>
          <p:cNvSpPr>
            <a:spLocks noGrp="1" noChangeArrowheads="1"/>
          </p:cNvSpPr>
          <p:nvPr>
            <p:ph type="ftr" sz="quarter" idx="3"/>
          </p:nvPr>
        </p:nvSpPr>
        <p:spPr/>
        <p:txBody>
          <a:bodyPr/>
          <a:lstStyle>
            <a:lvl1pPr>
              <a:defRPr/>
            </a:lvl1pPr>
          </a:lstStyle>
          <a:p>
            <a:endParaRPr lang="en-US" altLang="el-GR"/>
          </a:p>
        </p:txBody>
      </p:sp>
      <p:sp>
        <p:nvSpPr>
          <p:cNvPr id="6153" name="Rectangle 9"/>
          <p:cNvSpPr>
            <a:spLocks noGrp="1" noChangeArrowheads="1"/>
          </p:cNvSpPr>
          <p:nvPr>
            <p:ph type="sldNum" sz="quarter" idx="4"/>
          </p:nvPr>
        </p:nvSpPr>
        <p:spPr/>
        <p:txBody>
          <a:bodyPr/>
          <a:lstStyle>
            <a:lvl1pPr>
              <a:defRPr/>
            </a:lvl1pPr>
          </a:lstStyle>
          <a:p>
            <a:fld id="{C0DBA7EE-E58F-479F-945B-52D4C6806DE4}" type="slidenum">
              <a:rPr lang="en-US" altLang="el-GR"/>
              <a:pPr/>
              <a:t>‹#›</a:t>
            </a:fld>
            <a:endParaRPr lang="en-US" altLang="el-GR"/>
          </a:p>
        </p:txBody>
      </p:sp>
    </p:spTree>
    <p:extLst>
      <p:ext uri="{BB962C8B-B14F-4D97-AF65-F5344CB8AC3E}">
        <p14:creationId xmlns:p14="http://schemas.microsoft.com/office/powerpoint/2010/main" xmlns="" val="33097136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p>
          </p:txBody>
        </p:sp>
      </p:grpSp>
      <p:sp>
        <p:nvSpPr>
          <p:cNvPr id="64518" name="Rectangle 6"/>
          <p:cNvSpPr>
            <a:spLocks noGrp="1" noChangeArrowheads="1"/>
          </p:cNvSpPr>
          <p:nvPr>
            <p:ph type="ctrTitle"/>
          </p:nvPr>
        </p:nvSpPr>
        <p:spPr>
          <a:xfrm>
            <a:off x="1443038" y="985838"/>
            <a:ext cx="7239000" cy="1444625"/>
          </a:xfrm>
        </p:spPr>
        <p:txBody>
          <a:bodyPr/>
          <a:lstStyle>
            <a:lvl1pPr>
              <a:defRPr sz="4000"/>
            </a:lvl1pPr>
          </a:lstStyle>
          <a:p>
            <a:pPr lvl="0"/>
            <a:r>
              <a:rPr lang="el-GR" noProof="0"/>
              <a:t>Κάντε κλικ για επεξεργασία του τίτλου</a:t>
            </a:r>
          </a:p>
        </p:txBody>
      </p:sp>
      <p:sp>
        <p:nvSpPr>
          <p:cNvPr id="6451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l-GR" noProof="0"/>
              <a:t>Κάντε κλικ για να επεξεργαστείτε τον υπότιτλο του υποδείγματος</a:t>
            </a:r>
          </a:p>
        </p:txBody>
      </p:sp>
      <p:sp>
        <p:nvSpPr>
          <p:cNvPr id="8" name="Rectangle 8"/>
          <p:cNvSpPr>
            <a:spLocks noGrp="1" noChangeArrowheads="1"/>
          </p:cNvSpPr>
          <p:nvPr>
            <p:ph type="dt" sz="half" idx="10"/>
          </p:nvPr>
        </p:nvSpPr>
        <p:spPr/>
        <p:txBody>
          <a:bodyPr/>
          <a:lstStyle>
            <a:lvl1pPr>
              <a:defRPr/>
            </a:lvl1pPr>
          </a:lstStyle>
          <a:p>
            <a:pPr>
              <a:defRPr/>
            </a:pPr>
            <a:endParaRPr lang="el-GR"/>
          </a:p>
        </p:txBody>
      </p:sp>
      <p:sp>
        <p:nvSpPr>
          <p:cNvPr id="9" name="Rectangle 9"/>
          <p:cNvSpPr>
            <a:spLocks noGrp="1" noChangeArrowheads="1"/>
          </p:cNvSpPr>
          <p:nvPr>
            <p:ph type="ftr" sz="quarter" idx="11"/>
          </p:nvPr>
        </p:nvSpPr>
        <p:spPr/>
        <p:txBody>
          <a:bodyPr/>
          <a:lstStyle>
            <a:lvl1pPr>
              <a:defRPr/>
            </a:lvl1pPr>
          </a:lstStyle>
          <a:p>
            <a:pPr>
              <a:defRPr/>
            </a:pPr>
            <a:endParaRPr lang="el-GR"/>
          </a:p>
        </p:txBody>
      </p:sp>
      <p:sp>
        <p:nvSpPr>
          <p:cNvPr id="10" name="Rectangle 10"/>
          <p:cNvSpPr>
            <a:spLocks noGrp="1" noChangeArrowheads="1"/>
          </p:cNvSpPr>
          <p:nvPr>
            <p:ph type="sldNum" sz="quarter" idx="12"/>
          </p:nvPr>
        </p:nvSpPr>
        <p:spPr/>
        <p:txBody>
          <a:bodyPr/>
          <a:lstStyle>
            <a:lvl1pPr>
              <a:defRPr/>
            </a:lvl1pPr>
          </a:lstStyle>
          <a:p>
            <a:fld id="{D2AB0BD1-19A8-4FB0-9BD5-EDEAEF7932B7}" type="slidenum">
              <a:rPr lang="el-GR" altLang="el-GR"/>
              <a:pPr/>
              <a:t>‹#›</a:t>
            </a:fld>
            <a:endParaRPr lang="el-GR" altLang="el-GR"/>
          </a:p>
        </p:txBody>
      </p:sp>
    </p:spTree>
    <p:extLst>
      <p:ext uri="{BB962C8B-B14F-4D97-AF65-F5344CB8AC3E}">
        <p14:creationId xmlns:p14="http://schemas.microsoft.com/office/powerpoint/2010/main" xmlns="" val="19346519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fld id="{50842F7A-493F-4A8F-AD96-98EBA05D2DF9}" type="slidenum">
              <a:rPr lang="el-GR" altLang="el-GR"/>
              <a:pPr/>
              <a:t>‹#›</a:t>
            </a:fld>
            <a:endParaRPr lang="el-GR" altLang="el-GR"/>
          </a:p>
        </p:txBody>
      </p:sp>
    </p:spTree>
    <p:extLst>
      <p:ext uri="{BB962C8B-B14F-4D97-AF65-F5344CB8AC3E}">
        <p14:creationId xmlns:p14="http://schemas.microsoft.com/office/powerpoint/2010/main" xmlns="" val="14979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fld id="{8CA5FCB4-C241-4B94-AA10-1A484F230E54}" type="slidenum">
              <a:rPr lang="el-GR" altLang="el-GR"/>
              <a:pPr/>
              <a:t>‹#›</a:t>
            </a:fld>
            <a:endParaRPr lang="el-GR" altLang="el-GR"/>
          </a:p>
        </p:txBody>
      </p:sp>
    </p:spTree>
    <p:extLst>
      <p:ext uri="{BB962C8B-B14F-4D97-AF65-F5344CB8AC3E}">
        <p14:creationId xmlns:p14="http://schemas.microsoft.com/office/powerpoint/2010/main" xmlns="" val="553098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endParaRPr lang="el-GR"/>
          </a:p>
        </p:txBody>
      </p:sp>
      <p:sp>
        <p:nvSpPr>
          <p:cNvPr id="7" name="Rectangle 10"/>
          <p:cNvSpPr>
            <a:spLocks noGrp="1" noChangeArrowheads="1"/>
          </p:cNvSpPr>
          <p:nvPr>
            <p:ph type="sldNum" sz="quarter" idx="12"/>
          </p:nvPr>
        </p:nvSpPr>
        <p:spPr>
          <a:ln/>
        </p:spPr>
        <p:txBody>
          <a:bodyPr/>
          <a:lstStyle>
            <a:lvl1pPr>
              <a:defRPr/>
            </a:lvl1pPr>
          </a:lstStyle>
          <a:p>
            <a:fld id="{50D05DE7-55FF-4278-9493-939755FB7222}" type="slidenum">
              <a:rPr lang="el-GR" altLang="el-GR"/>
              <a:pPr/>
              <a:t>‹#›</a:t>
            </a:fld>
            <a:endParaRPr lang="el-GR" altLang="el-GR"/>
          </a:p>
        </p:txBody>
      </p:sp>
    </p:spTree>
    <p:extLst>
      <p:ext uri="{BB962C8B-B14F-4D97-AF65-F5344CB8AC3E}">
        <p14:creationId xmlns:p14="http://schemas.microsoft.com/office/powerpoint/2010/main" xmlns="" val="27670243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8"/>
          <p:cNvSpPr>
            <a:spLocks noGrp="1" noChangeArrowheads="1"/>
          </p:cNvSpPr>
          <p:nvPr>
            <p:ph type="dt" sz="half" idx="10"/>
          </p:nvPr>
        </p:nvSpPr>
        <p:spPr>
          <a:ln/>
        </p:spPr>
        <p:txBody>
          <a:bodyPr/>
          <a:lstStyle>
            <a:lvl1pPr>
              <a:defRPr/>
            </a:lvl1pPr>
          </a:lstStyle>
          <a:p>
            <a:pPr>
              <a:defRPr/>
            </a:pPr>
            <a:endParaRPr lang="el-GR"/>
          </a:p>
        </p:txBody>
      </p:sp>
      <p:sp>
        <p:nvSpPr>
          <p:cNvPr id="8" name="Rectangle 9"/>
          <p:cNvSpPr>
            <a:spLocks noGrp="1" noChangeArrowheads="1"/>
          </p:cNvSpPr>
          <p:nvPr>
            <p:ph type="ftr" sz="quarter" idx="11"/>
          </p:nvPr>
        </p:nvSpPr>
        <p:spPr>
          <a:ln/>
        </p:spPr>
        <p:txBody>
          <a:bodyPr/>
          <a:lstStyle>
            <a:lvl1pPr>
              <a:defRPr/>
            </a:lvl1pPr>
          </a:lstStyle>
          <a:p>
            <a:pPr>
              <a:defRPr/>
            </a:pPr>
            <a:endParaRPr lang="el-GR"/>
          </a:p>
        </p:txBody>
      </p:sp>
      <p:sp>
        <p:nvSpPr>
          <p:cNvPr id="9" name="Rectangle 10"/>
          <p:cNvSpPr>
            <a:spLocks noGrp="1" noChangeArrowheads="1"/>
          </p:cNvSpPr>
          <p:nvPr>
            <p:ph type="sldNum" sz="quarter" idx="12"/>
          </p:nvPr>
        </p:nvSpPr>
        <p:spPr>
          <a:ln/>
        </p:spPr>
        <p:txBody>
          <a:bodyPr/>
          <a:lstStyle>
            <a:lvl1pPr>
              <a:defRPr/>
            </a:lvl1pPr>
          </a:lstStyle>
          <a:p>
            <a:fld id="{7B4BDAB2-533B-42B3-B9AD-5DD2E89FFE20}" type="slidenum">
              <a:rPr lang="el-GR" altLang="el-GR"/>
              <a:pPr/>
              <a:t>‹#›</a:t>
            </a:fld>
            <a:endParaRPr lang="el-GR" altLang="el-GR"/>
          </a:p>
        </p:txBody>
      </p:sp>
    </p:spTree>
    <p:extLst>
      <p:ext uri="{BB962C8B-B14F-4D97-AF65-F5344CB8AC3E}">
        <p14:creationId xmlns:p14="http://schemas.microsoft.com/office/powerpoint/2010/main" xmlns="" val="317520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AA8E5C09-64AF-439E-ADCE-DFDB616C293F}" type="datetimeFigureOut">
              <a:rPr lang="el-GR"/>
              <a:pPr>
                <a:defRPr/>
              </a:pPr>
              <a:t>3/10/2019</a:t>
            </a:fld>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3EF06A81-3689-4570-B122-2D905C676F3A}" type="slidenum">
              <a:rPr lang="el-GR"/>
              <a:pPr>
                <a:defRPr/>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8"/>
          <p:cNvSpPr>
            <a:spLocks noGrp="1" noChangeArrowheads="1"/>
          </p:cNvSpPr>
          <p:nvPr>
            <p:ph type="dt" sz="half" idx="10"/>
          </p:nvPr>
        </p:nvSpPr>
        <p:spPr>
          <a:ln/>
        </p:spPr>
        <p:txBody>
          <a:bodyPr/>
          <a:lstStyle>
            <a:lvl1pPr>
              <a:defRPr/>
            </a:lvl1pPr>
          </a:lstStyle>
          <a:p>
            <a:pPr>
              <a:defRPr/>
            </a:pPr>
            <a:endParaRPr lang="el-GR"/>
          </a:p>
        </p:txBody>
      </p:sp>
      <p:sp>
        <p:nvSpPr>
          <p:cNvPr id="4" name="Rectangle 9"/>
          <p:cNvSpPr>
            <a:spLocks noGrp="1" noChangeArrowheads="1"/>
          </p:cNvSpPr>
          <p:nvPr>
            <p:ph type="ftr" sz="quarter" idx="11"/>
          </p:nvPr>
        </p:nvSpPr>
        <p:spPr>
          <a:ln/>
        </p:spPr>
        <p:txBody>
          <a:bodyPr/>
          <a:lstStyle>
            <a:lvl1pPr>
              <a:defRPr/>
            </a:lvl1pPr>
          </a:lstStyle>
          <a:p>
            <a:pPr>
              <a:defRPr/>
            </a:pPr>
            <a:endParaRPr lang="el-GR"/>
          </a:p>
        </p:txBody>
      </p:sp>
      <p:sp>
        <p:nvSpPr>
          <p:cNvPr id="5" name="Rectangle 10"/>
          <p:cNvSpPr>
            <a:spLocks noGrp="1" noChangeArrowheads="1"/>
          </p:cNvSpPr>
          <p:nvPr>
            <p:ph type="sldNum" sz="quarter" idx="12"/>
          </p:nvPr>
        </p:nvSpPr>
        <p:spPr>
          <a:ln/>
        </p:spPr>
        <p:txBody>
          <a:bodyPr/>
          <a:lstStyle>
            <a:lvl1pPr>
              <a:defRPr/>
            </a:lvl1pPr>
          </a:lstStyle>
          <a:p>
            <a:fld id="{6C990766-E711-43EA-B31D-A4DA7DC8AD01}" type="slidenum">
              <a:rPr lang="el-GR" altLang="el-GR"/>
              <a:pPr/>
              <a:t>‹#›</a:t>
            </a:fld>
            <a:endParaRPr lang="el-GR" altLang="el-GR"/>
          </a:p>
        </p:txBody>
      </p:sp>
    </p:spTree>
    <p:extLst>
      <p:ext uri="{BB962C8B-B14F-4D97-AF65-F5344CB8AC3E}">
        <p14:creationId xmlns:p14="http://schemas.microsoft.com/office/powerpoint/2010/main" xmlns="" val="774469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l-GR"/>
          </a:p>
        </p:txBody>
      </p:sp>
      <p:sp>
        <p:nvSpPr>
          <p:cNvPr id="3" name="Rectangle 9"/>
          <p:cNvSpPr>
            <a:spLocks noGrp="1" noChangeArrowheads="1"/>
          </p:cNvSpPr>
          <p:nvPr>
            <p:ph type="ftr" sz="quarter" idx="11"/>
          </p:nvPr>
        </p:nvSpPr>
        <p:spPr>
          <a:ln/>
        </p:spPr>
        <p:txBody>
          <a:bodyPr/>
          <a:lstStyle>
            <a:lvl1pPr>
              <a:defRPr/>
            </a:lvl1pPr>
          </a:lstStyle>
          <a:p>
            <a:pPr>
              <a:defRPr/>
            </a:pPr>
            <a:endParaRPr lang="el-GR"/>
          </a:p>
        </p:txBody>
      </p:sp>
      <p:sp>
        <p:nvSpPr>
          <p:cNvPr id="4" name="Rectangle 10"/>
          <p:cNvSpPr>
            <a:spLocks noGrp="1" noChangeArrowheads="1"/>
          </p:cNvSpPr>
          <p:nvPr>
            <p:ph type="sldNum" sz="quarter" idx="12"/>
          </p:nvPr>
        </p:nvSpPr>
        <p:spPr>
          <a:ln/>
        </p:spPr>
        <p:txBody>
          <a:bodyPr/>
          <a:lstStyle>
            <a:lvl1pPr>
              <a:defRPr/>
            </a:lvl1pPr>
          </a:lstStyle>
          <a:p>
            <a:fld id="{102FC5C3-17AE-4397-9684-C897AB7C415E}" type="slidenum">
              <a:rPr lang="el-GR" altLang="el-GR"/>
              <a:pPr/>
              <a:t>‹#›</a:t>
            </a:fld>
            <a:endParaRPr lang="el-GR" altLang="el-GR"/>
          </a:p>
        </p:txBody>
      </p:sp>
    </p:spTree>
    <p:extLst>
      <p:ext uri="{BB962C8B-B14F-4D97-AF65-F5344CB8AC3E}">
        <p14:creationId xmlns:p14="http://schemas.microsoft.com/office/powerpoint/2010/main" xmlns="" val="41900326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endParaRPr lang="el-GR"/>
          </a:p>
        </p:txBody>
      </p:sp>
      <p:sp>
        <p:nvSpPr>
          <p:cNvPr id="7" name="Rectangle 10"/>
          <p:cNvSpPr>
            <a:spLocks noGrp="1" noChangeArrowheads="1"/>
          </p:cNvSpPr>
          <p:nvPr>
            <p:ph type="sldNum" sz="quarter" idx="12"/>
          </p:nvPr>
        </p:nvSpPr>
        <p:spPr>
          <a:ln/>
        </p:spPr>
        <p:txBody>
          <a:bodyPr/>
          <a:lstStyle>
            <a:lvl1pPr>
              <a:defRPr/>
            </a:lvl1pPr>
          </a:lstStyle>
          <a:p>
            <a:fld id="{D341B7AC-990A-46E3-9CA8-335077CE3892}" type="slidenum">
              <a:rPr lang="el-GR" altLang="el-GR"/>
              <a:pPr/>
              <a:t>‹#›</a:t>
            </a:fld>
            <a:endParaRPr lang="el-GR" altLang="el-GR"/>
          </a:p>
        </p:txBody>
      </p:sp>
    </p:spTree>
    <p:extLst>
      <p:ext uri="{BB962C8B-B14F-4D97-AF65-F5344CB8AC3E}">
        <p14:creationId xmlns:p14="http://schemas.microsoft.com/office/powerpoint/2010/main" xmlns="" val="15382546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endParaRPr lang="el-GR"/>
          </a:p>
        </p:txBody>
      </p:sp>
      <p:sp>
        <p:nvSpPr>
          <p:cNvPr id="7" name="Rectangle 10"/>
          <p:cNvSpPr>
            <a:spLocks noGrp="1" noChangeArrowheads="1"/>
          </p:cNvSpPr>
          <p:nvPr>
            <p:ph type="sldNum" sz="quarter" idx="12"/>
          </p:nvPr>
        </p:nvSpPr>
        <p:spPr>
          <a:ln/>
        </p:spPr>
        <p:txBody>
          <a:bodyPr/>
          <a:lstStyle>
            <a:lvl1pPr>
              <a:defRPr/>
            </a:lvl1pPr>
          </a:lstStyle>
          <a:p>
            <a:fld id="{EABF44C0-1392-4E93-8F41-FD65677CDFA3}" type="slidenum">
              <a:rPr lang="el-GR" altLang="el-GR"/>
              <a:pPr/>
              <a:t>‹#›</a:t>
            </a:fld>
            <a:endParaRPr lang="el-GR" altLang="el-GR"/>
          </a:p>
        </p:txBody>
      </p:sp>
    </p:spTree>
    <p:extLst>
      <p:ext uri="{BB962C8B-B14F-4D97-AF65-F5344CB8AC3E}">
        <p14:creationId xmlns:p14="http://schemas.microsoft.com/office/powerpoint/2010/main" xmlns="" val="14667192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fld id="{26B2AF5F-5D10-4C6D-9824-3FA32224A434}" type="slidenum">
              <a:rPr lang="el-GR" altLang="el-GR"/>
              <a:pPr/>
              <a:t>‹#›</a:t>
            </a:fld>
            <a:endParaRPr lang="el-GR" altLang="el-GR"/>
          </a:p>
        </p:txBody>
      </p:sp>
    </p:spTree>
    <p:extLst>
      <p:ext uri="{BB962C8B-B14F-4D97-AF65-F5344CB8AC3E}">
        <p14:creationId xmlns:p14="http://schemas.microsoft.com/office/powerpoint/2010/main" xmlns="" val="7342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56413" y="301625"/>
            <a:ext cx="1827212" cy="564038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1370013" y="301625"/>
            <a:ext cx="5334000" cy="564038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fld id="{DF358831-E538-438C-BCAD-5375F7E0D8FE}" type="slidenum">
              <a:rPr lang="el-GR" altLang="el-GR"/>
              <a:pPr/>
              <a:t>‹#›</a:t>
            </a:fld>
            <a:endParaRPr lang="el-GR" altLang="el-GR"/>
          </a:p>
        </p:txBody>
      </p:sp>
    </p:spTree>
    <p:extLst>
      <p:ext uri="{BB962C8B-B14F-4D97-AF65-F5344CB8AC3E}">
        <p14:creationId xmlns:p14="http://schemas.microsoft.com/office/powerpoint/2010/main" xmlns="" val="38284893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370013" y="301625"/>
            <a:ext cx="7313612" cy="1143000"/>
          </a:xfrm>
        </p:spPr>
        <p:txBody>
          <a:bodyPr/>
          <a:lstStyle/>
          <a:p>
            <a:r>
              <a:rPr lang="el-GR"/>
              <a:t>Στυλ κύριου τίτλου</a:t>
            </a:r>
          </a:p>
        </p:txBody>
      </p:sp>
      <p:sp>
        <p:nvSpPr>
          <p:cNvPr id="3" name="Θέση πίνακα 2"/>
          <p:cNvSpPr>
            <a:spLocks noGrp="1"/>
          </p:cNvSpPr>
          <p:nvPr>
            <p:ph type="tbl" idx="1"/>
          </p:nvPr>
        </p:nvSpPr>
        <p:spPr>
          <a:xfrm>
            <a:off x="1370013" y="1827213"/>
            <a:ext cx="7313612" cy="4114800"/>
          </a:xfrm>
        </p:spPr>
        <p:txBody>
          <a:bodyPr/>
          <a:lstStyle/>
          <a:p>
            <a:pPr lvl="0"/>
            <a:endParaRPr lang="el-GR" noProof="0"/>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fld id="{5E902C1C-9DA0-4841-9EE1-AA628202C347}" type="slidenum">
              <a:rPr lang="el-GR" altLang="el-GR"/>
              <a:pPr/>
              <a:t>‹#›</a:t>
            </a:fld>
            <a:endParaRPr lang="el-GR" altLang="el-GR"/>
          </a:p>
        </p:txBody>
      </p:sp>
    </p:spTree>
    <p:extLst>
      <p:ext uri="{BB962C8B-B14F-4D97-AF65-F5344CB8AC3E}">
        <p14:creationId xmlns:p14="http://schemas.microsoft.com/office/powerpoint/2010/main" xmlns="" val="6295505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370013" y="301625"/>
            <a:ext cx="7313612" cy="1143000"/>
          </a:xfrm>
        </p:spPr>
        <p:txBody>
          <a:bodyPr/>
          <a:lstStyle/>
          <a:p>
            <a:r>
              <a:rPr lang="el-GR"/>
              <a:t>Στυλ κύριου τίτλου</a:t>
            </a:r>
          </a:p>
        </p:txBody>
      </p:sp>
      <p:sp>
        <p:nvSpPr>
          <p:cNvPr id="3" name="Θέση κειμένου 2"/>
          <p:cNvSpPr>
            <a:spLocks noGrp="1"/>
          </p:cNvSpPr>
          <p:nvPr>
            <p:ph type="body" sz="half" idx="1"/>
          </p:nvPr>
        </p:nvSpPr>
        <p:spPr>
          <a:xfrm>
            <a:off x="1370013" y="1827213"/>
            <a:ext cx="3579812"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5102225" y="1827213"/>
            <a:ext cx="35814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endParaRPr lang="el-GR"/>
          </a:p>
        </p:txBody>
      </p:sp>
      <p:sp>
        <p:nvSpPr>
          <p:cNvPr id="7" name="Rectangle 10"/>
          <p:cNvSpPr>
            <a:spLocks noGrp="1" noChangeArrowheads="1"/>
          </p:cNvSpPr>
          <p:nvPr>
            <p:ph type="sldNum" sz="quarter" idx="12"/>
          </p:nvPr>
        </p:nvSpPr>
        <p:spPr>
          <a:ln/>
        </p:spPr>
        <p:txBody>
          <a:bodyPr/>
          <a:lstStyle>
            <a:lvl1pPr>
              <a:defRPr/>
            </a:lvl1pPr>
          </a:lstStyle>
          <a:p>
            <a:fld id="{3BCF0455-0F21-4BEC-B6EF-21806F2DAB18}" type="slidenum">
              <a:rPr lang="el-GR" altLang="el-GR"/>
              <a:pPr/>
              <a:t>‹#›</a:t>
            </a:fld>
            <a:endParaRPr lang="el-GR" altLang="el-GR"/>
          </a:p>
        </p:txBody>
      </p:sp>
    </p:spTree>
    <p:extLst>
      <p:ext uri="{BB962C8B-B14F-4D97-AF65-F5344CB8AC3E}">
        <p14:creationId xmlns:p14="http://schemas.microsoft.com/office/powerpoint/2010/main" xmlns="" val="1746227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360" y="39688"/>
            <a:ext cx="8686800" cy="1011237"/>
          </a:xfrm>
        </p:spPr>
        <p:txBody>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a:xfrm>
            <a:off x="218108" y="1250261"/>
            <a:ext cx="8686800" cy="4389120"/>
          </a:xfrm>
        </p:spPr>
        <p:txBody>
          <a:bodyPr>
            <a:noAutofit/>
          </a:bodyPr>
          <a:lstStyle>
            <a:lvl1pPr marL="342900" indent="-342900">
              <a:buClr>
                <a:srgbClr val="FFC000"/>
              </a:buClr>
              <a:buFont typeface="Arial" pitchFamily="34" charset="0"/>
              <a:buChar char="●"/>
              <a:defRPr sz="2200" b="0"/>
            </a:lvl1pPr>
            <a:lvl2pPr marL="795338" indent="-342900">
              <a:buClr>
                <a:srgbClr val="FFC000"/>
              </a:buClr>
              <a:buFont typeface="Arial" pitchFamily="34" charset="0"/>
              <a:buChar char="–"/>
              <a:defRPr sz="2000" b="0"/>
            </a:lvl2pPr>
            <a:lvl3pPr marL="1084263" indent="-277813">
              <a:buClr>
                <a:srgbClr val="FFC000"/>
              </a:buClr>
              <a:buFont typeface="Arial" pitchFamily="34" charset="0"/>
              <a:buChar char="•"/>
              <a:defRPr sz="1800" b="0"/>
            </a:lvl3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2"/>
          </p:nvPr>
        </p:nvSpPr>
        <p:spPr>
          <a:xfrm>
            <a:off x="222250" y="6492240"/>
            <a:ext cx="8229600" cy="246221"/>
          </a:xfrm>
        </p:spPr>
        <p:txBody>
          <a:bodyPr/>
          <a:lstStyle>
            <a:lvl1pPr marL="0" indent="0">
              <a:buNone/>
              <a:defRPr sz="1000" b="0"/>
            </a:lvl1pPr>
          </a:lstStyle>
          <a:p>
            <a:pPr lvl="0"/>
            <a:r>
              <a:rPr lang="en-US"/>
              <a:t>Click to edit Master text styles</a:t>
            </a:r>
          </a:p>
        </p:txBody>
      </p:sp>
      <p:sp>
        <p:nvSpPr>
          <p:cNvPr id="5" name="Slide Number Placeholder 5"/>
          <p:cNvSpPr>
            <a:spLocks noGrp="1"/>
          </p:cNvSpPr>
          <p:nvPr>
            <p:ph type="sldNum" sz="quarter" idx="13"/>
          </p:nvPr>
        </p:nvSpPr>
        <p:spPr/>
        <p:txBody>
          <a:bodyPr/>
          <a:lstStyle>
            <a:lvl1pPr>
              <a:defRPr sz="1100">
                <a:latin typeface="Arial" panose="020B0604020202020204" pitchFamily="34" charset="0"/>
                <a:cs typeface="Arial" panose="020B0604020202020204" pitchFamily="34" charset="0"/>
              </a:defRPr>
            </a:lvl1pPr>
          </a:lstStyle>
          <a:p>
            <a:fld id="{1CD86486-F361-450B-83EC-999F0975878C}" type="slidenum">
              <a:rPr lang="en-US" altLang="el-GR"/>
              <a:pPr/>
              <a:t>‹#›</a:t>
            </a:fld>
            <a:endParaRPr lang="en-US" altLang="el-GR"/>
          </a:p>
        </p:txBody>
      </p:sp>
      <p:sp>
        <p:nvSpPr>
          <p:cNvPr id="6" name="Footer Placeholder 1"/>
          <p:cNvSpPr>
            <a:spLocks noGrp="1"/>
          </p:cNvSpPr>
          <p:nvPr>
            <p:ph type="ftr" sz="quarter" idx="14"/>
          </p:nvPr>
        </p:nvSpPr>
        <p:spPr>
          <a:xfrm>
            <a:off x="241300" y="6691313"/>
            <a:ext cx="6675438" cy="182562"/>
          </a:xfrm>
        </p:spPr>
        <p:txBody>
          <a:bodyPr/>
          <a:lstStyle>
            <a:lvl1pPr eaLnBrk="0" hangingPunct="0">
              <a:defRPr sz="800">
                <a:solidFill>
                  <a:srgbClr val="FFFFFF"/>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defRPr/>
            </a:pPr>
            <a:r>
              <a:rPr lang="en-US"/>
              <a:t>Strictly Confidential. Proprietary information of Novartis. For internal use ONLY. </a:t>
            </a:r>
          </a:p>
        </p:txBody>
      </p:sp>
    </p:spTree>
    <p:extLst>
      <p:ext uri="{BB962C8B-B14F-4D97-AF65-F5344CB8AC3E}">
        <p14:creationId xmlns:p14="http://schemas.microsoft.com/office/powerpoint/2010/main" xmlns="" val="15467071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xmlns="" val="408751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3200" b="0">
                <a:ln>
                  <a:noFill/>
                </a:ln>
                <a:solidFill>
                  <a:schemeClr val="tx2"/>
                </a:solidFill>
                <a:effectLst/>
                <a:latin typeface="+mj-lt"/>
                <a:ea typeface="+mj-ea"/>
                <a:cs typeface="+mj-cs"/>
              </a:defRPr>
            </a:lvl1pPr>
          </a:lstStyle>
          <a:p>
            <a:r>
              <a:rPr lang="el-GR" dirty="0" err="1"/>
              <a:t>Kλικ</a:t>
            </a:r>
            <a:r>
              <a:rPr lang="el-GR" dirty="0"/>
              <a:t> για επεξεργασία του τίτλου</a:t>
            </a:r>
            <a:endParaRPr lang="en-US" dirty="0"/>
          </a:p>
        </p:txBody>
      </p:sp>
      <p:sp>
        <p:nvSpPr>
          <p:cNvPr id="3" name="9 - Θέση ημερομηνίας"/>
          <p:cNvSpPr>
            <a:spLocks noGrp="1"/>
          </p:cNvSpPr>
          <p:nvPr>
            <p:ph type="dt" sz="half" idx="10"/>
          </p:nvPr>
        </p:nvSpPr>
        <p:spPr/>
        <p:txBody>
          <a:bodyPr/>
          <a:lstStyle>
            <a:lvl1pPr>
              <a:defRPr/>
            </a:lvl1pPr>
          </a:lstStyle>
          <a:p>
            <a:pPr>
              <a:defRPr/>
            </a:pPr>
            <a:fld id="{8C09F157-36CC-4244-9D84-355CE5DE9543}" type="datetimeFigureOut">
              <a:rPr lang="el-GR"/>
              <a:pPr>
                <a:defRPr/>
              </a:pPr>
              <a:t>3/10/2019</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ECB2DC1D-D42B-469C-BE7F-34D72394E7F0}"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104F8530-FA74-48FC-A239-B03547DA6B73}" type="datetimeFigureOut">
              <a:rPr lang="el-GR"/>
              <a:pPr>
                <a:defRPr/>
              </a:pPr>
              <a:t>3/10/2019</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23F4AF9-380D-49E9-ADD7-ABF95C866841}"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482CE275-19A1-4052-8398-7789FF75B31A}" type="datetimeFigureOut">
              <a:rPr lang="el-GR"/>
              <a:pPr>
                <a:defRPr/>
              </a:pPr>
              <a:t>3/10/2019</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8E28401B-EE55-4D11-ACCB-969A17923709}"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3AA2A46-D557-48FF-BF67-8309D6DA5C4C}" type="datetimeFigureOut">
              <a:rPr lang="el-GR"/>
              <a:pPr>
                <a:defRPr/>
              </a:pPr>
              <a:t>3/10/2019</a:t>
            </a:fld>
            <a:endParaRPr lang="el-G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0355039C-34D8-4A5A-BDCD-F6FC6DB3F230}"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2.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dirty="0" err="1"/>
              <a:t>Kλικ</a:t>
            </a:r>
            <a:r>
              <a:rPr lang="el-GR" dirty="0"/>
              <a:t> για επεξεργασία του τίτλου</a:t>
            </a:r>
            <a:endParaRPr lang="en-US" dirty="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ADF126-0F04-4D70-A0B3-7785284E4F94}" type="datetimeFigureOut">
              <a:rPr lang="el-GR"/>
              <a:pPr>
                <a:defRPr/>
              </a:pPr>
              <a:t>3/10/2019</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77B65C3-A9B9-4D85-8A97-F895ED2FE211}" type="slidenum">
              <a:rPr lang="el-GR"/>
              <a:pPr>
                <a:defRPr/>
              </a:pPr>
              <a:t>‹#›</a:t>
            </a:fld>
            <a:endParaRPr lang="el-G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71" r:id="rId4"/>
    <p:sldLayoutId id="2147483670" r:id="rId5"/>
    <p:sldLayoutId id="2147483669" r:id="rId6"/>
    <p:sldLayoutId id="2147483668" r:id="rId7"/>
    <p:sldLayoutId id="2147483667" r:id="rId8"/>
    <p:sldLayoutId id="2147483675" r:id="rId9"/>
    <p:sldLayoutId id="2147483666" r:id="rId10"/>
    <p:sldLayoutId id="2147483665" r:id="rId11"/>
    <p:sldLayoutId id="2147483664" r:id="rId12"/>
    <p:sldLayoutId id="2147483752"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rgbClr val="0070C0"/>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1085850" cy="6854825"/>
            <a:chOff x="0" y="0"/>
            <a:chExt cx="684" cy="4318"/>
          </a:xfrm>
        </p:grpSpPr>
        <p:sp>
          <p:nvSpPr>
            <p:cNvPr id="2"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grpSp>
          <p:nvGrpSpPr>
            <p:cNvPr id="11273" name="Group 4"/>
            <p:cNvGrpSpPr>
              <a:grpSpLocks/>
            </p:cNvGrpSpPr>
            <p:nvPr/>
          </p:nvGrpSpPr>
          <p:grpSpPr bwMode="auto">
            <a:xfrm>
              <a:off x="48" y="102"/>
              <a:ext cx="96" cy="4128"/>
              <a:chOff x="48" y="102"/>
              <a:chExt cx="96" cy="4128"/>
            </a:xfrm>
          </p:grpSpPr>
          <p:sp>
            <p:nvSpPr>
              <p:cNvPr id="6149"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50"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51"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52"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3"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54"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55"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56"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57"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58"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59"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60"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61"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62"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63"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64"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65"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66"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67"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68"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69"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70"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71"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72"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73"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74"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75"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76"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sp>
            <p:nvSpPr>
              <p:cNvPr id="6177"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l-GR">
                  <a:latin typeface="+mn-lt"/>
                  <a:cs typeface="+mn-cs"/>
                </a:endParaRPr>
              </a:p>
            </p:txBody>
          </p:sp>
        </p:grpSp>
      </p:grpSp>
      <p:sp>
        <p:nvSpPr>
          <p:cNvPr id="1126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l-GR"/>
              <a:t>Κάντε κλικ για να επεξεργαστείτε τον τίτλο</a:t>
            </a:r>
          </a:p>
        </p:txBody>
      </p:sp>
      <p:sp>
        <p:nvSpPr>
          <p:cNvPr id="6179"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fontAlgn="auto">
              <a:spcBef>
                <a:spcPts val="0"/>
              </a:spcBef>
              <a:spcAft>
                <a:spcPts val="0"/>
              </a:spcAft>
              <a:defRPr sz="1400">
                <a:latin typeface="+mn-lt"/>
                <a:cs typeface="+mn-cs"/>
              </a:defRPr>
            </a:lvl1pPr>
          </a:lstStyle>
          <a:p>
            <a:pPr>
              <a:defRPr/>
            </a:pPr>
            <a:fld id="{11AB275C-6FEF-4941-B81F-DD67E47559E5}" type="datetimeFigureOut">
              <a:rPr lang="el-GR"/>
              <a:pPr>
                <a:defRPr/>
              </a:pPr>
              <a:t>3/10/2019</a:t>
            </a:fld>
            <a:endParaRPr lang="el-GR"/>
          </a:p>
        </p:txBody>
      </p:sp>
      <p:sp>
        <p:nvSpPr>
          <p:cNvPr id="6180"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l-GR"/>
          </a:p>
        </p:txBody>
      </p:sp>
      <p:sp>
        <p:nvSpPr>
          <p:cNvPr id="6181"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F2856305-70E4-4705-87CC-B1DCDA115DF3}" type="slidenum">
              <a:rPr lang="el-GR"/>
              <a:pPr>
                <a:defRPr/>
              </a:pPr>
              <a:t>‹#›</a:t>
            </a:fld>
            <a:endParaRPr lang="el-GR"/>
          </a:p>
        </p:txBody>
      </p:sp>
      <p:sp>
        <p:nvSpPr>
          <p:cNvPr id="6182"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xmlns="" val="3771366680"/>
      </p:ext>
    </p:extLst>
  </p:cSld>
  <p:clrMap bg1="dk2" tx1="lt1" bg2="dk1" tx2="lt2" accent1="accent1" accent2="accent2" accent3="accent3" accent4="accent4" accent5="accent5" accent6="accent6" hlink="hlink" folHlink="folHlink"/>
  <p:sldLayoutIdLst>
    <p:sldLayoutId id="2147483677" r:id="rId1"/>
  </p:sldLayoutIdLst>
  <p:transition/>
  <p:txStyles>
    <p:titleStyle>
      <a:lvl1pPr algn="ctr" rtl="0" eaLnBrk="1" fontAlgn="base" hangingPunct="1">
        <a:spcBef>
          <a:spcPct val="0"/>
        </a:spcBef>
        <a:spcAft>
          <a:spcPct val="0"/>
        </a:spcAft>
        <a:defRPr sz="3600">
          <a:solidFill>
            <a:srgbClr val="FFFF00"/>
          </a:solidFill>
          <a:latin typeface="+mj-lt"/>
          <a:ea typeface="+mj-ea"/>
          <a:cs typeface="+mj-cs"/>
        </a:defRPr>
      </a:lvl1pPr>
      <a:lvl2pPr algn="ctr" rtl="0" eaLnBrk="1" fontAlgn="base" hangingPunct="1">
        <a:spcBef>
          <a:spcPct val="0"/>
        </a:spcBef>
        <a:spcAft>
          <a:spcPct val="0"/>
        </a:spcAft>
        <a:defRPr sz="3600">
          <a:solidFill>
            <a:srgbClr val="FFFF00"/>
          </a:solidFill>
          <a:latin typeface="Times New Roman" pitchFamily="18" charset="0"/>
        </a:defRPr>
      </a:lvl2pPr>
      <a:lvl3pPr algn="ctr" rtl="0" eaLnBrk="1" fontAlgn="base" hangingPunct="1">
        <a:spcBef>
          <a:spcPct val="0"/>
        </a:spcBef>
        <a:spcAft>
          <a:spcPct val="0"/>
        </a:spcAft>
        <a:defRPr sz="3600">
          <a:solidFill>
            <a:srgbClr val="FFFF00"/>
          </a:solidFill>
          <a:latin typeface="Times New Roman" pitchFamily="18" charset="0"/>
        </a:defRPr>
      </a:lvl3pPr>
      <a:lvl4pPr algn="ctr" rtl="0" eaLnBrk="1" fontAlgn="base" hangingPunct="1">
        <a:spcBef>
          <a:spcPct val="0"/>
        </a:spcBef>
        <a:spcAft>
          <a:spcPct val="0"/>
        </a:spcAft>
        <a:defRPr sz="3600">
          <a:solidFill>
            <a:srgbClr val="FFFF00"/>
          </a:solidFill>
          <a:latin typeface="Times New Roman" pitchFamily="18" charset="0"/>
        </a:defRPr>
      </a:lvl4pPr>
      <a:lvl5pPr algn="ctr" rtl="0" eaLnBrk="1" fontAlgn="base" hangingPunct="1">
        <a:spcBef>
          <a:spcPct val="0"/>
        </a:spcBef>
        <a:spcAft>
          <a:spcPct val="0"/>
        </a:spcAft>
        <a:defRPr sz="3600">
          <a:solidFill>
            <a:srgbClr val="FFFF00"/>
          </a:solidFill>
          <a:latin typeface="Times New Roman" pitchFamily="18" charset="0"/>
        </a:defRPr>
      </a:lvl5pPr>
      <a:lvl6pPr marL="457200" algn="ctr" rtl="0" eaLnBrk="1" fontAlgn="base" hangingPunct="1">
        <a:spcBef>
          <a:spcPct val="0"/>
        </a:spcBef>
        <a:spcAft>
          <a:spcPct val="0"/>
        </a:spcAft>
        <a:defRPr sz="3600">
          <a:solidFill>
            <a:srgbClr val="FFFF00"/>
          </a:solidFill>
          <a:latin typeface="Times New Roman" pitchFamily="18" charset="0"/>
        </a:defRPr>
      </a:lvl6pPr>
      <a:lvl7pPr marL="914400" algn="ctr" rtl="0" eaLnBrk="1" fontAlgn="base" hangingPunct="1">
        <a:spcBef>
          <a:spcPct val="0"/>
        </a:spcBef>
        <a:spcAft>
          <a:spcPct val="0"/>
        </a:spcAft>
        <a:defRPr sz="3600">
          <a:solidFill>
            <a:srgbClr val="FFFF00"/>
          </a:solidFill>
          <a:latin typeface="Times New Roman" pitchFamily="18" charset="0"/>
        </a:defRPr>
      </a:lvl7pPr>
      <a:lvl8pPr marL="1371600" algn="ctr" rtl="0" eaLnBrk="1" fontAlgn="base" hangingPunct="1">
        <a:spcBef>
          <a:spcPct val="0"/>
        </a:spcBef>
        <a:spcAft>
          <a:spcPct val="0"/>
        </a:spcAft>
        <a:defRPr sz="3600">
          <a:solidFill>
            <a:srgbClr val="FFFF00"/>
          </a:solidFill>
          <a:latin typeface="Times New Roman" pitchFamily="18" charset="0"/>
        </a:defRPr>
      </a:lvl8pPr>
      <a:lvl9pPr marL="1828800" algn="ctr" rtl="0" eaLnBrk="1" fontAlgn="base" hangingPunct="1">
        <a:spcBef>
          <a:spcPct val="0"/>
        </a:spcBef>
        <a:spcAft>
          <a:spcPct val="0"/>
        </a:spcAft>
        <a:defRPr sz="3600">
          <a:solidFill>
            <a:srgbClr val="FFFF00"/>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ADF126-0F04-4D70-A0B3-7785284E4F94}" type="datetimeFigureOut">
              <a:rPr lang="el-GR"/>
              <a:pPr>
                <a:defRPr/>
              </a:pPr>
              <a:t>3/10/2019</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77B65C3-A9B9-4D85-8A97-F895ED2FE211}" type="slidenum">
              <a:rPr lang="el-GR"/>
              <a:pPr>
                <a:defRPr/>
              </a:pPr>
              <a:t>‹#›</a:t>
            </a:fld>
            <a:endParaRPr lang="el-G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extLst>
      <p:ext uri="{BB962C8B-B14F-4D97-AF65-F5344CB8AC3E}">
        <p14:creationId xmlns:p14="http://schemas.microsoft.com/office/powerpoint/2010/main" xmlns="" val="35763695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l-GR"/>
              <a:t>Στυλ κύριου τίτλου</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fld id="{29ADF126-0F04-4D70-A0B3-7785284E4F94}" type="datetimeFigureOut">
              <a:rPr lang="el-GR" smtClean="0"/>
              <a:pPr>
                <a:defRPr/>
              </a:pPr>
              <a:t>3/10/2019</a:t>
            </a:fld>
            <a:endParaRPr lang="el-G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l-G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F77B65C3-A9B9-4D85-8A97-F895ED2FE211}" type="slidenum">
              <a:rPr lang="el-GR" smtClean="0"/>
              <a:pPr>
                <a:defRPr/>
              </a:pPr>
              <a:t>‹#›</a:t>
            </a:fld>
            <a:endParaRPr lang="el-GR"/>
          </a:p>
        </p:txBody>
      </p:sp>
    </p:spTree>
    <p:extLst>
      <p:ext uri="{BB962C8B-B14F-4D97-AF65-F5344CB8AC3E}">
        <p14:creationId xmlns:p14="http://schemas.microsoft.com/office/powerpoint/2010/main" xmlns="" val="117412487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l-GR"/>
              <a:t>Κάντε κλικ για επεξεργασία του τίτλου</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63496" name="Rectangle 8"/>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63497" name="Rectangle 9"/>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l-GR"/>
          </a:p>
        </p:txBody>
      </p:sp>
      <p:sp>
        <p:nvSpPr>
          <p:cNvPr id="63498" name="Rectangle 10"/>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EE6B87F8-4367-4D73-A12E-7EA8E8D0602B}" type="slidenum">
              <a:rPr lang="el-GR" altLang="el-GR"/>
              <a:pPr/>
              <a:t>‹#›</a:t>
            </a:fld>
            <a:endParaRPr lang="el-GR" altLang="el-GR"/>
          </a:p>
        </p:txBody>
      </p:sp>
    </p:spTree>
    <p:extLst>
      <p:ext uri="{BB962C8B-B14F-4D97-AF65-F5344CB8AC3E}">
        <p14:creationId xmlns:p14="http://schemas.microsoft.com/office/powerpoint/2010/main" xmlns="" val="24907992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BB0B0-7D0B-4081-AF17-E1518D1D8242}" type="datetime1">
              <a:rPr lang="en-US" smtClean="0"/>
              <a:pPr/>
              <a:t>10/3/2019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Copyrights apply</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F6622-C519-4C69-9716-EA6F1F6EF4F6}" type="slidenum">
              <a:rPr lang="en-US" smtClean="0"/>
              <a:pPr/>
              <a:t>‹#›</a:t>
            </a:fld>
            <a:endParaRPr lang="en-US"/>
          </a:p>
        </p:txBody>
      </p:sp>
    </p:spTree>
    <p:extLst>
      <p:ext uri="{BB962C8B-B14F-4D97-AF65-F5344CB8AC3E}">
        <p14:creationId xmlns:p14="http://schemas.microsoft.com/office/powerpoint/2010/main" xmlns="" val="3053670703"/>
      </p:ext>
    </p:extLst>
  </p:cSld>
  <p:clrMap bg1="lt1" tx1="dk1" bg2="lt2" tx2="dk2" accent1="accent1" accent2="accent2" accent3="accent3" accent4="accent4" accent5="accent5" accent6="accent6" hlink="hlink" folHlink="folHlink"/>
  <p:sldLayoutIdLst>
    <p:sldLayoutId id="214748375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pPr algn="ctr"/>
            <a:r>
              <a:rPr lang="el-GR" sz="4400" dirty="0"/>
              <a:t>Σακχαρώδης Διαβήτης</a:t>
            </a:r>
            <a:br>
              <a:rPr lang="el-GR" sz="4400" dirty="0"/>
            </a:br>
            <a:r>
              <a:rPr lang="el-GR" sz="4400" dirty="0"/>
              <a:t>Χρόνιες Επιπλοκές</a:t>
            </a:r>
          </a:p>
        </p:txBody>
      </p:sp>
      <p:sp>
        <p:nvSpPr>
          <p:cNvPr id="3" name="TextBox 2"/>
          <p:cNvSpPr txBox="1"/>
          <p:nvPr/>
        </p:nvSpPr>
        <p:spPr>
          <a:xfrm>
            <a:off x="2051720" y="3573016"/>
            <a:ext cx="4608512" cy="707886"/>
          </a:xfrm>
          <a:prstGeom prst="rect">
            <a:avLst/>
          </a:prstGeom>
          <a:noFill/>
        </p:spPr>
        <p:txBody>
          <a:bodyPr wrap="square" rtlCol="0">
            <a:spAutoFit/>
          </a:bodyPr>
          <a:lstStyle/>
          <a:p>
            <a:pPr algn="ctr"/>
            <a:r>
              <a:rPr lang="el-GR" sz="4000" dirty="0" err="1">
                <a:solidFill>
                  <a:srgbClr val="FF0000"/>
                </a:solidFill>
                <a:latin typeface="+mj-lt"/>
              </a:rPr>
              <a:t>Μικροαγγειακές</a:t>
            </a:r>
            <a:endParaRPr lang="el-GR" sz="4000" dirty="0">
              <a:solidFill>
                <a:srgbClr val="FF0000"/>
              </a:solidFill>
              <a:latin typeface="+mj-lt"/>
            </a:endParaRPr>
          </a:p>
        </p:txBody>
      </p:sp>
    </p:spTree>
    <p:extLst>
      <p:ext uri="{BB962C8B-B14F-4D97-AF65-F5344CB8AC3E}">
        <p14:creationId xmlns:p14="http://schemas.microsoft.com/office/powerpoint/2010/main" xmlns="" val="423238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304800"/>
            <a:ext cx="8458200" cy="838200"/>
          </a:xfrm>
        </p:spPr>
        <p:txBody>
          <a:bodyPr/>
          <a:lstStyle/>
          <a:p>
            <a:pPr algn="ctr"/>
            <a:r>
              <a:rPr lang="el-GR" altLang="el-GR" sz="2800" b="1" dirty="0">
                <a:solidFill>
                  <a:srgbClr val="7030A0"/>
                </a:solidFill>
                <a:latin typeface="Arial" panose="020B0604020202020204" pitchFamily="34" charset="0"/>
              </a:rPr>
              <a:t>Διαταραχές του ενδοθηλίου στον Σ. Διαβήτη (2)</a:t>
            </a:r>
          </a:p>
        </p:txBody>
      </p:sp>
      <p:sp>
        <p:nvSpPr>
          <p:cNvPr id="64515" name="Rectangle 3"/>
          <p:cNvSpPr>
            <a:spLocks noChangeArrowheads="1"/>
          </p:cNvSpPr>
          <p:nvPr/>
        </p:nvSpPr>
        <p:spPr bwMode="auto">
          <a:xfrm>
            <a:off x="533400" y="1516063"/>
            <a:ext cx="8077200" cy="3637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spcBef>
                <a:spcPct val="30000"/>
              </a:spcBef>
              <a:buFontTx/>
              <a:buAutoNum type="arabicPeriod" startAt="6"/>
            </a:pPr>
            <a:r>
              <a:rPr lang="el-GR" altLang="el-GR" dirty="0">
                <a:latin typeface="Arial" panose="020B0604020202020204" pitchFamily="34" charset="0"/>
              </a:rPr>
              <a:t>Αυξημένη πηκτική δραστηριότητα του ενδοθηλίου</a:t>
            </a:r>
          </a:p>
          <a:p>
            <a:pPr eaLnBrk="1" hangingPunct="1">
              <a:lnSpc>
                <a:spcPct val="120000"/>
              </a:lnSpc>
              <a:spcBef>
                <a:spcPct val="30000"/>
              </a:spcBef>
              <a:buFontTx/>
              <a:buAutoNum type="arabicPeriod" startAt="6"/>
            </a:pPr>
            <a:r>
              <a:rPr lang="el-GR" altLang="el-GR" dirty="0">
                <a:latin typeface="Arial" panose="020B0604020202020204" pitchFamily="34" charset="0"/>
              </a:rPr>
              <a:t>Μειωμένη αποδόμηση του </a:t>
            </a:r>
            <a:r>
              <a:rPr lang="el-GR" altLang="el-GR" dirty="0" err="1">
                <a:latin typeface="Arial" panose="020B0604020202020204" pitchFamily="34" charset="0"/>
              </a:rPr>
              <a:t>γλυκοζυλιωμένου</a:t>
            </a:r>
            <a:r>
              <a:rPr lang="el-GR" altLang="el-GR" dirty="0">
                <a:latin typeface="Arial" panose="020B0604020202020204" pitchFamily="34" charset="0"/>
              </a:rPr>
              <a:t> ινώδους από την πλασμίνη</a:t>
            </a:r>
          </a:p>
          <a:p>
            <a:pPr eaLnBrk="1" hangingPunct="1">
              <a:lnSpc>
                <a:spcPct val="120000"/>
              </a:lnSpc>
              <a:spcBef>
                <a:spcPct val="30000"/>
              </a:spcBef>
              <a:buFontTx/>
              <a:buAutoNum type="arabicPeriod" startAt="6"/>
            </a:pPr>
            <a:r>
              <a:rPr lang="el-GR" altLang="el-GR" dirty="0">
                <a:latin typeface="Arial" panose="020B0604020202020204" pitchFamily="34" charset="0"/>
              </a:rPr>
              <a:t>Αυξημένα επίπεδα </a:t>
            </a:r>
            <a:r>
              <a:rPr lang="en-US" altLang="el-GR" dirty="0">
                <a:latin typeface="Arial" panose="020B0604020202020204" pitchFamily="34" charset="0"/>
              </a:rPr>
              <a:t>AGEs</a:t>
            </a:r>
            <a:endParaRPr lang="el-GR" altLang="el-GR" dirty="0">
              <a:latin typeface="Arial" panose="020B0604020202020204" pitchFamily="34" charset="0"/>
            </a:endParaRPr>
          </a:p>
          <a:p>
            <a:pPr eaLnBrk="1" hangingPunct="1">
              <a:lnSpc>
                <a:spcPct val="120000"/>
              </a:lnSpc>
              <a:spcBef>
                <a:spcPct val="30000"/>
              </a:spcBef>
              <a:buFontTx/>
              <a:buAutoNum type="arabicPeriod" startAt="6"/>
            </a:pPr>
            <a:r>
              <a:rPr lang="el-GR" altLang="el-GR" dirty="0">
                <a:latin typeface="Arial" panose="020B0604020202020204" pitchFamily="34" charset="0"/>
              </a:rPr>
              <a:t>Αυξημένη παραγωγή ανιόντος του υπεροξειδίου και καταστροφή του ΝΟ</a:t>
            </a:r>
            <a:endParaRPr lang="en-US" altLang="el-GR" dirty="0">
              <a:latin typeface="Arial" panose="020B0604020202020204" pitchFamily="34" charset="0"/>
            </a:endParaRPr>
          </a:p>
          <a:p>
            <a:pPr eaLnBrk="1" hangingPunct="1">
              <a:lnSpc>
                <a:spcPct val="120000"/>
              </a:lnSpc>
              <a:spcBef>
                <a:spcPct val="30000"/>
              </a:spcBef>
              <a:buFontTx/>
              <a:buAutoNum type="arabicPeriod" startAt="6"/>
            </a:pPr>
            <a:r>
              <a:rPr lang="el-GR" altLang="el-GR" dirty="0">
                <a:latin typeface="Arial" panose="020B0604020202020204" pitchFamily="34" charset="0"/>
              </a:rPr>
              <a:t>Αυξημένη έκφραση μορίων προσκόλλησης</a:t>
            </a:r>
          </a:p>
        </p:txBody>
      </p:sp>
    </p:spTree>
    <p:extLst>
      <p:ext uri="{BB962C8B-B14F-4D97-AF65-F5344CB8AC3E}">
        <p14:creationId xmlns:p14="http://schemas.microsoft.com/office/powerpoint/2010/main" xmlns="" val="8687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782216"/>
            <a:ext cx="8153400" cy="990600"/>
          </a:xfrm>
        </p:spPr>
        <p:txBody>
          <a:bodyPr/>
          <a:lstStyle/>
          <a:p>
            <a:pPr algn="ctr"/>
            <a:r>
              <a:rPr lang="el-GR" altLang="el-GR" sz="2800" b="1" dirty="0">
                <a:solidFill>
                  <a:srgbClr val="7030A0"/>
                </a:solidFill>
                <a:latin typeface="Arial" panose="020B0604020202020204" pitchFamily="34" charset="0"/>
              </a:rPr>
              <a:t>Διαταραχές της λειτουργίας των αιμοπεταλίων στον Σ. Διαβήτη </a:t>
            </a:r>
            <a:endParaRPr lang="el-GR" altLang="el-GR" sz="2800" dirty="0">
              <a:solidFill>
                <a:srgbClr val="7030A0"/>
              </a:solidFill>
            </a:endParaRPr>
          </a:p>
        </p:txBody>
      </p:sp>
      <p:sp>
        <p:nvSpPr>
          <p:cNvPr id="65539" name="Text Box 3"/>
          <p:cNvSpPr txBox="1">
            <a:spLocks noChangeArrowheads="1"/>
          </p:cNvSpPr>
          <p:nvPr/>
        </p:nvSpPr>
        <p:spPr bwMode="auto">
          <a:xfrm>
            <a:off x="1127125" y="19462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l-GR" altLang="el-GR" sz="2400"/>
          </a:p>
        </p:txBody>
      </p:sp>
      <p:sp>
        <p:nvSpPr>
          <p:cNvPr id="65540" name="Text Box 4"/>
          <p:cNvSpPr txBox="1">
            <a:spLocks noChangeArrowheads="1"/>
          </p:cNvSpPr>
          <p:nvPr/>
        </p:nvSpPr>
        <p:spPr bwMode="auto">
          <a:xfrm>
            <a:off x="898525" y="24796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l-GR" altLang="el-GR" sz="2400"/>
          </a:p>
        </p:txBody>
      </p:sp>
      <p:sp>
        <p:nvSpPr>
          <p:cNvPr id="65541" name="Rectangle 5"/>
          <p:cNvSpPr>
            <a:spLocks noChangeArrowheads="1"/>
          </p:cNvSpPr>
          <p:nvPr/>
        </p:nvSpPr>
        <p:spPr bwMode="auto">
          <a:xfrm>
            <a:off x="685800" y="1908175"/>
            <a:ext cx="8229600" cy="403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spcBef>
                <a:spcPct val="30000"/>
              </a:spcBef>
              <a:buFontTx/>
              <a:buAutoNum type="arabicPeriod"/>
            </a:pPr>
            <a:r>
              <a:rPr lang="el-GR" altLang="el-GR" dirty="0">
                <a:latin typeface="Arial" panose="020B0604020202020204" pitchFamily="34" charset="0"/>
              </a:rPr>
              <a:t>Αυξημένη </a:t>
            </a:r>
            <a:r>
              <a:rPr lang="el-GR" altLang="el-GR" dirty="0" err="1">
                <a:latin typeface="Arial" panose="020B0604020202020204" pitchFamily="34" charset="0"/>
              </a:rPr>
              <a:t>προσκολητικότητα</a:t>
            </a:r>
            <a:r>
              <a:rPr lang="el-GR" altLang="el-GR" dirty="0">
                <a:latin typeface="Arial" panose="020B0604020202020204" pitchFamily="34" charset="0"/>
              </a:rPr>
              <a:t> και συσσώρευση</a:t>
            </a:r>
          </a:p>
          <a:p>
            <a:pPr eaLnBrk="1" hangingPunct="1">
              <a:lnSpc>
                <a:spcPct val="120000"/>
              </a:lnSpc>
              <a:spcBef>
                <a:spcPct val="30000"/>
              </a:spcBef>
              <a:buFontTx/>
              <a:buAutoNum type="arabicPeriod"/>
            </a:pPr>
            <a:r>
              <a:rPr lang="el-GR" altLang="el-GR" dirty="0">
                <a:latin typeface="Arial" panose="020B0604020202020204" pitchFamily="34" charset="0"/>
              </a:rPr>
              <a:t>Αυξημένη παραγωγή </a:t>
            </a:r>
            <a:r>
              <a:rPr lang="el-GR" altLang="el-GR" dirty="0" err="1">
                <a:latin typeface="Arial" panose="020B0604020202020204" pitchFamily="34" charset="0"/>
              </a:rPr>
              <a:t>αγγειοσυσπαστικών</a:t>
            </a:r>
            <a:r>
              <a:rPr lang="el-GR" altLang="el-GR" dirty="0">
                <a:latin typeface="Arial" panose="020B0604020202020204" pitchFamily="34" charset="0"/>
              </a:rPr>
              <a:t> </a:t>
            </a:r>
            <a:r>
              <a:rPr lang="el-GR" altLang="el-GR" dirty="0" err="1">
                <a:latin typeface="Arial" panose="020B0604020202020204" pitchFamily="34" charset="0"/>
              </a:rPr>
              <a:t>προστανοειδών</a:t>
            </a:r>
            <a:endParaRPr lang="el-GR" altLang="el-GR" dirty="0">
              <a:latin typeface="Arial" panose="020B0604020202020204" pitchFamily="34" charset="0"/>
            </a:endParaRPr>
          </a:p>
          <a:p>
            <a:pPr eaLnBrk="1" hangingPunct="1">
              <a:lnSpc>
                <a:spcPct val="120000"/>
              </a:lnSpc>
              <a:spcBef>
                <a:spcPct val="30000"/>
              </a:spcBef>
              <a:buFontTx/>
              <a:buAutoNum type="arabicPeriod"/>
            </a:pPr>
            <a:r>
              <a:rPr lang="el-GR" altLang="el-GR" dirty="0">
                <a:latin typeface="Arial" panose="020B0604020202020204" pitchFamily="34" charset="0"/>
              </a:rPr>
              <a:t>Μειωμένη παραγωγή </a:t>
            </a:r>
            <a:r>
              <a:rPr lang="el-GR" altLang="el-GR" dirty="0" err="1">
                <a:latin typeface="Arial" panose="020B0604020202020204" pitchFamily="34" charset="0"/>
              </a:rPr>
              <a:t>προστακυκλίνης</a:t>
            </a:r>
            <a:r>
              <a:rPr lang="el-GR" altLang="el-GR" dirty="0">
                <a:latin typeface="Arial" panose="020B0604020202020204" pitchFamily="34" charset="0"/>
              </a:rPr>
              <a:t> και άλλων αγγειοδιασταλτικών </a:t>
            </a:r>
            <a:r>
              <a:rPr lang="el-GR" altLang="el-GR" dirty="0" err="1">
                <a:latin typeface="Arial" panose="020B0604020202020204" pitchFamily="34" charset="0"/>
              </a:rPr>
              <a:t>προστανοειδών</a:t>
            </a:r>
            <a:endParaRPr lang="el-GR" altLang="el-GR" dirty="0">
              <a:latin typeface="Arial" panose="020B0604020202020204" pitchFamily="34" charset="0"/>
            </a:endParaRPr>
          </a:p>
          <a:p>
            <a:pPr eaLnBrk="1" hangingPunct="1">
              <a:lnSpc>
                <a:spcPct val="120000"/>
              </a:lnSpc>
              <a:spcBef>
                <a:spcPct val="30000"/>
              </a:spcBef>
              <a:buFontTx/>
              <a:buAutoNum type="arabicPeriod"/>
            </a:pPr>
            <a:r>
              <a:rPr lang="el-GR" altLang="el-GR" dirty="0">
                <a:latin typeface="Arial" panose="020B0604020202020204" pitchFamily="34" charset="0"/>
              </a:rPr>
              <a:t>Αυξημένη μη </a:t>
            </a:r>
            <a:r>
              <a:rPr lang="el-GR" altLang="el-GR" dirty="0" err="1">
                <a:latin typeface="Arial" panose="020B0604020202020204" pitchFamily="34" charset="0"/>
              </a:rPr>
              <a:t>ενζυματική</a:t>
            </a:r>
            <a:r>
              <a:rPr lang="el-GR" altLang="el-GR" dirty="0">
                <a:latin typeface="Arial" panose="020B0604020202020204" pitchFamily="34" charset="0"/>
              </a:rPr>
              <a:t> </a:t>
            </a:r>
            <a:r>
              <a:rPr lang="el-GR" altLang="el-GR" dirty="0" err="1">
                <a:latin typeface="Arial" panose="020B0604020202020204" pitchFamily="34" charset="0"/>
              </a:rPr>
              <a:t>γλυκοζυλίωση</a:t>
            </a:r>
            <a:r>
              <a:rPr lang="el-GR" altLang="el-GR" dirty="0">
                <a:latin typeface="Arial" panose="020B0604020202020204" pitchFamily="34" charset="0"/>
              </a:rPr>
              <a:t> </a:t>
            </a:r>
            <a:r>
              <a:rPr lang="el-GR" altLang="el-GR" dirty="0" err="1">
                <a:latin typeface="Arial" panose="020B0604020202020204" pitchFamily="34" charset="0"/>
              </a:rPr>
              <a:t>αιμοπεταλιακών</a:t>
            </a:r>
            <a:r>
              <a:rPr lang="el-GR" altLang="el-GR" dirty="0">
                <a:latin typeface="Arial" panose="020B0604020202020204" pitchFamily="34" charset="0"/>
              </a:rPr>
              <a:t> πρωτεϊνών</a:t>
            </a:r>
          </a:p>
          <a:p>
            <a:pPr eaLnBrk="1" hangingPunct="1">
              <a:lnSpc>
                <a:spcPct val="120000"/>
              </a:lnSpc>
              <a:spcBef>
                <a:spcPct val="30000"/>
              </a:spcBef>
              <a:buFontTx/>
              <a:buAutoNum type="arabicPeriod"/>
            </a:pPr>
            <a:r>
              <a:rPr lang="el-GR" altLang="el-GR" dirty="0">
                <a:latin typeface="Arial" panose="020B0604020202020204" pitchFamily="34" charset="0"/>
              </a:rPr>
              <a:t>Μειωμένη παραγωγή ΝΟ</a:t>
            </a:r>
          </a:p>
        </p:txBody>
      </p:sp>
    </p:spTree>
    <p:extLst>
      <p:ext uri="{BB962C8B-B14F-4D97-AF65-F5344CB8AC3E}">
        <p14:creationId xmlns:p14="http://schemas.microsoft.com/office/powerpoint/2010/main" xmlns="" val="175070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1066800"/>
          </a:xfrm>
        </p:spPr>
        <p:txBody>
          <a:bodyPr/>
          <a:lstStyle/>
          <a:p>
            <a:pPr algn="ctr"/>
            <a:r>
              <a:rPr lang="el-GR" altLang="el-GR" sz="2800" b="1" dirty="0">
                <a:solidFill>
                  <a:srgbClr val="7030A0"/>
                </a:solidFill>
                <a:latin typeface="Arial" panose="020B0604020202020204" pitchFamily="34" charset="0"/>
              </a:rPr>
              <a:t>Διαταραχές της πήξης και της </a:t>
            </a:r>
            <a:r>
              <a:rPr lang="el-GR" altLang="el-GR" sz="2800" b="1" dirty="0" err="1">
                <a:solidFill>
                  <a:srgbClr val="7030A0"/>
                </a:solidFill>
                <a:latin typeface="Arial" panose="020B0604020202020204" pitchFamily="34" charset="0"/>
              </a:rPr>
              <a:t>ινωδόλυσης</a:t>
            </a:r>
            <a:r>
              <a:rPr lang="el-GR" altLang="el-GR" sz="2800" b="1" dirty="0">
                <a:solidFill>
                  <a:srgbClr val="7030A0"/>
                </a:solidFill>
                <a:latin typeface="Arial" panose="020B0604020202020204" pitchFamily="34" charset="0"/>
              </a:rPr>
              <a:t> στον</a:t>
            </a:r>
            <a:r>
              <a:rPr lang="en-US" altLang="el-GR" sz="2800" b="1" dirty="0">
                <a:solidFill>
                  <a:srgbClr val="7030A0"/>
                </a:solidFill>
                <a:latin typeface="Arial" panose="020B0604020202020204" pitchFamily="34" charset="0"/>
              </a:rPr>
              <a:t> </a:t>
            </a:r>
            <a:r>
              <a:rPr lang="el-GR" altLang="el-GR" sz="2800" b="1" dirty="0">
                <a:solidFill>
                  <a:srgbClr val="7030A0"/>
                </a:solidFill>
                <a:latin typeface="Arial" panose="020B0604020202020204" pitchFamily="34" charset="0"/>
              </a:rPr>
              <a:t>Σ. Διαβήτη </a:t>
            </a:r>
          </a:p>
        </p:txBody>
      </p:sp>
      <p:sp>
        <p:nvSpPr>
          <p:cNvPr id="67587" name="Text Box 3"/>
          <p:cNvSpPr txBox="1">
            <a:spLocks noChangeArrowheads="1"/>
          </p:cNvSpPr>
          <p:nvPr/>
        </p:nvSpPr>
        <p:spPr bwMode="auto">
          <a:xfrm>
            <a:off x="609600" y="1558925"/>
            <a:ext cx="8001000" cy="48197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30000"/>
              </a:spcBef>
              <a:buFontTx/>
              <a:buAutoNum type="arabicPeriod"/>
            </a:pPr>
            <a:r>
              <a:rPr lang="el-GR" altLang="el-GR" dirty="0">
                <a:latin typeface="Arial" panose="020B0604020202020204" pitchFamily="34" charset="0"/>
              </a:rPr>
              <a:t>Αύξηση των παραγόντων </a:t>
            </a:r>
            <a:r>
              <a:rPr lang="en-US" altLang="el-GR" dirty="0">
                <a:latin typeface="Arial" panose="020B0604020202020204" pitchFamily="34" charset="0"/>
              </a:rPr>
              <a:t>VII </a:t>
            </a:r>
            <a:r>
              <a:rPr lang="el-GR" altLang="el-GR" dirty="0">
                <a:latin typeface="Arial" panose="020B0604020202020204" pitchFamily="34" charset="0"/>
              </a:rPr>
              <a:t>και </a:t>
            </a:r>
            <a:r>
              <a:rPr lang="en-US" altLang="el-GR" dirty="0">
                <a:latin typeface="Arial" panose="020B0604020202020204" pitchFamily="34" charset="0"/>
              </a:rPr>
              <a:t>VIII</a:t>
            </a:r>
            <a:endParaRPr lang="el-GR" altLang="el-GR" dirty="0">
              <a:latin typeface="Arial" panose="020B0604020202020204" pitchFamily="34" charset="0"/>
            </a:endParaRPr>
          </a:p>
          <a:p>
            <a:pPr eaLnBrk="1" hangingPunct="1">
              <a:spcBef>
                <a:spcPct val="30000"/>
              </a:spcBef>
              <a:buFontTx/>
              <a:buAutoNum type="arabicPeriod"/>
            </a:pPr>
            <a:r>
              <a:rPr lang="el-GR" altLang="el-GR" dirty="0">
                <a:latin typeface="Arial" panose="020B0604020202020204" pitchFamily="34" charset="0"/>
              </a:rPr>
              <a:t>Αύξηση </a:t>
            </a:r>
            <a:r>
              <a:rPr lang="el-GR" altLang="el-GR" dirty="0" err="1">
                <a:latin typeface="Arial" panose="020B0604020202020204" pitchFamily="34" charset="0"/>
              </a:rPr>
              <a:t>ινωδογόνου</a:t>
            </a:r>
            <a:r>
              <a:rPr lang="el-GR" altLang="el-GR" dirty="0">
                <a:latin typeface="Arial" panose="020B0604020202020204" pitchFamily="34" charset="0"/>
              </a:rPr>
              <a:t> και ΡΑΙ-1</a:t>
            </a:r>
          </a:p>
          <a:p>
            <a:pPr eaLnBrk="1" hangingPunct="1">
              <a:spcBef>
                <a:spcPct val="30000"/>
              </a:spcBef>
              <a:buFontTx/>
              <a:buAutoNum type="arabicPeriod"/>
            </a:pPr>
            <a:r>
              <a:rPr lang="el-GR" altLang="el-GR" dirty="0">
                <a:latin typeface="Arial" panose="020B0604020202020204" pitchFamily="34" charset="0"/>
              </a:rPr>
              <a:t>Αύξηση συμπλεγμάτων θρομβίνης-</a:t>
            </a:r>
            <a:r>
              <a:rPr lang="el-GR" altLang="el-GR" dirty="0" err="1">
                <a:latin typeface="Arial" panose="020B0604020202020204" pitchFamily="34" charset="0"/>
              </a:rPr>
              <a:t>αντιθρομβίνης</a:t>
            </a:r>
            <a:endParaRPr lang="el-GR" altLang="el-GR" dirty="0">
              <a:latin typeface="Arial" panose="020B0604020202020204" pitchFamily="34" charset="0"/>
            </a:endParaRPr>
          </a:p>
          <a:p>
            <a:pPr eaLnBrk="1" hangingPunct="1">
              <a:spcBef>
                <a:spcPct val="30000"/>
              </a:spcBef>
              <a:buFontTx/>
              <a:buAutoNum type="arabicPeriod"/>
            </a:pPr>
            <a:r>
              <a:rPr lang="el-GR" altLang="el-GR" dirty="0">
                <a:latin typeface="Arial" panose="020B0604020202020204" pitchFamily="34" charset="0"/>
              </a:rPr>
              <a:t>Μείωση επιπέδων </a:t>
            </a:r>
            <a:r>
              <a:rPr lang="el-GR" altLang="el-GR" dirty="0" err="1">
                <a:latin typeface="Arial" panose="020B0604020202020204" pitchFamily="34" charset="0"/>
              </a:rPr>
              <a:t>αντιθρομβίνης</a:t>
            </a:r>
            <a:r>
              <a:rPr lang="el-GR" altLang="el-GR" dirty="0">
                <a:latin typeface="Arial" panose="020B0604020202020204" pitchFamily="34" charset="0"/>
              </a:rPr>
              <a:t> </a:t>
            </a:r>
            <a:r>
              <a:rPr lang="en-US" altLang="el-GR" dirty="0">
                <a:latin typeface="Arial" panose="020B0604020202020204" pitchFamily="34" charset="0"/>
              </a:rPr>
              <a:t>II, </a:t>
            </a:r>
            <a:r>
              <a:rPr lang="el-GR" altLang="el-GR" dirty="0">
                <a:latin typeface="Arial" panose="020B0604020202020204" pitchFamily="34" charset="0"/>
              </a:rPr>
              <a:t>πρωτεϊνών </a:t>
            </a:r>
            <a:r>
              <a:rPr lang="en-US" altLang="el-GR" dirty="0">
                <a:latin typeface="Arial" panose="020B0604020202020204" pitchFamily="34" charset="0"/>
              </a:rPr>
              <a:t>C</a:t>
            </a:r>
            <a:r>
              <a:rPr lang="el-GR" altLang="el-GR" dirty="0">
                <a:latin typeface="Arial" panose="020B0604020202020204" pitchFamily="34" charset="0"/>
              </a:rPr>
              <a:t> και </a:t>
            </a:r>
            <a:r>
              <a:rPr lang="en-US" altLang="el-GR" dirty="0">
                <a:latin typeface="Arial" panose="020B0604020202020204" pitchFamily="34" charset="0"/>
              </a:rPr>
              <a:t>S</a:t>
            </a:r>
            <a:endParaRPr lang="el-GR" altLang="el-GR" dirty="0">
              <a:latin typeface="Arial" panose="020B0604020202020204" pitchFamily="34" charset="0"/>
            </a:endParaRPr>
          </a:p>
          <a:p>
            <a:pPr eaLnBrk="1" hangingPunct="1">
              <a:spcBef>
                <a:spcPct val="30000"/>
              </a:spcBef>
              <a:buFontTx/>
              <a:buAutoNum type="arabicPeriod"/>
            </a:pPr>
            <a:r>
              <a:rPr lang="el-GR" altLang="el-GR" dirty="0">
                <a:latin typeface="Arial" panose="020B0604020202020204" pitchFamily="34" charset="0"/>
              </a:rPr>
              <a:t>Μείωση των </a:t>
            </a:r>
            <a:r>
              <a:rPr lang="el-GR" altLang="el-GR" dirty="0" err="1">
                <a:latin typeface="Arial" panose="020B0604020202020204" pitchFamily="34" charset="0"/>
              </a:rPr>
              <a:t>ενεργοποιητών</a:t>
            </a:r>
            <a:r>
              <a:rPr lang="el-GR" altLang="el-GR" dirty="0">
                <a:latin typeface="Arial" panose="020B0604020202020204" pitchFamily="34" charset="0"/>
              </a:rPr>
              <a:t> του </a:t>
            </a:r>
            <a:r>
              <a:rPr lang="el-GR" altLang="el-GR" dirty="0" err="1">
                <a:latin typeface="Arial" panose="020B0604020202020204" pitchFamily="34" charset="0"/>
              </a:rPr>
              <a:t>πλασμινογόνου</a:t>
            </a:r>
            <a:r>
              <a:rPr lang="el-GR" altLang="el-GR" dirty="0">
                <a:latin typeface="Arial" panose="020B0604020202020204" pitchFamily="34" charset="0"/>
              </a:rPr>
              <a:t> και της </a:t>
            </a:r>
            <a:r>
              <a:rPr lang="el-GR" altLang="el-GR" dirty="0" err="1">
                <a:latin typeface="Arial" panose="020B0604020202020204" pitchFamily="34" charset="0"/>
              </a:rPr>
              <a:t>ινωδολυτικής</a:t>
            </a:r>
            <a:r>
              <a:rPr lang="el-GR" altLang="el-GR" dirty="0">
                <a:latin typeface="Arial" panose="020B0604020202020204" pitchFamily="34" charset="0"/>
              </a:rPr>
              <a:t> δραστηριότητας</a:t>
            </a:r>
          </a:p>
          <a:p>
            <a:pPr eaLnBrk="1" hangingPunct="1">
              <a:spcBef>
                <a:spcPct val="30000"/>
              </a:spcBef>
              <a:buFontTx/>
              <a:buAutoNum type="arabicPeriod"/>
            </a:pPr>
            <a:r>
              <a:rPr lang="el-GR" altLang="el-GR" dirty="0">
                <a:latin typeface="Arial" panose="020B0604020202020204" pitchFamily="34" charset="0"/>
              </a:rPr>
              <a:t>Αυξημένη έκφραση μορίων προσκόλλησης από τα ενδοθηλιακά κύτταρα </a:t>
            </a:r>
            <a:endParaRPr lang="en-US" altLang="el-GR" dirty="0">
              <a:latin typeface="Arial" panose="020B0604020202020204" pitchFamily="34" charset="0"/>
            </a:endParaRPr>
          </a:p>
          <a:p>
            <a:pPr eaLnBrk="1" hangingPunct="1">
              <a:spcBef>
                <a:spcPct val="30000"/>
              </a:spcBef>
              <a:buFontTx/>
              <a:buAutoNum type="arabicPeriod"/>
            </a:pPr>
            <a:r>
              <a:rPr lang="el-GR" altLang="el-GR" dirty="0">
                <a:latin typeface="Arial" panose="020B0604020202020204" pitchFamily="34" charset="0"/>
              </a:rPr>
              <a:t>Αυξημένη </a:t>
            </a:r>
            <a:r>
              <a:rPr lang="el-GR" altLang="el-GR" dirty="0" err="1">
                <a:latin typeface="Arial" panose="020B0604020202020204" pitchFamily="34" charset="0"/>
              </a:rPr>
              <a:t>προσκολητικότητα</a:t>
            </a:r>
            <a:r>
              <a:rPr lang="el-GR" altLang="el-GR" dirty="0">
                <a:latin typeface="Arial" panose="020B0604020202020204" pitchFamily="34" charset="0"/>
              </a:rPr>
              <a:t> αιμοπεταλίων και λευκοκυττάρων στο ενδοθήλιο</a:t>
            </a:r>
          </a:p>
        </p:txBody>
      </p:sp>
    </p:spTree>
    <p:extLst>
      <p:ext uri="{BB962C8B-B14F-4D97-AF65-F5344CB8AC3E}">
        <p14:creationId xmlns:p14="http://schemas.microsoft.com/office/powerpoint/2010/main" xmlns="" val="4034700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1143000" y="914400"/>
            <a:ext cx="7772400" cy="2226568"/>
          </a:xfrm>
        </p:spPr>
        <p:txBody>
          <a:bodyPr>
            <a:normAutofit/>
          </a:bodyPr>
          <a:lstStyle/>
          <a:p>
            <a:pPr algn="ctr"/>
            <a:r>
              <a:rPr lang="el-GR" altLang="el-GR" sz="4000" b="1" dirty="0">
                <a:solidFill>
                  <a:schemeClr val="accent1">
                    <a:lumMod val="75000"/>
                  </a:schemeClr>
                </a:solidFill>
              </a:rPr>
              <a:t>ΔΙΑΒΗΤΙΚΗ</a:t>
            </a:r>
            <a:br>
              <a:rPr lang="el-GR" altLang="el-GR" sz="4000" b="1" dirty="0">
                <a:solidFill>
                  <a:schemeClr val="accent1">
                    <a:lumMod val="75000"/>
                  </a:schemeClr>
                </a:solidFill>
              </a:rPr>
            </a:br>
            <a:r>
              <a:rPr lang="el-GR" altLang="el-GR" sz="4000" b="1" dirty="0">
                <a:solidFill>
                  <a:schemeClr val="accent1">
                    <a:lumMod val="75000"/>
                  </a:schemeClr>
                </a:solidFill>
              </a:rPr>
              <a:t>ΑΜΦΙΒΛΗΣΤΡΟΕΙΔΟΠΑΘΕΙΑ</a:t>
            </a:r>
          </a:p>
        </p:txBody>
      </p:sp>
    </p:spTree>
    <p:extLst>
      <p:ext uri="{BB962C8B-B14F-4D97-AF65-F5344CB8AC3E}">
        <p14:creationId xmlns:p14="http://schemas.microsoft.com/office/powerpoint/2010/main" xmlns="" val="301761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381000"/>
            <a:ext cx="7772400" cy="1143000"/>
          </a:xfrm>
        </p:spPr>
        <p:txBody>
          <a:bodyPr>
            <a:normAutofit/>
          </a:bodyPr>
          <a:lstStyle/>
          <a:p>
            <a:pPr algn="ctr"/>
            <a:r>
              <a:rPr lang="el-GR" altLang="el-GR" sz="2800" b="1" dirty="0">
                <a:solidFill>
                  <a:schemeClr val="accent1">
                    <a:lumMod val="75000"/>
                  </a:schemeClr>
                </a:solidFill>
              </a:rPr>
              <a:t>ΑΠΩΛΕΙΑ ΟΡΑΣΗΣ ΣΤΟΝ ΣΑΚΧΑΡΩΔΗ ΔΙΑΒΗΤΗ</a:t>
            </a:r>
          </a:p>
        </p:txBody>
      </p:sp>
      <p:sp>
        <p:nvSpPr>
          <p:cNvPr id="14339" name="Text Box 3"/>
          <p:cNvSpPr txBox="1">
            <a:spLocks noChangeArrowheads="1"/>
          </p:cNvSpPr>
          <p:nvPr/>
        </p:nvSpPr>
        <p:spPr bwMode="auto">
          <a:xfrm>
            <a:off x="533400" y="1828800"/>
            <a:ext cx="8305800" cy="4561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buFontTx/>
              <a:buAutoNum type="arabicPeriod"/>
            </a:pPr>
            <a:r>
              <a:rPr lang="el-GR" altLang="el-GR" b="1" dirty="0"/>
              <a:t>ΔΙΑΒΗΤΙΚΗ ΑΜΦΙΒΛΗΣΤΡΟΕΙΔΟΠΑΘΕΙΑ</a:t>
            </a:r>
          </a:p>
          <a:p>
            <a:pPr>
              <a:spcBef>
                <a:spcPct val="30000"/>
              </a:spcBef>
              <a:buFontTx/>
              <a:buAutoNum type="arabicPeriod"/>
            </a:pPr>
            <a:r>
              <a:rPr lang="el-GR" altLang="el-GR" b="1" dirty="0"/>
              <a:t>ΚΑΤΑΡΡΑΚΤΗΣ</a:t>
            </a:r>
          </a:p>
          <a:p>
            <a:pPr>
              <a:spcBef>
                <a:spcPct val="30000"/>
              </a:spcBef>
              <a:buFontTx/>
              <a:buAutoNum type="arabicPeriod"/>
            </a:pPr>
            <a:r>
              <a:rPr lang="el-GR" altLang="el-GR" b="1" dirty="0"/>
              <a:t>ΓΛΑΥΚΩΜΑ</a:t>
            </a:r>
          </a:p>
          <a:p>
            <a:pPr>
              <a:spcBef>
                <a:spcPct val="30000"/>
              </a:spcBef>
            </a:pPr>
            <a:endParaRPr lang="el-GR" altLang="el-GR" b="1" dirty="0"/>
          </a:p>
          <a:p>
            <a:pPr>
              <a:spcBef>
                <a:spcPct val="30000"/>
              </a:spcBef>
            </a:pPr>
            <a:r>
              <a:rPr lang="el-GR" altLang="el-GR" b="1" dirty="0"/>
              <a:t>ΤΥΦΛΩΣΗ (Μελέτη </a:t>
            </a:r>
            <a:r>
              <a:rPr lang="en-US" altLang="el-GR" b="1" dirty="0"/>
              <a:t>WESDR)</a:t>
            </a:r>
          </a:p>
          <a:p>
            <a:pPr>
              <a:spcBef>
                <a:spcPct val="30000"/>
              </a:spcBef>
              <a:buFontTx/>
              <a:buChar char="•"/>
            </a:pPr>
            <a:r>
              <a:rPr lang="en-US" altLang="el-GR" b="1" dirty="0"/>
              <a:t>3.6% </a:t>
            </a:r>
            <a:r>
              <a:rPr lang="el-GR" altLang="el-GR" b="1" dirty="0"/>
              <a:t>των ασθενών που ανέπτυξαν ΣΔ σε ηλικία &lt; 30 ετών</a:t>
            </a:r>
          </a:p>
          <a:p>
            <a:pPr>
              <a:spcBef>
                <a:spcPct val="30000"/>
              </a:spcBef>
              <a:buFontTx/>
              <a:buChar char="•"/>
            </a:pPr>
            <a:r>
              <a:rPr lang="el-GR" altLang="el-GR" b="1" dirty="0"/>
              <a:t>1,6% των ασθενών που ανέπτυξαν ΣΔ σε ηλικία &gt; 30 ετών είναι νομικώς τυφλοί</a:t>
            </a:r>
          </a:p>
          <a:p>
            <a:pPr>
              <a:spcBef>
                <a:spcPct val="30000"/>
              </a:spcBef>
            </a:pPr>
            <a:r>
              <a:rPr lang="el-GR" altLang="el-GR" b="1" dirty="0">
                <a:solidFill>
                  <a:srgbClr val="002060"/>
                </a:solidFill>
              </a:rPr>
              <a:t>Συνολικά η ΔΑ είναι η πιο συχνή αιτία τύφλωσης σε ενήλικες</a:t>
            </a:r>
            <a:r>
              <a:rPr lang="en-US" altLang="el-GR" b="1" dirty="0">
                <a:solidFill>
                  <a:srgbClr val="002060"/>
                </a:solidFill>
              </a:rPr>
              <a:t> </a:t>
            </a:r>
            <a:r>
              <a:rPr lang="el-GR" altLang="el-GR" b="1" dirty="0">
                <a:solidFill>
                  <a:srgbClr val="002060"/>
                </a:solidFill>
              </a:rPr>
              <a:t>20-74 ετών</a:t>
            </a:r>
          </a:p>
        </p:txBody>
      </p:sp>
    </p:spTree>
    <p:extLst>
      <p:ext uri="{BB962C8B-B14F-4D97-AF65-F5344CB8AC3E}">
        <p14:creationId xmlns:p14="http://schemas.microsoft.com/office/powerpoint/2010/main" xmlns="" val="176641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413792"/>
            <a:ext cx="7848600" cy="1143000"/>
          </a:xfrm>
        </p:spPr>
        <p:txBody>
          <a:bodyPr/>
          <a:lstStyle/>
          <a:p>
            <a:pPr algn="ctr"/>
            <a:r>
              <a:rPr lang="el-GR" altLang="el-GR" sz="2800" b="1" dirty="0">
                <a:solidFill>
                  <a:srgbClr val="002060"/>
                </a:solidFill>
              </a:rPr>
              <a:t>ΔΙΑΒΗΤΙΚΗ ΑΜΦΙΒΛΗΣΤΡΟΕΙΔΟΠΑΘΕΙΑ ΕΠΙΔΗΜΙΟΛΟΓΙΑ</a:t>
            </a:r>
          </a:p>
        </p:txBody>
      </p:sp>
      <p:sp>
        <p:nvSpPr>
          <p:cNvPr id="15363" name="Text Box 3"/>
          <p:cNvSpPr txBox="1">
            <a:spLocks noChangeArrowheads="1"/>
          </p:cNvSpPr>
          <p:nvPr/>
        </p:nvSpPr>
        <p:spPr bwMode="auto">
          <a:xfrm>
            <a:off x="1508125" y="15652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l-GR" altLang="el-GR" sz="2400"/>
          </a:p>
        </p:txBody>
      </p:sp>
      <p:sp>
        <p:nvSpPr>
          <p:cNvPr id="15365" name="Text Box 5"/>
          <p:cNvSpPr txBox="1">
            <a:spLocks noChangeArrowheads="1"/>
          </p:cNvSpPr>
          <p:nvPr/>
        </p:nvSpPr>
        <p:spPr bwMode="auto">
          <a:xfrm>
            <a:off x="838200" y="1524000"/>
            <a:ext cx="8001000" cy="43027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82575" indent="-282575" eaLnBrk="0" hangingPunct="0">
              <a:defRPr sz="2400">
                <a:solidFill>
                  <a:schemeClr val="tx1"/>
                </a:solidFill>
                <a:latin typeface="Times New Roman" panose="02020603050405020304" pitchFamily="18" charset="0"/>
              </a:defRPr>
            </a:lvl1pPr>
            <a:lvl2pPr marL="473075" eaLnBrk="0" hangingPunct="0">
              <a:defRPr sz="2400">
                <a:solidFill>
                  <a:schemeClr val="tx1"/>
                </a:solidFill>
                <a:latin typeface="Times New Roman" panose="02020603050405020304" pitchFamily="18" charset="0"/>
              </a:defRPr>
            </a:lvl2pPr>
            <a:lvl3pPr eaLnBrk="0" hangingPunct="0">
              <a:defRPr sz="2400">
                <a:solidFill>
                  <a:schemeClr val="tx1"/>
                </a:solidFill>
                <a:latin typeface="Times New Roman" panose="02020603050405020304" pitchFamily="18" charset="0"/>
              </a:defRPr>
            </a:lvl3pPr>
            <a:lvl4pPr eaLnBrk="0" hangingPunct="0">
              <a:defRPr sz="2400">
                <a:solidFill>
                  <a:schemeClr val="tx1"/>
                </a:solidFill>
                <a:latin typeface="Times New Roman" panose="02020603050405020304" pitchFamily="18" charset="0"/>
              </a:defRPr>
            </a:lvl4pPr>
            <a:lvl5pPr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l-GR" altLang="el-GR" b="1" dirty="0"/>
              <a:t>ΣΔ1</a:t>
            </a:r>
          </a:p>
          <a:p>
            <a:pPr eaLnBrk="1" hangingPunct="1">
              <a:spcBef>
                <a:spcPct val="20000"/>
              </a:spcBef>
              <a:buFont typeface="Wingdings" panose="05000000000000000000" pitchFamily="2" charset="2"/>
              <a:buChar char="§"/>
            </a:pPr>
            <a:r>
              <a:rPr lang="el-GR" altLang="el-GR" dirty="0"/>
              <a:t>Δεν εμφανίζουν ΔΑ τα πρώτα 3-5 έτη ΣΔ ή πριν από την ήβη</a:t>
            </a:r>
          </a:p>
          <a:p>
            <a:pPr eaLnBrk="1" hangingPunct="1">
              <a:spcBef>
                <a:spcPct val="20000"/>
              </a:spcBef>
              <a:buFont typeface="Wingdings" panose="05000000000000000000" pitchFamily="2" charset="2"/>
              <a:buChar char="§"/>
            </a:pPr>
            <a:r>
              <a:rPr lang="el-GR" altLang="el-GR" dirty="0"/>
              <a:t>Στην 10ετία εμφανίζουν ΔΑ &gt;50%</a:t>
            </a:r>
          </a:p>
          <a:p>
            <a:pPr eaLnBrk="1" hangingPunct="1">
              <a:spcBef>
                <a:spcPct val="20000"/>
              </a:spcBef>
              <a:buFont typeface="Wingdings" panose="05000000000000000000" pitchFamily="2" charset="2"/>
              <a:buChar char="§"/>
            </a:pPr>
            <a:r>
              <a:rPr lang="el-GR" altLang="el-GR" dirty="0"/>
              <a:t>Στην 20ετία σχεδόν όλοι, ενώ παραγωγική ΔΑ εμφανίζουν 40% έως 60%</a:t>
            </a:r>
          </a:p>
          <a:p>
            <a:pPr eaLnBrk="1" hangingPunct="1">
              <a:spcBef>
                <a:spcPct val="20000"/>
              </a:spcBef>
              <a:buFont typeface="Wingdings" panose="05000000000000000000" pitchFamily="2" charset="2"/>
              <a:buChar char="§"/>
            </a:pPr>
            <a:endParaRPr lang="el-GR" altLang="el-GR" dirty="0"/>
          </a:p>
          <a:p>
            <a:pPr eaLnBrk="1" hangingPunct="1">
              <a:spcBef>
                <a:spcPct val="20000"/>
              </a:spcBef>
              <a:buFont typeface="Wingdings" panose="05000000000000000000" pitchFamily="2" charset="2"/>
              <a:buNone/>
            </a:pPr>
            <a:r>
              <a:rPr lang="el-GR" altLang="el-GR" b="1" dirty="0"/>
              <a:t>ΣΔ2</a:t>
            </a:r>
          </a:p>
          <a:p>
            <a:pPr eaLnBrk="1" hangingPunct="1">
              <a:spcBef>
                <a:spcPct val="20000"/>
              </a:spcBef>
              <a:buFont typeface="Wingdings" panose="05000000000000000000" pitchFamily="2" charset="2"/>
              <a:buChar char="§"/>
            </a:pPr>
            <a:r>
              <a:rPr lang="el-GR" altLang="el-GR" dirty="0"/>
              <a:t>Κατά την διάγνωση, ΔΑ εμφανίζει το 21% των ασθενών</a:t>
            </a:r>
          </a:p>
          <a:p>
            <a:pPr eaLnBrk="1" hangingPunct="1">
              <a:spcBef>
                <a:spcPct val="20000"/>
              </a:spcBef>
              <a:buFont typeface="Wingdings" panose="05000000000000000000" pitchFamily="2" charset="2"/>
              <a:buChar char="§"/>
            </a:pPr>
            <a:r>
              <a:rPr lang="el-GR" altLang="el-GR" dirty="0"/>
              <a:t>Στην 20ετία ΔΑ εμφανίζουν 60-80%, ενώ παραγωγική ΔΑ εμφανίζουν 10% έως 20%</a:t>
            </a:r>
          </a:p>
        </p:txBody>
      </p:sp>
    </p:spTree>
    <p:extLst>
      <p:ext uri="{BB962C8B-B14F-4D97-AF65-F5344CB8AC3E}">
        <p14:creationId xmlns:p14="http://schemas.microsoft.com/office/powerpoint/2010/main" xmlns="" val="48634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11560" y="1015008"/>
            <a:ext cx="7772400" cy="685800"/>
          </a:xfrm>
        </p:spPr>
        <p:txBody>
          <a:bodyPr/>
          <a:lstStyle/>
          <a:p>
            <a:pPr algn="ctr"/>
            <a:r>
              <a:rPr lang="el-GR" altLang="el-GR" sz="2800" b="1" dirty="0">
                <a:solidFill>
                  <a:schemeClr val="accent1">
                    <a:lumMod val="75000"/>
                  </a:schemeClr>
                </a:solidFill>
              </a:rPr>
              <a:t>ΠΑΡΑΓΟΝΤΕΣ ΚΙΝΔΥΝΟΥ ΔΑ</a:t>
            </a:r>
          </a:p>
        </p:txBody>
      </p:sp>
      <p:sp>
        <p:nvSpPr>
          <p:cNvPr id="53251" name="Text Box 3"/>
          <p:cNvSpPr txBox="1">
            <a:spLocks noChangeArrowheads="1"/>
          </p:cNvSpPr>
          <p:nvPr/>
        </p:nvSpPr>
        <p:spPr bwMode="auto">
          <a:xfrm>
            <a:off x="1534021" y="2060848"/>
            <a:ext cx="7070427" cy="4007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95300" indent="-495300" eaLnBrk="0" hangingPunct="0">
              <a:defRPr sz="2400">
                <a:solidFill>
                  <a:schemeClr val="tx1"/>
                </a:solidFill>
                <a:latin typeface="Times New Roman" panose="02020603050405020304" pitchFamily="18" charset="0"/>
              </a:defRPr>
            </a:lvl1pPr>
            <a:lvl2pPr marL="952500" indent="-495300" eaLnBrk="0" hangingPunct="0">
              <a:defRPr sz="2400">
                <a:solidFill>
                  <a:schemeClr val="tx1"/>
                </a:solidFill>
                <a:latin typeface="Times New Roman" panose="02020603050405020304" pitchFamily="18" charset="0"/>
              </a:defRPr>
            </a:lvl2pPr>
            <a:lvl3pPr marL="1409700" indent="-495300" eaLnBrk="0" hangingPunct="0">
              <a:defRPr sz="2400">
                <a:solidFill>
                  <a:schemeClr val="tx1"/>
                </a:solidFill>
                <a:latin typeface="Times New Roman" panose="02020603050405020304" pitchFamily="18" charset="0"/>
              </a:defRPr>
            </a:lvl3pPr>
            <a:lvl4pPr marL="1866900" indent="-495300" eaLnBrk="0" hangingPunct="0">
              <a:defRPr sz="2400">
                <a:solidFill>
                  <a:schemeClr val="tx1"/>
                </a:solidFill>
                <a:latin typeface="Times New Roman" panose="02020603050405020304" pitchFamily="18" charset="0"/>
              </a:defRPr>
            </a:lvl4pPr>
            <a:lvl5pPr marL="2324100" indent="-495300" eaLnBrk="0" hangingPunct="0">
              <a:defRPr sz="2400">
                <a:solidFill>
                  <a:schemeClr val="tx1"/>
                </a:solidFill>
                <a:latin typeface="Times New Roman" panose="02020603050405020304" pitchFamily="18" charset="0"/>
              </a:defRPr>
            </a:lvl5pPr>
            <a:lvl6pPr marL="2781300" indent="-495300" eaLnBrk="0" fontAlgn="base" hangingPunct="0">
              <a:spcBef>
                <a:spcPct val="0"/>
              </a:spcBef>
              <a:spcAft>
                <a:spcPct val="0"/>
              </a:spcAft>
              <a:defRPr sz="2400">
                <a:solidFill>
                  <a:schemeClr val="tx1"/>
                </a:solidFill>
                <a:latin typeface="Times New Roman" panose="02020603050405020304" pitchFamily="18" charset="0"/>
              </a:defRPr>
            </a:lvl6pPr>
            <a:lvl7pPr marL="3238500" indent="-495300" eaLnBrk="0" fontAlgn="base" hangingPunct="0">
              <a:spcBef>
                <a:spcPct val="0"/>
              </a:spcBef>
              <a:spcAft>
                <a:spcPct val="0"/>
              </a:spcAft>
              <a:defRPr sz="2400">
                <a:solidFill>
                  <a:schemeClr val="tx1"/>
                </a:solidFill>
                <a:latin typeface="Times New Roman" panose="02020603050405020304" pitchFamily="18" charset="0"/>
              </a:defRPr>
            </a:lvl7pPr>
            <a:lvl8pPr marL="3695700" indent="-495300" eaLnBrk="0" fontAlgn="base" hangingPunct="0">
              <a:spcBef>
                <a:spcPct val="0"/>
              </a:spcBef>
              <a:spcAft>
                <a:spcPct val="0"/>
              </a:spcAft>
              <a:defRPr sz="2400">
                <a:solidFill>
                  <a:schemeClr val="tx1"/>
                </a:solidFill>
                <a:latin typeface="Times New Roman" panose="02020603050405020304" pitchFamily="18" charset="0"/>
              </a:defRPr>
            </a:lvl8pPr>
            <a:lvl9pPr marL="4152900" indent="-4953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AutoNum type="arabicPeriod"/>
            </a:pPr>
            <a:r>
              <a:rPr lang="el-GR" altLang="el-GR" dirty="0"/>
              <a:t>Διάρκεια του Σ. Διαβήτη</a:t>
            </a:r>
          </a:p>
          <a:p>
            <a:pPr eaLnBrk="1" hangingPunct="1">
              <a:spcBef>
                <a:spcPct val="20000"/>
              </a:spcBef>
              <a:buFontTx/>
              <a:buAutoNum type="arabicPeriod"/>
            </a:pPr>
            <a:r>
              <a:rPr lang="el-GR" altLang="el-GR" dirty="0"/>
              <a:t>Επίπεδα γλυκόζης (</a:t>
            </a:r>
            <a:r>
              <a:rPr lang="en-US" altLang="el-GR" dirty="0"/>
              <a:t>HbA1c)</a:t>
            </a:r>
          </a:p>
          <a:p>
            <a:pPr eaLnBrk="1" hangingPunct="1">
              <a:spcBef>
                <a:spcPct val="20000"/>
              </a:spcBef>
              <a:buFontTx/>
              <a:buAutoNum type="arabicPeriod"/>
            </a:pPr>
            <a:r>
              <a:rPr lang="el-GR" altLang="el-GR" dirty="0"/>
              <a:t>Ηλικία, ήβη</a:t>
            </a:r>
            <a:r>
              <a:rPr lang="en-US" altLang="el-GR" dirty="0"/>
              <a:t>,</a:t>
            </a:r>
            <a:r>
              <a:rPr lang="el-GR" altLang="el-GR" dirty="0"/>
              <a:t> εγκυμοσύνη</a:t>
            </a:r>
          </a:p>
          <a:p>
            <a:pPr eaLnBrk="1" hangingPunct="1">
              <a:spcBef>
                <a:spcPct val="20000"/>
              </a:spcBef>
              <a:buFontTx/>
              <a:buAutoNum type="arabicPeriod"/>
            </a:pPr>
            <a:r>
              <a:rPr lang="el-GR" altLang="el-GR" dirty="0"/>
              <a:t>Υπέρταση</a:t>
            </a:r>
          </a:p>
          <a:p>
            <a:pPr eaLnBrk="1" hangingPunct="1">
              <a:spcBef>
                <a:spcPct val="20000"/>
              </a:spcBef>
              <a:buFontTx/>
              <a:buAutoNum type="arabicPeriod"/>
            </a:pPr>
            <a:r>
              <a:rPr lang="el-GR" altLang="el-GR" dirty="0" err="1"/>
              <a:t>Λευκωματινουρία</a:t>
            </a:r>
            <a:r>
              <a:rPr lang="el-GR" altLang="el-GR" dirty="0"/>
              <a:t>-νεφροπάθεια</a:t>
            </a:r>
          </a:p>
          <a:p>
            <a:pPr eaLnBrk="1" hangingPunct="1">
              <a:spcBef>
                <a:spcPct val="20000"/>
              </a:spcBef>
              <a:buFontTx/>
              <a:buAutoNum type="arabicPeriod"/>
            </a:pPr>
            <a:r>
              <a:rPr lang="el-GR" altLang="el-GR" dirty="0" err="1"/>
              <a:t>Δυσλιπιδαιμία</a:t>
            </a:r>
            <a:endParaRPr lang="el-GR" altLang="el-GR" dirty="0"/>
          </a:p>
          <a:p>
            <a:pPr eaLnBrk="1" hangingPunct="1">
              <a:spcBef>
                <a:spcPct val="20000"/>
              </a:spcBef>
              <a:buFontTx/>
              <a:buAutoNum type="arabicPeriod"/>
            </a:pPr>
            <a:r>
              <a:rPr lang="el-GR" altLang="el-GR" dirty="0"/>
              <a:t>Κάπνισμα</a:t>
            </a:r>
          </a:p>
          <a:p>
            <a:pPr eaLnBrk="1" hangingPunct="1">
              <a:spcBef>
                <a:spcPct val="20000"/>
              </a:spcBef>
              <a:buFontTx/>
              <a:buAutoNum type="arabicPeriod"/>
            </a:pPr>
            <a:r>
              <a:rPr lang="el-GR" altLang="el-GR" dirty="0"/>
              <a:t>Αυξημένα επίπεδα </a:t>
            </a:r>
            <a:r>
              <a:rPr lang="el-GR" altLang="el-GR" dirty="0" err="1"/>
              <a:t>ομοκυστεΐνης</a:t>
            </a:r>
            <a:endParaRPr lang="el-GR" altLang="el-GR" dirty="0"/>
          </a:p>
          <a:p>
            <a:pPr eaLnBrk="1" hangingPunct="1">
              <a:spcBef>
                <a:spcPct val="20000"/>
              </a:spcBef>
              <a:buFontTx/>
              <a:buAutoNum type="arabicPeriod"/>
            </a:pPr>
            <a:r>
              <a:rPr lang="el-GR" altLang="el-GR" dirty="0"/>
              <a:t>Γενετικοί παράγοντες</a:t>
            </a:r>
          </a:p>
        </p:txBody>
      </p:sp>
    </p:spTree>
    <p:extLst>
      <p:ext uri="{BB962C8B-B14F-4D97-AF65-F5344CB8AC3E}">
        <p14:creationId xmlns:p14="http://schemas.microsoft.com/office/powerpoint/2010/main" xmlns="" val="82968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43000" y="76200"/>
            <a:ext cx="7772400" cy="609600"/>
          </a:xfrm>
        </p:spPr>
        <p:txBody>
          <a:bodyPr>
            <a:normAutofit/>
          </a:bodyPr>
          <a:lstStyle/>
          <a:p>
            <a:pPr algn="ctr"/>
            <a:r>
              <a:rPr lang="el-GR" altLang="el-GR" sz="3600" b="1" dirty="0">
                <a:solidFill>
                  <a:srgbClr val="7030A0"/>
                </a:solidFill>
              </a:rPr>
              <a:t>ΠΑΘΟΓΕΝΕΙΑ ΔΑ</a:t>
            </a:r>
          </a:p>
        </p:txBody>
      </p:sp>
      <p:sp>
        <p:nvSpPr>
          <p:cNvPr id="56326" name="Text Box 6"/>
          <p:cNvSpPr txBox="1">
            <a:spLocks noChangeArrowheads="1"/>
          </p:cNvSpPr>
          <p:nvPr/>
        </p:nvSpPr>
        <p:spPr bwMode="auto">
          <a:xfrm>
            <a:off x="3581400" y="865188"/>
            <a:ext cx="2876550" cy="46672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l-GR" altLang="el-GR" sz="2400" b="1">
                <a:solidFill>
                  <a:schemeClr val="bg2"/>
                </a:solidFill>
              </a:rPr>
              <a:t>ΥΠΕΡΓΛΥΚΑΙΜΙΑ</a:t>
            </a:r>
          </a:p>
        </p:txBody>
      </p:sp>
      <p:sp>
        <p:nvSpPr>
          <p:cNvPr id="56327" name="Text Box 7"/>
          <p:cNvSpPr txBox="1">
            <a:spLocks noChangeArrowheads="1"/>
          </p:cNvSpPr>
          <p:nvPr/>
        </p:nvSpPr>
        <p:spPr bwMode="auto">
          <a:xfrm>
            <a:off x="110170" y="1371600"/>
            <a:ext cx="2861630" cy="1200329"/>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l-GR" altLang="el-GR" dirty="0">
                <a:solidFill>
                  <a:schemeClr val="bg2"/>
                </a:solidFill>
                <a:latin typeface="Calibri" panose="020F0502020204030204" pitchFamily="34" charset="0"/>
                <a:cs typeface="Calibri" panose="020F0502020204030204" pitchFamily="34" charset="0"/>
              </a:rPr>
              <a:t>↓</a:t>
            </a:r>
            <a:r>
              <a:rPr lang="el-GR" altLang="el-GR" dirty="0">
                <a:solidFill>
                  <a:schemeClr val="bg2"/>
                </a:solidFill>
              </a:rPr>
              <a:t>ΑΙΜΑΤΩΣΗ</a:t>
            </a:r>
            <a:endParaRPr lang="en-US" altLang="el-GR" dirty="0">
              <a:solidFill>
                <a:schemeClr val="bg2"/>
              </a:solidFill>
            </a:endParaRPr>
          </a:p>
          <a:p>
            <a:pPr algn="ctr"/>
            <a:r>
              <a:rPr lang="el-GR" altLang="el-GR" dirty="0">
                <a:solidFill>
                  <a:schemeClr val="bg2"/>
                </a:solidFill>
              </a:rPr>
              <a:t>ΑΜΦΙΒΛΗΣΤΡΟΕΙΔΟΥΣ</a:t>
            </a:r>
          </a:p>
          <a:p>
            <a:pPr algn="ctr"/>
            <a:r>
              <a:rPr lang="el-GR" altLang="el-GR" dirty="0">
                <a:solidFill>
                  <a:schemeClr val="bg2"/>
                </a:solidFill>
              </a:rPr>
              <a:t>(</a:t>
            </a:r>
            <a:r>
              <a:rPr lang="el-GR" altLang="el-GR" dirty="0">
                <a:solidFill>
                  <a:schemeClr val="bg2"/>
                </a:solidFill>
                <a:latin typeface="Calibri" panose="020F0502020204030204" pitchFamily="34" charset="0"/>
                <a:cs typeface="Calibri" panose="020F0502020204030204" pitchFamily="34" charset="0"/>
              </a:rPr>
              <a:t>↑</a:t>
            </a:r>
            <a:r>
              <a:rPr lang="el-GR" altLang="el-GR" dirty="0" err="1">
                <a:solidFill>
                  <a:schemeClr val="bg2"/>
                </a:solidFill>
              </a:rPr>
              <a:t>Ενδοθηλίνη</a:t>
            </a:r>
            <a:r>
              <a:rPr lang="el-GR" altLang="el-GR" dirty="0">
                <a:solidFill>
                  <a:schemeClr val="bg2"/>
                </a:solidFill>
              </a:rPr>
              <a:t>, </a:t>
            </a:r>
            <a:r>
              <a:rPr lang="el-GR" altLang="el-GR" dirty="0">
                <a:solidFill>
                  <a:schemeClr val="bg2"/>
                </a:solidFill>
                <a:latin typeface="Calibri" panose="020F0502020204030204" pitchFamily="34" charset="0"/>
                <a:cs typeface="Calibri" panose="020F0502020204030204" pitchFamily="34" charset="0"/>
              </a:rPr>
              <a:t>↓</a:t>
            </a:r>
            <a:r>
              <a:rPr lang="el-GR" altLang="el-GR" dirty="0">
                <a:solidFill>
                  <a:schemeClr val="bg2"/>
                </a:solidFill>
              </a:rPr>
              <a:t>ΝΟ, </a:t>
            </a:r>
            <a:r>
              <a:rPr lang="el-GR" altLang="el-GR" dirty="0">
                <a:solidFill>
                  <a:schemeClr val="bg2"/>
                </a:solidFill>
                <a:latin typeface="Calibri" panose="020F0502020204030204" pitchFamily="34" charset="0"/>
                <a:cs typeface="Calibri" panose="020F0502020204030204" pitchFamily="34" charset="0"/>
              </a:rPr>
              <a:t>↓</a:t>
            </a:r>
            <a:r>
              <a:rPr lang="en-US" altLang="el-GR" dirty="0">
                <a:solidFill>
                  <a:schemeClr val="bg2"/>
                </a:solidFill>
              </a:rPr>
              <a:t>PGI2)</a:t>
            </a:r>
            <a:endParaRPr lang="el-GR" altLang="el-GR" dirty="0">
              <a:solidFill>
                <a:schemeClr val="bg2"/>
              </a:solidFill>
            </a:endParaRPr>
          </a:p>
        </p:txBody>
      </p:sp>
      <p:sp>
        <p:nvSpPr>
          <p:cNvPr id="56328" name="Text Box 8"/>
          <p:cNvSpPr txBox="1">
            <a:spLocks noChangeArrowheads="1"/>
          </p:cNvSpPr>
          <p:nvPr/>
        </p:nvSpPr>
        <p:spPr bwMode="auto">
          <a:xfrm>
            <a:off x="7349170" y="1447800"/>
            <a:ext cx="1718630" cy="1200329"/>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l-GR" altLang="el-GR" dirty="0">
                <a:solidFill>
                  <a:schemeClr val="bg2"/>
                </a:solidFill>
              </a:rPr>
              <a:t>ΑΥΞΗΤΙΚΟΙ ΠΑΡΑΓΟΝΤΕΣ</a:t>
            </a:r>
          </a:p>
          <a:p>
            <a:pPr algn="ctr"/>
            <a:r>
              <a:rPr lang="el-GR" altLang="el-GR" dirty="0">
                <a:solidFill>
                  <a:schemeClr val="bg2"/>
                </a:solidFill>
              </a:rPr>
              <a:t>(</a:t>
            </a:r>
            <a:r>
              <a:rPr lang="el-GR" altLang="el-GR" dirty="0">
                <a:solidFill>
                  <a:schemeClr val="bg2"/>
                </a:solidFill>
                <a:latin typeface="Calibri" panose="020F0502020204030204" pitchFamily="34" charset="0"/>
                <a:cs typeface="Calibri" panose="020F0502020204030204" pitchFamily="34" charset="0"/>
              </a:rPr>
              <a:t>↑</a:t>
            </a:r>
            <a:r>
              <a:rPr lang="en-US" altLang="el-GR" dirty="0">
                <a:solidFill>
                  <a:schemeClr val="bg2"/>
                </a:solidFill>
              </a:rPr>
              <a:t>VEGF, </a:t>
            </a:r>
            <a:r>
              <a:rPr lang="en-US" altLang="el-GR" dirty="0">
                <a:solidFill>
                  <a:schemeClr val="bg2"/>
                </a:solidFill>
                <a:latin typeface="Calibri" panose="020F0502020204030204" pitchFamily="34" charset="0"/>
                <a:cs typeface="Calibri" panose="020F0502020204030204" pitchFamily="34" charset="0"/>
              </a:rPr>
              <a:t>↑</a:t>
            </a:r>
            <a:r>
              <a:rPr lang="en-US" altLang="el-GR" dirty="0">
                <a:solidFill>
                  <a:schemeClr val="bg2"/>
                </a:solidFill>
              </a:rPr>
              <a:t>TGF</a:t>
            </a:r>
            <a:r>
              <a:rPr lang="el-GR" altLang="el-GR" dirty="0">
                <a:solidFill>
                  <a:schemeClr val="bg2"/>
                </a:solidFill>
              </a:rPr>
              <a:t>β)</a:t>
            </a:r>
          </a:p>
        </p:txBody>
      </p:sp>
      <p:sp>
        <p:nvSpPr>
          <p:cNvPr id="56329" name="Text Box 9"/>
          <p:cNvSpPr txBox="1">
            <a:spLocks noChangeArrowheads="1"/>
          </p:cNvSpPr>
          <p:nvPr/>
        </p:nvSpPr>
        <p:spPr bwMode="auto">
          <a:xfrm>
            <a:off x="3352800" y="1981200"/>
            <a:ext cx="3505200" cy="590550"/>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l-GR" altLang="el-GR">
                <a:solidFill>
                  <a:schemeClr val="bg2"/>
                </a:solidFill>
              </a:rPr>
              <a:t>ΠΑΧΥΝΣΗ ΒΑΣΙΚΗΣ ΜΕΜΒΡΑΝΗΣ</a:t>
            </a:r>
          </a:p>
          <a:p>
            <a:pPr algn="ctr"/>
            <a:r>
              <a:rPr lang="el-GR" altLang="el-GR">
                <a:solidFill>
                  <a:schemeClr val="bg2"/>
                </a:solidFill>
              </a:rPr>
              <a:t>ΥΠΕΡΔΙΗΘΗΣΗ</a:t>
            </a:r>
          </a:p>
        </p:txBody>
      </p:sp>
      <p:sp>
        <p:nvSpPr>
          <p:cNvPr id="56330" name="Text Box 10"/>
          <p:cNvSpPr txBox="1">
            <a:spLocks noChangeArrowheads="1"/>
          </p:cNvSpPr>
          <p:nvPr/>
        </p:nvSpPr>
        <p:spPr bwMode="auto">
          <a:xfrm>
            <a:off x="110170" y="2971800"/>
            <a:ext cx="2937830" cy="1754326"/>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l-GR" altLang="el-GR" dirty="0">
                <a:solidFill>
                  <a:schemeClr val="bg2"/>
                </a:solidFill>
              </a:rPr>
              <a:t>ΑΠΟΦΡΑΞΗ ΑΓΓΕΙΩΝ</a:t>
            </a:r>
          </a:p>
          <a:p>
            <a:pPr algn="ctr"/>
            <a:r>
              <a:rPr lang="el-GR" altLang="el-GR" dirty="0">
                <a:solidFill>
                  <a:schemeClr val="bg2"/>
                </a:solidFill>
              </a:rPr>
              <a:t>(Συσσώρευση αιμοπεταλίων, ενεργοποίηση λευκοκυττάρων / προσκόλληση)</a:t>
            </a:r>
          </a:p>
        </p:txBody>
      </p:sp>
      <p:sp>
        <p:nvSpPr>
          <p:cNvPr id="56331" name="Text Box 11"/>
          <p:cNvSpPr txBox="1">
            <a:spLocks noChangeArrowheads="1"/>
          </p:cNvSpPr>
          <p:nvPr/>
        </p:nvSpPr>
        <p:spPr bwMode="auto">
          <a:xfrm>
            <a:off x="6324600" y="2971800"/>
            <a:ext cx="2743200" cy="1200329"/>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l-GR" altLang="el-GR" dirty="0">
                <a:solidFill>
                  <a:schemeClr val="bg2"/>
                </a:solidFill>
              </a:rPr>
              <a:t>ΘΑΝΑΤΟΣ ΑΓΓΕΙΑΚΩΝ ΚΥΤΤΑΡΩΝ</a:t>
            </a:r>
          </a:p>
          <a:p>
            <a:pPr algn="ctr"/>
            <a:r>
              <a:rPr lang="el-GR" altLang="el-GR" dirty="0">
                <a:solidFill>
                  <a:schemeClr val="bg2"/>
                </a:solidFill>
              </a:rPr>
              <a:t>(Οδός </a:t>
            </a:r>
            <a:r>
              <a:rPr lang="el-GR" altLang="el-GR" dirty="0" err="1">
                <a:solidFill>
                  <a:schemeClr val="bg2"/>
                </a:solidFill>
              </a:rPr>
              <a:t>πολυολών</a:t>
            </a:r>
            <a:r>
              <a:rPr lang="el-GR" altLang="el-GR" dirty="0">
                <a:solidFill>
                  <a:schemeClr val="bg2"/>
                </a:solidFill>
              </a:rPr>
              <a:t>, </a:t>
            </a:r>
            <a:r>
              <a:rPr lang="en-US" altLang="el-GR" dirty="0">
                <a:solidFill>
                  <a:schemeClr val="bg2"/>
                </a:solidFill>
              </a:rPr>
              <a:t>AGES, </a:t>
            </a:r>
            <a:r>
              <a:rPr lang="el-GR" altLang="el-GR" dirty="0">
                <a:solidFill>
                  <a:schemeClr val="bg2"/>
                </a:solidFill>
              </a:rPr>
              <a:t>οξειδωτικό </a:t>
            </a:r>
            <a:r>
              <a:rPr lang="en-US" altLang="el-GR" dirty="0">
                <a:solidFill>
                  <a:schemeClr val="bg2"/>
                </a:solidFill>
              </a:rPr>
              <a:t>stress)</a:t>
            </a:r>
            <a:endParaRPr lang="el-GR" altLang="el-GR" dirty="0">
              <a:solidFill>
                <a:schemeClr val="bg2"/>
              </a:solidFill>
            </a:endParaRPr>
          </a:p>
        </p:txBody>
      </p:sp>
      <p:sp>
        <p:nvSpPr>
          <p:cNvPr id="56332" name="Text Box 12"/>
          <p:cNvSpPr txBox="1">
            <a:spLocks noChangeArrowheads="1"/>
          </p:cNvSpPr>
          <p:nvPr/>
        </p:nvSpPr>
        <p:spPr bwMode="auto">
          <a:xfrm>
            <a:off x="3563888" y="4222829"/>
            <a:ext cx="2706687" cy="646331"/>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l-GR" altLang="el-GR" dirty="0">
                <a:solidFill>
                  <a:schemeClr val="bg2"/>
                </a:solidFill>
              </a:rPr>
              <a:t>ΥΠΟΞΙΑ</a:t>
            </a:r>
            <a:endParaRPr lang="en-US" altLang="el-GR" dirty="0">
              <a:solidFill>
                <a:schemeClr val="bg2"/>
              </a:solidFill>
            </a:endParaRPr>
          </a:p>
          <a:p>
            <a:pPr algn="ctr"/>
            <a:r>
              <a:rPr lang="el-GR" altLang="el-GR" dirty="0">
                <a:solidFill>
                  <a:schemeClr val="bg2"/>
                </a:solidFill>
              </a:rPr>
              <a:t>ΑΜΦΙΒΛΗΣΤΡΟΕΙΔΟΥΣ</a:t>
            </a:r>
          </a:p>
        </p:txBody>
      </p:sp>
      <p:sp>
        <p:nvSpPr>
          <p:cNvPr id="56333" name="Text Box 13"/>
          <p:cNvSpPr txBox="1">
            <a:spLocks noChangeArrowheads="1"/>
          </p:cNvSpPr>
          <p:nvPr/>
        </p:nvSpPr>
        <p:spPr bwMode="auto">
          <a:xfrm>
            <a:off x="2616386" y="5230941"/>
            <a:ext cx="4187862" cy="646331"/>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l-GR" altLang="el-GR" dirty="0">
                <a:solidFill>
                  <a:schemeClr val="bg2"/>
                </a:solidFill>
              </a:rPr>
              <a:t>ΑΥΞΗΤΙΚΟΙ ΠΑΡΑΓΟΝΤΕΣ</a:t>
            </a:r>
          </a:p>
          <a:p>
            <a:pPr algn="ctr"/>
            <a:r>
              <a:rPr lang="el-GR" altLang="el-GR" dirty="0">
                <a:solidFill>
                  <a:schemeClr val="bg2"/>
                </a:solidFill>
              </a:rPr>
              <a:t>(</a:t>
            </a:r>
            <a:r>
              <a:rPr lang="en-US" altLang="el-GR" dirty="0">
                <a:solidFill>
                  <a:schemeClr val="bg2"/>
                </a:solidFill>
              </a:rPr>
              <a:t>HIF</a:t>
            </a:r>
            <a:r>
              <a:rPr lang="en-US" altLang="el-GR" dirty="0">
                <a:solidFill>
                  <a:schemeClr val="bg2"/>
                </a:solidFill>
                <a:latin typeface="Calibri" panose="020F0502020204030204" pitchFamily="34" charset="0"/>
                <a:cs typeface="Calibri" panose="020F0502020204030204" pitchFamily="34" charset="0"/>
              </a:rPr>
              <a:t>↑</a:t>
            </a:r>
            <a:r>
              <a:rPr lang="en-US" altLang="el-GR" dirty="0">
                <a:solidFill>
                  <a:schemeClr val="bg2"/>
                </a:solidFill>
              </a:rPr>
              <a:t> , VEGF</a:t>
            </a:r>
            <a:r>
              <a:rPr lang="el-GR" altLang="el-GR" dirty="0">
                <a:solidFill>
                  <a:schemeClr val="bg2"/>
                </a:solidFill>
              </a:rPr>
              <a:t> </a:t>
            </a:r>
            <a:r>
              <a:rPr lang="el-GR" altLang="el-GR" dirty="0">
                <a:solidFill>
                  <a:schemeClr val="bg2"/>
                </a:solidFill>
                <a:latin typeface="Calibri" panose="020F0502020204030204" pitchFamily="34" charset="0"/>
                <a:cs typeface="Calibri" panose="020F0502020204030204" pitchFamily="34" charset="0"/>
              </a:rPr>
              <a:t>↑</a:t>
            </a:r>
            <a:r>
              <a:rPr lang="en-US" altLang="el-GR" dirty="0">
                <a:solidFill>
                  <a:schemeClr val="bg2"/>
                </a:solidFill>
              </a:rPr>
              <a:t>, PIGF</a:t>
            </a:r>
            <a:r>
              <a:rPr lang="el-GR" altLang="el-GR" dirty="0">
                <a:solidFill>
                  <a:schemeClr val="bg2"/>
                </a:solidFill>
              </a:rPr>
              <a:t> </a:t>
            </a:r>
            <a:r>
              <a:rPr lang="el-GR" altLang="el-GR" dirty="0">
                <a:solidFill>
                  <a:schemeClr val="bg2"/>
                </a:solidFill>
                <a:latin typeface="Calibri" panose="020F0502020204030204" pitchFamily="34" charset="0"/>
                <a:cs typeface="Calibri" panose="020F0502020204030204" pitchFamily="34" charset="0"/>
              </a:rPr>
              <a:t>↑</a:t>
            </a:r>
            <a:r>
              <a:rPr lang="en-US" altLang="el-GR" dirty="0">
                <a:solidFill>
                  <a:schemeClr val="bg2"/>
                </a:solidFill>
              </a:rPr>
              <a:t>, PEDF</a:t>
            </a:r>
            <a:r>
              <a:rPr lang="el-GR" altLang="el-GR" dirty="0">
                <a:solidFill>
                  <a:schemeClr val="bg2"/>
                </a:solidFill>
              </a:rPr>
              <a:t> </a:t>
            </a:r>
            <a:r>
              <a:rPr lang="el-GR" altLang="el-GR" dirty="0">
                <a:solidFill>
                  <a:schemeClr val="bg2"/>
                </a:solidFill>
                <a:latin typeface="Calibri" panose="020F0502020204030204" pitchFamily="34" charset="0"/>
                <a:cs typeface="Calibri" panose="020F0502020204030204" pitchFamily="34" charset="0"/>
              </a:rPr>
              <a:t>↓</a:t>
            </a:r>
            <a:r>
              <a:rPr lang="en-US" altLang="el-GR" dirty="0">
                <a:solidFill>
                  <a:schemeClr val="bg2"/>
                </a:solidFill>
              </a:rPr>
              <a:t>)</a:t>
            </a:r>
            <a:endParaRPr lang="el-GR" altLang="el-GR" dirty="0">
              <a:solidFill>
                <a:schemeClr val="bg2"/>
              </a:solidFill>
            </a:endParaRPr>
          </a:p>
        </p:txBody>
      </p:sp>
      <p:sp>
        <p:nvSpPr>
          <p:cNvPr id="56336" name="Text Box 16"/>
          <p:cNvSpPr txBox="1">
            <a:spLocks noChangeArrowheads="1"/>
          </p:cNvSpPr>
          <p:nvPr/>
        </p:nvSpPr>
        <p:spPr bwMode="auto">
          <a:xfrm>
            <a:off x="3602409" y="6346651"/>
            <a:ext cx="2378921" cy="461665"/>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l-GR" altLang="el-GR" sz="2400" b="1" dirty="0">
                <a:solidFill>
                  <a:schemeClr val="bg2"/>
                </a:solidFill>
              </a:rPr>
              <a:t>ΝΕΟΑΓΓΕΙΩΣΗ</a:t>
            </a:r>
          </a:p>
        </p:txBody>
      </p:sp>
      <p:sp>
        <p:nvSpPr>
          <p:cNvPr id="56337" name="Line 17"/>
          <p:cNvSpPr>
            <a:spLocks noChangeShapeType="1"/>
          </p:cNvSpPr>
          <p:nvPr/>
        </p:nvSpPr>
        <p:spPr bwMode="auto">
          <a:xfrm flipH="1">
            <a:off x="2895600" y="1066800"/>
            <a:ext cx="533400" cy="3810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56338" name="Line 18"/>
          <p:cNvSpPr>
            <a:spLocks noChangeShapeType="1"/>
          </p:cNvSpPr>
          <p:nvPr/>
        </p:nvSpPr>
        <p:spPr bwMode="auto">
          <a:xfrm rot="14339513" flipH="1">
            <a:off x="6705600" y="1066800"/>
            <a:ext cx="533400" cy="3810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56339" name="Line 19"/>
          <p:cNvSpPr>
            <a:spLocks noChangeShapeType="1"/>
          </p:cNvSpPr>
          <p:nvPr/>
        </p:nvSpPr>
        <p:spPr bwMode="auto">
          <a:xfrm rot="18182163" flipH="1">
            <a:off x="4697413" y="1487488"/>
            <a:ext cx="466725" cy="333375"/>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56340" name="Line 20"/>
          <p:cNvSpPr>
            <a:spLocks noChangeShapeType="1"/>
          </p:cNvSpPr>
          <p:nvPr/>
        </p:nvSpPr>
        <p:spPr bwMode="auto">
          <a:xfrm flipH="1">
            <a:off x="3048000" y="1905000"/>
            <a:ext cx="426720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56341" name="Line 21"/>
          <p:cNvSpPr>
            <a:spLocks noChangeShapeType="1"/>
          </p:cNvSpPr>
          <p:nvPr/>
        </p:nvSpPr>
        <p:spPr bwMode="auto">
          <a:xfrm flipH="1">
            <a:off x="6934200" y="21336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56343" name="Line 23"/>
          <p:cNvSpPr>
            <a:spLocks noChangeShapeType="1"/>
          </p:cNvSpPr>
          <p:nvPr/>
        </p:nvSpPr>
        <p:spPr bwMode="auto">
          <a:xfrm>
            <a:off x="8153400" y="2362200"/>
            <a:ext cx="0" cy="5334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56344" name="Line 24"/>
          <p:cNvSpPr>
            <a:spLocks noChangeShapeType="1"/>
          </p:cNvSpPr>
          <p:nvPr/>
        </p:nvSpPr>
        <p:spPr bwMode="auto">
          <a:xfrm>
            <a:off x="1447800" y="2362200"/>
            <a:ext cx="0" cy="5334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56345" name="Line 25"/>
          <p:cNvSpPr>
            <a:spLocks noChangeShapeType="1"/>
          </p:cNvSpPr>
          <p:nvPr/>
        </p:nvSpPr>
        <p:spPr bwMode="auto">
          <a:xfrm flipH="1">
            <a:off x="3200400" y="2590800"/>
            <a:ext cx="1295400" cy="7620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56346" name="Line 26"/>
          <p:cNvSpPr>
            <a:spLocks noChangeShapeType="1"/>
          </p:cNvSpPr>
          <p:nvPr/>
        </p:nvSpPr>
        <p:spPr bwMode="auto">
          <a:xfrm>
            <a:off x="5105400" y="2590800"/>
            <a:ext cx="1295400" cy="7620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56347" name="Line 27"/>
          <p:cNvSpPr>
            <a:spLocks noChangeShapeType="1"/>
          </p:cNvSpPr>
          <p:nvPr/>
        </p:nvSpPr>
        <p:spPr bwMode="auto">
          <a:xfrm flipH="1">
            <a:off x="3124200" y="2362200"/>
            <a:ext cx="43434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56348" name="Line 28"/>
          <p:cNvSpPr>
            <a:spLocks noChangeShapeType="1"/>
          </p:cNvSpPr>
          <p:nvPr/>
        </p:nvSpPr>
        <p:spPr bwMode="auto">
          <a:xfrm flipH="1">
            <a:off x="3505200" y="3581400"/>
            <a:ext cx="28194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56349" name="Line 29"/>
          <p:cNvSpPr>
            <a:spLocks noChangeShapeType="1"/>
          </p:cNvSpPr>
          <p:nvPr/>
        </p:nvSpPr>
        <p:spPr bwMode="auto">
          <a:xfrm>
            <a:off x="3124200" y="4114800"/>
            <a:ext cx="457200" cy="3048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56350" name="Line 30"/>
          <p:cNvSpPr>
            <a:spLocks noChangeShapeType="1"/>
          </p:cNvSpPr>
          <p:nvPr/>
        </p:nvSpPr>
        <p:spPr bwMode="auto">
          <a:xfrm flipH="1">
            <a:off x="6096000" y="4038600"/>
            <a:ext cx="381000" cy="3810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56351" name="Line 31"/>
          <p:cNvSpPr>
            <a:spLocks noChangeShapeType="1"/>
          </p:cNvSpPr>
          <p:nvPr/>
        </p:nvSpPr>
        <p:spPr bwMode="auto">
          <a:xfrm>
            <a:off x="4800600" y="4852392"/>
            <a:ext cx="0" cy="304800"/>
          </a:xfrm>
          <a:prstGeom prst="line">
            <a:avLst/>
          </a:prstGeom>
          <a:ln>
            <a:headEnd/>
            <a:tailEnd type="arrow" w="med" len="med"/>
          </a:ln>
        </p:spPr>
        <p:style>
          <a:lnRef idx="1">
            <a:schemeClr val="dk1"/>
          </a:lnRef>
          <a:fillRef idx="0">
            <a:schemeClr val="dk1"/>
          </a:fillRef>
          <a:effectRef idx="0">
            <a:schemeClr val="dk1"/>
          </a:effectRef>
          <a:fontRef idx="minor">
            <a:schemeClr val="tx1"/>
          </a:fontRef>
        </p:style>
        <p:txBody>
          <a:bodyPr wrap="none"/>
          <a:lstStyle/>
          <a:p>
            <a:endParaRPr lang="el-GR"/>
          </a:p>
        </p:txBody>
      </p:sp>
      <p:sp>
        <p:nvSpPr>
          <p:cNvPr id="56352" name="Line 32"/>
          <p:cNvSpPr>
            <a:spLocks noChangeShapeType="1"/>
          </p:cNvSpPr>
          <p:nvPr/>
        </p:nvSpPr>
        <p:spPr bwMode="auto">
          <a:xfrm>
            <a:off x="4800600" y="5932512"/>
            <a:ext cx="0" cy="30480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Tree>
    <p:extLst>
      <p:ext uri="{BB962C8B-B14F-4D97-AF65-F5344CB8AC3E}">
        <p14:creationId xmlns:p14="http://schemas.microsoft.com/office/powerpoint/2010/main" xmlns="" val="247005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298369" y="0"/>
            <a:ext cx="4536515" cy="6667500"/>
          </a:xfrm>
          <a:prstGeom prst="rect">
            <a:avLst/>
          </a:prstGeom>
        </p:spPr>
      </p:pic>
      <p:sp>
        <p:nvSpPr>
          <p:cNvPr id="3" name="Rectangle 2">
            <a:extLst>
              <a:ext uri="{FF2B5EF4-FFF2-40B4-BE49-F238E27FC236}">
                <a16:creationId xmlns:a16="http://schemas.microsoft.com/office/drawing/2014/main" xmlns="" id="{2C5EACA1-6820-43F8-8FEB-ADEA3F4C2CE8}"/>
              </a:ext>
            </a:extLst>
          </p:cNvPr>
          <p:cNvSpPr/>
          <p:nvPr/>
        </p:nvSpPr>
        <p:spPr>
          <a:xfrm>
            <a:off x="35496" y="1126485"/>
            <a:ext cx="4572000" cy="646331"/>
          </a:xfrm>
          <a:prstGeom prst="rect">
            <a:avLst/>
          </a:prstGeom>
        </p:spPr>
        <p:txBody>
          <a:bodyPr>
            <a:spAutoFit/>
          </a:bodyPr>
          <a:lstStyle/>
          <a:p>
            <a:r>
              <a:rPr lang="el-GR" dirty="0"/>
              <a:t>Κατάταξη διαβητικής αμφιβληστροειδοπάθειας</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76200"/>
            <a:ext cx="7772400" cy="685800"/>
          </a:xfrm>
        </p:spPr>
        <p:txBody>
          <a:bodyPr/>
          <a:lstStyle/>
          <a:p>
            <a:pPr algn="ctr"/>
            <a:r>
              <a:rPr lang="el-GR" altLang="el-GR" sz="2800" b="1" dirty="0">
                <a:solidFill>
                  <a:srgbClr val="7030A0"/>
                </a:solidFill>
              </a:rPr>
              <a:t>ΦΥΣΙΟΛΟΓΙΚΟΣ ΒΥΘΟΣ</a:t>
            </a:r>
          </a:p>
        </p:txBody>
      </p:sp>
      <p:graphicFrame>
        <p:nvGraphicFramePr>
          <p:cNvPr id="31750" name="Object 6"/>
          <p:cNvGraphicFramePr>
            <a:graphicFrameLocks noChangeAspect="1"/>
          </p:cNvGraphicFramePr>
          <p:nvPr/>
        </p:nvGraphicFramePr>
        <p:xfrm>
          <a:off x="1752600" y="925513"/>
          <a:ext cx="5943600" cy="5905500"/>
        </p:xfrm>
        <a:graphic>
          <a:graphicData uri="http://schemas.openxmlformats.org/presentationml/2006/ole">
            <p:oleObj spid="_x0000_s1077" name="Φωτογραφία του Photo Editor" r:id="rId3" imgW="5723810" imgH="5687219" progId="">
              <p:embed/>
            </p:oleObj>
          </a:graphicData>
        </a:graphic>
      </p:graphicFrame>
    </p:spTree>
    <p:extLst>
      <p:ext uri="{BB962C8B-B14F-4D97-AF65-F5344CB8AC3E}">
        <p14:creationId xmlns:p14="http://schemas.microsoft.com/office/powerpoint/2010/main" xmlns="" val="310149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78904" y="188640"/>
            <a:ext cx="8229600" cy="740437"/>
          </a:xfrm>
        </p:spPr>
        <p:txBody>
          <a:bodyPr/>
          <a:lstStyle/>
          <a:p>
            <a:r>
              <a:rPr lang="el-GR" sz="3200" dirty="0" err="1">
                <a:solidFill>
                  <a:srgbClr val="FF0000"/>
                </a:solidFill>
              </a:rPr>
              <a:t>Μικροαγγειακές</a:t>
            </a:r>
            <a:r>
              <a:rPr lang="el-GR" sz="3200" dirty="0">
                <a:solidFill>
                  <a:srgbClr val="FF0000"/>
                </a:solidFill>
              </a:rPr>
              <a:t> επιπλοκές</a:t>
            </a:r>
            <a:endParaRPr lang="el-GR" sz="3200" dirty="0"/>
          </a:p>
        </p:txBody>
      </p:sp>
      <p:sp>
        <p:nvSpPr>
          <p:cNvPr id="3" name="Θέση περιεχομένου 2"/>
          <p:cNvSpPr>
            <a:spLocks noGrp="1"/>
          </p:cNvSpPr>
          <p:nvPr>
            <p:ph idx="1"/>
          </p:nvPr>
        </p:nvSpPr>
        <p:spPr>
          <a:xfrm>
            <a:off x="878904" y="980729"/>
            <a:ext cx="8229600" cy="5196730"/>
          </a:xfrm>
        </p:spPr>
        <p:txBody>
          <a:bodyPr/>
          <a:lstStyle/>
          <a:p>
            <a:r>
              <a:rPr lang="el-GR" dirty="0"/>
              <a:t>Οφείλονται στην χρόνια υπεργλυκαιμία</a:t>
            </a:r>
          </a:p>
          <a:p>
            <a:pPr lvl="1"/>
            <a:r>
              <a:rPr lang="el-GR" dirty="0"/>
              <a:t>Διαβητική </a:t>
            </a:r>
            <a:r>
              <a:rPr lang="el-GR" dirty="0" err="1"/>
              <a:t>αμφιβληστροειδοπάθεια</a:t>
            </a:r>
            <a:endParaRPr lang="el-GR" dirty="0"/>
          </a:p>
          <a:p>
            <a:pPr lvl="1"/>
            <a:r>
              <a:rPr lang="el-GR" dirty="0"/>
              <a:t>Διαβητική νευροπάθεια</a:t>
            </a:r>
          </a:p>
          <a:p>
            <a:pPr lvl="1"/>
            <a:r>
              <a:rPr lang="el-GR" dirty="0"/>
              <a:t>Διαβητική νεφροπάθεια</a:t>
            </a:r>
          </a:p>
          <a:p>
            <a:r>
              <a:rPr lang="el-GR" dirty="0"/>
              <a:t>Συμβάλλουν στην εμφάνιση τους</a:t>
            </a:r>
          </a:p>
          <a:p>
            <a:pPr lvl="1"/>
            <a:r>
              <a:rPr lang="el-GR" dirty="0"/>
              <a:t>Διάρκεια Σ. Διαβήτη</a:t>
            </a:r>
          </a:p>
          <a:p>
            <a:pPr lvl="1"/>
            <a:r>
              <a:rPr lang="el-GR" dirty="0"/>
              <a:t>Πτωχή </a:t>
            </a:r>
            <a:r>
              <a:rPr lang="el-GR" dirty="0" err="1"/>
              <a:t>γλυκαιμική</a:t>
            </a:r>
            <a:r>
              <a:rPr lang="el-GR" dirty="0"/>
              <a:t> ρύθμιση</a:t>
            </a:r>
          </a:p>
          <a:p>
            <a:pPr lvl="1"/>
            <a:r>
              <a:rPr lang="el-GR" dirty="0"/>
              <a:t>Κεντρικού τύπου παχυσαρκία</a:t>
            </a:r>
          </a:p>
          <a:p>
            <a:pPr lvl="1"/>
            <a:r>
              <a:rPr lang="el-GR" dirty="0"/>
              <a:t>Αντίσταση στην ινσουλίνη</a:t>
            </a:r>
          </a:p>
          <a:p>
            <a:pPr lvl="1"/>
            <a:r>
              <a:rPr lang="el-GR" dirty="0"/>
              <a:t>Υπέρταση</a:t>
            </a:r>
          </a:p>
          <a:p>
            <a:pPr lvl="1"/>
            <a:r>
              <a:rPr lang="el-GR" dirty="0" err="1"/>
              <a:t>Δυσλιπιδαιμία</a:t>
            </a:r>
            <a:endParaRPr lang="el-GR" dirty="0"/>
          </a:p>
          <a:p>
            <a:pPr lvl="1"/>
            <a:r>
              <a:rPr lang="el-GR" dirty="0"/>
              <a:t>Ηλικία</a:t>
            </a:r>
          </a:p>
          <a:p>
            <a:pPr lvl="1"/>
            <a:r>
              <a:rPr lang="el-GR" dirty="0"/>
              <a:t>Κάπνισμα</a:t>
            </a:r>
          </a:p>
          <a:p>
            <a:endParaRPr lang="el-GR" dirty="0"/>
          </a:p>
        </p:txBody>
      </p:sp>
    </p:spTree>
    <p:extLst>
      <p:ext uri="{BB962C8B-B14F-4D97-AF65-F5344CB8AC3E}">
        <p14:creationId xmlns:p14="http://schemas.microsoft.com/office/powerpoint/2010/main" xmlns="" val="57237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20800" y="0"/>
            <a:ext cx="6502400" cy="5740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82700" y="0"/>
            <a:ext cx="6578600" cy="5969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82700" y="0"/>
            <a:ext cx="6578600" cy="62357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82700" y="0"/>
            <a:ext cx="6578600" cy="60833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50900" y="0"/>
            <a:ext cx="7429500" cy="4889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0" y="821460"/>
            <a:ext cx="6453336" cy="762000"/>
          </a:xfrm>
        </p:spPr>
        <p:txBody>
          <a:bodyPr/>
          <a:lstStyle/>
          <a:p>
            <a:pPr algn="ctr"/>
            <a:r>
              <a:rPr lang="el-GR" altLang="el-GR" sz="2800" b="1" dirty="0">
                <a:solidFill>
                  <a:srgbClr val="7030A0"/>
                </a:solidFill>
              </a:rPr>
              <a:t>ΜΕΙΩΣΗ ΤΗΣ ΟΡΑΣΗΣ ΣΤΗΝ ΔΑ</a:t>
            </a:r>
          </a:p>
        </p:txBody>
      </p:sp>
      <p:sp>
        <p:nvSpPr>
          <p:cNvPr id="55299" name="Text Box 3"/>
          <p:cNvSpPr txBox="1">
            <a:spLocks noChangeArrowheads="1"/>
          </p:cNvSpPr>
          <p:nvPr/>
        </p:nvSpPr>
        <p:spPr bwMode="auto">
          <a:xfrm>
            <a:off x="609600" y="1777805"/>
            <a:ext cx="8138864" cy="3379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30000"/>
              </a:spcBef>
              <a:buFontTx/>
              <a:buAutoNum type="arabicPeriod"/>
            </a:pPr>
            <a:r>
              <a:rPr lang="el-GR" altLang="el-GR" dirty="0"/>
              <a:t>Η κεντρική όραση παραβλάπτεται από οίδημα της </a:t>
            </a:r>
            <a:r>
              <a:rPr lang="el-GR" altLang="el-GR" dirty="0" err="1"/>
              <a:t>ωχράς</a:t>
            </a:r>
            <a:r>
              <a:rPr lang="el-GR" altLang="el-GR" dirty="0"/>
              <a:t> ή από απουσία τριχοειδικής </a:t>
            </a:r>
            <a:r>
              <a:rPr lang="el-GR" altLang="el-GR" dirty="0" err="1"/>
              <a:t>αγγείωσης</a:t>
            </a:r>
            <a:endParaRPr lang="el-GR" altLang="el-GR" dirty="0"/>
          </a:p>
          <a:p>
            <a:pPr eaLnBrk="1" hangingPunct="1">
              <a:spcBef>
                <a:spcPct val="30000"/>
              </a:spcBef>
              <a:buFontTx/>
              <a:buAutoNum type="arabicPeriod"/>
            </a:pPr>
            <a:r>
              <a:rPr lang="el-GR" altLang="el-GR" dirty="0"/>
              <a:t>Τα </a:t>
            </a:r>
            <a:r>
              <a:rPr lang="el-GR" altLang="el-GR" dirty="0" err="1"/>
              <a:t>νεοαγγεία</a:t>
            </a:r>
            <a:r>
              <a:rPr lang="el-GR" altLang="el-GR" dirty="0"/>
              <a:t> της παραγωγικής ΔΑ και η ρίκνωση του ινώδους ιστού ρυτιδώνουν την επιφάνεια του αμφιβληστροειδούς και οδηγούν σε αποκόλλησή του</a:t>
            </a:r>
          </a:p>
          <a:p>
            <a:pPr eaLnBrk="1" hangingPunct="1">
              <a:spcBef>
                <a:spcPct val="30000"/>
              </a:spcBef>
              <a:buFontTx/>
              <a:buAutoNum type="arabicPeriod"/>
            </a:pPr>
            <a:r>
              <a:rPr lang="el-GR" altLang="el-GR" dirty="0"/>
              <a:t>Τα </a:t>
            </a:r>
            <a:r>
              <a:rPr lang="el-GR" altLang="el-GR" dirty="0" err="1"/>
              <a:t>νεοαγγεία</a:t>
            </a:r>
            <a:r>
              <a:rPr lang="el-GR" altLang="el-GR" dirty="0"/>
              <a:t> αιμορραγούν και δημιουργούν αιμορραγίες του υαλοειδούς καθώς και </a:t>
            </a:r>
            <a:r>
              <a:rPr lang="el-GR" altLang="el-GR" dirty="0" err="1"/>
              <a:t>προαμφιβληστροειδικές</a:t>
            </a:r>
            <a:endParaRPr lang="el-GR" altLang="el-GR" dirty="0"/>
          </a:p>
          <a:p>
            <a:pPr eaLnBrk="1" hangingPunct="1">
              <a:spcBef>
                <a:spcPct val="30000"/>
              </a:spcBef>
              <a:buFontTx/>
              <a:buAutoNum type="arabicPeriod"/>
            </a:pPr>
            <a:r>
              <a:rPr lang="el-GR" altLang="el-GR" dirty="0" err="1"/>
              <a:t>Νεοαγγείωση</a:t>
            </a:r>
            <a:r>
              <a:rPr lang="el-GR" altLang="el-GR" dirty="0"/>
              <a:t> της ίριδας</a:t>
            </a:r>
          </a:p>
        </p:txBody>
      </p:sp>
    </p:spTree>
    <p:extLst>
      <p:ext uri="{BB962C8B-B14F-4D97-AF65-F5344CB8AC3E}">
        <p14:creationId xmlns:p14="http://schemas.microsoft.com/office/powerpoint/2010/main" xmlns="" val="407705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851920" y="34887"/>
            <a:ext cx="5112568" cy="6855297"/>
          </a:xfrm>
          <a:prstGeom prst="rect">
            <a:avLst/>
          </a:prstGeom>
        </p:spPr>
      </p:pic>
      <p:sp>
        <p:nvSpPr>
          <p:cNvPr id="3" name="TextBox 2">
            <a:extLst>
              <a:ext uri="{FF2B5EF4-FFF2-40B4-BE49-F238E27FC236}">
                <a16:creationId xmlns:a16="http://schemas.microsoft.com/office/drawing/2014/main" xmlns="" id="{F0929D2F-969A-46C8-958B-B5F952866D53}"/>
              </a:ext>
            </a:extLst>
          </p:cNvPr>
          <p:cNvSpPr txBox="1"/>
          <p:nvPr/>
        </p:nvSpPr>
        <p:spPr>
          <a:xfrm>
            <a:off x="0" y="836712"/>
            <a:ext cx="4067943" cy="1200329"/>
          </a:xfrm>
          <a:prstGeom prst="rect">
            <a:avLst/>
          </a:prstGeom>
          <a:noFill/>
        </p:spPr>
        <p:txBody>
          <a:bodyPr wrap="square" rtlCol="0">
            <a:spAutoFit/>
          </a:bodyPr>
          <a:lstStyle/>
          <a:p>
            <a:r>
              <a:rPr lang="el-GR" sz="2400" dirty="0"/>
              <a:t>Οφθαλμολογική παρακολούθηση ασθενών με σακχαρώδη διαβήτη</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850"/>
            <a:ext cx="8229600" cy="635918"/>
          </a:xfrm>
        </p:spPr>
        <p:txBody>
          <a:bodyPr/>
          <a:lstStyle/>
          <a:p>
            <a:pPr algn="ctr"/>
            <a:r>
              <a:rPr lang="el-GR" altLang="el-GR" sz="3200" b="1" dirty="0">
                <a:solidFill>
                  <a:srgbClr val="7030A0"/>
                </a:solidFill>
              </a:rPr>
              <a:t>ΘΕΡΑΠΕΙΑ</a:t>
            </a:r>
            <a:endParaRPr lang="el-GR" dirty="0"/>
          </a:p>
        </p:txBody>
      </p:sp>
      <p:sp>
        <p:nvSpPr>
          <p:cNvPr id="3" name="Θέση περιεχομένου 2"/>
          <p:cNvSpPr>
            <a:spLocks noGrp="1"/>
          </p:cNvSpPr>
          <p:nvPr>
            <p:ph idx="1"/>
          </p:nvPr>
        </p:nvSpPr>
        <p:spPr>
          <a:xfrm>
            <a:off x="1403648" y="1700808"/>
            <a:ext cx="7283152" cy="4896543"/>
          </a:xfrm>
        </p:spPr>
        <p:txBody>
          <a:bodyPr/>
          <a:lstStyle/>
          <a:p>
            <a:r>
              <a:rPr lang="el-GR" dirty="0"/>
              <a:t>Σωστή διατροφή</a:t>
            </a:r>
          </a:p>
          <a:p>
            <a:r>
              <a:rPr lang="el-GR" dirty="0"/>
              <a:t>Μείωση βάρους</a:t>
            </a:r>
          </a:p>
          <a:p>
            <a:r>
              <a:rPr lang="el-GR" dirty="0"/>
              <a:t>Άσκηση</a:t>
            </a:r>
          </a:p>
          <a:p>
            <a:r>
              <a:rPr lang="el-GR" dirty="0"/>
              <a:t>Καλή ρύθμιση του σακχάρου</a:t>
            </a:r>
          </a:p>
          <a:p>
            <a:r>
              <a:rPr lang="el-GR" dirty="0"/>
              <a:t>Καλή ρύθμιση της αρτηριακής πίεσης</a:t>
            </a:r>
          </a:p>
          <a:p>
            <a:r>
              <a:rPr lang="el-GR" dirty="0"/>
              <a:t>Διακοπή καπνίσματος</a:t>
            </a:r>
          </a:p>
          <a:p>
            <a:r>
              <a:rPr lang="el-GR" dirty="0"/>
              <a:t>Αντιμετώπιση της </a:t>
            </a:r>
            <a:r>
              <a:rPr lang="el-GR" dirty="0" err="1"/>
              <a:t>δυσλιπιδαιμίας</a:t>
            </a:r>
            <a:r>
              <a:rPr lang="el-GR" dirty="0"/>
              <a:t> (</a:t>
            </a:r>
            <a:r>
              <a:rPr lang="el-GR" dirty="0" err="1"/>
              <a:t>φιμπράτες</a:t>
            </a:r>
            <a:r>
              <a:rPr lang="el-GR" dirty="0"/>
              <a:t>)</a:t>
            </a:r>
            <a:endParaRPr lang="en-US" dirty="0"/>
          </a:p>
          <a:p>
            <a:r>
              <a:rPr lang="el-GR" dirty="0" err="1"/>
              <a:t>Φωτοπηξία</a:t>
            </a:r>
            <a:r>
              <a:rPr lang="el-GR" dirty="0"/>
              <a:t> με </a:t>
            </a:r>
            <a:r>
              <a:rPr lang="en-US" dirty="0"/>
              <a:t>LASER</a:t>
            </a:r>
          </a:p>
          <a:p>
            <a:r>
              <a:rPr lang="en-US" dirty="0"/>
              <a:t>Anti-VEGF </a:t>
            </a:r>
            <a:r>
              <a:rPr lang="el-GR" dirty="0"/>
              <a:t>παράγοντες</a:t>
            </a:r>
          </a:p>
          <a:p>
            <a:r>
              <a:rPr lang="el-GR" dirty="0"/>
              <a:t>Υαλοειδεκτομή</a:t>
            </a:r>
          </a:p>
          <a:p>
            <a:endParaRPr lang="en-US" dirty="0"/>
          </a:p>
        </p:txBody>
      </p:sp>
    </p:spTree>
    <p:extLst>
      <p:ext uri="{BB962C8B-B14F-4D97-AF65-F5344CB8AC3E}">
        <p14:creationId xmlns:p14="http://schemas.microsoft.com/office/powerpoint/2010/main" xmlns="" val="2615187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1036638" y="5911315"/>
            <a:ext cx="8054975" cy="757773"/>
          </a:xfrm>
          <a:prstGeom prst="rect">
            <a:avLst/>
          </a:prstGeom>
          <a:noFill/>
          <a:ln w="9525">
            <a:noFill/>
            <a:miter lim="800000"/>
            <a:headEnd/>
            <a:tailEnd/>
          </a:ln>
          <a:effectLst/>
        </p:spPr>
        <p:txBody>
          <a:bodyPr lIns="92075" tIns="46038" rIns="92075" bIns="46038" anchor="b">
            <a:spAutoFit/>
          </a:body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DCCT Research Group. </a:t>
            </a:r>
            <a:r>
              <a:rPr kumimoji="0" lang="en-US" altLang="en-US" sz="1200" b="0" i="1" u="none" strike="noStrike" kern="1200" cap="none" spc="0" normalizeH="0" baseline="0" noProof="0" dirty="0">
                <a:ln>
                  <a:noFill/>
                </a:ln>
                <a:solidFill>
                  <a:srgbClr val="FFFF00"/>
                </a:solidFill>
                <a:effectLst/>
                <a:uLnTx/>
                <a:uFillTx/>
                <a:latin typeface="Arial" pitchFamily="34" charset="0"/>
                <a:ea typeface="+mn-ea"/>
                <a:cs typeface="Arial" pitchFamily="34" charset="0"/>
              </a:rPr>
              <a:t>N </a:t>
            </a:r>
            <a:r>
              <a:rPr kumimoji="0" lang="en-US" altLang="en-US" sz="1200" b="0" i="1"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Engl</a:t>
            </a:r>
            <a:r>
              <a:rPr kumimoji="0" lang="en-US" altLang="en-US" sz="1200" b="0" i="1" u="none" strike="noStrike" kern="1200" cap="none" spc="0" normalizeH="0" baseline="0" noProof="0" dirty="0">
                <a:ln>
                  <a:noFill/>
                </a:ln>
                <a:solidFill>
                  <a:srgbClr val="FFFF00"/>
                </a:solidFill>
                <a:effectLst/>
                <a:uLnTx/>
                <a:uFillTx/>
                <a:latin typeface="Arial" pitchFamily="34" charset="0"/>
                <a:ea typeface="+mn-ea"/>
                <a:cs typeface="Arial" pitchFamily="34" charset="0"/>
              </a:rPr>
              <a:t> J Med</a:t>
            </a:r>
            <a:r>
              <a:rPr kumimoji="0" lang="en-US" altLang="en-US"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1993;329:977-986.</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Ohkubo Y, et al. </a:t>
            </a:r>
            <a:r>
              <a:rPr kumimoji="0" lang="en-US" altLang="en-US" sz="1200" b="0" i="1" u="none" strike="noStrike" kern="1200" cap="none" spc="0" normalizeH="0" baseline="0" noProof="0" dirty="0">
                <a:ln>
                  <a:noFill/>
                </a:ln>
                <a:solidFill>
                  <a:srgbClr val="FFFF00"/>
                </a:solidFill>
                <a:effectLst/>
                <a:uLnTx/>
                <a:uFillTx/>
                <a:latin typeface="Arial" pitchFamily="34" charset="0"/>
                <a:ea typeface="+mn-ea"/>
                <a:cs typeface="Arial" pitchFamily="34" charset="0"/>
              </a:rPr>
              <a:t>Diabetes Res </a:t>
            </a:r>
            <a:r>
              <a:rPr kumimoji="0" lang="en-US" altLang="en-US" sz="1200" b="0" i="1"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Clin</a:t>
            </a:r>
            <a:r>
              <a:rPr kumimoji="0" lang="en-US" altLang="en-US" sz="1200" b="0" i="1" u="none" strike="noStrike" kern="1200" cap="none" spc="0" normalizeH="0" baseline="0" noProof="0" dirty="0">
                <a:ln>
                  <a:noFill/>
                </a:ln>
                <a:solidFill>
                  <a:srgbClr val="FFFF00"/>
                </a:solidFill>
                <a:effectLst/>
                <a:uLnTx/>
                <a:uFillTx/>
                <a:latin typeface="Arial" pitchFamily="34" charset="0"/>
                <a:ea typeface="+mn-ea"/>
                <a:cs typeface="Arial" pitchFamily="34" charset="0"/>
              </a:rPr>
              <a:t> </a:t>
            </a:r>
            <a:r>
              <a:rPr kumimoji="0" lang="en-US" altLang="en-US" sz="1200" b="0" i="1"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Prac</a:t>
            </a:r>
            <a:r>
              <a:rPr kumimoji="0" lang="en-US" altLang="en-US"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1995;28:103-117.</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UKPDS 33: </a:t>
            </a:r>
            <a:r>
              <a:rPr kumimoji="0" lang="en-US" altLang="en-US" sz="1200" b="0" i="1" u="none" strike="noStrike" kern="1200" cap="none" spc="0" normalizeH="0" baseline="0" noProof="0" dirty="0">
                <a:ln>
                  <a:noFill/>
                </a:ln>
                <a:solidFill>
                  <a:srgbClr val="FFFF00"/>
                </a:solidFill>
                <a:effectLst/>
                <a:uLnTx/>
                <a:uFillTx/>
                <a:latin typeface="Arial" pitchFamily="34" charset="0"/>
                <a:ea typeface="+mn-ea"/>
                <a:cs typeface="Arial" pitchFamily="34" charset="0"/>
              </a:rPr>
              <a:t>Lancet</a:t>
            </a:r>
            <a:r>
              <a:rPr kumimoji="0" lang="en-US" altLang="en-US"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1998; 352, 837-853.</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Slide modified from Kendall D - International Diabetes Centre, Minneapolis.</a:t>
            </a:r>
            <a:endParaRPr kumimoji="0" lang="en-US" altLang="en-US" sz="1200" b="0" i="1" u="none" strike="noStrike" kern="1200" cap="none" spc="0" normalizeH="0" baseline="0" noProof="0" dirty="0">
              <a:ln>
                <a:noFill/>
              </a:ln>
              <a:solidFill>
                <a:srgbClr val="FFFF00"/>
              </a:solidFill>
              <a:effectLst/>
              <a:uLnTx/>
              <a:uFillTx/>
              <a:latin typeface="Arial" pitchFamily="34" charset="0"/>
              <a:ea typeface="+mn-ea"/>
              <a:cs typeface="Arial" pitchFamily="34" charset="0"/>
            </a:endParaRPr>
          </a:p>
        </p:txBody>
      </p:sp>
      <p:sp>
        <p:nvSpPr>
          <p:cNvPr id="134147" name="Rectangle 3"/>
          <p:cNvSpPr>
            <a:spLocks noChangeArrowheads="1"/>
          </p:cNvSpPr>
          <p:nvPr/>
        </p:nvSpPr>
        <p:spPr bwMode="auto">
          <a:xfrm>
            <a:off x="511175" y="1657350"/>
            <a:ext cx="2928938" cy="3092450"/>
          </a:xfrm>
          <a:prstGeom prst="rect">
            <a:avLst/>
          </a:prstGeom>
          <a:noFill/>
          <a:ln w="9525">
            <a:noFill/>
            <a:miter lim="800000"/>
            <a:headEnd/>
            <a:tailEnd/>
          </a:ln>
          <a:effectLst/>
        </p:spPr>
        <p:txBody>
          <a:bodyPr lIns="92075" tIns="46038" rIns="92075" bIns="46038">
            <a:spAutoFit/>
          </a:bodyPr>
          <a:lstStyle/>
          <a:p>
            <a:pPr marL="0" marR="0" lvl="0" indent="0" algn="l" defTabSz="914400" rtl="0" eaLnBrk="0" fontAlgn="base" latinLnBrk="0" hangingPunct="0">
              <a:lnSpc>
                <a:spcPct val="100000"/>
              </a:lnSpc>
              <a:spcBef>
                <a:spcPct val="0"/>
              </a:spcBef>
              <a:spcAft>
                <a:spcPts val="700"/>
              </a:spcAft>
              <a:buClrTx/>
              <a:buSzTx/>
              <a:buFontTx/>
              <a:buNone/>
              <a:tabLst>
                <a:tab pos="3429000" algn="ctr"/>
                <a:tab pos="6400800" algn="ctr"/>
              </a:tabLst>
              <a:defRPr/>
            </a:pPr>
            <a:endPar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00"/>
                </a:solidFill>
                <a:effectLst/>
                <a:uLnTx/>
                <a:uFillTx/>
                <a:latin typeface="Arial" pitchFamily="34" charset="0"/>
                <a:ea typeface="+mn-ea"/>
                <a:cs typeface="Arial" pitchFamily="34" charset="0"/>
              </a:rPr>
              <a:t>HbA1C</a:t>
            </a:r>
          </a:p>
          <a:p>
            <a:pPr marL="0" marR="0" lvl="0" indent="0" algn="l"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Retinopathy</a:t>
            </a:r>
          </a:p>
          <a:p>
            <a:pPr marL="0" marR="0" lvl="0" indent="0" algn="l"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Nephropathy</a:t>
            </a:r>
          </a:p>
          <a:p>
            <a:pPr marL="0" marR="0" lvl="0" indent="0" algn="l"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Neuropathy</a:t>
            </a:r>
          </a:p>
          <a:p>
            <a:pPr marL="0" marR="0" lvl="0" indent="0" algn="l"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Cardiovascular</a:t>
            </a:r>
            <a:b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b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  disease</a:t>
            </a:r>
          </a:p>
        </p:txBody>
      </p:sp>
      <p:sp>
        <p:nvSpPr>
          <p:cNvPr id="134148" name="Rectangle 4"/>
          <p:cNvSpPr>
            <a:spLocks noChangeArrowheads="1"/>
          </p:cNvSpPr>
          <p:nvPr/>
        </p:nvSpPr>
        <p:spPr bwMode="auto">
          <a:xfrm>
            <a:off x="2566988" y="1647825"/>
            <a:ext cx="2465387" cy="2836863"/>
          </a:xfrm>
          <a:prstGeom prst="rect">
            <a:avLst/>
          </a:prstGeom>
          <a:noFill/>
          <a:ln w="9525">
            <a:noFill/>
            <a:miter lim="800000"/>
            <a:headEnd/>
            <a:tailEnd/>
          </a:ln>
          <a:effectLst/>
        </p:spPr>
        <p:txBody>
          <a:bodyPr lIns="92075" tIns="46038" rIns="92075" bIns="46038">
            <a:spAutoFit/>
          </a:bodyPr>
          <a:lstStyle/>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sng" strike="noStrike" kern="1200" cap="none" spc="0" normalizeH="0" baseline="0" noProof="0">
                <a:ln>
                  <a:noFill/>
                </a:ln>
                <a:solidFill>
                  <a:srgbClr val="FFFFFF"/>
                </a:solidFill>
                <a:effectLst/>
                <a:uLnTx/>
                <a:uFillTx/>
                <a:latin typeface="Arial" pitchFamily="34" charset="0"/>
                <a:ea typeface="+mn-ea"/>
                <a:cs typeface="Arial" pitchFamily="34" charset="0"/>
              </a:rPr>
              <a:t>DCCT</a:t>
            </a:r>
            <a:endPar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00"/>
                </a:solidFill>
                <a:effectLst/>
                <a:uLnTx/>
                <a:uFillTx/>
                <a:latin typeface="Arial" pitchFamily="34" charset="0"/>
                <a:ea typeface="+mn-ea"/>
                <a:cs typeface="Arial" pitchFamily="34" charset="0"/>
                <a:sym typeface="Symbol" pitchFamily="18" charset="2"/>
              </a:rPr>
              <a:t>  9  7.2%</a:t>
            </a:r>
            <a:endPar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63%</a:t>
            </a: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54%   </a:t>
            </a: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60%</a:t>
            </a:r>
          </a:p>
          <a:p>
            <a:pPr marL="0" marR="0" lvl="0" indent="0" algn="ctr" defTabSz="914400" rtl="0" eaLnBrk="0" fontAlgn="base" latinLnBrk="0" hangingPunct="0">
              <a:lnSpc>
                <a:spcPct val="13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41% </a:t>
            </a:r>
          </a:p>
        </p:txBody>
      </p:sp>
      <p:sp>
        <p:nvSpPr>
          <p:cNvPr id="134149" name="Rectangle 5"/>
          <p:cNvSpPr>
            <a:spLocks noChangeArrowheads="1"/>
          </p:cNvSpPr>
          <p:nvPr/>
        </p:nvSpPr>
        <p:spPr bwMode="auto">
          <a:xfrm>
            <a:off x="4605338" y="1647825"/>
            <a:ext cx="2465387" cy="2836863"/>
          </a:xfrm>
          <a:prstGeom prst="rect">
            <a:avLst/>
          </a:prstGeom>
          <a:noFill/>
          <a:ln w="9525">
            <a:noFill/>
            <a:miter lim="800000"/>
            <a:headEnd/>
            <a:tailEnd/>
          </a:ln>
          <a:effectLst/>
        </p:spPr>
        <p:txBody>
          <a:bodyPr lIns="92075" tIns="46038" rIns="92075" bIns="46038">
            <a:spAutoFit/>
          </a:bodyPr>
          <a:lstStyle/>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sng" strike="noStrike" kern="1200" cap="none" spc="0" normalizeH="0" baseline="0" noProof="0">
                <a:ln>
                  <a:noFill/>
                </a:ln>
                <a:solidFill>
                  <a:srgbClr val="FFFFFF"/>
                </a:solidFill>
                <a:effectLst/>
                <a:uLnTx/>
                <a:uFillTx/>
                <a:latin typeface="Arial" pitchFamily="34" charset="0"/>
                <a:ea typeface="+mn-ea"/>
                <a:cs typeface="Arial" pitchFamily="34" charset="0"/>
              </a:rPr>
              <a:t>Kumamoto</a:t>
            </a:r>
            <a:endPar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00"/>
                </a:solidFill>
                <a:effectLst/>
                <a:uLnTx/>
                <a:uFillTx/>
                <a:latin typeface="Arial" pitchFamily="34" charset="0"/>
                <a:ea typeface="+mn-ea"/>
                <a:cs typeface="Arial" pitchFamily="34" charset="0"/>
                <a:sym typeface="Symbol" pitchFamily="18" charset="2"/>
              </a:rPr>
              <a:t>9  7%</a:t>
            </a:r>
            <a:endPar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69%</a:t>
            </a: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70%   </a:t>
            </a: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Improved</a:t>
            </a:r>
          </a:p>
          <a:p>
            <a:pPr marL="0" marR="0" lvl="0" indent="0" algn="ctr" defTabSz="914400" rtl="0" eaLnBrk="0" fontAlgn="base" latinLnBrk="0" hangingPunct="0">
              <a:lnSpc>
                <a:spcPct val="13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a:t>
            </a:r>
          </a:p>
        </p:txBody>
      </p:sp>
      <p:sp>
        <p:nvSpPr>
          <p:cNvPr id="134150" name="Rectangle 6"/>
          <p:cNvSpPr>
            <a:spLocks noChangeArrowheads="1"/>
          </p:cNvSpPr>
          <p:nvPr/>
        </p:nvSpPr>
        <p:spPr bwMode="auto">
          <a:xfrm>
            <a:off x="6486525" y="1647825"/>
            <a:ext cx="2465388" cy="2836863"/>
          </a:xfrm>
          <a:prstGeom prst="rect">
            <a:avLst/>
          </a:prstGeom>
          <a:noFill/>
          <a:ln w="9525">
            <a:noFill/>
            <a:miter lim="800000"/>
            <a:headEnd/>
            <a:tailEnd/>
          </a:ln>
          <a:effectLst/>
        </p:spPr>
        <p:txBody>
          <a:bodyPr lIns="92075" tIns="46038" rIns="92075" bIns="46038">
            <a:spAutoFit/>
          </a:bodyPr>
          <a:lstStyle/>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sng" strike="noStrike" kern="1200" cap="none" spc="0" normalizeH="0" baseline="0" noProof="0">
                <a:ln>
                  <a:noFill/>
                </a:ln>
                <a:solidFill>
                  <a:srgbClr val="FFFFFF"/>
                </a:solidFill>
                <a:effectLst/>
                <a:uLnTx/>
                <a:uFillTx/>
                <a:latin typeface="Arial" pitchFamily="34" charset="0"/>
                <a:ea typeface="+mn-ea"/>
                <a:cs typeface="Arial" pitchFamily="34" charset="0"/>
              </a:rPr>
              <a:t>UKPDS</a:t>
            </a:r>
            <a:endParaRPr kumimoji="0" lang="en-US" altLang="en-US" sz="1800" b="1" i="0" u="none" strike="noStrike" kern="1200" cap="none" spc="0" normalizeH="0" baseline="0" noProof="0">
              <a:ln>
                <a:noFill/>
              </a:ln>
              <a:solidFill>
                <a:srgbClr val="FFFF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00"/>
                </a:solidFill>
                <a:effectLst/>
                <a:uLnTx/>
                <a:uFillTx/>
                <a:latin typeface="Arial" pitchFamily="34" charset="0"/>
                <a:ea typeface="+mn-ea"/>
                <a:cs typeface="Arial" pitchFamily="34" charset="0"/>
                <a:sym typeface="Symbol" pitchFamily="18" charset="2"/>
              </a:rPr>
              <a:t>8  7%</a:t>
            </a:r>
            <a:endPar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17-21%</a:t>
            </a: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24-33%   </a:t>
            </a: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a:t>
            </a:r>
          </a:p>
          <a:p>
            <a:pPr marL="0" marR="0" lvl="0" indent="0" algn="ctr" defTabSz="914400" rtl="0" eaLnBrk="0" fontAlgn="base" latinLnBrk="0" hangingPunct="0">
              <a:lnSpc>
                <a:spcPct val="13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16%*</a:t>
            </a:r>
          </a:p>
        </p:txBody>
      </p:sp>
      <p:sp>
        <p:nvSpPr>
          <p:cNvPr id="134151" name="Line 7"/>
          <p:cNvSpPr>
            <a:spLocks noChangeShapeType="1"/>
          </p:cNvSpPr>
          <p:nvPr/>
        </p:nvSpPr>
        <p:spPr bwMode="auto">
          <a:xfrm>
            <a:off x="460375" y="2348880"/>
            <a:ext cx="7934325" cy="0"/>
          </a:xfrm>
          <a:prstGeom prst="line">
            <a:avLst/>
          </a:prstGeom>
          <a:noFill/>
          <a:ln w="12700">
            <a:solidFill>
              <a:srgbClr val="FFFFFF"/>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34152" name="Rectangle 8"/>
          <p:cNvSpPr>
            <a:spLocks noGrp="1" noChangeArrowheads="1"/>
          </p:cNvSpPr>
          <p:nvPr>
            <p:ph type="title"/>
          </p:nvPr>
        </p:nvSpPr>
        <p:spPr>
          <a:xfrm>
            <a:off x="1042988" y="269875"/>
            <a:ext cx="7772400" cy="1071563"/>
          </a:xfrm>
          <a:noFill/>
          <a:ln/>
        </p:spPr>
        <p:txBody>
          <a:bodyPr/>
          <a:lstStyle/>
          <a:p>
            <a:r>
              <a:rPr lang="el-GR" altLang="en-US" dirty="0">
                <a:effectLst>
                  <a:outerShdw blurRad="38100" dist="38100" dir="2700000" algn="tl">
                    <a:srgbClr val="000000"/>
                  </a:outerShdw>
                </a:effectLst>
              </a:rPr>
              <a:t>Η εντατικοποιημένη θεραπεία του ΣΔ μειώνει την επίπτωση των επιπλοκών</a:t>
            </a:r>
            <a:endParaRPr lang="en-US" altLang="en-US" dirty="0"/>
          </a:p>
        </p:txBody>
      </p:sp>
      <p:sp>
        <p:nvSpPr>
          <p:cNvPr id="134153" name="Text Box 9"/>
          <p:cNvSpPr txBox="1">
            <a:spLocks noChangeArrowheads="1"/>
          </p:cNvSpPr>
          <p:nvPr/>
        </p:nvSpPr>
        <p:spPr bwMode="auto">
          <a:xfrm>
            <a:off x="2117725" y="4395788"/>
            <a:ext cx="1014413" cy="33655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pitchFamily="34" charset="0"/>
                <a:ea typeface="+mn-ea"/>
                <a:cs typeface="Arial" pitchFamily="34" charset="0"/>
              </a:rPr>
              <a:t>*p=0.052</a:t>
            </a:r>
          </a:p>
        </p:txBody>
      </p:sp>
      <p:sp>
        <p:nvSpPr>
          <p:cNvPr id="134154" name="Text Box 10"/>
          <p:cNvSpPr txBox="1">
            <a:spLocks noChangeArrowheads="1"/>
          </p:cNvSpPr>
          <p:nvPr/>
        </p:nvSpPr>
        <p:spPr bwMode="auto">
          <a:xfrm>
            <a:off x="395288" y="4767263"/>
            <a:ext cx="8497887" cy="830997"/>
          </a:xfrm>
          <a:prstGeom prst="rect">
            <a:avLst/>
          </a:prstGeom>
          <a:noFill/>
          <a:ln w="9525">
            <a:solidFill>
              <a:srgbClr val="FFFF00"/>
            </a:solid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DCCT/EDIC study: 11-year follow up (total 17 years), 93% of DCCT participants, showed 57% reduction in CVD risk.</a:t>
            </a:r>
            <a:endParaRPr kumimoji="0" lang="el-GR" sz="2400" b="0" i="0" u="none" strike="noStrike" kern="1200" cap="none" spc="0" normalizeH="0" baseline="0" noProof="0" dirty="0">
              <a:ln>
                <a:noFill/>
              </a:ln>
              <a:solidFill>
                <a:srgbClr val="FFC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70802720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99330" name="Freeform 2"/>
          <p:cNvSpPr>
            <a:spLocks/>
          </p:cNvSpPr>
          <p:nvPr/>
        </p:nvSpPr>
        <p:spPr bwMode="black">
          <a:xfrm>
            <a:off x="2124075" y="2171700"/>
            <a:ext cx="5349875" cy="2822575"/>
          </a:xfrm>
          <a:custGeom>
            <a:avLst/>
            <a:gdLst>
              <a:gd name="T0" fmla="*/ 0 w 3791"/>
              <a:gd name="T1" fmla="*/ 2147483646 h 1778"/>
              <a:gd name="T2" fmla="*/ 2147483646 w 3791"/>
              <a:gd name="T3" fmla="*/ 2147483646 h 1778"/>
              <a:gd name="T4" fmla="*/ 2147483646 w 3791"/>
              <a:gd name="T5" fmla="*/ 2147483646 h 1778"/>
              <a:gd name="T6" fmla="*/ 2147483646 w 3791"/>
              <a:gd name="T7" fmla="*/ 2147483646 h 1778"/>
              <a:gd name="T8" fmla="*/ 2147483646 w 3791"/>
              <a:gd name="T9" fmla="*/ 2147483646 h 1778"/>
              <a:gd name="T10" fmla="*/ 2147483646 w 3791"/>
              <a:gd name="T11" fmla="*/ 2147483646 h 1778"/>
              <a:gd name="T12" fmla="*/ 2147483646 w 3791"/>
              <a:gd name="T13" fmla="*/ 2147483646 h 1778"/>
              <a:gd name="T14" fmla="*/ 2147483646 w 3791"/>
              <a:gd name="T15" fmla="*/ 2147483646 h 1778"/>
              <a:gd name="T16" fmla="*/ 2147483646 w 3791"/>
              <a:gd name="T17" fmla="*/ 2147483646 h 1778"/>
              <a:gd name="T18" fmla="*/ 2147483646 w 3791"/>
              <a:gd name="T19" fmla="*/ 2147483646 h 1778"/>
              <a:gd name="T20" fmla="*/ 2147483646 w 3791"/>
              <a:gd name="T21" fmla="*/ 2147483646 h 1778"/>
              <a:gd name="T22" fmla="*/ 2147483646 w 3791"/>
              <a:gd name="T23" fmla="*/ 2147483646 h 1778"/>
              <a:gd name="T24" fmla="*/ 2147483646 w 3791"/>
              <a:gd name="T25" fmla="*/ 2147483646 h 1778"/>
              <a:gd name="T26" fmla="*/ 2147483646 w 3791"/>
              <a:gd name="T27" fmla="*/ 0 h 1778"/>
              <a:gd name="T28" fmla="*/ 2147483646 w 3791"/>
              <a:gd name="T29" fmla="*/ 2147483646 h 1778"/>
              <a:gd name="T30" fmla="*/ 2147483646 w 3791"/>
              <a:gd name="T31" fmla="*/ 2147483646 h 1778"/>
              <a:gd name="T32" fmla="*/ 2147483646 w 3791"/>
              <a:gd name="T33" fmla="*/ 2147483646 h 1778"/>
              <a:gd name="T34" fmla="*/ 2147483646 w 3791"/>
              <a:gd name="T35" fmla="*/ 2147483646 h 1778"/>
              <a:gd name="T36" fmla="*/ 2147483646 w 3791"/>
              <a:gd name="T37" fmla="*/ 2147483646 h 1778"/>
              <a:gd name="T38" fmla="*/ 2147483646 w 3791"/>
              <a:gd name="T39" fmla="*/ 2147483646 h 1778"/>
              <a:gd name="T40" fmla="*/ 2147483646 w 3791"/>
              <a:gd name="T41" fmla="*/ 2147483646 h 1778"/>
              <a:gd name="T42" fmla="*/ 2147483646 w 3791"/>
              <a:gd name="T43" fmla="*/ 2147483646 h 1778"/>
              <a:gd name="T44" fmla="*/ 2147483646 w 3791"/>
              <a:gd name="T45" fmla="*/ 2147483646 h 1778"/>
              <a:gd name="T46" fmla="*/ 2147483646 w 3791"/>
              <a:gd name="T47" fmla="*/ 2147483646 h 1778"/>
              <a:gd name="T48" fmla="*/ 2147483646 w 3791"/>
              <a:gd name="T49" fmla="*/ 2147483646 h 1778"/>
              <a:gd name="T50" fmla="*/ 2147483646 w 3791"/>
              <a:gd name="T51" fmla="*/ 2147483646 h 1778"/>
              <a:gd name="T52" fmla="*/ 2147483646 w 3791"/>
              <a:gd name="T53" fmla="*/ 2147483646 h 1778"/>
              <a:gd name="T54" fmla="*/ 2147483646 w 3791"/>
              <a:gd name="T55" fmla="*/ 2147483646 h 1778"/>
              <a:gd name="T56" fmla="*/ 2147483646 w 3791"/>
              <a:gd name="T57" fmla="*/ 2147483646 h 1778"/>
              <a:gd name="T58" fmla="*/ 0 w 3791"/>
              <a:gd name="T59" fmla="*/ 2147483646 h 17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91"/>
              <a:gd name="T91" fmla="*/ 0 h 1778"/>
              <a:gd name="T92" fmla="*/ 3791 w 3791"/>
              <a:gd name="T93" fmla="*/ 1778 h 17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91" h="1778">
                <a:moveTo>
                  <a:pt x="0" y="1755"/>
                </a:moveTo>
                <a:lnTo>
                  <a:pt x="3" y="1778"/>
                </a:lnTo>
                <a:lnTo>
                  <a:pt x="635" y="1704"/>
                </a:lnTo>
                <a:lnTo>
                  <a:pt x="1266" y="1594"/>
                </a:lnTo>
                <a:lnTo>
                  <a:pt x="1267" y="1594"/>
                </a:lnTo>
                <a:lnTo>
                  <a:pt x="1899" y="1419"/>
                </a:lnTo>
                <a:lnTo>
                  <a:pt x="1901" y="1418"/>
                </a:lnTo>
                <a:lnTo>
                  <a:pt x="2522" y="1124"/>
                </a:lnTo>
                <a:lnTo>
                  <a:pt x="2524" y="1123"/>
                </a:lnTo>
                <a:lnTo>
                  <a:pt x="3157" y="681"/>
                </a:lnTo>
                <a:lnTo>
                  <a:pt x="3159" y="680"/>
                </a:lnTo>
                <a:lnTo>
                  <a:pt x="3791" y="17"/>
                </a:lnTo>
                <a:lnTo>
                  <a:pt x="3774" y="0"/>
                </a:lnTo>
                <a:lnTo>
                  <a:pt x="3142" y="663"/>
                </a:lnTo>
                <a:lnTo>
                  <a:pt x="3150" y="671"/>
                </a:lnTo>
                <a:lnTo>
                  <a:pt x="3144" y="662"/>
                </a:lnTo>
                <a:lnTo>
                  <a:pt x="2511" y="1104"/>
                </a:lnTo>
                <a:lnTo>
                  <a:pt x="2517" y="1113"/>
                </a:lnTo>
                <a:lnTo>
                  <a:pt x="2512" y="1103"/>
                </a:lnTo>
                <a:lnTo>
                  <a:pt x="1891" y="1397"/>
                </a:lnTo>
                <a:lnTo>
                  <a:pt x="1896" y="1407"/>
                </a:lnTo>
                <a:lnTo>
                  <a:pt x="1893" y="1396"/>
                </a:lnTo>
                <a:lnTo>
                  <a:pt x="1261" y="1571"/>
                </a:lnTo>
                <a:lnTo>
                  <a:pt x="1264" y="1582"/>
                </a:lnTo>
                <a:lnTo>
                  <a:pt x="1262" y="1571"/>
                </a:lnTo>
                <a:lnTo>
                  <a:pt x="631" y="1681"/>
                </a:lnTo>
                <a:lnTo>
                  <a:pt x="633" y="1692"/>
                </a:lnTo>
                <a:lnTo>
                  <a:pt x="632" y="1681"/>
                </a:lnTo>
                <a:lnTo>
                  <a:pt x="0" y="1755"/>
                </a:lnTo>
                <a:close/>
              </a:path>
            </a:pathLst>
          </a:custGeom>
          <a:solidFill>
            <a:srgbClr val="00FF00"/>
          </a:soli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31" name="AutoShape 3"/>
          <p:cNvSpPr>
            <a:spLocks noChangeArrowheads="1"/>
          </p:cNvSpPr>
          <p:nvPr/>
        </p:nvSpPr>
        <p:spPr bwMode="auto">
          <a:xfrm>
            <a:off x="5610225" y="3857625"/>
            <a:ext cx="146050" cy="146050"/>
          </a:xfrm>
          <a:prstGeom prst="triangle">
            <a:avLst>
              <a:gd name="adj" fmla="val 50000"/>
            </a:avLst>
          </a:prstGeom>
          <a:solidFill>
            <a:srgbClr val="66FF3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32" name="AutoShape 4"/>
          <p:cNvSpPr>
            <a:spLocks noChangeArrowheads="1"/>
          </p:cNvSpPr>
          <p:nvPr/>
        </p:nvSpPr>
        <p:spPr bwMode="auto">
          <a:xfrm>
            <a:off x="7399338" y="2111375"/>
            <a:ext cx="147637" cy="146050"/>
          </a:xfrm>
          <a:prstGeom prst="triangle">
            <a:avLst>
              <a:gd name="adj" fmla="val 50000"/>
            </a:avLst>
          </a:prstGeom>
          <a:solidFill>
            <a:srgbClr val="66FF3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33" name="AutoShape 5"/>
          <p:cNvSpPr>
            <a:spLocks noChangeArrowheads="1"/>
          </p:cNvSpPr>
          <p:nvPr/>
        </p:nvSpPr>
        <p:spPr bwMode="auto">
          <a:xfrm>
            <a:off x="4724400" y="4330700"/>
            <a:ext cx="146050" cy="146050"/>
          </a:xfrm>
          <a:prstGeom prst="triangle">
            <a:avLst>
              <a:gd name="adj" fmla="val 50000"/>
            </a:avLst>
          </a:prstGeom>
          <a:solidFill>
            <a:srgbClr val="66FF3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34" name="Rectangle 6"/>
          <p:cNvSpPr>
            <a:spLocks noChangeArrowheads="1"/>
          </p:cNvSpPr>
          <p:nvPr/>
        </p:nvSpPr>
        <p:spPr bwMode="auto">
          <a:xfrm>
            <a:off x="2946400" y="4864100"/>
            <a:ext cx="119063" cy="119063"/>
          </a:xfrm>
          <a:prstGeom prst="rect">
            <a:avLst/>
          </a:prstGeom>
          <a:solidFill>
            <a:srgbClr val="00FFFF"/>
          </a:solidFill>
          <a:ln w="9525">
            <a:solidFill>
              <a:srgbClr val="00FFFF"/>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35" name="AutoShape 7"/>
          <p:cNvSpPr>
            <a:spLocks noChangeArrowheads="1"/>
          </p:cNvSpPr>
          <p:nvPr/>
        </p:nvSpPr>
        <p:spPr bwMode="auto">
          <a:xfrm>
            <a:off x="3838575" y="4597400"/>
            <a:ext cx="146050" cy="146050"/>
          </a:xfrm>
          <a:prstGeom prst="triangle">
            <a:avLst>
              <a:gd name="adj" fmla="val 50000"/>
            </a:avLst>
          </a:prstGeom>
          <a:solidFill>
            <a:srgbClr val="66FF3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56" name="Rectangle 8"/>
          <p:cNvSpPr>
            <a:spLocks noChangeArrowheads="1"/>
          </p:cNvSpPr>
          <p:nvPr/>
        </p:nvSpPr>
        <p:spPr bwMode="auto">
          <a:xfrm>
            <a:off x="468313" y="5902595"/>
            <a:ext cx="6745287" cy="812530"/>
          </a:xfrm>
          <a:prstGeom prst="rect">
            <a:avLst/>
          </a:prstGeom>
          <a:noFill/>
          <a:ln w="9525">
            <a:noFill/>
            <a:miter lim="800000"/>
            <a:headEnd/>
            <a:tailEnd/>
          </a:ln>
          <a:effectLst/>
        </p:spPr>
        <p:txBody>
          <a:bodyPr lIns="0" tIns="0" rIns="0" bIns="0"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pitchFamily="34" charset="0"/>
                <a:ea typeface="+mn-ea"/>
                <a:cs typeface="Arial" pitchFamily="34" charset="0"/>
              </a:rPr>
              <a:t>DCCT</a:t>
            </a:r>
            <a:r>
              <a:rPr kumimoji="0" lang="el-GR" sz="1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pitchFamily="34" charset="0"/>
                <a:ea typeface="+mn-ea"/>
                <a:cs typeface="Arial" charset="0"/>
              </a:rPr>
              <a:t>:</a:t>
            </a:r>
            <a:r>
              <a:rPr kumimoji="0" lang="en-US" sz="1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pitchFamily="34" charset="0"/>
                <a:ea typeface="+mn-ea"/>
                <a:cs typeface="Arial" pitchFamily="34" charset="0"/>
              </a:rPr>
              <a:t> </a:t>
            </a:r>
            <a:r>
              <a:rPr kumimoji="0" lang="el-GR" sz="1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pitchFamily="34" charset="0"/>
                <a:ea typeface="+mn-ea"/>
                <a:cs typeface="Arial" charset="0"/>
              </a:rPr>
              <a:t>Μελέτη Ελέγχου του Διαβήτη και των Επιπλοκών του</a:t>
            </a:r>
            <a:r>
              <a:rPr kumimoji="0" lang="en-US" sz="1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pitchFamily="34" charset="0"/>
                <a:ea typeface="+mn-ea"/>
                <a:cs typeface="Arial" charset="0"/>
              </a:rPr>
              <a:t>.</a:t>
            </a:r>
          </a:p>
          <a:p>
            <a:pPr marL="0" marR="0" lvl="0" indent="0" algn="l" defTabSz="914400" rtl="0" eaLnBrk="1" fontAlgn="base" latinLnBrk="0" hangingPunct="1">
              <a:lnSpc>
                <a:spcPct val="100000"/>
              </a:lnSpc>
              <a:spcBef>
                <a:spcPct val="4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charset="0"/>
              </a:rPr>
              <a:t>1.  Adapted from Skyler JS. </a:t>
            </a:r>
            <a:r>
              <a:rPr kumimoji="0" lang="en-US" sz="1200" b="1" i="1"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itchFamily="34" charset="0"/>
                <a:ea typeface="+mn-ea"/>
                <a:cs typeface="Arial" charset="0"/>
              </a:rPr>
              <a:t>Endocrinol</a:t>
            </a:r>
            <a:r>
              <a:rPr kumimoji="0" lang="en-US" sz="12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charset="0"/>
              </a:rPr>
              <a:t> </a:t>
            </a:r>
            <a:r>
              <a:rPr kumimoji="0" lang="en-US" sz="1200" b="1" i="1"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itchFamily="34" charset="0"/>
                <a:ea typeface="+mn-ea"/>
                <a:cs typeface="Arial" charset="0"/>
              </a:rPr>
              <a:t>Metab</a:t>
            </a:r>
            <a:r>
              <a:rPr kumimoji="0" lang="en-US" sz="12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charset="0"/>
              </a:rPr>
              <a:t> </a:t>
            </a:r>
            <a:r>
              <a:rPr kumimoji="0" lang="en-US" sz="1200" b="1" i="1"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itchFamily="34" charset="0"/>
                <a:ea typeface="+mn-ea"/>
                <a:cs typeface="Arial" charset="0"/>
              </a:rPr>
              <a:t>Clin</a:t>
            </a:r>
            <a:r>
              <a:rPr kumimoji="0" lang="en-US" sz="12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charset="0"/>
              </a:rPr>
              <a:t> North Am. </a:t>
            </a:r>
            <a: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charset="0"/>
              </a:rPr>
              <a:t>1996;25:243-254.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charset="0"/>
              </a:rPr>
              <a:t>2.  DCCT. </a:t>
            </a:r>
            <a:r>
              <a:rPr kumimoji="0" lang="en-US" sz="12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charset="0"/>
              </a:rPr>
              <a:t>N </a:t>
            </a:r>
            <a:r>
              <a:rPr kumimoji="0" lang="en-US" sz="1200" b="1" i="1"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itchFamily="34" charset="0"/>
                <a:ea typeface="+mn-ea"/>
                <a:cs typeface="Arial" charset="0"/>
              </a:rPr>
              <a:t>Engl</a:t>
            </a:r>
            <a:r>
              <a:rPr kumimoji="0" lang="en-US" sz="12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charset="0"/>
              </a:rPr>
              <a:t> J Med.</a:t>
            </a:r>
            <a: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charset="0"/>
              </a:rPr>
              <a:t> 1993;329:977-986.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charset="0"/>
              </a:rPr>
              <a:t>3.  DCCT. </a:t>
            </a:r>
            <a:r>
              <a:rPr kumimoji="0" lang="en-US" sz="12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charset="0"/>
              </a:rPr>
              <a:t>Diabetes</a:t>
            </a:r>
            <a: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charset="0"/>
              </a:rPr>
              <a:t>. 1995;44:968-983.</a:t>
            </a:r>
          </a:p>
        </p:txBody>
      </p:sp>
      <p:sp>
        <p:nvSpPr>
          <p:cNvPr id="155657" name="Rectangle 9"/>
          <p:cNvSpPr>
            <a:spLocks noChangeArrowheads="1"/>
          </p:cNvSpPr>
          <p:nvPr/>
        </p:nvSpPr>
        <p:spPr bwMode="auto">
          <a:xfrm rot="16200000">
            <a:off x="369094" y="3467894"/>
            <a:ext cx="2225675" cy="280987"/>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n-ea"/>
                <a:cs typeface="Arial" charset="0"/>
              </a:rPr>
              <a:t>Σχετικός Κίνδυνος</a:t>
            </a:r>
            <a:endParaRPr kumimoji="0" lang="en-US" sz="20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38" name="Rectangle 10"/>
          <p:cNvSpPr>
            <a:spLocks noChangeArrowheads="1"/>
          </p:cNvSpPr>
          <p:nvPr/>
        </p:nvSpPr>
        <p:spPr bwMode="auto">
          <a:xfrm>
            <a:off x="4522788" y="5429250"/>
            <a:ext cx="1041400"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59" name="Rectangle 11"/>
          <p:cNvSpPr>
            <a:spLocks noChangeArrowheads="1"/>
          </p:cNvSpPr>
          <p:nvPr/>
        </p:nvSpPr>
        <p:spPr bwMode="auto">
          <a:xfrm>
            <a:off x="4360863" y="5391150"/>
            <a:ext cx="898525" cy="304800"/>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A1C (%)</a:t>
            </a:r>
            <a:endParaRPr kumimoji="0" lang="en-US" sz="20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40" name="Freeform 12"/>
          <p:cNvSpPr>
            <a:spLocks/>
          </p:cNvSpPr>
          <p:nvPr/>
        </p:nvSpPr>
        <p:spPr bwMode="auto">
          <a:xfrm>
            <a:off x="2125663" y="4213225"/>
            <a:ext cx="5367337" cy="795338"/>
          </a:xfrm>
          <a:custGeom>
            <a:avLst/>
            <a:gdLst>
              <a:gd name="T0" fmla="*/ 0 w 3804"/>
              <a:gd name="T1" fmla="*/ 2147483646 h 501"/>
              <a:gd name="T2" fmla="*/ 2147483646 w 3804"/>
              <a:gd name="T3" fmla="*/ 2147483646 h 501"/>
              <a:gd name="T4" fmla="*/ 2147483646 w 3804"/>
              <a:gd name="T5" fmla="*/ 2147483646 h 501"/>
              <a:gd name="T6" fmla="*/ 2147483646 w 3804"/>
              <a:gd name="T7" fmla="*/ 2147483646 h 501"/>
              <a:gd name="T8" fmla="*/ 2147483646 w 3804"/>
              <a:gd name="T9" fmla="*/ 2147483646 h 501"/>
              <a:gd name="T10" fmla="*/ 2147483646 w 3804"/>
              <a:gd name="T11" fmla="*/ 2147483646 h 501"/>
              <a:gd name="T12" fmla="*/ 2147483646 w 3804"/>
              <a:gd name="T13" fmla="*/ 2147483646 h 501"/>
              <a:gd name="T14" fmla="*/ 2147483646 w 3804"/>
              <a:gd name="T15" fmla="*/ 2147483646 h 501"/>
              <a:gd name="T16" fmla="*/ 2147483646 w 3804"/>
              <a:gd name="T17" fmla="*/ 2147483646 h 501"/>
              <a:gd name="T18" fmla="*/ 2147483646 w 3804"/>
              <a:gd name="T19" fmla="*/ 2147483646 h 501"/>
              <a:gd name="T20" fmla="*/ 2147483646 w 3804"/>
              <a:gd name="T21" fmla="*/ 0 h 501"/>
              <a:gd name="T22" fmla="*/ 2147483646 w 3804"/>
              <a:gd name="T23" fmla="*/ 2147483646 h 501"/>
              <a:gd name="T24" fmla="*/ 2147483646 w 3804"/>
              <a:gd name="T25" fmla="*/ 2147483646 h 501"/>
              <a:gd name="T26" fmla="*/ 2147483646 w 3804"/>
              <a:gd name="T27" fmla="*/ 2147483646 h 501"/>
              <a:gd name="T28" fmla="*/ 2147483646 w 3804"/>
              <a:gd name="T29" fmla="*/ 2147483646 h 501"/>
              <a:gd name="T30" fmla="*/ 2147483646 w 3804"/>
              <a:gd name="T31" fmla="*/ 2147483646 h 501"/>
              <a:gd name="T32" fmla="*/ 2147483646 w 3804"/>
              <a:gd name="T33" fmla="*/ 2147483646 h 501"/>
              <a:gd name="T34" fmla="*/ 2147483646 w 3804"/>
              <a:gd name="T35" fmla="*/ 2147483646 h 501"/>
              <a:gd name="T36" fmla="*/ 2147483646 w 3804"/>
              <a:gd name="T37" fmla="*/ 2147483646 h 501"/>
              <a:gd name="T38" fmla="*/ 2147483646 w 3804"/>
              <a:gd name="T39" fmla="*/ 2147483646 h 501"/>
              <a:gd name="T40" fmla="*/ 0 w 3804"/>
              <a:gd name="T41" fmla="*/ 2147483646 h 5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4"/>
              <a:gd name="T64" fmla="*/ 0 h 501"/>
              <a:gd name="T65" fmla="*/ 3804 w 3804"/>
              <a:gd name="T66" fmla="*/ 501 h 5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4" h="501">
                <a:moveTo>
                  <a:pt x="0" y="477"/>
                </a:moveTo>
                <a:lnTo>
                  <a:pt x="1" y="501"/>
                </a:lnTo>
                <a:lnTo>
                  <a:pt x="809" y="446"/>
                </a:lnTo>
                <a:lnTo>
                  <a:pt x="1254" y="418"/>
                </a:lnTo>
                <a:lnTo>
                  <a:pt x="1255" y="418"/>
                </a:lnTo>
                <a:lnTo>
                  <a:pt x="1897" y="345"/>
                </a:lnTo>
                <a:lnTo>
                  <a:pt x="2528" y="253"/>
                </a:lnTo>
                <a:lnTo>
                  <a:pt x="3151" y="170"/>
                </a:lnTo>
                <a:lnTo>
                  <a:pt x="3152" y="170"/>
                </a:lnTo>
                <a:lnTo>
                  <a:pt x="3804" y="23"/>
                </a:lnTo>
                <a:lnTo>
                  <a:pt x="3799" y="0"/>
                </a:lnTo>
                <a:lnTo>
                  <a:pt x="3147" y="147"/>
                </a:lnTo>
                <a:lnTo>
                  <a:pt x="3149" y="158"/>
                </a:lnTo>
                <a:lnTo>
                  <a:pt x="3148" y="147"/>
                </a:lnTo>
                <a:lnTo>
                  <a:pt x="2525" y="230"/>
                </a:lnTo>
                <a:lnTo>
                  <a:pt x="1894" y="322"/>
                </a:lnTo>
                <a:lnTo>
                  <a:pt x="1252" y="395"/>
                </a:lnTo>
                <a:lnTo>
                  <a:pt x="1253" y="406"/>
                </a:lnTo>
                <a:lnTo>
                  <a:pt x="1253" y="394"/>
                </a:lnTo>
                <a:lnTo>
                  <a:pt x="808" y="422"/>
                </a:lnTo>
                <a:lnTo>
                  <a:pt x="0" y="477"/>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41" name="Freeform 13"/>
          <p:cNvSpPr>
            <a:spLocks/>
          </p:cNvSpPr>
          <p:nvPr/>
        </p:nvSpPr>
        <p:spPr bwMode="auto">
          <a:xfrm>
            <a:off x="2124075" y="3570288"/>
            <a:ext cx="5357813" cy="1438275"/>
          </a:xfrm>
          <a:custGeom>
            <a:avLst/>
            <a:gdLst>
              <a:gd name="T0" fmla="*/ 0 w 3797"/>
              <a:gd name="T1" fmla="*/ 2147483646 h 906"/>
              <a:gd name="T2" fmla="*/ 2147483646 w 3797"/>
              <a:gd name="T3" fmla="*/ 2147483646 h 906"/>
              <a:gd name="T4" fmla="*/ 2147483646 w 3797"/>
              <a:gd name="T5" fmla="*/ 2147483646 h 906"/>
              <a:gd name="T6" fmla="*/ 2147483646 w 3797"/>
              <a:gd name="T7" fmla="*/ 2147483646 h 906"/>
              <a:gd name="T8" fmla="*/ 2147483646 w 3797"/>
              <a:gd name="T9" fmla="*/ 2147483646 h 906"/>
              <a:gd name="T10" fmla="*/ 2147483646 w 3797"/>
              <a:gd name="T11" fmla="*/ 2147483646 h 906"/>
              <a:gd name="T12" fmla="*/ 2147483646 w 3797"/>
              <a:gd name="T13" fmla="*/ 2147483646 h 906"/>
              <a:gd name="T14" fmla="*/ 2147483646 w 3797"/>
              <a:gd name="T15" fmla="*/ 2147483646 h 906"/>
              <a:gd name="T16" fmla="*/ 2147483646 w 3797"/>
              <a:gd name="T17" fmla="*/ 2147483646 h 906"/>
              <a:gd name="T18" fmla="*/ 2147483646 w 3797"/>
              <a:gd name="T19" fmla="*/ 2147483646 h 906"/>
              <a:gd name="T20" fmla="*/ 2147483646 w 3797"/>
              <a:gd name="T21" fmla="*/ 2147483646 h 906"/>
              <a:gd name="T22" fmla="*/ 2147483646 w 3797"/>
              <a:gd name="T23" fmla="*/ 2147483646 h 906"/>
              <a:gd name="T24" fmla="*/ 2147483646 w 3797"/>
              <a:gd name="T25" fmla="*/ 0 h 906"/>
              <a:gd name="T26" fmla="*/ 2147483646 w 3797"/>
              <a:gd name="T27" fmla="*/ 2147483646 h 906"/>
              <a:gd name="T28" fmla="*/ 2147483646 w 3797"/>
              <a:gd name="T29" fmla="*/ 2147483646 h 906"/>
              <a:gd name="T30" fmla="*/ 2147483646 w 3797"/>
              <a:gd name="T31" fmla="*/ 2147483646 h 906"/>
              <a:gd name="T32" fmla="*/ 2147483646 w 3797"/>
              <a:gd name="T33" fmla="*/ 2147483646 h 906"/>
              <a:gd name="T34" fmla="*/ 2147483646 w 3797"/>
              <a:gd name="T35" fmla="*/ 2147483646 h 906"/>
              <a:gd name="T36" fmla="*/ 2147483646 w 3797"/>
              <a:gd name="T37" fmla="*/ 2147483646 h 906"/>
              <a:gd name="T38" fmla="*/ 2147483646 w 3797"/>
              <a:gd name="T39" fmla="*/ 2147483646 h 906"/>
              <a:gd name="T40" fmla="*/ 2147483646 w 3797"/>
              <a:gd name="T41" fmla="*/ 2147483646 h 906"/>
              <a:gd name="T42" fmla="*/ 2147483646 w 3797"/>
              <a:gd name="T43" fmla="*/ 2147483646 h 906"/>
              <a:gd name="T44" fmla="*/ 2147483646 w 3797"/>
              <a:gd name="T45" fmla="*/ 2147483646 h 906"/>
              <a:gd name="T46" fmla="*/ 2147483646 w 3797"/>
              <a:gd name="T47" fmla="*/ 2147483646 h 906"/>
              <a:gd name="T48" fmla="*/ 2147483646 w 3797"/>
              <a:gd name="T49" fmla="*/ 2147483646 h 906"/>
              <a:gd name="T50" fmla="*/ 2147483646 w 3797"/>
              <a:gd name="T51" fmla="*/ 2147483646 h 906"/>
              <a:gd name="T52" fmla="*/ 0 w 3797"/>
              <a:gd name="T53" fmla="*/ 2147483646 h 9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97"/>
              <a:gd name="T82" fmla="*/ 0 h 906"/>
              <a:gd name="T83" fmla="*/ 3797 w 3797"/>
              <a:gd name="T84" fmla="*/ 906 h 9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97" h="906">
                <a:moveTo>
                  <a:pt x="0" y="882"/>
                </a:moveTo>
                <a:lnTo>
                  <a:pt x="2" y="906"/>
                </a:lnTo>
                <a:lnTo>
                  <a:pt x="644" y="851"/>
                </a:lnTo>
                <a:lnTo>
                  <a:pt x="645" y="851"/>
                </a:lnTo>
                <a:lnTo>
                  <a:pt x="1266" y="768"/>
                </a:lnTo>
                <a:lnTo>
                  <a:pt x="1898" y="676"/>
                </a:lnTo>
                <a:lnTo>
                  <a:pt x="1899" y="676"/>
                </a:lnTo>
                <a:lnTo>
                  <a:pt x="2530" y="529"/>
                </a:lnTo>
                <a:lnTo>
                  <a:pt x="2531" y="528"/>
                </a:lnTo>
                <a:lnTo>
                  <a:pt x="3154" y="307"/>
                </a:lnTo>
                <a:lnTo>
                  <a:pt x="3155" y="307"/>
                </a:lnTo>
                <a:lnTo>
                  <a:pt x="3797" y="22"/>
                </a:lnTo>
                <a:lnTo>
                  <a:pt x="3787" y="0"/>
                </a:lnTo>
                <a:lnTo>
                  <a:pt x="3145" y="285"/>
                </a:lnTo>
                <a:lnTo>
                  <a:pt x="3150" y="296"/>
                </a:lnTo>
                <a:lnTo>
                  <a:pt x="3146" y="285"/>
                </a:lnTo>
                <a:lnTo>
                  <a:pt x="2523" y="506"/>
                </a:lnTo>
                <a:lnTo>
                  <a:pt x="2527" y="517"/>
                </a:lnTo>
                <a:lnTo>
                  <a:pt x="2525" y="506"/>
                </a:lnTo>
                <a:lnTo>
                  <a:pt x="1894" y="653"/>
                </a:lnTo>
                <a:lnTo>
                  <a:pt x="1896" y="664"/>
                </a:lnTo>
                <a:lnTo>
                  <a:pt x="1895" y="653"/>
                </a:lnTo>
                <a:lnTo>
                  <a:pt x="1263" y="745"/>
                </a:lnTo>
                <a:lnTo>
                  <a:pt x="642" y="828"/>
                </a:lnTo>
                <a:lnTo>
                  <a:pt x="643" y="839"/>
                </a:lnTo>
                <a:lnTo>
                  <a:pt x="642" y="827"/>
                </a:lnTo>
                <a:lnTo>
                  <a:pt x="0" y="882"/>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42" name="Freeform 14"/>
          <p:cNvSpPr>
            <a:spLocks/>
          </p:cNvSpPr>
          <p:nvPr/>
        </p:nvSpPr>
        <p:spPr bwMode="auto">
          <a:xfrm>
            <a:off x="2124075" y="1882775"/>
            <a:ext cx="4911725" cy="3111500"/>
          </a:xfrm>
          <a:custGeom>
            <a:avLst/>
            <a:gdLst>
              <a:gd name="T0" fmla="*/ 0 w 3481"/>
              <a:gd name="T1" fmla="*/ 2147483646 h 1960"/>
              <a:gd name="T2" fmla="*/ 2147483646 w 3481"/>
              <a:gd name="T3" fmla="*/ 2147483646 h 1960"/>
              <a:gd name="T4" fmla="*/ 2147483646 w 3481"/>
              <a:gd name="T5" fmla="*/ 2147483646 h 1960"/>
              <a:gd name="T6" fmla="*/ 2147483646 w 3481"/>
              <a:gd name="T7" fmla="*/ 2147483646 h 1960"/>
              <a:gd name="T8" fmla="*/ 2147483646 w 3481"/>
              <a:gd name="T9" fmla="*/ 2147483646 h 1960"/>
              <a:gd name="T10" fmla="*/ 2147483646 w 3481"/>
              <a:gd name="T11" fmla="*/ 2147483646 h 1960"/>
              <a:gd name="T12" fmla="*/ 2147483646 w 3481"/>
              <a:gd name="T13" fmla="*/ 2147483646 h 1960"/>
              <a:gd name="T14" fmla="*/ 2147483646 w 3481"/>
              <a:gd name="T15" fmla="*/ 2147483646 h 1960"/>
              <a:gd name="T16" fmla="*/ 2147483646 w 3481"/>
              <a:gd name="T17" fmla="*/ 2147483646 h 1960"/>
              <a:gd name="T18" fmla="*/ 2147483646 w 3481"/>
              <a:gd name="T19" fmla="*/ 2147483646 h 1960"/>
              <a:gd name="T20" fmla="*/ 2147483646 w 3481"/>
              <a:gd name="T21" fmla="*/ 2147483646 h 1960"/>
              <a:gd name="T22" fmla="*/ 2147483646 w 3481"/>
              <a:gd name="T23" fmla="*/ 2147483646 h 1960"/>
              <a:gd name="T24" fmla="*/ 2147483646 w 3481"/>
              <a:gd name="T25" fmla="*/ 2147483646 h 1960"/>
              <a:gd name="T26" fmla="*/ 2147483646 w 3481"/>
              <a:gd name="T27" fmla="*/ 2147483646 h 1960"/>
              <a:gd name="T28" fmla="*/ 2147483646 w 3481"/>
              <a:gd name="T29" fmla="*/ 0 h 1960"/>
              <a:gd name="T30" fmla="*/ 2147483646 w 3481"/>
              <a:gd name="T31" fmla="*/ 2147483646 h 1960"/>
              <a:gd name="T32" fmla="*/ 2147483646 w 3481"/>
              <a:gd name="T33" fmla="*/ 2147483646 h 1960"/>
              <a:gd name="T34" fmla="*/ 2147483646 w 3481"/>
              <a:gd name="T35" fmla="*/ 2147483646 h 1960"/>
              <a:gd name="T36" fmla="*/ 2147483646 w 3481"/>
              <a:gd name="T37" fmla="*/ 2147483646 h 1960"/>
              <a:gd name="T38" fmla="*/ 2147483646 w 3481"/>
              <a:gd name="T39" fmla="*/ 2147483646 h 1960"/>
              <a:gd name="T40" fmla="*/ 2147483646 w 3481"/>
              <a:gd name="T41" fmla="*/ 2147483646 h 1960"/>
              <a:gd name="T42" fmla="*/ 2147483646 w 3481"/>
              <a:gd name="T43" fmla="*/ 2147483646 h 1960"/>
              <a:gd name="T44" fmla="*/ 2147483646 w 3481"/>
              <a:gd name="T45" fmla="*/ 2147483646 h 1960"/>
              <a:gd name="T46" fmla="*/ 2147483646 w 3481"/>
              <a:gd name="T47" fmla="*/ 2147483646 h 1960"/>
              <a:gd name="T48" fmla="*/ 2147483646 w 3481"/>
              <a:gd name="T49" fmla="*/ 2147483646 h 1960"/>
              <a:gd name="T50" fmla="*/ 2147483646 w 3481"/>
              <a:gd name="T51" fmla="*/ 2147483646 h 1960"/>
              <a:gd name="T52" fmla="*/ 2147483646 w 3481"/>
              <a:gd name="T53" fmla="*/ 2147483646 h 1960"/>
              <a:gd name="T54" fmla="*/ 2147483646 w 3481"/>
              <a:gd name="T55" fmla="*/ 2147483646 h 1960"/>
              <a:gd name="T56" fmla="*/ 2147483646 w 3481"/>
              <a:gd name="T57" fmla="*/ 2147483646 h 1960"/>
              <a:gd name="T58" fmla="*/ 2147483646 w 3481"/>
              <a:gd name="T59" fmla="*/ 2147483646 h 1960"/>
              <a:gd name="T60" fmla="*/ 0 w 3481"/>
              <a:gd name="T61" fmla="*/ 2147483646 h 19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81"/>
              <a:gd name="T94" fmla="*/ 0 h 1960"/>
              <a:gd name="T95" fmla="*/ 3481 w 3481"/>
              <a:gd name="T96" fmla="*/ 1960 h 19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81" h="1960">
                <a:moveTo>
                  <a:pt x="0" y="1937"/>
                </a:moveTo>
                <a:lnTo>
                  <a:pt x="3" y="1960"/>
                </a:lnTo>
                <a:lnTo>
                  <a:pt x="635" y="1868"/>
                </a:lnTo>
                <a:lnTo>
                  <a:pt x="636" y="1868"/>
                </a:lnTo>
                <a:lnTo>
                  <a:pt x="1267" y="1739"/>
                </a:lnTo>
                <a:lnTo>
                  <a:pt x="1268" y="1738"/>
                </a:lnTo>
                <a:lnTo>
                  <a:pt x="1900" y="1517"/>
                </a:lnTo>
                <a:lnTo>
                  <a:pt x="1902" y="1516"/>
                </a:lnTo>
                <a:lnTo>
                  <a:pt x="2533" y="1139"/>
                </a:lnTo>
                <a:lnTo>
                  <a:pt x="2536" y="1138"/>
                </a:lnTo>
                <a:lnTo>
                  <a:pt x="3149" y="540"/>
                </a:lnTo>
                <a:lnTo>
                  <a:pt x="3148" y="539"/>
                </a:lnTo>
                <a:lnTo>
                  <a:pt x="3150" y="538"/>
                </a:lnTo>
                <a:lnTo>
                  <a:pt x="3481" y="13"/>
                </a:lnTo>
                <a:lnTo>
                  <a:pt x="3461" y="0"/>
                </a:lnTo>
                <a:lnTo>
                  <a:pt x="3130" y="525"/>
                </a:lnTo>
                <a:lnTo>
                  <a:pt x="3140" y="531"/>
                </a:lnTo>
                <a:lnTo>
                  <a:pt x="3132" y="523"/>
                </a:lnTo>
                <a:lnTo>
                  <a:pt x="2519" y="1121"/>
                </a:lnTo>
                <a:lnTo>
                  <a:pt x="2527" y="1129"/>
                </a:lnTo>
                <a:lnTo>
                  <a:pt x="2521" y="1119"/>
                </a:lnTo>
                <a:lnTo>
                  <a:pt x="1890" y="1496"/>
                </a:lnTo>
                <a:lnTo>
                  <a:pt x="1896" y="1506"/>
                </a:lnTo>
                <a:lnTo>
                  <a:pt x="1892" y="1495"/>
                </a:lnTo>
                <a:lnTo>
                  <a:pt x="1260" y="1716"/>
                </a:lnTo>
                <a:lnTo>
                  <a:pt x="1264" y="1727"/>
                </a:lnTo>
                <a:lnTo>
                  <a:pt x="1262" y="1716"/>
                </a:lnTo>
                <a:lnTo>
                  <a:pt x="631" y="1845"/>
                </a:lnTo>
                <a:lnTo>
                  <a:pt x="633" y="1856"/>
                </a:lnTo>
                <a:lnTo>
                  <a:pt x="632" y="1845"/>
                </a:lnTo>
                <a:lnTo>
                  <a:pt x="0" y="1937"/>
                </a:lnTo>
                <a:close/>
              </a:path>
            </a:pathLst>
          </a:custGeom>
          <a:solidFill>
            <a:srgbClr val="FF00FF"/>
          </a:soli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43" name="Freeform 15"/>
          <p:cNvSpPr>
            <a:spLocks/>
          </p:cNvSpPr>
          <p:nvPr/>
        </p:nvSpPr>
        <p:spPr bwMode="auto">
          <a:xfrm>
            <a:off x="2051050" y="1855788"/>
            <a:ext cx="88900" cy="3168650"/>
          </a:xfrm>
          <a:custGeom>
            <a:avLst/>
            <a:gdLst>
              <a:gd name="T0" fmla="*/ 2147483646 w 62"/>
              <a:gd name="T1" fmla="*/ 2147483646 h 1795"/>
              <a:gd name="T2" fmla="*/ 2147483646 w 62"/>
              <a:gd name="T3" fmla="*/ 0 h 1795"/>
              <a:gd name="T4" fmla="*/ 0 w 62"/>
              <a:gd name="T5" fmla="*/ 0 h 1795"/>
              <a:gd name="T6" fmla="*/ 0 60000 65536"/>
              <a:gd name="T7" fmla="*/ 0 60000 65536"/>
              <a:gd name="T8" fmla="*/ 0 60000 65536"/>
              <a:gd name="T9" fmla="*/ 0 w 62"/>
              <a:gd name="T10" fmla="*/ 0 h 1795"/>
              <a:gd name="T11" fmla="*/ 62 w 62"/>
              <a:gd name="T12" fmla="*/ 1795 h 1795"/>
            </a:gdLst>
            <a:ahLst/>
            <a:cxnLst>
              <a:cxn ang="T6">
                <a:pos x="T0" y="T1"/>
              </a:cxn>
              <a:cxn ang="T7">
                <a:pos x="T2" y="T3"/>
              </a:cxn>
              <a:cxn ang="T8">
                <a:pos x="T4" y="T5"/>
              </a:cxn>
            </a:cxnLst>
            <a:rect l="T9" t="T10" r="T11" b="T12"/>
            <a:pathLst>
              <a:path w="62" h="1795">
                <a:moveTo>
                  <a:pt x="62" y="1795"/>
                </a:moveTo>
                <a:lnTo>
                  <a:pt x="62" y="0"/>
                </a:lnTo>
                <a:lnTo>
                  <a:pt x="0" y="0"/>
                </a:lnTo>
              </a:path>
            </a:pathLst>
          </a:custGeom>
          <a:noFill/>
          <a:ln w="28575">
            <a:solidFill>
              <a:srgbClr val="FEFEFE"/>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44" name="Line 16"/>
          <p:cNvSpPr>
            <a:spLocks noChangeShapeType="1"/>
          </p:cNvSpPr>
          <p:nvPr/>
        </p:nvSpPr>
        <p:spPr bwMode="auto">
          <a:xfrm flipV="1">
            <a:off x="2135188" y="5013325"/>
            <a:ext cx="5310187" cy="3175"/>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45" name="Rectangle 17"/>
          <p:cNvSpPr>
            <a:spLocks noChangeArrowheads="1"/>
          </p:cNvSpPr>
          <p:nvPr/>
        </p:nvSpPr>
        <p:spPr bwMode="auto">
          <a:xfrm>
            <a:off x="1836738" y="2162175"/>
            <a:ext cx="2270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66" name="Rectangle 18"/>
          <p:cNvSpPr>
            <a:spLocks noChangeArrowheads="1"/>
          </p:cNvSpPr>
          <p:nvPr/>
        </p:nvSpPr>
        <p:spPr bwMode="auto">
          <a:xfrm>
            <a:off x="1792288" y="2152650"/>
            <a:ext cx="207962"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15</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47" name="Rectangle 19"/>
          <p:cNvSpPr>
            <a:spLocks noChangeArrowheads="1"/>
          </p:cNvSpPr>
          <p:nvPr/>
        </p:nvSpPr>
        <p:spPr bwMode="auto">
          <a:xfrm>
            <a:off x="1836738" y="2555875"/>
            <a:ext cx="2270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68" name="Rectangle 20"/>
          <p:cNvSpPr>
            <a:spLocks noChangeArrowheads="1"/>
          </p:cNvSpPr>
          <p:nvPr/>
        </p:nvSpPr>
        <p:spPr bwMode="auto">
          <a:xfrm>
            <a:off x="1792288" y="2565400"/>
            <a:ext cx="207962"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13</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49" name="Rectangle 21"/>
          <p:cNvSpPr>
            <a:spLocks noChangeArrowheads="1"/>
          </p:cNvSpPr>
          <p:nvPr/>
        </p:nvSpPr>
        <p:spPr bwMode="auto">
          <a:xfrm>
            <a:off x="1836738" y="2936875"/>
            <a:ext cx="2270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70" name="Rectangle 22"/>
          <p:cNvSpPr>
            <a:spLocks noChangeArrowheads="1"/>
          </p:cNvSpPr>
          <p:nvPr/>
        </p:nvSpPr>
        <p:spPr bwMode="auto">
          <a:xfrm>
            <a:off x="1792288" y="2946400"/>
            <a:ext cx="207962"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11</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51" name="Rectangle 23"/>
          <p:cNvSpPr>
            <a:spLocks noChangeArrowheads="1"/>
          </p:cNvSpPr>
          <p:nvPr/>
        </p:nvSpPr>
        <p:spPr bwMode="auto">
          <a:xfrm>
            <a:off x="1941513" y="3330575"/>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72" name="Rectangle 24"/>
          <p:cNvSpPr>
            <a:spLocks noChangeArrowheads="1"/>
          </p:cNvSpPr>
          <p:nvPr/>
        </p:nvSpPr>
        <p:spPr bwMode="auto">
          <a:xfrm>
            <a:off x="1892300" y="3340100"/>
            <a:ext cx="104775"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9</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53" name="Rectangle 25"/>
          <p:cNvSpPr>
            <a:spLocks noChangeArrowheads="1"/>
          </p:cNvSpPr>
          <p:nvPr/>
        </p:nvSpPr>
        <p:spPr bwMode="auto">
          <a:xfrm>
            <a:off x="1941513" y="3725863"/>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74" name="Rectangle 26"/>
          <p:cNvSpPr>
            <a:spLocks noChangeArrowheads="1"/>
          </p:cNvSpPr>
          <p:nvPr/>
        </p:nvSpPr>
        <p:spPr bwMode="auto">
          <a:xfrm>
            <a:off x="1892300" y="3735388"/>
            <a:ext cx="104775"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7</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55" name="Rectangle 27"/>
          <p:cNvSpPr>
            <a:spLocks noChangeArrowheads="1"/>
          </p:cNvSpPr>
          <p:nvPr/>
        </p:nvSpPr>
        <p:spPr bwMode="auto">
          <a:xfrm>
            <a:off x="1941513" y="4121150"/>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76" name="Rectangle 28"/>
          <p:cNvSpPr>
            <a:spLocks noChangeArrowheads="1"/>
          </p:cNvSpPr>
          <p:nvPr/>
        </p:nvSpPr>
        <p:spPr bwMode="auto">
          <a:xfrm>
            <a:off x="1892300" y="4130675"/>
            <a:ext cx="104775"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5</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57" name="Rectangle 29"/>
          <p:cNvSpPr>
            <a:spLocks noChangeArrowheads="1"/>
          </p:cNvSpPr>
          <p:nvPr/>
        </p:nvSpPr>
        <p:spPr bwMode="auto">
          <a:xfrm>
            <a:off x="1941513" y="4500563"/>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78" name="Rectangle 30"/>
          <p:cNvSpPr>
            <a:spLocks noChangeArrowheads="1"/>
          </p:cNvSpPr>
          <p:nvPr/>
        </p:nvSpPr>
        <p:spPr bwMode="auto">
          <a:xfrm>
            <a:off x="1892300" y="4510088"/>
            <a:ext cx="104775"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3</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59" name="Rectangle 31"/>
          <p:cNvSpPr>
            <a:spLocks noChangeArrowheads="1"/>
          </p:cNvSpPr>
          <p:nvPr/>
        </p:nvSpPr>
        <p:spPr bwMode="auto">
          <a:xfrm>
            <a:off x="1941513" y="4894263"/>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80" name="Rectangle 32"/>
          <p:cNvSpPr>
            <a:spLocks noChangeArrowheads="1"/>
          </p:cNvSpPr>
          <p:nvPr/>
        </p:nvSpPr>
        <p:spPr bwMode="auto">
          <a:xfrm>
            <a:off x="1892300" y="4878388"/>
            <a:ext cx="104775"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1</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61" name="Rectangle 33"/>
          <p:cNvSpPr>
            <a:spLocks noChangeArrowheads="1"/>
          </p:cNvSpPr>
          <p:nvPr/>
        </p:nvSpPr>
        <p:spPr bwMode="auto">
          <a:xfrm>
            <a:off x="2190750" y="5143500"/>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82" name="Rectangle 34"/>
          <p:cNvSpPr>
            <a:spLocks noChangeArrowheads="1"/>
          </p:cNvSpPr>
          <p:nvPr/>
        </p:nvSpPr>
        <p:spPr bwMode="auto">
          <a:xfrm>
            <a:off x="2087563" y="5153025"/>
            <a:ext cx="103187"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6</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63" name="Rectangle 35"/>
          <p:cNvSpPr>
            <a:spLocks noChangeArrowheads="1"/>
          </p:cNvSpPr>
          <p:nvPr/>
        </p:nvSpPr>
        <p:spPr bwMode="auto">
          <a:xfrm>
            <a:off x="3036888" y="5143500"/>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84" name="Rectangle 36"/>
          <p:cNvSpPr>
            <a:spLocks noChangeArrowheads="1"/>
          </p:cNvSpPr>
          <p:nvPr/>
        </p:nvSpPr>
        <p:spPr bwMode="auto">
          <a:xfrm>
            <a:off x="2952750" y="5153025"/>
            <a:ext cx="103188"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7</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65" name="Rectangle 37"/>
          <p:cNvSpPr>
            <a:spLocks noChangeArrowheads="1"/>
          </p:cNvSpPr>
          <p:nvPr/>
        </p:nvSpPr>
        <p:spPr bwMode="auto">
          <a:xfrm>
            <a:off x="3929063" y="5143500"/>
            <a:ext cx="1127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86" name="Rectangle 38"/>
          <p:cNvSpPr>
            <a:spLocks noChangeArrowheads="1"/>
          </p:cNvSpPr>
          <p:nvPr/>
        </p:nvSpPr>
        <p:spPr bwMode="auto">
          <a:xfrm>
            <a:off x="3843338" y="5153025"/>
            <a:ext cx="104775"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8</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67" name="Rectangle 39"/>
          <p:cNvSpPr>
            <a:spLocks noChangeArrowheads="1"/>
          </p:cNvSpPr>
          <p:nvPr/>
        </p:nvSpPr>
        <p:spPr bwMode="auto">
          <a:xfrm>
            <a:off x="4805363" y="5143500"/>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88" name="Rectangle 40"/>
          <p:cNvSpPr>
            <a:spLocks noChangeArrowheads="1"/>
          </p:cNvSpPr>
          <p:nvPr/>
        </p:nvSpPr>
        <p:spPr bwMode="auto">
          <a:xfrm>
            <a:off x="4754563" y="5153025"/>
            <a:ext cx="104775"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9</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69" name="Rectangle 41"/>
          <p:cNvSpPr>
            <a:spLocks noChangeArrowheads="1"/>
          </p:cNvSpPr>
          <p:nvPr/>
        </p:nvSpPr>
        <p:spPr bwMode="auto">
          <a:xfrm>
            <a:off x="5667375" y="5143500"/>
            <a:ext cx="2270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90" name="Rectangle 42"/>
          <p:cNvSpPr>
            <a:spLocks noChangeArrowheads="1"/>
          </p:cNvSpPr>
          <p:nvPr/>
        </p:nvSpPr>
        <p:spPr bwMode="auto">
          <a:xfrm>
            <a:off x="5589588" y="5153025"/>
            <a:ext cx="207962"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10</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71" name="Rectangle 43"/>
          <p:cNvSpPr>
            <a:spLocks noChangeArrowheads="1"/>
          </p:cNvSpPr>
          <p:nvPr/>
        </p:nvSpPr>
        <p:spPr bwMode="auto">
          <a:xfrm>
            <a:off x="6559550" y="5143500"/>
            <a:ext cx="2270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92" name="Rectangle 44"/>
          <p:cNvSpPr>
            <a:spLocks noChangeArrowheads="1"/>
          </p:cNvSpPr>
          <p:nvPr/>
        </p:nvSpPr>
        <p:spPr bwMode="auto">
          <a:xfrm>
            <a:off x="6480175" y="5153025"/>
            <a:ext cx="207963"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11</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73" name="Rectangle 45"/>
          <p:cNvSpPr>
            <a:spLocks noChangeArrowheads="1"/>
          </p:cNvSpPr>
          <p:nvPr/>
        </p:nvSpPr>
        <p:spPr bwMode="auto">
          <a:xfrm>
            <a:off x="7450138" y="5143500"/>
            <a:ext cx="228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694" name="Rectangle 46"/>
          <p:cNvSpPr>
            <a:spLocks noChangeArrowheads="1"/>
          </p:cNvSpPr>
          <p:nvPr/>
        </p:nvSpPr>
        <p:spPr bwMode="auto">
          <a:xfrm>
            <a:off x="7372350" y="5153025"/>
            <a:ext cx="207963"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12</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375" name="Line 47"/>
          <p:cNvSpPr>
            <a:spLocks noChangeShapeType="1"/>
          </p:cNvSpPr>
          <p:nvPr/>
        </p:nvSpPr>
        <p:spPr bwMode="auto">
          <a:xfrm>
            <a:off x="2051050" y="4641850"/>
            <a:ext cx="88900" cy="0"/>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76" name="Line 48"/>
          <p:cNvSpPr>
            <a:spLocks noChangeShapeType="1"/>
          </p:cNvSpPr>
          <p:nvPr/>
        </p:nvSpPr>
        <p:spPr bwMode="auto">
          <a:xfrm flipV="1">
            <a:off x="2051050" y="4246563"/>
            <a:ext cx="88900" cy="0"/>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77" name="Line 49"/>
          <p:cNvSpPr>
            <a:spLocks noChangeShapeType="1"/>
          </p:cNvSpPr>
          <p:nvPr/>
        </p:nvSpPr>
        <p:spPr bwMode="auto">
          <a:xfrm>
            <a:off x="2051050" y="3849688"/>
            <a:ext cx="88900" cy="1587"/>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78" name="Line 50"/>
          <p:cNvSpPr>
            <a:spLocks noChangeShapeType="1"/>
          </p:cNvSpPr>
          <p:nvPr/>
        </p:nvSpPr>
        <p:spPr bwMode="auto">
          <a:xfrm>
            <a:off x="2051050" y="3455988"/>
            <a:ext cx="88900" cy="1587"/>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79" name="Line 51"/>
          <p:cNvSpPr>
            <a:spLocks noChangeShapeType="1"/>
          </p:cNvSpPr>
          <p:nvPr/>
        </p:nvSpPr>
        <p:spPr bwMode="auto">
          <a:xfrm>
            <a:off x="2051050" y="3060700"/>
            <a:ext cx="88900" cy="1588"/>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80" name="Line 52"/>
          <p:cNvSpPr>
            <a:spLocks noChangeShapeType="1"/>
          </p:cNvSpPr>
          <p:nvPr/>
        </p:nvSpPr>
        <p:spPr bwMode="auto">
          <a:xfrm>
            <a:off x="2051050" y="2667000"/>
            <a:ext cx="88900" cy="1588"/>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81" name="Line 53"/>
          <p:cNvSpPr>
            <a:spLocks noChangeShapeType="1"/>
          </p:cNvSpPr>
          <p:nvPr/>
        </p:nvSpPr>
        <p:spPr bwMode="auto">
          <a:xfrm flipV="1">
            <a:off x="2986088" y="5027613"/>
            <a:ext cx="1587" cy="87312"/>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82" name="Line 54"/>
          <p:cNvSpPr>
            <a:spLocks noChangeShapeType="1"/>
          </p:cNvSpPr>
          <p:nvPr/>
        </p:nvSpPr>
        <p:spPr bwMode="auto">
          <a:xfrm flipV="1">
            <a:off x="3878263" y="5024438"/>
            <a:ext cx="1587" cy="87312"/>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83" name="Line 55"/>
          <p:cNvSpPr>
            <a:spLocks noChangeShapeType="1"/>
          </p:cNvSpPr>
          <p:nvPr/>
        </p:nvSpPr>
        <p:spPr bwMode="auto">
          <a:xfrm flipV="1">
            <a:off x="4768850" y="5024438"/>
            <a:ext cx="3175" cy="87312"/>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84" name="Line 56"/>
          <p:cNvSpPr>
            <a:spLocks noChangeShapeType="1"/>
          </p:cNvSpPr>
          <p:nvPr/>
        </p:nvSpPr>
        <p:spPr bwMode="auto">
          <a:xfrm flipV="1">
            <a:off x="5661025" y="5024438"/>
            <a:ext cx="1588" cy="87312"/>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85" name="Line 57"/>
          <p:cNvSpPr>
            <a:spLocks noChangeShapeType="1"/>
          </p:cNvSpPr>
          <p:nvPr/>
        </p:nvSpPr>
        <p:spPr bwMode="auto">
          <a:xfrm flipV="1">
            <a:off x="6538913" y="5021263"/>
            <a:ext cx="3175" cy="87312"/>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86" name="Line 58"/>
          <p:cNvSpPr>
            <a:spLocks noChangeShapeType="1"/>
          </p:cNvSpPr>
          <p:nvPr/>
        </p:nvSpPr>
        <p:spPr bwMode="auto">
          <a:xfrm flipV="1">
            <a:off x="7432675" y="5021263"/>
            <a:ext cx="0" cy="87312"/>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87" name="Oval 59"/>
          <p:cNvSpPr>
            <a:spLocks noChangeArrowheads="1"/>
          </p:cNvSpPr>
          <p:nvPr/>
        </p:nvSpPr>
        <p:spPr bwMode="auto">
          <a:xfrm>
            <a:off x="2957513" y="4873625"/>
            <a:ext cx="133350" cy="133350"/>
          </a:xfrm>
          <a:prstGeom prst="ellipse">
            <a:avLst/>
          </a:prstGeom>
          <a:solidFill>
            <a:srgbClr val="CD3B1B"/>
          </a:solidFill>
          <a:ln w="12700">
            <a:solidFill>
              <a:srgbClr val="CD3B1B"/>
            </a:solidFill>
            <a:round/>
            <a:headEnd/>
            <a:tailEnd/>
          </a:ln>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88" name="Oval 60"/>
          <p:cNvSpPr>
            <a:spLocks noChangeAspect="1" noChangeArrowheads="1"/>
          </p:cNvSpPr>
          <p:nvPr/>
        </p:nvSpPr>
        <p:spPr bwMode="auto">
          <a:xfrm>
            <a:off x="6951663" y="1860550"/>
            <a:ext cx="136525" cy="138113"/>
          </a:xfrm>
          <a:prstGeom prst="ellipse">
            <a:avLst/>
          </a:prstGeom>
          <a:solidFill>
            <a:srgbClr val="FF66FF"/>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89" name="AutoShape 61"/>
          <p:cNvSpPr>
            <a:spLocks noChangeArrowheads="1"/>
          </p:cNvSpPr>
          <p:nvPr/>
        </p:nvSpPr>
        <p:spPr bwMode="auto">
          <a:xfrm>
            <a:off x="2957513" y="4784725"/>
            <a:ext cx="182562" cy="182563"/>
          </a:xfrm>
          <a:prstGeom prst="diamond">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90" name="AutoShape 62"/>
          <p:cNvSpPr>
            <a:spLocks noChangeArrowheads="1"/>
          </p:cNvSpPr>
          <p:nvPr/>
        </p:nvSpPr>
        <p:spPr bwMode="auto">
          <a:xfrm>
            <a:off x="2944813" y="4768850"/>
            <a:ext cx="146050" cy="146050"/>
          </a:xfrm>
          <a:prstGeom prst="triangle">
            <a:avLst>
              <a:gd name="adj" fmla="val 50000"/>
            </a:avLst>
          </a:prstGeom>
          <a:solidFill>
            <a:srgbClr val="66FF3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91" name="Oval 63"/>
          <p:cNvSpPr>
            <a:spLocks noChangeAspect="1" noChangeArrowheads="1"/>
          </p:cNvSpPr>
          <p:nvPr/>
        </p:nvSpPr>
        <p:spPr bwMode="auto">
          <a:xfrm>
            <a:off x="6470650" y="2673350"/>
            <a:ext cx="138113" cy="138113"/>
          </a:xfrm>
          <a:prstGeom prst="ellipse">
            <a:avLst/>
          </a:prstGeom>
          <a:solidFill>
            <a:srgbClr val="FF66FF"/>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92" name="Oval 64"/>
          <p:cNvSpPr>
            <a:spLocks noChangeAspect="1" noChangeArrowheads="1"/>
          </p:cNvSpPr>
          <p:nvPr/>
        </p:nvSpPr>
        <p:spPr bwMode="auto">
          <a:xfrm>
            <a:off x="5626100" y="3619500"/>
            <a:ext cx="136525" cy="138113"/>
          </a:xfrm>
          <a:prstGeom prst="ellipse">
            <a:avLst/>
          </a:prstGeom>
          <a:solidFill>
            <a:srgbClr val="FF66FF"/>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93" name="Oval 65"/>
          <p:cNvSpPr>
            <a:spLocks noChangeAspect="1" noChangeArrowheads="1"/>
          </p:cNvSpPr>
          <p:nvPr/>
        </p:nvSpPr>
        <p:spPr bwMode="auto">
          <a:xfrm>
            <a:off x="4721225" y="4219575"/>
            <a:ext cx="136525" cy="138113"/>
          </a:xfrm>
          <a:prstGeom prst="ellipse">
            <a:avLst/>
          </a:prstGeom>
          <a:solidFill>
            <a:srgbClr val="FF66FF"/>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94" name="Oval 66"/>
          <p:cNvSpPr>
            <a:spLocks noChangeAspect="1" noChangeArrowheads="1"/>
          </p:cNvSpPr>
          <p:nvPr/>
        </p:nvSpPr>
        <p:spPr bwMode="auto">
          <a:xfrm>
            <a:off x="2959100" y="4759325"/>
            <a:ext cx="136525" cy="138113"/>
          </a:xfrm>
          <a:prstGeom prst="ellipse">
            <a:avLst/>
          </a:prstGeom>
          <a:solidFill>
            <a:srgbClr val="FF66FF"/>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95" name="AutoShape 67"/>
          <p:cNvSpPr>
            <a:spLocks noChangeArrowheads="1"/>
          </p:cNvSpPr>
          <p:nvPr/>
        </p:nvSpPr>
        <p:spPr bwMode="auto">
          <a:xfrm>
            <a:off x="4743450" y="4540250"/>
            <a:ext cx="182563" cy="182563"/>
          </a:xfrm>
          <a:prstGeom prst="diamond">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96" name="AutoShape 68"/>
          <p:cNvSpPr>
            <a:spLocks noChangeArrowheads="1"/>
          </p:cNvSpPr>
          <p:nvPr/>
        </p:nvSpPr>
        <p:spPr bwMode="auto">
          <a:xfrm>
            <a:off x="5614988" y="4287838"/>
            <a:ext cx="180975" cy="182562"/>
          </a:xfrm>
          <a:prstGeom prst="diamond">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97" name="AutoShape 69"/>
          <p:cNvSpPr>
            <a:spLocks noChangeArrowheads="1"/>
          </p:cNvSpPr>
          <p:nvPr/>
        </p:nvSpPr>
        <p:spPr bwMode="auto">
          <a:xfrm>
            <a:off x="6451600" y="3937000"/>
            <a:ext cx="182563" cy="182563"/>
          </a:xfrm>
          <a:prstGeom prst="diamond">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98" name="AutoShape 70"/>
          <p:cNvSpPr>
            <a:spLocks noChangeArrowheads="1"/>
          </p:cNvSpPr>
          <p:nvPr/>
        </p:nvSpPr>
        <p:spPr bwMode="auto">
          <a:xfrm>
            <a:off x="7397750" y="3479800"/>
            <a:ext cx="182563" cy="182563"/>
          </a:xfrm>
          <a:prstGeom prst="diamond">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399" name="Rectangle 71"/>
          <p:cNvSpPr>
            <a:spLocks noChangeArrowheads="1"/>
          </p:cNvSpPr>
          <p:nvPr/>
        </p:nvSpPr>
        <p:spPr bwMode="auto">
          <a:xfrm>
            <a:off x="3868738" y="4803775"/>
            <a:ext cx="119062" cy="119063"/>
          </a:xfrm>
          <a:prstGeom prst="rect">
            <a:avLst/>
          </a:prstGeom>
          <a:solidFill>
            <a:srgbClr val="00FFFF"/>
          </a:solidFill>
          <a:ln w="9525">
            <a:solidFill>
              <a:srgbClr val="00FFFF"/>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400" name="Rectangle 72"/>
          <p:cNvSpPr>
            <a:spLocks noChangeArrowheads="1"/>
          </p:cNvSpPr>
          <p:nvPr/>
        </p:nvSpPr>
        <p:spPr bwMode="auto">
          <a:xfrm>
            <a:off x="4749800" y="4684713"/>
            <a:ext cx="119063" cy="119062"/>
          </a:xfrm>
          <a:prstGeom prst="rect">
            <a:avLst/>
          </a:prstGeom>
          <a:solidFill>
            <a:srgbClr val="00FFFF"/>
          </a:solidFill>
          <a:ln w="9525">
            <a:solidFill>
              <a:srgbClr val="00FFFF"/>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401" name="Rectangle 73"/>
          <p:cNvSpPr>
            <a:spLocks noChangeArrowheads="1"/>
          </p:cNvSpPr>
          <p:nvPr/>
        </p:nvSpPr>
        <p:spPr bwMode="auto">
          <a:xfrm>
            <a:off x="5657850" y="4535488"/>
            <a:ext cx="119063" cy="119062"/>
          </a:xfrm>
          <a:prstGeom prst="rect">
            <a:avLst/>
          </a:prstGeom>
          <a:solidFill>
            <a:srgbClr val="00FFFF"/>
          </a:solidFill>
          <a:ln w="9525">
            <a:solidFill>
              <a:srgbClr val="00FFFF"/>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402" name="Rectangle 74"/>
          <p:cNvSpPr>
            <a:spLocks noChangeArrowheads="1"/>
          </p:cNvSpPr>
          <p:nvPr/>
        </p:nvSpPr>
        <p:spPr bwMode="auto">
          <a:xfrm>
            <a:off x="6527800" y="4394200"/>
            <a:ext cx="119063" cy="119063"/>
          </a:xfrm>
          <a:prstGeom prst="rect">
            <a:avLst/>
          </a:prstGeom>
          <a:solidFill>
            <a:srgbClr val="00FFFF"/>
          </a:solidFill>
          <a:ln w="9525">
            <a:solidFill>
              <a:srgbClr val="00FFFF"/>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403" name="Rectangle 75"/>
          <p:cNvSpPr>
            <a:spLocks noChangeArrowheads="1"/>
          </p:cNvSpPr>
          <p:nvPr/>
        </p:nvSpPr>
        <p:spPr bwMode="auto">
          <a:xfrm>
            <a:off x="7442200" y="4165600"/>
            <a:ext cx="119063" cy="119063"/>
          </a:xfrm>
          <a:prstGeom prst="rect">
            <a:avLst/>
          </a:prstGeom>
          <a:solidFill>
            <a:srgbClr val="00FFFF"/>
          </a:solidFill>
          <a:ln w="9525">
            <a:solidFill>
              <a:srgbClr val="00FFFF"/>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404" name="Rectangle 76"/>
          <p:cNvSpPr>
            <a:spLocks noGrp="1" noChangeArrowheads="1"/>
          </p:cNvSpPr>
          <p:nvPr>
            <p:ph type="title"/>
          </p:nvPr>
        </p:nvSpPr>
        <p:spPr>
          <a:xfrm>
            <a:off x="468313" y="404813"/>
            <a:ext cx="8447087" cy="839787"/>
          </a:xfrm>
        </p:spPr>
        <p:txBody>
          <a:bodyPr>
            <a:normAutofit fontScale="90000"/>
          </a:bodyPr>
          <a:lstStyle/>
          <a:p>
            <a:pPr eaLnBrk="1" hangingPunct="1"/>
            <a:r>
              <a:rPr lang="el-GR" altLang="el-GR" sz="3400" dirty="0" err="1">
                <a:solidFill>
                  <a:srgbClr val="FFFF00"/>
                </a:solidFill>
              </a:rPr>
              <a:t>Γλυκοζυλιωμένη</a:t>
            </a:r>
            <a:r>
              <a:rPr lang="el-GR" altLang="el-GR" sz="3400" dirty="0">
                <a:solidFill>
                  <a:srgbClr val="FFFF00"/>
                </a:solidFill>
              </a:rPr>
              <a:t> </a:t>
            </a:r>
            <a:r>
              <a:rPr lang="en-US" altLang="el-GR" sz="3400" dirty="0" err="1">
                <a:solidFill>
                  <a:srgbClr val="FFFF00"/>
                </a:solidFill>
              </a:rPr>
              <a:t>Hb</a:t>
            </a:r>
            <a:r>
              <a:rPr lang="en-US" altLang="el-GR" sz="3400" dirty="0">
                <a:solidFill>
                  <a:srgbClr val="FFFF00"/>
                </a:solidFill>
              </a:rPr>
              <a:t> (HbA1C) </a:t>
            </a:r>
            <a:r>
              <a:rPr lang="el-GR" altLang="el-GR" sz="3400" dirty="0">
                <a:solidFill>
                  <a:srgbClr val="FFFF00"/>
                </a:solidFill>
              </a:rPr>
              <a:t>και σχετικός κίνδυνος </a:t>
            </a:r>
            <a:br>
              <a:rPr lang="el-GR" altLang="el-GR" sz="3400" dirty="0">
                <a:solidFill>
                  <a:srgbClr val="FFFF00"/>
                </a:solidFill>
              </a:rPr>
            </a:br>
            <a:r>
              <a:rPr lang="el-GR" altLang="el-GR" sz="3400" dirty="0">
                <a:solidFill>
                  <a:srgbClr val="FFFF00"/>
                </a:solidFill>
              </a:rPr>
              <a:t>για </a:t>
            </a:r>
            <a:r>
              <a:rPr lang="el-GR" altLang="el-GR" sz="3400" dirty="0" err="1">
                <a:solidFill>
                  <a:srgbClr val="FFFF00"/>
                </a:solidFill>
              </a:rPr>
              <a:t>μικροαγγειοπάθεια</a:t>
            </a:r>
            <a:r>
              <a:rPr lang="en-US" altLang="el-GR" sz="3400" dirty="0">
                <a:solidFill>
                  <a:srgbClr val="FFFF00"/>
                </a:solidFill>
              </a:rPr>
              <a:t>: </a:t>
            </a:r>
            <a:r>
              <a:rPr lang="el-GR" altLang="el-GR" sz="3400" dirty="0">
                <a:solidFill>
                  <a:srgbClr val="FFFF00"/>
                </a:solidFill>
              </a:rPr>
              <a:t>Μελέτη </a:t>
            </a:r>
            <a:r>
              <a:rPr lang="en-US" altLang="el-GR" sz="3400" dirty="0">
                <a:solidFill>
                  <a:srgbClr val="FFFF00"/>
                </a:solidFill>
              </a:rPr>
              <a:t>DCCT </a:t>
            </a:r>
          </a:p>
        </p:txBody>
      </p:sp>
      <p:sp>
        <p:nvSpPr>
          <p:cNvPr id="99405" name="AutoShape 77"/>
          <p:cNvSpPr>
            <a:spLocks noChangeArrowheads="1"/>
          </p:cNvSpPr>
          <p:nvPr/>
        </p:nvSpPr>
        <p:spPr bwMode="auto">
          <a:xfrm>
            <a:off x="3860800" y="4668838"/>
            <a:ext cx="184150" cy="182562"/>
          </a:xfrm>
          <a:prstGeom prst="diamond">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406" name="Oval 78"/>
          <p:cNvSpPr>
            <a:spLocks noChangeAspect="1" noChangeArrowheads="1"/>
          </p:cNvSpPr>
          <p:nvPr/>
        </p:nvSpPr>
        <p:spPr bwMode="auto">
          <a:xfrm>
            <a:off x="3852863" y="4559300"/>
            <a:ext cx="134937" cy="138113"/>
          </a:xfrm>
          <a:prstGeom prst="ellipse">
            <a:avLst/>
          </a:prstGeom>
          <a:solidFill>
            <a:srgbClr val="FF66FF"/>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grpSp>
        <p:nvGrpSpPr>
          <p:cNvPr id="99407" name="Group 79"/>
          <p:cNvGrpSpPr>
            <a:grpSpLocks/>
          </p:cNvGrpSpPr>
          <p:nvPr/>
        </p:nvGrpSpPr>
        <p:grpSpPr bwMode="auto">
          <a:xfrm>
            <a:off x="2403475" y="1739900"/>
            <a:ext cx="3257550" cy="1217613"/>
            <a:chOff x="3897" y="1136"/>
            <a:chExt cx="2117" cy="731"/>
          </a:xfrm>
        </p:grpSpPr>
        <p:sp>
          <p:nvSpPr>
            <p:cNvPr id="99413" name="Freeform 80"/>
            <p:cNvSpPr>
              <a:spLocks/>
            </p:cNvSpPr>
            <p:nvPr/>
          </p:nvSpPr>
          <p:spPr bwMode="auto">
            <a:xfrm>
              <a:off x="4288" y="1206"/>
              <a:ext cx="193" cy="25"/>
            </a:xfrm>
            <a:custGeom>
              <a:avLst/>
              <a:gdLst>
                <a:gd name="T0" fmla="*/ 0 w 217"/>
                <a:gd name="T1" fmla="*/ 0 h 25"/>
                <a:gd name="T2" fmla="*/ 0 w 217"/>
                <a:gd name="T3" fmla="*/ 24 h 25"/>
                <a:gd name="T4" fmla="*/ 37 w 217"/>
                <a:gd name="T5" fmla="*/ 25 h 25"/>
                <a:gd name="T6" fmla="*/ 37 w 217"/>
                <a:gd name="T7" fmla="*/ 1 h 25"/>
                <a:gd name="T8" fmla="*/ 0 w 217"/>
                <a:gd name="T9" fmla="*/ 0 h 25"/>
                <a:gd name="T10" fmla="*/ 0 60000 65536"/>
                <a:gd name="T11" fmla="*/ 0 60000 65536"/>
                <a:gd name="T12" fmla="*/ 0 60000 65536"/>
                <a:gd name="T13" fmla="*/ 0 60000 65536"/>
                <a:gd name="T14" fmla="*/ 0 60000 65536"/>
                <a:gd name="T15" fmla="*/ 0 w 217"/>
                <a:gd name="T16" fmla="*/ 0 h 25"/>
                <a:gd name="T17" fmla="*/ 217 w 217"/>
                <a:gd name="T18" fmla="*/ 25 h 25"/>
              </a:gdLst>
              <a:ahLst/>
              <a:cxnLst>
                <a:cxn ang="T10">
                  <a:pos x="T0" y="T1"/>
                </a:cxn>
                <a:cxn ang="T11">
                  <a:pos x="T2" y="T3"/>
                </a:cxn>
                <a:cxn ang="T12">
                  <a:pos x="T4" y="T5"/>
                </a:cxn>
                <a:cxn ang="T13">
                  <a:pos x="T6" y="T7"/>
                </a:cxn>
                <a:cxn ang="T14">
                  <a:pos x="T8" y="T9"/>
                </a:cxn>
              </a:cxnLst>
              <a:rect l="T15" t="T16" r="T17" b="T18"/>
              <a:pathLst>
                <a:path w="217" h="25">
                  <a:moveTo>
                    <a:pt x="0" y="0"/>
                  </a:moveTo>
                  <a:lnTo>
                    <a:pt x="0" y="24"/>
                  </a:lnTo>
                  <a:lnTo>
                    <a:pt x="217" y="25"/>
                  </a:lnTo>
                  <a:lnTo>
                    <a:pt x="217" y="1"/>
                  </a:lnTo>
                  <a:lnTo>
                    <a:pt x="0" y="0"/>
                  </a:lnTo>
                  <a:close/>
                </a:path>
              </a:pathLst>
            </a:custGeom>
            <a:solidFill>
              <a:srgbClr val="FF6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414" name="Freeform 81"/>
            <p:cNvSpPr>
              <a:spLocks/>
            </p:cNvSpPr>
            <p:nvPr/>
          </p:nvSpPr>
          <p:spPr bwMode="black">
            <a:xfrm>
              <a:off x="4288" y="1383"/>
              <a:ext cx="193" cy="25"/>
            </a:xfrm>
            <a:custGeom>
              <a:avLst/>
              <a:gdLst>
                <a:gd name="T0" fmla="*/ 0 w 217"/>
                <a:gd name="T1" fmla="*/ 0 h 25"/>
                <a:gd name="T2" fmla="*/ 0 w 217"/>
                <a:gd name="T3" fmla="*/ 24 h 25"/>
                <a:gd name="T4" fmla="*/ 37 w 217"/>
                <a:gd name="T5" fmla="*/ 25 h 25"/>
                <a:gd name="T6" fmla="*/ 37 w 217"/>
                <a:gd name="T7" fmla="*/ 1 h 25"/>
                <a:gd name="T8" fmla="*/ 0 w 217"/>
                <a:gd name="T9" fmla="*/ 0 h 25"/>
                <a:gd name="T10" fmla="*/ 0 60000 65536"/>
                <a:gd name="T11" fmla="*/ 0 60000 65536"/>
                <a:gd name="T12" fmla="*/ 0 60000 65536"/>
                <a:gd name="T13" fmla="*/ 0 60000 65536"/>
                <a:gd name="T14" fmla="*/ 0 60000 65536"/>
                <a:gd name="T15" fmla="*/ 0 w 217"/>
                <a:gd name="T16" fmla="*/ 0 h 25"/>
                <a:gd name="T17" fmla="*/ 217 w 217"/>
                <a:gd name="T18" fmla="*/ 25 h 25"/>
              </a:gdLst>
              <a:ahLst/>
              <a:cxnLst>
                <a:cxn ang="T10">
                  <a:pos x="T0" y="T1"/>
                </a:cxn>
                <a:cxn ang="T11">
                  <a:pos x="T2" y="T3"/>
                </a:cxn>
                <a:cxn ang="T12">
                  <a:pos x="T4" y="T5"/>
                </a:cxn>
                <a:cxn ang="T13">
                  <a:pos x="T6" y="T7"/>
                </a:cxn>
                <a:cxn ang="T14">
                  <a:pos x="T8" y="T9"/>
                </a:cxn>
              </a:cxnLst>
              <a:rect l="T15" t="T16" r="T17" b="T18"/>
              <a:pathLst>
                <a:path w="217" h="25">
                  <a:moveTo>
                    <a:pt x="0" y="0"/>
                  </a:moveTo>
                  <a:lnTo>
                    <a:pt x="0" y="24"/>
                  </a:lnTo>
                  <a:lnTo>
                    <a:pt x="217" y="25"/>
                  </a:lnTo>
                  <a:lnTo>
                    <a:pt x="217" y="1"/>
                  </a:lnTo>
                  <a:lnTo>
                    <a:pt x="0" y="0"/>
                  </a:lnTo>
                  <a:close/>
                </a:path>
              </a:pathLst>
            </a:custGeom>
            <a:solidFill>
              <a:srgbClr val="00FF00"/>
            </a:soli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415" name="Rectangle 82"/>
            <p:cNvSpPr>
              <a:spLocks noChangeArrowheads="1"/>
            </p:cNvSpPr>
            <p:nvPr/>
          </p:nvSpPr>
          <p:spPr bwMode="auto">
            <a:xfrm>
              <a:off x="4523" y="1158"/>
              <a:ext cx="74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731" name="Rectangle 83"/>
            <p:cNvSpPr>
              <a:spLocks noChangeArrowheads="1"/>
            </p:cNvSpPr>
            <p:nvPr/>
          </p:nvSpPr>
          <p:spPr bwMode="auto">
            <a:xfrm>
              <a:off x="3897" y="1136"/>
              <a:ext cx="2117" cy="147"/>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                    Αμφιβληστροειδοπάθεια</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417" name="Rectangle 84"/>
            <p:cNvSpPr>
              <a:spLocks noChangeArrowheads="1"/>
            </p:cNvSpPr>
            <p:nvPr/>
          </p:nvSpPr>
          <p:spPr bwMode="auto">
            <a:xfrm>
              <a:off x="4523" y="1333"/>
              <a:ext cx="791"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733" name="Rectangle 85"/>
            <p:cNvSpPr>
              <a:spLocks noChangeArrowheads="1"/>
            </p:cNvSpPr>
            <p:nvPr/>
          </p:nvSpPr>
          <p:spPr bwMode="auto">
            <a:xfrm>
              <a:off x="4587" y="1311"/>
              <a:ext cx="785" cy="147"/>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Νεφροπάθεια</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419" name="Freeform 86"/>
            <p:cNvSpPr>
              <a:spLocks/>
            </p:cNvSpPr>
            <p:nvPr/>
          </p:nvSpPr>
          <p:spPr bwMode="auto">
            <a:xfrm>
              <a:off x="4352" y="1181"/>
              <a:ext cx="74" cy="74"/>
            </a:xfrm>
            <a:custGeom>
              <a:avLst/>
              <a:gdLst>
                <a:gd name="T0" fmla="*/ 8 w 83"/>
                <a:gd name="T1" fmla="*/ 74 h 74"/>
                <a:gd name="T2" fmla="*/ 13 w 83"/>
                <a:gd name="T3" fmla="*/ 65 h 74"/>
                <a:gd name="T4" fmla="*/ 15 w 83"/>
                <a:gd name="T5" fmla="*/ 37 h 74"/>
                <a:gd name="T6" fmla="*/ 13 w 83"/>
                <a:gd name="T7" fmla="*/ 18 h 74"/>
                <a:gd name="T8" fmla="*/ 8 w 83"/>
                <a:gd name="T9" fmla="*/ 0 h 74"/>
                <a:gd name="T10" fmla="*/ 4 w 83"/>
                <a:gd name="T11" fmla="*/ 18 h 74"/>
                <a:gd name="T12" fmla="*/ 0 w 83"/>
                <a:gd name="T13" fmla="*/ 37 h 74"/>
                <a:gd name="T14" fmla="*/ 4 w 83"/>
                <a:gd name="T15" fmla="*/ 65 h 74"/>
                <a:gd name="T16" fmla="*/ 8 w 83"/>
                <a:gd name="T17" fmla="*/ 74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74"/>
                <a:gd name="T29" fmla="*/ 83 w 8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74">
                  <a:moveTo>
                    <a:pt x="41" y="74"/>
                  </a:moveTo>
                  <a:lnTo>
                    <a:pt x="73" y="65"/>
                  </a:lnTo>
                  <a:lnTo>
                    <a:pt x="83" y="37"/>
                  </a:lnTo>
                  <a:lnTo>
                    <a:pt x="73" y="18"/>
                  </a:lnTo>
                  <a:lnTo>
                    <a:pt x="41" y="0"/>
                  </a:lnTo>
                  <a:lnTo>
                    <a:pt x="10" y="18"/>
                  </a:lnTo>
                  <a:lnTo>
                    <a:pt x="0" y="37"/>
                  </a:lnTo>
                  <a:lnTo>
                    <a:pt x="10" y="65"/>
                  </a:lnTo>
                  <a:lnTo>
                    <a:pt x="41" y="74"/>
                  </a:lnTo>
                  <a:close/>
                </a:path>
              </a:pathLst>
            </a:custGeom>
            <a:solidFill>
              <a:srgbClr val="377CC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420" name="AutoShape 87"/>
            <p:cNvSpPr>
              <a:spLocks noChangeArrowheads="1"/>
            </p:cNvSpPr>
            <p:nvPr/>
          </p:nvSpPr>
          <p:spPr bwMode="auto">
            <a:xfrm>
              <a:off x="4339" y="1350"/>
              <a:ext cx="92" cy="92"/>
            </a:xfrm>
            <a:prstGeom prst="triangle">
              <a:avLst>
                <a:gd name="adj" fmla="val 50000"/>
              </a:avLst>
            </a:prstGeom>
            <a:solidFill>
              <a:srgbClr val="66FF3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421" name="Oval 88"/>
            <p:cNvSpPr>
              <a:spLocks noChangeArrowheads="1"/>
            </p:cNvSpPr>
            <p:nvPr/>
          </p:nvSpPr>
          <p:spPr bwMode="auto">
            <a:xfrm>
              <a:off x="4348" y="1182"/>
              <a:ext cx="73" cy="75"/>
            </a:xfrm>
            <a:prstGeom prst="ellipse">
              <a:avLst/>
            </a:prstGeom>
            <a:solidFill>
              <a:srgbClr val="FF66FF"/>
            </a:solidFill>
            <a:ln w="12700">
              <a:solidFill>
                <a:srgbClr val="FF66FF"/>
              </a:solidFill>
              <a:round/>
              <a:headEnd/>
              <a:tailEnd/>
            </a:ln>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422" name="Rectangle 89"/>
            <p:cNvSpPr>
              <a:spLocks noChangeArrowheads="1"/>
            </p:cNvSpPr>
            <p:nvPr/>
          </p:nvSpPr>
          <p:spPr bwMode="auto">
            <a:xfrm>
              <a:off x="4523" y="1518"/>
              <a:ext cx="712"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738" name="Rectangle 90"/>
            <p:cNvSpPr>
              <a:spLocks noChangeArrowheads="1"/>
            </p:cNvSpPr>
            <p:nvPr/>
          </p:nvSpPr>
          <p:spPr bwMode="auto">
            <a:xfrm>
              <a:off x="4521" y="1496"/>
              <a:ext cx="838" cy="147"/>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  Νευροπάθεια</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424" name="Rectangle 91"/>
            <p:cNvSpPr>
              <a:spLocks noChangeArrowheads="1"/>
            </p:cNvSpPr>
            <p:nvPr/>
          </p:nvSpPr>
          <p:spPr bwMode="auto">
            <a:xfrm>
              <a:off x="4522" y="1693"/>
              <a:ext cx="1067"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740" name="Rectangle 92"/>
            <p:cNvSpPr>
              <a:spLocks noChangeArrowheads="1"/>
            </p:cNvSpPr>
            <p:nvPr/>
          </p:nvSpPr>
          <p:spPr bwMode="auto">
            <a:xfrm>
              <a:off x="4305" y="1671"/>
              <a:ext cx="1633" cy="15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        Μικρολευκωματινουρία</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426" name="Freeform 93"/>
            <p:cNvSpPr>
              <a:spLocks/>
            </p:cNvSpPr>
            <p:nvPr/>
          </p:nvSpPr>
          <p:spPr bwMode="auto">
            <a:xfrm>
              <a:off x="4288" y="1566"/>
              <a:ext cx="193" cy="25"/>
            </a:xfrm>
            <a:custGeom>
              <a:avLst/>
              <a:gdLst>
                <a:gd name="T0" fmla="*/ 0 w 217"/>
                <a:gd name="T1" fmla="*/ 0 h 25"/>
                <a:gd name="T2" fmla="*/ 0 w 217"/>
                <a:gd name="T3" fmla="*/ 24 h 25"/>
                <a:gd name="T4" fmla="*/ 37 w 217"/>
                <a:gd name="T5" fmla="*/ 25 h 25"/>
                <a:gd name="T6" fmla="*/ 37 w 217"/>
                <a:gd name="T7" fmla="*/ 1 h 25"/>
                <a:gd name="T8" fmla="*/ 0 w 217"/>
                <a:gd name="T9" fmla="*/ 0 h 25"/>
                <a:gd name="T10" fmla="*/ 0 60000 65536"/>
                <a:gd name="T11" fmla="*/ 0 60000 65536"/>
                <a:gd name="T12" fmla="*/ 0 60000 65536"/>
                <a:gd name="T13" fmla="*/ 0 60000 65536"/>
                <a:gd name="T14" fmla="*/ 0 60000 65536"/>
                <a:gd name="T15" fmla="*/ 0 w 217"/>
                <a:gd name="T16" fmla="*/ 0 h 25"/>
                <a:gd name="T17" fmla="*/ 217 w 217"/>
                <a:gd name="T18" fmla="*/ 25 h 25"/>
              </a:gdLst>
              <a:ahLst/>
              <a:cxnLst>
                <a:cxn ang="T10">
                  <a:pos x="T0" y="T1"/>
                </a:cxn>
                <a:cxn ang="T11">
                  <a:pos x="T2" y="T3"/>
                </a:cxn>
                <a:cxn ang="T12">
                  <a:pos x="T4" y="T5"/>
                </a:cxn>
                <a:cxn ang="T13">
                  <a:pos x="T6" y="T7"/>
                </a:cxn>
                <a:cxn ang="T14">
                  <a:pos x="T8" y="T9"/>
                </a:cxn>
              </a:cxnLst>
              <a:rect l="T15" t="T16" r="T17" b="T18"/>
              <a:pathLst>
                <a:path w="217" h="25">
                  <a:moveTo>
                    <a:pt x="0" y="0"/>
                  </a:moveTo>
                  <a:lnTo>
                    <a:pt x="0" y="24"/>
                  </a:lnTo>
                  <a:lnTo>
                    <a:pt x="217" y="25"/>
                  </a:lnTo>
                  <a:lnTo>
                    <a:pt x="217" y="1"/>
                  </a:lnTo>
                  <a:lnTo>
                    <a:pt x="0" y="0"/>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427" name="Freeform 94"/>
            <p:cNvSpPr>
              <a:spLocks/>
            </p:cNvSpPr>
            <p:nvPr/>
          </p:nvSpPr>
          <p:spPr bwMode="auto">
            <a:xfrm>
              <a:off x="4288" y="1741"/>
              <a:ext cx="193" cy="25"/>
            </a:xfrm>
            <a:custGeom>
              <a:avLst/>
              <a:gdLst>
                <a:gd name="T0" fmla="*/ 0 w 217"/>
                <a:gd name="T1" fmla="*/ 0 h 25"/>
                <a:gd name="T2" fmla="*/ 0 w 217"/>
                <a:gd name="T3" fmla="*/ 24 h 25"/>
                <a:gd name="T4" fmla="*/ 37 w 217"/>
                <a:gd name="T5" fmla="*/ 25 h 25"/>
                <a:gd name="T6" fmla="*/ 37 w 217"/>
                <a:gd name="T7" fmla="*/ 1 h 25"/>
                <a:gd name="T8" fmla="*/ 0 w 217"/>
                <a:gd name="T9" fmla="*/ 0 h 25"/>
                <a:gd name="T10" fmla="*/ 0 60000 65536"/>
                <a:gd name="T11" fmla="*/ 0 60000 65536"/>
                <a:gd name="T12" fmla="*/ 0 60000 65536"/>
                <a:gd name="T13" fmla="*/ 0 60000 65536"/>
                <a:gd name="T14" fmla="*/ 0 60000 65536"/>
                <a:gd name="T15" fmla="*/ 0 w 217"/>
                <a:gd name="T16" fmla="*/ 0 h 25"/>
                <a:gd name="T17" fmla="*/ 217 w 217"/>
                <a:gd name="T18" fmla="*/ 25 h 25"/>
              </a:gdLst>
              <a:ahLst/>
              <a:cxnLst>
                <a:cxn ang="T10">
                  <a:pos x="T0" y="T1"/>
                </a:cxn>
                <a:cxn ang="T11">
                  <a:pos x="T2" y="T3"/>
                </a:cxn>
                <a:cxn ang="T12">
                  <a:pos x="T4" y="T5"/>
                </a:cxn>
                <a:cxn ang="T13">
                  <a:pos x="T6" y="T7"/>
                </a:cxn>
                <a:cxn ang="T14">
                  <a:pos x="T8" y="T9"/>
                </a:cxn>
              </a:cxnLst>
              <a:rect l="T15" t="T16" r="T17" b="T18"/>
              <a:pathLst>
                <a:path w="217" h="25">
                  <a:moveTo>
                    <a:pt x="0" y="0"/>
                  </a:moveTo>
                  <a:lnTo>
                    <a:pt x="0" y="24"/>
                  </a:lnTo>
                  <a:lnTo>
                    <a:pt x="217" y="25"/>
                  </a:lnTo>
                  <a:lnTo>
                    <a:pt x="217" y="1"/>
                  </a:lnTo>
                  <a:lnTo>
                    <a:pt x="0" y="0"/>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428" name="Rectangle 95"/>
            <p:cNvSpPr>
              <a:spLocks noChangeArrowheads="1"/>
            </p:cNvSpPr>
            <p:nvPr/>
          </p:nvSpPr>
          <p:spPr bwMode="auto">
            <a:xfrm>
              <a:off x="4346" y="1711"/>
              <a:ext cx="77" cy="87"/>
            </a:xfrm>
            <a:prstGeom prst="rect">
              <a:avLst/>
            </a:prstGeom>
            <a:solidFill>
              <a:srgbClr val="00FFFF"/>
            </a:solidFill>
            <a:ln w="9525">
              <a:solidFill>
                <a:srgbClr val="00FFFF"/>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99429" name="AutoShape 96"/>
            <p:cNvSpPr>
              <a:spLocks noChangeArrowheads="1"/>
            </p:cNvSpPr>
            <p:nvPr/>
          </p:nvSpPr>
          <p:spPr bwMode="auto">
            <a:xfrm>
              <a:off x="4329" y="1521"/>
              <a:ext cx="115" cy="115"/>
            </a:xfrm>
            <a:prstGeom prst="diamond">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grpSp>
      <p:sp>
        <p:nvSpPr>
          <p:cNvPr id="99408" name="AutoShape 97"/>
          <p:cNvSpPr>
            <a:spLocks noChangeArrowheads="1"/>
          </p:cNvSpPr>
          <p:nvPr/>
        </p:nvSpPr>
        <p:spPr bwMode="auto">
          <a:xfrm>
            <a:off x="6527800" y="3114675"/>
            <a:ext cx="146050" cy="146050"/>
          </a:xfrm>
          <a:prstGeom prst="triangle">
            <a:avLst>
              <a:gd name="adj" fmla="val 50000"/>
            </a:avLst>
          </a:prstGeom>
          <a:solidFill>
            <a:srgbClr val="66FF3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sp>
        <p:nvSpPr>
          <p:cNvPr id="155746" name="Rectangle 98"/>
          <p:cNvSpPr>
            <a:spLocks noChangeArrowheads="1"/>
          </p:cNvSpPr>
          <p:nvPr/>
        </p:nvSpPr>
        <p:spPr bwMode="auto">
          <a:xfrm>
            <a:off x="1792288" y="1754188"/>
            <a:ext cx="207962"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outerShdw blurRad="38100" dist="38100" dir="2700000" algn="tl">
                    <a:srgbClr val="000000"/>
                  </a:outerShdw>
                </a:effectLst>
                <a:uLnTx/>
                <a:uFillTx/>
                <a:latin typeface="Arial" pitchFamily="34" charset="0"/>
                <a:ea typeface="+mn-ea"/>
                <a:cs typeface="Arial" charset="0"/>
              </a:rPr>
              <a:t>20</a:t>
            </a:r>
            <a:endParaRPr kumimoji="0" lang="en-US" sz="16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charset="0"/>
            </a:endParaRPr>
          </a:p>
        </p:txBody>
      </p:sp>
      <p:sp>
        <p:nvSpPr>
          <p:cNvPr id="99410" name="Line 99"/>
          <p:cNvSpPr>
            <a:spLocks noChangeShapeType="1"/>
          </p:cNvSpPr>
          <p:nvPr/>
        </p:nvSpPr>
        <p:spPr bwMode="auto">
          <a:xfrm>
            <a:off x="2051050" y="2286000"/>
            <a:ext cx="88900" cy="1588"/>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411" name="Line 100"/>
          <p:cNvSpPr>
            <a:spLocks noChangeShapeType="1"/>
          </p:cNvSpPr>
          <p:nvPr/>
        </p:nvSpPr>
        <p:spPr bwMode="auto">
          <a:xfrm flipV="1">
            <a:off x="2136775" y="5029200"/>
            <a:ext cx="1588" cy="87313"/>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412" name="Line 101"/>
          <p:cNvSpPr>
            <a:spLocks noChangeShapeType="1"/>
          </p:cNvSpPr>
          <p:nvPr/>
        </p:nvSpPr>
        <p:spPr bwMode="auto">
          <a:xfrm>
            <a:off x="2051050" y="5022850"/>
            <a:ext cx="88900" cy="0"/>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xmlns="" val="426322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99330" name="Freeform 2"/>
          <p:cNvSpPr>
            <a:spLocks/>
          </p:cNvSpPr>
          <p:nvPr/>
        </p:nvSpPr>
        <p:spPr bwMode="black">
          <a:xfrm>
            <a:off x="2124075" y="2171700"/>
            <a:ext cx="5349875" cy="2822575"/>
          </a:xfrm>
          <a:custGeom>
            <a:avLst/>
            <a:gdLst>
              <a:gd name="T0" fmla="*/ 0 w 3791"/>
              <a:gd name="T1" fmla="*/ 2147483646 h 1778"/>
              <a:gd name="T2" fmla="*/ 2147483646 w 3791"/>
              <a:gd name="T3" fmla="*/ 2147483646 h 1778"/>
              <a:gd name="T4" fmla="*/ 2147483646 w 3791"/>
              <a:gd name="T5" fmla="*/ 2147483646 h 1778"/>
              <a:gd name="T6" fmla="*/ 2147483646 w 3791"/>
              <a:gd name="T7" fmla="*/ 2147483646 h 1778"/>
              <a:gd name="T8" fmla="*/ 2147483646 w 3791"/>
              <a:gd name="T9" fmla="*/ 2147483646 h 1778"/>
              <a:gd name="T10" fmla="*/ 2147483646 w 3791"/>
              <a:gd name="T11" fmla="*/ 2147483646 h 1778"/>
              <a:gd name="T12" fmla="*/ 2147483646 w 3791"/>
              <a:gd name="T13" fmla="*/ 2147483646 h 1778"/>
              <a:gd name="T14" fmla="*/ 2147483646 w 3791"/>
              <a:gd name="T15" fmla="*/ 2147483646 h 1778"/>
              <a:gd name="T16" fmla="*/ 2147483646 w 3791"/>
              <a:gd name="T17" fmla="*/ 2147483646 h 1778"/>
              <a:gd name="T18" fmla="*/ 2147483646 w 3791"/>
              <a:gd name="T19" fmla="*/ 2147483646 h 1778"/>
              <a:gd name="T20" fmla="*/ 2147483646 w 3791"/>
              <a:gd name="T21" fmla="*/ 2147483646 h 1778"/>
              <a:gd name="T22" fmla="*/ 2147483646 w 3791"/>
              <a:gd name="T23" fmla="*/ 2147483646 h 1778"/>
              <a:gd name="T24" fmla="*/ 2147483646 w 3791"/>
              <a:gd name="T25" fmla="*/ 2147483646 h 1778"/>
              <a:gd name="T26" fmla="*/ 2147483646 w 3791"/>
              <a:gd name="T27" fmla="*/ 0 h 1778"/>
              <a:gd name="T28" fmla="*/ 2147483646 w 3791"/>
              <a:gd name="T29" fmla="*/ 2147483646 h 1778"/>
              <a:gd name="T30" fmla="*/ 2147483646 w 3791"/>
              <a:gd name="T31" fmla="*/ 2147483646 h 1778"/>
              <a:gd name="T32" fmla="*/ 2147483646 w 3791"/>
              <a:gd name="T33" fmla="*/ 2147483646 h 1778"/>
              <a:gd name="T34" fmla="*/ 2147483646 w 3791"/>
              <a:gd name="T35" fmla="*/ 2147483646 h 1778"/>
              <a:gd name="T36" fmla="*/ 2147483646 w 3791"/>
              <a:gd name="T37" fmla="*/ 2147483646 h 1778"/>
              <a:gd name="T38" fmla="*/ 2147483646 w 3791"/>
              <a:gd name="T39" fmla="*/ 2147483646 h 1778"/>
              <a:gd name="T40" fmla="*/ 2147483646 w 3791"/>
              <a:gd name="T41" fmla="*/ 2147483646 h 1778"/>
              <a:gd name="T42" fmla="*/ 2147483646 w 3791"/>
              <a:gd name="T43" fmla="*/ 2147483646 h 1778"/>
              <a:gd name="T44" fmla="*/ 2147483646 w 3791"/>
              <a:gd name="T45" fmla="*/ 2147483646 h 1778"/>
              <a:gd name="T46" fmla="*/ 2147483646 w 3791"/>
              <a:gd name="T47" fmla="*/ 2147483646 h 1778"/>
              <a:gd name="T48" fmla="*/ 2147483646 w 3791"/>
              <a:gd name="T49" fmla="*/ 2147483646 h 1778"/>
              <a:gd name="T50" fmla="*/ 2147483646 w 3791"/>
              <a:gd name="T51" fmla="*/ 2147483646 h 1778"/>
              <a:gd name="T52" fmla="*/ 2147483646 w 3791"/>
              <a:gd name="T53" fmla="*/ 2147483646 h 1778"/>
              <a:gd name="T54" fmla="*/ 2147483646 w 3791"/>
              <a:gd name="T55" fmla="*/ 2147483646 h 1778"/>
              <a:gd name="T56" fmla="*/ 2147483646 w 3791"/>
              <a:gd name="T57" fmla="*/ 2147483646 h 1778"/>
              <a:gd name="T58" fmla="*/ 0 w 3791"/>
              <a:gd name="T59" fmla="*/ 2147483646 h 17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91"/>
              <a:gd name="T91" fmla="*/ 0 h 1778"/>
              <a:gd name="T92" fmla="*/ 3791 w 3791"/>
              <a:gd name="T93" fmla="*/ 1778 h 17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91" h="1778">
                <a:moveTo>
                  <a:pt x="0" y="1755"/>
                </a:moveTo>
                <a:lnTo>
                  <a:pt x="3" y="1778"/>
                </a:lnTo>
                <a:lnTo>
                  <a:pt x="635" y="1704"/>
                </a:lnTo>
                <a:lnTo>
                  <a:pt x="1266" y="1594"/>
                </a:lnTo>
                <a:lnTo>
                  <a:pt x="1267" y="1594"/>
                </a:lnTo>
                <a:lnTo>
                  <a:pt x="1899" y="1419"/>
                </a:lnTo>
                <a:lnTo>
                  <a:pt x="1901" y="1418"/>
                </a:lnTo>
                <a:lnTo>
                  <a:pt x="2522" y="1124"/>
                </a:lnTo>
                <a:lnTo>
                  <a:pt x="2524" y="1123"/>
                </a:lnTo>
                <a:lnTo>
                  <a:pt x="3157" y="681"/>
                </a:lnTo>
                <a:lnTo>
                  <a:pt x="3159" y="680"/>
                </a:lnTo>
                <a:lnTo>
                  <a:pt x="3791" y="17"/>
                </a:lnTo>
                <a:lnTo>
                  <a:pt x="3774" y="0"/>
                </a:lnTo>
                <a:lnTo>
                  <a:pt x="3142" y="663"/>
                </a:lnTo>
                <a:lnTo>
                  <a:pt x="3150" y="671"/>
                </a:lnTo>
                <a:lnTo>
                  <a:pt x="3144" y="662"/>
                </a:lnTo>
                <a:lnTo>
                  <a:pt x="2511" y="1104"/>
                </a:lnTo>
                <a:lnTo>
                  <a:pt x="2517" y="1113"/>
                </a:lnTo>
                <a:lnTo>
                  <a:pt x="2512" y="1103"/>
                </a:lnTo>
                <a:lnTo>
                  <a:pt x="1891" y="1397"/>
                </a:lnTo>
                <a:lnTo>
                  <a:pt x="1896" y="1407"/>
                </a:lnTo>
                <a:lnTo>
                  <a:pt x="1893" y="1396"/>
                </a:lnTo>
                <a:lnTo>
                  <a:pt x="1261" y="1571"/>
                </a:lnTo>
                <a:lnTo>
                  <a:pt x="1264" y="1582"/>
                </a:lnTo>
                <a:lnTo>
                  <a:pt x="1262" y="1571"/>
                </a:lnTo>
                <a:lnTo>
                  <a:pt x="631" y="1681"/>
                </a:lnTo>
                <a:lnTo>
                  <a:pt x="633" y="1692"/>
                </a:lnTo>
                <a:lnTo>
                  <a:pt x="632" y="1681"/>
                </a:lnTo>
                <a:lnTo>
                  <a:pt x="0" y="1755"/>
                </a:lnTo>
                <a:close/>
              </a:path>
            </a:pathLst>
          </a:custGeom>
          <a:solidFill>
            <a:srgbClr val="00FF00"/>
          </a:soli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el-GR"/>
          </a:p>
        </p:txBody>
      </p:sp>
      <p:sp>
        <p:nvSpPr>
          <p:cNvPr id="99331" name="AutoShape 3"/>
          <p:cNvSpPr>
            <a:spLocks noChangeArrowheads="1"/>
          </p:cNvSpPr>
          <p:nvPr/>
        </p:nvSpPr>
        <p:spPr bwMode="auto">
          <a:xfrm>
            <a:off x="5610225" y="3857625"/>
            <a:ext cx="146050" cy="146050"/>
          </a:xfrm>
          <a:prstGeom prst="triangle">
            <a:avLst>
              <a:gd name="adj" fmla="val 50000"/>
            </a:avLst>
          </a:prstGeom>
          <a:solidFill>
            <a:srgbClr val="66FF3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32" name="AutoShape 4"/>
          <p:cNvSpPr>
            <a:spLocks noChangeArrowheads="1"/>
          </p:cNvSpPr>
          <p:nvPr/>
        </p:nvSpPr>
        <p:spPr bwMode="auto">
          <a:xfrm>
            <a:off x="7399338" y="2111375"/>
            <a:ext cx="147637" cy="146050"/>
          </a:xfrm>
          <a:prstGeom prst="triangle">
            <a:avLst>
              <a:gd name="adj" fmla="val 50000"/>
            </a:avLst>
          </a:prstGeom>
          <a:solidFill>
            <a:srgbClr val="66FF3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33" name="AutoShape 5"/>
          <p:cNvSpPr>
            <a:spLocks noChangeArrowheads="1"/>
          </p:cNvSpPr>
          <p:nvPr/>
        </p:nvSpPr>
        <p:spPr bwMode="auto">
          <a:xfrm>
            <a:off x="4724400" y="4330700"/>
            <a:ext cx="146050" cy="146050"/>
          </a:xfrm>
          <a:prstGeom prst="triangle">
            <a:avLst>
              <a:gd name="adj" fmla="val 50000"/>
            </a:avLst>
          </a:prstGeom>
          <a:solidFill>
            <a:srgbClr val="66FF3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34" name="Rectangle 6"/>
          <p:cNvSpPr>
            <a:spLocks noChangeArrowheads="1"/>
          </p:cNvSpPr>
          <p:nvPr/>
        </p:nvSpPr>
        <p:spPr bwMode="auto">
          <a:xfrm>
            <a:off x="2946400" y="4864100"/>
            <a:ext cx="119063" cy="119063"/>
          </a:xfrm>
          <a:prstGeom prst="rect">
            <a:avLst/>
          </a:prstGeom>
          <a:solidFill>
            <a:srgbClr val="00FFFF"/>
          </a:solidFill>
          <a:ln w="9525">
            <a:solidFill>
              <a:srgbClr val="00FFFF"/>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35" name="AutoShape 7"/>
          <p:cNvSpPr>
            <a:spLocks noChangeArrowheads="1"/>
          </p:cNvSpPr>
          <p:nvPr/>
        </p:nvSpPr>
        <p:spPr bwMode="auto">
          <a:xfrm>
            <a:off x="3838575" y="4597400"/>
            <a:ext cx="146050" cy="146050"/>
          </a:xfrm>
          <a:prstGeom prst="triangle">
            <a:avLst>
              <a:gd name="adj" fmla="val 50000"/>
            </a:avLst>
          </a:prstGeom>
          <a:solidFill>
            <a:srgbClr val="66FF3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56" name="Rectangle 8"/>
          <p:cNvSpPr>
            <a:spLocks noChangeArrowheads="1"/>
          </p:cNvSpPr>
          <p:nvPr/>
        </p:nvSpPr>
        <p:spPr bwMode="auto">
          <a:xfrm>
            <a:off x="468313" y="5902595"/>
            <a:ext cx="6745287" cy="812530"/>
          </a:xfrm>
          <a:prstGeom prst="rect">
            <a:avLst/>
          </a:prstGeom>
          <a:noFill/>
          <a:ln w="9525">
            <a:noFill/>
            <a:miter lim="800000"/>
            <a:headEnd/>
            <a:tailEnd/>
          </a:ln>
          <a:effectLst/>
        </p:spPr>
        <p:txBody>
          <a:bodyPr lIns="0" tIns="0" rIns="0" bIns="0" anchor="b">
            <a:spAutoFit/>
          </a:bodyPr>
          <a:lstStyle/>
          <a:p>
            <a:pPr>
              <a:defRPr/>
            </a:pPr>
            <a:r>
              <a:rPr lang="en-US" sz="1200" b="1" dirty="0">
                <a:solidFill>
                  <a:schemeClr val="bg1"/>
                </a:solidFill>
                <a:effectLst>
                  <a:outerShdw blurRad="38100" dist="38100" dir="2700000" algn="tl">
                    <a:srgbClr val="000000"/>
                  </a:outerShdw>
                </a:effectLst>
                <a:latin typeface="Arial" pitchFamily="34" charset="0"/>
                <a:cs typeface="Arial" pitchFamily="34" charset="0"/>
              </a:rPr>
              <a:t>DCCT</a:t>
            </a:r>
            <a:r>
              <a:rPr lang="el-GR" sz="1200" b="1" dirty="0">
                <a:solidFill>
                  <a:schemeClr val="bg1"/>
                </a:solidFill>
                <a:effectLst>
                  <a:outerShdw blurRad="38100" dist="38100" dir="2700000" algn="tl">
                    <a:srgbClr val="000000"/>
                  </a:outerShdw>
                </a:effectLst>
                <a:latin typeface="Arial" pitchFamily="34" charset="0"/>
              </a:rPr>
              <a:t>:</a:t>
            </a:r>
            <a:r>
              <a:rPr lang="en-US" sz="1200" b="1" dirty="0">
                <a:solidFill>
                  <a:schemeClr val="bg1"/>
                </a:solidFill>
                <a:effectLst>
                  <a:outerShdw blurRad="38100" dist="38100" dir="2700000" algn="tl">
                    <a:srgbClr val="000000"/>
                  </a:outerShdw>
                </a:effectLst>
                <a:latin typeface="Arial" pitchFamily="34" charset="0"/>
                <a:cs typeface="Arial" pitchFamily="34" charset="0"/>
              </a:rPr>
              <a:t> </a:t>
            </a:r>
            <a:r>
              <a:rPr lang="el-GR" sz="1200" b="1" dirty="0">
                <a:solidFill>
                  <a:schemeClr val="bg1"/>
                </a:solidFill>
                <a:effectLst>
                  <a:outerShdw blurRad="38100" dist="38100" dir="2700000" algn="tl">
                    <a:srgbClr val="000000"/>
                  </a:outerShdw>
                </a:effectLst>
                <a:latin typeface="Arial" pitchFamily="34" charset="0"/>
              </a:rPr>
              <a:t>Μελέτη Ελέγχου του Διαβήτη και των Επιπλοκών του</a:t>
            </a:r>
            <a:r>
              <a:rPr lang="en-US" sz="1200" b="1" dirty="0">
                <a:solidFill>
                  <a:schemeClr val="bg1"/>
                </a:solidFill>
                <a:effectLst>
                  <a:outerShdw blurRad="38100" dist="38100" dir="2700000" algn="tl">
                    <a:srgbClr val="000000"/>
                  </a:outerShdw>
                </a:effectLst>
                <a:latin typeface="Arial" pitchFamily="34" charset="0"/>
              </a:rPr>
              <a:t>.</a:t>
            </a:r>
          </a:p>
          <a:p>
            <a:pPr>
              <a:spcBef>
                <a:spcPct val="40000"/>
              </a:spcBef>
              <a:defRPr/>
            </a:pPr>
            <a:r>
              <a:rPr lang="en-US" sz="1200" b="1" dirty="0">
                <a:solidFill>
                  <a:srgbClr val="FFFFFF"/>
                </a:solidFill>
                <a:effectLst>
                  <a:outerShdw blurRad="38100" dist="38100" dir="2700000" algn="tl">
                    <a:srgbClr val="000000"/>
                  </a:outerShdw>
                </a:effectLst>
                <a:latin typeface="Arial" pitchFamily="34" charset="0"/>
              </a:rPr>
              <a:t>1.  Adapted from Skyler JS. </a:t>
            </a:r>
            <a:r>
              <a:rPr lang="en-US" sz="1200" b="1" i="1" dirty="0" err="1">
                <a:solidFill>
                  <a:srgbClr val="FFFFFF"/>
                </a:solidFill>
                <a:effectLst>
                  <a:outerShdw blurRad="38100" dist="38100" dir="2700000" algn="tl">
                    <a:srgbClr val="000000"/>
                  </a:outerShdw>
                </a:effectLst>
                <a:latin typeface="Arial" pitchFamily="34" charset="0"/>
              </a:rPr>
              <a:t>Endocrinol</a:t>
            </a:r>
            <a:r>
              <a:rPr lang="en-US" sz="1200" b="1" i="1" dirty="0">
                <a:solidFill>
                  <a:srgbClr val="FFFFFF"/>
                </a:solidFill>
                <a:effectLst>
                  <a:outerShdw blurRad="38100" dist="38100" dir="2700000" algn="tl">
                    <a:srgbClr val="000000"/>
                  </a:outerShdw>
                </a:effectLst>
                <a:latin typeface="Arial" pitchFamily="34" charset="0"/>
              </a:rPr>
              <a:t> </a:t>
            </a:r>
            <a:r>
              <a:rPr lang="en-US" sz="1200" b="1" i="1" dirty="0" err="1">
                <a:solidFill>
                  <a:srgbClr val="FFFFFF"/>
                </a:solidFill>
                <a:effectLst>
                  <a:outerShdw blurRad="38100" dist="38100" dir="2700000" algn="tl">
                    <a:srgbClr val="000000"/>
                  </a:outerShdw>
                </a:effectLst>
                <a:latin typeface="Arial" pitchFamily="34" charset="0"/>
              </a:rPr>
              <a:t>Metab</a:t>
            </a:r>
            <a:r>
              <a:rPr lang="en-US" sz="1200" b="1" i="1" dirty="0">
                <a:solidFill>
                  <a:srgbClr val="FFFFFF"/>
                </a:solidFill>
                <a:effectLst>
                  <a:outerShdw blurRad="38100" dist="38100" dir="2700000" algn="tl">
                    <a:srgbClr val="000000"/>
                  </a:outerShdw>
                </a:effectLst>
                <a:latin typeface="Arial" pitchFamily="34" charset="0"/>
              </a:rPr>
              <a:t> </a:t>
            </a:r>
            <a:r>
              <a:rPr lang="en-US" sz="1200" b="1" i="1" dirty="0" err="1">
                <a:solidFill>
                  <a:srgbClr val="FFFFFF"/>
                </a:solidFill>
                <a:effectLst>
                  <a:outerShdw blurRad="38100" dist="38100" dir="2700000" algn="tl">
                    <a:srgbClr val="000000"/>
                  </a:outerShdw>
                </a:effectLst>
                <a:latin typeface="Arial" pitchFamily="34" charset="0"/>
              </a:rPr>
              <a:t>Clin</a:t>
            </a:r>
            <a:r>
              <a:rPr lang="en-US" sz="1200" b="1" i="1" dirty="0">
                <a:solidFill>
                  <a:srgbClr val="FFFFFF"/>
                </a:solidFill>
                <a:effectLst>
                  <a:outerShdw blurRad="38100" dist="38100" dir="2700000" algn="tl">
                    <a:srgbClr val="000000"/>
                  </a:outerShdw>
                </a:effectLst>
                <a:latin typeface="Arial" pitchFamily="34" charset="0"/>
              </a:rPr>
              <a:t> North Am. </a:t>
            </a:r>
            <a:r>
              <a:rPr lang="en-US" sz="1200" b="1" dirty="0">
                <a:solidFill>
                  <a:srgbClr val="FFFFFF"/>
                </a:solidFill>
                <a:effectLst>
                  <a:outerShdw blurRad="38100" dist="38100" dir="2700000" algn="tl">
                    <a:srgbClr val="000000"/>
                  </a:outerShdw>
                </a:effectLst>
                <a:latin typeface="Arial" pitchFamily="34" charset="0"/>
              </a:rPr>
              <a:t>1996;25:243-254.</a:t>
            </a:r>
          </a:p>
          <a:p>
            <a:pPr>
              <a:defRPr/>
            </a:pPr>
            <a:r>
              <a:rPr lang="en-US" sz="1200" b="1" dirty="0">
                <a:solidFill>
                  <a:srgbClr val="FFFFFF"/>
                </a:solidFill>
                <a:effectLst>
                  <a:outerShdw blurRad="38100" dist="38100" dir="2700000" algn="tl">
                    <a:srgbClr val="000000"/>
                  </a:outerShdw>
                </a:effectLst>
                <a:latin typeface="Arial" pitchFamily="34" charset="0"/>
              </a:rPr>
              <a:t>2.  DCCT. </a:t>
            </a:r>
            <a:r>
              <a:rPr lang="en-US" sz="1200" b="1" i="1" dirty="0">
                <a:solidFill>
                  <a:srgbClr val="FFFFFF"/>
                </a:solidFill>
                <a:effectLst>
                  <a:outerShdw blurRad="38100" dist="38100" dir="2700000" algn="tl">
                    <a:srgbClr val="000000"/>
                  </a:outerShdw>
                </a:effectLst>
                <a:latin typeface="Arial" pitchFamily="34" charset="0"/>
              </a:rPr>
              <a:t>N </a:t>
            </a:r>
            <a:r>
              <a:rPr lang="en-US" sz="1200" b="1" i="1" dirty="0" err="1">
                <a:solidFill>
                  <a:srgbClr val="FFFFFF"/>
                </a:solidFill>
                <a:effectLst>
                  <a:outerShdw blurRad="38100" dist="38100" dir="2700000" algn="tl">
                    <a:srgbClr val="000000"/>
                  </a:outerShdw>
                </a:effectLst>
                <a:latin typeface="Arial" pitchFamily="34" charset="0"/>
              </a:rPr>
              <a:t>Engl</a:t>
            </a:r>
            <a:r>
              <a:rPr lang="en-US" sz="1200" b="1" i="1" dirty="0">
                <a:solidFill>
                  <a:srgbClr val="FFFFFF"/>
                </a:solidFill>
                <a:effectLst>
                  <a:outerShdw blurRad="38100" dist="38100" dir="2700000" algn="tl">
                    <a:srgbClr val="000000"/>
                  </a:outerShdw>
                </a:effectLst>
                <a:latin typeface="Arial" pitchFamily="34" charset="0"/>
              </a:rPr>
              <a:t> J Med.</a:t>
            </a:r>
            <a:r>
              <a:rPr lang="en-US" sz="1200" b="1" dirty="0">
                <a:solidFill>
                  <a:srgbClr val="FFFFFF"/>
                </a:solidFill>
                <a:effectLst>
                  <a:outerShdw blurRad="38100" dist="38100" dir="2700000" algn="tl">
                    <a:srgbClr val="000000"/>
                  </a:outerShdw>
                </a:effectLst>
                <a:latin typeface="Arial" pitchFamily="34" charset="0"/>
              </a:rPr>
              <a:t> 1993;329:977-986.</a:t>
            </a:r>
          </a:p>
          <a:p>
            <a:pPr>
              <a:defRPr/>
            </a:pPr>
            <a:r>
              <a:rPr lang="en-US" sz="1200" b="1" dirty="0">
                <a:solidFill>
                  <a:srgbClr val="FFFFFF"/>
                </a:solidFill>
                <a:effectLst>
                  <a:outerShdw blurRad="38100" dist="38100" dir="2700000" algn="tl">
                    <a:srgbClr val="000000"/>
                  </a:outerShdw>
                </a:effectLst>
                <a:latin typeface="Arial" pitchFamily="34" charset="0"/>
              </a:rPr>
              <a:t>3.  DCCT. </a:t>
            </a:r>
            <a:r>
              <a:rPr lang="en-US" sz="1200" b="1" i="1" dirty="0">
                <a:solidFill>
                  <a:srgbClr val="FFFFFF"/>
                </a:solidFill>
                <a:effectLst>
                  <a:outerShdw blurRad="38100" dist="38100" dir="2700000" algn="tl">
                    <a:srgbClr val="000000"/>
                  </a:outerShdw>
                </a:effectLst>
                <a:latin typeface="Arial" pitchFamily="34" charset="0"/>
              </a:rPr>
              <a:t>Diabetes</a:t>
            </a:r>
            <a:r>
              <a:rPr lang="en-US" sz="1200" b="1" dirty="0">
                <a:solidFill>
                  <a:srgbClr val="FFFFFF"/>
                </a:solidFill>
                <a:effectLst>
                  <a:outerShdw blurRad="38100" dist="38100" dir="2700000" algn="tl">
                    <a:srgbClr val="000000"/>
                  </a:outerShdw>
                </a:effectLst>
                <a:latin typeface="Arial" pitchFamily="34" charset="0"/>
              </a:rPr>
              <a:t>. 1995;44:968-983.</a:t>
            </a:r>
          </a:p>
        </p:txBody>
      </p:sp>
      <p:sp>
        <p:nvSpPr>
          <p:cNvPr id="155657" name="Rectangle 9"/>
          <p:cNvSpPr>
            <a:spLocks noChangeArrowheads="1"/>
          </p:cNvSpPr>
          <p:nvPr/>
        </p:nvSpPr>
        <p:spPr bwMode="auto">
          <a:xfrm rot="16200000">
            <a:off x="369094" y="3467894"/>
            <a:ext cx="2225675" cy="280987"/>
          </a:xfrm>
          <a:prstGeom prst="rect">
            <a:avLst/>
          </a:prstGeom>
          <a:noFill/>
          <a:ln w="9525">
            <a:noFill/>
            <a:miter lim="800000"/>
            <a:headEnd/>
            <a:tailEnd/>
          </a:ln>
        </p:spPr>
        <p:txBody>
          <a:bodyPr wrap="none" lIns="0" tIns="0" rIns="0" bIns="0">
            <a:spAutoFit/>
          </a:bodyPr>
          <a:lstStyle/>
          <a:p>
            <a:pPr algn="ctr">
              <a:defRPr/>
            </a:pPr>
            <a:r>
              <a:rPr lang="el-GR" sz="2000" b="1">
                <a:solidFill>
                  <a:srgbClr val="FFFFFF"/>
                </a:solidFill>
                <a:effectLst>
                  <a:outerShdw blurRad="38100" dist="38100" dir="2700000" algn="tl">
                    <a:srgbClr val="000000"/>
                  </a:outerShdw>
                </a:effectLst>
                <a:latin typeface="Arial" pitchFamily="34" charset="0"/>
              </a:rPr>
              <a:t>Σχετικός Κίνδυνος</a:t>
            </a:r>
            <a:endParaRPr lang="en-US" sz="2000">
              <a:effectLst>
                <a:outerShdw blurRad="38100" dist="38100" dir="2700000" algn="tl">
                  <a:srgbClr val="000000"/>
                </a:outerShdw>
              </a:effectLst>
              <a:latin typeface="Arial" pitchFamily="34" charset="0"/>
            </a:endParaRPr>
          </a:p>
        </p:txBody>
      </p:sp>
      <p:sp>
        <p:nvSpPr>
          <p:cNvPr id="99338" name="Rectangle 10"/>
          <p:cNvSpPr>
            <a:spLocks noChangeArrowheads="1"/>
          </p:cNvSpPr>
          <p:nvPr/>
        </p:nvSpPr>
        <p:spPr bwMode="auto">
          <a:xfrm>
            <a:off x="4522788" y="5429250"/>
            <a:ext cx="1041400"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59" name="Rectangle 11"/>
          <p:cNvSpPr>
            <a:spLocks noChangeArrowheads="1"/>
          </p:cNvSpPr>
          <p:nvPr/>
        </p:nvSpPr>
        <p:spPr bwMode="auto">
          <a:xfrm>
            <a:off x="4360863" y="5391150"/>
            <a:ext cx="898525" cy="304800"/>
          </a:xfrm>
          <a:prstGeom prst="rect">
            <a:avLst/>
          </a:prstGeom>
          <a:noFill/>
          <a:ln w="9525">
            <a:noFill/>
            <a:miter lim="800000"/>
            <a:headEnd/>
            <a:tailEnd/>
          </a:ln>
        </p:spPr>
        <p:txBody>
          <a:bodyPr wrap="none" lIns="0" tIns="0" rIns="0" bIns="0">
            <a:spAutoFit/>
          </a:bodyPr>
          <a:lstStyle/>
          <a:p>
            <a:pPr algn="ctr">
              <a:defRPr/>
            </a:pPr>
            <a:r>
              <a:rPr lang="en-US" sz="2000" b="1">
                <a:solidFill>
                  <a:srgbClr val="FEFEFE"/>
                </a:solidFill>
                <a:effectLst>
                  <a:outerShdw blurRad="38100" dist="38100" dir="2700000" algn="tl">
                    <a:srgbClr val="000000"/>
                  </a:outerShdw>
                </a:effectLst>
                <a:latin typeface="Arial" pitchFamily="34" charset="0"/>
              </a:rPr>
              <a:t>A1C (%)</a:t>
            </a:r>
            <a:endParaRPr lang="en-US" sz="2000">
              <a:effectLst>
                <a:outerShdw blurRad="38100" dist="38100" dir="2700000" algn="tl">
                  <a:srgbClr val="000000"/>
                </a:outerShdw>
              </a:effectLst>
              <a:latin typeface="Arial" pitchFamily="34" charset="0"/>
            </a:endParaRPr>
          </a:p>
        </p:txBody>
      </p:sp>
      <p:sp>
        <p:nvSpPr>
          <p:cNvPr id="99340" name="Freeform 12"/>
          <p:cNvSpPr>
            <a:spLocks/>
          </p:cNvSpPr>
          <p:nvPr/>
        </p:nvSpPr>
        <p:spPr bwMode="auto">
          <a:xfrm>
            <a:off x="2125663" y="4213225"/>
            <a:ext cx="5367337" cy="795338"/>
          </a:xfrm>
          <a:custGeom>
            <a:avLst/>
            <a:gdLst>
              <a:gd name="T0" fmla="*/ 0 w 3804"/>
              <a:gd name="T1" fmla="*/ 2147483646 h 501"/>
              <a:gd name="T2" fmla="*/ 2147483646 w 3804"/>
              <a:gd name="T3" fmla="*/ 2147483646 h 501"/>
              <a:gd name="T4" fmla="*/ 2147483646 w 3804"/>
              <a:gd name="T5" fmla="*/ 2147483646 h 501"/>
              <a:gd name="T6" fmla="*/ 2147483646 w 3804"/>
              <a:gd name="T7" fmla="*/ 2147483646 h 501"/>
              <a:gd name="T8" fmla="*/ 2147483646 w 3804"/>
              <a:gd name="T9" fmla="*/ 2147483646 h 501"/>
              <a:gd name="T10" fmla="*/ 2147483646 w 3804"/>
              <a:gd name="T11" fmla="*/ 2147483646 h 501"/>
              <a:gd name="T12" fmla="*/ 2147483646 w 3804"/>
              <a:gd name="T13" fmla="*/ 2147483646 h 501"/>
              <a:gd name="T14" fmla="*/ 2147483646 w 3804"/>
              <a:gd name="T15" fmla="*/ 2147483646 h 501"/>
              <a:gd name="T16" fmla="*/ 2147483646 w 3804"/>
              <a:gd name="T17" fmla="*/ 2147483646 h 501"/>
              <a:gd name="T18" fmla="*/ 2147483646 w 3804"/>
              <a:gd name="T19" fmla="*/ 2147483646 h 501"/>
              <a:gd name="T20" fmla="*/ 2147483646 w 3804"/>
              <a:gd name="T21" fmla="*/ 0 h 501"/>
              <a:gd name="T22" fmla="*/ 2147483646 w 3804"/>
              <a:gd name="T23" fmla="*/ 2147483646 h 501"/>
              <a:gd name="T24" fmla="*/ 2147483646 w 3804"/>
              <a:gd name="T25" fmla="*/ 2147483646 h 501"/>
              <a:gd name="T26" fmla="*/ 2147483646 w 3804"/>
              <a:gd name="T27" fmla="*/ 2147483646 h 501"/>
              <a:gd name="T28" fmla="*/ 2147483646 w 3804"/>
              <a:gd name="T29" fmla="*/ 2147483646 h 501"/>
              <a:gd name="T30" fmla="*/ 2147483646 w 3804"/>
              <a:gd name="T31" fmla="*/ 2147483646 h 501"/>
              <a:gd name="T32" fmla="*/ 2147483646 w 3804"/>
              <a:gd name="T33" fmla="*/ 2147483646 h 501"/>
              <a:gd name="T34" fmla="*/ 2147483646 w 3804"/>
              <a:gd name="T35" fmla="*/ 2147483646 h 501"/>
              <a:gd name="T36" fmla="*/ 2147483646 w 3804"/>
              <a:gd name="T37" fmla="*/ 2147483646 h 501"/>
              <a:gd name="T38" fmla="*/ 2147483646 w 3804"/>
              <a:gd name="T39" fmla="*/ 2147483646 h 501"/>
              <a:gd name="T40" fmla="*/ 0 w 3804"/>
              <a:gd name="T41" fmla="*/ 2147483646 h 5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4"/>
              <a:gd name="T64" fmla="*/ 0 h 501"/>
              <a:gd name="T65" fmla="*/ 3804 w 3804"/>
              <a:gd name="T66" fmla="*/ 501 h 5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4" h="501">
                <a:moveTo>
                  <a:pt x="0" y="477"/>
                </a:moveTo>
                <a:lnTo>
                  <a:pt x="1" y="501"/>
                </a:lnTo>
                <a:lnTo>
                  <a:pt x="809" y="446"/>
                </a:lnTo>
                <a:lnTo>
                  <a:pt x="1254" y="418"/>
                </a:lnTo>
                <a:lnTo>
                  <a:pt x="1255" y="418"/>
                </a:lnTo>
                <a:lnTo>
                  <a:pt x="1897" y="345"/>
                </a:lnTo>
                <a:lnTo>
                  <a:pt x="2528" y="253"/>
                </a:lnTo>
                <a:lnTo>
                  <a:pt x="3151" y="170"/>
                </a:lnTo>
                <a:lnTo>
                  <a:pt x="3152" y="170"/>
                </a:lnTo>
                <a:lnTo>
                  <a:pt x="3804" y="23"/>
                </a:lnTo>
                <a:lnTo>
                  <a:pt x="3799" y="0"/>
                </a:lnTo>
                <a:lnTo>
                  <a:pt x="3147" y="147"/>
                </a:lnTo>
                <a:lnTo>
                  <a:pt x="3149" y="158"/>
                </a:lnTo>
                <a:lnTo>
                  <a:pt x="3148" y="147"/>
                </a:lnTo>
                <a:lnTo>
                  <a:pt x="2525" y="230"/>
                </a:lnTo>
                <a:lnTo>
                  <a:pt x="1894" y="322"/>
                </a:lnTo>
                <a:lnTo>
                  <a:pt x="1252" y="395"/>
                </a:lnTo>
                <a:lnTo>
                  <a:pt x="1253" y="406"/>
                </a:lnTo>
                <a:lnTo>
                  <a:pt x="1253" y="394"/>
                </a:lnTo>
                <a:lnTo>
                  <a:pt x="808" y="422"/>
                </a:lnTo>
                <a:lnTo>
                  <a:pt x="0" y="477"/>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99341" name="Freeform 13"/>
          <p:cNvSpPr>
            <a:spLocks/>
          </p:cNvSpPr>
          <p:nvPr/>
        </p:nvSpPr>
        <p:spPr bwMode="auto">
          <a:xfrm>
            <a:off x="2124075" y="3570288"/>
            <a:ext cx="5357813" cy="1438275"/>
          </a:xfrm>
          <a:custGeom>
            <a:avLst/>
            <a:gdLst>
              <a:gd name="T0" fmla="*/ 0 w 3797"/>
              <a:gd name="T1" fmla="*/ 2147483646 h 906"/>
              <a:gd name="T2" fmla="*/ 2147483646 w 3797"/>
              <a:gd name="T3" fmla="*/ 2147483646 h 906"/>
              <a:gd name="T4" fmla="*/ 2147483646 w 3797"/>
              <a:gd name="T5" fmla="*/ 2147483646 h 906"/>
              <a:gd name="T6" fmla="*/ 2147483646 w 3797"/>
              <a:gd name="T7" fmla="*/ 2147483646 h 906"/>
              <a:gd name="T8" fmla="*/ 2147483646 w 3797"/>
              <a:gd name="T9" fmla="*/ 2147483646 h 906"/>
              <a:gd name="T10" fmla="*/ 2147483646 w 3797"/>
              <a:gd name="T11" fmla="*/ 2147483646 h 906"/>
              <a:gd name="T12" fmla="*/ 2147483646 w 3797"/>
              <a:gd name="T13" fmla="*/ 2147483646 h 906"/>
              <a:gd name="T14" fmla="*/ 2147483646 w 3797"/>
              <a:gd name="T15" fmla="*/ 2147483646 h 906"/>
              <a:gd name="T16" fmla="*/ 2147483646 w 3797"/>
              <a:gd name="T17" fmla="*/ 2147483646 h 906"/>
              <a:gd name="T18" fmla="*/ 2147483646 w 3797"/>
              <a:gd name="T19" fmla="*/ 2147483646 h 906"/>
              <a:gd name="T20" fmla="*/ 2147483646 w 3797"/>
              <a:gd name="T21" fmla="*/ 2147483646 h 906"/>
              <a:gd name="T22" fmla="*/ 2147483646 w 3797"/>
              <a:gd name="T23" fmla="*/ 2147483646 h 906"/>
              <a:gd name="T24" fmla="*/ 2147483646 w 3797"/>
              <a:gd name="T25" fmla="*/ 0 h 906"/>
              <a:gd name="T26" fmla="*/ 2147483646 w 3797"/>
              <a:gd name="T27" fmla="*/ 2147483646 h 906"/>
              <a:gd name="T28" fmla="*/ 2147483646 w 3797"/>
              <a:gd name="T29" fmla="*/ 2147483646 h 906"/>
              <a:gd name="T30" fmla="*/ 2147483646 w 3797"/>
              <a:gd name="T31" fmla="*/ 2147483646 h 906"/>
              <a:gd name="T32" fmla="*/ 2147483646 w 3797"/>
              <a:gd name="T33" fmla="*/ 2147483646 h 906"/>
              <a:gd name="T34" fmla="*/ 2147483646 w 3797"/>
              <a:gd name="T35" fmla="*/ 2147483646 h 906"/>
              <a:gd name="T36" fmla="*/ 2147483646 w 3797"/>
              <a:gd name="T37" fmla="*/ 2147483646 h 906"/>
              <a:gd name="T38" fmla="*/ 2147483646 w 3797"/>
              <a:gd name="T39" fmla="*/ 2147483646 h 906"/>
              <a:gd name="T40" fmla="*/ 2147483646 w 3797"/>
              <a:gd name="T41" fmla="*/ 2147483646 h 906"/>
              <a:gd name="T42" fmla="*/ 2147483646 w 3797"/>
              <a:gd name="T43" fmla="*/ 2147483646 h 906"/>
              <a:gd name="T44" fmla="*/ 2147483646 w 3797"/>
              <a:gd name="T45" fmla="*/ 2147483646 h 906"/>
              <a:gd name="T46" fmla="*/ 2147483646 w 3797"/>
              <a:gd name="T47" fmla="*/ 2147483646 h 906"/>
              <a:gd name="T48" fmla="*/ 2147483646 w 3797"/>
              <a:gd name="T49" fmla="*/ 2147483646 h 906"/>
              <a:gd name="T50" fmla="*/ 2147483646 w 3797"/>
              <a:gd name="T51" fmla="*/ 2147483646 h 906"/>
              <a:gd name="T52" fmla="*/ 0 w 3797"/>
              <a:gd name="T53" fmla="*/ 2147483646 h 9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97"/>
              <a:gd name="T82" fmla="*/ 0 h 906"/>
              <a:gd name="T83" fmla="*/ 3797 w 3797"/>
              <a:gd name="T84" fmla="*/ 906 h 9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97" h="906">
                <a:moveTo>
                  <a:pt x="0" y="882"/>
                </a:moveTo>
                <a:lnTo>
                  <a:pt x="2" y="906"/>
                </a:lnTo>
                <a:lnTo>
                  <a:pt x="644" y="851"/>
                </a:lnTo>
                <a:lnTo>
                  <a:pt x="645" y="851"/>
                </a:lnTo>
                <a:lnTo>
                  <a:pt x="1266" y="768"/>
                </a:lnTo>
                <a:lnTo>
                  <a:pt x="1898" y="676"/>
                </a:lnTo>
                <a:lnTo>
                  <a:pt x="1899" y="676"/>
                </a:lnTo>
                <a:lnTo>
                  <a:pt x="2530" y="529"/>
                </a:lnTo>
                <a:lnTo>
                  <a:pt x="2531" y="528"/>
                </a:lnTo>
                <a:lnTo>
                  <a:pt x="3154" y="307"/>
                </a:lnTo>
                <a:lnTo>
                  <a:pt x="3155" y="307"/>
                </a:lnTo>
                <a:lnTo>
                  <a:pt x="3797" y="22"/>
                </a:lnTo>
                <a:lnTo>
                  <a:pt x="3787" y="0"/>
                </a:lnTo>
                <a:lnTo>
                  <a:pt x="3145" y="285"/>
                </a:lnTo>
                <a:lnTo>
                  <a:pt x="3150" y="296"/>
                </a:lnTo>
                <a:lnTo>
                  <a:pt x="3146" y="285"/>
                </a:lnTo>
                <a:lnTo>
                  <a:pt x="2523" y="506"/>
                </a:lnTo>
                <a:lnTo>
                  <a:pt x="2527" y="517"/>
                </a:lnTo>
                <a:lnTo>
                  <a:pt x="2525" y="506"/>
                </a:lnTo>
                <a:lnTo>
                  <a:pt x="1894" y="653"/>
                </a:lnTo>
                <a:lnTo>
                  <a:pt x="1896" y="664"/>
                </a:lnTo>
                <a:lnTo>
                  <a:pt x="1895" y="653"/>
                </a:lnTo>
                <a:lnTo>
                  <a:pt x="1263" y="745"/>
                </a:lnTo>
                <a:lnTo>
                  <a:pt x="642" y="828"/>
                </a:lnTo>
                <a:lnTo>
                  <a:pt x="643" y="839"/>
                </a:lnTo>
                <a:lnTo>
                  <a:pt x="642" y="827"/>
                </a:lnTo>
                <a:lnTo>
                  <a:pt x="0" y="882"/>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99342" name="Freeform 14"/>
          <p:cNvSpPr>
            <a:spLocks/>
          </p:cNvSpPr>
          <p:nvPr/>
        </p:nvSpPr>
        <p:spPr bwMode="auto">
          <a:xfrm>
            <a:off x="2124075" y="1882775"/>
            <a:ext cx="4911725" cy="3111500"/>
          </a:xfrm>
          <a:custGeom>
            <a:avLst/>
            <a:gdLst>
              <a:gd name="T0" fmla="*/ 0 w 3481"/>
              <a:gd name="T1" fmla="*/ 2147483646 h 1960"/>
              <a:gd name="T2" fmla="*/ 2147483646 w 3481"/>
              <a:gd name="T3" fmla="*/ 2147483646 h 1960"/>
              <a:gd name="T4" fmla="*/ 2147483646 w 3481"/>
              <a:gd name="T5" fmla="*/ 2147483646 h 1960"/>
              <a:gd name="T6" fmla="*/ 2147483646 w 3481"/>
              <a:gd name="T7" fmla="*/ 2147483646 h 1960"/>
              <a:gd name="T8" fmla="*/ 2147483646 w 3481"/>
              <a:gd name="T9" fmla="*/ 2147483646 h 1960"/>
              <a:gd name="T10" fmla="*/ 2147483646 w 3481"/>
              <a:gd name="T11" fmla="*/ 2147483646 h 1960"/>
              <a:gd name="T12" fmla="*/ 2147483646 w 3481"/>
              <a:gd name="T13" fmla="*/ 2147483646 h 1960"/>
              <a:gd name="T14" fmla="*/ 2147483646 w 3481"/>
              <a:gd name="T15" fmla="*/ 2147483646 h 1960"/>
              <a:gd name="T16" fmla="*/ 2147483646 w 3481"/>
              <a:gd name="T17" fmla="*/ 2147483646 h 1960"/>
              <a:gd name="T18" fmla="*/ 2147483646 w 3481"/>
              <a:gd name="T19" fmla="*/ 2147483646 h 1960"/>
              <a:gd name="T20" fmla="*/ 2147483646 w 3481"/>
              <a:gd name="T21" fmla="*/ 2147483646 h 1960"/>
              <a:gd name="T22" fmla="*/ 2147483646 w 3481"/>
              <a:gd name="T23" fmla="*/ 2147483646 h 1960"/>
              <a:gd name="T24" fmla="*/ 2147483646 w 3481"/>
              <a:gd name="T25" fmla="*/ 2147483646 h 1960"/>
              <a:gd name="T26" fmla="*/ 2147483646 w 3481"/>
              <a:gd name="T27" fmla="*/ 2147483646 h 1960"/>
              <a:gd name="T28" fmla="*/ 2147483646 w 3481"/>
              <a:gd name="T29" fmla="*/ 0 h 1960"/>
              <a:gd name="T30" fmla="*/ 2147483646 w 3481"/>
              <a:gd name="T31" fmla="*/ 2147483646 h 1960"/>
              <a:gd name="T32" fmla="*/ 2147483646 w 3481"/>
              <a:gd name="T33" fmla="*/ 2147483646 h 1960"/>
              <a:gd name="T34" fmla="*/ 2147483646 w 3481"/>
              <a:gd name="T35" fmla="*/ 2147483646 h 1960"/>
              <a:gd name="T36" fmla="*/ 2147483646 w 3481"/>
              <a:gd name="T37" fmla="*/ 2147483646 h 1960"/>
              <a:gd name="T38" fmla="*/ 2147483646 w 3481"/>
              <a:gd name="T39" fmla="*/ 2147483646 h 1960"/>
              <a:gd name="T40" fmla="*/ 2147483646 w 3481"/>
              <a:gd name="T41" fmla="*/ 2147483646 h 1960"/>
              <a:gd name="T42" fmla="*/ 2147483646 w 3481"/>
              <a:gd name="T43" fmla="*/ 2147483646 h 1960"/>
              <a:gd name="T44" fmla="*/ 2147483646 w 3481"/>
              <a:gd name="T45" fmla="*/ 2147483646 h 1960"/>
              <a:gd name="T46" fmla="*/ 2147483646 w 3481"/>
              <a:gd name="T47" fmla="*/ 2147483646 h 1960"/>
              <a:gd name="T48" fmla="*/ 2147483646 w 3481"/>
              <a:gd name="T49" fmla="*/ 2147483646 h 1960"/>
              <a:gd name="T50" fmla="*/ 2147483646 w 3481"/>
              <a:gd name="T51" fmla="*/ 2147483646 h 1960"/>
              <a:gd name="T52" fmla="*/ 2147483646 w 3481"/>
              <a:gd name="T53" fmla="*/ 2147483646 h 1960"/>
              <a:gd name="T54" fmla="*/ 2147483646 w 3481"/>
              <a:gd name="T55" fmla="*/ 2147483646 h 1960"/>
              <a:gd name="T56" fmla="*/ 2147483646 w 3481"/>
              <a:gd name="T57" fmla="*/ 2147483646 h 1960"/>
              <a:gd name="T58" fmla="*/ 2147483646 w 3481"/>
              <a:gd name="T59" fmla="*/ 2147483646 h 1960"/>
              <a:gd name="T60" fmla="*/ 0 w 3481"/>
              <a:gd name="T61" fmla="*/ 2147483646 h 19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81"/>
              <a:gd name="T94" fmla="*/ 0 h 1960"/>
              <a:gd name="T95" fmla="*/ 3481 w 3481"/>
              <a:gd name="T96" fmla="*/ 1960 h 19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81" h="1960">
                <a:moveTo>
                  <a:pt x="0" y="1937"/>
                </a:moveTo>
                <a:lnTo>
                  <a:pt x="3" y="1960"/>
                </a:lnTo>
                <a:lnTo>
                  <a:pt x="635" y="1868"/>
                </a:lnTo>
                <a:lnTo>
                  <a:pt x="636" y="1868"/>
                </a:lnTo>
                <a:lnTo>
                  <a:pt x="1267" y="1739"/>
                </a:lnTo>
                <a:lnTo>
                  <a:pt x="1268" y="1738"/>
                </a:lnTo>
                <a:lnTo>
                  <a:pt x="1900" y="1517"/>
                </a:lnTo>
                <a:lnTo>
                  <a:pt x="1902" y="1516"/>
                </a:lnTo>
                <a:lnTo>
                  <a:pt x="2533" y="1139"/>
                </a:lnTo>
                <a:lnTo>
                  <a:pt x="2536" y="1138"/>
                </a:lnTo>
                <a:lnTo>
                  <a:pt x="3149" y="540"/>
                </a:lnTo>
                <a:lnTo>
                  <a:pt x="3148" y="539"/>
                </a:lnTo>
                <a:lnTo>
                  <a:pt x="3150" y="538"/>
                </a:lnTo>
                <a:lnTo>
                  <a:pt x="3481" y="13"/>
                </a:lnTo>
                <a:lnTo>
                  <a:pt x="3461" y="0"/>
                </a:lnTo>
                <a:lnTo>
                  <a:pt x="3130" y="525"/>
                </a:lnTo>
                <a:lnTo>
                  <a:pt x="3140" y="531"/>
                </a:lnTo>
                <a:lnTo>
                  <a:pt x="3132" y="523"/>
                </a:lnTo>
                <a:lnTo>
                  <a:pt x="2519" y="1121"/>
                </a:lnTo>
                <a:lnTo>
                  <a:pt x="2527" y="1129"/>
                </a:lnTo>
                <a:lnTo>
                  <a:pt x="2521" y="1119"/>
                </a:lnTo>
                <a:lnTo>
                  <a:pt x="1890" y="1496"/>
                </a:lnTo>
                <a:lnTo>
                  <a:pt x="1896" y="1506"/>
                </a:lnTo>
                <a:lnTo>
                  <a:pt x="1892" y="1495"/>
                </a:lnTo>
                <a:lnTo>
                  <a:pt x="1260" y="1716"/>
                </a:lnTo>
                <a:lnTo>
                  <a:pt x="1264" y="1727"/>
                </a:lnTo>
                <a:lnTo>
                  <a:pt x="1262" y="1716"/>
                </a:lnTo>
                <a:lnTo>
                  <a:pt x="631" y="1845"/>
                </a:lnTo>
                <a:lnTo>
                  <a:pt x="633" y="1856"/>
                </a:lnTo>
                <a:lnTo>
                  <a:pt x="632" y="1845"/>
                </a:lnTo>
                <a:lnTo>
                  <a:pt x="0" y="1937"/>
                </a:lnTo>
                <a:close/>
              </a:path>
            </a:pathLst>
          </a:custGeom>
          <a:solidFill>
            <a:srgbClr val="FF00FF"/>
          </a:soli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el-GR"/>
          </a:p>
        </p:txBody>
      </p:sp>
      <p:sp>
        <p:nvSpPr>
          <p:cNvPr id="99343" name="Freeform 15"/>
          <p:cNvSpPr>
            <a:spLocks/>
          </p:cNvSpPr>
          <p:nvPr/>
        </p:nvSpPr>
        <p:spPr bwMode="auto">
          <a:xfrm>
            <a:off x="2051050" y="1855788"/>
            <a:ext cx="88900" cy="3168650"/>
          </a:xfrm>
          <a:custGeom>
            <a:avLst/>
            <a:gdLst>
              <a:gd name="T0" fmla="*/ 2147483646 w 62"/>
              <a:gd name="T1" fmla="*/ 2147483646 h 1795"/>
              <a:gd name="T2" fmla="*/ 2147483646 w 62"/>
              <a:gd name="T3" fmla="*/ 0 h 1795"/>
              <a:gd name="T4" fmla="*/ 0 w 62"/>
              <a:gd name="T5" fmla="*/ 0 h 1795"/>
              <a:gd name="T6" fmla="*/ 0 60000 65536"/>
              <a:gd name="T7" fmla="*/ 0 60000 65536"/>
              <a:gd name="T8" fmla="*/ 0 60000 65536"/>
              <a:gd name="T9" fmla="*/ 0 w 62"/>
              <a:gd name="T10" fmla="*/ 0 h 1795"/>
              <a:gd name="T11" fmla="*/ 62 w 62"/>
              <a:gd name="T12" fmla="*/ 1795 h 1795"/>
            </a:gdLst>
            <a:ahLst/>
            <a:cxnLst>
              <a:cxn ang="T6">
                <a:pos x="T0" y="T1"/>
              </a:cxn>
              <a:cxn ang="T7">
                <a:pos x="T2" y="T3"/>
              </a:cxn>
              <a:cxn ang="T8">
                <a:pos x="T4" y="T5"/>
              </a:cxn>
            </a:cxnLst>
            <a:rect l="T9" t="T10" r="T11" b="T12"/>
            <a:pathLst>
              <a:path w="62" h="1795">
                <a:moveTo>
                  <a:pt x="62" y="1795"/>
                </a:moveTo>
                <a:lnTo>
                  <a:pt x="62" y="0"/>
                </a:lnTo>
                <a:lnTo>
                  <a:pt x="0" y="0"/>
                </a:lnTo>
              </a:path>
            </a:pathLst>
          </a:custGeom>
          <a:noFill/>
          <a:ln w="28575">
            <a:solidFill>
              <a:srgbClr val="FEFEFE"/>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99344" name="Line 16"/>
          <p:cNvSpPr>
            <a:spLocks noChangeShapeType="1"/>
          </p:cNvSpPr>
          <p:nvPr/>
        </p:nvSpPr>
        <p:spPr bwMode="auto">
          <a:xfrm flipV="1">
            <a:off x="2135188" y="5013325"/>
            <a:ext cx="5310187" cy="3175"/>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345" name="Rectangle 17"/>
          <p:cNvSpPr>
            <a:spLocks noChangeArrowheads="1"/>
          </p:cNvSpPr>
          <p:nvPr/>
        </p:nvSpPr>
        <p:spPr bwMode="auto">
          <a:xfrm>
            <a:off x="1836738" y="2162175"/>
            <a:ext cx="2270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66" name="Rectangle 18"/>
          <p:cNvSpPr>
            <a:spLocks noChangeArrowheads="1"/>
          </p:cNvSpPr>
          <p:nvPr/>
        </p:nvSpPr>
        <p:spPr bwMode="auto">
          <a:xfrm>
            <a:off x="1792288" y="2152650"/>
            <a:ext cx="207962"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15</a:t>
            </a:r>
            <a:endParaRPr lang="en-US" sz="1600">
              <a:effectLst>
                <a:outerShdw blurRad="38100" dist="38100" dir="2700000" algn="tl">
                  <a:srgbClr val="000000"/>
                </a:outerShdw>
              </a:effectLst>
              <a:latin typeface="Arial" pitchFamily="34" charset="0"/>
            </a:endParaRPr>
          </a:p>
        </p:txBody>
      </p:sp>
      <p:sp>
        <p:nvSpPr>
          <p:cNvPr id="99347" name="Rectangle 19"/>
          <p:cNvSpPr>
            <a:spLocks noChangeArrowheads="1"/>
          </p:cNvSpPr>
          <p:nvPr/>
        </p:nvSpPr>
        <p:spPr bwMode="auto">
          <a:xfrm>
            <a:off x="1836738" y="2555875"/>
            <a:ext cx="2270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68" name="Rectangle 20"/>
          <p:cNvSpPr>
            <a:spLocks noChangeArrowheads="1"/>
          </p:cNvSpPr>
          <p:nvPr/>
        </p:nvSpPr>
        <p:spPr bwMode="auto">
          <a:xfrm>
            <a:off x="1792288" y="2565400"/>
            <a:ext cx="207962"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13</a:t>
            </a:r>
            <a:endParaRPr lang="en-US" sz="1600">
              <a:effectLst>
                <a:outerShdw blurRad="38100" dist="38100" dir="2700000" algn="tl">
                  <a:srgbClr val="000000"/>
                </a:outerShdw>
              </a:effectLst>
              <a:latin typeface="Arial" pitchFamily="34" charset="0"/>
            </a:endParaRPr>
          </a:p>
        </p:txBody>
      </p:sp>
      <p:sp>
        <p:nvSpPr>
          <p:cNvPr id="99349" name="Rectangle 21"/>
          <p:cNvSpPr>
            <a:spLocks noChangeArrowheads="1"/>
          </p:cNvSpPr>
          <p:nvPr/>
        </p:nvSpPr>
        <p:spPr bwMode="auto">
          <a:xfrm>
            <a:off x="1836738" y="2936875"/>
            <a:ext cx="2270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70" name="Rectangle 22"/>
          <p:cNvSpPr>
            <a:spLocks noChangeArrowheads="1"/>
          </p:cNvSpPr>
          <p:nvPr/>
        </p:nvSpPr>
        <p:spPr bwMode="auto">
          <a:xfrm>
            <a:off x="1792288" y="2946400"/>
            <a:ext cx="207962"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11</a:t>
            </a:r>
            <a:endParaRPr lang="en-US" sz="1600">
              <a:effectLst>
                <a:outerShdw blurRad="38100" dist="38100" dir="2700000" algn="tl">
                  <a:srgbClr val="000000"/>
                </a:outerShdw>
              </a:effectLst>
              <a:latin typeface="Arial" pitchFamily="34" charset="0"/>
            </a:endParaRPr>
          </a:p>
        </p:txBody>
      </p:sp>
      <p:sp>
        <p:nvSpPr>
          <p:cNvPr id="99351" name="Rectangle 23"/>
          <p:cNvSpPr>
            <a:spLocks noChangeArrowheads="1"/>
          </p:cNvSpPr>
          <p:nvPr/>
        </p:nvSpPr>
        <p:spPr bwMode="auto">
          <a:xfrm>
            <a:off x="1941513" y="3330575"/>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72" name="Rectangle 24"/>
          <p:cNvSpPr>
            <a:spLocks noChangeArrowheads="1"/>
          </p:cNvSpPr>
          <p:nvPr/>
        </p:nvSpPr>
        <p:spPr bwMode="auto">
          <a:xfrm>
            <a:off x="1892300" y="3340100"/>
            <a:ext cx="104775"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9</a:t>
            </a:r>
            <a:endParaRPr lang="en-US" sz="1600">
              <a:effectLst>
                <a:outerShdw blurRad="38100" dist="38100" dir="2700000" algn="tl">
                  <a:srgbClr val="000000"/>
                </a:outerShdw>
              </a:effectLst>
              <a:latin typeface="Arial" pitchFamily="34" charset="0"/>
            </a:endParaRPr>
          </a:p>
        </p:txBody>
      </p:sp>
      <p:sp>
        <p:nvSpPr>
          <p:cNvPr id="99353" name="Rectangle 25"/>
          <p:cNvSpPr>
            <a:spLocks noChangeArrowheads="1"/>
          </p:cNvSpPr>
          <p:nvPr/>
        </p:nvSpPr>
        <p:spPr bwMode="auto">
          <a:xfrm>
            <a:off x="1941513" y="3725863"/>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74" name="Rectangle 26"/>
          <p:cNvSpPr>
            <a:spLocks noChangeArrowheads="1"/>
          </p:cNvSpPr>
          <p:nvPr/>
        </p:nvSpPr>
        <p:spPr bwMode="auto">
          <a:xfrm>
            <a:off x="1892300" y="3735388"/>
            <a:ext cx="104775"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7</a:t>
            </a:r>
            <a:endParaRPr lang="en-US" sz="1600">
              <a:effectLst>
                <a:outerShdw blurRad="38100" dist="38100" dir="2700000" algn="tl">
                  <a:srgbClr val="000000"/>
                </a:outerShdw>
              </a:effectLst>
              <a:latin typeface="Arial" pitchFamily="34" charset="0"/>
            </a:endParaRPr>
          </a:p>
        </p:txBody>
      </p:sp>
      <p:sp>
        <p:nvSpPr>
          <p:cNvPr id="99355" name="Rectangle 27"/>
          <p:cNvSpPr>
            <a:spLocks noChangeArrowheads="1"/>
          </p:cNvSpPr>
          <p:nvPr/>
        </p:nvSpPr>
        <p:spPr bwMode="auto">
          <a:xfrm>
            <a:off x="1941513" y="4121150"/>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76" name="Rectangle 28"/>
          <p:cNvSpPr>
            <a:spLocks noChangeArrowheads="1"/>
          </p:cNvSpPr>
          <p:nvPr/>
        </p:nvSpPr>
        <p:spPr bwMode="auto">
          <a:xfrm>
            <a:off x="1892300" y="4130675"/>
            <a:ext cx="104775"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5</a:t>
            </a:r>
            <a:endParaRPr lang="en-US" sz="1600">
              <a:effectLst>
                <a:outerShdw blurRad="38100" dist="38100" dir="2700000" algn="tl">
                  <a:srgbClr val="000000"/>
                </a:outerShdw>
              </a:effectLst>
              <a:latin typeface="Arial" pitchFamily="34" charset="0"/>
            </a:endParaRPr>
          </a:p>
        </p:txBody>
      </p:sp>
      <p:sp>
        <p:nvSpPr>
          <p:cNvPr id="99357" name="Rectangle 29"/>
          <p:cNvSpPr>
            <a:spLocks noChangeArrowheads="1"/>
          </p:cNvSpPr>
          <p:nvPr/>
        </p:nvSpPr>
        <p:spPr bwMode="auto">
          <a:xfrm>
            <a:off x="1941513" y="4500563"/>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78" name="Rectangle 30"/>
          <p:cNvSpPr>
            <a:spLocks noChangeArrowheads="1"/>
          </p:cNvSpPr>
          <p:nvPr/>
        </p:nvSpPr>
        <p:spPr bwMode="auto">
          <a:xfrm>
            <a:off x="1892300" y="4510088"/>
            <a:ext cx="104775"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3</a:t>
            </a:r>
            <a:endParaRPr lang="en-US" sz="1600">
              <a:effectLst>
                <a:outerShdw blurRad="38100" dist="38100" dir="2700000" algn="tl">
                  <a:srgbClr val="000000"/>
                </a:outerShdw>
              </a:effectLst>
              <a:latin typeface="Arial" pitchFamily="34" charset="0"/>
            </a:endParaRPr>
          </a:p>
        </p:txBody>
      </p:sp>
      <p:sp>
        <p:nvSpPr>
          <p:cNvPr id="99359" name="Rectangle 31"/>
          <p:cNvSpPr>
            <a:spLocks noChangeArrowheads="1"/>
          </p:cNvSpPr>
          <p:nvPr/>
        </p:nvSpPr>
        <p:spPr bwMode="auto">
          <a:xfrm>
            <a:off x="1941513" y="4894263"/>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80" name="Rectangle 32"/>
          <p:cNvSpPr>
            <a:spLocks noChangeArrowheads="1"/>
          </p:cNvSpPr>
          <p:nvPr/>
        </p:nvSpPr>
        <p:spPr bwMode="auto">
          <a:xfrm>
            <a:off x="1892300" y="4878388"/>
            <a:ext cx="104775"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1</a:t>
            </a:r>
            <a:endParaRPr lang="en-US" sz="1600">
              <a:effectLst>
                <a:outerShdw blurRad="38100" dist="38100" dir="2700000" algn="tl">
                  <a:srgbClr val="000000"/>
                </a:outerShdw>
              </a:effectLst>
              <a:latin typeface="Arial" pitchFamily="34" charset="0"/>
            </a:endParaRPr>
          </a:p>
        </p:txBody>
      </p:sp>
      <p:sp>
        <p:nvSpPr>
          <p:cNvPr id="99361" name="Rectangle 33"/>
          <p:cNvSpPr>
            <a:spLocks noChangeArrowheads="1"/>
          </p:cNvSpPr>
          <p:nvPr/>
        </p:nvSpPr>
        <p:spPr bwMode="auto">
          <a:xfrm>
            <a:off x="2190750" y="5143500"/>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82" name="Rectangle 34"/>
          <p:cNvSpPr>
            <a:spLocks noChangeArrowheads="1"/>
          </p:cNvSpPr>
          <p:nvPr/>
        </p:nvSpPr>
        <p:spPr bwMode="auto">
          <a:xfrm>
            <a:off x="2087563" y="5153025"/>
            <a:ext cx="103187"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6</a:t>
            </a:r>
            <a:endParaRPr lang="en-US" sz="1600">
              <a:effectLst>
                <a:outerShdw blurRad="38100" dist="38100" dir="2700000" algn="tl">
                  <a:srgbClr val="000000"/>
                </a:outerShdw>
              </a:effectLst>
              <a:latin typeface="Arial" pitchFamily="34" charset="0"/>
            </a:endParaRPr>
          </a:p>
        </p:txBody>
      </p:sp>
      <p:sp>
        <p:nvSpPr>
          <p:cNvPr id="99363" name="Rectangle 35"/>
          <p:cNvSpPr>
            <a:spLocks noChangeArrowheads="1"/>
          </p:cNvSpPr>
          <p:nvPr/>
        </p:nvSpPr>
        <p:spPr bwMode="auto">
          <a:xfrm>
            <a:off x="3036888" y="5143500"/>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84" name="Rectangle 36"/>
          <p:cNvSpPr>
            <a:spLocks noChangeArrowheads="1"/>
          </p:cNvSpPr>
          <p:nvPr/>
        </p:nvSpPr>
        <p:spPr bwMode="auto">
          <a:xfrm>
            <a:off x="2952750" y="5153025"/>
            <a:ext cx="103188"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7</a:t>
            </a:r>
            <a:endParaRPr lang="en-US" sz="1600">
              <a:effectLst>
                <a:outerShdw blurRad="38100" dist="38100" dir="2700000" algn="tl">
                  <a:srgbClr val="000000"/>
                </a:outerShdw>
              </a:effectLst>
              <a:latin typeface="Arial" pitchFamily="34" charset="0"/>
            </a:endParaRPr>
          </a:p>
        </p:txBody>
      </p:sp>
      <p:sp>
        <p:nvSpPr>
          <p:cNvPr id="99365" name="Rectangle 37"/>
          <p:cNvSpPr>
            <a:spLocks noChangeArrowheads="1"/>
          </p:cNvSpPr>
          <p:nvPr/>
        </p:nvSpPr>
        <p:spPr bwMode="auto">
          <a:xfrm>
            <a:off x="3929063" y="5143500"/>
            <a:ext cx="1127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86" name="Rectangle 38"/>
          <p:cNvSpPr>
            <a:spLocks noChangeArrowheads="1"/>
          </p:cNvSpPr>
          <p:nvPr/>
        </p:nvSpPr>
        <p:spPr bwMode="auto">
          <a:xfrm>
            <a:off x="3843338" y="5153025"/>
            <a:ext cx="104775"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8</a:t>
            </a:r>
            <a:endParaRPr lang="en-US" sz="1600">
              <a:effectLst>
                <a:outerShdw blurRad="38100" dist="38100" dir="2700000" algn="tl">
                  <a:srgbClr val="000000"/>
                </a:outerShdw>
              </a:effectLst>
              <a:latin typeface="Arial" pitchFamily="34" charset="0"/>
            </a:endParaRPr>
          </a:p>
        </p:txBody>
      </p:sp>
      <p:sp>
        <p:nvSpPr>
          <p:cNvPr id="99367" name="Rectangle 39"/>
          <p:cNvSpPr>
            <a:spLocks noChangeArrowheads="1"/>
          </p:cNvSpPr>
          <p:nvPr/>
        </p:nvSpPr>
        <p:spPr bwMode="auto">
          <a:xfrm>
            <a:off x="4805363" y="5143500"/>
            <a:ext cx="114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88" name="Rectangle 40"/>
          <p:cNvSpPr>
            <a:spLocks noChangeArrowheads="1"/>
          </p:cNvSpPr>
          <p:nvPr/>
        </p:nvSpPr>
        <p:spPr bwMode="auto">
          <a:xfrm>
            <a:off x="4754563" y="5153025"/>
            <a:ext cx="104775"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9</a:t>
            </a:r>
            <a:endParaRPr lang="en-US" sz="1600">
              <a:effectLst>
                <a:outerShdw blurRad="38100" dist="38100" dir="2700000" algn="tl">
                  <a:srgbClr val="000000"/>
                </a:outerShdw>
              </a:effectLst>
              <a:latin typeface="Arial" pitchFamily="34" charset="0"/>
            </a:endParaRPr>
          </a:p>
        </p:txBody>
      </p:sp>
      <p:sp>
        <p:nvSpPr>
          <p:cNvPr id="99369" name="Rectangle 41"/>
          <p:cNvSpPr>
            <a:spLocks noChangeArrowheads="1"/>
          </p:cNvSpPr>
          <p:nvPr/>
        </p:nvSpPr>
        <p:spPr bwMode="auto">
          <a:xfrm>
            <a:off x="5667375" y="5143500"/>
            <a:ext cx="2270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90" name="Rectangle 42"/>
          <p:cNvSpPr>
            <a:spLocks noChangeArrowheads="1"/>
          </p:cNvSpPr>
          <p:nvPr/>
        </p:nvSpPr>
        <p:spPr bwMode="auto">
          <a:xfrm>
            <a:off x="5589588" y="5153025"/>
            <a:ext cx="207962"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10</a:t>
            </a:r>
            <a:endParaRPr lang="en-US" sz="1600">
              <a:effectLst>
                <a:outerShdw blurRad="38100" dist="38100" dir="2700000" algn="tl">
                  <a:srgbClr val="000000"/>
                </a:outerShdw>
              </a:effectLst>
              <a:latin typeface="Arial" pitchFamily="34" charset="0"/>
            </a:endParaRPr>
          </a:p>
        </p:txBody>
      </p:sp>
      <p:sp>
        <p:nvSpPr>
          <p:cNvPr id="99371" name="Rectangle 43"/>
          <p:cNvSpPr>
            <a:spLocks noChangeArrowheads="1"/>
          </p:cNvSpPr>
          <p:nvPr/>
        </p:nvSpPr>
        <p:spPr bwMode="auto">
          <a:xfrm>
            <a:off x="6559550" y="5143500"/>
            <a:ext cx="2270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92" name="Rectangle 44"/>
          <p:cNvSpPr>
            <a:spLocks noChangeArrowheads="1"/>
          </p:cNvSpPr>
          <p:nvPr/>
        </p:nvSpPr>
        <p:spPr bwMode="auto">
          <a:xfrm>
            <a:off x="6480175" y="5153025"/>
            <a:ext cx="207963"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11</a:t>
            </a:r>
            <a:endParaRPr lang="en-US" sz="1600">
              <a:effectLst>
                <a:outerShdw blurRad="38100" dist="38100" dir="2700000" algn="tl">
                  <a:srgbClr val="000000"/>
                </a:outerShdw>
              </a:effectLst>
              <a:latin typeface="Arial" pitchFamily="34" charset="0"/>
            </a:endParaRPr>
          </a:p>
        </p:txBody>
      </p:sp>
      <p:sp>
        <p:nvSpPr>
          <p:cNvPr id="99373" name="Rectangle 45"/>
          <p:cNvSpPr>
            <a:spLocks noChangeArrowheads="1"/>
          </p:cNvSpPr>
          <p:nvPr/>
        </p:nvSpPr>
        <p:spPr bwMode="auto">
          <a:xfrm>
            <a:off x="7450138" y="5143500"/>
            <a:ext cx="228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694" name="Rectangle 46"/>
          <p:cNvSpPr>
            <a:spLocks noChangeArrowheads="1"/>
          </p:cNvSpPr>
          <p:nvPr/>
        </p:nvSpPr>
        <p:spPr bwMode="auto">
          <a:xfrm>
            <a:off x="7372350" y="5153025"/>
            <a:ext cx="207963"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12</a:t>
            </a:r>
            <a:endParaRPr lang="en-US" sz="1600">
              <a:effectLst>
                <a:outerShdw blurRad="38100" dist="38100" dir="2700000" algn="tl">
                  <a:srgbClr val="000000"/>
                </a:outerShdw>
              </a:effectLst>
              <a:latin typeface="Arial" pitchFamily="34" charset="0"/>
            </a:endParaRPr>
          </a:p>
        </p:txBody>
      </p:sp>
      <p:sp>
        <p:nvSpPr>
          <p:cNvPr id="99375" name="Line 47"/>
          <p:cNvSpPr>
            <a:spLocks noChangeShapeType="1"/>
          </p:cNvSpPr>
          <p:nvPr/>
        </p:nvSpPr>
        <p:spPr bwMode="auto">
          <a:xfrm>
            <a:off x="2051050" y="4641850"/>
            <a:ext cx="88900" cy="0"/>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376" name="Line 48"/>
          <p:cNvSpPr>
            <a:spLocks noChangeShapeType="1"/>
          </p:cNvSpPr>
          <p:nvPr/>
        </p:nvSpPr>
        <p:spPr bwMode="auto">
          <a:xfrm flipV="1">
            <a:off x="2051050" y="4246563"/>
            <a:ext cx="88900" cy="0"/>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377" name="Line 49"/>
          <p:cNvSpPr>
            <a:spLocks noChangeShapeType="1"/>
          </p:cNvSpPr>
          <p:nvPr/>
        </p:nvSpPr>
        <p:spPr bwMode="auto">
          <a:xfrm>
            <a:off x="2051050" y="3849688"/>
            <a:ext cx="88900" cy="1587"/>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378" name="Line 50"/>
          <p:cNvSpPr>
            <a:spLocks noChangeShapeType="1"/>
          </p:cNvSpPr>
          <p:nvPr/>
        </p:nvSpPr>
        <p:spPr bwMode="auto">
          <a:xfrm>
            <a:off x="2051050" y="3455988"/>
            <a:ext cx="88900" cy="1587"/>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379" name="Line 51"/>
          <p:cNvSpPr>
            <a:spLocks noChangeShapeType="1"/>
          </p:cNvSpPr>
          <p:nvPr/>
        </p:nvSpPr>
        <p:spPr bwMode="auto">
          <a:xfrm>
            <a:off x="2051050" y="3060700"/>
            <a:ext cx="88900" cy="1588"/>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380" name="Line 52"/>
          <p:cNvSpPr>
            <a:spLocks noChangeShapeType="1"/>
          </p:cNvSpPr>
          <p:nvPr/>
        </p:nvSpPr>
        <p:spPr bwMode="auto">
          <a:xfrm>
            <a:off x="2051050" y="2667000"/>
            <a:ext cx="88900" cy="1588"/>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381" name="Line 53"/>
          <p:cNvSpPr>
            <a:spLocks noChangeShapeType="1"/>
          </p:cNvSpPr>
          <p:nvPr/>
        </p:nvSpPr>
        <p:spPr bwMode="auto">
          <a:xfrm flipV="1">
            <a:off x="2986088" y="5027613"/>
            <a:ext cx="1587" cy="87312"/>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382" name="Line 54"/>
          <p:cNvSpPr>
            <a:spLocks noChangeShapeType="1"/>
          </p:cNvSpPr>
          <p:nvPr/>
        </p:nvSpPr>
        <p:spPr bwMode="auto">
          <a:xfrm flipV="1">
            <a:off x="3878263" y="5024438"/>
            <a:ext cx="1587" cy="87312"/>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383" name="Line 55"/>
          <p:cNvSpPr>
            <a:spLocks noChangeShapeType="1"/>
          </p:cNvSpPr>
          <p:nvPr/>
        </p:nvSpPr>
        <p:spPr bwMode="auto">
          <a:xfrm flipV="1">
            <a:off x="4768850" y="5024438"/>
            <a:ext cx="3175" cy="87312"/>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384" name="Line 56"/>
          <p:cNvSpPr>
            <a:spLocks noChangeShapeType="1"/>
          </p:cNvSpPr>
          <p:nvPr/>
        </p:nvSpPr>
        <p:spPr bwMode="auto">
          <a:xfrm flipV="1">
            <a:off x="5661025" y="5024438"/>
            <a:ext cx="1588" cy="87312"/>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385" name="Line 57"/>
          <p:cNvSpPr>
            <a:spLocks noChangeShapeType="1"/>
          </p:cNvSpPr>
          <p:nvPr/>
        </p:nvSpPr>
        <p:spPr bwMode="auto">
          <a:xfrm flipV="1">
            <a:off x="6538913" y="5021263"/>
            <a:ext cx="3175" cy="87312"/>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386" name="Line 58"/>
          <p:cNvSpPr>
            <a:spLocks noChangeShapeType="1"/>
          </p:cNvSpPr>
          <p:nvPr/>
        </p:nvSpPr>
        <p:spPr bwMode="auto">
          <a:xfrm flipV="1">
            <a:off x="7432675" y="5021263"/>
            <a:ext cx="0" cy="87312"/>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387" name="Oval 59"/>
          <p:cNvSpPr>
            <a:spLocks noChangeArrowheads="1"/>
          </p:cNvSpPr>
          <p:nvPr/>
        </p:nvSpPr>
        <p:spPr bwMode="auto">
          <a:xfrm>
            <a:off x="2957513" y="4873625"/>
            <a:ext cx="133350" cy="133350"/>
          </a:xfrm>
          <a:prstGeom prst="ellipse">
            <a:avLst/>
          </a:prstGeom>
          <a:solidFill>
            <a:srgbClr val="CD3B1B"/>
          </a:solidFill>
          <a:ln w="12700">
            <a:solidFill>
              <a:srgbClr val="CD3B1B"/>
            </a:solidFill>
            <a:round/>
            <a:headEnd/>
            <a:tailEnd/>
          </a:ln>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88" name="Oval 60"/>
          <p:cNvSpPr>
            <a:spLocks noChangeAspect="1" noChangeArrowheads="1"/>
          </p:cNvSpPr>
          <p:nvPr/>
        </p:nvSpPr>
        <p:spPr bwMode="auto">
          <a:xfrm>
            <a:off x="6951663" y="1860550"/>
            <a:ext cx="136525" cy="138113"/>
          </a:xfrm>
          <a:prstGeom prst="ellipse">
            <a:avLst/>
          </a:prstGeom>
          <a:solidFill>
            <a:srgbClr val="FF66FF"/>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89" name="AutoShape 61"/>
          <p:cNvSpPr>
            <a:spLocks noChangeArrowheads="1"/>
          </p:cNvSpPr>
          <p:nvPr/>
        </p:nvSpPr>
        <p:spPr bwMode="auto">
          <a:xfrm>
            <a:off x="2957513" y="4784725"/>
            <a:ext cx="182562" cy="182563"/>
          </a:xfrm>
          <a:prstGeom prst="diamond">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90" name="AutoShape 62"/>
          <p:cNvSpPr>
            <a:spLocks noChangeArrowheads="1"/>
          </p:cNvSpPr>
          <p:nvPr/>
        </p:nvSpPr>
        <p:spPr bwMode="auto">
          <a:xfrm>
            <a:off x="2944813" y="4768850"/>
            <a:ext cx="146050" cy="146050"/>
          </a:xfrm>
          <a:prstGeom prst="triangle">
            <a:avLst>
              <a:gd name="adj" fmla="val 50000"/>
            </a:avLst>
          </a:prstGeom>
          <a:solidFill>
            <a:srgbClr val="66FF3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91" name="Oval 63"/>
          <p:cNvSpPr>
            <a:spLocks noChangeAspect="1" noChangeArrowheads="1"/>
          </p:cNvSpPr>
          <p:nvPr/>
        </p:nvSpPr>
        <p:spPr bwMode="auto">
          <a:xfrm>
            <a:off x="6470650" y="2673350"/>
            <a:ext cx="138113" cy="138113"/>
          </a:xfrm>
          <a:prstGeom prst="ellipse">
            <a:avLst/>
          </a:prstGeom>
          <a:solidFill>
            <a:srgbClr val="FF66FF"/>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92" name="Oval 64"/>
          <p:cNvSpPr>
            <a:spLocks noChangeAspect="1" noChangeArrowheads="1"/>
          </p:cNvSpPr>
          <p:nvPr/>
        </p:nvSpPr>
        <p:spPr bwMode="auto">
          <a:xfrm>
            <a:off x="5626100" y="3619500"/>
            <a:ext cx="136525" cy="138113"/>
          </a:xfrm>
          <a:prstGeom prst="ellipse">
            <a:avLst/>
          </a:prstGeom>
          <a:solidFill>
            <a:srgbClr val="FF66FF"/>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93" name="Oval 65"/>
          <p:cNvSpPr>
            <a:spLocks noChangeAspect="1" noChangeArrowheads="1"/>
          </p:cNvSpPr>
          <p:nvPr/>
        </p:nvSpPr>
        <p:spPr bwMode="auto">
          <a:xfrm>
            <a:off x="4721225" y="4219575"/>
            <a:ext cx="136525" cy="138113"/>
          </a:xfrm>
          <a:prstGeom prst="ellipse">
            <a:avLst/>
          </a:prstGeom>
          <a:solidFill>
            <a:srgbClr val="FF66FF"/>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94" name="Oval 66"/>
          <p:cNvSpPr>
            <a:spLocks noChangeAspect="1" noChangeArrowheads="1"/>
          </p:cNvSpPr>
          <p:nvPr/>
        </p:nvSpPr>
        <p:spPr bwMode="auto">
          <a:xfrm>
            <a:off x="2959100" y="4759325"/>
            <a:ext cx="136525" cy="138113"/>
          </a:xfrm>
          <a:prstGeom prst="ellipse">
            <a:avLst/>
          </a:prstGeom>
          <a:solidFill>
            <a:srgbClr val="FF66FF"/>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95" name="AutoShape 67"/>
          <p:cNvSpPr>
            <a:spLocks noChangeArrowheads="1"/>
          </p:cNvSpPr>
          <p:nvPr/>
        </p:nvSpPr>
        <p:spPr bwMode="auto">
          <a:xfrm>
            <a:off x="4743450" y="4540250"/>
            <a:ext cx="182563" cy="182563"/>
          </a:xfrm>
          <a:prstGeom prst="diamond">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96" name="AutoShape 68"/>
          <p:cNvSpPr>
            <a:spLocks noChangeArrowheads="1"/>
          </p:cNvSpPr>
          <p:nvPr/>
        </p:nvSpPr>
        <p:spPr bwMode="auto">
          <a:xfrm>
            <a:off x="5614988" y="4287838"/>
            <a:ext cx="180975" cy="182562"/>
          </a:xfrm>
          <a:prstGeom prst="diamond">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97" name="AutoShape 69"/>
          <p:cNvSpPr>
            <a:spLocks noChangeArrowheads="1"/>
          </p:cNvSpPr>
          <p:nvPr/>
        </p:nvSpPr>
        <p:spPr bwMode="auto">
          <a:xfrm>
            <a:off x="6451600" y="3937000"/>
            <a:ext cx="182563" cy="182563"/>
          </a:xfrm>
          <a:prstGeom prst="diamond">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98" name="AutoShape 70"/>
          <p:cNvSpPr>
            <a:spLocks noChangeArrowheads="1"/>
          </p:cNvSpPr>
          <p:nvPr/>
        </p:nvSpPr>
        <p:spPr bwMode="auto">
          <a:xfrm>
            <a:off x="7397750" y="3479800"/>
            <a:ext cx="182563" cy="182563"/>
          </a:xfrm>
          <a:prstGeom prst="diamond">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399" name="Rectangle 71"/>
          <p:cNvSpPr>
            <a:spLocks noChangeArrowheads="1"/>
          </p:cNvSpPr>
          <p:nvPr/>
        </p:nvSpPr>
        <p:spPr bwMode="auto">
          <a:xfrm>
            <a:off x="3868738" y="4803775"/>
            <a:ext cx="119062" cy="119063"/>
          </a:xfrm>
          <a:prstGeom prst="rect">
            <a:avLst/>
          </a:prstGeom>
          <a:solidFill>
            <a:srgbClr val="00FFFF"/>
          </a:solidFill>
          <a:ln w="9525">
            <a:solidFill>
              <a:srgbClr val="00FFFF"/>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400" name="Rectangle 72"/>
          <p:cNvSpPr>
            <a:spLocks noChangeArrowheads="1"/>
          </p:cNvSpPr>
          <p:nvPr/>
        </p:nvSpPr>
        <p:spPr bwMode="auto">
          <a:xfrm>
            <a:off x="4749800" y="4684713"/>
            <a:ext cx="119063" cy="119062"/>
          </a:xfrm>
          <a:prstGeom prst="rect">
            <a:avLst/>
          </a:prstGeom>
          <a:solidFill>
            <a:srgbClr val="00FFFF"/>
          </a:solidFill>
          <a:ln w="9525">
            <a:solidFill>
              <a:srgbClr val="00FFFF"/>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401" name="Rectangle 73"/>
          <p:cNvSpPr>
            <a:spLocks noChangeArrowheads="1"/>
          </p:cNvSpPr>
          <p:nvPr/>
        </p:nvSpPr>
        <p:spPr bwMode="auto">
          <a:xfrm>
            <a:off x="5657850" y="4535488"/>
            <a:ext cx="119063" cy="119062"/>
          </a:xfrm>
          <a:prstGeom prst="rect">
            <a:avLst/>
          </a:prstGeom>
          <a:solidFill>
            <a:srgbClr val="00FFFF"/>
          </a:solidFill>
          <a:ln w="9525">
            <a:solidFill>
              <a:srgbClr val="00FFFF"/>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402" name="Rectangle 74"/>
          <p:cNvSpPr>
            <a:spLocks noChangeArrowheads="1"/>
          </p:cNvSpPr>
          <p:nvPr/>
        </p:nvSpPr>
        <p:spPr bwMode="auto">
          <a:xfrm>
            <a:off x="6527800" y="4394200"/>
            <a:ext cx="119063" cy="119063"/>
          </a:xfrm>
          <a:prstGeom prst="rect">
            <a:avLst/>
          </a:prstGeom>
          <a:solidFill>
            <a:srgbClr val="00FFFF"/>
          </a:solidFill>
          <a:ln w="9525">
            <a:solidFill>
              <a:srgbClr val="00FFFF"/>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403" name="Rectangle 75"/>
          <p:cNvSpPr>
            <a:spLocks noChangeArrowheads="1"/>
          </p:cNvSpPr>
          <p:nvPr/>
        </p:nvSpPr>
        <p:spPr bwMode="auto">
          <a:xfrm>
            <a:off x="7442200" y="4165600"/>
            <a:ext cx="119063" cy="119063"/>
          </a:xfrm>
          <a:prstGeom prst="rect">
            <a:avLst/>
          </a:prstGeom>
          <a:solidFill>
            <a:srgbClr val="00FFFF"/>
          </a:solidFill>
          <a:ln w="9525">
            <a:solidFill>
              <a:srgbClr val="00FFFF"/>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404" name="Rectangle 76"/>
          <p:cNvSpPr>
            <a:spLocks noGrp="1" noChangeArrowheads="1"/>
          </p:cNvSpPr>
          <p:nvPr>
            <p:ph type="title"/>
          </p:nvPr>
        </p:nvSpPr>
        <p:spPr>
          <a:xfrm>
            <a:off x="468313" y="404813"/>
            <a:ext cx="8447087" cy="839787"/>
          </a:xfrm>
        </p:spPr>
        <p:txBody>
          <a:bodyPr>
            <a:normAutofit fontScale="90000"/>
          </a:bodyPr>
          <a:lstStyle/>
          <a:p>
            <a:pPr eaLnBrk="1" hangingPunct="1"/>
            <a:r>
              <a:rPr lang="el-GR" altLang="el-GR" sz="3400" dirty="0" err="1">
                <a:solidFill>
                  <a:srgbClr val="FFFF00"/>
                </a:solidFill>
              </a:rPr>
              <a:t>Γλυκοζυλιωμένη</a:t>
            </a:r>
            <a:r>
              <a:rPr lang="el-GR" altLang="el-GR" sz="3400" dirty="0">
                <a:solidFill>
                  <a:srgbClr val="FFFF00"/>
                </a:solidFill>
              </a:rPr>
              <a:t> </a:t>
            </a:r>
            <a:r>
              <a:rPr lang="en-US" altLang="el-GR" sz="3400" dirty="0" err="1">
                <a:solidFill>
                  <a:srgbClr val="FFFF00"/>
                </a:solidFill>
              </a:rPr>
              <a:t>Hb</a:t>
            </a:r>
            <a:r>
              <a:rPr lang="en-US" altLang="el-GR" sz="3400" dirty="0">
                <a:solidFill>
                  <a:srgbClr val="FFFF00"/>
                </a:solidFill>
              </a:rPr>
              <a:t> (HbA1C) </a:t>
            </a:r>
            <a:r>
              <a:rPr lang="el-GR" altLang="el-GR" sz="3400" dirty="0">
                <a:solidFill>
                  <a:srgbClr val="FFFF00"/>
                </a:solidFill>
              </a:rPr>
              <a:t>και σχετικός κίνδυνος </a:t>
            </a:r>
            <a:br>
              <a:rPr lang="el-GR" altLang="el-GR" sz="3400" dirty="0">
                <a:solidFill>
                  <a:srgbClr val="FFFF00"/>
                </a:solidFill>
              </a:rPr>
            </a:br>
            <a:r>
              <a:rPr lang="el-GR" altLang="el-GR" sz="3400" dirty="0">
                <a:solidFill>
                  <a:srgbClr val="FFFF00"/>
                </a:solidFill>
              </a:rPr>
              <a:t>για </a:t>
            </a:r>
            <a:r>
              <a:rPr lang="el-GR" altLang="el-GR" sz="3400" dirty="0" err="1">
                <a:solidFill>
                  <a:srgbClr val="FFFF00"/>
                </a:solidFill>
              </a:rPr>
              <a:t>μικροαγγειοπάθεια</a:t>
            </a:r>
            <a:r>
              <a:rPr lang="en-US" altLang="el-GR" sz="3400" dirty="0">
                <a:solidFill>
                  <a:srgbClr val="FFFF00"/>
                </a:solidFill>
              </a:rPr>
              <a:t>: </a:t>
            </a:r>
            <a:r>
              <a:rPr lang="el-GR" altLang="el-GR" sz="3400" dirty="0">
                <a:solidFill>
                  <a:srgbClr val="FFFF00"/>
                </a:solidFill>
              </a:rPr>
              <a:t>Μελέτη </a:t>
            </a:r>
            <a:r>
              <a:rPr lang="en-US" altLang="el-GR" sz="3400" dirty="0">
                <a:solidFill>
                  <a:srgbClr val="FFFF00"/>
                </a:solidFill>
              </a:rPr>
              <a:t>DCCT </a:t>
            </a:r>
          </a:p>
        </p:txBody>
      </p:sp>
      <p:sp>
        <p:nvSpPr>
          <p:cNvPr id="99405" name="AutoShape 77"/>
          <p:cNvSpPr>
            <a:spLocks noChangeArrowheads="1"/>
          </p:cNvSpPr>
          <p:nvPr/>
        </p:nvSpPr>
        <p:spPr bwMode="auto">
          <a:xfrm>
            <a:off x="3860800" y="4668838"/>
            <a:ext cx="184150" cy="182562"/>
          </a:xfrm>
          <a:prstGeom prst="diamond">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406" name="Oval 78"/>
          <p:cNvSpPr>
            <a:spLocks noChangeAspect="1" noChangeArrowheads="1"/>
          </p:cNvSpPr>
          <p:nvPr/>
        </p:nvSpPr>
        <p:spPr bwMode="auto">
          <a:xfrm>
            <a:off x="3852863" y="4559300"/>
            <a:ext cx="134937" cy="138113"/>
          </a:xfrm>
          <a:prstGeom prst="ellipse">
            <a:avLst/>
          </a:prstGeom>
          <a:solidFill>
            <a:srgbClr val="FF66FF"/>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grpSp>
        <p:nvGrpSpPr>
          <p:cNvPr id="99407" name="Group 79"/>
          <p:cNvGrpSpPr>
            <a:grpSpLocks/>
          </p:cNvGrpSpPr>
          <p:nvPr/>
        </p:nvGrpSpPr>
        <p:grpSpPr bwMode="auto">
          <a:xfrm>
            <a:off x="2403475" y="1739900"/>
            <a:ext cx="3257550" cy="1217613"/>
            <a:chOff x="3897" y="1136"/>
            <a:chExt cx="2117" cy="731"/>
          </a:xfrm>
        </p:grpSpPr>
        <p:sp>
          <p:nvSpPr>
            <p:cNvPr id="99413" name="Freeform 80"/>
            <p:cNvSpPr>
              <a:spLocks/>
            </p:cNvSpPr>
            <p:nvPr/>
          </p:nvSpPr>
          <p:spPr bwMode="auto">
            <a:xfrm>
              <a:off x="4288" y="1206"/>
              <a:ext cx="193" cy="25"/>
            </a:xfrm>
            <a:custGeom>
              <a:avLst/>
              <a:gdLst>
                <a:gd name="T0" fmla="*/ 0 w 217"/>
                <a:gd name="T1" fmla="*/ 0 h 25"/>
                <a:gd name="T2" fmla="*/ 0 w 217"/>
                <a:gd name="T3" fmla="*/ 24 h 25"/>
                <a:gd name="T4" fmla="*/ 37 w 217"/>
                <a:gd name="T5" fmla="*/ 25 h 25"/>
                <a:gd name="T6" fmla="*/ 37 w 217"/>
                <a:gd name="T7" fmla="*/ 1 h 25"/>
                <a:gd name="T8" fmla="*/ 0 w 217"/>
                <a:gd name="T9" fmla="*/ 0 h 25"/>
                <a:gd name="T10" fmla="*/ 0 60000 65536"/>
                <a:gd name="T11" fmla="*/ 0 60000 65536"/>
                <a:gd name="T12" fmla="*/ 0 60000 65536"/>
                <a:gd name="T13" fmla="*/ 0 60000 65536"/>
                <a:gd name="T14" fmla="*/ 0 60000 65536"/>
                <a:gd name="T15" fmla="*/ 0 w 217"/>
                <a:gd name="T16" fmla="*/ 0 h 25"/>
                <a:gd name="T17" fmla="*/ 217 w 217"/>
                <a:gd name="T18" fmla="*/ 25 h 25"/>
              </a:gdLst>
              <a:ahLst/>
              <a:cxnLst>
                <a:cxn ang="T10">
                  <a:pos x="T0" y="T1"/>
                </a:cxn>
                <a:cxn ang="T11">
                  <a:pos x="T2" y="T3"/>
                </a:cxn>
                <a:cxn ang="T12">
                  <a:pos x="T4" y="T5"/>
                </a:cxn>
                <a:cxn ang="T13">
                  <a:pos x="T6" y="T7"/>
                </a:cxn>
                <a:cxn ang="T14">
                  <a:pos x="T8" y="T9"/>
                </a:cxn>
              </a:cxnLst>
              <a:rect l="T15" t="T16" r="T17" b="T18"/>
              <a:pathLst>
                <a:path w="217" h="25">
                  <a:moveTo>
                    <a:pt x="0" y="0"/>
                  </a:moveTo>
                  <a:lnTo>
                    <a:pt x="0" y="24"/>
                  </a:lnTo>
                  <a:lnTo>
                    <a:pt x="217" y="25"/>
                  </a:lnTo>
                  <a:lnTo>
                    <a:pt x="217" y="1"/>
                  </a:lnTo>
                  <a:lnTo>
                    <a:pt x="0" y="0"/>
                  </a:lnTo>
                  <a:close/>
                </a:path>
              </a:pathLst>
            </a:custGeom>
            <a:solidFill>
              <a:srgbClr val="FF6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99414" name="Freeform 81"/>
            <p:cNvSpPr>
              <a:spLocks/>
            </p:cNvSpPr>
            <p:nvPr/>
          </p:nvSpPr>
          <p:spPr bwMode="black">
            <a:xfrm>
              <a:off x="4288" y="1383"/>
              <a:ext cx="193" cy="25"/>
            </a:xfrm>
            <a:custGeom>
              <a:avLst/>
              <a:gdLst>
                <a:gd name="T0" fmla="*/ 0 w 217"/>
                <a:gd name="T1" fmla="*/ 0 h 25"/>
                <a:gd name="T2" fmla="*/ 0 w 217"/>
                <a:gd name="T3" fmla="*/ 24 h 25"/>
                <a:gd name="T4" fmla="*/ 37 w 217"/>
                <a:gd name="T5" fmla="*/ 25 h 25"/>
                <a:gd name="T6" fmla="*/ 37 w 217"/>
                <a:gd name="T7" fmla="*/ 1 h 25"/>
                <a:gd name="T8" fmla="*/ 0 w 217"/>
                <a:gd name="T9" fmla="*/ 0 h 25"/>
                <a:gd name="T10" fmla="*/ 0 60000 65536"/>
                <a:gd name="T11" fmla="*/ 0 60000 65536"/>
                <a:gd name="T12" fmla="*/ 0 60000 65536"/>
                <a:gd name="T13" fmla="*/ 0 60000 65536"/>
                <a:gd name="T14" fmla="*/ 0 60000 65536"/>
                <a:gd name="T15" fmla="*/ 0 w 217"/>
                <a:gd name="T16" fmla="*/ 0 h 25"/>
                <a:gd name="T17" fmla="*/ 217 w 217"/>
                <a:gd name="T18" fmla="*/ 25 h 25"/>
              </a:gdLst>
              <a:ahLst/>
              <a:cxnLst>
                <a:cxn ang="T10">
                  <a:pos x="T0" y="T1"/>
                </a:cxn>
                <a:cxn ang="T11">
                  <a:pos x="T2" y="T3"/>
                </a:cxn>
                <a:cxn ang="T12">
                  <a:pos x="T4" y="T5"/>
                </a:cxn>
                <a:cxn ang="T13">
                  <a:pos x="T6" y="T7"/>
                </a:cxn>
                <a:cxn ang="T14">
                  <a:pos x="T8" y="T9"/>
                </a:cxn>
              </a:cxnLst>
              <a:rect l="T15" t="T16" r="T17" b="T18"/>
              <a:pathLst>
                <a:path w="217" h="25">
                  <a:moveTo>
                    <a:pt x="0" y="0"/>
                  </a:moveTo>
                  <a:lnTo>
                    <a:pt x="0" y="24"/>
                  </a:lnTo>
                  <a:lnTo>
                    <a:pt x="217" y="25"/>
                  </a:lnTo>
                  <a:lnTo>
                    <a:pt x="217" y="1"/>
                  </a:lnTo>
                  <a:lnTo>
                    <a:pt x="0" y="0"/>
                  </a:lnTo>
                  <a:close/>
                </a:path>
              </a:pathLst>
            </a:custGeom>
            <a:solidFill>
              <a:srgbClr val="00FF00"/>
            </a:soli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el-GR"/>
            </a:p>
          </p:txBody>
        </p:sp>
        <p:sp>
          <p:nvSpPr>
            <p:cNvPr id="99415" name="Rectangle 82"/>
            <p:cNvSpPr>
              <a:spLocks noChangeArrowheads="1"/>
            </p:cNvSpPr>
            <p:nvPr/>
          </p:nvSpPr>
          <p:spPr bwMode="auto">
            <a:xfrm>
              <a:off x="4523" y="1158"/>
              <a:ext cx="74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731" name="Rectangle 83"/>
            <p:cNvSpPr>
              <a:spLocks noChangeArrowheads="1"/>
            </p:cNvSpPr>
            <p:nvPr/>
          </p:nvSpPr>
          <p:spPr bwMode="auto">
            <a:xfrm>
              <a:off x="3897" y="1136"/>
              <a:ext cx="2117" cy="147"/>
            </a:xfrm>
            <a:prstGeom prst="rect">
              <a:avLst/>
            </a:prstGeom>
            <a:noFill/>
            <a:ln w="9525">
              <a:noFill/>
              <a:miter lim="800000"/>
              <a:headEnd/>
              <a:tailEnd/>
            </a:ln>
          </p:spPr>
          <p:txBody>
            <a:bodyPr wrap="none" lIns="0" tIns="0" rIns="0" bIns="0">
              <a:spAutoFit/>
            </a:bodyPr>
            <a:lstStyle/>
            <a:p>
              <a:pPr algn="ctr">
                <a:defRPr/>
              </a:pPr>
              <a:r>
                <a:rPr lang="el-GR" sz="1600" b="1">
                  <a:solidFill>
                    <a:srgbClr val="FEFEFE"/>
                  </a:solidFill>
                  <a:effectLst>
                    <a:outerShdw blurRad="38100" dist="38100" dir="2700000" algn="tl">
                      <a:srgbClr val="000000"/>
                    </a:outerShdw>
                  </a:effectLst>
                  <a:latin typeface="Arial" pitchFamily="34" charset="0"/>
                </a:rPr>
                <a:t>                    Αμφιβληστροειδοπάθεια</a:t>
              </a:r>
              <a:endParaRPr lang="en-US" sz="1600">
                <a:effectLst>
                  <a:outerShdw blurRad="38100" dist="38100" dir="2700000" algn="tl">
                    <a:srgbClr val="000000"/>
                  </a:outerShdw>
                </a:effectLst>
                <a:latin typeface="Arial" pitchFamily="34" charset="0"/>
              </a:endParaRPr>
            </a:p>
          </p:txBody>
        </p:sp>
        <p:sp>
          <p:nvSpPr>
            <p:cNvPr id="99417" name="Rectangle 84"/>
            <p:cNvSpPr>
              <a:spLocks noChangeArrowheads="1"/>
            </p:cNvSpPr>
            <p:nvPr/>
          </p:nvSpPr>
          <p:spPr bwMode="auto">
            <a:xfrm>
              <a:off x="4523" y="1333"/>
              <a:ext cx="791"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733" name="Rectangle 85"/>
            <p:cNvSpPr>
              <a:spLocks noChangeArrowheads="1"/>
            </p:cNvSpPr>
            <p:nvPr/>
          </p:nvSpPr>
          <p:spPr bwMode="auto">
            <a:xfrm>
              <a:off x="4587" y="1311"/>
              <a:ext cx="785" cy="147"/>
            </a:xfrm>
            <a:prstGeom prst="rect">
              <a:avLst/>
            </a:prstGeom>
            <a:noFill/>
            <a:ln w="9525">
              <a:noFill/>
              <a:miter lim="800000"/>
              <a:headEnd/>
              <a:tailEnd/>
            </a:ln>
          </p:spPr>
          <p:txBody>
            <a:bodyPr wrap="none" lIns="0" tIns="0" rIns="0" bIns="0">
              <a:spAutoFit/>
            </a:bodyPr>
            <a:lstStyle/>
            <a:p>
              <a:pPr algn="ctr">
                <a:defRPr/>
              </a:pPr>
              <a:r>
                <a:rPr lang="el-GR" sz="1600" b="1">
                  <a:solidFill>
                    <a:srgbClr val="FEFEFE"/>
                  </a:solidFill>
                  <a:effectLst>
                    <a:outerShdw blurRad="38100" dist="38100" dir="2700000" algn="tl">
                      <a:srgbClr val="000000"/>
                    </a:outerShdw>
                  </a:effectLst>
                  <a:latin typeface="Arial" pitchFamily="34" charset="0"/>
                </a:rPr>
                <a:t>Νεφροπάθεια</a:t>
              </a:r>
              <a:endParaRPr lang="en-US" sz="1600">
                <a:effectLst>
                  <a:outerShdw blurRad="38100" dist="38100" dir="2700000" algn="tl">
                    <a:srgbClr val="000000"/>
                  </a:outerShdw>
                </a:effectLst>
                <a:latin typeface="Arial" pitchFamily="34" charset="0"/>
              </a:endParaRPr>
            </a:p>
          </p:txBody>
        </p:sp>
        <p:sp>
          <p:nvSpPr>
            <p:cNvPr id="99419" name="Freeform 86"/>
            <p:cNvSpPr>
              <a:spLocks/>
            </p:cNvSpPr>
            <p:nvPr/>
          </p:nvSpPr>
          <p:spPr bwMode="auto">
            <a:xfrm>
              <a:off x="4352" y="1181"/>
              <a:ext cx="74" cy="74"/>
            </a:xfrm>
            <a:custGeom>
              <a:avLst/>
              <a:gdLst>
                <a:gd name="T0" fmla="*/ 8 w 83"/>
                <a:gd name="T1" fmla="*/ 74 h 74"/>
                <a:gd name="T2" fmla="*/ 13 w 83"/>
                <a:gd name="T3" fmla="*/ 65 h 74"/>
                <a:gd name="T4" fmla="*/ 15 w 83"/>
                <a:gd name="T5" fmla="*/ 37 h 74"/>
                <a:gd name="T6" fmla="*/ 13 w 83"/>
                <a:gd name="T7" fmla="*/ 18 h 74"/>
                <a:gd name="T8" fmla="*/ 8 w 83"/>
                <a:gd name="T9" fmla="*/ 0 h 74"/>
                <a:gd name="T10" fmla="*/ 4 w 83"/>
                <a:gd name="T11" fmla="*/ 18 h 74"/>
                <a:gd name="T12" fmla="*/ 0 w 83"/>
                <a:gd name="T13" fmla="*/ 37 h 74"/>
                <a:gd name="T14" fmla="*/ 4 w 83"/>
                <a:gd name="T15" fmla="*/ 65 h 74"/>
                <a:gd name="T16" fmla="*/ 8 w 83"/>
                <a:gd name="T17" fmla="*/ 74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74"/>
                <a:gd name="T29" fmla="*/ 83 w 8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74">
                  <a:moveTo>
                    <a:pt x="41" y="74"/>
                  </a:moveTo>
                  <a:lnTo>
                    <a:pt x="73" y="65"/>
                  </a:lnTo>
                  <a:lnTo>
                    <a:pt x="83" y="37"/>
                  </a:lnTo>
                  <a:lnTo>
                    <a:pt x="73" y="18"/>
                  </a:lnTo>
                  <a:lnTo>
                    <a:pt x="41" y="0"/>
                  </a:lnTo>
                  <a:lnTo>
                    <a:pt x="10" y="18"/>
                  </a:lnTo>
                  <a:lnTo>
                    <a:pt x="0" y="37"/>
                  </a:lnTo>
                  <a:lnTo>
                    <a:pt x="10" y="65"/>
                  </a:lnTo>
                  <a:lnTo>
                    <a:pt x="41" y="74"/>
                  </a:lnTo>
                  <a:close/>
                </a:path>
              </a:pathLst>
            </a:custGeom>
            <a:solidFill>
              <a:srgbClr val="377CC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99420" name="AutoShape 87"/>
            <p:cNvSpPr>
              <a:spLocks noChangeArrowheads="1"/>
            </p:cNvSpPr>
            <p:nvPr/>
          </p:nvSpPr>
          <p:spPr bwMode="auto">
            <a:xfrm>
              <a:off x="4339" y="1350"/>
              <a:ext cx="92" cy="92"/>
            </a:xfrm>
            <a:prstGeom prst="triangle">
              <a:avLst>
                <a:gd name="adj" fmla="val 50000"/>
              </a:avLst>
            </a:prstGeom>
            <a:solidFill>
              <a:srgbClr val="66FF3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421" name="Oval 88"/>
            <p:cNvSpPr>
              <a:spLocks noChangeArrowheads="1"/>
            </p:cNvSpPr>
            <p:nvPr/>
          </p:nvSpPr>
          <p:spPr bwMode="auto">
            <a:xfrm>
              <a:off x="4348" y="1182"/>
              <a:ext cx="73" cy="75"/>
            </a:xfrm>
            <a:prstGeom prst="ellipse">
              <a:avLst/>
            </a:prstGeom>
            <a:solidFill>
              <a:srgbClr val="FF66FF"/>
            </a:solidFill>
            <a:ln w="12700">
              <a:solidFill>
                <a:srgbClr val="FF66FF"/>
              </a:solidFill>
              <a:round/>
              <a:headEnd/>
              <a:tailEnd/>
            </a:ln>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422" name="Rectangle 89"/>
            <p:cNvSpPr>
              <a:spLocks noChangeArrowheads="1"/>
            </p:cNvSpPr>
            <p:nvPr/>
          </p:nvSpPr>
          <p:spPr bwMode="auto">
            <a:xfrm>
              <a:off x="4523" y="1518"/>
              <a:ext cx="712"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738" name="Rectangle 90"/>
            <p:cNvSpPr>
              <a:spLocks noChangeArrowheads="1"/>
            </p:cNvSpPr>
            <p:nvPr/>
          </p:nvSpPr>
          <p:spPr bwMode="auto">
            <a:xfrm>
              <a:off x="4521" y="1496"/>
              <a:ext cx="838" cy="147"/>
            </a:xfrm>
            <a:prstGeom prst="rect">
              <a:avLst/>
            </a:prstGeom>
            <a:noFill/>
            <a:ln w="9525">
              <a:noFill/>
              <a:miter lim="800000"/>
              <a:headEnd/>
              <a:tailEnd/>
            </a:ln>
          </p:spPr>
          <p:txBody>
            <a:bodyPr wrap="none" lIns="0" tIns="0" rIns="0" bIns="0">
              <a:spAutoFit/>
            </a:bodyPr>
            <a:lstStyle/>
            <a:p>
              <a:pPr algn="ctr">
                <a:defRPr/>
              </a:pPr>
              <a:r>
                <a:rPr lang="el-GR" sz="1600" b="1">
                  <a:solidFill>
                    <a:srgbClr val="FEFEFE"/>
                  </a:solidFill>
                  <a:effectLst>
                    <a:outerShdw blurRad="38100" dist="38100" dir="2700000" algn="tl">
                      <a:srgbClr val="000000"/>
                    </a:outerShdw>
                  </a:effectLst>
                  <a:latin typeface="Arial" pitchFamily="34" charset="0"/>
                </a:rPr>
                <a:t>  Νευροπάθεια</a:t>
              </a:r>
              <a:endParaRPr lang="en-US" sz="1600">
                <a:effectLst>
                  <a:outerShdw blurRad="38100" dist="38100" dir="2700000" algn="tl">
                    <a:srgbClr val="000000"/>
                  </a:outerShdw>
                </a:effectLst>
                <a:latin typeface="Arial" pitchFamily="34" charset="0"/>
              </a:endParaRPr>
            </a:p>
          </p:txBody>
        </p:sp>
        <p:sp>
          <p:nvSpPr>
            <p:cNvPr id="99424" name="Rectangle 91"/>
            <p:cNvSpPr>
              <a:spLocks noChangeArrowheads="1"/>
            </p:cNvSpPr>
            <p:nvPr/>
          </p:nvSpPr>
          <p:spPr bwMode="auto">
            <a:xfrm>
              <a:off x="4522" y="1693"/>
              <a:ext cx="1067"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740" name="Rectangle 92"/>
            <p:cNvSpPr>
              <a:spLocks noChangeArrowheads="1"/>
            </p:cNvSpPr>
            <p:nvPr/>
          </p:nvSpPr>
          <p:spPr bwMode="auto">
            <a:xfrm>
              <a:off x="4305" y="1671"/>
              <a:ext cx="1633" cy="152"/>
            </a:xfrm>
            <a:prstGeom prst="rect">
              <a:avLst/>
            </a:prstGeom>
            <a:noFill/>
            <a:ln w="9525">
              <a:noFill/>
              <a:miter lim="800000"/>
              <a:headEnd/>
              <a:tailEnd/>
            </a:ln>
          </p:spPr>
          <p:txBody>
            <a:bodyPr wrap="none" lIns="0" tIns="0" rIns="0" bIns="0">
              <a:spAutoFit/>
            </a:bodyPr>
            <a:lstStyle/>
            <a:p>
              <a:pPr algn="ctr">
                <a:defRPr/>
              </a:pPr>
              <a:r>
                <a:rPr lang="el-GR" sz="1600" b="1">
                  <a:solidFill>
                    <a:srgbClr val="FEFEFE"/>
                  </a:solidFill>
                  <a:effectLst>
                    <a:outerShdw blurRad="38100" dist="38100" dir="2700000" algn="tl">
                      <a:srgbClr val="000000"/>
                    </a:outerShdw>
                  </a:effectLst>
                  <a:latin typeface="Arial" pitchFamily="34" charset="0"/>
                </a:rPr>
                <a:t>        Μικρολευκωματινουρία</a:t>
              </a:r>
              <a:endParaRPr lang="en-US" sz="1600">
                <a:effectLst>
                  <a:outerShdw blurRad="38100" dist="38100" dir="2700000" algn="tl">
                    <a:srgbClr val="000000"/>
                  </a:outerShdw>
                </a:effectLst>
                <a:latin typeface="Arial" pitchFamily="34" charset="0"/>
              </a:endParaRPr>
            </a:p>
          </p:txBody>
        </p:sp>
        <p:sp>
          <p:nvSpPr>
            <p:cNvPr id="99426" name="Freeform 93"/>
            <p:cNvSpPr>
              <a:spLocks/>
            </p:cNvSpPr>
            <p:nvPr/>
          </p:nvSpPr>
          <p:spPr bwMode="auto">
            <a:xfrm>
              <a:off x="4288" y="1566"/>
              <a:ext cx="193" cy="25"/>
            </a:xfrm>
            <a:custGeom>
              <a:avLst/>
              <a:gdLst>
                <a:gd name="T0" fmla="*/ 0 w 217"/>
                <a:gd name="T1" fmla="*/ 0 h 25"/>
                <a:gd name="T2" fmla="*/ 0 w 217"/>
                <a:gd name="T3" fmla="*/ 24 h 25"/>
                <a:gd name="T4" fmla="*/ 37 w 217"/>
                <a:gd name="T5" fmla="*/ 25 h 25"/>
                <a:gd name="T6" fmla="*/ 37 w 217"/>
                <a:gd name="T7" fmla="*/ 1 h 25"/>
                <a:gd name="T8" fmla="*/ 0 w 217"/>
                <a:gd name="T9" fmla="*/ 0 h 25"/>
                <a:gd name="T10" fmla="*/ 0 60000 65536"/>
                <a:gd name="T11" fmla="*/ 0 60000 65536"/>
                <a:gd name="T12" fmla="*/ 0 60000 65536"/>
                <a:gd name="T13" fmla="*/ 0 60000 65536"/>
                <a:gd name="T14" fmla="*/ 0 60000 65536"/>
                <a:gd name="T15" fmla="*/ 0 w 217"/>
                <a:gd name="T16" fmla="*/ 0 h 25"/>
                <a:gd name="T17" fmla="*/ 217 w 217"/>
                <a:gd name="T18" fmla="*/ 25 h 25"/>
              </a:gdLst>
              <a:ahLst/>
              <a:cxnLst>
                <a:cxn ang="T10">
                  <a:pos x="T0" y="T1"/>
                </a:cxn>
                <a:cxn ang="T11">
                  <a:pos x="T2" y="T3"/>
                </a:cxn>
                <a:cxn ang="T12">
                  <a:pos x="T4" y="T5"/>
                </a:cxn>
                <a:cxn ang="T13">
                  <a:pos x="T6" y="T7"/>
                </a:cxn>
                <a:cxn ang="T14">
                  <a:pos x="T8" y="T9"/>
                </a:cxn>
              </a:cxnLst>
              <a:rect l="T15" t="T16" r="T17" b="T18"/>
              <a:pathLst>
                <a:path w="217" h="25">
                  <a:moveTo>
                    <a:pt x="0" y="0"/>
                  </a:moveTo>
                  <a:lnTo>
                    <a:pt x="0" y="24"/>
                  </a:lnTo>
                  <a:lnTo>
                    <a:pt x="217" y="25"/>
                  </a:lnTo>
                  <a:lnTo>
                    <a:pt x="217" y="1"/>
                  </a:lnTo>
                  <a:lnTo>
                    <a:pt x="0" y="0"/>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99427" name="Freeform 94"/>
            <p:cNvSpPr>
              <a:spLocks/>
            </p:cNvSpPr>
            <p:nvPr/>
          </p:nvSpPr>
          <p:spPr bwMode="auto">
            <a:xfrm>
              <a:off x="4288" y="1741"/>
              <a:ext cx="193" cy="25"/>
            </a:xfrm>
            <a:custGeom>
              <a:avLst/>
              <a:gdLst>
                <a:gd name="T0" fmla="*/ 0 w 217"/>
                <a:gd name="T1" fmla="*/ 0 h 25"/>
                <a:gd name="T2" fmla="*/ 0 w 217"/>
                <a:gd name="T3" fmla="*/ 24 h 25"/>
                <a:gd name="T4" fmla="*/ 37 w 217"/>
                <a:gd name="T5" fmla="*/ 25 h 25"/>
                <a:gd name="T6" fmla="*/ 37 w 217"/>
                <a:gd name="T7" fmla="*/ 1 h 25"/>
                <a:gd name="T8" fmla="*/ 0 w 217"/>
                <a:gd name="T9" fmla="*/ 0 h 25"/>
                <a:gd name="T10" fmla="*/ 0 60000 65536"/>
                <a:gd name="T11" fmla="*/ 0 60000 65536"/>
                <a:gd name="T12" fmla="*/ 0 60000 65536"/>
                <a:gd name="T13" fmla="*/ 0 60000 65536"/>
                <a:gd name="T14" fmla="*/ 0 60000 65536"/>
                <a:gd name="T15" fmla="*/ 0 w 217"/>
                <a:gd name="T16" fmla="*/ 0 h 25"/>
                <a:gd name="T17" fmla="*/ 217 w 217"/>
                <a:gd name="T18" fmla="*/ 25 h 25"/>
              </a:gdLst>
              <a:ahLst/>
              <a:cxnLst>
                <a:cxn ang="T10">
                  <a:pos x="T0" y="T1"/>
                </a:cxn>
                <a:cxn ang="T11">
                  <a:pos x="T2" y="T3"/>
                </a:cxn>
                <a:cxn ang="T12">
                  <a:pos x="T4" y="T5"/>
                </a:cxn>
                <a:cxn ang="T13">
                  <a:pos x="T6" y="T7"/>
                </a:cxn>
                <a:cxn ang="T14">
                  <a:pos x="T8" y="T9"/>
                </a:cxn>
              </a:cxnLst>
              <a:rect l="T15" t="T16" r="T17" b="T18"/>
              <a:pathLst>
                <a:path w="217" h="25">
                  <a:moveTo>
                    <a:pt x="0" y="0"/>
                  </a:moveTo>
                  <a:lnTo>
                    <a:pt x="0" y="24"/>
                  </a:lnTo>
                  <a:lnTo>
                    <a:pt x="217" y="25"/>
                  </a:lnTo>
                  <a:lnTo>
                    <a:pt x="217" y="1"/>
                  </a:lnTo>
                  <a:lnTo>
                    <a:pt x="0" y="0"/>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l-GR"/>
            </a:p>
          </p:txBody>
        </p:sp>
        <p:sp>
          <p:nvSpPr>
            <p:cNvPr id="99428" name="Rectangle 95"/>
            <p:cNvSpPr>
              <a:spLocks noChangeArrowheads="1"/>
            </p:cNvSpPr>
            <p:nvPr/>
          </p:nvSpPr>
          <p:spPr bwMode="auto">
            <a:xfrm>
              <a:off x="4346" y="1711"/>
              <a:ext cx="77" cy="87"/>
            </a:xfrm>
            <a:prstGeom prst="rect">
              <a:avLst/>
            </a:prstGeom>
            <a:solidFill>
              <a:srgbClr val="00FFFF"/>
            </a:solidFill>
            <a:ln w="9525">
              <a:solidFill>
                <a:srgbClr val="00FFFF"/>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99429" name="AutoShape 96"/>
            <p:cNvSpPr>
              <a:spLocks noChangeArrowheads="1"/>
            </p:cNvSpPr>
            <p:nvPr/>
          </p:nvSpPr>
          <p:spPr bwMode="auto">
            <a:xfrm>
              <a:off x="4329" y="1521"/>
              <a:ext cx="115" cy="115"/>
            </a:xfrm>
            <a:prstGeom prst="diamond">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grpSp>
      <p:sp>
        <p:nvSpPr>
          <p:cNvPr id="99408" name="AutoShape 97"/>
          <p:cNvSpPr>
            <a:spLocks noChangeArrowheads="1"/>
          </p:cNvSpPr>
          <p:nvPr/>
        </p:nvSpPr>
        <p:spPr bwMode="auto">
          <a:xfrm>
            <a:off x="6527800" y="3114675"/>
            <a:ext cx="146050" cy="146050"/>
          </a:xfrm>
          <a:prstGeom prst="triangle">
            <a:avLst>
              <a:gd name="adj" fmla="val 50000"/>
            </a:avLst>
          </a:prstGeom>
          <a:solidFill>
            <a:srgbClr val="66FF3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rgbClr val="FFFF00"/>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rgbClr val="FFFF00"/>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rgbClr val="FFFF00"/>
                </a:solidFill>
                <a:latin typeface="Times New Roman" panose="02020603050405020304" pitchFamily="18" charset="0"/>
              </a:defRPr>
            </a:lvl3pPr>
            <a:lvl4pPr marL="1600200" indent="-228600">
              <a:spcBef>
                <a:spcPct val="20000"/>
              </a:spcBef>
              <a:buClr>
                <a:schemeClr val="tx1"/>
              </a:buClr>
              <a:buSzPct val="100000"/>
              <a:buChar char="•"/>
              <a:defRPr sz="3200">
                <a:solidFill>
                  <a:srgbClr val="FFFF00"/>
                </a:solidFill>
                <a:latin typeface="Times New Roman" panose="02020603050405020304" pitchFamily="18" charset="0"/>
              </a:defRPr>
            </a:lvl4pPr>
            <a:lvl5pPr marL="2057400" indent="-228600">
              <a:spcBef>
                <a:spcPct val="20000"/>
              </a:spcBef>
              <a:buClr>
                <a:schemeClr val="tx1"/>
              </a:buClr>
              <a:buSzPct val="100000"/>
              <a:buChar char="–"/>
              <a:defRPr sz="3200">
                <a:solidFill>
                  <a:srgbClr val="FFFF00"/>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rgbClr val="FFFF00"/>
                </a:solidFill>
                <a:latin typeface="Times New Roman" panose="02020603050405020304" pitchFamily="18" charset="0"/>
              </a:defRPr>
            </a:lvl9pPr>
          </a:lstStyle>
          <a:p>
            <a:pPr eaLnBrk="1" hangingPunct="1">
              <a:spcBef>
                <a:spcPct val="0"/>
              </a:spcBef>
              <a:buClrTx/>
              <a:buSzTx/>
              <a:buFontTx/>
              <a:buNone/>
            </a:pPr>
            <a:endParaRPr lang="el-GR" altLang="el-GR" sz="2400">
              <a:solidFill>
                <a:schemeClr val="tx1"/>
              </a:solidFill>
            </a:endParaRPr>
          </a:p>
        </p:txBody>
      </p:sp>
      <p:sp>
        <p:nvSpPr>
          <p:cNvPr id="155746" name="Rectangle 98"/>
          <p:cNvSpPr>
            <a:spLocks noChangeArrowheads="1"/>
          </p:cNvSpPr>
          <p:nvPr/>
        </p:nvSpPr>
        <p:spPr bwMode="auto">
          <a:xfrm>
            <a:off x="1792288" y="1754188"/>
            <a:ext cx="207962" cy="244475"/>
          </a:xfrm>
          <a:prstGeom prst="rect">
            <a:avLst/>
          </a:prstGeom>
          <a:noFill/>
          <a:ln w="9525">
            <a:noFill/>
            <a:miter lim="800000"/>
            <a:headEnd/>
            <a:tailEnd/>
          </a:ln>
        </p:spPr>
        <p:txBody>
          <a:bodyPr wrap="none" lIns="0" tIns="0" rIns="0" bIns="0">
            <a:spAutoFit/>
          </a:bodyPr>
          <a:lstStyle/>
          <a:p>
            <a:pPr algn="ctr">
              <a:defRPr/>
            </a:pPr>
            <a:r>
              <a:rPr lang="en-US" sz="1600" b="1">
                <a:solidFill>
                  <a:srgbClr val="FEFEFE"/>
                </a:solidFill>
                <a:effectLst>
                  <a:outerShdw blurRad="38100" dist="38100" dir="2700000" algn="tl">
                    <a:srgbClr val="000000"/>
                  </a:outerShdw>
                </a:effectLst>
                <a:latin typeface="Arial" pitchFamily="34" charset="0"/>
              </a:rPr>
              <a:t>20</a:t>
            </a:r>
            <a:endParaRPr lang="en-US" sz="1600">
              <a:effectLst>
                <a:outerShdw blurRad="38100" dist="38100" dir="2700000" algn="tl">
                  <a:srgbClr val="000000"/>
                </a:outerShdw>
              </a:effectLst>
              <a:latin typeface="Arial" pitchFamily="34" charset="0"/>
            </a:endParaRPr>
          </a:p>
        </p:txBody>
      </p:sp>
      <p:sp>
        <p:nvSpPr>
          <p:cNvPr id="99410" name="Line 99"/>
          <p:cNvSpPr>
            <a:spLocks noChangeShapeType="1"/>
          </p:cNvSpPr>
          <p:nvPr/>
        </p:nvSpPr>
        <p:spPr bwMode="auto">
          <a:xfrm>
            <a:off x="2051050" y="2286000"/>
            <a:ext cx="88900" cy="1588"/>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411" name="Line 100"/>
          <p:cNvSpPr>
            <a:spLocks noChangeShapeType="1"/>
          </p:cNvSpPr>
          <p:nvPr/>
        </p:nvSpPr>
        <p:spPr bwMode="auto">
          <a:xfrm flipV="1">
            <a:off x="2136775" y="5029200"/>
            <a:ext cx="1588" cy="87313"/>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99412" name="Line 101"/>
          <p:cNvSpPr>
            <a:spLocks noChangeShapeType="1"/>
          </p:cNvSpPr>
          <p:nvPr/>
        </p:nvSpPr>
        <p:spPr bwMode="auto">
          <a:xfrm>
            <a:off x="2051050" y="5022850"/>
            <a:ext cx="88900" cy="0"/>
          </a:xfrm>
          <a:prstGeom prst="line">
            <a:avLst/>
          </a:prstGeom>
          <a:noFill/>
          <a:ln w="28575">
            <a:solidFill>
              <a:srgbClr val="FEFEFE"/>
            </a:solidFill>
            <a:round/>
            <a:headEnd/>
            <a:tailEnd/>
          </a:ln>
          <a:extLst>
            <a:ext uri="{909E8E84-426E-40DD-AFC4-6F175D3DCCD1}">
              <a14:hiddenFill xmlns:a14="http://schemas.microsoft.com/office/drawing/2010/main" xmlns="">
                <a:noFill/>
              </a14:hiddenFill>
            </a:ext>
          </a:extLst>
        </p:spPr>
        <p:txBody>
          <a:bodyPr/>
          <a:lstStyle/>
          <a:p>
            <a:endParaRPr lang="el-GR"/>
          </a:p>
        </p:txBody>
      </p:sp>
    </p:spTree>
    <p:extLst>
      <p:ext uri="{BB962C8B-B14F-4D97-AF65-F5344CB8AC3E}">
        <p14:creationId xmlns:p14="http://schemas.microsoft.com/office/powerpoint/2010/main" xmlns="" val="1839232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1988840"/>
            <a:ext cx="7503368" cy="1584176"/>
          </a:xfrm>
        </p:spPr>
        <p:txBody>
          <a:bodyPr>
            <a:normAutofit/>
          </a:bodyPr>
          <a:lstStyle/>
          <a:p>
            <a:r>
              <a:rPr lang="el-GR" sz="4800" dirty="0">
                <a:effectLst>
                  <a:outerShdw blurRad="38100" dist="38100" dir="2700000" algn="tl">
                    <a:srgbClr val="000000">
                      <a:alpha val="43137"/>
                    </a:srgbClr>
                  </a:outerShdw>
                </a:effectLst>
              </a:rPr>
              <a:t>Διαβητική Νευροπάθεια</a:t>
            </a:r>
          </a:p>
        </p:txBody>
      </p:sp>
    </p:spTree>
    <p:extLst>
      <p:ext uri="{BB962C8B-B14F-4D97-AF65-F5344CB8AC3E}">
        <p14:creationId xmlns:p14="http://schemas.microsoft.com/office/powerpoint/2010/main" xmlns="" val="3796413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457200" y="620389"/>
            <a:ext cx="8229600" cy="1081088"/>
          </a:xfrm>
        </p:spPr>
        <p:txBody>
          <a:bodyPr/>
          <a:lstStyle/>
          <a:p>
            <a:pPr algn="ctr" eaLnBrk="1" hangingPunct="1"/>
            <a:r>
              <a:rPr lang="el-GR" sz="3600" dirty="0"/>
              <a:t>Διαβητική Νευροπάθεια - Ορισμός</a:t>
            </a:r>
          </a:p>
        </p:txBody>
      </p:sp>
      <p:sp>
        <p:nvSpPr>
          <p:cNvPr id="37890" name="Rectangle 3"/>
          <p:cNvSpPr>
            <a:spLocks noGrp="1"/>
          </p:cNvSpPr>
          <p:nvPr>
            <p:ph type="body" idx="1"/>
          </p:nvPr>
        </p:nvSpPr>
        <p:spPr>
          <a:xfrm>
            <a:off x="457200" y="2204864"/>
            <a:ext cx="8435280" cy="4032448"/>
          </a:xfrm>
        </p:spPr>
        <p:txBody>
          <a:bodyPr/>
          <a:lstStyle/>
          <a:p>
            <a:pPr eaLnBrk="1" hangingPunct="1">
              <a:spcBef>
                <a:spcPts val="1200"/>
              </a:spcBef>
            </a:pPr>
            <a:r>
              <a:rPr lang="el-GR" sz="2400" dirty="0">
                <a:latin typeface="+mj-lt"/>
              </a:rPr>
              <a:t>Βλάβη των νεύρων, η οποία προκαλείται από τον ΣΔ, </a:t>
            </a:r>
            <a:r>
              <a:rPr lang="el-GR" sz="2400" b="1" i="1" u="sng" dirty="0">
                <a:latin typeface="+mj-lt"/>
              </a:rPr>
              <a:t>χωρίς να συνυπάρχουν άλλες αιτίες περιφερικής νευροπάθειας</a:t>
            </a:r>
            <a:r>
              <a:rPr lang="el-GR" sz="2800" b="1" i="1" u="sng" dirty="0">
                <a:latin typeface="+mj-lt"/>
              </a:rPr>
              <a:t> </a:t>
            </a:r>
            <a:endParaRPr lang="en-US" sz="2400" b="1" i="1" u="sng" dirty="0">
              <a:latin typeface="+mj-lt"/>
            </a:endParaRPr>
          </a:p>
          <a:p>
            <a:pPr eaLnBrk="1" hangingPunct="1">
              <a:spcBef>
                <a:spcPts val="1200"/>
              </a:spcBef>
            </a:pPr>
            <a:r>
              <a:rPr lang="el-GR" sz="2400" dirty="0">
                <a:latin typeface="+mj-lt"/>
              </a:rPr>
              <a:t>Η νευροπαθητική διαταραχή περιλαμβάνει εκδηλώσεις από το σωματικό και από τα αυτόνομο περιφερικό νευρικό σύστημα</a:t>
            </a:r>
            <a:endParaRPr lang="en-US" sz="2800" dirty="0">
              <a:latin typeface="+mj-lt"/>
            </a:endParaRPr>
          </a:p>
          <a:p>
            <a:pPr eaLnBrk="1" hangingPunct="1">
              <a:spcBef>
                <a:spcPts val="1200"/>
              </a:spcBef>
            </a:pPr>
            <a:r>
              <a:rPr lang="el-GR" sz="2400" dirty="0">
                <a:latin typeface="+mj-lt"/>
              </a:rPr>
              <a:t>Είναι η συχνότερη αιτία νευροπάθειας στις αναπτυγμένες χώρες</a:t>
            </a:r>
            <a:endParaRPr lang="en-US" sz="2400" dirty="0">
              <a:latin typeface="+mj-lt"/>
            </a:endParaRPr>
          </a:p>
          <a:p>
            <a:pPr eaLnBrk="1" hangingPunct="1">
              <a:spcBef>
                <a:spcPts val="1200"/>
              </a:spcBef>
            </a:pPr>
            <a:r>
              <a:rPr lang="el-GR" sz="2400" dirty="0">
                <a:latin typeface="+mj-lt"/>
              </a:rPr>
              <a:t>Είναι η πιο συχνή επιπλοκή του διαβήτη</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Διαβητική νευροπάθεια</a:t>
            </a:r>
          </a:p>
        </p:txBody>
      </p:sp>
      <p:sp>
        <p:nvSpPr>
          <p:cNvPr id="3" name="Θέση περιεχομένου 2"/>
          <p:cNvSpPr>
            <a:spLocks noGrp="1"/>
          </p:cNvSpPr>
          <p:nvPr>
            <p:ph idx="1"/>
          </p:nvPr>
        </p:nvSpPr>
        <p:spPr/>
        <p:txBody>
          <a:bodyPr/>
          <a:lstStyle/>
          <a:p>
            <a:r>
              <a:rPr lang="el-GR" sz="2800" dirty="0"/>
              <a:t>Συμπτώματα νευροπάθειας (άλγος, μουδιάσματα, μυρμηγκιάσματα, αίσθημα καύσους – 20-25%</a:t>
            </a:r>
          </a:p>
          <a:p>
            <a:pPr>
              <a:lnSpc>
                <a:spcPct val="150000"/>
              </a:lnSpc>
            </a:pPr>
            <a:r>
              <a:rPr lang="el-GR" sz="2800" dirty="0"/>
              <a:t>Ευρήματα νευροπάθειας στην φυσική εξέταση – 50%</a:t>
            </a:r>
          </a:p>
          <a:p>
            <a:pPr>
              <a:lnSpc>
                <a:spcPct val="150000"/>
              </a:lnSpc>
            </a:pPr>
            <a:r>
              <a:rPr lang="el-GR" sz="2800" dirty="0" err="1"/>
              <a:t>Ηλεκτροφυσιολογικά</a:t>
            </a:r>
            <a:r>
              <a:rPr lang="el-GR" sz="2800" dirty="0"/>
              <a:t> ευρήματα – 100%</a:t>
            </a:r>
          </a:p>
        </p:txBody>
      </p:sp>
    </p:spTree>
    <p:extLst>
      <p:ext uri="{BB962C8B-B14F-4D97-AF65-F5344CB8AC3E}">
        <p14:creationId xmlns:p14="http://schemas.microsoft.com/office/powerpoint/2010/main" xmlns="" val="4278678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7664" y="704850"/>
            <a:ext cx="7139136" cy="707926"/>
          </a:xfrm>
        </p:spPr>
        <p:txBody>
          <a:bodyPr/>
          <a:lstStyle/>
          <a:p>
            <a:r>
              <a:rPr lang="el-GR" sz="3600" dirty="0"/>
              <a:t>Παράγοντες κινδύνου</a:t>
            </a:r>
          </a:p>
        </p:txBody>
      </p:sp>
      <p:sp>
        <p:nvSpPr>
          <p:cNvPr id="3" name="Θέση περιεχομένου 2"/>
          <p:cNvSpPr>
            <a:spLocks noGrp="1"/>
          </p:cNvSpPr>
          <p:nvPr>
            <p:ph idx="1"/>
          </p:nvPr>
        </p:nvSpPr>
        <p:spPr>
          <a:xfrm>
            <a:off x="1547664" y="1935163"/>
            <a:ext cx="7139136" cy="4389437"/>
          </a:xfrm>
        </p:spPr>
        <p:txBody>
          <a:bodyPr/>
          <a:lstStyle/>
          <a:p>
            <a:r>
              <a:rPr lang="el-GR" dirty="0"/>
              <a:t>Διάρκεια του ΣΔ</a:t>
            </a:r>
          </a:p>
          <a:p>
            <a:r>
              <a:rPr lang="el-GR" dirty="0"/>
              <a:t>Πτωχή </a:t>
            </a:r>
            <a:r>
              <a:rPr lang="el-GR" dirty="0" err="1"/>
              <a:t>γλυκαιμική</a:t>
            </a:r>
            <a:r>
              <a:rPr lang="el-GR" dirty="0"/>
              <a:t> ρύθμιση</a:t>
            </a:r>
          </a:p>
          <a:p>
            <a:r>
              <a:rPr lang="el-GR" dirty="0"/>
              <a:t>Ηλικία</a:t>
            </a:r>
          </a:p>
          <a:p>
            <a:r>
              <a:rPr lang="el-GR" dirty="0"/>
              <a:t>Κεντρική παχυσαρκία</a:t>
            </a:r>
          </a:p>
          <a:p>
            <a:r>
              <a:rPr lang="el-GR" dirty="0"/>
              <a:t>Ύψος</a:t>
            </a:r>
          </a:p>
          <a:p>
            <a:r>
              <a:rPr lang="el-GR" dirty="0"/>
              <a:t>Υπέρταση</a:t>
            </a:r>
          </a:p>
          <a:p>
            <a:r>
              <a:rPr lang="el-GR" dirty="0" err="1"/>
              <a:t>Υπερλιπιδαιμία</a:t>
            </a:r>
            <a:endParaRPr lang="el-GR" dirty="0"/>
          </a:p>
          <a:p>
            <a:r>
              <a:rPr lang="el-GR" dirty="0"/>
              <a:t>Κάπνισμα </a:t>
            </a:r>
          </a:p>
          <a:p>
            <a:r>
              <a:rPr lang="el-GR" dirty="0"/>
              <a:t>Έλλειψη ινσουλίνης </a:t>
            </a:r>
          </a:p>
        </p:txBody>
      </p:sp>
    </p:spTree>
    <p:extLst>
      <p:ext uri="{BB962C8B-B14F-4D97-AF65-F5344CB8AC3E}">
        <p14:creationId xmlns:p14="http://schemas.microsoft.com/office/powerpoint/2010/main" xmlns="" val="3930755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1547664" y="404813"/>
            <a:ext cx="7077224" cy="719931"/>
          </a:xfrm>
        </p:spPr>
        <p:txBody>
          <a:bodyPr/>
          <a:lstStyle/>
          <a:p>
            <a:r>
              <a:rPr lang="el-GR" sz="4000" dirty="0"/>
              <a:t>Παθογένεια</a:t>
            </a:r>
          </a:p>
        </p:txBody>
      </p:sp>
      <p:sp>
        <p:nvSpPr>
          <p:cNvPr id="3" name="Θέση περιεχομένου 2"/>
          <p:cNvSpPr>
            <a:spLocks noGrp="1"/>
          </p:cNvSpPr>
          <p:nvPr>
            <p:ph sz="half" idx="2"/>
          </p:nvPr>
        </p:nvSpPr>
        <p:spPr>
          <a:xfrm>
            <a:off x="683568" y="1268760"/>
            <a:ext cx="8003232" cy="5328591"/>
          </a:xfrm>
        </p:spPr>
        <p:txBody>
          <a:bodyPr/>
          <a:lstStyle/>
          <a:p>
            <a:pPr marL="268288" indent="-268288">
              <a:spcBef>
                <a:spcPts val="1200"/>
              </a:spcBef>
              <a:spcAft>
                <a:spcPts val="0"/>
              </a:spcAft>
            </a:pPr>
            <a:r>
              <a:rPr lang="el-GR" sz="2200" b="1" dirty="0">
                <a:solidFill>
                  <a:srgbClr val="000000"/>
                </a:solidFill>
                <a:latin typeface="+mj-lt"/>
              </a:rPr>
              <a:t>Μεταβολική θεωρία- οδός </a:t>
            </a:r>
            <a:r>
              <a:rPr lang="el-GR" sz="2200" b="1" dirty="0" err="1">
                <a:solidFill>
                  <a:srgbClr val="000000"/>
                </a:solidFill>
                <a:latin typeface="+mj-lt"/>
              </a:rPr>
              <a:t>πολυολών</a:t>
            </a:r>
            <a:r>
              <a:rPr lang="el-GR" sz="2200" b="1" dirty="0">
                <a:solidFill>
                  <a:srgbClr val="000000"/>
                </a:solidFill>
                <a:latin typeface="+mj-lt"/>
              </a:rPr>
              <a:t> </a:t>
            </a:r>
            <a:r>
              <a:rPr lang="el-GR" sz="2200" b="1" dirty="0">
                <a:solidFill>
                  <a:srgbClr val="000000"/>
                </a:solidFill>
                <a:latin typeface="+mj-lt"/>
                <a:cs typeface="Calibri" panose="020F0502020204030204" pitchFamily="34" charset="0"/>
              </a:rPr>
              <a:t>→</a:t>
            </a:r>
            <a:r>
              <a:rPr lang="el-GR" sz="2200" b="1" dirty="0">
                <a:solidFill>
                  <a:srgbClr val="000000"/>
                </a:solidFill>
                <a:latin typeface="+mj-lt"/>
              </a:rPr>
              <a:t> </a:t>
            </a:r>
            <a:r>
              <a:rPr lang="el-GR" sz="2200" b="1" dirty="0">
                <a:solidFill>
                  <a:srgbClr val="000000"/>
                </a:solidFill>
                <a:latin typeface="+mj-lt"/>
                <a:cs typeface="Calibri" panose="020F0502020204030204" pitchFamily="34" charset="0"/>
              </a:rPr>
              <a:t>↑ ενδοκυττάριας </a:t>
            </a:r>
            <a:r>
              <a:rPr lang="el-GR" sz="2200" b="1" dirty="0" err="1">
                <a:solidFill>
                  <a:srgbClr val="000000"/>
                </a:solidFill>
                <a:latin typeface="+mj-lt"/>
                <a:cs typeface="Calibri" panose="020F0502020204030204" pitchFamily="34" charset="0"/>
              </a:rPr>
              <a:t>σορβιτόλης</a:t>
            </a:r>
            <a:r>
              <a:rPr lang="el-GR" sz="2200" b="1" dirty="0">
                <a:solidFill>
                  <a:srgbClr val="000000"/>
                </a:solidFill>
                <a:latin typeface="+mj-lt"/>
                <a:cs typeface="Calibri" panose="020F0502020204030204" pitchFamily="34" charset="0"/>
              </a:rPr>
              <a:t> &amp; φρουκτόζης και ↓ της </a:t>
            </a:r>
            <a:r>
              <a:rPr lang="el-GR" sz="2200" b="1" dirty="0" err="1">
                <a:solidFill>
                  <a:srgbClr val="000000"/>
                </a:solidFill>
                <a:latin typeface="+mj-lt"/>
                <a:cs typeface="Calibri" panose="020F0502020204030204" pitchFamily="34" charset="0"/>
              </a:rPr>
              <a:t>μυοϊνοσιτόλης</a:t>
            </a:r>
            <a:r>
              <a:rPr lang="en-US" sz="2200" b="1" dirty="0">
                <a:solidFill>
                  <a:srgbClr val="000000"/>
                </a:solidFill>
                <a:latin typeface="+mj-lt"/>
                <a:cs typeface="Calibri" panose="020F0502020204030204" pitchFamily="34" charset="0"/>
              </a:rPr>
              <a:t> &amp; NO</a:t>
            </a:r>
            <a:endParaRPr lang="el-GR" sz="2200" b="1" dirty="0">
              <a:latin typeface="+mj-lt"/>
            </a:endParaRPr>
          </a:p>
          <a:p>
            <a:pPr marL="268288" indent="-268288">
              <a:spcBef>
                <a:spcPts val="1200"/>
              </a:spcBef>
              <a:spcAft>
                <a:spcPts val="0"/>
              </a:spcAft>
            </a:pPr>
            <a:r>
              <a:rPr lang="el-GR" sz="2200" b="1" dirty="0">
                <a:solidFill>
                  <a:srgbClr val="000000"/>
                </a:solidFill>
                <a:latin typeface="+mj-lt"/>
              </a:rPr>
              <a:t>Αγγειακή θεωρία. Προσβολή των αγγείων των νεύρων ( </a:t>
            </a:r>
            <a:r>
              <a:rPr lang="en-US" sz="2200" b="1" dirty="0">
                <a:solidFill>
                  <a:srgbClr val="000000"/>
                </a:solidFill>
                <a:latin typeface="+mj-lt"/>
              </a:rPr>
              <a:t>vasa </a:t>
            </a:r>
            <a:r>
              <a:rPr lang="en-US" sz="2200" b="1" dirty="0" err="1">
                <a:solidFill>
                  <a:srgbClr val="000000"/>
                </a:solidFill>
                <a:latin typeface="+mj-lt"/>
              </a:rPr>
              <a:t>nervorum</a:t>
            </a:r>
            <a:r>
              <a:rPr lang="el-GR" sz="2200" b="1" dirty="0">
                <a:solidFill>
                  <a:srgbClr val="000000"/>
                </a:solidFill>
                <a:latin typeface="+mj-lt"/>
              </a:rPr>
              <a:t>)</a:t>
            </a:r>
            <a:endParaRPr lang="en-US" sz="2200" b="1" dirty="0">
              <a:solidFill>
                <a:srgbClr val="000000"/>
              </a:solidFill>
              <a:latin typeface="+mj-lt"/>
            </a:endParaRPr>
          </a:p>
          <a:p>
            <a:pPr marL="268288" indent="-268288">
              <a:spcBef>
                <a:spcPts val="1200"/>
              </a:spcBef>
              <a:spcAft>
                <a:spcPts val="0"/>
              </a:spcAft>
            </a:pPr>
            <a:r>
              <a:rPr lang="el-GR" sz="2200" b="1" dirty="0">
                <a:solidFill>
                  <a:srgbClr val="000000"/>
                </a:solidFill>
                <a:latin typeface="+mj-lt"/>
              </a:rPr>
              <a:t>Αυξημένη δραστηριότητα της πρωτεϊνικής </a:t>
            </a:r>
            <a:r>
              <a:rPr lang="el-GR" sz="2200" b="1" dirty="0" err="1">
                <a:solidFill>
                  <a:srgbClr val="000000"/>
                </a:solidFill>
                <a:latin typeface="+mj-lt"/>
              </a:rPr>
              <a:t>κινάσης</a:t>
            </a:r>
            <a:r>
              <a:rPr lang="el-GR" sz="2200" b="1" dirty="0">
                <a:solidFill>
                  <a:srgbClr val="000000"/>
                </a:solidFill>
                <a:latin typeface="+mj-lt"/>
              </a:rPr>
              <a:t>-</a:t>
            </a:r>
            <a:r>
              <a:rPr lang="en-US" sz="2200" b="1" dirty="0">
                <a:solidFill>
                  <a:srgbClr val="000000"/>
                </a:solidFill>
                <a:latin typeface="+mj-lt"/>
              </a:rPr>
              <a:t>C</a:t>
            </a:r>
            <a:endParaRPr lang="el-GR" sz="2200" b="1" dirty="0">
              <a:solidFill>
                <a:srgbClr val="000000"/>
              </a:solidFill>
              <a:latin typeface="+mj-lt"/>
            </a:endParaRPr>
          </a:p>
          <a:p>
            <a:pPr marL="268288" indent="-268288">
              <a:spcBef>
                <a:spcPts val="1200"/>
              </a:spcBef>
              <a:spcAft>
                <a:spcPts val="0"/>
              </a:spcAft>
            </a:pPr>
            <a:r>
              <a:rPr lang="el-GR" sz="2200" b="1" dirty="0">
                <a:solidFill>
                  <a:srgbClr val="000000"/>
                </a:solidFill>
                <a:latin typeface="+mj-lt"/>
              </a:rPr>
              <a:t>Οξειδωτικό </a:t>
            </a:r>
            <a:r>
              <a:rPr lang="en-US" sz="2200" b="1" dirty="0">
                <a:solidFill>
                  <a:srgbClr val="000000"/>
                </a:solidFill>
                <a:latin typeface="+mj-lt"/>
              </a:rPr>
              <a:t>stress</a:t>
            </a:r>
            <a:endParaRPr lang="el-GR" sz="2200" b="1" dirty="0">
              <a:latin typeface="+mj-lt"/>
            </a:endParaRPr>
          </a:p>
          <a:p>
            <a:pPr marL="268288" indent="-268288">
              <a:spcBef>
                <a:spcPts val="1200"/>
              </a:spcBef>
              <a:spcAft>
                <a:spcPts val="0"/>
              </a:spcAft>
            </a:pPr>
            <a:r>
              <a:rPr lang="el-GR" sz="2200" b="1" dirty="0">
                <a:solidFill>
                  <a:srgbClr val="000000"/>
                </a:solidFill>
                <a:latin typeface="+mj-lt"/>
              </a:rPr>
              <a:t>Προϊόντα τελικής </a:t>
            </a:r>
            <a:r>
              <a:rPr lang="el-GR" sz="2200" b="1" dirty="0" err="1">
                <a:solidFill>
                  <a:srgbClr val="000000"/>
                </a:solidFill>
                <a:latin typeface="+mj-lt"/>
              </a:rPr>
              <a:t>γλυκοζυλίωσης</a:t>
            </a:r>
            <a:r>
              <a:rPr lang="el-GR" sz="2200" b="1" dirty="0">
                <a:solidFill>
                  <a:srgbClr val="000000"/>
                </a:solidFill>
                <a:latin typeface="+mj-lt"/>
              </a:rPr>
              <a:t> </a:t>
            </a:r>
            <a:r>
              <a:rPr lang="en-US" sz="2200" b="1" dirty="0">
                <a:solidFill>
                  <a:srgbClr val="000000"/>
                </a:solidFill>
                <a:latin typeface="+mj-lt"/>
              </a:rPr>
              <a:t>(AGEs) </a:t>
            </a:r>
            <a:r>
              <a:rPr lang="el-GR" sz="2200" b="1" dirty="0">
                <a:solidFill>
                  <a:srgbClr val="000000"/>
                </a:solidFill>
                <a:latin typeface="+mj-lt"/>
              </a:rPr>
              <a:t>στα νεύρα και στις πρωτεΐνες του τοιχώματος των αγγείων των νεύρων</a:t>
            </a:r>
            <a:endParaRPr lang="el-GR" sz="2200" b="1" dirty="0">
              <a:latin typeface="+mj-lt"/>
            </a:endParaRPr>
          </a:p>
          <a:p>
            <a:pPr marL="268288" indent="-268288">
              <a:spcBef>
                <a:spcPts val="1200"/>
              </a:spcBef>
              <a:spcAft>
                <a:spcPts val="0"/>
              </a:spcAft>
            </a:pPr>
            <a:r>
              <a:rPr lang="el-GR" sz="2200" b="1" dirty="0">
                <a:solidFill>
                  <a:srgbClr val="000000"/>
                </a:solidFill>
                <a:latin typeface="+mj-lt"/>
              </a:rPr>
              <a:t>Έλλειψη </a:t>
            </a:r>
            <a:r>
              <a:rPr lang="el-GR" sz="2200" b="1" dirty="0" err="1">
                <a:solidFill>
                  <a:srgbClr val="000000"/>
                </a:solidFill>
                <a:latin typeface="+mj-lt"/>
              </a:rPr>
              <a:t>νευροτροφικών</a:t>
            </a:r>
            <a:r>
              <a:rPr lang="el-GR" sz="2200" b="1" dirty="0">
                <a:solidFill>
                  <a:srgbClr val="000000"/>
                </a:solidFill>
                <a:latin typeface="+mj-lt"/>
              </a:rPr>
              <a:t> παραγόντων </a:t>
            </a:r>
            <a:r>
              <a:rPr lang="en-US" sz="2200" b="1" dirty="0">
                <a:solidFill>
                  <a:srgbClr val="000000"/>
                </a:solidFill>
                <a:latin typeface="+mj-lt"/>
              </a:rPr>
              <a:t> </a:t>
            </a:r>
            <a:r>
              <a:rPr lang="el-GR" sz="2200" b="1" dirty="0">
                <a:solidFill>
                  <a:srgbClr val="000000"/>
                </a:solidFill>
                <a:latin typeface="+mj-lt"/>
              </a:rPr>
              <a:t>(κυρίως </a:t>
            </a:r>
            <a:r>
              <a:rPr lang="en-US" sz="2200" b="1" dirty="0">
                <a:solidFill>
                  <a:srgbClr val="000000"/>
                </a:solidFill>
                <a:latin typeface="+mj-lt"/>
              </a:rPr>
              <a:t>NGF)</a:t>
            </a:r>
            <a:endParaRPr lang="el-GR" sz="2200" b="1" dirty="0">
              <a:latin typeface="+mj-lt"/>
            </a:endParaRPr>
          </a:p>
          <a:p>
            <a:pPr marL="268288" indent="-268288">
              <a:spcBef>
                <a:spcPts val="1200"/>
              </a:spcBef>
              <a:spcAft>
                <a:spcPts val="0"/>
              </a:spcAft>
            </a:pPr>
            <a:r>
              <a:rPr lang="el-GR" sz="2200" b="1" dirty="0">
                <a:solidFill>
                  <a:srgbClr val="000000"/>
                </a:solidFill>
                <a:latin typeface="+mj-lt"/>
              </a:rPr>
              <a:t>Ανοσολογικοί παράγοντες</a:t>
            </a:r>
            <a:endParaRPr lang="el-GR" sz="2200" b="1" dirty="0">
              <a:latin typeface="+mj-lt"/>
            </a:endParaRPr>
          </a:p>
          <a:p>
            <a:pPr marL="268288" indent="-268288">
              <a:spcBef>
                <a:spcPts val="1200"/>
              </a:spcBef>
              <a:spcAft>
                <a:spcPts val="0"/>
              </a:spcAft>
            </a:pPr>
            <a:r>
              <a:rPr lang="el-GR" sz="2200" b="1" dirty="0">
                <a:solidFill>
                  <a:srgbClr val="000000"/>
                </a:solidFill>
                <a:latin typeface="+mj-lt"/>
              </a:rPr>
              <a:t>Γενετική προδιάθεση</a:t>
            </a:r>
            <a:endParaRPr lang="el-GR" sz="2200" b="1" dirty="0">
              <a:latin typeface="+mj-lt"/>
            </a:endParaRPr>
          </a:p>
          <a:p>
            <a:pPr marL="268288" indent="-268288">
              <a:spcBef>
                <a:spcPts val="1200"/>
              </a:spcBef>
              <a:spcAft>
                <a:spcPts val="0"/>
              </a:spcAft>
            </a:pPr>
            <a:r>
              <a:rPr lang="el-GR" sz="2200" b="1" dirty="0">
                <a:solidFill>
                  <a:srgbClr val="000000"/>
                </a:solidFill>
                <a:latin typeface="+mj-lt"/>
              </a:rPr>
              <a:t>Υπογλυκαιμία</a:t>
            </a:r>
            <a:endParaRPr lang="el-GR" sz="2200" b="1"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195736" y="15"/>
            <a:ext cx="4608512" cy="677331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107504" y="692696"/>
            <a:ext cx="8712968" cy="936104"/>
          </a:xfrm>
        </p:spPr>
        <p:txBody>
          <a:bodyPr>
            <a:noAutofit/>
          </a:bodyPr>
          <a:lstStyle/>
          <a:p>
            <a:pPr algn="ctr"/>
            <a:r>
              <a:rPr lang="el-GR" sz="3600" dirty="0">
                <a:latin typeface="Calibri" panose="020F0502020204030204" pitchFamily="34" charset="0"/>
                <a:ea typeface="Calibri" panose="020F0502020204030204" pitchFamily="34" charset="0"/>
                <a:cs typeface="Calibri" panose="020F0502020204030204" pitchFamily="34" charset="0"/>
              </a:rPr>
              <a:t>Ταξινόμηση διαβητικής νευροπάθειας (1)</a:t>
            </a:r>
            <a:endParaRPr lang="el-GR" sz="3200" dirty="0">
              <a:latin typeface="Calibri" panose="020F0502020204030204" pitchFamily="34" charset="0"/>
              <a:cs typeface="Calibri" panose="020F0502020204030204" pitchFamily="34" charset="0"/>
            </a:endParaRPr>
          </a:p>
        </p:txBody>
      </p:sp>
      <p:sp>
        <p:nvSpPr>
          <p:cNvPr id="8" name="Θέση περιεχομένου 7"/>
          <p:cNvSpPr>
            <a:spLocks noGrp="1"/>
          </p:cNvSpPr>
          <p:nvPr>
            <p:ph idx="1"/>
          </p:nvPr>
        </p:nvSpPr>
        <p:spPr>
          <a:xfrm>
            <a:off x="457200" y="2276871"/>
            <a:ext cx="8229600" cy="4047729"/>
          </a:xfrm>
        </p:spPr>
        <p:txBody>
          <a:bodyPr/>
          <a:lstStyle/>
          <a:p>
            <a:pPr marL="355600" eaLnBrk="1" fontAlgn="t" hangingPunct="1">
              <a:buClrTx/>
              <a:buSzPct val="100000"/>
              <a:buFont typeface="+mj-lt"/>
              <a:buAutoNum type="arabicPeriod"/>
            </a:pPr>
            <a:r>
              <a:rPr lang="el-GR" b="1" dirty="0">
                <a:latin typeface="Calibri" panose="020F0502020204030204" pitchFamily="34" charset="0"/>
                <a:cs typeface="Calibri" panose="020F0502020204030204" pitchFamily="34" charset="0"/>
              </a:rPr>
              <a:t>Διάχυτες, εξελισσόμενες νευροπάθειες (&gt;50%)</a:t>
            </a:r>
            <a:endParaRPr lang="el-GR" dirty="0">
              <a:latin typeface="Calibri" panose="020F0502020204030204" pitchFamily="34" charset="0"/>
              <a:cs typeface="Calibri" panose="020F0502020204030204" pitchFamily="34" charset="0"/>
            </a:endParaRPr>
          </a:p>
          <a:p>
            <a:pPr marL="355600" lvl="1" indent="0" eaLnBrk="1" fontAlgn="t" hangingPunct="1">
              <a:buNone/>
            </a:pPr>
            <a:r>
              <a:rPr lang="el-GR" dirty="0">
                <a:latin typeface="Calibri" panose="020F0502020204030204" pitchFamily="34" charset="0"/>
                <a:cs typeface="Calibri" panose="020F0502020204030204" pitchFamily="34" charset="0"/>
              </a:rPr>
              <a:t>Άπω συμμετρική αισθητικοκινητική νευροπάθεια (περιφερική νευροπάθεια)</a:t>
            </a:r>
          </a:p>
          <a:p>
            <a:pPr marL="355600" lvl="1" indent="0" eaLnBrk="1" fontAlgn="t" hangingPunct="1">
              <a:buNone/>
            </a:pPr>
            <a:r>
              <a:rPr lang="el-GR" dirty="0">
                <a:latin typeface="Calibri" panose="020F0502020204030204" pitchFamily="34" charset="0"/>
                <a:cs typeface="Calibri" panose="020F0502020204030204" pitchFamily="34" charset="0"/>
              </a:rPr>
              <a:t>Νευροπάθεια Αυτονόμου Νευρικού Συστήματος</a:t>
            </a:r>
          </a:p>
          <a:p>
            <a:pPr marL="355600" eaLnBrk="1" fontAlgn="t" hangingPunct="1">
              <a:lnSpc>
                <a:spcPct val="200000"/>
              </a:lnSpc>
              <a:spcBef>
                <a:spcPts val="1200"/>
              </a:spcBef>
              <a:buClrTx/>
              <a:buSzPct val="100000"/>
              <a:buFont typeface="+mj-lt"/>
              <a:buAutoNum type="arabicPeriod"/>
            </a:pPr>
            <a:r>
              <a:rPr lang="el-GR" b="1" dirty="0">
                <a:latin typeface="Calibri" panose="020F0502020204030204" pitchFamily="34" charset="0"/>
                <a:cs typeface="Calibri" panose="020F0502020204030204" pitchFamily="34" charset="0"/>
              </a:rPr>
              <a:t>Εστιακές νευροπάθειες (15-30%)</a:t>
            </a:r>
          </a:p>
          <a:p>
            <a:pPr marL="355600" lvl="1" indent="0" eaLnBrk="1" fontAlgn="t" hangingPunct="1">
              <a:buNone/>
            </a:pPr>
            <a:r>
              <a:rPr lang="el-GR" i="1" dirty="0">
                <a:latin typeface="Calibri" panose="020F0502020204030204" pitchFamily="34" charset="0"/>
                <a:cs typeface="Calibri" panose="020F0502020204030204" pitchFamily="34" charset="0"/>
              </a:rPr>
              <a:t>Προοδευτικά επιδεινούμενες</a:t>
            </a:r>
          </a:p>
          <a:p>
            <a:pPr marL="355600" lvl="2" indent="0" eaLnBrk="1" fontAlgn="t" hangingPunct="1">
              <a:buNone/>
            </a:pPr>
            <a:r>
              <a:rPr lang="el-GR" dirty="0">
                <a:latin typeface="Calibri" panose="020F0502020204030204" pitchFamily="34" charset="0"/>
                <a:cs typeface="Calibri" panose="020F0502020204030204" pitchFamily="34" charset="0"/>
              </a:rPr>
              <a:t>	Σύνδρομο καρπιαίου σωλήνα</a:t>
            </a:r>
          </a:p>
          <a:p>
            <a:pPr marL="355600" lvl="2" indent="0" eaLnBrk="1" fontAlgn="t" hangingPunct="1">
              <a:buNone/>
            </a:pPr>
            <a:r>
              <a:rPr lang="el-GR" dirty="0">
                <a:latin typeface="Calibri" panose="020F0502020204030204" pitchFamily="34" charset="0"/>
                <a:cs typeface="Calibri" panose="020F0502020204030204" pitchFamily="34" charset="0"/>
              </a:rPr>
              <a:t>	Άλλες νευροπάθειες από παγίδευση</a:t>
            </a:r>
          </a:p>
          <a:p>
            <a:pPr marL="514350" indent="-514350">
              <a:buFont typeface="+mj-lt"/>
              <a:buAutoNum type="arabicPeriod"/>
            </a:pP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244788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77602"/>
            <a:ext cx="8229600" cy="707926"/>
          </a:xfrm>
        </p:spPr>
        <p:txBody>
          <a:bodyPr/>
          <a:lstStyle/>
          <a:p>
            <a:pPr algn="ctr"/>
            <a:r>
              <a:rPr lang="el-GR" sz="3600" dirty="0">
                <a:solidFill>
                  <a:srgbClr val="04617B"/>
                </a:solidFill>
                <a:latin typeface="Times New Roman" panose="02020603050405020304" pitchFamily="18" charset="0"/>
                <a:ea typeface="Calibri" panose="020F0502020204030204" pitchFamily="34" charset="0"/>
              </a:rPr>
              <a:t>Ταξινόμηση διαβητικής νευροπάθειας (2)</a:t>
            </a:r>
            <a:endParaRPr lang="el-GR" dirty="0"/>
          </a:p>
        </p:txBody>
      </p:sp>
      <p:sp>
        <p:nvSpPr>
          <p:cNvPr id="3" name="Θέση περιεχομένου 2"/>
          <p:cNvSpPr>
            <a:spLocks noGrp="1"/>
          </p:cNvSpPr>
          <p:nvPr>
            <p:ph idx="1"/>
          </p:nvPr>
        </p:nvSpPr>
        <p:spPr>
          <a:xfrm>
            <a:off x="1259632" y="2207915"/>
            <a:ext cx="7427168" cy="4389437"/>
          </a:xfrm>
        </p:spPr>
        <p:txBody>
          <a:bodyPr/>
          <a:lstStyle/>
          <a:p>
            <a:pPr marL="355600" lvl="0" indent="-355600" eaLnBrk="1" fontAlgn="t" hangingPunct="1">
              <a:buClrTx/>
              <a:buSzPct val="100000"/>
              <a:buFont typeface="+mj-lt"/>
              <a:buAutoNum type="arabicPeriod" startAt="3"/>
            </a:pPr>
            <a:r>
              <a:rPr lang="el-GR" sz="2400" b="1" dirty="0">
                <a:solidFill>
                  <a:prstClr val="black"/>
                </a:solidFill>
                <a:latin typeface="Calibri" panose="020F0502020204030204" pitchFamily="34" charset="0"/>
                <a:cs typeface="Calibri" panose="020F0502020204030204" pitchFamily="34" charset="0"/>
              </a:rPr>
              <a:t>Οξείες αναστρέψιμες</a:t>
            </a:r>
          </a:p>
          <a:p>
            <a:pPr marL="366713" lvl="1" indent="0" eaLnBrk="1" fontAlgn="t" hangingPunct="1">
              <a:buClr>
                <a:srgbClr val="0F6FC6"/>
              </a:buClr>
              <a:buNone/>
            </a:pPr>
            <a:r>
              <a:rPr lang="el-GR" dirty="0">
                <a:solidFill>
                  <a:prstClr val="black"/>
                </a:solidFill>
                <a:latin typeface="Calibri" panose="020F0502020204030204" pitchFamily="34" charset="0"/>
                <a:cs typeface="Calibri" panose="020F0502020204030204" pitchFamily="34" charset="0"/>
              </a:rPr>
              <a:t>Κρανιακές </a:t>
            </a:r>
            <a:r>
              <a:rPr lang="el-GR" dirty="0" err="1">
                <a:solidFill>
                  <a:prstClr val="black"/>
                </a:solidFill>
                <a:latin typeface="Calibri" panose="020F0502020204030204" pitchFamily="34" charset="0"/>
                <a:cs typeface="Calibri" panose="020F0502020204030204" pitchFamily="34" charset="0"/>
              </a:rPr>
              <a:t>μονονευρίτιδες</a:t>
            </a:r>
            <a:endParaRPr lang="el-GR" dirty="0">
              <a:solidFill>
                <a:prstClr val="black"/>
              </a:solidFill>
              <a:latin typeface="Calibri" panose="020F0502020204030204" pitchFamily="34" charset="0"/>
              <a:cs typeface="Calibri" panose="020F0502020204030204" pitchFamily="34" charset="0"/>
            </a:endParaRPr>
          </a:p>
          <a:p>
            <a:pPr marL="366713" lvl="1" indent="0" eaLnBrk="1" fontAlgn="t" hangingPunct="1">
              <a:buClr>
                <a:srgbClr val="0F6FC6"/>
              </a:buClr>
              <a:buNone/>
            </a:pPr>
            <a:r>
              <a:rPr lang="el-GR" dirty="0">
                <a:solidFill>
                  <a:prstClr val="black"/>
                </a:solidFill>
                <a:latin typeface="Calibri" panose="020F0502020204030204" pitchFamily="34" charset="0"/>
                <a:cs typeface="Calibri" panose="020F0502020204030204" pitchFamily="34" charset="0"/>
              </a:rPr>
              <a:t>Άλλες </a:t>
            </a:r>
            <a:r>
              <a:rPr lang="el-GR" dirty="0" err="1">
                <a:solidFill>
                  <a:prstClr val="black"/>
                </a:solidFill>
                <a:latin typeface="Calibri" panose="020F0502020204030204" pitchFamily="34" charset="0"/>
                <a:cs typeface="Calibri" panose="020F0502020204030204" pitchFamily="34" charset="0"/>
              </a:rPr>
              <a:t>μονονευρίτιδες</a:t>
            </a:r>
            <a:endParaRPr lang="el-GR" dirty="0">
              <a:solidFill>
                <a:prstClr val="black"/>
              </a:solidFill>
              <a:latin typeface="Calibri" panose="020F0502020204030204" pitchFamily="34" charset="0"/>
              <a:cs typeface="Calibri" panose="020F0502020204030204" pitchFamily="34" charset="0"/>
            </a:endParaRPr>
          </a:p>
          <a:p>
            <a:pPr marL="366713" lvl="1" indent="0" eaLnBrk="1" fontAlgn="t" hangingPunct="1">
              <a:buClr>
                <a:srgbClr val="0F6FC6"/>
              </a:buClr>
              <a:buNone/>
            </a:pPr>
            <a:r>
              <a:rPr lang="el-GR" dirty="0">
                <a:solidFill>
                  <a:prstClr val="black"/>
                </a:solidFill>
                <a:latin typeface="Calibri" panose="020F0502020204030204" pitchFamily="34" charset="0"/>
                <a:cs typeface="Calibri" panose="020F0502020204030204" pitchFamily="34" charset="0"/>
              </a:rPr>
              <a:t>Διαβητική μυατροφία</a:t>
            </a:r>
          </a:p>
          <a:p>
            <a:pPr marL="366713" lvl="1" indent="0" eaLnBrk="1" fontAlgn="t" hangingPunct="1">
              <a:buClr>
                <a:srgbClr val="0F6FC6"/>
              </a:buClr>
              <a:buNone/>
            </a:pPr>
            <a:r>
              <a:rPr lang="el-GR" dirty="0">
                <a:solidFill>
                  <a:prstClr val="black"/>
                </a:solidFill>
                <a:latin typeface="Calibri" panose="020F0502020204030204" pitchFamily="34" charset="0"/>
                <a:cs typeface="Calibri" panose="020F0502020204030204" pitchFamily="34" charset="0"/>
              </a:rPr>
              <a:t>Οξείες επώδυνες νευροπάθειες</a:t>
            </a:r>
          </a:p>
          <a:p>
            <a:pPr marL="366713" lvl="1" indent="0" eaLnBrk="1" fontAlgn="t" hangingPunct="1">
              <a:buClr>
                <a:srgbClr val="0F6FC6"/>
              </a:buClr>
              <a:buNone/>
            </a:pPr>
            <a:r>
              <a:rPr lang="el-GR" dirty="0">
                <a:solidFill>
                  <a:prstClr val="black"/>
                </a:solidFill>
                <a:latin typeface="Calibri" panose="020F0502020204030204" pitchFamily="34" charset="0"/>
                <a:cs typeface="Calibri" panose="020F0502020204030204" pitchFamily="34" charset="0"/>
              </a:rPr>
              <a:t>Λοιπές μορφές</a:t>
            </a:r>
          </a:p>
          <a:p>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67666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1043607" y="693564"/>
            <a:ext cx="7654305" cy="792162"/>
          </a:xfrm>
        </p:spPr>
        <p:txBody>
          <a:bodyPr/>
          <a:lstStyle/>
          <a:p>
            <a:pPr>
              <a:lnSpc>
                <a:spcPct val="90000"/>
              </a:lnSpc>
            </a:pPr>
            <a:r>
              <a:rPr lang="el-GR" sz="3600" b="1" dirty="0"/>
              <a:t>Διάχυτες νευροπάθειες</a:t>
            </a:r>
          </a:p>
        </p:txBody>
      </p:sp>
      <p:sp>
        <p:nvSpPr>
          <p:cNvPr id="40962" name="Rectangle 3"/>
          <p:cNvSpPr>
            <a:spLocks noGrp="1"/>
          </p:cNvSpPr>
          <p:nvPr>
            <p:ph type="body" idx="1"/>
          </p:nvPr>
        </p:nvSpPr>
        <p:spPr>
          <a:xfrm>
            <a:off x="179512" y="1773535"/>
            <a:ext cx="8784976" cy="4607793"/>
          </a:xfrm>
        </p:spPr>
        <p:txBody>
          <a:bodyPr/>
          <a:lstStyle/>
          <a:p>
            <a:pPr marL="538163" lvl="1" indent="-363538">
              <a:spcBef>
                <a:spcPts val="1200"/>
              </a:spcBef>
              <a:buFont typeface="Wingdings" pitchFamily="2" charset="2"/>
              <a:buChar char="v"/>
            </a:pPr>
            <a:r>
              <a:rPr lang="el-GR" b="1" dirty="0">
                <a:latin typeface="+mj-lt"/>
              </a:rPr>
              <a:t>Περιφερική συμμετρική αισθητικοκινητική </a:t>
            </a:r>
            <a:r>
              <a:rPr lang="el-GR" b="1" dirty="0" err="1">
                <a:latin typeface="+mj-lt"/>
              </a:rPr>
              <a:t>πολυνευροπάθεια</a:t>
            </a:r>
            <a:endParaRPr lang="el-GR" b="1" dirty="0">
              <a:latin typeface="+mj-lt"/>
            </a:endParaRPr>
          </a:p>
          <a:p>
            <a:pPr marL="806450" lvl="2" indent="-361950">
              <a:spcBef>
                <a:spcPts val="1200"/>
              </a:spcBef>
              <a:buFont typeface="Wingdings" pitchFamily="2" charset="2"/>
              <a:buChar char="ü"/>
            </a:pPr>
            <a:r>
              <a:rPr lang="el-GR" sz="2400" dirty="0">
                <a:latin typeface="+mj-lt"/>
              </a:rPr>
              <a:t>Είναι η συχνότερη μορφή διαβητικής νευροπάθειας (&gt;50%)</a:t>
            </a:r>
          </a:p>
          <a:p>
            <a:pPr marL="806450" lvl="2" indent="-361950">
              <a:spcBef>
                <a:spcPts val="1200"/>
              </a:spcBef>
              <a:buFont typeface="Wingdings" pitchFamily="2" charset="2"/>
              <a:buChar char="ü"/>
            </a:pPr>
            <a:r>
              <a:rPr lang="el-GR" sz="2400" dirty="0">
                <a:latin typeface="+mj-lt"/>
              </a:rPr>
              <a:t>Αρχικά επηρεάζει κυρίως τις μικρές αισθητικές ίνες (αίσθηση πόνου και θερμοκρασίας)</a:t>
            </a:r>
          </a:p>
          <a:p>
            <a:pPr marL="806450" lvl="2" indent="-361950">
              <a:spcBef>
                <a:spcPts val="1200"/>
              </a:spcBef>
              <a:buFont typeface="Wingdings" pitchFamily="2" charset="2"/>
              <a:buChar char="ü"/>
            </a:pPr>
            <a:r>
              <a:rPr lang="el-GR" sz="2400" dirty="0">
                <a:latin typeface="+mj-lt"/>
              </a:rPr>
              <a:t>Αργότερα και τις μεγάλες ίνες (λοιπές αισθήσεις)</a:t>
            </a:r>
          </a:p>
          <a:p>
            <a:pPr marL="806450" lvl="2" indent="-361950">
              <a:spcBef>
                <a:spcPts val="1200"/>
              </a:spcBef>
              <a:buFont typeface="Wingdings" pitchFamily="2" charset="2"/>
              <a:buChar char="ü"/>
            </a:pPr>
            <a:r>
              <a:rPr lang="el-GR" sz="2400" dirty="0">
                <a:latin typeface="+mj-lt"/>
              </a:rPr>
              <a:t>Τέλος τις κινητικές ίνες (</a:t>
            </a:r>
            <a:r>
              <a:rPr lang="el-GR" sz="2400" dirty="0" err="1">
                <a:latin typeface="+mj-lt"/>
              </a:rPr>
              <a:t>τενόντια</a:t>
            </a:r>
            <a:r>
              <a:rPr lang="el-GR" sz="2400" dirty="0">
                <a:latin typeface="+mj-lt"/>
              </a:rPr>
              <a:t> αντανακλαστικά, μυϊκή ισχύ </a:t>
            </a:r>
            <a:r>
              <a:rPr lang="el-GR" sz="2400" dirty="0" err="1">
                <a:latin typeface="+mj-lt"/>
              </a:rPr>
              <a:t>κλπ</a:t>
            </a:r>
            <a:r>
              <a:rPr lang="el-GR" sz="2400" dirty="0">
                <a:latin typeface="+mj-lt"/>
              </a:rPr>
              <a:t>)</a:t>
            </a:r>
          </a:p>
          <a:p>
            <a:pPr marL="806450" lvl="2" indent="-361950">
              <a:spcBef>
                <a:spcPts val="1200"/>
              </a:spcBef>
              <a:buFont typeface="Wingdings" pitchFamily="2" charset="2"/>
              <a:buChar char="ü"/>
            </a:pPr>
            <a:r>
              <a:rPr lang="el-GR" sz="2400" dirty="0">
                <a:latin typeface="+mj-lt"/>
              </a:rPr>
              <a:t>Μπορεί να είναι μικτού τύπου από την αρχή</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704850"/>
            <a:ext cx="7499176" cy="851942"/>
          </a:xfrm>
        </p:spPr>
        <p:txBody>
          <a:bodyPr/>
          <a:lstStyle/>
          <a:p>
            <a:r>
              <a:rPr lang="el-GR" sz="3600" b="1" dirty="0">
                <a:solidFill>
                  <a:srgbClr val="04617B"/>
                </a:solidFill>
              </a:rPr>
              <a:t>Διάχυτες νευροπάθειες</a:t>
            </a:r>
            <a:endParaRPr lang="el-GR" sz="4800" dirty="0"/>
          </a:p>
        </p:txBody>
      </p:sp>
      <p:sp>
        <p:nvSpPr>
          <p:cNvPr id="3" name="Θέση περιεχομένου 2"/>
          <p:cNvSpPr>
            <a:spLocks noGrp="1"/>
          </p:cNvSpPr>
          <p:nvPr>
            <p:ph idx="1"/>
          </p:nvPr>
        </p:nvSpPr>
        <p:spPr>
          <a:xfrm>
            <a:off x="72008" y="1844824"/>
            <a:ext cx="8614792" cy="4752529"/>
          </a:xfrm>
        </p:spPr>
        <p:txBody>
          <a:bodyPr/>
          <a:lstStyle/>
          <a:p>
            <a:pPr marL="444500" lvl="1" indent="-350838">
              <a:spcBef>
                <a:spcPts val="1200"/>
              </a:spcBef>
              <a:buClr>
                <a:srgbClr val="0F6FC6"/>
              </a:buClr>
              <a:buFont typeface="Wingdings" pitchFamily="2" charset="2"/>
              <a:buChar char="v"/>
            </a:pPr>
            <a:r>
              <a:rPr lang="el-GR" b="1" dirty="0">
                <a:solidFill>
                  <a:prstClr val="black"/>
                </a:solidFill>
                <a:latin typeface="+mj-lt"/>
              </a:rPr>
              <a:t>Περιφερική συμμετρική αισθητικοκινητική </a:t>
            </a:r>
            <a:r>
              <a:rPr lang="el-GR" b="1" dirty="0" err="1">
                <a:solidFill>
                  <a:prstClr val="black"/>
                </a:solidFill>
                <a:latin typeface="+mj-lt"/>
              </a:rPr>
              <a:t>πολυνευροπάθεια</a:t>
            </a:r>
            <a:endParaRPr lang="el-GR" dirty="0">
              <a:latin typeface="+mj-lt"/>
            </a:endParaRPr>
          </a:p>
          <a:p>
            <a:pPr marL="806450" lvl="2" indent="-361950">
              <a:lnSpc>
                <a:spcPct val="90000"/>
              </a:lnSpc>
              <a:spcBef>
                <a:spcPts val="1200"/>
              </a:spcBef>
              <a:buFont typeface="Wingdings" panose="05000000000000000000" pitchFamily="2" charset="2"/>
              <a:buChar char="ü"/>
            </a:pPr>
            <a:r>
              <a:rPr lang="el-GR" sz="2400" dirty="0">
                <a:latin typeface="+mj-lt"/>
              </a:rPr>
              <a:t>Στις περισσότερες περιπτώσεις δεν υπάρχουν κλινικά συμπτώματα</a:t>
            </a:r>
          </a:p>
          <a:p>
            <a:pPr marL="806450" lvl="2" indent="-361950">
              <a:lnSpc>
                <a:spcPct val="90000"/>
              </a:lnSpc>
              <a:spcBef>
                <a:spcPts val="1200"/>
              </a:spcBef>
              <a:buFont typeface="Wingdings" panose="05000000000000000000" pitchFamily="2" charset="2"/>
              <a:buChar char="ü"/>
            </a:pPr>
            <a:r>
              <a:rPr lang="el-GR" sz="2400" dirty="0">
                <a:latin typeface="+mj-lt"/>
              </a:rPr>
              <a:t>Αναπτύσσεται βαθμιαία και ύπουλα</a:t>
            </a:r>
          </a:p>
          <a:p>
            <a:pPr marL="806450" lvl="2" indent="-361950">
              <a:lnSpc>
                <a:spcPct val="90000"/>
              </a:lnSpc>
              <a:spcBef>
                <a:spcPts val="1200"/>
              </a:spcBef>
              <a:buFont typeface="Wingdings" panose="05000000000000000000" pitchFamily="2" charset="2"/>
              <a:buChar char="ü"/>
            </a:pPr>
            <a:r>
              <a:rPr lang="el-GR" sz="2400" dirty="0">
                <a:latin typeface="+mj-lt"/>
              </a:rPr>
              <a:t>Ξεκινάει από τα </a:t>
            </a:r>
            <a:r>
              <a:rPr lang="el-GR" sz="2400" dirty="0" err="1">
                <a:latin typeface="+mj-lt"/>
              </a:rPr>
              <a:t>περιφερικότερα</a:t>
            </a:r>
            <a:r>
              <a:rPr lang="el-GR" sz="2400" dirty="0">
                <a:latin typeface="+mj-lt"/>
              </a:rPr>
              <a:t> τμήματα των κάτω άκρων και προχωρά αργά κεντρομόλα</a:t>
            </a:r>
          </a:p>
          <a:p>
            <a:pPr marL="806450" lvl="2" indent="-361950">
              <a:lnSpc>
                <a:spcPct val="90000"/>
              </a:lnSpc>
              <a:spcBef>
                <a:spcPts val="1200"/>
              </a:spcBef>
              <a:buClr>
                <a:srgbClr val="009DD9"/>
              </a:buClr>
              <a:buFont typeface="Wingdings" panose="05000000000000000000" pitchFamily="2" charset="2"/>
              <a:buChar char="ü"/>
            </a:pPr>
            <a:r>
              <a:rPr lang="el-GR" sz="2400" dirty="0">
                <a:solidFill>
                  <a:prstClr val="black"/>
                </a:solidFill>
                <a:latin typeface="Calibri"/>
              </a:rPr>
              <a:t>Κατανομή κάλτσας - γαντιού</a:t>
            </a:r>
            <a:endParaRPr lang="el-GR" sz="2400" dirty="0">
              <a:latin typeface="+mj-lt"/>
            </a:endParaRPr>
          </a:p>
          <a:p>
            <a:pPr marL="806450" lvl="2" indent="-361950">
              <a:lnSpc>
                <a:spcPct val="90000"/>
              </a:lnSpc>
              <a:spcBef>
                <a:spcPts val="1200"/>
              </a:spcBef>
              <a:buFont typeface="Wingdings" panose="05000000000000000000" pitchFamily="2" charset="2"/>
              <a:buChar char="ü"/>
            </a:pPr>
            <a:r>
              <a:rPr lang="el-GR" sz="2400" dirty="0">
                <a:latin typeface="+mj-lt"/>
              </a:rPr>
              <a:t>Στην προχωρημένη της μορφή προσβάλλονται και τα άνω άκρα</a:t>
            </a:r>
          </a:p>
          <a:p>
            <a:pPr marL="806450" lvl="2" indent="-361950">
              <a:lnSpc>
                <a:spcPct val="90000"/>
              </a:lnSpc>
              <a:spcBef>
                <a:spcPts val="1200"/>
              </a:spcBef>
              <a:buFont typeface="Wingdings" panose="05000000000000000000" pitchFamily="2" charset="2"/>
              <a:buChar char="ü"/>
            </a:pPr>
            <a:r>
              <a:rPr lang="el-GR" sz="2400" dirty="0">
                <a:latin typeface="+mj-lt"/>
              </a:rPr>
              <a:t>Είναι συμμετρική και </a:t>
            </a:r>
            <a:r>
              <a:rPr lang="el-GR" sz="2400" dirty="0" err="1">
                <a:latin typeface="+mj-lt"/>
              </a:rPr>
              <a:t>αμφοτερόπλευρη</a:t>
            </a:r>
            <a:endParaRPr lang="el-GR" sz="2400" dirty="0">
              <a:latin typeface="+mj-lt"/>
            </a:endParaRPr>
          </a:p>
        </p:txBody>
      </p:sp>
    </p:spTree>
    <p:extLst>
      <p:ext uri="{BB962C8B-B14F-4D97-AF65-F5344CB8AC3E}">
        <p14:creationId xmlns:p14="http://schemas.microsoft.com/office/powerpoint/2010/main" xmlns="" val="269406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187624" y="704088"/>
            <a:ext cx="7575376" cy="1143000"/>
          </a:xfrm>
        </p:spPr>
        <p:txBody>
          <a:bodyPr>
            <a:normAutofit/>
          </a:bodyPr>
          <a:lstStyle/>
          <a:p>
            <a:r>
              <a:rPr lang="el-GR" sz="3600" dirty="0"/>
              <a:t>ΠΑΘΟΓΕΝΕΙΑ</a:t>
            </a:r>
          </a:p>
        </p:txBody>
      </p:sp>
    </p:spTree>
    <p:extLst>
      <p:ext uri="{BB962C8B-B14F-4D97-AF65-F5344CB8AC3E}">
        <p14:creationId xmlns:p14="http://schemas.microsoft.com/office/powerpoint/2010/main" xmlns="" val="3325263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704850"/>
            <a:ext cx="7643192" cy="491902"/>
          </a:xfrm>
        </p:spPr>
        <p:txBody>
          <a:bodyPr/>
          <a:lstStyle/>
          <a:p>
            <a:r>
              <a:rPr lang="el-GR" sz="3600" b="1" dirty="0">
                <a:solidFill>
                  <a:srgbClr val="04617B"/>
                </a:solidFill>
              </a:rPr>
              <a:t>Διάχυτες νευροπάθειες</a:t>
            </a:r>
            <a:endParaRPr lang="el-GR" sz="4800" dirty="0"/>
          </a:p>
        </p:txBody>
      </p:sp>
      <p:sp>
        <p:nvSpPr>
          <p:cNvPr id="3" name="Θέση περιεχομένου 2"/>
          <p:cNvSpPr>
            <a:spLocks noGrp="1"/>
          </p:cNvSpPr>
          <p:nvPr>
            <p:ph idx="1"/>
          </p:nvPr>
        </p:nvSpPr>
        <p:spPr>
          <a:xfrm>
            <a:off x="251520" y="1340769"/>
            <a:ext cx="8435280" cy="5328592"/>
          </a:xfrm>
        </p:spPr>
        <p:txBody>
          <a:bodyPr/>
          <a:lstStyle/>
          <a:p>
            <a:pPr marL="444500" indent="-444500">
              <a:buFont typeface="Wingdings" panose="05000000000000000000" pitchFamily="2" charset="2"/>
              <a:buChar char="v"/>
            </a:pPr>
            <a:r>
              <a:rPr lang="el-GR" b="1" dirty="0">
                <a:solidFill>
                  <a:prstClr val="black"/>
                </a:solidFill>
              </a:rPr>
              <a:t>Περιφερική συμμετρική αισθητικοκινητική </a:t>
            </a:r>
            <a:r>
              <a:rPr lang="el-GR" b="1" dirty="0" err="1">
                <a:solidFill>
                  <a:prstClr val="black"/>
                </a:solidFill>
              </a:rPr>
              <a:t>πολυνευροπάθεια</a:t>
            </a:r>
            <a:endParaRPr lang="el-GR" dirty="0"/>
          </a:p>
          <a:p>
            <a:pPr marL="806450" lvl="2" indent="-361950">
              <a:lnSpc>
                <a:spcPct val="90000"/>
              </a:lnSpc>
              <a:spcBef>
                <a:spcPts val="1200"/>
              </a:spcBef>
              <a:buClr>
                <a:srgbClr val="009DD9"/>
              </a:buClr>
              <a:buFont typeface="Wingdings" panose="05000000000000000000" pitchFamily="2" charset="2"/>
              <a:buChar char="ü"/>
            </a:pPr>
            <a:r>
              <a:rPr lang="el-GR" sz="2400" dirty="0">
                <a:solidFill>
                  <a:prstClr val="black"/>
                </a:solidFill>
                <a:latin typeface="+mj-lt"/>
              </a:rPr>
              <a:t>Ο  ασθενής παραπονείται ότι τα πόδια του είναι βαριά ή σαν ξένα, ότι είναι σαν να βαδίζει σε πάπλωμα</a:t>
            </a:r>
          </a:p>
          <a:p>
            <a:pPr marL="806450" lvl="2" indent="-361950">
              <a:lnSpc>
                <a:spcPct val="90000"/>
              </a:lnSpc>
              <a:spcBef>
                <a:spcPts val="1200"/>
              </a:spcBef>
              <a:buClr>
                <a:srgbClr val="009DD9"/>
              </a:buClr>
              <a:buFont typeface="Wingdings" panose="05000000000000000000" pitchFamily="2" charset="2"/>
              <a:buChar char="ü"/>
            </a:pPr>
            <a:r>
              <a:rPr lang="el-GR" sz="2400" dirty="0">
                <a:latin typeface="+mj-lt"/>
              </a:rPr>
              <a:t>Αίσθημα αστάθειας των ποδιών</a:t>
            </a:r>
          </a:p>
          <a:p>
            <a:pPr marL="806450" lvl="2" indent="-361950">
              <a:lnSpc>
                <a:spcPct val="90000"/>
              </a:lnSpc>
              <a:spcBef>
                <a:spcPts val="1200"/>
              </a:spcBef>
              <a:buClr>
                <a:srgbClr val="009DD9"/>
              </a:buClr>
              <a:buFont typeface="Wingdings" panose="05000000000000000000" pitchFamily="2" charset="2"/>
              <a:buChar char="ü"/>
            </a:pPr>
            <a:r>
              <a:rPr lang="el-GR" sz="2400" dirty="0">
                <a:latin typeface="+mj-lt"/>
              </a:rPr>
              <a:t>Τα εντονότερα συμπτώματα περιλαμβάνουν αιμωδίες, δυσαισθησία και παραισθησίες στα πόδια, τα οποία καταλήγουν, στην πιο ακραία τους έκφανση, στην επώδυνη νευροπάθεια</a:t>
            </a:r>
          </a:p>
          <a:p>
            <a:pPr marL="806450" lvl="2" indent="-361950">
              <a:lnSpc>
                <a:spcPct val="90000"/>
              </a:lnSpc>
              <a:spcBef>
                <a:spcPts val="1200"/>
              </a:spcBef>
              <a:buClr>
                <a:srgbClr val="009DD9"/>
              </a:buClr>
              <a:buFont typeface="Wingdings" panose="05000000000000000000" pitchFamily="2" charset="2"/>
              <a:buChar char="ü"/>
            </a:pPr>
            <a:r>
              <a:rPr lang="el-GR" sz="2400" dirty="0">
                <a:latin typeface="+mj-lt"/>
              </a:rPr>
              <a:t>Στην κλινική εξέταση διαπιστώνονται κυρίως αισθητικά, σε πιο προχωρημένες περιπτώσεις και κινητικά, νευρολογικά ελλείμματα</a:t>
            </a:r>
          </a:p>
        </p:txBody>
      </p:sp>
    </p:spTree>
    <p:extLst>
      <p:ext uri="{BB962C8B-B14F-4D97-AF65-F5344CB8AC3E}">
        <p14:creationId xmlns:p14="http://schemas.microsoft.com/office/powerpoint/2010/main" xmlns="" val="463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76672"/>
            <a:ext cx="8229600" cy="1143000"/>
          </a:xfrm>
        </p:spPr>
        <p:txBody>
          <a:bodyPr/>
          <a:lstStyle/>
          <a:p>
            <a:pPr marL="444500" lvl="0" indent="-444500">
              <a:spcBef>
                <a:spcPct val="20000"/>
              </a:spcBef>
            </a:pPr>
            <a:r>
              <a:rPr lang="el-GR" sz="2600" b="1" dirty="0">
                <a:solidFill>
                  <a:prstClr val="black"/>
                </a:solidFill>
                <a:ea typeface="+mn-ea"/>
                <a:cs typeface="+mn-cs"/>
              </a:rPr>
              <a:t>Περιφερική συμμετρική αισθητικοκινητική </a:t>
            </a:r>
            <a:r>
              <a:rPr lang="el-GR" sz="2600" b="1" dirty="0" err="1">
                <a:solidFill>
                  <a:prstClr val="black"/>
                </a:solidFill>
                <a:ea typeface="+mn-ea"/>
                <a:cs typeface="+mn-cs"/>
              </a:rPr>
              <a:t>πολυνευροπάθεια</a:t>
            </a:r>
            <a:r>
              <a:rPr lang="el-GR" sz="2600" b="1" dirty="0">
                <a:solidFill>
                  <a:prstClr val="black"/>
                </a:solidFill>
                <a:ea typeface="+mn-ea"/>
                <a:cs typeface="+mn-cs"/>
              </a:rPr>
              <a:t>, </a:t>
            </a:r>
            <a:r>
              <a:rPr lang="el-GR" sz="2600" b="1" dirty="0" err="1">
                <a:solidFill>
                  <a:prstClr val="black"/>
                </a:solidFill>
                <a:ea typeface="+mn-ea"/>
                <a:cs typeface="+mn-cs"/>
              </a:rPr>
              <a:t>υπότυποι</a:t>
            </a:r>
            <a:endParaRPr lang="el-GR" sz="3600" dirty="0"/>
          </a:p>
        </p:txBody>
      </p:sp>
      <p:sp>
        <p:nvSpPr>
          <p:cNvPr id="4" name="Θέση κειμένου 3"/>
          <p:cNvSpPr>
            <a:spLocks noGrp="1"/>
          </p:cNvSpPr>
          <p:nvPr>
            <p:ph type="body" idx="1"/>
          </p:nvPr>
        </p:nvSpPr>
        <p:spPr>
          <a:xfrm>
            <a:off x="457200" y="1627832"/>
            <a:ext cx="4040188" cy="659352"/>
          </a:xfrm>
        </p:spPr>
        <p:txBody>
          <a:bodyPr/>
          <a:lstStyle/>
          <a:p>
            <a:r>
              <a:rPr lang="el-GR" dirty="0"/>
              <a:t>Μεγάλες ίνες</a:t>
            </a:r>
          </a:p>
        </p:txBody>
      </p:sp>
      <p:sp>
        <p:nvSpPr>
          <p:cNvPr id="6" name="Θέση κειμένου 5"/>
          <p:cNvSpPr>
            <a:spLocks noGrp="1"/>
          </p:cNvSpPr>
          <p:nvPr>
            <p:ph type="body" sz="half" idx="3"/>
          </p:nvPr>
        </p:nvSpPr>
        <p:spPr>
          <a:xfrm>
            <a:off x="4645025" y="1632341"/>
            <a:ext cx="4041775" cy="654843"/>
          </a:xfrm>
        </p:spPr>
        <p:txBody>
          <a:bodyPr/>
          <a:lstStyle/>
          <a:p>
            <a:r>
              <a:rPr lang="el-GR" dirty="0"/>
              <a:t>Μικρές ίνες</a:t>
            </a:r>
          </a:p>
        </p:txBody>
      </p:sp>
      <p:sp>
        <p:nvSpPr>
          <p:cNvPr id="5" name="Θέση περιεχομένου 4"/>
          <p:cNvSpPr>
            <a:spLocks noGrp="1"/>
          </p:cNvSpPr>
          <p:nvPr>
            <p:ph sz="quarter" idx="2"/>
          </p:nvPr>
        </p:nvSpPr>
        <p:spPr>
          <a:xfrm>
            <a:off x="107504" y="2287184"/>
            <a:ext cx="4389884" cy="3845720"/>
          </a:xfrm>
        </p:spPr>
        <p:txBody>
          <a:bodyPr/>
          <a:lstStyle/>
          <a:p>
            <a:r>
              <a:rPr lang="el-GR" sz="1800" dirty="0"/>
              <a:t>Εν τω </a:t>
            </a:r>
            <a:r>
              <a:rPr lang="el-GR" sz="1800" dirty="0" err="1"/>
              <a:t>βάθει</a:t>
            </a:r>
            <a:r>
              <a:rPr lang="el-GR" sz="1800" dirty="0"/>
              <a:t> άλγος (Α-δ τύπος) ατροφία και μυϊκή αδυναμία</a:t>
            </a:r>
          </a:p>
          <a:p>
            <a:pPr lvl="1"/>
            <a:r>
              <a:rPr lang="el-GR" sz="1600" b="1" dirty="0"/>
              <a:t>Μουδιάσματα, βελονιές, μυρμηγκιάσματα, αταξία</a:t>
            </a:r>
          </a:p>
          <a:p>
            <a:pPr lvl="1"/>
            <a:r>
              <a:rPr lang="el-GR" sz="1600" b="1" dirty="0"/>
              <a:t>Διαταραχή παλλαισθησίας</a:t>
            </a:r>
          </a:p>
          <a:p>
            <a:pPr lvl="1"/>
            <a:r>
              <a:rPr lang="el-GR" sz="1600" b="1" dirty="0"/>
              <a:t>Απώλεια αντίληψης της θέσης των άκρων</a:t>
            </a:r>
          </a:p>
          <a:p>
            <a:pPr lvl="1"/>
            <a:r>
              <a:rPr lang="el-GR" sz="1600" b="1" dirty="0"/>
              <a:t>Απώλεια αντανακλαστικών</a:t>
            </a:r>
          </a:p>
          <a:p>
            <a:pPr lvl="1"/>
            <a:r>
              <a:rPr lang="el-GR" sz="1600" b="1" dirty="0"/>
              <a:t>Επηρεασμένη ταχύτητα αγωγής των νεύρων</a:t>
            </a:r>
          </a:p>
          <a:p>
            <a:pPr lvl="1"/>
            <a:r>
              <a:rPr lang="el-GR" sz="1600" b="1" dirty="0"/>
              <a:t>Εμποδίζει την φυσιολογική ζωή</a:t>
            </a:r>
          </a:p>
          <a:p>
            <a:pPr lvl="1"/>
            <a:r>
              <a:rPr lang="el-GR" sz="1600" b="1" dirty="0"/>
              <a:t>Αυξάνει τον κίνδυνο πτώσεων και καταγμάτων</a:t>
            </a:r>
          </a:p>
        </p:txBody>
      </p:sp>
      <p:sp>
        <p:nvSpPr>
          <p:cNvPr id="7" name="Θέση περιεχομένου 6"/>
          <p:cNvSpPr>
            <a:spLocks noGrp="1"/>
          </p:cNvSpPr>
          <p:nvPr>
            <p:ph sz="quarter" idx="4"/>
          </p:nvPr>
        </p:nvSpPr>
        <p:spPr>
          <a:xfrm>
            <a:off x="4645025" y="2287184"/>
            <a:ext cx="4319463" cy="3845720"/>
          </a:xfrm>
        </p:spPr>
        <p:txBody>
          <a:bodyPr/>
          <a:lstStyle/>
          <a:p>
            <a:r>
              <a:rPr lang="el-GR" sz="1800" dirty="0" err="1"/>
              <a:t>Επιπολής</a:t>
            </a:r>
            <a:r>
              <a:rPr lang="el-GR" sz="1800" dirty="0"/>
              <a:t> άλγος (</a:t>
            </a:r>
            <a:r>
              <a:rPr lang="en-US" sz="1800" dirty="0"/>
              <a:t>C-</a:t>
            </a:r>
            <a:r>
              <a:rPr lang="el-GR" sz="1800" dirty="0"/>
              <a:t>τύπος ινών) ηλεκτρικό </a:t>
            </a:r>
            <a:r>
              <a:rPr lang="en-US" sz="1800" dirty="0"/>
              <a:t>shock, </a:t>
            </a:r>
            <a:r>
              <a:rPr lang="el-GR" sz="1800" dirty="0"/>
              <a:t>καυσαλγία, </a:t>
            </a:r>
            <a:r>
              <a:rPr lang="el-GR" sz="1800" dirty="0" err="1"/>
              <a:t>αλλοδυνία</a:t>
            </a:r>
            <a:endParaRPr lang="el-GR" sz="1800" dirty="0"/>
          </a:p>
          <a:p>
            <a:pPr lvl="1"/>
            <a:r>
              <a:rPr lang="el-GR" sz="1600" b="1" dirty="0"/>
              <a:t>Δυσλειτουργία αυτονόμου</a:t>
            </a:r>
            <a:r>
              <a:rPr lang="en-US" sz="1600" b="1" dirty="0"/>
              <a:t> </a:t>
            </a:r>
            <a:r>
              <a:rPr lang="el-GR" sz="1600" b="1" dirty="0"/>
              <a:t>ΝΣ</a:t>
            </a:r>
          </a:p>
          <a:p>
            <a:pPr lvl="1"/>
            <a:r>
              <a:rPr lang="el-GR" sz="1600" b="1" dirty="0"/>
              <a:t>Μη αντίληψη θερμού</a:t>
            </a:r>
          </a:p>
          <a:p>
            <a:pPr lvl="1"/>
            <a:r>
              <a:rPr lang="el-GR" sz="1600" b="1" dirty="0"/>
              <a:t>Φυσιολογική μυϊκή ισχύς και αντανακλαστικά</a:t>
            </a:r>
          </a:p>
          <a:p>
            <a:pPr lvl="1"/>
            <a:r>
              <a:rPr lang="el-GR" sz="1600" b="1" dirty="0"/>
              <a:t>Όχι </a:t>
            </a:r>
            <a:r>
              <a:rPr lang="el-GR" sz="1600" b="1" dirty="0" err="1"/>
              <a:t>ηλεκτρφυσιολογικά</a:t>
            </a:r>
            <a:r>
              <a:rPr lang="el-GR" sz="1600" b="1" dirty="0"/>
              <a:t> ευρήματα</a:t>
            </a:r>
          </a:p>
          <a:p>
            <a:pPr lvl="1"/>
            <a:r>
              <a:rPr lang="el-GR" sz="1600" b="1" dirty="0"/>
              <a:t>Ποσοτικές δοκιμασίες αισθητικότητας</a:t>
            </a:r>
          </a:p>
          <a:p>
            <a:pPr lvl="1"/>
            <a:r>
              <a:rPr lang="el-GR" sz="1600" b="1" dirty="0"/>
              <a:t>Προκαλεί συμπτώματα</a:t>
            </a:r>
          </a:p>
          <a:p>
            <a:pPr lvl="1"/>
            <a:r>
              <a:rPr lang="el-GR" sz="1600" b="1" dirty="0"/>
              <a:t>Οδηγεί σε νοσηρότητα και θνησιμότητα</a:t>
            </a:r>
          </a:p>
        </p:txBody>
      </p:sp>
      <p:sp>
        <p:nvSpPr>
          <p:cNvPr id="8" name="TextBox 7"/>
          <p:cNvSpPr txBox="1"/>
          <p:nvPr/>
        </p:nvSpPr>
        <p:spPr>
          <a:xfrm>
            <a:off x="457200" y="6009896"/>
            <a:ext cx="5432385" cy="523220"/>
          </a:xfrm>
          <a:prstGeom prst="rect">
            <a:avLst/>
          </a:prstGeom>
          <a:noFill/>
        </p:spPr>
        <p:txBody>
          <a:bodyPr wrap="none" rtlCol="0">
            <a:spAutoFit/>
          </a:bodyPr>
          <a:lstStyle/>
          <a:p>
            <a:r>
              <a:rPr lang="en-US" sz="1400" dirty="0"/>
              <a:t>Resnick HE et al. J </a:t>
            </a:r>
            <a:r>
              <a:rPr lang="en-US" sz="1400" dirty="0" err="1"/>
              <a:t>Gerontol</a:t>
            </a:r>
            <a:r>
              <a:rPr lang="en-US" sz="1400" dirty="0"/>
              <a:t> A </a:t>
            </a:r>
            <a:r>
              <a:rPr lang="en-US" sz="1400" dirty="0" err="1"/>
              <a:t>Biol</a:t>
            </a:r>
            <a:r>
              <a:rPr lang="en-US" sz="1400" dirty="0"/>
              <a:t> Sci Med Sci 2001;56:M25-M31</a:t>
            </a:r>
          </a:p>
          <a:p>
            <a:r>
              <a:rPr lang="en-US" sz="1400" dirty="0" err="1"/>
              <a:t>Vinik</a:t>
            </a:r>
            <a:r>
              <a:rPr lang="en-US" sz="1400" dirty="0"/>
              <a:t> AI et al. </a:t>
            </a:r>
            <a:r>
              <a:rPr lang="en-US" sz="1400" dirty="0" err="1"/>
              <a:t>Exp</a:t>
            </a:r>
            <a:r>
              <a:rPr lang="en-US" sz="1400" dirty="0"/>
              <a:t> </a:t>
            </a:r>
            <a:r>
              <a:rPr lang="en-US" sz="1400" dirty="0" err="1"/>
              <a:t>Clin</a:t>
            </a:r>
            <a:r>
              <a:rPr lang="en-US" sz="1400" dirty="0"/>
              <a:t> </a:t>
            </a:r>
            <a:r>
              <a:rPr lang="en-US" sz="1400" dirty="0" err="1"/>
              <a:t>Endocrinol</a:t>
            </a:r>
            <a:r>
              <a:rPr lang="en-US" sz="1400" dirty="0"/>
              <a:t> Diabetes 2001;109:S451-S473</a:t>
            </a:r>
            <a:endParaRPr lang="el-GR" sz="1400" dirty="0"/>
          </a:p>
        </p:txBody>
      </p:sp>
    </p:spTree>
    <p:extLst>
      <p:ext uri="{BB962C8B-B14F-4D97-AF65-F5344CB8AC3E}">
        <p14:creationId xmlns:p14="http://schemas.microsoft.com/office/powerpoint/2010/main" xmlns="" val="2850718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lid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2272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704850"/>
            <a:ext cx="7499176" cy="779934"/>
          </a:xfrm>
        </p:spPr>
        <p:txBody>
          <a:bodyPr>
            <a:normAutofit/>
          </a:bodyPr>
          <a:lstStyle/>
          <a:p>
            <a:r>
              <a:rPr lang="el-GR" sz="3600" b="1" dirty="0">
                <a:solidFill>
                  <a:srgbClr val="04617B"/>
                </a:solidFill>
              </a:rPr>
              <a:t>Διάχυτες νευροπάθειες</a:t>
            </a:r>
            <a:endParaRPr lang="el-GR" sz="3200" dirty="0"/>
          </a:p>
        </p:txBody>
      </p:sp>
      <p:sp>
        <p:nvSpPr>
          <p:cNvPr id="3" name="Θέση περιεχομένου 2"/>
          <p:cNvSpPr>
            <a:spLocks noGrp="1"/>
          </p:cNvSpPr>
          <p:nvPr>
            <p:ph idx="1"/>
          </p:nvPr>
        </p:nvSpPr>
        <p:spPr>
          <a:xfrm>
            <a:off x="216024" y="1700808"/>
            <a:ext cx="8820472" cy="4824536"/>
          </a:xfrm>
        </p:spPr>
        <p:txBody>
          <a:bodyPr/>
          <a:lstStyle/>
          <a:p>
            <a:pPr marL="444500" lvl="1" indent="-269875">
              <a:lnSpc>
                <a:spcPct val="90000"/>
              </a:lnSpc>
              <a:spcBef>
                <a:spcPts val="1200"/>
              </a:spcBef>
              <a:buFont typeface="Wingdings" pitchFamily="2" charset="2"/>
              <a:buChar char="v"/>
            </a:pPr>
            <a:r>
              <a:rPr lang="el-GR" b="1" dirty="0">
                <a:latin typeface="+mj-lt"/>
              </a:rPr>
              <a:t>Νευροπάθεια αυτόνομου νευρικού συστήματος </a:t>
            </a:r>
          </a:p>
          <a:p>
            <a:pPr marL="712788" lvl="2" indent="-268288">
              <a:lnSpc>
                <a:spcPct val="90000"/>
              </a:lnSpc>
              <a:spcBef>
                <a:spcPts val="1200"/>
              </a:spcBef>
              <a:buFont typeface="Wingdings" pitchFamily="2" charset="2"/>
              <a:buChar char="ü"/>
            </a:pPr>
            <a:r>
              <a:rPr lang="el-GR" sz="2400" i="1" dirty="0">
                <a:latin typeface="+mj-lt"/>
              </a:rPr>
              <a:t>Διαταραχές εφίδρωσης</a:t>
            </a:r>
            <a:r>
              <a:rPr lang="el-GR" sz="2400" dirty="0">
                <a:latin typeface="+mj-lt"/>
              </a:rPr>
              <a:t> (γευστική εφίδρωση, μείωση της εφίδρωσης στα κάτω άκρα)</a:t>
            </a:r>
          </a:p>
          <a:p>
            <a:pPr marL="712788" lvl="2" indent="-268288">
              <a:lnSpc>
                <a:spcPct val="90000"/>
              </a:lnSpc>
              <a:spcBef>
                <a:spcPts val="1200"/>
              </a:spcBef>
              <a:buFont typeface="Wingdings" pitchFamily="2" charset="2"/>
              <a:buChar char="ü"/>
            </a:pPr>
            <a:r>
              <a:rPr lang="el-GR" sz="2400" dirty="0">
                <a:latin typeface="+mj-lt"/>
              </a:rPr>
              <a:t>Διαταραχή λειτουργίας κόρης οφθαλμού (μύσης/μυδρίασης)</a:t>
            </a:r>
          </a:p>
          <a:p>
            <a:pPr marL="712788" lvl="2" indent="-268288">
              <a:lnSpc>
                <a:spcPct val="90000"/>
              </a:lnSpc>
              <a:spcBef>
                <a:spcPts val="1200"/>
              </a:spcBef>
              <a:buFont typeface="Wingdings" pitchFamily="2" charset="2"/>
              <a:buChar char="ü"/>
            </a:pPr>
            <a:r>
              <a:rPr lang="el-GR" sz="2400" dirty="0">
                <a:latin typeface="+mj-lt"/>
              </a:rPr>
              <a:t>Καρδιαγγειακού (έλλειψη μεταβλητότητας του καρδιακού ρυθμού, ταχυκαρδία σε ηρεμία, </a:t>
            </a:r>
            <a:r>
              <a:rPr lang="el-GR" sz="2400" dirty="0" err="1">
                <a:latin typeface="+mj-lt"/>
              </a:rPr>
              <a:t>ορθοστατική</a:t>
            </a:r>
            <a:r>
              <a:rPr lang="el-GR" sz="2400" dirty="0">
                <a:latin typeface="+mj-lt"/>
              </a:rPr>
              <a:t> υπόταση και μειωμένη αντοχή στην κόπωση)</a:t>
            </a:r>
          </a:p>
          <a:p>
            <a:pPr marL="712788" lvl="2" indent="-268288">
              <a:lnSpc>
                <a:spcPct val="90000"/>
              </a:lnSpc>
              <a:spcBef>
                <a:spcPts val="1200"/>
              </a:spcBef>
              <a:buFont typeface="Wingdings" pitchFamily="2" charset="2"/>
              <a:buChar char="ü"/>
            </a:pPr>
            <a:r>
              <a:rPr lang="el-GR" sz="2400" dirty="0">
                <a:latin typeface="+mj-lt"/>
              </a:rPr>
              <a:t>Ουροποιογεννητικού (διαταραχή κένωσης της ουροδόχου κύστης, στυτική δυσλειτουργία)</a:t>
            </a:r>
          </a:p>
          <a:p>
            <a:pPr marL="712788" lvl="2" indent="-268288">
              <a:lnSpc>
                <a:spcPct val="90000"/>
              </a:lnSpc>
              <a:spcBef>
                <a:spcPts val="1200"/>
              </a:spcBef>
              <a:buFont typeface="Wingdings" pitchFamily="2" charset="2"/>
              <a:buChar char="ü"/>
            </a:pPr>
            <a:r>
              <a:rPr lang="el-GR" sz="2400" dirty="0">
                <a:latin typeface="+mj-lt"/>
              </a:rPr>
              <a:t>Γαστρεντερικού (</a:t>
            </a:r>
            <a:r>
              <a:rPr lang="el-GR" sz="2400" dirty="0" err="1">
                <a:latin typeface="+mj-lt"/>
              </a:rPr>
              <a:t>γαστροπάρεση</a:t>
            </a:r>
            <a:r>
              <a:rPr lang="el-GR" sz="2400" dirty="0">
                <a:latin typeface="+mj-lt"/>
              </a:rPr>
              <a:t>, διάρροιες, δυσκοιλιότητα)</a:t>
            </a:r>
          </a:p>
          <a:p>
            <a:pPr marL="712788" lvl="2" indent="-268288">
              <a:lnSpc>
                <a:spcPct val="90000"/>
              </a:lnSpc>
              <a:spcBef>
                <a:spcPts val="1200"/>
              </a:spcBef>
              <a:buFont typeface="Wingdings" pitchFamily="2" charset="2"/>
              <a:buChar char="ü"/>
            </a:pPr>
            <a:r>
              <a:rPr lang="el-GR" sz="2400" dirty="0">
                <a:latin typeface="+mj-lt"/>
              </a:rPr>
              <a:t>Ανεπίγνωστη υπογλυκαιμία</a:t>
            </a:r>
          </a:p>
        </p:txBody>
      </p:sp>
    </p:spTree>
    <p:extLst>
      <p:ext uri="{BB962C8B-B14F-4D97-AF65-F5344CB8AC3E}">
        <p14:creationId xmlns:p14="http://schemas.microsoft.com/office/powerpoint/2010/main" xmlns="" val="3341696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77602"/>
            <a:ext cx="8229600" cy="707926"/>
          </a:xfrm>
        </p:spPr>
        <p:txBody>
          <a:bodyPr/>
          <a:lstStyle/>
          <a:p>
            <a:pPr algn="ctr"/>
            <a:r>
              <a:rPr lang="el-GR" sz="3600" dirty="0">
                <a:solidFill>
                  <a:srgbClr val="04617B"/>
                </a:solidFill>
                <a:latin typeface="Times New Roman" panose="02020603050405020304" pitchFamily="18" charset="0"/>
                <a:ea typeface="Calibri" panose="020F0502020204030204" pitchFamily="34" charset="0"/>
              </a:rPr>
              <a:t>Ταξινόμηση διαβητικής νευροπάθειας (2)</a:t>
            </a:r>
            <a:endParaRPr lang="el-GR" dirty="0"/>
          </a:p>
        </p:txBody>
      </p:sp>
      <p:sp>
        <p:nvSpPr>
          <p:cNvPr id="3" name="Θέση περιεχομένου 2"/>
          <p:cNvSpPr>
            <a:spLocks noGrp="1"/>
          </p:cNvSpPr>
          <p:nvPr>
            <p:ph idx="1"/>
          </p:nvPr>
        </p:nvSpPr>
        <p:spPr>
          <a:xfrm>
            <a:off x="1259632" y="2207915"/>
            <a:ext cx="7427168" cy="3453333"/>
          </a:xfrm>
        </p:spPr>
        <p:txBody>
          <a:bodyPr/>
          <a:lstStyle/>
          <a:p>
            <a:pPr marL="355600" lvl="0" indent="-355600" eaLnBrk="1" fontAlgn="t" hangingPunct="1">
              <a:buClrTx/>
              <a:buSzPct val="100000"/>
              <a:buFont typeface="+mj-lt"/>
              <a:buAutoNum type="arabicPeriod" startAt="3"/>
            </a:pPr>
            <a:r>
              <a:rPr lang="el-GR" sz="2800" b="1" dirty="0">
                <a:solidFill>
                  <a:prstClr val="black"/>
                </a:solidFill>
                <a:latin typeface="Calibri" panose="020F0502020204030204" pitchFamily="34" charset="0"/>
                <a:cs typeface="Calibri" panose="020F0502020204030204" pitchFamily="34" charset="0"/>
              </a:rPr>
              <a:t>Οξείες αναστρέψιμες</a:t>
            </a:r>
          </a:p>
          <a:p>
            <a:pPr marL="366713" lvl="1" indent="0" eaLnBrk="1" fontAlgn="t" hangingPunct="1">
              <a:buClr>
                <a:srgbClr val="0F6FC6"/>
              </a:buClr>
              <a:buNone/>
            </a:pPr>
            <a:r>
              <a:rPr lang="el-GR" dirty="0">
                <a:solidFill>
                  <a:prstClr val="black"/>
                </a:solidFill>
                <a:latin typeface="Calibri" panose="020F0502020204030204" pitchFamily="34" charset="0"/>
                <a:cs typeface="Calibri" panose="020F0502020204030204" pitchFamily="34" charset="0"/>
              </a:rPr>
              <a:t>Κρανιακές </a:t>
            </a:r>
            <a:r>
              <a:rPr lang="el-GR" dirty="0" err="1">
                <a:solidFill>
                  <a:prstClr val="black"/>
                </a:solidFill>
                <a:latin typeface="Calibri" panose="020F0502020204030204" pitchFamily="34" charset="0"/>
                <a:cs typeface="Calibri" panose="020F0502020204030204" pitchFamily="34" charset="0"/>
              </a:rPr>
              <a:t>μονονευρίτιδες</a:t>
            </a:r>
            <a:endParaRPr lang="el-GR" dirty="0">
              <a:solidFill>
                <a:prstClr val="black"/>
              </a:solidFill>
              <a:latin typeface="Calibri" panose="020F0502020204030204" pitchFamily="34" charset="0"/>
              <a:cs typeface="Calibri" panose="020F0502020204030204" pitchFamily="34" charset="0"/>
            </a:endParaRPr>
          </a:p>
          <a:p>
            <a:pPr marL="366713" lvl="1" indent="0" eaLnBrk="1" fontAlgn="t" hangingPunct="1">
              <a:buClr>
                <a:srgbClr val="0F6FC6"/>
              </a:buClr>
              <a:buNone/>
            </a:pPr>
            <a:r>
              <a:rPr lang="el-GR" dirty="0">
                <a:solidFill>
                  <a:prstClr val="black"/>
                </a:solidFill>
                <a:latin typeface="Calibri" panose="020F0502020204030204" pitchFamily="34" charset="0"/>
                <a:cs typeface="Calibri" panose="020F0502020204030204" pitchFamily="34" charset="0"/>
              </a:rPr>
              <a:t>Άλλες </a:t>
            </a:r>
            <a:r>
              <a:rPr lang="el-GR" dirty="0" err="1">
                <a:solidFill>
                  <a:prstClr val="black"/>
                </a:solidFill>
                <a:latin typeface="Calibri" panose="020F0502020204030204" pitchFamily="34" charset="0"/>
                <a:cs typeface="Calibri" panose="020F0502020204030204" pitchFamily="34" charset="0"/>
              </a:rPr>
              <a:t>μονονευρίτιδες</a:t>
            </a:r>
            <a:endParaRPr lang="el-GR" dirty="0">
              <a:solidFill>
                <a:prstClr val="black"/>
              </a:solidFill>
              <a:latin typeface="Calibri" panose="020F0502020204030204" pitchFamily="34" charset="0"/>
              <a:cs typeface="Calibri" panose="020F0502020204030204" pitchFamily="34" charset="0"/>
            </a:endParaRPr>
          </a:p>
          <a:p>
            <a:pPr marL="366713" lvl="1" indent="0" eaLnBrk="1" fontAlgn="t" hangingPunct="1">
              <a:buClr>
                <a:srgbClr val="0F6FC6"/>
              </a:buClr>
              <a:buNone/>
            </a:pPr>
            <a:r>
              <a:rPr lang="el-GR" dirty="0">
                <a:solidFill>
                  <a:prstClr val="black"/>
                </a:solidFill>
                <a:latin typeface="Calibri" panose="020F0502020204030204" pitchFamily="34" charset="0"/>
                <a:cs typeface="Calibri" panose="020F0502020204030204" pitchFamily="34" charset="0"/>
              </a:rPr>
              <a:t>Διαβητική μυατροφία</a:t>
            </a:r>
          </a:p>
          <a:p>
            <a:pPr marL="366713" lvl="1" indent="0" eaLnBrk="1" fontAlgn="t" hangingPunct="1">
              <a:buClr>
                <a:srgbClr val="0F6FC6"/>
              </a:buClr>
              <a:buNone/>
            </a:pPr>
            <a:r>
              <a:rPr lang="el-GR" dirty="0">
                <a:solidFill>
                  <a:prstClr val="black"/>
                </a:solidFill>
                <a:latin typeface="Calibri" panose="020F0502020204030204" pitchFamily="34" charset="0"/>
                <a:cs typeface="Calibri" panose="020F0502020204030204" pitchFamily="34" charset="0"/>
              </a:rPr>
              <a:t>Οξείες επώδυνες νευροπάθειες</a:t>
            </a:r>
          </a:p>
          <a:p>
            <a:pPr marL="366713" lvl="1" indent="0" eaLnBrk="1" fontAlgn="t" hangingPunct="1">
              <a:buClr>
                <a:srgbClr val="0F6FC6"/>
              </a:buClr>
              <a:buNone/>
            </a:pPr>
            <a:r>
              <a:rPr lang="el-GR" dirty="0">
                <a:solidFill>
                  <a:prstClr val="black"/>
                </a:solidFill>
                <a:latin typeface="Calibri" panose="020F0502020204030204" pitchFamily="34" charset="0"/>
                <a:cs typeface="Calibri" panose="020F0502020204030204" pitchFamily="34" charset="0"/>
              </a:rPr>
              <a:t>Προκαλούμενη από την θεραπεία</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002700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31640" y="704850"/>
            <a:ext cx="7355160" cy="779934"/>
          </a:xfrm>
        </p:spPr>
        <p:txBody>
          <a:bodyPr/>
          <a:lstStyle/>
          <a:p>
            <a:r>
              <a:rPr lang="el-GR" sz="3600" b="1" dirty="0"/>
              <a:t>Κρανιακές νευροπάθειες</a:t>
            </a:r>
            <a:endParaRPr lang="el-GR" sz="3600" dirty="0"/>
          </a:p>
        </p:txBody>
      </p:sp>
      <p:sp>
        <p:nvSpPr>
          <p:cNvPr id="3" name="Θέση περιεχομένου 2"/>
          <p:cNvSpPr>
            <a:spLocks noGrp="1"/>
          </p:cNvSpPr>
          <p:nvPr>
            <p:ph idx="1"/>
          </p:nvPr>
        </p:nvSpPr>
        <p:spPr>
          <a:xfrm>
            <a:off x="683568" y="1916833"/>
            <a:ext cx="8003232" cy="4407768"/>
          </a:xfrm>
        </p:spPr>
        <p:txBody>
          <a:bodyPr/>
          <a:lstStyle/>
          <a:p>
            <a:pPr>
              <a:spcBef>
                <a:spcPts val="1200"/>
              </a:spcBef>
            </a:pPr>
            <a:r>
              <a:rPr lang="el-GR" dirty="0"/>
              <a:t>Συχνότερα προσβάλλονται τα </a:t>
            </a:r>
            <a:r>
              <a:rPr lang="el-GR" dirty="0" err="1"/>
              <a:t>οφθαλμοκινητικά</a:t>
            </a:r>
            <a:r>
              <a:rPr lang="el-GR" dirty="0"/>
              <a:t> νεύρα (κοινό κινητικό, </a:t>
            </a:r>
            <a:r>
              <a:rPr lang="el-GR" dirty="0" err="1"/>
              <a:t>τροχυλιακό</a:t>
            </a:r>
            <a:r>
              <a:rPr lang="el-GR" dirty="0"/>
              <a:t>, </a:t>
            </a:r>
            <a:r>
              <a:rPr lang="el-GR" dirty="0" err="1"/>
              <a:t>απαγωγό</a:t>
            </a:r>
            <a:r>
              <a:rPr lang="el-GR" dirty="0"/>
              <a:t>, διατηρείται η λειτουργία της κόρης), λιγότερο η πάρεση του προσωπικού νεύρου και σπανιότερα του ακουστικού νεύρου</a:t>
            </a:r>
          </a:p>
          <a:p>
            <a:pPr>
              <a:spcBef>
                <a:spcPts val="1200"/>
              </a:spcBef>
            </a:pPr>
            <a:r>
              <a:rPr lang="el-GR" dirty="0"/>
              <a:t>Υποτροπιάζουν</a:t>
            </a:r>
          </a:p>
          <a:p>
            <a:pPr>
              <a:spcBef>
                <a:spcPts val="1200"/>
              </a:spcBef>
            </a:pPr>
            <a:r>
              <a:rPr lang="el-GR" dirty="0"/>
              <a:t>Μερικές φορές είναι </a:t>
            </a:r>
            <a:r>
              <a:rPr lang="el-GR" dirty="0" err="1"/>
              <a:t>αμφοτερόπλευρες</a:t>
            </a:r>
            <a:endParaRPr lang="el-GR" dirty="0"/>
          </a:p>
          <a:p>
            <a:pPr>
              <a:spcBef>
                <a:spcPts val="1200"/>
              </a:spcBef>
            </a:pPr>
            <a:r>
              <a:rPr lang="el-GR" dirty="0"/>
              <a:t>Μπορεί να υπάρχει ταυτόχρονη προσβολή περισσότερων κρανιακών νεύρων</a:t>
            </a:r>
          </a:p>
        </p:txBody>
      </p:sp>
    </p:spTree>
    <p:extLst>
      <p:ext uri="{BB962C8B-B14F-4D97-AF65-F5344CB8AC3E}">
        <p14:creationId xmlns:p14="http://schemas.microsoft.com/office/powerpoint/2010/main" xmlns="" val="3743939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704850"/>
            <a:ext cx="7283152" cy="779934"/>
          </a:xfrm>
        </p:spPr>
        <p:txBody>
          <a:bodyPr/>
          <a:lstStyle/>
          <a:p>
            <a:r>
              <a:rPr lang="el-GR" sz="3600" b="1" dirty="0" err="1"/>
              <a:t>Μονονευρίτιδες</a:t>
            </a:r>
            <a:endParaRPr lang="el-GR" sz="3600" dirty="0"/>
          </a:p>
        </p:txBody>
      </p:sp>
      <p:sp>
        <p:nvSpPr>
          <p:cNvPr id="3" name="Θέση περιεχομένου 2"/>
          <p:cNvSpPr>
            <a:spLocks noGrp="1"/>
          </p:cNvSpPr>
          <p:nvPr>
            <p:ph idx="1"/>
          </p:nvPr>
        </p:nvSpPr>
        <p:spPr>
          <a:xfrm>
            <a:off x="899592" y="1935163"/>
            <a:ext cx="7787208" cy="4389437"/>
          </a:xfrm>
        </p:spPr>
        <p:txBody>
          <a:bodyPr/>
          <a:lstStyle/>
          <a:p>
            <a:pPr>
              <a:spcBef>
                <a:spcPts val="1200"/>
              </a:spcBef>
            </a:pPr>
            <a:r>
              <a:rPr lang="el-GR" dirty="0"/>
              <a:t>Προσβάλλεται κάθε φορά ένα νεύρο</a:t>
            </a:r>
          </a:p>
          <a:p>
            <a:pPr>
              <a:spcBef>
                <a:spcPts val="1200"/>
              </a:spcBef>
            </a:pPr>
            <a:r>
              <a:rPr lang="el-GR" dirty="0"/>
              <a:t>Συχνότερα προσβάλλονται τα κρανιακά νεύρα, το </a:t>
            </a:r>
            <a:r>
              <a:rPr lang="el-GR" dirty="0" err="1"/>
              <a:t>ωλένιο</a:t>
            </a:r>
            <a:r>
              <a:rPr lang="el-GR" dirty="0"/>
              <a:t>, το </a:t>
            </a:r>
            <a:r>
              <a:rPr lang="el-GR" dirty="0" err="1"/>
              <a:t>κερκιδικό</a:t>
            </a:r>
            <a:r>
              <a:rPr lang="el-GR" dirty="0"/>
              <a:t> και το </a:t>
            </a:r>
            <a:r>
              <a:rPr lang="el-GR" dirty="0" err="1"/>
              <a:t>περονιαίο</a:t>
            </a:r>
            <a:r>
              <a:rPr lang="el-GR" dirty="0"/>
              <a:t> νεύρο</a:t>
            </a:r>
          </a:p>
          <a:p>
            <a:pPr>
              <a:spcBef>
                <a:spcPts val="1200"/>
              </a:spcBef>
            </a:pPr>
            <a:r>
              <a:rPr lang="el-GR" dirty="0"/>
              <a:t>Η έναρξη είναι απότομη</a:t>
            </a:r>
          </a:p>
          <a:p>
            <a:pPr>
              <a:spcBef>
                <a:spcPts val="1200"/>
              </a:spcBef>
            </a:pPr>
            <a:r>
              <a:rPr lang="el-GR" dirty="0"/>
              <a:t>Ενδέχεται να συμβεί αυτόματη ύφεση</a:t>
            </a:r>
          </a:p>
        </p:txBody>
      </p:sp>
    </p:spTree>
    <p:extLst>
      <p:ext uri="{BB962C8B-B14F-4D97-AF65-F5344CB8AC3E}">
        <p14:creationId xmlns:p14="http://schemas.microsoft.com/office/powerpoint/2010/main" xmlns="" val="2305086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704850"/>
            <a:ext cx="7643192" cy="779934"/>
          </a:xfrm>
        </p:spPr>
        <p:txBody>
          <a:bodyPr/>
          <a:lstStyle/>
          <a:p>
            <a:r>
              <a:rPr lang="el-GR" sz="3600" dirty="0"/>
              <a:t>Νευροπάθειες από πίεση</a:t>
            </a:r>
          </a:p>
        </p:txBody>
      </p:sp>
      <p:sp>
        <p:nvSpPr>
          <p:cNvPr id="3" name="Θέση περιεχομένου 2"/>
          <p:cNvSpPr>
            <a:spLocks noGrp="1"/>
          </p:cNvSpPr>
          <p:nvPr>
            <p:ph idx="1"/>
          </p:nvPr>
        </p:nvSpPr>
        <p:spPr>
          <a:xfrm>
            <a:off x="899592" y="1628801"/>
            <a:ext cx="7787208" cy="4695800"/>
          </a:xfrm>
        </p:spPr>
        <p:txBody>
          <a:bodyPr/>
          <a:lstStyle/>
          <a:p>
            <a:pPr>
              <a:spcBef>
                <a:spcPts val="1200"/>
              </a:spcBef>
            </a:pPr>
            <a:r>
              <a:rPr lang="el-GR" sz="2400" dirty="0"/>
              <a:t>Σύνδρομο καρπιαίου σωλήνα</a:t>
            </a:r>
          </a:p>
          <a:p>
            <a:pPr>
              <a:spcBef>
                <a:spcPts val="1200"/>
              </a:spcBef>
            </a:pPr>
            <a:r>
              <a:rPr lang="el-GR" sz="2400" dirty="0"/>
              <a:t>Σύνδρομο </a:t>
            </a:r>
            <a:r>
              <a:rPr lang="el-GR" sz="2400" dirty="0" err="1"/>
              <a:t>ταρσιαίου</a:t>
            </a:r>
            <a:r>
              <a:rPr lang="el-GR" sz="2400" dirty="0"/>
              <a:t> σωλήνα</a:t>
            </a:r>
          </a:p>
          <a:p>
            <a:pPr>
              <a:spcBef>
                <a:spcPts val="1200"/>
              </a:spcBef>
            </a:pPr>
            <a:r>
              <a:rPr lang="el-GR" sz="2400" dirty="0"/>
              <a:t>Παραισθητική μηραλγία από πίεση του έξω </a:t>
            </a:r>
            <a:r>
              <a:rPr lang="el-GR" sz="2400" dirty="0" err="1"/>
              <a:t>μηροδερμα</a:t>
            </a:r>
            <a:r>
              <a:rPr lang="el-GR" sz="2400" dirty="0"/>
              <a:t>- </a:t>
            </a:r>
            <a:r>
              <a:rPr lang="el-GR" sz="2400" dirty="0" err="1"/>
              <a:t>τικού</a:t>
            </a:r>
            <a:r>
              <a:rPr lang="el-GR" sz="2400" dirty="0"/>
              <a:t> νεύρου με </a:t>
            </a:r>
            <a:r>
              <a:rPr lang="el-GR" sz="2400" dirty="0" err="1"/>
              <a:t>εκσεσημασμένη</a:t>
            </a:r>
            <a:r>
              <a:rPr lang="el-GR" sz="2400" dirty="0"/>
              <a:t> δερματική </a:t>
            </a:r>
            <a:r>
              <a:rPr lang="el-GR" sz="2400" dirty="0" err="1"/>
              <a:t>υπερ</a:t>
            </a:r>
            <a:r>
              <a:rPr lang="el-GR" sz="2400" dirty="0"/>
              <a:t>-ευαισθησία, νευραλγίες και αισθητικό έλλειμμα στο έξω τμήμα του μηρού</a:t>
            </a:r>
          </a:p>
          <a:p>
            <a:pPr>
              <a:spcBef>
                <a:spcPts val="1200"/>
              </a:spcBef>
            </a:pPr>
            <a:r>
              <a:rPr lang="el-GR" sz="2400" dirty="0"/>
              <a:t>Πίεση </a:t>
            </a:r>
            <a:r>
              <a:rPr lang="el-GR" sz="2400" dirty="0" err="1"/>
              <a:t>ωλενίου</a:t>
            </a:r>
            <a:r>
              <a:rPr lang="el-GR" sz="2400" dirty="0"/>
              <a:t> νεύρου, </a:t>
            </a:r>
            <a:r>
              <a:rPr lang="el-GR" sz="2400" dirty="0" err="1"/>
              <a:t>κερκιδικού</a:t>
            </a:r>
            <a:r>
              <a:rPr lang="el-GR" sz="2400" dirty="0"/>
              <a:t>, </a:t>
            </a:r>
            <a:r>
              <a:rPr lang="el-GR" sz="2400" dirty="0" err="1"/>
              <a:t>περονιαίου</a:t>
            </a:r>
            <a:r>
              <a:rPr lang="el-GR" sz="2400" dirty="0"/>
              <a:t> και σπανιότερα του ισχιακού νεύρου</a:t>
            </a:r>
          </a:p>
          <a:p>
            <a:pPr>
              <a:spcBef>
                <a:spcPts val="1200"/>
              </a:spcBef>
            </a:pPr>
            <a:r>
              <a:rPr lang="el-GR" sz="2400" dirty="0">
                <a:ea typeface="Calibri" panose="020F0502020204030204" pitchFamily="34" charset="0"/>
              </a:rPr>
              <a:t>Προοδευτική έναρξη και επιδείνωση </a:t>
            </a:r>
          </a:p>
          <a:p>
            <a:pPr>
              <a:spcBef>
                <a:spcPts val="1200"/>
              </a:spcBef>
            </a:pPr>
            <a:r>
              <a:rPr lang="el-GR" sz="2400" dirty="0"/>
              <a:t>Δεν περιγράφεται αυτόματη ύφεση</a:t>
            </a:r>
          </a:p>
        </p:txBody>
      </p:sp>
    </p:spTree>
    <p:extLst>
      <p:ext uri="{BB962C8B-B14F-4D97-AF65-F5344CB8AC3E}">
        <p14:creationId xmlns:p14="http://schemas.microsoft.com/office/powerpoint/2010/main" xmlns="" val="3502171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08719"/>
            <a:ext cx="8229600" cy="720081"/>
          </a:xfrm>
        </p:spPr>
        <p:txBody>
          <a:bodyPr/>
          <a:lstStyle/>
          <a:p>
            <a:r>
              <a:rPr lang="el-GR" sz="3600" dirty="0">
                <a:solidFill>
                  <a:prstClr val="black"/>
                </a:solidFill>
                <a:latin typeface="Calibri" panose="020F0502020204030204" pitchFamily="34" charset="0"/>
                <a:cs typeface="Calibri" panose="020F0502020204030204" pitchFamily="34" charset="0"/>
              </a:rPr>
              <a:t>Προκαλούμενη από την θεραπεία</a:t>
            </a:r>
            <a:r>
              <a:rPr lang="en-US" sz="3600" dirty="0">
                <a:solidFill>
                  <a:prstClr val="black"/>
                </a:solidFill>
                <a:latin typeface="Calibri" panose="020F0502020204030204" pitchFamily="34" charset="0"/>
                <a:cs typeface="Calibri" panose="020F0502020204030204" pitchFamily="34" charset="0"/>
              </a:rPr>
              <a:t> </a:t>
            </a:r>
            <a:r>
              <a:rPr lang="el-GR" sz="3600" dirty="0">
                <a:solidFill>
                  <a:prstClr val="black"/>
                </a:solidFill>
                <a:latin typeface="Calibri" panose="020F0502020204030204" pitchFamily="34" charset="0"/>
                <a:cs typeface="Calibri" panose="020F0502020204030204" pitchFamily="34" charset="0"/>
              </a:rPr>
              <a:t>ΔΝ (</a:t>
            </a:r>
            <a:r>
              <a:rPr lang="en-US" sz="3600" dirty="0">
                <a:solidFill>
                  <a:schemeClr val="tx1"/>
                </a:solidFill>
              </a:rPr>
              <a:t>insulin neuritis</a:t>
            </a:r>
            <a:r>
              <a:rPr lang="el-GR" sz="3600" dirty="0">
                <a:solidFill>
                  <a:schemeClr val="tx1"/>
                </a:solidFill>
              </a:rPr>
              <a:t>)</a:t>
            </a:r>
            <a:endParaRPr lang="el-GR" sz="3600" dirty="0"/>
          </a:p>
        </p:txBody>
      </p:sp>
      <p:sp>
        <p:nvSpPr>
          <p:cNvPr id="3" name="Θέση περιεχομένου 2"/>
          <p:cNvSpPr>
            <a:spLocks noGrp="1"/>
          </p:cNvSpPr>
          <p:nvPr>
            <p:ph idx="1"/>
          </p:nvPr>
        </p:nvSpPr>
        <p:spPr>
          <a:xfrm>
            <a:off x="251520" y="1844823"/>
            <a:ext cx="8712968" cy="4479777"/>
          </a:xfrm>
        </p:spPr>
        <p:txBody>
          <a:bodyPr/>
          <a:lstStyle/>
          <a:p>
            <a:r>
              <a:rPr lang="el-GR" sz="2400" dirty="0"/>
              <a:t>Συμβαίνει σε ταχεία ρύθμιση του ΣΔ, σε πρώην αρρύθμιστους ασθενείς</a:t>
            </a:r>
          </a:p>
          <a:p>
            <a:r>
              <a:rPr lang="el-GR" sz="2400" dirty="0"/>
              <a:t>Σε πρόσφατη ανασκόπηση το 10% των ασθενών με νευροπάθεια εκδήλωσαν την επιπλοκή αυτή </a:t>
            </a:r>
            <a:r>
              <a:rPr lang="el-GR" sz="2000" i="1" dirty="0"/>
              <a:t>(</a:t>
            </a:r>
            <a:r>
              <a:rPr lang="en-US" sz="2000" i="1" dirty="0"/>
              <a:t>Gibbons et al. Brain 2015:138:43-52)</a:t>
            </a:r>
            <a:endParaRPr lang="en-US" sz="2400" i="1" dirty="0"/>
          </a:p>
          <a:p>
            <a:r>
              <a:rPr lang="el-GR" sz="2400" dirty="0"/>
              <a:t>Νευροπάθεια των μικρών ινών</a:t>
            </a:r>
          </a:p>
          <a:p>
            <a:r>
              <a:rPr lang="el-GR" sz="2400" dirty="0"/>
              <a:t>Εκδηλώνεται με ισχυρό άλγος ή /και δυσλειτουργία του ΑΝΣ (</a:t>
            </a:r>
            <a:r>
              <a:rPr lang="el-GR" sz="2400" dirty="0" err="1"/>
              <a:t>αλλοδυνία</a:t>
            </a:r>
            <a:r>
              <a:rPr lang="el-GR" sz="2400" dirty="0"/>
              <a:t>, </a:t>
            </a:r>
            <a:r>
              <a:rPr lang="el-GR" sz="2400" dirty="0" err="1"/>
              <a:t>υπεραλγησία</a:t>
            </a:r>
            <a:r>
              <a:rPr lang="el-GR" sz="2400" dirty="0"/>
              <a:t>, </a:t>
            </a:r>
            <a:r>
              <a:rPr lang="el-GR" sz="2400" dirty="0" err="1"/>
              <a:t>ορθοστατισμό</a:t>
            </a:r>
            <a:r>
              <a:rPr lang="el-GR" sz="2400" dirty="0"/>
              <a:t>, στυτική δυσλειτουργία)</a:t>
            </a:r>
          </a:p>
          <a:p>
            <a:r>
              <a:rPr lang="el-GR" sz="2400" dirty="0"/>
              <a:t>Καυσαλγία και διαπεραστικό άλγος συνήθως με περιφερική συμμετρική κατανομή, αν και μπορεί να προσβάλει τα εγγύς μέρη των άκρων και τον κορμό</a:t>
            </a:r>
          </a:p>
          <a:p>
            <a:r>
              <a:rPr lang="el-GR" sz="2400" dirty="0"/>
              <a:t>Οι εκδηλώσεις υποχωρούν με τον χρόνο</a:t>
            </a:r>
          </a:p>
        </p:txBody>
      </p:sp>
    </p:spTree>
    <p:extLst>
      <p:ext uri="{BB962C8B-B14F-4D97-AF65-F5344CB8AC3E}">
        <p14:creationId xmlns:p14="http://schemas.microsoft.com/office/powerpoint/2010/main" xmlns="" val="2959732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704850"/>
            <a:ext cx="7715200" cy="563910"/>
          </a:xfrm>
        </p:spPr>
        <p:txBody>
          <a:bodyPr/>
          <a:lstStyle/>
          <a:p>
            <a:r>
              <a:rPr lang="el-GR" sz="3600" b="1" dirty="0"/>
              <a:t>Διαβητική μυατροφία</a:t>
            </a:r>
            <a:endParaRPr lang="el-GR" sz="3600" dirty="0"/>
          </a:p>
        </p:txBody>
      </p:sp>
      <p:sp>
        <p:nvSpPr>
          <p:cNvPr id="3" name="Θέση περιεχομένου 2"/>
          <p:cNvSpPr>
            <a:spLocks noGrp="1"/>
          </p:cNvSpPr>
          <p:nvPr>
            <p:ph idx="1"/>
          </p:nvPr>
        </p:nvSpPr>
        <p:spPr>
          <a:xfrm>
            <a:off x="457200" y="1628801"/>
            <a:ext cx="8507288" cy="4752527"/>
          </a:xfrm>
        </p:spPr>
        <p:txBody>
          <a:bodyPr/>
          <a:lstStyle/>
          <a:p>
            <a:r>
              <a:rPr lang="el-GR" sz="2200" b="1" dirty="0">
                <a:latin typeface="+mj-lt"/>
              </a:rPr>
              <a:t>Ονομάζεται και μηριαία νευροπάθεια, νευροπαθητική καχεξία, ασύμμετρη </a:t>
            </a:r>
            <a:r>
              <a:rPr lang="el-GR" sz="2200" b="1" dirty="0" err="1">
                <a:latin typeface="+mj-lt"/>
              </a:rPr>
              <a:t>κεντρομελική</a:t>
            </a:r>
            <a:r>
              <a:rPr lang="el-GR" sz="2200" b="1" dirty="0">
                <a:latin typeface="+mj-lt"/>
              </a:rPr>
              <a:t> νευροπάθεια </a:t>
            </a:r>
          </a:p>
          <a:p>
            <a:r>
              <a:rPr lang="el-GR" sz="2200" b="1" dirty="0">
                <a:latin typeface="+mj-lt"/>
              </a:rPr>
              <a:t>Η εισβολή της είναι οξεία ή </a:t>
            </a:r>
            <a:r>
              <a:rPr lang="el-GR" sz="2200" b="1" dirty="0" err="1">
                <a:latin typeface="+mj-lt"/>
              </a:rPr>
              <a:t>υποξεία</a:t>
            </a:r>
            <a:r>
              <a:rPr lang="el-GR" sz="2200" b="1" dirty="0">
                <a:latin typeface="+mj-lt"/>
              </a:rPr>
              <a:t>, ενώ παρατηρείται και επιδείνωση κατά ώσεις </a:t>
            </a:r>
          </a:p>
          <a:p>
            <a:r>
              <a:rPr lang="el-GR" sz="2200" b="1" dirty="0">
                <a:latin typeface="+mj-lt"/>
              </a:rPr>
              <a:t>Η εντόπισή της είναι </a:t>
            </a:r>
            <a:r>
              <a:rPr lang="el-GR" sz="2200" b="1" dirty="0" err="1">
                <a:latin typeface="+mj-lt"/>
              </a:rPr>
              <a:t>ετερόπλευρη</a:t>
            </a:r>
            <a:r>
              <a:rPr lang="el-GR" sz="2200" b="1" dirty="0">
                <a:latin typeface="+mj-lt"/>
              </a:rPr>
              <a:t> ή ασύμμετρα </a:t>
            </a:r>
            <a:r>
              <a:rPr lang="el-GR" sz="2200" b="1" dirty="0" err="1">
                <a:latin typeface="+mj-lt"/>
              </a:rPr>
              <a:t>αμφοτερόπλευρη</a:t>
            </a:r>
            <a:endParaRPr lang="el-GR" sz="2200" b="1" dirty="0">
              <a:latin typeface="+mj-lt"/>
            </a:endParaRPr>
          </a:p>
          <a:p>
            <a:r>
              <a:rPr lang="el-GR" sz="2200" b="1" dirty="0" err="1">
                <a:latin typeface="+mj-lt"/>
              </a:rPr>
              <a:t>Κεντρομελική</a:t>
            </a:r>
            <a:endParaRPr lang="el-GR" sz="2200" b="1" dirty="0">
              <a:latin typeface="+mj-lt"/>
            </a:endParaRPr>
          </a:p>
          <a:p>
            <a:r>
              <a:rPr lang="el-GR" sz="2200" b="1" dirty="0">
                <a:latin typeface="+mj-lt"/>
              </a:rPr>
              <a:t>Χαρακτηρίζεται από ανυπόφορο άλγος με χαρακτήρες δυσαισθησίας και εντόπιση ιδίως στην πρόσθια επιφάνεια του μηρού και της κνήμης. </a:t>
            </a:r>
          </a:p>
          <a:p>
            <a:r>
              <a:rPr lang="el-GR" sz="2200" b="1" dirty="0">
                <a:latin typeface="+mj-lt"/>
              </a:rPr>
              <a:t>Τις επόμενες 5-10 ημέρες προστίθεται </a:t>
            </a:r>
            <a:r>
              <a:rPr lang="el-GR" sz="2200" b="1" dirty="0" err="1">
                <a:latin typeface="+mj-lt"/>
              </a:rPr>
              <a:t>κεντρομελική</a:t>
            </a:r>
            <a:r>
              <a:rPr lang="el-GR" sz="2200" b="1" dirty="0">
                <a:latin typeface="+mj-lt"/>
              </a:rPr>
              <a:t> αδυναμία και μυϊκή ατροφία </a:t>
            </a:r>
            <a:r>
              <a:rPr lang="el-GR" sz="2200" b="1" dirty="0" err="1">
                <a:latin typeface="+mj-lt"/>
              </a:rPr>
              <a:t>τετρακεφάλου</a:t>
            </a:r>
            <a:endParaRPr lang="el-GR" sz="2200" b="1" dirty="0">
              <a:latin typeface="+mj-lt"/>
            </a:endParaRPr>
          </a:p>
          <a:p>
            <a:r>
              <a:rPr lang="el-GR" sz="2200" b="1" dirty="0">
                <a:latin typeface="+mj-lt"/>
              </a:rPr>
              <a:t>Συνοδεύεται από  έκδηλη απώλεια βάρους</a:t>
            </a:r>
          </a:p>
        </p:txBody>
      </p:sp>
    </p:spTree>
    <p:extLst>
      <p:ext uri="{BB962C8B-B14F-4D97-AF65-F5344CB8AC3E}">
        <p14:creationId xmlns:p14="http://schemas.microsoft.com/office/powerpoint/2010/main" xmlns="" val="325410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829889"/>
            <a:ext cx="8305800" cy="798911"/>
          </a:xfrm>
        </p:spPr>
        <p:txBody>
          <a:bodyPr>
            <a:normAutofit fontScale="90000"/>
          </a:bodyPr>
          <a:lstStyle/>
          <a:p>
            <a:r>
              <a:rPr lang="el-GR" sz="3600" dirty="0"/>
              <a:t>Γενικό σχήμα των αιτίων που οδηγεί σε βλάβες των ιστών στην χρόνια υπεργλυκαιμία</a:t>
            </a:r>
          </a:p>
        </p:txBody>
      </p:sp>
      <p:pic>
        <p:nvPicPr>
          <p:cNvPr id="3" name="Εικόνα 2"/>
          <p:cNvPicPr>
            <a:picLocks noChangeAspect="1"/>
          </p:cNvPicPr>
          <p:nvPr/>
        </p:nvPicPr>
        <p:blipFill>
          <a:blip r:embed="rId2" cstate="print"/>
          <a:stretch>
            <a:fillRect/>
          </a:stretch>
        </p:blipFill>
        <p:spPr>
          <a:xfrm>
            <a:off x="1220380" y="1641019"/>
            <a:ext cx="6303947" cy="4740309"/>
          </a:xfrm>
          <a:prstGeom prst="rect">
            <a:avLst/>
          </a:prstGeom>
        </p:spPr>
      </p:pic>
      <p:sp>
        <p:nvSpPr>
          <p:cNvPr id="4" name="TextBox 3"/>
          <p:cNvSpPr txBox="1"/>
          <p:nvPr/>
        </p:nvSpPr>
        <p:spPr>
          <a:xfrm>
            <a:off x="1043608" y="6372036"/>
            <a:ext cx="4378122" cy="369332"/>
          </a:xfrm>
          <a:prstGeom prst="rect">
            <a:avLst/>
          </a:prstGeom>
          <a:noFill/>
        </p:spPr>
        <p:txBody>
          <a:bodyPr wrap="none" rtlCol="0">
            <a:spAutoFit/>
          </a:bodyPr>
          <a:lstStyle/>
          <a:p>
            <a:r>
              <a:rPr lang="en-US" dirty="0"/>
              <a:t>Brownlee M. Diabetes 54: 1615-25, 2005</a:t>
            </a:r>
            <a:endParaRPr lang="el-GR" dirty="0"/>
          </a:p>
        </p:txBody>
      </p:sp>
    </p:spTree>
    <p:extLst>
      <p:ext uri="{BB962C8B-B14F-4D97-AF65-F5344CB8AC3E}">
        <p14:creationId xmlns:p14="http://schemas.microsoft.com/office/powerpoint/2010/main" xmlns="" val="1243960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704850"/>
            <a:ext cx="8003232" cy="779934"/>
          </a:xfrm>
        </p:spPr>
        <p:txBody>
          <a:bodyPr/>
          <a:lstStyle/>
          <a:p>
            <a:r>
              <a:rPr lang="el-GR" sz="3600" b="1" dirty="0" err="1"/>
              <a:t>Πολυρριζονευροπάθεια</a:t>
            </a:r>
            <a:endParaRPr lang="el-GR" sz="3600" dirty="0"/>
          </a:p>
        </p:txBody>
      </p:sp>
      <p:sp>
        <p:nvSpPr>
          <p:cNvPr id="3" name="Θέση περιεχομένου 2"/>
          <p:cNvSpPr>
            <a:spLocks noGrp="1"/>
          </p:cNvSpPr>
          <p:nvPr>
            <p:ph idx="1"/>
          </p:nvPr>
        </p:nvSpPr>
        <p:spPr/>
        <p:txBody>
          <a:bodyPr/>
          <a:lstStyle/>
          <a:p>
            <a:pPr>
              <a:spcBef>
                <a:spcPts val="1200"/>
              </a:spcBef>
            </a:pPr>
            <a:r>
              <a:rPr lang="el-GR" sz="2400" b="1" dirty="0">
                <a:latin typeface="+mj-lt"/>
              </a:rPr>
              <a:t>Επώδυνη </a:t>
            </a:r>
            <a:r>
              <a:rPr lang="el-GR" sz="2400" b="1" dirty="0" err="1">
                <a:latin typeface="+mj-lt"/>
              </a:rPr>
              <a:t>θωρακοκοιλιακή</a:t>
            </a:r>
            <a:r>
              <a:rPr lang="el-GR" sz="2400" b="1" dirty="0">
                <a:latin typeface="+mj-lt"/>
              </a:rPr>
              <a:t> νευροπάθεια</a:t>
            </a:r>
          </a:p>
          <a:p>
            <a:pPr>
              <a:spcBef>
                <a:spcPts val="1200"/>
              </a:spcBef>
            </a:pPr>
            <a:r>
              <a:rPr lang="el-GR" sz="2400" b="1" dirty="0">
                <a:latin typeface="+mj-lt"/>
              </a:rPr>
              <a:t>Εκδηλώνεται με άλγος, συνήθως καυστικού χαρακτήρα, στο κατώτερο θωρακικό ή στο ανώτερο κοιλιακό τοίχωμα</a:t>
            </a:r>
          </a:p>
          <a:p>
            <a:pPr>
              <a:spcBef>
                <a:spcPts val="1200"/>
              </a:spcBef>
            </a:pPr>
            <a:r>
              <a:rPr lang="el-GR" sz="2400" b="1" dirty="0">
                <a:latin typeface="+mj-lt"/>
              </a:rPr>
              <a:t>Κατά κανόνα είναι </a:t>
            </a:r>
            <a:r>
              <a:rPr lang="el-GR" sz="2400" b="1" dirty="0" err="1">
                <a:latin typeface="+mj-lt"/>
              </a:rPr>
              <a:t>ετερόπλευρη</a:t>
            </a:r>
            <a:r>
              <a:rPr lang="el-GR" sz="2400" b="1" dirty="0">
                <a:latin typeface="+mj-lt"/>
              </a:rPr>
              <a:t>, αλλά μπορεί σπάνια να είναι </a:t>
            </a:r>
            <a:r>
              <a:rPr lang="el-GR" sz="2400" b="1" dirty="0" err="1">
                <a:latin typeface="+mj-lt"/>
              </a:rPr>
              <a:t>αμφοτερόπλευρη</a:t>
            </a:r>
            <a:endParaRPr lang="el-GR" sz="2400" b="1" dirty="0">
              <a:latin typeface="+mj-lt"/>
            </a:endParaRPr>
          </a:p>
          <a:p>
            <a:pPr>
              <a:spcBef>
                <a:spcPts val="1200"/>
              </a:spcBef>
            </a:pPr>
            <a:r>
              <a:rPr lang="el-GR" sz="2400" b="1" dirty="0">
                <a:latin typeface="+mj-lt"/>
              </a:rPr>
              <a:t>Η έναρξη των συμπτωμάτων μπορεί να συνοδεύεται από </a:t>
            </a:r>
            <a:r>
              <a:rPr lang="el-GR" sz="2400" b="1" dirty="0" err="1">
                <a:latin typeface="+mj-lt"/>
              </a:rPr>
              <a:t>εκσεσημασμένη</a:t>
            </a:r>
            <a:r>
              <a:rPr lang="el-GR" sz="2400" b="1" dirty="0">
                <a:latin typeface="+mj-lt"/>
              </a:rPr>
              <a:t> απώλεια βάρους</a:t>
            </a:r>
          </a:p>
          <a:p>
            <a:pPr>
              <a:spcBef>
                <a:spcPts val="1200"/>
              </a:spcBef>
            </a:pPr>
            <a:r>
              <a:rPr lang="el-GR" sz="2400" b="1" dirty="0">
                <a:latin typeface="+mj-lt"/>
              </a:rPr>
              <a:t>Σε σπανιότερες περιπτώσεις μπορεί να συνυπάρχει μυϊκή αδυναμία ή/και ατροφία</a:t>
            </a:r>
          </a:p>
        </p:txBody>
      </p:sp>
    </p:spTree>
    <p:extLst>
      <p:ext uri="{BB962C8B-B14F-4D97-AF65-F5344CB8AC3E}">
        <p14:creationId xmlns:p14="http://schemas.microsoft.com/office/powerpoint/2010/main" xmlns="" val="3130869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850"/>
            <a:ext cx="8229600" cy="563910"/>
          </a:xfrm>
        </p:spPr>
        <p:txBody>
          <a:bodyPr>
            <a:normAutofit/>
          </a:bodyPr>
          <a:lstStyle/>
          <a:p>
            <a:pPr algn="ctr"/>
            <a:r>
              <a:rPr lang="el-GR" sz="3200" dirty="0"/>
              <a:t>Ετήσιος έλεγχος κάτω άκρων</a:t>
            </a:r>
          </a:p>
        </p:txBody>
      </p:sp>
      <p:sp>
        <p:nvSpPr>
          <p:cNvPr id="5" name="Θέση περιεχομένου 4"/>
          <p:cNvSpPr>
            <a:spLocks noGrp="1"/>
          </p:cNvSpPr>
          <p:nvPr>
            <p:ph idx="1"/>
          </p:nvPr>
        </p:nvSpPr>
        <p:spPr>
          <a:xfrm>
            <a:off x="457200" y="1469503"/>
            <a:ext cx="8229600" cy="5055841"/>
          </a:xfrm>
        </p:spPr>
        <p:txBody>
          <a:bodyPr/>
          <a:lstStyle/>
          <a:p>
            <a:pPr>
              <a:spcBef>
                <a:spcPts val="1200"/>
              </a:spcBef>
            </a:pPr>
            <a:r>
              <a:rPr lang="el-GR" sz="2800" dirty="0"/>
              <a:t>Επισκόπηση</a:t>
            </a:r>
          </a:p>
          <a:p>
            <a:pPr>
              <a:spcBef>
                <a:spcPts val="1200"/>
              </a:spcBef>
            </a:pPr>
            <a:r>
              <a:rPr lang="el-GR" sz="2800" dirty="0"/>
              <a:t>Ψηλάφηση ραχιαίας αρτηρίας και οπίσθιας </a:t>
            </a:r>
            <a:r>
              <a:rPr lang="el-GR" sz="2800" dirty="0" err="1"/>
              <a:t>κνημιαίας</a:t>
            </a:r>
            <a:endParaRPr lang="el-GR" sz="2800" dirty="0"/>
          </a:p>
          <a:p>
            <a:pPr>
              <a:spcBef>
                <a:spcPts val="1200"/>
              </a:spcBef>
            </a:pPr>
            <a:r>
              <a:rPr lang="el-GR" sz="2800" dirty="0"/>
              <a:t>Έλεγχος </a:t>
            </a:r>
            <a:r>
              <a:rPr lang="el-GR" sz="2800" dirty="0" err="1"/>
              <a:t>επιγονατιδικών</a:t>
            </a:r>
            <a:r>
              <a:rPr lang="el-GR" sz="2800" dirty="0"/>
              <a:t> και Αχίλλειων αντανακλαστικών</a:t>
            </a:r>
          </a:p>
          <a:p>
            <a:pPr>
              <a:spcBef>
                <a:spcPts val="1200"/>
              </a:spcBef>
            </a:pPr>
            <a:r>
              <a:rPr lang="el-GR" sz="2800" dirty="0"/>
              <a:t>Έλεγχος ιδιοδεκτικής αισθητικότητας (θέση)</a:t>
            </a:r>
          </a:p>
          <a:p>
            <a:pPr>
              <a:spcBef>
                <a:spcPts val="1200"/>
              </a:spcBef>
            </a:pPr>
            <a:r>
              <a:rPr lang="el-GR" sz="2800" dirty="0"/>
              <a:t>Παλλαισθησίας (διαπασών)</a:t>
            </a:r>
          </a:p>
          <a:p>
            <a:pPr>
              <a:spcBef>
                <a:spcPts val="1200"/>
              </a:spcBef>
            </a:pPr>
            <a:r>
              <a:rPr lang="el-GR" sz="2800" dirty="0" err="1"/>
              <a:t>Επιπολής</a:t>
            </a:r>
            <a:r>
              <a:rPr lang="el-GR" sz="2800" dirty="0"/>
              <a:t> αισθητικότητας (</a:t>
            </a:r>
            <a:r>
              <a:rPr lang="el-GR" dirty="0"/>
              <a:t>π</a:t>
            </a:r>
            <a:r>
              <a:rPr lang="el-GR" sz="2600" dirty="0"/>
              <a:t>ίεσης με το </a:t>
            </a:r>
            <a:r>
              <a:rPr lang="el-GR" sz="2600" dirty="0" err="1"/>
              <a:t>μονοινίδιο</a:t>
            </a:r>
            <a:r>
              <a:rPr lang="el-GR" sz="2600" dirty="0"/>
              <a:t>, αφής, θερμού-ψυχρού, </a:t>
            </a:r>
            <a:r>
              <a:rPr lang="el-GR" sz="2600" dirty="0" err="1"/>
              <a:t>επιπολής</a:t>
            </a:r>
            <a:r>
              <a:rPr lang="el-GR" sz="2600" dirty="0"/>
              <a:t> άλγους)</a:t>
            </a:r>
          </a:p>
        </p:txBody>
      </p:sp>
    </p:spTree>
    <p:extLst>
      <p:ext uri="{BB962C8B-B14F-4D97-AF65-F5344CB8AC3E}">
        <p14:creationId xmlns:p14="http://schemas.microsoft.com/office/powerpoint/2010/main" xmlns="" val="3853322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lid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0842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lide 1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823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704088"/>
            <a:ext cx="7503368" cy="636680"/>
          </a:xfrm>
        </p:spPr>
        <p:txBody>
          <a:bodyPr>
            <a:normAutofit/>
          </a:bodyPr>
          <a:lstStyle/>
          <a:p>
            <a:r>
              <a:rPr lang="el-GR" sz="3600" dirty="0"/>
              <a:t>Διαπασών</a:t>
            </a:r>
          </a:p>
        </p:txBody>
      </p:sp>
      <p:pic>
        <p:nvPicPr>
          <p:cNvPr id="1026" name="Picture 2" descr="Αποτέλεσμα εικόνας για tune for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29579" y="1847088"/>
            <a:ext cx="5488251" cy="45881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1656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Θεραπεία</a:t>
            </a:r>
          </a:p>
        </p:txBody>
      </p:sp>
      <p:sp>
        <p:nvSpPr>
          <p:cNvPr id="3" name="Θέση περιεχομένου 2"/>
          <p:cNvSpPr>
            <a:spLocks noGrp="1"/>
          </p:cNvSpPr>
          <p:nvPr>
            <p:ph idx="1"/>
          </p:nvPr>
        </p:nvSpPr>
        <p:spPr>
          <a:xfrm>
            <a:off x="457200" y="2276872"/>
            <a:ext cx="8229600" cy="4047728"/>
          </a:xfrm>
        </p:spPr>
        <p:txBody>
          <a:bodyPr/>
          <a:lstStyle/>
          <a:p>
            <a:r>
              <a:rPr lang="el-GR" dirty="0"/>
              <a:t>Καλή ρύθμιση του Σ. Διαβήτη</a:t>
            </a:r>
          </a:p>
          <a:p>
            <a:r>
              <a:rPr lang="el-GR" dirty="0"/>
              <a:t>Δίαιτα</a:t>
            </a:r>
          </a:p>
          <a:p>
            <a:r>
              <a:rPr lang="el-GR" dirty="0"/>
              <a:t>Άσκηση</a:t>
            </a:r>
          </a:p>
          <a:p>
            <a:r>
              <a:rPr lang="el-GR" dirty="0"/>
              <a:t>Αντιμετώπιση του νευροπαθητικού πόνου</a:t>
            </a:r>
            <a:endParaRPr lang="en-US" dirty="0"/>
          </a:p>
          <a:p>
            <a:r>
              <a:rPr lang="el-GR" dirty="0"/>
              <a:t>Αποφυγή αλκοόλ και καπνίσματος</a:t>
            </a:r>
          </a:p>
          <a:p>
            <a:r>
              <a:rPr lang="el-GR" dirty="0"/>
              <a:t>Κορτικοειδή και </a:t>
            </a:r>
            <a:r>
              <a:rPr lang="el-GR" dirty="0" err="1"/>
              <a:t>ανοσοκατασταλτικά</a:t>
            </a:r>
            <a:r>
              <a:rPr lang="el-GR" dirty="0"/>
              <a:t> στην διαβητική μυατροφία</a:t>
            </a:r>
          </a:p>
          <a:p>
            <a:endParaRPr lang="el-GR" dirty="0"/>
          </a:p>
        </p:txBody>
      </p:sp>
    </p:spTree>
    <p:extLst>
      <p:ext uri="{BB962C8B-B14F-4D97-AF65-F5344CB8AC3E}">
        <p14:creationId xmlns:p14="http://schemas.microsoft.com/office/powerpoint/2010/main" xmlns="" val="2535994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1036638" y="5911315"/>
            <a:ext cx="8054975" cy="757773"/>
          </a:xfrm>
          <a:prstGeom prst="rect">
            <a:avLst/>
          </a:prstGeom>
          <a:noFill/>
          <a:ln w="9525">
            <a:noFill/>
            <a:miter lim="800000"/>
            <a:headEnd/>
            <a:tailEnd/>
          </a:ln>
          <a:effectLst/>
        </p:spPr>
        <p:txBody>
          <a:bodyPr lIns="92075" tIns="46038" rIns="92075" bIns="46038" anchor="b">
            <a:spAutoFit/>
          </a:body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DCCT Research Group. </a:t>
            </a:r>
            <a:r>
              <a:rPr kumimoji="0" lang="en-US" altLang="en-US" sz="1200" b="0" i="1" u="none" strike="noStrike" kern="1200" cap="none" spc="0" normalizeH="0" baseline="0" noProof="0" dirty="0">
                <a:ln>
                  <a:noFill/>
                </a:ln>
                <a:solidFill>
                  <a:srgbClr val="FFFF00"/>
                </a:solidFill>
                <a:effectLst/>
                <a:uLnTx/>
                <a:uFillTx/>
                <a:latin typeface="Arial" pitchFamily="34" charset="0"/>
                <a:ea typeface="+mn-ea"/>
                <a:cs typeface="Arial" pitchFamily="34" charset="0"/>
              </a:rPr>
              <a:t>N </a:t>
            </a:r>
            <a:r>
              <a:rPr kumimoji="0" lang="en-US" altLang="en-US" sz="1200" b="0" i="1"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Engl</a:t>
            </a:r>
            <a:r>
              <a:rPr kumimoji="0" lang="en-US" altLang="en-US" sz="1200" b="0" i="1" u="none" strike="noStrike" kern="1200" cap="none" spc="0" normalizeH="0" baseline="0" noProof="0" dirty="0">
                <a:ln>
                  <a:noFill/>
                </a:ln>
                <a:solidFill>
                  <a:srgbClr val="FFFF00"/>
                </a:solidFill>
                <a:effectLst/>
                <a:uLnTx/>
                <a:uFillTx/>
                <a:latin typeface="Arial" pitchFamily="34" charset="0"/>
                <a:ea typeface="+mn-ea"/>
                <a:cs typeface="Arial" pitchFamily="34" charset="0"/>
              </a:rPr>
              <a:t> J Med</a:t>
            </a:r>
            <a:r>
              <a:rPr kumimoji="0" lang="en-US" altLang="en-US"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1993;329:977-986.</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Ohkubo Y, et al. </a:t>
            </a:r>
            <a:r>
              <a:rPr kumimoji="0" lang="en-US" altLang="en-US" sz="1200" b="0" i="1" u="none" strike="noStrike" kern="1200" cap="none" spc="0" normalizeH="0" baseline="0" noProof="0" dirty="0">
                <a:ln>
                  <a:noFill/>
                </a:ln>
                <a:solidFill>
                  <a:srgbClr val="FFFF00"/>
                </a:solidFill>
                <a:effectLst/>
                <a:uLnTx/>
                <a:uFillTx/>
                <a:latin typeface="Arial" pitchFamily="34" charset="0"/>
                <a:ea typeface="+mn-ea"/>
                <a:cs typeface="Arial" pitchFamily="34" charset="0"/>
              </a:rPr>
              <a:t>Diabetes Res </a:t>
            </a:r>
            <a:r>
              <a:rPr kumimoji="0" lang="en-US" altLang="en-US" sz="1200" b="0" i="1"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Clin</a:t>
            </a:r>
            <a:r>
              <a:rPr kumimoji="0" lang="en-US" altLang="en-US" sz="1200" b="0" i="1" u="none" strike="noStrike" kern="1200" cap="none" spc="0" normalizeH="0" baseline="0" noProof="0" dirty="0">
                <a:ln>
                  <a:noFill/>
                </a:ln>
                <a:solidFill>
                  <a:srgbClr val="FFFF00"/>
                </a:solidFill>
                <a:effectLst/>
                <a:uLnTx/>
                <a:uFillTx/>
                <a:latin typeface="Arial" pitchFamily="34" charset="0"/>
                <a:ea typeface="+mn-ea"/>
                <a:cs typeface="Arial" pitchFamily="34" charset="0"/>
              </a:rPr>
              <a:t> </a:t>
            </a:r>
            <a:r>
              <a:rPr kumimoji="0" lang="en-US" altLang="en-US" sz="1200" b="0" i="1"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Prac</a:t>
            </a:r>
            <a:r>
              <a:rPr kumimoji="0" lang="en-US" altLang="en-US"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1995;28:103-117.</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UKPDS 33: </a:t>
            </a:r>
            <a:r>
              <a:rPr kumimoji="0" lang="en-US" altLang="en-US" sz="1200" b="0" i="1" u="none" strike="noStrike" kern="1200" cap="none" spc="0" normalizeH="0" baseline="0" noProof="0" dirty="0">
                <a:ln>
                  <a:noFill/>
                </a:ln>
                <a:solidFill>
                  <a:srgbClr val="FFFF00"/>
                </a:solidFill>
                <a:effectLst/>
                <a:uLnTx/>
                <a:uFillTx/>
                <a:latin typeface="Arial" pitchFamily="34" charset="0"/>
                <a:ea typeface="+mn-ea"/>
                <a:cs typeface="Arial" pitchFamily="34" charset="0"/>
              </a:rPr>
              <a:t>Lancet</a:t>
            </a:r>
            <a:r>
              <a:rPr kumimoji="0" lang="en-US" altLang="en-US"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1998; 352, 837-853.</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Slide modified from Kendall D - International Diabetes Centre, Minneapolis.</a:t>
            </a:r>
            <a:endParaRPr kumimoji="0" lang="en-US" altLang="en-US" sz="1200" b="0" i="1" u="none" strike="noStrike" kern="1200" cap="none" spc="0" normalizeH="0" baseline="0" noProof="0" dirty="0">
              <a:ln>
                <a:noFill/>
              </a:ln>
              <a:solidFill>
                <a:srgbClr val="FFFF00"/>
              </a:solidFill>
              <a:effectLst/>
              <a:uLnTx/>
              <a:uFillTx/>
              <a:latin typeface="Arial" pitchFamily="34" charset="0"/>
              <a:ea typeface="+mn-ea"/>
              <a:cs typeface="Arial" pitchFamily="34" charset="0"/>
            </a:endParaRPr>
          </a:p>
        </p:txBody>
      </p:sp>
      <p:sp>
        <p:nvSpPr>
          <p:cNvPr id="134147" name="Rectangle 3"/>
          <p:cNvSpPr>
            <a:spLocks noChangeArrowheads="1"/>
          </p:cNvSpPr>
          <p:nvPr/>
        </p:nvSpPr>
        <p:spPr bwMode="auto">
          <a:xfrm>
            <a:off x="511175" y="1657350"/>
            <a:ext cx="2928938" cy="3092450"/>
          </a:xfrm>
          <a:prstGeom prst="rect">
            <a:avLst/>
          </a:prstGeom>
          <a:noFill/>
          <a:ln w="9525">
            <a:noFill/>
            <a:miter lim="800000"/>
            <a:headEnd/>
            <a:tailEnd/>
          </a:ln>
          <a:effectLst/>
        </p:spPr>
        <p:txBody>
          <a:bodyPr lIns="92075" tIns="46038" rIns="92075" bIns="46038">
            <a:spAutoFit/>
          </a:bodyPr>
          <a:lstStyle/>
          <a:p>
            <a:pPr marL="0" marR="0" lvl="0" indent="0" algn="l" defTabSz="914400" rtl="0" eaLnBrk="0" fontAlgn="base" latinLnBrk="0" hangingPunct="0">
              <a:lnSpc>
                <a:spcPct val="100000"/>
              </a:lnSpc>
              <a:spcBef>
                <a:spcPct val="0"/>
              </a:spcBef>
              <a:spcAft>
                <a:spcPts val="700"/>
              </a:spcAft>
              <a:buClrTx/>
              <a:buSzTx/>
              <a:buFontTx/>
              <a:buNone/>
              <a:tabLst>
                <a:tab pos="3429000" algn="ctr"/>
                <a:tab pos="6400800" algn="ctr"/>
              </a:tabLst>
              <a:defRPr/>
            </a:pPr>
            <a:endPar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00"/>
                </a:solidFill>
                <a:effectLst/>
                <a:uLnTx/>
                <a:uFillTx/>
                <a:latin typeface="Arial" pitchFamily="34" charset="0"/>
                <a:ea typeface="+mn-ea"/>
                <a:cs typeface="Arial" pitchFamily="34" charset="0"/>
              </a:rPr>
              <a:t>HbA1C</a:t>
            </a:r>
          </a:p>
          <a:p>
            <a:pPr marL="0" marR="0" lvl="0" indent="0" algn="l"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Retinopathy</a:t>
            </a:r>
          </a:p>
          <a:p>
            <a:pPr marL="0" marR="0" lvl="0" indent="0" algn="l"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Nephropathy</a:t>
            </a:r>
          </a:p>
          <a:p>
            <a:pPr marL="0" marR="0" lvl="0" indent="0" algn="l"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Neuropathy</a:t>
            </a:r>
          </a:p>
          <a:p>
            <a:pPr marL="0" marR="0" lvl="0" indent="0" algn="l"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Cardiovascular</a:t>
            </a:r>
            <a:b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b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  disease</a:t>
            </a:r>
          </a:p>
        </p:txBody>
      </p:sp>
      <p:sp>
        <p:nvSpPr>
          <p:cNvPr id="134148" name="Rectangle 4"/>
          <p:cNvSpPr>
            <a:spLocks noChangeArrowheads="1"/>
          </p:cNvSpPr>
          <p:nvPr/>
        </p:nvSpPr>
        <p:spPr bwMode="auto">
          <a:xfrm>
            <a:off x="2566988" y="1647825"/>
            <a:ext cx="2465387" cy="2836863"/>
          </a:xfrm>
          <a:prstGeom prst="rect">
            <a:avLst/>
          </a:prstGeom>
          <a:noFill/>
          <a:ln w="9525">
            <a:noFill/>
            <a:miter lim="800000"/>
            <a:headEnd/>
            <a:tailEnd/>
          </a:ln>
          <a:effectLst/>
        </p:spPr>
        <p:txBody>
          <a:bodyPr lIns="92075" tIns="46038" rIns="92075" bIns="46038">
            <a:spAutoFit/>
          </a:bodyPr>
          <a:lstStyle/>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sng" strike="noStrike" kern="1200" cap="none" spc="0" normalizeH="0" baseline="0" noProof="0">
                <a:ln>
                  <a:noFill/>
                </a:ln>
                <a:solidFill>
                  <a:srgbClr val="FFFFFF"/>
                </a:solidFill>
                <a:effectLst/>
                <a:uLnTx/>
                <a:uFillTx/>
                <a:latin typeface="Arial" pitchFamily="34" charset="0"/>
                <a:ea typeface="+mn-ea"/>
                <a:cs typeface="Arial" pitchFamily="34" charset="0"/>
              </a:rPr>
              <a:t>DCCT</a:t>
            </a:r>
            <a:endPar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00"/>
                </a:solidFill>
                <a:effectLst/>
                <a:uLnTx/>
                <a:uFillTx/>
                <a:latin typeface="Arial" pitchFamily="34" charset="0"/>
                <a:ea typeface="+mn-ea"/>
                <a:cs typeface="Arial" pitchFamily="34" charset="0"/>
                <a:sym typeface="Symbol" pitchFamily="18" charset="2"/>
              </a:rPr>
              <a:t>  9  7.2%</a:t>
            </a:r>
            <a:endPar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63%</a:t>
            </a: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54%   </a:t>
            </a: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60%</a:t>
            </a:r>
          </a:p>
          <a:p>
            <a:pPr marL="0" marR="0" lvl="0" indent="0" algn="ctr" defTabSz="914400" rtl="0" eaLnBrk="0" fontAlgn="base" latinLnBrk="0" hangingPunct="0">
              <a:lnSpc>
                <a:spcPct val="13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41% </a:t>
            </a:r>
          </a:p>
        </p:txBody>
      </p:sp>
      <p:sp>
        <p:nvSpPr>
          <p:cNvPr id="134149" name="Rectangle 5"/>
          <p:cNvSpPr>
            <a:spLocks noChangeArrowheads="1"/>
          </p:cNvSpPr>
          <p:nvPr/>
        </p:nvSpPr>
        <p:spPr bwMode="auto">
          <a:xfrm>
            <a:off x="4605338" y="1647825"/>
            <a:ext cx="2465387" cy="2836863"/>
          </a:xfrm>
          <a:prstGeom prst="rect">
            <a:avLst/>
          </a:prstGeom>
          <a:noFill/>
          <a:ln w="9525">
            <a:noFill/>
            <a:miter lim="800000"/>
            <a:headEnd/>
            <a:tailEnd/>
          </a:ln>
          <a:effectLst/>
        </p:spPr>
        <p:txBody>
          <a:bodyPr lIns="92075" tIns="46038" rIns="92075" bIns="46038">
            <a:spAutoFit/>
          </a:bodyPr>
          <a:lstStyle/>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sng" strike="noStrike" kern="1200" cap="none" spc="0" normalizeH="0" baseline="0" noProof="0">
                <a:ln>
                  <a:noFill/>
                </a:ln>
                <a:solidFill>
                  <a:srgbClr val="FFFFFF"/>
                </a:solidFill>
                <a:effectLst/>
                <a:uLnTx/>
                <a:uFillTx/>
                <a:latin typeface="Arial" pitchFamily="34" charset="0"/>
                <a:ea typeface="+mn-ea"/>
                <a:cs typeface="Arial" pitchFamily="34" charset="0"/>
              </a:rPr>
              <a:t>Kumamoto</a:t>
            </a:r>
            <a:endPar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00"/>
                </a:solidFill>
                <a:effectLst/>
                <a:uLnTx/>
                <a:uFillTx/>
                <a:latin typeface="Arial" pitchFamily="34" charset="0"/>
                <a:ea typeface="+mn-ea"/>
                <a:cs typeface="Arial" pitchFamily="34" charset="0"/>
                <a:sym typeface="Symbol" pitchFamily="18" charset="2"/>
              </a:rPr>
              <a:t>9  7%</a:t>
            </a:r>
            <a:endPar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69%</a:t>
            </a: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70%   </a:t>
            </a: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Improved</a:t>
            </a:r>
          </a:p>
          <a:p>
            <a:pPr marL="0" marR="0" lvl="0" indent="0" algn="ctr" defTabSz="914400" rtl="0" eaLnBrk="0" fontAlgn="base" latinLnBrk="0" hangingPunct="0">
              <a:lnSpc>
                <a:spcPct val="13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a:t>
            </a:r>
          </a:p>
        </p:txBody>
      </p:sp>
      <p:sp>
        <p:nvSpPr>
          <p:cNvPr id="134150" name="Rectangle 6"/>
          <p:cNvSpPr>
            <a:spLocks noChangeArrowheads="1"/>
          </p:cNvSpPr>
          <p:nvPr/>
        </p:nvSpPr>
        <p:spPr bwMode="auto">
          <a:xfrm>
            <a:off x="6486525" y="1647825"/>
            <a:ext cx="2465388" cy="2836863"/>
          </a:xfrm>
          <a:prstGeom prst="rect">
            <a:avLst/>
          </a:prstGeom>
          <a:noFill/>
          <a:ln w="9525">
            <a:noFill/>
            <a:miter lim="800000"/>
            <a:headEnd/>
            <a:tailEnd/>
          </a:ln>
          <a:effectLst/>
        </p:spPr>
        <p:txBody>
          <a:bodyPr lIns="92075" tIns="46038" rIns="92075" bIns="46038">
            <a:spAutoFit/>
          </a:bodyPr>
          <a:lstStyle/>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sng" strike="noStrike" kern="1200" cap="none" spc="0" normalizeH="0" baseline="0" noProof="0">
                <a:ln>
                  <a:noFill/>
                </a:ln>
                <a:solidFill>
                  <a:srgbClr val="FFFFFF"/>
                </a:solidFill>
                <a:effectLst/>
                <a:uLnTx/>
                <a:uFillTx/>
                <a:latin typeface="Arial" pitchFamily="34" charset="0"/>
                <a:ea typeface="+mn-ea"/>
                <a:cs typeface="Arial" pitchFamily="34" charset="0"/>
              </a:rPr>
              <a:t>UKPDS</a:t>
            </a:r>
            <a:endParaRPr kumimoji="0" lang="en-US" altLang="en-US" sz="1800" b="1" i="0" u="none" strike="noStrike" kern="1200" cap="none" spc="0" normalizeH="0" baseline="0" noProof="0">
              <a:ln>
                <a:noFill/>
              </a:ln>
              <a:solidFill>
                <a:srgbClr val="FFFF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00"/>
                </a:solidFill>
                <a:effectLst/>
                <a:uLnTx/>
                <a:uFillTx/>
                <a:latin typeface="Arial" pitchFamily="34" charset="0"/>
                <a:ea typeface="+mn-ea"/>
                <a:cs typeface="Arial" pitchFamily="34" charset="0"/>
                <a:sym typeface="Symbol" pitchFamily="18" charset="2"/>
              </a:rPr>
              <a:t>8  7%</a:t>
            </a:r>
            <a:endPar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17-21%</a:t>
            </a: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24-33%   </a:t>
            </a:r>
          </a:p>
          <a:p>
            <a:pPr marL="0" marR="0" lvl="0" indent="0" algn="ctr" defTabSz="914400" rtl="0" eaLnBrk="0" fontAlgn="base" latinLnBrk="0" hangingPunct="0">
              <a:lnSpc>
                <a:spcPct val="10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a:t>
            </a:r>
          </a:p>
          <a:p>
            <a:pPr marL="0" marR="0" lvl="0" indent="0" algn="ctr" defTabSz="914400" rtl="0" eaLnBrk="0" fontAlgn="base" latinLnBrk="0" hangingPunct="0">
              <a:lnSpc>
                <a:spcPct val="130000"/>
              </a:lnSpc>
              <a:spcBef>
                <a:spcPct val="0"/>
              </a:spcBef>
              <a:spcAft>
                <a:spcPts val="700"/>
              </a:spcAft>
              <a:buClrTx/>
              <a:buSzTx/>
              <a:buFontTx/>
              <a:buNone/>
              <a:tabLst>
                <a:tab pos="3429000" algn="ctr"/>
                <a:tab pos="6400800" algn="ctr"/>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16%*</a:t>
            </a:r>
          </a:p>
        </p:txBody>
      </p:sp>
      <p:sp>
        <p:nvSpPr>
          <p:cNvPr id="134151" name="Line 7"/>
          <p:cNvSpPr>
            <a:spLocks noChangeShapeType="1"/>
          </p:cNvSpPr>
          <p:nvPr/>
        </p:nvSpPr>
        <p:spPr bwMode="auto">
          <a:xfrm>
            <a:off x="460375" y="2348880"/>
            <a:ext cx="7934325" cy="0"/>
          </a:xfrm>
          <a:prstGeom prst="line">
            <a:avLst/>
          </a:prstGeom>
          <a:noFill/>
          <a:ln w="12700">
            <a:solidFill>
              <a:srgbClr val="FFFFFF"/>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34152" name="Rectangle 8"/>
          <p:cNvSpPr>
            <a:spLocks noGrp="1" noChangeArrowheads="1"/>
          </p:cNvSpPr>
          <p:nvPr>
            <p:ph type="title"/>
          </p:nvPr>
        </p:nvSpPr>
        <p:spPr>
          <a:xfrm>
            <a:off x="1042988" y="269875"/>
            <a:ext cx="7772400" cy="1071563"/>
          </a:xfrm>
          <a:noFill/>
          <a:ln/>
        </p:spPr>
        <p:txBody>
          <a:bodyPr/>
          <a:lstStyle/>
          <a:p>
            <a:r>
              <a:rPr lang="el-GR" altLang="en-US">
                <a:effectLst>
                  <a:outerShdw blurRad="38100" dist="38100" dir="2700000" algn="tl">
                    <a:srgbClr val="000000"/>
                  </a:outerShdw>
                </a:effectLst>
              </a:rPr>
              <a:t>Η εντατικοποιημένη θεραπεία μειώνει την επίπτωση των επιπλοκών</a:t>
            </a:r>
            <a:endParaRPr lang="en-US" altLang="en-US"/>
          </a:p>
        </p:txBody>
      </p:sp>
      <p:sp>
        <p:nvSpPr>
          <p:cNvPr id="134153" name="Text Box 9"/>
          <p:cNvSpPr txBox="1">
            <a:spLocks noChangeArrowheads="1"/>
          </p:cNvSpPr>
          <p:nvPr/>
        </p:nvSpPr>
        <p:spPr bwMode="auto">
          <a:xfrm>
            <a:off x="2117725" y="4395788"/>
            <a:ext cx="1014413" cy="33655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pitchFamily="34" charset="0"/>
                <a:ea typeface="+mn-ea"/>
                <a:cs typeface="Arial" pitchFamily="34" charset="0"/>
              </a:rPr>
              <a:t>*p=0.052</a:t>
            </a:r>
          </a:p>
        </p:txBody>
      </p:sp>
      <p:sp>
        <p:nvSpPr>
          <p:cNvPr id="134154" name="Text Box 10"/>
          <p:cNvSpPr txBox="1">
            <a:spLocks noChangeArrowheads="1"/>
          </p:cNvSpPr>
          <p:nvPr/>
        </p:nvSpPr>
        <p:spPr bwMode="auto">
          <a:xfrm>
            <a:off x="395288" y="4767263"/>
            <a:ext cx="8497887" cy="830997"/>
          </a:xfrm>
          <a:prstGeom prst="rect">
            <a:avLst/>
          </a:prstGeom>
          <a:noFill/>
          <a:ln w="9525">
            <a:solidFill>
              <a:srgbClr val="FFFF00"/>
            </a:solid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DCCT/EDIC study: 11-year follow up (total 17 years), 93% of DCCT participants, showed 57% reduction in CVD risk.</a:t>
            </a:r>
            <a:endParaRPr kumimoji="0" lang="el-GR" sz="2400" b="0" i="0" u="none" strike="noStrike" kern="1200" cap="none" spc="0" normalizeH="0" baseline="0" noProof="0" dirty="0">
              <a:ln>
                <a:noFill/>
              </a:ln>
              <a:solidFill>
                <a:srgbClr val="FFC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82286732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08720"/>
            <a:ext cx="8305800" cy="2088232"/>
          </a:xfrm>
        </p:spPr>
        <p:txBody>
          <a:bodyPr>
            <a:normAutofit/>
          </a:bodyPr>
          <a:lstStyle/>
          <a:p>
            <a:r>
              <a:rPr lang="el-GR" sz="4800" dirty="0">
                <a:effectLst>
                  <a:outerShdw blurRad="38100" dist="38100" dir="2700000" algn="tl">
                    <a:srgbClr val="000000">
                      <a:alpha val="43137"/>
                    </a:srgbClr>
                  </a:outerShdw>
                </a:effectLst>
              </a:rPr>
              <a:t>Διαβητική νεφροπάθεια</a:t>
            </a:r>
          </a:p>
        </p:txBody>
      </p:sp>
    </p:spTree>
    <p:extLst>
      <p:ext uri="{BB962C8B-B14F-4D97-AF65-F5344CB8AC3E}">
        <p14:creationId xmlns:p14="http://schemas.microsoft.com/office/powerpoint/2010/main" xmlns="" val="546779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704850"/>
            <a:ext cx="7499176" cy="635918"/>
          </a:xfrm>
        </p:spPr>
        <p:txBody>
          <a:bodyPr/>
          <a:lstStyle/>
          <a:p>
            <a:r>
              <a:rPr lang="el-GR" sz="3600" dirty="0"/>
              <a:t>Ορισμός</a:t>
            </a:r>
          </a:p>
        </p:txBody>
      </p:sp>
      <p:sp>
        <p:nvSpPr>
          <p:cNvPr id="3" name="Θέση περιεχομένου 2"/>
          <p:cNvSpPr>
            <a:spLocks noGrp="1"/>
          </p:cNvSpPr>
          <p:nvPr>
            <p:ph idx="1"/>
          </p:nvPr>
        </p:nvSpPr>
        <p:spPr/>
        <p:txBody>
          <a:bodyPr/>
          <a:lstStyle/>
          <a:p>
            <a:r>
              <a:rPr lang="el-GR" dirty="0"/>
              <a:t>Η Διαβητική Νεφροπάθεια είναι μια από τις µ</a:t>
            </a:r>
            <a:r>
              <a:rPr lang="el-GR" dirty="0" err="1"/>
              <a:t>ικροαγγειοπαθητικές</a:t>
            </a:r>
            <a:r>
              <a:rPr lang="el-GR" dirty="0"/>
              <a:t> επιπλοκές του σακχαρώδη διαβήτη</a:t>
            </a:r>
          </a:p>
          <a:p>
            <a:r>
              <a:rPr lang="el-GR" dirty="0"/>
              <a:t>Χαρακτηρίζεται</a:t>
            </a:r>
            <a:r>
              <a:rPr lang="en-US" dirty="0"/>
              <a:t>:</a:t>
            </a:r>
          </a:p>
          <a:p>
            <a:r>
              <a:rPr lang="el-GR" dirty="0"/>
              <a:t>Λευκωµατινουρία</a:t>
            </a:r>
          </a:p>
          <a:p>
            <a:r>
              <a:rPr lang="el-GR" dirty="0"/>
              <a:t>Αιματουρία σπάνια</a:t>
            </a:r>
          </a:p>
          <a:p>
            <a:r>
              <a:rPr lang="el-GR" dirty="0"/>
              <a:t>Σε πολλούς ασθενείς προοδευτική επιδείνωση της νεφρικής λειτουργίας μέχρι την νεφρική ανεπάρκεια τελικού σταδίου</a:t>
            </a:r>
          </a:p>
        </p:txBody>
      </p:sp>
    </p:spTree>
    <p:extLst>
      <p:ext uri="{BB962C8B-B14F-4D97-AF65-F5344CB8AC3E}">
        <p14:creationId xmlns:p14="http://schemas.microsoft.com/office/powerpoint/2010/main" xmlns="" val="2495224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137904-B673-48C5-91D8-FF61093C846F}"/>
              </a:ext>
            </a:extLst>
          </p:cNvPr>
          <p:cNvSpPr>
            <a:spLocks noGrp="1"/>
          </p:cNvSpPr>
          <p:nvPr>
            <p:ph type="title"/>
          </p:nvPr>
        </p:nvSpPr>
        <p:spPr>
          <a:xfrm>
            <a:off x="457200" y="116632"/>
            <a:ext cx="8229600" cy="504056"/>
          </a:xfrm>
        </p:spPr>
        <p:txBody>
          <a:bodyPr/>
          <a:lstStyle/>
          <a:p>
            <a:r>
              <a:rPr lang="el-GR" sz="2800" b="1" dirty="0"/>
              <a:t>Ιστολογικές αλλοιώσεις</a:t>
            </a:r>
            <a:endParaRPr lang="en-US" sz="2800" b="1" dirty="0"/>
          </a:p>
        </p:txBody>
      </p:sp>
      <p:sp>
        <p:nvSpPr>
          <p:cNvPr id="3" name="Content Placeholder 2">
            <a:extLst>
              <a:ext uri="{FF2B5EF4-FFF2-40B4-BE49-F238E27FC236}">
                <a16:creationId xmlns:a16="http://schemas.microsoft.com/office/drawing/2014/main" xmlns="" id="{B24E2545-529D-42C8-9A47-7815A4ED74BE}"/>
              </a:ext>
            </a:extLst>
          </p:cNvPr>
          <p:cNvSpPr>
            <a:spLocks noGrp="1"/>
          </p:cNvSpPr>
          <p:nvPr>
            <p:ph idx="1"/>
          </p:nvPr>
        </p:nvSpPr>
        <p:spPr>
          <a:xfrm>
            <a:off x="457200" y="1918253"/>
            <a:ext cx="8229600" cy="2302836"/>
          </a:xfrm>
        </p:spPr>
        <p:txBody>
          <a:bodyPr/>
          <a:lstStyle/>
          <a:p>
            <a:r>
              <a:rPr lang="el-GR" dirty="0"/>
              <a:t>Αύξηση του μεσαγγείου</a:t>
            </a:r>
          </a:p>
          <a:p>
            <a:r>
              <a:rPr lang="el-GR" dirty="0"/>
              <a:t>Πάχυνση της βασικής μεμβράνης</a:t>
            </a:r>
          </a:p>
          <a:p>
            <a:r>
              <a:rPr lang="el-GR" dirty="0"/>
              <a:t>Βλάβη των ποδοκυττάρων </a:t>
            </a:r>
          </a:p>
          <a:p>
            <a:r>
              <a:rPr lang="el-GR" dirty="0"/>
              <a:t>Σκλήρυνση των σπειραμάτων συνήθως οζώδης(</a:t>
            </a:r>
            <a:r>
              <a:rPr lang="en-US" dirty="0" err="1"/>
              <a:t>Kimmelstiel</a:t>
            </a:r>
            <a:r>
              <a:rPr lang="en-US" dirty="0"/>
              <a:t>-Wilson</a:t>
            </a:r>
            <a:r>
              <a:rPr lang="el-GR" dirty="0"/>
              <a:t>)</a:t>
            </a:r>
            <a:endParaRPr lang="en-US" dirty="0"/>
          </a:p>
        </p:txBody>
      </p:sp>
    </p:spTree>
    <p:extLst>
      <p:ext uri="{BB962C8B-B14F-4D97-AF65-F5344CB8AC3E}">
        <p14:creationId xmlns:p14="http://schemas.microsoft.com/office/powerpoint/2010/main" xmlns="" val="217253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17848"/>
            <a:ext cx="8229600" cy="1143000"/>
          </a:xfrm>
        </p:spPr>
        <p:txBody>
          <a:bodyPr/>
          <a:lstStyle/>
          <a:p>
            <a:r>
              <a:rPr lang="el-GR" sz="3600" dirty="0"/>
              <a:t>Κύτταρα που προσβάλλονται περισσότερο από την υπεργλυκαιμία</a:t>
            </a:r>
          </a:p>
        </p:txBody>
      </p:sp>
      <p:sp>
        <p:nvSpPr>
          <p:cNvPr id="3" name="Θέση περιεχομένου 2"/>
          <p:cNvSpPr>
            <a:spLocks noGrp="1"/>
          </p:cNvSpPr>
          <p:nvPr>
            <p:ph idx="1"/>
          </p:nvPr>
        </p:nvSpPr>
        <p:spPr>
          <a:xfrm>
            <a:off x="457200" y="2492896"/>
            <a:ext cx="8229600" cy="3831704"/>
          </a:xfrm>
        </p:spPr>
        <p:txBody>
          <a:bodyPr/>
          <a:lstStyle/>
          <a:p>
            <a:r>
              <a:rPr lang="el-GR" dirty="0"/>
              <a:t>Ενδοθηλιακά κύτταρα των τριχοειδών</a:t>
            </a:r>
          </a:p>
          <a:p>
            <a:r>
              <a:rPr lang="el-GR" dirty="0" err="1"/>
              <a:t>Μεσαγγειακά</a:t>
            </a:r>
            <a:r>
              <a:rPr lang="el-GR" dirty="0"/>
              <a:t> κύτταρα του νεφρικού σπειράματος</a:t>
            </a:r>
          </a:p>
          <a:p>
            <a:r>
              <a:rPr lang="el-GR" dirty="0"/>
              <a:t>Νευρώνες και κύτταρα του </a:t>
            </a:r>
            <a:r>
              <a:rPr lang="en-US" dirty="0"/>
              <a:t>Schwann</a:t>
            </a:r>
            <a:endParaRPr lang="el-GR" dirty="0"/>
          </a:p>
          <a:p>
            <a:endParaRPr lang="el-GR" dirty="0"/>
          </a:p>
          <a:p>
            <a:pPr>
              <a:buFont typeface="Wingdings" panose="05000000000000000000" pitchFamily="2" charset="2"/>
              <a:buChar char="Ø"/>
            </a:pPr>
            <a:r>
              <a:rPr lang="el-GR" dirty="0"/>
              <a:t>Αιτία</a:t>
            </a:r>
          </a:p>
          <a:p>
            <a:pPr lvl="1">
              <a:buFont typeface="Wingdings" panose="05000000000000000000" pitchFamily="2" charset="2"/>
              <a:buChar char="Ø"/>
            </a:pPr>
            <a:r>
              <a:rPr lang="el-GR" dirty="0"/>
              <a:t>Η ανεμπόδιστη είσοδος γλυκόζης παρουσία υπεργλυκαιμίας</a:t>
            </a:r>
          </a:p>
        </p:txBody>
      </p:sp>
    </p:spTree>
    <p:extLst>
      <p:ext uri="{BB962C8B-B14F-4D97-AF65-F5344CB8AC3E}">
        <p14:creationId xmlns:p14="http://schemas.microsoft.com/office/powerpoint/2010/main" xmlns="" val="3979628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20800" y="0"/>
            <a:ext cx="6502400" cy="62484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82700" y="0"/>
            <a:ext cx="6578600" cy="5842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82700" y="0"/>
            <a:ext cx="6578600" cy="59563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117725" y="232568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57347" name="Picture 3" descr="C:\Τα έγγραφά μου\ioannidis\image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066800"/>
            <a:ext cx="609600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57348" name="Text Box 4"/>
          <p:cNvSpPr txBox="1">
            <a:spLocks noChangeArrowheads="1"/>
          </p:cNvSpPr>
          <p:nvPr/>
        </p:nvSpPr>
        <p:spPr bwMode="auto">
          <a:xfrm>
            <a:off x="1676400" y="304800"/>
            <a:ext cx="295433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1800" b="0" i="0" u="none" strike="noStrike" kern="1200" cap="none" spc="0" normalizeH="0" baseline="0" noProof="0" dirty="0">
                <a:ln>
                  <a:noFill/>
                </a:ln>
                <a:solidFill>
                  <a:srgbClr val="04617B"/>
                </a:solidFill>
                <a:effectLst/>
                <a:uLnTx/>
                <a:uFillTx/>
                <a:latin typeface="Arial" charset="0"/>
                <a:ea typeface="+mn-ea"/>
                <a:cs typeface="Arial" charset="0"/>
              </a:rPr>
              <a:t>ΔΝ  -  διάχυτη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1800" b="0" i="0" u="none" strike="noStrike" kern="1200" cap="none" spc="0" normalizeH="0" baseline="0" noProof="0" dirty="0" err="1">
                <a:ln>
                  <a:noFill/>
                </a:ln>
                <a:solidFill>
                  <a:srgbClr val="04617B"/>
                </a:solidFill>
                <a:effectLst/>
                <a:uLnTx/>
                <a:uFillTx/>
                <a:latin typeface="Arial" charset="0"/>
                <a:ea typeface="+mn-ea"/>
                <a:cs typeface="Arial" charset="0"/>
              </a:rPr>
              <a:t>σπειραματοσκλήρυνση</a:t>
            </a:r>
            <a:endParaRPr kumimoji="0" lang="el-GR" altLang="el-GR" sz="1800" b="0" i="0" u="none" strike="noStrike" kern="1200" cap="none" spc="0" normalizeH="0" baseline="0" noProof="0" dirty="0">
              <a:ln>
                <a:noFill/>
              </a:ln>
              <a:solidFill>
                <a:srgbClr val="04617B"/>
              </a:solidFill>
              <a:effectLst/>
              <a:uLnTx/>
              <a:uFillTx/>
              <a:latin typeface="Arial" charset="0"/>
              <a:ea typeface="+mn-ea"/>
              <a:cs typeface="Arial" charset="0"/>
            </a:endParaRPr>
          </a:p>
        </p:txBody>
      </p:sp>
      <p:sp>
        <p:nvSpPr>
          <p:cNvPr id="57349" name="Text Box 5"/>
          <p:cNvSpPr txBox="1">
            <a:spLocks noChangeArrowheads="1"/>
          </p:cNvSpPr>
          <p:nvPr/>
        </p:nvSpPr>
        <p:spPr bwMode="auto">
          <a:xfrm>
            <a:off x="4860925" y="304800"/>
            <a:ext cx="2741613"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1800" b="0" i="0" u="none" strike="noStrike" kern="1200" cap="none" spc="0" normalizeH="0" baseline="0" noProof="0">
                <a:ln>
                  <a:noFill/>
                </a:ln>
                <a:solidFill>
                  <a:srgbClr val="04617B"/>
                </a:solidFill>
                <a:effectLst/>
                <a:uLnTx/>
                <a:uFillTx/>
                <a:latin typeface="Arial" charset="0"/>
                <a:ea typeface="+mn-ea"/>
                <a:cs typeface="Arial" charset="0"/>
              </a:rPr>
              <a:t>ΔΝ  -  οζώδης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1800" b="0" i="0" u="none" strike="noStrike" kern="1200" cap="none" spc="0" normalizeH="0" baseline="0" noProof="0">
                <a:ln>
                  <a:noFill/>
                </a:ln>
                <a:solidFill>
                  <a:srgbClr val="04617B"/>
                </a:solidFill>
                <a:effectLst/>
                <a:uLnTx/>
                <a:uFillTx/>
                <a:latin typeface="Arial" charset="0"/>
                <a:ea typeface="+mn-ea"/>
                <a:cs typeface="Arial" charset="0"/>
              </a:rPr>
              <a:t>σπειραματοσκλήρυνση</a:t>
            </a:r>
          </a:p>
        </p:txBody>
      </p:sp>
      <p:sp>
        <p:nvSpPr>
          <p:cNvPr id="57350" name="Text Box 6"/>
          <p:cNvSpPr txBox="1">
            <a:spLocks noChangeArrowheads="1"/>
          </p:cNvSpPr>
          <p:nvPr/>
        </p:nvSpPr>
        <p:spPr bwMode="auto">
          <a:xfrm>
            <a:off x="1812925" y="453548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7352" name="Text Box 8"/>
          <p:cNvSpPr txBox="1">
            <a:spLocks noChangeArrowheads="1"/>
          </p:cNvSpPr>
          <p:nvPr/>
        </p:nvSpPr>
        <p:spPr bwMode="auto">
          <a:xfrm>
            <a:off x="2438400" y="3962400"/>
            <a:ext cx="5562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1800" b="0" i="0" u="none" strike="noStrike" kern="1200" cap="none" spc="0" normalizeH="0" baseline="0" noProof="0">
                <a:ln>
                  <a:noFill/>
                </a:ln>
                <a:solidFill>
                  <a:srgbClr val="04617B"/>
                </a:solidFill>
                <a:effectLst/>
                <a:uLnTx/>
                <a:uFillTx/>
                <a:latin typeface="Arial" charset="0"/>
                <a:ea typeface="+mn-ea"/>
                <a:cs typeface="Arial" charset="0"/>
              </a:rPr>
              <a:t>φυσιολογικό νεφρικό σπείραμα</a:t>
            </a:r>
          </a:p>
        </p:txBody>
      </p:sp>
      <p:sp>
        <p:nvSpPr>
          <p:cNvPr id="57353" name="Text Box 9"/>
          <p:cNvSpPr txBox="1">
            <a:spLocks noChangeArrowheads="1"/>
          </p:cNvSpPr>
          <p:nvPr/>
        </p:nvSpPr>
        <p:spPr bwMode="auto">
          <a:xfrm>
            <a:off x="1889125" y="468788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7355" name="Text Box 11"/>
          <p:cNvSpPr txBox="1">
            <a:spLocks noChangeArrowheads="1"/>
          </p:cNvSpPr>
          <p:nvPr/>
        </p:nvSpPr>
        <p:spPr bwMode="auto">
          <a:xfrm>
            <a:off x="2193925" y="484028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7357" name="Text Box 13"/>
          <p:cNvSpPr txBox="1">
            <a:spLocks noChangeArrowheads="1"/>
          </p:cNvSpPr>
          <p:nvPr/>
        </p:nvSpPr>
        <p:spPr bwMode="auto">
          <a:xfrm>
            <a:off x="1736725" y="491648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7359" name="Text Box 15"/>
          <p:cNvSpPr txBox="1">
            <a:spLocks noChangeArrowheads="1"/>
          </p:cNvSpPr>
          <p:nvPr/>
        </p:nvSpPr>
        <p:spPr bwMode="auto">
          <a:xfrm>
            <a:off x="1965325" y="491648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57360" name="Picture 16" descr="C:\Τα έγγραφά μου\ioannidis\image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4343400"/>
            <a:ext cx="5791200" cy="251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7609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CE65D-6DFF-4F99-827C-5FA9192C0327}"/>
              </a:ext>
            </a:extLst>
          </p:cNvPr>
          <p:cNvSpPr>
            <a:spLocks noGrp="1"/>
          </p:cNvSpPr>
          <p:nvPr>
            <p:ph type="title"/>
          </p:nvPr>
        </p:nvSpPr>
        <p:spPr>
          <a:xfrm>
            <a:off x="457200" y="116632"/>
            <a:ext cx="8229600" cy="504056"/>
          </a:xfrm>
        </p:spPr>
        <p:txBody>
          <a:bodyPr/>
          <a:lstStyle/>
          <a:p>
            <a:r>
              <a:rPr lang="el-GR" sz="2800" b="1" dirty="0"/>
              <a:t>Παθογένεια</a:t>
            </a:r>
            <a:endParaRPr lang="en-US" sz="2800" b="1" dirty="0"/>
          </a:p>
        </p:txBody>
      </p:sp>
      <p:sp>
        <p:nvSpPr>
          <p:cNvPr id="3" name="Content Placeholder 2">
            <a:extLst>
              <a:ext uri="{FF2B5EF4-FFF2-40B4-BE49-F238E27FC236}">
                <a16:creationId xmlns:a16="http://schemas.microsoft.com/office/drawing/2014/main" xmlns="" id="{41751187-3F5F-4D24-B698-0D4757A98FDE}"/>
              </a:ext>
            </a:extLst>
          </p:cNvPr>
          <p:cNvSpPr>
            <a:spLocks noGrp="1"/>
          </p:cNvSpPr>
          <p:nvPr>
            <p:ph idx="1"/>
          </p:nvPr>
        </p:nvSpPr>
        <p:spPr/>
        <p:txBody>
          <a:bodyPr/>
          <a:lstStyle/>
          <a:p>
            <a:r>
              <a:rPr lang="el-GR" dirty="0"/>
              <a:t>Σπειραματική υπερδιήθηση(ευεργετική η δράση φαρμάκων που μπλοκάρουν τη δράση του συστήματος ρενίνης αγγειοτενσίνης)</a:t>
            </a:r>
          </a:p>
          <a:p>
            <a:r>
              <a:rPr lang="el-GR" dirty="0"/>
              <a:t>Υπεργλυκαιμία και </a:t>
            </a:r>
            <a:r>
              <a:rPr lang="en-US" dirty="0"/>
              <a:t>AGEs</a:t>
            </a:r>
          </a:p>
          <a:p>
            <a:r>
              <a:rPr lang="el-GR" dirty="0"/>
              <a:t>Κυτταροκίνες(</a:t>
            </a:r>
            <a:r>
              <a:rPr lang="en-US" dirty="0"/>
              <a:t>VEGF, TGF-beta)</a:t>
            </a:r>
          </a:p>
          <a:p>
            <a:r>
              <a:rPr lang="el-GR" dirty="0"/>
              <a:t>Μειωμένη έκφραση νεφρίνης</a:t>
            </a:r>
          </a:p>
          <a:p>
            <a:r>
              <a:rPr lang="el-GR" dirty="0"/>
              <a:t>Διαταραχή σηματοδότησης ινσουλίνης στα ποδοκύτταρα</a:t>
            </a:r>
          </a:p>
          <a:p>
            <a:endParaRPr lang="en-US" dirty="0"/>
          </a:p>
        </p:txBody>
      </p:sp>
    </p:spTree>
    <p:extLst>
      <p:ext uri="{BB962C8B-B14F-4D97-AF65-F5344CB8AC3E}">
        <p14:creationId xmlns:p14="http://schemas.microsoft.com/office/powerpoint/2010/main" xmlns="" val="1282921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304800"/>
            <a:ext cx="6324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l-GR" altLang="el-GR" sz="2800">
                <a:solidFill>
                  <a:schemeClr val="accent1"/>
                </a:solidFill>
              </a:rPr>
              <a:t>ΔΙΑΒΗΤΙΚΗ  ΝΕΦΡΟΠΑΘΕΙΑ</a:t>
            </a:r>
          </a:p>
        </p:txBody>
      </p:sp>
      <p:sp>
        <p:nvSpPr>
          <p:cNvPr id="11267" name="Text Box 3"/>
          <p:cNvSpPr txBox="1">
            <a:spLocks noChangeArrowheads="1"/>
          </p:cNvSpPr>
          <p:nvPr/>
        </p:nvSpPr>
        <p:spPr bwMode="auto">
          <a:xfrm>
            <a:off x="914400" y="1143001"/>
            <a:ext cx="2906713" cy="1230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l-GR" altLang="el-GR" sz="2000" u="sng" dirty="0">
                <a:solidFill>
                  <a:srgbClr val="FF0000"/>
                </a:solidFill>
              </a:rPr>
              <a:t>Πρώιμο στάδιο</a:t>
            </a:r>
            <a:r>
              <a:rPr lang="en-US" altLang="el-GR" sz="2000" u="sng" dirty="0">
                <a:solidFill>
                  <a:srgbClr val="FF0000"/>
                </a:solidFill>
              </a:rPr>
              <a:t> </a:t>
            </a:r>
            <a:endParaRPr lang="el-GR" altLang="el-GR" sz="2000" u="sng" dirty="0">
              <a:solidFill>
                <a:srgbClr val="FF0000"/>
              </a:solidFill>
            </a:endParaRPr>
          </a:p>
          <a:p>
            <a:pPr>
              <a:buFontTx/>
              <a:buChar char="•"/>
            </a:pPr>
            <a:r>
              <a:rPr lang="el-GR" altLang="el-GR" dirty="0"/>
              <a:t>  </a:t>
            </a:r>
            <a:r>
              <a:rPr lang="el-GR" altLang="el-GR" b="0" dirty="0"/>
              <a:t>νεφρική υπερτροφία </a:t>
            </a:r>
          </a:p>
          <a:p>
            <a:pPr>
              <a:buFontTx/>
              <a:buChar char="•"/>
            </a:pPr>
            <a:r>
              <a:rPr lang="el-GR" altLang="el-GR" b="0" dirty="0"/>
              <a:t>  </a:t>
            </a:r>
            <a:r>
              <a:rPr lang="el-GR" altLang="el-GR" b="0" dirty="0">
                <a:latin typeface="Calibri" panose="020F0502020204030204" pitchFamily="34" charset="0"/>
                <a:cs typeface="Calibri" panose="020F0502020204030204" pitchFamily="34" charset="0"/>
              </a:rPr>
              <a:t>↑</a:t>
            </a:r>
            <a:r>
              <a:rPr lang="el-GR" altLang="el-GR" b="0" dirty="0"/>
              <a:t>  </a:t>
            </a:r>
            <a:r>
              <a:rPr lang="en-US" altLang="el-GR" b="0" dirty="0"/>
              <a:t>GFR</a:t>
            </a:r>
          </a:p>
          <a:p>
            <a:pPr>
              <a:buFontTx/>
              <a:buChar char="•"/>
            </a:pPr>
            <a:r>
              <a:rPr lang="el-GR" altLang="el-GR" b="0" dirty="0"/>
              <a:t> υπερτροφία σπειράματος</a:t>
            </a:r>
          </a:p>
        </p:txBody>
      </p:sp>
      <p:sp>
        <p:nvSpPr>
          <p:cNvPr id="11271" name="Text Box 7"/>
          <p:cNvSpPr txBox="1">
            <a:spLocks noChangeArrowheads="1"/>
          </p:cNvSpPr>
          <p:nvPr/>
        </p:nvSpPr>
        <p:spPr bwMode="auto">
          <a:xfrm flipH="1">
            <a:off x="914400" y="3276600"/>
            <a:ext cx="228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altLang="el-GR" b="0">
              <a:solidFill>
                <a:schemeClr val="tx1"/>
              </a:solidFill>
              <a:latin typeface="Times New Roman" panose="02020603050405020304" pitchFamily="18" charset="0"/>
            </a:endParaRPr>
          </a:p>
        </p:txBody>
      </p:sp>
      <p:sp>
        <p:nvSpPr>
          <p:cNvPr id="11274" name="Text Box 10"/>
          <p:cNvSpPr txBox="1">
            <a:spLocks noChangeArrowheads="1"/>
          </p:cNvSpPr>
          <p:nvPr/>
        </p:nvSpPr>
        <p:spPr bwMode="auto">
          <a:xfrm>
            <a:off x="914400" y="4800600"/>
            <a:ext cx="7696200" cy="1508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l-GR" altLang="el-GR" sz="2000" u="sng" dirty="0">
                <a:solidFill>
                  <a:srgbClr val="FF0000"/>
                </a:solidFill>
              </a:rPr>
              <a:t>Τελικό στάδιο</a:t>
            </a:r>
          </a:p>
          <a:p>
            <a:pPr>
              <a:buFontTx/>
              <a:buChar char="•"/>
            </a:pPr>
            <a:r>
              <a:rPr lang="el-GR" altLang="el-GR" b="0" dirty="0"/>
              <a:t> διάχυτη ή οζώδης </a:t>
            </a:r>
            <a:r>
              <a:rPr lang="el-GR" altLang="el-GR" b="0" dirty="0" err="1"/>
              <a:t>σπειραματοσκλήρυνση</a:t>
            </a:r>
            <a:r>
              <a:rPr lang="el-GR" altLang="el-GR" b="0" dirty="0"/>
              <a:t> </a:t>
            </a:r>
          </a:p>
          <a:p>
            <a:pPr>
              <a:buFontTx/>
              <a:buChar char="•"/>
            </a:pPr>
            <a:r>
              <a:rPr lang="el-GR" altLang="el-GR" b="0" dirty="0"/>
              <a:t> </a:t>
            </a:r>
            <a:r>
              <a:rPr lang="el-GR" altLang="el-GR" b="0" dirty="0" err="1"/>
              <a:t>υαλινοποίηση</a:t>
            </a:r>
            <a:r>
              <a:rPr lang="el-GR" altLang="el-GR" b="0" dirty="0"/>
              <a:t> </a:t>
            </a:r>
            <a:r>
              <a:rPr lang="el-GR" altLang="el-GR" b="0" dirty="0" err="1"/>
              <a:t>αρτηριολίων</a:t>
            </a:r>
            <a:r>
              <a:rPr lang="el-GR" altLang="el-GR" b="0" dirty="0"/>
              <a:t> </a:t>
            </a:r>
            <a:r>
              <a:rPr lang="el-GR" altLang="el-GR" b="0" dirty="0" err="1"/>
              <a:t>νεφρώνων</a:t>
            </a:r>
            <a:endParaRPr lang="el-GR" altLang="el-GR" b="0" dirty="0"/>
          </a:p>
          <a:p>
            <a:pPr>
              <a:buFontTx/>
              <a:buChar char="•"/>
            </a:pPr>
            <a:r>
              <a:rPr lang="el-GR" altLang="el-GR" b="0" dirty="0"/>
              <a:t> καταστροφή </a:t>
            </a:r>
            <a:r>
              <a:rPr lang="el-GR" altLang="el-GR" b="0" dirty="0" err="1"/>
              <a:t>νεφρώνων</a:t>
            </a:r>
            <a:endParaRPr lang="el-GR" altLang="el-GR" b="0" dirty="0"/>
          </a:p>
          <a:p>
            <a:endParaRPr lang="el-GR" altLang="el-GR" b="0" dirty="0"/>
          </a:p>
        </p:txBody>
      </p:sp>
      <p:sp>
        <p:nvSpPr>
          <p:cNvPr id="11277" name="Text Box 13"/>
          <p:cNvSpPr txBox="1">
            <a:spLocks noChangeArrowheads="1"/>
          </p:cNvSpPr>
          <p:nvPr/>
        </p:nvSpPr>
        <p:spPr bwMode="auto">
          <a:xfrm>
            <a:off x="4495800" y="1219200"/>
            <a:ext cx="1539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altLang="el-GR" b="0">
              <a:solidFill>
                <a:schemeClr val="tx1"/>
              </a:solidFill>
              <a:latin typeface="Times New Roman" panose="02020603050405020304" pitchFamily="18" charset="0"/>
            </a:endParaRPr>
          </a:p>
        </p:txBody>
      </p:sp>
      <p:sp>
        <p:nvSpPr>
          <p:cNvPr id="11272" name="Text Box 8"/>
          <p:cNvSpPr txBox="1">
            <a:spLocks noChangeArrowheads="1"/>
          </p:cNvSpPr>
          <p:nvPr/>
        </p:nvSpPr>
        <p:spPr bwMode="auto">
          <a:xfrm>
            <a:off x="838200" y="2743200"/>
            <a:ext cx="5851525" cy="178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l-GR" altLang="el-GR" sz="2000" u="sng" dirty="0">
                <a:solidFill>
                  <a:srgbClr val="FF0000"/>
                </a:solidFill>
              </a:rPr>
              <a:t>Εξελικτικό στάδιο</a:t>
            </a:r>
          </a:p>
          <a:p>
            <a:pPr>
              <a:buFontTx/>
              <a:buChar char="•"/>
            </a:pPr>
            <a:r>
              <a:rPr lang="el-GR" altLang="el-GR" b="0" dirty="0"/>
              <a:t> διάταση </a:t>
            </a:r>
            <a:r>
              <a:rPr lang="el-GR" altLang="el-GR" b="0" dirty="0" err="1"/>
              <a:t>μεσαγγείου</a:t>
            </a:r>
            <a:r>
              <a:rPr lang="el-GR" altLang="el-GR" b="0" dirty="0"/>
              <a:t> </a:t>
            </a:r>
            <a:r>
              <a:rPr lang="el-GR" altLang="el-GR" u="sng" dirty="0">
                <a:solidFill>
                  <a:schemeClr val="folHlink"/>
                </a:solidFill>
              </a:rPr>
              <a:t> </a:t>
            </a:r>
          </a:p>
          <a:p>
            <a:pPr>
              <a:buFontTx/>
              <a:buChar char="•"/>
            </a:pPr>
            <a:r>
              <a:rPr lang="el-GR" altLang="el-GR" b="0" dirty="0"/>
              <a:t> πάχυνση βασικής μεμβράνης τριχοειδών σπειράματος</a:t>
            </a:r>
          </a:p>
          <a:p>
            <a:pPr>
              <a:buFontTx/>
              <a:buChar char="•"/>
            </a:pPr>
            <a:r>
              <a:rPr lang="el-GR" altLang="el-GR" b="0" dirty="0"/>
              <a:t> </a:t>
            </a:r>
            <a:r>
              <a:rPr lang="el-GR" altLang="el-GR" b="0" dirty="0">
                <a:latin typeface="Calibri" panose="020F0502020204030204" pitchFamily="34" charset="0"/>
                <a:cs typeface="Calibri" panose="020F0502020204030204" pitchFamily="34" charset="0"/>
              </a:rPr>
              <a:t>↑</a:t>
            </a:r>
            <a:r>
              <a:rPr lang="el-GR" altLang="el-GR" b="0" dirty="0"/>
              <a:t> ρυθμού απέκκρισης </a:t>
            </a:r>
            <a:r>
              <a:rPr lang="el-GR" altLang="el-GR" b="0" dirty="0" err="1"/>
              <a:t>λευκωματίνης</a:t>
            </a:r>
            <a:endParaRPr lang="el-GR" altLang="el-GR" b="0" dirty="0"/>
          </a:p>
          <a:p>
            <a:pPr>
              <a:buFontTx/>
              <a:buChar char="•"/>
            </a:pPr>
            <a:r>
              <a:rPr lang="el-GR" altLang="el-GR" b="0" dirty="0"/>
              <a:t> </a:t>
            </a:r>
            <a:r>
              <a:rPr lang="el-GR" altLang="el-GR" b="0" dirty="0">
                <a:latin typeface="Calibri" panose="020F0502020204030204" pitchFamily="34" charset="0"/>
                <a:cs typeface="Calibri" panose="020F0502020204030204" pitchFamily="34" charset="0"/>
              </a:rPr>
              <a:t>↓</a:t>
            </a:r>
            <a:r>
              <a:rPr lang="el-GR" altLang="el-GR" b="0" dirty="0"/>
              <a:t> </a:t>
            </a:r>
            <a:r>
              <a:rPr lang="en-US" altLang="el-GR" b="0" dirty="0"/>
              <a:t>GFR</a:t>
            </a:r>
          </a:p>
          <a:p>
            <a:pPr>
              <a:buFontTx/>
              <a:buChar char="•"/>
            </a:pPr>
            <a:endParaRPr lang="el-GR" altLang="el-GR" b="0" dirty="0">
              <a:solidFill>
                <a:schemeClr val="folHlink"/>
              </a:solidFill>
            </a:endParaRPr>
          </a:p>
        </p:txBody>
      </p:sp>
    </p:spTree>
    <p:extLst>
      <p:ext uri="{BB962C8B-B14F-4D97-AF65-F5344CB8AC3E}">
        <p14:creationId xmlns:p14="http://schemas.microsoft.com/office/powerpoint/2010/main" xmlns="" val="3032897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4"/>
                                        </p:tgtEl>
                                        <p:attrNameLst>
                                          <p:attrName>style.visibility</p:attrName>
                                        </p:attrNameLst>
                                      </p:cBhvr>
                                      <p:to>
                                        <p:strVal val="visible"/>
                                      </p:to>
                                    </p:set>
                                    <p:anim calcmode="lin" valueType="num">
                                      <p:cBhvr additive="base">
                                        <p:cTn id="13" dur="500" fill="hold"/>
                                        <p:tgtEl>
                                          <p:spTgt spid="11274"/>
                                        </p:tgtEl>
                                        <p:attrNameLst>
                                          <p:attrName>ppt_x</p:attrName>
                                        </p:attrNameLst>
                                      </p:cBhvr>
                                      <p:tavLst>
                                        <p:tav tm="0">
                                          <p:val>
                                            <p:strVal val="0-#ppt_w/2"/>
                                          </p:val>
                                        </p:tav>
                                        <p:tav tm="100000">
                                          <p:val>
                                            <p:strVal val="#ppt_x"/>
                                          </p:val>
                                        </p:tav>
                                      </p:tavLst>
                                    </p:anim>
                                    <p:anim calcmode="lin" valueType="num">
                                      <p:cBhvr additive="base">
                                        <p:cTn id="14" dur="500" fill="hold"/>
                                        <p:tgtEl>
                                          <p:spTgt spid="112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74"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B2BD4-0D1F-4336-89B0-A770D483AD6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8DD2ED30-D676-4D55-815A-CA2A5A64CF1B}"/>
              </a:ext>
            </a:extLst>
          </p:cNvPr>
          <p:cNvPicPr>
            <a:picLocks noChangeAspect="1"/>
          </p:cNvPicPr>
          <p:nvPr/>
        </p:nvPicPr>
        <p:blipFill>
          <a:blip r:embed="rId2" cstate="print"/>
          <a:stretch>
            <a:fillRect/>
          </a:stretch>
        </p:blipFill>
        <p:spPr>
          <a:xfrm>
            <a:off x="539552" y="1772816"/>
            <a:ext cx="7387625" cy="4905000"/>
          </a:xfrm>
          <a:prstGeom prst="rect">
            <a:avLst/>
          </a:prstGeom>
        </p:spPr>
      </p:pic>
    </p:spTree>
    <p:extLst>
      <p:ext uri="{BB962C8B-B14F-4D97-AF65-F5344CB8AC3E}">
        <p14:creationId xmlns:p14="http://schemas.microsoft.com/office/powerpoint/2010/main" xmlns="" val="28006329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l-GR" altLang="el-GR" sz="3200" dirty="0"/>
              <a:t>Υπολογισμός GFR (mL/min/1.73 m</a:t>
            </a:r>
            <a:r>
              <a:rPr lang="en-US" altLang="el-GR" sz="3200" baseline="30000" dirty="0"/>
              <a:t>2</a:t>
            </a:r>
            <a:r>
              <a:rPr lang="el-GR" altLang="el-GR" sz="3200" dirty="0"/>
              <a:t>)</a:t>
            </a:r>
          </a:p>
        </p:txBody>
      </p:sp>
      <p:sp>
        <p:nvSpPr>
          <p:cNvPr id="69635" name="Rectangle 3"/>
          <p:cNvSpPr>
            <a:spLocks noGrp="1" noChangeArrowheads="1"/>
          </p:cNvSpPr>
          <p:nvPr>
            <p:ph type="body" idx="1"/>
          </p:nvPr>
        </p:nvSpPr>
        <p:spPr/>
        <p:txBody>
          <a:bodyPr/>
          <a:lstStyle/>
          <a:p>
            <a:pPr eaLnBrk="1" hangingPunct="1">
              <a:lnSpc>
                <a:spcPct val="90000"/>
              </a:lnSpc>
            </a:pPr>
            <a:r>
              <a:rPr lang="en-GB" altLang="el-GR" b="1" u="sng" dirty="0">
                <a:solidFill>
                  <a:srgbClr val="008000"/>
                </a:solidFill>
              </a:rPr>
              <a:t>MDRD</a:t>
            </a:r>
            <a:endParaRPr lang="el-GR" altLang="el-GR" b="1" u="sng" dirty="0">
              <a:solidFill>
                <a:srgbClr val="008000"/>
              </a:solidFill>
            </a:endParaRPr>
          </a:p>
          <a:p>
            <a:pPr lvl="1" eaLnBrk="1" hangingPunct="1">
              <a:lnSpc>
                <a:spcPct val="90000"/>
              </a:lnSpc>
            </a:pPr>
            <a:r>
              <a:rPr lang="el-GR" altLang="el-GR" dirty="0"/>
              <a:t>1</a:t>
            </a:r>
            <a:r>
              <a:rPr lang="en-US" altLang="el-GR" dirty="0"/>
              <a:t>86</a:t>
            </a:r>
            <a:r>
              <a:rPr lang="el-GR" altLang="el-GR" dirty="0"/>
              <a:t> x Cr</a:t>
            </a:r>
            <a:r>
              <a:rPr lang="en-US" altLang="el-GR" dirty="0"/>
              <a:t>e</a:t>
            </a:r>
            <a:r>
              <a:rPr lang="el-GR" altLang="el-GR" sz="3200" baseline="30000" dirty="0">
                <a:latin typeface="Arial" panose="020B0604020202020204" pitchFamily="34" charset="0"/>
              </a:rPr>
              <a:t>-1.154</a:t>
            </a:r>
            <a:r>
              <a:rPr lang="el-GR" altLang="el-GR" dirty="0"/>
              <a:t> x Ηλικία</a:t>
            </a:r>
            <a:r>
              <a:rPr lang="el-GR" altLang="el-GR" sz="3200" baseline="30000" dirty="0">
                <a:latin typeface="Arial" panose="020B0604020202020204" pitchFamily="34" charset="0"/>
              </a:rPr>
              <a:t>-0.203</a:t>
            </a:r>
            <a:r>
              <a:rPr lang="el-GR" altLang="el-GR" dirty="0"/>
              <a:t> </a:t>
            </a:r>
            <a:endParaRPr lang="en-US" altLang="el-GR" dirty="0"/>
          </a:p>
          <a:p>
            <a:pPr lvl="2" eaLnBrk="1" hangingPunct="1">
              <a:lnSpc>
                <a:spcPct val="90000"/>
              </a:lnSpc>
            </a:pPr>
            <a:r>
              <a:rPr lang="el-GR" altLang="el-GR" dirty="0"/>
              <a:t>x 0.742 </a:t>
            </a:r>
            <a:r>
              <a:rPr lang="en-US" altLang="el-GR" dirty="0"/>
              <a:t>(</a:t>
            </a:r>
            <a:r>
              <a:rPr lang="el-GR" altLang="el-GR" dirty="0"/>
              <a:t>γυναίκα) </a:t>
            </a:r>
            <a:endParaRPr lang="en-GB" altLang="el-GR" dirty="0"/>
          </a:p>
          <a:p>
            <a:pPr eaLnBrk="1" hangingPunct="1">
              <a:lnSpc>
                <a:spcPct val="90000"/>
              </a:lnSpc>
            </a:pPr>
            <a:endParaRPr lang="en-US" altLang="el-GR" dirty="0"/>
          </a:p>
          <a:p>
            <a:pPr eaLnBrk="1" hangingPunct="1">
              <a:lnSpc>
                <a:spcPct val="90000"/>
              </a:lnSpc>
            </a:pPr>
            <a:r>
              <a:rPr lang="en-US" altLang="el-GR" b="1" u="sng" dirty="0">
                <a:solidFill>
                  <a:srgbClr val="008000"/>
                </a:solidFill>
              </a:rPr>
              <a:t>CKD-EPI</a:t>
            </a:r>
          </a:p>
          <a:p>
            <a:pPr eaLnBrk="1" hangingPunct="1">
              <a:lnSpc>
                <a:spcPct val="90000"/>
              </a:lnSpc>
            </a:pPr>
            <a:endParaRPr lang="en-US" altLang="el-GR" b="1" u="sng" dirty="0">
              <a:solidFill>
                <a:srgbClr val="008000"/>
              </a:solidFill>
            </a:endParaRPr>
          </a:p>
          <a:p>
            <a:pPr eaLnBrk="1" hangingPunct="1">
              <a:lnSpc>
                <a:spcPct val="90000"/>
              </a:lnSpc>
            </a:pPr>
            <a:r>
              <a:rPr lang="el-GR" altLang="el-GR" b="1" u="sng" dirty="0">
                <a:solidFill>
                  <a:srgbClr val="008000"/>
                </a:solidFill>
              </a:rPr>
              <a:t>Cockcroft-Gault</a:t>
            </a:r>
          </a:p>
          <a:p>
            <a:pPr lvl="1" eaLnBrk="1" hangingPunct="1">
              <a:lnSpc>
                <a:spcPct val="90000"/>
              </a:lnSpc>
            </a:pPr>
            <a:r>
              <a:rPr lang="el-GR" altLang="el-GR" dirty="0"/>
              <a:t>(140-Ηλικία) </a:t>
            </a:r>
            <a:r>
              <a:rPr lang="en-US" altLang="el-GR" dirty="0"/>
              <a:t>x</a:t>
            </a:r>
            <a:r>
              <a:rPr lang="el-GR" altLang="el-GR" dirty="0"/>
              <a:t> Βάρος(kg) / (72 </a:t>
            </a:r>
            <a:r>
              <a:rPr lang="en-US" altLang="el-GR" dirty="0"/>
              <a:t>x</a:t>
            </a:r>
            <a:r>
              <a:rPr lang="el-GR" altLang="el-GR" dirty="0"/>
              <a:t> Cr</a:t>
            </a:r>
            <a:r>
              <a:rPr lang="en-US" altLang="el-GR" dirty="0"/>
              <a:t>e</a:t>
            </a:r>
            <a:r>
              <a:rPr lang="el-GR" altLang="el-GR" dirty="0"/>
              <a:t>) </a:t>
            </a:r>
            <a:endParaRPr lang="en-US" altLang="el-GR" dirty="0"/>
          </a:p>
          <a:p>
            <a:pPr lvl="2" eaLnBrk="1" hangingPunct="1">
              <a:lnSpc>
                <a:spcPct val="90000"/>
              </a:lnSpc>
            </a:pPr>
            <a:r>
              <a:rPr lang="en-US" altLang="el-GR" dirty="0"/>
              <a:t>x</a:t>
            </a:r>
            <a:r>
              <a:rPr lang="el-GR" altLang="el-GR" dirty="0"/>
              <a:t> 0.85</a:t>
            </a:r>
            <a:r>
              <a:rPr lang="en-US" altLang="el-GR" dirty="0"/>
              <a:t> (</a:t>
            </a:r>
            <a:r>
              <a:rPr lang="el-GR" altLang="el-GR" dirty="0"/>
              <a:t>γυναίκα) </a:t>
            </a:r>
            <a:endParaRPr lang="en-US" altLang="el-GR" dirty="0"/>
          </a:p>
        </p:txBody>
      </p:sp>
      <p:sp>
        <p:nvSpPr>
          <p:cNvPr id="69636" name="Text Box 4"/>
          <p:cNvSpPr txBox="1">
            <a:spLocks noChangeArrowheads="1"/>
          </p:cNvSpPr>
          <p:nvPr/>
        </p:nvSpPr>
        <p:spPr bwMode="auto">
          <a:xfrm>
            <a:off x="381000" y="6248400"/>
            <a:ext cx="7094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l-GR" altLang="el-GR" sz="2400" b="1" i="1" dirty="0">
                <a:solidFill>
                  <a:srgbClr val="FF0000"/>
                </a:solidFill>
              </a:rPr>
              <a:t>Όχι</a:t>
            </a:r>
            <a:r>
              <a:rPr lang="en-GB" altLang="el-GR" sz="2400" b="1" i="1" dirty="0">
                <a:solidFill>
                  <a:srgbClr val="FF0000"/>
                </a:solidFill>
              </a:rPr>
              <a:t> GFR </a:t>
            </a:r>
            <a:r>
              <a:rPr lang="el-GR" altLang="el-GR" sz="2400" b="1" i="1" dirty="0">
                <a:solidFill>
                  <a:srgbClr val="FF0000"/>
                </a:solidFill>
              </a:rPr>
              <a:t>σε Οξεία Νεφρική Ανεπάρκεια</a:t>
            </a:r>
            <a:r>
              <a:rPr lang="en-GB" altLang="el-GR" sz="2400" b="1" i="1" dirty="0">
                <a:solidFill>
                  <a:srgbClr val="FF0000"/>
                </a:solidFill>
              </a:rPr>
              <a:t>!!!</a:t>
            </a:r>
            <a:endParaRPr lang="el-GR" altLang="el-GR" sz="2400" b="1" i="1" dirty="0">
              <a:solidFill>
                <a:srgbClr val="FF0000"/>
              </a:solidFill>
            </a:endParaRPr>
          </a:p>
        </p:txBody>
      </p:sp>
    </p:spTree>
    <p:extLst>
      <p:ext uri="{BB962C8B-B14F-4D97-AF65-F5344CB8AC3E}">
        <p14:creationId xmlns:p14="http://schemas.microsoft.com/office/powerpoint/2010/main" xmlns="" val="622911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endSync delay="0"/>
                                  <p:childTnLst>
                                    <p:set>
                                      <p:cBhvr>
                                        <p:cTn id="6" dur="1" fill="hold">
                                          <p:endSync delay="0"/>
                                        </p:cTn>
                                        <p:tgtEl>
                                          <p:spTgt spid="69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endSync delay="0"/>
                                  <p:childTnLst>
                                    <p:set>
                                      <p:cBhvr>
                                        <p:cTn id="8" dur="1" fill="hold">
                                          <p:endSync delay="0"/>
                                        </p:cTn>
                                        <p:tgtEl>
                                          <p:spTgt spid="69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endSync delay="0"/>
                                  <p:childTnLst>
                                    <p:set>
                                      <p:cBhvr>
                                        <p:cTn id="10" dur="1" fill="hold">
                                          <p:endSync delay="0"/>
                                        </p:cTn>
                                        <p:tgtEl>
                                          <p:spTgt spid="69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endSync delay="0"/>
                                  <p:childTnLst>
                                    <p:set>
                                      <p:cBhvr>
                                        <p:cTn id="14" dur="1" fill="hold">
                                          <p:endSync delay="0"/>
                                        </p:cTn>
                                        <p:tgtEl>
                                          <p:spTgt spid="696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endSync delay="0"/>
                                  <p:childTnLst>
                                    <p:set>
                                      <p:cBhvr>
                                        <p:cTn id="18" dur="1" fill="hold">
                                          <p:endSync delay="0"/>
                                        </p:cTn>
                                        <p:tgtEl>
                                          <p:spTgt spid="6963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endSync delay="0"/>
                                  <p:childTnLst>
                                    <p:set>
                                      <p:cBhvr>
                                        <p:cTn id="20" dur="1" fill="hold">
                                          <p:endSync delay="0"/>
                                        </p:cTn>
                                        <p:tgtEl>
                                          <p:spTgt spid="6963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endSync delay="0"/>
                                  <p:childTnLst>
                                    <p:set>
                                      <p:cBhvr>
                                        <p:cTn id="22" dur="1" fill="hold">
                                          <p:endSync delay="0"/>
                                        </p:cTn>
                                        <p:tgtEl>
                                          <p:spTgt spid="6963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636"/>
                                        </p:tgtEl>
                                        <p:attrNameLst>
                                          <p:attrName>style.visibility</p:attrName>
                                        </p:attrNameLst>
                                      </p:cBhvr>
                                      <p:to>
                                        <p:strVal val="visible"/>
                                      </p:to>
                                    </p:set>
                                    <p:animEffect transition="in" filter="fade">
                                      <p:cBhvr>
                                        <p:cTn id="27" dur="2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3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3091" name="Group 3"/>
          <p:cNvGrpSpPr>
            <a:grpSpLocks noRot="1"/>
          </p:cNvGrpSpPr>
          <p:nvPr/>
        </p:nvGrpSpPr>
        <p:grpSpPr bwMode="auto">
          <a:xfrm>
            <a:off x="323528" y="1196752"/>
            <a:ext cx="8496944" cy="4611911"/>
            <a:chOff x="427" y="960"/>
            <a:chExt cx="5029" cy="2755"/>
          </a:xfrm>
        </p:grpSpPr>
        <p:sp>
          <p:nvSpPr>
            <p:cNvPr id="1113092" name="Rectangle 4"/>
            <p:cNvSpPr>
              <a:spLocks noChangeArrowheads="1"/>
            </p:cNvSpPr>
            <p:nvPr/>
          </p:nvSpPr>
          <p:spPr bwMode="auto">
            <a:xfrm>
              <a:off x="3925" y="2852"/>
              <a:ext cx="1531" cy="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b="1"/>
                <a:t>&gt;300</a:t>
              </a:r>
            </a:p>
          </p:txBody>
        </p:sp>
        <p:sp>
          <p:nvSpPr>
            <p:cNvPr id="1113093" name="Rectangle 5"/>
            <p:cNvSpPr>
              <a:spLocks noChangeArrowheads="1"/>
            </p:cNvSpPr>
            <p:nvPr/>
          </p:nvSpPr>
          <p:spPr bwMode="auto">
            <a:xfrm>
              <a:off x="2441" y="2852"/>
              <a:ext cx="1484" cy="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b="1"/>
                <a:t>30 - 300</a:t>
              </a:r>
            </a:p>
          </p:txBody>
        </p:sp>
        <p:sp>
          <p:nvSpPr>
            <p:cNvPr id="1113094" name="Rectangle 6"/>
            <p:cNvSpPr>
              <a:spLocks noChangeArrowheads="1"/>
            </p:cNvSpPr>
            <p:nvPr/>
          </p:nvSpPr>
          <p:spPr bwMode="auto">
            <a:xfrm>
              <a:off x="1638" y="2852"/>
              <a:ext cx="803" cy="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b="1"/>
                <a:t>&lt; 30</a:t>
              </a:r>
            </a:p>
          </p:txBody>
        </p:sp>
        <p:sp>
          <p:nvSpPr>
            <p:cNvPr id="1113095" name="Rectangle 7"/>
            <p:cNvSpPr>
              <a:spLocks noChangeArrowheads="1"/>
            </p:cNvSpPr>
            <p:nvPr/>
          </p:nvSpPr>
          <p:spPr bwMode="auto">
            <a:xfrm>
              <a:off x="427" y="2852"/>
              <a:ext cx="1211" cy="863"/>
            </a:xfrm>
            <a:prstGeom prst="rect">
              <a:avLst/>
            </a:prstGeom>
            <a:noFill/>
            <a:ln>
              <a:noFill/>
            </a:ln>
            <a:effectLst/>
            <a:extLst>
              <a:ext uri="{909E8E84-426E-40DD-AFC4-6F175D3DCCD1}">
                <a14:hiddenFill xmlns:a14="http://schemas.microsoft.com/office/drawing/2010/main" xmlns="">
                  <a:gradFill rotWithShape="0">
                    <a:gsLst>
                      <a:gs pos="0">
                        <a:schemeClr val="accent2"/>
                      </a:gs>
                      <a:gs pos="50000">
                        <a:srgbClr val="6699FF"/>
                      </a:gs>
                      <a:gs pos="100000">
                        <a:schemeClr val="accent2"/>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b="1" dirty="0">
                  <a:solidFill>
                    <a:srgbClr val="FF0000"/>
                  </a:solidFill>
                </a:rPr>
                <a:t>Urine albumin/</a:t>
              </a:r>
            </a:p>
            <a:p>
              <a:pPr algn="ctr">
                <a:spcBef>
                  <a:spcPct val="0"/>
                </a:spcBef>
                <a:buClrTx/>
                <a:buSzTx/>
                <a:buFontTx/>
                <a:buNone/>
              </a:pPr>
              <a:r>
                <a:rPr lang="en-US" altLang="el-GR" b="1" dirty="0">
                  <a:solidFill>
                    <a:srgbClr val="FF0000"/>
                  </a:solidFill>
                </a:rPr>
                <a:t>Cr</a:t>
              </a:r>
              <a:r>
                <a:rPr lang="en-US" altLang="el-GR" b="1" baseline="30000" dirty="0">
                  <a:solidFill>
                    <a:srgbClr val="FF0000"/>
                  </a:solidFill>
                </a:rPr>
                <a:t>#</a:t>
              </a:r>
              <a:r>
                <a:rPr lang="en-US" altLang="el-GR" b="1" dirty="0">
                  <a:solidFill>
                    <a:srgbClr val="FF0000"/>
                  </a:solidFill>
                </a:rPr>
                <a:t> ratio (mg/gm)</a:t>
              </a:r>
            </a:p>
          </p:txBody>
        </p:sp>
        <p:sp>
          <p:nvSpPr>
            <p:cNvPr id="1113096" name="Rectangle 8"/>
            <p:cNvSpPr>
              <a:spLocks noChangeArrowheads="1"/>
            </p:cNvSpPr>
            <p:nvPr/>
          </p:nvSpPr>
          <p:spPr bwMode="auto">
            <a:xfrm>
              <a:off x="3925" y="2245"/>
              <a:ext cx="1531" cy="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b="1"/>
                <a:t>&gt;300</a:t>
              </a:r>
            </a:p>
          </p:txBody>
        </p:sp>
        <p:sp>
          <p:nvSpPr>
            <p:cNvPr id="1113097" name="Rectangle 9"/>
            <p:cNvSpPr>
              <a:spLocks noChangeArrowheads="1"/>
            </p:cNvSpPr>
            <p:nvPr/>
          </p:nvSpPr>
          <p:spPr bwMode="auto">
            <a:xfrm>
              <a:off x="2441" y="2245"/>
              <a:ext cx="1484" cy="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b="1"/>
                <a:t>30 - 300</a:t>
              </a:r>
            </a:p>
          </p:txBody>
        </p:sp>
        <p:sp>
          <p:nvSpPr>
            <p:cNvPr id="1113098" name="Rectangle 10"/>
            <p:cNvSpPr>
              <a:spLocks noChangeArrowheads="1"/>
            </p:cNvSpPr>
            <p:nvPr/>
          </p:nvSpPr>
          <p:spPr bwMode="auto">
            <a:xfrm>
              <a:off x="1638" y="2245"/>
              <a:ext cx="803" cy="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b="1" dirty="0"/>
                <a:t>&lt; 30</a:t>
              </a:r>
            </a:p>
          </p:txBody>
        </p:sp>
        <p:sp>
          <p:nvSpPr>
            <p:cNvPr id="1113099" name="Rectangle 11"/>
            <p:cNvSpPr>
              <a:spLocks noChangeArrowheads="1"/>
            </p:cNvSpPr>
            <p:nvPr/>
          </p:nvSpPr>
          <p:spPr bwMode="auto">
            <a:xfrm>
              <a:off x="427" y="2245"/>
              <a:ext cx="1211" cy="607"/>
            </a:xfrm>
            <a:prstGeom prst="rect">
              <a:avLst/>
            </a:prstGeom>
            <a:noFill/>
            <a:ln>
              <a:noFill/>
            </a:ln>
            <a:effectLst/>
            <a:extLst>
              <a:ext uri="{909E8E84-426E-40DD-AFC4-6F175D3DCCD1}">
                <a14:hiddenFill xmlns:a14="http://schemas.microsoft.com/office/drawing/2010/main" xmlns="">
                  <a:gradFill rotWithShape="0">
                    <a:gsLst>
                      <a:gs pos="0">
                        <a:schemeClr val="accent2"/>
                      </a:gs>
                      <a:gs pos="50000">
                        <a:srgbClr val="6699FF"/>
                      </a:gs>
                      <a:gs pos="100000">
                        <a:schemeClr val="accent2"/>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b="1">
                  <a:solidFill>
                    <a:srgbClr val="FF0000"/>
                  </a:solidFill>
                </a:rPr>
                <a:t>Urine AER</a:t>
              </a:r>
            </a:p>
            <a:p>
              <a:pPr algn="ctr">
                <a:spcBef>
                  <a:spcPct val="0"/>
                </a:spcBef>
                <a:buClrTx/>
                <a:buSzTx/>
                <a:buFontTx/>
                <a:buNone/>
              </a:pPr>
              <a:r>
                <a:rPr lang="en-US" altLang="el-GR" b="1">
                  <a:solidFill>
                    <a:srgbClr val="FF0000"/>
                  </a:solidFill>
                </a:rPr>
                <a:t>(mg/24h)</a:t>
              </a:r>
            </a:p>
          </p:txBody>
        </p:sp>
        <p:sp>
          <p:nvSpPr>
            <p:cNvPr id="1113100" name="Rectangle 12"/>
            <p:cNvSpPr>
              <a:spLocks noChangeArrowheads="1"/>
            </p:cNvSpPr>
            <p:nvPr/>
          </p:nvSpPr>
          <p:spPr bwMode="auto">
            <a:xfrm>
              <a:off x="3925" y="1637"/>
              <a:ext cx="1531" cy="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b="1"/>
                <a:t>&gt;200</a:t>
              </a:r>
            </a:p>
          </p:txBody>
        </p:sp>
        <p:sp>
          <p:nvSpPr>
            <p:cNvPr id="1113101" name="Rectangle 13"/>
            <p:cNvSpPr>
              <a:spLocks noChangeArrowheads="1"/>
            </p:cNvSpPr>
            <p:nvPr/>
          </p:nvSpPr>
          <p:spPr bwMode="auto">
            <a:xfrm>
              <a:off x="2441" y="1637"/>
              <a:ext cx="1484" cy="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b="1"/>
                <a:t>20 - 200</a:t>
              </a:r>
            </a:p>
          </p:txBody>
        </p:sp>
        <p:sp>
          <p:nvSpPr>
            <p:cNvPr id="1113102" name="Rectangle 14"/>
            <p:cNvSpPr>
              <a:spLocks noChangeArrowheads="1"/>
            </p:cNvSpPr>
            <p:nvPr/>
          </p:nvSpPr>
          <p:spPr bwMode="auto">
            <a:xfrm>
              <a:off x="1638" y="1637"/>
              <a:ext cx="803" cy="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b="1"/>
                <a:t>&lt; 20</a:t>
              </a:r>
            </a:p>
          </p:txBody>
        </p:sp>
        <p:sp>
          <p:nvSpPr>
            <p:cNvPr id="1113103" name="Rectangle 15"/>
            <p:cNvSpPr>
              <a:spLocks noChangeArrowheads="1"/>
            </p:cNvSpPr>
            <p:nvPr/>
          </p:nvSpPr>
          <p:spPr bwMode="auto">
            <a:xfrm>
              <a:off x="427" y="1637"/>
              <a:ext cx="1211" cy="608"/>
            </a:xfrm>
            <a:prstGeom prst="rect">
              <a:avLst/>
            </a:prstGeom>
            <a:noFill/>
            <a:ln>
              <a:noFill/>
            </a:ln>
            <a:effectLst/>
            <a:extLst>
              <a:ext uri="{909E8E84-426E-40DD-AFC4-6F175D3DCCD1}">
                <a14:hiddenFill xmlns:a14="http://schemas.microsoft.com/office/drawing/2010/main" xmlns="">
                  <a:gradFill rotWithShape="0">
                    <a:gsLst>
                      <a:gs pos="0">
                        <a:schemeClr val="accent2"/>
                      </a:gs>
                      <a:gs pos="50000">
                        <a:srgbClr val="6699FF"/>
                      </a:gs>
                      <a:gs pos="100000">
                        <a:schemeClr val="accent2"/>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b="1" dirty="0">
                  <a:solidFill>
                    <a:srgbClr val="FF0000"/>
                  </a:solidFill>
                </a:rPr>
                <a:t>Urine AER</a:t>
              </a:r>
            </a:p>
            <a:p>
              <a:pPr algn="ctr">
                <a:spcBef>
                  <a:spcPct val="0"/>
                </a:spcBef>
                <a:buClrTx/>
                <a:buSzTx/>
                <a:buFontTx/>
                <a:buNone/>
              </a:pPr>
              <a:r>
                <a:rPr lang="en-US" altLang="el-GR" b="1" dirty="0">
                  <a:solidFill>
                    <a:srgbClr val="FF0000"/>
                  </a:solidFill>
                </a:rPr>
                <a:t>(</a:t>
              </a:r>
              <a:r>
                <a:rPr lang="en-US" altLang="el-GR" b="1" dirty="0">
                  <a:solidFill>
                    <a:srgbClr val="FF0000"/>
                  </a:solidFill>
                  <a:sym typeface="Symbol" panose="05050102010706020507" pitchFamily="18" charset="2"/>
                </a:rPr>
                <a:t></a:t>
              </a:r>
              <a:r>
                <a:rPr lang="en-US" altLang="el-GR" b="1" dirty="0">
                  <a:solidFill>
                    <a:srgbClr val="FF0000"/>
                  </a:solidFill>
                </a:rPr>
                <a:t>g/min)</a:t>
              </a:r>
            </a:p>
          </p:txBody>
        </p:sp>
        <p:sp>
          <p:nvSpPr>
            <p:cNvPr id="1113104" name="Rectangle 16"/>
            <p:cNvSpPr>
              <a:spLocks noChangeArrowheads="1"/>
            </p:cNvSpPr>
            <p:nvPr/>
          </p:nvSpPr>
          <p:spPr bwMode="auto">
            <a:xfrm>
              <a:off x="3925" y="960"/>
              <a:ext cx="1531" cy="677"/>
            </a:xfrm>
            <a:prstGeom prst="rect">
              <a:avLst/>
            </a:prstGeom>
            <a:gradFill rotWithShape="0">
              <a:gsLst>
                <a:gs pos="0">
                  <a:srgbClr val="3399FF"/>
                </a:gs>
                <a:gs pos="50000">
                  <a:srgbClr val="3399FF">
                    <a:gamma/>
                    <a:tint val="43137"/>
                    <a:invGamma/>
                  </a:srgbClr>
                </a:gs>
                <a:gs pos="100000">
                  <a:srgbClr val="3399FF"/>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sz="1800" b="1">
                  <a:solidFill>
                    <a:srgbClr val="002060"/>
                  </a:solidFill>
                </a:rPr>
                <a:t>Macro-albuminuria</a:t>
              </a:r>
            </a:p>
          </p:txBody>
        </p:sp>
        <p:sp>
          <p:nvSpPr>
            <p:cNvPr id="1113105" name="Rectangle 17"/>
            <p:cNvSpPr>
              <a:spLocks noChangeArrowheads="1"/>
            </p:cNvSpPr>
            <p:nvPr/>
          </p:nvSpPr>
          <p:spPr bwMode="auto">
            <a:xfrm>
              <a:off x="2441" y="960"/>
              <a:ext cx="1484" cy="677"/>
            </a:xfrm>
            <a:prstGeom prst="rect">
              <a:avLst/>
            </a:prstGeom>
            <a:gradFill rotWithShape="0">
              <a:gsLst>
                <a:gs pos="0">
                  <a:srgbClr val="3399FF"/>
                </a:gs>
                <a:gs pos="50000">
                  <a:srgbClr val="3399FF">
                    <a:gamma/>
                    <a:tint val="43137"/>
                    <a:invGamma/>
                  </a:srgbClr>
                </a:gs>
                <a:gs pos="100000">
                  <a:srgbClr val="3399FF"/>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sz="1800" b="1">
                  <a:solidFill>
                    <a:srgbClr val="002060"/>
                  </a:solidFill>
                </a:rPr>
                <a:t>Micro-albuminuria</a:t>
              </a:r>
            </a:p>
          </p:txBody>
        </p:sp>
        <p:sp>
          <p:nvSpPr>
            <p:cNvPr id="1113106" name="Rectangle 18"/>
            <p:cNvSpPr>
              <a:spLocks noChangeArrowheads="1"/>
            </p:cNvSpPr>
            <p:nvPr/>
          </p:nvSpPr>
          <p:spPr bwMode="auto">
            <a:xfrm>
              <a:off x="1638" y="960"/>
              <a:ext cx="803" cy="677"/>
            </a:xfrm>
            <a:prstGeom prst="rect">
              <a:avLst/>
            </a:prstGeom>
            <a:gradFill rotWithShape="0">
              <a:gsLst>
                <a:gs pos="0">
                  <a:srgbClr val="3399FF"/>
                </a:gs>
                <a:gs pos="50000">
                  <a:srgbClr val="3399FF">
                    <a:gamma/>
                    <a:tint val="43137"/>
                    <a:invGamma/>
                  </a:srgbClr>
                </a:gs>
                <a:gs pos="100000">
                  <a:srgbClr val="3399FF"/>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sz="1800" b="1">
                  <a:solidFill>
                    <a:srgbClr val="002060"/>
                  </a:solidFill>
                </a:rPr>
                <a:t>Normal</a:t>
              </a:r>
            </a:p>
          </p:txBody>
        </p:sp>
        <p:sp>
          <p:nvSpPr>
            <p:cNvPr id="1113107" name="Rectangle 19"/>
            <p:cNvSpPr>
              <a:spLocks noChangeArrowheads="1"/>
            </p:cNvSpPr>
            <p:nvPr/>
          </p:nvSpPr>
          <p:spPr bwMode="auto">
            <a:xfrm>
              <a:off x="427" y="960"/>
              <a:ext cx="1211" cy="677"/>
            </a:xfrm>
            <a:prstGeom prst="rect">
              <a:avLst/>
            </a:prstGeom>
            <a:gradFill rotWithShape="0">
              <a:gsLst>
                <a:gs pos="0">
                  <a:srgbClr val="3399FF"/>
                </a:gs>
                <a:gs pos="50000">
                  <a:srgbClr val="3399FF">
                    <a:gamma/>
                    <a:tint val="43137"/>
                    <a:invGamma/>
                  </a:srgbClr>
                </a:gs>
                <a:gs pos="100000">
                  <a:srgbClr val="3399FF"/>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nSpc>
                  <a:spcPct val="120000"/>
                </a:lnSpc>
                <a:buClr>
                  <a:schemeClr val="hlink"/>
                </a:buClr>
                <a:buFont typeface="Arial" panose="020B0604020202020204" pitchFamily="34" charset="0"/>
                <a:buChar char="►"/>
                <a:defRPr sz="1600">
                  <a:solidFill>
                    <a:schemeClr val="tx1"/>
                  </a:solidFill>
                  <a:latin typeface="Verdana" panose="020B0604030504040204" pitchFamily="34" charset="0"/>
                </a:defRPr>
              </a:lvl1pPr>
              <a:lvl2pPr>
                <a:lnSpc>
                  <a:spcPct val="120000"/>
                </a:lnSpc>
                <a:spcBef>
                  <a:spcPct val="50000"/>
                </a:spcBef>
                <a:buChar char="–"/>
                <a:defRPr sz="1400">
                  <a:solidFill>
                    <a:schemeClr val="tx1"/>
                  </a:solidFill>
                  <a:latin typeface="Verdana" panose="020B0604030504040204" pitchFamily="34" charset="0"/>
                </a:defRPr>
              </a:lvl2pPr>
              <a:lvl3pPr>
                <a:lnSpc>
                  <a:spcPct val="120000"/>
                </a:lnSpc>
                <a:spcBef>
                  <a:spcPct val="50000"/>
                </a:spcBef>
                <a:buChar char="•"/>
                <a:defRPr sz="1400">
                  <a:solidFill>
                    <a:schemeClr val="tx1"/>
                  </a:solidFill>
                  <a:latin typeface="Verdana" panose="020B060403050404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eaLnBrk="0" fontAlgn="base" hangingPunct="0">
                <a:spcBef>
                  <a:spcPct val="20000"/>
                </a:spcBef>
                <a:spcAft>
                  <a:spcPct val="0"/>
                </a:spcAft>
                <a:buChar char="»"/>
                <a:defRPr>
                  <a:solidFill>
                    <a:schemeClr val="tx1"/>
                  </a:solidFill>
                  <a:latin typeface="Arial" panose="020B0604020202020204" pitchFamily="34" charset="0"/>
                </a:defRPr>
              </a:lvl6pPr>
              <a:lvl7pPr eaLnBrk="0" fontAlgn="base" hangingPunct="0">
                <a:spcBef>
                  <a:spcPct val="20000"/>
                </a:spcBef>
                <a:spcAft>
                  <a:spcPct val="0"/>
                </a:spcAft>
                <a:buChar char="»"/>
                <a:defRPr>
                  <a:solidFill>
                    <a:schemeClr val="tx1"/>
                  </a:solidFill>
                  <a:latin typeface="Arial" panose="020B0604020202020204" pitchFamily="34" charset="0"/>
                </a:defRPr>
              </a:lvl7pPr>
              <a:lvl8pPr eaLnBrk="0" fontAlgn="base" hangingPunct="0">
                <a:spcBef>
                  <a:spcPct val="20000"/>
                </a:spcBef>
                <a:spcAft>
                  <a:spcPct val="0"/>
                </a:spcAft>
                <a:buChar char="»"/>
                <a:defRPr>
                  <a:solidFill>
                    <a:schemeClr val="tx1"/>
                  </a:solidFill>
                  <a:latin typeface="Arial" panose="020B0604020202020204" pitchFamily="34" charset="0"/>
                </a:defRPr>
              </a:lvl8pPr>
              <a:lvl9pPr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SzTx/>
                <a:buFontTx/>
                <a:buNone/>
              </a:pPr>
              <a:r>
                <a:rPr lang="en-US" altLang="el-GR" sz="1800" b="1" dirty="0">
                  <a:solidFill>
                    <a:srgbClr val="002060"/>
                  </a:solidFill>
                </a:rPr>
                <a:t>Parameter</a:t>
              </a:r>
            </a:p>
          </p:txBody>
        </p:sp>
        <p:sp>
          <p:nvSpPr>
            <p:cNvPr id="1113108" name="Line 20"/>
            <p:cNvSpPr>
              <a:spLocks noChangeShapeType="1"/>
            </p:cNvSpPr>
            <p:nvPr/>
          </p:nvSpPr>
          <p:spPr bwMode="auto">
            <a:xfrm>
              <a:off x="427" y="960"/>
              <a:ext cx="5029" cy="0"/>
            </a:xfrm>
            <a:prstGeom prst="line">
              <a:avLst/>
            </a:prstGeom>
            <a:noFill/>
            <a:ln w="12700" cap="sq">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el-GR" sz="2000"/>
            </a:p>
          </p:txBody>
        </p:sp>
        <p:sp>
          <p:nvSpPr>
            <p:cNvPr id="1113109" name="Line 21"/>
            <p:cNvSpPr>
              <a:spLocks noChangeShapeType="1"/>
            </p:cNvSpPr>
            <p:nvPr/>
          </p:nvSpPr>
          <p:spPr bwMode="auto">
            <a:xfrm>
              <a:off x="427" y="1637"/>
              <a:ext cx="5029" cy="0"/>
            </a:xfrm>
            <a:prstGeom prst="line">
              <a:avLst/>
            </a:prstGeom>
            <a:noFill/>
            <a:ln w="127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el-GR" sz="2000"/>
            </a:p>
          </p:txBody>
        </p:sp>
        <p:sp>
          <p:nvSpPr>
            <p:cNvPr id="1113110" name="Line 22"/>
            <p:cNvSpPr>
              <a:spLocks noChangeShapeType="1"/>
            </p:cNvSpPr>
            <p:nvPr/>
          </p:nvSpPr>
          <p:spPr bwMode="auto">
            <a:xfrm>
              <a:off x="427" y="2245"/>
              <a:ext cx="5029" cy="0"/>
            </a:xfrm>
            <a:prstGeom prst="line">
              <a:avLst/>
            </a:prstGeom>
            <a:noFill/>
            <a:ln w="127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el-GR" sz="2000"/>
            </a:p>
          </p:txBody>
        </p:sp>
        <p:sp>
          <p:nvSpPr>
            <p:cNvPr id="1113111" name="Line 23"/>
            <p:cNvSpPr>
              <a:spLocks noChangeShapeType="1"/>
            </p:cNvSpPr>
            <p:nvPr/>
          </p:nvSpPr>
          <p:spPr bwMode="auto">
            <a:xfrm>
              <a:off x="427" y="2852"/>
              <a:ext cx="5029" cy="0"/>
            </a:xfrm>
            <a:prstGeom prst="line">
              <a:avLst/>
            </a:prstGeom>
            <a:noFill/>
            <a:ln w="127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el-GR" sz="2000"/>
            </a:p>
          </p:txBody>
        </p:sp>
        <p:sp>
          <p:nvSpPr>
            <p:cNvPr id="1113112" name="Line 24"/>
            <p:cNvSpPr>
              <a:spLocks noChangeShapeType="1"/>
            </p:cNvSpPr>
            <p:nvPr/>
          </p:nvSpPr>
          <p:spPr bwMode="auto">
            <a:xfrm>
              <a:off x="427" y="3715"/>
              <a:ext cx="5029" cy="0"/>
            </a:xfrm>
            <a:prstGeom prst="line">
              <a:avLst/>
            </a:prstGeom>
            <a:noFill/>
            <a:ln w="12700" cap="sq">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el-GR" sz="2000"/>
            </a:p>
          </p:txBody>
        </p:sp>
        <p:sp>
          <p:nvSpPr>
            <p:cNvPr id="1113113" name="Line 25"/>
            <p:cNvSpPr>
              <a:spLocks noChangeShapeType="1"/>
            </p:cNvSpPr>
            <p:nvPr/>
          </p:nvSpPr>
          <p:spPr bwMode="auto">
            <a:xfrm>
              <a:off x="427" y="960"/>
              <a:ext cx="0" cy="2755"/>
            </a:xfrm>
            <a:prstGeom prst="line">
              <a:avLst/>
            </a:prstGeom>
            <a:noFill/>
            <a:ln w="12700" cap="sq">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el-GR" sz="2000"/>
            </a:p>
          </p:txBody>
        </p:sp>
        <p:sp>
          <p:nvSpPr>
            <p:cNvPr id="1113114" name="Line 26"/>
            <p:cNvSpPr>
              <a:spLocks noChangeShapeType="1"/>
            </p:cNvSpPr>
            <p:nvPr/>
          </p:nvSpPr>
          <p:spPr bwMode="auto">
            <a:xfrm>
              <a:off x="1638" y="960"/>
              <a:ext cx="0" cy="2755"/>
            </a:xfrm>
            <a:prstGeom prst="line">
              <a:avLst/>
            </a:prstGeom>
            <a:noFill/>
            <a:ln w="127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el-GR" sz="2000"/>
            </a:p>
          </p:txBody>
        </p:sp>
        <p:sp>
          <p:nvSpPr>
            <p:cNvPr id="1113115" name="Line 27"/>
            <p:cNvSpPr>
              <a:spLocks noChangeShapeType="1"/>
            </p:cNvSpPr>
            <p:nvPr/>
          </p:nvSpPr>
          <p:spPr bwMode="auto">
            <a:xfrm>
              <a:off x="2441" y="960"/>
              <a:ext cx="0" cy="2755"/>
            </a:xfrm>
            <a:prstGeom prst="line">
              <a:avLst/>
            </a:prstGeom>
            <a:noFill/>
            <a:ln w="127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el-GR" sz="2000"/>
            </a:p>
          </p:txBody>
        </p:sp>
        <p:sp>
          <p:nvSpPr>
            <p:cNvPr id="1113116" name="Line 28"/>
            <p:cNvSpPr>
              <a:spLocks noChangeShapeType="1"/>
            </p:cNvSpPr>
            <p:nvPr/>
          </p:nvSpPr>
          <p:spPr bwMode="auto">
            <a:xfrm>
              <a:off x="3925" y="960"/>
              <a:ext cx="0" cy="2755"/>
            </a:xfrm>
            <a:prstGeom prst="line">
              <a:avLst/>
            </a:prstGeom>
            <a:noFill/>
            <a:ln w="127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el-GR" sz="2000"/>
            </a:p>
          </p:txBody>
        </p:sp>
        <p:sp>
          <p:nvSpPr>
            <p:cNvPr id="1113117" name="Line 29"/>
            <p:cNvSpPr>
              <a:spLocks noChangeShapeType="1"/>
            </p:cNvSpPr>
            <p:nvPr/>
          </p:nvSpPr>
          <p:spPr bwMode="auto">
            <a:xfrm>
              <a:off x="5456" y="960"/>
              <a:ext cx="0" cy="2755"/>
            </a:xfrm>
            <a:prstGeom prst="line">
              <a:avLst/>
            </a:prstGeom>
            <a:noFill/>
            <a:ln w="12700" cap="sq">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el-GR" sz="2000"/>
            </a:p>
          </p:txBody>
        </p:sp>
      </p:grpSp>
      <p:sp>
        <p:nvSpPr>
          <p:cNvPr id="1113118" name="Text Box 30"/>
          <p:cNvSpPr txBox="1">
            <a:spLocks noChangeArrowheads="1"/>
          </p:cNvSpPr>
          <p:nvPr/>
        </p:nvSpPr>
        <p:spPr bwMode="auto">
          <a:xfrm>
            <a:off x="1295400" y="6096000"/>
            <a:ext cx="7620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l-GR" b="1">
                <a:solidFill>
                  <a:schemeClr val="tx2"/>
                </a:solidFill>
              </a:rPr>
              <a:t>AER=Albumin excretion rate      CR</a:t>
            </a:r>
            <a:r>
              <a:rPr lang="en-US" altLang="el-GR" b="1" baseline="30000">
                <a:solidFill>
                  <a:schemeClr val="tx2"/>
                </a:solidFill>
              </a:rPr>
              <a:t>#</a:t>
            </a:r>
            <a:r>
              <a:rPr lang="en-US" altLang="el-GR" b="1">
                <a:solidFill>
                  <a:schemeClr val="tx2"/>
                </a:solidFill>
              </a:rPr>
              <a:t> =creatinine</a:t>
            </a:r>
          </a:p>
        </p:txBody>
      </p:sp>
    </p:spTree>
    <p:extLst>
      <p:ext uri="{BB962C8B-B14F-4D97-AF65-F5344CB8AC3E}">
        <p14:creationId xmlns:p14="http://schemas.microsoft.com/office/powerpoint/2010/main" xmlns="" val="100257269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604196" y="0"/>
            <a:ext cx="4432300" cy="6477000"/>
          </a:xfrm>
          <a:prstGeom prst="rect">
            <a:avLst/>
          </a:prstGeom>
        </p:spPr>
      </p:pic>
      <p:sp>
        <p:nvSpPr>
          <p:cNvPr id="4" name="TextBox 3">
            <a:extLst>
              <a:ext uri="{FF2B5EF4-FFF2-40B4-BE49-F238E27FC236}">
                <a16:creationId xmlns:a16="http://schemas.microsoft.com/office/drawing/2014/main" xmlns="" id="{967BF36E-415F-4892-9D6C-7EB3820E97CA}"/>
              </a:ext>
            </a:extLst>
          </p:cNvPr>
          <p:cNvSpPr txBox="1"/>
          <p:nvPr/>
        </p:nvSpPr>
        <p:spPr>
          <a:xfrm>
            <a:off x="899592" y="1268760"/>
            <a:ext cx="3976858" cy="369332"/>
          </a:xfrm>
          <a:prstGeom prst="rect">
            <a:avLst/>
          </a:prstGeom>
          <a:noFill/>
        </p:spPr>
        <p:txBody>
          <a:bodyPr wrap="none" rtlCol="0">
            <a:spAutoFit/>
          </a:bodyPr>
          <a:lstStyle/>
          <a:p>
            <a:r>
              <a:rPr lang="el-GR" b="1" dirty="0"/>
              <a:t>Κατάταξη χρονίας νεφρικής νόσου</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17500" y="0"/>
            <a:ext cx="8509000" cy="46990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8980B91-2E3B-481A-BDC6-B10567F503CA}"/>
              </a:ext>
            </a:extLst>
          </p:cNvPr>
          <p:cNvSpPr txBox="1"/>
          <p:nvPr/>
        </p:nvSpPr>
        <p:spPr>
          <a:xfrm>
            <a:off x="35496" y="404664"/>
            <a:ext cx="8461804" cy="4678204"/>
          </a:xfrm>
          <a:prstGeom prst="rect">
            <a:avLst/>
          </a:prstGeom>
          <a:noFill/>
        </p:spPr>
        <p:txBody>
          <a:bodyPr wrap="none" rtlCol="0">
            <a:spAutoFit/>
          </a:bodyPr>
          <a:lstStyle/>
          <a:p>
            <a:r>
              <a:rPr lang="el-GR" sz="3200" dirty="0"/>
              <a:t>Επιδημιολογία</a:t>
            </a:r>
          </a:p>
          <a:p>
            <a:endParaRPr lang="el-GR" sz="3200" dirty="0"/>
          </a:p>
          <a:p>
            <a:r>
              <a:rPr lang="el-GR" b="1" dirty="0"/>
              <a:t>Σακχαρώδης διαβήτης τύπου 1</a:t>
            </a:r>
          </a:p>
          <a:p>
            <a:r>
              <a:rPr lang="el-GR" dirty="0"/>
              <a:t>20-30% έχουν μικροαλβουμινουρία  μετά 15 έτη</a:t>
            </a:r>
          </a:p>
          <a:p>
            <a:r>
              <a:rPr lang="el-GR" dirty="0"/>
              <a:t>50% απο αυτούς εξελίσσονται σε προχωρημένη νόσο</a:t>
            </a:r>
          </a:p>
          <a:p>
            <a:r>
              <a:rPr lang="el-GR" dirty="0"/>
              <a:t>Μακροαλβουμινουρία δεν εξελίσεται πάντα σε τελικού σταδίου νεφρική νόσο</a:t>
            </a:r>
          </a:p>
          <a:p>
            <a:endParaRPr lang="el-GR" dirty="0"/>
          </a:p>
          <a:p>
            <a:r>
              <a:rPr lang="el-GR" b="1" dirty="0"/>
              <a:t>Σακχαρώδης διαβήτης τύπου 2(απο τη μελέτη </a:t>
            </a:r>
            <a:r>
              <a:rPr lang="en-US" b="1" dirty="0"/>
              <a:t>UKPDS</a:t>
            </a:r>
            <a:r>
              <a:rPr lang="el-GR" b="1" dirty="0"/>
              <a:t>)</a:t>
            </a:r>
          </a:p>
          <a:p>
            <a:r>
              <a:rPr lang="en-US" dirty="0"/>
              <a:t>10 </a:t>
            </a:r>
            <a:r>
              <a:rPr lang="el-GR" dirty="0"/>
              <a:t>χρόνια μετά τη διάγνωση ο επιπολασμός </a:t>
            </a:r>
            <a:r>
              <a:rPr lang="el-GR" dirty="0">
                <a:solidFill>
                  <a:prstClr val="black"/>
                </a:solidFill>
              </a:rPr>
              <a:t>μικροαλβουμινουρίας, </a:t>
            </a:r>
          </a:p>
          <a:p>
            <a:r>
              <a:rPr lang="el-GR" dirty="0">
                <a:solidFill>
                  <a:prstClr val="black"/>
                </a:solidFill>
              </a:rPr>
              <a:t>μακροαλβουμινουρίας και κρεατινίνης &gt;2 </a:t>
            </a:r>
            <a:r>
              <a:rPr lang="en-US" dirty="0">
                <a:solidFill>
                  <a:prstClr val="black"/>
                </a:solidFill>
              </a:rPr>
              <a:t>mg/dl, </a:t>
            </a:r>
            <a:r>
              <a:rPr lang="el-GR" dirty="0">
                <a:solidFill>
                  <a:prstClr val="black"/>
                </a:solidFill>
              </a:rPr>
              <a:t>ήταν 25, 5 , και 0.8 %</a:t>
            </a:r>
            <a:r>
              <a:rPr lang="en-US" dirty="0">
                <a:solidFill>
                  <a:prstClr val="black"/>
                </a:solidFill>
              </a:rPr>
              <a:t> </a:t>
            </a:r>
            <a:r>
              <a:rPr lang="el-GR" dirty="0">
                <a:solidFill>
                  <a:prstClr val="black"/>
                </a:solidFill>
              </a:rPr>
              <a:t>αντίστοιχα.</a:t>
            </a:r>
          </a:p>
          <a:p>
            <a:r>
              <a:rPr lang="el-GR" dirty="0">
                <a:solidFill>
                  <a:prstClr val="black"/>
                </a:solidFill>
              </a:rPr>
              <a:t>Ο ετήσιος ρυθμός αλλαγής σταδίου υπολογίζεται σε 2%, 2.8% και 2.3%</a:t>
            </a:r>
          </a:p>
          <a:p>
            <a:r>
              <a:rPr lang="el-GR" dirty="0">
                <a:solidFill>
                  <a:prstClr val="black"/>
                </a:solidFill>
              </a:rPr>
              <a:t>Σε άτομα με κρεατινίνης &gt;2 </a:t>
            </a:r>
            <a:r>
              <a:rPr lang="en-US" dirty="0">
                <a:solidFill>
                  <a:prstClr val="black"/>
                </a:solidFill>
              </a:rPr>
              <a:t>mg/dl</a:t>
            </a:r>
            <a:r>
              <a:rPr lang="el-GR" dirty="0">
                <a:solidFill>
                  <a:prstClr val="black"/>
                </a:solidFill>
              </a:rPr>
              <a:t> ο μέσος χρόνος μέχρι την αιμοκάθαρση</a:t>
            </a:r>
          </a:p>
          <a:p>
            <a:r>
              <a:rPr lang="el-GR" dirty="0">
                <a:solidFill>
                  <a:prstClr val="black"/>
                </a:solidFill>
              </a:rPr>
              <a:t> ήταν 2.5 χρόνια</a:t>
            </a:r>
            <a:endParaRPr lang="el-GR" dirty="0"/>
          </a:p>
          <a:p>
            <a:endParaRPr lang="el-GR" b="1" dirty="0"/>
          </a:p>
          <a:p>
            <a:endParaRPr lang="en-US" dirty="0"/>
          </a:p>
        </p:txBody>
      </p:sp>
    </p:spTree>
    <p:extLst>
      <p:ext uri="{BB962C8B-B14F-4D97-AF65-F5344CB8AC3E}">
        <p14:creationId xmlns:p14="http://schemas.microsoft.com/office/powerpoint/2010/main" xmlns="" val="41793200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err="1"/>
              <a:t>Προδιαθεσικοί</a:t>
            </a:r>
            <a:r>
              <a:rPr lang="el-GR" sz="2800" dirty="0"/>
              <a:t> παράγοντες Διαβητικής Νεφροπάθειας</a:t>
            </a:r>
          </a:p>
        </p:txBody>
      </p:sp>
      <p:sp>
        <p:nvSpPr>
          <p:cNvPr id="3" name="Θέση περιεχομένου 2"/>
          <p:cNvSpPr>
            <a:spLocks noGrp="1"/>
          </p:cNvSpPr>
          <p:nvPr>
            <p:ph idx="1"/>
          </p:nvPr>
        </p:nvSpPr>
        <p:spPr>
          <a:xfrm>
            <a:off x="1370013" y="1827212"/>
            <a:ext cx="7313612" cy="4554115"/>
          </a:xfrm>
        </p:spPr>
        <p:txBody>
          <a:bodyPr/>
          <a:lstStyle/>
          <a:p>
            <a:r>
              <a:rPr lang="el-GR" dirty="0">
                <a:latin typeface="Calibri" panose="020F0502020204030204" pitchFamily="34" charset="0"/>
                <a:cs typeface="Calibri" panose="020F0502020204030204" pitchFamily="34" charset="0"/>
              </a:rPr>
              <a:t>Γενετικοί</a:t>
            </a:r>
          </a:p>
          <a:p>
            <a:r>
              <a:rPr lang="el-GR" dirty="0">
                <a:latin typeface="Calibri" panose="020F0502020204030204" pitchFamily="34" charset="0"/>
                <a:cs typeface="Calibri" panose="020F0502020204030204" pitchFamily="34" charset="0"/>
              </a:rPr>
              <a:t>Διάρκεια του Σακχαρώδη Διαβήτη</a:t>
            </a:r>
          </a:p>
          <a:p>
            <a:r>
              <a:rPr lang="el-GR" dirty="0">
                <a:latin typeface="Calibri" panose="020F0502020204030204" pitchFamily="34" charset="0"/>
                <a:cs typeface="Calibri" panose="020F0502020204030204" pitchFamily="34" charset="0"/>
              </a:rPr>
              <a:t>Η ρύθμιση του Σακχάρου</a:t>
            </a:r>
          </a:p>
          <a:p>
            <a:r>
              <a:rPr lang="el-GR" dirty="0" err="1">
                <a:latin typeface="Calibri" panose="020F0502020204030204" pitchFamily="34" charset="0"/>
                <a:cs typeface="Calibri" panose="020F0502020204030204" pitchFamily="34" charset="0"/>
              </a:rPr>
              <a:t>Λευκωματινουρία</a:t>
            </a:r>
            <a:endParaRPr lang="el-GR"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Η Αρτηριακή Υπέρταση</a:t>
            </a:r>
          </a:p>
          <a:p>
            <a:r>
              <a:rPr lang="el-GR" dirty="0">
                <a:latin typeface="Calibri" panose="020F0502020204030204" pitchFamily="34" charset="0"/>
                <a:cs typeface="Calibri" panose="020F0502020204030204" pitchFamily="34" charset="0"/>
              </a:rPr>
              <a:t>Ηλικία</a:t>
            </a:r>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Άρρεν φύλο</a:t>
            </a:r>
          </a:p>
          <a:p>
            <a:r>
              <a:rPr lang="el-GR" dirty="0">
                <a:latin typeface="Calibri" panose="020F0502020204030204" pitchFamily="34" charset="0"/>
                <a:cs typeface="Calibri" panose="020F0502020204030204" pitchFamily="34" charset="0"/>
              </a:rPr>
              <a:t>Φυλή</a:t>
            </a:r>
          </a:p>
          <a:p>
            <a:r>
              <a:rPr lang="el-GR" dirty="0">
                <a:latin typeface="Calibri" panose="020F0502020204030204" pitchFamily="34" charset="0"/>
                <a:cs typeface="Calibri" panose="020F0502020204030204" pitchFamily="34" charset="0"/>
              </a:rPr>
              <a:t>Το κάπνισμα</a:t>
            </a:r>
          </a:p>
          <a:p>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3840281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0013" y="980727"/>
            <a:ext cx="7313612" cy="463897"/>
          </a:xfrm>
        </p:spPr>
        <p:txBody>
          <a:bodyPr/>
          <a:lstStyle/>
          <a:p>
            <a:r>
              <a:rPr lang="el-GR" dirty="0"/>
              <a:t>Θεραπεία</a:t>
            </a:r>
          </a:p>
        </p:txBody>
      </p:sp>
      <p:sp>
        <p:nvSpPr>
          <p:cNvPr id="3" name="Θέση περιεχομένου 2"/>
          <p:cNvSpPr>
            <a:spLocks noGrp="1"/>
          </p:cNvSpPr>
          <p:nvPr>
            <p:ph idx="1"/>
          </p:nvPr>
        </p:nvSpPr>
        <p:spPr/>
        <p:txBody>
          <a:bodyPr/>
          <a:lstStyle/>
          <a:p>
            <a:r>
              <a:rPr lang="el-GR" dirty="0">
                <a:latin typeface="Calibri" panose="020F0502020204030204" pitchFamily="34" charset="0"/>
                <a:cs typeface="Calibri" panose="020F0502020204030204" pitchFamily="34" charset="0"/>
              </a:rPr>
              <a:t>Η καλή ρύθμιση του σακχάρου</a:t>
            </a:r>
          </a:p>
          <a:p>
            <a:r>
              <a:rPr lang="el-GR" dirty="0">
                <a:latin typeface="Calibri" panose="020F0502020204030204" pitchFamily="34" charset="0"/>
                <a:cs typeface="Calibri" panose="020F0502020204030204" pitchFamily="34" charset="0"/>
              </a:rPr>
              <a:t>Διατήρηση της αρτηριακής πίεσης &lt;130/80</a:t>
            </a:r>
            <a:r>
              <a:rPr lang="en-US" dirty="0">
                <a:latin typeface="Calibri" panose="020F0502020204030204" pitchFamily="34" charset="0"/>
                <a:cs typeface="Calibri" panose="020F0502020204030204" pitchFamily="34" charset="0"/>
              </a:rPr>
              <a:t> mmHg (</a:t>
            </a:r>
            <a:r>
              <a:rPr lang="el-GR" dirty="0" err="1">
                <a:latin typeface="Calibri" panose="020F0502020204030204" pitchFamily="34" charset="0"/>
                <a:cs typeface="Calibri" panose="020F0502020204030204" pitchFamily="34" charset="0"/>
              </a:rPr>
              <a:t>αΜΕΑ</a:t>
            </a:r>
            <a:r>
              <a:rPr lang="el-GR" dirty="0">
                <a:latin typeface="Calibri" panose="020F0502020204030204" pitchFamily="34" charset="0"/>
                <a:cs typeface="Calibri" panose="020F0502020204030204" pitchFamily="34" charset="0"/>
              </a:rPr>
              <a:t>, ΑΤ1 </a:t>
            </a:r>
            <a:r>
              <a:rPr lang="el-GR" dirty="0" err="1">
                <a:latin typeface="Calibri" panose="020F0502020204030204" pitchFamily="34" charset="0"/>
                <a:cs typeface="Calibri" panose="020F0502020204030204" pitchFamily="34" charset="0"/>
              </a:rPr>
              <a:t>αποκλειστές</a:t>
            </a:r>
            <a:r>
              <a:rPr lang="el-GR" dirty="0">
                <a:latin typeface="Calibri" panose="020F0502020204030204" pitchFamily="34" charset="0"/>
                <a:cs typeface="Calibri" panose="020F0502020204030204" pitchFamily="34" charset="0"/>
              </a:rPr>
              <a:t>)</a:t>
            </a:r>
          </a:p>
          <a:p>
            <a:r>
              <a:rPr lang="el-GR" dirty="0">
                <a:latin typeface="Calibri" panose="020F0502020204030204" pitchFamily="34" charset="0"/>
                <a:cs typeface="Calibri" panose="020F0502020204030204" pitchFamily="34" charset="0"/>
              </a:rPr>
              <a:t>Μείωση του προσλαμβανόμενου λευκώματος στα 0,8/</a:t>
            </a:r>
            <a:r>
              <a:rPr lang="el-GR" dirty="0" err="1">
                <a:latin typeface="Calibri" panose="020F0502020204030204" pitchFamily="34" charset="0"/>
                <a:cs typeface="Calibri" panose="020F0502020204030204" pitchFamily="34" charset="0"/>
              </a:rPr>
              <a:t>Kg</a:t>
            </a:r>
            <a:r>
              <a:rPr lang="el-GR" dirty="0">
                <a:latin typeface="Calibri" panose="020F0502020204030204" pitchFamily="34" charset="0"/>
                <a:cs typeface="Calibri" panose="020F0502020204030204" pitchFamily="34" charset="0"/>
              </a:rPr>
              <a:t> Σ.Β./ημέρα</a:t>
            </a:r>
          </a:p>
          <a:p>
            <a:r>
              <a:rPr lang="el-GR" dirty="0">
                <a:latin typeface="Calibri" panose="020F0502020204030204" pitchFamily="34" charset="0"/>
                <a:cs typeface="Calibri" panose="020F0502020204030204" pitchFamily="34" charset="0"/>
              </a:rPr>
              <a:t>Διακοπή του καπνίσματος</a:t>
            </a:r>
          </a:p>
          <a:p>
            <a:r>
              <a:rPr lang="el-GR" dirty="0">
                <a:latin typeface="Calibri" panose="020F0502020204030204" pitchFamily="34" charset="0"/>
                <a:cs typeface="Calibri" panose="020F0502020204030204" pitchFamily="34" charset="0"/>
              </a:rPr>
              <a:t>Αντιμετώπιση της </a:t>
            </a:r>
            <a:r>
              <a:rPr lang="el-GR" dirty="0" err="1">
                <a:latin typeface="Calibri" panose="020F0502020204030204" pitchFamily="34" charset="0"/>
                <a:cs typeface="Calibri" panose="020F0502020204030204" pitchFamily="34" charset="0"/>
              </a:rPr>
              <a:t>υπερλιπιδαιμίας</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56252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305800" cy="924712"/>
          </a:xfrm>
        </p:spPr>
        <p:txBody>
          <a:bodyPr anchor="ctr">
            <a:normAutofit fontScale="90000"/>
          </a:bodyPr>
          <a:lstStyle/>
          <a:p>
            <a:r>
              <a:rPr lang="el-GR" sz="3200" dirty="0"/>
              <a:t>Συνέπειες της αυξημένης ενεργοποίησης της </a:t>
            </a:r>
            <a:r>
              <a:rPr lang="en-US" sz="3200" dirty="0"/>
              <a:t>PKC</a:t>
            </a:r>
            <a:r>
              <a:rPr lang="el-GR" sz="3200" dirty="0"/>
              <a:t> λόγω της υπεργλυκαιμίας</a:t>
            </a:r>
          </a:p>
        </p:txBody>
      </p:sp>
      <p:sp>
        <p:nvSpPr>
          <p:cNvPr id="4" name="TextBox 3"/>
          <p:cNvSpPr txBox="1"/>
          <p:nvPr/>
        </p:nvSpPr>
        <p:spPr>
          <a:xfrm>
            <a:off x="1043608" y="6300028"/>
            <a:ext cx="4378122" cy="369332"/>
          </a:xfrm>
          <a:prstGeom prst="rect">
            <a:avLst/>
          </a:prstGeom>
          <a:noFill/>
        </p:spPr>
        <p:txBody>
          <a:bodyPr wrap="square" rtlCol="0">
            <a:spAutoFit/>
          </a:bodyPr>
          <a:lstStyle/>
          <a:p>
            <a:r>
              <a:rPr lang="en-US" dirty="0"/>
              <a:t>Brownlee M. Diabetes 54: 1615-25, 2005</a:t>
            </a:r>
            <a:endParaRPr lang="el-GR" dirty="0"/>
          </a:p>
        </p:txBody>
      </p:sp>
      <p:pic>
        <p:nvPicPr>
          <p:cNvPr id="5" name="Εικόνα 4"/>
          <p:cNvPicPr>
            <a:picLocks noChangeAspect="1"/>
          </p:cNvPicPr>
          <p:nvPr/>
        </p:nvPicPr>
        <p:blipFill>
          <a:blip r:embed="rId3" cstate="print"/>
          <a:stretch>
            <a:fillRect/>
          </a:stretch>
        </p:blipFill>
        <p:spPr>
          <a:xfrm>
            <a:off x="87067" y="1687384"/>
            <a:ext cx="9124022" cy="4261896"/>
          </a:xfrm>
          <a:prstGeom prst="rect">
            <a:avLst/>
          </a:prstGeom>
        </p:spPr>
      </p:pic>
    </p:spTree>
    <p:extLst>
      <p:ext uri="{BB962C8B-B14F-4D97-AF65-F5344CB8AC3E}">
        <p14:creationId xmlns:p14="http://schemas.microsoft.com/office/powerpoint/2010/main" xmlns="" val="282043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722784"/>
            <a:ext cx="8534400" cy="762000"/>
          </a:xfrm>
        </p:spPr>
        <p:txBody>
          <a:bodyPr/>
          <a:lstStyle/>
          <a:p>
            <a:pPr algn="ctr"/>
            <a:r>
              <a:rPr lang="el-GR" altLang="el-GR" sz="2800" b="1" dirty="0">
                <a:solidFill>
                  <a:srgbClr val="7030A0"/>
                </a:solidFill>
                <a:latin typeface="Arial" panose="020B0604020202020204" pitchFamily="34" charset="0"/>
              </a:rPr>
              <a:t>Διαταραχές του ενδοθηλίου στον Σ. Διαβήτη (1)</a:t>
            </a:r>
          </a:p>
        </p:txBody>
      </p:sp>
      <p:sp>
        <p:nvSpPr>
          <p:cNvPr id="62467" name="Text Box 3"/>
          <p:cNvSpPr txBox="1">
            <a:spLocks noChangeArrowheads="1"/>
          </p:cNvSpPr>
          <p:nvPr/>
        </p:nvSpPr>
        <p:spPr bwMode="auto">
          <a:xfrm>
            <a:off x="609600" y="2070075"/>
            <a:ext cx="7772400" cy="315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spcBef>
                <a:spcPct val="30000"/>
              </a:spcBef>
              <a:buFontTx/>
              <a:buAutoNum type="arabicPeriod"/>
            </a:pPr>
            <a:r>
              <a:rPr lang="el-GR" altLang="el-GR" dirty="0">
                <a:latin typeface="Arial" panose="020B0604020202020204" pitchFamily="34" charset="0"/>
              </a:rPr>
              <a:t>Αυξημένα επίπεδα</a:t>
            </a:r>
            <a:r>
              <a:rPr lang="en-US" altLang="el-GR" dirty="0">
                <a:latin typeface="Arial" panose="020B0604020202020204" pitchFamily="34" charset="0"/>
              </a:rPr>
              <a:t> </a:t>
            </a:r>
            <a:r>
              <a:rPr lang="el-GR" altLang="el-GR" dirty="0">
                <a:latin typeface="Arial" panose="020B0604020202020204" pitchFamily="34" charset="0"/>
              </a:rPr>
              <a:t>του</a:t>
            </a:r>
            <a:r>
              <a:rPr lang="en-US" altLang="el-GR" dirty="0">
                <a:latin typeface="Arial" panose="020B0604020202020204" pitchFamily="34" charset="0"/>
              </a:rPr>
              <a:t> </a:t>
            </a:r>
            <a:r>
              <a:rPr lang="el-GR" altLang="el-GR" dirty="0">
                <a:latin typeface="Arial" panose="020B0604020202020204" pitchFamily="34" charset="0"/>
              </a:rPr>
              <a:t>παράγοντα </a:t>
            </a:r>
            <a:r>
              <a:rPr lang="en-US" altLang="el-GR" dirty="0" err="1">
                <a:latin typeface="Arial" panose="020B0604020202020204" pitchFamily="34" charset="0"/>
              </a:rPr>
              <a:t>vWF</a:t>
            </a:r>
            <a:endParaRPr lang="el-GR" altLang="el-GR" dirty="0">
              <a:latin typeface="Arial" panose="020B0604020202020204" pitchFamily="34" charset="0"/>
            </a:endParaRPr>
          </a:p>
          <a:p>
            <a:pPr eaLnBrk="1" hangingPunct="1">
              <a:lnSpc>
                <a:spcPct val="120000"/>
              </a:lnSpc>
              <a:spcBef>
                <a:spcPct val="30000"/>
              </a:spcBef>
              <a:buFontTx/>
              <a:buAutoNum type="arabicPeriod"/>
            </a:pPr>
            <a:r>
              <a:rPr lang="el-GR" altLang="el-GR" dirty="0">
                <a:latin typeface="Arial" panose="020B0604020202020204" pitchFamily="34" charset="0"/>
              </a:rPr>
              <a:t>Αύξηση της </a:t>
            </a:r>
            <a:r>
              <a:rPr lang="el-GR" altLang="el-GR" dirty="0" err="1">
                <a:latin typeface="Arial" panose="020B0604020202020204" pitchFamily="34" charset="0"/>
              </a:rPr>
              <a:t>ενδοθηλίνης</a:t>
            </a:r>
            <a:endParaRPr lang="el-GR" altLang="el-GR" dirty="0">
              <a:latin typeface="Arial" panose="020B0604020202020204" pitchFamily="34" charset="0"/>
            </a:endParaRPr>
          </a:p>
          <a:p>
            <a:pPr eaLnBrk="1" hangingPunct="1">
              <a:lnSpc>
                <a:spcPct val="120000"/>
              </a:lnSpc>
              <a:spcBef>
                <a:spcPct val="30000"/>
              </a:spcBef>
              <a:buFontTx/>
              <a:buAutoNum type="arabicPeriod"/>
            </a:pPr>
            <a:r>
              <a:rPr lang="el-GR" altLang="el-GR" dirty="0">
                <a:latin typeface="Arial" panose="020B0604020202020204" pitchFamily="34" charset="0"/>
              </a:rPr>
              <a:t>Μειωμένη παραγωγή </a:t>
            </a:r>
            <a:r>
              <a:rPr lang="el-GR" altLang="el-GR" dirty="0" err="1">
                <a:latin typeface="Arial" panose="020B0604020202020204" pitchFamily="34" charset="0"/>
              </a:rPr>
              <a:t>προστακυκλίνης</a:t>
            </a:r>
            <a:endParaRPr lang="el-GR" altLang="el-GR" dirty="0">
              <a:latin typeface="Arial" panose="020B0604020202020204" pitchFamily="34" charset="0"/>
            </a:endParaRPr>
          </a:p>
          <a:p>
            <a:pPr eaLnBrk="1" hangingPunct="1">
              <a:lnSpc>
                <a:spcPct val="120000"/>
              </a:lnSpc>
              <a:spcBef>
                <a:spcPct val="30000"/>
              </a:spcBef>
              <a:buFontTx/>
              <a:buAutoNum type="arabicPeriod"/>
            </a:pPr>
            <a:r>
              <a:rPr lang="el-GR" altLang="el-GR" dirty="0">
                <a:latin typeface="Arial" panose="020B0604020202020204" pitchFamily="34" charset="0"/>
              </a:rPr>
              <a:t>Μειωμένη απελευθέρωση ΝΟ και μειωμένη απάντηση του ενδοθηλίου στο ΝΟ</a:t>
            </a:r>
          </a:p>
          <a:p>
            <a:pPr eaLnBrk="1" hangingPunct="1">
              <a:lnSpc>
                <a:spcPct val="120000"/>
              </a:lnSpc>
              <a:spcBef>
                <a:spcPct val="30000"/>
              </a:spcBef>
              <a:buFontTx/>
              <a:buAutoNum type="arabicPeriod"/>
            </a:pPr>
            <a:r>
              <a:rPr lang="el-GR" altLang="el-GR" dirty="0">
                <a:latin typeface="Arial" panose="020B0604020202020204" pitchFamily="34" charset="0"/>
              </a:rPr>
              <a:t>Επηρεασμένη </a:t>
            </a:r>
            <a:r>
              <a:rPr lang="el-GR" altLang="el-GR" dirty="0" err="1">
                <a:latin typeface="Arial" panose="020B0604020202020204" pitchFamily="34" charset="0"/>
              </a:rPr>
              <a:t>ινωδολυτική</a:t>
            </a:r>
            <a:r>
              <a:rPr lang="el-GR" altLang="el-GR" dirty="0">
                <a:latin typeface="Arial" panose="020B0604020202020204" pitchFamily="34" charset="0"/>
              </a:rPr>
              <a:t> δραστηριότητα</a:t>
            </a:r>
          </a:p>
        </p:txBody>
      </p:sp>
    </p:spTree>
    <p:extLst>
      <p:ext uri="{BB962C8B-B14F-4D97-AF65-F5344CB8AC3E}">
        <p14:creationId xmlns:p14="http://schemas.microsoft.com/office/powerpoint/2010/main" xmlns="" val="20973890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BARIATRIC SURGERY hormonal changes">
  <a:themeElements>
    <a:clrScheme name="Κυανό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Κυανό">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Κυανό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Κυανό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Κυανό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5.xml><?xml version="1.0" encoding="utf-8"?>
<a:theme xmlns:a="http://schemas.openxmlformats.org/drawingml/2006/main" name="Έκλειψη">
  <a:themeElements>
    <a:clrScheme name="Έκλειψη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Έκλειψη">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Έκλειψη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Έκλειψη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Έκλειψη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Έκλειψη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Έκλειψη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Έκλειψη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Έκλειψη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Έκλειψη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Έκλειψη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Έκλειψη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4061</TotalTime>
  <Words>3627</Words>
  <Application>Microsoft Office PowerPoint</Application>
  <PresentationFormat>Προβολή στην οθόνη (4:3)</PresentationFormat>
  <Paragraphs>561</Paragraphs>
  <Slides>72</Slides>
  <Notes>13</Notes>
  <HiddenSlides>1</HiddenSlides>
  <MMClips>0</MMClips>
  <ScaleCrop>false</ScaleCrop>
  <HeadingPairs>
    <vt:vector size="6" baseType="variant">
      <vt:variant>
        <vt:lpstr>Θέμα</vt:lpstr>
      </vt:variant>
      <vt:variant>
        <vt:i4>6</vt:i4>
      </vt:variant>
      <vt:variant>
        <vt:lpstr>Ενσωματωμένοι διακομιστές OLE</vt:lpstr>
      </vt:variant>
      <vt:variant>
        <vt:i4>1</vt:i4>
      </vt:variant>
      <vt:variant>
        <vt:lpstr>Τίτλοι διαφανειών</vt:lpstr>
      </vt:variant>
      <vt:variant>
        <vt:i4>72</vt:i4>
      </vt:variant>
    </vt:vector>
  </HeadingPairs>
  <TitlesOfParts>
    <vt:vector size="79" baseType="lpstr">
      <vt:lpstr>Ροή</vt:lpstr>
      <vt:lpstr>BARIATRIC SURGERY hormonal changes</vt:lpstr>
      <vt:lpstr>1_Ροή</vt:lpstr>
      <vt:lpstr>Αίθουσα συσκέψεων "Ιόν"</vt:lpstr>
      <vt:lpstr>Έκλειψη</vt:lpstr>
      <vt:lpstr>1_Custom Design</vt:lpstr>
      <vt:lpstr>Φωτογραφία του Photo Editor</vt:lpstr>
      <vt:lpstr>Σακχαρώδης Διαβήτης Χρόνιες Επιπλοκές</vt:lpstr>
      <vt:lpstr>Μικροαγγειακές επιπλοκές</vt:lpstr>
      <vt:lpstr>Γλυκοζυλιωμένη Hb (HbA1C) και σχετικός κίνδυνος  για μικροαγγειοπάθεια: Μελέτη DCCT </vt:lpstr>
      <vt:lpstr>ΠΑΘΟΓΕΝΕΙΑ</vt:lpstr>
      <vt:lpstr>Γενικό σχήμα των αιτίων που οδηγεί σε βλάβες των ιστών στην χρόνια υπεργλυκαιμία</vt:lpstr>
      <vt:lpstr>Κύτταρα που προσβάλλονται περισσότερο από την υπεργλυκαιμία</vt:lpstr>
      <vt:lpstr>Διαφάνεια 7</vt:lpstr>
      <vt:lpstr>Συνέπειες της αυξημένης ενεργοποίησης της PKC λόγω της υπεργλυκαιμίας</vt:lpstr>
      <vt:lpstr>Διαταραχές του ενδοθηλίου στον Σ. Διαβήτη (1)</vt:lpstr>
      <vt:lpstr>Διαταραχές του ενδοθηλίου στον Σ. Διαβήτη (2)</vt:lpstr>
      <vt:lpstr>Διαταραχές της λειτουργίας των αιμοπεταλίων στον Σ. Διαβήτη </vt:lpstr>
      <vt:lpstr>Διαταραχές της πήξης και της ινωδόλυσης στον Σ. Διαβήτη </vt:lpstr>
      <vt:lpstr>ΔΙΑΒΗΤΙΚΗ ΑΜΦΙΒΛΗΣΤΡΟΕΙΔΟΠΑΘΕΙΑ</vt:lpstr>
      <vt:lpstr>ΑΠΩΛΕΙΑ ΟΡΑΣΗΣ ΣΤΟΝ ΣΑΚΧΑΡΩΔΗ ΔΙΑΒΗΤΗ</vt:lpstr>
      <vt:lpstr>ΔΙΑΒΗΤΙΚΗ ΑΜΦΙΒΛΗΣΤΡΟΕΙΔΟΠΑΘΕΙΑ ΕΠΙΔΗΜΙΟΛΟΓΙΑ</vt:lpstr>
      <vt:lpstr>ΠΑΡΑΓΟΝΤΕΣ ΚΙΝΔΥΝΟΥ ΔΑ</vt:lpstr>
      <vt:lpstr>ΠΑΘΟΓΕΝΕΙΑ ΔΑ</vt:lpstr>
      <vt:lpstr>Διαφάνεια 18</vt:lpstr>
      <vt:lpstr>ΦΥΣΙΟΛΟΓΙΚΟΣ ΒΥΘΟΣ</vt:lpstr>
      <vt:lpstr>Διαφάνεια 20</vt:lpstr>
      <vt:lpstr>Διαφάνεια 21</vt:lpstr>
      <vt:lpstr>Διαφάνεια 22</vt:lpstr>
      <vt:lpstr>Διαφάνεια 23</vt:lpstr>
      <vt:lpstr>Διαφάνεια 24</vt:lpstr>
      <vt:lpstr>ΜΕΙΩΣΗ ΤΗΣ ΟΡΑΣΗΣ ΣΤΗΝ ΔΑ</vt:lpstr>
      <vt:lpstr>Διαφάνεια 26</vt:lpstr>
      <vt:lpstr>ΘΕΡΑΠΕΙΑ</vt:lpstr>
      <vt:lpstr>Η εντατικοποιημένη θεραπεία του ΣΔ μειώνει την επίπτωση των επιπλοκών</vt:lpstr>
      <vt:lpstr>Γλυκοζυλιωμένη Hb (HbA1C) και σχετικός κίνδυνος  για μικροαγγειοπάθεια: Μελέτη DCCT </vt:lpstr>
      <vt:lpstr>Διαβητική Νευροπάθεια</vt:lpstr>
      <vt:lpstr>Διαβητική Νευροπάθεια - Ορισμός</vt:lpstr>
      <vt:lpstr>Διαβητική νευροπάθεια</vt:lpstr>
      <vt:lpstr>Παράγοντες κινδύνου</vt:lpstr>
      <vt:lpstr>Παθογένεια</vt:lpstr>
      <vt:lpstr>Διαφάνεια 35</vt:lpstr>
      <vt:lpstr>Ταξινόμηση διαβητικής νευροπάθειας (1)</vt:lpstr>
      <vt:lpstr>Ταξινόμηση διαβητικής νευροπάθειας (2)</vt:lpstr>
      <vt:lpstr>Διάχυτες νευροπάθειες</vt:lpstr>
      <vt:lpstr>Διάχυτες νευροπάθειες</vt:lpstr>
      <vt:lpstr>Διάχυτες νευροπάθειες</vt:lpstr>
      <vt:lpstr>Περιφερική συμμετρική αισθητικοκινητική πολυνευροπάθεια, υπότυποι</vt:lpstr>
      <vt:lpstr>Διαφάνεια 42</vt:lpstr>
      <vt:lpstr>Διάχυτες νευροπάθειες</vt:lpstr>
      <vt:lpstr>Ταξινόμηση διαβητικής νευροπάθειας (2)</vt:lpstr>
      <vt:lpstr>Κρανιακές νευροπάθειες</vt:lpstr>
      <vt:lpstr>Μονονευρίτιδες</vt:lpstr>
      <vt:lpstr>Νευροπάθειες από πίεση</vt:lpstr>
      <vt:lpstr>Προκαλούμενη από την θεραπεία ΔΝ (insulin neuritis)</vt:lpstr>
      <vt:lpstr>Διαβητική μυατροφία</vt:lpstr>
      <vt:lpstr>Πολυρριζονευροπάθεια</vt:lpstr>
      <vt:lpstr>Ετήσιος έλεγχος κάτω άκρων</vt:lpstr>
      <vt:lpstr>Διαφάνεια 52</vt:lpstr>
      <vt:lpstr>Διαφάνεια 53</vt:lpstr>
      <vt:lpstr>Διαπασών</vt:lpstr>
      <vt:lpstr>Θεραπεία</vt:lpstr>
      <vt:lpstr>Η εντατικοποιημένη θεραπεία μειώνει την επίπτωση των επιπλοκών</vt:lpstr>
      <vt:lpstr>Διαβητική νεφροπάθεια</vt:lpstr>
      <vt:lpstr>Ορισμός</vt:lpstr>
      <vt:lpstr>Ιστολογικές αλλοιώσεις</vt:lpstr>
      <vt:lpstr>Διαφάνεια 60</vt:lpstr>
      <vt:lpstr>Διαφάνεια 61</vt:lpstr>
      <vt:lpstr>Διαφάνεια 62</vt:lpstr>
      <vt:lpstr>Διαφάνεια 63</vt:lpstr>
      <vt:lpstr>Παθογένεια</vt:lpstr>
      <vt:lpstr>Διαφάνεια 65</vt:lpstr>
      <vt:lpstr>Διαφάνεια 66</vt:lpstr>
      <vt:lpstr>Υπολογισμός GFR (mL/min/1.73 m2)</vt:lpstr>
      <vt:lpstr>Διαφάνεια 68</vt:lpstr>
      <vt:lpstr>Διαφάνεια 69</vt:lpstr>
      <vt:lpstr>Διαφάνεια 70</vt:lpstr>
      <vt:lpstr>Προδιαθεσικοί παράγοντες Διαβητικής Νεφροπάθειας</vt:lpstr>
      <vt:lpstr>Θεραπεία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Διαβητική Μυατροφία</dc:title>
  <dc:creator>ΒΙΡΓΙΝΙΑ ΙΩΑΝΝΙΔΟΥ</dc:creator>
  <cp:lastModifiedBy>Ρουγκάλα Ιωάννα</cp:lastModifiedBy>
  <cp:revision>292</cp:revision>
  <dcterms:modified xsi:type="dcterms:W3CDTF">2019-10-03T06:31:18Z</dcterms:modified>
</cp:coreProperties>
</file>