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304" r:id="rId3"/>
    <p:sldId id="299" r:id="rId4"/>
    <p:sldId id="305" r:id="rId5"/>
    <p:sldId id="310" r:id="rId6"/>
    <p:sldId id="306" r:id="rId7"/>
    <p:sldId id="309" r:id="rId8"/>
    <p:sldId id="308" r:id="rId9"/>
    <p:sldId id="316" r:id="rId10"/>
    <p:sldId id="311" r:id="rId11"/>
    <p:sldId id="317" r:id="rId12"/>
    <p:sldId id="312" r:id="rId13"/>
    <p:sldId id="295" r:id="rId14"/>
    <p:sldId id="296" r:id="rId15"/>
    <p:sldId id="291" r:id="rId16"/>
    <p:sldId id="292" r:id="rId17"/>
    <p:sldId id="315" r:id="rId18"/>
    <p:sldId id="285" r:id="rId19"/>
    <p:sldId id="313" r:id="rId20"/>
    <p:sldId id="314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/>
  </p:normalViewPr>
  <p:slideViewPr>
    <p:cSldViewPr>
      <p:cViewPr varScale="1">
        <p:scale>
          <a:sx n="107" d="100"/>
          <a:sy n="107" d="100"/>
        </p:scale>
        <p:origin x="-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32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5A9DF3-9814-4952-9F17-9913DCC0D75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06C84-A721-409C-9A44-FDD588E200C5}" type="slidenum">
              <a:rPr lang="en-GB"/>
              <a:pPr/>
              <a:t>2</a:t>
            </a:fld>
            <a:endParaRPr lang="en-GB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14622-4FB3-4F25-8521-7AAC850B2502}" type="slidenum">
              <a:rPr lang="en-GB"/>
              <a:pPr/>
              <a:t>4</a:t>
            </a:fld>
            <a:endParaRPr lang="en-GB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A57A4-B2EF-4CA2-BE17-38EF8927EF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E7811-5AD0-4443-9780-C634D20AA0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29683-FB92-44F2-B75E-091AD55AC5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Τίτλος, Γράφημ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9E6FAE-2150-4247-9222-F63129EAEF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E0089-23D8-44A7-A5D3-7C8874BBA6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C38FD-B55A-4BB7-883C-C1608BE33B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3E1D-E460-4A11-8231-B399F3BD3E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66018-2B73-436E-AA63-86A03393C2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CA3F-8930-47E0-87AC-B4BF48FF3C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6E6A-4302-4E97-83F4-3F461D5070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1009-403A-4929-AD1D-4977A90B5E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B4F69-BC95-4456-A68D-DC9D84ED8C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2AB706-FF73-4385-8C2D-F4C8D7F84B2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620000" cy="1676400"/>
          </a:xfrm>
        </p:spPr>
        <p:txBody>
          <a:bodyPr/>
          <a:lstStyle/>
          <a:p>
            <a:r>
              <a:rPr lang="el-GR" sz="3600" b="1">
                <a:latin typeface="Arial" charset="0"/>
              </a:rPr>
              <a:t>ΑΠΑΡΤΙΩΣΗ</a:t>
            </a:r>
            <a:br>
              <a:rPr lang="el-GR" sz="3600" b="1">
                <a:latin typeface="Arial" charset="0"/>
              </a:rPr>
            </a:br>
            <a:r>
              <a:rPr lang="el-GR" sz="3600" b="1">
                <a:latin typeface="Arial" charset="0"/>
              </a:rPr>
              <a:t/>
            </a:r>
            <a:br>
              <a:rPr lang="el-GR" sz="3600" b="1">
                <a:latin typeface="Arial" charset="0"/>
              </a:rPr>
            </a:br>
            <a:r>
              <a:rPr lang="el-GR" sz="3600" b="1">
                <a:latin typeface="Arial" charset="0"/>
              </a:rPr>
              <a:t>«ΑΣΘΕΝΗΣ  ΤΕΛΙΚΟΥ  ΣΤΑΔΙΟΥ»</a:t>
            </a:r>
            <a:endParaRPr lang="en-GB" sz="3600" b="1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l-GR">
                <a:latin typeface="Arial" charset="0"/>
              </a:rPr>
              <a:t>Χαράλαμπος Καλόφωνος</a:t>
            </a:r>
          </a:p>
          <a:p>
            <a:r>
              <a:rPr lang="el-GR">
                <a:latin typeface="Arial" charset="0"/>
              </a:rPr>
              <a:t>Αναπληρωτής Καθηγητής</a:t>
            </a:r>
          </a:p>
          <a:p>
            <a:r>
              <a:rPr lang="el-GR">
                <a:latin typeface="Arial" charset="0"/>
              </a:rPr>
              <a:t>Ιατρικό Τμήμα Πανεπιστημίου Πατρών</a:t>
            </a:r>
            <a:endParaRPr lang="en-GB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en-US" sz="3200">
                <a:latin typeface="Arial Black" pitchFamily="34" charset="0"/>
              </a:rPr>
              <a:t>ΜΕΘΟΔΟΙ  ΑΞΙΟΛΟΓΗΣΗΣ  QOL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lnSpc>
                <a:spcPct val="160000"/>
              </a:lnSpc>
              <a:buClr>
                <a:schemeClr val="tx2"/>
              </a:buClr>
            </a:pPr>
            <a:r>
              <a:rPr lang="el-GR" sz="2800">
                <a:latin typeface="Arial Black" pitchFamily="34" charset="0"/>
              </a:rPr>
              <a:t>Ερωτηματολόγια </a:t>
            </a:r>
          </a:p>
          <a:p>
            <a:pPr>
              <a:lnSpc>
                <a:spcPct val="160000"/>
              </a:lnSpc>
              <a:buClr>
                <a:schemeClr val="tx2"/>
              </a:buClr>
            </a:pPr>
            <a:r>
              <a:rPr lang="el-GR" sz="2800">
                <a:latin typeface="Arial Black" pitchFamily="34" charset="0"/>
              </a:rPr>
              <a:t>Προσωπική  συνέντευξη</a:t>
            </a:r>
          </a:p>
          <a:p>
            <a:pPr>
              <a:lnSpc>
                <a:spcPct val="160000"/>
              </a:lnSpc>
              <a:buClr>
                <a:schemeClr val="tx2"/>
              </a:buClr>
            </a:pPr>
            <a:r>
              <a:rPr lang="el-GR" sz="2800">
                <a:latin typeface="Arial Black" pitchFamily="34" charset="0"/>
              </a:rPr>
              <a:t>Τηλεφωνική  συνέντευξη</a:t>
            </a:r>
          </a:p>
          <a:p>
            <a:pPr>
              <a:lnSpc>
                <a:spcPct val="160000"/>
              </a:lnSpc>
              <a:buClr>
                <a:schemeClr val="tx2"/>
              </a:buClr>
            </a:pPr>
            <a:r>
              <a:rPr lang="el-GR" sz="2800">
                <a:latin typeface="Arial Black" pitchFamily="34" charset="0"/>
              </a:rPr>
              <a:t>Αυτοματοποιημένα  μέσω  Η/Υ</a:t>
            </a:r>
            <a:endParaRPr lang="en-US" sz="2800">
              <a:latin typeface="Arial Black" pitchFamily="34" charset="0"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89963" cy="914400"/>
          </a:xfrm>
        </p:spPr>
        <p:txBody>
          <a:bodyPr/>
          <a:lstStyle/>
          <a:p>
            <a:r>
              <a:rPr lang="el-GR" sz="27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ΚΛΙΜΑΚΕΣ  ΚΑΤΑΤΑΞΗΣ  ΤΥΠΟΥ  </a:t>
            </a:r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LIKERT</a:t>
            </a:r>
            <a:r>
              <a:rPr lang="el-GR" sz="2700" i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    </a:t>
            </a:r>
            <a:r>
              <a:rPr lang="el-GR" sz="27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 ,  5   ΚΑΙ   7   ΔΙΑΒΑΘΜΙΣΕΩΝ</a:t>
            </a:r>
            <a:r>
              <a:rPr lang="el-GR" sz="270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en-US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382000" cy="4800600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ts val="300"/>
              </a:spcAft>
            </a:pPr>
            <a:endParaRPr lang="el-GR" sz="1600" b="1">
              <a:latin typeface="Arial Black" pitchFamily="34" charset="0"/>
            </a:endParaRP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r>
              <a:rPr lang="el-GR" sz="1800" b="1">
                <a:latin typeface="Arial Black" pitchFamily="34" charset="0"/>
              </a:rPr>
              <a:t>Καθόλου	Λίγο	      Αρκετά 	  Πολύ</a:t>
            </a: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r>
              <a:rPr lang="el-GR" sz="1800" b="1">
                <a:latin typeface="Arial Black" pitchFamily="34" charset="0"/>
              </a:rPr>
              <a:t>     </a:t>
            </a:r>
            <a:r>
              <a:rPr lang="el-GR" sz="1800">
                <a:latin typeface="Arial Black" pitchFamily="34" charset="0"/>
              </a:rPr>
              <a:t>1		   2		3	     4</a:t>
            </a: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r>
              <a:rPr lang="el-GR" sz="1800">
                <a:latin typeface="Arial Black" pitchFamily="34" charset="0"/>
              </a:rPr>
              <a:t>	</a:t>
            </a: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endParaRPr lang="el-GR" sz="1800" b="1">
              <a:latin typeface="Arial Black" pitchFamily="34" charset="0"/>
            </a:endParaRP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r>
              <a:rPr lang="el-GR" sz="1800" b="1">
                <a:latin typeface="Arial Black" pitchFamily="34" charset="0"/>
              </a:rPr>
              <a:t>Καθόλου	Λίγο	       Κάπως	   Πολύ	     Πάρα πολύ</a:t>
            </a: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r>
              <a:rPr lang="el-GR" sz="1800" b="1">
                <a:latin typeface="Arial Black" pitchFamily="34" charset="0"/>
              </a:rPr>
              <a:t>     </a:t>
            </a:r>
            <a:r>
              <a:rPr lang="el-GR" sz="1800">
                <a:latin typeface="Arial Black" pitchFamily="34" charset="0"/>
              </a:rPr>
              <a:t>1	   	   2		 3	      4	           5</a:t>
            </a: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r>
              <a:rPr lang="el-GR" sz="1800">
                <a:latin typeface="Arial Black" pitchFamily="34" charset="0"/>
              </a:rPr>
              <a:t>	</a:t>
            </a: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endParaRPr lang="el-GR" sz="1800" b="1">
              <a:latin typeface="Arial Black" pitchFamily="34" charset="0"/>
            </a:endParaRPr>
          </a:p>
          <a:p>
            <a:pPr algn="just">
              <a:spcBef>
                <a:spcPts val="400"/>
              </a:spcBef>
              <a:spcAft>
                <a:spcPts val="300"/>
              </a:spcAft>
            </a:pPr>
            <a:r>
              <a:rPr lang="el-GR" sz="1800" b="1">
                <a:latin typeface="Arial Black" pitchFamily="34" charset="0"/>
              </a:rPr>
              <a:t>Πολύ κακή</a:t>
            </a:r>
            <a:r>
              <a:rPr lang="el-GR" sz="1800">
                <a:latin typeface="Arial Black" pitchFamily="34" charset="0"/>
              </a:rPr>
              <a:t>	1     2     3     4     5     6     7	</a:t>
            </a:r>
            <a:r>
              <a:rPr lang="el-GR" sz="1800" b="1">
                <a:latin typeface="Arial Black" pitchFamily="34" charset="0"/>
              </a:rPr>
              <a:t>Εξαιρετική</a:t>
            </a:r>
          </a:p>
          <a:p>
            <a:r>
              <a:rPr lang="el-GR" sz="1200">
                <a:latin typeface="Arial Black" pitchFamily="34" charset="0"/>
              </a:rPr>
              <a:t>	</a:t>
            </a:r>
          </a:p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685800" y="1295400"/>
            <a:ext cx="78343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l-GR" sz="2000" b="1"/>
              <a:t>ΕΛΕΓΧΟΥΜΕ ΤΗΝ</a:t>
            </a:r>
            <a:r>
              <a:rPr lang="el-GR" sz="2800" b="1"/>
              <a:t> ΠΡΟΣΩΠΙΚΗ </a:t>
            </a:r>
            <a:r>
              <a:rPr lang="el-GR" sz="2000" b="1"/>
              <a:t>ΑΠΟΨΗ ΤΟΥ ΑΣΘΕΝΗ ΓΙΑ ΤΗΝ ΠΟΙΟΤΗΤΑ ΤΗΣ ΖΩΗΣ ΤΟΥ ΜΕ ΈΝΑ ΕΡΩΤΗΜΑΤΟΛΟΓΙΟ ΠΟΥ ΕΞΕΤΑΖΕΙ</a:t>
            </a:r>
            <a:r>
              <a:rPr lang="en-US" sz="2000" b="1"/>
              <a:t> </a:t>
            </a:r>
            <a:r>
              <a:rPr lang="en-US" sz="2400" b="1"/>
              <a:t>:</a:t>
            </a:r>
            <a:endParaRPr lang="el-GR" sz="2800" b="1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r>
              <a:rPr lang="el-GR" sz="2400" b="1"/>
              <a:t>ΤΗ ΦΥΣΙΚΗ ΔΡΑΣΤΗΡΙΟΤΗΤΑ ΤΟΥ ΑΣΘΕΝΗ</a:t>
            </a:r>
          </a:p>
          <a:p>
            <a:r>
              <a:rPr lang="el-GR" sz="2400" b="1"/>
              <a:t>ΤΗΝ ΙΚΑΝΟΤΗΤΑ ΤΟΥ ΓΙΑ ΕΡΓΑΣΙΑ</a:t>
            </a:r>
          </a:p>
          <a:p>
            <a:r>
              <a:rPr lang="el-GR" sz="2400" b="1"/>
              <a:t>ΤΟΝ ΠΟΝΟ</a:t>
            </a:r>
          </a:p>
          <a:p>
            <a:r>
              <a:rPr lang="el-GR" sz="2400" b="1"/>
              <a:t>ΤΗΝ ΟΡΕΞΗ ΤΟΥ</a:t>
            </a:r>
          </a:p>
          <a:p>
            <a:r>
              <a:rPr lang="el-GR" sz="2400" b="1"/>
              <a:t>ΤΗΝ ΥΠΑΡΞΗ `Η ΑΠΟΥΣΙΑ ΝΑΥΤΙΑΣ</a:t>
            </a:r>
          </a:p>
          <a:p>
            <a:r>
              <a:rPr lang="el-GR" sz="2400" b="1"/>
              <a:t>ΤΗ ΦΥΣΙΚΗ ΤΟΥ ΚΑΤΑΣΤΑΣΗ</a:t>
            </a:r>
          </a:p>
          <a:p>
            <a:r>
              <a:rPr lang="el-GR" sz="2400" b="1"/>
              <a:t>ΤΟ ΑΝ ΠΑΡΑΜΕΝΕΙ ΚΟΙΝΩΝΙΚΑ ΔΡΑΣΤΗΡΙΟΣ</a:t>
            </a:r>
          </a:p>
          <a:p>
            <a:r>
              <a:rPr lang="el-GR" sz="2400" b="1"/>
              <a:t>ΤΟ ΑΓΧΟΣ</a:t>
            </a:r>
          </a:p>
          <a:p>
            <a:r>
              <a:rPr lang="el-GR" sz="2400" b="1"/>
              <a:t>ΤΟ ΑΙΣΘΗΜΑ ΕΥΕΞΙΑΣ &amp; ΓΕΝΙΚΑ ΤΗΝ ΨΥΧΙΚΗ ΤΟΥ ΔΙΑΘΕΣΗ</a:t>
            </a:r>
          </a:p>
          <a:p>
            <a:r>
              <a:rPr lang="el-GR" sz="2400" b="1"/>
              <a:t>ΤΗ ΔΡΑΣΤΙΚΟΤΗΤΑ ΤΗΣ ΘΕΡΑΠΕΙΑΣ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/>
          <a:lstStyle/>
          <a:p>
            <a:r>
              <a:rPr lang="el-G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ΦΡΟΝΤΙΔΑ  ΑΣΘΕΝΟΥΣ  ΤΕΛΙΚΟΥ ΣΤΑΔΙΟΥ:</a:t>
            </a:r>
            <a:br>
              <a:rPr lang="el-G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l-G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ΟΡΓΑΝΙΚΟ  ΕΠΙΠΕΔΟ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23150" cy="4724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tx2"/>
              </a:buClr>
              <a:buFontTx/>
              <a:buNone/>
            </a:pPr>
            <a:r>
              <a:rPr lang="el-GR" sz="2000">
                <a:latin typeface="Arial Black" pitchFamily="34" charset="0"/>
              </a:rPr>
              <a:t>	</a:t>
            </a:r>
            <a:r>
              <a:rPr lang="el-GR" sz="2000" b="1">
                <a:latin typeface="Arial" charset="0"/>
              </a:rPr>
              <a:t>Αντιμετώπιση : 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Πόνου που παρουσιάζεται σε μεγάλο ποσοστό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Tx/>
              <a:buNone/>
            </a:pPr>
            <a:r>
              <a:rPr lang="el-GR" sz="2000" b="1">
                <a:latin typeface="Arial" charset="0"/>
              </a:rPr>
              <a:t>     ασθενών  (~ 70 - 90%)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Αδυναμίας / καχεξίας (~ 61 - 70%) 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Ξηροστομίας (~ 57%)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Δύσπνοιας (~ 50%)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Αϋπνίας (~ 49%)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Δυσκαταποσίας  -  ενυδάτωση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Δυσκοιλιότητας (~ 52%)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2000" b="1">
                <a:latin typeface="Arial" charset="0"/>
              </a:rPr>
              <a:t>Κατακλίσεων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914400"/>
          </a:xfrm>
        </p:spPr>
        <p:txBody>
          <a:bodyPr/>
          <a:lstStyle/>
          <a:p>
            <a:r>
              <a:rPr lang="el-G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ΦΡΟΝΤΙΔΑ  ΑΣΘΕΝΟΥΣ ΤΕΛΙΚΟΥ ΣΤΑΔΙΟΥ :</a:t>
            </a:r>
            <a:br>
              <a:rPr lang="el-G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l-G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ΨΥΧΟΛΟΓΙΚΟ  ΕΠΙΠΕΔΟ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4724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tx2"/>
              </a:buClr>
              <a:buFontTx/>
              <a:buNone/>
            </a:pPr>
            <a:r>
              <a:rPr lang="el-GR">
                <a:latin typeface="Arial" charset="0"/>
              </a:rPr>
              <a:t>	</a:t>
            </a:r>
            <a:r>
              <a:rPr lang="el-GR" sz="2400" b="1">
                <a:latin typeface="Arial" charset="0"/>
              </a:rPr>
              <a:t>Αντιμετώπιση : 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3000">
                <a:latin typeface="Arial" charset="0"/>
              </a:rPr>
              <a:t>Κατάθλιψης (~ 41%)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3000">
                <a:latin typeface="Arial" charset="0"/>
              </a:rPr>
              <a:t>Άγχους (~ 24 - 30%) 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3000">
                <a:latin typeface="Arial" charset="0"/>
              </a:rPr>
              <a:t>Συγχυτικών  συνδρόμων (</a:t>
            </a:r>
            <a:r>
              <a:rPr lang="en-US" sz="3000">
                <a:latin typeface="Arial" charset="0"/>
              </a:rPr>
              <a:t>26 - 44%)</a:t>
            </a:r>
            <a:endParaRPr lang="el-GR" sz="3000">
              <a:latin typeface="Arial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3000">
                <a:latin typeface="Arial" charset="0"/>
              </a:rPr>
              <a:t>Φόβου  απόρριψης  &amp;  εγκατάλειψης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3000">
                <a:latin typeface="Arial" charset="0"/>
              </a:rPr>
              <a:t>Φόβου  επικείμενου  θανάτου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el-GR" sz="3000">
                <a:latin typeface="Arial" charset="0"/>
              </a:rPr>
              <a:t>Αυτοκτονικού  ιδεασμού</a:t>
            </a:r>
            <a:r>
              <a:rPr lang="en-US" sz="3000">
                <a:latin typeface="Arial" charset="0"/>
              </a:rPr>
              <a:t> (~ 1.5  &gt;</a:t>
            </a:r>
            <a:r>
              <a:rPr lang="el-GR" sz="3000">
                <a:latin typeface="Arial" charset="0"/>
              </a:rPr>
              <a:t> υγιείς )</a:t>
            </a:r>
            <a:endParaRPr lang="en-US" sz="3000">
              <a:latin typeface="Arial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Tx/>
              <a:buNone/>
            </a:pPr>
            <a:endParaRPr lang="el-GR" sz="300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el-GR" sz="2400" b="1">
                <a:latin typeface="Arial" charset="0"/>
              </a:rPr>
              <a:t>ΕΠΙΚΟΙΝΩΝΙΑ  ΓΙΑΤΡΟΥ  ΜΕ  ΑΣΘΕΝΗ :</a:t>
            </a:r>
            <a:br>
              <a:rPr lang="el-GR" sz="2400" b="1">
                <a:latin typeface="Arial" charset="0"/>
              </a:rPr>
            </a:br>
            <a:endParaRPr lang="en-GB" sz="2400" b="1"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4876800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Σταδιακή  πληροφόρηση </a:t>
            </a:r>
          </a:p>
          <a:p>
            <a:pPr>
              <a:lnSpc>
                <a:spcPct val="13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Χρήση  απλής  &amp;  κατανοητής  γλώσσας</a:t>
            </a:r>
          </a:p>
          <a:p>
            <a:pPr>
              <a:lnSpc>
                <a:spcPct val="13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Επανάληψη</a:t>
            </a:r>
          </a:p>
          <a:p>
            <a:pPr>
              <a:lnSpc>
                <a:spcPct val="13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Ο  ασθενής  έχει  το  χρόνο  να  κάνει  ερωτήσεις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el-GR" sz="2400" b="1">
                <a:latin typeface="Arial" charset="0"/>
              </a:rPr>
              <a:t>ΕΠΙΚΟΙΝΩΝΙΑ  ΓΙΑΤΡΟΥ  ΜΕ  ΑΣΘΕΝΗ :</a:t>
            </a:r>
            <a:br>
              <a:rPr lang="el-GR" sz="2400" b="1">
                <a:latin typeface="Arial" charset="0"/>
              </a:rPr>
            </a:br>
            <a:endParaRPr lang="en-GB" sz="2400" b="1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334000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tx2"/>
              </a:buClr>
              <a:buFontTx/>
              <a:buNone/>
            </a:pPr>
            <a:r>
              <a:rPr lang="el-GR">
                <a:latin typeface="Arial Black" pitchFamily="34" charset="0"/>
              </a:rPr>
              <a:t> </a:t>
            </a:r>
            <a:r>
              <a:rPr lang="el-GR" sz="2800" b="1">
                <a:latin typeface="Arial" charset="0"/>
              </a:rPr>
              <a:t>Ο  γιατρός  πρέπει  να :</a:t>
            </a:r>
          </a:p>
          <a:p>
            <a:pPr>
              <a:lnSpc>
                <a:spcPct val="20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Μπαίνει στη θέση του ασθενούς</a:t>
            </a:r>
          </a:p>
          <a:p>
            <a:pPr>
              <a:lnSpc>
                <a:spcPct val="20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Κερδίσει  την  εμπιστοσύνη</a:t>
            </a:r>
          </a:p>
          <a:p>
            <a:pPr>
              <a:lnSpc>
                <a:spcPct val="20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Πληροφορήσει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l-GR" sz="2800" b="1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l-GR" sz="2800" b="1">
                <a:latin typeface="Arial" charset="0"/>
              </a:rPr>
              <a:t>Τονώσει  την  ελπίδα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/>
          </p:cNvGraphicFramePr>
          <p:nvPr/>
        </p:nvGraphicFramePr>
        <p:xfrm>
          <a:off x="2971800" y="838200"/>
          <a:ext cx="3200400" cy="4495800"/>
        </p:xfrm>
        <a:graphic>
          <a:graphicData uri="http://schemas.openxmlformats.org/presentationml/2006/ole">
            <p:oleObj spid="_x0000_s69634" name="Photo Editor Photo" r:id="rId3" imgW="7125695" imgH="14542857" progId="MSPhotoEd.3">
              <p:embed/>
            </p:oleObj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152400"/>
            <a:ext cx="845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</a:t>
            </a:r>
            <a:r>
              <a:rPr lang="el-GR" sz="2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νημερωτικά  φυλλάδια  επίσης  βοηθούν  τον  ασθενή</a:t>
            </a:r>
            <a:endParaRPr lang="en-GB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r>
              <a:rPr lang="el-GR" sz="2800" b="1">
                <a:latin typeface="Arial" charset="0"/>
              </a:rPr>
              <a:t>ΓΕΝΙΚΕΣ  ΑΡΧΕΣ  ΦΡΟΝΤΙΔΑΣ </a:t>
            </a:r>
            <a:br>
              <a:rPr lang="el-GR" sz="2800" b="1">
                <a:latin typeface="Arial" charset="0"/>
              </a:rPr>
            </a:br>
            <a:r>
              <a:rPr lang="el-GR" sz="2800" b="1">
                <a:latin typeface="Arial" charset="0"/>
              </a:rPr>
              <a:t>ΑΣΘΕΝΩΝ  ΤΕΛΙΚΟΥ  ΣΤΑΔΙΟΥ</a:t>
            </a:r>
            <a:endParaRPr lang="en-GB" sz="2800" b="1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sz="2200" b="1">
                <a:latin typeface="Arial" charset="0"/>
              </a:rPr>
              <a:t>Η Ιατρική δε</a:t>
            </a:r>
            <a:r>
              <a:rPr lang="en-US" sz="2200" b="1">
                <a:latin typeface="Arial" charset="0"/>
              </a:rPr>
              <a:t> </a:t>
            </a:r>
            <a:r>
              <a:rPr lang="el-GR" sz="2200" b="1">
                <a:latin typeface="Arial" charset="0"/>
              </a:rPr>
              <a:t>μπορεί να αποτρέψει το θάνατο, αλλά βοηθά τον ασθενή στα τελικά στάδια της νόσου.</a:t>
            </a:r>
          </a:p>
          <a:p>
            <a:pPr>
              <a:lnSpc>
                <a:spcPct val="120000"/>
              </a:lnSpc>
            </a:pPr>
            <a:r>
              <a:rPr lang="el-GR" sz="2200" b="1">
                <a:latin typeface="Arial" charset="0"/>
              </a:rPr>
              <a:t>Ο ρόλος της  Ιατρικής  πρωταρχικά  </a:t>
            </a:r>
            <a:r>
              <a:rPr lang="el-GR" sz="2200" b="1" u="sng">
                <a:latin typeface="Arial" charset="0"/>
              </a:rPr>
              <a:t>υποστηρικτικός</a:t>
            </a:r>
          </a:p>
          <a:p>
            <a:pPr>
              <a:lnSpc>
                <a:spcPct val="120000"/>
              </a:lnSpc>
            </a:pPr>
            <a:r>
              <a:rPr lang="el-GR" sz="2200" b="1">
                <a:latin typeface="Arial" charset="0"/>
              </a:rPr>
              <a:t>Ενσυναίσθηση (</a:t>
            </a:r>
            <a:r>
              <a:rPr lang="en-US" sz="2200" b="1">
                <a:latin typeface="Arial" charset="0"/>
              </a:rPr>
              <a:t>empathy)</a:t>
            </a:r>
            <a:r>
              <a:rPr lang="el-GR" sz="2200" b="1">
                <a:latin typeface="Arial" charset="0"/>
              </a:rPr>
              <a:t>  &amp; ευαισθησία απαραίτητες ιδιότητες στην τελική νοσηλεία</a:t>
            </a:r>
          </a:p>
          <a:p>
            <a:pPr>
              <a:lnSpc>
                <a:spcPct val="120000"/>
              </a:lnSpc>
            </a:pPr>
            <a:r>
              <a:rPr lang="el-GR" sz="2200" b="1">
                <a:latin typeface="Arial" charset="0"/>
              </a:rPr>
              <a:t>Ειλικρίνεια &amp; πληροφόρηση βασισμένη στις ανάγκες του ασθενούς</a:t>
            </a:r>
          </a:p>
          <a:p>
            <a:pPr>
              <a:lnSpc>
                <a:spcPct val="120000"/>
              </a:lnSpc>
            </a:pPr>
            <a:r>
              <a:rPr lang="el-GR" sz="2200" b="1">
                <a:latin typeface="Arial" charset="0"/>
              </a:rPr>
              <a:t>Σεβασμός στις θρησκευτικές &amp; πολιτισμικές αρχές &amp; ανάγκες του ασθενούς</a:t>
            </a:r>
          </a:p>
          <a:p>
            <a:pPr>
              <a:lnSpc>
                <a:spcPct val="120000"/>
              </a:lnSpc>
            </a:pPr>
            <a:r>
              <a:rPr lang="el-GR" sz="2200" b="1" u="sng">
                <a:latin typeface="Arial" charset="0"/>
              </a:rPr>
              <a:t>Υποστήριξη της οικογένειας</a:t>
            </a:r>
            <a:r>
              <a:rPr lang="el-GR" sz="2200" b="1">
                <a:latin typeface="Arial" charset="0"/>
              </a:rPr>
              <a:t> να προσαρμοστεί &amp; να αντιμετωπίσει την επικείμενη απώλεια</a:t>
            </a:r>
          </a:p>
          <a:p>
            <a:pPr>
              <a:lnSpc>
                <a:spcPct val="120000"/>
              </a:lnSpc>
            </a:pPr>
            <a:r>
              <a:rPr lang="el-GR" sz="2200" b="1" u="sng">
                <a:latin typeface="Arial" charset="0"/>
              </a:rPr>
              <a:t>Εξατομικευμένη</a:t>
            </a:r>
            <a:r>
              <a:rPr lang="el-GR" sz="2200" b="1">
                <a:latin typeface="Arial" charset="0"/>
              </a:rPr>
              <a:t> προσέγγιση του ασθενούς</a:t>
            </a:r>
            <a:endParaRPr lang="en-GB" sz="2200" b="1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ΟΛΙΣΤΙΚΗ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ΑΝΤΙΜΕΤΩΠΙΣΗ ΑΣΘΕΝΟΥΣ  ΜΕ  ΚΑΡΚΙΝΟ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algn="l"/>
            <a:r>
              <a:rPr lang="en-US" sz="2800">
                <a:latin typeface="Arial Black" pitchFamily="34" charset="0"/>
              </a:rPr>
              <a:t>	</a:t>
            </a:r>
            <a:r>
              <a:rPr lang="en-US" sz="2400">
                <a:latin typeface="Arial Black" pitchFamily="34" charset="0"/>
              </a:rPr>
              <a:t>		        </a:t>
            </a:r>
            <a:endParaRPr lang="en-US" sz="2400"/>
          </a:p>
          <a:p>
            <a:pPr algn="l">
              <a:lnSpc>
                <a:spcPct val="80000"/>
              </a:lnSpc>
            </a:pPr>
            <a:r>
              <a:rPr lang="en-US" sz="2400">
                <a:latin typeface="Arial Black" pitchFamily="34" charset="0"/>
              </a:rPr>
              <a:t>     	  			    </a:t>
            </a:r>
          </a:p>
          <a:p>
            <a:pPr algn="l"/>
            <a:r>
              <a:rPr lang="en-US" sz="2400">
                <a:latin typeface="Arial Black" pitchFamily="34" charset="0"/>
              </a:rPr>
              <a:t>                            </a:t>
            </a:r>
          </a:p>
          <a:p>
            <a:pPr algn="l"/>
            <a:endParaRPr lang="en-US" sz="2400">
              <a:latin typeface="Arial Black" pitchFamily="34" charset="0"/>
            </a:endParaRPr>
          </a:p>
          <a:p>
            <a:pPr algn="l"/>
            <a:endParaRPr lang="en-US" sz="2400">
              <a:latin typeface="Arial Black" pitchFamily="34" charset="0"/>
            </a:endParaRPr>
          </a:p>
          <a:p>
            <a:pPr algn="l"/>
            <a:r>
              <a:rPr lang="en-US" sz="2400">
                <a:latin typeface="Arial Black" pitchFamily="34" charset="0"/>
              </a:rPr>
              <a:t>                                   		   </a:t>
            </a:r>
          </a:p>
          <a:p>
            <a:pPr algn="l"/>
            <a:endParaRPr lang="en-US" sz="2400">
              <a:latin typeface="Arial Black" pitchFamily="34" charset="0"/>
            </a:endParaRPr>
          </a:p>
          <a:p>
            <a:pPr algn="l"/>
            <a:endParaRPr lang="en-US" sz="2400">
              <a:latin typeface="Arial Black" pitchFamily="34" charset="0"/>
            </a:endParaRPr>
          </a:p>
          <a:p>
            <a:pPr algn="l"/>
            <a:r>
              <a:rPr lang="en-US" sz="2400">
                <a:latin typeface="Arial Black" pitchFamily="34" charset="0"/>
              </a:rPr>
              <a:t>  			</a:t>
            </a:r>
          </a:p>
          <a:p>
            <a:pPr algn="l"/>
            <a:r>
              <a:rPr lang="en-US" sz="2400">
                <a:latin typeface="Arial Black" pitchFamily="34" charset="0"/>
              </a:rPr>
              <a:t>		    		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3276600" y="3276600"/>
            <a:ext cx="2514600" cy="990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US" sz="2800">
                <a:latin typeface="Arial Black" pitchFamily="34" charset="0"/>
              </a:rPr>
              <a:t>Ασθενής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495800" y="2057400"/>
            <a:ext cx="0" cy="11080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V="1">
            <a:off x="4532313" y="4343400"/>
            <a:ext cx="0" cy="11191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286000" y="4038600"/>
            <a:ext cx="85883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rot="21120000" flipV="1">
            <a:off x="3198813" y="4568825"/>
            <a:ext cx="1017587" cy="6445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rot="60000" flipH="1" flipV="1">
            <a:off x="4953000" y="4419600"/>
            <a:ext cx="931863" cy="6731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rot="300000" flipH="1">
            <a:off x="5334000" y="2514600"/>
            <a:ext cx="533400" cy="762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rot="600000">
            <a:off x="2819400" y="2819400"/>
            <a:ext cx="990600" cy="3778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5867400" y="4037013"/>
            <a:ext cx="85248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533400" y="1143000"/>
            <a:ext cx="7772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vert="eaVert" wrap="none" lIns="90000" tIns="46800" rIns="90000" bIns="46800" anchor="ctr"/>
          <a:lstStyle/>
          <a:p>
            <a:endParaRPr lang="el-GR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>
            <a:off x="5943600" y="3124200"/>
            <a:ext cx="9144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6575" name="Comment 15"/>
          <p:cNvSpPr>
            <a:spLocks noChangeArrowheads="1"/>
          </p:cNvSpPr>
          <p:nvPr/>
        </p:nvSpPr>
        <p:spPr bwMode="auto">
          <a:xfrm>
            <a:off x="7162800" y="2819400"/>
            <a:ext cx="1752600" cy="71278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600" b="1">
                <a:solidFill>
                  <a:srgbClr val="000000"/>
                </a:solidFill>
                <a:latin typeface="Arial Black" pitchFamily="34" charset="0"/>
              </a:rPr>
              <a:t>Φροντίδα</a:t>
            </a:r>
          </a:p>
          <a:p>
            <a:pPr algn="r" eaLnBrk="0" hangingPunct="0">
              <a:spcBef>
                <a:spcPct val="50000"/>
              </a:spcBef>
            </a:pPr>
            <a:r>
              <a:rPr lang="el-GR" sz="1600" b="1">
                <a:solidFill>
                  <a:srgbClr val="000000"/>
                </a:solidFill>
                <a:latin typeface="Arial Black" pitchFamily="34" charset="0"/>
              </a:rPr>
              <a:t>τελικής φάση</a:t>
            </a:r>
            <a:endParaRPr lang="en-GB" sz="16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6576" name="Comment 16"/>
          <p:cNvSpPr>
            <a:spLocks noChangeArrowheads="1"/>
          </p:cNvSpPr>
          <p:nvPr/>
        </p:nvSpPr>
        <p:spPr bwMode="auto">
          <a:xfrm>
            <a:off x="6858000" y="3810000"/>
            <a:ext cx="1676400" cy="3762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Ψυχολόγος</a:t>
            </a:r>
            <a:endParaRPr lang="en-GB" sz="18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6577" name="Comment 17"/>
          <p:cNvSpPr>
            <a:spLocks noChangeArrowheads="1"/>
          </p:cNvSpPr>
          <p:nvPr/>
        </p:nvSpPr>
        <p:spPr bwMode="auto">
          <a:xfrm>
            <a:off x="6019800" y="5029200"/>
            <a:ext cx="1828800" cy="3762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Νοσηλεύτρια</a:t>
            </a:r>
            <a:endParaRPr lang="en-GB" sz="1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6578" name="Comment 18"/>
          <p:cNvSpPr>
            <a:spLocks noChangeArrowheads="1"/>
          </p:cNvSpPr>
          <p:nvPr/>
        </p:nvSpPr>
        <p:spPr bwMode="auto">
          <a:xfrm>
            <a:off x="3810000" y="5638800"/>
            <a:ext cx="1752600" cy="3762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Ογκολόγος</a:t>
            </a: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79" name="Comment 19"/>
          <p:cNvSpPr>
            <a:spLocks noChangeArrowheads="1"/>
          </p:cNvSpPr>
          <p:nvPr/>
        </p:nvSpPr>
        <p:spPr bwMode="auto">
          <a:xfrm>
            <a:off x="533400" y="5181600"/>
            <a:ext cx="2498725" cy="3762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Ακτινοθεραπευτής</a:t>
            </a: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80" name="Comment 20"/>
          <p:cNvSpPr>
            <a:spLocks noChangeArrowheads="1"/>
          </p:cNvSpPr>
          <p:nvPr/>
        </p:nvSpPr>
        <p:spPr bwMode="auto">
          <a:xfrm>
            <a:off x="381000" y="3886200"/>
            <a:ext cx="1752600" cy="3762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Χειρουργός</a:t>
            </a:r>
            <a:endParaRPr lang="en-GB" sz="1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6581" name="Comment 21"/>
          <p:cNvSpPr>
            <a:spLocks noChangeArrowheads="1"/>
          </p:cNvSpPr>
          <p:nvPr/>
        </p:nvSpPr>
        <p:spPr bwMode="auto">
          <a:xfrm>
            <a:off x="3581400" y="1600200"/>
            <a:ext cx="1600200" cy="3762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Διάγνωση</a:t>
            </a:r>
            <a:endParaRPr lang="en-GB" sz="1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6582" name="Comment 22"/>
          <p:cNvSpPr>
            <a:spLocks noChangeArrowheads="1"/>
          </p:cNvSpPr>
          <p:nvPr/>
        </p:nvSpPr>
        <p:spPr bwMode="auto">
          <a:xfrm>
            <a:off x="5943600" y="2057400"/>
            <a:ext cx="2133600" cy="37623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Αποκατάσταση</a:t>
            </a:r>
            <a:endParaRPr lang="en-GB" sz="18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6583" name="Comment 23"/>
          <p:cNvSpPr>
            <a:spLocks noChangeArrowheads="1"/>
          </p:cNvSpPr>
          <p:nvPr/>
        </p:nvSpPr>
        <p:spPr bwMode="auto">
          <a:xfrm>
            <a:off x="762000" y="2209800"/>
            <a:ext cx="1844675" cy="6508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l-GR" sz="1800" b="1">
                <a:solidFill>
                  <a:srgbClr val="000000"/>
                </a:solidFill>
                <a:latin typeface="Arial Black" pitchFamily="34" charset="0"/>
              </a:rPr>
              <a:t>Ιστολογική ταυτοποίηση</a:t>
            </a:r>
            <a:endParaRPr lang="en-GB" sz="180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ΑΣΘΕΝΗΣ ΤΕΛΙΚΟΥ ΣΤΑΔΙΟΥ</a:t>
            </a:r>
            <a:endParaRPr lang="el-GR" sz="400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ph idx="1"/>
          </p:nvPr>
        </p:nvGraphicFramePr>
        <p:xfrm>
          <a:off x="1539875" y="1981200"/>
          <a:ext cx="6461125" cy="4114800"/>
        </p:xfrm>
        <a:graphic>
          <a:graphicData uri="http://schemas.openxmlformats.org/presentationml/2006/ole">
            <p:oleObj spid="_x0000_s52227" name="SmartDraw" r:id="rId4" imgW="5239440" imgH="3553920" progId="SmartDraw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41275" y="30163"/>
          <a:ext cx="9059863" cy="6797675"/>
        </p:xfrm>
        <a:graphic>
          <a:graphicData uri="http://schemas.openxmlformats.org/presentationml/2006/ole">
            <p:oleObj spid="_x0000_s67586" name="Slide" r:id="rId3" imgW="4484520" imgH="3363840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l-GR" sz="3200" b="1"/>
              <a:t>ΣΥΝΔΡΟΜΟ  ΤΕΛΙΚΟΥ  ΣΤΑΔΙΟΥ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>
                <a:latin typeface="Arial" charset="0"/>
              </a:rPr>
              <a:t>ΠΡΟΟΔΕΥΤΙΚΗ  ΕΞΕΛΙΞΗ  ΤΟΥ ΑΙΤΙΟΛΟΓΙΚΟΥ  ΠΑΡΑΓΟΝΤΑ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Arial" charset="0"/>
              </a:rPr>
              <a:t>ΠΡΟΣΔΟΚΙΜΟ  ΕΠΙΒΙΩΣΗΣ  ΠΕΡΙΟΡΙΣΜΕΝΟ 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Arial" charset="0"/>
              </a:rPr>
              <a:t>ΚΑΤΑΣΤΑΣΗ  </a:t>
            </a:r>
            <a:r>
              <a:rPr lang="en-US" sz="2800" b="1" u="sng">
                <a:latin typeface="Arial" charset="0"/>
              </a:rPr>
              <a:t>KARNOFSKY </a:t>
            </a:r>
            <a:r>
              <a:rPr lang="el-GR" sz="2800" b="1" i="1" u="sng">
                <a:latin typeface="Arial" charset="0"/>
              </a:rPr>
              <a:t>&lt; ΤΟΥ 40%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Arial" charset="0"/>
              </a:rPr>
              <a:t>ΕΚΠΤΩΣΗ  ΤΗΣ  ΛΕΙΤΟΥΡΓΙΑΣ  ΕΝΟΣ  ‘Η ΠΕΡΙΣΣΟΤΕΡΩΝ  ΟΡΓΑΝΩΝ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Arial" charset="0"/>
              </a:rPr>
              <a:t>ΑΠΟΤΥΧΙΑ  ΑΠΟΔΕΚΤΩΝ  ΘΕΡΑΠΕΥΤΙΚΩΝ ΜΕΘΟΔΩΝ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Arial" charset="0"/>
              </a:rPr>
              <a:t>ΕΜΦΑΝΙΣΗ  ΠΡΟΟΔΕΥΤΙΚΑ  ΜΗ ΑΝΑΤΑΞΙΜΩΝ  ΕΠΙΠΛΟΚΩΝ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/>
          <a:lstStyle/>
          <a:p>
            <a:r>
              <a:rPr lang="el-GR" sz="2800" b="1"/>
              <a:t>ΚΥΡΙΑ  ΣΥΜΠΤΩΜΑΤΑ  ΑΣΘΕΝΟΥΣ  ΜΕ ΚΑΡΚΙΝΟ  ΤΕΛΙΚΟΥ  ΣΤΑΔΙΟΥ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ph type="chart" sz="half" idx="1"/>
          </p:nvPr>
        </p:nvGraphicFramePr>
        <p:xfrm>
          <a:off x="0" y="1143000"/>
          <a:ext cx="8458200" cy="5162550"/>
        </p:xfrm>
        <a:graphic>
          <a:graphicData uri="http://schemas.openxmlformats.org/presentationml/2006/ole">
            <p:oleObj spid="_x0000_s55299" name="Chart" r:id="rId4" imgW="5258105" imgH="4115105" progId="MSGraph.Chart.8">
              <p:embed followColorScheme="full"/>
            </p:oleObj>
          </a:graphicData>
        </a:graphic>
      </p:graphicFrame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6019800"/>
            <a:ext cx="84582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1800" b="1"/>
              <a:t>Η ΣΥΧΝΟΤΗΤΑ ΤΩΝ ΣΥΜΠΤΩΜΑΤΩΝ ΔΙΑΦΟΡΟΠΟΙΕΙΤΑΙ ΑΝΑΛΟΓΑ ΜΕ ΤΟΝ ΤΥΠΟ ΤΟΥ ΝΕΟΠΛΑΣΜΑΤΟΣ</a:t>
            </a:r>
            <a:endParaRPr lang="el-GR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ΠΟΙΟΤΗΤΑ  ΖΩΗΣ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267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l-GR" sz="2800" b="1"/>
              <a:t>ΠΑΡΑΜΕΤΡΟΣ  ΥΨΗΛΗΣ  ΣΗΜΑΣΙΑΣ  ΓΙΑ ΤΟΝ  ΑΣΘΕΝΗ  ΤΕΛΙΚΟΥ  ΣΤΑΔΙΟΥ</a:t>
            </a:r>
          </a:p>
          <a:p>
            <a:pPr>
              <a:lnSpc>
                <a:spcPct val="140000"/>
              </a:lnSpc>
            </a:pPr>
            <a:endParaRPr lang="el-GR" sz="2800" b="1"/>
          </a:p>
          <a:p>
            <a:pPr>
              <a:lnSpc>
                <a:spcPct val="140000"/>
              </a:lnSpc>
            </a:pPr>
            <a:r>
              <a:rPr lang="el-GR" sz="2800" b="1"/>
              <a:t>ΥΠΟΣΤΗΡΙΚΤΙΚΗ   ΑΓΩΓΗ  &amp;  ΨΥΧΟΛΟΓΙΚΗ   ΥΠΟΣΤΗΡΙΞΗ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l-GR" sz="2800" b="1"/>
              <a:t>     ΕΙΝΑΙ  ΙΔΙΑΙΤΕΡΑ  ΣΗΜΑΝΤΙΚΑ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ΟΡΙΣΜΟΣ</a:t>
            </a:r>
            <a:r>
              <a:rPr lang="el-GR" sz="32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257800"/>
          </a:xfrm>
        </p:spPr>
        <p:txBody>
          <a:bodyPr/>
          <a:lstStyle/>
          <a:p>
            <a:pPr lvl="1">
              <a:lnSpc>
                <a:spcPct val="130000"/>
              </a:lnSpc>
              <a:buFontTx/>
              <a:buNone/>
            </a:pPr>
            <a:r>
              <a:rPr lang="el-GR">
                <a:latin typeface="Arial Black" pitchFamily="34" charset="0"/>
              </a:rPr>
              <a:t>  Η  ποιότητα  ζωής  αναφέρεται  στο βαθμό  </a:t>
            </a:r>
            <a:r>
              <a:rPr lang="el-GR" u="sng">
                <a:latin typeface="Arial Black" pitchFamily="34" charset="0"/>
              </a:rPr>
              <a:t>ευεξίας</a:t>
            </a:r>
            <a:r>
              <a:rPr lang="el-GR">
                <a:latin typeface="Arial Black" pitchFamily="34" charset="0"/>
              </a:rPr>
              <a:t>  και  </a:t>
            </a:r>
            <a:r>
              <a:rPr lang="el-GR" u="sng">
                <a:latin typeface="Arial Black" pitchFamily="34" charset="0"/>
              </a:rPr>
              <a:t>ικανοποίησης </a:t>
            </a:r>
            <a:r>
              <a:rPr lang="el-GR">
                <a:latin typeface="Arial Black" pitchFamily="34" charset="0"/>
              </a:rPr>
              <a:t> που βιώνει  ο  ασθενής  σε  τομείς  της  ζωής του  που  θεωρεί  σημαντικούς  και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el-GR">
                <a:latin typeface="Arial Black" pitchFamily="34" charset="0"/>
              </a:rPr>
              <a:t>  </a:t>
            </a:r>
            <a:r>
              <a:rPr lang="el-GR" u="sng">
                <a:latin typeface="Arial Black" pitchFamily="34" charset="0"/>
              </a:rPr>
              <a:t>επηρεάζονται </a:t>
            </a:r>
            <a:r>
              <a:rPr lang="el-GR">
                <a:latin typeface="Arial Black" pitchFamily="34" charset="0"/>
              </a:rPr>
              <a:t> από  την  ασθένεια  ή  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el-GR">
                <a:latin typeface="Arial Black" pitchFamily="34" charset="0"/>
              </a:rPr>
              <a:t>  τη  θεραπεία  της</a:t>
            </a:r>
            <a:endParaRPr lang="en-US">
              <a:latin typeface="Arial Black" pitchFamily="34" charset="0"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696200" cy="3048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sz="3200">
                <a:latin typeface="Arial Black" pitchFamily="34" charset="0"/>
              </a:rPr>
              <a:t>Η ΕΝΝΟΙΑ ΤΗΣ ΠΟΙΟΤΗΤΑΣ ΖΩΗΣ ΑΦΟΡΑ ΑΠΟΚΛΕΙΣΤΙΚΑ ΤΗΝ </a:t>
            </a:r>
            <a:r>
              <a:rPr lang="el-GR" sz="3200" u="sng">
                <a:latin typeface="Arial Black" pitchFamily="34" charset="0"/>
              </a:rPr>
              <a:t>ΠΡΟΣΩΠΙΚΗ ΑΝΤΙΛΗΨΗ</a:t>
            </a:r>
            <a:r>
              <a:rPr lang="el-GR" sz="3200">
                <a:latin typeface="Arial Black" pitchFamily="34" charset="0"/>
              </a:rPr>
              <a:t> ΤΟΥ ΚΑΘΕ ΑΣΘΕΝΟΥΣ</a:t>
            </a:r>
            <a:endParaRPr lang="en-GB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l-GR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ΠΑΡΑΜΕΤΡΟΙ  ΠΟΥ  ΣΥΝΘΕΤΟΥΝ  ΤΗΝ  ΠΟΙΟΤΗΤΑ ΖΩΗΣ</a:t>
            </a:r>
            <a:endParaRPr lang="en-US" sz="28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924800" cy="4038600"/>
          </a:xfrm>
        </p:spPr>
        <p:txBody>
          <a:bodyPr/>
          <a:lstStyle/>
          <a:p>
            <a:endParaRPr lang="el-GR" sz="1400">
              <a:latin typeface="Arial Black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667000" y="1676400"/>
            <a:ext cx="2667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Σωματική κατάσταση</a:t>
            </a:r>
          </a:p>
          <a:p>
            <a:pPr algn="ctr"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Λειτουργική ικανότητα</a:t>
            </a:r>
            <a:endParaRPr lang="el-GR" sz="14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066800" y="2608263"/>
            <a:ext cx="1841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Ψυχολογική</a:t>
            </a:r>
          </a:p>
          <a:p>
            <a:pPr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λειτουργικότητα</a:t>
            </a:r>
            <a:endParaRPr lang="el-GR" sz="14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953000" y="2743200"/>
            <a:ext cx="349250" cy="228600"/>
          </a:xfrm>
          <a:prstGeom prst="rightArrow">
            <a:avLst>
              <a:gd name="adj1" fmla="val 50000"/>
              <a:gd name="adj2" fmla="val 38194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408613" y="2608263"/>
            <a:ext cx="183038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Γνωσιακή</a:t>
            </a:r>
          </a:p>
          <a:p>
            <a:pPr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λειτουργικότητα</a:t>
            </a:r>
            <a:endParaRPr lang="el-GR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424" name="AutoShape 8"/>
          <p:cNvSpPr>
            <a:spLocks noChangeAspect="1" noChangeArrowheads="1"/>
          </p:cNvSpPr>
          <p:nvPr/>
        </p:nvSpPr>
        <p:spPr bwMode="auto">
          <a:xfrm>
            <a:off x="3479800" y="2974975"/>
            <a:ext cx="228600" cy="346075"/>
          </a:xfrm>
          <a:prstGeom prst="downArrow">
            <a:avLst>
              <a:gd name="adj1" fmla="val 50000"/>
              <a:gd name="adj2" fmla="val 3784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286000" y="3408363"/>
            <a:ext cx="1879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Κοινωνική</a:t>
            </a:r>
          </a:p>
          <a:p>
            <a:pPr algn="ctr"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λειτουργικότητα</a:t>
            </a:r>
            <a:endParaRPr lang="el-GR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4394200" y="2974975"/>
            <a:ext cx="227013" cy="342900"/>
          </a:xfrm>
          <a:prstGeom prst="downArrow">
            <a:avLst>
              <a:gd name="adj1" fmla="val 50000"/>
              <a:gd name="adj2" fmla="val 37762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279900" y="3408363"/>
            <a:ext cx="1892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sz="1400" b="1">
                <a:solidFill>
                  <a:schemeClr val="hlink"/>
                </a:solidFill>
                <a:latin typeface="Arial Black" pitchFamily="34" charset="0"/>
              </a:rPr>
              <a:t>Πνευματικότητα</a:t>
            </a:r>
            <a:endParaRPr lang="el-GR" sz="14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10800000">
            <a:off x="3937000" y="2193925"/>
            <a:ext cx="227013" cy="414338"/>
          </a:xfrm>
          <a:prstGeom prst="downArrow">
            <a:avLst>
              <a:gd name="adj1" fmla="val 50000"/>
              <a:gd name="adj2" fmla="val 45629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 rot="10800000">
            <a:off x="3022600" y="2722563"/>
            <a:ext cx="349250" cy="228600"/>
          </a:xfrm>
          <a:prstGeom prst="rightArrow">
            <a:avLst>
              <a:gd name="adj1" fmla="val 50000"/>
              <a:gd name="adj2" fmla="val 38194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eaLnBrk="0" hangingPunct="0"/>
            <a:endParaRPr lang="el-GR"/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3365500" y="2517775"/>
            <a:ext cx="1622425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</a:pPr>
            <a:r>
              <a:rPr lang="el-GR" sz="1300" b="1">
                <a:solidFill>
                  <a:schemeClr val="hlink"/>
                </a:solidFill>
                <a:latin typeface="Arial Black" pitchFamily="34" charset="0"/>
              </a:rPr>
              <a:t>Ποιότητα Ζωής</a:t>
            </a:r>
            <a:endParaRPr lang="el-GR" sz="1300" b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r>
              <a:rPr 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ΠΑΡΑΜΕΤΡΟΙ  Π</a:t>
            </a:r>
            <a:r>
              <a:rPr lang="el-GR" sz="3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ΟΙΟΤΗΤΑΣ  </a:t>
            </a:r>
            <a:r>
              <a:rPr 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Ζ</a:t>
            </a:r>
            <a:r>
              <a:rPr lang="el-GR" sz="3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ΩΗΣ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5867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Φυσική κατάσταση / Λειτουργική ικανότητα 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600">
                <a:latin typeface="Arial Black" pitchFamily="34" charset="0"/>
              </a:rPr>
              <a:t>	</a:t>
            </a:r>
            <a:r>
              <a:rPr lang="en-US" sz="2000">
                <a:latin typeface="Arial Black" pitchFamily="34" charset="0"/>
              </a:rPr>
              <a:t>Κινητικότητα, εργασιακή ικανότητα,  συμπτώματα, αυτοφροντίδα,  καθημερινές δραστηριότητες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Ψυχολογική λειτουργικότητα 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>
                <a:latin typeface="Arial Black" pitchFamily="34" charset="0"/>
              </a:rPr>
              <a:t>	Κατάθλιψη,  άγχος,  απελπισία,  θυμός,  αυτοεκτίμηση,  ικανοποίηση με ζωή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Γνωσιακή λειτουργικότητα 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>
                <a:latin typeface="Arial Black" pitchFamily="34" charset="0"/>
              </a:rPr>
              <a:t>	Έκπτωση μνήμης, εστίαση &amp; διατήρηση προσοχής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Κοινωνική λειτουργικότητα 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>
                <a:latin typeface="Arial Black" pitchFamily="34" charset="0"/>
              </a:rPr>
              <a:t>	υποστήριξη, οικογενειακή ζωή, σεξουαλική &amp; κοινωνική δραστηριότητα, οικονομικές επιπτώσεις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  <a:latin typeface="Arial Black" pitchFamily="34" charset="0"/>
              </a:rPr>
              <a:t>Πνευματικότητα 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>
                <a:latin typeface="Arial Black" pitchFamily="34" charset="0"/>
              </a:rPr>
              <a:t>	Ψυχική ειρήνη, απόδοση νοήματος στην ασθένεια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838200" y="609600"/>
            <a:ext cx="7620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398</Words>
  <Application>Microsoft Office PowerPoint</Application>
  <PresentationFormat>Προβολή στην οθόνη (4:3)</PresentationFormat>
  <Paragraphs>138</Paragraphs>
  <Slides>20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Times New Roman</vt:lpstr>
      <vt:lpstr>Arial</vt:lpstr>
      <vt:lpstr>Arial Black</vt:lpstr>
      <vt:lpstr>Default Design</vt:lpstr>
      <vt:lpstr>SmartDraw Drawing</vt:lpstr>
      <vt:lpstr>Microsoft Graph 2000 Chart</vt:lpstr>
      <vt:lpstr>Microsoft PowerPoint Slide</vt:lpstr>
      <vt:lpstr>Microsoft Photo Editor 3.0 Photo</vt:lpstr>
      <vt:lpstr>ΑΠΑΡΤΙΩΣΗ  «ΑΣΘΕΝΗΣ  ΤΕΛΙΚΟΥ  ΣΤΑΔΙΟΥ»</vt:lpstr>
      <vt:lpstr>ΑΣΘΕΝΗΣ ΤΕΛΙΚΟΥ ΣΤΑΔΙΟΥ</vt:lpstr>
      <vt:lpstr>ΣΥΝΔΡΟΜΟ  ΤΕΛΙΚΟΥ  ΣΤΑΔΙΟΥ</vt:lpstr>
      <vt:lpstr>ΚΥΡΙΑ  ΣΥΜΠΤΩΜΑΤΑ  ΑΣΘΕΝΟΥΣ  ΜΕ ΚΑΡΚΙΝΟ  ΤΕΛΙΚΟΥ  ΣΤΑΔΙΟΥ</vt:lpstr>
      <vt:lpstr>ΠΟΙΟΤΗΤΑ  ΖΩΗΣ</vt:lpstr>
      <vt:lpstr>ΟΡΙΣΜΟΣ </vt:lpstr>
      <vt:lpstr>Η ΕΝΝΟΙΑ ΤΗΣ ΠΟΙΟΤΗΤΑΣ ΖΩΗΣ ΑΦΟΡΑ ΑΠΟΚΛΕΙΣΤΙΚΑ ΤΗΝ ΠΡΟΣΩΠΙΚΗ ΑΝΤΙΛΗΨΗ ΤΟΥ ΚΑΘΕ ΑΣΘΕΝΟΥΣ</vt:lpstr>
      <vt:lpstr>ΠΑΡΑΜΕΤΡΟΙ  ΠΟΥ  ΣΥΝΘΕΤΟΥΝ  ΤΗΝ  ΠΟΙΟΤΗΤΑ ΖΩΗΣ</vt:lpstr>
      <vt:lpstr>ΠΑΡΑΜΕΤΡΟΙ  ΠΟΙΟΤΗΤΑΣ  ΖΩΗΣ</vt:lpstr>
      <vt:lpstr>ΜΕΘΟΔΟΙ  ΑΞΙΟΛΟΓΗΣΗΣ  QOL</vt:lpstr>
      <vt:lpstr>ΚΛΙΜΑΚΕΣ  ΚΑΤΑΤΑΞΗΣ  ΤΥΠΟΥ  LIKERT          4 ,  5   ΚΑΙ   7   ΔΙΑΒΑΘΜΙΣΕΩΝ </vt:lpstr>
      <vt:lpstr>ΕΛΕΓΧΟΥΜΕ ΤΗΝ ΠΡΟΣΩΠΙΚΗ ΑΠΟΨΗ ΤΟΥ ΑΣΘΕΝΗ ΓΙΑ ΤΗΝ ΠΟΙΟΤΗΤΑ ΤΗΣ ΖΩΗΣ ΤΟΥ ΜΕ ΈΝΑ ΕΡΩΤΗΜΑΤΟΛΟΓΙΟ ΠΟΥ ΕΞΕΤΑΖΕΙ :</vt:lpstr>
      <vt:lpstr>ΦΡΟΝΤΙΔΑ  ΑΣΘΕΝΟΥΣ  ΤΕΛΙΚΟΥ ΣΤΑΔΙΟΥ:   ΟΡΓΑΝΙΚΟ  ΕΠΙΠΕΔΟ</vt:lpstr>
      <vt:lpstr>ΦΡΟΝΤΙΔΑ  ΑΣΘΕΝΟΥΣ ΤΕΛΙΚΟΥ ΣΤΑΔΙΟΥ :   ΨΥΧΟΛΟΓΙΚΟ  ΕΠΙΠΕΔΟ</vt:lpstr>
      <vt:lpstr>ΕΠΙΚΟΙΝΩΝΙΑ  ΓΙΑΤΡΟΥ  ΜΕ  ΑΣΘΕΝΗ : </vt:lpstr>
      <vt:lpstr>ΕΠΙΚΟΙΝΩΝΙΑ  ΓΙΑΤΡΟΥ  ΜΕ  ΑΣΘΕΝΗ : </vt:lpstr>
      <vt:lpstr>Διαφάνεια 17</vt:lpstr>
      <vt:lpstr>ΓΕΝΙΚΕΣ  ΑΡΧΕΣ  ΦΡΟΝΤΙΔΑΣ  ΑΣΘΕΝΩΝ  ΤΕΛΙΚΟΥ  ΣΤΑΔΙΟΥ</vt:lpstr>
      <vt:lpstr>ΟΛΙΣΤΙΚΗ  ΑΝΤΙΜΕΤΩΠΙΣΗ ΑΣΘΕΝΟΥΣ  ΜΕ  ΚΑΡΚΙΝΟ</vt:lpstr>
      <vt:lpstr>Διαφάνεια 20</vt:lpstr>
    </vt:vector>
  </TitlesOfParts>
  <Company>pgnp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groik</dc:creator>
  <cp:lastModifiedBy>user</cp:lastModifiedBy>
  <cp:revision>186</cp:revision>
  <dcterms:created xsi:type="dcterms:W3CDTF">2005-11-10T09:19:27Z</dcterms:created>
  <dcterms:modified xsi:type="dcterms:W3CDTF">2014-12-04T12:13:16Z</dcterms:modified>
</cp:coreProperties>
</file>