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76"/>
  </p:notesMasterIdLst>
  <p:sldIdLst>
    <p:sldId id="256" r:id="rId6"/>
    <p:sldId id="257" r:id="rId7"/>
    <p:sldId id="258" r:id="rId8"/>
    <p:sldId id="295" r:id="rId9"/>
    <p:sldId id="259" r:id="rId10"/>
    <p:sldId id="260" r:id="rId11"/>
    <p:sldId id="262" r:id="rId12"/>
    <p:sldId id="296" r:id="rId13"/>
    <p:sldId id="330" r:id="rId14"/>
    <p:sldId id="297" r:id="rId15"/>
    <p:sldId id="298" r:id="rId16"/>
    <p:sldId id="299" r:id="rId17"/>
    <p:sldId id="301" r:id="rId18"/>
    <p:sldId id="320" r:id="rId19"/>
    <p:sldId id="302" r:id="rId20"/>
    <p:sldId id="307" r:id="rId21"/>
    <p:sldId id="321" r:id="rId22"/>
    <p:sldId id="322" r:id="rId23"/>
    <p:sldId id="303" r:id="rId24"/>
    <p:sldId id="308" r:id="rId25"/>
    <p:sldId id="304" r:id="rId26"/>
    <p:sldId id="309" r:id="rId27"/>
    <p:sldId id="283" r:id="rId28"/>
    <p:sldId id="272" r:id="rId29"/>
    <p:sldId id="269" r:id="rId30"/>
    <p:sldId id="264" r:id="rId31"/>
    <p:sldId id="273" r:id="rId32"/>
    <p:sldId id="323" r:id="rId33"/>
    <p:sldId id="324" r:id="rId34"/>
    <p:sldId id="325" r:id="rId35"/>
    <p:sldId id="261" r:id="rId36"/>
    <p:sldId id="265" r:id="rId37"/>
    <p:sldId id="270" r:id="rId38"/>
    <p:sldId id="274" r:id="rId39"/>
    <p:sldId id="266" r:id="rId40"/>
    <p:sldId id="313" r:id="rId41"/>
    <p:sldId id="275" r:id="rId42"/>
    <p:sldId id="312" r:id="rId43"/>
    <p:sldId id="267" r:id="rId44"/>
    <p:sldId id="314" r:id="rId45"/>
    <p:sldId id="276" r:id="rId46"/>
    <p:sldId id="278" r:id="rId47"/>
    <p:sldId id="279" r:id="rId48"/>
    <p:sldId id="281" r:id="rId49"/>
    <p:sldId id="280" r:id="rId50"/>
    <p:sldId id="284" r:id="rId51"/>
    <p:sldId id="286" r:id="rId52"/>
    <p:sldId id="285" r:id="rId53"/>
    <p:sldId id="315" r:id="rId54"/>
    <p:sldId id="316" r:id="rId55"/>
    <p:sldId id="287" r:id="rId56"/>
    <p:sldId id="292" r:id="rId57"/>
    <p:sldId id="289" r:id="rId58"/>
    <p:sldId id="290" r:id="rId59"/>
    <p:sldId id="288" r:id="rId60"/>
    <p:sldId id="291" r:id="rId61"/>
    <p:sldId id="300" r:id="rId62"/>
    <p:sldId id="329" r:id="rId63"/>
    <p:sldId id="263" r:id="rId64"/>
    <p:sldId id="271" r:id="rId65"/>
    <p:sldId id="293" r:id="rId66"/>
    <p:sldId id="311" r:id="rId67"/>
    <p:sldId id="331" r:id="rId68"/>
    <p:sldId id="317" r:id="rId69"/>
    <p:sldId id="318" r:id="rId70"/>
    <p:sldId id="319" r:id="rId71"/>
    <p:sldId id="326" r:id="rId72"/>
    <p:sldId id="327" r:id="rId73"/>
    <p:sldId id="328" r:id="rId74"/>
    <p:sldId id="310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95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FF647-6342-4C51-8860-76169701105F}" type="datetimeFigureOut">
              <a:rPr lang="el-GR" smtClean="0"/>
              <a:t>13/5/2025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6E203-82C1-4893-BE64-6B43C6392E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430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6E203-82C1-4893-BE64-6B43C6392EFE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718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DCF61D-2368-422B-B872-CC2FA71584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513F338-1DF3-4299-8E77-064492255B57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F61D-2368-422B-B872-CC2FA71584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F338-1DF3-4299-8E77-064492255B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F61D-2368-422B-B872-CC2FA71584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F338-1DF3-4299-8E77-064492255B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F61D-2368-422B-B872-CC2FA71584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F338-1DF3-4299-8E77-064492255B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F61D-2368-422B-B872-CC2FA71584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F338-1DF3-4299-8E77-064492255B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F61D-2368-422B-B872-CC2FA71584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F338-1DF3-4299-8E77-064492255B5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F61D-2368-422B-B872-CC2FA71584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F338-1DF3-4299-8E77-064492255B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F61D-2368-422B-B872-CC2FA71584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F338-1DF3-4299-8E77-064492255B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F61D-2368-422B-B872-CC2FA71584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F338-1DF3-4299-8E77-064492255B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F61D-2368-422B-B872-CC2FA71584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F338-1DF3-4299-8E77-064492255B57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CF61D-2368-422B-B872-CC2FA71584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F338-1DF3-4299-8E77-064492255B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DCF61D-2368-422B-B872-CC2FA71584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513F338-1DF3-4299-8E77-064492255B5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4.bp.blogspot.com/-1X9_2xj3BwE/USGiX80sohI/AAAAAAAAA-g/qu2P1hD8hLY/s1600/lung-on-a-chip-5.jpg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en.wikipedia.org/wiki/File:Lung-on-a-Chip.jpg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chematic_of_a_Nephron-on-a-Chip_Device_with_Cross-Sections_of_3_functional_units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en.wikipedia.org/wiki/File:Artery-on-a-Chip_and_Detail_of_Inspection_Area.jpg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en.wikipedia.org/wiki/File:Conceptual_Schematic_of_a_Human-on-a-Chip.jp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1" y="2336440"/>
            <a:ext cx="4724400" cy="170216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Body Parts on a Chip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7366" y="4114800"/>
            <a:ext cx="3309803" cy="1905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Antonis Sakellarios</a:t>
            </a:r>
          </a:p>
        </p:txBody>
      </p:sp>
    </p:spTree>
    <p:extLst>
      <p:ext uri="{BB962C8B-B14F-4D97-AF65-F5344CB8AC3E}">
        <p14:creationId xmlns:p14="http://schemas.microsoft.com/office/powerpoint/2010/main" val="2355740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14E3F3-F6F0-FFBC-501B-F9B7F6737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It Works?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31A72F1-53BB-EC08-0296-C531874E6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Microfluidics simulate blood flow, air movement, or interstitial fluid.</a:t>
            </a:r>
          </a:p>
          <a:p>
            <a:r>
              <a:rPr lang="en-GB" dirty="0"/>
              <a:t>Mechanical forces (like breathing motion or peristalsis) are recreated.</a:t>
            </a:r>
          </a:p>
          <a:p>
            <a:r>
              <a:rPr lang="en-GB" dirty="0"/>
              <a:t>Multiple cell types (e.g., endothelial + epithelial) can be co-cultured.</a:t>
            </a:r>
          </a:p>
          <a:p>
            <a:r>
              <a:rPr lang="en-GB" dirty="0"/>
              <a:t>Sensors allow real-time monitoring of pH, oxygen, metabolites, etc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94834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0E3A12-9093-9436-AB27-0717E828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</a:t>
            </a:r>
            <a:endParaRPr lang="el-GR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FF0AB47D-702E-3BC0-FCD8-78666F19CB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90650" y="2843847"/>
          <a:ext cx="9037638" cy="2468880"/>
        </p:xfrm>
        <a:graphic>
          <a:graphicData uri="http://schemas.openxmlformats.org/drawingml/2006/table">
            <a:tbl>
              <a:tblPr/>
              <a:tblGrid>
                <a:gridCol w="4518819">
                  <a:extLst>
                    <a:ext uri="{9D8B030D-6E8A-4147-A177-3AD203B41FA5}">
                      <a16:colId xmlns:a16="http://schemas.microsoft.com/office/drawing/2014/main" val="4119785328"/>
                    </a:ext>
                  </a:extLst>
                </a:gridCol>
                <a:gridCol w="4518819">
                  <a:extLst>
                    <a:ext uri="{9D8B030D-6E8A-4147-A177-3AD203B41FA5}">
                      <a16:colId xmlns:a16="http://schemas.microsoft.com/office/drawing/2014/main" val="38483265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/>
                        <a:t>Application Area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Purpose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4318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b="1"/>
                        <a:t>Drug development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Pharmacokinetics / Pharmacodynamics (PK/PD)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767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b="1"/>
                        <a:t>Toxicology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Organ-specific toxicity screening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3349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b="1"/>
                        <a:t>Disease modeling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Inflammation, cancer, viral infections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398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b="1"/>
                        <a:t>Personalized medicine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Using patient-derived iPSCs or biopsies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681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b="1"/>
                        <a:t>Multi-organ models</a:t>
                      </a:r>
                      <a:endParaRPr lang="en-GB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Body-on-a-chip for systemic effects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779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702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954544-6EE1-9108-EE1B-ACDF1FE3F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Organs-on-Chips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D03BAB9-776F-6BAA-B927-9E0F02A65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Lung-on-a-Chip: Simulates breathing; air and blood flow across a membrane.</a:t>
            </a:r>
          </a:p>
          <a:p>
            <a:r>
              <a:rPr lang="en-GB" dirty="0"/>
              <a:t>Heart-on-a-Chip: Measures cardiomyocyte contractions and electrical signals.</a:t>
            </a:r>
          </a:p>
          <a:p>
            <a:r>
              <a:rPr lang="en-GB" dirty="0"/>
              <a:t>Liver-on-a-Chip: For drug metabolism and hepatotoxicity.</a:t>
            </a:r>
          </a:p>
          <a:p>
            <a:r>
              <a:rPr lang="en-GB" dirty="0"/>
              <a:t>Gut-on-a-Chip: Replicates microbiome, peristalsis, nutrient absorption.</a:t>
            </a:r>
          </a:p>
          <a:p>
            <a:r>
              <a:rPr lang="en-GB" dirty="0"/>
              <a:t>Brain-on-a-Chip: Models blood-brain barrier and neuron-glia interactions.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85329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22BA5D-1E5E-9C1D-947C-24BBBE399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or Use One (Basic Steps)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FCB7233-91FC-ACB1-0D9D-2F62E91B9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5780" indent="-457200">
              <a:buFont typeface="+mj-lt"/>
              <a:buAutoNum type="arabicPeriod"/>
            </a:pPr>
            <a:r>
              <a:rPr lang="en-GB" dirty="0"/>
              <a:t>Design the microfluidic layout (CAD-based).</a:t>
            </a:r>
          </a:p>
          <a:p>
            <a:pPr marL="525780" indent="-457200">
              <a:buFont typeface="+mj-lt"/>
              <a:buAutoNum type="arabicPeriod"/>
            </a:pPr>
            <a:r>
              <a:rPr lang="en-GB" dirty="0"/>
              <a:t>Fabricate using soft lithography (PDMS casting).</a:t>
            </a:r>
          </a:p>
          <a:p>
            <a:pPr marL="525780" indent="-457200">
              <a:buFont typeface="+mj-lt"/>
              <a:buAutoNum type="arabicPeriod"/>
            </a:pPr>
            <a:r>
              <a:rPr lang="en-GB" dirty="0"/>
              <a:t>Sterilize and seed organ-specific cells.</a:t>
            </a:r>
          </a:p>
          <a:p>
            <a:pPr marL="525780" indent="-457200">
              <a:buFont typeface="+mj-lt"/>
              <a:buAutoNum type="arabicPeriod"/>
            </a:pPr>
            <a:r>
              <a:rPr lang="en-GB" dirty="0"/>
              <a:t>Connect perfusion system (pumps, reservoirs).</a:t>
            </a:r>
          </a:p>
          <a:p>
            <a:pPr marL="525780" indent="-457200">
              <a:buFont typeface="+mj-lt"/>
              <a:buAutoNum type="arabicPeriod"/>
            </a:pPr>
            <a:r>
              <a:rPr lang="en-GB" dirty="0"/>
              <a:t>Monitor outputs (optical, electrical, biochemical).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75445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D0D93D-5338-E5F1-97A7-5383DDE61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066B921-1F47-80E0-7DDB-A49B1CF85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838200"/>
            <a:ext cx="6343475" cy="554969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F1DB10-BA47-7CEE-2FEA-80D73A180808}"/>
              </a:ext>
            </a:extLst>
          </p:cNvPr>
          <p:cNvSpPr txBox="1"/>
          <p:nvPr/>
        </p:nvSpPr>
        <p:spPr>
          <a:xfrm>
            <a:off x="762001" y="2505670"/>
            <a:ext cx="2362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Experimental set-up for a generic two-organ system with supporting peripheral equipment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2313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4F2111-2A96-E23E-7E16-65EEBD209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Extended Process to Build an Organ-on-a-Chip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27FC4A-EF6F-7A27-D65E-3CB6566CA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/>
              <a:t>1. Define Biological Functionality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organ do you want to mimic?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physiological features must be recreated? (e.g., flow, stretch, barriers)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What cell types are needed?</a:t>
            </a:r>
          </a:p>
          <a:p>
            <a:pPr>
              <a:buNone/>
            </a:pPr>
            <a:r>
              <a:rPr lang="en-US" b="1" dirty="0"/>
              <a:t>2. Design Microfluidic Layout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CAD software (e.g., AutoCAD, SolidWorks)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Design fluidic channels (blood, air, interstitial flow)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Define chambers, valves, and interfaces (e.g., epithelial-endothelial separation)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Incorporate sensing ports or electrodes if needed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BFB76-1D83-DD28-C53D-7BAD76FE3C1E}"/>
              </a:ext>
            </a:extLst>
          </p:cNvPr>
          <p:cNvSpPr txBox="1"/>
          <p:nvPr/>
        </p:nvSpPr>
        <p:spPr>
          <a:xfrm>
            <a:off x="6400800" y="76200"/>
            <a:ext cx="621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I. Chip Design &amp; Microfabrication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35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5AC3D-D8D2-51BE-BF69-03419B883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D97B26-EFD8-8088-4DA8-4DEC9451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Extended Process to Build an Organ-on-a-Chip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1CFC4C1-86DE-0B96-1837-F8AEA49A7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2323652"/>
            <a:ext cx="9036423" cy="415334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/>
              <a:t>3. Fabricate the Master Mold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Use </a:t>
            </a:r>
            <a:r>
              <a:rPr lang="en-US" b="1" dirty="0"/>
              <a:t>photolithography</a:t>
            </a:r>
            <a:r>
              <a:rPr lang="en-US" dirty="0"/>
              <a:t> to create a mold on a silicon wafer: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Spin-coat with photoresist (e.g., SU-8)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Expose to UV light through a mask with the chip layout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Develop and hard-bake to finalize the mold</a:t>
            </a:r>
          </a:p>
          <a:p>
            <a:pPr>
              <a:buNone/>
            </a:pPr>
            <a:r>
              <a:rPr lang="en-US" b="1" dirty="0"/>
              <a:t>4. Cast PDMS Chip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Mix PDMS base and curing agent (usually 10:1)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Pour over the mold and degas to remove bubbles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Cure in an oven (60–80°C for 1–2 hours)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Peel off and punch inlet/outlet holes</a:t>
            </a:r>
          </a:p>
          <a:p>
            <a:pPr>
              <a:buNone/>
            </a:pPr>
            <a:r>
              <a:rPr lang="en-US" b="1" dirty="0"/>
              <a:t>5. Bond to Substrate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Treat PDMS and glass/plastic substrate with </a:t>
            </a:r>
            <a:r>
              <a:rPr lang="en-US" b="1" dirty="0"/>
              <a:t>oxygen plasma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Align and </a:t>
            </a:r>
            <a:r>
              <a:rPr lang="en-US" b="1" dirty="0"/>
              <a:t>irreversibly bond</a:t>
            </a:r>
            <a:r>
              <a:rPr lang="en-US" dirty="0"/>
              <a:t> to form closed channels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Sterilize via autoclaving, UV exposure, or ethanol wash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93E83-C3A0-CDE5-B2D8-A978EBAC8112}"/>
              </a:ext>
            </a:extLst>
          </p:cNvPr>
          <p:cNvSpPr txBox="1"/>
          <p:nvPr/>
        </p:nvSpPr>
        <p:spPr>
          <a:xfrm>
            <a:off x="6400800" y="76200"/>
            <a:ext cx="621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I. Chip Design &amp; Microfabrication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1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CE6EED-37EE-FEA6-334D-BDDA1E6A2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BE71146-4159-9671-8FF4-F1DF89484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0738" y="1143000"/>
            <a:ext cx="9007487" cy="48351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75FA36-B17A-F5B2-E3D2-56168DCEBD24}"/>
              </a:ext>
            </a:extLst>
          </p:cNvPr>
          <p:cNvSpPr txBox="1"/>
          <p:nvPr/>
        </p:nvSpPr>
        <p:spPr>
          <a:xfrm>
            <a:off x="6400800" y="76200"/>
            <a:ext cx="621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I. Materials for the chip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04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6B313D7-8E21-51EE-8D3B-38F8A1940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973" y="762000"/>
            <a:ext cx="5808053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EB9B93-8B5B-DDE0-3A88-7B5DCA9E6B37}"/>
              </a:ext>
            </a:extLst>
          </p:cNvPr>
          <p:cNvSpPr txBox="1"/>
          <p:nvPr/>
        </p:nvSpPr>
        <p:spPr>
          <a:xfrm>
            <a:off x="6400800" y="76200"/>
            <a:ext cx="621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I. Materials for the chip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71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595C9D-F3B7-60A4-CA83-AA7A09A7C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Extended Process to Build an Organ-on-a-Chip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563843D-52CE-2E43-D940-910591E60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b="1" dirty="0"/>
              <a:t>6. Surface Treatment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Modify channels to promote cell adhesion: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Coat with extracellular matrix proteins (e.g., collagen, fibronectin, Matrigel)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Or use chemical modification (e.g., poly-L-lysine)</a:t>
            </a:r>
          </a:p>
          <a:p>
            <a:pPr>
              <a:buNone/>
            </a:pPr>
            <a:r>
              <a:rPr lang="en-GB" b="1" dirty="0"/>
              <a:t>7. Cell Seeding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Introduce specific </a:t>
            </a:r>
            <a:r>
              <a:rPr lang="en-GB" b="1" dirty="0"/>
              <a:t>organ-relevant cells</a:t>
            </a:r>
            <a:r>
              <a:rPr lang="en-GB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Endothelial (blood vessels), epithelial (gut/lung), cardiomyocytes (heart)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Use appropriate media and conditions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Seed on different surfaces if co-culture is needed (e.g., two chambers separated by porous membrane)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CD3F70-0BDF-F04C-C977-540A2EDA5689}"/>
              </a:ext>
            </a:extLst>
          </p:cNvPr>
          <p:cNvSpPr txBox="1"/>
          <p:nvPr/>
        </p:nvSpPr>
        <p:spPr>
          <a:xfrm>
            <a:off x="6477000" y="152400"/>
            <a:ext cx="621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II. Biological Functionalization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98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ftikhar.qayum\Desktop\Organ n chips\Images\bodyparts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647700"/>
            <a:ext cx="7543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762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BODY PARTS??</a:t>
            </a:r>
          </a:p>
        </p:txBody>
      </p:sp>
    </p:spTree>
    <p:extLst>
      <p:ext uri="{BB962C8B-B14F-4D97-AF65-F5344CB8AC3E}">
        <p14:creationId xmlns:p14="http://schemas.microsoft.com/office/powerpoint/2010/main" val="3995636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EBFB6-D543-3581-9D0C-06A95C8F4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937114-AB78-9E3D-7D90-10466342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Extended Process to Build an Organ-on-a-Chip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A77D078-CA9B-508B-1741-E26DA7F3B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2323652"/>
            <a:ext cx="9036423" cy="392474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b="1" dirty="0"/>
              <a:t>8. Maturation and Culture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Allow cells to grow to confluency and differentiate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Apply mechanical stimuli: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Flow (via syringe or peristaltic pump)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Stretch (for lung/heart chips)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Electrical stimulation (for neurons/cardiomyocytes)</a:t>
            </a:r>
          </a:p>
          <a:p>
            <a:pPr>
              <a:buNone/>
            </a:pPr>
            <a:r>
              <a:rPr lang="en-GB" b="1" dirty="0"/>
              <a:t>9. Introduce Dynamic Flow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Connect the device to a perfusion system: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Use peristaltic/syringe pumps or pressure-driven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Ensure shear stress mimics physiological conditions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Monitor parameters like: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Flow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pH and oxygen levels (optionally via sensors)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A339B-DF56-F9C5-0C15-FA349D6BDDEF}"/>
              </a:ext>
            </a:extLst>
          </p:cNvPr>
          <p:cNvSpPr txBox="1"/>
          <p:nvPr/>
        </p:nvSpPr>
        <p:spPr>
          <a:xfrm>
            <a:off x="6477000" y="152400"/>
            <a:ext cx="621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II. Biological Functionalization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22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412764-6430-32F1-5B2C-027DBE81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Extended Process to Build an Organ-on-a-Chip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77BF6A3-13A0-D7DE-46CF-C9F3BC8F7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2323652"/>
            <a:ext cx="9036423" cy="40771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b="1" dirty="0"/>
              <a:t>10. Drug Testing / Disease </a:t>
            </a:r>
            <a:r>
              <a:rPr lang="en-GB" b="1" dirty="0" err="1"/>
              <a:t>Modeling</a:t>
            </a: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Introduce drugs, cytokines, toxins, or pathogens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Simulate disease states (e.g., hypoxia, inflammation)</a:t>
            </a:r>
          </a:p>
          <a:p>
            <a:pPr>
              <a:buNone/>
            </a:pPr>
            <a:r>
              <a:rPr lang="en-GB" b="1" dirty="0"/>
              <a:t>11. Data Acquisition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Use real-time imaging (fluorescence, phase contrast)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Integrate with biosensors: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TEER (barrier integrity)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Electrochemical sensing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Immunoassays or metabolite analysis</a:t>
            </a:r>
          </a:p>
          <a:p>
            <a:pPr>
              <a:buNone/>
            </a:pPr>
            <a:r>
              <a:rPr lang="en-GB" b="1" dirty="0"/>
              <a:t>12. Data Interpretation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Measure response: viability, </a:t>
            </a:r>
            <a:r>
              <a:rPr lang="en-GB" dirty="0" err="1"/>
              <a:t>signaling</a:t>
            </a:r>
            <a:r>
              <a:rPr lang="en-GB" dirty="0"/>
              <a:t>, morphology,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Compare to animal or 2D culture controls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Use computational models (in silico) for extrapolation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7792F-AE86-E4F0-B651-D5F6D3D1B081}"/>
              </a:ext>
            </a:extLst>
          </p:cNvPr>
          <p:cNvSpPr txBox="1"/>
          <p:nvPr/>
        </p:nvSpPr>
        <p:spPr>
          <a:xfrm>
            <a:off x="6477000" y="152400"/>
            <a:ext cx="621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III. Experimentation &amp; Analysis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35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904B6-5371-800D-0BBD-2EF54C480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7D491D-8A99-79A3-A9C9-C7C2332A6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Extended Process to Build an Organ-on-a-Chip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04F29A-C74D-0EBE-0351-A9FCB2B3E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2323652"/>
            <a:ext cx="9036423" cy="40771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b="1" dirty="0"/>
              <a:t>10. Drug Testing / Disease </a:t>
            </a:r>
            <a:r>
              <a:rPr lang="en-GB" b="1" dirty="0" err="1"/>
              <a:t>Modeling</a:t>
            </a: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Introduce drugs, cytokines, toxins, or pathogens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Simulate disease states (e.g., hypoxia, inflammation)</a:t>
            </a:r>
          </a:p>
          <a:p>
            <a:pPr>
              <a:buNone/>
            </a:pPr>
            <a:r>
              <a:rPr lang="en-GB" b="1" dirty="0"/>
              <a:t>11. Data Acquisition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Use real-time imaging (fluorescence, phase contrast)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Integrate with biosensors: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TEER (barrier integrity)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Electrochemical sensing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Immunoassays or metabolite analysis</a:t>
            </a:r>
          </a:p>
          <a:p>
            <a:pPr>
              <a:buNone/>
            </a:pPr>
            <a:r>
              <a:rPr lang="en-GB" b="1" dirty="0"/>
              <a:t>12. Data Interpretation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Measure response: viability, </a:t>
            </a:r>
            <a:r>
              <a:rPr lang="en-GB" dirty="0" err="1"/>
              <a:t>signaling</a:t>
            </a:r>
            <a:r>
              <a:rPr lang="en-GB" dirty="0"/>
              <a:t>, morphology,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Compare to animal or 2D culture controls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Use computational models (in silico) for extrapolation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B0E320-8F07-60C1-9537-C5CB9280298E}"/>
              </a:ext>
            </a:extLst>
          </p:cNvPr>
          <p:cNvSpPr txBox="1"/>
          <p:nvPr/>
        </p:nvSpPr>
        <p:spPr>
          <a:xfrm>
            <a:off x="6477000" y="152400"/>
            <a:ext cx="621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III. Experimentation &amp; Analysis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77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nature.com/nprot/journal/v8/n11/images/nprot.2013.137-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1"/>
            <a:ext cx="812344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1086" y="-46704"/>
            <a:ext cx="231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CHIP CONSTRUCT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&amp; ASSEMBLY</a:t>
            </a:r>
          </a:p>
        </p:txBody>
      </p:sp>
    </p:spTree>
    <p:extLst>
      <p:ext uri="{BB962C8B-B14F-4D97-AF65-F5344CB8AC3E}">
        <p14:creationId xmlns:p14="http://schemas.microsoft.com/office/powerpoint/2010/main" val="2817976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iftikhar.qayum\Desktop\Organ n chips\In Photos  Printing Tiny Organs for 'Body on a Chip'   LiveScience_files\3d-organ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592" y="1066800"/>
            <a:ext cx="741660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1086" y="-46704"/>
            <a:ext cx="2313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CHIP CONSTRUCT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&amp; ASSEMBLY</a:t>
            </a:r>
          </a:p>
        </p:txBody>
      </p:sp>
    </p:spTree>
    <p:extLst>
      <p:ext uri="{BB962C8B-B14F-4D97-AF65-F5344CB8AC3E}">
        <p14:creationId xmlns:p14="http://schemas.microsoft.com/office/powerpoint/2010/main" val="177692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ftikhar.qayum\Desktop\Organ n chips\Images\tumblr_mqwt5kQK8k1qedf7ko2_r1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23964"/>
            <a:ext cx="807720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56556" y="76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CHIP STRUCTURE</a:t>
            </a:r>
          </a:p>
        </p:txBody>
      </p:sp>
    </p:spTree>
    <p:extLst>
      <p:ext uri="{BB962C8B-B14F-4D97-AF65-F5344CB8AC3E}">
        <p14:creationId xmlns:p14="http://schemas.microsoft.com/office/powerpoint/2010/main" val="771882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iftikhar.qayum\Desktop\Organ n chips\Images\tumblr_mqwt5kQK8k1qedf7ko4_r1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223964"/>
            <a:ext cx="803910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56556" y="76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CHIP STRUCTURE</a:t>
            </a:r>
          </a:p>
        </p:txBody>
      </p:sp>
    </p:spTree>
    <p:extLst>
      <p:ext uri="{BB962C8B-B14F-4D97-AF65-F5344CB8AC3E}">
        <p14:creationId xmlns:p14="http://schemas.microsoft.com/office/powerpoint/2010/main" val="1128651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iftikhar.qayum\Desktop\Organ n chips\power of minus 9  Towards a Human Body on a Chip - Part I_files\lung-on-a-chip-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97" y="762000"/>
            <a:ext cx="7230361" cy="558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56556" y="76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CHIP STRUCTURE</a:t>
            </a:r>
          </a:p>
        </p:txBody>
      </p:sp>
    </p:spTree>
    <p:extLst>
      <p:ext uri="{BB962C8B-B14F-4D97-AF65-F5344CB8AC3E}">
        <p14:creationId xmlns:p14="http://schemas.microsoft.com/office/powerpoint/2010/main" val="2128974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24B6069-A12F-C9E1-E9FB-36B5E3CD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60807"/>
            <a:ext cx="7620000" cy="5766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44EECC-107D-9DFD-05FF-0479FED129BA}"/>
              </a:ext>
            </a:extLst>
          </p:cNvPr>
          <p:cNvSpPr txBox="1"/>
          <p:nvPr/>
        </p:nvSpPr>
        <p:spPr>
          <a:xfrm>
            <a:off x="6356556" y="76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Analysis of the </a:t>
            </a:r>
            <a:r>
              <a:rPr lang="en-US" sz="2000" b="1" dirty="0" err="1">
                <a:solidFill>
                  <a:schemeClr val="bg1"/>
                </a:solidFill>
              </a:rPr>
              <a:t>OoC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66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594299A-0326-B9F3-1073-22AFE51E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072" y="642548"/>
            <a:ext cx="8811855" cy="5572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D25369-5F1E-9FC9-B9D1-749850EC3015}"/>
              </a:ext>
            </a:extLst>
          </p:cNvPr>
          <p:cNvSpPr txBox="1"/>
          <p:nvPr/>
        </p:nvSpPr>
        <p:spPr>
          <a:xfrm>
            <a:off x="6356556" y="76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Analysis of the </a:t>
            </a:r>
            <a:r>
              <a:rPr lang="en-US" sz="2000" b="1" dirty="0" err="1">
                <a:solidFill>
                  <a:schemeClr val="bg1"/>
                </a:solidFill>
              </a:rPr>
              <a:t>OoC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78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685800"/>
            <a:ext cx="7024744" cy="1143000"/>
          </a:xfrm>
        </p:spPr>
        <p:txBody>
          <a:bodyPr anchor="ctr"/>
          <a:lstStyle/>
          <a:p>
            <a:r>
              <a:rPr lang="en-US" dirty="0"/>
              <a:t>The new “In” 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7492" y="1981200"/>
            <a:ext cx="7109908" cy="4191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	    H	   I	P	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Everything available as chips, in chips or on chips…..!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Fish n Chips…..! Now old stuff…! (Still tasty)</a:t>
            </a:r>
          </a:p>
          <a:p>
            <a:pPr marL="365760" lvl="1" indent="0">
              <a:lnSpc>
                <a:spcPct val="15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Lab on a Chip			over ten years old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DNA chips (micro arrays)	now routine..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And now Organs on Chips….!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101334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VARIETY OF CHIPS</a:t>
            </a:r>
          </a:p>
        </p:txBody>
      </p:sp>
    </p:spTree>
    <p:extLst>
      <p:ext uri="{BB962C8B-B14F-4D97-AF65-F5344CB8AC3E}">
        <p14:creationId xmlns:p14="http://schemas.microsoft.com/office/powerpoint/2010/main" val="3513262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784EA-67AD-CC4B-6A3E-4BA0BCDE7977}"/>
              </a:ext>
            </a:extLst>
          </p:cNvPr>
          <p:cNvSpPr txBox="1"/>
          <p:nvPr/>
        </p:nvSpPr>
        <p:spPr>
          <a:xfrm>
            <a:off x="6356556" y="76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Analysis of the </a:t>
            </a:r>
            <a:r>
              <a:rPr lang="en-US" sz="2000" b="1" dirty="0" err="1">
                <a:solidFill>
                  <a:schemeClr val="bg1"/>
                </a:solidFill>
              </a:rPr>
              <a:t>OoC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3C9B0BA-070D-9BBF-AB59-DC25671E4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25" y="1214128"/>
            <a:ext cx="8773749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38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490216" y="971550"/>
            <a:ext cx="3681984" cy="40264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Current CHIPS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Lung-on-a-Chip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Heart-on-a-Chip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Kidney-on-a-Chip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Artery-on-a-Chip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Gut-on-a-Chip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Liver-on-a-Chip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Brain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Blood-brain barrier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1371600"/>
            <a:ext cx="3886200" cy="4495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Future CHIPS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Bone marrow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Skin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Aerosol drug delivery</a:t>
            </a:r>
          </a:p>
          <a:p>
            <a:pPr marL="68580" indent="0">
              <a:lnSpc>
                <a:spcPct val="150000"/>
              </a:lnSpc>
              <a:buNone/>
            </a:pPr>
            <a:endParaRPr lang="en-US" sz="2200" dirty="0"/>
          </a:p>
          <a:p>
            <a:pPr>
              <a:lnSpc>
                <a:spcPct val="150000"/>
              </a:lnSpc>
            </a:pPr>
            <a:r>
              <a:rPr lang="en-US" b="1" dirty="0"/>
              <a:t>Human-on-a-Chip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1808" y="76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SOME CHIPS</a:t>
            </a:r>
          </a:p>
        </p:txBody>
      </p:sp>
    </p:spTree>
    <p:extLst>
      <p:ext uri="{BB962C8B-B14F-4D97-AF65-F5344CB8AC3E}">
        <p14:creationId xmlns:p14="http://schemas.microsoft.com/office/powerpoint/2010/main" val="3127793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ftikhar.qayum\Desktop\Organ n chips\Organ-on-a-chip - Wikipedia, the free encyclopedia_files\400px-Lung-on-a-Chip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6446690" cy="575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17195" y="10173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LUNG ON A CHIP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57162-F7BF-192E-83EF-C90869FA697C}"/>
              </a:ext>
            </a:extLst>
          </p:cNvPr>
          <p:cNvSpPr txBox="1"/>
          <p:nvPr/>
        </p:nvSpPr>
        <p:spPr>
          <a:xfrm>
            <a:off x="7239000" y="2136338"/>
            <a:ext cx="405526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Design: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Two parallel channels separated by a </a:t>
            </a:r>
            <a:r>
              <a:rPr lang="en-US" b="1" dirty="0"/>
              <a:t>porous membrane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Air</a:t>
            </a:r>
            <a:r>
              <a:rPr lang="en-US" dirty="0"/>
              <a:t> flows above the membrane (epithelial cells)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Blood substitute/media</a:t>
            </a:r>
            <a:r>
              <a:rPr lang="en-US" dirty="0"/>
              <a:t> flows below (endothelial cells)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Side chambers apply </a:t>
            </a:r>
            <a:r>
              <a:rPr lang="en-US" b="1" dirty="0"/>
              <a:t>cyclical stretch</a:t>
            </a:r>
            <a:r>
              <a:rPr lang="en-US" dirty="0"/>
              <a:t> to simulate breathing</a:t>
            </a:r>
          </a:p>
        </p:txBody>
      </p:sp>
    </p:spTree>
    <p:extLst>
      <p:ext uri="{BB962C8B-B14F-4D97-AF65-F5344CB8AC3E}">
        <p14:creationId xmlns:p14="http://schemas.microsoft.com/office/powerpoint/2010/main" val="1570515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ftikhar.qayum\Desktop\Organ n chips\Images\Lung_on_a_Chip_6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7659788" cy="51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17195" y="10173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LUNG ON A CHIP</a:t>
            </a:r>
          </a:p>
        </p:txBody>
      </p:sp>
    </p:spTree>
    <p:extLst>
      <p:ext uri="{BB962C8B-B14F-4D97-AF65-F5344CB8AC3E}">
        <p14:creationId xmlns:p14="http://schemas.microsoft.com/office/powerpoint/2010/main" val="402081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685800"/>
            <a:ext cx="7024744" cy="1143000"/>
          </a:xfrm>
        </p:spPr>
        <p:txBody>
          <a:bodyPr anchor="ctr"/>
          <a:lstStyle/>
          <a:p>
            <a:r>
              <a:rPr lang="en-US" dirty="0"/>
              <a:t>USES /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66900"/>
            <a:ext cx="6477000" cy="4267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Advanced Physiology of the Alveolar-Endothelial interface &amp; Respiration</a:t>
            </a:r>
          </a:p>
          <a:p>
            <a:pPr>
              <a:lnSpc>
                <a:spcPct val="150000"/>
              </a:lnSpc>
            </a:pPr>
            <a:r>
              <a:rPr lang="en-US" dirty="0"/>
              <a:t>Induced pulmonary injuries (pneumonitis)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Microbes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Toxins</a:t>
            </a:r>
          </a:p>
          <a:p>
            <a:pPr>
              <a:lnSpc>
                <a:spcPct val="150000"/>
              </a:lnSpc>
            </a:pPr>
            <a:r>
              <a:rPr lang="en-US" dirty="0"/>
              <a:t>Understanding of pulmonary inflammatory responses</a:t>
            </a:r>
          </a:p>
          <a:p>
            <a:pPr>
              <a:lnSpc>
                <a:spcPct val="150000"/>
              </a:lnSpc>
            </a:pPr>
            <a:r>
              <a:rPr lang="en-US" dirty="0"/>
              <a:t>Testing of </a:t>
            </a:r>
            <a:r>
              <a:rPr lang="en-US" b="1" dirty="0"/>
              <a:t>aerosol drugs, nanoparticles</a:t>
            </a:r>
            <a:r>
              <a:rPr lang="en-US" dirty="0"/>
              <a:t>, and </a:t>
            </a:r>
            <a:r>
              <a:rPr lang="en-US" b="1" dirty="0"/>
              <a:t>environmental toxins</a:t>
            </a:r>
            <a:endParaRPr lang="en-US" dirty="0"/>
          </a:p>
          <a:p>
            <a:pPr marL="6858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17195" y="10173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LUNG ON A CHIP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B17DA-0456-C1C4-5750-5AE812A2E8A3}"/>
              </a:ext>
            </a:extLst>
          </p:cNvPr>
          <p:cNvSpPr txBox="1"/>
          <p:nvPr/>
        </p:nvSpPr>
        <p:spPr>
          <a:xfrm>
            <a:off x="7903095" y="2819400"/>
            <a:ext cx="344566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Benefits: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Realistic </a:t>
            </a:r>
            <a:r>
              <a:rPr lang="en-US" b="1" dirty="0"/>
              <a:t>gas exchange environment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Demonstrated better prediction of inflammatory response than animal models</a:t>
            </a:r>
          </a:p>
        </p:txBody>
      </p:sp>
    </p:spTree>
    <p:extLst>
      <p:ext uri="{BB962C8B-B14F-4D97-AF65-F5344CB8AC3E}">
        <p14:creationId xmlns:p14="http://schemas.microsoft.com/office/powerpoint/2010/main" val="3367302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3200" y="89046"/>
            <a:ext cx="2691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HEART ON A CHIP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CEC01C-5D6A-CEB5-39FC-A00AAD5F996D}"/>
              </a:ext>
            </a:extLst>
          </p:cNvPr>
          <p:cNvSpPr txBox="1"/>
          <p:nvPr/>
        </p:nvSpPr>
        <p:spPr>
          <a:xfrm>
            <a:off x="8534400" y="1997838"/>
            <a:ext cx="35218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Design: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Microchambers or cantilevers seeded with </a:t>
            </a:r>
            <a:r>
              <a:rPr lang="en-US" b="1" dirty="0"/>
              <a:t>cardiomyocytes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Can apply </a:t>
            </a:r>
            <a:r>
              <a:rPr lang="en-US" b="1" dirty="0"/>
              <a:t>electrical stimulation</a:t>
            </a:r>
            <a:r>
              <a:rPr lang="en-US" dirty="0"/>
              <a:t> and/or mechanical stretch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Flexible substrates allow observation of </a:t>
            </a:r>
            <a:r>
              <a:rPr lang="en-US" b="1" dirty="0"/>
              <a:t>contractile force</a:t>
            </a:r>
            <a:endParaRPr lang="en-US" dirty="0"/>
          </a:p>
        </p:txBody>
      </p:sp>
      <p:pic>
        <p:nvPicPr>
          <p:cNvPr id="1030" name="Picture 6" descr="Heart-on-a-chip - ScienceDirect">
            <a:extLst>
              <a:ext uri="{FF2B5EF4-FFF2-40B4-BE49-F238E27FC236}">
                <a16:creationId xmlns:a16="http://schemas.microsoft.com/office/drawing/2014/main" id="{37497F85-E52B-BAC5-2CD7-B79972DA5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599"/>
            <a:ext cx="6553200" cy="504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22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eart-on-a-chip: a revolutionary organ-on-chip platform for cardiovascular  disease modeling | Journal of Translational Medicine | Full Text">
            <a:extLst>
              <a:ext uri="{FF2B5EF4-FFF2-40B4-BE49-F238E27FC236}">
                <a16:creationId xmlns:a16="http://schemas.microsoft.com/office/drawing/2014/main" id="{070DC0A9-90C8-6566-FF11-2D8551C20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10058400" cy="425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FEED7E-2FB6-1EEB-CEBB-51FE961C3A40}"/>
              </a:ext>
            </a:extLst>
          </p:cNvPr>
          <p:cNvSpPr txBox="1"/>
          <p:nvPr/>
        </p:nvSpPr>
        <p:spPr>
          <a:xfrm>
            <a:off x="6553200" y="89046"/>
            <a:ext cx="2691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HEART ON A CHIP</a:t>
            </a:r>
          </a:p>
        </p:txBody>
      </p:sp>
    </p:spTree>
    <p:extLst>
      <p:ext uri="{BB962C8B-B14F-4D97-AF65-F5344CB8AC3E}">
        <p14:creationId xmlns:p14="http://schemas.microsoft.com/office/powerpoint/2010/main" val="2542585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490" y="685800"/>
            <a:ext cx="7024744" cy="1143000"/>
          </a:xfrm>
        </p:spPr>
        <p:txBody>
          <a:bodyPr anchor="ctr"/>
          <a:lstStyle/>
          <a:p>
            <a:r>
              <a:rPr lang="en-US" dirty="0"/>
              <a:t>USES /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7033708" cy="4191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Advanced physiology of myocardial contractility</a:t>
            </a:r>
          </a:p>
          <a:p>
            <a:pPr>
              <a:lnSpc>
                <a:spcPct val="150000"/>
              </a:lnSpc>
            </a:pPr>
            <a:r>
              <a:rPr lang="en-US" dirty="0"/>
              <a:t>Monitoring of </a:t>
            </a:r>
            <a:r>
              <a:rPr lang="en-US" dirty="0" err="1"/>
              <a:t>myocyte</a:t>
            </a:r>
            <a:r>
              <a:rPr lang="en-US" dirty="0"/>
              <a:t> loads and stresses</a:t>
            </a:r>
          </a:p>
          <a:p>
            <a:pPr>
              <a:lnSpc>
                <a:spcPct val="150000"/>
              </a:lnSpc>
            </a:pPr>
            <a:r>
              <a:rPr lang="en-US" dirty="0"/>
              <a:t>Induced </a:t>
            </a:r>
            <a:r>
              <a:rPr lang="en-US" dirty="0" err="1"/>
              <a:t>myocyte</a:t>
            </a:r>
            <a:r>
              <a:rPr lang="en-US" dirty="0"/>
              <a:t> injuries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Ischemic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Toxic</a:t>
            </a:r>
          </a:p>
          <a:p>
            <a:pPr>
              <a:lnSpc>
                <a:spcPct val="150000"/>
              </a:lnSpc>
            </a:pPr>
            <a:r>
              <a:rPr lang="en-US" dirty="0"/>
              <a:t>Physiological &amp; pathological responses of myocytes</a:t>
            </a:r>
          </a:p>
          <a:p>
            <a:pPr>
              <a:lnSpc>
                <a:spcPct val="150000"/>
              </a:lnSpc>
            </a:pPr>
            <a:r>
              <a:rPr lang="en-US" dirty="0"/>
              <a:t>Development of personalized cardiac therapies</a:t>
            </a:r>
          </a:p>
          <a:p>
            <a:pPr>
              <a:lnSpc>
                <a:spcPct val="150000"/>
              </a:lnSpc>
            </a:pPr>
            <a:r>
              <a:rPr lang="en-US" dirty="0"/>
              <a:t>Disease modeling: Long QT syndrome, cardiomyopathies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3200" y="89046"/>
            <a:ext cx="2691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HEART ON A CHIP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3711D-8005-D19F-0B55-033D04A2ABED}"/>
              </a:ext>
            </a:extLst>
          </p:cNvPr>
          <p:cNvSpPr txBox="1"/>
          <p:nvPr/>
        </p:nvSpPr>
        <p:spPr>
          <a:xfrm>
            <a:off x="8176708" y="2667000"/>
            <a:ext cx="291226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Benefits: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Measures real-time </a:t>
            </a:r>
            <a:r>
              <a:rPr lang="en-US" b="1" dirty="0"/>
              <a:t>beating behavior</a:t>
            </a:r>
            <a:r>
              <a:rPr lang="en-US" dirty="0"/>
              <a:t>, force, and conduction velocity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Enables </a:t>
            </a:r>
            <a:r>
              <a:rPr lang="en-US" b="1" dirty="0"/>
              <a:t>dose-response curves</a:t>
            </a:r>
            <a:r>
              <a:rPr lang="en-US" dirty="0"/>
              <a:t> on cardiac cells</a:t>
            </a:r>
          </a:p>
        </p:txBody>
      </p:sp>
    </p:spTree>
    <p:extLst>
      <p:ext uri="{BB962C8B-B14F-4D97-AF65-F5344CB8AC3E}">
        <p14:creationId xmlns:p14="http://schemas.microsoft.com/office/powerpoint/2010/main" val="3406436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E86CF4-8814-963E-4FCA-E744BA0B0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Heart-on-a-chip systems with tissue-specific functionalities for  physiological, pathological, and pharmacological studies - ScienceDirect">
            <a:extLst>
              <a:ext uri="{FF2B5EF4-FFF2-40B4-BE49-F238E27FC236}">
                <a16:creationId xmlns:a16="http://schemas.microsoft.com/office/drawing/2014/main" id="{2B2574C3-EE2E-A8E6-04DD-E95473D0F0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17" y="914400"/>
            <a:ext cx="7107130" cy="538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DD65C-5D0B-B916-0ACC-42F9FE336FC1}"/>
              </a:ext>
            </a:extLst>
          </p:cNvPr>
          <p:cNvSpPr txBox="1"/>
          <p:nvPr/>
        </p:nvSpPr>
        <p:spPr>
          <a:xfrm>
            <a:off x="6553200" y="89046"/>
            <a:ext cx="2691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HEART ON A CHIP</a:t>
            </a:r>
          </a:p>
        </p:txBody>
      </p:sp>
    </p:spTree>
    <p:extLst>
      <p:ext uri="{BB962C8B-B14F-4D97-AF65-F5344CB8AC3E}">
        <p14:creationId xmlns:p14="http://schemas.microsoft.com/office/powerpoint/2010/main" val="456339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ftikhar.qayum\Desktop\Organ n chips\Organ-on-a-chip - Wikipedia, the free encyclopedia_files\400px-Schematic_of_a_Nephron-on-a-Chip_Device_with_Cross-Sections_of_3_functional_unit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58" y="1066801"/>
            <a:ext cx="7663542" cy="482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90948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KIDNEY ON A CHIP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5334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NEPHRON</a:t>
            </a:r>
          </a:p>
        </p:txBody>
      </p:sp>
    </p:spTree>
    <p:extLst>
      <p:ext uri="{BB962C8B-B14F-4D97-AF65-F5344CB8AC3E}">
        <p14:creationId xmlns:p14="http://schemas.microsoft.com/office/powerpoint/2010/main" val="2570176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DDC5232C-5936-810C-C90A-32672A5DE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52600"/>
            <a:ext cx="6410325" cy="42672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15C9510-C0B0-D104-4FBA-AFE8AD820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09600"/>
            <a:ext cx="4876800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47F28F-DCF0-4A35-A5A1-C09D2C1928C5}"/>
              </a:ext>
            </a:extLst>
          </p:cNvPr>
          <p:cNvSpPr txBox="1"/>
          <p:nvPr/>
        </p:nvSpPr>
        <p:spPr>
          <a:xfrm>
            <a:off x="6477000" y="101334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VARIETY OF CHIPS</a:t>
            </a:r>
          </a:p>
        </p:txBody>
      </p:sp>
    </p:spTree>
    <p:extLst>
      <p:ext uri="{BB962C8B-B14F-4D97-AF65-F5344CB8AC3E}">
        <p14:creationId xmlns:p14="http://schemas.microsoft.com/office/powerpoint/2010/main" val="1461568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6C844F2-4889-E33A-E8C8-98DFDF91D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305" y="838200"/>
            <a:ext cx="5541390" cy="5465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E2AB6F-1509-C44F-3013-1C345C0968D6}"/>
              </a:ext>
            </a:extLst>
          </p:cNvPr>
          <p:cNvSpPr txBox="1"/>
          <p:nvPr/>
        </p:nvSpPr>
        <p:spPr>
          <a:xfrm>
            <a:off x="6324600" y="90948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KIDNEY ON A CHIP</a:t>
            </a:r>
          </a:p>
        </p:txBody>
      </p:sp>
    </p:spTree>
    <p:extLst>
      <p:ext uri="{BB962C8B-B14F-4D97-AF65-F5344CB8AC3E}">
        <p14:creationId xmlns:p14="http://schemas.microsoft.com/office/powerpoint/2010/main" val="26104464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052" y="685800"/>
            <a:ext cx="7024744" cy="1143000"/>
          </a:xfrm>
        </p:spPr>
        <p:txBody>
          <a:bodyPr anchor="ctr"/>
          <a:lstStyle/>
          <a:p>
            <a:r>
              <a:rPr lang="en-US" dirty="0"/>
              <a:t>USES /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23542"/>
            <a:ext cx="6957508" cy="38100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b="1" dirty="0"/>
              <a:t>💊 </a:t>
            </a:r>
            <a:r>
              <a:rPr lang="en-GB" b="1" dirty="0"/>
              <a:t>Drug Testing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Detecting </a:t>
            </a:r>
            <a:r>
              <a:rPr lang="en-GB" b="1" dirty="0"/>
              <a:t>nephrotoxicity</a:t>
            </a:r>
            <a:r>
              <a:rPr lang="en-GB" dirty="0"/>
              <a:t> from drugs like cisplatin, gentamicin, tenofovir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Evaluating early-stage kidney injury with </a:t>
            </a:r>
            <a:r>
              <a:rPr lang="en-GB" b="1" dirty="0"/>
              <a:t>biomarker readouts</a:t>
            </a:r>
            <a:endParaRPr lang="en-GB" dirty="0"/>
          </a:p>
          <a:p>
            <a:pPr>
              <a:buNone/>
            </a:pPr>
            <a:r>
              <a:rPr lang="el-GR" b="1" dirty="0"/>
              <a:t>🧬 </a:t>
            </a:r>
            <a:r>
              <a:rPr lang="en-GB" b="1" dirty="0"/>
              <a:t>Disease </a:t>
            </a:r>
            <a:r>
              <a:rPr lang="en-GB" b="1" dirty="0" err="1"/>
              <a:t>Modeling</a:t>
            </a: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Diabetic nephropathy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Polycystic kidney disease (PKD)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Ischemia-reperfusion injury</a:t>
            </a:r>
            <a:endParaRPr lang="en-GB" dirty="0"/>
          </a:p>
          <a:p>
            <a:pPr>
              <a:buNone/>
            </a:pPr>
            <a:r>
              <a:rPr lang="el-GR" b="1" dirty="0"/>
              <a:t>🔬 </a:t>
            </a:r>
            <a:r>
              <a:rPr lang="en-GB" b="1" dirty="0"/>
              <a:t>Physiological Studies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Understanding </a:t>
            </a:r>
            <a:r>
              <a:rPr lang="en-GB" b="1" dirty="0"/>
              <a:t>solute and water transport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Investigating the effect of </a:t>
            </a:r>
            <a:r>
              <a:rPr lang="en-GB" b="1" dirty="0"/>
              <a:t>flow, pressure, and pH</a:t>
            </a:r>
            <a:r>
              <a:rPr lang="en-GB" dirty="0"/>
              <a:t> on renal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Reproducing </a:t>
            </a:r>
            <a:r>
              <a:rPr lang="en-GB" b="1" dirty="0"/>
              <a:t>glomerular filtration rate (GFR)</a:t>
            </a:r>
            <a:r>
              <a:rPr lang="en-GB" dirty="0"/>
              <a:t>–like </a:t>
            </a:r>
            <a:r>
              <a:rPr lang="en-GB" dirty="0" err="1"/>
              <a:t>behavior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90948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KIDNEY ON A CHIP</a:t>
            </a:r>
          </a:p>
        </p:txBody>
      </p:sp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6A931A16-CF7A-4ACA-204E-F4DE25716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862906"/>
              </p:ext>
            </p:extLst>
          </p:nvPr>
        </p:nvGraphicFramePr>
        <p:xfrm>
          <a:off x="7871908" y="2971800"/>
          <a:ext cx="3657600" cy="1676400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35732917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600" dirty="0"/>
                        <a:t>Benefits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772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/>
                        <a:t>Human cell-based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6771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/>
                        <a:t>Dynamic flow and shear stress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795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/>
                        <a:t>Real-time functional monitoring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076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600" dirty="0"/>
                        <a:t>Scalable and modular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977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204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ddmcdn.com/gif/blogs/6a00d8341bf67c53ef01630358ceac970d-800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66800"/>
            <a:ext cx="6705600" cy="514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54096" y="76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GUT ON A CHIP</a:t>
            </a:r>
          </a:p>
        </p:txBody>
      </p:sp>
    </p:spTree>
    <p:extLst>
      <p:ext uri="{BB962C8B-B14F-4D97-AF65-F5344CB8AC3E}">
        <p14:creationId xmlns:p14="http://schemas.microsoft.com/office/powerpoint/2010/main" val="1369571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rospect.rsc.org/blogs/cw/wp-content/uploads/2012/03/c2lc40074j-f1ad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66800"/>
            <a:ext cx="4876800" cy="523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54096" y="76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GUT ON A CHIP</a:t>
            </a:r>
          </a:p>
        </p:txBody>
      </p:sp>
    </p:spTree>
    <p:extLst>
      <p:ext uri="{BB962C8B-B14F-4D97-AF65-F5344CB8AC3E}">
        <p14:creationId xmlns:p14="http://schemas.microsoft.com/office/powerpoint/2010/main" val="3779532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nature.com/nprot/journal/v8/n11/images/nprot.2013.137-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13" y="1524001"/>
            <a:ext cx="7980862" cy="413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54096" y="76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GUT ON A CHIP</a:t>
            </a:r>
          </a:p>
        </p:txBody>
      </p:sp>
    </p:spTree>
    <p:extLst>
      <p:ext uri="{BB962C8B-B14F-4D97-AF65-F5344CB8AC3E}">
        <p14:creationId xmlns:p14="http://schemas.microsoft.com/office/powerpoint/2010/main" val="3177582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490" y="685800"/>
            <a:ext cx="7024744" cy="1143000"/>
          </a:xfrm>
        </p:spPr>
        <p:txBody>
          <a:bodyPr anchor="ctr"/>
          <a:lstStyle/>
          <a:p>
            <a:r>
              <a:rPr lang="en-US" dirty="0"/>
              <a:t>USES /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81200"/>
            <a:ext cx="7033708" cy="4038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Advanced Physiology &amp; Biochemistry</a:t>
            </a:r>
          </a:p>
          <a:p>
            <a:pPr>
              <a:lnSpc>
                <a:spcPct val="150000"/>
              </a:lnSpc>
            </a:pPr>
            <a:r>
              <a:rPr lang="en-US" dirty="0"/>
              <a:t>Motility disorders</a:t>
            </a:r>
          </a:p>
          <a:p>
            <a:pPr>
              <a:lnSpc>
                <a:spcPct val="150000"/>
              </a:lnSpc>
            </a:pPr>
            <a:r>
              <a:rPr lang="en-US" dirty="0"/>
              <a:t>Infectious gut diseases</a:t>
            </a:r>
          </a:p>
          <a:p>
            <a:pPr>
              <a:lnSpc>
                <a:spcPct val="150000"/>
              </a:lnSpc>
            </a:pPr>
            <a:r>
              <a:rPr lang="en-US" dirty="0"/>
              <a:t>Food allergies</a:t>
            </a:r>
          </a:p>
          <a:p>
            <a:pPr>
              <a:lnSpc>
                <a:spcPct val="150000"/>
              </a:lnSpc>
            </a:pPr>
            <a:r>
              <a:rPr lang="en-US" dirty="0"/>
              <a:t>GI models of neoplastic diseases</a:t>
            </a:r>
          </a:p>
          <a:p>
            <a:pPr>
              <a:lnSpc>
                <a:spcPct val="150000"/>
              </a:lnSpc>
            </a:pPr>
            <a:r>
              <a:rPr lang="en-US" dirty="0"/>
              <a:t>Drug testing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4096" y="76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GUT ON A CHIP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72C9E-377F-4485-8133-9CAF1956A4EA}"/>
              </a:ext>
            </a:extLst>
          </p:cNvPr>
          <p:cNvSpPr txBox="1"/>
          <p:nvPr/>
        </p:nvSpPr>
        <p:spPr>
          <a:xfrm>
            <a:off x="7772400" y="3123337"/>
            <a:ext cx="321706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Benefits: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Can maintain </a:t>
            </a:r>
            <a:r>
              <a:rPr lang="en-US" b="1" dirty="0"/>
              <a:t>commensal bacteria</a:t>
            </a:r>
            <a:r>
              <a:rPr lang="en-US" dirty="0"/>
              <a:t> long-term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Captures </a:t>
            </a:r>
            <a:r>
              <a:rPr lang="en-US" b="1" dirty="0"/>
              <a:t>host-microbiome-immune interactions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188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24600" y="1332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LIVER ON A CHIP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AA6060-30B7-A88F-5859-258D87B4B848}"/>
              </a:ext>
            </a:extLst>
          </p:cNvPr>
          <p:cNvSpPr txBox="1"/>
          <p:nvPr/>
        </p:nvSpPr>
        <p:spPr>
          <a:xfrm>
            <a:off x="7497366" y="2274838"/>
            <a:ext cx="40552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Microfluidic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Mimics </a:t>
            </a:r>
            <a:r>
              <a:rPr lang="en-GB" b="1" dirty="0"/>
              <a:t>liver sinusoid architecture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Features </a:t>
            </a:r>
            <a:r>
              <a:rPr lang="en-GB" b="1" dirty="0"/>
              <a:t>dynamic flow</a:t>
            </a:r>
            <a:r>
              <a:rPr lang="en-GB" dirty="0"/>
              <a:t> that replicates blood perfusion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Allows </a:t>
            </a:r>
            <a:r>
              <a:rPr lang="en-GB" b="1" dirty="0"/>
              <a:t>zonal oxygen gradients</a:t>
            </a:r>
            <a:r>
              <a:rPr lang="en-GB" dirty="0"/>
              <a:t>, which are important for replicating liver lobule function (zone 1 to zone 3 </a:t>
            </a:r>
            <a:r>
              <a:rPr lang="en-GB" dirty="0" err="1"/>
              <a:t>behavior</a:t>
            </a:r>
            <a:r>
              <a:rPr lang="en-GB" dirty="0"/>
              <a:t>)</a:t>
            </a:r>
          </a:p>
        </p:txBody>
      </p:sp>
      <p:pic>
        <p:nvPicPr>
          <p:cNvPr id="2050" name="Picture 2" descr="Frontiers | Design and Fabrication of a Liver-on-a-chip Reconstructing  Tissue-tissue Interfaces">
            <a:extLst>
              <a:ext uri="{FF2B5EF4-FFF2-40B4-BE49-F238E27FC236}">
                <a16:creationId xmlns:a16="http://schemas.microsoft.com/office/drawing/2014/main" id="{60B75D19-15ED-789C-79E8-46F3996D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04900"/>
            <a:ext cx="602114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605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rsc.org/chemistryworld/sites/default/files/upload/c3lc50197c-f1_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0"/>
            <a:ext cx="74676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24600" y="1332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LIVER ON A CHIP</a:t>
            </a:r>
          </a:p>
        </p:txBody>
      </p:sp>
    </p:spTree>
    <p:extLst>
      <p:ext uri="{BB962C8B-B14F-4D97-AF65-F5344CB8AC3E}">
        <p14:creationId xmlns:p14="http://schemas.microsoft.com/office/powerpoint/2010/main" val="822620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490" y="685800"/>
            <a:ext cx="7024744" cy="1143000"/>
          </a:xfrm>
        </p:spPr>
        <p:txBody>
          <a:bodyPr anchor="ctr"/>
          <a:lstStyle/>
          <a:p>
            <a:r>
              <a:rPr lang="en-US" dirty="0"/>
              <a:t>USES /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7493" y="1981201"/>
            <a:ext cx="6777317" cy="38514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Advanced Biochemistry &amp; Physiology</a:t>
            </a:r>
          </a:p>
          <a:p>
            <a:pPr>
              <a:lnSpc>
                <a:spcPct val="150000"/>
              </a:lnSpc>
            </a:pPr>
            <a:r>
              <a:rPr lang="en-US" dirty="0"/>
              <a:t>Drug Reactions / Toxicity</a:t>
            </a:r>
          </a:p>
          <a:p>
            <a:pPr>
              <a:lnSpc>
                <a:spcPct val="150000"/>
              </a:lnSpc>
            </a:pPr>
            <a:r>
              <a:rPr lang="en-US" dirty="0"/>
              <a:t>Infectious diseases</a:t>
            </a:r>
          </a:p>
          <a:p>
            <a:pPr>
              <a:lnSpc>
                <a:spcPct val="150000"/>
              </a:lnSpc>
            </a:pPr>
            <a:r>
              <a:rPr lang="en-US" dirty="0"/>
              <a:t>Tumors (Primary / secondary)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13329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LIVER ON A CHIP</a:t>
            </a:r>
          </a:p>
        </p:txBody>
      </p:sp>
    </p:spTree>
    <p:extLst>
      <p:ext uri="{BB962C8B-B14F-4D97-AF65-F5344CB8AC3E}">
        <p14:creationId xmlns:p14="http://schemas.microsoft.com/office/powerpoint/2010/main" val="41601991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D4B082-4D5D-7042-F1B2-659D747F0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5070A-B01C-9E0B-D2FB-C6535C38C3CF}"/>
              </a:ext>
            </a:extLst>
          </p:cNvPr>
          <p:cNvSpPr txBox="1"/>
          <p:nvPr/>
        </p:nvSpPr>
        <p:spPr>
          <a:xfrm>
            <a:off x="6248400" y="-18326"/>
            <a:ext cx="4509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Brain-on-a-Chip / Blood-Brain Barrier-on-a-Chip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Brain-on-a-chip: an emerging platform for studying the  nanotechnology-biology interface for neurodegenerative disorders | Journal  of Nanobiotechnology | Full Text">
            <a:extLst>
              <a:ext uri="{FF2B5EF4-FFF2-40B4-BE49-F238E27FC236}">
                <a16:creationId xmlns:a16="http://schemas.microsoft.com/office/drawing/2014/main" id="{58C85DF2-1913-2A49-A78F-BCC94CD9D4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2102"/>
            <a:ext cx="8816456" cy="50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910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685800"/>
            <a:ext cx="7024744" cy="1143000"/>
          </a:xfrm>
        </p:spPr>
        <p:txBody>
          <a:bodyPr anchor="ctr"/>
          <a:lstStyle/>
          <a:p>
            <a:r>
              <a:rPr lang="en-US" dirty="0"/>
              <a:t>Physiology redefined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05000"/>
            <a:ext cx="9372600" cy="42295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zenith of applied physiology is:</a:t>
            </a:r>
          </a:p>
          <a:p>
            <a:pPr marL="68580" indent="0">
              <a:lnSpc>
                <a:spcPct val="150000"/>
              </a:lnSpc>
              <a:buNone/>
            </a:pP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The ability to grow cells outside the body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Cell &amp; Tissue cultures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Suffers from nutrient requirements, infections, etc.</a:t>
            </a:r>
          </a:p>
          <a:p>
            <a:pPr lvl="2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Develop a controlled sterile physiological micro-environment to maintain cells, tissues and organs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Microfluidic chambers –  3D culture microenvironments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41808" y="76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WHY CHIPS?</a:t>
            </a:r>
          </a:p>
        </p:txBody>
      </p:sp>
    </p:spTree>
    <p:extLst>
      <p:ext uri="{BB962C8B-B14F-4D97-AF65-F5344CB8AC3E}">
        <p14:creationId xmlns:p14="http://schemas.microsoft.com/office/powerpoint/2010/main" val="3437143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E8D615E-A93E-8F85-B15B-11AC7BA8E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71600"/>
            <a:ext cx="7086600" cy="4724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l-GR" b="1" dirty="0"/>
              <a:t>🔧 </a:t>
            </a:r>
            <a:r>
              <a:rPr lang="en-GB" b="1" dirty="0"/>
              <a:t>Design: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Co-culture of </a:t>
            </a:r>
            <a:r>
              <a:rPr lang="en-GB" b="1" dirty="0"/>
              <a:t>neurons, astrocytes, and endothelial cells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3D matrix or layered chip mimicking </a:t>
            </a:r>
            <a:r>
              <a:rPr lang="en-GB" b="1" dirty="0"/>
              <a:t>BBB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Microfluidic flow simulates </a:t>
            </a:r>
            <a:r>
              <a:rPr lang="en-GB" b="1" dirty="0"/>
              <a:t>nutrient exchange</a:t>
            </a:r>
            <a:endParaRPr lang="en-GB" dirty="0"/>
          </a:p>
          <a:p>
            <a:pPr>
              <a:buNone/>
            </a:pPr>
            <a:r>
              <a:rPr lang="el-GR" b="1" dirty="0"/>
              <a:t>🩺 </a:t>
            </a:r>
            <a:r>
              <a:rPr lang="en-GB" b="1" dirty="0"/>
              <a:t>Application: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Study of </a:t>
            </a:r>
            <a:r>
              <a:rPr lang="en-GB" b="1" dirty="0"/>
              <a:t>BBB permeability</a:t>
            </a:r>
            <a:r>
              <a:rPr lang="en-GB" dirty="0"/>
              <a:t>, neurotoxicity, Alzheimer’s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Screening of CNS drugs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/>
              <a:t>Modeling</a:t>
            </a:r>
            <a:r>
              <a:rPr lang="en-GB" dirty="0"/>
              <a:t> inflammatory diseases (e.g., multiple sclerosis)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0F853-5D90-B6FB-031E-160DD245177B}"/>
              </a:ext>
            </a:extLst>
          </p:cNvPr>
          <p:cNvSpPr txBox="1"/>
          <p:nvPr/>
        </p:nvSpPr>
        <p:spPr>
          <a:xfrm>
            <a:off x="6248400" y="-18326"/>
            <a:ext cx="4509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Brain-on-a-Chip / Blood-Brain Barrier-on-a-Chip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5F839-9FB2-2289-F107-5AA7E8C36608}"/>
              </a:ext>
            </a:extLst>
          </p:cNvPr>
          <p:cNvSpPr txBox="1"/>
          <p:nvPr/>
        </p:nvSpPr>
        <p:spPr>
          <a:xfrm>
            <a:off x="7774781" y="2995136"/>
            <a:ext cx="3598068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📊 Benefits: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Improved modeling of </a:t>
            </a:r>
            <a:r>
              <a:rPr lang="en-US" b="1" dirty="0"/>
              <a:t>tight junction integrity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Reduces false negatives in CNS drug screening</a:t>
            </a:r>
          </a:p>
        </p:txBody>
      </p:sp>
    </p:spTree>
    <p:extLst>
      <p:ext uri="{BB962C8B-B14F-4D97-AF65-F5344CB8AC3E}">
        <p14:creationId xmlns:p14="http://schemas.microsoft.com/office/powerpoint/2010/main" val="848138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nature.com/nature/journal/v471/n7340/images/471661a-i6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480" y="938784"/>
            <a:ext cx="7024721" cy="523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-4424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MULTIPLE TISSUES ON A CHIP</a:t>
            </a:r>
          </a:p>
        </p:txBody>
      </p:sp>
    </p:spTree>
    <p:extLst>
      <p:ext uri="{BB962C8B-B14F-4D97-AF65-F5344CB8AC3E}">
        <p14:creationId xmlns:p14="http://schemas.microsoft.com/office/powerpoint/2010/main" val="19955937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0" y="-4424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MULTIPLE TISSUES ON A CHIP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67490" y="685800"/>
            <a:ext cx="7024744" cy="1143000"/>
          </a:xfrm>
        </p:spPr>
        <p:txBody>
          <a:bodyPr anchor="ctr"/>
          <a:lstStyle/>
          <a:p>
            <a:r>
              <a:rPr lang="en-US" dirty="0"/>
              <a:t>USES /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67492" y="2133601"/>
            <a:ext cx="6957508" cy="3699029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/>
              <a:t>Modular constructs of any tissues selected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Cellular &amp; Tissue interactions and responses in health and disease conditions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Experimental research / Interventions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Models of disease involving multiple tissues / organs</a:t>
            </a: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23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ftikhar.qayum\Desktop\Organ n chips\Organ-on-a-chip - Wikipedia, the free encyclopedia_files\500px-Artery-on-a-Chip_and_Detail_of_Inspection_Are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762000"/>
            <a:ext cx="737419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06496" y="762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ARTERY ON A CHIP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9400" y="771832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ORGAN ON A CHIP</a:t>
            </a:r>
          </a:p>
        </p:txBody>
      </p:sp>
    </p:spTree>
    <p:extLst>
      <p:ext uri="{BB962C8B-B14F-4D97-AF65-F5344CB8AC3E}">
        <p14:creationId xmlns:p14="http://schemas.microsoft.com/office/powerpoint/2010/main" val="10840022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685800"/>
            <a:ext cx="7024744" cy="1143000"/>
          </a:xfrm>
        </p:spPr>
        <p:txBody>
          <a:bodyPr anchor="ctr"/>
          <a:lstStyle/>
          <a:p>
            <a:r>
              <a:rPr lang="en-US" dirty="0"/>
              <a:t>USES /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7492" y="1981200"/>
            <a:ext cx="7033708" cy="39624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Normal and diseased arteries can be loaded on the chip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Perfusion and </a:t>
            </a:r>
            <a:r>
              <a:rPr lang="en-US" dirty="0" err="1"/>
              <a:t>Superfusion</a:t>
            </a:r>
            <a:r>
              <a:rPr lang="en-US" dirty="0"/>
              <a:t> fluids can be customized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Endothelial / Muscular responses to a wide variety of stimuli (physical &amp; chemical) can be studied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06496" y="762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ARTERY ON A CHIP</a:t>
            </a:r>
          </a:p>
        </p:txBody>
      </p:sp>
    </p:spTree>
    <p:extLst>
      <p:ext uri="{BB962C8B-B14F-4D97-AF65-F5344CB8AC3E}">
        <p14:creationId xmlns:p14="http://schemas.microsoft.com/office/powerpoint/2010/main" val="30177346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nature.com/nature/journal/v471/n7340/images/471661a-i1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92" y="1394840"/>
            <a:ext cx="6967857" cy="49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762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SPLEEN ON A CHIP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9400" y="771832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ORGAN ON A CHIP</a:t>
            </a:r>
          </a:p>
        </p:txBody>
      </p:sp>
    </p:spTree>
    <p:extLst>
      <p:ext uri="{BB962C8B-B14F-4D97-AF65-F5344CB8AC3E}">
        <p14:creationId xmlns:p14="http://schemas.microsoft.com/office/powerpoint/2010/main" val="2794432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490" y="685800"/>
            <a:ext cx="7024744" cy="1143000"/>
          </a:xfrm>
        </p:spPr>
        <p:txBody>
          <a:bodyPr anchor="ctr"/>
          <a:lstStyle/>
          <a:p>
            <a:r>
              <a:rPr lang="en-US" dirty="0"/>
              <a:t>USES /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7492" y="1981201"/>
            <a:ext cx="7033708" cy="38514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Immunology</a:t>
            </a:r>
          </a:p>
          <a:p>
            <a:pPr>
              <a:lnSpc>
                <a:spcPct val="150000"/>
              </a:lnSpc>
            </a:pPr>
            <a:r>
              <a:rPr lang="en-US" dirty="0"/>
              <a:t>Hematology</a:t>
            </a:r>
          </a:p>
          <a:p>
            <a:pPr>
              <a:lnSpc>
                <a:spcPct val="150000"/>
              </a:lnSpc>
            </a:pPr>
            <a:r>
              <a:rPr lang="en-US" dirty="0"/>
              <a:t>Drug Testing</a:t>
            </a:r>
          </a:p>
          <a:p>
            <a:pPr>
              <a:lnSpc>
                <a:spcPct val="150000"/>
              </a:lnSpc>
            </a:pPr>
            <a:r>
              <a:rPr lang="en-US" dirty="0"/>
              <a:t>Infectious diseases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762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SPLEEN ON A CHIP</a:t>
            </a:r>
          </a:p>
        </p:txBody>
      </p:sp>
    </p:spTree>
    <p:extLst>
      <p:ext uri="{BB962C8B-B14F-4D97-AF65-F5344CB8AC3E}">
        <p14:creationId xmlns:p14="http://schemas.microsoft.com/office/powerpoint/2010/main" val="2379924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9F3B697-633E-A3AE-7178-B8DFF2C5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cell models for organ-on-a-chip applications</a:t>
            </a:r>
            <a:endParaRPr lang="el-G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319D35E-B8B0-F8E8-8985-6913E07850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8458200" cy="397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892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8141B1-B903-8BA3-1FC3-4B9C7B16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3D cell models for organ-on-a-chip applications</a:t>
            </a:r>
            <a:endParaRPr lang="el-GR" dirty="0"/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id="{0331029D-68BE-61B2-FD4C-BF88204082D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71700" y="2170664"/>
            <a:ext cx="7848600" cy="400711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59189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ftikhar.qayum\Desktop\Organ n chips\Organ-on-a-chip - Wikipedia, the free encyclopedia_files\500px-Conceptual_Schematic_of_a_Human-on-a-Chip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732434"/>
            <a:ext cx="6413033" cy="559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89046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HUMAN BODY ON A CHIP</a:t>
            </a:r>
          </a:p>
        </p:txBody>
      </p:sp>
    </p:spTree>
    <p:extLst>
      <p:ext uri="{BB962C8B-B14F-4D97-AF65-F5344CB8AC3E}">
        <p14:creationId xmlns:p14="http://schemas.microsoft.com/office/powerpoint/2010/main" val="695865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685800"/>
            <a:ext cx="7024744" cy="1143000"/>
          </a:xfrm>
        </p:spPr>
        <p:txBody>
          <a:bodyPr anchor="ctr"/>
          <a:lstStyle/>
          <a:p>
            <a:r>
              <a:rPr lang="en-US" dirty="0"/>
              <a:t>Additional benefits of chips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2057400"/>
            <a:ext cx="7033708" cy="4038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Once fully successful, the new technology will do away with: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Animal testing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Drug development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Toxicity assays</a:t>
            </a:r>
          </a:p>
          <a:p>
            <a:pPr>
              <a:lnSpc>
                <a:spcPct val="150000"/>
              </a:lnSpc>
            </a:pPr>
            <a:r>
              <a:rPr lang="en-US" dirty="0"/>
              <a:t>It will also allow in-depth understanding of the response of cells, tissues, organs and system to various environmental stimuli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7504" y="762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WHY CHIPS?</a:t>
            </a:r>
          </a:p>
        </p:txBody>
      </p:sp>
    </p:spTree>
    <p:extLst>
      <p:ext uri="{BB962C8B-B14F-4D97-AF65-F5344CB8AC3E}">
        <p14:creationId xmlns:p14="http://schemas.microsoft.com/office/powerpoint/2010/main" val="32778003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ftikhar.qayum\Desktop\Organ n chips\Images\1-s2.0-S0962892411001954-gr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45" y="1295400"/>
            <a:ext cx="8150225" cy="453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8400" y="89046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HUMAN BODY ON A CHIP</a:t>
            </a:r>
          </a:p>
        </p:txBody>
      </p:sp>
    </p:spTree>
    <p:extLst>
      <p:ext uri="{BB962C8B-B14F-4D97-AF65-F5344CB8AC3E}">
        <p14:creationId xmlns:p14="http://schemas.microsoft.com/office/powerpoint/2010/main" val="8978832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490" y="685800"/>
            <a:ext cx="7024744" cy="1143000"/>
          </a:xfrm>
        </p:spPr>
        <p:txBody>
          <a:bodyPr anchor="ctr"/>
          <a:lstStyle/>
          <a:p>
            <a:r>
              <a:rPr lang="en-US" dirty="0"/>
              <a:t>USES /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7492" y="1981201"/>
            <a:ext cx="7033708" cy="3851429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dirty="0"/>
              <a:t>Customized constructs based on multiple organs and systems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Will allow detailed study of systemic physiology &amp; pathology</a:t>
            </a:r>
          </a:p>
          <a:p>
            <a:pPr algn="just">
              <a:lnSpc>
                <a:spcPct val="150000"/>
              </a:lnSpc>
            </a:pPr>
            <a:r>
              <a:rPr lang="en-US" dirty="0"/>
              <a:t>Development of experimental disease models on a whole-body aspect</a:t>
            </a: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89046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HUMAN BODY ON A CHIP</a:t>
            </a:r>
          </a:p>
        </p:txBody>
      </p:sp>
    </p:spTree>
    <p:extLst>
      <p:ext uri="{BB962C8B-B14F-4D97-AF65-F5344CB8AC3E}">
        <p14:creationId xmlns:p14="http://schemas.microsoft.com/office/powerpoint/2010/main" val="30085396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1081DA-299A-9902-5CFD-C24E259E5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Integration with In Silico Modeling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5ABC1F8-014B-1BBB-677A-5743EF5D3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Coupled with </a:t>
            </a:r>
            <a:r>
              <a:rPr lang="en-GB" b="1" dirty="0"/>
              <a:t>computational models (FEM, CFD, AI)</a:t>
            </a:r>
            <a:r>
              <a:rPr lang="en-GB" dirty="0"/>
              <a:t> to: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Simulate transport phenomena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Optimize chip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Predict drug response or toxicity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Personalize based on patient parameters</a:t>
            </a:r>
          </a:p>
        </p:txBody>
      </p:sp>
    </p:spTree>
    <p:extLst>
      <p:ext uri="{BB962C8B-B14F-4D97-AF65-F5344CB8AC3E}">
        <p14:creationId xmlns:p14="http://schemas.microsoft.com/office/powerpoint/2010/main" val="40806497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E95AC1B-1AC0-C0A6-6CED-1B62A978D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Integration with In Silico Modeling</a:t>
            </a:r>
            <a:endParaRPr lang="el-GR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608CBB4-A690-D170-C1E6-61FEDC2D20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10" y="2286000"/>
            <a:ext cx="7782143" cy="375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8613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3CECC4-9C62-7276-8BE1-DF3D790D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Design and Engineering Optimization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F580D68-A40C-BA07-321E-1EDB8215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323" y="2323652"/>
            <a:ext cx="9036423" cy="400094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l-GR" b="1" dirty="0"/>
              <a:t>✅ </a:t>
            </a:r>
            <a:r>
              <a:rPr lang="en-GB" b="1" dirty="0"/>
              <a:t>What It Does: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Simulates fluid dynamics</a:t>
            </a:r>
            <a:r>
              <a:rPr lang="en-GB" dirty="0"/>
              <a:t>, shear stress, and pressure gradients (using CFD)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Optimizes </a:t>
            </a:r>
            <a:r>
              <a:rPr lang="en-GB" b="1" dirty="0"/>
              <a:t>chip geometry</a:t>
            </a:r>
            <a:r>
              <a:rPr lang="en-GB" dirty="0"/>
              <a:t> and channel layout for realistic conditions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Models </a:t>
            </a:r>
            <a:r>
              <a:rPr lang="en-GB" b="1" dirty="0"/>
              <a:t>transport of nutrients, drugs, gases</a:t>
            </a:r>
            <a:r>
              <a:rPr lang="en-GB" dirty="0"/>
              <a:t>, and waste</a:t>
            </a:r>
          </a:p>
          <a:p>
            <a:pPr>
              <a:buNone/>
            </a:pPr>
            <a:r>
              <a:rPr lang="el-GR" b="1" dirty="0"/>
              <a:t>🔧 </a:t>
            </a:r>
            <a:r>
              <a:rPr lang="en-GB" b="1" dirty="0"/>
              <a:t>Tools Used: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Computational Fluid Dynamics (CFD)</a:t>
            </a:r>
            <a:r>
              <a:rPr lang="en-GB" dirty="0"/>
              <a:t> – e.g., ANSYS Fluent, COMSOL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Finite Element Method (FEM)</a:t>
            </a:r>
            <a:r>
              <a:rPr lang="en-GB" dirty="0"/>
              <a:t> – for mechanical strain/stress </a:t>
            </a:r>
            <a:r>
              <a:rPr lang="en-GB" dirty="0" err="1"/>
              <a:t>modeling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Agent-based models</a:t>
            </a:r>
            <a:r>
              <a:rPr lang="en-GB" dirty="0"/>
              <a:t> – simulate cell </a:t>
            </a:r>
            <a:r>
              <a:rPr lang="en-GB" dirty="0" err="1"/>
              <a:t>behavior</a:t>
            </a:r>
            <a:r>
              <a:rPr lang="en-GB" dirty="0"/>
              <a:t> and interactions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55B18-1839-8761-8F7D-3F3CD4295A8B}"/>
              </a:ext>
            </a:extLst>
          </p:cNvPr>
          <p:cNvSpPr txBox="1"/>
          <p:nvPr/>
        </p:nvSpPr>
        <p:spPr>
          <a:xfrm>
            <a:off x="6248400" y="89046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 silico modelling</a:t>
            </a:r>
          </a:p>
        </p:txBody>
      </p:sp>
    </p:spTree>
    <p:extLst>
      <p:ext uri="{BB962C8B-B14F-4D97-AF65-F5344CB8AC3E}">
        <p14:creationId xmlns:p14="http://schemas.microsoft.com/office/powerpoint/2010/main" val="40797172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938293-F30B-6DFF-898B-0D1050A77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</a:t>
            </a:r>
            <a:r>
              <a:rPr lang="en-US" b="1" dirty="0"/>
              <a:t>Physiological and Cellular Simulation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B8291A2-AAFB-6FAA-27C0-3F492E6F9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b="1" dirty="0"/>
              <a:t>✅ </a:t>
            </a:r>
            <a:r>
              <a:rPr lang="en-GB" b="1" dirty="0"/>
              <a:t>What It Does: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Models </a:t>
            </a:r>
            <a:r>
              <a:rPr lang="en-GB" b="1" dirty="0"/>
              <a:t>cell </a:t>
            </a:r>
            <a:r>
              <a:rPr lang="en-GB" b="1" dirty="0" err="1"/>
              <a:t>signaling</a:t>
            </a:r>
            <a:r>
              <a:rPr lang="en-GB" b="1" dirty="0"/>
              <a:t>, metabolism</a:t>
            </a:r>
            <a:r>
              <a:rPr lang="en-GB" dirty="0"/>
              <a:t>, and </a:t>
            </a:r>
            <a:r>
              <a:rPr lang="en-GB" b="1" dirty="0"/>
              <a:t>electrophysiology</a:t>
            </a:r>
            <a:r>
              <a:rPr lang="en-GB" dirty="0"/>
              <a:t> under chip conditions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Predicts </a:t>
            </a:r>
            <a:r>
              <a:rPr lang="en-GB" b="1" dirty="0"/>
              <a:t>organ-specific responses</a:t>
            </a:r>
            <a:r>
              <a:rPr lang="en-GB" dirty="0"/>
              <a:t> (e.g., contraction in heart, GFR in kidney)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Simulates </a:t>
            </a:r>
            <a:r>
              <a:rPr lang="en-GB" b="1" dirty="0"/>
              <a:t>multi-scale interactions</a:t>
            </a:r>
            <a:r>
              <a:rPr lang="en-GB" dirty="0"/>
              <a:t>: molecular → cellular → tissue</a:t>
            </a:r>
          </a:p>
          <a:p>
            <a:pPr>
              <a:buNone/>
            </a:pPr>
            <a:r>
              <a:rPr lang="el-GR" b="1" dirty="0"/>
              <a:t>💡 </a:t>
            </a:r>
            <a:r>
              <a:rPr lang="en-GB" b="1" dirty="0"/>
              <a:t>Example: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Use of </a:t>
            </a:r>
            <a:r>
              <a:rPr lang="en-GB" b="1" dirty="0"/>
              <a:t>ODE/PDE models</a:t>
            </a:r>
            <a:r>
              <a:rPr lang="en-GB" dirty="0"/>
              <a:t> to represent how liver cells metabolize a drug inside a liver-on-a-chip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04162E-5B94-A57B-F6FF-ECA7ECE80B5E}"/>
              </a:ext>
            </a:extLst>
          </p:cNvPr>
          <p:cNvSpPr txBox="1"/>
          <p:nvPr/>
        </p:nvSpPr>
        <p:spPr>
          <a:xfrm>
            <a:off x="6248400" y="89046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 silico modelling</a:t>
            </a:r>
          </a:p>
        </p:txBody>
      </p:sp>
    </p:spTree>
    <p:extLst>
      <p:ext uri="{BB962C8B-B14F-4D97-AF65-F5344CB8AC3E}">
        <p14:creationId xmlns:p14="http://schemas.microsoft.com/office/powerpoint/2010/main" val="16504157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2A9071-406C-5BDC-4B09-738899E2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</a:t>
            </a:r>
            <a:r>
              <a:rPr lang="en-GB" b="1" dirty="0"/>
              <a:t>Drug Response Prediction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78C28B0-C10B-F791-432F-2C894E318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/>
              <a:t>✅ What It Does: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Simulates </a:t>
            </a:r>
            <a:r>
              <a:rPr lang="en-US" b="1" dirty="0"/>
              <a:t>pharmacokinetics/pharmacodynamics (PK/PD)</a:t>
            </a:r>
            <a:r>
              <a:rPr lang="en-US" dirty="0"/>
              <a:t> within the chip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Predicts </a:t>
            </a:r>
            <a:r>
              <a:rPr lang="en-US" b="1" dirty="0"/>
              <a:t>toxicity thresholds</a:t>
            </a:r>
            <a:r>
              <a:rPr lang="en-US" dirty="0"/>
              <a:t> and </a:t>
            </a:r>
            <a:r>
              <a:rPr lang="en-US" b="1" dirty="0"/>
              <a:t>dose-response curves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Enables </a:t>
            </a:r>
            <a:r>
              <a:rPr lang="en-US" b="1" dirty="0"/>
              <a:t>virtual screening</a:t>
            </a:r>
            <a:r>
              <a:rPr lang="en-US" dirty="0"/>
              <a:t> of drug candidates before live chip testing</a:t>
            </a:r>
          </a:p>
          <a:p>
            <a:pPr>
              <a:buNone/>
            </a:pPr>
            <a:r>
              <a:rPr lang="en-US" b="1" dirty="0"/>
              <a:t>🎯 Benefit: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Reduces the number of wet-lab trials needed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Supports </a:t>
            </a:r>
            <a:r>
              <a:rPr lang="en-US" b="1" dirty="0"/>
              <a:t>regulatory approval</a:t>
            </a:r>
            <a:r>
              <a:rPr lang="en-US" dirty="0"/>
              <a:t> with quantitative predictions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E8E59-242A-4CFE-7052-F6C581986F3D}"/>
              </a:ext>
            </a:extLst>
          </p:cNvPr>
          <p:cNvSpPr txBox="1"/>
          <p:nvPr/>
        </p:nvSpPr>
        <p:spPr>
          <a:xfrm>
            <a:off x="6248400" y="89046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 silico modelling</a:t>
            </a:r>
          </a:p>
        </p:txBody>
      </p:sp>
    </p:spTree>
    <p:extLst>
      <p:ext uri="{BB962C8B-B14F-4D97-AF65-F5344CB8AC3E}">
        <p14:creationId xmlns:p14="http://schemas.microsoft.com/office/powerpoint/2010/main" val="13689370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A35CDF-6F66-9BD9-51C4-DAC90B86F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4. </a:t>
            </a:r>
            <a:r>
              <a:rPr lang="en-US" b="1" dirty="0"/>
              <a:t>Multi-Organ and Systemic Simulation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84AA569-192E-6C99-0BD9-7C5EF466C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b="1" dirty="0"/>
              <a:t>✅ </a:t>
            </a:r>
            <a:r>
              <a:rPr lang="en-GB" b="1" dirty="0"/>
              <a:t>What It Does: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Connects different </a:t>
            </a:r>
            <a:r>
              <a:rPr lang="en-GB" dirty="0" err="1"/>
              <a:t>OoC</a:t>
            </a:r>
            <a:r>
              <a:rPr lang="en-GB" dirty="0"/>
              <a:t> modules </a:t>
            </a:r>
            <a:r>
              <a:rPr lang="en-GB" b="1" dirty="0"/>
              <a:t>virtually</a:t>
            </a:r>
            <a:r>
              <a:rPr lang="en-GB" dirty="0"/>
              <a:t> (e.g., gut–liver–kidney)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Simulates </a:t>
            </a:r>
            <a:r>
              <a:rPr lang="en-GB" b="1" dirty="0"/>
              <a:t>inter-organ communication</a:t>
            </a:r>
            <a:r>
              <a:rPr lang="en-GB" dirty="0"/>
              <a:t>, like hormone </a:t>
            </a:r>
            <a:r>
              <a:rPr lang="en-GB" dirty="0" err="1"/>
              <a:t>signaling</a:t>
            </a:r>
            <a:r>
              <a:rPr lang="en-GB" dirty="0"/>
              <a:t> or drug metabolism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Reproduces </a:t>
            </a:r>
            <a:r>
              <a:rPr lang="en-GB" b="1" dirty="0"/>
              <a:t>whole-body pharmacology</a:t>
            </a:r>
            <a:r>
              <a:rPr lang="en-GB" dirty="0"/>
              <a:t> (Body-on-a-Chip + computational body model)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6B1DA-C5C6-04C6-ECFD-A90FDD59EDCE}"/>
              </a:ext>
            </a:extLst>
          </p:cNvPr>
          <p:cNvSpPr txBox="1"/>
          <p:nvPr/>
        </p:nvSpPr>
        <p:spPr>
          <a:xfrm>
            <a:off x="6248400" y="89046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 silico modelling</a:t>
            </a:r>
          </a:p>
        </p:txBody>
      </p:sp>
    </p:spTree>
    <p:extLst>
      <p:ext uri="{BB962C8B-B14F-4D97-AF65-F5344CB8AC3E}">
        <p14:creationId xmlns:p14="http://schemas.microsoft.com/office/powerpoint/2010/main" val="9712081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F9F8C4-20BA-6518-90C3-AF1AAD7DB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5. </a:t>
            </a:r>
            <a:r>
              <a:rPr lang="en-US" b="1" dirty="0"/>
              <a:t>Data Integration and Machine Learning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A2BFAC-B11B-5435-AF37-B21D1AC3B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✅ What It Does: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Analyzes real-time chip data (biosensors, imaging) for </a:t>
            </a:r>
            <a:r>
              <a:rPr lang="en-US" b="1" dirty="0"/>
              <a:t>predictive modeling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Applies </a:t>
            </a:r>
            <a:r>
              <a:rPr lang="en-US" b="1" dirty="0"/>
              <a:t>AI/ML models</a:t>
            </a:r>
            <a:r>
              <a:rPr lang="en-US" dirty="0"/>
              <a:t> to identify biomarkers or predict outcomes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Builds </a:t>
            </a:r>
            <a:r>
              <a:rPr lang="en-US" b="1" dirty="0"/>
              <a:t>digital twins</a:t>
            </a:r>
            <a:r>
              <a:rPr lang="en-US" dirty="0"/>
              <a:t> of chips or even patients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B2F5B-6312-A753-D7BA-1E1ACA7C2BE3}"/>
              </a:ext>
            </a:extLst>
          </p:cNvPr>
          <p:cNvSpPr txBox="1"/>
          <p:nvPr/>
        </p:nvSpPr>
        <p:spPr>
          <a:xfrm>
            <a:off x="6248400" y="89046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 silico modelling</a:t>
            </a:r>
          </a:p>
        </p:txBody>
      </p:sp>
    </p:spTree>
    <p:extLst>
      <p:ext uri="{BB962C8B-B14F-4D97-AF65-F5344CB8AC3E}">
        <p14:creationId xmlns:p14="http://schemas.microsoft.com/office/powerpoint/2010/main" val="14390218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7F0D42-57BB-390B-A587-40106ED4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l-GR" altLang="el-G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🎯 </a:t>
            </a:r>
            <a:r>
              <a:rPr kumimoji="0" lang="el-GR" altLang="el-GR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Why</a:t>
            </a:r>
            <a:r>
              <a:rPr kumimoji="0" lang="el-GR" altLang="el-G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It</a:t>
            </a:r>
            <a:r>
              <a:rPr kumimoji="0" lang="el-GR" altLang="el-GR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4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Matters</a:t>
            </a:r>
            <a:endParaRPr lang="el-GR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id="{407E66D8-B982-3D71-A885-BA3DC6ABE9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90650" y="2981007"/>
          <a:ext cx="9037638" cy="2194560"/>
        </p:xfrm>
        <a:graphic>
          <a:graphicData uri="http://schemas.openxmlformats.org/drawingml/2006/table">
            <a:tbl>
              <a:tblPr/>
              <a:tblGrid>
                <a:gridCol w="4518819">
                  <a:extLst>
                    <a:ext uri="{9D8B030D-6E8A-4147-A177-3AD203B41FA5}">
                      <a16:colId xmlns:a16="http://schemas.microsoft.com/office/drawing/2014/main" val="753969804"/>
                    </a:ext>
                  </a:extLst>
                </a:gridCol>
                <a:gridCol w="4518819">
                  <a:extLst>
                    <a:ext uri="{9D8B030D-6E8A-4147-A177-3AD203B41FA5}">
                      <a16:colId xmlns:a16="http://schemas.microsoft.com/office/drawing/2014/main" val="27036174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/>
                        <a:t>Purpose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Impact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258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/>
                        <a:t>Design optimization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Better chip performance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147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/>
                        <a:t>Reduced trial-and-error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Saves time and resources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647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/>
                        <a:t>Personalized predictions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Enables precision medicine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1566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/>
                        <a:t>Mechanistic understanding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/>
                        <a:t>Reveals hidden biological insights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899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/>
                        <a:t>Regulatory confidence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Supports reproducibility and safety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9525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A383A54-CCB1-56AC-758A-2BAA64C53459}"/>
              </a:ext>
            </a:extLst>
          </p:cNvPr>
          <p:cNvSpPr txBox="1"/>
          <p:nvPr/>
        </p:nvSpPr>
        <p:spPr>
          <a:xfrm>
            <a:off x="6248400" y="89046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 silico modelling</a:t>
            </a:r>
          </a:p>
        </p:txBody>
      </p:sp>
    </p:spTree>
    <p:extLst>
      <p:ext uri="{BB962C8B-B14F-4D97-AF65-F5344CB8AC3E}">
        <p14:creationId xmlns:p14="http://schemas.microsoft.com/office/powerpoint/2010/main" val="1998335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iftikhar.qayum\Desktop\Organ n chips\Image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991189"/>
            <a:ext cx="6988799" cy="523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5709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WHAT CHIP?</a:t>
            </a:r>
          </a:p>
        </p:txBody>
      </p:sp>
    </p:spTree>
    <p:extLst>
      <p:ext uri="{BB962C8B-B14F-4D97-AF65-F5344CB8AC3E}">
        <p14:creationId xmlns:p14="http://schemas.microsoft.com/office/powerpoint/2010/main" val="23167756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51501D-5DDA-5ADA-4510-56BA75671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Ethical and Regulatory Considerations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2D40754-6259-65FC-74FF-797CB6685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reduce animal testing → aligns with 3Rs (Replace, Reduce, Refine).</a:t>
            </a:r>
          </a:p>
          <a:p>
            <a:r>
              <a:rPr lang="en-US" dirty="0"/>
              <a:t>Regulatory approval requires standardization and validation.</a:t>
            </a:r>
          </a:p>
          <a:p>
            <a:r>
              <a:rPr lang="en-US" dirty="0"/>
              <a:t>Challenges: </a:t>
            </a:r>
          </a:p>
          <a:p>
            <a:pPr lvl="1"/>
            <a:r>
              <a:rPr lang="en-US" dirty="0"/>
              <a:t>Complexity of models</a:t>
            </a:r>
          </a:p>
          <a:p>
            <a:pPr lvl="1"/>
            <a:r>
              <a:rPr lang="en-US" dirty="0"/>
              <a:t>Manufacturing scale-up</a:t>
            </a:r>
          </a:p>
          <a:p>
            <a:pPr lvl="1"/>
            <a:r>
              <a:rPr lang="en-US" dirty="0"/>
              <a:t>Acceptance in clinical pipelines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80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A9361A-4B62-2E24-58CD-5740F41C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an Organ-on-a-Chip?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4B41C15-B8DA-A017-8B9B-6BB509344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An </a:t>
            </a:r>
            <a:r>
              <a:rPr lang="en-US" b="1" dirty="0"/>
              <a:t>Organ-on-a-Chip (</a:t>
            </a:r>
            <a:r>
              <a:rPr lang="en-US" b="1" dirty="0" err="1"/>
              <a:t>OoC</a:t>
            </a:r>
            <a:r>
              <a:rPr lang="en-US" b="1" dirty="0"/>
              <a:t>)</a:t>
            </a:r>
            <a:r>
              <a:rPr lang="en-US" dirty="0"/>
              <a:t> is a </a:t>
            </a:r>
            <a:r>
              <a:rPr lang="en-US" dirty="0" err="1"/>
              <a:t>microengineered</a:t>
            </a:r>
            <a:r>
              <a:rPr lang="en-US" dirty="0"/>
              <a:t> system that mimics the </a:t>
            </a:r>
            <a:r>
              <a:rPr lang="en-US" b="1" dirty="0"/>
              <a:t>structure and function of human organs</a:t>
            </a:r>
            <a:r>
              <a:rPr lang="en-US" dirty="0"/>
              <a:t> using living cells cultured within microfluidic devices.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Size</a:t>
            </a:r>
            <a:r>
              <a:rPr lang="en-US" dirty="0"/>
              <a:t>: A few centimeters long, transparent, polymer-based (often PDMS).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Core Components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Microfluidic channels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Cell chambers (with organ-specific cells)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Porous membranes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Sensors or actuators</a:t>
            </a:r>
          </a:p>
        </p:txBody>
      </p:sp>
    </p:spTree>
    <p:extLst>
      <p:ext uri="{BB962C8B-B14F-4D97-AF65-F5344CB8AC3E}">
        <p14:creationId xmlns:p14="http://schemas.microsoft.com/office/powerpoint/2010/main" val="186596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AA7392-318B-9F3A-2335-79674A57C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and why?</a:t>
            </a:r>
            <a:endParaRPr lang="el-GR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4512769-74E4-0E46-9BA1-3A65D9017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3093"/>
          <a:stretch/>
        </p:blipFill>
        <p:spPr>
          <a:xfrm>
            <a:off x="2089170" y="2438400"/>
            <a:ext cx="801365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378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Μπλε ΙΙ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16F31294CDCD49AB391FEB5CD9476E" ma:contentTypeVersion="1" ma:contentTypeDescription="Create a new document." ma:contentTypeScope="" ma:versionID="4c0ac5e390d9578e633fbb4278f501c4">
  <xsd:schema xmlns:xsd="http://www.w3.org/2001/XMLSchema" xmlns:xs="http://www.w3.org/2001/XMLSchema" xmlns:p="http://schemas.microsoft.com/office/2006/metadata/properties" xmlns:ns2="9748b91d-1071-4318-aa9a-95ebda7b9d13" targetNamespace="http://schemas.microsoft.com/office/2006/metadata/properties" ma:root="true" ma:fieldsID="c5e0619ca59acc8f7eb2a74e0688dc85" ns2:_="">
    <xsd:import namespace="9748b91d-1071-4318-aa9a-95ebda7b9d1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48b91d-1071-4318-aa9a-95ebda7b9d1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748b91d-1071-4318-aa9a-95ebda7b9d13">U2RXYH6WSMS6-401-1331</_dlc_DocId>
    <_dlc_DocIdUrl xmlns="9748b91d-1071-4318-aa9a-95ebda7b9d13">
      <Url>http://rmisp/rmc/mdsrh/_layouts/DocIdRedir.aspx?ID=U2RXYH6WSMS6-401-1331</Url>
      <Description>U2RXYH6WSMS6-401-1331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57B460B-1A34-4667-AAE4-E5AC8E9800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78A4B3-C1DA-4418-AA1E-91CB93BB3A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48b91d-1071-4318-aa9a-95ebda7b9d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960A0A-33CA-4235-BCFB-39E537CDDA6C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9748b91d-1071-4318-aa9a-95ebda7b9d13"/>
  </ds:schemaRefs>
</ds:datastoreItem>
</file>

<file path=customXml/itemProps4.xml><?xml version="1.0" encoding="utf-8"?>
<ds:datastoreItem xmlns:ds="http://schemas.openxmlformats.org/officeDocument/2006/customXml" ds:itemID="{08B6B949-52B3-4903-9D2E-EBC21829660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861</TotalTime>
  <Words>2203</Words>
  <Application>Microsoft Office PowerPoint</Application>
  <PresentationFormat>Ευρεία οθόνη</PresentationFormat>
  <Paragraphs>381</Paragraphs>
  <Slides>70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70</vt:i4>
      </vt:variant>
    </vt:vector>
  </HeadingPairs>
  <TitlesOfParts>
    <vt:vector size="76" baseType="lpstr">
      <vt:lpstr>Aptos</vt:lpstr>
      <vt:lpstr>Arial</vt:lpstr>
      <vt:lpstr>Century Gothic</vt:lpstr>
      <vt:lpstr>Times New Roman</vt:lpstr>
      <vt:lpstr>Wingdings 2</vt:lpstr>
      <vt:lpstr>Austin</vt:lpstr>
      <vt:lpstr>Body Parts on a Chip</vt:lpstr>
      <vt:lpstr>Παρουσίαση του PowerPoint</vt:lpstr>
      <vt:lpstr>The new “In” thing</vt:lpstr>
      <vt:lpstr>Παρουσίαση του PowerPoint</vt:lpstr>
      <vt:lpstr>Physiology redefined</vt:lpstr>
      <vt:lpstr>Additional benefits of chips</vt:lpstr>
      <vt:lpstr>Παρουσίαση του PowerPoint</vt:lpstr>
      <vt:lpstr>What Is an Organ-on-a-Chip?</vt:lpstr>
      <vt:lpstr>When and why?</vt:lpstr>
      <vt:lpstr>How It Works?</vt:lpstr>
      <vt:lpstr>Applications</vt:lpstr>
      <vt:lpstr>Examples of Organs-on-Chips</vt:lpstr>
      <vt:lpstr>How to Build or Use One (Basic Steps)</vt:lpstr>
      <vt:lpstr>Παρουσίαση του PowerPoint</vt:lpstr>
      <vt:lpstr>Extended Process to Build an Organ-on-a-Chip</vt:lpstr>
      <vt:lpstr>Extended Process to Build an Organ-on-a-Chip</vt:lpstr>
      <vt:lpstr>Παρουσίαση του PowerPoint</vt:lpstr>
      <vt:lpstr>Παρουσίαση του PowerPoint</vt:lpstr>
      <vt:lpstr>Extended Process to Build an Organ-on-a-Chip</vt:lpstr>
      <vt:lpstr>Extended Process to Build an Organ-on-a-Chip</vt:lpstr>
      <vt:lpstr>Extended Process to Build an Organ-on-a-Chip</vt:lpstr>
      <vt:lpstr>Extended Process to Build an Organ-on-a-Chip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USES / APPLICATIONS</vt:lpstr>
      <vt:lpstr>Παρουσίαση του PowerPoint</vt:lpstr>
      <vt:lpstr>Παρουσίαση του PowerPoint</vt:lpstr>
      <vt:lpstr>USES / APPLICATIONS</vt:lpstr>
      <vt:lpstr>Παρουσίαση του PowerPoint</vt:lpstr>
      <vt:lpstr>Παρουσίαση του PowerPoint</vt:lpstr>
      <vt:lpstr>Παρουσίαση του PowerPoint</vt:lpstr>
      <vt:lpstr>USES / APPLICATIONS</vt:lpstr>
      <vt:lpstr>Παρουσίαση του PowerPoint</vt:lpstr>
      <vt:lpstr>Παρουσίαση του PowerPoint</vt:lpstr>
      <vt:lpstr>Παρουσίαση του PowerPoint</vt:lpstr>
      <vt:lpstr>USES / APPLICATIONS</vt:lpstr>
      <vt:lpstr>Παρουσίαση του PowerPoint</vt:lpstr>
      <vt:lpstr>Παρουσίαση του PowerPoint</vt:lpstr>
      <vt:lpstr>USES / APPLICATIONS</vt:lpstr>
      <vt:lpstr>Παρουσίαση του PowerPoint</vt:lpstr>
      <vt:lpstr>Παρουσίαση του PowerPoint</vt:lpstr>
      <vt:lpstr>Παρουσίαση του PowerPoint</vt:lpstr>
      <vt:lpstr>USES / APPLICATIONS</vt:lpstr>
      <vt:lpstr>Παρουσίαση του PowerPoint</vt:lpstr>
      <vt:lpstr>USES / APPLICATIONS</vt:lpstr>
      <vt:lpstr>Παρουσίαση του PowerPoint</vt:lpstr>
      <vt:lpstr>USES / APPLICATIONS</vt:lpstr>
      <vt:lpstr>3D cell models for organ-on-a-chip applications</vt:lpstr>
      <vt:lpstr>3D cell models for organ-on-a-chip applications</vt:lpstr>
      <vt:lpstr>Παρουσίαση του PowerPoint</vt:lpstr>
      <vt:lpstr>Παρουσίαση του PowerPoint</vt:lpstr>
      <vt:lpstr>USES / APPLICATIONS</vt:lpstr>
      <vt:lpstr>Integration with In Silico Modeling</vt:lpstr>
      <vt:lpstr>Integration with In Silico Modeling</vt:lpstr>
      <vt:lpstr>1. Design and Engineering Optimization</vt:lpstr>
      <vt:lpstr>2. Physiological and Cellular Simulation</vt:lpstr>
      <vt:lpstr>3. Drug Response Prediction</vt:lpstr>
      <vt:lpstr>4. Multi-Organ and Systemic Simulation</vt:lpstr>
      <vt:lpstr>5. Data Integration and Machine Learning</vt:lpstr>
      <vt:lpstr>🎯 Why It Matters</vt:lpstr>
      <vt:lpstr>Ethical and Regulatory Considerations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 Parts on a Chip</dc:title>
  <dc:creator>Dr. Iftikhar Qayum | Director Research</dc:creator>
  <cp:lastModifiedBy>ΑΝΤΩΝΙΟΣ ΣΑΚΕΛΛΑΡΙΟΣ</cp:lastModifiedBy>
  <cp:revision>99</cp:revision>
  <dcterms:created xsi:type="dcterms:W3CDTF">2014-05-03T04:06:45Z</dcterms:created>
  <dcterms:modified xsi:type="dcterms:W3CDTF">2025-05-13T07:58:08Z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0x0101000E16F31294CDCD49AB391FEB5CD9476E</vt:lpwstr>
  </property>
  <property fmtid="{D5CDD505-2E9C-101B-9397-08002B2CF9AE}" pid="3" name="_dlc_DocIdItemGuid">
    <vt:lpwstr>ca39ac1b-7e1e-4794-96ae-468f45713991</vt:lpwstr>
  </property>
</Properties>
</file>