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6"/>
  </p:normalViewPr>
  <p:slideViewPr>
    <p:cSldViewPr snapToGrid="0">
      <p:cViewPr varScale="1">
        <p:scale>
          <a:sx n="103" d="100"/>
          <a:sy n="103"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2/24/26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2/24/26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2/24/26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2/24/26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2/24/26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2/24/26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9F90E-D4D6-9D54-AAD7-07B7B02FBC19}"/>
              </a:ext>
            </a:extLst>
          </p:cNvPr>
          <p:cNvSpPr>
            <a:spLocks noGrp="1"/>
          </p:cNvSpPr>
          <p:nvPr>
            <p:ph type="ctrTitle"/>
          </p:nvPr>
        </p:nvSpPr>
        <p:spPr/>
        <p:txBody>
          <a:bodyPr/>
          <a:lstStyle/>
          <a:p>
            <a:r>
              <a:rPr lang="el-GR" dirty="0"/>
              <a:t>Η </a:t>
            </a:r>
            <a:r>
              <a:rPr lang="el-GR" dirty="0" err="1"/>
              <a:t>γυναικα</a:t>
            </a:r>
            <a:r>
              <a:rPr lang="el-GR" dirty="0"/>
              <a:t> του </a:t>
            </a:r>
            <a:r>
              <a:rPr lang="el-GR" dirty="0" err="1"/>
              <a:t>κανδαυλη</a:t>
            </a:r>
            <a:r>
              <a:rPr lang="el-GR" dirty="0"/>
              <a:t> </a:t>
            </a:r>
            <a:br>
              <a:rPr lang="el-GR" dirty="0"/>
            </a:br>
            <a:r>
              <a:rPr lang="el-GR" dirty="0"/>
              <a:t>Ι. 7-13</a:t>
            </a:r>
            <a:endParaRPr lang="en-GR" dirty="0"/>
          </a:p>
        </p:txBody>
      </p:sp>
      <p:sp>
        <p:nvSpPr>
          <p:cNvPr id="3" name="Subtitle 2">
            <a:extLst>
              <a:ext uri="{FF2B5EF4-FFF2-40B4-BE49-F238E27FC236}">
                <a16:creationId xmlns:a16="http://schemas.microsoft.com/office/drawing/2014/main" id="{5FE5A60F-5FF6-3358-9BF8-B910D8C66CE0}"/>
              </a:ext>
            </a:extLst>
          </p:cNvPr>
          <p:cNvSpPr>
            <a:spLocks noGrp="1"/>
          </p:cNvSpPr>
          <p:nvPr>
            <p:ph type="subTitle" idx="1"/>
          </p:nvPr>
        </p:nvSpPr>
        <p:spPr/>
        <p:txBody>
          <a:bodyPr/>
          <a:lstStyle/>
          <a:p>
            <a:endParaRPr lang="en-GR" dirty="0"/>
          </a:p>
        </p:txBody>
      </p:sp>
    </p:spTree>
    <p:extLst>
      <p:ext uri="{BB962C8B-B14F-4D97-AF65-F5344CB8AC3E}">
        <p14:creationId xmlns:p14="http://schemas.microsoft.com/office/powerpoint/2010/main" val="3767444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698FC-E022-4256-E9F9-CF8F34691495}"/>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FDCB186C-F831-0FA0-2476-82281347701F}"/>
              </a:ext>
            </a:extLst>
          </p:cNvPr>
          <p:cNvSpPr>
            <a:spLocks noGrp="1"/>
          </p:cNvSpPr>
          <p:nvPr>
            <p:ph sz="half" idx="1"/>
          </p:nvPr>
        </p:nvSpPr>
        <p:spPr/>
        <p:txBody>
          <a:bodyPr>
            <a:normAutofit fontScale="92500" lnSpcReduction="10000"/>
          </a:bodyPr>
          <a:lstStyle/>
          <a:p>
            <a:r>
              <a:rPr lang="el-GR" dirty="0"/>
              <a:t>[1.11.1] τότε </a:t>
            </a:r>
            <a:r>
              <a:rPr lang="el-GR" dirty="0" err="1"/>
              <a:t>μὲν</a:t>
            </a:r>
            <a:r>
              <a:rPr lang="el-GR" dirty="0"/>
              <a:t> </a:t>
            </a:r>
            <a:r>
              <a:rPr lang="el-GR" dirty="0" err="1"/>
              <a:t>δὴ</a:t>
            </a:r>
            <a:r>
              <a:rPr lang="el-GR" dirty="0"/>
              <a:t> </a:t>
            </a:r>
            <a:r>
              <a:rPr lang="el-GR" dirty="0" err="1"/>
              <a:t>οὕτως</a:t>
            </a:r>
            <a:r>
              <a:rPr lang="el-GR" dirty="0"/>
              <a:t> </a:t>
            </a:r>
            <a:r>
              <a:rPr lang="el-GR" dirty="0" err="1"/>
              <a:t>οὐδὲν</a:t>
            </a:r>
            <a:r>
              <a:rPr lang="el-GR" dirty="0"/>
              <a:t> δηλώσασα </a:t>
            </a:r>
            <a:r>
              <a:rPr lang="el-GR" dirty="0" err="1"/>
              <a:t>ἡσυχίην</a:t>
            </a:r>
            <a:r>
              <a:rPr lang="el-GR" dirty="0"/>
              <a:t> </a:t>
            </a:r>
            <a:r>
              <a:rPr lang="el-GR" dirty="0" err="1"/>
              <a:t>εἶχε</a:t>
            </a:r>
            <a:r>
              <a:rPr lang="el-GR" dirty="0"/>
              <a:t>· </a:t>
            </a:r>
            <a:r>
              <a:rPr lang="el-GR" dirty="0" err="1"/>
              <a:t>ὡς</a:t>
            </a:r>
            <a:r>
              <a:rPr lang="el-GR" dirty="0"/>
              <a:t> </a:t>
            </a:r>
            <a:r>
              <a:rPr lang="el-GR" dirty="0" err="1"/>
              <a:t>δὲ</a:t>
            </a:r>
            <a:r>
              <a:rPr lang="el-GR" dirty="0"/>
              <a:t> </a:t>
            </a:r>
            <a:r>
              <a:rPr lang="el-GR" dirty="0" err="1"/>
              <a:t>ἡμέρη</a:t>
            </a:r>
            <a:r>
              <a:rPr lang="el-GR" dirty="0"/>
              <a:t> τάχιστα </a:t>
            </a:r>
            <a:r>
              <a:rPr lang="el-GR" dirty="0" err="1"/>
              <a:t>ἐγεγόνεε</a:t>
            </a:r>
            <a:r>
              <a:rPr lang="el-GR" dirty="0"/>
              <a:t>, </a:t>
            </a:r>
            <a:r>
              <a:rPr lang="el-GR" dirty="0" err="1"/>
              <a:t>τῶν</a:t>
            </a:r>
            <a:r>
              <a:rPr lang="el-GR" dirty="0"/>
              <a:t> </a:t>
            </a:r>
            <a:r>
              <a:rPr lang="el-GR" dirty="0" err="1"/>
              <a:t>οἰκετέων</a:t>
            </a:r>
            <a:r>
              <a:rPr lang="el-GR" dirty="0"/>
              <a:t> </a:t>
            </a:r>
            <a:r>
              <a:rPr lang="el-GR" dirty="0" err="1"/>
              <a:t>τοὺς</a:t>
            </a:r>
            <a:r>
              <a:rPr lang="el-GR" dirty="0"/>
              <a:t> μάλιστα </a:t>
            </a:r>
            <a:r>
              <a:rPr lang="el-GR" dirty="0" err="1"/>
              <a:t>ὥρα</a:t>
            </a:r>
            <a:r>
              <a:rPr lang="el-GR" dirty="0"/>
              <a:t> </a:t>
            </a:r>
            <a:r>
              <a:rPr lang="el-GR" dirty="0" err="1"/>
              <a:t>πιστοὺς</a:t>
            </a:r>
            <a:r>
              <a:rPr lang="el-GR" dirty="0"/>
              <a:t> </a:t>
            </a:r>
            <a:r>
              <a:rPr lang="el-GR" dirty="0" err="1"/>
              <a:t>ἐόντας</a:t>
            </a:r>
            <a:r>
              <a:rPr lang="el-GR" dirty="0"/>
              <a:t> </a:t>
            </a:r>
            <a:r>
              <a:rPr lang="el-GR" dirty="0" err="1"/>
              <a:t>ἑωυτῇ</a:t>
            </a:r>
            <a:r>
              <a:rPr lang="el-GR" dirty="0"/>
              <a:t>, </a:t>
            </a:r>
            <a:r>
              <a:rPr lang="el-GR" dirty="0" err="1"/>
              <a:t>ἑτοίμους</a:t>
            </a:r>
            <a:r>
              <a:rPr lang="el-GR" dirty="0"/>
              <a:t> </a:t>
            </a:r>
            <a:r>
              <a:rPr lang="el-GR" dirty="0" err="1"/>
              <a:t>ποιησαμένη</a:t>
            </a:r>
            <a:r>
              <a:rPr lang="el-GR" dirty="0"/>
              <a:t> </a:t>
            </a:r>
            <a:r>
              <a:rPr lang="el-GR" dirty="0" err="1"/>
              <a:t>ἐκάλεε</a:t>
            </a:r>
            <a:r>
              <a:rPr lang="el-GR" dirty="0"/>
              <a:t> </a:t>
            </a:r>
            <a:r>
              <a:rPr lang="el-GR" dirty="0" err="1"/>
              <a:t>τὸν</a:t>
            </a:r>
            <a:r>
              <a:rPr lang="el-GR" dirty="0"/>
              <a:t> </a:t>
            </a:r>
            <a:r>
              <a:rPr lang="el-GR" dirty="0" err="1"/>
              <a:t>Γύγεα</a:t>
            </a:r>
            <a:r>
              <a:rPr lang="el-GR" dirty="0"/>
              <a:t>. </a:t>
            </a:r>
            <a:r>
              <a:rPr lang="el-GR" dirty="0" err="1"/>
              <a:t>ὁ</a:t>
            </a:r>
            <a:r>
              <a:rPr lang="el-GR" dirty="0"/>
              <a:t> </a:t>
            </a:r>
            <a:r>
              <a:rPr lang="el-GR" dirty="0" err="1"/>
              <a:t>δὲ</a:t>
            </a:r>
            <a:r>
              <a:rPr lang="el-GR" dirty="0"/>
              <a:t> </a:t>
            </a:r>
            <a:r>
              <a:rPr lang="el-GR" dirty="0" err="1"/>
              <a:t>οὐδὲν</a:t>
            </a:r>
            <a:r>
              <a:rPr lang="el-GR" dirty="0"/>
              <a:t> </a:t>
            </a:r>
            <a:r>
              <a:rPr lang="el-GR" dirty="0" err="1"/>
              <a:t>δοκέων</a:t>
            </a:r>
            <a:r>
              <a:rPr lang="el-GR" dirty="0"/>
              <a:t> </a:t>
            </a:r>
            <a:r>
              <a:rPr lang="el-GR" dirty="0" err="1"/>
              <a:t>αὐτὴν</a:t>
            </a:r>
            <a:r>
              <a:rPr lang="el-GR" dirty="0"/>
              <a:t> </a:t>
            </a:r>
            <a:r>
              <a:rPr lang="el-GR" dirty="0" err="1"/>
              <a:t>τῶν</a:t>
            </a:r>
            <a:r>
              <a:rPr lang="el-GR" dirty="0"/>
              <a:t> </a:t>
            </a:r>
            <a:r>
              <a:rPr lang="el-GR" dirty="0" err="1"/>
              <a:t>πρηχθέντων</a:t>
            </a:r>
            <a:r>
              <a:rPr lang="el-GR" dirty="0"/>
              <a:t> </a:t>
            </a:r>
            <a:r>
              <a:rPr lang="el-GR" dirty="0" err="1"/>
              <a:t>ἐπίστασθαι</a:t>
            </a:r>
            <a:r>
              <a:rPr lang="el-GR" dirty="0"/>
              <a:t> </a:t>
            </a:r>
            <a:r>
              <a:rPr lang="el-GR" dirty="0" err="1"/>
              <a:t>ἦλθε</a:t>
            </a:r>
            <a:r>
              <a:rPr lang="el-GR" dirty="0"/>
              <a:t> </a:t>
            </a:r>
            <a:r>
              <a:rPr lang="el-GR" dirty="0" err="1"/>
              <a:t>καλεόμενος</a:t>
            </a:r>
            <a:r>
              <a:rPr lang="el-GR" dirty="0"/>
              <a:t>· </a:t>
            </a:r>
            <a:r>
              <a:rPr lang="el-GR" dirty="0" err="1"/>
              <a:t>ἐώθεε</a:t>
            </a:r>
            <a:r>
              <a:rPr lang="el-GR" dirty="0"/>
              <a:t> </a:t>
            </a:r>
            <a:r>
              <a:rPr lang="el-GR" dirty="0" err="1"/>
              <a:t>γὰρ</a:t>
            </a:r>
            <a:r>
              <a:rPr lang="el-GR" dirty="0"/>
              <a:t> </a:t>
            </a:r>
            <a:r>
              <a:rPr lang="el-GR" dirty="0" err="1"/>
              <a:t>καὶ</a:t>
            </a:r>
            <a:r>
              <a:rPr lang="el-GR" dirty="0"/>
              <a:t> </a:t>
            </a:r>
            <a:r>
              <a:rPr lang="el-GR" dirty="0" err="1"/>
              <a:t>πρόσθε</a:t>
            </a:r>
            <a:r>
              <a:rPr lang="el-GR" dirty="0"/>
              <a:t>, </a:t>
            </a:r>
            <a:r>
              <a:rPr lang="el-GR" dirty="0" err="1"/>
              <a:t>ὅκως</a:t>
            </a:r>
            <a:r>
              <a:rPr lang="el-GR" dirty="0"/>
              <a:t> </a:t>
            </a:r>
            <a:r>
              <a:rPr lang="el-GR" dirty="0" err="1"/>
              <a:t>ἡ</a:t>
            </a:r>
            <a:r>
              <a:rPr lang="el-GR" dirty="0"/>
              <a:t> βασίλεια </a:t>
            </a:r>
            <a:r>
              <a:rPr lang="el-GR" dirty="0" err="1"/>
              <a:t>καλέοι</a:t>
            </a:r>
            <a:r>
              <a:rPr lang="el-GR" dirty="0"/>
              <a:t>, </a:t>
            </a:r>
            <a:r>
              <a:rPr lang="el-GR" dirty="0" err="1"/>
              <a:t>φοιτᾶν</a:t>
            </a:r>
            <a:r>
              <a:rPr lang="el-GR" dirty="0"/>
              <a:t>. </a:t>
            </a:r>
            <a:endParaRPr lang="en-GR" dirty="0"/>
          </a:p>
        </p:txBody>
      </p:sp>
      <p:sp>
        <p:nvSpPr>
          <p:cNvPr id="4" name="Content Placeholder 3">
            <a:extLst>
              <a:ext uri="{FF2B5EF4-FFF2-40B4-BE49-F238E27FC236}">
                <a16:creationId xmlns:a16="http://schemas.microsoft.com/office/drawing/2014/main" id="{B2A20934-53D4-0D85-E3A0-06249C1AD427}"/>
              </a:ext>
            </a:extLst>
          </p:cNvPr>
          <p:cNvSpPr>
            <a:spLocks noGrp="1"/>
          </p:cNvSpPr>
          <p:nvPr>
            <p:ph sz="half" idx="2"/>
          </p:nvPr>
        </p:nvSpPr>
        <p:spPr/>
        <p:txBody>
          <a:bodyPr>
            <a:normAutofit fontScale="92500" lnSpcReduction="10000"/>
          </a:bodyPr>
          <a:lstStyle/>
          <a:p>
            <a:r>
              <a:rPr lang="el-GR" dirty="0"/>
              <a:t>[1.11.1] Τότε λοιπόν η βασίλισσα δίχως να δείξει το παραμικρό κράτησε την ψυχραιμία της. Όμως ευθύς ως ξημέρωσε, εξασφάλισε τη συμπαράσταση εκείνων των υπηρετών που τους ήξερε να της είναι πολύ πιστοί, και έστειλε να φωνάξουν το </a:t>
            </a:r>
            <a:r>
              <a:rPr lang="el-GR" dirty="0" err="1"/>
              <a:t>Γύγη</a:t>
            </a:r>
            <a:r>
              <a:rPr lang="el-GR" dirty="0"/>
              <a:t>. Και αυτός δίχως να του περάσει από το μυαλό ότι η βασίλισσα ξέρει τα πράγματα, ήρθε στην πρόσκλησή της. Γιατί συνήθιζε και πριν, κάθε φορά που εκείνη τον καλούσε, να έρχεται κοντά της.</a:t>
            </a:r>
            <a:endParaRPr lang="en-GR" dirty="0"/>
          </a:p>
        </p:txBody>
      </p:sp>
    </p:spTree>
    <p:extLst>
      <p:ext uri="{BB962C8B-B14F-4D97-AF65-F5344CB8AC3E}">
        <p14:creationId xmlns:p14="http://schemas.microsoft.com/office/powerpoint/2010/main" val="4062414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280AC-34EF-D8A2-2759-45FC0458610B}"/>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0A4C21A7-6862-5423-9915-AFCACD120338}"/>
              </a:ext>
            </a:extLst>
          </p:cNvPr>
          <p:cNvSpPr>
            <a:spLocks noGrp="1"/>
          </p:cNvSpPr>
          <p:nvPr>
            <p:ph sz="half" idx="1"/>
          </p:nvPr>
        </p:nvSpPr>
        <p:spPr/>
        <p:txBody>
          <a:bodyPr>
            <a:normAutofit lnSpcReduction="10000"/>
          </a:bodyPr>
          <a:lstStyle/>
          <a:p>
            <a:r>
              <a:rPr lang="el-GR" dirty="0"/>
              <a:t>[1.11.2] </a:t>
            </a:r>
            <a:r>
              <a:rPr lang="el-GR" dirty="0" err="1"/>
              <a:t>ὡς</a:t>
            </a:r>
            <a:r>
              <a:rPr lang="el-GR" dirty="0"/>
              <a:t> </a:t>
            </a:r>
            <a:r>
              <a:rPr lang="el-GR" dirty="0" err="1"/>
              <a:t>δὲ</a:t>
            </a:r>
            <a:r>
              <a:rPr lang="el-GR" dirty="0"/>
              <a:t> </a:t>
            </a:r>
            <a:r>
              <a:rPr lang="el-GR" dirty="0" err="1"/>
              <a:t>ὁ</a:t>
            </a:r>
            <a:r>
              <a:rPr lang="el-GR" dirty="0"/>
              <a:t> </a:t>
            </a:r>
            <a:r>
              <a:rPr lang="el-GR" dirty="0" err="1"/>
              <a:t>Γύγης</a:t>
            </a:r>
            <a:r>
              <a:rPr lang="el-GR" dirty="0"/>
              <a:t> </a:t>
            </a:r>
            <a:r>
              <a:rPr lang="el-GR" dirty="0" err="1"/>
              <a:t>ἀπίκετο</a:t>
            </a:r>
            <a:r>
              <a:rPr lang="el-GR" dirty="0"/>
              <a:t>, </a:t>
            </a:r>
            <a:r>
              <a:rPr lang="el-GR" dirty="0" err="1"/>
              <a:t>ἔλεγε</a:t>
            </a:r>
            <a:r>
              <a:rPr lang="el-GR" dirty="0"/>
              <a:t> </a:t>
            </a:r>
            <a:r>
              <a:rPr lang="el-GR" dirty="0" err="1"/>
              <a:t>ἡ</a:t>
            </a:r>
            <a:r>
              <a:rPr lang="el-GR" dirty="0"/>
              <a:t> </a:t>
            </a:r>
            <a:r>
              <a:rPr lang="el-GR" dirty="0" err="1"/>
              <a:t>γυνὴ</a:t>
            </a:r>
            <a:r>
              <a:rPr lang="el-GR" dirty="0"/>
              <a:t> τάδε· </a:t>
            </a:r>
            <a:r>
              <a:rPr lang="el-GR" dirty="0" err="1"/>
              <a:t>Νῦν</a:t>
            </a:r>
            <a:r>
              <a:rPr lang="el-GR" dirty="0"/>
              <a:t> τοι </a:t>
            </a:r>
            <a:r>
              <a:rPr lang="el-GR" dirty="0" err="1"/>
              <a:t>δυῶν</a:t>
            </a:r>
            <a:r>
              <a:rPr lang="el-GR" dirty="0"/>
              <a:t> </a:t>
            </a:r>
            <a:r>
              <a:rPr lang="el-GR" dirty="0" err="1"/>
              <a:t>ὁδῶν</a:t>
            </a:r>
            <a:r>
              <a:rPr lang="el-GR" dirty="0"/>
              <a:t> </a:t>
            </a:r>
            <a:r>
              <a:rPr lang="el-GR" dirty="0" err="1"/>
              <a:t>παρεουσέων</a:t>
            </a:r>
            <a:r>
              <a:rPr lang="el-GR" dirty="0"/>
              <a:t>, </a:t>
            </a:r>
            <a:r>
              <a:rPr lang="el-GR" dirty="0" err="1"/>
              <a:t>Γύγη</a:t>
            </a:r>
            <a:r>
              <a:rPr lang="el-GR" dirty="0"/>
              <a:t>, δίδωμι </a:t>
            </a:r>
            <a:r>
              <a:rPr lang="el-GR" dirty="0" err="1"/>
              <a:t>αἵρεσιν</a:t>
            </a:r>
            <a:r>
              <a:rPr lang="el-GR" dirty="0"/>
              <a:t>, </a:t>
            </a:r>
            <a:r>
              <a:rPr lang="el-GR" dirty="0" err="1"/>
              <a:t>ὁκοτέρην</a:t>
            </a:r>
            <a:r>
              <a:rPr lang="el-GR" dirty="0"/>
              <a:t> </a:t>
            </a:r>
            <a:r>
              <a:rPr lang="el-GR" dirty="0" err="1"/>
              <a:t>βούλεαι</a:t>
            </a:r>
            <a:r>
              <a:rPr lang="el-GR" dirty="0"/>
              <a:t> </a:t>
            </a:r>
            <a:r>
              <a:rPr lang="el-GR" dirty="0" err="1"/>
              <a:t>τραπέσθαι</a:t>
            </a:r>
            <a:r>
              <a:rPr lang="el-GR" dirty="0"/>
              <a:t>· </a:t>
            </a:r>
            <a:r>
              <a:rPr lang="el-GR" dirty="0" err="1"/>
              <a:t>ἢ</a:t>
            </a:r>
            <a:r>
              <a:rPr lang="el-GR" dirty="0"/>
              <a:t> </a:t>
            </a:r>
            <a:r>
              <a:rPr lang="el-GR" dirty="0" err="1"/>
              <a:t>γὰρ</a:t>
            </a:r>
            <a:r>
              <a:rPr lang="el-GR" dirty="0"/>
              <a:t> </a:t>
            </a:r>
            <a:r>
              <a:rPr lang="el-GR" dirty="0" err="1"/>
              <a:t>Κανδαύλεα</a:t>
            </a:r>
            <a:r>
              <a:rPr lang="el-GR" dirty="0"/>
              <a:t> </a:t>
            </a:r>
            <a:r>
              <a:rPr lang="el-GR" dirty="0" err="1"/>
              <a:t>ἀποκτείνας</a:t>
            </a:r>
            <a:r>
              <a:rPr lang="el-GR" dirty="0"/>
              <a:t> </a:t>
            </a:r>
            <a:r>
              <a:rPr lang="el-GR" dirty="0" err="1"/>
              <a:t>ἐμέ</a:t>
            </a:r>
            <a:r>
              <a:rPr lang="el-GR" dirty="0"/>
              <a:t> τε </a:t>
            </a:r>
            <a:r>
              <a:rPr lang="el-GR" dirty="0" err="1"/>
              <a:t>καὶ</a:t>
            </a:r>
            <a:r>
              <a:rPr lang="el-GR" dirty="0"/>
              <a:t> </a:t>
            </a:r>
            <a:r>
              <a:rPr lang="el-GR" dirty="0" err="1"/>
              <a:t>τὴν</a:t>
            </a:r>
            <a:r>
              <a:rPr lang="el-GR" dirty="0"/>
              <a:t> </a:t>
            </a:r>
            <a:r>
              <a:rPr lang="el-GR" dirty="0" err="1"/>
              <a:t>βασιληίην</a:t>
            </a:r>
            <a:r>
              <a:rPr lang="el-GR" dirty="0"/>
              <a:t> </a:t>
            </a:r>
            <a:r>
              <a:rPr lang="el-GR" dirty="0" err="1"/>
              <a:t>ἔχε</a:t>
            </a:r>
            <a:r>
              <a:rPr lang="el-GR" dirty="0"/>
              <a:t> </a:t>
            </a:r>
            <a:r>
              <a:rPr lang="el-GR" dirty="0" err="1"/>
              <a:t>τὴν</a:t>
            </a:r>
            <a:r>
              <a:rPr lang="el-GR" dirty="0"/>
              <a:t> </a:t>
            </a:r>
            <a:r>
              <a:rPr lang="el-GR" dirty="0" err="1"/>
              <a:t>Λυδῶν</a:t>
            </a:r>
            <a:r>
              <a:rPr lang="el-GR" dirty="0"/>
              <a:t>, </a:t>
            </a:r>
            <a:r>
              <a:rPr lang="el-GR" dirty="0" err="1"/>
              <a:t>ἢ</a:t>
            </a:r>
            <a:r>
              <a:rPr lang="el-GR" dirty="0"/>
              <a:t> </a:t>
            </a:r>
            <a:r>
              <a:rPr lang="el-GR" dirty="0" err="1"/>
              <a:t>αὐτόν</a:t>
            </a:r>
            <a:r>
              <a:rPr lang="el-GR" dirty="0"/>
              <a:t> σε </a:t>
            </a:r>
            <a:r>
              <a:rPr lang="el-GR" dirty="0" err="1"/>
              <a:t>αὐτίκα</a:t>
            </a:r>
            <a:r>
              <a:rPr lang="el-GR" dirty="0"/>
              <a:t> </a:t>
            </a:r>
            <a:r>
              <a:rPr lang="el-GR" dirty="0" err="1"/>
              <a:t>οὕτω</a:t>
            </a:r>
            <a:r>
              <a:rPr lang="el-GR" dirty="0"/>
              <a:t> </a:t>
            </a:r>
            <a:r>
              <a:rPr lang="el-GR" dirty="0" err="1"/>
              <a:t>ἀποθνῄσκειν</a:t>
            </a:r>
            <a:r>
              <a:rPr lang="el-GR" dirty="0"/>
              <a:t> </a:t>
            </a:r>
            <a:r>
              <a:rPr lang="el-GR" dirty="0" err="1"/>
              <a:t>δεῖ</a:t>
            </a:r>
            <a:r>
              <a:rPr lang="el-GR" dirty="0"/>
              <a:t>, </a:t>
            </a:r>
            <a:r>
              <a:rPr lang="el-GR" dirty="0" err="1"/>
              <a:t>ὡς</a:t>
            </a:r>
            <a:r>
              <a:rPr lang="el-GR" dirty="0"/>
              <a:t> </a:t>
            </a:r>
            <a:r>
              <a:rPr lang="el-GR" dirty="0" err="1"/>
              <a:t>ἂν</a:t>
            </a:r>
            <a:r>
              <a:rPr lang="el-GR" dirty="0"/>
              <a:t> </a:t>
            </a:r>
            <a:r>
              <a:rPr lang="el-GR" dirty="0" err="1"/>
              <a:t>μὴ</a:t>
            </a:r>
            <a:r>
              <a:rPr lang="el-GR" dirty="0"/>
              <a:t> πάντα πειθόμενος </a:t>
            </a:r>
            <a:r>
              <a:rPr lang="el-GR" dirty="0" err="1"/>
              <a:t>Κανδαύλῃ</a:t>
            </a:r>
            <a:r>
              <a:rPr lang="el-GR" dirty="0"/>
              <a:t> </a:t>
            </a:r>
            <a:r>
              <a:rPr lang="el-GR" dirty="0" err="1"/>
              <a:t>τοῦ</a:t>
            </a:r>
            <a:r>
              <a:rPr lang="el-GR" dirty="0"/>
              <a:t> </a:t>
            </a:r>
            <a:r>
              <a:rPr lang="el-GR" dirty="0" err="1"/>
              <a:t>λοιποῦ</a:t>
            </a:r>
            <a:r>
              <a:rPr lang="el-GR" dirty="0"/>
              <a:t> </a:t>
            </a:r>
            <a:r>
              <a:rPr lang="el-GR" dirty="0" err="1"/>
              <a:t>ἴδῃς</a:t>
            </a:r>
            <a:r>
              <a:rPr lang="el-GR" dirty="0"/>
              <a:t> </a:t>
            </a:r>
            <a:r>
              <a:rPr lang="el-GR" dirty="0" err="1"/>
              <a:t>τὰ</a:t>
            </a:r>
            <a:r>
              <a:rPr lang="el-GR" dirty="0"/>
              <a:t> </a:t>
            </a:r>
            <a:r>
              <a:rPr lang="el-GR" dirty="0" err="1"/>
              <a:t>μή</a:t>
            </a:r>
            <a:r>
              <a:rPr lang="el-GR" dirty="0"/>
              <a:t> σε </a:t>
            </a:r>
            <a:r>
              <a:rPr lang="el-GR" dirty="0" err="1"/>
              <a:t>δεῖ</a:t>
            </a:r>
            <a:r>
              <a:rPr lang="el-GR" dirty="0"/>
              <a:t>. </a:t>
            </a:r>
            <a:endParaRPr lang="en-GR" dirty="0"/>
          </a:p>
        </p:txBody>
      </p:sp>
      <p:sp>
        <p:nvSpPr>
          <p:cNvPr id="4" name="Content Placeholder 3">
            <a:extLst>
              <a:ext uri="{FF2B5EF4-FFF2-40B4-BE49-F238E27FC236}">
                <a16:creationId xmlns:a16="http://schemas.microsoft.com/office/drawing/2014/main" id="{86888228-4243-2FAF-0424-EAE977167C06}"/>
              </a:ext>
            </a:extLst>
          </p:cNvPr>
          <p:cNvSpPr>
            <a:spLocks noGrp="1"/>
          </p:cNvSpPr>
          <p:nvPr>
            <p:ph sz="half" idx="2"/>
          </p:nvPr>
        </p:nvSpPr>
        <p:spPr/>
        <p:txBody>
          <a:bodyPr>
            <a:normAutofit lnSpcReduction="10000"/>
          </a:bodyPr>
          <a:lstStyle/>
          <a:p>
            <a:r>
              <a:rPr lang="el-GR" dirty="0"/>
              <a:t>[1.11.2] Μόλις ο </a:t>
            </a:r>
            <a:r>
              <a:rPr lang="el-GR" dirty="0" err="1"/>
              <a:t>Γύγης</a:t>
            </a:r>
            <a:r>
              <a:rPr lang="el-GR" dirty="0"/>
              <a:t> έφτασε, του μίλησε η γυναίκα έτσι: «Τώρα σου ανοίγονται δύο δρόμοι, </a:t>
            </a:r>
            <a:r>
              <a:rPr lang="el-GR" dirty="0" err="1"/>
              <a:t>Γύγη</a:t>
            </a:r>
            <a:r>
              <a:rPr lang="el-GR" dirty="0"/>
              <a:t>, και σου δίνω το δικαίωμα να πάρεις όποιον από τους δύο θέλεις: ή σκότωσε τον </a:t>
            </a:r>
            <a:r>
              <a:rPr lang="el-GR" dirty="0" err="1"/>
              <a:t>Κανδαύλη</a:t>
            </a:r>
            <a:r>
              <a:rPr lang="el-GR" dirty="0"/>
              <a:t> και πάρε εμένα και τη βασιλεία των </a:t>
            </a:r>
            <a:r>
              <a:rPr lang="el-GR" dirty="0" err="1"/>
              <a:t>Λυδών</a:t>
            </a:r>
            <a:r>
              <a:rPr lang="el-GR" dirty="0"/>
              <a:t>, ή ο ίδιος αμέσως τώρα πρέπει να πεθάνεις, για να μη γίνει και δεις του λοιπού με την τυφλή σου υπακοή στον </a:t>
            </a:r>
            <a:r>
              <a:rPr lang="el-GR" dirty="0" err="1"/>
              <a:t>Κανδαύλη</a:t>
            </a:r>
            <a:r>
              <a:rPr lang="el-GR" dirty="0"/>
              <a:t> όσα δε σου επιτρέπεται. </a:t>
            </a:r>
            <a:endParaRPr lang="en-GR" dirty="0"/>
          </a:p>
        </p:txBody>
      </p:sp>
    </p:spTree>
    <p:extLst>
      <p:ext uri="{BB962C8B-B14F-4D97-AF65-F5344CB8AC3E}">
        <p14:creationId xmlns:p14="http://schemas.microsoft.com/office/powerpoint/2010/main" val="4047963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9767A-CDD6-52BB-6218-708062B4689A}"/>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79B2CDA2-DD35-EF85-ABA7-005E452CDC8E}"/>
              </a:ext>
            </a:extLst>
          </p:cNvPr>
          <p:cNvSpPr>
            <a:spLocks noGrp="1"/>
          </p:cNvSpPr>
          <p:nvPr>
            <p:ph sz="half" idx="1"/>
          </p:nvPr>
        </p:nvSpPr>
        <p:spPr/>
        <p:txBody>
          <a:bodyPr/>
          <a:lstStyle/>
          <a:p>
            <a:r>
              <a:rPr lang="el-GR" dirty="0"/>
              <a:t>[1.11.3] </a:t>
            </a:r>
            <a:r>
              <a:rPr lang="el-GR" dirty="0" err="1"/>
              <a:t>ἀλλ</a:t>
            </a:r>
            <a:r>
              <a:rPr lang="el-GR" dirty="0"/>
              <a:t>᾽ </a:t>
            </a:r>
            <a:r>
              <a:rPr lang="el-GR" dirty="0" err="1"/>
              <a:t>ἤτοι</a:t>
            </a:r>
            <a:r>
              <a:rPr lang="el-GR" dirty="0"/>
              <a:t> </a:t>
            </a:r>
            <a:r>
              <a:rPr lang="el-GR" dirty="0" err="1"/>
              <a:t>κεῖνόν</a:t>
            </a:r>
            <a:r>
              <a:rPr lang="el-GR" dirty="0"/>
              <a:t> </a:t>
            </a:r>
            <a:r>
              <a:rPr lang="el-GR" dirty="0" err="1"/>
              <a:t>γε</a:t>
            </a:r>
            <a:r>
              <a:rPr lang="el-GR" dirty="0"/>
              <a:t> </a:t>
            </a:r>
            <a:r>
              <a:rPr lang="el-GR" dirty="0" err="1"/>
              <a:t>τὸν</a:t>
            </a:r>
            <a:r>
              <a:rPr lang="el-GR" dirty="0"/>
              <a:t> </a:t>
            </a:r>
            <a:r>
              <a:rPr lang="el-GR" dirty="0" err="1"/>
              <a:t>ταῦτα</a:t>
            </a:r>
            <a:r>
              <a:rPr lang="el-GR" dirty="0"/>
              <a:t> </a:t>
            </a:r>
            <a:r>
              <a:rPr lang="el-GR" dirty="0" err="1"/>
              <a:t>βουλεύσαντα</a:t>
            </a:r>
            <a:r>
              <a:rPr lang="el-GR" dirty="0"/>
              <a:t> </a:t>
            </a:r>
            <a:r>
              <a:rPr lang="el-GR" dirty="0" err="1"/>
              <a:t>δεῖ</a:t>
            </a:r>
            <a:r>
              <a:rPr lang="el-GR" dirty="0"/>
              <a:t> </a:t>
            </a:r>
            <a:r>
              <a:rPr lang="el-GR" dirty="0" err="1"/>
              <a:t>ἀπόλλυσθαι</a:t>
            </a:r>
            <a:r>
              <a:rPr lang="el-GR" dirty="0"/>
              <a:t> </a:t>
            </a:r>
            <a:r>
              <a:rPr lang="el-GR" dirty="0" err="1"/>
              <a:t>ἢ</a:t>
            </a:r>
            <a:r>
              <a:rPr lang="el-GR" dirty="0"/>
              <a:t> </a:t>
            </a:r>
            <a:r>
              <a:rPr lang="el-GR" dirty="0" err="1"/>
              <a:t>σὲ</a:t>
            </a:r>
            <a:r>
              <a:rPr lang="el-GR" dirty="0"/>
              <a:t> </a:t>
            </a:r>
            <a:r>
              <a:rPr lang="el-GR" dirty="0" err="1"/>
              <a:t>τὸν</a:t>
            </a:r>
            <a:r>
              <a:rPr lang="el-GR" dirty="0"/>
              <a:t> </a:t>
            </a:r>
            <a:r>
              <a:rPr lang="el-GR" dirty="0" err="1"/>
              <a:t>ἐμὲ</a:t>
            </a:r>
            <a:r>
              <a:rPr lang="el-GR" dirty="0"/>
              <a:t> </a:t>
            </a:r>
            <a:r>
              <a:rPr lang="el-GR" dirty="0" err="1"/>
              <a:t>γυμνὴν</a:t>
            </a:r>
            <a:r>
              <a:rPr lang="el-GR" dirty="0"/>
              <a:t> </a:t>
            </a:r>
            <a:r>
              <a:rPr lang="el-GR" dirty="0" err="1"/>
              <a:t>θεησάμενον</a:t>
            </a:r>
            <a:r>
              <a:rPr lang="el-GR" dirty="0"/>
              <a:t> </a:t>
            </a:r>
            <a:r>
              <a:rPr lang="el-GR" dirty="0" err="1"/>
              <a:t>καὶ</a:t>
            </a:r>
            <a:r>
              <a:rPr lang="el-GR" dirty="0"/>
              <a:t> </a:t>
            </a:r>
            <a:r>
              <a:rPr lang="el-GR" dirty="0" err="1"/>
              <a:t>ποιήσαντα</a:t>
            </a:r>
            <a:r>
              <a:rPr lang="el-GR" dirty="0"/>
              <a:t> </a:t>
            </a:r>
            <a:r>
              <a:rPr lang="el-GR" dirty="0" err="1"/>
              <a:t>οὐ</a:t>
            </a:r>
            <a:r>
              <a:rPr lang="el-GR" dirty="0"/>
              <a:t> </a:t>
            </a:r>
            <a:r>
              <a:rPr lang="el-GR" dirty="0" err="1"/>
              <a:t>νομιζόμενα</a:t>
            </a:r>
            <a:r>
              <a:rPr lang="el-GR" dirty="0"/>
              <a:t>. </a:t>
            </a:r>
            <a:r>
              <a:rPr lang="el-GR" dirty="0" err="1"/>
              <a:t>ὁ</a:t>
            </a:r>
            <a:r>
              <a:rPr lang="el-GR" dirty="0"/>
              <a:t> </a:t>
            </a:r>
            <a:r>
              <a:rPr lang="el-GR" dirty="0" err="1"/>
              <a:t>δὲ</a:t>
            </a:r>
            <a:r>
              <a:rPr lang="el-GR" dirty="0"/>
              <a:t> </a:t>
            </a:r>
            <a:r>
              <a:rPr lang="el-GR" dirty="0" err="1"/>
              <a:t>Γύγης</a:t>
            </a:r>
            <a:r>
              <a:rPr lang="el-GR" dirty="0"/>
              <a:t> τέως </a:t>
            </a:r>
            <a:r>
              <a:rPr lang="el-GR" dirty="0" err="1"/>
              <a:t>μὲν</a:t>
            </a:r>
            <a:r>
              <a:rPr lang="el-GR" dirty="0"/>
              <a:t> </a:t>
            </a:r>
            <a:r>
              <a:rPr lang="el-GR" dirty="0" err="1"/>
              <a:t>ἀπεθώμαζε</a:t>
            </a:r>
            <a:r>
              <a:rPr lang="el-GR" dirty="0"/>
              <a:t> </a:t>
            </a:r>
            <a:r>
              <a:rPr lang="el-GR" dirty="0" err="1"/>
              <a:t>τὰ</a:t>
            </a:r>
            <a:r>
              <a:rPr lang="el-GR" dirty="0"/>
              <a:t> λεγόμενα, </a:t>
            </a:r>
            <a:r>
              <a:rPr lang="el-GR" dirty="0" err="1"/>
              <a:t>μετὰ</a:t>
            </a:r>
            <a:r>
              <a:rPr lang="el-GR" dirty="0"/>
              <a:t> </a:t>
            </a:r>
            <a:r>
              <a:rPr lang="el-GR" dirty="0" err="1"/>
              <a:t>δὲ</a:t>
            </a:r>
            <a:r>
              <a:rPr lang="el-GR" dirty="0"/>
              <a:t> </a:t>
            </a:r>
            <a:r>
              <a:rPr lang="el-GR" dirty="0" err="1"/>
              <a:t>ἱκέτευε</a:t>
            </a:r>
            <a:r>
              <a:rPr lang="el-GR" dirty="0"/>
              <a:t> </a:t>
            </a:r>
            <a:r>
              <a:rPr lang="el-GR" dirty="0" err="1"/>
              <a:t>μή</a:t>
            </a:r>
            <a:r>
              <a:rPr lang="el-GR" dirty="0"/>
              <a:t> </a:t>
            </a:r>
            <a:r>
              <a:rPr lang="el-GR" dirty="0" err="1"/>
              <a:t>μιν</a:t>
            </a:r>
            <a:r>
              <a:rPr lang="el-GR" dirty="0"/>
              <a:t> </a:t>
            </a:r>
            <a:r>
              <a:rPr lang="el-GR" dirty="0" err="1"/>
              <a:t>ἀναγκαίῃ</a:t>
            </a:r>
            <a:r>
              <a:rPr lang="el-GR" dirty="0"/>
              <a:t> </a:t>
            </a:r>
            <a:r>
              <a:rPr lang="el-GR" dirty="0" err="1"/>
              <a:t>ἐνδέειν</a:t>
            </a:r>
            <a:r>
              <a:rPr lang="el-GR" dirty="0"/>
              <a:t> </a:t>
            </a:r>
            <a:r>
              <a:rPr lang="el-GR" dirty="0" err="1"/>
              <a:t>διακρῖναι</a:t>
            </a:r>
            <a:r>
              <a:rPr lang="el-GR" dirty="0"/>
              <a:t> τοιαύτην </a:t>
            </a:r>
            <a:r>
              <a:rPr lang="el-GR" dirty="0" err="1"/>
              <a:t>αἵρεσιν</a:t>
            </a:r>
            <a:r>
              <a:rPr lang="el-GR" dirty="0"/>
              <a:t>.</a:t>
            </a:r>
            <a:endParaRPr lang="en-GR" dirty="0"/>
          </a:p>
        </p:txBody>
      </p:sp>
      <p:sp>
        <p:nvSpPr>
          <p:cNvPr id="4" name="Content Placeholder 3">
            <a:extLst>
              <a:ext uri="{FF2B5EF4-FFF2-40B4-BE49-F238E27FC236}">
                <a16:creationId xmlns:a16="http://schemas.microsoft.com/office/drawing/2014/main" id="{9AE27C41-8265-4EC4-BB3B-B7CDCB2BDF10}"/>
              </a:ext>
            </a:extLst>
          </p:cNvPr>
          <p:cNvSpPr>
            <a:spLocks noGrp="1"/>
          </p:cNvSpPr>
          <p:nvPr>
            <p:ph sz="half" idx="2"/>
          </p:nvPr>
        </p:nvSpPr>
        <p:spPr/>
        <p:txBody>
          <a:bodyPr/>
          <a:lstStyle/>
          <a:p>
            <a:r>
              <a:rPr lang="el-GR" dirty="0"/>
              <a:t>[1.11.3] Αλλά ή εκείνος που τα μηχανεύτηκε αυτά πρέπει να αφανιστεί, ή εσύ που εμένα με είδες γυμνή κάνοντας μια πράξη άπρεπη». Ο </a:t>
            </a:r>
            <a:r>
              <a:rPr lang="el-GR" dirty="0" err="1"/>
              <a:t>Γύγης</a:t>
            </a:r>
            <a:r>
              <a:rPr lang="el-GR" dirty="0"/>
              <a:t> στην αρχή τα έχασε με τα λόγια της, ύστερα την παρακαλούσε να μην τον φέρει στην ανάγκη να κάνει μια τέτοια εκλογή. </a:t>
            </a:r>
            <a:endParaRPr lang="en-GR" dirty="0"/>
          </a:p>
        </p:txBody>
      </p:sp>
    </p:spTree>
    <p:extLst>
      <p:ext uri="{BB962C8B-B14F-4D97-AF65-F5344CB8AC3E}">
        <p14:creationId xmlns:p14="http://schemas.microsoft.com/office/powerpoint/2010/main" val="2533551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DCC62-24CD-DFD1-F148-570648CB096A}"/>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2666DA8C-170C-4073-4192-362A2AC5F3B6}"/>
              </a:ext>
            </a:extLst>
          </p:cNvPr>
          <p:cNvSpPr>
            <a:spLocks noGrp="1"/>
          </p:cNvSpPr>
          <p:nvPr>
            <p:ph sz="half" idx="1"/>
          </p:nvPr>
        </p:nvSpPr>
        <p:spPr/>
        <p:txBody>
          <a:bodyPr>
            <a:normAutofit lnSpcReduction="10000"/>
          </a:bodyPr>
          <a:lstStyle/>
          <a:p>
            <a:r>
              <a:rPr lang="el-GR" dirty="0"/>
              <a:t>[1.11.4] </a:t>
            </a:r>
            <a:r>
              <a:rPr lang="el-GR" dirty="0" err="1"/>
              <a:t>οὐκ</a:t>
            </a:r>
            <a:r>
              <a:rPr lang="el-GR" dirty="0"/>
              <a:t> </a:t>
            </a:r>
            <a:r>
              <a:rPr lang="el-GR" dirty="0" err="1"/>
              <a:t>ὦν</a:t>
            </a:r>
            <a:r>
              <a:rPr lang="el-GR" dirty="0"/>
              <a:t> </a:t>
            </a:r>
            <a:r>
              <a:rPr lang="el-GR" dirty="0" err="1"/>
              <a:t>δὴ</a:t>
            </a:r>
            <a:r>
              <a:rPr lang="el-GR" dirty="0"/>
              <a:t> </a:t>
            </a:r>
            <a:r>
              <a:rPr lang="el-GR" dirty="0" err="1"/>
              <a:t>ἔπειθε</a:t>
            </a:r>
            <a:r>
              <a:rPr lang="el-GR" dirty="0"/>
              <a:t>, </a:t>
            </a:r>
            <a:r>
              <a:rPr lang="el-GR" dirty="0" err="1"/>
              <a:t>ἀλλ</a:t>
            </a:r>
            <a:r>
              <a:rPr lang="el-GR" dirty="0"/>
              <a:t>᾽ </a:t>
            </a:r>
            <a:r>
              <a:rPr lang="el-GR" dirty="0" err="1"/>
              <a:t>ὥρα</a:t>
            </a:r>
            <a:r>
              <a:rPr lang="el-GR" dirty="0"/>
              <a:t> </a:t>
            </a:r>
            <a:r>
              <a:rPr lang="el-GR" dirty="0" err="1"/>
              <a:t>ἀναγκαίην</a:t>
            </a:r>
            <a:r>
              <a:rPr lang="el-GR" dirty="0"/>
              <a:t> </a:t>
            </a:r>
            <a:r>
              <a:rPr lang="el-GR" dirty="0" err="1"/>
              <a:t>ἀληθέως</a:t>
            </a:r>
            <a:r>
              <a:rPr lang="el-GR" dirty="0"/>
              <a:t> </a:t>
            </a:r>
            <a:r>
              <a:rPr lang="el-GR" dirty="0" err="1"/>
              <a:t>προκειμένην</a:t>
            </a:r>
            <a:r>
              <a:rPr lang="el-GR" dirty="0"/>
              <a:t> </a:t>
            </a:r>
            <a:r>
              <a:rPr lang="el-GR" dirty="0" err="1"/>
              <a:t>ἢ</a:t>
            </a:r>
            <a:r>
              <a:rPr lang="el-GR" dirty="0"/>
              <a:t> </a:t>
            </a:r>
            <a:r>
              <a:rPr lang="el-GR" dirty="0" err="1"/>
              <a:t>τὸν</a:t>
            </a:r>
            <a:r>
              <a:rPr lang="el-GR" dirty="0"/>
              <a:t> </a:t>
            </a:r>
            <a:r>
              <a:rPr lang="el-GR" dirty="0" err="1"/>
              <a:t>δεσπότεα</a:t>
            </a:r>
            <a:r>
              <a:rPr lang="el-GR" dirty="0"/>
              <a:t> </a:t>
            </a:r>
            <a:r>
              <a:rPr lang="el-GR" dirty="0" err="1"/>
              <a:t>ἀπολλύναι</a:t>
            </a:r>
            <a:r>
              <a:rPr lang="el-GR" dirty="0"/>
              <a:t> </a:t>
            </a:r>
            <a:r>
              <a:rPr lang="el-GR" dirty="0" err="1"/>
              <a:t>ἢ</a:t>
            </a:r>
            <a:r>
              <a:rPr lang="el-GR" dirty="0"/>
              <a:t> </a:t>
            </a:r>
            <a:r>
              <a:rPr lang="el-GR" dirty="0" err="1"/>
              <a:t>αὐτὸν</a:t>
            </a:r>
            <a:r>
              <a:rPr lang="el-GR" dirty="0"/>
              <a:t> </a:t>
            </a:r>
            <a:r>
              <a:rPr lang="el-GR" dirty="0" err="1"/>
              <a:t>ὑπ</a:t>
            </a:r>
            <a:r>
              <a:rPr lang="el-GR" dirty="0"/>
              <a:t>᾽ </a:t>
            </a:r>
            <a:r>
              <a:rPr lang="el-GR" dirty="0" err="1"/>
              <a:t>ἄλλων</a:t>
            </a:r>
            <a:r>
              <a:rPr lang="el-GR" dirty="0"/>
              <a:t> </a:t>
            </a:r>
            <a:r>
              <a:rPr lang="el-GR" dirty="0" err="1"/>
              <a:t>ἀπόλλυσθαι</a:t>
            </a:r>
            <a:r>
              <a:rPr lang="el-GR" dirty="0"/>
              <a:t>· </a:t>
            </a:r>
            <a:r>
              <a:rPr lang="el-GR" dirty="0" err="1"/>
              <a:t>αἱρέεται</a:t>
            </a:r>
            <a:r>
              <a:rPr lang="el-GR" dirty="0"/>
              <a:t> </a:t>
            </a:r>
            <a:r>
              <a:rPr lang="el-GR" dirty="0" err="1"/>
              <a:t>αὐτὸς</a:t>
            </a:r>
            <a:r>
              <a:rPr lang="el-GR" dirty="0"/>
              <a:t> </a:t>
            </a:r>
            <a:r>
              <a:rPr lang="el-GR" dirty="0" err="1"/>
              <a:t>περιεῖναι</a:t>
            </a:r>
            <a:r>
              <a:rPr lang="el-GR" dirty="0"/>
              <a:t>. </a:t>
            </a:r>
            <a:r>
              <a:rPr lang="el-GR" dirty="0" err="1"/>
              <a:t>ἐπειρώτα</a:t>
            </a:r>
            <a:r>
              <a:rPr lang="el-GR" dirty="0"/>
              <a:t> </a:t>
            </a:r>
            <a:r>
              <a:rPr lang="el-GR" dirty="0" err="1"/>
              <a:t>δὴ</a:t>
            </a:r>
            <a:r>
              <a:rPr lang="el-GR" dirty="0"/>
              <a:t> λέγων τάδε· </a:t>
            </a:r>
            <a:r>
              <a:rPr lang="el-GR" dirty="0" err="1"/>
              <a:t>Ἐπεί</a:t>
            </a:r>
            <a:r>
              <a:rPr lang="el-GR" dirty="0"/>
              <a:t> με </a:t>
            </a:r>
            <a:r>
              <a:rPr lang="el-GR" dirty="0" err="1"/>
              <a:t>ἀναγκάζεις</a:t>
            </a:r>
            <a:r>
              <a:rPr lang="el-GR" dirty="0"/>
              <a:t> </a:t>
            </a:r>
            <a:r>
              <a:rPr lang="el-GR" dirty="0" err="1"/>
              <a:t>δεσπότεα</a:t>
            </a:r>
            <a:r>
              <a:rPr lang="el-GR" dirty="0"/>
              <a:t> </a:t>
            </a:r>
            <a:r>
              <a:rPr lang="el-GR" dirty="0" err="1"/>
              <a:t>τὸν</a:t>
            </a:r>
            <a:r>
              <a:rPr lang="el-GR" dirty="0"/>
              <a:t> </a:t>
            </a:r>
            <a:r>
              <a:rPr lang="el-GR" dirty="0" err="1"/>
              <a:t>ἐμὸν</a:t>
            </a:r>
            <a:r>
              <a:rPr lang="el-GR" dirty="0"/>
              <a:t> </a:t>
            </a:r>
            <a:r>
              <a:rPr lang="el-GR" dirty="0" err="1"/>
              <a:t>κτείνειν</a:t>
            </a:r>
            <a:r>
              <a:rPr lang="el-GR" dirty="0"/>
              <a:t> </a:t>
            </a:r>
            <a:r>
              <a:rPr lang="el-GR" dirty="0" err="1"/>
              <a:t>οὐκ</a:t>
            </a:r>
            <a:r>
              <a:rPr lang="el-GR" dirty="0"/>
              <a:t> </a:t>
            </a:r>
            <a:r>
              <a:rPr lang="el-GR" dirty="0" err="1"/>
              <a:t>ἐθέλοντα</a:t>
            </a:r>
            <a:r>
              <a:rPr lang="el-GR" dirty="0"/>
              <a:t>, φέρε </a:t>
            </a:r>
            <a:r>
              <a:rPr lang="el-GR" dirty="0" err="1"/>
              <a:t>ἀκούσω</a:t>
            </a:r>
            <a:r>
              <a:rPr lang="el-GR" dirty="0"/>
              <a:t>, </a:t>
            </a:r>
            <a:r>
              <a:rPr lang="el-GR" dirty="0" err="1"/>
              <a:t>τέῳ</a:t>
            </a:r>
            <a:r>
              <a:rPr lang="el-GR" dirty="0"/>
              <a:t> </a:t>
            </a:r>
            <a:r>
              <a:rPr lang="el-GR" dirty="0" err="1"/>
              <a:t>καὶ</a:t>
            </a:r>
            <a:r>
              <a:rPr lang="el-GR" dirty="0"/>
              <a:t> </a:t>
            </a:r>
            <a:r>
              <a:rPr lang="el-GR" dirty="0" err="1"/>
              <a:t>τρόπῳ</a:t>
            </a:r>
            <a:r>
              <a:rPr lang="el-GR" dirty="0"/>
              <a:t> </a:t>
            </a:r>
            <a:r>
              <a:rPr lang="el-GR" dirty="0" err="1"/>
              <a:t>ἐπιχειρήσομεν</a:t>
            </a:r>
            <a:r>
              <a:rPr lang="el-GR" dirty="0"/>
              <a:t> </a:t>
            </a:r>
            <a:r>
              <a:rPr lang="el-GR" dirty="0" err="1"/>
              <a:t>αὐτῷ</a:t>
            </a:r>
            <a:r>
              <a:rPr lang="el-GR" dirty="0"/>
              <a:t>.</a:t>
            </a:r>
            <a:endParaRPr lang="en-GR" dirty="0"/>
          </a:p>
        </p:txBody>
      </p:sp>
      <p:sp>
        <p:nvSpPr>
          <p:cNvPr id="4" name="Content Placeholder 3">
            <a:extLst>
              <a:ext uri="{FF2B5EF4-FFF2-40B4-BE49-F238E27FC236}">
                <a16:creationId xmlns:a16="http://schemas.microsoft.com/office/drawing/2014/main" id="{3F843C10-2C0F-8AC5-38AC-CC71AFE6EAD3}"/>
              </a:ext>
            </a:extLst>
          </p:cNvPr>
          <p:cNvSpPr>
            <a:spLocks noGrp="1"/>
          </p:cNvSpPr>
          <p:nvPr>
            <p:ph sz="half" idx="2"/>
          </p:nvPr>
        </p:nvSpPr>
        <p:spPr/>
        <p:txBody>
          <a:bodyPr>
            <a:normAutofit lnSpcReduction="10000"/>
          </a:bodyPr>
          <a:lstStyle/>
          <a:p>
            <a:r>
              <a:rPr lang="el-GR" dirty="0"/>
              <a:t>[1.11.4] Όμως παρόλα αυτά δεν την έπειθε κι έβλεπε ότι η ανάγκη πραγματικά τον πίεζε να διαλέξει: ή να σκοτώσει τον κύριό του ή να αφήσει να τον σκοτώσουν αυτόν οι άλλοι — διαλέγει να ζήσει ο ίδιος. Τότε λοιπόν πρόσθεσε την ακόλουθη ερώτηση: «Μια και με αναγκάζεις να σκοτώσω τον αφέντη μου, κι ας μην το θέλω, πες μου να ακούσω με </a:t>
            </a:r>
            <a:r>
              <a:rPr lang="el-GR" dirty="0" err="1"/>
              <a:t>ποιό</a:t>
            </a:r>
            <a:r>
              <a:rPr lang="el-GR" dirty="0"/>
              <a:t> τρόπο θα του επιτεθούμε». </a:t>
            </a:r>
            <a:endParaRPr lang="en-GR" dirty="0"/>
          </a:p>
        </p:txBody>
      </p:sp>
    </p:spTree>
    <p:extLst>
      <p:ext uri="{BB962C8B-B14F-4D97-AF65-F5344CB8AC3E}">
        <p14:creationId xmlns:p14="http://schemas.microsoft.com/office/powerpoint/2010/main" val="2191966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1E9B6-FD89-0D59-589F-A2498CF4E1AC}"/>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77BD7B26-22AD-8640-D027-7E936EA3829B}"/>
              </a:ext>
            </a:extLst>
          </p:cNvPr>
          <p:cNvSpPr>
            <a:spLocks noGrp="1"/>
          </p:cNvSpPr>
          <p:nvPr>
            <p:ph sz="half" idx="1"/>
          </p:nvPr>
        </p:nvSpPr>
        <p:spPr/>
        <p:txBody>
          <a:bodyPr>
            <a:normAutofit fontScale="92500" lnSpcReduction="10000"/>
          </a:bodyPr>
          <a:lstStyle/>
          <a:p>
            <a:r>
              <a:rPr lang="el-GR" dirty="0"/>
              <a:t>[1.11.5]</a:t>
            </a:r>
            <a:r>
              <a:rPr lang="el-GR" dirty="0" err="1"/>
              <a:t>ἡ</a:t>
            </a:r>
            <a:r>
              <a:rPr lang="el-GR" dirty="0"/>
              <a:t> </a:t>
            </a:r>
            <a:r>
              <a:rPr lang="el-GR" dirty="0" err="1"/>
              <a:t>δὲ</a:t>
            </a:r>
            <a:r>
              <a:rPr lang="el-GR" dirty="0"/>
              <a:t> </a:t>
            </a:r>
            <a:r>
              <a:rPr lang="el-GR" dirty="0" err="1"/>
              <a:t>ὑπολαβοῦσα</a:t>
            </a:r>
            <a:r>
              <a:rPr lang="el-GR" dirty="0"/>
              <a:t> </a:t>
            </a:r>
            <a:r>
              <a:rPr lang="el-GR" dirty="0" err="1"/>
              <a:t>ἔφη</a:t>
            </a:r>
            <a:r>
              <a:rPr lang="el-GR" dirty="0"/>
              <a:t>· </a:t>
            </a:r>
            <a:r>
              <a:rPr lang="el-GR" dirty="0" err="1"/>
              <a:t>Ἐκ</a:t>
            </a:r>
            <a:r>
              <a:rPr lang="el-GR" dirty="0"/>
              <a:t> </a:t>
            </a:r>
            <a:r>
              <a:rPr lang="el-GR" dirty="0" err="1"/>
              <a:t>τοῦ</a:t>
            </a:r>
            <a:r>
              <a:rPr lang="el-GR" dirty="0"/>
              <a:t> </a:t>
            </a:r>
            <a:r>
              <a:rPr lang="el-GR" dirty="0" err="1"/>
              <a:t>αὐτοῦ</a:t>
            </a:r>
            <a:r>
              <a:rPr lang="el-GR" dirty="0"/>
              <a:t> </a:t>
            </a:r>
            <a:r>
              <a:rPr lang="el-GR" dirty="0" err="1"/>
              <a:t>μὲν</a:t>
            </a:r>
            <a:r>
              <a:rPr lang="el-GR" dirty="0"/>
              <a:t> χωρίου </a:t>
            </a:r>
            <a:r>
              <a:rPr lang="el-GR" dirty="0" err="1"/>
              <a:t>ἡ</a:t>
            </a:r>
            <a:r>
              <a:rPr lang="el-GR" dirty="0"/>
              <a:t> </a:t>
            </a:r>
            <a:r>
              <a:rPr lang="el-GR" dirty="0" err="1"/>
              <a:t>ὁρμὴ</a:t>
            </a:r>
            <a:r>
              <a:rPr lang="el-GR" dirty="0"/>
              <a:t> </a:t>
            </a:r>
            <a:r>
              <a:rPr lang="el-GR" dirty="0" err="1"/>
              <a:t>ἔσται</a:t>
            </a:r>
            <a:r>
              <a:rPr lang="el-GR" dirty="0"/>
              <a:t> </a:t>
            </a:r>
            <a:r>
              <a:rPr lang="el-GR" dirty="0" err="1"/>
              <a:t>ὅθεν</a:t>
            </a:r>
            <a:r>
              <a:rPr lang="el-GR" dirty="0"/>
              <a:t> περ </a:t>
            </a:r>
            <a:r>
              <a:rPr lang="el-GR" dirty="0" err="1"/>
              <a:t>καὶ</a:t>
            </a:r>
            <a:r>
              <a:rPr lang="el-GR" dirty="0"/>
              <a:t> </a:t>
            </a:r>
            <a:r>
              <a:rPr lang="el-GR" dirty="0" err="1"/>
              <a:t>ἐκεῖνος</a:t>
            </a:r>
            <a:r>
              <a:rPr lang="el-GR" dirty="0"/>
              <a:t> </a:t>
            </a:r>
            <a:r>
              <a:rPr lang="el-GR" dirty="0" err="1"/>
              <a:t>ἐμὲ</a:t>
            </a:r>
            <a:r>
              <a:rPr lang="el-GR" dirty="0"/>
              <a:t> </a:t>
            </a:r>
            <a:r>
              <a:rPr lang="el-GR" dirty="0" err="1"/>
              <a:t>ἐπεδέξατο</a:t>
            </a:r>
            <a:r>
              <a:rPr lang="el-GR" dirty="0"/>
              <a:t> </a:t>
            </a:r>
            <a:r>
              <a:rPr lang="el-GR" dirty="0" err="1"/>
              <a:t>γυμνήν</a:t>
            </a:r>
            <a:r>
              <a:rPr lang="el-GR" dirty="0"/>
              <a:t>, </a:t>
            </a:r>
            <a:r>
              <a:rPr lang="el-GR" dirty="0" err="1"/>
              <a:t>ὑπνωμένῳ</a:t>
            </a:r>
            <a:r>
              <a:rPr lang="el-GR" dirty="0"/>
              <a:t> </a:t>
            </a:r>
            <a:r>
              <a:rPr lang="el-GR" dirty="0" err="1"/>
              <a:t>δὲ</a:t>
            </a:r>
            <a:r>
              <a:rPr lang="el-GR" dirty="0"/>
              <a:t> </a:t>
            </a:r>
            <a:r>
              <a:rPr lang="el-GR" dirty="0" err="1"/>
              <a:t>ἡ</a:t>
            </a:r>
            <a:r>
              <a:rPr lang="el-GR" dirty="0"/>
              <a:t> </a:t>
            </a:r>
            <a:r>
              <a:rPr lang="el-GR" dirty="0" err="1"/>
              <a:t>ἐπιχείρησις</a:t>
            </a:r>
            <a:r>
              <a:rPr lang="el-GR" dirty="0"/>
              <a:t> </a:t>
            </a:r>
            <a:r>
              <a:rPr lang="el-GR" dirty="0" err="1"/>
              <a:t>ἔσται</a:t>
            </a:r>
            <a:r>
              <a:rPr lang="el-GR" dirty="0"/>
              <a:t>. [1.12.1] </a:t>
            </a:r>
            <a:r>
              <a:rPr lang="el-GR" dirty="0" err="1"/>
              <a:t>ὡς</a:t>
            </a:r>
            <a:r>
              <a:rPr lang="el-GR" dirty="0"/>
              <a:t> </a:t>
            </a:r>
            <a:r>
              <a:rPr lang="el-GR" dirty="0" err="1"/>
              <a:t>δὲ</a:t>
            </a:r>
            <a:r>
              <a:rPr lang="el-GR" dirty="0"/>
              <a:t> </a:t>
            </a:r>
            <a:r>
              <a:rPr lang="el-GR" dirty="0" err="1"/>
              <a:t>ἤρτυσαν</a:t>
            </a:r>
            <a:r>
              <a:rPr lang="el-GR" dirty="0"/>
              <a:t> </a:t>
            </a:r>
            <a:r>
              <a:rPr lang="el-GR" dirty="0" err="1"/>
              <a:t>τὴν</a:t>
            </a:r>
            <a:r>
              <a:rPr lang="el-GR" dirty="0"/>
              <a:t> </a:t>
            </a:r>
            <a:r>
              <a:rPr lang="el-GR" dirty="0" err="1"/>
              <a:t>ἐπιβουλήν</a:t>
            </a:r>
            <a:r>
              <a:rPr lang="el-GR" dirty="0"/>
              <a:t>, </a:t>
            </a:r>
            <a:r>
              <a:rPr lang="el-GR" dirty="0" err="1"/>
              <a:t>νυκτὸς</a:t>
            </a:r>
            <a:r>
              <a:rPr lang="el-GR" dirty="0"/>
              <a:t> γενομένης (</a:t>
            </a:r>
            <a:r>
              <a:rPr lang="el-GR" dirty="0" err="1"/>
              <a:t>οὐ</a:t>
            </a:r>
            <a:r>
              <a:rPr lang="el-GR" dirty="0"/>
              <a:t> </a:t>
            </a:r>
            <a:r>
              <a:rPr lang="el-GR" dirty="0" err="1"/>
              <a:t>γὰρ</a:t>
            </a:r>
            <a:r>
              <a:rPr lang="el-GR" dirty="0"/>
              <a:t> </a:t>
            </a:r>
            <a:r>
              <a:rPr lang="el-GR" dirty="0" err="1"/>
              <a:t>ἐμετίετο</a:t>
            </a:r>
            <a:r>
              <a:rPr lang="el-GR" dirty="0"/>
              <a:t> </a:t>
            </a:r>
            <a:r>
              <a:rPr lang="el-GR" dirty="0" err="1"/>
              <a:t>ὁ</a:t>
            </a:r>
            <a:r>
              <a:rPr lang="el-GR" dirty="0"/>
              <a:t> </a:t>
            </a:r>
            <a:r>
              <a:rPr lang="el-GR" dirty="0" err="1"/>
              <a:t>Γύγης</a:t>
            </a:r>
            <a:r>
              <a:rPr lang="el-GR" dirty="0"/>
              <a:t>, </a:t>
            </a:r>
            <a:r>
              <a:rPr lang="el-GR" dirty="0" err="1"/>
              <a:t>οὐδέ</a:t>
            </a:r>
            <a:r>
              <a:rPr lang="el-GR" dirty="0"/>
              <a:t> </a:t>
            </a:r>
            <a:r>
              <a:rPr lang="el-GR" dirty="0" err="1"/>
              <a:t>οἱ</a:t>
            </a:r>
            <a:r>
              <a:rPr lang="el-GR" dirty="0"/>
              <a:t> </a:t>
            </a:r>
            <a:r>
              <a:rPr lang="el-GR" dirty="0" err="1"/>
              <a:t>ἦν</a:t>
            </a:r>
            <a:r>
              <a:rPr lang="el-GR" dirty="0"/>
              <a:t> </a:t>
            </a:r>
            <a:r>
              <a:rPr lang="el-GR" dirty="0" err="1"/>
              <a:t>ἀπαλλαγὴ</a:t>
            </a:r>
            <a:r>
              <a:rPr lang="el-GR" dirty="0"/>
              <a:t> </a:t>
            </a:r>
            <a:r>
              <a:rPr lang="el-GR" dirty="0" err="1"/>
              <a:t>οὐδεμία</a:t>
            </a:r>
            <a:r>
              <a:rPr lang="el-GR" dirty="0"/>
              <a:t>, </a:t>
            </a:r>
            <a:r>
              <a:rPr lang="el-GR" dirty="0" err="1"/>
              <a:t>ἀλλ</a:t>
            </a:r>
            <a:r>
              <a:rPr lang="el-GR" dirty="0"/>
              <a:t>᾽ </a:t>
            </a:r>
            <a:r>
              <a:rPr lang="el-GR" dirty="0" err="1"/>
              <a:t>ἔδεε</a:t>
            </a:r>
            <a:r>
              <a:rPr lang="el-GR" dirty="0"/>
              <a:t> </a:t>
            </a:r>
            <a:r>
              <a:rPr lang="el-GR" dirty="0" err="1"/>
              <a:t>ἢ</a:t>
            </a:r>
            <a:r>
              <a:rPr lang="el-GR" dirty="0"/>
              <a:t> </a:t>
            </a:r>
            <a:r>
              <a:rPr lang="el-GR" dirty="0" err="1"/>
              <a:t>αὐτὸν</a:t>
            </a:r>
            <a:r>
              <a:rPr lang="el-GR" dirty="0"/>
              <a:t> </a:t>
            </a:r>
            <a:r>
              <a:rPr lang="el-GR" dirty="0" err="1"/>
              <a:t>ἀπολωλέναι</a:t>
            </a:r>
            <a:r>
              <a:rPr lang="el-GR" dirty="0"/>
              <a:t> </a:t>
            </a:r>
            <a:r>
              <a:rPr lang="el-GR" dirty="0" err="1"/>
              <a:t>ἢ</a:t>
            </a:r>
            <a:r>
              <a:rPr lang="el-GR" dirty="0"/>
              <a:t> </a:t>
            </a:r>
            <a:r>
              <a:rPr lang="el-GR" dirty="0" err="1"/>
              <a:t>Κανδαύλεα</a:t>
            </a:r>
            <a:r>
              <a:rPr lang="el-GR" dirty="0"/>
              <a:t>) </a:t>
            </a:r>
            <a:r>
              <a:rPr lang="el-GR" dirty="0" err="1"/>
              <a:t>εἵπετο</a:t>
            </a:r>
            <a:r>
              <a:rPr lang="el-GR" dirty="0"/>
              <a:t> </a:t>
            </a:r>
            <a:r>
              <a:rPr lang="el-GR" dirty="0" err="1"/>
              <a:t>ἐς</a:t>
            </a:r>
            <a:r>
              <a:rPr lang="el-GR" dirty="0"/>
              <a:t> </a:t>
            </a:r>
            <a:r>
              <a:rPr lang="el-GR" dirty="0" err="1"/>
              <a:t>τὸν</a:t>
            </a:r>
            <a:r>
              <a:rPr lang="el-GR" dirty="0"/>
              <a:t> </a:t>
            </a:r>
            <a:r>
              <a:rPr lang="el-GR" dirty="0" err="1"/>
              <a:t>θάλαμον</a:t>
            </a:r>
            <a:r>
              <a:rPr lang="el-GR" dirty="0"/>
              <a:t> </a:t>
            </a:r>
            <a:r>
              <a:rPr lang="el-GR" dirty="0" err="1"/>
              <a:t>τῇ</a:t>
            </a:r>
            <a:r>
              <a:rPr lang="el-GR" dirty="0"/>
              <a:t> γυναικί. </a:t>
            </a:r>
            <a:r>
              <a:rPr lang="el-GR" dirty="0" err="1"/>
              <a:t>καί</a:t>
            </a:r>
            <a:r>
              <a:rPr lang="el-GR" dirty="0"/>
              <a:t> </a:t>
            </a:r>
            <a:r>
              <a:rPr lang="el-GR" dirty="0" err="1"/>
              <a:t>μιν</a:t>
            </a:r>
            <a:r>
              <a:rPr lang="el-GR" dirty="0"/>
              <a:t> </a:t>
            </a:r>
            <a:r>
              <a:rPr lang="el-GR" dirty="0" err="1"/>
              <a:t>ἐκείνη</a:t>
            </a:r>
            <a:r>
              <a:rPr lang="el-GR" dirty="0"/>
              <a:t> </a:t>
            </a:r>
            <a:r>
              <a:rPr lang="el-GR" dirty="0" err="1"/>
              <a:t>ἐγχειρίδιον</a:t>
            </a:r>
            <a:r>
              <a:rPr lang="el-GR" dirty="0"/>
              <a:t> </a:t>
            </a:r>
            <a:r>
              <a:rPr lang="el-GR" dirty="0" err="1"/>
              <a:t>δοῦσα</a:t>
            </a:r>
            <a:r>
              <a:rPr lang="el-GR" dirty="0"/>
              <a:t> </a:t>
            </a:r>
            <a:r>
              <a:rPr lang="el-GR" dirty="0" err="1"/>
              <a:t>κατακρύπτει</a:t>
            </a:r>
            <a:r>
              <a:rPr lang="el-GR" dirty="0"/>
              <a:t> </a:t>
            </a:r>
            <a:r>
              <a:rPr lang="el-GR" dirty="0" err="1"/>
              <a:t>ὑπὸ</a:t>
            </a:r>
            <a:r>
              <a:rPr lang="el-GR" dirty="0"/>
              <a:t> </a:t>
            </a:r>
            <a:r>
              <a:rPr lang="el-GR" dirty="0" err="1"/>
              <a:t>τὴν</a:t>
            </a:r>
            <a:r>
              <a:rPr lang="el-GR" dirty="0"/>
              <a:t> </a:t>
            </a:r>
            <a:r>
              <a:rPr lang="el-GR" dirty="0" err="1"/>
              <a:t>αὐτὴν</a:t>
            </a:r>
            <a:r>
              <a:rPr lang="el-GR" dirty="0"/>
              <a:t> </a:t>
            </a:r>
            <a:r>
              <a:rPr lang="el-GR" dirty="0" err="1"/>
              <a:t>θύρην</a:t>
            </a:r>
            <a:r>
              <a:rPr lang="el-GR" dirty="0"/>
              <a:t>. </a:t>
            </a:r>
            <a:endParaRPr lang="en-GR" dirty="0"/>
          </a:p>
        </p:txBody>
      </p:sp>
      <p:sp>
        <p:nvSpPr>
          <p:cNvPr id="4" name="Content Placeholder 3">
            <a:extLst>
              <a:ext uri="{FF2B5EF4-FFF2-40B4-BE49-F238E27FC236}">
                <a16:creationId xmlns:a16="http://schemas.microsoft.com/office/drawing/2014/main" id="{0B55C800-DCB2-17CB-A062-D7A4C1113EC3}"/>
              </a:ext>
            </a:extLst>
          </p:cNvPr>
          <p:cNvSpPr>
            <a:spLocks noGrp="1"/>
          </p:cNvSpPr>
          <p:nvPr>
            <p:ph sz="half" idx="2"/>
          </p:nvPr>
        </p:nvSpPr>
        <p:spPr/>
        <p:txBody>
          <a:bodyPr>
            <a:normAutofit fontScale="92500" lnSpcReduction="10000"/>
          </a:bodyPr>
          <a:lstStyle/>
          <a:p>
            <a:r>
              <a:rPr lang="el-GR" dirty="0"/>
              <a:t>[1.11.5] Και εκείνη πήρε το λόγο και είπε: «Από το ίδιο μέρος </a:t>
            </a:r>
            <a:r>
              <a:rPr lang="el-GR" dirty="0" err="1"/>
              <a:t>θά</a:t>
            </a:r>
            <a:r>
              <a:rPr lang="el-GR" dirty="0"/>
              <a:t> ᾽</a:t>
            </a:r>
            <a:r>
              <a:rPr lang="el-GR" dirty="0" err="1"/>
              <a:t>ρθει</a:t>
            </a:r>
            <a:r>
              <a:rPr lang="el-GR" dirty="0"/>
              <a:t> το χτύπημα, από όπου και κείνος με έδειξε γυμνή· πάνω στον ύπνο θα τον βρει». [1.12.1] Όταν κατέστρωσαν το σχέδιο, σα νύχτωσε (γιατί δε γινόταν πια ο </a:t>
            </a:r>
            <a:r>
              <a:rPr lang="el-GR" dirty="0" err="1"/>
              <a:t>Γύγης</a:t>
            </a:r>
            <a:r>
              <a:rPr lang="el-GR" dirty="0"/>
              <a:t> να ξεφύγει ούτε κι υπήρχε τρόπος να απαλλαγεί, αλλά έπρεπε ή τον εαυτό του να αφανίσει ή τον </a:t>
            </a:r>
            <a:r>
              <a:rPr lang="el-GR" dirty="0" err="1"/>
              <a:t>Κανδαύλη</a:t>
            </a:r>
            <a:r>
              <a:rPr lang="el-GR" dirty="0"/>
              <a:t>), ακολουθούσε στον κοιτώνα τη γυναίκα και κείνη του έδωσε ένα μαχαίρι και τον έκρυψε πίσω από το ίδιο θυρόφυλλο.</a:t>
            </a:r>
            <a:endParaRPr lang="en-GR" dirty="0"/>
          </a:p>
        </p:txBody>
      </p:sp>
    </p:spTree>
    <p:extLst>
      <p:ext uri="{BB962C8B-B14F-4D97-AF65-F5344CB8AC3E}">
        <p14:creationId xmlns:p14="http://schemas.microsoft.com/office/powerpoint/2010/main" val="1884696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A80C0-DC86-DA50-F49D-10ED0FAAF173}"/>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29F977CA-EF55-DB66-3137-D682DBB8A692}"/>
              </a:ext>
            </a:extLst>
          </p:cNvPr>
          <p:cNvSpPr>
            <a:spLocks noGrp="1"/>
          </p:cNvSpPr>
          <p:nvPr>
            <p:ph sz="half" idx="1"/>
          </p:nvPr>
        </p:nvSpPr>
        <p:spPr/>
        <p:txBody>
          <a:bodyPr/>
          <a:lstStyle/>
          <a:p>
            <a:r>
              <a:rPr lang="el-GR" dirty="0"/>
              <a:t>[1.12.2] </a:t>
            </a:r>
            <a:r>
              <a:rPr lang="el-GR" dirty="0" err="1"/>
              <a:t>καὶ</a:t>
            </a:r>
            <a:r>
              <a:rPr lang="el-GR" dirty="0"/>
              <a:t> </a:t>
            </a:r>
            <a:r>
              <a:rPr lang="el-GR" dirty="0" err="1"/>
              <a:t>μετὰ</a:t>
            </a:r>
            <a:r>
              <a:rPr lang="el-GR" dirty="0"/>
              <a:t> </a:t>
            </a:r>
            <a:r>
              <a:rPr lang="el-GR" dirty="0" err="1"/>
              <a:t>ταῦτα</a:t>
            </a:r>
            <a:r>
              <a:rPr lang="el-GR" dirty="0"/>
              <a:t> </a:t>
            </a:r>
            <a:r>
              <a:rPr lang="el-GR" dirty="0" err="1"/>
              <a:t>ἀναπαυομένου</a:t>
            </a:r>
            <a:r>
              <a:rPr lang="el-GR" dirty="0"/>
              <a:t> </a:t>
            </a:r>
            <a:r>
              <a:rPr lang="el-GR" dirty="0" err="1"/>
              <a:t>Κανδαύλεω</a:t>
            </a:r>
            <a:r>
              <a:rPr lang="el-GR" dirty="0"/>
              <a:t> </a:t>
            </a:r>
            <a:r>
              <a:rPr lang="el-GR" dirty="0" err="1"/>
              <a:t>ὑπεκδύς</a:t>
            </a:r>
            <a:r>
              <a:rPr lang="el-GR" dirty="0"/>
              <a:t> τε </a:t>
            </a:r>
            <a:r>
              <a:rPr lang="el-GR" dirty="0" err="1"/>
              <a:t>καὶ</a:t>
            </a:r>
            <a:r>
              <a:rPr lang="el-GR" dirty="0"/>
              <a:t> </a:t>
            </a:r>
            <a:r>
              <a:rPr lang="el-GR" dirty="0" err="1"/>
              <a:t>ἀποκτείνας</a:t>
            </a:r>
            <a:r>
              <a:rPr lang="el-GR" dirty="0"/>
              <a:t> </a:t>
            </a:r>
            <a:r>
              <a:rPr lang="el-GR" dirty="0" err="1"/>
              <a:t>αὐτὸν</a:t>
            </a:r>
            <a:r>
              <a:rPr lang="el-GR" dirty="0"/>
              <a:t> </a:t>
            </a:r>
            <a:r>
              <a:rPr lang="el-GR" dirty="0" err="1"/>
              <a:t>ἔσχε</a:t>
            </a:r>
            <a:r>
              <a:rPr lang="el-GR" dirty="0"/>
              <a:t> </a:t>
            </a:r>
            <a:r>
              <a:rPr lang="el-GR" dirty="0" err="1"/>
              <a:t>καὶ</a:t>
            </a:r>
            <a:r>
              <a:rPr lang="el-GR" dirty="0"/>
              <a:t> </a:t>
            </a:r>
            <a:r>
              <a:rPr lang="el-GR" dirty="0" err="1"/>
              <a:t>τὴν</a:t>
            </a:r>
            <a:r>
              <a:rPr lang="el-GR" dirty="0"/>
              <a:t> </a:t>
            </a:r>
            <a:r>
              <a:rPr lang="el-GR" dirty="0" err="1"/>
              <a:t>γυναῖκα</a:t>
            </a:r>
            <a:r>
              <a:rPr lang="el-GR" dirty="0"/>
              <a:t> </a:t>
            </a:r>
            <a:r>
              <a:rPr lang="el-GR" dirty="0" err="1"/>
              <a:t>καὶ</a:t>
            </a:r>
            <a:r>
              <a:rPr lang="el-GR" dirty="0"/>
              <a:t> </a:t>
            </a:r>
            <a:r>
              <a:rPr lang="el-GR" dirty="0" err="1"/>
              <a:t>τὴν</a:t>
            </a:r>
            <a:r>
              <a:rPr lang="el-GR" dirty="0"/>
              <a:t> </a:t>
            </a:r>
            <a:r>
              <a:rPr lang="el-GR" dirty="0" err="1"/>
              <a:t>βασιληίην</a:t>
            </a:r>
            <a:r>
              <a:rPr lang="el-GR" dirty="0"/>
              <a:t> </a:t>
            </a:r>
            <a:r>
              <a:rPr lang="el-GR" dirty="0" err="1"/>
              <a:t>Γύγης</a:t>
            </a:r>
            <a:r>
              <a:rPr lang="el-GR" dirty="0"/>
              <a:t>, […]  [1.14.1] </a:t>
            </a:r>
            <a:r>
              <a:rPr lang="el-GR" dirty="0" err="1"/>
              <a:t>τὴν</a:t>
            </a:r>
            <a:r>
              <a:rPr lang="el-GR" dirty="0"/>
              <a:t> </a:t>
            </a:r>
            <a:r>
              <a:rPr lang="el-GR" dirty="0" err="1"/>
              <a:t>μὲν</a:t>
            </a:r>
            <a:r>
              <a:rPr lang="el-GR" dirty="0"/>
              <a:t> </a:t>
            </a:r>
            <a:r>
              <a:rPr lang="el-GR" dirty="0" err="1"/>
              <a:t>δὴ</a:t>
            </a:r>
            <a:r>
              <a:rPr lang="el-GR" dirty="0"/>
              <a:t> τυραννίδα </a:t>
            </a:r>
            <a:r>
              <a:rPr lang="el-GR" dirty="0" err="1"/>
              <a:t>οὕτω</a:t>
            </a:r>
            <a:r>
              <a:rPr lang="el-GR" dirty="0"/>
              <a:t> </a:t>
            </a:r>
            <a:r>
              <a:rPr lang="el-GR" dirty="0" err="1"/>
              <a:t>ἔσχον</a:t>
            </a:r>
            <a:r>
              <a:rPr lang="el-GR" dirty="0"/>
              <a:t> </a:t>
            </a:r>
            <a:r>
              <a:rPr lang="el-GR" dirty="0" err="1"/>
              <a:t>οἱ</a:t>
            </a:r>
            <a:r>
              <a:rPr lang="el-GR" dirty="0"/>
              <a:t> </a:t>
            </a:r>
            <a:r>
              <a:rPr lang="el-GR" dirty="0" err="1"/>
              <a:t>Μερμνάδαι</a:t>
            </a:r>
            <a:r>
              <a:rPr lang="el-GR" dirty="0"/>
              <a:t> </a:t>
            </a:r>
            <a:r>
              <a:rPr lang="el-GR" dirty="0" err="1"/>
              <a:t>τοὺς</a:t>
            </a:r>
            <a:r>
              <a:rPr lang="el-GR" dirty="0"/>
              <a:t> </a:t>
            </a:r>
            <a:r>
              <a:rPr lang="el-GR" dirty="0" err="1"/>
              <a:t>Ἡρακλείδας</a:t>
            </a:r>
            <a:r>
              <a:rPr lang="el-GR" dirty="0"/>
              <a:t> </a:t>
            </a:r>
            <a:r>
              <a:rPr lang="el-GR" dirty="0" err="1"/>
              <a:t>ἀπελόμενοι</a:t>
            </a:r>
            <a:r>
              <a:rPr lang="el-GR" dirty="0"/>
              <a:t>, </a:t>
            </a:r>
            <a:r>
              <a:rPr lang="el-GR" dirty="0" err="1"/>
              <a:t>Γύγης</a:t>
            </a:r>
            <a:r>
              <a:rPr lang="el-GR" dirty="0"/>
              <a:t> </a:t>
            </a:r>
            <a:r>
              <a:rPr lang="el-GR" dirty="0" err="1"/>
              <a:t>δὲ</a:t>
            </a:r>
            <a:r>
              <a:rPr lang="el-GR" dirty="0"/>
              <a:t> </a:t>
            </a:r>
            <a:r>
              <a:rPr lang="el-GR" dirty="0" err="1"/>
              <a:t>τυραννεύσας</a:t>
            </a:r>
            <a:r>
              <a:rPr lang="el-GR" dirty="0"/>
              <a:t> </a:t>
            </a:r>
            <a:r>
              <a:rPr lang="el-GR" dirty="0" err="1"/>
              <a:t>ἀπέπεμψε</a:t>
            </a:r>
            <a:r>
              <a:rPr lang="el-GR" dirty="0"/>
              <a:t> </a:t>
            </a:r>
            <a:r>
              <a:rPr lang="el-GR" dirty="0" err="1"/>
              <a:t>ἀναθήματα</a:t>
            </a:r>
            <a:r>
              <a:rPr lang="el-GR" dirty="0"/>
              <a:t> </a:t>
            </a:r>
            <a:r>
              <a:rPr lang="el-GR" dirty="0" err="1"/>
              <a:t>ἐς</a:t>
            </a:r>
            <a:r>
              <a:rPr lang="el-GR" dirty="0"/>
              <a:t> </a:t>
            </a:r>
            <a:r>
              <a:rPr lang="el-GR" dirty="0" err="1"/>
              <a:t>Δελφοὺς</a:t>
            </a:r>
            <a:r>
              <a:rPr lang="el-GR" dirty="0"/>
              <a:t> </a:t>
            </a:r>
            <a:r>
              <a:rPr lang="el-GR" dirty="0" err="1"/>
              <a:t>οὐκ</a:t>
            </a:r>
            <a:r>
              <a:rPr lang="el-GR" dirty="0"/>
              <a:t> </a:t>
            </a:r>
            <a:r>
              <a:rPr lang="el-GR" dirty="0" err="1"/>
              <a:t>ὀλίγα</a:t>
            </a:r>
            <a:r>
              <a:rPr lang="el-GR" dirty="0"/>
              <a:t>, […]</a:t>
            </a:r>
            <a:endParaRPr lang="en-GR" dirty="0"/>
          </a:p>
        </p:txBody>
      </p:sp>
      <p:sp>
        <p:nvSpPr>
          <p:cNvPr id="4" name="Content Placeholder 3">
            <a:extLst>
              <a:ext uri="{FF2B5EF4-FFF2-40B4-BE49-F238E27FC236}">
                <a16:creationId xmlns:a16="http://schemas.microsoft.com/office/drawing/2014/main" id="{8A9BCA53-727C-49E5-EA02-15E27975B4BC}"/>
              </a:ext>
            </a:extLst>
          </p:cNvPr>
          <p:cNvSpPr>
            <a:spLocks noGrp="1"/>
          </p:cNvSpPr>
          <p:nvPr>
            <p:ph sz="half" idx="2"/>
          </p:nvPr>
        </p:nvSpPr>
        <p:spPr/>
        <p:txBody>
          <a:bodyPr/>
          <a:lstStyle/>
          <a:p>
            <a:r>
              <a:rPr lang="el-GR" dirty="0"/>
              <a:t>[1.12.2] Μετά, την ώρα που ο </a:t>
            </a:r>
            <a:r>
              <a:rPr lang="el-GR" dirty="0" err="1"/>
              <a:t>Κανδαύλης</a:t>
            </a:r>
            <a:r>
              <a:rPr lang="el-GR" dirty="0"/>
              <a:t> κοιμόταν, βγήκε πίσω από την πόρτα και τον σκότωσε, και έτσι πήρε και τη γυναίκα του και τη βασιλεία του ο </a:t>
            </a:r>
            <a:r>
              <a:rPr lang="el-GR" dirty="0" err="1"/>
              <a:t>Γύγης</a:t>
            </a:r>
            <a:r>
              <a:rPr lang="el-GR" dirty="0"/>
              <a:t>. […] [1.14.1] Έτσι πήραν στα χέρια τους οι </a:t>
            </a:r>
            <a:r>
              <a:rPr lang="el-GR" dirty="0" err="1"/>
              <a:t>Μερμνάδες</a:t>
            </a:r>
            <a:r>
              <a:rPr lang="el-GR" dirty="0"/>
              <a:t> την τυραννίδα παραμερίζοντας τους Ηρακλείδες. Όταν ο </a:t>
            </a:r>
            <a:r>
              <a:rPr lang="el-GR" dirty="0" err="1"/>
              <a:t>Γύγης</a:t>
            </a:r>
            <a:r>
              <a:rPr lang="el-GR" dirty="0"/>
              <a:t> έγινε βασιλιάς, έστειλε πολλά αφιερώματα στους Δελφούς· […] </a:t>
            </a:r>
            <a:endParaRPr lang="en-GR" dirty="0"/>
          </a:p>
        </p:txBody>
      </p:sp>
    </p:spTree>
    <p:extLst>
      <p:ext uri="{BB962C8B-B14F-4D97-AF65-F5344CB8AC3E}">
        <p14:creationId xmlns:p14="http://schemas.microsoft.com/office/powerpoint/2010/main" val="2887572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9468-569E-A5F5-A4E8-6752FE1F155A}"/>
              </a:ext>
            </a:extLst>
          </p:cNvPr>
          <p:cNvSpPr>
            <a:spLocks noGrp="1"/>
          </p:cNvSpPr>
          <p:nvPr>
            <p:ph type="title"/>
          </p:nvPr>
        </p:nvSpPr>
        <p:spPr/>
        <p:txBody>
          <a:bodyPr/>
          <a:lstStyle/>
          <a:p>
            <a:r>
              <a:rPr lang="el-GR" dirty="0" err="1"/>
              <a:t>ερωτηματα</a:t>
            </a:r>
            <a:endParaRPr lang="en-GR" dirty="0"/>
          </a:p>
        </p:txBody>
      </p:sp>
      <p:sp>
        <p:nvSpPr>
          <p:cNvPr id="3" name="Content Placeholder 2">
            <a:extLst>
              <a:ext uri="{FF2B5EF4-FFF2-40B4-BE49-F238E27FC236}">
                <a16:creationId xmlns:a16="http://schemas.microsoft.com/office/drawing/2014/main" id="{8A7F65C3-B92A-2FE1-A8F0-99498AA4AAC0}"/>
              </a:ext>
            </a:extLst>
          </p:cNvPr>
          <p:cNvSpPr>
            <a:spLocks noGrp="1"/>
          </p:cNvSpPr>
          <p:nvPr>
            <p:ph idx="1"/>
          </p:nvPr>
        </p:nvSpPr>
        <p:spPr/>
        <p:txBody>
          <a:bodyPr/>
          <a:lstStyle/>
          <a:p>
            <a:r>
              <a:rPr lang="el-GR" dirty="0"/>
              <a:t>Πώς εξηγείται η μετάβαση από τη μια δυναστεία στην άλλη; Θα περίμενε κανείς τέτοια ερμηνεία;</a:t>
            </a:r>
          </a:p>
          <a:p>
            <a:r>
              <a:rPr lang="el-GR" dirty="0"/>
              <a:t>Γιατί μια γυναίκα είναι κεντρικό πρόσωπο αυτής της μετάβασης; </a:t>
            </a:r>
          </a:p>
          <a:p>
            <a:r>
              <a:rPr lang="el-GR" dirty="0"/>
              <a:t>Ποιο είναι το ‘δίδαγμα’ αυτής της ιστορίας (νουβέλας); </a:t>
            </a:r>
          </a:p>
          <a:p>
            <a:r>
              <a:rPr lang="el-GR" dirty="0"/>
              <a:t>Μπορείτε να το τοποθετήσετε στο γενικότερο ερμηνευτικό σχήμα των ιστοριών </a:t>
            </a:r>
            <a:r>
              <a:rPr lang="el-GR"/>
              <a:t>του Ηροδότου;  </a:t>
            </a:r>
            <a:endParaRPr lang="en-GR" dirty="0"/>
          </a:p>
        </p:txBody>
      </p:sp>
    </p:spTree>
    <p:extLst>
      <p:ext uri="{BB962C8B-B14F-4D97-AF65-F5344CB8AC3E}">
        <p14:creationId xmlns:p14="http://schemas.microsoft.com/office/powerpoint/2010/main" val="1299472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445EF-B022-E0B1-E370-64B01271E7CC}"/>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r>
              <a:rPr lang="el-GR" dirty="0"/>
              <a:t> </a:t>
            </a:r>
            <a:endParaRPr lang="en-GR" dirty="0"/>
          </a:p>
        </p:txBody>
      </p:sp>
      <p:sp>
        <p:nvSpPr>
          <p:cNvPr id="3" name="Content Placeholder 2">
            <a:extLst>
              <a:ext uri="{FF2B5EF4-FFF2-40B4-BE49-F238E27FC236}">
                <a16:creationId xmlns:a16="http://schemas.microsoft.com/office/drawing/2014/main" id="{7BB7C7EE-503C-FBCB-C0A4-4D525EA82AC1}"/>
              </a:ext>
            </a:extLst>
          </p:cNvPr>
          <p:cNvSpPr>
            <a:spLocks noGrp="1"/>
          </p:cNvSpPr>
          <p:nvPr>
            <p:ph sz="half" idx="1"/>
          </p:nvPr>
        </p:nvSpPr>
        <p:spPr/>
        <p:txBody>
          <a:bodyPr>
            <a:normAutofit lnSpcReduction="10000"/>
          </a:bodyPr>
          <a:lstStyle/>
          <a:p>
            <a:r>
              <a:rPr lang="el-GR" dirty="0"/>
              <a:t>[1.7.1] </a:t>
            </a:r>
            <a:r>
              <a:rPr lang="el-GR" dirty="0" err="1"/>
              <a:t>ἡ</a:t>
            </a:r>
            <a:r>
              <a:rPr lang="el-GR" dirty="0"/>
              <a:t> </a:t>
            </a:r>
            <a:r>
              <a:rPr lang="el-GR" dirty="0" err="1"/>
              <a:t>δὲ</a:t>
            </a:r>
            <a:r>
              <a:rPr lang="el-GR" dirty="0"/>
              <a:t> </a:t>
            </a:r>
            <a:r>
              <a:rPr lang="el-GR" dirty="0" err="1"/>
              <a:t>ἡγεμονίη</a:t>
            </a:r>
            <a:r>
              <a:rPr lang="el-GR" dirty="0"/>
              <a:t> </a:t>
            </a:r>
            <a:r>
              <a:rPr lang="el-GR" dirty="0" err="1"/>
              <a:t>οὕτω</a:t>
            </a:r>
            <a:r>
              <a:rPr lang="el-GR" dirty="0"/>
              <a:t> </a:t>
            </a:r>
            <a:r>
              <a:rPr lang="el-GR" dirty="0" err="1"/>
              <a:t>περιῆλθε</a:t>
            </a:r>
            <a:r>
              <a:rPr lang="el-GR" dirty="0"/>
              <a:t>, </a:t>
            </a:r>
            <a:r>
              <a:rPr lang="el-GR" dirty="0" err="1"/>
              <a:t>ἐοῦσα</a:t>
            </a:r>
            <a:r>
              <a:rPr lang="el-GR" dirty="0"/>
              <a:t> </a:t>
            </a:r>
            <a:r>
              <a:rPr lang="el-GR" dirty="0" err="1"/>
              <a:t>Ἡρακλειδέων</a:t>
            </a:r>
            <a:r>
              <a:rPr lang="el-GR" dirty="0"/>
              <a:t>, </a:t>
            </a:r>
            <a:r>
              <a:rPr lang="el-GR" dirty="0" err="1"/>
              <a:t>ἐς</a:t>
            </a:r>
            <a:r>
              <a:rPr lang="el-GR" dirty="0"/>
              <a:t> </a:t>
            </a:r>
            <a:r>
              <a:rPr lang="el-GR" dirty="0" err="1"/>
              <a:t>τὸ</a:t>
            </a:r>
            <a:r>
              <a:rPr lang="el-GR" dirty="0"/>
              <a:t> γένος </a:t>
            </a:r>
            <a:r>
              <a:rPr lang="el-GR" dirty="0" err="1"/>
              <a:t>τὸ</a:t>
            </a:r>
            <a:r>
              <a:rPr lang="el-GR" dirty="0"/>
              <a:t> Κροίσου, </a:t>
            </a:r>
            <a:r>
              <a:rPr lang="el-GR" dirty="0" err="1"/>
              <a:t>καλεομένους</a:t>
            </a:r>
            <a:r>
              <a:rPr lang="el-GR" dirty="0"/>
              <a:t> </a:t>
            </a:r>
            <a:r>
              <a:rPr lang="el-GR" dirty="0" err="1"/>
              <a:t>δὲ</a:t>
            </a:r>
            <a:r>
              <a:rPr lang="el-GR" dirty="0"/>
              <a:t> </a:t>
            </a:r>
            <a:r>
              <a:rPr lang="el-GR" dirty="0" err="1"/>
              <a:t>Μερμνάδας</a:t>
            </a:r>
            <a:r>
              <a:rPr lang="el-GR" dirty="0"/>
              <a:t>. [1.7.2] </a:t>
            </a:r>
            <a:r>
              <a:rPr lang="el-GR" dirty="0" err="1"/>
              <a:t>ἦν</a:t>
            </a:r>
            <a:r>
              <a:rPr lang="el-GR" dirty="0"/>
              <a:t> </a:t>
            </a:r>
            <a:r>
              <a:rPr lang="el-GR" dirty="0" err="1"/>
              <a:t>Κανδαύλης</a:t>
            </a:r>
            <a:r>
              <a:rPr lang="el-GR" dirty="0"/>
              <a:t>, </a:t>
            </a:r>
            <a:r>
              <a:rPr lang="el-GR" dirty="0" err="1"/>
              <a:t>τὸν</a:t>
            </a:r>
            <a:r>
              <a:rPr lang="el-GR" dirty="0"/>
              <a:t> </a:t>
            </a:r>
            <a:r>
              <a:rPr lang="el-GR" dirty="0" err="1"/>
              <a:t>οἱ</a:t>
            </a:r>
            <a:r>
              <a:rPr lang="el-GR" dirty="0"/>
              <a:t> </a:t>
            </a:r>
            <a:r>
              <a:rPr lang="el-GR" dirty="0" err="1"/>
              <a:t>Ἕλληνες</a:t>
            </a:r>
            <a:r>
              <a:rPr lang="el-GR" dirty="0"/>
              <a:t> </a:t>
            </a:r>
            <a:r>
              <a:rPr lang="el-GR" dirty="0" err="1"/>
              <a:t>Μυρσίλον</a:t>
            </a:r>
            <a:r>
              <a:rPr lang="el-GR" dirty="0"/>
              <a:t> </a:t>
            </a:r>
            <a:r>
              <a:rPr lang="el-GR" dirty="0" err="1"/>
              <a:t>ὀνομάζουσι</a:t>
            </a:r>
            <a:r>
              <a:rPr lang="el-GR" dirty="0"/>
              <a:t>, τύραννος </a:t>
            </a:r>
            <a:r>
              <a:rPr lang="el-GR" dirty="0" err="1"/>
              <a:t>Σαρδίων</a:t>
            </a:r>
            <a:r>
              <a:rPr lang="el-GR" dirty="0"/>
              <a:t>, </a:t>
            </a:r>
            <a:r>
              <a:rPr lang="el-GR" dirty="0" err="1"/>
              <a:t>ἀπόγονος</a:t>
            </a:r>
            <a:r>
              <a:rPr lang="el-GR" dirty="0"/>
              <a:t> </a:t>
            </a:r>
            <a:r>
              <a:rPr lang="el-GR" dirty="0" err="1"/>
              <a:t>δὲ</a:t>
            </a:r>
            <a:r>
              <a:rPr lang="el-GR" dirty="0"/>
              <a:t> </a:t>
            </a:r>
            <a:r>
              <a:rPr lang="el-GR" dirty="0" err="1"/>
              <a:t>Ἀλκαίου</a:t>
            </a:r>
            <a:r>
              <a:rPr lang="el-GR" dirty="0"/>
              <a:t> </a:t>
            </a:r>
            <a:r>
              <a:rPr lang="el-GR" dirty="0" err="1"/>
              <a:t>τοῦ</a:t>
            </a:r>
            <a:r>
              <a:rPr lang="el-GR" dirty="0"/>
              <a:t> </a:t>
            </a:r>
            <a:r>
              <a:rPr lang="el-GR" dirty="0" err="1"/>
              <a:t>Ἡρακλέος</a:t>
            </a:r>
            <a:r>
              <a:rPr lang="el-GR" dirty="0"/>
              <a:t>. </a:t>
            </a:r>
            <a:r>
              <a:rPr lang="el-GR" dirty="0" err="1"/>
              <a:t>Ἄγρων</a:t>
            </a:r>
            <a:r>
              <a:rPr lang="el-GR" dirty="0"/>
              <a:t> </a:t>
            </a:r>
            <a:r>
              <a:rPr lang="el-GR" dirty="0" err="1"/>
              <a:t>μὲν</a:t>
            </a:r>
            <a:r>
              <a:rPr lang="el-GR" dirty="0"/>
              <a:t> </a:t>
            </a:r>
            <a:r>
              <a:rPr lang="el-GR" dirty="0" err="1"/>
              <a:t>γὰρ</a:t>
            </a:r>
            <a:r>
              <a:rPr lang="el-GR" dirty="0"/>
              <a:t> </a:t>
            </a:r>
            <a:r>
              <a:rPr lang="el-GR" dirty="0" err="1"/>
              <a:t>ὁ</a:t>
            </a:r>
            <a:r>
              <a:rPr lang="el-GR" dirty="0"/>
              <a:t> Νίνου </a:t>
            </a:r>
            <a:r>
              <a:rPr lang="el-GR" dirty="0" err="1"/>
              <a:t>τοῦ</a:t>
            </a:r>
            <a:r>
              <a:rPr lang="el-GR" dirty="0"/>
              <a:t> </a:t>
            </a:r>
            <a:r>
              <a:rPr lang="el-GR" dirty="0" err="1"/>
              <a:t>Βήλου</a:t>
            </a:r>
            <a:r>
              <a:rPr lang="el-GR" dirty="0"/>
              <a:t> </a:t>
            </a:r>
            <a:r>
              <a:rPr lang="el-GR" dirty="0" err="1"/>
              <a:t>τοῦ</a:t>
            </a:r>
            <a:r>
              <a:rPr lang="el-GR" dirty="0"/>
              <a:t> </a:t>
            </a:r>
            <a:r>
              <a:rPr lang="el-GR" dirty="0" err="1"/>
              <a:t>Ἀλκαίου</a:t>
            </a:r>
            <a:r>
              <a:rPr lang="el-GR" dirty="0"/>
              <a:t> </a:t>
            </a:r>
            <a:r>
              <a:rPr lang="el-GR" dirty="0" err="1"/>
              <a:t>πρῶτος</a:t>
            </a:r>
            <a:r>
              <a:rPr lang="el-GR" dirty="0"/>
              <a:t> </a:t>
            </a:r>
            <a:r>
              <a:rPr lang="el-GR" dirty="0" err="1"/>
              <a:t>Ἡρακλειδέων</a:t>
            </a:r>
            <a:r>
              <a:rPr lang="el-GR" dirty="0"/>
              <a:t> </a:t>
            </a:r>
            <a:r>
              <a:rPr lang="el-GR" dirty="0" err="1"/>
              <a:t>βασιλεὺς</a:t>
            </a:r>
            <a:r>
              <a:rPr lang="el-GR" dirty="0"/>
              <a:t> </a:t>
            </a:r>
            <a:r>
              <a:rPr lang="el-GR" dirty="0" err="1"/>
              <a:t>ἐγένετο</a:t>
            </a:r>
            <a:r>
              <a:rPr lang="el-GR" dirty="0"/>
              <a:t> </a:t>
            </a:r>
            <a:r>
              <a:rPr lang="el-GR" dirty="0" err="1"/>
              <a:t>Σαρδίων</a:t>
            </a:r>
            <a:r>
              <a:rPr lang="el-GR" dirty="0"/>
              <a:t>, </a:t>
            </a:r>
            <a:r>
              <a:rPr lang="el-GR" dirty="0" err="1"/>
              <a:t>Κανδαύλης</a:t>
            </a:r>
            <a:r>
              <a:rPr lang="el-GR" dirty="0"/>
              <a:t> </a:t>
            </a:r>
            <a:r>
              <a:rPr lang="el-GR" dirty="0" err="1"/>
              <a:t>δὲ</a:t>
            </a:r>
            <a:r>
              <a:rPr lang="el-GR" dirty="0"/>
              <a:t> </a:t>
            </a:r>
            <a:r>
              <a:rPr lang="el-GR" dirty="0" err="1"/>
              <a:t>ὁ</a:t>
            </a:r>
            <a:r>
              <a:rPr lang="el-GR" dirty="0"/>
              <a:t> </a:t>
            </a:r>
            <a:r>
              <a:rPr lang="el-GR" dirty="0" err="1"/>
              <a:t>Μύρσου</a:t>
            </a:r>
            <a:r>
              <a:rPr lang="el-GR" dirty="0"/>
              <a:t> </a:t>
            </a:r>
            <a:r>
              <a:rPr lang="el-GR" dirty="0" err="1"/>
              <a:t>ὕστατος</a:t>
            </a:r>
            <a:r>
              <a:rPr lang="el-GR" dirty="0"/>
              <a:t>. </a:t>
            </a:r>
            <a:endParaRPr lang="en-GR" dirty="0"/>
          </a:p>
        </p:txBody>
      </p:sp>
      <p:sp>
        <p:nvSpPr>
          <p:cNvPr id="4" name="Content Placeholder 3">
            <a:extLst>
              <a:ext uri="{FF2B5EF4-FFF2-40B4-BE49-F238E27FC236}">
                <a16:creationId xmlns:a16="http://schemas.microsoft.com/office/drawing/2014/main" id="{8BE1A718-2160-9A77-DA2C-7AD16C1C29A5}"/>
              </a:ext>
            </a:extLst>
          </p:cNvPr>
          <p:cNvSpPr>
            <a:spLocks noGrp="1"/>
          </p:cNvSpPr>
          <p:nvPr>
            <p:ph sz="half" idx="2"/>
          </p:nvPr>
        </p:nvSpPr>
        <p:spPr/>
        <p:txBody>
          <a:bodyPr>
            <a:normAutofit lnSpcReduction="10000"/>
          </a:bodyPr>
          <a:lstStyle/>
          <a:p>
            <a:r>
              <a:rPr lang="el-GR" dirty="0"/>
              <a:t>[1.7.1] Η ηγεμονία, που ήταν πρώτα των Ηρακλειδών, πέρασε στα χέρια της γενιάς του Κροίσου, στους </a:t>
            </a:r>
            <a:r>
              <a:rPr lang="el-GR" dirty="0" err="1"/>
              <a:t>Μερμνάδες</a:t>
            </a:r>
            <a:r>
              <a:rPr lang="el-GR" dirty="0"/>
              <a:t>, έτσι: [1.7.2] Ήταν ο </a:t>
            </a:r>
            <a:r>
              <a:rPr lang="el-GR" dirty="0" err="1"/>
              <a:t>Κανδαύλης</a:t>
            </a:r>
            <a:r>
              <a:rPr lang="el-GR" dirty="0"/>
              <a:t>, που οι Έλληνες τον λεν </a:t>
            </a:r>
            <a:r>
              <a:rPr lang="el-GR" dirty="0" err="1"/>
              <a:t>Μυρσίλο</a:t>
            </a:r>
            <a:r>
              <a:rPr lang="el-GR" dirty="0"/>
              <a:t>, τύραννος των </a:t>
            </a:r>
            <a:r>
              <a:rPr lang="el-GR" dirty="0" err="1"/>
              <a:t>Σαρδίων</a:t>
            </a:r>
            <a:r>
              <a:rPr lang="el-GR" dirty="0"/>
              <a:t> και απόγονος του Αλκαίου, γιου του Ηρακλή. Γιατί ο </a:t>
            </a:r>
            <a:r>
              <a:rPr lang="el-GR" dirty="0" err="1"/>
              <a:t>Άγρων</a:t>
            </a:r>
            <a:r>
              <a:rPr lang="el-GR" dirty="0"/>
              <a:t>, γιος του Νίνου γιου του </a:t>
            </a:r>
            <a:r>
              <a:rPr lang="el-GR" dirty="0" err="1"/>
              <a:t>Βήλου</a:t>
            </a:r>
            <a:r>
              <a:rPr lang="el-GR" dirty="0"/>
              <a:t> γιου του Αλκαίου, έγινε πρώτος Ηρακλείδης βασιλιάς των </a:t>
            </a:r>
            <a:r>
              <a:rPr lang="el-GR" dirty="0" err="1"/>
              <a:t>Σαρδίων</a:t>
            </a:r>
            <a:r>
              <a:rPr lang="el-GR" dirty="0"/>
              <a:t>· ο </a:t>
            </a:r>
            <a:r>
              <a:rPr lang="el-GR" dirty="0" err="1"/>
              <a:t>Κανδαύλης</a:t>
            </a:r>
            <a:r>
              <a:rPr lang="el-GR" dirty="0"/>
              <a:t>, ο γιος του </a:t>
            </a:r>
            <a:r>
              <a:rPr lang="el-GR" dirty="0" err="1"/>
              <a:t>Μύρσου</a:t>
            </a:r>
            <a:r>
              <a:rPr lang="el-GR" dirty="0"/>
              <a:t>, τελευταίος. </a:t>
            </a:r>
            <a:endParaRPr lang="en-GR" dirty="0"/>
          </a:p>
        </p:txBody>
      </p:sp>
    </p:spTree>
    <p:extLst>
      <p:ext uri="{BB962C8B-B14F-4D97-AF65-F5344CB8AC3E}">
        <p14:creationId xmlns:p14="http://schemas.microsoft.com/office/powerpoint/2010/main" val="2859054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1E7A9-7A0E-FC38-9E2C-623752505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6E786-CD7B-723E-52BC-5B96561366E6}"/>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r>
              <a:rPr lang="el-GR" dirty="0"/>
              <a:t> </a:t>
            </a:r>
            <a:endParaRPr lang="en-GR" dirty="0"/>
          </a:p>
        </p:txBody>
      </p:sp>
      <p:sp>
        <p:nvSpPr>
          <p:cNvPr id="3" name="Content Placeholder 2">
            <a:extLst>
              <a:ext uri="{FF2B5EF4-FFF2-40B4-BE49-F238E27FC236}">
                <a16:creationId xmlns:a16="http://schemas.microsoft.com/office/drawing/2014/main" id="{79175B1C-ED62-88AA-9D24-67616C085A88}"/>
              </a:ext>
            </a:extLst>
          </p:cNvPr>
          <p:cNvSpPr>
            <a:spLocks noGrp="1"/>
          </p:cNvSpPr>
          <p:nvPr>
            <p:ph sz="half" idx="1"/>
          </p:nvPr>
        </p:nvSpPr>
        <p:spPr/>
        <p:txBody>
          <a:bodyPr>
            <a:normAutofit fontScale="92500" lnSpcReduction="10000"/>
          </a:bodyPr>
          <a:lstStyle/>
          <a:p>
            <a:r>
              <a:rPr lang="el-GR" dirty="0"/>
              <a:t>[1.8.1] </a:t>
            </a:r>
            <a:r>
              <a:rPr lang="el-GR" dirty="0" err="1"/>
              <a:t>οὗτος</a:t>
            </a:r>
            <a:r>
              <a:rPr lang="el-GR" dirty="0"/>
              <a:t> </a:t>
            </a:r>
            <a:r>
              <a:rPr lang="el-GR" dirty="0" err="1"/>
              <a:t>δὴ</a:t>
            </a:r>
            <a:r>
              <a:rPr lang="el-GR" dirty="0"/>
              <a:t> </a:t>
            </a:r>
            <a:r>
              <a:rPr lang="el-GR" dirty="0" err="1"/>
              <a:t>ὦν</a:t>
            </a:r>
            <a:r>
              <a:rPr lang="el-GR" dirty="0"/>
              <a:t> </a:t>
            </a:r>
            <a:r>
              <a:rPr lang="el-GR" dirty="0" err="1"/>
              <a:t>ὁ</a:t>
            </a:r>
            <a:r>
              <a:rPr lang="el-GR" dirty="0"/>
              <a:t> </a:t>
            </a:r>
            <a:r>
              <a:rPr lang="el-GR" dirty="0" err="1"/>
              <a:t>Κανδαύλης</a:t>
            </a:r>
            <a:r>
              <a:rPr lang="el-GR" dirty="0"/>
              <a:t> </a:t>
            </a:r>
            <a:r>
              <a:rPr lang="el-GR" dirty="0" err="1"/>
              <a:t>ἠράσθη</a:t>
            </a:r>
            <a:r>
              <a:rPr lang="el-GR" dirty="0"/>
              <a:t> </a:t>
            </a:r>
            <a:r>
              <a:rPr lang="el-GR" dirty="0" err="1"/>
              <a:t>τῆς</a:t>
            </a:r>
            <a:r>
              <a:rPr lang="el-GR" dirty="0"/>
              <a:t> </a:t>
            </a:r>
            <a:r>
              <a:rPr lang="el-GR" dirty="0" err="1"/>
              <a:t>ἑωυτοῦ</a:t>
            </a:r>
            <a:r>
              <a:rPr lang="el-GR" dirty="0"/>
              <a:t> γυναικός, </a:t>
            </a:r>
            <a:r>
              <a:rPr lang="el-GR" dirty="0" err="1"/>
              <a:t>ἐρασθεὶς</a:t>
            </a:r>
            <a:r>
              <a:rPr lang="el-GR" dirty="0"/>
              <a:t> </a:t>
            </a:r>
            <a:r>
              <a:rPr lang="el-GR" dirty="0" err="1"/>
              <a:t>δὲ</a:t>
            </a:r>
            <a:r>
              <a:rPr lang="el-GR" dirty="0"/>
              <a:t> </a:t>
            </a:r>
            <a:r>
              <a:rPr lang="el-GR" dirty="0" err="1"/>
              <a:t>ἐνόμιζέ</a:t>
            </a:r>
            <a:r>
              <a:rPr lang="el-GR" dirty="0"/>
              <a:t> </a:t>
            </a:r>
            <a:r>
              <a:rPr lang="el-GR" dirty="0" err="1"/>
              <a:t>οἱ</a:t>
            </a:r>
            <a:r>
              <a:rPr lang="el-GR" dirty="0"/>
              <a:t> </a:t>
            </a:r>
            <a:r>
              <a:rPr lang="el-GR" dirty="0" err="1"/>
              <a:t>εἶναι</a:t>
            </a:r>
            <a:r>
              <a:rPr lang="el-GR" dirty="0"/>
              <a:t> </a:t>
            </a:r>
            <a:r>
              <a:rPr lang="el-GR" dirty="0" err="1"/>
              <a:t>γυναῖκα</a:t>
            </a:r>
            <a:r>
              <a:rPr lang="el-GR" dirty="0"/>
              <a:t> </a:t>
            </a:r>
            <a:r>
              <a:rPr lang="el-GR" dirty="0" err="1"/>
              <a:t>πολλὸν</a:t>
            </a:r>
            <a:r>
              <a:rPr lang="el-GR" dirty="0"/>
              <a:t> </a:t>
            </a:r>
            <a:r>
              <a:rPr lang="el-GR" dirty="0" err="1"/>
              <a:t>πασέων</a:t>
            </a:r>
            <a:r>
              <a:rPr lang="el-GR" dirty="0"/>
              <a:t> καλλίστην. </a:t>
            </a:r>
            <a:r>
              <a:rPr lang="el-GR" dirty="0" err="1"/>
              <a:t>ὥστε</a:t>
            </a:r>
            <a:r>
              <a:rPr lang="el-GR" dirty="0"/>
              <a:t> </a:t>
            </a:r>
            <a:r>
              <a:rPr lang="el-GR" dirty="0" err="1"/>
              <a:t>δὲ</a:t>
            </a:r>
            <a:r>
              <a:rPr lang="el-GR" dirty="0"/>
              <a:t> </a:t>
            </a:r>
            <a:r>
              <a:rPr lang="el-GR" dirty="0" err="1"/>
              <a:t>ταῦτα</a:t>
            </a:r>
            <a:r>
              <a:rPr lang="el-GR" dirty="0"/>
              <a:t> </a:t>
            </a:r>
            <a:r>
              <a:rPr lang="el-GR" dirty="0" err="1"/>
              <a:t>νομίζων</a:t>
            </a:r>
            <a:r>
              <a:rPr lang="el-GR" dirty="0"/>
              <a:t>, </a:t>
            </a:r>
            <a:r>
              <a:rPr lang="el-GR" dirty="0" err="1"/>
              <a:t>ἦν</a:t>
            </a:r>
            <a:r>
              <a:rPr lang="el-GR" dirty="0"/>
              <a:t> γάρ </a:t>
            </a:r>
            <a:r>
              <a:rPr lang="el-GR" dirty="0" err="1"/>
              <a:t>οἱ</a:t>
            </a:r>
            <a:r>
              <a:rPr lang="el-GR" dirty="0"/>
              <a:t> </a:t>
            </a:r>
            <a:r>
              <a:rPr lang="el-GR" dirty="0" err="1"/>
              <a:t>τῶν</a:t>
            </a:r>
            <a:r>
              <a:rPr lang="el-GR" dirty="0"/>
              <a:t> </a:t>
            </a:r>
            <a:r>
              <a:rPr lang="el-GR" dirty="0" err="1"/>
              <a:t>αἰχμοφόρων</a:t>
            </a:r>
            <a:r>
              <a:rPr lang="el-GR" dirty="0"/>
              <a:t> </a:t>
            </a:r>
            <a:r>
              <a:rPr lang="el-GR" dirty="0" err="1"/>
              <a:t>Γύγης</a:t>
            </a:r>
            <a:r>
              <a:rPr lang="el-GR" dirty="0"/>
              <a:t> </a:t>
            </a:r>
            <a:r>
              <a:rPr lang="el-GR" dirty="0" err="1"/>
              <a:t>ὁ</a:t>
            </a:r>
            <a:r>
              <a:rPr lang="el-GR" dirty="0"/>
              <a:t> </a:t>
            </a:r>
            <a:r>
              <a:rPr lang="el-GR" dirty="0" err="1"/>
              <a:t>Δασκύλου</a:t>
            </a:r>
            <a:r>
              <a:rPr lang="el-GR" dirty="0"/>
              <a:t> </a:t>
            </a:r>
            <a:r>
              <a:rPr lang="el-GR" dirty="0" err="1"/>
              <a:t>ἀρεσκόμενος</a:t>
            </a:r>
            <a:r>
              <a:rPr lang="el-GR" dirty="0"/>
              <a:t> μάλιστα, </a:t>
            </a:r>
            <a:r>
              <a:rPr lang="el-GR" dirty="0" err="1"/>
              <a:t>τούτῳ</a:t>
            </a:r>
            <a:r>
              <a:rPr lang="el-GR" dirty="0"/>
              <a:t> </a:t>
            </a:r>
            <a:r>
              <a:rPr lang="el-GR" dirty="0" err="1"/>
              <a:t>τῷ</a:t>
            </a:r>
            <a:r>
              <a:rPr lang="el-GR" dirty="0"/>
              <a:t> </a:t>
            </a:r>
            <a:r>
              <a:rPr lang="el-GR" dirty="0" err="1"/>
              <a:t>Γύγῃ</a:t>
            </a:r>
            <a:r>
              <a:rPr lang="el-GR" dirty="0"/>
              <a:t> </a:t>
            </a:r>
            <a:r>
              <a:rPr lang="el-GR" dirty="0" err="1"/>
              <a:t>καὶ</a:t>
            </a:r>
            <a:r>
              <a:rPr lang="el-GR" dirty="0"/>
              <a:t> </a:t>
            </a:r>
            <a:r>
              <a:rPr lang="el-GR" dirty="0" err="1"/>
              <a:t>τὰ</a:t>
            </a:r>
            <a:r>
              <a:rPr lang="el-GR" dirty="0"/>
              <a:t> </a:t>
            </a:r>
            <a:r>
              <a:rPr lang="el-GR" dirty="0" err="1"/>
              <a:t>σπουδαιέστερα</a:t>
            </a:r>
            <a:r>
              <a:rPr lang="el-GR" dirty="0"/>
              <a:t> </a:t>
            </a:r>
            <a:r>
              <a:rPr lang="el-GR" dirty="0" err="1"/>
              <a:t>τῶν</a:t>
            </a:r>
            <a:r>
              <a:rPr lang="el-GR" dirty="0"/>
              <a:t> </a:t>
            </a:r>
            <a:r>
              <a:rPr lang="el-GR" dirty="0" err="1"/>
              <a:t>πρηγμάτων</a:t>
            </a:r>
            <a:r>
              <a:rPr lang="el-GR" dirty="0"/>
              <a:t> </a:t>
            </a:r>
            <a:r>
              <a:rPr lang="el-GR" dirty="0" err="1"/>
              <a:t>ὑπερετίθετο</a:t>
            </a:r>
            <a:r>
              <a:rPr lang="el-GR" dirty="0"/>
              <a:t> </a:t>
            </a:r>
            <a:r>
              <a:rPr lang="el-GR" dirty="0" err="1"/>
              <a:t>ὁ</a:t>
            </a:r>
            <a:r>
              <a:rPr lang="el-GR" dirty="0"/>
              <a:t> </a:t>
            </a:r>
            <a:r>
              <a:rPr lang="el-GR" dirty="0" err="1"/>
              <a:t>Κανδαύλης</a:t>
            </a:r>
            <a:r>
              <a:rPr lang="el-GR" dirty="0"/>
              <a:t> </a:t>
            </a:r>
            <a:r>
              <a:rPr lang="el-GR" dirty="0" err="1"/>
              <a:t>καὶ</a:t>
            </a:r>
            <a:r>
              <a:rPr lang="el-GR" dirty="0"/>
              <a:t> </a:t>
            </a:r>
            <a:r>
              <a:rPr lang="el-GR" dirty="0" err="1"/>
              <a:t>δὴ</a:t>
            </a:r>
            <a:r>
              <a:rPr lang="el-GR" dirty="0"/>
              <a:t> </a:t>
            </a:r>
            <a:r>
              <a:rPr lang="el-GR" dirty="0" err="1"/>
              <a:t>καὶ</a:t>
            </a:r>
            <a:r>
              <a:rPr lang="el-GR" dirty="0"/>
              <a:t> </a:t>
            </a:r>
            <a:r>
              <a:rPr lang="el-GR" dirty="0" err="1"/>
              <a:t>τὸ</a:t>
            </a:r>
            <a:r>
              <a:rPr lang="el-GR" dirty="0"/>
              <a:t> </a:t>
            </a:r>
            <a:r>
              <a:rPr lang="el-GR" dirty="0" err="1"/>
              <a:t>εἶδος</a:t>
            </a:r>
            <a:r>
              <a:rPr lang="el-GR" dirty="0"/>
              <a:t> </a:t>
            </a:r>
            <a:r>
              <a:rPr lang="el-GR" dirty="0" err="1"/>
              <a:t>τῆς</a:t>
            </a:r>
            <a:r>
              <a:rPr lang="el-GR" dirty="0"/>
              <a:t> </a:t>
            </a:r>
            <a:r>
              <a:rPr lang="el-GR" dirty="0" err="1"/>
              <a:t>γυναικὸς</a:t>
            </a:r>
            <a:r>
              <a:rPr lang="el-GR" dirty="0"/>
              <a:t> </a:t>
            </a:r>
            <a:r>
              <a:rPr lang="el-GR" dirty="0" err="1"/>
              <a:t>ὑπερεπαινέων</a:t>
            </a:r>
            <a:r>
              <a:rPr lang="el-GR" dirty="0"/>
              <a:t>. </a:t>
            </a:r>
            <a:endParaRPr lang="en-GR" dirty="0"/>
          </a:p>
        </p:txBody>
      </p:sp>
      <p:sp>
        <p:nvSpPr>
          <p:cNvPr id="4" name="Content Placeholder 3">
            <a:extLst>
              <a:ext uri="{FF2B5EF4-FFF2-40B4-BE49-F238E27FC236}">
                <a16:creationId xmlns:a16="http://schemas.microsoft.com/office/drawing/2014/main" id="{D999CE7F-B07F-6C94-7B6C-79D895CCADCC}"/>
              </a:ext>
            </a:extLst>
          </p:cNvPr>
          <p:cNvSpPr>
            <a:spLocks noGrp="1"/>
          </p:cNvSpPr>
          <p:nvPr>
            <p:ph sz="half" idx="2"/>
          </p:nvPr>
        </p:nvSpPr>
        <p:spPr/>
        <p:txBody>
          <a:bodyPr>
            <a:normAutofit fontScale="92500" lnSpcReduction="10000"/>
          </a:bodyPr>
          <a:lstStyle/>
          <a:p>
            <a:r>
              <a:rPr lang="en-US" dirty="0"/>
              <a:t>[</a:t>
            </a:r>
            <a:r>
              <a:rPr lang="el-GR" dirty="0"/>
              <a:t>1.8.1] Αυτός λοιπόν ο </a:t>
            </a:r>
            <a:r>
              <a:rPr lang="el-GR" dirty="0" err="1"/>
              <a:t>Κανδαύλης</a:t>
            </a:r>
            <a:r>
              <a:rPr lang="el-GR" dirty="0"/>
              <a:t> ερωτεύθηκε τη γυναίκα του, και ερωτευμένος μαζί της πίστευε πως η γυναίκα του είναι πολύ πιο όμορφη από όλες τις άλλες. Από μια τέτοια πίστη —γιατί ήταν ένας από τους δορυφόρους του ο </a:t>
            </a:r>
            <a:r>
              <a:rPr lang="el-GR" dirty="0" err="1"/>
              <a:t>Γύγης</a:t>
            </a:r>
            <a:r>
              <a:rPr lang="el-GR" dirty="0"/>
              <a:t>, ο γιος του </a:t>
            </a:r>
            <a:r>
              <a:rPr lang="el-GR" dirty="0" err="1"/>
              <a:t>Δασκύλου</a:t>
            </a:r>
            <a:r>
              <a:rPr lang="el-GR" dirty="0"/>
              <a:t>, που είχε κερδίσει την εύνοιά του— σ᾽ αυτόν λοιπόν το </a:t>
            </a:r>
            <a:r>
              <a:rPr lang="el-GR" dirty="0" err="1"/>
              <a:t>Γύγη</a:t>
            </a:r>
            <a:r>
              <a:rPr lang="el-GR" dirty="0"/>
              <a:t> εμπιστευόταν ο </a:t>
            </a:r>
            <a:r>
              <a:rPr lang="el-GR" dirty="0" err="1"/>
              <a:t>Κανδαύλης</a:t>
            </a:r>
            <a:r>
              <a:rPr lang="el-GR" dirty="0"/>
              <a:t> τις σπουδαιότερες υποθέσεις του, και του </a:t>
            </a:r>
            <a:r>
              <a:rPr lang="el-GR" dirty="0" err="1"/>
              <a:t>παινούσε</a:t>
            </a:r>
            <a:r>
              <a:rPr lang="el-GR" dirty="0"/>
              <a:t> ξεχωριστά και την ομορφιά της γυναίκας του. </a:t>
            </a:r>
            <a:endParaRPr lang="en-GR" dirty="0"/>
          </a:p>
        </p:txBody>
      </p:sp>
    </p:spTree>
    <p:extLst>
      <p:ext uri="{BB962C8B-B14F-4D97-AF65-F5344CB8AC3E}">
        <p14:creationId xmlns:p14="http://schemas.microsoft.com/office/powerpoint/2010/main" val="3357305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8B9AA-178D-2553-5738-1B958582F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841F10-5E33-E3CD-2D56-488CFC3A1F7C}"/>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r>
              <a:rPr lang="el-GR" dirty="0"/>
              <a:t> </a:t>
            </a:r>
            <a:endParaRPr lang="en-GR" dirty="0"/>
          </a:p>
        </p:txBody>
      </p:sp>
      <p:sp>
        <p:nvSpPr>
          <p:cNvPr id="3" name="Content Placeholder 2">
            <a:extLst>
              <a:ext uri="{FF2B5EF4-FFF2-40B4-BE49-F238E27FC236}">
                <a16:creationId xmlns:a16="http://schemas.microsoft.com/office/drawing/2014/main" id="{96A675DA-EA8C-8E0F-0D78-E720B181D7E2}"/>
              </a:ext>
            </a:extLst>
          </p:cNvPr>
          <p:cNvSpPr>
            <a:spLocks noGrp="1"/>
          </p:cNvSpPr>
          <p:nvPr>
            <p:ph sz="half" idx="1"/>
          </p:nvPr>
        </p:nvSpPr>
        <p:spPr/>
        <p:txBody>
          <a:bodyPr>
            <a:normAutofit/>
          </a:bodyPr>
          <a:lstStyle/>
          <a:p>
            <a:r>
              <a:rPr lang="el-GR" dirty="0"/>
              <a:t>[1.8.2]χρόνου </a:t>
            </a:r>
            <a:r>
              <a:rPr lang="el-GR" dirty="0" err="1"/>
              <a:t>δὲ</a:t>
            </a:r>
            <a:r>
              <a:rPr lang="el-GR" dirty="0"/>
              <a:t> </a:t>
            </a:r>
            <a:r>
              <a:rPr lang="el-GR" dirty="0" err="1"/>
              <a:t>οὐ</a:t>
            </a:r>
            <a:r>
              <a:rPr lang="el-GR" dirty="0"/>
              <a:t> </a:t>
            </a:r>
            <a:r>
              <a:rPr lang="el-GR" dirty="0" err="1"/>
              <a:t>πολλοῦ</a:t>
            </a:r>
            <a:r>
              <a:rPr lang="el-GR" dirty="0"/>
              <a:t> διελθόντος, </a:t>
            </a:r>
            <a:r>
              <a:rPr lang="el-GR" dirty="0" err="1"/>
              <a:t>χρῆν</a:t>
            </a:r>
            <a:r>
              <a:rPr lang="el-GR" dirty="0"/>
              <a:t> </a:t>
            </a:r>
            <a:r>
              <a:rPr lang="el-GR" dirty="0" err="1"/>
              <a:t>γὰρ</a:t>
            </a:r>
            <a:r>
              <a:rPr lang="el-GR" dirty="0"/>
              <a:t> </a:t>
            </a:r>
            <a:r>
              <a:rPr lang="el-GR" dirty="0" err="1"/>
              <a:t>Κανδαύλῃ</a:t>
            </a:r>
            <a:r>
              <a:rPr lang="el-GR" dirty="0"/>
              <a:t> γενέσθαι </a:t>
            </a:r>
            <a:r>
              <a:rPr lang="el-GR" dirty="0" err="1"/>
              <a:t>κακῶς</a:t>
            </a:r>
            <a:r>
              <a:rPr lang="el-GR" dirty="0"/>
              <a:t>, </a:t>
            </a:r>
            <a:r>
              <a:rPr lang="el-GR" dirty="0" err="1"/>
              <a:t>ἔλεγε</a:t>
            </a:r>
            <a:r>
              <a:rPr lang="el-GR" dirty="0"/>
              <a:t> </a:t>
            </a:r>
            <a:r>
              <a:rPr lang="el-GR" dirty="0" err="1"/>
              <a:t>πρὸς</a:t>
            </a:r>
            <a:r>
              <a:rPr lang="el-GR" dirty="0"/>
              <a:t> </a:t>
            </a:r>
            <a:r>
              <a:rPr lang="el-GR" dirty="0" err="1"/>
              <a:t>τὸν</a:t>
            </a:r>
            <a:r>
              <a:rPr lang="el-GR" dirty="0"/>
              <a:t> </a:t>
            </a:r>
            <a:r>
              <a:rPr lang="el-GR" dirty="0" err="1"/>
              <a:t>Γύγην</a:t>
            </a:r>
            <a:r>
              <a:rPr lang="el-GR" dirty="0"/>
              <a:t> </a:t>
            </a:r>
            <a:r>
              <a:rPr lang="el-GR" dirty="0" err="1"/>
              <a:t>τοιάδε</a:t>
            </a:r>
            <a:r>
              <a:rPr lang="el-GR" dirty="0"/>
              <a:t>· </a:t>
            </a:r>
            <a:r>
              <a:rPr lang="el-GR" dirty="0" err="1"/>
              <a:t>Γύγη</a:t>
            </a:r>
            <a:r>
              <a:rPr lang="el-GR" dirty="0"/>
              <a:t>, </a:t>
            </a:r>
            <a:r>
              <a:rPr lang="el-GR" dirty="0" err="1"/>
              <a:t>οὐ</a:t>
            </a:r>
            <a:r>
              <a:rPr lang="el-GR" dirty="0"/>
              <a:t> γάρ σε δοκέω </a:t>
            </a:r>
            <a:r>
              <a:rPr lang="el-GR" dirty="0" err="1"/>
              <a:t>πείθεσθαί</a:t>
            </a:r>
            <a:r>
              <a:rPr lang="el-GR" dirty="0"/>
              <a:t> μοι </a:t>
            </a:r>
            <a:r>
              <a:rPr lang="el-GR" dirty="0" err="1"/>
              <a:t>λέγοντι</a:t>
            </a:r>
            <a:r>
              <a:rPr lang="el-GR" dirty="0"/>
              <a:t> </a:t>
            </a:r>
            <a:r>
              <a:rPr lang="el-GR" dirty="0" err="1"/>
              <a:t>περὶ</a:t>
            </a:r>
            <a:r>
              <a:rPr lang="el-GR" dirty="0"/>
              <a:t> </a:t>
            </a:r>
            <a:r>
              <a:rPr lang="el-GR" dirty="0" err="1"/>
              <a:t>τοῦ</a:t>
            </a:r>
            <a:r>
              <a:rPr lang="el-GR" dirty="0"/>
              <a:t> </a:t>
            </a:r>
            <a:r>
              <a:rPr lang="el-GR" dirty="0" err="1"/>
              <a:t>εἴδεος</a:t>
            </a:r>
            <a:r>
              <a:rPr lang="el-GR" dirty="0"/>
              <a:t> </a:t>
            </a:r>
            <a:r>
              <a:rPr lang="el-GR" dirty="0" err="1"/>
              <a:t>τῆς</a:t>
            </a:r>
            <a:r>
              <a:rPr lang="el-GR" dirty="0"/>
              <a:t> γυναικός (</a:t>
            </a:r>
            <a:r>
              <a:rPr lang="el-GR" dirty="0" err="1"/>
              <a:t>ὦτα</a:t>
            </a:r>
            <a:r>
              <a:rPr lang="el-GR" dirty="0"/>
              <a:t> </a:t>
            </a:r>
            <a:r>
              <a:rPr lang="el-GR" dirty="0" err="1"/>
              <a:t>γὰρ</a:t>
            </a:r>
            <a:r>
              <a:rPr lang="el-GR" dirty="0"/>
              <a:t> τυγχάνει </a:t>
            </a:r>
            <a:r>
              <a:rPr lang="el-GR" dirty="0" err="1"/>
              <a:t>ἀνθρώποισι</a:t>
            </a:r>
            <a:r>
              <a:rPr lang="el-GR" dirty="0"/>
              <a:t> </a:t>
            </a:r>
            <a:r>
              <a:rPr lang="el-GR" dirty="0" err="1"/>
              <a:t>ἐόντα</a:t>
            </a:r>
            <a:r>
              <a:rPr lang="el-GR" dirty="0"/>
              <a:t> </a:t>
            </a:r>
            <a:r>
              <a:rPr lang="el-GR" dirty="0" err="1"/>
              <a:t>ἀπιστότερα</a:t>
            </a:r>
            <a:r>
              <a:rPr lang="el-GR" dirty="0"/>
              <a:t> </a:t>
            </a:r>
            <a:r>
              <a:rPr lang="el-GR" dirty="0" err="1"/>
              <a:t>ὀφθαλμῶν</a:t>
            </a:r>
            <a:r>
              <a:rPr lang="el-GR" dirty="0"/>
              <a:t>), ποίει </a:t>
            </a:r>
            <a:r>
              <a:rPr lang="el-GR" dirty="0" err="1"/>
              <a:t>ὅκως</a:t>
            </a:r>
            <a:r>
              <a:rPr lang="el-GR" dirty="0"/>
              <a:t> </a:t>
            </a:r>
            <a:r>
              <a:rPr lang="el-GR" dirty="0" err="1"/>
              <a:t>ἐκείνην</a:t>
            </a:r>
            <a:r>
              <a:rPr lang="el-GR" dirty="0"/>
              <a:t> </a:t>
            </a:r>
            <a:r>
              <a:rPr lang="el-GR" dirty="0" err="1"/>
              <a:t>θεήσεαι</a:t>
            </a:r>
            <a:r>
              <a:rPr lang="el-GR" dirty="0"/>
              <a:t> </a:t>
            </a:r>
            <a:r>
              <a:rPr lang="el-GR" dirty="0" err="1"/>
              <a:t>γυμνήν</a:t>
            </a:r>
            <a:r>
              <a:rPr lang="el-GR" dirty="0"/>
              <a:t>. </a:t>
            </a:r>
            <a:endParaRPr lang="en-GR" dirty="0"/>
          </a:p>
        </p:txBody>
      </p:sp>
      <p:sp>
        <p:nvSpPr>
          <p:cNvPr id="4" name="Content Placeholder 3">
            <a:extLst>
              <a:ext uri="{FF2B5EF4-FFF2-40B4-BE49-F238E27FC236}">
                <a16:creationId xmlns:a16="http://schemas.microsoft.com/office/drawing/2014/main" id="{139C1124-8162-F92D-D5B1-EB74575B6A98}"/>
              </a:ext>
            </a:extLst>
          </p:cNvPr>
          <p:cNvSpPr>
            <a:spLocks noGrp="1"/>
          </p:cNvSpPr>
          <p:nvPr>
            <p:ph sz="half" idx="2"/>
          </p:nvPr>
        </p:nvSpPr>
        <p:spPr/>
        <p:txBody>
          <a:bodyPr>
            <a:normAutofit/>
          </a:bodyPr>
          <a:lstStyle/>
          <a:p>
            <a:r>
              <a:rPr lang="el-GR" dirty="0"/>
              <a:t>[1.8.2] Δεν πέρασε πολύς καιρός —γιατί ήταν γραμμένο του </a:t>
            </a:r>
            <a:r>
              <a:rPr lang="el-GR" dirty="0" err="1"/>
              <a:t>Κανδαύλη</a:t>
            </a:r>
            <a:r>
              <a:rPr lang="el-GR" dirty="0"/>
              <a:t> να κακοπάθει— κι έλεγε μια μέρα του </a:t>
            </a:r>
            <a:r>
              <a:rPr lang="el-GR" dirty="0" err="1"/>
              <a:t>Γύγη</a:t>
            </a:r>
            <a:r>
              <a:rPr lang="el-GR" dirty="0"/>
              <a:t> τέτοια λόγια: «</a:t>
            </a:r>
            <a:r>
              <a:rPr lang="el-GR" dirty="0" err="1"/>
              <a:t>Γύγη</a:t>
            </a:r>
            <a:r>
              <a:rPr lang="el-GR" dirty="0"/>
              <a:t>, επειδή δε νομίζω πως πείθεσαι σε όσα σου λέω για την ομορφιά της γυναίκας μου (στα αυτιά συμβαίνει οι άνθρωποι να πιστεύουν λιγότερο </a:t>
            </a:r>
            <a:r>
              <a:rPr lang="el-GR" dirty="0" err="1"/>
              <a:t>απ</a:t>
            </a:r>
            <a:r>
              <a:rPr lang="el-GR" dirty="0"/>
              <a:t>᾽ ό,τι στα μάτια), δέξου να την δεις εκείνη γυμνή». </a:t>
            </a:r>
            <a:endParaRPr lang="en-GR" dirty="0"/>
          </a:p>
        </p:txBody>
      </p:sp>
    </p:spTree>
    <p:extLst>
      <p:ext uri="{BB962C8B-B14F-4D97-AF65-F5344CB8AC3E}">
        <p14:creationId xmlns:p14="http://schemas.microsoft.com/office/powerpoint/2010/main" val="2636060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B4D13-BE65-6BC8-5288-33DED504ED93}"/>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28462065-D959-C030-8B8C-CA3178D41C03}"/>
              </a:ext>
            </a:extLst>
          </p:cNvPr>
          <p:cNvSpPr>
            <a:spLocks noGrp="1"/>
          </p:cNvSpPr>
          <p:nvPr>
            <p:ph sz="half" idx="1"/>
          </p:nvPr>
        </p:nvSpPr>
        <p:spPr/>
        <p:txBody>
          <a:bodyPr>
            <a:normAutofit fontScale="92500" lnSpcReduction="20000"/>
          </a:bodyPr>
          <a:lstStyle/>
          <a:p>
            <a:r>
              <a:rPr lang="el-GR" dirty="0"/>
              <a:t>[1.8.3] </a:t>
            </a:r>
            <a:r>
              <a:rPr lang="el-GR" dirty="0" err="1"/>
              <a:t>ὁ</a:t>
            </a:r>
            <a:r>
              <a:rPr lang="el-GR" dirty="0"/>
              <a:t> </a:t>
            </a:r>
            <a:r>
              <a:rPr lang="el-GR" dirty="0" err="1"/>
              <a:t>δὲ</a:t>
            </a:r>
            <a:r>
              <a:rPr lang="el-GR" dirty="0"/>
              <a:t> μέγα </a:t>
            </a:r>
            <a:r>
              <a:rPr lang="el-GR" dirty="0" err="1"/>
              <a:t>ἀμβώσας</a:t>
            </a:r>
            <a:r>
              <a:rPr lang="el-GR" dirty="0"/>
              <a:t> </a:t>
            </a:r>
            <a:r>
              <a:rPr lang="el-GR" dirty="0" err="1"/>
              <a:t>εἶπε</a:t>
            </a:r>
            <a:r>
              <a:rPr lang="el-GR" dirty="0"/>
              <a:t>· Δέσποτα, τίνα λέγεις </a:t>
            </a:r>
            <a:r>
              <a:rPr lang="el-GR" dirty="0" err="1"/>
              <a:t>λόγον</a:t>
            </a:r>
            <a:r>
              <a:rPr lang="el-GR" dirty="0"/>
              <a:t> </a:t>
            </a:r>
            <a:r>
              <a:rPr lang="el-GR" dirty="0" err="1"/>
              <a:t>οὐκ</a:t>
            </a:r>
            <a:r>
              <a:rPr lang="el-GR" dirty="0"/>
              <a:t> </a:t>
            </a:r>
            <a:r>
              <a:rPr lang="el-GR" dirty="0" err="1"/>
              <a:t>ὑγιέα</a:t>
            </a:r>
            <a:r>
              <a:rPr lang="el-GR" dirty="0"/>
              <a:t>, </a:t>
            </a:r>
            <a:r>
              <a:rPr lang="el-GR" dirty="0" err="1"/>
              <a:t>κελεύων</a:t>
            </a:r>
            <a:r>
              <a:rPr lang="el-GR" dirty="0"/>
              <a:t> με </a:t>
            </a:r>
            <a:r>
              <a:rPr lang="el-GR" dirty="0" err="1"/>
              <a:t>δέσποιναν</a:t>
            </a:r>
            <a:r>
              <a:rPr lang="el-GR" dirty="0"/>
              <a:t> </a:t>
            </a:r>
            <a:r>
              <a:rPr lang="el-GR" dirty="0" err="1"/>
              <a:t>τὴν</a:t>
            </a:r>
            <a:r>
              <a:rPr lang="el-GR" dirty="0"/>
              <a:t> </a:t>
            </a:r>
            <a:r>
              <a:rPr lang="el-GR" dirty="0" err="1"/>
              <a:t>ἐμὴν</a:t>
            </a:r>
            <a:r>
              <a:rPr lang="el-GR" dirty="0"/>
              <a:t> </a:t>
            </a:r>
            <a:r>
              <a:rPr lang="el-GR" dirty="0" err="1"/>
              <a:t>θεήσασθαι</a:t>
            </a:r>
            <a:r>
              <a:rPr lang="el-GR" dirty="0"/>
              <a:t> </a:t>
            </a:r>
            <a:r>
              <a:rPr lang="el-GR" dirty="0" err="1"/>
              <a:t>γυμνήν</a:t>
            </a:r>
            <a:r>
              <a:rPr lang="el-GR" dirty="0"/>
              <a:t>; </a:t>
            </a:r>
            <a:r>
              <a:rPr lang="el-GR" dirty="0" err="1"/>
              <a:t>ἅμα</a:t>
            </a:r>
            <a:r>
              <a:rPr lang="el-GR" dirty="0"/>
              <a:t> </a:t>
            </a:r>
            <a:r>
              <a:rPr lang="el-GR" dirty="0" err="1"/>
              <a:t>δὲ</a:t>
            </a:r>
            <a:r>
              <a:rPr lang="el-GR" dirty="0"/>
              <a:t> </a:t>
            </a:r>
            <a:r>
              <a:rPr lang="el-GR" dirty="0" err="1"/>
              <a:t>κιθῶνι</a:t>
            </a:r>
            <a:r>
              <a:rPr lang="el-GR" dirty="0"/>
              <a:t> </a:t>
            </a:r>
            <a:r>
              <a:rPr lang="el-GR" dirty="0" err="1"/>
              <a:t>ἐκδυομένῳ</a:t>
            </a:r>
            <a:r>
              <a:rPr lang="el-GR" dirty="0"/>
              <a:t> </a:t>
            </a:r>
            <a:r>
              <a:rPr lang="el-GR" dirty="0" err="1"/>
              <a:t>συνεκδύεται</a:t>
            </a:r>
            <a:r>
              <a:rPr lang="el-GR" dirty="0"/>
              <a:t> </a:t>
            </a:r>
            <a:r>
              <a:rPr lang="el-GR" dirty="0" err="1"/>
              <a:t>καὶ</a:t>
            </a:r>
            <a:r>
              <a:rPr lang="el-GR" dirty="0"/>
              <a:t> </a:t>
            </a:r>
            <a:r>
              <a:rPr lang="el-GR" dirty="0" err="1"/>
              <a:t>τὴν</a:t>
            </a:r>
            <a:r>
              <a:rPr lang="el-GR" dirty="0"/>
              <a:t> </a:t>
            </a:r>
            <a:r>
              <a:rPr lang="el-GR" dirty="0" err="1"/>
              <a:t>αἰδῶ</a:t>
            </a:r>
            <a:r>
              <a:rPr lang="el-GR" dirty="0"/>
              <a:t> γυνή.  [1.8.4] πάλαι </a:t>
            </a:r>
            <a:r>
              <a:rPr lang="el-GR" dirty="0" err="1"/>
              <a:t>δὲ</a:t>
            </a:r>
            <a:r>
              <a:rPr lang="el-GR" dirty="0"/>
              <a:t> </a:t>
            </a:r>
            <a:r>
              <a:rPr lang="el-GR" dirty="0" err="1"/>
              <a:t>τὰ</a:t>
            </a:r>
            <a:r>
              <a:rPr lang="el-GR" dirty="0"/>
              <a:t> </a:t>
            </a:r>
            <a:r>
              <a:rPr lang="el-GR" dirty="0" err="1"/>
              <a:t>καλὰ</a:t>
            </a:r>
            <a:r>
              <a:rPr lang="el-GR" dirty="0"/>
              <a:t> </a:t>
            </a:r>
            <a:r>
              <a:rPr lang="el-GR" dirty="0" err="1"/>
              <a:t>ἀνθρώποισι</a:t>
            </a:r>
            <a:r>
              <a:rPr lang="el-GR" dirty="0"/>
              <a:t> </a:t>
            </a:r>
            <a:r>
              <a:rPr lang="el-GR" dirty="0" err="1"/>
              <a:t>ἐξεύρηται</a:t>
            </a:r>
            <a:r>
              <a:rPr lang="el-GR" dirty="0"/>
              <a:t>, </a:t>
            </a:r>
            <a:r>
              <a:rPr lang="el-GR" dirty="0" err="1"/>
              <a:t>ἐκ</a:t>
            </a:r>
            <a:r>
              <a:rPr lang="el-GR" dirty="0"/>
              <a:t> </a:t>
            </a:r>
            <a:r>
              <a:rPr lang="el-GR" dirty="0" err="1"/>
              <a:t>τῶν</a:t>
            </a:r>
            <a:r>
              <a:rPr lang="el-GR" dirty="0"/>
              <a:t> </a:t>
            </a:r>
            <a:r>
              <a:rPr lang="el-GR" dirty="0" err="1"/>
              <a:t>μανθάνειν</a:t>
            </a:r>
            <a:r>
              <a:rPr lang="el-GR" dirty="0"/>
              <a:t> </a:t>
            </a:r>
            <a:r>
              <a:rPr lang="el-GR" dirty="0" err="1"/>
              <a:t>δεῖ</a:t>
            </a:r>
            <a:r>
              <a:rPr lang="el-GR" dirty="0"/>
              <a:t>· </a:t>
            </a:r>
            <a:r>
              <a:rPr lang="el-GR" dirty="0" err="1"/>
              <a:t>ἐν</a:t>
            </a:r>
            <a:r>
              <a:rPr lang="el-GR" dirty="0"/>
              <a:t> </a:t>
            </a:r>
            <a:r>
              <a:rPr lang="el-GR" dirty="0" err="1"/>
              <a:t>τοῖσι</a:t>
            </a:r>
            <a:r>
              <a:rPr lang="el-GR" dirty="0"/>
              <a:t> </a:t>
            </a:r>
            <a:r>
              <a:rPr lang="el-GR" dirty="0" err="1"/>
              <a:t>ἓν</a:t>
            </a:r>
            <a:r>
              <a:rPr lang="el-GR" dirty="0"/>
              <a:t> </a:t>
            </a:r>
            <a:r>
              <a:rPr lang="el-GR" dirty="0" err="1"/>
              <a:t>τόδε</a:t>
            </a:r>
            <a:r>
              <a:rPr lang="el-GR" dirty="0"/>
              <a:t> </a:t>
            </a:r>
            <a:r>
              <a:rPr lang="el-GR" dirty="0" err="1"/>
              <a:t>ἐστί</a:t>
            </a:r>
            <a:r>
              <a:rPr lang="el-GR" dirty="0"/>
              <a:t>, </a:t>
            </a:r>
            <a:r>
              <a:rPr lang="el-GR" dirty="0" err="1"/>
              <a:t>σκοπέειν</a:t>
            </a:r>
            <a:r>
              <a:rPr lang="el-GR" dirty="0"/>
              <a:t> </a:t>
            </a:r>
            <a:r>
              <a:rPr lang="el-GR" dirty="0" err="1"/>
              <a:t>τινὰ</a:t>
            </a:r>
            <a:r>
              <a:rPr lang="el-GR" dirty="0"/>
              <a:t> </a:t>
            </a:r>
            <a:r>
              <a:rPr lang="el-GR" dirty="0" err="1"/>
              <a:t>τὰ</a:t>
            </a:r>
            <a:r>
              <a:rPr lang="el-GR" dirty="0"/>
              <a:t> </a:t>
            </a:r>
            <a:r>
              <a:rPr lang="el-GR" dirty="0" err="1"/>
              <a:t>ἑωυτοῦ</a:t>
            </a:r>
            <a:r>
              <a:rPr lang="el-GR" dirty="0"/>
              <a:t>. </a:t>
            </a:r>
            <a:r>
              <a:rPr lang="el-GR" dirty="0" err="1"/>
              <a:t>ἐγὼ</a:t>
            </a:r>
            <a:r>
              <a:rPr lang="el-GR" dirty="0"/>
              <a:t> </a:t>
            </a:r>
            <a:r>
              <a:rPr lang="el-GR" dirty="0" err="1"/>
              <a:t>δὲ</a:t>
            </a:r>
            <a:r>
              <a:rPr lang="el-GR" dirty="0"/>
              <a:t> πείθομαι </a:t>
            </a:r>
            <a:r>
              <a:rPr lang="el-GR" dirty="0" err="1"/>
              <a:t>ἐκείνην</a:t>
            </a:r>
            <a:r>
              <a:rPr lang="el-GR" dirty="0"/>
              <a:t> </a:t>
            </a:r>
            <a:r>
              <a:rPr lang="el-GR" dirty="0" err="1"/>
              <a:t>εἶναι</a:t>
            </a:r>
            <a:r>
              <a:rPr lang="el-GR" dirty="0"/>
              <a:t> </a:t>
            </a:r>
            <a:r>
              <a:rPr lang="el-GR" dirty="0" err="1"/>
              <a:t>πασέων</a:t>
            </a:r>
            <a:r>
              <a:rPr lang="el-GR" dirty="0"/>
              <a:t> </a:t>
            </a:r>
            <a:r>
              <a:rPr lang="el-GR" dirty="0" err="1"/>
              <a:t>γυναικῶν</a:t>
            </a:r>
            <a:r>
              <a:rPr lang="el-GR" dirty="0"/>
              <a:t> καλλίστην, </a:t>
            </a:r>
            <a:r>
              <a:rPr lang="el-GR" dirty="0" err="1"/>
              <a:t>καί</a:t>
            </a:r>
            <a:r>
              <a:rPr lang="el-GR" dirty="0"/>
              <a:t> </a:t>
            </a:r>
            <a:r>
              <a:rPr lang="el-GR" dirty="0" err="1"/>
              <a:t>σεο</a:t>
            </a:r>
            <a:r>
              <a:rPr lang="el-GR" dirty="0"/>
              <a:t> δέομαι </a:t>
            </a:r>
            <a:r>
              <a:rPr lang="el-GR" dirty="0" err="1"/>
              <a:t>μὴ</a:t>
            </a:r>
            <a:r>
              <a:rPr lang="el-GR" dirty="0"/>
              <a:t> </a:t>
            </a:r>
            <a:r>
              <a:rPr lang="el-GR" dirty="0" err="1"/>
              <a:t>δέεσθαι</a:t>
            </a:r>
            <a:r>
              <a:rPr lang="el-GR" dirty="0"/>
              <a:t> </a:t>
            </a:r>
            <a:r>
              <a:rPr lang="el-GR" dirty="0" err="1"/>
              <a:t>ἀνόμων</a:t>
            </a:r>
            <a:r>
              <a:rPr lang="el-GR" dirty="0"/>
              <a:t>. </a:t>
            </a:r>
            <a:endParaRPr lang="en-GR" dirty="0"/>
          </a:p>
        </p:txBody>
      </p:sp>
      <p:sp>
        <p:nvSpPr>
          <p:cNvPr id="4" name="Content Placeholder 3">
            <a:extLst>
              <a:ext uri="{FF2B5EF4-FFF2-40B4-BE49-F238E27FC236}">
                <a16:creationId xmlns:a16="http://schemas.microsoft.com/office/drawing/2014/main" id="{F51625F4-C902-852D-EE56-F2781FAC1373}"/>
              </a:ext>
            </a:extLst>
          </p:cNvPr>
          <p:cNvSpPr>
            <a:spLocks noGrp="1"/>
          </p:cNvSpPr>
          <p:nvPr>
            <p:ph sz="half" idx="2"/>
          </p:nvPr>
        </p:nvSpPr>
        <p:spPr/>
        <p:txBody>
          <a:bodyPr>
            <a:normAutofit fontScale="92500" lnSpcReduction="20000"/>
          </a:bodyPr>
          <a:lstStyle/>
          <a:p>
            <a:r>
              <a:rPr lang="el-GR" dirty="0"/>
              <a:t>[1.8.3] Αυτός όμως αναφώνησε κι είπε: «Κύριέ μου, τί λόγο αρρωστημένο μού λες, παρακινώντας με, την κυρά μου να την δω γυμνή; Μα από τη στιγμή που μια γυναίκα βγάζει το ρούχο της, αφήνει ακάλυπτη και την ντροπή της. [1.8.4] Από τα παλιά χρόνια βρήκαν οι άνθρωποι γνώμες σοφές, που πρέπει να μας διδάσκουν· μια από αυτές είναι και τούτη: να κοιτάζει καθένας τη δουλειά του. Εγώ δέχομαι πως εκείνη είναι από όλες τις γυναίκες η πιο όμορφη και σου ζητώ να μη ζητάς πράγματα άνομα».</a:t>
            </a:r>
            <a:endParaRPr lang="en-GR" dirty="0"/>
          </a:p>
        </p:txBody>
      </p:sp>
    </p:spTree>
    <p:extLst>
      <p:ext uri="{BB962C8B-B14F-4D97-AF65-F5344CB8AC3E}">
        <p14:creationId xmlns:p14="http://schemas.microsoft.com/office/powerpoint/2010/main" val="2111881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D93D3-1395-B350-2FF3-177F5213C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2E3DC-3ED2-3607-6C58-F30254B4D6D0}"/>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8E91E489-C955-85FF-A50E-5336261218D7}"/>
              </a:ext>
            </a:extLst>
          </p:cNvPr>
          <p:cNvSpPr>
            <a:spLocks noGrp="1"/>
          </p:cNvSpPr>
          <p:nvPr>
            <p:ph sz="half" idx="1"/>
          </p:nvPr>
        </p:nvSpPr>
        <p:spPr/>
        <p:txBody>
          <a:bodyPr>
            <a:normAutofit/>
          </a:bodyPr>
          <a:lstStyle/>
          <a:p>
            <a:r>
              <a:rPr lang="el-GR" dirty="0"/>
              <a:t>[1.9.1] </a:t>
            </a:r>
            <a:r>
              <a:rPr lang="el-GR" dirty="0" err="1"/>
              <a:t>ὁ</a:t>
            </a:r>
            <a:r>
              <a:rPr lang="el-GR" dirty="0"/>
              <a:t> </a:t>
            </a:r>
            <a:r>
              <a:rPr lang="el-GR" dirty="0" err="1"/>
              <a:t>μὲν</a:t>
            </a:r>
            <a:r>
              <a:rPr lang="el-GR" dirty="0"/>
              <a:t> </a:t>
            </a:r>
            <a:r>
              <a:rPr lang="el-GR" dirty="0" err="1"/>
              <a:t>δὴ</a:t>
            </a:r>
            <a:r>
              <a:rPr lang="el-GR" dirty="0"/>
              <a:t> λέγων </a:t>
            </a:r>
            <a:r>
              <a:rPr lang="el-GR" dirty="0" err="1"/>
              <a:t>τοιαῦτα</a:t>
            </a:r>
            <a:r>
              <a:rPr lang="el-GR" dirty="0"/>
              <a:t> </a:t>
            </a:r>
            <a:r>
              <a:rPr lang="el-GR" dirty="0" err="1"/>
              <a:t>ἀπεμάχετο</a:t>
            </a:r>
            <a:r>
              <a:rPr lang="el-GR" dirty="0"/>
              <a:t>, </a:t>
            </a:r>
            <a:r>
              <a:rPr lang="el-GR" dirty="0" err="1"/>
              <a:t>ἀρρωδέων</a:t>
            </a:r>
            <a:r>
              <a:rPr lang="el-GR" dirty="0"/>
              <a:t> </a:t>
            </a:r>
            <a:r>
              <a:rPr lang="el-GR" dirty="0" err="1"/>
              <a:t>μή</a:t>
            </a:r>
            <a:r>
              <a:rPr lang="el-GR" dirty="0"/>
              <a:t> τί </a:t>
            </a:r>
            <a:r>
              <a:rPr lang="el-GR" dirty="0" err="1"/>
              <a:t>οἱ</a:t>
            </a:r>
            <a:r>
              <a:rPr lang="el-GR" dirty="0"/>
              <a:t> </a:t>
            </a:r>
            <a:r>
              <a:rPr lang="el-GR" dirty="0" err="1"/>
              <a:t>ἐξ</a:t>
            </a:r>
            <a:r>
              <a:rPr lang="el-GR" dirty="0"/>
              <a:t> </a:t>
            </a:r>
            <a:r>
              <a:rPr lang="el-GR" dirty="0" err="1"/>
              <a:t>αὐτῶν</a:t>
            </a:r>
            <a:r>
              <a:rPr lang="el-GR" dirty="0"/>
              <a:t> </a:t>
            </a:r>
            <a:r>
              <a:rPr lang="el-GR" dirty="0" err="1"/>
              <a:t>γένηται</a:t>
            </a:r>
            <a:r>
              <a:rPr lang="el-GR" dirty="0"/>
              <a:t> κακόν. </a:t>
            </a:r>
            <a:r>
              <a:rPr lang="el-GR" dirty="0" err="1"/>
              <a:t>ὁ</a:t>
            </a:r>
            <a:r>
              <a:rPr lang="el-GR" dirty="0"/>
              <a:t> δ᾽ </a:t>
            </a:r>
            <a:r>
              <a:rPr lang="el-GR" dirty="0" err="1"/>
              <a:t>ἀμείβετο</a:t>
            </a:r>
            <a:r>
              <a:rPr lang="el-GR" dirty="0"/>
              <a:t> </a:t>
            </a:r>
            <a:r>
              <a:rPr lang="el-GR" dirty="0" err="1"/>
              <a:t>τοισίδε</a:t>
            </a:r>
            <a:r>
              <a:rPr lang="el-GR" dirty="0"/>
              <a:t>· </a:t>
            </a:r>
            <a:r>
              <a:rPr lang="el-GR" dirty="0" err="1"/>
              <a:t>Θάρσει</a:t>
            </a:r>
            <a:r>
              <a:rPr lang="el-GR" dirty="0"/>
              <a:t>, </a:t>
            </a:r>
            <a:r>
              <a:rPr lang="el-GR" dirty="0" err="1"/>
              <a:t>Γύγη</a:t>
            </a:r>
            <a:r>
              <a:rPr lang="el-GR" dirty="0"/>
              <a:t>, </a:t>
            </a:r>
            <a:r>
              <a:rPr lang="el-GR" dirty="0" err="1"/>
              <a:t>καὶ</a:t>
            </a:r>
            <a:r>
              <a:rPr lang="el-GR" dirty="0"/>
              <a:t> </a:t>
            </a:r>
            <a:r>
              <a:rPr lang="el-GR" dirty="0" err="1"/>
              <a:t>μὴ</a:t>
            </a:r>
            <a:r>
              <a:rPr lang="el-GR" dirty="0"/>
              <a:t> </a:t>
            </a:r>
            <a:r>
              <a:rPr lang="el-GR" dirty="0" err="1"/>
              <a:t>φοβεῦ</a:t>
            </a:r>
            <a:r>
              <a:rPr lang="el-GR" dirty="0"/>
              <a:t> μήτε </a:t>
            </a:r>
            <a:r>
              <a:rPr lang="el-GR" dirty="0" err="1"/>
              <a:t>ἐμέ</a:t>
            </a:r>
            <a:r>
              <a:rPr lang="el-GR" dirty="0"/>
              <a:t>, </a:t>
            </a:r>
            <a:r>
              <a:rPr lang="el-GR" dirty="0" err="1"/>
              <a:t>ὥς</a:t>
            </a:r>
            <a:r>
              <a:rPr lang="el-GR" dirty="0"/>
              <a:t> </a:t>
            </a:r>
            <a:r>
              <a:rPr lang="el-GR" dirty="0" err="1"/>
              <a:t>σεο</a:t>
            </a:r>
            <a:r>
              <a:rPr lang="el-GR" dirty="0"/>
              <a:t> </a:t>
            </a:r>
            <a:r>
              <a:rPr lang="el-GR" dirty="0" err="1"/>
              <a:t>πειρώμενος</a:t>
            </a:r>
            <a:r>
              <a:rPr lang="el-GR" dirty="0"/>
              <a:t> λέγω </a:t>
            </a:r>
            <a:r>
              <a:rPr lang="el-GR" dirty="0" err="1"/>
              <a:t>λόγον</a:t>
            </a:r>
            <a:r>
              <a:rPr lang="el-GR" dirty="0"/>
              <a:t> </a:t>
            </a:r>
            <a:r>
              <a:rPr lang="el-GR" dirty="0" err="1"/>
              <a:t>τόνδε</a:t>
            </a:r>
            <a:r>
              <a:rPr lang="el-GR" dirty="0"/>
              <a:t>, μήτε </a:t>
            </a:r>
            <a:r>
              <a:rPr lang="el-GR" dirty="0" err="1"/>
              <a:t>γυναῖκα</a:t>
            </a:r>
            <a:r>
              <a:rPr lang="el-GR" dirty="0"/>
              <a:t> </a:t>
            </a:r>
            <a:r>
              <a:rPr lang="el-GR" dirty="0" err="1"/>
              <a:t>τὴν</a:t>
            </a:r>
            <a:r>
              <a:rPr lang="el-GR" dirty="0"/>
              <a:t> </a:t>
            </a:r>
            <a:r>
              <a:rPr lang="el-GR" dirty="0" err="1"/>
              <a:t>ἐμήν</a:t>
            </a:r>
            <a:r>
              <a:rPr lang="el-GR" dirty="0"/>
              <a:t>, </a:t>
            </a:r>
            <a:r>
              <a:rPr lang="el-GR" dirty="0" err="1"/>
              <a:t>μή</a:t>
            </a:r>
            <a:r>
              <a:rPr lang="el-GR" dirty="0"/>
              <a:t> τί τοι </a:t>
            </a:r>
            <a:r>
              <a:rPr lang="el-GR" dirty="0" err="1"/>
              <a:t>ἐξ</a:t>
            </a:r>
            <a:r>
              <a:rPr lang="el-GR" dirty="0"/>
              <a:t> </a:t>
            </a:r>
            <a:r>
              <a:rPr lang="el-GR" dirty="0" err="1"/>
              <a:t>αὐτῆς</a:t>
            </a:r>
            <a:r>
              <a:rPr lang="el-GR" dirty="0"/>
              <a:t> </a:t>
            </a:r>
            <a:r>
              <a:rPr lang="el-GR" dirty="0" err="1"/>
              <a:t>γένηται</a:t>
            </a:r>
            <a:r>
              <a:rPr lang="el-GR" dirty="0"/>
              <a:t> </a:t>
            </a:r>
            <a:r>
              <a:rPr lang="el-GR" dirty="0" err="1"/>
              <a:t>βλάβος</a:t>
            </a:r>
            <a:r>
              <a:rPr lang="el-GR" dirty="0"/>
              <a:t>· </a:t>
            </a:r>
            <a:r>
              <a:rPr lang="el-GR" dirty="0" err="1"/>
              <a:t>ἀρχὴν</a:t>
            </a:r>
            <a:r>
              <a:rPr lang="el-GR" dirty="0"/>
              <a:t> </a:t>
            </a:r>
            <a:r>
              <a:rPr lang="el-GR" dirty="0" err="1"/>
              <a:t>γὰρ</a:t>
            </a:r>
            <a:r>
              <a:rPr lang="el-GR" dirty="0"/>
              <a:t> </a:t>
            </a:r>
            <a:r>
              <a:rPr lang="el-GR" dirty="0" err="1"/>
              <a:t>ἐγὼ</a:t>
            </a:r>
            <a:r>
              <a:rPr lang="el-GR" dirty="0"/>
              <a:t> </a:t>
            </a:r>
            <a:r>
              <a:rPr lang="el-GR" dirty="0" err="1"/>
              <a:t>μηχανήσομαι</a:t>
            </a:r>
            <a:r>
              <a:rPr lang="el-GR" dirty="0"/>
              <a:t> </a:t>
            </a:r>
            <a:r>
              <a:rPr lang="el-GR" dirty="0" err="1"/>
              <a:t>οὕτω</a:t>
            </a:r>
            <a:r>
              <a:rPr lang="el-GR" dirty="0"/>
              <a:t> </a:t>
            </a:r>
            <a:r>
              <a:rPr lang="el-GR" dirty="0" err="1"/>
              <a:t>ὥστε</a:t>
            </a:r>
            <a:r>
              <a:rPr lang="el-GR" dirty="0"/>
              <a:t> </a:t>
            </a:r>
            <a:r>
              <a:rPr lang="el-GR" dirty="0" err="1"/>
              <a:t>μηδὲ</a:t>
            </a:r>
            <a:r>
              <a:rPr lang="el-GR" dirty="0"/>
              <a:t> </a:t>
            </a:r>
            <a:r>
              <a:rPr lang="el-GR" dirty="0" err="1"/>
              <a:t>μαθεῖν</a:t>
            </a:r>
            <a:r>
              <a:rPr lang="el-GR" dirty="0"/>
              <a:t> </a:t>
            </a:r>
            <a:r>
              <a:rPr lang="el-GR" dirty="0" err="1"/>
              <a:t>μιν</a:t>
            </a:r>
            <a:r>
              <a:rPr lang="el-GR" dirty="0"/>
              <a:t> </a:t>
            </a:r>
            <a:r>
              <a:rPr lang="el-GR" dirty="0" err="1"/>
              <a:t>ὀφθεῖσαν</a:t>
            </a:r>
            <a:r>
              <a:rPr lang="el-GR" dirty="0"/>
              <a:t> </a:t>
            </a:r>
            <a:r>
              <a:rPr lang="el-GR" dirty="0" err="1"/>
              <a:t>ὑπὸ</a:t>
            </a:r>
            <a:r>
              <a:rPr lang="el-GR" dirty="0"/>
              <a:t> </a:t>
            </a:r>
            <a:r>
              <a:rPr lang="el-GR" dirty="0" err="1"/>
              <a:t>σεῦ</a:t>
            </a:r>
            <a:r>
              <a:rPr lang="el-GR" dirty="0"/>
              <a:t>. </a:t>
            </a:r>
            <a:endParaRPr lang="en-GR" dirty="0"/>
          </a:p>
        </p:txBody>
      </p:sp>
      <p:sp>
        <p:nvSpPr>
          <p:cNvPr id="4" name="Content Placeholder 3">
            <a:extLst>
              <a:ext uri="{FF2B5EF4-FFF2-40B4-BE49-F238E27FC236}">
                <a16:creationId xmlns:a16="http://schemas.microsoft.com/office/drawing/2014/main" id="{8A4CF9D1-1065-649C-929E-6DF60E297842}"/>
              </a:ext>
            </a:extLst>
          </p:cNvPr>
          <p:cNvSpPr>
            <a:spLocks noGrp="1"/>
          </p:cNvSpPr>
          <p:nvPr>
            <p:ph sz="half" idx="2"/>
          </p:nvPr>
        </p:nvSpPr>
        <p:spPr/>
        <p:txBody>
          <a:bodyPr>
            <a:normAutofit/>
          </a:bodyPr>
          <a:lstStyle/>
          <a:p>
            <a:r>
              <a:rPr lang="el-GR" dirty="0"/>
              <a:t>[1.9.1] Έτσι μιλώντας πάσχιζε να το αποφύγει, από φόβο μήπως τον βρει κάποιο κακό. Όμως εκείνος του απαντούσε μ᾽ αυτά τα λόγια: «Θάρρος, </a:t>
            </a:r>
            <a:r>
              <a:rPr lang="el-GR" dirty="0" err="1"/>
              <a:t>Γύγη</a:t>
            </a:r>
            <a:r>
              <a:rPr lang="el-GR" dirty="0"/>
              <a:t>, και μη φοβάσαι ούτε εμένα, πως ίσως θέλοντας να σε δοκιμάσω κάνω μια τέτοια πρόταση, ούτε τη γυναίκα μου, μήπως από κείνη σε βρει κάποιο κακό· θα μηχανευτώ έναν τρόπο να μην καταλάβει ότι την είδες. </a:t>
            </a:r>
            <a:endParaRPr lang="en-GR" dirty="0"/>
          </a:p>
        </p:txBody>
      </p:sp>
    </p:spTree>
    <p:extLst>
      <p:ext uri="{BB962C8B-B14F-4D97-AF65-F5344CB8AC3E}">
        <p14:creationId xmlns:p14="http://schemas.microsoft.com/office/powerpoint/2010/main" val="2024827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82767-EE5E-1AE6-A474-3606588C6F29}"/>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5620101F-6B53-9AF0-2899-B8AB08BD93AC}"/>
              </a:ext>
            </a:extLst>
          </p:cNvPr>
          <p:cNvSpPr>
            <a:spLocks noGrp="1"/>
          </p:cNvSpPr>
          <p:nvPr>
            <p:ph sz="half" idx="1"/>
          </p:nvPr>
        </p:nvSpPr>
        <p:spPr/>
        <p:txBody>
          <a:bodyPr/>
          <a:lstStyle/>
          <a:p>
            <a:r>
              <a:rPr lang="el-GR" dirty="0"/>
              <a:t>[1.9.2] </a:t>
            </a:r>
            <a:r>
              <a:rPr lang="el-GR" dirty="0" err="1"/>
              <a:t>ἐγὼ</a:t>
            </a:r>
            <a:r>
              <a:rPr lang="el-GR" dirty="0"/>
              <a:t> γάρ σε </a:t>
            </a:r>
            <a:r>
              <a:rPr lang="el-GR" dirty="0" err="1"/>
              <a:t>ἐς</a:t>
            </a:r>
            <a:r>
              <a:rPr lang="el-GR" dirty="0"/>
              <a:t> </a:t>
            </a:r>
            <a:r>
              <a:rPr lang="el-GR" dirty="0" err="1"/>
              <a:t>τὸ</a:t>
            </a:r>
            <a:r>
              <a:rPr lang="el-GR" dirty="0"/>
              <a:t> </a:t>
            </a:r>
            <a:r>
              <a:rPr lang="el-GR" dirty="0" err="1"/>
              <a:t>οἴκημα</a:t>
            </a:r>
            <a:r>
              <a:rPr lang="el-GR" dirty="0"/>
              <a:t> </a:t>
            </a:r>
            <a:r>
              <a:rPr lang="el-GR" dirty="0" err="1"/>
              <a:t>ἐν</a:t>
            </a:r>
            <a:r>
              <a:rPr lang="el-GR" dirty="0"/>
              <a:t> </a:t>
            </a:r>
            <a:r>
              <a:rPr lang="el-GR" dirty="0" err="1"/>
              <a:t>τῷ</a:t>
            </a:r>
            <a:r>
              <a:rPr lang="el-GR" dirty="0"/>
              <a:t> </a:t>
            </a:r>
            <a:r>
              <a:rPr lang="el-GR" dirty="0" err="1"/>
              <a:t>κοιμώμεθα</a:t>
            </a:r>
            <a:r>
              <a:rPr lang="el-GR" dirty="0"/>
              <a:t> </a:t>
            </a:r>
            <a:r>
              <a:rPr lang="el-GR" dirty="0" err="1"/>
              <a:t>ὄπισθε</a:t>
            </a:r>
            <a:r>
              <a:rPr lang="el-GR" dirty="0"/>
              <a:t> </a:t>
            </a:r>
            <a:r>
              <a:rPr lang="el-GR" dirty="0" err="1"/>
              <a:t>τῆς</a:t>
            </a:r>
            <a:r>
              <a:rPr lang="el-GR" dirty="0"/>
              <a:t> </a:t>
            </a:r>
            <a:r>
              <a:rPr lang="el-GR" dirty="0" err="1"/>
              <a:t>ἀνοιγομένης</a:t>
            </a:r>
            <a:r>
              <a:rPr lang="el-GR" dirty="0"/>
              <a:t> </a:t>
            </a:r>
            <a:r>
              <a:rPr lang="el-GR" dirty="0" err="1"/>
              <a:t>θύρης</a:t>
            </a:r>
            <a:r>
              <a:rPr lang="el-GR" dirty="0"/>
              <a:t> στήσω· </a:t>
            </a:r>
            <a:r>
              <a:rPr lang="el-GR" dirty="0" err="1"/>
              <a:t>μετὰ</a:t>
            </a:r>
            <a:r>
              <a:rPr lang="el-GR" dirty="0"/>
              <a:t> δ᾽ </a:t>
            </a:r>
            <a:r>
              <a:rPr lang="el-GR" dirty="0" err="1"/>
              <a:t>ἐμὲ</a:t>
            </a:r>
            <a:r>
              <a:rPr lang="el-GR" dirty="0"/>
              <a:t> </a:t>
            </a:r>
            <a:r>
              <a:rPr lang="el-GR" dirty="0" err="1"/>
              <a:t>ἐσελθόντα</a:t>
            </a:r>
            <a:r>
              <a:rPr lang="el-GR" dirty="0"/>
              <a:t> </a:t>
            </a:r>
            <a:r>
              <a:rPr lang="el-GR" dirty="0" err="1"/>
              <a:t>παρέσται</a:t>
            </a:r>
            <a:r>
              <a:rPr lang="el-GR" dirty="0"/>
              <a:t> </a:t>
            </a:r>
            <a:r>
              <a:rPr lang="el-GR" dirty="0" err="1"/>
              <a:t>καὶ</a:t>
            </a:r>
            <a:r>
              <a:rPr lang="el-GR" dirty="0"/>
              <a:t> </a:t>
            </a:r>
            <a:r>
              <a:rPr lang="el-GR" dirty="0" err="1"/>
              <a:t>ἡ</a:t>
            </a:r>
            <a:r>
              <a:rPr lang="el-GR" dirty="0"/>
              <a:t> </a:t>
            </a:r>
            <a:r>
              <a:rPr lang="el-GR" dirty="0" err="1"/>
              <a:t>γυνὴ</a:t>
            </a:r>
            <a:r>
              <a:rPr lang="el-GR" dirty="0"/>
              <a:t> </a:t>
            </a:r>
            <a:r>
              <a:rPr lang="el-GR" dirty="0" err="1"/>
              <a:t>ἡ</a:t>
            </a:r>
            <a:r>
              <a:rPr lang="el-GR" dirty="0"/>
              <a:t> </a:t>
            </a:r>
            <a:r>
              <a:rPr lang="el-GR" dirty="0" err="1"/>
              <a:t>ἐμὴ</a:t>
            </a:r>
            <a:r>
              <a:rPr lang="el-GR" dirty="0"/>
              <a:t> </a:t>
            </a:r>
            <a:r>
              <a:rPr lang="el-GR" dirty="0" err="1"/>
              <a:t>ἐς</a:t>
            </a:r>
            <a:r>
              <a:rPr lang="el-GR" dirty="0"/>
              <a:t> </a:t>
            </a:r>
            <a:r>
              <a:rPr lang="el-GR" dirty="0" err="1"/>
              <a:t>κοῖτον</a:t>
            </a:r>
            <a:r>
              <a:rPr lang="el-GR" dirty="0"/>
              <a:t>. </a:t>
            </a:r>
            <a:r>
              <a:rPr lang="el-GR" dirty="0" err="1"/>
              <a:t>κεῖται</a:t>
            </a:r>
            <a:r>
              <a:rPr lang="el-GR" dirty="0"/>
              <a:t> </a:t>
            </a:r>
            <a:r>
              <a:rPr lang="el-GR" dirty="0" err="1"/>
              <a:t>δὲ</a:t>
            </a:r>
            <a:r>
              <a:rPr lang="el-GR" dirty="0"/>
              <a:t> </a:t>
            </a:r>
            <a:r>
              <a:rPr lang="el-GR" dirty="0" err="1"/>
              <a:t>ἀγχοῦ</a:t>
            </a:r>
            <a:r>
              <a:rPr lang="el-GR" dirty="0"/>
              <a:t> </a:t>
            </a:r>
            <a:r>
              <a:rPr lang="el-GR" dirty="0" err="1"/>
              <a:t>τῆς</a:t>
            </a:r>
            <a:r>
              <a:rPr lang="el-GR" dirty="0"/>
              <a:t> </a:t>
            </a:r>
            <a:r>
              <a:rPr lang="el-GR" dirty="0" err="1"/>
              <a:t>ἐσόδου</a:t>
            </a:r>
            <a:r>
              <a:rPr lang="el-GR" dirty="0"/>
              <a:t> θρόνος· </a:t>
            </a:r>
            <a:r>
              <a:rPr lang="el-GR" dirty="0" err="1"/>
              <a:t>ἐπὶ</a:t>
            </a:r>
            <a:r>
              <a:rPr lang="el-GR" dirty="0"/>
              <a:t> </a:t>
            </a:r>
            <a:r>
              <a:rPr lang="el-GR" dirty="0" err="1"/>
              <a:t>τοῦτον</a:t>
            </a:r>
            <a:r>
              <a:rPr lang="el-GR" dirty="0"/>
              <a:t> </a:t>
            </a:r>
            <a:r>
              <a:rPr lang="el-GR" dirty="0" err="1"/>
              <a:t>τῶν</a:t>
            </a:r>
            <a:r>
              <a:rPr lang="el-GR" dirty="0"/>
              <a:t> </a:t>
            </a:r>
            <a:r>
              <a:rPr lang="el-GR" dirty="0" err="1"/>
              <a:t>ἱματίων</a:t>
            </a:r>
            <a:r>
              <a:rPr lang="el-GR" dirty="0"/>
              <a:t> </a:t>
            </a:r>
            <a:r>
              <a:rPr lang="el-GR" dirty="0" err="1"/>
              <a:t>κατὰ</a:t>
            </a:r>
            <a:r>
              <a:rPr lang="el-GR" dirty="0"/>
              <a:t> </a:t>
            </a:r>
            <a:r>
              <a:rPr lang="el-GR" dirty="0" err="1"/>
              <a:t>ἓν</a:t>
            </a:r>
            <a:r>
              <a:rPr lang="el-GR" dirty="0"/>
              <a:t> </a:t>
            </a:r>
            <a:r>
              <a:rPr lang="el-GR" dirty="0" err="1"/>
              <a:t>ἕκαστον</a:t>
            </a:r>
            <a:r>
              <a:rPr lang="el-GR" dirty="0"/>
              <a:t> </a:t>
            </a:r>
            <a:r>
              <a:rPr lang="el-GR" dirty="0" err="1"/>
              <a:t>ἐκδύνουσα</a:t>
            </a:r>
            <a:r>
              <a:rPr lang="el-GR" dirty="0"/>
              <a:t> </a:t>
            </a:r>
            <a:r>
              <a:rPr lang="el-GR" dirty="0" err="1"/>
              <a:t>θήσει</a:t>
            </a:r>
            <a:r>
              <a:rPr lang="el-GR" dirty="0"/>
              <a:t> </a:t>
            </a:r>
            <a:r>
              <a:rPr lang="el-GR" dirty="0" err="1"/>
              <a:t>καὶ</a:t>
            </a:r>
            <a:r>
              <a:rPr lang="el-GR" dirty="0"/>
              <a:t> </a:t>
            </a:r>
            <a:r>
              <a:rPr lang="el-GR" dirty="0" err="1"/>
              <a:t>κατ</a:t>
            </a:r>
            <a:r>
              <a:rPr lang="el-GR" dirty="0"/>
              <a:t>᾽ </a:t>
            </a:r>
            <a:r>
              <a:rPr lang="el-GR" dirty="0" err="1"/>
              <a:t>ἡσυχίην</a:t>
            </a:r>
            <a:r>
              <a:rPr lang="el-GR" dirty="0"/>
              <a:t> </a:t>
            </a:r>
            <a:r>
              <a:rPr lang="el-GR" dirty="0" err="1"/>
              <a:t>πολλὴν</a:t>
            </a:r>
            <a:r>
              <a:rPr lang="el-GR" dirty="0"/>
              <a:t> </a:t>
            </a:r>
            <a:r>
              <a:rPr lang="el-GR" dirty="0" err="1"/>
              <a:t>παρέξει</a:t>
            </a:r>
            <a:r>
              <a:rPr lang="el-GR" dirty="0"/>
              <a:t> τοι </a:t>
            </a:r>
            <a:r>
              <a:rPr lang="el-GR" dirty="0" err="1"/>
              <a:t>θεήσασθαι</a:t>
            </a:r>
            <a:r>
              <a:rPr lang="el-GR" dirty="0"/>
              <a:t>. </a:t>
            </a:r>
            <a:endParaRPr lang="en-GR" dirty="0"/>
          </a:p>
        </p:txBody>
      </p:sp>
      <p:sp>
        <p:nvSpPr>
          <p:cNvPr id="4" name="Content Placeholder 3">
            <a:extLst>
              <a:ext uri="{FF2B5EF4-FFF2-40B4-BE49-F238E27FC236}">
                <a16:creationId xmlns:a16="http://schemas.microsoft.com/office/drawing/2014/main" id="{594139D7-542A-FC79-3601-96F7F22F5DA0}"/>
              </a:ext>
            </a:extLst>
          </p:cNvPr>
          <p:cNvSpPr>
            <a:spLocks noGrp="1"/>
          </p:cNvSpPr>
          <p:nvPr>
            <p:ph sz="half" idx="2"/>
          </p:nvPr>
        </p:nvSpPr>
        <p:spPr/>
        <p:txBody>
          <a:bodyPr/>
          <a:lstStyle/>
          <a:p>
            <a:r>
              <a:rPr lang="el-GR" dirty="0"/>
              <a:t>[1.9.2] γιατί εγώ θα σε βάλω μέσα στο δωμάτιο που κοιμόμαστε, πίσω από το ανοιχτό θυρόφυλλο· αμέσως μετά από μένα θα έρθει και η γυναίκα μου για ύπνο. Βρίσκεται κοντά στην είσοδο ένα θρονί· πάνω σ᾽ αυτό βγάζοντας ένα προς ένα τα ρούχα της θα τα αποθέσει, και θα μπορέσεις με όλη σου την ησυχία να τη θαυμάσεις. </a:t>
            </a:r>
            <a:endParaRPr lang="en-GR" dirty="0"/>
          </a:p>
        </p:txBody>
      </p:sp>
    </p:spTree>
    <p:extLst>
      <p:ext uri="{BB962C8B-B14F-4D97-AF65-F5344CB8AC3E}">
        <p14:creationId xmlns:p14="http://schemas.microsoft.com/office/powerpoint/2010/main" val="152137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47C08-2F95-4293-D03A-0F0419031532}"/>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4D60056B-9859-5DE4-4AEA-DA942C3B7A0C}"/>
              </a:ext>
            </a:extLst>
          </p:cNvPr>
          <p:cNvSpPr>
            <a:spLocks noGrp="1"/>
          </p:cNvSpPr>
          <p:nvPr>
            <p:ph sz="half" idx="1"/>
          </p:nvPr>
        </p:nvSpPr>
        <p:spPr/>
        <p:txBody>
          <a:bodyPr>
            <a:normAutofit fontScale="92500" lnSpcReduction="10000"/>
          </a:bodyPr>
          <a:lstStyle/>
          <a:p>
            <a:r>
              <a:rPr lang="el-GR" dirty="0"/>
              <a:t>[1.9.3] </a:t>
            </a:r>
            <a:r>
              <a:rPr lang="el-GR" dirty="0" err="1"/>
              <a:t>ἐπεὰν</a:t>
            </a:r>
            <a:r>
              <a:rPr lang="el-GR" dirty="0"/>
              <a:t> </a:t>
            </a:r>
            <a:r>
              <a:rPr lang="el-GR" dirty="0" err="1"/>
              <a:t>δὲ</a:t>
            </a:r>
            <a:r>
              <a:rPr lang="el-GR" dirty="0"/>
              <a:t> </a:t>
            </a:r>
            <a:r>
              <a:rPr lang="el-GR" dirty="0" err="1"/>
              <a:t>ἀπὸ</a:t>
            </a:r>
            <a:r>
              <a:rPr lang="el-GR" dirty="0"/>
              <a:t> </a:t>
            </a:r>
            <a:r>
              <a:rPr lang="el-GR" dirty="0" err="1"/>
              <a:t>τοῦ</a:t>
            </a:r>
            <a:r>
              <a:rPr lang="el-GR" dirty="0"/>
              <a:t> θρόνου </a:t>
            </a:r>
            <a:r>
              <a:rPr lang="el-GR" dirty="0" err="1"/>
              <a:t>στίχῃ</a:t>
            </a:r>
            <a:r>
              <a:rPr lang="el-GR" dirty="0"/>
              <a:t> </a:t>
            </a:r>
            <a:r>
              <a:rPr lang="el-GR" dirty="0" err="1"/>
              <a:t>ἐπὶ</a:t>
            </a:r>
            <a:r>
              <a:rPr lang="el-GR" dirty="0"/>
              <a:t> </a:t>
            </a:r>
            <a:r>
              <a:rPr lang="el-GR" dirty="0" err="1"/>
              <a:t>τὴν</a:t>
            </a:r>
            <a:r>
              <a:rPr lang="el-GR" dirty="0"/>
              <a:t> </a:t>
            </a:r>
            <a:r>
              <a:rPr lang="el-GR" dirty="0" err="1"/>
              <a:t>εὐνὴν</a:t>
            </a:r>
            <a:r>
              <a:rPr lang="el-GR" dirty="0"/>
              <a:t> </a:t>
            </a:r>
            <a:r>
              <a:rPr lang="el-GR" dirty="0" err="1"/>
              <a:t>κατὰ</a:t>
            </a:r>
            <a:r>
              <a:rPr lang="el-GR" dirty="0"/>
              <a:t> νώτου τε </a:t>
            </a:r>
            <a:r>
              <a:rPr lang="el-GR" dirty="0" err="1"/>
              <a:t>αὐτῆς</a:t>
            </a:r>
            <a:r>
              <a:rPr lang="el-GR" dirty="0"/>
              <a:t> </a:t>
            </a:r>
            <a:r>
              <a:rPr lang="el-GR" dirty="0" err="1"/>
              <a:t>γένῃ</a:t>
            </a:r>
            <a:r>
              <a:rPr lang="el-GR" dirty="0"/>
              <a:t>, </a:t>
            </a:r>
            <a:r>
              <a:rPr lang="el-GR" dirty="0" err="1"/>
              <a:t>σοὶ</a:t>
            </a:r>
            <a:r>
              <a:rPr lang="el-GR" dirty="0"/>
              <a:t> </a:t>
            </a:r>
            <a:r>
              <a:rPr lang="el-GR" dirty="0" err="1"/>
              <a:t>μελέτω</a:t>
            </a:r>
            <a:r>
              <a:rPr lang="el-GR" dirty="0"/>
              <a:t> </a:t>
            </a:r>
            <a:r>
              <a:rPr lang="el-GR" dirty="0" err="1"/>
              <a:t>τὸ</a:t>
            </a:r>
            <a:r>
              <a:rPr lang="el-GR" dirty="0"/>
              <a:t> </a:t>
            </a:r>
            <a:r>
              <a:rPr lang="el-GR" dirty="0" err="1"/>
              <a:t>ἐνθεῦτεν</a:t>
            </a:r>
            <a:r>
              <a:rPr lang="el-GR" dirty="0"/>
              <a:t> </a:t>
            </a:r>
            <a:r>
              <a:rPr lang="el-GR" dirty="0" err="1"/>
              <a:t>ὅκως</a:t>
            </a:r>
            <a:r>
              <a:rPr lang="el-GR" dirty="0"/>
              <a:t> </a:t>
            </a:r>
            <a:r>
              <a:rPr lang="el-GR" dirty="0" err="1"/>
              <a:t>μή</a:t>
            </a:r>
            <a:r>
              <a:rPr lang="el-GR" dirty="0"/>
              <a:t> σε </a:t>
            </a:r>
            <a:r>
              <a:rPr lang="el-GR" dirty="0" err="1"/>
              <a:t>ὄψεται</a:t>
            </a:r>
            <a:r>
              <a:rPr lang="el-GR" dirty="0"/>
              <a:t> </a:t>
            </a:r>
            <a:r>
              <a:rPr lang="el-GR" dirty="0" err="1"/>
              <a:t>ἰόντα</a:t>
            </a:r>
            <a:r>
              <a:rPr lang="el-GR" dirty="0"/>
              <a:t> </a:t>
            </a:r>
            <a:r>
              <a:rPr lang="el-GR" dirty="0" err="1"/>
              <a:t>διὰ</a:t>
            </a:r>
            <a:r>
              <a:rPr lang="el-GR" dirty="0"/>
              <a:t> </a:t>
            </a:r>
            <a:r>
              <a:rPr lang="el-GR" dirty="0" err="1"/>
              <a:t>θυρέων</a:t>
            </a:r>
            <a:r>
              <a:rPr lang="el-GR" dirty="0"/>
              <a:t>. [1.10.1] </a:t>
            </a:r>
            <a:r>
              <a:rPr lang="el-GR" dirty="0" err="1"/>
              <a:t>ὁ</a:t>
            </a:r>
            <a:r>
              <a:rPr lang="el-GR" dirty="0"/>
              <a:t> </a:t>
            </a:r>
            <a:r>
              <a:rPr lang="el-GR" dirty="0" err="1"/>
              <a:t>μὲν</a:t>
            </a:r>
            <a:r>
              <a:rPr lang="el-GR" dirty="0"/>
              <a:t> </a:t>
            </a:r>
            <a:r>
              <a:rPr lang="el-GR" dirty="0" err="1"/>
              <a:t>δή</a:t>
            </a:r>
            <a:r>
              <a:rPr lang="el-GR" dirty="0"/>
              <a:t>, </a:t>
            </a:r>
            <a:r>
              <a:rPr lang="el-GR" dirty="0" err="1"/>
              <a:t>ὡς</a:t>
            </a:r>
            <a:r>
              <a:rPr lang="el-GR" dirty="0"/>
              <a:t> </a:t>
            </a:r>
            <a:r>
              <a:rPr lang="el-GR" dirty="0" err="1"/>
              <a:t>οὐκ</a:t>
            </a:r>
            <a:r>
              <a:rPr lang="el-GR" dirty="0"/>
              <a:t> </a:t>
            </a:r>
            <a:r>
              <a:rPr lang="el-GR" dirty="0" err="1"/>
              <a:t>ἐδύνατο</a:t>
            </a:r>
            <a:r>
              <a:rPr lang="el-GR" dirty="0"/>
              <a:t> </a:t>
            </a:r>
            <a:r>
              <a:rPr lang="el-GR" dirty="0" err="1"/>
              <a:t>διαφυγεῖν</a:t>
            </a:r>
            <a:r>
              <a:rPr lang="el-GR" dirty="0"/>
              <a:t>, </a:t>
            </a:r>
            <a:r>
              <a:rPr lang="el-GR" dirty="0" err="1"/>
              <a:t>ἦν</a:t>
            </a:r>
            <a:r>
              <a:rPr lang="el-GR" dirty="0"/>
              <a:t> </a:t>
            </a:r>
            <a:r>
              <a:rPr lang="el-GR" dirty="0" err="1"/>
              <a:t>ἕτοιμος</a:t>
            </a:r>
            <a:r>
              <a:rPr lang="el-GR" dirty="0"/>
              <a:t>· </a:t>
            </a:r>
            <a:r>
              <a:rPr lang="el-GR" dirty="0" err="1"/>
              <a:t>ὁ</a:t>
            </a:r>
            <a:r>
              <a:rPr lang="el-GR" dirty="0"/>
              <a:t> </a:t>
            </a:r>
            <a:r>
              <a:rPr lang="el-GR" dirty="0" err="1"/>
              <a:t>δὲ</a:t>
            </a:r>
            <a:r>
              <a:rPr lang="el-GR" dirty="0"/>
              <a:t> </a:t>
            </a:r>
            <a:r>
              <a:rPr lang="el-GR" dirty="0" err="1"/>
              <a:t>Κανδαύλης</a:t>
            </a:r>
            <a:r>
              <a:rPr lang="el-GR" dirty="0"/>
              <a:t>, </a:t>
            </a:r>
            <a:r>
              <a:rPr lang="el-GR" dirty="0" err="1"/>
              <a:t>ἐπεὶ</a:t>
            </a:r>
            <a:r>
              <a:rPr lang="el-GR" dirty="0"/>
              <a:t> </a:t>
            </a:r>
            <a:r>
              <a:rPr lang="el-GR" dirty="0" err="1"/>
              <a:t>ἐδόκεε</a:t>
            </a:r>
            <a:r>
              <a:rPr lang="el-GR" dirty="0"/>
              <a:t> </a:t>
            </a:r>
            <a:r>
              <a:rPr lang="el-GR" dirty="0" err="1"/>
              <a:t>ὥρη</a:t>
            </a:r>
            <a:r>
              <a:rPr lang="el-GR" dirty="0"/>
              <a:t> </a:t>
            </a:r>
            <a:r>
              <a:rPr lang="el-GR" dirty="0" err="1"/>
              <a:t>τῆς</a:t>
            </a:r>
            <a:r>
              <a:rPr lang="el-GR" dirty="0"/>
              <a:t> κοίτης </a:t>
            </a:r>
            <a:r>
              <a:rPr lang="el-GR" dirty="0" err="1"/>
              <a:t>εἶναι</a:t>
            </a:r>
            <a:r>
              <a:rPr lang="el-GR" dirty="0"/>
              <a:t>, </a:t>
            </a:r>
            <a:r>
              <a:rPr lang="el-GR" dirty="0" err="1"/>
              <a:t>ἤγαγε</a:t>
            </a:r>
            <a:r>
              <a:rPr lang="el-GR" dirty="0"/>
              <a:t> </a:t>
            </a:r>
            <a:r>
              <a:rPr lang="el-GR" dirty="0" err="1"/>
              <a:t>τὸν</a:t>
            </a:r>
            <a:r>
              <a:rPr lang="el-GR" dirty="0"/>
              <a:t> </a:t>
            </a:r>
            <a:r>
              <a:rPr lang="el-GR" dirty="0" err="1"/>
              <a:t>Γύγεα</a:t>
            </a:r>
            <a:r>
              <a:rPr lang="el-GR" dirty="0"/>
              <a:t> </a:t>
            </a:r>
            <a:r>
              <a:rPr lang="el-GR" dirty="0" err="1"/>
              <a:t>ἐς</a:t>
            </a:r>
            <a:r>
              <a:rPr lang="el-GR" dirty="0"/>
              <a:t> </a:t>
            </a:r>
            <a:r>
              <a:rPr lang="el-GR" dirty="0" err="1"/>
              <a:t>τὸ</a:t>
            </a:r>
            <a:r>
              <a:rPr lang="el-GR" dirty="0"/>
              <a:t> </a:t>
            </a:r>
            <a:r>
              <a:rPr lang="el-GR" dirty="0" err="1"/>
              <a:t>οἴκημα</a:t>
            </a:r>
            <a:r>
              <a:rPr lang="el-GR" dirty="0"/>
              <a:t>, </a:t>
            </a:r>
            <a:r>
              <a:rPr lang="el-GR" dirty="0" err="1"/>
              <a:t>καὶ</a:t>
            </a:r>
            <a:r>
              <a:rPr lang="el-GR" dirty="0"/>
              <a:t> </a:t>
            </a:r>
            <a:r>
              <a:rPr lang="el-GR" dirty="0" err="1"/>
              <a:t>μετὰ</a:t>
            </a:r>
            <a:r>
              <a:rPr lang="el-GR" dirty="0"/>
              <a:t> </a:t>
            </a:r>
            <a:r>
              <a:rPr lang="el-GR" dirty="0" err="1"/>
              <a:t>ταῦτα</a:t>
            </a:r>
            <a:r>
              <a:rPr lang="el-GR" dirty="0"/>
              <a:t> </a:t>
            </a:r>
            <a:r>
              <a:rPr lang="el-GR" dirty="0" err="1"/>
              <a:t>αὐτίκα</a:t>
            </a:r>
            <a:r>
              <a:rPr lang="el-GR" dirty="0"/>
              <a:t> </a:t>
            </a:r>
            <a:r>
              <a:rPr lang="el-GR" dirty="0" err="1"/>
              <a:t>παρῆν</a:t>
            </a:r>
            <a:r>
              <a:rPr lang="el-GR" dirty="0"/>
              <a:t> </a:t>
            </a:r>
            <a:r>
              <a:rPr lang="el-GR" dirty="0" err="1"/>
              <a:t>καὶ</a:t>
            </a:r>
            <a:r>
              <a:rPr lang="el-GR" dirty="0"/>
              <a:t> </a:t>
            </a:r>
            <a:r>
              <a:rPr lang="el-GR" dirty="0" err="1"/>
              <a:t>ἡ</a:t>
            </a:r>
            <a:r>
              <a:rPr lang="el-GR" dirty="0"/>
              <a:t> γυνή· </a:t>
            </a:r>
            <a:r>
              <a:rPr lang="el-GR" dirty="0" err="1"/>
              <a:t>ἐσελθοῦσαν</a:t>
            </a:r>
            <a:r>
              <a:rPr lang="el-GR" dirty="0"/>
              <a:t> </a:t>
            </a:r>
            <a:r>
              <a:rPr lang="el-GR" dirty="0" err="1"/>
              <a:t>δὲ</a:t>
            </a:r>
            <a:r>
              <a:rPr lang="el-GR" dirty="0"/>
              <a:t> </a:t>
            </a:r>
            <a:r>
              <a:rPr lang="el-GR" dirty="0" err="1"/>
              <a:t>καὶ</a:t>
            </a:r>
            <a:r>
              <a:rPr lang="el-GR" dirty="0"/>
              <a:t> </a:t>
            </a:r>
            <a:r>
              <a:rPr lang="el-GR" dirty="0" err="1"/>
              <a:t>τιθεῖσαν</a:t>
            </a:r>
            <a:r>
              <a:rPr lang="el-GR" dirty="0"/>
              <a:t> </a:t>
            </a:r>
            <a:r>
              <a:rPr lang="el-GR" dirty="0" err="1"/>
              <a:t>τὰ</a:t>
            </a:r>
            <a:r>
              <a:rPr lang="el-GR" dirty="0"/>
              <a:t> </a:t>
            </a:r>
            <a:r>
              <a:rPr lang="el-GR" dirty="0" err="1"/>
              <a:t>εἵματα</a:t>
            </a:r>
            <a:r>
              <a:rPr lang="el-GR" dirty="0"/>
              <a:t> </a:t>
            </a:r>
            <a:r>
              <a:rPr lang="el-GR" dirty="0" err="1"/>
              <a:t>ἐθηεῖτο</a:t>
            </a:r>
            <a:r>
              <a:rPr lang="el-GR" dirty="0"/>
              <a:t> </a:t>
            </a:r>
            <a:r>
              <a:rPr lang="el-GR" dirty="0" err="1"/>
              <a:t>ὁ</a:t>
            </a:r>
            <a:r>
              <a:rPr lang="el-GR" dirty="0"/>
              <a:t> </a:t>
            </a:r>
            <a:r>
              <a:rPr lang="el-GR" dirty="0" err="1"/>
              <a:t>Γύγης</a:t>
            </a:r>
            <a:r>
              <a:rPr lang="el-GR" dirty="0"/>
              <a:t>. </a:t>
            </a:r>
            <a:endParaRPr lang="en-GR" dirty="0"/>
          </a:p>
        </p:txBody>
      </p:sp>
      <p:sp>
        <p:nvSpPr>
          <p:cNvPr id="4" name="Content Placeholder 3">
            <a:extLst>
              <a:ext uri="{FF2B5EF4-FFF2-40B4-BE49-F238E27FC236}">
                <a16:creationId xmlns:a16="http://schemas.microsoft.com/office/drawing/2014/main" id="{0C4700C6-6359-554E-34F8-170293A37E66}"/>
              </a:ext>
            </a:extLst>
          </p:cNvPr>
          <p:cNvSpPr>
            <a:spLocks noGrp="1"/>
          </p:cNvSpPr>
          <p:nvPr>
            <p:ph sz="half" idx="2"/>
          </p:nvPr>
        </p:nvSpPr>
        <p:spPr/>
        <p:txBody>
          <a:bodyPr>
            <a:normAutofit fontScale="92500" lnSpcReduction="10000"/>
          </a:bodyPr>
          <a:lstStyle/>
          <a:p>
            <a:r>
              <a:rPr lang="el-GR" dirty="0"/>
              <a:t>[1.9.3] Όταν από το θρονί προχωρήσει προς το κρεβάτι, και έτσι βρεθείς πίσω από την πλάτη της, κοίτα μόνος σου αποκεί και πέρα να μη σε δει που θα γλιστράς από την πόρτα». [1.10.1] Ο </a:t>
            </a:r>
            <a:r>
              <a:rPr lang="el-GR" dirty="0" err="1"/>
              <a:t>Γύγης</a:t>
            </a:r>
            <a:r>
              <a:rPr lang="el-GR" dirty="0"/>
              <a:t> λοιπόν, μια και δε γινόταν να το ξεφύγει, δέχτηκε. Και ο </a:t>
            </a:r>
            <a:r>
              <a:rPr lang="el-GR" dirty="0" err="1"/>
              <a:t>Κανδαύλης</a:t>
            </a:r>
            <a:r>
              <a:rPr lang="el-GR" dirty="0"/>
              <a:t>, όταν είδε πως είναι ώρα για ύπνο, έμπασε το </a:t>
            </a:r>
            <a:r>
              <a:rPr lang="el-GR" dirty="0" err="1"/>
              <a:t>Γύγη</a:t>
            </a:r>
            <a:r>
              <a:rPr lang="el-GR" dirty="0"/>
              <a:t> στο δωμάτιο, και ύστερα αμέσως παρουσιάστηκε και η γυναίκα του. Την ώρα που μπήκε κι απόθετε τα ρούχα της, τη θαύμαζε ο </a:t>
            </a:r>
            <a:r>
              <a:rPr lang="el-GR" dirty="0" err="1"/>
              <a:t>Γύγης</a:t>
            </a:r>
            <a:r>
              <a:rPr lang="el-GR" dirty="0"/>
              <a:t>. </a:t>
            </a:r>
            <a:endParaRPr lang="en-GR" dirty="0"/>
          </a:p>
        </p:txBody>
      </p:sp>
    </p:spTree>
    <p:extLst>
      <p:ext uri="{BB962C8B-B14F-4D97-AF65-F5344CB8AC3E}">
        <p14:creationId xmlns:p14="http://schemas.microsoft.com/office/powerpoint/2010/main" val="360006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0D0C0-43A4-5114-6D9D-23025E3D5B66}"/>
              </a:ext>
            </a:extLst>
          </p:cNvPr>
          <p:cNvSpPr>
            <a:spLocks noGrp="1"/>
          </p:cNvSpPr>
          <p:nvPr>
            <p:ph type="title"/>
          </p:nvPr>
        </p:nvSpPr>
        <p:spPr/>
        <p:txBody>
          <a:bodyPr/>
          <a:lstStyle/>
          <a:p>
            <a:r>
              <a:rPr lang="el-GR" dirty="0"/>
              <a:t>Η </a:t>
            </a:r>
            <a:r>
              <a:rPr lang="el-GR" dirty="0" err="1"/>
              <a:t>γυναικα</a:t>
            </a:r>
            <a:r>
              <a:rPr lang="el-GR" dirty="0"/>
              <a:t> του </a:t>
            </a:r>
            <a:r>
              <a:rPr lang="el-GR" dirty="0" err="1"/>
              <a:t>κανδαυλη</a:t>
            </a:r>
            <a:endParaRPr lang="en-GR" dirty="0"/>
          </a:p>
        </p:txBody>
      </p:sp>
      <p:sp>
        <p:nvSpPr>
          <p:cNvPr id="3" name="Content Placeholder 2">
            <a:extLst>
              <a:ext uri="{FF2B5EF4-FFF2-40B4-BE49-F238E27FC236}">
                <a16:creationId xmlns:a16="http://schemas.microsoft.com/office/drawing/2014/main" id="{18AFD6CD-200E-276B-FBCF-1894EE369401}"/>
              </a:ext>
            </a:extLst>
          </p:cNvPr>
          <p:cNvSpPr>
            <a:spLocks noGrp="1"/>
          </p:cNvSpPr>
          <p:nvPr>
            <p:ph sz="half" idx="1"/>
          </p:nvPr>
        </p:nvSpPr>
        <p:spPr/>
        <p:txBody>
          <a:bodyPr>
            <a:normAutofit fontScale="92500" lnSpcReduction="10000"/>
          </a:bodyPr>
          <a:lstStyle/>
          <a:p>
            <a:r>
              <a:rPr lang="el-GR" dirty="0"/>
              <a:t>[1.10.2] </a:t>
            </a:r>
            <a:r>
              <a:rPr lang="el-GR" dirty="0" err="1"/>
              <a:t>ὡς</a:t>
            </a:r>
            <a:r>
              <a:rPr lang="el-GR" dirty="0"/>
              <a:t> </a:t>
            </a:r>
            <a:r>
              <a:rPr lang="el-GR" dirty="0" err="1"/>
              <a:t>δὲ</a:t>
            </a:r>
            <a:r>
              <a:rPr lang="el-GR" dirty="0"/>
              <a:t> </a:t>
            </a:r>
            <a:r>
              <a:rPr lang="el-GR" dirty="0" err="1"/>
              <a:t>κατὰ</a:t>
            </a:r>
            <a:r>
              <a:rPr lang="el-GR" dirty="0"/>
              <a:t> νώτου </a:t>
            </a:r>
            <a:r>
              <a:rPr lang="el-GR" dirty="0" err="1"/>
              <a:t>ἐγένετο</a:t>
            </a:r>
            <a:r>
              <a:rPr lang="el-GR" dirty="0"/>
              <a:t> </a:t>
            </a:r>
            <a:r>
              <a:rPr lang="el-GR" dirty="0" err="1"/>
              <a:t>ἰούσης</a:t>
            </a:r>
            <a:r>
              <a:rPr lang="el-GR" dirty="0"/>
              <a:t> </a:t>
            </a:r>
            <a:r>
              <a:rPr lang="el-GR" dirty="0" err="1"/>
              <a:t>τῆς</a:t>
            </a:r>
            <a:r>
              <a:rPr lang="el-GR" dirty="0"/>
              <a:t> </a:t>
            </a:r>
            <a:r>
              <a:rPr lang="el-GR" dirty="0" err="1"/>
              <a:t>γυναικὸς</a:t>
            </a:r>
            <a:r>
              <a:rPr lang="el-GR" dirty="0"/>
              <a:t> </a:t>
            </a:r>
            <a:r>
              <a:rPr lang="el-GR" dirty="0" err="1"/>
              <a:t>ἐς</a:t>
            </a:r>
            <a:r>
              <a:rPr lang="el-GR" dirty="0"/>
              <a:t> </a:t>
            </a:r>
            <a:r>
              <a:rPr lang="el-GR" dirty="0" err="1"/>
              <a:t>τὴν</a:t>
            </a:r>
            <a:r>
              <a:rPr lang="el-GR" dirty="0"/>
              <a:t> </a:t>
            </a:r>
            <a:r>
              <a:rPr lang="el-GR" dirty="0" err="1"/>
              <a:t>κοίτην</a:t>
            </a:r>
            <a:r>
              <a:rPr lang="el-GR" dirty="0"/>
              <a:t>, </a:t>
            </a:r>
            <a:r>
              <a:rPr lang="el-GR" dirty="0" err="1"/>
              <a:t>ὑπεκδὺς</a:t>
            </a:r>
            <a:r>
              <a:rPr lang="el-GR" dirty="0"/>
              <a:t> </a:t>
            </a:r>
            <a:r>
              <a:rPr lang="el-GR" dirty="0" err="1"/>
              <a:t>ἐχώρεε</a:t>
            </a:r>
            <a:r>
              <a:rPr lang="el-GR" dirty="0"/>
              <a:t> </a:t>
            </a:r>
            <a:r>
              <a:rPr lang="el-GR" dirty="0" err="1"/>
              <a:t>ἔξω</a:t>
            </a:r>
            <a:r>
              <a:rPr lang="el-GR" dirty="0"/>
              <a:t>. </a:t>
            </a:r>
            <a:r>
              <a:rPr lang="el-GR" dirty="0" err="1"/>
              <a:t>καὶ</a:t>
            </a:r>
            <a:r>
              <a:rPr lang="el-GR" dirty="0"/>
              <a:t> </a:t>
            </a:r>
            <a:r>
              <a:rPr lang="el-GR" dirty="0" err="1"/>
              <a:t>ἡ</a:t>
            </a:r>
            <a:r>
              <a:rPr lang="el-GR" dirty="0"/>
              <a:t> </a:t>
            </a:r>
            <a:r>
              <a:rPr lang="el-GR" dirty="0" err="1"/>
              <a:t>γυνὴ</a:t>
            </a:r>
            <a:r>
              <a:rPr lang="el-GR" dirty="0"/>
              <a:t> </a:t>
            </a:r>
            <a:r>
              <a:rPr lang="el-GR" dirty="0" err="1"/>
              <a:t>ἐπορᾷ</a:t>
            </a:r>
            <a:r>
              <a:rPr lang="el-GR" dirty="0"/>
              <a:t> </a:t>
            </a:r>
            <a:r>
              <a:rPr lang="el-GR" dirty="0" err="1"/>
              <a:t>μιν</a:t>
            </a:r>
            <a:r>
              <a:rPr lang="el-GR" dirty="0"/>
              <a:t> </a:t>
            </a:r>
            <a:r>
              <a:rPr lang="el-GR" dirty="0" err="1"/>
              <a:t>ἐξιόντα</a:t>
            </a:r>
            <a:r>
              <a:rPr lang="el-GR" dirty="0"/>
              <a:t>. </a:t>
            </a:r>
            <a:r>
              <a:rPr lang="el-GR" dirty="0" err="1"/>
              <a:t>μαθοῦσα</a:t>
            </a:r>
            <a:r>
              <a:rPr lang="el-GR" dirty="0"/>
              <a:t> </a:t>
            </a:r>
            <a:r>
              <a:rPr lang="el-GR" dirty="0" err="1"/>
              <a:t>δὲ</a:t>
            </a:r>
            <a:r>
              <a:rPr lang="el-GR" dirty="0"/>
              <a:t> </a:t>
            </a:r>
            <a:r>
              <a:rPr lang="el-GR" dirty="0" err="1"/>
              <a:t>τὸ</a:t>
            </a:r>
            <a:r>
              <a:rPr lang="el-GR" dirty="0"/>
              <a:t> </a:t>
            </a:r>
            <a:r>
              <a:rPr lang="el-GR" dirty="0" err="1"/>
              <a:t>ποιηθὲν</a:t>
            </a:r>
            <a:r>
              <a:rPr lang="el-GR" dirty="0"/>
              <a:t> </a:t>
            </a:r>
            <a:r>
              <a:rPr lang="el-GR" dirty="0" err="1"/>
              <a:t>ἐκ</a:t>
            </a:r>
            <a:r>
              <a:rPr lang="el-GR" dirty="0"/>
              <a:t> </a:t>
            </a:r>
            <a:r>
              <a:rPr lang="el-GR" dirty="0" err="1"/>
              <a:t>τοῦ</a:t>
            </a:r>
            <a:r>
              <a:rPr lang="el-GR" dirty="0"/>
              <a:t> </a:t>
            </a:r>
            <a:r>
              <a:rPr lang="el-GR" dirty="0" err="1"/>
              <a:t>ἀνδρὸς</a:t>
            </a:r>
            <a:r>
              <a:rPr lang="el-GR" dirty="0"/>
              <a:t> </a:t>
            </a:r>
            <a:r>
              <a:rPr lang="el-GR" dirty="0" err="1"/>
              <a:t>οὔτε</a:t>
            </a:r>
            <a:r>
              <a:rPr lang="el-GR" dirty="0"/>
              <a:t> </a:t>
            </a:r>
            <a:r>
              <a:rPr lang="el-GR" dirty="0" err="1"/>
              <a:t>ἀνέβωσε</a:t>
            </a:r>
            <a:r>
              <a:rPr lang="el-GR" dirty="0"/>
              <a:t> </a:t>
            </a:r>
            <a:r>
              <a:rPr lang="el-GR" dirty="0" err="1"/>
              <a:t>αἰσχυνθεῖσα</a:t>
            </a:r>
            <a:r>
              <a:rPr lang="el-GR" dirty="0"/>
              <a:t> </a:t>
            </a:r>
            <a:r>
              <a:rPr lang="el-GR" dirty="0" err="1"/>
              <a:t>οὔτε</a:t>
            </a:r>
            <a:r>
              <a:rPr lang="el-GR" dirty="0"/>
              <a:t> </a:t>
            </a:r>
            <a:r>
              <a:rPr lang="el-GR" dirty="0" err="1"/>
              <a:t>ἔδοξε</a:t>
            </a:r>
            <a:r>
              <a:rPr lang="el-GR" dirty="0"/>
              <a:t> </a:t>
            </a:r>
            <a:r>
              <a:rPr lang="el-GR" dirty="0" err="1"/>
              <a:t>μαθεῖν</a:t>
            </a:r>
            <a:r>
              <a:rPr lang="el-GR" dirty="0"/>
              <a:t>, </a:t>
            </a:r>
            <a:r>
              <a:rPr lang="el-GR" dirty="0" err="1"/>
              <a:t>ἐν</a:t>
            </a:r>
            <a:r>
              <a:rPr lang="el-GR" dirty="0"/>
              <a:t> </a:t>
            </a:r>
            <a:r>
              <a:rPr lang="el-GR" dirty="0" err="1"/>
              <a:t>νόῳ</a:t>
            </a:r>
            <a:r>
              <a:rPr lang="el-GR" dirty="0"/>
              <a:t> </a:t>
            </a:r>
            <a:r>
              <a:rPr lang="el-GR" dirty="0" err="1"/>
              <a:t>ἔχουσα</a:t>
            </a:r>
            <a:r>
              <a:rPr lang="el-GR" dirty="0"/>
              <a:t> </a:t>
            </a:r>
            <a:r>
              <a:rPr lang="el-GR" dirty="0" err="1"/>
              <a:t>τείσασθαι</a:t>
            </a:r>
            <a:r>
              <a:rPr lang="el-GR" dirty="0"/>
              <a:t> </a:t>
            </a:r>
            <a:r>
              <a:rPr lang="el-GR" dirty="0" err="1"/>
              <a:t>τὸν</a:t>
            </a:r>
            <a:r>
              <a:rPr lang="el-GR" dirty="0"/>
              <a:t> </a:t>
            </a:r>
            <a:r>
              <a:rPr lang="el-GR" dirty="0" err="1"/>
              <a:t>Κανδαύλεα</a:t>
            </a:r>
            <a:r>
              <a:rPr lang="el-GR" dirty="0"/>
              <a:t>·  [1.10.3] </a:t>
            </a:r>
            <a:r>
              <a:rPr lang="el-GR" dirty="0" err="1"/>
              <a:t>παρὰ</a:t>
            </a:r>
            <a:r>
              <a:rPr lang="el-GR" dirty="0"/>
              <a:t> </a:t>
            </a:r>
            <a:r>
              <a:rPr lang="el-GR" dirty="0" err="1"/>
              <a:t>γὰρ</a:t>
            </a:r>
            <a:r>
              <a:rPr lang="el-GR" dirty="0"/>
              <a:t> </a:t>
            </a:r>
            <a:r>
              <a:rPr lang="el-GR" dirty="0" err="1"/>
              <a:t>τοῖσι</a:t>
            </a:r>
            <a:r>
              <a:rPr lang="el-GR" dirty="0"/>
              <a:t> </a:t>
            </a:r>
            <a:r>
              <a:rPr lang="el-GR" dirty="0" err="1"/>
              <a:t>Λυδοῖσι</a:t>
            </a:r>
            <a:r>
              <a:rPr lang="el-GR" dirty="0"/>
              <a:t>, </a:t>
            </a:r>
            <a:r>
              <a:rPr lang="el-GR" dirty="0" err="1"/>
              <a:t>σχεδὸν</a:t>
            </a:r>
            <a:r>
              <a:rPr lang="el-GR" dirty="0"/>
              <a:t> </a:t>
            </a:r>
            <a:r>
              <a:rPr lang="el-GR" dirty="0" err="1"/>
              <a:t>δὲ</a:t>
            </a:r>
            <a:r>
              <a:rPr lang="el-GR" dirty="0"/>
              <a:t> </a:t>
            </a:r>
            <a:r>
              <a:rPr lang="el-GR" dirty="0" err="1"/>
              <a:t>καὶ</a:t>
            </a:r>
            <a:r>
              <a:rPr lang="el-GR" dirty="0"/>
              <a:t> </a:t>
            </a:r>
            <a:r>
              <a:rPr lang="el-GR" dirty="0" err="1"/>
              <a:t>παρὰ</a:t>
            </a:r>
            <a:r>
              <a:rPr lang="el-GR" dirty="0"/>
              <a:t> </a:t>
            </a:r>
            <a:r>
              <a:rPr lang="el-GR" dirty="0" err="1"/>
              <a:t>τοῖσι</a:t>
            </a:r>
            <a:r>
              <a:rPr lang="el-GR" dirty="0"/>
              <a:t> </a:t>
            </a:r>
            <a:r>
              <a:rPr lang="el-GR" dirty="0" err="1"/>
              <a:t>ἄλλοισι</a:t>
            </a:r>
            <a:r>
              <a:rPr lang="el-GR" dirty="0"/>
              <a:t> </a:t>
            </a:r>
            <a:r>
              <a:rPr lang="el-GR" dirty="0" err="1"/>
              <a:t>βαρβάροισι</a:t>
            </a:r>
            <a:r>
              <a:rPr lang="el-GR" dirty="0"/>
              <a:t>, </a:t>
            </a:r>
            <a:r>
              <a:rPr lang="el-GR" dirty="0" err="1"/>
              <a:t>καὶ</a:t>
            </a:r>
            <a:r>
              <a:rPr lang="el-GR" dirty="0"/>
              <a:t> </a:t>
            </a:r>
            <a:r>
              <a:rPr lang="el-GR" dirty="0" err="1"/>
              <a:t>ἄνδρα</a:t>
            </a:r>
            <a:r>
              <a:rPr lang="el-GR" dirty="0"/>
              <a:t> </a:t>
            </a:r>
            <a:r>
              <a:rPr lang="el-GR" dirty="0" err="1"/>
              <a:t>ὀφθῆναι</a:t>
            </a:r>
            <a:r>
              <a:rPr lang="el-GR" dirty="0"/>
              <a:t> </a:t>
            </a:r>
            <a:r>
              <a:rPr lang="el-GR" dirty="0" err="1"/>
              <a:t>γυμνὸν</a:t>
            </a:r>
            <a:r>
              <a:rPr lang="el-GR" dirty="0"/>
              <a:t> </a:t>
            </a:r>
            <a:r>
              <a:rPr lang="el-GR" dirty="0" err="1"/>
              <a:t>ἐς</a:t>
            </a:r>
            <a:r>
              <a:rPr lang="el-GR" dirty="0"/>
              <a:t> </a:t>
            </a:r>
            <a:r>
              <a:rPr lang="el-GR" dirty="0" err="1"/>
              <a:t>αἰσχύνην</a:t>
            </a:r>
            <a:r>
              <a:rPr lang="el-GR" dirty="0"/>
              <a:t> </a:t>
            </a:r>
            <a:r>
              <a:rPr lang="el-GR" dirty="0" err="1"/>
              <a:t>μεγάλην</a:t>
            </a:r>
            <a:r>
              <a:rPr lang="el-GR" dirty="0"/>
              <a:t> φέρει. </a:t>
            </a:r>
            <a:endParaRPr lang="en-GR" dirty="0"/>
          </a:p>
        </p:txBody>
      </p:sp>
      <p:sp>
        <p:nvSpPr>
          <p:cNvPr id="4" name="Content Placeholder 3">
            <a:extLst>
              <a:ext uri="{FF2B5EF4-FFF2-40B4-BE49-F238E27FC236}">
                <a16:creationId xmlns:a16="http://schemas.microsoft.com/office/drawing/2014/main" id="{D2475FDD-53D8-28D6-AF37-8D24B08CC6FF}"/>
              </a:ext>
            </a:extLst>
          </p:cNvPr>
          <p:cNvSpPr>
            <a:spLocks noGrp="1"/>
          </p:cNvSpPr>
          <p:nvPr>
            <p:ph sz="half" idx="2"/>
          </p:nvPr>
        </p:nvSpPr>
        <p:spPr/>
        <p:txBody>
          <a:bodyPr>
            <a:normAutofit fontScale="92500" lnSpcReduction="10000"/>
          </a:bodyPr>
          <a:lstStyle/>
          <a:p>
            <a:r>
              <a:rPr lang="el-GR" dirty="0"/>
              <a:t>1.10.2] Μόλις ωστόσο βρέθηκε πίσω από την πλάτη της, καθώς προχωρούσε η γυναίκα στο κρεβάτι, γλίστρησε να βγει έξω. Μα η γυναίκα τον είδε καλά την ώρα που ξεγλιστρούσε. Ένιωσε τί της είχε κάνει ο άνδρας της, όμως ούτε φώναξε, μ᾽ όλη της την ντροπή, ούτε έδειξε πως το κατάλαβε, έχοντας στο νου της να εκδικηθεί τον </a:t>
            </a:r>
            <a:r>
              <a:rPr lang="el-GR" dirty="0" err="1"/>
              <a:t>Κανδαύλη</a:t>
            </a:r>
            <a:r>
              <a:rPr lang="el-GR" dirty="0"/>
              <a:t>. [1.10.3] Γιατί στους </a:t>
            </a:r>
            <a:r>
              <a:rPr lang="el-GR" dirty="0" err="1"/>
              <a:t>Λυδούς</a:t>
            </a:r>
            <a:r>
              <a:rPr lang="el-GR" dirty="0"/>
              <a:t>, όπως επίσης και στους άλλους βαρβάρους, είναι μεγάλη ντροπή ακόμη και έναν άντρα να τον δουν γυμνό.</a:t>
            </a:r>
            <a:endParaRPr lang="en-GR" dirty="0"/>
          </a:p>
        </p:txBody>
      </p:sp>
    </p:spTree>
    <p:extLst>
      <p:ext uri="{BB962C8B-B14F-4D97-AF65-F5344CB8AC3E}">
        <p14:creationId xmlns:p14="http://schemas.microsoft.com/office/powerpoint/2010/main" val="164510409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156</TotalTime>
  <Words>2109</Words>
  <Application>Microsoft Macintosh PowerPoint</Application>
  <PresentationFormat>Widescreen</PresentationFormat>
  <Paragraphs>48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Gill Sans MT</vt:lpstr>
      <vt:lpstr>Parcel</vt:lpstr>
      <vt:lpstr>Η γυναικα του κανδαυλη  Ι. 7-13</vt:lpstr>
      <vt:lpstr>Η γυναικα του κανδαυλη </vt:lpstr>
      <vt:lpstr>Η γυναικα του κανδαυλη </vt:lpstr>
      <vt:lpstr>Η γυναικα του κανδαυλη </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Η γυναικα του κανδαυλη</vt:lpstr>
      <vt:lpstr>ερωτηματα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Καρακάντζα Ευφημία</dc:creator>
  <cp:lastModifiedBy>Καρακάντζα Ευφημία</cp:lastModifiedBy>
  <cp:revision>4</cp:revision>
  <dcterms:created xsi:type="dcterms:W3CDTF">2026-02-24T14:19:08Z</dcterms:created>
  <dcterms:modified xsi:type="dcterms:W3CDTF">2026-02-24T16:55:25Z</dcterms:modified>
</cp:coreProperties>
</file>