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7" r:id="rId3"/>
    <p:sldId id="259" r:id="rId4"/>
    <p:sldId id="261" r:id="rId5"/>
    <p:sldId id="262" r:id="rId6"/>
    <p:sldId id="263" r:id="rId7"/>
    <p:sldId id="264" r:id="rId8"/>
    <p:sldId id="265" r:id="rId9"/>
    <p:sldId id="271" r:id="rId10"/>
    <p:sldId id="272" r:id="rId11"/>
    <p:sldId id="273" r:id="rId12"/>
    <p:sldId id="268" r:id="rId13"/>
    <p:sldId id="269" r:id="rId14"/>
    <p:sldId id="270" r:id="rId15"/>
    <p:sldId id="266" r:id="rId16"/>
    <p:sldId id="2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52"/>
    <p:restoredTop sz="94699"/>
  </p:normalViewPr>
  <p:slideViewPr>
    <p:cSldViewPr snapToGrid="0">
      <p:cViewPr varScale="1">
        <p:scale>
          <a:sx n="103" d="100"/>
          <a:sy n="103" d="100"/>
        </p:scale>
        <p:origin x="8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2/24/26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2/24/26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2/24/26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GB"/>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2/24/26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2/24/26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2/24/26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2/24/26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2/24/26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4C5C-6156-D231-70A5-AA735E573736}"/>
              </a:ext>
            </a:extLst>
          </p:cNvPr>
          <p:cNvSpPr>
            <a:spLocks noGrp="1"/>
          </p:cNvSpPr>
          <p:nvPr>
            <p:ph type="ctrTitle"/>
          </p:nvPr>
        </p:nvSpPr>
        <p:spPr/>
        <p:txBody>
          <a:bodyPr/>
          <a:lstStyle/>
          <a:p>
            <a:r>
              <a:rPr lang="el-GR" dirty="0"/>
              <a:t>Άλλο / </a:t>
            </a:r>
            <a:r>
              <a:rPr lang="el-GR" dirty="0" err="1"/>
              <a:t>ετεροτητα</a:t>
            </a:r>
            <a:r>
              <a:rPr lang="el-GR" dirty="0"/>
              <a:t> </a:t>
            </a:r>
            <a:endParaRPr lang="en-GR" dirty="0"/>
          </a:p>
        </p:txBody>
      </p:sp>
      <p:sp>
        <p:nvSpPr>
          <p:cNvPr id="3" name="Subtitle 2">
            <a:extLst>
              <a:ext uri="{FF2B5EF4-FFF2-40B4-BE49-F238E27FC236}">
                <a16:creationId xmlns:a16="http://schemas.microsoft.com/office/drawing/2014/main" id="{E31B3CC6-DF06-7E71-A91D-A4CDD884AB29}"/>
              </a:ext>
            </a:extLst>
          </p:cNvPr>
          <p:cNvSpPr>
            <a:spLocks noGrp="1"/>
          </p:cNvSpPr>
          <p:nvPr>
            <p:ph type="subTitle" idx="1"/>
          </p:nvPr>
        </p:nvSpPr>
        <p:spPr/>
        <p:txBody>
          <a:bodyPr/>
          <a:lstStyle/>
          <a:p>
            <a:endParaRPr lang="en-GR"/>
          </a:p>
        </p:txBody>
      </p:sp>
    </p:spTree>
    <p:extLst>
      <p:ext uri="{BB962C8B-B14F-4D97-AF65-F5344CB8AC3E}">
        <p14:creationId xmlns:p14="http://schemas.microsoft.com/office/powerpoint/2010/main" val="2129765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8D649-448A-4370-6512-73E9691F9A33}"/>
              </a:ext>
            </a:extLst>
          </p:cNvPr>
          <p:cNvSpPr>
            <a:spLocks noGrp="1"/>
          </p:cNvSpPr>
          <p:nvPr>
            <p:ph type="title"/>
          </p:nvPr>
        </p:nvSpPr>
        <p:spPr/>
        <p:txBody>
          <a:bodyPr/>
          <a:lstStyle/>
          <a:p>
            <a:r>
              <a:rPr lang="el-GR" dirty="0"/>
              <a:t>οι </a:t>
            </a:r>
            <a:r>
              <a:rPr lang="el-GR" dirty="0" err="1"/>
              <a:t>αρπαγες</a:t>
            </a:r>
            <a:r>
              <a:rPr lang="el-GR" dirty="0"/>
              <a:t> των </a:t>
            </a:r>
            <a:r>
              <a:rPr lang="el-GR" dirty="0" err="1"/>
              <a:t>γυναικων</a:t>
            </a:r>
            <a:endParaRPr lang="en-GR" dirty="0"/>
          </a:p>
        </p:txBody>
      </p:sp>
      <p:sp>
        <p:nvSpPr>
          <p:cNvPr id="3" name="Content Placeholder 2">
            <a:extLst>
              <a:ext uri="{FF2B5EF4-FFF2-40B4-BE49-F238E27FC236}">
                <a16:creationId xmlns:a16="http://schemas.microsoft.com/office/drawing/2014/main" id="{098A1A40-44CF-654A-272E-334068009473}"/>
              </a:ext>
            </a:extLst>
          </p:cNvPr>
          <p:cNvSpPr>
            <a:spLocks noGrp="1"/>
          </p:cNvSpPr>
          <p:nvPr>
            <p:ph sz="half" idx="1"/>
          </p:nvPr>
        </p:nvSpPr>
        <p:spPr/>
        <p:txBody>
          <a:bodyPr/>
          <a:lstStyle/>
          <a:p>
            <a:r>
              <a:rPr lang="el-GR" dirty="0"/>
              <a:t>[1.4.2] </a:t>
            </a:r>
            <a:r>
              <a:rPr lang="el-GR" dirty="0" err="1"/>
              <a:t>τὸ</a:t>
            </a:r>
            <a:r>
              <a:rPr lang="el-GR" dirty="0"/>
              <a:t> </a:t>
            </a:r>
            <a:r>
              <a:rPr lang="el-GR" dirty="0" err="1"/>
              <a:t>μέν</a:t>
            </a:r>
            <a:r>
              <a:rPr lang="el-GR" dirty="0"/>
              <a:t> νυν </a:t>
            </a:r>
            <a:r>
              <a:rPr lang="el-GR" dirty="0" err="1"/>
              <a:t>ἁρπάζειν</a:t>
            </a:r>
            <a:r>
              <a:rPr lang="el-GR" dirty="0"/>
              <a:t> </a:t>
            </a:r>
            <a:r>
              <a:rPr lang="el-GR" dirty="0" err="1"/>
              <a:t>γυναῖκας</a:t>
            </a:r>
            <a:r>
              <a:rPr lang="el-GR" dirty="0"/>
              <a:t> </a:t>
            </a:r>
            <a:r>
              <a:rPr lang="el-GR" dirty="0" err="1"/>
              <a:t>ἀνδρῶν</a:t>
            </a:r>
            <a:r>
              <a:rPr lang="el-GR" dirty="0"/>
              <a:t> </a:t>
            </a:r>
            <a:r>
              <a:rPr lang="el-GR" dirty="0" err="1"/>
              <a:t>ἀδίκων</a:t>
            </a:r>
            <a:r>
              <a:rPr lang="el-GR" dirty="0"/>
              <a:t> </a:t>
            </a:r>
            <a:r>
              <a:rPr lang="el-GR" dirty="0" err="1"/>
              <a:t>νομίζειν</a:t>
            </a:r>
            <a:r>
              <a:rPr lang="el-GR" dirty="0"/>
              <a:t> </a:t>
            </a:r>
            <a:r>
              <a:rPr lang="el-GR" dirty="0" err="1"/>
              <a:t>ἔργον</a:t>
            </a:r>
            <a:r>
              <a:rPr lang="el-GR" dirty="0"/>
              <a:t> </a:t>
            </a:r>
            <a:r>
              <a:rPr lang="el-GR" dirty="0" err="1"/>
              <a:t>εἶναι</a:t>
            </a:r>
            <a:r>
              <a:rPr lang="el-GR" dirty="0"/>
              <a:t>, </a:t>
            </a:r>
            <a:r>
              <a:rPr lang="el-GR" dirty="0" err="1"/>
              <a:t>τὸ</a:t>
            </a:r>
            <a:r>
              <a:rPr lang="el-GR" dirty="0"/>
              <a:t> </a:t>
            </a:r>
            <a:r>
              <a:rPr lang="el-GR" dirty="0" err="1"/>
              <a:t>δὲ</a:t>
            </a:r>
            <a:r>
              <a:rPr lang="el-GR" dirty="0"/>
              <a:t> </a:t>
            </a:r>
            <a:r>
              <a:rPr lang="el-GR" dirty="0" err="1"/>
              <a:t>ἁρπασθεισέων</a:t>
            </a:r>
            <a:r>
              <a:rPr lang="el-GR" dirty="0"/>
              <a:t> </a:t>
            </a:r>
            <a:r>
              <a:rPr lang="el-GR" dirty="0" err="1"/>
              <a:t>σπουδὴν</a:t>
            </a:r>
            <a:r>
              <a:rPr lang="el-GR" dirty="0"/>
              <a:t> </a:t>
            </a:r>
            <a:r>
              <a:rPr lang="el-GR" dirty="0" err="1"/>
              <a:t>ποιήσασθαι</a:t>
            </a:r>
            <a:r>
              <a:rPr lang="el-GR" dirty="0"/>
              <a:t> </a:t>
            </a:r>
            <a:r>
              <a:rPr lang="el-GR" dirty="0" err="1"/>
              <a:t>τιμωρέειν</a:t>
            </a:r>
            <a:r>
              <a:rPr lang="el-GR" dirty="0"/>
              <a:t> </a:t>
            </a:r>
            <a:r>
              <a:rPr lang="el-GR" dirty="0" err="1"/>
              <a:t>ἀνοήτων</a:t>
            </a:r>
            <a:r>
              <a:rPr lang="el-GR" dirty="0"/>
              <a:t>, </a:t>
            </a:r>
            <a:r>
              <a:rPr lang="el-GR" dirty="0" err="1"/>
              <a:t>τὸ</a:t>
            </a:r>
            <a:r>
              <a:rPr lang="el-GR" dirty="0"/>
              <a:t> </a:t>
            </a:r>
            <a:r>
              <a:rPr lang="el-GR" dirty="0" err="1"/>
              <a:t>δὲ</a:t>
            </a:r>
            <a:r>
              <a:rPr lang="el-GR" dirty="0"/>
              <a:t> </a:t>
            </a:r>
            <a:r>
              <a:rPr lang="el-GR" dirty="0" err="1"/>
              <a:t>μηδεμίαν</a:t>
            </a:r>
            <a:r>
              <a:rPr lang="el-GR" dirty="0"/>
              <a:t> </a:t>
            </a:r>
            <a:r>
              <a:rPr lang="el-GR" dirty="0" err="1"/>
              <a:t>ὤρην</a:t>
            </a:r>
            <a:r>
              <a:rPr lang="el-GR" dirty="0"/>
              <a:t> </a:t>
            </a:r>
            <a:r>
              <a:rPr lang="el-GR" dirty="0" err="1"/>
              <a:t>ἔχειν</a:t>
            </a:r>
            <a:r>
              <a:rPr lang="el-GR" dirty="0"/>
              <a:t> </a:t>
            </a:r>
            <a:r>
              <a:rPr lang="el-GR" dirty="0" err="1"/>
              <a:t>ἁρπασθεισέων</a:t>
            </a:r>
            <a:r>
              <a:rPr lang="el-GR" dirty="0"/>
              <a:t> σωφρόνων· </a:t>
            </a:r>
            <a:r>
              <a:rPr lang="el-GR" dirty="0" err="1"/>
              <a:t>δῆλα</a:t>
            </a:r>
            <a:r>
              <a:rPr lang="el-GR" dirty="0"/>
              <a:t> </a:t>
            </a:r>
            <a:r>
              <a:rPr lang="el-GR" dirty="0" err="1"/>
              <a:t>γὰρ</a:t>
            </a:r>
            <a:r>
              <a:rPr lang="el-GR" dirty="0"/>
              <a:t> </a:t>
            </a:r>
            <a:r>
              <a:rPr lang="el-GR" dirty="0" err="1"/>
              <a:t>δὴ</a:t>
            </a:r>
            <a:r>
              <a:rPr lang="el-GR" dirty="0"/>
              <a:t> </a:t>
            </a:r>
            <a:r>
              <a:rPr lang="el-GR" dirty="0" err="1"/>
              <a:t>ὅτι</a:t>
            </a:r>
            <a:r>
              <a:rPr lang="el-GR" dirty="0"/>
              <a:t>, </a:t>
            </a:r>
            <a:r>
              <a:rPr lang="el-GR" b="1" dirty="0" err="1"/>
              <a:t>εἰ</a:t>
            </a:r>
            <a:r>
              <a:rPr lang="el-GR" b="1" dirty="0"/>
              <a:t> </a:t>
            </a:r>
            <a:r>
              <a:rPr lang="el-GR" b="1" dirty="0" err="1"/>
              <a:t>μὴ</a:t>
            </a:r>
            <a:r>
              <a:rPr lang="el-GR" b="1" dirty="0"/>
              <a:t> </a:t>
            </a:r>
            <a:r>
              <a:rPr lang="el-GR" b="1" dirty="0" err="1"/>
              <a:t>αὐταὶ</a:t>
            </a:r>
            <a:r>
              <a:rPr lang="el-GR" b="1" dirty="0"/>
              <a:t> </a:t>
            </a:r>
            <a:r>
              <a:rPr lang="el-GR" b="1" dirty="0" err="1"/>
              <a:t>ἐβούλοντο</a:t>
            </a:r>
            <a:r>
              <a:rPr lang="el-GR" b="1" dirty="0"/>
              <a:t>, </a:t>
            </a:r>
            <a:r>
              <a:rPr lang="el-GR" b="1" dirty="0" err="1"/>
              <a:t>οὐκ</a:t>
            </a:r>
            <a:r>
              <a:rPr lang="el-GR" b="1" dirty="0"/>
              <a:t> </a:t>
            </a:r>
            <a:r>
              <a:rPr lang="el-GR" b="1" dirty="0" err="1"/>
              <a:t>ἂν</a:t>
            </a:r>
            <a:r>
              <a:rPr lang="el-GR" b="1" dirty="0"/>
              <a:t> </a:t>
            </a:r>
            <a:r>
              <a:rPr lang="el-GR" b="1" dirty="0" err="1"/>
              <a:t>ἡρπάζοντο</a:t>
            </a:r>
            <a:r>
              <a:rPr lang="el-GR" b="1" dirty="0"/>
              <a:t>. </a:t>
            </a:r>
            <a:endParaRPr lang="en-GR" b="1" dirty="0"/>
          </a:p>
        </p:txBody>
      </p:sp>
      <p:sp>
        <p:nvSpPr>
          <p:cNvPr id="4" name="Content Placeholder 3">
            <a:extLst>
              <a:ext uri="{FF2B5EF4-FFF2-40B4-BE49-F238E27FC236}">
                <a16:creationId xmlns:a16="http://schemas.microsoft.com/office/drawing/2014/main" id="{C4775ECC-6B64-1431-6F8D-366820F5DF0F}"/>
              </a:ext>
            </a:extLst>
          </p:cNvPr>
          <p:cNvSpPr>
            <a:spLocks noGrp="1"/>
          </p:cNvSpPr>
          <p:nvPr>
            <p:ph sz="half" idx="2"/>
          </p:nvPr>
        </p:nvSpPr>
        <p:spPr/>
        <p:txBody>
          <a:bodyPr/>
          <a:lstStyle/>
          <a:p>
            <a:r>
              <a:rPr lang="el-GR" dirty="0"/>
              <a:t>[1.4.2] Πως το να αρπάζει κανείς γυναίκες είναι βέβαια έργο αδίκων ανθρώπων, όμως, μια κι έγινε η αρπαγή, να θες καλά και σώνει εκδίκηση, αυτό το κάνουν οι ανόητοι· να μη σε νοιάζει </a:t>
            </a:r>
            <a:r>
              <a:rPr lang="el-GR" dirty="0" err="1"/>
              <a:t>γι</a:t>
            </a:r>
            <a:r>
              <a:rPr lang="el-GR" dirty="0"/>
              <a:t>᾽ αυτές που σου άρπαξαν, αυτό είναι γνώρισμα των φρονίμων· </a:t>
            </a:r>
            <a:r>
              <a:rPr lang="el-GR" b="1" dirty="0"/>
              <a:t>γιατί ολοφάνερα, αν δεν το ήθελαν οι ίδιες, δε θα άφηναν να τις αρπάξουν. </a:t>
            </a:r>
            <a:endParaRPr lang="en-GR" b="1" dirty="0"/>
          </a:p>
        </p:txBody>
      </p:sp>
    </p:spTree>
    <p:extLst>
      <p:ext uri="{BB962C8B-B14F-4D97-AF65-F5344CB8AC3E}">
        <p14:creationId xmlns:p14="http://schemas.microsoft.com/office/powerpoint/2010/main" val="3600234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6E0A-8957-C2CF-EE74-C3BCC96F0404}"/>
              </a:ext>
            </a:extLst>
          </p:cNvPr>
          <p:cNvSpPr>
            <a:spLocks noGrp="1"/>
          </p:cNvSpPr>
          <p:nvPr>
            <p:ph type="title"/>
          </p:nvPr>
        </p:nvSpPr>
        <p:spPr/>
        <p:txBody>
          <a:bodyPr/>
          <a:lstStyle/>
          <a:p>
            <a:r>
              <a:rPr lang="el-GR" dirty="0"/>
              <a:t>οι </a:t>
            </a:r>
            <a:r>
              <a:rPr lang="el-GR" dirty="0" err="1"/>
              <a:t>αρπαγες</a:t>
            </a:r>
            <a:r>
              <a:rPr lang="el-GR" dirty="0"/>
              <a:t> των </a:t>
            </a:r>
            <a:r>
              <a:rPr lang="el-GR" dirty="0" err="1"/>
              <a:t>γυναικων</a:t>
            </a:r>
            <a:endParaRPr lang="en-GR" dirty="0"/>
          </a:p>
        </p:txBody>
      </p:sp>
      <p:sp>
        <p:nvSpPr>
          <p:cNvPr id="3" name="Content Placeholder 2">
            <a:extLst>
              <a:ext uri="{FF2B5EF4-FFF2-40B4-BE49-F238E27FC236}">
                <a16:creationId xmlns:a16="http://schemas.microsoft.com/office/drawing/2014/main" id="{BAA8CE4F-5B56-3219-5E06-34A2F198FF48}"/>
              </a:ext>
            </a:extLst>
          </p:cNvPr>
          <p:cNvSpPr>
            <a:spLocks noGrp="1"/>
          </p:cNvSpPr>
          <p:nvPr>
            <p:ph sz="half" idx="1"/>
          </p:nvPr>
        </p:nvSpPr>
        <p:spPr/>
        <p:txBody>
          <a:bodyPr>
            <a:normAutofit fontScale="92500" lnSpcReduction="10000"/>
          </a:bodyPr>
          <a:lstStyle/>
          <a:p>
            <a:r>
              <a:rPr lang="el-GR" dirty="0"/>
              <a:t>[1.4.3] </a:t>
            </a:r>
            <a:r>
              <a:rPr lang="el-GR" dirty="0" err="1"/>
              <a:t>σφέας</a:t>
            </a:r>
            <a:r>
              <a:rPr lang="el-GR" dirty="0"/>
              <a:t> </a:t>
            </a:r>
            <a:r>
              <a:rPr lang="el-GR" dirty="0" err="1"/>
              <a:t>μὲν</a:t>
            </a:r>
            <a:r>
              <a:rPr lang="el-GR" dirty="0"/>
              <a:t> </a:t>
            </a:r>
            <a:r>
              <a:rPr lang="el-GR" dirty="0" err="1"/>
              <a:t>δὴ</a:t>
            </a:r>
            <a:r>
              <a:rPr lang="el-GR" dirty="0"/>
              <a:t> </a:t>
            </a:r>
            <a:r>
              <a:rPr lang="el-GR" dirty="0" err="1"/>
              <a:t>τοὺς</a:t>
            </a:r>
            <a:r>
              <a:rPr lang="el-GR" dirty="0"/>
              <a:t> </a:t>
            </a:r>
            <a:r>
              <a:rPr lang="el-GR" dirty="0" err="1"/>
              <a:t>ἐκ</a:t>
            </a:r>
            <a:r>
              <a:rPr lang="el-GR" dirty="0"/>
              <a:t> </a:t>
            </a:r>
            <a:r>
              <a:rPr lang="el-GR" dirty="0" err="1"/>
              <a:t>τῆς</a:t>
            </a:r>
            <a:r>
              <a:rPr lang="el-GR" dirty="0"/>
              <a:t> </a:t>
            </a:r>
            <a:r>
              <a:rPr lang="el-GR" dirty="0" err="1"/>
              <a:t>Ἀσίης</a:t>
            </a:r>
            <a:r>
              <a:rPr lang="el-GR" dirty="0"/>
              <a:t> </a:t>
            </a:r>
            <a:r>
              <a:rPr lang="el-GR" dirty="0" err="1"/>
              <a:t>λέγουσι</a:t>
            </a:r>
            <a:r>
              <a:rPr lang="el-GR" dirty="0"/>
              <a:t> </a:t>
            </a:r>
            <a:r>
              <a:rPr lang="el-GR" dirty="0" err="1"/>
              <a:t>Πέρσαι</a:t>
            </a:r>
            <a:r>
              <a:rPr lang="el-GR" dirty="0"/>
              <a:t> </a:t>
            </a:r>
            <a:r>
              <a:rPr lang="el-GR" dirty="0" err="1"/>
              <a:t>ἁρπαζομένων</a:t>
            </a:r>
            <a:r>
              <a:rPr lang="el-GR" dirty="0"/>
              <a:t> </a:t>
            </a:r>
            <a:r>
              <a:rPr lang="el-GR" dirty="0" err="1"/>
              <a:t>τῶν</a:t>
            </a:r>
            <a:r>
              <a:rPr lang="el-GR" dirty="0"/>
              <a:t> </a:t>
            </a:r>
            <a:r>
              <a:rPr lang="el-GR" dirty="0" err="1"/>
              <a:t>γυναικῶν</a:t>
            </a:r>
            <a:r>
              <a:rPr lang="el-GR" dirty="0"/>
              <a:t> </a:t>
            </a:r>
            <a:r>
              <a:rPr lang="el-GR" dirty="0" err="1"/>
              <a:t>λόγον</a:t>
            </a:r>
            <a:r>
              <a:rPr lang="el-GR" dirty="0"/>
              <a:t> </a:t>
            </a:r>
            <a:r>
              <a:rPr lang="el-GR" dirty="0" err="1"/>
              <a:t>οὐδένα</a:t>
            </a:r>
            <a:r>
              <a:rPr lang="el-GR" dirty="0"/>
              <a:t> </a:t>
            </a:r>
            <a:r>
              <a:rPr lang="el-GR" dirty="0" err="1"/>
              <a:t>ποιήσασθαι</a:t>
            </a:r>
            <a:r>
              <a:rPr lang="el-GR" dirty="0"/>
              <a:t>, </a:t>
            </a:r>
            <a:r>
              <a:rPr lang="el-GR" dirty="0" err="1"/>
              <a:t>Ἕλληνας</a:t>
            </a:r>
            <a:r>
              <a:rPr lang="el-GR" dirty="0"/>
              <a:t> </a:t>
            </a:r>
            <a:r>
              <a:rPr lang="el-GR" dirty="0" err="1"/>
              <a:t>δὲ</a:t>
            </a:r>
            <a:r>
              <a:rPr lang="el-GR" dirty="0"/>
              <a:t> </a:t>
            </a:r>
            <a:r>
              <a:rPr lang="el-GR" dirty="0" err="1"/>
              <a:t>Λακεδαιμονίης</a:t>
            </a:r>
            <a:r>
              <a:rPr lang="el-GR" dirty="0"/>
              <a:t> </a:t>
            </a:r>
            <a:r>
              <a:rPr lang="el-GR" dirty="0" err="1"/>
              <a:t>εἵνεκεν</a:t>
            </a:r>
            <a:r>
              <a:rPr lang="el-GR" dirty="0"/>
              <a:t> </a:t>
            </a:r>
            <a:r>
              <a:rPr lang="el-GR" dirty="0" err="1"/>
              <a:t>γυναικὸς</a:t>
            </a:r>
            <a:r>
              <a:rPr lang="el-GR" dirty="0"/>
              <a:t> </a:t>
            </a:r>
            <a:r>
              <a:rPr lang="el-GR" dirty="0" err="1"/>
              <a:t>στόλον</a:t>
            </a:r>
            <a:r>
              <a:rPr lang="el-GR" dirty="0"/>
              <a:t> μέγαν </a:t>
            </a:r>
            <a:r>
              <a:rPr lang="el-GR" dirty="0" err="1"/>
              <a:t>συναγεῖραι</a:t>
            </a:r>
            <a:r>
              <a:rPr lang="el-GR" dirty="0"/>
              <a:t> </a:t>
            </a:r>
            <a:r>
              <a:rPr lang="el-GR" dirty="0" err="1"/>
              <a:t>καὶ</a:t>
            </a:r>
            <a:r>
              <a:rPr lang="el-GR" dirty="0"/>
              <a:t> </a:t>
            </a:r>
            <a:r>
              <a:rPr lang="el-GR" dirty="0" err="1"/>
              <a:t>ἔπειτα</a:t>
            </a:r>
            <a:r>
              <a:rPr lang="el-GR" dirty="0"/>
              <a:t> </a:t>
            </a:r>
            <a:r>
              <a:rPr lang="el-GR" dirty="0" err="1"/>
              <a:t>ἐλθόντας</a:t>
            </a:r>
            <a:r>
              <a:rPr lang="el-GR" dirty="0"/>
              <a:t> </a:t>
            </a:r>
            <a:r>
              <a:rPr lang="el-GR" dirty="0" err="1"/>
              <a:t>ἐς</a:t>
            </a:r>
            <a:r>
              <a:rPr lang="el-GR" dirty="0"/>
              <a:t> </a:t>
            </a:r>
            <a:r>
              <a:rPr lang="el-GR" dirty="0" err="1"/>
              <a:t>τὴν</a:t>
            </a:r>
            <a:r>
              <a:rPr lang="el-GR" dirty="0"/>
              <a:t> </a:t>
            </a:r>
            <a:r>
              <a:rPr lang="el-GR" dirty="0" err="1"/>
              <a:t>Ἀσίην</a:t>
            </a:r>
            <a:r>
              <a:rPr lang="el-GR" dirty="0"/>
              <a:t> </a:t>
            </a:r>
            <a:r>
              <a:rPr lang="el-GR" dirty="0" err="1"/>
              <a:t>τὴν</a:t>
            </a:r>
            <a:r>
              <a:rPr lang="el-GR" dirty="0"/>
              <a:t> Πριάμου δύναμιν </a:t>
            </a:r>
            <a:r>
              <a:rPr lang="el-GR" dirty="0" err="1"/>
              <a:t>κατελεῖν</a:t>
            </a:r>
            <a:r>
              <a:rPr lang="el-GR" dirty="0"/>
              <a:t>. [1.4.4] </a:t>
            </a:r>
            <a:r>
              <a:rPr lang="el-GR" dirty="0" err="1"/>
              <a:t>ἀπὸ</a:t>
            </a:r>
            <a:r>
              <a:rPr lang="el-GR" dirty="0"/>
              <a:t> τούτου </a:t>
            </a:r>
            <a:r>
              <a:rPr lang="el-GR" dirty="0" err="1"/>
              <a:t>αἰεὶ</a:t>
            </a:r>
            <a:r>
              <a:rPr lang="el-GR" dirty="0"/>
              <a:t> </a:t>
            </a:r>
            <a:r>
              <a:rPr lang="el-GR" dirty="0" err="1"/>
              <a:t>ἡγήσασθαι</a:t>
            </a:r>
            <a:r>
              <a:rPr lang="el-GR" dirty="0"/>
              <a:t> </a:t>
            </a:r>
            <a:r>
              <a:rPr lang="el-GR" dirty="0" err="1"/>
              <a:t>τὸ</a:t>
            </a:r>
            <a:r>
              <a:rPr lang="el-GR" dirty="0"/>
              <a:t> </a:t>
            </a:r>
            <a:r>
              <a:rPr lang="el-GR" dirty="0" err="1"/>
              <a:t>Ἑλληνικὸν</a:t>
            </a:r>
            <a:r>
              <a:rPr lang="el-GR" dirty="0"/>
              <a:t> </a:t>
            </a:r>
            <a:r>
              <a:rPr lang="el-GR" dirty="0" err="1"/>
              <a:t>σφίσι</a:t>
            </a:r>
            <a:r>
              <a:rPr lang="el-GR" dirty="0"/>
              <a:t> </a:t>
            </a:r>
            <a:r>
              <a:rPr lang="el-GR" dirty="0" err="1"/>
              <a:t>εἶναι</a:t>
            </a:r>
            <a:r>
              <a:rPr lang="el-GR" dirty="0"/>
              <a:t> </a:t>
            </a:r>
            <a:r>
              <a:rPr lang="el-GR" dirty="0" err="1"/>
              <a:t>πολέμιον</a:t>
            </a:r>
            <a:r>
              <a:rPr lang="el-GR" dirty="0"/>
              <a:t>. </a:t>
            </a:r>
            <a:r>
              <a:rPr lang="el-GR" dirty="0" err="1"/>
              <a:t>τὴν</a:t>
            </a:r>
            <a:r>
              <a:rPr lang="el-GR" dirty="0"/>
              <a:t> </a:t>
            </a:r>
            <a:r>
              <a:rPr lang="el-GR" dirty="0" err="1"/>
              <a:t>γὰρ</a:t>
            </a:r>
            <a:r>
              <a:rPr lang="el-GR" dirty="0"/>
              <a:t> </a:t>
            </a:r>
            <a:r>
              <a:rPr lang="el-GR" dirty="0" err="1"/>
              <a:t>Ἀσίην</a:t>
            </a:r>
            <a:r>
              <a:rPr lang="el-GR" dirty="0"/>
              <a:t> </a:t>
            </a:r>
            <a:r>
              <a:rPr lang="el-GR" dirty="0" err="1"/>
              <a:t>καὶ</a:t>
            </a:r>
            <a:r>
              <a:rPr lang="el-GR" dirty="0"/>
              <a:t> </a:t>
            </a:r>
            <a:r>
              <a:rPr lang="el-GR" dirty="0" err="1"/>
              <a:t>τὰ</a:t>
            </a:r>
            <a:r>
              <a:rPr lang="el-GR" dirty="0"/>
              <a:t> </a:t>
            </a:r>
            <a:r>
              <a:rPr lang="el-GR" dirty="0" err="1"/>
              <a:t>ἐνοικέοντα</a:t>
            </a:r>
            <a:r>
              <a:rPr lang="el-GR" dirty="0"/>
              <a:t> </a:t>
            </a:r>
            <a:r>
              <a:rPr lang="el-GR" dirty="0" err="1"/>
              <a:t>ἔθνεα</a:t>
            </a:r>
            <a:r>
              <a:rPr lang="el-GR" dirty="0"/>
              <a:t> βάρβαρα </a:t>
            </a:r>
            <a:r>
              <a:rPr lang="el-GR" dirty="0" err="1"/>
              <a:t>οἰκηιεῦνται</a:t>
            </a:r>
            <a:r>
              <a:rPr lang="el-GR" dirty="0"/>
              <a:t> </a:t>
            </a:r>
            <a:r>
              <a:rPr lang="el-GR" dirty="0" err="1"/>
              <a:t>οἱ</a:t>
            </a:r>
            <a:r>
              <a:rPr lang="el-GR" dirty="0"/>
              <a:t> </a:t>
            </a:r>
            <a:r>
              <a:rPr lang="el-GR" dirty="0" err="1"/>
              <a:t>Πέρσαι</a:t>
            </a:r>
            <a:r>
              <a:rPr lang="el-GR" dirty="0"/>
              <a:t>, </a:t>
            </a:r>
            <a:r>
              <a:rPr lang="el-GR" b="1" dirty="0" err="1"/>
              <a:t>τὴν</a:t>
            </a:r>
            <a:r>
              <a:rPr lang="el-GR" b="1" dirty="0"/>
              <a:t> </a:t>
            </a:r>
            <a:r>
              <a:rPr lang="el-GR" b="1" dirty="0" err="1"/>
              <a:t>δὲ</a:t>
            </a:r>
            <a:r>
              <a:rPr lang="el-GR" b="1" dirty="0"/>
              <a:t> </a:t>
            </a:r>
            <a:r>
              <a:rPr lang="el-GR" b="1" dirty="0" err="1"/>
              <a:t>Εὐρώπην</a:t>
            </a:r>
            <a:r>
              <a:rPr lang="el-GR" b="1" dirty="0"/>
              <a:t> </a:t>
            </a:r>
            <a:r>
              <a:rPr lang="el-GR" b="1" dirty="0" err="1"/>
              <a:t>καὶ</a:t>
            </a:r>
            <a:r>
              <a:rPr lang="el-GR" b="1" dirty="0"/>
              <a:t> </a:t>
            </a:r>
            <a:r>
              <a:rPr lang="el-GR" b="1" dirty="0" err="1"/>
              <a:t>τὸ</a:t>
            </a:r>
            <a:r>
              <a:rPr lang="el-GR" b="1" dirty="0"/>
              <a:t> </a:t>
            </a:r>
            <a:r>
              <a:rPr lang="el-GR" b="1" dirty="0" err="1"/>
              <a:t>Ἑλληνικὸν</a:t>
            </a:r>
            <a:r>
              <a:rPr lang="el-GR" b="1" dirty="0"/>
              <a:t> </a:t>
            </a:r>
            <a:r>
              <a:rPr lang="el-GR" b="1" dirty="0" err="1"/>
              <a:t>ἥγηνται</a:t>
            </a:r>
            <a:r>
              <a:rPr lang="el-GR" b="1" dirty="0"/>
              <a:t> </a:t>
            </a:r>
            <a:r>
              <a:rPr lang="el-GR" b="1" dirty="0" err="1"/>
              <a:t>κεχωρίσθαι</a:t>
            </a:r>
            <a:r>
              <a:rPr lang="el-GR" dirty="0"/>
              <a:t>.</a:t>
            </a:r>
            <a:endParaRPr lang="en-GR" dirty="0"/>
          </a:p>
        </p:txBody>
      </p:sp>
      <p:sp>
        <p:nvSpPr>
          <p:cNvPr id="4" name="Content Placeholder 3">
            <a:extLst>
              <a:ext uri="{FF2B5EF4-FFF2-40B4-BE49-F238E27FC236}">
                <a16:creationId xmlns:a16="http://schemas.microsoft.com/office/drawing/2014/main" id="{B64982F0-D031-A6ED-F48E-9D98BEA075AC}"/>
              </a:ext>
            </a:extLst>
          </p:cNvPr>
          <p:cNvSpPr>
            <a:spLocks noGrp="1"/>
          </p:cNvSpPr>
          <p:nvPr>
            <p:ph sz="half" idx="2"/>
          </p:nvPr>
        </p:nvSpPr>
        <p:spPr/>
        <p:txBody>
          <a:bodyPr>
            <a:normAutofit fontScale="92500" lnSpcReduction="10000"/>
          </a:bodyPr>
          <a:lstStyle/>
          <a:p>
            <a:r>
              <a:rPr lang="el-GR" dirty="0"/>
              <a:t>[1.4.3] Αυτοί οι Ασιάτες, λεν οι Πέρσες, όταν τους άρπαξαν γυναίκες, δεν το πήραν στα σοβαρά, ενώ οι Έλληνες για μια γυναίκα σπαρτιάτισσα ξεσήκωσαν ολόκληρη εκστρατεία, ήρθαν στην Ασία και αφάνισαν τη δύναμη του Πριάμου. [1.4.4] Πως από τότε πια θεωρούν ότι οι Έλληνες τους είναι εχθροί. Γιατί την Ασία και τα βάρβαρα έθνη που την κατοικούν, οι Πέρσες τα θεωρούν δικά τους, ενώ την Ευρώπη και τους Έλληνες τα έβλεπαν πάντα σαν κάτι ξεχωριστό.</a:t>
            </a:r>
            <a:endParaRPr lang="en-GR" dirty="0"/>
          </a:p>
        </p:txBody>
      </p:sp>
    </p:spTree>
    <p:extLst>
      <p:ext uri="{BB962C8B-B14F-4D97-AF65-F5344CB8AC3E}">
        <p14:creationId xmlns:p14="http://schemas.microsoft.com/office/powerpoint/2010/main" val="1968957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5D329-B734-A15E-A3D0-32F8128408D8}"/>
              </a:ext>
            </a:extLst>
          </p:cNvPr>
          <p:cNvSpPr>
            <a:spLocks noGrp="1"/>
          </p:cNvSpPr>
          <p:nvPr>
            <p:ph type="title"/>
          </p:nvPr>
        </p:nvSpPr>
        <p:spPr/>
        <p:txBody>
          <a:bodyPr/>
          <a:lstStyle/>
          <a:p>
            <a:r>
              <a:rPr lang="el-GR" dirty="0" err="1"/>
              <a:t>Ερμηνεια</a:t>
            </a:r>
            <a:r>
              <a:rPr lang="el-GR" dirty="0"/>
              <a:t> </a:t>
            </a:r>
            <a:endParaRPr lang="en-GR" dirty="0"/>
          </a:p>
        </p:txBody>
      </p:sp>
      <p:sp>
        <p:nvSpPr>
          <p:cNvPr id="3" name="Content Placeholder 2">
            <a:extLst>
              <a:ext uri="{FF2B5EF4-FFF2-40B4-BE49-F238E27FC236}">
                <a16:creationId xmlns:a16="http://schemas.microsoft.com/office/drawing/2014/main" id="{B78E749D-4A06-B8E0-933A-1949D1B55810}"/>
              </a:ext>
            </a:extLst>
          </p:cNvPr>
          <p:cNvSpPr>
            <a:spLocks noGrp="1"/>
          </p:cNvSpPr>
          <p:nvPr>
            <p:ph sz="half" idx="1"/>
          </p:nvPr>
        </p:nvSpPr>
        <p:spPr/>
        <p:txBody>
          <a:bodyPr>
            <a:normAutofit fontScale="92500" lnSpcReduction="20000"/>
          </a:bodyPr>
          <a:lstStyle/>
          <a:p>
            <a:r>
              <a:rPr lang="el-GR" dirty="0"/>
              <a:t>[1.5.1] </a:t>
            </a:r>
            <a:r>
              <a:rPr lang="el-GR" dirty="0" err="1"/>
              <a:t>Οὕτω</a:t>
            </a:r>
            <a:r>
              <a:rPr lang="el-GR" dirty="0"/>
              <a:t> </a:t>
            </a:r>
            <a:r>
              <a:rPr lang="el-GR" dirty="0" err="1"/>
              <a:t>μὲν</a:t>
            </a:r>
            <a:r>
              <a:rPr lang="el-GR" dirty="0"/>
              <a:t> </a:t>
            </a:r>
            <a:r>
              <a:rPr lang="el-GR" dirty="0" err="1"/>
              <a:t>Πέρσαι</a:t>
            </a:r>
            <a:r>
              <a:rPr lang="el-GR" dirty="0"/>
              <a:t> </a:t>
            </a:r>
            <a:r>
              <a:rPr lang="el-GR" dirty="0" err="1"/>
              <a:t>λέγουσι</a:t>
            </a:r>
            <a:r>
              <a:rPr lang="el-GR" dirty="0"/>
              <a:t> γενέσθαι, </a:t>
            </a:r>
            <a:r>
              <a:rPr lang="el-GR" dirty="0" err="1"/>
              <a:t>καὶ</a:t>
            </a:r>
            <a:r>
              <a:rPr lang="el-GR" dirty="0"/>
              <a:t> </a:t>
            </a:r>
            <a:r>
              <a:rPr lang="el-GR" dirty="0" err="1"/>
              <a:t>διὰ</a:t>
            </a:r>
            <a:r>
              <a:rPr lang="el-GR" dirty="0"/>
              <a:t> </a:t>
            </a:r>
            <a:r>
              <a:rPr lang="el-GR" dirty="0" err="1"/>
              <a:t>τὴν</a:t>
            </a:r>
            <a:r>
              <a:rPr lang="el-GR" dirty="0"/>
              <a:t> </a:t>
            </a:r>
            <a:r>
              <a:rPr lang="el-GR" dirty="0" err="1"/>
              <a:t>Ἰλίου</a:t>
            </a:r>
            <a:r>
              <a:rPr lang="el-GR" dirty="0"/>
              <a:t> </a:t>
            </a:r>
            <a:r>
              <a:rPr lang="el-GR" dirty="0" err="1"/>
              <a:t>ἅλωσιν</a:t>
            </a:r>
            <a:r>
              <a:rPr lang="el-GR" dirty="0"/>
              <a:t> </a:t>
            </a:r>
            <a:r>
              <a:rPr lang="el-GR" dirty="0" err="1"/>
              <a:t>εὑρίσκουσι</a:t>
            </a:r>
            <a:r>
              <a:rPr lang="el-GR" dirty="0"/>
              <a:t> </a:t>
            </a:r>
            <a:r>
              <a:rPr lang="el-GR" dirty="0" err="1"/>
              <a:t>σφίσι</a:t>
            </a:r>
            <a:r>
              <a:rPr lang="el-GR" dirty="0"/>
              <a:t> </a:t>
            </a:r>
            <a:r>
              <a:rPr lang="el-GR" dirty="0" err="1"/>
              <a:t>ἐοῦσαν</a:t>
            </a:r>
            <a:r>
              <a:rPr lang="el-GR" dirty="0"/>
              <a:t> </a:t>
            </a:r>
            <a:r>
              <a:rPr lang="el-GR" dirty="0" err="1"/>
              <a:t>τὴν</a:t>
            </a:r>
            <a:r>
              <a:rPr lang="el-GR" dirty="0"/>
              <a:t> </a:t>
            </a:r>
            <a:r>
              <a:rPr lang="el-GR" dirty="0" err="1"/>
              <a:t>ἀρχὴν</a:t>
            </a:r>
            <a:r>
              <a:rPr lang="el-GR" dirty="0"/>
              <a:t> </a:t>
            </a:r>
            <a:r>
              <a:rPr lang="el-GR" dirty="0" err="1"/>
              <a:t>τῆς</a:t>
            </a:r>
            <a:r>
              <a:rPr lang="el-GR" dirty="0"/>
              <a:t> </a:t>
            </a:r>
            <a:r>
              <a:rPr lang="el-GR" dirty="0" err="1"/>
              <a:t>ἔχθρης</a:t>
            </a:r>
            <a:r>
              <a:rPr lang="el-GR" dirty="0"/>
              <a:t> </a:t>
            </a:r>
            <a:r>
              <a:rPr lang="el-GR" dirty="0" err="1"/>
              <a:t>τῆς</a:t>
            </a:r>
            <a:r>
              <a:rPr lang="el-GR" dirty="0"/>
              <a:t> </a:t>
            </a:r>
            <a:r>
              <a:rPr lang="el-GR" dirty="0" err="1"/>
              <a:t>ἐς</a:t>
            </a:r>
            <a:r>
              <a:rPr lang="el-GR" dirty="0"/>
              <a:t> </a:t>
            </a:r>
            <a:r>
              <a:rPr lang="el-GR" dirty="0" err="1"/>
              <a:t>τοὺς</a:t>
            </a:r>
            <a:r>
              <a:rPr lang="el-GR" dirty="0"/>
              <a:t> </a:t>
            </a:r>
            <a:r>
              <a:rPr lang="el-GR" dirty="0" err="1"/>
              <a:t>Ἕλληνας</a:t>
            </a:r>
            <a:r>
              <a:rPr lang="el-GR" dirty="0"/>
              <a:t>. [1.5.2] </a:t>
            </a:r>
            <a:r>
              <a:rPr lang="el-GR" dirty="0" err="1"/>
              <a:t>περὶ</a:t>
            </a:r>
            <a:r>
              <a:rPr lang="el-GR" dirty="0"/>
              <a:t> </a:t>
            </a:r>
            <a:r>
              <a:rPr lang="el-GR" dirty="0" err="1"/>
              <a:t>δὲ</a:t>
            </a:r>
            <a:r>
              <a:rPr lang="el-GR" dirty="0"/>
              <a:t> </a:t>
            </a:r>
            <a:r>
              <a:rPr lang="el-GR" dirty="0" err="1"/>
              <a:t>τῆς</a:t>
            </a:r>
            <a:r>
              <a:rPr lang="el-GR" dirty="0"/>
              <a:t> </a:t>
            </a:r>
            <a:r>
              <a:rPr lang="el-GR" dirty="0" err="1"/>
              <a:t>Ἰοῦς</a:t>
            </a:r>
            <a:r>
              <a:rPr lang="el-GR" dirty="0"/>
              <a:t> </a:t>
            </a:r>
            <a:r>
              <a:rPr lang="el-GR" dirty="0" err="1"/>
              <a:t>οὐκ</a:t>
            </a:r>
            <a:r>
              <a:rPr lang="el-GR" dirty="0"/>
              <a:t> </a:t>
            </a:r>
            <a:r>
              <a:rPr lang="el-GR" dirty="0" err="1"/>
              <a:t>ὁμολογέουσι</a:t>
            </a:r>
            <a:r>
              <a:rPr lang="el-GR" dirty="0"/>
              <a:t> </a:t>
            </a:r>
            <a:r>
              <a:rPr lang="el-GR" dirty="0" err="1"/>
              <a:t>Πέρσῃσι</a:t>
            </a:r>
            <a:r>
              <a:rPr lang="el-GR" dirty="0"/>
              <a:t> </a:t>
            </a:r>
            <a:r>
              <a:rPr lang="el-GR" dirty="0" err="1"/>
              <a:t>οὕτω</a:t>
            </a:r>
            <a:r>
              <a:rPr lang="el-GR" dirty="0"/>
              <a:t> Φοίνικες· </a:t>
            </a:r>
            <a:r>
              <a:rPr lang="el-GR" dirty="0" err="1"/>
              <a:t>οὐ</a:t>
            </a:r>
            <a:r>
              <a:rPr lang="el-GR" dirty="0"/>
              <a:t> </a:t>
            </a:r>
            <a:r>
              <a:rPr lang="el-GR" dirty="0" err="1"/>
              <a:t>γὰρ</a:t>
            </a:r>
            <a:r>
              <a:rPr lang="el-GR" dirty="0"/>
              <a:t> </a:t>
            </a:r>
            <a:r>
              <a:rPr lang="el-GR" dirty="0" err="1"/>
              <a:t>ἁρπαγῇ</a:t>
            </a:r>
            <a:r>
              <a:rPr lang="el-GR" dirty="0"/>
              <a:t> </a:t>
            </a:r>
            <a:r>
              <a:rPr lang="el-GR" dirty="0" err="1"/>
              <a:t>σφέας</a:t>
            </a:r>
            <a:r>
              <a:rPr lang="el-GR" dirty="0"/>
              <a:t> </a:t>
            </a:r>
            <a:r>
              <a:rPr lang="el-GR" dirty="0" err="1"/>
              <a:t>χρησαμένους</a:t>
            </a:r>
            <a:r>
              <a:rPr lang="el-GR" dirty="0"/>
              <a:t> </a:t>
            </a:r>
            <a:r>
              <a:rPr lang="el-GR" dirty="0" err="1"/>
              <a:t>λέγουσι</a:t>
            </a:r>
            <a:r>
              <a:rPr lang="el-GR" dirty="0"/>
              <a:t> </a:t>
            </a:r>
            <a:r>
              <a:rPr lang="el-GR" dirty="0" err="1"/>
              <a:t>ἀγαγεῖν</a:t>
            </a:r>
            <a:r>
              <a:rPr lang="el-GR" dirty="0"/>
              <a:t> </a:t>
            </a:r>
            <a:r>
              <a:rPr lang="el-GR" dirty="0" err="1"/>
              <a:t>αὐτὴν</a:t>
            </a:r>
            <a:r>
              <a:rPr lang="el-GR" dirty="0"/>
              <a:t> </a:t>
            </a:r>
            <a:r>
              <a:rPr lang="el-GR" dirty="0" err="1"/>
              <a:t>ἐς</a:t>
            </a:r>
            <a:r>
              <a:rPr lang="el-GR" dirty="0"/>
              <a:t> </a:t>
            </a:r>
            <a:r>
              <a:rPr lang="el-GR" dirty="0" err="1"/>
              <a:t>Αἴγυπτον</a:t>
            </a:r>
            <a:r>
              <a:rPr lang="el-GR" dirty="0"/>
              <a:t>, </a:t>
            </a:r>
            <a:r>
              <a:rPr lang="el-GR" dirty="0" err="1"/>
              <a:t>ἀλλ</a:t>
            </a:r>
            <a:r>
              <a:rPr lang="el-GR" dirty="0"/>
              <a:t>᾽ </a:t>
            </a:r>
            <a:r>
              <a:rPr lang="el-GR" dirty="0" err="1"/>
              <a:t>ὡς</a:t>
            </a:r>
            <a:r>
              <a:rPr lang="el-GR" dirty="0"/>
              <a:t> </a:t>
            </a:r>
            <a:r>
              <a:rPr lang="el-GR" dirty="0" err="1"/>
              <a:t>ἐν</a:t>
            </a:r>
            <a:r>
              <a:rPr lang="el-GR" dirty="0"/>
              <a:t> </a:t>
            </a:r>
            <a:r>
              <a:rPr lang="el-GR" dirty="0" err="1"/>
              <a:t>τῷ</a:t>
            </a:r>
            <a:r>
              <a:rPr lang="el-GR" dirty="0"/>
              <a:t> </a:t>
            </a:r>
            <a:r>
              <a:rPr lang="el-GR" dirty="0" err="1"/>
              <a:t>Ἄργεϊ</a:t>
            </a:r>
            <a:r>
              <a:rPr lang="el-GR" dirty="0"/>
              <a:t> </a:t>
            </a:r>
            <a:r>
              <a:rPr lang="el-GR" dirty="0" err="1"/>
              <a:t>ἐμίσγετο</a:t>
            </a:r>
            <a:r>
              <a:rPr lang="el-GR" dirty="0"/>
              <a:t> </a:t>
            </a:r>
            <a:r>
              <a:rPr lang="el-GR" dirty="0" err="1"/>
              <a:t>τῷ</a:t>
            </a:r>
            <a:r>
              <a:rPr lang="el-GR" dirty="0"/>
              <a:t> </a:t>
            </a:r>
            <a:r>
              <a:rPr lang="el-GR" dirty="0" err="1"/>
              <a:t>ναυκλήρῳ</a:t>
            </a:r>
            <a:r>
              <a:rPr lang="el-GR" dirty="0"/>
              <a:t> </a:t>
            </a:r>
            <a:r>
              <a:rPr lang="el-GR" dirty="0" err="1"/>
              <a:t>τῆς</a:t>
            </a:r>
            <a:r>
              <a:rPr lang="el-GR" dirty="0"/>
              <a:t> </a:t>
            </a:r>
            <a:r>
              <a:rPr lang="el-GR" dirty="0" err="1"/>
              <a:t>νεός</a:t>
            </a:r>
            <a:r>
              <a:rPr lang="el-GR" dirty="0"/>
              <a:t>· </a:t>
            </a:r>
            <a:r>
              <a:rPr lang="el-GR" dirty="0" err="1"/>
              <a:t>ἐπεὶ</a:t>
            </a:r>
            <a:r>
              <a:rPr lang="el-GR" dirty="0"/>
              <a:t> </a:t>
            </a:r>
            <a:r>
              <a:rPr lang="el-GR" dirty="0" err="1"/>
              <a:t>δὲ</a:t>
            </a:r>
            <a:r>
              <a:rPr lang="el-GR" dirty="0"/>
              <a:t> </a:t>
            </a:r>
            <a:r>
              <a:rPr lang="el-GR" dirty="0" err="1"/>
              <a:t>ἔμαθε</a:t>
            </a:r>
            <a:r>
              <a:rPr lang="el-GR" dirty="0"/>
              <a:t> </a:t>
            </a:r>
            <a:r>
              <a:rPr lang="el-GR" dirty="0" err="1"/>
              <a:t>ἔγκυος</a:t>
            </a:r>
            <a:r>
              <a:rPr lang="el-GR" dirty="0"/>
              <a:t> </a:t>
            </a:r>
            <a:r>
              <a:rPr lang="el-GR" dirty="0" err="1"/>
              <a:t>ἐοῦσα</a:t>
            </a:r>
            <a:r>
              <a:rPr lang="el-GR" dirty="0"/>
              <a:t>, </a:t>
            </a:r>
            <a:r>
              <a:rPr lang="el-GR" dirty="0" err="1"/>
              <a:t>αἰδεομένη</a:t>
            </a:r>
            <a:r>
              <a:rPr lang="el-GR" dirty="0"/>
              <a:t> </a:t>
            </a:r>
            <a:r>
              <a:rPr lang="el-GR" dirty="0" err="1"/>
              <a:t>τοὺς</a:t>
            </a:r>
            <a:r>
              <a:rPr lang="el-GR" dirty="0"/>
              <a:t> </a:t>
            </a:r>
            <a:r>
              <a:rPr lang="el-GR" dirty="0" err="1"/>
              <a:t>τοκέας</a:t>
            </a:r>
            <a:r>
              <a:rPr lang="el-GR" dirty="0"/>
              <a:t>, </a:t>
            </a:r>
            <a:r>
              <a:rPr lang="el-GR" dirty="0" err="1"/>
              <a:t>οὕτω</a:t>
            </a:r>
            <a:r>
              <a:rPr lang="el-GR" dirty="0"/>
              <a:t> </a:t>
            </a:r>
            <a:r>
              <a:rPr lang="el-GR" dirty="0" err="1"/>
              <a:t>δὴ</a:t>
            </a:r>
            <a:r>
              <a:rPr lang="el-GR" dirty="0"/>
              <a:t> </a:t>
            </a:r>
            <a:r>
              <a:rPr lang="el-GR" dirty="0" err="1"/>
              <a:t>ἐθελοντὴν</a:t>
            </a:r>
            <a:r>
              <a:rPr lang="el-GR" dirty="0"/>
              <a:t> </a:t>
            </a:r>
            <a:r>
              <a:rPr lang="el-GR" dirty="0" err="1"/>
              <a:t>αὐτὴν</a:t>
            </a:r>
            <a:r>
              <a:rPr lang="el-GR" dirty="0"/>
              <a:t> </a:t>
            </a:r>
            <a:r>
              <a:rPr lang="el-GR" dirty="0" err="1"/>
              <a:t>τοῖσι</a:t>
            </a:r>
            <a:r>
              <a:rPr lang="el-GR" dirty="0"/>
              <a:t> Φοίνιξι </a:t>
            </a:r>
            <a:r>
              <a:rPr lang="el-GR" dirty="0" err="1"/>
              <a:t>συνεκπλῶσαι</a:t>
            </a:r>
            <a:r>
              <a:rPr lang="el-GR" dirty="0"/>
              <a:t>, </a:t>
            </a:r>
            <a:r>
              <a:rPr lang="el-GR" dirty="0" err="1"/>
              <a:t>ὡς</a:t>
            </a:r>
            <a:r>
              <a:rPr lang="el-GR" dirty="0"/>
              <a:t> </a:t>
            </a:r>
            <a:r>
              <a:rPr lang="el-GR" dirty="0" err="1"/>
              <a:t>ἂν</a:t>
            </a:r>
            <a:r>
              <a:rPr lang="el-GR" dirty="0"/>
              <a:t> </a:t>
            </a:r>
            <a:r>
              <a:rPr lang="el-GR" dirty="0" err="1"/>
              <a:t>μὴ</a:t>
            </a:r>
            <a:r>
              <a:rPr lang="el-GR" dirty="0"/>
              <a:t> κατάδηλος </a:t>
            </a:r>
            <a:r>
              <a:rPr lang="el-GR" dirty="0" err="1"/>
              <a:t>γένηται</a:t>
            </a:r>
            <a:r>
              <a:rPr lang="el-GR" dirty="0"/>
              <a:t>.</a:t>
            </a:r>
            <a:endParaRPr lang="en-GR" dirty="0"/>
          </a:p>
        </p:txBody>
      </p:sp>
      <p:sp>
        <p:nvSpPr>
          <p:cNvPr id="4" name="Content Placeholder 3">
            <a:extLst>
              <a:ext uri="{FF2B5EF4-FFF2-40B4-BE49-F238E27FC236}">
                <a16:creationId xmlns:a16="http://schemas.microsoft.com/office/drawing/2014/main" id="{C29A838C-A283-D661-C4FA-B2A24AB30F6B}"/>
              </a:ext>
            </a:extLst>
          </p:cNvPr>
          <p:cNvSpPr>
            <a:spLocks noGrp="1"/>
          </p:cNvSpPr>
          <p:nvPr>
            <p:ph sz="half" idx="2"/>
          </p:nvPr>
        </p:nvSpPr>
        <p:spPr/>
        <p:txBody>
          <a:bodyPr>
            <a:normAutofit fontScale="92500" lnSpcReduction="20000"/>
          </a:bodyPr>
          <a:lstStyle/>
          <a:p>
            <a:r>
              <a:rPr lang="el-GR" dirty="0"/>
              <a:t>[1.5.1] Έτσι λεν οι Πέρσες πως έγιναν τα πράγματα, και στην άλωση του Ιλίου βρίσκουν την αιτία της έχθρας τους προς του Έλληνες. [1.5.2] Για την Ιώ δε συμφωνούν με τους Πέρσες οι Φοίνικες· γιατί δεν την άρπαξαν αυτοί, λένε, και δεν την έφεραν στην Αίγυπτο, αλλά ότι στο Άργος έσμιξε με τον καπετάνιο του καραβιού και, όταν κατάλαβε πως ήταν έγκυος, από ντροπή για τους γονείς της — έτσι λοιπόν από μόνη της έφυγε με τα καράβια των Φοινίκων, για να μην προδοθεί. </a:t>
            </a:r>
            <a:endParaRPr lang="en-GR" dirty="0"/>
          </a:p>
        </p:txBody>
      </p:sp>
    </p:spTree>
    <p:extLst>
      <p:ext uri="{BB962C8B-B14F-4D97-AF65-F5344CB8AC3E}">
        <p14:creationId xmlns:p14="http://schemas.microsoft.com/office/powerpoint/2010/main" val="3567905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C6F6A-F028-B034-8E65-149E6F83A2DF}"/>
              </a:ext>
            </a:extLst>
          </p:cNvPr>
          <p:cNvSpPr>
            <a:spLocks noGrp="1"/>
          </p:cNvSpPr>
          <p:nvPr>
            <p:ph type="title"/>
          </p:nvPr>
        </p:nvSpPr>
        <p:spPr/>
        <p:txBody>
          <a:bodyPr/>
          <a:lstStyle/>
          <a:p>
            <a:r>
              <a:rPr lang="el-GR" dirty="0" err="1"/>
              <a:t>Ερμηνεια</a:t>
            </a:r>
            <a:endParaRPr lang="en-GR" dirty="0"/>
          </a:p>
        </p:txBody>
      </p:sp>
      <p:sp>
        <p:nvSpPr>
          <p:cNvPr id="3" name="Content Placeholder 2">
            <a:extLst>
              <a:ext uri="{FF2B5EF4-FFF2-40B4-BE49-F238E27FC236}">
                <a16:creationId xmlns:a16="http://schemas.microsoft.com/office/drawing/2014/main" id="{E37539B2-6530-4648-5197-220D304FDB1D}"/>
              </a:ext>
            </a:extLst>
          </p:cNvPr>
          <p:cNvSpPr>
            <a:spLocks noGrp="1"/>
          </p:cNvSpPr>
          <p:nvPr>
            <p:ph sz="half" idx="1"/>
          </p:nvPr>
        </p:nvSpPr>
        <p:spPr/>
        <p:txBody>
          <a:bodyPr/>
          <a:lstStyle/>
          <a:p>
            <a:r>
              <a:rPr lang="el-GR" dirty="0"/>
              <a:t>[1.5.3]</a:t>
            </a:r>
            <a:r>
              <a:rPr lang="el-GR" dirty="0" err="1"/>
              <a:t>ταῦτα</a:t>
            </a:r>
            <a:r>
              <a:rPr lang="el-GR" dirty="0"/>
              <a:t> </a:t>
            </a:r>
            <a:r>
              <a:rPr lang="el-GR" dirty="0" err="1"/>
              <a:t>μέν</a:t>
            </a:r>
            <a:r>
              <a:rPr lang="el-GR" dirty="0"/>
              <a:t> νυν </a:t>
            </a:r>
            <a:r>
              <a:rPr lang="el-GR" dirty="0" err="1"/>
              <a:t>Πέρσαι</a:t>
            </a:r>
            <a:r>
              <a:rPr lang="el-GR" dirty="0"/>
              <a:t> τε </a:t>
            </a:r>
            <a:r>
              <a:rPr lang="el-GR" dirty="0" err="1"/>
              <a:t>καὶ</a:t>
            </a:r>
            <a:r>
              <a:rPr lang="el-GR" dirty="0"/>
              <a:t> Φοίνικες </a:t>
            </a:r>
            <a:r>
              <a:rPr lang="el-GR" dirty="0" err="1"/>
              <a:t>λέγουσι</a:t>
            </a:r>
            <a:r>
              <a:rPr lang="el-GR" dirty="0"/>
              <a:t>. </a:t>
            </a:r>
            <a:r>
              <a:rPr lang="el-GR" dirty="0" err="1"/>
              <a:t>ἐγὼ</a:t>
            </a:r>
            <a:r>
              <a:rPr lang="el-GR" dirty="0"/>
              <a:t> </a:t>
            </a:r>
            <a:r>
              <a:rPr lang="el-GR" dirty="0" err="1"/>
              <a:t>δὲ</a:t>
            </a:r>
            <a:r>
              <a:rPr lang="el-GR" dirty="0"/>
              <a:t> </a:t>
            </a:r>
            <a:r>
              <a:rPr lang="el-GR" dirty="0" err="1"/>
              <a:t>περὶ</a:t>
            </a:r>
            <a:r>
              <a:rPr lang="el-GR" dirty="0"/>
              <a:t> </a:t>
            </a:r>
            <a:r>
              <a:rPr lang="el-GR" dirty="0" err="1"/>
              <a:t>μὲν</a:t>
            </a:r>
            <a:r>
              <a:rPr lang="el-GR" dirty="0"/>
              <a:t> τούτων </a:t>
            </a:r>
            <a:r>
              <a:rPr lang="el-GR" dirty="0" err="1"/>
              <a:t>οὐκ</a:t>
            </a:r>
            <a:r>
              <a:rPr lang="el-GR" dirty="0"/>
              <a:t> </a:t>
            </a:r>
            <a:r>
              <a:rPr lang="el-GR" dirty="0" err="1"/>
              <a:t>ἔρχομαι</a:t>
            </a:r>
            <a:r>
              <a:rPr lang="el-GR" dirty="0"/>
              <a:t> </a:t>
            </a:r>
            <a:r>
              <a:rPr lang="el-GR" dirty="0" err="1"/>
              <a:t>ἐρέων</a:t>
            </a:r>
            <a:r>
              <a:rPr lang="el-GR" dirty="0"/>
              <a:t> </a:t>
            </a:r>
            <a:r>
              <a:rPr lang="el-GR" dirty="0" err="1"/>
              <a:t>ὡς</a:t>
            </a:r>
            <a:r>
              <a:rPr lang="el-GR" dirty="0"/>
              <a:t> </a:t>
            </a:r>
            <a:r>
              <a:rPr lang="el-GR" dirty="0" err="1"/>
              <a:t>οὕτως</a:t>
            </a:r>
            <a:r>
              <a:rPr lang="el-GR" dirty="0"/>
              <a:t> </a:t>
            </a:r>
            <a:r>
              <a:rPr lang="el-GR" dirty="0" err="1"/>
              <a:t>ἢ</a:t>
            </a:r>
            <a:r>
              <a:rPr lang="el-GR" dirty="0"/>
              <a:t> </a:t>
            </a:r>
            <a:r>
              <a:rPr lang="el-GR" dirty="0" err="1"/>
              <a:t>ἄλλως</a:t>
            </a:r>
            <a:r>
              <a:rPr lang="el-GR" dirty="0"/>
              <a:t> </a:t>
            </a:r>
            <a:r>
              <a:rPr lang="el-GR" dirty="0" err="1"/>
              <a:t>κως</a:t>
            </a:r>
            <a:r>
              <a:rPr lang="el-GR" dirty="0"/>
              <a:t> </a:t>
            </a:r>
            <a:r>
              <a:rPr lang="el-GR" dirty="0" err="1"/>
              <a:t>ταῦτα</a:t>
            </a:r>
            <a:r>
              <a:rPr lang="el-GR" dirty="0"/>
              <a:t> </a:t>
            </a:r>
            <a:r>
              <a:rPr lang="el-GR" dirty="0" err="1"/>
              <a:t>ἐγένετο</a:t>
            </a:r>
            <a:r>
              <a:rPr lang="el-GR" dirty="0"/>
              <a:t>, </a:t>
            </a:r>
            <a:r>
              <a:rPr lang="el-GR" dirty="0" err="1"/>
              <a:t>τὸν</a:t>
            </a:r>
            <a:r>
              <a:rPr lang="el-GR" dirty="0"/>
              <a:t> </a:t>
            </a:r>
            <a:r>
              <a:rPr lang="el-GR" dirty="0" err="1"/>
              <a:t>δὲ</a:t>
            </a:r>
            <a:r>
              <a:rPr lang="el-GR" dirty="0"/>
              <a:t> </a:t>
            </a:r>
            <a:r>
              <a:rPr lang="el-GR" dirty="0" err="1"/>
              <a:t>οἶδα</a:t>
            </a:r>
            <a:r>
              <a:rPr lang="el-GR" dirty="0"/>
              <a:t> </a:t>
            </a:r>
            <a:r>
              <a:rPr lang="el-GR" dirty="0" err="1"/>
              <a:t>αὐτὸς</a:t>
            </a:r>
            <a:r>
              <a:rPr lang="el-GR" dirty="0"/>
              <a:t> </a:t>
            </a:r>
            <a:r>
              <a:rPr lang="el-GR" dirty="0" err="1"/>
              <a:t>πρῶτον</a:t>
            </a:r>
            <a:r>
              <a:rPr lang="el-GR" dirty="0"/>
              <a:t> </a:t>
            </a:r>
            <a:r>
              <a:rPr lang="el-GR" dirty="0" err="1"/>
              <a:t>ὑπάρξαντα</a:t>
            </a:r>
            <a:r>
              <a:rPr lang="el-GR" dirty="0"/>
              <a:t> </a:t>
            </a:r>
            <a:r>
              <a:rPr lang="el-GR" dirty="0" err="1"/>
              <a:t>ἀδίκων</a:t>
            </a:r>
            <a:r>
              <a:rPr lang="el-GR" dirty="0"/>
              <a:t> </a:t>
            </a:r>
            <a:r>
              <a:rPr lang="el-GR" dirty="0" err="1"/>
              <a:t>ἔργων</a:t>
            </a:r>
            <a:r>
              <a:rPr lang="el-GR" dirty="0"/>
              <a:t> </a:t>
            </a:r>
            <a:r>
              <a:rPr lang="el-GR" dirty="0" err="1"/>
              <a:t>ἐς</a:t>
            </a:r>
            <a:r>
              <a:rPr lang="el-GR" dirty="0"/>
              <a:t> </a:t>
            </a:r>
            <a:r>
              <a:rPr lang="el-GR" dirty="0" err="1"/>
              <a:t>τοὺς</a:t>
            </a:r>
            <a:r>
              <a:rPr lang="el-GR" dirty="0"/>
              <a:t> </a:t>
            </a:r>
            <a:r>
              <a:rPr lang="el-GR" dirty="0" err="1"/>
              <a:t>Ἕλληνας</a:t>
            </a:r>
            <a:r>
              <a:rPr lang="el-GR" dirty="0"/>
              <a:t>, </a:t>
            </a:r>
            <a:r>
              <a:rPr lang="el-GR" dirty="0" err="1"/>
              <a:t>τοῦτον</a:t>
            </a:r>
            <a:r>
              <a:rPr lang="el-GR" dirty="0"/>
              <a:t> </a:t>
            </a:r>
            <a:r>
              <a:rPr lang="el-GR" dirty="0" err="1"/>
              <a:t>σημήνας</a:t>
            </a:r>
            <a:r>
              <a:rPr lang="el-GR" dirty="0"/>
              <a:t> </a:t>
            </a:r>
            <a:r>
              <a:rPr lang="el-GR" dirty="0" err="1"/>
              <a:t>προβήσομαι</a:t>
            </a:r>
            <a:r>
              <a:rPr lang="el-GR" dirty="0"/>
              <a:t> </a:t>
            </a:r>
            <a:r>
              <a:rPr lang="el-GR" dirty="0" err="1"/>
              <a:t>ἐς</a:t>
            </a:r>
            <a:r>
              <a:rPr lang="el-GR" dirty="0"/>
              <a:t> </a:t>
            </a:r>
            <a:r>
              <a:rPr lang="el-GR" dirty="0" err="1"/>
              <a:t>τὸ</a:t>
            </a:r>
            <a:r>
              <a:rPr lang="el-GR" dirty="0"/>
              <a:t> πρόσω </a:t>
            </a:r>
            <a:r>
              <a:rPr lang="el-GR" dirty="0" err="1"/>
              <a:t>τοῦ</a:t>
            </a:r>
            <a:r>
              <a:rPr lang="el-GR" dirty="0"/>
              <a:t> λόγου, </a:t>
            </a:r>
            <a:r>
              <a:rPr lang="el-GR" dirty="0" err="1"/>
              <a:t>ὁμοίως</a:t>
            </a:r>
            <a:r>
              <a:rPr lang="el-GR" dirty="0"/>
              <a:t> </a:t>
            </a:r>
            <a:r>
              <a:rPr lang="el-GR" dirty="0" err="1"/>
              <a:t>σμικρὰ</a:t>
            </a:r>
            <a:r>
              <a:rPr lang="el-GR" dirty="0"/>
              <a:t> </a:t>
            </a:r>
            <a:r>
              <a:rPr lang="el-GR" dirty="0" err="1"/>
              <a:t>καὶ</a:t>
            </a:r>
            <a:r>
              <a:rPr lang="el-GR" dirty="0"/>
              <a:t> μεγάλα </a:t>
            </a:r>
            <a:r>
              <a:rPr lang="el-GR" dirty="0" err="1"/>
              <a:t>ἄστεα</a:t>
            </a:r>
            <a:r>
              <a:rPr lang="el-GR" dirty="0"/>
              <a:t> </a:t>
            </a:r>
            <a:r>
              <a:rPr lang="el-GR" dirty="0" err="1"/>
              <a:t>ἀνθρώπων</a:t>
            </a:r>
            <a:r>
              <a:rPr lang="el-GR" dirty="0"/>
              <a:t> </a:t>
            </a:r>
            <a:r>
              <a:rPr lang="el-GR" dirty="0" err="1"/>
              <a:t>ἐπεξιών</a:t>
            </a:r>
            <a:r>
              <a:rPr lang="el-GR" dirty="0"/>
              <a:t>. </a:t>
            </a:r>
            <a:endParaRPr lang="en-GR" dirty="0"/>
          </a:p>
        </p:txBody>
      </p:sp>
      <p:sp>
        <p:nvSpPr>
          <p:cNvPr id="4" name="Content Placeholder 3">
            <a:extLst>
              <a:ext uri="{FF2B5EF4-FFF2-40B4-BE49-F238E27FC236}">
                <a16:creationId xmlns:a16="http://schemas.microsoft.com/office/drawing/2014/main" id="{AADD804E-7F67-F603-FD56-44E78A8CBA47}"/>
              </a:ext>
            </a:extLst>
          </p:cNvPr>
          <p:cNvSpPr>
            <a:spLocks noGrp="1"/>
          </p:cNvSpPr>
          <p:nvPr>
            <p:ph sz="half" idx="2"/>
          </p:nvPr>
        </p:nvSpPr>
        <p:spPr/>
        <p:txBody>
          <a:bodyPr/>
          <a:lstStyle/>
          <a:p>
            <a:r>
              <a:rPr lang="el-GR" dirty="0"/>
              <a:t>1.5.3] Αυτά λεν οι Πέρσες και οι Φοίνικες. Εγώ όμως δεν έρχομαι να μιλήσω </a:t>
            </a:r>
            <a:r>
              <a:rPr lang="el-GR" dirty="0" err="1"/>
              <a:t>γι</a:t>
            </a:r>
            <a:r>
              <a:rPr lang="el-GR" dirty="0"/>
              <a:t>᾽ αυτά, αν έγιναν έτσι ή κάπως αλλιώς, αλλά εκείνον που ο ίδιος ξέρω ότι πρώτος άρχισε τα άδικα έργα στους Έλληνες, αυτόν πρώτα θα παρουσιάσω και θα προχωρήσω στη συνέχεια της ιστορίας μου σταματώντας το ίδιο σε μικρές και μεγάλες πόλεις ανθρώπων. </a:t>
            </a:r>
            <a:endParaRPr lang="en-GR" dirty="0"/>
          </a:p>
        </p:txBody>
      </p:sp>
    </p:spTree>
    <p:extLst>
      <p:ext uri="{BB962C8B-B14F-4D97-AF65-F5344CB8AC3E}">
        <p14:creationId xmlns:p14="http://schemas.microsoft.com/office/powerpoint/2010/main" val="2609459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F3B09-4BF3-3F85-FA2E-5F08204F869E}"/>
              </a:ext>
            </a:extLst>
          </p:cNvPr>
          <p:cNvSpPr>
            <a:spLocks noGrp="1"/>
          </p:cNvSpPr>
          <p:nvPr>
            <p:ph type="title"/>
          </p:nvPr>
        </p:nvSpPr>
        <p:spPr/>
        <p:txBody>
          <a:bodyPr/>
          <a:lstStyle/>
          <a:p>
            <a:r>
              <a:rPr lang="el-GR" dirty="0" err="1"/>
              <a:t>Ερμηνεια</a:t>
            </a:r>
            <a:r>
              <a:rPr lang="el-GR" dirty="0"/>
              <a:t> </a:t>
            </a:r>
            <a:endParaRPr lang="en-GR" dirty="0"/>
          </a:p>
        </p:txBody>
      </p:sp>
      <p:sp>
        <p:nvSpPr>
          <p:cNvPr id="3" name="Content Placeholder 2">
            <a:extLst>
              <a:ext uri="{FF2B5EF4-FFF2-40B4-BE49-F238E27FC236}">
                <a16:creationId xmlns:a16="http://schemas.microsoft.com/office/drawing/2014/main" id="{EC081BA8-B126-958C-F1BC-428E333779BC}"/>
              </a:ext>
            </a:extLst>
          </p:cNvPr>
          <p:cNvSpPr>
            <a:spLocks noGrp="1"/>
          </p:cNvSpPr>
          <p:nvPr>
            <p:ph sz="half" idx="1"/>
          </p:nvPr>
        </p:nvSpPr>
        <p:spPr/>
        <p:txBody>
          <a:bodyPr/>
          <a:lstStyle/>
          <a:p>
            <a:endParaRPr lang="el-GR" dirty="0"/>
          </a:p>
          <a:p>
            <a:r>
              <a:rPr lang="el-GR" dirty="0"/>
              <a:t>[1.5.4] </a:t>
            </a:r>
            <a:r>
              <a:rPr lang="el-GR" dirty="0" err="1"/>
              <a:t>τὰ</a:t>
            </a:r>
            <a:r>
              <a:rPr lang="el-GR" dirty="0"/>
              <a:t> </a:t>
            </a:r>
            <a:r>
              <a:rPr lang="el-GR" dirty="0" err="1"/>
              <a:t>γὰρ</a:t>
            </a:r>
            <a:r>
              <a:rPr lang="el-GR" dirty="0"/>
              <a:t> </a:t>
            </a:r>
            <a:r>
              <a:rPr lang="el-GR" dirty="0" err="1"/>
              <a:t>τὸ</a:t>
            </a:r>
            <a:r>
              <a:rPr lang="el-GR" dirty="0"/>
              <a:t> πάλαι μεγάλα </a:t>
            </a:r>
            <a:r>
              <a:rPr lang="el-GR" dirty="0" err="1"/>
              <a:t>ἦν</a:t>
            </a:r>
            <a:r>
              <a:rPr lang="el-GR" dirty="0"/>
              <a:t>, </a:t>
            </a:r>
            <a:r>
              <a:rPr lang="el-GR" dirty="0" err="1"/>
              <a:t>τὰ</a:t>
            </a:r>
            <a:r>
              <a:rPr lang="el-GR" dirty="0"/>
              <a:t> </a:t>
            </a:r>
            <a:r>
              <a:rPr lang="el-GR" dirty="0" err="1"/>
              <a:t>πολλὰ</a:t>
            </a:r>
            <a:r>
              <a:rPr lang="el-GR" dirty="0"/>
              <a:t> </a:t>
            </a:r>
            <a:r>
              <a:rPr lang="el-GR" dirty="0" err="1"/>
              <a:t>αὐτῶν</a:t>
            </a:r>
            <a:r>
              <a:rPr lang="el-GR" dirty="0"/>
              <a:t> </a:t>
            </a:r>
            <a:r>
              <a:rPr lang="el-GR" dirty="0" err="1"/>
              <a:t>σμικρὰ</a:t>
            </a:r>
            <a:r>
              <a:rPr lang="el-GR" dirty="0"/>
              <a:t> </a:t>
            </a:r>
            <a:r>
              <a:rPr lang="el-GR" dirty="0" err="1"/>
              <a:t>γέγονε</a:t>
            </a:r>
            <a:r>
              <a:rPr lang="el-GR" dirty="0"/>
              <a:t>, </a:t>
            </a:r>
            <a:r>
              <a:rPr lang="el-GR" dirty="0" err="1"/>
              <a:t>τὰ</a:t>
            </a:r>
            <a:r>
              <a:rPr lang="el-GR" dirty="0"/>
              <a:t> </a:t>
            </a:r>
            <a:r>
              <a:rPr lang="el-GR" dirty="0" err="1"/>
              <a:t>δὲ</a:t>
            </a:r>
            <a:r>
              <a:rPr lang="el-GR" dirty="0"/>
              <a:t> </a:t>
            </a:r>
            <a:r>
              <a:rPr lang="el-GR" dirty="0" err="1"/>
              <a:t>ἐπ</a:t>
            </a:r>
            <a:r>
              <a:rPr lang="el-GR" dirty="0"/>
              <a:t>᾽ </a:t>
            </a:r>
            <a:r>
              <a:rPr lang="el-GR" dirty="0" err="1"/>
              <a:t>ἐμεῦ</a:t>
            </a:r>
            <a:r>
              <a:rPr lang="el-GR" dirty="0"/>
              <a:t> </a:t>
            </a:r>
            <a:r>
              <a:rPr lang="el-GR" dirty="0" err="1"/>
              <a:t>ἦν</a:t>
            </a:r>
            <a:r>
              <a:rPr lang="el-GR" dirty="0"/>
              <a:t> μεγάλα, πρότερον </a:t>
            </a:r>
            <a:r>
              <a:rPr lang="el-GR" dirty="0" err="1"/>
              <a:t>ἦν</a:t>
            </a:r>
            <a:r>
              <a:rPr lang="el-GR" dirty="0"/>
              <a:t> σμικρά. </a:t>
            </a:r>
            <a:r>
              <a:rPr lang="el-GR" b="1" dirty="0" err="1"/>
              <a:t>τὴν</a:t>
            </a:r>
            <a:r>
              <a:rPr lang="el-GR" b="1" dirty="0"/>
              <a:t> </a:t>
            </a:r>
            <a:r>
              <a:rPr lang="el-GR" b="1" dirty="0" err="1"/>
              <a:t>ἀνθρωπηίην</a:t>
            </a:r>
            <a:r>
              <a:rPr lang="el-GR" b="1" dirty="0"/>
              <a:t> </a:t>
            </a:r>
            <a:r>
              <a:rPr lang="el-GR" b="1" dirty="0" err="1"/>
              <a:t>ὦν</a:t>
            </a:r>
            <a:r>
              <a:rPr lang="el-GR" b="1" dirty="0"/>
              <a:t> </a:t>
            </a:r>
            <a:r>
              <a:rPr lang="el-GR" b="1" dirty="0" err="1"/>
              <a:t>ἐπιστάμενος</a:t>
            </a:r>
            <a:r>
              <a:rPr lang="el-GR" b="1" dirty="0"/>
              <a:t> </a:t>
            </a:r>
            <a:r>
              <a:rPr lang="el-GR" b="1" dirty="0" err="1"/>
              <a:t>εὐδαιμονίην</a:t>
            </a:r>
            <a:r>
              <a:rPr lang="el-GR" b="1" dirty="0"/>
              <a:t> </a:t>
            </a:r>
            <a:r>
              <a:rPr lang="el-GR" b="1" dirty="0" err="1"/>
              <a:t>οὐδαμὰ</a:t>
            </a:r>
            <a:r>
              <a:rPr lang="el-GR" b="1" dirty="0"/>
              <a:t> </a:t>
            </a:r>
            <a:r>
              <a:rPr lang="el-GR" b="1" dirty="0" err="1"/>
              <a:t>ἐν</a:t>
            </a:r>
            <a:r>
              <a:rPr lang="el-GR" b="1" dirty="0"/>
              <a:t> </a:t>
            </a:r>
            <a:r>
              <a:rPr lang="el-GR" b="1" dirty="0" err="1"/>
              <a:t>τὠυτῷ</a:t>
            </a:r>
            <a:r>
              <a:rPr lang="el-GR" b="1" dirty="0"/>
              <a:t> </a:t>
            </a:r>
            <a:r>
              <a:rPr lang="el-GR" b="1" dirty="0" err="1"/>
              <a:t>μένουσαν</a:t>
            </a:r>
            <a:r>
              <a:rPr lang="el-GR" b="1" dirty="0"/>
              <a:t>. </a:t>
            </a:r>
            <a:r>
              <a:rPr lang="el-GR" b="1" dirty="0" err="1"/>
              <a:t>ἐπιμνήσομαι</a:t>
            </a:r>
            <a:r>
              <a:rPr lang="el-GR" b="1" dirty="0"/>
              <a:t> </a:t>
            </a:r>
            <a:r>
              <a:rPr lang="el-GR" b="1" dirty="0" err="1"/>
              <a:t>ἀμφοτέρων</a:t>
            </a:r>
            <a:r>
              <a:rPr lang="el-GR" b="1" dirty="0"/>
              <a:t> </a:t>
            </a:r>
            <a:r>
              <a:rPr lang="el-GR" b="1" dirty="0" err="1"/>
              <a:t>ὁμοίως</a:t>
            </a:r>
            <a:r>
              <a:rPr lang="el-GR" b="1" dirty="0"/>
              <a:t>.</a:t>
            </a:r>
            <a:endParaRPr lang="en-GR" b="1" dirty="0"/>
          </a:p>
        </p:txBody>
      </p:sp>
      <p:sp>
        <p:nvSpPr>
          <p:cNvPr id="4" name="Content Placeholder 3">
            <a:extLst>
              <a:ext uri="{FF2B5EF4-FFF2-40B4-BE49-F238E27FC236}">
                <a16:creationId xmlns:a16="http://schemas.microsoft.com/office/drawing/2014/main" id="{B9C345FD-7938-EA90-90AF-A4AD2DDE7C16}"/>
              </a:ext>
            </a:extLst>
          </p:cNvPr>
          <p:cNvSpPr>
            <a:spLocks noGrp="1"/>
          </p:cNvSpPr>
          <p:nvPr>
            <p:ph sz="half" idx="2"/>
          </p:nvPr>
        </p:nvSpPr>
        <p:spPr/>
        <p:txBody>
          <a:bodyPr/>
          <a:lstStyle/>
          <a:p>
            <a:endParaRPr lang="el-GR" dirty="0"/>
          </a:p>
          <a:p>
            <a:r>
              <a:rPr lang="el-GR" dirty="0"/>
              <a:t>[1.5.4] Γιατί όσες ήταν μεγάλες παλιότερα, οι πιο πολλές τους έχουν γίνει μικρές, κι όσες στα χρόνια μου ήταν μεγάλες, πριν ήταν μικρές. </a:t>
            </a:r>
            <a:r>
              <a:rPr lang="el-GR" b="1" dirty="0"/>
              <a:t>Την ανθρώπινη λοιπόν ευδαιμονία ξέροντάς την, πως δε στέκει αμετακίνητη, θα μνημονεύσω το ίδιο και τις δύο.</a:t>
            </a:r>
            <a:endParaRPr lang="en-GR" b="1" dirty="0"/>
          </a:p>
        </p:txBody>
      </p:sp>
    </p:spTree>
    <p:extLst>
      <p:ext uri="{BB962C8B-B14F-4D97-AF65-F5344CB8AC3E}">
        <p14:creationId xmlns:p14="http://schemas.microsoft.com/office/powerpoint/2010/main" val="2612711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4BC4E-86EA-C790-AA8C-226EC576A057}"/>
              </a:ext>
            </a:extLst>
          </p:cNvPr>
          <p:cNvSpPr>
            <a:spLocks noGrp="1"/>
          </p:cNvSpPr>
          <p:nvPr>
            <p:ph type="title"/>
          </p:nvPr>
        </p:nvSpPr>
        <p:spPr/>
        <p:txBody>
          <a:bodyPr/>
          <a:lstStyle/>
          <a:p>
            <a:r>
              <a:rPr lang="el-GR" dirty="0" err="1"/>
              <a:t>Εμφυλο</a:t>
            </a:r>
            <a:r>
              <a:rPr lang="el-GR"/>
              <a:t> ‘άλλο’  </a:t>
            </a:r>
            <a:endParaRPr lang="en-GR" dirty="0"/>
          </a:p>
        </p:txBody>
      </p:sp>
      <p:sp>
        <p:nvSpPr>
          <p:cNvPr id="3" name="Content Placeholder 2">
            <a:extLst>
              <a:ext uri="{FF2B5EF4-FFF2-40B4-BE49-F238E27FC236}">
                <a16:creationId xmlns:a16="http://schemas.microsoft.com/office/drawing/2014/main" id="{9241A57F-C1A8-C996-49EE-D95B878D6750}"/>
              </a:ext>
            </a:extLst>
          </p:cNvPr>
          <p:cNvSpPr>
            <a:spLocks noGrp="1"/>
          </p:cNvSpPr>
          <p:nvPr>
            <p:ph idx="1"/>
          </p:nvPr>
        </p:nvSpPr>
        <p:spPr/>
        <p:txBody>
          <a:bodyPr/>
          <a:lstStyle/>
          <a:p>
            <a:endParaRPr lang="el-GR" dirty="0"/>
          </a:p>
          <a:p>
            <a:r>
              <a:rPr lang="el-GR" dirty="0"/>
              <a:t>Οι </a:t>
            </a:r>
            <a:r>
              <a:rPr lang="el-GR" dirty="0" err="1"/>
              <a:t>γυνα</a:t>
            </a:r>
            <a:r>
              <a:rPr lang="en-GR" dirty="0"/>
              <a:t>ί</a:t>
            </a:r>
            <a:r>
              <a:rPr lang="el-GR" dirty="0" err="1"/>
              <a:t>κες</a:t>
            </a:r>
            <a:r>
              <a:rPr lang="el-GR" dirty="0"/>
              <a:t> ως ’αντικείμενα’ και όχι ως ‘υποκείμενα της Ιστορίας</a:t>
            </a:r>
          </a:p>
          <a:p>
            <a:r>
              <a:rPr lang="el-GR" dirty="0" err="1"/>
              <a:t>Ευαλωτότητα</a:t>
            </a:r>
            <a:endParaRPr lang="el-GR" dirty="0"/>
          </a:p>
          <a:p>
            <a:r>
              <a:rPr lang="el-GR" dirty="0"/>
              <a:t>Ερωτική διάσταση </a:t>
            </a:r>
          </a:p>
          <a:p>
            <a:r>
              <a:rPr lang="el-GR" dirty="0"/>
              <a:t>Αποκατάσταση της ‘εμπρόθετης βούλησης’ των γυναικών;</a:t>
            </a:r>
          </a:p>
          <a:p>
            <a:r>
              <a:rPr lang="el-GR" dirty="0"/>
              <a:t>Ή απόδοση πρόθεσης στο θύμα; </a:t>
            </a:r>
          </a:p>
          <a:p>
            <a:endParaRPr lang="en-GR" dirty="0"/>
          </a:p>
        </p:txBody>
      </p:sp>
    </p:spTree>
    <p:extLst>
      <p:ext uri="{BB962C8B-B14F-4D97-AF65-F5344CB8AC3E}">
        <p14:creationId xmlns:p14="http://schemas.microsoft.com/office/powerpoint/2010/main" val="864269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DC9C8-1297-E2FD-F78E-243A4C7CBB65}"/>
              </a:ext>
            </a:extLst>
          </p:cNvPr>
          <p:cNvSpPr>
            <a:spLocks noGrp="1"/>
          </p:cNvSpPr>
          <p:nvPr>
            <p:ph type="title"/>
          </p:nvPr>
        </p:nvSpPr>
        <p:spPr>
          <a:xfrm>
            <a:off x="2231136" y="964691"/>
            <a:ext cx="7889048" cy="1568443"/>
          </a:xfrm>
        </p:spPr>
        <p:txBody>
          <a:bodyPr>
            <a:normAutofit fontScale="90000"/>
          </a:bodyPr>
          <a:lstStyle/>
          <a:p>
            <a:r>
              <a:rPr lang="en-GR" dirty="0"/>
              <a:t>FraNÇOIS HARTOG</a:t>
            </a:r>
            <a:br>
              <a:rPr lang="en-GR" dirty="0"/>
            </a:br>
            <a:r>
              <a:rPr lang="el-GR" i="1" dirty="0"/>
              <a:t>Ο ΚΑΘΡΕΦΤΗΣ ΤΟΥ ΗΡΟΔΟΤΟΥ</a:t>
            </a:r>
            <a:br>
              <a:rPr lang="el-GR" i="1" dirty="0"/>
            </a:br>
            <a:r>
              <a:rPr lang="el-GR" i="1" dirty="0"/>
              <a:t>ΔΟΚΙΜΙΑ ΓΙΑ ΤΗ ΣΥΓΚΡΟΤΗΣΗ ΤΗΣ ΕΤΕΡΟΤΗΤΑΣ</a:t>
            </a:r>
            <a:r>
              <a:rPr lang="en-US" i="1" dirty="0"/>
              <a:t> </a:t>
            </a:r>
            <a:r>
              <a:rPr lang="en-US" dirty="0"/>
              <a:t>(2006 / </a:t>
            </a:r>
            <a:r>
              <a:rPr lang="el-GR" dirty="0" err="1"/>
              <a:t>πρωτ</a:t>
            </a:r>
            <a:r>
              <a:rPr lang="el-GR" dirty="0"/>
              <a:t>. 1980)</a:t>
            </a:r>
            <a:r>
              <a:rPr lang="en-US" dirty="0"/>
              <a:t> </a:t>
            </a:r>
            <a:endParaRPr lang="en-GR" dirty="0"/>
          </a:p>
        </p:txBody>
      </p:sp>
      <p:sp>
        <p:nvSpPr>
          <p:cNvPr id="3" name="Content Placeholder 2">
            <a:extLst>
              <a:ext uri="{FF2B5EF4-FFF2-40B4-BE49-F238E27FC236}">
                <a16:creationId xmlns:a16="http://schemas.microsoft.com/office/drawing/2014/main" id="{1E9284EB-1336-AA45-ED0E-DF69B2E57475}"/>
              </a:ext>
            </a:extLst>
          </p:cNvPr>
          <p:cNvSpPr>
            <a:spLocks noGrp="1"/>
          </p:cNvSpPr>
          <p:nvPr>
            <p:ph idx="1"/>
          </p:nvPr>
        </p:nvSpPr>
        <p:spPr/>
        <p:txBody>
          <a:bodyPr/>
          <a:lstStyle/>
          <a:p>
            <a:endParaRPr lang="el-GR" dirty="0"/>
          </a:p>
          <a:p>
            <a:r>
              <a:rPr lang="el-GR" dirty="0"/>
              <a:t>Η επιφανειακά αντικειμενική εθνογραφική μελέτη χρησιμεύει ως καθρέφτης για τον Ηρόδοτο</a:t>
            </a:r>
          </a:p>
          <a:p>
            <a:endParaRPr lang="el-GR" dirty="0"/>
          </a:p>
          <a:p>
            <a:r>
              <a:rPr lang="el-GR" dirty="0"/>
              <a:t>Ένας καθρέφτης που προβάλλει στα μάτια των Ελλήνων ακροατών του Ηροδότου </a:t>
            </a:r>
            <a:r>
              <a:rPr lang="el-GR" b="1" dirty="0"/>
              <a:t>το αντεστραμμένο είδωλό τους  </a:t>
            </a:r>
            <a:endParaRPr lang="en-GR" b="1" dirty="0"/>
          </a:p>
        </p:txBody>
      </p:sp>
    </p:spTree>
    <p:extLst>
      <p:ext uri="{BB962C8B-B14F-4D97-AF65-F5344CB8AC3E}">
        <p14:creationId xmlns:p14="http://schemas.microsoft.com/office/powerpoint/2010/main" val="3068213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DB798-BDC6-9E9D-9FCE-7720BB97DA15}"/>
              </a:ext>
            </a:extLst>
          </p:cNvPr>
          <p:cNvSpPr>
            <a:spLocks noGrp="1"/>
          </p:cNvSpPr>
          <p:nvPr>
            <p:ph type="title"/>
          </p:nvPr>
        </p:nvSpPr>
        <p:spPr/>
        <p:txBody>
          <a:bodyPr/>
          <a:lstStyle/>
          <a:p>
            <a:r>
              <a:rPr lang="el-GR" dirty="0"/>
              <a:t>Το ‘άλλο’ ως </a:t>
            </a:r>
            <a:r>
              <a:rPr lang="el-GR" dirty="0" err="1"/>
              <a:t>κατηγορια</a:t>
            </a:r>
            <a:r>
              <a:rPr lang="el-GR" dirty="0"/>
              <a:t> </a:t>
            </a:r>
            <a:r>
              <a:rPr lang="el-GR" dirty="0" err="1"/>
              <a:t>σκεψης</a:t>
            </a:r>
            <a:endParaRPr lang="en-GR" dirty="0"/>
          </a:p>
        </p:txBody>
      </p:sp>
      <p:sp>
        <p:nvSpPr>
          <p:cNvPr id="3" name="Content Placeholder 2">
            <a:extLst>
              <a:ext uri="{FF2B5EF4-FFF2-40B4-BE49-F238E27FC236}">
                <a16:creationId xmlns:a16="http://schemas.microsoft.com/office/drawing/2014/main" id="{7EBABD2E-583B-350D-FD26-60DB575868BF}"/>
              </a:ext>
            </a:extLst>
          </p:cNvPr>
          <p:cNvSpPr>
            <a:spLocks noGrp="1"/>
          </p:cNvSpPr>
          <p:nvPr>
            <p:ph idx="1"/>
          </p:nvPr>
        </p:nvSpPr>
        <p:spPr/>
        <p:txBody>
          <a:bodyPr/>
          <a:lstStyle/>
          <a:p>
            <a:r>
              <a:rPr lang="el-GR" dirty="0"/>
              <a:t>Άλλο /  Ετερότητα  (= </a:t>
            </a:r>
            <a:r>
              <a:rPr lang="en-US" dirty="0"/>
              <a:t>alterity)</a:t>
            </a:r>
          </a:p>
          <a:p>
            <a:r>
              <a:rPr lang="el-GR" dirty="0" err="1"/>
              <a:t>Έμφυλο</a:t>
            </a:r>
            <a:r>
              <a:rPr lang="el-GR" dirty="0"/>
              <a:t> Άλλο: </a:t>
            </a:r>
            <a:r>
              <a:rPr lang="en-US" dirty="0"/>
              <a:t>Simone de </a:t>
            </a:r>
            <a:r>
              <a:rPr lang="en-US" dirty="0" err="1"/>
              <a:t>Bauvoir</a:t>
            </a:r>
            <a:r>
              <a:rPr lang="en-US" dirty="0"/>
              <a:t> </a:t>
            </a:r>
            <a:r>
              <a:rPr lang="el-GR" i="1" dirty="0"/>
              <a:t>Το Δεύτερο Φύλο </a:t>
            </a:r>
            <a:r>
              <a:rPr lang="en-US" dirty="0"/>
              <a:t>(1949)</a:t>
            </a:r>
            <a:endParaRPr lang="el-GR" dirty="0"/>
          </a:p>
          <a:p>
            <a:r>
              <a:rPr lang="el-GR" dirty="0" err="1"/>
              <a:t>Ετερ</a:t>
            </a:r>
            <a:r>
              <a:rPr lang="en-US" dirty="0" err="1"/>
              <a:t>ό</a:t>
            </a:r>
            <a:r>
              <a:rPr lang="el-GR" dirty="0" err="1"/>
              <a:t>τητα</a:t>
            </a:r>
            <a:r>
              <a:rPr lang="el-GR" dirty="0"/>
              <a:t> σύμφωνα με την οποία οι άνδρες έπλαθαν τις γυναίκες όχι απλώς διαφορετικές (‘άλλο’) </a:t>
            </a:r>
          </a:p>
          <a:p>
            <a:pPr algn="ctr"/>
            <a:r>
              <a:rPr lang="el-GR" dirty="0"/>
              <a:t>αλλά ως</a:t>
            </a:r>
          </a:p>
          <a:p>
            <a:pPr algn="ctr"/>
            <a:r>
              <a:rPr lang="el-GR" dirty="0"/>
              <a:t>ΑΝΤΙΘΕΤΕΣ ΚΑΙ ΚΑΤΩΤΕΡΕΣ ΑΠΌ ΤΟΥΣ  ΙΔΙΟΥΣ ΩΣ ΠΡΟΣ ΤΟ ΓΕΝΟΣ </a:t>
            </a:r>
          </a:p>
          <a:p>
            <a:pPr algn="ctr"/>
            <a:r>
              <a:rPr lang="el-GR" dirty="0"/>
              <a:t>ΓΥΝΑΙΚΕΣ = ΆΛΛΟ ΤΩΝ ΑΝΔΡΩΝ </a:t>
            </a:r>
            <a:endParaRPr lang="en-GR" dirty="0"/>
          </a:p>
        </p:txBody>
      </p:sp>
    </p:spTree>
    <p:extLst>
      <p:ext uri="{BB962C8B-B14F-4D97-AF65-F5344CB8AC3E}">
        <p14:creationId xmlns:p14="http://schemas.microsoft.com/office/powerpoint/2010/main" val="4112712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8A9A0-0C3A-5B9C-DBF9-88BCD5A7DFB9}"/>
              </a:ext>
            </a:extLst>
          </p:cNvPr>
          <p:cNvSpPr>
            <a:spLocks noGrp="1"/>
          </p:cNvSpPr>
          <p:nvPr>
            <p:ph type="title"/>
          </p:nvPr>
        </p:nvSpPr>
        <p:spPr/>
        <p:txBody>
          <a:bodyPr/>
          <a:lstStyle/>
          <a:p>
            <a:r>
              <a:rPr lang="el-GR" dirty="0"/>
              <a:t>Πως </a:t>
            </a:r>
            <a:r>
              <a:rPr lang="el-GR" dirty="0" err="1"/>
              <a:t>ξεκινησας</a:t>
            </a:r>
            <a:r>
              <a:rPr lang="el-GR" dirty="0"/>
              <a:t> όλα: </a:t>
            </a:r>
            <a:br>
              <a:rPr lang="el-GR" dirty="0"/>
            </a:br>
            <a:r>
              <a:rPr lang="el-GR" dirty="0"/>
              <a:t>οι </a:t>
            </a:r>
            <a:r>
              <a:rPr lang="el-GR" dirty="0" err="1"/>
              <a:t>αρπαγες</a:t>
            </a:r>
            <a:r>
              <a:rPr lang="el-GR" dirty="0"/>
              <a:t> των </a:t>
            </a:r>
            <a:r>
              <a:rPr lang="el-GR" dirty="0" err="1"/>
              <a:t>γυναικων</a:t>
            </a:r>
            <a:r>
              <a:rPr lang="el-GR" dirty="0"/>
              <a:t> </a:t>
            </a:r>
            <a:endParaRPr lang="en-GR" dirty="0"/>
          </a:p>
        </p:txBody>
      </p:sp>
      <p:sp>
        <p:nvSpPr>
          <p:cNvPr id="3" name="Content Placeholder 2">
            <a:extLst>
              <a:ext uri="{FF2B5EF4-FFF2-40B4-BE49-F238E27FC236}">
                <a16:creationId xmlns:a16="http://schemas.microsoft.com/office/drawing/2014/main" id="{BEBB0F3D-B489-611A-37EE-C9B516F893AE}"/>
              </a:ext>
            </a:extLst>
          </p:cNvPr>
          <p:cNvSpPr>
            <a:spLocks noGrp="1"/>
          </p:cNvSpPr>
          <p:nvPr>
            <p:ph sz="half" idx="1"/>
          </p:nvPr>
        </p:nvSpPr>
        <p:spPr/>
        <p:txBody>
          <a:bodyPr/>
          <a:lstStyle/>
          <a:p>
            <a:endParaRPr lang="el-GR" dirty="0"/>
          </a:p>
          <a:p>
            <a:r>
              <a:rPr lang="el-GR" dirty="0"/>
              <a:t>[1.1.1] </a:t>
            </a:r>
            <a:r>
              <a:rPr lang="el-GR" dirty="0" err="1"/>
              <a:t>Περσέων</a:t>
            </a:r>
            <a:r>
              <a:rPr lang="el-GR" dirty="0"/>
              <a:t> </a:t>
            </a:r>
            <a:r>
              <a:rPr lang="el-GR" dirty="0" err="1"/>
              <a:t>μέν</a:t>
            </a:r>
            <a:r>
              <a:rPr lang="el-GR" dirty="0"/>
              <a:t> νυν </a:t>
            </a:r>
            <a:r>
              <a:rPr lang="el-GR" dirty="0" err="1"/>
              <a:t>οἱ</a:t>
            </a:r>
            <a:r>
              <a:rPr lang="el-GR" dirty="0"/>
              <a:t> λόγιοι Φοίνικας </a:t>
            </a:r>
            <a:r>
              <a:rPr lang="el-GR" dirty="0" err="1"/>
              <a:t>αἰτίους</a:t>
            </a:r>
            <a:r>
              <a:rPr lang="el-GR" dirty="0"/>
              <a:t> </a:t>
            </a:r>
            <a:r>
              <a:rPr lang="el-GR" dirty="0" err="1"/>
              <a:t>φασὶ</a:t>
            </a:r>
            <a:r>
              <a:rPr lang="el-GR" dirty="0"/>
              <a:t> γενέσθαι </a:t>
            </a:r>
            <a:r>
              <a:rPr lang="el-GR" dirty="0" err="1"/>
              <a:t>τῆς</a:t>
            </a:r>
            <a:r>
              <a:rPr lang="el-GR" dirty="0"/>
              <a:t> </a:t>
            </a:r>
            <a:r>
              <a:rPr lang="el-GR" dirty="0" err="1"/>
              <a:t>διαφορῆς</a:t>
            </a:r>
            <a:r>
              <a:rPr lang="el-GR" dirty="0"/>
              <a:t>· […]</a:t>
            </a:r>
            <a:endParaRPr lang="en-GR" dirty="0"/>
          </a:p>
        </p:txBody>
      </p:sp>
      <p:sp>
        <p:nvSpPr>
          <p:cNvPr id="4" name="Content Placeholder 3">
            <a:extLst>
              <a:ext uri="{FF2B5EF4-FFF2-40B4-BE49-F238E27FC236}">
                <a16:creationId xmlns:a16="http://schemas.microsoft.com/office/drawing/2014/main" id="{B0B455D0-1070-8CE0-59E0-D3FF24F0A2F6}"/>
              </a:ext>
            </a:extLst>
          </p:cNvPr>
          <p:cNvSpPr>
            <a:spLocks noGrp="1"/>
          </p:cNvSpPr>
          <p:nvPr>
            <p:ph sz="half" idx="2"/>
          </p:nvPr>
        </p:nvSpPr>
        <p:spPr/>
        <p:txBody>
          <a:bodyPr/>
          <a:lstStyle/>
          <a:p>
            <a:endParaRPr lang="el-GR" dirty="0"/>
          </a:p>
          <a:p>
            <a:r>
              <a:rPr lang="el-GR" dirty="0"/>
              <a:t>[1.1.1] Οι γραμματισμένοι Πέρσες βρίσκουν τους Φοίνικες αίτιους της έχθρας· […]</a:t>
            </a:r>
            <a:endParaRPr lang="en-GR" dirty="0"/>
          </a:p>
        </p:txBody>
      </p:sp>
    </p:spTree>
    <p:extLst>
      <p:ext uri="{BB962C8B-B14F-4D97-AF65-F5344CB8AC3E}">
        <p14:creationId xmlns:p14="http://schemas.microsoft.com/office/powerpoint/2010/main" val="3897502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38786-CDD4-712E-ED47-BF3F44A8E9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63E53-AD54-862A-C312-8E69040B486C}"/>
              </a:ext>
            </a:extLst>
          </p:cNvPr>
          <p:cNvSpPr>
            <a:spLocks noGrp="1"/>
          </p:cNvSpPr>
          <p:nvPr>
            <p:ph type="title"/>
          </p:nvPr>
        </p:nvSpPr>
        <p:spPr/>
        <p:txBody>
          <a:bodyPr>
            <a:normAutofit fontScale="90000"/>
          </a:bodyPr>
          <a:lstStyle/>
          <a:p>
            <a:r>
              <a:rPr lang="el-GR" dirty="0"/>
              <a:t>Πως </a:t>
            </a:r>
            <a:r>
              <a:rPr lang="el-GR" dirty="0" err="1"/>
              <a:t>ξεκινησας</a:t>
            </a:r>
            <a:r>
              <a:rPr lang="el-GR" dirty="0"/>
              <a:t> όλα: </a:t>
            </a:r>
            <a:br>
              <a:rPr lang="el-GR" dirty="0"/>
            </a:br>
            <a:r>
              <a:rPr lang="el-GR" dirty="0"/>
              <a:t>οι </a:t>
            </a:r>
            <a:r>
              <a:rPr lang="el-GR" dirty="0" err="1"/>
              <a:t>αρπαγες</a:t>
            </a:r>
            <a:r>
              <a:rPr lang="el-GR" dirty="0"/>
              <a:t> των </a:t>
            </a:r>
            <a:r>
              <a:rPr lang="el-GR" dirty="0" err="1"/>
              <a:t>γυναικων</a:t>
            </a:r>
            <a:br>
              <a:rPr lang="el-GR" dirty="0"/>
            </a:br>
            <a:r>
              <a:rPr lang="el-GR" dirty="0" err="1"/>
              <a:t>ιω</a:t>
            </a:r>
            <a:r>
              <a:rPr lang="el-GR" dirty="0"/>
              <a:t> του </a:t>
            </a:r>
            <a:r>
              <a:rPr lang="el-GR" dirty="0" err="1"/>
              <a:t>ιναχου</a:t>
            </a:r>
            <a:r>
              <a:rPr lang="el-GR" dirty="0"/>
              <a:t>  </a:t>
            </a:r>
            <a:endParaRPr lang="en-GR" dirty="0"/>
          </a:p>
        </p:txBody>
      </p:sp>
      <p:sp>
        <p:nvSpPr>
          <p:cNvPr id="3" name="Content Placeholder 2">
            <a:extLst>
              <a:ext uri="{FF2B5EF4-FFF2-40B4-BE49-F238E27FC236}">
                <a16:creationId xmlns:a16="http://schemas.microsoft.com/office/drawing/2014/main" id="{526275C5-0A9A-BAA6-0E30-C1F9E853AF95}"/>
              </a:ext>
            </a:extLst>
          </p:cNvPr>
          <p:cNvSpPr>
            <a:spLocks noGrp="1"/>
          </p:cNvSpPr>
          <p:nvPr>
            <p:ph sz="half" idx="1"/>
          </p:nvPr>
        </p:nvSpPr>
        <p:spPr/>
        <p:txBody>
          <a:bodyPr>
            <a:normAutofit fontScale="92500" lnSpcReduction="20000"/>
          </a:bodyPr>
          <a:lstStyle/>
          <a:p>
            <a:r>
              <a:rPr lang="el-GR" dirty="0"/>
              <a:t>[1.1.2] </a:t>
            </a:r>
            <a:r>
              <a:rPr lang="el-GR" dirty="0" err="1"/>
              <a:t>τὸ</a:t>
            </a:r>
            <a:r>
              <a:rPr lang="el-GR" dirty="0"/>
              <a:t> </a:t>
            </a:r>
            <a:r>
              <a:rPr lang="el-GR" dirty="0" err="1"/>
              <a:t>δὲ</a:t>
            </a:r>
            <a:r>
              <a:rPr lang="el-GR" dirty="0"/>
              <a:t> </a:t>
            </a:r>
            <a:r>
              <a:rPr lang="el-GR" dirty="0" err="1"/>
              <a:t>Ἄργος</a:t>
            </a:r>
            <a:r>
              <a:rPr lang="el-GR" dirty="0"/>
              <a:t> </a:t>
            </a:r>
            <a:r>
              <a:rPr lang="el-GR" dirty="0" err="1"/>
              <a:t>τοῦτον</a:t>
            </a:r>
            <a:r>
              <a:rPr lang="el-GR" dirty="0"/>
              <a:t> </a:t>
            </a:r>
            <a:r>
              <a:rPr lang="el-GR" dirty="0" err="1"/>
              <a:t>τὸν</a:t>
            </a:r>
            <a:r>
              <a:rPr lang="el-GR" dirty="0"/>
              <a:t> </a:t>
            </a:r>
            <a:r>
              <a:rPr lang="el-GR" dirty="0" err="1"/>
              <a:t>χρόνον</a:t>
            </a:r>
            <a:r>
              <a:rPr lang="el-GR" dirty="0"/>
              <a:t> </a:t>
            </a:r>
            <a:r>
              <a:rPr lang="el-GR" dirty="0" err="1"/>
              <a:t>προεῖχε</a:t>
            </a:r>
            <a:r>
              <a:rPr lang="el-GR" dirty="0"/>
              <a:t> </a:t>
            </a:r>
            <a:r>
              <a:rPr lang="el-GR" dirty="0" err="1"/>
              <a:t>ἅπασι</a:t>
            </a:r>
            <a:r>
              <a:rPr lang="el-GR" dirty="0"/>
              <a:t> </a:t>
            </a:r>
            <a:r>
              <a:rPr lang="el-GR" dirty="0" err="1"/>
              <a:t>τῶν</a:t>
            </a:r>
            <a:r>
              <a:rPr lang="el-GR" dirty="0"/>
              <a:t> </a:t>
            </a:r>
            <a:r>
              <a:rPr lang="el-GR" dirty="0" err="1"/>
              <a:t>ἐν</a:t>
            </a:r>
            <a:r>
              <a:rPr lang="el-GR" dirty="0"/>
              <a:t> </a:t>
            </a:r>
            <a:r>
              <a:rPr lang="el-GR" dirty="0" err="1"/>
              <a:t>τῇ</a:t>
            </a:r>
            <a:r>
              <a:rPr lang="el-GR" dirty="0"/>
              <a:t> </a:t>
            </a:r>
            <a:r>
              <a:rPr lang="el-GR" dirty="0" err="1"/>
              <a:t>νῦν</a:t>
            </a:r>
            <a:r>
              <a:rPr lang="el-GR" dirty="0"/>
              <a:t> </a:t>
            </a:r>
            <a:r>
              <a:rPr lang="el-GR" dirty="0" err="1"/>
              <a:t>Ἑλλάδι</a:t>
            </a:r>
            <a:r>
              <a:rPr lang="el-GR" dirty="0"/>
              <a:t> </a:t>
            </a:r>
            <a:r>
              <a:rPr lang="el-GR" dirty="0" err="1"/>
              <a:t>καλεομένῃ</a:t>
            </a:r>
            <a:r>
              <a:rPr lang="el-GR" dirty="0"/>
              <a:t> </a:t>
            </a:r>
            <a:r>
              <a:rPr lang="el-GR" dirty="0" err="1"/>
              <a:t>χώρῃ</a:t>
            </a:r>
            <a:r>
              <a:rPr lang="el-GR" dirty="0"/>
              <a:t>. </a:t>
            </a:r>
            <a:r>
              <a:rPr lang="el-GR" dirty="0" err="1"/>
              <a:t>ἀπικομένους</a:t>
            </a:r>
            <a:r>
              <a:rPr lang="el-GR" dirty="0"/>
              <a:t> </a:t>
            </a:r>
            <a:r>
              <a:rPr lang="el-GR" dirty="0" err="1"/>
              <a:t>δὲ</a:t>
            </a:r>
            <a:r>
              <a:rPr lang="el-GR" dirty="0"/>
              <a:t> </a:t>
            </a:r>
            <a:r>
              <a:rPr lang="el-GR" dirty="0" err="1"/>
              <a:t>τοὺς</a:t>
            </a:r>
            <a:r>
              <a:rPr lang="el-GR" dirty="0"/>
              <a:t> Φοίνικας </a:t>
            </a:r>
            <a:r>
              <a:rPr lang="el-GR" dirty="0" err="1"/>
              <a:t>ἐς</a:t>
            </a:r>
            <a:r>
              <a:rPr lang="el-GR" dirty="0"/>
              <a:t> </a:t>
            </a:r>
            <a:r>
              <a:rPr lang="el-GR" dirty="0" err="1"/>
              <a:t>δὴ</a:t>
            </a:r>
            <a:r>
              <a:rPr lang="el-GR" dirty="0"/>
              <a:t> </a:t>
            </a:r>
            <a:r>
              <a:rPr lang="el-GR" dirty="0" err="1"/>
              <a:t>τὸ</a:t>
            </a:r>
            <a:r>
              <a:rPr lang="el-GR" dirty="0"/>
              <a:t> </a:t>
            </a:r>
            <a:r>
              <a:rPr lang="el-GR" dirty="0" err="1"/>
              <a:t>Ἄργος</a:t>
            </a:r>
            <a:r>
              <a:rPr lang="el-GR" dirty="0"/>
              <a:t> </a:t>
            </a:r>
            <a:r>
              <a:rPr lang="el-GR" dirty="0" err="1"/>
              <a:t>τοῦτο</a:t>
            </a:r>
            <a:r>
              <a:rPr lang="el-GR" dirty="0"/>
              <a:t> </a:t>
            </a:r>
            <a:r>
              <a:rPr lang="el-GR" dirty="0" err="1"/>
              <a:t>διατίθεσθαι</a:t>
            </a:r>
            <a:r>
              <a:rPr lang="el-GR" dirty="0"/>
              <a:t> </a:t>
            </a:r>
            <a:r>
              <a:rPr lang="el-GR" dirty="0" err="1"/>
              <a:t>τὸν</a:t>
            </a:r>
            <a:r>
              <a:rPr lang="el-GR" dirty="0"/>
              <a:t> </a:t>
            </a:r>
            <a:r>
              <a:rPr lang="el-GR" dirty="0" err="1"/>
              <a:t>φόρτον</a:t>
            </a:r>
            <a:r>
              <a:rPr lang="el-GR" dirty="0"/>
              <a:t>. [1.1.3] </a:t>
            </a:r>
            <a:r>
              <a:rPr lang="el-GR" dirty="0" err="1"/>
              <a:t>πέμπτῃ</a:t>
            </a:r>
            <a:r>
              <a:rPr lang="el-GR" dirty="0"/>
              <a:t> </a:t>
            </a:r>
            <a:r>
              <a:rPr lang="el-GR" dirty="0" err="1"/>
              <a:t>δὲ</a:t>
            </a:r>
            <a:r>
              <a:rPr lang="el-GR" dirty="0"/>
              <a:t> </a:t>
            </a:r>
            <a:r>
              <a:rPr lang="el-GR" dirty="0" err="1"/>
              <a:t>ἢ</a:t>
            </a:r>
            <a:r>
              <a:rPr lang="el-GR" dirty="0"/>
              <a:t> </a:t>
            </a:r>
            <a:r>
              <a:rPr lang="el-GR" dirty="0" err="1"/>
              <a:t>ἕκτῃ</a:t>
            </a:r>
            <a:r>
              <a:rPr lang="el-GR" dirty="0"/>
              <a:t> </a:t>
            </a:r>
            <a:r>
              <a:rPr lang="el-GR" dirty="0" err="1"/>
              <a:t>ἡμέρῃ</a:t>
            </a:r>
            <a:r>
              <a:rPr lang="el-GR" dirty="0"/>
              <a:t> </a:t>
            </a:r>
            <a:r>
              <a:rPr lang="el-GR" dirty="0" err="1"/>
              <a:t>ἀπ</a:t>
            </a:r>
            <a:r>
              <a:rPr lang="el-GR" dirty="0"/>
              <a:t>᾽ </a:t>
            </a:r>
            <a:r>
              <a:rPr lang="el-GR" dirty="0" err="1"/>
              <a:t>ἧς</a:t>
            </a:r>
            <a:r>
              <a:rPr lang="el-GR" dirty="0"/>
              <a:t> </a:t>
            </a:r>
            <a:r>
              <a:rPr lang="el-GR" dirty="0" err="1"/>
              <a:t>ἀπίκοντο</a:t>
            </a:r>
            <a:r>
              <a:rPr lang="el-GR" dirty="0"/>
              <a:t>, </a:t>
            </a:r>
            <a:r>
              <a:rPr lang="el-GR" dirty="0" err="1"/>
              <a:t>ἐξεμπολημένων</a:t>
            </a:r>
            <a:r>
              <a:rPr lang="el-GR" dirty="0"/>
              <a:t> </a:t>
            </a:r>
            <a:r>
              <a:rPr lang="el-GR" dirty="0" err="1"/>
              <a:t>σφι</a:t>
            </a:r>
            <a:r>
              <a:rPr lang="el-GR" dirty="0"/>
              <a:t> </a:t>
            </a:r>
            <a:r>
              <a:rPr lang="el-GR" dirty="0" err="1"/>
              <a:t>σχεδὸν</a:t>
            </a:r>
            <a:r>
              <a:rPr lang="el-GR" dirty="0"/>
              <a:t> πάντων, </a:t>
            </a:r>
            <a:r>
              <a:rPr lang="el-GR" dirty="0" err="1"/>
              <a:t>ἐλθεῖν</a:t>
            </a:r>
            <a:r>
              <a:rPr lang="el-GR" dirty="0"/>
              <a:t> </a:t>
            </a:r>
            <a:r>
              <a:rPr lang="el-GR" dirty="0" err="1"/>
              <a:t>ἐπὶ</a:t>
            </a:r>
            <a:r>
              <a:rPr lang="el-GR" dirty="0"/>
              <a:t> </a:t>
            </a:r>
            <a:r>
              <a:rPr lang="el-GR" dirty="0" err="1"/>
              <a:t>τὴν</a:t>
            </a:r>
            <a:r>
              <a:rPr lang="el-GR" dirty="0"/>
              <a:t> θάλασσαν </a:t>
            </a:r>
            <a:r>
              <a:rPr lang="el-GR" dirty="0" err="1"/>
              <a:t>γυναῖκας</a:t>
            </a:r>
            <a:r>
              <a:rPr lang="el-GR" dirty="0"/>
              <a:t> </a:t>
            </a:r>
            <a:r>
              <a:rPr lang="el-GR" dirty="0" err="1"/>
              <a:t>ἄλλας</a:t>
            </a:r>
            <a:r>
              <a:rPr lang="el-GR" dirty="0"/>
              <a:t> τε </a:t>
            </a:r>
            <a:r>
              <a:rPr lang="el-GR" dirty="0" err="1"/>
              <a:t>πολλὰς</a:t>
            </a:r>
            <a:r>
              <a:rPr lang="el-GR" dirty="0"/>
              <a:t> </a:t>
            </a:r>
            <a:r>
              <a:rPr lang="el-GR" dirty="0" err="1"/>
              <a:t>καὶ</a:t>
            </a:r>
            <a:r>
              <a:rPr lang="el-GR" dirty="0"/>
              <a:t> </a:t>
            </a:r>
            <a:r>
              <a:rPr lang="el-GR" dirty="0" err="1"/>
              <a:t>δὴ</a:t>
            </a:r>
            <a:r>
              <a:rPr lang="el-GR" dirty="0"/>
              <a:t> </a:t>
            </a:r>
            <a:r>
              <a:rPr lang="el-GR" dirty="0" err="1"/>
              <a:t>καὶ</a:t>
            </a:r>
            <a:r>
              <a:rPr lang="el-GR" dirty="0"/>
              <a:t> </a:t>
            </a:r>
            <a:r>
              <a:rPr lang="el-GR" dirty="0" err="1"/>
              <a:t>τοῦ</a:t>
            </a:r>
            <a:r>
              <a:rPr lang="el-GR" dirty="0"/>
              <a:t> </a:t>
            </a:r>
            <a:r>
              <a:rPr lang="el-GR" dirty="0" err="1"/>
              <a:t>βασιλέος</a:t>
            </a:r>
            <a:r>
              <a:rPr lang="el-GR" dirty="0"/>
              <a:t> θυγατέρα· </a:t>
            </a:r>
            <a:r>
              <a:rPr lang="el-GR" dirty="0" err="1"/>
              <a:t>τὸ</a:t>
            </a:r>
            <a:r>
              <a:rPr lang="el-GR" dirty="0"/>
              <a:t> </a:t>
            </a:r>
            <a:r>
              <a:rPr lang="el-GR" dirty="0" err="1"/>
              <a:t>δέ</a:t>
            </a:r>
            <a:r>
              <a:rPr lang="el-GR" dirty="0"/>
              <a:t> </a:t>
            </a:r>
            <a:r>
              <a:rPr lang="el-GR" dirty="0" err="1"/>
              <a:t>οἱ</a:t>
            </a:r>
            <a:r>
              <a:rPr lang="el-GR" dirty="0"/>
              <a:t> </a:t>
            </a:r>
            <a:r>
              <a:rPr lang="el-GR" dirty="0" err="1"/>
              <a:t>οὔνομα</a:t>
            </a:r>
            <a:r>
              <a:rPr lang="el-GR" dirty="0"/>
              <a:t> </a:t>
            </a:r>
            <a:r>
              <a:rPr lang="el-GR" dirty="0" err="1"/>
              <a:t>εἶναι</a:t>
            </a:r>
            <a:r>
              <a:rPr lang="el-GR" dirty="0"/>
              <a:t>, </a:t>
            </a:r>
            <a:r>
              <a:rPr lang="el-GR" dirty="0" err="1"/>
              <a:t>κατὰ</a:t>
            </a:r>
            <a:r>
              <a:rPr lang="el-GR" dirty="0"/>
              <a:t> </a:t>
            </a:r>
            <a:r>
              <a:rPr lang="el-GR" dirty="0" err="1"/>
              <a:t>τὠυτὸ</a:t>
            </a:r>
            <a:r>
              <a:rPr lang="el-GR" dirty="0"/>
              <a:t> </a:t>
            </a:r>
            <a:r>
              <a:rPr lang="el-GR" dirty="0" err="1"/>
              <a:t>τὸ</a:t>
            </a:r>
            <a:r>
              <a:rPr lang="el-GR" dirty="0"/>
              <a:t> </a:t>
            </a:r>
            <a:r>
              <a:rPr lang="el-GR" dirty="0" err="1"/>
              <a:t>καὶ</a:t>
            </a:r>
            <a:r>
              <a:rPr lang="el-GR" dirty="0"/>
              <a:t> </a:t>
            </a:r>
            <a:r>
              <a:rPr lang="el-GR" dirty="0" err="1"/>
              <a:t>Ἕλληνες</a:t>
            </a:r>
            <a:r>
              <a:rPr lang="el-GR" dirty="0"/>
              <a:t> </a:t>
            </a:r>
            <a:r>
              <a:rPr lang="el-GR" dirty="0" err="1"/>
              <a:t>λέγουσι</a:t>
            </a:r>
            <a:r>
              <a:rPr lang="el-GR" dirty="0"/>
              <a:t>, </a:t>
            </a:r>
            <a:r>
              <a:rPr lang="el-GR" dirty="0" err="1"/>
              <a:t>Ἰοῦν</a:t>
            </a:r>
            <a:r>
              <a:rPr lang="el-GR" dirty="0"/>
              <a:t> </a:t>
            </a:r>
            <a:r>
              <a:rPr lang="el-GR" dirty="0" err="1"/>
              <a:t>τὴν</a:t>
            </a:r>
            <a:r>
              <a:rPr lang="el-GR" dirty="0"/>
              <a:t> </a:t>
            </a:r>
            <a:r>
              <a:rPr lang="el-GR" dirty="0" err="1"/>
              <a:t>Ἰνάχου</a:t>
            </a:r>
            <a:r>
              <a:rPr lang="el-GR" dirty="0"/>
              <a:t>. </a:t>
            </a:r>
            <a:endParaRPr lang="en-GR" dirty="0"/>
          </a:p>
        </p:txBody>
      </p:sp>
      <p:sp>
        <p:nvSpPr>
          <p:cNvPr id="4" name="Content Placeholder 3">
            <a:extLst>
              <a:ext uri="{FF2B5EF4-FFF2-40B4-BE49-F238E27FC236}">
                <a16:creationId xmlns:a16="http://schemas.microsoft.com/office/drawing/2014/main" id="{95EFD4BF-B3FD-B597-A77D-90BF33D3BAF4}"/>
              </a:ext>
            </a:extLst>
          </p:cNvPr>
          <p:cNvSpPr>
            <a:spLocks noGrp="1"/>
          </p:cNvSpPr>
          <p:nvPr>
            <p:ph sz="half" idx="2"/>
          </p:nvPr>
        </p:nvSpPr>
        <p:spPr/>
        <p:txBody>
          <a:bodyPr>
            <a:normAutofit fontScale="92500" lnSpcReduction="20000"/>
          </a:bodyPr>
          <a:lstStyle/>
          <a:p>
            <a:endParaRPr lang="el-GR" dirty="0"/>
          </a:p>
          <a:p>
            <a:r>
              <a:rPr lang="el-GR" dirty="0"/>
              <a:t>[1.1.2] Το Άργος εκείνα τα χρόνια σε όλα ξεχώριζε ανάμεσα στις πόλεις της χώρας που τώρα ονομάζεται Ελλάδα. Πως έφτασαν λέει σ᾽ αυτό το Άργος οι Φοίνικες και ξεπουλούσαν το </a:t>
            </a:r>
            <a:r>
              <a:rPr lang="el-GR" dirty="0" err="1"/>
              <a:t>φορτιό</a:t>
            </a:r>
            <a:r>
              <a:rPr lang="el-GR" dirty="0"/>
              <a:t> τους. [1.1.3] Όμως την πέμπτη ή την έχτη μέρα αφότου έφτασαν και όταν σχεδόν τα είχαν όλα ξεπουλήσει, πως κατέβηκαν στη θάλασσα και άλλες πολλές κοπέλες και ανάμεσά τους η θυγατέρα του βασιλιά· το όνομά της ήταν το ίδιο που λεν και οι Έλληνες, Ιώ του Ινάχου. </a:t>
            </a:r>
            <a:endParaRPr lang="en-GR" dirty="0"/>
          </a:p>
        </p:txBody>
      </p:sp>
    </p:spTree>
    <p:extLst>
      <p:ext uri="{BB962C8B-B14F-4D97-AF65-F5344CB8AC3E}">
        <p14:creationId xmlns:p14="http://schemas.microsoft.com/office/powerpoint/2010/main" val="1693454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5DF6D-37AE-4124-3186-D02FC6574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6087FC-183E-78DC-A7F0-134EDB1C6144}"/>
              </a:ext>
            </a:extLst>
          </p:cNvPr>
          <p:cNvSpPr>
            <a:spLocks noGrp="1"/>
          </p:cNvSpPr>
          <p:nvPr>
            <p:ph type="title"/>
          </p:nvPr>
        </p:nvSpPr>
        <p:spPr/>
        <p:txBody>
          <a:bodyPr>
            <a:normAutofit fontScale="90000"/>
          </a:bodyPr>
          <a:lstStyle/>
          <a:p>
            <a:r>
              <a:rPr lang="el-GR" dirty="0"/>
              <a:t>Πως </a:t>
            </a:r>
            <a:r>
              <a:rPr lang="el-GR" dirty="0" err="1"/>
              <a:t>ξεκινησαΝ</a:t>
            </a:r>
            <a:r>
              <a:rPr lang="el-GR" dirty="0"/>
              <a:t> όλα: </a:t>
            </a:r>
            <a:br>
              <a:rPr lang="el-GR" dirty="0"/>
            </a:br>
            <a:r>
              <a:rPr lang="el-GR" dirty="0"/>
              <a:t>οι </a:t>
            </a:r>
            <a:r>
              <a:rPr lang="el-GR" dirty="0" err="1"/>
              <a:t>αρπαγες</a:t>
            </a:r>
            <a:r>
              <a:rPr lang="el-GR" dirty="0"/>
              <a:t> των </a:t>
            </a:r>
            <a:r>
              <a:rPr lang="el-GR" dirty="0" err="1"/>
              <a:t>γυναικων</a:t>
            </a:r>
            <a:r>
              <a:rPr lang="el-GR" dirty="0"/>
              <a:t> </a:t>
            </a:r>
            <a:br>
              <a:rPr lang="el-GR" dirty="0"/>
            </a:br>
            <a:r>
              <a:rPr lang="el-GR" dirty="0" err="1"/>
              <a:t>ιω</a:t>
            </a:r>
            <a:r>
              <a:rPr lang="el-GR" dirty="0"/>
              <a:t> του </a:t>
            </a:r>
            <a:r>
              <a:rPr lang="el-GR" dirty="0" err="1"/>
              <a:t>ιναχου</a:t>
            </a:r>
            <a:r>
              <a:rPr lang="el-GR" dirty="0"/>
              <a:t> </a:t>
            </a:r>
            <a:endParaRPr lang="en-GR" dirty="0"/>
          </a:p>
        </p:txBody>
      </p:sp>
      <p:sp>
        <p:nvSpPr>
          <p:cNvPr id="3" name="Content Placeholder 2">
            <a:extLst>
              <a:ext uri="{FF2B5EF4-FFF2-40B4-BE49-F238E27FC236}">
                <a16:creationId xmlns:a16="http://schemas.microsoft.com/office/drawing/2014/main" id="{48172E4C-0305-D620-3236-AECF6290E21C}"/>
              </a:ext>
            </a:extLst>
          </p:cNvPr>
          <p:cNvSpPr>
            <a:spLocks noGrp="1"/>
          </p:cNvSpPr>
          <p:nvPr>
            <p:ph sz="half" idx="1"/>
          </p:nvPr>
        </p:nvSpPr>
        <p:spPr/>
        <p:txBody>
          <a:bodyPr>
            <a:normAutofit/>
          </a:bodyPr>
          <a:lstStyle/>
          <a:p>
            <a:r>
              <a:rPr lang="el-GR" dirty="0"/>
              <a:t>[1.1.4] ταύτας </a:t>
            </a:r>
            <a:r>
              <a:rPr lang="el-GR" dirty="0" err="1"/>
              <a:t>στάσας</a:t>
            </a:r>
            <a:r>
              <a:rPr lang="el-GR" dirty="0"/>
              <a:t> </a:t>
            </a:r>
            <a:r>
              <a:rPr lang="el-GR" dirty="0" err="1"/>
              <a:t>κατὰ</a:t>
            </a:r>
            <a:r>
              <a:rPr lang="el-GR" dirty="0"/>
              <a:t> </a:t>
            </a:r>
            <a:r>
              <a:rPr lang="el-GR" dirty="0" err="1"/>
              <a:t>πρύμνην</a:t>
            </a:r>
            <a:r>
              <a:rPr lang="el-GR" dirty="0"/>
              <a:t> </a:t>
            </a:r>
            <a:r>
              <a:rPr lang="el-GR" dirty="0" err="1"/>
              <a:t>τῆς</a:t>
            </a:r>
            <a:r>
              <a:rPr lang="el-GR" dirty="0"/>
              <a:t> </a:t>
            </a:r>
            <a:r>
              <a:rPr lang="el-GR" dirty="0" err="1"/>
              <a:t>νεὸς</a:t>
            </a:r>
            <a:r>
              <a:rPr lang="el-GR" dirty="0"/>
              <a:t> </a:t>
            </a:r>
            <a:r>
              <a:rPr lang="el-GR" dirty="0" err="1"/>
              <a:t>ὠνέεσθαι</a:t>
            </a:r>
            <a:r>
              <a:rPr lang="el-GR" dirty="0"/>
              <a:t> </a:t>
            </a:r>
            <a:r>
              <a:rPr lang="el-GR" dirty="0" err="1"/>
              <a:t>τῶν</a:t>
            </a:r>
            <a:r>
              <a:rPr lang="el-GR" dirty="0"/>
              <a:t> φορτίων </a:t>
            </a:r>
            <a:r>
              <a:rPr lang="el-GR" dirty="0" err="1"/>
              <a:t>τῶν</a:t>
            </a:r>
            <a:r>
              <a:rPr lang="el-GR" dirty="0"/>
              <a:t> </a:t>
            </a:r>
            <a:r>
              <a:rPr lang="el-GR" dirty="0" err="1"/>
              <a:t>σφι</a:t>
            </a:r>
            <a:r>
              <a:rPr lang="el-GR" dirty="0"/>
              <a:t> </a:t>
            </a:r>
            <a:r>
              <a:rPr lang="el-GR" dirty="0" err="1"/>
              <a:t>ἦν</a:t>
            </a:r>
            <a:r>
              <a:rPr lang="el-GR" dirty="0"/>
              <a:t> </a:t>
            </a:r>
            <a:r>
              <a:rPr lang="el-GR" dirty="0" err="1"/>
              <a:t>θυμὸς</a:t>
            </a:r>
            <a:r>
              <a:rPr lang="el-GR" dirty="0"/>
              <a:t> μάλιστα, </a:t>
            </a:r>
            <a:r>
              <a:rPr lang="el-GR" dirty="0" err="1"/>
              <a:t>καὶ</a:t>
            </a:r>
            <a:r>
              <a:rPr lang="el-GR" dirty="0"/>
              <a:t> </a:t>
            </a:r>
            <a:r>
              <a:rPr lang="el-GR" dirty="0" err="1"/>
              <a:t>τοὺς</a:t>
            </a:r>
            <a:r>
              <a:rPr lang="el-GR" dirty="0"/>
              <a:t> Φοίνικας </a:t>
            </a:r>
            <a:r>
              <a:rPr lang="el-GR" dirty="0" err="1"/>
              <a:t>διακελευσαμένους</a:t>
            </a:r>
            <a:r>
              <a:rPr lang="el-GR" dirty="0"/>
              <a:t> </a:t>
            </a:r>
            <a:r>
              <a:rPr lang="el-GR" dirty="0" err="1"/>
              <a:t>ὁρμῆσαι</a:t>
            </a:r>
            <a:r>
              <a:rPr lang="el-GR" dirty="0"/>
              <a:t> </a:t>
            </a:r>
            <a:r>
              <a:rPr lang="el-GR" dirty="0" err="1"/>
              <a:t>ἐπ</a:t>
            </a:r>
            <a:r>
              <a:rPr lang="el-GR" dirty="0"/>
              <a:t>᾽ </a:t>
            </a:r>
            <a:r>
              <a:rPr lang="el-GR" dirty="0" err="1"/>
              <a:t>αὐτάς</a:t>
            </a:r>
            <a:r>
              <a:rPr lang="el-GR" dirty="0"/>
              <a:t>. </a:t>
            </a:r>
            <a:r>
              <a:rPr lang="el-GR" dirty="0" err="1"/>
              <a:t>τὰς</a:t>
            </a:r>
            <a:r>
              <a:rPr lang="el-GR" dirty="0"/>
              <a:t> </a:t>
            </a:r>
            <a:r>
              <a:rPr lang="el-GR" dirty="0" err="1"/>
              <a:t>μὲν</a:t>
            </a:r>
            <a:r>
              <a:rPr lang="el-GR" dirty="0"/>
              <a:t> </a:t>
            </a:r>
            <a:r>
              <a:rPr lang="el-GR" dirty="0" err="1"/>
              <a:t>δὴ</a:t>
            </a:r>
            <a:r>
              <a:rPr lang="el-GR" dirty="0"/>
              <a:t> </a:t>
            </a:r>
            <a:r>
              <a:rPr lang="el-GR" dirty="0" err="1"/>
              <a:t>πλεῦνας</a:t>
            </a:r>
            <a:r>
              <a:rPr lang="el-GR" dirty="0"/>
              <a:t> </a:t>
            </a:r>
            <a:r>
              <a:rPr lang="el-GR" dirty="0" err="1"/>
              <a:t>τῶν</a:t>
            </a:r>
            <a:r>
              <a:rPr lang="el-GR" dirty="0"/>
              <a:t> </a:t>
            </a:r>
            <a:r>
              <a:rPr lang="el-GR" dirty="0" err="1"/>
              <a:t>γυναικῶν</a:t>
            </a:r>
            <a:r>
              <a:rPr lang="el-GR" dirty="0"/>
              <a:t> </a:t>
            </a:r>
            <a:r>
              <a:rPr lang="el-GR" dirty="0" err="1"/>
              <a:t>ἀποφυγεῖν</a:t>
            </a:r>
            <a:r>
              <a:rPr lang="el-GR" dirty="0"/>
              <a:t>, </a:t>
            </a:r>
            <a:r>
              <a:rPr lang="el-GR" dirty="0" err="1"/>
              <a:t>τὴν</a:t>
            </a:r>
            <a:r>
              <a:rPr lang="el-GR" dirty="0"/>
              <a:t> </a:t>
            </a:r>
            <a:r>
              <a:rPr lang="el-GR" dirty="0" err="1"/>
              <a:t>δὲ</a:t>
            </a:r>
            <a:r>
              <a:rPr lang="el-GR" dirty="0"/>
              <a:t> </a:t>
            </a:r>
            <a:r>
              <a:rPr lang="el-GR" dirty="0" err="1"/>
              <a:t>Ἰοῦν</a:t>
            </a:r>
            <a:r>
              <a:rPr lang="el-GR" dirty="0"/>
              <a:t> </a:t>
            </a:r>
            <a:r>
              <a:rPr lang="el-GR" dirty="0" err="1"/>
              <a:t>σὺν</a:t>
            </a:r>
            <a:r>
              <a:rPr lang="el-GR" dirty="0"/>
              <a:t> </a:t>
            </a:r>
            <a:r>
              <a:rPr lang="el-GR" dirty="0" err="1"/>
              <a:t>ἄλλῃσι</a:t>
            </a:r>
            <a:r>
              <a:rPr lang="el-GR" dirty="0"/>
              <a:t> </a:t>
            </a:r>
            <a:r>
              <a:rPr lang="el-GR" dirty="0" err="1"/>
              <a:t>ἁρπασθῆναι</a:t>
            </a:r>
            <a:r>
              <a:rPr lang="el-GR" dirty="0"/>
              <a:t>· </a:t>
            </a:r>
            <a:r>
              <a:rPr lang="el-GR" dirty="0" err="1"/>
              <a:t>ἐσβαλομένους</a:t>
            </a:r>
            <a:r>
              <a:rPr lang="el-GR" dirty="0"/>
              <a:t> </a:t>
            </a:r>
            <a:r>
              <a:rPr lang="el-GR" dirty="0" err="1"/>
              <a:t>δὲ</a:t>
            </a:r>
            <a:r>
              <a:rPr lang="el-GR" dirty="0"/>
              <a:t> </a:t>
            </a:r>
            <a:r>
              <a:rPr lang="el-GR" dirty="0" err="1"/>
              <a:t>ἐς</a:t>
            </a:r>
            <a:r>
              <a:rPr lang="el-GR" dirty="0"/>
              <a:t> </a:t>
            </a:r>
            <a:r>
              <a:rPr lang="el-GR" dirty="0" err="1"/>
              <a:t>τὴν</a:t>
            </a:r>
            <a:r>
              <a:rPr lang="el-GR" dirty="0"/>
              <a:t> νέα </a:t>
            </a:r>
            <a:r>
              <a:rPr lang="el-GR" dirty="0" err="1"/>
              <a:t>οἴχεσθαι</a:t>
            </a:r>
            <a:r>
              <a:rPr lang="el-GR" dirty="0"/>
              <a:t> </a:t>
            </a:r>
            <a:r>
              <a:rPr lang="el-GR" dirty="0" err="1"/>
              <a:t>ἀποπλέοντας</a:t>
            </a:r>
            <a:r>
              <a:rPr lang="el-GR" dirty="0"/>
              <a:t> </a:t>
            </a:r>
            <a:r>
              <a:rPr lang="el-GR" dirty="0" err="1"/>
              <a:t>ἐπ</a:t>
            </a:r>
            <a:r>
              <a:rPr lang="el-GR" dirty="0"/>
              <a:t>᾽ </a:t>
            </a:r>
            <a:r>
              <a:rPr lang="el-GR" dirty="0" err="1"/>
              <a:t>Αἰγύπτου</a:t>
            </a:r>
            <a:r>
              <a:rPr lang="el-GR" dirty="0"/>
              <a:t>. </a:t>
            </a:r>
            <a:endParaRPr lang="en-GR" dirty="0"/>
          </a:p>
        </p:txBody>
      </p:sp>
      <p:sp>
        <p:nvSpPr>
          <p:cNvPr id="4" name="Content Placeholder 3">
            <a:extLst>
              <a:ext uri="{FF2B5EF4-FFF2-40B4-BE49-F238E27FC236}">
                <a16:creationId xmlns:a16="http://schemas.microsoft.com/office/drawing/2014/main" id="{4C747E74-6287-8855-0CB6-422CAB7D8F74}"/>
              </a:ext>
            </a:extLst>
          </p:cNvPr>
          <p:cNvSpPr>
            <a:spLocks noGrp="1"/>
          </p:cNvSpPr>
          <p:nvPr>
            <p:ph sz="half" idx="2"/>
          </p:nvPr>
        </p:nvSpPr>
        <p:spPr/>
        <p:txBody>
          <a:bodyPr>
            <a:normAutofit/>
          </a:bodyPr>
          <a:lstStyle/>
          <a:p>
            <a:r>
              <a:rPr lang="el-GR" dirty="0"/>
              <a:t>[1.1.4] Πως αυτές στάθηκαν στην πρύμη του καραβιού κι αγόραζαν από τις πραμάτειες ό,τι τραβούσε η καρδιά τους πιο πολύ, και οι Φοίνικες </a:t>
            </a:r>
            <a:r>
              <a:rPr lang="el-GR" dirty="0" err="1"/>
              <a:t>συνεννοημένοι</a:t>
            </a:r>
            <a:r>
              <a:rPr lang="el-GR" dirty="0"/>
              <a:t> όρμησαν πάνω τους. Πως βέβαια οι πιο πολλές ξέφυγαν, όμως την Ιώ μαζί με άλλες την άρπαξαν, τη βάλαν στο καράβι και γρήγορα άνοιξαν πανιά για την Αίγυπτο.</a:t>
            </a:r>
            <a:endParaRPr lang="en-GR" dirty="0"/>
          </a:p>
        </p:txBody>
      </p:sp>
    </p:spTree>
    <p:extLst>
      <p:ext uri="{BB962C8B-B14F-4D97-AF65-F5344CB8AC3E}">
        <p14:creationId xmlns:p14="http://schemas.microsoft.com/office/powerpoint/2010/main" val="123869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9129D-750F-499B-61C2-BF8D1DD127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90B51D-8EF8-57A0-A51B-D4F13D33523B}"/>
              </a:ext>
            </a:extLst>
          </p:cNvPr>
          <p:cNvSpPr>
            <a:spLocks noGrp="1"/>
          </p:cNvSpPr>
          <p:nvPr>
            <p:ph type="title"/>
          </p:nvPr>
        </p:nvSpPr>
        <p:spPr/>
        <p:txBody>
          <a:bodyPr>
            <a:normAutofit fontScale="90000"/>
          </a:bodyPr>
          <a:lstStyle/>
          <a:p>
            <a:r>
              <a:rPr lang="el-GR" dirty="0"/>
              <a:t>Πως </a:t>
            </a:r>
            <a:r>
              <a:rPr lang="el-GR" dirty="0" err="1"/>
              <a:t>ξεκινησαΝ</a:t>
            </a:r>
            <a:r>
              <a:rPr lang="el-GR" dirty="0"/>
              <a:t> όλα: </a:t>
            </a:r>
            <a:br>
              <a:rPr lang="el-GR" dirty="0"/>
            </a:br>
            <a:r>
              <a:rPr lang="el-GR" dirty="0"/>
              <a:t>οι </a:t>
            </a:r>
            <a:r>
              <a:rPr lang="el-GR" dirty="0" err="1"/>
              <a:t>αρπαγες</a:t>
            </a:r>
            <a:r>
              <a:rPr lang="el-GR" dirty="0"/>
              <a:t> των </a:t>
            </a:r>
            <a:r>
              <a:rPr lang="el-GR" dirty="0" err="1"/>
              <a:t>γυναικων</a:t>
            </a:r>
            <a:br>
              <a:rPr lang="el-GR" dirty="0"/>
            </a:br>
            <a:r>
              <a:rPr lang="el-GR" dirty="0" err="1"/>
              <a:t>ευρωπη</a:t>
            </a:r>
            <a:r>
              <a:rPr lang="el-GR" dirty="0"/>
              <a:t>  </a:t>
            </a:r>
            <a:endParaRPr lang="en-GR" dirty="0"/>
          </a:p>
        </p:txBody>
      </p:sp>
      <p:sp>
        <p:nvSpPr>
          <p:cNvPr id="3" name="Content Placeholder 2">
            <a:extLst>
              <a:ext uri="{FF2B5EF4-FFF2-40B4-BE49-F238E27FC236}">
                <a16:creationId xmlns:a16="http://schemas.microsoft.com/office/drawing/2014/main" id="{EB4EF64D-C5D5-1CFE-9648-F104FAD80221}"/>
              </a:ext>
            </a:extLst>
          </p:cNvPr>
          <p:cNvSpPr>
            <a:spLocks noGrp="1"/>
          </p:cNvSpPr>
          <p:nvPr>
            <p:ph sz="half" idx="1"/>
          </p:nvPr>
        </p:nvSpPr>
        <p:spPr/>
        <p:txBody>
          <a:bodyPr>
            <a:normAutofit lnSpcReduction="10000"/>
          </a:bodyPr>
          <a:lstStyle/>
          <a:p>
            <a:r>
              <a:rPr lang="el-GR" dirty="0"/>
              <a:t>[1.2.1] </a:t>
            </a:r>
            <a:r>
              <a:rPr lang="el-GR" dirty="0" err="1"/>
              <a:t>οὕτω</a:t>
            </a:r>
            <a:r>
              <a:rPr lang="el-GR" dirty="0"/>
              <a:t> </a:t>
            </a:r>
            <a:r>
              <a:rPr lang="el-GR" dirty="0" err="1"/>
              <a:t>μὲν</a:t>
            </a:r>
            <a:r>
              <a:rPr lang="el-GR" dirty="0"/>
              <a:t> </a:t>
            </a:r>
            <a:r>
              <a:rPr lang="el-GR" dirty="0" err="1"/>
              <a:t>Ἰοῦν</a:t>
            </a:r>
            <a:r>
              <a:rPr lang="el-GR" dirty="0"/>
              <a:t> </a:t>
            </a:r>
            <a:r>
              <a:rPr lang="el-GR" dirty="0" err="1"/>
              <a:t>ἐς</a:t>
            </a:r>
            <a:r>
              <a:rPr lang="el-GR" dirty="0"/>
              <a:t> </a:t>
            </a:r>
            <a:r>
              <a:rPr lang="el-GR" dirty="0" err="1"/>
              <a:t>Αἴγυπτον</a:t>
            </a:r>
            <a:r>
              <a:rPr lang="el-GR" dirty="0"/>
              <a:t> </a:t>
            </a:r>
            <a:r>
              <a:rPr lang="el-GR" dirty="0" err="1"/>
              <a:t>ἀπικέσθαι</a:t>
            </a:r>
            <a:r>
              <a:rPr lang="el-GR" dirty="0"/>
              <a:t> </a:t>
            </a:r>
            <a:r>
              <a:rPr lang="el-GR" dirty="0" err="1"/>
              <a:t>λέγουσι</a:t>
            </a:r>
            <a:r>
              <a:rPr lang="el-GR" dirty="0"/>
              <a:t> </a:t>
            </a:r>
            <a:r>
              <a:rPr lang="el-GR" dirty="0" err="1"/>
              <a:t>Πέρσαι</a:t>
            </a:r>
            <a:r>
              <a:rPr lang="el-GR" dirty="0"/>
              <a:t>, </a:t>
            </a:r>
            <a:r>
              <a:rPr lang="el-GR" b="1" dirty="0" err="1"/>
              <a:t>οὐκ</a:t>
            </a:r>
            <a:r>
              <a:rPr lang="el-GR" b="1" dirty="0"/>
              <a:t> </a:t>
            </a:r>
            <a:r>
              <a:rPr lang="el-GR" b="1" dirty="0" err="1"/>
              <a:t>ὡς</a:t>
            </a:r>
            <a:r>
              <a:rPr lang="el-GR" b="1" dirty="0"/>
              <a:t> </a:t>
            </a:r>
            <a:r>
              <a:rPr lang="el-GR" b="1" dirty="0" err="1"/>
              <a:t>Ἕλληνες</a:t>
            </a:r>
            <a:r>
              <a:rPr lang="el-GR" b="1" dirty="0"/>
              <a:t>, </a:t>
            </a:r>
            <a:r>
              <a:rPr lang="el-GR" dirty="0" err="1"/>
              <a:t>καὶ</a:t>
            </a:r>
            <a:r>
              <a:rPr lang="el-GR" dirty="0"/>
              <a:t> </a:t>
            </a:r>
            <a:r>
              <a:rPr lang="el-GR" dirty="0" err="1"/>
              <a:t>τῶν</a:t>
            </a:r>
            <a:r>
              <a:rPr lang="el-GR" dirty="0"/>
              <a:t> </a:t>
            </a:r>
            <a:r>
              <a:rPr lang="el-GR" dirty="0" err="1"/>
              <a:t>ἀδικημάτων</a:t>
            </a:r>
            <a:r>
              <a:rPr lang="el-GR" dirty="0"/>
              <a:t> </a:t>
            </a:r>
            <a:r>
              <a:rPr lang="el-GR" dirty="0" err="1"/>
              <a:t>πρῶτον</a:t>
            </a:r>
            <a:r>
              <a:rPr lang="el-GR" dirty="0"/>
              <a:t> </a:t>
            </a:r>
            <a:r>
              <a:rPr lang="el-GR" dirty="0" err="1"/>
              <a:t>τοῦτο</a:t>
            </a:r>
            <a:r>
              <a:rPr lang="el-GR" dirty="0"/>
              <a:t> </a:t>
            </a:r>
            <a:r>
              <a:rPr lang="el-GR" dirty="0" err="1"/>
              <a:t>ἄρξαι</a:t>
            </a:r>
            <a:r>
              <a:rPr lang="el-GR" dirty="0"/>
              <a:t>· </a:t>
            </a:r>
            <a:r>
              <a:rPr lang="el-GR" dirty="0" err="1"/>
              <a:t>μετὰ</a:t>
            </a:r>
            <a:r>
              <a:rPr lang="el-GR" dirty="0"/>
              <a:t> </a:t>
            </a:r>
            <a:r>
              <a:rPr lang="el-GR" dirty="0" err="1"/>
              <a:t>δὲ</a:t>
            </a:r>
            <a:r>
              <a:rPr lang="el-GR" dirty="0"/>
              <a:t> </a:t>
            </a:r>
            <a:r>
              <a:rPr lang="el-GR" dirty="0" err="1"/>
              <a:t>ταῦτα</a:t>
            </a:r>
            <a:r>
              <a:rPr lang="el-GR" dirty="0"/>
              <a:t> </a:t>
            </a:r>
            <a:r>
              <a:rPr lang="el-GR" dirty="0" err="1"/>
              <a:t>Ἑλλήνων</a:t>
            </a:r>
            <a:r>
              <a:rPr lang="el-GR" dirty="0"/>
              <a:t> τινάς (</a:t>
            </a:r>
            <a:r>
              <a:rPr lang="el-GR" dirty="0" err="1"/>
              <a:t>οὐ</a:t>
            </a:r>
            <a:r>
              <a:rPr lang="el-GR" dirty="0"/>
              <a:t> </a:t>
            </a:r>
            <a:r>
              <a:rPr lang="el-GR" dirty="0" err="1"/>
              <a:t>γὰρ</a:t>
            </a:r>
            <a:r>
              <a:rPr lang="el-GR" dirty="0"/>
              <a:t> </a:t>
            </a:r>
            <a:r>
              <a:rPr lang="el-GR" dirty="0" err="1"/>
              <a:t>ἔχουσι</a:t>
            </a:r>
            <a:r>
              <a:rPr lang="el-GR" dirty="0"/>
              <a:t> </a:t>
            </a:r>
            <a:r>
              <a:rPr lang="el-GR" dirty="0" err="1"/>
              <a:t>τοὔνομα</a:t>
            </a:r>
            <a:r>
              <a:rPr lang="el-GR" dirty="0"/>
              <a:t> </a:t>
            </a:r>
            <a:r>
              <a:rPr lang="el-GR" dirty="0" err="1"/>
              <a:t>ἀπηγήσασθαι</a:t>
            </a:r>
            <a:r>
              <a:rPr lang="el-GR" dirty="0"/>
              <a:t>) </a:t>
            </a:r>
            <a:r>
              <a:rPr lang="el-GR" dirty="0" err="1"/>
              <a:t>φασὶ</a:t>
            </a:r>
            <a:r>
              <a:rPr lang="el-GR" dirty="0"/>
              <a:t> </a:t>
            </a:r>
            <a:r>
              <a:rPr lang="el-GR" dirty="0" err="1"/>
              <a:t>τῆς</a:t>
            </a:r>
            <a:r>
              <a:rPr lang="el-GR" dirty="0"/>
              <a:t> Φοινίκης </a:t>
            </a:r>
            <a:r>
              <a:rPr lang="el-GR" dirty="0" err="1"/>
              <a:t>ἐς</a:t>
            </a:r>
            <a:r>
              <a:rPr lang="el-GR" dirty="0"/>
              <a:t> </a:t>
            </a:r>
            <a:r>
              <a:rPr lang="el-GR" dirty="0" err="1"/>
              <a:t>Τύρον</a:t>
            </a:r>
            <a:r>
              <a:rPr lang="el-GR" dirty="0"/>
              <a:t> </a:t>
            </a:r>
            <a:r>
              <a:rPr lang="el-GR" dirty="0" err="1"/>
              <a:t>προσσχόντας</a:t>
            </a:r>
            <a:r>
              <a:rPr lang="el-GR" dirty="0"/>
              <a:t> </a:t>
            </a:r>
            <a:r>
              <a:rPr lang="el-GR" dirty="0" err="1"/>
              <a:t>ἁρπάσαι</a:t>
            </a:r>
            <a:r>
              <a:rPr lang="el-GR" dirty="0"/>
              <a:t> </a:t>
            </a:r>
            <a:r>
              <a:rPr lang="el-GR" dirty="0" err="1"/>
              <a:t>τοῦ</a:t>
            </a:r>
            <a:r>
              <a:rPr lang="el-GR" dirty="0"/>
              <a:t> </a:t>
            </a:r>
            <a:r>
              <a:rPr lang="el-GR" dirty="0" err="1"/>
              <a:t>βασιλέος</a:t>
            </a:r>
            <a:r>
              <a:rPr lang="el-GR" dirty="0"/>
              <a:t> </a:t>
            </a:r>
            <a:r>
              <a:rPr lang="el-GR" dirty="0" err="1"/>
              <a:t>τὴν</a:t>
            </a:r>
            <a:r>
              <a:rPr lang="el-GR" dirty="0"/>
              <a:t> θυγατέρα </a:t>
            </a:r>
            <a:r>
              <a:rPr lang="el-GR" dirty="0" err="1"/>
              <a:t>Εὐρώπην</a:t>
            </a:r>
            <a:r>
              <a:rPr lang="el-GR" dirty="0"/>
              <a:t>· </a:t>
            </a:r>
            <a:r>
              <a:rPr lang="el-GR" dirty="0" err="1"/>
              <a:t>εἴησαν</a:t>
            </a:r>
            <a:r>
              <a:rPr lang="el-GR" dirty="0"/>
              <a:t> δ᾽ </a:t>
            </a:r>
            <a:r>
              <a:rPr lang="el-GR" dirty="0" err="1"/>
              <a:t>ἂν</a:t>
            </a:r>
            <a:r>
              <a:rPr lang="el-GR" dirty="0"/>
              <a:t> </a:t>
            </a:r>
            <a:r>
              <a:rPr lang="el-GR" dirty="0" err="1"/>
              <a:t>οὗτοι</a:t>
            </a:r>
            <a:r>
              <a:rPr lang="el-GR" dirty="0"/>
              <a:t> </a:t>
            </a:r>
            <a:r>
              <a:rPr lang="el-GR" dirty="0" err="1"/>
              <a:t>Κρῆτες</a:t>
            </a:r>
            <a:r>
              <a:rPr lang="el-GR" dirty="0"/>
              <a:t>. </a:t>
            </a:r>
            <a:r>
              <a:rPr lang="el-GR" dirty="0" err="1"/>
              <a:t>ταῦτα</a:t>
            </a:r>
            <a:r>
              <a:rPr lang="el-GR" dirty="0"/>
              <a:t> </a:t>
            </a:r>
            <a:r>
              <a:rPr lang="el-GR" dirty="0" err="1"/>
              <a:t>μὲν</a:t>
            </a:r>
            <a:r>
              <a:rPr lang="el-GR" dirty="0"/>
              <a:t> </a:t>
            </a:r>
            <a:r>
              <a:rPr lang="el-GR" dirty="0" err="1"/>
              <a:t>δὴ</a:t>
            </a:r>
            <a:r>
              <a:rPr lang="el-GR" dirty="0"/>
              <a:t> </a:t>
            </a:r>
            <a:r>
              <a:rPr lang="el-GR" dirty="0" err="1"/>
              <a:t>ἴσα</a:t>
            </a:r>
            <a:r>
              <a:rPr lang="el-GR" dirty="0"/>
              <a:t> </a:t>
            </a:r>
            <a:r>
              <a:rPr lang="el-GR" dirty="0" err="1"/>
              <a:t>πρὸς</a:t>
            </a:r>
            <a:r>
              <a:rPr lang="el-GR" dirty="0"/>
              <a:t> </a:t>
            </a:r>
            <a:r>
              <a:rPr lang="el-GR" dirty="0" err="1"/>
              <a:t>ἴσα</a:t>
            </a:r>
            <a:r>
              <a:rPr lang="el-GR" dirty="0"/>
              <a:t> </a:t>
            </a:r>
            <a:r>
              <a:rPr lang="el-GR" dirty="0" err="1"/>
              <a:t>σφι</a:t>
            </a:r>
            <a:r>
              <a:rPr lang="el-GR" dirty="0"/>
              <a:t> γενέσθαι· </a:t>
            </a:r>
            <a:r>
              <a:rPr lang="el-GR" dirty="0" err="1"/>
              <a:t>μετὰ</a:t>
            </a:r>
            <a:r>
              <a:rPr lang="el-GR" dirty="0"/>
              <a:t> </a:t>
            </a:r>
            <a:r>
              <a:rPr lang="el-GR" dirty="0" err="1"/>
              <a:t>δὲ</a:t>
            </a:r>
            <a:r>
              <a:rPr lang="el-GR" dirty="0"/>
              <a:t> </a:t>
            </a:r>
            <a:r>
              <a:rPr lang="el-GR" dirty="0" err="1"/>
              <a:t>ταῦτα</a:t>
            </a:r>
            <a:r>
              <a:rPr lang="el-GR" dirty="0"/>
              <a:t> </a:t>
            </a:r>
            <a:r>
              <a:rPr lang="el-GR" dirty="0" err="1"/>
              <a:t>Ἕλληνας</a:t>
            </a:r>
            <a:r>
              <a:rPr lang="el-GR" dirty="0"/>
              <a:t> </a:t>
            </a:r>
            <a:r>
              <a:rPr lang="el-GR" dirty="0" err="1"/>
              <a:t>αἰτίους</a:t>
            </a:r>
            <a:r>
              <a:rPr lang="el-GR" dirty="0"/>
              <a:t> </a:t>
            </a:r>
            <a:r>
              <a:rPr lang="el-GR" dirty="0" err="1"/>
              <a:t>τῆς</a:t>
            </a:r>
            <a:r>
              <a:rPr lang="el-GR" dirty="0"/>
              <a:t> </a:t>
            </a:r>
            <a:r>
              <a:rPr lang="el-GR" dirty="0" err="1"/>
              <a:t>δευτέρης</a:t>
            </a:r>
            <a:r>
              <a:rPr lang="el-GR" dirty="0"/>
              <a:t> </a:t>
            </a:r>
            <a:r>
              <a:rPr lang="el-GR" dirty="0" err="1"/>
              <a:t>ἀδικίης</a:t>
            </a:r>
            <a:r>
              <a:rPr lang="el-GR" dirty="0"/>
              <a:t> γενέσθαι.</a:t>
            </a:r>
            <a:endParaRPr lang="en-GR" dirty="0"/>
          </a:p>
        </p:txBody>
      </p:sp>
      <p:sp>
        <p:nvSpPr>
          <p:cNvPr id="4" name="Content Placeholder 3">
            <a:extLst>
              <a:ext uri="{FF2B5EF4-FFF2-40B4-BE49-F238E27FC236}">
                <a16:creationId xmlns:a16="http://schemas.microsoft.com/office/drawing/2014/main" id="{0DC18D03-FEEE-E188-94BC-20A37E1C2B40}"/>
              </a:ext>
            </a:extLst>
          </p:cNvPr>
          <p:cNvSpPr>
            <a:spLocks noGrp="1"/>
          </p:cNvSpPr>
          <p:nvPr>
            <p:ph sz="half" idx="2"/>
          </p:nvPr>
        </p:nvSpPr>
        <p:spPr/>
        <p:txBody>
          <a:bodyPr>
            <a:normAutofit lnSpcReduction="10000"/>
          </a:bodyPr>
          <a:lstStyle/>
          <a:p>
            <a:r>
              <a:rPr lang="el-GR" dirty="0"/>
              <a:t>[1.2.1] Έτσι διηγούνται οι Πέρσες πως η Ιώ έφτασε στην Αίγυπτο, όχι όπως οι Έλληνες, και πως αυτό έγινε η αρχή για τα αδικήματα που ακολούθησαν. Μετά από αυτά, λένε οι Πέρσες, κάποιοι από τους Έλληνες (γιατί δεν ξέρουν να πουν το όνομά τους) πάτησαν πόδι στην </a:t>
            </a:r>
            <a:r>
              <a:rPr lang="el-GR" dirty="0" err="1"/>
              <a:t>Τύρο</a:t>
            </a:r>
            <a:r>
              <a:rPr lang="el-GR" dirty="0"/>
              <a:t> της Φοινίκης και άρπαξαν τη θυγατέρα του βασιλιά την Ευρώπη. Μπορεί και να ᾽</a:t>
            </a:r>
            <a:r>
              <a:rPr lang="el-GR" dirty="0" err="1"/>
              <a:t>ταν</a:t>
            </a:r>
            <a:r>
              <a:rPr lang="el-GR" dirty="0"/>
              <a:t> </a:t>
            </a:r>
            <a:r>
              <a:rPr lang="el-GR" dirty="0" err="1"/>
              <a:t>Κρήτες</a:t>
            </a:r>
            <a:r>
              <a:rPr lang="el-GR" dirty="0"/>
              <a:t>. Πως έτσι έγιναν ίσα κι ίσα, όμως μετά οι Έλληνες έγιναν αίτιοι της δεύτερη αδικίας. [1.2.2] </a:t>
            </a:r>
            <a:endParaRPr lang="en-GR" dirty="0"/>
          </a:p>
        </p:txBody>
      </p:sp>
    </p:spTree>
    <p:extLst>
      <p:ext uri="{BB962C8B-B14F-4D97-AF65-F5344CB8AC3E}">
        <p14:creationId xmlns:p14="http://schemas.microsoft.com/office/powerpoint/2010/main" val="647726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A2112-14B2-A3B3-BE40-D6544E6EC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C23797-1BEF-8D9D-D465-7FBA1D9B57F7}"/>
              </a:ext>
            </a:extLst>
          </p:cNvPr>
          <p:cNvSpPr>
            <a:spLocks noGrp="1"/>
          </p:cNvSpPr>
          <p:nvPr>
            <p:ph type="title"/>
          </p:nvPr>
        </p:nvSpPr>
        <p:spPr/>
        <p:txBody>
          <a:bodyPr>
            <a:normAutofit fontScale="90000"/>
          </a:bodyPr>
          <a:lstStyle/>
          <a:p>
            <a:br>
              <a:rPr lang="el-GR" dirty="0"/>
            </a:br>
            <a:r>
              <a:rPr lang="el-GR" dirty="0"/>
              <a:t>Πως </a:t>
            </a:r>
            <a:r>
              <a:rPr lang="el-GR" dirty="0" err="1"/>
              <a:t>ξεκινησαΝ</a:t>
            </a:r>
            <a:r>
              <a:rPr lang="el-GR" dirty="0"/>
              <a:t> όλα: </a:t>
            </a:r>
            <a:br>
              <a:rPr lang="el-GR" dirty="0"/>
            </a:br>
            <a:r>
              <a:rPr lang="el-GR" dirty="0"/>
              <a:t>οι </a:t>
            </a:r>
            <a:r>
              <a:rPr lang="el-GR" dirty="0" err="1"/>
              <a:t>αρπαγες</a:t>
            </a:r>
            <a:r>
              <a:rPr lang="el-GR" dirty="0"/>
              <a:t> των </a:t>
            </a:r>
            <a:r>
              <a:rPr lang="el-GR" dirty="0" err="1"/>
              <a:t>γυναικων</a:t>
            </a:r>
            <a:r>
              <a:rPr lang="el-GR" dirty="0"/>
              <a:t> </a:t>
            </a:r>
            <a:br>
              <a:rPr lang="el-GR" dirty="0"/>
            </a:br>
            <a:r>
              <a:rPr lang="el-GR" dirty="0" err="1"/>
              <a:t>μηδεια</a:t>
            </a:r>
            <a:r>
              <a:rPr lang="el-GR" dirty="0"/>
              <a:t> </a:t>
            </a:r>
            <a:br>
              <a:rPr lang="el-GR" dirty="0"/>
            </a:br>
            <a:endParaRPr lang="en-GR" dirty="0"/>
          </a:p>
        </p:txBody>
      </p:sp>
      <p:sp>
        <p:nvSpPr>
          <p:cNvPr id="3" name="Content Placeholder 2">
            <a:extLst>
              <a:ext uri="{FF2B5EF4-FFF2-40B4-BE49-F238E27FC236}">
                <a16:creationId xmlns:a16="http://schemas.microsoft.com/office/drawing/2014/main" id="{33B829C4-65C4-99E1-419C-0B1543414A26}"/>
              </a:ext>
            </a:extLst>
          </p:cNvPr>
          <p:cNvSpPr>
            <a:spLocks noGrp="1"/>
          </p:cNvSpPr>
          <p:nvPr>
            <p:ph sz="half" idx="1"/>
          </p:nvPr>
        </p:nvSpPr>
        <p:spPr/>
        <p:txBody>
          <a:bodyPr>
            <a:normAutofit fontScale="92500" lnSpcReduction="20000"/>
          </a:bodyPr>
          <a:lstStyle/>
          <a:p>
            <a:r>
              <a:rPr lang="el-GR" dirty="0"/>
              <a:t>[1.2.2]</a:t>
            </a:r>
            <a:r>
              <a:rPr lang="el-GR" dirty="0" err="1"/>
              <a:t>καταπλώσαντας</a:t>
            </a:r>
            <a:r>
              <a:rPr lang="el-GR" dirty="0"/>
              <a:t> </a:t>
            </a:r>
            <a:r>
              <a:rPr lang="el-GR" dirty="0" err="1"/>
              <a:t>γὰρ</a:t>
            </a:r>
            <a:r>
              <a:rPr lang="el-GR" dirty="0"/>
              <a:t> </a:t>
            </a:r>
            <a:r>
              <a:rPr lang="el-GR" dirty="0" err="1"/>
              <a:t>μακρῇ</a:t>
            </a:r>
            <a:r>
              <a:rPr lang="el-GR" dirty="0"/>
              <a:t> </a:t>
            </a:r>
            <a:r>
              <a:rPr lang="el-GR" dirty="0" err="1"/>
              <a:t>νηῒ</a:t>
            </a:r>
            <a:r>
              <a:rPr lang="el-GR" dirty="0"/>
              <a:t> </a:t>
            </a:r>
            <a:r>
              <a:rPr lang="el-GR" dirty="0" err="1"/>
              <a:t>ἐς</a:t>
            </a:r>
            <a:r>
              <a:rPr lang="el-GR" dirty="0"/>
              <a:t> </a:t>
            </a:r>
            <a:r>
              <a:rPr lang="el-GR" dirty="0" err="1"/>
              <a:t>Αἶάν</a:t>
            </a:r>
            <a:r>
              <a:rPr lang="el-GR" dirty="0"/>
              <a:t> τε </a:t>
            </a:r>
            <a:r>
              <a:rPr lang="el-GR" dirty="0" err="1"/>
              <a:t>τὴν</a:t>
            </a:r>
            <a:r>
              <a:rPr lang="el-GR" dirty="0"/>
              <a:t> </a:t>
            </a:r>
            <a:r>
              <a:rPr lang="el-GR" dirty="0" err="1"/>
              <a:t>Κολχίδα</a:t>
            </a:r>
            <a:r>
              <a:rPr lang="el-GR" dirty="0"/>
              <a:t> </a:t>
            </a:r>
            <a:r>
              <a:rPr lang="el-GR" dirty="0" err="1"/>
              <a:t>καὶ</a:t>
            </a:r>
            <a:r>
              <a:rPr lang="el-GR" dirty="0"/>
              <a:t> </a:t>
            </a:r>
            <a:r>
              <a:rPr lang="el-GR" dirty="0" err="1"/>
              <a:t>ἐπὶ</a:t>
            </a:r>
            <a:r>
              <a:rPr lang="el-GR" dirty="0"/>
              <a:t> </a:t>
            </a:r>
            <a:r>
              <a:rPr lang="el-GR" dirty="0" err="1"/>
              <a:t>Φᾶσιν</a:t>
            </a:r>
            <a:r>
              <a:rPr lang="el-GR" dirty="0"/>
              <a:t> </a:t>
            </a:r>
            <a:r>
              <a:rPr lang="el-GR" dirty="0" err="1"/>
              <a:t>ποταμόν</a:t>
            </a:r>
            <a:r>
              <a:rPr lang="el-GR" dirty="0"/>
              <a:t>, </a:t>
            </a:r>
            <a:r>
              <a:rPr lang="el-GR" dirty="0" err="1"/>
              <a:t>ἐνθεῦτεν</a:t>
            </a:r>
            <a:r>
              <a:rPr lang="el-GR" dirty="0"/>
              <a:t>, </a:t>
            </a:r>
            <a:r>
              <a:rPr lang="el-GR" dirty="0" err="1"/>
              <a:t>διαπρηξαμένους</a:t>
            </a:r>
            <a:r>
              <a:rPr lang="el-GR" dirty="0"/>
              <a:t> </a:t>
            </a:r>
            <a:r>
              <a:rPr lang="el-GR" dirty="0" err="1"/>
              <a:t>καὶ</a:t>
            </a:r>
            <a:r>
              <a:rPr lang="el-GR" dirty="0"/>
              <a:t> </a:t>
            </a:r>
            <a:r>
              <a:rPr lang="el-GR" dirty="0" err="1"/>
              <a:t>τἆλλα</a:t>
            </a:r>
            <a:r>
              <a:rPr lang="el-GR" dirty="0"/>
              <a:t> </a:t>
            </a:r>
            <a:r>
              <a:rPr lang="el-GR" dirty="0" err="1"/>
              <a:t>τῶν</a:t>
            </a:r>
            <a:r>
              <a:rPr lang="el-GR" dirty="0"/>
              <a:t> </a:t>
            </a:r>
            <a:r>
              <a:rPr lang="el-GR" dirty="0" err="1"/>
              <a:t>εἵνεκεν</a:t>
            </a:r>
            <a:r>
              <a:rPr lang="el-GR" dirty="0"/>
              <a:t> </a:t>
            </a:r>
            <a:r>
              <a:rPr lang="el-GR" dirty="0" err="1"/>
              <a:t>ἀπίκατο</a:t>
            </a:r>
            <a:r>
              <a:rPr lang="el-GR" dirty="0"/>
              <a:t>, </a:t>
            </a:r>
            <a:r>
              <a:rPr lang="el-GR" dirty="0" err="1"/>
              <a:t>ἁρπάσαι</a:t>
            </a:r>
            <a:r>
              <a:rPr lang="el-GR" dirty="0"/>
              <a:t> </a:t>
            </a:r>
            <a:r>
              <a:rPr lang="el-GR" dirty="0" err="1"/>
              <a:t>τοῦ</a:t>
            </a:r>
            <a:r>
              <a:rPr lang="el-GR" dirty="0"/>
              <a:t> </a:t>
            </a:r>
            <a:r>
              <a:rPr lang="el-GR" dirty="0" err="1"/>
              <a:t>βασιλέος</a:t>
            </a:r>
            <a:r>
              <a:rPr lang="el-GR" dirty="0"/>
              <a:t> </a:t>
            </a:r>
            <a:r>
              <a:rPr lang="el-GR" dirty="0" err="1"/>
              <a:t>τὴν</a:t>
            </a:r>
            <a:r>
              <a:rPr lang="el-GR" dirty="0"/>
              <a:t> θυγατέρα </a:t>
            </a:r>
            <a:r>
              <a:rPr lang="el-GR" dirty="0" err="1"/>
              <a:t>Μηδείην</a:t>
            </a:r>
            <a:r>
              <a:rPr lang="el-GR" dirty="0"/>
              <a:t>. [1.2.3] </a:t>
            </a:r>
            <a:r>
              <a:rPr lang="el-GR" dirty="0" err="1"/>
              <a:t>πέμψαντα</a:t>
            </a:r>
            <a:r>
              <a:rPr lang="el-GR" dirty="0"/>
              <a:t> </a:t>
            </a:r>
            <a:r>
              <a:rPr lang="el-GR" dirty="0" err="1"/>
              <a:t>δὲ</a:t>
            </a:r>
            <a:r>
              <a:rPr lang="el-GR" dirty="0"/>
              <a:t> </a:t>
            </a:r>
            <a:r>
              <a:rPr lang="el-GR" dirty="0" err="1"/>
              <a:t>τὸν</a:t>
            </a:r>
            <a:r>
              <a:rPr lang="el-GR" dirty="0"/>
              <a:t> </a:t>
            </a:r>
            <a:r>
              <a:rPr lang="el-GR" dirty="0" err="1"/>
              <a:t>Κόλχον</a:t>
            </a:r>
            <a:r>
              <a:rPr lang="el-GR" dirty="0"/>
              <a:t> [βασιλέα] </a:t>
            </a:r>
            <a:r>
              <a:rPr lang="el-GR" dirty="0" err="1"/>
              <a:t>ἐς</a:t>
            </a:r>
            <a:r>
              <a:rPr lang="el-GR" dirty="0"/>
              <a:t> </a:t>
            </a:r>
            <a:r>
              <a:rPr lang="el-GR" dirty="0" err="1"/>
              <a:t>τὴν</a:t>
            </a:r>
            <a:r>
              <a:rPr lang="el-GR" dirty="0"/>
              <a:t> </a:t>
            </a:r>
            <a:r>
              <a:rPr lang="el-GR" dirty="0" err="1"/>
              <a:t>Ἑλλάδα</a:t>
            </a:r>
            <a:r>
              <a:rPr lang="el-GR" dirty="0"/>
              <a:t> κήρυκα </a:t>
            </a:r>
            <a:r>
              <a:rPr lang="el-GR" dirty="0" err="1"/>
              <a:t>αἰτέειν</a:t>
            </a:r>
            <a:r>
              <a:rPr lang="el-GR" dirty="0"/>
              <a:t> τε </a:t>
            </a:r>
            <a:r>
              <a:rPr lang="el-GR" dirty="0" err="1"/>
              <a:t>δίκας</a:t>
            </a:r>
            <a:r>
              <a:rPr lang="el-GR" dirty="0"/>
              <a:t> </a:t>
            </a:r>
            <a:r>
              <a:rPr lang="el-GR" dirty="0" err="1"/>
              <a:t>τῆς</a:t>
            </a:r>
            <a:r>
              <a:rPr lang="el-GR" dirty="0"/>
              <a:t> </a:t>
            </a:r>
            <a:r>
              <a:rPr lang="el-GR" dirty="0" err="1"/>
              <a:t>ἁρπαγῆς</a:t>
            </a:r>
            <a:r>
              <a:rPr lang="el-GR" dirty="0"/>
              <a:t> </a:t>
            </a:r>
            <a:r>
              <a:rPr lang="el-GR" dirty="0" err="1"/>
              <a:t>καὶ</a:t>
            </a:r>
            <a:r>
              <a:rPr lang="el-GR" dirty="0"/>
              <a:t> </a:t>
            </a:r>
            <a:r>
              <a:rPr lang="el-GR" dirty="0" err="1"/>
              <a:t>ἀπαιτέειν</a:t>
            </a:r>
            <a:r>
              <a:rPr lang="el-GR" dirty="0"/>
              <a:t> </a:t>
            </a:r>
            <a:r>
              <a:rPr lang="el-GR" dirty="0" err="1"/>
              <a:t>τὴν</a:t>
            </a:r>
            <a:r>
              <a:rPr lang="el-GR" dirty="0"/>
              <a:t> θυγατέρα· </a:t>
            </a:r>
            <a:r>
              <a:rPr lang="el-GR" dirty="0" err="1"/>
              <a:t>τοὺς</a:t>
            </a:r>
            <a:r>
              <a:rPr lang="el-GR" dirty="0"/>
              <a:t> </a:t>
            </a:r>
            <a:r>
              <a:rPr lang="el-GR" dirty="0" err="1"/>
              <a:t>δὲ</a:t>
            </a:r>
            <a:r>
              <a:rPr lang="el-GR" dirty="0"/>
              <a:t> </a:t>
            </a:r>
            <a:r>
              <a:rPr lang="el-GR" dirty="0" err="1"/>
              <a:t>ὑποκρίνασθαι</a:t>
            </a:r>
            <a:r>
              <a:rPr lang="el-GR" dirty="0"/>
              <a:t> </a:t>
            </a:r>
            <a:r>
              <a:rPr lang="el-GR" dirty="0" err="1"/>
              <a:t>ὡς</a:t>
            </a:r>
            <a:r>
              <a:rPr lang="el-GR" dirty="0"/>
              <a:t> </a:t>
            </a:r>
            <a:r>
              <a:rPr lang="el-GR" dirty="0" err="1"/>
              <a:t>οὐδὲ</a:t>
            </a:r>
            <a:r>
              <a:rPr lang="el-GR" dirty="0"/>
              <a:t> </a:t>
            </a:r>
            <a:r>
              <a:rPr lang="el-GR" dirty="0" err="1"/>
              <a:t>ἐκεῖνοι</a:t>
            </a:r>
            <a:r>
              <a:rPr lang="el-GR" dirty="0"/>
              <a:t> </a:t>
            </a:r>
            <a:r>
              <a:rPr lang="el-GR" dirty="0" err="1"/>
              <a:t>Ἰοῦς</a:t>
            </a:r>
            <a:r>
              <a:rPr lang="el-GR" dirty="0"/>
              <a:t> </a:t>
            </a:r>
            <a:r>
              <a:rPr lang="el-GR" dirty="0" err="1"/>
              <a:t>τῆς</a:t>
            </a:r>
            <a:r>
              <a:rPr lang="el-GR" dirty="0"/>
              <a:t> </a:t>
            </a:r>
            <a:r>
              <a:rPr lang="el-GR" dirty="0" err="1"/>
              <a:t>Ἀργείης</a:t>
            </a:r>
            <a:r>
              <a:rPr lang="el-GR" dirty="0"/>
              <a:t> </a:t>
            </a:r>
            <a:r>
              <a:rPr lang="el-GR" dirty="0" err="1"/>
              <a:t>ἔδοσάν</a:t>
            </a:r>
            <a:r>
              <a:rPr lang="el-GR" dirty="0"/>
              <a:t> </a:t>
            </a:r>
            <a:r>
              <a:rPr lang="el-GR" dirty="0" err="1"/>
              <a:t>σφι</a:t>
            </a:r>
            <a:r>
              <a:rPr lang="el-GR" dirty="0"/>
              <a:t> </a:t>
            </a:r>
            <a:r>
              <a:rPr lang="el-GR" dirty="0" err="1"/>
              <a:t>δίκας</a:t>
            </a:r>
            <a:r>
              <a:rPr lang="el-GR" dirty="0"/>
              <a:t> </a:t>
            </a:r>
            <a:r>
              <a:rPr lang="el-GR" dirty="0" err="1"/>
              <a:t>τῆς</a:t>
            </a:r>
            <a:r>
              <a:rPr lang="el-GR" dirty="0"/>
              <a:t> </a:t>
            </a:r>
            <a:r>
              <a:rPr lang="el-GR" dirty="0" err="1"/>
              <a:t>ἁρπαγῆς</a:t>
            </a:r>
            <a:r>
              <a:rPr lang="el-GR" dirty="0"/>
              <a:t>· </a:t>
            </a:r>
            <a:r>
              <a:rPr lang="el-GR" dirty="0" err="1"/>
              <a:t>οὐδὲ</a:t>
            </a:r>
            <a:r>
              <a:rPr lang="el-GR" dirty="0"/>
              <a:t> </a:t>
            </a:r>
            <a:r>
              <a:rPr lang="el-GR" dirty="0" err="1"/>
              <a:t>ὦν</a:t>
            </a:r>
            <a:r>
              <a:rPr lang="el-GR" dirty="0"/>
              <a:t> </a:t>
            </a:r>
            <a:r>
              <a:rPr lang="el-GR" dirty="0" err="1"/>
              <a:t>αὐτοὶ</a:t>
            </a:r>
            <a:r>
              <a:rPr lang="el-GR" dirty="0"/>
              <a:t> </a:t>
            </a:r>
            <a:r>
              <a:rPr lang="el-GR" dirty="0" err="1"/>
              <a:t>δώσειν</a:t>
            </a:r>
            <a:r>
              <a:rPr lang="el-GR" dirty="0"/>
              <a:t> </a:t>
            </a:r>
            <a:r>
              <a:rPr lang="el-GR" dirty="0" err="1"/>
              <a:t>ἐκείνοισι</a:t>
            </a:r>
            <a:r>
              <a:rPr lang="el-GR" dirty="0"/>
              <a:t>. </a:t>
            </a:r>
            <a:endParaRPr lang="en-GR" dirty="0"/>
          </a:p>
        </p:txBody>
      </p:sp>
      <p:sp>
        <p:nvSpPr>
          <p:cNvPr id="4" name="Content Placeholder 3">
            <a:extLst>
              <a:ext uri="{FF2B5EF4-FFF2-40B4-BE49-F238E27FC236}">
                <a16:creationId xmlns:a16="http://schemas.microsoft.com/office/drawing/2014/main" id="{24454B33-D140-F671-A376-43888C199943}"/>
              </a:ext>
            </a:extLst>
          </p:cNvPr>
          <p:cNvSpPr>
            <a:spLocks noGrp="1"/>
          </p:cNvSpPr>
          <p:nvPr>
            <p:ph sz="half" idx="2"/>
          </p:nvPr>
        </p:nvSpPr>
        <p:spPr/>
        <p:txBody>
          <a:bodyPr>
            <a:normAutofit fontScale="92500" lnSpcReduction="20000"/>
          </a:bodyPr>
          <a:lstStyle/>
          <a:p>
            <a:r>
              <a:rPr lang="el-GR" dirty="0"/>
              <a:t>[1.2.2] Γιατί μ᾽ ένα μακρύ καράβι ανέβηκαν τον Φάση ποταμό στην Αία της </a:t>
            </a:r>
            <a:r>
              <a:rPr lang="el-GR" dirty="0" err="1"/>
              <a:t>Κολχίδας</a:t>
            </a:r>
            <a:r>
              <a:rPr lang="el-GR" dirty="0"/>
              <a:t>, κι αποκεί, σαν </a:t>
            </a:r>
            <a:r>
              <a:rPr lang="el-GR" dirty="0" err="1"/>
              <a:t>αποτέλειωσαν</a:t>
            </a:r>
            <a:r>
              <a:rPr lang="el-GR" dirty="0"/>
              <a:t> τις άλλες υποθέσεις τους για τις οποίες πήγαν, άρπαξαν τη θυγατέρα του βασιλιά τη Μήδεια. [1.2.3] Πως έστειλε ο </a:t>
            </a:r>
            <a:r>
              <a:rPr lang="el-GR" dirty="0" err="1"/>
              <a:t>Κόλχος</a:t>
            </a:r>
            <a:r>
              <a:rPr lang="el-GR" dirty="0"/>
              <a:t> στην Ελλάδα κήρυκα και ζητούσε ικανοποίηση για την αρπαγή, και ζητούσε πίσω την κόρη του· όμως αυτοί απαντούσαν ότι ούτε εκείνοι δεν τους είχαν δώσει ικανοποίηση για την αρπαγή της </a:t>
            </a:r>
            <a:r>
              <a:rPr lang="el-GR" dirty="0" err="1"/>
              <a:t>αργίτισσας</a:t>
            </a:r>
            <a:r>
              <a:rPr lang="el-GR" dirty="0"/>
              <a:t> </a:t>
            </a:r>
            <a:r>
              <a:rPr lang="el-GR" dirty="0" err="1"/>
              <a:t>Ιως</a:t>
            </a:r>
            <a:r>
              <a:rPr lang="el-GR" dirty="0"/>
              <a:t>· ούτε λοιπόν κι αυτοί θα του τη δώσουν.</a:t>
            </a:r>
            <a:endParaRPr lang="en-GR" dirty="0"/>
          </a:p>
        </p:txBody>
      </p:sp>
    </p:spTree>
    <p:extLst>
      <p:ext uri="{BB962C8B-B14F-4D97-AF65-F5344CB8AC3E}">
        <p14:creationId xmlns:p14="http://schemas.microsoft.com/office/powerpoint/2010/main" val="132273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0F70D-F465-5BC9-46F2-C9E78D5943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679579-438E-B8DF-94BE-D8533CFABB72}"/>
              </a:ext>
            </a:extLst>
          </p:cNvPr>
          <p:cNvSpPr>
            <a:spLocks noGrp="1"/>
          </p:cNvSpPr>
          <p:nvPr>
            <p:ph type="title"/>
          </p:nvPr>
        </p:nvSpPr>
        <p:spPr/>
        <p:txBody>
          <a:bodyPr>
            <a:normAutofit fontScale="90000"/>
          </a:bodyPr>
          <a:lstStyle/>
          <a:p>
            <a:br>
              <a:rPr lang="el-GR" dirty="0"/>
            </a:br>
            <a:r>
              <a:rPr lang="el-GR" dirty="0"/>
              <a:t>Πως </a:t>
            </a:r>
            <a:r>
              <a:rPr lang="el-GR" dirty="0" err="1"/>
              <a:t>ξεκινησαΝ</a:t>
            </a:r>
            <a:r>
              <a:rPr lang="el-GR" dirty="0"/>
              <a:t> όλα: </a:t>
            </a:r>
            <a:br>
              <a:rPr lang="el-GR" dirty="0"/>
            </a:br>
            <a:r>
              <a:rPr lang="el-GR" dirty="0"/>
              <a:t>οι </a:t>
            </a:r>
            <a:r>
              <a:rPr lang="el-GR" dirty="0" err="1"/>
              <a:t>αρπαγες</a:t>
            </a:r>
            <a:r>
              <a:rPr lang="el-GR" dirty="0"/>
              <a:t> των </a:t>
            </a:r>
            <a:r>
              <a:rPr lang="el-GR" dirty="0" err="1"/>
              <a:t>γυναικων</a:t>
            </a:r>
            <a:r>
              <a:rPr lang="el-GR" dirty="0"/>
              <a:t> </a:t>
            </a:r>
            <a:br>
              <a:rPr lang="el-GR" dirty="0"/>
            </a:br>
            <a:r>
              <a:rPr lang="el-GR" dirty="0" err="1"/>
              <a:t>ελενη</a:t>
            </a:r>
            <a:r>
              <a:rPr lang="el-GR" dirty="0"/>
              <a:t> </a:t>
            </a:r>
            <a:br>
              <a:rPr lang="el-GR" dirty="0"/>
            </a:br>
            <a:endParaRPr lang="en-GR" dirty="0"/>
          </a:p>
        </p:txBody>
      </p:sp>
      <p:sp>
        <p:nvSpPr>
          <p:cNvPr id="3" name="Content Placeholder 2">
            <a:extLst>
              <a:ext uri="{FF2B5EF4-FFF2-40B4-BE49-F238E27FC236}">
                <a16:creationId xmlns:a16="http://schemas.microsoft.com/office/drawing/2014/main" id="{C8CA19E7-4751-251E-4D8D-5865BD5346DB}"/>
              </a:ext>
            </a:extLst>
          </p:cNvPr>
          <p:cNvSpPr>
            <a:spLocks noGrp="1"/>
          </p:cNvSpPr>
          <p:nvPr>
            <p:ph sz="half" idx="1"/>
          </p:nvPr>
        </p:nvSpPr>
        <p:spPr/>
        <p:txBody>
          <a:bodyPr>
            <a:normAutofit fontScale="92500" lnSpcReduction="20000"/>
          </a:bodyPr>
          <a:lstStyle/>
          <a:p>
            <a:r>
              <a:rPr lang="el-GR" dirty="0"/>
              <a:t>[1.3.1] </a:t>
            </a:r>
            <a:r>
              <a:rPr lang="el-GR" dirty="0" err="1"/>
              <a:t>δευτέρῃ</a:t>
            </a:r>
            <a:r>
              <a:rPr lang="el-GR" dirty="0"/>
              <a:t> </a:t>
            </a:r>
            <a:r>
              <a:rPr lang="el-GR" dirty="0" err="1"/>
              <a:t>δὲ</a:t>
            </a:r>
            <a:r>
              <a:rPr lang="el-GR" dirty="0"/>
              <a:t> </a:t>
            </a:r>
            <a:r>
              <a:rPr lang="el-GR" dirty="0" err="1"/>
              <a:t>λέγουσι</a:t>
            </a:r>
            <a:r>
              <a:rPr lang="el-GR" dirty="0"/>
              <a:t> </a:t>
            </a:r>
            <a:r>
              <a:rPr lang="el-GR" dirty="0" err="1"/>
              <a:t>γενεῇ</a:t>
            </a:r>
            <a:r>
              <a:rPr lang="el-GR" dirty="0"/>
              <a:t> </a:t>
            </a:r>
            <a:r>
              <a:rPr lang="el-GR" dirty="0" err="1"/>
              <a:t>μετὰ</a:t>
            </a:r>
            <a:r>
              <a:rPr lang="el-GR" dirty="0"/>
              <a:t> </a:t>
            </a:r>
            <a:r>
              <a:rPr lang="el-GR" dirty="0" err="1"/>
              <a:t>ταῦτα</a:t>
            </a:r>
            <a:r>
              <a:rPr lang="el-GR" dirty="0"/>
              <a:t> </a:t>
            </a:r>
            <a:r>
              <a:rPr lang="el-GR" dirty="0" err="1"/>
              <a:t>Ἀλέξανδρον</a:t>
            </a:r>
            <a:r>
              <a:rPr lang="el-GR" dirty="0"/>
              <a:t> </a:t>
            </a:r>
            <a:r>
              <a:rPr lang="el-GR" dirty="0" err="1"/>
              <a:t>τὸν</a:t>
            </a:r>
            <a:r>
              <a:rPr lang="el-GR" dirty="0"/>
              <a:t> Πριάμου </a:t>
            </a:r>
            <a:r>
              <a:rPr lang="el-GR" dirty="0" err="1"/>
              <a:t>ἀκηκοότα</a:t>
            </a:r>
            <a:r>
              <a:rPr lang="el-GR" dirty="0"/>
              <a:t> </a:t>
            </a:r>
            <a:r>
              <a:rPr lang="el-GR" dirty="0" err="1"/>
              <a:t>ταῦτα</a:t>
            </a:r>
            <a:r>
              <a:rPr lang="el-GR" dirty="0"/>
              <a:t> </a:t>
            </a:r>
            <a:r>
              <a:rPr lang="el-GR" dirty="0" err="1"/>
              <a:t>ἐθελῆσαί</a:t>
            </a:r>
            <a:r>
              <a:rPr lang="el-GR" dirty="0"/>
              <a:t> </a:t>
            </a:r>
            <a:r>
              <a:rPr lang="el-GR" dirty="0" err="1"/>
              <a:t>οἱ</a:t>
            </a:r>
            <a:r>
              <a:rPr lang="el-GR" dirty="0"/>
              <a:t> </a:t>
            </a:r>
            <a:r>
              <a:rPr lang="el-GR" dirty="0" err="1"/>
              <a:t>ἐκ</a:t>
            </a:r>
            <a:r>
              <a:rPr lang="el-GR" dirty="0"/>
              <a:t> </a:t>
            </a:r>
            <a:r>
              <a:rPr lang="el-GR" dirty="0" err="1"/>
              <a:t>τῆς</a:t>
            </a:r>
            <a:r>
              <a:rPr lang="el-GR" dirty="0"/>
              <a:t> </a:t>
            </a:r>
            <a:r>
              <a:rPr lang="el-GR" dirty="0" err="1"/>
              <a:t>Ἑλλάδος</a:t>
            </a:r>
            <a:r>
              <a:rPr lang="el-GR" dirty="0"/>
              <a:t> </a:t>
            </a:r>
            <a:r>
              <a:rPr lang="el-GR" dirty="0" err="1"/>
              <a:t>δι</a:t>
            </a:r>
            <a:r>
              <a:rPr lang="el-GR" dirty="0"/>
              <a:t>᾽ </a:t>
            </a:r>
            <a:r>
              <a:rPr lang="el-GR" dirty="0" err="1"/>
              <a:t>ἁρπαγῆς</a:t>
            </a:r>
            <a:r>
              <a:rPr lang="el-GR" dirty="0"/>
              <a:t> γενέσθαι </a:t>
            </a:r>
            <a:r>
              <a:rPr lang="el-GR" dirty="0" err="1"/>
              <a:t>γυναῖκα</a:t>
            </a:r>
            <a:r>
              <a:rPr lang="el-GR" dirty="0"/>
              <a:t>, </a:t>
            </a:r>
            <a:r>
              <a:rPr lang="el-GR" dirty="0" err="1"/>
              <a:t>ἐπιστάμενον</a:t>
            </a:r>
            <a:r>
              <a:rPr lang="el-GR" dirty="0"/>
              <a:t> πάντως </a:t>
            </a:r>
            <a:r>
              <a:rPr lang="el-GR" dirty="0" err="1"/>
              <a:t>ὅτι</a:t>
            </a:r>
            <a:r>
              <a:rPr lang="el-GR" dirty="0"/>
              <a:t> </a:t>
            </a:r>
            <a:r>
              <a:rPr lang="el-GR" dirty="0" err="1"/>
              <a:t>οὐ</a:t>
            </a:r>
            <a:r>
              <a:rPr lang="el-GR" dirty="0"/>
              <a:t> δώσει </a:t>
            </a:r>
            <a:r>
              <a:rPr lang="el-GR" dirty="0" err="1"/>
              <a:t>δίκας</a:t>
            </a:r>
            <a:r>
              <a:rPr lang="el-GR" dirty="0"/>
              <a:t>· </a:t>
            </a:r>
            <a:r>
              <a:rPr lang="el-GR" dirty="0" err="1"/>
              <a:t>οὐδὲ</a:t>
            </a:r>
            <a:r>
              <a:rPr lang="el-GR" dirty="0"/>
              <a:t> </a:t>
            </a:r>
            <a:r>
              <a:rPr lang="el-GR" dirty="0" err="1"/>
              <a:t>γὰρ</a:t>
            </a:r>
            <a:r>
              <a:rPr lang="el-GR" dirty="0"/>
              <a:t> </a:t>
            </a:r>
            <a:r>
              <a:rPr lang="el-GR" dirty="0" err="1"/>
              <a:t>ἐκείνους</a:t>
            </a:r>
            <a:r>
              <a:rPr lang="el-GR" dirty="0"/>
              <a:t> </a:t>
            </a:r>
            <a:r>
              <a:rPr lang="el-GR" dirty="0" err="1"/>
              <a:t>διδόναι</a:t>
            </a:r>
            <a:r>
              <a:rPr lang="el-GR" dirty="0"/>
              <a:t>. [1.3.2] </a:t>
            </a:r>
            <a:r>
              <a:rPr lang="el-GR" dirty="0" err="1"/>
              <a:t>οὕτω</a:t>
            </a:r>
            <a:r>
              <a:rPr lang="el-GR" dirty="0"/>
              <a:t> </a:t>
            </a:r>
            <a:r>
              <a:rPr lang="el-GR" dirty="0" err="1"/>
              <a:t>δὴ</a:t>
            </a:r>
            <a:r>
              <a:rPr lang="el-GR" dirty="0"/>
              <a:t> </a:t>
            </a:r>
            <a:r>
              <a:rPr lang="el-GR" dirty="0" err="1"/>
              <a:t>ἁρπάσαντος</a:t>
            </a:r>
            <a:r>
              <a:rPr lang="el-GR" dirty="0"/>
              <a:t> </a:t>
            </a:r>
            <a:r>
              <a:rPr lang="el-GR" dirty="0" err="1"/>
              <a:t>αὐτοῦ</a:t>
            </a:r>
            <a:r>
              <a:rPr lang="el-GR" dirty="0"/>
              <a:t> </a:t>
            </a:r>
            <a:r>
              <a:rPr lang="el-GR" dirty="0" err="1"/>
              <a:t>Ἑλένην</a:t>
            </a:r>
            <a:r>
              <a:rPr lang="el-GR" dirty="0"/>
              <a:t>, </a:t>
            </a:r>
            <a:r>
              <a:rPr lang="el-GR" dirty="0" err="1"/>
              <a:t>τοῖσι</a:t>
            </a:r>
            <a:r>
              <a:rPr lang="el-GR" dirty="0"/>
              <a:t> </a:t>
            </a:r>
            <a:r>
              <a:rPr lang="el-GR" dirty="0" err="1"/>
              <a:t>Ἕλλησι</a:t>
            </a:r>
            <a:r>
              <a:rPr lang="el-GR" dirty="0"/>
              <a:t> </a:t>
            </a:r>
            <a:r>
              <a:rPr lang="el-GR" dirty="0" err="1"/>
              <a:t>δόξαι</a:t>
            </a:r>
            <a:r>
              <a:rPr lang="el-GR" dirty="0"/>
              <a:t> </a:t>
            </a:r>
            <a:r>
              <a:rPr lang="el-GR" dirty="0" err="1"/>
              <a:t>πρῶτον</a:t>
            </a:r>
            <a:r>
              <a:rPr lang="el-GR" dirty="0"/>
              <a:t> </a:t>
            </a:r>
            <a:r>
              <a:rPr lang="el-GR" dirty="0" err="1"/>
              <a:t>πέμψαντας</a:t>
            </a:r>
            <a:r>
              <a:rPr lang="el-GR" dirty="0"/>
              <a:t> </a:t>
            </a:r>
            <a:r>
              <a:rPr lang="el-GR" dirty="0" err="1"/>
              <a:t>ἀγγέλους</a:t>
            </a:r>
            <a:r>
              <a:rPr lang="el-GR" dirty="0"/>
              <a:t> </a:t>
            </a:r>
            <a:r>
              <a:rPr lang="el-GR" dirty="0" err="1"/>
              <a:t>ἀπαιτέειν</a:t>
            </a:r>
            <a:r>
              <a:rPr lang="el-GR" dirty="0"/>
              <a:t> τε </a:t>
            </a:r>
            <a:r>
              <a:rPr lang="el-GR" dirty="0" err="1"/>
              <a:t>Ἑλένην</a:t>
            </a:r>
            <a:r>
              <a:rPr lang="el-GR" dirty="0"/>
              <a:t> </a:t>
            </a:r>
            <a:r>
              <a:rPr lang="el-GR" dirty="0" err="1"/>
              <a:t>καὶ</a:t>
            </a:r>
            <a:r>
              <a:rPr lang="el-GR" dirty="0"/>
              <a:t> </a:t>
            </a:r>
            <a:r>
              <a:rPr lang="el-GR" dirty="0" err="1"/>
              <a:t>δίκας</a:t>
            </a:r>
            <a:r>
              <a:rPr lang="el-GR" dirty="0"/>
              <a:t> </a:t>
            </a:r>
            <a:r>
              <a:rPr lang="el-GR" dirty="0" err="1"/>
              <a:t>τῆς</a:t>
            </a:r>
            <a:r>
              <a:rPr lang="el-GR" dirty="0"/>
              <a:t> </a:t>
            </a:r>
            <a:r>
              <a:rPr lang="el-GR" dirty="0" err="1"/>
              <a:t>ἁρπαγῆς</a:t>
            </a:r>
            <a:r>
              <a:rPr lang="el-GR" dirty="0"/>
              <a:t> </a:t>
            </a:r>
            <a:r>
              <a:rPr lang="el-GR" dirty="0" err="1"/>
              <a:t>αἰτέειν</a:t>
            </a:r>
            <a:r>
              <a:rPr lang="el-GR" dirty="0"/>
              <a:t>. </a:t>
            </a:r>
            <a:r>
              <a:rPr lang="el-GR" dirty="0" err="1"/>
              <a:t>τοὺς</a:t>
            </a:r>
            <a:r>
              <a:rPr lang="el-GR" dirty="0"/>
              <a:t> </a:t>
            </a:r>
            <a:r>
              <a:rPr lang="el-GR" dirty="0" err="1"/>
              <a:t>δὲ</a:t>
            </a:r>
            <a:r>
              <a:rPr lang="el-GR" dirty="0"/>
              <a:t> </a:t>
            </a:r>
            <a:r>
              <a:rPr lang="el-GR" dirty="0" err="1"/>
              <a:t>προϊσχομένων</a:t>
            </a:r>
            <a:r>
              <a:rPr lang="el-GR" dirty="0"/>
              <a:t> </a:t>
            </a:r>
            <a:r>
              <a:rPr lang="el-GR" dirty="0" err="1"/>
              <a:t>ταῦτα</a:t>
            </a:r>
            <a:r>
              <a:rPr lang="el-GR" dirty="0"/>
              <a:t> </a:t>
            </a:r>
            <a:r>
              <a:rPr lang="el-GR" dirty="0" err="1"/>
              <a:t>προφέρειν</a:t>
            </a:r>
            <a:r>
              <a:rPr lang="el-GR" dirty="0"/>
              <a:t> </a:t>
            </a:r>
            <a:r>
              <a:rPr lang="el-GR" dirty="0" err="1"/>
              <a:t>σφι</a:t>
            </a:r>
            <a:r>
              <a:rPr lang="el-GR" dirty="0"/>
              <a:t> </a:t>
            </a:r>
            <a:r>
              <a:rPr lang="el-GR" dirty="0" err="1"/>
              <a:t>Μηδείης</a:t>
            </a:r>
            <a:r>
              <a:rPr lang="el-GR" dirty="0"/>
              <a:t> </a:t>
            </a:r>
            <a:r>
              <a:rPr lang="el-GR" dirty="0" err="1"/>
              <a:t>τὴν</a:t>
            </a:r>
            <a:r>
              <a:rPr lang="el-GR" dirty="0"/>
              <a:t> </a:t>
            </a:r>
            <a:r>
              <a:rPr lang="el-GR" dirty="0" err="1"/>
              <a:t>ἁρπαγήν</a:t>
            </a:r>
            <a:r>
              <a:rPr lang="el-GR" dirty="0"/>
              <a:t>, </a:t>
            </a:r>
            <a:r>
              <a:rPr lang="el-GR" dirty="0" err="1"/>
              <a:t>ὡς</a:t>
            </a:r>
            <a:r>
              <a:rPr lang="el-GR" dirty="0"/>
              <a:t> </a:t>
            </a:r>
            <a:r>
              <a:rPr lang="el-GR" dirty="0" err="1"/>
              <a:t>οὐ</a:t>
            </a:r>
            <a:r>
              <a:rPr lang="el-GR" dirty="0"/>
              <a:t> </a:t>
            </a:r>
            <a:r>
              <a:rPr lang="el-GR" dirty="0" err="1"/>
              <a:t>δόντες</a:t>
            </a:r>
            <a:r>
              <a:rPr lang="el-GR" dirty="0"/>
              <a:t> </a:t>
            </a:r>
            <a:r>
              <a:rPr lang="el-GR" dirty="0" err="1"/>
              <a:t>αὐτοὶ</a:t>
            </a:r>
            <a:r>
              <a:rPr lang="el-GR" dirty="0"/>
              <a:t> </a:t>
            </a:r>
            <a:r>
              <a:rPr lang="el-GR" dirty="0" err="1"/>
              <a:t>δίκας</a:t>
            </a:r>
            <a:r>
              <a:rPr lang="el-GR" dirty="0"/>
              <a:t> </a:t>
            </a:r>
            <a:r>
              <a:rPr lang="el-GR" dirty="0" err="1"/>
              <a:t>οὐδὲ</a:t>
            </a:r>
            <a:r>
              <a:rPr lang="el-GR" dirty="0"/>
              <a:t> </a:t>
            </a:r>
            <a:r>
              <a:rPr lang="el-GR" dirty="0" err="1"/>
              <a:t>ἐκδόντες</a:t>
            </a:r>
            <a:r>
              <a:rPr lang="el-GR" dirty="0"/>
              <a:t> </a:t>
            </a:r>
            <a:r>
              <a:rPr lang="el-GR" dirty="0" err="1"/>
              <a:t>ἀπαιτεόντων</a:t>
            </a:r>
            <a:r>
              <a:rPr lang="el-GR" dirty="0"/>
              <a:t> </a:t>
            </a:r>
            <a:r>
              <a:rPr lang="el-GR" dirty="0" err="1"/>
              <a:t>βουλοίατό</a:t>
            </a:r>
            <a:r>
              <a:rPr lang="el-GR" dirty="0"/>
              <a:t> </a:t>
            </a:r>
            <a:r>
              <a:rPr lang="el-GR" dirty="0" err="1"/>
              <a:t>σφι</a:t>
            </a:r>
            <a:r>
              <a:rPr lang="el-GR" dirty="0"/>
              <a:t> </a:t>
            </a:r>
            <a:r>
              <a:rPr lang="el-GR" dirty="0" err="1"/>
              <a:t>παρ</a:t>
            </a:r>
            <a:r>
              <a:rPr lang="el-GR" dirty="0"/>
              <a:t>᾽ </a:t>
            </a:r>
            <a:r>
              <a:rPr lang="el-GR" dirty="0" err="1"/>
              <a:t>ἄλλων</a:t>
            </a:r>
            <a:r>
              <a:rPr lang="el-GR" dirty="0"/>
              <a:t> </a:t>
            </a:r>
            <a:r>
              <a:rPr lang="el-GR" dirty="0" err="1"/>
              <a:t>δίκας</a:t>
            </a:r>
            <a:r>
              <a:rPr lang="el-GR" dirty="0"/>
              <a:t> </a:t>
            </a:r>
            <a:r>
              <a:rPr lang="el-GR" dirty="0" err="1"/>
              <a:t>γίνεσθαι</a:t>
            </a:r>
            <a:r>
              <a:rPr lang="el-GR" dirty="0"/>
              <a:t>.</a:t>
            </a:r>
            <a:endParaRPr lang="en-GR" dirty="0"/>
          </a:p>
        </p:txBody>
      </p:sp>
      <p:sp>
        <p:nvSpPr>
          <p:cNvPr id="4" name="Content Placeholder 3">
            <a:extLst>
              <a:ext uri="{FF2B5EF4-FFF2-40B4-BE49-F238E27FC236}">
                <a16:creationId xmlns:a16="http://schemas.microsoft.com/office/drawing/2014/main" id="{7B4B0AD9-8FB8-C6DB-7176-1052441DA3BE}"/>
              </a:ext>
            </a:extLst>
          </p:cNvPr>
          <p:cNvSpPr>
            <a:spLocks noGrp="1"/>
          </p:cNvSpPr>
          <p:nvPr>
            <p:ph sz="half" idx="2"/>
          </p:nvPr>
        </p:nvSpPr>
        <p:spPr>
          <a:xfrm>
            <a:off x="6338315" y="2638043"/>
            <a:ext cx="4271771" cy="3416767"/>
          </a:xfrm>
        </p:spPr>
        <p:txBody>
          <a:bodyPr>
            <a:normAutofit fontScale="92500" lnSpcReduction="20000"/>
          </a:bodyPr>
          <a:lstStyle/>
          <a:p>
            <a:r>
              <a:rPr lang="el-GR" dirty="0"/>
              <a:t>[1.3.1] Στην επόμενη γενιά ύστερα από αυτά, λένε πως ο Αλέξανδρος που τα έμαθε, θέλησε να αποχτήσει γυναίκα από την Ελλάδα με αρπαγή, ξέροντας πως έτσι κι αλλιώς δε θα δώσει λόγο, αφού και εκείνοι δεν έδωσαν. [1.3.2] Έτσι λοιπόν, σαν άρπαξε την Ελένη, οι Έλληνες πήραν απόφαση να στείλουν κήρυκες και να ζητούν την Ελένη πίσω, και να ζητούν ικανοποίηση για την αρπαγή. Όμως εκείνοι στα επιχειρήματά τους </a:t>
            </a:r>
            <a:r>
              <a:rPr lang="el-GR" dirty="0" err="1"/>
              <a:t>αντίφερναν</a:t>
            </a:r>
            <a:r>
              <a:rPr lang="el-GR" dirty="0"/>
              <a:t> την αρπαγή της Μήδειας, ότι ούτε οι ίδιοι δεν τους έδωσαν ικανοποίηση ούτε τους την έδωσαν πίσω, μόλο που τη ζητούσαν, κι ήθελαν τώρα να πάρουν ικανοποίηση από τους άλλους.</a:t>
            </a:r>
            <a:endParaRPr lang="en-GR" dirty="0"/>
          </a:p>
        </p:txBody>
      </p:sp>
    </p:spTree>
    <p:extLst>
      <p:ext uri="{BB962C8B-B14F-4D97-AF65-F5344CB8AC3E}">
        <p14:creationId xmlns:p14="http://schemas.microsoft.com/office/powerpoint/2010/main" val="1251039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9ACE7-9E2B-A81E-935F-AB9826AD9192}"/>
              </a:ext>
            </a:extLst>
          </p:cNvPr>
          <p:cNvSpPr>
            <a:spLocks noGrp="1"/>
          </p:cNvSpPr>
          <p:nvPr>
            <p:ph type="title"/>
          </p:nvPr>
        </p:nvSpPr>
        <p:spPr/>
        <p:txBody>
          <a:bodyPr/>
          <a:lstStyle/>
          <a:p>
            <a:r>
              <a:rPr lang="el-GR" dirty="0"/>
              <a:t>οι </a:t>
            </a:r>
            <a:r>
              <a:rPr lang="el-GR" dirty="0" err="1"/>
              <a:t>αρπαγες</a:t>
            </a:r>
            <a:r>
              <a:rPr lang="el-GR" dirty="0"/>
              <a:t> των </a:t>
            </a:r>
            <a:r>
              <a:rPr lang="el-GR" dirty="0" err="1"/>
              <a:t>γυναικων</a:t>
            </a:r>
            <a:endParaRPr lang="en-GR" dirty="0"/>
          </a:p>
        </p:txBody>
      </p:sp>
      <p:sp>
        <p:nvSpPr>
          <p:cNvPr id="3" name="Content Placeholder 2">
            <a:extLst>
              <a:ext uri="{FF2B5EF4-FFF2-40B4-BE49-F238E27FC236}">
                <a16:creationId xmlns:a16="http://schemas.microsoft.com/office/drawing/2014/main" id="{8AB5FCAB-2C84-203F-56E0-CE7485F36E79}"/>
              </a:ext>
            </a:extLst>
          </p:cNvPr>
          <p:cNvSpPr>
            <a:spLocks noGrp="1"/>
          </p:cNvSpPr>
          <p:nvPr>
            <p:ph sz="half" idx="1"/>
          </p:nvPr>
        </p:nvSpPr>
        <p:spPr/>
        <p:txBody>
          <a:bodyPr/>
          <a:lstStyle/>
          <a:p>
            <a:r>
              <a:rPr lang="el-GR" dirty="0"/>
              <a:t>[1.4.1] μέχρι </a:t>
            </a:r>
            <a:r>
              <a:rPr lang="el-GR" dirty="0" err="1"/>
              <a:t>μὲν</a:t>
            </a:r>
            <a:r>
              <a:rPr lang="el-GR" dirty="0"/>
              <a:t> </a:t>
            </a:r>
            <a:r>
              <a:rPr lang="el-GR" dirty="0" err="1"/>
              <a:t>ὦν</a:t>
            </a:r>
            <a:r>
              <a:rPr lang="el-GR" dirty="0"/>
              <a:t> τούτου </a:t>
            </a:r>
            <a:r>
              <a:rPr lang="el-GR" dirty="0" err="1"/>
              <a:t>ἁρπαγὰς</a:t>
            </a:r>
            <a:r>
              <a:rPr lang="el-GR" dirty="0"/>
              <a:t> </a:t>
            </a:r>
            <a:r>
              <a:rPr lang="el-GR" dirty="0" err="1"/>
              <a:t>μούνας</a:t>
            </a:r>
            <a:r>
              <a:rPr lang="el-GR" dirty="0"/>
              <a:t> </a:t>
            </a:r>
            <a:r>
              <a:rPr lang="el-GR" dirty="0" err="1"/>
              <a:t>εἶναι</a:t>
            </a:r>
            <a:r>
              <a:rPr lang="el-GR" dirty="0"/>
              <a:t> </a:t>
            </a:r>
            <a:r>
              <a:rPr lang="el-GR" dirty="0" err="1"/>
              <a:t>παρ</a:t>
            </a:r>
            <a:r>
              <a:rPr lang="el-GR" dirty="0"/>
              <a:t>᾽ </a:t>
            </a:r>
            <a:r>
              <a:rPr lang="el-GR" dirty="0" err="1"/>
              <a:t>ἀλλήλων</a:t>
            </a:r>
            <a:r>
              <a:rPr lang="el-GR" dirty="0"/>
              <a:t>, </a:t>
            </a:r>
            <a:r>
              <a:rPr lang="el-GR" dirty="0" err="1"/>
              <a:t>τὸ</a:t>
            </a:r>
            <a:r>
              <a:rPr lang="el-GR" dirty="0"/>
              <a:t> </a:t>
            </a:r>
            <a:r>
              <a:rPr lang="el-GR" dirty="0" err="1"/>
              <a:t>δὲ</a:t>
            </a:r>
            <a:r>
              <a:rPr lang="el-GR" dirty="0"/>
              <a:t> </a:t>
            </a:r>
            <a:r>
              <a:rPr lang="el-GR" dirty="0" err="1"/>
              <a:t>ἀπὸ</a:t>
            </a:r>
            <a:r>
              <a:rPr lang="el-GR" dirty="0"/>
              <a:t> τούτου </a:t>
            </a:r>
            <a:r>
              <a:rPr lang="el-GR" dirty="0" err="1"/>
              <a:t>Ἕλληνας</a:t>
            </a:r>
            <a:r>
              <a:rPr lang="el-GR" dirty="0"/>
              <a:t> </a:t>
            </a:r>
            <a:r>
              <a:rPr lang="el-GR" dirty="0" err="1"/>
              <a:t>δὴ</a:t>
            </a:r>
            <a:r>
              <a:rPr lang="el-GR" dirty="0"/>
              <a:t> </a:t>
            </a:r>
            <a:r>
              <a:rPr lang="el-GR" dirty="0" err="1"/>
              <a:t>μεγάλως</a:t>
            </a:r>
            <a:r>
              <a:rPr lang="el-GR" dirty="0"/>
              <a:t> </a:t>
            </a:r>
            <a:r>
              <a:rPr lang="el-GR" dirty="0" err="1"/>
              <a:t>αἰτίους</a:t>
            </a:r>
            <a:r>
              <a:rPr lang="el-GR" dirty="0"/>
              <a:t> γενέσθαι· προτέρους </a:t>
            </a:r>
            <a:r>
              <a:rPr lang="el-GR" dirty="0" err="1"/>
              <a:t>γὰρ</a:t>
            </a:r>
            <a:r>
              <a:rPr lang="el-GR" dirty="0"/>
              <a:t> </a:t>
            </a:r>
            <a:r>
              <a:rPr lang="el-GR" dirty="0" err="1"/>
              <a:t>ἄρξαι</a:t>
            </a:r>
            <a:r>
              <a:rPr lang="el-GR" dirty="0"/>
              <a:t> </a:t>
            </a:r>
            <a:r>
              <a:rPr lang="el-GR" dirty="0" err="1"/>
              <a:t>στρατεύεσθαι</a:t>
            </a:r>
            <a:r>
              <a:rPr lang="el-GR" dirty="0"/>
              <a:t> </a:t>
            </a:r>
            <a:r>
              <a:rPr lang="el-GR" dirty="0" err="1"/>
              <a:t>ἐς</a:t>
            </a:r>
            <a:r>
              <a:rPr lang="el-GR" dirty="0"/>
              <a:t> </a:t>
            </a:r>
            <a:r>
              <a:rPr lang="el-GR" dirty="0" err="1"/>
              <a:t>τὴν</a:t>
            </a:r>
            <a:r>
              <a:rPr lang="el-GR" dirty="0"/>
              <a:t> </a:t>
            </a:r>
            <a:r>
              <a:rPr lang="el-GR" dirty="0" err="1"/>
              <a:t>Ἀσίην</a:t>
            </a:r>
            <a:r>
              <a:rPr lang="el-GR" dirty="0"/>
              <a:t> </a:t>
            </a:r>
            <a:r>
              <a:rPr lang="el-GR" dirty="0" err="1"/>
              <a:t>ἢ</a:t>
            </a:r>
            <a:r>
              <a:rPr lang="el-GR" dirty="0"/>
              <a:t> </a:t>
            </a:r>
            <a:r>
              <a:rPr lang="el-GR" dirty="0" err="1"/>
              <a:t>σφέας</a:t>
            </a:r>
            <a:r>
              <a:rPr lang="el-GR" dirty="0"/>
              <a:t> </a:t>
            </a:r>
            <a:r>
              <a:rPr lang="el-GR" dirty="0" err="1"/>
              <a:t>ἐς</a:t>
            </a:r>
            <a:r>
              <a:rPr lang="el-GR" dirty="0"/>
              <a:t> </a:t>
            </a:r>
            <a:r>
              <a:rPr lang="el-GR" dirty="0" err="1"/>
              <a:t>τὴν</a:t>
            </a:r>
            <a:r>
              <a:rPr lang="el-GR" dirty="0"/>
              <a:t> </a:t>
            </a:r>
            <a:r>
              <a:rPr lang="el-GR" dirty="0" err="1"/>
              <a:t>Εὐρώπην</a:t>
            </a:r>
            <a:r>
              <a:rPr lang="el-GR" dirty="0"/>
              <a:t>. </a:t>
            </a:r>
            <a:endParaRPr lang="en-GR" dirty="0"/>
          </a:p>
        </p:txBody>
      </p:sp>
      <p:sp>
        <p:nvSpPr>
          <p:cNvPr id="4" name="Content Placeholder 3">
            <a:extLst>
              <a:ext uri="{FF2B5EF4-FFF2-40B4-BE49-F238E27FC236}">
                <a16:creationId xmlns:a16="http://schemas.microsoft.com/office/drawing/2014/main" id="{65D8AA85-A6E6-FDDB-0C47-A22E1959FAAC}"/>
              </a:ext>
            </a:extLst>
          </p:cNvPr>
          <p:cNvSpPr>
            <a:spLocks noGrp="1"/>
          </p:cNvSpPr>
          <p:nvPr>
            <p:ph sz="half" idx="2"/>
          </p:nvPr>
        </p:nvSpPr>
        <p:spPr/>
        <p:txBody>
          <a:bodyPr/>
          <a:lstStyle/>
          <a:p>
            <a:r>
              <a:rPr lang="el-GR" dirty="0"/>
              <a:t>[1.4.1] Πως </a:t>
            </a:r>
            <a:r>
              <a:rPr lang="el-GR" dirty="0" err="1"/>
              <a:t>ώς</a:t>
            </a:r>
            <a:r>
              <a:rPr lang="el-GR" dirty="0"/>
              <a:t> εδώ μόνο αρπαγές γυναικών έγιναν και από τις δύο μεριές, όμως αποκεί και πέρα οι Έλληνες βέβαια έπεσαν σε μεγάλο σφάλμα· γιατί πρωτύτερα αυτοί άρχισαν να εκστρατεύουν στην Ασία </a:t>
            </a:r>
            <a:r>
              <a:rPr lang="el-GR" dirty="0" err="1"/>
              <a:t>απ</a:t>
            </a:r>
            <a:r>
              <a:rPr lang="el-GR" dirty="0"/>
              <a:t>᾽ ό,τι εκείνοι στην Ευρώπη. </a:t>
            </a:r>
            <a:endParaRPr lang="en-GR" dirty="0"/>
          </a:p>
        </p:txBody>
      </p:sp>
    </p:spTree>
    <p:extLst>
      <p:ext uri="{BB962C8B-B14F-4D97-AF65-F5344CB8AC3E}">
        <p14:creationId xmlns:p14="http://schemas.microsoft.com/office/powerpoint/2010/main" val="377682396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95</TotalTime>
  <Words>1843</Words>
  <Application>Microsoft Macintosh PowerPoint</Application>
  <PresentationFormat>Widescreen</PresentationFormat>
  <Paragraphs>61</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Gill Sans MT</vt:lpstr>
      <vt:lpstr>Parcel</vt:lpstr>
      <vt:lpstr>Άλλο / ετεροτητα </vt:lpstr>
      <vt:lpstr>Το ‘άλλο’ ως κατηγορια σκεψης</vt:lpstr>
      <vt:lpstr>Πως ξεκινησας όλα:  οι αρπαγες των γυναικων </vt:lpstr>
      <vt:lpstr>Πως ξεκινησας όλα:  οι αρπαγες των γυναικων ιω του ιναχου  </vt:lpstr>
      <vt:lpstr>Πως ξεκινησαΝ όλα:  οι αρπαγες των γυναικων  ιω του ιναχου </vt:lpstr>
      <vt:lpstr>Πως ξεκινησαΝ όλα:  οι αρπαγες των γυναικων ευρωπη  </vt:lpstr>
      <vt:lpstr> Πως ξεκινησαΝ όλα:  οι αρπαγες των γυναικων  μηδεια  </vt:lpstr>
      <vt:lpstr> Πως ξεκινησαΝ όλα:  οι αρπαγες των γυναικων  ελενη  </vt:lpstr>
      <vt:lpstr>οι αρπαγες των γυναικων</vt:lpstr>
      <vt:lpstr>οι αρπαγες των γυναικων</vt:lpstr>
      <vt:lpstr>οι αρπαγες των γυναικων</vt:lpstr>
      <vt:lpstr>Ερμηνεια </vt:lpstr>
      <vt:lpstr>Ερμηνεια</vt:lpstr>
      <vt:lpstr>Ερμηνεια </vt:lpstr>
      <vt:lpstr>Εμφυλο ‘άλλο’  </vt:lpstr>
      <vt:lpstr>FraNÇOIS HARTOG Ο ΚΑΘΡΕΦΤΗΣ ΤΟΥ ΗΡΟΔΟΤΟΥ ΔΟΚΙΜΙΑ ΓΙΑ ΤΗ ΣΥΓΚΡΟΤΗΣΗ ΤΗΣ ΕΤΕΡΟΤΗΤΑΣ (2006 / πρωτ. 1980)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Καρακάντζα Ευφημία</dc:creator>
  <cp:lastModifiedBy>Καρακάντζα Ευφημία</cp:lastModifiedBy>
  <cp:revision>6</cp:revision>
  <dcterms:created xsi:type="dcterms:W3CDTF">2026-02-24T12:12:16Z</dcterms:created>
  <dcterms:modified xsi:type="dcterms:W3CDTF">2026-02-24T14:18:29Z</dcterms:modified>
</cp:coreProperties>
</file>