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7"/>
    <p:restoredTop sz="94716"/>
  </p:normalViewPr>
  <p:slideViewPr>
    <p:cSldViewPr snapToGrid="0">
      <p:cViewPr varScale="1">
        <p:scale>
          <a:sx n="103" d="100"/>
          <a:sy n="103" d="100"/>
        </p:scale>
        <p:origin x="6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2/17/26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2/17/26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2/17/26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2/17/26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2/17/26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2/17/26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2/17/26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2/17/26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2/17/26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2/17/26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2/17/26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2/17/26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A9190-B554-C895-EDDA-6938571851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ΔΙΑΦΟΡΕΣ ΙΩΝΙΚΗΣ ΔΙΑΛΕΚΤΟΥ ΑΠΌ ΤΗΝ ΑΤΤΙΚΗ 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8445C7-8D47-074D-8E11-201580A73D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910728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7559B-98F0-59EA-40E6-7FC7CC2B0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C2AD5-A953-DB04-ACC5-6DE4550AE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b="1" dirty="0"/>
            </a:br>
            <a:r>
              <a:rPr lang="en-GR" b="1" dirty="0"/>
              <a:t>Ιωνι</a:t>
            </a:r>
            <a:r>
              <a:rPr lang="el-GR" b="1" dirty="0"/>
              <a:t>ΚΗ </a:t>
            </a:r>
            <a:r>
              <a:rPr lang="en-GR" b="1" dirty="0"/>
              <a:t>δι</a:t>
            </a:r>
            <a:r>
              <a:rPr lang="el-GR" b="1" dirty="0"/>
              <a:t>Α</a:t>
            </a:r>
            <a:r>
              <a:rPr lang="en-GR" b="1" dirty="0"/>
              <a:t>λεκτο</a:t>
            </a:r>
            <a:r>
              <a:rPr lang="el-GR" b="1" dirty="0"/>
              <a:t>ς</a:t>
            </a:r>
            <a:br>
              <a:rPr lang="en-GR" dirty="0"/>
            </a:b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F8E41-E172-FB61-F99E-CBBA1A26C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pPr lvl="0"/>
            <a:endParaRPr lang="el-GR" b="1" dirty="0"/>
          </a:p>
          <a:p>
            <a:r>
              <a:rPr lang="en-GR" dirty="0"/>
              <a:t>Η Ιωνική διάλεκτος, ιδιαίτερα η ομηρική (παλαιά ι</a:t>
            </a:r>
            <a:r>
              <a:rPr lang="el-GR" dirty="0"/>
              <a:t>ω</a:t>
            </a:r>
            <a:r>
              <a:rPr lang="en-GR" dirty="0"/>
              <a:t>νική), αποτέλεσε τη βάση της επικής ποίησης, ενώ η νεότερη ι</a:t>
            </a:r>
            <a:r>
              <a:rPr lang="el-GR" dirty="0"/>
              <a:t>ω</a:t>
            </a:r>
            <a:r>
              <a:rPr lang="en-GR" dirty="0"/>
              <a:t>νική χρησιμοποιήθηκε από ιστορικούς όπως ο Ηρόδοτος και </a:t>
            </a:r>
            <a:r>
              <a:rPr lang="el-GR" dirty="0"/>
              <a:t>γ</a:t>
            </a:r>
            <a:r>
              <a:rPr lang="en-GR" dirty="0"/>
              <a:t>ιατρούς όπως ο Ιπποκράτης </a:t>
            </a:r>
          </a:p>
        </p:txBody>
      </p:sp>
    </p:spTree>
    <p:extLst>
      <p:ext uri="{BB962C8B-B14F-4D97-AF65-F5344CB8AC3E}">
        <p14:creationId xmlns:p14="http://schemas.microsoft.com/office/powerpoint/2010/main" val="2428811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0CECC-2A04-979E-A981-AD95B027D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ΔΙΑΦΟΡΕΣ ΙΩΝΙΚΗΣ ΔΙΑΛΕΚΤΟΥ ΑΠΌ ΤΗΝ ΑΤΤΙΚΗ 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FA339-3C34-F8F1-22DD-FBD6BE253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n-GR" dirty="0"/>
              <a:t>Η Ιωνική διάλεκτος και η Αττική διάλεκτος αποτελούν τις δύο βασικές ποικιλίες της </a:t>
            </a:r>
            <a:r>
              <a:rPr lang="en-GR" b="1" dirty="0"/>
              <a:t>αττικοϊωνικής ομάδας</a:t>
            </a:r>
            <a:r>
              <a:rPr lang="en-GR" dirty="0"/>
              <a:t> της αρχαίας ελληνικής. Αν και ήταν εξαιρετικά συγγενικές και αμοιβαία κατανοητές, η Ιωνική παρουσιάζει σημαντικές </a:t>
            </a:r>
            <a:r>
              <a:rPr lang="en-GR" b="1" dirty="0"/>
              <a:t>φωνητικές, μορφολογικές και λεξιλογικές αποκλίσεις </a:t>
            </a:r>
            <a:r>
              <a:rPr lang="en-GR" dirty="0"/>
              <a:t>από την Αττική, οι οποίες οφείλονται κυρίως στη γεωγραφική της εξάπλωση (παράλια Μικράς Ασίας) και την παλαιότητά της</a:t>
            </a:r>
            <a:r>
              <a:rPr lang="el-GR" dirty="0"/>
              <a:t>.</a:t>
            </a:r>
            <a:endParaRPr lang="en-GR" dirty="0"/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856138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D0F3C-9071-6AFE-A507-C149B8269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BF5EE-57CD-F269-54A7-7BAC95DAE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b="1" dirty="0"/>
            </a:br>
            <a:r>
              <a:rPr lang="en-GR" b="1" dirty="0"/>
              <a:t>Κ</a:t>
            </a:r>
            <a:r>
              <a:rPr lang="el-GR" b="1" dirty="0"/>
              <a:t>υ</a:t>
            </a:r>
            <a:r>
              <a:rPr lang="en-GR" b="1" dirty="0"/>
              <a:t>ριες αποκλ</a:t>
            </a:r>
            <a:r>
              <a:rPr lang="el-GR" b="1" dirty="0"/>
              <a:t>Ι</a:t>
            </a:r>
            <a:r>
              <a:rPr lang="en-GR" b="1" dirty="0"/>
              <a:t>σεις της Ιωνι</a:t>
            </a:r>
            <a:r>
              <a:rPr lang="el-GR" b="1" dirty="0"/>
              <a:t>ΚΗ</a:t>
            </a:r>
            <a:r>
              <a:rPr lang="en-GR" b="1" dirty="0"/>
              <a:t>ς α</a:t>
            </a:r>
            <a:r>
              <a:rPr lang="el-GR" b="1" dirty="0"/>
              <a:t>ΠΟ</a:t>
            </a:r>
            <a:r>
              <a:rPr lang="en-GR" b="1" dirty="0"/>
              <a:t> την Αττικ</a:t>
            </a:r>
            <a:r>
              <a:rPr lang="el-GR" b="1" dirty="0"/>
              <a:t>Η</a:t>
            </a:r>
            <a:r>
              <a:rPr lang="en-GR" b="1" dirty="0"/>
              <a:t> δι</a:t>
            </a:r>
            <a:r>
              <a:rPr lang="el-GR" b="1" dirty="0"/>
              <a:t>Α</a:t>
            </a:r>
            <a:r>
              <a:rPr lang="en-GR" b="1" dirty="0"/>
              <a:t>λεκτο</a:t>
            </a:r>
            <a:br>
              <a:rPr lang="en-GR" dirty="0"/>
            </a:b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2566C-EF2C-9322-1073-DF6175066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pPr lvl="0"/>
            <a:r>
              <a:rPr lang="en-GR" b="1" dirty="0"/>
              <a:t>Φωνηεντισμός (Το "Η" αντί "Α"):</a:t>
            </a:r>
            <a:r>
              <a:rPr lang="en-GR" dirty="0"/>
              <a:t> Η κυριότερη διαφορά είναι ότι η Ιωνική μετατρέπει το μακρό </a:t>
            </a:r>
            <a:r>
              <a:rPr lang="en-GR" i="1" dirty="0"/>
              <a:t>α</a:t>
            </a:r>
            <a:r>
              <a:rPr lang="en-GR" dirty="0"/>
              <a:t> σε </a:t>
            </a:r>
            <a:r>
              <a:rPr lang="en-GR" i="1" dirty="0"/>
              <a:t>η</a:t>
            </a:r>
            <a:r>
              <a:rPr lang="en-GR" dirty="0"/>
              <a:t> (μακρό ανοιχτό ε) σε όλες σχεδόν τις θέσεις, ενώ η Αττική διατηρεί το μακρό </a:t>
            </a:r>
            <a:r>
              <a:rPr lang="en-GR" i="1" dirty="0"/>
              <a:t>α</a:t>
            </a:r>
            <a:r>
              <a:rPr lang="en-GR" dirty="0"/>
              <a:t> μετά τα </a:t>
            </a:r>
            <a:r>
              <a:rPr lang="en-GR" i="1" dirty="0"/>
              <a:t>ε, ι, ρ</a:t>
            </a:r>
            <a:r>
              <a:rPr lang="en-GR" dirty="0"/>
              <a:t>.</a:t>
            </a:r>
          </a:p>
          <a:p>
            <a:pPr lvl="1"/>
            <a:r>
              <a:rPr lang="en-GR" sz="2000" b="1" dirty="0"/>
              <a:t>Ιωνική:</a:t>
            </a:r>
            <a:r>
              <a:rPr lang="en-GR" sz="2000" dirty="0"/>
              <a:t> </a:t>
            </a:r>
            <a:r>
              <a:rPr lang="en-GR" sz="2000" i="1" dirty="0"/>
              <a:t>χώρη, ἡμέρη, σοφίη, πρήσσω</a:t>
            </a:r>
            <a:r>
              <a:rPr lang="en-GR" sz="2000" dirty="0"/>
              <a:t> (με </a:t>
            </a:r>
            <a:r>
              <a:rPr lang="en-GR" sz="2000" i="1" dirty="0"/>
              <a:t>η</a:t>
            </a:r>
            <a:r>
              <a:rPr lang="en-GR" sz="2000" dirty="0"/>
              <a:t>).</a:t>
            </a:r>
          </a:p>
          <a:p>
            <a:pPr lvl="1"/>
            <a:r>
              <a:rPr lang="en-GR" sz="2000" b="1" dirty="0"/>
              <a:t>Αττική:</a:t>
            </a:r>
            <a:r>
              <a:rPr lang="en-GR" sz="2000" dirty="0"/>
              <a:t> </a:t>
            </a:r>
            <a:r>
              <a:rPr lang="en-GR" sz="2000" i="1" dirty="0"/>
              <a:t>χώρα, ἡμέρα, σοφία, πράττω</a:t>
            </a:r>
            <a:r>
              <a:rPr lang="en-GR" sz="2000" dirty="0"/>
              <a:t> (με </a:t>
            </a:r>
            <a:r>
              <a:rPr lang="en-GR" sz="2000" i="1" dirty="0"/>
              <a:t>α</a:t>
            </a:r>
            <a:r>
              <a:rPr lang="en-GR" sz="2000" dirty="0"/>
              <a:t>).</a:t>
            </a: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748273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9C939-2E88-9C59-D7B1-B365D1AA4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00A34-AC39-408D-CBC9-8F24755DA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b="1" dirty="0"/>
            </a:br>
            <a:r>
              <a:rPr lang="en-GR" b="1" dirty="0"/>
              <a:t>Κ</a:t>
            </a:r>
            <a:r>
              <a:rPr lang="el-GR" b="1" dirty="0"/>
              <a:t>υ</a:t>
            </a:r>
            <a:r>
              <a:rPr lang="en-GR" b="1" dirty="0"/>
              <a:t>ριες αποκλ</a:t>
            </a:r>
            <a:r>
              <a:rPr lang="el-GR" b="1" dirty="0"/>
              <a:t>Ι</a:t>
            </a:r>
            <a:r>
              <a:rPr lang="en-GR" b="1" dirty="0"/>
              <a:t>σεις της Ιωνι</a:t>
            </a:r>
            <a:r>
              <a:rPr lang="el-GR" b="1" dirty="0"/>
              <a:t>ΚΗ</a:t>
            </a:r>
            <a:r>
              <a:rPr lang="en-GR" b="1" dirty="0"/>
              <a:t>ς α</a:t>
            </a:r>
            <a:r>
              <a:rPr lang="el-GR" b="1" dirty="0"/>
              <a:t>ΠΟ</a:t>
            </a:r>
            <a:r>
              <a:rPr lang="en-GR" b="1" dirty="0"/>
              <a:t> την Αττικ</a:t>
            </a:r>
            <a:r>
              <a:rPr lang="el-GR" b="1" dirty="0"/>
              <a:t>Η</a:t>
            </a:r>
            <a:r>
              <a:rPr lang="en-GR" b="1" dirty="0"/>
              <a:t> δι</a:t>
            </a:r>
            <a:r>
              <a:rPr lang="el-GR" b="1" dirty="0"/>
              <a:t>Α</a:t>
            </a:r>
            <a:r>
              <a:rPr lang="en-GR" b="1" dirty="0"/>
              <a:t>λεκτο</a:t>
            </a:r>
            <a:br>
              <a:rPr lang="en-GR" dirty="0"/>
            </a:b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F0C97-C3C9-91DC-30EE-336DAC421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pPr lvl="0"/>
            <a:endParaRPr lang="el-GR" b="1" dirty="0"/>
          </a:p>
          <a:p>
            <a:pPr lvl="0"/>
            <a:r>
              <a:rPr lang="en-GR" sz="2000" b="1" dirty="0"/>
              <a:t>Το "ΣΣ" αντί "ΤΤ":</a:t>
            </a:r>
            <a:r>
              <a:rPr lang="en-GR" sz="2000" dirty="0"/>
              <a:t> Η Ιωνική προτιμά το </a:t>
            </a:r>
            <a:r>
              <a:rPr lang="en-GR" sz="2000" i="1" dirty="0"/>
              <a:t>-σσ-</a:t>
            </a:r>
            <a:r>
              <a:rPr lang="en-GR" sz="2000" dirty="0"/>
              <a:t> όπου η Αττική έχει </a:t>
            </a:r>
            <a:r>
              <a:rPr lang="en-GR" sz="2000" i="1" dirty="0"/>
              <a:t>-ττ-</a:t>
            </a:r>
            <a:r>
              <a:rPr lang="en-GR" sz="2000" dirty="0"/>
              <a:t>.</a:t>
            </a:r>
          </a:p>
          <a:p>
            <a:pPr lvl="1"/>
            <a:r>
              <a:rPr lang="en-GR" sz="2000" b="1" dirty="0"/>
              <a:t>Ιωνική:</a:t>
            </a:r>
            <a:r>
              <a:rPr lang="en-GR" sz="2000" dirty="0"/>
              <a:t> </a:t>
            </a:r>
            <a:r>
              <a:rPr lang="en-GR" sz="2000" i="1" dirty="0"/>
              <a:t>γλῶσσα, θάλασσα, μέσσος</a:t>
            </a:r>
            <a:r>
              <a:rPr lang="en-GR" sz="2000" dirty="0"/>
              <a:t>.</a:t>
            </a:r>
          </a:p>
          <a:p>
            <a:pPr lvl="1"/>
            <a:r>
              <a:rPr lang="en-GR" sz="2000" b="1" dirty="0"/>
              <a:t>Αττική:</a:t>
            </a:r>
            <a:r>
              <a:rPr lang="en-GR" sz="2000" dirty="0"/>
              <a:t> </a:t>
            </a:r>
            <a:r>
              <a:rPr lang="en-GR" sz="2000" i="1" dirty="0"/>
              <a:t>γλῶττα, θάλαττα, μέσος</a:t>
            </a:r>
            <a:r>
              <a:rPr lang="en-GR" sz="2000" dirty="0"/>
              <a:t>.</a:t>
            </a: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1204154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3D9C7-B594-3E4F-89A1-05EFDDD24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F61A1-7BA5-BF53-95EE-9A4B283F3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b="1" dirty="0"/>
            </a:br>
            <a:r>
              <a:rPr lang="en-GR" b="1" dirty="0"/>
              <a:t>Κ</a:t>
            </a:r>
            <a:r>
              <a:rPr lang="el-GR" b="1" dirty="0"/>
              <a:t>υ</a:t>
            </a:r>
            <a:r>
              <a:rPr lang="en-GR" b="1" dirty="0"/>
              <a:t>ριες αποκλ</a:t>
            </a:r>
            <a:r>
              <a:rPr lang="el-GR" b="1" dirty="0"/>
              <a:t>Ι</a:t>
            </a:r>
            <a:r>
              <a:rPr lang="en-GR" b="1" dirty="0"/>
              <a:t>σεις της Ιωνι</a:t>
            </a:r>
            <a:r>
              <a:rPr lang="el-GR" b="1" dirty="0"/>
              <a:t>ΚΗ</a:t>
            </a:r>
            <a:r>
              <a:rPr lang="en-GR" b="1" dirty="0"/>
              <a:t>ς α</a:t>
            </a:r>
            <a:r>
              <a:rPr lang="el-GR" b="1" dirty="0"/>
              <a:t>ΠΟ</a:t>
            </a:r>
            <a:r>
              <a:rPr lang="en-GR" b="1" dirty="0"/>
              <a:t> την Αττικ</a:t>
            </a:r>
            <a:r>
              <a:rPr lang="el-GR" b="1" dirty="0"/>
              <a:t>Η</a:t>
            </a:r>
            <a:r>
              <a:rPr lang="en-GR" b="1" dirty="0"/>
              <a:t> δι</a:t>
            </a:r>
            <a:r>
              <a:rPr lang="el-GR" b="1" dirty="0"/>
              <a:t>Α</a:t>
            </a:r>
            <a:r>
              <a:rPr lang="en-GR" b="1" dirty="0"/>
              <a:t>λεκτο</a:t>
            </a:r>
            <a:br>
              <a:rPr lang="en-GR" dirty="0"/>
            </a:b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0FEF6-2420-47B0-C9AA-F9A66E2AF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pPr lvl="0"/>
            <a:endParaRPr lang="el-GR" b="1" dirty="0"/>
          </a:p>
          <a:p>
            <a:pPr lvl="0"/>
            <a:r>
              <a:rPr lang="en-GR" sz="2000" b="1" dirty="0"/>
              <a:t>Συνίζηση και Φωνηεντικές Αλλαγές (Ε και Ο &gt; ΕΙ και ΟΥ):</a:t>
            </a:r>
            <a:r>
              <a:rPr lang="en-GR" sz="2000" dirty="0"/>
              <a:t> Η Ιωνική παρουσιάζει τάση για επιμήκυνση των φωνηέντων </a:t>
            </a:r>
            <a:r>
              <a:rPr lang="en-GR" sz="2000" i="1" dirty="0"/>
              <a:t>ε</a:t>
            </a:r>
            <a:r>
              <a:rPr lang="en-GR" sz="2000" dirty="0"/>
              <a:t> και </a:t>
            </a:r>
            <a:r>
              <a:rPr lang="en-GR" sz="2000" i="1" dirty="0"/>
              <a:t>ο</a:t>
            </a:r>
            <a:r>
              <a:rPr lang="en-GR" sz="2000" dirty="0"/>
              <a:t> σε </a:t>
            </a:r>
            <a:r>
              <a:rPr lang="en-GR" sz="2000" i="1" dirty="0"/>
              <a:t>ει</a:t>
            </a:r>
            <a:r>
              <a:rPr lang="en-GR" sz="2000" dirty="0"/>
              <a:t> και </a:t>
            </a:r>
            <a:r>
              <a:rPr lang="en-GR" sz="2000" i="1" dirty="0"/>
              <a:t>ου</a:t>
            </a:r>
            <a:r>
              <a:rPr lang="en-GR" sz="2000" dirty="0"/>
              <a:t> (δευτερογενής επιμήκυνση).</a:t>
            </a:r>
          </a:p>
          <a:p>
            <a:pPr lvl="1"/>
            <a:r>
              <a:rPr lang="en-GR" sz="2000" b="1" dirty="0"/>
              <a:t>Ιωνική:</a:t>
            </a:r>
            <a:r>
              <a:rPr lang="en-GR" sz="2000" dirty="0"/>
              <a:t> </a:t>
            </a:r>
            <a:r>
              <a:rPr lang="en-GR" sz="2000" i="1" dirty="0"/>
              <a:t>ξεῖνος, μοῦνος, κούρη</a:t>
            </a:r>
            <a:r>
              <a:rPr lang="en-GR" sz="2000" dirty="0"/>
              <a:t>.</a:t>
            </a:r>
          </a:p>
          <a:p>
            <a:pPr lvl="1"/>
            <a:r>
              <a:rPr lang="en-GR" sz="2000" b="1" dirty="0"/>
              <a:t>Αττική:</a:t>
            </a:r>
            <a:r>
              <a:rPr lang="en-GR" sz="2000" dirty="0"/>
              <a:t> </a:t>
            </a:r>
            <a:r>
              <a:rPr lang="en-GR" sz="2000" i="1" dirty="0"/>
              <a:t>ξένος, μόνος, κόρη</a:t>
            </a:r>
            <a:r>
              <a:rPr lang="en-GR" sz="2000" dirty="0"/>
              <a:t>.</a:t>
            </a: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2333645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24E39-F903-9F0A-34B8-CF4749A8A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DAA02-C132-FB52-8031-19079DDB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b="1" dirty="0"/>
            </a:br>
            <a:r>
              <a:rPr lang="en-GR" b="1" dirty="0"/>
              <a:t>Κ</a:t>
            </a:r>
            <a:r>
              <a:rPr lang="el-GR" b="1" dirty="0"/>
              <a:t>υ</a:t>
            </a:r>
            <a:r>
              <a:rPr lang="en-GR" b="1" dirty="0"/>
              <a:t>ριες αποκλ</a:t>
            </a:r>
            <a:r>
              <a:rPr lang="el-GR" b="1" dirty="0"/>
              <a:t>Ι</a:t>
            </a:r>
            <a:r>
              <a:rPr lang="en-GR" b="1" dirty="0"/>
              <a:t>σεις της Ιωνι</a:t>
            </a:r>
            <a:r>
              <a:rPr lang="el-GR" b="1" dirty="0"/>
              <a:t>ΚΗ</a:t>
            </a:r>
            <a:r>
              <a:rPr lang="en-GR" b="1" dirty="0"/>
              <a:t>ς α</a:t>
            </a:r>
            <a:r>
              <a:rPr lang="el-GR" b="1" dirty="0"/>
              <a:t>ΠΟ</a:t>
            </a:r>
            <a:r>
              <a:rPr lang="en-GR" b="1" dirty="0"/>
              <a:t> την Αττικ</a:t>
            </a:r>
            <a:r>
              <a:rPr lang="el-GR" b="1" dirty="0"/>
              <a:t>Η</a:t>
            </a:r>
            <a:r>
              <a:rPr lang="en-GR" b="1" dirty="0"/>
              <a:t> δι</a:t>
            </a:r>
            <a:r>
              <a:rPr lang="el-GR" b="1" dirty="0"/>
              <a:t>Α</a:t>
            </a:r>
            <a:r>
              <a:rPr lang="en-GR" b="1" dirty="0"/>
              <a:t>λεκτο</a:t>
            </a:r>
            <a:br>
              <a:rPr lang="en-GR" dirty="0"/>
            </a:b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662AE-76B9-690F-916F-852301BDE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pPr lvl="0"/>
            <a:endParaRPr lang="el-GR" b="1" dirty="0"/>
          </a:p>
          <a:p>
            <a:pPr lvl="0"/>
            <a:r>
              <a:rPr lang="en-GR" b="1" dirty="0"/>
              <a:t>Γενική Ενικού (Α' Κλίση - Αρσενικά):</a:t>
            </a:r>
            <a:r>
              <a:rPr lang="en-GR" dirty="0"/>
              <a:t> Τα αρσενικά ονόματα της πρώτης κλίσης στην Ιωνική έχουν γενική σε </a:t>
            </a:r>
            <a:r>
              <a:rPr lang="en-GR" i="1" dirty="0"/>
              <a:t>-εω</a:t>
            </a:r>
            <a:r>
              <a:rPr lang="en-GR" dirty="0"/>
              <a:t> ή </a:t>
            </a:r>
            <a:r>
              <a:rPr lang="en-GR" i="1" dirty="0"/>
              <a:t>-ω</a:t>
            </a:r>
            <a:r>
              <a:rPr lang="en-GR" dirty="0"/>
              <a:t> (μετά από φωνήεν), ενώ η Αττική χρησιμοποιεί </a:t>
            </a:r>
            <a:r>
              <a:rPr lang="en-GR" i="1" dirty="0"/>
              <a:t>-ου</a:t>
            </a:r>
            <a:r>
              <a:rPr lang="en-GR" dirty="0"/>
              <a:t>.</a:t>
            </a:r>
          </a:p>
          <a:p>
            <a:pPr lvl="1"/>
            <a:r>
              <a:rPr lang="en-GR" sz="1800" b="1" dirty="0"/>
              <a:t>Ιωνική:</a:t>
            </a:r>
            <a:r>
              <a:rPr lang="en-GR" sz="1800" dirty="0"/>
              <a:t> </a:t>
            </a:r>
            <a:r>
              <a:rPr lang="en-GR" sz="1800" i="1" dirty="0"/>
              <a:t>πολίτεω</a:t>
            </a:r>
            <a:r>
              <a:rPr lang="en-GR" sz="1800" dirty="0"/>
              <a:t> (από </a:t>
            </a:r>
            <a:r>
              <a:rPr lang="en-GR" sz="1800" i="1" dirty="0"/>
              <a:t>πολίτης</a:t>
            </a:r>
            <a:r>
              <a:rPr lang="en-GR" sz="1800" dirty="0"/>
              <a:t>), </a:t>
            </a:r>
            <a:r>
              <a:rPr lang="en-GR" sz="1800" i="1" dirty="0"/>
              <a:t>Βορέω</a:t>
            </a:r>
            <a:r>
              <a:rPr lang="en-GR" sz="1800" dirty="0"/>
              <a:t>.</a:t>
            </a:r>
          </a:p>
          <a:p>
            <a:pPr lvl="1"/>
            <a:r>
              <a:rPr lang="en-GR" sz="1800" b="1" dirty="0"/>
              <a:t>Αττική:</a:t>
            </a:r>
            <a:r>
              <a:rPr lang="en-GR" sz="1800" dirty="0"/>
              <a:t> </a:t>
            </a:r>
            <a:r>
              <a:rPr lang="en-GR" sz="1800" i="1" dirty="0"/>
              <a:t>πολίτου</a:t>
            </a:r>
            <a:r>
              <a:rPr lang="en-GR" sz="1800" dirty="0"/>
              <a:t>, </a:t>
            </a:r>
            <a:r>
              <a:rPr lang="en-GR" sz="1800" i="1" dirty="0"/>
              <a:t>Βορρᾶ</a:t>
            </a:r>
            <a:r>
              <a:rPr lang="en-GR" sz="1800" dirty="0"/>
              <a:t>.</a:t>
            </a: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221069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3B368-85B8-4E34-697F-77B559CE8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D2CEB-DEF1-9DFB-A8CA-FCF5E2FAC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b="1" dirty="0"/>
            </a:br>
            <a:r>
              <a:rPr lang="en-GR" b="1" dirty="0"/>
              <a:t>Κ</a:t>
            </a:r>
            <a:r>
              <a:rPr lang="el-GR" b="1" dirty="0"/>
              <a:t>υ</a:t>
            </a:r>
            <a:r>
              <a:rPr lang="en-GR" b="1" dirty="0"/>
              <a:t>ριες αποκλ</a:t>
            </a:r>
            <a:r>
              <a:rPr lang="el-GR" b="1" dirty="0"/>
              <a:t>Ι</a:t>
            </a:r>
            <a:r>
              <a:rPr lang="en-GR" b="1" dirty="0"/>
              <a:t>σεις της Ιωνι</a:t>
            </a:r>
            <a:r>
              <a:rPr lang="el-GR" b="1" dirty="0"/>
              <a:t>ΚΗ</a:t>
            </a:r>
            <a:r>
              <a:rPr lang="en-GR" b="1" dirty="0"/>
              <a:t>ς α</a:t>
            </a:r>
            <a:r>
              <a:rPr lang="el-GR" b="1" dirty="0"/>
              <a:t>ΠΟ</a:t>
            </a:r>
            <a:r>
              <a:rPr lang="en-GR" b="1" dirty="0"/>
              <a:t> την Αττικ</a:t>
            </a:r>
            <a:r>
              <a:rPr lang="el-GR" b="1" dirty="0"/>
              <a:t>Η</a:t>
            </a:r>
            <a:r>
              <a:rPr lang="en-GR" b="1" dirty="0"/>
              <a:t> δι</a:t>
            </a:r>
            <a:r>
              <a:rPr lang="el-GR" b="1" dirty="0"/>
              <a:t>Α</a:t>
            </a:r>
            <a:r>
              <a:rPr lang="en-GR" b="1" dirty="0"/>
              <a:t>λεκτο</a:t>
            </a:r>
            <a:br>
              <a:rPr lang="en-GR" dirty="0"/>
            </a:b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6CA46-501D-6AAF-B658-15457068C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pPr lvl="0"/>
            <a:endParaRPr lang="el-GR" b="1" dirty="0"/>
          </a:p>
          <a:p>
            <a:pPr lvl="0"/>
            <a:r>
              <a:rPr lang="en-GR" sz="2000" b="1" dirty="0"/>
              <a:t>Έλλειψη Συναίρεσης (Συναιρετικά ρήματα):</a:t>
            </a:r>
            <a:r>
              <a:rPr lang="en-GR" sz="2000" dirty="0"/>
              <a:t> Η Ιωνική, ειδικά στην παλαιότερη μορφή της, συχνά δεν συναιρεί τα φωνήεντα (π.χ. σε </a:t>
            </a:r>
            <a:r>
              <a:rPr lang="en-GR" sz="2000" i="1" dirty="0"/>
              <a:t>-έω</a:t>
            </a:r>
            <a:r>
              <a:rPr lang="en-GR" sz="2000" dirty="0"/>
              <a:t>), ενώ η Αττική είναι σχεδόν πάντα συναιρετική.</a:t>
            </a:r>
          </a:p>
          <a:p>
            <a:pPr lvl="1"/>
            <a:r>
              <a:rPr lang="en-GR" sz="2000" b="1" dirty="0"/>
              <a:t>Ιωνική:</a:t>
            </a:r>
            <a:r>
              <a:rPr lang="en-GR" sz="2000" dirty="0"/>
              <a:t> </a:t>
            </a:r>
            <a:r>
              <a:rPr lang="en-GR" sz="2000" i="1" dirty="0"/>
              <a:t>ποιέω, φοιτέω</a:t>
            </a:r>
            <a:r>
              <a:rPr lang="en-GR" sz="2000" dirty="0"/>
              <a:t>.</a:t>
            </a:r>
          </a:p>
          <a:p>
            <a:pPr lvl="1"/>
            <a:r>
              <a:rPr lang="en-GR" sz="2000" b="1" dirty="0"/>
              <a:t>Αττική:</a:t>
            </a:r>
            <a:r>
              <a:rPr lang="en-GR" sz="2000" dirty="0"/>
              <a:t> </a:t>
            </a:r>
            <a:r>
              <a:rPr lang="en-GR" sz="2000" i="1" dirty="0"/>
              <a:t>ποιῶ, φοιτῶ</a:t>
            </a:r>
            <a:r>
              <a:rPr lang="en-GR" sz="2000" dirty="0"/>
              <a:t>.</a:t>
            </a: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770289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60A21-8156-9EFA-2992-2E4D286FB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51B9B-8983-466D-4806-496E2220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b="1" dirty="0"/>
            </a:br>
            <a:r>
              <a:rPr lang="en-GR" b="1" dirty="0"/>
              <a:t>Κ</a:t>
            </a:r>
            <a:r>
              <a:rPr lang="el-GR" b="1" dirty="0"/>
              <a:t>υ</a:t>
            </a:r>
            <a:r>
              <a:rPr lang="en-GR" b="1" dirty="0"/>
              <a:t>ριες αποκλ</a:t>
            </a:r>
            <a:r>
              <a:rPr lang="el-GR" b="1" dirty="0"/>
              <a:t>Ι</a:t>
            </a:r>
            <a:r>
              <a:rPr lang="en-GR" b="1" dirty="0"/>
              <a:t>σεις της Ιωνι</a:t>
            </a:r>
            <a:r>
              <a:rPr lang="el-GR" b="1" dirty="0"/>
              <a:t>ΚΗ</a:t>
            </a:r>
            <a:r>
              <a:rPr lang="en-GR" b="1" dirty="0"/>
              <a:t>ς α</a:t>
            </a:r>
            <a:r>
              <a:rPr lang="el-GR" b="1" dirty="0"/>
              <a:t>ΠΟ</a:t>
            </a:r>
            <a:r>
              <a:rPr lang="en-GR" b="1" dirty="0"/>
              <a:t> την Αττικ</a:t>
            </a:r>
            <a:r>
              <a:rPr lang="el-GR" b="1" dirty="0"/>
              <a:t>Η</a:t>
            </a:r>
            <a:r>
              <a:rPr lang="en-GR" b="1" dirty="0"/>
              <a:t> δι</a:t>
            </a:r>
            <a:r>
              <a:rPr lang="el-GR" b="1" dirty="0"/>
              <a:t>Α</a:t>
            </a:r>
            <a:r>
              <a:rPr lang="en-GR" b="1" dirty="0"/>
              <a:t>λεκτο</a:t>
            </a:r>
            <a:br>
              <a:rPr lang="en-GR" dirty="0"/>
            </a:b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7A088-810B-63AC-66DB-F5BE28C60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pPr lvl="0"/>
            <a:endParaRPr lang="el-GR" b="1" dirty="0"/>
          </a:p>
          <a:p>
            <a:r>
              <a:rPr lang="en-GR" b="1" dirty="0"/>
              <a:t>Ψίλωση:</a:t>
            </a:r>
            <a:r>
              <a:rPr lang="en-GR" dirty="0"/>
              <a:t> Οι Ιωνικές διάλεκτοι (κυρίως της Μικράς Ασίας) παρουσιάζουν συχνά ψίλωση, δηλαδή την απουσία του δασέος πνεύματος (h) σε λέξεις που στην Αττική δασύνονται. </a:t>
            </a:r>
          </a:p>
          <a:p>
            <a:r>
              <a:rPr lang="el-GR" dirty="0" err="1"/>
              <a:t>Ιω</a:t>
            </a:r>
            <a:r>
              <a:rPr lang="el-GR" dirty="0"/>
              <a:t>. </a:t>
            </a:r>
            <a:r>
              <a:rPr lang="el-GR" dirty="0" err="1"/>
              <a:t>ἰστορίη</a:t>
            </a:r>
            <a:r>
              <a:rPr lang="el-GR" dirty="0"/>
              <a:t> </a:t>
            </a:r>
          </a:p>
          <a:p>
            <a:r>
              <a:rPr lang="el-GR" dirty="0"/>
              <a:t>Αττ. </a:t>
            </a:r>
            <a:r>
              <a:rPr lang="el-GR" dirty="0" err="1"/>
              <a:t>ἱστορία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1563980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19501C6-F015-4273-AF88-E0F6C853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677DB7-5829-45BD-9754-5EC484CC4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CBE78EDA-62E1-472B-285E-C0AD89032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672" y="2404872"/>
            <a:ext cx="3044950" cy="162779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274320" tIns="182880" rIns="274320" bIns="18288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GR" sz="2800" b="1" i="0" u="none" strike="noStrike" cap="all" spc="200" normalizeH="0">
                <a:ln>
                  <a:noFill/>
                </a:ln>
                <a:solidFill>
                  <a:srgbClr val="262626"/>
                </a:solidFill>
                <a:effectLst/>
                <a:latin typeface="+mj-lt"/>
                <a:ea typeface="+mj-ea"/>
                <a:cs typeface="+mj-cs"/>
              </a:rPr>
              <a:t>Σύνοψη των κυριότερων διαφορών</a:t>
            </a:r>
            <a:endParaRPr kumimoji="0" lang="en-US" altLang="en-GR" sz="2800" b="0" i="0" u="none" strike="noStrike" cap="all" spc="200" normalizeH="0">
              <a:ln>
                <a:noFill/>
              </a:ln>
              <a:solidFill>
                <a:srgbClr val="262626"/>
              </a:solidFill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15BA0F-425D-42CB-888B-A05CCE8620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827219"/>
              </p:ext>
            </p:extLst>
          </p:nvPr>
        </p:nvGraphicFramePr>
        <p:xfrm>
          <a:off x="5294376" y="661822"/>
          <a:ext cx="6257545" cy="5219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5385">
                  <a:extLst>
                    <a:ext uri="{9D8B030D-6E8A-4147-A177-3AD203B41FA5}">
                      <a16:colId xmlns:a16="http://schemas.microsoft.com/office/drawing/2014/main" val="2366161174"/>
                    </a:ext>
                  </a:extLst>
                </a:gridCol>
                <a:gridCol w="2191702">
                  <a:extLst>
                    <a:ext uri="{9D8B030D-6E8A-4147-A177-3AD203B41FA5}">
                      <a16:colId xmlns:a16="http://schemas.microsoft.com/office/drawing/2014/main" val="3767122449"/>
                    </a:ext>
                  </a:extLst>
                </a:gridCol>
                <a:gridCol w="2440458">
                  <a:extLst>
                    <a:ext uri="{9D8B030D-6E8A-4147-A177-3AD203B41FA5}">
                      <a16:colId xmlns:a16="http://schemas.microsoft.com/office/drawing/2014/main" val="2075637554"/>
                    </a:ext>
                  </a:extLst>
                </a:gridCol>
              </a:tblGrid>
              <a:tr h="1004024"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Φαινόμενο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54049" marT="127024" marB="127024"/>
                </a:tc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Ιωνική (π.χ. Ηρόδοτος)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54049" marT="127024" marB="127024"/>
                </a:tc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Αττική (π.χ. Πλάτωνας)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27024" marB="127024"/>
                </a:tc>
                <a:extLst>
                  <a:ext uri="{0D108BD9-81ED-4DB2-BD59-A6C34878D82A}">
                    <a16:rowId xmlns:a16="http://schemas.microsoft.com/office/drawing/2014/main" val="1136624151"/>
                  </a:ext>
                </a:extLst>
              </a:tr>
              <a:tr h="771145"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Μακρό α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54049" marT="190537" marB="190537"/>
                </a:tc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ἡμέρη, χώρη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54049" marT="190537" marB="190537"/>
                </a:tc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ἡμέρα, χώρα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37" marB="190537"/>
                </a:tc>
                <a:extLst>
                  <a:ext uri="{0D108BD9-81ED-4DB2-BD59-A6C34878D82A}">
                    <a16:rowId xmlns:a16="http://schemas.microsoft.com/office/drawing/2014/main" val="650394011"/>
                  </a:ext>
                </a:extLst>
              </a:tr>
              <a:tr h="771145"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Σύμφωνα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54049" marT="190537" marB="190537"/>
                </a:tc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γλῶσσα, πρήσσω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54049" marT="190537" marB="190537"/>
                </a:tc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γλῶττα, πράττω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37" marB="190537"/>
                </a:tc>
                <a:extLst>
                  <a:ext uri="{0D108BD9-81ED-4DB2-BD59-A6C34878D82A}">
                    <a16:rowId xmlns:a16="http://schemas.microsoft.com/office/drawing/2014/main" val="661750178"/>
                  </a:ext>
                </a:extLst>
              </a:tr>
              <a:tr h="771145"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Φωνήεντα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54049" marT="190537" marB="190537"/>
                </a:tc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ξεῖνος, κούρη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54049" marT="190537" marB="190537"/>
                </a:tc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ξένος, κόρη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37" marB="190537"/>
                </a:tc>
                <a:extLst>
                  <a:ext uri="{0D108BD9-81ED-4DB2-BD59-A6C34878D82A}">
                    <a16:rowId xmlns:a16="http://schemas.microsoft.com/office/drawing/2014/main" val="347989478"/>
                  </a:ext>
                </a:extLst>
              </a:tr>
              <a:tr h="771145"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Γενική Α' κλ.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54049" marT="190537" marB="190537"/>
                </a:tc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πολίτεω / -ω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54049" marT="190537" marB="190537"/>
                </a:tc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πολίτου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37" marB="190537"/>
                </a:tc>
                <a:extLst>
                  <a:ext uri="{0D108BD9-81ED-4DB2-BD59-A6C34878D82A}">
                    <a16:rowId xmlns:a16="http://schemas.microsoft.com/office/drawing/2014/main" val="1406949095"/>
                  </a:ext>
                </a:extLst>
              </a:tr>
              <a:tr h="1131048"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Συναίρεση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54049" marT="190537" marB="190537"/>
                </a:tc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ποιέω (μη συναιρεμένο)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254049" marT="190537" marB="190537"/>
                </a:tc>
                <a:tc>
                  <a:txBody>
                    <a:bodyPr/>
                    <a:lstStyle/>
                    <a:p>
                      <a:pPr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R" sz="1800" kern="0">
                          <a:effectLst/>
                        </a:rPr>
                        <a:t>ποιῶ (συναιρεμένο)</a:t>
                      </a:r>
                      <a:endParaRPr lang="en-GR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90537" marB="190537"/>
                </a:tc>
                <a:extLst>
                  <a:ext uri="{0D108BD9-81ED-4DB2-BD59-A6C34878D82A}">
                    <a16:rowId xmlns:a16="http://schemas.microsoft.com/office/drawing/2014/main" val="1271706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67106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11</TotalTime>
  <Words>599</Words>
  <Application>Microsoft Macintosh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Gill Sans MT</vt:lpstr>
      <vt:lpstr>Parcel</vt:lpstr>
      <vt:lpstr>ΔΙΑΦΟΡΕΣ ΙΩΝΙΚΗΣ ΔΙΑΛΕΚΤΟΥ ΑΠΌ ΤΗΝ ΑΤΤΙΚΗ </vt:lpstr>
      <vt:lpstr>ΔΙΑΦΟΡΕΣ ΙΩΝΙΚΗΣ ΔΙΑΛΕΚΤΟΥ ΑΠΌ ΤΗΝ ΑΤΤΙΚΗ </vt:lpstr>
      <vt:lpstr> Κυριες αποκλΙσεις της ΙωνιΚΗς αΠΟ την ΑττικΗ διΑλεκτο </vt:lpstr>
      <vt:lpstr> Κυριες αποκλΙσεις της ΙωνιΚΗς αΠΟ την ΑττικΗ διΑλεκτο </vt:lpstr>
      <vt:lpstr> Κυριες αποκλΙσεις της ΙωνιΚΗς αΠΟ την ΑττικΗ διΑλεκτο </vt:lpstr>
      <vt:lpstr> Κυριες αποκλΙσεις της ΙωνιΚΗς αΠΟ την ΑττικΗ διΑλεκτο </vt:lpstr>
      <vt:lpstr> Κυριες αποκλΙσεις της ΙωνιΚΗς αΠΟ την ΑττικΗ διΑλεκτο </vt:lpstr>
      <vt:lpstr> Κυριες αποκλΙσεις της ΙωνιΚΗς αΠΟ την ΑττικΗ διΑλεκτο </vt:lpstr>
      <vt:lpstr>PowerPoint Presentation</vt:lpstr>
      <vt:lpstr> ΙωνιΚΗ διΑλεκτος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Καρακάντζα Ευφημία</dc:creator>
  <cp:lastModifiedBy>Καρακάντζα Ευφημία</cp:lastModifiedBy>
  <cp:revision>3</cp:revision>
  <dcterms:created xsi:type="dcterms:W3CDTF">2026-02-17T15:37:21Z</dcterms:created>
  <dcterms:modified xsi:type="dcterms:W3CDTF">2026-02-17T15:49:43Z</dcterms:modified>
</cp:coreProperties>
</file>