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20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8" r:id="rId9"/>
    <p:sldId id="269" r:id="rId10"/>
    <p:sldId id="270" r:id="rId11"/>
    <p:sldId id="283" r:id="rId12"/>
    <p:sldId id="257" r:id="rId13"/>
    <p:sldId id="265" r:id="rId14"/>
    <p:sldId id="266" r:id="rId15"/>
    <p:sldId id="267" r:id="rId16"/>
    <p:sldId id="279" r:id="rId17"/>
    <p:sldId id="281" r:id="rId18"/>
    <p:sldId id="28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716"/>
  </p:normalViewPr>
  <p:slideViewPr>
    <p:cSldViewPr snapToGrid="0">
      <p:cViewPr varScale="1">
        <p:scale>
          <a:sx n="103" d="100"/>
          <a:sy n="103" d="100"/>
        </p:scale>
        <p:origin x="6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217B7-CDD0-3F44-A537-31E75543E6B2}" type="datetimeFigureOut">
              <a:rPr lang="en-GR" smtClean="0"/>
              <a:t>19/2/26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5D91E-AA34-3A4F-AF13-A06D0F96927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2528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5D91E-AA34-3A4F-AF13-A06D0F969279}" type="slidenum">
              <a:rPr lang="en-GR" smtClean="0"/>
              <a:t>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5837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AB11C-1745-70A3-4A5E-8FD15B2654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ORIENTALISM</a:t>
            </a:r>
            <a:br>
              <a:rPr lang="el-GR" dirty="0"/>
            </a:br>
            <a:r>
              <a:rPr lang="el-GR" dirty="0"/>
              <a:t>ΟΡΙΕΝΤΑΛΙΣΜΟΣ 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8037-C0E8-9006-E9F9-F2B5357A0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09027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038F3-D1EE-CA9A-59CF-7C5CF31E9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F99F-EF84-F298-E372-58E5EDA5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Orientalism (1978)</a:t>
            </a:r>
            <a:br>
              <a:rPr lang="en-GB" dirty="0"/>
            </a:br>
            <a:r>
              <a:rPr lang="en-GB" dirty="0"/>
              <a:t>Edward Said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6D995-1B5B-1CAD-AFF6-7F15D897E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dirty="0"/>
              <a:t>«ηγεμονισμό των κατεχουσών </a:t>
            </a:r>
            <a:r>
              <a:rPr lang="el-GR" dirty="0" err="1"/>
              <a:t>μειοψηφιών</a:t>
            </a:r>
            <a:r>
              <a:rPr lang="el-GR" dirty="0"/>
              <a:t>» και του </a:t>
            </a:r>
          </a:p>
          <a:p>
            <a:pPr marL="0" indent="0" algn="ctr">
              <a:buNone/>
            </a:pPr>
            <a:r>
              <a:rPr lang="el-GR" dirty="0"/>
              <a:t>συνδεδεμένος με τον </a:t>
            </a:r>
            <a:r>
              <a:rPr lang="el-GR" b="1" dirty="0" err="1"/>
              <a:t>ευρωκεντρισμό</a:t>
            </a:r>
            <a:r>
              <a:rPr lang="el-GR" b="1" dirty="0"/>
              <a:t>  </a:t>
            </a:r>
            <a:r>
              <a:rPr lang="el-GR" b="1" dirty="0" err="1"/>
              <a:t>ανθρωποκεντρισμο</a:t>
            </a:r>
            <a:r>
              <a:rPr lang="el-GR" b="1" dirty="0"/>
              <a:t>»</a:t>
            </a:r>
            <a:r>
              <a:rPr lang="el-GR" dirty="0"/>
              <a:t>:</a:t>
            </a:r>
          </a:p>
          <a:p>
            <a:pPr marL="0" indent="0" algn="ctr">
              <a:buNone/>
            </a:pPr>
            <a:r>
              <a:rPr lang="el-GR" dirty="0"/>
              <a:t>ένας λευκός δυτικός της μεσαίας τάξης θεωρεί ως ανθρώπινο προνόμιό του όχι μόνο </a:t>
            </a:r>
            <a:r>
              <a:rPr lang="el-GR" b="1" dirty="0"/>
              <a:t>να χειραγωγεί τον μη λευκό κόσμο </a:t>
            </a:r>
            <a:r>
              <a:rPr lang="el-GR" dirty="0"/>
              <a:t>αλλά και να τον κατέχει, επειδή ακριβώς εξ ορισμού ‘εκείνος’ δεν είναι τόσο ανθρώπινος όσο είμαστε ‘εμείς’.» </a:t>
            </a:r>
          </a:p>
          <a:p>
            <a:pPr marL="0" indent="0" algn="r">
              <a:buNone/>
            </a:pPr>
            <a:r>
              <a:rPr lang="el-GR" i="1" dirty="0" err="1"/>
              <a:t>Οριενταλισμός</a:t>
            </a:r>
            <a:r>
              <a:rPr lang="el-GR" dirty="0"/>
              <a:t>, 2024, σ. 121   </a:t>
            </a:r>
          </a:p>
          <a:p>
            <a:pPr marL="0" indent="0" algn="ctr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79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5C74-0FE6-8664-65DA-FE95B74F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Αποικιοκρατια</a:t>
            </a:r>
            <a:r>
              <a:rPr lang="el-GR" dirty="0"/>
              <a:t> </a:t>
            </a:r>
            <a:endParaRPr lang="en-GR" dirty="0"/>
          </a:p>
        </p:txBody>
      </p:sp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F25A99FF-0237-6818-B308-29C8BF7B4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130" y="1949120"/>
            <a:ext cx="6536723" cy="47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1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E0A5-0C4A-AF6F-C9C7-492161DE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EDWArd said</a:t>
            </a:r>
            <a:br>
              <a:rPr lang="en-GR" dirty="0"/>
            </a:br>
            <a:r>
              <a:rPr lang="en-GR" dirty="0"/>
              <a:t>orientalism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BB779-706C-18B2-7C3D-02077A77DA41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R" dirty="0"/>
              <a:t>https://www.youtube.com/watch?v=QBj-yWLnayM</a:t>
            </a:r>
          </a:p>
        </p:txBody>
      </p:sp>
    </p:spTree>
    <p:extLst>
      <p:ext uri="{BB962C8B-B14F-4D97-AF65-F5344CB8AC3E}">
        <p14:creationId xmlns:p14="http://schemas.microsoft.com/office/powerpoint/2010/main" val="1926190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246C7-1888-1B29-CF90-8952100658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GR" dirty="0"/>
              <a:t>ost-colonial studies </a:t>
            </a:r>
            <a:br>
              <a:rPr lang="en-GR" dirty="0"/>
            </a:br>
            <a:r>
              <a:rPr lang="el-GR" dirty="0" err="1"/>
              <a:t>μετα-αποικιακες</a:t>
            </a:r>
            <a:r>
              <a:rPr lang="el-GR" dirty="0"/>
              <a:t> </a:t>
            </a:r>
            <a:r>
              <a:rPr lang="el-GR" dirty="0" err="1"/>
              <a:t>σπουδες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C6685-219D-441F-F809-C0E548A2E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55653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142D6-1247-CDDA-9150-41690899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GR" dirty="0"/>
              <a:t>ost-colonial studies </a:t>
            </a:r>
            <a:br>
              <a:rPr lang="en-GR" dirty="0"/>
            </a:br>
            <a:r>
              <a:rPr lang="el-GR" dirty="0" err="1"/>
              <a:t>μετα-αποικιακες</a:t>
            </a:r>
            <a:r>
              <a:rPr lang="el-GR" dirty="0"/>
              <a:t> </a:t>
            </a:r>
            <a:r>
              <a:rPr lang="el-GR" dirty="0" err="1"/>
              <a:t>σπουδες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6BC6-7115-E9FC-9BA4-56D0F8AE5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  <a:p>
            <a:r>
              <a:rPr lang="el-GR" dirty="0"/>
              <a:t>Οι </a:t>
            </a:r>
            <a:r>
              <a:rPr lang="el-GR" b="1" dirty="0" err="1"/>
              <a:t>μετα</a:t>
            </a:r>
            <a:r>
              <a:rPr lang="el-GR" b="1" dirty="0"/>
              <a:t>-αποικιακές </a:t>
            </a:r>
            <a:r>
              <a:rPr lang="el-GR" b="1" dirty="0" err="1"/>
              <a:t>απουδές</a:t>
            </a:r>
            <a:r>
              <a:rPr lang="el-GR" b="1" dirty="0"/>
              <a:t> </a:t>
            </a:r>
            <a:r>
              <a:rPr lang="el-GR" dirty="0"/>
              <a:t>είναι η ακαδημαϊκή μελέτη των πολιτιστικών, πολιτικών και οικονομικών </a:t>
            </a:r>
            <a:r>
              <a:rPr lang="el-GR" b="1" dirty="0"/>
              <a:t>συνεπειών</a:t>
            </a:r>
            <a:r>
              <a:rPr lang="el-GR" dirty="0"/>
              <a:t> του αποικιοκρατίας και του ιμπεριαλισμού, εστιάζοντας στον αντίκτυπο του </a:t>
            </a:r>
            <a:r>
              <a:rPr lang="el-GR" b="1" dirty="0"/>
              <a:t>ανθρώπινου ελέγχου </a:t>
            </a:r>
            <a:r>
              <a:rPr lang="el-GR" dirty="0"/>
              <a:t>και </a:t>
            </a:r>
            <a:r>
              <a:rPr lang="el-GR" b="1" dirty="0"/>
              <a:t>εκμετάλλευσης </a:t>
            </a:r>
            <a:r>
              <a:rPr lang="el-GR" dirty="0"/>
              <a:t>των </a:t>
            </a:r>
            <a:r>
              <a:rPr lang="el-GR" b="1" dirty="0" err="1"/>
              <a:t>αποικιοκρατούμενων</a:t>
            </a:r>
            <a:r>
              <a:rPr lang="el-GR" b="1" dirty="0"/>
              <a:t> λαών </a:t>
            </a:r>
            <a:r>
              <a:rPr lang="el-GR" dirty="0"/>
              <a:t>και των </a:t>
            </a:r>
            <a:r>
              <a:rPr lang="el-GR" b="1" dirty="0"/>
              <a:t>εδαφών</a:t>
            </a:r>
            <a:r>
              <a:rPr lang="el-GR" dirty="0"/>
              <a:t> τους. 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923216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C89E-4541-42F7-B0F8-B8AD9CBF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GR" dirty="0"/>
              <a:t>ost-colonial studies </a:t>
            </a:r>
            <a:br>
              <a:rPr lang="en-GR" dirty="0"/>
            </a:br>
            <a:r>
              <a:rPr lang="el-GR" dirty="0" err="1"/>
              <a:t>μετα-αποικιακες</a:t>
            </a:r>
            <a:r>
              <a:rPr lang="el-GR" dirty="0"/>
              <a:t> </a:t>
            </a:r>
            <a:r>
              <a:rPr lang="el-GR" dirty="0" err="1"/>
              <a:t>σπουδες</a:t>
            </a:r>
            <a:endParaRPr lang="en-G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500FB-793D-F259-282A-A0AF616EA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Ο τομέας άρχισε να αναδύεται τη δεκαετία του 1960, καθώς μελετητές από προηγουμένως </a:t>
            </a:r>
            <a:r>
              <a:rPr lang="el-GR" dirty="0" err="1"/>
              <a:t>αποικιοκρατούμενες</a:t>
            </a:r>
            <a:r>
              <a:rPr lang="el-GR" dirty="0"/>
              <a:t> χώρες άρχισαν να δημοσιεύουν σχετικά με τις </a:t>
            </a:r>
            <a:r>
              <a:rPr lang="el-GR" b="1" dirty="0"/>
              <a:t>παρατεταμένες επιπτώσεις της αποικιοκρατίας</a:t>
            </a:r>
            <a:r>
              <a:rPr lang="el-GR" dirty="0"/>
              <a:t>, αναπτύσσοντας μια ανάλυση της ιστορίας, του πολιτισμού, της λογοτεχνίας και του λόγου της </a:t>
            </a:r>
            <a:r>
              <a:rPr lang="el-GR" b="1" dirty="0"/>
              <a:t>αποικιοκρατικής εξουσίας</a:t>
            </a:r>
            <a:endParaRPr lang="en-GR" b="1" dirty="0"/>
          </a:p>
        </p:txBody>
      </p:sp>
    </p:spTree>
    <p:extLst>
      <p:ext uri="{BB962C8B-B14F-4D97-AF65-F5344CB8AC3E}">
        <p14:creationId xmlns:p14="http://schemas.microsoft.com/office/powerpoint/2010/main" val="1049460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0D8C3-BDA2-3988-2FEB-4E3499669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C4544-FB23-754B-5F56-1DA6BC21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u="sng" dirty="0"/>
              <a:t>Κόσμοι θανάτου</a:t>
            </a:r>
            <a:r>
              <a:rPr lang="el-GR" dirty="0"/>
              <a:t>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5B3AF-3224-5DA4-377D-5F72225DD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dirty="0"/>
              <a:t>οι φυτείες </a:t>
            </a:r>
          </a:p>
          <a:p>
            <a:pPr marL="0" indent="0" algn="ctr">
              <a:buNone/>
            </a:pPr>
            <a:r>
              <a:rPr lang="el-GR" dirty="0"/>
              <a:t>οι αποικίες με την αποικιοκρατική τους διαχείριση </a:t>
            </a:r>
          </a:p>
          <a:p>
            <a:pPr marL="0" indent="0" algn="ctr">
              <a:buNone/>
            </a:pPr>
            <a:r>
              <a:rPr lang="el-GR" dirty="0"/>
              <a:t>τα στρατόπεδα συγκέντρωσης </a:t>
            </a:r>
          </a:p>
          <a:p>
            <a:pPr marL="0" indent="0" algn="ctr">
              <a:buNone/>
            </a:pPr>
            <a:r>
              <a:rPr lang="el-GR" dirty="0"/>
              <a:t>νέο-αποικιακά κατεχόμενα εδάφη, όπως τα παλαιστινιακά </a:t>
            </a:r>
          </a:p>
          <a:p>
            <a:pPr marL="0" indent="0" algn="ctr">
              <a:buNone/>
            </a:pPr>
            <a:r>
              <a:rPr lang="el-GR" dirty="0"/>
              <a:t>τόποι διαχωρισμού που επιβάλλουν τα νέο-αποικιοκρατικά και </a:t>
            </a:r>
          </a:p>
          <a:p>
            <a:pPr marL="0" indent="0" algn="ctr">
              <a:buNone/>
            </a:pPr>
            <a:r>
              <a:rPr lang="el-GR" dirty="0"/>
              <a:t>ολοκληρωτικά καθεστώτα  </a:t>
            </a:r>
          </a:p>
          <a:p>
            <a:pPr marL="0" indent="0" algn="ctr">
              <a:buNone/>
            </a:pPr>
            <a:r>
              <a:rPr lang="el-GR" dirty="0"/>
              <a:t>ή</a:t>
            </a:r>
          </a:p>
          <a:p>
            <a:pPr marL="0" indent="0" algn="ctr">
              <a:buNone/>
            </a:pPr>
            <a:r>
              <a:rPr lang="el-GR" dirty="0"/>
              <a:t>καθεστώτα απαρτχάιντ ή </a:t>
            </a:r>
            <a:r>
              <a:rPr lang="el-GR" dirty="0" err="1"/>
              <a:t>ασφαλειοποίησης</a:t>
            </a:r>
            <a:r>
              <a:rPr lang="el-GR" dirty="0"/>
              <a:t> (</a:t>
            </a:r>
            <a:r>
              <a:rPr lang="en-US" dirty="0" err="1"/>
              <a:t>securitiarian</a:t>
            </a:r>
            <a:r>
              <a:rPr lang="en-US" dirty="0"/>
              <a:t> regimes</a:t>
            </a:r>
            <a:r>
              <a:rPr lang="el-GR" dirty="0"/>
              <a:t>)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76716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A50F9-75F7-ED0D-B9D1-CBC7761E0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6502-D50D-5A73-FCAB-78DEABB4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u="sng" dirty="0" err="1"/>
              <a:t>Νεκροπολιτικές</a:t>
            </a:r>
            <a:r>
              <a:rPr lang="el-GR" u="sng" dirty="0"/>
              <a:t> πρακτικές (</a:t>
            </a:r>
            <a:r>
              <a:rPr lang="en-US" u="sng" dirty="0" err="1"/>
              <a:t>Necropolitics</a:t>
            </a:r>
            <a:r>
              <a:rPr lang="el-GR" u="sng" dirty="0"/>
              <a:t>)</a:t>
            </a:r>
            <a:br>
              <a:rPr lang="en-GR" dirty="0"/>
            </a:b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A004D-4B7C-3DF3-D1AF-C791D3BFF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dirty="0"/>
              <a:t>πολιτικός θεωρητικός της </a:t>
            </a:r>
            <a:r>
              <a:rPr lang="el-GR" dirty="0" err="1"/>
              <a:t>μετα</a:t>
            </a:r>
            <a:r>
              <a:rPr lang="el-GR" dirty="0"/>
              <a:t>-αποικιοκρατίας </a:t>
            </a:r>
            <a:r>
              <a:rPr lang="en-GB" u="sng" dirty="0"/>
              <a:t>Joseph</a:t>
            </a:r>
            <a:r>
              <a:rPr lang="el-GR" u="sng" dirty="0"/>
              <a:t>-</a:t>
            </a:r>
            <a:r>
              <a:rPr lang="en-GB" u="sng" dirty="0"/>
              <a:t>Achille Mbembe</a:t>
            </a:r>
            <a:r>
              <a:rPr lang="el-GR" dirty="0"/>
              <a:t> στο εμβληματικό του άρθρο με τον ομώνυμο τίτλο (2003)</a:t>
            </a:r>
            <a:r>
              <a:rPr lang="en-GR" dirty="0"/>
              <a:t> </a:t>
            </a:r>
            <a:endParaRPr lang="el-GR" dirty="0"/>
          </a:p>
          <a:p>
            <a:pPr marL="0" indent="0" algn="ctr">
              <a:buNone/>
            </a:pPr>
            <a:r>
              <a:rPr lang="el-GR" dirty="0"/>
              <a:t>η έννοια των </a:t>
            </a:r>
            <a:r>
              <a:rPr lang="el-GR" dirty="0" err="1"/>
              <a:t>νεκροπολιτικών</a:t>
            </a:r>
            <a:r>
              <a:rPr lang="el-GR" dirty="0"/>
              <a:t> πρακτικών (</a:t>
            </a:r>
            <a:r>
              <a:rPr lang="en-GR" u="sng" dirty="0"/>
              <a:t>necropolitics</a:t>
            </a:r>
            <a:r>
              <a:rPr lang="el-GR" dirty="0"/>
              <a:t>) </a:t>
            </a:r>
          </a:p>
          <a:p>
            <a:pPr marL="0" indent="0" algn="ctr">
              <a:buNone/>
            </a:pPr>
            <a:r>
              <a:rPr lang="el-GR" dirty="0"/>
              <a:t>και της </a:t>
            </a:r>
            <a:r>
              <a:rPr lang="el-GR" dirty="0" err="1"/>
              <a:t>νεκροπολιτικής</a:t>
            </a:r>
            <a:r>
              <a:rPr lang="el-GR" dirty="0"/>
              <a:t> εξουσίας (</a:t>
            </a:r>
            <a:r>
              <a:rPr lang="en-GR" u="sng" dirty="0"/>
              <a:t>necropower</a:t>
            </a:r>
            <a:r>
              <a:rPr lang="el-GR" dirty="0"/>
              <a:t>) </a:t>
            </a:r>
          </a:p>
          <a:p>
            <a:pPr marL="0" indent="0" algn="ctr">
              <a:buNone/>
            </a:pPr>
            <a:r>
              <a:rPr lang="el-GR" dirty="0"/>
              <a:t>πώς στον σύγχρονο κόσμο τα όπλα αναπτύσσονται προς το συμφέρον της </a:t>
            </a:r>
            <a:r>
              <a:rPr lang="el-GR" u="sng" dirty="0"/>
              <a:t>μέγιστης καταστροφής </a:t>
            </a:r>
            <a:r>
              <a:rPr lang="el-GR" dirty="0"/>
              <a:t>προσώπων και της δημιουργίας </a:t>
            </a:r>
            <a:r>
              <a:rPr lang="el-GR" u="sng" dirty="0"/>
              <a:t>κόσμων του θανάτου</a:t>
            </a:r>
            <a:r>
              <a:rPr lang="el-GR" dirty="0"/>
              <a:t>, νέων και μοναδικών μορφών κοινωνικής ύπαρξης στους οποίους μεγάλοι πληθυσμοί υπόκεινται σε συνθήκες ζωής που τους προσδίδουν το </a:t>
            </a:r>
            <a:r>
              <a:rPr lang="el-GR" u="sng" dirty="0"/>
              <a:t>καθεστώς των ζωντανών νεκρών</a:t>
            </a:r>
          </a:p>
        </p:txBody>
      </p:sp>
    </p:spTree>
    <p:extLst>
      <p:ext uri="{BB962C8B-B14F-4D97-AF65-F5344CB8AC3E}">
        <p14:creationId xmlns:p14="http://schemas.microsoft.com/office/powerpoint/2010/main" val="667489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E94AE-C924-9275-C747-D9CA93E2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A584-67D4-1E0B-F066-21533371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u="sng" dirty="0" err="1"/>
              <a:t>Νεκροπολιτικές</a:t>
            </a:r>
            <a:r>
              <a:rPr lang="el-GR" u="sng" dirty="0"/>
              <a:t> πρακτικές (</a:t>
            </a:r>
            <a:r>
              <a:rPr lang="en-US" u="sng" dirty="0" err="1"/>
              <a:t>Necropolitics</a:t>
            </a:r>
            <a:r>
              <a:rPr lang="el-GR" u="sng" dirty="0"/>
              <a:t>)</a:t>
            </a:r>
            <a:br>
              <a:rPr lang="en-GR" dirty="0"/>
            </a:b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A2677-BD55-8E6E-E998-303059A35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dirty="0"/>
              <a:t>η πολιτική </a:t>
            </a:r>
            <a:r>
              <a:rPr lang="el-GR" dirty="0" err="1"/>
              <a:t>θεωρητικ</a:t>
            </a:r>
            <a:r>
              <a:rPr lang="en-US" dirty="0" err="1"/>
              <a:t>ό</a:t>
            </a:r>
            <a:r>
              <a:rPr lang="el-GR" dirty="0"/>
              <a:t>ς </a:t>
            </a:r>
            <a:r>
              <a:rPr lang="en-GB" dirty="0"/>
              <a:t>Banu </a:t>
            </a:r>
            <a:r>
              <a:rPr lang="en-GB" dirty="0" err="1"/>
              <a:t>Bargu</a:t>
            </a:r>
            <a:r>
              <a:rPr lang="en-GB" dirty="0"/>
              <a:t> </a:t>
            </a:r>
            <a:endParaRPr lang="el-GR" dirty="0"/>
          </a:p>
          <a:p>
            <a:pPr marL="0" indent="0" algn="ctr">
              <a:buNone/>
            </a:pPr>
            <a:r>
              <a:rPr lang="el-GR" dirty="0"/>
              <a:t>επέκτεινε τον ορισμό της </a:t>
            </a:r>
            <a:r>
              <a:rPr lang="el-GR" dirty="0" err="1"/>
              <a:t>νεκροπολιτικής</a:t>
            </a:r>
            <a:r>
              <a:rPr lang="el-GR" dirty="0"/>
              <a:t> του </a:t>
            </a:r>
            <a:r>
              <a:rPr lang="en-GB" dirty="0"/>
              <a:t>Mbembe </a:t>
            </a:r>
            <a:endParaRPr lang="el-GR" dirty="0"/>
          </a:p>
          <a:p>
            <a:pPr marL="0" indent="0" algn="ctr">
              <a:buNone/>
            </a:pPr>
            <a:r>
              <a:rPr lang="el-GR" dirty="0"/>
              <a:t>ώστε να «αναφέρεται σε ένα ολόκληρο σύνολο ποικίλων πρακτικών που στοχεύουν τους νεκρούς ως υποκατάστατο και μέσο στόχευσης και χειραγώγησης των ζωντανών</a:t>
            </a:r>
          </a:p>
          <a:p>
            <a:pPr marL="0" indent="0" algn="ctr">
              <a:buNone/>
            </a:pPr>
            <a:r>
              <a:rPr lang="el-GR" dirty="0"/>
              <a:t>μέσω της αξιοποίησης των νεκρών </a:t>
            </a:r>
            <a:r>
              <a:rPr lang="el-GR" b="1" dirty="0"/>
              <a:t>ως μεταθανάτιων αντικειμένων </a:t>
            </a:r>
          </a:p>
          <a:p>
            <a:pPr marL="0" indent="0" algn="ctr">
              <a:buNone/>
            </a:pPr>
            <a:r>
              <a:rPr lang="el-GR" dirty="0"/>
              <a:t>και </a:t>
            </a:r>
            <a:r>
              <a:rPr lang="el-GR" b="1" dirty="0"/>
              <a:t>τόπων βίας</a:t>
            </a:r>
          </a:p>
        </p:txBody>
      </p:sp>
    </p:spTree>
    <p:extLst>
      <p:ext uri="{BB962C8B-B14F-4D97-AF65-F5344CB8AC3E}">
        <p14:creationId xmlns:p14="http://schemas.microsoft.com/office/powerpoint/2010/main" val="329070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ED86B-FDF7-1DB5-2A0B-67542A4F3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ΟΡΙΕΝΤΑΛΙΣΜΟΣ</a:t>
            </a:r>
            <a:br>
              <a:rPr lang="en-US" dirty="0"/>
            </a:br>
            <a:r>
              <a:rPr lang="el-GR" dirty="0"/>
              <a:t>τι </a:t>
            </a:r>
            <a:r>
              <a:rPr lang="el-GR" dirty="0" err="1"/>
              <a:t>σημαινει</a:t>
            </a:r>
            <a:r>
              <a:rPr lang="el-GR" dirty="0"/>
              <a:t>;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5FA2A-042F-6911-B115-D9D43E807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l-GR" dirty="0"/>
              <a:t>Ο </a:t>
            </a:r>
            <a:r>
              <a:rPr lang="el-GR" dirty="0" err="1"/>
              <a:t>οριενταλισμός</a:t>
            </a:r>
            <a:r>
              <a:rPr lang="el-GR" dirty="0"/>
              <a:t> αναφέρεται στην </a:t>
            </a:r>
            <a:r>
              <a:rPr lang="el-GR" b="1" dirty="0"/>
              <a:t>Ανατολή</a:t>
            </a:r>
            <a:r>
              <a:rPr lang="el-GR" dirty="0"/>
              <a:t>, σε </a:t>
            </a:r>
            <a:r>
              <a:rPr lang="el-GR" b="1" dirty="0"/>
              <a:t>σχέση</a:t>
            </a:r>
            <a:r>
              <a:rPr lang="el-GR" dirty="0"/>
              <a:t> και σε </a:t>
            </a:r>
            <a:r>
              <a:rPr lang="el-GR" b="1" dirty="0"/>
              <a:t>αντίθεση</a:t>
            </a:r>
            <a:r>
              <a:rPr lang="el-GR" dirty="0"/>
              <a:t> με τη Δύση· την Ανατολή και τη Δύση, αντίστοιχα.</a:t>
            </a:r>
            <a:r>
              <a:rPr lang="en-US" dirty="0"/>
              <a:t> </a:t>
            </a:r>
            <a:endParaRPr lang="el-GR" dirty="0"/>
          </a:p>
          <a:p>
            <a:r>
              <a:rPr lang="el-GR" dirty="0"/>
              <a:t>Ετυμολογία: η λέξη </a:t>
            </a:r>
            <a:r>
              <a:rPr lang="en-GB" dirty="0"/>
              <a:t>Orient </a:t>
            </a:r>
            <a:r>
              <a:rPr lang="el-GR" dirty="0"/>
              <a:t>εισήλθε στην αγγλική γλώσσα ως η </a:t>
            </a:r>
            <a:r>
              <a:rPr lang="el-GR" dirty="0" err="1"/>
              <a:t>μεσογαλλική</a:t>
            </a:r>
            <a:r>
              <a:rPr lang="el-GR" dirty="0"/>
              <a:t> </a:t>
            </a:r>
            <a:r>
              <a:rPr lang="en-GB" b="1" dirty="0"/>
              <a:t>orient</a:t>
            </a:r>
            <a:r>
              <a:rPr lang="en-GB" dirty="0"/>
              <a:t>. </a:t>
            </a:r>
            <a:r>
              <a:rPr lang="el-GR" dirty="0"/>
              <a:t>Η ρίζα της λέξης </a:t>
            </a:r>
            <a:r>
              <a:rPr lang="en-GB" dirty="0" err="1"/>
              <a:t>oriēns</a:t>
            </a:r>
            <a:r>
              <a:rPr lang="en-GB" dirty="0"/>
              <a:t>, </a:t>
            </a:r>
            <a:r>
              <a:rPr lang="el-GR" dirty="0"/>
              <a:t>από τη λατινική </a:t>
            </a:r>
            <a:r>
              <a:rPr lang="en-GB" b="1" dirty="0" err="1"/>
              <a:t>Oriēns</a:t>
            </a:r>
            <a:r>
              <a:rPr lang="en-GB" dirty="0"/>
              <a:t>, </a:t>
            </a:r>
            <a:r>
              <a:rPr lang="el-GR" dirty="0"/>
              <a:t>έχει συνώνυμες σημασίες: Το ανατολικό μέρος του κόσμου· ο ουρανός από όπου προέρχεται ο ήλιος· η ανατολή· ο ανατέλλων ήλιος, κ.λπ.· ωστόσο, η ονομασία άλλαξε ως όρος γεωγραφίας.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925482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D4D91-9529-9A53-DDD9-02586CC6B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ΟΡΙΕΝΤΑΛΙΣΜΟΣ</a:t>
            </a:r>
            <a:br>
              <a:rPr lang="el-GR" dirty="0"/>
            </a:br>
            <a:r>
              <a:rPr lang="en-GR" dirty="0"/>
              <a:t>EDWArd said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DF5E3-7C2D-73B2-DC6B-374C6B21C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 dirty="0"/>
          </a:p>
          <a:p>
            <a:r>
              <a:rPr lang="el-GR" dirty="0"/>
              <a:t>Από την έκδοση του βιβλίου «</a:t>
            </a:r>
            <a:r>
              <a:rPr lang="el-GR" dirty="0" err="1"/>
              <a:t>Οριενταλισμός</a:t>
            </a:r>
            <a:r>
              <a:rPr lang="el-GR" dirty="0"/>
              <a:t>» του </a:t>
            </a:r>
            <a:r>
              <a:rPr lang="el-GR" b="1" dirty="0"/>
              <a:t>Έντουαρντ </a:t>
            </a:r>
            <a:r>
              <a:rPr lang="el-GR" b="1" dirty="0" err="1"/>
              <a:t>Σαΐντ</a:t>
            </a:r>
            <a:r>
              <a:rPr lang="el-GR" b="1" dirty="0"/>
              <a:t> </a:t>
            </a:r>
            <a:r>
              <a:rPr lang="el-GR" dirty="0"/>
              <a:t>το </a:t>
            </a:r>
            <a:r>
              <a:rPr lang="el-GR" b="1" dirty="0"/>
              <a:t>1978,</a:t>
            </a:r>
            <a:r>
              <a:rPr lang="el-GR" dirty="0"/>
              <a:t> μεγάλο μέρος της ακαδημαϊκής συζήτησης έχει αρχίσει να χρησιμοποιεί τον όρο «</a:t>
            </a:r>
            <a:r>
              <a:rPr lang="el-GR" dirty="0" err="1"/>
              <a:t>Οριενταλισμός</a:t>
            </a:r>
            <a:r>
              <a:rPr lang="el-GR" dirty="0"/>
              <a:t>» για να αναφερθεί σε μια </a:t>
            </a:r>
            <a:r>
              <a:rPr lang="el-GR" b="1" dirty="0"/>
              <a:t>γενική πατερναλιστική δυτική στάση</a:t>
            </a:r>
            <a:r>
              <a:rPr lang="el-GR" dirty="0"/>
              <a:t> απέναντι στις κοινωνίες της Μέσης Ανατολής, της Ασίας και της Βόρειας Αφρικής.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31378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37062-85E7-AE9A-C9BC-4319E402D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EDWArd said</a:t>
            </a:r>
            <a:br>
              <a:rPr lang="en-GR" dirty="0"/>
            </a:br>
            <a:r>
              <a:rPr lang="en-GR" dirty="0"/>
              <a:t>orientalism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90A32-C398-74DA-3BB5-05A1C1C0C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Σύμφωνα με την ανάλυση του </a:t>
            </a:r>
            <a:r>
              <a:rPr lang="el-GR" dirty="0" err="1"/>
              <a:t>Σαΐντ</a:t>
            </a:r>
            <a:r>
              <a:rPr lang="el-GR" dirty="0"/>
              <a:t>, «η Δύση» </a:t>
            </a:r>
            <a:r>
              <a:rPr lang="el-GR" dirty="0" err="1"/>
              <a:t>ουσιοποιεί</a:t>
            </a:r>
            <a:r>
              <a:rPr lang="el-GR" dirty="0"/>
              <a:t> αυτές τις κοινωνίες ως </a:t>
            </a:r>
            <a:r>
              <a:rPr lang="el-GR" b="1" dirty="0"/>
              <a:t>στατικές </a:t>
            </a:r>
            <a:r>
              <a:rPr lang="el-GR" dirty="0"/>
              <a:t>και </a:t>
            </a:r>
            <a:r>
              <a:rPr lang="el-GR" b="1" dirty="0"/>
              <a:t>υπανάπτυκτες</a:t>
            </a:r>
            <a:r>
              <a:rPr lang="el-GR" dirty="0"/>
              <a:t> — </a:t>
            </a:r>
            <a:r>
              <a:rPr lang="el-GR" b="1" dirty="0"/>
              <a:t>κατασκευάζοντας</a:t>
            </a:r>
            <a:r>
              <a:rPr lang="el-GR" dirty="0"/>
              <a:t> έτσι μια άποψη για τον </a:t>
            </a:r>
            <a:r>
              <a:rPr lang="el-GR" b="1" dirty="0"/>
              <a:t>ανατολίτικο πολιτισμό </a:t>
            </a:r>
            <a:r>
              <a:rPr lang="el-GR" dirty="0"/>
              <a:t>που μπορεί να μελετηθεί, να απεικονιστεί και να αναπαραχθεί στην υπηρεσία της αυτοκρατορικής/ αποικιοκρατικής εξουσίας. 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079754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43DBB-7D12-1CD6-C2CD-2B0294EB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EDWArd said</a:t>
            </a:r>
            <a:br>
              <a:rPr lang="en-GR" dirty="0"/>
            </a:br>
            <a:r>
              <a:rPr lang="en-GR" dirty="0"/>
              <a:t>orientalism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3A02-B5FA-AE66-AFAF-6F8D99E56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Σε αυτή την κατασκευή, γράφει ο </a:t>
            </a:r>
            <a:r>
              <a:rPr lang="el-GR" dirty="0" err="1"/>
              <a:t>Σαΐντ</a:t>
            </a:r>
            <a:r>
              <a:rPr lang="el-GR" dirty="0"/>
              <a:t>, υπονοείται η ιδέα ότι η </a:t>
            </a:r>
            <a:r>
              <a:rPr lang="el-GR" b="1" dirty="0"/>
              <a:t>δυτική κοινωνία </a:t>
            </a:r>
            <a:r>
              <a:rPr lang="el-GR" dirty="0"/>
              <a:t>είναι </a:t>
            </a:r>
            <a:r>
              <a:rPr lang="el-GR" b="1" dirty="0"/>
              <a:t>ανεπτυγμένη</a:t>
            </a:r>
            <a:r>
              <a:rPr lang="el-GR" dirty="0"/>
              <a:t>, </a:t>
            </a:r>
            <a:r>
              <a:rPr lang="el-GR" b="1" dirty="0"/>
              <a:t>ορθολογική</a:t>
            </a:r>
            <a:r>
              <a:rPr lang="el-GR" dirty="0"/>
              <a:t>, </a:t>
            </a:r>
            <a:r>
              <a:rPr lang="el-GR" b="1" dirty="0"/>
              <a:t>ευέλικτη</a:t>
            </a:r>
            <a:r>
              <a:rPr lang="el-GR" dirty="0"/>
              <a:t> και </a:t>
            </a:r>
            <a:r>
              <a:rPr lang="el-GR" b="1" dirty="0"/>
              <a:t>ανώτερη</a:t>
            </a:r>
            <a:r>
              <a:rPr lang="el-GR" dirty="0"/>
              <a:t>.</a:t>
            </a:r>
          </a:p>
          <a:p>
            <a:r>
              <a:rPr lang="el-GR" dirty="0"/>
              <a:t>Αυτό επιτρέπει στη «δυτική φαντασία» να βλέπει τους </a:t>
            </a:r>
            <a:r>
              <a:rPr lang="el-GR" b="1" dirty="0"/>
              <a:t>«ανατολικούς» πολιτισμούς </a:t>
            </a:r>
            <a:r>
              <a:rPr lang="el-GR" dirty="0"/>
              <a:t>και τους ανθρώπους ως </a:t>
            </a:r>
            <a:r>
              <a:rPr lang="el-GR" b="1" dirty="0"/>
              <a:t>ελκυστικούς</a:t>
            </a:r>
            <a:r>
              <a:rPr lang="el-GR" dirty="0"/>
              <a:t> αλλά και </a:t>
            </a:r>
            <a:r>
              <a:rPr lang="el-GR" b="1" dirty="0"/>
              <a:t>απειλητικούς</a:t>
            </a:r>
            <a:r>
              <a:rPr lang="el-GR" dirty="0"/>
              <a:t> για τον δυτικό πολιτισμό</a:t>
            </a:r>
          </a:p>
          <a:p>
            <a:endParaRPr lang="el-GR" dirty="0"/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84673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inting of women sitting on the floor&#10;&#10;AI-generated content may be incorrect.">
            <a:extLst>
              <a:ext uri="{FF2B5EF4-FFF2-40B4-BE49-F238E27FC236}">
                <a16:creationId xmlns:a16="http://schemas.microsoft.com/office/drawing/2014/main" id="{0FFFEDF6-11FD-CCCF-CEDF-B667355B6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6274" b="21379"/>
          <a:stretch>
            <a:fillRect/>
          </a:stretch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6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E786-0973-4B92-D22B-3E81C29F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Orientalism (1978)</a:t>
            </a:r>
            <a:br>
              <a:rPr lang="en-GB" dirty="0"/>
            </a:br>
            <a:r>
              <a:rPr lang="en-GB" dirty="0"/>
              <a:t>Edward Said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A2830-0B19-8300-B5B7-288CE2124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l-GR" dirty="0"/>
          </a:p>
          <a:p>
            <a:r>
              <a:rPr lang="el-GR" dirty="0"/>
              <a:t>Ο </a:t>
            </a:r>
            <a:r>
              <a:rPr lang="en-GB" dirty="0"/>
              <a:t>Edward Said </a:t>
            </a:r>
            <a:r>
              <a:rPr lang="el-GR" dirty="0"/>
              <a:t>επαναπροσδιορίζει τον όρο </a:t>
            </a:r>
            <a:r>
              <a:rPr lang="en-GB" dirty="0"/>
              <a:t>Orientalism </a:t>
            </a:r>
            <a:r>
              <a:rPr lang="el-GR" dirty="0"/>
              <a:t>για να περιγράψει μια </a:t>
            </a:r>
            <a:r>
              <a:rPr lang="el-GR" b="1" dirty="0"/>
              <a:t>διάχυτη δυτική παράδοση </a:t>
            </a:r>
            <a:r>
              <a:rPr lang="el-GR" dirty="0"/>
              <a:t>-ακαδημαϊκή και καλλιτεχνική- </a:t>
            </a:r>
            <a:r>
              <a:rPr lang="el-GR" b="1" dirty="0"/>
              <a:t>προκατειλημμένων ερμηνειών </a:t>
            </a:r>
            <a:r>
              <a:rPr lang="el-GR" dirty="0"/>
              <a:t>του ανατολικού κόσμου από τους ξένους, η οποία διαμορφώθηκε από τις πολιτισμικές συμπεριφορές του </a:t>
            </a:r>
            <a:r>
              <a:rPr lang="el-GR" b="1" dirty="0"/>
              <a:t>ευρωπαϊκού ιμπεριαλισμού τον 18ο και 19ο αιώνα</a:t>
            </a:r>
            <a:r>
              <a:rPr lang="el-GR" dirty="0"/>
              <a:t>.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87587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26D51-A231-93BC-496C-F0D47E49B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3CBF-1022-D7BF-67B2-CE706807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Orientalism (1978)</a:t>
            </a:r>
            <a:br>
              <a:rPr lang="en-GB" dirty="0"/>
            </a:br>
            <a:r>
              <a:rPr lang="en-GB" dirty="0"/>
              <a:t>Edward Said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78CC-65B4-6D65-6C4F-45D61DD89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l-GR" dirty="0"/>
          </a:p>
          <a:p>
            <a:r>
              <a:rPr lang="el-GR" dirty="0"/>
              <a:t>«…. Οι σύγχρονες </a:t>
            </a:r>
            <a:r>
              <a:rPr lang="el-GR" b="1" dirty="0" err="1"/>
              <a:t>οριενταλιστικές</a:t>
            </a:r>
            <a:r>
              <a:rPr lang="el-GR" b="1" dirty="0"/>
              <a:t> τάσεις </a:t>
            </a:r>
            <a:r>
              <a:rPr lang="el-GR" dirty="0"/>
              <a:t>διαποτίζουν τον Τύπο και τον λαϊκό νου. Οι </a:t>
            </a:r>
            <a:r>
              <a:rPr lang="en-US" dirty="0" err="1"/>
              <a:t>Ά</a:t>
            </a:r>
            <a:r>
              <a:rPr lang="el-GR" dirty="0" err="1"/>
              <a:t>ραβες</a:t>
            </a:r>
            <a:r>
              <a:rPr lang="el-GR" dirty="0"/>
              <a:t>, για παράδειγμα, εμφανίζονται σαν ιππείς καμηλών, τρομοκράτες, με γαμψή μύτη, παραδόπιστοι και ακόλαστοι, των οποίων ο αθέμιτος πλούτος είναι προσβολή για τον αληθινό πολιτισμό. 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80796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43347-EC9A-AE4C-D2CC-DC131C466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3A4F-A860-5354-B97A-84C858AA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Orientalism (1978)</a:t>
            </a:r>
            <a:br>
              <a:rPr lang="en-GB" dirty="0"/>
            </a:br>
            <a:r>
              <a:rPr lang="en-GB" dirty="0"/>
              <a:t>Edward Said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127E-54CC-4493-0621-A933F6D1D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l-GR" dirty="0"/>
              <a:t>… Πάντα εκεί υποβόσκει η άποψη ότι παρόλο</a:t>
            </a:r>
            <a:r>
              <a:rPr lang="en-US" dirty="0"/>
              <a:t> </a:t>
            </a:r>
            <a:r>
              <a:rPr lang="el-GR" dirty="0"/>
              <a:t>που ο δυτικός καταναλωτής ανήκει σε </a:t>
            </a:r>
            <a:r>
              <a:rPr lang="el-GR" dirty="0" err="1"/>
              <a:t>μιαν</a:t>
            </a:r>
            <a:r>
              <a:rPr lang="el-GR" dirty="0"/>
              <a:t> </a:t>
            </a:r>
            <a:r>
              <a:rPr lang="el-GR" b="1" dirty="0"/>
              <a:t>αριθμητική μειοψηφία</a:t>
            </a:r>
            <a:r>
              <a:rPr lang="el-GR" dirty="0"/>
              <a:t>, είναι εξουσιοδοτημένος είτε να κατέχει είτε να δαπανά (ή και τα δύο) το μεγαλύτερο μέρος των </a:t>
            </a:r>
            <a:r>
              <a:rPr lang="el-GR" b="1" dirty="0"/>
              <a:t>παγκόσμιων αποθεμάτων</a:t>
            </a:r>
            <a:r>
              <a:rPr lang="el-GR" dirty="0"/>
              <a:t>.   </a:t>
            </a:r>
          </a:p>
          <a:p>
            <a:r>
              <a:rPr lang="el-GR" dirty="0"/>
              <a:t>Γιατί; Γιατί αυτός αντίθετα από τους Ανατολίτες, είναι αληθινό ανθρώπινο ον.  </a:t>
            </a:r>
          </a:p>
        </p:txBody>
      </p:sp>
    </p:spTree>
    <p:extLst>
      <p:ext uri="{BB962C8B-B14F-4D97-AF65-F5344CB8AC3E}">
        <p14:creationId xmlns:p14="http://schemas.microsoft.com/office/powerpoint/2010/main" val="352741987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254</TotalTime>
  <Words>780</Words>
  <Application>Microsoft Macintosh PowerPoint</Application>
  <PresentationFormat>Widescreen</PresentationFormat>
  <Paragraphs>67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Arial</vt:lpstr>
      <vt:lpstr>Gill Sans MT</vt:lpstr>
      <vt:lpstr>Parcel</vt:lpstr>
      <vt:lpstr>ORIENTALISM ΟΡΙΕΝΤΑΛΙΣΜΟΣ </vt:lpstr>
      <vt:lpstr>ΟΡΙΕΝΤΑΛΙΣΜΟΣ τι σημαινει;</vt:lpstr>
      <vt:lpstr>ΟΡΙΕΝΤΑΛΙΣΜΟΣ EDWArd said</vt:lpstr>
      <vt:lpstr>EDWArd said orientalism</vt:lpstr>
      <vt:lpstr>EDWArd said orientalism</vt:lpstr>
      <vt:lpstr>PowerPoint Presentation</vt:lpstr>
      <vt:lpstr>Orientalism (1978) Edward Said</vt:lpstr>
      <vt:lpstr>Orientalism (1978) Edward Said</vt:lpstr>
      <vt:lpstr>Orientalism (1978) Edward Said</vt:lpstr>
      <vt:lpstr>Orientalism (1978) Edward Said</vt:lpstr>
      <vt:lpstr>Αποικιοκρατια </vt:lpstr>
      <vt:lpstr>EDWArd said orientalism</vt:lpstr>
      <vt:lpstr>Post-colonial studies  μετα-αποικιακες σπουδες</vt:lpstr>
      <vt:lpstr>Post-colonial studies  μετα-αποικιακες σπουδες</vt:lpstr>
      <vt:lpstr>Post-colonial studies  μετα-αποικιακες σπουδες</vt:lpstr>
      <vt:lpstr>Κόσμοι θανάτου </vt:lpstr>
      <vt:lpstr>Νεκροπολιτικές πρακτικές (Necropolitics) </vt:lpstr>
      <vt:lpstr>Νεκροπολιτικές πρακτικές (Necropolitics)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Καρακάντζα Ευφημία</dc:creator>
  <cp:lastModifiedBy>Καρακάντζα Ευφημία</cp:lastModifiedBy>
  <cp:revision>8</cp:revision>
  <dcterms:created xsi:type="dcterms:W3CDTF">2026-02-10T14:34:27Z</dcterms:created>
  <dcterms:modified xsi:type="dcterms:W3CDTF">2026-02-19T12:07:17Z</dcterms:modified>
</cp:coreProperties>
</file>