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78" r:id="rId8"/>
    <p:sldId id="279" r:id="rId9"/>
    <p:sldId id="280" r:id="rId10"/>
    <p:sldId id="262" r:id="rId11"/>
    <p:sldId id="266" r:id="rId12"/>
    <p:sldId id="263" r:id="rId13"/>
    <p:sldId id="264" r:id="rId14"/>
    <p:sldId id="265" r:id="rId15"/>
    <p:sldId id="267" r:id="rId16"/>
    <p:sldId id="268" r:id="rId17"/>
    <p:sldId id="269" r:id="rId18"/>
    <p:sldId id="273" r:id="rId19"/>
    <p:sldId id="270" r:id="rId20"/>
    <p:sldId id="271" r:id="rId21"/>
    <p:sldId id="272" r:id="rId22"/>
    <p:sldId id="274" r:id="rId23"/>
    <p:sldId id="275" r:id="rId24"/>
    <p:sldId id="276" r:id="rId25"/>
    <p:sldId id="277"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78"/>
    <p:restoredTop sz="94687"/>
  </p:normalViewPr>
  <p:slideViewPr>
    <p:cSldViewPr snapToGrid="0">
      <p:cViewPr varScale="1">
        <p:scale>
          <a:sx n="104" d="100"/>
          <a:sy n="104" d="100"/>
        </p:scale>
        <p:origin x="56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4/23/26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4/23/26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4/23/26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4/23/26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4/23/26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4/23/26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4/23/26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4/23/26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4/23/26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4/23/26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4/23/26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4/23/26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PSabBa9IWY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5F316-11D0-9298-BCFB-4A0E6ADAEDA9}"/>
              </a:ext>
            </a:extLst>
          </p:cNvPr>
          <p:cNvSpPr>
            <a:spLocks noGrp="1"/>
          </p:cNvSpPr>
          <p:nvPr>
            <p:ph type="ctrTitle"/>
          </p:nvPr>
        </p:nvSpPr>
        <p:spPr/>
        <p:txBody>
          <a:bodyPr/>
          <a:lstStyle/>
          <a:p>
            <a:r>
              <a:rPr lang="el-GR" dirty="0"/>
              <a:t>Επισκέφτηκα το Άουσβιτς … </a:t>
            </a:r>
            <a:endParaRPr lang="en-GR" dirty="0"/>
          </a:p>
        </p:txBody>
      </p:sp>
      <p:sp>
        <p:nvSpPr>
          <p:cNvPr id="3" name="Subtitle 2">
            <a:extLst>
              <a:ext uri="{FF2B5EF4-FFF2-40B4-BE49-F238E27FC236}">
                <a16:creationId xmlns:a16="http://schemas.microsoft.com/office/drawing/2014/main" id="{F355F709-4A30-A9FB-47CE-913DF4B4C334}"/>
              </a:ext>
            </a:extLst>
          </p:cNvPr>
          <p:cNvSpPr>
            <a:spLocks noGrp="1"/>
          </p:cNvSpPr>
          <p:nvPr>
            <p:ph type="subTitle" idx="1"/>
          </p:nvPr>
        </p:nvSpPr>
        <p:spPr/>
        <p:txBody>
          <a:bodyPr/>
          <a:lstStyle/>
          <a:p>
            <a:endParaRPr lang="el-GR" dirty="0"/>
          </a:p>
          <a:p>
            <a:r>
              <a:rPr lang="el-GR" dirty="0"/>
              <a:t>ΚΡΑΚΟΒΙΑ </a:t>
            </a:r>
            <a:endParaRPr lang="en-GR" dirty="0"/>
          </a:p>
        </p:txBody>
      </p:sp>
    </p:spTree>
    <p:extLst>
      <p:ext uri="{BB962C8B-B14F-4D97-AF65-F5344CB8AC3E}">
        <p14:creationId xmlns:p14="http://schemas.microsoft.com/office/powerpoint/2010/main" val="284410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989C6D-B7C2-50D0-09E0-1F7B8D5D348F}"/>
              </a:ext>
            </a:extLst>
          </p:cNvPr>
          <p:cNvPicPr>
            <a:picLocks noGrp="1" noChangeAspect="1"/>
          </p:cNvPicPr>
          <p:nvPr>
            <p:ph idx="1"/>
          </p:nvPr>
        </p:nvPicPr>
        <p:blipFill>
          <a:blip r:embed="rId2"/>
          <a:srcRect t="33687" b="24126"/>
          <a:stretch>
            <a:fillRect/>
          </a:stretch>
        </p:blipFill>
        <p:spPr>
          <a:xfrm>
            <a:off x="20" y="10"/>
            <a:ext cx="12191980" cy="6857990"/>
          </a:xfrm>
          <a:prstGeom prst="rect">
            <a:avLst/>
          </a:prstGeom>
        </p:spPr>
      </p:pic>
    </p:spTree>
    <p:extLst>
      <p:ext uri="{BB962C8B-B14F-4D97-AF65-F5344CB8AC3E}">
        <p14:creationId xmlns:p14="http://schemas.microsoft.com/office/powerpoint/2010/main" val="47220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5FA81D-4FF1-8C37-D7F3-3C311F2A6A5A}"/>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CD750F9-C8CA-AC99-8455-244FC0E95353}"/>
              </a:ext>
            </a:extLst>
          </p:cNvPr>
          <p:cNvPicPr>
            <a:picLocks noGrp="1" noChangeAspect="1"/>
          </p:cNvPicPr>
          <p:nvPr>
            <p:ph idx="1"/>
          </p:nvPr>
        </p:nvPicPr>
        <p:blipFill>
          <a:blip r:embed="rId2"/>
          <a:srcRect l="3477" r="5975"/>
          <a:stretch>
            <a:fillRect/>
          </a:stretch>
        </p:blipFill>
        <p:spPr>
          <a:xfrm>
            <a:off x="6636024" y="640080"/>
            <a:ext cx="3574248" cy="5263134"/>
          </a:xfrm>
          <a:prstGeom prst="rect">
            <a:avLst/>
          </a:prstGeom>
        </p:spPr>
      </p:pic>
    </p:spTree>
    <p:extLst>
      <p:ext uri="{BB962C8B-B14F-4D97-AF65-F5344CB8AC3E}">
        <p14:creationId xmlns:p14="http://schemas.microsoft.com/office/powerpoint/2010/main" val="475277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04E1-2842-EC3F-A46A-96B6D3163CF8}"/>
              </a:ext>
            </a:extLst>
          </p:cNvPr>
          <p:cNvSpPr>
            <a:spLocks noGrp="1"/>
          </p:cNvSpPr>
          <p:nvPr>
            <p:ph type="title"/>
          </p:nvPr>
        </p:nvSpPr>
        <p:spPr>
          <a:xfrm>
            <a:off x="804670" y="978776"/>
            <a:ext cx="3044953" cy="1174991"/>
          </a:xfrm>
        </p:spPr>
        <p:txBody>
          <a:bodyPr>
            <a:normAutofit/>
          </a:bodyPr>
          <a:lstStyle/>
          <a:p>
            <a:endParaRPr lang="en-GR" sz="2000"/>
          </a:p>
        </p:txBody>
      </p:sp>
      <p:sp>
        <p:nvSpPr>
          <p:cNvPr id="9" name="Content Placeholder 8">
            <a:extLst>
              <a:ext uri="{FF2B5EF4-FFF2-40B4-BE49-F238E27FC236}">
                <a16:creationId xmlns:a16="http://schemas.microsoft.com/office/drawing/2014/main" id="{70027F1B-6EDF-6A38-E0DD-407911233174}"/>
              </a:ext>
            </a:extLst>
          </p:cNvPr>
          <p:cNvSpPr>
            <a:spLocks noGrp="1"/>
          </p:cNvSpPr>
          <p:nvPr>
            <p:ph idx="1"/>
          </p:nvPr>
        </p:nvSpPr>
        <p:spPr>
          <a:xfrm>
            <a:off x="804670" y="2640692"/>
            <a:ext cx="3044952" cy="3255252"/>
          </a:xfrm>
        </p:spPr>
        <p:txBody>
          <a:bodyPr>
            <a:normAutofit/>
          </a:bodyPr>
          <a:lstStyle/>
          <a:p>
            <a:endParaRPr lang="en-US" sz="1600"/>
          </a:p>
        </p:txBody>
      </p:sp>
      <p:pic>
        <p:nvPicPr>
          <p:cNvPr id="5" name="Content Placeholder 4">
            <a:extLst>
              <a:ext uri="{FF2B5EF4-FFF2-40B4-BE49-F238E27FC236}">
                <a16:creationId xmlns:a16="http://schemas.microsoft.com/office/drawing/2014/main" id="{44ACD413-EE7F-1C31-9B9D-AFB745B41457}"/>
              </a:ext>
            </a:extLst>
          </p:cNvPr>
          <p:cNvPicPr>
            <a:picLocks noChangeAspect="1"/>
          </p:cNvPicPr>
          <p:nvPr/>
        </p:nvPicPr>
        <p:blipFill>
          <a:blip r:embed="rId2"/>
          <a:srcRect r="1" b="31764"/>
          <a:stretch>
            <a:fillRect/>
          </a:stretch>
        </p:blipFill>
        <p:spPr>
          <a:xfrm>
            <a:off x="4654296" y="10"/>
            <a:ext cx="7537704" cy="6857990"/>
          </a:xfrm>
          <a:prstGeom prst="rect">
            <a:avLst/>
          </a:prstGeom>
        </p:spPr>
      </p:pic>
    </p:spTree>
    <p:extLst>
      <p:ext uri="{BB962C8B-B14F-4D97-AF65-F5344CB8AC3E}">
        <p14:creationId xmlns:p14="http://schemas.microsoft.com/office/powerpoint/2010/main" val="357959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CD9268D-4F05-3DAC-5F0A-0750CE21C9C1}"/>
              </a:ext>
            </a:extLst>
          </p:cNvPr>
          <p:cNvPicPr>
            <a:picLocks noGrp="1" noChangeAspect="1"/>
          </p:cNvPicPr>
          <p:nvPr>
            <p:ph idx="1"/>
          </p:nvPr>
        </p:nvPicPr>
        <p:blipFill>
          <a:blip r:embed="rId2"/>
          <a:srcRect t="14661" b="10339"/>
          <a:stretch>
            <a:fillRect/>
          </a:stretch>
        </p:blipFill>
        <p:spPr>
          <a:xfrm>
            <a:off x="20" y="10"/>
            <a:ext cx="12191980" cy="6857990"/>
          </a:xfrm>
          <a:prstGeom prst="rect">
            <a:avLst/>
          </a:prstGeom>
        </p:spPr>
      </p:pic>
    </p:spTree>
    <p:extLst>
      <p:ext uri="{BB962C8B-B14F-4D97-AF65-F5344CB8AC3E}">
        <p14:creationId xmlns:p14="http://schemas.microsoft.com/office/powerpoint/2010/main" val="170998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605C21-4BB5-D536-3444-8B1E681E0A56}"/>
              </a:ext>
            </a:extLst>
          </p:cNvPr>
          <p:cNvPicPr>
            <a:picLocks noGrp="1" noChangeAspect="1"/>
          </p:cNvPicPr>
          <p:nvPr>
            <p:ph idx="1"/>
          </p:nvPr>
        </p:nvPicPr>
        <p:blipFill>
          <a:blip r:embed="rId2"/>
          <a:srcRect t="6376" b="18625"/>
          <a:stretch>
            <a:fillRect/>
          </a:stretch>
        </p:blipFill>
        <p:spPr>
          <a:xfrm>
            <a:off x="20" y="10"/>
            <a:ext cx="12191980" cy="6857990"/>
          </a:xfrm>
          <a:prstGeom prst="rect">
            <a:avLst/>
          </a:prstGeom>
        </p:spPr>
      </p:pic>
    </p:spTree>
    <p:extLst>
      <p:ext uri="{BB962C8B-B14F-4D97-AF65-F5344CB8AC3E}">
        <p14:creationId xmlns:p14="http://schemas.microsoft.com/office/powerpoint/2010/main" val="971693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8377C8-80BD-6376-3E18-50B2EC1EB6E5}"/>
              </a:ext>
            </a:extLst>
          </p:cNvPr>
          <p:cNvPicPr>
            <a:picLocks noGrp="1" noChangeAspect="1"/>
          </p:cNvPicPr>
          <p:nvPr>
            <p:ph idx="1"/>
          </p:nvPr>
        </p:nvPicPr>
        <p:blipFill>
          <a:blip r:embed="rId2"/>
          <a:srcRect t="51" b="24949"/>
          <a:stretch>
            <a:fillRect/>
          </a:stretch>
        </p:blipFill>
        <p:spPr>
          <a:xfrm>
            <a:off x="20" y="10"/>
            <a:ext cx="12191980" cy="6857990"/>
          </a:xfrm>
          <a:prstGeom prst="rect">
            <a:avLst/>
          </a:prstGeom>
        </p:spPr>
      </p:pic>
    </p:spTree>
    <p:extLst>
      <p:ext uri="{BB962C8B-B14F-4D97-AF65-F5344CB8AC3E}">
        <p14:creationId xmlns:p14="http://schemas.microsoft.com/office/powerpoint/2010/main" val="496078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E325E0-59C0-663E-E7C1-01AE9D9E4421}"/>
              </a:ext>
            </a:extLst>
          </p:cNvPr>
          <p:cNvPicPr>
            <a:picLocks noGrp="1" noChangeAspect="1"/>
          </p:cNvPicPr>
          <p:nvPr>
            <p:ph idx="1"/>
          </p:nvPr>
        </p:nvPicPr>
        <p:blipFill>
          <a:blip r:embed="rId2"/>
          <a:srcRect t="13163" b="11837"/>
          <a:stretch>
            <a:fillRect/>
          </a:stretch>
        </p:blipFill>
        <p:spPr>
          <a:xfrm>
            <a:off x="20" y="10"/>
            <a:ext cx="12191980" cy="6857990"/>
          </a:xfrm>
          <a:prstGeom prst="rect">
            <a:avLst/>
          </a:prstGeom>
        </p:spPr>
      </p:pic>
    </p:spTree>
    <p:extLst>
      <p:ext uri="{BB962C8B-B14F-4D97-AF65-F5344CB8AC3E}">
        <p14:creationId xmlns:p14="http://schemas.microsoft.com/office/powerpoint/2010/main" val="3193698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FCDD70-4AE7-D174-CAA8-6769975FE71D}"/>
              </a:ext>
            </a:extLst>
          </p:cNvPr>
          <p:cNvPicPr>
            <a:picLocks noGrp="1" noChangeAspect="1"/>
          </p:cNvPicPr>
          <p:nvPr>
            <p:ph idx="1"/>
          </p:nvPr>
        </p:nvPicPr>
        <p:blipFill>
          <a:blip r:embed="rId2"/>
          <a:srcRect l="21899" r="35913"/>
          <a:stretch>
            <a:fillRect/>
          </a:stretch>
        </p:blipFill>
        <p:spPr>
          <a:xfrm rot="5400000">
            <a:off x="2667000" y="-2667000"/>
            <a:ext cx="6858000" cy="12192000"/>
          </a:xfrm>
          <a:prstGeom prst="rect">
            <a:avLst/>
          </a:prstGeom>
        </p:spPr>
      </p:pic>
    </p:spTree>
    <p:extLst>
      <p:ext uri="{BB962C8B-B14F-4D97-AF65-F5344CB8AC3E}">
        <p14:creationId xmlns:p14="http://schemas.microsoft.com/office/powerpoint/2010/main" val="237723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825B9B-AC5C-041D-3195-08895EED3995}"/>
              </a:ext>
            </a:extLst>
          </p:cNvPr>
          <p:cNvPicPr>
            <a:picLocks noGrp="1" noChangeAspect="1"/>
          </p:cNvPicPr>
          <p:nvPr>
            <p:ph idx="1"/>
          </p:nvPr>
        </p:nvPicPr>
        <p:blipFill>
          <a:blip r:embed="rId2"/>
          <a:srcRect t="6829" b="18171"/>
          <a:stretch>
            <a:fillRect/>
          </a:stretch>
        </p:blipFill>
        <p:spPr>
          <a:xfrm>
            <a:off x="20" y="10"/>
            <a:ext cx="12191980" cy="6857990"/>
          </a:xfrm>
          <a:prstGeom prst="rect">
            <a:avLst/>
          </a:prstGeom>
        </p:spPr>
      </p:pic>
    </p:spTree>
    <p:extLst>
      <p:ext uri="{BB962C8B-B14F-4D97-AF65-F5344CB8AC3E}">
        <p14:creationId xmlns:p14="http://schemas.microsoft.com/office/powerpoint/2010/main" val="1638505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E4EF069-6586-A898-FAE5-C76F5C6D4707}"/>
              </a:ext>
            </a:extLst>
          </p:cNvPr>
          <p:cNvPicPr>
            <a:picLocks noGrp="1" noChangeAspect="1"/>
          </p:cNvPicPr>
          <p:nvPr>
            <p:ph idx="1"/>
          </p:nvPr>
        </p:nvPicPr>
        <p:blipFill>
          <a:blip r:embed="rId2"/>
          <a:srcRect l="15123" r="42689"/>
          <a:stretch>
            <a:fillRect/>
          </a:stretch>
        </p:blipFill>
        <p:spPr>
          <a:xfrm rot="5400000">
            <a:off x="2667000" y="-2667000"/>
            <a:ext cx="6858000" cy="12192000"/>
          </a:xfrm>
          <a:prstGeom prst="rect">
            <a:avLst/>
          </a:prstGeom>
        </p:spPr>
      </p:pic>
    </p:spTree>
    <p:extLst>
      <p:ext uri="{BB962C8B-B14F-4D97-AF65-F5344CB8AC3E}">
        <p14:creationId xmlns:p14="http://schemas.microsoft.com/office/powerpoint/2010/main" val="404868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CF24C-E560-4C35-B774-C4586FCB078C}"/>
              </a:ext>
            </a:extLst>
          </p:cNvPr>
          <p:cNvSpPr>
            <a:spLocks noGrp="1"/>
          </p:cNvSpPr>
          <p:nvPr>
            <p:ph type="title"/>
          </p:nvPr>
        </p:nvSpPr>
        <p:spPr>
          <a:xfrm>
            <a:off x="6900672" y="978776"/>
            <a:ext cx="4486656" cy="1174991"/>
          </a:xfrm>
        </p:spPr>
        <p:txBody>
          <a:bodyPr vert="horz" lIns="182880" tIns="182880" rIns="182880" bIns="182880" rtlCol="0">
            <a:normAutofit/>
          </a:bodyPr>
          <a:lstStyle/>
          <a:p>
            <a:r>
              <a:rPr lang="el-GR" sz="2400" kern="1200" cap="all" spc="200" baseline="0" dirty="0" err="1">
                <a:latin typeface="+mj-lt"/>
                <a:ea typeface="+mj-ea"/>
                <a:cs typeface="+mj-cs"/>
              </a:rPr>
              <a:t>Στρατοπεδ</a:t>
            </a:r>
            <a:r>
              <a:rPr lang="en-US" sz="2400" kern="1200" cap="all" spc="200" baseline="0" dirty="0">
                <a:latin typeface="+mj-lt"/>
                <a:ea typeface="+mj-ea"/>
                <a:cs typeface="+mj-cs"/>
              </a:rPr>
              <a:t>A</a:t>
            </a:r>
            <a:r>
              <a:rPr lang="el-GR" sz="2400" kern="1200" cap="all" spc="200" baseline="0" dirty="0">
                <a:latin typeface="+mj-lt"/>
                <a:ea typeface="+mj-ea"/>
                <a:cs typeface="+mj-cs"/>
              </a:rPr>
              <a:t> </a:t>
            </a:r>
            <a:r>
              <a:rPr lang="el-GR" sz="2400" kern="1200" cap="all" spc="200" baseline="0" dirty="0" err="1">
                <a:latin typeface="+mj-lt"/>
                <a:ea typeface="+mj-ea"/>
                <a:cs typeface="+mj-cs"/>
              </a:rPr>
              <a:t>εξοντωσης</a:t>
            </a:r>
            <a:r>
              <a:rPr lang="el-GR" sz="2400" kern="1200" cap="all" spc="200" baseline="0" dirty="0">
                <a:latin typeface="+mj-lt"/>
                <a:ea typeface="+mj-ea"/>
                <a:cs typeface="+mj-cs"/>
              </a:rPr>
              <a:t> </a:t>
            </a:r>
            <a:endParaRPr lang="en-US" sz="2400" kern="1200" cap="all" spc="200" baseline="0" dirty="0">
              <a:latin typeface="+mj-lt"/>
              <a:ea typeface="+mj-ea"/>
              <a:cs typeface="+mj-cs"/>
            </a:endParaRPr>
          </a:p>
        </p:txBody>
      </p:sp>
      <p:pic>
        <p:nvPicPr>
          <p:cNvPr id="5" name="Content Placeholder 4">
            <a:extLst>
              <a:ext uri="{FF2B5EF4-FFF2-40B4-BE49-F238E27FC236}">
                <a16:creationId xmlns:a16="http://schemas.microsoft.com/office/drawing/2014/main" id="{43638D8F-402C-9368-73BB-5682904D7A89}"/>
              </a:ext>
            </a:extLst>
          </p:cNvPr>
          <p:cNvPicPr>
            <a:picLocks noChangeAspect="1"/>
          </p:cNvPicPr>
          <p:nvPr/>
        </p:nvPicPr>
        <p:blipFill>
          <a:blip r:embed="rId2"/>
          <a:srcRect l="11248"/>
          <a:stretch>
            <a:fillRect/>
          </a:stretch>
        </p:blipFill>
        <p:spPr>
          <a:xfrm>
            <a:off x="0" y="296572"/>
            <a:ext cx="6086621" cy="6857990"/>
          </a:xfrm>
          <a:prstGeom prst="rect">
            <a:avLst/>
          </a:prstGeom>
        </p:spPr>
      </p:pic>
      <p:sp>
        <p:nvSpPr>
          <p:cNvPr id="9" name="Content Placeholder 8">
            <a:extLst>
              <a:ext uri="{FF2B5EF4-FFF2-40B4-BE49-F238E27FC236}">
                <a16:creationId xmlns:a16="http://schemas.microsoft.com/office/drawing/2014/main" id="{17BDFFE3-6668-09E8-7DD1-160423B27BF4}"/>
              </a:ext>
            </a:extLst>
          </p:cNvPr>
          <p:cNvSpPr>
            <a:spLocks noGrp="1"/>
          </p:cNvSpPr>
          <p:nvPr>
            <p:ph idx="1"/>
          </p:nvPr>
        </p:nvSpPr>
        <p:spPr>
          <a:xfrm>
            <a:off x="6900672" y="2640692"/>
            <a:ext cx="4486656" cy="3255252"/>
          </a:xfrm>
        </p:spPr>
        <p:txBody>
          <a:bodyPr>
            <a:normAutofit/>
          </a:bodyPr>
          <a:lstStyle/>
          <a:p>
            <a:endParaRPr lang="el-GR" dirty="0"/>
          </a:p>
          <a:p>
            <a:endParaRPr lang="en-US" sz="2800" dirty="0"/>
          </a:p>
          <a:p>
            <a:r>
              <a:rPr lang="en-US" sz="2800" dirty="0"/>
              <a:t>AUSCHWITZ-BIRKENAU</a:t>
            </a:r>
          </a:p>
        </p:txBody>
      </p:sp>
    </p:spTree>
    <p:extLst>
      <p:ext uri="{BB962C8B-B14F-4D97-AF65-F5344CB8AC3E}">
        <p14:creationId xmlns:p14="http://schemas.microsoft.com/office/powerpoint/2010/main" val="3525937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33E7E2-ADC6-ADD0-17DA-26B78FCA0F85}"/>
              </a:ext>
            </a:extLst>
          </p:cNvPr>
          <p:cNvPicPr>
            <a:picLocks noGrp="1" noChangeAspect="1"/>
          </p:cNvPicPr>
          <p:nvPr>
            <p:ph idx="1"/>
          </p:nvPr>
        </p:nvPicPr>
        <p:blipFill>
          <a:blip r:embed="rId2"/>
          <a:srcRect l="15123" r="42689"/>
          <a:stretch>
            <a:fillRect/>
          </a:stretch>
        </p:blipFill>
        <p:spPr>
          <a:xfrm rot="5400000">
            <a:off x="2667000" y="-2667000"/>
            <a:ext cx="6858000" cy="12192000"/>
          </a:xfrm>
          <a:prstGeom prst="rect">
            <a:avLst/>
          </a:prstGeom>
        </p:spPr>
      </p:pic>
    </p:spTree>
    <p:extLst>
      <p:ext uri="{BB962C8B-B14F-4D97-AF65-F5344CB8AC3E}">
        <p14:creationId xmlns:p14="http://schemas.microsoft.com/office/powerpoint/2010/main" val="423643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30C047-1744-A3B6-3257-218169E2AE04}"/>
              </a:ext>
            </a:extLst>
          </p:cNvPr>
          <p:cNvPicPr>
            <a:picLocks noGrp="1" noChangeAspect="1"/>
          </p:cNvPicPr>
          <p:nvPr>
            <p:ph idx="1"/>
          </p:nvPr>
        </p:nvPicPr>
        <p:blipFill>
          <a:blip r:embed="rId2"/>
          <a:srcRect t="40443" b="17370"/>
          <a:stretch>
            <a:fillRect/>
          </a:stretch>
        </p:blipFill>
        <p:spPr>
          <a:xfrm>
            <a:off x="20" y="10"/>
            <a:ext cx="12191980" cy="6857990"/>
          </a:xfrm>
          <a:prstGeom prst="rect">
            <a:avLst/>
          </a:prstGeom>
        </p:spPr>
      </p:pic>
    </p:spTree>
    <p:extLst>
      <p:ext uri="{BB962C8B-B14F-4D97-AF65-F5344CB8AC3E}">
        <p14:creationId xmlns:p14="http://schemas.microsoft.com/office/powerpoint/2010/main" val="234742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564132-8BC4-604C-ECEA-7603CD25273B}"/>
              </a:ext>
            </a:extLst>
          </p:cNvPr>
          <p:cNvPicPr>
            <a:picLocks noGrp="1" noChangeAspect="1"/>
          </p:cNvPicPr>
          <p:nvPr>
            <p:ph idx="1"/>
          </p:nvPr>
        </p:nvPicPr>
        <p:blipFill>
          <a:blip r:embed="rId2"/>
          <a:srcRect t="4705" b="20295"/>
          <a:stretch>
            <a:fillRect/>
          </a:stretch>
        </p:blipFill>
        <p:spPr>
          <a:xfrm>
            <a:off x="20" y="10"/>
            <a:ext cx="12191980" cy="6857990"/>
          </a:xfrm>
          <a:prstGeom prst="rect">
            <a:avLst/>
          </a:prstGeom>
        </p:spPr>
      </p:pic>
    </p:spTree>
    <p:extLst>
      <p:ext uri="{BB962C8B-B14F-4D97-AF65-F5344CB8AC3E}">
        <p14:creationId xmlns:p14="http://schemas.microsoft.com/office/powerpoint/2010/main" val="1467294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0B085D-0492-96FA-0536-2A6392810B9C}"/>
              </a:ext>
            </a:extLst>
          </p:cNvPr>
          <p:cNvPicPr>
            <a:picLocks noGrp="1" noChangeAspect="1"/>
          </p:cNvPicPr>
          <p:nvPr>
            <p:ph idx="1"/>
          </p:nvPr>
        </p:nvPicPr>
        <p:blipFill>
          <a:blip r:embed="rId2"/>
          <a:srcRect t="14613" b="43199"/>
          <a:stretch>
            <a:fillRect/>
          </a:stretch>
        </p:blipFill>
        <p:spPr>
          <a:xfrm>
            <a:off x="20" y="10"/>
            <a:ext cx="12191980" cy="6857990"/>
          </a:xfrm>
          <a:prstGeom prst="rect">
            <a:avLst/>
          </a:prstGeom>
        </p:spPr>
      </p:pic>
    </p:spTree>
    <p:extLst>
      <p:ext uri="{BB962C8B-B14F-4D97-AF65-F5344CB8AC3E}">
        <p14:creationId xmlns:p14="http://schemas.microsoft.com/office/powerpoint/2010/main" val="3659490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2A380C-4CBD-551F-43D3-2A0ABA2BE11F}"/>
              </a:ext>
            </a:extLst>
          </p:cNvPr>
          <p:cNvPicPr>
            <a:picLocks noGrp="1" noChangeAspect="1"/>
          </p:cNvPicPr>
          <p:nvPr>
            <p:ph idx="1"/>
          </p:nvPr>
        </p:nvPicPr>
        <p:blipFill>
          <a:blip r:embed="rId2"/>
          <a:srcRect t="22795" b="35017"/>
          <a:stretch>
            <a:fillRect/>
          </a:stretch>
        </p:blipFill>
        <p:spPr>
          <a:xfrm>
            <a:off x="20" y="10"/>
            <a:ext cx="12191980" cy="6857990"/>
          </a:xfrm>
          <a:prstGeom prst="rect">
            <a:avLst/>
          </a:prstGeom>
        </p:spPr>
      </p:pic>
    </p:spTree>
    <p:extLst>
      <p:ext uri="{BB962C8B-B14F-4D97-AF65-F5344CB8AC3E}">
        <p14:creationId xmlns:p14="http://schemas.microsoft.com/office/powerpoint/2010/main" val="1553137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49CD78-2CAC-630E-BCBB-36B7FE0AB31F}"/>
              </a:ext>
            </a:extLst>
          </p:cNvPr>
          <p:cNvPicPr>
            <a:picLocks noGrp="1" noChangeAspect="1"/>
          </p:cNvPicPr>
          <p:nvPr>
            <p:ph idx="1"/>
          </p:nvPr>
        </p:nvPicPr>
        <p:blipFill>
          <a:blip r:embed="rId2"/>
          <a:srcRect t="13868" b="43945"/>
          <a:stretch>
            <a:fillRect/>
          </a:stretch>
        </p:blipFill>
        <p:spPr>
          <a:xfrm>
            <a:off x="20" y="10"/>
            <a:ext cx="12191980" cy="6857990"/>
          </a:xfrm>
          <a:prstGeom prst="rect">
            <a:avLst/>
          </a:prstGeom>
        </p:spPr>
      </p:pic>
    </p:spTree>
    <p:extLst>
      <p:ext uri="{BB962C8B-B14F-4D97-AF65-F5344CB8AC3E}">
        <p14:creationId xmlns:p14="http://schemas.microsoft.com/office/powerpoint/2010/main" val="248443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F7624-F6A0-1EAE-C247-462C345F615A}"/>
              </a:ext>
            </a:extLst>
          </p:cNvPr>
          <p:cNvSpPr>
            <a:spLocks noGrp="1"/>
          </p:cNvSpPr>
          <p:nvPr>
            <p:ph type="title"/>
          </p:nvPr>
        </p:nvSpPr>
        <p:spPr/>
        <p:txBody>
          <a:bodyPr/>
          <a:lstStyle/>
          <a:p>
            <a:endParaRPr lang="en-GR"/>
          </a:p>
        </p:txBody>
      </p:sp>
      <p:sp>
        <p:nvSpPr>
          <p:cNvPr id="3" name="Content Placeholder 2">
            <a:extLst>
              <a:ext uri="{FF2B5EF4-FFF2-40B4-BE49-F238E27FC236}">
                <a16:creationId xmlns:a16="http://schemas.microsoft.com/office/drawing/2014/main" id="{F6BBBADF-34E8-9AC1-AA88-6F5A9C835AA9}"/>
              </a:ext>
            </a:extLst>
          </p:cNvPr>
          <p:cNvSpPr>
            <a:spLocks noGrp="1"/>
          </p:cNvSpPr>
          <p:nvPr>
            <p:ph idx="1"/>
          </p:nvPr>
        </p:nvSpPr>
        <p:spPr/>
        <p:txBody>
          <a:bodyPr/>
          <a:lstStyle/>
          <a:p>
            <a:endParaRPr lang="en-US" dirty="0"/>
          </a:p>
          <a:p>
            <a:r>
              <a:rPr lang="el-GR" dirty="0"/>
              <a:t>Ένα μέρος του στρατοπέδου ήταν ξεχωριστό στρατόπεδο γυναικών. Σε άλλο μέρος (με την ονομασία "</a:t>
            </a:r>
            <a:r>
              <a:rPr lang="en-GB" dirty="0"/>
              <a:t>Kanada") </a:t>
            </a:r>
            <a:r>
              <a:rPr lang="el-GR" dirty="0"/>
              <a:t>γινόταν η ταξινόμηση και συλλογή της περιουσίας των δολοφονημένων φυλακισμένων, για να παραδοθεί κατόπιν στη γερμανική κυβέρνηση. Πολλοί </a:t>
            </a:r>
            <a:r>
              <a:rPr lang="el-GR" dirty="0" err="1"/>
              <a:t>γερμανοί</a:t>
            </a:r>
            <a:r>
              <a:rPr lang="el-GR" dirty="0"/>
              <a:t> αξιωματικοί και στρατιώτες της </a:t>
            </a:r>
            <a:r>
              <a:rPr lang="en-GB" dirty="0"/>
              <a:t>SS, </a:t>
            </a:r>
            <a:r>
              <a:rPr lang="el-GR" dirty="0"/>
              <a:t>ωστόσο, έκλεβαν και κατακρατούσαν αντικείμενα από την αποθήκη.</a:t>
            </a:r>
          </a:p>
          <a:p>
            <a:endParaRPr lang="el-GR" dirty="0"/>
          </a:p>
          <a:p>
            <a:endParaRPr lang="en-GR" dirty="0"/>
          </a:p>
        </p:txBody>
      </p:sp>
    </p:spTree>
    <p:extLst>
      <p:ext uri="{BB962C8B-B14F-4D97-AF65-F5344CB8AC3E}">
        <p14:creationId xmlns:p14="http://schemas.microsoft.com/office/powerpoint/2010/main" val="3198041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8329-C1B1-D78E-A640-D3E43649C071}"/>
              </a:ext>
            </a:extLst>
          </p:cNvPr>
          <p:cNvSpPr>
            <a:spLocks noGrp="1"/>
          </p:cNvSpPr>
          <p:nvPr>
            <p:ph type="title"/>
          </p:nvPr>
        </p:nvSpPr>
        <p:spPr/>
        <p:txBody>
          <a:bodyPr/>
          <a:lstStyle/>
          <a:p>
            <a:endParaRPr lang="en-GR"/>
          </a:p>
        </p:txBody>
      </p:sp>
      <p:sp>
        <p:nvSpPr>
          <p:cNvPr id="3" name="Content Placeholder 2">
            <a:extLst>
              <a:ext uri="{FF2B5EF4-FFF2-40B4-BE49-F238E27FC236}">
                <a16:creationId xmlns:a16="http://schemas.microsoft.com/office/drawing/2014/main" id="{FDDA7FF0-F2CB-CB54-448A-A504679B63D4}"/>
              </a:ext>
            </a:extLst>
          </p:cNvPr>
          <p:cNvSpPr>
            <a:spLocks noGrp="1"/>
          </p:cNvSpPr>
          <p:nvPr>
            <p:ph idx="1"/>
          </p:nvPr>
        </p:nvSpPr>
        <p:spPr/>
        <p:txBody>
          <a:bodyPr/>
          <a:lstStyle/>
          <a:p>
            <a:endParaRPr lang="en-US" dirty="0"/>
          </a:p>
          <a:p>
            <a:r>
              <a:rPr lang="el-GR" dirty="0"/>
              <a:t>Στο Άουσβιτς ΙΙ </a:t>
            </a:r>
            <a:r>
              <a:rPr lang="el-GR" dirty="0" err="1"/>
              <a:t>Μπίρκεναου</a:t>
            </a:r>
            <a:r>
              <a:rPr lang="el-GR" dirty="0"/>
              <a:t> υπήρχαν σε έξι κτίρια - θάλαμοι αερίων, οι οποίοι δεν λειτουργούσαν όλοι συγχρόνως. Μέχρι το καλοκαίρι του 1943 χτίστηκαν και ενεργοποιήθηκαν τέσσερα κρεματόρια, τα οποία διέθεταν θαλάμους αερίων έκτασης 100 τ.μ. και άνω. Τέσσερις εταιρίες είχαν αναλάβει την οικοδόμηση των </a:t>
            </a:r>
            <a:r>
              <a:rPr lang="el-GR" dirty="0" err="1"/>
              <a:t>κρεματορίων</a:t>
            </a:r>
            <a:r>
              <a:rPr lang="el-GR" dirty="0"/>
              <a:t>. Οι αποτεφρωτήρες σχεδιάστηκαν και κατασκευάστηκαν από την εταιρία </a:t>
            </a:r>
            <a:r>
              <a:rPr lang="en-GB" dirty="0"/>
              <a:t>J. A. Topf und Söhne, </a:t>
            </a:r>
            <a:r>
              <a:rPr lang="el-GR" dirty="0"/>
              <a:t>η οποία φρόντιζε και τη συντήρησή τους.</a:t>
            </a:r>
            <a:endParaRPr lang="en-GR" dirty="0"/>
          </a:p>
        </p:txBody>
      </p:sp>
    </p:spTree>
    <p:extLst>
      <p:ext uri="{BB962C8B-B14F-4D97-AF65-F5344CB8AC3E}">
        <p14:creationId xmlns:p14="http://schemas.microsoft.com/office/powerpoint/2010/main" val="3360779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BCB7-F3F2-96B3-54CF-A7E060D79884}"/>
              </a:ext>
            </a:extLst>
          </p:cNvPr>
          <p:cNvSpPr>
            <a:spLocks noGrp="1"/>
          </p:cNvSpPr>
          <p:nvPr>
            <p:ph type="title"/>
          </p:nvPr>
        </p:nvSpPr>
        <p:spPr/>
        <p:txBody>
          <a:bodyPr/>
          <a:lstStyle/>
          <a:p>
            <a:endParaRPr lang="en-GR"/>
          </a:p>
        </p:txBody>
      </p:sp>
      <p:sp>
        <p:nvSpPr>
          <p:cNvPr id="3" name="Content Placeholder 2">
            <a:extLst>
              <a:ext uri="{FF2B5EF4-FFF2-40B4-BE49-F238E27FC236}">
                <a16:creationId xmlns:a16="http://schemas.microsoft.com/office/drawing/2014/main" id="{BEF8095C-EC46-98A8-486F-A170D514FDA7}"/>
              </a:ext>
            </a:extLst>
          </p:cNvPr>
          <p:cNvSpPr>
            <a:spLocks noGrp="1"/>
          </p:cNvSpPr>
          <p:nvPr>
            <p:ph idx="1"/>
          </p:nvPr>
        </p:nvSpPr>
        <p:spPr/>
        <p:txBody>
          <a:bodyPr/>
          <a:lstStyle/>
          <a:p>
            <a:endParaRPr lang="en-US" dirty="0"/>
          </a:p>
          <a:p>
            <a:r>
              <a:rPr lang="el-GR" dirty="0"/>
              <a:t>Μετά την εισβολή της Βέρμαχτ στην Ουγγαρία τον Μάρτιο του 1944 εκτοπίστηκαν μεταξύ Μαΐου και Ιουλίου του ίδιου έτους 440.000 Ούγγροι Εβραίοι στο Άουσβιτς ΙΙ </a:t>
            </a:r>
            <a:r>
              <a:rPr lang="el-GR" dirty="0" err="1"/>
              <a:t>Μπίρκεναου</a:t>
            </a:r>
            <a:r>
              <a:rPr lang="el-GR" dirty="0"/>
              <a:t>. Οι ικανοί για εργασία μεταφέρθηκαν σε στρατόπεδα καταναγκαστικής εργασίας, ενώ περίπου 250.000 δολοφονήθηκαν. Παρόλο που τα κρεματόρια δούλευαν αδιάκοπα, ήταν αδύνατο να αποτεφρωθούν τόσα πτώματα σε σύντομο χρόνο. Για τον λόγο αυτό, τα πτώματα των θυμάτων καίγονταν και σε ανοιχτό χώρο.</a:t>
            </a:r>
            <a:endParaRPr lang="en-GR" dirty="0"/>
          </a:p>
        </p:txBody>
      </p:sp>
    </p:spTree>
    <p:extLst>
      <p:ext uri="{BB962C8B-B14F-4D97-AF65-F5344CB8AC3E}">
        <p14:creationId xmlns:p14="http://schemas.microsoft.com/office/powerpoint/2010/main" val="311038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9E01-201A-72D4-6AC5-5D2C1F9571F9}"/>
              </a:ext>
            </a:extLst>
          </p:cNvPr>
          <p:cNvSpPr>
            <a:spLocks noGrp="1"/>
          </p:cNvSpPr>
          <p:nvPr>
            <p:ph type="title"/>
          </p:nvPr>
        </p:nvSpPr>
        <p:spPr/>
        <p:txBody>
          <a:bodyPr/>
          <a:lstStyle/>
          <a:p>
            <a:endParaRPr lang="en-GR"/>
          </a:p>
        </p:txBody>
      </p:sp>
      <p:sp>
        <p:nvSpPr>
          <p:cNvPr id="3" name="Content Placeholder 2">
            <a:extLst>
              <a:ext uri="{FF2B5EF4-FFF2-40B4-BE49-F238E27FC236}">
                <a16:creationId xmlns:a16="http://schemas.microsoft.com/office/drawing/2014/main" id="{5AC101FB-F6D4-59AF-9C18-06C783565B8D}"/>
              </a:ext>
            </a:extLst>
          </p:cNvPr>
          <p:cNvSpPr>
            <a:spLocks noGrp="1"/>
          </p:cNvSpPr>
          <p:nvPr>
            <p:ph idx="1"/>
          </p:nvPr>
        </p:nvSpPr>
        <p:spPr/>
        <p:txBody>
          <a:bodyPr/>
          <a:lstStyle/>
          <a:p>
            <a:endParaRPr lang="en-US" dirty="0"/>
          </a:p>
          <a:p>
            <a:r>
              <a:rPr lang="el-GR" dirty="0"/>
              <a:t>Στις 7 Οκτωβρίου 1944 οι κρατούμενοι του Ειδικού Αποσπάσματος (</a:t>
            </a:r>
            <a:r>
              <a:rPr lang="en-GB" dirty="0"/>
              <a:t>Sonderkommando, </a:t>
            </a:r>
            <a:r>
              <a:rPr lang="el-GR" dirty="0"/>
              <a:t>Εβραίοι κρατούμενοι που δούλευαν τα κρεματόρια και κρατούνταν χωρισμένοι από τους υπόλοιπους) επαναστάτησαν. Γυναίκες κρατούμενες κατάφεραν να μεταφέρουν κρυφά εκρηκτική ύλη από τις βιομηχανικές εγκαταστάσεις στο στρατόπεδο, με την οποία ανατίναξαν ένα μέρος του </a:t>
            </a:r>
            <a:r>
              <a:rPr lang="el-GR" dirty="0" err="1"/>
              <a:t>Κρεματορίου</a:t>
            </a:r>
            <a:r>
              <a:rPr lang="el-GR" dirty="0"/>
              <a:t> 4. Στη συνέχεια οι φυλακισμένοι επιχείρησαν μαζική διαφυγή, αλλά οι 250 δραπέτες τελικά συνελήφθησαν και εκτελέστηκαν.</a:t>
            </a:r>
            <a:endParaRPr lang="en-GR" dirty="0"/>
          </a:p>
        </p:txBody>
      </p:sp>
    </p:spTree>
    <p:extLst>
      <p:ext uri="{BB962C8B-B14F-4D97-AF65-F5344CB8AC3E}">
        <p14:creationId xmlns:p14="http://schemas.microsoft.com/office/powerpoint/2010/main" val="228672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EBEE-D0FE-F486-6EE8-2072A184668F}"/>
              </a:ext>
            </a:extLst>
          </p:cNvPr>
          <p:cNvSpPr>
            <a:spLocks noGrp="1"/>
          </p:cNvSpPr>
          <p:nvPr>
            <p:ph type="title"/>
          </p:nvPr>
        </p:nvSpPr>
        <p:spPr/>
        <p:txBody>
          <a:bodyPr/>
          <a:lstStyle/>
          <a:p>
            <a:r>
              <a:rPr lang="en-US" dirty="0"/>
              <a:t>AUSCHWITZ-BIRKENAU</a:t>
            </a:r>
            <a:br>
              <a:rPr lang="en-US" dirty="0"/>
            </a:br>
            <a:endParaRPr lang="en-GR" dirty="0"/>
          </a:p>
        </p:txBody>
      </p:sp>
      <p:sp>
        <p:nvSpPr>
          <p:cNvPr id="3" name="Content Placeholder 2">
            <a:extLst>
              <a:ext uri="{FF2B5EF4-FFF2-40B4-BE49-F238E27FC236}">
                <a16:creationId xmlns:a16="http://schemas.microsoft.com/office/drawing/2014/main" id="{DA009B8F-1C5A-FFA9-7117-7A9E5FCD4FCB}"/>
              </a:ext>
            </a:extLst>
          </p:cNvPr>
          <p:cNvSpPr>
            <a:spLocks noGrp="1"/>
          </p:cNvSpPr>
          <p:nvPr>
            <p:ph idx="1"/>
          </p:nvPr>
        </p:nvSpPr>
        <p:spPr/>
        <p:txBody>
          <a:bodyPr/>
          <a:lstStyle/>
          <a:p>
            <a:endParaRPr lang="el-GR" dirty="0"/>
          </a:p>
          <a:p>
            <a:pPr marL="0" indent="0">
              <a:buNone/>
            </a:pPr>
            <a:r>
              <a:rPr lang="el-GR" dirty="0"/>
              <a:t>	Το στρατόπεδο συγκέντρωσης Άουσβιτς (γερμανικά: 	</a:t>
            </a:r>
            <a:r>
              <a:rPr lang="en-GB" dirty="0" err="1"/>
              <a:t>Konzentrationslager</a:t>
            </a:r>
            <a:r>
              <a:rPr lang="en-GB" dirty="0"/>
              <a:t> Auschwitz‎‎) </a:t>
            </a:r>
            <a:r>
              <a:rPr lang="el-GR" dirty="0"/>
              <a:t>ήταν ένα από τα στρατόπεδα 	συγκέντρωσης και εξόντωσης της Ναζιστικής Γερμανίας. Τα ερείπια 	του στρατοπέδου βρίσκονται περίπου 60 χλμ. δυτικά της Κρακοβίας, 	κοντά στην κωμόπολη </a:t>
            </a:r>
            <a:r>
              <a:rPr lang="el-GR" dirty="0" err="1"/>
              <a:t>Όσβιετσιμ</a:t>
            </a:r>
            <a:r>
              <a:rPr lang="el-GR" dirty="0"/>
              <a:t> (γερμ. </a:t>
            </a:r>
            <a:r>
              <a:rPr lang="en-GB" dirty="0"/>
              <a:t>Auschwitz). </a:t>
            </a:r>
            <a:r>
              <a:rPr lang="el-GR" dirty="0"/>
              <a:t>Από το 1979 	ανήκει στα Μνημεία Παγκόσμιας Κληρονομιάς της </a:t>
            </a:r>
            <a:r>
              <a:rPr lang="en-GB" dirty="0"/>
              <a:t>UNESCO.</a:t>
            </a:r>
            <a:endParaRPr lang="en-GR" dirty="0"/>
          </a:p>
        </p:txBody>
      </p:sp>
    </p:spTree>
    <p:extLst>
      <p:ext uri="{BB962C8B-B14F-4D97-AF65-F5344CB8AC3E}">
        <p14:creationId xmlns:p14="http://schemas.microsoft.com/office/powerpoint/2010/main" val="317491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F71F-F5E5-577F-5DAE-2C74DF3D60C5}"/>
              </a:ext>
            </a:extLst>
          </p:cNvPr>
          <p:cNvSpPr>
            <a:spLocks noGrp="1"/>
          </p:cNvSpPr>
          <p:nvPr>
            <p:ph type="title"/>
          </p:nvPr>
        </p:nvSpPr>
        <p:spPr/>
        <p:txBody>
          <a:bodyPr/>
          <a:lstStyle/>
          <a:p>
            <a:r>
              <a:rPr lang="en-GR" dirty="0"/>
              <a:t>THE SON OF SAUL </a:t>
            </a:r>
            <a:br>
              <a:rPr lang="en-GR" dirty="0"/>
            </a:br>
            <a:r>
              <a:rPr lang="en-GR" dirty="0"/>
              <a:t>LASLO NÉMÉS</a:t>
            </a:r>
          </a:p>
        </p:txBody>
      </p:sp>
      <p:sp>
        <p:nvSpPr>
          <p:cNvPr id="3" name="Content Placeholder 2">
            <a:extLst>
              <a:ext uri="{FF2B5EF4-FFF2-40B4-BE49-F238E27FC236}">
                <a16:creationId xmlns:a16="http://schemas.microsoft.com/office/drawing/2014/main" id="{372296CE-B58E-DB7B-CD3A-6682683730D1}"/>
              </a:ext>
            </a:extLst>
          </p:cNvPr>
          <p:cNvSpPr>
            <a:spLocks noGrp="1"/>
          </p:cNvSpPr>
          <p:nvPr>
            <p:ph idx="1"/>
          </p:nvPr>
        </p:nvSpPr>
        <p:spPr/>
        <p:txBody>
          <a:bodyPr/>
          <a:lstStyle/>
          <a:p>
            <a:endParaRPr lang="en-GR" dirty="0"/>
          </a:p>
          <a:p>
            <a:endParaRPr lang="en-GR" dirty="0"/>
          </a:p>
          <a:p>
            <a:r>
              <a:rPr lang="en-GB" dirty="0">
                <a:hlinkClick r:id="rId2"/>
              </a:rPr>
              <a:t>https://www.youtube.com/watch?v=PSabBa9IWYs</a:t>
            </a:r>
            <a:endParaRPr lang="en-GB" dirty="0"/>
          </a:p>
          <a:p>
            <a:endParaRPr lang="en-GR" dirty="0"/>
          </a:p>
        </p:txBody>
      </p:sp>
    </p:spTree>
    <p:extLst>
      <p:ext uri="{BB962C8B-B14F-4D97-AF65-F5344CB8AC3E}">
        <p14:creationId xmlns:p14="http://schemas.microsoft.com/office/powerpoint/2010/main" val="84469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2CE5-CF2A-C517-0F5D-5C7A82B66E86}"/>
              </a:ext>
            </a:extLst>
          </p:cNvPr>
          <p:cNvSpPr>
            <a:spLocks noGrp="1"/>
          </p:cNvSpPr>
          <p:nvPr>
            <p:ph type="title"/>
          </p:nvPr>
        </p:nvSpPr>
        <p:spPr/>
        <p:txBody>
          <a:bodyPr/>
          <a:lstStyle/>
          <a:p>
            <a:r>
              <a:rPr lang="en-US" dirty="0"/>
              <a:t>AUSCHWITZ-BIRKENAU</a:t>
            </a:r>
            <a:br>
              <a:rPr lang="en-US" dirty="0"/>
            </a:br>
            <a:endParaRPr lang="en-GR" dirty="0"/>
          </a:p>
        </p:txBody>
      </p:sp>
      <p:sp>
        <p:nvSpPr>
          <p:cNvPr id="3" name="Content Placeholder 2">
            <a:extLst>
              <a:ext uri="{FF2B5EF4-FFF2-40B4-BE49-F238E27FC236}">
                <a16:creationId xmlns:a16="http://schemas.microsoft.com/office/drawing/2014/main" id="{73663C47-DA20-6D37-A210-F51B922D42F6}"/>
              </a:ext>
            </a:extLst>
          </p:cNvPr>
          <p:cNvSpPr>
            <a:spLocks noGrp="1"/>
          </p:cNvSpPr>
          <p:nvPr>
            <p:ph idx="1"/>
          </p:nvPr>
        </p:nvSpPr>
        <p:spPr/>
        <p:txBody>
          <a:bodyPr/>
          <a:lstStyle/>
          <a:p>
            <a:endParaRPr lang="en-US" dirty="0"/>
          </a:p>
          <a:p>
            <a:r>
              <a:rPr lang="el-GR" dirty="0"/>
              <a:t>Λόγω της τοποθεσίας κοντά στη βιομηχανική περιοχή της </a:t>
            </a:r>
            <a:r>
              <a:rPr lang="el-GR" dirty="0" err="1"/>
              <a:t>Σιλεσίας</a:t>
            </a:r>
            <a:r>
              <a:rPr lang="el-GR" dirty="0"/>
              <a:t>, ο Χάινριχ Χίμλερ διέταξε τον Ιούνιο του 1940 να χτιστεί στο Άουσβιτς το μεγαλύτερο συγκρότημα στρατοπέδων της εθνικοσοσιαλιστικής Γερμανίας. Η συνολική του έκταση ανερχόταν στα 40 </a:t>
            </a:r>
            <a:r>
              <a:rPr lang="el-GR" dirty="0" err="1"/>
              <a:t>τ.χλμ</a:t>
            </a:r>
            <a:r>
              <a:rPr lang="el-GR" dirty="0"/>
              <a:t>. Αποτελούνταν από τρία κύρια και 39 δευτερεύοντα στρατόπεδα. Τα τρία κύρια στρατόπεδα ήταν:</a:t>
            </a:r>
            <a:endParaRPr lang="en-GR" dirty="0"/>
          </a:p>
        </p:txBody>
      </p:sp>
    </p:spTree>
    <p:extLst>
      <p:ext uri="{BB962C8B-B14F-4D97-AF65-F5344CB8AC3E}">
        <p14:creationId xmlns:p14="http://schemas.microsoft.com/office/powerpoint/2010/main" val="136128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3001-5530-46A6-2E22-20C5E828305F}"/>
              </a:ext>
            </a:extLst>
          </p:cNvPr>
          <p:cNvSpPr>
            <a:spLocks noGrp="1"/>
          </p:cNvSpPr>
          <p:nvPr>
            <p:ph type="title"/>
          </p:nvPr>
        </p:nvSpPr>
        <p:spPr/>
        <p:txBody>
          <a:bodyPr/>
          <a:lstStyle/>
          <a:p>
            <a:r>
              <a:rPr lang="en-US" dirty="0"/>
              <a:t>AUSCHWITZ-BIRKENAU</a:t>
            </a:r>
            <a:br>
              <a:rPr lang="en-US" dirty="0"/>
            </a:br>
            <a:endParaRPr lang="en-GR" dirty="0"/>
          </a:p>
        </p:txBody>
      </p:sp>
      <p:sp>
        <p:nvSpPr>
          <p:cNvPr id="3" name="Content Placeholder 2">
            <a:extLst>
              <a:ext uri="{FF2B5EF4-FFF2-40B4-BE49-F238E27FC236}">
                <a16:creationId xmlns:a16="http://schemas.microsoft.com/office/drawing/2014/main" id="{87415170-3DD3-70EA-CC6A-318D56E4CEB9}"/>
              </a:ext>
            </a:extLst>
          </p:cNvPr>
          <p:cNvSpPr>
            <a:spLocks noGrp="1"/>
          </p:cNvSpPr>
          <p:nvPr>
            <p:ph idx="1"/>
          </p:nvPr>
        </p:nvSpPr>
        <p:spPr/>
        <p:txBody>
          <a:bodyPr/>
          <a:lstStyle/>
          <a:p>
            <a:r>
              <a:rPr lang="el-GR" dirty="0"/>
              <a:t>Άουσβιτς Ι, το αρχικό στρατόπεδο συγκέντρωσης και το διοικητικό κέντρο ολόκληρου του συγκροτήματος. Εδώ δολοφονήθηκαν περίπου 70.000 άνθρωποι, κυρίως Πολωνοί διανοούμενοι και σοβιετικοί αιχμάλωτοι.</a:t>
            </a:r>
          </a:p>
          <a:p>
            <a:r>
              <a:rPr lang="el-GR" dirty="0"/>
              <a:t>Άουσβιτς ΙΙ </a:t>
            </a:r>
            <a:r>
              <a:rPr lang="el-GR" dirty="0" err="1"/>
              <a:t>Μπίρκεναου</a:t>
            </a:r>
            <a:r>
              <a:rPr lang="el-GR" dirty="0"/>
              <a:t>, στρατόπεδο εξόντωσης, όπου δολοφονήθηκαν περίπου ένα εκατομμύριο άνθρωποι, κυρίως Εβραίοι, Σίντι και </a:t>
            </a:r>
            <a:r>
              <a:rPr lang="el-GR" dirty="0" err="1"/>
              <a:t>Ρομά</a:t>
            </a:r>
            <a:r>
              <a:rPr lang="el-GR" dirty="0"/>
              <a:t>.</a:t>
            </a:r>
          </a:p>
          <a:p>
            <a:r>
              <a:rPr lang="el-GR" dirty="0"/>
              <a:t>Άουσβιτς ΙΙΙ (</a:t>
            </a:r>
            <a:r>
              <a:rPr lang="el-GR" dirty="0" err="1"/>
              <a:t>Μόνοβιτς</a:t>
            </a:r>
            <a:r>
              <a:rPr lang="el-GR" dirty="0"/>
              <a:t>), στρατόπεδο για το εργοστάσιο παραγωγής συνθετικού καουτσούκ της </a:t>
            </a:r>
            <a:r>
              <a:rPr lang="en-GB" dirty="0"/>
              <a:t>IG Farben (</a:t>
            </a:r>
            <a:r>
              <a:rPr lang="el-GR" dirty="0"/>
              <a:t>γνωστό ως «</a:t>
            </a:r>
            <a:r>
              <a:rPr lang="el-GR" dirty="0" err="1"/>
              <a:t>Μπούνα</a:t>
            </a:r>
            <a:r>
              <a:rPr lang="el-GR" dirty="0"/>
              <a:t>»).</a:t>
            </a:r>
            <a:endParaRPr lang="en-GR" dirty="0"/>
          </a:p>
        </p:txBody>
      </p:sp>
    </p:spTree>
    <p:extLst>
      <p:ext uri="{BB962C8B-B14F-4D97-AF65-F5344CB8AC3E}">
        <p14:creationId xmlns:p14="http://schemas.microsoft.com/office/powerpoint/2010/main" val="235348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0B70-3896-56D4-7EBC-FA717968791F}"/>
              </a:ext>
            </a:extLst>
          </p:cNvPr>
          <p:cNvSpPr>
            <a:spLocks noGrp="1"/>
          </p:cNvSpPr>
          <p:nvPr>
            <p:ph type="title"/>
          </p:nvPr>
        </p:nvSpPr>
        <p:spPr/>
        <p:txBody>
          <a:bodyPr/>
          <a:lstStyle/>
          <a:p>
            <a:r>
              <a:rPr lang="en-US" dirty="0"/>
              <a:t>AUSCHWITZ-BIRKENAU</a:t>
            </a:r>
            <a:br>
              <a:rPr lang="en-US" dirty="0"/>
            </a:br>
            <a:endParaRPr lang="en-GR" dirty="0"/>
          </a:p>
        </p:txBody>
      </p:sp>
      <p:sp>
        <p:nvSpPr>
          <p:cNvPr id="3" name="Content Placeholder 2">
            <a:extLst>
              <a:ext uri="{FF2B5EF4-FFF2-40B4-BE49-F238E27FC236}">
                <a16:creationId xmlns:a16="http://schemas.microsoft.com/office/drawing/2014/main" id="{945E333A-C67A-FEBA-F518-DBA9B3640D2B}"/>
              </a:ext>
            </a:extLst>
          </p:cNvPr>
          <p:cNvSpPr>
            <a:spLocks noGrp="1"/>
          </p:cNvSpPr>
          <p:nvPr>
            <p:ph idx="1"/>
          </p:nvPr>
        </p:nvSpPr>
        <p:spPr/>
        <p:txBody>
          <a:bodyPr/>
          <a:lstStyle/>
          <a:p>
            <a:endParaRPr lang="en-US" dirty="0"/>
          </a:p>
          <a:p>
            <a:r>
              <a:rPr lang="el-GR" dirty="0"/>
              <a:t>Συνολικά εκτοπίστηκαν στο Άουσβιτς περισσότεροι από 1,3 εκατομμύρια άνθρωποι, από τους οποίους τουλάχιστον 1,1 εκατομμύρια εξοντώθηκαν. Περίπου 900.000 πέθαναν μετά την επιλογή που έγινε άμεσα κατά την άφιξή τους. Άλλοι 200.000 άνθρωποι πέθαναν από ασθένειες, υποσιτισμό, βαρύτατη κακοποίηση, συνέπειες ιατρικών πειραμάτων ή δολοφονήθηκαν. Οι συνηθέστεροι τρόποι εκτέλεσης ήταν: Δηλητηρίαση με το αέριο Κυκλώνας Β σε ειδικούς θαλάμους (θάλαμοι αερίων), πυρά πυροβόλου όπλου, θανατηφόρα ένεση, απαγχονισμός, θάνατος από ασιτία.</a:t>
            </a:r>
            <a:endParaRPr lang="en-GR" dirty="0"/>
          </a:p>
        </p:txBody>
      </p:sp>
    </p:spTree>
    <p:extLst>
      <p:ext uri="{BB962C8B-B14F-4D97-AF65-F5344CB8AC3E}">
        <p14:creationId xmlns:p14="http://schemas.microsoft.com/office/powerpoint/2010/main" val="103087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1479-E5B5-DA80-2CA1-FD1E31E427E4}"/>
              </a:ext>
            </a:extLst>
          </p:cNvPr>
          <p:cNvSpPr>
            <a:spLocks noGrp="1"/>
          </p:cNvSpPr>
          <p:nvPr>
            <p:ph type="title"/>
          </p:nvPr>
        </p:nvSpPr>
        <p:spPr/>
        <p:txBody>
          <a:bodyPr/>
          <a:lstStyle/>
          <a:p>
            <a:r>
              <a:rPr lang="en-US" dirty="0"/>
              <a:t>AUSCHWITZ-BIRKENAU</a:t>
            </a:r>
            <a:endParaRPr lang="en-GR" dirty="0"/>
          </a:p>
        </p:txBody>
      </p:sp>
      <p:sp>
        <p:nvSpPr>
          <p:cNvPr id="3" name="Content Placeholder 2">
            <a:extLst>
              <a:ext uri="{FF2B5EF4-FFF2-40B4-BE49-F238E27FC236}">
                <a16:creationId xmlns:a16="http://schemas.microsoft.com/office/drawing/2014/main" id="{1A147398-CA77-CA93-FF1E-A9247975633C}"/>
              </a:ext>
            </a:extLst>
          </p:cNvPr>
          <p:cNvSpPr>
            <a:spLocks noGrp="1"/>
          </p:cNvSpPr>
          <p:nvPr>
            <p:ph idx="1"/>
          </p:nvPr>
        </p:nvSpPr>
        <p:spPr/>
        <p:txBody>
          <a:bodyPr>
            <a:normAutofit fontScale="92500" lnSpcReduction="10000"/>
          </a:bodyPr>
          <a:lstStyle/>
          <a:p>
            <a:r>
              <a:rPr lang="el-GR" dirty="0"/>
              <a:t>Ενώ αρχικά προοριζόταν να γίνει στρατόπεδο εργασίας για αιχμαλώτους πολέμου και φυλακισμένους των </a:t>
            </a:r>
            <a:r>
              <a:rPr lang="en-GB" dirty="0"/>
              <a:t>SS, </a:t>
            </a:r>
            <a:r>
              <a:rPr lang="el-GR" dirty="0"/>
              <a:t>το Άουσβιτς ΙΙ άλλαξε λειτουργία μετά από λίγους μόνο μήνες. Την άνοιξη του 1942 δολοφονήθηκαν σοβιετικοί πολιτικοί κομισάριοι (στελέχη του Κομμουνιστικού Κόμματος αποσπασμένα στον Κόκκινο Στρατό), όπως και ανίκανοι για εργασία φυλακισμένοι με το αέριο Κυκλώνας Β. Οι μητέρες και τα παιδιά τους, που κατά την κρίση των γιατρών του στρατοπέδου δεν μπορούσαν να εργαστούν, δολοφονούνταν επίσης με αέριο αμέσως μετά την άφιξή τους στο στρατόπεδο. Από τον Απρίλιο ή τον Ιούλιο του 1942 και μετά (ο ακριβής χρόνος συζητείται) η πλειονότητα των Εβραίων που έφταναν στο στρατόπεδο θανατώνονταν αμέσως. Η ικανότητά τους για εργασία δεν είχε πλέον ιδιαίτερη σημασία, αφού το Άουσβιτς ΙΙ </a:t>
            </a:r>
            <a:r>
              <a:rPr lang="el-GR" dirty="0" err="1"/>
              <a:t>Μπίρκεναου</a:t>
            </a:r>
            <a:r>
              <a:rPr lang="el-GR" dirty="0"/>
              <a:t> είχε μετατραπεί από στρατόπεδο εργασίας σε στρατόπεδο εξόντωσης.</a:t>
            </a:r>
            <a:endParaRPr lang="en-GR" dirty="0"/>
          </a:p>
        </p:txBody>
      </p:sp>
    </p:spTree>
    <p:extLst>
      <p:ext uri="{BB962C8B-B14F-4D97-AF65-F5344CB8AC3E}">
        <p14:creationId xmlns:p14="http://schemas.microsoft.com/office/powerpoint/2010/main" val="260780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7A5D-4A76-004D-6624-C17140856288}"/>
              </a:ext>
            </a:extLst>
          </p:cNvPr>
          <p:cNvSpPr>
            <a:spLocks noGrp="1"/>
          </p:cNvSpPr>
          <p:nvPr>
            <p:ph type="title"/>
          </p:nvPr>
        </p:nvSpPr>
        <p:spPr/>
        <p:txBody>
          <a:bodyPr/>
          <a:lstStyle/>
          <a:p>
            <a:r>
              <a:rPr lang="en-US" dirty="0"/>
              <a:t>AUSCHWITZ-BIRKENAU</a:t>
            </a:r>
            <a:endParaRPr lang="en-GR" dirty="0"/>
          </a:p>
        </p:txBody>
      </p:sp>
      <p:sp>
        <p:nvSpPr>
          <p:cNvPr id="3" name="Content Placeholder 2">
            <a:extLst>
              <a:ext uri="{FF2B5EF4-FFF2-40B4-BE49-F238E27FC236}">
                <a16:creationId xmlns:a16="http://schemas.microsoft.com/office/drawing/2014/main" id="{14DF4E22-D1DE-E172-3720-8B5D3F941587}"/>
              </a:ext>
            </a:extLst>
          </p:cNvPr>
          <p:cNvSpPr>
            <a:spLocks noGrp="1"/>
          </p:cNvSpPr>
          <p:nvPr>
            <p:ph idx="1"/>
          </p:nvPr>
        </p:nvSpPr>
        <p:spPr/>
        <p:txBody>
          <a:bodyPr>
            <a:normAutofit lnSpcReduction="10000"/>
          </a:bodyPr>
          <a:lstStyle/>
          <a:p>
            <a:r>
              <a:rPr lang="el-GR" dirty="0"/>
              <a:t>Τα περισσότερα θύματα έφθαναν με τραίνο, συχνά μετά από πολυήμερα ταξίδια σε βαγόνια μεταφοράς ζώων. Το μεγαλύτερο σε διάρκεια καταγεγραμμένο ταξίδι αφορούσε τη μεταφορά αιχμαλώτων από τη Ρόδο και είχε συνολική διάρκεια 17 ημερών. Αφού έφταναν στον σταθμό της πόλης Άουσβιτς, στρατιώτες των </a:t>
            </a:r>
            <a:r>
              <a:rPr lang="en-GB" dirty="0"/>
              <a:t>SS </a:t>
            </a:r>
            <a:r>
              <a:rPr lang="el-GR" dirty="0"/>
              <a:t>τους οδηγούσαν στο στρατόπεδο. Το 1944 τοποθετήθηκαν ράγες που οδηγούσαν κατευθείαν στο εσωτερικό του στρατοπέδου (βλ. φωτογραφία). Συχνά οι εκτοπισμένοι μεταφέρονταν κατευθείαν στους θαλάμους αερίων, ενώ άλλες φορές γινόταν προηγουμένως διαλογή από του γιατρούς του στρατοπέδου, βάσει της οποίας χωρίζονταν οι αδύναμοι, γέροι και ασθενείς από τους ικανούς για εργασία. Συνήθως ο περιβόητος Δρ. Γιόζεφ </a:t>
            </a:r>
            <a:r>
              <a:rPr lang="el-GR" dirty="0" err="1"/>
              <a:t>Μένγκελε</a:t>
            </a:r>
            <a:r>
              <a:rPr lang="el-GR" dirty="0"/>
              <a:t> (</a:t>
            </a:r>
            <a:r>
              <a:rPr lang="en-GB" dirty="0"/>
              <a:t>Dr. Josef Mengele) </a:t>
            </a:r>
            <a:r>
              <a:rPr lang="el-GR" dirty="0"/>
              <a:t>ήταν ο υπεύθυνος στις διαλογές αυτές.</a:t>
            </a:r>
            <a:endParaRPr lang="en-GR" dirty="0"/>
          </a:p>
        </p:txBody>
      </p:sp>
    </p:spTree>
    <p:extLst>
      <p:ext uri="{BB962C8B-B14F-4D97-AF65-F5344CB8AC3E}">
        <p14:creationId xmlns:p14="http://schemas.microsoft.com/office/powerpoint/2010/main" val="395000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A26B0-63E5-B9B0-E940-25779D415634}"/>
              </a:ext>
            </a:extLst>
          </p:cNvPr>
          <p:cNvSpPr>
            <a:spLocks noGrp="1"/>
          </p:cNvSpPr>
          <p:nvPr>
            <p:ph type="title"/>
          </p:nvPr>
        </p:nvSpPr>
        <p:spPr/>
        <p:txBody>
          <a:bodyPr/>
          <a:lstStyle/>
          <a:p>
            <a:r>
              <a:rPr lang="en-US" dirty="0"/>
              <a:t>AUSCHWITZ-BIRKENAU</a:t>
            </a:r>
            <a:endParaRPr lang="en-GR" dirty="0"/>
          </a:p>
        </p:txBody>
      </p:sp>
      <p:sp>
        <p:nvSpPr>
          <p:cNvPr id="3" name="Content Placeholder 2">
            <a:extLst>
              <a:ext uri="{FF2B5EF4-FFF2-40B4-BE49-F238E27FC236}">
                <a16:creationId xmlns:a16="http://schemas.microsoft.com/office/drawing/2014/main" id="{2FC44379-FB7D-3092-A851-1797A8B59AE0}"/>
              </a:ext>
            </a:extLst>
          </p:cNvPr>
          <p:cNvSpPr>
            <a:spLocks noGrp="1"/>
          </p:cNvSpPr>
          <p:nvPr>
            <p:ph idx="1"/>
          </p:nvPr>
        </p:nvSpPr>
        <p:spPr/>
        <p:txBody>
          <a:bodyPr>
            <a:normAutofit lnSpcReduction="10000"/>
          </a:bodyPr>
          <a:lstStyle/>
          <a:p>
            <a:r>
              <a:rPr lang="el-GR" dirty="0"/>
              <a:t>Οι κρατούμενοι που επιβίωναν της διαλογής εργάζονταν έπειτα στις βιομηχανικές εγκαταστάσεις που συνόρευαν με το στρατόπεδο ή σε παραρτήματα του Στρατοπέδου. Χρησιμοποιούνταν κυρίως για την παραγωγή συνθετικής βενζίνης ή συνθετικού ελαστικού (αποκαλούμενου </a:t>
            </a:r>
            <a:r>
              <a:rPr lang="en-GB" dirty="0"/>
              <a:t>Buna) </a:t>
            </a:r>
            <a:r>
              <a:rPr lang="el-GR" dirty="0"/>
              <a:t>για την εταιρεία </a:t>
            </a:r>
            <a:r>
              <a:rPr lang="en-GB" dirty="0"/>
              <a:t>IG Farben. </a:t>
            </a:r>
            <a:r>
              <a:rPr lang="el-GR" dirty="0"/>
              <a:t>Άλλες γερμανικές εταιρίες, όπως η </a:t>
            </a:r>
            <a:r>
              <a:rPr lang="en-GB" dirty="0"/>
              <a:t>Krupp, </a:t>
            </a:r>
            <a:r>
              <a:rPr lang="el-GR" dirty="0"/>
              <a:t>διατηρούσαν επίσης βιομηχανικές εγκαταστάσεις κοντά στο στρατόπεδο. Ο τρόπος αυτός της καταναγκαστικής εργασίας αποτελούσε για τα </a:t>
            </a:r>
            <a:r>
              <a:rPr lang="en-GB" dirty="0"/>
              <a:t>SS </a:t>
            </a:r>
            <a:r>
              <a:rPr lang="el-GR" dirty="0"/>
              <a:t>μια καλή ευκαιρία να αποκομίσει κέρδη σε βάρος των φυλακισμένων. Παράλληλα, στρατιώτες της </a:t>
            </a:r>
            <a:r>
              <a:rPr lang="en-GB" dirty="0"/>
              <a:t>SS, </a:t>
            </a:r>
            <a:r>
              <a:rPr lang="el-GR" dirty="0"/>
              <a:t>αλλά και υπάλληλοι των γερμανικών επιχειρήσεων, κακομεταχειρίζονταν αυθαίρετα τους εργαζόμενους, πολλοί από τους οποίους τελικά πέθαιναν εξαντλημένοι από την εργασία.</a:t>
            </a:r>
            <a:endParaRPr lang="en-GR" dirty="0"/>
          </a:p>
        </p:txBody>
      </p:sp>
    </p:spTree>
    <p:extLst>
      <p:ext uri="{BB962C8B-B14F-4D97-AF65-F5344CB8AC3E}">
        <p14:creationId xmlns:p14="http://schemas.microsoft.com/office/powerpoint/2010/main" val="146207998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147</TotalTime>
  <Words>960</Words>
  <Application>Microsoft Macintosh PowerPoint</Application>
  <PresentationFormat>Widescreen</PresentationFormat>
  <Paragraphs>38</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Gill Sans MT</vt:lpstr>
      <vt:lpstr>Parcel</vt:lpstr>
      <vt:lpstr>Επισκέφτηκα το Άουσβιτς … </vt:lpstr>
      <vt:lpstr>ΣτρατοπεδA εξοντωσης </vt:lpstr>
      <vt:lpstr>AUSCHWITZ-BIRKENAU </vt:lpstr>
      <vt:lpstr>AUSCHWITZ-BIRKENAU </vt:lpstr>
      <vt:lpstr>AUSCHWITZ-BIRKENAU </vt:lpstr>
      <vt:lpstr>AUSCHWITZ-BIRKENAU </vt:lpstr>
      <vt:lpstr>AUSCHWITZ-BIRKENAU</vt:lpstr>
      <vt:lpstr>AUSCHWITZ-BIRKENAU</vt:lpstr>
      <vt:lpstr>AUSCHWITZ-BIRKENAU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SON OF SAUL  LASLO NÉMÉS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Καρακάντζα Ευφημία</dc:creator>
  <cp:lastModifiedBy>Καρακάντζα Ευφημία</cp:lastModifiedBy>
  <cp:revision>7</cp:revision>
  <dcterms:created xsi:type="dcterms:W3CDTF">2026-04-23T07:40:48Z</dcterms:created>
  <dcterms:modified xsi:type="dcterms:W3CDTF">2026-04-23T10:26:21Z</dcterms:modified>
</cp:coreProperties>
</file>